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1.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3.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4.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5.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6.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7.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8.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9.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10.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11.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12.xml" ContentType="application/vnd.openxmlformats-officedocument.presentationml.notesSlide+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notesSlides/notesSlide13.xml" ContentType="application/vnd.openxmlformats-officedocument.presentationml.notesSlide+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notesSlides/notesSlide14.xml" ContentType="application/vnd.openxmlformats-officedocument.presentationml.notesSlide+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notesSlides/notesSlide15.xml" ContentType="application/vnd.openxmlformats-officedocument.presentationml.notesSlide+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notesSlides/notesSlide16.xml" ContentType="application/vnd.openxmlformats-officedocument.presentationml.notesSlide+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notesSlides/notesSlide17.xml" ContentType="application/vnd.openxmlformats-officedocument.presentationml.notesSlide+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notesSlides/notesSlide18.xml" ContentType="application/vnd.openxmlformats-officedocument.presentationml.notesSlide+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notesSlides/notesSlide19.xml" ContentType="application/vnd.openxmlformats-officedocument.presentationml.notesSlide+xml"/>
  <Override PartName="/ppt/tags/tag89.xml" ContentType="application/vnd.openxmlformats-officedocument.presentationml.tags+xml"/>
  <Override PartName="/ppt/tags/tag9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6"/>
  </p:notesMasterIdLst>
  <p:sldIdLst>
    <p:sldId id="257" r:id="rId3"/>
    <p:sldId id="258" r:id="rId4"/>
    <p:sldId id="259" r:id="rId5"/>
    <p:sldId id="260" r:id="rId6"/>
    <p:sldId id="261"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287" r:id="rId24"/>
    <p:sldId id="271" r:id="rId25"/>
  </p:sldIdLst>
  <p:sldSz cx="9144000" cy="6858000" type="screen4x3"/>
  <p:notesSz cx="6858000" cy="9144000"/>
  <p:custDataLst>
    <p:tags r:id="rId2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5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87E150-A5B9-4A44-922E-736CEE675CDB}" type="datetimeFigureOut">
              <a:rPr lang="el-GR" smtClean="0"/>
              <a:t>11/2/2014</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E424D9-B42D-484D-BFAE-DC163FD3BAD9}" type="slidenum">
              <a:rPr lang="el-GR" smtClean="0"/>
              <a:t>‹#›</a:t>
            </a:fld>
            <a:endParaRPr lang="el-GR"/>
          </a:p>
        </p:txBody>
      </p:sp>
    </p:spTree>
    <p:extLst>
      <p:ext uri="{BB962C8B-B14F-4D97-AF65-F5344CB8AC3E}">
        <p14:creationId xmlns:p14="http://schemas.microsoft.com/office/powerpoint/2010/main" val="4127951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13</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14</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15</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16</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17</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18</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19</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20</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21</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22</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2253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3D61881-B8B8-4D07-9007-E6099A58A147}" type="slidenum">
              <a:rPr lang="el-GR" altLang="el-GR">
                <a:solidFill>
                  <a:srgbClr val="000000"/>
                </a:solidFill>
              </a:rPr>
              <a:pPr fontAlgn="base">
                <a:spcBef>
                  <a:spcPct val="0"/>
                </a:spcBef>
                <a:spcAft>
                  <a:spcPct val="0"/>
                </a:spcAft>
              </a:pPr>
              <a:t>4</a:t>
            </a:fld>
            <a:endParaRPr lang="el-GR" altLang="el-GR">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6</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7</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8</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9</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10</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11</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12</a:t>
            </a:fld>
            <a:endParaRPr lang="el-GR">
              <a:solidFill>
                <a:prstClr val="black"/>
              </a:solidFill>
            </a:endParaRPr>
          </a:p>
        </p:txBody>
      </p:sp>
    </p:spTree>
    <p:extLst>
      <p:ext uri="{BB962C8B-B14F-4D97-AF65-F5344CB8AC3E}">
        <p14:creationId xmlns:p14="http://schemas.microsoft.com/office/powerpoint/2010/main" val="294713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A135E19E-2D20-4A72-BCA6-08C8137D0AC7}" type="datetimeFigureOut">
              <a:rPr lang="el-GR" smtClean="0"/>
              <a:t>11/2/2014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C32BA0B-963C-422B-B0D4-902220DFEB00}" type="slidenum">
              <a:rPr lang="el-GR" smtClean="0"/>
              <a:t>‹#›</a:t>
            </a:fld>
            <a:endParaRPr lang="el-GR"/>
          </a:p>
        </p:txBody>
      </p:sp>
    </p:spTree>
    <p:extLst>
      <p:ext uri="{BB962C8B-B14F-4D97-AF65-F5344CB8AC3E}">
        <p14:creationId xmlns:p14="http://schemas.microsoft.com/office/powerpoint/2010/main" val="2129969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135E19E-2D20-4A72-BCA6-08C8137D0AC7}" type="datetimeFigureOut">
              <a:rPr lang="el-GR" smtClean="0"/>
              <a:t>11/2/2014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C32BA0B-963C-422B-B0D4-902220DFEB00}" type="slidenum">
              <a:rPr lang="el-GR" smtClean="0"/>
              <a:t>‹#›</a:t>
            </a:fld>
            <a:endParaRPr lang="el-GR"/>
          </a:p>
        </p:txBody>
      </p:sp>
    </p:spTree>
    <p:extLst>
      <p:ext uri="{BB962C8B-B14F-4D97-AF65-F5344CB8AC3E}">
        <p14:creationId xmlns:p14="http://schemas.microsoft.com/office/powerpoint/2010/main" val="1135415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135E19E-2D20-4A72-BCA6-08C8137D0AC7}" type="datetimeFigureOut">
              <a:rPr lang="el-GR" smtClean="0"/>
              <a:t>11/2/2014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C32BA0B-963C-422B-B0D4-902220DFEB00}" type="slidenum">
              <a:rPr lang="el-GR" smtClean="0"/>
              <a:t>‹#›</a:t>
            </a:fld>
            <a:endParaRPr lang="el-GR"/>
          </a:p>
        </p:txBody>
      </p:sp>
    </p:spTree>
    <p:extLst>
      <p:ext uri="{BB962C8B-B14F-4D97-AF65-F5344CB8AC3E}">
        <p14:creationId xmlns:p14="http://schemas.microsoft.com/office/powerpoint/2010/main" val="3111931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135E19E-2D20-4A72-BCA6-08C8137D0AC7}" type="datetimeFigureOut">
              <a:rPr lang="el-GR" smtClean="0"/>
              <a:t>11/2/2014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C32BA0B-963C-422B-B0D4-902220DFEB00}" type="slidenum">
              <a:rPr lang="el-GR" smtClean="0"/>
              <a:t>‹#›</a:t>
            </a:fld>
            <a:endParaRPr lang="el-GR"/>
          </a:p>
        </p:txBody>
      </p:sp>
    </p:spTree>
    <p:extLst>
      <p:ext uri="{BB962C8B-B14F-4D97-AF65-F5344CB8AC3E}">
        <p14:creationId xmlns:p14="http://schemas.microsoft.com/office/powerpoint/2010/main" val="108700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35E19E-2D20-4A72-BCA6-08C8137D0AC7}" type="datetimeFigureOut">
              <a:rPr lang="el-GR" smtClean="0"/>
              <a:t>11/2/2014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FC32BA0B-963C-422B-B0D4-902220DFEB00}" type="slidenum">
              <a:rPr lang="el-GR" smtClean="0"/>
              <a:t>‹#›</a:t>
            </a:fld>
            <a:endParaRPr lang="el-GR"/>
          </a:p>
        </p:txBody>
      </p:sp>
    </p:spTree>
    <p:extLst>
      <p:ext uri="{BB962C8B-B14F-4D97-AF65-F5344CB8AC3E}">
        <p14:creationId xmlns:p14="http://schemas.microsoft.com/office/powerpoint/2010/main" val="2931351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A135E19E-2D20-4A72-BCA6-08C8137D0AC7}" type="datetimeFigureOut">
              <a:rPr lang="el-GR" smtClean="0"/>
              <a:t>11/2/2014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C32BA0B-963C-422B-B0D4-902220DFEB00}" type="slidenum">
              <a:rPr lang="el-GR" smtClean="0"/>
              <a:t>‹#›</a:t>
            </a:fld>
            <a:endParaRPr lang="el-GR"/>
          </a:p>
        </p:txBody>
      </p:sp>
    </p:spTree>
    <p:extLst>
      <p:ext uri="{BB962C8B-B14F-4D97-AF65-F5344CB8AC3E}">
        <p14:creationId xmlns:p14="http://schemas.microsoft.com/office/powerpoint/2010/main" val="1715223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A135E19E-2D20-4A72-BCA6-08C8137D0AC7}" type="datetimeFigureOut">
              <a:rPr lang="el-GR" smtClean="0"/>
              <a:t>11/2/2014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FC32BA0B-963C-422B-B0D4-902220DFEB00}" type="slidenum">
              <a:rPr lang="el-GR" smtClean="0"/>
              <a:t>‹#›</a:t>
            </a:fld>
            <a:endParaRPr lang="el-GR"/>
          </a:p>
        </p:txBody>
      </p:sp>
    </p:spTree>
    <p:extLst>
      <p:ext uri="{BB962C8B-B14F-4D97-AF65-F5344CB8AC3E}">
        <p14:creationId xmlns:p14="http://schemas.microsoft.com/office/powerpoint/2010/main" val="578423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A135E19E-2D20-4A72-BCA6-08C8137D0AC7}" type="datetimeFigureOut">
              <a:rPr lang="el-GR" smtClean="0"/>
              <a:t>11/2/2014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FC32BA0B-963C-422B-B0D4-902220DFEB00}" type="slidenum">
              <a:rPr lang="el-GR" smtClean="0"/>
              <a:t>‹#›</a:t>
            </a:fld>
            <a:endParaRPr lang="el-GR"/>
          </a:p>
        </p:txBody>
      </p:sp>
    </p:spTree>
    <p:extLst>
      <p:ext uri="{BB962C8B-B14F-4D97-AF65-F5344CB8AC3E}">
        <p14:creationId xmlns:p14="http://schemas.microsoft.com/office/powerpoint/2010/main" val="3058192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35E19E-2D20-4A72-BCA6-08C8137D0AC7}" type="datetimeFigureOut">
              <a:rPr lang="el-GR" smtClean="0"/>
              <a:t>11/2/2014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FC32BA0B-963C-422B-B0D4-902220DFEB00}" type="slidenum">
              <a:rPr lang="el-GR" smtClean="0"/>
              <a:t>‹#›</a:t>
            </a:fld>
            <a:endParaRPr lang="el-GR"/>
          </a:p>
        </p:txBody>
      </p:sp>
    </p:spTree>
    <p:extLst>
      <p:ext uri="{BB962C8B-B14F-4D97-AF65-F5344CB8AC3E}">
        <p14:creationId xmlns:p14="http://schemas.microsoft.com/office/powerpoint/2010/main" val="2778556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35E19E-2D20-4A72-BCA6-08C8137D0AC7}" type="datetimeFigureOut">
              <a:rPr lang="el-GR" smtClean="0"/>
              <a:t>11/2/2014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C32BA0B-963C-422B-B0D4-902220DFEB00}" type="slidenum">
              <a:rPr lang="el-GR" smtClean="0"/>
              <a:t>‹#›</a:t>
            </a:fld>
            <a:endParaRPr lang="el-GR"/>
          </a:p>
        </p:txBody>
      </p:sp>
    </p:spTree>
    <p:extLst>
      <p:ext uri="{BB962C8B-B14F-4D97-AF65-F5344CB8AC3E}">
        <p14:creationId xmlns:p14="http://schemas.microsoft.com/office/powerpoint/2010/main" val="1338662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35E19E-2D20-4A72-BCA6-08C8137D0AC7}" type="datetimeFigureOut">
              <a:rPr lang="el-GR" smtClean="0"/>
              <a:t>11/2/2014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FC32BA0B-963C-422B-B0D4-902220DFEB00}" type="slidenum">
              <a:rPr lang="el-GR" smtClean="0"/>
              <a:t>‹#›</a:t>
            </a:fld>
            <a:endParaRPr lang="el-GR"/>
          </a:p>
        </p:txBody>
      </p:sp>
    </p:spTree>
    <p:extLst>
      <p:ext uri="{BB962C8B-B14F-4D97-AF65-F5344CB8AC3E}">
        <p14:creationId xmlns:p14="http://schemas.microsoft.com/office/powerpoint/2010/main" val="1881769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35E19E-2D20-4A72-BCA6-08C8137D0AC7}" type="datetimeFigureOut">
              <a:rPr lang="el-GR" smtClean="0"/>
              <a:t>11/2/2014</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32BA0B-963C-422B-B0D4-902220DFEB00}" type="slidenum">
              <a:rPr lang="el-GR" smtClean="0"/>
              <a:t>‹#›</a:t>
            </a:fld>
            <a:endParaRPr lang="el-GR"/>
          </a:p>
        </p:txBody>
      </p:sp>
    </p:spTree>
    <p:extLst>
      <p:ext uri="{BB962C8B-B14F-4D97-AF65-F5344CB8AC3E}">
        <p14:creationId xmlns:p14="http://schemas.microsoft.com/office/powerpoint/2010/main" val="28755946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4.xml"/><Relationship Id="rId7" Type="http://schemas.openxmlformats.org/officeDocument/2006/relationships/hyperlink" Target="http://creativecommons.org/licenses/by-sa/3.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slideLayout" Target="../slideLayouts/slideLayout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notesSlide" Target="../notesSlides/notesSlide7.xml"/><Relationship Id="rId5" Type="http://schemas.openxmlformats.org/officeDocument/2006/relationships/slideLayout" Target="../slideLayouts/slideLayout2.xml"/><Relationship Id="rId4" Type="http://schemas.openxmlformats.org/officeDocument/2006/relationships/tags" Target="../tags/tag45.xml"/></Relationships>
</file>

<file path=ppt/slides/_rels/slide11.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notesSlide" Target="../notesSlides/notesSlide8.xml"/><Relationship Id="rId5" Type="http://schemas.openxmlformats.org/officeDocument/2006/relationships/slideLayout" Target="../slideLayouts/slideLayout2.xml"/><Relationship Id="rId4" Type="http://schemas.openxmlformats.org/officeDocument/2006/relationships/tags" Target="../tags/tag49.xml"/></Relationships>
</file>

<file path=ppt/slides/_rels/slide12.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52.xml"/><Relationship Id="rId7" Type="http://schemas.openxmlformats.org/officeDocument/2006/relationships/slide" Target="slide5.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notesSlide" Target="../notesSlides/notesSlide9.xml"/><Relationship Id="rId5" Type="http://schemas.openxmlformats.org/officeDocument/2006/relationships/slideLayout" Target="../slideLayouts/slideLayout2.xml"/><Relationship Id="rId4" Type="http://schemas.openxmlformats.org/officeDocument/2006/relationships/tags" Target="../tags/tag53.xml"/><Relationship Id="rId9" Type="http://schemas.microsoft.com/office/2007/relationships/hdphoto" Target="../media/hdphoto1.wdp"/></Relationships>
</file>

<file path=ppt/slides/_rels/slide1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tags" Target="../tags/tag56.xml"/><Relationship Id="rId7" Type="http://schemas.openxmlformats.org/officeDocument/2006/relationships/image" Target="../media/image6.jpeg"/><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notesSlide" Target="../notesSlides/notesSlide10.xml"/><Relationship Id="rId11" Type="http://schemas.openxmlformats.org/officeDocument/2006/relationships/image" Target="../media/image10.jpeg"/><Relationship Id="rId5" Type="http://schemas.openxmlformats.org/officeDocument/2006/relationships/slideLayout" Target="../slideLayouts/slideLayout2.xml"/><Relationship Id="rId10" Type="http://schemas.openxmlformats.org/officeDocument/2006/relationships/image" Target="../media/image9.jpeg"/><Relationship Id="rId4" Type="http://schemas.openxmlformats.org/officeDocument/2006/relationships/tags" Target="../tags/tag57.xml"/><Relationship Id="rId9" Type="http://schemas.openxmlformats.org/officeDocument/2006/relationships/image" Target="../media/image8.jpeg"/></Relationships>
</file>

<file path=ppt/slides/_rels/slide14.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tags" Target="../tags/tag60.xml"/><Relationship Id="rId7" Type="http://schemas.openxmlformats.org/officeDocument/2006/relationships/image" Target="../media/image11.jpeg"/><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notesSlide" Target="../notesSlides/notesSlide11.xml"/><Relationship Id="rId5" Type="http://schemas.openxmlformats.org/officeDocument/2006/relationships/slideLayout" Target="../slideLayouts/slideLayout2.xml"/><Relationship Id="rId10" Type="http://schemas.openxmlformats.org/officeDocument/2006/relationships/image" Target="../media/image14.jpeg"/><Relationship Id="rId4" Type="http://schemas.openxmlformats.org/officeDocument/2006/relationships/tags" Target="../tags/tag61.xml"/><Relationship Id="rId9" Type="http://schemas.openxmlformats.org/officeDocument/2006/relationships/image" Target="../media/image13.jpeg"/></Relationships>
</file>

<file path=ppt/slides/_rels/slide15.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tags" Target="../tags/tag64.xml"/><Relationship Id="rId7" Type="http://schemas.openxmlformats.org/officeDocument/2006/relationships/image" Target="../media/image15.jpeg"/><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notesSlide" Target="../notesSlides/notesSlide12.xml"/><Relationship Id="rId11" Type="http://schemas.openxmlformats.org/officeDocument/2006/relationships/image" Target="../media/image19.jpeg"/><Relationship Id="rId5" Type="http://schemas.openxmlformats.org/officeDocument/2006/relationships/slideLayout" Target="../slideLayouts/slideLayout2.xml"/><Relationship Id="rId10" Type="http://schemas.openxmlformats.org/officeDocument/2006/relationships/image" Target="../media/image18.jpeg"/><Relationship Id="rId4" Type="http://schemas.openxmlformats.org/officeDocument/2006/relationships/tags" Target="../tags/tag65.xml"/><Relationship Id="rId9" Type="http://schemas.openxmlformats.org/officeDocument/2006/relationships/image" Target="../media/image17.jpeg"/></Relationships>
</file>

<file path=ppt/slides/_rels/slide16.xml.rels><?xml version="1.0" encoding="UTF-8" standalone="yes"?>
<Relationships xmlns="http://schemas.openxmlformats.org/package/2006/relationships"><Relationship Id="rId3" Type="http://schemas.openxmlformats.org/officeDocument/2006/relationships/tags" Target="../tags/tag68.xml"/><Relationship Id="rId2" Type="http://schemas.openxmlformats.org/officeDocument/2006/relationships/tags" Target="../tags/tag67.xml"/><Relationship Id="rId1" Type="http://schemas.openxmlformats.org/officeDocument/2006/relationships/tags" Target="../tags/tag66.xml"/><Relationship Id="rId5" Type="http://schemas.openxmlformats.org/officeDocument/2006/relationships/notesSlide" Target="../notesSlides/notesSlide13.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notesSlide" Target="../notesSlides/notesSlide14.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tags" Target="../tags/tag72.xml"/><Relationship Id="rId5" Type="http://schemas.openxmlformats.org/officeDocument/2006/relationships/notesSlide" Target="../notesSlides/notesSlide15.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notesSlide" Target="../notesSlides/notesSlide16.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tags" Target="../tags/tag78.xml"/><Relationship Id="rId5" Type="http://schemas.openxmlformats.org/officeDocument/2006/relationships/notesSlide" Target="../notesSlides/notesSlide17.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83.xml"/><Relationship Id="rId7" Type="http://schemas.openxmlformats.org/officeDocument/2006/relationships/slide" Target="slide5.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notesSlide" Target="../notesSlides/notesSlide18.xml"/><Relationship Id="rId5" Type="http://schemas.openxmlformats.org/officeDocument/2006/relationships/slideLayout" Target="../slideLayouts/slideLayout2.xml"/><Relationship Id="rId4" Type="http://schemas.openxmlformats.org/officeDocument/2006/relationships/tags" Target="../tags/tag84.xml"/><Relationship Id="rId9" Type="http://schemas.microsoft.com/office/2007/relationships/hdphoto" Target="../media/hdphoto1.wdp"/></Relationships>
</file>

<file path=ppt/slides/_rels/slide22.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87.xml"/><Relationship Id="rId7" Type="http://schemas.openxmlformats.org/officeDocument/2006/relationships/slide" Target="slide5.xml"/><Relationship Id="rId2" Type="http://schemas.openxmlformats.org/officeDocument/2006/relationships/tags" Target="../tags/tag86.xml"/><Relationship Id="rId1" Type="http://schemas.openxmlformats.org/officeDocument/2006/relationships/tags" Target="../tags/tag85.xml"/><Relationship Id="rId6" Type="http://schemas.openxmlformats.org/officeDocument/2006/relationships/notesSlide" Target="../notesSlides/notesSlide19.xml"/><Relationship Id="rId5" Type="http://schemas.openxmlformats.org/officeDocument/2006/relationships/slideLayout" Target="../slideLayouts/slideLayout2.xml"/><Relationship Id="rId4" Type="http://schemas.openxmlformats.org/officeDocument/2006/relationships/tags" Target="../tags/tag88.xml"/><Relationship Id="rId9"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3.png"/><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sa/3.0/deed.el"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10.xml"/><Relationship Id="rId7" Type="http://schemas.openxmlformats.org/officeDocument/2006/relationships/hyperlink" Target="http://www.edulll.gr/" TargetMode="Externa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11.xm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15.xml"/></Relationships>
</file>

<file path=ppt/slides/_rels/slide5.xml.rels><?xml version="1.0" encoding="UTF-8" standalone="yes"?>
<Relationships xmlns="http://schemas.openxmlformats.org/package/2006/relationships"><Relationship Id="rId8" Type="http://schemas.openxmlformats.org/officeDocument/2006/relationships/tags" Target="../tags/tag23.xml"/><Relationship Id="rId13" Type="http://schemas.openxmlformats.org/officeDocument/2006/relationships/slide" Target="slide7.xml"/><Relationship Id="rId3" Type="http://schemas.openxmlformats.org/officeDocument/2006/relationships/tags" Target="../tags/tag18.xml"/><Relationship Id="rId7" Type="http://schemas.openxmlformats.org/officeDocument/2006/relationships/tags" Target="../tags/tag22.xml"/><Relationship Id="rId12" Type="http://schemas.openxmlformats.org/officeDocument/2006/relationships/slide" Target="slide6.xml"/><Relationship Id="rId17" Type="http://schemas.openxmlformats.org/officeDocument/2006/relationships/slide" Target="slide22.xml"/><Relationship Id="rId2" Type="http://schemas.openxmlformats.org/officeDocument/2006/relationships/tags" Target="../tags/tag17.xml"/><Relationship Id="rId16" Type="http://schemas.openxmlformats.org/officeDocument/2006/relationships/slide" Target="slide13.xml"/><Relationship Id="rId1" Type="http://schemas.openxmlformats.org/officeDocument/2006/relationships/tags" Target="../tags/tag16.xml"/><Relationship Id="rId6" Type="http://schemas.openxmlformats.org/officeDocument/2006/relationships/tags" Target="../tags/tag21.xml"/><Relationship Id="rId11" Type="http://schemas.openxmlformats.org/officeDocument/2006/relationships/slideLayout" Target="../slideLayouts/slideLayout6.xml"/><Relationship Id="rId5" Type="http://schemas.openxmlformats.org/officeDocument/2006/relationships/tags" Target="../tags/tag20.xml"/><Relationship Id="rId15" Type="http://schemas.openxmlformats.org/officeDocument/2006/relationships/slide" Target="slide10.xml"/><Relationship Id="rId10" Type="http://schemas.openxmlformats.org/officeDocument/2006/relationships/tags" Target="../tags/tag25.xml"/><Relationship Id="rId4" Type="http://schemas.openxmlformats.org/officeDocument/2006/relationships/tags" Target="../tags/tag19.xml"/><Relationship Id="rId9" Type="http://schemas.openxmlformats.org/officeDocument/2006/relationships/tags" Target="../tags/tag24.xml"/><Relationship Id="rId14" Type="http://schemas.openxmlformats.org/officeDocument/2006/relationships/slide" Target="slide8.xml"/></Relationships>
</file>

<file path=ppt/slides/_rels/slide6.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28.xml"/><Relationship Id="rId7" Type="http://schemas.openxmlformats.org/officeDocument/2006/relationships/slide" Target="slide5.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29.xml"/><Relationship Id="rId9" Type="http://schemas.microsoft.com/office/2007/relationships/hdphoto" Target="../media/hdphoto1.wdp"/></Relationships>
</file>

<file path=ppt/slides/_rels/slide7.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32.xml"/><Relationship Id="rId7" Type="http://schemas.openxmlformats.org/officeDocument/2006/relationships/slide" Target="slide5.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33.xml"/><Relationship Id="rId9"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37.xml"/></Relationships>
</file>

<file path=ppt/slides/_rels/slide9.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tags" Target="../tags/tag40.xml"/><Relationship Id="rId7" Type="http://schemas.openxmlformats.org/officeDocument/2006/relationships/slide" Target="slide5.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notesSlide" Target="../notesSlides/notesSlide6.xml"/><Relationship Id="rId5" Type="http://schemas.openxmlformats.org/officeDocument/2006/relationships/slideLayout" Target="../slideLayouts/slideLayout2.xml"/><Relationship Id="rId4" Type="http://schemas.openxmlformats.org/officeDocument/2006/relationships/tags" Target="../tags/tag41.xml"/><Relationship Id="rId9"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5" tooltip="Μετάβαση στην Ιστοσελίδα του Ιδρύματος"/>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82613"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custDataLst>
              <p:tags r:id="rId2"/>
            </p:custDataLst>
          </p:nvPr>
        </p:nvSpPr>
        <p:spPr>
          <a:xfrm>
            <a:off x="582613" y="1772816"/>
            <a:ext cx="7949827" cy="1236663"/>
          </a:xfrm>
        </p:spPr>
        <p:txBody>
          <a:bodyPr>
            <a:noAutofit/>
          </a:bodyPr>
          <a:lstStyle/>
          <a:p>
            <a:r>
              <a:rPr lang="el-GR" altLang="el-GR" b="1" dirty="0" smtClean="0">
                <a:solidFill>
                  <a:srgbClr val="000000"/>
                </a:solidFill>
              </a:rPr>
              <a:t>Επεξεργασία – Φινίρισμα Επιφανειών</a:t>
            </a:r>
            <a:endParaRPr lang="el-GR" altLang="el-GR" dirty="0" smtClean="0"/>
          </a:p>
        </p:txBody>
      </p:sp>
      <p:sp>
        <p:nvSpPr>
          <p:cNvPr id="3" name="Θέση περιεχομένου 1"/>
          <p:cNvSpPr>
            <a:spLocks noGrp="1"/>
          </p:cNvSpPr>
          <p:nvPr>
            <p:ph type="subTitle" idx="1"/>
            <p:custDataLst>
              <p:tags r:id="rId3"/>
            </p:custDataLst>
          </p:nvPr>
        </p:nvSpPr>
        <p:spPr>
          <a:xfrm>
            <a:off x="971600" y="3140968"/>
            <a:ext cx="7128792" cy="2316088"/>
          </a:xfrm>
        </p:spPr>
        <p:txBody>
          <a:bodyPr rtlCol="0">
            <a:normAutofit fontScale="85000" lnSpcReduction="10000"/>
          </a:bodyPr>
          <a:lstStyle/>
          <a:p>
            <a:pPr fontAlgn="auto">
              <a:spcBef>
                <a:spcPts val="0"/>
              </a:spcBef>
              <a:spcAft>
                <a:spcPts val="1800"/>
              </a:spcAft>
              <a:buFont typeface="Arial" panose="020B0604020202020204" pitchFamily="34" charset="0"/>
              <a:buNone/>
              <a:defRPr/>
            </a:pPr>
            <a:r>
              <a:rPr lang="el-GR" sz="2800" b="1" dirty="0">
                <a:solidFill>
                  <a:prstClr val="black"/>
                </a:solidFill>
                <a:cs typeface="Arial" charset="0"/>
              </a:rPr>
              <a:t>Ενότητα 4</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smtClean="0">
                <a:solidFill>
                  <a:schemeClr val="tx1"/>
                </a:solidFill>
              </a:rPr>
              <a:t>Ιδιότητες χρωμάτων – Ποιοτικός έλεγχος.</a:t>
            </a:r>
            <a:endParaRPr lang="el-GR" sz="2800" dirty="0">
              <a:solidFill>
                <a:prstClr val="black"/>
              </a:solidFill>
              <a:cs typeface="Arial" charset="0"/>
            </a:endParaRPr>
          </a:p>
          <a:p>
            <a:pPr>
              <a:spcBef>
                <a:spcPts val="0"/>
              </a:spcBef>
              <a:defRPr/>
            </a:pPr>
            <a:r>
              <a:rPr lang="el-GR" sz="2800" dirty="0" smtClean="0">
                <a:solidFill>
                  <a:prstClr val="black"/>
                </a:solidFill>
                <a:cs typeface="Arial" charset="0"/>
              </a:rPr>
              <a:t> </a:t>
            </a:r>
            <a:r>
              <a:rPr lang="el-GR" sz="2800" b="1" dirty="0" smtClean="0">
                <a:solidFill>
                  <a:prstClr val="black"/>
                </a:solidFill>
                <a:cs typeface="Arial" charset="0"/>
              </a:rPr>
              <a:t>   </a:t>
            </a:r>
            <a:r>
              <a:rPr lang="el-GR" sz="2800" dirty="0">
                <a:solidFill>
                  <a:prstClr val="black"/>
                </a:solidFill>
                <a:cs typeface="Arial" charset="0"/>
              </a:rPr>
              <a:t>Διδάσκων</a:t>
            </a:r>
            <a:r>
              <a:rPr lang="el-GR" sz="2800" dirty="0" smtClean="0">
                <a:solidFill>
                  <a:prstClr val="black"/>
                </a:solidFill>
                <a:cs typeface="Arial" charset="0"/>
              </a:rPr>
              <a:t>:</a:t>
            </a:r>
            <a:r>
              <a:rPr lang="en-US" sz="2800" dirty="0" smtClean="0">
                <a:solidFill>
                  <a:prstClr val="black"/>
                </a:solidFill>
                <a:cs typeface="Arial" charset="0"/>
              </a:rPr>
              <a:t> </a:t>
            </a:r>
            <a:r>
              <a:rPr lang="el-GR" sz="2800" dirty="0" smtClean="0">
                <a:solidFill>
                  <a:prstClr val="black"/>
                </a:solidFill>
                <a:cs typeface="Arial" charset="0"/>
              </a:rPr>
              <a:t>Δρ</a:t>
            </a:r>
            <a:r>
              <a:rPr lang="el-GR" sz="2800" dirty="0">
                <a:solidFill>
                  <a:prstClr val="black"/>
                </a:solidFill>
                <a:cs typeface="Arial" charset="0"/>
              </a:rPr>
              <a:t>. </a:t>
            </a:r>
            <a:r>
              <a:rPr lang="el-GR" sz="2800" dirty="0" err="1">
                <a:solidFill>
                  <a:prstClr val="black"/>
                </a:solidFill>
                <a:cs typeface="Arial" charset="0"/>
              </a:rPr>
              <a:t>Κακάβας</a:t>
            </a:r>
            <a:r>
              <a:rPr lang="el-GR" sz="2800" dirty="0">
                <a:solidFill>
                  <a:prstClr val="black"/>
                </a:solidFill>
                <a:cs typeface="Arial" charset="0"/>
              </a:rPr>
              <a:t> Β. </a:t>
            </a:r>
            <a:r>
              <a:rPr lang="el-GR" sz="2800" dirty="0" smtClean="0">
                <a:solidFill>
                  <a:prstClr val="black"/>
                </a:solidFill>
                <a:cs typeface="Arial" charset="0"/>
              </a:rPr>
              <a:t>Κων/νος, </a:t>
            </a:r>
          </a:p>
          <a:p>
            <a:pPr>
              <a:spcBef>
                <a:spcPts val="0"/>
              </a:spcBef>
              <a:spcAft>
                <a:spcPts val="1200"/>
              </a:spcAft>
              <a:defRPr/>
            </a:pPr>
            <a:r>
              <a:rPr lang="el-GR" sz="2800" dirty="0" smtClean="0">
                <a:solidFill>
                  <a:prstClr val="black"/>
                </a:solidFill>
                <a:cs typeface="Arial" charset="0"/>
              </a:rPr>
              <a:t>Χημικός, </a:t>
            </a:r>
            <a:r>
              <a:rPr lang="el-GR" sz="2800" dirty="0">
                <a:solidFill>
                  <a:prstClr val="black"/>
                </a:solidFill>
                <a:cs typeface="Arial" charset="0"/>
              </a:rPr>
              <a:t>Καθηγητής Εφαρμογών</a:t>
            </a:r>
          </a:p>
          <a:p>
            <a:pPr>
              <a:spcBef>
                <a:spcPts val="0"/>
              </a:spcBef>
              <a:spcAft>
                <a:spcPts val="1200"/>
              </a:spcAft>
              <a:defRPr/>
            </a:pPr>
            <a:endParaRPr lang="el-GR" sz="2800" dirty="0" smtClean="0">
              <a:solidFill>
                <a:prstClr val="black"/>
              </a:solidFill>
              <a:cs typeface="Arial" charset="0"/>
            </a:endParaRPr>
          </a:p>
          <a:p>
            <a:pPr>
              <a:spcBef>
                <a:spcPts val="0"/>
              </a:spcBef>
              <a:defRPr/>
            </a:pPr>
            <a:r>
              <a:rPr lang="el-GR" sz="2800" dirty="0" smtClean="0">
                <a:solidFill>
                  <a:prstClr val="black"/>
                </a:solidFill>
                <a:cs typeface="Arial" charset="0"/>
              </a:rPr>
              <a:t>Τμήμα </a:t>
            </a:r>
            <a:r>
              <a:rPr lang="el-GR" sz="2800" dirty="0">
                <a:solidFill>
                  <a:prstClr val="black"/>
                </a:solidFill>
                <a:cs typeface="Arial" charset="0"/>
              </a:rPr>
              <a:t>Σχεδιασμού και Τεχνολογίας Ξύλου και Επίπλου</a:t>
            </a:r>
            <a:endParaRPr lang="en-US" sz="2800" b="1" dirty="0">
              <a:solidFill>
                <a:prstClr val="black"/>
              </a:solidFill>
              <a:cs typeface="Arial" charset="0"/>
            </a:endParaRPr>
          </a:p>
          <a:p>
            <a:pPr fontAlgn="auto">
              <a:spcAft>
                <a:spcPts val="0"/>
              </a:spcAft>
              <a:buFont typeface="Arial" panose="020B0604020202020204" pitchFamily="34" charset="0"/>
              <a:buNone/>
              <a:defRPr/>
            </a:pPr>
            <a:endParaRPr lang="el-GR" dirty="0"/>
          </a:p>
        </p:txBody>
      </p:sp>
      <p:pic>
        <p:nvPicPr>
          <p:cNvPr id="9" name="Εικόνα 2" descr=" Λογότυπο για Άδειες χρήσης Creative Commons, B Y, S A. ">
            <a:hlinkClick r:id="rId7" tooltip="Μετάβαση στην Άδεια Χρήσης"/>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5183425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864096"/>
          </a:xfrm>
        </p:spPr>
        <p:txBody>
          <a:bodyPr>
            <a:normAutofit/>
          </a:bodyPr>
          <a:lstStyle/>
          <a:p>
            <a:r>
              <a:rPr lang="el-GR" b="1" dirty="0" smtClean="0"/>
              <a:t>Ιδιότητες Ξηρού Χρώματος (1/3)</a:t>
            </a:r>
            <a:endParaRPr lang="el-GR" b="1" dirty="0"/>
          </a:p>
        </p:txBody>
      </p:sp>
      <p:sp>
        <p:nvSpPr>
          <p:cNvPr id="23" name="AutoShape 3"/>
          <p:cNvSpPr>
            <a:spLocks noChangeArrowheads="1"/>
          </p:cNvSpPr>
          <p:nvPr/>
        </p:nvSpPr>
        <p:spPr bwMode="auto">
          <a:xfrm>
            <a:off x="457200" y="967394"/>
            <a:ext cx="8305800" cy="877430"/>
          </a:xfrm>
          <a:prstGeom prst="flowChartAlternateProcess">
            <a:avLst/>
          </a:prstGeom>
          <a:solidFill>
            <a:srgbClr val="3366FF"/>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l-GR" dirty="0">
                <a:solidFill>
                  <a:schemeClr val="bg2"/>
                </a:solidFill>
              </a:rPr>
              <a:t>Περιλαμβάνονται οι οπτικές, οι μηχανικές ιδιότητες </a:t>
            </a:r>
          </a:p>
          <a:p>
            <a:pPr algn="ctr" eaLnBrk="1" hangingPunct="1"/>
            <a:r>
              <a:rPr lang="el-GR" altLang="el-GR" dirty="0">
                <a:solidFill>
                  <a:schemeClr val="bg2"/>
                </a:solidFill>
              </a:rPr>
              <a:t>και οι αντοχές σε γήρανση των χρωμάτων. Εξετάζονται </a:t>
            </a:r>
          </a:p>
          <a:p>
            <a:pPr algn="ctr" eaLnBrk="1" hangingPunct="1"/>
            <a:r>
              <a:rPr lang="el-GR" altLang="el-GR" dirty="0">
                <a:solidFill>
                  <a:schemeClr val="bg2"/>
                </a:solidFill>
              </a:rPr>
              <a:t>στο στεγνό φιλμ, μετά την πλήρη </a:t>
            </a:r>
            <a:r>
              <a:rPr lang="el-GR" altLang="el-GR" dirty="0" smtClean="0">
                <a:solidFill>
                  <a:schemeClr val="bg2"/>
                </a:solidFill>
              </a:rPr>
              <a:t>ξήρανση.</a:t>
            </a:r>
            <a:endParaRPr lang="el-GR" altLang="el-GR" dirty="0">
              <a:solidFill>
                <a:schemeClr val="bg2"/>
              </a:solidFill>
            </a:endParaRPr>
          </a:p>
        </p:txBody>
      </p:sp>
      <p:grpSp>
        <p:nvGrpSpPr>
          <p:cNvPr id="3" name="Group 2" descr="Στυλπνότητα: Μετράται με ειδικό όργανο –το στιλπνόμετρο."/>
          <p:cNvGrpSpPr/>
          <p:nvPr/>
        </p:nvGrpSpPr>
        <p:grpSpPr>
          <a:xfrm>
            <a:off x="179512" y="2175844"/>
            <a:ext cx="8772747" cy="430887"/>
            <a:chOff x="179512" y="2175844"/>
            <a:chExt cx="8772747" cy="430887"/>
          </a:xfrm>
        </p:grpSpPr>
        <p:grpSp>
          <p:nvGrpSpPr>
            <p:cNvPr id="11" name="Group 10"/>
            <p:cNvGrpSpPr/>
            <p:nvPr/>
          </p:nvGrpSpPr>
          <p:grpSpPr>
            <a:xfrm>
              <a:off x="179512" y="2175844"/>
              <a:ext cx="8772747" cy="430887"/>
              <a:chOff x="559896" y="1428393"/>
              <a:chExt cx="8797718" cy="402682"/>
            </a:xfrm>
          </p:grpSpPr>
          <p:sp>
            <p:nvSpPr>
              <p:cNvPr id="12" name="Text Box 5" descr="Στυλπνότητα: Μετράται με ειδικό όργανο –το στιλπνόμετρο."/>
              <p:cNvSpPr txBox="1">
                <a:spLocks noChangeArrowheads="1"/>
              </p:cNvSpPr>
              <p:nvPr/>
            </p:nvSpPr>
            <p:spPr bwMode="auto">
              <a:xfrm>
                <a:off x="4148158" y="1435406"/>
                <a:ext cx="5209456" cy="37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Μετράται με ειδικό όργανο –το </a:t>
                </a:r>
                <a:r>
                  <a:rPr lang="el-GR" altLang="el-GR" sz="2000" dirty="0" err="1" smtClean="0"/>
                  <a:t>στιλπνόμετρο</a:t>
                </a:r>
                <a:endParaRPr lang="el-GR" altLang="el-GR" sz="2000" dirty="0"/>
              </a:p>
            </p:txBody>
          </p:sp>
          <p:sp>
            <p:nvSpPr>
              <p:cNvPr id="13" name="Text Box 6" descr="[DECORATIVE]"/>
              <p:cNvSpPr txBox="1">
                <a:spLocks noChangeArrowheads="1"/>
              </p:cNvSpPr>
              <p:nvPr/>
            </p:nvSpPr>
            <p:spPr bwMode="auto">
              <a:xfrm>
                <a:off x="559896" y="1428393"/>
                <a:ext cx="3050756" cy="402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smtClean="0"/>
                  <a:t>  </a:t>
                </a:r>
                <a:r>
                  <a:rPr lang="el-GR" altLang="el-GR" sz="2200" dirty="0" err="1" smtClean="0"/>
                  <a:t>Στυλπνότητα</a:t>
                </a:r>
                <a:endParaRPr lang="el-GR" altLang="el-GR" sz="2200" dirty="0"/>
              </a:p>
            </p:txBody>
          </p:sp>
        </p:grpSp>
        <p:sp>
          <p:nvSpPr>
            <p:cNvPr id="24" name="AutoShape 10" descr="[DECORATIVE]"/>
            <p:cNvSpPr>
              <a:spLocks noChangeArrowheads="1"/>
            </p:cNvSpPr>
            <p:nvPr/>
          </p:nvSpPr>
          <p:spPr bwMode="auto">
            <a:xfrm>
              <a:off x="2843544" y="2310566"/>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grpSp>
      <p:grpSp>
        <p:nvGrpSpPr>
          <p:cNvPr id="5" name="Group 4" descr="Λευκότητα: μετράται με το χρωματόμετρο. Μετράται μετά από μεγάλο χρονικό διάστημα."/>
          <p:cNvGrpSpPr/>
          <p:nvPr/>
        </p:nvGrpSpPr>
        <p:grpSpPr>
          <a:xfrm>
            <a:off x="164786" y="2841756"/>
            <a:ext cx="8787472" cy="757365"/>
            <a:chOff x="164786" y="2841756"/>
            <a:chExt cx="8787472" cy="757365"/>
          </a:xfrm>
        </p:grpSpPr>
        <p:grpSp>
          <p:nvGrpSpPr>
            <p:cNvPr id="15" name="Group 14"/>
            <p:cNvGrpSpPr/>
            <p:nvPr/>
          </p:nvGrpSpPr>
          <p:grpSpPr>
            <a:xfrm>
              <a:off x="164786" y="2841756"/>
              <a:ext cx="8787472" cy="757365"/>
              <a:chOff x="586096" y="1342629"/>
              <a:chExt cx="8771517" cy="615554"/>
            </a:xfrm>
          </p:grpSpPr>
          <p:sp>
            <p:nvSpPr>
              <p:cNvPr id="16" name="Text Box 5" descr="Λευκότητα: μετράται με το χρωματόμετρο. Μετράται μετά από μεγάλο χρονικό διάστημα."/>
              <p:cNvSpPr txBox="1">
                <a:spLocks noChangeArrowheads="1"/>
              </p:cNvSpPr>
              <p:nvPr/>
            </p:nvSpPr>
            <p:spPr bwMode="auto">
              <a:xfrm>
                <a:off x="4172376" y="1382843"/>
                <a:ext cx="5185237" cy="575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Μετράται με το χρωματόμετρο. Μετράται μετά από μεγάλο χρονικό </a:t>
                </a:r>
                <a:r>
                  <a:rPr lang="el-GR" altLang="el-GR" sz="2000" dirty="0" smtClean="0"/>
                  <a:t>διάστημα.</a:t>
                </a:r>
                <a:endParaRPr lang="el-GR" altLang="el-GR" sz="2000" dirty="0"/>
              </a:p>
            </p:txBody>
          </p:sp>
          <p:sp>
            <p:nvSpPr>
              <p:cNvPr id="17" name="Text Box 6" descr="[DECORATIVE]"/>
              <p:cNvSpPr txBox="1">
                <a:spLocks noChangeArrowheads="1"/>
              </p:cNvSpPr>
              <p:nvPr/>
            </p:nvSpPr>
            <p:spPr bwMode="auto">
              <a:xfrm>
                <a:off x="586096" y="1342629"/>
                <a:ext cx="3050756" cy="350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smtClean="0"/>
                  <a:t>  Λευκότητα</a:t>
                </a:r>
                <a:endParaRPr lang="el-GR" altLang="el-GR" sz="2200" dirty="0"/>
              </a:p>
            </p:txBody>
          </p:sp>
        </p:grpSp>
        <p:sp>
          <p:nvSpPr>
            <p:cNvPr id="25" name="AutoShape 10" descr="[DECORATIVE]"/>
            <p:cNvSpPr>
              <a:spLocks noChangeArrowheads="1"/>
            </p:cNvSpPr>
            <p:nvPr/>
          </p:nvSpPr>
          <p:spPr bwMode="auto">
            <a:xfrm>
              <a:off x="2843544" y="2958638"/>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grpSp>
      <p:grpSp>
        <p:nvGrpSpPr>
          <p:cNvPr id="7" name="Group 6" descr="Ελαστικότητα: Κάθε μία από τις διαφορετικές χρησιμοποιούμενες μεθόδους, αναπαριστά και κάποια διαφορετική παραμόρφωση από αυτές που πρόκειται να υποστεί το φιλμ κατά την πραγματική χρήση του."/>
          <p:cNvGrpSpPr/>
          <p:nvPr/>
        </p:nvGrpSpPr>
        <p:grpSpPr>
          <a:xfrm>
            <a:off x="179512" y="4149083"/>
            <a:ext cx="8772747" cy="1631216"/>
            <a:chOff x="179512" y="4149083"/>
            <a:chExt cx="8772747" cy="1631216"/>
          </a:xfrm>
        </p:grpSpPr>
        <p:grpSp>
          <p:nvGrpSpPr>
            <p:cNvPr id="19" name="Group 18"/>
            <p:cNvGrpSpPr/>
            <p:nvPr/>
          </p:nvGrpSpPr>
          <p:grpSpPr>
            <a:xfrm>
              <a:off x="179512" y="4149083"/>
              <a:ext cx="8772747" cy="1631216"/>
              <a:chOff x="717929" y="1237980"/>
              <a:chExt cx="8639685" cy="1426437"/>
            </a:xfrm>
          </p:grpSpPr>
          <p:sp>
            <p:nvSpPr>
              <p:cNvPr id="20" name="Text Box 5" descr="Ελαστικότητα: Κάθε μία από τις διαφορετικές χρησιμοποιούμενες μεθόδους, αναπαριστά και κάποια διαφορετική παραμόρφωση από αυτές που πρόκειται να υποστεί το φιλμ κατά την πραγματική χρήση του."/>
              <p:cNvSpPr txBox="1">
                <a:spLocks noChangeArrowheads="1"/>
              </p:cNvSpPr>
              <p:nvPr/>
            </p:nvSpPr>
            <p:spPr bwMode="auto">
              <a:xfrm>
                <a:off x="4241737" y="1237980"/>
                <a:ext cx="5115877" cy="142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Κάθε μία από τις διαφορετικές χρησιμοποιούμενες μεθόδους, αναπαριστά και κάποια διαφορετική παραμόρφωση από αυτές που πρόκειται να υποστεί το φιλμ κατά την πραγματική χρήση του </a:t>
                </a:r>
              </a:p>
            </p:txBody>
          </p:sp>
          <p:sp>
            <p:nvSpPr>
              <p:cNvPr id="21" name="Text Box 6" descr="[DECORATIVE]"/>
              <p:cNvSpPr txBox="1">
                <a:spLocks noChangeArrowheads="1"/>
              </p:cNvSpPr>
              <p:nvPr/>
            </p:nvSpPr>
            <p:spPr bwMode="auto">
              <a:xfrm>
                <a:off x="717929" y="1255238"/>
                <a:ext cx="2765716" cy="376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smtClean="0"/>
                  <a:t> Ελαστικότητα</a:t>
                </a:r>
                <a:endParaRPr lang="el-GR" altLang="el-GR" sz="2200" dirty="0"/>
              </a:p>
            </p:txBody>
          </p:sp>
        </p:grpSp>
        <p:sp>
          <p:nvSpPr>
            <p:cNvPr id="26" name="AutoShape 10" descr="[DECORATIVE]"/>
            <p:cNvSpPr>
              <a:spLocks noChangeArrowheads="1"/>
            </p:cNvSpPr>
            <p:nvPr/>
          </p:nvSpPr>
          <p:spPr bwMode="auto">
            <a:xfrm>
              <a:off x="2843544" y="4293096"/>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grpSp>
      <p:sp>
        <p:nvSpPr>
          <p:cNvPr id="2" name="Θέση υποσέλιδου 1" descr="."/>
          <p:cNvSpPr>
            <a:spLocks noGrp="1"/>
          </p:cNvSpPr>
          <p:nvPr>
            <p:ph type="ftr" sz="quarter" idx="11"/>
            <p:custDataLst>
              <p:tags r:id="rId3"/>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10</a:t>
            </a:fld>
            <a:endParaRPr lang="el-GR" dirty="0">
              <a:solidFill>
                <a:prstClr val="black"/>
              </a:solidFill>
            </a:endParaRPr>
          </a:p>
        </p:txBody>
      </p:sp>
    </p:spTree>
    <p:custDataLst>
      <p:tags r:id="rId1"/>
    </p:custDataLst>
    <p:extLst>
      <p:ext uri="{BB962C8B-B14F-4D97-AF65-F5344CB8AC3E}">
        <p14:creationId xmlns:p14="http://schemas.microsoft.com/office/powerpoint/2010/main" val="1222250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864096"/>
          </a:xfrm>
        </p:spPr>
        <p:txBody>
          <a:bodyPr>
            <a:normAutofit/>
          </a:bodyPr>
          <a:lstStyle/>
          <a:p>
            <a:r>
              <a:rPr lang="el-GR" b="1" dirty="0" smtClean="0"/>
              <a:t>Ιδιότητες Ξηρού Χρώματος (2/3)</a:t>
            </a:r>
            <a:endParaRPr lang="el-GR" b="1" dirty="0"/>
          </a:p>
        </p:txBody>
      </p:sp>
      <p:grpSp>
        <p:nvGrpSpPr>
          <p:cNvPr id="3" name="Group 2" descr="Αντοχή στην τριβή: μετρώνται οι κύκλοι μέχρι τη φθορά του φιλμ μετά την ξήρανση με μία συσκευή με βούρτσες που τρίβουν το φιλμ με νερό ή νερό και σαπουνάδα."/>
          <p:cNvGrpSpPr/>
          <p:nvPr/>
        </p:nvGrpSpPr>
        <p:grpSpPr>
          <a:xfrm>
            <a:off x="179513" y="1485945"/>
            <a:ext cx="8772746" cy="1330943"/>
            <a:chOff x="179513" y="1485945"/>
            <a:chExt cx="8772746" cy="1330943"/>
          </a:xfrm>
        </p:grpSpPr>
        <p:grpSp>
          <p:nvGrpSpPr>
            <p:cNvPr id="11" name="Group 10" descr="Αντοχή στην τριβή: Μετρώνται οι κύκλοι μέχρι τη φθορά του φιλμ μετά την ξήρανση με μία συσκευή με βούρτσες που τρίβουν το φιλμ με νερό ή νερό και σαπουνάδα."/>
            <p:cNvGrpSpPr/>
            <p:nvPr/>
          </p:nvGrpSpPr>
          <p:grpSpPr>
            <a:xfrm>
              <a:off x="179513" y="1485945"/>
              <a:ext cx="8772746" cy="1330943"/>
              <a:chOff x="559897" y="1428393"/>
              <a:chExt cx="8797717" cy="1243822"/>
            </a:xfrm>
          </p:grpSpPr>
          <p:sp>
            <p:nvSpPr>
              <p:cNvPr id="12" name="Text Box 5" descr="Αντοχή στην τριβή: μετρώνται οι κύκλοι μέχρι τη φθορά του φιλμ μετά την ξήρανση με μία συσκευή με βούρτσες που τρίβουν το φιλμ με νερό ή νερό και σαπουνάδα."/>
              <p:cNvSpPr txBox="1">
                <a:spLocks noChangeArrowheads="1"/>
              </p:cNvSpPr>
              <p:nvPr/>
            </p:nvSpPr>
            <p:spPr bwMode="auto">
              <a:xfrm>
                <a:off x="4148158" y="1435406"/>
                <a:ext cx="5209456" cy="1236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Μετρώνται οι κύκλοι μέχρι τη φθορά του φιλμ μετά την ξήρανση με μία συσκευή με βούρτσες που τρίβουν το φιλμ με νερό ή νερό και </a:t>
                </a:r>
                <a:r>
                  <a:rPr lang="el-GR" altLang="el-GR" sz="2000" dirty="0" smtClean="0"/>
                  <a:t>σαπουνάδα.</a:t>
                </a:r>
                <a:endParaRPr lang="el-GR" altLang="el-GR" sz="2000" dirty="0"/>
              </a:p>
            </p:txBody>
          </p:sp>
          <p:sp>
            <p:nvSpPr>
              <p:cNvPr id="13" name="Text Box 6" descr="[DECORATIVE]"/>
              <p:cNvSpPr txBox="1">
                <a:spLocks noChangeArrowheads="1"/>
              </p:cNvSpPr>
              <p:nvPr/>
            </p:nvSpPr>
            <p:spPr bwMode="auto">
              <a:xfrm>
                <a:off x="559897" y="1428393"/>
                <a:ext cx="2671615" cy="7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smtClean="0"/>
                  <a:t>  Αντοχή στην τριβή</a:t>
                </a:r>
                <a:endParaRPr lang="el-GR" altLang="el-GR" sz="2200" dirty="0"/>
              </a:p>
            </p:txBody>
          </p:sp>
        </p:grpSp>
        <p:sp>
          <p:nvSpPr>
            <p:cNvPr id="24" name="AutoShape 10" descr="[DECORATIVE]"/>
            <p:cNvSpPr>
              <a:spLocks noChangeArrowheads="1"/>
            </p:cNvSpPr>
            <p:nvPr/>
          </p:nvSpPr>
          <p:spPr bwMode="auto">
            <a:xfrm>
              <a:off x="2843544" y="1662494"/>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grpSp>
      <p:grpSp>
        <p:nvGrpSpPr>
          <p:cNvPr id="5" name="Group 4" descr="Χημικές αντοχές: εξετάζονται διάφορες αντοχές (στην υγρασία, στο νερό κλπ) με βάση τη συγκεκριμένη χρήση και τις απαιτήσεις από την εφαρμογή του κάθε χρώματος. Διαρκεί αρκετό χρόνο."/>
          <p:cNvGrpSpPr/>
          <p:nvPr/>
        </p:nvGrpSpPr>
        <p:grpSpPr>
          <a:xfrm>
            <a:off x="179512" y="4149083"/>
            <a:ext cx="8772747" cy="1631216"/>
            <a:chOff x="179512" y="4149083"/>
            <a:chExt cx="8772747" cy="1631216"/>
          </a:xfrm>
        </p:grpSpPr>
        <p:grpSp>
          <p:nvGrpSpPr>
            <p:cNvPr id="19" name="Group 18" descr="Χημικές αντοχές: εξετάζονται διάφορες αντοχές (στην υγρασία, στο νερό κλπ) με βάση τη συγκεκριμένη χρήση και τις απαιτήσεις από την εφαρμογή του κάθε χρώματος. Διαρκεί αρκετό χρόνο."/>
            <p:cNvGrpSpPr/>
            <p:nvPr/>
          </p:nvGrpSpPr>
          <p:grpSpPr>
            <a:xfrm>
              <a:off x="179512" y="4149083"/>
              <a:ext cx="8772747" cy="1631216"/>
              <a:chOff x="717929" y="1237980"/>
              <a:chExt cx="8639685" cy="1426437"/>
            </a:xfrm>
          </p:grpSpPr>
          <p:sp>
            <p:nvSpPr>
              <p:cNvPr id="20" name="Text Box 5" descr="Χημικές αντοχές: εξετάζονται διάφορες αντοχές (στην υγρασία, στο νερό κλπ) με βάση τη συγκεκριμένη χρήση και τις απαιτήσεις από την εφαρμογή του κάθε χρώματος. Διαρκεί αρκετό χρόνο."/>
              <p:cNvSpPr txBox="1">
                <a:spLocks noChangeArrowheads="1"/>
              </p:cNvSpPr>
              <p:nvPr/>
            </p:nvSpPr>
            <p:spPr bwMode="auto">
              <a:xfrm>
                <a:off x="4241737" y="1237980"/>
                <a:ext cx="5115877" cy="142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Εξετάζονται διάφορες αντοχές (στην υγρασία, στο νερό </a:t>
                </a:r>
                <a:r>
                  <a:rPr lang="el-GR" altLang="el-GR" sz="2000" dirty="0" smtClean="0"/>
                  <a:t>κλπ) </a:t>
                </a:r>
                <a:r>
                  <a:rPr lang="el-GR" altLang="el-GR" sz="2000" dirty="0"/>
                  <a:t>με βάση τη συγκεκριμένη χρήση και τις απαιτήσεις από την εφαρμογή του κάθε χρώματος</a:t>
                </a:r>
                <a:r>
                  <a:rPr lang="el-GR" altLang="el-GR" sz="2000" dirty="0" smtClean="0"/>
                  <a:t>. Διαρκεί </a:t>
                </a:r>
                <a:r>
                  <a:rPr lang="el-GR" altLang="el-GR" sz="2000" dirty="0"/>
                  <a:t>αρκετό </a:t>
                </a:r>
                <a:r>
                  <a:rPr lang="el-GR" altLang="el-GR" sz="2000" dirty="0" smtClean="0"/>
                  <a:t>χρόνο. </a:t>
                </a:r>
                <a:endParaRPr lang="el-GR" altLang="el-GR" sz="2000" dirty="0"/>
              </a:p>
            </p:txBody>
          </p:sp>
          <p:sp>
            <p:nvSpPr>
              <p:cNvPr id="21" name="Text Box 6" descr="[DECORATIVE]"/>
              <p:cNvSpPr txBox="1">
                <a:spLocks noChangeArrowheads="1"/>
              </p:cNvSpPr>
              <p:nvPr/>
            </p:nvSpPr>
            <p:spPr bwMode="auto">
              <a:xfrm>
                <a:off x="717929" y="1255238"/>
                <a:ext cx="2765716" cy="376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smtClean="0"/>
                  <a:t> Χημικές Αντοχές</a:t>
                </a:r>
                <a:endParaRPr lang="el-GR" altLang="el-GR" sz="2200" dirty="0"/>
              </a:p>
            </p:txBody>
          </p:sp>
        </p:grpSp>
        <p:sp>
          <p:nvSpPr>
            <p:cNvPr id="26" name="AutoShape 10" descr="[DECORATIVE]"/>
            <p:cNvSpPr>
              <a:spLocks noChangeArrowheads="1"/>
            </p:cNvSpPr>
            <p:nvPr/>
          </p:nvSpPr>
          <p:spPr bwMode="auto">
            <a:xfrm>
              <a:off x="2843544" y="4293096"/>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grpSp>
      <p:sp>
        <p:nvSpPr>
          <p:cNvPr id="2" name="Θέση υποσέλιδου 1" descr="."/>
          <p:cNvSpPr>
            <a:spLocks noGrp="1"/>
          </p:cNvSpPr>
          <p:nvPr>
            <p:ph type="ftr" sz="quarter" idx="11"/>
            <p:custDataLst>
              <p:tags r:id="rId3"/>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11</a:t>
            </a:fld>
            <a:endParaRPr lang="el-GR" dirty="0">
              <a:solidFill>
                <a:prstClr val="black"/>
              </a:solidFill>
            </a:endParaRPr>
          </a:p>
        </p:txBody>
      </p:sp>
    </p:spTree>
    <p:custDataLst>
      <p:tags r:id="rId1"/>
    </p:custDataLst>
    <p:extLst>
      <p:ext uri="{BB962C8B-B14F-4D97-AF65-F5344CB8AC3E}">
        <p14:creationId xmlns:p14="http://schemas.microsoft.com/office/powerpoint/2010/main" val="42292893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864096"/>
          </a:xfrm>
        </p:spPr>
        <p:txBody>
          <a:bodyPr>
            <a:normAutofit/>
          </a:bodyPr>
          <a:lstStyle/>
          <a:p>
            <a:r>
              <a:rPr lang="el-GR" b="1" dirty="0" smtClean="0"/>
              <a:t>Ιδιότητες Ξηρού Χρώματος (3/3)</a:t>
            </a:r>
            <a:endParaRPr lang="el-GR" b="1" dirty="0"/>
          </a:p>
        </p:txBody>
      </p:sp>
      <p:grpSp>
        <p:nvGrpSpPr>
          <p:cNvPr id="7" name="Group 6" descr="Σκληρότητα: Α) Χάραξη με πρότυπα μολύβια: Μέθοδος απλή και εύκολη, όπου το φιλμ χαράσσεται με μολύβια διαφορετικής σκληρότητας (Η-6Η,ΗΒ,Β-6Β)&#10;Β) Δοκιμή χάραξης: Γίνεται χάραξη με μια βελόνα που πιέζεται με διάφορα βάρη και σύρεται πάνω στο φιλμ. Συσκευή αυτόματη ή χειροκίνητη."/>
          <p:cNvGrpSpPr/>
          <p:nvPr/>
        </p:nvGrpSpPr>
        <p:grpSpPr>
          <a:xfrm>
            <a:off x="179513" y="1196752"/>
            <a:ext cx="8568951" cy="2708434"/>
            <a:chOff x="179513" y="1196752"/>
            <a:chExt cx="8568951" cy="2708434"/>
          </a:xfrm>
        </p:grpSpPr>
        <p:sp>
          <p:nvSpPr>
            <p:cNvPr id="13" name="Text Box 6" descr="Σκληρότητα: Α) Χάραξη με πρότυπα μολύβια: Μέθοδος απλή και εύκολη, όπου το φιλμ χαράσσεται με μολύβια διαφορετικής σκληρότητας (Η-6Η,ΗΒ,Β-6Β)&#10;Β) Δοκιμή χάραξης: Γίνεται χάραξη με μια βελόνα που πιέζεται με διάφορα βάρη και σύρεται πάνω στο φιλμ. Συσκευή αυτόματη ή χειροκίνητη."/>
            <p:cNvSpPr txBox="1">
              <a:spLocks noChangeArrowheads="1"/>
            </p:cNvSpPr>
            <p:nvPr/>
          </p:nvSpPr>
          <p:spPr bwMode="auto">
            <a:xfrm>
              <a:off x="179513" y="1437047"/>
              <a:ext cx="266403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smtClean="0"/>
                <a:t> Σκληρότητα</a:t>
              </a:r>
              <a:endParaRPr lang="el-GR" altLang="el-GR" sz="2200" dirty="0"/>
            </a:p>
          </p:txBody>
        </p:sp>
        <p:sp>
          <p:nvSpPr>
            <p:cNvPr id="24" name="AutoShape 10" descr="[DECORATIVE]"/>
            <p:cNvSpPr>
              <a:spLocks noChangeArrowheads="1"/>
            </p:cNvSpPr>
            <p:nvPr/>
          </p:nvSpPr>
          <p:spPr bwMode="auto">
            <a:xfrm>
              <a:off x="2843544" y="1662494"/>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sp>
          <p:nvSpPr>
            <p:cNvPr id="5" name="Rectangle 4" descr="[DECORATIVE]"/>
            <p:cNvSpPr/>
            <p:nvPr/>
          </p:nvSpPr>
          <p:spPr>
            <a:xfrm>
              <a:off x="3757591" y="1196752"/>
              <a:ext cx="4990873" cy="2708434"/>
            </a:xfrm>
            <a:prstGeom prst="rect">
              <a:avLst/>
            </a:prstGeom>
          </p:spPr>
          <p:txBody>
            <a:bodyPr wrap="square">
              <a:spAutoFit/>
            </a:bodyPr>
            <a:lstStyle/>
            <a:p>
              <a:pPr>
                <a:spcBef>
                  <a:spcPct val="50000"/>
                </a:spcBef>
              </a:pPr>
              <a:r>
                <a:rPr lang="el-GR" altLang="el-GR" sz="2000" dirty="0">
                  <a:latin typeface="Arial" panose="020B0604020202020204" pitchFamily="34" charset="0"/>
                  <a:cs typeface="Arial" panose="020B0604020202020204" pitchFamily="34" charset="0"/>
                </a:rPr>
                <a:t>Α) </a:t>
              </a:r>
              <a:r>
                <a:rPr lang="el-GR" altLang="el-GR" sz="2000" b="1" dirty="0">
                  <a:latin typeface="Arial" panose="020B0604020202020204" pitchFamily="34" charset="0"/>
                  <a:cs typeface="Arial" panose="020B0604020202020204" pitchFamily="34" charset="0"/>
                </a:rPr>
                <a:t>Χάραξη με πρότυπα </a:t>
              </a:r>
              <a:r>
                <a:rPr lang="el-GR" altLang="el-GR" sz="2000" b="1" dirty="0" smtClean="0">
                  <a:latin typeface="Arial" panose="020B0604020202020204" pitchFamily="34" charset="0"/>
                  <a:cs typeface="Arial" panose="020B0604020202020204" pitchFamily="34" charset="0"/>
                </a:rPr>
                <a:t>μολύβια</a:t>
              </a:r>
              <a:r>
                <a:rPr lang="el-GR" altLang="el-GR" sz="2000" dirty="0" smtClean="0">
                  <a:latin typeface="Arial" panose="020B0604020202020204" pitchFamily="34" charset="0"/>
                  <a:cs typeface="Arial" panose="020B0604020202020204" pitchFamily="34" charset="0"/>
                </a:rPr>
                <a:t>: Μέθοδος </a:t>
              </a:r>
              <a:r>
                <a:rPr lang="el-GR" altLang="el-GR" sz="2000" dirty="0">
                  <a:latin typeface="Arial" panose="020B0604020202020204" pitchFamily="34" charset="0"/>
                  <a:cs typeface="Arial" panose="020B0604020202020204" pitchFamily="34" charset="0"/>
                </a:rPr>
                <a:t>απλή και εύκολη, όπου το φιλμ χαράσσεται με μολύβια διαφορετικής σκληρότητας (Η-6Η,ΗΒ,Β-6Β)</a:t>
              </a:r>
            </a:p>
            <a:p>
              <a:pPr>
                <a:spcBef>
                  <a:spcPct val="50000"/>
                </a:spcBef>
              </a:pPr>
              <a:r>
                <a:rPr lang="el-GR" altLang="el-GR" sz="2000" dirty="0" smtClean="0">
                  <a:latin typeface="Arial" panose="020B0604020202020204" pitchFamily="34" charset="0"/>
                  <a:cs typeface="Arial" panose="020B0604020202020204" pitchFamily="34" charset="0"/>
                </a:rPr>
                <a:t>Β</a:t>
              </a:r>
              <a:r>
                <a:rPr lang="el-GR" altLang="el-GR" sz="2000" dirty="0">
                  <a:latin typeface="Arial" panose="020B0604020202020204" pitchFamily="34" charset="0"/>
                  <a:cs typeface="Arial" panose="020B0604020202020204" pitchFamily="34" charset="0"/>
                </a:rPr>
                <a:t>) </a:t>
              </a:r>
              <a:r>
                <a:rPr lang="el-GR" altLang="el-GR" sz="2000" b="1" dirty="0">
                  <a:latin typeface="Arial" panose="020B0604020202020204" pitchFamily="34" charset="0"/>
                  <a:cs typeface="Arial" panose="020B0604020202020204" pitchFamily="34" charset="0"/>
                </a:rPr>
                <a:t>Δοκιμή </a:t>
              </a:r>
              <a:r>
                <a:rPr lang="el-GR" altLang="el-GR" sz="2000" b="1" dirty="0" smtClean="0">
                  <a:latin typeface="Arial" panose="020B0604020202020204" pitchFamily="34" charset="0"/>
                  <a:cs typeface="Arial" panose="020B0604020202020204" pitchFamily="34" charset="0"/>
                </a:rPr>
                <a:t>χάραξης</a:t>
              </a:r>
              <a:r>
                <a:rPr lang="el-GR" altLang="el-GR" sz="2000" dirty="0" smtClean="0">
                  <a:latin typeface="Arial" panose="020B0604020202020204" pitchFamily="34" charset="0"/>
                  <a:cs typeface="Arial" panose="020B0604020202020204" pitchFamily="34" charset="0"/>
                </a:rPr>
                <a:t>: Γίνεται </a:t>
              </a:r>
              <a:r>
                <a:rPr lang="el-GR" altLang="el-GR" sz="2000" dirty="0">
                  <a:latin typeface="Arial" panose="020B0604020202020204" pitchFamily="34" charset="0"/>
                  <a:cs typeface="Arial" panose="020B0604020202020204" pitchFamily="34" charset="0"/>
                </a:rPr>
                <a:t>χάραξη με μια βελόνα που πιέζεται με διάφορα βάρη και σύρεται πάνω στο φιλμ. Συσκευή αυτόματη ή χειροκίνητη</a:t>
              </a:r>
              <a:endParaRPr lang="el-GR" sz="2000" dirty="0">
                <a:latin typeface="Arial" panose="020B0604020202020204" pitchFamily="34" charset="0"/>
                <a:cs typeface="Arial" panose="020B0604020202020204" pitchFamily="34" charset="0"/>
              </a:endParaRPr>
            </a:p>
          </p:txBody>
        </p:sp>
      </p:grpSp>
      <p:grpSp>
        <p:nvGrpSpPr>
          <p:cNvPr id="3" name="Group 2" descr="Πρόσφυση: Εξαρτάται από την ποιότητα του χρώματος που εξετάζεται, το είδος του δοκιμίου, την προετοιμασία του και τυχόν υπάρχοντα άλλα στρώματα χρώματος."/>
          <p:cNvGrpSpPr/>
          <p:nvPr/>
        </p:nvGrpSpPr>
        <p:grpSpPr>
          <a:xfrm>
            <a:off x="179512" y="4149083"/>
            <a:ext cx="8772747" cy="1323439"/>
            <a:chOff x="179512" y="4149083"/>
            <a:chExt cx="8772747" cy="1323439"/>
          </a:xfrm>
        </p:grpSpPr>
        <p:grpSp>
          <p:nvGrpSpPr>
            <p:cNvPr id="19" name="Group 18"/>
            <p:cNvGrpSpPr/>
            <p:nvPr/>
          </p:nvGrpSpPr>
          <p:grpSpPr>
            <a:xfrm>
              <a:off x="179512" y="4149083"/>
              <a:ext cx="8772747" cy="1323439"/>
              <a:chOff x="717929" y="1237980"/>
              <a:chExt cx="8639685" cy="1157298"/>
            </a:xfrm>
          </p:grpSpPr>
          <p:sp>
            <p:nvSpPr>
              <p:cNvPr id="20" name="Text Box 5" descr="Πρόσφυση: Εξαρτάται από την ποιότητα του χρώματος που εξετάζεται, το είδος του δοκιμίου, την προετοιμασία του και τυχόν υπάρχοντα άλλα στρώματα χρώματος."/>
              <p:cNvSpPr txBox="1">
                <a:spLocks noChangeArrowheads="1"/>
              </p:cNvSpPr>
              <p:nvPr/>
            </p:nvSpPr>
            <p:spPr bwMode="auto">
              <a:xfrm>
                <a:off x="4241737" y="1237980"/>
                <a:ext cx="5115877" cy="1157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Εξαρτάται από την ποιότητα του χρώματος που εξετάζεται, το είδος του δοκιμίου, την προετοιμασία του και τυχόν υπάρχοντα άλλα στρώματα </a:t>
                </a:r>
                <a:r>
                  <a:rPr lang="el-GR" altLang="el-GR" sz="2000" dirty="0" smtClean="0"/>
                  <a:t>χρώματος. </a:t>
                </a:r>
                <a:endParaRPr lang="el-GR" altLang="el-GR" sz="2000" dirty="0"/>
              </a:p>
            </p:txBody>
          </p:sp>
          <p:sp>
            <p:nvSpPr>
              <p:cNvPr id="21" name="Text Box 6" descr="[DECORATIVE]"/>
              <p:cNvSpPr txBox="1">
                <a:spLocks noChangeArrowheads="1"/>
              </p:cNvSpPr>
              <p:nvPr/>
            </p:nvSpPr>
            <p:spPr bwMode="auto">
              <a:xfrm>
                <a:off x="717929" y="1255238"/>
                <a:ext cx="2765716" cy="376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smtClean="0"/>
                  <a:t> Πρόσφυση</a:t>
                </a:r>
                <a:endParaRPr lang="el-GR" altLang="el-GR" sz="2200" dirty="0"/>
              </a:p>
            </p:txBody>
          </p:sp>
        </p:grpSp>
        <p:sp>
          <p:nvSpPr>
            <p:cNvPr id="26" name="AutoShape 10" descr="[DECORATIVE]"/>
            <p:cNvSpPr>
              <a:spLocks noChangeArrowheads="1"/>
            </p:cNvSpPr>
            <p:nvPr/>
          </p:nvSpPr>
          <p:spPr bwMode="auto">
            <a:xfrm>
              <a:off x="2843544" y="4293096"/>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grpSp>
      <p:pic>
        <p:nvPicPr>
          <p:cNvPr id="12"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12</a:t>
            </a:fld>
            <a:endParaRPr lang="el-GR" dirty="0">
              <a:solidFill>
                <a:prstClr val="black"/>
              </a:solidFill>
            </a:endParaRPr>
          </a:p>
        </p:txBody>
      </p:sp>
    </p:spTree>
    <p:custDataLst>
      <p:tags r:id="rId1"/>
    </p:custDataLst>
    <p:extLst>
      <p:ext uri="{BB962C8B-B14F-4D97-AF65-F5344CB8AC3E}">
        <p14:creationId xmlns:p14="http://schemas.microsoft.com/office/powerpoint/2010/main" val="33407041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864096"/>
          </a:xfrm>
        </p:spPr>
        <p:txBody>
          <a:bodyPr>
            <a:normAutofit fontScale="90000"/>
          </a:bodyPr>
          <a:lstStyle/>
          <a:p>
            <a:r>
              <a:rPr lang="el-GR" b="1" dirty="0" smtClean="0"/>
              <a:t>Ιδιότητες Χρωμάτων (Βερνίκια- </a:t>
            </a:r>
            <a:r>
              <a:rPr lang="el-GR" b="1" dirty="0" err="1" smtClean="0"/>
              <a:t>Λάκες</a:t>
            </a:r>
            <a:r>
              <a:rPr lang="el-GR" b="1" dirty="0" smtClean="0"/>
              <a:t>)  (1/3)</a:t>
            </a:r>
            <a:endParaRPr lang="el-GR" b="1" dirty="0"/>
          </a:p>
        </p:txBody>
      </p:sp>
      <p:sp>
        <p:nvSpPr>
          <p:cNvPr id="22" name="Text Box 13"/>
          <p:cNvSpPr txBox="1">
            <a:spLocks noChangeArrowheads="1"/>
          </p:cNvSpPr>
          <p:nvPr/>
        </p:nvSpPr>
        <p:spPr bwMode="auto">
          <a:xfrm>
            <a:off x="827088" y="1557338"/>
            <a:ext cx="1800696" cy="400110"/>
          </a:xfrm>
          <a:prstGeom prst="rect">
            <a:avLst/>
          </a:prstGeom>
          <a:noFill/>
          <a:ln w="9525">
            <a:noFill/>
            <a:miter lim="800000"/>
            <a:headEnd/>
            <a:tailEnd/>
          </a:ln>
        </p:spPr>
        <p:txBody>
          <a:bodyPr wrap="square">
            <a:spAutoFit/>
          </a:bodyPr>
          <a:lstStyle/>
          <a:p>
            <a:pPr>
              <a:spcBef>
                <a:spcPct val="50000"/>
              </a:spcBef>
              <a:defRPr/>
            </a:pPr>
            <a:r>
              <a:rPr lang="el-GR" sz="2000" dirty="0">
                <a:solidFill>
                  <a:srgbClr val="000000"/>
                </a:solidFill>
                <a:latin typeface="+mj-lt"/>
                <a:cs typeface="+mn-cs"/>
              </a:rPr>
              <a:t>Μη κιτρινίζων</a:t>
            </a:r>
          </a:p>
        </p:txBody>
      </p:sp>
      <p:pic>
        <p:nvPicPr>
          <p:cNvPr id="12" name="Picture 4" descr="Εικόνα - σήμα για το μη κιτρινίζων."/>
          <p:cNvPicPr>
            <a:picLocks noChangeAspect="1" noChangeArrowheads="1"/>
          </p:cNvPicPr>
          <p:nvPr/>
        </p:nvPicPr>
        <p:blipFill>
          <a:blip r:embed="rId7">
            <a:extLst>
              <a:ext uri="{28A0092B-C50C-407E-A947-70E740481C1C}">
                <a14:useLocalDpi xmlns:a14="http://schemas.microsoft.com/office/drawing/2010/main" val="0"/>
              </a:ext>
            </a:extLst>
          </a:blip>
          <a:srcRect l="13866" t="7965" r="10100" b="11584"/>
          <a:stretch>
            <a:fillRect/>
          </a:stretch>
        </p:blipFill>
        <p:spPr bwMode="auto">
          <a:xfrm>
            <a:off x="838200" y="2057400"/>
            <a:ext cx="1598613" cy="1600200"/>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3" name="Text Box 14"/>
          <p:cNvSpPr txBox="1">
            <a:spLocks noChangeArrowheads="1"/>
          </p:cNvSpPr>
          <p:nvPr/>
        </p:nvSpPr>
        <p:spPr bwMode="auto">
          <a:xfrm>
            <a:off x="3581400" y="2620993"/>
            <a:ext cx="2232025" cy="400110"/>
          </a:xfrm>
          <a:prstGeom prst="rect">
            <a:avLst/>
          </a:prstGeom>
          <a:noFill/>
          <a:ln w="9525">
            <a:noFill/>
            <a:miter lim="800000"/>
            <a:headEnd/>
            <a:tailEnd/>
          </a:ln>
        </p:spPr>
        <p:txBody>
          <a:bodyPr>
            <a:spAutoFit/>
          </a:bodyPr>
          <a:lstStyle/>
          <a:p>
            <a:pPr>
              <a:spcBef>
                <a:spcPct val="50000"/>
              </a:spcBef>
              <a:defRPr/>
            </a:pPr>
            <a:r>
              <a:rPr lang="el-GR" sz="2000" dirty="0">
                <a:solidFill>
                  <a:srgbClr val="000000"/>
                </a:solidFill>
                <a:latin typeface="+mj-lt"/>
                <a:cs typeface="+mn-cs"/>
              </a:rPr>
              <a:t>Αντοχή στο νερό</a:t>
            </a:r>
          </a:p>
        </p:txBody>
      </p:sp>
      <p:pic>
        <p:nvPicPr>
          <p:cNvPr id="14" name="Picture 7" descr="Εικόνα - σήμα για την αντοχή στο νερό."/>
          <p:cNvPicPr>
            <a:picLocks noChangeAspect="1" noChangeArrowheads="1"/>
          </p:cNvPicPr>
          <p:nvPr/>
        </p:nvPicPr>
        <p:blipFill>
          <a:blip r:embed="rId8">
            <a:extLst>
              <a:ext uri="{28A0092B-C50C-407E-A947-70E740481C1C}">
                <a14:useLocalDpi xmlns:a14="http://schemas.microsoft.com/office/drawing/2010/main" val="0"/>
              </a:ext>
            </a:extLst>
          </a:blip>
          <a:srcRect l="9061" t="3105" r="5609" b="12421"/>
          <a:stretch>
            <a:fillRect/>
          </a:stretch>
        </p:blipFill>
        <p:spPr bwMode="auto">
          <a:xfrm>
            <a:off x="3581400" y="3124200"/>
            <a:ext cx="2136775" cy="2055813"/>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5" name="Text Box 16"/>
          <p:cNvSpPr txBox="1">
            <a:spLocks noChangeArrowheads="1"/>
          </p:cNvSpPr>
          <p:nvPr/>
        </p:nvSpPr>
        <p:spPr bwMode="auto">
          <a:xfrm>
            <a:off x="611561" y="4129881"/>
            <a:ext cx="2160240" cy="707886"/>
          </a:xfrm>
          <a:prstGeom prst="rect">
            <a:avLst/>
          </a:prstGeom>
          <a:noFill/>
          <a:ln w="9525">
            <a:noFill/>
            <a:miter lim="800000"/>
            <a:headEnd/>
            <a:tailEnd/>
          </a:ln>
        </p:spPr>
        <p:txBody>
          <a:bodyPr wrap="square">
            <a:spAutoFit/>
          </a:bodyPr>
          <a:lstStyle/>
          <a:p>
            <a:pPr>
              <a:spcBef>
                <a:spcPct val="50000"/>
              </a:spcBef>
              <a:defRPr/>
            </a:pPr>
            <a:r>
              <a:rPr lang="el-GR" sz="2000" dirty="0">
                <a:solidFill>
                  <a:srgbClr val="000000"/>
                </a:solidFill>
                <a:cs typeface="+mn-cs"/>
              </a:rPr>
              <a:t>Αντοχή στη φθορά και στην κρούση</a:t>
            </a:r>
          </a:p>
        </p:txBody>
      </p:sp>
      <p:pic>
        <p:nvPicPr>
          <p:cNvPr id="16" name="Picture 9" descr="Εικόνα - σήμα για την αντοχή στην φθορά και στην κρούση."/>
          <p:cNvPicPr>
            <a:picLocks noChangeAspect="1" noChangeArrowheads="1"/>
          </p:cNvPicPr>
          <p:nvPr/>
        </p:nvPicPr>
        <p:blipFill>
          <a:blip r:embed="rId9">
            <a:extLst>
              <a:ext uri="{28A0092B-C50C-407E-A947-70E740481C1C}">
                <a14:useLocalDpi xmlns:a14="http://schemas.microsoft.com/office/drawing/2010/main" val="0"/>
              </a:ext>
            </a:extLst>
          </a:blip>
          <a:srcRect l="8267" t="4561" r="8267" b="3476"/>
          <a:stretch>
            <a:fillRect/>
          </a:stretch>
        </p:blipFill>
        <p:spPr bwMode="auto">
          <a:xfrm>
            <a:off x="914400" y="4876800"/>
            <a:ext cx="1527175" cy="152400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18" name="Text Box 12"/>
          <p:cNvSpPr txBox="1">
            <a:spLocks noChangeArrowheads="1"/>
          </p:cNvSpPr>
          <p:nvPr/>
        </p:nvSpPr>
        <p:spPr bwMode="auto">
          <a:xfrm>
            <a:off x="6629400" y="4257814"/>
            <a:ext cx="1687016" cy="707886"/>
          </a:xfrm>
          <a:prstGeom prst="rect">
            <a:avLst/>
          </a:prstGeom>
          <a:noFill/>
          <a:ln w="9525">
            <a:noFill/>
            <a:miter lim="800000"/>
            <a:headEnd/>
            <a:tailEnd/>
          </a:ln>
        </p:spPr>
        <p:txBody>
          <a:bodyPr wrap="square">
            <a:spAutoFit/>
          </a:bodyPr>
          <a:lstStyle/>
          <a:p>
            <a:pPr>
              <a:spcBef>
                <a:spcPct val="50000"/>
              </a:spcBef>
              <a:defRPr/>
            </a:pPr>
            <a:r>
              <a:rPr lang="el-GR" sz="2000" dirty="0" smtClean="0">
                <a:solidFill>
                  <a:srgbClr val="000000"/>
                </a:solidFill>
                <a:latin typeface="+mj-lt"/>
                <a:cs typeface="+mn-cs"/>
              </a:rPr>
              <a:t>Αντοχή </a:t>
            </a:r>
            <a:r>
              <a:rPr lang="el-GR" sz="2000" dirty="0">
                <a:solidFill>
                  <a:srgbClr val="000000"/>
                </a:solidFill>
                <a:latin typeface="+mj-lt"/>
                <a:cs typeface="+mn-cs"/>
              </a:rPr>
              <a:t>στη θερμότητα</a:t>
            </a:r>
          </a:p>
        </p:txBody>
      </p:sp>
      <p:pic>
        <p:nvPicPr>
          <p:cNvPr id="15" name="Picture 8" descr="Εικόνα - σήμα για την αντοχή στη θερμότητα."/>
          <p:cNvPicPr>
            <a:picLocks noChangeAspect="1" noChangeArrowheads="1"/>
          </p:cNvPicPr>
          <p:nvPr/>
        </p:nvPicPr>
        <p:blipFill>
          <a:blip r:embed="rId10">
            <a:extLst>
              <a:ext uri="{28A0092B-C50C-407E-A947-70E740481C1C}">
                <a14:useLocalDpi xmlns:a14="http://schemas.microsoft.com/office/drawing/2010/main" val="0"/>
              </a:ext>
            </a:extLst>
          </a:blip>
          <a:srcRect l="12099" t="4724" r="6529"/>
          <a:stretch>
            <a:fillRect/>
          </a:stretch>
        </p:blipFill>
        <p:spPr bwMode="auto">
          <a:xfrm>
            <a:off x="6629400" y="4953000"/>
            <a:ext cx="1525588" cy="1524000"/>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7" name="Text Box 17"/>
          <p:cNvSpPr txBox="1">
            <a:spLocks noChangeArrowheads="1"/>
          </p:cNvSpPr>
          <p:nvPr/>
        </p:nvSpPr>
        <p:spPr bwMode="auto">
          <a:xfrm>
            <a:off x="6877050" y="1484313"/>
            <a:ext cx="1150938" cy="400110"/>
          </a:xfrm>
          <a:prstGeom prst="rect">
            <a:avLst/>
          </a:prstGeom>
          <a:noFill/>
          <a:ln w="9525">
            <a:noFill/>
            <a:miter lim="800000"/>
            <a:headEnd/>
            <a:tailEnd/>
          </a:ln>
        </p:spPr>
        <p:txBody>
          <a:bodyPr>
            <a:spAutoFit/>
          </a:bodyPr>
          <a:lstStyle/>
          <a:p>
            <a:pPr>
              <a:spcBef>
                <a:spcPct val="50000"/>
              </a:spcBef>
              <a:defRPr/>
            </a:pPr>
            <a:r>
              <a:rPr lang="el-GR" sz="2000" dirty="0">
                <a:solidFill>
                  <a:srgbClr val="000000"/>
                </a:solidFill>
                <a:latin typeface="+mj-lt"/>
                <a:cs typeface="+mn-cs"/>
              </a:rPr>
              <a:t>Ιξώδες</a:t>
            </a:r>
          </a:p>
        </p:txBody>
      </p:sp>
      <p:pic>
        <p:nvPicPr>
          <p:cNvPr id="17" name="Picture 10" descr="Εικόνα - σήμα για το ιξώδες."/>
          <p:cNvPicPr>
            <a:picLocks noChangeAspect="1" noChangeArrowheads="1"/>
          </p:cNvPicPr>
          <p:nvPr/>
        </p:nvPicPr>
        <p:blipFill>
          <a:blip r:embed="rId11">
            <a:extLst>
              <a:ext uri="{28A0092B-C50C-407E-A947-70E740481C1C}">
                <a14:useLocalDpi xmlns:a14="http://schemas.microsoft.com/office/drawing/2010/main" val="0"/>
              </a:ext>
            </a:extLst>
          </a:blip>
          <a:srcRect l="8217" t="4439" r="8803" b="6129"/>
          <a:stretch>
            <a:fillRect/>
          </a:stretch>
        </p:blipFill>
        <p:spPr bwMode="auto">
          <a:xfrm>
            <a:off x="6659563" y="1916113"/>
            <a:ext cx="1527175" cy="1522412"/>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 name="Θέση υποσέλιδου 1" descr="."/>
          <p:cNvSpPr>
            <a:spLocks noGrp="1"/>
          </p:cNvSpPr>
          <p:nvPr>
            <p:ph type="ftr" sz="quarter" idx="11"/>
            <p:custDataLst>
              <p:tags r:id="rId3"/>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13</a:t>
            </a:fld>
            <a:endParaRPr lang="el-GR" dirty="0">
              <a:solidFill>
                <a:prstClr val="black"/>
              </a:solidFill>
            </a:endParaRPr>
          </a:p>
        </p:txBody>
      </p:sp>
    </p:spTree>
    <p:custDataLst>
      <p:tags r:id="rId1"/>
    </p:custDataLst>
    <p:extLst>
      <p:ext uri="{BB962C8B-B14F-4D97-AF65-F5344CB8AC3E}">
        <p14:creationId xmlns:p14="http://schemas.microsoft.com/office/powerpoint/2010/main" val="3436537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1+#ppt_w/2"/>
                                          </p:val>
                                        </p:tav>
                                        <p:tav tm="100000">
                                          <p:val>
                                            <p:strVal val="#ppt_x"/>
                                          </p:val>
                                        </p:tav>
                                      </p:tavLst>
                                    </p:anim>
                                    <p:anim calcmode="lin" valueType="num">
                                      <p:cBhvr additive="base">
                                        <p:cTn id="14"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0-#ppt_w/2"/>
                                          </p:val>
                                        </p:tav>
                                        <p:tav tm="100000">
                                          <p:val>
                                            <p:strVal val="#ppt_x"/>
                                          </p:val>
                                        </p:tav>
                                      </p:tavLst>
                                    </p:anim>
                                    <p:anim calcmode="lin" valueType="num">
                                      <p:cBhvr additive="base">
                                        <p:cTn id="26"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1+#ppt_w/2"/>
                                          </p:val>
                                        </p:tav>
                                        <p:tav tm="100000">
                                          <p:val>
                                            <p:strVal val="#ppt_x"/>
                                          </p:val>
                                        </p:tav>
                                      </p:tavLst>
                                    </p:anim>
                                    <p:anim calcmode="lin" valueType="num">
                                      <p:cBhvr additive="base">
                                        <p:cTn id="32"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864096"/>
          </a:xfrm>
        </p:spPr>
        <p:txBody>
          <a:bodyPr>
            <a:normAutofit fontScale="90000"/>
          </a:bodyPr>
          <a:lstStyle/>
          <a:p>
            <a:r>
              <a:rPr lang="el-GR" b="1" dirty="0" smtClean="0"/>
              <a:t>Ιδιότητες Χρωμάτων (Βερνίκια- </a:t>
            </a:r>
            <a:r>
              <a:rPr lang="el-GR" b="1" dirty="0" err="1" smtClean="0"/>
              <a:t>Λάκες</a:t>
            </a:r>
            <a:r>
              <a:rPr lang="el-GR" b="1" dirty="0" smtClean="0"/>
              <a:t>)  (2/3)</a:t>
            </a:r>
            <a:endParaRPr lang="el-GR" b="1" dirty="0"/>
          </a:p>
        </p:txBody>
      </p:sp>
      <p:sp>
        <p:nvSpPr>
          <p:cNvPr id="28" name="Text Box 8"/>
          <p:cNvSpPr txBox="1">
            <a:spLocks noChangeArrowheads="1"/>
          </p:cNvSpPr>
          <p:nvPr/>
        </p:nvSpPr>
        <p:spPr bwMode="auto">
          <a:xfrm>
            <a:off x="932661" y="1500176"/>
            <a:ext cx="270542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Χρόνος στεγνώματος</a:t>
            </a:r>
          </a:p>
        </p:txBody>
      </p:sp>
      <p:pic>
        <p:nvPicPr>
          <p:cNvPr id="24" name="Picture 6" descr="Εικόνα - σήμα για το χρόνο στεγνώματος."/>
          <p:cNvPicPr>
            <a:picLocks noChangeAspect="1" noChangeArrowheads="1"/>
          </p:cNvPicPr>
          <p:nvPr/>
        </p:nvPicPr>
        <p:blipFill>
          <a:blip r:embed="rId7">
            <a:extLst>
              <a:ext uri="{28A0092B-C50C-407E-A947-70E740481C1C}">
                <a14:useLocalDpi xmlns:a14="http://schemas.microsoft.com/office/drawing/2010/main" val="0"/>
              </a:ext>
            </a:extLst>
          </a:blip>
          <a:srcRect l="8665" t="3291" r="6877" b="470"/>
          <a:stretch>
            <a:fillRect/>
          </a:stretch>
        </p:blipFill>
        <p:spPr bwMode="auto">
          <a:xfrm>
            <a:off x="1259632" y="1874068"/>
            <a:ext cx="2051480" cy="2050008"/>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9" name="Text Box 9"/>
          <p:cNvSpPr txBox="1">
            <a:spLocks noChangeArrowheads="1"/>
          </p:cNvSpPr>
          <p:nvPr/>
        </p:nvSpPr>
        <p:spPr bwMode="auto">
          <a:xfrm>
            <a:off x="1162240" y="4253026"/>
            <a:ext cx="247584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Διαύγεια </a:t>
            </a:r>
            <a:r>
              <a:rPr lang="el-GR" altLang="el-GR" sz="2000" dirty="0" smtClean="0"/>
              <a:t>και </a:t>
            </a:r>
            <a:r>
              <a:rPr lang="el-GR" altLang="el-GR" sz="2000" dirty="0"/>
              <a:t>χρώμα</a:t>
            </a:r>
          </a:p>
        </p:txBody>
      </p:sp>
      <p:pic>
        <p:nvPicPr>
          <p:cNvPr id="19" name="Picture 3" descr="Εικόνα - σήμα για τη διαύγεια και χρώμα."/>
          <p:cNvPicPr>
            <a:picLocks noChangeAspect="1" noChangeArrowheads="1"/>
          </p:cNvPicPr>
          <p:nvPr/>
        </p:nvPicPr>
        <p:blipFill>
          <a:blip r:embed="rId8">
            <a:lum contrast="6000"/>
            <a:extLst>
              <a:ext uri="{28A0092B-C50C-407E-A947-70E740481C1C}">
                <a14:useLocalDpi xmlns:a14="http://schemas.microsoft.com/office/drawing/2010/main" val="0"/>
              </a:ext>
            </a:extLst>
          </a:blip>
          <a:srcRect l="10098" t="10667" r="8415" b="8636"/>
          <a:stretch>
            <a:fillRect/>
          </a:stretch>
        </p:blipFill>
        <p:spPr bwMode="auto">
          <a:xfrm>
            <a:off x="1674977" y="4690318"/>
            <a:ext cx="1220788" cy="1144588"/>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6" name="Text Box 7"/>
          <p:cNvSpPr txBox="1">
            <a:spLocks noChangeArrowheads="1"/>
          </p:cNvSpPr>
          <p:nvPr/>
        </p:nvSpPr>
        <p:spPr bwMode="auto">
          <a:xfrm>
            <a:off x="6347272" y="1477987"/>
            <a:ext cx="129698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Άοσμα</a:t>
            </a:r>
          </a:p>
        </p:txBody>
      </p:sp>
      <p:pic>
        <p:nvPicPr>
          <p:cNvPr id="21" name="Picture 5" descr="Εικόνα - σήμα για τα άοσμα."/>
          <p:cNvPicPr>
            <a:picLocks noChangeAspect="1" noChangeArrowheads="1"/>
          </p:cNvPicPr>
          <p:nvPr/>
        </p:nvPicPr>
        <p:blipFill>
          <a:blip r:embed="rId9">
            <a:extLst>
              <a:ext uri="{28A0092B-C50C-407E-A947-70E740481C1C}">
                <a14:useLocalDpi xmlns:a14="http://schemas.microsoft.com/office/drawing/2010/main" val="0"/>
              </a:ext>
            </a:extLst>
          </a:blip>
          <a:srcRect l="11899" t="5678" r="8119" b="17032"/>
          <a:stretch>
            <a:fillRect/>
          </a:stretch>
        </p:blipFill>
        <p:spPr bwMode="auto">
          <a:xfrm>
            <a:off x="5843216" y="1874068"/>
            <a:ext cx="2055813" cy="2058988"/>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30" name="Text Box 16"/>
          <p:cNvSpPr txBox="1">
            <a:spLocks noChangeArrowheads="1"/>
          </p:cNvSpPr>
          <p:nvPr/>
        </p:nvSpPr>
        <p:spPr bwMode="auto">
          <a:xfrm>
            <a:off x="5367252" y="4253026"/>
            <a:ext cx="325702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Βερνίκια </a:t>
            </a:r>
            <a:r>
              <a:rPr lang="en-US" altLang="el-GR" sz="2000" dirty="0" smtClean="0"/>
              <a:t>gloss, satin,</a:t>
            </a:r>
            <a:r>
              <a:rPr lang="el-GR" altLang="el-GR" sz="2000" dirty="0" smtClean="0"/>
              <a:t> </a:t>
            </a:r>
            <a:r>
              <a:rPr lang="en-US" altLang="el-GR" sz="2000" dirty="0" smtClean="0"/>
              <a:t>matt.</a:t>
            </a:r>
            <a:endParaRPr lang="el-GR" altLang="el-GR" sz="2000" dirty="0"/>
          </a:p>
        </p:txBody>
      </p:sp>
      <p:pic>
        <p:nvPicPr>
          <p:cNvPr id="20" name="Picture 4" descr="Εικόνα - σήμα για τα βερνίκια."/>
          <p:cNvPicPr>
            <a:picLocks noChangeAspect="1" noChangeArrowheads="1"/>
          </p:cNvPicPr>
          <p:nvPr/>
        </p:nvPicPr>
        <p:blipFill>
          <a:blip r:embed="rId10">
            <a:extLst>
              <a:ext uri="{28A0092B-C50C-407E-A947-70E740481C1C}">
                <a14:useLocalDpi xmlns:a14="http://schemas.microsoft.com/office/drawing/2010/main" val="0"/>
              </a:ext>
            </a:extLst>
          </a:blip>
          <a:srcRect l="14807" t="5249" r="10577" b="9999"/>
          <a:stretch>
            <a:fillRect/>
          </a:stretch>
        </p:blipFill>
        <p:spPr bwMode="auto">
          <a:xfrm>
            <a:off x="6369720" y="4653012"/>
            <a:ext cx="1143000" cy="1219200"/>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 name="Θέση υποσέλιδου 1" descr="."/>
          <p:cNvSpPr>
            <a:spLocks noGrp="1"/>
          </p:cNvSpPr>
          <p:nvPr>
            <p:ph type="ftr" sz="quarter" idx="11"/>
            <p:custDataLst>
              <p:tags r:id="rId3"/>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14</a:t>
            </a:fld>
            <a:endParaRPr lang="el-GR" dirty="0">
              <a:solidFill>
                <a:prstClr val="black"/>
              </a:solidFill>
            </a:endParaRPr>
          </a:p>
        </p:txBody>
      </p:sp>
    </p:spTree>
    <p:custDataLst>
      <p:tags r:id="rId1"/>
    </p:custDataLst>
    <p:extLst>
      <p:ext uri="{BB962C8B-B14F-4D97-AF65-F5344CB8AC3E}">
        <p14:creationId xmlns:p14="http://schemas.microsoft.com/office/powerpoint/2010/main" val="2246999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0-#ppt_w/2"/>
                                          </p:val>
                                        </p:tav>
                                        <p:tav tm="100000">
                                          <p:val>
                                            <p:strVal val="#ppt_x"/>
                                          </p:val>
                                        </p:tav>
                                      </p:tavLst>
                                    </p:anim>
                                    <p:anim calcmode="lin" valueType="num">
                                      <p:cBhvr additive="base">
                                        <p:cTn id="8" dur="500" fill="hold"/>
                                        <p:tgtEl>
                                          <p:spTgt spid="2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1+#ppt_w/2"/>
                                          </p:val>
                                        </p:tav>
                                        <p:tav tm="100000">
                                          <p:val>
                                            <p:strVal val="#ppt_x"/>
                                          </p:val>
                                        </p:tav>
                                      </p:tavLst>
                                    </p:anim>
                                    <p:anim calcmode="lin" valueType="num">
                                      <p:cBhvr additive="base">
                                        <p:cTn id="14"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0-#ppt_w/2"/>
                                          </p:val>
                                        </p:tav>
                                        <p:tav tm="100000">
                                          <p:val>
                                            <p:strVal val="#ppt_x"/>
                                          </p:val>
                                        </p:tav>
                                      </p:tavLst>
                                    </p:anim>
                                    <p:anim calcmode="lin" valueType="num">
                                      <p:cBhvr additive="base">
                                        <p:cTn id="20"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additive="base">
                                        <p:cTn id="25" dur="500" fill="hold"/>
                                        <p:tgtEl>
                                          <p:spTgt spid="20"/>
                                        </p:tgtEl>
                                        <p:attrNameLst>
                                          <p:attrName>ppt_x</p:attrName>
                                        </p:attrNameLst>
                                      </p:cBhvr>
                                      <p:tavLst>
                                        <p:tav tm="0">
                                          <p:val>
                                            <p:strVal val="1+#ppt_w/2"/>
                                          </p:val>
                                        </p:tav>
                                        <p:tav tm="100000">
                                          <p:val>
                                            <p:strVal val="#ppt_x"/>
                                          </p:val>
                                        </p:tav>
                                      </p:tavLst>
                                    </p:anim>
                                    <p:anim calcmode="lin" valueType="num">
                                      <p:cBhvr additive="base">
                                        <p:cTn id="26"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864096"/>
          </a:xfrm>
        </p:spPr>
        <p:txBody>
          <a:bodyPr>
            <a:normAutofit fontScale="90000"/>
          </a:bodyPr>
          <a:lstStyle/>
          <a:p>
            <a:r>
              <a:rPr lang="el-GR" b="1" dirty="0" smtClean="0"/>
              <a:t>Ιδιότητες Χρωμάτων (Βερνίκια- </a:t>
            </a:r>
            <a:r>
              <a:rPr lang="el-GR" b="1" dirty="0" err="1" smtClean="0"/>
              <a:t>Λάκες</a:t>
            </a:r>
            <a:r>
              <a:rPr lang="el-GR" b="1" dirty="0" smtClean="0"/>
              <a:t>)  (3/3)</a:t>
            </a:r>
            <a:endParaRPr lang="el-GR" b="1" dirty="0"/>
          </a:p>
        </p:txBody>
      </p:sp>
      <p:sp>
        <p:nvSpPr>
          <p:cNvPr id="18" name="Text Box 10"/>
          <p:cNvSpPr txBox="1">
            <a:spLocks noChangeArrowheads="1"/>
          </p:cNvSpPr>
          <p:nvPr/>
        </p:nvSpPr>
        <p:spPr bwMode="auto">
          <a:xfrm>
            <a:off x="1011864" y="2732198"/>
            <a:ext cx="133914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Εύφλεκτο</a:t>
            </a:r>
          </a:p>
        </p:txBody>
      </p:sp>
      <p:pic>
        <p:nvPicPr>
          <p:cNvPr id="16" name="Picture 8" descr="Εικόνα - σήμα για το εύφλεκτο." title="S"/>
          <p:cNvPicPr>
            <a:picLocks noChangeAspect="1" noChangeArrowheads="1"/>
          </p:cNvPicPr>
          <p:nvPr/>
        </p:nvPicPr>
        <p:blipFill>
          <a:blip r:embed="rId7">
            <a:extLst>
              <a:ext uri="{28A0092B-C50C-407E-A947-70E740481C1C}">
                <a14:useLocalDpi xmlns:a14="http://schemas.microsoft.com/office/drawing/2010/main" val="0"/>
              </a:ext>
            </a:extLst>
          </a:blip>
          <a:srcRect l="11671" t="3984" r="9819" b="15558"/>
          <a:stretch>
            <a:fillRect/>
          </a:stretch>
        </p:blipFill>
        <p:spPr bwMode="auto">
          <a:xfrm>
            <a:off x="918642" y="1196752"/>
            <a:ext cx="1525588" cy="1525588"/>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5" name="Text Box 14"/>
          <p:cNvSpPr txBox="1">
            <a:spLocks noChangeArrowheads="1"/>
          </p:cNvSpPr>
          <p:nvPr/>
        </p:nvSpPr>
        <p:spPr bwMode="auto">
          <a:xfrm>
            <a:off x="6090407" y="2739913"/>
            <a:ext cx="251963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Αντοχή στη γήρανση</a:t>
            </a:r>
          </a:p>
        </p:txBody>
      </p:sp>
      <p:pic>
        <p:nvPicPr>
          <p:cNvPr id="14" name="Picture 5" descr="Εικόνα - σήμα για την αντοχή στην γήρανση."/>
          <p:cNvPicPr>
            <a:picLocks noChangeAspect="1" noChangeArrowheads="1"/>
          </p:cNvPicPr>
          <p:nvPr/>
        </p:nvPicPr>
        <p:blipFill>
          <a:blip r:embed="rId8">
            <a:extLst>
              <a:ext uri="{28A0092B-C50C-407E-A947-70E740481C1C}">
                <a14:useLocalDpi xmlns:a14="http://schemas.microsoft.com/office/drawing/2010/main" val="0"/>
              </a:ext>
            </a:extLst>
          </a:blip>
          <a:srcRect l="8479" t="4439" r="6056" b="10570"/>
          <a:stretch>
            <a:fillRect/>
          </a:stretch>
        </p:blipFill>
        <p:spPr bwMode="auto">
          <a:xfrm>
            <a:off x="6588224" y="1274540"/>
            <a:ext cx="1524000" cy="1447800"/>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2" name="Text Box 11"/>
          <p:cNvSpPr txBox="1">
            <a:spLocks noChangeArrowheads="1"/>
          </p:cNvSpPr>
          <p:nvPr/>
        </p:nvSpPr>
        <p:spPr bwMode="auto">
          <a:xfrm>
            <a:off x="4095192" y="4109010"/>
            <a:ext cx="93600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Τοξικό</a:t>
            </a:r>
          </a:p>
        </p:txBody>
      </p:sp>
      <p:pic>
        <p:nvPicPr>
          <p:cNvPr id="17" name="Picture 9" descr="Εικόνα - σήμα για το τοξικό."/>
          <p:cNvPicPr>
            <a:picLocks noChangeAspect="1" noChangeArrowheads="1"/>
          </p:cNvPicPr>
          <p:nvPr/>
        </p:nvPicPr>
        <p:blipFill>
          <a:blip r:embed="rId9">
            <a:extLst>
              <a:ext uri="{28A0092B-C50C-407E-A947-70E740481C1C}">
                <a14:useLocalDpi xmlns:a14="http://schemas.microsoft.com/office/drawing/2010/main" val="0"/>
              </a:ext>
            </a:extLst>
          </a:blip>
          <a:srcRect l="4160" t="8017" r="7726" b="11072"/>
          <a:stretch>
            <a:fillRect/>
          </a:stretch>
        </p:blipFill>
        <p:spPr bwMode="auto">
          <a:xfrm>
            <a:off x="3762301" y="2531705"/>
            <a:ext cx="1601787" cy="1525588"/>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3" name="Text Box 13"/>
          <p:cNvSpPr txBox="1">
            <a:spLocks noChangeArrowheads="1"/>
          </p:cNvSpPr>
          <p:nvPr/>
        </p:nvSpPr>
        <p:spPr bwMode="auto">
          <a:xfrm>
            <a:off x="365671" y="5130354"/>
            <a:ext cx="273630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Αντοχή στους διαλύτες</a:t>
            </a:r>
          </a:p>
        </p:txBody>
      </p:sp>
      <p:pic>
        <p:nvPicPr>
          <p:cNvPr id="15" name="Picture 6" descr="Εικόνα - σήμα για την αντοχή στους διαλύτες."/>
          <p:cNvPicPr>
            <a:picLocks noChangeAspect="1" noChangeArrowheads="1"/>
          </p:cNvPicPr>
          <p:nvPr/>
        </p:nvPicPr>
        <p:blipFill>
          <a:blip r:embed="rId10">
            <a:extLst>
              <a:ext uri="{28A0092B-C50C-407E-A947-70E740481C1C}">
                <a14:useLocalDpi xmlns:a14="http://schemas.microsoft.com/office/drawing/2010/main" val="0"/>
              </a:ext>
            </a:extLst>
          </a:blip>
          <a:srcRect l="12099" t="4863" r="6529" b="1852"/>
          <a:stretch>
            <a:fillRect/>
          </a:stretch>
        </p:blipFill>
        <p:spPr bwMode="auto">
          <a:xfrm>
            <a:off x="971030" y="3652615"/>
            <a:ext cx="1525587" cy="1449387"/>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7" name="Text Box 15"/>
          <p:cNvSpPr txBox="1">
            <a:spLocks noChangeArrowheads="1"/>
          </p:cNvSpPr>
          <p:nvPr/>
        </p:nvSpPr>
        <p:spPr bwMode="auto">
          <a:xfrm>
            <a:off x="6339240" y="5190902"/>
            <a:ext cx="202196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Διαπερατότητα </a:t>
            </a:r>
            <a:r>
              <a:rPr lang="el-GR" altLang="el-GR" sz="2000" dirty="0" smtClean="0"/>
              <a:t>νερού-ατμών</a:t>
            </a:r>
            <a:endParaRPr lang="el-GR" altLang="el-GR" sz="2000" dirty="0"/>
          </a:p>
        </p:txBody>
      </p:sp>
      <p:pic>
        <p:nvPicPr>
          <p:cNvPr id="13" name="Picture 4" descr="Εικόνα - σήμα για τη διαπερατότητα."/>
          <p:cNvPicPr>
            <a:picLocks noChangeAspect="1" noChangeArrowheads="1"/>
          </p:cNvPicPr>
          <p:nvPr/>
        </p:nvPicPr>
        <p:blipFill>
          <a:blip r:embed="rId11">
            <a:extLst>
              <a:ext uri="{28A0092B-C50C-407E-A947-70E740481C1C}">
                <a14:useLocalDpi xmlns:a14="http://schemas.microsoft.com/office/drawing/2010/main" val="0"/>
              </a:ext>
            </a:extLst>
          </a:blip>
          <a:srcRect l="12480" t="4160" r="7726" b="11885"/>
          <a:stretch>
            <a:fillRect/>
          </a:stretch>
        </p:blipFill>
        <p:spPr bwMode="auto">
          <a:xfrm>
            <a:off x="6624736" y="3665315"/>
            <a:ext cx="1450975" cy="1525587"/>
          </a:xfrm>
          <a:prstGeom prst="rect">
            <a:avLst/>
          </a:prstGeom>
          <a:noFill/>
          <a:ln w="1270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
        <p:nvSpPr>
          <p:cNvPr id="2" name="Θέση υποσέλιδου 1" descr="."/>
          <p:cNvSpPr>
            <a:spLocks noGrp="1"/>
          </p:cNvSpPr>
          <p:nvPr>
            <p:ph type="ftr" sz="quarter" idx="11"/>
            <p:custDataLst>
              <p:tags r:id="rId3"/>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15</a:t>
            </a:fld>
            <a:endParaRPr lang="el-GR" dirty="0">
              <a:solidFill>
                <a:prstClr val="black"/>
              </a:solidFill>
            </a:endParaRPr>
          </a:p>
        </p:txBody>
      </p:sp>
    </p:spTree>
    <p:custDataLst>
      <p:tags r:id="rId1"/>
    </p:custDataLst>
    <p:extLst>
      <p:ext uri="{BB962C8B-B14F-4D97-AF65-F5344CB8AC3E}">
        <p14:creationId xmlns:p14="http://schemas.microsoft.com/office/powerpoint/2010/main" val="32701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1+#ppt_w/2"/>
                                          </p:val>
                                        </p:tav>
                                        <p:tav tm="100000">
                                          <p:val>
                                            <p:strVal val="#ppt_x"/>
                                          </p:val>
                                        </p:tav>
                                      </p:tavLst>
                                    </p:anim>
                                    <p:anim calcmode="lin" valueType="num">
                                      <p:cBhvr additive="base">
                                        <p:cTn id="14"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0-#ppt_w/2"/>
                                          </p:val>
                                        </p:tav>
                                        <p:tav tm="100000">
                                          <p:val>
                                            <p:strVal val="#ppt_x"/>
                                          </p:val>
                                        </p:tav>
                                      </p:tavLst>
                                    </p:anim>
                                    <p:anim calcmode="lin" valueType="num">
                                      <p:cBhvr additive="base">
                                        <p:cTn id="26"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1+#ppt_w/2"/>
                                          </p:val>
                                        </p:tav>
                                        <p:tav tm="100000">
                                          <p:val>
                                            <p:strVal val="#ppt_x"/>
                                          </p:val>
                                        </p:tav>
                                      </p:tavLst>
                                    </p:anim>
                                    <p:anim calcmode="lin" valueType="num">
                                      <p:cBhvr additive="base">
                                        <p:cTn id="32"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a:xfrm>
            <a:off x="457200" y="188640"/>
            <a:ext cx="8229600" cy="1080120"/>
          </a:xfrm>
        </p:spPr>
        <p:txBody>
          <a:bodyPr>
            <a:normAutofit fontScale="90000"/>
          </a:bodyPr>
          <a:lstStyle/>
          <a:p>
            <a:r>
              <a:rPr lang="el-GR" sz="4000" b="1" dirty="0"/>
              <a:t>Αξιολόγηση </a:t>
            </a:r>
            <a:r>
              <a:rPr lang="el-GR" sz="4000" b="1" dirty="0" smtClean="0"/>
              <a:t>επισημάνσεων </a:t>
            </a:r>
            <a:r>
              <a:rPr lang="el-GR" sz="4000" b="1" dirty="0"/>
              <a:t>και τεχνικών χαρακτηριστικών </a:t>
            </a:r>
            <a:r>
              <a:rPr lang="el-GR" sz="4000" b="1" dirty="0" smtClean="0"/>
              <a:t>χρωμάτων(1/4)</a:t>
            </a:r>
            <a:endParaRPr lang="el-GR" sz="4000" b="1" dirty="0"/>
          </a:p>
        </p:txBody>
      </p:sp>
      <p:sp>
        <p:nvSpPr>
          <p:cNvPr id="3" name="Content Placeholder 2"/>
          <p:cNvSpPr>
            <a:spLocks noGrp="1"/>
          </p:cNvSpPr>
          <p:nvPr>
            <p:ph idx="1"/>
          </p:nvPr>
        </p:nvSpPr>
        <p:spPr>
          <a:xfrm>
            <a:off x="457200" y="1340768"/>
            <a:ext cx="8229600" cy="4896544"/>
          </a:xfrm>
        </p:spPr>
        <p:txBody>
          <a:bodyPr>
            <a:normAutofit/>
          </a:bodyPr>
          <a:lstStyle/>
          <a:p>
            <a:r>
              <a:rPr lang="el-GR" altLang="el-GR" sz="2800" dirty="0" smtClean="0"/>
              <a:t>Τα </a:t>
            </a:r>
            <a:r>
              <a:rPr lang="el-GR" altLang="el-GR" sz="2800" dirty="0"/>
              <a:t>χρώματα </a:t>
            </a:r>
            <a:r>
              <a:rPr lang="el-GR" altLang="el-GR" sz="2800" b="1" dirty="0"/>
              <a:t>πρέπει να φέρουν στα δοχεία τους μερικές επισημάνσεις</a:t>
            </a:r>
            <a:r>
              <a:rPr lang="el-GR" altLang="el-GR" sz="2800" dirty="0"/>
              <a:t> και να αναφέρονται τα </a:t>
            </a:r>
            <a:r>
              <a:rPr lang="el-GR" altLang="el-GR" sz="2800" b="1" dirty="0"/>
              <a:t>τεχνικά χαρακτηριστικά</a:t>
            </a:r>
            <a:r>
              <a:rPr lang="el-GR" altLang="el-GR" sz="2800" dirty="0"/>
              <a:t> τους.</a:t>
            </a:r>
          </a:p>
          <a:p>
            <a:r>
              <a:rPr lang="el-GR" altLang="el-GR" sz="2800" dirty="0" smtClean="0"/>
              <a:t>Εδώ </a:t>
            </a:r>
            <a:r>
              <a:rPr lang="el-GR" altLang="el-GR" sz="2800" dirty="0"/>
              <a:t>και μερικά χρόνια η Ε.Ε έχει εκδώσει μερικές οδηγίες, </a:t>
            </a:r>
            <a:r>
              <a:rPr lang="el-GR" altLang="el-GR" sz="2800" b="1" dirty="0"/>
              <a:t>ντιρεκτίβες</a:t>
            </a:r>
            <a:r>
              <a:rPr lang="el-GR" altLang="el-GR" sz="2800" dirty="0"/>
              <a:t> όπως είναι γνωστές, που επιβάλλουν να αναγράφονται στα δοχεία των χρωμάτων ορισμένες επισημάνσεις που είναι διεθνείς και υποδηλώνουν </a:t>
            </a:r>
            <a:r>
              <a:rPr lang="el-GR" altLang="el-GR" sz="2800" b="1" dirty="0"/>
              <a:t>την </a:t>
            </a:r>
            <a:r>
              <a:rPr lang="el-GR" altLang="el-GR" sz="2800" b="1" dirty="0" smtClean="0"/>
              <a:t>τοξικότητα,</a:t>
            </a:r>
            <a:r>
              <a:rPr lang="el-GR" altLang="el-GR" sz="2800" dirty="0" smtClean="0"/>
              <a:t> </a:t>
            </a:r>
            <a:r>
              <a:rPr lang="el-GR" altLang="el-GR" sz="2800" b="1" dirty="0"/>
              <a:t>την επικινδυνότητα</a:t>
            </a:r>
            <a:r>
              <a:rPr lang="el-GR" altLang="el-GR" sz="2800" dirty="0"/>
              <a:t> του χρώματος αλλά και </a:t>
            </a:r>
            <a:r>
              <a:rPr lang="el-GR" altLang="el-GR" sz="2800" b="1" dirty="0"/>
              <a:t>τις προφυλάξεις </a:t>
            </a:r>
            <a:r>
              <a:rPr lang="el-GR" altLang="el-GR" sz="2800" dirty="0"/>
              <a:t>που πρέπει να λαμβάνονται.</a:t>
            </a:r>
            <a:endParaRPr lang="el-GR" altLang="el-GR" b="1" dirty="0"/>
          </a:p>
          <a:p>
            <a:pPr marL="400050" lvl="1" indent="0">
              <a:spcAft>
                <a:spcPts val="1200"/>
              </a:spcAft>
              <a:buNone/>
            </a:pPr>
            <a:endParaRPr lang="el-GR" altLang="el-GR" dirty="0"/>
          </a:p>
          <a:p>
            <a:pPr marL="0" indent="0">
              <a:spcAft>
                <a:spcPts val="1200"/>
              </a:spcAft>
              <a:buNone/>
            </a:pPr>
            <a:endParaRPr lang="el-GR" altLang="el-GR" sz="2600" dirty="0"/>
          </a:p>
          <a:p>
            <a:pPr marL="0" indent="0">
              <a:spcAft>
                <a:spcPts val="1200"/>
              </a:spcAft>
              <a:buNone/>
            </a:pPr>
            <a:endParaRPr lang="el-GR" altLang="el-GR" dirty="0"/>
          </a:p>
          <a:p>
            <a:pPr>
              <a:spcAft>
                <a:spcPts val="1200"/>
              </a:spcAft>
            </a:pPr>
            <a:endParaRPr lang="en-US" dirty="0"/>
          </a:p>
        </p:txBody>
      </p:sp>
      <p:sp>
        <p:nvSpPr>
          <p:cNvPr id="2" name="Θέση υποσέλιδου 1" descr="."/>
          <p:cNvSpPr>
            <a:spLocks noGrp="1"/>
          </p:cNvSpPr>
          <p:nvPr>
            <p:ph type="ftr" sz="quarter" idx="11"/>
            <p:custDataLst>
              <p:tags r:id="rId2"/>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prstClr val="black"/>
                </a:solidFill>
              </a:rPr>
              <a:pPr/>
              <a:t>16</a:t>
            </a:fld>
            <a:endParaRPr lang="el-GR" dirty="0">
              <a:solidFill>
                <a:prstClr val="black"/>
              </a:solidFill>
            </a:endParaRPr>
          </a:p>
        </p:txBody>
      </p:sp>
    </p:spTree>
    <p:extLst>
      <p:ext uri="{BB962C8B-B14F-4D97-AF65-F5344CB8AC3E}">
        <p14:creationId xmlns:p14="http://schemas.microsoft.com/office/powerpoint/2010/main" val="22299093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a:xfrm>
            <a:off x="457200" y="188640"/>
            <a:ext cx="8229600" cy="1080120"/>
          </a:xfrm>
        </p:spPr>
        <p:txBody>
          <a:bodyPr>
            <a:normAutofit fontScale="90000"/>
          </a:bodyPr>
          <a:lstStyle/>
          <a:p>
            <a:r>
              <a:rPr lang="el-GR" sz="4000" b="1" dirty="0"/>
              <a:t>Αξιολόγηση </a:t>
            </a:r>
            <a:r>
              <a:rPr lang="el-GR" sz="4000" b="1" dirty="0" smtClean="0"/>
              <a:t>επισημάνσεων </a:t>
            </a:r>
            <a:r>
              <a:rPr lang="el-GR" sz="4000" b="1" dirty="0"/>
              <a:t>και τεχνικών χαρακτηριστικών </a:t>
            </a:r>
            <a:r>
              <a:rPr lang="el-GR" sz="4000" b="1" dirty="0" smtClean="0"/>
              <a:t>χρωμάτων(2/4)</a:t>
            </a:r>
            <a:endParaRPr lang="el-GR" sz="4000" b="1" dirty="0"/>
          </a:p>
        </p:txBody>
      </p:sp>
      <p:sp>
        <p:nvSpPr>
          <p:cNvPr id="3" name="Content Placeholder 2"/>
          <p:cNvSpPr>
            <a:spLocks noGrp="1"/>
          </p:cNvSpPr>
          <p:nvPr>
            <p:ph idx="1"/>
          </p:nvPr>
        </p:nvSpPr>
        <p:spPr>
          <a:xfrm>
            <a:off x="457200" y="1340768"/>
            <a:ext cx="8229600" cy="4896544"/>
          </a:xfrm>
        </p:spPr>
        <p:txBody>
          <a:bodyPr>
            <a:normAutofit lnSpcReduction="10000"/>
          </a:bodyPr>
          <a:lstStyle/>
          <a:p>
            <a:r>
              <a:rPr lang="el-GR" altLang="el-GR" sz="2800" dirty="0"/>
              <a:t>Έτσι π.χ. μια κόκκινη φλόγα σε μαύρο φόντο σημαίνει ότι το χρώμα περιέχει εύφλεκτους διαλύτες ή ένα μαύρο Χ σε πορτοκαλί φόντο (σταυρός του Αγίου Αντρέα) σημαίνει ότι το υλικό είναι επιβλαβές. </a:t>
            </a:r>
            <a:endParaRPr lang="el-GR" altLang="el-GR" sz="2800" dirty="0" smtClean="0"/>
          </a:p>
          <a:p>
            <a:r>
              <a:rPr lang="el-GR" altLang="el-GR" sz="2800" dirty="0" smtClean="0"/>
              <a:t>Αν </a:t>
            </a:r>
            <a:r>
              <a:rPr lang="el-GR" altLang="el-GR" sz="2800" dirty="0"/>
              <a:t>το δοχείο φέρει μια νεκροκεφαλή σημαίνει ότι το υλικό είναι τοξικό και ότι πρέπει να λαμβάνονται ειδικά προστατευτικά μέτρα. </a:t>
            </a:r>
            <a:endParaRPr lang="el-GR" altLang="el-GR" sz="2800" dirty="0" smtClean="0"/>
          </a:p>
          <a:p>
            <a:r>
              <a:rPr lang="el-GR" altLang="el-GR" sz="2800" dirty="0" smtClean="0"/>
              <a:t>Ένα </a:t>
            </a:r>
            <a:r>
              <a:rPr lang="el-GR" altLang="el-GR" sz="2800" dirty="0"/>
              <a:t>ξερό δέντρο και ένα νεκρό ψάρι σημαίνει ότι πρέπει να αποφεύγεται να μολύνεται ο υδροφόρος ορίζοντας (λίμνες, ποτάμια, θάλασσα) ή να χύνεται στο χώμα. </a:t>
            </a:r>
            <a:endParaRPr lang="el-GR" altLang="el-GR" b="1" dirty="0"/>
          </a:p>
          <a:p>
            <a:pPr marL="400050" lvl="1" indent="0">
              <a:spcAft>
                <a:spcPts val="1200"/>
              </a:spcAft>
              <a:buNone/>
            </a:pPr>
            <a:endParaRPr lang="el-GR" altLang="el-GR" dirty="0"/>
          </a:p>
          <a:p>
            <a:pPr marL="0" indent="0">
              <a:spcAft>
                <a:spcPts val="1200"/>
              </a:spcAft>
              <a:buNone/>
            </a:pPr>
            <a:endParaRPr lang="el-GR" altLang="el-GR" sz="2600" dirty="0"/>
          </a:p>
          <a:p>
            <a:pPr marL="0" indent="0">
              <a:spcAft>
                <a:spcPts val="1200"/>
              </a:spcAft>
              <a:buNone/>
            </a:pPr>
            <a:endParaRPr lang="el-GR" altLang="el-GR" dirty="0"/>
          </a:p>
          <a:p>
            <a:pPr>
              <a:spcAft>
                <a:spcPts val="1200"/>
              </a:spcAft>
            </a:pPr>
            <a:endParaRPr lang="en-US" dirty="0"/>
          </a:p>
        </p:txBody>
      </p:sp>
      <p:sp>
        <p:nvSpPr>
          <p:cNvPr id="2" name="Θέση υποσέλιδου 1" descr="."/>
          <p:cNvSpPr>
            <a:spLocks noGrp="1"/>
          </p:cNvSpPr>
          <p:nvPr>
            <p:ph type="ftr" sz="quarter" idx="11"/>
            <p:custDataLst>
              <p:tags r:id="rId2"/>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prstClr val="black"/>
                </a:solidFill>
              </a:rPr>
              <a:pPr/>
              <a:t>17</a:t>
            </a:fld>
            <a:endParaRPr lang="el-GR" dirty="0">
              <a:solidFill>
                <a:prstClr val="black"/>
              </a:solidFill>
            </a:endParaRPr>
          </a:p>
        </p:txBody>
      </p:sp>
    </p:spTree>
    <p:extLst>
      <p:ext uri="{BB962C8B-B14F-4D97-AF65-F5344CB8AC3E}">
        <p14:creationId xmlns:p14="http://schemas.microsoft.com/office/powerpoint/2010/main" val="18940394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a:xfrm>
            <a:off x="457200" y="188640"/>
            <a:ext cx="8229600" cy="1080120"/>
          </a:xfrm>
        </p:spPr>
        <p:txBody>
          <a:bodyPr>
            <a:normAutofit fontScale="90000"/>
          </a:bodyPr>
          <a:lstStyle/>
          <a:p>
            <a:r>
              <a:rPr lang="el-GR" sz="4000" b="1" dirty="0"/>
              <a:t>Αξιολόγηση </a:t>
            </a:r>
            <a:r>
              <a:rPr lang="el-GR" sz="4000" b="1" dirty="0" smtClean="0"/>
              <a:t>επισημάνσεων </a:t>
            </a:r>
            <a:r>
              <a:rPr lang="el-GR" sz="4000" b="1" dirty="0"/>
              <a:t>και τεχνικών χαρακτηριστικών </a:t>
            </a:r>
            <a:r>
              <a:rPr lang="el-GR" sz="4000" b="1" dirty="0" smtClean="0"/>
              <a:t>χρωμάτων(3/4)</a:t>
            </a:r>
            <a:endParaRPr lang="el-GR" sz="4000" b="1" dirty="0"/>
          </a:p>
        </p:txBody>
      </p:sp>
      <p:sp>
        <p:nvSpPr>
          <p:cNvPr id="3" name="Content Placeholder 2"/>
          <p:cNvSpPr>
            <a:spLocks noGrp="1"/>
          </p:cNvSpPr>
          <p:nvPr>
            <p:ph idx="1"/>
          </p:nvPr>
        </p:nvSpPr>
        <p:spPr>
          <a:xfrm>
            <a:off x="457200" y="1340768"/>
            <a:ext cx="8229600" cy="4896544"/>
          </a:xfrm>
        </p:spPr>
        <p:txBody>
          <a:bodyPr>
            <a:normAutofit lnSpcReduction="10000"/>
          </a:bodyPr>
          <a:lstStyle/>
          <a:p>
            <a:pPr marL="0" indent="0">
              <a:buNone/>
            </a:pPr>
            <a:r>
              <a:rPr lang="el-GR" altLang="el-GR" sz="2800" dirty="0"/>
              <a:t>Εκτός των σημάτων υπάρχουν ορισμένες φράσεις κινδύνου: </a:t>
            </a:r>
          </a:p>
          <a:p>
            <a:pPr marL="0" indent="0" algn="ctr">
              <a:buNone/>
            </a:pPr>
            <a:r>
              <a:rPr lang="en-US" altLang="el-GR" sz="2800" b="1" dirty="0" smtClean="0"/>
              <a:t>R-Risk</a:t>
            </a:r>
            <a:r>
              <a:rPr lang="el-GR" altLang="el-GR" sz="2800" b="1" dirty="0" smtClean="0"/>
              <a:t> </a:t>
            </a:r>
            <a:r>
              <a:rPr lang="el-GR" altLang="el-GR" sz="2800" b="1" dirty="0"/>
              <a:t>:Κίνδυνος       </a:t>
            </a:r>
            <a:r>
              <a:rPr lang="en-US" altLang="el-GR" sz="2800" b="1" dirty="0" smtClean="0"/>
              <a:t>S</a:t>
            </a:r>
            <a:r>
              <a:rPr lang="el-GR" altLang="el-GR" sz="2800" b="1" dirty="0" smtClean="0"/>
              <a:t>: </a:t>
            </a:r>
            <a:r>
              <a:rPr lang="el-GR" altLang="el-GR" sz="2800" b="1" dirty="0"/>
              <a:t>Προφύλαξη</a:t>
            </a:r>
          </a:p>
          <a:p>
            <a:r>
              <a:rPr lang="en-US" altLang="el-GR" sz="2800" dirty="0" smtClean="0"/>
              <a:t>R</a:t>
            </a:r>
            <a:r>
              <a:rPr lang="el-GR" altLang="el-GR" sz="2800" dirty="0" smtClean="0"/>
              <a:t>10:  </a:t>
            </a:r>
            <a:r>
              <a:rPr lang="el-GR" altLang="el-GR" sz="2800" b="1" dirty="0"/>
              <a:t>Εύφλεκτο</a:t>
            </a:r>
          </a:p>
          <a:p>
            <a:r>
              <a:rPr lang="en-US" altLang="el-GR" sz="2800" dirty="0" smtClean="0"/>
              <a:t>R</a:t>
            </a:r>
            <a:r>
              <a:rPr lang="el-GR" altLang="el-GR" sz="2800" dirty="0" smtClean="0"/>
              <a:t>20:  </a:t>
            </a:r>
            <a:r>
              <a:rPr lang="el-GR" altLang="el-GR" sz="2800" b="1" dirty="0"/>
              <a:t>Βλαβερό</a:t>
            </a:r>
            <a:r>
              <a:rPr lang="el-GR" altLang="el-GR" sz="2800" dirty="0"/>
              <a:t> όταν εισπνέετε </a:t>
            </a:r>
          </a:p>
          <a:p>
            <a:r>
              <a:rPr lang="en-US" altLang="el-GR" sz="2800" dirty="0" smtClean="0"/>
              <a:t>R</a:t>
            </a:r>
            <a:r>
              <a:rPr lang="el-GR" altLang="el-GR" sz="2800" dirty="0" smtClean="0"/>
              <a:t>36:  </a:t>
            </a:r>
            <a:r>
              <a:rPr lang="el-GR" altLang="el-GR" sz="2800" b="1" dirty="0"/>
              <a:t>Ερεθίζει</a:t>
            </a:r>
            <a:r>
              <a:rPr lang="el-GR" altLang="el-GR" sz="2800" dirty="0"/>
              <a:t> τα μάτια</a:t>
            </a:r>
          </a:p>
          <a:p>
            <a:r>
              <a:rPr lang="en-US" altLang="el-GR" sz="2800" dirty="0" smtClean="0"/>
              <a:t>R</a:t>
            </a:r>
            <a:r>
              <a:rPr lang="el-GR" altLang="el-GR" sz="2800" dirty="0" smtClean="0"/>
              <a:t>37:  </a:t>
            </a:r>
            <a:r>
              <a:rPr lang="el-GR" altLang="el-GR" sz="2800" b="1" dirty="0"/>
              <a:t>Ερεθίζει</a:t>
            </a:r>
            <a:r>
              <a:rPr lang="el-GR" altLang="el-GR" sz="2800" dirty="0"/>
              <a:t> το αναπνευστικό σύστημα</a:t>
            </a:r>
          </a:p>
          <a:p>
            <a:r>
              <a:rPr lang="en-US" altLang="el-GR" sz="2800" dirty="0" smtClean="0"/>
              <a:t>R</a:t>
            </a:r>
            <a:r>
              <a:rPr lang="el-GR" altLang="el-GR" sz="2800" dirty="0" smtClean="0"/>
              <a:t>38:  </a:t>
            </a:r>
            <a:r>
              <a:rPr lang="el-GR" altLang="el-GR" sz="2800" b="1" dirty="0"/>
              <a:t>Ερεθίζει</a:t>
            </a:r>
            <a:r>
              <a:rPr lang="el-GR" altLang="el-GR" sz="2800" dirty="0"/>
              <a:t> το δέρμα</a:t>
            </a:r>
          </a:p>
          <a:p>
            <a:r>
              <a:rPr lang="en-US" altLang="el-GR" sz="2800" dirty="0" smtClean="0"/>
              <a:t>R</a:t>
            </a:r>
            <a:r>
              <a:rPr lang="el-GR" altLang="el-GR" sz="2800" dirty="0" smtClean="0"/>
              <a:t>43:  </a:t>
            </a:r>
            <a:r>
              <a:rPr lang="el-GR" altLang="el-GR" sz="2800" b="1" dirty="0"/>
              <a:t>Πιθανή</a:t>
            </a:r>
            <a:r>
              <a:rPr lang="el-GR" altLang="el-GR" sz="2800" dirty="0"/>
              <a:t> </a:t>
            </a:r>
            <a:r>
              <a:rPr lang="el-GR" altLang="el-GR" sz="2800" b="1" dirty="0"/>
              <a:t>ευαισθητοποίηση</a:t>
            </a:r>
            <a:r>
              <a:rPr lang="el-GR" altLang="el-GR" sz="2800" dirty="0"/>
              <a:t> μέσω επαφής με το δέρμα.</a:t>
            </a:r>
          </a:p>
          <a:p>
            <a:endParaRPr lang="el-GR" altLang="el-GR" b="1" dirty="0"/>
          </a:p>
          <a:p>
            <a:pPr marL="400050" lvl="1" indent="0">
              <a:spcAft>
                <a:spcPts val="1200"/>
              </a:spcAft>
              <a:buNone/>
            </a:pPr>
            <a:endParaRPr lang="el-GR" altLang="el-GR" dirty="0"/>
          </a:p>
          <a:p>
            <a:pPr marL="0" indent="0">
              <a:spcAft>
                <a:spcPts val="1200"/>
              </a:spcAft>
              <a:buNone/>
            </a:pPr>
            <a:endParaRPr lang="el-GR" altLang="el-GR" sz="2600" dirty="0"/>
          </a:p>
          <a:p>
            <a:pPr marL="0" indent="0">
              <a:spcAft>
                <a:spcPts val="1200"/>
              </a:spcAft>
              <a:buNone/>
            </a:pPr>
            <a:endParaRPr lang="el-GR" altLang="el-GR" dirty="0"/>
          </a:p>
          <a:p>
            <a:pPr>
              <a:spcAft>
                <a:spcPts val="1200"/>
              </a:spcAft>
            </a:pPr>
            <a:endParaRPr lang="en-US" dirty="0"/>
          </a:p>
        </p:txBody>
      </p:sp>
      <p:sp>
        <p:nvSpPr>
          <p:cNvPr id="2" name="Θέση υποσέλιδου 1" descr="."/>
          <p:cNvSpPr>
            <a:spLocks noGrp="1"/>
          </p:cNvSpPr>
          <p:nvPr>
            <p:ph type="ftr" sz="quarter" idx="11"/>
            <p:custDataLst>
              <p:tags r:id="rId2"/>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prstClr val="black"/>
                </a:solidFill>
              </a:rPr>
              <a:pPr/>
              <a:t>18</a:t>
            </a:fld>
            <a:endParaRPr lang="el-GR" dirty="0">
              <a:solidFill>
                <a:prstClr val="black"/>
              </a:solidFill>
            </a:endParaRPr>
          </a:p>
        </p:txBody>
      </p:sp>
    </p:spTree>
    <p:extLst>
      <p:ext uri="{BB962C8B-B14F-4D97-AF65-F5344CB8AC3E}">
        <p14:creationId xmlns:p14="http://schemas.microsoft.com/office/powerpoint/2010/main" val="14159475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a:xfrm>
            <a:off x="457200" y="188640"/>
            <a:ext cx="8229600" cy="1080120"/>
          </a:xfrm>
        </p:spPr>
        <p:txBody>
          <a:bodyPr>
            <a:normAutofit fontScale="90000"/>
          </a:bodyPr>
          <a:lstStyle/>
          <a:p>
            <a:r>
              <a:rPr lang="el-GR" sz="4000" b="1" dirty="0"/>
              <a:t>Αξιολόγηση </a:t>
            </a:r>
            <a:r>
              <a:rPr lang="el-GR" sz="4000" b="1" dirty="0" smtClean="0"/>
              <a:t>επισημάνσεων </a:t>
            </a:r>
            <a:r>
              <a:rPr lang="el-GR" sz="4000" b="1" dirty="0"/>
              <a:t>και τεχνικών χαρακτηριστικών </a:t>
            </a:r>
            <a:r>
              <a:rPr lang="el-GR" sz="4000" b="1" dirty="0" smtClean="0"/>
              <a:t>χρωμάτων(4/4)</a:t>
            </a:r>
            <a:endParaRPr lang="el-GR" sz="4000" b="1" dirty="0"/>
          </a:p>
        </p:txBody>
      </p:sp>
      <p:sp>
        <p:nvSpPr>
          <p:cNvPr id="3" name="Content Placeholder 2"/>
          <p:cNvSpPr>
            <a:spLocks noGrp="1"/>
          </p:cNvSpPr>
          <p:nvPr>
            <p:ph idx="1"/>
          </p:nvPr>
        </p:nvSpPr>
        <p:spPr>
          <a:xfrm>
            <a:off x="457200" y="1340768"/>
            <a:ext cx="8229600" cy="4896544"/>
          </a:xfrm>
        </p:spPr>
        <p:txBody>
          <a:bodyPr>
            <a:normAutofit/>
          </a:bodyPr>
          <a:lstStyle/>
          <a:p>
            <a:pPr marL="0" indent="0">
              <a:buNone/>
            </a:pPr>
            <a:r>
              <a:rPr lang="el-GR" altLang="el-GR" sz="2800" dirty="0"/>
              <a:t>Εκτός των σημάτων υπάρχουν ορισμένες φράσεις κινδύνου: </a:t>
            </a:r>
          </a:p>
          <a:p>
            <a:pPr marL="0" indent="0" algn="ctr">
              <a:buNone/>
            </a:pPr>
            <a:r>
              <a:rPr lang="en-US" altLang="el-GR" sz="2800" b="1" dirty="0" smtClean="0"/>
              <a:t>R-Risk</a:t>
            </a:r>
            <a:r>
              <a:rPr lang="el-GR" altLang="el-GR" sz="2800" b="1" dirty="0" smtClean="0"/>
              <a:t> </a:t>
            </a:r>
            <a:r>
              <a:rPr lang="el-GR" altLang="el-GR" sz="2800" b="1" dirty="0"/>
              <a:t>:Κίνδυνος       </a:t>
            </a:r>
            <a:r>
              <a:rPr lang="en-US" altLang="el-GR" sz="2800" b="1" dirty="0" smtClean="0"/>
              <a:t>S</a:t>
            </a:r>
            <a:r>
              <a:rPr lang="el-GR" altLang="el-GR" sz="2800" b="1" dirty="0" smtClean="0"/>
              <a:t>: </a:t>
            </a:r>
            <a:r>
              <a:rPr lang="el-GR" altLang="el-GR" sz="2800" b="1" dirty="0"/>
              <a:t>Προφύλαξη</a:t>
            </a:r>
          </a:p>
          <a:p>
            <a:r>
              <a:rPr lang="en-US" altLang="el-GR" sz="2800" dirty="0" smtClean="0"/>
              <a:t>S</a:t>
            </a:r>
            <a:r>
              <a:rPr lang="el-GR" altLang="el-GR" sz="2800" dirty="0" smtClean="0"/>
              <a:t>2: </a:t>
            </a:r>
            <a:r>
              <a:rPr lang="el-GR" altLang="el-GR" sz="2800" dirty="0"/>
              <a:t>Σε περίπτωση κατάποσης </a:t>
            </a:r>
            <a:r>
              <a:rPr lang="el-GR" altLang="el-GR" sz="2800" b="1" dirty="0"/>
              <a:t>μην προκαλείτε έμετο</a:t>
            </a:r>
            <a:r>
              <a:rPr lang="el-GR" altLang="el-GR" sz="2800" dirty="0"/>
              <a:t>.</a:t>
            </a:r>
          </a:p>
          <a:p>
            <a:r>
              <a:rPr lang="en-US" altLang="el-GR" sz="2800" dirty="0" smtClean="0"/>
              <a:t>S23</a:t>
            </a:r>
            <a:r>
              <a:rPr lang="el-GR" altLang="el-GR" sz="2800" dirty="0" smtClean="0"/>
              <a:t>: </a:t>
            </a:r>
            <a:r>
              <a:rPr lang="el-GR" altLang="el-GR" sz="2800" b="1" dirty="0"/>
              <a:t>Μην αναπνέετε</a:t>
            </a:r>
            <a:r>
              <a:rPr lang="el-GR" altLang="el-GR" sz="2800" dirty="0"/>
              <a:t> </a:t>
            </a:r>
            <a:r>
              <a:rPr lang="el-GR" altLang="el-GR" sz="2800" dirty="0" smtClean="0"/>
              <a:t>αέρια/καπνούς/εκ-</a:t>
            </a:r>
            <a:r>
              <a:rPr lang="el-GR" altLang="el-GR" sz="2800" dirty="0" err="1" smtClean="0"/>
              <a:t>νεφώματα</a:t>
            </a:r>
            <a:r>
              <a:rPr lang="el-GR" altLang="el-GR" sz="2800" dirty="0"/>
              <a:t>.</a:t>
            </a:r>
          </a:p>
          <a:p>
            <a:r>
              <a:rPr lang="en-US" altLang="el-GR" sz="2800" dirty="0" smtClean="0"/>
              <a:t>S24/25</a:t>
            </a:r>
            <a:r>
              <a:rPr lang="el-GR" altLang="el-GR" sz="2800" dirty="0" smtClean="0"/>
              <a:t>: </a:t>
            </a:r>
            <a:r>
              <a:rPr lang="el-GR" altLang="el-GR" sz="2800" b="1" dirty="0" smtClean="0"/>
              <a:t>Αποφεύγετε </a:t>
            </a:r>
            <a:r>
              <a:rPr lang="el-GR" altLang="el-GR" sz="2800" b="1" dirty="0"/>
              <a:t>επαφή</a:t>
            </a:r>
            <a:r>
              <a:rPr lang="el-GR" altLang="el-GR" sz="2800" dirty="0"/>
              <a:t> με το δέρμα και τα μάτια.</a:t>
            </a:r>
          </a:p>
          <a:p>
            <a:r>
              <a:rPr lang="en-US" altLang="el-GR" sz="2800" dirty="0" smtClean="0"/>
              <a:t>S30</a:t>
            </a:r>
            <a:r>
              <a:rPr lang="el-GR" altLang="el-GR" sz="2800" dirty="0" smtClean="0"/>
              <a:t>: </a:t>
            </a:r>
            <a:r>
              <a:rPr lang="el-GR" altLang="el-GR" sz="2800" dirty="0"/>
              <a:t>Σε περίπτωση </a:t>
            </a:r>
            <a:r>
              <a:rPr lang="el-GR" altLang="el-GR" sz="2800" b="1" dirty="0"/>
              <a:t>μη επαρκούς αερισμού </a:t>
            </a:r>
            <a:r>
              <a:rPr lang="el-GR" altLang="el-GR" sz="2800" dirty="0"/>
              <a:t>χρησιμοποιείτε κατάλληλη </a:t>
            </a:r>
            <a:r>
              <a:rPr lang="el-GR" altLang="el-GR" sz="2800" b="1" dirty="0"/>
              <a:t>αναπνευστική συσκευή</a:t>
            </a:r>
            <a:r>
              <a:rPr lang="el-GR" altLang="el-GR" sz="2800" dirty="0"/>
              <a:t>.</a:t>
            </a:r>
          </a:p>
          <a:p>
            <a:r>
              <a:rPr lang="en-US" altLang="el-GR" sz="2800" dirty="0" smtClean="0"/>
              <a:t>S</a:t>
            </a:r>
            <a:r>
              <a:rPr lang="el-GR" altLang="el-GR" sz="2800" dirty="0" smtClean="0"/>
              <a:t>62: </a:t>
            </a:r>
            <a:r>
              <a:rPr lang="el-GR" altLang="el-GR" sz="2800" dirty="0"/>
              <a:t>Κρατάτε το προϊόν </a:t>
            </a:r>
            <a:r>
              <a:rPr lang="el-GR" altLang="el-GR" sz="2800" b="1" dirty="0"/>
              <a:t>μακριά από παιδιά</a:t>
            </a:r>
            <a:r>
              <a:rPr lang="el-GR" altLang="el-GR" sz="2800" dirty="0"/>
              <a:t>.</a:t>
            </a:r>
          </a:p>
          <a:p>
            <a:endParaRPr lang="el-GR" altLang="el-GR" b="1" dirty="0"/>
          </a:p>
          <a:p>
            <a:pPr marL="400050" lvl="1" indent="0">
              <a:spcAft>
                <a:spcPts val="1200"/>
              </a:spcAft>
              <a:buNone/>
            </a:pPr>
            <a:endParaRPr lang="el-GR" altLang="el-GR" dirty="0"/>
          </a:p>
          <a:p>
            <a:pPr marL="0" indent="0">
              <a:spcAft>
                <a:spcPts val="1200"/>
              </a:spcAft>
              <a:buNone/>
            </a:pPr>
            <a:endParaRPr lang="el-GR" altLang="el-GR" sz="2600" dirty="0"/>
          </a:p>
          <a:p>
            <a:pPr marL="0" indent="0">
              <a:spcAft>
                <a:spcPts val="1200"/>
              </a:spcAft>
              <a:buNone/>
            </a:pPr>
            <a:endParaRPr lang="el-GR" altLang="el-GR" dirty="0"/>
          </a:p>
          <a:p>
            <a:pPr>
              <a:spcAft>
                <a:spcPts val="1200"/>
              </a:spcAft>
            </a:pPr>
            <a:endParaRPr lang="en-US" dirty="0"/>
          </a:p>
        </p:txBody>
      </p:sp>
      <p:sp>
        <p:nvSpPr>
          <p:cNvPr id="2" name="Θέση υποσέλιδου 1" descr="."/>
          <p:cNvSpPr>
            <a:spLocks noGrp="1"/>
          </p:cNvSpPr>
          <p:nvPr>
            <p:ph type="ftr" sz="quarter" idx="11"/>
            <p:custDataLst>
              <p:tags r:id="rId2"/>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prstClr val="black"/>
                </a:solidFill>
              </a:rPr>
              <a:pPr/>
              <a:t>19</a:t>
            </a:fld>
            <a:endParaRPr lang="el-GR" dirty="0">
              <a:solidFill>
                <a:prstClr val="black"/>
              </a:solidFill>
            </a:endParaRPr>
          </a:p>
        </p:txBody>
      </p:sp>
    </p:spTree>
    <p:extLst>
      <p:ext uri="{BB962C8B-B14F-4D97-AF65-F5344CB8AC3E}">
        <p14:creationId xmlns:p14="http://schemas.microsoft.com/office/powerpoint/2010/main" val="2875576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custDataLst>
              <p:tags r:id="rId2"/>
            </p:custDataLst>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 (C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 (B Y)</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 (S A)</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 Μη εισαγόμενο.</a:t>
            </a:r>
            <a:r>
              <a:rPr lang="el-GR" altLang="el-GR" sz="2400" dirty="0" smtClean="0">
                <a:latin typeface="Calibri" panose="020F0502020204030204" pitchFamily="34" charset="0"/>
              </a:rPr>
              <a:t> </a:t>
            </a: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17359773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1"/>
            </p:custDataLst>
          </p:nvPr>
        </p:nvSpPr>
        <p:spPr>
          <a:xfrm>
            <a:off x="457200" y="188640"/>
            <a:ext cx="8229600" cy="1080120"/>
          </a:xfrm>
        </p:spPr>
        <p:txBody>
          <a:bodyPr>
            <a:normAutofit/>
          </a:bodyPr>
          <a:lstStyle/>
          <a:p>
            <a:r>
              <a:rPr lang="el-GR" sz="4000" b="1" dirty="0" smtClean="0"/>
              <a:t>Ταξινόμηση - Επισημάνσεις</a:t>
            </a:r>
            <a:endParaRPr lang="el-GR" sz="4000" b="1" dirty="0"/>
          </a:p>
        </p:txBody>
      </p:sp>
      <p:sp>
        <p:nvSpPr>
          <p:cNvPr id="3" name="Content Placeholder 2"/>
          <p:cNvSpPr>
            <a:spLocks noGrp="1"/>
          </p:cNvSpPr>
          <p:nvPr>
            <p:ph idx="1"/>
          </p:nvPr>
        </p:nvSpPr>
        <p:spPr>
          <a:xfrm>
            <a:off x="457200" y="1340768"/>
            <a:ext cx="8229600" cy="4896544"/>
          </a:xfrm>
        </p:spPr>
        <p:txBody>
          <a:bodyPr>
            <a:normAutofit lnSpcReduction="10000"/>
          </a:bodyPr>
          <a:lstStyle/>
          <a:p>
            <a:pPr marL="0" indent="0">
              <a:buNone/>
            </a:pPr>
            <a:r>
              <a:rPr lang="el-GR" altLang="el-GR" sz="2800" dirty="0"/>
              <a:t>Επικίνδυνα υλικά μπορεί να χαρακτηριστούν </a:t>
            </a:r>
            <a:r>
              <a:rPr lang="el-GR" altLang="el-GR" sz="2800" dirty="0" smtClean="0"/>
              <a:t>ως:</a:t>
            </a:r>
            <a:endParaRPr lang="el-GR" altLang="el-GR" sz="2800" dirty="0"/>
          </a:p>
          <a:p>
            <a:pPr lvl="1">
              <a:spcAft>
                <a:spcPts val="600"/>
              </a:spcAft>
              <a:buFont typeface="Wingdings" panose="05000000000000000000" pitchFamily="2" charset="2"/>
              <a:buChar char="§"/>
            </a:pPr>
            <a:r>
              <a:rPr lang="en-US" altLang="el-GR" sz="2600" dirty="0" smtClean="0"/>
              <a:t>Τ, (Τ+)</a:t>
            </a:r>
            <a:r>
              <a:rPr lang="el-GR" altLang="el-GR" sz="2600" dirty="0" smtClean="0"/>
              <a:t>      </a:t>
            </a:r>
            <a:r>
              <a:rPr lang="el-GR" altLang="el-GR" sz="2600" dirty="0"/>
              <a:t>Τοξικά (λίαν τοξικά</a:t>
            </a:r>
            <a:r>
              <a:rPr lang="el-GR" altLang="el-GR" sz="2600" dirty="0" smtClean="0"/>
              <a:t>).</a:t>
            </a:r>
            <a:endParaRPr lang="el-GR" altLang="el-GR" sz="2600" dirty="0"/>
          </a:p>
          <a:p>
            <a:pPr lvl="1">
              <a:spcAft>
                <a:spcPts val="600"/>
              </a:spcAft>
              <a:buFont typeface="Wingdings" panose="05000000000000000000" pitchFamily="2" charset="2"/>
              <a:buChar char="§"/>
            </a:pPr>
            <a:r>
              <a:rPr lang="en-US" altLang="el-GR" sz="2600" dirty="0" smtClean="0"/>
              <a:t>C</a:t>
            </a:r>
            <a:r>
              <a:rPr lang="el-GR" altLang="el-GR" sz="2600" dirty="0" smtClean="0"/>
              <a:t>               Διαβρωτικά.</a:t>
            </a:r>
            <a:endParaRPr lang="el-GR" altLang="el-GR" sz="2600" dirty="0"/>
          </a:p>
          <a:p>
            <a:pPr lvl="1">
              <a:spcAft>
                <a:spcPts val="600"/>
              </a:spcAft>
              <a:buFont typeface="Wingdings" panose="05000000000000000000" pitchFamily="2" charset="2"/>
              <a:buChar char="§"/>
            </a:pPr>
            <a:r>
              <a:rPr lang="en-US" altLang="el-GR" sz="2600" dirty="0" smtClean="0"/>
              <a:t>E</a:t>
            </a:r>
            <a:r>
              <a:rPr lang="el-GR" altLang="el-GR" sz="2600" dirty="0" smtClean="0"/>
              <a:t>               Εκρηκτικά .                        </a:t>
            </a:r>
            <a:endParaRPr lang="el-GR" altLang="el-GR" sz="2600" dirty="0"/>
          </a:p>
          <a:p>
            <a:pPr lvl="1">
              <a:spcAft>
                <a:spcPts val="600"/>
              </a:spcAft>
              <a:buFont typeface="Wingdings" panose="05000000000000000000" pitchFamily="2" charset="2"/>
              <a:buChar char="§"/>
            </a:pPr>
            <a:r>
              <a:rPr lang="en-US" altLang="el-GR" sz="2600" dirty="0" smtClean="0"/>
              <a:t>F,(F+)</a:t>
            </a:r>
            <a:r>
              <a:rPr lang="el-GR" altLang="el-GR" sz="2600" dirty="0" smtClean="0"/>
              <a:t>       Εύφλεκτα </a:t>
            </a:r>
            <a:r>
              <a:rPr lang="el-GR" altLang="el-GR" sz="2600" dirty="0"/>
              <a:t>(λίαν εύφλεκτα</a:t>
            </a:r>
            <a:r>
              <a:rPr lang="el-GR" altLang="el-GR" sz="2600" dirty="0" smtClean="0"/>
              <a:t>).</a:t>
            </a:r>
            <a:endParaRPr lang="el-GR" altLang="el-GR" sz="2600" dirty="0"/>
          </a:p>
          <a:p>
            <a:pPr lvl="1">
              <a:spcAft>
                <a:spcPts val="600"/>
              </a:spcAft>
              <a:buFont typeface="Wingdings" panose="05000000000000000000" pitchFamily="2" charset="2"/>
              <a:buChar char="§"/>
            </a:pPr>
            <a:r>
              <a:rPr lang="en-US" altLang="el-GR" sz="2600" dirty="0" smtClean="0"/>
              <a:t>O</a:t>
            </a:r>
            <a:r>
              <a:rPr lang="el-GR" altLang="el-GR" sz="2600" dirty="0" smtClean="0"/>
              <a:t>              Οξειδωτικά.       </a:t>
            </a:r>
            <a:endParaRPr lang="el-GR" altLang="el-GR" sz="2600" dirty="0"/>
          </a:p>
          <a:p>
            <a:pPr lvl="1">
              <a:spcAft>
                <a:spcPts val="600"/>
              </a:spcAft>
              <a:buFont typeface="Wingdings" panose="05000000000000000000" pitchFamily="2" charset="2"/>
              <a:buChar char="§"/>
            </a:pPr>
            <a:r>
              <a:rPr lang="en-US" altLang="el-GR" sz="2600" dirty="0" smtClean="0"/>
              <a:t>Xi</a:t>
            </a:r>
            <a:r>
              <a:rPr lang="el-GR" altLang="el-GR" sz="2600" dirty="0" smtClean="0"/>
              <a:t>              Ερεθιστικά.</a:t>
            </a:r>
            <a:endParaRPr lang="el-GR" altLang="el-GR" sz="2600" dirty="0"/>
          </a:p>
          <a:p>
            <a:pPr lvl="1">
              <a:spcAft>
                <a:spcPts val="600"/>
              </a:spcAft>
              <a:buFont typeface="Wingdings" panose="05000000000000000000" pitchFamily="2" charset="2"/>
              <a:buChar char="§"/>
            </a:pPr>
            <a:r>
              <a:rPr lang="en-US" altLang="el-GR" sz="2600" dirty="0" err="1" smtClean="0"/>
              <a:t>Xn</a:t>
            </a:r>
            <a:r>
              <a:rPr lang="el-GR" altLang="el-GR" sz="2600" dirty="0" smtClean="0"/>
              <a:t>             Επιβλαβή.   </a:t>
            </a:r>
            <a:endParaRPr lang="el-GR" altLang="el-GR" sz="2600" dirty="0"/>
          </a:p>
          <a:p>
            <a:pPr lvl="1">
              <a:spcAft>
                <a:spcPts val="600"/>
              </a:spcAft>
              <a:buFont typeface="Wingdings" panose="05000000000000000000" pitchFamily="2" charset="2"/>
              <a:buChar char="§"/>
            </a:pPr>
            <a:r>
              <a:rPr lang="en-US" altLang="el-GR" sz="2600" dirty="0" smtClean="0"/>
              <a:t>N</a:t>
            </a:r>
            <a:r>
              <a:rPr lang="el-GR" altLang="el-GR" sz="2600" dirty="0" smtClean="0"/>
              <a:t>               Επικίνδυνα </a:t>
            </a:r>
            <a:r>
              <a:rPr lang="el-GR" altLang="el-GR" sz="2600" dirty="0"/>
              <a:t>για το </a:t>
            </a:r>
            <a:r>
              <a:rPr lang="el-GR" altLang="el-GR" sz="2600" dirty="0" smtClean="0"/>
              <a:t>περιβάλλον.</a:t>
            </a:r>
            <a:endParaRPr lang="el-GR" altLang="el-GR" sz="2600" dirty="0"/>
          </a:p>
          <a:p>
            <a:endParaRPr lang="el-GR" altLang="el-GR" b="1" dirty="0"/>
          </a:p>
          <a:p>
            <a:pPr marL="400050" lvl="1" indent="0">
              <a:spcAft>
                <a:spcPts val="1200"/>
              </a:spcAft>
              <a:buNone/>
            </a:pPr>
            <a:endParaRPr lang="el-GR" altLang="el-GR" dirty="0"/>
          </a:p>
          <a:p>
            <a:pPr marL="0" indent="0">
              <a:spcAft>
                <a:spcPts val="1200"/>
              </a:spcAft>
              <a:buNone/>
            </a:pPr>
            <a:endParaRPr lang="el-GR" altLang="el-GR" sz="2600" dirty="0"/>
          </a:p>
          <a:p>
            <a:pPr marL="0" indent="0">
              <a:spcAft>
                <a:spcPts val="1200"/>
              </a:spcAft>
              <a:buNone/>
            </a:pPr>
            <a:endParaRPr lang="el-GR" altLang="el-GR" dirty="0"/>
          </a:p>
          <a:p>
            <a:pPr>
              <a:spcAft>
                <a:spcPts val="1200"/>
              </a:spcAft>
            </a:pPr>
            <a:endParaRPr lang="en-US" dirty="0"/>
          </a:p>
        </p:txBody>
      </p:sp>
      <p:sp>
        <p:nvSpPr>
          <p:cNvPr id="2" name="Θέση υποσέλιδου 1" descr="."/>
          <p:cNvSpPr>
            <a:spLocks noGrp="1"/>
          </p:cNvSpPr>
          <p:nvPr>
            <p:ph type="ftr" sz="quarter" idx="11"/>
            <p:custDataLst>
              <p:tags r:id="rId2"/>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3"/>
            </p:custDataLst>
          </p:nvPr>
        </p:nvSpPr>
        <p:spPr/>
        <p:txBody>
          <a:bodyPr/>
          <a:lstStyle/>
          <a:p>
            <a:fld id="{53C4726A-630D-4CB4-B088-BAB00F4188E9}" type="slidenum">
              <a:rPr lang="el-GR" sz="1400" smtClean="0">
                <a:solidFill>
                  <a:prstClr val="black"/>
                </a:solidFill>
              </a:rPr>
              <a:pPr/>
              <a:t>20</a:t>
            </a:fld>
            <a:endParaRPr lang="el-GR" dirty="0">
              <a:solidFill>
                <a:prstClr val="black"/>
              </a:solidFill>
            </a:endParaRPr>
          </a:p>
        </p:txBody>
      </p:sp>
    </p:spTree>
    <p:extLst>
      <p:ext uri="{BB962C8B-B14F-4D97-AF65-F5344CB8AC3E}">
        <p14:creationId xmlns:p14="http://schemas.microsoft.com/office/powerpoint/2010/main" val="10458195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1080120"/>
          </a:xfrm>
        </p:spPr>
        <p:txBody>
          <a:bodyPr>
            <a:normAutofit/>
          </a:bodyPr>
          <a:lstStyle/>
          <a:p>
            <a:r>
              <a:rPr lang="el-GR" sz="4000" b="1" dirty="0" smtClean="0"/>
              <a:t>Συνθήκες αποθήκευσης χρωμάτων</a:t>
            </a:r>
            <a:endParaRPr lang="el-GR" sz="4000" b="1" dirty="0"/>
          </a:p>
        </p:txBody>
      </p:sp>
      <p:sp>
        <p:nvSpPr>
          <p:cNvPr id="3" name="Content Placeholder 2"/>
          <p:cNvSpPr>
            <a:spLocks noGrp="1"/>
          </p:cNvSpPr>
          <p:nvPr>
            <p:ph idx="1"/>
          </p:nvPr>
        </p:nvSpPr>
        <p:spPr>
          <a:xfrm>
            <a:off x="457200" y="1340768"/>
            <a:ext cx="8229600" cy="4896544"/>
          </a:xfrm>
        </p:spPr>
        <p:txBody>
          <a:bodyPr>
            <a:normAutofit/>
          </a:bodyPr>
          <a:lstStyle/>
          <a:p>
            <a:r>
              <a:rPr lang="el-GR" altLang="el-GR" sz="2800" dirty="0"/>
              <a:t>Αποθηκεύονται σε κλειστούς, όχι υγρούς και καλά αεριζόμενους χώρους, σε θερμοκρασία που δεν </a:t>
            </a:r>
            <a:r>
              <a:rPr lang="el-GR" altLang="el-GR" sz="2800" b="1" dirty="0"/>
              <a:t>υπερβαίνει τους </a:t>
            </a:r>
            <a:r>
              <a:rPr lang="el-GR" altLang="el-GR" sz="2800" b="1" dirty="0" smtClean="0"/>
              <a:t>25οC.</a:t>
            </a:r>
          </a:p>
          <a:p>
            <a:pPr marL="0" indent="0">
              <a:buNone/>
            </a:pPr>
            <a:endParaRPr lang="el-GR" altLang="el-GR" sz="2800" b="1" dirty="0"/>
          </a:p>
          <a:p>
            <a:r>
              <a:rPr lang="el-GR" altLang="el-GR" sz="2800" dirty="0"/>
              <a:t> Τα χρώματα με μεγάλη ευπάθεια, όπως το Β συστατικό των επικαλύψεων </a:t>
            </a:r>
            <a:r>
              <a:rPr lang="el-GR" altLang="el-GR" sz="2800" dirty="0" err="1"/>
              <a:t>πολυουρεθάνης</a:t>
            </a:r>
            <a:r>
              <a:rPr lang="el-GR" altLang="el-GR" sz="2800" dirty="0"/>
              <a:t>, </a:t>
            </a:r>
            <a:r>
              <a:rPr lang="el-GR" altLang="el-GR" sz="2800" b="1" dirty="0"/>
              <a:t>απαγορεύεται αυστηρά να μένουν εκτεθειμένες στον ήλιο</a:t>
            </a:r>
            <a:r>
              <a:rPr lang="el-GR" altLang="el-GR" sz="2800" dirty="0"/>
              <a:t> γιατί θα μειωθεί δραστικά ο χρόνος ζωής τους </a:t>
            </a:r>
            <a:r>
              <a:rPr lang="el-GR" altLang="el-GR" sz="2800" dirty="0" smtClean="0"/>
              <a:t>(</a:t>
            </a:r>
            <a:r>
              <a:rPr lang="en-US" altLang="el-GR" sz="2800" dirty="0" smtClean="0"/>
              <a:t>Shelf Life</a:t>
            </a:r>
            <a:r>
              <a:rPr lang="el-GR" altLang="el-GR" sz="2800" dirty="0" smtClean="0"/>
              <a:t>).</a:t>
            </a:r>
            <a:endParaRPr lang="el-GR" altLang="el-GR" sz="2600" dirty="0"/>
          </a:p>
          <a:p>
            <a:endParaRPr lang="el-GR" altLang="el-GR" b="1" dirty="0"/>
          </a:p>
          <a:p>
            <a:pPr marL="400050" lvl="1" indent="0">
              <a:spcAft>
                <a:spcPts val="1200"/>
              </a:spcAft>
              <a:buNone/>
            </a:pPr>
            <a:endParaRPr lang="el-GR" altLang="el-GR" dirty="0"/>
          </a:p>
          <a:p>
            <a:pPr marL="0" indent="0">
              <a:spcAft>
                <a:spcPts val="1200"/>
              </a:spcAft>
              <a:buNone/>
            </a:pPr>
            <a:endParaRPr lang="el-GR" altLang="el-GR" sz="2600" dirty="0"/>
          </a:p>
          <a:p>
            <a:pPr marL="0" indent="0">
              <a:spcAft>
                <a:spcPts val="1200"/>
              </a:spcAft>
              <a:buNone/>
            </a:pPr>
            <a:endParaRPr lang="el-GR" altLang="el-GR" dirty="0"/>
          </a:p>
          <a:p>
            <a:pPr>
              <a:spcAft>
                <a:spcPts val="1200"/>
              </a:spcAft>
            </a:pPr>
            <a:endParaRPr lang="en-US" dirty="0"/>
          </a:p>
        </p:txBody>
      </p:sp>
      <p:pic>
        <p:nvPicPr>
          <p:cNvPr id="7"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21</a:t>
            </a:fld>
            <a:endParaRPr lang="el-GR" dirty="0">
              <a:solidFill>
                <a:prstClr val="black"/>
              </a:solidFill>
            </a:endParaRPr>
          </a:p>
        </p:txBody>
      </p:sp>
    </p:spTree>
    <p:custDataLst>
      <p:tags r:id="rId1"/>
    </p:custDataLst>
    <p:extLst>
      <p:ext uri="{BB962C8B-B14F-4D97-AF65-F5344CB8AC3E}">
        <p14:creationId xmlns:p14="http://schemas.microsoft.com/office/powerpoint/2010/main" val="1332528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1080120"/>
          </a:xfrm>
        </p:spPr>
        <p:txBody>
          <a:bodyPr>
            <a:normAutofit/>
          </a:bodyPr>
          <a:lstStyle/>
          <a:p>
            <a:r>
              <a:rPr lang="el-GR" b="1" dirty="0"/>
              <a:t>Προβλεπόμενες Μέθοδοι Ελέγχου</a:t>
            </a:r>
          </a:p>
        </p:txBody>
      </p:sp>
      <p:sp>
        <p:nvSpPr>
          <p:cNvPr id="3" name="Content Placeholder 2"/>
          <p:cNvSpPr>
            <a:spLocks noGrp="1"/>
          </p:cNvSpPr>
          <p:nvPr>
            <p:ph idx="1"/>
          </p:nvPr>
        </p:nvSpPr>
        <p:spPr>
          <a:xfrm>
            <a:off x="457200" y="1340768"/>
            <a:ext cx="8229600" cy="4896544"/>
          </a:xfrm>
        </p:spPr>
        <p:txBody>
          <a:bodyPr>
            <a:normAutofit/>
          </a:bodyPr>
          <a:lstStyle/>
          <a:p>
            <a:pPr marL="0" indent="0">
              <a:buNone/>
            </a:pPr>
            <a:r>
              <a:rPr lang="el-GR" altLang="el-GR" sz="2800" dirty="0" smtClean="0"/>
              <a:t>1. Περιεκτικότητα </a:t>
            </a:r>
            <a:r>
              <a:rPr lang="el-GR" altLang="el-GR" sz="2800" dirty="0"/>
              <a:t>σε </a:t>
            </a:r>
            <a:r>
              <a:rPr lang="en-US" altLang="el-GR" sz="2800" dirty="0" smtClean="0"/>
              <a:t>V</a:t>
            </a:r>
            <a:r>
              <a:rPr lang="el-GR" altLang="el-GR" sz="2800" dirty="0" smtClean="0"/>
              <a:t>.</a:t>
            </a:r>
            <a:r>
              <a:rPr lang="en-US" altLang="el-GR" sz="2800" dirty="0" smtClean="0"/>
              <a:t>O</a:t>
            </a:r>
            <a:r>
              <a:rPr lang="el-GR" altLang="el-GR" sz="2800" dirty="0" smtClean="0"/>
              <a:t>.</a:t>
            </a:r>
            <a:r>
              <a:rPr lang="en-US" altLang="el-GR" sz="2800" dirty="0" smtClean="0"/>
              <a:t>C</a:t>
            </a:r>
            <a:r>
              <a:rPr lang="el-GR" altLang="el-GR" sz="2800" dirty="0" smtClean="0"/>
              <a:t>. </a:t>
            </a:r>
            <a:r>
              <a:rPr lang="el-GR" altLang="el-GR" sz="2800" dirty="0"/>
              <a:t>κατά </a:t>
            </a:r>
            <a:r>
              <a:rPr lang="en-US" altLang="el-GR" sz="2800" dirty="0" smtClean="0"/>
              <a:t>ISO</a:t>
            </a:r>
            <a:r>
              <a:rPr lang="el-GR" altLang="el-GR" sz="2800" dirty="0" smtClean="0"/>
              <a:t> 11890-2</a:t>
            </a:r>
          </a:p>
          <a:p>
            <a:pPr marL="0" indent="0">
              <a:buNone/>
            </a:pPr>
            <a:endParaRPr lang="el-GR" altLang="el-GR" sz="2800" dirty="0"/>
          </a:p>
          <a:p>
            <a:pPr marL="0" indent="0">
              <a:buNone/>
            </a:pPr>
            <a:r>
              <a:rPr lang="el-GR" altLang="el-GR" sz="2800" dirty="0"/>
              <a:t>2</a:t>
            </a:r>
            <a:r>
              <a:rPr lang="el-GR" altLang="el-GR" sz="2800" dirty="0" smtClean="0"/>
              <a:t>. Περιεκτικότητα </a:t>
            </a:r>
            <a:r>
              <a:rPr lang="el-GR" altLang="el-GR" sz="2800" dirty="0"/>
              <a:t>σε </a:t>
            </a:r>
            <a:r>
              <a:rPr lang="en-US" altLang="el-GR" sz="2800" dirty="0"/>
              <a:t>V</a:t>
            </a:r>
            <a:r>
              <a:rPr lang="el-GR" altLang="el-GR" sz="2800" dirty="0"/>
              <a:t>.</a:t>
            </a:r>
            <a:r>
              <a:rPr lang="en-US" altLang="el-GR" sz="2800" dirty="0"/>
              <a:t>O</a:t>
            </a:r>
            <a:r>
              <a:rPr lang="el-GR" altLang="el-GR" sz="2800" dirty="0"/>
              <a:t>.</a:t>
            </a:r>
            <a:r>
              <a:rPr lang="en-US" altLang="el-GR" sz="2800" dirty="0"/>
              <a:t>C</a:t>
            </a:r>
            <a:r>
              <a:rPr lang="el-GR" altLang="el-GR" sz="2800" dirty="0"/>
              <a:t>.</a:t>
            </a:r>
            <a:r>
              <a:rPr lang="el-GR" altLang="el-GR" sz="2800" dirty="0" smtClean="0"/>
              <a:t> </a:t>
            </a:r>
            <a:r>
              <a:rPr lang="el-GR" altLang="el-GR" sz="2800" dirty="0"/>
              <a:t>για προϊόντα που περιέχουν   </a:t>
            </a:r>
            <a:r>
              <a:rPr lang="el-GR" altLang="el-GR" sz="2800" b="1" dirty="0"/>
              <a:t>αντιδρώντα αραιωτικά</a:t>
            </a:r>
            <a:r>
              <a:rPr lang="el-GR" altLang="el-GR" sz="2800" dirty="0"/>
              <a:t> </a:t>
            </a:r>
            <a:r>
              <a:rPr lang="el-GR" altLang="el-GR" sz="2800" dirty="0" smtClean="0"/>
              <a:t>(</a:t>
            </a:r>
            <a:r>
              <a:rPr lang="en-US" altLang="el-GR" sz="2800" dirty="0" smtClean="0"/>
              <a:t>reactive diluents</a:t>
            </a:r>
            <a:r>
              <a:rPr lang="el-GR" altLang="el-GR" sz="2800" dirty="0" smtClean="0"/>
              <a:t>) </a:t>
            </a:r>
            <a:r>
              <a:rPr lang="el-GR" altLang="el-GR" sz="2800" dirty="0"/>
              <a:t>κατά </a:t>
            </a:r>
            <a:r>
              <a:rPr lang="en-US" altLang="el-GR" sz="2800" dirty="0" smtClean="0"/>
              <a:t>ASTM D</a:t>
            </a:r>
            <a:r>
              <a:rPr lang="el-GR" altLang="el-GR" sz="2800" dirty="0" smtClean="0"/>
              <a:t>-2369</a:t>
            </a:r>
            <a:endParaRPr lang="el-GR" altLang="el-GR" sz="2800" dirty="0"/>
          </a:p>
          <a:p>
            <a:pPr lvl="1"/>
            <a:r>
              <a:rPr lang="el-GR" altLang="el-GR" sz="2400" dirty="0" smtClean="0"/>
              <a:t>Τα </a:t>
            </a:r>
            <a:r>
              <a:rPr lang="el-GR" altLang="el-GR" sz="2400" b="1" dirty="0"/>
              <a:t>αντιδρώντα</a:t>
            </a:r>
            <a:r>
              <a:rPr lang="el-GR" altLang="el-GR" sz="2400" dirty="0"/>
              <a:t> </a:t>
            </a:r>
            <a:r>
              <a:rPr lang="el-GR" altLang="el-GR" sz="2400" b="1" dirty="0"/>
              <a:t>αραιωτικά</a:t>
            </a:r>
            <a:r>
              <a:rPr lang="el-GR" altLang="el-GR" sz="2400" dirty="0"/>
              <a:t> είναι </a:t>
            </a:r>
            <a:r>
              <a:rPr lang="el-GR" altLang="el-GR" sz="2400" b="1" dirty="0"/>
              <a:t>οργανικοί διαλύτες</a:t>
            </a:r>
            <a:r>
              <a:rPr lang="el-GR" altLang="el-GR" sz="2400" dirty="0"/>
              <a:t> οι οποίοι αντιδρούν μεταξύ τους ή με την ρητίνη του χρώματος και τελικά ενσωματώνονται στο τελικό στεγνό φιλμ χρώματος. </a:t>
            </a:r>
            <a:endParaRPr lang="el-GR" altLang="el-GR" sz="2400" dirty="0" smtClean="0"/>
          </a:p>
          <a:p>
            <a:pPr lvl="1"/>
            <a:r>
              <a:rPr lang="el-GR" altLang="el-GR" sz="2400" dirty="0" smtClean="0"/>
              <a:t>Τα </a:t>
            </a:r>
            <a:r>
              <a:rPr lang="el-GR" altLang="el-GR" sz="2400" dirty="0"/>
              <a:t>αντιδρώντα αραιωτικά δεν λαμβάνονται υπόψη στον υπολογισμό των </a:t>
            </a:r>
            <a:r>
              <a:rPr lang="en-US" altLang="el-GR" sz="2400" dirty="0"/>
              <a:t>V</a:t>
            </a:r>
            <a:r>
              <a:rPr lang="el-GR" altLang="el-GR" sz="2400" dirty="0"/>
              <a:t>.</a:t>
            </a:r>
            <a:r>
              <a:rPr lang="en-US" altLang="el-GR" sz="2400" dirty="0"/>
              <a:t>O</a:t>
            </a:r>
            <a:r>
              <a:rPr lang="el-GR" altLang="el-GR" sz="2400" dirty="0"/>
              <a:t>.</a:t>
            </a:r>
            <a:r>
              <a:rPr lang="en-US" altLang="el-GR" sz="2400" dirty="0" smtClean="0"/>
              <a:t>C</a:t>
            </a:r>
            <a:r>
              <a:rPr lang="el-GR" altLang="el-GR" sz="2400" dirty="0" smtClean="0"/>
              <a:t>.</a:t>
            </a:r>
            <a:endParaRPr lang="el-GR" altLang="el-GR" b="1" dirty="0"/>
          </a:p>
          <a:p>
            <a:pPr marL="400050" lvl="1" indent="0">
              <a:spcAft>
                <a:spcPts val="1200"/>
              </a:spcAft>
              <a:buNone/>
            </a:pPr>
            <a:endParaRPr lang="el-GR" altLang="el-GR" dirty="0"/>
          </a:p>
          <a:p>
            <a:pPr marL="0" indent="0">
              <a:spcAft>
                <a:spcPts val="1200"/>
              </a:spcAft>
              <a:buNone/>
            </a:pPr>
            <a:endParaRPr lang="el-GR" altLang="el-GR" sz="2600" dirty="0"/>
          </a:p>
          <a:p>
            <a:pPr marL="0" indent="0">
              <a:spcAft>
                <a:spcPts val="1200"/>
              </a:spcAft>
              <a:buNone/>
            </a:pPr>
            <a:endParaRPr lang="el-GR" altLang="el-GR" dirty="0"/>
          </a:p>
          <a:p>
            <a:pPr>
              <a:spcAft>
                <a:spcPts val="1200"/>
              </a:spcAft>
            </a:pPr>
            <a:endParaRPr lang="en-US" dirty="0"/>
          </a:p>
        </p:txBody>
      </p:sp>
      <p:pic>
        <p:nvPicPr>
          <p:cNvPr id="7"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a:xfrm>
            <a:off x="1835696" y="6356350"/>
            <a:ext cx="489654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22</a:t>
            </a:fld>
            <a:endParaRPr lang="el-GR" dirty="0">
              <a:solidFill>
                <a:prstClr val="black"/>
              </a:solidFill>
            </a:endParaRPr>
          </a:p>
        </p:txBody>
      </p:sp>
    </p:spTree>
    <p:custDataLst>
      <p:tags r:id="rId1"/>
    </p:custDataLst>
    <p:extLst>
      <p:ext uri="{BB962C8B-B14F-4D97-AF65-F5344CB8AC3E}">
        <p14:creationId xmlns:p14="http://schemas.microsoft.com/office/powerpoint/2010/main" val="5956885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custDataLst>
              <p:tags r:id="rId2"/>
            </p:custDataLst>
          </p:nvPr>
        </p:nvSpPr>
        <p:spPr/>
        <p:txBody>
          <a:bodyPr>
            <a:normAutofit/>
          </a:bodyPr>
          <a:lstStyle/>
          <a:p>
            <a:r>
              <a:rPr lang="el-GR" b="1" dirty="0" smtClean="0"/>
              <a:t>Τέλος ενότητας</a:t>
            </a:r>
            <a:endParaRPr lang="el-GR" b="1" dirty="0"/>
          </a:p>
        </p:txBody>
      </p:sp>
      <p:sp>
        <p:nvSpPr>
          <p:cNvPr id="3" name="Rectangle 2"/>
          <p:cNvSpPr/>
          <p:nvPr/>
        </p:nvSpPr>
        <p:spPr>
          <a:xfrm>
            <a:off x="4977434" y="4653136"/>
            <a:ext cx="3242619" cy="369332"/>
          </a:xfrm>
          <a:prstGeom prst="rect">
            <a:avLst/>
          </a:prstGeom>
        </p:spPr>
        <p:txBody>
          <a:bodyPr wrap="none">
            <a:spAutoFit/>
          </a:bodyPr>
          <a:lstStyle/>
          <a:p>
            <a:pPr algn="r"/>
            <a:r>
              <a:rPr lang="el-GR" dirty="0">
                <a:solidFill>
                  <a:schemeClr val="tx1">
                    <a:lumMod val="65000"/>
                    <a:lumOff val="35000"/>
                  </a:schemeClr>
                </a:solidFill>
              </a:rPr>
              <a:t>Επεξεργασία: </a:t>
            </a:r>
            <a:r>
              <a:rPr lang="el-GR" dirty="0" smtClean="0">
                <a:solidFill>
                  <a:schemeClr val="tx1">
                    <a:lumMod val="65000"/>
                    <a:lumOff val="35000"/>
                  </a:schemeClr>
                </a:solidFill>
              </a:rPr>
              <a:t>«Χρήστος Μέγας»</a:t>
            </a:r>
            <a:endParaRPr lang="el-GR" dirty="0">
              <a:solidFill>
                <a:schemeClr val="tx1">
                  <a:lumMod val="65000"/>
                  <a:lumOff val="35000"/>
                </a:schemeClr>
              </a:solidFill>
            </a:endParaRPr>
          </a:p>
        </p:txBody>
      </p:sp>
      <p:pic>
        <p:nvPicPr>
          <p:cNvPr id="8" name="Εικόνα 1" descr=" Λογότυπο για Άδειες χρήσης Creative Commons, B Y, S A. ">
            <a:hlinkClick r:id="rId4" tooltip="Μετάβαση στην Άδεια Χρήσης"/>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9876847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custDataLst>
              <p:tags r:id="rId2"/>
            </p:custDataLst>
          </p:nvPr>
        </p:nvSpPr>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custDataLst>
              <p:tags r:id="rId3"/>
            </p:custDataLst>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στα πλαίσια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ΤΕΙ Θεσσαλίας</a:t>
            </a:r>
            <a:r>
              <a:rPr lang="el-GR" sz="2000" dirty="0">
                <a:solidFill>
                  <a:prstClr val="black"/>
                </a:solidFill>
                <a:latin typeface="Calibri" panose="020F0502020204030204" pitchFamily="34" charset="0"/>
              </a:rPr>
              <a:t>» έχει χρηματοδοτήσει </a:t>
            </a:r>
            <a:r>
              <a:rPr lang="el-GR" sz="2000">
                <a:solidFill>
                  <a:prstClr val="black"/>
                </a:solidFill>
                <a:latin typeface="Calibri" panose="020F0502020204030204" pitchFamily="34" charset="0"/>
              </a:rPr>
              <a:t>μόνο </a:t>
            </a:r>
            <a:r>
              <a:rPr lang="el-GR" sz="2000" smtClean="0">
                <a:solidFill>
                  <a:prstClr val="black"/>
                </a:solidFill>
                <a:latin typeface="Calibri" panose="020F0502020204030204" pitchFamily="34" charset="0"/>
              </a:rPr>
              <a:t>τη</a:t>
            </a:r>
            <a:r>
              <a:rPr lang="el-GR" sz="2000">
                <a:solidFill>
                  <a:prstClr val="black"/>
                </a:solidFill>
                <a:latin typeface="Calibri" panose="020F0502020204030204" pitchFamily="34" charset="0"/>
              </a:rPr>
              <a:t>ν</a:t>
            </a:r>
            <a:r>
              <a:rPr lang="el-GR" sz="2000" smtClean="0">
                <a:solidFill>
                  <a:prstClr val="black"/>
                </a:solidFill>
                <a:latin typeface="Calibri" panose="020F0502020204030204" pitchFamily="34" charset="0"/>
              </a:rPr>
              <a:t> </a:t>
            </a:r>
            <a:r>
              <a:rPr lang="el-GR" sz="2000" dirty="0">
                <a:solidFill>
                  <a:prstClr val="black"/>
                </a:solidFill>
                <a:latin typeface="Calibri" panose="020F0502020204030204" pitchFamily="34" charset="0"/>
              </a:rPr>
              <a:t>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7" tooltip="Μετάβαση σε www.edulll.gr"/>
          </p:cNvPr>
          <p:cNvPicPr>
            <a:picLocks noChangeAspect="1" noChangeArrowheads="1"/>
          </p:cNvPicPr>
          <p:nvPr/>
        </p:nvPicPr>
        <p:blipFill>
          <a:blip r:embed="rId8"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custDataLst>
              <p:tags r:id="rId4"/>
            </p:custDataLst>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4373897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title"/>
            <p:custDataLst>
              <p:tags r:id="rId1"/>
            </p:custDataLst>
          </p:nvPr>
        </p:nvSpPr>
        <p:spPr/>
        <p:txBody>
          <a:bodyPr/>
          <a:lstStyle/>
          <a:p>
            <a:r>
              <a:rPr lang="el-GR" altLang="el-GR" b="1" dirty="0" smtClean="0"/>
              <a:t>Σκοποί ενότητας </a:t>
            </a:r>
          </a:p>
        </p:txBody>
      </p:sp>
      <p:sp>
        <p:nvSpPr>
          <p:cNvPr id="2" name="Θέση περιεχομένου 1"/>
          <p:cNvSpPr>
            <a:spLocks noGrp="1"/>
          </p:cNvSpPr>
          <p:nvPr>
            <p:ph idx="1"/>
            <p:custDataLst>
              <p:tags r:id="rId2"/>
            </p:custDataLst>
          </p:nvPr>
        </p:nvSpPr>
        <p:spPr/>
        <p:txBody>
          <a:bodyPr rtlCol="0">
            <a:normAutofit/>
          </a:bodyPr>
          <a:lstStyle/>
          <a:p>
            <a:pPr marL="0" indent="0">
              <a:spcBef>
                <a:spcPts val="0"/>
              </a:spcBef>
              <a:buNone/>
            </a:pPr>
            <a:endParaRPr lang="en-US" sz="2000" dirty="0" smtClean="0"/>
          </a:p>
          <a:p>
            <a:pPr marL="0" indent="0">
              <a:spcBef>
                <a:spcPts val="0"/>
              </a:spcBef>
              <a:buNone/>
            </a:pPr>
            <a:r>
              <a:rPr lang="en-US" sz="2800" dirty="0" smtClean="0"/>
              <a:t>1</a:t>
            </a:r>
            <a:r>
              <a:rPr lang="el-GR" sz="2800" dirty="0" smtClean="0"/>
              <a:t>.</a:t>
            </a:r>
            <a:r>
              <a:rPr lang="en-US" sz="2800" dirty="0" smtClean="0"/>
              <a:t>  </a:t>
            </a:r>
            <a:endParaRPr lang="en-US" dirty="0" smtClean="0"/>
          </a:p>
          <a:p>
            <a:pPr marL="0" indent="0">
              <a:spcBef>
                <a:spcPts val="0"/>
              </a:spcBef>
              <a:buNone/>
            </a:pPr>
            <a:endParaRPr lang="el-GR" dirty="0" smtClean="0"/>
          </a:p>
        </p:txBody>
      </p:sp>
      <p:sp>
        <p:nvSpPr>
          <p:cNvPr id="7" name="Θέση υποσέλιδου 1" descr="."/>
          <p:cNvSpPr>
            <a:spLocks noGrp="1"/>
          </p:cNvSpPr>
          <p:nvPr>
            <p:ph type="ftr" sz="quarter" idx="11"/>
            <p:custDataLst>
              <p:tags r:id="rId3"/>
            </p:custDataLst>
          </p:nvPr>
        </p:nvSpPr>
        <p:spPr>
          <a:xfrm>
            <a:off x="2195736" y="6356350"/>
            <a:ext cx="4464496" cy="365125"/>
          </a:xfrm>
        </p:spPr>
        <p:txBody>
          <a:bodyPr/>
          <a:lstStyle/>
          <a:p>
            <a:r>
              <a:rPr lang="el-GR" sz="1400" dirty="0">
                <a:solidFill>
                  <a:schemeClr val="tx1"/>
                </a:solidFill>
              </a:rPr>
              <a:t>Ιδιότητες χρωμάτων – Ποιοτικός έλεγχος</a:t>
            </a:r>
            <a:endParaRPr lang="en-US" sz="1400" dirty="0">
              <a:solidFill>
                <a:schemeClr val="tx1"/>
              </a:solidFill>
            </a:endParaRPr>
          </a:p>
        </p:txBody>
      </p:sp>
      <p:sp>
        <p:nvSpPr>
          <p:cNvPr id="5125" name="Θέση αριθμού διαφάνειας 1" descr="."/>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7AF2AC6-652D-4AD1-A671-8B499591D49C}"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extLst>
      <p:ext uri="{BB962C8B-B14F-4D97-AF65-F5344CB8AC3E}">
        <p14:creationId xmlns:p14="http://schemas.microsoft.com/office/powerpoint/2010/main" val="11468602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custDataLst>
              <p:tags r:id="rId2"/>
            </p:custDataLst>
          </p:nvPr>
        </p:nvSpPr>
        <p:spPr/>
        <p:txBody>
          <a:bodyPr/>
          <a:lstStyle/>
          <a:p>
            <a:r>
              <a:rPr lang="el-GR" altLang="el-GR" b="1" dirty="0" smtClean="0">
                <a:solidFill>
                  <a:srgbClr val="333333"/>
                </a:solidFill>
              </a:rPr>
              <a:t>Περιεχόμενα ενότητας</a:t>
            </a:r>
          </a:p>
        </p:txBody>
      </p:sp>
      <p:sp>
        <p:nvSpPr>
          <p:cNvPr id="4" name="Θέση περιεχομένου 1">
            <a:hlinkClick r:id="rId12" action="ppaction://hlinksldjump" tooltip="Μετάβαση στη Διαφάνεια 6"/>
          </p:cNvPr>
          <p:cNvSpPr/>
          <p:nvPr>
            <p:custDataLst>
              <p:tags r:id="rId3"/>
            </p:custDataLst>
          </p:nvPr>
        </p:nvSpPr>
        <p:spPr>
          <a:xfrm>
            <a:off x="809625" y="22352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smtClean="0">
                <a:solidFill>
                  <a:srgbClr val="0070C0"/>
                </a:solidFill>
                <a:hlinkClick r:id="rId12" action="ppaction://hlinksldjump"/>
              </a:rPr>
              <a:t>1. Ιδιότητες χρωμάτων – Ποιοτικός έλεγχος</a:t>
            </a:r>
            <a:endParaRPr lang="el-GR" i="1" u="sng" dirty="0">
              <a:solidFill>
                <a:srgbClr val="0070C0"/>
              </a:solidFill>
            </a:endParaRPr>
          </a:p>
        </p:txBody>
      </p:sp>
      <p:sp>
        <p:nvSpPr>
          <p:cNvPr id="14" name="Θέση περιεχομένου 2">
            <a:hlinkClick r:id="" action="ppaction://noaction"/>
          </p:cNvPr>
          <p:cNvSpPr/>
          <p:nvPr>
            <p:custDataLst>
              <p:tags r:id="rId4"/>
            </p:custDataLst>
          </p:nvPr>
        </p:nvSpPr>
        <p:spPr>
          <a:xfrm>
            <a:off x="820195" y="2758593"/>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smtClean="0">
                <a:solidFill>
                  <a:srgbClr val="0070C0"/>
                </a:solidFill>
                <a:hlinkClick r:id="rId13" action="ppaction://hlinksldjump"/>
              </a:rPr>
              <a:t>2</a:t>
            </a:r>
            <a:r>
              <a:rPr lang="el-GR" sz="2800" i="1" dirty="0" smtClean="0">
                <a:solidFill>
                  <a:srgbClr val="0070C0"/>
                </a:solidFill>
                <a:hlinkClick r:id="rId13" action="ppaction://hlinksldjump"/>
              </a:rPr>
              <a:t>. Ιδιότητες χρωμάτων σε υγρή φάση</a:t>
            </a:r>
            <a:endParaRPr lang="el-GR" i="1" dirty="0">
              <a:solidFill>
                <a:srgbClr val="0070C0"/>
              </a:solidFill>
            </a:endParaRPr>
          </a:p>
        </p:txBody>
      </p:sp>
      <p:sp>
        <p:nvSpPr>
          <p:cNvPr id="7" name="Θέση περιεχομένου 3">
            <a:hlinkClick r:id="" action="ppaction://noaction"/>
          </p:cNvPr>
          <p:cNvSpPr/>
          <p:nvPr>
            <p:custDataLst>
              <p:tags r:id="rId5"/>
            </p:custDataLst>
          </p:nvPr>
        </p:nvSpPr>
        <p:spPr>
          <a:xfrm>
            <a:off x="809625" y="3281743"/>
            <a:ext cx="7507288" cy="5072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smtClean="0">
                <a:solidFill>
                  <a:srgbClr val="0070C0"/>
                </a:solidFill>
                <a:hlinkClick r:id="rId14" action="ppaction://hlinksldjump"/>
              </a:rPr>
              <a:t>3. Ιδιότητες χρωμάτων κατά την εφαρμογή</a:t>
            </a:r>
            <a:endParaRPr lang="el-GR" i="1" dirty="0">
              <a:solidFill>
                <a:srgbClr val="0070C0"/>
              </a:solidFill>
            </a:endParaRPr>
          </a:p>
        </p:txBody>
      </p:sp>
      <p:sp>
        <p:nvSpPr>
          <p:cNvPr id="9" name="Θέση περιεχομένου 3">
            <a:hlinkClick r:id="" action="ppaction://noaction"/>
          </p:cNvPr>
          <p:cNvSpPr/>
          <p:nvPr>
            <p:custDataLst>
              <p:tags r:id="rId6"/>
            </p:custDataLst>
          </p:nvPr>
        </p:nvSpPr>
        <p:spPr>
          <a:xfrm>
            <a:off x="806190" y="3789040"/>
            <a:ext cx="7507288" cy="5072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smtClean="0">
                <a:solidFill>
                  <a:srgbClr val="0070C0"/>
                </a:solidFill>
                <a:hlinkClick r:id="rId15" action="ppaction://hlinksldjump"/>
              </a:rPr>
              <a:t>4. Ιδιότητες ξηρού χρώματος</a:t>
            </a:r>
            <a:endParaRPr lang="el-GR" i="1" dirty="0">
              <a:solidFill>
                <a:srgbClr val="0070C0"/>
              </a:solidFill>
            </a:endParaRPr>
          </a:p>
        </p:txBody>
      </p:sp>
      <p:sp>
        <p:nvSpPr>
          <p:cNvPr id="10" name="Θέση περιεχομένου 3">
            <a:hlinkClick r:id="" action="ppaction://noaction"/>
          </p:cNvPr>
          <p:cNvSpPr/>
          <p:nvPr>
            <p:custDataLst>
              <p:tags r:id="rId7"/>
            </p:custDataLst>
          </p:nvPr>
        </p:nvSpPr>
        <p:spPr>
          <a:xfrm>
            <a:off x="806190" y="4308573"/>
            <a:ext cx="7507288" cy="5072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a:solidFill>
                  <a:srgbClr val="0070C0"/>
                </a:solidFill>
                <a:hlinkClick r:id="rId16" action="ppaction://hlinksldjump"/>
              </a:rPr>
              <a:t>5</a:t>
            </a:r>
            <a:r>
              <a:rPr lang="el-GR" sz="2800" i="1" dirty="0" smtClean="0">
                <a:solidFill>
                  <a:srgbClr val="0070C0"/>
                </a:solidFill>
                <a:hlinkClick r:id="rId16" action="ppaction://hlinksldjump"/>
              </a:rPr>
              <a:t>. Ιδιότητες χρωμάτων</a:t>
            </a:r>
            <a:endParaRPr lang="el-GR" i="1" dirty="0">
              <a:solidFill>
                <a:srgbClr val="0070C0"/>
              </a:solidFill>
            </a:endParaRPr>
          </a:p>
        </p:txBody>
      </p:sp>
      <p:sp>
        <p:nvSpPr>
          <p:cNvPr id="11" name="Θέση περιεχομένου 3">
            <a:hlinkClick r:id="" action="ppaction://noaction"/>
          </p:cNvPr>
          <p:cNvSpPr/>
          <p:nvPr>
            <p:custDataLst>
              <p:tags r:id="rId8"/>
            </p:custDataLst>
          </p:nvPr>
        </p:nvSpPr>
        <p:spPr>
          <a:xfrm>
            <a:off x="794618" y="4815870"/>
            <a:ext cx="7507288" cy="5072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dirty="0" smtClean="0">
                <a:solidFill>
                  <a:srgbClr val="0070C0"/>
                </a:solidFill>
                <a:hlinkClick r:id="rId17" action="ppaction://hlinksldjump"/>
              </a:rPr>
              <a:t>6. Μέθοδοι ελέγχου</a:t>
            </a:r>
            <a:endParaRPr lang="el-GR" i="1" dirty="0">
              <a:solidFill>
                <a:srgbClr val="0070C0"/>
              </a:solidFill>
            </a:endParaRPr>
          </a:p>
        </p:txBody>
      </p:sp>
      <p:sp>
        <p:nvSpPr>
          <p:cNvPr id="8" name="Θέση υποσέλιδου 1" descr="."/>
          <p:cNvSpPr>
            <a:spLocks noGrp="1"/>
          </p:cNvSpPr>
          <p:nvPr>
            <p:ph type="ftr" sz="quarter" idx="11"/>
            <p:custDataLst>
              <p:tags r:id="rId9"/>
            </p:custDataLst>
          </p:nvPr>
        </p:nvSpPr>
        <p:spPr>
          <a:xfrm>
            <a:off x="1907704" y="6356350"/>
            <a:ext cx="4824536" cy="365125"/>
          </a:xfrm>
        </p:spPr>
        <p:txBody>
          <a:bodyPr/>
          <a:lstStyle/>
          <a:p>
            <a:r>
              <a:rPr lang="el-GR" sz="1400" dirty="0">
                <a:solidFill>
                  <a:schemeClr val="tx1"/>
                </a:solidFill>
              </a:rPr>
              <a:t>Ιδιότητες χρωμάτων – Ποιοτικός έλεγχος</a:t>
            </a:r>
            <a:endParaRPr lang="en-US" sz="1400" dirty="0">
              <a:solidFill>
                <a:schemeClr val="tx1"/>
              </a:solidFill>
            </a:endParaRPr>
          </a:p>
        </p:txBody>
      </p:sp>
      <p:sp>
        <p:nvSpPr>
          <p:cNvPr id="6153" name="Θέση αριθμού διαφάνειας 1" descr="."/>
          <p:cNvSpPr>
            <a:spLocks noGrp="1"/>
          </p:cNvSpPr>
          <p:nvPr>
            <p:ph type="sldNum" sz="quarter" idx="12"/>
            <p:custDataLst>
              <p:tags r:id="rId10"/>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5</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17984156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1080120"/>
          </a:xfrm>
        </p:spPr>
        <p:txBody>
          <a:bodyPr>
            <a:normAutofit fontScale="90000"/>
          </a:bodyPr>
          <a:lstStyle/>
          <a:p>
            <a:r>
              <a:rPr lang="el-GR" b="1" dirty="0" smtClean="0"/>
              <a:t>Ιδιότητες Χρωμάτων – Ποιοτικός Έλεγχος</a:t>
            </a:r>
            <a:endParaRPr lang="el-GR" b="1" dirty="0"/>
          </a:p>
        </p:txBody>
      </p:sp>
      <p:grpSp>
        <p:nvGrpSpPr>
          <p:cNvPr id="7" name="Group 6" descr="Σχεδιάγραμμα το οποίο παρουσιάζει τις ιδιότητες των χρωμάτων σε 3 επίπεδα, τις ιδιότητες του υγρού χρώματος, τις ιδιότητες κατά την εφαρμογή, και τις ιδιότητες του ξηρού."/>
          <p:cNvGrpSpPr/>
          <p:nvPr/>
        </p:nvGrpSpPr>
        <p:grpSpPr>
          <a:xfrm>
            <a:off x="609600" y="1484784"/>
            <a:ext cx="8282880" cy="4536504"/>
            <a:chOff x="609600" y="2209800"/>
            <a:chExt cx="7543800" cy="3429000"/>
          </a:xfrm>
        </p:grpSpPr>
        <p:sp>
          <p:nvSpPr>
            <p:cNvPr id="8" name="AutoShape 4" descr="Σχεδιάγραμμα το οποίο παρουσιάζει τις ιδιότητες των χρωμάτων σε 3 επίπεδα, τις ιδιότητες του υγρού χρώματος, τις ιδιότητες κατά την εφαρμογή, και τις ιδιότητες του ξηρού."/>
            <p:cNvSpPr>
              <a:spLocks noChangeArrowheads="1"/>
            </p:cNvSpPr>
            <p:nvPr/>
          </p:nvSpPr>
          <p:spPr bwMode="auto">
            <a:xfrm>
              <a:off x="609600" y="2209800"/>
              <a:ext cx="3429000" cy="1219200"/>
            </a:xfrm>
            <a:prstGeom prst="flowChartPreparation">
              <a:avLst/>
            </a:prstGeom>
            <a:solidFill>
              <a:srgbClr val="3366FF"/>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l-GR" dirty="0"/>
                <a:t>ΙΔΙΟΤΗΤΕΣ ΥΓΡΟΥ</a:t>
              </a:r>
            </a:p>
            <a:p>
              <a:pPr algn="ctr" eaLnBrk="1" hangingPunct="1"/>
              <a:r>
                <a:rPr lang="el-GR" altLang="el-GR" dirty="0"/>
                <a:t>ΧΡΩΜΑΤΟΣ</a:t>
              </a:r>
            </a:p>
          </p:txBody>
        </p:sp>
        <p:sp>
          <p:nvSpPr>
            <p:cNvPr id="9" name="AutoShape 5" descr="[DECORATIVE]"/>
            <p:cNvSpPr>
              <a:spLocks noChangeArrowheads="1"/>
            </p:cNvSpPr>
            <p:nvPr/>
          </p:nvSpPr>
          <p:spPr bwMode="auto">
            <a:xfrm>
              <a:off x="2819400" y="4495800"/>
              <a:ext cx="3429000" cy="1143000"/>
            </a:xfrm>
            <a:prstGeom prst="flowChartPreparation">
              <a:avLst/>
            </a:prstGeom>
            <a:solidFill>
              <a:srgbClr val="3366FF"/>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l-GR" dirty="0"/>
                <a:t>ΙΔΙΟΤΗΤΕΣ ΞΗΡΟΥ</a:t>
              </a:r>
            </a:p>
            <a:p>
              <a:pPr algn="ctr" eaLnBrk="1" hangingPunct="1"/>
              <a:r>
                <a:rPr lang="el-GR" altLang="el-GR" dirty="0" smtClean="0"/>
                <a:t>ΧΡΩΜΑΤΟΣ</a:t>
              </a:r>
              <a:endParaRPr lang="el-GR" altLang="el-GR" dirty="0"/>
            </a:p>
          </p:txBody>
        </p:sp>
        <p:sp>
          <p:nvSpPr>
            <p:cNvPr id="10" name="AutoShape 6" descr="[DECORATIVE]"/>
            <p:cNvSpPr>
              <a:spLocks noChangeArrowheads="1"/>
            </p:cNvSpPr>
            <p:nvPr/>
          </p:nvSpPr>
          <p:spPr bwMode="auto">
            <a:xfrm>
              <a:off x="4724400" y="2286000"/>
              <a:ext cx="3429000" cy="1066800"/>
            </a:xfrm>
            <a:prstGeom prst="flowChartPreparation">
              <a:avLst/>
            </a:prstGeom>
            <a:solidFill>
              <a:srgbClr val="3366FF"/>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l-GR"/>
                <a:t>ΙΔΙΟΤΗΤΕΣ ΚΑΤΑ </a:t>
              </a:r>
            </a:p>
            <a:p>
              <a:pPr algn="ctr" eaLnBrk="1" hangingPunct="1"/>
              <a:r>
                <a:rPr lang="el-GR" altLang="el-GR"/>
                <a:t>ΤΗΝ ΕΦΑΡΜΟΓΗ</a:t>
              </a:r>
            </a:p>
          </p:txBody>
        </p:sp>
      </p:grpSp>
      <p:pic>
        <p:nvPicPr>
          <p:cNvPr id="11"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6</a:t>
            </a:fld>
            <a:endParaRPr lang="el-GR" dirty="0">
              <a:solidFill>
                <a:prstClr val="black"/>
              </a:solidFill>
            </a:endParaRPr>
          </a:p>
        </p:txBody>
      </p:sp>
    </p:spTree>
    <p:custDataLst>
      <p:tags r:id="rId1"/>
    </p:custDataLst>
    <p:extLst>
      <p:ext uri="{BB962C8B-B14F-4D97-AF65-F5344CB8AC3E}">
        <p14:creationId xmlns:p14="http://schemas.microsoft.com/office/powerpoint/2010/main" val="31520241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864096"/>
          </a:xfrm>
        </p:spPr>
        <p:txBody>
          <a:bodyPr>
            <a:normAutofit fontScale="90000"/>
          </a:bodyPr>
          <a:lstStyle/>
          <a:p>
            <a:r>
              <a:rPr lang="el-GR" b="1" dirty="0" smtClean="0"/>
              <a:t>Ιδιότητες Χρωμάτων σε υγρή φάση</a:t>
            </a:r>
            <a:endParaRPr lang="el-GR" b="1" dirty="0"/>
          </a:p>
        </p:txBody>
      </p:sp>
      <p:sp>
        <p:nvSpPr>
          <p:cNvPr id="23" name="AutoShape 3"/>
          <p:cNvSpPr>
            <a:spLocks noChangeArrowheads="1"/>
          </p:cNvSpPr>
          <p:nvPr/>
        </p:nvSpPr>
        <p:spPr bwMode="auto">
          <a:xfrm>
            <a:off x="457200" y="967394"/>
            <a:ext cx="8305800" cy="685800"/>
          </a:xfrm>
          <a:prstGeom prst="flowChartAlternateProcess">
            <a:avLst/>
          </a:prstGeom>
          <a:solidFill>
            <a:srgbClr val="3366FF"/>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l-GR" dirty="0">
                <a:solidFill>
                  <a:schemeClr val="bg2"/>
                </a:solidFill>
              </a:rPr>
              <a:t>Φυσικές ιδιότητες που εξετάζονται κατά τον ποιοτικό έλεγχο</a:t>
            </a:r>
          </a:p>
          <a:p>
            <a:pPr algn="ctr" eaLnBrk="1" hangingPunct="1"/>
            <a:r>
              <a:rPr lang="el-GR" altLang="el-GR" dirty="0">
                <a:solidFill>
                  <a:schemeClr val="bg2"/>
                </a:solidFill>
              </a:rPr>
              <a:t>των χρωμάτων την ώρα της </a:t>
            </a:r>
            <a:r>
              <a:rPr lang="el-GR" altLang="el-GR" dirty="0" smtClean="0">
                <a:solidFill>
                  <a:schemeClr val="bg2"/>
                </a:solidFill>
              </a:rPr>
              <a:t>παραγωγής.</a:t>
            </a:r>
            <a:endParaRPr lang="el-GR" altLang="el-GR" dirty="0">
              <a:solidFill>
                <a:schemeClr val="bg2"/>
              </a:solidFill>
            </a:endParaRPr>
          </a:p>
        </p:txBody>
      </p:sp>
      <p:grpSp>
        <p:nvGrpSpPr>
          <p:cNvPr id="10" name="Group 9" descr="Πρώτη ιδιότητα το ιξώδες, το οποίο είναι η κύρια εξεταζόμενη ιδιότητα."/>
          <p:cNvGrpSpPr/>
          <p:nvPr/>
        </p:nvGrpSpPr>
        <p:grpSpPr>
          <a:xfrm>
            <a:off x="179512" y="1653194"/>
            <a:ext cx="8628731" cy="565558"/>
            <a:chOff x="596623" y="1485944"/>
            <a:chExt cx="8985632" cy="472721"/>
          </a:xfrm>
        </p:grpSpPr>
        <p:sp>
          <p:nvSpPr>
            <p:cNvPr id="7" name="Text Box 5" descr="Πρώτη ιδιότητα το ιξώδες, το οποίο είναι η κύρια εξεταζόμενη ιδιότητα."/>
            <p:cNvSpPr txBox="1">
              <a:spLocks noChangeArrowheads="1"/>
            </p:cNvSpPr>
            <p:nvPr/>
          </p:nvSpPr>
          <p:spPr bwMode="auto">
            <a:xfrm>
              <a:off x="4322697" y="1485944"/>
              <a:ext cx="5259558" cy="472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Η κύρια εξεταζόμενη </a:t>
              </a:r>
              <a:r>
                <a:rPr lang="el-GR" altLang="el-GR" sz="2000" dirty="0" smtClean="0"/>
                <a:t>ιδιότητα.</a:t>
              </a:r>
              <a:endParaRPr lang="el-GR" altLang="el-GR" sz="2000" dirty="0"/>
            </a:p>
          </p:txBody>
        </p:sp>
        <p:sp>
          <p:nvSpPr>
            <p:cNvPr id="8" name="Text Box 6" descr="[DECORATIVE]"/>
            <p:cNvSpPr txBox="1">
              <a:spLocks noChangeArrowheads="1"/>
            </p:cNvSpPr>
            <p:nvPr/>
          </p:nvSpPr>
          <p:spPr bwMode="auto">
            <a:xfrm>
              <a:off x="596623" y="1485945"/>
              <a:ext cx="30427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smtClean="0"/>
                <a:t>  Ιξώδες</a:t>
              </a:r>
              <a:endParaRPr lang="el-GR" altLang="el-GR" sz="2200" dirty="0"/>
            </a:p>
          </p:txBody>
        </p:sp>
        <p:sp>
          <p:nvSpPr>
            <p:cNvPr id="9" name="AutoShape 10" descr="[DECORATIVE]"/>
            <p:cNvSpPr>
              <a:spLocks noChangeArrowheads="1"/>
            </p:cNvSpPr>
            <p:nvPr/>
          </p:nvSpPr>
          <p:spPr bwMode="auto">
            <a:xfrm>
              <a:off x="3371119" y="1620416"/>
              <a:ext cx="900112" cy="15240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grpSp>
      <p:grpSp>
        <p:nvGrpSpPr>
          <p:cNvPr id="14" name="Group 13" descr="Δεύτερη ιδιότητα η πυκνότητα, η οποία μας επιτρέπει να βεβαιωθούμε για την σωστή σύνθεση του χρώματος."/>
          <p:cNvGrpSpPr/>
          <p:nvPr/>
        </p:nvGrpSpPr>
        <p:grpSpPr>
          <a:xfrm>
            <a:off x="179512" y="2175844"/>
            <a:ext cx="8772747" cy="715390"/>
            <a:chOff x="179512" y="2175844"/>
            <a:chExt cx="8772747" cy="715390"/>
          </a:xfrm>
        </p:grpSpPr>
        <p:grpSp>
          <p:nvGrpSpPr>
            <p:cNvPr id="11" name="Group 10"/>
            <p:cNvGrpSpPr/>
            <p:nvPr/>
          </p:nvGrpSpPr>
          <p:grpSpPr>
            <a:xfrm>
              <a:off x="179512" y="2175844"/>
              <a:ext cx="8772747" cy="715390"/>
              <a:chOff x="559896" y="1428393"/>
              <a:chExt cx="8797718" cy="668562"/>
            </a:xfrm>
          </p:grpSpPr>
          <p:sp>
            <p:nvSpPr>
              <p:cNvPr id="12" name="Text Box 5" descr="Δεύτερη ιδιότητα η πυκνότητα, η οποία μας επιτρέπει να βεβαιωθούμε για την σωστή σύνθεση του χρώματος."/>
              <p:cNvSpPr txBox="1">
                <a:spLocks noChangeArrowheads="1"/>
              </p:cNvSpPr>
              <p:nvPr/>
            </p:nvSpPr>
            <p:spPr bwMode="auto">
              <a:xfrm>
                <a:off x="4148158" y="1435406"/>
                <a:ext cx="5209456" cy="661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Μας επιτρέπει να βεβαιωθούμε για την σωστή σύνθεση του </a:t>
                </a:r>
                <a:r>
                  <a:rPr lang="el-GR" altLang="el-GR" sz="2000" dirty="0" smtClean="0"/>
                  <a:t>χρώματος.</a:t>
                </a:r>
                <a:endParaRPr lang="el-GR" altLang="el-GR" sz="2000" dirty="0"/>
              </a:p>
            </p:txBody>
          </p:sp>
          <p:sp>
            <p:nvSpPr>
              <p:cNvPr id="13" name="Text Box 6" descr="[DECORATIVE]"/>
              <p:cNvSpPr txBox="1">
                <a:spLocks noChangeArrowheads="1"/>
              </p:cNvSpPr>
              <p:nvPr/>
            </p:nvSpPr>
            <p:spPr bwMode="auto">
              <a:xfrm>
                <a:off x="559896" y="1428393"/>
                <a:ext cx="305075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smtClean="0"/>
                  <a:t>  Πυκνότητα</a:t>
                </a:r>
                <a:endParaRPr lang="el-GR" altLang="el-GR" sz="2200" dirty="0"/>
              </a:p>
            </p:txBody>
          </p:sp>
        </p:grpSp>
        <p:sp>
          <p:nvSpPr>
            <p:cNvPr id="24" name="AutoShape 10" descr="[DECORATIVE]"/>
            <p:cNvSpPr>
              <a:spLocks noChangeArrowheads="1"/>
            </p:cNvSpPr>
            <p:nvPr/>
          </p:nvSpPr>
          <p:spPr bwMode="auto">
            <a:xfrm>
              <a:off x="2843544" y="2310566"/>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grpSp>
      <p:grpSp>
        <p:nvGrpSpPr>
          <p:cNvPr id="5" name="Group 4" descr="Τρίτη ιδιότητα, ο βαθμός λειοτρίβησης, για τον οποίο εξετάζεται η πλήρης διασπορά της χρωστικής ουσίας με ειδικό όργανο μέτρησης κατά την διάρκεια παραγωγής του χρώματος."/>
          <p:cNvGrpSpPr/>
          <p:nvPr/>
        </p:nvGrpSpPr>
        <p:grpSpPr>
          <a:xfrm>
            <a:off x="179512" y="2626312"/>
            <a:ext cx="8772746" cy="1588360"/>
            <a:chOff x="179512" y="2626312"/>
            <a:chExt cx="8772746" cy="1588360"/>
          </a:xfrm>
        </p:grpSpPr>
        <p:grpSp>
          <p:nvGrpSpPr>
            <p:cNvPr id="15" name="Group 14"/>
            <p:cNvGrpSpPr/>
            <p:nvPr/>
          </p:nvGrpSpPr>
          <p:grpSpPr>
            <a:xfrm>
              <a:off x="179512" y="2626312"/>
              <a:ext cx="8772746" cy="1588360"/>
              <a:chOff x="600795" y="1167526"/>
              <a:chExt cx="8756818" cy="1290952"/>
            </a:xfrm>
          </p:grpSpPr>
          <p:sp>
            <p:nvSpPr>
              <p:cNvPr id="16" name="Text Box 5" descr="Τρίτη ιδιότητα, ο βαθμός λειοτρίβησης, για τον οποίο εξετάζεται η πλήρης διασπορά της χρωστικής ουσίας με ειδικό όργανο μέτρησης κατά την διάρκεια παραγωγής του χρώματος."/>
              <p:cNvSpPr txBox="1">
                <a:spLocks noChangeArrowheads="1"/>
              </p:cNvSpPr>
              <p:nvPr/>
            </p:nvSpPr>
            <p:spPr bwMode="auto">
              <a:xfrm>
                <a:off x="4172376" y="1382843"/>
                <a:ext cx="5185237" cy="1075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Εξετάζεται η πλήρης διασπορά της χρωστικής ουσίας με ειδικό όργανο μέτρησης κατά την διάρκεια παραγωγής του </a:t>
                </a:r>
                <a:r>
                  <a:rPr lang="el-GR" altLang="el-GR" sz="2000" dirty="0" smtClean="0"/>
                  <a:t>χρώματος.</a:t>
                </a:r>
                <a:endParaRPr lang="el-GR" altLang="el-GR" sz="2000" dirty="0"/>
              </a:p>
            </p:txBody>
          </p:sp>
          <p:sp>
            <p:nvSpPr>
              <p:cNvPr id="17" name="Text Box 6" descr="[DECORATIVE]"/>
              <p:cNvSpPr txBox="1">
                <a:spLocks noChangeArrowheads="1"/>
              </p:cNvSpPr>
              <p:nvPr/>
            </p:nvSpPr>
            <p:spPr bwMode="auto">
              <a:xfrm>
                <a:off x="600795" y="1167526"/>
                <a:ext cx="3050756"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smtClean="0"/>
                  <a:t>  Βαθμός </a:t>
                </a:r>
                <a:r>
                  <a:rPr lang="el-GR" altLang="el-GR" sz="2200" dirty="0" err="1" smtClean="0"/>
                  <a:t>Λειοτρίβησης</a:t>
                </a:r>
                <a:endParaRPr lang="el-GR" altLang="el-GR" sz="2200" dirty="0"/>
              </a:p>
            </p:txBody>
          </p:sp>
        </p:grpSp>
        <p:sp>
          <p:nvSpPr>
            <p:cNvPr id="25" name="AutoShape 10" descr="[DECORATIVE]"/>
            <p:cNvSpPr>
              <a:spLocks noChangeArrowheads="1"/>
            </p:cNvSpPr>
            <p:nvPr/>
          </p:nvSpPr>
          <p:spPr bwMode="auto">
            <a:xfrm>
              <a:off x="2843544" y="2958638"/>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grpSp>
      <p:grpSp>
        <p:nvGrpSpPr>
          <p:cNvPr id="3" name="Group 2" descr="Τέταρτη ιδιότητα η καλυπτικότητα σε υγρή φάση, με βάση την οποία μετράται το πάχος του χρώματος και από αυτό υπολογίζεται η απόδοση σε m2 ανά λίτρο χρώματος, πέρα από το οποίο το χρώμα καλύπτει την διαφορά λευκού/ μαύρου. Σημαντική για πλαστικά και στις περιπτώσεις κρίσης ή σύγκρισης ή παραλαβής χρωμάτων."/>
          <p:cNvGrpSpPr/>
          <p:nvPr/>
        </p:nvGrpSpPr>
        <p:grpSpPr>
          <a:xfrm>
            <a:off x="179512" y="4005064"/>
            <a:ext cx="8772747" cy="2390788"/>
            <a:chOff x="179512" y="4005064"/>
            <a:chExt cx="8772747" cy="2390788"/>
          </a:xfrm>
        </p:grpSpPr>
        <p:grpSp>
          <p:nvGrpSpPr>
            <p:cNvPr id="19" name="Group 18"/>
            <p:cNvGrpSpPr/>
            <p:nvPr/>
          </p:nvGrpSpPr>
          <p:grpSpPr>
            <a:xfrm>
              <a:off x="179512" y="4005064"/>
              <a:ext cx="8772747" cy="2390788"/>
              <a:chOff x="717929" y="1112041"/>
              <a:chExt cx="8639685" cy="2090654"/>
            </a:xfrm>
          </p:grpSpPr>
          <p:sp>
            <p:nvSpPr>
              <p:cNvPr id="20" name="Text Box 5" descr="Τέταρτη ιδιότητα η καλυπτικότητα σε υγρή φάση, με βάση την οποία μετράται το πάχος του χρώματος και από αυτό υπολογίζεται η απόδοση σε m2 ανά λίτρο χρώματος, πέρα από το οποίο το χρώμα καλύπτει την διαφορά λευκού/ μαύρου. Σημαντική για πλαστικά και στις περιπτώσεις κρίσης ή σύγκρισης ή παραλαβής χρωμάτων."/>
              <p:cNvSpPr txBox="1">
                <a:spLocks noChangeArrowheads="1"/>
              </p:cNvSpPr>
              <p:nvPr/>
            </p:nvSpPr>
            <p:spPr bwMode="auto">
              <a:xfrm>
                <a:off x="4241737" y="1237980"/>
                <a:ext cx="5115877" cy="1964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sz="2000" dirty="0"/>
                  <a:t>Μετράται το πάχος του χρώματος και από αυτό υπολογίζεται η απόδοση σε </a:t>
                </a:r>
                <a:r>
                  <a:rPr lang="en-US" altLang="el-GR" sz="2000" dirty="0"/>
                  <a:t>m</a:t>
                </a:r>
                <a:r>
                  <a:rPr lang="en-US" altLang="el-GR" sz="2000" baseline="30000" dirty="0"/>
                  <a:t>2</a:t>
                </a:r>
                <a:r>
                  <a:rPr lang="el-GR" altLang="el-GR" sz="2000" baseline="30000" dirty="0"/>
                  <a:t> </a:t>
                </a:r>
                <a:r>
                  <a:rPr lang="el-GR" altLang="el-GR" sz="2000" dirty="0"/>
                  <a:t>ανά λίτρο χρώματος, πέρα από το οποίο το χρώμα καλύπτει την διαφορά λευκού</a:t>
                </a:r>
                <a:r>
                  <a:rPr lang="el-GR" altLang="el-GR" sz="2000" dirty="0" smtClean="0"/>
                  <a:t>/ μαύρου. Σημαντική </a:t>
                </a:r>
                <a:r>
                  <a:rPr lang="el-GR" altLang="el-GR" sz="2000" dirty="0"/>
                  <a:t>για πλαστικά και στις περιπτώσεις κρίσης ή σύγκρισης ή παραλαβής </a:t>
                </a:r>
                <a:r>
                  <a:rPr lang="el-GR" altLang="el-GR" sz="2000" dirty="0" smtClean="0"/>
                  <a:t>χρωμάτων.</a:t>
                </a:r>
                <a:endParaRPr lang="el-GR" altLang="el-GR" sz="2000" dirty="0"/>
              </a:p>
            </p:txBody>
          </p:sp>
          <p:sp>
            <p:nvSpPr>
              <p:cNvPr id="21" name="Text Box 6" descr="[DECORATIVE]"/>
              <p:cNvSpPr txBox="1">
                <a:spLocks noChangeArrowheads="1"/>
              </p:cNvSpPr>
              <p:nvPr/>
            </p:nvSpPr>
            <p:spPr bwMode="auto">
              <a:xfrm>
                <a:off x="717929" y="1112041"/>
                <a:ext cx="2765716" cy="699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400" dirty="0" smtClean="0"/>
                  <a:t> </a:t>
                </a:r>
                <a:r>
                  <a:rPr lang="el-GR" altLang="el-GR" sz="2200" dirty="0" err="1" smtClean="0"/>
                  <a:t>Καλυπτικότητα</a:t>
                </a:r>
                <a:r>
                  <a:rPr lang="el-GR" altLang="el-GR" sz="2200" dirty="0" smtClean="0"/>
                  <a:t> </a:t>
                </a:r>
                <a:br>
                  <a:rPr lang="el-GR" altLang="el-GR" sz="2200" dirty="0" smtClean="0"/>
                </a:br>
                <a:r>
                  <a:rPr lang="el-GR" altLang="el-GR" sz="2200" dirty="0" smtClean="0"/>
                  <a:t>σε υγρή φάση</a:t>
                </a:r>
                <a:endParaRPr lang="el-GR" altLang="el-GR" sz="2200" dirty="0"/>
              </a:p>
            </p:txBody>
          </p:sp>
        </p:grpSp>
        <p:sp>
          <p:nvSpPr>
            <p:cNvPr id="26" name="AutoShape 10" descr="[DECORATIVE]"/>
            <p:cNvSpPr>
              <a:spLocks noChangeArrowheads="1"/>
            </p:cNvSpPr>
            <p:nvPr/>
          </p:nvSpPr>
          <p:spPr bwMode="auto">
            <a:xfrm>
              <a:off x="2843544" y="4293096"/>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grpSp>
      <p:pic>
        <p:nvPicPr>
          <p:cNvPr id="22"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7</a:t>
            </a:fld>
            <a:endParaRPr lang="el-GR" dirty="0">
              <a:solidFill>
                <a:prstClr val="black"/>
              </a:solidFill>
            </a:endParaRPr>
          </a:p>
        </p:txBody>
      </p:sp>
    </p:spTree>
    <p:custDataLst>
      <p:tags r:id="rId1"/>
    </p:custDataLst>
    <p:extLst>
      <p:ext uri="{BB962C8B-B14F-4D97-AF65-F5344CB8AC3E}">
        <p14:creationId xmlns:p14="http://schemas.microsoft.com/office/powerpoint/2010/main" val="10857163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1080120"/>
          </a:xfrm>
        </p:spPr>
        <p:txBody>
          <a:bodyPr>
            <a:normAutofit fontScale="90000"/>
          </a:bodyPr>
          <a:lstStyle/>
          <a:p>
            <a:r>
              <a:rPr lang="el-GR" b="1" dirty="0" smtClean="0"/>
              <a:t>Ιδιότητες Χρωμάτων κατά την εφαρμογή (1/2)</a:t>
            </a:r>
            <a:endParaRPr lang="el-GR" b="1" dirty="0"/>
          </a:p>
        </p:txBody>
      </p:sp>
      <p:sp>
        <p:nvSpPr>
          <p:cNvPr id="22" name="Rectangle 3"/>
          <p:cNvSpPr>
            <a:spLocks noChangeArrowheads="1"/>
          </p:cNvSpPr>
          <p:nvPr/>
        </p:nvSpPr>
        <p:spPr bwMode="auto">
          <a:xfrm>
            <a:off x="1561566" y="1412776"/>
            <a:ext cx="6019800" cy="609600"/>
          </a:xfrm>
          <a:prstGeom prst="rect">
            <a:avLst/>
          </a:prstGeom>
          <a:solidFill>
            <a:srgbClr val="3366FF"/>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l-GR" altLang="el-GR" dirty="0">
                <a:solidFill>
                  <a:schemeClr val="bg2"/>
                </a:solidFill>
              </a:rPr>
              <a:t>Βασικό σημείο είναι ο χρόνος </a:t>
            </a:r>
            <a:r>
              <a:rPr lang="el-GR" altLang="el-GR" dirty="0" smtClean="0">
                <a:solidFill>
                  <a:schemeClr val="bg2"/>
                </a:solidFill>
              </a:rPr>
              <a:t>ξήρανσης.</a:t>
            </a:r>
            <a:endParaRPr lang="el-GR" altLang="el-GR" dirty="0">
              <a:solidFill>
                <a:schemeClr val="bg2"/>
              </a:solidFill>
            </a:endParaRPr>
          </a:p>
        </p:txBody>
      </p:sp>
      <p:grpSp>
        <p:nvGrpSpPr>
          <p:cNvPr id="3" name="Group 2" descr="Η μέθοδος επιφανειακής ξήρανσης με ballotini γίνεται ως εξής: ρίχνονται πάνω στο φιλμ του χρώματος μικρά γυάλινα σφαιρίδια (ballotini) μέχρι να μπορούν αυτά να απομακρυνθούν με ελαφρό βούρτσισμα."/>
          <p:cNvGrpSpPr/>
          <p:nvPr/>
        </p:nvGrpSpPr>
        <p:grpSpPr>
          <a:xfrm>
            <a:off x="179512" y="2031827"/>
            <a:ext cx="8772747" cy="930834"/>
            <a:chOff x="179512" y="2175843"/>
            <a:chExt cx="8772747" cy="930834"/>
          </a:xfrm>
        </p:grpSpPr>
        <p:grpSp>
          <p:nvGrpSpPr>
            <p:cNvPr id="11" name="Group 10"/>
            <p:cNvGrpSpPr/>
            <p:nvPr/>
          </p:nvGrpSpPr>
          <p:grpSpPr>
            <a:xfrm>
              <a:off x="179512" y="2175843"/>
              <a:ext cx="8772747" cy="930834"/>
              <a:chOff x="559896" y="1428393"/>
              <a:chExt cx="8797718" cy="1380626"/>
            </a:xfrm>
          </p:grpSpPr>
          <p:sp>
            <p:nvSpPr>
              <p:cNvPr id="12" name="Text Box 5" descr="Η μέθοδος επιφανειακής ξήρανσης με ballotini γίνεται ως εξής: ρίχνονται πάνω στο φιλμ του χρώματος μικρά γυάλινα σφαιρίδια (ballotini) μέχρι να μπορούν αυτά να απομακρυνθούν με ελαφρό βούρτσισμα."/>
              <p:cNvSpPr txBox="1">
                <a:spLocks noChangeArrowheads="1"/>
              </p:cNvSpPr>
              <p:nvPr/>
            </p:nvSpPr>
            <p:spPr bwMode="auto">
              <a:xfrm>
                <a:off x="4148158" y="1435406"/>
                <a:ext cx="5209456" cy="1369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l-GR" altLang="el-GR" dirty="0" smtClean="0"/>
                  <a:t>Ρίχνονται πάνω στο φιλμ του χρώματος μικρά γυάλινα σφαιρίδια (</a:t>
                </a:r>
                <a:r>
                  <a:rPr lang="en-US" altLang="el-GR" dirty="0" err="1" smtClean="0"/>
                  <a:t>ballotini</a:t>
                </a:r>
                <a:r>
                  <a:rPr lang="el-GR" altLang="el-GR" dirty="0" smtClean="0"/>
                  <a:t>) μέχρι να μπορούν αυτά να απομακρυνθούν με ελαφρό βούρτσισμα </a:t>
                </a:r>
                <a:endParaRPr lang="el-GR" altLang="el-GR" dirty="0"/>
              </a:p>
            </p:txBody>
          </p:sp>
          <p:sp>
            <p:nvSpPr>
              <p:cNvPr id="13" name="Text Box 6" descr="[DECORATIVE]"/>
              <p:cNvSpPr txBox="1">
                <a:spLocks noChangeArrowheads="1"/>
              </p:cNvSpPr>
              <p:nvPr/>
            </p:nvSpPr>
            <p:spPr bwMode="auto">
              <a:xfrm>
                <a:off x="559896" y="1428393"/>
                <a:ext cx="3050756" cy="1380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000" dirty="0" smtClean="0"/>
                  <a:t>  </a:t>
                </a:r>
                <a:r>
                  <a:rPr lang="el-GR" altLang="el-GR" sz="2000" dirty="0"/>
                  <a:t>Μέθοδος επιφανειακής ξήρανσης με </a:t>
                </a:r>
                <a:r>
                  <a:rPr lang="en-US" altLang="el-GR" sz="2000" dirty="0" err="1"/>
                  <a:t>ballotini</a:t>
                </a:r>
                <a:endParaRPr lang="el-GR" altLang="el-GR" sz="2000" dirty="0"/>
              </a:p>
              <a:p>
                <a:pPr eaLnBrk="1" hangingPunct="1">
                  <a:spcBef>
                    <a:spcPct val="50000"/>
                  </a:spcBef>
                  <a:buClr>
                    <a:srgbClr val="FF0000"/>
                  </a:buClr>
                  <a:buFont typeface="Wingdings" pitchFamily="2" charset="2"/>
                  <a:buChar char="v"/>
                </a:pPr>
                <a:endParaRPr lang="el-GR" altLang="el-GR" sz="2000" dirty="0"/>
              </a:p>
            </p:txBody>
          </p:sp>
        </p:grpSp>
        <p:sp>
          <p:nvSpPr>
            <p:cNvPr id="24" name="AutoShape 10" descr="[DECORATIVE]"/>
            <p:cNvSpPr>
              <a:spLocks noChangeArrowheads="1"/>
            </p:cNvSpPr>
            <p:nvPr/>
          </p:nvSpPr>
          <p:spPr bwMode="auto">
            <a:xfrm>
              <a:off x="2843544" y="2310566"/>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grpSp>
      <p:grpSp>
        <p:nvGrpSpPr>
          <p:cNvPr id="8" name="Group 7" descr="Χρόνος πλήρους ξήρανσης: σε τακτά χρονικά διαστήματα περιστρέφεται πάνω στο φιλμ ένας κατάλληλος μηχανισμός, μέχρι ότου δεν παραμορφώνεται το φιλμ του χρώματος."/>
          <p:cNvGrpSpPr/>
          <p:nvPr/>
        </p:nvGrpSpPr>
        <p:grpSpPr>
          <a:xfrm>
            <a:off x="157855" y="2969657"/>
            <a:ext cx="8814568" cy="1323439"/>
            <a:chOff x="157855" y="2969657"/>
            <a:chExt cx="8814568" cy="1323439"/>
          </a:xfrm>
        </p:grpSpPr>
        <p:grpSp>
          <p:nvGrpSpPr>
            <p:cNvPr id="15" name="Group 14"/>
            <p:cNvGrpSpPr/>
            <p:nvPr/>
          </p:nvGrpSpPr>
          <p:grpSpPr>
            <a:xfrm>
              <a:off x="157855" y="3054725"/>
              <a:ext cx="8814568" cy="1094355"/>
              <a:chOff x="579177" y="1632772"/>
              <a:chExt cx="8798563" cy="1038113"/>
            </a:xfrm>
          </p:grpSpPr>
          <p:sp>
            <p:nvSpPr>
              <p:cNvPr id="16" name="Text Box 5" descr="Χρόνος πλήρους ξήρανσης: σε τακτά χρονικά διαστήματα περιστρέφεται πάνω στο φιλμ ένας κατάλληλος μηχανισμός, μέχρι ότου δεν παραμορφώνεται το φιλμ του χρώματος."/>
              <p:cNvSpPr txBox="1">
                <a:spLocks noChangeArrowheads="1"/>
              </p:cNvSpPr>
              <p:nvPr/>
            </p:nvSpPr>
            <p:spPr bwMode="auto">
              <a:xfrm>
                <a:off x="4192503" y="1632772"/>
                <a:ext cx="5185237" cy="325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l-GR" altLang="el-GR" sz="2000" dirty="0"/>
              </a:p>
            </p:txBody>
          </p:sp>
          <p:sp>
            <p:nvSpPr>
              <p:cNvPr id="17" name="Text Box 6" descr="[DECORATIVE]"/>
              <p:cNvSpPr txBox="1">
                <a:spLocks noChangeArrowheads="1"/>
              </p:cNvSpPr>
              <p:nvPr/>
            </p:nvSpPr>
            <p:spPr bwMode="auto">
              <a:xfrm>
                <a:off x="579177" y="1632772"/>
                <a:ext cx="3050756" cy="103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a:t>  Χρόνος πλήρους </a:t>
                </a:r>
                <a:r>
                  <a:rPr lang="el-GR" altLang="el-GR" sz="2200" dirty="0" smtClean="0"/>
                  <a:t>ξήρανσης</a:t>
                </a:r>
                <a:endParaRPr lang="el-GR" altLang="el-GR" sz="2200" dirty="0"/>
              </a:p>
              <a:p>
                <a:pPr eaLnBrk="1" hangingPunct="1">
                  <a:spcBef>
                    <a:spcPct val="50000"/>
                  </a:spcBef>
                  <a:buClr>
                    <a:srgbClr val="FF0000"/>
                  </a:buClr>
                  <a:buFont typeface="Wingdings" pitchFamily="2" charset="2"/>
                  <a:buChar char="v"/>
                </a:pPr>
                <a:endParaRPr lang="el-GR" altLang="el-GR" sz="2200" dirty="0"/>
              </a:p>
            </p:txBody>
          </p:sp>
        </p:grpSp>
        <p:sp>
          <p:nvSpPr>
            <p:cNvPr id="25" name="AutoShape 10" descr="[DECORATIVE]"/>
            <p:cNvSpPr>
              <a:spLocks noChangeArrowheads="1"/>
            </p:cNvSpPr>
            <p:nvPr/>
          </p:nvSpPr>
          <p:spPr bwMode="auto">
            <a:xfrm>
              <a:off x="2843808" y="3174662"/>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sp>
          <p:nvSpPr>
            <p:cNvPr id="30" name="Rectangle 29" descr="[DECORATIVE]"/>
            <p:cNvSpPr/>
            <p:nvPr/>
          </p:nvSpPr>
          <p:spPr>
            <a:xfrm>
              <a:off x="3777754" y="2969657"/>
              <a:ext cx="5042718" cy="1323439"/>
            </a:xfrm>
            <a:prstGeom prst="rect">
              <a:avLst/>
            </a:prstGeom>
          </p:spPr>
          <p:txBody>
            <a:bodyPr wrap="square">
              <a:spAutoFit/>
            </a:bodyPr>
            <a:lstStyle/>
            <a:p>
              <a:r>
                <a:rPr lang="el-GR" sz="2000" dirty="0"/>
                <a:t>Σε τακτά χρονικά διαστήματα περιστρέφεται πάνω στο φιλμ ένας κατάλληλος μηχανισμός, μέχρι ότου δεν παραμορφώνεται το φιλμ του χρώματος</a:t>
              </a:r>
            </a:p>
          </p:txBody>
        </p:sp>
      </p:grpSp>
      <p:grpSp>
        <p:nvGrpSpPr>
          <p:cNvPr id="7" name="Group 6" descr="Η φαινόμενη ξήρανση ελεύθερη αποτυπώματος δηλαδή μετράται ο χρόνος πέρα από τον οποίο κατάλληλη γάζα ,η οποία πιέζεται με καθορισμένες συνθήκες (βάρος, χρόνος κ.λ.π.) στην επιφάνεια του χρώματος δεν αφήνει αποτύπωμα πάνω σε αυτή."/>
          <p:cNvGrpSpPr/>
          <p:nvPr/>
        </p:nvGrpSpPr>
        <p:grpSpPr>
          <a:xfrm>
            <a:off x="179512" y="4005064"/>
            <a:ext cx="8170242" cy="2232248"/>
            <a:chOff x="179512" y="4005064"/>
            <a:chExt cx="8170242" cy="2232248"/>
          </a:xfrm>
        </p:grpSpPr>
        <p:sp>
          <p:nvSpPr>
            <p:cNvPr id="21" name="Text Box 6" descr="Η φαινόμενη ξήρανση ελεύθερη αποτυπώματος δηλαδή μετράται ο χρόνος πέρα από τον οποίο κατάλληλη γάζα ,η οποία πιέζεται με καθορισμένες συνθήκες (βάρος, χρόνος κ.λ.π.) στην επιφάνεια του χρώματος δεν αφήνει αποτύπωμα πάνω σε αυτή."/>
            <p:cNvSpPr txBox="1">
              <a:spLocks noChangeArrowheads="1"/>
            </p:cNvSpPr>
            <p:nvPr/>
          </p:nvSpPr>
          <p:spPr bwMode="auto">
            <a:xfrm>
              <a:off x="179512" y="4005064"/>
              <a:ext cx="2808312" cy="2232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400" dirty="0" smtClean="0"/>
                <a:t> </a:t>
              </a:r>
              <a:r>
                <a:rPr lang="el-GR" altLang="el-GR" sz="2200" dirty="0"/>
                <a:t>Φαινόμενη ξήρανση </a:t>
              </a:r>
              <a:r>
                <a:rPr lang="el-GR" altLang="el-GR" sz="2200" dirty="0" smtClean="0"/>
                <a:t>ελεύθερη </a:t>
              </a:r>
              <a:r>
                <a:rPr lang="el-GR" altLang="el-GR" sz="2200" dirty="0"/>
                <a:t>αποτυπώματος</a:t>
              </a:r>
            </a:p>
          </p:txBody>
        </p:sp>
        <p:sp>
          <p:nvSpPr>
            <p:cNvPr id="26" name="AutoShape 10" descr="[DECORATIVE]"/>
            <p:cNvSpPr>
              <a:spLocks noChangeArrowheads="1"/>
            </p:cNvSpPr>
            <p:nvPr/>
          </p:nvSpPr>
          <p:spPr bwMode="auto">
            <a:xfrm>
              <a:off x="2843544" y="4542814"/>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sp>
          <p:nvSpPr>
            <p:cNvPr id="37" name="Rectangle 36" descr="[DECORATIVE]"/>
            <p:cNvSpPr/>
            <p:nvPr/>
          </p:nvSpPr>
          <p:spPr>
            <a:xfrm>
              <a:off x="3777754" y="4390072"/>
              <a:ext cx="4572000" cy="1631216"/>
            </a:xfrm>
            <a:prstGeom prst="rect">
              <a:avLst/>
            </a:prstGeom>
          </p:spPr>
          <p:txBody>
            <a:bodyPr>
              <a:spAutoFit/>
            </a:bodyPr>
            <a:lstStyle/>
            <a:p>
              <a:r>
                <a:rPr lang="el-GR" sz="2000" dirty="0"/>
                <a:t>Μετράται ο χρόνος πέρα από τον οποίο κατάλληλη γάζα ,η οποία πιέζεται με καθορισμένες συνθήκες (βάρος, χρόνος </a:t>
              </a:r>
              <a:r>
                <a:rPr lang="el-GR" sz="2000" dirty="0" err="1"/>
                <a:t>κ.λ.π</a:t>
              </a:r>
              <a:r>
                <a:rPr lang="el-GR" sz="2000" dirty="0"/>
                <a:t>.) στην επιφάνεια του χρώματος δεν αφήνει αποτύπωμα πάνω σε αυτή</a:t>
              </a:r>
            </a:p>
          </p:txBody>
        </p:sp>
      </p:grpSp>
      <p:sp>
        <p:nvSpPr>
          <p:cNvPr id="2" name="Θέση υποσέλιδου 1" descr="."/>
          <p:cNvSpPr>
            <a:spLocks noGrp="1"/>
          </p:cNvSpPr>
          <p:nvPr>
            <p:ph type="ftr" sz="quarter" idx="11"/>
            <p:custDataLst>
              <p:tags r:id="rId3"/>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8</a:t>
            </a:fld>
            <a:endParaRPr lang="el-GR" dirty="0">
              <a:solidFill>
                <a:prstClr val="black"/>
              </a:solidFill>
            </a:endParaRPr>
          </a:p>
        </p:txBody>
      </p:sp>
    </p:spTree>
    <p:custDataLst>
      <p:tags r:id="rId1"/>
    </p:custDataLst>
    <p:extLst>
      <p:ext uri="{BB962C8B-B14F-4D97-AF65-F5344CB8AC3E}">
        <p14:creationId xmlns:p14="http://schemas.microsoft.com/office/powerpoint/2010/main" val="2776213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a:xfrm>
            <a:off x="457200" y="188640"/>
            <a:ext cx="8229600" cy="1080120"/>
          </a:xfrm>
        </p:spPr>
        <p:txBody>
          <a:bodyPr>
            <a:normAutofit fontScale="90000"/>
          </a:bodyPr>
          <a:lstStyle/>
          <a:p>
            <a:r>
              <a:rPr lang="el-GR" b="1" dirty="0" smtClean="0"/>
              <a:t>Ιδιότητες Χρωμάτων κατά την εφαρμογή (2/2)</a:t>
            </a:r>
            <a:endParaRPr lang="el-GR" b="1" dirty="0"/>
          </a:p>
        </p:txBody>
      </p:sp>
      <p:grpSp>
        <p:nvGrpSpPr>
          <p:cNvPr id="3" name="Group 2" descr="Δοκιμή στην πίεση από στοίβαξη: Ελέγχεται  κατά πόσο δοκίμια με το χρώμα που εξετάζεται, μετά από ξήρανση σε καθορισμένες συνθήκες έχουν ξηραθεί  αρκετά, ώστε όταν στοιβαχτούν το ένα πάνω στο  άλλο με πίεση, δεν κολλούν μεταξύ τους."/>
          <p:cNvGrpSpPr/>
          <p:nvPr/>
        </p:nvGrpSpPr>
        <p:grpSpPr>
          <a:xfrm>
            <a:off x="323528" y="1556792"/>
            <a:ext cx="8646433" cy="1631216"/>
            <a:chOff x="323528" y="1556792"/>
            <a:chExt cx="8646433" cy="1631216"/>
          </a:xfrm>
        </p:grpSpPr>
        <p:sp>
          <p:nvSpPr>
            <p:cNvPr id="17" name="Text Box 6" descr="Δοκιμή στην πίεση από στοίβαξη: Ελέγχεται  κατά πόσο δοκίμια με το χρώμα που εξετάζεται, μετά από ξήρανση σε καθορισμένες συνθήκες έχουν ξηραθεί  αρκετά, ώστε όταν στοιβαχτούν το ένα πάνω στο  άλλο με πίεση, δεν κολλούν μεταξύ τους."/>
            <p:cNvSpPr txBox="1">
              <a:spLocks noChangeArrowheads="1"/>
            </p:cNvSpPr>
            <p:nvPr/>
          </p:nvSpPr>
          <p:spPr bwMode="auto">
            <a:xfrm>
              <a:off x="323528" y="1733764"/>
              <a:ext cx="2829970" cy="1277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200" dirty="0"/>
                <a:t>  Δοκιμή στην πίεση από </a:t>
              </a:r>
              <a:r>
                <a:rPr lang="el-GR" altLang="el-GR" sz="2200" dirty="0" err="1"/>
                <a:t>στοίβαξη</a:t>
              </a:r>
              <a:endParaRPr lang="el-GR" altLang="el-GR" sz="2200" dirty="0"/>
            </a:p>
            <a:p>
              <a:pPr eaLnBrk="1" hangingPunct="1">
                <a:spcBef>
                  <a:spcPct val="50000"/>
                </a:spcBef>
                <a:buClr>
                  <a:srgbClr val="FF0000"/>
                </a:buClr>
                <a:buFont typeface="Wingdings" pitchFamily="2" charset="2"/>
                <a:buChar char="v"/>
              </a:pPr>
              <a:endParaRPr lang="el-GR" altLang="el-GR" sz="2200" dirty="0"/>
            </a:p>
          </p:txBody>
        </p:sp>
        <p:sp>
          <p:nvSpPr>
            <p:cNvPr id="25" name="AutoShape 10" descr="[DECORATIVE]"/>
            <p:cNvSpPr>
              <a:spLocks noChangeArrowheads="1"/>
            </p:cNvSpPr>
            <p:nvPr/>
          </p:nvSpPr>
          <p:spPr bwMode="auto">
            <a:xfrm>
              <a:off x="3062883" y="1920838"/>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sp>
          <p:nvSpPr>
            <p:cNvPr id="30" name="Rectangle 29" descr="[DECORATIVE]"/>
            <p:cNvSpPr/>
            <p:nvPr/>
          </p:nvSpPr>
          <p:spPr>
            <a:xfrm>
              <a:off x="3927243" y="1556792"/>
              <a:ext cx="5042718" cy="1631216"/>
            </a:xfrm>
            <a:prstGeom prst="rect">
              <a:avLst/>
            </a:prstGeom>
          </p:spPr>
          <p:txBody>
            <a:bodyPr wrap="square">
              <a:spAutoFit/>
            </a:bodyPr>
            <a:lstStyle/>
            <a:p>
              <a:r>
                <a:rPr lang="el-GR" sz="2000" dirty="0"/>
                <a:t>Ελέγχεται  κατά πόσο δοκίμια με το χρώμα που εξετάζεται, μετά από ξήρανση σε καθορισμένες συνθήκες έχουν ξηραθεί  αρκετά, ώστε όταν στοιβαχτούν το ένα πάνω στο  άλλο με πίεση, δεν κολλούν μεταξύ τους </a:t>
              </a:r>
            </a:p>
          </p:txBody>
        </p:sp>
      </p:grpSp>
      <p:grpSp>
        <p:nvGrpSpPr>
          <p:cNvPr id="5" name="Group 4" descr="Ο Χρόνος ζωής μίγματος είναι ο χρόνος μετά τον οποίο, σε θερμοκρασία περιβάλλοντος, το μίγμα των δύο ή τριών συστατικών παύει να είναι κατάλληλο για εφαρμογή."/>
          <p:cNvGrpSpPr/>
          <p:nvPr/>
        </p:nvGrpSpPr>
        <p:grpSpPr>
          <a:xfrm>
            <a:off x="323528" y="3521706"/>
            <a:ext cx="8640960" cy="1419462"/>
            <a:chOff x="323528" y="3521706"/>
            <a:chExt cx="8640960" cy="1419462"/>
          </a:xfrm>
        </p:grpSpPr>
        <p:sp>
          <p:nvSpPr>
            <p:cNvPr id="21" name="Text Box 6" descr="Ο Χρόνος ζωής μίγματος είναι ο χρόνος μετά τον οποίο, σε θερμοκρασία περιβάλλοντος, το μίγμα των δύο ή τριών συστατικών παύει να είναι κατάλληλο για εφαρμογή."/>
            <p:cNvSpPr txBox="1">
              <a:spLocks noChangeArrowheads="1"/>
            </p:cNvSpPr>
            <p:nvPr/>
          </p:nvSpPr>
          <p:spPr bwMode="auto">
            <a:xfrm>
              <a:off x="323528" y="3521706"/>
              <a:ext cx="2808312" cy="13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rgbClr val="FF0000"/>
                </a:buClr>
                <a:buFont typeface="Wingdings" pitchFamily="2" charset="2"/>
                <a:buChar char="v"/>
              </a:pPr>
              <a:r>
                <a:rPr lang="el-GR" altLang="el-GR" sz="2400" dirty="0" smtClean="0"/>
                <a:t> </a:t>
              </a:r>
              <a:r>
                <a:rPr lang="el-GR" altLang="el-GR" sz="2200" dirty="0"/>
                <a:t>Χρόνος ζωής μίγματος</a:t>
              </a:r>
            </a:p>
            <a:p>
              <a:pPr eaLnBrk="1" hangingPunct="1">
                <a:spcBef>
                  <a:spcPct val="50000"/>
                </a:spcBef>
                <a:buClr>
                  <a:srgbClr val="FF0000"/>
                </a:buClr>
              </a:pPr>
              <a:endParaRPr lang="el-GR" altLang="el-GR" sz="2200" dirty="0"/>
            </a:p>
          </p:txBody>
        </p:sp>
        <p:sp>
          <p:nvSpPr>
            <p:cNvPr id="26" name="AutoShape 10" descr="[DECORATIVE]"/>
            <p:cNvSpPr>
              <a:spLocks noChangeArrowheads="1"/>
            </p:cNvSpPr>
            <p:nvPr/>
          </p:nvSpPr>
          <p:spPr bwMode="auto">
            <a:xfrm>
              <a:off x="3203584" y="3771424"/>
              <a:ext cx="864360" cy="182330"/>
            </a:xfrm>
            <a:prstGeom prst="rightArrow">
              <a:avLst>
                <a:gd name="adj1" fmla="val 50000"/>
                <a:gd name="adj2" fmla="val 147656"/>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l-GR" altLang="el-GR" sz="2400"/>
            </a:p>
          </p:txBody>
        </p:sp>
        <p:sp>
          <p:nvSpPr>
            <p:cNvPr id="37" name="Rectangle 36" descr="[DECORATIVE]"/>
            <p:cNvSpPr/>
            <p:nvPr/>
          </p:nvSpPr>
          <p:spPr>
            <a:xfrm>
              <a:off x="4060568" y="3617729"/>
              <a:ext cx="4903920" cy="1323439"/>
            </a:xfrm>
            <a:prstGeom prst="rect">
              <a:avLst/>
            </a:prstGeom>
          </p:spPr>
          <p:txBody>
            <a:bodyPr wrap="square">
              <a:spAutoFit/>
            </a:bodyPr>
            <a:lstStyle/>
            <a:p>
              <a:r>
                <a:rPr lang="el-GR" sz="2000" dirty="0"/>
                <a:t>Είναι ο χρόνος μετά τον οποίο, σε θερμοκρασία περιβάλλοντος, το μίγμα των δύο ή τριών συστατικών παύει να είναι κατάλληλο για εφαρμογή</a:t>
              </a:r>
            </a:p>
          </p:txBody>
        </p:sp>
      </p:grpSp>
      <p:pic>
        <p:nvPicPr>
          <p:cNvPr id="12" name="Εικόνα 1" descr="Εικονίδιο μετάβασης στα Περιεχόμενα.">
            <a:hlinkClick r:id="rId7" action="ppaction://hlinksldjump" tooltip="Επιστροφή στα Περιεχόμενα"/>
          </p:cNvPr>
          <p:cNvPicPr>
            <a:picLocks noChangeAspect="1"/>
          </p:cNvPicPr>
          <p:nvPr/>
        </p:nvPicPr>
        <p:blipFill>
          <a:blip r:embed="rId8">
            <a:extLst>
              <a:ext uri="{BEBA8EAE-BF5A-486C-A8C5-ECC9F3942E4B}">
                <a14:imgProps xmlns:a14="http://schemas.microsoft.com/office/drawing/2010/main">
                  <a14:imgLayer r:embed="rId9">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2" name="Θέση υποσέλιδου 1" descr="."/>
          <p:cNvSpPr>
            <a:spLocks noGrp="1"/>
          </p:cNvSpPr>
          <p:nvPr>
            <p:ph type="ftr" sz="quarter" idx="11"/>
            <p:custDataLst>
              <p:tags r:id="rId3"/>
            </p:custDataLst>
          </p:nvPr>
        </p:nvSpPr>
        <p:spPr>
          <a:xfrm>
            <a:off x="2555776" y="6356350"/>
            <a:ext cx="3464024" cy="365125"/>
          </a:xfrm>
        </p:spPr>
        <p:txBody>
          <a:bodyPr/>
          <a:lstStyle/>
          <a:p>
            <a:r>
              <a:rPr lang="el-GR" sz="1400" dirty="0">
                <a:solidFill>
                  <a:schemeClr val="tx1"/>
                </a:solidFill>
              </a:rPr>
              <a:t>Ιδιότητες χρωμάτων – Ποιοτικός έλεγχος</a:t>
            </a:r>
            <a:endParaRPr lang="el-GR" sz="1400" dirty="0"/>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prstClr val="black"/>
                </a:solidFill>
              </a:rPr>
              <a:pPr/>
              <a:t>9</a:t>
            </a:fld>
            <a:endParaRPr lang="el-GR" dirty="0">
              <a:solidFill>
                <a:prstClr val="black"/>
              </a:solidFill>
            </a:endParaRPr>
          </a:p>
        </p:txBody>
      </p:sp>
    </p:spTree>
    <p:custDataLst>
      <p:tags r:id="rId1"/>
    </p:custDataLst>
    <p:extLst>
      <p:ext uri="{BB962C8B-B14F-4D97-AF65-F5344CB8AC3E}">
        <p14:creationId xmlns:p14="http://schemas.microsoft.com/office/powerpoint/2010/main" val="181890795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7/2/2014 11:54:25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6146,4,14,7,9,10,11,8,6153,"/>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9,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6.xml><?xml version="1.0" encoding="utf-8"?>
<p:tagLst xmlns:a="http://schemas.openxmlformats.org/drawingml/2006/main" xmlns:r="http://schemas.openxmlformats.org/officeDocument/2006/relationships" xmlns:p="http://schemas.openxmlformats.org/presentationml/2006/main">
  <p:tag name="ZHAW.ACCESSIBILITYADDIN.READINGORDER" val="4,7,11,2,6,"/>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0.xml><?xml version="1.0" encoding="utf-8"?>
<p:tagLst xmlns:a="http://schemas.openxmlformats.org/drawingml/2006/main" xmlns:r="http://schemas.openxmlformats.org/officeDocument/2006/relationships" xmlns:p="http://schemas.openxmlformats.org/presentationml/2006/main">
  <p:tag name="ZHAW.ACCESSIBILITYADDIN.READINGORDER" val="4,23,10,14,5,3,22,2,6,"/>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4.xml><?xml version="1.0" encoding="utf-8"?>
<p:tagLst xmlns:a="http://schemas.openxmlformats.org/drawingml/2006/main" xmlns:r="http://schemas.openxmlformats.org/officeDocument/2006/relationships" xmlns:p="http://schemas.openxmlformats.org/presentationml/2006/main">
  <p:tag name="ZHAW.ACCESSIBILITYADDIN.READINGORDER" val="4,22,3,8,7,2,6,"/>
</p:tagLst>
</file>

<file path=ppt/tags/tag3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8.xml><?xml version="1.0" encoding="utf-8"?>
<p:tagLst xmlns:a="http://schemas.openxmlformats.org/drawingml/2006/main" xmlns:r="http://schemas.openxmlformats.org/officeDocument/2006/relationships" xmlns:p="http://schemas.openxmlformats.org/presentationml/2006/main">
  <p:tag name="ZHAW.ACCESSIBILITYADDIN.READINGORDER" val="4,3,5,12,2,6,"/>
</p:tagLst>
</file>

<file path=ppt/tags/tag3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2.xml><?xml version="1.0" encoding="utf-8"?>
<p:tagLst xmlns:a="http://schemas.openxmlformats.org/drawingml/2006/main" xmlns:r="http://schemas.openxmlformats.org/officeDocument/2006/relationships" xmlns:p="http://schemas.openxmlformats.org/presentationml/2006/main">
  <p:tag name="ZHAW.ACCESSIBILITYADDIN.READINGORDER" val="4,23,3,5,7,2,6,"/>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6.xml><?xml version="1.0" encoding="utf-8"?>
<p:tagLst xmlns:a="http://schemas.openxmlformats.org/drawingml/2006/main" xmlns:r="http://schemas.openxmlformats.org/officeDocument/2006/relationships" xmlns:p="http://schemas.openxmlformats.org/presentationml/2006/main">
  <p:tag name="ZHAW.ACCESSIBILITYADDIN.READINGORDER" val="4,3,5,2,6,"/>
</p:tagLst>
</file>

<file path=ppt/tags/tag4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50.xml><?xml version="1.0" encoding="utf-8"?>
<p:tagLst xmlns:a="http://schemas.openxmlformats.org/drawingml/2006/main" xmlns:r="http://schemas.openxmlformats.org/officeDocument/2006/relationships" xmlns:p="http://schemas.openxmlformats.org/presentationml/2006/main">
  <p:tag name="ZHAW.ACCESSIBILITYADDIN.READINGORDER" val="4,7,3,12,2,6,"/>
</p:tagLst>
</file>

<file path=ppt/tags/tag5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4.xml><?xml version="1.0" encoding="utf-8"?>
<p:tagLst xmlns:a="http://schemas.openxmlformats.org/drawingml/2006/main" xmlns:r="http://schemas.openxmlformats.org/officeDocument/2006/relationships" xmlns:p="http://schemas.openxmlformats.org/presentationml/2006/main">
  <p:tag name="ZHAW.ACCESSIBILITYADDIN.READINGORDER" val="4,22,12,23,14,25,16,18,15,27,17,2,6,"/>
</p:tagLst>
</file>

<file path=ppt/tags/tag5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8.xml><?xml version="1.0" encoding="utf-8"?>
<p:tagLst xmlns:a="http://schemas.openxmlformats.org/drawingml/2006/main" xmlns:r="http://schemas.openxmlformats.org/officeDocument/2006/relationships" xmlns:p="http://schemas.openxmlformats.org/presentationml/2006/main">
  <p:tag name="ZHAW.ACCESSIBILITYADDIN.READINGORDER" val="4,28,24,29,19,26,21,30,20,2,6,"/>
</p:tagLst>
</file>

<file path=ppt/tags/tag5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2.xml><?xml version="1.0" encoding="utf-8"?>
<p:tagLst xmlns:a="http://schemas.openxmlformats.org/drawingml/2006/main" xmlns:r="http://schemas.openxmlformats.org/officeDocument/2006/relationships" xmlns:p="http://schemas.openxmlformats.org/presentationml/2006/main">
  <p:tag name="ZHAW.ACCESSIBILITYADDIN.READINGORDER" val="4,18,16,25,14,22,17,23,15,27,13,2,6,"/>
</p:tagLst>
</file>

<file path=ppt/tags/tag6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8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1.xml><?xml version="1.0" encoding="utf-8"?>
<p:tagLst xmlns:a="http://schemas.openxmlformats.org/drawingml/2006/main" xmlns:r="http://schemas.openxmlformats.org/officeDocument/2006/relationships" xmlns:p="http://schemas.openxmlformats.org/presentationml/2006/main">
  <p:tag name="ZHAW.ACCESSIBILITYADDIN.READINGORDER" val="4,3,7,2,6,"/>
</p:tagLst>
</file>

<file path=ppt/tags/tag8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5.xml><?xml version="1.0" encoding="utf-8"?>
<p:tagLst xmlns:a="http://schemas.openxmlformats.org/drawingml/2006/main" xmlns:r="http://schemas.openxmlformats.org/officeDocument/2006/relationships" xmlns:p="http://schemas.openxmlformats.org/presentationml/2006/main">
  <p:tag name="ZHAW.ACCESSIBILITYADDIN.READINGORDER" val="4,3,7,2,6,"/>
</p:tagLst>
</file>

<file path=ppt/tags/tag8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9.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 t r u e < / C h e c k T e x t S i z e >  
     < C h e c k S c r e e n T i p > f a l s e < / C h e c k S c r e e n T i p >  
     < S h o w S h a p e N a m e C o l u m n > f a l s e < / S h o w S h a p e N a m e C o l u m n >  
     < S h o w I s s u e D e s c r i p t i o n > f a l s e < / S h o w I s s u e D e s c r i p t i o n >  
 < / D o c u m e n t S e t t i n g s > 
</file>

<file path=customXml/itemProps1.xml><?xml version="1.0" encoding="utf-8"?>
<ds:datastoreItem xmlns:ds="http://schemas.openxmlformats.org/officeDocument/2006/customXml" ds:itemID="{6772E923-E3B1-47B5-A568-9ED58A3B2C7B}">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76</TotalTime>
  <Words>1439</Words>
  <Application>Microsoft Office PowerPoint</Application>
  <PresentationFormat>On-screen Show (4:3)</PresentationFormat>
  <Paragraphs>232</Paragraphs>
  <Slides>23</Slides>
  <Notes>19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Επεξεργασία – Φινίρισμα Επιφανειών</vt:lpstr>
      <vt:lpstr>Άδειες χρήσης </vt:lpstr>
      <vt:lpstr>Χρηματοδότηση </vt:lpstr>
      <vt:lpstr>Σκοποί ενότητας </vt:lpstr>
      <vt:lpstr>Περιεχόμενα ενότητας</vt:lpstr>
      <vt:lpstr>Ιδιότητες Χρωμάτων – Ποιοτικός Έλεγχος</vt:lpstr>
      <vt:lpstr>Ιδιότητες Χρωμάτων σε υγρή φάση</vt:lpstr>
      <vt:lpstr>Ιδιότητες Χρωμάτων κατά την εφαρμογή (1/2)</vt:lpstr>
      <vt:lpstr>Ιδιότητες Χρωμάτων κατά την εφαρμογή (2/2)</vt:lpstr>
      <vt:lpstr>Ιδιότητες Ξηρού Χρώματος (1/3)</vt:lpstr>
      <vt:lpstr>Ιδιότητες Ξηρού Χρώματος (2/3)</vt:lpstr>
      <vt:lpstr>Ιδιότητες Ξηρού Χρώματος (3/3)</vt:lpstr>
      <vt:lpstr>Ιδιότητες Χρωμάτων (Βερνίκια- Λάκες)  (1/3)</vt:lpstr>
      <vt:lpstr>Ιδιότητες Χρωμάτων (Βερνίκια- Λάκες)  (2/3)</vt:lpstr>
      <vt:lpstr>Ιδιότητες Χρωμάτων (Βερνίκια- Λάκες)  (3/3)</vt:lpstr>
      <vt:lpstr>Αξιολόγηση επισημάνσεων και τεχνικών χαρακτηριστικών χρωμάτων(1/4)</vt:lpstr>
      <vt:lpstr>Αξιολόγηση επισημάνσεων και τεχνικών χαρακτηριστικών χρωμάτων(2/4)</vt:lpstr>
      <vt:lpstr>Αξιολόγηση επισημάνσεων και τεχνικών χαρακτηριστικών χρωμάτων(3/4)</vt:lpstr>
      <vt:lpstr>Αξιολόγηση επισημάνσεων και τεχνικών χαρακτηριστικών χρωμάτων(4/4)</vt:lpstr>
      <vt:lpstr>Ταξινόμηση - Επισημάνσεις</vt:lpstr>
      <vt:lpstr>Συνθήκες αποθήκευσης χρωμάτων</vt:lpstr>
      <vt:lpstr>Προβλεπόμενες Μέθοδοι Ελέγχου</vt:lpstr>
      <vt:lpstr>Τέλος ενότητας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dc:creator>
  <cp:lastModifiedBy>chris</cp:lastModifiedBy>
  <cp:revision>33</cp:revision>
  <dcterms:created xsi:type="dcterms:W3CDTF">2014-02-06T11:30:46Z</dcterms:created>
  <dcterms:modified xsi:type="dcterms:W3CDTF">2014-02-11T10:27:09Z</dcterms:modified>
</cp:coreProperties>
</file>