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6.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7.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8.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9.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1.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3.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4.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5.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6.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8.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9.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0.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5"/>
  </p:notesMasterIdLst>
  <p:sldIdLst>
    <p:sldId id="256" r:id="rId3"/>
    <p:sldId id="257" r:id="rId4"/>
    <p:sldId id="259" r:id="rId5"/>
    <p:sldId id="261" r:id="rId6"/>
    <p:sldId id="262" r:id="rId7"/>
    <p:sldId id="264" r:id="rId8"/>
    <p:sldId id="404" r:id="rId9"/>
    <p:sldId id="310" r:id="rId10"/>
    <p:sldId id="373" r:id="rId11"/>
    <p:sldId id="311" r:id="rId12"/>
    <p:sldId id="312" r:id="rId13"/>
    <p:sldId id="313" r:id="rId14"/>
    <p:sldId id="405" r:id="rId15"/>
    <p:sldId id="314" r:id="rId16"/>
    <p:sldId id="315" r:id="rId17"/>
    <p:sldId id="374" r:id="rId18"/>
    <p:sldId id="375" r:id="rId19"/>
    <p:sldId id="316" r:id="rId20"/>
    <p:sldId id="317" r:id="rId21"/>
    <p:sldId id="376" r:id="rId22"/>
    <p:sldId id="377" r:id="rId23"/>
    <p:sldId id="378" r:id="rId24"/>
    <p:sldId id="379" r:id="rId25"/>
    <p:sldId id="380" r:id="rId26"/>
    <p:sldId id="381" r:id="rId27"/>
    <p:sldId id="382" r:id="rId28"/>
    <p:sldId id="383" r:id="rId29"/>
    <p:sldId id="384" r:id="rId30"/>
    <p:sldId id="385" r:id="rId31"/>
    <p:sldId id="386" r:id="rId32"/>
    <p:sldId id="406" r:id="rId33"/>
    <p:sldId id="280" r:id="rId34"/>
  </p:sldIdLst>
  <p:sldSz cx="9144000" cy="6858000" type="screen4x3"/>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406" autoAdjust="0"/>
    <p:restoredTop sz="99339" autoAdjust="0"/>
  </p:normalViewPr>
  <p:slideViewPr>
    <p:cSldViewPr>
      <p:cViewPr varScale="1">
        <p:scale>
          <a:sx n="84" d="100"/>
          <a:sy n="84" d="100"/>
        </p:scale>
        <p:origin x="102" y="63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82821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62858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29319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8812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7653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75885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968661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23041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17713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67651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154241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84807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38415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74021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357165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207156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055585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777433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06699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762183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40503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65013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01050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63586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image" Target="../media/image11.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notesSlide" Target="../notesSlides/notesSlide10.xml"/><Relationship Id="rId2" Type="http://schemas.openxmlformats.org/officeDocument/2006/relationships/tags" Target="../tags/tag45.xml"/><Relationship Id="rId16" Type="http://schemas.openxmlformats.org/officeDocument/2006/relationships/slideLayout" Target="../slideLayouts/slideLayout2.xml"/><Relationship Id="rId20" Type="http://schemas.openxmlformats.org/officeDocument/2006/relationships/image" Target="../media/image13.jp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tags" Target="../tags/tag58.xml"/><Relationship Id="rId10" Type="http://schemas.openxmlformats.org/officeDocument/2006/relationships/tags" Target="../tags/tag53.xml"/><Relationship Id="rId19" Type="http://schemas.openxmlformats.org/officeDocument/2006/relationships/image" Target="../media/image12.png"/><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s>
</file>

<file path=ppt/slides/_rels/slide11.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slideLayout" Target="../slideLayouts/slideLayout2.xml"/><Relationship Id="rId3" Type="http://schemas.openxmlformats.org/officeDocument/2006/relationships/tags" Target="../tags/tag61.xml"/><Relationship Id="rId21" Type="http://schemas.openxmlformats.org/officeDocument/2006/relationships/image" Target="../media/image12.png"/><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5" Type="http://schemas.microsoft.com/office/2007/relationships/hdphoto" Target="../media/hdphoto1.wdp"/><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image" Target="../media/image14.pn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image" Target="../media/image10.jpeg"/><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slide" Target="slide6.xml"/><Relationship Id="rId10" Type="http://schemas.openxmlformats.org/officeDocument/2006/relationships/tags" Target="../tags/tag68.xml"/><Relationship Id="rId19" Type="http://schemas.openxmlformats.org/officeDocument/2006/relationships/notesSlide" Target="../notesSlides/notesSlide11.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image" Target="../media/image15.jpg"/></Relationships>
</file>

<file path=ppt/slides/_rels/slide12.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tags" Target="../tags/tag93.xml"/><Relationship Id="rId3" Type="http://schemas.openxmlformats.org/officeDocument/2006/relationships/tags" Target="../tags/tag78.xml"/><Relationship Id="rId21" Type="http://schemas.openxmlformats.org/officeDocument/2006/relationships/slideLayout" Target="../slideLayouts/slideLayout2.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 Type="http://schemas.openxmlformats.org/officeDocument/2006/relationships/tags" Target="../tags/tag77.xml"/><Relationship Id="rId16" Type="http://schemas.openxmlformats.org/officeDocument/2006/relationships/tags" Target="../tags/tag91.xml"/><Relationship Id="rId20" Type="http://schemas.openxmlformats.org/officeDocument/2006/relationships/tags" Target="../tags/tag95.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tags" Target="../tags/tag90.xml"/><Relationship Id="rId10" Type="http://schemas.openxmlformats.org/officeDocument/2006/relationships/tags" Target="../tags/tag85.xml"/><Relationship Id="rId19" Type="http://schemas.openxmlformats.org/officeDocument/2006/relationships/tags" Target="../tags/tag94.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tags" Target="../tags/tag98.xml"/><Relationship Id="rId7" Type="http://schemas.openxmlformats.org/officeDocument/2006/relationships/notesSlide" Target="../notesSlides/notesSlide13.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s>
</file>

<file path=ppt/slides/_rels/slide1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03.xml"/><Relationship Id="rId7" Type="http://schemas.openxmlformats.org/officeDocument/2006/relationships/notesSlide" Target="../notesSlides/notesSlide14.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2.xml"/><Relationship Id="rId5" Type="http://schemas.openxmlformats.org/officeDocument/2006/relationships/tags" Target="../tags/tag105.xml"/><Relationship Id="rId10" Type="http://schemas.microsoft.com/office/2007/relationships/hdphoto" Target="../media/hdphoto1.wdp"/><Relationship Id="rId4" Type="http://schemas.openxmlformats.org/officeDocument/2006/relationships/tags" Target="../tags/tag104.xml"/><Relationship Id="rId9"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hyperlink" Target="http://labs.adobe.com/" TargetMode="External"/><Relationship Id="rId18" Type="http://schemas.openxmlformats.org/officeDocument/2006/relationships/hyperlink" Target="http://yuilibrary.com/" TargetMode="External"/><Relationship Id="rId3" Type="http://schemas.openxmlformats.org/officeDocument/2006/relationships/tags" Target="../tags/tag108.xml"/><Relationship Id="rId21" Type="http://schemas.openxmlformats.org/officeDocument/2006/relationships/hyperlink" Target="http://en.wikipedia.org/wiki/List_of_Ajax_frameworks" TargetMode="External"/><Relationship Id="rId7" Type="http://schemas.openxmlformats.org/officeDocument/2006/relationships/slideLayout" Target="../slideLayouts/slideLayout2.xml"/><Relationship Id="rId12" Type="http://schemas.openxmlformats.org/officeDocument/2006/relationships/hyperlink" Target="http://jquery.com/" TargetMode="External"/><Relationship Id="rId17" Type="http://schemas.openxmlformats.org/officeDocument/2006/relationships/image" Target="../media/image21.png"/><Relationship Id="rId2" Type="http://schemas.openxmlformats.org/officeDocument/2006/relationships/tags" Target="../tags/tag107.xml"/><Relationship Id="rId16" Type="http://schemas.openxmlformats.org/officeDocument/2006/relationships/image" Target="../media/image20.png"/><Relationship Id="rId20" Type="http://schemas.openxmlformats.org/officeDocument/2006/relationships/hyperlink" Target="http://www.prototypejs.org/" TargetMode="Externa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image" Target="../media/image18.png"/><Relationship Id="rId24" Type="http://schemas.microsoft.com/office/2007/relationships/hdphoto" Target="../media/hdphoto1.wdp"/><Relationship Id="rId5" Type="http://schemas.openxmlformats.org/officeDocument/2006/relationships/tags" Target="../tags/tag110.xml"/><Relationship Id="rId15" Type="http://schemas.openxmlformats.org/officeDocument/2006/relationships/image" Target="../media/image19.png"/><Relationship Id="rId23" Type="http://schemas.openxmlformats.org/officeDocument/2006/relationships/image" Target="../media/image10.jpeg"/><Relationship Id="rId10" Type="http://schemas.openxmlformats.org/officeDocument/2006/relationships/image" Target="../media/image17.png"/><Relationship Id="rId19" Type="http://schemas.openxmlformats.org/officeDocument/2006/relationships/hyperlink" Target="http://www.asp.net/ajaxlibrary" TargetMode="External"/><Relationship Id="rId4" Type="http://schemas.openxmlformats.org/officeDocument/2006/relationships/tags" Target="../tags/tag109.xml"/><Relationship Id="rId9" Type="http://schemas.openxmlformats.org/officeDocument/2006/relationships/image" Target="../media/image16.png"/><Relationship Id="rId14" Type="http://schemas.openxmlformats.org/officeDocument/2006/relationships/hyperlink" Target="http://jqueryui.com/demos/" TargetMode="External"/><Relationship Id="rId22" Type="http://schemas.openxmlformats.org/officeDocument/2006/relationships/slide" Target="slide6.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14.xml"/><Relationship Id="rId7" Type="http://schemas.openxmlformats.org/officeDocument/2006/relationships/slide" Target="slide6.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15.xml"/><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19.xml"/></Relationships>
</file>

<file path=ppt/slides/_rels/slide18.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23.xml"/></Relationships>
</file>

<file path=ppt/slides/_rels/slide19.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notesSlide" Target="../notesSlides/notesSlide19.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tags" Target="../tags/tag12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31.xml"/><Relationship Id="rId7" Type="http://schemas.openxmlformats.org/officeDocument/2006/relationships/slide" Target="slide6.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32.xml"/><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1.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22.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22.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23.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23.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24.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51.xml"/></Relationships>
</file>

<file path=ppt/slides/_rels/slide25.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22.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55.xml"/></Relationships>
</file>

<file path=ppt/slides/_rels/slide2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158.xml"/><Relationship Id="rId7" Type="http://schemas.openxmlformats.org/officeDocument/2006/relationships/notesSlide" Target="../notesSlides/notesSlide26.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2.xml"/><Relationship Id="rId5" Type="http://schemas.openxmlformats.org/officeDocument/2006/relationships/tags" Target="../tags/tag160.xml"/><Relationship Id="rId4" Type="http://schemas.openxmlformats.org/officeDocument/2006/relationships/tags" Target="../tags/tag159.xml"/></Relationships>
</file>

<file path=ppt/slides/_rels/slide2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64.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67.xml"/><Relationship Id="rId7" Type="http://schemas.openxmlformats.org/officeDocument/2006/relationships/slide" Target="slide6.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68.xml"/><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71.xml"/><Relationship Id="rId7" Type="http://schemas.openxmlformats.org/officeDocument/2006/relationships/slide" Target="slide6.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72.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76.xml"/></Relationships>
</file>

<file path=ppt/slides/_rels/slide31.xml.rels><?xml version="1.0" encoding="UTF-8" standalone="yes"?>
<Relationships xmlns="http://schemas.openxmlformats.org/package/2006/relationships"><Relationship Id="rId8" Type="http://schemas.openxmlformats.org/officeDocument/2006/relationships/hyperlink" Target="http://www.w3schools.com/ajax/default.asp" TargetMode="External"/><Relationship Id="rId3" Type="http://schemas.openxmlformats.org/officeDocument/2006/relationships/tags" Target="../tags/tag179.xml"/><Relationship Id="rId7" Type="http://schemas.openxmlformats.org/officeDocument/2006/relationships/notesSlide" Target="../notesSlides/notesSlide31.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2.xml"/><Relationship Id="rId11" Type="http://schemas.openxmlformats.org/officeDocument/2006/relationships/image" Target="../media/image24.png"/><Relationship Id="rId5" Type="http://schemas.openxmlformats.org/officeDocument/2006/relationships/tags" Target="../tags/tag181.xml"/><Relationship Id="rId10" Type="http://schemas.openxmlformats.org/officeDocument/2006/relationships/hyperlink" Target="http://www.ibm.com/developerworks/web/library/wa-ajaxintro3/" TargetMode="External"/><Relationship Id="rId4" Type="http://schemas.openxmlformats.org/officeDocument/2006/relationships/tags" Target="../tags/tag180.xml"/><Relationship Id="rId9" Type="http://schemas.openxmlformats.org/officeDocument/2006/relationships/hyperlink" Target="http://www.w3.org/TR/XMLHttpRequest/"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7.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6.xml"/><Relationship Id="rId2" Type="http://schemas.openxmlformats.org/officeDocument/2006/relationships/tags" Target="../tags/tag19.xml"/><Relationship Id="rId16" Type="http://schemas.openxmlformats.org/officeDocument/2006/relationships/slide" Target="slide30.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5.xml"/><Relationship Id="rId5" Type="http://schemas.openxmlformats.org/officeDocument/2006/relationships/tags" Target="../tags/tag22.xml"/><Relationship Id="rId15" Type="http://schemas.openxmlformats.org/officeDocument/2006/relationships/slide" Target="slide29.xml"/><Relationship Id="rId10" Type="http://schemas.openxmlformats.org/officeDocument/2006/relationships/slide" Target="slide12.xml"/><Relationship Id="rId4" Type="http://schemas.openxmlformats.org/officeDocument/2006/relationships/tags" Target="../tags/tag21.xml"/><Relationship Id="rId9" Type="http://schemas.openxmlformats.org/officeDocument/2006/relationships/slide" Target="slide10.xml"/><Relationship Id="rId14" Type="http://schemas.openxmlformats.org/officeDocument/2006/relationships/slide" Target="slide21.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Wikipedia:IPA_for_English" TargetMode="External"/><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10" Type="http://schemas.openxmlformats.org/officeDocument/2006/relationships/image" Target="../media/image5.png"/><Relationship Id="rId4" Type="http://schemas.openxmlformats.org/officeDocument/2006/relationships/tags" Target="../tags/tag26.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0.xml"/><Relationship Id="rId7" Type="http://schemas.openxmlformats.org/officeDocument/2006/relationships/slideLayout" Target="../slideLayouts/slideLayout2.xml"/><Relationship Id="rId12" Type="http://schemas.openxmlformats.org/officeDocument/2006/relationships/image" Target="../media/image9.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8.png"/><Relationship Id="rId5" Type="http://schemas.openxmlformats.org/officeDocument/2006/relationships/tags" Target="../tags/tag32.xml"/><Relationship Id="rId10" Type="http://schemas.openxmlformats.org/officeDocument/2006/relationships/image" Target="../media/image7.png"/><Relationship Id="rId4" Type="http://schemas.openxmlformats.org/officeDocument/2006/relationships/tags" Target="../tags/tag31.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notesSlide" Target="../notesSlides/notesSlide8.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_rels/slide9.xml.rels><?xml version="1.0" encoding="UTF-8" standalone="yes"?>
<Relationships xmlns="http://schemas.openxmlformats.org/package/2006/relationships"><Relationship Id="rId8" Type="http://schemas.openxmlformats.org/officeDocument/2006/relationships/hyperlink" Target="http://www.w3.org/TR/XMLHttpRequest/" TargetMode="External"/><Relationship Id="rId3" Type="http://schemas.openxmlformats.org/officeDocument/2006/relationships/tags" Target="../tags/tag41.xml"/><Relationship Id="rId7" Type="http://schemas.openxmlformats.org/officeDocument/2006/relationships/notesSlide" Target="../notesSlides/notesSlide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43.xml"/><Relationship Id="rId10" Type="http://schemas.openxmlformats.org/officeDocument/2006/relationships/image" Target="../media/image10.jpeg"/><Relationship Id="rId4" Type="http://schemas.openxmlformats.org/officeDocument/2006/relationships/tags" Target="../tags/tag42.xml"/><Relationship Id="rId9"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7</a:t>
            </a:r>
            <a:r>
              <a:rPr lang="el-GR" sz="2800" b="1" dirty="0" smtClean="0"/>
              <a:t>:</a:t>
            </a:r>
            <a:r>
              <a:rPr lang="en-US" sz="2800" dirty="0" smtClean="0"/>
              <a:t> AJAX</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3600" dirty="0"/>
              <a:t>Σύγχρονες </a:t>
            </a:r>
            <a:r>
              <a:rPr lang="en-US" sz="3600" dirty="0"/>
              <a:t>vs. </a:t>
            </a:r>
            <a:r>
              <a:rPr lang="el-GR" sz="3600" dirty="0"/>
              <a:t>Ασύγχρονες Κλήσεις  (1/2)</a:t>
            </a:r>
          </a:p>
        </p:txBody>
      </p:sp>
      <p:sp>
        <p:nvSpPr>
          <p:cNvPr id="4" name="Rectangle 29"/>
          <p:cNvSpPr>
            <a:spLocks noChangeArrowheads="1"/>
          </p:cNvSpPr>
          <p:nvPr>
            <p:custDataLst>
              <p:tags r:id="rId3"/>
            </p:custDataLst>
          </p:nvPr>
        </p:nvSpPr>
        <p:spPr bwMode="auto">
          <a:xfrm>
            <a:off x="219066" y="1054738"/>
            <a:ext cx="89251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0" i="0" u="none" strike="noStrike" cap="none" normalizeH="0" baseline="0" dirty="0" smtClean="0">
                <a:ln>
                  <a:noFill/>
                </a:ln>
                <a:solidFill>
                  <a:schemeClr val="tx1"/>
                </a:solidFill>
                <a:effectLst/>
                <a:ea typeface="Times New Roman" panose="02020603050405020304" pitchFamily="18" charset="0"/>
              </a:rPr>
              <a:t>Η </a:t>
            </a:r>
            <a:r>
              <a:rPr kumimoji="0" lang="en-US" altLang="el-GR" sz="1600" b="0" i="0" u="none" strike="noStrike" cap="none" normalizeH="0" baseline="0" dirty="0" smtClean="0">
                <a:ln>
                  <a:noFill/>
                </a:ln>
                <a:solidFill>
                  <a:schemeClr val="tx1"/>
                </a:solidFill>
                <a:effectLst/>
                <a:ea typeface="Times New Roman" panose="02020603050405020304" pitchFamily="18" charset="0"/>
              </a:rPr>
              <a:t>JavaScript</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εκτελείται στην </a:t>
            </a:r>
            <a:r>
              <a:rPr kumimoji="0" lang="en-US" altLang="el-GR" sz="1600" b="0" i="0" u="none" strike="noStrike" cap="none" normalizeH="0" baseline="0" dirty="0" smtClean="0">
                <a:ln>
                  <a:noFill/>
                </a:ln>
                <a:solidFill>
                  <a:schemeClr val="tx1"/>
                </a:solidFill>
                <a:effectLst/>
                <a:ea typeface="Times New Roman" panose="02020603050405020304" pitchFamily="18" charset="0"/>
              </a:rPr>
              <a:t>JavaScript Engine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(είναι ενσωματωμένη στον </a:t>
            </a:r>
            <a:r>
              <a:rPr kumimoji="0" lang="en-US" altLang="el-GR" sz="1600" b="0" i="0" u="none" strike="noStrike" cap="none" normalizeH="0" baseline="0" dirty="0" smtClean="0">
                <a:ln>
                  <a:noFill/>
                </a:ln>
                <a:solidFill>
                  <a:schemeClr val="tx1"/>
                </a:solidFill>
                <a:effectLst/>
                <a:ea typeface="Times New Roman" panose="02020603050405020304" pitchFamily="18" charset="0"/>
              </a:rPr>
              <a:t>browser</a:t>
            </a:r>
            <a:r>
              <a:rPr kumimoji="0" lang="el-GR" altLang="el-GR" sz="1600" b="0" i="0" u="none" strike="noStrike" cap="none" normalizeH="0" baseline="0" dirty="0" smtClean="0">
                <a:ln>
                  <a:noFill/>
                </a:ln>
                <a:solidFill>
                  <a:schemeClr val="tx1"/>
                </a:solidFill>
                <a:effectLs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1" i="0" u="none" strike="noStrike" cap="none" normalizeH="0" baseline="0" dirty="0" smtClean="0">
                <a:ln>
                  <a:noFill/>
                </a:ln>
                <a:solidFill>
                  <a:schemeClr val="tx1"/>
                </a:solidFill>
                <a:effectLst/>
                <a:ea typeface="Times New Roman" panose="02020603050405020304" pitchFamily="18" charset="0"/>
              </a:rPr>
              <a:t>Σύγχρονες Κλήσεις (</a:t>
            </a:r>
            <a:r>
              <a:rPr kumimoji="0" lang="en-US" altLang="el-GR" sz="1600" b="1" i="0" u="none" strike="noStrike" cap="none" normalizeH="0" baseline="0" dirty="0" smtClean="0">
                <a:ln>
                  <a:noFill/>
                </a:ln>
                <a:solidFill>
                  <a:schemeClr val="tx1"/>
                </a:solidFill>
                <a:effectLst/>
                <a:ea typeface="Times New Roman" panose="02020603050405020304" pitchFamily="18" charset="0"/>
              </a:rPr>
              <a:t>Synchronous Calls</a:t>
            </a:r>
            <a:r>
              <a:rPr kumimoji="0" lang="el-GR" altLang="el-GR" sz="1600" b="1" i="0" u="none" strike="noStrike" cap="none" normalizeH="0" baseline="0" dirty="0" smtClean="0">
                <a:ln>
                  <a:noFill/>
                </a:ln>
                <a:solidFill>
                  <a:schemeClr val="tx1"/>
                </a:solidFill>
                <a:effectLst/>
                <a:ea typeface="Times New Roman" panose="02020603050405020304" pitchFamily="18" charset="0"/>
              </a:rPr>
              <a:t>)</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η </a:t>
            </a:r>
            <a:r>
              <a:rPr kumimoji="0" lang="en-US" altLang="el-GR" sz="1600" b="0" i="0" u="none" strike="noStrike" cap="none" normalizeH="0" baseline="0" dirty="0" smtClean="0">
                <a:ln>
                  <a:noFill/>
                </a:ln>
                <a:solidFill>
                  <a:schemeClr val="tx1"/>
                </a:solidFill>
                <a:effectLst/>
                <a:ea typeface="Times New Roman" panose="02020603050405020304" pitchFamily="18" charset="0"/>
              </a:rPr>
              <a:t>JavaScript engine</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περιμένει να εκτελεστούν και μετά προχωρά σε τυχόν επόμενες εντολές.</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ea typeface="Times New Roman" panose="02020603050405020304" pitchFamily="18" charset="0"/>
              </a:rPr>
              <a:t>Δεν περιμένει βέβαια ...αιώνια! Μετά από πάροδο προκαθορισμένου χρόνου (μερικές δεκάδες </a:t>
            </a:r>
            <a:r>
              <a:rPr kumimoji="0" lang="en-US" altLang="el-GR" sz="1600" b="0" i="0" u="none" strike="noStrike" cap="none" normalizeH="0" baseline="0" dirty="0" smtClean="0">
                <a:ln>
                  <a:noFill/>
                </a:ln>
                <a:solidFill>
                  <a:schemeClr val="tx1"/>
                </a:solidFill>
                <a:effectLst/>
                <a:ea typeface="Times New Roman" panose="02020603050405020304" pitchFamily="18" charset="0"/>
              </a:rPr>
              <a:t>seconds</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αν δεν έχει εκτελεστεί η "σύγχρονη" κλήση, προκύπτει σφάλμα εκτέλεσης.</a:t>
            </a:r>
            <a:endParaRPr kumimoji="0" lang="el-GR" altLang="el-GR"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l-GR" altLang="el-GR" sz="1600" b="0" i="0" u="none" strike="noStrike" cap="none" normalizeH="0" baseline="0" dirty="0" smtClean="0">
              <a:ln>
                <a:noFill/>
              </a:ln>
              <a:solidFill>
                <a:schemeClr val="tx1"/>
              </a:solidFill>
              <a:effectLst/>
            </a:endParaRPr>
          </a:p>
        </p:txBody>
      </p:sp>
      <p:grpSp>
        <p:nvGrpSpPr>
          <p:cNvPr id="7" name="Canvas 8" descr="εικόνα αναπαράστασης σύγχρονων κλήσεων σε javascript."/>
          <p:cNvGrpSpPr/>
          <p:nvPr/>
        </p:nvGrpSpPr>
        <p:grpSpPr>
          <a:xfrm>
            <a:off x="0" y="2847529"/>
            <a:ext cx="8964488" cy="3133725"/>
            <a:chOff x="0" y="0"/>
            <a:chExt cx="9286240" cy="3133725"/>
          </a:xfrm>
        </p:grpSpPr>
        <p:sp>
          <p:nvSpPr>
            <p:cNvPr id="8" name="Ορθογώνιο 7"/>
            <p:cNvSpPr/>
            <p:nvPr/>
          </p:nvSpPr>
          <p:spPr>
            <a:xfrm>
              <a:off x="0" y="0"/>
              <a:ext cx="9286240" cy="3133725"/>
            </a:xfrm>
            <a:prstGeom prst="rect">
              <a:avLst/>
            </a:prstGeom>
          </p:spPr>
        </p:sp>
        <p:pic>
          <p:nvPicPr>
            <p:cNvPr id="9"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2871" y="0"/>
              <a:ext cx="895353" cy="1026536"/>
            </a:xfrm>
            <a:prstGeom prst="rect">
              <a:avLst/>
            </a:prstGeom>
          </p:spPr>
        </p:pic>
        <p:pic>
          <p:nvPicPr>
            <p:cNvPr id="10"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316" y="1687513"/>
              <a:ext cx="1203059" cy="1198561"/>
            </a:xfrm>
            <a:prstGeom prst="rect">
              <a:avLst/>
            </a:prstGeom>
          </p:spPr>
        </p:pic>
        <p:cxnSp>
          <p:nvCxnSpPr>
            <p:cNvPr id="11" name="Straight Arrow Connector 12"/>
            <p:cNvCxnSpPr/>
            <p:nvPr/>
          </p:nvCxnSpPr>
          <p:spPr>
            <a:xfrm>
              <a:off x="1218421" y="740808"/>
              <a:ext cx="7961619" cy="0"/>
            </a:xfrm>
            <a:prstGeom prst="straightConnector1">
              <a:avLst/>
            </a:prstGeom>
            <a:ln w="25400">
              <a:solidFill>
                <a:schemeClr val="tx1">
                  <a:lumMod val="65000"/>
                  <a:lumOff val="3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6"/>
            <p:cNvCxnSpPr/>
            <p:nvPr/>
          </p:nvCxnSpPr>
          <p:spPr>
            <a:xfrm>
              <a:off x="1218421" y="2232168"/>
              <a:ext cx="7961619" cy="0"/>
            </a:xfrm>
            <a:prstGeom prst="straightConnector1">
              <a:avLst/>
            </a:prstGeom>
            <a:ln w="25400">
              <a:solidFill>
                <a:schemeClr val="tx1">
                  <a:lumMod val="65000"/>
                  <a:lumOff val="3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3"/>
            <p:cNvCxnSpPr/>
            <p:nvPr/>
          </p:nvCxnSpPr>
          <p:spPr>
            <a:xfrm>
              <a:off x="1218483" y="740829"/>
              <a:ext cx="1240863" cy="0"/>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8"/>
            <p:cNvCxnSpPr/>
            <p:nvPr/>
          </p:nvCxnSpPr>
          <p:spPr>
            <a:xfrm>
              <a:off x="2459346" y="740829"/>
              <a:ext cx="399206" cy="1491403"/>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9"/>
            <p:cNvCxnSpPr/>
            <p:nvPr/>
          </p:nvCxnSpPr>
          <p:spPr>
            <a:xfrm>
              <a:off x="2858551" y="2232228"/>
              <a:ext cx="1240863" cy="0"/>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20"/>
            <p:cNvCxnSpPr/>
            <p:nvPr/>
          </p:nvCxnSpPr>
          <p:spPr>
            <a:xfrm>
              <a:off x="5972357" y="740829"/>
              <a:ext cx="399206" cy="1491403"/>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21"/>
            <p:cNvCxnSpPr/>
            <p:nvPr/>
          </p:nvCxnSpPr>
          <p:spPr>
            <a:xfrm>
              <a:off x="6371563" y="2232228"/>
              <a:ext cx="1240863" cy="0"/>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22"/>
            <p:cNvCxnSpPr/>
            <p:nvPr/>
          </p:nvCxnSpPr>
          <p:spPr>
            <a:xfrm flipV="1">
              <a:off x="4099417" y="740829"/>
              <a:ext cx="405861" cy="1491403"/>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23"/>
            <p:cNvCxnSpPr/>
            <p:nvPr/>
          </p:nvCxnSpPr>
          <p:spPr>
            <a:xfrm>
              <a:off x="4505276" y="740829"/>
              <a:ext cx="1467082" cy="0"/>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4"/>
            <p:cNvCxnSpPr/>
            <p:nvPr/>
          </p:nvCxnSpPr>
          <p:spPr>
            <a:xfrm flipV="1">
              <a:off x="7612429" y="740829"/>
              <a:ext cx="405861" cy="1491403"/>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sp>
          <p:nvSpPr>
            <p:cNvPr id="22" name="Text Box 14"/>
            <p:cNvSpPr txBox="1"/>
            <p:nvPr>
              <p:custDataLst>
                <p:tags r:id="rId6"/>
              </p:custDataLst>
            </p:nvPr>
          </p:nvSpPr>
          <p:spPr>
            <a:xfrm>
              <a:off x="72426" y="937006"/>
              <a:ext cx="1070829" cy="304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7574" tIns="37574" rIns="37574" bIns="37574"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client / user</a:t>
              </a:r>
              <a:endParaRPr lang="el-GR" sz="1200" dirty="0">
                <a:effectLst/>
                <a:latin typeface="Times New Roman" panose="02020603050405020304" pitchFamily="18" charset="0"/>
                <a:ea typeface="Times New Roman" panose="02020603050405020304" pitchFamily="18" charset="0"/>
              </a:endParaRPr>
            </a:p>
          </p:txBody>
        </p:sp>
        <p:sp>
          <p:nvSpPr>
            <p:cNvPr id="23" name="Text Box 26"/>
            <p:cNvSpPr txBox="1"/>
            <p:nvPr>
              <p:custDataLst>
                <p:tags r:id="rId7"/>
              </p:custDataLst>
            </p:nvPr>
          </p:nvSpPr>
          <p:spPr>
            <a:xfrm>
              <a:off x="72426" y="2788845"/>
              <a:ext cx="1070829" cy="304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7574" tIns="37574" rIns="37574" bIns="37574"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server</a:t>
              </a:r>
              <a:endParaRPr lang="el-GR" sz="1200" dirty="0">
                <a:effectLst/>
                <a:latin typeface="Times New Roman" panose="02020603050405020304" pitchFamily="18" charset="0"/>
                <a:ea typeface="Times New Roman" panose="02020603050405020304" pitchFamily="18" charset="0"/>
              </a:endParaRPr>
            </a:p>
          </p:txBody>
        </p:sp>
        <p:sp>
          <p:nvSpPr>
            <p:cNvPr id="24" name="Text Box 27"/>
            <p:cNvSpPr txBox="1"/>
            <p:nvPr>
              <p:custDataLst>
                <p:tags r:id="rId8"/>
              </p:custDataLst>
            </p:nvPr>
          </p:nvSpPr>
          <p:spPr>
            <a:xfrm>
              <a:off x="8375525" y="833073"/>
              <a:ext cx="684118" cy="304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7574" tIns="37574" rIns="37574" bIns="37574" numCol="1" spcCol="0" rtlCol="0" fromWordArt="0" anchor="t" anchorCtr="0" forceAA="0" compatLnSpc="1">
              <a:prstTxWarp prst="textNoShape">
                <a:avLst/>
              </a:prstTxWarp>
              <a:noAutofit/>
            </a:bodyPr>
            <a:lstStyle/>
            <a:p>
              <a:pPr algn="ctr">
                <a:spcAft>
                  <a:spcPts val="300"/>
                </a:spcAft>
              </a:pPr>
              <a:r>
                <a:rPr lang="el-GR" sz="1400" dirty="0">
                  <a:effectLst/>
                  <a:latin typeface="Arial Narrow" panose="020B0606020202030204" pitchFamily="34" charset="0"/>
                  <a:ea typeface="Times New Roman" panose="02020603050405020304" pitchFamily="18" charset="0"/>
                </a:rPr>
                <a:t>χρόνος</a:t>
              </a:r>
              <a:endParaRPr lang="el-GR" sz="1200" dirty="0">
                <a:effectLst/>
                <a:latin typeface="Times New Roman" panose="02020603050405020304" pitchFamily="18" charset="0"/>
                <a:ea typeface="Times New Roman" panose="02020603050405020304" pitchFamily="18" charset="0"/>
              </a:endParaRPr>
            </a:p>
          </p:txBody>
        </p:sp>
        <p:sp>
          <p:nvSpPr>
            <p:cNvPr id="25" name="Text Box 28"/>
            <p:cNvSpPr txBox="1"/>
            <p:nvPr>
              <p:custDataLst>
                <p:tags r:id="rId9"/>
              </p:custDataLst>
            </p:nvPr>
          </p:nvSpPr>
          <p:spPr>
            <a:xfrm>
              <a:off x="8495956" y="2315828"/>
              <a:ext cx="684118" cy="304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7574" tIns="37574" rIns="37574" bIns="37574" numCol="1" spcCol="0" rtlCol="0" fromWordArt="0" anchor="t" anchorCtr="0" forceAA="0" compatLnSpc="1">
              <a:prstTxWarp prst="textNoShape">
                <a:avLst/>
              </a:prstTxWarp>
              <a:noAutofit/>
            </a:bodyPr>
            <a:lstStyle/>
            <a:p>
              <a:pPr algn="ctr">
                <a:spcAft>
                  <a:spcPts val="300"/>
                </a:spcAft>
              </a:pPr>
              <a:r>
                <a:rPr lang="el-GR" sz="1400" dirty="0">
                  <a:effectLst/>
                  <a:latin typeface="Arial Narrow" panose="020B0606020202030204" pitchFamily="34" charset="0"/>
                  <a:ea typeface="Times New Roman" panose="02020603050405020304" pitchFamily="18" charset="0"/>
                </a:rPr>
                <a:t>χρόνος</a:t>
              </a:r>
              <a:endParaRPr lang="el-GR" sz="1200" dirty="0">
                <a:effectLst/>
                <a:latin typeface="Times New Roman" panose="02020603050405020304" pitchFamily="18" charset="0"/>
                <a:ea typeface="Times New Roman" panose="02020603050405020304" pitchFamily="18" charset="0"/>
              </a:endParaRPr>
            </a:p>
          </p:txBody>
        </p:sp>
        <p:sp>
          <p:nvSpPr>
            <p:cNvPr id="26" name="Explosion 1 15"/>
            <p:cNvSpPr/>
            <p:nvPr/>
          </p:nvSpPr>
          <p:spPr>
            <a:xfrm>
              <a:off x="2307216" y="542411"/>
              <a:ext cx="316586" cy="337446"/>
            </a:xfrm>
            <a:prstGeom prst="irregularSeal1">
              <a:avLst/>
            </a:prstGeom>
            <a:solidFill>
              <a:srgbClr val="FFFF00"/>
            </a:solidFill>
            <a:ln>
              <a:solidFill>
                <a:srgbClr val="C00000"/>
              </a:solidFill>
            </a:ln>
          </p:spPr>
          <p:style>
            <a:lnRef idx="1">
              <a:schemeClr val="dk1"/>
            </a:lnRef>
            <a:fillRef idx="2">
              <a:schemeClr val="dk1"/>
            </a:fillRef>
            <a:effectRef idx="1">
              <a:schemeClr val="dk1"/>
            </a:effectRef>
            <a:fontRef idx="minor">
              <a:schemeClr val="dk1"/>
            </a:fontRef>
          </p:style>
          <p:txBody>
            <a:bodyPr rot="0" spcFirstLastPara="0" vert="horz" wrap="square" lIns="95440" tIns="47719" rIns="95440" bIns="47719" numCol="1" spcCol="0" rtlCol="0" fromWordArt="0" anchor="ctr" anchorCtr="0" forceAA="0" compatLnSpc="1">
              <a:prstTxWarp prst="textNoShape">
                <a:avLst/>
              </a:prstTxWarp>
              <a:noAutofit/>
            </a:bodyPr>
            <a:lstStyle/>
            <a:p>
              <a:endParaRPr lang="el-GR"/>
            </a:p>
          </p:txBody>
        </p:sp>
        <p:sp>
          <p:nvSpPr>
            <p:cNvPr id="27" name="Explosion 1 30"/>
            <p:cNvSpPr/>
            <p:nvPr/>
          </p:nvSpPr>
          <p:spPr>
            <a:xfrm>
              <a:off x="5814673" y="542411"/>
              <a:ext cx="316586" cy="337446"/>
            </a:xfrm>
            <a:prstGeom prst="irregularSeal1">
              <a:avLst/>
            </a:prstGeom>
            <a:solidFill>
              <a:srgbClr val="FFFF00"/>
            </a:solidFill>
            <a:ln>
              <a:solidFill>
                <a:srgbClr val="C00000"/>
              </a:solidFill>
            </a:ln>
          </p:spPr>
          <p:style>
            <a:lnRef idx="1">
              <a:schemeClr val="dk1"/>
            </a:lnRef>
            <a:fillRef idx="2">
              <a:schemeClr val="dk1"/>
            </a:fillRef>
            <a:effectRef idx="1">
              <a:schemeClr val="dk1"/>
            </a:effectRef>
            <a:fontRef idx="minor">
              <a:schemeClr val="dk1"/>
            </a:fontRef>
          </p:style>
          <p:txBody>
            <a:bodyPr rot="0" spcFirstLastPara="0" vert="horz" wrap="square" lIns="95440" tIns="47719" rIns="95440" bIns="47719" numCol="1" spcCol="0" rtlCol="0" fromWordArt="0" anchor="ctr" anchorCtr="0" forceAA="0" compatLnSpc="1">
              <a:prstTxWarp prst="textNoShape">
                <a:avLst/>
              </a:prstTxWarp>
              <a:noAutofit/>
            </a:bodyPr>
            <a:lstStyle/>
            <a:p>
              <a:endParaRPr lang="el-GR"/>
            </a:p>
          </p:txBody>
        </p:sp>
        <p:sp>
          <p:nvSpPr>
            <p:cNvPr id="28" name="Text Box 34"/>
            <p:cNvSpPr txBox="1"/>
            <p:nvPr>
              <p:custDataLst>
                <p:tags r:id="rId10"/>
              </p:custDataLst>
            </p:nvPr>
          </p:nvSpPr>
          <p:spPr>
            <a:xfrm rot="19592343">
              <a:off x="2497028" y="288516"/>
              <a:ext cx="561225" cy="304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7574" tIns="37574" rIns="37574" bIns="37574"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event</a:t>
              </a:r>
              <a:endParaRPr lang="el-GR" sz="1200" dirty="0">
                <a:effectLst/>
                <a:latin typeface="Times New Roman" panose="02020603050405020304" pitchFamily="18" charset="0"/>
                <a:ea typeface="Times New Roman" panose="02020603050405020304" pitchFamily="18" charset="0"/>
              </a:endParaRPr>
            </a:p>
          </p:txBody>
        </p:sp>
        <p:sp>
          <p:nvSpPr>
            <p:cNvPr id="29" name="Text Box 35"/>
            <p:cNvSpPr txBox="1"/>
            <p:nvPr>
              <p:custDataLst>
                <p:tags r:id="rId11"/>
              </p:custDataLst>
            </p:nvPr>
          </p:nvSpPr>
          <p:spPr>
            <a:xfrm rot="19592343">
              <a:off x="6010040" y="288516"/>
              <a:ext cx="561225" cy="304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7574" tIns="37574" rIns="37574" bIns="37574"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event</a:t>
              </a:r>
              <a:endParaRPr lang="el-GR" sz="1200" dirty="0">
                <a:effectLst/>
                <a:latin typeface="Times New Roman" panose="02020603050405020304" pitchFamily="18" charset="0"/>
                <a:ea typeface="Times New Roman" panose="02020603050405020304" pitchFamily="18" charset="0"/>
              </a:endParaRPr>
            </a:p>
          </p:txBody>
        </p:sp>
        <p:sp>
          <p:nvSpPr>
            <p:cNvPr id="30" name="Text Box 36"/>
            <p:cNvSpPr txBox="1"/>
            <p:nvPr>
              <p:custDataLst>
                <p:tags r:id="rId12"/>
              </p:custDataLst>
            </p:nvPr>
          </p:nvSpPr>
          <p:spPr>
            <a:xfrm>
              <a:off x="1218481" y="354362"/>
              <a:ext cx="1070829" cy="304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7574" tIns="37574" rIns="37574" bIns="37574"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http </a:t>
              </a:r>
              <a:r>
                <a:rPr lang="el-GR" sz="1400" dirty="0">
                  <a:effectLst/>
                  <a:latin typeface="Arial Narrow" panose="020B0606020202030204" pitchFamily="34" charset="0"/>
                  <a:ea typeface="Times New Roman" panose="02020603050405020304" pitchFamily="18" charset="0"/>
                </a:rPr>
                <a:t>κλήση</a:t>
              </a:r>
              <a:endParaRPr lang="el-GR" sz="1200" dirty="0">
                <a:effectLst/>
                <a:latin typeface="Times New Roman" panose="02020603050405020304" pitchFamily="18" charset="0"/>
                <a:ea typeface="Times New Roman" panose="02020603050405020304" pitchFamily="18" charset="0"/>
              </a:endParaRPr>
            </a:p>
          </p:txBody>
        </p:sp>
        <p:sp>
          <p:nvSpPr>
            <p:cNvPr id="31" name="Text Box 37"/>
            <p:cNvSpPr txBox="1"/>
            <p:nvPr>
              <p:custDataLst>
                <p:tags r:id="rId13"/>
              </p:custDataLst>
            </p:nvPr>
          </p:nvSpPr>
          <p:spPr>
            <a:xfrm>
              <a:off x="4575974" y="354362"/>
              <a:ext cx="1070829" cy="304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7574" tIns="37574" rIns="37574" bIns="37574"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http </a:t>
              </a:r>
              <a:r>
                <a:rPr lang="el-GR" sz="1400" dirty="0">
                  <a:effectLst/>
                  <a:latin typeface="Arial Narrow" panose="020B0606020202030204" pitchFamily="34" charset="0"/>
                  <a:ea typeface="Times New Roman" panose="02020603050405020304" pitchFamily="18" charset="0"/>
                </a:rPr>
                <a:t>κλήση</a:t>
              </a:r>
              <a:endParaRPr lang="el-GR" sz="1200" dirty="0">
                <a:effectLst/>
                <a:latin typeface="Times New Roman" panose="02020603050405020304" pitchFamily="18" charset="0"/>
                <a:ea typeface="Times New Roman" panose="02020603050405020304" pitchFamily="18" charset="0"/>
              </a:endParaRPr>
            </a:p>
          </p:txBody>
        </p:sp>
        <p:sp>
          <p:nvSpPr>
            <p:cNvPr id="32" name="Text Box 38"/>
            <p:cNvSpPr txBox="1"/>
            <p:nvPr>
              <p:custDataLst>
                <p:tags r:id="rId14"/>
              </p:custDataLst>
            </p:nvPr>
          </p:nvSpPr>
          <p:spPr>
            <a:xfrm>
              <a:off x="2623800" y="2412756"/>
              <a:ext cx="1607931" cy="5558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7574" tIns="37574" rIns="37574" bIns="37574" numCol="1" spcCol="0" rtlCol="0" fromWordArt="0" anchor="t" anchorCtr="0" forceAA="0" compatLnSpc="1">
              <a:prstTxWarp prst="textNoShape">
                <a:avLst/>
              </a:prstTxWarp>
              <a:noAutofit/>
            </a:bodyPr>
            <a:lstStyle/>
            <a:p>
              <a:pPr algn="ctr">
                <a:spcAft>
                  <a:spcPts val="300"/>
                </a:spcAft>
              </a:pPr>
              <a:r>
                <a:rPr lang="el-GR" sz="1400" dirty="0">
                  <a:effectLst/>
                  <a:latin typeface="Arial Narrow" panose="020B0606020202030204" pitchFamily="34" charset="0"/>
                  <a:ea typeface="Times New Roman" panose="02020603050405020304" pitchFamily="18" charset="0"/>
                </a:rPr>
                <a:t>παραγωγή &amp;</a:t>
              </a:r>
              <a:br>
                <a:rPr lang="el-GR" sz="1400" dirty="0">
                  <a:effectLst/>
                  <a:latin typeface="Arial Narrow" panose="020B0606020202030204" pitchFamily="34" charset="0"/>
                  <a:ea typeface="Times New Roman" panose="02020603050405020304" pitchFamily="18" charset="0"/>
                </a:rPr>
              </a:br>
              <a:r>
                <a:rPr lang="el-GR" sz="1400" dirty="0">
                  <a:effectLst/>
                  <a:latin typeface="Arial Narrow" panose="020B0606020202030204" pitchFamily="34" charset="0"/>
                  <a:ea typeface="Times New Roman" panose="02020603050405020304" pitchFamily="18" charset="0"/>
                </a:rPr>
                <a:t>αποστολή σελίδας</a:t>
              </a:r>
              <a:endParaRPr lang="el-GR" sz="1200" dirty="0">
                <a:effectLst/>
                <a:latin typeface="Times New Roman" panose="02020603050405020304" pitchFamily="18" charset="0"/>
                <a:ea typeface="Times New Roman" panose="02020603050405020304" pitchFamily="18" charset="0"/>
              </a:endParaRPr>
            </a:p>
          </p:txBody>
        </p:sp>
        <p:sp>
          <p:nvSpPr>
            <p:cNvPr id="33" name="Text Box 39"/>
            <p:cNvSpPr txBox="1"/>
            <p:nvPr>
              <p:custDataLst>
                <p:tags r:id="rId15"/>
              </p:custDataLst>
            </p:nvPr>
          </p:nvSpPr>
          <p:spPr>
            <a:xfrm>
              <a:off x="6189578" y="2412756"/>
              <a:ext cx="1607931" cy="5558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7574" tIns="37574" rIns="37574" bIns="37574" numCol="1" spcCol="0" rtlCol="0" fromWordArt="0" anchor="t" anchorCtr="0" forceAA="0" compatLnSpc="1">
              <a:prstTxWarp prst="textNoShape">
                <a:avLst/>
              </a:prstTxWarp>
              <a:noAutofit/>
            </a:bodyPr>
            <a:lstStyle/>
            <a:p>
              <a:pPr algn="ctr">
                <a:spcAft>
                  <a:spcPts val="300"/>
                </a:spcAft>
              </a:pPr>
              <a:r>
                <a:rPr lang="el-GR" sz="1400" dirty="0">
                  <a:effectLst/>
                  <a:latin typeface="Arial Narrow" panose="020B0606020202030204" pitchFamily="34" charset="0"/>
                  <a:ea typeface="Times New Roman" panose="02020603050405020304" pitchFamily="18" charset="0"/>
                </a:rPr>
                <a:t>παραγωγή &amp;</a:t>
              </a:r>
              <a:br>
                <a:rPr lang="el-GR" sz="1400" dirty="0">
                  <a:effectLst/>
                  <a:latin typeface="Arial Narrow" panose="020B0606020202030204" pitchFamily="34" charset="0"/>
                  <a:ea typeface="Times New Roman" panose="02020603050405020304" pitchFamily="18" charset="0"/>
                </a:rPr>
              </a:br>
              <a:r>
                <a:rPr lang="el-GR" sz="1400" dirty="0">
                  <a:effectLst/>
                  <a:latin typeface="Arial Narrow" panose="020B0606020202030204" pitchFamily="34" charset="0"/>
                  <a:ea typeface="Times New Roman" panose="02020603050405020304" pitchFamily="18" charset="0"/>
                </a:rPr>
                <a:t>αποστολή σελίδας</a:t>
              </a:r>
              <a:endParaRPr lang="el-GR" sz="1200" dirty="0">
                <a:effectLst/>
                <a:latin typeface="Times New Roman" panose="02020603050405020304" pitchFamily="18" charset="0"/>
                <a:ea typeface="Times New Roman" panose="02020603050405020304" pitchFamily="18" charset="0"/>
              </a:endParaRPr>
            </a:p>
          </p:txBody>
        </p:sp>
        <p:pic>
          <p:nvPicPr>
            <p:cNvPr id="34" name="Picture 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970219" y="962853"/>
              <a:ext cx="988554" cy="984842"/>
            </a:xfrm>
            <a:prstGeom prst="rect">
              <a:avLst/>
            </a:prstGeom>
          </p:spPr>
        </p:pic>
        <p:pic>
          <p:nvPicPr>
            <p:cNvPr id="35" name="Picture 40"/>
            <p:cNvPicPr/>
            <p:nvPr/>
          </p:nvPicPr>
          <p:blipFill>
            <a:blip r:embed="rId20" cstate="print">
              <a:extLst>
                <a:ext uri="{28A0092B-C50C-407E-A947-70E740481C1C}">
                  <a14:useLocalDpi xmlns:a14="http://schemas.microsoft.com/office/drawing/2010/main" val="0"/>
                </a:ext>
              </a:extLst>
            </a:blip>
            <a:stretch>
              <a:fillRect/>
            </a:stretch>
          </p:blipFill>
          <p:spPr>
            <a:xfrm>
              <a:off x="6476959" y="962852"/>
              <a:ext cx="988036" cy="984325"/>
            </a:xfrm>
            <a:prstGeom prst="rect">
              <a:avLst/>
            </a:prstGeom>
          </p:spPr>
        </p:pic>
      </p:gr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431337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3200" dirty="0"/>
              <a:t>Σύγχρονες </a:t>
            </a:r>
            <a:r>
              <a:rPr lang="en-US" sz="3200" dirty="0"/>
              <a:t>vs. </a:t>
            </a:r>
            <a:r>
              <a:rPr lang="el-GR" sz="3200" dirty="0"/>
              <a:t>Ασύγχρονες Κλήσεις  (2/2)</a:t>
            </a:r>
          </a:p>
        </p:txBody>
      </p:sp>
      <p:sp>
        <p:nvSpPr>
          <p:cNvPr id="3" name="Rectangle 48"/>
          <p:cNvSpPr>
            <a:spLocks noChangeArrowheads="1"/>
          </p:cNvSpPr>
          <p:nvPr>
            <p:custDataLst>
              <p:tags r:id="rId3"/>
            </p:custDataLst>
          </p:nvPr>
        </p:nvSpPr>
        <p:spPr bwMode="auto">
          <a:xfrm>
            <a:off x="23428" y="845249"/>
            <a:ext cx="88181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1" i="0" u="none" strike="noStrike" cap="none" normalizeH="0" baseline="0" dirty="0" smtClean="0">
                <a:ln>
                  <a:noFill/>
                </a:ln>
                <a:solidFill>
                  <a:schemeClr val="tx1"/>
                </a:solidFill>
                <a:effectLst/>
                <a:ea typeface="Times New Roman" panose="02020603050405020304" pitchFamily="18" charset="0"/>
              </a:rPr>
              <a:t>Ασύγχρονες Κλήσεις (</a:t>
            </a:r>
            <a:r>
              <a:rPr kumimoji="0" lang="en-US" altLang="el-GR" sz="1600" b="1" i="0" u="none" strike="noStrike" cap="none" normalizeH="0" baseline="0" dirty="0" smtClean="0">
                <a:ln>
                  <a:noFill/>
                </a:ln>
                <a:solidFill>
                  <a:schemeClr val="tx1"/>
                </a:solidFill>
                <a:effectLst/>
                <a:ea typeface="Times New Roman" panose="02020603050405020304" pitchFamily="18" charset="0"/>
              </a:rPr>
              <a:t>Asynchronous Calls</a:t>
            </a:r>
            <a:r>
              <a:rPr kumimoji="0" lang="el-GR" altLang="el-GR" sz="1600" b="1" i="0" u="none" strike="noStrike" cap="none" normalizeH="0" baseline="0" dirty="0" smtClean="0">
                <a:ln>
                  <a:noFill/>
                </a:ln>
                <a:solidFill>
                  <a:schemeClr val="tx1"/>
                </a:solidFill>
                <a:effectLst/>
                <a:ea typeface="Times New Roman" panose="02020603050405020304" pitchFamily="18" charset="0"/>
              </a:rPr>
              <a:t>)</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η </a:t>
            </a:r>
            <a:r>
              <a:rPr kumimoji="0" lang="en-US" altLang="el-GR" sz="1600" b="0" i="0" u="none" strike="noStrike" cap="none" normalizeH="0" baseline="0" dirty="0" smtClean="0">
                <a:ln>
                  <a:noFill/>
                </a:ln>
                <a:solidFill>
                  <a:schemeClr val="tx1"/>
                </a:solidFill>
                <a:effectLst/>
                <a:ea typeface="Times New Roman" panose="02020603050405020304" pitchFamily="18" charset="0"/>
              </a:rPr>
              <a:t>JavaScript engine</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προχωρά σε τυχόν επόμενες εντολές και ολοκληρώνει τις σχετικές με "ασύγχρονες" κλήσεις εργασίες όταν οι εντολές ολοκληρωθούν.</a:t>
            </a:r>
            <a:endParaRPr kumimoji="0" lang="el-GR" altLang="el-GR"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0" i="0" u="none" strike="noStrike" cap="none" normalizeH="0" baseline="0" dirty="0" err="1" smtClean="0">
                <a:ln>
                  <a:noFill/>
                </a:ln>
                <a:solidFill>
                  <a:schemeClr val="tx1"/>
                </a:solidFill>
                <a:effectLst/>
                <a:ea typeface="Times New Roman" panose="02020603050405020304" pitchFamily="18" charset="0"/>
              </a:rPr>
              <a:t>Εξ'ορισμού</a:t>
            </a:r>
            <a:r>
              <a:rPr kumimoji="0" lang="el-GR" altLang="el-GR" sz="1600" b="0" i="0" u="none" strike="noStrike" cap="none" normalizeH="0" baseline="0" dirty="0" smtClean="0">
                <a:ln>
                  <a:noFill/>
                </a:ln>
                <a:solidFill>
                  <a:schemeClr val="tx1"/>
                </a:solidFill>
                <a:effectLst/>
                <a:ea typeface="Times New Roman" panose="02020603050405020304" pitchFamily="18" charset="0"/>
              </a:rPr>
              <a:t> (</a:t>
            </a:r>
            <a:r>
              <a:rPr kumimoji="0" lang="el-GR" altLang="el-GR" sz="1600" b="0" i="0" u="none" strike="noStrike" cap="none" normalizeH="0" baseline="0" dirty="0" err="1" smtClean="0">
                <a:ln>
                  <a:noFill/>
                </a:ln>
                <a:solidFill>
                  <a:schemeClr val="tx1"/>
                </a:solidFill>
                <a:effectLst/>
                <a:ea typeface="Times New Roman" panose="02020603050405020304" pitchFamily="18" charset="0"/>
              </a:rPr>
              <a:t>by</a:t>
            </a:r>
            <a:r>
              <a:rPr kumimoji="0" lang="el-GR" altLang="el-GR" sz="1600" b="0" i="0" u="none" strike="noStrike" cap="none" normalizeH="0" baseline="0" dirty="0" smtClean="0">
                <a:ln>
                  <a:noFill/>
                </a:ln>
                <a:solidFill>
                  <a:schemeClr val="tx1"/>
                </a:solidFill>
                <a:effectLst/>
                <a:ea typeface="Times New Roman" panose="02020603050405020304" pitchFamily="18" charset="0"/>
              </a:rPr>
              <a:t> </a:t>
            </a:r>
            <a:r>
              <a:rPr kumimoji="0" lang="el-GR" altLang="el-GR" sz="1600" b="0" i="0" u="none" strike="noStrike" cap="none" normalizeH="0" baseline="0" dirty="0" err="1" smtClean="0">
                <a:ln>
                  <a:noFill/>
                </a:ln>
                <a:solidFill>
                  <a:schemeClr val="tx1"/>
                </a:solidFill>
                <a:effectLst/>
                <a:ea typeface="Times New Roman" panose="02020603050405020304" pitchFamily="18" charset="0"/>
              </a:rPr>
              <a:t>default</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οι AJAX κλήσεις είναι "ασύγχρονες". Μπορεί όμως να γίνουν "σύγχρονες" με κατάλληλες παραμέτρους (δε συνηθίζεται).</a:t>
            </a:r>
            <a:endParaRPr kumimoji="0" lang="el-GR" altLang="el-GR"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l-GR" altLang="el-GR" sz="1600" b="0" i="0" u="none" strike="noStrike" cap="none" normalizeH="0" baseline="0" dirty="0" smtClean="0">
              <a:ln>
                <a:noFill/>
              </a:ln>
              <a:solidFill>
                <a:schemeClr val="tx1"/>
              </a:solidFill>
              <a:effectLst/>
            </a:endParaRPr>
          </a:p>
        </p:txBody>
      </p:sp>
      <p:grpSp>
        <p:nvGrpSpPr>
          <p:cNvPr id="7" name="Canvas 65" descr="εικόνα αναπαράστασης ασύγχρονων κλήσεων σε javascript."/>
          <p:cNvGrpSpPr/>
          <p:nvPr/>
        </p:nvGrpSpPr>
        <p:grpSpPr>
          <a:xfrm>
            <a:off x="208184" y="1905347"/>
            <a:ext cx="8620125" cy="3971925"/>
            <a:chOff x="0" y="0"/>
            <a:chExt cx="8620125" cy="3971925"/>
          </a:xfrm>
        </p:grpSpPr>
        <p:sp>
          <p:nvSpPr>
            <p:cNvPr id="8" name="Ορθογώνιο 7"/>
            <p:cNvSpPr/>
            <p:nvPr/>
          </p:nvSpPr>
          <p:spPr>
            <a:xfrm>
              <a:off x="0" y="0"/>
              <a:ext cx="8620125" cy="3971925"/>
            </a:xfrm>
            <a:prstGeom prst="rect">
              <a:avLst/>
            </a:prstGeom>
          </p:spPr>
        </p:sp>
        <p:cxnSp>
          <p:nvCxnSpPr>
            <p:cNvPr id="9" name="Straight Arrow Connector 41"/>
            <p:cNvCxnSpPr/>
            <p:nvPr/>
          </p:nvCxnSpPr>
          <p:spPr>
            <a:xfrm>
              <a:off x="1052518" y="607880"/>
              <a:ext cx="7468495" cy="0"/>
            </a:xfrm>
            <a:prstGeom prst="straightConnector1">
              <a:avLst/>
            </a:prstGeom>
            <a:ln w="25400">
              <a:solidFill>
                <a:schemeClr val="tx1">
                  <a:lumMod val="65000"/>
                  <a:lumOff val="3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42"/>
            <p:cNvCxnSpPr/>
            <p:nvPr/>
          </p:nvCxnSpPr>
          <p:spPr>
            <a:xfrm>
              <a:off x="1052518" y="3194490"/>
              <a:ext cx="7468495" cy="0"/>
            </a:xfrm>
            <a:prstGeom prst="straightConnector1">
              <a:avLst/>
            </a:prstGeom>
            <a:ln w="25400">
              <a:solidFill>
                <a:schemeClr val="tx1">
                  <a:lumMod val="65000"/>
                  <a:lumOff val="3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66"/>
            <p:cNvCxnSpPr/>
            <p:nvPr/>
          </p:nvCxnSpPr>
          <p:spPr>
            <a:xfrm>
              <a:off x="1052518" y="1901420"/>
              <a:ext cx="7468495" cy="0"/>
            </a:xfrm>
            <a:prstGeom prst="straightConnector1">
              <a:avLst/>
            </a:prstGeom>
            <a:ln w="25400">
              <a:solidFill>
                <a:srgbClr val="C00000"/>
              </a:solidFill>
              <a:prstDash val="sysDot"/>
              <a:tailEnd type="stealth" w="lg" len="lg"/>
            </a:ln>
          </p:spPr>
          <p:style>
            <a:lnRef idx="1">
              <a:schemeClr val="accent1"/>
            </a:lnRef>
            <a:fillRef idx="0">
              <a:schemeClr val="accent1"/>
            </a:fillRef>
            <a:effectRef idx="0">
              <a:schemeClr val="accent1"/>
            </a:effectRef>
            <a:fontRef idx="minor">
              <a:schemeClr val="tx1"/>
            </a:fontRef>
          </p:style>
        </p:cxnSp>
        <p:pic>
          <p:nvPicPr>
            <p:cNvPr id="12" name="Picture 2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2164" y="37493"/>
              <a:ext cx="795271" cy="923958"/>
            </a:xfrm>
            <a:prstGeom prst="rect">
              <a:avLst/>
            </a:prstGeom>
          </p:spPr>
        </p:pic>
        <p:pic>
          <p:nvPicPr>
            <p:cNvPr id="13" name="Picture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3094" y="2647105"/>
              <a:ext cx="1071806" cy="1071880"/>
            </a:xfrm>
            <a:prstGeom prst="rect">
              <a:avLst/>
            </a:prstGeom>
          </p:spPr>
        </p:pic>
        <p:cxnSp>
          <p:nvCxnSpPr>
            <p:cNvPr id="15" name="Straight Arrow Connector 43"/>
            <p:cNvCxnSpPr/>
            <p:nvPr/>
          </p:nvCxnSpPr>
          <p:spPr>
            <a:xfrm>
              <a:off x="1052519" y="607880"/>
              <a:ext cx="1071852" cy="0"/>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45"/>
            <p:cNvCxnSpPr/>
            <p:nvPr/>
          </p:nvCxnSpPr>
          <p:spPr>
            <a:xfrm>
              <a:off x="2674170" y="3192652"/>
              <a:ext cx="1673786" cy="1604"/>
            </a:xfrm>
            <a:prstGeom prst="straightConnector1">
              <a:avLst/>
            </a:prstGeom>
            <a:ln w="76200">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46"/>
            <p:cNvCxnSpPr/>
            <p:nvPr/>
          </p:nvCxnSpPr>
          <p:spPr>
            <a:xfrm>
              <a:off x="6230666" y="616550"/>
              <a:ext cx="186263" cy="1300410"/>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47"/>
            <p:cNvCxnSpPr/>
            <p:nvPr/>
          </p:nvCxnSpPr>
          <p:spPr>
            <a:xfrm>
              <a:off x="6416831" y="1899014"/>
              <a:ext cx="184384" cy="0"/>
            </a:xfrm>
            <a:prstGeom prst="straightConnector1">
              <a:avLst/>
            </a:prstGeom>
            <a:ln w="76200">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48"/>
            <p:cNvCxnSpPr/>
            <p:nvPr/>
          </p:nvCxnSpPr>
          <p:spPr>
            <a:xfrm flipV="1">
              <a:off x="4865223" y="607788"/>
              <a:ext cx="200438" cy="1309032"/>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49"/>
            <p:cNvCxnSpPr/>
            <p:nvPr/>
          </p:nvCxnSpPr>
          <p:spPr>
            <a:xfrm>
              <a:off x="2892029" y="607695"/>
              <a:ext cx="5436686" cy="556"/>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50"/>
            <p:cNvCxnSpPr/>
            <p:nvPr/>
          </p:nvCxnSpPr>
          <p:spPr>
            <a:xfrm>
              <a:off x="6601015" y="1898733"/>
              <a:ext cx="183800" cy="1295524"/>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sp>
          <p:nvSpPr>
            <p:cNvPr id="22" name="Text Box 51"/>
            <p:cNvSpPr txBox="1"/>
            <p:nvPr>
              <p:custDataLst>
                <p:tags r:id="rId7"/>
              </p:custDataLst>
            </p:nvPr>
          </p:nvSpPr>
          <p:spPr>
            <a:xfrm>
              <a:off x="62558" y="842633"/>
              <a:ext cx="924977" cy="32745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2579" tIns="32579" rIns="32579" bIns="32579"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client / user</a:t>
              </a:r>
              <a:endParaRPr lang="el-GR" sz="1200" dirty="0">
                <a:effectLst/>
                <a:latin typeface="Times New Roman" panose="02020603050405020304" pitchFamily="18" charset="0"/>
                <a:ea typeface="Times New Roman" panose="02020603050405020304" pitchFamily="18" charset="0"/>
              </a:endParaRPr>
            </a:p>
          </p:txBody>
        </p:sp>
        <p:sp>
          <p:nvSpPr>
            <p:cNvPr id="23" name="Text Box 52"/>
            <p:cNvSpPr txBox="1"/>
            <p:nvPr>
              <p:custDataLst>
                <p:tags r:id="rId8"/>
              </p:custDataLst>
            </p:nvPr>
          </p:nvSpPr>
          <p:spPr>
            <a:xfrm>
              <a:off x="62558" y="3643274"/>
              <a:ext cx="924977" cy="3268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2579" tIns="32579" rIns="32579" bIns="32579"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server</a:t>
              </a:r>
              <a:endParaRPr lang="el-GR" sz="1200" dirty="0">
                <a:effectLst/>
                <a:latin typeface="Times New Roman" panose="02020603050405020304" pitchFamily="18" charset="0"/>
                <a:ea typeface="Times New Roman" panose="02020603050405020304" pitchFamily="18" charset="0"/>
              </a:endParaRPr>
            </a:p>
          </p:txBody>
        </p:sp>
        <p:sp>
          <p:nvSpPr>
            <p:cNvPr id="24" name="Text Box 53"/>
            <p:cNvSpPr txBox="1"/>
            <p:nvPr>
              <p:custDataLst>
                <p:tags r:id="rId9"/>
              </p:custDataLst>
            </p:nvPr>
          </p:nvSpPr>
          <p:spPr>
            <a:xfrm>
              <a:off x="7929768" y="670768"/>
              <a:ext cx="590938" cy="3152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2579" tIns="32579" rIns="32579" bIns="32579" numCol="1" spcCol="0" rtlCol="0" fromWordArt="0" anchor="t" anchorCtr="0" forceAA="0" compatLnSpc="1">
              <a:prstTxWarp prst="textNoShape">
                <a:avLst/>
              </a:prstTxWarp>
              <a:noAutofit/>
            </a:bodyPr>
            <a:lstStyle/>
            <a:p>
              <a:pPr algn="ctr">
                <a:spcAft>
                  <a:spcPts val="300"/>
                </a:spcAft>
              </a:pPr>
              <a:r>
                <a:rPr lang="el-GR" sz="1400" dirty="0">
                  <a:effectLst/>
                  <a:latin typeface="Arial Narrow" panose="020B0606020202030204" pitchFamily="34" charset="0"/>
                  <a:ea typeface="Times New Roman" panose="02020603050405020304" pitchFamily="18" charset="0"/>
                </a:rPr>
                <a:t>χρόνος</a:t>
              </a:r>
              <a:endParaRPr lang="el-GR" sz="1200" dirty="0">
                <a:effectLst/>
                <a:latin typeface="Times New Roman" panose="02020603050405020304" pitchFamily="18" charset="0"/>
                <a:ea typeface="Times New Roman" panose="02020603050405020304" pitchFamily="18" charset="0"/>
              </a:endParaRPr>
            </a:p>
          </p:txBody>
        </p:sp>
        <p:sp>
          <p:nvSpPr>
            <p:cNvPr id="25" name="Text Box 54"/>
            <p:cNvSpPr txBox="1"/>
            <p:nvPr>
              <p:custDataLst>
                <p:tags r:id="rId10"/>
              </p:custDataLst>
            </p:nvPr>
          </p:nvSpPr>
          <p:spPr>
            <a:xfrm>
              <a:off x="7929461" y="3192025"/>
              <a:ext cx="590938" cy="3306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2579" tIns="32579" rIns="32579" bIns="32579" numCol="1" spcCol="0" rtlCol="0" fromWordArt="0" anchor="t" anchorCtr="0" forceAA="0" compatLnSpc="1">
              <a:prstTxWarp prst="textNoShape">
                <a:avLst/>
              </a:prstTxWarp>
              <a:noAutofit/>
            </a:bodyPr>
            <a:lstStyle/>
            <a:p>
              <a:pPr algn="ctr">
                <a:spcAft>
                  <a:spcPts val="300"/>
                </a:spcAft>
              </a:pPr>
              <a:r>
                <a:rPr lang="el-GR" sz="1400" dirty="0">
                  <a:effectLst/>
                  <a:latin typeface="Arial Narrow" panose="020B0606020202030204" pitchFamily="34" charset="0"/>
                  <a:ea typeface="Times New Roman" panose="02020603050405020304" pitchFamily="18" charset="0"/>
                </a:rPr>
                <a:t>χρόνος</a:t>
              </a:r>
              <a:endParaRPr lang="el-GR" sz="1200" dirty="0">
                <a:effectLst/>
                <a:latin typeface="Times New Roman" panose="02020603050405020304" pitchFamily="18" charset="0"/>
                <a:ea typeface="Times New Roman" panose="02020603050405020304" pitchFamily="18" charset="0"/>
              </a:endParaRPr>
            </a:p>
          </p:txBody>
        </p:sp>
        <p:sp>
          <p:nvSpPr>
            <p:cNvPr id="26" name="Explosion 1 56"/>
            <p:cNvSpPr/>
            <p:nvPr/>
          </p:nvSpPr>
          <p:spPr>
            <a:xfrm>
              <a:off x="6143560" y="436258"/>
              <a:ext cx="273466" cy="292584"/>
            </a:xfrm>
            <a:prstGeom prst="irregularSeal1">
              <a:avLst/>
            </a:prstGeom>
            <a:solidFill>
              <a:srgbClr val="FFFF00"/>
            </a:solidFill>
            <a:ln>
              <a:solidFill>
                <a:srgbClr val="C00000"/>
              </a:solidFill>
            </a:ln>
          </p:spPr>
          <p:style>
            <a:lnRef idx="1">
              <a:schemeClr val="dk1"/>
            </a:lnRef>
            <a:fillRef idx="2">
              <a:schemeClr val="dk1"/>
            </a:fillRef>
            <a:effectRef idx="1">
              <a:schemeClr val="dk1"/>
            </a:effectRef>
            <a:fontRef idx="minor">
              <a:schemeClr val="dk1"/>
            </a:fontRef>
          </p:style>
          <p:txBody>
            <a:bodyPr rot="0" spcFirstLastPara="0" vert="horz" wrap="square" lIns="82748" tIns="41374" rIns="82748" bIns="41374" numCol="1" spcCol="0" rtlCol="0" fromWordArt="0" anchor="ctr" anchorCtr="0" forceAA="0" compatLnSpc="1">
              <a:prstTxWarp prst="textNoShape">
                <a:avLst/>
              </a:prstTxWarp>
              <a:noAutofit/>
            </a:bodyPr>
            <a:lstStyle/>
            <a:p>
              <a:endParaRPr lang="el-GR"/>
            </a:p>
          </p:txBody>
        </p:sp>
        <p:sp>
          <p:nvSpPr>
            <p:cNvPr id="27" name="Text Box 58"/>
            <p:cNvSpPr txBox="1"/>
            <p:nvPr>
              <p:custDataLst>
                <p:tags r:id="rId11"/>
              </p:custDataLst>
            </p:nvPr>
          </p:nvSpPr>
          <p:spPr>
            <a:xfrm rot="19592343">
              <a:off x="6345700" y="232103"/>
              <a:ext cx="484783" cy="26379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2579" tIns="32579" rIns="32579" bIns="32579"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event</a:t>
              </a:r>
              <a:endParaRPr lang="el-GR" sz="1200" dirty="0">
                <a:effectLst/>
                <a:latin typeface="Times New Roman" panose="02020603050405020304" pitchFamily="18" charset="0"/>
                <a:ea typeface="Times New Roman" panose="02020603050405020304" pitchFamily="18" charset="0"/>
              </a:endParaRPr>
            </a:p>
          </p:txBody>
        </p:sp>
        <p:sp>
          <p:nvSpPr>
            <p:cNvPr id="28" name="Text Box 59"/>
            <p:cNvSpPr txBox="1"/>
            <p:nvPr>
              <p:custDataLst>
                <p:tags r:id="rId12"/>
              </p:custDataLst>
            </p:nvPr>
          </p:nvSpPr>
          <p:spPr>
            <a:xfrm>
              <a:off x="1052478" y="215881"/>
              <a:ext cx="924977" cy="3206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2579" tIns="32579" rIns="32579" bIns="32579"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http </a:t>
              </a:r>
              <a:r>
                <a:rPr lang="el-GR" sz="1400" dirty="0">
                  <a:effectLst/>
                  <a:latin typeface="Arial Narrow" panose="020B0606020202030204" pitchFamily="34" charset="0"/>
                  <a:ea typeface="Times New Roman" panose="02020603050405020304" pitchFamily="18" charset="0"/>
                </a:rPr>
                <a:t>κλήση</a:t>
              </a:r>
              <a:endParaRPr lang="el-GR" sz="1200" dirty="0">
                <a:effectLst/>
                <a:latin typeface="Times New Roman" panose="02020603050405020304" pitchFamily="18" charset="0"/>
                <a:ea typeface="Times New Roman" panose="02020603050405020304" pitchFamily="18" charset="0"/>
              </a:endParaRPr>
            </a:p>
          </p:txBody>
        </p:sp>
        <p:sp>
          <p:nvSpPr>
            <p:cNvPr id="29" name="Text Box 60"/>
            <p:cNvSpPr txBox="1"/>
            <p:nvPr>
              <p:custDataLst>
                <p:tags r:id="rId13"/>
              </p:custDataLst>
            </p:nvPr>
          </p:nvSpPr>
          <p:spPr>
            <a:xfrm>
              <a:off x="4423833" y="215855"/>
              <a:ext cx="1806350" cy="3205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2579" tIns="32579" rIns="32579" bIns="32579" numCol="1" spcCol="0" rtlCol="0" fromWordArt="0" anchor="t" anchorCtr="0" forceAA="0" compatLnSpc="1">
              <a:prstTxWarp prst="textNoShape">
                <a:avLst/>
              </a:prstTxWarp>
              <a:noAutofit/>
            </a:bodyPr>
            <a:lstStyle/>
            <a:p>
              <a:pPr algn="ctr">
                <a:spcAft>
                  <a:spcPts val="300"/>
                </a:spcAft>
              </a:pPr>
              <a:r>
                <a:rPr lang="el-GR" sz="1400" dirty="0">
                  <a:effectLst/>
                  <a:latin typeface="Arial Narrow" panose="020B0606020202030204" pitchFamily="34" charset="0"/>
                  <a:ea typeface="Times New Roman" panose="02020603050405020304" pitchFamily="18" charset="0"/>
                </a:rPr>
                <a:t>λήψη αποτελεσμάτων</a:t>
              </a:r>
              <a:endParaRPr lang="el-GR" sz="1200" dirty="0">
                <a:effectLst/>
                <a:latin typeface="Times New Roman" panose="02020603050405020304" pitchFamily="18" charset="0"/>
                <a:ea typeface="Times New Roman" panose="02020603050405020304" pitchFamily="18" charset="0"/>
              </a:endParaRPr>
            </a:p>
          </p:txBody>
        </p:sp>
        <p:sp>
          <p:nvSpPr>
            <p:cNvPr id="30" name="Text Box 61"/>
            <p:cNvSpPr txBox="1"/>
            <p:nvPr>
              <p:custDataLst>
                <p:tags r:id="rId14"/>
              </p:custDataLst>
            </p:nvPr>
          </p:nvSpPr>
          <p:spPr>
            <a:xfrm>
              <a:off x="2544786" y="3433412"/>
              <a:ext cx="2520124" cy="5379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2579" tIns="32579" rIns="32579" bIns="32579" numCol="1" spcCol="0" rtlCol="0" fromWordArt="0" anchor="t" anchorCtr="0" forceAA="0" compatLnSpc="1">
              <a:prstTxWarp prst="textNoShape">
                <a:avLst/>
              </a:prstTxWarp>
              <a:noAutofit/>
            </a:bodyPr>
            <a:lstStyle/>
            <a:p>
              <a:pPr algn="ctr">
                <a:spcAft>
                  <a:spcPts val="300"/>
                </a:spcAft>
              </a:pPr>
              <a:r>
                <a:rPr lang="el-GR" sz="1400" dirty="0">
                  <a:effectLst/>
                  <a:latin typeface="Arial Narrow" panose="020B0606020202030204" pitchFamily="34" charset="0"/>
                  <a:ea typeface="Times New Roman" panose="02020603050405020304" pitchFamily="18" charset="0"/>
                </a:rPr>
                <a:t>παραγωγή &amp; αποστολή</a:t>
              </a:r>
              <a:br>
                <a:rPr lang="el-GR" sz="1400" dirty="0">
                  <a:effectLst/>
                  <a:latin typeface="Arial Narrow" panose="020B0606020202030204" pitchFamily="34" charset="0"/>
                  <a:ea typeface="Times New Roman" panose="02020603050405020304" pitchFamily="18" charset="0"/>
                </a:rPr>
              </a:br>
              <a:r>
                <a:rPr lang="el-GR" sz="1400" dirty="0">
                  <a:effectLst/>
                  <a:latin typeface="Arial Narrow" panose="020B0606020202030204" pitchFamily="34" charset="0"/>
                  <a:ea typeface="Times New Roman" panose="02020603050405020304" pitchFamily="18" charset="0"/>
                </a:rPr>
                <a:t>τμήματος σελίδας</a:t>
              </a:r>
              <a:endParaRPr lang="el-GR" sz="1200" dirty="0">
                <a:effectLst/>
                <a:latin typeface="Times New Roman" panose="02020603050405020304" pitchFamily="18" charset="0"/>
                <a:ea typeface="Times New Roman" panose="02020603050405020304" pitchFamily="18" charset="0"/>
              </a:endParaRPr>
            </a:p>
          </p:txBody>
        </p:sp>
        <p:sp>
          <p:nvSpPr>
            <p:cNvPr id="31" name="Text Box 62"/>
            <p:cNvSpPr txBox="1"/>
            <p:nvPr>
              <p:custDataLst>
                <p:tags r:id="rId15"/>
              </p:custDataLst>
            </p:nvPr>
          </p:nvSpPr>
          <p:spPr>
            <a:xfrm>
              <a:off x="6142199" y="3433159"/>
              <a:ext cx="2185445" cy="537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2579" tIns="32579" rIns="32579" bIns="32579" numCol="1" spcCol="0" rtlCol="0" fromWordArt="0" anchor="t" anchorCtr="0" forceAA="0" compatLnSpc="1">
              <a:prstTxWarp prst="textNoShape">
                <a:avLst/>
              </a:prstTxWarp>
              <a:noAutofit/>
            </a:bodyPr>
            <a:lstStyle/>
            <a:p>
              <a:pPr algn="ctr">
                <a:spcAft>
                  <a:spcPts val="300"/>
                </a:spcAft>
              </a:pPr>
              <a:r>
                <a:rPr lang="el-GR" sz="1400" dirty="0">
                  <a:effectLst/>
                  <a:latin typeface="Arial Narrow" panose="020B0606020202030204" pitchFamily="34" charset="0"/>
                  <a:ea typeface="Times New Roman" panose="02020603050405020304" pitchFamily="18" charset="0"/>
                </a:rPr>
                <a:t>παραγωγή &amp; αποστολή</a:t>
              </a:r>
              <a:br>
                <a:rPr lang="el-GR" sz="1400" dirty="0">
                  <a:effectLst/>
                  <a:latin typeface="Arial Narrow" panose="020B0606020202030204" pitchFamily="34" charset="0"/>
                  <a:ea typeface="Times New Roman" panose="02020603050405020304" pitchFamily="18" charset="0"/>
                </a:rPr>
              </a:br>
              <a:r>
                <a:rPr lang="el-GR" sz="1400" dirty="0">
                  <a:effectLst/>
                  <a:latin typeface="Arial Narrow" panose="020B0606020202030204" pitchFamily="34" charset="0"/>
                  <a:ea typeface="Times New Roman" panose="02020603050405020304" pitchFamily="18" charset="0"/>
                </a:rPr>
                <a:t>τμήματος σελίδας</a:t>
              </a:r>
              <a:endParaRPr lang="el-GR" sz="1200" dirty="0">
                <a:effectLst/>
                <a:latin typeface="Times New Roman" panose="02020603050405020304" pitchFamily="18" charset="0"/>
                <a:ea typeface="Times New Roman" panose="02020603050405020304" pitchFamily="18" charset="0"/>
              </a:endParaRPr>
            </a:p>
          </p:txBody>
        </p:sp>
        <p:cxnSp>
          <p:nvCxnSpPr>
            <p:cNvPr id="32" name="Straight Arrow Connector 44"/>
            <p:cNvCxnSpPr/>
            <p:nvPr/>
          </p:nvCxnSpPr>
          <p:spPr>
            <a:xfrm>
              <a:off x="2124340" y="607834"/>
              <a:ext cx="142053" cy="1293446"/>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67"/>
            <p:cNvCxnSpPr/>
            <p:nvPr/>
          </p:nvCxnSpPr>
          <p:spPr>
            <a:xfrm>
              <a:off x="2266431" y="1899997"/>
              <a:ext cx="326545" cy="0"/>
            </a:xfrm>
            <a:prstGeom prst="straightConnector1">
              <a:avLst/>
            </a:prstGeom>
            <a:ln w="76200">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68"/>
            <p:cNvCxnSpPr/>
            <p:nvPr/>
          </p:nvCxnSpPr>
          <p:spPr>
            <a:xfrm>
              <a:off x="2592898" y="1899717"/>
              <a:ext cx="81316" cy="1292701"/>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71"/>
            <p:cNvCxnSpPr/>
            <p:nvPr/>
          </p:nvCxnSpPr>
          <p:spPr>
            <a:xfrm>
              <a:off x="2892117" y="607834"/>
              <a:ext cx="142053" cy="1293446"/>
            </a:xfrm>
            <a:prstGeom prst="straightConnector1">
              <a:avLst/>
            </a:prstGeom>
            <a:ln w="76200">
              <a:solidFill>
                <a:schemeClr val="accent3">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72"/>
            <p:cNvCxnSpPr/>
            <p:nvPr/>
          </p:nvCxnSpPr>
          <p:spPr>
            <a:xfrm>
              <a:off x="3034208" y="1899997"/>
              <a:ext cx="326545" cy="0"/>
            </a:xfrm>
            <a:prstGeom prst="straightConnector1">
              <a:avLst/>
            </a:prstGeom>
            <a:ln w="76200">
              <a:solidFill>
                <a:schemeClr val="accent3">
                  <a:lumMod val="75000"/>
                </a:schemeClr>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73"/>
            <p:cNvCxnSpPr/>
            <p:nvPr/>
          </p:nvCxnSpPr>
          <p:spPr>
            <a:xfrm>
              <a:off x="3360664" y="1899716"/>
              <a:ext cx="113809" cy="1192563"/>
            </a:xfrm>
            <a:prstGeom prst="straightConnector1">
              <a:avLst/>
            </a:prstGeom>
            <a:ln w="76200">
              <a:solidFill>
                <a:schemeClr val="accent3">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75"/>
            <p:cNvCxnSpPr/>
            <p:nvPr/>
          </p:nvCxnSpPr>
          <p:spPr>
            <a:xfrm>
              <a:off x="2124326" y="607833"/>
              <a:ext cx="767745" cy="0"/>
            </a:xfrm>
            <a:prstGeom prst="straightConnector1">
              <a:avLst/>
            </a:prstGeom>
            <a:ln w="76200">
              <a:solidFill>
                <a:schemeClr val="accent3">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74"/>
            <p:cNvGrpSpPr/>
            <p:nvPr/>
          </p:nvGrpSpPr>
          <p:grpSpPr>
            <a:xfrm>
              <a:off x="1992962" y="215701"/>
              <a:ext cx="648746" cy="512722"/>
              <a:chOff x="1898846" y="238343"/>
              <a:chExt cx="618109" cy="488510"/>
            </a:xfrm>
          </p:grpSpPr>
          <p:sp>
            <p:nvSpPr>
              <p:cNvPr id="53" name="Text Box 57"/>
              <p:cNvSpPr txBox="1"/>
              <p:nvPr>
                <p:custDataLst>
                  <p:tags r:id="rId17"/>
                </p:custDataLst>
              </p:nvPr>
            </p:nvSpPr>
            <p:spPr>
              <a:xfrm rot="19592343">
                <a:off x="2055065" y="238343"/>
                <a:ext cx="461890" cy="2513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1043" tIns="31043" rIns="31043" bIns="31043"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event</a:t>
                </a:r>
                <a:endParaRPr lang="el-GR" sz="1200" dirty="0">
                  <a:effectLst/>
                  <a:latin typeface="Times New Roman" panose="02020603050405020304" pitchFamily="18" charset="0"/>
                  <a:ea typeface="Times New Roman" panose="02020603050405020304" pitchFamily="18" charset="0"/>
                </a:endParaRPr>
              </a:p>
            </p:txBody>
          </p:sp>
          <p:sp>
            <p:nvSpPr>
              <p:cNvPr id="54" name="Explosion 1 55"/>
              <p:cNvSpPr/>
              <p:nvPr/>
            </p:nvSpPr>
            <p:spPr>
              <a:xfrm>
                <a:off x="1898846" y="448086"/>
                <a:ext cx="260552" cy="278767"/>
              </a:xfrm>
              <a:prstGeom prst="irregularSeal1">
                <a:avLst/>
              </a:prstGeom>
              <a:solidFill>
                <a:srgbClr val="FFFF00"/>
              </a:solidFill>
              <a:ln>
                <a:solidFill>
                  <a:srgbClr val="C00000"/>
                </a:solidFill>
              </a:ln>
            </p:spPr>
            <p:style>
              <a:lnRef idx="1">
                <a:schemeClr val="dk1"/>
              </a:lnRef>
              <a:fillRef idx="2">
                <a:schemeClr val="dk1"/>
              </a:fillRef>
              <a:effectRef idx="1">
                <a:schemeClr val="dk1"/>
              </a:effectRef>
              <a:fontRef idx="minor">
                <a:schemeClr val="dk1"/>
              </a:fontRef>
            </p:style>
            <p:txBody>
              <a:bodyPr rot="0" spcFirstLastPara="0" vert="horz" wrap="square" lIns="78849" tIns="39424" rIns="78849" bIns="39424" numCol="1" spcCol="0" rtlCol="0" fromWordArt="0" anchor="ctr" anchorCtr="0" forceAA="0" compatLnSpc="1">
                <a:prstTxWarp prst="textNoShape">
                  <a:avLst/>
                </a:prstTxWarp>
                <a:noAutofit/>
              </a:bodyPr>
              <a:lstStyle/>
              <a:p>
                <a:endParaRPr lang="el-GR"/>
              </a:p>
            </p:txBody>
          </p:sp>
        </p:grpSp>
        <p:grpSp>
          <p:nvGrpSpPr>
            <p:cNvPr id="40" name="Group 76"/>
            <p:cNvGrpSpPr/>
            <p:nvPr/>
          </p:nvGrpSpPr>
          <p:grpSpPr>
            <a:xfrm>
              <a:off x="2793233" y="215701"/>
              <a:ext cx="648746" cy="512722"/>
              <a:chOff x="1898846" y="238343"/>
              <a:chExt cx="618109" cy="488510"/>
            </a:xfrm>
          </p:grpSpPr>
          <p:sp>
            <p:nvSpPr>
              <p:cNvPr id="51" name="Text Box 77"/>
              <p:cNvSpPr txBox="1"/>
              <p:nvPr>
                <p:custDataLst>
                  <p:tags r:id="rId16"/>
                </p:custDataLst>
              </p:nvPr>
            </p:nvSpPr>
            <p:spPr>
              <a:xfrm rot="19592343">
                <a:off x="2055065" y="238343"/>
                <a:ext cx="461890" cy="2513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1043" tIns="31043" rIns="31043" bIns="31043"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event</a:t>
                </a:r>
                <a:endParaRPr lang="el-GR" sz="1200" dirty="0">
                  <a:effectLst/>
                  <a:latin typeface="Times New Roman" panose="02020603050405020304" pitchFamily="18" charset="0"/>
                  <a:ea typeface="Times New Roman" panose="02020603050405020304" pitchFamily="18" charset="0"/>
                </a:endParaRPr>
              </a:p>
            </p:txBody>
          </p:sp>
          <p:sp>
            <p:nvSpPr>
              <p:cNvPr id="52" name="Explosion 1 78"/>
              <p:cNvSpPr/>
              <p:nvPr/>
            </p:nvSpPr>
            <p:spPr>
              <a:xfrm>
                <a:off x="1898846" y="448086"/>
                <a:ext cx="260552" cy="278767"/>
              </a:xfrm>
              <a:prstGeom prst="irregularSeal1">
                <a:avLst/>
              </a:prstGeom>
              <a:solidFill>
                <a:srgbClr val="FFFF00"/>
              </a:solidFill>
              <a:ln>
                <a:solidFill>
                  <a:srgbClr val="C00000"/>
                </a:solidFill>
              </a:ln>
            </p:spPr>
            <p:style>
              <a:lnRef idx="1">
                <a:schemeClr val="dk1"/>
              </a:lnRef>
              <a:fillRef idx="2">
                <a:schemeClr val="dk1"/>
              </a:fillRef>
              <a:effectRef idx="1">
                <a:schemeClr val="dk1"/>
              </a:effectRef>
              <a:fontRef idx="minor">
                <a:schemeClr val="dk1"/>
              </a:fontRef>
            </p:style>
            <p:txBody>
              <a:bodyPr rot="0" spcFirstLastPara="0" vert="horz" wrap="square" lIns="78849" tIns="39424" rIns="78849" bIns="39424" numCol="1" spcCol="0" rtlCol="0" fromWordArt="0" anchor="ctr" anchorCtr="0" forceAA="0" compatLnSpc="1">
                <a:prstTxWarp prst="textNoShape">
                  <a:avLst/>
                </a:prstTxWarp>
                <a:noAutofit/>
              </a:bodyPr>
              <a:lstStyle/>
              <a:p>
                <a:endParaRPr lang="el-GR"/>
              </a:p>
            </p:txBody>
          </p:sp>
        </p:grpSp>
        <p:cxnSp>
          <p:nvCxnSpPr>
            <p:cNvPr id="41" name="Straight Arrow Connector 79"/>
            <p:cNvCxnSpPr/>
            <p:nvPr/>
          </p:nvCxnSpPr>
          <p:spPr>
            <a:xfrm flipV="1">
              <a:off x="4347891" y="1899576"/>
              <a:ext cx="150215" cy="1294681"/>
            </a:xfrm>
            <a:prstGeom prst="straightConnector1">
              <a:avLst/>
            </a:prstGeom>
            <a:ln w="76200">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80"/>
            <p:cNvCxnSpPr/>
            <p:nvPr/>
          </p:nvCxnSpPr>
          <p:spPr>
            <a:xfrm>
              <a:off x="4498122" y="1917102"/>
              <a:ext cx="367250" cy="0"/>
            </a:xfrm>
            <a:prstGeom prst="straightConnector1">
              <a:avLst/>
            </a:prstGeom>
            <a:ln w="76200">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81"/>
            <p:cNvCxnSpPr/>
            <p:nvPr/>
          </p:nvCxnSpPr>
          <p:spPr>
            <a:xfrm flipV="1">
              <a:off x="3441874" y="3091826"/>
              <a:ext cx="1486918" cy="227"/>
            </a:xfrm>
            <a:prstGeom prst="straightConnector1">
              <a:avLst/>
            </a:prstGeom>
            <a:ln w="76200">
              <a:solidFill>
                <a:schemeClr val="accent3">
                  <a:lumMod val="75000"/>
                </a:schemeClr>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82"/>
            <p:cNvCxnSpPr/>
            <p:nvPr/>
          </p:nvCxnSpPr>
          <p:spPr>
            <a:xfrm flipV="1">
              <a:off x="5446277" y="607788"/>
              <a:ext cx="200438" cy="1309032"/>
            </a:xfrm>
            <a:prstGeom prst="straightConnector1">
              <a:avLst/>
            </a:prstGeom>
            <a:ln w="76200">
              <a:solidFill>
                <a:schemeClr val="accent3">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83"/>
            <p:cNvCxnSpPr/>
            <p:nvPr/>
          </p:nvCxnSpPr>
          <p:spPr>
            <a:xfrm flipV="1">
              <a:off x="4928868" y="1899437"/>
              <a:ext cx="150213" cy="1192617"/>
            </a:xfrm>
            <a:prstGeom prst="straightConnector1">
              <a:avLst/>
            </a:prstGeom>
            <a:ln w="76200">
              <a:solidFill>
                <a:schemeClr val="accent3">
                  <a:lumMod val="75000"/>
                </a:schemeClr>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84"/>
            <p:cNvCxnSpPr/>
            <p:nvPr/>
          </p:nvCxnSpPr>
          <p:spPr>
            <a:xfrm>
              <a:off x="5079175" y="1917102"/>
              <a:ext cx="367250" cy="0"/>
            </a:xfrm>
            <a:prstGeom prst="straightConnector1">
              <a:avLst/>
            </a:prstGeom>
            <a:ln w="76200">
              <a:solidFill>
                <a:schemeClr val="accent3">
                  <a:lumMod val="75000"/>
                </a:schemeClr>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85"/>
            <p:cNvCxnSpPr/>
            <p:nvPr/>
          </p:nvCxnSpPr>
          <p:spPr>
            <a:xfrm>
              <a:off x="6784606" y="3194023"/>
              <a:ext cx="601077" cy="234"/>
            </a:xfrm>
            <a:prstGeom prst="straightConnector1">
              <a:avLst/>
            </a:prstGeom>
            <a:ln w="76200">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86"/>
            <p:cNvCxnSpPr>
              <a:stCxn id="30" idx="0"/>
            </p:cNvCxnSpPr>
            <p:nvPr/>
          </p:nvCxnSpPr>
          <p:spPr>
            <a:xfrm flipH="1" flipV="1">
              <a:off x="3473450" y="3258513"/>
              <a:ext cx="331305" cy="17490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87"/>
            <p:cNvCxnSpPr>
              <a:stCxn id="30" idx="0"/>
            </p:cNvCxnSpPr>
            <p:nvPr/>
          </p:nvCxnSpPr>
          <p:spPr>
            <a:xfrm flipV="1">
              <a:off x="3804755" y="3090697"/>
              <a:ext cx="733733" cy="342715"/>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50" name="Picture 89"/>
            <p:cNvPicPr>
              <a:picLocks noChangeAspect="1"/>
            </p:cNvPicPr>
            <p:nvPr/>
          </p:nvPicPr>
          <p:blipFill rotWithShape="1">
            <a:blip r:embed="rId22" cstate="print">
              <a:extLst>
                <a:ext uri="{28A0092B-C50C-407E-A947-70E740481C1C}">
                  <a14:useLocalDpi xmlns:a14="http://schemas.microsoft.com/office/drawing/2010/main" val="0"/>
                </a:ext>
              </a:extLst>
            </a:blip>
            <a:srcRect l="6007" r="6284"/>
            <a:stretch/>
          </p:blipFill>
          <p:spPr>
            <a:xfrm>
              <a:off x="112979" y="1631710"/>
              <a:ext cx="939500" cy="532217"/>
            </a:xfrm>
            <a:prstGeom prst="rect">
              <a:avLst/>
            </a:prstGeom>
            <a:ln w="12700">
              <a:solidFill>
                <a:schemeClr val="tx1"/>
              </a:solidFill>
            </a:ln>
            <a:effectLst>
              <a:outerShdw blurRad="63500" sx="102000" sy="102000" algn="ctr" rotWithShape="0">
                <a:prstClr val="black">
                  <a:alpha val="40000"/>
                </a:prstClr>
              </a:outerShdw>
            </a:effectLst>
          </p:spPr>
        </p:pic>
      </p:grpSp>
      <p:sp>
        <p:nvSpPr>
          <p:cNvPr id="4" name="Rectangle 60"/>
          <p:cNvSpPr>
            <a:spLocks noChangeArrowheads="1"/>
          </p:cNvSpPr>
          <p:nvPr>
            <p:custDataLst>
              <p:tags r:id="rId4"/>
            </p:custDataLst>
          </p:nvPr>
        </p:nvSpPr>
        <p:spPr bwMode="auto">
          <a:xfrm>
            <a:off x="179512" y="5615663"/>
            <a:ext cx="55193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smtClean="0">
              <a:ln>
                <a:noFill/>
              </a:ln>
              <a:solidFill>
                <a:schemeClr val="tx1"/>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0" i="0" u="none" strike="noStrike" cap="none" normalizeH="0" baseline="0" dirty="0" smtClean="0">
                <a:ln>
                  <a:noFill/>
                </a:ln>
                <a:solidFill>
                  <a:schemeClr val="tx1"/>
                </a:solidFill>
                <a:effectLst/>
                <a:ea typeface="Times New Roman" panose="02020603050405020304" pitchFamily="18" charset="0"/>
              </a:rPr>
              <a:t>Πρόκειται για ΝΕΟ τρόπο χρήσης υπαρχόντων τεχνολογιών.</a:t>
            </a:r>
            <a:r>
              <a:rPr kumimoji="0" lang="el-GR" altLang="el-GR" sz="1600" b="0" i="0" u="none" strike="noStrike" cap="none" normalizeH="0" baseline="0" dirty="0" smtClean="0">
                <a:ln>
                  <a:noFill/>
                </a:ln>
                <a:solidFill>
                  <a:schemeClr val="tx1"/>
                </a:solidFill>
                <a:effectLst/>
              </a:rPr>
              <a:t> </a:t>
            </a:r>
          </a:p>
        </p:txBody>
      </p:sp>
      <p:pic>
        <p:nvPicPr>
          <p:cNvPr id="55" name="Εικόνα 54" descr="Εικονίδιο μετάβασης στα Περιεχόμενα.">
            <a:hlinkClick r:id="rId23" action="ppaction://hlinksldjump" tooltip="Επιστροφή στα Περιεχόμενα"/>
          </p:cNvPr>
          <p:cNvPicPr>
            <a:picLocks noChangeAspect="1"/>
          </p:cNvPicPr>
          <p:nvPr/>
        </p:nvPicPr>
        <p:blipFill>
          <a:blip r:embed="rId24">
            <a:extLst>
              <a:ext uri="{BEBA8EAE-BF5A-486C-A8C5-ECC9F3942E4B}">
                <a14:imgProps xmlns:a14="http://schemas.microsoft.com/office/drawing/2010/main">
                  <a14:imgLayer r:embed="rId25">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8" y="6107509"/>
            <a:ext cx="471866" cy="533605"/>
          </a:xfrm>
          <a:prstGeom prst="rect">
            <a:avLst/>
          </a:prstGeom>
          <a:scene3d>
            <a:camera prst="isometricOffAxis1Right"/>
            <a:lightRig rig="threePt" dir="t"/>
          </a:scene3d>
        </p:spPr>
      </p:pic>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79594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4000" dirty="0"/>
              <a:t>Ανάλυση μιας Τυπικής Κλήσης </a:t>
            </a:r>
            <a:r>
              <a:rPr lang="en-US" sz="4000" dirty="0"/>
              <a:t>AJAX</a:t>
            </a:r>
            <a:endParaRPr lang="el-GR" sz="4000" dirty="0"/>
          </a:p>
        </p:txBody>
      </p:sp>
      <p:sp>
        <p:nvSpPr>
          <p:cNvPr id="4" name="Rectangle 32"/>
          <p:cNvSpPr>
            <a:spLocks noChangeArrowheads="1"/>
          </p:cNvSpPr>
          <p:nvPr>
            <p:custDataLst>
              <p:tags r:id="rId3"/>
            </p:custDataLst>
          </p:nvPr>
        </p:nvSpPr>
        <p:spPr bwMode="auto">
          <a:xfrm>
            <a:off x="65482" y="1131247"/>
            <a:ext cx="897101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49250" algn="l"/>
              </a:tabLst>
              <a:defRPr>
                <a:solidFill>
                  <a:schemeClr val="tx1"/>
                </a:solidFill>
                <a:latin typeface="Arial" panose="020B0604020202020204" pitchFamily="34" charset="0"/>
              </a:defRPr>
            </a:lvl1pPr>
            <a:lvl2pPr eaLnBrk="0" fontAlgn="base" hangingPunct="0">
              <a:spcBef>
                <a:spcPct val="0"/>
              </a:spcBef>
              <a:spcAft>
                <a:spcPct val="0"/>
              </a:spcAft>
              <a:tabLst>
                <a:tab pos="349250" algn="l"/>
              </a:tabLst>
              <a:defRPr>
                <a:solidFill>
                  <a:schemeClr val="tx1"/>
                </a:solidFill>
                <a:latin typeface="Arial" panose="020B0604020202020204" pitchFamily="34" charset="0"/>
              </a:defRPr>
            </a:lvl2pPr>
            <a:lvl3pPr eaLnBrk="0" fontAlgn="base" hangingPunct="0">
              <a:spcBef>
                <a:spcPct val="0"/>
              </a:spcBef>
              <a:spcAft>
                <a:spcPct val="0"/>
              </a:spcAft>
              <a:tabLst>
                <a:tab pos="349250" algn="l"/>
              </a:tabLst>
              <a:defRPr>
                <a:solidFill>
                  <a:schemeClr val="tx1"/>
                </a:solidFill>
                <a:latin typeface="Arial" panose="020B0604020202020204" pitchFamily="34" charset="0"/>
              </a:defRPr>
            </a:lvl3pPr>
            <a:lvl4pPr eaLnBrk="0" fontAlgn="base" hangingPunct="0">
              <a:spcBef>
                <a:spcPct val="0"/>
              </a:spcBef>
              <a:spcAft>
                <a:spcPct val="0"/>
              </a:spcAft>
              <a:tabLst>
                <a:tab pos="349250" algn="l"/>
              </a:tabLst>
              <a:defRPr>
                <a:solidFill>
                  <a:schemeClr val="tx1"/>
                </a:solidFill>
                <a:latin typeface="Arial" panose="020B0604020202020204" pitchFamily="34" charset="0"/>
              </a:defRPr>
            </a:lvl4pPr>
            <a:lvl5pPr eaLnBrk="0" fontAlgn="base" hangingPunct="0">
              <a:spcBef>
                <a:spcPct val="0"/>
              </a:spcBef>
              <a:spcAft>
                <a:spcPct val="0"/>
              </a:spcAft>
              <a:tabLst>
                <a:tab pos="349250" algn="l"/>
              </a:tabLst>
              <a:defRPr>
                <a:solidFill>
                  <a:schemeClr val="tx1"/>
                </a:solidFill>
                <a:latin typeface="Arial" panose="020B0604020202020204" pitchFamily="34" charset="0"/>
              </a:defRPr>
            </a:lvl5pPr>
            <a:lvl6pPr eaLnBrk="0" fontAlgn="base" hangingPunct="0">
              <a:spcBef>
                <a:spcPct val="0"/>
              </a:spcBef>
              <a:spcAft>
                <a:spcPct val="0"/>
              </a:spcAft>
              <a:tabLst>
                <a:tab pos="349250" algn="l"/>
              </a:tabLst>
              <a:defRPr>
                <a:solidFill>
                  <a:schemeClr val="tx1"/>
                </a:solidFill>
                <a:latin typeface="Arial" panose="020B0604020202020204" pitchFamily="34" charset="0"/>
              </a:defRPr>
            </a:lvl6pPr>
            <a:lvl7pPr eaLnBrk="0" fontAlgn="base" hangingPunct="0">
              <a:spcBef>
                <a:spcPct val="0"/>
              </a:spcBef>
              <a:spcAft>
                <a:spcPct val="0"/>
              </a:spcAft>
              <a:tabLst>
                <a:tab pos="349250" algn="l"/>
              </a:tabLst>
              <a:defRPr>
                <a:solidFill>
                  <a:schemeClr val="tx1"/>
                </a:solidFill>
                <a:latin typeface="Arial" panose="020B0604020202020204" pitchFamily="34" charset="0"/>
              </a:defRPr>
            </a:lvl7pPr>
            <a:lvl8pPr eaLnBrk="0" fontAlgn="base" hangingPunct="0">
              <a:spcBef>
                <a:spcPct val="0"/>
              </a:spcBef>
              <a:spcAft>
                <a:spcPct val="0"/>
              </a:spcAft>
              <a:tabLst>
                <a:tab pos="349250" algn="l"/>
              </a:tabLst>
              <a:defRPr>
                <a:solidFill>
                  <a:schemeClr val="tx1"/>
                </a:solidFill>
                <a:latin typeface="Arial" panose="020B0604020202020204" pitchFamily="34" charset="0"/>
              </a:defRPr>
            </a:lvl8pPr>
            <a:lvl9pPr eaLnBrk="0" fontAlgn="base" hangingPunct="0">
              <a:spcBef>
                <a:spcPct val="0"/>
              </a:spcBef>
              <a:spcAft>
                <a:spcPct val="0"/>
              </a:spcAft>
              <a:tabLst>
                <a:tab pos="34925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349250" algn="l"/>
              </a:tabLst>
            </a:pP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Ο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χρήστης</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μέσω</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κά</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ποιου event (π.χ. click)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ενεργο</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ποιεί ένα JavaScript.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349250" algn="l"/>
              </a:tabLst>
            </a:pP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Ο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κώδικ</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ας του JavaScript δημιουργεί ένα XMLHttpRequest object (AJAX υποδομή)</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349250" algn="l"/>
              </a:tabLst>
            </a:pP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Το</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XMLHttpRequest</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object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ζητά</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μι</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α "σελίδα" από το server.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349250" algn="l"/>
              </a:tabLst>
            </a:pP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O server απα</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ντά</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(HTML/XML), π</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ιθ</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ανώς σε αλληλεπίδραση και με μια database.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349250" algn="l"/>
              </a:tabLst>
            </a:pP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Μόλις</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το</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XMLHttpRequest</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object παρα</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λά</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βει την απάντηση, προκαλεί ένα event: </a:t>
            </a:r>
          </a:p>
          <a:p>
            <a:pPr marL="800100" lvl="1" indent="-342900">
              <a:buFont typeface="Arial" panose="020B0604020202020204" pitchFamily="34" charset="0"/>
              <a:buChar char="•"/>
            </a:pP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στον</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χρήστη</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δίνετ</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αι η δυνατότητα να ορίσει τη λεγόμενη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rPr>
              <a:t>callback συνάρτηση</a:t>
            </a:r>
            <a:endPar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endParaRPr>
          </a:p>
          <a:p>
            <a:pPr marL="800100" lvl="1" indent="-342900">
              <a:buFont typeface="Arial" panose="020B0604020202020204" pitchFamily="34" charset="0"/>
              <a:buChar char="•"/>
            </a:pP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η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συνάρτηση</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α</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υτή</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είν</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αι ο διαχειριστής (handler) του παραπάνω event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349250" algn="l"/>
              </a:tabLst>
            </a:pP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H callback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συνάρτηση</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δι</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αχειρίζεται την απάντηση του server (πχ απεικονίζοντάς την)</a:t>
            </a:r>
            <a:endParaRPr kumimoji="0" lang="en-US" altLang="el-GR" sz="1600" b="0" i="0" u="none" strike="noStrike" cap="none" normalizeH="0" baseline="0" dirty="0" smtClean="0">
              <a:ln>
                <a:noFill/>
              </a:ln>
              <a:solidFill>
                <a:schemeClr val="tx1"/>
              </a:solidFill>
              <a:effectLst/>
              <a:latin typeface="+mn-lt"/>
            </a:endParaRPr>
          </a:p>
        </p:txBody>
      </p:sp>
      <p:grpSp>
        <p:nvGrpSpPr>
          <p:cNvPr id="7" name="Canvas 100" descr="Εικόνα αναπαράστασης μιας τυπικής κλήσης ajax."/>
          <p:cNvGrpSpPr/>
          <p:nvPr/>
        </p:nvGrpSpPr>
        <p:grpSpPr>
          <a:xfrm>
            <a:off x="751109" y="3361368"/>
            <a:ext cx="7534275" cy="3000375"/>
            <a:chOff x="0" y="0"/>
            <a:chExt cx="7534275" cy="3000375"/>
          </a:xfrm>
        </p:grpSpPr>
        <p:sp>
          <p:nvSpPr>
            <p:cNvPr id="8" name="Ορθογώνιο 7"/>
            <p:cNvSpPr/>
            <p:nvPr/>
          </p:nvSpPr>
          <p:spPr>
            <a:xfrm>
              <a:off x="0" y="0"/>
              <a:ext cx="7534275" cy="3000375"/>
            </a:xfrm>
            <a:prstGeom prst="rect">
              <a:avLst/>
            </a:prstGeom>
          </p:spPr>
        </p:sp>
        <p:sp>
          <p:nvSpPr>
            <p:cNvPr id="9" name="Rounded Rectangle 101"/>
            <p:cNvSpPr/>
            <p:nvPr/>
          </p:nvSpPr>
          <p:spPr>
            <a:xfrm>
              <a:off x="238124" y="19044"/>
              <a:ext cx="2714625" cy="2867031"/>
            </a:xfrm>
            <a:prstGeom prst="roundRect">
              <a:avLst>
                <a:gd name="adj" fmla="val 5013"/>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10" name="Rounded Rectangle 102"/>
            <p:cNvSpPr/>
            <p:nvPr>
              <p:custDataLst>
                <p:tags r:id="rId6"/>
              </p:custDataLst>
            </p:nvPr>
          </p:nvSpPr>
          <p:spPr>
            <a:xfrm>
              <a:off x="380999" y="2409476"/>
              <a:ext cx="2428876" cy="400399"/>
            </a:xfrm>
            <a:prstGeom prst="roundRect">
              <a:avLst>
                <a:gd name="adj" fmla="val 9925"/>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300"/>
                </a:spcAft>
              </a:pPr>
              <a:r>
                <a:rPr lang="el-GR" sz="1600" b="1" dirty="0">
                  <a:effectLst/>
                  <a:latin typeface="Arial Narrow" panose="020B0606020202030204" pitchFamily="34" charset="0"/>
                  <a:ea typeface="Times New Roman" panose="02020603050405020304" pitchFamily="18" charset="0"/>
                </a:rPr>
                <a:t>Διεπαφή Χρήστη</a:t>
              </a:r>
              <a:endParaRPr lang="el-GR" sz="1200" dirty="0">
                <a:effectLst/>
                <a:latin typeface="Times New Roman" panose="02020603050405020304" pitchFamily="18" charset="0"/>
                <a:ea typeface="Times New Roman" panose="02020603050405020304" pitchFamily="18" charset="0"/>
              </a:endParaRPr>
            </a:p>
          </p:txBody>
        </p:sp>
        <p:sp>
          <p:nvSpPr>
            <p:cNvPr id="11" name="Rounded Rectangle 103"/>
            <p:cNvSpPr/>
            <p:nvPr>
              <p:custDataLst>
                <p:tags r:id="rId7"/>
              </p:custDataLst>
            </p:nvPr>
          </p:nvSpPr>
          <p:spPr>
            <a:xfrm>
              <a:off x="380999" y="371011"/>
              <a:ext cx="2428876" cy="1086314"/>
            </a:xfrm>
            <a:prstGeom prst="roundRect">
              <a:avLst>
                <a:gd name="adj" fmla="val 9925"/>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600"/>
                </a:spcBef>
                <a:spcAft>
                  <a:spcPts val="300"/>
                </a:spcAft>
              </a:pPr>
              <a:r>
                <a:rPr lang="en-US" sz="1600" b="1" dirty="0" err="1">
                  <a:effectLst/>
                  <a:latin typeface="Arial Narrow" panose="020B0606020202030204" pitchFamily="34" charset="0"/>
                  <a:ea typeface="Times New Roman" panose="02020603050405020304" pitchFamily="18" charset="0"/>
                </a:rPr>
                <a:t>XMLHttpRequest</a:t>
              </a:r>
              <a:endParaRPr lang="el-GR" sz="1200" dirty="0">
                <a:effectLst/>
                <a:latin typeface="Times New Roman" panose="02020603050405020304" pitchFamily="18" charset="0"/>
                <a:ea typeface="Times New Roman" panose="02020603050405020304" pitchFamily="18" charset="0"/>
              </a:endParaRPr>
            </a:p>
            <a:p>
              <a:pPr algn="ctr">
                <a:spcAft>
                  <a:spcPts val="300"/>
                </a:spcAft>
              </a:pPr>
              <a:r>
                <a:rPr lang="en-US" sz="1400" dirty="0">
                  <a:effectLst/>
                  <a:latin typeface="Arial Narrow" panose="020B060602020203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p>
              <a:pPr algn="ctr">
                <a:spcAft>
                  <a:spcPts val="300"/>
                </a:spcAft>
              </a:pPr>
              <a:r>
                <a:rPr lang="en-US" sz="1600" dirty="0">
                  <a:effectLst/>
                  <a:latin typeface="Arial Narrow" panose="020B060602020203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p>
              <a:pPr algn="ctr">
                <a:spcAft>
                  <a:spcPts val="300"/>
                </a:spcAft>
              </a:pPr>
              <a:r>
                <a:rPr lang="en-US" sz="1600" dirty="0">
                  <a:effectLst/>
                  <a:latin typeface="Arial Narrow" panose="020B060602020203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p:txBody>
        </p:sp>
        <p:sp>
          <p:nvSpPr>
            <p:cNvPr id="12" name="Text Box 104"/>
            <p:cNvSpPr txBox="1"/>
            <p:nvPr>
              <p:custDataLst>
                <p:tags r:id="rId8"/>
              </p:custDataLst>
            </p:nvPr>
          </p:nvSpPr>
          <p:spPr>
            <a:xfrm>
              <a:off x="804862" y="56729"/>
              <a:ext cx="1602584" cy="3239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en-US" sz="1600" b="1" dirty="0">
                  <a:effectLst/>
                  <a:latin typeface="Arial Narrow" panose="020B0606020202030204" pitchFamily="34" charset="0"/>
                  <a:ea typeface="Times New Roman" panose="02020603050405020304" pitchFamily="18" charset="0"/>
                </a:rPr>
                <a:t>Browser / Client</a:t>
              </a:r>
              <a:endParaRPr lang="el-GR" sz="1200" dirty="0">
                <a:effectLst/>
                <a:latin typeface="Times New Roman" panose="02020603050405020304" pitchFamily="18" charset="0"/>
                <a:ea typeface="Times New Roman" panose="02020603050405020304" pitchFamily="18" charset="0"/>
              </a:endParaRPr>
            </a:p>
          </p:txBody>
        </p:sp>
        <p:sp>
          <p:nvSpPr>
            <p:cNvPr id="13" name="Oval 106"/>
            <p:cNvSpPr/>
            <p:nvPr>
              <p:custDataLst>
                <p:tags r:id="rId9"/>
              </p:custDataLst>
            </p:nvPr>
          </p:nvSpPr>
          <p:spPr>
            <a:xfrm>
              <a:off x="323850" y="2235996"/>
              <a:ext cx="402429" cy="402429"/>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300"/>
                </a:spcAft>
              </a:pPr>
              <a:r>
                <a:rPr lang="en-US" sz="1600" b="1" dirty="0">
                  <a:effectLst/>
                  <a:latin typeface="Times New Roman" panose="02020603050405020304" pitchFamily="18" charset="0"/>
                  <a:ea typeface="Times New Roman" panose="02020603050405020304" pitchFamily="18" charset="0"/>
                </a:rPr>
                <a:t>1</a:t>
              </a:r>
              <a:endParaRPr lang="el-GR" sz="1200" dirty="0">
                <a:effectLst/>
                <a:latin typeface="Times New Roman" panose="02020603050405020304" pitchFamily="18" charset="0"/>
                <a:ea typeface="Times New Roman" panose="02020603050405020304" pitchFamily="18" charset="0"/>
              </a:endParaRPr>
            </a:p>
          </p:txBody>
        </p:sp>
        <p:sp>
          <p:nvSpPr>
            <p:cNvPr id="15" name="Oval 107"/>
            <p:cNvSpPr/>
            <p:nvPr>
              <p:custDataLst>
                <p:tags r:id="rId10"/>
              </p:custDataLst>
            </p:nvPr>
          </p:nvSpPr>
          <p:spPr>
            <a:xfrm>
              <a:off x="323850" y="132862"/>
              <a:ext cx="402429" cy="402429"/>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300"/>
                </a:spcAft>
              </a:pPr>
              <a:r>
                <a:rPr lang="en-US" sz="1600" b="1" dirty="0">
                  <a:effectLst/>
                  <a:latin typeface="Times New Roman" panose="02020603050405020304" pitchFamily="18" charset="0"/>
                  <a:ea typeface="Times New Roman" panose="02020603050405020304" pitchFamily="18" charset="0"/>
                </a:rPr>
                <a:t>2</a:t>
              </a:r>
              <a:endParaRPr lang="el-GR" sz="1200" dirty="0">
                <a:effectLst/>
                <a:latin typeface="Times New Roman" panose="02020603050405020304" pitchFamily="18" charset="0"/>
                <a:ea typeface="Times New Roman" panose="02020603050405020304" pitchFamily="18" charset="0"/>
              </a:endParaRPr>
            </a:p>
          </p:txBody>
        </p:sp>
        <p:sp>
          <p:nvSpPr>
            <p:cNvPr id="16" name="Oval 108"/>
            <p:cNvSpPr/>
            <p:nvPr>
              <p:custDataLst>
                <p:tags r:id="rId11"/>
              </p:custDataLst>
            </p:nvPr>
          </p:nvSpPr>
          <p:spPr>
            <a:xfrm>
              <a:off x="2455072" y="120537"/>
              <a:ext cx="402429" cy="402429"/>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300"/>
                </a:spcAft>
              </a:pPr>
              <a:r>
                <a:rPr lang="en-US" sz="1600" b="1" dirty="0">
                  <a:effectLst/>
                  <a:latin typeface="Times New Roman" panose="02020603050405020304" pitchFamily="18" charset="0"/>
                  <a:ea typeface="Times New Roman" panose="02020603050405020304" pitchFamily="18" charset="0"/>
                </a:rPr>
                <a:t>3</a:t>
              </a:r>
              <a:endParaRPr lang="el-GR" sz="1200" dirty="0">
                <a:effectLst/>
                <a:latin typeface="Times New Roman" panose="02020603050405020304" pitchFamily="18" charset="0"/>
                <a:ea typeface="Times New Roman" panose="02020603050405020304" pitchFamily="18" charset="0"/>
              </a:endParaRPr>
            </a:p>
          </p:txBody>
        </p:sp>
        <p:cxnSp>
          <p:nvCxnSpPr>
            <p:cNvPr id="17" name="Straight Arrow Connector 110"/>
            <p:cNvCxnSpPr>
              <a:stCxn id="18" idx="0"/>
            </p:cNvCxnSpPr>
            <p:nvPr/>
          </p:nvCxnSpPr>
          <p:spPr>
            <a:xfrm flipV="1">
              <a:off x="804862" y="685499"/>
              <a:ext cx="4764" cy="855902"/>
            </a:xfrm>
            <a:prstGeom prst="straightConnector1">
              <a:avLst/>
            </a:prstGeom>
            <a:ln w="22225">
              <a:tailEnd type="stealth" w="med" len="lg"/>
            </a:ln>
          </p:spPr>
          <p:style>
            <a:lnRef idx="1">
              <a:schemeClr val="dk1"/>
            </a:lnRef>
            <a:fillRef idx="0">
              <a:schemeClr val="dk1"/>
            </a:fillRef>
            <a:effectRef idx="0">
              <a:schemeClr val="dk1"/>
            </a:effectRef>
            <a:fontRef idx="minor">
              <a:schemeClr val="tx1"/>
            </a:fontRef>
          </p:style>
        </p:cxnSp>
        <p:sp>
          <p:nvSpPr>
            <p:cNvPr id="18" name="Text Box 111"/>
            <p:cNvSpPr txBox="1"/>
            <p:nvPr>
              <p:custDataLst>
                <p:tags r:id="rId12"/>
              </p:custDataLst>
            </p:nvPr>
          </p:nvSpPr>
          <p:spPr>
            <a:xfrm>
              <a:off x="380999" y="1541401"/>
              <a:ext cx="847726" cy="5281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JavaScript</a:t>
              </a:r>
              <a:br>
                <a:rPr lang="en-US" sz="1400" dirty="0">
                  <a:effectLst/>
                  <a:latin typeface="Arial Narrow" panose="020B0606020202030204" pitchFamily="34" charset="0"/>
                  <a:ea typeface="Times New Roman" panose="02020603050405020304" pitchFamily="18" charset="0"/>
                </a:rPr>
              </a:br>
              <a:r>
                <a:rPr lang="en-US" sz="1400" dirty="0">
                  <a:effectLst/>
                  <a:latin typeface="Arial Narrow" panose="020B0606020202030204" pitchFamily="34" charset="0"/>
                  <a:ea typeface="Times New Roman" panose="02020603050405020304" pitchFamily="18" charset="0"/>
                </a:rPr>
                <a:t>call</a:t>
              </a:r>
              <a:endParaRPr lang="el-GR" sz="1200" dirty="0">
                <a:effectLst/>
                <a:latin typeface="Times New Roman" panose="02020603050405020304" pitchFamily="18" charset="0"/>
                <a:ea typeface="Times New Roman" panose="02020603050405020304" pitchFamily="18" charset="0"/>
              </a:endParaRPr>
            </a:p>
          </p:txBody>
        </p:sp>
        <p:cxnSp>
          <p:nvCxnSpPr>
            <p:cNvPr id="19" name="Straight Connector 112"/>
            <p:cNvCxnSpPr/>
            <p:nvPr/>
          </p:nvCxnSpPr>
          <p:spPr>
            <a:xfrm flipH="1">
              <a:off x="809625" y="2031848"/>
              <a:ext cx="1" cy="387153"/>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20" name="Straight Arrow Connector 113"/>
            <p:cNvCxnSpPr/>
            <p:nvPr/>
          </p:nvCxnSpPr>
          <p:spPr>
            <a:xfrm>
              <a:off x="2281239" y="2114192"/>
              <a:ext cx="4761" cy="304809"/>
            </a:xfrm>
            <a:prstGeom prst="straightConnector1">
              <a:avLst/>
            </a:prstGeom>
            <a:ln w="22225">
              <a:tailEnd type="stealth" w="med" len="lg"/>
            </a:ln>
          </p:spPr>
          <p:style>
            <a:lnRef idx="1">
              <a:schemeClr val="dk1"/>
            </a:lnRef>
            <a:fillRef idx="0">
              <a:schemeClr val="dk1"/>
            </a:fillRef>
            <a:effectRef idx="0">
              <a:schemeClr val="dk1"/>
            </a:effectRef>
            <a:fontRef idx="minor">
              <a:schemeClr val="tx1"/>
            </a:fontRef>
          </p:style>
        </p:cxnSp>
        <p:sp>
          <p:nvSpPr>
            <p:cNvPr id="21" name="Text Box 111"/>
            <p:cNvSpPr txBox="1"/>
            <p:nvPr>
              <p:custDataLst>
                <p:tags r:id="rId13"/>
              </p:custDataLst>
            </p:nvPr>
          </p:nvSpPr>
          <p:spPr>
            <a:xfrm>
              <a:off x="1857376" y="1662707"/>
              <a:ext cx="847725" cy="5276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HTML/XML</a:t>
              </a:r>
              <a:br>
                <a:rPr lang="en-US" sz="1400" dirty="0">
                  <a:effectLst/>
                  <a:latin typeface="Arial Narrow" panose="020B0606020202030204" pitchFamily="34" charset="0"/>
                  <a:ea typeface="Times New Roman" panose="02020603050405020304" pitchFamily="18" charset="0"/>
                </a:rPr>
              </a:br>
              <a:r>
                <a:rPr lang="en-US" sz="1400" dirty="0">
                  <a:effectLst/>
                  <a:latin typeface="Arial Narrow" panose="020B0606020202030204" pitchFamily="34" charset="0"/>
                  <a:ea typeface="Times New Roman" panose="02020603050405020304" pitchFamily="18" charset="0"/>
                </a:rPr>
                <a:t>CSS data</a:t>
              </a:r>
              <a:endParaRPr lang="el-GR" sz="1200" dirty="0">
                <a:effectLst/>
                <a:latin typeface="Times New Roman" panose="02020603050405020304" pitchFamily="18" charset="0"/>
                <a:ea typeface="Times New Roman" panose="02020603050405020304" pitchFamily="18" charset="0"/>
              </a:endParaRPr>
            </a:p>
          </p:txBody>
        </p:sp>
        <p:cxnSp>
          <p:nvCxnSpPr>
            <p:cNvPr id="22" name="Straight Connector 115"/>
            <p:cNvCxnSpPr/>
            <p:nvPr/>
          </p:nvCxnSpPr>
          <p:spPr>
            <a:xfrm>
              <a:off x="2281239" y="1214091"/>
              <a:ext cx="4761" cy="424209"/>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sp>
          <p:nvSpPr>
            <p:cNvPr id="23" name="Rounded Rectangle 105"/>
            <p:cNvSpPr/>
            <p:nvPr>
              <p:custDataLst>
                <p:tags r:id="rId14"/>
              </p:custDataLst>
            </p:nvPr>
          </p:nvSpPr>
          <p:spPr>
            <a:xfrm>
              <a:off x="1304925" y="807365"/>
              <a:ext cx="1400176" cy="544945"/>
            </a:xfrm>
            <a:prstGeom prst="roundRect">
              <a:avLst>
                <a:gd name="adj" fmla="val 9925"/>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spcAft>
                  <a:spcPts val="300"/>
                </a:spcAft>
              </a:pPr>
              <a:r>
                <a:rPr lang="en-US" sz="1400" dirty="0" err="1">
                  <a:effectLst/>
                  <a:latin typeface="Arial Narrow" panose="020B0606020202030204" pitchFamily="34" charset="0"/>
                  <a:ea typeface="Times New Roman" panose="02020603050405020304" pitchFamily="18" charset="0"/>
                </a:rPr>
                <a:t>XMLHttpRequest</a:t>
              </a:r>
              <a:r>
                <a:rPr lang="en-US" sz="1400" dirty="0">
                  <a:effectLst/>
                  <a:latin typeface="Arial Narrow" panose="020B0606020202030204" pitchFamily="34" charset="0"/>
                  <a:ea typeface="Times New Roman" panose="02020603050405020304" pitchFamily="18" charset="0"/>
                </a:rPr>
                <a:t/>
              </a:r>
              <a:br>
                <a:rPr lang="en-US" sz="1400" dirty="0">
                  <a:effectLst/>
                  <a:latin typeface="Arial Narrow" panose="020B0606020202030204" pitchFamily="34" charset="0"/>
                  <a:ea typeface="Times New Roman" panose="02020603050405020304" pitchFamily="18" charset="0"/>
                </a:rPr>
              </a:br>
              <a:r>
                <a:rPr lang="en-US" sz="1400" dirty="0">
                  <a:effectLst/>
                  <a:latin typeface="Arial Narrow" panose="020B0606020202030204" pitchFamily="34" charset="0"/>
                  <a:ea typeface="Times New Roman" panose="02020603050405020304" pitchFamily="18" charset="0"/>
                </a:rPr>
                <a:t>callback function</a:t>
              </a:r>
              <a:endParaRPr lang="el-GR" sz="1200" dirty="0">
                <a:effectLst/>
                <a:latin typeface="Times New Roman" panose="02020603050405020304" pitchFamily="18" charset="0"/>
                <a:ea typeface="Times New Roman" panose="02020603050405020304" pitchFamily="18" charset="0"/>
              </a:endParaRPr>
            </a:p>
          </p:txBody>
        </p:sp>
        <p:sp>
          <p:nvSpPr>
            <p:cNvPr id="24" name="Rounded Rectangle 116"/>
            <p:cNvSpPr/>
            <p:nvPr/>
          </p:nvSpPr>
          <p:spPr>
            <a:xfrm>
              <a:off x="4591049" y="19044"/>
              <a:ext cx="2714625" cy="2867031"/>
            </a:xfrm>
            <a:prstGeom prst="roundRect">
              <a:avLst>
                <a:gd name="adj" fmla="val 5013"/>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25" name="Rounded Rectangle 117"/>
            <p:cNvSpPr/>
            <p:nvPr>
              <p:custDataLst>
                <p:tags r:id="rId15"/>
              </p:custDataLst>
            </p:nvPr>
          </p:nvSpPr>
          <p:spPr>
            <a:xfrm>
              <a:off x="4743449" y="2380902"/>
              <a:ext cx="2428876" cy="390874"/>
            </a:xfrm>
            <a:prstGeom prst="roundRect">
              <a:avLst>
                <a:gd name="adj" fmla="val 9925"/>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300"/>
                </a:spcAft>
              </a:pPr>
              <a:r>
                <a:rPr lang="en-US" sz="1600" b="1" dirty="0">
                  <a:effectLst/>
                  <a:latin typeface="Arial Narrow" panose="020B0606020202030204" pitchFamily="34" charset="0"/>
                  <a:ea typeface="Times New Roman" panose="02020603050405020304" pitchFamily="18" charset="0"/>
                </a:rPr>
                <a:t>database</a:t>
              </a:r>
              <a:endParaRPr lang="el-GR" sz="1200" dirty="0">
                <a:effectLst/>
                <a:latin typeface="Times New Roman" panose="02020603050405020304" pitchFamily="18" charset="0"/>
                <a:ea typeface="Times New Roman" panose="02020603050405020304" pitchFamily="18" charset="0"/>
              </a:endParaRPr>
            </a:p>
          </p:txBody>
        </p:sp>
        <p:sp>
          <p:nvSpPr>
            <p:cNvPr id="26" name="Rounded Rectangle 118"/>
            <p:cNvSpPr/>
            <p:nvPr>
              <p:custDataLst>
                <p:tags r:id="rId16"/>
              </p:custDataLst>
            </p:nvPr>
          </p:nvSpPr>
          <p:spPr>
            <a:xfrm>
              <a:off x="4810125" y="371011"/>
              <a:ext cx="2305050" cy="1097381"/>
            </a:xfrm>
            <a:prstGeom prst="roundRect">
              <a:avLst>
                <a:gd name="adj" fmla="val 9925"/>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300"/>
                </a:spcAft>
              </a:pPr>
              <a:r>
                <a:rPr lang="en-US" sz="1800" b="1" dirty="0">
                  <a:effectLst/>
                  <a:latin typeface="Arial Narrow" panose="020B0606020202030204" pitchFamily="34" charset="0"/>
                  <a:ea typeface="Times New Roman" panose="02020603050405020304" pitchFamily="18" charset="0"/>
                </a:rPr>
                <a:t>Web Server</a:t>
              </a:r>
              <a:endParaRPr lang="el-GR" sz="1200" dirty="0">
                <a:effectLst/>
                <a:latin typeface="Times New Roman" panose="02020603050405020304" pitchFamily="18" charset="0"/>
                <a:ea typeface="Times New Roman" panose="02020603050405020304" pitchFamily="18" charset="0"/>
              </a:endParaRPr>
            </a:p>
          </p:txBody>
        </p:sp>
        <p:sp>
          <p:nvSpPr>
            <p:cNvPr id="27" name="Text Box 104"/>
            <p:cNvSpPr txBox="1"/>
            <p:nvPr>
              <p:custDataLst>
                <p:tags r:id="rId17"/>
              </p:custDataLst>
            </p:nvPr>
          </p:nvSpPr>
          <p:spPr>
            <a:xfrm>
              <a:off x="5019675" y="46162"/>
              <a:ext cx="1924050" cy="323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en-US" sz="1600" b="1" dirty="0">
                  <a:effectLst/>
                  <a:latin typeface="Arial Narrow" panose="020B0606020202030204" pitchFamily="34" charset="0"/>
                  <a:ea typeface="Times New Roman" panose="02020603050405020304" pitchFamily="18" charset="0"/>
                </a:rPr>
                <a:t>Server</a:t>
              </a:r>
              <a:endParaRPr lang="el-GR" sz="1200" dirty="0">
                <a:effectLst/>
                <a:latin typeface="Times New Roman" panose="02020603050405020304" pitchFamily="18" charset="0"/>
                <a:ea typeface="Times New Roman" panose="02020603050405020304" pitchFamily="18" charset="0"/>
              </a:endParaRPr>
            </a:p>
          </p:txBody>
        </p:sp>
        <p:cxnSp>
          <p:nvCxnSpPr>
            <p:cNvPr id="28" name="Straight Arrow Connector 120"/>
            <p:cNvCxnSpPr/>
            <p:nvPr/>
          </p:nvCxnSpPr>
          <p:spPr>
            <a:xfrm flipV="1">
              <a:off x="2809875" y="609600"/>
              <a:ext cx="2000250" cy="2"/>
            </a:xfrm>
            <a:prstGeom prst="straightConnector1">
              <a:avLst/>
            </a:prstGeom>
            <a:ln w="22225">
              <a:tailEnd type="stealth" w="med" len="lg"/>
            </a:ln>
          </p:spPr>
          <p:style>
            <a:lnRef idx="1">
              <a:schemeClr val="dk1"/>
            </a:lnRef>
            <a:fillRef idx="0">
              <a:schemeClr val="dk1"/>
            </a:fillRef>
            <a:effectRef idx="0">
              <a:schemeClr val="dk1"/>
            </a:effectRef>
            <a:fontRef idx="minor">
              <a:schemeClr val="tx1"/>
            </a:fontRef>
          </p:style>
        </p:cxnSp>
        <p:sp>
          <p:nvSpPr>
            <p:cNvPr id="29" name="Text Box 121"/>
            <p:cNvSpPr txBox="1"/>
            <p:nvPr>
              <p:custDataLst>
                <p:tags r:id="rId18"/>
              </p:custDataLst>
            </p:nvPr>
          </p:nvSpPr>
          <p:spPr>
            <a:xfrm>
              <a:off x="2952749" y="285220"/>
              <a:ext cx="1638300" cy="3239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HTTP Request</a:t>
              </a:r>
              <a:endParaRPr lang="el-GR" sz="1200" dirty="0">
                <a:effectLst/>
                <a:latin typeface="Times New Roman" panose="02020603050405020304" pitchFamily="18" charset="0"/>
                <a:ea typeface="Times New Roman" panose="02020603050405020304" pitchFamily="18" charset="0"/>
              </a:endParaRPr>
            </a:p>
          </p:txBody>
        </p:sp>
        <p:cxnSp>
          <p:nvCxnSpPr>
            <p:cNvPr id="30" name="Straight Arrow Connector 122"/>
            <p:cNvCxnSpPr/>
            <p:nvPr/>
          </p:nvCxnSpPr>
          <p:spPr>
            <a:xfrm flipV="1">
              <a:off x="2809875" y="1214091"/>
              <a:ext cx="2000250" cy="2"/>
            </a:xfrm>
            <a:prstGeom prst="straightConnector1">
              <a:avLst/>
            </a:prstGeom>
            <a:ln w="22225">
              <a:headEnd type="stealth" w="med" len="lg"/>
              <a:tailEnd type="none" w="med" len="lg"/>
            </a:ln>
          </p:spPr>
          <p:style>
            <a:lnRef idx="1">
              <a:schemeClr val="dk1"/>
            </a:lnRef>
            <a:fillRef idx="0">
              <a:schemeClr val="dk1"/>
            </a:fillRef>
            <a:effectRef idx="0">
              <a:schemeClr val="dk1"/>
            </a:effectRef>
            <a:fontRef idx="minor">
              <a:schemeClr val="tx1"/>
            </a:fontRef>
          </p:style>
        </p:cxnSp>
        <p:sp>
          <p:nvSpPr>
            <p:cNvPr id="31" name="Text Box 123"/>
            <p:cNvSpPr txBox="1"/>
            <p:nvPr>
              <p:custDataLst>
                <p:tags r:id="rId19"/>
              </p:custDataLst>
            </p:nvPr>
          </p:nvSpPr>
          <p:spPr>
            <a:xfrm>
              <a:off x="2952749" y="1266295"/>
              <a:ext cx="1638300" cy="3239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en-US" sz="1400" dirty="0">
                  <a:effectLst/>
                  <a:latin typeface="Arial Narrow" panose="020B0606020202030204" pitchFamily="34" charset="0"/>
                  <a:ea typeface="Times New Roman" panose="02020603050405020304" pitchFamily="18" charset="0"/>
                </a:rPr>
                <a:t>Response / Data</a:t>
              </a:r>
              <a:endParaRPr lang="el-GR" sz="1200" dirty="0">
                <a:effectLst/>
                <a:latin typeface="Times New Roman" panose="02020603050405020304" pitchFamily="18" charset="0"/>
                <a:ea typeface="Times New Roman" panose="02020603050405020304" pitchFamily="18" charset="0"/>
              </a:endParaRPr>
            </a:p>
          </p:txBody>
        </p:sp>
        <p:cxnSp>
          <p:nvCxnSpPr>
            <p:cNvPr id="32" name="Straight Arrow Connector 124"/>
            <p:cNvCxnSpPr/>
            <p:nvPr/>
          </p:nvCxnSpPr>
          <p:spPr>
            <a:xfrm flipV="1">
              <a:off x="5423195" y="1468394"/>
              <a:ext cx="0" cy="912856"/>
            </a:xfrm>
            <a:prstGeom prst="straightConnector1">
              <a:avLst/>
            </a:prstGeom>
            <a:ln w="22225">
              <a:tailEnd type="stealth" w="med" len="lg"/>
            </a:ln>
          </p:spPr>
          <p:style>
            <a:lnRef idx="1">
              <a:schemeClr val="dk1"/>
            </a:lnRef>
            <a:fillRef idx="0">
              <a:schemeClr val="dk1"/>
            </a:fillRef>
            <a:effectRef idx="0">
              <a:schemeClr val="dk1"/>
            </a:effectRef>
            <a:fontRef idx="minor">
              <a:schemeClr val="tx1"/>
            </a:fontRef>
          </p:style>
        </p:cxnSp>
        <p:cxnSp>
          <p:nvCxnSpPr>
            <p:cNvPr id="33" name="Straight Arrow Connector 125"/>
            <p:cNvCxnSpPr/>
            <p:nvPr/>
          </p:nvCxnSpPr>
          <p:spPr>
            <a:xfrm flipV="1">
              <a:off x="6470945" y="1466851"/>
              <a:ext cx="0" cy="914399"/>
            </a:xfrm>
            <a:prstGeom prst="straightConnector1">
              <a:avLst/>
            </a:prstGeom>
            <a:ln w="22225">
              <a:headEnd type="stealth" w="med" len="lg"/>
              <a:tailEnd type="none" w="med" len="lg"/>
            </a:ln>
          </p:spPr>
          <p:style>
            <a:lnRef idx="1">
              <a:schemeClr val="dk1"/>
            </a:lnRef>
            <a:fillRef idx="0">
              <a:schemeClr val="dk1"/>
            </a:fillRef>
            <a:effectRef idx="0">
              <a:schemeClr val="dk1"/>
            </a:effectRef>
            <a:fontRef idx="minor">
              <a:schemeClr val="tx1"/>
            </a:fontRef>
          </p:style>
        </p:cxnSp>
        <p:sp>
          <p:nvSpPr>
            <p:cNvPr id="34" name="Text Box 126"/>
            <p:cNvSpPr txBox="1"/>
            <p:nvPr/>
          </p:nvSpPr>
          <p:spPr>
            <a:xfrm>
              <a:off x="5372099" y="1681757"/>
              <a:ext cx="1152526" cy="5276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el-GR" sz="1400" dirty="0">
                  <a:effectLst/>
                  <a:latin typeface="Arial Narrow" panose="020B0606020202030204" pitchFamily="34" charset="0"/>
                  <a:ea typeface="Times New Roman" panose="02020603050405020304" pitchFamily="18" charset="0"/>
                </a:rPr>
                <a:t>διακίνηση</a:t>
              </a:r>
              <a:br>
                <a:rPr lang="el-GR" sz="1400" dirty="0">
                  <a:effectLst/>
                  <a:latin typeface="Arial Narrow" panose="020B0606020202030204" pitchFamily="34" charset="0"/>
                  <a:ea typeface="Times New Roman" panose="02020603050405020304" pitchFamily="18" charset="0"/>
                </a:rPr>
              </a:br>
              <a:r>
                <a:rPr lang="el-GR" sz="1400" dirty="0">
                  <a:effectLst/>
                  <a:latin typeface="Arial Narrow" panose="020B0606020202030204" pitchFamily="34" charset="0"/>
                  <a:ea typeface="Times New Roman" panose="02020603050405020304" pitchFamily="18" charset="0"/>
                </a:rPr>
                <a:t>δεδομένων</a:t>
              </a:r>
              <a:endParaRPr lang="el-GR" sz="1200" dirty="0">
                <a:effectLst/>
                <a:latin typeface="Times New Roman" panose="02020603050405020304" pitchFamily="18" charset="0"/>
                <a:ea typeface="Times New Roman" panose="02020603050405020304" pitchFamily="18" charset="0"/>
              </a:endParaRPr>
            </a:p>
          </p:txBody>
        </p:sp>
        <p:sp>
          <p:nvSpPr>
            <p:cNvPr id="35" name="Oval 127"/>
            <p:cNvSpPr/>
            <p:nvPr/>
          </p:nvSpPr>
          <p:spPr>
            <a:xfrm>
              <a:off x="4676775" y="970564"/>
              <a:ext cx="402429" cy="402429"/>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300"/>
                </a:spcAft>
              </a:pPr>
              <a:r>
                <a:rPr lang="el-GR" sz="1600" b="1" dirty="0">
                  <a:effectLst/>
                  <a:latin typeface="Times New Roman" panose="02020603050405020304" pitchFamily="18" charset="0"/>
                  <a:ea typeface="Times New Roman" panose="02020603050405020304" pitchFamily="18" charset="0"/>
                </a:rPr>
                <a:t>4</a:t>
              </a:r>
              <a:endParaRPr lang="el-GR" sz="1200" dirty="0">
                <a:effectLst/>
                <a:latin typeface="Times New Roman" panose="02020603050405020304" pitchFamily="18" charset="0"/>
                <a:ea typeface="Times New Roman" panose="02020603050405020304" pitchFamily="18" charset="0"/>
              </a:endParaRPr>
            </a:p>
          </p:txBody>
        </p:sp>
        <p:sp>
          <p:nvSpPr>
            <p:cNvPr id="36" name="Oval 109"/>
            <p:cNvSpPr/>
            <p:nvPr>
              <p:custDataLst>
                <p:tags r:id="rId20"/>
              </p:custDataLst>
            </p:nvPr>
          </p:nvSpPr>
          <p:spPr>
            <a:xfrm>
              <a:off x="2407446" y="1287268"/>
              <a:ext cx="402429" cy="402429"/>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300"/>
                </a:spcAft>
              </a:pPr>
              <a:r>
                <a:rPr lang="en-US" sz="1600" b="1" dirty="0">
                  <a:effectLst/>
                  <a:latin typeface="Times New Roman" panose="02020603050405020304" pitchFamily="18"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p:txBody>
        </p:sp>
        <p:sp>
          <p:nvSpPr>
            <p:cNvPr id="37" name="Oval 138"/>
            <p:cNvSpPr/>
            <p:nvPr/>
          </p:nvSpPr>
          <p:spPr>
            <a:xfrm>
              <a:off x="2502696" y="2190392"/>
              <a:ext cx="402429" cy="402429"/>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300"/>
                </a:spcAft>
              </a:pPr>
              <a:r>
                <a:rPr lang="el-GR" sz="1600" b="1" dirty="0">
                  <a:effectLst/>
                  <a:latin typeface="Times New Roman" panose="02020603050405020304" pitchFamily="18" charset="0"/>
                  <a:ea typeface="Times New Roman" panose="02020603050405020304" pitchFamily="18" charset="0"/>
                </a:rPr>
                <a:t>6</a:t>
              </a:r>
              <a:endParaRPr lang="el-GR" sz="1200" dirty="0">
                <a:effectLst/>
                <a:latin typeface="Times New Roman" panose="02020603050405020304" pitchFamily="18" charset="0"/>
                <a:ea typeface="Times New Roman" panose="02020603050405020304" pitchFamily="18" charset="0"/>
              </a:endParaRPr>
            </a:p>
          </p:txBody>
        </p:sp>
      </p:gr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33036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dirty="0"/>
              <a:t>Γιατί </a:t>
            </a:r>
            <a:r>
              <a:rPr lang="en-US" dirty="0"/>
              <a:t>AJAX;  (</a:t>
            </a:r>
            <a:r>
              <a:rPr lang="el-GR" dirty="0"/>
              <a:t>άλλοι λόγοι)</a:t>
            </a:r>
          </a:p>
        </p:txBody>
      </p:sp>
      <p:sp>
        <p:nvSpPr>
          <p:cNvPr id="10" name="Rectangle 5"/>
          <p:cNvSpPr>
            <a:spLocks noChangeArrowheads="1"/>
          </p:cNvSpPr>
          <p:nvPr>
            <p:custDataLst>
              <p:tags r:id="rId3"/>
            </p:custDataLst>
          </p:nvPr>
        </p:nvSpPr>
        <p:spPr bwMode="auto">
          <a:xfrm>
            <a:off x="179512" y="1495191"/>
            <a:ext cx="896448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Wingdings" panose="05000000000000000000" pitchFamily="2" charset="2"/>
              <a:buChar char="v"/>
            </a:pPr>
            <a:r>
              <a:rPr lang="en-GB" altLang="el-GR" dirty="0" err="1">
                <a:ea typeface="Times New Roman" panose="02020603050405020304" pitchFamily="18" charset="0"/>
              </a:rPr>
              <a:t>Οι</a:t>
            </a:r>
            <a:r>
              <a:rPr lang="en-GB" altLang="el-GR" dirty="0">
                <a:ea typeface="Times New Roman" panose="02020603050405020304" pitchFamily="18" charset="0"/>
              </a:rPr>
              <a:t> </a:t>
            </a:r>
            <a:r>
              <a:rPr lang="en-US" altLang="el-GR" dirty="0">
                <a:ea typeface="Times New Roman" panose="02020603050405020304" pitchFamily="18" charset="0"/>
              </a:rPr>
              <a:t>web </a:t>
            </a:r>
            <a:r>
              <a:rPr lang="en-GB" altLang="el-GR" dirty="0" err="1">
                <a:ea typeface="Times New Roman" panose="02020603050405020304" pitchFamily="18" charset="0"/>
              </a:rPr>
              <a:t>εφ</a:t>
            </a:r>
            <a:r>
              <a:rPr lang="en-GB" altLang="el-GR" dirty="0">
                <a:ea typeface="Times New Roman" panose="02020603050405020304" pitchFamily="18" charset="0"/>
              </a:rPr>
              <a:t>αρμογές... </a:t>
            </a:r>
            <a:endParaRPr lang="el-GR" altLang="el-GR" dirty="0"/>
          </a:p>
          <a:p>
            <a:pPr marL="742950" lvl="1" indent="-285750" eaLnBrk="0" fontAlgn="base" hangingPunct="0">
              <a:spcBef>
                <a:spcPct val="0"/>
              </a:spcBef>
              <a:spcAft>
                <a:spcPct val="0"/>
              </a:spcAft>
              <a:buFont typeface="Wingdings" panose="05000000000000000000" pitchFamily="2" charset="2"/>
              <a:buChar char="q"/>
            </a:pPr>
            <a:r>
              <a:rPr lang="el-GR" altLang="el-GR" dirty="0">
                <a:ea typeface="Times New Roman" panose="02020603050405020304" pitchFamily="18" charset="0"/>
              </a:rPr>
              <a:t>...μειονεκτούν έναντι των </a:t>
            </a:r>
            <a:r>
              <a:rPr lang="en-US" altLang="el-GR" dirty="0">
                <a:ea typeface="Times New Roman" panose="02020603050405020304" pitchFamily="18" charset="0"/>
              </a:rPr>
              <a:t>desktop</a:t>
            </a:r>
            <a:r>
              <a:rPr lang="el-GR" altLang="el-GR" dirty="0">
                <a:ea typeface="Times New Roman" panose="02020603050405020304" pitchFamily="18" charset="0"/>
              </a:rPr>
              <a:t> κυρίως στη χρηστικότητα</a:t>
            </a:r>
            <a:endParaRPr lang="el-GR" altLang="el-GR" dirty="0"/>
          </a:p>
          <a:p>
            <a:pPr marL="742950" lvl="1" indent="-285750" eaLnBrk="0" fontAlgn="base" hangingPunct="0">
              <a:spcBef>
                <a:spcPct val="0"/>
              </a:spcBef>
              <a:spcAft>
                <a:spcPct val="0"/>
              </a:spcAft>
              <a:buFont typeface="Wingdings" panose="05000000000000000000" pitchFamily="2" charset="2"/>
              <a:buChar char="q"/>
            </a:pPr>
            <a:r>
              <a:rPr lang="el-GR" altLang="el-GR" dirty="0">
                <a:ea typeface="Times New Roman" panose="02020603050405020304" pitchFamily="18" charset="0"/>
              </a:rPr>
              <a:t>...πλεονεκτούν σε πολλά άλλα σημεία:</a:t>
            </a:r>
            <a:endParaRPr lang="el-GR" altLang="el-GR" dirty="0"/>
          </a:p>
          <a:p>
            <a:pPr marL="1200150" lvl="2" indent="-285750" eaLnBrk="0" fontAlgn="base" hangingPunct="0">
              <a:spcBef>
                <a:spcPct val="0"/>
              </a:spcBef>
              <a:spcAft>
                <a:spcPct val="0"/>
              </a:spcAft>
              <a:buFont typeface="Arial" panose="020B0604020202020204" pitchFamily="34" charset="0"/>
              <a:buChar char="•"/>
            </a:pPr>
            <a:r>
              <a:rPr lang="el-GR" altLang="el-GR" dirty="0">
                <a:ea typeface="Times New Roman" panose="02020603050405020304" pitchFamily="18" charset="0"/>
              </a:rPr>
              <a:t>είναι </a:t>
            </a:r>
            <a:r>
              <a:rPr lang="el-GR" altLang="el-GR" dirty="0" err="1">
                <a:ea typeface="Times New Roman" panose="02020603050405020304" pitchFamily="18" charset="0"/>
              </a:rPr>
              <a:t>προσβάσιμες</a:t>
            </a:r>
            <a:r>
              <a:rPr lang="el-GR" altLang="el-GR" dirty="0">
                <a:ea typeface="Times New Roman" panose="02020603050405020304" pitchFamily="18" charset="0"/>
              </a:rPr>
              <a:t> από περισσότερους χρήστες</a:t>
            </a:r>
            <a:endParaRPr lang="el-GR" altLang="el-GR" dirty="0"/>
          </a:p>
          <a:p>
            <a:pPr marL="1200150" lvl="2" indent="-285750" eaLnBrk="0" fontAlgn="base" hangingPunct="0">
              <a:spcBef>
                <a:spcPct val="0"/>
              </a:spcBef>
              <a:spcAft>
                <a:spcPct val="0"/>
              </a:spcAft>
              <a:buFont typeface="Arial" panose="020B0604020202020204" pitchFamily="34" charset="0"/>
              <a:buChar char="•"/>
            </a:pPr>
            <a:r>
              <a:rPr lang="el-GR" altLang="el-GR" dirty="0">
                <a:ea typeface="Times New Roman" panose="02020603050405020304" pitchFamily="18" charset="0"/>
              </a:rPr>
              <a:t>δεν</a:t>
            </a:r>
            <a:r>
              <a:rPr lang="en-GB" altLang="el-GR" dirty="0">
                <a:ea typeface="Times New Roman" panose="02020603050405020304" pitchFamily="18" charset="0"/>
              </a:rPr>
              <a:t> </a:t>
            </a:r>
            <a:r>
              <a:rPr lang="el-GR" altLang="el-GR" dirty="0">
                <a:ea typeface="Times New Roman" panose="02020603050405020304" pitchFamily="18" charset="0"/>
              </a:rPr>
              <a:t>απαιτούν</a:t>
            </a:r>
            <a:r>
              <a:rPr lang="en-GB" altLang="el-GR" dirty="0">
                <a:ea typeface="Times New Roman" panose="02020603050405020304" pitchFamily="18" charset="0"/>
              </a:rPr>
              <a:t> </a:t>
            </a:r>
            <a:r>
              <a:rPr lang="el-GR" altLang="el-GR" dirty="0">
                <a:ea typeface="Times New Roman" panose="02020603050405020304" pitchFamily="18" charset="0"/>
              </a:rPr>
              <a:t>συνήθως</a:t>
            </a:r>
            <a:r>
              <a:rPr lang="en-GB" altLang="el-GR" dirty="0">
                <a:ea typeface="Times New Roman" panose="02020603050405020304" pitchFamily="18" charset="0"/>
              </a:rPr>
              <a:t> </a:t>
            </a:r>
            <a:r>
              <a:rPr lang="el-GR" altLang="el-GR" dirty="0">
                <a:ea typeface="Times New Roman" panose="02020603050405020304" pitchFamily="18" charset="0"/>
              </a:rPr>
              <a:t>εγκατάσταση</a:t>
            </a:r>
            <a:endParaRPr lang="el-GR" altLang="el-GR" dirty="0"/>
          </a:p>
          <a:p>
            <a:pPr marL="1200150" lvl="2" indent="-285750" eaLnBrk="0" fontAlgn="base" hangingPunct="0">
              <a:spcBef>
                <a:spcPct val="0"/>
              </a:spcBef>
              <a:spcAft>
                <a:spcPct val="0"/>
              </a:spcAft>
              <a:buFont typeface="Arial" panose="020B0604020202020204" pitchFamily="34" charset="0"/>
              <a:buChar char="•"/>
            </a:pPr>
            <a:r>
              <a:rPr lang="el-GR" altLang="el-GR" dirty="0">
                <a:ea typeface="Times New Roman" panose="02020603050405020304" pitchFamily="18" charset="0"/>
              </a:rPr>
              <a:t>είναι</a:t>
            </a:r>
            <a:r>
              <a:rPr lang="en-GB" altLang="el-GR" dirty="0">
                <a:ea typeface="Times New Roman" panose="02020603050405020304" pitchFamily="18" charset="0"/>
              </a:rPr>
              <a:t> </a:t>
            </a:r>
            <a:r>
              <a:rPr lang="el-GR" altLang="el-GR" dirty="0">
                <a:ea typeface="Times New Roman" panose="02020603050405020304" pitchFamily="18" charset="0"/>
              </a:rPr>
              <a:t>ευκολότερες</a:t>
            </a:r>
            <a:r>
              <a:rPr lang="en-GB" altLang="el-GR" dirty="0">
                <a:ea typeface="Times New Roman" panose="02020603050405020304" pitchFamily="18" charset="0"/>
              </a:rPr>
              <a:t> </a:t>
            </a:r>
            <a:r>
              <a:rPr lang="el-GR" altLang="el-GR" dirty="0">
                <a:ea typeface="Times New Roman" panose="02020603050405020304" pitchFamily="18" charset="0"/>
              </a:rPr>
              <a:t>στην</a:t>
            </a:r>
            <a:r>
              <a:rPr lang="en-GB" altLang="el-GR" dirty="0">
                <a:ea typeface="Times New Roman" panose="02020603050405020304" pitchFamily="18" charset="0"/>
              </a:rPr>
              <a:t> </a:t>
            </a:r>
            <a:r>
              <a:rPr lang="el-GR" altLang="el-GR" dirty="0" smtClean="0">
                <a:ea typeface="Times New Roman" panose="02020603050405020304" pitchFamily="18" charset="0"/>
              </a:rPr>
              <a:t>υποστήριξη</a:t>
            </a:r>
            <a:endParaRPr kumimoji="0" lang="en-US" altLang="el-GR" b="0" i="0" u="none" strike="noStrike" cap="none" normalizeH="0" baseline="0" dirty="0" smtClean="0">
              <a:ln>
                <a:noFill/>
              </a:ln>
              <a:solidFill>
                <a:schemeClr val="tx1"/>
              </a:solidFill>
              <a:effectLst/>
              <a:ea typeface="Times New Roman" panose="02020603050405020304" pitchFamily="18" charset="0"/>
            </a:endParaRPr>
          </a:p>
          <a:p>
            <a:pPr marL="1200150" lvl="2" indent="-28575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ea typeface="Times New Roman" panose="02020603050405020304" pitchFamily="18" charset="0"/>
              </a:rPr>
              <a:t>απαιτούν στη χειρότερη περίπτωση παρόμοια προγραμματιστική προσπάθεια</a:t>
            </a: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Με τις τεχνολογίες </a:t>
            </a:r>
            <a:r>
              <a:rPr kumimoji="0" lang="en-GB" altLang="el-GR" b="0" i="0" u="none" strike="noStrike" cap="none" normalizeH="0" baseline="0" dirty="0" smtClean="0">
                <a:ln>
                  <a:noFill/>
                </a:ln>
                <a:solidFill>
                  <a:schemeClr val="tx1"/>
                </a:solidFill>
                <a:effectLst/>
                <a:ea typeface="Times New Roman" panose="02020603050405020304" pitchFamily="18" charset="0"/>
              </a:rPr>
              <a:t>AJAX</a:t>
            </a:r>
            <a:r>
              <a:rPr kumimoji="0" lang="el-GR" altLang="el-GR" b="0" i="0" u="none" strike="noStrike" cap="none" normalizeH="0" baseline="0" dirty="0" smtClean="0">
                <a:ln>
                  <a:noFill/>
                </a:ln>
                <a:solidFill>
                  <a:schemeClr val="tx1"/>
                </a:solidFill>
                <a:effectLst/>
                <a:ea typeface="Times New Roman" panose="02020603050405020304" pitchFamily="18" charset="0"/>
              </a:rPr>
              <a:t>, οι </a:t>
            </a:r>
            <a:r>
              <a:rPr kumimoji="0" lang="en-US" altLang="el-GR" b="0" i="0" u="none" strike="noStrike" cap="none" normalizeH="0" baseline="0" dirty="0" smtClean="0">
                <a:ln>
                  <a:noFill/>
                </a:ln>
                <a:solidFill>
                  <a:schemeClr val="tx1"/>
                </a:solidFill>
                <a:effectLst/>
                <a:ea typeface="Times New Roman" panose="02020603050405020304" pitchFamily="18" charset="0"/>
              </a:rPr>
              <a:t>web</a:t>
            </a:r>
            <a:r>
              <a:rPr kumimoji="0" lang="el-GR" altLang="el-GR" b="0" i="0" u="none" strike="noStrike" cap="none" normalizeH="0" baseline="0" dirty="0" smtClean="0">
                <a:ln>
                  <a:noFill/>
                </a:ln>
                <a:solidFill>
                  <a:schemeClr val="tx1"/>
                </a:solidFill>
                <a:effectLst/>
                <a:ea typeface="Times New Roman" panose="02020603050405020304" pitchFamily="18" charset="0"/>
              </a:rPr>
              <a:t> εφαρμογές μπορεί να γίνουν </a:t>
            </a:r>
            <a:br>
              <a:rPr kumimoji="0" lang="el-GR" altLang="el-GR" b="0" i="0" u="none" strike="noStrike" cap="none" normalizeH="0" baseline="0" dirty="0" smtClean="0">
                <a:ln>
                  <a:noFill/>
                </a:ln>
                <a:solidFill>
                  <a:schemeClr val="tx1"/>
                </a:solidFill>
                <a:effectLst/>
                <a:ea typeface="Times New Roman" panose="02020603050405020304" pitchFamily="18" charset="0"/>
              </a:rPr>
            </a:br>
            <a:r>
              <a:rPr kumimoji="0" lang="el-GR" altLang="el-GR" b="0" i="0" u="none" strike="noStrike" cap="none" normalizeH="0" baseline="0" dirty="0" smtClean="0">
                <a:ln>
                  <a:noFill/>
                </a:ln>
                <a:solidFill>
                  <a:schemeClr val="tx1"/>
                </a:solidFill>
                <a:effectLst/>
                <a:ea typeface="Times New Roman" panose="02020603050405020304" pitchFamily="18" charset="0"/>
              </a:rPr>
              <a:t>πλουσιότερες στο περιεχόμενο και φιλικότερες στη χρήση.</a:t>
            </a: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Οι </a:t>
            </a:r>
            <a:r>
              <a:rPr kumimoji="0" lang="en-GB" altLang="el-GR" b="0" i="0" u="none" strike="noStrike" cap="none" normalizeH="0" baseline="0" dirty="0" smtClean="0">
                <a:ln>
                  <a:noFill/>
                </a:ln>
                <a:solidFill>
                  <a:schemeClr val="tx1"/>
                </a:solidFill>
                <a:effectLst/>
                <a:ea typeface="Times New Roman" panose="02020603050405020304" pitchFamily="18" charset="0"/>
              </a:rPr>
              <a:t>AJAX </a:t>
            </a:r>
            <a:r>
              <a:rPr kumimoji="0" lang="el-GR" altLang="el-GR" b="0" i="0" u="none" strike="noStrike" cap="none" normalizeH="0" baseline="0" dirty="0" smtClean="0">
                <a:ln>
                  <a:noFill/>
                </a:ln>
                <a:solidFill>
                  <a:schemeClr val="tx1"/>
                </a:solidFill>
                <a:effectLst/>
                <a:ea typeface="Times New Roman" panose="02020603050405020304" pitchFamily="18" charset="0"/>
              </a:rPr>
              <a:t>τεχνικές στην κατασκευή </a:t>
            </a:r>
            <a:r>
              <a:rPr kumimoji="0" lang="en-US" altLang="el-GR" b="0" i="0" u="none" strike="noStrike" cap="none" normalizeH="0" baseline="0" dirty="0" smtClean="0">
                <a:ln>
                  <a:noFill/>
                </a:ln>
                <a:solidFill>
                  <a:schemeClr val="tx1"/>
                </a:solidFill>
                <a:effectLst/>
                <a:ea typeface="Times New Roman" panose="02020603050405020304" pitchFamily="18" charset="0"/>
              </a:rPr>
              <a:t>web</a:t>
            </a:r>
            <a:r>
              <a:rPr kumimoji="0" lang="el-GR" altLang="el-GR" b="0" i="0" u="none" strike="noStrike" cap="none" normalizeH="0" baseline="0" dirty="0" smtClean="0">
                <a:ln>
                  <a:noFill/>
                </a:ln>
                <a:solidFill>
                  <a:schemeClr val="tx1"/>
                </a:solidFill>
                <a:effectLst/>
                <a:ea typeface="Times New Roman" panose="02020603050405020304" pitchFamily="18" charset="0"/>
              </a:rPr>
              <a:t> εφαρμογών δημιουργούν εφαρμογές:</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μικρότερες (προάγουν την επαναχρησιμοποίηση κώδικα)</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γρηγορότερες (μεταφορά λιγότερων δεδομένων)</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φιλικότερες προς τον χρήστη (αίσθηση </a:t>
            </a:r>
            <a:r>
              <a:rPr kumimoji="0" lang="en-US" altLang="el-GR" b="0" i="0" u="none" strike="noStrike" cap="none" normalizeH="0" baseline="0" dirty="0" smtClean="0">
                <a:ln>
                  <a:noFill/>
                </a:ln>
                <a:solidFill>
                  <a:schemeClr val="tx1"/>
                </a:solidFill>
                <a:effectLst/>
                <a:ea typeface="Times New Roman" panose="02020603050405020304" pitchFamily="18" charset="0"/>
              </a:rPr>
              <a:t>desktop</a:t>
            </a:r>
            <a:r>
              <a:rPr kumimoji="0" lang="el-GR" altLang="el-GR" b="0" i="0" u="none" strike="noStrike" cap="none" normalizeH="0" baseline="0" dirty="0" smtClean="0">
                <a:ln>
                  <a:noFill/>
                </a:ln>
                <a:solidFill>
                  <a:schemeClr val="tx1"/>
                </a:solidFill>
                <a:effectLst/>
                <a:ea typeface="Times New Roman" panose="02020603050405020304" pitchFamily="18" charset="0"/>
              </a:rPr>
              <a:t> εφαρμογής – καλύτερη ροή εργασίας)</a:t>
            </a: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Πετυχαίνουν τα ανωτέρω με τρόπο ανεξάρτητο από </a:t>
            </a:r>
            <a:r>
              <a:rPr kumimoji="0" lang="en-GB" altLang="el-GR" b="0" i="0" u="none" strike="noStrike" cap="none" normalizeH="0" baseline="0" dirty="0" smtClean="0">
                <a:ln>
                  <a:noFill/>
                </a:ln>
                <a:solidFill>
                  <a:schemeClr val="tx1"/>
                </a:solidFill>
                <a:effectLst/>
                <a:ea typeface="Times New Roman" panose="02020603050405020304" pitchFamily="18" charset="0"/>
              </a:rPr>
              <a:t>browser</a:t>
            </a:r>
            <a:r>
              <a:rPr kumimoji="0" lang="el-GR" altLang="el-GR" b="0" i="0" u="none" strike="noStrike" cap="none" normalizeH="0" baseline="0" dirty="0" smtClean="0">
                <a:ln>
                  <a:noFill/>
                </a:ln>
                <a:solidFill>
                  <a:schemeClr val="tx1"/>
                </a:solidFill>
                <a:effectLst/>
                <a:ea typeface="Times New Roman" panose="02020603050405020304" pitchFamily="18" charset="0"/>
              </a:rPr>
              <a:t> και υπολογιστική πλατφόρμα (λειτουργικό σύστημα).</a:t>
            </a:r>
            <a:endParaRPr kumimoji="0" lang="el-GR" altLang="el-GR" b="0" i="0" u="none" strike="noStrike" cap="none" normalizeH="0" baseline="0" dirty="0" smtClean="0">
              <a:ln>
                <a:noFill/>
              </a:ln>
              <a:solidFill>
                <a:schemeClr val="tx1"/>
              </a:solidFill>
              <a:effectLst/>
            </a:endParaRPr>
          </a:p>
        </p:txBody>
      </p:sp>
      <p:pic>
        <p:nvPicPr>
          <p:cNvPr id="7170" name="Picture 32" descr="εικονίδιο ajax."/>
          <p:cNvPicPr>
            <a:picLocks noChangeAspect="1" noChangeArrowheads="1"/>
          </p:cNvPicPr>
          <p:nvPr/>
        </p:nvPicPr>
        <p:blipFill>
          <a:blip r:embed="rId8">
            <a:extLst>
              <a:ext uri="{28A0092B-C50C-407E-A947-70E740481C1C}">
                <a14:useLocalDpi xmlns:a14="http://schemas.microsoft.com/office/drawing/2010/main" val="0"/>
              </a:ext>
            </a:extLst>
          </a:blip>
          <a:srcRect l="4996" r="6197"/>
          <a:stretch>
            <a:fillRect/>
          </a:stretch>
        </p:blipFill>
        <p:spPr bwMode="auto">
          <a:xfrm>
            <a:off x="6105391" y="1442524"/>
            <a:ext cx="2752725" cy="1539875"/>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207206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2"/>
            </p:custDataLst>
          </p:nvPr>
        </p:nvSpPr>
        <p:spPr>
          <a:xfrm>
            <a:off x="264540" y="260648"/>
            <a:ext cx="8507413" cy="787400"/>
          </a:xfrm>
        </p:spPr>
        <p:txBody>
          <a:bodyPr/>
          <a:lstStyle/>
          <a:p>
            <a:r>
              <a:rPr lang="en-US" dirty="0"/>
              <a:t>AJAX: </a:t>
            </a:r>
            <a:r>
              <a:rPr lang="el-GR" dirty="0"/>
              <a:t>Τι τεχνολογίες περιλαμβάνει;</a:t>
            </a:r>
          </a:p>
        </p:txBody>
      </p:sp>
      <p:sp>
        <p:nvSpPr>
          <p:cNvPr id="4" name="Rectangle 3"/>
          <p:cNvSpPr>
            <a:spLocks noChangeArrowheads="1"/>
          </p:cNvSpPr>
          <p:nvPr>
            <p:custDataLst>
              <p:tags r:id="rId3"/>
            </p:custDataLst>
          </p:nvPr>
        </p:nvSpPr>
        <p:spPr bwMode="auto">
          <a:xfrm>
            <a:off x="0" y="1973859"/>
            <a:ext cx="886363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buFont typeface="Wingdings" panose="05000000000000000000" pitchFamily="2" charset="2"/>
              <a:buChar char="v"/>
            </a:pPr>
            <a:r>
              <a:rPr lang="en-GB" sz="1600" dirty="0" err="1"/>
              <a:t>Περιλ</a:t>
            </a:r>
            <a:r>
              <a:rPr lang="en-GB" sz="1600" dirty="0"/>
              <a:t>αμβάνει</a:t>
            </a:r>
            <a:r>
              <a:rPr lang="el-GR" sz="1600" dirty="0"/>
              <a:t> τις ακόλουθες τεχνολογίες</a:t>
            </a:r>
            <a:r>
              <a:rPr lang="en-GB" sz="1600" dirty="0"/>
              <a:t>:</a:t>
            </a:r>
            <a:endParaRPr lang="el-GR" sz="1600" dirty="0"/>
          </a:p>
          <a:p>
            <a:pPr marL="742950" lvl="1" indent="-285750">
              <a:buFont typeface="Wingdings" panose="05000000000000000000" pitchFamily="2" charset="2"/>
              <a:buChar char="q"/>
            </a:pPr>
            <a:r>
              <a:rPr lang="el-GR" sz="1600" dirty="0" err="1"/>
              <a:t>Document</a:t>
            </a:r>
            <a:r>
              <a:rPr lang="el-GR" sz="1600" dirty="0"/>
              <a:t> </a:t>
            </a:r>
            <a:r>
              <a:rPr lang="el-GR" sz="1600" dirty="0" err="1"/>
              <a:t>Object</a:t>
            </a:r>
            <a:r>
              <a:rPr lang="el-GR" sz="1600" dirty="0"/>
              <a:t> </a:t>
            </a:r>
            <a:r>
              <a:rPr lang="el-GR" sz="1600" dirty="0" err="1"/>
              <a:t>Model</a:t>
            </a:r>
            <a:r>
              <a:rPr lang="el-GR" sz="1600" dirty="0"/>
              <a:t> (</a:t>
            </a:r>
            <a:r>
              <a:rPr lang="en-US" sz="1600" dirty="0"/>
              <a:t>DOM</a:t>
            </a:r>
            <a:r>
              <a:rPr lang="el-GR" sz="1600" dirty="0"/>
              <a:t>) για δυναμική (τμηματική) απεικόνιση και αλληλεπίδραση με τα </a:t>
            </a:r>
            <a:r>
              <a:rPr lang="en-US" sz="1600" dirty="0"/>
              <a:t>HTML </a:t>
            </a:r>
            <a:r>
              <a:rPr lang="el-GR" sz="1600" dirty="0"/>
              <a:t>στοιχεία των σελίδων</a:t>
            </a:r>
          </a:p>
          <a:p>
            <a:pPr marL="742950" lvl="1" indent="-285750">
              <a:buFont typeface="Wingdings" panose="05000000000000000000" pitchFamily="2" charset="2"/>
              <a:buChar char="q"/>
            </a:pPr>
            <a:r>
              <a:rPr lang="el-GR" sz="1600" dirty="0"/>
              <a:t>Το </a:t>
            </a:r>
            <a:r>
              <a:rPr lang="el-GR" sz="1600" b="1" dirty="0" err="1"/>
              <a:t>XMLHttpRequest</a:t>
            </a:r>
            <a:r>
              <a:rPr lang="el-GR" sz="1600" dirty="0"/>
              <a:t> </a:t>
            </a:r>
            <a:r>
              <a:rPr lang="el-GR" sz="1600" dirty="0" err="1"/>
              <a:t>object</a:t>
            </a:r>
            <a:r>
              <a:rPr lang="el-GR" sz="1600" dirty="0"/>
              <a:t> για ασύγχρονη επικοινωνία με το </a:t>
            </a:r>
            <a:r>
              <a:rPr lang="en-US" sz="1600" dirty="0"/>
              <a:t>server</a:t>
            </a:r>
            <a:endParaRPr lang="el-GR" sz="1600" dirty="0"/>
          </a:p>
          <a:p>
            <a:pPr marL="1200150" lvl="2" indent="-285750">
              <a:buFont typeface="Arial" panose="020B0604020202020204" pitchFamily="34" charset="0"/>
              <a:buChar char="•"/>
            </a:pPr>
            <a:r>
              <a:rPr lang="el-GR" sz="1600" dirty="0" smtClean="0"/>
              <a:t>πρακτικά</a:t>
            </a:r>
            <a:r>
              <a:rPr lang="el-GR" sz="1600" dirty="0"/>
              <a:t>, η </a:t>
            </a:r>
            <a:r>
              <a:rPr lang="en-US" sz="1600" dirty="0"/>
              <a:t>AJAX</a:t>
            </a:r>
            <a:r>
              <a:rPr lang="el-GR" sz="1600" dirty="0"/>
              <a:t> υποδομή του </a:t>
            </a:r>
            <a:r>
              <a:rPr lang="en-US" sz="1600" dirty="0"/>
              <a:t>browser</a:t>
            </a:r>
            <a:endParaRPr lang="el-GR" sz="1600" dirty="0"/>
          </a:p>
          <a:p>
            <a:pPr marL="285750" lvl="0" indent="-285750">
              <a:buFont typeface="Wingdings" panose="05000000000000000000" pitchFamily="2" charset="2"/>
              <a:buChar char="v"/>
            </a:pPr>
            <a:r>
              <a:rPr lang="el-GR" sz="1600" dirty="0"/>
              <a:t>XHTML/CSS ή/και XML/XSLT για την απεικόνιση των αποτελεσμάτων</a:t>
            </a:r>
          </a:p>
          <a:p>
            <a:pPr marL="285750" lvl="0" indent="-285750">
              <a:buFont typeface="Wingdings" panose="05000000000000000000" pitchFamily="2" charset="2"/>
              <a:buChar char="v"/>
            </a:pPr>
            <a:r>
              <a:rPr lang="el-GR" sz="1600" dirty="0"/>
              <a:t>Η ανταλλαγή δεδομένων σε XML δεν είναι υποχρεωτική, το ίδιο και η χρήση XSLT για τη διαμόρφωση του περιεχομένου που διακινείται. </a:t>
            </a:r>
          </a:p>
          <a:p>
            <a:pPr marL="285750" lvl="0" indent="-285750">
              <a:buFont typeface="Wingdings" panose="05000000000000000000" pitchFamily="2" charset="2"/>
              <a:buChar char="v"/>
            </a:pPr>
            <a:r>
              <a:rPr lang="el-GR" sz="1600" dirty="0"/>
              <a:t>Συνήθως ο </a:t>
            </a:r>
            <a:r>
              <a:rPr lang="en-US" sz="1600" dirty="0"/>
              <a:t>server </a:t>
            </a:r>
            <a:r>
              <a:rPr lang="el-GR" sz="1600" dirty="0"/>
              <a:t>στέλνει κάποιο προ-μορφοποιημένο </a:t>
            </a:r>
            <a:r>
              <a:rPr lang="en-US" sz="1600" dirty="0"/>
              <a:t>HTML </a:t>
            </a:r>
            <a:r>
              <a:rPr lang="el-GR" sz="1600" dirty="0"/>
              <a:t>περιεχόμενο (ή και απλό </a:t>
            </a:r>
            <a:r>
              <a:rPr lang="en-US" sz="1600" dirty="0"/>
              <a:t>text</a:t>
            </a:r>
            <a:r>
              <a:rPr lang="el-GR" sz="1600" dirty="0"/>
              <a:t>), που παράγει μέσω κάποιου </a:t>
            </a:r>
            <a:r>
              <a:rPr lang="en-US" sz="1600" dirty="0"/>
              <a:t>server</a:t>
            </a:r>
            <a:r>
              <a:rPr lang="el-GR" sz="1600" dirty="0"/>
              <a:t>-</a:t>
            </a:r>
            <a:r>
              <a:rPr lang="en-US" sz="1600" dirty="0"/>
              <a:t>side script</a:t>
            </a:r>
            <a:r>
              <a:rPr lang="el-GR" sz="1600" dirty="0"/>
              <a:t>.</a:t>
            </a:r>
          </a:p>
          <a:p>
            <a:pPr marL="285750" lvl="0" indent="-285750">
              <a:buFont typeface="Wingdings" panose="05000000000000000000" pitchFamily="2" charset="2"/>
              <a:buChar char="v"/>
            </a:pPr>
            <a:r>
              <a:rPr lang="el-GR" sz="1600" dirty="0" err="1"/>
              <a:t>JavaScript</a:t>
            </a:r>
            <a:r>
              <a:rPr lang="el-GR" sz="1600" dirty="0"/>
              <a:t> για να συνδεθούν όλα τα ανωτέρω μαζί!</a:t>
            </a:r>
          </a:p>
          <a:p>
            <a:pPr marL="285750" lvl="0" indent="-285750">
              <a:buFont typeface="Wingdings" panose="05000000000000000000" pitchFamily="2" charset="2"/>
              <a:buChar char="v"/>
            </a:pPr>
            <a:r>
              <a:rPr lang="el-GR" sz="1600" dirty="0"/>
              <a:t>Η </a:t>
            </a:r>
            <a:r>
              <a:rPr lang="el-GR" sz="1600" dirty="0" err="1"/>
              <a:t>JavaScript</a:t>
            </a:r>
            <a:r>
              <a:rPr lang="el-GR" sz="1600" dirty="0"/>
              <a:t> δεν είναι η μόνη </a:t>
            </a:r>
            <a:r>
              <a:rPr lang="el-GR" sz="1600" dirty="0" err="1"/>
              <a:t>client-side</a:t>
            </a:r>
            <a:r>
              <a:rPr lang="el-GR" sz="1600" dirty="0"/>
              <a:t> </a:t>
            </a:r>
            <a:r>
              <a:rPr lang="el-GR" sz="1600" dirty="0" err="1"/>
              <a:t>scripting</a:t>
            </a:r>
            <a:r>
              <a:rPr lang="el-GR" sz="1600" dirty="0"/>
              <a:t> γλώσσα που χρησιμοποιείται. Άλλες γλώσσες όπως η </a:t>
            </a:r>
            <a:r>
              <a:rPr lang="el-GR" sz="1600" dirty="0" err="1"/>
              <a:t>VBScript</a:t>
            </a:r>
            <a:r>
              <a:rPr lang="el-GR" sz="1600" dirty="0"/>
              <a:t> μπορούν να παράσχουν την απαιτούμενη υποδομή. </a:t>
            </a:r>
            <a:endParaRPr lang="en-US" altLang="el-GR" sz="1700" dirty="0"/>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8" y="6107509"/>
            <a:ext cx="471866" cy="533605"/>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350643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noAutofit/>
          </a:bodyPr>
          <a:lstStyle/>
          <a:p>
            <a:r>
              <a:rPr lang="en-US" dirty="0"/>
              <a:t>JavaScript Libraries/Frameworks</a:t>
            </a:r>
            <a:endParaRPr lang="el-GR" dirty="0"/>
          </a:p>
        </p:txBody>
      </p:sp>
      <p:sp>
        <p:nvSpPr>
          <p:cNvPr id="2" name="Rectangle 7"/>
          <p:cNvSpPr>
            <a:spLocks noChangeArrowheads="1"/>
          </p:cNvSpPr>
          <p:nvPr/>
        </p:nvSpPr>
        <p:spPr bwMode="auto">
          <a:xfrm>
            <a:off x="277813" y="737057"/>
            <a:ext cx="8686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0" i="0" u="none" strike="noStrike" cap="none" normalizeH="0" baseline="0" dirty="0" smtClean="0">
                <a:ln>
                  <a:noFill/>
                </a:ln>
                <a:solidFill>
                  <a:schemeClr val="tx1"/>
                </a:solidFill>
                <a:effectLst/>
                <a:ea typeface="Times New Roman" panose="02020603050405020304" pitchFamily="18" charset="0"/>
              </a:rPr>
              <a:t>Στις μέρες μας υπάρχουν αρκετές </a:t>
            </a:r>
            <a:r>
              <a:rPr kumimoji="0" lang="en-US" altLang="el-GR" sz="1600" b="0" i="0" u="none" strike="noStrike" cap="none" normalizeH="0" baseline="0" dirty="0" smtClean="0">
                <a:ln>
                  <a:noFill/>
                </a:ln>
                <a:solidFill>
                  <a:schemeClr val="tx1"/>
                </a:solidFill>
                <a:effectLst/>
                <a:ea typeface="Times New Roman" panose="02020603050405020304" pitchFamily="18" charset="0"/>
              </a:rPr>
              <a:t>JavaScript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βιβλιοθήκες που ενσωματώνουν </a:t>
            </a:r>
            <a:r>
              <a:rPr kumimoji="0" lang="en-US" altLang="el-GR" sz="1600" b="0" i="0" u="none" strike="noStrike" cap="none" normalizeH="0" baseline="0" dirty="0" smtClean="0">
                <a:ln>
                  <a:noFill/>
                </a:ln>
                <a:solidFill>
                  <a:schemeClr val="tx1"/>
                </a:solidFill>
                <a:effectLst/>
                <a:ea typeface="Times New Roman" panose="02020603050405020304" pitchFamily="18" charset="0"/>
              </a:rPr>
              <a:t>AJAX</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λειτουργικότητα με τη μορφή εύχρηστων (προγραμματιστικά &amp; χρηστικά) συστατικών λογισμικού (</a:t>
            </a:r>
            <a:r>
              <a:rPr kumimoji="0" lang="en-US" altLang="el-GR" sz="1600" b="0" i="0" u="none" strike="noStrike" cap="none" normalizeH="0" baseline="0" dirty="0" smtClean="0">
                <a:ln>
                  <a:noFill/>
                </a:ln>
                <a:solidFill>
                  <a:schemeClr val="tx1"/>
                </a:solidFill>
                <a:effectLst/>
                <a:ea typeface="Times New Roman" panose="02020603050405020304" pitchFamily="18" charset="0"/>
              </a:rPr>
              <a:t>components</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που επιτρέπουν τη σχετικά εύκολη δημιουργία </a:t>
            </a:r>
            <a:r>
              <a:rPr kumimoji="0" lang="en-US" altLang="el-GR" sz="1600" b="0" i="0" u="none" strike="noStrike" cap="none" normalizeH="0" baseline="0" dirty="0" smtClean="0">
                <a:ln>
                  <a:noFill/>
                </a:ln>
                <a:solidFill>
                  <a:schemeClr val="tx1"/>
                </a:solidFill>
                <a:effectLst/>
                <a:ea typeface="Times New Roman" panose="02020603050405020304" pitchFamily="18" charset="0"/>
              </a:rPr>
              <a:t>RIAs</a:t>
            </a:r>
            <a:r>
              <a:rPr kumimoji="0" lang="el-GR" altLang="el-GR" sz="1600" b="0" i="0" u="none" strike="noStrike" cap="none" normalizeH="0" baseline="0" dirty="0" smtClean="0">
                <a:ln>
                  <a:noFill/>
                </a:ln>
                <a:solidFill>
                  <a:schemeClr val="tx1"/>
                </a:solidFill>
                <a:effectLst/>
                <a:ea typeface="Times New Roman" panose="02020603050405020304" pitchFamily="18" charset="0"/>
              </a:rPr>
              <a:t> (</a:t>
            </a:r>
            <a:r>
              <a:rPr kumimoji="0" lang="en-US" altLang="el-GR" sz="1600" b="0" i="0" u="none" strike="noStrike" cap="none" normalizeH="0" baseline="0" dirty="0" smtClean="0">
                <a:ln>
                  <a:noFill/>
                </a:ln>
                <a:solidFill>
                  <a:schemeClr val="tx1"/>
                </a:solidFill>
                <a:effectLst/>
                <a:ea typeface="Times New Roman" panose="02020603050405020304" pitchFamily="18" charset="0"/>
              </a:rPr>
              <a:t>Rich Internet </a:t>
            </a:r>
            <a:r>
              <a:rPr kumimoji="0" lang="en-US" altLang="el-GR" sz="1600" b="0" i="0" u="none" strike="noStrike" cap="none" normalizeH="0" baseline="0" dirty="0" err="1" smtClean="0">
                <a:ln>
                  <a:noFill/>
                </a:ln>
                <a:solidFill>
                  <a:schemeClr val="tx1"/>
                </a:solidFill>
                <a:effectLst/>
                <a:ea typeface="Times New Roman" panose="02020603050405020304" pitchFamily="18" charset="0"/>
              </a:rPr>
              <a:t>Applicatios</a:t>
            </a:r>
            <a:r>
              <a:rPr kumimoji="0" lang="el-GR" altLang="el-GR" sz="1600" b="0" i="0" u="none" strike="noStrike" cap="none" normalizeH="0" baseline="0" dirty="0" smtClean="0">
                <a:ln>
                  <a:noFill/>
                </a:ln>
                <a:solidFill>
                  <a:schemeClr val="tx1"/>
                </a:solidFill>
                <a:effectLs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0" i="0" u="none" strike="noStrike" cap="none" normalizeH="0" baseline="0" dirty="0" smtClean="0">
                <a:ln>
                  <a:noFill/>
                </a:ln>
                <a:solidFill>
                  <a:schemeClr val="tx1"/>
                </a:solidFill>
                <a:effectLst/>
                <a:ea typeface="Times New Roman" panose="02020603050405020304" pitchFamily="18" charset="0"/>
              </a:rPr>
              <a:t>Οι πιο διαδεδομένες βιβλιοθήκες είναι:</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lang="en-US" altLang="el-GR" sz="1600" dirty="0">
                <a:ea typeface="Times New Roman" panose="02020603050405020304" pitchFamily="18" charset="0"/>
              </a:rPr>
              <a:t>jQuery</a:t>
            </a:r>
            <a:r>
              <a:rPr kumimoji="0" lang="en-US" altLang="el-GR" sz="1600" b="0" i="0" u="none" strike="noStrike" cap="none" normalizeH="0" baseline="0" dirty="0" smtClean="0">
                <a:ln>
                  <a:noFill/>
                </a:ln>
                <a:solidFill>
                  <a:schemeClr val="tx1"/>
                </a:solidFill>
                <a:effectLst/>
                <a:ea typeface="Times New Roman" panose="02020603050405020304" pitchFamily="18" charset="0"/>
              </a:rPr>
              <a:t>,  </a:t>
            </a:r>
            <a:r>
              <a:rPr kumimoji="0" lang="en-US" altLang="el-GR" sz="1600" b="0" i="0" u="none" strike="noStrike" cap="none" normalizeH="0" baseline="0" dirty="0" err="1" smtClean="0">
                <a:ln>
                  <a:noFill/>
                </a:ln>
                <a:solidFill>
                  <a:schemeClr val="tx1"/>
                </a:solidFill>
                <a:effectLst/>
                <a:ea typeface="Times New Roman" panose="02020603050405020304" pitchFamily="18" charset="0"/>
              </a:rPr>
              <a:t>MooTools</a:t>
            </a:r>
            <a:r>
              <a:rPr kumimoji="0" lang="en-US" altLang="el-GR" sz="1600" b="0" i="0" u="none" strike="noStrike" cap="none" normalizeH="0" baseline="0" dirty="0" smtClean="0">
                <a:ln>
                  <a:noFill/>
                </a:ln>
                <a:solidFill>
                  <a:schemeClr val="tx1"/>
                </a:solidFill>
                <a:effectLst/>
                <a:ea typeface="Times New Roman" panose="02020603050405020304" pitchFamily="18" charset="0"/>
              </a:rPr>
              <a:t>,  Prototype,  YUI Library,  ASP.NET AJAX,  Spry Framework</a:t>
            </a:r>
            <a:endParaRPr kumimoji="0" lang="el-GR" altLang="el-GR" sz="1600" b="0" i="0" u="none" strike="noStrike" cap="none" normalizeH="0" baseline="0" dirty="0" smtClean="0">
              <a:ln>
                <a:noFill/>
              </a:ln>
              <a:solidFill>
                <a:schemeClr val="tx1"/>
              </a:solidFill>
              <a:effectLst/>
            </a:endParaRPr>
          </a:p>
        </p:txBody>
      </p:sp>
      <p:pic>
        <p:nvPicPr>
          <p:cNvPr id="8198" name="Picture 139" descr="εικονίδιο jque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787" y="2160624"/>
            <a:ext cx="22955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131" descr="εικονίδιο mootool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6058" y="2169146"/>
            <a:ext cx="2428875" cy="8286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64" descr="εικονίδιο spr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6865" y="2140280"/>
            <a:ext cx="1895475" cy="828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
          <p:cNvSpPr>
            <a:spLocks noChangeArrowheads="1"/>
          </p:cNvSpPr>
          <p:nvPr>
            <p:custDataLst>
              <p:tags r:id="rId3"/>
            </p:custDataLst>
          </p:nvPr>
        </p:nvSpPr>
        <p:spPr bwMode="auto">
          <a:xfrm>
            <a:off x="227013" y="3065174"/>
            <a:ext cx="873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l-GR" sz="1600" b="1" dirty="0">
                <a:ea typeface="Times New Roman" panose="02020603050405020304" pitchFamily="18" charset="0"/>
              </a:rPr>
              <a:t> </a:t>
            </a:r>
            <a:r>
              <a:rPr kumimoji="0" lang="en-US" altLang="el-GR" sz="1600" b="1" i="0" u="none" strike="noStrike" cap="none" normalizeH="0" baseline="0" dirty="0" smtClean="0">
                <a:ln>
                  <a:noFill/>
                </a:ln>
                <a:solidFill>
                  <a:schemeClr val="tx1"/>
                </a:solidFill>
                <a:effectLst/>
                <a:ea typeface="Times New Roman" panose="02020603050405020304" pitchFamily="18" charset="0"/>
                <a:hlinkClick r:id="rId12"/>
              </a:rPr>
              <a:t>http://jquery.com</a:t>
            </a:r>
            <a:r>
              <a:rPr kumimoji="0" lang="en-US" altLang="el-GR" sz="1600" b="1" i="0" u="none" strike="noStrike" cap="none" normalizeH="0" baseline="0" dirty="0" smtClean="0">
                <a:ln>
                  <a:noFill/>
                </a:ln>
                <a:solidFill>
                  <a:schemeClr val="tx1"/>
                </a:solidFill>
                <a:effectLst/>
                <a:ea typeface="Times New Roman" panose="02020603050405020304" pitchFamily="18" charset="0"/>
              </a:rPr>
              <a:t> 	                      http://mootools.net	                          </a:t>
            </a:r>
            <a:r>
              <a:rPr kumimoji="0" lang="en-US" altLang="el-GR" sz="1600" b="1" i="0" u="none" strike="noStrike" cap="none" normalizeH="0" baseline="0" dirty="0" smtClean="0">
                <a:ln>
                  <a:noFill/>
                </a:ln>
                <a:solidFill>
                  <a:schemeClr val="tx1"/>
                </a:solidFill>
                <a:effectLst/>
                <a:ea typeface="Times New Roman" panose="02020603050405020304" pitchFamily="18" charset="0"/>
                <a:hlinkClick r:id="rId13"/>
              </a:rPr>
              <a:t>http://labs.adobe.com/</a:t>
            </a:r>
            <a:r>
              <a:rPr kumimoji="0" lang="en-US" altLang="el-GR" sz="1600" b="1" i="0" u="none" strike="noStrike" cap="none" normalizeH="0" baseline="0" dirty="0" smtClean="0">
                <a:ln>
                  <a:noFill/>
                </a:ln>
                <a:solidFill>
                  <a:schemeClr val="tx1"/>
                </a:solidFill>
                <a:effectLst/>
                <a:ea typeface="Times New Roman" panose="02020603050405020304" pitchFamily="18" charset="0"/>
              </a:rPr>
              <a:t> </a:t>
            </a:r>
            <a:endParaRPr kumimoji="0" lang="el-GR" altLang="el-GR"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600" b="1" i="0" u="none" strike="noStrike" cap="none" normalizeH="0" baseline="0" dirty="0" smtClean="0">
                <a:ln>
                  <a:noFill/>
                </a:ln>
                <a:solidFill>
                  <a:schemeClr val="tx1"/>
                </a:solidFill>
                <a:effectLst/>
                <a:ea typeface="Times New Roman" panose="02020603050405020304" pitchFamily="18" charset="0"/>
                <a:hlinkClick r:id="rId14"/>
              </a:rPr>
              <a:t>http://jqueryui.com/demos/</a:t>
            </a:r>
            <a:r>
              <a:rPr kumimoji="0" lang="en-US" altLang="el-GR" sz="1600" b="1" i="0" u="none" strike="noStrike" cap="none" normalizeH="0" baseline="0" dirty="0" smtClean="0">
                <a:ln>
                  <a:noFill/>
                </a:ln>
                <a:solidFill>
                  <a:schemeClr val="tx1"/>
                </a:solidFill>
                <a:effectLst/>
                <a:ea typeface="Times New Roman" panose="02020603050405020304" pitchFamily="18" charset="0"/>
              </a:rPr>
              <a:t> 		                                            technologies/spry/home.html</a:t>
            </a:r>
            <a:endParaRPr kumimoji="0" lang="el-GR" altLang="el-GR" sz="1600" b="1" i="0" u="none" strike="noStrike" cap="none" normalizeH="0" baseline="0" dirty="0" smtClean="0">
              <a:ln>
                <a:noFill/>
              </a:ln>
              <a:solidFill>
                <a:schemeClr val="tx1"/>
              </a:solidFill>
              <a:effectLst/>
            </a:endParaRPr>
          </a:p>
        </p:txBody>
      </p:sp>
      <p:pic>
        <p:nvPicPr>
          <p:cNvPr id="8195" name="Picture 90" descr="εικονίδιο yui."/>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5143" y="3774894"/>
            <a:ext cx="1504950" cy="8286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70" descr="εικονίδιο ajax."/>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49756" y="3759241"/>
            <a:ext cx="1866900" cy="828675"/>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94" descr="εικονίδιο prototyp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16865" y="3771901"/>
            <a:ext cx="1457325" cy="8286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3"/>
          <p:cNvSpPr>
            <a:spLocks noChangeArrowheads="1"/>
          </p:cNvSpPr>
          <p:nvPr>
            <p:custDataLst>
              <p:tags r:id="rId4"/>
            </p:custDataLst>
          </p:nvPr>
        </p:nvSpPr>
        <p:spPr bwMode="auto">
          <a:xfrm>
            <a:off x="177899" y="4865639"/>
            <a:ext cx="89646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1" i="0" u="none" strike="noStrike" cap="none" normalizeH="0" baseline="0" dirty="0" smtClean="0">
                <a:ln>
                  <a:noFill/>
                </a:ln>
                <a:solidFill>
                  <a:schemeClr val="tx1"/>
                </a:solidFill>
                <a:effectLst/>
                <a:ea typeface="Times New Roman" panose="02020603050405020304" pitchFamily="18" charset="0"/>
                <a:hlinkClick r:id="rId18"/>
              </a:rPr>
              <a:t>http://yuilibrary.com</a:t>
            </a:r>
            <a:r>
              <a:rPr kumimoji="0" lang="en-US" altLang="el-GR" b="1" i="0" u="none" strike="noStrike" cap="none" normalizeH="0" baseline="0" dirty="0" smtClean="0">
                <a:ln>
                  <a:noFill/>
                </a:ln>
                <a:solidFill>
                  <a:schemeClr val="tx1"/>
                </a:solidFill>
                <a:effectLst/>
                <a:ea typeface="Times New Roman" panose="02020603050405020304" pitchFamily="18" charset="0"/>
              </a:rPr>
              <a:t>      </a:t>
            </a:r>
            <a:r>
              <a:rPr kumimoji="0" lang="en-US" altLang="el-GR" b="1" i="0" u="none" strike="noStrike" cap="none" normalizeH="0" baseline="0" dirty="0" smtClean="0">
                <a:ln>
                  <a:noFill/>
                </a:ln>
                <a:solidFill>
                  <a:schemeClr val="tx1"/>
                </a:solidFill>
                <a:effectLst/>
                <a:ea typeface="Times New Roman" panose="02020603050405020304" pitchFamily="18" charset="0"/>
                <a:hlinkClick r:id="rId19"/>
              </a:rPr>
              <a:t>http://www.asp.net/ajaxlibrary</a:t>
            </a:r>
            <a:r>
              <a:rPr kumimoji="0" lang="en-US" altLang="el-GR" b="1" i="0" u="none" strike="noStrike" cap="none" normalizeH="0" baseline="0" dirty="0" smtClean="0">
                <a:ln>
                  <a:noFill/>
                </a:ln>
                <a:solidFill>
                  <a:schemeClr val="tx1"/>
                </a:solidFill>
                <a:effectLst/>
                <a:ea typeface="Times New Roman" panose="02020603050405020304" pitchFamily="18" charset="0"/>
              </a:rPr>
              <a:t> 	</a:t>
            </a:r>
            <a:r>
              <a:rPr kumimoji="0" lang="en-US" altLang="el-GR" b="1" i="0" u="none" strike="noStrike" cap="none" normalizeH="0" baseline="0" dirty="0" smtClean="0">
                <a:ln>
                  <a:noFill/>
                </a:ln>
                <a:solidFill>
                  <a:schemeClr val="tx1"/>
                </a:solidFill>
                <a:effectLst/>
                <a:ea typeface="Times New Roman" panose="02020603050405020304" pitchFamily="18" charset="0"/>
                <a:hlinkClick r:id="rId20"/>
              </a:rPr>
              <a:t>http://www.prototypejs.org</a:t>
            </a:r>
            <a:r>
              <a:rPr kumimoji="0" lang="en-US" altLang="el-GR" b="1" i="0" u="none" strike="noStrike" cap="none" normalizeH="0" baseline="0" dirty="0" smtClean="0">
                <a:ln>
                  <a:noFill/>
                </a:ln>
                <a:solidFill>
                  <a:schemeClr val="tx1"/>
                </a:solidFill>
                <a:effectLst/>
                <a:ea typeface="Times New Roman" panose="02020603050405020304" pitchFamily="18" charset="0"/>
              </a:rPr>
              <a:t>  </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l-GR" b="0" i="0" u="none" strike="noStrike" cap="none" normalizeH="0" baseline="0" dirty="0" smtClean="0">
              <a:ln>
                <a:noFill/>
              </a:ln>
              <a:solidFill>
                <a:schemeClr val="tx1"/>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Δείτε οπωσδήποτε τα </a:t>
            </a:r>
            <a:r>
              <a:rPr kumimoji="0" lang="en-US" altLang="el-GR" b="0" i="0" u="none" strike="noStrike" cap="none" normalizeH="0" baseline="0" dirty="0" smtClean="0">
                <a:ln>
                  <a:noFill/>
                </a:ln>
                <a:solidFill>
                  <a:schemeClr val="tx1"/>
                </a:solidFill>
                <a:effectLst/>
                <a:ea typeface="Times New Roman" panose="02020603050405020304" pitchFamily="18" charset="0"/>
              </a:rPr>
              <a:t>demos </a:t>
            </a:r>
            <a:r>
              <a:rPr kumimoji="0" lang="el-GR" altLang="el-GR" b="0" i="0" u="none" strike="noStrike" cap="none" normalizeH="0" baseline="0" dirty="0" smtClean="0">
                <a:ln>
                  <a:noFill/>
                </a:ln>
                <a:solidFill>
                  <a:schemeClr val="tx1"/>
                </a:solidFill>
                <a:effectLst/>
                <a:ea typeface="Times New Roman" panose="02020603050405020304" pitchFamily="18" charset="0"/>
              </a:rPr>
              <a:t>στη </a:t>
            </a:r>
            <a:r>
              <a:rPr kumimoji="0" lang="en-US" altLang="el-GR" b="0" i="0" u="none" strike="noStrike" cap="none" normalizeH="0" baseline="0" dirty="0" smtClean="0">
                <a:ln>
                  <a:noFill/>
                </a:ln>
                <a:solidFill>
                  <a:schemeClr val="tx1"/>
                </a:solidFill>
                <a:effectLst/>
                <a:ea typeface="Times New Roman" panose="02020603050405020304" pitchFamily="18" charset="0"/>
              </a:rPr>
              <a:t>home page </a:t>
            </a:r>
            <a:r>
              <a:rPr kumimoji="0" lang="el-GR" altLang="el-GR" b="0" i="0" u="none" strike="noStrike" cap="none" normalizeH="0" baseline="0" dirty="0" smtClean="0">
                <a:ln>
                  <a:noFill/>
                </a:ln>
                <a:solidFill>
                  <a:schemeClr val="tx1"/>
                </a:solidFill>
                <a:effectLst/>
                <a:ea typeface="Times New Roman" panose="02020603050405020304" pitchFamily="18" charset="0"/>
              </a:rPr>
              <a:t>κάθε ενός από τα παραπάνω.</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Περισσότερα:  </a:t>
            </a:r>
            <a:r>
              <a:rPr kumimoji="0" lang="en-US" altLang="el-GR" b="0" i="0" u="none" strike="noStrike" cap="none" normalizeH="0" baseline="0" dirty="0" smtClean="0">
                <a:ln>
                  <a:noFill/>
                </a:ln>
                <a:solidFill>
                  <a:schemeClr val="tx1"/>
                </a:solidFill>
                <a:effectLst/>
                <a:ea typeface="Times New Roman" panose="02020603050405020304" pitchFamily="18" charset="0"/>
                <a:hlinkClick r:id="rId21"/>
              </a:rPr>
              <a:t>http</a:t>
            </a:r>
            <a:r>
              <a:rPr kumimoji="0" lang="el-GR" altLang="el-GR" b="0" i="0" u="none" strike="noStrike" cap="none" normalizeH="0" baseline="0" dirty="0" smtClean="0">
                <a:ln>
                  <a:noFill/>
                </a:ln>
                <a:solidFill>
                  <a:schemeClr val="tx1"/>
                </a:solidFill>
                <a:effectLst/>
                <a:ea typeface="Times New Roman" panose="02020603050405020304" pitchFamily="18" charset="0"/>
                <a:hlinkClick r:id="rId21"/>
              </a:rPr>
              <a:t>://</a:t>
            </a:r>
            <a:r>
              <a:rPr kumimoji="0" lang="en-US" altLang="el-GR" b="0" i="0" u="none" strike="noStrike" cap="none" normalizeH="0" baseline="0" dirty="0" smtClean="0">
                <a:ln>
                  <a:noFill/>
                </a:ln>
                <a:solidFill>
                  <a:schemeClr val="tx1"/>
                </a:solidFill>
                <a:effectLst/>
                <a:ea typeface="Times New Roman" panose="02020603050405020304" pitchFamily="18" charset="0"/>
                <a:hlinkClick r:id="rId21"/>
              </a:rPr>
              <a:t>en</a:t>
            </a:r>
            <a:r>
              <a:rPr kumimoji="0" lang="el-GR" altLang="el-GR" b="0" i="0" u="none" strike="noStrike" cap="none" normalizeH="0" baseline="0" dirty="0" smtClean="0">
                <a:ln>
                  <a:noFill/>
                </a:ln>
                <a:solidFill>
                  <a:schemeClr val="tx1"/>
                </a:solidFill>
                <a:effectLst/>
                <a:ea typeface="Times New Roman" panose="02020603050405020304" pitchFamily="18" charset="0"/>
                <a:hlinkClick r:id="rId21"/>
              </a:rPr>
              <a:t>.</a:t>
            </a:r>
            <a:r>
              <a:rPr kumimoji="0" lang="en-US" altLang="el-GR" b="0" i="0" u="none" strike="noStrike" cap="none" normalizeH="0" baseline="0" dirty="0" err="1" smtClean="0">
                <a:ln>
                  <a:noFill/>
                </a:ln>
                <a:solidFill>
                  <a:schemeClr val="tx1"/>
                </a:solidFill>
                <a:effectLst/>
                <a:ea typeface="Times New Roman" panose="02020603050405020304" pitchFamily="18" charset="0"/>
                <a:hlinkClick r:id="rId21"/>
              </a:rPr>
              <a:t>wikipedia</a:t>
            </a:r>
            <a:r>
              <a:rPr kumimoji="0" lang="el-GR" altLang="el-GR" b="0" i="0" u="none" strike="noStrike" cap="none" normalizeH="0" baseline="0" dirty="0" smtClean="0">
                <a:ln>
                  <a:noFill/>
                </a:ln>
                <a:solidFill>
                  <a:schemeClr val="tx1"/>
                </a:solidFill>
                <a:effectLst/>
                <a:ea typeface="Times New Roman" panose="02020603050405020304" pitchFamily="18" charset="0"/>
                <a:hlinkClick r:id="rId21"/>
              </a:rPr>
              <a:t>.</a:t>
            </a:r>
            <a:r>
              <a:rPr kumimoji="0" lang="en-US" altLang="el-GR" b="0" i="0" u="none" strike="noStrike" cap="none" normalizeH="0" baseline="0" dirty="0" smtClean="0">
                <a:ln>
                  <a:noFill/>
                </a:ln>
                <a:solidFill>
                  <a:schemeClr val="tx1"/>
                </a:solidFill>
                <a:effectLst/>
                <a:ea typeface="Times New Roman" panose="02020603050405020304" pitchFamily="18" charset="0"/>
                <a:hlinkClick r:id="rId21"/>
              </a:rPr>
              <a:t>org</a:t>
            </a:r>
            <a:r>
              <a:rPr kumimoji="0" lang="el-GR" altLang="el-GR" b="0" i="0" u="none" strike="noStrike" cap="none" normalizeH="0" baseline="0" dirty="0" smtClean="0">
                <a:ln>
                  <a:noFill/>
                </a:ln>
                <a:solidFill>
                  <a:schemeClr val="tx1"/>
                </a:solidFill>
                <a:effectLst/>
                <a:ea typeface="Times New Roman" panose="02020603050405020304" pitchFamily="18" charset="0"/>
                <a:hlinkClick r:id="rId21"/>
              </a:rPr>
              <a:t>/</a:t>
            </a:r>
            <a:r>
              <a:rPr kumimoji="0" lang="en-US" altLang="el-GR" b="0" i="0" u="none" strike="noStrike" cap="none" normalizeH="0" baseline="0" dirty="0" smtClean="0">
                <a:ln>
                  <a:noFill/>
                </a:ln>
                <a:solidFill>
                  <a:schemeClr val="tx1"/>
                </a:solidFill>
                <a:effectLst/>
                <a:ea typeface="Times New Roman" panose="02020603050405020304" pitchFamily="18" charset="0"/>
                <a:hlinkClick r:id="rId21"/>
              </a:rPr>
              <a:t>wiki</a:t>
            </a:r>
            <a:r>
              <a:rPr kumimoji="0" lang="el-GR" altLang="el-GR" b="0" i="0" u="none" strike="noStrike" cap="none" normalizeH="0" baseline="0" dirty="0" smtClean="0">
                <a:ln>
                  <a:noFill/>
                </a:ln>
                <a:solidFill>
                  <a:schemeClr val="tx1"/>
                </a:solidFill>
                <a:effectLst/>
                <a:ea typeface="Times New Roman" panose="02020603050405020304" pitchFamily="18" charset="0"/>
                <a:hlinkClick r:id="rId21"/>
              </a:rPr>
              <a:t>/</a:t>
            </a:r>
            <a:r>
              <a:rPr kumimoji="0" lang="en-US" altLang="el-GR" b="0" i="0" u="none" strike="noStrike" cap="none" normalizeH="0" baseline="0" dirty="0" smtClean="0">
                <a:ln>
                  <a:noFill/>
                </a:ln>
                <a:solidFill>
                  <a:schemeClr val="tx1"/>
                </a:solidFill>
                <a:effectLst/>
                <a:ea typeface="Times New Roman" panose="02020603050405020304" pitchFamily="18" charset="0"/>
                <a:hlinkClick r:id="rId21"/>
              </a:rPr>
              <a:t>List</a:t>
            </a:r>
            <a:r>
              <a:rPr kumimoji="0" lang="el-GR" altLang="el-GR" b="0" i="0" u="none" strike="noStrike" cap="none" normalizeH="0" baseline="0" dirty="0" smtClean="0">
                <a:ln>
                  <a:noFill/>
                </a:ln>
                <a:solidFill>
                  <a:schemeClr val="tx1"/>
                </a:solidFill>
                <a:effectLst/>
                <a:ea typeface="Times New Roman" panose="02020603050405020304" pitchFamily="18" charset="0"/>
                <a:hlinkClick r:id="rId21"/>
              </a:rPr>
              <a:t>_</a:t>
            </a:r>
            <a:r>
              <a:rPr kumimoji="0" lang="en-US" altLang="el-GR" b="0" i="0" u="none" strike="noStrike" cap="none" normalizeH="0" baseline="0" dirty="0" smtClean="0">
                <a:ln>
                  <a:noFill/>
                </a:ln>
                <a:solidFill>
                  <a:schemeClr val="tx1"/>
                </a:solidFill>
                <a:effectLst/>
                <a:ea typeface="Times New Roman" panose="02020603050405020304" pitchFamily="18" charset="0"/>
                <a:hlinkClick r:id="rId21"/>
              </a:rPr>
              <a:t>of</a:t>
            </a:r>
            <a:r>
              <a:rPr kumimoji="0" lang="el-GR" altLang="el-GR" b="0" i="0" u="none" strike="noStrike" cap="none" normalizeH="0" baseline="0" dirty="0" smtClean="0">
                <a:ln>
                  <a:noFill/>
                </a:ln>
                <a:solidFill>
                  <a:schemeClr val="tx1"/>
                </a:solidFill>
                <a:effectLst/>
                <a:ea typeface="Times New Roman" panose="02020603050405020304" pitchFamily="18" charset="0"/>
                <a:hlinkClick r:id="rId21"/>
              </a:rPr>
              <a:t>_</a:t>
            </a:r>
            <a:r>
              <a:rPr kumimoji="0" lang="en-US" altLang="el-GR" b="0" i="0" u="none" strike="noStrike" cap="none" normalizeH="0" baseline="0" dirty="0" smtClean="0">
                <a:ln>
                  <a:noFill/>
                </a:ln>
                <a:solidFill>
                  <a:schemeClr val="tx1"/>
                </a:solidFill>
                <a:effectLst/>
                <a:ea typeface="Times New Roman" panose="02020603050405020304" pitchFamily="18" charset="0"/>
                <a:hlinkClick r:id="rId21"/>
              </a:rPr>
              <a:t>Ajax</a:t>
            </a:r>
            <a:r>
              <a:rPr kumimoji="0" lang="el-GR" altLang="el-GR" b="0" i="0" u="none" strike="noStrike" cap="none" normalizeH="0" baseline="0" dirty="0" smtClean="0">
                <a:ln>
                  <a:noFill/>
                </a:ln>
                <a:solidFill>
                  <a:schemeClr val="tx1"/>
                </a:solidFill>
                <a:effectLst/>
                <a:ea typeface="Times New Roman" panose="02020603050405020304" pitchFamily="18" charset="0"/>
                <a:hlinkClick r:id="rId21"/>
              </a:rPr>
              <a:t>_</a:t>
            </a:r>
            <a:r>
              <a:rPr kumimoji="0" lang="en-US" altLang="el-GR" b="0" i="0" u="none" strike="noStrike" cap="none" normalizeH="0" baseline="0" dirty="0" smtClean="0">
                <a:ln>
                  <a:noFill/>
                </a:ln>
                <a:solidFill>
                  <a:schemeClr val="tx1"/>
                </a:solidFill>
                <a:effectLst/>
                <a:ea typeface="Times New Roman" panose="02020603050405020304" pitchFamily="18" charset="0"/>
                <a:hlinkClick r:id="rId21"/>
              </a:rPr>
              <a:t>frameworks</a:t>
            </a:r>
            <a:r>
              <a:rPr kumimoji="0" lang="en-US" altLang="el-GR" b="0" i="0" u="none" strike="noStrike" cap="none" normalizeH="0" baseline="0" dirty="0" smtClean="0">
                <a:ln>
                  <a:noFill/>
                </a:ln>
                <a:solidFill>
                  <a:schemeClr val="tx1"/>
                </a:solidFill>
                <a:effectLst/>
                <a:ea typeface="Times New Roman" panose="02020603050405020304" pitchFamily="18" charset="0"/>
              </a:rPr>
              <a:t> </a:t>
            </a:r>
            <a:endParaRPr kumimoji="0" lang="en-US" altLang="el-GR" b="0" i="0" u="none" strike="noStrike" cap="none" normalizeH="0" baseline="0" dirty="0" smtClean="0">
              <a:ln>
                <a:noFill/>
              </a:ln>
              <a:solidFill>
                <a:schemeClr val="tx1"/>
              </a:solidFill>
              <a:effectLst/>
            </a:endParaRPr>
          </a:p>
        </p:txBody>
      </p:sp>
      <p:pic>
        <p:nvPicPr>
          <p:cNvPr id="15" name="Εικόνα 14" descr="Εικονίδιο μετάβασης στα Περιεχόμενα.">
            <a:hlinkClick r:id="rId22" action="ppaction://hlinksldjump" tooltip="Επιστροφή στα Περιεχόμενα"/>
          </p:cNvPr>
          <p:cNvPicPr>
            <a:picLocks noChangeAspect="1"/>
          </p:cNvPicPr>
          <p:nvPr/>
        </p:nvPicPr>
        <p:blipFill>
          <a:blip r:embed="rId23">
            <a:extLst>
              <a:ext uri="{BEBA8EAE-BF5A-486C-A8C5-ECC9F3942E4B}">
                <a14:imgProps xmlns:a14="http://schemas.microsoft.com/office/drawing/2010/main">
                  <a14:imgLayer r:embed="rId24">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8" y="6107509"/>
            <a:ext cx="471866" cy="533605"/>
          </a:xfrm>
          <a:prstGeom prst="rect">
            <a:avLst/>
          </a:prstGeom>
          <a:scene3d>
            <a:camera prst="isometricOffAxis1Right"/>
            <a:lightRig rig="threePt" dir="t"/>
          </a:scene3d>
        </p:spPr>
      </p:pic>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393586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normAutofit/>
          </a:bodyPr>
          <a:lstStyle/>
          <a:p>
            <a:r>
              <a:rPr lang="el-GR" dirty="0"/>
              <a:t>Παραδοσιακές </a:t>
            </a:r>
            <a:r>
              <a:rPr lang="en-US" dirty="0"/>
              <a:t>vs</a:t>
            </a:r>
            <a:r>
              <a:rPr lang="el-GR" dirty="0"/>
              <a:t>. </a:t>
            </a:r>
            <a:r>
              <a:rPr lang="en-US" dirty="0"/>
              <a:t>AJAX </a:t>
            </a:r>
            <a:r>
              <a:rPr lang="el-GR" dirty="0"/>
              <a:t>Λύσεις</a:t>
            </a:r>
          </a:p>
        </p:txBody>
      </p:sp>
      <p:sp>
        <p:nvSpPr>
          <p:cNvPr id="2" name="Ορθογώνιο 1"/>
          <p:cNvSpPr/>
          <p:nvPr/>
        </p:nvSpPr>
        <p:spPr>
          <a:xfrm>
            <a:off x="1" y="1187331"/>
            <a:ext cx="9143999" cy="4378122"/>
          </a:xfrm>
          <a:prstGeom prst="rect">
            <a:avLst/>
          </a:prstGeom>
        </p:spPr>
        <p:txBody>
          <a:bodyPr wrap="square">
            <a:spAutoFit/>
          </a:bodyPr>
          <a:lstStyle/>
          <a:p>
            <a:pPr marL="342900" lvl="0" indent="-342900">
              <a:spcAft>
                <a:spcPts val="300"/>
              </a:spcAft>
              <a:buSzPts val="2200"/>
              <a:buFont typeface="Wingdings" panose="05000000000000000000" pitchFamily="2" charset="2"/>
              <a:buChar char=""/>
            </a:pPr>
            <a:r>
              <a:rPr lang="el-GR" sz="1600" dirty="0">
                <a:ea typeface="Times New Roman" panose="02020603050405020304" pitchFamily="18" charset="0"/>
              </a:rPr>
              <a:t>Για αποστολή/λήψη πληροφορίας σε/από μια </a:t>
            </a:r>
            <a:r>
              <a:rPr lang="en-GB" sz="1600" dirty="0">
                <a:ea typeface="Times New Roman" panose="02020603050405020304" pitchFamily="18" charset="0"/>
              </a:rPr>
              <a:t>database </a:t>
            </a:r>
            <a:r>
              <a:rPr lang="el-GR" sz="1600" dirty="0">
                <a:ea typeface="Times New Roman" panose="02020603050405020304" pitchFamily="18" charset="0"/>
              </a:rPr>
              <a:t>ή ένα αρχείο στο </a:t>
            </a:r>
            <a:r>
              <a:rPr lang="en-US" sz="1600" dirty="0">
                <a:ea typeface="Times New Roman" panose="02020603050405020304" pitchFamily="18" charset="0"/>
              </a:rPr>
              <a:t>server</a:t>
            </a:r>
            <a:r>
              <a:rPr lang="el-GR" sz="1600" dirty="0">
                <a:ea typeface="Times New Roman" panose="02020603050405020304" pitchFamily="18" charset="0"/>
              </a:rPr>
              <a:t>, οι </a:t>
            </a:r>
            <a:r>
              <a:rPr lang="el-GR" sz="1600" b="1" dirty="0">
                <a:ea typeface="Times New Roman" panose="02020603050405020304" pitchFamily="18" charset="0"/>
              </a:rPr>
              <a:t>παραδοσιακές </a:t>
            </a:r>
            <a:r>
              <a:rPr lang="en-US" sz="1600" b="1" dirty="0">
                <a:ea typeface="Times New Roman" panose="02020603050405020304" pitchFamily="18" charset="0"/>
              </a:rPr>
              <a:t>web </a:t>
            </a:r>
            <a:r>
              <a:rPr lang="el-GR" sz="1600" b="1" dirty="0">
                <a:ea typeface="Times New Roman" panose="02020603050405020304" pitchFamily="18" charset="0"/>
              </a:rPr>
              <a:t>λύσεις</a:t>
            </a:r>
            <a:r>
              <a:rPr lang="el-GR" sz="1600" dirty="0">
                <a:ea typeface="Times New Roman" panose="02020603050405020304" pitchFamily="18" charset="0"/>
              </a:rPr>
              <a:t> απαιτούν:</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μια </a:t>
            </a:r>
            <a:r>
              <a:rPr lang="en-US" sz="1600" dirty="0">
                <a:ea typeface="Times New Roman" panose="02020603050405020304" pitchFamily="18" charset="0"/>
              </a:rPr>
              <a:t>HTML</a:t>
            </a:r>
            <a:r>
              <a:rPr lang="el-GR" sz="1600" dirty="0">
                <a:ea typeface="Times New Roman" panose="02020603050405020304" pitchFamily="18" charset="0"/>
              </a:rPr>
              <a:t> φόρμα στην οποία ο χρήστης πατά το "</a:t>
            </a:r>
            <a:r>
              <a:rPr lang="el-GR" sz="1600" dirty="0" err="1">
                <a:ea typeface="Times New Roman" panose="02020603050405020304" pitchFamily="18" charset="0"/>
              </a:rPr>
              <a:t>submit</a:t>
            </a:r>
            <a:r>
              <a:rPr lang="el-GR" sz="1600" dirty="0">
                <a:ea typeface="Times New Roman" panose="02020603050405020304" pitchFamily="18" charset="0"/>
              </a:rPr>
              <a:t>" </a:t>
            </a:r>
            <a:r>
              <a:rPr lang="el-GR" sz="1600" dirty="0" err="1">
                <a:ea typeface="Times New Roman" panose="02020603050405020304" pitchFamily="18" charset="0"/>
              </a:rPr>
              <a:t>button</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αναμονή μέχρις ότου απαντήσει ο </a:t>
            </a:r>
            <a:r>
              <a:rPr lang="en-US" sz="1600" dirty="0">
                <a:ea typeface="Times New Roman" panose="02020603050405020304" pitchFamily="18" charset="0"/>
              </a:rPr>
              <a:t>server</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αναμονή να παρουσιαστεί η </a:t>
            </a:r>
            <a:r>
              <a:rPr lang="el-GR" sz="1600" dirty="0" err="1">
                <a:ea typeface="Times New Roman" panose="02020603050405020304" pitchFamily="18" charset="0"/>
              </a:rPr>
              <a:t>εξ'ολοκλήρου</a:t>
            </a:r>
            <a:r>
              <a:rPr lang="el-GR" sz="1600" dirty="0">
                <a:ea typeface="Times New Roman" panose="02020603050405020304" pitchFamily="18" charset="0"/>
              </a:rPr>
              <a:t> νέα σελίδα</a:t>
            </a:r>
          </a:p>
          <a:p>
            <a:pPr marL="1257300" lvl="2" indent="-342900">
              <a:spcAft>
                <a:spcPts val="300"/>
              </a:spcAft>
              <a:buSzPts val="1600"/>
              <a:buFont typeface="Symbol" panose="05050102010706020507" pitchFamily="18" charset="2"/>
              <a:buChar char=""/>
            </a:pPr>
            <a:r>
              <a:rPr lang="el-GR" sz="1600" dirty="0">
                <a:ea typeface="Times New Roman" panose="02020603050405020304" pitchFamily="18" charset="0"/>
              </a:rPr>
              <a:t>έτσι, οι παραδοσιακές </a:t>
            </a:r>
            <a:r>
              <a:rPr lang="en-US" sz="1600" dirty="0">
                <a:ea typeface="Times New Roman" panose="02020603050405020304" pitchFamily="18" charset="0"/>
              </a:rPr>
              <a:t>web </a:t>
            </a:r>
            <a:r>
              <a:rPr lang="el-GR" sz="1600" dirty="0">
                <a:ea typeface="Times New Roman" panose="02020603050405020304" pitchFamily="18" charset="0"/>
              </a:rPr>
              <a:t>εφαρμογές είναι αργές και όχι ιδιαίτερα φιλικές στη χρήση αλλά και στον </a:t>
            </a:r>
            <a:r>
              <a:rPr lang="el-GR" sz="1600" dirty="0" smtClean="0">
                <a:ea typeface="Times New Roman" panose="02020603050405020304" pitchFamily="18" charset="0"/>
              </a:rPr>
              <a:t>προγραμματιστή</a:t>
            </a:r>
          </a:p>
          <a:p>
            <a:pPr marL="342900" lvl="0" indent="-342900">
              <a:spcAft>
                <a:spcPts val="300"/>
              </a:spcAft>
              <a:buSzPts val="2200"/>
              <a:buFont typeface="Wingdings" panose="05000000000000000000" pitchFamily="2" charset="2"/>
              <a:buChar char=""/>
            </a:pPr>
            <a:r>
              <a:rPr lang="el-GR" sz="1600" dirty="0" smtClean="0">
                <a:ea typeface="Times New Roman" panose="02020603050405020304" pitchFamily="18" charset="0"/>
              </a:rPr>
              <a:t>Στην </a:t>
            </a:r>
            <a:r>
              <a:rPr lang="en-GB" sz="1600" b="1" dirty="0" smtClean="0">
                <a:ea typeface="Times New Roman" panose="02020603050405020304" pitchFamily="18" charset="0"/>
              </a:rPr>
              <a:t>AJAX</a:t>
            </a:r>
            <a:r>
              <a:rPr lang="el-GR" sz="1600" b="1" dirty="0" smtClean="0">
                <a:ea typeface="Times New Roman" panose="02020603050405020304" pitchFamily="18" charset="0"/>
              </a:rPr>
              <a:t> προσέγγιση</a:t>
            </a:r>
            <a:r>
              <a:rPr lang="el-GR" sz="1600" dirty="0" smtClean="0">
                <a:ea typeface="Times New Roman" panose="02020603050405020304" pitchFamily="18" charset="0"/>
              </a:rPr>
              <a:t>, κώδικας </a:t>
            </a:r>
            <a:r>
              <a:rPr lang="en-GB" sz="1600" dirty="0" smtClean="0">
                <a:ea typeface="Times New Roman" panose="02020603050405020304" pitchFamily="18" charset="0"/>
              </a:rPr>
              <a:t>JavaScript </a:t>
            </a:r>
            <a:r>
              <a:rPr lang="el-GR" sz="1600" dirty="0" smtClean="0">
                <a:ea typeface="Times New Roman" panose="02020603050405020304" pitchFamily="18" charset="0"/>
              </a:rPr>
              <a:t>επικοινωνεί απευθείας με το </a:t>
            </a:r>
            <a:r>
              <a:rPr lang="en-US" sz="1600" dirty="0" smtClean="0">
                <a:ea typeface="Times New Roman" panose="02020603050405020304" pitchFamily="18" charset="0"/>
              </a:rPr>
              <a:t>server</a:t>
            </a:r>
            <a:r>
              <a:rPr lang="el-GR" sz="1600" dirty="0" smtClean="0">
                <a:ea typeface="Times New Roman" panose="02020603050405020304" pitchFamily="18" charset="0"/>
              </a:rPr>
              <a:t> μέσω του </a:t>
            </a:r>
            <a:r>
              <a:rPr lang="en-US" sz="1600" dirty="0" smtClean="0">
                <a:ea typeface="Times New Roman" panose="02020603050405020304" pitchFamily="18" charset="0"/>
              </a:rPr>
              <a:t>J</a:t>
            </a:r>
            <a:r>
              <a:rPr lang="en-GB" sz="1600" dirty="0" err="1" smtClean="0">
                <a:ea typeface="Times New Roman" panose="02020603050405020304" pitchFamily="18" charset="0"/>
              </a:rPr>
              <a:t>avaScript</a:t>
            </a:r>
            <a:r>
              <a:rPr lang="en-GB" sz="1600" dirty="0" smtClean="0">
                <a:ea typeface="Times New Roman" panose="02020603050405020304" pitchFamily="18" charset="0"/>
              </a:rPr>
              <a:t> </a:t>
            </a:r>
            <a:r>
              <a:rPr lang="en-GB" sz="1600" dirty="0" err="1" smtClean="0">
                <a:ea typeface="Times New Roman" panose="02020603050405020304" pitchFamily="18" charset="0"/>
              </a:rPr>
              <a:t>XMLHttpRequest</a:t>
            </a:r>
            <a:r>
              <a:rPr lang="en-GB" sz="1600" dirty="0" smtClean="0">
                <a:ea typeface="Times New Roman" panose="02020603050405020304" pitchFamily="18" charset="0"/>
              </a:rPr>
              <a:t> object</a:t>
            </a:r>
            <a:r>
              <a:rPr lang="el-GR" sz="1600" dirty="0" smtClean="0">
                <a:ea typeface="Times New Roman" panose="02020603050405020304" pitchFamily="18" charset="0"/>
              </a:rPr>
              <a:t>. Μέσω αυτού:</a:t>
            </a:r>
          </a:p>
          <a:p>
            <a:pPr marL="800100" lvl="1" indent="-342900">
              <a:spcAft>
                <a:spcPts val="300"/>
              </a:spcAft>
              <a:buSzPts val="1800"/>
              <a:buFont typeface="Wingdings" panose="05000000000000000000" pitchFamily="2" charset="2"/>
              <a:buChar char=""/>
            </a:pPr>
            <a:r>
              <a:rPr lang="el-GR" sz="1600" dirty="0" smtClean="0">
                <a:ea typeface="Times New Roman" panose="02020603050405020304" pitchFamily="18" charset="0"/>
              </a:rPr>
              <a:t>Μια </a:t>
            </a:r>
            <a:r>
              <a:rPr lang="el-GR" sz="1600" dirty="0">
                <a:ea typeface="Times New Roman" panose="02020603050405020304" pitchFamily="18" charset="0"/>
              </a:rPr>
              <a:t>σελίδα μπορεί να ζητήσει και να πάρει δεδομένα από το </a:t>
            </a:r>
            <a:r>
              <a:rPr lang="en-US" sz="1600" dirty="0">
                <a:ea typeface="Times New Roman" panose="02020603050405020304" pitchFamily="18" charset="0"/>
              </a:rPr>
              <a:t>server</a:t>
            </a:r>
            <a:r>
              <a:rPr lang="el-GR" sz="1600" dirty="0">
                <a:ea typeface="Times New Roman" panose="02020603050405020304" pitchFamily="18" charset="0"/>
              </a:rPr>
              <a:t> χωρίς να απαιτείται </a:t>
            </a:r>
            <a:r>
              <a:rPr lang="el-GR" sz="1600" dirty="0" err="1">
                <a:ea typeface="Times New Roman" panose="02020603050405020304" pitchFamily="18" charset="0"/>
              </a:rPr>
              <a:t>επαναφόρτωση</a:t>
            </a:r>
            <a:r>
              <a:rPr lang="el-GR" sz="1600" dirty="0">
                <a:ea typeface="Times New Roman" panose="02020603050405020304" pitchFamily="18" charset="0"/>
              </a:rPr>
              <a:t> ολόκληρης της σελίδας!</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Ο χρήστης παραμένει στην ίδια σελίδα και το μόνο που συνήθως αντιλαμβάνεται είναι </a:t>
            </a:r>
            <a:br>
              <a:rPr lang="el-GR" sz="1600" dirty="0">
                <a:ea typeface="Times New Roman" panose="02020603050405020304" pitchFamily="18" charset="0"/>
              </a:rPr>
            </a:br>
            <a:r>
              <a:rPr lang="el-GR" sz="1600" dirty="0">
                <a:ea typeface="Times New Roman" panose="02020603050405020304" pitchFamily="18" charset="0"/>
              </a:rPr>
              <a:t>μια τοπική αλλαγή περιεχομένου σε κάποια περιοχή της σελίδας</a:t>
            </a:r>
            <a:r>
              <a:rPr lang="el-GR" sz="1600" dirty="0" smtClean="0">
                <a:ea typeface="Times New Roman" panose="02020603050405020304" pitchFamily="18" charset="0"/>
              </a:rPr>
              <a:t>.</a:t>
            </a:r>
          </a:p>
          <a:p>
            <a:pPr marL="342900" lvl="0" indent="-342900">
              <a:spcAft>
                <a:spcPts val="300"/>
              </a:spcAft>
              <a:buSzPts val="2200"/>
              <a:buFont typeface="Wingdings" panose="05000000000000000000" pitchFamily="2" charset="2"/>
              <a:buChar char=""/>
            </a:pPr>
            <a:r>
              <a:rPr lang="el-GR" sz="1600" dirty="0" smtClean="0">
                <a:ea typeface="Times New Roman" panose="02020603050405020304" pitchFamily="18" charset="0"/>
              </a:rPr>
              <a:t>Το </a:t>
            </a:r>
            <a:r>
              <a:rPr lang="en-GB" sz="1600" b="1" dirty="0" err="1" smtClean="0">
                <a:ea typeface="Times New Roman" panose="02020603050405020304" pitchFamily="18" charset="0"/>
              </a:rPr>
              <a:t>XMLHttpRequest</a:t>
            </a:r>
            <a:r>
              <a:rPr lang="en-GB" sz="1600" dirty="0" smtClean="0">
                <a:ea typeface="Times New Roman" panose="02020603050405020304" pitchFamily="18" charset="0"/>
              </a:rPr>
              <a:t> object </a:t>
            </a:r>
            <a:r>
              <a:rPr lang="el-GR" sz="1600" dirty="0" smtClean="0">
                <a:ea typeface="Times New Roman" panose="02020603050405020304" pitchFamily="18" charset="0"/>
              </a:rPr>
              <a:t>υποστηρίζεται από όλους τους διαδεδομένους </a:t>
            </a:r>
            <a:r>
              <a:rPr lang="en-US" sz="1600" dirty="0" smtClean="0">
                <a:ea typeface="Times New Roman" panose="02020603050405020304" pitchFamily="18" charset="0"/>
              </a:rPr>
              <a:t>browsers</a:t>
            </a:r>
            <a:r>
              <a:rPr lang="el-GR" sz="1600" dirty="0" smtClean="0">
                <a:ea typeface="Times New Roman" panose="02020603050405020304" pitchFamily="18" charset="0"/>
              </a:rPr>
              <a:t> (</a:t>
            </a:r>
            <a:r>
              <a:rPr lang="en-GB" sz="1600" dirty="0" smtClean="0">
                <a:ea typeface="Times New Roman" panose="02020603050405020304" pitchFamily="18" charset="0"/>
              </a:rPr>
              <a:t>Internet Explorer</a:t>
            </a:r>
            <a:r>
              <a:rPr lang="el-GR" sz="1600" dirty="0" smtClean="0">
                <a:ea typeface="Times New Roman" panose="02020603050405020304" pitchFamily="18" charset="0"/>
              </a:rPr>
              <a:t> (ΙΕ), </a:t>
            </a:r>
            <a:r>
              <a:rPr lang="en-GB" sz="1600" dirty="0" smtClean="0">
                <a:ea typeface="Times New Roman" panose="02020603050405020304" pitchFamily="18" charset="0"/>
              </a:rPr>
              <a:t>Firefox</a:t>
            </a:r>
            <a:r>
              <a:rPr lang="el-GR" sz="1600" dirty="0" smtClean="0">
                <a:ea typeface="Times New Roman" panose="02020603050405020304" pitchFamily="18" charset="0"/>
              </a:rPr>
              <a:t>, </a:t>
            </a:r>
            <a:r>
              <a:rPr lang="en-GB" sz="1600" dirty="0" smtClean="0">
                <a:ea typeface="Times New Roman" panose="02020603050405020304" pitchFamily="18" charset="0"/>
              </a:rPr>
              <a:t>Chrome</a:t>
            </a:r>
            <a:r>
              <a:rPr lang="el-GR" sz="1600" dirty="0" smtClean="0">
                <a:ea typeface="Times New Roman" panose="02020603050405020304" pitchFamily="18" charset="0"/>
              </a:rPr>
              <a:t>, </a:t>
            </a:r>
            <a:r>
              <a:rPr lang="en-GB" sz="1600" dirty="0" smtClean="0">
                <a:ea typeface="Times New Roman" panose="02020603050405020304" pitchFamily="18" charset="0"/>
              </a:rPr>
              <a:t>Opera</a:t>
            </a:r>
            <a:r>
              <a:rPr lang="el-GR" sz="1600" dirty="0" smtClean="0">
                <a:ea typeface="Times New Roman" panose="02020603050405020304" pitchFamily="18" charset="0"/>
              </a:rPr>
              <a:t>, </a:t>
            </a:r>
            <a:r>
              <a:rPr lang="en-GB" sz="1600" dirty="0" smtClean="0">
                <a:ea typeface="Times New Roman" panose="02020603050405020304" pitchFamily="18" charset="0"/>
              </a:rPr>
              <a:t>Safari</a:t>
            </a:r>
            <a:r>
              <a:rPr lang="el-GR" sz="1600" dirty="0" smtClean="0">
                <a:ea typeface="Times New Roman" panose="02020603050405020304" pitchFamily="18" charset="0"/>
              </a:rPr>
              <a:t>)</a:t>
            </a:r>
          </a:p>
          <a:p>
            <a:pPr marL="800100" lvl="1" indent="-342900">
              <a:spcAft>
                <a:spcPts val="300"/>
              </a:spcAft>
              <a:buSzPts val="1800"/>
              <a:buFont typeface="Wingdings" panose="05000000000000000000" pitchFamily="2" charset="2"/>
              <a:buChar char=""/>
            </a:pPr>
            <a:r>
              <a:rPr lang="el-GR" sz="1600" dirty="0" smtClean="0">
                <a:ea typeface="Times New Roman" panose="02020603050405020304" pitchFamily="18" charset="0"/>
              </a:rPr>
              <a:t>Οι </a:t>
            </a:r>
            <a:r>
              <a:rPr lang="el-GR" sz="1600" dirty="0">
                <a:ea typeface="Times New Roman" panose="02020603050405020304" pitchFamily="18" charset="0"/>
              </a:rPr>
              <a:t>ΙΕ5 και ΙΕ6 δεν το υποστηρίζουν αλλά έχουν ισοδύναμο </a:t>
            </a:r>
            <a:r>
              <a:rPr lang="en-US" sz="1600" dirty="0">
                <a:ea typeface="Times New Roman" panose="02020603050405020304" pitchFamily="18" charset="0"/>
              </a:rPr>
              <a:t>ActiveX</a:t>
            </a:r>
            <a:r>
              <a:rPr lang="el-GR" sz="1600" dirty="0">
                <a:ea typeface="Times New Roman" panose="02020603050405020304" pitchFamily="18" charset="0"/>
              </a:rPr>
              <a:t> πρόσθετο.</a:t>
            </a:r>
            <a:endParaRPr lang="el-GR" sz="1600" dirty="0">
              <a:effectLst/>
              <a:ea typeface="Times New Roman" panose="02020603050405020304" pitchFamily="18" charset="0"/>
            </a:endParaRPr>
          </a:p>
        </p:txBody>
      </p:sp>
      <p:pic>
        <p:nvPicPr>
          <p:cNvPr id="7" name="Εικόνα 6" descr="Εικονίδιο μετάβασης στα Περιεχόμενα.">
            <a:hlinkClick r:id="rId7" action="ppaction://hlinksldjump" tooltip="Επιστροφή στα Περιεχόμενα"/>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8" y="6107509"/>
            <a:ext cx="471866" cy="533605"/>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403208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0" y="63452"/>
            <a:ext cx="9252394" cy="787400"/>
          </a:xfrm>
        </p:spPr>
        <p:txBody>
          <a:bodyPr>
            <a:noAutofit/>
          </a:bodyPr>
          <a:lstStyle/>
          <a:p>
            <a:r>
              <a:rPr lang="el-GR" sz="3600" dirty="0"/>
              <a:t>Παράδειγμα </a:t>
            </a:r>
            <a:r>
              <a:rPr lang="en-GB" sz="3600" dirty="0"/>
              <a:t>AJAX </a:t>
            </a:r>
            <a:r>
              <a:rPr lang="el-GR" sz="3600" dirty="0"/>
              <a:t>Εφαρμογής</a:t>
            </a:r>
          </a:p>
        </p:txBody>
      </p:sp>
      <p:sp>
        <p:nvSpPr>
          <p:cNvPr id="4" name="Rectangle 3"/>
          <p:cNvSpPr>
            <a:spLocks noChangeArrowheads="1"/>
          </p:cNvSpPr>
          <p:nvPr/>
        </p:nvSpPr>
        <p:spPr bwMode="auto">
          <a:xfrm>
            <a:off x="863970" y="861680"/>
            <a:ext cx="838842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v"/>
              <a:tabLst>
                <a:tab pos="227013" algn="l"/>
                <a:tab pos="457200" algn="l"/>
                <a:tab pos="684213" algn="l"/>
                <a:tab pos="914400" algn="l"/>
                <a:tab pos="1141413" algn="l"/>
                <a:tab pos="1368425" algn="l"/>
                <a:tab pos="1584325" algn="l"/>
                <a:tab pos="2052638" algn="l"/>
              </a:tabLst>
            </a:pPr>
            <a:r>
              <a:rPr lang="el-GR" altLang="el-GR" dirty="0">
                <a:latin typeface="+mn-lt"/>
                <a:ea typeface="Times New Roman" panose="02020603050405020304" pitchFamily="18" charset="0"/>
              </a:rPr>
              <a:t>Θα διαφοροποιήσουμε μια κλασική σελίδα/φόρμα με δύο πεδία κειμένου, έτσι ώστε όταν γράφουμε εμείς στο </a:t>
            </a:r>
            <a:r>
              <a:rPr lang="en-US" altLang="el-GR" dirty="0">
                <a:latin typeface="+mn-lt"/>
                <a:ea typeface="Times New Roman" panose="02020603050405020304" pitchFamily="18" charset="0"/>
              </a:rPr>
              <a:t>username</a:t>
            </a:r>
            <a:r>
              <a:rPr lang="el-GR" altLang="el-GR" dirty="0">
                <a:latin typeface="+mn-lt"/>
                <a:ea typeface="Times New Roman" panose="02020603050405020304" pitchFamily="18" charset="0"/>
              </a:rPr>
              <a:t>, ο </a:t>
            </a:r>
            <a:r>
              <a:rPr lang="en-US" altLang="el-GR" dirty="0">
                <a:latin typeface="+mn-lt"/>
                <a:ea typeface="Times New Roman" panose="02020603050405020304" pitchFamily="18" charset="0"/>
              </a:rPr>
              <a:t>server</a:t>
            </a:r>
            <a:r>
              <a:rPr lang="el-GR" altLang="el-GR" dirty="0">
                <a:latin typeface="+mn-lt"/>
                <a:ea typeface="Times New Roman" panose="02020603050405020304" pitchFamily="18" charset="0"/>
              </a:rPr>
              <a:t> να γράφει στο πεδίο </a:t>
            </a:r>
            <a:r>
              <a:rPr lang="en-US" altLang="el-GR" dirty="0">
                <a:latin typeface="+mn-lt"/>
                <a:ea typeface="Times New Roman" panose="02020603050405020304" pitchFamily="18" charset="0"/>
              </a:rPr>
              <a:t>time</a:t>
            </a:r>
            <a:r>
              <a:rPr lang="el-GR" altLang="el-GR" dirty="0">
                <a:latin typeface="+mn-lt"/>
                <a:ea typeface="Times New Roman" panose="02020603050405020304" pitchFamily="18" charset="0"/>
              </a:rPr>
              <a:t>, μέσω </a:t>
            </a:r>
            <a:r>
              <a:rPr lang="en-US" altLang="el-GR" dirty="0">
                <a:latin typeface="+mn-lt"/>
                <a:ea typeface="Times New Roman" panose="02020603050405020304" pitchFamily="18" charset="0"/>
              </a:rPr>
              <a:t>AJAX</a:t>
            </a:r>
            <a:r>
              <a:rPr lang="el-GR" altLang="el-GR" dirty="0">
                <a:latin typeface="+mn-lt"/>
                <a:ea typeface="Times New Roman" panose="02020603050405020304" pitchFamily="18" charset="0"/>
              </a:rPr>
              <a:t>. </a:t>
            </a:r>
            <a:endParaRPr lang="el-GR" altLang="el-GR" dirty="0">
              <a:latin typeface="+mn-lt"/>
            </a:endParaRPr>
          </a:p>
          <a:p>
            <a:pPr marL="742950" lvl="1" indent="-285750">
              <a:buFont typeface="Wingdings" panose="05000000000000000000" pitchFamily="2" charset="2"/>
              <a:buChar char="q"/>
              <a:tabLst>
                <a:tab pos="227013" algn="l"/>
                <a:tab pos="457200" algn="l"/>
                <a:tab pos="684213" algn="l"/>
                <a:tab pos="914400" algn="l"/>
                <a:tab pos="1141413" algn="l"/>
                <a:tab pos="1368425" algn="l"/>
                <a:tab pos="1584325" algn="l"/>
                <a:tab pos="2052638" algn="l"/>
              </a:tabLst>
            </a:pPr>
            <a:r>
              <a:rPr lang="el-GR" altLang="el-GR" dirty="0">
                <a:latin typeface="+mn-lt"/>
                <a:ea typeface="Times New Roman" panose="02020603050405020304" pitchFamily="18" charset="0"/>
              </a:rPr>
              <a:t>Προσέξτε ότι η φόρμα ΔΕΝ έχει </a:t>
            </a:r>
            <a:r>
              <a:rPr lang="el-GR" altLang="el-GR" dirty="0" err="1">
                <a:latin typeface="+mn-lt"/>
                <a:ea typeface="Times New Roman" panose="02020603050405020304" pitchFamily="18" charset="0"/>
              </a:rPr>
              <a:t>submit</a:t>
            </a:r>
            <a:r>
              <a:rPr lang="el-GR" altLang="el-GR" dirty="0">
                <a:latin typeface="+mn-lt"/>
                <a:ea typeface="Times New Roman" panose="02020603050405020304" pitchFamily="18" charset="0"/>
              </a:rPr>
              <a:t> </a:t>
            </a:r>
            <a:r>
              <a:rPr lang="el-GR" altLang="el-GR" dirty="0" err="1">
                <a:latin typeface="+mn-lt"/>
                <a:ea typeface="Times New Roman" panose="02020603050405020304" pitchFamily="18" charset="0"/>
              </a:rPr>
              <a:t>button</a:t>
            </a:r>
            <a:r>
              <a:rPr lang="el-GR" altLang="el-GR" dirty="0">
                <a:latin typeface="+mn-lt"/>
                <a:ea typeface="Times New Roman" panose="02020603050405020304" pitchFamily="18" charset="0"/>
              </a:rPr>
              <a:t> (!) ούτε παράμετρο </a:t>
            </a:r>
            <a:r>
              <a:rPr lang="el-GR" altLang="el-GR" dirty="0" err="1">
                <a:latin typeface="+mn-lt"/>
                <a:ea typeface="Times New Roman" panose="02020603050405020304" pitchFamily="18" charset="0"/>
              </a:rPr>
              <a:t>action</a:t>
            </a:r>
            <a:r>
              <a:rPr lang="el-GR" altLang="el-GR" dirty="0">
                <a:latin typeface="+mn-lt"/>
                <a:ea typeface="Times New Roman" panose="02020603050405020304" pitchFamily="18" charset="0"/>
              </a:rPr>
              <a:t> (!!)</a:t>
            </a:r>
            <a:endParaRPr lang="el-GR" altLang="el-GR" dirty="0">
              <a:latin typeface="+mn-lt"/>
            </a:endParaRPr>
          </a:p>
          <a:p>
            <a:pPr lvl="2">
              <a:tabLst>
                <a:tab pos="227013" algn="l"/>
                <a:tab pos="457200" algn="l"/>
                <a:tab pos="684213" algn="l"/>
                <a:tab pos="914400" algn="l"/>
                <a:tab pos="1141413" algn="l"/>
                <a:tab pos="1368425" algn="l"/>
                <a:tab pos="1584325" algn="l"/>
                <a:tab pos="2052638" algn="l"/>
              </a:tabLst>
            </a:pPr>
            <a:r>
              <a:rPr lang="en-US" altLang="el-GR" b="1" dirty="0">
                <a:latin typeface="+mn-lt"/>
                <a:ea typeface="Times New Roman" panose="02020603050405020304" pitchFamily="18" charset="0"/>
                <a:cs typeface="Courier New" panose="02070309020205020404" pitchFamily="49" charset="0"/>
              </a:rPr>
              <a:t>&lt;html&gt;&lt;body&gt;</a:t>
            </a:r>
            <a:endParaRPr lang="el-GR" altLang="el-GR" dirty="0">
              <a:latin typeface="+mn-lt"/>
            </a:endParaRPr>
          </a:p>
          <a:p>
            <a:pPr lvl="2">
              <a:tabLst>
                <a:tab pos="227013" algn="l"/>
                <a:tab pos="457200" algn="l"/>
                <a:tab pos="684213" algn="l"/>
                <a:tab pos="914400" algn="l"/>
                <a:tab pos="1141413" algn="l"/>
                <a:tab pos="1368425" algn="l"/>
                <a:tab pos="1584325" algn="l"/>
                <a:tab pos="2052638" algn="l"/>
              </a:tabLst>
            </a:pPr>
            <a:r>
              <a:rPr lang="en-US" altLang="el-GR" b="1" dirty="0">
                <a:latin typeface="+mn-lt"/>
                <a:ea typeface="Times New Roman" panose="02020603050405020304" pitchFamily="18" charset="0"/>
                <a:cs typeface="Courier New" panose="02070309020205020404" pitchFamily="49" charset="0"/>
              </a:rPr>
              <a:t>	&lt;form name="</a:t>
            </a:r>
            <a:r>
              <a:rPr lang="en-US" altLang="el-GR" b="1" dirty="0" err="1">
                <a:latin typeface="+mn-lt"/>
                <a:ea typeface="Times New Roman" panose="02020603050405020304" pitchFamily="18" charset="0"/>
                <a:cs typeface="Courier New" panose="02070309020205020404" pitchFamily="49" charset="0"/>
              </a:rPr>
              <a:t>myForm</a:t>
            </a:r>
            <a:r>
              <a:rPr lang="en-US" altLang="el-GR" b="1" dirty="0">
                <a:latin typeface="+mn-lt"/>
                <a:ea typeface="Times New Roman" panose="02020603050405020304" pitchFamily="18" charset="0"/>
                <a:cs typeface="Courier New" panose="02070309020205020404" pitchFamily="49" charset="0"/>
              </a:rPr>
              <a:t>"&gt;</a:t>
            </a:r>
            <a:endParaRPr lang="el-GR" altLang="el-GR" dirty="0">
              <a:latin typeface="+mn-lt"/>
            </a:endParaRPr>
          </a:p>
          <a:p>
            <a:pPr lvl="2">
              <a:tabLst>
                <a:tab pos="227013" algn="l"/>
                <a:tab pos="457200" algn="l"/>
                <a:tab pos="684213" algn="l"/>
                <a:tab pos="914400" algn="l"/>
                <a:tab pos="1141413" algn="l"/>
                <a:tab pos="1368425" algn="l"/>
                <a:tab pos="1584325" algn="l"/>
                <a:tab pos="2052638" algn="l"/>
              </a:tabLst>
            </a:pPr>
            <a:r>
              <a:rPr lang="en-US" altLang="el-GR" b="1" dirty="0">
                <a:latin typeface="+mn-lt"/>
                <a:ea typeface="Times New Roman" panose="02020603050405020304" pitchFamily="18" charset="0"/>
                <a:cs typeface="Courier New" panose="02070309020205020404" pitchFamily="49" charset="0"/>
              </a:rPr>
              <a:t>		Name: &lt;input type="text" name="username" /&gt;</a:t>
            </a:r>
            <a:endParaRPr lang="el-GR" altLang="el-GR" dirty="0">
              <a:latin typeface="+mn-lt"/>
            </a:endParaRPr>
          </a:p>
          <a:p>
            <a:pPr lvl="2">
              <a:tabLst>
                <a:tab pos="227013" algn="l"/>
                <a:tab pos="457200" algn="l"/>
                <a:tab pos="684213" algn="l"/>
                <a:tab pos="914400" algn="l"/>
                <a:tab pos="1141413" algn="l"/>
                <a:tab pos="1368425" algn="l"/>
                <a:tab pos="1584325" algn="l"/>
                <a:tab pos="2052638" algn="l"/>
              </a:tabLst>
            </a:pPr>
            <a:r>
              <a:rPr lang="en-US" altLang="el-GR" b="1" dirty="0">
                <a:latin typeface="+mn-lt"/>
                <a:ea typeface="Times New Roman" panose="02020603050405020304" pitchFamily="18" charset="0"/>
                <a:cs typeface="Courier New" panose="02070309020205020404" pitchFamily="49" charset="0"/>
              </a:rPr>
              <a:t>		Time: &lt;input id="time" type="text" name="time" /&gt;</a:t>
            </a:r>
            <a:endParaRPr lang="el-GR" altLang="el-GR" dirty="0">
              <a:latin typeface="+mn-lt"/>
            </a:endParaRPr>
          </a:p>
          <a:p>
            <a:pPr lvl="2">
              <a:tabLst>
                <a:tab pos="227013" algn="l"/>
                <a:tab pos="457200" algn="l"/>
                <a:tab pos="684213" algn="l"/>
                <a:tab pos="914400" algn="l"/>
                <a:tab pos="1141413" algn="l"/>
                <a:tab pos="1368425" algn="l"/>
                <a:tab pos="1584325" algn="l"/>
                <a:tab pos="2052638" algn="l"/>
              </a:tabLst>
            </a:pPr>
            <a:r>
              <a:rPr lang="en-US" altLang="el-GR" b="1" dirty="0">
                <a:latin typeface="+mn-lt"/>
                <a:ea typeface="Times New Roman" panose="02020603050405020304" pitchFamily="18" charset="0"/>
                <a:cs typeface="Courier New" panose="02070309020205020404" pitchFamily="49" charset="0"/>
              </a:rPr>
              <a:t>	&lt;/form&gt;</a:t>
            </a:r>
            <a:endParaRPr lang="el-GR" altLang="el-GR" dirty="0">
              <a:latin typeface="+mn-lt"/>
            </a:endParaRPr>
          </a:p>
          <a:p>
            <a:pPr lvl="2">
              <a:tabLst>
                <a:tab pos="227013" algn="l"/>
                <a:tab pos="457200" algn="l"/>
                <a:tab pos="684213" algn="l"/>
                <a:tab pos="914400" algn="l"/>
                <a:tab pos="1141413" algn="l"/>
                <a:tab pos="1368425" algn="l"/>
                <a:tab pos="1584325" algn="l"/>
                <a:tab pos="2052638" algn="l"/>
              </a:tabLst>
            </a:pPr>
            <a:r>
              <a:rPr lang="el-GR" altLang="el-GR" b="1" dirty="0">
                <a:latin typeface="+mn-lt"/>
                <a:ea typeface="Times New Roman" panose="02020603050405020304" pitchFamily="18" charset="0"/>
                <a:cs typeface="Courier New" panose="02070309020205020404" pitchFamily="49" charset="0"/>
              </a:rPr>
              <a:t>&lt;/</a:t>
            </a:r>
            <a:r>
              <a:rPr lang="en-US" altLang="el-GR" b="1" dirty="0">
                <a:latin typeface="+mn-lt"/>
                <a:ea typeface="Times New Roman" panose="02020603050405020304" pitchFamily="18" charset="0"/>
                <a:cs typeface="Courier New" panose="02070309020205020404" pitchFamily="49" charset="0"/>
              </a:rPr>
              <a:t>body</a:t>
            </a:r>
            <a:r>
              <a:rPr lang="el-GR" altLang="el-GR" b="1" dirty="0">
                <a:latin typeface="+mn-lt"/>
                <a:ea typeface="Times New Roman" panose="02020603050405020304" pitchFamily="18" charset="0"/>
                <a:cs typeface="Courier New" panose="02070309020205020404" pitchFamily="49" charset="0"/>
              </a:rPr>
              <a:t>&gt;&lt;/</a:t>
            </a:r>
            <a:r>
              <a:rPr lang="en-US" altLang="el-GR" b="1" dirty="0">
                <a:latin typeface="+mn-lt"/>
                <a:ea typeface="Times New Roman" panose="02020603050405020304" pitchFamily="18" charset="0"/>
                <a:cs typeface="Courier New" panose="02070309020205020404" pitchFamily="49" charset="0"/>
              </a:rPr>
              <a:t>html</a:t>
            </a:r>
            <a:r>
              <a:rPr lang="el-GR" altLang="el-GR" b="1" dirty="0">
                <a:latin typeface="+mn-lt"/>
                <a:ea typeface="Times New Roman" panose="02020603050405020304" pitchFamily="18" charset="0"/>
                <a:cs typeface="Courier New" panose="02070309020205020404" pitchFamily="49" charset="0"/>
              </a:rPr>
              <a:t>&gt; </a:t>
            </a:r>
            <a:endParaRPr lang="el-GR" altLang="el-GR" dirty="0">
              <a:latin typeface="+mn-lt"/>
            </a:endParaRPr>
          </a:p>
          <a:p>
            <a:pPr marL="285750" lvl="0" indent="-285750">
              <a:buFont typeface="Wingdings" panose="05000000000000000000" pitchFamily="2" charset="2"/>
              <a:buChar char="v"/>
              <a:tabLst>
                <a:tab pos="227013" algn="l"/>
                <a:tab pos="457200" algn="l"/>
                <a:tab pos="684213" algn="l"/>
                <a:tab pos="914400" algn="l"/>
                <a:tab pos="1141413" algn="l"/>
                <a:tab pos="1368425" algn="l"/>
                <a:tab pos="1584325" algn="l"/>
                <a:tab pos="2052638" algn="l"/>
              </a:tabLst>
            </a:pPr>
            <a:r>
              <a:rPr lang="el-GR" altLang="el-GR" dirty="0">
                <a:latin typeface="+mn-lt"/>
                <a:ea typeface="Times New Roman" panose="02020603050405020304" pitchFamily="18" charset="0"/>
              </a:rPr>
              <a:t>Θα συμπληρώσουμε σταδιακά </a:t>
            </a:r>
            <a:r>
              <a:rPr lang="en-US" altLang="el-GR" dirty="0">
                <a:latin typeface="+mn-lt"/>
                <a:ea typeface="Times New Roman" panose="02020603050405020304" pitchFamily="18" charset="0"/>
              </a:rPr>
              <a:t>JavaScript</a:t>
            </a:r>
            <a:r>
              <a:rPr lang="el-GR" altLang="el-GR" dirty="0">
                <a:latin typeface="+mn-lt"/>
                <a:ea typeface="Times New Roman" panose="02020603050405020304" pitchFamily="18" charset="0"/>
              </a:rPr>
              <a:t> κώδικα που θα παράσχει την ζητούμενη λειτουργικότητα, συν ότι άλλο χρειάζεται. Ειδικότερα θα δούμε</a:t>
            </a:r>
            <a:r>
              <a:rPr lang="el-GR" altLang="el-GR" dirty="0" smtClean="0">
                <a:latin typeface="+mn-lt"/>
                <a:ea typeface="Times New Roman" panose="02020603050405020304" pitchFamily="18" charset="0"/>
              </a:rPr>
              <a:t>:</a:t>
            </a:r>
            <a:endParaRPr kumimoji="0" lang="en-US" altLang="el-GR" b="0" i="0" u="none" strike="noStrike" cap="none" normalizeH="0" baseline="0" dirty="0" smtClean="0">
              <a:ln>
                <a:noFill/>
              </a:ln>
              <a:solidFill>
                <a:schemeClr val="tx1"/>
              </a:solidFill>
              <a:effectLst/>
              <a:latin typeface="+mn-lt"/>
              <a:ea typeface="Times New Roman" panose="02020603050405020304" pitchFamily="18" charset="0"/>
            </a:endParaRPr>
          </a:p>
          <a:p>
            <a:pPr marL="800100" lvl="1" indent="-342900">
              <a:buFont typeface="+mj-lt"/>
              <a:buAutoNum type="arabicPeriod"/>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Πώς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αρχικοποιείται</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η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AJAX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υποδομή; </a:t>
            </a:r>
            <a:endParaRPr kumimoji="0" lang="el-GR" altLang="el-GR" b="0" i="0" u="none" strike="noStrike" cap="none" normalizeH="0" baseline="0" dirty="0" smtClean="0">
              <a:ln>
                <a:noFill/>
              </a:ln>
              <a:solidFill>
                <a:schemeClr val="tx1"/>
              </a:solidFill>
              <a:effectLst/>
              <a:latin typeface="+mn-lt"/>
            </a:endParaRPr>
          </a:p>
          <a:p>
            <a:pPr marL="800100" lvl="1" indent="-342900">
              <a:buFont typeface="+mj-lt"/>
              <a:buAutoNum type="arabicPeriod"/>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Πώς στέλνουμε </a:t>
            </a:r>
            <a:r>
              <a:rPr kumimoji="0" lang="en-GB" altLang="el-GR" b="0" i="0" u="none" strike="noStrike" cap="none" normalizeH="0" baseline="0" dirty="0" smtClean="0">
                <a:ln>
                  <a:noFill/>
                </a:ln>
                <a:solidFill>
                  <a:schemeClr val="tx1"/>
                </a:solidFill>
                <a:effectLst/>
                <a:latin typeface="+mn-lt"/>
                <a:ea typeface="Times New Roman" panose="02020603050405020304" pitchFamily="18" charset="0"/>
              </a:rPr>
              <a:t>AJAX</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κλήσεις στο </a:t>
            </a:r>
            <a:r>
              <a:rPr kumimoji="0" lang="en-GB" altLang="el-GR" b="0" i="0" u="none" strike="noStrike" cap="none" normalizeH="0" baseline="0" dirty="0" smtClean="0">
                <a:ln>
                  <a:noFill/>
                </a:ln>
                <a:solidFill>
                  <a:schemeClr val="tx1"/>
                </a:solidFill>
                <a:effectLst/>
                <a:latin typeface="+mn-lt"/>
                <a:ea typeface="Times New Roman" panose="02020603050405020304" pitchFamily="18" charset="0"/>
              </a:rPr>
              <a:t>web server</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b="0" i="0" u="none" strike="noStrike" cap="none" normalizeH="0" baseline="0" dirty="0" smtClean="0">
              <a:ln>
                <a:noFill/>
              </a:ln>
              <a:solidFill>
                <a:schemeClr val="tx1"/>
              </a:solidFill>
              <a:effectLst/>
              <a:latin typeface="+mn-lt"/>
            </a:endParaRPr>
          </a:p>
          <a:p>
            <a:pPr marL="800100" lvl="1" indent="-342900">
              <a:buFont typeface="+mj-lt"/>
              <a:buAutoNum type="arabicPeriod"/>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Πότε είναι έτοιμες οι απαντήσεις του </a:t>
            </a:r>
            <a:r>
              <a:rPr kumimoji="0" lang="en-GB" altLang="el-GR" b="0" i="0" u="none" strike="noStrike" cap="none" normalizeH="0" baseline="0" dirty="0" smtClean="0">
                <a:ln>
                  <a:noFill/>
                </a:ln>
                <a:solidFill>
                  <a:schemeClr val="tx1"/>
                </a:solidFill>
                <a:effectLst/>
                <a:latin typeface="+mn-lt"/>
                <a:ea typeface="Times New Roman" panose="02020603050405020304" pitchFamily="18" charset="0"/>
              </a:rPr>
              <a:t>server</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Πώς/Που επιστρέφονται;</a:t>
            </a:r>
            <a:endParaRPr kumimoji="0" lang="el-GR" altLang="el-GR" b="0" i="0" u="none" strike="noStrike" cap="none" normalizeH="0" baseline="0" dirty="0" smtClean="0">
              <a:ln>
                <a:noFill/>
              </a:ln>
              <a:solidFill>
                <a:schemeClr val="tx1"/>
              </a:solidFill>
              <a:effectLst/>
              <a:latin typeface="+mn-lt"/>
            </a:endParaRPr>
          </a:p>
          <a:p>
            <a:pPr marL="800100" lvl="1" indent="-342900">
              <a:buFont typeface="+mj-lt"/>
              <a:buAutoNum type="arabicPeriod"/>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Πώς χειριζόμαστε τα δεδομένα που επιστρέφει ο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server</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b="0" i="0" u="none" strike="noStrike" cap="none" normalizeH="0" baseline="0" dirty="0" smtClean="0">
              <a:ln>
                <a:noFill/>
              </a:ln>
              <a:solidFill>
                <a:schemeClr val="tx1"/>
              </a:solidFill>
              <a:effectLst/>
              <a:latin typeface="+mn-lt"/>
            </a:endParaRPr>
          </a:p>
          <a:p>
            <a:pPr marL="800100" lvl="1" indent="-342900">
              <a:buFont typeface="+mj-lt"/>
              <a:buAutoNum type="arabicPeriod"/>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Πότε θα ενεργοποιηθεί όλο το παραπάνω "οικοδόμημα" που φτιάξαμε;</a:t>
            </a:r>
          </a:p>
          <a:p>
            <a:pPr marL="800100" lvl="1" indent="-342900">
              <a:buFont typeface="+mj-lt"/>
              <a:buAutoNum type="arabicPeriod"/>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Ποιος παράγει το αποτέλεσμα στον </a:t>
            </a:r>
            <a:r>
              <a:rPr kumimoji="0" lang="en-GB" altLang="el-GR" b="0" i="0" u="none" strike="noStrike" cap="none" normalizeH="0" baseline="0" dirty="0" smtClean="0">
                <a:ln>
                  <a:noFill/>
                </a:ln>
                <a:solidFill>
                  <a:schemeClr val="tx1"/>
                </a:solidFill>
                <a:effectLst/>
                <a:latin typeface="+mn-lt"/>
                <a:ea typeface="Times New Roman" panose="02020603050405020304" pitchFamily="18" charset="0"/>
              </a:rPr>
              <a:t>web server</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b="0" i="0" u="none" strike="noStrike" cap="none" normalizeH="0" baseline="0" dirty="0" smtClean="0">
              <a:ln>
                <a:noFill/>
              </a:ln>
              <a:solidFill>
                <a:schemeClr val="tx1"/>
              </a:solidFill>
              <a:effectLst/>
              <a:latin typeface="+mn-lt"/>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4143664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324544" y="249292"/>
            <a:ext cx="9937104" cy="787400"/>
          </a:xfrm>
        </p:spPr>
        <p:txBody>
          <a:bodyPr>
            <a:noAutofit/>
          </a:bodyPr>
          <a:lstStyle/>
          <a:p>
            <a:r>
              <a:rPr lang="el-GR" sz="3600" dirty="0"/>
              <a:t>Αρχικοποίηση </a:t>
            </a:r>
            <a:r>
              <a:rPr lang="en-US" sz="3600" dirty="0"/>
              <a:t>AJAX </a:t>
            </a:r>
            <a:r>
              <a:rPr lang="el-GR" sz="3600" dirty="0"/>
              <a:t>Υποδομής</a:t>
            </a:r>
            <a:br>
              <a:rPr lang="el-GR" sz="3600" dirty="0"/>
            </a:br>
            <a:r>
              <a:rPr lang="en-GB" sz="2800" b="0" dirty="0" err="1"/>
              <a:t>XMLHttpRequest</a:t>
            </a:r>
            <a:r>
              <a:rPr lang="en-GB" sz="2800" b="0" dirty="0"/>
              <a:t> </a:t>
            </a:r>
            <a:r>
              <a:rPr lang="en-GB" sz="2800" b="0" dirty="0" smtClean="0"/>
              <a:t>object</a:t>
            </a:r>
            <a:endParaRPr lang="el-GR" sz="3600" b="0" dirty="0"/>
          </a:p>
        </p:txBody>
      </p:sp>
      <p:sp>
        <p:nvSpPr>
          <p:cNvPr id="4" name="Rectangle 3"/>
          <p:cNvSpPr>
            <a:spLocks noChangeArrowheads="1"/>
          </p:cNvSpPr>
          <p:nvPr/>
        </p:nvSpPr>
        <p:spPr bwMode="auto">
          <a:xfrm>
            <a:off x="0" y="1242434"/>
            <a:ext cx="918038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v"/>
            </a:pPr>
            <a:r>
              <a:rPr lang="el-GR" altLang="el-GR" sz="1600" dirty="0">
                <a:latin typeface="+mn-lt"/>
                <a:ea typeface="Times New Roman" panose="02020603050405020304" pitchFamily="18" charset="0"/>
              </a:rPr>
              <a:t>Οι ασύγχρονες </a:t>
            </a:r>
            <a:r>
              <a:rPr lang="en-US" altLang="el-GR" sz="1600" dirty="0">
                <a:latin typeface="+mn-lt"/>
                <a:ea typeface="Times New Roman" panose="02020603050405020304" pitchFamily="18" charset="0"/>
              </a:rPr>
              <a:t>AJAX</a:t>
            </a:r>
            <a:r>
              <a:rPr lang="el-GR" altLang="el-GR" sz="1600" dirty="0">
                <a:latin typeface="+mn-lt"/>
                <a:ea typeface="Times New Roman" panose="02020603050405020304" pitchFamily="18" charset="0"/>
              </a:rPr>
              <a:t> κλήσεις βασίζονται στο </a:t>
            </a:r>
            <a:r>
              <a:rPr lang="en-GB" altLang="el-GR" sz="1600" dirty="0" err="1">
                <a:latin typeface="+mn-lt"/>
                <a:ea typeface="Times New Roman" panose="02020603050405020304" pitchFamily="18" charset="0"/>
              </a:rPr>
              <a:t>XMLHttpRequest</a:t>
            </a:r>
            <a:r>
              <a:rPr lang="en-GB" altLang="el-GR" sz="1600" dirty="0">
                <a:latin typeface="+mn-lt"/>
                <a:ea typeface="Times New Roman" panose="02020603050405020304" pitchFamily="18" charset="0"/>
              </a:rPr>
              <a:t> object</a:t>
            </a:r>
            <a:r>
              <a:rPr lang="el-GR" altLang="el-GR" sz="1600" dirty="0">
                <a:latin typeface="+mn-lt"/>
                <a:ea typeface="Times New Roman" panose="02020603050405020304" pitchFamily="18" charset="0"/>
              </a:rPr>
              <a:t>.</a:t>
            </a:r>
            <a:endParaRPr lang="el-GR" altLang="el-GR" sz="1600" dirty="0">
              <a:latin typeface="+mn-lt"/>
            </a:endParaRPr>
          </a:p>
          <a:p>
            <a:pPr marL="285750" lvl="0" indent="-285750">
              <a:buFont typeface="Wingdings" panose="05000000000000000000" pitchFamily="2" charset="2"/>
              <a:buChar char="v"/>
            </a:pPr>
            <a:r>
              <a:rPr lang="el-GR" altLang="el-GR" sz="1600" dirty="0">
                <a:latin typeface="+mn-lt"/>
                <a:ea typeface="Times New Roman" panose="02020603050405020304" pitchFamily="18" charset="0"/>
              </a:rPr>
              <a:t>Ποιοι </a:t>
            </a:r>
            <a:r>
              <a:rPr lang="en-US" altLang="el-GR" sz="1600" dirty="0">
                <a:latin typeface="+mn-lt"/>
                <a:ea typeface="Times New Roman" panose="02020603050405020304" pitchFamily="18" charset="0"/>
              </a:rPr>
              <a:t>browsers</a:t>
            </a:r>
            <a:r>
              <a:rPr lang="el-GR" altLang="el-GR" sz="1600" dirty="0">
                <a:latin typeface="+mn-lt"/>
                <a:ea typeface="Times New Roman" panose="02020603050405020304" pitchFamily="18" charset="0"/>
              </a:rPr>
              <a:t> υποστηρίζουν το </a:t>
            </a:r>
            <a:r>
              <a:rPr lang="en-GB" altLang="el-GR" sz="1600" dirty="0" err="1">
                <a:latin typeface="+mn-lt"/>
                <a:ea typeface="Times New Roman" panose="02020603050405020304" pitchFamily="18" charset="0"/>
              </a:rPr>
              <a:t>XMLHttpRequest</a:t>
            </a:r>
            <a:r>
              <a:rPr lang="en-GB" altLang="el-GR" sz="1600" dirty="0">
                <a:latin typeface="+mn-lt"/>
                <a:ea typeface="Times New Roman" panose="02020603050405020304" pitchFamily="18" charset="0"/>
              </a:rPr>
              <a:t> object</a:t>
            </a:r>
            <a:r>
              <a:rPr lang="el-GR" altLang="el-GR" sz="1600" dirty="0">
                <a:latin typeface="+mn-lt"/>
                <a:ea typeface="Times New Roman" panose="02020603050405020304" pitchFamily="18" charset="0"/>
              </a:rPr>
              <a:t>;</a:t>
            </a:r>
            <a:endParaRPr lang="el-GR" altLang="el-GR" sz="1600" dirty="0">
              <a:latin typeface="+mn-lt"/>
            </a:endParaRPr>
          </a:p>
          <a:p>
            <a:pPr marL="742950" lvl="1" indent="-285750">
              <a:buFont typeface="Wingdings" panose="05000000000000000000" pitchFamily="2" charset="2"/>
              <a:buChar char="q"/>
            </a:pPr>
            <a:r>
              <a:rPr lang="el-GR" altLang="el-GR" sz="1600" dirty="0">
                <a:latin typeface="+mn-lt"/>
                <a:ea typeface="Times New Roman" panose="02020603050405020304" pitchFamily="18" charset="0"/>
              </a:rPr>
              <a:t>Υποστηρίζεται σε όλους τους πρόσφατους </a:t>
            </a:r>
            <a:r>
              <a:rPr lang="en-US" altLang="el-GR" sz="1600" dirty="0">
                <a:latin typeface="+mn-lt"/>
                <a:ea typeface="Times New Roman" panose="02020603050405020304" pitchFamily="18" charset="0"/>
              </a:rPr>
              <a:t>browsers </a:t>
            </a:r>
            <a:r>
              <a:rPr lang="el-GR" altLang="el-GR" sz="1600" dirty="0">
                <a:latin typeface="+mn-lt"/>
                <a:ea typeface="Times New Roman" panose="02020603050405020304" pitchFamily="18" charset="0"/>
              </a:rPr>
              <a:t>από την εκάστοτε </a:t>
            </a:r>
            <a:r>
              <a:rPr lang="en-US" altLang="el-GR" sz="1600" dirty="0">
                <a:latin typeface="+mn-lt"/>
                <a:ea typeface="Times New Roman" panose="02020603050405020304" pitchFamily="18" charset="0"/>
              </a:rPr>
              <a:t>JavaScript engine</a:t>
            </a:r>
            <a:r>
              <a:rPr lang="el-GR" altLang="el-GR" sz="1600" dirty="0">
                <a:latin typeface="+mn-lt"/>
                <a:ea typeface="Times New Roman" panose="02020603050405020304" pitchFamily="18" charset="0"/>
              </a:rPr>
              <a:t>.</a:t>
            </a:r>
            <a:endParaRPr lang="el-GR" altLang="el-GR" sz="1600" dirty="0">
              <a:latin typeface="+mn-lt"/>
            </a:endParaRPr>
          </a:p>
          <a:p>
            <a:pPr marL="742950" lvl="1" indent="-285750">
              <a:buFont typeface="Wingdings" panose="05000000000000000000" pitchFamily="2" charset="2"/>
              <a:buChar char="q"/>
            </a:pPr>
            <a:r>
              <a:rPr lang="el-GR" altLang="el-GR" sz="1600" dirty="0">
                <a:latin typeface="+mn-lt"/>
                <a:ea typeface="Times New Roman" panose="02020603050405020304" pitchFamily="18" charset="0"/>
              </a:rPr>
              <a:t>Οι IE5 και IE6 χρησιμοποιούν </a:t>
            </a:r>
            <a:r>
              <a:rPr lang="el-GR" altLang="el-GR" sz="1600" dirty="0" err="1">
                <a:latin typeface="+mn-lt"/>
                <a:ea typeface="Times New Roman" panose="02020603050405020304" pitchFamily="18" charset="0"/>
              </a:rPr>
              <a:t>ActiveX</a:t>
            </a:r>
            <a:r>
              <a:rPr lang="el-GR" altLang="el-GR" sz="1600" dirty="0">
                <a:latin typeface="+mn-lt"/>
                <a:ea typeface="Times New Roman" panose="02020603050405020304" pitchFamily="18" charset="0"/>
              </a:rPr>
              <a:t> </a:t>
            </a:r>
            <a:r>
              <a:rPr lang="en-US" altLang="el-GR" sz="1600" dirty="0">
                <a:latin typeface="+mn-lt"/>
                <a:ea typeface="Times New Roman" panose="02020603050405020304" pitchFamily="18" charset="0"/>
              </a:rPr>
              <a:t>object</a:t>
            </a:r>
            <a:r>
              <a:rPr lang="el-GR" altLang="el-GR" sz="1600" dirty="0">
                <a:latin typeface="+mn-lt"/>
                <a:ea typeface="Times New Roman" panose="02020603050405020304" pitchFamily="18" charset="0"/>
              </a:rPr>
              <a:t> και θέλουν ιδιαίτερη μεταχείριση, ευτυχώς μόνο στην αρχή των διαδικασιών.</a:t>
            </a:r>
            <a:endParaRPr lang="el-GR" altLang="el-GR" sz="1600" dirty="0">
              <a:latin typeface="+mn-lt"/>
            </a:endParaRPr>
          </a:p>
          <a:p>
            <a:pPr marL="285750" lvl="0" indent="-285750">
              <a:buFont typeface="Wingdings" panose="05000000000000000000" pitchFamily="2" charset="2"/>
              <a:buChar char="v"/>
            </a:pPr>
            <a:r>
              <a:rPr lang="el-GR" altLang="el-GR" sz="1600" dirty="0">
                <a:latin typeface="+mn-lt"/>
                <a:ea typeface="Times New Roman" panose="02020603050405020304" pitchFamily="18" charset="0"/>
              </a:rPr>
              <a:t>Προσθέτουμε στη σελίδα τον κώδικα που θα μας δώσει το </a:t>
            </a:r>
            <a:r>
              <a:rPr lang="en-GB" altLang="el-GR" sz="1600" dirty="0" err="1">
                <a:latin typeface="+mn-lt"/>
                <a:ea typeface="Times New Roman" panose="02020603050405020304" pitchFamily="18" charset="0"/>
              </a:rPr>
              <a:t>XMLHttpRequest</a:t>
            </a:r>
            <a:r>
              <a:rPr lang="en-GB" altLang="el-GR" sz="1600" dirty="0">
                <a:latin typeface="+mn-lt"/>
                <a:ea typeface="Times New Roman" panose="02020603050405020304" pitchFamily="18" charset="0"/>
              </a:rPr>
              <a:t> object</a:t>
            </a:r>
            <a:r>
              <a:rPr lang="el-GR" altLang="el-GR" sz="1600" dirty="0">
                <a:latin typeface="+mn-lt"/>
                <a:ea typeface="Times New Roman" panose="02020603050405020304" pitchFamily="18" charset="0"/>
              </a:rPr>
              <a:t>:</a:t>
            </a:r>
            <a:endParaRPr lang="el-GR" altLang="el-GR" sz="1600" dirty="0">
              <a:latin typeface="+mn-lt"/>
            </a:endParaRPr>
          </a:p>
          <a:p>
            <a:pPr lvl="2"/>
            <a:r>
              <a:rPr lang="en-US" altLang="el-GR" sz="1600" b="1" dirty="0">
                <a:latin typeface="+mn-lt"/>
                <a:ea typeface="Times New Roman" panose="02020603050405020304" pitchFamily="18" charset="0"/>
                <a:cs typeface="Courier New" panose="02070309020205020404" pitchFamily="49" charset="0"/>
              </a:rPr>
              <a:t>&lt;script type="text/</a:t>
            </a:r>
            <a:r>
              <a:rPr lang="en-US" altLang="el-GR" sz="1600" b="1" dirty="0" err="1">
                <a:latin typeface="+mn-lt"/>
                <a:ea typeface="Times New Roman" panose="02020603050405020304" pitchFamily="18" charset="0"/>
                <a:cs typeface="Courier New" panose="02070309020205020404" pitchFamily="49" charset="0"/>
              </a:rPr>
              <a:t>javascript</a:t>
            </a:r>
            <a:r>
              <a:rPr lang="en-US" altLang="el-GR" sz="1600" b="1" dirty="0">
                <a:latin typeface="+mn-lt"/>
                <a:ea typeface="Times New Roman" panose="02020603050405020304" pitchFamily="18" charset="0"/>
                <a:cs typeface="Courier New" panose="02070309020205020404" pitchFamily="49" charset="0"/>
              </a:rPr>
              <a:t>"&gt;</a:t>
            </a:r>
            <a:endParaRPr lang="el-GR" altLang="el-GR" sz="1600" dirty="0">
              <a:latin typeface="+mn-lt"/>
            </a:endParaRPr>
          </a:p>
          <a:p>
            <a:pPr lvl="2"/>
            <a:r>
              <a:rPr lang="en-US" altLang="el-GR" sz="1600" b="1" dirty="0">
                <a:latin typeface="+mn-lt"/>
                <a:ea typeface="Times New Roman" panose="02020603050405020304" pitchFamily="18" charset="0"/>
                <a:cs typeface="Courier New" panose="02070309020205020404" pitchFamily="49" charset="0"/>
              </a:rPr>
              <a:t>	function </a:t>
            </a:r>
            <a:r>
              <a:rPr lang="en-US" altLang="el-GR" sz="1600" b="1" dirty="0" err="1">
                <a:latin typeface="+mn-lt"/>
                <a:ea typeface="Times New Roman" panose="02020603050405020304" pitchFamily="18" charset="0"/>
                <a:cs typeface="Courier New" panose="02070309020205020404" pitchFamily="49" charset="0"/>
              </a:rPr>
              <a:t>ajaxFunction</a:t>
            </a:r>
            <a:r>
              <a:rPr lang="el-GR" altLang="el-GR" sz="1600" b="1" dirty="0">
                <a:latin typeface="+mn-lt"/>
                <a:ea typeface="Times New Roman" panose="02020603050405020304" pitchFamily="18" charset="0"/>
                <a:cs typeface="Courier New" panose="02070309020205020404" pitchFamily="49" charset="0"/>
              </a:rPr>
              <a:t>() {</a:t>
            </a:r>
            <a:endParaRPr lang="el-GR" altLang="el-GR" sz="1600" dirty="0">
              <a:latin typeface="+mn-lt"/>
            </a:endParaRPr>
          </a:p>
          <a:p>
            <a:pPr lvl="2"/>
            <a:r>
              <a:rPr lang="el-GR" altLang="el-GR" sz="1600" b="1" dirty="0">
                <a:latin typeface="+mn-lt"/>
                <a:ea typeface="Times New Roman" panose="02020603050405020304" pitchFamily="18" charset="0"/>
                <a:cs typeface="Courier New" panose="02070309020205020404" pitchFamily="49" charset="0"/>
              </a:rPr>
              <a:t>		</a:t>
            </a:r>
            <a:r>
              <a:rPr lang="en-US" altLang="el-GR" sz="1600" b="1" dirty="0" err="1">
                <a:latin typeface="+mn-lt"/>
                <a:ea typeface="Times New Roman" panose="02020603050405020304" pitchFamily="18" charset="0"/>
                <a:cs typeface="Courier New" panose="02070309020205020404" pitchFamily="49" charset="0"/>
              </a:rPr>
              <a:t>var</a:t>
            </a:r>
            <a:r>
              <a:rPr lang="en-US" altLang="el-GR" sz="1600" b="1" dirty="0">
                <a:latin typeface="+mn-lt"/>
                <a:ea typeface="Times New Roman" panose="02020603050405020304" pitchFamily="18" charset="0"/>
                <a:cs typeface="Courier New" panose="02070309020205020404" pitchFamily="49" charset="0"/>
              </a:rPr>
              <a:t> </a:t>
            </a:r>
            <a:r>
              <a:rPr lang="en-US" altLang="el-GR" sz="1600" b="1" dirty="0" err="1">
                <a:solidFill>
                  <a:srgbClr val="C00000"/>
                </a:solidFill>
                <a:latin typeface="+mn-lt"/>
                <a:ea typeface="Times New Roman" panose="02020603050405020304" pitchFamily="18" charset="0"/>
                <a:cs typeface="Courier New" panose="02070309020205020404" pitchFamily="49" charset="0"/>
              </a:rPr>
              <a:t>xmlhttp</a:t>
            </a:r>
            <a:r>
              <a:rPr lang="el-GR" altLang="el-GR" sz="1600" b="1" dirty="0">
                <a:latin typeface="+mn-lt"/>
                <a:ea typeface="Times New Roman" panose="02020603050405020304" pitchFamily="18" charset="0"/>
                <a:cs typeface="Courier New" panose="02070309020205020404" pitchFamily="49" charset="0"/>
              </a:rPr>
              <a:t>;      </a:t>
            </a:r>
            <a:r>
              <a:rPr lang="el-GR" altLang="el-GR" sz="1600" b="1" i="1" dirty="0">
                <a:solidFill>
                  <a:srgbClr val="E36C0A"/>
                </a:solidFill>
                <a:latin typeface="+mn-lt"/>
                <a:ea typeface="Times New Roman" panose="02020603050405020304" pitchFamily="18" charset="0"/>
                <a:cs typeface="Courier New" panose="02070309020205020404" pitchFamily="49" charset="0"/>
              </a:rPr>
              <a:t>//αυτή η μεταβλητή χρησιμοποιείται σε όλα τα επόμενα παραδείγματα</a:t>
            </a:r>
            <a:endParaRPr lang="el-GR" altLang="el-GR" sz="1600" dirty="0">
              <a:latin typeface="+mn-lt"/>
            </a:endParaRPr>
          </a:p>
          <a:p>
            <a:pPr lvl="2"/>
            <a:r>
              <a:rPr lang="el-GR" altLang="el-GR" sz="1600" b="1" dirty="0">
                <a:latin typeface="+mn-lt"/>
                <a:ea typeface="Times New Roman" panose="02020603050405020304" pitchFamily="18" charset="0"/>
                <a:cs typeface="Courier New" panose="02070309020205020404" pitchFamily="49" charset="0"/>
              </a:rPr>
              <a:t>		</a:t>
            </a:r>
            <a:r>
              <a:rPr lang="en-US" altLang="el-GR" sz="1600" b="1" dirty="0">
                <a:latin typeface="+mn-lt"/>
                <a:ea typeface="Times New Roman" panose="02020603050405020304" pitchFamily="18" charset="0"/>
                <a:cs typeface="Courier New" panose="02070309020205020404" pitchFamily="49" charset="0"/>
              </a:rPr>
              <a:t>if (</a:t>
            </a:r>
            <a:r>
              <a:rPr lang="en-US" altLang="el-GR" sz="1600" b="1" dirty="0" err="1">
                <a:latin typeface="+mn-lt"/>
                <a:ea typeface="Times New Roman" panose="02020603050405020304" pitchFamily="18" charset="0"/>
                <a:cs typeface="Courier New" panose="02070309020205020404" pitchFamily="49" charset="0"/>
              </a:rPr>
              <a:t>window.XMLHttpRequest</a:t>
            </a:r>
            <a:r>
              <a:rPr lang="en-US" altLang="el-GR" sz="1600" b="1" dirty="0">
                <a:latin typeface="+mn-lt"/>
                <a:ea typeface="Times New Roman" panose="02020603050405020304" pitchFamily="18" charset="0"/>
                <a:cs typeface="Courier New" panose="02070309020205020404" pitchFamily="49" charset="0"/>
              </a:rPr>
              <a:t>) {</a:t>
            </a:r>
            <a:endParaRPr lang="el-GR" altLang="el-GR" sz="1600" dirty="0">
              <a:latin typeface="+mn-lt"/>
            </a:endParaRPr>
          </a:p>
          <a:p>
            <a:pPr lvl="2"/>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 code for IE7+, Firefox, Chrome, Opera, Safari</a:t>
            </a:r>
            <a:endParaRPr kumimoji="0" lang="el-GR" altLang="el-GR" sz="1600" b="0" i="0" u="none" strike="noStrike" cap="none" normalizeH="0" baseline="0" dirty="0" smtClean="0">
              <a:ln>
                <a:noFill/>
              </a:ln>
              <a:solidFill>
                <a:schemeClr val="tx1"/>
              </a:solidFill>
              <a:effectLst/>
              <a:latin typeface="+mn-lt"/>
            </a:endParaRPr>
          </a:p>
          <a:p>
            <a:pPr lvl="2"/>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rgbClr val="C00000"/>
                </a:solidFill>
                <a:effectLst/>
                <a:latin typeface="+mn-lt"/>
                <a:ea typeface="Times New Roman" panose="02020603050405020304" pitchFamily="18" charset="0"/>
                <a:cs typeface="Courier New" panose="02070309020205020404" pitchFamily="49" charset="0"/>
              </a:rPr>
              <a:t>xmlhttp</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 new </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XMLHttpRequest</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 </a:t>
            </a:r>
            <a:endParaRPr kumimoji="0" lang="el-GR" altLang="el-GR" sz="1600" b="0" i="0" u="none" strike="noStrike" cap="none" normalizeH="0" baseline="0" dirty="0" smtClean="0">
              <a:ln>
                <a:noFill/>
              </a:ln>
              <a:solidFill>
                <a:schemeClr val="tx1"/>
              </a:solidFill>
              <a:effectLst/>
              <a:latin typeface="+mn-lt"/>
            </a:endParaRPr>
          </a:p>
          <a:p>
            <a:pPr lvl="2"/>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else if (</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window.ActiveXObject</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endParaRPr kumimoji="0" lang="el-GR" altLang="el-GR" sz="1600" b="0" i="0" u="none" strike="noStrike" cap="none" normalizeH="0" baseline="0" dirty="0" smtClean="0">
              <a:ln>
                <a:noFill/>
              </a:ln>
              <a:solidFill>
                <a:schemeClr val="tx1"/>
              </a:solidFill>
              <a:effectLst/>
              <a:latin typeface="+mn-lt"/>
            </a:endParaRPr>
          </a:p>
          <a:p>
            <a:pPr lvl="2"/>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code for IE</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6,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IE</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5</a:t>
            </a:r>
            <a:endParaRPr kumimoji="0" lang="el-GR" altLang="el-GR" sz="1600" b="0" i="0" u="none" strike="noStrike" cap="none" normalizeH="0" baseline="0" dirty="0" smtClean="0">
              <a:ln>
                <a:noFill/>
              </a:ln>
              <a:solidFill>
                <a:schemeClr val="tx1"/>
              </a:solidFill>
              <a:effectLst/>
              <a:latin typeface="+mn-lt"/>
            </a:endParaRPr>
          </a:p>
          <a:p>
            <a:pPr lvl="2"/>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GB" altLang="el-GR" sz="1600" b="1" i="0" u="none" strike="noStrike" cap="none" normalizeH="0" baseline="0" dirty="0" err="1" smtClean="0">
                <a:ln>
                  <a:noFill/>
                </a:ln>
                <a:solidFill>
                  <a:srgbClr val="C00000"/>
                </a:solidFill>
                <a:effectLst/>
                <a:latin typeface="+mn-lt"/>
                <a:ea typeface="Times New Roman" panose="02020603050405020304" pitchFamily="18" charset="0"/>
                <a:cs typeface="Courier New" panose="02070309020205020404" pitchFamily="49" charset="0"/>
              </a:rPr>
              <a:t>xmlhttp</a:t>
            </a:r>
            <a:r>
              <a:rPr kumimoji="0" lang="en-GB"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 new </a:t>
            </a:r>
            <a:r>
              <a:rPr kumimoji="0" lang="en-GB"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ActiveXObject</a:t>
            </a:r>
            <a:r>
              <a:rPr kumimoji="0" lang="en-GB"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GB"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Microsoft.XMLHTTP</a:t>
            </a:r>
            <a:r>
              <a:rPr kumimoji="0" lang="en-GB"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endParaRPr kumimoji="0" lang="el-GR" altLang="el-GR" sz="1600" b="0" i="0" u="none" strike="noStrike" cap="none" normalizeH="0" baseline="0" dirty="0" smtClean="0">
              <a:ln>
                <a:noFill/>
              </a:ln>
              <a:solidFill>
                <a:schemeClr val="tx1"/>
              </a:solidFill>
              <a:effectLst/>
              <a:latin typeface="+mn-lt"/>
            </a:endParaRPr>
          </a:p>
          <a:p>
            <a:pPr lvl="2"/>
            <a:r>
              <a:rPr kumimoji="0" lang="en-GB"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else {</a:t>
            </a:r>
            <a:endParaRPr kumimoji="0" lang="el-GR" altLang="el-GR" sz="1600" b="0" i="0" u="none" strike="noStrike" cap="none" normalizeH="0" baseline="0" dirty="0" smtClean="0">
              <a:ln>
                <a:noFill/>
              </a:ln>
              <a:solidFill>
                <a:schemeClr val="tx1"/>
              </a:solidFill>
              <a:effectLst/>
              <a:latin typeface="+mn-lt"/>
            </a:endParaRPr>
          </a:p>
          <a:p>
            <a:pPr lvl="2"/>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alert("Your browser does not support XMLHTTP!"); }</a:t>
            </a:r>
            <a:endParaRPr kumimoji="0" lang="el-GR" altLang="el-GR" sz="1600" b="0" i="0" u="none" strike="noStrike" cap="none" normalizeH="0" baseline="0" dirty="0" smtClean="0">
              <a:ln>
                <a:noFill/>
              </a:ln>
              <a:solidFill>
                <a:schemeClr val="tx1"/>
              </a:solidFill>
              <a:effectLst/>
              <a:latin typeface="+mn-lt"/>
            </a:endParaRPr>
          </a:p>
          <a:p>
            <a:pPr lvl="2"/>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endParaRPr kumimoji="0" lang="el-GR" altLang="el-GR" sz="1600" b="0" i="0" u="none" strike="noStrike" cap="none" normalizeH="0" baseline="0" dirty="0" smtClean="0">
              <a:ln>
                <a:noFill/>
              </a:ln>
              <a:solidFill>
                <a:schemeClr val="tx1"/>
              </a:solidFill>
              <a:effectLst/>
              <a:latin typeface="+mn-lt"/>
            </a:endParaRPr>
          </a:p>
          <a:p>
            <a:pPr lvl="2"/>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&lt;/script&gt;</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227013" algn="l"/>
                <a:tab pos="457200" algn="l"/>
                <a:tab pos="684213" algn="l"/>
                <a:tab pos="914400" algn="l"/>
                <a:tab pos="1141413" algn="l"/>
                <a:tab pos="1368425" algn="l"/>
                <a:tab pos="1584325" algn="l"/>
                <a:tab pos="2052638"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Όλες οι σχετικές με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AJAX</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δουλειές θα γίνουν μέσω της μεταβλητής </a:t>
            </a:r>
            <a:r>
              <a:rPr kumimoji="0" lang="en-GB" altLang="el-GR" sz="1600" b="0" i="0" u="none" strike="noStrike" cap="none" normalizeH="0" baseline="0" dirty="0" err="1" smtClean="0">
                <a:ln>
                  <a:noFill/>
                </a:ln>
                <a:solidFill>
                  <a:srgbClr val="C00000"/>
                </a:solidFill>
                <a:effectLst/>
                <a:latin typeface="+mn-lt"/>
                <a:ea typeface="Times New Roman" panose="02020603050405020304" pitchFamily="18" charset="0"/>
              </a:rPr>
              <a:t>xmlhttp</a:t>
            </a:r>
            <a:endParaRPr kumimoji="0" lang="en-GB" altLang="el-GR" sz="1600" b="0" i="0" u="none" strike="noStrike" cap="none" normalizeH="0" baseline="0" dirty="0" smtClean="0">
              <a:ln>
                <a:noFill/>
              </a:ln>
              <a:solidFill>
                <a:schemeClr val="tx1"/>
              </a:solidFill>
              <a:effectLst/>
              <a:latin typeface="+mn-lt"/>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30385" y="12096"/>
            <a:ext cx="9227368" cy="729593"/>
          </a:xfrm>
        </p:spPr>
        <p:txBody>
          <a:bodyPr>
            <a:noAutofit/>
          </a:bodyPr>
          <a:lstStyle/>
          <a:p>
            <a:r>
              <a:rPr lang="el-GR" sz="3600" dirty="0"/>
              <a:t>Πώς στέλνουμε </a:t>
            </a:r>
            <a:r>
              <a:rPr lang="en-US" sz="3600" dirty="0"/>
              <a:t>AJAX</a:t>
            </a:r>
            <a:r>
              <a:rPr lang="el-GR" sz="3600" dirty="0"/>
              <a:t> κλήσεις στο </a:t>
            </a:r>
            <a:r>
              <a:rPr lang="en-US" sz="3600" dirty="0"/>
              <a:t>server</a:t>
            </a:r>
            <a:r>
              <a:rPr lang="el-GR" sz="3600" dirty="0"/>
              <a:t>;</a:t>
            </a:r>
            <a:br>
              <a:rPr lang="el-GR" sz="3600" dirty="0"/>
            </a:br>
            <a:r>
              <a:rPr lang="el-GR" sz="2400" b="0" dirty="0"/>
              <a:t>(χρησιμοποιούμε μεθόδους που παρέχει η </a:t>
            </a:r>
            <a:r>
              <a:rPr lang="en-US" sz="2400" b="0" dirty="0"/>
              <a:t>AJAX </a:t>
            </a:r>
            <a:r>
              <a:rPr lang="el-GR" sz="2400" b="0" dirty="0"/>
              <a:t>υποδομή)</a:t>
            </a:r>
          </a:p>
        </p:txBody>
      </p:sp>
      <p:sp>
        <p:nvSpPr>
          <p:cNvPr id="3" name="Rectangle 3"/>
          <p:cNvSpPr>
            <a:spLocks noChangeArrowheads="1"/>
          </p:cNvSpPr>
          <p:nvPr>
            <p:custDataLst>
              <p:tags r:id="rId3"/>
            </p:custDataLst>
          </p:nvPr>
        </p:nvSpPr>
        <p:spPr bwMode="auto">
          <a:xfrm>
            <a:off x="116532" y="1166702"/>
            <a:ext cx="917438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Wingdings" panose="05000000000000000000" pitchFamily="2" charset="2"/>
              <a:buChar char="v"/>
            </a:pPr>
            <a:r>
              <a:rPr lang="en-GB" altLang="el-GR" b="1" dirty="0">
                <a:ea typeface="Times New Roman" panose="02020603050405020304" pitchFamily="18" charset="0"/>
              </a:rPr>
              <a:t>open</a:t>
            </a:r>
            <a:r>
              <a:rPr lang="el-GR" altLang="el-GR" b="1" dirty="0">
                <a:ea typeface="Times New Roman" panose="02020603050405020304" pitchFamily="18" charset="0"/>
              </a:rPr>
              <a:t>(</a:t>
            </a:r>
            <a:r>
              <a:rPr lang="en-GB" altLang="el-GR" b="1" i="1" dirty="0">
                <a:ea typeface="Times New Roman" panose="02020603050405020304" pitchFamily="18" charset="0"/>
              </a:rPr>
              <a:t>method</a:t>
            </a:r>
            <a:r>
              <a:rPr lang="el-GR" altLang="el-GR" b="1" dirty="0">
                <a:ea typeface="Times New Roman" panose="02020603050405020304" pitchFamily="18" charset="0"/>
              </a:rPr>
              <a:t>, </a:t>
            </a:r>
            <a:r>
              <a:rPr lang="en-GB" altLang="el-GR" b="1" i="1" dirty="0">
                <a:ea typeface="Times New Roman" panose="02020603050405020304" pitchFamily="18" charset="0"/>
              </a:rPr>
              <a:t>URL</a:t>
            </a:r>
            <a:r>
              <a:rPr lang="el-GR" altLang="el-GR" b="1" dirty="0">
                <a:ea typeface="Times New Roman" panose="02020603050405020304" pitchFamily="18" charset="0"/>
              </a:rPr>
              <a:t>, </a:t>
            </a:r>
            <a:r>
              <a:rPr lang="en-US" altLang="el-GR" b="1" i="1" dirty="0">
                <a:ea typeface="Times New Roman" panose="02020603050405020304" pitchFamily="18" charset="0"/>
              </a:rPr>
              <a:t>mode</a:t>
            </a:r>
            <a:r>
              <a:rPr lang="el-GR" altLang="el-GR" b="1" dirty="0">
                <a:ea typeface="Times New Roman" panose="02020603050405020304" pitchFamily="18" charset="0"/>
              </a:rPr>
              <a:t>)</a:t>
            </a:r>
            <a:r>
              <a:rPr lang="el-GR" altLang="el-GR" dirty="0">
                <a:ea typeface="Times New Roman" panose="02020603050405020304" pitchFamily="18" charset="0"/>
              </a:rPr>
              <a:t>: προσδιορίζει τον τύπο κλίσης που θα κάνουμε</a:t>
            </a:r>
            <a:endParaRPr lang="el-GR" altLang="el-GR" dirty="0"/>
          </a:p>
          <a:p>
            <a:pPr marL="742950" lvl="1" indent="-285750" eaLnBrk="0" fontAlgn="base" hangingPunct="0">
              <a:spcBef>
                <a:spcPct val="0"/>
              </a:spcBef>
              <a:spcAft>
                <a:spcPct val="0"/>
              </a:spcAft>
              <a:buFont typeface="Wingdings" panose="05000000000000000000" pitchFamily="2" charset="2"/>
              <a:buChar char="q"/>
            </a:pPr>
            <a:r>
              <a:rPr lang="el-GR" altLang="el-GR" dirty="0">
                <a:ea typeface="Times New Roman" panose="02020603050405020304" pitchFamily="18" charset="0"/>
              </a:rPr>
              <a:t>Οι παράμετροι με τη σειρά καθορίζουν</a:t>
            </a:r>
            <a:endParaRPr lang="el-GR" altLang="el-GR" dirty="0"/>
          </a:p>
          <a:p>
            <a:pPr marL="1200150" lvl="2" indent="-285750" eaLnBrk="0" fontAlgn="base" hangingPunct="0">
              <a:spcBef>
                <a:spcPct val="0"/>
              </a:spcBef>
              <a:spcAft>
                <a:spcPct val="0"/>
              </a:spcAft>
              <a:buFont typeface="Arial" panose="020B0604020202020204" pitchFamily="34" charset="0"/>
              <a:buChar char="•"/>
            </a:pPr>
            <a:r>
              <a:rPr lang="en-US" altLang="el-GR" i="1" dirty="0">
                <a:ea typeface="Times New Roman" panose="02020603050405020304" pitchFamily="18" charset="0"/>
              </a:rPr>
              <a:t>method</a:t>
            </a:r>
            <a:r>
              <a:rPr lang="el-GR" altLang="el-GR" dirty="0">
                <a:ea typeface="Times New Roman" panose="02020603050405020304" pitchFamily="18" charset="0"/>
              </a:rPr>
              <a:t>: τη μέθοδο HTTP που θα χρησιμοποιηθεί (GET ή POST), </a:t>
            </a:r>
            <a:endParaRPr lang="el-GR" altLang="el-GR" dirty="0"/>
          </a:p>
          <a:p>
            <a:pPr marL="1200150" lvl="2" indent="-285750" eaLnBrk="0" fontAlgn="base" hangingPunct="0">
              <a:spcBef>
                <a:spcPct val="0"/>
              </a:spcBef>
              <a:spcAft>
                <a:spcPct val="0"/>
              </a:spcAft>
              <a:buFont typeface="Arial" panose="020B0604020202020204" pitchFamily="34" charset="0"/>
              <a:buChar char="•"/>
            </a:pPr>
            <a:r>
              <a:rPr kumimoji="0" lang="en-US" altLang="el-GR" b="0" i="1" u="none" strike="noStrike" cap="none" normalizeH="0" baseline="0" dirty="0" smtClean="0">
                <a:ln>
                  <a:noFill/>
                </a:ln>
                <a:solidFill>
                  <a:schemeClr val="tx1"/>
                </a:solidFill>
                <a:effectLst/>
                <a:ea typeface="Times New Roman" panose="02020603050405020304" pitchFamily="18" charset="0"/>
              </a:rPr>
              <a:t>URL</a:t>
            </a:r>
            <a:r>
              <a:rPr kumimoji="0" lang="el-GR" altLang="el-GR" b="0" i="0" u="none" strike="noStrike" cap="none" normalizeH="0" baseline="0" dirty="0" smtClean="0">
                <a:ln>
                  <a:noFill/>
                </a:ln>
                <a:solidFill>
                  <a:schemeClr val="tx1"/>
                </a:solidFill>
                <a:effectLst/>
                <a:ea typeface="Times New Roman" panose="02020603050405020304" pitchFamily="18" charset="0"/>
              </a:rPr>
              <a:t>: το URL-στόχο (συνήθως κάποιο </a:t>
            </a:r>
            <a:r>
              <a:rPr kumimoji="0" lang="en-US" altLang="el-GR" b="0" i="0" u="none" strike="noStrike" cap="none" normalizeH="0" baseline="0" dirty="0" smtClean="0">
                <a:ln>
                  <a:noFill/>
                </a:ln>
                <a:solidFill>
                  <a:schemeClr val="tx1"/>
                </a:solidFill>
                <a:effectLst/>
                <a:ea typeface="Times New Roman" panose="02020603050405020304" pitchFamily="18" charset="0"/>
              </a:rPr>
              <a:t>server</a:t>
            </a:r>
            <a:r>
              <a:rPr kumimoji="0" lang="el-GR" altLang="el-GR" b="0" i="0" u="none" strike="noStrike" cap="none" normalizeH="0" baseline="0" dirty="0" smtClean="0">
                <a:ln>
                  <a:noFill/>
                </a:ln>
                <a:solidFill>
                  <a:schemeClr val="tx1"/>
                </a:solidFill>
                <a:effectLst/>
                <a:ea typeface="Times New Roman" panose="02020603050405020304" pitchFamily="18" charset="0"/>
              </a:rPr>
              <a:t>-</a:t>
            </a:r>
            <a:r>
              <a:rPr kumimoji="0" lang="en-US" altLang="el-GR" b="0" i="0" u="none" strike="noStrike" cap="none" normalizeH="0" baseline="0" dirty="0" smtClean="0">
                <a:ln>
                  <a:noFill/>
                </a:ln>
                <a:solidFill>
                  <a:schemeClr val="tx1"/>
                </a:solidFill>
                <a:effectLst/>
                <a:ea typeface="Times New Roman" panose="02020603050405020304" pitchFamily="18" charset="0"/>
              </a:rPr>
              <a:t>side script</a:t>
            </a:r>
            <a:r>
              <a:rPr kumimoji="0" lang="el-GR" altLang="el-GR" b="0" i="0" u="none" strike="noStrike" cap="none" normalizeH="0" baseline="0" dirty="0" smtClean="0">
                <a:ln>
                  <a:noFill/>
                </a:ln>
                <a:solidFill>
                  <a:schemeClr val="tx1"/>
                </a:solidFill>
                <a:effectLst/>
                <a:ea typeface="Times New Roman" panose="02020603050405020304" pitchFamily="18" charset="0"/>
              </a:rPr>
              <a:t>/σελίδα), </a:t>
            </a:r>
            <a:endParaRPr kumimoji="0" lang="el-GR" altLang="el-GR" b="0" i="0" u="none" strike="noStrike" cap="none" normalizeH="0" baseline="0" dirty="0" smtClean="0">
              <a:ln>
                <a:noFill/>
              </a:ln>
              <a:solidFill>
                <a:schemeClr val="tx1"/>
              </a:solidFill>
              <a:effectLst/>
            </a:endParaRPr>
          </a:p>
          <a:p>
            <a:pPr marL="1200150" lvl="2" indent="-285750" eaLnBrk="0" fontAlgn="base" hangingPunct="0">
              <a:spcBef>
                <a:spcPct val="0"/>
              </a:spcBef>
              <a:spcAft>
                <a:spcPct val="0"/>
              </a:spcAft>
              <a:buFont typeface="Arial" panose="020B0604020202020204" pitchFamily="34" charset="0"/>
              <a:buChar char="•"/>
            </a:pPr>
            <a:r>
              <a:rPr kumimoji="0" lang="en-US" altLang="el-GR" b="0" i="1" u="none" strike="noStrike" cap="none" normalizeH="0" baseline="0" dirty="0" smtClean="0">
                <a:ln>
                  <a:noFill/>
                </a:ln>
                <a:solidFill>
                  <a:schemeClr val="tx1"/>
                </a:solidFill>
                <a:effectLst/>
                <a:ea typeface="Times New Roman" panose="02020603050405020304" pitchFamily="18" charset="0"/>
              </a:rPr>
              <a:t>mode</a:t>
            </a:r>
            <a:r>
              <a:rPr kumimoji="0" lang="el-GR" altLang="el-GR" b="0" i="0" u="none" strike="noStrike" cap="none" normalizeH="0" baseline="0" dirty="0" smtClean="0">
                <a:ln>
                  <a:noFill/>
                </a:ln>
                <a:solidFill>
                  <a:schemeClr val="tx1"/>
                </a:solidFill>
                <a:effectLst/>
                <a:ea typeface="Times New Roman" panose="02020603050405020304" pitchFamily="18" charset="0"/>
              </a:rPr>
              <a:t>: αν το </a:t>
            </a:r>
            <a:r>
              <a:rPr kumimoji="0" lang="el-GR" altLang="el-GR" b="0" i="0" u="none" strike="noStrike" cap="none" normalizeH="0" baseline="0" dirty="0" err="1" smtClean="0">
                <a:ln>
                  <a:noFill/>
                </a:ln>
                <a:solidFill>
                  <a:schemeClr val="tx1"/>
                </a:solidFill>
                <a:effectLst/>
                <a:ea typeface="Times New Roman" panose="02020603050405020304" pitchFamily="18" charset="0"/>
              </a:rPr>
              <a:t>request</a:t>
            </a:r>
            <a:r>
              <a:rPr kumimoji="0" lang="el-GR" altLang="el-GR" b="0" i="0" u="none" strike="noStrike" cap="none" normalizeH="0" baseline="0" dirty="0" smtClean="0">
                <a:ln>
                  <a:noFill/>
                </a:ln>
                <a:solidFill>
                  <a:schemeClr val="tx1"/>
                </a:solidFill>
                <a:effectLst/>
                <a:ea typeface="Times New Roman" panose="02020603050405020304" pitchFamily="18" charset="0"/>
              </a:rPr>
              <a:t> θα γίνει ασύγχρονα:</a:t>
            </a:r>
            <a:endParaRPr kumimoji="0" lang="el-GR" altLang="el-GR" b="0" i="0" u="none" strike="noStrike" cap="none" normalizeH="0" baseline="0" dirty="0" smtClean="0">
              <a:ln>
                <a:noFill/>
              </a:ln>
              <a:solidFill>
                <a:schemeClr val="tx1"/>
              </a:solidFill>
              <a:effectLst/>
            </a:endParaRPr>
          </a:p>
          <a:p>
            <a:pPr marL="1657350" lvl="3" indent="-285750" eaLnBrk="0" fontAlgn="base" hangingPunct="0">
              <a:spcBef>
                <a:spcPct val="0"/>
              </a:spcBef>
              <a:spcAft>
                <a:spcPct val="0"/>
              </a:spcAft>
              <a:buFont typeface="Wingdings" panose="05000000000000000000" pitchFamily="2" charset="2"/>
              <a:buChar char="ü"/>
            </a:pPr>
            <a:r>
              <a:rPr kumimoji="0" lang="en-US" altLang="el-GR" b="0" i="0" u="none" strike="noStrike" cap="none" normalizeH="0" baseline="0" dirty="0" smtClean="0">
                <a:ln>
                  <a:noFill/>
                </a:ln>
                <a:solidFill>
                  <a:schemeClr val="tx1"/>
                </a:solidFill>
                <a:effectLst/>
                <a:ea typeface="Times New Roman" panose="02020603050405020304" pitchFamily="18" charset="0"/>
              </a:rPr>
              <a:t>true </a:t>
            </a:r>
            <a:r>
              <a:rPr kumimoji="0" lang="el-GR" altLang="el-GR" b="0" i="0" u="none" strike="noStrike" cap="none" normalizeH="0" baseline="0" dirty="0" smtClean="0">
                <a:ln>
                  <a:noFill/>
                </a:ln>
                <a:solidFill>
                  <a:schemeClr val="tx1"/>
                </a:solidFill>
                <a:effectLst/>
                <a:ea typeface="Times New Roman" panose="02020603050405020304" pitchFamily="18" charset="0"/>
              </a:rPr>
              <a:t>αν η κλίση γίνει "ασύγχρονα" (</a:t>
            </a:r>
            <a:r>
              <a:rPr kumimoji="0" lang="en-US" altLang="el-GR" b="1" i="0" u="none" strike="noStrike" cap="none" normalizeH="0" baseline="0" dirty="0" smtClean="0">
                <a:ln>
                  <a:noFill/>
                </a:ln>
                <a:solidFill>
                  <a:schemeClr val="tx1"/>
                </a:solidFill>
                <a:effectLst/>
                <a:ea typeface="Times New Roman" panose="02020603050405020304" pitchFamily="18" charset="0"/>
              </a:rPr>
              <a:t>default</a:t>
            </a:r>
            <a:r>
              <a:rPr kumimoji="0" lang="el-GR" altLang="el-GR" b="1" i="0" u="none" strike="noStrike" cap="none" normalizeH="0" baseline="0" dirty="0" smtClean="0">
                <a:ln>
                  <a:noFill/>
                </a:ln>
                <a:solidFill>
                  <a:schemeClr val="tx1"/>
                </a:solidFill>
                <a:effectLst/>
                <a:ea typeface="Times New Roman" panose="02020603050405020304" pitchFamily="18" charset="0"/>
              </a:rPr>
              <a:t> τιμή</a:t>
            </a:r>
            <a:r>
              <a:rPr kumimoji="0" lang="el-GR" altLang="el-GR" b="0" i="0" u="none" strike="noStrike" cap="none" normalizeH="0" baseline="0" dirty="0" smtClean="0">
                <a:ln>
                  <a:noFill/>
                </a:ln>
                <a:solidFill>
                  <a:schemeClr val="tx1"/>
                </a:solidFill>
                <a:effectLst/>
                <a:ea typeface="Times New Roman" panose="02020603050405020304" pitchFamily="18" charset="0"/>
              </a:rPr>
              <a:t>)</a:t>
            </a:r>
            <a:endParaRPr kumimoji="0" lang="el-GR" altLang="el-GR" b="0" i="0" u="none" strike="noStrike" cap="none" normalizeH="0" baseline="0" dirty="0" smtClean="0">
              <a:ln>
                <a:noFill/>
              </a:ln>
              <a:solidFill>
                <a:schemeClr val="tx1"/>
              </a:solidFill>
              <a:effectLst/>
            </a:endParaRPr>
          </a:p>
          <a:p>
            <a:pPr marL="1657350" lvl="3" indent="-285750" eaLnBrk="0" fontAlgn="base" hangingPunct="0">
              <a:spcBef>
                <a:spcPct val="0"/>
              </a:spcBef>
              <a:spcAft>
                <a:spcPct val="0"/>
              </a:spcAft>
              <a:buFont typeface="Wingdings" panose="05000000000000000000" pitchFamily="2" charset="2"/>
              <a:buChar char="ü"/>
            </a:pPr>
            <a:r>
              <a:rPr kumimoji="0" lang="en-US" altLang="el-GR" b="0" i="0" u="none" strike="noStrike" cap="none" normalizeH="0" baseline="0" dirty="0" smtClean="0">
                <a:ln>
                  <a:noFill/>
                </a:ln>
                <a:solidFill>
                  <a:schemeClr val="tx1"/>
                </a:solidFill>
                <a:effectLst/>
                <a:ea typeface="Times New Roman" panose="02020603050405020304" pitchFamily="18" charset="0"/>
              </a:rPr>
              <a:t>false </a:t>
            </a:r>
            <a:r>
              <a:rPr kumimoji="0" lang="el-GR" altLang="el-GR" b="0" i="0" u="none" strike="noStrike" cap="none" normalizeH="0" baseline="0" dirty="0" smtClean="0">
                <a:ln>
                  <a:noFill/>
                </a:ln>
                <a:solidFill>
                  <a:schemeClr val="tx1"/>
                </a:solidFill>
                <a:effectLst/>
                <a:ea typeface="Times New Roman" panose="02020603050405020304" pitchFamily="18" charset="0"/>
              </a:rPr>
              <a:t>αν η κλίση γίνει "σύγχρονα"</a:t>
            </a: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el-GR" b="1" i="0" u="none" strike="noStrike" cap="none" normalizeH="0" baseline="0" dirty="0" smtClean="0">
                <a:ln>
                  <a:noFill/>
                </a:ln>
                <a:solidFill>
                  <a:schemeClr val="tx1"/>
                </a:solidFill>
                <a:effectLst/>
                <a:ea typeface="Times New Roman" panose="02020603050405020304" pitchFamily="18" charset="0"/>
              </a:rPr>
              <a:t>send(</a:t>
            </a:r>
            <a:r>
              <a:rPr kumimoji="0" lang="en-GB" altLang="el-GR" b="1" i="1" u="none" strike="noStrike" cap="none" normalizeH="0" baseline="0" dirty="0" smtClean="0">
                <a:ln>
                  <a:noFill/>
                </a:ln>
                <a:solidFill>
                  <a:schemeClr val="tx1"/>
                </a:solidFill>
                <a:effectLst/>
                <a:ea typeface="Times New Roman" panose="02020603050405020304" pitchFamily="18" charset="0"/>
              </a:rPr>
              <a:t>content</a:t>
            </a:r>
            <a:r>
              <a:rPr kumimoji="0" lang="en-GB" altLang="el-GR" b="1" i="0" u="none" strike="noStrike" cap="none" normalizeH="0" baseline="0" dirty="0" smtClean="0">
                <a:ln>
                  <a:noFill/>
                </a:ln>
                <a:solidFill>
                  <a:schemeClr val="tx1"/>
                </a:solidFill>
                <a:effectLst/>
                <a:ea typeface="Times New Roman" panose="02020603050405020304" pitchFamily="18" charset="0"/>
              </a:rPr>
              <a:t>)</a:t>
            </a:r>
            <a:r>
              <a:rPr kumimoji="0" lang="en-GB" altLang="el-GR" b="0" i="0" u="none" strike="noStrike" cap="none" normalizeH="0" baseline="0" dirty="0" smtClean="0">
                <a:ln>
                  <a:noFill/>
                </a:ln>
                <a:solidFill>
                  <a:schemeClr val="tx1"/>
                </a:solidFill>
                <a:effectLst/>
                <a:ea typeface="Times New Roman" panose="02020603050405020304" pitchFamily="18" charset="0"/>
              </a:rPr>
              <a:t>:</a:t>
            </a:r>
            <a:r>
              <a:rPr kumimoji="0" lang="en-GB" altLang="el-GR" b="1" i="0" u="none" strike="noStrike" cap="none" normalizeH="0" baseline="0" dirty="0" smtClean="0">
                <a:ln>
                  <a:noFill/>
                </a:ln>
                <a:solidFill>
                  <a:schemeClr val="tx1"/>
                </a:solidFill>
                <a:effectLst/>
                <a:ea typeface="Times New Roman" panose="02020603050405020304" pitchFamily="18" charset="0"/>
              </a:rPr>
              <a:t> </a:t>
            </a:r>
            <a:r>
              <a:rPr kumimoji="0" lang="en-GB" altLang="el-GR" b="0" i="0" u="none" strike="noStrike" cap="none" normalizeH="0" baseline="0" dirty="0" err="1" smtClean="0">
                <a:ln>
                  <a:noFill/>
                </a:ln>
                <a:solidFill>
                  <a:schemeClr val="tx1"/>
                </a:solidFill>
                <a:effectLst/>
                <a:ea typeface="Times New Roman" panose="02020603050405020304" pitchFamily="18" charset="0"/>
              </a:rPr>
              <a:t>στέλνει</a:t>
            </a:r>
            <a:r>
              <a:rPr kumimoji="0" lang="en-GB" altLang="el-GR" b="0" i="0" u="none" strike="noStrike" cap="none" normalizeH="0" baseline="0" dirty="0" smtClean="0">
                <a:ln>
                  <a:noFill/>
                </a:ln>
                <a:solidFill>
                  <a:schemeClr val="tx1"/>
                </a:solidFill>
                <a:effectLst/>
                <a:ea typeface="Times New Roman" panose="02020603050405020304" pitchFamily="18" charset="0"/>
              </a:rPr>
              <a:t> </a:t>
            </a:r>
            <a:r>
              <a:rPr kumimoji="0" lang="en-GB" altLang="el-GR" b="0" i="0" u="none" strike="noStrike" cap="none" normalizeH="0" baseline="0" dirty="0" err="1" smtClean="0">
                <a:ln>
                  <a:noFill/>
                </a:ln>
                <a:solidFill>
                  <a:schemeClr val="tx1"/>
                </a:solidFill>
                <a:effectLst/>
                <a:ea typeface="Times New Roman" panose="02020603050405020304" pitchFamily="18" charset="0"/>
              </a:rPr>
              <a:t>την</a:t>
            </a:r>
            <a:r>
              <a:rPr kumimoji="0" lang="en-GB" altLang="el-GR" b="0" i="0" u="none" strike="noStrike" cap="none" normalizeH="0" baseline="0" dirty="0" smtClean="0">
                <a:ln>
                  <a:noFill/>
                </a:ln>
                <a:solidFill>
                  <a:schemeClr val="tx1"/>
                </a:solidFill>
                <a:effectLst/>
                <a:ea typeface="Times New Roman" panose="02020603050405020304" pitchFamily="18" charset="0"/>
              </a:rPr>
              <a:t> </a:t>
            </a:r>
            <a:r>
              <a:rPr kumimoji="0" lang="en-GB" altLang="el-GR" b="0" i="0" u="none" strike="noStrike" cap="none" normalizeH="0" baseline="0" dirty="0" err="1" smtClean="0">
                <a:ln>
                  <a:noFill/>
                </a:ln>
                <a:solidFill>
                  <a:schemeClr val="tx1"/>
                </a:solidFill>
                <a:effectLst/>
                <a:ea typeface="Times New Roman" panose="02020603050405020304" pitchFamily="18" charset="0"/>
              </a:rPr>
              <a:t>κλίση</a:t>
            </a:r>
            <a:r>
              <a:rPr kumimoji="0" lang="en-GB" altLang="el-GR" b="0" i="0" u="none" strike="noStrike" cap="none" normalizeH="0" baseline="0" dirty="0" smtClean="0">
                <a:ln>
                  <a:noFill/>
                </a:ln>
                <a:solidFill>
                  <a:schemeClr val="tx1"/>
                </a:solidFill>
                <a:effectLst/>
                <a:ea typeface="Times New Roman" panose="02020603050405020304" pitchFamily="18" charset="0"/>
              </a:rPr>
              <a:t> </a:t>
            </a:r>
            <a:r>
              <a:rPr kumimoji="0" lang="en-GB" altLang="el-GR" b="0" i="0" u="none" strike="noStrike" cap="none" normalizeH="0" baseline="0" dirty="0" err="1" smtClean="0">
                <a:ln>
                  <a:noFill/>
                </a:ln>
                <a:solidFill>
                  <a:schemeClr val="tx1"/>
                </a:solidFill>
                <a:effectLst/>
                <a:ea typeface="Times New Roman" panose="02020603050405020304" pitchFamily="18" charset="0"/>
              </a:rPr>
              <a:t>στον</a:t>
            </a:r>
            <a:r>
              <a:rPr kumimoji="0" lang="en-GB" altLang="el-GR" b="0" i="0" u="none" strike="noStrike" cap="none" normalizeH="0" baseline="0" dirty="0" smtClean="0">
                <a:ln>
                  <a:noFill/>
                </a:ln>
                <a:solidFill>
                  <a:schemeClr val="tx1"/>
                </a:solidFill>
                <a:effectLst/>
                <a:ea typeface="Times New Roman" panose="02020603050405020304" pitchFamily="18" charset="0"/>
              </a:rPr>
              <a:t> </a:t>
            </a:r>
            <a:r>
              <a:rPr kumimoji="0" lang="en-US" altLang="el-GR" b="0" i="0" u="none" strike="noStrike" cap="none" normalizeH="0" baseline="0" dirty="0" smtClean="0">
                <a:ln>
                  <a:noFill/>
                </a:ln>
                <a:solidFill>
                  <a:schemeClr val="tx1"/>
                </a:solidFill>
                <a:effectLst/>
                <a:ea typeface="Times New Roman" panose="02020603050405020304" pitchFamily="18" charset="0"/>
              </a:rPr>
              <a:t>server</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n-US" altLang="el-GR" b="0" i="0" u="none" strike="noStrike" cap="none" normalizeH="0" baseline="0" dirty="0" smtClean="0">
                <a:ln>
                  <a:noFill/>
                </a:ln>
                <a:solidFill>
                  <a:schemeClr val="tx1"/>
                </a:solidFill>
                <a:effectLst/>
                <a:ea typeface="Times New Roman" panose="02020603050405020304" pitchFamily="18" charset="0"/>
              </a:rPr>
              <a:t>content</a:t>
            </a:r>
            <a:r>
              <a:rPr kumimoji="0" lang="el-GR" altLang="el-GR" b="0" i="0" u="none" strike="noStrike" cap="none" normalizeH="0" baseline="0" dirty="0" smtClean="0">
                <a:ln>
                  <a:noFill/>
                </a:ln>
                <a:solidFill>
                  <a:schemeClr val="tx1"/>
                </a:solidFill>
                <a:effectLst/>
                <a:ea typeface="Times New Roman" panose="02020603050405020304" pitchFamily="18" charset="0"/>
              </a:rPr>
              <a:t>: παράμετροι που θέλουμε να αποσταλούν – </a:t>
            </a:r>
            <a:r>
              <a:rPr kumimoji="0" lang="en-US" altLang="el-GR" b="1" i="0" u="none" strike="noStrike" cap="none" normalizeH="0" baseline="0" dirty="0" smtClean="0">
                <a:ln>
                  <a:noFill/>
                </a:ln>
                <a:solidFill>
                  <a:schemeClr val="tx1"/>
                </a:solidFill>
                <a:effectLst/>
                <a:ea typeface="Times New Roman" panose="02020603050405020304" pitchFamily="18" charset="0"/>
              </a:rPr>
              <a:t>null</a:t>
            </a:r>
            <a:r>
              <a:rPr kumimoji="0" lang="en-US" altLang="el-GR" b="0" i="0" u="none" strike="noStrike" cap="none" normalizeH="0" baseline="0" dirty="0" smtClean="0">
                <a:ln>
                  <a:noFill/>
                </a:ln>
                <a:solidFill>
                  <a:schemeClr val="tx1"/>
                </a:solidFill>
                <a:effectLst/>
                <a:ea typeface="Times New Roman" panose="02020603050405020304" pitchFamily="18" charset="0"/>
              </a:rPr>
              <a:t> </a:t>
            </a:r>
            <a:r>
              <a:rPr kumimoji="0" lang="el-GR" altLang="el-GR" b="0" i="0" u="none" strike="noStrike" cap="none" normalizeH="0" baseline="0" dirty="0" smtClean="0">
                <a:ln>
                  <a:noFill/>
                </a:ln>
                <a:solidFill>
                  <a:schemeClr val="tx1"/>
                </a:solidFill>
                <a:effectLst/>
                <a:ea typeface="Times New Roman" panose="02020603050405020304" pitchFamily="18" charset="0"/>
              </a:rPr>
              <a:t>ή </a:t>
            </a:r>
            <a:r>
              <a:rPr kumimoji="0" lang="el-GR" altLang="el-GR" b="1" i="0" u="none" strike="noStrike" cap="none" normalizeH="0" baseline="0" dirty="0" smtClean="0">
                <a:ln>
                  <a:noFill/>
                </a:ln>
                <a:solidFill>
                  <a:schemeClr val="tx1"/>
                </a:solidFill>
                <a:effectLst/>
                <a:ea typeface="Times New Roman" panose="02020603050405020304" pitchFamily="18" charset="0"/>
              </a:rPr>
              <a:t>τίποτε</a:t>
            </a:r>
            <a:r>
              <a:rPr kumimoji="0" lang="el-GR" altLang="el-GR" b="0" i="0" u="none" strike="noStrike" cap="none" normalizeH="0" baseline="0" dirty="0" smtClean="0">
                <a:ln>
                  <a:noFill/>
                </a:ln>
                <a:solidFill>
                  <a:schemeClr val="tx1"/>
                </a:solidFill>
                <a:effectLst/>
                <a:ea typeface="Times New Roman" panose="02020603050405020304" pitchFamily="18" charset="0"/>
              </a:rPr>
              <a:t>, αν δεν υπάρχουν</a:t>
            </a: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el-GR" b="0" i="0" u="none" strike="noStrike" cap="none" normalizeH="0" baseline="0" dirty="0" err="1" smtClean="0">
                <a:ln>
                  <a:noFill/>
                </a:ln>
                <a:solidFill>
                  <a:schemeClr val="tx1"/>
                </a:solidFill>
                <a:effectLst/>
                <a:ea typeface="Times New Roman" panose="02020603050405020304" pitchFamily="18" charset="0"/>
              </a:rPr>
              <a:t>datasetRequestHeader</a:t>
            </a:r>
            <a:r>
              <a:rPr kumimoji="0" lang="en-GB" altLang="el-GR" b="0" i="0" u="none" strike="noStrike" cap="none" normalizeH="0" baseline="0" dirty="0" smtClean="0">
                <a:ln>
                  <a:noFill/>
                </a:ln>
                <a:solidFill>
                  <a:schemeClr val="tx1"/>
                </a:solidFill>
                <a:effectLst/>
                <a:ea typeface="Times New Roman" panose="02020603050405020304" pitchFamily="18" charset="0"/>
              </a:rPr>
              <a:t>(</a:t>
            </a:r>
            <a:r>
              <a:rPr kumimoji="0" lang="en-GB" altLang="el-GR" b="0" i="1" u="none" strike="noStrike" cap="none" normalizeH="0" baseline="0" dirty="0" smtClean="0">
                <a:ln>
                  <a:noFill/>
                </a:ln>
                <a:solidFill>
                  <a:schemeClr val="tx1"/>
                </a:solidFill>
                <a:effectLst/>
                <a:ea typeface="Times New Roman" panose="02020603050405020304" pitchFamily="18" charset="0"/>
              </a:rPr>
              <a:t>attribute</a:t>
            </a:r>
            <a:r>
              <a:rPr kumimoji="0" lang="en-GB" altLang="el-GR" b="0" i="0" u="none" strike="noStrike" cap="none" normalizeH="0" baseline="0" dirty="0" smtClean="0">
                <a:ln>
                  <a:noFill/>
                </a:ln>
                <a:solidFill>
                  <a:schemeClr val="tx1"/>
                </a:solidFill>
                <a:effectLst/>
                <a:ea typeface="Times New Roman" panose="02020603050405020304" pitchFamily="18" charset="0"/>
              </a:rPr>
              <a:t>, </a:t>
            </a:r>
            <a:r>
              <a:rPr kumimoji="0" lang="en-GB" altLang="el-GR" b="0" i="1" u="none" strike="noStrike" cap="none" normalizeH="0" baseline="0" dirty="0" smtClean="0">
                <a:ln>
                  <a:noFill/>
                </a:ln>
                <a:solidFill>
                  <a:schemeClr val="tx1"/>
                </a:solidFill>
                <a:effectLst/>
                <a:ea typeface="Times New Roman" panose="02020603050405020304" pitchFamily="18" charset="0"/>
              </a:rPr>
              <a:t>value</a:t>
            </a:r>
            <a:r>
              <a:rPr kumimoji="0" lang="en-GB" altLang="el-GR" b="0" i="0" u="none" strike="noStrike" cap="none" normalizeH="0" baseline="0" dirty="0" smtClean="0">
                <a:ln>
                  <a:noFill/>
                </a:ln>
                <a:solidFill>
                  <a:schemeClr val="tx1"/>
                </a:solidFill>
                <a:effectLst/>
                <a:ea typeface="Times New Roman" panose="02020603050405020304" pitchFamily="18" charset="0"/>
              </a:rPr>
              <a:t>) </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Ορίζει ζεύγος </a:t>
            </a:r>
            <a:r>
              <a:rPr kumimoji="0" lang="el-GR" altLang="el-GR" b="1" i="0" u="none" strike="noStrike" cap="none" normalizeH="0" baseline="0" dirty="0" smtClean="0">
                <a:ln>
                  <a:noFill/>
                </a:ln>
                <a:solidFill>
                  <a:schemeClr val="tx1"/>
                </a:solidFill>
                <a:effectLst/>
                <a:ea typeface="Times New Roman" panose="02020603050405020304" pitchFamily="18" charset="0"/>
              </a:rPr>
              <a:t>παραμέτρου-τιμής (</a:t>
            </a:r>
            <a:r>
              <a:rPr kumimoji="0" lang="en-US" altLang="el-GR" b="1" i="1" u="none" strike="noStrike" cap="none" normalizeH="0" baseline="0" dirty="0" smtClean="0">
                <a:ln>
                  <a:noFill/>
                </a:ln>
                <a:solidFill>
                  <a:schemeClr val="tx1"/>
                </a:solidFill>
                <a:effectLst/>
                <a:ea typeface="Times New Roman" panose="02020603050405020304" pitchFamily="18" charset="0"/>
              </a:rPr>
              <a:t>attribute</a:t>
            </a:r>
            <a:r>
              <a:rPr kumimoji="0" lang="el-GR" altLang="el-GR" b="1" i="0" u="none" strike="noStrike" cap="none" normalizeH="0" baseline="0" dirty="0" smtClean="0">
                <a:ln>
                  <a:noFill/>
                </a:ln>
                <a:solidFill>
                  <a:schemeClr val="tx1"/>
                </a:solidFill>
                <a:effectLst/>
                <a:ea typeface="Times New Roman" panose="02020603050405020304" pitchFamily="18" charset="0"/>
              </a:rPr>
              <a:t> =</a:t>
            </a:r>
            <a:r>
              <a:rPr kumimoji="0" lang="el-GR" altLang="el-GR" b="1" i="1" u="none" strike="noStrike" cap="none" normalizeH="0" baseline="0" dirty="0" smtClean="0">
                <a:ln>
                  <a:noFill/>
                </a:ln>
                <a:solidFill>
                  <a:schemeClr val="tx1"/>
                </a:solidFill>
                <a:effectLst/>
                <a:ea typeface="Times New Roman" panose="02020603050405020304" pitchFamily="18" charset="0"/>
              </a:rPr>
              <a:t> </a:t>
            </a:r>
            <a:r>
              <a:rPr kumimoji="0" lang="en-US" altLang="el-GR" b="1" i="1" u="none" strike="noStrike" cap="none" normalizeH="0" baseline="0" dirty="0" smtClean="0">
                <a:ln>
                  <a:noFill/>
                </a:ln>
                <a:solidFill>
                  <a:schemeClr val="tx1"/>
                </a:solidFill>
                <a:effectLst/>
                <a:ea typeface="Times New Roman" panose="02020603050405020304" pitchFamily="18" charset="0"/>
              </a:rPr>
              <a:t>value</a:t>
            </a:r>
            <a:r>
              <a:rPr kumimoji="0" lang="el-GR" altLang="el-GR" b="0" i="0" u="none" strike="noStrike" cap="none" normalizeH="0" baseline="0" dirty="0" smtClean="0">
                <a:ln>
                  <a:noFill/>
                </a:ln>
                <a:solidFill>
                  <a:schemeClr val="tx1"/>
                </a:solidFill>
                <a:effectLst/>
                <a:ea typeface="Times New Roman" panose="02020603050405020304" pitchFamily="18" charset="0"/>
              </a:rPr>
              <a:t>) και το αναθέτει στην κεφαλίδα (</a:t>
            </a:r>
            <a:r>
              <a:rPr kumimoji="0" lang="en-US" altLang="el-GR" b="0" i="0" u="none" strike="noStrike" cap="none" normalizeH="0" baseline="0" dirty="0" smtClean="0">
                <a:ln>
                  <a:noFill/>
                </a:ln>
                <a:solidFill>
                  <a:schemeClr val="tx1"/>
                </a:solidFill>
                <a:effectLst/>
                <a:ea typeface="Times New Roman" panose="02020603050405020304" pitchFamily="18" charset="0"/>
              </a:rPr>
              <a:t>http header</a:t>
            </a:r>
            <a:r>
              <a:rPr kumimoji="0" lang="el-GR" altLang="el-GR" b="0" i="0" u="none" strike="noStrike" cap="none" normalizeH="0" baseline="0" dirty="0" smtClean="0">
                <a:ln>
                  <a:noFill/>
                </a:ln>
                <a:solidFill>
                  <a:schemeClr val="tx1"/>
                </a:solidFill>
                <a:effectLst/>
                <a:ea typeface="Times New Roman" panose="02020603050405020304" pitchFamily="18" charset="0"/>
              </a:rPr>
              <a:t>) ώστε να αποσταλεί με το </a:t>
            </a:r>
            <a:r>
              <a:rPr kumimoji="0" lang="en-US" altLang="el-GR" b="0" i="0" u="none" strike="noStrike" cap="none" normalizeH="0" baseline="0" dirty="0" smtClean="0">
                <a:ln>
                  <a:noFill/>
                </a:ln>
                <a:solidFill>
                  <a:schemeClr val="tx1"/>
                </a:solidFill>
                <a:effectLst/>
                <a:ea typeface="Times New Roman" panose="02020603050405020304" pitchFamily="18" charset="0"/>
              </a:rPr>
              <a:t>request</a:t>
            </a:r>
            <a:r>
              <a:rPr kumimoji="0" lang="el-GR" altLang="el-GR" b="0" i="0" u="none" strike="noStrike" cap="none" normalizeH="0" baseline="0" dirty="0" smtClean="0">
                <a:ln>
                  <a:noFill/>
                </a:ln>
                <a:solidFill>
                  <a:schemeClr val="tx1"/>
                </a:solidFill>
                <a:effectLst/>
                <a:ea typeface="Times New Roman" panose="02020603050405020304" pitchFamily="18" charset="0"/>
              </a:rPr>
              <a:t>. </a:t>
            </a: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el-GR" b="1" i="0" u="none" strike="noStrike" cap="none" normalizeH="0" baseline="0" dirty="0" err="1" smtClean="0">
                <a:ln>
                  <a:noFill/>
                </a:ln>
                <a:solidFill>
                  <a:schemeClr val="tx1"/>
                </a:solidFill>
                <a:effectLst/>
                <a:ea typeface="Times New Roman" panose="02020603050405020304" pitchFamily="18" charset="0"/>
              </a:rPr>
              <a:t>setRequestHeader</a:t>
            </a:r>
            <a:r>
              <a:rPr kumimoji="0" lang="en-GB" altLang="el-GR" b="1" i="0" u="none" strike="noStrike" cap="none" normalizeH="0" baseline="0" dirty="0" smtClean="0">
                <a:ln>
                  <a:noFill/>
                </a:ln>
                <a:solidFill>
                  <a:schemeClr val="tx1"/>
                </a:solidFill>
                <a:effectLst/>
                <a:ea typeface="Times New Roman" panose="02020603050405020304" pitchFamily="18" charset="0"/>
              </a:rPr>
              <a:t>(</a:t>
            </a:r>
            <a:r>
              <a:rPr kumimoji="0" lang="en-GB" altLang="el-GR" b="1" i="1" u="none" strike="noStrike" cap="none" normalizeH="0" baseline="0" dirty="0" err="1" smtClean="0">
                <a:ln>
                  <a:noFill/>
                </a:ln>
                <a:solidFill>
                  <a:schemeClr val="tx1"/>
                </a:solidFill>
                <a:effectLst/>
                <a:ea typeface="Times New Roman" panose="02020603050405020304" pitchFamily="18" charset="0"/>
              </a:rPr>
              <a:t>header,value</a:t>
            </a:r>
            <a:r>
              <a:rPr kumimoji="0" lang="en-GB" altLang="el-GR" b="1" i="0" u="none" strike="noStrike" cap="none" normalizeH="0" baseline="0" dirty="0" smtClean="0">
                <a:ln>
                  <a:noFill/>
                </a:ln>
                <a:solidFill>
                  <a:schemeClr val="tx1"/>
                </a:solidFill>
                <a:effectLst/>
                <a:ea typeface="Times New Roman" panose="02020603050405020304" pitchFamily="18" charset="0"/>
              </a:rPr>
              <a:t>)</a:t>
            </a:r>
            <a:r>
              <a:rPr kumimoji="0" lang="en-GB" altLang="el-GR" b="0" i="0" u="none" strike="noStrike" cap="none" normalizeH="0" baseline="0" dirty="0" smtClean="0">
                <a:ln>
                  <a:noFill/>
                </a:ln>
                <a:solidFill>
                  <a:schemeClr val="tx1"/>
                </a:solidFill>
                <a:effectLst/>
                <a:ea typeface="Times New Roman" panose="02020603050405020304" pitchFamily="18" charset="0"/>
              </a:rPr>
              <a:t>: π</a:t>
            </a:r>
            <a:r>
              <a:rPr kumimoji="0" lang="en-GB" altLang="el-GR" b="0" i="0" u="none" strike="noStrike" cap="none" normalizeH="0" baseline="0" dirty="0" err="1" smtClean="0">
                <a:ln>
                  <a:noFill/>
                </a:ln>
                <a:solidFill>
                  <a:schemeClr val="tx1"/>
                </a:solidFill>
                <a:effectLst/>
                <a:ea typeface="Times New Roman" panose="02020603050405020304" pitchFamily="18" charset="0"/>
              </a:rPr>
              <a:t>ροσθέτει</a:t>
            </a:r>
            <a:r>
              <a:rPr kumimoji="0" lang="en-GB" altLang="el-GR" b="0" i="0" u="none" strike="noStrike" cap="none" normalizeH="0" baseline="0" dirty="0" smtClean="0">
                <a:ln>
                  <a:noFill/>
                </a:ln>
                <a:solidFill>
                  <a:schemeClr val="tx1"/>
                </a:solidFill>
                <a:effectLst/>
                <a:ea typeface="Times New Roman" panose="02020603050405020304" pitchFamily="18" charset="0"/>
              </a:rPr>
              <a:t> http headers </a:t>
            </a:r>
            <a:r>
              <a:rPr kumimoji="0" lang="en-GB" altLang="el-GR" b="0" i="0" u="none" strike="noStrike" cap="none" normalizeH="0" baseline="0" dirty="0" err="1" smtClean="0">
                <a:ln>
                  <a:noFill/>
                </a:ln>
                <a:solidFill>
                  <a:schemeClr val="tx1"/>
                </a:solidFill>
                <a:effectLst/>
                <a:ea typeface="Times New Roman" panose="02020603050405020304" pitchFamily="18" charset="0"/>
              </a:rPr>
              <a:t>στην</a:t>
            </a:r>
            <a:r>
              <a:rPr kumimoji="0" lang="en-GB" altLang="el-GR" b="0" i="0" u="none" strike="noStrike" cap="none" normalizeH="0" baseline="0" dirty="0" smtClean="0">
                <a:ln>
                  <a:noFill/>
                </a:ln>
                <a:solidFill>
                  <a:schemeClr val="tx1"/>
                </a:solidFill>
                <a:effectLst/>
                <a:ea typeface="Times New Roman" panose="02020603050405020304" pitchFamily="18" charset="0"/>
              </a:rPr>
              <a:t> </a:t>
            </a:r>
            <a:r>
              <a:rPr kumimoji="0" lang="en-GB" altLang="el-GR" b="0" i="0" u="none" strike="noStrike" cap="none" normalizeH="0" baseline="0" dirty="0" err="1" smtClean="0">
                <a:ln>
                  <a:noFill/>
                </a:ln>
                <a:solidFill>
                  <a:schemeClr val="tx1"/>
                </a:solidFill>
                <a:effectLst/>
                <a:ea typeface="Times New Roman" panose="02020603050405020304" pitchFamily="18" charset="0"/>
              </a:rPr>
              <a:t>κλίση</a:t>
            </a:r>
            <a:endParaRPr kumimoji="0" lang="en-GB" altLang="el-GR" b="0" i="0" u="none" strike="noStrike" cap="none" normalizeH="0" baseline="0" dirty="0" smtClean="0">
              <a:ln>
                <a:noFill/>
              </a:ln>
              <a:solidFill>
                <a:schemeClr val="tx1"/>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el-GR" b="1" i="0" u="none" strike="noStrike" cap="none" normalizeH="0" baseline="0" dirty="0" smtClean="0">
                <a:ln>
                  <a:noFill/>
                </a:ln>
                <a:solidFill>
                  <a:schemeClr val="tx1"/>
                </a:solidFill>
                <a:effectLst/>
                <a:ea typeface="Times New Roman" panose="02020603050405020304" pitchFamily="18" charset="0"/>
              </a:rPr>
              <a:t>abort( )</a:t>
            </a:r>
            <a:r>
              <a:rPr kumimoji="0" lang="en-GB" altLang="el-GR" b="0" i="0" u="none" strike="noStrike" cap="none" normalizeH="0" baseline="0" dirty="0" smtClean="0">
                <a:ln>
                  <a:noFill/>
                </a:ln>
                <a:solidFill>
                  <a:schemeClr val="tx1"/>
                </a:solidFill>
                <a:effectLst/>
                <a:ea typeface="Times New Roman" panose="02020603050405020304" pitchFamily="18" charset="0"/>
              </a:rPr>
              <a:t>: </a:t>
            </a:r>
            <a:r>
              <a:rPr kumimoji="0" lang="en-GB" altLang="el-GR" b="0" i="0" u="none" strike="noStrike" cap="none" normalizeH="0" baseline="0" dirty="0" err="1" smtClean="0">
                <a:ln>
                  <a:noFill/>
                </a:ln>
                <a:solidFill>
                  <a:schemeClr val="tx1"/>
                </a:solidFill>
                <a:effectLst/>
                <a:ea typeface="Times New Roman" panose="02020603050405020304" pitchFamily="18" charset="0"/>
              </a:rPr>
              <a:t>Στ</a:t>
            </a:r>
            <a:r>
              <a:rPr kumimoji="0" lang="en-GB" altLang="el-GR" b="0" i="0" u="none" strike="noStrike" cap="none" normalizeH="0" baseline="0" dirty="0" smtClean="0">
                <a:ln>
                  <a:noFill/>
                </a:ln>
                <a:solidFill>
                  <a:schemeClr val="tx1"/>
                </a:solidFill>
                <a:effectLst/>
                <a:ea typeface="Times New Roman" panose="02020603050405020304" pitchFamily="18" charset="0"/>
              </a:rPr>
              <a:t>αματάει το τρέχων request</a:t>
            </a:r>
            <a:endParaRPr kumimoji="0" lang="en-GB" altLang="el-GR" b="0" i="0" u="none" strike="noStrike" cap="none" normalizeH="0" baseline="0" dirty="0" smtClean="0">
              <a:ln>
                <a:noFill/>
              </a:ln>
              <a:solidFill>
                <a:schemeClr val="tx1"/>
              </a:solidFill>
              <a:effectLst/>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55211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170384" y="176542"/>
            <a:ext cx="8704347" cy="729593"/>
          </a:xfrm>
        </p:spPr>
        <p:txBody>
          <a:bodyPr>
            <a:noAutofit/>
          </a:bodyPr>
          <a:lstStyle/>
          <a:p>
            <a:r>
              <a:rPr lang="el-GR" sz="3200" dirty="0"/>
              <a:t>Παράδειγμα – Αποστολή </a:t>
            </a:r>
            <a:r>
              <a:rPr lang="en-US" sz="3200" dirty="0"/>
              <a:t>AJAX </a:t>
            </a:r>
            <a:r>
              <a:rPr lang="el-GR" sz="3200" dirty="0"/>
              <a:t>κλήσης στο </a:t>
            </a:r>
            <a:r>
              <a:rPr lang="en-US" sz="3200" dirty="0" smtClean="0"/>
              <a:t>Server</a:t>
            </a:r>
            <a:endParaRPr lang="el-GR" sz="3200" dirty="0" smtClean="0"/>
          </a:p>
        </p:txBody>
      </p:sp>
      <p:sp>
        <p:nvSpPr>
          <p:cNvPr id="5" name="Ορθογώνιο 4"/>
          <p:cNvSpPr/>
          <p:nvPr/>
        </p:nvSpPr>
        <p:spPr>
          <a:xfrm>
            <a:off x="170384" y="1128076"/>
            <a:ext cx="8973616" cy="4524315"/>
          </a:xfrm>
          <a:prstGeom prst="rect">
            <a:avLst/>
          </a:prstGeom>
        </p:spPr>
        <p:txBody>
          <a:bodyPr wrap="square">
            <a:spAutoFit/>
          </a:bodyPr>
          <a:lstStyle/>
          <a:p>
            <a:pPr marL="285750" lvl="0" indent="-285750">
              <a:buFont typeface="Wingdings" panose="05000000000000000000" pitchFamily="2" charset="2"/>
              <a:buChar char="v"/>
            </a:pPr>
            <a:r>
              <a:rPr lang="el-GR" sz="1600" dirty="0"/>
              <a:t>με </a:t>
            </a:r>
            <a:r>
              <a:rPr lang="en-US" sz="1600" b="1" dirty="0"/>
              <a:t>GET</a:t>
            </a:r>
            <a:r>
              <a:rPr lang="el-GR" sz="1600" dirty="0"/>
              <a:t> (παράδειγμα σχετικό με το αρχικό μας πρόβλημα)</a:t>
            </a:r>
          </a:p>
          <a:p>
            <a:r>
              <a:rPr lang="el-GR" sz="1600" b="1" dirty="0"/>
              <a:t>	</a:t>
            </a:r>
            <a:r>
              <a:rPr lang="en-US" sz="1600" b="1" dirty="0" err="1"/>
              <a:t>xmlhttp</a:t>
            </a:r>
            <a:r>
              <a:rPr lang="el-GR" sz="1600" b="1" dirty="0"/>
              <a:t>.</a:t>
            </a:r>
            <a:r>
              <a:rPr lang="en-US" sz="1600" b="1" dirty="0"/>
              <a:t>open</a:t>
            </a:r>
            <a:r>
              <a:rPr lang="el-GR" sz="1600" b="1" dirty="0"/>
              <a:t>("</a:t>
            </a:r>
            <a:r>
              <a:rPr lang="en-US" sz="1600" b="1" dirty="0"/>
              <a:t>GET</a:t>
            </a:r>
            <a:r>
              <a:rPr lang="el-GR" sz="1600" b="1" dirty="0"/>
              <a:t>","</a:t>
            </a:r>
            <a:r>
              <a:rPr lang="en-US" sz="1600" b="1" dirty="0"/>
              <a:t>time</a:t>
            </a:r>
            <a:r>
              <a:rPr lang="el-GR" sz="1600" b="1" dirty="0"/>
              <a:t>.</a:t>
            </a:r>
            <a:r>
              <a:rPr lang="en-US" sz="1600" b="1" dirty="0" err="1"/>
              <a:t>php</a:t>
            </a:r>
            <a:r>
              <a:rPr lang="el-GR" sz="1600" b="1" dirty="0"/>
              <a:t>",</a:t>
            </a:r>
            <a:r>
              <a:rPr lang="en-US" sz="1600" b="1" dirty="0"/>
              <a:t>true</a:t>
            </a:r>
            <a:r>
              <a:rPr lang="el-GR" sz="1600" b="1" dirty="0"/>
              <a:t>);</a:t>
            </a:r>
          </a:p>
          <a:p>
            <a:r>
              <a:rPr lang="el-GR" sz="1600" b="1" dirty="0"/>
              <a:t>	</a:t>
            </a:r>
            <a:r>
              <a:rPr lang="en-US" sz="1600" b="1" dirty="0" err="1"/>
              <a:t>xmlhttp.send</a:t>
            </a:r>
            <a:r>
              <a:rPr lang="en-US" sz="1600" b="1" dirty="0"/>
              <a:t>(null);</a:t>
            </a:r>
            <a:endParaRPr lang="el-GR" sz="1600" b="1" dirty="0"/>
          </a:p>
          <a:p>
            <a:r>
              <a:rPr lang="el-GR" sz="1600" dirty="0"/>
              <a:t> </a:t>
            </a:r>
          </a:p>
          <a:p>
            <a:pPr marL="285750" lvl="0" indent="-285750">
              <a:buFont typeface="Wingdings" panose="05000000000000000000" pitchFamily="2" charset="2"/>
              <a:buChar char="v"/>
            </a:pPr>
            <a:r>
              <a:rPr lang="el-GR" sz="1600" dirty="0"/>
              <a:t>με </a:t>
            </a:r>
            <a:r>
              <a:rPr lang="en-GB" sz="1600" b="1" dirty="0"/>
              <a:t>POST</a:t>
            </a:r>
            <a:r>
              <a:rPr lang="en-GB" sz="1600" dirty="0"/>
              <a:t> </a:t>
            </a:r>
            <a:r>
              <a:rPr lang="el-GR" sz="1600" dirty="0"/>
              <a:t>(παράδειγμα άσχετο με το αρχικό μας πρόβλημα – περιλαμβάνει και πέρασμα παραμέτρων </a:t>
            </a:r>
            <a:r>
              <a:rPr lang="en-GB" sz="1600" dirty="0"/>
              <a:t>f</a:t>
            </a:r>
            <a:r>
              <a:rPr lang="en-US" sz="1600" dirty="0" err="1"/>
              <a:t>irst</a:t>
            </a:r>
            <a:r>
              <a:rPr lang="en-GB" sz="1600" dirty="0"/>
              <a:t>name</a:t>
            </a:r>
            <a:r>
              <a:rPr lang="el-GR" sz="1600" dirty="0"/>
              <a:t> και </a:t>
            </a:r>
            <a:r>
              <a:rPr lang="en-GB" sz="1600" dirty="0"/>
              <a:t>l</a:t>
            </a:r>
            <a:r>
              <a:rPr lang="en-US" sz="1600" dirty="0" err="1"/>
              <a:t>ast</a:t>
            </a:r>
            <a:r>
              <a:rPr lang="en-GB" sz="1600" dirty="0"/>
              <a:t>name</a:t>
            </a:r>
            <a:r>
              <a:rPr lang="el-GR" sz="1600" dirty="0"/>
              <a:t>).</a:t>
            </a:r>
          </a:p>
          <a:p>
            <a:r>
              <a:rPr lang="el-GR" sz="1600" b="1" dirty="0"/>
              <a:t>	</a:t>
            </a:r>
            <a:r>
              <a:rPr lang="en-US" sz="1600" b="1" dirty="0" err="1"/>
              <a:t>xmlhttp</a:t>
            </a:r>
            <a:r>
              <a:rPr lang="el-GR" sz="1600" b="1" dirty="0"/>
              <a:t>.</a:t>
            </a:r>
            <a:r>
              <a:rPr lang="en-US" sz="1600" b="1" dirty="0"/>
              <a:t>open</a:t>
            </a:r>
            <a:r>
              <a:rPr lang="el-GR" sz="1600" b="1" dirty="0"/>
              <a:t>("</a:t>
            </a:r>
            <a:r>
              <a:rPr lang="en-US" sz="1600" b="1" dirty="0"/>
              <a:t>POST</a:t>
            </a:r>
            <a:r>
              <a:rPr lang="el-GR" sz="1600" b="1" dirty="0"/>
              <a:t>","</a:t>
            </a:r>
            <a:r>
              <a:rPr lang="en-US" sz="1600" b="1" dirty="0" err="1"/>
              <a:t>mytest</a:t>
            </a:r>
            <a:r>
              <a:rPr lang="el-GR" sz="1600" b="1" dirty="0"/>
              <a:t>.</a:t>
            </a:r>
            <a:r>
              <a:rPr lang="en-US" sz="1600" b="1" dirty="0" err="1"/>
              <a:t>php</a:t>
            </a:r>
            <a:r>
              <a:rPr lang="el-GR" sz="1600" b="1" dirty="0"/>
              <a:t>",</a:t>
            </a:r>
            <a:r>
              <a:rPr lang="en-US" sz="1600" b="1" dirty="0"/>
              <a:t>true</a:t>
            </a:r>
            <a:r>
              <a:rPr lang="el-GR" sz="1600" b="1" dirty="0"/>
              <a:t>);</a:t>
            </a:r>
            <a:br>
              <a:rPr lang="el-GR" sz="1600" b="1" dirty="0"/>
            </a:br>
            <a:r>
              <a:rPr lang="el-GR" sz="1600" b="1" dirty="0"/>
              <a:t>	</a:t>
            </a:r>
            <a:r>
              <a:rPr lang="en-US" sz="1600" b="1" dirty="0" err="1"/>
              <a:t>xmlhttp</a:t>
            </a:r>
            <a:r>
              <a:rPr lang="el-GR" sz="1600" b="1" dirty="0"/>
              <a:t>.</a:t>
            </a:r>
            <a:r>
              <a:rPr lang="en-US" sz="1600" b="1" dirty="0" err="1"/>
              <a:t>setRequestHeader</a:t>
            </a:r>
            <a:r>
              <a:rPr lang="el-GR" sz="1600" b="1" dirty="0"/>
              <a:t>("</a:t>
            </a:r>
            <a:r>
              <a:rPr lang="en-US" sz="1600" b="1" dirty="0"/>
              <a:t>Content</a:t>
            </a:r>
            <a:r>
              <a:rPr lang="el-GR" sz="1600" b="1" dirty="0"/>
              <a:t>-</a:t>
            </a:r>
            <a:r>
              <a:rPr lang="en-US" sz="1600" b="1" dirty="0"/>
              <a:t>type</a:t>
            </a:r>
            <a:r>
              <a:rPr lang="el-GR" sz="1600" b="1" dirty="0"/>
              <a:t>","</a:t>
            </a:r>
            <a:r>
              <a:rPr lang="en-US" sz="1600" b="1" dirty="0"/>
              <a:t>application</a:t>
            </a:r>
            <a:r>
              <a:rPr lang="el-GR" sz="1600" b="1" dirty="0"/>
              <a:t>/</a:t>
            </a:r>
            <a:r>
              <a:rPr lang="en-US" sz="1600" b="1" dirty="0"/>
              <a:t>x</a:t>
            </a:r>
            <a:r>
              <a:rPr lang="el-GR" sz="1600" b="1" dirty="0"/>
              <a:t>-</a:t>
            </a:r>
            <a:r>
              <a:rPr lang="en-US" sz="1600" b="1" dirty="0"/>
              <a:t>www</a:t>
            </a:r>
            <a:r>
              <a:rPr lang="el-GR" sz="1600" b="1" dirty="0"/>
              <a:t>-</a:t>
            </a:r>
            <a:r>
              <a:rPr lang="en-US" sz="1600" b="1" dirty="0"/>
              <a:t>form</a:t>
            </a:r>
            <a:r>
              <a:rPr lang="el-GR" sz="1600" b="1" dirty="0"/>
              <a:t>-</a:t>
            </a:r>
            <a:r>
              <a:rPr lang="en-US" sz="1600" b="1" dirty="0" err="1"/>
              <a:t>urlencoded</a:t>
            </a:r>
            <a:r>
              <a:rPr lang="el-GR" sz="1600" b="1" dirty="0"/>
              <a:t>");</a:t>
            </a:r>
            <a:br>
              <a:rPr lang="el-GR" sz="1600" b="1" dirty="0"/>
            </a:br>
            <a:r>
              <a:rPr lang="el-GR" sz="1600" b="1" dirty="0"/>
              <a:t>	</a:t>
            </a:r>
            <a:r>
              <a:rPr lang="en-US" sz="1600" b="1" dirty="0" err="1"/>
              <a:t>xmlhttp</a:t>
            </a:r>
            <a:r>
              <a:rPr lang="el-GR" sz="1600" b="1" dirty="0"/>
              <a:t>.</a:t>
            </a:r>
            <a:r>
              <a:rPr lang="en-US" sz="1600" b="1" dirty="0"/>
              <a:t>send</a:t>
            </a:r>
            <a:r>
              <a:rPr lang="el-GR" sz="1600" b="1" dirty="0"/>
              <a:t>("</a:t>
            </a:r>
            <a:r>
              <a:rPr lang="en-US" sz="1600" b="1" dirty="0" err="1"/>
              <a:t>firstname</a:t>
            </a:r>
            <a:r>
              <a:rPr lang="el-GR" sz="1600" b="1" dirty="0"/>
              <a:t>=</a:t>
            </a:r>
            <a:r>
              <a:rPr lang="en-US" sz="1600" b="1" dirty="0" err="1"/>
              <a:t>Fotis</a:t>
            </a:r>
            <a:r>
              <a:rPr lang="el-GR" sz="1600" b="1" dirty="0"/>
              <a:t>&amp;</a:t>
            </a:r>
            <a:r>
              <a:rPr lang="en-US" sz="1600" b="1" dirty="0" err="1"/>
              <a:t>lastname</a:t>
            </a:r>
            <a:r>
              <a:rPr lang="el-GR" sz="1600" b="1" dirty="0"/>
              <a:t>=</a:t>
            </a:r>
            <a:r>
              <a:rPr lang="en-US" sz="1600" b="1" dirty="0" err="1"/>
              <a:t>Kokkoras</a:t>
            </a:r>
            <a:r>
              <a:rPr lang="el-GR" sz="1600" b="1" dirty="0"/>
              <a:t>");</a:t>
            </a:r>
          </a:p>
          <a:p>
            <a:r>
              <a:rPr lang="el-GR" sz="1600" b="1" dirty="0"/>
              <a:t> </a:t>
            </a:r>
          </a:p>
          <a:p>
            <a:pPr marL="285750" lvl="0" indent="-285750">
              <a:buFont typeface="Wingdings" panose="05000000000000000000" pitchFamily="2" charset="2"/>
              <a:buChar char="v"/>
            </a:pPr>
            <a:r>
              <a:rPr lang="el-GR" sz="1600" dirty="0"/>
              <a:t>Προσέξτε την ομοιότητα με την συμβατική εκδοχή χρήσης </a:t>
            </a:r>
            <a:r>
              <a:rPr lang="en-US" sz="1600" dirty="0"/>
              <a:t>html</a:t>
            </a:r>
            <a:r>
              <a:rPr lang="el-GR" sz="1600" dirty="0"/>
              <a:t> φόρμας. Υπάρχει και εδώ η μέθοδος (</a:t>
            </a:r>
            <a:r>
              <a:rPr lang="en-US" sz="1600" dirty="0"/>
              <a:t>POST</a:t>
            </a:r>
            <a:r>
              <a:rPr lang="el-GR" sz="1600" dirty="0"/>
              <a:t> ή </a:t>
            </a:r>
            <a:r>
              <a:rPr lang="en-US" sz="1600" dirty="0"/>
              <a:t>GET</a:t>
            </a:r>
            <a:r>
              <a:rPr lang="el-GR" sz="1600" dirty="0"/>
              <a:t>), το αρχείο στο οποίο θα σταλούν τα δεδομένα (</a:t>
            </a:r>
            <a:r>
              <a:rPr lang="en-US" sz="1600" dirty="0"/>
              <a:t>time</a:t>
            </a:r>
            <a:r>
              <a:rPr lang="el-GR" sz="1600" dirty="0"/>
              <a:t>.</a:t>
            </a:r>
            <a:r>
              <a:rPr lang="en-US" sz="1600" dirty="0" err="1"/>
              <a:t>php</a:t>
            </a:r>
            <a:r>
              <a:rPr lang="en-US" sz="1600" dirty="0"/>
              <a:t> </a:t>
            </a:r>
            <a:r>
              <a:rPr lang="el-GR" sz="1600" dirty="0"/>
              <a:t>στο 1</a:t>
            </a:r>
            <a:r>
              <a:rPr lang="el-GR" sz="1600" baseline="30000" dirty="0"/>
              <a:t>ο</a:t>
            </a:r>
            <a:r>
              <a:rPr lang="el-GR" sz="1600" dirty="0"/>
              <a:t> παράδειγμα, </a:t>
            </a:r>
            <a:r>
              <a:rPr lang="en-US" sz="1600" dirty="0" err="1"/>
              <a:t>mytest</a:t>
            </a:r>
            <a:r>
              <a:rPr lang="el-GR" sz="1600" dirty="0"/>
              <a:t>.</a:t>
            </a:r>
            <a:r>
              <a:rPr lang="en-US" sz="1600" dirty="0" err="1"/>
              <a:t>php</a:t>
            </a:r>
            <a:r>
              <a:rPr lang="el-GR" sz="1600" dirty="0"/>
              <a:t> στο 2</a:t>
            </a:r>
            <a:r>
              <a:rPr lang="el-GR" sz="1600" baseline="30000" dirty="0"/>
              <a:t>ο</a:t>
            </a:r>
            <a:r>
              <a:rPr lang="el-GR" sz="1600" dirty="0"/>
              <a:t> παράδειγμα) και τα δεδομένα (</a:t>
            </a:r>
            <a:r>
              <a:rPr lang="en-US" sz="1600" dirty="0" err="1"/>
              <a:t>firstname</a:t>
            </a:r>
            <a:r>
              <a:rPr lang="el-GR" sz="1600" dirty="0"/>
              <a:t> και </a:t>
            </a:r>
            <a:r>
              <a:rPr lang="en-US" sz="1600" dirty="0" err="1"/>
              <a:t>lastname</a:t>
            </a:r>
            <a:r>
              <a:rPr lang="el-GR" sz="1600" dirty="0"/>
              <a:t> στο 2</a:t>
            </a:r>
            <a:r>
              <a:rPr lang="el-GR" sz="1600" baseline="30000" dirty="0"/>
              <a:t>ο</a:t>
            </a:r>
            <a:r>
              <a:rPr lang="el-GR" sz="1600" dirty="0"/>
              <a:t> παράδειγμα). </a:t>
            </a:r>
          </a:p>
          <a:p>
            <a:r>
              <a:rPr lang="el-GR" sz="1600" dirty="0"/>
              <a:t> </a:t>
            </a:r>
          </a:p>
          <a:p>
            <a:pPr marL="285750" lvl="0" indent="-285750">
              <a:buFont typeface="Wingdings" panose="05000000000000000000" pitchFamily="2" charset="2"/>
              <a:buChar char="v"/>
            </a:pPr>
            <a:r>
              <a:rPr lang="el-GR" sz="1600" dirty="0"/>
              <a:t>Η μέθοδος </a:t>
            </a:r>
            <a:r>
              <a:rPr lang="en-GB" sz="1600" b="1" dirty="0"/>
              <a:t>send</a:t>
            </a:r>
            <a:r>
              <a:rPr lang="el-GR" sz="1600" b="1" dirty="0"/>
              <a:t>()</a:t>
            </a:r>
            <a:r>
              <a:rPr lang="el-GR" sz="1600" dirty="0"/>
              <a:t> στέλνει το αίτημα στο </a:t>
            </a:r>
            <a:r>
              <a:rPr lang="en-US" sz="1600" dirty="0"/>
              <a:t>server</a:t>
            </a:r>
            <a:r>
              <a:rPr lang="el-GR" sz="1600" dirty="0"/>
              <a:t>.</a:t>
            </a:r>
          </a:p>
          <a:p>
            <a:pPr marL="742950" lvl="1" indent="-285750">
              <a:buFont typeface="Wingdings" panose="05000000000000000000" pitchFamily="2" charset="2"/>
              <a:buChar char="q"/>
            </a:pPr>
            <a:r>
              <a:rPr lang="el-GR" sz="1600" dirty="0"/>
              <a:t>Θεωρήσαμε ότι α) η HTML σελίδα με τη φόρμα και β) το PHP αρχείο που θα ετοιμάσει την απάντηση στο αίτημα (</a:t>
            </a:r>
            <a:r>
              <a:rPr lang="en-US" sz="1600" b="1" dirty="0"/>
              <a:t>time</a:t>
            </a:r>
            <a:r>
              <a:rPr lang="el-GR" sz="1600" b="1" dirty="0"/>
              <a:t>.</a:t>
            </a:r>
            <a:r>
              <a:rPr lang="en-US" sz="1600" b="1" dirty="0" err="1"/>
              <a:t>php</a:t>
            </a:r>
            <a:r>
              <a:rPr lang="el-GR" sz="1600" dirty="0"/>
              <a:t> και </a:t>
            </a:r>
            <a:r>
              <a:rPr lang="en-US" sz="1600" b="1" dirty="0" err="1"/>
              <a:t>mytest</a:t>
            </a:r>
            <a:r>
              <a:rPr lang="el-GR" sz="1600" b="1" dirty="0"/>
              <a:t>.</a:t>
            </a:r>
            <a:r>
              <a:rPr lang="en-US" sz="1600" b="1" dirty="0" err="1"/>
              <a:t>php</a:t>
            </a:r>
            <a:r>
              <a:rPr lang="el-GR" sz="1600" dirty="0"/>
              <a:t> για τα παραπάνω παραδείγματα), βρίσκονται στον ίδιο φάκελο στο </a:t>
            </a:r>
            <a:r>
              <a:rPr lang="en-US" sz="1600" dirty="0" smtClean="0"/>
              <a:t>server</a:t>
            </a:r>
            <a:r>
              <a:rPr lang="en-US" sz="1600" dirty="0"/>
              <a:t>.</a:t>
            </a:r>
            <a:endParaRPr lang="el-GR" sz="1600" dirty="0">
              <a:effectLst/>
              <a:ea typeface="Times New Roman" panose="02020603050405020304" pitchFamily="18" charset="0"/>
            </a:endParaRPr>
          </a:p>
        </p:txBody>
      </p:sp>
      <p:pic>
        <p:nvPicPr>
          <p:cNvPr id="7" name="Εικόνα 6" descr="Εικονίδιο μετάβασης στα Περιεχόμενα.">
            <a:hlinkClick r:id="rId7" action="ppaction://hlinksldjump" tooltip="Επιστροφή στα Περιεχόμενα"/>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8" y="6107509"/>
            <a:ext cx="471866" cy="533605"/>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1869517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336673" y="94837"/>
            <a:ext cx="8507413" cy="729593"/>
          </a:xfrm>
        </p:spPr>
        <p:txBody>
          <a:bodyPr>
            <a:noAutofit/>
          </a:bodyPr>
          <a:lstStyle/>
          <a:p>
            <a:r>
              <a:rPr lang="el-GR" sz="3200" dirty="0" smtClean="0"/>
              <a:t>Πότε </a:t>
            </a:r>
            <a:r>
              <a:rPr lang="el-GR" sz="3200" dirty="0"/>
              <a:t>είναι έτοιμη η απάντηση του </a:t>
            </a:r>
            <a:r>
              <a:rPr lang="el-GR" sz="3200" dirty="0" err="1"/>
              <a:t>server</a:t>
            </a:r>
            <a:r>
              <a:rPr lang="el-GR" sz="3200" dirty="0" smtClean="0"/>
              <a:t>;</a:t>
            </a:r>
            <a:r>
              <a:rPr lang="en-US" sz="3200" dirty="0" smtClean="0"/>
              <a:t> 1/2</a:t>
            </a:r>
            <a:br>
              <a:rPr lang="en-US" sz="3200" dirty="0" smtClean="0"/>
            </a:br>
            <a:r>
              <a:rPr lang="el-GR" sz="2000" dirty="0"/>
              <a:t>(το μαθαίνουμε παρακολουθώντας ιδιότητες της </a:t>
            </a:r>
            <a:r>
              <a:rPr lang="en-US" sz="2000" dirty="0"/>
              <a:t>AJAX </a:t>
            </a:r>
            <a:r>
              <a:rPr lang="el-GR" sz="2000" dirty="0"/>
              <a:t>υποδομής</a:t>
            </a:r>
            <a:r>
              <a:rPr lang="el-GR" sz="2000" dirty="0" smtClean="0"/>
              <a:t>)</a:t>
            </a:r>
            <a:endParaRPr lang="el-GR" sz="3200" dirty="0"/>
          </a:p>
        </p:txBody>
      </p:sp>
      <p:sp>
        <p:nvSpPr>
          <p:cNvPr id="3" name="Ορθογώνιο 2"/>
          <p:cNvSpPr/>
          <p:nvPr>
            <p:custDataLst>
              <p:tags r:id="rId3"/>
            </p:custDataLst>
          </p:nvPr>
        </p:nvSpPr>
        <p:spPr>
          <a:xfrm>
            <a:off x="-144140" y="829687"/>
            <a:ext cx="8964612" cy="5983689"/>
          </a:xfrm>
          <a:prstGeom prst="rect">
            <a:avLst/>
          </a:prstGeom>
        </p:spPr>
        <p:txBody>
          <a:bodyPr wrap="square">
            <a:spAutoFit/>
          </a:bodyPr>
          <a:lstStyle/>
          <a:p>
            <a:pPr marL="342900" lvl="0" indent="-342900">
              <a:spcAft>
                <a:spcPts val="300"/>
              </a:spcAft>
              <a:buSzPts val="2200"/>
              <a:buFont typeface="Wingdings" panose="05000000000000000000" pitchFamily="2" charset="2"/>
              <a:buChar char=""/>
            </a:pPr>
            <a:r>
              <a:rPr lang="en-GB" b="1" dirty="0" err="1">
                <a:ea typeface="Times New Roman" panose="02020603050405020304" pitchFamily="18" charset="0"/>
              </a:rPr>
              <a:t>readyState</a:t>
            </a:r>
            <a:r>
              <a:rPr lang="en-GB" dirty="0">
                <a:ea typeface="Times New Roman" panose="02020603050405020304" pitchFamily="18" charset="0"/>
              </a:rPr>
              <a:t>:</a:t>
            </a:r>
            <a:endParaRPr lang="el-GR"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Περιέχει την κατάσταση της απάντησης του </a:t>
            </a:r>
            <a:r>
              <a:rPr lang="el-GR" dirty="0" err="1">
                <a:ea typeface="Times New Roman" panose="02020603050405020304" pitchFamily="18" charset="0"/>
              </a:rPr>
              <a:t>server</a:t>
            </a:r>
            <a:r>
              <a:rPr lang="el-GR" dirty="0">
                <a:ea typeface="Times New Roman" panose="02020603050405020304" pitchFamily="18" charset="0"/>
              </a:rPr>
              <a:t> (</a:t>
            </a:r>
            <a:r>
              <a:rPr lang="el-GR" dirty="0" err="1">
                <a:ea typeface="Times New Roman" panose="02020603050405020304" pitchFamily="18" charset="0"/>
              </a:rPr>
              <a:t>server's</a:t>
            </a:r>
            <a:r>
              <a:rPr lang="el-GR" dirty="0">
                <a:ea typeface="Times New Roman" panose="02020603050405020304" pitchFamily="18" charset="0"/>
              </a:rPr>
              <a:t> </a:t>
            </a:r>
            <a:r>
              <a:rPr lang="el-GR" dirty="0" err="1">
                <a:ea typeface="Times New Roman" panose="02020603050405020304" pitchFamily="18" charset="0"/>
              </a:rPr>
              <a:t>response</a:t>
            </a:r>
            <a:r>
              <a:rPr lang="el-GR" dirty="0">
                <a:ea typeface="Times New Roman" panose="02020603050405020304" pitchFamily="18" charset="0"/>
              </a:rPr>
              <a:t>).</a:t>
            </a: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Πιθανές </a:t>
            </a:r>
            <a:r>
              <a:rPr lang="el-GR" b="1" dirty="0">
                <a:ea typeface="Times New Roman" panose="02020603050405020304" pitchFamily="18" charset="0"/>
              </a:rPr>
              <a:t>τιμές</a:t>
            </a:r>
            <a:r>
              <a:rPr lang="el-GR" dirty="0">
                <a:ea typeface="Times New Roman" panose="02020603050405020304" pitchFamily="18" charset="0"/>
              </a:rPr>
              <a:t> της ιδιότητας </a:t>
            </a:r>
            <a:r>
              <a:rPr lang="el-GR" b="1" dirty="0" err="1">
                <a:ea typeface="Times New Roman" panose="02020603050405020304" pitchFamily="18" charset="0"/>
              </a:rPr>
              <a:t>readyState</a:t>
            </a:r>
            <a:r>
              <a:rPr lang="el-GR" dirty="0">
                <a:ea typeface="Times New Roman" panose="02020603050405020304" pitchFamily="18" charset="0"/>
              </a:rPr>
              <a:t> και </a:t>
            </a:r>
            <a:r>
              <a:rPr lang="el-GR" b="1" dirty="0">
                <a:ea typeface="Times New Roman" panose="02020603050405020304" pitchFamily="18" charset="0"/>
              </a:rPr>
              <a:t>ερμηνεία</a:t>
            </a:r>
            <a:r>
              <a:rPr lang="el-GR" dirty="0">
                <a:ea typeface="Times New Roman" panose="02020603050405020304" pitchFamily="18" charset="0"/>
              </a:rPr>
              <a:t>:</a:t>
            </a:r>
          </a:p>
          <a:p>
            <a:pPr lvl="1">
              <a:spcAft>
                <a:spcPts val="100"/>
              </a:spcAft>
              <a:buSzPts val="1600"/>
            </a:pPr>
            <a:r>
              <a:rPr lang="el-GR" b="1" dirty="0">
                <a:highlight>
                  <a:srgbClr val="00FFFF"/>
                </a:highlight>
                <a:ea typeface="Times New Roman" panose="02020603050405020304" pitchFamily="18" charset="0"/>
              </a:rPr>
              <a:t>0</a:t>
            </a:r>
            <a:r>
              <a:rPr lang="el-GR" dirty="0">
                <a:ea typeface="Times New Roman" panose="02020603050405020304" pitchFamily="18" charset="0"/>
              </a:rPr>
              <a:t>	Δεν έχει γίνει ακόμη αρχικοποίηση κάποιας αίτησης (</a:t>
            </a:r>
            <a:r>
              <a:rPr lang="en-GB" dirty="0">
                <a:ea typeface="Times New Roman" panose="02020603050405020304" pitchFamily="18" charset="0"/>
              </a:rPr>
              <a:t>request is not initialized</a:t>
            </a:r>
            <a:r>
              <a:rPr lang="el-GR" dirty="0">
                <a:ea typeface="Times New Roman" panose="02020603050405020304" pitchFamily="18" charset="0"/>
              </a:rPr>
              <a:t>) </a:t>
            </a:r>
          </a:p>
          <a:p>
            <a:pPr lvl="1">
              <a:spcAft>
                <a:spcPts val="100"/>
              </a:spcAft>
              <a:buSzPts val="1600"/>
            </a:pPr>
            <a:r>
              <a:rPr lang="en-GB" b="1" dirty="0">
                <a:highlight>
                  <a:srgbClr val="00FFFF"/>
                </a:highlight>
                <a:ea typeface="Times New Roman" panose="02020603050405020304" pitchFamily="18" charset="0"/>
              </a:rPr>
              <a:t>1</a:t>
            </a:r>
            <a:r>
              <a:rPr lang="en-GB" dirty="0">
                <a:ea typeface="Times New Roman" panose="02020603050405020304" pitchFamily="18" charset="0"/>
              </a:rPr>
              <a:t>	</a:t>
            </a:r>
            <a:r>
              <a:rPr lang="el-GR" dirty="0">
                <a:ea typeface="Times New Roman" panose="02020603050405020304" pitchFamily="18" charset="0"/>
              </a:rPr>
              <a:t>Έγινε αρχικοποίηση αίτησης</a:t>
            </a:r>
            <a:r>
              <a:rPr lang="en-GB" dirty="0">
                <a:ea typeface="Times New Roman" panose="02020603050405020304" pitchFamily="18" charset="0"/>
              </a:rPr>
              <a:t> (</a:t>
            </a:r>
            <a:r>
              <a:rPr lang="en-US" dirty="0">
                <a:ea typeface="Times New Roman" panose="02020603050405020304" pitchFamily="18" charset="0"/>
              </a:rPr>
              <a:t>t</a:t>
            </a:r>
            <a:r>
              <a:rPr lang="en-GB" dirty="0">
                <a:ea typeface="Times New Roman" panose="02020603050405020304" pitchFamily="18" charset="0"/>
              </a:rPr>
              <a:t>he request has been set up) </a:t>
            </a:r>
            <a:endParaRPr lang="el-GR" dirty="0">
              <a:ea typeface="Times New Roman" panose="02020603050405020304" pitchFamily="18" charset="0"/>
            </a:endParaRPr>
          </a:p>
          <a:p>
            <a:pPr lvl="1">
              <a:spcAft>
                <a:spcPts val="100"/>
              </a:spcAft>
              <a:buSzPts val="1600"/>
            </a:pPr>
            <a:r>
              <a:rPr lang="el-GR" b="1" dirty="0">
                <a:highlight>
                  <a:srgbClr val="00FFFF"/>
                </a:highlight>
                <a:ea typeface="Times New Roman" panose="02020603050405020304" pitchFamily="18" charset="0"/>
              </a:rPr>
              <a:t>2</a:t>
            </a:r>
            <a:r>
              <a:rPr lang="el-GR" dirty="0">
                <a:ea typeface="Times New Roman" panose="02020603050405020304" pitchFamily="18" charset="0"/>
              </a:rPr>
              <a:t>	Έγινε αποστολή της αίτησης (</a:t>
            </a:r>
            <a:r>
              <a:rPr lang="en-US" dirty="0">
                <a:ea typeface="Times New Roman" panose="02020603050405020304" pitchFamily="18" charset="0"/>
              </a:rPr>
              <a:t>t</a:t>
            </a:r>
            <a:r>
              <a:rPr lang="en-GB" dirty="0">
                <a:ea typeface="Times New Roman" panose="02020603050405020304" pitchFamily="18" charset="0"/>
              </a:rPr>
              <a:t>he request has been sent</a:t>
            </a:r>
            <a:r>
              <a:rPr lang="el-GR" dirty="0">
                <a:ea typeface="Times New Roman" panose="02020603050405020304" pitchFamily="18" charset="0"/>
              </a:rPr>
              <a:t>) </a:t>
            </a:r>
          </a:p>
          <a:p>
            <a:pPr lvl="1">
              <a:spcAft>
                <a:spcPts val="100"/>
              </a:spcAft>
              <a:buSzPts val="1600"/>
            </a:pPr>
            <a:r>
              <a:rPr lang="el-GR" b="1" dirty="0">
                <a:highlight>
                  <a:srgbClr val="00FFFF"/>
                </a:highlight>
                <a:ea typeface="Times New Roman" panose="02020603050405020304" pitchFamily="18" charset="0"/>
              </a:rPr>
              <a:t>3</a:t>
            </a:r>
            <a:r>
              <a:rPr lang="el-GR" dirty="0">
                <a:ea typeface="Times New Roman" panose="02020603050405020304" pitchFamily="18" charset="0"/>
              </a:rPr>
              <a:t>	Γίνεται επεξεργασία της αίτησης για διεκπεραίωση (</a:t>
            </a:r>
            <a:r>
              <a:rPr lang="en-US" dirty="0">
                <a:ea typeface="Times New Roman" panose="02020603050405020304" pitchFamily="18" charset="0"/>
              </a:rPr>
              <a:t>t</a:t>
            </a:r>
            <a:r>
              <a:rPr lang="en-GB" dirty="0">
                <a:ea typeface="Times New Roman" panose="02020603050405020304" pitchFamily="18" charset="0"/>
              </a:rPr>
              <a:t>he request is in process</a:t>
            </a:r>
            <a:r>
              <a:rPr lang="el-GR" dirty="0">
                <a:ea typeface="Times New Roman" panose="02020603050405020304" pitchFamily="18" charset="0"/>
              </a:rPr>
              <a:t>) </a:t>
            </a:r>
          </a:p>
          <a:p>
            <a:pPr lvl="1">
              <a:spcAft>
                <a:spcPts val="300"/>
              </a:spcAft>
              <a:buSzPts val="1600"/>
            </a:pPr>
            <a:r>
              <a:rPr lang="en-US" b="1" dirty="0">
                <a:highlight>
                  <a:srgbClr val="00FFFF"/>
                </a:highlight>
                <a:ea typeface="Times New Roman" panose="02020603050405020304" pitchFamily="18" charset="0"/>
              </a:rPr>
              <a:t>4</a:t>
            </a:r>
            <a:r>
              <a:rPr lang="en-US" dirty="0">
                <a:ea typeface="Times New Roman" panose="02020603050405020304" pitchFamily="18" charset="0"/>
              </a:rPr>
              <a:t>	</a:t>
            </a:r>
            <a:r>
              <a:rPr lang="el-GR" dirty="0">
                <a:ea typeface="Times New Roman" panose="02020603050405020304" pitchFamily="18" charset="0"/>
              </a:rPr>
              <a:t>Ολοκληρώθηκε η επεξεργασία</a:t>
            </a:r>
            <a:r>
              <a:rPr lang="en-US" dirty="0">
                <a:ea typeface="Times New Roman" panose="02020603050405020304" pitchFamily="18" charset="0"/>
              </a:rPr>
              <a:t> (t</a:t>
            </a:r>
            <a:r>
              <a:rPr lang="en-GB" dirty="0">
                <a:ea typeface="Times New Roman" panose="02020603050405020304" pitchFamily="18" charset="0"/>
              </a:rPr>
              <a:t>he request is complete</a:t>
            </a:r>
            <a:r>
              <a:rPr lang="en-US" dirty="0">
                <a:ea typeface="Times New Roman" panose="02020603050405020304" pitchFamily="18" charset="0"/>
              </a:rPr>
              <a:t>) </a:t>
            </a:r>
            <a:endParaRPr lang="el-GR"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Κάθε φορά που η τιμή της παραμέτρου </a:t>
            </a:r>
            <a:r>
              <a:rPr lang="el-GR" b="1" dirty="0" err="1">
                <a:ea typeface="Times New Roman" panose="02020603050405020304" pitchFamily="18" charset="0"/>
              </a:rPr>
              <a:t>readyState</a:t>
            </a:r>
            <a:r>
              <a:rPr lang="el-GR" dirty="0">
                <a:ea typeface="Times New Roman" panose="02020603050405020304" pitchFamily="18" charset="0"/>
              </a:rPr>
              <a:t> αλλάζει, </a:t>
            </a:r>
            <a:r>
              <a:rPr lang="el-GR" dirty="0" err="1">
                <a:ea typeface="Times New Roman" panose="02020603050405020304" pitchFamily="18" charset="0"/>
              </a:rPr>
              <a:t>πυροδοτείται</a:t>
            </a:r>
            <a:r>
              <a:rPr lang="el-GR" dirty="0">
                <a:ea typeface="Times New Roman" panose="02020603050405020304" pitchFamily="18" charset="0"/>
              </a:rPr>
              <a:t> η εκτέλεση της συνάρτησης που είναι δηλωμένη στην παράμετρο </a:t>
            </a:r>
            <a:r>
              <a:rPr lang="el-GR" b="1" dirty="0" err="1">
                <a:ea typeface="Times New Roman" panose="02020603050405020304" pitchFamily="18" charset="0"/>
              </a:rPr>
              <a:t>onreadystatechange</a:t>
            </a:r>
            <a:r>
              <a:rPr lang="el-GR" dirty="0">
                <a:ea typeface="Times New Roman" panose="02020603050405020304" pitchFamily="18" charset="0"/>
              </a:rPr>
              <a:t>.</a:t>
            </a:r>
          </a:p>
          <a:p>
            <a:pPr algn="just">
              <a:spcAft>
                <a:spcPts val="300"/>
              </a:spcAft>
            </a:pPr>
            <a:r>
              <a:rPr lang="el-GR" dirty="0">
                <a:ea typeface="Times New Roman" panose="02020603050405020304" pitchFamily="18" charset="0"/>
              </a:rPr>
              <a:t> </a:t>
            </a:r>
          </a:p>
          <a:p>
            <a:pPr marL="342900" lvl="0" indent="-342900">
              <a:spcAft>
                <a:spcPts val="300"/>
              </a:spcAft>
              <a:buSzPts val="2200"/>
              <a:buFont typeface="Wingdings" panose="05000000000000000000" pitchFamily="2" charset="2"/>
              <a:buChar char=""/>
            </a:pPr>
            <a:r>
              <a:rPr lang="en-GB" b="1" dirty="0" err="1">
                <a:ea typeface="Times New Roman" panose="02020603050405020304" pitchFamily="18" charset="0"/>
              </a:rPr>
              <a:t>onreadystatechange</a:t>
            </a:r>
            <a:r>
              <a:rPr lang="en-GB" dirty="0">
                <a:ea typeface="Times New Roman" panose="02020603050405020304" pitchFamily="18" charset="0"/>
              </a:rPr>
              <a:t>:</a:t>
            </a:r>
            <a:endParaRPr lang="el-GR"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Περιέχει τη συνάρτηση (</a:t>
            </a:r>
            <a:r>
              <a:rPr lang="en-US" dirty="0">
                <a:ea typeface="Times New Roman" panose="02020603050405020304" pitchFamily="18" charset="0"/>
              </a:rPr>
              <a:t>callback</a:t>
            </a:r>
            <a:r>
              <a:rPr lang="el-GR" dirty="0">
                <a:ea typeface="Times New Roman" panose="02020603050405020304" pitchFamily="18" charset="0"/>
              </a:rPr>
              <a:t>) που θα λάβει και θα διαχειριστεί τα δεδομένα που στέλ­νει ο </a:t>
            </a:r>
            <a:r>
              <a:rPr lang="el-GR" dirty="0" err="1">
                <a:ea typeface="Times New Roman" panose="02020603050405020304" pitchFamily="18" charset="0"/>
              </a:rPr>
              <a:t>server</a:t>
            </a:r>
            <a:r>
              <a:rPr lang="el-GR" dirty="0">
                <a:ea typeface="Times New Roman" panose="02020603050405020304" pitchFamily="18" charset="0"/>
              </a:rPr>
              <a:t> ως απάντηση στην AJAX κλήση. </a:t>
            </a:r>
            <a:r>
              <a:rPr lang="el-GR" dirty="0">
                <a:highlight>
                  <a:srgbClr val="FFFF00"/>
                </a:highlight>
                <a:ea typeface="Times New Roman" panose="02020603050405020304" pitchFamily="18" charset="0"/>
              </a:rPr>
              <a:t>Προσέξτε ότι η συνάρτηση ΔΕΝ έχει όνομα</a:t>
            </a:r>
            <a:r>
              <a:rPr lang="el-GR" dirty="0">
                <a:ea typeface="Times New Roman" panose="02020603050405020304" pitchFamily="18" charset="0"/>
              </a:rPr>
              <a:t>.</a:t>
            </a: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H συνάρτηση θα κληθεί ΑΥΤΟΜΑΤΑ, αρκεί να έχει δηλωθεί/προγραμματιστεί! π.χ.</a:t>
            </a:r>
          </a:p>
          <a:p>
            <a:pPr algn="just">
              <a:spcBef>
                <a:spcPts val="600"/>
              </a:spcBef>
              <a:spcAft>
                <a:spcPts val="0"/>
              </a:spcAft>
              <a:tabLst>
                <a:tab pos="226695" algn="l"/>
                <a:tab pos="457200" algn="l"/>
                <a:tab pos="683895" algn="l"/>
                <a:tab pos="914400" algn="l"/>
                <a:tab pos="1141095" algn="l"/>
                <a:tab pos="1368425" algn="l"/>
                <a:tab pos="1584325" algn="l"/>
                <a:tab pos="2052320" algn="l"/>
                <a:tab pos="457200" algn="l"/>
              </a:tabLst>
            </a:pPr>
            <a:r>
              <a:rPr lang="el-GR" b="1" spc="-150" dirty="0">
                <a:ea typeface="Times New Roman" panose="02020603050405020304" pitchFamily="18" charset="0"/>
                <a:cs typeface="Times New Roman" panose="02020603050405020304" pitchFamily="18" charset="0"/>
              </a:rPr>
              <a:t>				</a:t>
            </a:r>
            <a:r>
              <a:rPr lang="en-US" b="1" spc="-150" dirty="0" err="1">
                <a:ea typeface="Times New Roman" panose="02020603050405020304" pitchFamily="18" charset="0"/>
                <a:cs typeface="Times New Roman" panose="02020603050405020304" pitchFamily="18" charset="0"/>
              </a:rPr>
              <a:t>xmlhttp</a:t>
            </a:r>
            <a:r>
              <a:rPr lang="el-GR" b="1" spc="-150" dirty="0">
                <a:ea typeface="Times New Roman" panose="02020603050405020304" pitchFamily="18" charset="0"/>
                <a:cs typeface="Times New Roman" panose="02020603050405020304" pitchFamily="18" charset="0"/>
              </a:rPr>
              <a:t>.</a:t>
            </a:r>
            <a:r>
              <a:rPr lang="en-US" b="1" spc="-150" dirty="0" err="1">
                <a:ea typeface="Times New Roman" panose="02020603050405020304" pitchFamily="18" charset="0"/>
                <a:cs typeface="Times New Roman" panose="02020603050405020304" pitchFamily="18" charset="0"/>
              </a:rPr>
              <a:t>onreadystatechange</a:t>
            </a:r>
            <a:r>
              <a:rPr lang="en-US" b="1" spc="-150" dirty="0">
                <a:ea typeface="Times New Roman" panose="02020603050405020304" pitchFamily="18" charset="0"/>
                <a:cs typeface="Times New Roman" panose="02020603050405020304" pitchFamily="18" charset="0"/>
              </a:rPr>
              <a:t> </a:t>
            </a:r>
            <a:r>
              <a:rPr lang="el-GR" b="1" spc="-150" dirty="0">
                <a:ea typeface="Times New Roman" panose="02020603050405020304" pitchFamily="18" charset="0"/>
                <a:cs typeface="Times New Roman" panose="02020603050405020304" pitchFamily="18" charset="0"/>
              </a:rPr>
              <a:t>= </a:t>
            </a:r>
            <a:r>
              <a:rPr lang="en-US" b="1" spc="-150" dirty="0">
                <a:highlight>
                  <a:srgbClr val="FFFF00"/>
                </a:highlight>
                <a:ea typeface="Times New Roman" panose="02020603050405020304" pitchFamily="18" charset="0"/>
                <a:cs typeface="Times New Roman" panose="02020603050405020304" pitchFamily="18" charset="0"/>
              </a:rPr>
              <a:t>function</a:t>
            </a:r>
            <a:r>
              <a:rPr lang="el-GR" b="1" spc="-150" dirty="0">
                <a:highlight>
                  <a:srgbClr val="FFFF00"/>
                </a:highlight>
                <a:ea typeface="Times New Roman" panose="02020603050405020304" pitchFamily="18" charset="0"/>
                <a:cs typeface="Times New Roman" panose="02020603050405020304" pitchFamily="18" charset="0"/>
              </a:rPr>
              <a:t>()</a:t>
            </a:r>
            <a:r>
              <a:rPr lang="el-GR" b="1" spc="-150" dirty="0">
                <a:ea typeface="Times New Roman" panose="02020603050405020304" pitchFamily="18" charset="0"/>
                <a:cs typeface="Times New Roman" panose="02020603050405020304" pitchFamily="18" charset="0"/>
              </a:rPr>
              <a:t>  </a:t>
            </a:r>
            <a:r>
              <a:rPr lang="el-GR" b="1" spc="-150" dirty="0">
                <a:highlight>
                  <a:srgbClr val="00FF00"/>
                </a:highlight>
                <a:ea typeface="Times New Roman" panose="02020603050405020304" pitchFamily="18" charset="0"/>
                <a:cs typeface="Times New Roman" panose="02020603050405020304" pitchFamily="18" charset="0"/>
              </a:rPr>
              <a:t>{</a:t>
            </a:r>
            <a:endParaRPr lang="el-GR" b="1" spc="-150" dirty="0">
              <a:ea typeface="Times New Roman" panose="02020603050405020304" pitchFamily="18" charset="0"/>
              <a:cs typeface="Times New Roman" panose="02020603050405020304" pitchFamily="18" charset="0"/>
            </a:endParaRPr>
          </a:p>
          <a:p>
            <a:pPr algn="just">
              <a:spcBef>
                <a:spcPts val="600"/>
              </a:spcBef>
              <a:spcAft>
                <a:spcPts val="600"/>
              </a:spcAft>
              <a:tabLst>
                <a:tab pos="226695" algn="l"/>
                <a:tab pos="457200" algn="l"/>
                <a:tab pos="683895" algn="l"/>
                <a:tab pos="914400" algn="l"/>
                <a:tab pos="1141095" algn="l"/>
                <a:tab pos="1368425" algn="l"/>
                <a:tab pos="1584325" algn="l"/>
                <a:tab pos="2052320" algn="l"/>
                <a:tab pos="457200" algn="l"/>
              </a:tabLst>
            </a:pPr>
            <a:r>
              <a:rPr lang="el-GR" b="1" i="1" spc="-70" dirty="0">
                <a:ea typeface="Times New Roman" panose="02020603050405020304" pitchFamily="18" charset="0"/>
                <a:cs typeface="Times New Roman" panose="02020603050405020304" pitchFamily="18" charset="0"/>
              </a:rPr>
              <a:t>				   // εδώ θα μπει κώδικας που διαχειρίζεται τα δεδομένα που έστειλε ο </a:t>
            </a:r>
            <a:r>
              <a:rPr lang="en-US" b="1" i="1" spc="-70" dirty="0">
                <a:ea typeface="Times New Roman" panose="02020603050405020304" pitchFamily="18" charset="0"/>
                <a:cs typeface="Times New Roman" panose="02020603050405020304" pitchFamily="18" charset="0"/>
              </a:rPr>
              <a:t>server</a:t>
            </a:r>
            <a:endParaRPr lang="el-GR" b="1" spc="-150" dirty="0">
              <a:ea typeface="Times New Roman" panose="02020603050405020304" pitchFamily="18" charset="0"/>
              <a:cs typeface="Times New Roman" panose="02020603050405020304" pitchFamily="18" charset="0"/>
            </a:endParaRPr>
          </a:p>
          <a:p>
            <a:pPr algn="just">
              <a:spcAft>
                <a:spcPts val="0"/>
              </a:spcAft>
              <a:tabLst>
                <a:tab pos="226695" algn="l"/>
                <a:tab pos="457200" algn="l"/>
                <a:tab pos="683895" algn="l"/>
                <a:tab pos="914400" algn="l"/>
                <a:tab pos="1141095" algn="l"/>
                <a:tab pos="1368425" algn="l"/>
                <a:tab pos="1584325" algn="l"/>
                <a:tab pos="2052320" algn="l"/>
                <a:tab pos="457200" algn="l"/>
              </a:tabLst>
            </a:pPr>
            <a:r>
              <a:rPr lang="el-GR" b="1" spc="-150" dirty="0">
                <a:ea typeface="Times New Roman" panose="02020603050405020304" pitchFamily="18" charset="0"/>
                <a:cs typeface="Times New Roman" panose="02020603050405020304" pitchFamily="18" charset="0"/>
              </a:rPr>
              <a:t>				</a:t>
            </a:r>
            <a:r>
              <a:rPr lang="en-US" b="1" spc="-150" dirty="0">
                <a:highlight>
                  <a:srgbClr val="00FF00"/>
                </a:highlight>
                <a:ea typeface="Times New Roman" panose="02020603050405020304" pitchFamily="18" charset="0"/>
                <a:cs typeface="Times New Roman" panose="02020603050405020304" pitchFamily="18" charset="0"/>
              </a:rPr>
              <a:t>}</a:t>
            </a:r>
            <a:endParaRPr lang="el-GR" b="1" spc="-150" dirty="0">
              <a:effectLst/>
              <a:ea typeface="Times New Roman" panose="02020603050405020304" pitchFamily="18" charset="0"/>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137967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200" dirty="0"/>
              <a:t>Πότε είναι έτοιμη η απάντηση του </a:t>
            </a:r>
            <a:r>
              <a:rPr lang="el-GR" sz="3200" dirty="0" err="1"/>
              <a:t>server</a:t>
            </a:r>
            <a:r>
              <a:rPr lang="el-GR" sz="3200" dirty="0"/>
              <a:t>;</a:t>
            </a:r>
            <a:r>
              <a:rPr lang="en-US" sz="3200" dirty="0"/>
              <a:t> </a:t>
            </a:r>
            <a:r>
              <a:rPr lang="en-US" sz="3200" dirty="0" smtClean="0"/>
              <a:t>2/2</a:t>
            </a:r>
            <a:r>
              <a:rPr lang="en-US" sz="3200" dirty="0"/>
              <a:t/>
            </a:r>
            <a:br>
              <a:rPr lang="en-US" sz="3200" dirty="0"/>
            </a:br>
            <a:r>
              <a:rPr lang="el-GR" sz="2000" dirty="0"/>
              <a:t>(το μαθαίνουμε παρακολουθώντας ιδιότητες της </a:t>
            </a:r>
            <a:r>
              <a:rPr lang="en-US" sz="2000" dirty="0"/>
              <a:t>AJAX </a:t>
            </a:r>
            <a:r>
              <a:rPr lang="el-GR" sz="2000" dirty="0"/>
              <a:t>υποδομής)</a:t>
            </a:r>
          </a:p>
        </p:txBody>
      </p:sp>
      <p:sp>
        <p:nvSpPr>
          <p:cNvPr id="5" name="Rectangle 3"/>
          <p:cNvSpPr>
            <a:spLocks noChangeArrowheads="1"/>
          </p:cNvSpPr>
          <p:nvPr>
            <p:custDataLst>
              <p:tags r:id="rId3"/>
            </p:custDataLst>
          </p:nvPr>
        </p:nvSpPr>
        <p:spPr bwMode="auto">
          <a:xfrm>
            <a:off x="11205" y="984815"/>
            <a:ext cx="9132795" cy="523220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en-GB" altLang="el-GR" dirty="0"/>
              <a:t>status:</a:t>
            </a:r>
            <a:endParaRPr lang="el-GR" altLang="el-GR" dirty="0"/>
          </a:p>
          <a:p>
            <a:pPr marL="742950" lvl="1" indent="-285750" eaLnBrk="0" fontAlgn="base" hangingPunct="0">
              <a:spcBef>
                <a:spcPct val="0"/>
              </a:spcBef>
              <a:spcAft>
                <a:spcPct val="0"/>
              </a:spcAft>
              <a:buFont typeface="Wingdings" panose="05000000000000000000" pitchFamily="2" charset="2"/>
              <a:buChar char="q"/>
            </a:pPr>
            <a:r>
              <a:rPr lang="el-GR" altLang="el-GR" dirty="0"/>
              <a:t>Πρόκειται για το γνωστό </a:t>
            </a:r>
            <a:r>
              <a:rPr lang="en-US" altLang="el-GR" dirty="0"/>
              <a:t>http status </a:t>
            </a:r>
            <a:r>
              <a:rPr lang="el-GR" altLang="el-GR" dirty="0"/>
              <a:t>ενός </a:t>
            </a:r>
            <a:r>
              <a:rPr lang="en-US" altLang="el-GR" dirty="0"/>
              <a:t>web server</a:t>
            </a:r>
            <a:r>
              <a:rPr lang="el-GR" altLang="el-GR" dirty="0"/>
              <a:t>. Ενδεικτικές τιμές: </a:t>
            </a:r>
          </a:p>
          <a:p>
            <a:pPr marL="742950" lvl="1" indent="-285750" algn="just" fontAlgn="t">
              <a:spcAft>
                <a:spcPts val="300"/>
              </a:spcAft>
              <a:buSzPts val="1600"/>
              <a:buFont typeface="Arial" panose="020B0604020202020204" pitchFamily="34" charset="0"/>
              <a:buChar char="•"/>
            </a:pPr>
            <a:r>
              <a:rPr lang="en-US" b="1" dirty="0" smtClean="0">
                <a:solidFill>
                  <a:srgbClr val="0000FF"/>
                </a:solidFill>
                <a:ea typeface="Times New Roman" panose="02020603050405020304" pitchFamily="18" charset="0"/>
              </a:rPr>
              <a:t>200</a:t>
            </a:r>
            <a:r>
              <a:rPr lang="en-US" b="1" dirty="0">
                <a:solidFill>
                  <a:srgbClr val="0000FF"/>
                </a:solidFill>
                <a:ea typeface="Times New Roman" panose="02020603050405020304" pitchFamily="18" charset="0"/>
              </a:rPr>
              <a:t>: </a:t>
            </a:r>
            <a:r>
              <a:rPr lang="en-US" b="1" dirty="0" smtClean="0">
                <a:solidFill>
                  <a:srgbClr val="0000FF"/>
                </a:solidFill>
                <a:ea typeface="Times New Roman" panose="02020603050405020304" pitchFamily="18" charset="0"/>
              </a:rPr>
              <a:t>OK		</a:t>
            </a:r>
            <a:r>
              <a:rPr lang="en-US" b="1" dirty="0" smtClean="0">
                <a:solidFill>
                  <a:srgbClr val="000000"/>
                </a:solidFill>
                <a:ea typeface="Times New Roman" panose="02020603050405020304" pitchFamily="18" charset="0"/>
              </a:rPr>
              <a:t>404</a:t>
            </a:r>
            <a:r>
              <a:rPr lang="en-US" dirty="0">
                <a:solidFill>
                  <a:srgbClr val="000000"/>
                </a:solidFill>
                <a:ea typeface="Times New Roman" panose="02020603050405020304" pitchFamily="18" charset="0"/>
              </a:rPr>
              <a:t>: Page not found</a:t>
            </a:r>
            <a:endParaRPr lang="el-GR" dirty="0"/>
          </a:p>
          <a:p>
            <a:pPr marL="742950" lvl="1" indent="-285750" algn="just" fontAlgn="t">
              <a:spcAft>
                <a:spcPts val="300"/>
              </a:spcAft>
              <a:buFont typeface="Arial" panose="020B0604020202020204" pitchFamily="34" charset="0"/>
              <a:buChar char="•"/>
            </a:pPr>
            <a:r>
              <a:rPr lang="en-US" b="1" dirty="0">
                <a:solidFill>
                  <a:srgbClr val="000000"/>
                </a:solidFill>
                <a:ea typeface="Times New Roman" panose="02020603050405020304" pitchFamily="18" charset="0"/>
              </a:rPr>
              <a:t>403</a:t>
            </a:r>
            <a:r>
              <a:rPr lang="en-US" dirty="0">
                <a:solidFill>
                  <a:srgbClr val="000000"/>
                </a:solidFill>
                <a:ea typeface="Times New Roman" panose="02020603050405020304" pitchFamily="18" charset="0"/>
              </a:rPr>
              <a:t>: </a:t>
            </a:r>
            <a:r>
              <a:rPr lang="en-US" dirty="0" smtClean="0">
                <a:solidFill>
                  <a:srgbClr val="000000"/>
                </a:solidFill>
                <a:ea typeface="Times New Roman" panose="02020603050405020304" pitchFamily="18" charset="0"/>
              </a:rPr>
              <a:t>Forbidden 	</a:t>
            </a:r>
            <a:r>
              <a:rPr lang="el-GR" b="1" dirty="0" smtClean="0">
                <a:solidFill>
                  <a:srgbClr val="000000"/>
                </a:solidFill>
                <a:ea typeface="Times New Roman" panose="02020603050405020304" pitchFamily="18" charset="0"/>
              </a:rPr>
              <a:t>401</a:t>
            </a:r>
            <a:r>
              <a:rPr lang="el-GR" dirty="0">
                <a:solidFill>
                  <a:srgbClr val="000000"/>
                </a:solidFill>
                <a:ea typeface="Times New Roman" panose="02020603050405020304" pitchFamily="18" charset="0"/>
              </a:rPr>
              <a:t>: </a:t>
            </a:r>
            <a:r>
              <a:rPr lang="en-US" dirty="0">
                <a:solidFill>
                  <a:srgbClr val="000000"/>
                </a:solidFill>
                <a:ea typeface="Times New Roman" panose="02020603050405020304" pitchFamily="18" charset="0"/>
              </a:rPr>
              <a:t>Unauthorized</a:t>
            </a:r>
            <a:r>
              <a:rPr lang="el-GR" dirty="0">
                <a:solidFill>
                  <a:srgbClr val="000000"/>
                </a:solidFill>
                <a:ea typeface="Times New Roman" panose="02020603050405020304" pitchFamily="18" charset="0"/>
              </a:rPr>
              <a:t>			</a:t>
            </a:r>
            <a:r>
              <a:rPr lang="el-GR" dirty="0" err="1" smtClean="0">
                <a:solidFill>
                  <a:srgbClr val="000000"/>
                </a:solidFill>
                <a:ea typeface="Times New Roman" panose="02020603050405020304" pitchFamily="18" charset="0"/>
              </a:rPr>
              <a:t>κτλ</a:t>
            </a:r>
            <a:endParaRPr lang="en-US" dirty="0" smtClean="0">
              <a:solidFill>
                <a:srgbClr val="000000"/>
              </a:solidFill>
              <a:ea typeface="Times New Roman" panose="02020603050405020304" pitchFamily="18" charset="0"/>
            </a:endParaRPr>
          </a:p>
          <a:p>
            <a:pPr lvl="0" algn="ctr" fontAlgn="t">
              <a:spcAft>
                <a:spcPts val="300"/>
              </a:spcAft>
            </a:pPr>
            <a:endParaRPr lang="en-US" altLang="el-GR" dirty="0" smtClean="0"/>
          </a:p>
          <a:p>
            <a:pPr lvl="0" algn="ctr" fontAlgn="t">
              <a:spcAft>
                <a:spcPts val="300"/>
              </a:spcAft>
            </a:pPr>
            <a:r>
              <a:rPr lang="el-GR" altLang="el-GR" dirty="0" smtClean="0"/>
              <a:t>Σύνοψη</a:t>
            </a:r>
            <a:endParaRPr lang="el-GR" altLang="el-GR" dirty="0"/>
          </a:p>
          <a:p>
            <a:pPr marL="285750" lvl="0" indent="-285750" eaLnBrk="0" fontAlgn="base" hangingPunct="0">
              <a:spcBef>
                <a:spcPct val="0"/>
              </a:spcBef>
              <a:spcAft>
                <a:spcPct val="0"/>
              </a:spcAft>
              <a:buFont typeface="Wingdings" panose="05000000000000000000" pitchFamily="2" charset="2"/>
              <a:buChar char="v"/>
              <a:tabLst>
                <a:tab pos="227013" algn="l"/>
                <a:tab pos="457200" algn="l"/>
                <a:tab pos="684213" algn="l"/>
                <a:tab pos="914400" algn="l"/>
                <a:tab pos="1141413" algn="l"/>
                <a:tab pos="1368425" algn="l"/>
                <a:tab pos="1584325" algn="l"/>
                <a:tab pos="2052638" algn="l"/>
              </a:tabLst>
            </a:pPr>
            <a:r>
              <a:rPr lang="el-GR" altLang="el-GR" dirty="0">
                <a:solidFill>
                  <a:prstClr val="black"/>
                </a:solidFill>
                <a:ea typeface="Times New Roman" panose="02020603050405020304" pitchFamily="18" charset="0"/>
              </a:rPr>
              <a:t>Όταν το </a:t>
            </a:r>
            <a:r>
              <a:rPr lang="en-US" altLang="el-GR" b="1" dirty="0" err="1">
                <a:solidFill>
                  <a:prstClr val="black"/>
                </a:solidFill>
                <a:ea typeface="Times New Roman" panose="02020603050405020304" pitchFamily="18" charset="0"/>
              </a:rPr>
              <a:t>readyState</a:t>
            </a:r>
            <a:r>
              <a:rPr lang="el-GR" altLang="el-GR" dirty="0">
                <a:solidFill>
                  <a:prstClr val="black"/>
                </a:solidFill>
                <a:ea typeface="Times New Roman" panose="02020603050405020304" pitchFamily="18" charset="0"/>
              </a:rPr>
              <a:t> του </a:t>
            </a:r>
            <a:r>
              <a:rPr lang="en-US" altLang="el-GR" dirty="0">
                <a:solidFill>
                  <a:prstClr val="black"/>
                </a:solidFill>
                <a:ea typeface="Times New Roman" panose="02020603050405020304" pitchFamily="18" charset="0"/>
              </a:rPr>
              <a:t>AJAX object</a:t>
            </a:r>
            <a:r>
              <a:rPr lang="el-GR" altLang="el-GR" dirty="0">
                <a:solidFill>
                  <a:prstClr val="black"/>
                </a:solidFill>
                <a:ea typeface="Times New Roman" panose="02020603050405020304" pitchFamily="18" charset="0"/>
              </a:rPr>
              <a:t> είναι </a:t>
            </a:r>
            <a:r>
              <a:rPr lang="el-GR" altLang="el-GR" b="1" dirty="0">
                <a:solidFill>
                  <a:prstClr val="black"/>
                </a:solidFill>
                <a:ea typeface="Times New Roman" panose="02020603050405020304" pitchFamily="18" charset="0"/>
              </a:rPr>
              <a:t>4</a:t>
            </a:r>
            <a:r>
              <a:rPr lang="el-GR" altLang="el-GR" dirty="0">
                <a:solidFill>
                  <a:prstClr val="black"/>
                </a:solidFill>
                <a:ea typeface="Times New Roman" panose="02020603050405020304" pitchFamily="18" charset="0"/>
              </a:rPr>
              <a:t> τότε η επεξεργασία στο </a:t>
            </a:r>
            <a:r>
              <a:rPr lang="en-US" altLang="el-GR" dirty="0">
                <a:solidFill>
                  <a:prstClr val="black"/>
                </a:solidFill>
                <a:ea typeface="Times New Roman" panose="02020603050405020304" pitchFamily="18" charset="0"/>
              </a:rPr>
              <a:t>server </a:t>
            </a:r>
            <a:r>
              <a:rPr lang="el-GR" altLang="el-GR" dirty="0">
                <a:solidFill>
                  <a:prstClr val="black"/>
                </a:solidFill>
                <a:ea typeface="Times New Roman" panose="02020603050405020304" pitchFamily="18" charset="0"/>
              </a:rPr>
              <a:t>έχει ολοκληρωθεί. Αν επιπλέον το και το </a:t>
            </a:r>
            <a:r>
              <a:rPr lang="en-US" altLang="el-GR" dirty="0">
                <a:solidFill>
                  <a:prstClr val="black"/>
                </a:solidFill>
                <a:ea typeface="Times New Roman" panose="02020603050405020304" pitchFamily="18" charset="0"/>
              </a:rPr>
              <a:t>http </a:t>
            </a:r>
            <a:r>
              <a:rPr lang="en-US" altLang="el-GR" b="1" dirty="0">
                <a:solidFill>
                  <a:prstClr val="black"/>
                </a:solidFill>
                <a:ea typeface="Times New Roman" panose="02020603050405020304" pitchFamily="18" charset="0"/>
              </a:rPr>
              <a:t>status</a:t>
            </a:r>
            <a:r>
              <a:rPr lang="en-US" altLang="el-GR" dirty="0">
                <a:solidFill>
                  <a:prstClr val="black"/>
                </a:solidFill>
                <a:ea typeface="Times New Roman" panose="02020603050405020304" pitchFamily="18" charset="0"/>
              </a:rPr>
              <a:t> </a:t>
            </a:r>
            <a:r>
              <a:rPr lang="el-GR" altLang="el-GR" dirty="0">
                <a:solidFill>
                  <a:prstClr val="black"/>
                </a:solidFill>
                <a:ea typeface="Times New Roman" panose="02020603050405020304" pitchFamily="18" charset="0"/>
              </a:rPr>
              <a:t>του </a:t>
            </a:r>
            <a:r>
              <a:rPr lang="en-US" altLang="el-GR" dirty="0">
                <a:solidFill>
                  <a:prstClr val="black"/>
                </a:solidFill>
                <a:ea typeface="Times New Roman" panose="02020603050405020304" pitchFamily="18" charset="0"/>
              </a:rPr>
              <a:t>web server </a:t>
            </a:r>
            <a:r>
              <a:rPr lang="el-GR" altLang="el-GR" dirty="0">
                <a:solidFill>
                  <a:prstClr val="black"/>
                </a:solidFill>
                <a:ea typeface="Times New Roman" panose="02020603050405020304" pitchFamily="18" charset="0"/>
              </a:rPr>
              <a:t>είναι </a:t>
            </a:r>
            <a:r>
              <a:rPr lang="el-GR" altLang="el-GR" b="1" dirty="0">
                <a:solidFill>
                  <a:prstClr val="black"/>
                </a:solidFill>
                <a:ea typeface="Times New Roman" panose="02020603050405020304" pitchFamily="18" charset="0"/>
              </a:rPr>
              <a:t>200</a:t>
            </a:r>
            <a:r>
              <a:rPr lang="el-GR" altLang="el-GR" dirty="0">
                <a:solidFill>
                  <a:prstClr val="black"/>
                </a:solidFill>
                <a:ea typeface="Times New Roman" panose="02020603050405020304" pitchFamily="18" charset="0"/>
              </a:rPr>
              <a:t> τότε έχουμε και την απάντηση έτοιμη.</a:t>
            </a:r>
            <a:endParaRPr lang="el-GR" altLang="el-GR" dirty="0">
              <a:solidFill>
                <a:prstClr val="black"/>
              </a:solidFill>
            </a:endParaRPr>
          </a:p>
          <a:p>
            <a:pPr marL="285750" lvl="0" indent="-285750" eaLnBrk="0" fontAlgn="base" hangingPunct="0">
              <a:spcBef>
                <a:spcPct val="0"/>
              </a:spcBef>
              <a:spcAft>
                <a:spcPct val="0"/>
              </a:spcAft>
              <a:buFont typeface="Wingdings" panose="05000000000000000000" pitchFamily="2" charset="2"/>
              <a:buChar char="v"/>
              <a:tabLst>
                <a:tab pos="227013" algn="l"/>
                <a:tab pos="457200" algn="l"/>
                <a:tab pos="684213" algn="l"/>
                <a:tab pos="914400" algn="l"/>
                <a:tab pos="1141413" algn="l"/>
                <a:tab pos="1368425" algn="l"/>
                <a:tab pos="1584325" algn="l"/>
                <a:tab pos="2052638" algn="l"/>
              </a:tabLst>
            </a:pPr>
            <a:endParaRPr lang="en-US" altLang="el-GR" b="1" dirty="0" smtClean="0">
              <a:solidFill>
                <a:prstClr val="black"/>
              </a:solidFill>
              <a:ea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v"/>
              <a:tabLst>
                <a:tab pos="227013" algn="l"/>
                <a:tab pos="457200" algn="l"/>
                <a:tab pos="684213" algn="l"/>
                <a:tab pos="914400" algn="l"/>
                <a:tab pos="1141413" algn="l"/>
                <a:tab pos="1368425" algn="l"/>
                <a:tab pos="1584325" algn="l"/>
                <a:tab pos="2052638" algn="l"/>
              </a:tabLst>
            </a:pPr>
            <a:r>
              <a:rPr lang="el-GR" altLang="el-GR" b="1" dirty="0" smtClean="0">
                <a:solidFill>
                  <a:prstClr val="black"/>
                </a:solidFill>
                <a:ea typeface="Times New Roman" panose="02020603050405020304" pitchFamily="18" charset="0"/>
              </a:rPr>
              <a:t>Έτσι </a:t>
            </a:r>
            <a:r>
              <a:rPr lang="el-GR" altLang="el-GR" b="1" dirty="0">
                <a:solidFill>
                  <a:prstClr val="black"/>
                </a:solidFill>
                <a:ea typeface="Times New Roman" panose="02020603050405020304" pitchFamily="18" charset="0"/>
              </a:rPr>
              <a:t>η </a:t>
            </a:r>
            <a:r>
              <a:rPr lang="en-US" altLang="el-GR" b="1" dirty="0">
                <a:solidFill>
                  <a:prstClr val="black"/>
                </a:solidFill>
                <a:ea typeface="Times New Roman" panose="02020603050405020304" pitchFamily="18" charset="0"/>
              </a:rPr>
              <a:t>callback</a:t>
            </a:r>
            <a:r>
              <a:rPr lang="el-GR" altLang="el-GR" b="1" dirty="0">
                <a:solidFill>
                  <a:prstClr val="black"/>
                </a:solidFill>
                <a:ea typeface="Times New Roman" panose="02020603050405020304" pitchFamily="18" charset="0"/>
              </a:rPr>
              <a:t> συνάρτηση διαμορφώνεται ως εξής</a:t>
            </a:r>
            <a:r>
              <a:rPr lang="el-GR" altLang="el-GR" b="1" dirty="0" smtClean="0">
                <a:solidFill>
                  <a:prstClr val="black"/>
                </a:solidFill>
                <a:ea typeface="Times New Roman" panose="02020603050405020304" pitchFamily="18" charset="0"/>
              </a:rPr>
              <a:t>:</a:t>
            </a:r>
            <a:endParaRPr lang="en-US" altLang="el-GR" b="1" dirty="0" smtClean="0">
              <a:solidFill>
                <a:prstClr val="black"/>
              </a:solidFill>
              <a:ea typeface="Times New Roman" panose="02020603050405020304" pitchFamily="18" charset="0"/>
            </a:endParaRPr>
          </a:p>
          <a:p>
            <a:pPr lvl="0"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pPr>
            <a:r>
              <a:rPr lang="en-US" altLang="el-GR" b="1" dirty="0" smtClean="0">
                <a:solidFill>
                  <a:prstClr val="black"/>
                </a:solidFill>
                <a:ea typeface="Times New Roman" panose="02020603050405020304" pitchFamily="18" charset="0"/>
                <a:cs typeface="Courier New" panose="02070309020205020404" pitchFamily="49" charset="0"/>
              </a:rPr>
              <a:t>	</a:t>
            </a:r>
            <a:r>
              <a:rPr lang="en-US" altLang="el-GR" b="1" dirty="0" err="1" smtClean="0">
                <a:solidFill>
                  <a:prstClr val="black"/>
                </a:solidFill>
                <a:ea typeface="Times New Roman" panose="02020603050405020304" pitchFamily="18" charset="0"/>
                <a:cs typeface="Courier New" panose="02070309020205020404" pitchFamily="49" charset="0"/>
              </a:rPr>
              <a:t>xmlhttp</a:t>
            </a:r>
            <a:r>
              <a:rPr lang="el-GR" altLang="el-GR" b="1" dirty="0">
                <a:solidFill>
                  <a:prstClr val="black"/>
                </a:solidFill>
                <a:ea typeface="Times New Roman" panose="02020603050405020304" pitchFamily="18" charset="0"/>
                <a:cs typeface="Courier New" panose="02070309020205020404" pitchFamily="49" charset="0"/>
              </a:rPr>
              <a:t>.</a:t>
            </a:r>
            <a:r>
              <a:rPr lang="en-US" altLang="el-GR" b="1" dirty="0" err="1">
                <a:solidFill>
                  <a:prstClr val="black"/>
                </a:solidFill>
                <a:ea typeface="Times New Roman" panose="02020603050405020304" pitchFamily="18" charset="0"/>
                <a:cs typeface="Courier New" panose="02070309020205020404" pitchFamily="49" charset="0"/>
              </a:rPr>
              <a:t>onreadystatechange</a:t>
            </a:r>
            <a:r>
              <a:rPr lang="el-GR" altLang="el-GR" b="1" dirty="0">
                <a:solidFill>
                  <a:prstClr val="black"/>
                </a:solidFill>
                <a:ea typeface="Times New Roman" panose="02020603050405020304" pitchFamily="18" charset="0"/>
                <a:cs typeface="Courier New" panose="02070309020205020404" pitchFamily="49" charset="0"/>
              </a:rPr>
              <a:t>=</a:t>
            </a:r>
            <a:r>
              <a:rPr lang="en-US" altLang="el-GR" b="1" dirty="0">
                <a:solidFill>
                  <a:prstClr val="black"/>
                </a:solidFill>
                <a:ea typeface="Times New Roman" panose="02020603050405020304" pitchFamily="18" charset="0"/>
                <a:cs typeface="Courier New" panose="02070309020205020404" pitchFamily="49" charset="0"/>
              </a:rPr>
              <a:t>function</a:t>
            </a:r>
            <a:r>
              <a:rPr lang="el-GR" altLang="el-GR" b="1" dirty="0">
                <a:solidFill>
                  <a:prstClr val="black"/>
                </a:solidFill>
                <a:ea typeface="Times New Roman" panose="02020603050405020304" pitchFamily="18" charset="0"/>
                <a:cs typeface="Courier New" panose="02070309020205020404" pitchFamily="49" charset="0"/>
              </a:rPr>
              <a:t>() {</a:t>
            </a:r>
            <a:endParaRPr lang="el-GR" altLang="el-GR" dirty="0">
              <a:solidFill>
                <a:prstClr val="black"/>
              </a:solidFill>
            </a:endParaRPr>
          </a:p>
          <a:p>
            <a:pPr lvl="0"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pPr>
            <a:r>
              <a:rPr lang="el-GR" altLang="el-GR" b="1" i="1" dirty="0">
                <a:solidFill>
                  <a:prstClr val="black"/>
                </a:solidFill>
                <a:ea typeface="Times New Roman" panose="02020603050405020304" pitchFamily="18" charset="0"/>
                <a:cs typeface="Courier New" panose="02070309020205020404" pitchFamily="49" charset="0"/>
              </a:rPr>
              <a:t>	</a:t>
            </a:r>
            <a:r>
              <a:rPr lang="en-US" altLang="el-GR" b="1" i="1" dirty="0" smtClean="0">
                <a:solidFill>
                  <a:prstClr val="black"/>
                </a:solidFill>
                <a:ea typeface="Times New Roman" panose="02020603050405020304" pitchFamily="18" charset="0"/>
                <a:cs typeface="Courier New" panose="02070309020205020404" pitchFamily="49" charset="0"/>
              </a:rPr>
              <a:t>	</a:t>
            </a:r>
            <a:r>
              <a:rPr lang="el-GR" altLang="el-GR" b="1" i="1" dirty="0">
                <a:solidFill>
                  <a:prstClr val="black"/>
                </a:solidFill>
                <a:ea typeface="Times New Roman" panose="02020603050405020304" pitchFamily="18" charset="0"/>
                <a:cs typeface="Courier New" panose="02070309020205020404" pitchFamily="49" charset="0"/>
              </a:rPr>
              <a:t>		//αν ολοκληρώθηκε η επεξεργασία (4) και η κλήση είναι επιτυχής (200)</a:t>
            </a:r>
            <a:endParaRPr lang="el-GR" altLang="el-GR" dirty="0">
              <a:solidFill>
                <a:prstClr val="black"/>
              </a:solidFill>
            </a:endParaRPr>
          </a:p>
          <a:p>
            <a:pPr lvl="0" algn="just"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pPr>
            <a:r>
              <a:rPr lang="en-US" altLang="el-GR" b="1" dirty="0" smtClean="0">
                <a:solidFill>
                  <a:prstClr val="black"/>
                </a:solidFill>
                <a:ea typeface="Times New Roman" panose="02020603050405020304" pitchFamily="18" charset="0"/>
                <a:cs typeface="Courier New" panose="02070309020205020404" pitchFamily="49" charset="0"/>
              </a:rPr>
              <a:t> 	</a:t>
            </a:r>
            <a:r>
              <a:rPr lang="el-GR" altLang="el-GR" b="1" dirty="0">
                <a:solidFill>
                  <a:prstClr val="black"/>
                </a:solidFill>
                <a:ea typeface="Times New Roman" panose="02020603050405020304" pitchFamily="18" charset="0"/>
                <a:cs typeface="Courier New" panose="02070309020205020404" pitchFamily="49" charset="0"/>
              </a:rPr>
              <a:t>			</a:t>
            </a:r>
            <a:r>
              <a:rPr lang="en-US" altLang="el-GR" b="1" dirty="0">
                <a:solidFill>
                  <a:prstClr val="black"/>
                </a:solidFill>
                <a:ea typeface="Times New Roman" panose="02020603050405020304" pitchFamily="18" charset="0"/>
                <a:cs typeface="Courier New" panose="02070309020205020404" pitchFamily="49" charset="0"/>
              </a:rPr>
              <a:t>if</a:t>
            </a:r>
            <a:r>
              <a:rPr lang="el-GR" altLang="el-GR" b="1" dirty="0">
                <a:solidFill>
                  <a:prstClr val="black"/>
                </a:solidFill>
                <a:ea typeface="Times New Roman" panose="02020603050405020304" pitchFamily="18" charset="0"/>
                <a:cs typeface="Courier New" panose="02070309020205020404" pitchFamily="49" charset="0"/>
              </a:rPr>
              <a:t>(</a:t>
            </a:r>
            <a:r>
              <a:rPr lang="en-US" altLang="el-GR" b="1" dirty="0" err="1">
                <a:solidFill>
                  <a:prstClr val="black"/>
                </a:solidFill>
                <a:ea typeface="Times New Roman" panose="02020603050405020304" pitchFamily="18" charset="0"/>
                <a:cs typeface="Courier New" panose="02070309020205020404" pitchFamily="49" charset="0"/>
              </a:rPr>
              <a:t>xmlhttp</a:t>
            </a:r>
            <a:r>
              <a:rPr lang="el-GR" altLang="el-GR" b="1" dirty="0">
                <a:solidFill>
                  <a:prstClr val="black"/>
                </a:solidFill>
                <a:ea typeface="Times New Roman" panose="02020603050405020304" pitchFamily="18" charset="0"/>
                <a:cs typeface="Courier New" panose="02070309020205020404" pitchFamily="49" charset="0"/>
              </a:rPr>
              <a:t>.</a:t>
            </a:r>
            <a:r>
              <a:rPr lang="en-US" altLang="el-GR" b="1" dirty="0" err="1">
                <a:solidFill>
                  <a:prstClr val="black"/>
                </a:solidFill>
                <a:ea typeface="Times New Roman" panose="02020603050405020304" pitchFamily="18" charset="0"/>
                <a:cs typeface="Courier New" panose="02070309020205020404" pitchFamily="49" charset="0"/>
              </a:rPr>
              <a:t>readyState</a:t>
            </a:r>
            <a:r>
              <a:rPr lang="en-US" altLang="el-GR" b="1" dirty="0">
                <a:solidFill>
                  <a:prstClr val="black"/>
                </a:solidFill>
                <a:ea typeface="Times New Roman" panose="02020603050405020304" pitchFamily="18" charset="0"/>
                <a:cs typeface="Courier New" panose="02070309020205020404" pitchFamily="49" charset="0"/>
              </a:rPr>
              <a:t> </a:t>
            </a:r>
            <a:r>
              <a:rPr lang="el-GR" altLang="el-GR" b="1" dirty="0">
                <a:solidFill>
                  <a:prstClr val="black"/>
                </a:solidFill>
                <a:ea typeface="Times New Roman" panose="02020603050405020304" pitchFamily="18" charset="0"/>
                <a:cs typeface="Courier New" panose="02070309020205020404" pitchFamily="49" charset="0"/>
              </a:rPr>
              <a:t>== 4 &amp;&amp; </a:t>
            </a:r>
            <a:r>
              <a:rPr lang="en-US" altLang="el-GR" b="1" dirty="0" err="1">
                <a:solidFill>
                  <a:prstClr val="black"/>
                </a:solidFill>
                <a:ea typeface="Times New Roman" panose="02020603050405020304" pitchFamily="18" charset="0"/>
                <a:cs typeface="Courier New" panose="02070309020205020404" pitchFamily="49" charset="0"/>
              </a:rPr>
              <a:t>xmlhttp</a:t>
            </a:r>
            <a:r>
              <a:rPr lang="el-GR" altLang="el-GR" b="1" dirty="0">
                <a:solidFill>
                  <a:prstClr val="black"/>
                </a:solidFill>
                <a:ea typeface="Times New Roman" panose="02020603050405020304" pitchFamily="18" charset="0"/>
                <a:cs typeface="Courier New" panose="02070309020205020404" pitchFamily="49" charset="0"/>
              </a:rPr>
              <a:t>.</a:t>
            </a:r>
            <a:r>
              <a:rPr lang="en-US" altLang="el-GR" b="1" dirty="0">
                <a:solidFill>
                  <a:prstClr val="black"/>
                </a:solidFill>
                <a:ea typeface="Times New Roman" panose="02020603050405020304" pitchFamily="18" charset="0"/>
                <a:cs typeface="Courier New" panose="02070309020205020404" pitchFamily="49" charset="0"/>
              </a:rPr>
              <a:t>status</a:t>
            </a:r>
            <a:r>
              <a:rPr lang="el-GR" altLang="el-GR" b="1" dirty="0">
                <a:solidFill>
                  <a:prstClr val="black"/>
                </a:solidFill>
                <a:ea typeface="Times New Roman" panose="02020603050405020304" pitchFamily="18" charset="0"/>
                <a:cs typeface="Courier New" panose="02070309020205020404" pitchFamily="49" charset="0"/>
              </a:rPr>
              <a:t>==200) {</a:t>
            </a:r>
            <a:endParaRPr lang="el-GR" altLang="el-GR" dirty="0">
              <a:solidFill>
                <a:prstClr val="black"/>
              </a:solidFill>
            </a:endParaRPr>
          </a:p>
          <a:p>
            <a:pPr lvl="0" algn="just"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pPr>
            <a:r>
              <a:rPr lang="el-GR" altLang="el-GR" b="1" i="1" dirty="0">
                <a:solidFill>
                  <a:prstClr val="black"/>
                </a:solidFill>
                <a:ea typeface="Times New Roman" panose="02020603050405020304" pitchFamily="18" charset="0"/>
                <a:cs typeface="Courier New" panose="02070309020205020404" pitchFamily="49" charset="0"/>
              </a:rPr>
              <a:t>				</a:t>
            </a:r>
            <a:r>
              <a:rPr lang="en-US" altLang="el-GR" b="1" i="1" dirty="0" smtClean="0">
                <a:solidFill>
                  <a:prstClr val="black"/>
                </a:solidFill>
                <a:ea typeface="Times New Roman" panose="02020603050405020304" pitchFamily="18" charset="0"/>
                <a:cs typeface="Courier New" panose="02070309020205020404" pitchFamily="49" charset="0"/>
              </a:rPr>
              <a:t>	</a:t>
            </a:r>
            <a:r>
              <a:rPr lang="el-GR" altLang="el-GR" b="1" i="1" dirty="0" smtClean="0">
                <a:solidFill>
                  <a:prstClr val="black"/>
                </a:solidFill>
                <a:ea typeface="Times New Roman" panose="02020603050405020304" pitchFamily="18" charset="0"/>
                <a:cs typeface="Courier New" panose="02070309020205020404" pitchFamily="49" charset="0"/>
              </a:rPr>
              <a:t>// </a:t>
            </a:r>
            <a:r>
              <a:rPr lang="el-GR" altLang="el-GR" b="1" i="1" dirty="0">
                <a:solidFill>
                  <a:prstClr val="black"/>
                </a:solidFill>
                <a:ea typeface="Times New Roman" panose="02020603050405020304" pitchFamily="18" charset="0"/>
                <a:cs typeface="Courier New" panose="02070309020205020404" pitchFamily="49" charset="0"/>
              </a:rPr>
              <a:t>Κάνε κάτι με τα δεδομένα που έστειλε ο </a:t>
            </a:r>
            <a:r>
              <a:rPr lang="en-US" altLang="el-GR" b="1" i="1" dirty="0">
                <a:solidFill>
                  <a:prstClr val="black"/>
                </a:solidFill>
                <a:ea typeface="Times New Roman" panose="02020603050405020304" pitchFamily="18" charset="0"/>
                <a:cs typeface="Courier New" panose="02070309020205020404" pitchFamily="49" charset="0"/>
              </a:rPr>
              <a:t>server</a:t>
            </a:r>
            <a:endParaRPr lang="el-GR" altLang="el-GR" dirty="0">
              <a:solidFill>
                <a:prstClr val="black"/>
              </a:solidFill>
            </a:endParaRPr>
          </a:p>
          <a:p>
            <a:pPr lvl="0" algn="just"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pPr>
            <a:r>
              <a:rPr lang="el-GR" altLang="el-GR" b="1" dirty="0">
                <a:solidFill>
                  <a:prstClr val="black"/>
                </a:solidFill>
                <a:ea typeface="Times New Roman" panose="02020603050405020304" pitchFamily="18" charset="0"/>
                <a:cs typeface="Courier New" panose="02070309020205020404" pitchFamily="49" charset="0"/>
              </a:rPr>
              <a:t>			}</a:t>
            </a:r>
            <a:endParaRPr lang="el-GR" altLang="el-GR" dirty="0">
              <a:solidFill>
                <a:prstClr val="black"/>
              </a:solidFill>
            </a:endParaRPr>
          </a:p>
          <a:p>
            <a:pPr lvl="0" algn="just"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pPr>
            <a:r>
              <a:rPr lang="el-GR" altLang="el-GR" b="1" dirty="0">
                <a:solidFill>
                  <a:prstClr val="black"/>
                </a:solidFill>
                <a:ea typeface="Times New Roman" panose="02020603050405020304" pitchFamily="18" charset="0"/>
                <a:cs typeface="Courier New" panose="02070309020205020404" pitchFamily="49" charset="0"/>
              </a:rPr>
              <a:t>		}</a:t>
            </a:r>
            <a:endParaRPr lang="el-GR" altLang="el-GR" dirty="0">
              <a:solidFill>
                <a:prstClr val="black"/>
              </a:solidFill>
            </a:endParaRPr>
          </a:p>
          <a:p>
            <a:pPr lvl="0"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pPr>
            <a:r>
              <a:rPr lang="el-GR" altLang="el-GR" b="1" dirty="0">
                <a:solidFill>
                  <a:prstClr val="black"/>
                </a:solidFill>
                <a:ea typeface="Times New Roman" panose="02020603050405020304" pitchFamily="18" charset="0"/>
                <a:cs typeface="Courier New" panose="02070309020205020404" pitchFamily="49" charset="0"/>
              </a:rPr>
              <a:t>		</a:t>
            </a:r>
            <a:endParaRPr lang="el-GR" altLang="el-GR" dirty="0">
              <a:solidFill>
                <a:prstClr val="black"/>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729963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2514" y="225718"/>
            <a:ext cx="9128920" cy="729593"/>
          </a:xfrm>
        </p:spPr>
        <p:txBody>
          <a:bodyPr>
            <a:noAutofit/>
          </a:bodyPr>
          <a:lstStyle/>
          <a:p>
            <a:r>
              <a:rPr lang="el-GR" sz="3600" dirty="0" smtClean="0"/>
              <a:t>Πώς</a:t>
            </a:r>
            <a:r>
              <a:rPr lang="en-US" sz="3600" dirty="0" smtClean="0"/>
              <a:t> </a:t>
            </a:r>
            <a:r>
              <a:rPr lang="el-GR" sz="3600" dirty="0" smtClean="0"/>
              <a:t>/</a:t>
            </a:r>
            <a:r>
              <a:rPr lang="en-US" sz="3600" dirty="0" smtClean="0"/>
              <a:t> </a:t>
            </a:r>
            <a:r>
              <a:rPr lang="el-GR" sz="3600" dirty="0" smtClean="0"/>
              <a:t>Που </a:t>
            </a:r>
            <a:r>
              <a:rPr lang="el-GR" sz="3600" dirty="0"/>
              <a:t>επιστρέφει ο </a:t>
            </a:r>
            <a:r>
              <a:rPr lang="en-US" sz="3600" dirty="0"/>
              <a:t>server</a:t>
            </a:r>
            <a:r>
              <a:rPr lang="el-GR" sz="3600" dirty="0"/>
              <a:t> την απάντηση</a:t>
            </a:r>
            <a:r>
              <a:rPr lang="el-GR" sz="3600" dirty="0" smtClean="0"/>
              <a:t>;</a:t>
            </a:r>
            <a:endParaRPr lang="el-GR" sz="3600" b="0" dirty="0" smtClean="0"/>
          </a:p>
        </p:txBody>
      </p:sp>
      <p:sp>
        <p:nvSpPr>
          <p:cNvPr id="3" name="Ορθογώνιο 2"/>
          <p:cNvSpPr/>
          <p:nvPr>
            <p:custDataLst>
              <p:tags r:id="rId3"/>
            </p:custDataLst>
          </p:nvPr>
        </p:nvSpPr>
        <p:spPr>
          <a:xfrm>
            <a:off x="69948" y="1196752"/>
            <a:ext cx="9101486" cy="1115690"/>
          </a:xfrm>
          <a:prstGeom prst="rect">
            <a:avLst/>
          </a:prstGeom>
        </p:spPr>
        <p:txBody>
          <a:bodyPr wrap="square">
            <a:spAutoFit/>
          </a:bodyPr>
          <a:lstStyle/>
          <a:p>
            <a:pPr marL="342900" lvl="0" indent="-342900">
              <a:spcAft>
                <a:spcPts val="300"/>
              </a:spcAft>
              <a:buSzPts val="2200"/>
              <a:buFont typeface="Wingdings" panose="05000000000000000000" pitchFamily="2" charset="2"/>
              <a:buChar char=""/>
            </a:pPr>
            <a:r>
              <a:rPr lang="en-GB" sz="2200" dirty="0" err="1">
                <a:latin typeface="Times New Roman" panose="02020603050405020304" pitchFamily="18" charset="0"/>
                <a:ea typeface="Times New Roman" panose="02020603050405020304" pitchFamily="18" charset="0"/>
              </a:rPr>
              <a:t>Στις</a:t>
            </a:r>
            <a:r>
              <a:rPr lang="en-GB" sz="2200" dirty="0">
                <a:latin typeface="Times New Roman" panose="02020603050405020304" pitchFamily="18" charset="0"/>
                <a:ea typeface="Times New Roman" panose="02020603050405020304" pitchFamily="18" charset="0"/>
              </a:rPr>
              <a:t> </a:t>
            </a:r>
            <a:r>
              <a:rPr lang="en-GB" sz="2200" dirty="0" err="1">
                <a:latin typeface="Times New Roman" panose="02020603050405020304" pitchFamily="18" charset="0"/>
                <a:ea typeface="Times New Roman" panose="02020603050405020304" pitchFamily="18" charset="0"/>
              </a:rPr>
              <a:t>ιδιότητες</a:t>
            </a:r>
            <a:r>
              <a:rPr lang="en-GB" sz="2200" dirty="0">
                <a:latin typeface="Times New Roman" panose="02020603050405020304" pitchFamily="18" charset="0"/>
                <a:ea typeface="Times New Roman" panose="02020603050405020304" pitchFamily="18" charset="0"/>
              </a:rPr>
              <a:t> </a:t>
            </a:r>
            <a:r>
              <a:rPr lang="en-GB" sz="2200" b="1" dirty="0" err="1">
                <a:latin typeface="Times New Roman" panose="02020603050405020304" pitchFamily="18" charset="0"/>
                <a:ea typeface="Times New Roman" panose="02020603050405020304" pitchFamily="18" charset="0"/>
              </a:rPr>
              <a:t>responseText</a:t>
            </a:r>
            <a:r>
              <a:rPr lang="en-GB" sz="2200"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a:t>
            </a:r>
            <a:r>
              <a:rPr lang="en-GB" sz="2200" dirty="0">
                <a:latin typeface="Times New Roman" panose="02020603050405020304" pitchFamily="18" charset="0"/>
                <a:ea typeface="Times New Roman" panose="02020603050405020304" pitchFamily="18" charset="0"/>
              </a:rPr>
              <a:t>ή </a:t>
            </a:r>
            <a:r>
              <a:rPr lang="en-GB" sz="2200" b="1" dirty="0" err="1">
                <a:latin typeface="Times New Roman" panose="02020603050405020304" pitchFamily="18" charset="0"/>
                <a:ea typeface="Times New Roman" panose="02020603050405020304" pitchFamily="18" charset="0"/>
              </a:rPr>
              <a:t>responseXML</a:t>
            </a:r>
            <a:r>
              <a:rPr lang="en-US" sz="2200" dirty="0">
                <a:latin typeface="Times New Roman" panose="02020603050405020304" pitchFamily="18" charset="0"/>
                <a:ea typeface="Times New Roman" panose="02020603050405020304" pitchFamily="18" charset="0"/>
              </a:rPr>
              <a:t>) </a:t>
            </a:r>
            <a:r>
              <a:rPr lang="en-GB" sz="2200" dirty="0" err="1">
                <a:latin typeface="Times New Roman" panose="02020603050405020304" pitchFamily="18" charset="0"/>
                <a:ea typeface="Times New Roman" panose="02020603050405020304" pitchFamily="18" charset="0"/>
              </a:rPr>
              <a:t>του</a:t>
            </a:r>
            <a:r>
              <a:rPr lang="en-GB" sz="2200" dirty="0">
                <a:latin typeface="Times New Roman" panose="02020603050405020304" pitchFamily="18" charset="0"/>
                <a:ea typeface="Times New Roman" panose="02020603050405020304" pitchFamily="18" charset="0"/>
              </a:rPr>
              <a:t> </a:t>
            </a:r>
            <a:r>
              <a:rPr lang="en-GB" sz="2200" dirty="0" err="1">
                <a:latin typeface="Times New Roman" panose="02020603050405020304" pitchFamily="18" charset="0"/>
                <a:ea typeface="Times New Roman" panose="02020603050405020304" pitchFamily="18" charset="0"/>
              </a:rPr>
              <a:t>XMLHttpRequest</a:t>
            </a:r>
            <a:r>
              <a:rPr lang="en-GB" sz="2200"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object</a:t>
            </a:r>
            <a:endParaRPr lang="el-GR" sz="2200" dirty="0">
              <a:latin typeface="Times New Roman" panose="02020603050405020304" pitchFamily="18" charset="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2000" dirty="0">
                <a:latin typeface="Times New Roman" panose="02020603050405020304" pitchFamily="18" charset="0"/>
                <a:ea typeface="Times New Roman" panose="02020603050405020304" pitchFamily="18" charset="0"/>
              </a:rPr>
              <a:t>Περιέχει τα δεδομένα που έστειλε ο </a:t>
            </a:r>
            <a:r>
              <a:rPr lang="en-US" sz="2000" dirty="0">
                <a:latin typeface="Times New Roman" panose="02020603050405020304" pitchFamily="18" charset="0"/>
                <a:ea typeface="Times New Roman" panose="02020603050405020304" pitchFamily="18" charset="0"/>
              </a:rPr>
              <a:t>server </a:t>
            </a:r>
            <a:r>
              <a:rPr lang="el-GR" sz="2000" dirty="0">
                <a:latin typeface="Times New Roman" panose="02020603050405020304" pitchFamily="18" charset="0"/>
                <a:ea typeface="Times New Roman" panose="02020603050405020304" pitchFamily="18" charset="0"/>
              </a:rPr>
              <a:t>σε μορφή κειμένου (ή </a:t>
            </a:r>
            <a:r>
              <a:rPr lang="en-US" sz="2000" dirty="0">
                <a:latin typeface="Times New Roman" panose="02020603050405020304" pitchFamily="18" charset="0"/>
                <a:ea typeface="Times New Roman" panose="02020603050405020304" pitchFamily="18" charset="0"/>
              </a:rPr>
              <a:t>XML</a:t>
            </a:r>
            <a:r>
              <a:rPr lang="el-GR" sz="2000" dirty="0">
                <a:latin typeface="Times New Roman" panose="02020603050405020304" pitchFamily="18" charset="0"/>
                <a:ea typeface="Times New Roman" panose="02020603050405020304" pitchFamily="18" charset="0"/>
              </a:rPr>
              <a:t>).</a:t>
            </a:r>
            <a:endParaRPr lang="el-GR" sz="2000" dirty="0">
              <a:effectLst/>
              <a:latin typeface="Times New Roman" panose="02020603050405020304" pitchFamily="18" charset="0"/>
              <a:ea typeface="Times New Roman" panose="02020603050405020304" pitchFamily="18" charset="0"/>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1734786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0" y="115887"/>
            <a:ext cx="9144000" cy="936849"/>
          </a:xfrm>
        </p:spPr>
        <p:txBody>
          <a:bodyPr>
            <a:noAutofit/>
          </a:bodyPr>
          <a:lstStyle/>
          <a:p>
            <a:r>
              <a:rPr lang="el-GR" sz="3200" dirty="0" smtClean="0"/>
              <a:t>Πώς </a:t>
            </a:r>
            <a:r>
              <a:rPr lang="el-GR" sz="3200" dirty="0"/>
              <a:t>χειριζόμαστε τα δεδομένα της απάντησης;</a:t>
            </a:r>
          </a:p>
        </p:txBody>
      </p:sp>
      <p:sp>
        <p:nvSpPr>
          <p:cNvPr id="3" name="Ορθογώνιο 2"/>
          <p:cNvSpPr/>
          <p:nvPr/>
        </p:nvSpPr>
        <p:spPr>
          <a:xfrm>
            <a:off x="0" y="1660681"/>
            <a:ext cx="9324528" cy="3862596"/>
          </a:xfrm>
          <a:prstGeom prst="rect">
            <a:avLst/>
          </a:prstGeom>
        </p:spPr>
        <p:txBody>
          <a:bodyPr wrap="square">
            <a:spAutoFit/>
          </a:bodyPr>
          <a:lstStyle/>
          <a:p>
            <a:pPr lvl="0" algn="just">
              <a:spcAft>
                <a:spcPts val="300"/>
              </a:spcAft>
            </a:pPr>
            <a:r>
              <a:rPr lang="el-GR" sz="2400" dirty="0">
                <a:solidFill>
                  <a:prstClr val="black"/>
                </a:solidFill>
                <a:ea typeface="Times New Roman" panose="02020603050405020304" pitchFamily="18" charset="0"/>
              </a:rPr>
              <a:t> </a:t>
            </a:r>
          </a:p>
          <a:p>
            <a:pPr marL="342900" lvl="0" indent="-342900">
              <a:spcAft>
                <a:spcPts val="300"/>
              </a:spcAft>
              <a:buSzPts val="2200"/>
              <a:buFont typeface="Wingdings" panose="05000000000000000000" pitchFamily="2" charset="2"/>
              <a:buChar char=""/>
            </a:pPr>
            <a:r>
              <a:rPr lang="el-GR" sz="2400" dirty="0">
                <a:solidFill>
                  <a:prstClr val="black"/>
                </a:solidFill>
                <a:ea typeface="Times New Roman" panose="02020603050405020304" pitchFamily="18" charset="0"/>
              </a:rPr>
              <a:t>Στο αρχικό </a:t>
            </a:r>
            <a:r>
              <a:rPr lang="el-GR" sz="2400" b="1" dirty="0">
                <a:solidFill>
                  <a:prstClr val="black"/>
                </a:solidFill>
                <a:ea typeface="Times New Roman" panose="02020603050405020304" pitchFamily="18" charset="0"/>
              </a:rPr>
              <a:t>παράδειγμα</a:t>
            </a:r>
            <a:r>
              <a:rPr lang="el-GR" sz="2400" dirty="0">
                <a:solidFill>
                  <a:prstClr val="black"/>
                </a:solidFill>
                <a:ea typeface="Times New Roman" panose="02020603050405020304" pitchFamily="18" charset="0"/>
              </a:rPr>
              <a:t>, πώς κάνουμε το </a:t>
            </a:r>
            <a:r>
              <a:rPr lang="en-US" sz="2400" dirty="0">
                <a:solidFill>
                  <a:prstClr val="black"/>
                </a:solidFill>
                <a:ea typeface="Times New Roman" panose="02020603050405020304" pitchFamily="18" charset="0"/>
              </a:rPr>
              <a:t>server</a:t>
            </a:r>
            <a:r>
              <a:rPr lang="el-GR" sz="2400" dirty="0">
                <a:solidFill>
                  <a:prstClr val="black"/>
                </a:solidFill>
                <a:ea typeface="Times New Roman" panose="02020603050405020304" pitchFamily="18" charset="0"/>
              </a:rPr>
              <a:t> να γράψει στο πεδίο </a:t>
            </a:r>
            <a:r>
              <a:rPr lang="en-US" sz="2400" dirty="0">
                <a:solidFill>
                  <a:prstClr val="black"/>
                </a:solidFill>
                <a:ea typeface="Times New Roman" panose="02020603050405020304" pitchFamily="18" charset="0"/>
              </a:rPr>
              <a:t>time</a:t>
            </a:r>
            <a:r>
              <a:rPr lang="el-GR" sz="2400" dirty="0">
                <a:solidFill>
                  <a:prstClr val="black"/>
                </a:solidFill>
                <a:ea typeface="Times New Roman" panose="02020603050405020304" pitchFamily="18" charset="0"/>
              </a:rPr>
              <a:t>;</a:t>
            </a:r>
          </a:p>
          <a:p>
            <a:pPr marL="450215" lvl="0" algn="just">
              <a:tabLst>
                <a:tab pos="226695" algn="l"/>
                <a:tab pos="457200" algn="l"/>
                <a:tab pos="683895" algn="l"/>
                <a:tab pos="914400" algn="l"/>
                <a:tab pos="1141095" algn="l"/>
                <a:tab pos="1368425" algn="l"/>
                <a:tab pos="1584325" algn="l"/>
                <a:tab pos="2052320" algn="l"/>
                <a:tab pos="226695" algn="l"/>
                <a:tab pos="683895" algn="l"/>
                <a:tab pos="914400" algn="l"/>
                <a:tab pos="1141095" algn="l"/>
                <a:tab pos="1368425" algn="l"/>
                <a:tab pos="1584325" algn="l"/>
                <a:tab pos="2052320" algn="l"/>
              </a:tabLst>
            </a:pPr>
            <a:r>
              <a:rPr lang="en-US" sz="2400" b="1" spc="-50" dirty="0" err="1">
                <a:solidFill>
                  <a:prstClr val="black"/>
                </a:solidFill>
                <a:ea typeface="Times New Roman" panose="02020603050405020304" pitchFamily="18" charset="0"/>
                <a:cs typeface="Times New Roman" panose="02020603050405020304" pitchFamily="18" charset="0"/>
              </a:rPr>
              <a:t>xmlhttp</a:t>
            </a:r>
            <a:r>
              <a:rPr lang="el-GR" sz="2400" b="1" spc="-50" dirty="0">
                <a:solidFill>
                  <a:prstClr val="black"/>
                </a:solidFill>
                <a:ea typeface="Times New Roman" panose="02020603050405020304" pitchFamily="18" charset="0"/>
                <a:cs typeface="Times New Roman" panose="02020603050405020304" pitchFamily="18" charset="0"/>
              </a:rPr>
              <a:t>.</a:t>
            </a:r>
            <a:r>
              <a:rPr lang="en-US" sz="2400" b="1" spc="-50" dirty="0" err="1">
                <a:solidFill>
                  <a:prstClr val="black"/>
                </a:solidFill>
                <a:ea typeface="Times New Roman" panose="02020603050405020304" pitchFamily="18" charset="0"/>
                <a:cs typeface="Times New Roman" panose="02020603050405020304" pitchFamily="18" charset="0"/>
              </a:rPr>
              <a:t>onreadystatechange</a:t>
            </a:r>
            <a:r>
              <a:rPr lang="el-GR" sz="2400" b="1" spc="-50" dirty="0">
                <a:solidFill>
                  <a:prstClr val="black"/>
                </a:solidFill>
                <a:ea typeface="Times New Roman" panose="02020603050405020304" pitchFamily="18" charset="0"/>
                <a:cs typeface="Times New Roman" panose="02020603050405020304" pitchFamily="18" charset="0"/>
              </a:rPr>
              <a:t>=</a:t>
            </a:r>
            <a:r>
              <a:rPr lang="en-US" sz="2400" b="1" spc="-50" dirty="0">
                <a:solidFill>
                  <a:prstClr val="black"/>
                </a:solidFill>
                <a:ea typeface="Times New Roman" panose="02020603050405020304" pitchFamily="18" charset="0"/>
                <a:cs typeface="Times New Roman" panose="02020603050405020304" pitchFamily="18" charset="0"/>
              </a:rPr>
              <a:t>function</a:t>
            </a:r>
            <a:r>
              <a:rPr lang="el-GR" sz="2400" b="1" spc="-50" dirty="0">
                <a:solidFill>
                  <a:prstClr val="black"/>
                </a:solidFill>
                <a:ea typeface="Times New Roman" panose="02020603050405020304" pitchFamily="18" charset="0"/>
                <a:cs typeface="Times New Roman" panose="02020603050405020304" pitchFamily="18" charset="0"/>
              </a:rPr>
              <a:t>() {</a:t>
            </a:r>
            <a:endParaRPr lang="el-GR" sz="2400" b="1" spc="-150" dirty="0">
              <a:solidFill>
                <a:prstClr val="black"/>
              </a:solidFill>
              <a:ea typeface="Times New Roman" panose="02020603050405020304" pitchFamily="18" charset="0"/>
              <a:cs typeface="Times New Roman" panose="02020603050405020304" pitchFamily="18" charset="0"/>
            </a:endParaRPr>
          </a:p>
          <a:p>
            <a:pPr marL="450215" lvl="0" algn="just">
              <a:tabLst>
                <a:tab pos="226695" algn="l"/>
                <a:tab pos="457200" algn="l"/>
                <a:tab pos="683895" algn="l"/>
                <a:tab pos="914400" algn="l"/>
                <a:tab pos="1141095" algn="l"/>
                <a:tab pos="1368425" algn="l"/>
                <a:tab pos="1584325" algn="l"/>
                <a:tab pos="2052320" algn="l"/>
                <a:tab pos="226695" algn="l"/>
                <a:tab pos="683895" algn="l"/>
                <a:tab pos="914400" algn="l"/>
                <a:tab pos="1141095" algn="l"/>
                <a:tab pos="1368425" algn="l"/>
                <a:tab pos="1584325" algn="l"/>
                <a:tab pos="2052320" algn="l"/>
              </a:tabLst>
            </a:pPr>
            <a:r>
              <a:rPr lang="el-GR" sz="2400" b="1" spc="-50" dirty="0">
                <a:solidFill>
                  <a:prstClr val="black"/>
                </a:solidFill>
                <a:ea typeface="Times New Roman" panose="02020603050405020304" pitchFamily="18" charset="0"/>
                <a:cs typeface="Times New Roman" panose="02020603050405020304" pitchFamily="18" charset="0"/>
              </a:rPr>
              <a:t>	</a:t>
            </a:r>
            <a:r>
              <a:rPr lang="en-US" sz="2400" b="1" spc="-50" dirty="0">
                <a:solidFill>
                  <a:prstClr val="black"/>
                </a:solidFill>
                <a:ea typeface="Times New Roman" panose="02020603050405020304" pitchFamily="18" charset="0"/>
                <a:cs typeface="Times New Roman" panose="02020603050405020304" pitchFamily="18" charset="0"/>
              </a:rPr>
              <a:t>if</a:t>
            </a:r>
            <a:r>
              <a:rPr lang="el-GR" sz="2400" b="1" spc="-50" dirty="0">
                <a:solidFill>
                  <a:prstClr val="black"/>
                </a:solidFill>
                <a:ea typeface="Times New Roman" panose="02020603050405020304" pitchFamily="18" charset="0"/>
                <a:cs typeface="Times New Roman" panose="02020603050405020304" pitchFamily="18" charset="0"/>
              </a:rPr>
              <a:t>(</a:t>
            </a:r>
            <a:r>
              <a:rPr lang="en-US" sz="2400" b="1" spc="-50" dirty="0" err="1">
                <a:solidFill>
                  <a:prstClr val="black"/>
                </a:solidFill>
                <a:ea typeface="Times New Roman" panose="02020603050405020304" pitchFamily="18" charset="0"/>
                <a:cs typeface="Times New Roman" panose="02020603050405020304" pitchFamily="18" charset="0"/>
              </a:rPr>
              <a:t>xmlhttp</a:t>
            </a:r>
            <a:r>
              <a:rPr lang="el-GR" sz="2400" b="1" spc="-50" dirty="0">
                <a:solidFill>
                  <a:prstClr val="black"/>
                </a:solidFill>
                <a:ea typeface="Times New Roman" panose="02020603050405020304" pitchFamily="18" charset="0"/>
                <a:cs typeface="Times New Roman" panose="02020603050405020304" pitchFamily="18" charset="0"/>
              </a:rPr>
              <a:t>.</a:t>
            </a:r>
            <a:r>
              <a:rPr lang="en-US" sz="2400" b="1" spc="-50" dirty="0" err="1">
                <a:solidFill>
                  <a:prstClr val="black"/>
                </a:solidFill>
                <a:ea typeface="Times New Roman" panose="02020603050405020304" pitchFamily="18" charset="0"/>
                <a:cs typeface="Times New Roman" panose="02020603050405020304" pitchFamily="18" charset="0"/>
              </a:rPr>
              <a:t>readyState</a:t>
            </a:r>
            <a:r>
              <a:rPr lang="en-US" sz="2400" b="1" spc="-50" dirty="0">
                <a:solidFill>
                  <a:prstClr val="black"/>
                </a:solidFill>
                <a:ea typeface="Times New Roman" panose="02020603050405020304" pitchFamily="18" charset="0"/>
                <a:cs typeface="Times New Roman" panose="02020603050405020304" pitchFamily="18" charset="0"/>
              </a:rPr>
              <a:t> </a:t>
            </a:r>
            <a:r>
              <a:rPr lang="el-GR" sz="2400" b="1" spc="-50" dirty="0">
                <a:solidFill>
                  <a:prstClr val="black"/>
                </a:solidFill>
                <a:ea typeface="Times New Roman" panose="02020603050405020304" pitchFamily="18" charset="0"/>
                <a:cs typeface="Times New Roman" panose="02020603050405020304" pitchFamily="18" charset="0"/>
              </a:rPr>
              <a:t>== 4 &amp;&amp; </a:t>
            </a:r>
            <a:r>
              <a:rPr lang="en-US" sz="2400" b="1" spc="-50" dirty="0" err="1">
                <a:solidFill>
                  <a:prstClr val="black"/>
                </a:solidFill>
                <a:ea typeface="Times New Roman" panose="02020603050405020304" pitchFamily="18" charset="0"/>
                <a:cs typeface="Times New Roman" panose="02020603050405020304" pitchFamily="18" charset="0"/>
              </a:rPr>
              <a:t>xmlhttp</a:t>
            </a:r>
            <a:r>
              <a:rPr lang="el-GR" sz="2400" b="1" spc="-50" dirty="0">
                <a:solidFill>
                  <a:prstClr val="black"/>
                </a:solidFill>
                <a:ea typeface="Times New Roman" panose="02020603050405020304" pitchFamily="18" charset="0"/>
                <a:cs typeface="Times New Roman" panose="02020603050405020304" pitchFamily="18" charset="0"/>
              </a:rPr>
              <a:t>.</a:t>
            </a:r>
            <a:r>
              <a:rPr lang="en-US" sz="2400" b="1" spc="-50" dirty="0">
                <a:solidFill>
                  <a:prstClr val="black"/>
                </a:solidFill>
                <a:ea typeface="Times New Roman" panose="02020603050405020304" pitchFamily="18" charset="0"/>
                <a:cs typeface="Times New Roman" panose="02020603050405020304" pitchFamily="18" charset="0"/>
              </a:rPr>
              <a:t>status</a:t>
            </a:r>
            <a:r>
              <a:rPr lang="el-GR" sz="2400" b="1" spc="-50" dirty="0">
                <a:solidFill>
                  <a:prstClr val="black"/>
                </a:solidFill>
                <a:ea typeface="Times New Roman" panose="02020603050405020304" pitchFamily="18" charset="0"/>
                <a:cs typeface="Times New Roman" panose="02020603050405020304" pitchFamily="18" charset="0"/>
              </a:rPr>
              <a:t>==200) {</a:t>
            </a:r>
            <a:endParaRPr lang="el-GR" sz="2400" b="1" spc="-150" dirty="0">
              <a:solidFill>
                <a:prstClr val="black"/>
              </a:solidFill>
              <a:ea typeface="Times New Roman" panose="02020603050405020304" pitchFamily="18" charset="0"/>
              <a:cs typeface="Times New Roman" panose="02020603050405020304" pitchFamily="18" charset="0"/>
            </a:endParaRPr>
          </a:p>
          <a:p>
            <a:pPr marL="450215" lvl="0" algn="just">
              <a:tabLst>
                <a:tab pos="226695" algn="l"/>
                <a:tab pos="457200" algn="l"/>
                <a:tab pos="683895" algn="l"/>
                <a:tab pos="914400" algn="l"/>
                <a:tab pos="1141095" algn="l"/>
                <a:tab pos="1368425" algn="l"/>
                <a:tab pos="1584325" algn="l"/>
                <a:tab pos="2052320" algn="l"/>
                <a:tab pos="226695" algn="l"/>
                <a:tab pos="683895" algn="l"/>
                <a:tab pos="914400" algn="l"/>
                <a:tab pos="1141095" algn="l"/>
                <a:tab pos="1368425" algn="l"/>
                <a:tab pos="1584325" algn="l"/>
                <a:tab pos="2052320" algn="l"/>
              </a:tabLst>
            </a:pPr>
            <a:r>
              <a:rPr lang="el-GR" sz="2400" b="1" spc="-50" dirty="0">
                <a:solidFill>
                  <a:prstClr val="black"/>
                </a:solidFill>
                <a:ea typeface="Times New Roman" panose="02020603050405020304" pitchFamily="18" charset="0"/>
                <a:cs typeface="Times New Roman" panose="02020603050405020304" pitchFamily="18" charset="0"/>
              </a:rPr>
              <a:t>		</a:t>
            </a:r>
            <a:r>
              <a:rPr lang="en-US" sz="2400" b="1" spc="-50" dirty="0" err="1">
                <a:solidFill>
                  <a:prstClr val="black"/>
                </a:solidFill>
                <a:highlight>
                  <a:srgbClr val="FFFF00"/>
                </a:highlight>
                <a:ea typeface="Times New Roman" panose="02020603050405020304" pitchFamily="18" charset="0"/>
                <a:cs typeface="Times New Roman" panose="02020603050405020304" pitchFamily="18" charset="0"/>
              </a:rPr>
              <a:t>document.getElementById</a:t>
            </a:r>
            <a:r>
              <a:rPr lang="en-US" sz="2400" b="1" spc="-50" dirty="0">
                <a:solidFill>
                  <a:prstClr val="black"/>
                </a:solidFill>
                <a:highlight>
                  <a:srgbClr val="FFFF00"/>
                </a:highlight>
                <a:ea typeface="Times New Roman" panose="02020603050405020304" pitchFamily="18" charset="0"/>
                <a:cs typeface="Times New Roman" panose="02020603050405020304" pitchFamily="18" charset="0"/>
              </a:rPr>
              <a:t>("time").value</a:t>
            </a:r>
            <a:r>
              <a:rPr lang="en-US" sz="2400" b="1" spc="-50" dirty="0">
                <a:solidFill>
                  <a:prstClr val="black"/>
                </a:solidFill>
                <a:ea typeface="Times New Roman" panose="02020603050405020304" pitchFamily="18" charset="0"/>
                <a:cs typeface="Times New Roman" panose="02020603050405020304" pitchFamily="18" charset="0"/>
              </a:rPr>
              <a:t> = </a:t>
            </a:r>
            <a:r>
              <a:rPr lang="en-US" sz="2400" b="1" spc="-50" dirty="0" err="1">
                <a:solidFill>
                  <a:prstClr val="black"/>
                </a:solidFill>
                <a:highlight>
                  <a:srgbClr val="00FF00"/>
                </a:highlight>
                <a:ea typeface="Times New Roman" panose="02020603050405020304" pitchFamily="18" charset="0"/>
                <a:cs typeface="Times New Roman" panose="02020603050405020304" pitchFamily="18" charset="0"/>
              </a:rPr>
              <a:t>xmlhttp.responseText</a:t>
            </a:r>
            <a:r>
              <a:rPr lang="en-US" sz="2400" b="1" spc="-50" dirty="0">
                <a:solidFill>
                  <a:prstClr val="black"/>
                </a:solidFill>
                <a:highlight>
                  <a:srgbClr val="00FF00"/>
                </a:highlight>
                <a:ea typeface="Times New Roman" panose="02020603050405020304" pitchFamily="18" charset="0"/>
                <a:cs typeface="Times New Roman" panose="02020603050405020304" pitchFamily="18" charset="0"/>
              </a:rPr>
              <a:t>;</a:t>
            </a:r>
            <a:endParaRPr lang="el-GR" sz="2400" b="1" spc="-150" dirty="0">
              <a:solidFill>
                <a:prstClr val="black"/>
              </a:solidFill>
              <a:ea typeface="Times New Roman" panose="02020603050405020304" pitchFamily="18" charset="0"/>
              <a:cs typeface="Times New Roman" panose="02020603050405020304" pitchFamily="18" charset="0"/>
            </a:endParaRPr>
          </a:p>
          <a:p>
            <a:pPr marL="450215" lvl="0" algn="just">
              <a:tabLst>
                <a:tab pos="226695" algn="l"/>
                <a:tab pos="457200" algn="l"/>
                <a:tab pos="683895" algn="l"/>
                <a:tab pos="914400" algn="l"/>
                <a:tab pos="1141095" algn="l"/>
                <a:tab pos="1368425" algn="l"/>
                <a:tab pos="1584325" algn="l"/>
                <a:tab pos="2052320" algn="l"/>
                <a:tab pos="226695" algn="l"/>
                <a:tab pos="683895" algn="l"/>
                <a:tab pos="914400" algn="l"/>
                <a:tab pos="1141095" algn="l"/>
                <a:tab pos="1368425" algn="l"/>
                <a:tab pos="1584325" algn="l"/>
                <a:tab pos="2052320" algn="l"/>
              </a:tabLst>
            </a:pPr>
            <a:r>
              <a:rPr lang="en-US" sz="2400" b="1" i="1" spc="-50" dirty="0">
                <a:solidFill>
                  <a:srgbClr val="7F7F7F"/>
                </a:solidFill>
                <a:ea typeface="Times New Roman" panose="02020603050405020304" pitchFamily="18" charset="0"/>
                <a:cs typeface="Times New Roman" panose="02020603050405020304" pitchFamily="18" charset="0"/>
              </a:rPr>
              <a:t>		//</a:t>
            </a:r>
            <a:r>
              <a:rPr lang="el-GR" sz="2400" b="1" i="1" spc="-50" dirty="0">
                <a:solidFill>
                  <a:srgbClr val="7F7F7F"/>
                </a:solidFill>
                <a:ea typeface="Times New Roman" panose="02020603050405020304" pitchFamily="18" charset="0"/>
                <a:cs typeface="Times New Roman" panose="02020603050405020304" pitchFamily="18" charset="0"/>
              </a:rPr>
              <a:t>άλλος τρόπος</a:t>
            </a:r>
            <a:r>
              <a:rPr lang="en-US" sz="2400" b="1" i="1" spc="-50" dirty="0">
                <a:solidFill>
                  <a:srgbClr val="7F7F7F"/>
                </a:solidFill>
                <a:ea typeface="Times New Roman" panose="02020603050405020304" pitchFamily="18" charset="0"/>
                <a:cs typeface="Times New Roman" panose="02020603050405020304" pitchFamily="18" charset="0"/>
              </a:rPr>
              <a:t>: </a:t>
            </a:r>
            <a:r>
              <a:rPr lang="en-US" sz="2400" b="1" i="1" spc="-50" dirty="0" err="1">
                <a:solidFill>
                  <a:srgbClr val="7F7F7F"/>
                </a:solidFill>
                <a:ea typeface="Times New Roman" panose="02020603050405020304" pitchFamily="18" charset="0"/>
                <a:cs typeface="Times New Roman" panose="02020603050405020304" pitchFamily="18" charset="0"/>
              </a:rPr>
              <a:t>document.myForm.time.value</a:t>
            </a:r>
            <a:r>
              <a:rPr lang="en-US" sz="2400" b="1" i="1" spc="-50" dirty="0">
                <a:solidFill>
                  <a:srgbClr val="7F7F7F"/>
                </a:solidFill>
                <a:ea typeface="Times New Roman" panose="02020603050405020304" pitchFamily="18" charset="0"/>
                <a:cs typeface="Times New Roman" panose="02020603050405020304" pitchFamily="18" charset="0"/>
              </a:rPr>
              <a:t> = </a:t>
            </a:r>
            <a:r>
              <a:rPr lang="en-US" sz="2400" b="1" i="1" spc="-50" dirty="0" err="1">
                <a:solidFill>
                  <a:srgbClr val="7F7F7F"/>
                </a:solidFill>
                <a:ea typeface="Times New Roman" panose="02020603050405020304" pitchFamily="18" charset="0"/>
                <a:cs typeface="Times New Roman" panose="02020603050405020304" pitchFamily="18" charset="0"/>
              </a:rPr>
              <a:t>xmlhttp.responseText</a:t>
            </a:r>
            <a:r>
              <a:rPr lang="en-US" sz="2400" b="1" i="1" spc="-50" dirty="0">
                <a:solidFill>
                  <a:srgbClr val="7F7F7F"/>
                </a:solidFill>
                <a:ea typeface="Times New Roman" panose="02020603050405020304" pitchFamily="18" charset="0"/>
                <a:cs typeface="Times New Roman" panose="02020603050405020304" pitchFamily="18" charset="0"/>
              </a:rPr>
              <a:t>;</a:t>
            </a:r>
            <a:endParaRPr lang="el-GR" sz="2400" b="1" spc="-150" dirty="0">
              <a:solidFill>
                <a:prstClr val="black"/>
              </a:solidFill>
              <a:ea typeface="Times New Roman" panose="02020603050405020304" pitchFamily="18" charset="0"/>
              <a:cs typeface="Times New Roman" panose="02020603050405020304" pitchFamily="18" charset="0"/>
            </a:endParaRPr>
          </a:p>
          <a:p>
            <a:pPr marL="450215" lvl="0" algn="just">
              <a:tabLst>
                <a:tab pos="226695" algn="l"/>
                <a:tab pos="457200" algn="l"/>
                <a:tab pos="683895" algn="l"/>
                <a:tab pos="914400" algn="l"/>
                <a:tab pos="1141095" algn="l"/>
                <a:tab pos="1368425" algn="l"/>
                <a:tab pos="1584325" algn="l"/>
                <a:tab pos="2052320" algn="l"/>
                <a:tab pos="226695" algn="l"/>
                <a:tab pos="683895" algn="l"/>
                <a:tab pos="914400" algn="l"/>
                <a:tab pos="1141095" algn="l"/>
                <a:tab pos="1368425" algn="l"/>
                <a:tab pos="1584325" algn="l"/>
                <a:tab pos="2052320" algn="l"/>
              </a:tabLst>
            </a:pPr>
            <a:r>
              <a:rPr lang="en-US" sz="2400" b="1" spc="-50" dirty="0">
                <a:solidFill>
                  <a:prstClr val="black"/>
                </a:solidFill>
                <a:ea typeface="Times New Roman" panose="02020603050405020304" pitchFamily="18" charset="0"/>
                <a:cs typeface="Times New Roman" panose="02020603050405020304" pitchFamily="18" charset="0"/>
              </a:rPr>
              <a:t>	</a:t>
            </a:r>
            <a:r>
              <a:rPr lang="el-GR" sz="2400" b="1" spc="-50" dirty="0">
                <a:solidFill>
                  <a:prstClr val="black"/>
                </a:solidFill>
                <a:ea typeface="Times New Roman" panose="02020603050405020304" pitchFamily="18" charset="0"/>
                <a:cs typeface="Times New Roman" panose="02020603050405020304" pitchFamily="18" charset="0"/>
              </a:rPr>
              <a:t>}</a:t>
            </a:r>
            <a:endParaRPr lang="el-GR" sz="2400" b="1" spc="-150" dirty="0">
              <a:solidFill>
                <a:prstClr val="black"/>
              </a:solidFill>
              <a:ea typeface="Times New Roman" panose="02020603050405020304" pitchFamily="18" charset="0"/>
              <a:cs typeface="Times New Roman" panose="02020603050405020304" pitchFamily="18" charset="0"/>
            </a:endParaRPr>
          </a:p>
          <a:p>
            <a:pPr marL="450215" lvl="0" algn="just">
              <a:tabLst>
                <a:tab pos="226695" algn="l"/>
                <a:tab pos="457200" algn="l"/>
                <a:tab pos="683895" algn="l"/>
                <a:tab pos="914400" algn="l"/>
                <a:tab pos="1141095" algn="l"/>
                <a:tab pos="1368425" algn="l"/>
                <a:tab pos="1584325" algn="l"/>
                <a:tab pos="2052320" algn="l"/>
                <a:tab pos="226695" algn="l"/>
                <a:tab pos="683895" algn="l"/>
                <a:tab pos="914400" algn="l"/>
                <a:tab pos="1141095" algn="l"/>
                <a:tab pos="1368425" algn="l"/>
                <a:tab pos="1584325" algn="l"/>
                <a:tab pos="2052320" algn="l"/>
              </a:tabLst>
            </a:pPr>
            <a:r>
              <a:rPr lang="el-GR" sz="2400" b="1" spc="-50" dirty="0">
                <a:solidFill>
                  <a:prstClr val="black"/>
                </a:solidFill>
                <a:ea typeface="Times New Roman" panose="02020603050405020304" pitchFamily="18" charset="0"/>
                <a:cs typeface="Times New Roman" panose="02020603050405020304" pitchFamily="18" charset="0"/>
              </a:rPr>
              <a:t>}</a:t>
            </a:r>
            <a:endParaRPr lang="el-GR" sz="2400" b="1" spc="-150" dirty="0">
              <a:solidFill>
                <a:prstClr val="black"/>
              </a:solidFill>
              <a:ea typeface="Times New Roman" panose="02020603050405020304" pitchFamily="18" charset="0"/>
              <a:cs typeface="Times New Roman" panose="02020603050405020304" pitchFamily="18" charset="0"/>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848768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600" dirty="0"/>
              <a:t>Πότε θα εκτελεστεί η </a:t>
            </a:r>
            <a:r>
              <a:rPr lang="el-GR" sz="3600" dirty="0" err="1"/>
              <a:t>ajaxFunction</a:t>
            </a:r>
            <a:r>
              <a:rPr lang="el-GR" sz="3600" dirty="0"/>
              <a:t>();</a:t>
            </a:r>
          </a:p>
        </p:txBody>
      </p:sp>
      <p:sp>
        <p:nvSpPr>
          <p:cNvPr id="2" name="Rectangle 2"/>
          <p:cNvSpPr>
            <a:spLocks noChangeArrowheads="1"/>
          </p:cNvSpPr>
          <p:nvPr/>
        </p:nvSpPr>
        <p:spPr bwMode="auto">
          <a:xfrm>
            <a:off x="33858" y="1302166"/>
            <a:ext cx="911014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457200" algn="l"/>
                <a:tab pos="684213" algn="l"/>
                <a:tab pos="809625" algn="l"/>
                <a:tab pos="914400" algn="l"/>
                <a:tab pos="1141413" algn="l"/>
                <a:tab pos="1368425" algn="l"/>
                <a:tab pos="1584325" algn="l"/>
                <a:tab pos="2052638"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227013" algn="l"/>
                <a:tab pos="457200" algn="l"/>
                <a:tab pos="684213" algn="l"/>
                <a:tab pos="809625" algn="l"/>
                <a:tab pos="914400" algn="l"/>
                <a:tab pos="1141413" algn="l"/>
                <a:tab pos="1368425" algn="l"/>
                <a:tab pos="1584325" algn="l"/>
                <a:tab pos="2052638" algn="l"/>
              </a:tabLst>
            </a:pP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Βάση αρχικού πλάνου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slide</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13), η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JavaScript </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συνάρτηση του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slide</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14, θέλουμε να εκτελεστεί αυτόματα όταν ο χρήστης πληκτρολογήσει κάτι στο πεδίο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username</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2000" b="0" i="0" u="none" strike="noStrike" cap="none" normalizeH="0" baseline="0" dirty="0" smtClean="0">
              <a:ln>
                <a:noFill/>
              </a:ln>
              <a:solidFill>
                <a:schemeClr val="tx1"/>
              </a:solidFill>
              <a:effectLst/>
              <a:latin typeface="+mn-lt"/>
            </a:endParaRPr>
          </a:p>
          <a:p>
            <a:pPr lvl="1"/>
            <a:r>
              <a:rPr lang="en-US" altLang="el-GR" sz="2000" b="1" dirty="0" smtClean="0">
                <a:latin typeface="+mn-lt"/>
                <a:ea typeface="Times New Roman" panose="02020603050405020304" pitchFamily="18" charset="0"/>
                <a:cs typeface="Courier New" panose="02070309020205020404" pitchFamily="49" charset="0"/>
              </a:rPr>
              <a:t>&lt;form </a:t>
            </a:r>
            <a:r>
              <a:rPr lang="en-US" altLang="el-GR" sz="2000" b="1" dirty="0">
                <a:latin typeface="+mn-lt"/>
                <a:ea typeface="Times New Roman" panose="02020603050405020304" pitchFamily="18" charset="0"/>
                <a:cs typeface="Courier New" panose="02070309020205020404" pitchFamily="49" charset="0"/>
              </a:rPr>
              <a:t>name="</a:t>
            </a:r>
            <a:r>
              <a:rPr lang="en-US" altLang="el-GR" sz="2000" b="1" dirty="0" err="1">
                <a:latin typeface="+mn-lt"/>
                <a:ea typeface="Times New Roman" panose="02020603050405020304" pitchFamily="18" charset="0"/>
                <a:cs typeface="Courier New" panose="02070309020205020404" pitchFamily="49" charset="0"/>
              </a:rPr>
              <a:t>myForm</a:t>
            </a:r>
            <a:r>
              <a:rPr lang="en-US" altLang="el-GR" sz="2000" b="1" dirty="0">
                <a:latin typeface="+mn-lt"/>
                <a:ea typeface="Times New Roman" panose="02020603050405020304" pitchFamily="18" charset="0"/>
                <a:cs typeface="Courier New" panose="02070309020205020404" pitchFamily="49" charset="0"/>
              </a:rPr>
              <a:t>"&gt;</a:t>
            </a:r>
            <a:endParaRPr lang="el-GR" altLang="el-GR" sz="2000" dirty="0">
              <a:latin typeface="+mn-lt"/>
            </a:endParaRPr>
          </a:p>
          <a:p>
            <a:pPr lvl="1"/>
            <a:r>
              <a:rPr lang="en-US" altLang="el-GR" sz="2000" b="1" dirty="0">
                <a:latin typeface="+mn-lt"/>
                <a:ea typeface="Times New Roman" panose="02020603050405020304" pitchFamily="18" charset="0"/>
                <a:cs typeface="Courier New" panose="02070309020205020404" pitchFamily="49" charset="0"/>
              </a:rPr>
              <a:t>	Name: &lt;input type="text" name="username" </a:t>
            </a:r>
            <a:r>
              <a:rPr lang="en-US" altLang="el-GR" sz="2000" b="1" dirty="0" err="1">
                <a:latin typeface="+mn-lt"/>
                <a:ea typeface="Times New Roman" panose="02020603050405020304" pitchFamily="18" charset="0"/>
                <a:cs typeface="Courier New" panose="02070309020205020404" pitchFamily="49" charset="0"/>
              </a:rPr>
              <a:t>onkeyup</a:t>
            </a:r>
            <a:r>
              <a:rPr lang="en-US" altLang="el-GR" sz="2000" b="1" dirty="0">
                <a:latin typeface="+mn-lt"/>
                <a:ea typeface="Times New Roman" panose="02020603050405020304" pitchFamily="18" charset="0"/>
                <a:cs typeface="Courier New" panose="02070309020205020404" pitchFamily="49" charset="0"/>
              </a:rPr>
              <a:t>="</a:t>
            </a:r>
            <a:r>
              <a:rPr lang="en-US" altLang="el-GR" sz="2000" b="1" dirty="0" err="1">
                <a:latin typeface="+mn-lt"/>
                <a:ea typeface="Times New Roman" panose="02020603050405020304" pitchFamily="18" charset="0"/>
                <a:cs typeface="Courier New" panose="02070309020205020404" pitchFamily="49" charset="0"/>
              </a:rPr>
              <a:t>ajaxFunction</a:t>
            </a:r>
            <a:r>
              <a:rPr lang="en-US" altLang="el-GR" sz="2000" b="1" dirty="0">
                <a:latin typeface="+mn-lt"/>
                <a:ea typeface="Times New Roman" panose="02020603050405020304" pitchFamily="18" charset="0"/>
                <a:cs typeface="Courier New" panose="02070309020205020404" pitchFamily="49" charset="0"/>
              </a:rPr>
              <a:t>();"/&gt;</a:t>
            </a:r>
            <a:endParaRPr lang="el-GR" altLang="el-GR" sz="2000" dirty="0">
              <a:latin typeface="+mn-lt"/>
            </a:endParaRPr>
          </a:p>
          <a:p>
            <a:pPr lvl="1"/>
            <a:endParaRPr lang="en-US" altLang="el-GR" sz="2000" dirty="0">
              <a:latin typeface="+mn-lt"/>
            </a:endParaRPr>
          </a:p>
          <a:p>
            <a:pPr lvl="1">
              <a:tabLst>
                <a:tab pos="227013" algn="l"/>
                <a:tab pos="457200" algn="l"/>
                <a:tab pos="684213" algn="l"/>
                <a:tab pos="914400" algn="l"/>
                <a:tab pos="1141413" algn="l"/>
                <a:tab pos="1368425" algn="l"/>
                <a:tab pos="1584325" algn="l"/>
                <a:tab pos="2052638" algn="l"/>
              </a:tabLst>
            </a:pPr>
            <a:r>
              <a:rPr lang="en-US" altLang="el-GR" sz="2000" b="1" dirty="0">
                <a:latin typeface="+mn-lt"/>
                <a:ea typeface="Times New Roman" panose="02020603050405020304" pitchFamily="18" charset="0"/>
                <a:cs typeface="Courier New" panose="02070309020205020404" pitchFamily="49" charset="0"/>
              </a:rPr>
              <a:t>	Time: &lt;input type="text" name="time" id="time"/&gt;</a:t>
            </a:r>
            <a:endParaRPr lang="el-GR" altLang="el-GR" sz="2000" dirty="0">
              <a:latin typeface="+mn-lt"/>
            </a:endParaRPr>
          </a:p>
          <a:p>
            <a:pPr lvl="1">
              <a:tabLst>
                <a:tab pos="227013" algn="l"/>
                <a:tab pos="457200" algn="l"/>
                <a:tab pos="684213" algn="l"/>
                <a:tab pos="914400" algn="l"/>
                <a:tab pos="1141413" algn="l"/>
                <a:tab pos="1368425" algn="l"/>
                <a:tab pos="1584325" algn="l"/>
                <a:tab pos="2052638" algn="l"/>
              </a:tabLst>
            </a:pPr>
            <a:r>
              <a:rPr lang="en-US" altLang="el-GR" sz="2000" b="1" dirty="0">
                <a:latin typeface="+mn-lt"/>
                <a:ea typeface="Times New Roman" panose="02020603050405020304" pitchFamily="18" charset="0"/>
                <a:cs typeface="Courier New" panose="02070309020205020404" pitchFamily="49" charset="0"/>
              </a:rPr>
              <a:t>&lt;/form&gt; </a:t>
            </a:r>
            <a:endParaRPr lang="el-GR" altLang="el-GR" sz="2000" dirty="0">
              <a:latin typeface="+mn-lt"/>
            </a:endParaRPr>
          </a:p>
          <a:p>
            <a:pPr marL="800100" lvl="1" indent="-342900">
              <a:buFont typeface="Wingdings" panose="05000000000000000000" pitchFamily="2" charset="2"/>
              <a:buChar char="q"/>
              <a:tabLst>
                <a:tab pos="227013" algn="l"/>
                <a:tab pos="457200" algn="l"/>
                <a:tab pos="684213" algn="l"/>
                <a:tab pos="914400" algn="l"/>
                <a:tab pos="1141413" algn="l"/>
                <a:tab pos="1368425" algn="l"/>
                <a:tab pos="1584325" algn="l"/>
                <a:tab pos="2052638" algn="l"/>
              </a:tabLst>
            </a:pPr>
            <a:endParaRPr lang="en-US" altLang="el-GR" sz="2000" b="1" dirty="0" smtClean="0">
              <a:latin typeface="+mn-lt"/>
              <a:ea typeface="Times New Roman" panose="02020603050405020304" pitchFamily="18" charset="0"/>
            </a:endParaRPr>
          </a:p>
          <a:p>
            <a:pPr marL="800100" lvl="1" indent="-342900">
              <a:buFont typeface="Wingdings" panose="05000000000000000000" pitchFamily="2" charset="2"/>
              <a:buChar char="q"/>
              <a:tabLst>
                <a:tab pos="227013" algn="l"/>
                <a:tab pos="457200" algn="l"/>
                <a:tab pos="684213" algn="l"/>
                <a:tab pos="914400" algn="l"/>
                <a:tab pos="1141413" algn="l"/>
                <a:tab pos="1368425" algn="l"/>
                <a:tab pos="1584325" algn="l"/>
                <a:tab pos="2052638" algn="l"/>
              </a:tabLst>
            </a:pPr>
            <a:r>
              <a:rPr lang="en-US" altLang="el-GR" sz="2000" b="1" dirty="0" err="1" smtClean="0">
                <a:latin typeface="+mn-lt"/>
                <a:ea typeface="Times New Roman" panose="02020603050405020304" pitchFamily="18" charset="0"/>
              </a:rPr>
              <a:t>onk</a:t>
            </a:r>
            <a:r>
              <a:rPr lang="el-GR" altLang="el-GR" sz="2000" b="1" dirty="0" err="1" smtClean="0">
                <a:latin typeface="+mn-lt"/>
                <a:ea typeface="Times New Roman" panose="02020603050405020304" pitchFamily="18" charset="0"/>
              </a:rPr>
              <a:t>eyup</a:t>
            </a:r>
            <a:r>
              <a:rPr lang="el-GR" altLang="el-GR" sz="2000" dirty="0">
                <a:latin typeface="+mn-lt"/>
                <a:ea typeface="Times New Roman" panose="02020603050405020304" pitchFamily="18" charset="0"/>
              </a:rPr>
              <a:t>: όταν αφήνεται να επανέλθει ένα πατημένο πλήκτρο, </a:t>
            </a:r>
            <a:br>
              <a:rPr lang="el-GR" altLang="el-GR" sz="2000" dirty="0">
                <a:latin typeface="+mn-lt"/>
                <a:ea typeface="Times New Roman" panose="02020603050405020304" pitchFamily="18" charset="0"/>
              </a:rPr>
            </a:br>
            <a:r>
              <a:rPr lang="el-GR" altLang="el-GR" sz="2000" dirty="0">
                <a:latin typeface="+mn-lt"/>
                <a:ea typeface="Times New Roman" panose="02020603050405020304" pitchFamily="18" charset="0"/>
              </a:rPr>
              <a:t>βρισκόμενοι μέσα στο πρώτο </a:t>
            </a:r>
            <a:r>
              <a:rPr lang="en-US" altLang="el-GR" sz="2000" dirty="0">
                <a:latin typeface="+mn-lt"/>
                <a:ea typeface="Times New Roman" panose="02020603050405020304" pitchFamily="18" charset="0"/>
              </a:rPr>
              <a:t>input</a:t>
            </a:r>
            <a:r>
              <a:rPr lang="el-GR" altLang="el-GR" sz="2000" dirty="0">
                <a:latin typeface="+mn-lt"/>
                <a:ea typeface="Times New Roman" panose="02020603050405020304" pitchFamily="18" charset="0"/>
              </a:rPr>
              <a:t>.</a:t>
            </a:r>
            <a:endParaRPr lang="el-GR" altLang="el-GR" sz="2000" dirty="0">
              <a:latin typeface="+mn-lt"/>
            </a:endParaRPr>
          </a:p>
          <a:p>
            <a:pPr lvl="2">
              <a:tabLst>
                <a:tab pos="227013" algn="l"/>
                <a:tab pos="457200" algn="l"/>
                <a:tab pos="684213" algn="l"/>
                <a:tab pos="914400" algn="l"/>
                <a:tab pos="1141413" algn="l"/>
                <a:tab pos="1368425" algn="l"/>
                <a:tab pos="1584325" algn="l"/>
                <a:tab pos="2052638" algn="l"/>
              </a:tabLst>
            </a:pPr>
            <a:endParaRPr lang="en-US" altLang="el-GR" sz="2000" b="1" dirty="0" smtClean="0">
              <a:latin typeface="+mn-lt"/>
              <a:ea typeface="Times New Roman" panose="02020603050405020304" pitchFamily="18" charset="0"/>
            </a:endParaRPr>
          </a:p>
          <a:p>
            <a:pPr lvl="2">
              <a:tabLst>
                <a:tab pos="227013" algn="l"/>
                <a:tab pos="457200" algn="l"/>
                <a:tab pos="684213" algn="l"/>
                <a:tab pos="914400" algn="l"/>
                <a:tab pos="1141413" algn="l"/>
                <a:tab pos="1368425" algn="l"/>
                <a:tab pos="1584325" algn="l"/>
                <a:tab pos="2052638" algn="l"/>
              </a:tabLst>
            </a:pPr>
            <a:endParaRPr lang="en-US" altLang="el-GR" sz="2000" b="1" dirty="0">
              <a:latin typeface="+mn-lt"/>
              <a:ea typeface="Times New Roman" panose="02020603050405020304" pitchFamily="18" charset="0"/>
            </a:endParaRPr>
          </a:p>
          <a:p>
            <a:pPr lvl="2">
              <a:tabLst>
                <a:tab pos="227013" algn="l"/>
                <a:tab pos="457200" algn="l"/>
                <a:tab pos="684213" algn="l"/>
                <a:tab pos="914400" algn="l"/>
                <a:tab pos="1141413" algn="l"/>
                <a:tab pos="1368425" algn="l"/>
                <a:tab pos="1584325" algn="l"/>
                <a:tab pos="2052638" algn="l"/>
              </a:tabLst>
            </a:pPr>
            <a:endParaRPr lang="en-US" altLang="el-GR" sz="2000" b="1" dirty="0" smtClean="0">
              <a:latin typeface="+mn-lt"/>
              <a:ea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227013" algn="l"/>
                <a:tab pos="457200" algn="l"/>
                <a:tab pos="684213" algn="l"/>
                <a:tab pos="809625" algn="l"/>
                <a:tab pos="914400" algn="l"/>
                <a:tab pos="1141413" algn="l"/>
                <a:tab pos="1368425" algn="l"/>
                <a:tab pos="1584325" algn="l"/>
                <a:tab pos="2052638" algn="l"/>
              </a:tabLst>
            </a:pPr>
            <a:endParaRPr kumimoji="0" lang="el-GR" altLang="el-GR" sz="2000" b="0" i="0" u="none" strike="noStrike" cap="none" normalizeH="0" baseline="0" dirty="0" smtClean="0">
              <a:ln>
                <a:noFill/>
              </a:ln>
              <a:solidFill>
                <a:schemeClr val="tx1"/>
              </a:solidFill>
              <a:effectLst/>
              <a:latin typeface="+mn-lt"/>
            </a:endParaRPr>
          </a:p>
        </p:txBody>
      </p:sp>
      <p:pic>
        <p:nvPicPr>
          <p:cNvPr id="13313" name="Picture 135" descr="εικονίδιο we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1471" y="3665252"/>
            <a:ext cx="1774825" cy="1774825"/>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3565243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31846" y="116632"/>
            <a:ext cx="9252520" cy="729593"/>
          </a:xfrm>
        </p:spPr>
        <p:txBody>
          <a:bodyPr>
            <a:noAutofit/>
          </a:bodyPr>
          <a:lstStyle/>
          <a:p>
            <a:pPr lvl="2" algn="ctr" rtl="0">
              <a:spcBef>
                <a:spcPct val="0"/>
              </a:spcBef>
            </a:pPr>
            <a:r>
              <a:rPr lang="el-GR" altLang="el-GR" sz="3600" b="1" dirty="0">
                <a:latin typeface="+mn-lt"/>
                <a:ea typeface="Times New Roman" panose="02020603050405020304" pitchFamily="18" charset="0"/>
              </a:rPr>
              <a:t>Συνολικά ο κώδικας της σελίδας έχει ως εξής</a:t>
            </a:r>
            <a:r>
              <a:rPr lang="el-GR" altLang="el-GR" sz="3600" dirty="0">
                <a:latin typeface="+mn-lt"/>
              </a:rPr>
              <a:t> </a:t>
            </a:r>
            <a:endParaRPr lang="el-GR" sz="3600" dirty="0">
              <a:latin typeface="+mn-lt"/>
            </a:endParaRPr>
          </a:p>
        </p:txBody>
      </p:sp>
      <p:graphicFrame>
        <p:nvGraphicFramePr>
          <p:cNvPr id="2" name="Πίνακας 1"/>
          <p:cNvGraphicFramePr>
            <a:graphicFrameLocks noGrp="1"/>
          </p:cNvGraphicFramePr>
          <p:nvPr>
            <p:custDataLst>
              <p:tags r:id="rId3"/>
            </p:custDataLst>
            <p:extLst>
              <p:ext uri="{D42A27DB-BD31-4B8C-83A1-F6EECF244321}">
                <p14:modId xmlns:p14="http://schemas.microsoft.com/office/powerpoint/2010/main" val="2862629467"/>
              </p:ext>
            </p:extLst>
          </p:nvPr>
        </p:nvGraphicFramePr>
        <p:xfrm>
          <a:off x="265340" y="1004188"/>
          <a:ext cx="8145338" cy="4993640"/>
        </p:xfrm>
        <a:graphic>
          <a:graphicData uri="http://schemas.openxmlformats.org/drawingml/2006/table">
            <a:tbl>
              <a:tblPr firstRow="1" firstCol="1" lastRow="1" lastCol="1" bandRow="1" bandCol="1"/>
              <a:tblGrid>
                <a:gridCol w="4782828"/>
                <a:gridCol w="3362510"/>
              </a:tblGrid>
              <a:tr h="4959411">
                <a:tc>
                  <a:txBody>
                    <a:bodyPr/>
                    <a:lstStyle/>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smtClean="0">
                          <a:effectLst/>
                          <a:latin typeface="+mn-lt"/>
                          <a:ea typeface="Times New Roman" panose="02020603050405020304" pitchFamily="18" charset="0"/>
                          <a:cs typeface="Times New Roman" panose="02020603050405020304" pitchFamily="18" charset="0"/>
                        </a:rPr>
                        <a:t>&lt;</a:t>
                      </a:r>
                      <a:r>
                        <a:rPr lang="en-US" sz="1100" b="1" spc="-150" dirty="0">
                          <a:effectLst/>
                          <a:latin typeface="+mn-lt"/>
                          <a:ea typeface="Times New Roman" panose="02020603050405020304" pitchFamily="18" charset="0"/>
                          <a:cs typeface="Times New Roman" panose="02020603050405020304" pitchFamily="18" charset="0"/>
                        </a:rPr>
                        <a:t>html&gt;&lt;body&gt;</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&lt;script type="text/</a:t>
                      </a:r>
                      <a:r>
                        <a:rPr lang="en-US" sz="1100" b="1" spc="-150" dirty="0" err="1">
                          <a:effectLst/>
                          <a:latin typeface="+mn-lt"/>
                          <a:ea typeface="Times New Roman" panose="02020603050405020304" pitchFamily="18" charset="0"/>
                          <a:cs typeface="Times New Roman" panose="02020603050405020304" pitchFamily="18" charset="0"/>
                        </a:rPr>
                        <a:t>javascript</a:t>
                      </a:r>
                      <a:r>
                        <a:rPr lang="en-US" sz="1100" b="1" spc="-150" dirty="0">
                          <a:effectLst/>
                          <a:latin typeface="+mn-lt"/>
                          <a:ea typeface="Times New Roman" panose="02020603050405020304" pitchFamily="18" charset="0"/>
                          <a:cs typeface="Times New Roman" panose="02020603050405020304" pitchFamily="18" charset="0"/>
                        </a:rPr>
                        <a:t>"&gt;</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function </a:t>
                      </a:r>
                      <a:r>
                        <a:rPr lang="en-US" sz="1100" b="1" spc="-150" dirty="0" err="1">
                          <a:effectLst/>
                          <a:highlight>
                            <a:srgbClr val="FFFF00"/>
                          </a:highlight>
                          <a:latin typeface="+mn-lt"/>
                          <a:ea typeface="Times New Roman" panose="02020603050405020304" pitchFamily="18" charset="0"/>
                          <a:cs typeface="Times New Roman" panose="02020603050405020304" pitchFamily="18" charset="0"/>
                        </a:rPr>
                        <a:t>ajaxFunction</a:t>
                      </a:r>
                      <a:r>
                        <a:rPr lang="en-US" sz="1100" b="1" spc="-150" dirty="0">
                          <a:effectLst/>
                          <a:highlight>
                            <a:srgbClr val="FFFF00"/>
                          </a:highlight>
                          <a:latin typeface="+mn-lt"/>
                          <a:ea typeface="Times New Roman" panose="02020603050405020304" pitchFamily="18" charset="0"/>
                          <a:cs typeface="Times New Roman" panose="02020603050405020304" pitchFamily="18" charset="0"/>
                        </a:rPr>
                        <a:t>()</a:t>
                      </a:r>
                      <a:r>
                        <a:rPr lang="en-US" sz="1100" b="1" spc="-150" dirty="0">
                          <a:effectLst/>
                          <a:latin typeface="+mn-lt"/>
                          <a:ea typeface="Times New Roman" panose="02020603050405020304" pitchFamily="18" charset="0"/>
                          <a:cs typeface="Times New Roman" panose="02020603050405020304" pitchFamily="18" charset="0"/>
                        </a:rPr>
                        <a:t> {</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t>
                      </a:r>
                      <a:r>
                        <a:rPr lang="en-US" sz="1100" b="1" spc="-150" dirty="0" err="1">
                          <a:effectLst/>
                          <a:latin typeface="+mn-lt"/>
                          <a:ea typeface="Times New Roman" panose="02020603050405020304" pitchFamily="18" charset="0"/>
                          <a:cs typeface="Times New Roman" panose="02020603050405020304" pitchFamily="18" charset="0"/>
                        </a:rPr>
                        <a:t>var</a:t>
                      </a:r>
                      <a:r>
                        <a:rPr lang="en-US" sz="1100" b="1" spc="-150" dirty="0">
                          <a:effectLst/>
                          <a:latin typeface="+mn-lt"/>
                          <a:ea typeface="Times New Roman" panose="02020603050405020304" pitchFamily="18" charset="0"/>
                          <a:cs typeface="Times New Roman" panose="02020603050405020304" pitchFamily="18" charset="0"/>
                        </a:rPr>
                        <a:t> </a:t>
                      </a:r>
                      <a:r>
                        <a:rPr lang="en-US" sz="1100" b="1" spc="-150" dirty="0" err="1">
                          <a:effectLst/>
                          <a:latin typeface="+mn-lt"/>
                          <a:ea typeface="Times New Roman" panose="02020603050405020304" pitchFamily="18" charset="0"/>
                          <a:cs typeface="Times New Roman" panose="02020603050405020304" pitchFamily="18" charset="0"/>
                        </a:rPr>
                        <a:t>xmlhttp</a:t>
                      </a:r>
                      <a:r>
                        <a:rPr lang="en-US" sz="1100" b="1" spc="-150" dirty="0">
                          <a:effectLst/>
                          <a:latin typeface="+mn-lt"/>
                          <a:ea typeface="Times New Roman" panose="02020603050405020304" pitchFamily="18" charset="0"/>
                          <a:cs typeface="Times New Roman" panose="02020603050405020304" pitchFamily="18" charset="0"/>
                        </a:rPr>
                        <a:t>;</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if (</a:t>
                      </a:r>
                      <a:r>
                        <a:rPr lang="en-US" sz="1100" b="1" spc="-150" dirty="0" err="1">
                          <a:effectLst/>
                          <a:latin typeface="+mn-lt"/>
                          <a:ea typeface="Times New Roman" panose="02020603050405020304" pitchFamily="18" charset="0"/>
                          <a:cs typeface="Times New Roman" panose="02020603050405020304" pitchFamily="18" charset="0"/>
                        </a:rPr>
                        <a:t>window.XMLHttpRequest</a:t>
                      </a:r>
                      <a:r>
                        <a:rPr lang="en-US" sz="1100" b="1" spc="-150" dirty="0">
                          <a:effectLst/>
                          <a:latin typeface="+mn-lt"/>
                          <a:ea typeface="Times New Roman" panose="02020603050405020304" pitchFamily="18" charset="0"/>
                          <a:cs typeface="Times New Roman" panose="02020603050405020304" pitchFamily="18" charset="0"/>
                        </a:rPr>
                        <a:t>) {</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 code for IE7+, Firefox, Chrome, Opera, Safari</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t>
                      </a:r>
                      <a:r>
                        <a:rPr lang="en-US" sz="1100" b="1" spc="-150" dirty="0" err="1">
                          <a:effectLst/>
                          <a:latin typeface="+mn-lt"/>
                          <a:ea typeface="Times New Roman" panose="02020603050405020304" pitchFamily="18" charset="0"/>
                          <a:cs typeface="Times New Roman" panose="02020603050405020304" pitchFamily="18" charset="0"/>
                        </a:rPr>
                        <a:t>xmlhttp</a:t>
                      </a:r>
                      <a:r>
                        <a:rPr lang="en-US" sz="1100" b="1" spc="-150" dirty="0">
                          <a:effectLst/>
                          <a:latin typeface="+mn-lt"/>
                          <a:ea typeface="Times New Roman" panose="02020603050405020304" pitchFamily="18" charset="0"/>
                          <a:cs typeface="Times New Roman" panose="02020603050405020304" pitchFamily="18" charset="0"/>
                        </a:rPr>
                        <a:t>=new </a:t>
                      </a:r>
                      <a:r>
                        <a:rPr lang="en-US" sz="1100" b="1" spc="-150" dirty="0" err="1">
                          <a:effectLst/>
                          <a:latin typeface="+mn-lt"/>
                          <a:ea typeface="Times New Roman" panose="02020603050405020304" pitchFamily="18" charset="0"/>
                          <a:cs typeface="Times New Roman" panose="02020603050405020304" pitchFamily="18" charset="0"/>
                        </a:rPr>
                        <a:t>XMLHttpRequest</a:t>
                      </a:r>
                      <a:r>
                        <a:rPr lang="en-US" sz="1100" b="1" spc="-150" dirty="0">
                          <a:effectLst/>
                          <a:latin typeface="+mn-lt"/>
                          <a:ea typeface="Times New Roman" panose="02020603050405020304" pitchFamily="18" charset="0"/>
                          <a:cs typeface="Times New Roman" panose="02020603050405020304" pitchFamily="18" charset="0"/>
                        </a:rPr>
                        <a:t>();</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else if (</a:t>
                      </a:r>
                      <a:r>
                        <a:rPr lang="en-US" sz="1100" b="1" spc="-150" dirty="0" err="1">
                          <a:effectLst/>
                          <a:latin typeface="+mn-lt"/>
                          <a:ea typeface="Times New Roman" panose="02020603050405020304" pitchFamily="18" charset="0"/>
                          <a:cs typeface="Times New Roman" panose="02020603050405020304" pitchFamily="18" charset="0"/>
                        </a:rPr>
                        <a:t>window.ActiveXObject</a:t>
                      </a:r>
                      <a:r>
                        <a:rPr lang="en-US" sz="1100" b="1" spc="-150" dirty="0">
                          <a:effectLst/>
                          <a:latin typeface="+mn-lt"/>
                          <a:ea typeface="Times New Roman" panose="02020603050405020304" pitchFamily="18" charset="0"/>
                          <a:cs typeface="Times New Roman" panose="02020603050405020304" pitchFamily="18" charset="0"/>
                        </a:rPr>
                        <a:t>) {</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 code for IE6, IE5</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GB" sz="1100" b="1" spc="-150" dirty="0">
                          <a:effectLst/>
                          <a:latin typeface="+mn-lt"/>
                          <a:ea typeface="Times New Roman" panose="02020603050405020304" pitchFamily="18" charset="0"/>
                          <a:cs typeface="Times New Roman" panose="02020603050405020304" pitchFamily="18" charset="0"/>
                        </a:rPr>
                        <a:t>		</a:t>
                      </a:r>
                      <a:r>
                        <a:rPr lang="en-GB" sz="1100" b="1" spc="-150" dirty="0" err="1">
                          <a:effectLst/>
                          <a:latin typeface="+mn-lt"/>
                          <a:ea typeface="Times New Roman" panose="02020603050405020304" pitchFamily="18" charset="0"/>
                          <a:cs typeface="Times New Roman" panose="02020603050405020304" pitchFamily="18" charset="0"/>
                        </a:rPr>
                        <a:t>xmlhttp</a:t>
                      </a:r>
                      <a:r>
                        <a:rPr lang="en-GB" sz="1100" b="1" spc="-150" dirty="0">
                          <a:effectLst/>
                          <a:latin typeface="+mn-lt"/>
                          <a:ea typeface="Times New Roman" panose="02020603050405020304" pitchFamily="18" charset="0"/>
                          <a:cs typeface="Times New Roman" panose="02020603050405020304" pitchFamily="18" charset="0"/>
                        </a:rPr>
                        <a:t>=new </a:t>
                      </a:r>
                      <a:r>
                        <a:rPr lang="en-GB" sz="1100" b="1" spc="-150" dirty="0" err="1">
                          <a:effectLst/>
                          <a:latin typeface="+mn-lt"/>
                          <a:ea typeface="Times New Roman" panose="02020603050405020304" pitchFamily="18" charset="0"/>
                          <a:cs typeface="Times New Roman" panose="02020603050405020304" pitchFamily="18" charset="0"/>
                        </a:rPr>
                        <a:t>ActiveXObject</a:t>
                      </a:r>
                      <a:r>
                        <a:rPr lang="en-GB" sz="1100" b="1" spc="-150" dirty="0">
                          <a:effectLst/>
                          <a:latin typeface="+mn-lt"/>
                          <a:ea typeface="Times New Roman" panose="02020603050405020304" pitchFamily="18" charset="0"/>
                          <a:cs typeface="Times New Roman" panose="02020603050405020304" pitchFamily="18" charset="0"/>
                        </a:rPr>
                        <a:t>("</a:t>
                      </a:r>
                      <a:r>
                        <a:rPr lang="en-GB" sz="1100" b="1" spc="-150" dirty="0" err="1">
                          <a:effectLst/>
                          <a:latin typeface="+mn-lt"/>
                          <a:ea typeface="Times New Roman" panose="02020603050405020304" pitchFamily="18" charset="0"/>
                          <a:cs typeface="Times New Roman" panose="02020603050405020304" pitchFamily="18" charset="0"/>
                        </a:rPr>
                        <a:t>Microsoft.XMLHTTP</a:t>
                      </a:r>
                      <a:r>
                        <a:rPr lang="en-GB" sz="1100" b="1" spc="-150" dirty="0">
                          <a:effectLst/>
                          <a:latin typeface="+mn-lt"/>
                          <a:ea typeface="Times New Roman" panose="02020603050405020304" pitchFamily="18" charset="0"/>
                          <a:cs typeface="Times New Roman" panose="02020603050405020304" pitchFamily="18" charset="0"/>
                        </a:rPr>
                        <a:t>");</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GB" sz="1100" b="1" spc="-150" dirty="0">
                          <a:effectLst/>
                          <a:latin typeface="+mn-lt"/>
                          <a:ea typeface="Times New Roman" panose="02020603050405020304" pitchFamily="18" charset="0"/>
                          <a:cs typeface="Times New Roman" panose="02020603050405020304" pitchFamily="18" charset="0"/>
                        </a:rPr>
                        <a:t>	</a:t>
                      </a:r>
                      <a:r>
                        <a:rPr lang="en-US" sz="1100" b="1" spc="-150" dirty="0">
                          <a:effectLst/>
                          <a:latin typeface="+mn-lt"/>
                          <a:ea typeface="Times New Roman" panose="02020603050405020304" pitchFamily="18" charset="0"/>
                          <a:cs typeface="Times New Roman" panose="02020603050405020304" pitchFamily="18" charset="0"/>
                        </a:rPr>
                        <a:t>}</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else {</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alert("Your browser does not support XMLHTTP!");</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t>
                      </a:r>
                      <a:r>
                        <a:rPr lang="en-US" sz="1100" b="1" spc="-150" dirty="0" err="1">
                          <a:effectLst/>
                          <a:latin typeface="+mn-lt"/>
                          <a:ea typeface="Times New Roman" panose="02020603050405020304" pitchFamily="18" charset="0"/>
                          <a:cs typeface="Times New Roman" panose="02020603050405020304" pitchFamily="18" charset="0"/>
                        </a:rPr>
                        <a:t>var</a:t>
                      </a:r>
                      <a:r>
                        <a:rPr lang="en-US" sz="1100" b="1" spc="-150" dirty="0">
                          <a:effectLst/>
                          <a:latin typeface="+mn-lt"/>
                          <a:ea typeface="Times New Roman" panose="02020603050405020304" pitchFamily="18" charset="0"/>
                          <a:cs typeface="Times New Roman" panose="02020603050405020304" pitchFamily="18" charset="0"/>
                        </a:rPr>
                        <a:t> d = new Date();</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t>
                      </a:r>
                      <a:r>
                        <a:rPr lang="en-US" sz="1100" b="1" spc="-150" dirty="0" err="1">
                          <a:effectLst/>
                          <a:latin typeface="+mn-lt"/>
                          <a:ea typeface="Times New Roman" panose="02020603050405020304" pitchFamily="18" charset="0"/>
                          <a:cs typeface="Times New Roman" panose="02020603050405020304" pitchFamily="18" charset="0"/>
                        </a:rPr>
                        <a:t>var</a:t>
                      </a:r>
                      <a:r>
                        <a:rPr lang="en-US" sz="1100" b="1" spc="-150" dirty="0">
                          <a:effectLst/>
                          <a:latin typeface="+mn-lt"/>
                          <a:ea typeface="Times New Roman" panose="02020603050405020304" pitchFamily="18" charset="0"/>
                          <a:cs typeface="Times New Roman" panose="02020603050405020304" pitchFamily="18" charset="0"/>
                        </a:rPr>
                        <a:t> </a:t>
                      </a:r>
                      <a:r>
                        <a:rPr lang="en-US" sz="1100" b="1" spc="-150" dirty="0" err="1">
                          <a:effectLst/>
                          <a:highlight>
                            <a:srgbClr val="FFFF00"/>
                          </a:highlight>
                          <a:latin typeface="+mn-lt"/>
                          <a:ea typeface="Times New Roman" panose="02020603050405020304" pitchFamily="18" charset="0"/>
                          <a:cs typeface="Times New Roman" panose="02020603050405020304" pitchFamily="18" charset="0"/>
                        </a:rPr>
                        <a:t>url</a:t>
                      </a:r>
                      <a:r>
                        <a:rPr lang="en-US" sz="1100" b="1" spc="-150" dirty="0">
                          <a:effectLst/>
                          <a:latin typeface="+mn-lt"/>
                          <a:ea typeface="Times New Roman" panose="02020603050405020304" pitchFamily="18" charset="0"/>
                          <a:cs typeface="Times New Roman" panose="02020603050405020304" pitchFamily="18" charset="0"/>
                        </a:rPr>
                        <a:t>= "</a:t>
                      </a:r>
                      <a:r>
                        <a:rPr lang="en-US" sz="1100" b="1" spc="-150" dirty="0" err="1">
                          <a:effectLst/>
                          <a:latin typeface="+mn-lt"/>
                          <a:ea typeface="Times New Roman" panose="02020603050405020304" pitchFamily="18" charset="0"/>
                          <a:cs typeface="Times New Roman" panose="02020603050405020304" pitchFamily="18" charset="0"/>
                        </a:rPr>
                        <a:t>date.php?foo</a:t>
                      </a:r>
                      <a:r>
                        <a:rPr lang="en-US" sz="1100" b="1" spc="-150" dirty="0">
                          <a:effectLst/>
                          <a:latin typeface="+mn-lt"/>
                          <a:ea typeface="Times New Roman" panose="02020603050405020304" pitchFamily="18" charset="0"/>
                          <a:cs typeface="Times New Roman" panose="02020603050405020304" pitchFamily="18" charset="0"/>
                        </a:rPr>
                        <a:t>="+d;  //</a:t>
                      </a:r>
                      <a:r>
                        <a:rPr lang="el-GR" sz="1100" b="1" spc="-150" dirty="0">
                          <a:effectLst/>
                          <a:latin typeface="+mn-lt"/>
                          <a:ea typeface="Times New Roman" panose="02020603050405020304" pitchFamily="18" charset="0"/>
                          <a:cs typeface="Times New Roman" panose="02020603050405020304" pitchFamily="18" charset="0"/>
                        </a:rPr>
                        <a:t>αποφυγή </a:t>
                      </a:r>
                      <a:r>
                        <a:rPr lang="en-US" sz="1100" b="1" spc="-150" dirty="0">
                          <a:effectLst/>
                          <a:latin typeface="+mn-lt"/>
                          <a:ea typeface="Times New Roman" panose="02020603050405020304" pitchFamily="18" charset="0"/>
                          <a:cs typeface="Times New Roman" panose="02020603050405020304" pitchFamily="18" charset="0"/>
                        </a:rPr>
                        <a:t>caching </a:t>
                      </a:r>
                      <a:r>
                        <a:rPr lang="el-GR" sz="1100" b="1" spc="-150" dirty="0">
                          <a:effectLst/>
                          <a:latin typeface="+mn-lt"/>
                          <a:ea typeface="Times New Roman" panose="02020603050405020304" pitchFamily="18" charset="0"/>
                          <a:cs typeface="Times New Roman" panose="02020603050405020304" pitchFamily="18" charset="0"/>
                        </a:rPr>
                        <a:t>σελίδας</a:t>
                      </a: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t>
                      </a:r>
                      <a:r>
                        <a:rPr lang="en-US" sz="1100" b="1" spc="-150" dirty="0" err="1">
                          <a:effectLst/>
                          <a:latin typeface="+mn-lt"/>
                          <a:ea typeface="Times New Roman" panose="02020603050405020304" pitchFamily="18" charset="0"/>
                          <a:cs typeface="Times New Roman" panose="02020603050405020304" pitchFamily="18" charset="0"/>
                        </a:rPr>
                        <a:t>xmlhttp.open</a:t>
                      </a:r>
                      <a:r>
                        <a:rPr lang="en-US" sz="1100" b="1" spc="-150" dirty="0">
                          <a:effectLst/>
                          <a:latin typeface="+mn-lt"/>
                          <a:ea typeface="Times New Roman" panose="02020603050405020304" pitchFamily="18" charset="0"/>
                          <a:cs typeface="Times New Roman" panose="02020603050405020304" pitchFamily="18" charset="0"/>
                        </a:rPr>
                        <a:t>("GET",</a:t>
                      </a:r>
                      <a:r>
                        <a:rPr lang="en-US" sz="1100" b="1" spc="-150" dirty="0" err="1">
                          <a:effectLst/>
                          <a:highlight>
                            <a:srgbClr val="FFFF00"/>
                          </a:highlight>
                          <a:latin typeface="+mn-lt"/>
                          <a:ea typeface="Times New Roman" panose="02020603050405020304" pitchFamily="18" charset="0"/>
                          <a:cs typeface="Times New Roman" panose="02020603050405020304" pitchFamily="18" charset="0"/>
                        </a:rPr>
                        <a:t>url</a:t>
                      </a:r>
                      <a:r>
                        <a:rPr lang="en-US" sz="1100" b="1" spc="-150" dirty="0" err="1">
                          <a:effectLst/>
                          <a:latin typeface="+mn-lt"/>
                          <a:ea typeface="Times New Roman" panose="02020603050405020304" pitchFamily="18" charset="0"/>
                          <a:cs typeface="Times New Roman" panose="02020603050405020304" pitchFamily="18" charset="0"/>
                        </a:rPr>
                        <a:t>,true</a:t>
                      </a:r>
                      <a:r>
                        <a:rPr lang="en-US" sz="1100" b="1" spc="-150" dirty="0">
                          <a:effectLst/>
                          <a:latin typeface="+mn-lt"/>
                          <a:ea typeface="Times New Roman" panose="02020603050405020304" pitchFamily="18" charset="0"/>
                          <a:cs typeface="Times New Roman" panose="02020603050405020304" pitchFamily="18" charset="0"/>
                        </a:rPr>
                        <a:t>);</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t>
                      </a:r>
                      <a:r>
                        <a:rPr lang="en-US" sz="1100" b="1" spc="-150" dirty="0" err="1">
                          <a:effectLst/>
                          <a:latin typeface="+mn-lt"/>
                          <a:ea typeface="Times New Roman" panose="02020603050405020304" pitchFamily="18" charset="0"/>
                          <a:cs typeface="Times New Roman" panose="02020603050405020304" pitchFamily="18" charset="0"/>
                        </a:rPr>
                        <a:t>xmlhttp.send</a:t>
                      </a:r>
                      <a:r>
                        <a:rPr lang="en-US" sz="1100" b="1" spc="-150" dirty="0">
                          <a:effectLst/>
                          <a:latin typeface="+mn-lt"/>
                          <a:ea typeface="Times New Roman" panose="02020603050405020304" pitchFamily="18" charset="0"/>
                          <a:cs typeface="Times New Roman" panose="02020603050405020304" pitchFamily="18" charset="0"/>
                        </a:rPr>
                        <a:t>(null);</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t>
                      </a:r>
                      <a:r>
                        <a:rPr lang="en-US" sz="1100" b="1" spc="-150" dirty="0" err="1">
                          <a:effectLst/>
                          <a:latin typeface="+mn-lt"/>
                          <a:ea typeface="Times New Roman" panose="02020603050405020304" pitchFamily="18" charset="0"/>
                          <a:cs typeface="Times New Roman" panose="02020603050405020304" pitchFamily="18" charset="0"/>
                        </a:rPr>
                        <a:t>xmlhttp.onreadystatechange</a:t>
                      </a:r>
                      <a:r>
                        <a:rPr lang="en-US" sz="1100" b="1" spc="-150" dirty="0">
                          <a:effectLst/>
                          <a:latin typeface="+mn-lt"/>
                          <a:ea typeface="Times New Roman" panose="02020603050405020304" pitchFamily="18" charset="0"/>
                          <a:cs typeface="Times New Roman" panose="02020603050405020304" pitchFamily="18" charset="0"/>
                        </a:rPr>
                        <a:t>=function() {</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if(</a:t>
                      </a:r>
                      <a:r>
                        <a:rPr lang="en-US" sz="1100" b="1" spc="-150" dirty="0" err="1">
                          <a:effectLst/>
                          <a:latin typeface="+mn-lt"/>
                          <a:ea typeface="Times New Roman" panose="02020603050405020304" pitchFamily="18" charset="0"/>
                          <a:cs typeface="Times New Roman" panose="02020603050405020304" pitchFamily="18" charset="0"/>
                        </a:rPr>
                        <a:t>xmlhttp.readyState</a:t>
                      </a:r>
                      <a:r>
                        <a:rPr lang="en-US" sz="1100" b="1" spc="-150" dirty="0">
                          <a:effectLst/>
                          <a:latin typeface="+mn-lt"/>
                          <a:ea typeface="Times New Roman" panose="02020603050405020304" pitchFamily="18" charset="0"/>
                          <a:cs typeface="Times New Roman" panose="02020603050405020304" pitchFamily="18" charset="0"/>
                        </a:rPr>
                        <a:t>==4) {</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t>
                      </a:r>
                      <a:r>
                        <a:rPr lang="en-US" sz="1100" b="1" spc="-150" dirty="0" err="1">
                          <a:effectLst/>
                          <a:latin typeface="+mn-lt"/>
                          <a:ea typeface="Times New Roman" panose="02020603050405020304" pitchFamily="18" charset="0"/>
                          <a:cs typeface="Times New Roman" panose="02020603050405020304" pitchFamily="18" charset="0"/>
                        </a:rPr>
                        <a:t>document.myForm.time.value</a:t>
                      </a:r>
                      <a:r>
                        <a:rPr lang="en-US" sz="1100" b="1" spc="-150" dirty="0">
                          <a:effectLst/>
                          <a:latin typeface="+mn-lt"/>
                          <a:ea typeface="Times New Roman" panose="02020603050405020304" pitchFamily="18" charset="0"/>
                          <a:cs typeface="Times New Roman" panose="02020603050405020304" pitchFamily="18" charset="0"/>
                        </a:rPr>
                        <a:t>=</a:t>
                      </a:r>
                      <a:r>
                        <a:rPr lang="en-US" sz="1100" b="1" spc="-150" dirty="0" err="1">
                          <a:effectLst/>
                          <a:latin typeface="+mn-lt"/>
                          <a:ea typeface="Times New Roman" panose="02020603050405020304" pitchFamily="18" charset="0"/>
                          <a:cs typeface="Times New Roman" panose="02020603050405020304" pitchFamily="18" charset="0"/>
                        </a:rPr>
                        <a:t>xmlhttp.responseText</a:t>
                      </a:r>
                      <a:r>
                        <a:rPr lang="en-US" sz="1100" b="1" spc="-150" dirty="0">
                          <a:effectLst/>
                          <a:latin typeface="+mn-lt"/>
                          <a:ea typeface="Times New Roman" panose="02020603050405020304" pitchFamily="18" charset="0"/>
                          <a:cs typeface="Times New Roman" panose="02020603050405020304" pitchFamily="18" charset="0"/>
                        </a:rPr>
                        <a:t>;</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	}</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a:t>
                      </a:r>
                      <a:endParaRPr lang="el-GR" sz="1100" b="1" spc="-150" dirty="0">
                        <a:effectLst/>
                        <a:latin typeface="+mn-lt"/>
                        <a:ea typeface="Times New Roman" panose="02020603050405020304" pitchFamily="18" charset="0"/>
                        <a:cs typeface="Times New Roman" panose="02020603050405020304" pitchFamily="18" charset="0"/>
                      </a:endParaRPr>
                    </a:p>
                    <a:p>
                      <a:pPr algn="l">
                        <a:spcAft>
                          <a:spcPts val="200"/>
                        </a:spcAft>
                        <a:tabLst>
                          <a:tab pos="226695" algn="l"/>
                          <a:tab pos="457200" algn="l"/>
                          <a:tab pos="683895" algn="l"/>
                          <a:tab pos="914400" algn="l"/>
                          <a:tab pos="1141095" algn="l"/>
                          <a:tab pos="1368425" algn="l"/>
                          <a:tab pos="1584325" algn="l"/>
                          <a:tab pos="2052320" algn="l"/>
                        </a:tabLst>
                      </a:pPr>
                      <a:r>
                        <a:rPr lang="en-US" sz="1100" b="1" spc="-150" dirty="0">
                          <a:effectLst/>
                          <a:latin typeface="+mn-lt"/>
                          <a:ea typeface="Times New Roman" panose="02020603050405020304" pitchFamily="18" charset="0"/>
                          <a:cs typeface="Times New Roman" panose="02020603050405020304" pitchFamily="18" charset="0"/>
                        </a:rPr>
                        <a:t>&lt;/script&gt;</a:t>
                      </a:r>
                      <a:endParaRPr lang="el-GR" sz="1100" b="1" spc="-150" dirty="0">
                        <a:effectLst/>
                        <a:latin typeface="+mn-lt"/>
                        <a:ea typeface="Times New Roman" panose="02020603050405020304" pitchFamily="18" charset="0"/>
                        <a:cs typeface="Times New Roman" panose="02020603050405020304" pitchFamily="18" charset="0"/>
                      </a:endParaRPr>
                    </a:p>
                  </a:txBody>
                  <a:tcPr marL="40277" marR="40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300"/>
                        </a:spcAft>
                        <a:tabLst>
                          <a:tab pos="226695" algn="l"/>
                          <a:tab pos="457200" algn="l"/>
                          <a:tab pos="683895" algn="l"/>
                          <a:tab pos="914400" algn="l"/>
                          <a:tab pos="1141095" algn="l"/>
                          <a:tab pos="1368425" algn="l"/>
                          <a:tab pos="1584325" algn="l"/>
                          <a:tab pos="2052320" algn="l"/>
                        </a:tabLst>
                      </a:pPr>
                      <a:r>
                        <a:rPr lang="en-US" sz="900" b="1" spc="-15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l-GR" sz="1200" b="1" spc="-150" dirty="0">
                        <a:effectLst/>
                        <a:latin typeface="+mn-lt"/>
                        <a:ea typeface="Times New Roman" panose="02020603050405020304" pitchFamily="18" charset="0"/>
                        <a:cs typeface="Times New Roman" panose="02020603050405020304" pitchFamily="18" charset="0"/>
                      </a:endParaRPr>
                    </a:p>
                    <a:p>
                      <a:pPr algn="l">
                        <a:spcAft>
                          <a:spcPts val="300"/>
                        </a:spcAft>
                        <a:tabLst>
                          <a:tab pos="226695" algn="l"/>
                          <a:tab pos="457200" algn="l"/>
                          <a:tab pos="683895" algn="l"/>
                          <a:tab pos="914400" algn="l"/>
                          <a:tab pos="1141095" algn="l"/>
                          <a:tab pos="1368425" algn="l"/>
                          <a:tab pos="1584325" algn="l"/>
                          <a:tab pos="2052320" algn="l"/>
                        </a:tabLst>
                      </a:pPr>
                      <a:r>
                        <a:rPr lang="en-US" sz="1200" b="1" spc="-150" dirty="0">
                          <a:effectLst/>
                          <a:latin typeface="+mn-lt"/>
                          <a:ea typeface="Times New Roman" panose="02020603050405020304" pitchFamily="18" charset="0"/>
                          <a:cs typeface="Times New Roman" panose="02020603050405020304" pitchFamily="18" charset="0"/>
                        </a:rPr>
                        <a:t>&lt;form name="</a:t>
                      </a:r>
                      <a:r>
                        <a:rPr lang="en-US" sz="1200" b="1" spc="-150" dirty="0" err="1">
                          <a:effectLst/>
                          <a:latin typeface="+mn-lt"/>
                          <a:ea typeface="Times New Roman" panose="02020603050405020304" pitchFamily="18" charset="0"/>
                          <a:cs typeface="Times New Roman" panose="02020603050405020304" pitchFamily="18" charset="0"/>
                        </a:rPr>
                        <a:t>myForm</a:t>
                      </a:r>
                      <a:r>
                        <a:rPr lang="en-US" sz="1200" b="1" spc="-150" dirty="0">
                          <a:effectLst/>
                          <a:latin typeface="+mn-lt"/>
                          <a:ea typeface="Times New Roman" panose="02020603050405020304" pitchFamily="18" charset="0"/>
                          <a:cs typeface="Times New Roman" panose="02020603050405020304" pitchFamily="18" charset="0"/>
                        </a:rPr>
                        <a:t>"&gt;</a:t>
                      </a:r>
                      <a:endParaRPr lang="el-GR" sz="1200" b="1" spc="-150" dirty="0">
                        <a:effectLst/>
                        <a:latin typeface="+mn-lt"/>
                        <a:ea typeface="Times New Roman" panose="02020603050405020304" pitchFamily="18" charset="0"/>
                        <a:cs typeface="Times New Roman" panose="02020603050405020304" pitchFamily="18" charset="0"/>
                      </a:endParaRPr>
                    </a:p>
                    <a:p>
                      <a:pPr algn="l">
                        <a:spcAft>
                          <a:spcPts val="300"/>
                        </a:spcAft>
                        <a:tabLst>
                          <a:tab pos="226695" algn="l"/>
                          <a:tab pos="457200" algn="l"/>
                          <a:tab pos="683895" algn="l"/>
                          <a:tab pos="914400" algn="l"/>
                          <a:tab pos="1141095" algn="l"/>
                          <a:tab pos="1368425" algn="l"/>
                          <a:tab pos="1584325" algn="l"/>
                          <a:tab pos="2052320" algn="l"/>
                        </a:tabLst>
                      </a:pPr>
                      <a:r>
                        <a:rPr lang="en-US" sz="1200" b="1" spc="-150" dirty="0">
                          <a:effectLst/>
                          <a:latin typeface="+mn-lt"/>
                          <a:ea typeface="Times New Roman" panose="02020603050405020304" pitchFamily="18" charset="0"/>
                          <a:cs typeface="Times New Roman" panose="02020603050405020304" pitchFamily="18" charset="0"/>
                        </a:rPr>
                        <a:t>	Name:&lt;input type="text" </a:t>
                      </a:r>
                      <a:br>
                        <a:rPr lang="en-US" sz="1200" b="1" spc="-150" dirty="0">
                          <a:effectLst/>
                          <a:latin typeface="+mn-lt"/>
                          <a:ea typeface="Times New Roman" panose="02020603050405020304" pitchFamily="18" charset="0"/>
                          <a:cs typeface="Times New Roman" panose="02020603050405020304" pitchFamily="18" charset="0"/>
                        </a:rPr>
                      </a:br>
                      <a:r>
                        <a:rPr lang="en-US" sz="1200" b="1" spc="-150" dirty="0">
                          <a:effectLst/>
                          <a:latin typeface="+mn-lt"/>
                          <a:ea typeface="Times New Roman" panose="02020603050405020304" pitchFamily="18" charset="0"/>
                          <a:cs typeface="Times New Roman" panose="02020603050405020304" pitchFamily="18" charset="0"/>
                        </a:rPr>
                        <a:t>					name="username" </a:t>
                      </a:r>
                      <a:br>
                        <a:rPr lang="en-US" sz="1200" b="1" spc="-150" dirty="0">
                          <a:effectLst/>
                          <a:latin typeface="+mn-lt"/>
                          <a:ea typeface="Times New Roman" panose="02020603050405020304" pitchFamily="18" charset="0"/>
                          <a:cs typeface="Times New Roman" panose="02020603050405020304" pitchFamily="18" charset="0"/>
                        </a:rPr>
                      </a:br>
                      <a:r>
                        <a:rPr lang="en-US" sz="1200" b="1" spc="-150" dirty="0">
                          <a:effectLst/>
                          <a:latin typeface="+mn-lt"/>
                          <a:ea typeface="Times New Roman" panose="02020603050405020304" pitchFamily="18" charset="0"/>
                          <a:cs typeface="Times New Roman" panose="02020603050405020304" pitchFamily="18" charset="0"/>
                        </a:rPr>
                        <a:t>					</a:t>
                      </a:r>
                      <a:r>
                        <a:rPr lang="en-US" sz="1200" b="1" spc="-150" dirty="0" err="1">
                          <a:effectLst/>
                          <a:highlight>
                            <a:srgbClr val="FFFF00"/>
                          </a:highlight>
                          <a:latin typeface="+mn-lt"/>
                          <a:ea typeface="Times New Roman" panose="02020603050405020304" pitchFamily="18" charset="0"/>
                          <a:cs typeface="Times New Roman" panose="02020603050405020304" pitchFamily="18" charset="0"/>
                        </a:rPr>
                        <a:t>onkeyup</a:t>
                      </a:r>
                      <a:r>
                        <a:rPr lang="en-US" sz="1200" b="1" spc="-150" dirty="0">
                          <a:effectLst/>
                          <a:highlight>
                            <a:srgbClr val="FFFF00"/>
                          </a:highlight>
                          <a:latin typeface="+mn-lt"/>
                          <a:ea typeface="Times New Roman" panose="02020603050405020304" pitchFamily="18" charset="0"/>
                          <a:cs typeface="Times New Roman" panose="02020603050405020304" pitchFamily="18" charset="0"/>
                        </a:rPr>
                        <a:t>="</a:t>
                      </a:r>
                      <a:r>
                        <a:rPr lang="en-US" sz="1200" b="1" spc="-150" dirty="0" err="1">
                          <a:effectLst/>
                          <a:highlight>
                            <a:srgbClr val="FFFF00"/>
                          </a:highlight>
                          <a:latin typeface="+mn-lt"/>
                          <a:ea typeface="Times New Roman" panose="02020603050405020304" pitchFamily="18" charset="0"/>
                          <a:cs typeface="Times New Roman" panose="02020603050405020304" pitchFamily="18" charset="0"/>
                        </a:rPr>
                        <a:t>ajaxFunction</a:t>
                      </a:r>
                      <a:r>
                        <a:rPr lang="en-US" sz="1200" b="1" spc="-150" dirty="0">
                          <a:effectLst/>
                          <a:highlight>
                            <a:srgbClr val="FFFF00"/>
                          </a:highlight>
                          <a:latin typeface="+mn-lt"/>
                          <a:ea typeface="Times New Roman" panose="02020603050405020304" pitchFamily="18" charset="0"/>
                          <a:cs typeface="Times New Roman" panose="02020603050405020304" pitchFamily="18" charset="0"/>
                        </a:rPr>
                        <a:t>();"</a:t>
                      </a:r>
                      <a:r>
                        <a:rPr lang="en-US" sz="1200" b="1" spc="-150" dirty="0">
                          <a:effectLst/>
                          <a:latin typeface="+mn-lt"/>
                          <a:ea typeface="Times New Roman" panose="02020603050405020304" pitchFamily="18" charset="0"/>
                          <a:cs typeface="Times New Roman" panose="02020603050405020304" pitchFamily="18" charset="0"/>
                        </a:rPr>
                        <a:t>/&gt;</a:t>
                      </a:r>
                      <a:endParaRPr lang="el-GR" sz="1200" b="1" spc="-150" dirty="0">
                        <a:effectLst/>
                        <a:latin typeface="+mn-lt"/>
                        <a:ea typeface="Times New Roman" panose="02020603050405020304" pitchFamily="18" charset="0"/>
                        <a:cs typeface="Times New Roman" panose="02020603050405020304" pitchFamily="18" charset="0"/>
                      </a:endParaRPr>
                    </a:p>
                    <a:p>
                      <a:pPr algn="l">
                        <a:spcAft>
                          <a:spcPts val="300"/>
                        </a:spcAft>
                        <a:tabLst>
                          <a:tab pos="226695" algn="l"/>
                          <a:tab pos="457200" algn="l"/>
                          <a:tab pos="683895" algn="l"/>
                          <a:tab pos="914400" algn="l"/>
                          <a:tab pos="1141095" algn="l"/>
                          <a:tab pos="1368425" algn="l"/>
                          <a:tab pos="1584325" algn="l"/>
                          <a:tab pos="2052320" algn="l"/>
                        </a:tabLst>
                      </a:pPr>
                      <a:r>
                        <a:rPr lang="en-US" sz="1200" b="1" spc="-150" dirty="0">
                          <a:effectLst/>
                          <a:latin typeface="+mn-lt"/>
                          <a:ea typeface="Times New Roman" panose="02020603050405020304" pitchFamily="18" charset="0"/>
                          <a:cs typeface="Times New Roman" panose="02020603050405020304" pitchFamily="18" charset="0"/>
                        </a:rPr>
                        <a:t>	Time:&lt;input type="text" name="time"/&gt;</a:t>
                      </a:r>
                      <a:endParaRPr lang="el-GR" sz="1200" b="1" spc="-150" dirty="0">
                        <a:effectLst/>
                        <a:latin typeface="+mn-lt"/>
                        <a:ea typeface="Times New Roman" panose="02020603050405020304" pitchFamily="18" charset="0"/>
                        <a:cs typeface="Times New Roman" panose="02020603050405020304" pitchFamily="18" charset="0"/>
                      </a:endParaRPr>
                    </a:p>
                    <a:p>
                      <a:pPr algn="l">
                        <a:spcAft>
                          <a:spcPts val="300"/>
                        </a:spcAft>
                        <a:tabLst>
                          <a:tab pos="226695" algn="l"/>
                          <a:tab pos="457200" algn="l"/>
                          <a:tab pos="683895" algn="l"/>
                          <a:tab pos="914400" algn="l"/>
                          <a:tab pos="1141095" algn="l"/>
                          <a:tab pos="1368425" algn="l"/>
                          <a:tab pos="1584325" algn="l"/>
                          <a:tab pos="2052320" algn="l"/>
                        </a:tabLst>
                      </a:pPr>
                      <a:r>
                        <a:rPr lang="en-US" sz="1200" b="1" spc="-150" dirty="0">
                          <a:effectLst/>
                          <a:latin typeface="+mn-lt"/>
                          <a:ea typeface="Times New Roman" panose="02020603050405020304" pitchFamily="18" charset="0"/>
                          <a:cs typeface="Times New Roman" panose="02020603050405020304" pitchFamily="18" charset="0"/>
                        </a:rPr>
                        <a:t>&lt;/form&gt;</a:t>
                      </a:r>
                      <a:endParaRPr lang="el-GR" sz="1200" b="1" spc="-150" dirty="0">
                        <a:effectLst/>
                        <a:latin typeface="+mn-lt"/>
                        <a:ea typeface="Times New Roman" panose="02020603050405020304" pitchFamily="18" charset="0"/>
                        <a:cs typeface="Times New Roman" panose="02020603050405020304" pitchFamily="18" charset="0"/>
                      </a:endParaRPr>
                    </a:p>
                    <a:p>
                      <a:pPr algn="l">
                        <a:spcAft>
                          <a:spcPts val="300"/>
                        </a:spcAft>
                        <a:tabLst>
                          <a:tab pos="226695" algn="l"/>
                          <a:tab pos="457200" algn="l"/>
                          <a:tab pos="683895" algn="l"/>
                          <a:tab pos="914400" algn="l"/>
                          <a:tab pos="1141095" algn="l"/>
                          <a:tab pos="1368425" algn="l"/>
                          <a:tab pos="1584325" algn="l"/>
                          <a:tab pos="2052320" algn="l"/>
                        </a:tabLst>
                      </a:pPr>
                      <a:r>
                        <a:rPr lang="en-US" sz="1200" b="1" spc="-150" dirty="0">
                          <a:effectLst/>
                          <a:latin typeface="+mn-lt"/>
                          <a:ea typeface="Times New Roman" panose="02020603050405020304" pitchFamily="18" charset="0"/>
                          <a:cs typeface="Times New Roman" panose="02020603050405020304" pitchFamily="18" charset="0"/>
                        </a:rPr>
                        <a:t> </a:t>
                      </a:r>
                      <a:endParaRPr lang="el-GR" sz="1200" b="1" spc="-150" dirty="0">
                        <a:effectLst/>
                        <a:latin typeface="+mn-lt"/>
                        <a:ea typeface="Times New Roman" panose="02020603050405020304" pitchFamily="18" charset="0"/>
                        <a:cs typeface="Times New Roman" panose="02020603050405020304" pitchFamily="18" charset="0"/>
                      </a:endParaRPr>
                    </a:p>
                    <a:p>
                      <a:pPr algn="l">
                        <a:spcAft>
                          <a:spcPts val="300"/>
                        </a:spcAft>
                        <a:tabLst>
                          <a:tab pos="226695" algn="l"/>
                          <a:tab pos="457200" algn="l"/>
                          <a:tab pos="683895" algn="l"/>
                          <a:tab pos="914400" algn="l"/>
                          <a:tab pos="1141095" algn="l"/>
                          <a:tab pos="1368425" algn="l"/>
                          <a:tab pos="1584325" algn="l"/>
                          <a:tab pos="2052320" algn="l"/>
                        </a:tabLst>
                      </a:pPr>
                      <a:r>
                        <a:rPr lang="en-US" sz="1200" b="1" spc="-150" dirty="0">
                          <a:effectLst/>
                          <a:latin typeface="+mn-lt"/>
                          <a:ea typeface="Times New Roman" panose="02020603050405020304" pitchFamily="18" charset="0"/>
                          <a:cs typeface="Times New Roman" panose="02020603050405020304" pitchFamily="18" charset="0"/>
                        </a:rPr>
                        <a:t>&lt;/body&gt;&lt;/html&gt;</a:t>
                      </a:r>
                      <a:endParaRPr lang="el-GR" sz="1200" b="1" spc="-150" dirty="0">
                        <a:effectLst/>
                        <a:latin typeface="+mn-lt"/>
                        <a:ea typeface="Times New Roman" panose="02020603050405020304" pitchFamily="18" charset="0"/>
                        <a:cs typeface="Times New Roman" panose="02020603050405020304" pitchFamily="18" charset="0"/>
                      </a:endParaRPr>
                    </a:p>
                    <a:p>
                      <a:pPr algn="l">
                        <a:spcAft>
                          <a:spcPts val="300"/>
                        </a:spcAft>
                      </a:pPr>
                      <a:r>
                        <a:rPr lang="en-GB" sz="1200" dirty="0">
                          <a:effectLst/>
                          <a:latin typeface="+mn-lt"/>
                          <a:ea typeface="Times New Roman" panose="02020603050405020304" pitchFamily="18" charset="0"/>
                        </a:rPr>
                        <a:t> </a:t>
                      </a:r>
                      <a:endParaRPr lang="el-GR" sz="1200" dirty="0">
                        <a:effectLst/>
                        <a:latin typeface="+mn-lt"/>
                        <a:ea typeface="Times New Roman" panose="02020603050405020304" pitchFamily="18" charset="0"/>
                      </a:endParaRPr>
                    </a:p>
                    <a:p>
                      <a:pPr algn="l">
                        <a:spcAft>
                          <a:spcPts val="300"/>
                        </a:spcAft>
                      </a:pPr>
                      <a:r>
                        <a:rPr lang="en-GB" sz="1200" dirty="0">
                          <a:effectLst/>
                          <a:latin typeface="+mn-lt"/>
                          <a:ea typeface="Times New Roman" panose="02020603050405020304" pitchFamily="18" charset="0"/>
                        </a:rPr>
                        <a:t> </a:t>
                      </a:r>
                      <a:endParaRPr lang="el-GR" sz="1200" dirty="0">
                        <a:effectLst/>
                        <a:latin typeface="+mn-lt"/>
                        <a:ea typeface="Times New Roman" panose="02020603050405020304" pitchFamily="18" charset="0"/>
                      </a:endParaRPr>
                    </a:p>
                    <a:p>
                      <a:pPr algn="l">
                        <a:spcAft>
                          <a:spcPts val="300"/>
                        </a:spcAft>
                      </a:pPr>
                      <a:r>
                        <a:rPr lang="en-GB" sz="1200" dirty="0">
                          <a:effectLst/>
                          <a:latin typeface="+mn-lt"/>
                          <a:ea typeface="Times New Roman" panose="02020603050405020304" pitchFamily="18" charset="0"/>
                        </a:rPr>
                        <a:t> </a:t>
                      </a:r>
                      <a:endParaRPr lang="el-GR" sz="1200" dirty="0">
                        <a:effectLst/>
                        <a:latin typeface="+mn-lt"/>
                        <a:ea typeface="Times New Roman" panose="02020603050405020304" pitchFamily="18" charset="0"/>
                      </a:endParaRPr>
                    </a:p>
                    <a:p>
                      <a:pPr algn="l">
                        <a:spcAft>
                          <a:spcPts val="300"/>
                        </a:spcAft>
                      </a:pPr>
                      <a:r>
                        <a:rPr lang="el-GR" sz="1200" dirty="0">
                          <a:effectLst/>
                          <a:latin typeface="+mn-lt"/>
                          <a:ea typeface="Times New Roman" panose="02020603050405020304" pitchFamily="18" charset="0"/>
                        </a:rPr>
                        <a:t> </a:t>
                      </a:r>
                    </a:p>
                  </a:txBody>
                  <a:tcPr marL="40277" marR="40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337" name="Picture 134" descr="εικονίδιο we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3501008"/>
            <a:ext cx="2670323" cy="2002742"/>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3204916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600" dirty="0" smtClean="0"/>
              <a:t>Ποιος </a:t>
            </a:r>
            <a:r>
              <a:rPr lang="el-GR" sz="3600" dirty="0"/>
              <a:t>παράγει το αποτέλεσμα στον </a:t>
            </a:r>
            <a:r>
              <a:rPr lang="el-GR" sz="3600" dirty="0" err="1"/>
              <a:t>server</a:t>
            </a:r>
            <a:r>
              <a:rPr lang="el-GR" sz="3600" dirty="0"/>
              <a:t>;</a:t>
            </a:r>
          </a:p>
        </p:txBody>
      </p:sp>
      <p:sp>
        <p:nvSpPr>
          <p:cNvPr id="4" name="Rectangle 4"/>
          <p:cNvSpPr>
            <a:spLocks noChangeArrowheads="1"/>
          </p:cNvSpPr>
          <p:nvPr/>
        </p:nvSpPr>
        <p:spPr bwMode="auto">
          <a:xfrm>
            <a:off x="114300" y="1166098"/>
            <a:ext cx="885031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v"/>
              <a:tabLst/>
            </a:pPr>
            <a:r>
              <a:rPr lang="el-GR" altLang="el-GR" sz="1600" dirty="0">
                <a:latin typeface="+mn-lt"/>
                <a:ea typeface="Times New Roman" panose="02020603050405020304" pitchFamily="18" charset="0"/>
              </a:rPr>
              <a:t>Θα φτιάξουμε ένα </a:t>
            </a:r>
            <a:r>
              <a:rPr lang="en-GB" altLang="el-GR" sz="1600" dirty="0">
                <a:latin typeface="+mn-lt"/>
                <a:ea typeface="Times New Roman" panose="02020603050405020304" pitchFamily="18" charset="0"/>
              </a:rPr>
              <a:t>server</a:t>
            </a:r>
            <a:r>
              <a:rPr lang="el-GR" altLang="el-GR" sz="1600" dirty="0">
                <a:latin typeface="+mn-lt"/>
                <a:ea typeface="Times New Roman" panose="02020603050405020304" pitchFamily="18" charset="0"/>
              </a:rPr>
              <a:t>-</a:t>
            </a:r>
            <a:r>
              <a:rPr lang="en-GB" altLang="el-GR" sz="1600" dirty="0">
                <a:latin typeface="+mn-lt"/>
                <a:ea typeface="Times New Roman" panose="02020603050405020304" pitchFamily="18" charset="0"/>
              </a:rPr>
              <a:t>side script </a:t>
            </a:r>
            <a:r>
              <a:rPr lang="el-GR" altLang="el-GR" sz="1600" dirty="0">
                <a:latin typeface="+mn-lt"/>
                <a:ea typeface="Times New Roman" panose="02020603050405020304" pitchFamily="18" charset="0"/>
              </a:rPr>
              <a:t>που θα παράγει σε </a:t>
            </a:r>
            <a:r>
              <a:rPr lang="en-US" altLang="el-GR" sz="1600" dirty="0">
                <a:latin typeface="+mn-lt"/>
                <a:ea typeface="Times New Roman" panose="02020603050405020304" pitchFamily="18" charset="0"/>
              </a:rPr>
              <a:t>text</a:t>
            </a:r>
            <a:r>
              <a:rPr lang="el-GR" altLang="el-GR" sz="1600" dirty="0">
                <a:latin typeface="+mn-lt"/>
                <a:ea typeface="Times New Roman" panose="02020603050405020304" pitchFamily="18" charset="0"/>
              </a:rPr>
              <a:t> την τρέχουσα </a:t>
            </a:r>
            <a:r>
              <a:rPr lang="el-GR" altLang="el-GR" sz="1600" dirty="0" err="1">
                <a:latin typeface="+mn-lt"/>
                <a:ea typeface="Times New Roman" panose="02020603050405020304" pitchFamily="18" charset="0"/>
              </a:rPr>
              <a:t>ημ</a:t>
            </a:r>
            <a:r>
              <a:rPr lang="el-GR" altLang="el-GR" sz="1600" dirty="0">
                <a:latin typeface="+mn-lt"/>
                <a:ea typeface="Times New Roman" panose="02020603050405020304" pitchFamily="18" charset="0"/>
              </a:rPr>
              <a:t>/</a:t>
            </a:r>
            <a:r>
              <a:rPr lang="el-GR" altLang="el-GR" sz="1600" dirty="0" err="1">
                <a:latin typeface="+mn-lt"/>
                <a:ea typeface="Times New Roman" panose="02020603050405020304" pitchFamily="18" charset="0"/>
              </a:rPr>
              <a:t>νία</a:t>
            </a:r>
            <a:r>
              <a:rPr lang="el-GR" altLang="el-GR" sz="1600" dirty="0" smtClean="0">
                <a:latin typeface="+mn-lt"/>
                <a:ea typeface="Times New Roman" panose="02020603050405020304" pitchFamily="18" charset="0"/>
              </a:rPr>
              <a:t>.</a:t>
            </a:r>
            <a:endPar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το κείμενο αποθηκεύεται εξ ορισμού στην μεταβλητή (ιδιότητα) </a:t>
            </a:r>
            <a:r>
              <a:rPr kumimoji="0" lang="el-GR" altLang="el-GR" sz="1600" b="1" i="0" u="none" strike="noStrike" cap="none" normalizeH="0" baseline="0" dirty="0" err="1" smtClean="0">
                <a:ln>
                  <a:noFill/>
                </a:ln>
                <a:solidFill>
                  <a:schemeClr val="tx1"/>
                </a:solidFill>
                <a:effectLst/>
                <a:latin typeface="+mn-lt"/>
                <a:ea typeface="Times New Roman" panose="02020603050405020304" pitchFamily="18" charset="0"/>
              </a:rPr>
              <a:t>responseText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(ή στη </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rPr>
              <a:t>responseXML</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ανάλογα με το τι φτιάξαμε) του </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XMLHttpRequest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αντικειμένου</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Ο κώδικας στο "</a:t>
            </a:r>
            <a:r>
              <a:rPr kumimoji="0" lang="en-GB" altLang="el-GR" sz="1600" b="0" i="0" u="none" strike="noStrike" cap="none" normalizeH="0" baseline="0" dirty="0" smtClean="0">
                <a:ln>
                  <a:noFill/>
                </a:ln>
                <a:solidFill>
                  <a:schemeClr val="tx1"/>
                </a:solidFill>
                <a:effectLst/>
                <a:latin typeface="+mn-lt"/>
                <a:ea typeface="Times New Roman" panose="02020603050405020304" pitchFamily="18" charset="0"/>
              </a:rPr>
              <a:t>date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r>
              <a:rPr kumimoji="0" lang="en-GB" altLang="el-GR" sz="1600" b="0" i="0" u="none" strike="noStrike" cap="none" normalizeH="0" baseline="0" dirty="0" err="1" smtClean="0">
                <a:ln>
                  <a:noFill/>
                </a:ln>
                <a:solidFill>
                  <a:schemeClr val="tx1"/>
                </a:solidFill>
                <a:effectLst/>
                <a:latin typeface="+mn-lt"/>
                <a:ea typeface="Times New Roman" panose="02020603050405020304" pitchFamily="18" charset="0"/>
              </a:rPr>
              <a:t>php</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698500" algn="l"/>
              </a:tabLst>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php</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echo date('d-M-Y H:i:s'); ?&gt;</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Lst>
            </a:pPr>
            <a:r>
              <a:rPr kumimoji="0" lang="en-GB" altLang="el-GR" sz="1600" b="1" i="0" u="none" strike="noStrike" cap="none" normalizeH="0" baseline="0" dirty="0" err="1" smtClean="0">
                <a:ln>
                  <a:noFill/>
                </a:ln>
                <a:solidFill>
                  <a:schemeClr val="tx1"/>
                </a:solidFill>
                <a:effectLst/>
                <a:latin typeface="+mn-lt"/>
                <a:ea typeface="Times New Roman" panose="02020603050405020304" pitchFamily="18" charset="0"/>
              </a:rPr>
              <a:t>Τι</a:t>
            </a:r>
            <a:r>
              <a:rPr kumimoji="0" lang="en-GB" altLang="el-GR" sz="1600" b="1" i="0" u="none" strike="noStrike" cap="none" normalizeH="0" baseline="0" dirty="0" smtClean="0">
                <a:ln>
                  <a:noFill/>
                </a:ln>
                <a:solidFill>
                  <a:schemeClr val="tx1"/>
                </a:solidFill>
                <a:effectLst/>
                <a:latin typeface="+mn-lt"/>
                <a:ea typeface="Times New Roman" panose="02020603050405020304" pitchFamily="18" charset="0"/>
              </a:rPr>
              <a:t> </a:t>
            </a:r>
            <a:r>
              <a:rPr kumimoji="0" lang="en-GB" altLang="el-GR" sz="1600" b="1" i="0" u="none" strike="noStrike" cap="none" normalizeH="0" baseline="0" dirty="0" err="1" smtClean="0">
                <a:ln>
                  <a:noFill/>
                </a:ln>
                <a:solidFill>
                  <a:schemeClr val="tx1"/>
                </a:solidFill>
                <a:effectLst/>
                <a:latin typeface="+mn-lt"/>
                <a:ea typeface="Times New Roman" panose="02020603050405020304" pitchFamily="18" charset="0"/>
              </a:rPr>
              <a:t>είν</a:t>
            </a:r>
            <a:r>
              <a:rPr kumimoji="0" lang="en-GB" altLang="el-GR" sz="1600" b="1" i="0" u="none" strike="noStrike" cap="none" normalizeH="0" baseline="0" dirty="0" smtClean="0">
                <a:ln>
                  <a:noFill/>
                </a:ln>
                <a:solidFill>
                  <a:schemeClr val="tx1"/>
                </a:solidFill>
                <a:effectLst/>
                <a:latin typeface="+mn-lt"/>
                <a:ea typeface="Times New Roman" panose="02020603050405020304" pitchFamily="18" charset="0"/>
              </a:rPr>
              <a:t>αι καλύτερα;</a:t>
            </a:r>
            <a:endParaRPr kumimoji="0" lang="el-GR" altLang="el-GR" sz="1600" b="0" i="0" u="none" strike="noStrike" cap="none" normalizeH="0" baseline="0" dirty="0" smtClean="0">
              <a:ln>
                <a:noFill/>
              </a:ln>
              <a:solidFill>
                <a:schemeClr val="tx1"/>
              </a:solidFill>
              <a:effectLst/>
              <a:latin typeface="+mn-lt"/>
            </a:endParaRPr>
          </a:p>
          <a:p>
            <a:pPr marL="800100" lvl="1" indent="-342900">
              <a:buFont typeface="+mj-lt"/>
              <a:buAutoNum type="alphaUcPeriod"/>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να ετοιμάζεται το αποτέλεσμα πλήρως στον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web server</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(με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server side scripting</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 πχ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php</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800100" lvl="1" indent="-342900">
              <a:buFont typeface="+mj-lt"/>
              <a:buAutoNum type="alphaUcPeriod"/>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να στέλνονται ακατέργαστα τα δεδομένα στον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client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browser</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(πχ σε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XML</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και να τα ετοιμάζουμε εκεί με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JavaScript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Δεν υπάρχει απόλυτη απάντηση</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Αν μιλάμε για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site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με μεγάλη κίνηση ίσως είναι καλύτερα να μην επιβαρύνουμε τον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server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αλλά να "φορτώσουμε" τη δουλειά στον Η/Υ του κάθε χρήστη (η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JavaScript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τρέχει στον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browser</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sz="16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Σκεφτείτε όμως και την περίπτωση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clients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με διαφορές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desktop PCs</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smartphones</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κτλ</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R="0" lvl="0" algn="ctr" defTabSz="914400" rtl="0" eaLnBrk="0" fontAlgn="base" latinLnBrk="0" hangingPunct="0">
              <a:lnSpc>
                <a:spcPct val="100000"/>
              </a:lnSpc>
              <a:spcBef>
                <a:spcPct val="0"/>
              </a:spcBef>
              <a:spcAft>
                <a:spcPct val="0"/>
              </a:spcAft>
              <a:buClrTx/>
              <a:buSzTx/>
              <a:tabLst>
                <a:tab pos="698500" algn="l"/>
              </a:tabLst>
            </a:pPr>
            <a:r>
              <a:rPr kumimoji="0" lang="el-GR" altLang="el-GR" sz="32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rPr>
              <a:t>Σύνοψη</a:t>
            </a:r>
            <a:r>
              <a:rPr kumimoji="0" lang="en-US" altLang="el-GR" sz="32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rPr>
              <a:t> </a:t>
            </a:r>
            <a:r>
              <a:rPr kumimoji="0" lang="el-GR" altLang="el-GR" sz="32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rPr>
              <a:t>Παραδείγματος</a:t>
            </a:r>
            <a:endParaRPr kumimoji="0" lang="el-GR" altLang="el-GR" sz="32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Πληκτρολογώντας κάτι στο πεδίο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username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της φόρμας,...</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...ενεργοποιείται η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AJAX</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κλίση προς τον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server</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για την εκτέλεση του "</a:t>
            </a:r>
            <a:r>
              <a:rPr kumimoji="0" lang="en-GB" altLang="el-GR" sz="1600" b="0" i="0" u="none" strike="noStrike" cap="none" normalizeH="0" baseline="0" dirty="0" smtClean="0">
                <a:ln>
                  <a:noFill/>
                </a:ln>
                <a:solidFill>
                  <a:schemeClr val="tx1"/>
                </a:solidFill>
                <a:effectLst/>
                <a:latin typeface="+mn-lt"/>
                <a:ea typeface="Times New Roman" panose="02020603050405020304" pitchFamily="18" charset="0"/>
              </a:rPr>
              <a:t>time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r>
              <a:rPr kumimoji="0" lang="en-GB" altLang="el-GR" sz="1600" b="0" i="0" u="none" strike="noStrike" cap="none" normalizeH="0" baseline="0" dirty="0" err="1" smtClean="0">
                <a:ln>
                  <a:noFill/>
                </a:ln>
                <a:solidFill>
                  <a:schemeClr val="tx1"/>
                </a:solidFill>
                <a:effectLst/>
                <a:latin typeface="+mn-lt"/>
                <a:ea typeface="Times New Roman" panose="02020603050405020304" pitchFamily="18" charset="0"/>
              </a:rPr>
              <a:t>php</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endParaRPr>
          </a:p>
          <a:p>
            <a:pPr marL="285750" lvl="0" indent="-285750">
              <a:buFont typeface="Wingdings" panose="05000000000000000000" pitchFamily="2" charset="2"/>
              <a:buChar char="v"/>
              <a:tabLst/>
            </a:pPr>
            <a:r>
              <a:rPr lang="el-GR" altLang="el-GR" sz="1600" dirty="0">
                <a:latin typeface="+mn-lt"/>
                <a:ea typeface="Times New Roman" panose="02020603050405020304" pitchFamily="18" charset="0"/>
              </a:rPr>
              <a:t>...γίνεται λήψη των αποτελεσμάτων της εκτέλεσης...</a:t>
            </a:r>
            <a:endParaRPr lang="el-GR" altLang="el-GR" sz="1600" dirty="0">
              <a:latin typeface="+mn-lt"/>
            </a:endParaRPr>
          </a:p>
          <a:p>
            <a:pPr marL="285750" lvl="0" indent="-285750">
              <a:buFont typeface="Wingdings" panose="05000000000000000000" pitchFamily="2" charset="2"/>
              <a:buChar char="v"/>
              <a:tabLst/>
            </a:pPr>
            <a:r>
              <a:rPr lang="el-GR" altLang="el-GR" sz="1600" dirty="0">
                <a:latin typeface="+mn-lt"/>
                <a:ea typeface="Times New Roman" panose="02020603050405020304" pitchFamily="18" charset="0"/>
              </a:rPr>
              <a:t>...και εμφάνισή τους στο πεδίο </a:t>
            </a:r>
            <a:r>
              <a:rPr lang="en-US" altLang="el-GR" sz="1600" dirty="0">
                <a:latin typeface="+mn-lt"/>
                <a:ea typeface="Times New Roman" panose="02020603050405020304" pitchFamily="18" charset="0"/>
              </a:rPr>
              <a:t>time</a:t>
            </a:r>
            <a:r>
              <a:rPr lang="el-GR" altLang="el-GR" sz="1600" dirty="0">
                <a:latin typeface="+mn-lt"/>
                <a:ea typeface="Times New Roman" panose="02020603050405020304" pitchFamily="18" charset="0"/>
              </a:rPr>
              <a:t> της φόρμας χωρίς </a:t>
            </a:r>
            <a:r>
              <a:rPr lang="el-GR" altLang="el-GR" sz="1600" dirty="0" err="1">
                <a:latin typeface="+mn-lt"/>
                <a:ea typeface="Times New Roman" panose="02020603050405020304" pitchFamily="18" charset="0"/>
              </a:rPr>
              <a:t>επαναφόρτωση</a:t>
            </a:r>
            <a:r>
              <a:rPr lang="el-GR" altLang="el-GR" sz="1600" dirty="0">
                <a:latin typeface="+mn-lt"/>
                <a:ea typeface="Times New Roman" panose="02020603050405020304" pitchFamily="18" charset="0"/>
              </a:rPr>
              <a:t> σελίδας.</a:t>
            </a:r>
            <a:endParaRPr lang="el-GR" altLang="el-GR" sz="1600" dirty="0">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Lst>
            </a:pP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Lst>
            </a:pPr>
            <a:endParaRPr kumimoji="0" lang="el-GR" altLang="el-GR" sz="1600" b="0" i="0" u="none" strike="noStrike" cap="none" normalizeH="0" baseline="0" dirty="0" smtClean="0">
              <a:ln>
                <a:noFill/>
              </a:ln>
              <a:solidFill>
                <a:schemeClr val="tx1"/>
              </a:solidFill>
              <a:effectLst/>
              <a:latin typeface="+mn-lt"/>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2317310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191962" y="233894"/>
            <a:ext cx="8507413" cy="729593"/>
          </a:xfrm>
        </p:spPr>
        <p:txBody>
          <a:bodyPr>
            <a:noAutofit/>
          </a:bodyPr>
          <a:lstStyle/>
          <a:p>
            <a:r>
              <a:rPr lang="el-GR" sz="4000" dirty="0">
                <a:solidFill>
                  <a:srgbClr val="0000FF"/>
                </a:solidFill>
              </a:rPr>
              <a:t>Παραγωγή</a:t>
            </a:r>
            <a:r>
              <a:rPr lang="el-GR" sz="4000" dirty="0"/>
              <a:t>-</a:t>
            </a:r>
            <a:r>
              <a:rPr lang="el-GR" sz="4000" dirty="0">
                <a:solidFill>
                  <a:srgbClr val="00B050"/>
                </a:solidFill>
              </a:rPr>
              <a:t>Χειρισμός</a:t>
            </a:r>
            <a:r>
              <a:rPr lang="el-GR" sz="4000" dirty="0"/>
              <a:t> της Απάντησης</a:t>
            </a:r>
            <a:br>
              <a:rPr lang="el-GR" sz="4000" dirty="0"/>
            </a:br>
            <a:r>
              <a:rPr lang="el-GR" sz="3200" b="0" dirty="0"/>
              <a:t>(γενικά, όχι σε σχέση με το παράδειγμα)</a:t>
            </a:r>
          </a:p>
        </p:txBody>
      </p:sp>
      <p:sp>
        <p:nvSpPr>
          <p:cNvPr id="3" name="Ορθογώνιο 2"/>
          <p:cNvSpPr/>
          <p:nvPr/>
        </p:nvSpPr>
        <p:spPr>
          <a:xfrm>
            <a:off x="174402" y="1096396"/>
            <a:ext cx="9073008" cy="5127045"/>
          </a:xfrm>
          <a:prstGeom prst="rect">
            <a:avLst/>
          </a:prstGeom>
        </p:spPr>
        <p:txBody>
          <a:bodyPr wrap="square">
            <a:spAutoFit/>
          </a:bodyPr>
          <a:lstStyle/>
          <a:p>
            <a:pPr marL="342900" lvl="0" indent="-342900">
              <a:spcAft>
                <a:spcPts val="300"/>
              </a:spcAft>
              <a:buSzPts val="2200"/>
              <a:buFont typeface="Wingdings" panose="05000000000000000000" pitchFamily="2" charset="2"/>
              <a:buChar char=""/>
            </a:pPr>
            <a:r>
              <a:rPr lang="el-GR" spc="-40" dirty="0">
                <a:latin typeface="Times New Roman" panose="02020603050405020304" pitchFamily="18" charset="0"/>
                <a:ea typeface="Times New Roman" panose="02020603050405020304" pitchFamily="18" charset="0"/>
              </a:rPr>
              <a:t>Παράδειγμα </a:t>
            </a:r>
            <a:r>
              <a:rPr lang="el-GR" b="1" spc="-40" dirty="0">
                <a:highlight>
                  <a:srgbClr val="FFFF00"/>
                </a:highlight>
                <a:latin typeface="Times New Roman" panose="02020603050405020304" pitchFamily="18" charset="0"/>
                <a:ea typeface="Times New Roman" panose="02020603050405020304" pitchFamily="18" charset="0"/>
              </a:rPr>
              <a:t>παραγωγής απλού κειμένου</a:t>
            </a:r>
            <a:r>
              <a:rPr lang="el-GR" spc="-40" dirty="0">
                <a:latin typeface="Times New Roman" panose="02020603050405020304" pitchFamily="18" charset="0"/>
                <a:ea typeface="Times New Roman" panose="02020603050405020304" pitchFamily="18" charset="0"/>
              </a:rPr>
              <a:t> στο </a:t>
            </a:r>
            <a:r>
              <a:rPr lang="en-US" spc="-40" dirty="0">
                <a:latin typeface="Times New Roman" panose="02020603050405020304" pitchFamily="18" charset="0"/>
                <a:ea typeface="Times New Roman" panose="02020603050405020304" pitchFamily="18" charset="0"/>
              </a:rPr>
              <a:t>server</a:t>
            </a:r>
            <a:r>
              <a:rPr lang="el-GR" spc="-40" dirty="0">
                <a:latin typeface="Times New Roman" panose="02020603050405020304" pitchFamily="18" charset="0"/>
                <a:ea typeface="Times New Roman" panose="02020603050405020304" pitchFamily="18" charset="0"/>
              </a:rPr>
              <a:t> (θα αποτελέσει το </a:t>
            </a:r>
            <a:r>
              <a:rPr lang="en-US" b="1" spc="-40" dirty="0" err="1">
                <a:latin typeface="Times New Roman" panose="02020603050405020304" pitchFamily="18" charset="0"/>
                <a:ea typeface="Times New Roman" panose="02020603050405020304" pitchFamily="18" charset="0"/>
              </a:rPr>
              <a:t>responseText</a:t>
            </a:r>
            <a:r>
              <a:rPr lang="el-GR" spc="-40" dirty="0">
                <a:latin typeface="Times New Roman" panose="02020603050405020304" pitchFamily="18" charset="0"/>
                <a:ea typeface="Times New Roman" panose="02020603050405020304" pitchFamily="18" charset="0"/>
              </a:rPr>
              <a:t>):</a:t>
            </a:r>
            <a:endParaRPr lang="el-GR" dirty="0">
              <a:latin typeface="Times New Roman" panose="02020603050405020304" pitchFamily="18" charset="0"/>
              <a:ea typeface="Times New Roman" panose="02020603050405020304" pitchFamily="18" charset="0"/>
            </a:endParaRPr>
          </a:p>
          <a:p>
            <a:pPr marL="450215" algn="just">
              <a:spcAft>
                <a:spcPts val="300"/>
              </a:spcAft>
              <a:tabLst>
                <a:tab pos="226695" algn="l"/>
                <a:tab pos="457200" algn="l"/>
                <a:tab pos="683895" algn="l"/>
                <a:tab pos="914400" algn="l"/>
                <a:tab pos="1141095" algn="l"/>
                <a:tab pos="1368425" algn="l"/>
                <a:tab pos="1584325" algn="l"/>
                <a:tab pos="2052320" algn="l"/>
                <a:tab pos="226695" algn="l"/>
                <a:tab pos="683895" algn="l"/>
                <a:tab pos="914400" algn="l"/>
                <a:tab pos="1141095" algn="l"/>
                <a:tab pos="1368425" algn="l"/>
                <a:tab pos="1584325" algn="l"/>
                <a:tab pos="2052320" algn="l"/>
              </a:tabLst>
            </a:pPr>
            <a:r>
              <a:rPr lang="en-US" b="1" spc="-150" dirty="0">
                <a:latin typeface="Courier New" panose="02070309020205020404" pitchFamily="49" charset="0"/>
                <a:ea typeface="Times New Roman" panose="02020603050405020304" pitchFamily="18" charset="0"/>
                <a:cs typeface="Times New Roman" panose="02020603050405020304" pitchFamily="18" charset="0"/>
              </a:rPr>
              <a:t>&lt;?</a:t>
            </a:r>
            <a:r>
              <a:rPr lang="es-ES" b="1" spc="-150" dirty="0">
                <a:latin typeface="Courier New" panose="02070309020205020404" pitchFamily="49" charset="0"/>
                <a:ea typeface="Times New Roman" panose="02020603050405020304" pitchFamily="18" charset="0"/>
                <a:cs typeface="Times New Roman" panose="02020603050405020304" pitchFamily="18" charset="0"/>
              </a:rPr>
              <a:t>php echo</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 "</a:t>
            </a:r>
            <a:r>
              <a:rPr lang="es-ES" b="1" spc="-150" dirty="0">
                <a:latin typeface="Courier New" panose="02070309020205020404" pitchFamily="49" charset="0"/>
                <a:ea typeface="Times New Roman" panose="02020603050405020304" pitchFamily="18" charset="0"/>
                <a:cs typeface="Times New Roman" panose="02020603050405020304" pitchFamily="18" charset="0"/>
              </a:rPr>
              <a:t>Hello Ajax caller</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 ?&gt;</a:t>
            </a:r>
            <a:endParaRPr lang="el-GR" b="1" spc="-150" dirty="0">
              <a:latin typeface="Courier New" panose="02070309020205020404" pitchFamily="49" charset="0"/>
              <a:ea typeface="Times New Roman" panose="02020603050405020304" pitchFamily="18" charset="0"/>
              <a:cs typeface="Times New Roman" panose="02020603050405020304" pitchFamily="18" charset="0"/>
            </a:endParaRPr>
          </a:p>
          <a:p>
            <a:pPr marL="342900" lvl="0" indent="-342900">
              <a:spcAft>
                <a:spcPts val="300"/>
              </a:spcAft>
              <a:buSzPts val="2200"/>
              <a:buFont typeface="Wingdings" panose="05000000000000000000" pitchFamily="2" charset="2"/>
              <a:buChar char=""/>
            </a:pPr>
            <a:r>
              <a:rPr lang="el-GR" dirty="0">
                <a:latin typeface="Times New Roman" panose="02020603050405020304" pitchFamily="18" charset="0"/>
                <a:ea typeface="Times New Roman" panose="02020603050405020304" pitchFamily="18" charset="0"/>
              </a:rPr>
              <a:t>...και </a:t>
            </a:r>
            <a:r>
              <a:rPr lang="el-GR" b="1" dirty="0">
                <a:latin typeface="Times New Roman" panose="02020603050405020304" pitchFamily="18" charset="0"/>
                <a:ea typeface="Times New Roman" panose="02020603050405020304" pitchFamily="18" charset="0"/>
              </a:rPr>
              <a:t>εμφάνιση του παραπάνω κειμένου</a:t>
            </a:r>
            <a:r>
              <a:rPr lang="el-GR" dirty="0">
                <a:latin typeface="Times New Roman" panose="02020603050405020304" pitchFamily="18" charset="0"/>
                <a:ea typeface="Times New Roman" panose="02020603050405020304" pitchFamily="18" charset="0"/>
              </a:rPr>
              <a:t> στον </a:t>
            </a:r>
            <a:r>
              <a:rPr lang="en-US" dirty="0">
                <a:latin typeface="Times New Roman" panose="02020603050405020304" pitchFamily="18" charset="0"/>
                <a:ea typeface="Times New Roman" panose="02020603050405020304" pitchFamily="18" charset="0"/>
              </a:rPr>
              <a:t>client</a:t>
            </a:r>
            <a:r>
              <a:rPr lang="el-GR" dirty="0">
                <a:latin typeface="Times New Roman" panose="02020603050405020304" pitchFamily="18" charset="0"/>
                <a:ea typeface="Times New Roman" panose="02020603050405020304" pitchFamily="18" charset="0"/>
              </a:rPr>
              <a:t> σε ένα </a:t>
            </a:r>
            <a:r>
              <a:rPr lang="en-US" dirty="0">
                <a:latin typeface="Times New Roman" panose="02020603050405020304" pitchFamily="18" charset="0"/>
                <a:ea typeface="Times New Roman" panose="02020603050405020304" pitchFamily="18" charset="0"/>
              </a:rPr>
              <a:t>alert box</a:t>
            </a:r>
            <a:r>
              <a:rPr lang="el-GR" dirty="0">
                <a:latin typeface="Times New Roman" panose="02020603050405020304" pitchFamily="18" charset="0"/>
                <a:ea typeface="Times New Roman" panose="02020603050405020304" pitchFamily="18" charset="0"/>
              </a:rPr>
              <a:t>:</a:t>
            </a:r>
          </a:p>
          <a:p>
            <a:pPr marL="450215" algn="just">
              <a:spcAft>
                <a:spcPts val="300"/>
              </a:spcAft>
              <a:tabLst>
                <a:tab pos="226695" algn="l"/>
                <a:tab pos="457200" algn="l"/>
                <a:tab pos="683895" algn="l"/>
                <a:tab pos="914400" algn="l"/>
                <a:tab pos="1141095" algn="l"/>
                <a:tab pos="1368425" algn="l"/>
                <a:tab pos="1584325" algn="l"/>
                <a:tab pos="2052320" algn="l"/>
                <a:tab pos="226695" algn="l"/>
                <a:tab pos="683895" algn="l"/>
                <a:tab pos="914400" algn="l"/>
                <a:tab pos="1141095" algn="l"/>
                <a:tab pos="1368425" algn="l"/>
                <a:tab pos="1584325" algn="l"/>
                <a:tab pos="2052320" algn="l"/>
              </a:tabLst>
            </a:pPr>
            <a:r>
              <a:rPr lang="en-GB" b="1" spc="-150" dirty="0">
                <a:latin typeface="Courier New" panose="02070309020205020404" pitchFamily="49" charset="0"/>
                <a:ea typeface="Times New Roman" panose="02020603050405020304" pitchFamily="18" charset="0"/>
                <a:cs typeface="Times New Roman" panose="02020603050405020304" pitchFamily="18" charset="0"/>
              </a:rPr>
              <a:t>alert</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a:t>
            </a:r>
            <a:r>
              <a:rPr lang="en-GB" b="1" spc="-150" dirty="0">
                <a:latin typeface="Courier New" panose="02070309020205020404" pitchFamily="49" charset="0"/>
                <a:ea typeface="Times New Roman" panose="02020603050405020304" pitchFamily="18" charset="0"/>
                <a:cs typeface="Times New Roman" panose="02020603050405020304" pitchFamily="18" charset="0"/>
              </a:rPr>
              <a:t>The server said</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 " + </a:t>
            </a:r>
            <a:r>
              <a:rPr lang="en-GB" b="1" spc="-150" dirty="0" err="1">
                <a:latin typeface="Courier New" panose="02070309020205020404" pitchFamily="49" charset="0"/>
                <a:ea typeface="Times New Roman" panose="02020603050405020304" pitchFamily="18" charset="0"/>
                <a:cs typeface="Times New Roman" panose="02020603050405020304" pitchFamily="18" charset="0"/>
              </a:rPr>
              <a:t>xmlhttp</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a:t>
            </a:r>
            <a:r>
              <a:rPr lang="en-GB" b="1" spc="-150" dirty="0" err="1">
                <a:solidFill>
                  <a:srgbClr val="0000FF"/>
                </a:solidFill>
                <a:latin typeface="Courier New" panose="02070309020205020404" pitchFamily="49" charset="0"/>
                <a:ea typeface="Times New Roman" panose="02020603050405020304" pitchFamily="18" charset="0"/>
                <a:cs typeface="Times New Roman" panose="02020603050405020304" pitchFamily="18" charset="0"/>
              </a:rPr>
              <a:t>responseText</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a:t>
            </a:r>
            <a:endParaRPr lang="el-GR" b="1" spc="-150" dirty="0">
              <a:latin typeface="Courier New" panose="02070309020205020404" pitchFamily="49" charset="0"/>
              <a:ea typeface="Times New Roman" panose="02020603050405020304" pitchFamily="18" charset="0"/>
              <a:cs typeface="Times New Roman" panose="02020603050405020304" pitchFamily="18" charset="0"/>
            </a:endParaRPr>
          </a:p>
          <a:p>
            <a:pPr marL="285750" indent="-285750" algn="just">
              <a:spcAft>
                <a:spcPts val="300"/>
              </a:spcAft>
              <a:buFont typeface="Wingdings" panose="05000000000000000000" pitchFamily="2" charset="2"/>
              <a:buChar char="v"/>
            </a:pPr>
            <a:r>
              <a:rPr lang="en-US" dirty="0">
                <a:latin typeface="Times New Roman" panose="02020603050405020304" pitchFamily="18" charset="0"/>
                <a:ea typeface="Times New Roman" panose="02020603050405020304" pitchFamily="18" charset="0"/>
              </a:rPr>
              <a:t> </a:t>
            </a:r>
            <a:r>
              <a:rPr lang="el-GR" dirty="0" smtClean="0">
                <a:latin typeface="Times New Roman" panose="02020603050405020304" pitchFamily="18" charset="0"/>
                <a:ea typeface="Times New Roman" panose="02020603050405020304" pitchFamily="18" charset="0"/>
              </a:rPr>
              <a:t>Παράδειγμα </a:t>
            </a:r>
            <a:r>
              <a:rPr lang="el-GR" b="1" dirty="0">
                <a:highlight>
                  <a:srgbClr val="FFFF00"/>
                </a:highlight>
                <a:latin typeface="Times New Roman" panose="02020603050405020304" pitchFamily="18" charset="0"/>
                <a:ea typeface="Times New Roman" panose="02020603050405020304" pitchFamily="18" charset="0"/>
              </a:rPr>
              <a:t>παραγωγής </a:t>
            </a:r>
            <a:r>
              <a:rPr lang="en-US" b="1" dirty="0">
                <a:highlight>
                  <a:srgbClr val="FFFF00"/>
                </a:highlight>
                <a:latin typeface="Times New Roman" panose="02020603050405020304" pitchFamily="18" charset="0"/>
                <a:ea typeface="Times New Roman" panose="02020603050405020304" pitchFamily="18" charset="0"/>
              </a:rPr>
              <a:t>XML</a:t>
            </a:r>
            <a:r>
              <a:rPr lang="el-GR" dirty="0">
                <a:latin typeface="Times New Roman" panose="02020603050405020304" pitchFamily="18" charset="0"/>
                <a:ea typeface="Times New Roman" panose="02020603050405020304" pitchFamily="18" charset="0"/>
              </a:rPr>
              <a:t> στο </a:t>
            </a:r>
            <a:r>
              <a:rPr lang="en-US" dirty="0">
                <a:latin typeface="Times New Roman" panose="02020603050405020304" pitchFamily="18" charset="0"/>
                <a:ea typeface="Times New Roman" panose="02020603050405020304" pitchFamily="18" charset="0"/>
              </a:rPr>
              <a:t>server</a:t>
            </a:r>
            <a:r>
              <a:rPr lang="el-GR" dirty="0">
                <a:latin typeface="Times New Roman" panose="02020603050405020304" pitchFamily="18" charset="0"/>
                <a:ea typeface="Times New Roman" panose="02020603050405020304" pitchFamily="18" charset="0"/>
              </a:rPr>
              <a:t>:</a:t>
            </a:r>
          </a:p>
          <a:p>
            <a:pPr marR="430530" lvl="1" algn="just">
              <a:spcAft>
                <a:spcPts val="300"/>
              </a:spcAft>
              <a:tabLst>
                <a:tab pos="226695" algn="l"/>
                <a:tab pos="457200" algn="l"/>
                <a:tab pos="683895" algn="l"/>
                <a:tab pos="914400" algn="l"/>
                <a:tab pos="1141095" algn="l"/>
                <a:tab pos="1368425" algn="l"/>
                <a:tab pos="1584325" algn="l"/>
                <a:tab pos="2052320" algn="l"/>
                <a:tab pos="683895" algn="l"/>
                <a:tab pos="914400" algn="l"/>
                <a:tab pos="1141095" algn="l"/>
                <a:tab pos="1368425" algn="l"/>
                <a:tab pos="1584325" algn="l"/>
                <a:tab pos="2052320" algn="l"/>
              </a:tabLst>
            </a:pPr>
            <a:r>
              <a:rPr lang="el-GR" b="1" spc="-150" dirty="0">
                <a:latin typeface="Courier New" panose="02070309020205020404" pitchFamily="49" charset="0"/>
                <a:ea typeface="Times New Roman" panose="02020603050405020304" pitchFamily="18" charset="0"/>
                <a:cs typeface="Times New Roman" panose="02020603050405020304" pitchFamily="18" charset="0"/>
              </a:rPr>
              <a:t>&lt;?</a:t>
            </a:r>
            <a:r>
              <a:rPr lang="en-US" b="1" spc="-150" dirty="0" err="1">
                <a:latin typeface="Courier New" panose="02070309020205020404" pitchFamily="49" charset="0"/>
                <a:ea typeface="Times New Roman" panose="02020603050405020304" pitchFamily="18" charset="0"/>
                <a:cs typeface="Times New Roman" panose="02020603050405020304" pitchFamily="18" charset="0"/>
              </a:rPr>
              <a:t>php</a:t>
            </a:r>
            <a:endParaRPr lang="el-GR" b="1" spc="-150" dirty="0">
              <a:latin typeface="Courier New" panose="02070309020205020404" pitchFamily="49" charset="0"/>
              <a:ea typeface="Times New Roman" panose="02020603050405020304" pitchFamily="18" charset="0"/>
              <a:cs typeface="Times New Roman" panose="02020603050405020304" pitchFamily="18" charset="0"/>
            </a:endParaRPr>
          </a:p>
          <a:p>
            <a:pPr marR="430530" lvl="1" algn="just">
              <a:spcBef>
                <a:spcPts val="600"/>
              </a:spcBef>
              <a:spcAft>
                <a:spcPts val="200"/>
              </a:spcAft>
              <a:tabLst>
                <a:tab pos="226695" algn="l"/>
                <a:tab pos="457200" algn="l"/>
                <a:tab pos="683895" algn="l"/>
                <a:tab pos="914400" algn="l"/>
                <a:tab pos="1141095" algn="l"/>
                <a:tab pos="1368425" algn="l"/>
                <a:tab pos="1584325" algn="l"/>
                <a:tab pos="2052320" algn="l"/>
                <a:tab pos="683895" algn="l"/>
                <a:tab pos="914400" algn="l"/>
                <a:tab pos="1141095" algn="l"/>
                <a:tab pos="1368425" algn="l"/>
                <a:tab pos="1584325" algn="l"/>
                <a:tab pos="2052320" algn="l"/>
              </a:tabLst>
            </a:pPr>
            <a:r>
              <a:rPr lang="el-GR" b="1" spc="-150" dirty="0">
                <a:latin typeface="Courier New" panose="02070309020205020404" pitchFamily="49" charset="0"/>
                <a:ea typeface="Times New Roman" panose="02020603050405020304" pitchFamily="18" charset="0"/>
                <a:cs typeface="Times New Roman" panose="02020603050405020304" pitchFamily="18" charset="0"/>
              </a:rPr>
              <a:t>		//ΠΡΟΣΟΧΗ: η παραγωγή </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XML output </a:t>
            </a:r>
            <a:r>
              <a:rPr lang="el-GR" b="1" spc="-150" dirty="0">
                <a:latin typeface="Courier New" panose="02070309020205020404" pitchFamily="49" charset="0"/>
                <a:ea typeface="Times New Roman" panose="02020603050405020304" pitchFamily="18" charset="0"/>
                <a:cs typeface="Times New Roman" panose="02020603050405020304" pitchFamily="18" charset="0"/>
              </a:rPr>
              <a:t>απαιτεί αποστολή ειδικού </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header </a:t>
            </a:r>
            <a:r>
              <a:rPr lang="el-GR" b="1" spc="-150" dirty="0">
                <a:latin typeface="Courier New" panose="02070309020205020404" pitchFamily="49" charset="0"/>
                <a:ea typeface="Times New Roman" panose="02020603050405020304" pitchFamily="18" charset="0"/>
                <a:cs typeface="Times New Roman" panose="02020603050405020304" pitchFamily="18" charset="0"/>
              </a:rPr>
              <a:t>στον </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browser</a:t>
            </a:r>
            <a:endParaRPr lang="el-GR" b="1" spc="-150" dirty="0">
              <a:latin typeface="Courier New" panose="02070309020205020404" pitchFamily="49" charset="0"/>
              <a:ea typeface="Times New Roman" panose="02020603050405020304" pitchFamily="18" charset="0"/>
              <a:cs typeface="Times New Roman" panose="02020603050405020304" pitchFamily="18" charset="0"/>
            </a:endParaRPr>
          </a:p>
          <a:p>
            <a:pPr marR="430530" lvl="1" algn="just">
              <a:spcAft>
                <a:spcPts val="300"/>
              </a:spcAft>
              <a:tabLst>
                <a:tab pos="226695" algn="l"/>
                <a:tab pos="457200" algn="l"/>
                <a:tab pos="683895" algn="l"/>
                <a:tab pos="914400" algn="l"/>
                <a:tab pos="1141095" algn="l"/>
                <a:tab pos="1368425" algn="l"/>
                <a:tab pos="1584325" algn="l"/>
                <a:tab pos="2052320" algn="l"/>
                <a:tab pos="683895" algn="l"/>
                <a:tab pos="914400" algn="l"/>
                <a:tab pos="1141095" algn="l"/>
                <a:tab pos="1368425" algn="l"/>
                <a:tab pos="1584325" algn="l"/>
                <a:tab pos="2052320" algn="l"/>
              </a:tabLst>
            </a:pPr>
            <a:r>
              <a:rPr lang="el-GR" b="1" spc="-150" dirty="0">
                <a:latin typeface="Courier New" panose="02070309020205020404" pitchFamily="49" charset="0"/>
                <a:ea typeface="Times New Roman" panose="02020603050405020304" pitchFamily="18" charset="0"/>
                <a:cs typeface="Times New Roman" panose="02020603050405020304" pitchFamily="18" charset="0"/>
              </a:rPr>
              <a:t>		</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header('Content-Type: text/xml'); </a:t>
            </a:r>
            <a:endParaRPr lang="el-GR" b="1" spc="-150" dirty="0">
              <a:latin typeface="Courier New" panose="02070309020205020404" pitchFamily="49" charset="0"/>
              <a:ea typeface="Times New Roman" panose="02020603050405020304" pitchFamily="18" charset="0"/>
              <a:cs typeface="Times New Roman" panose="02020603050405020304" pitchFamily="18" charset="0"/>
            </a:endParaRPr>
          </a:p>
          <a:p>
            <a:pPr marR="430530" lvl="1" algn="just">
              <a:spcAft>
                <a:spcPts val="300"/>
              </a:spcAft>
              <a:tabLst>
                <a:tab pos="226695" algn="l"/>
                <a:tab pos="457200" algn="l"/>
                <a:tab pos="683895" algn="l"/>
                <a:tab pos="914400" algn="l"/>
                <a:tab pos="1141095" algn="l"/>
                <a:tab pos="1368425" algn="l"/>
                <a:tab pos="1584325" algn="l"/>
                <a:tab pos="2052320" algn="l"/>
                <a:tab pos="683895" algn="l"/>
                <a:tab pos="914400" algn="l"/>
                <a:tab pos="1141095" algn="l"/>
                <a:tab pos="1368425" algn="l"/>
                <a:tab pos="1584325" algn="l"/>
                <a:tab pos="2052320" algn="l"/>
              </a:tabLst>
            </a:pPr>
            <a:r>
              <a:rPr lang="en-US" b="1" spc="-150" dirty="0">
                <a:latin typeface="Courier New" panose="02070309020205020404" pitchFamily="49" charset="0"/>
                <a:ea typeface="Times New Roman" panose="02020603050405020304" pitchFamily="18" charset="0"/>
                <a:cs typeface="Times New Roman" panose="02020603050405020304" pitchFamily="18" charset="0"/>
              </a:rPr>
              <a:t>		echo '&lt;?xml version="1.0"?&gt;';</a:t>
            </a:r>
            <a:endParaRPr lang="el-GR" b="1" spc="-150" dirty="0">
              <a:latin typeface="Courier New" panose="02070309020205020404" pitchFamily="49" charset="0"/>
              <a:ea typeface="Times New Roman" panose="02020603050405020304" pitchFamily="18" charset="0"/>
              <a:cs typeface="Times New Roman" panose="02020603050405020304" pitchFamily="18" charset="0"/>
            </a:endParaRPr>
          </a:p>
          <a:p>
            <a:pPr marR="430530" lvl="1" algn="just">
              <a:spcAft>
                <a:spcPts val="300"/>
              </a:spcAft>
              <a:tabLst>
                <a:tab pos="226695" algn="l"/>
                <a:tab pos="457200" algn="l"/>
                <a:tab pos="683895" algn="l"/>
                <a:tab pos="914400" algn="l"/>
                <a:tab pos="1141095" algn="l"/>
                <a:tab pos="1368425" algn="l"/>
                <a:tab pos="1584325" algn="l"/>
                <a:tab pos="2052320" algn="l"/>
                <a:tab pos="683895" algn="l"/>
                <a:tab pos="914400" algn="l"/>
                <a:tab pos="1141095" algn="l"/>
                <a:tab pos="1368425" algn="l"/>
                <a:tab pos="1584325" algn="l"/>
                <a:tab pos="2052320" algn="l"/>
              </a:tabLst>
            </a:pPr>
            <a:r>
              <a:rPr lang="en-US" b="1" spc="-150" dirty="0">
                <a:latin typeface="Courier New" panose="02070309020205020404" pitchFamily="49" charset="0"/>
                <a:ea typeface="Times New Roman" panose="02020603050405020304" pitchFamily="18" charset="0"/>
                <a:cs typeface="Times New Roman" panose="02020603050405020304" pitchFamily="18" charset="0"/>
              </a:rPr>
              <a:t>		</a:t>
            </a:r>
            <a:r>
              <a:rPr lang="en-GB" b="1" spc="-150" dirty="0">
                <a:latin typeface="Courier New" panose="02070309020205020404" pitchFamily="49" charset="0"/>
                <a:ea typeface="Times New Roman" panose="02020603050405020304" pitchFamily="18" charset="0"/>
                <a:cs typeface="Times New Roman" panose="02020603050405020304" pitchFamily="18" charset="0"/>
              </a:rPr>
              <a:t>&lt;greeting&gt;Hello Ajax caller!&lt;/greeting&gt;";</a:t>
            </a:r>
            <a:endParaRPr lang="el-GR" b="1" spc="-150" dirty="0">
              <a:latin typeface="Courier New" panose="02070309020205020404" pitchFamily="49" charset="0"/>
              <a:ea typeface="Times New Roman" panose="02020603050405020304" pitchFamily="18" charset="0"/>
              <a:cs typeface="Times New Roman" panose="02020603050405020304" pitchFamily="18" charset="0"/>
            </a:endParaRPr>
          </a:p>
          <a:p>
            <a:pPr marR="430530" lvl="1" algn="just">
              <a:spcAft>
                <a:spcPts val="300"/>
              </a:spcAft>
              <a:tabLst>
                <a:tab pos="226695" algn="l"/>
                <a:tab pos="457200" algn="l"/>
                <a:tab pos="683895" algn="l"/>
                <a:tab pos="914400" algn="l"/>
                <a:tab pos="1141095" algn="l"/>
                <a:tab pos="1368425" algn="l"/>
                <a:tab pos="1584325" algn="l"/>
                <a:tab pos="2052320" algn="l"/>
                <a:tab pos="683895" algn="l"/>
                <a:tab pos="914400" algn="l"/>
                <a:tab pos="1141095" algn="l"/>
                <a:tab pos="1368425" algn="l"/>
                <a:tab pos="1584325" algn="l"/>
                <a:tab pos="2052320" algn="l"/>
              </a:tabLst>
            </a:pPr>
            <a:r>
              <a:rPr lang="en-US" b="1" spc="-150" dirty="0">
                <a:latin typeface="Courier New" panose="02070309020205020404" pitchFamily="49" charset="0"/>
                <a:ea typeface="Times New Roman" panose="02020603050405020304" pitchFamily="18" charset="0"/>
                <a:cs typeface="Times New Roman" panose="02020603050405020304" pitchFamily="18" charset="0"/>
              </a:rPr>
              <a:t>?&gt;</a:t>
            </a:r>
            <a:endParaRPr lang="el-GR" b="1" spc="-150" dirty="0">
              <a:latin typeface="Courier New" panose="02070309020205020404" pitchFamily="49" charset="0"/>
              <a:ea typeface="Times New Roman" panose="02020603050405020304" pitchFamily="18" charset="0"/>
              <a:cs typeface="Times New Roman" panose="02020603050405020304" pitchFamily="18" charset="0"/>
            </a:endParaRPr>
          </a:p>
          <a:p>
            <a:pPr marL="342900" lvl="0" indent="-342900">
              <a:spcAft>
                <a:spcPts val="300"/>
              </a:spcAft>
              <a:buSzPts val="2200"/>
              <a:buFont typeface="Wingdings" panose="05000000000000000000" pitchFamily="2" charset="2"/>
              <a:buChar char=""/>
            </a:pPr>
            <a:r>
              <a:rPr lang="el-GR" dirty="0">
                <a:latin typeface="Times New Roman" panose="02020603050405020304" pitchFamily="18" charset="0"/>
                <a:ea typeface="Times New Roman" panose="02020603050405020304" pitchFamily="18" charset="0"/>
              </a:rPr>
              <a:t>Πιθανός </a:t>
            </a:r>
            <a:r>
              <a:rPr lang="el-GR" b="1" dirty="0">
                <a:latin typeface="Times New Roman" panose="02020603050405020304" pitchFamily="18" charset="0"/>
                <a:ea typeface="Times New Roman" panose="02020603050405020304" pitchFamily="18" charset="0"/>
              </a:rPr>
              <a:t>χειρισμός </a:t>
            </a:r>
            <a:r>
              <a:rPr lang="en-US" b="1" dirty="0">
                <a:latin typeface="Times New Roman" panose="02020603050405020304" pitchFamily="18" charset="0"/>
                <a:ea typeface="Times New Roman" panose="02020603050405020304" pitchFamily="18" charset="0"/>
              </a:rPr>
              <a:t>XML</a:t>
            </a:r>
            <a:r>
              <a:rPr lang="en-US" dirty="0">
                <a:latin typeface="Times New Roman" panose="02020603050405020304" pitchFamily="18" charset="0"/>
                <a:ea typeface="Times New Roman" panose="02020603050405020304" pitchFamily="18" charset="0"/>
              </a:rPr>
              <a:t> </a:t>
            </a:r>
            <a:r>
              <a:rPr lang="el-GR" dirty="0">
                <a:latin typeface="Times New Roman" panose="02020603050405020304" pitchFamily="18" charset="0"/>
                <a:ea typeface="Times New Roman" panose="02020603050405020304" pitchFamily="18" charset="0"/>
              </a:rPr>
              <a:t>απάντησης στον </a:t>
            </a:r>
            <a:r>
              <a:rPr lang="en-US" dirty="0">
                <a:latin typeface="Times New Roman" panose="02020603050405020304" pitchFamily="18" charset="0"/>
                <a:ea typeface="Times New Roman" panose="02020603050405020304" pitchFamily="18" charset="0"/>
              </a:rPr>
              <a:t>client</a:t>
            </a:r>
            <a:r>
              <a:rPr lang="el-GR" dirty="0">
                <a:latin typeface="Times New Roman" panose="02020603050405020304" pitchFamily="18" charset="0"/>
                <a:ea typeface="Times New Roman" panose="02020603050405020304" pitchFamily="18" charset="0"/>
              </a:rPr>
              <a:t> (απόσπασμα κώδικα):</a:t>
            </a:r>
          </a:p>
          <a:p>
            <a:pPr lvl="1" algn="just">
              <a:spcAft>
                <a:spcPts val="300"/>
              </a:spcAft>
              <a:tabLst>
                <a:tab pos="226695" algn="l"/>
                <a:tab pos="457200" algn="l"/>
                <a:tab pos="683895" algn="l"/>
                <a:tab pos="914400" algn="l"/>
                <a:tab pos="1141095" algn="l"/>
                <a:tab pos="1368425" algn="l"/>
                <a:tab pos="1584325" algn="l"/>
                <a:tab pos="2052320" algn="l"/>
                <a:tab pos="914400" algn="l"/>
                <a:tab pos="1141095" algn="l"/>
                <a:tab pos="1368425" algn="l"/>
                <a:tab pos="1584325" algn="l"/>
                <a:tab pos="2052320" algn="l"/>
              </a:tabLst>
            </a:pPr>
            <a:r>
              <a:rPr lang="en-US" b="1" spc="-150" dirty="0" err="1">
                <a:latin typeface="Courier New" panose="02070309020205020404" pitchFamily="49" charset="0"/>
                <a:ea typeface="Times New Roman" panose="02020603050405020304" pitchFamily="18" charset="0"/>
                <a:cs typeface="Times New Roman" panose="02020603050405020304" pitchFamily="18" charset="0"/>
              </a:rPr>
              <a:t>var</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 </a:t>
            </a:r>
            <a:r>
              <a:rPr lang="en-US" b="1" spc="-150" dirty="0" err="1">
                <a:latin typeface="Courier New" panose="02070309020205020404" pitchFamily="49" charset="0"/>
                <a:ea typeface="Times New Roman" panose="02020603050405020304" pitchFamily="18" charset="0"/>
                <a:cs typeface="Times New Roman" panose="02020603050405020304" pitchFamily="18" charset="0"/>
              </a:rPr>
              <a:t>greetNode</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 = </a:t>
            </a:r>
            <a:r>
              <a:rPr lang="en-US" b="1" spc="-150" dirty="0" err="1">
                <a:latin typeface="Courier New" panose="02070309020205020404" pitchFamily="49" charset="0"/>
                <a:ea typeface="Times New Roman" panose="02020603050405020304" pitchFamily="18" charset="0"/>
                <a:cs typeface="Times New Roman" panose="02020603050405020304" pitchFamily="18" charset="0"/>
              </a:rPr>
              <a:t>http.responseXML.getElementsByTagName</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("greeting")[0];</a:t>
            </a:r>
            <a:endParaRPr lang="el-GR" b="1" spc="-150" dirty="0">
              <a:latin typeface="Courier New" panose="02070309020205020404" pitchFamily="49" charset="0"/>
              <a:ea typeface="Times New Roman" panose="02020603050405020304" pitchFamily="18" charset="0"/>
              <a:cs typeface="Times New Roman" panose="02020603050405020304" pitchFamily="18" charset="0"/>
            </a:endParaRPr>
          </a:p>
          <a:p>
            <a:pPr lvl="1" algn="just">
              <a:spcAft>
                <a:spcPts val="300"/>
              </a:spcAft>
              <a:tabLst>
                <a:tab pos="226695" algn="l"/>
                <a:tab pos="457200" algn="l"/>
                <a:tab pos="683895" algn="l"/>
                <a:tab pos="914400" algn="l"/>
                <a:tab pos="1141095" algn="l"/>
                <a:tab pos="1368425" algn="l"/>
                <a:tab pos="1584325" algn="l"/>
                <a:tab pos="2052320" algn="l"/>
                <a:tab pos="914400" algn="l"/>
                <a:tab pos="1141095" algn="l"/>
                <a:tab pos="1368425" algn="l"/>
                <a:tab pos="1584325" algn="l"/>
                <a:tab pos="2052320" algn="l"/>
              </a:tabLst>
            </a:pPr>
            <a:r>
              <a:rPr lang="en-GB" b="1" spc="-150" dirty="0" err="1">
                <a:latin typeface="Courier New" panose="02070309020205020404" pitchFamily="49" charset="0"/>
                <a:ea typeface="Times New Roman" panose="02020603050405020304" pitchFamily="18" charset="0"/>
                <a:cs typeface="Times New Roman" panose="02020603050405020304" pitchFamily="18" charset="0"/>
              </a:rPr>
              <a:t>var</a:t>
            </a:r>
            <a:r>
              <a:rPr lang="en-GB" b="1" spc="-150" dirty="0">
                <a:latin typeface="Courier New" panose="02070309020205020404" pitchFamily="49" charset="0"/>
                <a:ea typeface="Times New Roman" panose="02020603050405020304" pitchFamily="18" charset="0"/>
                <a:cs typeface="Times New Roman" panose="02020603050405020304" pitchFamily="18" charset="0"/>
              </a:rPr>
              <a:t> </a:t>
            </a:r>
            <a:r>
              <a:rPr lang="en-GB" b="1" spc="-150" dirty="0" err="1">
                <a:latin typeface="Courier New" panose="02070309020205020404" pitchFamily="49" charset="0"/>
                <a:ea typeface="Times New Roman" panose="02020603050405020304" pitchFamily="18" charset="0"/>
                <a:cs typeface="Times New Roman" panose="02020603050405020304" pitchFamily="18" charset="0"/>
              </a:rPr>
              <a:t>greetText</a:t>
            </a:r>
            <a:r>
              <a:rPr lang="en-GB" b="1" spc="-150" dirty="0">
                <a:latin typeface="Courier New" panose="02070309020205020404" pitchFamily="49" charset="0"/>
                <a:ea typeface="Times New Roman" panose="02020603050405020304" pitchFamily="18" charset="0"/>
                <a:cs typeface="Times New Roman" panose="02020603050405020304" pitchFamily="18" charset="0"/>
              </a:rPr>
              <a:t> = </a:t>
            </a:r>
            <a:r>
              <a:rPr lang="en-GB" b="1" spc="-150" dirty="0" err="1">
                <a:latin typeface="Courier New" panose="02070309020205020404" pitchFamily="49" charset="0"/>
                <a:ea typeface="Times New Roman" panose="02020603050405020304" pitchFamily="18" charset="0"/>
                <a:cs typeface="Times New Roman" panose="02020603050405020304" pitchFamily="18" charset="0"/>
              </a:rPr>
              <a:t>greetNode.childNodes</a:t>
            </a:r>
            <a:r>
              <a:rPr lang="en-GB" b="1" spc="-150" dirty="0">
                <a:latin typeface="Courier New" panose="02070309020205020404" pitchFamily="49" charset="0"/>
                <a:ea typeface="Times New Roman" panose="02020603050405020304" pitchFamily="18" charset="0"/>
                <a:cs typeface="Times New Roman" panose="02020603050405020304" pitchFamily="18" charset="0"/>
              </a:rPr>
              <a:t>[0].</a:t>
            </a:r>
            <a:r>
              <a:rPr lang="en-GB" b="1" spc="-150" dirty="0" err="1">
                <a:latin typeface="Courier New" panose="02070309020205020404" pitchFamily="49" charset="0"/>
                <a:ea typeface="Times New Roman" panose="02020603050405020304" pitchFamily="18" charset="0"/>
                <a:cs typeface="Times New Roman" panose="02020603050405020304" pitchFamily="18" charset="0"/>
              </a:rPr>
              <a:t>nodeValue</a:t>
            </a:r>
            <a:r>
              <a:rPr lang="en-GB" b="1" spc="-150" dirty="0">
                <a:latin typeface="Courier New" panose="02070309020205020404" pitchFamily="49" charset="0"/>
                <a:ea typeface="Times New Roman" panose="02020603050405020304" pitchFamily="18" charset="0"/>
                <a:cs typeface="Times New Roman" panose="02020603050405020304" pitchFamily="18" charset="0"/>
              </a:rPr>
              <a:t>;</a:t>
            </a:r>
            <a:endParaRPr lang="el-GR" b="1" spc="-150" dirty="0">
              <a:latin typeface="Courier New" panose="02070309020205020404" pitchFamily="49" charset="0"/>
              <a:ea typeface="Times New Roman" panose="02020603050405020304" pitchFamily="18" charset="0"/>
              <a:cs typeface="Times New Roman" panose="02020603050405020304" pitchFamily="18" charset="0"/>
            </a:endParaRPr>
          </a:p>
          <a:p>
            <a:pPr lvl="1" algn="just">
              <a:spcAft>
                <a:spcPts val="300"/>
              </a:spcAft>
              <a:tabLst>
                <a:tab pos="226695" algn="l"/>
                <a:tab pos="457200" algn="l"/>
                <a:tab pos="683895" algn="l"/>
                <a:tab pos="914400" algn="l"/>
                <a:tab pos="1141095" algn="l"/>
                <a:tab pos="1368425" algn="l"/>
                <a:tab pos="1584325" algn="l"/>
                <a:tab pos="2052320" algn="l"/>
                <a:tab pos="914400" algn="l"/>
                <a:tab pos="1141095" algn="l"/>
                <a:tab pos="1368425" algn="l"/>
                <a:tab pos="1584325" algn="l"/>
                <a:tab pos="2052320" algn="l"/>
              </a:tabLst>
            </a:pPr>
            <a:r>
              <a:rPr lang="en-US" b="1" spc="-150" dirty="0">
                <a:latin typeface="Courier New" panose="02070309020205020404" pitchFamily="49" charset="0"/>
                <a:ea typeface="Times New Roman" panose="02020603050405020304" pitchFamily="18" charset="0"/>
                <a:cs typeface="Times New Roman" panose="02020603050405020304" pitchFamily="18" charset="0"/>
              </a:rPr>
              <a:t>alert("Greeting text: " + </a:t>
            </a:r>
            <a:r>
              <a:rPr lang="en-US" b="1" spc="-150" dirty="0" err="1">
                <a:latin typeface="Courier New" panose="02070309020205020404" pitchFamily="49" charset="0"/>
                <a:ea typeface="Times New Roman" panose="02020603050405020304" pitchFamily="18" charset="0"/>
                <a:cs typeface="Times New Roman" panose="02020603050405020304" pitchFamily="18" charset="0"/>
              </a:rPr>
              <a:t>greetText</a:t>
            </a:r>
            <a:r>
              <a:rPr lang="en-US" b="1" spc="-150" dirty="0">
                <a:latin typeface="Courier New" panose="02070309020205020404" pitchFamily="49" charset="0"/>
                <a:ea typeface="Times New Roman" panose="02020603050405020304" pitchFamily="18" charset="0"/>
                <a:cs typeface="Times New Roman" panose="02020603050405020304" pitchFamily="18" charset="0"/>
              </a:rPr>
              <a:t>);</a:t>
            </a:r>
            <a:endParaRPr lang="el-GR" b="1" spc="-15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7" name="Εικόνα 6" descr="Εικονίδιο μετάβασης στα Περιεχόμενα.">
            <a:hlinkClick r:id="rId7" action="ppaction://hlinksldjump" tooltip="Επιστροφή στα Περιεχόμενα"/>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8" y="6107509"/>
            <a:ext cx="471866" cy="533605"/>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126335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364414" y="520578"/>
            <a:ext cx="8507413" cy="729593"/>
          </a:xfrm>
        </p:spPr>
        <p:txBody>
          <a:bodyPr>
            <a:noAutofit/>
          </a:bodyPr>
          <a:lstStyle/>
          <a:p>
            <a:r>
              <a:rPr lang="el-GR" dirty="0" err="1"/>
              <a:t>Feedback</a:t>
            </a:r>
            <a:r>
              <a:rPr lang="el-GR" dirty="0"/>
              <a:t> στον Χρήστη</a:t>
            </a:r>
            <a:br>
              <a:rPr lang="el-GR" dirty="0"/>
            </a:br>
            <a:r>
              <a:rPr lang="el-GR" sz="3600" dirty="0"/>
              <a:t>(γενικά, όχι σε σχέση με το παράδειγμα)</a:t>
            </a:r>
            <a:br>
              <a:rPr lang="el-GR" sz="3600" dirty="0"/>
            </a:br>
            <a:endParaRPr lang="el-GR" dirty="0"/>
          </a:p>
        </p:txBody>
      </p:sp>
      <p:sp>
        <p:nvSpPr>
          <p:cNvPr id="5" name="Rectangle 7"/>
          <p:cNvSpPr>
            <a:spLocks noChangeArrowheads="1"/>
          </p:cNvSpPr>
          <p:nvPr/>
        </p:nvSpPr>
        <p:spPr bwMode="auto">
          <a:xfrm>
            <a:off x="212316" y="1629926"/>
            <a:ext cx="8700211" cy="424731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Wingdings" panose="05000000000000000000" pitchFamily="2" charset="2"/>
              <a:buChar char="v"/>
            </a:pPr>
            <a:r>
              <a:rPr lang="el-GR" altLang="el-GR" dirty="0">
                <a:ea typeface="Times New Roman" panose="02020603050405020304" pitchFamily="18" charset="0"/>
              </a:rPr>
              <a:t>Συνήθως θέλουμε να δείξουμε στο χρήστη ότι εκτελείται μια λειτουργία στο υπόβα­θρο κατά τη διάρκεια που περιμένουμε την απάντηση του </a:t>
            </a:r>
            <a:r>
              <a:rPr lang="en-GB" altLang="el-GR" dirty="0">
                <a:ea typeface="Times New Roman" panose="02020603050405020304" pitchFamily="18" charset="0"/>
              </a:rPr>
              <a:t>server </a:t>
            </a:r>
            <a:r>
              <a:rPr lang="el-GR" altLang="el-GR" dirty="0">
                <a:ea typeface="Times New Roman" panose="02020603050405020304" pitchFamily="18" charset="0"/>
              </a:rPr>
              <a:t>στην </a:t>
            </a:r>
            <a:r>
              <a:rPr lang="en-US" altLang="el-GR" dirty="0" err="1">
                <a:ea typeface="Times New Roman" panose="02020603050405020304" pitchFamily="18" charset="0"/>
              </a:rPr>
              <a:t>ajax</a:t>
            </a:r>
            <a:r>
              <a:rPr lang="en-US" altLang="el-GR" dirty="0">
                <a:ea typeface="Times New Roman" panose="02020603050405020304" pitchFamily="18" charset="0"/>
              </a:rPr>
              <a:t> </a:t>
            </a:r>
            <a:r>
              <a:rPr lang="el-GR" altLang="el-GR" dirty="0">
                <a:ea typeface="Times New Roman" panose="02020603050405020304" pitchFamily="18" charset="0"/>
              </a:rPr>
              <a:t>κλήση. </a:t>
            </a:r>
            <a:endParaRPr lang="el-GR" altLang="el-GR" dirty="0"/>
          </a:p>
          <a:p>
            <a:pPr marL="285750" lvl="0" indent="-285750" eaLnBrk="0" fontAlgn="base" hangingPunct="0">
              <a:spcBef>
                <a:spcPct val="0"/>
              </a:spcBef>
              <a:spcAft>
                <a:spcPct val="0"/>
              </a:spcAft>
              <a:buFont typeface="Wingdings" panose="05000000000000000000" pitchFamily="2" charset="2"/>
              <a:buChar char="v"/>
            </a:pPr>
            <a:r>
              <a:rPr lang="el-GR" altLang="el-GR" dirty="0">
                <a:ea typeface="Times New Roman" panose="02020603050405020304" pitchFamily="18" charset="0"/>
              </a:rPr>
              <a:t>Η παρακάτω απλή προσέγγιση βασίζεται στην παραδοχή ότι το αποτέλεσμα της </a:t>
            </a:r>
            <a:r>
              <a:rPr lang="en-US" altLang="el-GR" dirty="0">
                <a:ea typeface="Times New Roman" panose="02020603050405020304" pitchFamily="18" charset="0"/>
              </a:rPr>
              <a:t>AJAX</a:t>
            </a:r>
            <a:r>
              <a:rPr lang="el-GR" altLang="el-GR" dirty="0">
                <a:ea typeface="Times New Roman" panose="02020603050405020304" pitchFamily="18" charset="0"/>
              </a:rPr>
              <a:t> κλίσης αντικαθιστά ολοκληρωτικά το περιεχόμενο ενός </a:t>
            </a:r>
            <a:r>
              <a:rPr lang="en-US" altLang="el-GR" dirty="0">
                <a:ea typeface="Times New Roman" panose="02020603050405020304" pitchFamily="18" charset="0"/>
              </a:rPr>
              <a:t>div</a:t>
            </a:r>
            <a:r>
              <a:rPr lang="el-GR" altLang="el-GR" dirty="0">
                <a:ea typeface="Times New Roman" panose="02020603050405020304" pitchFamily="18" charset="0"/>
              </a:rPr>
              <a:t>. Έστω ότι</a:t>
            </a:r>
            <a:r>
              <a:rPr lang="el-GR" altLang="el-GR" dirty="0" smtClean="0">
                <a:ea typeface="Times New Roman" panose="02020603050405020304" pitchFamily="18" charset="0"/>
              </a:rPr>
              <a:t>:</a:t>
            </a:r>
            <a:endParaRPr kumimoji="0" lang="en-US" altLang="el-GR" b="0" i="0" u="none" strike="noStrike" cap="none" normalizeH="0" baseline="0" dirty="0" smtClean="0">
              <a:ln>
                <a:noFill/>
              </a:ln>
              <a:solidFill>
                <a:schemeClr val="tx1"/>
              </a:solidFill>
              <a:effectLst/>
              <a:ea typeface="Times New Roman" panose="02020603050405020304" pitchFamily="18" charset="0"/>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η συνάρτηση που ξεκινά την </a:t>
            </a:r>
            <a:r>
              <a:rPr kumimoji="0" lang="en-US" altLang="el-GR" b="0" i="0" u="none" strike="noStrike" cap="none" normalizeH="0" baseline="0" dirty="0" smtClean="0">
                <a:ln>
                  <a:noFill/>
                </a:ln>
                <a:solidFill>
                  <a:schemeClr val="tx1"/>
                </a:solidFill>
                <a:effectLst/>
                <a:ea typeface="Times New Roman" panose="02020603050405020304" pitchFamily="18" charset="0"/>
              </a:rPr>
              <a:t>AJAX </a:t>
            </a:r>
            <a:r>
              <a:rPr kumimoji="0" lang="el-GR" altLang="el-GR" b="0" i="0" u="none" strike="noStrike" cap="none" normalizeH="0" baseline="0" dirty="0" smtClean="0">
                <a:ln>
                  <a:noFill/>
                </a:ln>
                <a:solidFill>
                  <a:schemeClr val="tx1"/>
                </a:solidFill>
                <a:effectLst/>
                <a:ea typeface="Times New Roman" panose="02020603050405020304" pitchFamily="18" charset="0"/>
              </a:rPr>
              <a:t>κλίση ονομάζεται </a:t>
            </a:r>
            <a:r>
              <a:rPr kumimoji="0" lang="el-GR"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ajaxFunction</a:t>
            </a: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το αποτέλεσμα της </a:t>
            </a:r>
            <a:r>
              <a:rPr kumimoji="0" lang="en-US" altLang="el-GR" b="0" i="0" u="none" strike="noStrike" cap="none" normalizeH="0" baseline="0" dirty="0" smtClean="0">
                <a:ln>
                  <a:noFill/>
                </a:ln>
                <a:solidFill>
                  <a:schemeClr val="tx1"/>
                </a:solidFill>
                <a:effectLst/>
                <a:ea typeface="Times New Roman" panose="02020603050405020304" pitchFamily="18" charset="0"/>
              </a:rPr>
              <a:t>AJAX </a:t>
            </a:r>
            <a:r>
              <a:rPr kumimoji="0" lang="el-GR" altLang="el-GR" b="0" i="0" u="none" strike="noStrike" cap="none" normalizeH="0" baseline="0" dirty="0" smtClean="0">
                <a:ln>
                  <a:noFill/>
                </a:ln>
                <a:solidFill>
                  <a:schemeClr val="tx1"/>
                </a:solidFill>
                <a:effectLst/>
                <a:ea typeface="Times New Roman" panose="02020603050405020304" pitchFamily="18" charset="0"/>
              </a:rPr>
              <a:t>κλήσης προβάλλεται στο </a:t>
            </a:r>
            <a:r>
              <a:rPr kumimoji="0" lang="en-US" altLang="el-GR" b="0" i="0" u="none" strike="noStrike" cap="none" normalizeH="0" baseline="0" dirty="0" smtClean="0">
                <a:ln>
                  <a:noFill/>
                </a:ln>
                <a:solidFill>
                  <a:schemeClr val="tx1"/>
                </a:solidFill>
                <a:effectLst/>
                <a:ea typeface="Times New Roman" panose="02020603050405020304" pitchFamily="18" charset="0"/>
              </a:rPr>
              <a:t>div </a:t>
            </a:r>
            <a:r>
              <a:rPr kumimoji="0" lang="el-GR" altLang="el-GR" b="0" i="0" u="none" strike="noStrike" cap="none" normalizeH="0" baseline="0" dirty="0" smtClean="0">
                <a:ln>
                  <a:noFill/>
                </a:ln>
                <a:solidFill>
                  <a:schemeClr val="tx1"/>
                </a:solidFill>
                <a:effectLst/>
                <a:ea typeface="Times New Roman" panose="02020603050405020304" pitchFamily="18" charset="0"/>
              </a:rPr>
              <a:t>με </a:t>
            </a:r>
            <a:r>
              <a:rPr kumimoji="0" lang="el-GR"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id</a:t>
            </a: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el-GR"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ajaxdiv</a:t>
            </a: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έχουμε μια εικόνα τύπου </a:t>
            </a:r>
            <a:r>
              <a:rPr kumimoji="0" lang="en-US" altLang="el-GR" b="0" i="0" u="none" strike="noStrike" cap="none" normalizeH="0" baseline="0" dirty="0" smtClean="0">
                <a:ln>
                  <a:noFill/>
                </a:ln>
                <a:solidFill>
                  <a:schemeClr val="tx1"/>
                </a:solidFill>
                <a:effectLst/>
                <a:ea typeface="Times New Roman" panose="02020603050405020304" pitchFamily="18" charset="0"/>
              </a:rPr>
              <a:t>animated GIF </a:t>
            </a:r>
            <a:r>
              <a:rPr kumimoji="0" lang="el-GR" altLang="el-GR" b="0" i="0" u="none" strike="noStrike" cap="none" normalizeH="0" baseline="0" dirty="0" smtClean="0">
                <a:ln>
                  <a:noFill/>
                </a:ln>
                <a:solidFill>
                  <a:schemeClr val="tx1"/>
                </a:solidFill>
                <a:effectLst/>
                <a:ea typeface="Times New Roman" panose="02020603050405020304" pitchFamily="18" charset="0"/>
              </a:rPr>
              <a:t>όπως αυτή δεξιά (π.χ. </a:t>
            </a: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spinner.gif</a:t>
            </a:r>
            <a:r>
              <a:rPr kumimoji="0" lang="el-GR" altLang="el-GR" b="0" i="0" u="none" strike="noStrike" cap="none" normalizeH="0" baseline="0" dirty="0" smtClean="0">
                <a:ln>
                  <a:noFill/>
                </a:ln>
                <a:solidFill>
                  <a:schemeClr val="tx1"/>
                </a:solidFill>
                <a:effectLst/>
                <a:ea typeface="Times New Roman" panose="02020603050405020304" pitchFamily="18" charset="0"/>
              </a:rPr>
              <a:t>)</a:t>
            </a:r>
            <a:endParaRPr kumimoji="0" lang="el-GR" altLang="el-GR" b="0" i="0" u="none" strike="noStrike" cap="none" normalizeH="0" baseline="0" dirty="0" smtClean="0">
              <a:ln>
                <a:noFill/>
              </a:ln>
              <a:solidFill>
                <a:schemeClr val="tx1"/>
              </a:solidFill>
              <a:effectLst/>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Στη συνάρτηση </a:t>
            </a:r>
            <a:r>
              <a:rPr kumimoji="0" lang="en-GB"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ajaxFunction</a:t>
            </a: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el-GR" altLang="el-GR" b="0" i="0" u="none" strike="noStrike" cap="none" normalizeH="0" baseline="0" dirty="0" smtClean="0">
                <a:ln>
                  <a:noFill/>
                </a:ln>
                <a:solidFill>
                  <a:schemeClr val="tx1"/>
                </a:solidFill>
                <a:effectLst/>
                <a:ea typeface="Times New Roman" panose="02020603050405020304" pitchFamily="18" charset="0"/>
              </a:rPr>
              <a:t>, μετά την αρχικοποίηση του </a:t>
            </a:r>
            <a:r>
              <a:rPr kumimoji="0" lang="en-GB"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XMLHttpRequest</a:t>
            </a:r>
            <a:r>
              <a:rPr kumimoji="0" lang="el-GR" altLang="el-GR" b="0" i="0" u="none" strike="noStrike" cap="none" normalizeH="0" baseline="0" dirty="0" smtClean="0">
                <a:ln>
                  <a:noFill/>
                </a:ln>
                <a:solidFill>
                  <a:schemeClr val="tx1"/>
                </a:solidFill>
                <a:effectLst/>
                <a:ea typeface="Times New Roman" panose="02020603050405020304" pitchFamily="18" charset="0"/>
              </a:rPr>
              <a:t>, βάζουμε ως περιεχόμενο στο </a:t>
            </a:r>
            <a:r>
              <a:rPr kumimoji="0" lang="en-US" altLang="el-GR" b="0" i="0" u="none" strike="noStrike" cap="none" normalizeH="0" baseline="0" dirty="0" smtClean="0">
                <a:ln>
                  <a:noFill/>
                </a:ln>
                <a:solidFill>
                  <a:schemeClr val="tx1"/>
                </a:solidFill>
                <a:effectLst/>
                <a:ea typeface="Times New Roman" panose="02020603050405020304" pitchFamily="18" charset="0"/>
              </a:rPr>
              <a:t>div </a:t>
            </a:r>
            <a:r>
              <a:rPr kumimoji="0" lang="el-GR" altLang="el-GR" b="0" i="0" u="none" strike="noStrike" cap="none" normalizeH="0" baseline="0" dirty="0" smtClean="0">
                <a:ln>
                  <a:noFill/>
                </a:ln>
                <a:solidFill>
                  <a:schemeClr val="tx1"/>
                </a:solidFill>
                <a:effectLst/>
                <a:ea typeface="Times New Roman" panose="02020603050405020304" pitchFamily="18" charset="0"/>
              </a:rPr>
              <a:t>την εικόνα </a:t>
            </a: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spinner.gif.</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n-US"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document.getElementById</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en-US"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ajaxdiv</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en-US" altLang="el-GR" b="1" i="0" u="none" strike="noStrike" cap="none" normalizeH="0" baseline="0" dirty="0" err="1" smtClean="0">
                <a:ln>
                  <a:noFill/>
                </a:ln>
                <a:solidFill>
                  <a:srgbClr val="00B050"/>
                </a:solidFill>
                <a:effectLst/>
                <a:ea typeface="Times New Roman" panose="02020603050405020304" pitchFamily="18" charset="0"/>
                <a:cs typeface="Courier New" panose="02070309020205020404" pitchFamily="49" charset="0"/>
              </a:rPr>
              <a:t>innerHTML</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en-US" altLang="el-GR"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"&lt;</a:t>
            </a:r>
            <a:r>
              <a:rPr kumimoji="0" lang="en-US" altLang="el-GR" b="1" i="0" u="none" strike="noStrike" cap="none" normalizeH="0" baseline="0" dirty="0" err="1" smtClean="0">
                <a:ln>
                  <a:noFill/>
                </a:ln>
                <a:solidFill>
                  <a:srgbClr val="C00000"/>
                </a:solidFill>
                <a:effectLst/>
                <a:ea typeface="Times New Roman" panose="02020603050405020304" pitchFamily="18" charset="0"/>
                <a:cs typeface="Courier New" panose="02070309020205020404" pitchFamily="49" charset="0"/>
              </a:rPr>
              <a:t>img</a:t>
            </a:r>
            <a:r>
              <a:rPr kumimoji="0" lang="en-US" altLang="el-GR"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 </a:t>
            </a:r>
            <a:r>
              <a:rPr kumimoji="0" lang="en-US" altLang="el-GR" b="1" i="0" u="none" strike="noStrike" cap="none" normalizeH="0" baseline="0" dirty="0" err="1" smtClean="0">
                <a:ln>
                  <a:noFill/>
                </a:ln>
                <a:solidFill>
                  <a:srgbClr val="C00000"/>
                </a:solidFill>
                <a:effectLst/>
                <a:ea typeface="Times New Roman" panose="02020603050405020304" pitchFamily="18" charset="0"/>
                <a:cs typeface="Courier New" panose="02070309020205020404" pitchFamily="49" charset="0"/>
              </a:rPr>
              <a:t>src</a:t>
            </a:r>
            <a:r>
              <a:rPr kumimoji="0" lang="en-US" altLang="el-GR"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='spinner.gif'/&gt;"</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endParaRPr kumimoji="0" lang="el-GR" altLang="el-GR" b="0" i="0" u="none" strike="noStrike" cap="none" normalizeH="0" baseline="0" dirty="0" smtClean="0">
              <a:ln>
                <a:noFill/>
              </a:ln>
              <a:solidFill>
                <a:schemeClr val="tx1"/>
              </a:solidFill>
              <a:effectLst/>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Η εικόνα θα είναι ορατή όση ώρα αναμένουμε την απάντηση από το </a:t>
            </a:r>
            <a:r>
              <a:rPr kumimoji="0" lang="en-US" altLang="el-GR" b="0" i="0" u="none" strike="noStrike" cap="none" normalizeH="0" baseline="0" dirty="0" smtClean="0">
                <a:ln>
                  <a:noFill/>
                </a:ln>
                <a:solidFill>
                  <a:schemeClr val="tx1"/>
                </a:solidFill>
                <a:effectLst/>
                <a:ea typeface="Times New Roman" panose="02020603050405020304" pitchFamily="18" charset="0"/>
              </a:rPr>
              <a:t>server</a:t>
            </a:r>
            <a:r>
              <a:rPr kumimoji="0" lang="el-GR" altLang="el-GR" b="0" i="0" u="none" strike="noStrike" cap="none" normalizeH="0" baseline="0" dirty="0" smtClean="0">
                <a:ln>
                  <a:noFill/>
                </a:ln>
                <a:solidFill>
                  <a:schemeClr val="tx1"/>
                </a:solidFill>
                <a:effectLst/>
                <a:ea typeface="Times New Roman" panose="02020603050405020304" pitchFamily="18" charset="0"/>
              </a:rPr>
              <a:t>. Όταν την παραλάβουμε, τότε ως γνωστό ενεργοποιείται αυτόματα η </a:t>
            </a:r>
            <a:r>
              <a:rPr kumimoji="0" lang="en-US" altLang="el-GR" b="0" i="0" u="none" strike="noStrike" cap="none" normalizeH="0" baseline="0" dirty="0" smtClean="0">
                <a:ln>
                  <a:noFill/>
                </a:ln>
                <a:solidFill>
                  <a:schemeClr val="tx1"/>
                </a:solidFill>
                <a:effectLst/>
                <a:ea typeface="Times New Roman" panose="02020603050405020304" pitchFamily="18" charset="0"/>
              </a:rPr>
              <a:t>callback </a:t>
            </a:r>
            <a:r>
              <a:rPr kumimoji="0" lang="el-GR" altLang="el-GR" b="0" i="0" u="none" strike="noStrike" cap="none" normalizeH="0" baseline="0" dirty="0" smtClean="0">
                <a:ln>
                  <a:noFill/>
                </a:ln>
                <a:solidFill>
                  <a:schemeClr val="tx1"/>
                </a:solidFill>
                <a:effectLst/>
                <a:ea typeface="Times New Roman" panose="02020603050405020304" pitchFamily="18" charset="0"/>
              </a:rPr>
              <a:t>συνάρτηση η οποία θα γράψει ως περιεχόμενο του </a:t>
            </a:r>
            <a:r>
              <a:rPr kumimoji="0" lang="en-US" altLang="el-GR" b="0" i="0" u="none" strike="noStrike" cap="none" normalizeH="0" baseline="0" dirty="0" smtClean="0">
                <a:ln>
                  <a:noFill/>
                </a:ln>
                <a:solidFill>
                  <a:schemeClr val="tx1"/>
                </a:solidFill>
                <a:effectLst/>
                <a:ea typeface="Times New Roman" panose="02020603050405020304" pitchFamily="18" charset="0"/>
              </a:rPr>
              <a:t>div </a:t>
            </a:r>
            <a:r>
              <a:rPr kumimoji="0" lang="el-GR" altLang="el-GR" b="0" i="0" u="none" strike="noStrike" cap="none" normalizeH="0" baseline="0" dirty="0" smtClean="0">
                <a:ln>
                  <a:noFill/>
                </a:ln>
                <a:solidFill>
                  <a:schemeClr val="tx1"/>
                </a:solidFill>
                <a:effectLst/>
                <a:ea typeface="Times New Roman" panose="02020603050405020304" pitchFamily="18" charset="0"/>
              </a:rPr>
              <a:t>την απάντηση του </a:t>
            </a:r>
            <a:r>
              <a:rPr kumimoji="0" lang="en-US" altLang="el-GR" b="0" i="0" u="none" strike="noStrike" cap="none" normalizeH="0" baseline="0" dirty="0" smtClean="0">
                <a:ln>
                  <a:noFill/>
                </a:ln>
                <a:solidFill>
                  <a:schemeClr val="tx1"/>
                </a:solidFill>
                <a:effectLst/>
                <a:ea typeface="Times New Roman" panose="02020603050405020304" pitchFamily="18" charset="0"/>
              </a:rPr>
              <a:t>server</a:t>
            </a:r>
            <a:r>
              <a:rPr kumimoji="0" lang="el-GR" altLang="el-GR" b="0" i="0" u="none" strike="noStrike" cap="none" normalizeH="0" baseline="0" dirty="0" smtClean="0">
                <a:ln>
                  <a:noFill/>
                </a:ln>
                <a:solidFill>
                  <a:schemeClr val="tx1"/>
                </a:solidFill>
                <a:effectLst/>
                <a:ea typeface="Times New Roman" panose="02020603050405020304" pitchFamily="18" charset="0"/>
              </a:rPr>
              <a:t>!</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document</a:t>
            </a: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en-US"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getElementById</a:t>
            </a: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en-US"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ajaxdiv</a:t>
            </a: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en-US" altLang="el-GR" b="1" i="0" u="none" strike="noStrike" cap="none" normalizeH="0" baseline="0" dirty="0" err="1" smtClean="0">
                <a:ln>
                  <a:noFill/>
                </a:ln>
                <a:solidFill>
                  <a:srgbClr val="00B050"/>
                </a:solidFill>
                <a:effectLst/>
                <a:ea typeface="Times New Roman" panose="02020603050405020304" pitchFamily="18" charset="0"/>
                <a:cs typeface="Courier New" panose="02070309020205020404" pitchFamily="49" charset="0"/>
              </a:rPr>
              <a:t>innerHTML</a:t>
            </a: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en-US" altLang="el-GR" b="1" i="0" u="none" strike="noStrike" cap="none" normalizeH="0" baseline="0" dirty="0" err="1" smtClean="0">
                <a:ln>
                  <a:noFill/>
                </a:ln>
                <a:solidFill>
                  <a:srgbClr val="C00000"/>
                </a:solidFill>
                <a:effectLst/>
                <a:ea typeface="Times New Roman" panose="02020603050405020304" pitchFamily="18" charset="0"/>
                <a:cs typeface="Courier New" panose="02070309020205020404" pitchFamily="49" charset="0"/>
              </a:rPr>
              <a:t>xmlhttp</a:t>
            </a:r>
            <a:r>
              <a:rPr kumimoji="0" lang="el-GR" altLang="el-GR"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a:t>
            </a:r>
            <a:r>
              <a:rPr kumimoji="0" lang="en-US" altLang="el-GR" b="1" i="0" u="none" strike="noStrike" cap="none" normalizeH="0" baseline="0" dirty="0" err="1" smtClean="0">
                <a:ln>
                  <a:noFill/>
                </a:ln>
                <a:solidFill>
                  <a:srgbClr val="C00000"/>
                </a:solidFill>
                <a:effectLst/>
                <a:ea typeface="Times New Roman" panose="02020603050405020304" pitchFamily="18" charset="0"/>
                <a:cs typeface="Courier New" panose="02070309020205020404" pitchFamily="49" charset="0"/>
              </a:rPr>
              <a:t>responseText</a:t>
            </a: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endParaRPr kumimoji="0" lang="el-GR" altLang="el-GR" b="0" i="0" u="none" strike="noStrike" cap="none" normalizeH="0" baseline="0" dirty="0" smtClean="0">
              <a:ln>
                <a:noFill/>
              </a:ln>
              <a:solidFill>
                <a:schemeClr val="tx1"/>
              </a:solidFill>
              <a:effectLst/>
            </a:endParaRPr>
          </a:p>
          <a:p>
            <a:pPr marR="0" lvl="0" algn="ctr" defTabSz="914400" rtl="0" eaLnBrk="0" fontAlgn="base" latinLnBrk="0" hangingPunct="0">
              <a:lnSpc>
                <a:spcPct val="100000"/>
              </a:lnSpc>
              <a:spcBef>
                <a:spcPct val="0"/>
              </a:spcBef>
              <a:spcAft>
                <a:spcPct val="0"/>
              </a:spcAft>
              <a:buClrTx/>
              <a:buSzTx/>
              <a:tabLst/>
            </a:pPr>
            <a:r>
              <a:rPr kumimoji="0" lang="el-GR" altLang="el-GR" b="1" i="0" u="none" strike="noStrike" cap="none" normalizeH="0" baseline="0" dirty="0" smtClean="0">
                <a:ln>
                  <a:noFill/>
                </a:ln>
                <a:solidFill>
                  <a:schemeClr val="tx1"/>
                </a:solidFill>
                <a:effectLst/>
                <a:ea typeface="Times New Roman" panose="02020603050405020304" pitchFamily="18" charset="0"/>
              </a:rPr>
              <a:t>Δείτε τον κώδικα στην άσκηση του σχετικού εργαστηρίου.</a:t>
            </a:r>
            <a:endParaRPr kumimoji="0" lang="el-GR" altLang="el-GR" b="0" i="0" u="none" strike="noStrike" cap="none" normalizeH="0" baseline="0" dirty="0" smtClean="0">
              <a:ln>
                <a:noFill/>
              </a:ln>
              <a:solidFill>
                <a:schemeClr val="tx1"/>
              </a:solidFill>
              <a:effectLst/>
            </a:endParaRPr>
          </a:p>
        </p:txBody>
      </p:sp>
      <p:pic>
        <p:nvPicPr>
          <p:cNvPr id="7" name="Εικόνα 6" descr="Εικονίδιο μετάβασης στα Περιεχόμενα.">
            <a:hlinkClick r:id="rId7" action="ppaction://hlinksldjump" tooltip="Επιστροφή στα Περιεχόμενα"/>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8" y="6107509"/>
            <a:ext cx="471866" cy="533605"/>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914684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200" dirty="0"/>
              <a:t>Ανέβασμα Αρχείων στο Server, από τον </a:t>
            </a:r>
            <a:r>
              <a:rPr lang="el-GR" sz="3200" dirty="0" err="1"/>
              <a:t>Client</a:t>
            </a:r>
            <a:endParaRPr lang="el-GR" sz="3200" dirty="0" smtClean="0"/>
          </a:p>
        </p:txBody>
      </p:sp>
      <p:sp>
        <p:nvSpPr>
          <p:cNvPr id="3" name="Ορθογώνιο 2"/>
          <p:cNvSpPr/>
          <p:nvPr/>
        </p:nvSpPr>
        <p:spPr>
          <a:xfrm>
            <a:off x="196279" y="886434"/>
            <a:ext cx="8947721" cy="4901342"/>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1400" dirty="0">
                <a:ea typeface="Times New Roman" panose="02020603050405020304" pitchFamily="18" charset="0"/>
              </a:rPr>
              <a:t>Μπορεί να γίνει με </a:t>
            </a:r>
            <a:r>
              <a:rPr lang="el-GR" sz="1400" u="sng" dirty="0">
                <a:ea typeface="Times New Roman" panose="02020603050405020304" pitchFamily="18" charset="0"/>
              </a:rPr>
              <a:t>2 τρόπους</a:t>
            </a:r>
            <a:r>
              <a:rPr lang="el-GR" sz="1400" dirty="0">
                <a:ea typeface="Times New Roman" panose="02020603050405020304" pitchFamily="18" charset="0"/>
              </a:rPr>
              <a:t>:</a:t>
            </a:r>
          </a:p>
          <a:p>
            <a:pPr marL="800100" lvl="1" indent="-342900">
              <a:spcAft>
                <a:spcPts val="300"/>
              </a:spcAft>
              <a:buSzPts val="1800"/>
              <a:buFont typeface="Wingdings" panose="05000000000000000000" pitchFamily="2" charset="2"/>
              <a:buChar char=""/>
            </a:pPr>
            <a:r>
              <a:rPr lang="el-GR" sz="1400" spc="-30" dirty="0">
                <a:ea typeface="Times New Roman" panose="02020603050405020304" pitchFamily="18" charset="0"/>
              </a:rPr>
              <a:t>Το αρχείο αποθηκεύεται </a:t>
            </a:r>
            <a:r>
              <a:rPr lang="el-GR" sz="1400" b="1" spc="-30" dirty="0">
                <a:ea typeface="Times New Roman" panose="02020603050405020304" pitchFamily="18" charset="0"/>
              </a:rPr>
              <a:t>στο </a:t>
            </a:r>
            <a:r>
              <a:rPr lang="en-US" sz="1400" b="1" spc="-30" dirty="0">
                <a:ea typeface="Times New Roman" panose="02020603050405020304" pitchFamily="18" charset="0"/>
              </a:rPr>
              <a:t>file system</a:t>
            </a:r>
            <a:r>
              <a:rPr lang="el-GR" sz="1400" b="1" spc="-30" dirty="0">
                <a:ea typeface="Times New Roman" panose="02020603050405020304" pitchFamily="18" charset="0"/>
              </a:rPr>
              <a:t> του </a:t>
            </a:r>
            <a:r>
              <a:rPr lang="en-US" sz="1400" b="1" spc="-30" dirty="0">
                <a:ea typeface="Times New Roman" panose="02020603050405020304" pitchFamily="18" charset="0"/>
              </a:rPr>
              <a:t>web server</a:t>
            </a:r>
            <a:r>
              <a:rPr lang="el-GR" sz="1400" spc="-30" dirty="0">
                <a:ea typeface="Times New Roman" panose="02020603050405020304" pitchFamily="18" charset="0"/>
              </a:rPr>
              <a:t> και κάποια </a:t>
            </a:r>
            <a:r>
              <a:rPr lang="el-GR" sz="1400" spc="-30" dirty="0" err="1">
                <a:ea typeface="Times New Roman" panose="02020603050405020304" pitchFamily="18" charset="0"/>
              </a:rPr>
              <a:t>μεταδεδομένα</a:t>
            </a:r>
            <a:r>
              <a:rPr lang="el-GR" sz="1400" spc="-30" dirty="0">
                <a:ea typeface="Times New Roman" panose="02020603050405020304" pitchFamily="18" charset="0"/>
              </a:rPr>
              <a:t> (π.χ. όνομα αρχείου, τίτλος, σχόλια, μέγεθος, </a:t>
            </a:r>
            <a:r>
              <a:rPr lang="el-GR" sz="1400" spc="-30" dirty="0" err="1">
                <a:ea typeface="Times New Roman" panose="02020603050405020304" pitchFamily="18" charset="0"/>
              </a:rPr>
              <a:t>κτλ</a:t>
            </a:r>
            <a:r>
              <a:rPr lang="el-GR" sz="1400" spc="-30" dirty="0">
                <a:ea typeface="Times New Roman" panose="02020603050405020304" pitchFamily="18" charset="0"/>
              </a:rPr>
              <a:t>) στην </a:t>
            </a:r>
            <a:r>
              <a:rPr lang="en-US" sz="1400" spc="-30" dirty="0">
                <a:ea typeface="Times New Roman" panose="02020603050405020304" pitchFamily="18" charset="0"/>
              </a:rPr>
              <a:t>database</a:t>
            </a:r>
            <a:r>
              <a:rPr lang="el-GR" sz="1400" spc="-30" dirty="0">
                <a:ea typeface="Times New Roman" panose="02020603050405020304" pitchFamily="18" charset="0"/>
              </a:rPr>
              <a:t>.</a:t>
            </a:r>
          </a:p>
          <a:p>
            <a:pPr marL="1257300" lvl="2" indent="-342900">
              <a:spcAft>
                <a:spcPts val="300"/>
              </a:spcAft>
              <a:buSzPts val="1600"/>
              <a:buFont typeface="Symbol" panose="05050102010706020507" pitchFamily="18" charset="2"/>
              <a:buChar char=""/>
              <a:tabLst>
                <a:tab pos="990600" algn="l"/>
              </a:tabLst>
            </a:pPr>
            <a:r>
              <a:rPr lang="el-GR" sz="1400" dirty="0">
                <a:ea typeface="Times New Roman" panose="02020603050405020304" pitchFamily="18" charset="0"/>
              </a:rPr>
              <a:t>Πρέπει να επιτρέπεται από τις ρυθμίσεις στο </a:t>
            </a:r>
            <a:r>
              <a:rPr lang="en-US" sz="1400" dirty="0" err="1">
                <a:ea typeface="Times New Roman" panose="02020603050405020304" pitchFamily="18" charset="0"/>
              </a:rPr>
              <a:t>php</a:t>
            </a:r>
            <a:r>
              <a:rPr lang="el-GR" sz="1400" dirty="0">
                <a:ea typeface="Times New Roman" panose="02020603050405020304" pitchFamily="18" charset="0"/>
              </a:rPr>
              <a:t>.</a:t>
            </a:r>
            <a:r>
              <a:rPr lang="en-US" sz="1400" dirty="0" err="1">
                <a:ea typeface="Times New Roman" panose="02020603050405020304" pitchFamily="18" charset="0"/>
              </a:rPr>
              <a:t>ini</a:t>
            </a:r>
            <a:r>
              <a:rPr lang="el-GR" sz="1400" dirty="0">
                <a:ea typeface="Times New Roman" panose="02020603050405020304" pitchFamily="18" charset="0"/>
              </a:rPr>
              <a:t> .</a:t>
            </a:r>
          </a:p>
          <a:p>
            <a:pPr marL="1257300" lvl="2" indent="-342900">
              <a:spcAft>
                <a:spcPts val="300"/>
              </a:spcAft>
              <a:buSzPts val="1600"/>
              <a:buFont typeface="Symbol" panose="05050102010706020507" pitchFamily="18" charset="2"/>
              <a:buChar char=""/>
              <a:tabLst>
                <a:tab pos="990600" algn="l"/>
              </a:tabLst>
            </a:pPr>
            <a:r>
              <a:rPr lang="el-GR" sz="1400" dirty="0">
                <a:ea typeface="Times New Roman" panose="02020603050405020304" pitchFamily="18" charset="0"/>
              </a:rPr>
              <a:t>Πρέπει να λάβουμε υπόψη το θέμα μεγέθους του αρχείου.</a:t>
            </a:r>
          </a:p>
          <a:p>
            <a:pPr marL="800100" lvl="1" indent="-342900">
              <a:spcAft>
                <a:spcPts val="300"/>
              </a:spcAft>
              <a:buSzPts val="1800"/>
              <a:buFont typeface="Wingdings" panose="05000000000000000000" pitchFamily="2" charset="2"/>
              <a:buChar char=""/>
            </a:pPr>
            <a:r>
              <a:rPr lang="el-GR" sz="1400" spc="-30" dirty="0">
                <a:ea typeface="Times New Roman" panose="02020603050405020304" pitchFamily="18" charset="0"/>
              </a:rPr>
              <a:t>Αρχείο και </a:t>
            </a:r>
            <a:r>
              <a:rPr lang="el-GR" sz="1400" spc="-30" dirty="0" err="1">
                <a:ea typeface="Times New Roman" panose="02020603050405020304" pitchFamily="18" charset="0"/>
              </a:rPr>
              <a:t>μεταδεδομένα</a:t>
            </a:r>
            <a:r>
              <a:rPr lang="el-GR" sz="1400" spc="-30" dirty="0">
                <a:ea typeface="Times New Roman" panose="02020603050405020304" pitchFamily="18" charset="0"/>
              </a:rPr>
              <a:t> αποθηκεύεται </a:t>
            </a:r>
            <a:r>
              <a:rPr lang="el-GR" sz="1400" b="1" spc="-30" dirty="0">
                <a:ea typeface="Times New Roman" panose="02020603050405020304" pitchFamily="18" charset="0"/>
              </a:rPr>
              <a:t>σε κάποιον πίνακα (</a:t>
            </a:r>
            <a:r>
              <a:rPr lang="en-US" sz="1400" b="1" spc="-30" dirty="0">
                <a:ea typeface="Times New Roman" panose="02020603050405020304" pitchFamily="18" charset="0"/>
              </a:rPr>
              <a:t>table</a:t>
            </a:r>
            <a:r>
              <a:rPr lang="el-GR" sz="1400" b="1" spc="-30" dirty="0">
                <a:ea typeface="Times New Roman" panose="02020603050405020304" pitchFamily="18" charset="0"/>
              </a:rPr>
              <a:t>) της </a:t>
            </a:r>
            <a:r>
              <a:rPr lang="en-US" sz="1400" b="1" spc="-30" dirty="0">
                <a:ea typeface="Times New Roman" panose="02020603050405020304" pitchFamily="18" charset="0"/>
              </a:rPr>
              <a:t>database</a:t>
            </a:r>
            <a:r>
              <a:rPr lang="en-US" sz="1400" spc="-30" dirty="0">
                <a:ea typeface="Times New Roman" panose="02020603050405020304" pitchFamily="18" charset="0"/>
              </a:rPr>
              <a:t> </a:t>
            </a:r>
            <a:r>
              <a:rPr lang="el-GR" sz="1400" spc="-30" dirty="0">
                <a:ea typeface="Times New Roman" panose="02020603050405020304" pitchFamily="18" charset="0"/>
              </a:rPr>
              <a:t>του </a:t>
            </a:r>
            <a:r>
              <a:rPr lang="en-US" sz="1400" spc="-30" dirty="0">
                <a:ea typeface="Times New Roman" panose="02020603050405020304" pitchFamily="18" charset="0"/>
              </a:rPr>
              <a:t>site</a:t>
            </a:r>
            <a:r>
              <a:rPr lang="el-GR" sz="1400" spc="-30" dirty="0">
                <a:ea typeface="Times New Roman" panose="02020603050405020304" pitchFamily="18" charset="0"/>
              </a:rPr>
              <a:t>. Το αρχείο αποθηκεύεται σε πεδίο (</a:t>
            </a:r>
            <a:r>
              <a:rPr lang="en-US" sz="1400" spc="-30" dirty="0">
                <a:ea typeface="Times New Roman" panose="02020603050405020304" pitchFamily="18" charset="0"/>
              </a:rPr>
              <a:t>field</a:t>
            </a:r>
            <a:r>
              <a:rPr lang="el-GR" sz="1400" spc="-30" dirty="0">
                <a:ea typeface="Times New Roman" panose="02020603050405020304" pitchFamily="18" charset="0"/>
              </a:rPr>
              <a:t>) τύπου </a:t>
            </a:r>
            <a:r>
              <a:rPr lang="en-US" sz="1400" spc="-30" dirty="0">
                <a:ea typeface="Times New Roman" panose="02020603050405020304" pitchFamily="18" charset="0"/>
              </a:rPr>
              <a:t>BLOB</a:t>
            </a:r>
            <a:r>
              <a:rPr lang="el-GR" sz="1400" spc="-30" dirty="0">
                <a:ea typeface="Times New Roman" panose="02020603050405020304" pitchFamily="18" charset="0"/>
              </a:rPr>
              <a:t> (</a:t>
            </a:r>
            <a:r>
              <a:rPr lang="en-US" sz="1400" spc="-30" dirty="0">
                <a:ea typeface="Times New Roman" panose="02020603050405020304" pitchFamily="18" charset="0"/>
              </a:rPr>
              <a:t>Binary Large </a:t>
            </a:r>
            <a:r>
              <a:rPr lang="en-US" sz="1400" spc="-30" dirty="0" err="1">
                <a:ea typeface="Times New Roman" panose="02020603050405020304" pitchFamily="18" charset="0"/>
              </a:rPr>
              <a:t>OBject</a:t>
            </a:r>
            <a:r>
              <a:rPr lang="el-GR" sz="1400" spc="-30" dirty="0">
                <a:ea typeface="Times New Roman" panose="02020603050405020304" pitchFamily="18" charset="0"/>
              </a:rPr>
              <a:t>).</a:t>
            </a:r>
          </a:p>
          <a:p>
            <a:pPr marL="1257300" lvl="2" indent="-342900">
              <a:spcAft>
                <a:spcPts val="300"/>
              </a:spcAft>
              <a:buSzPts val="1600"/>
              <a:buFont typeface="Symbol" panose="05050102010706020507" pitchFamily="18" charset="2"/>
              <a:buChar char=""/>
              <a:tabLst>
                <a:tab pos="990600" algn="l"/>
              </a:tabLst>
            </a:pPr>
            <a:r>
              <a:rPr lang="el-GR" sz="1400" dirty="0">
                <a:ea typeface="Times New Roman" panose="02020603050405020304" pitchFamily="18" charset="0"/>
              </a:rPr>
              <a:t>Δεν είναι ιδιαίτερα κομψή λύση καθώς: </a:t>
            </a:r>
          </a:p>
          <a:p>
            <a:pPr marL="1714500" lvl="3" indent="-342900">
              <a:spcAft>
                <a:spcPts val="300"/>
              </a:spcAft>
              <a:buSzPts val="1600"/>
              <a:buFont typeface="Wingdings" panose="05000000000000000000" pitchFamily="2" charset="2"/>
              <a:buChar char=""/>
              <a:tabLst>
                <a:tab pos="1260475" algn="l"/>
              </a:tabLst>
            </a:pPr>
            <a:r>
              <a:rPr lang="el-GR" sz="1400" dirty="0">
                <a:ea typeface="Times New Roman" panose="02020603050405020304" pitchFamily="18" charset="0"/>
              </a:rPr>
              <a:t>τα </a:t>
            </a:r>
            <a:r>
              <a:rPr lang="en-US" sz="1400" dirty="0">
                <a:ea typeface="Times New Roman" panose="02020603050405020304" pitchFamily="18" charset="0"/>
              </a:rPr>
              <a:t>Binary</a:t>
            </a:r>
            <a:r>
              <a:rPr lang="el-GR" sz="1400" dirty="0">
                <a:ea typeface="Times New Roman" panose="02020603050405020304" pitchFamily="18" charset="0"/>
              </a:rPr>
              <a:t> αρχεία είναι συνήθως μεγάλα σε μέγεθος και "φορτώνουμε" την </a:t>
            </a:r>
            <a:r>
              <a:rPr lang="en-US" sz="1400" dirty="0">
                <a:ea typeface="Times New Roman" panose="02020603050405020304" pitchFamily="18" charset="0"/>
              </a:rPr>
              <a:t>database</a:t>
            </a:r>
            <a:endParaRPr lang="el-GR" sz="1400" dirty="0">
              <a:ea typeface="Times New Roman" panose="02020603050405020304" pitchFamily="18" charset="0"/>
            </a:endParaRPr>
          </a:p>
          <a:p>
            <a:pPr marL="1714500" lvl="3" indent="-342900">
              <a:spcAft>
                <a:spcPts val="300"/>
              </a:spcAft>
              <a:buSzPts val="1600"/>
              <a:buFont typeface="Wingdings" panose="05000000000000000000" pitchFamily="2" charset="2"/>
              <a:buChar char=""/>
              <a:tabLst>
                <a:tab pos="1260475" algn="l"/>
              </a:tabLst>
            </a:pPr>
            <a:r>
              <a:rPr lang="el-GR" sz="1400" dirty="0">
                <a:ea typeface="Times New Roman" panose="02020603050405020304" pitchFamily="18" charset="0"/>
              </a:rPr>
              <a:t>απαιτεί περισσότερη εργασία σε επίπεδο κώδικα (κυρίως στην ανακατασκευή του αρχείου όταν κάποιος ζητάει να το "κατεβάσει".</a:t>
            </a:r>
          </a:p>
          <a:p>
            <a:pPr marL="1257300" lvl="2" indent="-342900">
              <a:spcAft>
                <a:spcPts val="300"/>
              </a:spcAft>
              <a:buSzPts val="1600"/>
              <a:buFont typeface="Symbol" panose="05050102010706020507" pitchFamily="18" charset="2"/>
              <a:buChar char=""/>
              <a:tabLst>
                <a:tab pos="990600" algn="l"/>
              </a:tabLst>
            </a:pPr>
            <a:r>
              <a:rPr lang="el-GR" sz="1400" dirty="0">
                <a:ea typeface="Times New Roman" panose="02020603050405020304" pitchFamily="18" charset="0"/>
              </a:rPr>
              <a:t>Μερικές φορές όμως είναι "επιβεβλημένη" λύση:</a:t>
            </a:r>
          </a:p>
          <a:p>
            <a:pPr marL="1714500" lvl="3" indent="-342900">
              <a:spcAft>
                <a:spcPts val="300"/>
              </a:spcAft>
              <a:buSzPts val="1600"/>
              <a:buFont typeface="Wingdings" panose="05000000000000000000" pitchFamily="2" charset="2"/>
              <a:buChar char=""/>
              <a:tabLst>
                <a:tab pos="1260475" algn="l"/>
              </a:tabLst>
            </a:pPr>
            <a:r>
              <a:rPr lang="el-GR" sz="1400" dirty="0">
                <a:ea typeface="Times New Roman" panose="02020603050405020304" pitchFamily="18" charset="0"/>
              </a:rPr>
              <a:t>π.χ. αποθήκευση </a:t>
            </a:r>
            <a:r>
              <a:rPr lang="en-US" sz="1400" dirty="0">
                <a:ea typeface="Times New Roman" panose="02020603050405020304" pitchFamily="18" charset="0"/>
              </a:rPr>
              <a:t>PDF</a:t>
            </a:r>
            <a:r>
              <a:rPr lang="el-GR" sz="1400" dirty="0">
                <a:ea typeface="Times New Roman" panose="02020603050405020304" pitchFamily="18" charset="0"/>
              </a:rPr>
              <a:t> ως </a:t>
            </a:r>
            <a:r>
              <a:rPr lang="en-US" sz="1400" dirty="0">
                <a:ea typeface="Times New Roman" panose="02020603050405020304" pitchFamily="18" charset="0"/>
              </a:rPr>
              <a:t>BLOB</a:t>
            </a:r>
            <a:r>
              <a:rPr lang="el-GR" sz="1400" dirty="0">
                <a:ea typeface="Times New Roman" panose="02020603050405020304" pitchFamily="18" charset="0"/>
              </a:rPr>
              <a:t> σε </a:t>
            </a:r>
            <a:r>
              <a:rPr lang="en-US" sz="1400" dirty="0">
                <a:ea typeface="Times New Roman" panose="02020603050405020304" pitchFamily="18" charset="0"/>
              </a:rPr>
              <a:t>Microsoft SQL Server</a:t>
            </a:r>
            <a:r>
              <a:rPr lang="el-GR" sz="1400" dirty="0">
                <a:ea typeface="Times New Roman" panose="02020603050405020304" pitchFamily="18" charset="0"/>
              </a:rPr>
              <a:t> για αξιοποίηση της υποδομής </a:t>
            </a:r>
            <a:br>
              <a:rPr lang="el-GR" sz="1400" dirty="0">
                <a:ea typeface="Times New Roman" panose="02020603050405020304" pitchFamily="18" charset="0"/>
              </a:rPr>
            </a:br>
            <a:r>
              <a:rPr lang="en-US" sz="1400" dirty="0">
                <a:ea typeface="Times New Roman" panose="02020603050405020304" pitchFamily="18" charset="0"/>
              </a:rPr>
              <a:t>indexing</a:t>
            </a:r>
            <a:r>
              <a:rPr lang="el-GR" sz="1400" dirty="0">
                <a:ea typeface="Times New Roman" panose="02020603050405020304" pitchFamily="18" charset="0"/>
              </a:rPr>
              <a:t> (ευρετηρίου) του </a:t>
            </a:r>
            <a:r>
              <a:rPr lang="en-US" sz="1400" dirty="0">
                <a:ea typeface="Times New Roman" panose="02020603050405020304" pitchFamily="18" charset="0"/>
              </a:rPr>
              <a:t>SQL server</a:t>
            </a:r>
            <a:r>
              <a:rPr lang="el-GR" sz="1400" dirty="0">
                <a:ea typeface="Times New Roman" panose="02020603050405020304" pitchFamily="18" charset="0"/>
              </a:rPr>
              <a:t> ώστε να δίνεται δυνατότητα αναζήτησης μέσα στο περιεχόμενο των αρχείων </a:t>
            </a:r>
            <a:r>
              <a:rPr lang="en-US" sz="1400" dirty="0">
                <a:ea typeface="Times New Roman" panose="02020603050405020304" pitchFamily="18" charset="0"/>
              </a:rPr>
              <a:t>PDF</a:t>
            </a:r>
            <a:r>
              <a:rPr lang="el-GR" sz="1400" dirty="0">
                <a:ea typeface="Times New Roman" panose="02020603050405020304" pitchFamily="18" charset="0"/>
              </a:rPr>
              <a:t> (</a:t>
            </a:r>
            <a:r>
              <a:rPr lang="en-US" sz="1400" dirty="0">
                <a:ea typeface="Times New Roman" panose="02020603050405020304" pitchFamily="18" charset="0"/>
              </a:rPr>
              <a:t>full</a:t>
            </a:r>
            <a:r>
              <a:rPr lang="el-GR" sz="1400" dirty="0">
                <a:ea typeface="Times New Roman" panose="02020603050405020304" pitchFamily="18" charset="0"/>
              </a:rPr>
              <a:t>-</a:t>
            </a:r>
            <a:r>
              <a:rPr lang="en-US" sz="1400" dirty="0">
                <a:ea typeface="Times New Roman" panose="02020603050405020304" pitchFamily="18" charset="0"/>
              </a:rPr>
              <a:t>text</a:t>
            </a:r>
            <a:r>
              <a:rPr lang="el-GR" sz="1400" dirty="0">
                <a:ea typeface="Times New Roman" panose="02020603050405020304" pitchFamily="18" charset="0"/>
              </a:rPr>
              <a:t>-</a:t>
            </a:r>
            <a:r>
              <a:rPr lang="en-US" sz="1400" dirty="0">
                <a:ea typeface="Times New Roman" panose="02020603050405020304" pitchFamily="18" charset="0"/>
              </a:rPr>
              <a:t>search</a:t>
            </a:r>
            <a:r>
              <a:rPr lang="el-GR" sz="1400" dirty="0">
                <a:ea typeface="Times New Roman" panose="02020603050405020304" pitchFamily="18" charset="0"/>
              </a:rPr>
              <a:t>)</a:t>
            </a:r>
          </a:p>
          <a:p>
            <a:pPr marL="342900" lvl="0" indent="-342900">
              <a:spcAft>
                <a:spcPts val="300"/>
              </a:spcAft>
              <a:buFont typeface="Wingdings" panose="05000000000000000000" pitchFamily="2" charset="2"/>
              <a:buChar char=""/>
            </a:pPr>
            <a:r>
              <a:rPr lang="el-GR" sz="1400" dirty="0">
                <a:ea typeface="Times New Roman" panose="02020603050405020304" pitchFamily="18" charset="0"/>
              </a:rPr>
              <a:t>Και στην δύο περιπτώσεις, στην μεριά του </a:t>
            </a:r>
            <a:r>
              <a:rPr lang="en-US" sz="1400" dirty="0">
                <a:ea typeface="Times New Roman" panose="02020603050405020304" pitchFamily="18" charset="0"/>
              </a:rPr>
              <a:t>client </a:t>
            </a:r>
            <a:r>
              <a:rPr lang="el-GR" sz="1400" dirty="0">
                <a:ea typeface="Times New Roman" panose="02020603050405020304" pitchFamily="18" charset="0"/>
              </a:rPr>
              <a:t>χρειαζόμαστε μια κατάλληλα στημένη φόρμα που θα επιτρέψει στον χρήστη να κάνει </a:t>
            </a:r>
            <a:r>
              <a:rPr lang="en-US" sz="1400" dirty="0">
                <a:ea typeface="Times New Roman" panose="02020603050405020304" pitchFamily="18" charset="0"/>
              </a:rPr>
              <a:t>upload</a:t>
            </a:r>
            <a:r>
              <a:rPr lang="el-GR" sz="1400" dirty="0">
                <a:ea typeface="Times New Roman" panose="02020603050405020304" pitchFamily="18" charset="0"/>
              </a:rPr>
              <a:t>.</a:t>
            </a:r>
          </a:p>
          <a:p>
            <a:pPr marL="800100" lvl="1" indent="-342900">
              <a:spcAft>
                <a:spcPts val="300"/>
              </a:spcAft>
              <a:buSzPts val="1800"/>
              <a:buFont typeface="Wingdings" panose="05000000000000000000" pitchFamily="2" charset="2"/>
              <a:buChar char=""/>
            </a:pPr>
            <a:r>
              <a:rPr lang="el-GR" sz="1400" spc="-30" dirty="0">
                <a:ea typeface="Times New Roman" panose="02020603050405020304" pitchFamily="18" charset="0"/>
              </a:rPr>
              <a:t>Βασική ιδιότητα φόρμας</a:t>
            </a:r>
            <a:r>
              <a:rPr lang="en-US" sz="1400" spc="-30" dirty="0">
                <a:ea typeface="Times New Roman" panose="02020603050405020304" pitchFamily="18" charset="0"/>
              </a:rPr>
              <a:t>:  </a:t>
            </a:r>
            <a:r>
              <a:rPr lang="en-US" sz="1400" b="1" spc="-50" dirty="0">
                <a:ea typeface="Times New Roman" panose="02020603050405020304" pitchFamily="18" charset="0"/>
              </a:rPr>
              <a:t>&lt;form ... </a:t>
            </a:r>
            <a:r>
              <a:rPr lang="en-US" sz="1400" b="1" spc="-50" dirty="0" err="1">
                <a:solidFill>
                  <a:srgbClr val="C00000"/>
                </a:solidFill>
                <a:ea typeface="Times New Roman" panose="02020603050405020304" pitchFamily="18" charset="0"/>
              </a:rPr>
              <a:t>enctype</a:t>
            </a:r>
            <a:r>
              <a:rPr lang="en-US" sz="1400" b="1" spc="-50" dirty="0">
                <a:solidFill>
                  <a:srgbClr val="C00000"/>
                </a:solidFill>
                <a:ea typeface="Times New Roman" panose="02020603050405020304" pitchFamily="18" charset="0"/>
              </a:rPr>
              <a:t>="multipart/form-data"</a:t>
            </a:r>
            <a:r>
              <a:rPr lang="en-US" sz="1400" b="1" spc="-50" dirty="0">
                <a:ea typeface="Times New Roman" panose="02020603050405020304" pitchFamily="18" charset="0"/>
              </a:rPr>
              <a:t> ... &gt;</a:t>
            </a:r>
            <a:endParaRPr lang="el-GR" sz="1400" spc="-3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400" spc="-30" dirty="0">
                <a:ea typeface="Times New Roman" panose="02020603050405020304" pitchFamily="18" charset="0"/>
              </a:rPr>
              <a:t>Βασικό στοιχείο μέσα στη φόρμα:  </a:t>
            </a:r>
            <a:r>
              <a:rPr lang="el-GR" sz="1400" b="1" spc="-50" dirty="0">
                <a:ea typeface="Times New Roman" panose="02020603050405020304" pitchFamily="18" charset="0"/>
              </a:rPr>
              <a:t>&lt;</a:t>
            </a:r>
            <a:r>
              <a:rPr lang="en-US" sz="1400" b="1" spc="-50" dirty="0">
                <a:ea typeface="Times New Roman" panose="02020603050405020304" pitchFamily="18" charset="0"/>
              </a:rPr>
              <a:t>input</a:t>
            </a:r>
            <a:r>
              <a:rPr lang="el-GR" sz="1400" b="1" spc="-50" dirty="0">
                <a:ea typeface="Times New Roman" panose="02020603050405020304" pitchFamily="18" charset="0"/>
              </a:rPr>
              <a:t> ... </a:t>
            </a:r>
            <a:r>
              <a:rPr lang="en-US" sz="1400" b="1" spc="-50" dirty="0">
                <a:solidFill>
                  <a:srgbClr val="C00000"/>
                </a:solidFill>
                <a:ea typeface="Times New Roman" panose="02020603050405020304" pitchFamily="18" charset="0"/>
              </a:rPr>
              <a:t>type</a:t>
            </a:r>
            <a:r>
              <a:rPr lang="el-GR" sz="1400" b="1" spc="-50" dirty="0">
                <a:solidFill>
                  <a:srgbClr val="C00000"/>
                </a:solidFill>
                <a:ea typeface="Times New Roman" panose="02020603050405020304" pitchFamily="18" charset="0"/>
              </a:rPr>
              <a:t>="</a:t>
            </a:r>
            <a:r>
              <a:rPr lang="en-US" sz="1400" b="1" spc="-50" dirty="0">
                <a:solidFill>
                  <a:srgbClr val="C00000"/>
                </a:solidFill>
                <a:ea typeface="Times New Roman" panose="02020603050405020304" pitchFamily="18" charset="0"/>
              </a:rPr>
              <a:t>file</a:t>
            </a:r>
            <a:r>
              <a:rPr lang="el-GR" sz="1400" b="1" spc="-50" dirty="0">
                <a:solidFill>
                  <a:srgbClr val="C00000"/>
                </a:solidFill>
                <a:ea typeface="Times New Roman" panose="02020603050405020304" pitchFamily="18" charset="0"/>
              </a:rPr>
              <a:t>"</a:t>
            </a:r>
            <a:r>
              <a:rPr lang="el-GR" sz="1400" b="1" spc="-50" dirty="0">
                <a:ea typeface="Times New Roman" panose="02020603050405020304" pitchFamily="18" charset="0"/>
              </a:rPr>
              <a:t> ... /&gt;</a:t>
            </a:r>
            <a:endParaRPr lang="el-GR" sz="1400" spc="-3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990600" algn="l"/>
              </a:tabLst>
            </a:pPr>
            <a:r>
              <a:rPr lang="el-GR" sz="1400" dirty="0">
                <a:ea typeface="Times New Roman" panose="02020603050405020304" pitchFamily="18" charset="0"/>
              </a:rPr>
              <a:t>δίνει στον χρήστη της σελίδας δυνατότητα </a:t>
            </a:r>
            <a:r>
              <a:rPr lang="en-US" sz="1400" dirty="0">
                <a:ea typeface="Times New Roman" panose="02020603050405020304" pitchFamily="18" charset="0"/>
              </a:rPr>
              <a:t>browsing</a:t>
            </a:r>
            <a:r>
              <a:rPr lang="el-GR" sz="1400" dirty="0">
                <a:ea typeface="Times New Roman" panose="02020603050405020304" pitchFamily="18" charset="0"/>
              </a:rPr>
              <a:t> στο </a:t>
            </a:r>
            <a:r>
              <a:rPr lang="en-US" sz="1400" dirty="0">
                <a:ea typeface="Times New Roman" panose="02020603050405020304" pitchFamily="18" charset="0"/>
              </a:rPr>
              <a:t>file system</a:t>
            </a:r>
            <a:r>
              <a:rPr lang="el-GR" sz="1400" dirty="0">
                <a:ea typeface="Times New Roman" panose="02020603050405020304" pitchFamily="18" charset="0"/>
              </a:rPr>
              <a:t> του υπολογιστή του.</a:t>
            </a: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674065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200" dirty="0" smtClean="0"/>
              <a:t>Πηγές</a:t>
            </a:r>
          </a:p>
        </p:txBody>
      </p:sp>
      <p:sp>
        <p:nvSpPr>
          <p:cNvPr id="2" name="Ορθογώνιο 1"/>
          <p:cNvSpPr/>
          <p:nvPr>
            <p:custDataLst>
              <p:tags r:id="rId3"/>
            </p:custDataLst>
          </p:nvPr>
        </p:nvSpPr>
        <p:spPr>
          <a:xfrm>
            <a:off x="124845" y="1054063"/>
            <a:ext cx="8839768" cy="2546851"/>
          </a:xfrm>
          <a:prstGeom prst="rect">
            <a:avLst/>
          </a:prstGeom>
        </p:spPr>
        <p:txBody>
          <a:bodyPr wrap="square">
            <a:spAutoFit/>
          </a:bodyPr>
          <a:lstStyle/>
          <a:p>
            <a:pPr algn="just">
              <a:spcAft>
                <a:spcPts val="300"/>
              </a:spcAft>
            </a:pPr>
            <a:r>
              <a:rPr lang="en-US" sz="1200" dirty="0">
                <a:ea typeface="Times New Roman" panose="02020603050405020304" pitchFamily="18" charset="0"/>
              </a:rPr>
              <a:t> </a:t>
            </a:r>
            <a:endParaRPr lang="el-GR" sz="1200" dirty="0">
              <a:ea typeface="Times New Roman" panose="02020603050405020304" pitchFamily="18" charset="0"/>
            </a:endParaRPr>
          </a:p>
          <a:p>
            <a:pPr marL="342900" lvl="0" indent="-342900">
              <a:spcAft>
                <a:spcPts val="300"/>
              </a:spcAft>
              <a:buSzPts val="2200"/>
              <a:buFont typeface="Wingdings" panose="05000000000000000000" pitchFamily="2" charset="2"/>
              <a:buChar char=""/>
            </a:pPr>
            <a:r>
              <a:rPr lang="en-US" sz="2200" u="sng" dirty="0">
                <a:solidFill>
                  <a:srgbClr val="0000FF"/>
                </a:solidFill>
                <a:ea typeface="Times New Roman" panose="02020603050405020304" pitchFamily="18" charset="0"/>
                <a:hlinkClick r:id="rId8"/>
              </a:rPr>
              <a:t>http://www.</a:t>
            </a:r>
            <a:r>
              <a:rPr lang="en-US" sz="2200" b="1" u="sng" dirty="0">
                <a:solidFill>
                  <a:srgbClr val="C00000"/>
                </a:solidFill>
                <a:ea typeface="Times New Roman" panose="02020603050405020304" pitchFamily="18" charset="0"/>
                <a:hlinkClick r:id="rId8"/>
              </a:rPr>
              <a:t>w3schools</a:t>
            </a:r>
            <a:r>
              <a:rPr lang="en-US" sz="2200" u="sng" dirty="0">
                <a:solidFill>
                  <a:srgbClr val="0000FF"/>
                </a:solidFill>
                <a:ea typeface="Times New Roman" panose="02020603050405020304" pitchFamily="18" charset="0"/>
                <a:hlinkClick r:id="rId8"/>
              </a:rPr>
              <a:t>.com/ajax/default.asp</a:t>
            </a:r>
            <a:endParaRPr lang="el-GR" sz="2200" dirty="0">
              <a:ea typeface="Times New Roman" panose="02020603050405020304" pitchFamily="18" charset="0"/>
            </a:endParaRPr>
          </a:p>
          <a:p>
            <a:pPr algn="just">
              <a:spcAft>
                <a:spcPts val="300"/>
              </a:spcAft>
            </a:pPr>
            <a:r>
              <a:rPr lang="en-US" sz="1200" dirty="0">
                <a:ea typeface="Times New Roman" panose="02020603050405020304" pitchFamily="18" charset="0"/>
              </a:rPr>
              <a:t> </a:t>
            </a:r>
            <a:endParaRPr lang="el-GR" sz="1200" dirty="0">
              <a:ea typeface="Times New Roman" panose="02020603050405020304" pitchFamily="18" charset="0"/>
            </a:endParaRPr>
          </a:p>
          <a:p>
            <a:pPr marL="342900" lvl="0" indent="-342900">
              <a:spcAft>
                <a:spcPts val="300"/>
              </a:spcAft>
              <a:buSzPts val="2200"/>
              <a:buFont typeface="Wingdings" panose="05000000000000000000" pitchFamily="2" charset="2"/>
              <a:buChar char=""/>
            </a:pPr>
            <a:r>
              <a:rPr lang="en-US" sz="2200" u="sng" dirty="0">
                <a:solidFill>
                  <a:srgbClr val="0000FF"/>
                </a:solidFill>
                <a:ea typeface="Times New Roman" panose="02020603050405020304" pitchFamily="18" charset="0"/>
                <a:hlinkClick r:id="rId9"/>
              </a:rPr>
              <a:t>http://www.</a:t>
            </a:r>
            <a:r>
              <a:rPr lang="en-US" sz="2200" b="1" u="sng" dirty="0">
                <a:solidFill>
                  <a:srgbClr val="C00000"/>
                </a:solidFill>
                <a:ea typeface="Times New Roman" panose="02020603050405020304" pitchFamily="18" charset="0"/>
                <a:hlinkClick r:id="rId9"/>
              </a:rPr>
              <a:t>w3</a:t>
            </a:r>
            <a:r>
              <a:rPr lang="en-US" sz="2200" u="sng" dirty="0">
                <a:solidFill>
                  <a:srgbClr val="0000FF"/>
                </a:solidFill>
                <a:ea typeface="Times New Roman" panose="02020603050405020304" pitchFamily="18" charset="0"/>
                <a:hlinkClick r:id="rId9"/>
              </a:rPr>
              <a:t>.org/TR/XMLHttpRequest/</a:t>
            </a:r>
            <a:r>
              <a:rPr lang="en-US" sz="2200" dirty="0">
                <a:ea typeface="Times New Roman" panose="02020603050405020304" pitchFamily="18" charset="0"/>
              </a:rPr>
              <a:t> </a:t>
            </a:r>
            <a:endParaRPr lang="el-GR" sz="2200" dirty="0">
              <a:ea typeface="Times New Roman" panose="02020603050405020304" pitchFamily="18" charset="0"/>
            </a:endParaRPr>
          </a:p>
          <a:p>
            <a:pPr algn="just">
              <a:spcAft>
                <a:spcPts val="300"/>
              </a:spcAft>
            </a:pPr>
            <a:r>
              <a:rPr lang="en-US" sz="1200" dirty="0">
                <a:ea typeface="Times New Roman" panose="02020603050405020304" pitchFamily="18" charset="0"/>
              </a:rPr>
              <a:t> </a:t>
            </a:r>
            <a:endParaRPr lang="el-GR" sz="1200" dirty="0">
              <a:ea typeface="Times New Roman" panose="02020603050405020304" pitchFamily="18" charset="0"/>
            </a:endParaRPr>
          </a:p>
          <a:p>
            <a:pPr marL="342900" lvl="0" indent="-342900">
              <a:spcAft>
                <a:spcPts val="300"/>
              </a:spcAft>
              <a:buSzPts val="2200"/>
              <a:buFont typeface="Wingdings" panose="05000000000000000000" pitchFamily="2" charset="2"/>
              <a:buChar char=""/>
            </a:pPr>
            <a:r>
              <a:rPr lang="en-US" sz="2200" u="sng" dirty="0">
                <a:solidFill>
                  <a:srgbClr val="0000FF"/>
                </a:solidFill>
                <a:ea typeface="Times New Roman" panose="02020603050405020304" pitchFamily="18" charset="0"/>
                <a:hlinkClick r:id="rId10"/>
              </a:rPr>
              <a:t>http://www.</a:t>
            </a:r>
            <a:r>
              <a:rPr lang="en-US" sz="2200" b="1" u="sng" dirty="0">
                <a:solidFill>
                  <a:srgbClr val="C00000"/>
                </a:solidFill>
                <a:ea typeface="Times New Roman" panose="02020603050405020304" pitchFamily="18" charset="0"/>
                <a:hlinkClick r:id="rId10"/>
              </a:rPr>
              <a:t>ibm</a:t>
            </a:r>
            <a:r>
              <a:rPr lang="en-US" sz="2200" u="sng" dirty="0">
                <a:solidFill>
                  <a:srgbClr val="0000FF"/>
                </a:solidFill>
                <a:ea typeface="Times New Roman" panose="02020603050405020304" pitchFamily="18" charset="0"/>
                <a:hlinkClick r:id="rId10"/>
              </a:rPr>
              <a:t>.com/developerworks/web/library/wa-ajaxintro3/</a:t>
            </a:r>
            <a:endParaRPr lang="el-GR" sz="2200" dirty="0">
              <a:ea typeface="Times New Roman" panose="02020603050405020304" pitchFamily="18" charset="0"/>
            </a:endParaRPr>
          </a:p>
          <a:p>
            <a:pPr marL="342900" lvl="0" indent="-342900">
              <a:spcAft>
                <a:spcPts val="300"/>
              </a:spcAft>
              <a:buSzPts val="1800"/>
              <a:buFont typeface="Wingdings" panose="05000000000000000000" pitchFamily="2" charset="2"/>
              <a:buChar char=""/>
            </a:pPr>
            <a:r>
              <a:rPr lang="el-GR" sz="2000" dirty="0">
                <a:ea typeface="Times New Roman" panose="02020603050405020304" pitchFamily="18" charset="0"/>
              </a:rPr>
              <a:t>Δείτε και τα </a:t>
            </a:r>
            <a:r>
              <a:rPr lang="en-US" sz="2000" dirty="0">
                <a:ea typeface="Times New Roman" panose="02020603050405020304" pitchFamily="18" charset="0"/>
              </a:rPr>
              <a:t>links </a:t>
            </a:r>
            <a:r>
              <a:rPr lang="el-GR" sz="2000" dirty="0">
                <a:ea typeface="Times New Roman" panose="02020603050405020304" pitchFamily="18" charset="0"/>
              </a:rPr>
              <a:t>στο τέλος αυτού του άρθρου!</a:t>
            </a:r>
          </a:p>
          <a:p>
            <a:pPr>
              <a:spcAft>
                <a:spcPts val="300"/>
              </a:spcAft>
              <a:tabLst>
                <a:tab pos="457200" algn="l"/>
              </a:tabLst>
            </a:pPr>
            <a:r>
              <a:rPr lang="el-GR" sz="2000" dirty="0">
                <a:ea typeface="Times New Roman" panose="02020603050405020304" pitchFamily="18" charset="0"/>
              </a:rPr>
              <a:t> </a:t>
            </a:r>
            <a:endParaRPr lang="el-GR" sz="2000" dirty="0">
              <a:effectLst/>
              <a:ea typeface="Times New Roman" panose="02020603050405020304" pitchFamily="18" charset="0"/>
            </a:endParaRPr>
          </a:p>
        </p:txBody>
      </p:sp>
      <p:pic>
        <p:nvPicPr>
          <p:cNvPr id="4" name="Εικόνα 3" descr="εικονίδιο ajax."/>
          <p:cNvPicPr>
            <a:picLocks noChangeAspect="1"/>
          </p:cNvPicPr>
          <p:nvPr/>
        </p:nvPicPr>
        <p:blipFill>
          <a:blip r:embed="rId11"/>
          <a:stretch>
            <a:fillRect/>
          </a:stretch>
        </p:blipFill>
        <p:spPr>
          <a:xfrm>
            <a:off x="6493323" y="1054063"/>
            <a:ext cx="2408129" cy="1243692"/>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3392068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359024" y="1636501"/>
            <a:ext cx="8784976" cy="4525963"/>
          </a:xfrm>
        </p:spPr>
        <p:txBody>
          <a:bodyPr>
            <a:normAutofit fontScale="70000" lnSpcReduction="20000"/>
          </a:bodyPr>
          <a:lstStyle/>
          <a:p>
            <a:pPr marL="0"/>
            <a:r>
              <a:rPr lang="el-GR" sz="2800" dirty="0" smtClean="0"/>
              <a:t>Να αναλύει τον όρο </a:t>
            </a:r>
            <a:r>
              <a:rPr lang="en-US" sz="2800" dirty="0" smtClean="0"/>
              <a:t>AJAX.</a:t>
            </a:r>
          </a:p>
          <a:p>
            <a:pPr marL="0"/>
            <a:r>
              <a:rPr lang="el-GR" sz="2800" dirty="0" smtClean="0"/>
              <a:t>Να διακρίνει τις σύγχρονες από της ασύγχρονες κλήσεις </a:t>
            </a:r>
            <a:r>
              <a:rPr lang="en-US" sz="2800" dirty="0" smtClean="0"/>
              <a:t>AJAX.</a:t>
            </a:r>
          </a:p>
          <a:p>
            <a:pPr marL="0"/>
            <a:r>
              <a:rPr lang="el-GR" sz="2800" dirty="0" smtClean="0"/>
              <a:t>Να αναλύει μια κλήση </a:t>
            </a:r>
            <a:r>
              <a:rPr lang="en-US" sz="2800" dirty="0" smtClean="0"/>
              <a:t>AJAX.</a:t>
            </a:r>
            <a:r>
              <a:rPr lang="el-GR" sz="2800" dirty="0" smtClean="0"/>
              <a:t> </a:t>
            </a:r>
            <a:endParaRPr lang="en-US" sz="2800" dirty="0" smtClean="0"/>
          </a:p>
          <a:p>
            <a:pPr marL="0"/>
            <a:r>
              <a:rPr lang="el-GR" sz="2800" dirty="0" smtClean="0"/>
              <a:t>Να δίδει ένα παράδειγμα εφαρμογής με </a:t>
            </a:r>
            <a:r>
              <a:rPr lang="en-US" sz="2800" dirty="0" smtClean="0"/>
              <a:t>AJAX.</a:t>
            </a:r>
          </a:p>
          <a:p>
            <a:pPr marL="0"/>
            <a:r>
              <a:rPr lang="el-GR" sz="2800" dirty="0" smtClean="0"/>
              <a:t>Να αναλύει τις απαντήσεις του </a:t>
            </a:r>
            <a:r>
              <a:rPr lang="en-US" sz="2800" dirty="0" smtClean="0"/>
              <a:t>server </a:t>
            </a:r>
            <a:r>
              <a:rPr lang="el-GR" sz="2800" dirty="0" smtClean="0"/>
              <a:t>σε κλήσεις </a:t>
            </a:r>
            <a:r>
              <a:rPr lang="en-US" sz="2800" dirty="0" smtClean="0"/>
              <a:t>AJAX.</a:t>
            </a:r>
          </a:p>
          <a:p>
            <a:pPr marL="0"/>
            <a:r>
              <a:rPr lang="el-GR" sz="2800" dirty="0" smtClean="0"/>
              <a:t>Να περιγράφει το </a:t>
            </a:r>
            <a:r>
              <a:rPr lang="en-US" sz="2800" dirty="0" smtClean="0"/>
              <a:t>feedback </a:t>
            </a:r>
            <a:r>
              <a:rPr lang="el-GR" sz="2800" dirty="0" smtClean="0"/>
              <a:t>στο χρήστη κατά την εκτέλεση κλήσεων </a:t>
            </a:r>
            <a:r>
              <a:rPr lang="en-US" sz="2800" dirty="0" smtClean="0"/>
              <a:t>AJAX.</a:t>
            </a:r>
          </a:p>
          <a:p>
            <a:pPr marL="0"/>
            <a:r>
              <a:rPr lang="el-GR" sz="2800" dirty="0" smtClean="0"/>
              <a:t>Να εφαρμόζει σε κώδικα </a:t>
            </a:r>
            <a:r>
              <a:rPr lang="en-US" sz="2800" dirty="0" smtClean="0"/>
              <a:t>PHP </a:t>
            </a:r>
            <a:r>
              <a:rPr lang="el-GR" sz="2800" dirty="0" smtClean="0"/>
              <a:t>το ανέβασμα αρχείων από τον </a:t>
            </a:r>
            <a:r>
              <a:rPr lang="en-US" sz="2800" dirty="0" smtClean="0"/>
              <a:t>client.</a:t>
            </a:r>
          </a:p>
          <a:p>
            <a:pPr marL="0"/>
            <a:endParaRPr lang="en-US" sz="2800" dirty="0" smtClean="0"/>
          </a:p>
          <a:p>
            <a:pPr marL="0"/>
            <a:endParaRPr lang="el-GR" sz="2800" dirty="0" smtClean="0"/>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custDataLst>
              <p:tags r:id="rId4"/>
            </p:custDataLst>
          </p:nvPr>
        </p:nvSpPr>
        <p:spPr>
          <a:xfrm>
            <a:off x="2843809" y="6381328"/>
            <a:ext cx="35283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9412" y="1417638"/>
            <a:ext cx="8686800" cy="4525963"/>
          </a:xfrm>
        </p:spPr>
        <p:txBody>
          <a:bodyPr>
            <a:noAutofit/>
          </a:bodyPr>
          <a:lstStyle/>
          <a:p>
            <a:pPr lvl="1">
              <a:buFont typeface="Wingdings" pitchFamily="2" charset="2"/>
              <a:buChar char="§"/>
            </a:pPr>
            <a:r>
              <a:rPr lang="el-GR" sz="2400" dirty="0" smtClean="0">
                <a:hlinkClick r:id="rId8" action="ppaction://hlinksldjump"/>
              </a:rPr>
              <a:t>Εισαγωγή στη </a:t>
            </a:r>
            <a:r>
              <a:rPr lang="en-US" sz="2400" dirty="0" smtClean="0">
                <a:hlinkClick r:id="rId8" action="ppaction://hlinksldjump"/>
              </a:rPr>
              <a:t>AJAX.</a:t>
            </a:r>
            <a:endParaRPr lang="fi-FI" sz="2400" dirty="0"/>
          </a:p>
          <a:p>
            <a:pPr lvl="1">
              <a:buFont typeface="Wingdings" pitchFamily="2" charset="2"/>
              <a:buChar char="§"/>
            </a:pPr>
            <a:r>
              <a:rPr lang="el-GR" sz="2400" dirty="0" smtClean="0">
                <a:hlinkClick r:id="rId9" action="ppaction://hlinksldjump"/>
              </a:rPr>
              <a:t>Σύγχρονες και ασύγχρονες κλήσεις. </a:t>
            </a:r>
            <a:endParaRPr lang="fi-FI" sz="2400" dirty="0"/>
          </a:p>
          <a:p>
            <a:pPr lvl="1">
              <a:buFont typeface="Wingdings" pitchFamily="2" charset="2"/>
              <a:buChar char="§"/>
            </a:pPr>
            <a:r>
              <a:rPr lang="el-GR" sz="2400" dirty="0" smtClean="0">
                <a:hlinkClick r:id="rId10" action="ppaction://hlinksldjump"/>
              </a:rPr>
              <a:t>Ανάλυση τυπικής κλήσης </a:t>
            </a:r>
            <a:r>
              <a:rPr lang="en-US" sz="2400" dirty="0" smtClean="0">
                <a:hlinkClick r:id="rId10" action="ppaction://hlinksldjump"/>
              </a:rPr>
              <a:t>AJAX.</a:t>
            </a:r>
            <a:endParaRPr lang="fi-FI" sz="2400" dirty="0"/>
          </a:p>
          <a:p>
            <a:pPr lvl="1">
              <a:buFont typeface="Wingdings" pitchFamily="2" charset="2"/>
              <a:buChar char="§"/>
            </a:pPr>
            <a:r>
              <a:rPr lang="en-US" sz="2400" dirty="0">
                <a:hlinkClick r:id="rId11" action="ppaction://hlinksldjump"/>
              </a:rPr>
              <a:t>JavaScript </a:t>
            </a:r>
            <a:r>
              <a:rPr lang="en-US" sz="2400" dirty="0" smtClean="0">
                <a:hlinkClick r:id="rId11" action="ppaction://hlinksldjump"/>
              </a:rPr>
              <a:t>Libraries / Frameworks.</a:t>
            </a:r>
            <a:endParaRPr lang="en-US" sz="2400" dirty="0" smtClean="0"/>
          </a:p>
          <a:p>
            <a:pPr lvl="1">
              <a:buFont typeface="Wingdings" pitchFamily="2" charset="2"/>
              <a:buChar char="§"/>
            </a:pPr>
            <a:r>
              <a:rPr lang="el-GR" sz="2400" dirty="0">
                <a:hlinkClick r:id="rId12" action="ppaction://hlinksldjump"/>
              </a:rPr>
              <a:t>Παραδοσιακές </a:t>
            </a:r>
            <a:r>
              <a:rPr lang="en-US" sz="2400" dirty="0" smtClean="0">
                <a:hlinkClick r:id="rId12" action="ppaction://hlinksldjump"/>
              </a:rPr>
              <a:t>vs</a:t>
            </a:r>
            <a:r>
              <a:rPr lang="el-GR" sz="2400" dirty="0" smtClean="0">
                <a:hlinkClick r:id="rId12" action="ppaction://hlinksldjump"/>
              </a:rPr>
              <a:t> </a:t>
            </a:r>
            <a:r>
              <a:rPr lang="en-US" sz="2400" dirty="0">
                <a:hlinkClick r:id="rId12" action="ppaction://hlinksldjump"/>
              </a:rPr>
              <a:t>AJAX </a:t>
            </a:r>
            <a:r>
              <a:rPr lang="el-GR" sz="2400" dirty="0" smtClean="0">
                <a:hlinkClick r:id="rId12" action="ppaction://hlinksldjump"/>
              </a:rPr>
              <a:t>Λύσεις</a:t>
            </a:r>
            <a:r>
              <a:rPr lang="en-US" sz="2400" dirty="0" smtClean="0">
                <a:hlinkClick r:id="rId12" action="ppaction://hlinksldjump"/>
              </a:rPr>
              <a:t>.</a:t>
            </a:r>
            <a:endParaRPr lang="en-US" sz="2400" dirty="0" smtClean="0"/>
          </a:p>
          <a:p>
            <a:pPr lvl="1">
              <a:buFont typeface="Wingdings" pitchFamily="2" charset="2"/>
              <a:buChar char="§"/>
            </a:pPr>
            <a:r>
              <a:rPr lang="el-GR" sz="2400" dirty="0">
                <a:hlinkClick r:id="rId13" action="ppaction://hlinksldjump"/>
              </a:rPr>
              <a:t>Παράδειγμα </a:t>
            </a:r>
            <a:r>
              <a:rPr lang="en-GB" sz="2400" dirty="0">
                <a:hlinkClick r:id="rId13" action="ppaction://hlinksldjump"/>
              </a:rPr>
              <a:t>AJAX </a:t>
            </a:r>
            <a:r>
              <a:rPr lang="el-GR" sz="2400" dirty="0" smtClean="0">
                <a:hlinkClick r:id="rId13" action="ppaction://hlinksldjump"/>
              </a:rPr>
              <a:t>Εφαρμογής</a:t>
            </a:r>
            <a:r>
              <a:rPr lang="en-US" sz="2400" dirty="0" smtClean="0">
                <a:hlinkClick r:id="rId13" action="ppaction://hlinksldjump"/>
              </a:rPr>
              <a:t>.</a:t>
            </a:r>
            <a:endParaRPr lang="en-US" sz="2400" dirty="0" smtClean="0"/>
          </a:p>
          <a:p>
            <a:pPr lvl="1">
              <a:buFont typeface="Wingdings" pitchFamily="2" charset="2"/>
              <a:buChar char="§"/>
            </a:pPr>
            <a:r>
              <a:rPr lang="en-US" sz="2400" dirty="0" smtClean="0">
                <a:hlinkClick r:id="rId14" action="ppaction://hlinksldjump"/>
              </a:rPr>
              <a:t>H </a:t>
            </a:r>
            <a:r>
              <a:rPr lang="el-GR" sz="2400" dirty="0" smtClean="0">
                <a:hlinkClick r:id="rId14" action="ppaction://hlinksldjump"/>
              </a:rPr>
              <a:t>απάντηση </a:t>
            </a:r>
            <a:r>
              <a:rPr lang="el-GR" sz="2400" dirty="0">
                <a:hlinkClick r:id="rId14" action="ppaction://hlinksldjump"/>
              </a:rPr>
              <a:t>του </a:t>
            </a:r>
            <a:r>
              <a:rPr lang="el-GR" sz="2400" dirty="0" err="1" smtClean="0">
                <a:hlinkClick r:id="rId14" action="ppaction://hlinksldjump"/>
              </a:rPr>
              <a:t>server</a:t>
            </a:r>
            <a:r>
              <a:rPr lang="en-US" sz="2400" dirty="0" smtClean="0">
                <a:hlinkClick r:id="rId14" action="ppaction://hlinksldjump"/>
              </a:rPr>
              <a:t> </a:t>
            </a:r>
            <a:r>
              <a:rPr lang="el-GR" sz="2400" dirty="0" smtClean="0">
                <a:hlinkClick r:id="rId14" action="ppaction://hlinksldjump"/>
              </a:rPr>
              <a:t>σε κλήσεις </a:t>
            </a:r>
            <a:r>
              <a:rPr lang="en-US" sz="2400" dirty="0" smtClean="0">
                <a:hlinkClick r:id="rId14" action="ppaction://hlinksldjump"/>
              </a:rPr>
              <a:t>AJAX.</a:t>
            </a:r>
            <a:endParaRPr lang="en-US" sz="2400" dirty="0" smtClean="0"/>
          </a:p>
          <a:p>
            <a:pPr lvl="1">
              <a:buFont typeface="Wingdings" pitchFamily="2" charset="2"/>
              <a:buChar char="§"/>
            </a:pPr>
            <a:r>
              <a:rPr lang="en-US" sz="2400" dirty="0" smtClean="0">
                <a:hlinkClick r:id="rId15" action="ppaction://hlinksldjump"/>
              </a:rPr>
              <a:t>Feedback </a:t>
            </a:r>
            <a:r>
              <a:rPr lang="el-GR" sz="2400" dirty="0" smtClean="0">
                <a:hlinkClick r:id="rId15" action="ppaction://hlinksldjump"/>
              </a:rPr>
              <a:t>στο χρήστη.</a:t>
            </a:r>
            <a:endParaRPr lang="el-GR" sz="2400" dirty="0" smtClean="0"/>
          </a:p>
          <a:p>
            <a:pPr lvl="1">
              <a:buFont typeface="Wingdings" pitchFamily="2" charset="2"/>
              <a:buChar char="§"/>
            </a:pPr>
            <a:r>
              <a:rPr lang="el-GR" sz="2400" dirty="0" smtClean="0">
                <a:hlinkClick r:id="rId16" action="ppaction://hlinksldjump"/>
              </a:rPr>
              <a:t>Ανέβασμα αρχείων στον </a:t>
            </a:r>
            <a:r>
              <a:rPr lang="en-US" sz="2400" dirty="0" smtClean="0">
                <a:hlinkClick r:id="rId16" action="ppaction://hlinksldjump"/>
              </a:rPr>
              <a:t>server </a:t>
            </a:r>
            <a:r>
              <a:rPr lang="el-GR" sz="2400" dirty="0" smtClean="0">
                <a:hlinkClick r:id="rId16" action="ppaction://hlinksldjump"/>
              </a:rPr>
              <a:t>από τον </a:t>
            </a:r>
            <a:r>
              <a:rPr lang="en-US" sz="2400" dirty="0" smtClean="0">
                <a:hlinkClick r:id="rId16" action="ppaction://hlinksldjump"/>
              </a:rPr>
              <a:t>client.</a:t>
            </a:r>
            <a:endParaRPr lang="en-US" sz="2400" dirty="0" smtClean="0"/>
          </a:p>
          <a:p>
            <a:pPr lvl="1">
              <a:buFont typeface="Wingdings" pitchFamily="2" charset="2"/>
              <a:buChar char="§"/>
            </a:pPr>
            <a:endParaRPr lang="en-US" sz="2400" dirty="0" smtClean="0"/>
          </a:p>
          <a:p>
            <a:pPr lvl="1">
              <a:buFont typeface="Wingdings" pitchFamily="2" charset="2"/>
              <a:buChar char="§"/>
            </a:pPr>
            <a:endParaRPr lang="en-US" sz="2400" dirty="0"/>
          </a:p>
          <a:p>
            <a:pPr>
              <a:buFont typeface="Wingdings" pitchFamily="2" charset="2"/>
              <a:buChar char="§"/>
            </a:pPr>
            <a:endParaRPr lang="el-GR" sz="2800"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n-US" sz="4000" dirty="0"/>
              <a:t>AJAX </a:t>
            </a:r>
            <a:r>
              <a:rPr lang="el-GR" sz="4000" b="0" dirty="0"/>
              <a:t>(προφ. "</a:t>
            </a:r>
            <a:r>
              <a:rPr lang="el-GR" sz="4000" b="0" dirty="0" err="1"/>
              <a:t>έιτζαξ</a:t>
            </a:r>
            <a:r>
              <a:rPr lang="el-GR" sz="4000" b="0" dirty="0"/>
              <a:t>"   </a:t>
            </a:r>
            <a:r>
              <a:rPr lang="el-GR" sz="4000" dirty="0">
                <a:hlinkClick r:id="rId8" tooltip="Wikipedia:IPA for English"/>
              </a:rPr>
              <a:t>ˈ</a:t>
            </a:r>
            <a:r>
              <a:rPr lang="el-GR" sz="4000" dirty="0" err="1">
                <a:hlinkClick r:id="rId8" tooltip="Wikipedia:IPA for English"/>
              </a:rPr>
              <a:t>eɪdʒæks</a:t>
            </a:r>
            <a:r>
              <a:rPr lang="el-GR" sz="4000" b="0" dirty="0"/>
              <a:t>)</a:t>
            </a:r>
            <a:endParaRPr lang="el-GR" sz="4000" dirty="0"/>
          </a:p>
        </p:txBody>
      </p:sp>
      <p:sp>
        <p:nvSpPr>
          <p:cNvPr id="2" name="Ορθογώνιο 1"/>
          <p:cNvSpPr/>
          <p:nvPr>
            <p:custDataLst>
              <p:tags r:id="rId3"/>
            </p:custDataLst>
          </p:nvPr>
        </p:nvSpPr>
        <p:spPr>
          <a:xfrm>
            <a:off x="14486" y="1268760"/>
            <a:ext cx="3298595" cy="369332"/>
          </a:xfrm>
          <a:prstGeom prst="rect">
            <a:avLst/>
          </a:prstGeom>
        </p:spPr>
        <p:txBody>
          <a:bodyPr wrap="none">
            <a:spAutoFit/>
          </a:bodyPr>
          <a:lstStyle/>
          <a:p>
            <a:pPr marL="285750" indent="-285750">
              <a:buFont typeface="Wingdings" panose="05000000000000000000" pitchFamily="2" charset="2"/>
              <a:buChar char="v"/>
            </a:pPr>
            <a:r>
              <a:rPr lang="el-GR" dirty="0" smtClean="0"/>
              <a:t>Καμία </a:t>
            </a:r>
            <a:r>
              <a:rPr lang="el-GR" dirty="0"/>
              <a:t>σχέση με τα ακόλουθα:</a:t>
            </a:r>
          </a:p>
        </p:txBody>
      </p:sp>
      <p:grpSp>
        <p:nvGrpSpPr>
          <p:cNvPr id="9" name="Ομάδα 8" descr="εικόνες που αφορούν τη λέξη ajax."/>
          <p:cNvGrpSpPr/>
          <p:nvPr/>
        </p:nvGrpSpPr>
        <p:grpSpPr>
          <a:xfrm>
            <a:off x="422870" y="1679046"/>
            <a:ext cx="8263930" cy="4511758"/>
            <a:chOff x="422870" y="1679046"/>
            <a:chExt cx="8263930" cy="4511758"/>
          </a:xfrm>
        </p:grpSpPr>
        <p:pic>
          <p:nvPicPr>
            <p:cNvPr id="5" name="Εικόνα 4"/>
            <p:cNvPicPr>
              <a:picLocks noChangeAspect="1"/>
            </p:cNvPicPr>
            <p:nvPr/>
          </p:nvPicPr>
          <p:blipFill>
            <a:blip r:embed="rId9"/>
            <a:stretch>
              <a:fillRect/>
            </a:stretch>
          </p:blipFill>
          <p:spPr>
            <a:xfrm>
              <a:off x="422870" y="1679046"/>
              <a:ext cx="8027452" cy="4439652"/>
            </a:xfrm>
            <a:prstGeom prst="rect">
              <a:avLst/>
            </a:prstGeom>
          </p:spPr>
        </p:pic>
        <p:pic>
          <p:nvPicPr>
            <p:cNvPr id="6" name="Εικόνα 5"/>
            <p:cNvPicPr>
              <a:picLocks noChangeAspect="1"/>
            </p:cNvPicPr>
            <p:nvPr/>
          </p:nvPicPr>
          <p:blipFill>
            <a:blip r:embed="rId10"/>
            <a:stretch>
              <a:fillRect/>
            </a:stretch>
          </p:blipFill>
          <p:spPr>
            <a:xfrm>
              <a:off x="5772659" y="4538645"/>
              <a:ext cx="2914141" cy="1652159"/>
            </a:xfrm>
            <a:prstGeom prst="rect">
              <a:avLst/>
            </a:prstGeom>
          </p:spPr>
        </p:pic>
      </p:gr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n-US" sz="4000" dirty="0"/>
              <a:t>AJAX </a:t>
            </a:r>
            <a:r>
              <a:rPr lang="el-GR" sz="4000" dirty="0"/>
              <a:t>στην πράξη: </a:t>
            </a:r>
          </a:p>
        </p:txBody>
      </p:sp>
      <p:sp>
        <p:nvSpPr>
          <p:cNvPr id="2" name="Rectangle 8"/>
          <p:cNvSpPr>
            <a:spLocks noChangeArrowheads="1"/>
          </p:cNvSpPr>
          <p:nvPr>
            <p:custDataLst>
              <p:tags r:id="rId3"/>
            </p:custDataLst>
          </p:nvPr>
        </p:nvSpPr>
        <p:spPr bwMode="auto">
          <a:xfrm>
            <a:off x="94290" y="758560"/>
            <a:ext cx="890728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l-GR" b="1" i="0" u="none" strike="noStrike" cap="none" normalizeH="0" baseline="0" dirty="0" smtClean="0">
                <a:ln>
                  <a:noFill/>
                </a:ln>
                <a:solidFill>
                  <a:schemeClr val="tx1"/>
                </a:solidFill>
                <a:effectLst/>
                <a:ea typeface="Times New Roman" panose="02020603050405020304" pitchFamily="18" charset="0"/>
              </a:rPr>
              <a:t>Google Suggests</a:t>
            </a:r>
            <a:r>
              <a:rPr kumimoji="0" lang="el-GR" altLang="el-GR" b="0" i="0" u="none" strike="noStrike" cap="none" normalizeH="0" baseline="0" dirty="0" smtClean="0">
                <a:ln>
                  <a:noFill/>
                </a:ln>
                <a:solidFill>
                  <a:schemeClr val="tx1"/>
                </a:solidFill>
                <a:effectLst/>
                <a:ea typeface="Times New Roman" panose="02020603050405020304" pitchFamily="18" charset="0"/>
              </a:rPr>
              <a:t>: Από τις πρώτες </a:t>
            </a:r>
            <a:r>
              <a:rPr kumimoji="0" lang="en-US" altLang="el-GR" b="0" i="0" u="none" strike="noStrike" cap="none" normalizeH="0" baseline="0" dirty="0" smtClean="0">
                <a:ln>
                  <a:noFill/>
                </a:ln>
                <a:solidFill>
                  <a:schemeClr val="tx1"/>
                </a:solidFill>
                <a:effectLst/>
                <a:ea typeface="Times New Roman" panose="02020603050405020304" pitchFamily="18" charset="0"/>
              </a:rPr>
              <a:t>AJAX</a:t>
            </a:r>
            <a:r>
              <a:rPr kumimoji="0" lang="el-GR" altLang="el-GR" b="0" i="0" u="none" strike="noStrike" cap="none" normalizeH="0" baseline="0" dirty="0" smtClean="0">
                <a:ln>
                  <a:noFill/>
                </a:ln>
                <a:solidFill>
                  <a:schemeClr val="tx1"/>
                </a:solidFill>
                <a:effectLst/>
                <a:ea typeface="Times New Roman" panose="02020603050405020304" pitchFamily="18" charset="0"/>
              </a:rPr>
              <a:t> εφαρμογές ευρείας χρήσης.</a:t>
            </a: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b="0" i="0" u="none" strike="noStrike" cap="none" normalizeH="0" baseline="0" dirty="0" smtClean="0">
                <a:ln>
                  <a:noFill/>
                </a:ln>
                <a:solidFill>
                  <a:schemeClr val="tx1"/>
                </a:solidFill>
                <a:effectLst/>
                <a:ea typeface="Times New Roman" panose="02020603050405020304" pitchFamily="18" charset="0"/>
              </a:rPr>
              <a:t>Καθώς ο χρήστης πληκτρολογεί, η λίστα γεμίζει δυναμικά με σχετικούς όρους.</a:t>
            </a: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b="0" i="0" u="none" strike="noStrike" cap="none" normalizeH="0" baseline="0" dirty="0" smtClean="0">
                <a:ln>
                  <a:noFill/>
                </a:ln>
                <a:solidFill>
                  <a:schemeClr val="tx1"/>
                </a:solidFill>
                <a:effectLst/>
                <a:ea typeface="Times New Roman" panose="02020603050405020304" pitchFamily="18" charset="0"/>
              </a:rPr>
              <a:t>Κάθε γράμμα στέλνεται στο </a:t>
            </a:r>
            <a:r>
              <a:rPr kumimoji="0" lang="en-US" altLang="el-GR" b="0" i="0" u="none" strike="noStrike" cap="none" normalizeH="0" baseline="0" dirty="0" smtClean="0">
                <a:ln>
                  <a:noFill/>
                </a:ln>
                <a:solidFill>
                  <a:schemeClr val="tx1"/>
                </a:solidFill>
                <a:effectLst/>
                <a:ea typeface="Times New Roman" panose="02020603050405020304" pitchFamily="18" charset="0"/>
              </a:rPr>
              <a:t>server</a:t>
            </a:r>
            <a:r>
              <a:rPr kumimoji="0" lang="el-GR" altLang="el-GR" b="0" i="0" u="none" strike="noStrike" cap="none" normalizeH="0" baseline="0" dirty="0" smtClean="0">
                <a:ln>
                  <a:noFill/>
                </a:ln>
                <a:solidFill>
                  <a:schemeClr val="tx1"/>
                </a:solidFill>
                <a:effectLst/>
                <a:ea typeface="Times New Roman" panose="02020603050405020304" pitchFamily="18" charset="0"/>
              </a:rPr>
              <a:t> και αυτός επιστρέφει νέα λίστα με όρους, με βάση το τρέχων αλφαριθμητικό!</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b="0" i="0" u="none" strike="noStrike" cap="none" normalizeH="0" baseline="0" dirty="0" smtClean="0">
              <a:ln>
                <a:noFill/>
              </a:ln>
              <a:solidFill>
                <a:schemeClr val="tx1"/>
              </a:solidFill>
              <a:effectLst/>
            </a:endParaRPr>
          </a:p>
        </p:txBody>
      </p:sp>
      <p:pic>
        <p:nvPicPr>
          <p:cNvPr id="2055" name="Picture 7" descr="Εικόνα δυναμικής συμπλήρωσης της λίστας αναζήτησης του google με σχετικούς όρους."/>
          <p:cNvPicPr>
            <a:picLocks noChangeAspect="1" noChangeArrowheads="1"/>
          </p:cNvPicPr>
          <p:nvPr/>
        </p:nvPicPr>
        <p:blipFill>
          <a:blip r:embed="rId9">
            <a:extLst>
              <a:ext uri="{28A0092B-C50C-407E-A947-70E740481C1C}">
                <a14:useLocalDpi xmlns:a14="http://schemas.microsoft.com/office/drawing/2010/main" val="0"/>
              </a:ext>
            </a:extLst>
          </a:blip>
          <a:srcRect l="-2" r="47186"/>
          <a:stretch>
            <a:fillRect/>
          </a:stretch>
        </p:blipFill>
        <p:spPr bwMode="auto">
          <a:xfrm>
            <a:off x="28063" y="2011685"/>
            <a:ext cx="3238500"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Εικόνα δυναμικής συμπλήρωσης της λίστας αναζήτησης του google με σχετικούς όρους."/>
          <p:cNvPicPr>
            <a:picLocks noChangeAspect="1" noChangeArrowheads="1"/>
          </p:cNvPicPr>
          <p:nvPr/>
        </p:nvPicPr>
        <p:blipFill>
          <a:blip r:embed="rId10">
            <a:extLst>
              <a:ext uri="{28A0092B-C50C-407E-A947-70E740481C1C}">
                <a14:useLocalDpi xmlns:a14="http://schemas.microsoft.com/office/drawing/2010/main" val="0"/>
              </a:ext>
            </a:extLst>
          </a:blip>
          <a:srcRect r="46875"/>
          <a:stretch>
            <a:fillRect/>
          </a:stretch>
        </p:blipFill>
        <p:spPr bwMode="auto">
          <a:xfrm>
            <a:off x="3114162" y="2080645"/>
            <a:ext cx="32385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 descr="Εικόνα δυναμικής συμπλήρωσης της λίστας αναζήτησης του google με σχετικούς όρους."/>
          <p:cNvPicPr>
            <a:picLocks noChangeAspect="1" noChangeArrowheads="1"/>
          </p:cNvPicPr>
          <p:nvPr/>
        </p:nvPicPr>
        <p:blipFill>
          <a:blip r:embed="rId11">
            <a:extLst>
              <a:ext uri="{28A0092B-C50C-407E-A947-70E740481C1C}">
                <a14:useLocalDpi xmlns:a14="http://schemas.microsoft.com/office/drawing/2010/main" val="0"/>
              </a:ext>
            </a:extLst>
          </a:blip>
          <a:srcRect r="46875"/>
          <a:stretch>
            <a:fillRect/>
          </a:stretch>
        </p:blipFill>
        <p:spPr bwMode="auto">
          <a:xfrm>
            <a:off x="5829300" y="2094073"/>
            <a:ext cx="3238500" cy="10477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custDataLst>
              <p:tags r:id="rId4"/>
            </p:custDataLst>
          </p:nvPr>
        </p:nvSpPr>
        <p:spPr bwMode="auto">
          <a:xfrm>
            <a:off x="390718" y="3474816"/>
            <a:ext cx="277177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200" b="1" i="0" u="none" strike="noStrike" cap="none" normalizeH="0" baseline="0" dirty="0" smtClean="0">
                <a:ln>
                  <a:noFill/>
                </a:ln>
                <a:solidFill>
                  <a:schemeClr val="tx1"/>
                </a:solidFill>
                <a:effectLst/>
                <a:ea typeface="Times New Roman" panose="02020603050405020304" pitchFamily="18" charset="0"/>
              </a:rPr>
              <a:t>Παράδειγμα #2</a:t>
            </a:r>
            <a:r>
              <a:rPr kumimoji="0" lang="el-GR" altLang="el-GR" sz="2200" b="0" i="0" u="none" strike="noStrike" cap="none" normalizeH="0" baseline="0" dirty="0" smtClean="0">
                <a:ln>
                  <a:noFill/>
                </a:ln>
                <a:solidFill>
                  <a:schemeClr val="tx1"/>
                </a:solidFill>
                <a:effectLst/>
                <a:ea typeface="Times New Roman" panose="02020603050405020304" pitchFamily="18" charset="0"/>
              </a:rPr>
              <a:t>:</a:t>
            </a:r>
            <a:br>
              <a:rPr kumimoji="0" lang="el-GR" altLang="el-GR" sz="2200" b="0" i="0" u="none" strike="noStrike" cap="none" normalizeH="0" baseline="0" dirty="0" smtClean="0">
                <a:ln>
                  <a:noFill/>
                </a:ln>
                <a:solidFill>
                  <a:schemeClr val="tx1"/>
                </a:solidFill>
                <a:effectLst/>
                <a:ea typeface="Times New Roman" panose="02020603050405020304" pitchFamily="18" charset="0"/>
              </a:rPr>
            </a:br>
            <a:r>
              <a:rPr kumimoji="0" lang="el-GR" altLang="el-GR" sz="2200" b="0" i="0" u="none" strike="noStrike" cap="none" normalizeH="0" baseline="0" dirty="0" smtClean="0">
                <a:ln>
                  <a:noFill/>
                </a:ln>
                <a:solidFill>
                  <a:schemeClr val="tx1"/>
                </a:solidFill>
                <a:effectLst/>
                <a:ea typeface="Times New Roman" panose="02020603050405020304" pitchFamily="18" charset="0"/>
              </a:rPr>
              <a:t>η προεπισκόπηση σελίδας που εμφανίζεται στα αποτελέσματα αναζήτησης της </a:t>
            </a:r>
            <a:r>
              <a:rPr kumimoji="0" lang="en-US" altLang="el-GR" sz="2200" b="0" i="0" u="none" strike="noStrike" cap="none" normalizeH="0" baseline="0" dirty="0" smtClean="0">
                <a:ln>
                  <a:noFill/>
                </a:ln>
                <a:solidFill>
                  <a:schemeClr val="tx1"/>
                </a:solidFill>
                <a:effectLst/>
                <a:ea typeface="Times New Roman" panose="02020603050405020304" pitchFamily="18" charset="0"/>
              </a:rPr>
              <a:t>Google</a:t>
            </a:r>
            <a:r>
              <a:rPr kumimoji="0" lang="el-GR" altLang="el-GR" sz="2200" b="0" i="0" u="none" strike="noStrike" cap="none" normalizeH="0" baseline="0" dirty="0" smtClean="0">
                <a:ln>
                  <a:noFill/>
                </a:ln>
                <a:solidFill>
                  <a:schemeClr val="tx1"/>
                </a:solidFill>
                <a:effectLst/>
                <a:ea typeface="Times New Roman" panose="02020603050405020304" pitchFamily="18" charset="0"/>
              </a:rPr>
              <a:t>.</a:t>
            </a:r>
            <a:endParaRPr kumimoji="0" lang="el-GR" altLang="el-GR" sz="2200" b="0" i="0" u="none" strike="noStrike" cap="none" normalizeH="0" baseline="0" dirty="0" smtClean="0">
              <a:ln>
                <a:noFill/>
              </a:ln>
              <a:solidFill>
                <a:schemeClr val="tx1"/>
              </a:solidFill>
              <a:effectLst/>
            </a:endParaRPr>
          </a:p>
        </p:txBody>
      </p:sp>
      <p:pic>
        <p:nvPicPr>
          <p:cNvPr id="2050" name="Picture 4" descr="Εικόνα προεπισκόπησης των αποτελεσμάτων αναζήτησης της goog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8491" y="3607279"/>
            <a:ext cx="5898792" cy="26406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6" descr="[DECORATIVE]"/>
          <p:cNvCxnSpPr/>
          <p:nvPr/>
        </p:nvCxnSpPr>
        <p:spPr>
          <a:xfrm>
            <a:off x="3495675" y="4553902"/>
            <a:ext cx="3149853" cy="0"/>
          </a:xfrm>
          <a:prstGeom prst="straightConnector1">
            <a:avLst/>
          </a:prstGeom>
          <a:ln w="38100">
            <a:solidFill>
              <a:srgbClr val="FF0000">
                <a:alpha val="67000"/>
              </a:srgbClr>
            </a:solidFill>
            <a:tailEnd type="stealth" w="lg" len="lg"/>
          </a:ln>
          <a:effectLst>
            <a:outerShdw blurRad="165100" algn="ctr" rotWithShape="0">
              <a:srgbClr val="000000">
                <a:alpha val="92000"/>
              </a:srgbClr>
            </a:outerShdw>
          </a:effectLst>
        </p:spPr>
        <p:style>
          <a:lnRef idx="1">
            <a:schemeClr val="dk1"/>
          </a:lnRef>
          <a:fillRef idx="0">
            <a:schemeClr val="dk1"/>
          </a:fillRef>
          <a:effectRef idx="0">
            <a:schemeClr val="dk1"/>
          </a:effectRef>
          <a:fontRef idx="minor">
            <a:schemeClr val="tx1"/>
          </a:fontRef>
        </p:style>
      </p:cxnSp>
      <p:cxnSp>
        <p:nvCxnSpPr>
          <p:cNvPr id="12" name="Straight Arrow Connector 7" descr="[DECORATIVE]"/>
          <p:cNvCxnSpPr/>
          <p:nvPr/>
        </p:nvCxnSpPr>
        <p:spPr>
          <a:xfrm>
            <a:off x="2752212" y="4025790"/>
            <a:ext cx="723900" cy="523875"/>
          </a:xfrm>
          <a:prstGeom prst="straightConnector1">
            <a:avLst/>
          </a:prstGeom>
          <a:ln w="38100">
            <a:solidFill>
              <a:srgbClr val="FF0000">
                <a:alpha val="67000"/>
              </a:srgbClr>
            </a:solidFill>
            <a:tailEnd type="none" w="lg" len="lg"/>
          </a:ln>
          <a:effectLst>
            <a:outerShdw blurRad="165100" algn="ctr" rotWithShape="0">
              <a:srgbClr val="000000">
                <a:alpha val="92000"/>
              </a:srgbClr>
            </a:outerShdw>
          </a:effectLst>
        </p:spPr>
        <p:style>
          <a:lnRef idx="1">
            <a:schemeClr val="dk1"/>
          </a:lnRef>
          <a:fillRef idx="0">
            <a:schemeClr val="dk1"/>
          </a:fillRef>
          <a:effectRef idx="0">
            <a:schemeClr val="dk1"/>
          </a:effectRef>
          <a:fontRef idx="minor">
            <a:schemeClr val="tx1"/>
          </a:fontRef>
        </p:style>
      </p:cxnSp>
      <p:sp>
        <p:nvSpPr>
          <p:cNvPr id="13" name="Rectangle 63" descr="[DECORATIVE]"/>
          <p:cNvSpPr/>
          <p:nvPr/>
        </p:nvSpPr>
        <p:spPr>
          <a:xfrm>
            <a:off x="704338" y="3934146"/>
            <a:ext cx="1885950" cy="285750"/>
          </a:xfrm>
          <a:prstGeom prst="rect">
            <a:avLst/>
          </a:prstGeom>
          <a:solidFill>
            <a:srgbClr val="FF0000">
              <a:alpha val="0"/>
            </a:srgbClr>
          </a:solidFill>
          <a:ln w="25400" cap="flat" cmpd="sng" algn="ctr">
            <a:solidFill>
              <a:srgbClr val="FF0000"/>
            </a:solidFill>
            <a:prstDash val="solid"/>
          </a:ln>
          <a:effectLst>
            <a:outerShdw blurRad="63500" sx="101000" sy="101000" algn="ctr" rotWithShape="0">
              <a:srgbClr val="000000">
                <a:alpha val="67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50702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0910"/>
            <a:ext cx="8229600" cy="940966"/>
          </a:xfrm>
        </p:spPr>
        <p:txBody>
          <a:bodyPr>
            <a:noAutofit/>
          </a:bodyPr>
          <a:lstStyle/>
          <a:p>
            <a:r>
              <a:rPr lang="el-GR" sz="3600" dirty="0"/>
              <a:t>Βασικές Έννοιες </a:t>
            </a:r>
          </a:p>
        </p:txBody>
      </p:sp>
      <p:sp>
        <p:nvSpPr>
          <p:cNvPr id="3" name="Rectangle 3"/>
          <p:cNvSpPr>
            <a:spLocks noChangeArrowheads="1"/>
          </p:cNvSpPr>
          <p:nvPr>
            <p:custDataLst>
              <p:tags r:id="rId3"/>
            </p:custDataLst>
          </p:nvPr>
        </p:nvSpPr>
        <p:spPr bwMode="auto">
          <a:xfrm>
            <a:off x="0" y="220691"/>
            <a:ext cx="9036496"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n-US" altLang="el-GR" b="0" i="0" u="none" strike="noStrike" cap="none" normalizeH="0" baseline="0" dirty="0" smtClean="0">
              <a:ln>
                <a:noFill/>
              </a:ln>
              <a:solidFill>
                <a:schemeClr val="tx1"/>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lang="en-US" altLang="el-GR" dirty="0">
              <a:ea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v"/>
            </a:pPr>
            <a:r>
              <a:rPr lang="el-GR" altLang="el-GR" dirty="0">
                <a:ea typeface="Times New Roman" panose="02020603050405020304" pitchFamily="18" charset="0"/>
              </a:rPr>
              <a:t>Τι</a:t>
            </a:r>
            <a:r>
              <a:rPr lang="en-US" altLang="el-GR" dirty="0">
                <a:ea typeface="Times New Roman" panose="02020603050405020304" pitchFamily="18" charset="0"/>
              </a:rPr>
              <a:t> </a:t>
            </a:r>
            <a:r>
              <a:rPr lang="el-GR" altLang="el-GR" dirty="0">
                <a:ea typeface="Times New Roman" panose="02020603050405020304" pitchFamily="18" charset="0"/>
              </a:rPr>
              <a:t>σημαίνει</a:t>
            </a:r>
            <a:r>
              <a:rPr lang="en-US" altLang="el-GR" dirty="0">
                <a:ea typeface="Times New Roman" panose="02020603050405020304" pitchFamily="18" charset="0"/>
              </a:rPr>
              <a:t> </a:t>
            </a:r>
            <a:r>
              <a:rPr lang="en-GB" altLang="el-GR" dirty="0">
                <a:ea typeface="Times New Roman" panose="02020603050405020304" pitchFamily="18" charset="0"/>
              </a:rPr>
              <a:t>AJAX</a:t>
            </a:r>
            <a:r>
              <a:rPr lang="en-US" altLang="el-GR" dirty="0">
                <a:ea typeface="Times New Roman" panose="02020603050405020304" pitchFamily="18" charset="0"/>
              </a:rPr>
              <a:t>;  ==&gt;   </a:t>
            </a:r>
            <a:r>
              <a:rPr lang="en-GB" altLang="el-GR" dirty="0">
                <a:ea typeface="Times New Roman" panose="02020603050405020304" pitchFamily="18" charset="0"/>
              </a:rPr>
              <a:t>Asynchronous JavaScript and XML</a:t>
            </a:r>
            <a:endParaRPr lang="el-GR" altLang="el-GR" dirty="0"/>
          </a:p>
          <a:p>
            <a:pPr marL="285750" lvl="0" indent="-285750" eaLnBrk="0" fontAlgn="base" hangingPunct="0">
              <a:spcBef>
                <a:spcPct val="0"/>
              </a:spcBef>
              <a:spcAft>
                <a:spcPct val="0"/>
              </a:spcAft>
              <a:buFont typeface="Wingdings" panose="05000000000000000000" pitchFamily="2" charset="2"/>
              <a:buChar char="v"/>
            </a:pPr>
            <a:r>
              <a:rPr lang="el-GR" altLang="el-GR" dirty="0">
                <a:ea typeface="Times New Roman" panose="02020603050405020304" pitchFamily="18" charset="0"/>
              </a:rPr>
              <a:t>Πρόκειται για συνδυασμό υπαρχόντων τεχνολογιών του Παγκόσμιου Ιστού (</a:t>
            </a:r>
            <a:r>
              <a:rPr lang="en-US" altLang="el-GR" dirty="0">
                <a:ea typeface="Times New Roman" panose="02020603050405020304" pitchFamily="18" charset="0"/>
              </a:rPr>
              <a:t>JavaScript</a:t>
            </a:r>
            <a:r>
              <a:rPr lang="el-GR" altLang="el-GR" dirty="0">
                <a:ea typeface="Times New Roman" panose="02020603050405020304" pitchFamily="18" charset="0"/>
              </a:rPr>
              <a:t>, </a:t>
            </a:r>
            <a:r>
              <a:rPr lang="en-US" altLang="el-GR" dirty="0">
                <a:ea typeface="Times New Roman" panose="02020603050405020304" pitchFamily="18" charset="0"/>
              </a:rPr>
              <a:t>HTML</a:t>
            </a:r>
            <a:r>
              <a:rPr lang="el-GR" altLang="el-GR" dirty="0">
                <a:ea typeface="Times New Roman" panose="02020603050405020304" pitchFamily="18" charset="0"/>
              </a:rPr>
              <a:t>, </a:t>
            </a:r>
            <a:r>
              <a:rPr lang="en-US" altLang="el-GR" dirty="0">
                <a:ea typeface="Times New Roman" panose="02020603050405020304" pitchFamily="18" charset="0"/>
              </a:rPr>
              <a:t>XML</a:t>
            </a:r>
            <a:r>
              <a:rPr lang="el-GR" altLang="el-GR" dirty="0">
                <a:ea typeface="Times New Roman" panose="02020603050405020304" pitchFamily="18" charset="0"/>
              </a:rPr>
              <a:t>, </a:t>
            </a:r>
            <a:r>
              <a:rPr lang="en-US" altLang="el-GR" dirty="0">
                <a:ea typeface="Times New Roman" panose="02020603050405020304" pitchFamily="18" charset="0"/>
              </a:rPr>
              <a:t>DOM</a:t>
            </a:r>
            <a:r>
              <a:rPr lang="el-GR" altLang="el-GR" dirty="0">
                <a:ea typeface="Times New Roman" panose="02020603050405020304" pitchFamily="18" charset="0"/>
              </a:rPr>
              <a:t>, </a:t>
            </a:r>
            <a:r>
              <a:rPr lang="en-US" altLang="el-GR" dirty="0">
                <a:ea typeface="Times New Roman" panose="02020603050405020304" pitchFamily="18" charset="0"/>
              </a:rPr>
              <a:t>CSS</a:t>
            </a:r>
            <a:r>
              <a:rPr lang="el-GR" altLang="el-GR" dirty="0">
                <a:ea typeface="Times New Roman" panose="02020603050405020304" pitchFamily="18" charset="0"/>
              </a:rPr>
              <a:t>) που αποσκοπεί στην κατασκευή </a:t>
            </a:r>
            <a:r>
              <a:rPr lang="en-US" altLang="el-GR" dirty="0">
                <a:ea typeface="Times New Roman" panose="02020603050405020304" pitchFamily="18" charset="0"/>
              </a:rPr>
              <a:t>web</a:t>
            </a:r>
            <a:r>
              <a:rPr lang="el-GR" altLang="el-GR" dirty="0">
                <a:ea typeface="Times New Roman" panose="02020603050405020304" pitchFamily="18" charset="0"/>
              </a:rPr>
              <a:t> εφαρμογών υψηλής </a:t>
            </a:r>
            <a:r>
              <a:rPr lang="el-GR" altLang="el-GR" dirty="0" err="1">
                <a:ea typeface="Times New Roman" panose="02020603050405020304" pitchFamily="18" charset="0"/>
              </a:rPr>
              <a:t>διαδραστικότητας</a:t>
            </a:r>
            <a:r>
              <a:rPr lang="el-GR" altLang="el-GR" dirty="0">
                <a:ea typeface="Times New Roman" panose="02020603050405020304" pitchFamily="18" charset="0"/>
              </a:rPr>
              <a:t> (</a:t>
            </a:r>
            <a:r>
              <a:rPr lang="en-US" altLang="el-GR" dirty="0">
                <a:ea typeface="Times New Roman" panose="02020603050405020304" pitchFamily="18" charset="0"/>
              </a:rPr>
              <a:t>RIAs</a:t>
            </a:r>
            <a:r>
              <a:rPr lang="el-GR" altLang="el-GR" dirty="0">
                <a:ea typeface="Times New Roman" panose="02020603050405020304" pitchFamily="18" charset="0"/>
              </a:rPr>
              <a:t> = </a:t>
            </a:r>
            <a:r>
              <a:rPr lang="en-US" altLang="el-GR" dirty="0">
                <a:solidFill>
                  <a:srgbClr val="FF0000"/>
                </a:solidFill>
                <a:ea typeface="Times New Roman" panose="02020603050405020304" pitchFamily="18" charset="0"/>
              </a:rPr>
              <a:t>R</a:t>
            </a:r>
            <a:r>
              <a:rPr lang="en-US" altLang="el-GR" dirty="0">
                <a:ea typeface="Times New Roman" panose="02020603050405020304" pitchFamily="18" charset="0"/>
              </a:rPr>
              <a:t>ich </a:t>
            </a:r>
            <a:r>
              <a:rPr lang="en-US" altLang="el-GR" dirty="0">
                <a:solidFill>
                  <a:srgbClr val="FF0000"/>
                </a:solidFill>
                <a:ea typeface="Times New Roman" panose="02020603050405020304" pitchFamily="18" charset="0"/>
              </a:rPr>
              <a:t>I</a:t>
            </a:r>
            <a:r>
              <a:rPr lang="en-US" altLang="el-GR" dirty="0">
                <a:ea typeface="Times New Roman" panose="02020603050405020304" pitchFamily="18" charset="0"/>
              </a:rPr>
              <a:t>nternet </a:t>
            </a:r>
            <a:r>
              <a:rPr lang="el-GR" altLang="el-GR" dirty="0">
                <a:solidFill>
                  <a:srgbClr val="FF0000"/>
                </a:solidFill>
                <a:ea typeface="Times New Roman" panose="02020603050405020304" pitchFamily="18" charset="0"/>
              </a:rPr>
              <a:t>Α</a:t>
            </a:r>
            <a:r>
              <a:rPr lang="en-US" altLang="el-GR" dirty="0" err="1">
                <a:ea typeface="Times New Roman" panose="02020603050405020304" pitchFamily="18" charset="0"/>
              </a:rPr>
              <a:t>pplication</a:t>
            </a:r>
            <a:r>
              <a:rPr lang="en-US" altLang="el-GR" dirty="0" err="1">
                <a:solidFill>
                  <a:srgbClr val="FF0000"/>
                </a:solidFill>
                <a:ea typeface="Times New Roman" panose="02020603050405020304" pitchFamily="18" charset="0"/>
              </a:rPr>
              <a:t>s</a:t>
            </a:r>
            <a:r>
              <a:rPr lang="el-GR" altLang="el-GR" dirty="0">
                <a:ea typeface="Times New Roman" panose="02020603050405020304" pitchFamily="18" charset="0"/>
              </a:rPr>
              <a:t>).</a:t>
            </a:r>
            <a:endParaRPr lang="el-GR" altLang="el-GR" dirty="0"/>
          </a:p>
          <a:p>
            <a:pPr marL="742950" lvl="1" indent="-285750" eaLnBrk="0" fontAlgn="base" hangingPunct="0">
              <a:spcBef>
                <a:spcPct val="0"/>
              </a:spcBef>
              <a:spcAft>
                <a:spcPct val="0"/>
              </a:spcAft>
              <a:buFont typeface="Wingdings" panose="05000000000000000000" pitchFamily="2" charset="2"/>
              <a:buChar char="q"/>
            </a:pPr>
            <a:r>
              <a:rPr lang="el-GR" altLang="el-GR" dirty="0">
                <a:ea typeface="Times New Roman" panose="02020603050405020304" pitchFamily="18" charset="0"/>
              </a:rPr>
              <a:t>Η βασική τεχνολογία είναι η γλώσσα </a:t>
            </a:r>
            <a:r>
              <a:rPr lang="en-US" altLang="el-GR" dirty="0">
                <a:ea typeface="Times New Roman" panose="02020603050405020304" pitchFamily="18" charset="0"/>
              </a:rPr>
              <a:t>JavaScript</a:t>
            </a:r>
            <a:r>
              <a:rPr lang="el-GR" altLang="el-GR" dirty="0">
                <a:ea typeface="Times New Roman" panose="02020603050405020304" pitchFamily="18" charset="0"/>
              </a:rPr>
              <a:t>.</a:t>
            </a:r>
            <a:endParaRPr lang="el-GR" altLang="el-GR" dirty="0"/>
          </a:p>
          <a:p>
            <a:pPr marL="285750" lvl="0" indent="-285750" eaLnBrk="0" fontAlgn="base" hangingPunct="0">
              <a:spcBef>
                <a:spcPct val="0"/>
              </a:spcBef>
              <a:spcAft>
                <a:spcPct val="0"/>
              </a:spcAft>
              <a:buFont typeface="Wingdings" panose="05000000000000000000" pitchFamily="2" charset="2"/>
              <a:buChar char="v"/>
            </a:pPr>
            <a:r>
              <a:rPr lang="el-GR" altLang="el-GR" b="1" dirty="0">
                <a:ea typeface="Times New Roman" panose="02020603050405020304" pitchFamily="18" charset="0"/>
              </a:rPr>
              <a:t>Βασική Ιδέα</a:t>
            </a:r>
            <a:r>
              <a:rPr lang="el-GR" altLang="el-GR" dirty="0">
                <a:ea typeface="Times New Roman" panose="02020603050405020304" pitchFamily="18" charset="0"/>
              </a:rPr>
              <a:t>: Μέσω </a:t>
            </a:r>
            <a:r>
              <a:rPr lang="en-US" altLang="el-GR" dirty="0">
                <a:ea typeface="Times New Roman" panose="02020603050405020304" pitchFamily="18" charset="0"/>
              </a:rPr>
              <a:t>AJAX</a:t>
            </a:r>
            <a:r>
              <a:rPr lang="el-GR" altLang="el-GR" dirty="0">
                <a:ea typeface="Times New Roman" panose="02020603050405020304" pitchFamily="18" charset="0"/>
              </a:rPr>
              <a:t>, μια </a:t>
            </a:r>
            <a:r>
              <a:rPr lang="en-US" altLang="el-GR" dirty="0">
                <a:ea typeface="Times New Roman" panose="02020603050405020304" pitchFamily="18" charset="0"/>
              </a:rPr>
              <a:t>web</a:t>
            </a:r>
            <a:r>
              <a:rPr lang="el-GR" altLang="el-GR" dirty="0">
                <a:ea typeface="Times New Roman" panose="02020603050405020304" pitchFamily="18" charset="0"/>
              </a:rPr>
              <a:t> εφαρμογή (πρακτικά ο </a:t>
            </a:r>
            <a:r>
              <a:rPr lang="en-US" altLang="el-GR" dirty="0">
                <a:ea typeface="Times New Roman" panose="02020603050405020304" pitchFamily="18" charset="0"/>
              </a:rPr>
              <a:t>browser</a:t>
            </a:r>
            <a:r>
              <a:rPr lang="el-GR" altLang="el-GR" dirty="0">
                <a:ea typeface="Times New Roman" panose="02020603050405020304" pitchFamily="18" charset="0"/>
              </a:rPr>
              <a:t>), μπορεί να στείλει κλήσεις </a:t>
            </a:r>
            <a:r>
              <a:rPr lang="en-US" altLang="el-GR" dirty="0">
                <a:ea typeface="Times New Roman" panose="02020603050405020304" pitchFamily="18" charset="0"/>
              </a:rPr>
              <a:t>GET</a:t>
            </a:r>
            <a:r>
              <a:rPr lang="el-GR" altLang="el-GR" dirty="0">
                <a:ea typeface="Times New Roman" panose="02020603050405020304" pitchFamily="18" charset="0"/>
              </a:rPr>
              <a:t> ή </a:t>
            </a:r>
            <a:r>
              <a:rPr lang="en-US" altLang="el-GR" dirty="0">
                <a:ea typeface="Times New Roman" panose="02020603050405020304" pitchFamily="18" charset="0"/>
              </a:rPr>
              <a:t>POST </a:t>
            </a:r>
            <a:r>
              <a:rPr lang="el-GR" altLang="el-GR" dirty="0">
                <a:ea typeface="Times New Roman" panose="02020603050405020304" pitchFamily="18" charset="0"/>
              </a:rPr>
              <a:t>στον </a:t>
            </a:r>
            <a:r>
              <a:rPr lang="en-US" altLang="el-GR" dirty="0">
                <a:ea typeface="Times New Roman" panose="02020603050405020304" pitchFamily="18" charset="0"/>
              </a:rPr>
              <a:t>web server </a:t>
            </a:r>
            <a:r>
              <a:rPr lang="el-GR" altLang="el-GR" dirty="0">
                <a:ea typeface="Times New Roman" panose="02020603050405020304" pitchFamily="18" charset="0"/>
              </a:rPr>
              <a:t>και να λάβει από αυτόν απάντηση που θα ενσωματώσει στην τρέχουσα σελίδα, χωρίς να </a:t>
            </a:r>
            <a:r>
              <a:rPr lang="el-GR" altLang="el-GR" dirty="0" err="1">
                <a:ea typeface="Times New Roman" panose="02020603050405020304" pitchFamily="18" charset="0"/>
              </a:rPr>
              <a:t>πλοηγηθεί</a:t>
            </a:r>
            <a:r>
              <a:rPr lang="el-GR" altLang="el-GR" dirty="0">
                <a:ea typeface="Times New Roman" panose="02020603050405020304" pitchFamily="18" charset="0"/>
              </a:rPr>
              <a:t> σε άλλο </a:t>
            </a:r>
            <a:r>
              <a:rPr lang="en-US" altLang="el-GR" dirty="0">
                <a:ea typeface="Times New Roman" panose="02020603050405020304" pitchFamily="18" charset="0"/>
              </a:rPr>
              <a:t>URL</a:t>
            </a:r>
            <a:r>
              <a:rPr lang="el-GR" altLang="el-GR" dirty="0">
                <a:ea typeface="Times New Roman" panose="02020603050405020304" pitchFamily="18" charset="0"/>
              </a:rPr>
              <a:t>. </a:t>
            </a:r>
            <a:endParaRPr lang="el-GR" altLang="el-GR" dirty="0"/>
          </a:p>
          <a:p>
            <a:pPr marL="285750" lvl="0" indent="-285750" eaLnBrk="0" fontAlgn="base" hangingPunct="0">
              <a:spcBef>
                <a:spcPct val="0"/>
              </a:spcBef>
              <a:spcAft>
                <a:spcPct val="0"/>
              </a:spcAft>
              <a:buFont typeface="Wingdings" panose="05000000000000000000" pitchFamily="2" charset="2"/>
              <a:buChar char="v"/>
            </a:pPr>
            <a:endParaRPr lang="el-GR" altLang="el-GR" dirty="0"/>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Οι </a:t>
            </a:r>
            <a:r>
              <a:rPr kumimoji="0" lang="en-US" altLang="el-GR" b="0" i="0" u="none" strike="noStrike" cap="none" normalizeH="0" baseline="0" dirty="0" smtClean="0">
                <a:ln>
                  <a:noFill/>
                </a:ln>
                <a:solidFill>
                  <a:schemeClr val="tx1"/>
                </a:solidFill>
                <a:effectLst/>
                <a:ea typeface="Times New Roman" panose="02020603050405020304" pitchFamily="18" charset="0"/>
              </a:rPr>
              <a:t>AJAX</a:t>
            </a:r>
            <a:r>
              <a:rPr kumimoji="0" lang="el-GR" altLang="el-GR" b="0" i="0" u="none" strike="noStrike" cap="none" normalizeH="0" baseline="0" dirty="0" smtClean="0">
                <a:ln>
                  <a:noFill/>
                </a:ln>
                <a:solidFill>
                  <a:schemeClr val="tx1"/>
                </a:solidFill>
                <a:effectLst/>
                <a:ea typeface="Times New Roman" panose="02020603050405020304" pitchFamily="18" charset="0"/>
              </a:rPr>
              <a:t> κλίσεις γίνονται σε επίπεδο </a:t>
            </a:r>
            <a:r>
              <a:rPr kumimoji="0" lang="en-US" altLang="el-GR" b="0" i="0" u="none" strike="noStrike" cap="none" normalizeH="0" baseline="0" dirty="0" smtClean="0">
                <a:ln>
                  <a:noFill/>
                </a:ln>
                <a:solidFill>
                  <a:schemeClr val="tx1"/>
                </a:solidFill>
                <a:effectLst/>
                <a:ea typeface="Times New Roman" panose="02020603050405020304" pitchFamily="18" charset="0"/>
              </a:rPr>
              <a:t>client</a:t>
            </a:r>
            <a:r>
              <a:rPr kumimoji="0" lang="el-GR" altLang="el-GR" b="0" i="0" u="none" strike="noStrike" cap="none" normalizeH="0" baseline="0" dirty="0" smtClean="0">
                <a:ln>
                  <a:noFill/>
                </a:ln>
                <a:solidFill>
                  <a:schemeClr val="tx1"/>
                </a:solidFill>
                <a:effectLst/>
                <a:ea typeface="Times New Roman" panose="02020603050405020304" pitchFamily="18" charset="0"/>
              </a:rPr>
              <a:t> (</a:t>
            </a:r>
            <a:r>
              <a:rPr kumimoji="0" lang="en-US" altLang="el-GR" b="0" i="0" u="none" strike="noStrike" cap="none" normalizeH="0" baseline="0" dirty="0" smtClean="0">
                <a:ln>
                  <a:noFill/>
                </a:ln>
                <a:solidFill>
                  <a:schemeClr val="tx1"/>
                </a:solidFill>
                <a:effectLst/>
                <a:ea typeface="Times New Roman" panose="02020603050405020304" pitchFamily="18" charset="0"/>
              </a:rPr>
              <a:t>browser</a:t>
            </a:r>
            <a:r>
              <a:rPr kumimoji="0" lang="el-GR" altLang="el-GR" b="0" i="0" u="none" strike="noStrike" cap="none" normalizeH="0" baseline="0" dirty="0" smtClean="0">
                <a:ln>
                  <a:noFill/>
                </a:ln>
                <a:solidFill>
                  <a:schemeClr val="tx1"/>
                </a:solidFill>
                <a:effectLst/>
                <a:ea typeface="Times New Roman" panose="02020603050405020304" pitchFamily="18" charset="0"/>
              </a:rPr>
              <a:t>) μέσω </a:t>
            </a:r>
            <a:r>
              <a:rPr kumimoji="0" lang="en-US" altLang="el-GR" b="0" i="0" u="none" strike="noStrike" cap="none" normalizeH="0" baseline="0" dirty="0" smtClean="0">
                <a:ln>
                  <a:noFill/>
                </a:ln>
                <a:solidFill>
                  <a:schemeClr val="tx1"/>
                </a:solidFill>
                <a:effectLst/>
                <a:ea typeface="Times New Roman" panose="02020603050405020304" pitchFamily="18" charset="0"/>
              </a:rPr>
              <a:t>JavaScript</a:t>
            </a:r>
            <a:r>
              <a:rPr kumimoji="0" lang="el-GR" altLang="el-GR" b="0" i="0" u="none" strike="noStrike" cap="none" normalizeH="0" baseline="0" dirty="0" smtClean="0">
                <a:ln>
                  <a:noFill/>
                </a:ln>
                <a:solidFill>
                  <a:schemeClr val="tx1"/>
                </a:solidFill>
                <a:effectLst/>
                <a:ea typeface="Times New Roman" panose="02020603050405020304" pitchFamily="18" charset="0"/>
              </a:rPr>
              <a:t> και κατάλληλης υποδομής του </a:t>
            </a:r>
            <a:r>
              <a:rPr kumimoji="0" lang="en-US" altLang="el-GR" b="0" i="0" u="none" strike="noStrike" cap="none" normalizeH="0" baseline="0" dirty="0" smtClean="0">
                <a:ln>
                  <a:noFill/>
                </a:ln>
                <a:solidFill>
                  <a:schemeClr val="tx1"/>
                </a:solidFill>
                <a:effectLst/>
                <a:ea typeface="Times New Roman" panose="02020603050405020304" pitchFamily="18" charset="0"/>
              </a:rPr>
              <a:t>browser</a:t>
            </a:r>
            <a:r>
              <a:rPr kumimoji="0" lang="el-GR" altLang="el-GR" b="0" i="0" u="none" strike="noStrike" cap="none" normalizeH="0" baseline="0" dirty="0" smtClean="0">
                <a:ln>
                  <a:noFill/>
                </a:ln>
                <a:solidFill>
                  <a:schemeClr val="tx1"/>
                </a:solidFill>
                <a:effectLst/>
                <a:ea typeface="Times New Roman" panose="02020603050405020304" pitchFamily="18" charset="0"/>
              </a:rPr>
              <a:t> (</a:t>
            </a:r>
            <a:r>
              <a:rPr kumimoji="0" lang="el-GR" altLang="el-GR" b="0" i="0" u="none" strike="noStrike" cap="none" normalizeH="0" baseline="0" dirty="0" err="1" smtClean="0">
                <a:ln>
                  <a:noFill/>
                </a:ln>
                <a:solidFill>
                  <a:schemeClr val="tx1"/>
                </a:solidFill>
                <a:effectLst/>
                <a:ea typeface="Times New Roman" panose="02020603050405020304" pitchFamily="18" charset="0"/>
              </a:rPr>
              <a:t>XMLHttpRequest</a:t>
            </a:r>
            <a:r>
              <a:rPr kumimoji="0" lang="el-GR" altLang="el-GR" b="0" i="0" u="none" strike="noStrike" cap="none" normalizeH="0" baseline="0" dirty="0" smtClean="0">
                <a:ln>
                  <a:noFill/>
                </a:ln>
                <a:solidFill>
                  <a:schemeClr val="tx1"/>
                </a:solidFill>
                <a:effectLst/>
                <a:ea typeface="Times New Roman" panose="02020603050405020304" pitchFamily="18" charset="0"/>
              </a:rPr>
              <a:t> </a:t>
            </a:r>
            <a:r>
              <a:rPr kumimoji="0" lang="el-GR" altLang="el-GR" b="0" i="0" u="none" strike="noStrike" cap="none" normalizeH="0" baseline="0" dirty="0" err="1" smtClean="0">
                <a:ln>
                  <a:noFill/>
                </a:ln>
                <a:solidFill>
                  <a:schemeClr val="tx1"/>
                </a:solidFill>
                <a:effectLst/>
                <a:ea typeface="Times New Roman" panose="02020603050405020304" pitchFamily="18" charset="0"/>
              </a:rPr>
              <a:t>object</a:t>
            </a:r>
            <a:r>
              <a:rPr kumimoji="0" lang="el-GR" altLang="el-GR" b="0" i="0" u="none" strike="noStrike" cap="none" normalizeH="0" baseline="0" dirty="0" smtClean="0">
                <a:ln>
                  <a:noFill/>
                </a:ln>
                <a:solidFill>
                  <a:schemeClr val="tx1"/>
                </a:solidFill>
                <a:effectLst/>
                <a:ea typeface="Times New Roman" panose="02020603050405020304" pitchFamily="18" charset="0"/>
              </a:rPr>
              <a:t>).</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Η ανανέωση τμήματος της σελίδας γίνεται με </a:t>
            </a:r>
            <a:r>
              <a:rPr kumimoji="0" lang="en-US" altLang="el-GR" b="0" i="0" u="none" strike="noStrike" cap="none" normalizeH="0" baseline="0" dirty="0" smtClean="0">
                <a:ln>
                  <a:noFill/>
                </a:ln>
                <a:solidFill>
                  <a:schemeClr val="tx1"/>
                </a:solidFill>
                <a:effectLst/>
                <a:ea typeface="Times New Roman" panose="02020603050405020304" pitchFamily="18" charset="0"/>
              </a:rPr>
              <a:t>JavaScript</a:t>
            </a:r>
            <a:r>
              <a:rPr kumimoji="0" lang="el-GR" altLang="el-GR" b="0" i="0" u="none" strike="noStrike" cap="none" normalizeH="0" baseline="0" dirty="0" smtClean="0">
                <a:ln>
                  <a:noFill/>
                </a:ln>
                <a:solidFill>
                  <a:schemeClr val="tx1"/>
                </a:solidFill>
                <a:effectLst/>
                <a:ea typeface="Times New Roman" panose="02020603050405020304" pitchFamily="18" charset="0"/>
              </a:rPr>
              <a:t> το οποίο χειρίζεται </a:t>
            </a:r>
            <a:br>
              <a:rPr kumimoji="0" lang="el-GR" altLang="el-GR" b="0" i="0" u="none" strike="noStrike" cap="none" normalizeH="0" baseline="0" dirty="0" smtClean="0">
                <a:ln>
                  <a:noFill/>
                </a:ln>
                <a:solidFill>
                  <a:schemeClr val="tx1"/>
                </a:solidFill>
                <a:effectLst/>
                <a:ea typeface="Times New Roman" panose="02020603050405020304" pitchFamily="18" charset="0"/>
              </a:rPr>
            </a:br>
            <a:r>
              <a:rPr kumimoji="0" lang="el-GR" altLang="el-GR" b="0" i="0" u="none" strike="noStrike" cap="none" normalizeH="0" baseline="0" dirty="0" smtClean="0">
                <a:ln>
                  <a:noFill/>
                </a:ln>
                <a:solidFill>
                  <a:schemeClr val="tx1"/>
                </a:solidFill>
                <a:effectLst/>
                <a:ea typeface="Times New Roman" panose="02020603050405020304" pitchFamily="18" charset="0"/>
              </a:rPr>
              <a:t>την απάντηση του </a:t>
            </a:r>
            <a:r>
              <a:rPr kumimoji="0" lang="en-US" altLang="el-GR" b="0" i="0" u="none" strike="noStrike" cap="none" normalizeH="0" baseline="0" dirty="0" smtClean="0">
                <a:ln>
                  <a:noFill/>
                </a:ln>
                <a:solidFill>
                  <a:schemeClr val="tx1"/>
                </a:solidFill>
                <a:effectLst/>
                <a:ea typeface="Times New Roman" panose="02020603050405020304" pitchFamily="18" charset="0"/>
              </a:rPr>
              <a:t>web server</a:t>
            </a:r>
            <a:r>
              <a:rPr kumimoji="0" lang="el-GR" altLang="el-GR" b="0" i="0" u="none" strike="noStrike" cap="none" normalizeH="0" baseline="0" dirty="0" smtClean="0">
                <a:ln>
                  <a:noFill/>
                </a:ln>
                <a:solidFill>
                  <a:schemeClr val="tx1"/>
                </a:solidFill>
                <a:effectLst/>
                <a:ea typeface="Times New Roman" panose="02020603050405020304" pitchFamily="18" charset="0"/>
              </a:rPr>
              <a:t> στην </a:t>
            </a:r>
            <a:r>
              <a:rPr kumimoji="0" lang="en-US" altLang="el-GR" b="0" i="0" u="none" strike="noStrike" cap="none" normalizeH="0" baseline="0" dirty="0" smtClean="0">
                <a:ln>
                  <a:noFill/>
                </a:ln>
                <a:solidFill>
                  <a:schemeClr val="tx1"/>
                </a:solidFill>
                <a:effectLst/>
                <a:ea typeface="Times New Roman" panose="02020603050405020304" pitchFamily="18" charset="0"/>
              </a:rPr>
              <a:t>AJAX</a:t>
            </a:r>
            <a:r>
              <a:rPr kumimoji="0" lang="el-GR" altLang="el-GR" b="0" i="0" u="none" strike="noStrike" cap="none" normalizeH="0" baseline="0" dirty="0" smtClean="0">
                <a:ln>
                  <a:noFill/>
                </a:ln>
                <a:solidFill>
                  <a:schemeClr val="tx1"/>
                </a:solidFill>
                <a:effectLst/>
                <a:ea typeface="Times New Roman" panose="02020603050405020304" pitchFamily="18" charset="0"/>
              </a:rPr>
              <a:t> κλίση που του έγινε. </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Η απάντηση μπορεί να είναι κείμενο, </a:t>
            </a:r>
            <a:r>
              <a:rPr kumimoji="0" lang="en-US" altLang="el-GR" b="0" i="0" u="none" strike="noStrike" cap="none" normalizeH="0" baseline="0" dirty="0" smtClean="0">
                <a:ln>
                  <a:noFill/>
                </a:ln>
                <a:solidFill>
                  <a:schemeClr val="tx1"/>
                </a:solidFill>
                <a:effectLst/>
                <a:ea typeface="Times New Roman" panose="02020603050405020304" pitchFamily="18" charset="0"/>
              </a:rPr>
              <a:t>HTML</a:t>
            </a:r>
            <a:r>
              <a:rPr kumimoji="0" lang="el-GR" altLang="el-GR" b="0" i="0" u="none" strike="noStrike" cap="none" normalizeH="0" baseline="0" dirty="0" smtClean="0">
                <a:ln>
                  <a:noFill/>
                </a:ln>
                <a:solidFill>
                  <a:schemeClr val="tx1"/>
                </a:solidFill>
                <a:effectLst/>
                <a:ea typeface="Times New Roman" panose="02020603050405020304" pitchFamily="18" charset="0"/>
              </a:rPr>
              <a:t>, </a:t>
            </a:r>
            <a:r>
              <a:rPr kumimoji="0" lang="en-US" altLang="el-GR" b="0" i="0" u="none" strike="noStrike" cap="none" normalizeH="0" baseline="0" dirty="0" smtClean="0">
                <a:ln>
                  <a:noFill/>
                </a:ln>
                <a:solidFill>
                  <a:schemeClr val="tx1"/>
                </a:solidFill>
                <a:effectLst/>
                <a:ea typeface="Times New Roman" panose="02020603050405020304" pitchFamily="18" charset="0"/>
              </a:rPr>
              <a:t>XML</a:t>
            </a:r>
            <a:r>
              <a:rPr kumimoji="0" lang="el-GR" altLang="el-GR" b="0" i="0" u="none" strike="noStrike" cap="none" normalizeH="0" baseline="0" dirty="0" smtClean="0">
                <a:ln>
                  <a:noFill/>
                </a:ln>
                <a:solidFill>
                  <a:schemeClr val="tx1"/>
                </a:solidFill>
                <a:effectLst/>
                <a:ea typeface="Times New Roman" panose="02020603050405020304" pitchFamily="18" charset="0"/>
              </a:rPr>
              <a:t>.</a:t>
            </a: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1" i="0" u="none" strike="noStrike" cap="none" normalizeH="0" baseline="0" dirty="0" smtClean="0">
                <a:ln>
                  <a:noFill/>
                </a:ln>
                <a:solidFill>
                  <a:schemeClr val="tx1"/>
                </a:solidFill>
                <a:effectLst/>
                <a:ea typeface="Times New Roman" panose="02020603050405020304" pitchFamily="18" charset="0"/>
              </a:rPr>
              <a:t>Σε τεχνικό επίπεδο</a:t>
            </a:r>
            <a:r>
              <a:rPr kumimoji="0" lang="el-GR" altLang="el-GR" b="0" i="0" u="none" strike="noStrike" cap="none" normalizeH="0" baseline="0" dirty="0" smtClean="0">
                <a:ln>
                  <a:noFill/>
                </a:ln>
                <a:solidFill>
                  <a:schemeClr val="tx1"/>
                </a:solidFill>
                <a:effectLst/>
                <a:ea typeface="Times New Roman" panose="02020603050405020304" pitchFamily="18" charset="0"/>
              </a:rPr>
              <a:t>: ο </a:t>
            </a:r>
            <a:r>
              <a:rPr kumimoji="0" lang="en-US" altLang="el-GR" b="0" i="0" u="none" strike="noStrike" cap="none" normalizeH="0" baseline="0" dirty="0" smtClean="0">
                <a:ln>
                  <a:noFill/>
                </a:ln>
                <a:solidFill>
                  <a:schemeClr val="tx1"/>
                </a:solidFill>
                <a:effectLst/>
                <a:ea typeface="Times New Roman" panose="02020603050405020304" pitchFamily="18" charset="0"/>
              </a:rPr>
              <a:t>browser</a:t>
            </a:r>
            <a:r>
              <a:rPr kumimoji="0" lang="el-GR" altLang="el-GR" b="0" i="0" u="none" strike="noStrike" cap="none" normalizeH="0" baseline="0" dirty="0" smtClean="0">
                <a:ln>
                  <a:noFill/>
                </a:ln>
                <a:solidFill>
                  <a:schemeClr val="tx1"/>
                </a:solidFill>
                <a:effectLst/>
                <a:ea typeface="Times New Roman" panose="02020603050405020304" pitchFamily="18" charset="0"/>
              </a:rPr>
              <a:t> ανακτά δεδομένα από το </a:t>
            </a:r>
            <a:r>
              <a:rPr kumimoji="0" lang="en-US" altLang="el-GR" b="0" i="0" u="none" strike="noStrike" cap="none" normalizeH="0" baseline="0" dirty="0" smtClean="0">
                <a:ln>
                  <a:noFill/>
                </a:ln>
                <a:solidFill>
                  <a:schemeClr val="tx1"/>
                </a:solidFill>
                <a:effectLst/>
                <a:ea typeface="Times New Roman" panose="02020603050405020304" pitchFamily="18" charset="0"/>
              </a:rPr>
              <a:t>server</a:t>
            </a:r>
            <a:r>
              <a:rPr kumimoji="0" lang="el-GR" altLang="el-GR" b="0" i="0" u="none" strike="noStrike" cap="none" normalizeH="0" baseline="0" dirty="0" smtClean="0">
                <a:ln>
                  <a:noFill/>
                </a:ln>
                <a:solidFill>
                  <a:schemeClr val="tx1"/>
                </a:solidFill>
                <a:effectLst/>
                <a:ea typeface="Times New Roman" panose="02020603050405020304" pitchFamily="18" charset="0"/>
              </a:rPr>
              <a:t> μέσω του </a:t>
            </a:r>
            <a:br>
              <a:rPr kumimoji="0" lang="el-GR" altLang="el-GR" b="0" i="0" u="none" strike="noStrike" cap="none" normalizeH="0" baseline="0" dirty="0" smtClean="0">
                <a:ln>
                  <a:noFill/>
                </a:ln>
                <a:solidFill>
                  <a:schemeClr val="tx1"/>
                </a:solidFill>
                <a:effectLst/>
                <a:ea typeface="Times New Roman" panose="02020603050405020304" pitchFamily="18" charset="0"/>
              </a:rPr>
            </a:br>
            <a:r>
              <a:rPr kumimoji="0" lang="en-GB" altLang="el-GR" b="0" i="0" u="none" strike="noStrike" cap="none" normalizeH="0" baseline="0" dirty="0" smtClean="0">
                <a:ln>
                  <a:noFill/>
                </a:ln>
                <a:solidFill>
                  <a:schemeClr val="tx1"/>
                </a:solidFill>
                <a:effectLst/>
                <a:ea typeface="Times New Roman" panose="02020603050405020304" pitchFamily="18" charset="0"/>
              </a:rPr>
              <a:t>object </a:t>
            </a:r>
            <a:r>
              <a:rPr kumimoji="0" lang="en-GB" altLang="el-GR" b="0" i="0" u="none" strike="noStrike" cap="none" normalizeH="0" baseline="0" dirty="0" err="1" smtClean="0">
                <a:ln>
                  <a:noFill/>
                </a:ln>
                <a:solidFill>
                  <a:schemeClr val="tx1"/>
                </a:solidFill>
                <a:effectLst/>
                <a:ea typeface="Times New Roman" panose="02020603050405020304" pitchFamily="18" charset="0"/>
              </a:rPr>
              <a:t>XMLHttpRequest</a:t>
            </a:r>
            <a:r>
              <a:rPr kumimoji="0" lang="el-GR" altLang="el-GR" b="0" i="0" u="none" strike="noStrike" cap="none" normalizeH="0" baseline="0" dirty="0" smtClean="0">
                <a:ln>
                  <a:noFill/>
                </a:ln>
                <a:solidFill>
                  <a:schemeClr val="tx1"/>
                </a:solidFill>
                <a:effectLst/>
                <a:ea typeface="Times New Roman" panose="02020603050405020304" pitchFamily="18" charset="0"/>
              </a:rPr>
              <a:t> (το υποστηρίζουν ΟΛΟΙ οι σύγχρονοι </a:t>
            </a:r>
            <a:r>
              <a:rPr kumimoji="0" lang="en-US" altLang="el-GR" b="0" i="0" u="none" strike="noStrike" cap="none" normalizeH="0" baseline="0" dirty="0" smtClean="0">
                <a:ln>
                  <a:noFill/>
                </a:ln>
                <a:solidFill>
                  <a:schemeClr val="tx1"/>
                </a:solidFill>
                <a:effectLst/>
                <a:ea typeface="Times New Roman" panose="02020603050405020304" pitchFamily="18" charset="0"/>
              </a:rPr>
              <a:t>browsers</a:t>
            </a:r>
            <a:r>
              <a:rPr kumimoji="0" lang="el-GR" altLang="el-GR" b="0" i="0" u="none" strike="noStrike" cap="none" normalizeH="0" baseline="0" dirty="0" smtClean="0">
                <a:ln>
                  <a:noFill/>
                </a:ln>
                <a:solidFill>
                  <a:schemeClr val="tx1"/>
                </a:solidFill>
                <a:effectLst/>
                <a:ea typeface="Times New Roman" panose="02020603050405020304" pitchFamily="18" charset="0"/>
              </a:rPr>
              <a:t>).</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Σε </a:t>
            </a:r>
            <a:r>
              <a:rPr kumimoji="0" lang="en-US" altLang="el-GR" b="0" i="0" u="none" strike="noStrike" cap="none" normalizeH="0" baseline="0" dirty="0" smtClean="0">
                <a:ln>
                  <a:noFill/>
                </a:ln>
                <a:solidFill>
                  <a:schemeClr val="tx1"/>
                </a:solidFill>
                <a:effectLst/>
                <a:ea typeface="Times New Roman" panose="02020603050405020304" pitchFamily="18" charset="0"/>
              </a:rPr>
              <a:t>IE</a:t>
            </a:r>
            <a:r>
              <a:rPr kumimoji="0" lang="el-GR" altLang="el-GR" b="0" i="0" u="none" strike="noStrike" cap="none" normalizeH="0" baseline="0" dirty="0" smtClean="0">
                <a:ln>
                  <a:noFill/>
                </a:ln>
                <a:solidFill>
                  <a:schemeClr val="tx1"/>
                </a:solidFill>
                <a:effectLst/>
                <a:ea typeface="Times New Roman" panose="02020603050405020304" pitchFamily="18" charset="0"/>
              </a:rPr>
              <a:t>5 και </a:t>
            </a:r>
            <a:r>
              <a:rPr kumimoji="0" lang="en-US" altLang="el-GR" b="0" i="0" u="none" strike="noStrike" cap="none" normalizeH="0" baseline="0" dirty="0" smtClean="0">
                <a:ln>
                  <a:noFill/>
                </a:ln>
                <a:solidFill>
                  <a:schemeClr val="tx1"/>
                </a:solidFill>
                <a:effectLst/>
                <a:ea typeface="Times New Roman" panose="02020603050405020304" pitchFamily="18" charset="0"/>
              </a:rPr>
              <a:t>IE</a:t>
            </a:r>
            <a:r>
              <a:rPr kumimoji="0" lang="el-GR" altLang="el-GR" b="0" i="0" u="none" strike="noStrike" cap="none" normalizeH="0" baseline="0" dirty="0" smtClean="0">
                <a:ln>
                  <a:noFill/>
                </a:ln>
                <a:solidFill>
                  <a:schemeClr val="tx1"/>
                </a:solidFill>
                <a:effectLst/>
                <a:ea typeface="Times New Roman" panose="02020603050405020304" pitchFamily="18" charset="0"/>
              </a:rPr>
              <a:t>6 υπάρχει ισοδύναμο </a:t>
            </a:r>
            <a:r>
              <a:rPr kumimoji="0" lang="el-GR" altLang="el-GR" b="0" i="0" u="none" strike="noStrike" cap="none" normalizeH="0" baseline="0" dirty="0" err="1" smtClean="0">
                <a:ln>
                  <a:noFill/>
                </a:ln>
                <a:solidFill>
                  <a:schemeClr val="tx1"/>
                </a:solidFill>
                <a:effectLst/>
                <a:ea typeface="Times New Roman" panose="02020603050405020304" pitchFamily="18" charset="0"/>
              </a:rPr>
              <a:t>ActiveX</a:t>
            </a:r>
            <a:r>
              <a:rPr kumimoji="0" lang="el-GR" altLang="el-GR" b="0" i="0" u="none" strike="noStrike" cap="none" normalizeH="0" baseline="0" dirty="0" smtClean="0">
                <a:ln>
                  <a:noFill/>
                </a:ln>
                <a:solidFill>
                  <a:schemeClr val="tx1"/>
                </a:solidFill>
                <a:effectLst/>
                <a:ea typeface="Times New Roman" panose="02020603050405020304" pitchFamily="18" charset="0"/>
              </a:rPr>
              <a:t> </a:t>
            </a:r>
            <a:r>
              <a:rPr kumimoji="0" lang="el-GR" altLang="el-GR" b="0" i="0" u="none" strike="noStrike" cap="none" normalizeH="0" baseline="0" dirty="0" err="1" smtClean="0">
                <a:ln>
                  <a:noFill/>
                </a:ln>
                <a:solidFill>
                  <a:schemeClr val="tx1"/>
                </a:solidFill>
                <a:effectLst/>
                <a:ea typeface="Times New Roman" panose="02020603050405020304" pitchFamily="18" charset="0"/>
              </a:rPr>
              <a:t>οbject</a:t>
            </a:r>
            <a:r>
              <a:rPr kumimoji="0" lang="el-GR" altLang="el-GR" b="0" i="0" u="none" strike="noStrike" cap="none" normalizeH="0" baseline="0" dirty="0" smtClean="0">
                <a:ln>
                  <a:noFill/>
                </a:ln>
                <a:solidFill>
                  <a:schemeClr val="tx1"/>
                </a:solidFill>
                <a:effectLst/>
                <a:ea typeface="Times New Roman" panose="02020603050405020304" pitchFamily="18" charset="0"/>
              </a:rPr>
              <a:t> – άρα απαιτείται ειδική μεταχείριση.</a:t>
            </a: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Παρόλο που το όνομα </a:t>
            </a:r>
            <a:r>
              <a:rPr kumimoji="0" lang="en-US" altLang="el-GR" b="0" i="0" u="none" strike="noStrike" cap="none" normalizeH="0" baseline="0" dirty="0" smtClean="0">
                <a:ln>
                  <a:noFill/>
                </a:ln>
                <a:solidFill>
                  <a:schemeClr val="tx1"/>
                </a:solidFill>
                <a:effectLst/>
                <a:ea typeface="Times New Roman" panose="02020603050405020304" pitchFamily="18" charset="0"/>
              </a:rPr>
              <a:t>AJAX</a:t>
            </a:r>
            <a:r>
              <a:rPr kumimoji="0" lang="el-GR" altLang="el-GR" b="0" i="0" u="none" strike="noStrike" cap="none" normalizeH="0" baseline="0" dirty="0" smtClean="0">
                <a:ln>
                  <a:noFill/>
                </a:ln>
                <a:solidFill>
                  <a:schemeClr val="tx1"/>
                </a:solidFill>
                <a:effectLst/>
                <a:ea typeface="Times New Roman" panose="02020603050405020304" pitchFamily="18" charset="0"/>
              </a:rPr>
              <a:t> εμπεριέχει τον όρο </a:t>
            </a:r>
            <a:r>
              <a:rPr kumimoji="0" lang="en-GB" altLang="el-GR" b="0" i="0" u="none" strike="noStrike" cap="none" normalizeH="0" baseline="0" dirty="0" smtClean="0">
                <a:ln>
                  <a:noFill/>
                </a:ln>
                <a:solidFill>
                  <a:schemeClr val="tx1"/>
                </a:solidFill>
                <a:effectLst/>
                <a:ea typeface="Times New Roman" panose="02020603050405020304" pitchFamily="18" charset="0"/>
              </a:rPr>
              <a:t>XML</a:t>
            </a:r>
            <a:r>
              <a:rPr kumimoji="0" lang="el-GR" altLang="el-GR" b="0" i="0" u="none" strike="noStrike" cap="none" normalizeH="0" baseline="0" dirty="0" smtClean="0">
                <a:ln>
                  <a:noFill/>
                </a:ln>
                <a:solidFill>
                  <a:schemeClr val="tx1"/>
                </a:solidFill>
                <a:effectLst/>
                <a:ea typeface="Times New Roman" panose="02020603050405020304" pitchFamily="18" charset="0"/>
              </a:rPr>
              <a:t>, η χρήση της </a:t>
            </a:r>
            <a:r>
              <a:rPr kumimoji="0" lang="en-US" altLang="el-GR" b="0" i="0" u="none" strike="noStrike" cap="none" normalizeH="0" baseline="0" dirty="0" smtClean="0">
                <a:ln>
                  <a:noFill/>
                </a:ln>
                <a:solidFill>
                  <a:schemeClr val="tx1"/>
                </a:solidFill>
                <a:effectLst/>
                <a:ea typeface="Times New Roman" panose="02020603050405020304" pitchFamily="18" charset="0"/>
              </a:rPr>
              <a:t>XML</a:t>
            </a:r>
            <a:r>
              <a:rPr kumimoji="0" lang="el-GR" altLang="el-GR" b="0" i="0" u="none" strike="noStrike" cap="none" normalizeH="0" baseline="0" dirty="0" smtClean="0">
                <a:ln>
                  <a:noFill/>
                </a:ln>
                <a:solidFill>
                  <a:schemeClr val="tx1"/>
                </a:solidFill>
                <a:effectLst/>
                <a:ea typeface="Times New Roman" panose="02020603050405020304" pitchFamily="18" charset="0"/>
              </a:rPr>
              <a:t> ΔΕΝ είναι υποχρεωτική (θα μπορούσε π.χ. ο </a:t>
            </a:r>
            <a:r>
              <a:rPr kumimoji="0" lang="en-US" altLang="el-GR" b="0" i="0" u="none" strike="noStrike" cap="none" normalizeH="0" baseline="0" dirty="0" smtClean="0">
                <a:ln>
                  <a:noFill/>
                </a:ln>
                <a:solidFill>
                  <a:schemeClr val="tx1"/>
                </a:solidFill>
                <a:effectLst/>
                <a:ea typeface="Times New Roman" panose="02020603050405020304" pitchFamily="18" charset="0"/>
              </a:rPr>
              <a:t>server</a:t>
            </a:r>
            <a:r>
              <a:rPr kumimoji="0" lang="el-GR" altLang="el-GR" b="0" i="0" u="none" strike="noStrike" cap="none" normalizeH="0" baseline="0" dirty="0" smtClean="0">
                <a:ln>
                  <a:noFill/>
                </a:ln>
                <a:solidFill>
                  <a:schemeClr val="tx1"/>
                </a:solidFill>
                <a:effectLst/>
                <a:ea typeface="Times New Roman" panose="02020603050405020304" pitchFamily="18" charset="0"/>
              </a:rPr>
              <a:t> να απαντήσει σε ΗΤ</a:t>
            </a:r>
            <a:r>
              <a:rPr kumimoji="0" lang="en-US" altLang="el-GR" b="0" i="0" u="none" strike="noStrike" cap="none" normalizeH="0" baseline="0" dirty="0" smtClean="0">
                <a:ln>
                  <a:noFill/>
                </a:ln>
                <a:solidFill>
                  <a:schemeClr val="tx1"/>
                </a:solidFill>
                <a:effectLst/>
                <a:ea typeface="Times New Roman" panose="02020603050405020304" pitchFamily="18" charset="0"/>
              </a:rPr>
              <a:t>ML</a:t>
            </a:r>
            <a:r>
              <a:rPr kumimoji="0" lang="el-GR" altLang="el-GR" b="0" i="0" u="none" strike="noStrike" cap="none" normalizeH="0" baseline="0" dirty="0" smtClean="0">
                <a:ln>
                  <a:noFill/>
                </a:ln>
                <a:solidFill>
                  <a:schemeClr val="tx1"/>
                </a:solidFill>
                <a:effectLst/>
                <a:ea typeface="Times New Roman" panose="02020603050405020304" pitchFamily="18" charset="0"/>
              </a:rPr>
              <a:t> ή σε απλό κείμενο).</a:t>
            </a:r>
            <a:endParaRPr kumimoji="0" lang="el-GR" altLang="el-GR" b="0" i="0" u="none" strike="noStrike" cap="none" normalizeH="0" baseline="0" dirty="0" smtClean="0">
              <a:ln>
                <a:noFill/>
              </a:ln>
              <a:solidFill>
                <a:schemeClr val="tx1"/>
              </a:solidFill>
              <a:effectLst/>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864950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0910"/>
            <a:ext cx="8229600" cy="940966"/>
          </a:xfrm>
        </p:spPr>
        <p:txBody>
          <a:bodyPr>
            <a:noAutofit/>
          </a:bodyPr>
          <a:lstStyle/>
          <a:p>
            <a:r>
              <a:rPr lang="el-GR" sz="4000" dirty="0"/>
              <a:t>Εξέλιξη – Ιστορικά Στοιχεία</a:t>
            </a:r>
          </a:p>
        </p:txBody>
      </p:sp>
      <p:sp>
        <p:nvSpPr>
          <p:cNvPr id="3" name="Ορθογώνιο 2"/>
          <p:cNvSpPr/>
          <p:nvPr>
            <p:custDataLst>
              <p:tags r:id="rId3"/>
            </p:custDataLst>
          </p:nvPr>
        </p:nvSpPr>
        <p:spPr>
          <a:xfrm>
            <a:off x="179512" y="832065"/>
            <a:ext cx="8964488" cy="5427127"/>
          </a:xfrm>
          <a:prstGeom prst="rect">
            <a:avLst/>
          </a:prstGeom>
        </p:spPr>
        <p:txBody>
          <a:bodyPr wrap="square">
            <a:spAutoFit/>
          </a:bodyPr>
          <a:lstStyle/>
          <a:p>
            <a:pPr marL="342900" lvl="0" indent="-342900">
              <a:spcAft>
                <a:spcPts val="300"/>
              </a:spcAft>
              <a:buSzPts val="2200"/>
              <a:buFont typeface="Wingdings" panose="05000000000000000000" pitchFamily="2" charset="2"/>
              <a:buChar char=""/>
            </a:pPr>
            <a:r>
              <a:rPr lang="en-US" sz="1600" dirty="0">
                <a:ea typeface="Times New Roman" panose="02020603050405020304" pitchFamily="18" charset="0"/>
              </a:rPr>
              <a:t>O</a:t>
            </a:r>
            <a:r>
              <a:rPr lang="el-GR" sz="1600" dirty="0">
                <a:ea typeface="Times New Roman" panose="02020603050405020304" pitchFamily="18" charset="0"/>
              </a:rPr>
              <a:t> όρος </a:t>
            </a:r>
            <a:r>
              <a:rPr lang="en-GB" sz="1600" dirty="0">
                <a:ea typeface="Times New Roman" panose="02020603050405020304" pitchFamily="18" charset="0"/>
              </a:rPr>
              <a:t>AJAX</a:t>
            </a:r>
            <a:r>
              <a:rPr lang="el-GR" sz="1600" dirty="0">
                <a:ea typeface="Times New Roman" panose="02020603050405020304" pitchFamily="18" charset="0"/>
              </a:rPr>
              <a:t> </a:t>
            </a:r>
            <a:r>
              <a:rPr lang="el-GR" sz="1600" dirty="0" err="1">
                <a:ea typeface="Times New Roman" panose="02020603050405020304" pitchFamily="18" charset="0"/>
              </a:rPr>
              <a:t>πρωτοχρησιμοποιήθηκε</a:t>
            </a:r>
            <a:r>
              <a:rPr lang="el-GR" sz="1600" dirty="0">
                <a:ea typeface="Times New Roman" panose="02020603050405020304" pitchFamily="18" charset="0"/>
              </a:rPr>
              <a:t> το 2005 (</a:t>
            </a:r>
            <a:r>
              <a:rPr lang="en-GB" sz="1600" dirty="0">
                <a:ea typeface="Times New Roman" panose="02020603050405020304" pitchFamily="18" charset="0"/>
              </a:rPr>
              <a:t>Jesse James Garrett</a:t>
            </a:r>
            <a:r>
              <a:rPr lang="el-GR" sz="1600" dirty="0">
                <a:ea typeface="Times New Roman" panose="02020603050405020304" pitchFamily="18" charset="0"/>
              </a:rPr>
              <a:t>)</a:t>
            </a:r>
          </a:p>
          <a:p>
            <a:pPr algn="just">
              <a:spcAft>
                <a:spcPts val="100"/>
              </a:spcAft>
            </a:pPr>
            <a:r>
              <a:rPr lang="el-GR" sz="1600" dirty="0">
                <a:ea typeface="Times New Roman" panose="02020603050405020304" pitchFamily="18" charset="0"/>
              </a:rPr>
              <a:t> </a:t>
            </a:r>
          </a:p>
          <a:p>
            <a:pPr marL="342900" lvl="0" indent="-342900">
              <a:spcAft>
                <a:spcPts val="300"/>
              </a:spcAft>
              <a:buSzPts val="2200"/>
              <a:buFont typeface="Wingdings" panose="05000000000000000000" pitchFamily="2" charset="2"/>
              <a:buChar char=""/>
            </a:pPr>
            <a:r>
              <a:rPr lang="el-GR" sz="1600" dirty="0">
                <a:ea typeface="Times New Roman" panose="02020603050405020304" pitchFamily="18" charset="0"/>
              </a:rPr>
              <a:t>Τεχνικές για την ασύγχρονη φόρτωση περιεχομένου σε ιστοσελίδες χρησιμοποιούνται από τα μέσα της δεκαετίας του ’90.</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Τα </a:t>
            </a:r>
            <a:r>
              <a:rPr lang="el-GR" sz="1600" dirty="0" err="1">
                <a:ea typeface="Times New Roman" panose="02020603050405020304" pitchFamily="18" charset="0"/>
              </a:rPr>
              <a:t>Java</a:t>
            </a:r>
            <a:r>
              <a:rPr lang="el-GR" sz="1600" dirty="0">
                <a:ea typeface="Times New Roman" panose="02020603050405020304" pitchFamily="18" charset="0"/>
              </a:rPr>
              <a:t> </a:t>
            </a:r>
            <a:r>
              <a:rPr lang="el-GR" sz="1600" dirty="0" err="1">
                <a:ea typeface="Times New Roman" panose="02020603050405020304" pitchFamily="18" charset="0"/>
              </a:rPr>
              <a:t>applets</a:t>
            </a:r>
            <a:r>
              <a:rPr lang="el-GR" sz="1600" dirty="0">
                <a:ea typeface="Times New Roman" panose="02020603050405020304" pitchFamily="18" charset="0"/>
              </a:rPr>
              <a:t> (1995), επιτρέπουν σε </a:t>
            </a:r>
            <a:r>
              <a:rPr lang="en-US" sz="1600" dirty="0">
                <a:ea typeface="Times New Roman" panose="02020603050405020304" pitchFamily="18" charset="0"/>
              </a:rPr>
              <a:t>client</a:t>
            </a:r>
            <a:r>
              <a:rPr lang="el-GR" sz="1600" dirty="0">
                <a:ea typeface="Times New Roman" panose="02020603050405020304" pitchFamily="18" charset="0"/>
              </a:rPr>
              <a:t>-</a:t>
            </a:r>
            <a:r>
              <a:rPr lang="en-US" sz="1600" dirty="0">
                <a:ea typeface="Times New Roman" panose="02020603050405020304" pitchFamily="18" charset="0"/>
              </a:rPr>
              <a:t>side</a:t>
            </a:r>
            <a:r>
              <a:rPr lang="el-GR" sz="1600" dirty="0">
                <a:ea typeface="Times New Roman" panose="02020603050405020304" pitchFamily="18" charset="0"/>
              </a:rPr>
              <a:t> κώδικα να ανακτά δεδομένα </a:t>
            </a:r>
            <a:br>
              <a:rPr lang="el-GR" sz="1600" dirty="0">
                <a:ea typeface="Times New Roman" panose="02020603050405020304" pitchFamily="18" charset="0"/>
              </a:rPr>
            </a:br>
            <a:r>
              <a:rPr lang="el-GR" sz="1600" dirty="0">
                <a:ea typeface="Times New Roman" panose="02020603050405020304" pitchFamily="18" charset="0"/>
              </a:rPr>
              <a:t>από τον </a:t>
            </a:r>
            <a:r>
              <a:rPr lang="el-GR" sz="1600" dirty="0" err="1">
                <a:ea typeface="Times New Roman" panose="02020603050405020304" pitchFamily="18" charset="0"/>
              </a:rPr>
              <a:t>web-server</a:t>
            </a:r>
            <a:r>
              <a:rPr lang="el-GR" sz="1600" dirty="0">
                <a:ea typeface="Times New Roman" panose="02020603050405020304" pitchFamily="18" charset="0"/>
              </a:rPr>
              <a:t>, με "</a:t>
            </a:r>
            <a:r>
              <a:rPr lang="el-GR" sz="1600" b="1" dirty="0">
                <a:ea typeface="Times New Roman" panose="02020603050405020304" pitchFamily="18" charset="0"/>
              </a:rPr>
              <a:t>ασύγχρονο</a:t>
            </a:r>
            <a:r>
              <a:rPr lang="el-GR" sz="1600" dirty="0">
                <a:ea typeface="Times New Roman" panose="02020603050405020304" pitchFamily="18" charset="0"/>
              </a:rPr>
              <a:t>" τρόπο.</a:t>
            </a:r>
          </a:p>
          <a:p>
            <a:pPr algn="just">
              <a:spcAft>
                <a:spcPts val="100"/>
              </a:spcAft>
            </a:pPr>
            <a:r>
              <a:rPr lang="el-GR" sz="1600" dirty="0">
                <a:ea typeface="Times New Roman" panose="02020603050405020304" pitchFamily="18" charset="0"/>
              </a:rPr>
              <a:t> </a:t>
            </a:r>
          </a:p>
          <a:p>
            <a:pPr marL="342900" lvl="0" indent="-342900">
              <a:spcAft>
                <a:spcPts val="300"/>
              </a:spcAft>
              <a:buSzPts val="2200"/>
              <a:buFont typeface="Wingdings" panose="05000000000000000000" pitchFamily="2" charset="2"/>
              <a:buChar char=""/>
            </a:pPr>
            <a:r>
              <a:rPr lang="el-GR" sz="1600" dirty="0">
                <a:ea typeface="Times New Roman" panose="02020603050405020304" pitchFamily="18" charset="0"/>
              </a:rPr>
              <a:t>Το 1996, η </a:t>
            </a:r>
            <a:r>
              <a:rPr lang="en-US" sz="1600" dirty="0">
                <a:ea typeface="Times New Roman" panose="02020603050405020304" pitchFamily="18" charset="0"/>
              </a:rPr>
              <a:t>Microsoft</a:t>
            </a:r>
            <a:r>
              <a:rPr lang="el-GR" sz="1600" dirty="0">
                <a:ea typeface="Times New Roman" panose="02020603050405020304" pitchFamily="18" charset="0"/>
              </a:rPr>
              <a:t> εισήγαγε στην </a:t>
            </a:r>
            <a:r>
              <a:rPr lang="en-GB" sz="1600" dirty="0">
                <a:ea typeface="Times New Roman" panose="02020603050405020304" pitchFamily="18" charset="0"/>
              </a:rPr>
              <a:t>HTML</a:t>
            </a:r>
            <a:r>
              <a:rPr lang="el-GR" sz="1600" dirty="0">
                <a:ea typeface="Times New Roman" panose="02020603050405020304" pitchFamily="18" charset="0"/>
              </a:rPr>
              <a:t> το στοιχείο </a:t>
            </a:r>
            <a:r>
              <a:rPr lang="en-US" sz="1600" dirty="0">
                <a:ea typeface="Times New Roman" panose="02020603050405020304" pitchFamily="18" charset="0"/>
              </a:rPr>
              <a:t>if</a:t>
            </a:r>
            <a:r>
              <a:rPr lang="en-GB" sz="1600" dirty="0" err="1">
                <a:ea typeface="Times New Roman" panose="02020603050405020304" pitchFamily="18" charset="0"/>
              </a:rPr>
              <a:t>rame</a:t>
            </a:r>
            <a:r>
              <a:rPr lang="en-GB" sz="1600" dirty="0">
                <a:ea typeface="Times New Roman" panose="02020603050405020304" pitchFamily="18" charset="0"/>
              </a:rPr>
              <a:t> </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Βάσει αυτού ο IE μπορούσε να ενσωματώνει ένα HTML έγγραφο μέσα σε ένα άλλο.</a:t>
            </a:r>
          </a:p>
          <a:p>
            <a:pPr marL="800100" lvl="1" indent="-342900">
              <a:spcAft>
                <a:spcPts val="300"/>
              </a:spcAft>
              <a:buSzPts val="1800"/>
              <a:buFont typeface="Wingdings" panose="05000000000000000000" pitchFamily="2" charset="2"/>
              <a:buChar char=""/>
            </a:pPr>
            <a:r>
              <a:rPr lang="en-US" sz="1600" dirty="0">
                <a:ea typeface="Times New Roman" panose="02020603050405020304" pitchFamily="18" charset="0"/>
              </a:rPr>
              <a:t>&lt;</a:t>
            </a:r>
            <a:r>
              <a:rPr lang="en-US" sz="1600" dirty="0" err="1">
                <a:ea typeface="Times New Roman" panose="02020603050405020304" pitchFamily="18" charset="0"/>
              </a:rPr>
              <a:t>iframe</a:t>
            </a:r>
            <a:r>
              <a:rPr lang="en-US" sz="1600" dirty="0">
                <a:ea typeface="Times New Roman" panose="02020603050405020304" pitchFamily="18" charset="0"/>
              </a:rPr>
              <a:t> </a:t>
            </a:r>
            <a:r>
              <a:rPr lang="en-US" sz="1600" dirty="0" err="1">
                <a:ea typeface="Times New Roman" panose="02020603050405020304" pitchFamily="18" charset="0"/>
              </a:rPr>
              <a:t>src</a:t>
            </a:r>
            <a:r>
              <a:rPr lang="en-US" sz="1600" dirty="0">
                <a:ea typeface="Times New Roman" panose="02020603050405020304" pitchFamily="18" charset="0"/>
              </a:rPr>
              <a:t>="http://www.w3schools.com"&gt;&lt;/iframe&gt;   </a:t>
            </a:r>
            <a:endParaRPr lang="el-GR" sz="1600" dirty="0">
              <a:ea typeface="Times New Roman" panose="02020603050405020304" pitchFamily="18" charset="0"/>
            </a:endParaRPr>
          </a:p>
          <a:p>
            <a:pPr algn="just">
              <a:spcAft>
                <a:spcPts val="100"/>
              </a:spcAft>
            </a:pPr>
            <a:r>
              <a:rPr lang="en-US" sz="1600" dirty="0">
                <a:ea typeface="Times New Roman" panose="02020603050405020304" pitchFamily="18" charset="0"/>
              </a:rPr>
              <a:t> </a:t>
            </a:r>
            <a:endParaRPr lang="el-GR" sz="1600" dirty="0">
              <a:ea typeface="Times New Roman" panose="02020603050405020304" pitchFamily="18" charset="0"/>
            </a:endParaRPr>
          </a:p>
          <a:p>
            <a:pPr marL="342900" lvl="0" indent="-342900">
              <a:spcAft>
                <a:spcPts val="300"/>
              </a:spcAft>
              <a:buSzPts val="2200"/>
              <a:buFont typeface="Wingdings" panose="05000000000000000000" pitchFamily="2" charset="2"/>
              <a:buChar char=""/>
            </a:pPr>
            <a:r>
              <a:rPr lang="el-GR" sz="1600" dirty="0">
                <a:ea typeface="Times New Roman" panose="02020603050405020304" pitchFamily="18" charset="0"/>
              </a:rPr>
              <a:t>Το 1999 η </a:t>
            </a:r>
            <a:r>
              <a:rPr lang="en-US" sz="1600" dirty="0">
                <a:ea typeface="Times New Roman" panose="02020603050405020304" pitchFamily="18" charset="0"/>
              </a:rPr>
              <a:t>Microsoft</a:t>
            </a:r>
            <a:r>
              <a:rPr lang="el-GR" sz="1600" dirty="0">
                <a:ea typeface="Times New Roman" panose="02020603050405020304" pitchFamily="18" charset="0"/>
              </a:rPr>
              <a:t> δημιούργησε το αντικείμενο </a:t>
            </a:r>
            <a:r>
              <a:rPr lang="en-GB" sz="1600" dirty="0" err="1">
                <a:ea typeface="Times New Roman" panose="02020603050405020304" pitchFamily="18" charset="0"/>
              </a:rPr>
              <a:t>XMLHttpRequest</a:t>
            </a:r>
            <a:r>
              <a:rPr lang="el-GR" sz="1600" dirty="0">
                <a:ea typeface="Times New Roman" panose="02020603050405020304" pitchFamily="18" charset="0"/>
              </a:rPr>
              <a:t> για την ασύγ­χρονη μεταφορά </a:t>
            </a:r>
            <a:r>
              <a:rPr lang="en-GB" sz="1600" dirty="0">
                <a:ea typeface="Times New Roman" panose="02020603050405020304" pitchFamily="18" charset="0"/>
              </a:rPr>
              <a:t>XML</a:t>
            </a:r>
            <a:r>
              <a:rPr lang="el-GR" sz="1600" dirty="0">
                <a:ea typeface="Times New Roman" panose="02020603050405020304" pitchFamily="18" charset="0"/>
              </a:rPr>
              <a:t> (και άλλων δεδομένων κειμένου) μεταξύ </a:t>
            </a:r>
            <a:r>
              <a:rPr lang="en-GB" sz="1600" dirty="0">
                <a:ea typeface="Times New Roman" panose="02020603050405020304" pitchFamily="18" charset="0"/>
              </a:rPr>
              <a:t>server</a:t>
            </a:r>
            <a:r>
              <a:rPr lang="el-GR" sz="1600" dirty="0">
                <a:ea typeface="Times New Roman" panose="02020603050405020304" pitchFamily="18" charset="0"/>
              </a:rPr>
              <a:t> και </a:t>
            </a:r>
            <a:r>
              <a:rPr lang="en-GB" sz="1600" dirty="0">
                <a:ea typeface="Times New Roman" panose="02020603050405020304" pitchFamily="18" charset="0"/>
              </a:rPr>
              <a:t>browser</a:t>
            </a:r>
            <a:r>
              <a:rPr lang="el-GR" sz="1600" dirty="0">
                <a:ea typeface="Times New Roman" panose="02020603050405020304" pitchFamily="18" charset="0"/>
              </a:rPr>
              <a:t>.</a:t>
            </a:r>
          </a:p>
          <a:p>
            <a:pPr algn="just">
              <a:spcAft>
                <a:spcPts val="100"/>
              </a:spcAft>
            </a:pPr>
            <a:r>
              <a:rPr lang="el-GR" sz="1600" dirty="0">
                <a:ea typeface="Times New Roman" panose="02020603050405020304" pitchFamily="18" charset="0"/>
              </a:rPr>
              <a:t> </a:t>
            </a:r>
          </a:p>
          <a:p>
            <a:pPr marL="342900" lvl="0" indent="-342900">
              <a:spcAft>
                <a:spcPts val="300"/>
              </a:spcAft>
              <a:buSzPts val="2200"/>
              <a:buFont typeface="Wingdings" panose="05000000000000000000" pitchFamily="2" charset="2"/>
              <a:buChar char=""/>
            </a:pPr>
            <a:r>
              <a:rPr lang="el-GR" sz="1600" dirty="0">
                <a:ea typeface="Times New Roman" panose="02020603050405020304" pitchFamily="18" charset="0"/>
              </a:rPr>
              <a:t>Το 2006, εκδίδεται από το </a:t>
            </a:r>
            <a:r>
              <a:rPr lang="en-GB" sz="1600" dirty="0">
                <a:ea typeface="Times New Roman" panose="02020603050405020304" pitchFamily="18" charset="0"/>
              </a:rPr>
              <a:t>World Wide Web Consortium</a:t>
            </a:r>
            <a:r>
              <a:rPr lang="el-GR" sz="1600" dirty="0">
                <a:ea typeface="Times New Roman" panose="02020603050405020304" pitchFamily="18" charset="0"/>
              </a:rPr>
              <a:t> (</a:t>
            </a:r>
            <a:r>
              <a:rPr lang="en-GB" sz="1600" dirty="0">
                <a:ea typeface="Times New Roman" panose="02020603050405020304" pitchFamily="18" charset="0"/>
              </a:rPr>
              <a:t>W</a:t>
            </a:r>
            <a:r>
              <a:rPr lang="el-GR" sz="1600" dirty="0">
                <a:ea typeface="Times New Roman" panose="02020603050405020304" pitchFamily="18" charset="0"/>
              </a:rPr>
              <a:t>3</a:t>
            </a:r>
            <a:r>
              <a:rPr lang="en-GB" sz="1600" dirty="0">
                <a:ea typeface="Times New Roman" panose="02020603050405020304" pitchFamily="18" charset="0"/>
              </a:rPr>
              <a:t>C</a:t>
            </a:r>
            <a:r>
              <a:rPr lang="el-GR" sz="1600" dirty="0">
                <a:ea typeface="Times New Roman" panose="02020603050405020304" pitchFamily="18" charset="0"/>
              </a:rPr>
              <a:t>) μία πρώτη </a:t>
            </a:r>
            <a:br>
              <a:rPr lang="el-GR" sz="1600" dirty="0">
                <a:ea typeface="Times New Roman" panose="02020603050405020304" pitchFamily="18" charset="0"/>
              </a:rPr>
            </a:br>
            <a:r>
              <a:rPr lang="el-GR" sz="1600" dirty="0">
                <a:ea typeface="Times New Roman" panose="02020603050405020304" pitchFamily="18" charset="0"/>
              </a:rPr>
              <a:t>πρόχειρη προδιαγραφή για το αντικείμενο </a:t>
            </a:r>
            <a:r>
              <a:rPr lang="en-GB" sz="1600" dirty="0" err="1">
                <a:ea typeface="Times New Roman" panose="02020603050405020304" pitchFamily="18" charset="0"/>
              </a:rPr>
              <a:t>XMLHttpRequest</a:t>
            </a:r>
            <a:r>
              <a:rPr lang="el-GR" sz="1600" dirty="0">
                <a:ea typeface="Times New Roman" panose="02020603050405020304" pitchFamily="18" charset="0"/>
              </a:rPr>
              <a:t>, σε μία προσπάθεια </a:t>
            </a:r>
            <a:br>
              <a:rPr lang="el-GR" sz="1600" dirty="0">
                <a:ea typeface="Times New Roman" panose="02020603050405020304" pitchFamily="18" charset="0"/>
              </a:rPr>
            </a:br>
            <a:r>
              <a:rPr lang="el-GR" sz="1600" dirty="0">
                <a:ea typeface="Times New Roman" panose="02020603050405020304" pitchFamily="18" charset="0"/>
              </a:rPr>
              <a:t>να δημιουργηθεί ένα επίσημο </a:t>
            </a:r>
            <a:r>
              <a:rPr lang="en-GB" sz="1600" dirty="0">
                <a:ea typeface="Times New Roman" panose="02020603050405020304" pitchFamily="18" charset="0"/>
              </a:rPr>
              <a:t>web standard</a:t>
            </a:r>
            <a:r>
              <a:rPr lang="el-GR" sz="1600" dirty="0">
                <a:ea typeface="Times New Roman" panose="02020603050405020304" pitchFamily="18" charset="0"/>
              </a:rPr>
              <a:t> (</a:t>
            </a:r>
            <a:r>
              <a:rPr lang="en-GB" sz="1600" dirty="0">
                <a:ea typeface="Times New Roman" panose="02020603050405020304" pitchFamily="18" charset="0"/>
              </a:rPr>
              <a:t>AJAX</a:t>
            </a:r>
            <a:r>
              <a:rPr lang="el-GR" sz="1600" dirty="0">
                <a:ea typeface="Times New Roman" panose="02020603050405020304" pitchFamily="18" charset="0"/>
              </a:rPr>
              <a:t>).</a:t>
            </a:r>
          </a:p>
          <a:p>
            <a:pPr algn="just">
              <a:spcAft>
                <a:spcPts val="100"/>
              </a:spcAft>
            </a:pPr>
            <a:r>
              <a:rPr lang="el-GR" sz="1600" dirty="0">
                <a:ea typeface="Times New Roman" panose="02020603050405020304" pitchFamily="18" charset="0"/>
              </a:rPr>
              <a:t> </a:t>
            </a:r>
          </a:p>
          <a:p>
            <a:pPr marL="342900" lvl="0" indent="-342900">
              <a:spcAft>
                <a:spcPts val="300"/>
              </a:spcAft>
              <a:buSzPts val="2200"/>
              <a:buFont typeface="Wingdings" panose="05000000000000000000" pitchFamily="2" charset="2"/>
              <a:buChar char=""/>
            </a:pPr>
            <a:r>
              <a:rPr lang="el-GR" sz="1600" dirty="0">
                <a:ea typeface="Times New Roman" panose="02020603050405020304" pitchFamily="18" charset="0"/>
              </a:rPr>
              <a:t>Πιο πρόσφατη προδιαγραφή: </a:t>
            </a:r>
            <a:r>
              <a:rPr lang="en-US" sz="1600" dirty="0" err="1">
                <a:ea typeface="Times New Roman" panose="02020603050405020304" pitchFamily="18" charset="0"/>
              </a:rPr>
              <a:t>XMLHttpRequest</a:t>
            </a:r>
            <a:r>
              <a:rPr lang="en-US" sz="1600" dirty="0">
                <a:ea typeface="Times New Roman" panose="02020603050405020304" pitchFamily="18" charset="0"/>
              </a:rPr>
              <a:t>:</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600" u="sng" dirty="0">
                <a:solidFill>
                  <a:srgbClr val="0000FF"/>
                </a:solidFill>
                <a:ea typeface="Times New Roman" panose="02020603050405020304" pitchFamily="18" charset="0"/>
                <a:hlinkClick r:id="rId8"/>
              </a:rPr>
              <a:t>http://www.w3.org/TR/XMLHttpRequest/</a:t>
            </a:r>
            <a:r>
              <a:rPr lang="el-GR" sz="1600" dirty="0">
                <a:ea typeface="Times New Roman" panose="02020603050405020304" pitchFamily="18" charset="0"/>
              </a:rPr>
              <a:t> </a:t>
            </a:r>
            <a:endParaRPr lang="el-GR" sz="1600" dirty="0">
              <a:effectLst/>
              <a:ea typeface="Times New Roman" panose="02020603050405020304" pitchFamily="18" charset="0"/>
            </a:endParaRPr>
          </a:p>
        </p:txBody>
      </p:sp>
      <p:pic>
        <p:nvPicPr>
          <p:cNvPr id="6" name="Εικόνα 5"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1248088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7/2014 2:06:35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READINGORDER" val="9,4,7,6,14,"/>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READINGORDER" val="10,2,8198,8197,8196,5,8195,8194,8193,12,15,6,14,"/>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READINGORDER" val="10,4,6,14,"/>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READINGORDER" val="7,4,6,14,"/>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10,5,7,6,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10,5,6,1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READINGORDER" val="10,2,13313,6,14,"/>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READINGORDER" val="10,2,14337,6,14,"/>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READINGORDER" val="10,4,6,14,"/>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READINGORDER" val="10,3,7,6,14,"/>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READINGORDER" val="10,5,7,6,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READINGORDER" val="10,2,4,6,14,"/>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2,2055,2054,2053,9,2050,11,12,13,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2,3,8,2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2,3,6,8,24,"/>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4,7,6,1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3,7,4,55,6,1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2,4,7,6,1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2,10,7170,6,14,"/>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D4AF682-37FB-42E3-9517-607FF0E2400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4</Template>
  <TotalTime>4095</TotalTime>
  <Words>2174</Words>
  <Application>Microsoft Office PowerPoint</Application>
  <PresentationFormat>Προβολή στην οθόνη (4:3)</PresentationFormat>
  <Paragraphs>517</Paragraphs>
  <Slides>32</Slides>
  <Notes>32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32</vt:i4>
      </vt:variant>
    </vt:vector>
  </HeadingPairs>
  <TitlesOfParts>
    <vt:vector size="40" baseType="lpstr">
      <vt:lpstr>Arial</vt:lpstr>
      <vt:lpstr>Arial Narrow</vt:lpstr>
      <vt:lpstr>Calibri</vt:lpstr>
      <vt:lpstr>Courier New</vt:lpstr>
      <vt:lpstr>Symbol</vt:lpstr>
      <vt:lpstr>Times New Roman</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AJAX (προφ. "έιτζαξ"   ˈeɪdʒæks)</vt:lpstr>
      <vt:lpstr>AJAX στην πράξη: </vt:lpstr>
      <vt:lpstr>Βασικές Έννοιες </vt:lpstr>
      <vt:lpstr>Εξέλιξη – Ιστορικά Στοιχεία</vt:lpstr>
      <vt:lpstr>Σύγχρονες vs. Ασύγχρονες Κλήσεις  (1/2)</vt:lpstr>
      <vt:lpstr>Σύγχρονες vs. Ασύγχρονες Κλήσεις  (2/2)</vt:lpstr>
      <vt:lpstr>Ανάλυση μιας Τυπικής Κλήσης AJAX</vt:lpstr>
      <vt:lpstr>Γιατί AJAX;  (άλλοι λόγοι)</vt:lpstr>
      <vt:lpstr>AJAX: Τι τεχνολογίες περιλαμβάνει;</vt:lpstr>
      <vt:lpstr>JavaScript Libraries/Frameworks</vt:lpstr>
      <vt:lpstr>Παραδοσιακές vs. AJAX Λύσεις</vt:lpstr>
      <vt:lpstr>Παράδειγμα AJAX Εφαρμογής</vt:lpstr>
      <vt:lpstr>Αρχικοποίηση AJAX Υποδομής XMLHttpRequest object</vt:lpstr>
      <vt:lpstr>Πώς στέλνουμε AJAX κλήσεις στο server; (χρησιμοποιούμε μεθόδους που παρέχει η AJAX υποδομή)</vt:lpstr>
      <vt:lpstr>Παράδειγμα – Αποστολή AJAX κλήσης στο Server</vt:lpstr>
      <vt:lpstr>Πότε είναι έτοιμη η απάντηση του server; 1/2 (το μαθαίνουμε παρακολουθώντας ιδιότητες της AJAX υποδομής)</vt:lpstr>
      <vt:lpstr>Πότε είναι έτοιμη η απάντηση του server; 2/2 (το μαθαίνουμε παρακολουθώντας ιδιότητες της AJAX υποδομής)</vt:lpstr>
      <vt:lpstr>Πώς / Που επιστρέφει ο server την απάντηση;</vt:lpstr>
      <vt:lpstr>Πώς χειριζόμαστε τα δεδομένα της απάντησης;</vt:lpstr>
      <vt:lpstr>Πότε θα εκτελεστεί η ajaxFunction();</vt:lpstr>
      <vt:lpstr>Συνολικά ο κώδικας της σελίδας έχει ως εξής </vt:lpstr>
      <vt:lpstr>Ποιος παράγει το αποτέλεσμα στον server;</vt:lpstr>
      <vt:lpstr>Παραγωγή-Χειρισμός της Απάντησης (γενικά, όχι σε σχέση με το παράδειγμα)</vt:lpstr>
      <vt:lpstr>Feedback στον Χρήστη (γενικά, όχι σε σχέση με το παράδειγμα) </vt:lpstr>
      <vt:lpstr>Ανέβασμα Αρχείων στο Server, από τον Client</vt:lpstr>
      <vt:lpstr>Πηγές</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175</cp:revision>
  <dcterms:created xsi:type="dcterms:W3CDTF">2014-05-12T06:36:11Z</dcterms:created>
  <dcterms:modified xsi:type="dcterms:W3CDTF">2015-03-09T07:30:32Z</dcterms:modified>
</cp:coreProperties>
</file>