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35"/>
  </p:notesMasterIdLst>
  <p:sldIdLst>
    <p:sldId id="310" r:id="rId3"/>
    <p:sldId id="315" r:id="rId4"/>
    <p:sldId id="259" r:id="rId5"/>
    <p:sldId id="261" r:id="rId6"/>
    <p:sldId id="262" r:id="rId7"/>
    <p:sldId id="264" r:id="rId8"/>
    <p:sldId id="266" r:id="rId9"/>
    <p:sldId id="311" r:id="rId10"/>
    <p:sldId id="265" r:id="rId11"/>
    <p:sldId id="274" r:id="rId12"/>
    <p:sldId id="288" r:id="rId13"/>
    <p:sldId id="277" r:id="rId14"/>
    <p:sldId id="269" r:id="rId15"/>
    <p:sldId id="278" r:id="rId16"/>
    <p:sldId id="270" r:id="rId17"/>
    <p:sldId id="272" r:id="rId18"/>
    <p:sldId id="279" r:id="rId19"/>
    <p:sldId id="273" r:id="rId20"/>
    <p:sldId id="281" r:id="rId21"/>
    <p:sldId id="284" r:id="rId22"/>
    <p:sldId id="282" r:id="rId23"/>
    <p:sldId id="283" r:id="rId24"/>
    <p:sldId id="285" r:id="rId25"/>
    <p:sldId id="289" r:id="rId26"/>
    <p:sldId id="308" r:id="rId27"/>
    <p:sldId id="290" r:id="rId28"/>
    <p:sldId id="291" r:id="rId29"/>
    <p:sldId id="312" r:id="rId30"/>
    <p:sldId id="313" r:id="rId31"/>
    <p:sldId id="314" r:id="rId32"/>
    <p:sldId id="316" r:id="rId33"/>
    <p:sldId id="280" r:id="rId34"/>
  </p:sldIdLst>
  <p:sldSz cx="9144000" cy="6858000" type="screen4x3"/>
  <p:notesSz cx="6858000" cy="9144000"/>
  <p:custDataLst>
    <p:tags r:id="rId36"/>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99339" autoAdjust="0"/>
  </p:normalViewPr>
  <p:slideViewPr>
    <p:cSldViewPr>
      <p:cViewPr>
        <p:scale>
          <a:sx n="50" d="100"/>
          <a:sy n="50" d="100"/>
        </p:scale>
        <p:origin x="-1764" y="-636"/>
      </p:cViewPr>
      <p:guideLst>
        <p:guide orient="horz" pos="2160"/>
        <p:guide pos="2880"/>
      </p:guideLst>
    </p:cSldViewPr>
  </p:slideViewPr>
  <p:outlineViewPr>
    <p:cViewPr>
      <p:scale>
        <a:sx n="33" d="100"/>
        <a:sy n="33" d="100"/>
      </p:scale>
      <p:origin x="0" y="276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2/10/2005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10</a:t>
            </a:fld>
            <a:endParaRPr lang="el-GR"/>
          </a:p>
        </p:txBody>
      </p:sp>
    </p:spTree>
    <p:extLst>
      <p:ext uri="{BB962C8B-B14F-4D97-AF65-F5344CB8AC3E}">
        <p14:creationId xmlns:p14="http://schemas.microsoft.com/office/powerpoint/2010/main" val="981724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EBA60D4E-153C-481E-9C52-31B1E4926C1F}"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12</a:t>
            </a:fld>
            <a:endParaRPr lang="el-GR"/>
          </a:p>
        </p:txBody>
      </p:sp>
    </p:spTree>
    <p:extLst>
      <p:ext uri="{BB962C8B-B14F-4D97-AF65-F5344CB8AC3E}">
        <p14:creationId xmlns:p14="http://schemas.microsoft.com/office/powerpoint/2010/main" val="4124343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13</a:t>
            </a:fld>
            <a:endParaRPr lang="el-GR"/>
          </a:p>
        </p:txBody>
      </p:sp>
    </p:spTree>
    <p:extLst>
      <p:ext uri="{BB962C8B-B14F-4D97-AF65-F5344CB8AC3E}">
        <p14:creationId xmlns:p14="http://schemas.microsoft.com/office/powerpoint/2010/main" val="307016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a:t>
            </a:fld>
            <a:endParaRPr lang="el-GR"/>
          </a:p>
        </p:txBody>
      </p:sp>
    </p:spTree>
    <p:extLst>
      <p:ext uri="{BB962C8B-B14F-4D97-AF65-F5344CB8AC3E}">
        <p14:creationId xmlns:p14="http://schemas.microsoft.com/office/powerpoint/2010/main" val="2185088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15</a:t>
            </a:fld>
            <a:endParaRPr lang="el-GR"/>
          </a:p>
        </p:txBody>
      </p:sp>
    </p:spTree>
    <p:extLst>
      <p:ext uri="{BB962C8B-B14F-4D97-AF65-F5344CB8AC3E}">
        <p14:creationId xmlns:p14="http://schemas.microsoft.com/office/powerpoint/2010/main" val="61026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16</a:t>
            </a:fld>
            <a:endParaRPr lang="el-GR"/>
          </a:p>
        </p:txBody>
      </p:sp>
    </p:spTree>
    <p:extLst>
      <p:ext uri="{BB962C8B-B14F-4D97-AF65-F5344CB8AC3E}">
        <p14:creationId xmlns:p14="http://schemas.microsoft.com/office/powerpoint/2010/main" val="80448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17</a:t>
            </a:fld>
            <a:endParaRPr lang="el-GR"/>
          </a:p>
        </p:txBody>
      </p:sp>
    </p:spTree>
    <p:extLst>
      <p:ext uri="{BB962C8B-B14F-4D97-AF65-F5344CB8AC3E}">
        <p14:creationId xmlns:p14="http://schemas.microsoft.com/office/powerpoint/2010/main" val="2995585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18</a:t>
            </a:fld>
            <a:endParaRPr lang="el-GR"/>
          </a:p>
        </p:txBody>
      </p:sp>
    </p:spTree>
    <p:extLst>
      <p:ext uri="{BB962C8B-B14F-4D97-AF65-F5344CB8AC3E}">
        <p14:creationId xmlns:p14="http://schemas.microsoft.com/office/powerpoint/2010/main" val="350156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19</a:t>
            </a:fld>
            <a:endParaRPr lang="el-GR"/>
          </a:p>
        </p:txBody>
      </p:sp>
    </p:spTree>
    <p:extLst>
      <p:ext uri="{BB962C8B-B14F-4D97-AF65-F5344CB8AC3E}">
        <p14:creationId xmlns:p14="http://schemas.microsoft.com/office/powerpoint/2010/main" val="184179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val="3142176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p>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20</a:t>
            </a:fld>
            <a:endParaRPr lang="el-GR"/>
          </a:p>
        </p:txBody>
      </p:sp>
    </p:spTree>
    <p:extLst>
      <p:ext uri="{BB962C8B-B14F-4D97-AF65-F5344CB8AC3E}">
        <p14:creationId xmlns:p14="http://schemas.microsoft.com/office/powerpoint/2010/main" val="2268669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21</a:t>
            </a:fld>
            <a:endParaRPr lang="el-GR"/>
          </a:p>
        </p:txBody>
      </p:sp>
    </p:spTree>
    <p:extLst>
      <p:ext uri="{BB962C8B-B14F-4D97-AF65-F5344CB8AC3E}">
        <p14:creationId xmlns:p14="http://schemas.microsoft.com/office/powerpoint/2010/main" val="3902994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n-US" baseline="0" dirty="0" smtClean="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22</a:t>
            </a:fld>
            <a:endParaRPr lang="el-GR"/>
          </a:p>
        </p:txBody>
      </p:sp>
    </p:spTree>
    <p:extLst>
      <p:ext uri="{BB962C8B-B14F-4D97-AF65-F5344CB8AC3E}">
        <p14:creationId xmlns:p14="http://schemas.microsoft.com/office/powerpoint/2010/main" val="2404464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solidFill>
                  <a:srgbClr val="00B050"/>
                </a:solidFill>
              </a:rPr>
              <a:t> </a:t>
            </a:r>
            <a:endParaRPr lang="el-GR" dirty="0">
              <a:solidFill>
                <a:srgbClr val="00B05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23</a:t>
            </a:fld>
            <a:endParaRPr lang="el-GR"/>
          </a:p>
        </p:txBody>
      </p:sp>
    </p:spTree>
    <p:extLst>
      <p:ext uri="{BB962C8B-B14F-4D97-AF65-F5344CB8AC3E}">
        <p14:creationId xmlns:p14="http://schemas.microsoft.com/office/powerpoint/2010/main" val="325666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31</a:t>
            </a:fld>
            <a:endParaRPr lang="el-GR"/>
          </a:p>
        </p:txBody>
      </p:sp>
    </p:spTree>
    <p:extLst>
      <p:ext uri="{BB962C8B-B14F-4D97-AF65-F5344CB8AC3E}">
        <p14:creationId xmlns:p14="http://schemas.microsoft.com/office/powerpoint/2010/main" val="3142176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32</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4</a:t>
            </a:fld>
            <a:endParaRPr lang="el-GR"/>
          </a:p>
        </p:txBody>
      </p:sp>
    </p:spTree>
    <p:extLst>
      <p:ext uri="{BB962C8B-B14F-4D97-AF65-F5344CB8AC3E}">
        <p14:creationId xmlns:p14="http://schemas.microsoft.com/office/powerpoint/2010/main" val="415683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a:t>
            </a:fld>
            <a:endParaRPr lang="el-GR"/>
          </a:p>
        </p:txBody>
      </p:sp>
    </p:spTree>
    <p:extLst>
      <p:ext uri="{BB962C8B-B14F-4D97-AF65-F5344CB8AC3E}">
        <p14:creationId xmlns:p14="http://schemas.microsoft.com/office/powerpoint/2010/main" val="75379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6</a:t>
            </a:fld>
            <a:endParaRPr lang="el-GR"/>
          </a:p>
        </p:txBody>
      </p:sp>
    </p:spTree>
    <p:extLst>
      <p:ext uri="{BB962C8B-B14F-4D97-AF65-F5344CB8AC3E}">
        <p14:creationId xmlns:p14="http://schemas.microsoft.com/office/powerpoint/2010/main" val="140621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a:t>
            </a:fld>
            <a:endParaRPr lang="el-GR"/>
          </a:p>
        </p:txBody>
      </p:sp>
    </p:spTree>
    <p:extLst>
      <p:ext uri="{BB962C8B-B14F-4D97-AF65-F5344CB8AC3E}">
        <p14:creationId xmlns:p14="http://schemas.microsoft.com/office/powerpoint/2010/main" val="3629968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a:t>
            </a:fld>
            <a:endParaRPr lang="el-GR"/>
          </a:p>
        </p:txBody>
      </p:sp>
    </p:spTree>
    <p:extLst>
      <p:ext uri="{BB962C8B-B14F-4D97-AF65-F5344CB8AC3E}">
        <p14:creationId xmlns:p14="http://schemas.microsoft.com/office/powerpoint/2010/main" val="294713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a:t>
            </a:fld>
            <a:endParaRPr lang="el-GR"/>
          </a:p>
        </p:txBody>
      </p:sp>
    </p:spTree>
    <p:extLst>
      <p:ext uri="{BB962C8B-B14F-4D97-AF65-F5344CB8AC3E}">
        <p14:creationId xmlns:p14="http://schemas.microsoft.com/office/powerpoint/2010/main" val="2947138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423861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a:t>
            </a:fld>
            <a:endParaRPr lang="el-GR" dirty="0"/>
          </a:p>
        </p:txBody>
      </p:sp>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none" baseline="0"/>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Θέση αριθμού διαφάνειας 8"/>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Στυλ κύριου τίτλου</a:t>
            </a:r>
            <a:endParaRPr lang="el-GR" dirty="0"/>
          </a:p>
        </p:txBody>
      </p:sp>
      <p:sp>
        <p:nvSpPr>
          <p:cNvPr id="5" name="Θέση αριθμού διαφάνειας 4"/>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fld id="{53C4726A-630D-4CB4-B088-BAB00F4188E9}" type="slidenum">
              <a:rPr lang="el-GR" smtClean="0"/>
              <a:pPr/>
              <a:t>‹#›</a:t>
            </a:fld>
            <a:endParaRPr lang="el-GR"/>
          </a:p>
        </p:txBody>
      </p:sp>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7" name="Θέση αριθμού διαφάνειας 6"/>
          <p:cNvSpPr>
            <a:spLocks noGrp="1"/>
          </p:cNvSpPr>
          <p:nvPr>
            <p:ph type="sldNum" sz="quarter" idx="12"/>
          </p:nvPr>
        </p:nvSpPr>
        <p:spPr/>
        <p:txBody>
          <a:bodyPr/>
          <a:lstStyle/>
          <a:p>
            <a:fld id="{53C4726A-630D-4CB4-B088-BAB00F4188E9}" type="slidenum">
              <a:rPr lang="el-GR" smtClean="0"/>
              <a:pPr/>
              <a:t>‹#›</a:t>
            </a:fld>
            <a:endParaRPr lang="el-G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a:lvl1pPr>
          </a:lstStyle>
          <a:p>
            <a:pPr lvl="0"/>
            <a:r>
              <a:rPr lang="el-GR" smtClean="0"/>
              <a:t>Στυλ κύριου τίτλου</a:t>
            </a:r>
            <a:endParaRPr lang="el-GR"/>
          </a:p>
        </p:txBody>
      </p:sp>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solidFill>
              </a:defRPr>
            </a:lvl1pPr>
          </a:lstStyle>
          <a:p>
            <a:fld id="{53C4726A-630D-4CB4-B088-BAB00F4188E9}" type="slidenum">
              <a:rPr lang="el-GR" smtClean="0"/>
              <a:pPr/>
              <a:t>‹#›</a:t>
            </a:fld>
            <a:endParaRPr lang="el-GR" dirty="0"/>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sldNum="0" hd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www.edulll.gr/" TargetMode="External"/><Relationship Id="rId5" Type="http://schemas.openxmlformats.org/officeDocument/2006/relationships/image" Target="../media/image1.jpeg"/><Relationship Id="rId4" Type="http://schemas.openxmlformats.org/officeDocument/2006/relationships/hyperlink" Target="http://www.teilar.gr/"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tags" Target="../tags/tag19.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www.creativecommons.gr/?page_id=118"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2.xml"/><Relationship Id="rId1" Type="http://schemas.openxmlformats.org/officeDocument/2006/relationships/tags" Target="../tags/tag3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6.xml"/><Relationship Id="rId1" Type="http://schemas.openxmlformats.org/officeDocument/2006/relationships/tags" Target="../tags/tag3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hyperlink" Target="http://www.edulll.g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gr/imghp?hl=el&amp;tab=wi&amp;ei=Z2ktVv-1NYO5swHG2rH4Ag&amp;ved=0CBEQqi4oAQ"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edulll.gr/" TargetMode="External"/><Relationship Id="rId5" Type="http://schemas.openxmlformats.org/officeDocument/2006/relationships/image" Target="../media/image3.png"/><Relationship Id="rId4" Type="http://schemas.openxmlformats.org/officeDocument/2006/relationships/hyperlink" Target="http://www.creativecommons.gr/?page_id=118"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εικόνα Τεχνολογικό Εκπαιδευτικό Ίδρυμα Θεσσαλίας">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6891" y="44624"/>
            <a:ext cx="1210218" cy="144016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p:cNvSpPr>
            <a:spLocks noGrp="1"/>
          </p:cNvSpPr>
          <p:nvPr>
            <p:ph type="ctrTitle"/>
          </p:nvPr>
        </p:nvSpPr>
        <p:spPr>
          <a:xfrm>
            <a:off x="685800" y="1382911"/>
            <a:ext cx="7772400" cy="1470025"/>
          </a:xfrm>
        </p:spPr>
        <p:txBody>
          <a:bodyPr/>
          <a:lstStyle/>
          <a:p>
            <a:r>
              <a:rPr lang="el-GR" dirty="0">
                <a:latin typeface="Arial" charset="0"/>
                <a:cs typeface="Arial" charset="0"/>
              </a:rPr>
              <a:t>Μικροβιολογία </a:t>
            </a:r>
            <a:r>
              <a:rPr lang="el-GR" dirty="0" smtClean="0">
                <a:latin typeface="Arial" charset="0"/>
                <a:cs typeface="Arial" charset="0"/>
              </a:rPr>
              <a:t>Τροφίμων </a:t>
            </a:r>
            <a:r>
              <a:rPr lang="en-GB" dirty="0" smtClean="0">
                <a:latin typeface="Arial" charset="0"/>
                <a:cs typeface="Arial" charset="0"/>
              </a:rPr>
              <a:t>I</a:t>
            </a:r>
            <a:endParaRPr lang="el-GR" dirty="0"/>
          </a:p>
        </p:txBody>
      </p:sp>
      <p:sp>
        <p:nvSpPr>
          <p:cNvPr id="3" name="Υπότιτλος 2" descr="Διδάκτωρ Ηλίας Κ. Σάββας, &#10;Αναπληρωτής Καθηγητής,&#10;Τμήμα Μηχανικών Πληροφορικής Τεχνολογικής Εκπαίδευσης,&#10;Tεχνολογικό Εκπαιδευτικό Ίδρυμα Θεσσαλίας&#10;"/>
          <p:cNvSpPr>
            <a:spLocks noGrp="1"/>
          </p:cNvSpPr>
          <p:nvPr>
            <p:ph type="subTitle" idx="1"/>
          </p:nvPr>
        </p:nvSpPr>
        <p:spPr>
          <a:xfrm>
            <a:off x="683568" y="2852936"/>
            <a:ext cx="7776864" cy="4056856"/>
          </a:xfrm>
        </p:spPr>
        <p:txBody>
          <a:bodyPr>
            <a:noAutofit/>
          </a:bodyPr>
          <a:lstStyle/>
          <a:p>
            <a:r>
              <a:rPr lang="el-GR" sz="2800" b="1" dirty="0" smtClean="0"/>
              <a:t>Ενότητα </a:t>
            </a:r>
            <a:r>
              <a:rPr lang="en-US" sz="2800" b="1" dirty="0" smtClean="0"/>
              <a:t>3</a:t>
            </a:r>
            <a:r>
              <a:rPr lang="el-GR" sz="2800" b="1" dirty="0" smtClean="0"/>
              <a:t>:</a:t>
            </a:r>
            <a:r>
              <a:rPr lang="en-US" sz="2800" dirty="0" smtClean="0"/>
              <a:t> </a:t>
            </a:r>
            <a:r>
              <a:rPr lang="el-GR" sz="2800" dirty="0" smtClean="0"/>
              <a:t>Μικροβιολογική </a:t>
            </a:r>
            <a:r>
              <a:rPr lang="el-GR" sz="2800" dirty="0"/>
              <a:t>Αλλοίωση </a:t>
            </a:r>
            <a:r>
              <a:rPr lang="el-GR" sz="2800" dirty="0" smtClean="0"/>
              <a:t>Τροφίμων – Αλλοίωση κρεάτων, αλλαντικών, αλιευμάτων.</a:t>
            </a:r>
            <a:endParaRPr lang="en-US" sz="2800" dirty="0" smtClean="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cs typeface="Arial" charset="0"/>
              </a:rPr>
              <a:t>Δρ. Ιωάννης </a:t>
            </a:r>
            <a:r>
              <a:rPr lang="el-GR" sz="2800" dirty="0" err="1">
                <a:cs typeface="Arial" charset="0"/>
              </a:rPr>
              <a:t>Γιαβάσης</a:t>
            </a:r>
            <a:r>
              <a:rPr lang="fi-FI" sz="2800" dirty="0" smtClean="0"/>
              <a:t>, </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2800" dirty="0">
                <a:cs typeface="Arial" charset="0"/>
              </a:rPr>
              <a:t>Ε</a:t>
            </a:r>
            <a:r>
              <a:rPr lang="el-GR" sz="2800" dirty="0" smtClean="0">
                <a:cs typeface="Arial" charset="0"/>
              </a:rPr>
              <a:t>πίκουρος </a:t>
            </a:r>
            <a:r>
              <a:rPr lang="el-GR" sz="2800" dirty="0">
                <a:cs typeface="Arial" charset="0"/>
              </a:rPr>
              <a:t>Καθηγητής</a:t>
            </a:r>
            <a:r>
              <a:rPr lang="fi-FI" sz="2800" dirty="0" smtClean="0"/>
              <a:t>,</a:t>
            </a:r>
            <a:endParaRPr lang="fi-FI" sz="2800" dirty="0"/>
          </a:p>
          <a:p>
            <a:pPr>
              <a:lnSpc>
                <a:spcPct val="90000"/>
              </a:lnSpc>
            </a:pPr>
            <a:r>
              <a:rPr lang="el-GR" sz="2800" dirty="0">
                <a:cs typeface="Arial" charset="0"/>
              </a:rPr>
              <a:t>Τμήμα Τεχνολογίας </a:t>
            </a:r>
            <a:r>
              <a:rPr lang="el-GR" sz="2800" dirty="0" smtClean="0">
                <a:cs typeface="Arial" charset="0"/>
              </a:rPr>
              <a:t>Τροφίμων</a:t>
            </a:r>
            <a:r>
              <a:rPr lang="fi-FI" sz="2800" dirty="0" smtClean="0"/>
              <a:t>,</a:t>
            </a:r>
            <a:endParaRPr lang="fi-FI" sz="2800" dirty="0"/>
          </a:p>
          <a:p>
            <a:pPr>
              <a:lnSpc>
                <a:spcPct val="80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fi-FI" sz="2800" dirty="0"/>
              <a:t>T.E.I. </a:t>
            </a:r>
            <a:r>
              <a:rPr lang="el-GR" sz="2800" dirty="0" smtClean="0"/>
              <a:t>Θεσσαλίας</a:t>
            </a:r>
            <a:endParaRPr lang="fi-FI" sz="2800" dirty="0"/>
          </a:p>
        </p:txBody>
      </p:sp>
      <p:pic>
        <p:nvPicPr>
          <p:cNvPr id="5" name="Picture 3" descr="εικόνα Λογότυπο Επιχειρησιακού Προγράμματος Εκπαίδευση και Δια βίου Μάθηση του Υπουργείου Παιδείας ΕΣΠΑ 2007 2013 με τη σημαία της Ευρωπαϊκής Ένωσης, το οποίο συγχρηματοδοτείται από την Ευρωπαϊκή Ένωση (Ευρωπαϊκό Κοινωνικό Ταμείο) και από εθνικούς πόρους.">
            <a:hlinkClick r:id="rId6"/>
          </p:cNvPr>
          <p:cNvPicPr>
            <a:picLocks noChangeAspect="1" noChangeArrowheads="1"/>
          </p:cNvPicPr>
          <p:nvPr/>
        </p:nvPicPr>
        <p:blipFill>
          <a:blip r:embed="rId7" cstate="print"/>
          <a:srcRect/>
          <a:stretch>
            <a:fillRect/>
          </a:stretch>
        </p:blipFill>
        <p:spPr bwMode="auto">
          <a:xfrm>
            <a:off x="2416856" y="5643487"/>
            <a:ext cx="4310289" cy="1025873"/>
          </a:xfrm>
          <a:prstGeom prst="rect">
            <a:avLst/>
          </a:prstGeom>
          <a:noFill/>
        </p:spPr>
      </p:pic>
    </p:spTree>
    <p:custDataLst>
      <p:tags r:id="rId1"/>
    </p:custDataLst>
    <p:extLst>
      <p:ext uri="{BB962C8B-B14F-4D97-AF65-F5344CB8AC3E}">
        <p14:creationId xmlns:p14="http://schemas.microsoft.com/office/powerpoint/2010/main" val="183972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ιτλος 1"/>
          <p:cNvSpPr>
            <a:spLocks noGrp="1" noChangeArrowheads="1"/>
          </p:cNvSpPr>
          <p:nvPr>
            <p:ph type="title"/>
          </p:nvPr>
        </p:nvSpPr>
        <p:spPr>
          <a:xfrm>
            <a:off x="35496" y="8285"/>
            <a:ext cx="9072563" cy="126047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cs typeface="Arial" charset="0"/>
              </a:rPr>
              <a:t>Μικροβιακή αλλοίωση τροφίμων</a:t>
            </a:r>
            <a:br>
              <a:rPr lang="el-GR" dirty="0">
                <a:cs typeface="Arial" charset="0"/>
              </a:rPr>
            </a:br>
            <a:r>
              <a:rPr lang="el-GR" dirty="0" smtClean="0">
                <a:cs typeface="Arial" charset="0"/>
              </a:rPr>
              <a:t>(5 </a:t>
            </a:r>
            <a:r>
              <a:rPr lang="el-GR" dirty="0">
                <a:cs typeface="Arial" charset="0"/>
              </a:rPr>
              <a:t>από 6</a:t>
            </a:r>
            <a:r>
              <a:rPr lang="el-GR" dirty="0" smtClean="0">
                <a:cs typeface="Arial" charset="0"/>
              </a:rPr>
              <a:t>)</a:t>
            </a:r>
            <a:endParaRPr lang="el-GR" dirty="0"/>
          </a:p>
        </p:txBody>
      </p:sp>
      <p:sp>
        <p:nvSpPr>
          <p:cNvPr id="6" name="Θέση περιεχομένου 2" descr="Βακτήρια που παράγουν γλίτσα (πολυσακχαρίτες, πρωτεογλυκάνες) ® αύξηση ιξώδους σε άλμες, γλίτσα σε επιφάνεια αλλαντικών:&#10; - Pseudomonas, Xanthomonas, LAB, Alcaligenes, ζύμες- μύκητες.&#10;&#10;Βακτήρια που προκαλούν αποχρωματισμό (off-color) ® πρασίνισμα αλλαντικών:&#10; - Pseudomonas, Weissella, Leuconostoc, ζύμες-μύκητες.&#10;"/>
          <p:cNvSpPr>
            <a:spLocks noGrp="1"/>
          </p:cNvSpPr>
          <p:nvPr>
            <p:ph idx="1"/>
          </p:nvPr>
        </p:nvSpPr>
        <p:spPr>
          <a:xfrm>
            <a:off x="467544" y="1916832"/>
            <a:ext cx="8219256" cy="3456384"/>
          </a:xfrm>
        </p:spPr>
        <p:txBody>
          <a:bodyPr>
            <a:noAutofit/>
          </a:bodyPr>
          <a:lstStyle/>
          <a:p>
            <a:pPr>
              <a:lnSpc>
                <a:spcPct val="90000"/>
              </a:lnSpc>
              <a:buClr>
                <a:schemeClr val="tx1"/>
              </a:buClr>
              <a:buFont typeface="Wingdings" panose="05000000000000000000" pitchFamily="2" charset="2"/>
              <a:buChar char="§"/>
            </a:pPr>
            <a:r>
              <a:rPr lang="el-GR" sz="2400" dirty="0">
                <a:solidFill>
                  <a:schemeClr val="tx2"/>
                </a:solidFill>
              </a:rPr>
              <a:t>Βακτήρια που παράγουν γλίτσα (πολυσακχαρίτες, </a:t>
            </a:r>
            <a:r>
              <a:rPr lang="el-GR" sz="2400" dirty="0" err="1">
                <a:solidFill>
                  <a:schemeClr val="tx2"/>
                </a:solidFill>
              </a:rPr>
              <a:t>πρωτεογλυκάνες</a:t>
            </a:r>
            <a:r>
              <a:rPr lang="el-GR" sz="2400" dirty="0">
                <a:solidFill>
                  <a:schemeClr val="tx2"/>
                </a:solidFill>
              </a:rPr>
              <a:t>)</a:t>
            </a:r>
            <a:r>
              <a:rPr lang="en-US" sz="2400" dirty="0">
                <a:solidFill>
                  <a:schemeClr val="tx2"/>
                </a:solidFill>
              </a:rPr>
              <a:t> </a:t>
            </a:r>
            <a:r>
              <a:rPr lang="en-US" sz="2400" dirty="0">
                <a:solidFill>
                  <a:schemeClr val="tx2"/>
                </a:solidFill>
                <a:sym typeface="Symbol" pitchFamily="18" charset="2"/>
              </a:rPr>
              <a:t> </a:t>
            </a:r>
            <a:r>
              <a:rPr lang="el-GR" sz="2400" dirty="0">
                <a:solidFill>
                  <a:schemeClr val="tx2"/>
                </a:solidFill>
                <a:sym typeface="Symbol" pitchFamily="18" charset="2"/>
              </a:rPr>
              <a:t>αύξηση ιξώδους σε άλμες, γλίτσα σε επιφάνεια </a:t>
            </a:r>
            <a:r>
              <a:rPr lang="el-GR" sz="2400" dirty="0" smtClean="0">
                <a:solidFill>
                  <a:schemeClr val="tx2"/>
                </a:solidFill>
                <a:sym typeface="Symbol" pitchFamily="18" charset="2"/>
              </a:rPr>
              <a:t>αλλαντικών:</a:t>
            </a:r>
            <a:endParaRPr lang="en-US" sz="2400" dirty="0">
              <a:solidFill>
                <a:schemeClr val="tx2"/>
              </a:solidFill>
            </a:endParaRPr>
          </a:p>
          <a:p>
            <a:pPr marL="0" indent="0">
              <a:lnSpc>
                <a:spcPct val="90000"/>
              </a:lnSpc>
              <a:buClr>
                <a:schemeClr val="tx1"/>
              </a:buClr>
              <a:buNone/>
            </a:pPr>
            <a:r>
              <a:rPr lang="el-GR" sz="2400" dirty="0" smtClean="0"/>
              <a:t>	</a:t>
            </a:r>
            <a:r>
              <a:rPr lang="en-US" sz="2400" dirty="0" smtClean="0"/>
              <a:t>- </a:t>
            </a:r>
            <a:r>
              <a:rPr lang="en-US" sz="2400" dirty="0"/>
              <a:t>Pseudomonas, </a:t>
            </a:r>
            <a:r>
              <a:rPr lang="en-US" sz="2400" dirty="0" err="1"/>
              <a:t>Xanthomonas</a:t>
            </a:r>
            <a:r>
              <a:rPr lang="en-US" sz="2400" dirty="0"/>
              <a:t>, LAB, </a:t>
            </a:r>
            <a:r>
              <a:rPr lang="en-US" sz="2400" dirty="0" err="1"/>
              <a:t>Alcaligenes</a:t>
            </a:r>
            <a:r>
              <a:rPr lang="en-US" sz="2400" dirty="0"/>
              <a:t>, </a:t>
            </a:r>
            <a:r>
              <a:rPr lang="el-GR" sz="2400" dirty="0" smtClean="0"/>
              <a:t>ζύμες-	μύκητες.</a:t>
            </a:r>
            <a:endParaRPr lang="en-US" sz="2400" dirty="0">
              <a:solidFill>
                <a:srgbClr val="FFFF00"/>
              </a:solidFill>
            </a:endParaRPr>
          </a:p>
          <a:p>
            <a:pPr>
              <a:lnSpc>
                <a:spcPct val="90000"/>
              </a:lnSpc>
              <a:buClr>
                <a:schemeClr val="tx1"/>
              </a:buClr>
              <a:buFont typeface="Wingdings" panose="05000000000000000000" pitchFamily="2" charset="2"/>
              <a:buChar char="§"/>
            </a:pPr>
            <a:endParaRPr lang="en-US" sz="500" dirty="0">
              <a:solidFill>
                <a:srgbClr val="FFFF00"/>
              </a:solidFill>
            </a:endParaRPr>
          </a:p>
          <a:p>
            <a:pPr>
              <a:lnSpc>
                <a:spcPct val="90000"/>
              </a:lnSpc>
              <a:buClr>
                <a:schemeClr val="tx1"/>
              </a:buClr>
              <a:buFont typeface="Wingdings" panose="05000000000000000000" pitchFamily="2" charset="2"/>
              <a:buChar char="§"/>
            </a:pPr>
            <a:r>
              <a:rPr lang="el-GR" sz="2400" dirty="0">
                <a:solidFill>
                  <a:schemeClr val="tx2"/>
                </a:solidFill>
              </a:rPr>
              <a:t>Βακτήρια που προκαλούν αποχρωματισμό</a:t>
            </a:r>
            <a:r>
              <a:rPr lang="en-US" sz="2400" dirty="0">
                <a:solidFill>
                  <a:schemeClr val="tx2"/>
                </a:solidFill>
                <a:sym typeface="Symbol" pitchFamily="18" charset="2"/>
              </a:rPr>
              <a:t> </a:t>
            </a:r>
            <a:r>
              <a:rPr lang="el-GR" sz="2400" dirty="0">
                <a:solidFill>
                  <a:schemeClr val="tx2"/>
                </a:solidFill>
                <a:sym typeface="Symbol" pitchFamily="18" charset="2"/>
              </a:rPr>
              <a:t>(</a:t>
            </a:r>
            <a:r>
              <a:rPr lang="en-US" sz="2400" dirty="0">
                <a:solidFill>
                  <a:schemeClr val="tx2"/>
                </a:solidFill>
                <a:sym typeface="Symbol" pitchFamily="18" charset="2"/>
              </a:rPr>
              <a:t>off-color</a:t>
            </a:r>
            <a:r>
              <a:rPr lang="el-GR" sz="2400" dirty="0">
                <a:solidFill>
                  <a:schemeClr val="tx2"/>
                </a:solidFill>
                <a:sym typeface="Symbol" pitchFamily="18" charset="2"/>
              </a:rPr>
              <a:t>) </a:t>
            </a:r>
            <a:r>
              <a:rPr lang="en-US" sz="2400" dirty="0">
                <a:solidFill>
                  <a:schemeClr val="tx2"/>
                </a:solidFill>
                <a:sym typeface="Symbol" pitchFamily="18" charset="2"/>
              </a:rPr>
              <a:t></a:t>
            </a:r>
            <a:r>
              <a:rPr lang="el-GR" sz="2400" dirty="0">
                <a:solidFill>
                  <a:schemeClr val="tx2"/>
                </a:solidFill>
                <a:sym typeface="Symbol" pitchFamily="18" charset="2"/>
              </a:rPr>
              <a:t> πρασίνισμα </a:t>
            </a:r>
            <a:r>
              <a:rPr lang="el-GR" sz="2400" dirty="0" smtClean="0">
                <a:solidFill>
                  <a:schemeClr val="tx2"/>
                </a:solidFill>
                <a:sym typeface="Symbol" pitchFamily="18" charset="2"/>
              </a:rPr>
              <a:t>αλλαντικών:</a:t>
            </a:r>
            <a:endParaRPr lang="en-US" sz="2400" dirty="0">
              <a:solidFill>
                <a:schemeClr val="tx2"/>
              </a:solidFill>
            </a:endParaRPr>
          </a:p>
          <a:p>
            <a:pPr marL="0" indent="0">
              <a:lnSpc>
                <a:spcPct val="90000"/>
              </a:lnSpc>
              <a:buClr>
                <a:schemeClr val="tx1"/>
              </a:buClr>
              <a:buNone/>
            </a:pPr>
            <a:r>
              <a:rPr lang="el-GR" sz="2400" dirty="0" smtClean="0"/>
              <a:t>	</a:t>
            </a:r>
            <a:r>
              <a:rPr lang="en-US" sz="2400" dirty="0" smtClean="0"/>
              <a:t>- </a:t>
            </a:r>
            <a:r>
              <a:rPr lang="en-US" sz="2400" dirty="0"/>
              <a:t>Pseudomonas, </a:t>
            </a:r>
            <a:r>
              <a:rPr lang="en-US" sz="2400" dirty="0" err="1"/>
              <a:t>Weissella</a:t>
            </a:r>
            <a:r>
              <a:rPr lang="en-US" sz="2400" dirty="0"/>
              <a:t>, </a:t>
            </a:r>
            <a:r>
              <a:rPr lang="en-US" sz="2400" dirty="0" err="1"/>
              <a:t>Leuconostoc</a:t>
            </a:r>
            <a:r>
              <a:rPr lang="en-US" sz="2400" dirty="0"/>
              <a:t>, </a:t>
            </a:r>
            <a:r>
              <a:rPr lang="el-GR" sz="2400" dirty="0" smtClean="0"/>
              <a:t>ζύμες-μύκητες.</a:t>
            </a:r>
            <a:endParaRPr lang="en-US"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9" name="Θέση αριθμού διαφάνειας 5" descr="."/>
          <p:cNvSpPr txBox="1">
            <a:spLocks/>
          </p:cNvSpPr>
          <p:nvPr/>
        </p:nvSpPr>
        <p:spPr>
          <a:xfrm>
            <a:off x="6553200" y="6501185"/>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10</a:t>
            </a:fld>
            <a:endParaRPr lang="el-GR" sz="1400" dirty="0"/>
          </a:p>
        </p:txBody>
      </p:sp>
    </p:spTree>
    <p:custDataLst>
      <p:tags r:id="rId1"/>
    </p:custDataLst>
    <p:extLst>
      <p:ext uri="{BB962C8B-B14F-4D97-AF65-F5344CB8AC3E}">
        <p14:creationId xmlns:p14="http://schemas.microsoft.com/office/powerpoint/2010/main" val="3798770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nvPr>
        </p:nvSpPr>
        <p:spPr>
          <a:xfrm>
            <a:off x="34354" y="44624"/>
            <a:ext cx="9074150" cy="1262063"/>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a:cs typeface="Arial" charset="0"/>
              </a:rPr>
              <a:t>Μικροβιακή αλλοίωση τροφίμων</a:t>
            </a:r>
            <a:br>
              <a:rPr lang="el-GR" sz="4000" dirty="0">
                <a:cs typeface="Arial" charset="0"/>
              </a:rPr>
            </a:br>
            <a:r>
              <a:rPr lang="el-GR" sz="4000" dirty="0" smtClean="0">
                <a:cs typeface="Arial" charset="0"/>
              </a:rPr>
              <a:t>(6 </a:t>
            </a:r>
            <a:r>
              <a:rPr lang="el-GR" sz="4000" dirty="0">
                <a:cs typeface="Arial" charset="0"/>
              </a:rPr>
              <a:t>από </a:t>
            </a:r>
            <a:r>
              <a:rPr lang="el-GR" sz="4000" dirty="0" smtClean="0">
                <a:cs typeface="Arial" charset="0"/>
              </a:rPr>
              <a:t>6)</a:t>
            </a:r>
            <a:endParaRPr lang="el-GR" sz="4000" dirty="0"/>
          </a:p>
        </p:txBody>
      </p:sp>
      <p:sp>
        <p:nvSpPr>
          <p:cNvPr id="12" name="Rectangle 3" descr=".&#10;"/>
          <p:cNvSpPr txBox="1">
            <a:spLocks noChangeArrowheads="1"/>
          </p:cNvSpPr>
          <p:nvPr/>
        </p:nvSpPr>
        <p:spPr>
          <a:xfrm>
            <a:off x="467544" y="1376363"/>
            <a:ext cx="8172450" cy="972517"/>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a:buFont typeface="Wingdings" pitchFamily="2" charset="2"/>
              <a:buNone/>
            </a:pPr>
            <a:r>
              <a:rPr lang="el-GR" sz="2400" dirty="0" smtClean="0"/>
              <a:t>     Η ολική αερόβια </a:t>
            </a:r>
            <a:r>
              <a:rPr lang="el-GR" sz="2400" dirty="0" err="1" smtClean="0"/>
              <a:t>μικροχλωρίδα</a:t>
            </a:r>
            <a:r>
              <a:rPr lang="el-GR" sz="2400" dirty="0" smtClean="0"/>
              <a:t> (</a:t>
            </a:r>
            <a:r>
              <a:rPr lang="en-US" sz="2400" dirty="0" smtClean="0"/>
              <a:t>Aerobic Plate count </a:t>
            </a:r>
            <a:r>
              <a:rPr lang="el-GR" sz="2400" dirty="0" smtClean="0"/>
              <a:t>- </a:t>
            </a:r>
            <a:r>
              <a:rPr lang="en-US" sz="2400" dirty="0" smtClean="0"/>
              <a:t>APC) </a:t>
            </a:r>
            <a:r>
              <a:rPr lang="el-GR" sz="2400" dirty="0" smtClean="0"/>
              <a:t>ως δείκτης της ανιχνεύσιμης αλλοίωσης τροφίμων </a:t>
            </a:r>
            <a:r>
              <a:rPr lang="en-US" sz="2400" dirty="0" smtClean="0">
                <a:cs typeface="Arial" charset="0"/>
              </a:rPr>
              <a:t>(</a:t>
            </a:r>
            <a:r>
              <a:rPr lang="el-GR" sz="2400" dirty="0" smtClean="0">
                <a:cs typeface="Arial" charset="0"/>
              </a:rPr>
              <a:t>από </a:t>
            </a:r>
            <a:r>
              <a:rPr lang="en-US" sz="2400" dirty="0" smtClean="0">
                <a:cs typeface="Arial" charset="0"/>
              </a:rPr>
              <a:t>“</a:t>
            </a:r>
            <a:r>
              <a:rPr lang="el-GR" sz="2400" dirty="0" err="1" smtClean="0">
                <a:cs typeface="Arial" charset="0"/>
              </a:rPr>
              <a:t>Μο</a:t>
            </a:r>
            <a:r>
              <a:rPr lang="en-US" sz="2400" dirty="0" err="1" smtClean="0">
                <a:cs typeface="Arial" charset="0"/>
              </a:rPr>
              <a:t>dern</a:t>
            </a:r>
            <a:r>
              <a:rPr lang="en-US" sz="2400" dirty="0" smtClean="0">
                <a:cs typeface="Arial" charset="0"/>
              </a:rPr>
              <a:t> Food Microbiology”, James Jay , 5</a:t>
            </a:r>
            <a:r>
              <a:rPr lang="en-US" sz="2400" baseline="30000" dirty="0" smtClean="0">
                <a:cs typeface="Arial" charset="0"/>
              </a:rPr>
              <a:t>th</a:t>
            </a:r>
            <a:r>
              <a:rPr lang="en-US" sz="2400" dirty="0" smtClean="0">
                <a:cs typeface="Arial" charset="0"/>
              </a:rPr>
              <a:t> edition, Chapman &amp; Hall 1996)</a:t>
            </a:r>
            <a:r>
              <a:rPr lang="el-GR" sz="2400" dirty="0" smtClean="0"/>
              <a:t>.</a:t>
            </a:r>
          </a:p>
        </p:txBody>
      </p:sp>
      <p:pic>
        <p:nvPicPr>
          <p:cNvPr id="13" name="Picture 4" descr="Εικόνα,      Η ολική αερόβια μικροχλωρίδα (Aerobic Plate count - APC) ως δείκτης της ανιχνεύσιμης αλλοίωσης τροφίμων (από “Μοdern Food Microbiology”, James Jay , 5th edition, Chapman &amp; Hall 1996).&#10;"/>
          <p:cNvPicPr>
            <a:picLocks noGrp="1" noChangeAspect="1" noChangeArrowheads="1"/>
          </p:cNvPicPr>
          <p:nvPr>
            <p:ph sz="half" idx="2"/>
          </p:nvPr>
        </p:nvPicPr>
        <p:blipFill>
          <a:blip r:embed="rId4" cstate="print"/>
          <a:srcRect/>
          <a:stretch>
            <a:fillRect/>
          </a:stretch>
        </p:blipFill>
        <p:spPr>
          <a:xfrm>
            <a:off x="467544" y="2564904"/>
            <a:ext cx="8389169" cy="3776128"/>
          </a:xfrm>
          <a:noFill/>
        </p:spPr>
      </p:pic>
      <p:sp>
        <p:nvSpPr>
          <p:cNvPr id="5" name="Θέση υποσέλιδου 3" descr="."/>
          <p:cNvSpPr txBox="1">
            <a:spLocks/>
          </p:cNvSpPr>
          <p:nvPr/>
        </p:nvSpPr>
        <p:spPr>
          <a:xfrm>
            <a:off x="1691681" y="6525344"/>
            <a:ext cx="5760640" cy="359221"/>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11"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11</a:t>
            </a:fld>
            <a:endParaRPr lang="el-GR" sz="1400" dirty="0"/>
          </a:p>
        </p:txBody>
      </p:sp>
    </p:spTree>
    <p:custDataLst>
      <p:tags r:id="rId1"/>
    </p:custDataLst>
    <p:extLst>
      <p:ext uri="{BB962C8B-B14F-4D97-AF65-F5344CB8AC3E}">
        <p14:creationId xmlns:p14="http://schemas.microsoft.com/office/powerpoint/2010/main" val="20667560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
          <p:cNvSpPr>
            <a:spLocks noGrp="1" noChangeArrowheads="1"/>
          </p:cNvSpPr>
          <p:nvPr>
            <p:ph type="title"/>
          </p:nvPr>
        </p:nvSpPr>
        <p:spPr>
          <a:xfrm>
            <a:off x="467544" y="0"/>
            <a:ext cx="8219256" cy="1052736"/>
          </a:xfrm>
          <a:ln/>
          <a:extLst>
            <a:ext uri="{91240B29-F687-4F45-9708-019B960494DF}">
              <a14:hiddenLine xmlns:a14="http://schemas.microsoft.com/office/drawing/2010/main" w="9525">
                <a:solidFill>
                  <a:srgbClr val="000000"/>
                </a:solidFill>
                <a:round/>
                <a:headEnd/>
                <a:tailEnd/>
              </a14:hiddenLine>
            </a:ext>
          </a:extLst>
        </p:spPr>
        <p:txBody>
          <a:bodyPr lIns="0" tIns="13601" rIns="0" bIns="0" anchor="ctr">
            <a:noAutofit/>
          </a:bodyPr>
          <a:lstStyle/>
          <a:p>
            <a:pPr>
              <a:lnSpc>
                <a:spcPct val="98000"/>
              </a:lnSpc>
              <a:buSzPct val="45000"/>
              <a:tabLst>
                <a:tab pos="723900" algn="l"/>
                <a:tab pos="89535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err="1">
                <a:cs typeface="Arial" charset="0"/>
              </a:rPr>
              <a:t>Αλλοιογόνοι</a:t>
            </a:r>
            <a:r>
              <a:rPr lang="el-GR" sz="4000" dirty="0">
                <a:cs typeface="Arial" charset="0"/>
              </a:rPr>
              <a:t> </a:t>
            </a:r>
            <a:r>
              <a:rPr lang="el-GR" sz="4000" dirty="0" smtClean="0">
                <a:cs typeface="Arial" charset="0"/>
              </a:rPr>
              <a:t>μικροοργανισμοί </a:t>
            </a:r>
            <a:r>
              <a:rPr lang="el-GR" sz="4000" dirty="0" smtClean="0">
                <a:cs typeface="Arial" charset="0"/>
              </a:rPr>
              <a:t/>
            </a:r>
            <a:br>
              <a:rPr lang="el-GR" sz="4000" dirty="0" smtClean="0">
                <a:cs typeface="Arial" charset="0"/>
              </a:rPr>
            </a:br>
            <a:r>
              <a:rPr lang="el-GR" sz="4000" dirty="0" smtClean="0">
                <a:cs typeface="Arial" charset="0"/>
              </a:rPr>
              <a:t>(</a:t>
            </a:r>
            <a:r>
              <a:rPr lang="el-GR" sz="4000" dirty="0" smtClean="0">
                <a:cs typeface="Arial" charset="0"/>
              </a:rPr>
              <a:t>1 από </a:t>
            </a:r>
            <a:r>
              <a:rPr lang="el-GR" sz="4000" dirty="0">
                <a:cs typeface="Arial" charset="0"/>
              </a:rPr>
              <a:t>19</a:t>
            </a:r>
            <a:r>
              <a:rPr lang="el-GR" sz="4000" dirty="0" smtClean="0">
                <a:cs typeface="Arial" charset="0"/>
              </a:rPr>
              <a:t>)</a:t>
            </a:r>
            <a:endParaRPr lang="el-GR" sz="4000" dirty="0"/>
          </a:p>
        </p:txBody>
      </p:sp>
      <p:sp>
        <p:nvSpPr>
          <p:cNvPr id="7" name="Ορθογώνιο 6" descr="Μικροχλωρίδα κρέατος:&#10;&#10;Πολλά αερόβια ψυχρότροφα βακτήρια,&#10;&#10;Λίγες ζύμες(Candida, Torulopsis, Rhodotorula),&#10;&#10;Λίγοι μύκητες(Cladosposium, Mucor Geotrichum, Penicillium, Rhizopus, Sporotrichum, Thamnidium).&#10;&#10;"/>
          <p:cNvSpPr/>
          <p:nvPr/>
        </p:nvSpPr>
        <p:spPr>
          <a:xfrm>
            <a:off x="317765" y="1484784"/>
            <a:ext cx="3203848" cy="4819781"/>
          </a:xfrm>
          <a:prstGeom prst="rect">
            <a:avLst/>
          </a:prstGeom>
        </p:spPr>
        <p:txBody>
          <a:bodyPr wrap="square">
            <a:spAutoFit/>
          </a:bodyPr>
          <a:lstStyle/>
          <a:p>
            <a:pPr>
              <a:lnSpc>
                <a:spcPct val="80000"/>
              </a:lnSpc>
            </a:pPr>
            <a:r>
              <a:rPr lang="el-GR" sz="2400" dirty="0" err="1" smtClean="0">
                <a:solidFill>
                  <a:schemeClr val="tx2"/>
                </a:solidFill>
              </a:rPr>
              <a:t>Μικροχλωρίδα</a:t>
            </a:r>
            <a:r>
              <a:rPr lang="el-GR" sz="2400" dirty="0" smtClean="0">
                <a:solidFill>
                  <a:schemeClr val="tx2"/>
                </a:solidFill>
              </a:rPr>
              <a:t> </a:t>
            </a:r>
            <a:r>
              <a:rPr lang="el-GR" sz="2400" dirty="0">
                <a:solidFill>
                  <a:schemeClr val="tx2"/>
                </a:solidFill>
              </a:rPr>
              <a:t>κρέατος</a:t>
            </a:r>
            <a:r>
              <a:rPr lang="en-US" sz="2400" dirty="0">
                <a:solidFill>
                  <a:schemeClr val="tx2"/>
                </a:solidFill>
              </a:rPr>
              <a:t>:</a:t>
            </a:r>
          </a:p>
          <a:p>
            <a:pPr>
              <a:lnSpc>
                <a:spcPct val="80000"/>
              </a:lnSpc>
              <a:buFont typeface="Wingdings" pitchFamily="2" charset="2"/>
              <a:buChar char="§"/>
            </a:pPr>
            <a:endParaRPr lang="en-US" sz="2400" dirty="0"/>
          </a:p>
          <a:p>
            <a:pPr>
              <a:lnSpc>
                <a:spcPct val="80000"/>
              </a:lnSpc>
              <a:buFont typeface="Wingdings" pitchFamily="2" charset="2"/>
              <a:buChar char="§"/>
            </a:pPr>
            <a:r>
              <a:rPr lang="el-GR" sz="2400" dirty="0"/>
              <a:t>Πολλά αερόβια </a:t>
            </a:r>
            <a:r>
              <a:rPr lang="el-GR" sz="2400" dirty="0" err="1"/>
              <a:t>ψυχρότροφα</a:t>
            </a:r>
            <a:r>
              <a:rPr lang="el-GR" sz="2400" dirty="0"/>
              <a:t> </a:t>
            </a:r>
            <a:r>
              <a:rPr lang="el-GR" sz="2400" dirty="0" smtClean="0"/>
              <a:t>βακτήρια</a:t>
            </a:r>
            <a:endParaRPr lang="en-US" sz="2400" dirty="0"/>
          </a:p>
          <a:p>
            <a:pPr>
              <a:lnSpc>
                <a:spcPct val="80000"/>
              </a:lnSpc>
              <a:buFont typeface="Wingdings" pitchFamily="2" charset="2"/>
              <a:buChar char="§"/>
            </a:pPr>
            <a:endParaRPr lang="en-US" sz="2400" dirty="0"/>
          </a:p>
          <a:p>
            <a:pPr>
              <a:lnSpc>
                <a:spcPct val="80000"/>
              </a:lnSpc>
              <a:buFont typeface="Wingdings" pitchFamily="2" charset="2"/>
              <a:buChar char="§"/>
            </a:pPr>
            <a:r>
              <a:rPr lang="el-GR" sz="2400" dirty="0"/>
              <a:t>Λίγες </a:t>
            </a:r>
            <a:r>
              <a:rPr lang="el-GR" sz="2400" dirty="0" smtClean="0"/>
              <a:t>ζύμες </a:t>
            </a:r>
            <a:r>
              <a:rPr lang="en-US" sz="2400" dirty="0" smtClean="0"/>
              <a:t>(</a:t>
            </a:r>
            <a:r>
              <a:rPr lang="en-US" sz="2400" dirty="0"/>
              <a:t>Candida, </a:t>
            </a:r>
            <a:r>
              <a:rPr lang="en-US" sz="2400" dirty="0" err="1"/>
              <a:t>Torulopsis</a:t>
            </a:r>
            <a:r>
              <a:rPr lang="en-US" sz="2400" dirty="0"/>
              <a:t>, </a:t>
            </a:r>
            <a:r>
              <a:rPr lang="en-US" sz="2400" dirty="0" err="1"/>
              <a:t>Rhodotorula</a:t>
            </a:r>
            <a:r>
              <a:rPr lang="en-US" sz="2400" dirty="0" smtClean="0"/>
              <a:t>)</a:t>
            </a:r>
            <a:r>
              <a:rPr lang="el-GR" sz="2400" dirty="0" smtClean="0"/>
              <a:t>,</a:t>
            </a:r>
            <a:endParaRPr lang="en-US" sz="2400" dirty="0"/>
          </a:p>
          <a:p>
            <a:pPr>
              <a:lnSpc>
                <a:spcPct val="80000"/>
              </a:lnSpc>
              <a:buFont typeface="Wingdings" pitchFamily="2" charset="2"/>
              <a:buChar char="§"/>
            </a:pPr>
            <a:endParaRPr lang="en-US" sz="2400" dirty="0"/>
          </a:p>
          <a:p>
            <a:pPr>
              <a:lnSpc>
                <a:spcPct val="80000"/>
              </a:lnSpc>
              <a:buFont typeface="Wingdings" pitchFamily="2" charset="2"/>
              <a:buChar char="§"/>
            </a:pPr>
            <a:r>
              <a:rPr lang="el-GR" sz="2400" dirty="0"/>
              <a:t>Λίγοι </a:t>
            </a:r>
            <a:r>
              <a:rPr lang="el-GR" sz="2400" dirty="0" smtClean="0"/>
              <a:t>μύκητες </a:t>
            </a:r>
            <a:r>
              <a:rPr lang="en-US" sz="2400" dirty="0" smtClean="0"/>
              <a:t>(</a:t>
            </a:r>
            <a:r>
              <a:rPr lang="en-US" sz="2400" dirty="0" err="1"/>
              <a:t>Cladosposium</a:t>
            </a:r>
            <a:r>
              <a:rPr lang="en-US" sz="2400" dirty="0"/>
              <a:t>, </a:t>
            </a:r>
            <a:r>
              <a:rPr lang="en-US" sz="2400" dirty="0" err="1"/>
              <a:t>Mucor</a:t>
            </a:r>
            <a:r>
              <a:rPr lang="en-US" sz="2400" dirty="0"/>
              <a:t> </a:t>
            </a:r>
            <a:r>
              <a:rPr lang="en-US" sz="2400" dirty="0" err="1"/>
              <a:t>Geotrichum</a:t>
            </a:r>
            <a:r>
              <a:rPr lang="en-US" sz="2400" dirty="0"/>
              <a:t>,</a:t>
            </a:r>
            <a:r>
              <a:rPr lang="el-GR" sz="2400" dirty="0"/>
              <a:t> </a:t>
            </a:r>
            <a:r>
              <a:rPr lang="en-US" sz="2400" dirty="0" err="1"/>
              <a:t>Penicillium</a:t>
            </a:r>
            <a:r>
              <a:rPr lang="en-US" sz="2400" dirty="0"/>
              <a:t>, </a:t>
            </a:r>
            <a:r>
              <a:rPr lang="en-US" sz="2400" dirty="0" err="1"/>
              <a:t>Rhizopus</a:t>
            </a:r>
            <a:r>
              <a:rPr lang="en-US" sz="2400" dirty="0"/>
              <a:t>, </a:t>
            </a:r>
            <a:r>
              <a:rPr lang="en-US" sz="2400" dirty="0" err="1"/>
              <a:t>Sporotrichum</a:t>
            </a:r>
            <a:r>
              <a:rPr lang="en-US" sz="2400" dirty="0"/>
              <a:t>, </a:t>
            </a:r>
            <a:r>
              <a:rPr lang="en-US" sz="2400" dirty="0" err="1"/>
              <a:t>Thamnidium</a:t>
            </a:r>
            <a:r>
              <a:rPr lang="en-US" sz="2400" dirty="0" smtClean="0"/>
              <a:t>)</a:t>
            </a:r>
            <a:r>
              <a:rPr lang="el-GR" sz="2400" dirty="0" smtClean="0"/>
              <a:t>.</a:t>
            </a:r>
            <a:endParaRPr lang="en-US" sz="2400" dirty="0"/>
          </a:p>
          <a:p>
            <a:pPr>
              <a:lnSpc>
                <a:spcPct val="80000"/>
              </a:lnSpc>
              <a:buFontTx/>
              <a:buChar char="-"/>
            </a:pPr>
            <a:endParaRPr lang="en-US" sz="2400" dirty="0"/>
          </a:p>
        </p:txBody>
      </p:sp>
      <p:pic>
        <p:nvPicPr>
          <p:cNvPr id="6" name="Picture 4" descr="Εικόνα, (από “Μοdern Food Microbiology”, James Jay , 5th edition, Chapman &amp; Hall 1996).&#10;&#10;Μικροχλωρίδα κρέατος:&#10;&#10;Πολλά αερόβια ψυχρότροφα βακτήρια&#10;&#10;Λίγες ζύμες (Candida, Torulopsis, Rhodotorula),&#10;&#10;Λίγοι μύκητες (Cladosposium, Mucor Geotrichum, Penicillium, Rhizopus, Sporotrichum, Thamnidium).&#10;&#10;"/>
          <p:cNvPicPr>
            <a:picLocks noGrp="1" noChangeAspect="1" noChangeArrowheads="1"/>
          </p:cNvPicPr>
          <p:nvPr>
            <p:ph sz="half" idx="2"/>
          </p:nvPr>
        </p:nvPicPr>
        <p:blipFill>
          <a:blip r:embed="rId4" cstate="print"/>
          <a:srcRect/>
          <a:stretch>
            <a:fillRect/>
          </a:stretch>
        </p:blipFill>
        <p:spPr>
          <a:xfrm>
            <a:off x="3377597" y="1124744"/>
            <a:ext cx="5298859" cy="5465649"/>
          </a:xfrm>
          <a:noFill/>
        </p:spPr>
      </p:pic>
      <p:sp>
        <p:nvSpPr>
          <p:cNvPr id="9" name="Θέση υποσέλιδου 3" descr="."/>
          <p:cNvSpPr txBox="1">
            <a:spLocks/>
          </p:cNvSpPr>
          <p:nvPr/>
        </p:nvSpPr>
        <p:spPr>
          <a:xfrm>
            <a:off x="1835696" y="6525344"/>
            <a:ext cx="5976663" cy="359221"/>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13"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12</a:t>
            </a:fld>
            <a:endParaRPr lang="el-GR" sz="1400" dirty="0"/>
          </a:p>
        </p:txBody>
      </p:sp>
    </p:spTree>
    <p:custDataLst>
      <p:tags r:id="rId1"/>
    </p:custDataLst>
    <p:extLst>
      <p:ext uri="{BB962C8B-B14F-4D97-AF65-F5344CB8AC3E}">
        <p14:creationId xmlns:p14="http://schemas.microsoft.com/office/powerpoint/2010/main" val="3467503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
          <p:cNvSpPr>
            <a:spLocks noGrp="1" noChangeArrowheads="1"/>
          </p:cNvSpPr>
          <p:nvPr>
            <p:ph type="title"/>
          </p:nvPr>
        </p:nvSpPr>
        <p:spPr>
          <a:xfrm>
            <a:off x="467544" y="44625"/>
            <a:ext cx="8219256" cy="1152128"/>
          </a:xfrm>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err="1">
                <a:cs typeface="Arial" charset="0"/>
              </a:rPr>
              <a:t>Αλλοιογόνοι</a:t>
            </a:r>
            <a:r>
              <a:rPr lang="el-GR" sz="4000" dirty="0">
                <a:cs typeface="Arial" charset="0"/>
              </a:rPr>
              <a:t> μικροοργανισμοί</a:t>
            </a:r>
            <a:r>
              <a:rPr lang="en-US" sz="4000" dirty="0">
                <a:cs typeface="Arial" charset="0"/>
              </a:rPr>
              <a:t/>
            </a:r>
            <a:br>
              <a:rPr lang="en-US" sz="4000" dirty="0">
                <a:cs typeface="Arial" charset="0"/>
              </a:rPr>
            </a:br>
            <a:r>
              <a:rPr lang="el-GR" sz="4000" dirty="0" smtClean="0">
                <a:cs typeface="Arial" charset="0"/>
              </a:rPr>
              <a:t>(2 </a:t>
            </a:r>
            <a:r>
              <a:rPr lang="el-GR" sz="4000" dirty="0">
                <a:cs typeface="Arial" charset="0"/>
              </a:rPr>
              <a:t>από 19</a:t>
            </a:r>
            <a:r>
              <a:rPr lang="el-GR" sz="4000" dirty="0" smtClean="0">
                <a:cs typeface="Arial" charset="0"/>
              </a:rPr>
              <a:t>)</a:t>
            </a:r>
            <a:endParaRPr lang="el-GR" sz="4000" dirty="0"/>
          </a:p>
        </p:txBody>
      </p:sp>
      <p:sp>
        <p:nvSpPr>
          <p:cNvPr id="4" name="Ορθογώνιο 3" descr="Αλλοιώσεις κρέατος:&#10;&#10;Οξίνιση ή πρωτεόλυση επιφανειακά:: &#10; - Pseudomonas, Acinetobacter, Moraxella, Brochothrix  (ψυχρότροφα), Bacillus,&#10;Οξίνιση ή πρωτεόλυση στο εσωτερικό ενός τεμαχίου (“bone taint”) σε θερμοκρασία περιβάλλοντος: &#10; - Cl. perfringens, Enterobacteriacae,&#10;Τάγγιση λίπους : &#10; - Pseudomonas, Alteromonas, Flavobacterium, fungi,&#10;Πράσινες χρωστικές στην επιφάνεις (παραδείγματος χάριν φέτες ζαμπόν)&#10; - Pseudomonas fluorescens, Shewanella putrefaciens,&#10;Επιφανειακή γλίτσα σε φέτες ζαμπόν:&#10; - Pseudomonas (συνένωση αποικιών, παραγωγή  πολυσακχαριτών. &#10;"/>
          <p:cNvSpPr/>
          <p:nvPr/>
        </p:nvSpPr>
        <p:spPr>
          <a:xfrm>
            <a:off x="467544" y="1502079"/>
            <a:ext cx="8219256" cy="4524315"/>
          </a:xfrm>
          <a:prstGeom prst="rect">
            <a:avLst/>
          </a:prstGeom>
        </p:spPr>
        <p:txBody>
          <a:bodyPr wrap="square">
            <a:spAutoFit/>
          </a:bodyPr>
          <a:lstStyle/>
          <a:p>
            <a:pPr>
              <a:lnSpc>
                <a:spcPct val="80000"/>
              </a:lnSpc>
            </a:pPr>
            <a:r>
              <a:rPr lang="el-GR" sz="2400" dirty="0" smtClean="0">
                <a:solidFill>
                  <a:schemeClr val="tx2"/>
                </a:solidFill>
              </a:rPr>
              <a:t>Αλλοιώσεις </a:t>
            </a:r>
            <a:r>
              <a:rPr lang="el-GR" sz="2400" dirty="0">
                <a:solidFill>
                  <a:schemeClr val="tx2"/>
                </a:solidFill>
              </a:rPr>
              <a:t>κρέατος:</a:t>
            </a:r>
            <a:endParaRPr lang="en-US" sz="2400" u="sng" dirty="0">
              <a:solidFill>
                <a:schemeClr val="tx2"/>
              </a:solidFill>
            </a:endParaRPr>
          </a:p>
          <a:p>
            <a:pPr>
              <a:lnSpc>
                <a:spcPct val="80000"/>
              </a:lnSpc>
            </a:pPr>
            <a:endParaRPr lang="en-US" sz="2400" dirty="0">
              <a:solidFill>
                <a:srgbClr val="FFFF00"/>
              </a:solidFill>
            </a:endParaRPr>
          </a:p>
          <a:p>
            <a:pPr marL="342900" indent="-342900">
              <a:lnSpc>
                <a:spcPct val="80000"/>
              </a:lnSpc>
              <a:buClr>
                <a:schemeClr val="tx1"/>
              </a:buClr>
              <a:buFont typeface="Wingdings" panose="05000000000000000000" pitchFamily="2" charset="2"/>
              <a:buChar char="§"/>
            </a:pPr>
            <a:r>
              <a:rPr lang="el-GR" sz="2400" dirty="0" err="1">
                <a:solidFill>
                  <a:schemeClr val="tx2"/>
                </a:solidFill>
              </a:rPr>
              <a:t>Οξίνιση</a:t>
            </a:r>
            <a:r>
              <a:rPr lang="el-GR" sz="2400" dirty="0">
                <a:solidFill>
                  <a:schemeClr val="tx2"/>
                </a:solidFill>
              </a:rPr>
              <a:t> ή πρωτεόλυση </a:t>
            </a:r>
            <a:r>
              <a:rPr lang="el-GR" sz="2400" dirty="0" smtClean="0">
                <a:solidFill>
                  <a:schemeClr val="tx2"/>
                </a:solidFill>
              </a:rPr>
              <a:t>επιφανειακά:</a:t>
            </a:r>
            <a:r>
              <a:rPr lang="en-US" sz="2400" dirty="0" smtClean="0">
                <a:solidFill>
                  <a:srgbClr val="FFFF00"/>
                </a:solidFill>
              </a:rPr>
              <a:t>:</a:t>
            </a:r>
            <a:r>
              <a:rPr lang="en-US" sz="2400" dirty="0" smtClean="0"/>
              <a:t> </a:t>
            </a:r>
            <a:endParaRPr lang="en-US" sz="2400" dirty="0"/>
          </a:p>
          <a:p>
            <a:pPr>
              <a:lnSpc>
                <a:spcPct val="80000"/>
              </a:lnSpc>
              <a:buClr>
                <a:schemeClr val="tx1"/>
              </a:buClr>
            </a:pPr>
            <a:r>
              <a:rPr lang="el-GR" sz="2400" dirty="0" smtClean="0"/>
              <a:t>	</a:t>
            </a:r>
            <a:r>
              <a:rPr lang="en-US" sz="2400" dirty="0" smtClean="0"/>
              <a:t>- </a:t>
            </a:r>
            <a:r>
              <a:rPr lang="en-US" sz="2400" dirty="0"/>
              <a:t>Pseudomonas, </a:t>
            </a:r>
            <a:r>
              <a:rPr lang="en-US" sz="2400" dirty="0" err="1"/>
              <a:t>Acinetobacter</a:t>
            </a:r>
            <a:r>
              <a:rPr lang="en-US" sz="2400" dirty="0"/>
              <a:t>, Moraxella, </a:t>
            </a:r>
            <a:r>
              <a:rPr lang="en-US" sz="2400" dirty="0" err="1"/>
              <a:t>Brochothrix</a:t>
            </a:r>
            <a:r>
              <a:rPr lang="en-US" sz="2400" dirty="0"/>
              <a:t> </a:t>
            </a:r>
            <a:r>
              <a:rPr lang="el-GR" sz="2400" dirty="0" smtClean="0"/>
              <a:t>	</a:t>
            </a:r>
            <a:r>
              <a:rPr lang="en-US" sz="2400" dirty="0" smtClean="0"/>
              <a:t>(</a:t>
            </a:r>
            <a:r>
              <a:rPr lang="el-GR" sz="2400" dirty="0" err="1"/>
              <a:t>ψυχρότροφα</a:t>
            </a:r>
            <a:r>
              <a:rPr lang="en-US" sz="2400" dirty="0"/>
              <a:t>), </a:t>
            </a:r>
            <a:r>
              <a:rPr lang="en-US" sz="2400" dirty="0" smtClean="0"/>
              <a:t>Bacillus</a:t>
            </a:r>
            <a:r>
              <a:rPr lang="el-GR" sz="2400" dirty="0" smtClean="0"/>
              <a:t>,</a:t>
            </a:r>
            <a:endParaRPr lang="en-US" sz="2400" dirty="0"/>
          </a:p>
          <a:p>
            <a:pPr marL="342900" indent="-342900">
              <a:lnSpc>
                <a:spcPct val="80000"/>
              </a:lnSpc>
              <a:buClr>
                <a:schemeClr val="tx1"/>
              </a:buClr>
              <a:buFont typeface="Wingdings" panose="05000000000000000000" pitchFamily="2" charset="2"/>
              <a:buChar char="§"/>
            </a:pPr>
            <a:r>
              <a:rPr lang="el-GR" sz="2400" dirty="0" err="1">
                <a:solidFill>
                  <a:schemeClr val="tx2"/>
                </a:solidFill>
              </a:rPr>
              <a:t>Οξίνιση</a:t>
            </a:r>
            <a:r>
              <a:rPr lang="el-GR" sz="2400" dirty="0">
                <a:solidFill>
                  <a:schemeClr val="tx2"/>
                </a:solidFill>
              </a:rPr>
              <a:t> ή πρωτεόλυση στο εσωτερικό ενός τεμαχίου</a:t>
            </a:r>
            <a:r>
              <a:rPr lang="en-US" sz="2400" dirty="0">
                <a:solidFill>
                  <a:schemeClr val="tx2"/>
                </a:solidFill>
              </a:rPr>
              <a:t> (“bone taint”)</a:t>
            </a:r>
            <a:r>
              <a:rPr lang="el-GR" sz="2400" dirty="0">
                <a:solidFill>
                  <a:schemeClr val="tx2"/>
                </a:solidFill>
              </a:rPr>
              <a:t> σε θερμοκρασία περιβάλλοντος</a:t>
            </a:r>
            <a:r>
              <a:rPr lang="en-US" sz="2400" dirty="0"/>
              <a:t>: </a:t>
            </a:r>
          </a:p>
          <a:p>
            <a:pPr>
              <a:lnSpc>
                <a:spcPct val="80000"/>
              </a:lnSpc>
              <a:buClr>
                <a:schemeClr val="tx1"/>
              </a:buClr>
            </a:pPr>
            <a:r>
              <a:rPr lang="el-GR" sz="2400" dirty="0" smtClean="0"/>
              <a:t>	</a:t>
            </a:r>
            <a:r>
              <a:rPr lang="en-US" sz="2400" dirty="0" smtClean="0"/>
              <a:t>- </a:t>
            </a:r>
            <a:r>
              <a:rPr lang="en-US" sz="2400" dirty="0"/>
              <a:t>Cl. </a:t>
            </a:r>
            <a:r>
              <a:rPr lang="en-US" sz="2400" dirty="0" err="1"/>
              <a:t>perfringens</a:t>
            </a:r>
            <a:r>
              <a:rPr lang="en-US" sz="2400" dirty="0"/>
              <a:t>, </a:t>
            </a:r>
            <a:r>
              <a:rPr lang="en-US" sz="2400" dirty="0" err="1" smtClean="0"/>
              <a:t>Enterobacteriacae</a:t>
            </a:r>
            <a:r>
              <a:rPr lang="el-GR" sz="2400" dirty="0" smtClean="0"/>
              <a:t>,</a:t>
            </a:r>
            <a:endParaRPr lang="en-US" sz="2400" dirty="0"/>
          </a:p>
          <a:p>
            <a:pPr marL="342900" indent="-342900">
              <a:lnSpc>
                <a:spcPct val="80000"/>
              </a:lnSpc>
              <a:buClr>
                <a:schemeClr val="tx1"/>
              </a:buClr>
              <a:buFont typeface="Wingdings" panose="05000000000000000000" pitchFamily="2" charset="2"/>
              <a:buChar char="§"/>
            </a:pPr>
            <a:r>
              <a:rPr lang="el-GR" sz="2400" dirty="0" err="1">
                <a:solidFill>
                  <a:schemeClr val="tx2"/>
                </a:solidFill>
              </a:rPr>
              <a:t>Τάγγιση</a:t>
            </a:r>
            <a:r>
              <a:rPr lang="el-GR" sz="2400" dirty="0">
                <a:solidFill>
                  <a:schemeClr val="tx2"/>
                </a:solidFill>
              </a:rPr>
              <a:t> λίπους </a:t>
            </a:r>
            <a:r>
              <a:rPr lang="en-US" sz="2400" dirty="0">
                <a:solidFill>
                  <a:schemeClr val="tx2"/>
                </a:solidFill>
              </a:rPr>
              <a:t>: </a:t>
            </a:r>
          </a:p>
          <a:p>
            <a:pPr>
              <a:lnSpc>
                <a:spcPct val="80000"/>
              </a:lnSpc>
              <a:buClr>
                <a:schemeClr val="tx1"/>
              </a:buClr>
            </a:pPr>
            <a:r>
              <a:rPr lang="el-GR" sz="2400" dirty="0" smtClean="0"/>
              <a:t>	</a:t>
            </a:r>
            <a:r>
              <a:rPr lang="en-US" sz="2400" dirty="0" smtClean="0"/>
              <a:t>- </a:t>
            </a:r>
            <a:r>
              <a:rPr lang="en-US" sz="2400" dirty="0"/>
              <a:t>Pseudomonas, </a:t>
            </a:r>
            <a:r>
              <a:rPr lang="en-US" sz="2400" dirty="0" err="1"/>
              <a:t>Alteromonas</a:t>
            </a:r>
            <a:r>
              <a:rPr lang="en-US" sz="2400" dirty="0"/>
              <a:t>, </a:t>
            </a:r>
            <a:r>
              <a:rPr lang="en-US" sz="2400" dirty="0" err="1"/>
              <a:t>Flavobacterium</a:t>
            </a:r>
            <a:r>
              <a:rPr lang="en-US" sz="2400" dirty="0"/>
              <a:t>, </a:t>
            </a:r>
            <a:r>
              <a:rPr lang="en-US" sz="2400" dirty="0" smtClean="0"/>
              <a:t>fungi</a:t>
            </a:r>
            <a:r>
              <a:rPr lang="el-GR" sz="2400" dirty="0" smtClean="0"/>
              <a:t>,</a:t>
            </a:r>
            <a:endParaRPr lang="en-US" sz="2400" dirty="0"/>
          </a:p>
          <a:p>
            <a:pPr marL="342900" indent="-342900">
              <a:lnSpc>
                <a:spcPct val="80000"/>
              </a:lnSpc>
              <a:buClr>
                <a:schemeClr val="tx1"/>
              </a:buClr>
              <a:buFont typeface="Wingdings" panose="05000000000000000000" pitchFamily="2" charset="2"/>
              <a:buChar char="§"/>
            </a:pPr>
            <a:r>
              <a:rPr lang="el-GR" sz="2400" dirty="0">
                <a:solidFill>
                  <a:schemeClr val="tx2"/>
                </a:solidFill>
              </a:rPr>
              <a:t>Πράσινες χρωστικές στην </a:t>
            </a:r>
            <a:r>
              <a:rPr lang="el-GR" sz="2400" dirty="0" err="1">
                <a:solidFill>
                  <a:schemeClr val="tx2"/>
                </a:solidFill>
              </a:rPr>
              <a:t>επιφάνεις</a:t>
            </a:r>
            <a:r>
              <a:rPr lang="el-GR" sz="2400" dirty="0">
                <a:solidFill>
                  <a:schemeClr val="tx2"/>
                </a:solidFill>
              </a:rPr>
              <a:t> (π.χ. φέτες ζαμπόν)</a:t>
            </a:r>
            <a:endParaRPr lang="en-US" sz="2400" dirty="0">
              <a:solidFill>
                <a:schemeClr val="tx2"/>
              </a:solidFill>
            </a:endParaRPr>
          </a:p>
          <a:p>
            <a:pPr>
              <a:lnSpc>
                <a:spcPct val="80000"/>
              </a:lnSpc>
              <a:buClr>
                <a:schemeClr val="tx1"/>
              </a:buClr>
            </a:pPr>
            <a:r>
              <a:rPr lang="el-GR" sz="2400" dirty="0" smtClean="0"/>
              <a:t>	</a:t>
            </a:r>
            <a:r>
              <a:rPr lang="en-US" sz="2400" dirty="0" smtClean="0"/>
              <a:t>- </a:t>
            </a:r>
            <a:r>
              <a:rPr lang="en-US" sz="2400" dirty="0"/>
              <a:t>Pseudomonas </a:t>
            </a:r>
            <a:r>
              <a:rPr lang="en-US" sz="2400" dirty="0" err="1"/>
              <a:t>fluorescens</a:t>
            </a:r>
            <a:r>
              <a:rPr lang="en-US" sz="2400" dirty="0"/>
              <a:t>, </a:t>
            </a:r>
            <a:r>
              <a:rPr lang="en-US" sz="2400" dirty="0" err="1"/>
              <a:t>Shewanella</a:t>
            </a:r>
            <a:r>
              <a:rPr lang="en-US" sz="2400" dirty="0"/>
              <a:t> </a:t>
            </a:r>
            <a:r>
              <a:rPr lang="en-US" sz="2400" dirty="0" err="1" smtClean="0"/>
              <a:t>putrefaciens</a:t>
            </a:r>
            <a:r>
              <a:rPr lang="el-GR" sz="2400" dirty="0" smtClean="0"/>
              <a:t>,</a:t>
            </a:r>
            <a:endParaRPr lang="en-US" sz="2400" dirty="0"/>
          </a:p>
          <a:p>
            <a:pPr marL="342900" indent="-342900">
              <a:lnSpc>
                <a:spcPct val="80000"/>
              </a:lnSpc>
              <a:buClr>
                <a:schemeClr val="tx1"/>
              </a:buClr>
              <a:buFont typeface="Wingdings" panose="05000000000000000000" pitchFamily="2" charset="2"/>
              <a:buChar char="§"/>
            </a:pPr>
            <a:r>
              <a:rPr lang="el-GR" sz="2400" dirty="0">
                <a:solidFill>
                  <a:schemeClr val="tx2"/>
                </a:solidFill>
              </a:rPr>
              <a:t>Επιφανειακή γλίτσα σε φέτες </a:t>
            </a:r>
            <a:r>
              <a:rPr lang="el-GR" sz="2400" dirty="0" smtClean="0">
                <a:solidFill>
                  <a:schemeClr val="tx2"/>
                </a:solidFill>
              </a:rPr>
              <a:t>ζαμπόν:</a:t>
            </a:r>
            <a:endParaRPr lang="en-US" sz="2400" dirty="0">
              <a:solidFill>
                <a:schemeClr val="tx2"/>
              </a:solidFill>
            </a:endParaRPr>
          </a:p>
          <a:p>
            <a:pPr>
              <a:lnSpc>
                <a:spcPct val="80000"/>
              </a:lnSpc>
              <a:buClr>
                <a:schemeClr val="tx1"/>
              </a:buClr>
            </a:pPr>
            <a:r>
              <a:rPr lang="el-GR" sz="2400" dirty="0" smtClean="0"/>
              <a:t>	</a:t>
            </a:r>
            <a:r>
              <a:rPr lang="en-US" sz="2400" dirty="0" smtClean="0"/>
              <a:t>- </a:t>
            </a:r>
            <a:r>
              <a:rPr lang="en-US" sz="2400" dirty="0"/>
              <a:t>Pseudomonas (</a:t>
            </a:r>
            <a:r>
              <a:rPr lang="el-GR" sz="2400" dirty="0"/>
              <a:t>συνένωση αποικιών, παραγωγή </a:t>
            </a:r>
            <a:r>
              <a:rPr lang="el-GR" sz="2400" dirty="0" smtClean="0"/>
              <a:t>	πολυσακχαριτών. </a:t>
            </a:r>
            <a:endParaRPr lang="en-US" sz="2400" dirty="0"/>
          </a:p>
        </p:txBody>
      </p:sp>
      <p:sp>
        <p:nvSpPr>
          <p:cNvPr id="15"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13</a:t>
            </a:fld>
            <a:endParaRPr lang="el-GR" sz="1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1419080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5"/>
            <a:ext cx="8219256" cy="1296144"/>
          </a:xfrm>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err="1">
                <a:cs typeface="Arial" charset="0"/>
              </a:rPr>
              <a:t>Αλλοιογόνοι</a:t>
            </a:r>
            <a:r>
              <a:rPr lang="el-GR" sz="4000" dirty="0">
                <a:cs typeface="Arial" charset="0"/>
              </a:rPr>
              <a:t> μικροοργανισμοί</a:t>
            </a:r>
            <a:r>
              <a:rPr lang="en-US" sz="4000" dirty="0">
                <a:cs typeface="Arial" charset="0"/>
              </a:rPr>
              <a:t/>
            </a:r>
            <a:br>
              <a:rPr lang="en-US" sz="4000" dirty="0">
                <a:cs typeface="Arial" charset="0"/>
              </a:rPr>
            </a:br>
            <a:r>
              <a:rPr lang="el-GR" sz="4000" dirty="0" smtClean="0">
                <a:cs typeface="Arial" charset="0"/>
              </a:rPr>
              <a:t>(3 </a:t>
            </a:r>
            <a:r>
              <a:rPr lang="el-GR" sz="4000" dirty="0">
                <a:cs typeface="Arial" charset="0"/>
              </a:rPr>
              <a:t>από 19</a:t>
            </a:r>
            <a:r>
              <a:rPr lang="el-GR" sz="4000" dirty="0" smtClean="0">
                <a:cs typeface="Arial" charset="0"/>
              </a:rPr>
              <a:t>)</a:t>
            </a:r>
            <a:endParaRPr lang="el-GR" sz="4000" dirty="0"/>
          </a:p>
        </p:txBody>
      </p:sp>
      <p:sp>
        <p:nvSpPr>
          <p:cNvPr id="13" name="Rectangle 3" descr="&#10;Μούχλα επιφανειακά:&#10; - Βαμβακώδη γκρι μυκήλα των μυκήτων Thamnidium,  Mucor, Rhizopus,&#10; - Μαύρες κηλίδες από Cladosposrium,&#10; - Λευκές κηλίδες από Sporotrichum και Chrysosporum,&#10; - Πράσινες κηλίδες από Penicillium.&#10;"/>
          <p:cNvSpPr>
            <a:spLocks noGrp="1" noChangeArrowheads="1"/>
          </p:cNvSpPr>
          <p:nvPr>
            <p:ph type="body" idx="1"/>
            <p:custDataLst>
              <p:tags r:id="rId2"/>
            </p:custDataLst>
          </p:nvPr>
        </p:nvSpPr>
        <p:spPr>
          <a:xfrm>
            <a:off x="467544" y="1484784"/>
            <a:ext cx="8219256" cy="2232248"/>
          </a:xfrm>
        </p:spPr>
        <p:txBody>
          <a:bodyPr>
            <a:noAutofit/>
          </a:bodyPr>
          <a:lstStyle/>
          <a:p>
            <a:pPr marL="342900" indent="-342900">
              <a:lnSpc>
                <a:spcPct val="80000"/>
              </a:lnSpc>
              <a:buClr>
                <a:schemeClr val="tx1"/>
              </a:buClr>
              <a:buFont typeface="Wingdings" panose="05000000000000000000" pitchFamily="2" charset="2"/>
              <a:buChar char="§"/>
            </a:pPr>
            <a:endParaRPr lang="en-US" b="0" dirty="0">
              <a:solidFill>
                <a:srgbClr val="FFFF00"/>
              </a:solidFill>
            </a:endParaRPr>
          </a:p>
          <a:p>
            <a:pPr marL="342900" indent="-342900">
              <a:lnSpc>
                <a:spcPct val="80000"/>
              </a:lnSpc>
              <a:buClr>
                <a:schemeClr val="tx1"/>
              </a:buClr>
              <a:buFont typeface="Wingdings" panose="05000000000000000000" pitchFamily="2" charset="2"/>
              <a:buChar char="§"/>
            </a:pPr>
            <a:r>
              <a:rPr lang="el-GR" b="0" dirty="0">
                <a:solidFill>
                  <a:schemeClr val="tx2"/>
                </a:solidFill>
              </a:rPr>
              <a:t>Μούχλα </a:t>
            </a:r>
            <a:r>
              <a:rPr lang="el-GR" b="0" dirty="0" smtClean="0">
                <a:solidFill>
                  <a:schemeClr val="tx2"/>
                </a:solidFill>
              </a:rPr>
              <a:t>επιφανειακά:</a:t>
            </a:r>
            <a:endParaRPr lang="el-GR" b="0" dirty="0">
              <a:solidFill>
                <a:schemeClr val="tx2"/>
              </a:solidFill>
            </a:endParaRPr>
          </a:p>
          <a:p>
            <a:pPr>
              <a:lnSpc>
                <a:spcPct val="80000"/>
              </a:lnSpc>
              <a:buClr>
                <a:schemeClr val="tx1"/>
              </a:buClr>
            </a:pPr>
            <a:r>
              <a:rPr lang="el-GR" b="0" dirty="0" smtClean="0"/>
              <a:t>	- </a:t>
            </a:r>
            <a:r>
              <a:rPr lang="el-GR" b="0" dirty="0"/>
              <a:t>Βαμβακώδη γκρι </a:t>
            </a:r>
            <a:r>
              <a:rPr lang="el-GR" b="0" dirty="0" err="1"/>
              <a:t>μυκήλα</a:t>
            </a:r>
            <a:r>
              <a:rPr lang="el-GR" b="0" dirty="0"/>
              <a:t> των μυκήτων </a:t>
            </a:r>
            <a:r>
              <a:rPr lang="en-US" b="0" dirty="0" err="1"/>
              <a:t>Thamnidium</a:t>
            </a:r>
            <a:r>
              <a:rPr lang="en-US" b="0" dirty="0"/>
              <a:t>, </a:t>
            </a:r>
            <a:r>
              <a:rPr lang="el-GR" b="0" dirty="0" smtClean="0"/>
              <a:t>	</a:t>
            </a:r>
            <a:r>
              <a:rPr lang="en-US" b="0" dirty="0" err="1" smtClean="0"/>
              <a:t>Mucor</a:t>
            </a:r>
            <a:r>
              <a:rPr lang="en-US" b="0" dirty="0"/>
              <a:t>, </a:t>
            </a:r>
            <a:r>
              <a:rPr lang="en-US" b="0" dirty="0" err="1" smtClean="0"/>
              <a:t>Rhizopus</a:t>
            </a:r>
            <a:r>
              <a:rPr lang="el-GR" b="0" dirty="0" smtClean="0"/>
              <a:t>,</a:t>
            </a:r>
            <a:endParaRPr lang="en-US" b="0" dirty="0"/>
          </a:p>
          <a:p>
            <a:pPr>
              <a:lnSpc>
                <a:spcPct val="80000"/>
              </a:lnSpc>
              <a:buClr>
                <a:schemeClr val="tx1"/>
              </a:buClr>
            </a:pPr>
            <a:r>
              <a:rPr lang="el-GR" b="0" dirty="0" smtClean="0"/>
              <a:t>	</a:t>
            </a:r>
            <a:r>
              <a:rPr lang="en-US" b="0" dirty="0" smtClean="0"/>
              <a:t>- </a:t>
            </a:r>
            <a:r>
              <a:rPr lang="el-GR" b="0" dirty="0"/>
              <a:t>Μαύρες κηλίδες από </a:t>
            </a:r>
            <a:r>
              <a:rPr lang="en-US" b="0" dirty="0" err="1" smtClean="0"/>
              <a:t>Cladosposrium</a:t>
            </a:r>
            <a:r>
              <a:rPr lang="el-GR" b="0" dirty="0" smtClean="0"/>
              <a:t>,</a:t>
            </a:r>
            <a:endParaRPr lang="en-US" b="0" dirty="0"/>
          </a:p>
          <a:p>
            <a:pPr>
              <a:lnSpc>
                <a:spcPct val="80000"/>
              </a:lnSpc>
              <a:buClr>
                <a:schemeClr val="tx1"/>
              </a:buClr>
            </a:pPr>
            <a:r>
              <a:rPr lang="el-GR" b="0" dirty="0" smtClean="0"/>
              <a:t>	</a:t>
            </a:r>
            <a:r>
              <a:rPr lang="en-US" b="0" dirty="0" smtClean="0"/>
              <a:t>- </a:t>
            </a:r>
            <a:r>
              <a:rPr lang="el-GR" b="0" dirty="0"/>
              <a:t>Λευκές κηλίδες από </a:t>
            </a:r>
            <a:r>
              <a:rPr lang="en-US" b="0" dirty="0" err="1"/>
              <a:t>Sporotrichum</a:t>
            </a:r>
            <a:r>
              <a:rPr lang="en-US" b="0" dirty="0"/>
              <a:t> </a:t>
            </a:r>
            <a:r>
              <a:rPr lang="el-GR" b="0" dirty="0"/>
              <a:t>και </a:t>
            </a:r>
            <a:r>
              <a:rPr lang="en-US" b="0" dirty="0" err="1" smtClean="0"/>
              <a:t>Chrysosporum</a:t>
            </a:r>
            <a:r>
              <a:rPr lang="el-GR" b="0" dirty="0" smtClean="0"/>
              <a:t>,</a:t>
            </a:r>
            <a:endParaRPr lang="en-US" b="0" dirty="0"/>
          </a:p>
          <a:p>
            <a:pPr>
              <a:lnSpc>
                <a:spcPct val="80000"/>
              </a:lnSpc>
              <a:buClr>
                <a:schemeClr val="tx1"/>
              </a:buClr>
            </a:pPr>
            <a:r>
              <a:rPr lang="el-GR" b="0" dirty="0" smtClean="0"/>
              <a:t>	</a:t>
            </a:r>
            <a:r>
              <a:rPr lang="en-US" b="0" dirty="0" smtClean="0"/>
              <a:t>- </a:t>
            </a:r>
            <a:r>
              <a:rPr lang="el-GR" b="0" dirty="0"/>
              <a:t>Πράσινες κηλίδες από </a:t>
            </a:r>
            <a:r>
              <a:rPr lang="en-US" b="0" dirty="0" err="1" smtClean="0"/>
              <a:t>Penicillium</a:t>
            </a:r>
            <a:r>
              <a:rPr lang="el-GR" b="0" dirty="0" smtClean="0"/>
              <a:t>.</a:t>
            </a:r>
            <a:endParaRPr lang="en-US" b="0" dirty="0"/>
          </a:p>
        </p:txBody>
      </p:sp>
      <p:sp>
        <p:nvSpPr>
          <p:cNvPr id="2" name="Ορθογώνιο 1" descr="Αλλοίωση κρεάτων:&#10;&#10;Ξεκινάει με ψυχρότροφα αερόβια στελέχη (Pseudomonas, Flavobacterium, Aeromonas).&#10;"/>
          <p:cNvSpPr/>
          <p:nvPr/>
        </p:nvSpPr>
        <p:spPr>
          <a:xfrm>
            <a:off x="467544" y="4117136"/>
            <a:ext cx="8219256" cy="1421928"/>
          </a:xfrm>
          <a:prstGeom prst="rect">
            <a:avLst/>
          </a:prstGeom>
        </p:spPr>
        <p:txBody>
          <a:bodyPr wrap="square">
            <a:spAutoFit/>
          </a:bodyPr>
          <a:lstStyle/>
          <a:p>
            <a:pPr>
              <a:lnSpc>
                <a:spcPct val="90000"/>
              </a:lnSpc>
            </a:pPr>
            <a:r>
              <a:rPr lang="el-GR" sz="2400" dirty="0">
                <a:solidFill>
                  <a:schemeClr val="tx2"/>
                </a:solidFill>
              </a:rPr>
              <a:t>Αλλοίωση </a:t>
            </a:r>
            <a:r>
              <a:rPr lang="el-GR" sz="2400" dirty="0" smtClean="0">
                <a:solidFill>
                  <a:schemeClr val="tx2"/>
                </a:solidFill>
              </a:rPr>
              <a:t>κρεάτων:</a:t>
            </a:r>
            <a:endParaRPr lang="en-US" sz="2400" dirty="0">
              <a:solidFill>
                <a:schemeClr val="tx2"/>
              </a:solidFill>
            </a:endParaRPr>
          </a:p>
          <a:p>
            <a:pPr>
              <a:lnSpc>
                <a:spcPct val="90000"/>
              </a:lnSpc>
            </a:pPr>
            <a:endParaRPr lang="en-US" sz="2400" u="sng" dirty="0">
              <a:solidFill>
                <a:srgbClr val="FFFF00"/>
              </a:solidFill>
            </a:endParaRPr>
          </a:p>
          <a:p>
            <a:pPr>
              <a:lnSpc>
                <a:spcPct val="90000"/>
              </a:lnSpc>
            </a:pPr>
            <a:r>
              <a:rPr lang="el-GR" sz="2400" dirty="0"/>
              <a:t>Ξεκινάει με </a:t>
            </a:r>
            <a:r>
              <a:rPr lang="el-GR" sz="2400" dirty="0" err="1"/>
              <a:t>ψυχρότροφα</a:t>
            </a:r>
            <a:r>
              <a:rPr lang="el-GR" sz="2400" dirty="0"/>
              <a:t> αερόβια στελέχη (</a:t>
            </a:r>
            <a:r>
              <a:rPr lang="en-US" sz="2400" dirty="0"/>
              <a:t>Pseudomonas, </a:t>
            </a:r>
            <a:r>
              <a:rPr lang="en-US" sz="2400" dirty="0" err="1"/>
              <a:t>Flavobacterium</a:t>
            </a:r>
            <a:r>
              <a:rPr lang="en-US" sz="2400" dirty="0"/>
              <a:t>, </a:t>
            </a:r>
            <a:r>
              <a:rPr lang="en-US" sz="2400" dirty="0" err="1"/>
              <a:t>Aeromonas</a:t>
            </a:r>
            <a:r>
              <a:rPr lang="en-US" sz="2400" dirty="0" smtClean="0"/>
              <a:t>)</a:t>
            </a:r>
            <a:r>
              <a:rPr lang="el-GR" sz="2400" dirty="0" smtClean="0"/>
              <a:t>.</a:t>
            </a:r>
            <a:endParaRPr lang="en-US" sz="2400" dirty="0"/>
          </a:p>
        </p:txBody>
      </p:sp>
      <p:sp>
        <p:nvSpPr>
          <p:cNvPr id="4"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1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14</a:t>
            </a:fld>
            <a:endParaRPr lang="el-GR" sz="1400" dirty="0"/>
          </a:p>
        </p:txBody>
      </p:sp>
    </p:spTree>
    <p:custDataLst>
      <p:tags r:id="rId1"/>
    </p:custDataLst>
    <p:extLst>
      <p:ext uri="{BB962C8B-B14F-4D97-AF65-F5344CB8AC3E}">
        <p14:creationId xmlns:p14="http://schemas.microsoft.com/office/powerpoint/2010/main" val="2133089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1"/>
          <p:cNvSpPr>
            <a:spLocks noGrp="1" noChangeArrowheads="1"/>
          </p:cNvSpPr>
          <p:nvPr>
            <p:ph type="title"/>
          </p:nvPr>
        </p:nvSpPr>
        <p:spPr bwMode="gray">
          <a:xfrm>
            <a:off x="467545" y="80293"/>
            <a:ext cx="8219256" cy="1116459"/>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4000" dirty="0" err="1">
                <a:cs typeface="Arial" charset="0"/>
              </a:rPr>
              <a:t>Αλλοιογόνοι</a:t>
            </a:r>
            <a:r>
              <a:rPr lang="el-GR" sz="4000" dirty="0">
                <a:cs typeface="Arial" charset="0"/>
              </a:rPr>
              <a:t> μικροοργανισμοί</a:t>
            </a:r>
            <a:r>
              <a:rPr lang="en-US" sz="4000" dirty="0">
                <a:cs typeface="Arial" charset="0"/>
              </a:rPr>
              <a:t/>
            </a:r>
            <a:br>
              <a:rPr lang="en-US" sz="4000" dirty="0">
                <a:cs typeface="Arial" charset="0"/>
              </a:rPr>
            </a:br>
            <a:r>
              <a:rPr lang="el-GR" sz="4000" dirty="0" smtClean="0">
                <a:cs typeface="Arial" charset="0"/>
              </a:rPr>
              <a:t>(4 </a:t>
            </a:r>
            <a:r>
              <a:rPr lang="el-GR" sz="4000" dirty="0">
                <a:cs typeface="Arial" charset="0"/>
              </a:rPr>
              <a:t>από 19</a:t>
            </a:r>
            <a:r>
              <a:rPr lang="el-GR" sz="4000" dirty="0" smtClean="0">
                <a:cs typeface="Arial" charset="0"/>
              </a:rPr>
              <a:t>)</a:t>
            </a:r>
            <a:endParaRPr lang="el-GR" sz="4000" dirty="0"/>
          </a:p>
        </p:txBody>
      </p:sp>
      <p:sp>
        <p:nvSpPr>
          <p:cNvPr id="2" name="Ορθογώνιο 1" descr="Όταν ο πληθυσμός φτάσει τα δέκα στην έκτη ως δέκα στην ογδώη  cfu/gr, το οξυγόνο μειώνεται σημαντικά και ξεκινάει η διάσπαση αμινοξέων (πρωτεόλυση) από πρωτεολυτικά είδη (Pseudomonas, Enterobacteriacae, Bacuillus Clostridium) ® αμίνες, ινδόλη, NH3, H2S, άσχημη οσμή-γεύση.&#10;&#10;Σε χαμηλό πεχά (ζυμούμενα αλλαντικά) τα γαλακτικά βακτήρια επικρατούν. &#10;&#10;Μύκητες αναπτύσσονται εκεί που δεν μπορούν να αναπτυχθούν βακτήρια, και συνήθως πάνω από 5βαθμούς κελσίου, παραδε'ιγματος χάριν όταν το κρέας ξηραθεί αρκετά ή όταν υπάρχουν βακτηριοστατικές ουσίες (παραδείγματος χάριν νιτρώδη). &#10;"/>
          <p:cNvSpPr/>
          <p:nvPr/>
        </p:nvSpPr>
        <p:spPr>
          <a:xfrm>
            <a:off x="467544" y="1535764"/>
            <a:ext cx="8219256" cy="4413516"/>
          </a:xfrm>
          <a:prstGeom prst="rect">
            <a:avLst/>
          </a:prstGeom>
        </p:spPr>
        <p:txBody>
          <a:bodyPr wrap="square">
            <a:spAutoFit/>
          </a:bodyPr>
          <a:lstStyle/>
          <a:p>
            <a:pPr marL="342900" indent="-342900">
              <a:lnSpc>
                <a:spcPct val="90000"/>
              </a:lnSpc>
              <a:buFont typeface="Wingdings" panose="05000000000000000000" pitchFamily="2" charset="2"/>
              <a:buChar char="§"/>
            </a:pPr>
            <a:r>
              <a:rPr lang="el-GR" sz="2400" dirty="0"/>
              <a:t>Όταν ο πληθυσμός φτάσει τα </a:t>
            </a:r>
            <a:r>
              <a:rPr lang="en-US" sz="2400" dirty="0"/>
              <a:t>10</a:t>
            </a:r>
            <a:r>
              <a:rPr lang="en-US" sz="2400" baseline="30000" dirty="0"/>
              <a:t>6</a:t>
            </a:r>
            <a:r>
              <a:rPr lang="en-US" sz="2400" dirty="0"/>
              <a:t>-10</a:t>
            </a:r>
            <a:r>
              <a:rPr lang="en-US" sz="2400" baseline="30000" dirty="0"/>
              <a:t>8</a:t>
            </a:r>
            <a:r>
              <a:rPr lang="en-US" sz="2400" dirty="0"/>
              <a:t> </a:t>
            </a:r>
            <a:r>
              <a:rPr lang="en-US" sz="2400" dirty="0" err="1"/>
              <a:t>cfu</a:t>
            </a:r>
            <a:r>
              <a:rPr lang="en-US" sz="2400" dirty="0"/>
              <a:t>/gr, </a:t>
            </a:r>
            <a:r>
              <a:rPr lang="el-GR" sz="2400" dirty="0"/>
              <a:t>το οξυγόνο μειώνεται σημαντικά και ξεκινάει η διάσπαση αμινοξέων (πρωτεόλυση) από </a:t>
            </a:r>
            <a:r>
              <a:rPr lang="el-GR" sz="2400" dirty="0">
                <a:solidFill>
                  <a:schemeClr val="tx2"/>
                </a:solidFill>
              </a:rPr>
              <a:t>πρωτεολυτικά είδη</a:t>
            </a:r>
            <a:r>
              <a:rPr lang="en-US" sz="2400" dirty="0">
                <a:solidFill>
                  <a:schemeClr val="tx2"/>
                </a:solidFill>
              </a:rPr>
              <a:t> </a:t>
            </a:r>
            <a:r>
              <a:rPr lang="el-GR" sz="2400" dirty="0">
                <a:solidFill>
                  <a:schemeClr val="tx2"/>
                </a:solidFill>
              </a:rPr>
              <a:t>(</a:t>
            </a:r>
            <a:r>
              <a:rPr lang="en-US" sz="2400" dirty="0">
                <a:solidFill>
                  <a:schemeClr val="tx2"/>
                </a:solidFill>
              </a:rPr>
              <a:t>Pseudomonas, </a:t>
            </a:r>
            <a:r>
              <a:rPr lang="en-US" sz="2400" dirty="0" err="1">
                <a:solidFill>
                  <a:schemeClr val="tx2"/>
                </a:solidFill>
              </a:rPr>
              <a:t>Enterobacteriacae</a:t>
            </a:r>
            <a:r>
              <a:rPr lang="en-US" sz="2400" dirty="0">
                <a:solidFill>
                  <a:schemeClr val="tx2"/>
                </a:solidFill>
              </a:rPr>
              <a:t>, </a:t>
            </a:r>
            <a:r>
              <a:rPr lang="en-US" sz="2400" dirty="0" err="1">
                <a:solidFill>
                  <a:schemeClr val="tx2"/>
                </a:solidFill>
              </a:rPr>
              <a:t>Bacuillus</a:t>
            </a:r>
            <a:r>
              <a:rPr lang="en-US" sz="2400" dirty="0">
                <a:solidFill>
                  <a:schemeClr val="tx2"/>
                </a:solidFill>
              </a:rPr>
              <a:t> Clostridium) </a:t>
            </a:r>
            <a:r>
              <a:rPr lang="en-US" sz="2400" dirty="0">
                <a:sym typeface="Symbol" pitchFamily="18" charset="2"/>
              </a:rPr>
              <a:t> </a:t>
            </a:r>
            <a:r>
              <a:rPr lang="el-GR" sz="2400" dirty="0" err="1">
                <a:sym typeface="Symbol" pitchFamily="18" charset="2"/>
              </a:rPr>
              <a:t>αμίνες</a:t>
            </a:r>
            <a:r>
              <a:rPr lang="el-GR" sz="2400" dirty="0">
                <a:sym typeface="Symbol" pitchFamily="18" charset="2"/>
              </a:rPr>
              <a:t>, </a:t>
            </a:r>
            <a:r>
              <a:rPr lang="el-GR" sz="2400" dirty="0" err="1">
                <a:sym typeface="Symbol" pitchFamily="18" charset="2"/>
              </a:rPr>
              <a:t>ινδόλη</a:t>
            </a:r>
            <a:r>
              <a:rPr lang="en-US" sz="2400" dirty="0">
                <a:sym typeface="Symbol" pitchFamily="18" charset="2"/>
              </a:rPr>
              <a:t>, NH</a:t>
            </a:r>
            <a:r>
              <a:rPr lang="en-US" sz="2400" baseline="-25000" dirty="0">
                <a:sym typeface="Symbol" pitchFamily="18" charset="2"/>
              </a:rPr>
              <a:t>3</a:t>
            </a:r>
            <a:r>
              <a:rPr lang="en-US" sz="2400" dirty="0">
                <a:sym typeface="Symbol" pitchFamily="18" charset="2"/>
              </a:rPr>
              <a:t>, H</a:t>
            </a:r>
            <a:r>
              <a:rPr lang="en-US" sz="2400" baseline="-25000" dirty="0">
                <a:sym typeface="Symbol" pitchFamily="18" charset="2"/>
              </a:rPr>
              <a:t>2</a:t>
            </a:r>
            <a:r>
              <a:rPr lang="en-US" sz="2400" dirty="0">
                <a:sym typeface="Symbol" pitchFamily="18" charset="2"/>
              </a:rPr>
              <a:t>S, </a:t>
            </a:r>
            <a:r>
              <a:rPr lang="el-GR" sz="2400" dirty="0">
                <a:sym typeface="Symbol" pitchFamily="18" charset="2"/>
              </a:rPr>
              <a:t>άσχημη </a:t>
            </a:r>
            <a:r>
              <a:rPr lang="el-GR" sz="2400" dirty="0" smtClean="0">
                <a:sym typeface="Symbol" pitchFamily="18" charset="2"/>
              </a:rPr>
              <a:t>οσμή-γεύση.</a:t>
            </a:r>
          </a:p>
          <a:p>
            <a:pPr marL="342900" indent="-342900">
              <a:lnSpc>
                <a:spcPct val="90000"/>
              </a:lnSpc>
              <a:buFont typeface="Wingdings" panose="05000000000000000000" pitchFamily="2" charset="2"/>
              <a:buChar char="§"/>
            </a:pPr>
            <a:endParaRPr lang="el-GR" sz="2400" dirty="0" smtClean="0">
              <a:sym typeface="Symbol" pitchFamily="18" charset="2"/>
            </a:endParaRPr>
          </a:p>
          <a:p>
            <a:pPr marL="342900" indent="-342900">
              <a:lnSpc>
                <a:spcPct val="90000"/>
              </a:lnSpc>
              <a:buFont typeface="Wingdings" panose="05000000000000000000" pitchFamily="2" charset="2"/>
              <a:buChar char="§"/>
            </a:pPr>
            <a:r>
              <a:rPr lang="el-GR" sz="2400" dirty="0"/>
              <a:t>Σε χαμηλό </a:t>
            </a:r>
            <a:r>
              <a:rPr lang="en-US" sz="2400" dirty="0"/>
              <a:t>pH (</a:t>
            </a:r>
            <a:r>
              <a:rPr lang="el-GR" sz="2400" dirty="0" err="1"/>
              <a:t>ζυμούμενα</a:t>
            </a:r>
            <a:r>
              <a:rPr lang="el-GR" sz="2400" dirty="0"/>
              <a:t> αλλαντικά) τα </a:t>
            </a:r>
            <a:r>
              <a:rPr lang="el-GR" sz="2400" dirty="0">
                <a:solidFill>
                  <a:schemeClr val="tx2"/>
                </a:solidFill>
              </a:rPr>
              <a:t>γαλακτικά βακτήρια </a:t>
            </a:r>
            <a:r>
              <a:rPr lang="el-GR" sz="2400" dirty="0" smtClean="0"/>
              <a:t>επικρατούν. </a:t>
            </a:r>
            <a:endParaRPr lang="en-US" sz="2400" dirty="0"/>
          </a:p>
          <a:p>
            <a:pPr marL="285750" indent="-285750">
              <a:lnSpc>
                <a:spcPct val="90000"/>
              </a:lnSpc>
              <a:buFont typeface="Wingdings" panose="05000000000000000000" pitchFamily="2" charset="2"/>
              <a:buChar char="§"/>
            </a:pPr>
            <a:endParaRPr lang="en-US" sz="2400" dirty="0"/>
          </a:p>
          <a:p>
            <a:pPr marL="342900" indent="-342900">
              <a:lnSpc>
                <a:spcPct val="90000"/>
              </a:lnSpc>
              <a:buFont typeface="Wingdings" panose="05000000000000000000" pitchFamily="2" charset="2"/>
              <a:buChar char="§"/>
            </a:pPr>
            <a:r>
              <a:rPr lang="el-GR" sz="2400" dirty="0"/>
              <a:t>Μύκητες αναπτύσσονται εκεί που δεν μπορούν να αναπτυχθούν βακτήρια, και συνήθως πάνω από 5</a:t>
            </a:r>
            <a:r>
              <a:rPr lang="en-US" sz="2400" dirty="0">
                <a:sym typeface="Symbol" pitchFamily="18" charset="2"/>
              </a:rPr>
              <a:t></a:t>
            </a:r>
            <a:r>
              <a:rPr lang="en-US" sz="2400" dirty="0"/>
              <a:t>C</a:t>
            </a:r>
            <a:r>
              <a:rPr lang="el-GR" sz="2400" dirty="0"/>
              <a:t>, π.χ. όταν το κρέας ξηραθεί αρκετά ή όταν υπάρχουν </a:t>
            </a:r>
            <a:r>
              <a:rPr lang="el-GR" sz="2400" dirty="0" err="1"/>
              <a:t>βακτηριοστατικές</a:t>
            </a:r>
            <a:r>
              <a:rPr lang="el-GR" sz="2400" dirty="0"/>
              <a:t> ουσίες (π.χ. νιτρώδη</a:t>
            </a:r>
            <a:r>
              <a:rPr lang="el-GR" sz="2400" dirty="0" smtClean="0"/>
              <a:t>).</a:t>
            </a:r>
            <a:r>
              <a:rPr lang="en-US" sz="2400" dirty="0" smtClean="0"/>
              <a:t> </a:t>
            </a:r>
            <a:endParaRPr lang="en-US" sz="2400" dirty="0"/>
          </a:p>
        </p:txBody>
      </p:sp>
      <p:sp>
        <p:nvSpPr>
          <p:cNvPr id="1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5"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15</a:t>
            </a:fld>
            <a:endParaRPr lang="el-GR" sz="1400" dirty="0"/>
          </a:p>
        </p:txBody>
      </p:sp>
    </p:spTree>
    <p:custDataLst>
      <p:tags r:id="rId1"/>
    </p:custDataLst>
    <p:extLst>
      <p:ext uri="{BB962C8B-B14F-4D97-AF65-F5344CB8AC3E}">
        <p14:creationId xmlns:p14="http://schemas.microsoft.com/office/powerpoint/2010/main" val="1566993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nvPr>
        </p:nvSpPr>
        <p:spPr>
          <a:xfrm>
            <a:off x="395537" y="8285"/>
            <a:ext cx="8291264" cy="126047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smtClean="0">
                <a:cs typeface="Arial" charset="0"/>
              </a:rPr>
              <a:t>(5 </a:t>
            </a:r>
            <a:r>
              <a:rPr lang="el-GR" dirty="0">
                <a:cs typeface="Arial" charset="0"/>
              </a:rPr>
              <a:t>από 19</a:t>
            </a:r>
            <a:r>
              <a:rPr lang="el-GR" dirty="0" smtClean="0">
                <a:cs typeface="Arial" charset="0"/>
              </a:rPr>
              <a:t>)</a:t>
            </a:r>
            <a:endParaRPr lang="el-GR" dirty="0"/>
          </a:p>
        </p:txBody>
      </p:sp>
      <p:sp>
        <p:nvSpPr>
          <p:cNvPr id="6" name="TextBox 4"/>
          <p:cNvSpPr txBox="1">
            <a:spLocks noChangeArrowheads="1"/>
          </p:cNvSpPr>
          <p:nvPr/>
        </p:nvSpPr>
        <p:spPr bwMode="auto">
          <a:xfrm>
            <a:off x="395537" y="1772816"/>
            <a:ext cx="3096343"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pPr>
            <a:r>
              <a:rPr lang="el-GR" sz="2400" dirty="0" smtClean="0"/>
              <a:t>Ενδεικτικός πληθυσμός μικροβίων σε κιμά υπό κενό ή χωρίς συσκευασία. </a:t>
            </a:r>
            <a:endParaRPr lang="el-GR" sz="2400" dirty="0"/>
          </a:p>
        </p:txBody>
      </p:sp>
      <p:pic>
        <p:nvPicPr>
          <p:cNvPr id="8" name="Picture 4" descr="Εικόνα, σχεδιάγραμμα meat populations. Ενδεικτικός πληθυσμός μικροβίων σε κιμά υπό κενό ή χωρίς συσκευασία. &#10;"/>
          <p:cNvPicPr>
            <a:picLocks noGrp="1" noChangeAspect="1" noChangeArrowheads="1"/>
          </p:cNvPicPr>
          <p:nvPr>
            <p:ph sz="half" idx="2"/>
          </p:nvPr>
        </p:nvPicPr>
        <p:blipFill>
          <a:blip r:embed="rId4" cstate="print"/>
          <a:srcRect/>
          <a:stretch>
            <a:fillRect/>
          </a:stretch>
        </p:blipFill>
        <p:spPr>
          <a:xfrm>
            <a:off x="3707904" y="1340768"/>
            <a:ext cx="4644851" cy="4947583"/>
          </a:xfrm>
          <a:noFill/>
        </p:spPr>
      </p:pic>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11"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16</a:t>
            </a:fld>
            <a:endParaRPr lang="el-GR" sz="1400" dirty="0"/>
          </a:p>
        </p:txBody>
      </p:sp>
    </p:spTree>
    <p:custDataLst>
      <p:tags r:id="rId1"/>
    </p:custDataLst>
    <p:extLst>
      <p:ext uri="{BB962C8B-B14F-4D97-AF65-F5344CB8AC3E}">
        <p14:creationId xmlns:p14="http://schemas.microsoft.com/office/powerpoint/2010/main" val="41647263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nvPr>
        </p:nvSpPr>
        <p:spPr>
          <a:xfrm>
            <a:off x="467545" y="8285"/>
            <a:ext cx="8208912" cy="1116459"/>
          </a:xfrm>
        </p:spPr>
        <p:txBody>
          <a:bodyPr>
            <a:normAutofit fontScale="90000"/>
          </a:bodyPr>
          <a:lstStyle/>
          <a:p>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smtClean="0">
                <a:cs typeface="Arial" charset="0"/>
              </a:rPr>
              <a:t>(6 </a:t>
            </a:r>
            <a:r>
              <a:rPr lang="el-GR" dirty="0">
                <a:cs typeface="Arial" charset="0"/>
              </a:rPr>
              <a:t>από 19</a:t>
            </a:r>
            <a:r>
              <a:rPr lang="el-GR" dirty="0" smtClean="0">
                <a:cs typeface="Arial" charset="0"/>
              </a:rPr>
              <a:t>)</a:t>
            </a:r>
            <a:endParaRPr lang="el-GR" dirty="0"/>
          </a:p>
        </p:txBody>
      </p:sp>
      <p:sp>
        <p:nvSpPr>
          <p:cNvPr id="2" name="Ορθογώνιο 1" descr="Αλλοίωση αλλαντικών (cured meats).&#10;&#10;Χαρακτηριστικά αλλαντικών:&#10; - Υψηλή aw στα βραστά (hams-frankfurters); Χαμηλή aw  &amp; pH, αρκετό NaCl στα ζυμούμενα αλλαντικά (αέρος,  προσούτο),&#10; - Επιπλέον της φυσικής μικροχλωρίδας υπάρχουν  επιμολύνσεις από τις θήκες και τα καρυκεύματα- πρόσθετα,&#10;&#10;Γλοιώδης αλλοίωση των θηκών (σε υψηλή υγρασία):&#10; - Ζύμες (Candida, Torulopsis), Lactobacillus,  Enterococcus, Weissela, Brochothrix,&#10; &#10;Οξίνηση (ζύμωση σακχάρων):&#10; - Επικρατεούν τα B. thermosphacta, LAB,&#10;"/>
          <p:cNvSpPr/>
          <p:nvPr/>
        </p:nvSpPr>
        <p:spPr>
          <a:xfrm>
            <a:off x="467544" y="1345523"/>
            <a:ext cx="8208912" cy="4819781"/>
          </a:xfrm>
          <a:prstGeom prst="rect">
            <a:avLst/>
          </a:prstGeom>
        </p:spPr>
        <p:txBody>
          <a:bodyPr wrap="square">
            <a:spAutoFit/>
          </a:bodyPr>
          <a:lstStyle/>
          <a:p>
            <a:pPr>
              <a:lnSpc>
                <a:spcPct val="80000"/>
              </a:lnSpc>
            </a:pPr>
            <a:r>
              <a:rPr lang="el-GR" sz="2400" dirty="0">
                <a:solidFill>
                  <a:schemeClr val="tx2"/>
                </a:solidFill>
              </a:rPr>
              <a:t>Αλλοίωση αλλαντικών</a:t>
            </a:r>
            <a:r>
              <a:rPr lang="en-US" sz="2400" dirty="0">
                <a:solidFill>
                  <a:schemeClr val="tx2"/>
                </a:solidFill>
              </a:rPr>
              <a:t> (cured meats</a:t>
            </a:r>
            <a:r>
              <a:rPr lang="en-US" sz="2400" dirty="0" smtClean="0">
                <a:solidFill>
                  <a:schemeClr val="tx2"/>
                </a:solidFill>
              </a:rPr>
              <a:t>)</a:t>
            </a:r>
            <a:r>
              <a:rPr lang="el-GR" sz="2400" dirty="0" smtClean="0">
                <a:solidFill>
                  <a:schemeClr val="tx2"/>
                </a:solidFill>
              </a:rPr>
              <a:t>.</a:t>
            </a:r>
            <a:endParaRPr lang="en-US" sz="2400" dirty="0">
              <a:solidFill>
                <a:schemeClr val="tx2"/>
              </a:solidFill>
            </a:endParaRPr>
          </a:p>
          <a:p>
            <a:pPr>
              <a:lnSpc>
                <a:spcPct val="80000"/>
              </a:lnSpc>
            </a:pPr>
            <a:endParaRPr lang="en-US" sz="2400" dirty="0">
              <a:solidFill>
                <a:schemeClr val="tx2"/>
              </a:solidFill>
            </a:endParaRPr>
          </a:p>
          <a:p>
            <a:pPr marL="342900" indent="-342900">
              <a:lnSpc>
                <a:spcPct val="80000"/>
              </a:lnSpc>
              <a:buClr>
                <a:schemeClr val="tx1"/>
              </a:buClr>
              <a:buFont typeface="Wingdings" panose="05000000000000000000" pitchFamily="2" charset="2"/>
              <a:buChar char="§"/>
            </a:pPr>
            <a:r>
              <a:rPr lang="el-GR" sz="2400" b="1" dirty="0">
                <a:solidFill>
                  <a:schemeClr val="tx2"/>
                </a:solidFill>
              </a:rPr>
              <a:t>Χαρακτηριστικά </a:t>
            </a:r>
            <a:r>
              <a:rPr lang="el-GR" sz="2400" b="1" dirty="0" smtClean="0">
                <a:solidFill>
                  <a:schemeClr val="tx2"/>
                </a:solidFill>
              </a:rPr>
              <a:t>αλλαντικών:</a:t>
            </a:r>
            <a:endParaRPr lang="en-US" sz="2400" b="1" dirty="0">
              <a:solidFill>
                <a:schemeClr val="tx2"/>
              </a:solidFill>
            </a:endParaRPr>
          </a:p>
          <a:p>
            <a:pPr>
              <a:lnSpc>
                <a:spcPct val="80000"/>
              </a:lnSpc>
              <a:buClr>
                <a:schemeClr val="tx1"/>
              </a:buClr>
            </a:pPr>
            <a:r>
              <a:rPr lang="en-US" sz="2400" dirty="0"/>
              <a:t>	- </a:t>
            </a:r>
            <a:r>
              <a:rPr lang="el-GR" sz="2400" dirty="0"/>
              <a:t>Υψηλή</a:t>
            </a:r>
            <a:r>
              <a:rPr lang="en-US" sz="2400" dirty="0"/>
              <a:t> a</a:t>
            </a:r>
            <a:r>
              <a:rPr lang="en-US" sz="2400" baseline="-25000" dirty="0"/>
              <a:t>w</a:t>
            </a:r>
            <a:r>
              <a:rPr lang="en-US" sz="2400" dirty="0"/>
              <a:t> </a:t>
            </a:r>
            <a:r>
              <a:rPr lang="el-GR" sz="2400" dirty="0"/>
              <a:t>στα βραστά (</a:t>
            </a:r>
            <a:r>
              <a:rPr lang="en-US" sz="2400" dirty="0"/>
              <a:t>hams-frankfurters</a:t>
            </a:r>
            <a:r>
              <a:rPr lang="en-US" sz="2400" dirty="0" smtClean="0"/>
              <a:t>)</a:t>
            </a:r>
            <a:r>
              <a:rPr lang="el-GR" sz="2400" dirty="0" smtClean="0"/>
              <a:t>,</a:t>
            </a:r>
            <a:r>
              <a:rPr lang="en-US" sz="2400" dirty="0" smtClean="0"/>
              <a:t> </a:t>
            </a:r>
            <a:r>
              <a:rPr lang="el-GR" sz="2400" dirty="0"/>
              <a:t>Χαμηλή </a:t>
            </a:r>
            <a:r>
              <a:rPr lang="en-US" sz="2400" dirty="0"/>
              <a:t>a</a:t>
            </a:r>
            <a:r>
              <a:rPr lang="en-US" sz="2400" baseline="-25000" dirty="0"/>
              <a:t>w</a:t>
            </a:r>
            <a:r>
              <a:rPr lang="en-US" sz="2400" dirty="0"/>
              <a:t> </a:t>
            </a:r>
            <a:r>
              <a:rPr lang="el-GR" sz="2400" dirty="0" smtClean="0"/>
              <a:t>	</a:t>
            </a:r>
            <a:r>
              <a:rPr lang="en-US" sz="2400" dirty="0" smtClean="0"/>
              <a:t>&amp; </a:t>
            </a:r>
            <a:r>
              <a:rPr lang="en-US" sz="2400" dirty="0"/>
              <a:t>pH, </a:t>
            </a:r>
            <a:r>
              <a:rPr lang="el-GR" sz="2400" dirty="0"/>
              <a:t>αρκετό </a:t>
            </a:r>
            <a:r>
              <a:rPr lang="en-US" sz="2400" dirty="0" err="1"/>
              <a:t>NaCl</a:t>
            </a:r>
            <a:r>
              <a:rPr lang="en-US" sz="2400" dirty="0"/>
              <a:t> </a:t>
            </a:r>
            <a:r>
              <a:rPr lang="el-GR" sz="2400" dirty="0"/>
              <a:t>στα </a:t>
            </a:r>
            <a:r>
              <a:rPr lang="el-GR" sz="2400" dirty="0" err="1"/>
              <a:t>ζυμούμενα</a:t>
            </a:r>
            <a:r>
              <a:rPr lang="el-GR" sz="2400" dirty="0"/>
              <a:t> αλλαντικά (αέρος, </a:t>
            </a:r>
            <a:r>
              <a:rPr lang="el-GR" sz="2400" dirty="0" smtClean="0"/>
              <a:t>	</a:t>
            </a:r>
            <a:r>
              <a:rPr lang="el-GR" sz="2400" dirty="0" err="1" smtClean="0"/>
              <a:t>προσούτο</a:t>
            </a:r>
            <a:r>
              <a:rPr lang="el-GR" sz="2400" dirty="0" smtClean="0"/>
              <a:t>),</a:t>
            </a:r>
            <a:endParaRPr lang="en-US" sz="2400" dirty="0"/>
          </a:p>
          <a:p>
            <a:pPr>
              <a:lnSpc>
                <a:spcPct val="80000"/>
              </a:lnSpc>
              <a:buClr>
                <a:schemeClr val="tx1"/>
              </a:buClr>
            </a:pPr>
            <a:r>
              <a:rPr lang="en-US" sz="2400" dirty="0"/>
              <a:t>	- </a:t>
            </a:r>
            <a:r>
              <a:rPr lang="el-GR" sz="2400" dirty="0"/>
              <a:t>Επιπλέον της </a:t>
            </a:r>
            <a:r>
              <a:rPr lang="el-GR" sz="2400" dirty="0" smtClean="0"/>
              <a:t>φυσικής </a:t>
            </a:r>
            <a:r>
              <a:rPr lang="el-GR" sz="2400" dirty="0" err="1"/>
              <a:t>μικροχλωρίδας</a:t>
            </a:r>
            <a:r>
              <a:rPr lang="el-GR" sz="2400" dirty="0"/>
              <a:t> υπάρχουν </a:t>
            </a:r>
            <a:r>
              <a:rPr lang="el-GR" sz="2400" dirty="0" smtClean="0"/>
              <a:t>	επιμολύνσεις </a:t>
            </a:r>
            <a:r>
              <a:rPr lang="el-GR" sz="2400" dirty="0"/>
              <a:t>από τις θήκες και τα </a:t>
            </a:r>
            <a:r>
              <a:rPr lang="el-GR" sz="2400" dirty="0" smtClean="0"/>
              <a:t>καρυκεύματα-	πρόσθετα,</a:t>
            </a:r>
            <a:endParaRPr lang="en-US" sz="2400" dirty="0"/>
          </a:p>
          <a:p>
            <a:pPr>
              <a:lnSpc>
                <a:spcPct val="80000"/>
              </a:lnSpc>
              <a:buClr>
                <a:schemeClr val="tx1"/>
              </a:buClr>
            </a:pPr>
            <a:endParaRPr lang="en-US" sz="2400" dirty="0"/>
          </a:p>
          <a:p>
            <a:pPr marL="342900" indent="-342900">
              <a:lnSpc>
                <a:spcPct val="80000"/>
              </a:lnSpc>
              <a:buClr>
                <a:schemeClr val="tx1"/>
              </a:buClr>
              <a:buFont typeface="Wingdings" panose="05000000000000000000" pitchFamily="2" charset="2"/>
              <a:buChar char="§"/>
            </a:pPr>
            <a:r>
              <a:rPr lang="el-GR" sz="2400" b="1" dirty="0">
                <a:solidFill>
                  <a:schemeClr val="tx2"/>
                </a:solidFill>
              </a:rPr>
              <a:t>Γλοιώδης αλλοίωση των θηκών</a:t>
            </a:r>
            <a:r>
              <a:rPr lang="en-US" sz="2400" b="1" dirty="0">
                <a:solidFill>
                  <a:schemeClr val="tx2"/>
                </a:solidFill>
              </a:rPr>
              <a:t> (</a:t>
            </a:r>
            <a:r>
              <a:rPr lang="el-GR" sz="2400" b="1" dirty="0">
                <a:solidFill>
                  <a:schemeClr val="tx2"/>
                </a:solidFill>
              </a:rPr>
              <a:t>σε υψηλή υγρασία</a:t>
            </a:r>
            <a:r>
              <a:rPr lang="en-US" sz="2400" b="1" dirty="0" smtClean="0">
                <a:solidFill>
                  <a:schemeClr val="tx2"/>
                </a:solidFill>
              </a:rPr>
              <a:t>)</a:t>
            </a:r>
            <a:r>
              <a:rPr lang="el-GR" sz="2400" b="1" dirty="0" smtClean="0">
                <a:solidFill>
                  <a:schemeClr val="tx2"/>
                </a:solidFill>
              </a:rPr>
              <a:t>:</a:t>
            </a:r>
            <a:endParaRPr lang="en-US" sz="2400" b="1" dirty="0">
              <a:solidFill>
                <a:schemeClr val="tx2"/>
              </a:solidFill>
            </a:endParaRPr>
          </a:p>
          <a:p>
            <a:pPr>
              <a:lnSpc>
                <a:spcPct val="80000"/>
              </a:lnSpc>
              <a:buClr>
                <a:schemeClr val="tx1"/>
              </a:buClr>
            </a:pPr>
            <a:r>
              <a:rPr lang="en-US" sz="2400" dirty="0"/>
              <a:t>	- </a:t>
            </a:r>
            <a:r>
              <a:rPr lang="el-GR" sz="2400" dirty="0"/>
              <a:t>Ζύμες</a:t>
            </a:r>
            <a:r>
              <a:rPr lang="en-US" sz="2400" dirty="0"/>
              <a:t> (Candida, </a:t>
            </a:r>
            <a:r>
              <a:rPr lang="en-US" sz="2400" dirty="0" err="1"/>
              <a:t>Torulopsis</a:t>
            </a:r>
            <a:r>
              <a:rPr lang="en-US" sz="2400" dirty="0"/>
              <a:t>), Lactobacillus, </a:t>
            </a:r>
            <a:r>
              <a:rPr lang="el-GR" sz="2400" dirty="0" smtClean="0"/>
              <a:t>	</a:t>
            </a:r>
            <a:r>
              <a:rPr lang="en-US" sz="2400" dirty="0" smtClean="0"/>
              <a:t>Enterococcus</a:t>
            </a:r>
            <a:r>
              <a:rPr lang="en-US" sz="2400" dirty="0"/>
              <a:t>, </a:t>
            </a:r>
            <a:r>
              <a:rPr lang="en-US" sz="2400" dirty="0" err="1"/>
              <a:t>Weissela</a:t>
            </a:r>
            <a:r>
              <a:rPr lang="en-US" sz="2400" dirty="0"/>
              <a:t>, </a:t>
            </a:r>
            <a:r>
              <a:rPr lang="en-US" sz="2400" dirty="0" err="1" smtClean="0"/>
              <a:t>Brochothrix</a:t>
            </a:r>
            <a:r>
              <a:rPr lang="el-GR" sz="2400" dirty="0"/>
              <a:t>,</a:t>
            </a:r>
            <a:endParaRPr lang="el-GR" sz="2400" dirty="0" smtClean="0"/>
          </a:p>
          <a:p>
            <a:pPr>
              <a:lnSpc>
                <a:spcPct val="80000"/>
              </a:lnSpc>
              <a:buClr>
                <a:schemeClr val="tx1"/>
              </a:buClr>
            </a:pPr>
            <a:r>
              <a:rPr lang="en-US" sz="2400" dirty="0" smtClean="0"/>
              <a:t> </a:t>
            </a:r>
            <a:endParaRPr lang="en-US" sz="2400" dirty="0"/>
          </a:p>
          <a:p>
            <a:pPr marL="342900" indent="-342900">
              <a:lnSpc>
                <a:spcPct val="80000"/>
              </a:lnSpc>
              <a:buClr>
                <a:schemeClr val="tx1"/>
              </a:buClr>
              <a:buFont typeface="Wingdings" panose="05000000000000000000" pitchFamily="2" charset="2"/>
              <a:buChar char="§"/>
            </a:pPr>
            <a:r>
              <a:rPr lang="el-GR" sz="2400" b="1" dirty="0" err="1">
                <a:solidFill>
                  <a:schemeClr val="tx2"/>
                </a:solidFill>
              </a:rPr>
              <a:t>Οξίνηση</a:t>
            </a:r>
            <a:r>
              <a:rPr lang="en-US" sz="2400" b="1" dirty="0">
                <a:solidFill>
                  <a:schemeClr val="tx2"/>
                </a:solidFill>
              </a:rPr>
              <a:t> (</a:t>
            </a:r>
            <a:r>
              <a:rPr lang="el-GR" sz="2400" b="1" dirty="0">
                <a:solidFill>
                  <a:schemeClr val="tx2"/>
                </a:solidFill>
              </a:rPr>
              <a:t>ζύμωση σακχάρων</a:t>
            </a:r>
            <a:r>
              <a:rPr lang="el-GR" sz="2400" b="1" dirty="0" smtClean="0">
                <a:solidFill>
                  <a:schemeClr val="tx2"/>
                </a:solidFill>
              </a:rPr>
              <a:t>):</a:t>
            </a:r>
            <a:endParaRPr lang="en-US" sz="2400" b="1" dirty="0">
              <a:solidFill>
                <a:schemeClr val="tx2"/>
              </a:solidFill>
            </a:endParaRPr>
          </a:p>
          <a:p>
            <a:pPr>
              <a:lnSpc>
                <a:spcPct val="80000"/>
              </a:lnSpc>
            </a:pPr>
            <a:r>
              <a:rPr lang="en-US" sz="2400" dirty="0"/>
              <a:t>	- </a:t>
            </a:r>
            <a:r>
              <a:rPr lang="el-GR" sz="2400" dirty="0" err="1"/>
              <a:t>Επικρατεούν</a:t>
            </a:r>
            <a:r>
              <a:rPr lang="el-GR" sz="2400" dirty="0"/>
              <a:t> τα </a:t>
            </a:r>
            <a:r>
              <a:rPr lang="en-US" sz="2400" dirty="0"/>
              <a:t>B. </a:t>
            </a:r>
            <a:r>
              <a:rPr lang="en-US" sz="2400" dirty="0" err="1"/>
              <a:t>thermosphacta</a:t>
            </a:r>
            <a:r>
              <a:rPr lang="en-US" sz="2400" dirty="0"/>
              <a:t>, </a:t>
            </a:r>
            <a:r>
              <a:rPr lang="en-US" sz="2400" dirty="0" smtClean="0"/>
              <a:t>LAB</a:t>
            </a:r>
            <a:r>
              <a:rPr lang="el-GR" sz="2400" dirty="0" smtClean="0"/>
              <a:t>,</a:t>
            </a:r>
            <a:endParaRPr lang="el-GR" sz="24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1709911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Τίτλος 1"/>
          <p:cNvSpPr>
            <a:spLocks noGrp="1" noChangeArrowheads="1"/>
          </p:cNvSpPr>
          <p:nvPr>
            <p:ph type="title"/>
          </p:nvPr>
        </p:nvSpPr>
        <p:spPr>
          <a:xfrm>
            <a:off x="467544" y="8285"/>
            <a:ext cx="8174484" cy="1260475"/>
          </a:xfrm>
        </p:spPr>
        <p:txBody>
          <a:bodyPr>
            <a:noAutofit/>
          </a:bodyPr>
          <a:lstStyle/>
          <a:p>
            <a:r>
              <a:rPr lang="el-GR" sz="4000" dirty="0" err="1">
                <a:cs typeface="Arial" charset="0"/>
              </a:rPr>
              <a:t>Αλλοιογόνοι</a:t>
            </a:r>
            <a:r>
              <a:rPr lang="el-GR" sz="4000" dirty="0">
                <a:cs typeface="Arial" charset="0"/>
              </a:rPr>
              <a:t> μικροοργανισμοί</a:t>
            </a:r>
            <a:r>
              <a:rPr lang="en-US" sz="4000" dirty="0">
                <a:cs typeface="Arial" charset="0"/>
              </a:rPr>
              <a:t/>
            </a:r>
            <a:br>
              <a:rPr lang="en-US" sz="4000" dirty="0">
                <a:cs typeface="Arial" charset="0"/>
              </a:rPr>
            </a:br>
            <a:r>
              <a:rPr lang="el-GR" sz="4000" dirty="0" smtClean="0">
                <a:cs typeface="Arial" charset="0"/>
              </a:rPr>
              <a:t>(7 </a:t>
            </a:r>
            <a:r>
              <a:rPr lang="el-GR" sz="4000" dirty="0">
                <a:cs typeface="Arial" charset="0"/>
              </a:rPr>
              <a:t>από 19</a:t>
            </a:r>
            <a:r>
              <a:rPr lang="el-GR" sz="4000" dirty="0" smtClean="0">
                <a:cs typeface="Arial" charset="0"/>
              </a:rPr>
              <a:t>)</a:t>
            </a:r>
            <a:endParaRPr lang="el-GR" sz="4000" dirty="0"/>
          </a:p>
        </p:txBody>
      </p:sp>
      <p:sp>
        <p:nvSpPr>
          <p:cNvPr id="10" name="TextBox 4" descr="Πρασίνισμα λόγω H2O2 αναεροβίως: &#10; (Όταν μια συσκευασία κενού ανοίγει, τα frankfurters  εκτείθενται σε οξυγόνο &#10;      (H2O2 + nitrosohemochrome ® oxidized porphyrin).  Σημείωση : ακίνδυνη αλλοίωση.&#10; - Weissella viridescens, leuconsostocs, enterococci, &#10;Πρασίνισμα λόγω H2S αναεροβίως: &#10; - Shewanella putrefaciens, Lactobacillus sake (H2S +  myoglobin ® sulphomyoglobin),&#10;Κιτρίνισμα κατά την ψύξη:&#10;  (απαιτεί 3-4 βδομάδες)&#10; - Enterococcus casseliflavus, &#10;Αέριο από Clostridia σε αλλαντικά ωρίμανσης(ευνοούνται  από κάπνισμα, αναστέλλονται από νιτρώδη+ οξύτητα).&#10;"/>
          <p:cNvSpPr txBox="1">
            <a:spLocks noChangeArrowheads="1"/>
          </p:cNvSpPr>
          <p:nvPr>
            <p:custDataLst>
              <p:tags r:id="rId2"/>
            </p:custDataLst>
          </p:nvPr>
        </p:nvSpPr>
        <p:spPr bwMode="auto">
          <a:xfrm>
            <a:off x="429964" y="1700808"/>
            <a:ext cx="831850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80000"/>
              </a:lnSpc>
              <a:buClr>
                <a:schemeClr val="tx1"/>
              </a:buClr>
              <a:buFont typeface="Wingdings" panose="05000000000000000000" pitchFamily="2" charset="2"/>
              <a:buChar char="§"/>
            </a:pPr>
            <a:r>
              <a:rPr lang="el-GR" sz="2400" b="1" dirty="0">
                <a:solidFill>
                  <a:schemeClr val="tx2"/>
                </a:solidFill>
              </a:rPr>
              <a:t>Πρασίνισμα λόγω</a:t>
            </a:r>
            <a:r>
              <a:rPr lang="en-US" sz="2400" b="1" dirty="0">
                <a:solidFill>
                  <a:schemeClr val="tx2"/>
                </a:solidFill>
              </a:rPr>
              <a:t> H</a:t>
            </a:r>
            <a:r>
              <a:rPr lang="en-US" sz="2400" b="1" baseline="-25000" dirty="0">
                <a:solidFill>
                  <a:schemeClr val="tx2"/>
                </a:solidFill>
              </a:rPr>
              <a:t>2</a:t>
            </a:r>
            <a:r>
              <a:rPr lang="en-US" sz="2400" b="1" dirty="0">
                <a:solidFill>
                  <a:schemeClr val="tx2"/>
                </a:solidFill>
              </a:rPr>
              <a:t>O</a:t>
            </a:r>
            <a:r>
              <a:rPr lang="en-US" sz="2400" b="1" baseline="-25000" dirty="0">
                <a:solidFill>
                  <a:schemeClr val="tx2"/>
                </a:solidFill>
              </a:rPr>
              <a:t>2</a:t>
            </a:r>
            <a:r>
              <a:rPr lang="en-US" sz="2400" b="1" dirty="0">
                <a:solidFill>
                  <a:schemeClr val="tx2"/>
                </a:solidFill>
              </a:rPr>
              <a:t> </a:t>
            </a:r>
            <a:r>
              <a:rPr lang="el-GR" sz="2400" b="1" dirty="0" err="1" smtClean="0">
                <a:solidFill>
                  <a:schemeClr val="tx2"/>
                </a:solidFill>
              </a:rPr>
              <a:t>αναεροβίως</a:t>
            </a:r>
            <a:r>
              <a:rPr lang="el-GR" sz="2400" b="1" dirty="0" smtClean="0">
                <a:solidFill>
                  <a:schemeClr val="tx2"/>
                </a:solidFill>
              </a:rPr>
              <a:t>:</a:t>
            </a:r>
            <a:r>
              <a:rPr lang="en-US" sz="2400" dirty="0" smtClean="0">
                <a:solidFill>
                  <a:schemeClr val="tx2"/>
                </a:solidFill>
              </a:rPr>
              <a:t> </a:t>
            </a:r>
            <a:endParaRPr lang="en-US" sz="2400" dirty="0">
              <a:solidFill>
                <a:schemeClr val="tx2"/>
              </a:solidFill>
            </a:endParaRPr>
          </a:p>
          <a:p>
            <a:pPr>
              <a:lnSpc>
                <a:spcPct val="80000"/>
              </a:lnSpc>
              <a:buClr>
                <a:schemeClr val="tx1"/>
              </a:buClr>
            </a:pPr>
            <a:r>
              <a:rPr lang="en-US" sz="2400" dirty="0"/>
              <a:t>	(</a:t>
            </a:r>
            <a:r>
              <a:rPr lang="el-GR" sz="2400" dirty="0"/>
              <a:t>Όταν μια συσκευασία κενού ανοίγει, τα </a:t>
            </a:r>
            <a:r>
              <a:rPr lang="en-US" sz="2400" dirty="0"/>
              <a:t>frankfurters </a:t>
            </a:r>
            <a:r>
              <a:rPr lang="el-GR" sz="2400" dirty="0" smtClean="0"/>
              <a:t>	</a:t>
            </a:r>
            <a:r>
              <a:rPr lang="el-GR" sz="2400" dirty="0" err="1" smtClean="0"/>
              <a:t>εκτείθενται</a:t>
            </a:r>
            <a:r>
              <a:rPr lang="el-GR" sz="2400" dirty="0" smtClean="0"/>
              <a:t> </a:t>
            </a:r>
            <a:r>
              <a:rPr lang="el-GR" sz="2400" dirty="0"/>
              <a:t>σε οξυγόνο </a:t>
            </a:r>
          </a:p>
          <a:p>
            <a:pPr>
              <a:lnSpc>
                <a:spcPct val="80000"/>
              </a:lnSpc>
              <a:buClr>
                <a:schemeClr val="tx1"/>
              </a:buClr>
            </a:pPr>
            <a:r>
              <a:rPr lang="el-GR" sz="2400" dirty="0"/>
              <a:t>     </a:t>
            </a:r>
            <a:r>
              <a:rPr lang="el-GR" sz="2400" dirty="0" smtClean="0"/>
              <a:t>	(</a:t>
            </a:r>
            <a:r>
              <a:rPr lang="en-US" sz="2400" dirty="0"/>
              <a:t>H</a:t>
            </a:r>
            <a:r>
              <a:rPr lang="en-US" sz="2400" baseline="-25000" dirty="0"/>
              <a:t>2</a:t>
            </a:r>
            <a:r>
              <a:rPr lang="en-US" sz="2400" dirty="0"/>
              <a:t>O</a:t>
            </a:r>
            <a:r>
              <a:rPr lang="en-US" sz="2400" baseline="-25000" dirty="0"/>
              <a:t>2</a:t>
            </a:r>
            <a:r>
              <a:rPr lang="en-US" sz="2400" dirty="0"/>
              <a:t> + </a:t>
            </a:r>
            <a:r>
              <a:rPr lang="en-US" sz="2400" dirty="0" err="1"/>
              <a:t>nitrosohemochrome</a:t>
            </a:r>
            <a:r>
              <a:rPr lang="en-US" sz="2400" dirty="0"/>
              <a:t> </a:t>
            </a:r>
            <a:r>
              <a:rPr lang="en-US" sz="2400" dirty="0">
                <a:sym typeface="Symbol" pitchFamily="18" charset="2"/>
              </a:rPr>
              <a:t> oxidized </a:t>
            </a:r>
            <a:r>
              <a:rPr lang="en-US" sz="2400" dirty="0" err="1">
                <a:sym typeface="Symbol" pitchFamily="18" charset="2"/>
              </a:rPr>
              <a:t>porphyrin</a:t>
            </a:r>
            <a:r>
              <a:rPr lang="en-US" sz="2400" dirty="0"/>
              <a:t>). </a:t>
            </a:r>
            <a:r>
              <a:rPr lang="el-GR" sz="2400" dirty="0" smtClean="0"/>
              <a:t>	</a:t>
            </a:r>
            <a:r>
              <a:rPr lang="el-GR" sz="2400" dirty="0" smtClean="0">
                <a:solidFill>
                  <a:schemeClr val="accent4">
                    <a:lumMod val="50000"/>
                  </a:schemeClr>
                </a:solidFill>
              </a:rPr>
              <a:t>Σημείωση </a:t>
            </a:r>
            <a:r>
              <a:rPr lang="en-US" sz="2400" dirty="0"/>
              <a:t>: </a:t>
            </a:r>
            <a:r>
              <a:rPr lang="el-GR" sz="2400" dirty="0"/>
              <a:t>ακίνδυνη </a:t>
            </a:r>
            <a:r>
              <a:rPr lang="el-GR" sz="2400" dirty="0" smtClean="0"/>
              <a:t>αλλοίωση.</a:t>
            </a:r>
            <a:endParaRPr lang="en-US" sz="2400" dirty="0"/>
          </a:p>
          <a:p>
            <a:pPr>
              <a:lnSpc>
                <a:spcPct val="80000"/>
              </a:lnSpc>
              <a:buClr>
                <a:schemeClr val="tx1"/>
              </a:buClr>
            </a:pPr>
            <a:r>
              <a:rPr lang="en-US" sz="2400" dirty="0"/>
              <a:t>	- </a:t>
            </a:r>
            <a:r>
              <a:rPr lang="en-US" sz="2400" dirty="0" err="1"/>
              <a:t>Weissella</a:t>
            </a:r>
            <a:r>
              <a:rPr lang="en-US" sz="2400" dirty="0"/>
              <a:t> </a:t>
            </a:r>
            <a:r>
              <a:rPr lang="en-US" sz="2400" dirty="0" err="1"/>
              <a:t>viridescens</a:t>
            </a:r>
            <a:r>
              <a:rPr lang="en-US" sz="2400" dirty="0"/>
              <a:t>, </a:t>
            </a:r>
            <a:r>
              <a:rPr lang="en-US" sz="2400" dirty="0" err="1"/>
              <a:t>leuconsostocs</a:t>
            </a:r>
            <a:r>
              <a:rPr lang="en-US" sz="2400" dirty="0"/>
              <a:t>, </a:t>
            </a:r>
            <a:r>
              <a:rPr lang="en-US" sz="2400" dirty="0" smtClean="0"/>
              <a:t>enterococci</a:t>
            </a:r>
            <a:r>
              <a:rPr lang="el-GR" sz="2400" dirty="0" smtClean="0"/>
              <a:t>,</a:t>
            </a:r>
            <a:r>
              <a:rPr lang="en-US" sz="2400" dirty="0" smtClean="0"/>
              <a:t> </a:t>
            </a:r>
            <a:endParaRPr lang="en-US" sz="2400" dirty="0">
              <a:sym typeface="Symbol" pitchFamily="18" charset="2"/>
            </a:endParaRPr>
          </a:p>
          <a:p>
            <a:pPr marL="342900" indent="-342900">
              <a:lnSpc>
                <a:spcPct val="80000"/>
              </a:lnSpc>
              <a:buClr>
                <a:schemeClr val="tx1"/>
              </a:buClr>
              <a:buFont typeface="Wingdings" panose="05000000000000000000" pitchFamily="2" charset="2"/>
              <a:buChar char="§"/>
            </a:pPr>
            <a:r>
              <a:rPr lang="el-GR" sz="2400" b="1" dirty="0">
                <a:solidFill>
                  <a:schemeClr val="tx2"/>
                </a:solidFill>
              </a:rPr>
              <a:t>Πρασίνισμα λόγω</a:t>
            </a:r>
            <a:r>
              <a:rPr lang="en-US" sz="2400" b="1" dirty="0">
                <a:solidFill>
                  <a:schemeClr val="tx2"/>
                </a:solidFill>
              </a:rPr>
              <a:t> H</a:t>
            </a:r>
            <a:r>
              <a:rPr lang="en-US" sz="2400" b="1" baseline="-25000" dirty="0">
                <a:solidFill>
                  <a:schemeClr val="tx2"/>
                </a:solidFill>
              </a:rPr>
              <a:t>2</a:t>
            </a:r>
            <a:r>
              <a:rPr lang="en-US" sz="2400" b="1" dirty="0">
                <a:solidFill>
                  <a:schemeClr val="tx2"/>
                </a:solidFill>
              </a:rPr>
              <a:t>S </a:t>
            </a:r>
            <a:r>
              <a:rPr lang="el-GR" sz="2400" b="1" dirty="0" err="1" smtClean="0">
                <a:solidFill>
                  <a:schemeClr val="tx2"/>
                </a:solidFill>
              </a:rPr>
              <a:t>αναεροβίως</a:t>
            </a:r>
            <a:r>
              <a:rPr lang="el-GR" sz="2400" b="1" dirty="0" smtClean="0">
                <a:solidFill>
                  <a:schemeClr val="tx2"/>
                </a:solidFill>
              </a:rPr>
              <a:t>:</a:t>
            </a:r>
            <a:r>
              <a:rPr lang="en-US" sz="2400" dirty="0" smtClean="0">
                <a:solidFill>
                  <a:schemeClr val="tx2"/>
                </a:solidFill>
              </a:rPr>
              <a:t> </a:t>
            </a:r>
            <a:endParaRPr lang="en-US" sz="2400" dirty="0">
              <a:solidFill>
                <a:schemeClr val="tx2"/>
              </a:solidFill>
            </a:endParaRPr>
          </a:p>
          <a:p>
            <a:pPr>
              <a:lnSpc>
                <a:spcPct val="80000"/>
              </a:lnSpc>
              <a:buClr>
                <a:schemeClr val="tx1"/>
              </a:buClr>
            </a:pPr>
            <a:r>
              <a:rPr lang="el-GR" sz="2400" dirty="0" smtClean="0"/>
              <a:t>	</a:t>
            </a:r>
            <a:r>
              <a:rPr lang="en-US" sz="2400" dirty="0" smtClean="0"/>
              <a:t>- </a:t>
            </a:r>
            <a:r>
              <a:rPr lang="en-US" sz="2400" dirty="0" err="1"/>
              <a:t>Shewanella</a:t>
            </a:r>
            <a:r>
              <a:rPr lang="en-US" sz="2400" dirty="0"/>
              <a:t> </a:t>
            </a:r>
            <a:r>
              <a:rPr lang="en-US" sz="2400" dirty="0" err="1"/>
              <a:t>putrefaciens</a:t>
            </a:r>
            <a:r>
              <a:rPr lang="en-US" sz="2400" dirty="0"/>
              <a:t>, Lactobacillus sake (H</a:t>
            </a:r>
            <a:r>
              <a:rPr lang="en-US" sz="2400" baseline="-25000" dirty="0"/>
              <a:t>2</a:t>
            </a:r>
            <a:r>
              <a:rPr lang="en-US" sz="2400" dirty="0"/>
              <a:t>S + </a:t>
            </a:r>
            <a:r>
              <a:rPr lang="el-GR" sz="2400" dirty="0" smtClean="0"/>
              <a:t>	</a:t>
            </a:r>
            <a:r>
              <a:rPr lang="en-US" sz="2400" dirty="0" smtClean="0"/>
              <a:t>myoglobin </a:t>
            </a:r>
            <a:r>
              <a:rPr lang="en-US" sz="2400" dirty="0">
                <a:sym typeface="Symbol" pitchFamily="18" charset="2"/>
              </a:rPr>
              <a:t> </a:t>
            </a:r>
            <a:r>
              <a:rPr lang="en-US" sz="2400" dirty="0" err="1">
                <a:sym typeface="Symbol" pitchFamily="18" charset="2"/>
              </a:rPr>
              <a:t>sulphomyoglobin</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lnSpc>
                <a:spcPct val="80000"/>
              </a:lnSpc>
              <a:buClr>
                <a:schemeClr val="tx1"/>
              </a:buClr>
              <a:buFont typeface="Wingdings" panose="05000000000000000000" pitchFamily="2" charset="2"/>
              <a:buChar char="§"/>
            </a:pPr>
            <a:r>
              <a:rPr lang="el-GR" sz="2400" b="1" dirty="0">
                <a:solidFill>
                  <a:schemeClr val="tx2"/>
                </a:solidFill>
              </a:rPr>
              <a:t>Κιτρίνισμα κατά την </a:t>
            </a:r>
            <a:r>
              <a:rPr lang="el-GR" sz="2400" b="1" dirty="0" smtClean="0">
                <a:solidFill>
                  <a:schemeClr val="tx2"/>
                </a:solidFill>
              </a:rPr>
              <a:t>ψύξη:</a:t>
            </a:r>
          </a:p>
          <a:p>
            <a:pPr>
              <a:lnSpc>
                <a:spcPct val="80000"/>
              </a:lnSpc>
              <a:buClr>
                <a:schemeClr val="tx1"/>
              </a:buClr>
            </a:pPr>
            <a:r>
              <a:rPr lang="el-GR" sz="2400" b="1" dirty="0">
                <a:solidFill>
                  <a:schemeClr val="tx2"/>
                </a:solidFill>
              </a:rPr>
              <a:t>	</a:t>
            </a:r>
            <a:r>
              <a:rPr lang="en-US" sz="2400" dirty="0" smtClean="0"/>
              <a:t> </a:t>
            </a:r>
            <a:r>
              <a:rPr lang="en-US" sz="2400" dirty="0"/>
              <a:t>(</a:t>
            </a:r>
            <a:r>
              <a:rPr lang="el-GR" sz="2400" dirty="0"/>
              <a:t>απαιτεί </a:t>
            </a:r>
            <a:r>
              <a:rPr lang="en-US" sz="2400" dirty="0"/>
              <a:t>3-4 </a:t>
            </a:r>
            <a:r>
              <a:rPr lang="el-GR" sz="2400" dirty="0"/>
              <a:t>βδομάδες)</a:t>
            </a:r>
            <a:endParaRPr lang="en-US" sz="2400" dirty="0"/>
          </a:p>
          <a:p>
            <a:pPr>
              <a:lnSpc>
                <a:spcPct val="80000"/>
              </a:lnSpc>
              <a:buClr>
                <a:schemeClr val="tx1"/>
              </a:buClr>
            </a:pPr>
            <a:r>
              <a:rPr lang="en-US" sz="2400" dirty="0"/>
              <a:t>	- Enterococcus </a:t>
            </a:r>
            <a:r>
              <a:rPr lang="en-US" sz="2400" dirty="0" err="1" smtClean="0"/>
              <a:t>casseliflavus</a:t>
            </a:r>
            <a:r>
              <a:rPr lang="el-GR" sz="2400" dirty="0" smtClean="0"/>
              <a:t>,</a:t>
            </a:r>
            <a:r>
              <a:rPr lang="en-US" sz="2400" dirty="0" smtClean="0"/>
              <a:t> </a:t>
            </a:r>
            <a:endParaRPr lang="en-US" sz="2400" dirty="0"/>
          </a:p>
          <a:p>
            <a:pPr marL="342900" indent="-342900">
              <a:lnSpc>
                <a:spcPct val="80000"/>
              </a:lnSpc>
              <a:buClr>
                <a:schemeClr val="tx1"/>
              </a:buClr>
              <a:buFont typeface="Wingdings" panose="05000000000000000000" pitchFamily="2" charset="2"/>
              <a:buChar char="§"/>
            </a:pPr>
            <a:r>
              <a:rPr lang="el-GR" sz="2400" b="1" dirty="0">
                <a:solidFill>
                  <a:schemeClr val="tx2"/>
                </a:solidFill>
              </a:rPr>
              <a:t>Αέριο από </a:t>
            </a:r>
            <a:r>
              <a:rPr lang="en-US" sz="2400" dirty="0"/>
              <a:t>Clostridia </a:t>
            </a:r>
            <a:r>
              <a:rPr lang="el-GR" sz="2400" dirty="0"/>
              <a:t>σε αλλαντικά ωρίμανσης</a:t>
            </a:r>
            <a:r>
              <a:rPr lang="en-US" sz="2400" dirty="0"/>
              <a:t>(</a:t>
            </a:r>
            <a:r>
              <a:rPr lang="el-GR" sz="2400" dirty="0"/>
              <a:t>ευνοούνται </a:t>
            </a:r>
            <a:r>
              <a:rPr lang="el-GR" sz="2400" dirty="0" smtClean="0"/>
              <a:t>	από </a:t>
            </a:r>
            <a:r>
              <a:rPr lang="el-GR" sz="2400" dirty="0"/>
              <a:t>κάπνισμα, αναστέλλονται από νιτρώδη+ οξύτητα</a:t>
            </a:r>
            <a:r>
              <a:rPr lang="en-US" sz="2400" dirty="0" smtClean="0"/>
              <a:t>)</a:t>
            </a:r>
            <a:r>
              <a:rPr lang="el-GR" sz="2400" dirty="0" smtClean="0"/>
              <a:t>.</a:t>
            </a:r>
            <a:endParaRPr lang="el-GR" sz="2400" dirty="0"/>
          </a:p>
        </p:txBody>
      </p:sp>
      <p:sp>
        <p:nvSpPr>
          <p:cNvPr id="1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38887757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722313" y="44624"/>
            <a:ext cx="7772400" cy="1218059"/>
          </a:xfrm>
        </p:spPr>
        <p:txBody>
          <a:bodyPr>
            <a:noAutofit/>
          </a:bodyPr>
          <a:lstStyle/>
          <a:p>
            <a:pPr algn="ctr"/>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smtClean="0">
                <a:cs typeface="Arial" charset="0"/>
              </a:rPr>
              <a:t>(8 </a:t>
            </a:r>
            <a:r>
              <a:rPr lang="el-GR" dirty="0">
                <a:cs typeface="Arial" charset="0"/>
              </a:rPr>
              <a:t>από 19</a:t>
            </a:r>
            <a:r>
              <a:rPr lang="el-GR" dirty="0" smtClean="0">
                <a:cs typeface="Arial" charset="0"/>
              </a:rPr>
              <a:t>)</a:t>
            </a:r>
            <a:endParaRPr lang="el-GR" dirty="0"/>
          </a:p>
        </p:txBody>
      </p:sp>
      <p:sp>
        <p:nvSpPr>
          <p:cNvPr id="11" name="TextBox 4" descr="Κυρίαρχη μικροχλωρίδα και καλλιέργειες εκκίνησης σε αλλαντικά ωρίμανσης (αέρος):&#10;&#10;Αλόφιλα, οξεόφιλα είδη επικρατούν,&#10;Note: S. aureus and Salmonella may survive,&#10;Ομοζυμωτικοί Lactobacilli (παραδείγματος χάριν  Lb. plantarum, Lb. bulgaricus) παράγουν γαλακτικό οξύ,&#10;Ετεροζυμωτικοι Lactobacilli (παραδείγματος χάριν Lb. brevis) και Leuconostoc παράγουν επιπλέον και άλλα οξέα, CO2, ακεταλδεύδη          άρωμα,&#10;Micrococci (M. aurantiacus) και Staphylococci (S. carnosus) ανάγουν τα νιτρικά σε νιτρώδη, &#10;Pediococcus cerevisiae, P. acidilacti παράγουν οξέα. &#10;"/>
          <p:cNvSpPr txBox="1">
            <a:spLocks noChangeArrowheads="1"/>
          </p:cNvSpPr>
          <p:nvPr>
            <p:custDataLst>
              <p:tags r:id="rId2"/>
            </p:custDataLst>
          </p:nvPr>
        </p:nvSpPr>
        <p:spPr bwMode="auto">
          <a:xfrm>
            <a:off x="529406" y="1412776"/>
            <a:ext cx="814705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l-GR" sz="2400" dirty="0" smtClean="0"/>
              <a:t>Κυρίαρχη </a:t>
            </a:r>
            <a:r>
              <a:rPr lang="el-GR" sz="2400" dirty="0" err="1">
                <a:solidFill>
                  <a:schemeClr val="tx2"/>
                </a:solidFill>
              </a:rPr>
              <a:t>μικροχλωρίδα</a:t>
            </a:r>
            <a:r>
              <a:rPr lang="el-GR" sz="2400" dirty="0"/>
              <a:t> και καλλιέργειες </a:t>
            </a:r>
            <a:r>
              <a:rPr lang="el-GR" sz="2400" dirty="0">
                <a:solidFill>
                  <a:schemeClr val="tx2"/>
                </a:solidFill>
              </a:rPr>
              <a:t>εκκίνησης </a:t>
            </a:r>
            <a:r>
              <a:rPr lang="el-GR" sz="2400" dirty="0"/>
              <a:t>σε αλλαντικά ωρίμανσης (αέρος):</a:t>
            </a:r>
            <a:endParaRPr lang="en-US" sz="2400" u="sng" dirty="0"/>
          </a:p>
          <a:p>
            <a:endParaRPr lang="en-US" sz="2400" u="sng" dirty="0"/>
          </a:p>
          <a:p>
            <a:pPr marL="342900" indent="-342900">
              <a:buFont typeface="Wingdings" panose="05000000000000000000" pitchFamily="2" charset="2"/>
              <a:buChar char="§"/>
            </a:pPr>
            <a:r>
              <a:rPr lang="el-GR" sz="2400" dirty="0" err="1">
                <a:solidFill>
                  <a:schemeClr val="tx2"/>
                </a:solidFill>
              </a:rPr>
              <a:t>Αλόφιλα</a:t>
            </a:r>
            <a:r>
              <a:rPr lang="el-GR" sz="2400" dirty="0">
                <a:solidFill>
                  <a:schemeClr val="tx2"/>
                </a:solidFill>
              </a:rPr>
              <a:t>, </a:t>
            </a:r>
            <a:r>
              <a:rPr lang="el-GR" sz="2400" dirty="0" err="1">
                <a:solidFill>
                  <a:schemeClr val="tx2"/>
                </a:solidFill>
              </a:rPr>
              <a:t>οξεόφιλα</a:t>
            </a:r>
            <a:r>
              <a:rPr lang="el-GR" sz="2400" dirty="0">
                <a:solidFill>
                  <a:schemeClr val="tx2"/>
                </a:solidFill>
              </a:rPr>
              <a:t> είδη </a:t>
            </a:r>
            <a:r>
              <a:rPr lang="el-GR" sz="2400" dirty="0" smtClean="0">
                <a:solidFill>
                  <a:schemeClr val="tx2"/>
                </a:solidFill>
              </a:rPr>
              <a:t>επικρατούν,</a:t>
            </a:r>
            <a:endParaRPr lang="en-US" sz="2400" dirty="0">
              <a:solidFill>
                <a:schemeClr val="tx2"/>
              </a:solidFill>
            </a:endParaRPr>
          </a:p>
          <a:p>
            <a:pPr marL="342900" indent="-342900">
              <a:buFont typeface="Wingdings" panose="05000000000000000000" pitchFamily="2" charset="2"/>
              <a:buChar char="§"/>
            </a:pPr>
            <a:r>
              <a:rPr lang="en-US" sz="2400" dirty="0">
                <a:solidFill>
                  <a:schemeClr val="tx2"/>
                </a:solidFill>
              </a:rPr>
              <a:t>Note</a:t>
            </a:r>
            <a:r>
              <a:rPr lang="en-US" sz="2400" dirty="0"/>
              <a:t>: S. aureus and Salmonella may </a:t>
            </a:r>
            <a:r>
              <a:rPr lang="en-US" sz="2400" dirty="0" smtClean="0"/>
              <a:t>survive</a:t>
            </a:r>
            <a:r>
              <a:rPr lang="el-GR" sz="2400" dirty="0" smtClean="0"/>
              <a:t>,</a:t>
            </a:r>
            <a:endParaRPr lang="en-US" sz="2400" dirty="0">
              <a:solidFill>
                <a:srgbClr val="FFFF00"/>
              </a:solidFill>
            </a:endParaRPr>
          </a:p>
          <a:p>
            <a:pPr marL="342900" indent="-342900">
              <a:buFont typeface="Wingdings" panose="05000000000000000000" pitchFamily="2" charset="2"/>
              <a:buChar char="§"/>
            </a:pPr>
            <a:r>
              <a:rPr lang="el-GR" sz="2400" dirty="0" err="1">
                <a:solidFill>
                  <a:schemeClr val="tx2"/>
                </a:solidFill>
              </a:rPr>
              <a:t>Ομοζυμωτικοί</a:t>
            </a:r>
            <a:r>
              <a:rPr lang="el-GR" sz="2400" dirty="0">
                <a:solidFill>
                  <a:schemeClr val="tx2"/>
                </a:solidFill>
              </a:rPr>
              <a:t> </a:t>
            </a:r>
            <a:r>
              <a:rPr lang="en-US" sz="2400" dirty="0">
                <a:solidFill>
                  <a:schemeClr val="tx2"/>
                </a:solidFill>
              </a:rPr>
              <a:t>Lactobacilli </a:t>
            </a:r>
            <a:r>
              <a:rPr lang="en-US" sz="2400" dirty="0"/>
              <a:t>(</a:t>
            </a:r>
            <a:r>
              <a:rPr lang="el-GR" sz="2400" dirty="0"/>
              <a:t>π.χ.</a:t>
            </a:r>
            <a:r>
              <a:rPr lang="en-US" sz="2400" dirty="0"/>
              <a:t> Lb. </a:t>
            </a:r>
            <a:r>
              <a:rPr lang="en-US" sz="2400" dirty="0" err="1"/>
              <a:t>plantarum</a:t>
            </a:r>
            <a:r>
              <a:rPr lang="en-US" sz="2400" dirty="0"/>
              <a:t>, Lb. </a:t>
            </a:r>
            <a:r>
              <a:rPr lang="en-US" sz="2400" dirty="0" err="1"/>
              <a:t>bulgaricus</a:t>
            </a:r>
            <a:r>
              <a:rPr lang="el-GR" sz="2400" dirty="0"/>
              <a:t>) παράγουν γαλακτικό </a:t>
            </a:r>
            <a:r>
              <a:rPr lang="el-GR" sz="2400" dirty="0" smtClean="0"/>
              <a:t>οξύ,</a:t>
            </a:r>
            <a:endParaRPr lang="el-GR" sz="2400" dirty="0"/>
          </a:p>
          <a:p>
            <a:pPr marL="342900" indent="-342900">
              <a:buFont typeface="Wingdings" panose="05000000000000000000" pitchFamily="2" charset="2"/>
              <a:buChar char="§"/>
            </a:pPr>
            <a:r>
              <a:rPr lang="el-GR" sz="2400" dirty="0" err="1">
                <a:solidFill>
                  <a:schemeClr val="tx2"/>
                </a:solidFill>
              </a:rPr>
              <a:t>Ετεροζυμωτικοι</a:t>
            </a:r>
            <a:r>
              <a:rPr lang="el-GR" sz="2400" dirty="0">
                <a:solidFill>
                  <a:schemeClr val="tx2"/>
                </a:solidFill>
              </a:rPr>
              <a:t> </a:t>
            </a:r>
            <a:r>
              <a:rPr lang="en-US" sz="2400" dirty="0">
                <a:solidFill>
                  <a:schemeClr val="tx2"/>
                </a:solidFill>
              </a:rPr>
              <a:t>Lactobacilli </a:t>
            </a:r>
            <a:r>
              <a:rPr lang="en-US" sz="2400" dirty="0"/>
              <a:t>(</a:t>
            </a:r>
            <a:r>
              <a:rPr lang="el-GR" sz="2400" dirty="0"/>
              <a:t>π.χ. </a:t>
            </a:r>
            <a:r>
              <a:rPr lang="en-US" sz="2400" dirty="0"/>
              <a:t>Lb. brevis) </a:t>
            </a:r>
            <a:r>
              <a:rPr lang="el-GR" sz="2400" dirty="0"/>
              <a:t>και </a:t>
            </a:r>
            <a:r>
              <a:rPr lang="en-US" sz="2400" dirty="0" err="1">
                <a:solidFill>
                  <a:schemeClr val="tx2"/>
                </a:solidFill>
              </a:rPr>
              <a:t>Leuconostoc</a:t>
            </a:r>
            <a:r>
              <a:rPr lang="en-US" sz="2400" dirty="0"/>
              <a:t> </a:t>
            </a:r>
            <a:r>
              <a:rPr lang="el-GR" sz="2400" dirty="0"/>
              <a:t>παράγουν επιπλέον και άλλα οξέα, </a:t>
            </a:r>
            <a:r>
              <a:rPr lang="en-US" sz="2400" dirty="0"/>
              <a:t>CO</a:t>
            </a:r>
            <a:r>
              <a:rPr lang="en-US" sz="2400" baseline="-25000" dirty="0"/>
              <a:t>2</a:t>
            </a:r>
            <a:r>
              <a:rPr lang="en-US" sz="2400" dirty="0"/>
              <a:t>, </a:t>
            </a:r>
            <a:r>
              <a:rPr lang="el-GR" sz="2400" dirty="0" err="1"/>
              <a:t>ακεταλδεύδη</a:t>
            </a:r>
            <a:r>
              <a:rPr lang="en-US" sz="2400" dirty="0"/>
              <a:t>    </a:t>
            </a:r>
            <a:r>
              <a:rPr lang="el-GR" sz="2400" dirty="0"/>
              <a:t>      </a:t>
            </a:r>
            <a:r>
              <a:rPr lang="el-GR" sz="2400" dirty="0" smtClean="0"/>
              <a:t>άρωμα,</a:t>
            </a:r>
            <a:endParaRPr lang="en-US" sz="2400" dirty="0"/>
          </a:p>
          <a:p>
            <a:pPr marL="342900" indent="-342900">
              <a:buFont typeface="Wingdings" panose="05000000000000000000" pitchFamily="2" charset="2"/>
              <a:buChar char="§"/>
            </a:pPr>
            <a:r>
              <a:rPr lang="en-US" sz="2400" dirty="0">
                <a:solidFill>
                  <a:schemeClr val="tx2"/>
                </a:solidFill>
              </a:rPr>
              <a:t>Micrococci </a:t>
            </a:r>
            <a:r>
              <a:rPr lang="en-US" sz="2400" dirty="0"/>
              <a:t>(M. </a:t>
            </a:r>
            <a:r>
              <a:rPr lang="en-US" sz="2400" dirty="0" err="1"/>
              <a:t>aurantiacus</a:t>
            </a:r>
            <a:r>
              <a:rPr lang="en-US" sz="2400" dirty="0"/>
              <a:t>) </a:t>
            </a:r>
            <a:r>
              <a:rPr lang="el-GR" sz="2400" dirty="0"/>
              <a:t>και</a:t>
            </a:r>
            <a:r>
              <a:rPr lang="en-US" sz="2400" dirty="0">
                <a:solidFill>
                  <a:srgbClr val="FFFF00"/>
                </a:solidFill>
              </a:rPr>
              <a:t> </a:t>
            </a:r>
            <a:r>
              <a:rPr lang="en-US" sz="2400" dirty="0">
                <a:solidFill>
                  <a:schemeClr val="tx2"/>
                </a:solidFill>
              </a:rPr>
              <a:t>Staphylococci </a:t>
            </a:r>
            <a:r>
              <a:rPr lang="en-US" sz="2400" dirty="0"/>
              <a:t>(S. </a:t>
            </a:r>
            <a:r>
              <a:rPr lang="en-US" sz="2400" dirty="0" err="1"/>
              <a:t>carnosus</a:t>
            </a:r>
            <a:r>
              <a:rPr lang="en-US" sz="2400" dirty="0"/>
              <a:t>) </a:t>
            </a:r>
            <a:r>
              <a:rPr lang="el-GR" sz="2400" dirty="0"/>
              <a:t>ανάγουν τα νιτρικά σε </a:t>
            </a:r>
            <a:r>
              <a:rPr lang="el-GR" sz="2400" dirty="0" smtClean="0"/>
              <a:t>νιτρώδη, </a:t>
            </a:r>
            <a:endParaRPr lang="en-US" sz="2400" dirty="0"/>
          </a:p>
          <a:p>
            <a:pPr marL="342900" indent="-342900">
              <a:buFont typeface="Wingdings" panose="05000000000000000000" pitchFamily="2" charset="2"/>
              <a:buChar char="§"/>
            </a:pPr>
            <a:r>
              <a:rPr lang="en-US" sz="2400" dirty="0" err="1">
                <a:solidFill>
                  <a:schemeClr val="tx2"/>
                </a:solidFill>
              </a:rPr>
              <a:t>Pediococcus</a:t>
            </a:r>
            <a:r>
              <a:rPr lang="en-US" sz="2400" dirty="0">
                <a:solidFill>
                  <a:schemeClr val="tx2"/>
                </a:solidFill>
              </a:rPr>
              <a:t> </a:t>
            </a:r>
            <a:r>
              <a:rPr lang="en-US" sz="2400" dirty="0" err="1"/>
              <a:t>cerevisiae</a:t>
            </a:r>
            <a:r>
              <a:rPr lang="en-US" sz="2400" dirty="0"/>
              <a:t>, P. </a:t>
            </a:r>
            <a:r>
              <a:rPr lang="en-US" sz="2400" dirty="0" err="1"/>
              <a:t>acidilacti</a:t>
            </a:r>
            <a:r>
              <a:rPr lang="en-US" sz="2400" dirty="0"/>
              <a:t> </a:t>
            </a:r>
            <a:r>
              <a:rPr lang="el-GR" sz="2400" dirty="0"/>
              <a:t>παράγουν </a:t>
            </a:r>
            <a:r>
              <a:rPr lang="el-GR" sz="2400" dirty="0" smtClean="0"/>
              <a:t>οξέα. </a:t>
            </a:r>
            <a:endParaRPr lang="en-US" sz="2400" dirty="0"/>
          </a:p>
        </p:txBody>
      </p:sp>
      <p:sp>
        <p:nvSpPr>
          <p:cNvPr id="10"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9" name="Θέση αριθμού διαφάνειας 3" descr="."/>
          <p:cNvSpPr txBox="1">
            <a:spLocks/>
          </p:cNvSpPr>
          <p:nvPr/>
        </p:nvSpPr>
        <p:spPr>
          <a:xfrm>
            <a:off x="6553200" y="6520259"/>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19</a:t>
            </a:fld>
            <a:endParaRPr lang="el-GR" sz="1400" dirty="0"/>
          </a:p>
        </p:txBody>
      </p:sp>
    </p:spTree>
    <p:custDataLst>
      <p:tags r:id="rId1"/>
    </p:custDataLst>
    <p:extLst>
      <p:ext uri="{BB962C8B-B14F-4D97-AF65-F5344CB8AC3E}">
        <p14:creationId xmlns:p14="http://schemas.microsoft.com/office/powerpoint/2010/main" val="717380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pic>
        <p:nvPicPr>
          <p:cNvPr id="5" name="7 - Εικόνα" descr="εικόνα Λογότυπο για Άδειες χρήσης Creative Commons BY-NC-ND">
            <a:hlinkClick r:id="rId4"/>
          </p:cNvPr>
          <p:cNvPicPr>
            <a:picLocks noChangeAspect="1"/>
          </p:cNvPicPr>
          <p:nvPr/>
        </p:nvPicPr>
        <p:blipFill>
          <a:blip r:embed="rId5" cstate="print"/>
          <a:stretch>
            <a:fillRect/>
          </a:stretch>
        </p:blipFill>
        <p:spPr>
          <a:xfrm>
            <a:off x="3707904" y="4941168"/>
            <a:ext cx="1581685" cy="553393"/>
          </a:xfrm>
          <a:prstGeom prst="rect">
            <a:avLst/>
          </a:prstGeom>
        </p:spPr>
      </p:pic>
      <p:sp>
        <p:nvSpPr>
          <p:cNvPr id="3" name="Θέση αριθμού διαφάνειας 2" hidden="1"/>
          <p:cNvSpPr>
            <a:spLocks noGrp="1"/>
          </p:cNvSpPr>
          <p:nvPr>
            <p:ph type="sldNum" sz="quarter" idx="12"/>
          </p:nvPr>
        </p:nvSpPr>
        <p:spPr/>
        <p:txBody>
          <a:bodyPr/>
          <a:lstStyle/>
          <a:p>
            <a:fld id="{53C4726A-630D-4CB4-B088-BAB00F4188E9}" type="slidenum">
              <a:rPr lang="el-GR" smtClean="0"/>
              <a:pPr/>
              <a:t>2</a:t>
            </a:fld>
            <a:endParaRPr lang="el-GR" dirty="0"/>
          </a:p>
        </p:txBody>
      </p:sp>
    </p:spTree>
    <p:custDataLst>
      <p:tags r:id="rId1"/>
    </p:custDataLst>
    <p:extLst>
      <p:ext uri="{BB962C8B-B14F-4D97-AF65-F5344CB8AC3E}">
        <p14:creationId xmlns:p14="http://schemas.microsoft.com/office/powerpoint/2010/main" val="2112439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p:cNvSpPr>
            <a:spLocks noGrp="1" noChangeArrowheads="1"/>
          </p:cNvSpPr>
          <p:nvPr>
            <p:ph type="title"/>
          </p:nvPr>
        </p:nvSpPr>
        <p:spPr>
          <a:xfrm>
            <a:off x="467544" y="1"/>
            <a:ext cx="8352928" cy="1052736"/>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98000"/>
              </a:lnSpc>
              <a:buSzPct val="45000"/>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sz="3800" dirty="0" err="1">
                <a:cs typeface="Arial" charset="0"/>
              </a:rPr>
              <a:t>Αλλοιογόνοι</a:t>
            </a:r>
            <a:r>
              <a:rPr lang="el-GR" sz="3800" dirty="0">
                <a:cs typeface="Arial" charset="0"/>
              </a:rPr>
              <a:t> μικροοργανισμοί</a:t>
            </a:r>
            <a:r>
              <a:rPr lang="en-US" sz="3800" dirty="0">
                <a:cs typeface="Arial" charset="0"/>
              </a:rPr>
              <a:t/>
            </a:r>
            <a:br>
              <a:rPr lang="en-US" sz="3800" dirty="0">
                <a:cs typeface="Arial" charset="0"/>
              </a:rPr>
            </a:br>
            <a:r>
              <a:rPr lang="el-GR" sz="3800" dirty="0" smtClean="0">
                <a:cs typeface="Arial" charset="0"/>
              </a:rPr>
              <a:t>(9 </a:t>
            </a:r>
            <a:r>
              <a:rPr lang="el-GR" sz="3800" dirty="0">
                <a:cs typeface="Arial" charset="0"/>
              </a:rPr>
              <a:t>από 19</a:t>
            </a:r>
            <a:r>
              <a:rPr lang="el-GR" sz="3800" dirty="0" smtClean="0">
                <a:cs typeface="Arial" charset="0"/>
              </a:rPr>
              <a:t>)</a:t>
            </a:r>
            <a:endParaRPr lang="el-GR" sz="3800" dirty="0"/>
          </a:p>
        </p:txBody>
      </p:sp>
      <p:pic>
        <p:nvPicPr>
          <p:cNvPr id="7" name="Picture 4" descr="Εικόνα, Μείωση του pH σε ζυμούμενα αλλαντικά με προσθήκη διαφορετικών σακχάρων (από “Μοdern Food Microbiology”, James Jay, 5th edition, Chapman &amp; Hall 1996).&#10;&#10;"/>
          <p:cNvPicPr>
            <a:picLocks noGrp="1" noChangeAspect="1" noChangeArrowheads="1"/>
          </p:cNvPicPr>
          <p:nvPr>
            <p:ph sz="half" idx="2"/>
          </p:nvPr>
        </p:nvPicPr>
        <p:blipFill>
          <a:blip r:embed="rId4" cstate="print"/>
          <a:srcRect/>
          <a:stretch>
            <a:fillRect/>
          </a:stretch>
        </p:blipFill>
        <p:spPr>
          <a:xfrm>
            <a:off x="3181325" y="1052725"/>
            <a:ext cx="4991075" cy="5328603"/>
          </a:xfrm>
          <a:noFill/>
        </p:spPr>
      </p:pic>
      <p:sp>
        <p:nvSpPr>
          <p:cNvPr id="6" name="Τίτλος 1"/>
          <p:cNvSpPr txBox="1">
            <a:spLocks noChangeArrowheads="1"/>
          </p:cNvSpPr>
          <p:nvPr/>
        </p:nvSpPr>
        <p:spPr>
          <a:xfrm>
            <a:off x="432048" y="1412775"/>
            <a:ext cx="2627784" cy="3816425"/>
          </a:xfrm>
          <a:prstGeom prst="rect">
            <a:avLst/>
          </a:prstGeom>
          <a:noFill/>
          <a:ln/>
          <a:extLst>
            <a:ext uri="{91240B29-F687-4F45-9708-019B960494DF}">
              <a14:hiddenLine xmlns:a14="http://schemas.microsoft.com/office/drawing/2010/main" w="9525">
                <a:solidFill>
                  <a:srgbClr val="000000"/>
                </a:solidFill>
                <a:round/>
                <a:headEnd/>
                <a:tailEnd/>
              </a14:hiddenLine>
            </a:ext>
          </a:extLst>
        </p:spPr>
        <p:txBody>
          <a:bodyPr vert="horz" lIns="0" tIns="16624" rIns="0" bIns="0" rtlCol="0" anchor="ctr">
            <a:noAutofit/>
          </a:bodyPr>
          <a:lstStyle/>
          <a:p>
            <a:pPr marL="0" marR="0" lvl="0" indent="0" algn="ctr" defTabSz="914400" rtl="0" eaLnBrk="1" fontAlgn="auto" latinLnBrk="0" hangingPunct="1">
              <a:lnSpc>
                <a:spcPct val="98000"/>
              </a:lnSpc>
              <a:spcBef>
                <a:spcPct val="0"/>
              </a:spcBef>
              <a:spcAft>
                <a:spcPts val="0"/>
              </a:spcAft>
              <a:buClrTx/>
              <a:buSzPct val="45000"/>
              <a:buFontTx/>
              <a:buNone/>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defRPr/>
            </a:pPr>
            <a:r>
              <a:rPr kumimoji="0" lang="el-GR" sz="2200" i="0" u="none" strike="noStrike" kern="1200" cap="none" spc="0" normalizeH="0" baseline="0" noProof="0" dirty="0" smtClean="0">
                <a:ln>
                  <a:noFill/>
                </a:ln>
                <a:solidFill>
                  <a:schemeClr val="tx1"/>
                </a:solidFill>
                <a:effectLst/>
                <a:uLnTx/>
                <a:uFillTx/>
                <a:latin typeface="+mj-lt"/>
                <a:ea typeface="+mj-ea"/>
                <a:cs typeface="Arial" charset="0"/>
              </a:rPr>
              <a:t>Μείωση </a:t>
            </a:r>
            <a:r>
              <a:rPr kumimoji="0" lang="el-GR" sz="2200" i="0" u="none" strike="noStrike" kern="1200" cap="none" spc="0" normalizeH="0" noProof="0" dirty="0" smtClean="0">
                <a:ln>
                  <a:noFill/>
                </a:ln>
                <a:solidFill>
                  <a:schemeClr val="tx1"/>
                </a:solidFill>
                <a:effectLst/>
                <a:uLnTx/>
                <a:uFillTx/>
                <a:latin typeface="+mj-lt"/>
                <a:ea typeface="+mj-ea"/>
                <a:cs typeface="Arial" charset="0"/>
              </a:rPr>
              <a:t>του </a:t>
            </a:r>
            <a:r>
              <a:rPr kumimoji="0" lang="en-US" sz="2200" i="0" u="none" strike="noStrike" kern="1200" cap="none" spc="0" normalizeH="0" noProof="0" dirty="0" smtClean="0">
                <a:ln>
                  <a:noFill/>
                </a:ln>
                <a:solidFill>
                  <a:schemeClr val="tx1"/>
                </a:solidFill>
                <a:effectLst/>
                <a:uLnTx/>
                <a:uFillTx/>
                <a:latin typeface="+mj-lt"/>
                <a:ea typeface="+mj-ea"/>
                <a:cs typeface="Arial" charset="0"/>
              </a:rPr>
              <a:t>pH </a:t>
            </a:r>
            <a:r>
              <a:rPr kumimoji="0" lang="el-GR" sz="2200" i="0" u="none" strike="noStrike" kern="1200" cap="none" spc="0" normalizeH="0" noProof="0" dirty="0" smtClean="0">
                <a:ln>
                  <a:noFill/>
                </a:ln>
                <a:solidFill>
                  <a:schemeClr val="tx1"/>
                </a:solidFill>
                <a:effectLst/>
                <a:uLnTx/>
                <a:uFillTx/>
                <a:latin typeface="+mj-lt"/>
                <a:ea typeface="+mj-ea"/>
                <a:cs typeface="Arial" charset="0"/>
              </a:rPr>
              <a:t>σε </a:t>
            </a:r>
            <a:r>
              <a:rPr kumimoji="0" lang="el-GR" sz="2200" i="0" u="none" strike="noStrike" kern="1200" cap="none" spc="0" normalizeH="0" noProof="0" dirty="0" err="1" smtClean="0">
                <a:ln>
                  <a:noFill/>
                </a:ln>
                <a:solidFill>
                  <a:schemeClr val="tx1"/>
                </a:solidFill>
                <a:effectLst/>
                <a:uLnTx/>
                <a:uFillTx/>
                <a:latin typeface="+mj-lt"/>
                <a:ea typeface="+mj-ea"/>
                <a:cs typeface="Arial" charset="0"/>
              </a:rPr>
              <a:t>ζυμούμενα</a:t>
            </a:r>
            <a:r>
              <a:rPr kumimoji="0" lang="el-GR" sz="2200" i="0" u="none" strike="noStrike" kern="1200" cap="none" spc="0" normalizeH="0" noProof="0" dirty="0" smtClean="0">
                <a:ln>
                  <a:noFill/>
                </a:ln>
                <a:solidFill>
                  <a:schemeClr val="tx1"/>
                </a:solidFill>
                <a:effectLst/>
                <a:uLnTx/>
                <a:uFillTx/>
                <a:latin typeface="+mj-lt"/>
                <a:ea typeface="+mj-ea"/>
                <a:cs typeface="Arial" charset="0"/>
              </a:rPr>
              <a:t> αλλαντικά με προσθήκη διαφορετικών σακχάρων </a:t>
            </a:r>
            <a:r>
              <a:rPr kumimoji="0" lang="en-US" sz="2200" i="0" u="none" strike="noStrike" kern="1200" cap="none" spc="0" normalizeH="0" baseline="0" noProof="0" dirty="0" smtClean="0">
                <a:ln>
                  <a:noFill/>
                </a:ln>
                <a:solidFill>
                  <a:schemeClr val="tx1"/>
                </a:solidFill>
                <a:effectLst/>
                <a:uLnTx/>
                <a:uFillTx/>
                <a:latin typeface="+mj-lt"/>
                <a:ea typeface="+mj-ea"/>
                <a:cs typeface="Arial" charset="0"/>
              </a:rPr>
              <a:t>(</a:t>
            </a:r>
            <a:r>
              <a:rPr kumimoji="0" lang="el-GR" sz="2200" i="0" u="none" strike="noStrike" kern="1200" cap="none" spc="0" normalizeH="0" baseline="0" noProof="0" dirty="0" smtClean="0">
                <a:ln>
                  <a:noFill/>
                </a:ln>
                <a:solidFill>
                  <a:schemeClr val="tx1"/>
                </a:solidFill>
                <a:effectLst/>
                <a:uLnTx/>
                <a:uFillTx/>
                <a:latin typeface="+mj-lt"/>
                <a:ea typeface="+mj-ea"/>
                <a:cs typeface="Arial" charset="0"/>
              </a:rPr>
              <a:t>από </a:t>
            </a:r>
            <a:r>
              <a:rPr kumimoji="0" lang="en-US" sz="2200" i="0" u="none" strike="noStrike" kern="1200" cap="none" spc="0" normalizeH="0" baseline="0" noProof="0" dirty="0" smtClean="0">
                <a:ln>
                  <a:noFill/>
                </a:ln>
                <a:solidFill>
                  <a:schemeClr val="tx1"/>
                </a:solidFill>
                <a:effectLst/>
                <a:uLnTx/>
                <a:uFillTx/>
                <a:latin typeface="+mj-lt"/>
                <a:ea typeface="+mj-ea"/>
                <a:cs typeface="Arial" charset="0"/>
              </a:rPr>
              <a:t>“</a:t>
            </a:r>
            <a:r>
              <a:rPr kumimoji="0" lang="el-GR" sz="2200" i="0" u="none" strike="noStrike" kern="1200" cap="none" spc="0" normalizeH="0" baseline="0" noProof="0" dirty="0" err="1" smtClean="0">
                <a:ln>
                  <a:noFill/>
                </a:ln>
                <a:solidFill>
                  <a:schemeClr val="tx1"/>
                </a:solidFill>
                <a:effectLst/>
                <a:uLnTx/>
                <a:uFillTx/>
                <a:latin typeface="+mj-lt"/>
                <a:ea typeface="+mj-ea"/>
                <a:cs typeface="Arial" charset="0"/>
              </a:rPr>
              <a:t>Μο</a:t>
            </a:r>
            <a:r>
              <a:rPr kumimoji="0" lang="en-US" sz="2200" i="0" u="none" strike="noStrike" kern="1200" cap="none" spc="0" normalizeH="0" baseline="0" noProof="0" dirty="0" err="1" smtClean="0">
                <a:ln>
                  <a:noFill/>
                </a:ln>
                <a:solidFill>
                  <a:schemeClr val="tx1"/>
                </a:solidFill>
                <a:effectLst/>
                <a:uLnTx/>
                <a:uFillTx/>
                <a:latin typeface="+mj-lt"/>
                <a:ea typeface="+mj-ea"/>
                <a:cs typeface="Arial" charset="0"/>
              </a:rPr>
              <a:t>dern</a:t>
            </a:r>
            <a:r>
              <a:rPr kumimoji="0" lang="en-US" sz="2200" i="0" u="none" strike="noStrike" kern="1200" cap="none" spc="0" normalizeH="0" baseline="0" noProof="0" dirty="0" smtClean="0">
                <a:ln>
                  <a:noFill/>
                </a:ln>
                <a:solidFill>
                  <a:schemeClr val="tx1"/>
                </a:solidFill>
                <a:effectLst/>
                <a:uLnTx/>
                <a:uFillTx/>
                <a:latin typeface="+mj-lt"/>
                <a:ea typeface="+mj-ea"/>
                <a:cs typeface="Arial" charset="0"/>
              </a:rPr>
              <a:t> Food Microbiology”,</a:t>
            </a:r>
            <a:r>
              <a:rPr kumimoji="0" lang="el-GR" sz="2200" i="0" u="none" strike="noStrike" kern="1200" cap="none" spc="0" normalizeH="0" noProof="0" dirty="0" smtClean="0">
                <a:ln>
                  <a:noFill/>
                </a:ln>
                <a:solidFill>
                  <a:schemeClr val="tx1"/>
                </a:solidFill>
                <a:effectLst/>
                <a:uLnTx/>
                <a:uFillTx/>
                <a:latin typeface="+mj-lt"/>
                <a:ea typeface="+mj-ea"/>
                <a:cs typeface="Arial" charset="0"/>
              </a:rPr>
              <a:t> </a:t>
            </a:r>
            <a:r>
              <a:rPr kumimoji="0" lang="en-US" sz="2200" i="0" u="none" strike="noStrike" kern="1200" cap="none" spc="0" normalizeH="0" baseline="0" noProof="0" dirty="0" smtClean="0">
                <a:ln>
                  <a:noFill/>
                </a:ln>
                <a:solidFill>
                  <a:schemeClr val="tx1"/>
                </a:solidFill>
                <a:effectLst/>
                <a:uLnTx/>
                <a:uFillTx/>
                <a:latin typeface="+mj-lt"/>
                <a:ea typeface="+mj-ea"/>
                <a:cs typeface="Arial" charset="0"/>
              </a:rPr>
              <a:t>James Jay, 5</a:t>
            </a:r>
            <a:r>
              <a:rPr kumimoji="0" lang="en-US" sz="2200" i="0" u="none" strike="noStrike" kern="1200" cap="none" spc="0" normalizeH="0" baseline="30000" noProof="0" dirty="0" smtClean="0">
                <a:ln>
                  <a:noFill/>
                </a:ln>
                <a:solidFill>
                  <a:schemeClr val="tx1"/>
                </a:solidFill>
                <a:effectLst/>
                <a:uLnTx/>
                <a:uFillTx/>
                <a:latin typeface="+mj-lt"/>
                <a:ea typeface="+mj-ea"/>
                <a:cs typeface="Arial" charset="0"/>
              </a:rPr>
              <a:t>th</a:t>
            </a:r>
            <a:r>
              <a:rPr kumimoji="0" lang="en-US" sz="2200" i="0" u="none" strike="noStrike" kern="1200" cap="none" spc="0" normalizeH="0" baseline="0" noProof="0" dirty="0" smtClean="0">
                <a:ln>
                  <a:noFill/>
                </a:ln>
                <a:solidFill>
                  <a:schemeClr val="tx1"/>
                </a:solidFill>
                <a:effectLst/>
                <a:uLnTx/>
                <a:uFillTx/>
                <a:latin typeface="+mj-lt"/>
                <a:ea typeface="+mj-ea"/>
                <a:cs typeface="Arial" charset="0"/>
              </a:rPr>
              <a:t> edition, Chapman &amp; Hall 1996)</a:t>
            </a:r>
            <a:r>
              <a:rPr kumimoji="0" lang="el-GR" sz="2200" i="0" u="none" strike="noStrike" kern="1200" cap="none" spc="0" normalizeH="0" baseline="0" noProof="0" dirty="0" smtClean="0">
                <a:ln>
                  <a:noFill/>
                </a:ln>
                <a:solidFill>
                  <a:schemeClr val="tx1"/>
                </a:solidFill>
                <a:effectLst/>
                <a:uLnTx/>
                <a:uFillTx/>
                <a:latin typeface="+mj-lt"/>
                <a:ea typeface="+mj-ea"/>
                <a:cs typeface="+mj-cs"/>
              </a:rPr>
              <a:t>.</a:t>
            </a:r>
            <a:r>
              <a:rPr kumimoji="0" lang="el-GR" sz="2200" i="0" u="none" strike="noStrike" kern="1200" cap="none" spc="0" normalizeH="0" baseline="0" noProof="0" dirty="0" smtClean="0">
                <a:ln>
                  <a:noFill/>
                </a:ln>
                <a:solidFill>
                  <a:schemeClr val="tx2"/>
                </a:solidFill>
                <a:effectLst/>
                <a:uLnTx/>
                <a:uFillTx/>
                <a:latin typeface="+mj-lt"/>
                <a:ea typeface="+mj-ea"/>
                <a:cs typeface="+mj-cs"/>
              </a:rPr>
              <a:t/>
            </a:r>
            <a:br>
              <a:rPr kumimoji="0" lang="el-GR" sz="2200" i="0" u="none" strike="noStrike" kern="1200" cap="none" spc="0" normalizeH="0" baseline="0" noProof="0" dirty="0" smtClean="0">
                <a:ln>
                  <a:noFill/>
                </a:ln>
                <a:solidFill>
                  <a:schemeClr val="tx2"/>
                </a:solidFill>
                <a:effectLst/>
                <a:uLnTx/>
                <a:uFillTx/>
                <a:latin typeface="+mj-lt"/>
                <a:ea typeface="+mj-ea"/>
                <a:cs typeface="+mj-cs"/>
              </a:rPr>
            </a:br>
            <a:endParaRPr kumimoji="0" lang="el-GR" sz="2200" i="0" u="none" strike="noStrike" kern="1200" cap="none" spc="0" normalizeH="0" baseline="0" noProof="0" dirty="0">
              <a:ln>
                <a:noFill/>
              </a:ln>
              <a:solidFill>
                <a:schemeClr val="tx1"/>
              </a:solidFill>
              <a:effectLst/>
              <a:uLnTx/>
              <a:uFillTx/>
              <a:latin typeface="+mj-lt"/>
              <a:ea typeface="+mj-ea"/>
              <a:cs typeface="+mj-cs"/>
            </a:endParaRPr>
          </a:p>
        </p:txBody>
      </p:sp>
      <p:sp>
        <p:nvSpPr>
          <p:cNvPr id="11"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2794160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nvPr>
        </p:nvSpPr>
        <p:spPr>
          <a:xfrm>
            <a:off x="395537" y="44624"/>
            <a:ext cx="8424936" cy="126047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smtClean="0">
                <a:cs typeface="Arial" charset="0"/>
              </a:rPr>
              <a:t>(10 </a:t>
            </a:r>
            <a:r>
              <a:rPr lang="el-GR" dirty="0">
                <a:cs typeface="Arial" charset="0"/>
              </a:rPr>
              <a:t>από 19</a:t>
            </a:r>
            <a:r>
              <a:rPr lang="el-GR" dirty="0" smtClean="0">
                <a:cs typeface="Arial" charset="0"/>
              </a:rPr>
              <a:t>)</a:t>
            </a:r>
            <a:endParaRPr lang="el-GR" dirty="0"/>
          </a:p>
        </p:txBody>
      </p:sp>
      <p:sp>
        <p:nvSpPr>
          <p:cNvPr id="6" name="2 - Θέση περιεχομένου" descr="Αλοίωση ζωικών οργάνων-εντόσθιων:&#10;Συκώτι, νεφρά, καρδιές, γλώσσες, και λοιπά. Έχουν λίγο υψηλότερο pH από το κρέας και σημαντικά περισσότερο γλυκογόνο (3 τοις εκατό),&#10;Αρχική μικροχλωρίδα χαμηλή (ΟΜΧ περίπου δέκα στη δευτέρα εώς δέκα στην τετάρτη),&#10;Κυρίως Gramθετικά cocci, coryneforms, Bacillus, Pseudomonas, Moraxella, Acinetobacter, LAB,&#10;LAB προκαλούν οξίνιση (πεχά έξι κόμμα πένε ως πέντε κόμμα εννιά in 14d at δύο βαθμούς κελσίου),&#10;Λιγότερο έντονη η πρωτεόλυση λόγω παρουσίας γλυκογόνου (προτιμότερο υπόστρωμα για μικροβιακή ανάπτυξη),&#10;Η Gram αρνητικά αερόβια χλωρίδα προκαλεί τις περισσότερες αλλοιώσεις  σε νωπό προϊόν (αναπτύσσεται ταχύτερα από τα LAB),&#10;Σε συσκευασίες κενού τα γαλακτικά επικρατούν.&#10;"/>
          <p:cNvSpPr>
            <a:spLocks noGrp="1"/>
          </p:cNvSpPr>
          <p:nvPr>
            <p:ph sz="quarter" idx="1"/>
          </p:nvPr>
        </p:nvSpPr>
        <p:spPr>
          <a:xfrm>
            <a:off x="612648" y="1268760"/>
            <a:ext cx="8153400" cy="5040560"/>
          </a:xfrm>
        </p:spPr>
        <p:txBody>
          <a:bodyPr>
            <a:noAutofit/>
          </a:bodyPr>
          <a:lstStyle/>
          <a:p>
            <a:pPr>
              <a:buNone/>
            </a:pPr>
            <a:r>
              <a:rPr lang="el-GR" sz="2200" dirty="0" err="1">
                <a:solidFill>
                  <a:schemeClr val="tx2"/>
                </a:solidFill>
              </a:rPr>
              <a:t>Αλοίωση</a:t>
            </a:r>
            <a:r>
              <a:rPr lang="el-GR" sz="2200" dirty="0">
                <a:solidFill>
                  <a:schemeClr val="tx2"/>
                </a:solidFill>
              </a:rPr>
              <a:t> ζωικών </a:t>
            </a:r>
            <a:r>
              <a:rPr lang="el-GR" sz="2200" dirty="0" smtClean="0">
                <a:solidFill>
                  <a:schemeClr val="tx2"/>
                </a:solidFill>
              </a:rPr>
              <a:t>οργάνων-εντόσθιων:</a:t>
            </a:r>
            <a:endParaRPr lang="en-US" sz="2200" dirty="0"/>
          </a:p>
          <a:p>
            <a:r>
              <a:rPr lang="el-GR" sz="2200" dirty="0"/>
              <a:t>Συκώτι, νεφρά, καρδιές, γλώσσες, κλπ. Έχουν λίγο υψηλότερο </a:t>
            </a:r>
            <a:r>
              <a:rPr lang="en-US" sz="2200" dirty="0"/>
              <a:t>pH </a:t>
            </a:r>
            <a:r>
              <a:rPr lang="el-GR" sz="2200" dirty="0"/>
              <a:t>από το κρέας και σημαντικά περισσότερο γλυκογόνο</a:t>
            </a:r>
            <a:r>
              <a:rPr lang="en-US" sz="2200" dirty="0"/>
              <a:t> (3</a:t>
            </a:r>
            <a:r>
              <a:rPr lang="en-US" sz="2200" dirty="0" smtClean="0"/>
              <a:t>%)</a:t>
            </a:r>
            <a:r>
              <a:rPr lang="el-GR" sz="2200" dirty="0" smtClean="0"/>
              <a:t>,</a:t>
            </a:r>
            <a:endParaRPr lang="en-US" sz="2200" dirty="0"/>
          </a:p>
          <a:p>
            <a:r>
              <a:rPr lang="el-GR" sz="2200" dirty="0"/>
              <a:t>Αρχική </a:t>
            </a:r>
            <a:r>
              <a:rPr lang="el-GR" sz="2200" dirty="0" err="1"/>
              <a:t>μικροχλωρίδα</a:t>
            </a:r>
            <a:r>
              <a:rPr lang="el-GR" sz="2200" dirty="0"/>
              <a:t> χαμηλή (ΟΜΧ</a:t>
            </a:r>
            <a:r>
              <a:rPr lang="en-US" sz="2200" dirty="0"/>
              <a:t> ~ 10</a:t>
            </a:r>
            <a:r>
              <a:rPr lang="en-US" sz="2200" baseline="30000" dirty="0"/>
              <a:t>2</a:t>
            </a:r>
            <a:r>
              <a:rPr lang="en-US" sz="2200" dirty="0"/>
              <a:t>-10</a:t>
            </a:r>
            <a:r>
              <a:rPr lang="en-US" sz="2200" baseline="30000" dirty="0"/>
              <a:t>4</a:t>
            </a:r>
            <a:r>
              <a:rPr lang="en-US" sz="2200" dirty="0" smtClean="0"/>
              <a:t>)</a:t>
            </a:r>
            <a:r>
              <a:rPr lang="el-GR" sz="2200" dirty="0" smtClean="0"/>
              <a:t>,</a:t>
            </a:r>
            <a:endParaRPr lang="en-US" sz="2200" dirty="0"/>
          </a:p>
          <a:p>
            <a:r>
              <a:rPr lang="el-GR" sz="2200" dirty="0"/>
              <a:t>Κυρίως </a:t>
            </a:r>
            <a:r>
              <a:rPr lang="en-US" sz="2200" dirty="0"/>
              <a:t>Gram+ cocci, </a:t>
            </a:r>
            <a:r>
              <a:rPr lang="en-US" sz="2200" dirty="0" err="1"/>
              <a:t>coryneforms</a:t>
            </a:r>
            <a:r>
              <a:rPr lang="en-US" sz="2200" dirty="0"/>
              <a:t>, Bacillus, Pseudomonas, Moraxella, </a:t>
            </a:r>
            <a:r>
              <a:rPr lang="en-US" sz="2200" dirty="0" err="1"/>
              <a:t>Acinetobacter</a:t>
            </a:r>
            <a:r>
              <a:rPr lang="en-US" sz="2200" dirty="0"/>
              <a:t>, </a:t>
            </a:r>
            <a:r>
              <a:rPr lang="en-US" sz="2200" dirty="0" smtClean="0"/>
              <a:t>LAB</a:t>
            </a:r>
            <a:r>
              <a:rPr lang="el-GR" sz="2200" dirty="0" smtClean="0"/>
              <a:t>,</a:t>
            </a:r>
            <a:endParaRPr lang="en-US" sz="2200" dirty="0"/>
          </a:p>
          <a:p>
            <a:r>
              <a:rPr lang="en-US" sz="2200" dirty="0"/>
              <a:t>LAB </a:t>
            </a:r>
            <a:r>
              <a:rPr lang="el-GR" sz="2200" dirty="0"/>
              <a:t>προκαλούν </a:t>
            </a:r>
            <a:r>
              <a:rPr lang="el-GR" sz="2200" dirty="0" err="1"/>
              <a:t>οξίνιση</a:t>
            </a:r>
            <a:r>
              <a:rPr lang="el-GR" sz="2200" dirty="0"/>
              <a:t> </a:t>
            </a:r>
            <a:r>
              <a:rPr lang="en-US" sz="2200" dirty="0"/>
              <a:t>(pH 6.5</a:t>
            </a:r>
            <a:r>
              <a:rPr lang="en-US" sz="2200" dirty="0">
                <a:sym typeface="Symbol" pitchFamily="18" charset="2"/>
              </a:rPr>
              <a:t>5.9 in 14d at 2C</a:t>
            </a:r>
            <a:r>
              <a:rPr lang="en-US" sz="2200" dirty="0" smtClean="0">
                <a:sym typeface="Symbol" pitchFamily="18" charset="2"/>
              </a:rPr>
              <a:t>)</a:t>
            </a:r>
            <a:r>
              <a:rPr lang="el-GR" sz="2200" dirty="0" smtClean="0">
                <a:sym typeface="Symbol" pitchFamily="18" charset="2"/>
              </a:rPr>
              <a:t>,</a:t>
            </a:r>
            <a:endParaRPr lang="en-US" sz="2200" dirty="0">
              <a:sym typeface="Symbol" pitchFamily="18" charset="2"/>
            </a:endParaRPr>
          </a:p>
          <a:p>
            <a:r>
              <a:rPr lang="el-GR" sz="2200" dirty="0">
                <a:sym typeface="Symbol" pitchFamily="18" charset="2"/>
              </a:rPr>
              <a:t>Λιγότερο έντονη η πρωτεόλυση λόγω παρουσίας γλυκογόνου (προτιμότερο υπόστρωμα για μικροβιακή ανάπτυξη</a:t>
            </a:r>
            <a:r>
              <a:rPr lang="el-GR" sz="2200" dirty="0" smtClean="0">
                <a:sym typeface="Symbol" pitchFamily="18" charset="2"/>
              </a:rPr>
              <a:t>),</a:t>
            </a:r>
            <a:endParaRPr lang="en-US" sz="2200" dirty="0">
              <a:sym typeface="Symbol" pitchFamily="18" charset="2"/>
            </a:endParaRPr>
          </a:p>
          <a:p>
            <a:r>
              <a:rPr lang="el-GR" sz="2200" dirty="0">
                <a:sym typeface="Symbol" pitchFamily="18" charset="2"/>
              </a:rPr>
              <a:t>Η </a:t>
            </a:r>
            <a:r>
              <a:rPr lang="en-US" sz="2200" dirty="0">
                <a:sym typeface="Symbol" pitchFamily="18" charset="2"/>
              </a:rPr>
              <a:t>Gram- </a:t>
            </a:r>
            <a:r>
              <a:rPr lang="el-GR" sz="2200" dirty="0">
                <a:sym typeface="Symbol" pitchFamily="18" charset="2"/>
              </a:rPr>
              <a:t>αερόβια χλωρίδα προκαλεί τις περισσότερες αλλοιώσεις  σε νωπό προϊόν (αναπτύσσεται ταχύτερα από τα </a:t>
            </a:r>
            <a:r>
              <a:rPr lang="en-US" sz="2200" dirty="0">
                <a:sym typeface="Symbol" pitchFamily="18" charset="2"/>
              </a:rPr>
              <a:t>LAB</a:t>
            </a:r>
            <a:r>
              <a:rPr lang="en-US" sz="2200" dirty="0" smtClean="0">
                <a:sym typeface="Symbol" pitchFamily="18" charset="2"/>
              </a:rPr>
              <a:t>)</a:t>
            </a:r>
            <a:r>
              <a:rPr lang="el-GR" sz="2200" dirty="0" smtClean="0">
                <a:sym typeface="Symbol" pitchFamily="18" charset="2"/>
              </a:rPr>
              <a:t>,</a:t>
            </a:r>
            <a:endParaRPr lang="el-GR" sz="2200" dirty="0">
              <a:sym typeface="Symbol" pitchFamily="18" charset="2"/>
            </a:endParaRPr>
          </a:p>
          <a:p>
            <a:r>
              <a:rPr lang="el-GR" sz="2200" dirty="0">
                <a:sym typeface="Symbol" pitchFamily="18" charset="2"/>
              </a:rPr>
              <a:t>Σε συσκευασίες κενού τα γαλακτικά </a:t>
            </a:r>
            <a:r>
              <a:rPr lang="el-GR" sz="2200" dirty="0" smtClean="0">
                <a:sym typeface="Symbol" pitchFamily="18" charset="2"/>
              </a:rPr>
              <a:t>επικρατούν.</a:t>
            </a:r>
            <a:endParaRPr lang="en-US" sz="2200" dirty="0">
              <a:sym typeface="Symbol" pitchFamily="18" charset="2"/>
            </a:endParaRPr>
          </a:p>
        </p:txBody>
      </p:sp>
      <p:sp>
        <p:nvSpPr>
          <p:cNvPr id="9"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2998921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nvPr>
        </p:nvSpPr>
        <p:spPr>
          <a:xfrm>
            <a:off x="467544" y="44624"/>
            <a:ext cx="8208912" cy="1296144"/>
          </a:xfrm>
          <a:ln/>
          <a:extLst>
            <a:ext uri="{91240B29-F687-4F45-9708-019B960494DF}">
              <a14:hiddenLine xmlns:a14="http://schemas.microsoft.com/office/drawing/2010/main" w="9525">
                <a:solidFill>
                  <a:srgbClr val="000000"/>
                </a:solidFill>
                <a:round/>
                <a:headEnd/>
                <a:tailEnd/>
              </a14:hiddenLine>
            </a:ext>
          </a:extLst>
        </p:spPr>
        <p:txBody>
          <a:bodyPr lIns="89964" tIns="46781" rIns="89964" bIns="46781">
            <a:noAutofit/>
          </a:bodyPr>
          <a:lstStyle/>
          <a:p>
            <a:pPr>
              <a:buSzPct val="45000"/>
              <a:tabLst>
                <a:tab pos="723900" algn="l"/>
                <a:tab pos="1447800" algn="l"/>
                <a:tab pos="2171700" algn="l"/>
                <a:tab pos="2895600" algn="l"/>
                <a:tab pos="3619500" algn="l"/>
                <a:tab pos="4343400" algn="l"/>
                <a:tab pos="5065713" algn="l"/>
                <a:tab pos="5791200" algn="l"/>
                <a:tab pos="6515100" algn="l"/>
                <a:tab pos="7235825" algn="l"/>
              </a:tabLst>
            </a:pPr>
            <a:r>
              <a:rPr lang="el-GR" sz="4000" dirty="0" err="1">
                <a:cs typeface="Arial" charset="0"/>
              </a:rPr>
              <a:t>Αλλοιογόνοι</a:t>
            </a:r>
            <a:r>
              <a:rPr lang="el-GR" sz="4000" dirty="0">
                <a:cs typeface="Arial" charset="0"/>
              </a:rPr>
              <a:t> μικροοργανισμοί</a:t>
            </a:r>
            <a:r>
              <a:rPr lang="en-US" sz="4000" dirty="0">
                <a:cs typeface="Arial" charset="0"/>
              </a:rPr>
              <a:t/>
            </a:r>
            <a:br>
              <a:rPr lang="en-US" sz="4000" dirty="0">
                <a:cs typeface="Arial" charset="0"/>
              </a:rPr>
            </a:br>
            <a:r>
              <a:rPr lang="el-GR" sz="4000" dirty="0">
                <a:cs typeface="Arial" charset="0"/>
              </a:rPr>
              <a:t>(</a:t>
            </a:r>
            <a:r>
              <a:rPr lang="el-GR" sz="4000" dirty="0" smtClean="0">
                <a:cs typeface="Arial" charset="0"/>
              </a:rPr>
              <a:t>11 </a:t>
            </a:r>
            <a:r>
              <a:rPr lang="el-GR" sz="4000" dirty="0">
                <a:cs typeface="Arial" charset="0"/>
              </a:rPr>
              <a:t>από 19</a:t>
            </a:r>
            <a:r>
              <a:rPr lang="el-GR" sz="4000" dirty="0" smtClean="0">
                <a:cs typeface="Arial" charset="0"/>
              </a:rPr>
              <a:t>)</a:t>
            </a:r>
            <a:endParaRPr lang="el-GR" sz="4000" dirty="0"/>
          </a:p>
        </p:txBody>
      </p:sp>
      <p:sp>
        <p:nvSpPr>
          <p:cNvPr id="9" name="Rectangle 2" descr="Άλλοίωση πουλερικών:&#10;&#10;Γενικά παρόμοια μικροχλωρίδα με νωπό κόκκινο κρέας,&#10;Επιμολύνσεις από τα έντερα, τα φτερά και τα μηχανήματα κοπής είναι αναπόφευκτες, &#10;Το δέρμα προσφέρει προσωρινή προστασία για το μυϊκό ιστό (αλλά συγκεντρώνει υψηλό μικροβιακό φορτίο το ίδιο),&#10;Το κρέας από στήθος είναι πιο όξινο (πεχά πέντε κόμμα οκτώ) σε σχέση με το μπούτι (πεχά εξί μιση), &#10;Κύριοι αλλοιογόνοι μ/ο: Pseudomonas, Acinetobacter, Flavobacterium, Corynebacterium, Aeromonas, Shewanella.&#10;"/>
          <p:cNvSpPr txBox="1">
            <a:spLocks noChangeArrowheads="1"/>
          </p:cNvSpPr>
          <p:nvPr>
            <p:custDataLst>
              <p:tags r:id="rId2"/>
            </p:custDataLst>
          </p:nvPr>
        </p:nvSpPr>
        <p:spPr>
          <a:xfrm>
            <a:off x="467544" y="1628800"/>
            <a:ext cx="8208912" cy="4392488"/>
          </a:xfrm>
          <a:prstGeom prst="rect">
            <a:avLst/>
          </a:prstGeom>
          <a:ln/>
          <a:extLst>
            <a:ext uri="{91240B29-F687-4F45-9708-019B960494DF}">
              <a14:hiddenLine xmlns:a14="http://schemas.microsoft.com/office/drawing/2010/main" w="9525">
                <a:solidFill>
                  <a:srgbClr val="000000"/>
                </a:solidFill>
                <a:round/>
                <a:headEnd/>
                <a:tailEnd/>
              </a14:hiddenLine>
            </a:ext>
          </a:extLst>
        </p:spPr>
        <p:txBody>
          <a:bodyPr vert="horz" lIns="89964" tIns="46781" rIns="89964" bIns="46781"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None/>
            </a:pPr>
            <a:r>
              <a:rPr lang="el-GR" sz="2400" dirty="0" err="1">
                <a:solidFill>
                  <a:schemeClr val="tx2"/>
                </a:solidFill>
              </a:rPr>
              <a:t>Άλλοίωση</a:t>
            </a:r>
            <a:r>
              <a:rPr lang="el-GR" sz="2400" dirty="0">
                <a:solidFill>
                  <a:schemeClr val="tx2"/>
                </a:solidFill>
              </a:rPr>
              <a:t> </a:t>
            </a:r>
            <a:r>
              <a:rPr lang="el-GR" sz="2400" dirty="0" smtClean="0">
                <a:solidFill>
                  <a:schemeClr val="tx2"/>
                </a:solidFill>
              </a:rPr>
              <a:t>πουλερικών:</a:t>
            </a:r>
            <a:endParaRPr lang="en-US" sz="2400" dirty="0">
              <a:solidFill>
                <a:schemeClr val="tx2"/>
              </a:solidFill>
            </a:endParaRPr>
          </a:p>
          <a:p>
            <a:pPr>
              <a:lnSpc>
                <a:spcPct val="80000"/>
              </a:lnSpc>
            </a:pPr>
            <a:endParaRPr lang="en-US" sz="2400" dirty="0"/>
          </a:p>
          <a:p>
            <a:pPr>
              <a:lnSpc>
                <a:spcPct val="80000"/>
              </a:lnSpc>
            </a:pPr>
            <a:r>
              <a:rPr lang="el-GR" sz="2400" dirty="0"/>
              <a:t>Γενικά παρόμοια </a:t>
            </a:r>
            <a:r>
              <a:rPr lang="el-GR" sz="2400" dirty="0" err="1"/>
              <a:t>μικροχλωρίδα</a:t>
            </a:r>
            <a:r>
              <a:rPr lang="el-GR" sz="2400" dirty="0"/>
              <a:t> με νωπό κόκκινο </a:t>
            </a:r>
            <a:r>
              <a:rPr lang="el-GR" sz="2400" dirty="0" smtClean="0"/>
              <a:t>κρέας,</a:t>
            </a:r>
            <a:endParaRPr lang="el-GR" sz="2400" dirty="0"/>
          </a:p>
          <a:p>
            <a:pPr>
              <a:lnSpc>
                <a:spcPct val="80000"/>
              </a:lnSpc>
            </a:pPr>
            <a:r>
              <a:rPr lang="el-GR" sz="2400" dirty="0"/>
              <a:t>Επιμολύνσεις από τα έντερα, τα φτερά και τα μηχανήματα κοπής είναι </a:t>
            </a:r>
            <a:r>
              <a:rPr lang="el-GR" sz="2400" dirty="0" smtClean="0"/>
              <a:t>αναπόφευκτες,</a:t>
            </a:r>
            <a:r>
              <a:rPr lang="en-US" sz="2400" dirty="0" smtClean="0"/>
              <a:t> </a:t>
            </a:r>
            <a:endParaRPr lang="en-US" sz="2400" dirty="0"/>
          </a:p>
          <a:p>
            <a:pPr>
              <a:lnSpc>
                <a:spcPct val="80000"/>
              </a:lnSpc>
            </a:pPr>
            <a:r>
              <a:rPr lang="el-GR" sz="2400" dirty="0"/>
              <a:t>Το δέρμα προσφέρει προσωρινή προστασία για το μυϊκό ιστό (αλλά συγκεντρώνει υψηλό μικροβιακό φορτίο το ίδιο</a:t>
            </a:r>
            <a:r>
              <a:rPr lang="el-GR" sz="2400" dirty="0" smtClean="0"/>
              <a:t>),</a:t>
            </a:r>
            <a:endParaRPr lang="en-US" sz="2400" dirty="0"/>
          </a:p>
          <a:p>
            <a:pPr>
              <a:lnSpc>
                <a:spcPct val="80000"/>
              </a:lnSpc>
            </a:pPr>
            <a:r>
              <a:rPr lang="el-GR" sz="2400" dirty="0"/>
              <a:t>Το κρέας από στήθος είναι πιο όξινο </a:t>
            </a:r>
            <a:r>
              <a:rPr lang="en-US" sz="2400" dirty="0"/>
              <a:t>(pH 5.8) </a:t>
            </a:r>
            <a:r>
              <a:rPr lang="el-GR" sz="2400" dirty="0"/>
              <a:t>σε σχέση με το μπούτι </a:t>
            </a:r>
            <a:r>
              <a:rPr lang="en-US" sz="2400" dirty="0"/>
              <a:t>(pH 6.5</a:t>
            </a:r>
            <a:r>
              <a:rPr lang="en-US" sz="2400" dirty="0" smtClean="0"/>
              <a:t>)</a:t>
            </a:r>
            <a:r>
              <a:rPr lang="el-GR" sz="2400" dirty="0" smtClean="0"/>
              <a:t>,</a:t>
            </a:r>
            <a:r>
              <a:rPr lang="en-US" sz="2400" dirty="0" smtClean="0"/>
              <a:t> </a:t>
            </a:r>
            <a:endParaRPr lang="en-US" sz="2400" dirty="0">
              <a:solidFill>
                <a:srgbClr val="FFFF00"/>
              </a:solidFill>
            </a:endParaRPr>
          </a:p>
          <a:p>
            <a:pPr>
              <a:lnSpc>
                <a:spcPct val="80000"/>
              </a:lnSpc>
              <a:buClr>
                <a:schemeClr val="tx1"/>
              </a:buClr>
            </a:pPr>
            <a:r>
              <a:rPr lang="el-GR" sz="2400" dirty="0">
                <a:solidFill>
                  <a:schemeClr val="tx2"/>
                </a:solidFill>
              </a:rPr>
              <a:t>Κύριοι </a:t>
            </a:r>
            <a:r>
              <a:rPr lang="el-GR" sz="2400" dirty="0" err="1">
                <a:solidFill>
                  <a:schemeClr val="tx2"/>
                </a:solidFill>
              </a:rPr>
              <a:t>αλλοιογόνοι</a:t>
            </a:r>
            <a:r>
              <a:rPr lang="el-GR" sz="2400" dirty="0">
                <a:solidFill>
                  <a:schemeClr val="tx2"/>
                </a:solidFill>
              </a:rPr>
              <a:t> μ/ο</a:t>
            </a:r>
            <a:r>
              <a:rPr lang="en-US" sz="2400" dirty="0"/>
              <a:t>: Pseudomonas, </a:t>
            </a:r>
            <a:r>
              <a:rPr lang="en-US" sz="2400" dirty="0" err="1"/>
              <a:t>Acinetobacter</a:t>
            </a:r>
            <a:r>
              <a:rPr lang="en-US" sz="2400" dirty="0"/>
              <a:t>, </a:t>
            </a:r>
            <a:r>
              <a:rPr lang="en-US" sz="2400" dirty="0" err="1"/>
              <a:t>Flavobacterium</a:t>
            </a:r>
            <a:r>
              <a:rPr lang="en-US" sz="2400" dirty="0"/>
              <a:t>, </a:t>
            </a:r>
            <a:r>
              <a:rPr lang="en-US" sz="2400" dirty="0" err="1"/>
              <a:t>Corynebacterium</a:t>
            </a:r>
            <a:r>
              <a:rPr lang="en-US" sz="2400" dirty="0"/>
              <a:t>, </a:t>
            </a:r>
            <a:r>
              <a:rPr lang="en-US" sz="2400" dirty="0" err="1"/>
              <a:t>Aeromonas</a:t>
            </a:r>
            <a:r>
              <a:rPr lang="en-US" sz="2400" dirty="0"/>
              <a:t>, </a:t>
            </a:r>
            <a:r>
              <a:rPr lang="en-US" sz="2400" dirty="0" err="1" smtClean="0"/>
              <a:t>Shewanella</a:t>
            </a:r>
            <a:r>
              <a:rPr lang="el-GR" sz="2400" dirty="0" smtClean="0"/>
              <a:t>.</a:t>
            </a:r>
            <a:endParaRPr lang="en-US" sz="2400" dirty="0"/>
          </a:p>
        </p:txBody>
      </p:sp>
      <p:sp>
        <p:nvSpPr>
          <p:cNvPr id="10"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40766661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1"/>
          <p:cNvSpPr>
            <a:spLocks noGrp="1" noChangeArrowheads="1"/>
          </p:cNvSpPr>
          <p:nvPr>
            <p:ph type="title"/>
          </p:nvPr>
        </p:nvSpPr>
        <p:spPr>
          <a:xfrm>
            <a:off x="467545" y="80293"/>
            <a:ext cx="8496944" cy="1260475"/>
          </a:xfrm>
        </p:spPr>
        <p:txBody>
          <a:bodyPr>
            <a:normAutofit fontScale="90000"/>
          </a:bodyPr>
          <a:lstStyle/>
          <a:p>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a:cs typeface="Arial" charset="0"/>
              </a:rPr>
              <a:t>(</a:t>
            </a:r>
            <a:r>
              <a:rPr lang="el-GR" dirty="0" smtClean="0">
                <a:cs typeface="Arial" charset="0"/>
              </a:rPr>
              <a:t>12 </a:t>
            </a:r>
            <a:r>
              <a:rPr lang="el-GR" dirty="0">
                <a:cs typeface="Arial" charset="0"/>
              </a:rPr>
              <a:t>από 19</a:t>
            </a:r>
            <a:r>
              <a:rPr lang="el-GR" dirty="0" smtClean="0">
                <a:cs typeface="Arial" charset="0"/>
              </a:rPr>
              <a:t>)</a:t>
            </a:r>
            <a:endParaRPr lang="en-US" dirty="0"/>
          </a:p>
        </p:txBody>
      </p:sp>
      <p:sp>
        <p:nvSpPr>
          <p:cNvPr id="2" name="Ορθογώνιο 1" descr="Κύριες αλλοιώσεις: &#10; - γλοιώδης υφή (όταν Pseudomonads φτάσουν σε log 8),  συχνά ανιχνεύσιμη ως φθορισμός σε λάμπα UV,&#10; - Οξίνιση στο εσωτερικό όπου υπάρχουν τα εντόσθια,  ιδίως αν δεν αφαιρεθούν,&#10; - Θειώδης ουσίες-δυσοσμία το πολύ εντός 7 ημερών,  λόγω ανάπτυξης της Shewanella putrefaciens (H2S,  dimethyl sulfide, methyl mercaptane),&#10;&#10;Προσοχή: Salmonella βρίσκεται πολύ συχνά σε πτηνά σε υψηλό πληθυσμό (προερχόμενη από κόπρανα πτηνών και ζωοτροφές). Πρόβλημα η υπερεντατική εκτροφή , ενώ τα «βιολογικής εκτροφής» μπορεί να έχουν όμοια ή περισσότερη μικροχλωρίδα (δεν σημαίνει ότι είναι και «εκτατικής εκτροφής».)&#10;"/>
          <p:cNvSpPr/>
          <p:nvPr/>
        </p:nvSpPr>
        <p:spPr>
          <a:xfrm>
            <a:off x="467544" y="1912764"/>
            <a:ext cx="8208912" cy="4524315"/>
          </a:xfrm>
          <a:prstGeom prst="rect">
            <a:avLst/>
          </a:prstGeom>
        </p:spPr>
        <p:txBody>
          <a:bodyPr wrap="square">
            <a:spAutoFit/>
          </a:bodyPr>
          <a:lstStyle/>
          <a:p>
            <a:pPr marL="342900" indent="-342900">
              <a:lnSpc>
                <a:spcPct val="80000"/>
              </a:lnSpc>
              <a:buFont typeface="Wingdings" panose="05000000000000000000" pitchFamily="2" charset="2"/>
              <a:buChar char="§"/>
            </a:pPr>
            <a:r>
              <a:rPr lang="el-GR" sz="2400" dirty="0">
                <a:solidFill>
                  <a:schemeClr val="tx2"/>
                </a:solidFill>
              </a:rPr>
              <a:t>Κύριες αλλοιώσεις</a:t>
            </a:r>
            <a:r>
              <a:rPr lang="en-US" sz="2400" dirty="0"/>
              <a:t>: </a:t>
            </a:r>
          </a:p>
          <a:p>
            <a:pPr>
              <a:lnSpc>
                <a:spcPct val="80000"/>
              </a:lnSpc>
            </a:pPr>
            <a:r>
              <a:rPr lang="en-US" sz="2400" dirty="0"/>
              <a:t>	- </a:t>
            </a:r>
            <a:r>
              <a:rPr lang="el-GR" sz="2400" dirty="0">
                <a:solidFill>
                  <a:schemeClr val="tx2"/>
                </a:solidFill>
              </a:rPr>
              <a:t>γλοιώδης </a:t>
            </a:r>
            <a:r>
              <a:rPr lang="el-GR" sz="2400" dirty="0"/>
              <a:t>υφή</a:t>
            </a:r>
            <a:r>
              <a:rPr lang="en-US" sz="2400" dirty="0"/>
              <a:t> (</a:t>
            </a:r>
            <a:r>
              <a:rPr lang="el-GR" sz="2400" dirty="0"/>
              <a:t>όταν </a:t>
            </a:r>
            <a:r>
              <a:rPr lang="en-US" sz="2400" dirty="0"/>
              <a:t>Pseudomonads </a:t>
            </a:r>
            <a:r>
              <a:rPr lang="el-GR" sz="2400" dirty="0"/>
              <a:t>φτάσουν σε </a:t>
            </a:r>
            <a:r>
              <a:rPr lang="en-US" sz="2400" dirty="0"/>
              <a:t>log 8), </a:t>
            </a:r>
            <a:r>
              <a:rPr lang="el-GR" sz="2400" dirty="0" smtClean="0"/>
              <a:t>	συχνά </a:t>
            </a:r>
            <a:r>
              <a:rPr lang="el-GR" sz="2400" dirty="0"/>
              <a:t>ανιχνεύσιμη ως φθορισμός σε λάμπα </a:t>
            </a:r>
            <a:r>
              <a:rPr lang="en-US" sz="2400" dirty="0" smtClean="0"/>
              <a:t>UV</a:t>
            </a:r>
            <a:r>
              <a:rPr lang="el-GR" sz="2400" dirty="0" smtClean="0"/>
              <a:t>,</a:t>
            </a:r>
            <a:endParaRPr lang="en-US" sz="2400" dirty="0"/>
          </a:p>
          <a:p>
            <a:pPr>
              <a:lnSpc>
                <a:spcPct val="80000"/>
              </a:lnSpc>
            </a:pPr>
            <a:r>
              <a:rPr lang="en-US" sz="2400" dirty="0"/>
              <a:t>	- </a:t>
            </a:r>
            <a:r>
              <a:rPr lang="el-GR" sz="2400" dirty="0" err="1">
                <a:solidFill>
                  <a:schemeClr val="tx2"/>
                </a:solidFill>
              </a:rPr>
              <a:t>Οξίνιση</a:t>
            </a:r>
            <a:r>
              <a:rPr lang="el-GR" sz="2400" dirty="0">
                <a:solidFill>
                  <a:schemeClr val="tx2"/>
                </a:solidFill>
              </a:rPr>
              <a:t> </a:t>
            </a:r>
            <a:r>
              <a:rPr lang="el-GR" sz="2400" dirty="0"/>
              <a:t>στο εσωτερικό όπου υπάρχουν τα εντόσθια, </a:t>
            </a:r>
            <a:r>
              <a:rPr lang="el-GR" sz="2400" dirty="0" smtClean="0"/>
              <a:t>	ιδίως </a:t>
            </a:r>
            <a:r>
              <a:rPr lang="el-GR" sz="2400" dirty="0"/>
              <a:t>αν δεν </a:t>
            </a:r>
            <a:r>
              <a:rPr lang="el-GR" sz="2400" dirty="0" smtClean="0"/>
              <a:t>αφαιρεθούν,</a:t>
            </a:r>
            <a:endParaRPr lang="en-US" sz="2400" dirty="0"/>
          </a:p>
          <a:p>
            <a:pPr>
              <a:lnSpc>
                <a:spcPct val="80000"/>
              </a:lnSpc>
            </a:pPr>
            <a:r>
              <a:rPr lang="en-US" sz="2400" dirty="0"/>
              <a:t>	- </a:t>
            </a:r>
            <a:r>
              <a:rPr lang="el-GR" sz="2400" dirty="0">
                <a:solidFill>
                  <a:schemeClr val="tx2"/>
                </a:solidFill>
              </a:rPr>
              <a:t>Θειώδης </a:t>
            </a:r>
            <a:r>
              <a:rPr lang="el-GR" sz="2400" dirty="0"/>
              <a:t>ουσίες-δυσοσμία το πολύ εντός 7 ημερών, </a:t>
            </a:r>
            <a:r>
              <a:rPr lang="el-GR" sz="2400" dirty="0" smtClean="0"/>
              <a:t>	λόγω </a:t>
            </a:r>
            <a:r>
              <a:rPr lang="el-GR" sz="2400" dirty="0"/>
              <a:t>ανάπτυξης της </a:t>
            </a:r>
            <a:r>
              <a:rPr lang="en-US" sz="2400" dirty="0" err="1"/>
              <a:t>Shewanella</a:t>
            </a:r>
            <a:r>
              <a:rPr lang="en-US" sz="2400" dirty="0"/>
              <a:t> </a:t>
            </a:r>
            <a:r>
              <a:rPr lang="en-US" sz="2400" dirty="0" err="1"/>
              <a:t>putrefaciens</a:t>
            </a:r>
            <a:r>
              <a:rPr lang="en-US" sz="2400" dirty="0"/>
              <a:t> (H</a:t>
            </a:r>
            <a:r>
              <a:rPr lang="en-US" sz="2400" baseline="-25000" dirty="0"/>
              <a:t>2</a:t>
            </a:r>
            <a:r>
              <a:rPr lang="en-US" sz="2400" dirty="0"/>
              <a:t>S, </a:t>
            </a:r>
            <a:r>
              <a:rPr lang="el-GR" sz="2400" dirty="0" smtClean="0"/>
              <a:t>	</a:t>
            </a:r>
            <a:r>
              <a:rPr lang="en-US" sz="2400" dirty="0" smtClean="0"/>
              <a:t>dimethyl </a:t>
            </a:r>
            <a:r>
              <a:rPr lang="en-US" sz="2400" dirty="0"/>
              <a:t>sulfide, methyl </a:t>
            </a:r>
            <a:r>
              <a:rPr lang="en-US" sz="2400" dirty="0" err="1"/>
              <a:t>mercaptane</a:t>
            </a:r>
            <a:r>
              <a:rPr lang="en-US" sz="2400" dirty="0" smtClean="0"/>
              <a:t>)</a:t>
            </a:r>
            <a:r>
              <a:rPr lang="el-GR" sz="2400" dirty="0" smtClean="0"/>
              <a:t>,</a:t>
            </a:r>
            <a:endParaRPr lang="en-US" sz="2400" dirty="0"/>
          </a:p>
          <a:p>
            <a:pPr>
              <a:lnSpc>
                <a:spcPct val="80000"/>
              </a:lnSpc>
            </a:pPr>
            <a:endParaRPr lang="en-US" sz="2400" dirty="0">
              <a:solidFill>
                <a:srgbClr val="FFFF00"/>
              </a:solidFill>
            </a:endParaRPr>
          </a:p>
          <a:p>
            <a:pPr marL="342900" indent="-342900">
              <a:lnSpc>
                <a:spcPct val="80000"/>
              </a:lnSpc>
              <a:buFont typeface="Wingdings" panose="05000000000000000000" pitchFamily="2" charset="2"/>
              <a:buChar char="§"/>
            </a:pPr>
            <a:r>
              <a:rPr lang="el-GR" sz="2400" dirty="0">
                <a:solidFill>
                  <a:schemeClr val="tx2"/>
                </a:solidFill>
              </a:rPr>
              <a:t>Προσοχή</a:t>
            </a:r>
            <a:r>
              <a:rPr lang="en-US" sz="2400" dirty="0">
                <a:solidFill>
                  <a:schemeClr val="tx2"/>
                </a:solidFill>
              </a:rPr>
              <a:t>: Salmonella </a:t>
            </a:r>
            <a:r>
              <a:rPr lang="el-GR" sz="2400" dirty="0"/>
              <a:t>βρίσκεται πολύ συχνά σε πτηνά σε υψηλό πληθυσμό</a:t>
            </a:r>
            <a:r>
              <a:rPr lang="en-US" sz="2400" dirty="0"/>
              <a:t> (</a:t>
            </a:r>
            <a:r>
              <a:rPr lang="el-GR" sz="2400" dirty="0"/>
              <a:t>προερχόμενη από κόπρανα πτηνών και ζωοτροφές). </a:t>
            </a:r>
            <a:r>
              <a:rPr lang="el-GR" sz="2400" dirty="0">
                <a:solidFill>
                  <a:schemeClr val="tx2"/>
                </a:solidFill>
              </a:rPr>
              <a:t>Πρόβλημα</a:t>
            </a:r>
            <a:r>
              <a:rPr lang="el-GR" sz="2400" dirty="0"/>
              <a:t> η υπερεντατική εκτροφή , ενώ τα «βιολογικής εκτροφής» μπορεί να έχουν όμοια ή περισσότερη </a:t>
            </a:r>
            <a:r>
              <a:rPr lang="el-GR" sz="2400" dirty="0" err="1"/>
              <a:t>μικροχλωρίδα</a:t>
            </a:r>
            <a:r>
              <a:rPr lang="el-GR" sz="2400" dirty="0"/>
              <a:t> (δεν σημαίνει ότι είναι και «</a:t>
            </a:r>
            <a:r>
              <a:rPr lang="el-GR" sz="2400" dirty="0" err="1"/>
              <a:t>εκτατικής</a:t>
            </a:r>
            <a:r>
              <a:rPr lang="el-GR" sz="2400" dirty="0"/>
              <a:t> εκτροφής</a:t>
            </a:r>
            <a:r>
              <a:rPr lang="el-GR" sz="2400" dirty="0" smtClean="0"/>
              <a:t>».)</a:t>
            </a:r>
            <a:endParaRPr lang="el-GR" sz="2400" dirty="0"/>
          </a:p>
        </p:txBody>
      </p:sp>
      <p:sp>
        <p:nvSpPr>
          <p:cNvPr id="10"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3976956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395536" y="8285"/>
            <a:ext cx="8424936" cy="1260475"/>
          </a:xfrm>
        </p:spPr>
        <p:txBody>
          <a:bodyPr>
            <a:noAutofit/>
          </a:bodyPr>
          <a:lstStyle/>
          <a:p>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a:cs typeface="Arial" charset="0"/>
              </a:rPr>
              <a:t>(</a:t>
            </a:r>
            <a:r>
              <a:rPr lang="el-GR" dirty="0" smtClean="0">
                <a:cs typeface="Arial" charset="0"/>
              </a:rPr>
              <a:t>13 </a:t>
            </a:r>
            <a:r>
              <a:rPr lang="el-GR" dirty="0">
                <a:cs typeface="Arial" charset="0"/>
              </a:rPr>
              <a:t>από 19</a:t>
            </a:r>
            <a:r>
              <a:rPr lang="el-GR" dirty="0" smtClean="0">
                <a:cs typeface="Arial" charset="0"/>
              </a:rPr>
              <a:t>)</a:t>
            </a:r>
            <a:endParaRPr lang="el-GR" dirty="0"/>
          </a:p>
        </p:txBody>
      </p:sp>
      <p:sp>
        <p:nvSpPr>
          <p:cNvPr id="9" name="9 - TextBox" descr="Κύρια παθογόνα των κρεάτων-κρεατοσκευασμάτων (“σύντομη ματιά”):&#10;&#10;Escherichia coli,&#10;Clostridium perfringens,&#10;Clostridium botulinum,&#10;Staphylococcus aureus,&#10;Salmonella enteritis, S. thyphimurium (“zero tolerance”),&#10;Listeria monocytogenes (“zero tolerance”),&#10;Campylobacter jejuni,&#10;Bacillus cereus.&#10;"/>
          <p:cNvSpPr txBox="1"/>
          <p:nvPr/>
        </p:nvSpPr>
        <p:spPr>
          <a:xfrm>
            <a:off x="611560" y="1793716"/>
            <a:ext cx="8064896" cy="3939540"/>
          </a:xfrm>
          <a:prstGeom prst="rect">
            <a:avLst/>
          </a:prstGeom>
          <a:noFill/>
        </p:spPr>
        <p:txBody>
          <a:bodyPr wrap="square" rtlCol="0">
            <a:spAutoFit/>
          </a:bodyPr>
          <a:lstStyle/>
          <a:p>
            <a:r>
              <a:rPr lang="el-GR" sz="2400" dirty="0">
                <a:solidFill>
                  <a:schemeClr val="tx2"/>
                </a:solidFill>
              </a:rPr>
              <a:t>Κύρια παθογόνα των κρεάτων-</a:t>
            </a:r>
            <a:r>
              <a:rPr lang="el-GR" sz="2400" dirty="0" err="1">
                <a:solidFill>
                  <a:schemeClr val="tx2"/>
                </a:solidFill>
              </a:rPr>
              <a:t>κρεατοσκευασμάτων</a:t>
            </a:r>
            <a:r>
              <a:rPr lang="en-US" sz="2400" dirty="0">
                <a:solidFill>
                  <a:schemeClr val="tx2"/>
                </a:solidFill>
              </a:rPr>
              <a:t> (“</a:t>
            </a:r>
            <a:r>
              <a:rPr lang="el-GR" sz="2400" dirty="0">
                <a:solidFill>
                  <a:schemeClr val="tx2"/>
                </a:solidFill>
              </a:rPr>
              <a:t>σύντομη ματιά</a:t>
            </a:r>
            <a:r>
              <a:rPr lang="en-US" sz="2400" dirty="0" smtClean="0">
                <a:solidFill>
                  <a:schemeClr val="tx2"/>
                </a:solidFill>
              </a:rPr>
              <a:t>”)</a:t>
            </a:r>
            <a:r>
              <a:rPr lang="el-GR" sz="2400" dirty="0" smtClean="0">
                <a:solidFill>
                  <a:schemeClr val="tx2"/>
                </a:solidFill>
              </a:rPr>
              <a:t>:</a:t>
            </a:r>
            <a:endParaRPr lang="en-US" sz="2400" dirty="0">
              <a:solidFill>
                <a:schemeClr val="tx2"/>
              </a:solidFill>
            </a:endParaRPr>
          </a:p>
          <a:p>
            <a:endParaRPr lang="en-US" sz="1000" u="sng" dirty="0">
              <a:solidFill>
                <a:srgbClr val="FFFF00"/>
              </a:solidFill>
            </a:endParaRPr>
          </a:p>
          <a:p>
            <a:pPr marL="342900" indent="-342900">
              <a:buFont typeface="Arial" panose="020B0604020202020204" pitchFamily="34" charset="0"/>
              <a:buChar char="•"/>
            </a:pPr>
            <a:r>
              <a:rPr lang="en-US" sz="2400" dirty="0"/>
              <a:t>Escherichia </a:t>
            </a:r>
            <a:r>
              <a:rPr lang="en-US" sz="2400" dirty="0" smtClean="0"/>
              <a:t>coli</a:t>
            </a:r>
            <a:r>
              <a:rPr lang="el-GR" sz="2400" dirty="0" smtClean="0"/>
              <a:t>,</a:t>
            </a:r>
            <a:endParaRPr lang="en-US" sz="2400" dirty="0"/>
          </a:p>
          <a:p>
            <a:pPr marL="342900" indent="-342900">
              <a:buFont typeface="Arial" panose="020B0604020202020204" pitchFamily="34" charset="0"/>
              <a:buChar char="•"/>
            </a:pPr>
            <a:r>
              <a:rPr lang="en-US" sz="2400" dirty="0"/>
              <a:t>Clostridium </a:t>
            </a:r>
            <a:r>
              <a:rPr lang="en-US" sz="2400" dirty="0" err="1" smtClean="0"/>
              <a:t>perfringens</a:t>
            </a:r>
            <a:r>
              <a:rPr lang="el-GR" sz="2400" dirty="0" smtClean="0"/>
              <a:t>,</a:t>
            </a:r>
            <a:endParaRPr lang="en-US" sz="2400" dirty="0"/>
          </a:p>
          <a:p>
            <a:pPr marL="342900" indent="-342900">
              <a:buFont typeface="Arial" panose="020B0604020202020204" pitchFamily="34" charset="0"/>
              <a:buChar char="•"/>
            </a:pPr>
            <a:r>
              <a:rPr lang="en-US" sz="2400" dirty="0"/>
              <a:t>Clostridium </a:t>
            </a:r>
            <a:r>
              <a:rPr lang="en-US" sz="2400" dirty="0" smtClean="0"/>
              <a:t>botulinum</a:t>
            </a:r>
            <a:r>
              <a:rPr lang="el-GR" sz="2400" dirty="0" smtClean="0"/>
              <a:t>,</a:t>
            </a:r>
            <a:endParaRPr lang="en-US" sz="2400" dirty="0"/>
          </a:p>
          <a:p>
            <a:pPr marL="342900" indent="-342900">
              <a:buFont typeface="Arial" panose="020B0604020202020204" pitchFamily="34" charset="0"/>
              <a:buChar char="•"/>
            </a:pPr>
            <a:r>
              <a:rPr lang="en-US" sz="2400" dirty="0"/>
              <a:t>Staphylococcus </a:t>
            </a:r>
            <a:r>
              <a:rPr lang="en-US" sz="2400" dirty="0" smtClean="0"/>
              <a:t>aureus</a:t>
            </a:r>
            <a:r>
              <a:rPr lang="el-GR" sz="2400" dirty="0" smtClean="0"/>
              <a:t>,</a:t>
            </a:r>
            <a:endParaRPr lang="en-US" sz="2400" dirty="0"/>
          </a:p>
          <a:p>
            <a:pPr marL="342900" indent="-342900">
              <a:buFont typeface="Arial" panose="020B0604020202020204" pitchFamily="34" charset="0"/>
              <a:buChar char="•"/>
            </a:pPr>
            <a:r>
              <a:rPr lang="en-US" sz="2400" dirty="0"/>
              <a:t>Salmonella enteritis, S. </a:t>
            </a:r>
            <a:r>
              <a:rPr lang="en-US" sz="2400" dirty="0" err="1"/>
              <a:t>thyphimurium</a:t>
            </a:r>
            <a:r>
              <a:rPr lang="en-US" sz="2400" dirty="0"/>
              <a:t> (“zero tolerance</a:t>
            </a:r>
            <a:r>
              <a:rPr lang="en-US" sz="2400" dirty="0" smtClean="0"/>
              <a:t>”)</a:t>
            </a:r>
            <a:r>
              <a:rPr lang="el-GR" sz="2400" dirty="0" smtClean="0"/>
              <a:t>,</a:t>
            </a:r>
            <a:endParaRPr lang="en-US" sz="2400" dirty="0"/>
          </a:p>
          <a:p>
            <a:pPr marL="342900" indent="-342900">
              <a:buFont typeface="Arial" panose="020B0604020202020204" pitchFamily="34" charset="0"/>
              <a:buChar char="•"/>
            </a:pPr>
            <a:r>
              <a:rPr lang="en-US" sz="2400" dirty="0"/>
              <a:t>Listeria </a:t>
            </a:r>
            <a:r>
              <a:rPr lang="en-US" sz="2400" dirty="0" err="1"/>
              <a:t>monocytogenes</a:t>
            </a:r>
            <a:r>
              <a:rPr lang="en-US" sz="2400" dirty="0"/>
              <a:t> (“zero tolerance</a:t>
            </a:r>
            <a:r>
              <a:rPr lang="en-US" sz="2400" dirty="0" smtClean="0"/>
              <a:t>”)</a:t>
            </a:r>
            <a:r>
              <a:rPr lang="el-GR" sz="2400" dirty="0" smtClean="0"/>
              <a:t>,</a:t>
            </a:r>
            <a:endParaRPr lang="en-US" sz="2400" dirty="0"/>
          </a:p>
          <a:p>
            <a:pPr marL="342900" indent="-342900">
              <a:buFont typeface="Arial" panose="020B0604020202020204" pitchFamily="34" charset="0"/>
              <a:buChar char="•"/>
            </a:pPr>
            <a:r>
              <a:rPr lang="en-US" sz="2400" dirty="0"/>
              <a:t>Campylobacter </a:t>
            </a:r>
            <a:r>
              <a:rPr lang="en-US" sz="2400" dirty="0" err="1" smtClean="0"/>
              <a:t>jejuni</a:t>
            </a:r>
            <a:r>
              <a:rPr lang="el-GR" sz="2400" dirty="0" smtClean="0"/>
              <a:t>,</a:t>
            </a:r>
            <a:endParaRPr lang="en-US" sz="2400" dirty="0"/>
          </a:p>
          <a:p>
            <a:pPr marL="342900" indent="-342900">
              <a:buFont typeface="Arial" panose="020B0604020202020204" pitchFamily="34" charset="0"/>
              <a:buChar char="•"/>
            </a:pPr>
            <a:r>
              <a:rPr lang="en-US" sz="2400" dirty="0"/>
              <a:t>Bacillus </a:t>
            </a:r>
            <a:r>
              <a:rPr lang="en-US" sz="2400" dirty="0" smtClean="0"/>
              <a:t>cereus</a:t>
            </a:r>
            <a:r>
              <a:rPr lang="el-GR" sz="2400" dirty="0"/>
              <a:t>.</a:t>
            </a: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14414225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6632"/>
            <a:ext cx="8229600" cy="1143000"/>
          </a:xfrm>
        </p:spPr>
        <p:txBody>
          <a:bodyPr>
            <a:normAutofit fontScale="90000"/>
          </a:bodyPr>
          <a:lstStyle/>
          <a:p>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a:cs typeface="Arial" charset="0"/>
              </a:rPr>
              <a:t>(</a:t>
            </a:r>
            <a:r>
              <a:rPr lang="el-GR" dirty="0" smtClean="0">
                <a:cs typeface="Arial" charset="0"/>
              </a:rPr>
              <a:t>14 </a:t>
            </a:r>
            <a:r>
              <a:rPr lang="el-GR" dirty="0">
                <a:cs typeface="Arial" charset="0"/>
              </a:rPr>
              <a:t>από 19</a:t>
            </a:r>
            <a:r>
              <a:rPr lang="el-GR" dirty="0" smtClean="0">
                <a:cs typeface="Arial" charset="0"/>
              </a:rPr>
              <a:t>)</a:t>
            </a:r>
            <a:endParaRPr lang="el-GR" dirty="0"/>
          </a:p>
        </p:txBody>
      </p:sp>
      <p:sp>
        <p:nvSpPr>
          <p:cNvPr id="4" name="Ορθογώνιο 3" descr="Αλλοίωση αλιευμάτων:&#10;&#10;Σημαντικές παράμετροι που καθορίζουν το είδος μικροχλωρίδας και αλλοίωσης: η ποιότητα του νερού, η θερμοκρασία, η μέθοδος αλίευσης, η επεξεργασία και η θερμοκρασιακή μεταχείριση, &#10;Ψάρια τροπικών περιοχών® κυρίως μεσόφιλα βακτήρια (Bacillus, Micrococcus, Coryneforms), &#10;Ψάρια ψυχρών θαλασσών ® κυρίως ψυχρόφιλα-ψυχρότροφα (Acinetobacter, Aeromonas, Pseudomonas, Flavobacterium, Shewanella, Moraxella, Vibrio),&#10;Τα ψάρια από μεγάλες τράτες έχουν μεγαλύτερο μικροβιακό φορτίο (σέρνονται στην άμμο, αναμιγνύονται με λάσπη-άμμο, συνθλίβονται ),&#10;Η μικροχλωρίδα των οστρακοειδών αντικατοπτρίζει την μικροβιολογική ποιότητα του νερού,&#10;Οι περισσότεροι μικροοργανισμοί βρίσκονται στο δέρμα και τα εντόσθια,&#10;"/>
          <p:cNvSpPr/>
          <p:nvPr>
            <p:custDataLst>
              <p:tags r:id="rId2"/>
            </p:custDataLst>
          </p:nvPr>
        </p:nvSpPr>
        <p:spPr>
          <a:xfrm>
            <a:off x="467545" y="1279090"/>
            <a:ext cx="8208912" cy="5115246"/>
          </a:xfrm>
          <a:prstGeom prst="rect">
            <a:avLst/>
          </a:prstGeom>
        </p:spPr>
        <p:txBody>
          <a:bodyPr wrap="square">
            <a:spAutoFit/>
          </a:bodyPr>
          <a:lstStyle/>
          <a:p>
            <a:pPr>
              <a:lnSpc>
                <a:spcPct val="80000"/>
              </a:lnSpc>
            </a:pPr>
            <a:r>
              <a:rPr lang="el-GR" sz="2400" dirty="0">
                <a:solidFill>
                  <a:schemeClr val="tx2"/>
                </a:solidFill>
              </a:rPr>
              <a:t>Αλλοίωση </a:t>
            </a:r>
            <a:r>
              <a:rPr lang="el-GR" sz="2400" dirty="0" smtClean="0">
                <a:solidFill>
                  <a:schemeClr val="tx2"/>
                </a:solidFill>
              </a:rPr>
              <a:t>αλιευμάτων:</a:t>
            </a:r>
            <a:endParaRPr lang="en-US" sz="2400" u="sng" dirty="0">
              <a:solidFill>
                <a:schemeClr val="tx2"/>
              </a:solidFill>
            </a:endParaRPr>
          </a:p>
          <a:p>
            <a:pPr>
              <a:lnSpc>
                <a:spcPct val="80000"/>
              </a:lnSpc>
            </a:pPr>
            <a:endParaRPr lang="el-GR" sz="2400" dirty="0" smtClean="0">
              <a:solidFill>
                <a:schemeClr val="tx2"/>
              </a:solidFill>
            </a:endParaRPr>
          </a:p>
          <a:p>
            <a:pPr marL="342900" indent="-342900">
              <a:lnSpc>
                <a:spcPct val="80000"/>
              </a:lnSpc>
              <a:buFont typeface="Wingdings" panose="05000000000000000000" pitchFamily="2" charset="2"/>
              <a:buChar char="§"/>
            </a:pPr>
            <a:r>
              <a:rPr lang="el-GR" sz="2400" dirty="0" smtClean="0">
                <a:solidFill>
                  <a:schemeClr val="tx2"/>
                </a:solidFill>
              </a:rPr>
              <a:t>Σημαντικές </a:t>
            </a:r>
            <a:r>
              <a:rPr lang="el-GR" sz="2400" dirty="0">
                <a:solidFill>
                  <a:schemeClr val="tx2"/>
                </a:solidFill>
              </a:rPr>
              <a:t>παράμετροι που καθορίζουν το είδος </a:t>
            </a:r>
            <a:r>
              <a:rPr lang="el-GR" sz="2400" dirty="0" err="1">
                <a:solidFill>
                  <a:schemeClr val="tx2"/>
                </a:solidFill>
              </a:rPr>
              <a:t>μικροχλωρίδας</a:t>
            </a:r>
            <a:r>
              <a:rPr lang="el-GR" sz="2400" dirty="0">
                <a:solidFill>
                  <a:schemeClr val="tx2"/>
                </a:solidFill>
              </a:rPr>
              <a:t> και αλλοίωσης</a:t>
            </a:r>
            <a:r>
              <a:rPr lang="en-US" sz="2400" dirty="0"/>
              <a:t>: </a:t>
            </a:r>
            <a:r>
              <a:rPr lang="el-GR" sz="2400" dirty="0" smtClean="0"/>
              <a:t>η </a:t>
            </a:r>
            <a:r>
              <a:rPr lang="el-GR" sz="2400" dirty="0"/>
              <a:t>ποιότητα του νερού, η θερμοκρασία, η μέθοδος αλίευσης, η επεξεργασία και η θερμοκρασιακή </a:t>
            </a:r>
            <a:r>
              <a:rPr lang="el-GR" sz="2400" dirty="0" smtClean="0"/>
              <a:t>μεταχείριση, </a:t>
            </a:r>
            <a:endParaRPr lang="el-GR" sz="2400" dirty="0"/>
          </a:p>
          <a:p>
            <a:pPr marL="342900" indent="-342900">
              <a:lnSpc>
                <a:spcPct val="80000"/>
              </a:lnSpc>
              <a:buFont typeface="Wingdings" panose="05000000000000000000" pitchFamily="2" charset="2"/>
              <a:buChar char="§"/>
            </a:pPr>
            <a:r>
              <a:rPr lang="el-GR" sz="2400" dirty="0"/>
              <a:t>Ψάρια τροπικών περιοχών</a:t>
            </a:r>
            <a:r>
              <a:rPr lang="en-US" sz="2400" dirty="0">
                <a:sym typeface="Symbol" pitchFamily="18" charset="2"/>
              </a:rPr>
              <a:t> </a:t>
            </a:r>
            <a:r>
              <a:rPr lang="el-GR" sz="2400" dirty="0">
                <a:sym typeface="Symbol" pitchFamily="18" charset="2"/>
              </a:rPr>
              <a:t>κυρίως </a:t>
            </a:r>
            <a:r>
              <a:rPr lang="el-GR" sz="2400" dirty="0" err="1">
                <a:sym typeface="Symbol" pitchFamily="18" charset="2"/>
              </a:rPr>
              <a:t>μεσόφιλα</a:t>
            </a:r>
            <a:r>
              <a:rPr lang="el-GR" sz="2400" dirty="0">
                <a:sym typeface="Symbol" pitchFamily="18" charset="2"/>
              </a:rPr>
              <a:t> βακτήρια </a:t>
            </a:r>
            <a:r>
              <a:rPr lang="en-US" sz="2400" dirty="0">
                <a:sym typeface="Symbol" pitchFamily="18" charset="2"/>
              </a:rPr>
              <a:t>(Bacillus, Micrococcus, </a:t>
            </a:r>
            <a:r>
              <a:rPr lang="en-US" sz="2400" dirty="0" err="1">
                <a:sym typeface="Symbol" pitchFamily="18" charset="2"/>
              </a:rPr>
              <a:t>Coryneforms</a:t>
            </a:r>
            <a:r>
              <a:rPr lang="en-US" sz="2400" dirty="0" smtClean="0">
                <a:sym typeface="Symbol" pitchFamily="18" charset="2"/>
              </a:rPr>
              <a:t>)</a:t>
            </a:r>
            <a:r>
              <a:rPr lang="el-GR" sz="2400" dirty="0" smtClean="0">
                <a:sym typeface="Symbol" pitchFamily="18" charset="2"/>
              </a:rPr>
              <a:t>,</a:t>
            </a:r>
            <a:r>
              <a:rPr lang="en-US" sz="2400" dirty="0" smtClean="0">
                <a:sym typeface="Symbol" pitchFamily="18" charset="2"/>
              </a:rPr>
              <a:t> </a:t>
            </a:r>
            <a:endParaRPr lang="en-US" sz="2400" dirty="0">
              <a:sym typeface="Symbol" pitchFamily="18" charset="2"/>
            </a:endParaRPr>
          </a:p>
          <a:p>
            <a:pPr marL="342900" indent="-342900">
              <a:lnSpc>
                <a:spcPct val="80000"/>
              </a:lnSpc>
              <a:buFont typeface="Wingdings" panose="05000000000000000000" pitchFamily="2" charset="2"/>
              <a:buChar char="§"/>
            </a:pPr>
            <a:r>
              <a:rPr lang="el-GR" sz="2400" dirty="0">
                <a:sym typeface="Symbol" pitchFamily="18" charset="2"/>
              </a:rPr>
              <a:t>Ψάρια ψυχρών θαλασσών </a:t>
            </a:r>
            <a:r>
              <a:rPr lang="en-US" sz="2400" dirty="0">
                <a:sym typeface="Symbol" pitchFamily="18" charset="2"/>
              </a:rPr>
              <a:t></a:t>
            </a:r>
            <a:r>
              <a:rPr lang="el-GR" sz="2400" dirty="0">
                <a:sym typeface="Symbol" pitchFamily="18" charset="2"/>
              </a:rPr>
              <a:t> κυρίως ψυχρόφιλα-</a:t>
            </a:r>
            <a:r>
              <a:rPr lang="el-GR" sz="2400" dirty="0" err="1">
                <a:sym typeface="Symbol" pitchFamily="18" charset="2"/>
              </a:rPr>
              <a:t>ψυχρότροφα</a:t>
            </a:r>
            <a:r>
              <a:rPr lang="en-US" sz="2400" dirty="0">
                <a:sym typeface="Symbol" pitchFamily="18" charset="2"/>
              </a:rPr>
              <a:t> (</a:t>
            </a:r>
            <a:r>
              <a:rPr lang="en-US" sz="2400" dirty="0" err="1">
                <a:sym typeface="Symbol" pitchFamily="18" charset="2"/>
              </a:rPr>
              <a:t>Acinetobacter</a:t>
            </a:r>
            <a:r>
              <a:rPr lang="en-US" sz="2400" dirty="0">
                <a:sym typeface="Symbol" pitchFamily="18" charset="2"/>
              </a:rPr>
              <a:t>, </a:t>
            </a:r>
            <a:r>
              <a:rPr lang="en-US" sz="2400" dirty="0" err="1">
                <a:sym typeface="Symbol" pitchFamily="18" charset="2"/>
              </a:rPr>
              <a:t>Aeromonas</a:t>
            </a:r>
            <a:r>
              <a:rPr lang="en-US" sz="2400" dirty="0">
                <a:sym typeface="Symbol" pitchFamily="18" charset="2"/>
              </a:rPr>
              <a:t>, Pseudomonas, </a:t>
            </a:r>
            <a:r>
              <a:rPr lang="en-US" sz="2400" dirty="0" err="1">
                <a:sym typeface="Symbol" pitchFamily="18" charset="2"/>
              </a:rPr>
              <a:t>Flavobacterium</a:t>
            </a:r>
            <a:r>
              <a:rPr lang="en-US" sz="2400" dirty="0">
                <a:sym typeface="Symbol" pitchFamily="18" charset="2"/>
              </a:rPr>
              <a:t>, </a:t>
            </a:r>
            <a:r>
              <a:rPr lang="en-US" sz="2400" dirty="0" err="1">
                <a:sym typeface="Symbol" pitchFamily="18" charset="2"/>
              </a:rPr>
              <a:t>Shewanella</a:t>
            </a:r>
            <a:r>
              <a:rPr lang="en-US" sz="2400" dirty="0">
                <a:sym typeface="Symbol" pitchFamily="18" charset="2"/>
              </a:rPr>
              <a:t>, Moraxella, Vibrio</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lnSpc>
                <a:spcPct val="80000"/>
              </a:lnSpc>
              <a:buFont typeface="Wingdings" panose="05000000000000000000" pitchFamily="2" charset="2"/>
              <a:buChar char="§"/>
            </a:pPr>
            <a:r>
              <a:rPr lang="el-GR" sz="2400" dirty="0">
                <a:sym typeface="Symbol" pitchFamily="18" charset="2"/>
              </a:rPr>
              <a:t>Τα ψάρια από μεγάλες τράτες έχουν μεγαλύτερο μικροβιακό φορτίο </a:t>
            </a:r>
            <a:r>
              <a:rPr lang="en-US" sz="2400" dirty="0">
                <a:sym typeface="Symbol" pitchFamily="18" charset="2"/>
              </a:rPr>
              <a:t>(</a:t>
            </a:r>
            <a:r>
              <a:rPr lang="el-GR" sz="2400" dirty="0">
                <a:sym typeface="Symbol" pitchFamily="18" charset="2"/>
              </a:rPr>
              <a:t>σέρνονται στην άμμο, αναμιγνύονται με λάσπη-άμμο, συνθλίβονται </a:t>
            </a:r>
            <a:r>
              <a:rPr lang="en-US" sz="2400" dirty="0" smtClean="0">
                <a:sym typeface="Symbol" pitchFamily="18" charset="2"/>
              </a:rPr>
              <a:t>)</a:t>
            </a:r>
            <a:r>
              <a:rPr lang="el-GR" sz="2400" dirty="0" smtClean="0">
                <a:sym typeface="Symbol" pitchFamily="18" charset="2"/>
              </a:rPr>
              <a:t>,</a:t>
            </a:r>
            <a:endParaRPr lang="en-US" sz="2400" dirty="0">
              <a:sym typeface="Symbol" pitchFamily="18" charset="2"/>
            </a:endParaRPr>
          </a:p>
          <a:p>
            <a:pPr marL="342900" indent="-342900">
              <a:lnSpc>
                <a:spcPct val="80000"/>
              </a:lnSpc>
              <a:buFont typeface="Wingdings" panose="05000000000000000000" pitchFamily="2" charset="2"/>
              <a:buChar char="§"/>
            </a:pPr>
            <a:r>
              <a:rPr lang="el-GR" sz="2400" dirty="0"/>
              <a:t>Η </a:t>
            </a:r>
            <a:r>
              <a:rPr lang="el-GR" sz="2400" dirty="0" err="1"/>
              <a:t>μικροχλωρίδα</a:t>
            </a:r>
            <a:r>
              <a:rPr lang="el-GR" sz="2400" dirty="0"/>
              <a:t> των</a:t>
            </a:r>
            <a:r>
              <a:rPr lang="el-GR" sz="2400" dirty="0">
                <a:solidFill>
                  <a:schemeClr val="tx2"/>
                </a:solidFill>
              </a:rPr>
              <a:t> οστρακοειδών </a:t>
            </a:r>
            <a:r>
              <a:rPr lang="el-GR" sz="2400" dirty="0"/>
              <a:t>αντικατοπτρίζει την μικροβιολογική ποιότητα του </a:t>
            </a:r>
            <a:r>
              <a:rPr lang="el-GR" sz="2400" dirty="0" smtClean="0"/>
              <a:t>νερού,</a:t>
            </a:r>
            <a:endParaRPr lang="en-US" sz="2400" dirty="0"/>
          </a:p>
          <a:p>
            <a:pPr marL="342900" indent="-342900">
              <a:lnSpc>
                <a:spcPct val="80000"/>
              </a:lnSpc>
              <a:buFont typeface="Wingdings" panose="05000000000000000000" pitchFamily="2" charset="2"/>
              <a:buChar char="§"/>
            </a:pPr>
            <a:r>
              <a:rPr lang="el-GR" sz="2400" dirty="0"/>
              <a:t>Οι περισσότεροι μ/ο βρίσκονται στο δέρμα και τα </a:t>
            </a:r>
            <a:r>
              <a:rPr lang="el-GR" sz="2400" dirty="0" smtClean="0"/>
              <a:t>εντόσθια,</a:t>
            </a:r>
            <a:endParaRPr lang="en-US" sz="2400" dirty="0">
              <a:solidFill>
                <a:srgbClr val="FFFF00"/>
              </a:solidFill>
            </a:endParaRPr>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9214746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5" y="80293"/>
            <a:ext cx="8208912" cy="1260475"/>
          </a:xfrm>
        </p:spPr>
        <p:txBody>
          <a:bodyPr>
            <a:noAutofit/>
          </a:bodyPr>
          <a:lstStyle/>
          <a:p>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a:cs typeface="Arial" charset="0"/>
              </a:rPr>
              <a:t>(</a:t>
            </a:r>
            <a:r>
              <a:rPr lang="el-GR" dirty="0" smtClean="0">
                <a:cs typeface="Arial" charset="0"/>
              </a:rPr>
              <a:t>15 </a:t>
            </a:r>
            <a:r>
              <a:rPr lang="el-GR" dirty="0">
                <a:cs typeface="Arial" charset="0"/>
              </a:rPr>
              <a:t>από 19</a:t>
            </a:r>
            <a:r>
              <a:rPr lang="el-GR" dirty="0" smtClean="0">
                <a:cs typeface="Arial" charset="0"/>
              </a:rPr>
              <a:t>)</a:t>
            </a:r>
            <a:endParaRPr lang="el-GR" dirty="0"/>
          </a:p>
        </p:txBody>
      </p:sp>
      <p:sp>
        <p:nvSpPr>
          <p:cNvPr id="8" name="Content Placeholder 2" descr="Η σύνθεση των αλιευμάτων ποικίλει: ένα τοις εκατό λίπος ο μπακαλιάρος, τριάντα τοις εκατό η ρέγγα, μισό εώς πεντέ μιση τοις εκατό γλυκογόνο τα οστρακοειδή σε αντίθεση με τα ψάρια,&#10;&#10;Προσοχή: διακοπή της αλυσίδας ψύξης ελοχεύει κινδύνος από παθογόνα και βιογενείς αμίνες (histamine or scombrotoxin) λόγω έντονης πρωτεόλυσης (Proteus morganii), &#10;Υπό αερόβιες συνθήκες, επικρατούν Pseudomonads,&#10;Υπό αναερόβιες συνθήκες (vacuum/MAP), B. thermosphacta, S. putrefaciens,  LAB (σε όξινο πεχά, στα οστρακοειδή),&#10;Στα παστά ψάρια: ζύμες-μύκητες.&#10;"/>
          <p:cNvSpPr>
            <a:spLocks noGrp="1"/>
          </p:cNvSpPr>
          <p:nvPr>
            <p:ph idx="4294967295"/>
          </p:nvPr>
        </p:nvSpPr>
        <p:spPr>
          <a:xfrm>
            <a:off x="467545" y="2060848"/>
            <a:ext cx="8280920" cy="3456384"/>
          </a:xfrm>
        </p:spPr>
        <p:txBody>
          <a:bodyPr>
            <a:noAutofit/>
          </a:bodyPr>
          <a:lstStyle/>
          <a:p>
            <a:pPr>
              <a:lnSpc>
                <a:spcPct val="80000"/>
              </a:lnSpc>
              <a:buFont typeface="Wingdings" panose="05000000000000000000" pitchFamily="2" charset="2"/>
              <a:buChar char="§"/>
            </a:pPr>
            <a:r>
              <a:rPr lang="el-GR" sz="2400" dirty="0"/>
              <a:t>Η σύνθεση των αλιευμάτων ποικίλει</a:t>
            </a:r>
            <a:r>
              <a:rPr lang="en-US" sz="2400" dirty="0"/>
              <a:t>: 1% </a:t>
            </a:r>
            <a:r>
              <a:rPr lang="el-GR" sz="2400" dirty="0"/>
              <a:t>λίπος ο μπακαλιάρος</a:t>
            </a:r>
            <a:r>
              <a:rPr lang="en-US" sz="2400" dirty="0"/>
              <a:t>, 30% </a:t>
            </a:r>
            <a:r>
              <a:rPr lang="el-GR" sz="2400" dirty="0"/>
              <a:t>η </a:t>
            </a:r>
            <a:r>
              <a:rPr lang="el-GR" sz="2400" dirty="0" err="1"/>
              <a:t>ρέγγα</a:t>
            </a:r>
            <a:r>
              <a:rPr lang="el-GR" sz="2400" dirty="0"/>
              <a:t>, </a:t>
            </a:r>
            <a:r>
              <a:rPr lang="en-US" sz="2400" dirty="0"/>
              <a:t>05-5.5%</a:t>
            </a:r>
            <a:r>
              <a:rPr lang="el-GR" sz="2400" dirty="0"/>
              <a:t> γλυκογόνο τα οστρακοειδή σε αντίθεση με τα </a:t>
            </a:r>
            <a:r>
              <a:rPr lang="el-GR" sz="2400" dirty="0" smtClean="0"/>
              <a:t>ψάρια,</a:t>
            </a:r>
            <a:endParaRPr lang="en-US" sz="2400" dirty="0"/>
          </a:p>
          <a:p>
            <a:pPr>
              <a:lnSpc>
                <a:spcPct val="80000"/>
              </a:lnSpc>
              <a:buFont typeface="Wingdings" panose="05000000000000000000" pitchFamily="2" charset="2"/>
              <a:buChar char="§"/>
            </a:pPr>
            <a:endParaRPr lang="en-US" sz="700" dirty="0"/>
          </a:p>
          <a:p>
            <a:pPr>
              <a:lnSpc>
                <a:spcPct val="80000"/>
              </a:lnSpc>
              <a:buFont typeface="Wingdings" panose="05000000000000000000" pitchFamily="2" charset="2"/>
              <a:buChar char="§"/>
            </a:pPr>
            <a:r>
              <a:rPr lang="el-GR" sz="2400" dirty="0"/>
              <a:t>Προσοχή</a:t>
            </a:r>
            <a:r>
              <a:rPr lang="en-US" sz="2400" dirty="0"/>
              <a:t>: </a:t>
            </a:r>
            <a:r>
              <a:rPr lang="el-GR" sz="2400" dirty="0"/>
              <a:t>διακοπή της αλυσίδας ψύξης </a:t>
            </a:r>
            <a:r>
              <a:rPr lang="el-GR" sz="2400" dirty="0" err="1"/>
              <a:t>ελοχεύει</a:t>
            </a:r>
            <a:r>
              <a:rPr lang="el-GR" sz="2400" dirty="0"/>
              <a:t> </a:t>
            </a:r>
            <a:r>
              <a:rPr lang="el-GR" sz="2400" dirty="0" err="1"/>
              <a:t>κινδύνος</a:t>
            </a:r>
            <a:r>
              <a:rPr lang="el-GR" sz="2400" dirty="0"/>
              <a:t> από παθογόνα και </a:t>
            </a:r>
            <a:r>
              <a:rPr lang="el-GR" sz="2400" dirty="0" err="1"/>
              <a:t>βιογενείς</a:t>
            </a:r>
            <a:r>
              <a:rPr lang="el-GR" sz="2400" dirty="0"/>
              <a:t> </a:t>
            </a:r>
            <a:r>
              <a:rPr lang="el-GR" sz="2400" dirty="0" err="1"/>
              <a:t>αμίνες</a:t>
            </a:r>
            <a:r>
              <a:rPr lang="el-GR" sz="2400" dirty="0"/>
              <a:t> </a:t>
            </a:r>
            <a:r>
              <a:rPr lang="en-US" sz="2400" dirty="0">
                <a:sym typeface="Symbol" pitchFamily="18" charset="2"/>
              </a:rPr>
              <a:t>(histamine or </a:t>
            </a:r>
            <a:r>
              <a:rPr lang="en-US" sz="2400" dirty="0" err="1">
                <a:sym typeface="Symbol" pitchFamily="18" charset="2"/>
              </a:rPr>
              <a:t>scombrotoxin</a:t>
            </a:r>
            <a:r>
              <a:rPr lang="en-US" sz="2400" dirty="0">
                <a:sym typeface="Symbol" pitchFamily="18" charset="2"/>
              </a:rPr>
              <a:t>) </a:t>
            </a:r>
            <a:r>
              <a:rPr lang="el-GR" sz="2400" dirty="0">
                <a:sym typeface="Symbol" pitchFamily="18" charset="2"/>
              </a:rPr>
              <a:t>λόγω έντονης πρωτεόλυσης</a:t>
            </a:r>
            <a:r>
              <a:rPr lang="en-US" sz="2400" dirty="0">
                <a:sym typeface="Symbol" pitchFamily="18" charset="2"/>
              </a:rPr>
              <a:t> (Proteus </a:t>
            </a:r>
            <a:r>
              <a:rPr lang="en-US" sz="2400" dirty="0" err="1">
                <a:sym typeface="Symbol" pitchFamily="18" charset="2"/>
              </a:rPr>
              <a:t>morganii</a:t>
            </a:r>
            <a:r>
              <a:rPr lang="en-US" sz="2400" dirty="0" smtClean="0">
                <a:sym typeface="Symbol" pitchFamily="18" charset="2"/>
              </a:rPr>
              <a:t>)</a:t>
            </a:r>
            <a:r>
              <a:rPr lang="el-GR" sz="2400" dirty="0" smtClean="0">
                <a:sym typeface="Symbol" pitchFamily="18" charset="2"/>
              </a:rPr>
              <a:t>,</a:t>
            </a:r>
            <a:r>
              <a:rPr lang="en-US" sz="2400" dirty="0" smtClean="0">
                <a:sym typeface="Symbol" pitchFamily="18" charset="2"/>
              </a:rPr>
              <a:t> </a:t>
            </a:r>
            <a:endParaRPr lang="en-US" sz="2400" dirty="0"/>
          </a:p>
          <a:p>
            <a:pPr>
              <a:lnSpc>
                <a:spcPct val="80000"/>
              </a:lnSpc>
              <a:buFont typeface="Wingdings" panose="05000000000000000000" pitchFamily="2" charset="2"/>
              <a:buChar char="§"/>
            </a:pPr>
            <a:r>
              <a:rPr lang="el-GR" sz="2400" dirty="0"/>
              <a:t>Υπό αερόβιες συνθήκες, επικρατούν</a:t>
            </a:r>
            <a:r>
              <a:rPr lang="en-US" sz="2400" dirty="0"/>
              <a:t> </a:t>
            </a:r>
            <a:r>
              <a:rPr lang="en-US" sz="2400" dirty="0" smtClean="0"/>
              <a:t>Pseudomonads</a:t>
            </a:r>
            <a:r>
              <a:rPr lang="el-GR" sz="2400" dirty="0" smtClean="0"/>
              <a:t>,</a:t>
            </a:r>
            <a:endParaRPr lang="en-US" sz="2400" dirty="0"/>
          </a:p>
          <a:p>
            <a:pPr>
              <a:lnSpc>
                <a:spcPct val="80000"/>
              </a:lnSpc>
              <a:buFont typeface="Wingdings" panose="05000000000000000000" pitchFamily="2" charset="2"/>
              <a:buChar char="§"/>
            </a:pPr>
            <a:r>
              <a:rPr lang="el-GR" sz="2400" dirty="0"/>
              <a:t>Υπό αναερόβιες συνθήκες</a:t>
            </a:r>
            <a:r>
              <a:rPr lang="en-US" sz="2400" dirty="0"/>
              <a:t> (vacuum/MAP), B. </a:t>
            </a:r>
            <a:r>
              <a:rPr lang="en-US" sz="2400" dirty="0" err="1"/>
              <a:t>thermosphacta</a:t>
            </a:r>
            <a:r>
              <a:rPr lang="en-US" sz="2400" dirty="0"/>
              <a:t>, S. </a:t>
            </a:r>
            <a:r>
              <a:rPr lang="en-US" sz="2400" dirty="0" err="1"/>
              <a:t>putrefaciens</a:t>
            </a:r>
            <a:r>
              <a:rPr lang="el-GR" sz="2400" dirty="0"/>
              <a:t>,</a:t>
            </a:r>
            <a:r>
              <a:rPr lang="en-US" sz="2400" dirty="0"/>
              <a:t>  LAB </a:t>
            </a:r>
            <a:r>
              <a:rPr lang="el-GR" sz="2400" dirty="0"/>
              <a:t>(σε όξινο </a:t>
            </a:r>
            <a:r>
              <a:rPr lang="en-US" sz="2400" dirty="0"/>
              <a:t>pH</a:t>
            </a:r>
            <a:r>
              <a:rPr lang="el-GR" sz="2400" dirty="0"/>
              <a:t>, στα οστρακοειδή</a:t>
            </a:r>
            <a:r>
              <a:rPr lang="el-GR" sz="2400" dirty="0" smtClean="0"/>
              <a:t>),</a:t>
            </a:r>
            <a:endParaRPr lang="el-GR" sz="2400" dirty="0"/>
          </a:p>
          <a:p>
            <a:pPr>
              <a:lnSpc>
                <a:spcPct val="80000"/>
              </a:lnSpc>
              <a:buFont typeface="Wingdings" panose="05000000000000000000" pitchFamily="2" charset="2"/>
              <a:buChar char="§"/>
            </a:pPr>
            <a:r>
              <a:rPr lang="el-GR" sz="2400" dirty="0"/>
              <a:t>Στα παστά ψάρια: </a:t>
            </a:r>
            <a:r>
              <a:rPr lang="el-GR" sz="2400" dirty="0" smtClean="0"/>
              <a:t>ζύμες-μύκητες.</a:t>
            </a:r>
            <a:endParaRPr lang="el-GR"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2092168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6" y="44625"/>
            <a:ext cx="8280920" cy="1008112"/>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a:cs typeface="Arial" charset="0"/>
              </a:rPr>
              <a:t>(</a:t>
            </a:r>
            <a:r>
              <a:rPr lang="el-GR" dirty="0" smtClean="0">
                <a:cs typeface="Arial" charset="0"/>
              </a:rPr>
              <a:t>16 </a:t>
            </a:r>
            <a:r>
              <a:rPr lang="el-GR" dirty="0">
                <a:cs typeface="Arial" charset="0"/>
              </a:rPr>
              <a:t>από 19</a:t>
            </a:r>
            <a:r>
              <a:rPr lang="el-GR" dirty="0" smtClean="0">
                <a:cs typeface="Arial" charset="0"/>
              </a:rPr>
              <a:t>)</a:t>
            </a:r>
            <a:endParaRPr lang="el-GR" dirty="0"/>
          </a:p>
        </p:txBody>
      </p:sp>
      <p:pic>
        <p:nvPicPr>
          <p:cNvPr id="11" name="Picture 4" descr="Πίνακα, Αλλοιογόνος μικροχλωρίδα αλιευμάτων. (από “Μοdern Food Microbiology”, James Jay, 5th edition, Chapman &amp; Hall 1996).&#10;&#10;"/>
          <p:cNvPicPr>
            <a:picLocks noGrp="1" noChangeAspect="1" noChangeArrowheads="1"/>
          </p:cNvPicPr>
          <p:nvPr>
            <p:ph sz="half" idx="4294967295"/>
          </p:nvPr>
        </p:nvPicPr>
        <p:blipFill>
          <a:blip r:embed="rId3" cstate="print"/>
          <a:srcRect/>
          <a:stretch>
            <a:fillRect/>
          </a:stretch>
        </p:blipFill>
        <p:spPr>
          <a:xfrm>
            <a:off x="340734" y="1484784"/>
            <a:ext cx="8335722" cy="4692717"/>
          </a:xfrm>
          <a:prstGeom prst="rect">
            <a:avLst/>
          </a:prstGeom>
          <a:noFill/>
        </p:spPr>
      </p:pic>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40391877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6" y="44624"/>
            <a:ext cx="8280920" cy="126047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a:cs typeface="Arial" charset="0"/>
              </a:rPr>
              <a:t>(</a:t>
            </a:r>
            <a:r>
              <a:rPr lang="el-GR" dirty="0" smtClean="0">
                <a:cs typeface="Arial" charset="0"/>
              </a:rPr>
              <a:t>17 </a:t>
            </a:r>
            <a:r>
              <a:rPr lang="el-GR" dirty="0">
                <a:cs typeface="Arial" charset="0"/>
              </a:rPr>
              <a:t>από 19</a:t>
            </a:r>
            <a:r>
              <a:rPr lang="el-GR" dirty="0" smtClean="0">
                <a:cs typeface="Arial" charset="0"/>
              </a:rPr>
              <a:t>)</a:t>
            </a:r>
            <a:endParaRPr lang="el-GR" dirty="0"/>
          </a:p>
        </p:txBody>
      </p:sp>
      <p:sp>
        <p:nvSpPr>
          <p:cNvPr id="6" name="Rectangle 4" descr="Είδη αλλοίωσης αλιευμάτων:&#10;Τα μη λιπαρά ψάρια υπόκεινται σε πρωτεόλυση  ® tτριμεθυλαμίνη-ΤΜΑ, αμμωνία, ισταμίνη, H2S, ινδόλη, πτητικά συστατικά® δυσάρεστες οσμές (off-odor),&#10;Σημείωση: τα μικροβιακά και τα ενδογενή πρωτεολυτικά ένζυμα (παραδείγματος χάριν από Pseudomonas, Shewanella), προκαόύν επίσης μαλάκωμα της υφής και ανοίγουν το δρόμο για τη διείσδυση στη σάρκα και άλλων μικροβίων,&#10;Τα λιπαρά ψάρια υπόκεινται σε λίπολυση  ® τάγγιση (λιπαροί εστέρες, ελεύθερα λιπαρά οξέα-SCFH, αλδεΰδες, κετόνες),&#10;Αλκοόλες (phenolethyl alcohol, ethanol, propanol) παράγονται από επίσης, κυρίως από το Achromobacter, &#10;"/>
          <p:cNvSpPr txBox="1">
            <a:spLocks noChangeArrowheads="1"/>
          </p:cNvSpPr>
          <p:nvPr>
            <p:custDataLst>
              <p:tags r:id="rId2"/>
            </p:custDataLst>
          </p:nvPr>
        </p:nvSpPr>
        <p:spPr>
          <a:xfrm>
            <a:off x="467545" y="1484784"/>
            <a:ext cx="8280920" cy="4680520"/>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None/>
            </a:pPr>
            <a:r>
              <a:rPr lang="el-GR" sz="2400" dirty="0" smtClean="0"/>
              <a:t>Είδη </a:t>
            </a:r>
            <a:r>
              <a:rPr lang="el-GR" sz="2400" dirty="0"/>
              <a:t>αλλοίωσης </a:t>
            </a:r>
            <a:r>
              <a:rPr lang="el-GR" sz="2400" dirty="0" smtClean="0"/>
              <a:t>αλιευμάτων:</a:t>
            </a:r>
            <a:endParaRPr lang="en-US" sz="2400" dirty="0"/>
          </a:p>
          <a:p>
            <a:pPr>
              <a:lnSpc>
                <a:spcPct val="80000"/>
              </a:lnSpc>
              <a:buFont typeface="Wingdings" panose="05000000000000000000" pitchFamily="2" charset="2"/>
              <a:buChar char="§"/>
            </a:pPr>
            <a:r>
              <a:rPr lang="el-GR" sz="2400" dirty="0"/>
              <a:t>Τα μη λιπαρά ψάρια υπόκεινται σε πρωτεόλυση </a:t>
            </a:r>
            <a:r>
              <a:rPr lang="en-US" sz="2400" dirty="0"/>
              <a:t> </a:t>
            </a:r>
            <a:r>
              <a:rPr lang="en-US" sz="2400" dirty="0">
                <a:sym typeface="Symbol" pitchFamily="18" charset="2"/>
              </a:rPr>
              <a:t> t</a:t>
            </a:r>
            <a:r>
              <a:rPr lang="el-GR" sz="2400" dirty="0" err="1">
                <a:sym typeface="Symbol" pitchFamily="18" charset="2"/>
              </a:rPr>
              <a:t>τριμεθυλαμίνη</a:t>
            </a:r>
            <a:r>
              <a:rPr lang="el-GR" sz="2400" dirty="0">
                <a:sym typeface="Symbol" pitchFamily="18" charset="2"/>
              </a:rPr>
              <a:t>-ΤΜΑ</a:t>
            </a:r>
            <a:r>
              <a:rPr lang="en-US" sz="2400" dirty="0">
                <a:sym typeface="Symbol" pitchFamily="18" charset="2"/>
              </a:rPr>
              <a:t>, </a:t>
            </a:r>
            <a:r>
              <a:rPr lang="el-GR" sz="2400" dirty="0">
                <a:sym typeface="Symbol" pitchFamily="18" charset="2"/>
              </a:rPr>
              <a:t>αμμωνία</a:t>
            </a:r>
            <a:r>
              <a:rPr lang="en-US" sz="2400" dirty="0">
                <a:sym typeface="Symbol" pitchFamily="18" charset="2"/>
              </a:rPr>
              <a:t>, </a:t>
            </a:r>
            <a:r>
              <a:rPr lang="el-GR" sz="2400" dirty="0" err="1">
                <a:sym typeface="Symbol" pitchFamily="18" charset="2"/>
              </a:rPr>
              <a:t>ισταμίνη</a:t>
            </a:r>
            <a:r>
              <a:rPr lang="en-US" sz="2400" dirty="0">
                <a:sym typeface="Symbol" pitchFamily="18" charset="2"/>
              </a:rPr>
              <a:t>, H</a:t>
            </a:r>
            <a:r>
              <a:rPr lang="en-US" sz="2400" baseline="-25000" dirty="0">
                <a:sym typeface="Symbol" pitchFamily="18" charset="2"/>
              </a:rPr>
              <a:t>2</a:t>
            </a:r>
            <a:r>
              <a:rPr lang="en-US" sz="2400" dirty="0">
                <a:sym typeface="Symbol" pitchFamily="18" charset="2"/>
              </a:rPr>
              <a:t>S, </a:t>
            </a:r>
            <a:r>
              <a:rPr lang="el-GR" sz="2400" dirty="0" err="1">
                <a:sym typeface="Symbol" pitchFamily="18" charset="2"/>
              </a:rPr>
              <a:t>ινδόλη</a:t>
            </a:r>
            <a:r>
              <a:rPr lang="el-GR" sz="2400" dirty="0">
                <a:sym typeface="Symbol" pitchFamily="18" charset="2"/>
              </a:rPr>
              <a:t>, πτητικά συστατικά</a:t>
            </a:r>
            <a:r>
              <a:rPr lang="en-US" sz="2400" dirty="0">
                <a:sym typeface="Symbol" pitchFamily="18" charset="2"/>
              </a:rPr>
              <a:t> </a:t>
            </a:r>
            <a:r>
              <a:rPr lang="el-GR" sz="2400" dirty="0">
                <a:sym typeface="Symbol" pitchFamily="18" charset="2"/>
              </a:rPr>
              <a:t>δυσάρεστες οσμές (</a:t>
            </a:r>
            <a:r>
              <a:rPr lang="en-US" sz="2400" dirty="0">
                <a:sym typeface="Symbol" pitchFamily="18" charset="2"/>
              </a:rPr>
              <a:t>off-odor</a:t>
            </a:r>
            <a:r>
              <a:rPr lang="el-GR" sz="2400" dirty="0" smtClean="0">
                <a:sym typeface="Symbol" pitchFamily="18" charset="2"/>
              </a:rPr>
              <a:t>),</a:t>
            </a:r>
            <a:endParaRPr lang="en-US" sz="2400" dirty="0"/>
          </a:p>
          <a:p>
            <a:pPr>
              <a:lnSpc>
                <a:spcPct val="80000"/>
              </a:lnSpc>
              <a:buFont typeface="Wingdings" panose="05000000000000000000" pitchFamily="2" charset="2"/>
              <a:buChar char="§"/>
            </a:pPr>
            <a:r>
              <a:rPr lang="el-GR" sz="2400" dirty="0"/>
              <a:t>Σημείωση: τα μικροβιακά και τα ενδογενή πρωτεολυτικά ένζυμα (π.χ. από</a:t>
            </a:r>
            <a:r>
              <a:rPr lang="en-US" sz="2400" dirty="0"/>
              <a:t> Pseudomonas, </a:t>
            </a:r>
            <a:r>
              <a:rPr lang="en-US" sz="2400" dirty="0" err="1"/>
              <a:t>Shewanella</a:t>
            </a:r>
            <a:r>
              <a:rPr lang="el-GR" sz="2400" dirty="0"/>
              <a:t>)</a:t>
            </a:r>
            <a:r>
              <a:rPr lang="en-US" sz="2400" dirty="0"/>
              <a:t>, </a:t>
            </a:r>
            <a:r>
              <a:rPr lang="el-GR" sz="2400" dirty="0" err="1"/>
              <a:t>προκαόύν</a:t>
            </a:r>
            <a:r>
              <a:rPr lang="el-GR" sz="2400" dirty="0"/>
              <a:t> επίσης μαλάκωμα της υφής και ανοίγουν το δρόμο για τη διείσδυση στη σάρκα και άλλων </a:t>
            </a:r>
            <a:r>
              <a:rPr lang="el-GR" sz="2400" dirty="0" smtClean="0"/>
              <a:t>μικροβίων,</a:t>
            </a:r>
            <a:endParaRPr lang="en-US" sz="2400" dirty="0"/>
          </a:p>
          <a:p>
            <a:pPr>
              <a:lnSpc>
                <a:spcPct val="80000"/>
              </a:lnSpc>
              <a:buFont typeface="Wingdings" panose="05000000000000000000" pitchFamily="2" charset="2"/>
              <a:buChar char="§"/>
            </a:pPr>
            <a:r>
              <a:rPr lang="el-GR" sz="2400" dirty="0"/>
              <a:t>Τα λιπαρά ψάρια υπόκεινται σε </a:t>
            </a:r>
            <a:r>
              <a:rPr lang="el-GR" sz="2400" dirty="0" err="1"/>
              <a:t>λίπολυση</a:t>
            </a:r>
            <a:r>
              <a:rPr lang="el-GR" sz="2400" dirty="0"/>
              <a:t> </a:t>
            </a:r>
            <a:r>
              <a:rPr lang="en-US" sz="2400" dirty="0"/>
              <a:t> </a:t>
            </a:r>
            <a:r>
              <a:rPr lang="en-US" sz="2400" dirty="0">
                <a:sym typeface="Symbol" pitchFamily="18" charset="2"/>
              </a:rPr>
              <a:t> </a:t>
            </a:r>
            <a:r>
              <a:rPr lang="el-GR" sz="2400" dirty="0" err="1">
                <a:sym typeface="Symbol" pitchFamily="18" charset="2"/>
              </a:rPr>
              <a:t>τάγγιση</a:t>
            </a:r>
            <a:r>
              <a:rPr lang="el-GR" sz="2400" dirty="0">
                <a:sym typeface="Symbol" pitchFamily="18" charset="2"/>
              </a:rPr>
              <a:t> (λιπαροί εστέρες, ελεύθερα λιπαρά οξέα</a:t>
            </a:r>
            <a:r>
              <a:rPr lang="en-US" sz="2400" dirty="0">
                <a:sym typeface="Symbol" pitchFamily="18" charset="2"/>
              </a:rPr>
              <a:t>-SCFH</a:t>
            </a:r>
            <a:r>
              <a:rPr lang="el-GR" sz="2400" dirty="0">
                <a:sym typeface="Symbol" pitchFamily="18" charset="2"/>
              </a:rPr>
              <a:t>, αλδεΰδες, κετόνες</a:t>
            </a:r>
            <a:r>
              <a:rPr lang="el-GR" sz="2400" dirty="0" smtClean="0">
                <a:sym typeface="Symbol" pitchFamily="18" charset="2"/>
              </a:rPr>
              <a:t>),</a:t>
            </a:r>
            <a:endParaRPr lang="en-US" sz="2400" dirty="0"/>
          </a:p>
          <a:p>
            <a:pPr>
              <a:lnSpc>
                <a:spcPct val="80000"/>
              </a:lnSpc>
              <a:buFont typeface="Wingdings" panose="05000000000000000000" pitchFamily="2" charset="2"/>
              <a:buChar char="§"/>
            </a:pPr>
            <a:r>
              <a:rPr lang="el-GR" sz="2400" dirty="0"/>
              <a:t>Αλκοόλες</a:t>
            </a:r>
            <a:r>
              <a:rPr lang="en-US" sz="2400" dirty="0"/>
              <a:t> (</a:t>
            </a:r>
            <a:r>
              <a:rPr lang="en-US" sz="2400" dirty="0" err="1"/>
              <a:t>phenolethyl</a:t>
            </a:r>
            <a:r>
              <a:rPr lang="en-US" sz="2400" dirty="0"/>
              <a:t> alcohol, ethanol, propanol) </a:t>
            </a:r>
            <a:r>
              <a:rPr lang="el-GR" sz="2400" dirty="0"/>
              <a:t>παράγονται από επίσης, κυρίως από το </a:t>
            </a:r>
            <a:r>
              <a:rPr lang="en-US" sz="2400" dirty="0" err="1" smtClean="0"/>
              <a:t>Achromobacter</a:t>
            </a:r>
            <a:r>
              <a:rPr lang="el-GR" sz="2400" dirty="0"/>
              <a:t>,</a:t>
            </a:r>
            <a:r>
              <a:rPr lang="en-US" sz="2400" dirty="0"/>
              <a:t>	</a:t>
            </a:r>
            <a:endParaRPr lang="en-US" sz="2400" dirty="0">
              <a:sym typeface="Symbol" pitchFamily="18" charset="2"/>
            </a:endParaRPr>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6" y="44624"/>
            <a:ext cx="8280920" cy="126047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a:cs typeface="Arial" charset="0"/>
              </a:rPr>
              <a:t>(</a:t>
            </a:r>
            <a:r>
              <a:rPr lang="el-GR" dirty="0" smtClean="0">
                <a:cs typeface="Arial" charset="0"/>
              </a:rPr>
              <a:t>18 </a:t>
            </a:r>
            <a:r>
              <a:rPr lang="el-GR" dirty="0">
                <a:cs typeface="Arial" charset="0"/>
              </a:rPr>
              <a:t>από </a:t>
            </a:r>
            <a:r>
              <a:rPr lang="el-GR" dirty="0" smtClean="0">
                <a:cs typeface="Arial" charset="0"/>
              </a:rPr>
              <a:t>19)</a:t>
            </a:r>
            <a:endParaRPr lang="el-GR" dirty="0"/>
          </a:p>
        </p:txBody>
      </p:sp>
      <p:sp>
        <p:nvSpPr>
          <p:cNvPr id="6" name="Rectangle 4" descr="Σε συκευασίες κεόύ, τα Carnobacterium, Weissela παράγουν τυραμίνες,&#10;Η Τριμεθυλαμίνη και το Ολικό (Βασικό) Πτητικό Άζωτο (TVΒN) αποτελούν σημαντικούς δείκτες ποιότητας,&#10;Στα οστρακοειδή, ζυμωτικοί οργανισμοί (Lactobacilli and Streptococci)  προκαλούν οξίνιση (ζυμώνουν το γλυκογόνο).&#10;"/>
          <p:cNvSpPr txBox="1">
            <a:spLocks noChangeArrowheads="1"/>
          </p:cNvSpPr>
          <p:nvPr>
            <p:custDataLst>
              <p:tags r:id="rId2"/>
            </p:custDataLst>
          </p:nvPr>
        </p:nvSpPr>
        <p:spPr>
          <a:xfrm>
            <a:off x="467545" y="1988840"/>
            <a:ext cx="8280920" cy="2160240"/>
          </a:xfrm>
          <a:prstGeom prst="rect">
            <a:avLst/>
          </a:prstGeom>
        </p:spPr>
        <p:txBody>
          <a:bodyPr vert="horz" lIns="91440" tIns="45720" rIns="91440" bIns="45720" rtlCol="0">
            <a:noAutofit/>
          </a:bodyPr>
          <a:lstStyle>
            <a:lvl1pPr marL="342900" indent="-342900" algn="l" defTabSz="914400" rtl="0" eaLnBrk="1" latinLnBrk="0" hangingPunct="1">
              <a:spcBef>
                <a:spcPts val="12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ts val="12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ts val="12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buFont typeface="Wingdings" panose="05000000000000000000" pitchFamily="2" charset="2"/>
              <a:buChar char="§"/>
            </a:pPr>
            <a:r>
              <a:rPr lang="el-GR" sz="2400" dirty="0"/>
              <a:t>Σε </a:t>
            </a:r>
            <a:r>
              <a:rPr lang="el-GR" sz="2400" dirty="0" err="1"/>
              <a:t>συκευασίες</a:t>
            </a:r>
            <a:r>
              <a:rPr lang="el-GR" sz="2400" dirty="0"/>
              <a:t> </a:t>
            </a:r>
            <a:r>
              <a:rPr lang="el-GR" sz="2400" dirty="0" err="1"/>
              <a:t>κεόύ</a:t>
            </a:r>
            <a:r>
              <a:rPr lang="el-GR" sz="2400" dirty="0"/>
              <a:t>, τα </a:t>
            </a:r>
            <a:r>
              <a:rPr lang="en-US" sz="2400" dirty="0" err="1"/>
              <a:t>Carnobacterium</a:t>
            </a:r>
            <a:r>
              <a:rPr lang="en-US" sz="2400" dirty="0"/>
              <a:t>, </a:t>
            </a:r>
            <a:r>
              <a:rPr lang="en-US" sz="2400" dirty="0" err="1"/>
              <a:t>Weissela</a:t>
            </a:r>
            <a:r>
              <a:rPr lang="en-US" sz="2400" dirty="0"/>
              <a:t> </a:t>
            </a:r>
            <a:r>
              <a:rPr lang="el-GR" sz="2400" dirty="0"/>
              <a:t>παράγουν </a:t>
            </a:r>
            <a:r>
              <a:rPr lang="el-GR" sz="2400" dirty="0" err="1" smtClean="0"/>
              <a:t>τυραμίνες</a:t>
            </a:r>
            <a:r>
              <a:rPr lang="el-GR" sz="2400" dirty="0" smtClean="0"/>
              <a:t>,</a:t>
            </a:r>
            <a:endParaRPr lang="en-US" sz="2400" dirty="0"/>
          </a:p>
          <a:p>
            <a:pPr>
              <a:lnSpc>
                <a:spcPct val="80000"/>
              </a:lnSpc>
              <a:buFont typeface="Wingdings" panose="05000000000000000000" pitchFamily="2" charset="2"/>
              <a:buChar char="§"/>
            </a:pPr>
            <a:r>
              <a:rPr lang="el-GR" sz="2400" dirty="0"/>
              <a:t>Η </a:t>
            </a:r>
            <a:r>
              <a:rPr lang="el-GR" sz="2400" dirty="0" err="1"/>
              <a:t>Τριμεθυλαμίνη</a:t>
            </a:r>
            <a:r>
              <a:rPr lang="el-GR" sz="2400" dirty="0"/>
              <a:t> και το Ολικό (Βασικό) Πτητικό Άζωτο (</a:t>
            </a:r>
            <a:r>
              <a:rPr lang="en-US" sz="2400" dirty="0"/>
              <a:t>TV</a:t>
            </a:r>
            <a:r>
              <a:rPr lang="el-GR" sz="2400" dirty="0"/>
              <a:t>Β</a:t>
            </a:r>
            <a:r>
              <a:rPr lang="en-US" sz="2400" dirty="0"/>
              <a:t>N) </a:t>
            </a:r>
            <a:r>
              <a:rPr lang="el-GR" sz="2400" dirty="0"/>
              <a:t>αποτελούν σημαντικούς δείκτες </a:t>
            </a:r>
            <a:r>
              <a:rPr lang="el-GR" sz="2400" dirty="0" smtClean="0"/>
              <a:t>ποιότητας,</a:t>
            </a:r>
            <a:endParaRPr lang="el-GR" sz="2400" dirty="0"/>
          </a:p>
          <a:p>
            <a:pPr>
              <a:lnSpc>
                <a:spcPct val="80000"/>
              </a:lnSpc>
              <a:buFont typeface="Wingdings" panose="05000000000000000000" pitchFamily="2" charset="2"/>
              <a:buChar char="§"/>
            </a:pPr>
            <a:r>
              <a:rPr lang="el-GR" sz="2400" dirty="0"/>
              <a:t>Στα οστρακοειδή, ζυμωτικοί οργανισμοί (</a:t>
            </a:r>
            <a:r>
              <a:rPr lang="en-US" sz="2400" dirty="0"/>
              <a:t>Lactobacilli and Streptococci)  </a:t>
            </a:r>
            <a:r>
              <a:rPr lang="el-GR" sz="2400" dirty="0"/>
              <a:t>προκαλούν </a:t>
            </a:r>
            <a:r>
              <a:rPr lang="el-GR" sz="2400" dirty="0" err="1"/>
              <a:t>οξίνιση</a:t>
            </a:r>
            <a:r>
              <a:rPr lang="el-GR" sz="2400" dirty="0"/>
              <a:t> (ζυμώνουν το γλυκογόνο</a:t>
            </a:r>
            <a:r>
              <a:rPr lang="el-GR" sz="2400" dirty="0" smtClean="0"/>
              <a:t>).</a:t>
            </a:r>
            <a:endParaRPr lang="en-US" sz="2400" dirty="0"/>
          </a:p>
        </p:txBody>
      </p:sp>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5" name="Picture 3" descr="εικόνα Λογότυπο Επιχειρησιακού Προγράμματος Εκπαίδευση και Δια βίου Μάθηση">
            <a:hlinkClick r:id="rId4"/>
          </p:cNvPr>
          <p:cNvPicPr>
            <a:picLocks noChangeAspect="1" noChangeArrowheads="1"/>
          </p:cNvPicPr>
          <p:nvPr/>
        </p:nvPicPr>
        <p:blipFill>
          <a:blip r:embed="rId5" cstate="print"/>
          <a:srcRect/>
          <a:stretch>
            <a:fillRect/>
          </a:stretch>
        </p:blipFill>
        <p:spPr bwMode="auto">
          <a:xfrm>
            <a:off x="1332312" y="5055064"/>
            <a:ext cx="6480048" cy="1542288"/>
          </a:xfrm>
          <a:prstGeom prst="rect">
            <a:avLst/>
          </a:prstGeom>
          <a:noFill/>
        </p:spPr>
      </p:pic>
    </p:spTree>
    <p:custDataLst>
      <p:tags r:id="rId1"/>
    </p:custDataLst>
    <p:extLst>
      <p:ext uri="{BB962C8B-B14F-4D97-AF65-F5344CB8AC3E}">
        <p14:creationId xmlns:p14="http://schemas.microsoft.com/office/powerpoint/2010/main" val="1628661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a:spLocks noGrp="1" noChangeArrowheads="1"/>
          </p:cNvSpPr>
          <p:nvPr>
            <p:ph type="title"/>
          </p:nvPr>
        </p:nvSpPr>
        <p:spPr>
          <a:xfrm>
            <a:off x="467544" y="44624"/>
            <a:ext cx="8208912" cy="1260475"/>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Autofit/>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err="1">
                <a:cs typeface="Arial" charset="0"/>
              </a:rPr>
              <a:t>Αλλοιογόνοι</a:t>
            </a:r>
            <a:r>
              <a:rPr lang="el-GR" dirty="0">
                <a:cs typeface="Arial" charset="0"/>
              </a:rPr>
              <a:t> μικροοργανισμοί</a:t>
            </a:r>
            <a:r>
              <a:rPr lang="en-US" dirty="0">
                <a:cs typeface="Arial" charset="0"/>
              </a:rPr>
              <a:t/>
            </a:r>
            <a:br>
              <a:rPr lang="en-US" dirty="0">
                <a:cs typeface="Arial" charset="0"/>
              </a:rPr>
            </a:br>
            <a:r>
              <a:rPr lang="el-GR" dirty="0">
                <a:cs typeface="Arial" charset="0"/>
              </a:rPr>
              <a:t>(</a:t>
            </a:r>
            <a:r>
              <a:rPr lang="el-GR" dirty="0" smtClean="0">
                <a:cs typeface="Arial" charset="0"/>
              </a:rPr>
              <a:t>19 </a:t>
            </a:r>
            <a:r>
              <a:rPr lang="el-GR" dirty="0">
                <a:cs typeface="Arial" charset="0"/>
              </a:rPr>
              <a:t>από </a:t>
            </a:r>
            <a:r>
              <a:rPr lang="el-GR" dirty="0" smtClean="0">
                <a:cs typeface="Arial" charset="0"/>
              </a:rPr>
              <a:t>19)</a:t>
            </a:r>
            <a:endParaRPr lang="el-GR" dirty="0"/>
          </a:p>
        </p:txBody>
      </p:sp>
      <p:pic>
        <p:nvPicPr>
          <p:cNvPr id="9" name="Picture 7" descr="Εικόνα, Κυρίαρχη μικροχλωρίδα μπακαλιάρου υπό ψύξη. (από “Μοdern Food Microbiology”, James Jay, 5th edition, Chapman &amp; Hall 1996).&#10;&#10;&#10;"/>
          <p:cNvPicPr>
            <a:picLocks noGrp="1" noChangeAspect="1" noChangeArrowheads="1"/>
          </p:cNvPicPr>
          <p:nvPr>
            <p:ph sz="half" idx="4294967295"/>
          </p:nvPr>
        </p:nvPicPr>
        <p:blipFill>
          <a:blip r:embed="rId3" cstate="print"/>
          <a:srcRect/>
          <a:stretch>
            <a:fillRect/>
          </a:stretch>
        </p:blipFill>
        <p:spPr>
          <a:xfrm>
            <a:off x="395536" y="1556792"/>
            <a:ext cx="8412162" cy="4407917"/>
          </a:xfrm>
          <a:prstGeom prst="rect">
            <a:avLst/>
          </a:prstGeom>
          <a:noFill/>
        </p:spPr>
      </p:pic>
      <p:sp>
        <p:nvSpPr>
          <p:cNvPr id="7"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38782401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descr="Δηλώνεται ότι όπου δεν αναφέρεται βιβλιογραφική πηγή σε εικόνες/πίνακες/διαγράμματα,  αυτά δεν αποτελούν πνευματική ιδιοκτησία του διδάσκοντα, αλλά προέρχονται από ηλεκτρονικές πηγές ελεύθερης πρόσβασης όπως το https://www.google.gr/imghp?hl=el&amp;tab=wi&amp;ei=Z2ktVv-1NYO5swHG2rH4Ag&amp;ved=0CBEQqi4oAQ (εικόνες google.com) &#10;&#10;"/>
          <p:cNvSpPr>
            <a:spLocks noGrp="1"/>
          </p:cNvSpPr>
          <p:nvPr>
            <p:ph idx="1"/>
          </p:nvPr>
        </p:nvSpPr>
        <p:spPr>
          <a:xfrm>
            <a:off x="395536" y="1556792"/>
            <a:ext cx="8352928" cy="2736304"/>
          </a:xfrm>
        </p:spPr>
        <p:txBody>
          <a:bodyPr>
            <a:normAutofit/>
          </a:bodyPr>
          <a:lstStyle/>
          <a:p>
            <a:r>
              <a:rPr lang="el-GR" altLang="el-GR" sz="2400" dirty="0" smtClean="0">
                <a:latin typeface="Calibri" panose="020F0502020204030204" pitchFamily="34" charset="0"/>
              </a:rPr>
              <a:t>Δηλώνεται ότι όπου δεν αναφέρεται βιβλιογραφική πηγή σε εικόνες/πίνακες/διαγράμματα,  αυτά δεν αποτελούν πνευματική ιδιοκτησία του διδάσκοντα, αλλά προέρχονται από ηλεκτρονικές πηγές ελεύθερης πρόσβασης όπως το </a:t>
            </a:r>
            <a:r>
              <a:rPr lang="es-PR" altLang="el-GR" sz="2400" dirty="0" smtClean="0">
                <a:latin typeface="Calibri" panose="020F0502020204030204" pitchFamily="34" charset="0"/>
                <a:hlinkClick r:id="rId3"/>
              </a:rPr>
              <a:t>https://www.google.gr/imghp?hl=el&amp;tab=wi&amp;ei=Z2ktVv-1NYO5swHG2rH4Ag&amp;ved=0CBEQqi4oAQ</a:t>
            </a:r>
            <a:r>
              <a:rPr lang="el-GR" altLang="el-GR" sz="2400" dirty="0" smtClean="0">
                <a:latin typeface="Calibri" panose="020F0502020204030204" pitchFamily="34" charset="0"/>
              </a:rPr>
              <a:t> (εικόνες </a:t>
            </a:r>
            <a:r>
              <a:rPr lang="en-US" altLang="el-GR" sz="2400" dirty="0" smtClean="0">
                <a:latin typeface="Calibri" panose="020F0502020204030204" pitchFamily="34" charset="0"/>
              </a:rPr>
              <a:t>google.com)</a:t>
            </a:r>
            <a:r>
              <a:rPr lang="el-GR" altLang="el-GR" sz="2400" dirty="0" smtClean="0">
                <a:latin typeface="Calibri" panose="020F0502020204030204" pitchFamily="34" charset="0"/>
              </a:rPr>
              <a:t> </a:t>
            </a:r>
          </a:p>
          <a:p>
            <a:pPr algn="l"/>
            <a:endParaRPr lang="el-GR" sz="2800" dirty="0" smtClean="0"/>
          </a:p>
        </p:txBody>
      </p:sp>
      <p:sp>
        <p:nvSpPr>
          <p:cNvPr id="3" name="Θέση αριθμού διαφάνειας 2" hidden="1"/>
          <p:cNvSpPr>
            <a:spLocks noGrp="1"/>
          </p:cNvSpPr>
          <p:nvPr>
            <p:ph type="sldNum" sz="quarter" idx="12"/>
          </p:nvPr>
        </p:nvSpPr>
        <p:spPr/>
        <p:txBody>
          <a:bodyPr/>
          <a:lstStyle/>
          <a:p>
            <a:fld id="{53C4726A-630D-4CB4-B088-BAB00F4188E9}" type="slidenum">
              <a:rPr lang="el-GR" smtClean="0"/>
              <a:pPr/>
              <a:t>31</a:t>
            </a:fld>
            <a:endParaRPr lang="el-GR" dirty="0"/>
          </a:p>
        </p:txBody>
      </p:sp>
      <p:sp>
        <p:nvSpPr>
          <p:cNvPr id="2" name="Τίτλος 1" hidden="1"/>
          <p:cNvSpPr>
            <a:spLocks noGrp="1"/>
          </p:cNvSpPr>
          <p:nvPr>
            <p:ph type="title"/>
          </p:nvPr>
        </p:nvSpPr>
        <p:spPr/>
        <p:txBody>
          <a:bodyPr/>
          <a:lstStyle/>
          <a:p>
            <a:endParaRPr lang="el-GR"/>
          </a:p>
        </p:txBody>
      </p:sp>
    </p:spTree>
    <p:extLst>
      <p:ext uri="{BB962C8B-B14F-4D97-AF65-F5344CB8AC3E}">
        <p14:creationId xmlns:p14="http://schemas.microsoft.com/office/powerpoint/2010/main" val="32232894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a:xfrm>
            <a:off x="685800" y="2030983"/>
            <a:ext cx="7772400" cy="1470025"/>
          </a:xfrm>
        </p:spPr>
        <p:txBody>
          <a:bodyPr/>
          <a:lstStyle/>
          <a:p>
            <a:r>
              <a:rPr lang="el-GR" dirty="0" smtClean="0"/>
              <a:t>Τέλος Ενότητας</a:t>
            </a:r>
            <a:endParaRPr lang="el-GR" dirty="0"/>
          </a:p>
        </p:txBody>
      </p:sp>
      <p:pic>
        <p:nvPicPr>
          <p:cNvPr id="9" name="7 - Εικόνα" descr="εικόνα Λογότυπο για Άδειες χρήσης Creative Commons">
            <a:hlinkClick r:id="rId4"/>
          </p:cNvPr>
          <p:cNvPicPr>
            <a:picLocks noChangeAspect="1"/>
          </p:cNvPicPr>
          <p:nvPr/>
        </p:nvPicPr>
        <p:blipFill>
          <a:blip r:embed="rId5" cstate="print"/>
          <a:stretch>
            <a:fillRect/>
          </a:stretch>
        </p:blipFill>
        <p:spPr>
          <a:xfrm>
            <a:off x="2080877" y="5827935"/>
            <a:ext cx="1581685" cy="553393"/>
          </a:xfrm>
          <a:prstGeom prst="rect">
            <a:avLst/>
          </a:prstGeom>
        </p:spPr>
      </p:pic>
      <p:pic>
        <p:nvPicPr>
          <p:cNvPr id="10" name="Picture 3" descr="εικόνα Λογότυπο Επιχειρησιακού Προγράμματος Εκπαίδευση και Δια βίου Μάθηση">
            <a:hlinkClick r:id="rId6"/>
          </p:cNvPr>
          <p:cNvPicPr>
            <a:picLocks noChangeAspect="1" noChangeArrowheads="1"/>
          </p:cNvPicPr>
          <p:nvPr/>
        </p:nvPicPr>
        <p:blipFill>
          <a:blip r:embed="rId7" cstate="print"/>
          <a:srcRect/>
          <a:stretch>
            <a:fillRect/>
          </a:stretch>
        </p:blipFill>
        <p:spPr bwMode="auto">
          <a:xfrm>
            <a:off x="3662562" y="5733256"/>
            <a:ext cx="3240360" cy="771224"/>
          </a:xfrm>
          <a:prstGeom prst="rect">
            <a:avLst/>
          </a:prstGeom>
          <a:noFill/>
        </p:spPr>
      </p:pic>
    </p:spTree>
    <p:custDataLst>
      <p:tags r:id="rId1"/>
    </p:custDataLst>
    <p:extLst>
      <p:ext uri="{BB962C8B-B14F-4D97-AF65-F5344CB8AC3E}">
        <p14:creationId xmlns:p14="http://schemas.microsoft.com/office/powerpoint/2010/main" val="21280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Σκοποί  ενότητας</a:t>
            </a:r>
            <a:endParaRPr lang="el-GR" dirty="0"/>
          </a:p>
        </p:txBody>
      </p:sp>
      <p:sp>
        <p:nvSpPr>
          <p:cNvPr id="3" name="Content Placeholder 2"/>
          <p:cNvSpPr>
            <a:spLocks noGrp="1"/>
          </p:cNvSpPr>
          <p:nvPr>
            <p:ph idx="1"/>
          </p:nvPr>
        </p:nvSpPr>
        <p:spPr>
          <a:xfrm>
            <a:off x="467544" y="1833611"/>
            <a:ext cx="8229600" cy="3251573"/>
          </a:xfrm>
        </p:spPr>
        <p:txBody>
          <a:bodyPr>
            <a:normAutofit/>
          </a:bodyPr>
          <a:lstStyle/>
          <a:p>
            <a:pPr marL="0"/>
            <a:r>
              <a:rPr lang="el-GR" sz="2800" dirty="0" err="1" smtClean="0"/>
              <a:t>Eξοικείωση</a:t>
            </a:r>
            <a:r>
              <a:rPr lang="el-GR" sz="2800" dirty="0" smtClean="0"/>
              <a:t> των φοιτητών με τους </a:t>
            </a:r>
            <a:r>
              <a:rPr lang="el-GR" sz="2800" dirty="0" err="1" smtClean="0"/>
              <a:t>αλλοιογόνους</a:t>
            </a:r>
            <a:r>
              <a:rPr lang="el-GR" sz="2800" dirty="0" smtClean="0"/>
              <a:t> μικροοργανισμούς και τα είδη μικροβιολογικής-</a:t>
            </a:r>
            <a:r>
              <a:rPr lang="el-GR" sz="2800" dirty="0" err="1" smtClean="0"/>
              <a:t>ενζυμικής</a:t>
            </a:r>
            <a:r>
              <a:rPr lang="el-GR" sz="2800" dirty="0" smtClean="0"/>
              <a:t> αλλοίωσης των τροφίμων,  τους παράγοντες που καθορίζουν τη μικροβιολογική αλλοίωση των τροφίμων, και με τις αλλοιώσεις κρέατος,  αλλαντικών, ψαριών και των υπεύθυνων </a:t>
            </a:r>
            <a:r>
              <a:rPr lang="el-GR" sz="2800" dirty="0" err="1" smtClean="0"/>
              <a:t>αλλοιογόνων</a:t>
            </a:r>
            <a:r>
              <a:rPr lang="el-GR" sz="2800" dirty="0" smtClean="0"/>
              <a:t> μικροοργανισμών. </a:t>
            </a:r>
            <a:endParaRPr lang="el-GR" sz="2800" dirty="0"/>
          </a:p>
        </p:txBody>
      </p:sp>
      <p:sp>
        <p:nvSpPr>
          <p:cNvPr id="5"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a:t>
            </a:r>
            <a:r>
              <a:rPr lang="el-GR" sz="1400" dirty="0" smtClean="0"/>
              <a:t>αλλαντικών</a:t>
            </a:r>
            <a:endParaRPr lang="en-US" sz="1400" dirty="0"/>
          </a:p>
        </p:txBody>
      </p:sp>
    </p:spTree>
    <p:custDataLst>
      <p:tags r:id="rId1"/>
    </p:custDataLst>
    <p:extLst>
      <p:ext uri="{BB962C8B-B14F-4D97-AF65-F5344CB8AC3E}">
        <p14:creationId xmlns:p14="http://schemas.microsoft.com/office/powerpoint/2010/main" val="20614974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364" y="274638"/>
            <a:ext cx="8229600" cy="1143000"/>
          </a:xfrm>
        </p:spPr>
        <p:txBody>
          <a:bodyPr/>
          <a:lstStyle/>
          <a:p>
            <a:r>
              <a:rPr lang="el-GR" dirty="0" smtClean="0"/>
              <a:t>Περιεχόμενα ενότητας</a:t>
            </a:r>
            <a:endParaRPr lang="el-GR" dirty="0"/>
          </a:p>
        </p:txBody>
      </p:sp>
      <p:sp>
        <p:nvSpPr>
          <p:cNvPr id="3" name="Content Placeholder 2"/>
          <p:cNvSpPr>
            <a:spLocks noGrp="1"/>
          </p:cNvSpPr>
          <p:nvPr>
            <p:ph idx="1"/>
          </p:nvPr>
        </p:nvSpPr>
        <p:spPr>
          <a:xfrm>
            <a:off x="467544" y="1855365"/>
            <a:ext cx="8208912" cy="3661867"/>
          </a:xfrm>
        </p:spPr>
        <p:txBody>
          <a:bodyPr>
            <a:noAutofit/>
          </a:bodyPr>
          <a:lstStyle/>
          <a:p>
            <a:pPr>
              <a:buFont typeface="Wingdings" pitchFamily="2" charset="2"/>
              <a:buChar char="§"/>
            </a:pPr>
            <a:r>
              <a:rPr lang="el-GR" dirty="0" err="1" smtClean="0"/>
              <a:t>Αλλοιογόνοι</a:t>
            </a:r>
            <a:r>
              <a:rPr lang="el-GR" dirty="0" smtClean="0"/>
              <a:t> μικροοργανισμοί και είδη μικροβιολογικής-</a:t>
            </a:r>
            <a:r>
              <a:rPr lang="el-GR" dirty="0" err="1" smtClean="0"/>
              <a:t>ενζυμικής</a:t>
            </a:r>
            <a:r>
              <a:rPr lang="el-GR" dirty="0" smtClean="0"/>
              <a:t> αλλοίωσης των τροφίμων. Παράγοντες που καθορίζουν τη μικροβιολογική αλλοίωση των τροφίμων. Περιγραφή των αλλοιώσεων κρέατος,  αλλαντικών, ψαριών και των υπεύθυνων </a:t>
            </a:r>
            <a:r>
              <a:rPr lang="el-GR" dirty="0" err="1" smtClean="0"/>
              <a:t>αλλοιογόνων</a:t>
            </a:r>
            <a:r>
              <a:rPr lang="el-GR" dirty="0" smtClean="0"/>
              <a:t> μικροοργανισμών. </a:t>
            </a:r>
            <a:endParaRPr lang="el-GR" dirty="0"/>
          </a:p>
        </p:txBody>
      </p:sp>
      <p:sp>
        <p:nvSpPr>
          <p:cNvPr id="5" name="Θέση υποσέλιδου 3" descr="."/>
          <p:cNvSpPr txBox="1">
            <a:spLocks/>
          </p:cNvSpPr>
          <p:nvPr/>
        </p:nvSpPr>
        <p:spPr>
          <a:xfrm>
            <a:off x="2909727"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Tree>
    <p:custDataLst>
      <p:tags r:id="rId1"/>
    </p:custDataLst>
    <p:extLst>
      <p:ext uri="{BB962C8B-B14F-4D97-AF65-F5344CB8AC3E}">
        <p14:creationId xmlns:p14="http://schemas.microsoft.com/office/powerpoint/2010/main" val="3038295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noChangeArrowheads="1"/>
          </p:cNvSpPr>
          <p:nvPr>
            <p:ph type="title"/>
            <p:custDataLst>
              <p:tags r:id="rId2"/>
            </p:custDataLst>
          </p:nvPr>
        </p:nvSpPr>
        <p:spPr>
          <a:xfrm>
            <a:off x="457200" y="44624"/>
            <a:ext cx="8229600" cy="1008112"/>
          </a:xfrm>
        </p:spPr>
        <p:txBody>
          <a:bodyPr>
            <a:noAutofit/>
          </a:bodyPr>
          <a:lstStyle/>
          <a:p>
            <a:r>
              <a:rPr lang="el-GR" sz="3800" dirty="0">
                <a:cs typeface="Arial" charset="0"/>
              </a:rPr>
              <a:t>Μικροβιακή αλλοίωση </a:t>
            </a:r>
            <a:r>
              <a:rPr lang="el-GR" sz="3800" dirty="0" smtClean="0">
                <a:cs typeface="Arial" charset="0"/>
              </a:rPr>
              <a:t>τροφίμων</a:t>
            </a:r>
            <a:br>
              <a:rPr lang="el-GR" sz="3800" dirty="0" smtClean="0">
                <a:cs typeface="Arial" charset="0"/>
              </a:rPr>
            </a:br>
            <a:r>
              <a:rPr lang="el-GR" sz="3800" dirty="0" smtClean="0">
                <a:cs typeface="Arial" charset="0"/>
              </a:rPr>
              <a:t>(1 από 6)</a:t>
            </a:r>
            <a:endParaRPr lang="el-GR" sz="3800" dirty="0"/>
          </a:p>
        </p:txBody>
      </p:sp>
      <p:sp>
        <p:nvSpPr>
          <p:cNvPr id="23" name="Rectangle 3"/>
          <p:cNvSpPr>
            <a:spLocks noGrp="1" noChangeArrowheads="1"/>
          </p:cNvSpPr>
          <p:nvPr>
            <p:ph idx="1"/>
          </p:nvPr>
        </p:nvSpPr>
        <p:spPr>
          <a:xfrm>
            <a:off x="323528" y="1124744"/>
            <a:ext cx="8820472" cy="5256584"/>
          </a:xfrm>
        </p:spPr>
        <p:txBody>
          <a:bodyPr>
            <a:noAutofit/>
          </a:bodyPr>
          <a:lstStyle/>
          <a:p>
            <a:pPr marL="0" indent="0">
              <a:lnSpc>
                <a:spcPct val="90000"/>
              </a:lnSpc>
              <a:buNone/>
            </a:pPr>
            <a:r>
              <a:rPr lang="el-GR" sz="2200" dirty="0" smtClean="0"/>
              <a:t>Μελέτη των ειδών αλλοίωσης και των υπεύθυνων μικροοργανισμών στα βασικότερα είδη τροφίμων με βάση τη σύνθεσή τους:</a:t>
            </a:r>
          </a:p>
          <a:p>
            <a:pPr>
              <a:lnSpc>
                <a:spcPct val="90000"/>
              </a:lnSpc>
              <a:buNone/>
            </a:pPr>
            <a:r>
              <a:rPr lang="el-GR" sz="2200" dirty="0" smtClean="0"/>
              <a:t>1. Κρέας - </a:t>
            </a:r>
            <a:r>
              <a:rPr lang="el-GR" sz="2200" dirty="0" err="1" smtClean="0"/>
              <a:t>Κρεατοσκευάσματα</a:t>
            </a:r>
            <a:r>
              <a:rPr lang="el-GR" sz="2200" dirty="0" smtClean="0"/>
              <a:t>, πουλερικά και αυγά,</a:t>
            </a:r>
          </a:p>
          <a:p>
            <a:pPr>
              <a:lnSpc>
                <a:spcPct val="90000"/>
              </a:lnSpc>
              <a:buNone/>
            </a:pPr>
            <a:r>
              <a:rPr lang="el-GR" sz="2200" dirty="0" smtClean="0"/>
              <a:t>2. Αλιεύματα,</a:t>
            </a:r>
          </a:p>
          <a:p>
            <a:pPr>
              <a:lnSpc>
                <a:spcPct val="90000"/>
              </a:lnSpc>
              <a:buNone/>
            </a:pPr>
            <a:r>
              <a:rPr lang="el-GR" sz="2200" dirty="0" smtClean="0"/>
              <a:t>3. Γαλακτοκομικά προϊόντα,</a:t>
            </a:r>
          </a:p>
          <a:p>
            <a:pPr>
              <a:lnSpc>
                <a:spcPct val="90000"/>
              </a:lnSpc>
              <a:buNone/>
            </a:pPr>
            <a:r>
              <a:rPr lang="el-GR" sz="2200" dirty="0" smtClean="0"/>
              <a:t>4. Φρούτα-χυμοί-αναψυκτικά,</a:t>
            </a:r>
          </a:p>
          <a:p>
            <a:pPr>
              <a:lnSpc>
                <a:spcPct val="90000"/>
              </a:lnSpc>
              <a:buNone/>
            </a:pPr>
            <a:r>
              <a:rPr lang="el-GR" sz="2200" dirty="0" smtClean="0"/>
              <a:t>5. Λαχανικά,</a:t>
            </a:r>
          </a:p>
          <a:p>
            <a:pPr>
              <a:lnSpc>
                <a:spcPct val="90000"/>
              </a:lnSpc>
              <a:buNone/>
            </a:pPr>
            <a:r>
              <a:rPr lang="el-GR" sz="2200" dirty="0" smtClean="0"/>
              <a:t>6. Σιτηρά και όσπρια,</a:t>
            </a:r>
          </a:p>
          <a:p>
            <a:pPr>
              <a:lnSpc>
                <a:spcPct val="90000"/>
              </a:lnSpc>
              <a:buNone/>
            </a:pPr>
            <a:r>
              <a:rPr lang="el-GR" sz="2200" dirty="0" smtClean="0"/>
              <a:t>7. Καρυκεύματα</a:t>
            </a:r>
          </a:p>
          <a:p>
            <a:pPr>
              <a:lnSpc>
                <a:spcPct val="90000"/>
              </a:lnSpc>
              <a:buNone/>
            </a:pPr>
            <a:r>
              <a:rPr lang="en-US" sz="2200" dirty="0" smtClean="0"/>
              <a:t>8. </a:t>
            </a:r>
            <a:r>
              <a:rPr lang="el-GR" sz="2200" dirty="0" smtClean="0"/>
              <a:t>Σάλτσες-</a:t>
            </a:r>
            <a:r>
              <a:rPr lang="en-US" sz="2200" dirty="0" smtClean="0"/>
              <a:t>dressings</a:t>
            </a:r>
            <a:r>
              <a:rPr lang="el-GR" sz="2200" dirty="0" smtClean="0"/>
              <a:t>,</a:t>
            </a:r>
            <a:endParaRPr lang="en-US" sz="2200" dirty="0" smtClean="0"/>
          </a:p>
          <a:p>
            <a:pPr>
              <a:lnSpc>
                <a:spcPct val="90000"/>
              </a:lnSpc>
              <a:buNone/>
            </a:pPr>
            <a:r>
              <a:rPr lang="en-US" sz="2200" dirty="0" smtClean="0"/>
              <a:t>9. </a:t>
            </a:r>
            <a:r>
              <a:rPr lang="el-GR" sz="2200" dirty="0" err="1" smtClean="0"/>
              <a:t>Ζυμούμενα</a:t>
            </a:r>
            <a:r>
              <a:rPr lang="el-GR" sz="2200" dirty="0" smtClean="0"/>
              <a:t> τρόφιμα, </a:t>
            </a:r>
          </a:p>
          <a:p>
            <a:pPr>
              <a:lnSpc>
                <a:spcPct val="90000"/>
              </a:lnSpc>
              <a:buNone/>
            </a:pPr>
            <a:r>
              <a:rPr lang="el-GR" sz="2200" dirty="0" smtClean="0"/>
              <a:t>10. Ποτά.</a:t>
            </a:r>
            <a:endParaRPr lang="en-US" sz="2200" dirty="0" smtClean="0"/>
          </a:p>
          <a:p>
            <a:pPr>
              <a:lnSpc>
                <a:spcPct val="90000"/>
              </a:lnSpc>
              <a:buNone/>
            </a:pPr>
            <a:endParaRPr lang="el-GR" sz="2200" dirty="0" smtClean="0"/>
          </a:p>
          <a:p>
            <a:pPr>
              <a:lnSpc>
                <a:spcPct val="90000"/>
              </a:lnSpc>
              <a:buNone/>
            </a:pPr>
            <a:endParaRPr lang="el-GR" sz="2200" dirty="0"/>
          </a:p>
        </p:txBody>
      </p:sp>
      <p:sp>
        <p:nvSpPr>
          <p:cNvPr id="5" name="Θέση υποσέλιδου 3" descr="."/>
          <p:cNvSpPr txBox="1">
            <a:spLocks/>
          </p:cNvSpPr>
          <p:nvPr/>
        </p:nvSpPr>
        <p:spPr>
          <a:xfrm>
            <a:off x="3120356"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2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6</a:t>
            </a:fld>
            <a:endParaRPr lang="el-GR" sz="1400" dirty="0"/>
          </a:p>
        </p:txBody>
      </p:sp>
    </p:spTree>
    <p:custDataLst>
      <p:tags r:id="rId1"/>
    </p:custDataLst>
    <p:extLst>
      <p:ext uri="{BB962C8B-B14F-4D97-AF65-F5344CB8AC3E}">
        <p14:creationId xmlns:p14="http://schemas.microsoft.com/office/powerpoint/2010/main" val="1552273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67544" y="44624"/>
            <a:ext cx="8219256" cy="1512168"/>
          </a:xfrm>
        </p:spPr>
        <p:txBody>
          <a:bodyPr>
            <a:noAutofit/>
          </a:bodyPr>
          <a:lstStyle/>
          <a:p>
            <a:r>
              <a:rPr lang="el-GR" sz="4000" dirty="0">
                <a:cs typeface="Arial" charset="0"/>
              </a:rPr>
              <a:t>Μικροβιακή αλλοίωση τροφίμων</a:t>
            </a:r>
            <a:br>
              <a:rPr lang="el-GR" sz="4000" dirty="0">
                <a:cs typeface="Arial" charset="0"/>
              </a:rPr>
            </a:br>
            <a:r>
              <a:rPr lang="el-GR" sz="4000" dirty="0" smtClean="0">
                <a:cs typeface="Arial" charset="0"/>
              </a:rPr>
              <a:t>(2 </a:t>
            </a:r>
            <a:r>
              <a:rPr lang="el-GR" sz="4000" dirty="0">
                <a:cs typeface="Arial" charset="0"/>
              </a:rPr>
              <a:t>από </a:t>
            </a:r>
            <a:r>
              <a:rPr lang="el-GR" sz="4000" dirty="0" smtClean="0">
                <a:cs typeface="Arial" charset="0"/>
              </a:rPr>
              <a:t>6)</a:t>
            </a:r>
            <a:endParaRPr lang="el-GR" sz="4000" dirty="0"/>
          </a:p>
        </p:txBody>
      </p:sp>
      <p:sp>
        <p:nvSpPr>
          <p:cNvPr id="3" name="Ορθογώνιο 2" descr="Κύριες κατηγορίες αλλοιογόνων μικροοργανισμών:&#10;&#10;Οξεοπαραγωγικά μικρόβια ® οξίνιση τροφίμων (souring-acidification)&#10; - Γαλακτικά βακτήρια (LAB): παράγουν γαλακτικό οξύ.  Lactococcus, Streptococcus, Lactobacillus, Leuconostoc,  Pediococcus,&#10; - Οξικά βακτήρια: παράγουν οξικό οξύ. Acetobacter aceti, &#10; - Προπιονικά βακτήρια: Propionibacterium  freundenreichii,&#10;"/>
          <p:cNvSpPr/>
          <p:nvPr/>
        </p:nvSpPr>
        <p:spPr>
          <a:xfrm>
            <a:off x="467544" y="1700808"/>
            <a:ext cx="8219256" cy="3785652"/>
          </a:xfrm>
          <a:prstGeom prst="rect">
            <a:avLst/>
          </a:prstGeom>
        </p:spPr>
        <p:txBody>
          <a:bodyPr wrap="square">
            <a:spAutoFit/>
          </a:bodyPr>
          <a:lstStyle/>
          <a:p>
            <a:r>
              <a:rPr lang="el-GR" sz="2400" dirty="0">
                <a:solidFill>
                  <a:schemeClr val="tx2"/>
                </a:solidFill>
              </a:rPr>
              <a:t>Κύριες κατηγορίες </a:t>
            </a:r>
            <a:r>
              <a:rPr lang="el-GR" sz="2400" dirty="0" err="1">
                <a:solidFill>
                  <a:schemeClr val="tx2"/>
                </a:solidFill>
              </a:rPr>
              <a:t>αλλοιογόνων</a:t>
            </a:r>
            <a:r>
              <a:rPr lang="el-GR" sz="2400" dirty="0">
                <a:solidFill>
                  <a:schemeClr val="tx2"/>
                </a:solidFill>
              </a:rPr>
              <a:t> </a:t>
            </a:r>
            <a:r>
              <a:rPr lang="el-GR" sz="2400" dirty="0" smtClean="0">
                <a:solidFill>
                  <a:schemeClr val="tx2"/>
                </a:solidFill>
              </a:rPr>
              <a:t>μικροοργανισμών:</a:t>
            </a:r>
            <a:endParaRPr lang="en-US" sz="2400" dirty="0">
              <a:solidFill>
                <a:schemeClr val="tx2"/>
              </a:solidFill>
            </a:endParaRPr>
          </a:p>
          <a:p>
            <a:endParaRPr lang="en-US" sz="2400" dirty="0">
              <a:solidFill>
                <a:schemeClr val="tx2"/>
              </a:solidFill>
            </a:endParaRPr>
          </a:p>
          <a:p>
            <a:r>
              <a:rPr lang="el-GR" sz="2400" dirty="0" err="1">
                <a:solidFill>
                  <a:schemeClr val="tx2"/>
                </a:solidFill>
              </a:rPr>
              <a:t>Οξεοπαραγωγικά</a:t>
            </a:r>
            <a:r>
              <a:rPr lang="el-GR" sz="2400" dirty="0">
                <a:solidFill>
                  <a:schemeClr val="tx2"/>
                </a:solidFill>
              </a:rPr>
              <a:t> μικρόβια</a:t>
            </a:r>
            <a:r>
              <a:rPr lang="en-US" sz="2400" dirty="0">
                <a:solidFill>
                  <a:schemeClr val="tx2"/>
                </a:solidFill>
              </a:rPr>
              <a:t> </a:t>
            </a:r>
            <a:r>
              <a:rPr lang="en-US" sz="2400" dirty="0">
                <a:solidFill>
                  <a:schemeClr val="tx2"/>
                </a:solidFill>
                <a:sym typeface="Symbol" pitchFamily="18" charset="2"/>
              </a:rPr>
              <a:t> </a:t>
            </a:r>
            <a:r>
              <a:rPr lang="el-GR" sz="2400" dirty="0" err="1">
                <a:solidFill>
                  <a:schemeClr val="tx2"/>
                </a:solidFill>
                <a:sym typeface="Symbol" pitchFamily="18" charset="2"/>
              </a:rPr>
              <a:t>οξίνιση</a:t>
            </a:r>
            <a:r>
              <a:rPr lang="el-GR" sz="2400" dirty="0">
                <a:solidFill>
                  <a:schemeClr val="tx2"/>
                </a:solidFill>
                <a:sym typeface="Symbol" pitchFamily="18" charset="2"/>
              </a:rPr>
              <a:t> τροφίμων (</a:t>
            </a:r>
            <a:r>
              <a:rPr lang="en-US" sz="2400" dirty="0">
                <a:solidFill>
                  <a:schemeClr val="tx2"/>
                </a:solidFill>
                <a:sym typeface="Symbol" pitchFamily="18" charset="2"/>
              </a:rPr>
              <a:t>souring-acidification</a:t>
            </a:r>
            <a:r>
              <a:rPr lang="el-GR" sz="2400" dirty="0">
                <a:solidFill>
                  <a:schemeClr val="tx2"/>
                </a:solidFill>
                <a:sym typeface="Symbol" pitchFamily="18" charset="2"/>
              </a:rPr>
              <a:t>)</a:t>
            </a:r>
            <a:endParaRPr lang="en-US" sz="2400" dirty="0">
              <a:solidFill>
                <a:schemeClr val="tx2"/>
              </a:solidFill>
            </a:endParaRPr>
          </a:p>
          <a:p>
            <a:r>
              <a:rPr lang="en-US" sz="2400" dirty="0"/>
              <a:t>	- </a:t>
            </a:r>
            <a:r>
              <a:rPr lang="el-GR" sz="2400" dirty="0"/>
              <a:t>Γαλακτικά βακτήρια </a:t>
            </a:r>
            <a:r>
              <a:rPr lang="en-US" sz="2400" dirty="0"/>
              <a:t>(LAB): </a:t>
            </a:r>
            <a:r>
              <a:rPr lang="el-GR" sz="2400" dirty="0"/>
              <a:t>παράγουν γαλακτικό οξύ.</a:t>
            </a:r>
            <a:r>
              <a:rPr lang="en-US" sz="2400" dirty="0"/>
              <a:t> </a:t>
            </a:r>
            <a:r>
              <a:rPr lang="el-GR" sz="2400" dirty="0" smtClean="0"/>
              <a:t>	</a:t>
            </a:r>
            <a:r>
              <a:rPr lang="en-US" sz="2400" dirty="0" err="1" smtClean="0"/>
              <a:t>Lactococcus</a:t>
            </a:r>
            <a:r>
              <a:rPr lang="en-US" sz="2400" dirty="0"/>
              <a:t>, </a:t>
            </a:r>
            <a:r>
              <a:rPr lang="en-US" sz="2400" dirty="0" smtClean="0"/>
              <a:t>Streptococcus,</a:t>
            </a:r>
            <a:r>
              <a:rPr lang="el-GR" sz="2400" dirty="0" smtClean="0"/>
              <a:t> </a:t>
            </a:r>
            <a:r>
              <a:rPr lang="en-US" sz="2400" dirty="0" smtClean="0"/>
              <a:t>Lactobacillus</a:t>
            </a:r>
            <a:r>
              <a:rPr lang="en-US" sz="2400" dirty="0"/>
              <a:t>, </a:t>
            </a:r>
            <a:r>
              <a:rPr lang="en-US" sz="2400" dirty="0" err="1"/>
              <a:t>Leuconostoc</a:t>
            </a:r>
            <a:r>
              <a:rPr lang="en-US" sz="2400" dirty="0"/>
              <a:t>, </a:t>
            </a:r>
            <a:r>
              <a:rPr lang="el-GR" sz="2400" dirty="0" smtClean="0"/>
              <a:t>	</a:t>
            </a:r>
            <a:r>
              <a:rPr lang="en-US" sz="2400" dirty="0" err="1" smtClean="0"/>
              <a:t>Pediococcus</a:t>
            </a:r>
            <a:r>
              <a:rPr lang="el-GR" sz="2400" dirty="0" smtClean="0"/>
              <a:t>,</a:t>
            </a:r>
            <a:endParaRPr lang="en-US" sz="2400" dirty="0"/>
          </a:p>
          <a:p>
            <a:r>
              <a:rPr lang="en-US" sz="2400" dirty="0"/>
              <a:t>	- </a:t>
            </a:r>
            <a:r>
              <a:rPr lang="el-GR" sz="2400" dirty="0"/>
              <a:t>Οξικά βακτήρια: παράγουν οξικό οξύ</a:t>
            </a:r>
            <a:r>
              <a:rPr lang="en-US" sz="2400" dirty="0"/>
              <a:t>. </a:t>
            </a:r>
            <a:r>
              <a:rPr lang="en-US" sz="2400" dirty="0" err="1"/>
              <a:t>Acetobacter</a:t>
            </a:r>
            <a:r>
              <a:rPr lang="en-US" sz="2400" dirty="0"/>
              <a:t> </a:t>
            </a:r>
            <a:r>
              <a:rPr lang="en-US" sz="2400" dirty="0" err="1" smtClean="0"/>
              <a:t>aceti</a:t>
            </a:r>
            <a:r>
              <a:rPr lang="el-GR" sz="2400" dirty="0" smtClean="0"/>
              <a:t>,</a:t>
            </a:r>
            <a:r>
              <a:rPr lang="en-US" sz="2400" dirty="0" smtClean="0"/>
              <a:t> </a:t>
            </a:r>
            <a:endParaRPr lang="en-US" sz="2400" dirty="0"/>
          </a:p>
          <a:p>
            <a:r>
              <a:rPr lang="en-US" sz="2400" dirty="0"/>
              <a:t>	- </a:t>
            </a:r>
            <a:r>
              <a:rPr lang="el-GR" sz="2400" dirty="0" err="1"/>
              <a:t>Προπιονικά</a:t>
            </a:r>
            <a:r>
              <a:rPr lang="el-GR" sz="2400" dirty="0"/>
              <a:t> βακτήρια</a:t>
            </a:r>
            <a:r>
              <a:rPr lang="en-US" sz="2400" dirty="0"/>
              <a:t>: </a:t>
            </a:r>
            <a:r>
              <a:rPr lang="en-US" sz="2400" dirty="0" err="1"/>
              <a:t>Propionibacterium</a:t>
            </a:r>
            <a:r>
              <a:rPr lang="en-US" sz="2400" dirty="0"/>
              <a:t> </a:t>
            </a:r>
            <a:r>
              <a:rPr lang="el-GR" sz="2400" dirty="0" smtClean="0"/>
              <a:t>	</a:t>
            </a:r>
            <a:r>
              <a:rPr lang="en-US" sz="2400" dirty="0" err="1" smtClean="0"/>
              <a:t>freundenreichii</a:t>
            </a:r>
            <a:r>
              <a:rPr lang="el-GR" sz="2400" dirty="0" smtClean="0"/>
              <a:t>,</a:t>
            </a:r>
            <a:endParaRPr lang="en-US" sz="2400" dirty="0"/>
          </a:p>
        </p:txBody>
      </p:sp>
      <p:sp>
        <p:nvSpPr>
          <p:cNvPr id="4"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14"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7</a:t>
            </a:fld>
            <a:endParaRPr lang="el-GR" sz="1400" dirty="0"/>
          </a:p>
        </p:txBody>
      </p:sp>
    </p:spTree>
    <p:custDataLst>
      <p:tags r:id="rId1"/>
    </p:custDataLst>
    <p:extLst>
      <p:ext uri="{BB962C8B-B14F-4D97-AF65-F5344CB8AC3E}">
        <p14:creationId xmlns:p14="http://schemas.microsoft.com/office/powerpoint/2010/main" val="44666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noChangeArrowheads="1"/>
          </p:cNvSpPr>
          <p:nvPr>
            <p:ph type="title"/>
          </p:nvPr>
        </p:nvSpPr>
        <p:spPr>
          <a:xfrm>
            <a:off x="34354" y="44624"/>
            <a:ext cx="9074150" cy="1315591"/>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cs typeface="Arial" charset="0"/>
              </a:rPr>
              <a:t>Μικροβιακή αλλοίωση τροφίμων</a:t>
            </a:r>
            <a:br>
              <a:rPr lang="el-GR" dirty="0">
                <a:cs typeface="Arial" charset="0"/>
              </a:rPr>
            </a:br>
            <a:r>
              <a:rPr lang="el-GR" dirty="0" smtClean="0">
                <a:cs typeface="Arial" charset="0"/>
              </a:rPr>
              <a:t>(3 </a:t>
            </a:r>
            <a:r>
              <a:rPr lang="el-GR" dirty="0">
                <a:cs typeface="Arial" charset="0"/>
              </a:rPr>
              <a:t>από </a:t>
            </a:r>
            <a:r>
              <a:rPr lang="el-GR" dirty="0" smtClean="0">
                <a:cs typeface="Arial" charset="0"/>
              </a:rPr>
              <a:t>6)</a:t>
            </a:r>
            <a:endParaRPr lang="el-GR" dirty="0"/>
          </a:p>
        </p:txBody>
      </p:sp>
      <p:sp>
        <p:nvSpPr>
          <p:cNvPr id="7" name="2 - Θέση περιεχομένου" descr=" - Βουτυρικά βακτήρια : for example Clostridium butyricum,&#10; - Coliforms (Enterobacteriacae), &#10; - Μύκητες.&#10;Πρωτεολυτικά μικρόβια (putrefactive) ® πρωτεόλυση-σήψη, δυσάρεστες οσμές πρωτεόλυσης, υδρόθειο, μερκαπτάνες, απώλεια δομής (μαλάκωμα), αύξηση πεχά. &#10;      - Πρωτεολυτικά βακτήρια, παραδείγματος χάριν Bacillus, Clostridium, Micrococcus, Staphyloccus, Pseudomonas, Alteromonas, Flavobacterium, Alcaligenes, Proteus, μύκητες.&#10;&#10;"/>
          <p:cNvSpPr>
            <a:spLocks noGrp="1"/>
          </p:cNvSpPr>
          <p:nvPr>
            <p:ph idx="1"/>
          </p:nvPr>
        </p:nvSpPr>
        <p:spPr>
          <a:xfrm>
            <a:off x="467544" y="1628800"/>
            <a:ext cx="8219256" cy="4248472"/>
          </a:xfrm>
        </p:spPr>
        <p:txBody>
          <a:bodyPr>
            <a:noAutofit/>
          </a:bodyPr>
          <a:lstStyle/>
          <a:p>
            <a:pPr marL="0" indent="0">
              <a:buNone/>
            </a:pPr>
            <a:r>
              <a:rPr lang="el-GR" sz="2400" dirty="0" smtClean="0"/>
              <a:t>	</a:t>
            </a:r>
            <a:r>
              <a:rPr lang="en-US" sz="2400" dirty="0" smtClean="0"/>
              <a:t>- </a:t>
            </a:r>
            <a:r>
              <a:rPr lang="el-GR" sz="2400" dirty="0"/>
              <a:t>Βουτυρικά βακτήρια </a:t>
            </a:r>
            <a:r>
              <a:rPr lang="en-US" sz="2400" dirty="0"/>
              <a:t>: e.g. Clostridium </a:t>
            </a:r>
            <a:r>
              <a:rPr lang="en-US" sz="2400" dirty="0" err="1" smtClean="0"/>
              <a:t>butyricum</a:t>
            </a:r>
            <a:r>
              <a:rPr lang="el-GR" sz="2400" dirty="0" smtClean="0"/>
              <a:t>,</a:t>
            </a:r>
            <a:endParaRPr lang="en-US" sz="2400" dirty="0"/>
          </a:p>
          <a:p>
            <a:pPr marL="0" indent="0">
              <a:buNone/>
            </a:pPr>
            <a:r>
              <a:rPr lang="en-US" sz="2400" dirty="0"/>
              <a:t>	- Coliforms (</a:t>
            </a:r>
            <a:r>
              <a:rPr lang="en-US" sz="2400" dirty="0" err="1"/>
              <a:t>Enterobacteriacae</a:t>
            </a:r>
            <a:r>
              <a:rPr lang="en-US" sz="2400" dirty="0"/>
              <a:t>), </a:t>
            </a:r>
            <a:endParaRPr lang="el-GR" sz="2400" dirty="0"/>
          </a:p>
          <a:p>
            <a:pPr marL="0" indent="0">
              <a:buNone/>
            </a:pPr>
            <a:r>
              <a:rPr lang="el-GR" sz="2400" dirty="0"/>
              <a:t>	- </a:t>
            </a:r>
            <a:r>
              <a:rPr lang="el-GR" sz="2400" dirty="0" smtClean="0"/>
              <a:t>Μύκητες.</a:t>
            </a:r>
          </a:p>
          <a:p>
            <a:pPr marL="0" indent="0">
              <a:buNone/>
            </a:pPr>
            <a:r>
              <a:rPr lang="el-GR" sz="2400" dirty="0">
                <a:solidFill>
                  <a:schemeClr val="tx2"/>
                </a:solidFill>
              </a:rPr>
              <a:t>Πρωτεολυτικά μικρόβια (</a:t>
            </a:r>
            <a:r>
              <a:rPr lang="en-US" sz="2400" dirty="0">
                <a:solidFill>
                  <a:schemeClr val="tx2"/>
                </a:solidFill>
              </a:rPr>
              <a:t>putrefactive) </a:t>
            </a:r>
            <a:r>
              <a:rPr lang="en-US" sz="2400" dirty="0">
                <a:solidFill>
                  <a:schemeClr val="tx2"/>
                </a:solidFill>
                <a:sym typeface="Symbol" pitchFamily="18" charset="2"/>
              </a:rPr>
              <a:t> </a:t>
            </a:r>
            <a:r>
              <a:rPr lang="el-GR" sz="2400" dirty="0">
                <a:solidFill>
                  <a:schemeClr val="tx2"/>
                </a:solidFill>
                <a:sym typeface="Symbol" pitchFamily="18" charset="2"/>
              </a:rPr>
              <a:t>πρωτεόλυση-σήψη, δυσάρεστες οσμές πρωτεόλυσης, υδρόθειο, </a:t>
            </a:r>
            <a:r>
              <a:rPr lang="el-GR" sz="2400" dirty="0" err="1">
                <a:solidFill>
                  <a:schemeClr val="tx2"/>
                </a:solidFill>
                <a:sym typeface="Symbol" pitchFamily="18" charset="2"/>
              </a:rPr>
              <a:t>μερκαπτάνες</a:t>
            </a:r>
            <a:r>
              <a:rPr lang="el-GR" sz="2400" dirty="0">
                <a:solidFill>
                  <a:schemeClr val="tx2"/>
                </a:solidFill>
                <a:sym typeface="Symbol" pitchFamily="18" charset="2"/>
              </a:rPr>
              <a:t>, απώλεια δομής (μαλάκωμα), αύξηση </a:t>
            </a:r>
            <a:r>
              <a:rPr lang="en-US" sz="2400" dirty="0" smtClean="0">
                <a:solidFill>
                  <a:schemeClr val="tx2"/>
                </a:solidFill>
                <a:sym typeface="Symbol" pitchFamily="18" charset="2"/>
              </a:rPr>
              <a:t>pH</a:t>
            </a:r>
            <a:r>
              <a:rPr lang="el-GR" sz="2400" dirty="0" smtClean="0">
                <a:solidFill>
                  <a:schemeClr val="tx2"/>
                </a:solidFill>
                <a:sym typeface="Symbol" pitchFamily="18" charset="2"/>
              </a:rPr>
              <a:t>.</a:t>
            </a:r>
            <a:r>
              <a:rPr lang="en-US" sz="2400" dirty="0" smtClean="0">
                <a:solidFill>
                  <a:schemeClr val="tx2"/>
                </a:solidFill>
              </a:rPr>
              <a:t> </a:t>
            </a:r>
            <a:endParaRPr lang="en-US" sz="2400" dirty="0">
              <a:solidFill>
                <a:schemeClr val="tx2"/>
              </a:solidFill>
            </a:endParaRPr>
          </a:p>
          <a:p>
            <a:pPr>
              <a:buNone/>
            </a:pPr>
            <a:r>
              <a:rPr lang="en-US" sz="2400" dirty="0"/>
              <a:t>      - </a:t>
            </a:r>
            <a:r>
              <a:rPr lang="el-GR" sz="2400" dirty="0"/>
              <a:t>Πρωτεολυτικά βακτήρια, π.χ. </a:t>
            </a:r>
            <a:r>
              <a:rPr lang="en-US" sz="2400" dirty="0"/>
              <a:t> Bacillus, Clostridium, Micrococcus, </a:t>
            </a:r>
            <a:r>
              <a:rPr lang="en-US" sz="2400" dirty="0" err="1"/>
              <a:t>Staphyloccus</a:t>
            </a:r>
            <a:r>
              <a:rPr lang="en-US" sz="2400" dirty="0"/>
              <a:t>, Pseudomonas, </a:t>
            </a:r>
            <a:r>
              <a:rPr lang="en-US" sz="2400" dirty="0" err="1"/>
              <a:t>Alteromonas</a:t>
            </a:r>
            <a:r>
              <a:rPr lang="en-US" sz="2400" dirty="0"/>
              <a:t>, </a:t>
            </a:r>
            <a:r>
              <a:rPr lang="en-US" sz="2400" dirty="0" err="1"/>
              <a:t>Flavobacterium</a:t>
            </a:r>
            <a:r>
              <a:rPr lang="en-US" sz="2400" dirty="0"/>
              <a:t>, </a:t>
            </a:r>
            <a:r>
              <a:rPr lang="en-US" sz="2400" dirty="0" err="1"/>
              <a:t>Alcaligenes</a:t>
            </a:r>
            <a:r>
              <a:rPr lang="en-US" sz="2400" dirty="0"/>
              <a:t>, Proteus, </a:t>
            </a:r>
            <a:r>
              <a:rPr lang="el-GR" sz="2400" dirty="0" smtClean="0"/>
              <a:t>μύκητες.</a:t>
            </a:r>
            <a:endParaRPr lang="en-US" sz="2400" dirty="0"/>
          </a:p>
          <a:p>
            <a:pPr marL="0" indent="0">
              <a:buNone/>
            </a:pPr>
            <a:endParaRPr lang="en-US" sz="2400" dirty="0"/>
          </a:p>
        </p:txBody>
      </p:sp>
      <p:sp>
        <p:nvSpPr>
          <p:cNvPr id="6"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12"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8</a:t>
            </a:fld>
            <a:endParaRPr lang="el-GR" sz="1400" dirty="0"/>
          </a:p>
        </p:txBody>
      </p:sp>
    </p:spTree>
    <p:custDataLst>
      <p:tags r:id="rId1"/>
    </p:custDataLst>
    <p:extLst>
      <p:ext uri="{BB962C8B-B14F-4D97-AF65-F5344CB8AC3E}">
        <p14:creationId xmlns:p14="http://schemas.microsoft.com/office/powerpoint/2010/main" val="4054596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noChangeArrowheads="1"/>
          </p:cNvSpPr>
          <p:nvPr>
            <p:ph type="title"/>
          </p:nvPr>
        </p:nvSpPr>
        <p:spPr>
          <a:xfrm>
            <a:off x="34354" y="-27384"/>
            <a:ext cx="9074150" cy="1315591"/>
          </a:xfrm>
          <a:noFill/>
          <a:ln/>
          <a:extLst>
            <a:ext uri="{91240B29-F687-4F45-9708-019B960494DF}">
              <a14:hiddenLine xmlns:a14="http://schemas.microsoft.com/office/drawing/2010/main" w="9525">
                <a:solidFill>
                  <a:srgbClr val="000000"/>
                </a:solidFill>
                <a:round/>
                <a:headEnd/>
                <a:tailEnd/>
              </a14:hiddenLine>
            </a:ext>
          </a:extLst>
        </p:spPr>
        <p:txBody>
          <a:bodyPr lIns="0" tIns="16624" rIns="0" bIns="0" anchor="ctr">
            <a:normAutofit fontScale="90000"/>
          </a:bodyPr>
          <a:lstStyle/>
          <a:p>
            <a:pPr>
              <a:lnSpc>
                <a:spcPct val="98000"/>
              </a:lnSpc>
              <a:tabLst>
                <a:tab pos="723900" algn="l"/>
                <a:tab pos="1447800" algn="l"/>
                <a:tab pos="2171700" algn="l"/>
                <a:tab pos="2895600" algn="l"/>
                <a:tab pos="3619500" algn="l"/>
                <a:tab pos="4343400" algn="l"/>
                <a:tab pos="5065713" algn="l"/>
                <a:tab pos="5791200" algn="l"/>
                <a:tab pos="6515100" algn="l"/>
                <a:tab pos="7235825" algn="l"/>
                <a:tab pos="7956550" algn="l"/>
                <a:tab pos="8686800" algn="l"/>
              </a:tabLst>
            </a:pPr>
            <a:r>
              <a:rPr lang="el-GR" dirty="0">
                <a:cs typeface="Arial" charset="0"/>
              </a:rPr>
              <a:t>Μικροβιακή αλλοίωση τροφίμων</a:t>
            </a:r>
            <a:br>
              <a:rPr lang="el-GR" dirty="0">
                <a:cs typeface="Arial" charset="0"/>
              </a:rPr>
            </a:br>
            <a:r>
              <a:rPr lang="el-GR" dirty="0" smtClean="0">
                <a:cs typeface="Arial" charset="0"/>
              </a:rPr>
              <a:t>(4 </a:t>
            </a:r>
            <a:r>
              <a:rPr lang="el-GR" dirty="0">
                <a:cs typeface="Arial" charset="0"/>
              </a:rPr>
              <a:t>από 6</a:t>
            </a:r>
            <a:r>
              <a:rPr lang="el-GR" dirty="0" smtClean="0">
                <a:cs typeface="Arial" charset="0"/>
              </a:rPr>
              <a:t>)</a:t>
            </a:r>
            <a:endParaRPr lang="el-GR" dirty="0"/>
          </a:p>
        </p:txBody>
      </p:sp>
      <p:sp>
        <p:nvSpPr>
          <p:cNvPr id="2" name="Ορθογώνιο 1" descr="Λιπολυτικά μικρόβια ® λιπόλυση, τάγγιση, οσμές εστέρων λιπαρών οξέων &#10; - λιπολυτικοί Micrococcus, Staphyloccus, Pseudomonas,  Alteromonas, Flavobacterium, μύκητες&#10;&#10;Σακχαρολυτικά μικρόβια ® οξίνιση, μαλάκωμα υφής σε φρούτα-λαχανικά, παραγωγή αλκοόλης και CO2  &#10; - Bacillus, Clostridium, Aeromonas, Pseudomonas,  Enterobacter, Erwinia, μύκητες&#10;&#10;Αεριογόνα μικρόβια (παράγουν CO2, H2S, H2) ® δυσάρεστες οσμές, φούσκωμα σε συκευασμένα τρόφιμα, σκάσιμο τυριών &#10; Leuconostoc, Lactobacillus, Desulfotomaculum,  Clostridium, Escherichia, Enterobacter,  Propionibacterium, ζύμες (παραδείγματος χάριν Saccharomyces)  &#10;"/>
          <p:cNvSpPr/>
          <p:nvPr/>
        </p:nvSpPr>
        <p:spPr>
          <a:xfrm>
            <a:off x="539552" y="1124744"/>
            <a:ext cx="8147248" cy="5410712"/>
          </a:xfrm>
          <a:prstGeom prst="rect">
            <a:avLst/>
          </a:prstGeom>
        </p:spPr>
        <p:txBody>
          <a:bodyPr wrap="square">
            <a:spAutoFit/>
          </a:bodyPr>
          <a:lstStyle/>
          <a:p>
            <a:pPr marL="342900" indent="-342900">
              <a:lnSpc>
                <a:spcPct val="90000"/>
              </a:lnSpc>
              <a:buClr>
                <a:schemeClr val="tx1"/>
              </a:buClr>
              <a:buFont typeface="Wingdings" panose="05000000000000000000" pitchFamily="2" charset="2"/>
              <a:buChar char="§"/>
            </a:pPr>
            <a:r>
              <a:rPr lang="el-GR" sz="2400" dirty="0" err="1">
                <a:solidFill>
                  <a:schemeClr val="tx2"/>
                </a:solidFill>
              </a:rPr>
              <a:t>Λιπολυτικά</a:t>
            </a:r>
            <a:r>
              <a:rPr lang="el-GR" sz="2400" dirty="0">
                <a:solidFill>
                  <a:schemeClr val="tx2"/>
                </a:solidFill>
              </a:rPr>
              <a:t> μικρόβια</a:t>
            </a:r>
            <a:r>
              <a:rPr lang="en-US" sz="2400" dirty="0">
                <a:solidFill>
                  <a:schemeClr val="tx2"/>
                </a:solidFill>
              </a:rPr>
              <a:t> </a:t>
            </a:r>
            <a:r>
              <a:rPr lang="en-US" sz="2400" dirty="0">
                <a:solidFill>
                  <a:schemeClr val="tx2"/>
                </a:solidFill>
                <a:sym typeface="Symbol" pitchFamily="18" charset="2"/>
              </a:rPr>
              <a:t> </a:t>
            </a:r>
            <a:r>
              <a:rPr lang="el-GR" sz="2400" dirty="0" err="1">
                <a:solidFill>
                  <a:schemeClr val="tx2"/>
                </a:solidFill>
                <a:sym typeface="Symbol" pitchFamily="18" charset="2"/>
              </a:rPr>
              <a:t>λιπόλυση</a:t>
            </a:r>
            <a:r>
              <a:rPr lang="el-GR" sz="2400" dirty="0">
                <a:solidFill>
                  <a:schemeClr val="tx2"/>
                </a:solidFill>
                <a:sym typeface="Symbol" pitchFamily="18" charset="2"/>
              </a:rPr>
              <a:t>, </a:t>
            </a:r>
            <a:r>
              <a:rPr lang="el-GR" sz="2400" dirty="0" err="1">
                <a:solidFill>
                  <a:schemeClr val="tx2"/>
                </a:solidFill>
                <a:sym typeface="Symbol" pitchFamily="18" charset="2"/>
              </a:rPr>
              <a:t>τάγγιση</a:t>
            </a:r>
            <a:r>
              <a:rPr lang="el-GR" sz="2400" dirty="0">
                <a:solidFill>
                  <a:schemeClr val="tx2"/>
                </a:solidFill>
                <a:sym typeface="Symbol" pitchFamily="18" charset="2"/>
              </a:rPr>
              <a:t>, οσμές εστέρων λιπαρών </a:t>
            </a:r>
            <a:r>
              <a:rPr lang="el-GR" sz="2400" dirty="0" smtClean="0">
                <a:solidFill>
                  <a:schemeClr val="tx2"/>
                </a:solidFill>
                <a:sym typeface="Symbol" pitchFamily="18" charset="2"/>
              </a:rPr>
              <a:t>οξέων:</a:t>
            </a:r>
            <a:r>
              <a:rPr lang="en-US" sz="2400" dirty="0" smtClean="0">
                <a:solidFill>
                  <a:schemeClr val="tx2"/>
                </a:solidFill>
              </a:rPr>
              <a:t> </a:t>
            </a:r>
            <a:endParaRPr lang="en-US" sz="2400" dirty="0">
              <a:solidFill>
                <a:schemeClr val="tx2"/>
              </a:solidFill>
            </a:endParaRPr>
          </a:p>
          <a:p>
            <a:pPr>
              <a:lnSpc>
                <a:spcPct val="90000"/>
              </a:lnSpc>
              <a:buClr>
                <a:schemeClr val="tx1"/>
              </a:buClr>
            </a:pPr>
            <a:r>
              <a:rPr lang="el-GR" sz="2400" dirty="0" smtClean="0"/>
              <a:t>	</a:t>
            </a:r>
            <a:r>
              <a:rPr lang="en-US" sz="2400" dirty="0" smtClean="0"/>
              <a:t>- </a:t>
            </a:r>
            <a:r>
              <a:rPr lang="el-GR" sz="2400" dirty="0" err="1"/>
              <a:t>λιπολυτικοί</a:t>
            </a:r>
            <a:r>
              <a:rPr lang="el-GR" sz="2400" dirty="0"/>
              <a:t> </a:t>
            </a:r>
            <a:r>
              <a:rPr lang="en-US" sz="2400" dirty="0"/>
              <a:t>Micrococcus, </a:t>
            </a:r>
            <a:r>
              <a:rPr lang="en-US" sz="2400" dirty="0" err="1"/>
              <a:t>Staphyloccus</a:t>
            </a:r>
            <a:r>
              <a:rPr lang="en-US" sz="2400" dirty="0"/>
              <a:t>, Pseudomonas, </a:t>
            </a:r>
            <a:r>
              <a:rPr lang="el-GR" sz="2400" dirty="0" smtClean="0"/>
              <a:t>	</a:t>
            </a:r>
            <a:r>
              <a:rPr lang="en-US" sz="2400" dirty="0" err="1" smtClean="0"/>
              <a:t>Alteromonas</a:t>
            </a:r>
            <a:r>
              <a:rPr lang="en-US" sz="2400" dirty="0"/>
              <a:t>, </a:t>
            </a:r>
            <a:r>
              <a:rPr lang="en-US" sz="2400" dirty="0" err="1"/>
              <a:t>Flavobacterium</a:t>
            </a:r>
            <a:r>
              <a:rPr lang="en-US" sz="2400" dirty="0"/>
              <a:t>, </a:t>
            </a:r>
            <a:r>
              <a:rPr lang="el-GR" sz="2400" dirty="0" smtClean="0"/>
              <a:t>μύκητες.</a:t>
            </a:r>
            <a:endParaRPr lang="en-US" sz="2400" dirty="0"/>
          </a:p>
          <a:p>
            <a:pPr marL="342900" indent="-342900">
              <a:lnSpc>
                <a:spcPct val="90000"/>
              </a:lnSpc>
              <a:buClr>
                <a:schemeClr val="tx1"/>
              </a:buClr>
              <a:buFont typeface="Wingdings" panose="05000000000000000000" pitchFamily="2" charset="2"/>
              <a:buChar char="§"/>
            </a:pPr>
            <a:endParaRPr lang="en-US" sz="2400" dirty="0">
              <a:solidFill>
                <a:srgbClr val="FFFF00"/>
              </a:solidFill>
            </a:endParaRPr>
          </a:p>
          <a:p>
            <a:pPr marL="342900" indent="-342900">
              <a:lnSpc>
                <a:spcPct val="90000"/>
              </a:lnSpc>
              <a:buClr>
                <a:schemeClr val="tx1"/>
              </a:buClr>
              <a:buFont typeface="Wingdings" panose="05000000000000000000" pitchFamily="2" charset="2"/>
              <a:buChar char="§"/>
            </a:pPr>
            <a:r>
              <a:rPr lang="el-GR" sz="2400" dirty="0" err="1">
                <a:solidFill>
                  <a:schemeClr val="tx2"/>
                </a:solidFill>
              </a:rPr>
              <a:t>Σακχαρολυτικά</a:t>
            </a:r>
            <a:r>
              <a:rPr lang="el-GR" sz="2400" dirty="0">
                <a:solidFill>
                  <a:schemeClr val="tx2"/>
                </a:solidFill>
              </a:rPr>
              <a:t> μικρόβια</a:t>
            </a:r>
            <a:r>
              <a:rPr lang="en-US" sz="2400" dirty="0">
                <a:solidFill>
                  <a:schemeClr val="tx2"/>
                </a:solidFill>
              </a:rPr>
              <a:t> </a:t>
            </a:r>
            <a:r>
              <a:rPr lang="en-US" sz="2400" dirty="0">
                <a:solidFill>
                  <a:schemeClr val="tx2"/>
                </a:solidFill>
                <a:sym typeface="Symbol" pitchFamily="18" charset="2"/>
              </a:rPr>
              <a:t> </a:t>
            </a:r>
            <a:r>
              <a:rPr lang="el-GR" sz="2400" dirty="0" err="1">
                <a:solidFill>
                  <a:schemeClr val="tx2"/>
                </a:solidFill>
                <a:sym typeface="Symbol" pitchFamily="18" charset="2"/>
              </a:rPr>
              <a:t>οξίνιση</a:t>
            </a:r>
            <a:r>
              <a:rPr lang="el-GR" sz="2400" dirty="0">
                <a:solidFill>
                  <a:schemeClr val="tx2"/>
                </a:solidFill>
                <a:sym typeface="Symbol" pitchFamily="18" charset="2"/>
              </a:rPr>
              <a:t>, μαλάκωμα υφής σε φρούτα-λαχανικά</a:t>
            </a:r>
            <a:r>
              <a:rPr lang="en-US" sz="2400" dirty="0">
                <a:solidFill>
                  <a:schemeClr val="tx2"/>
                </a:solidFill>
                <a:sym typeface="Symbol" pitchFamily="18" charset="2"/>
              </a:rPr>
              <a:t>,</a:t>
            </a:r>
            <a:r>
              <a:rPr lang="el-GR" sz="2400" dirty="0">
                <a:solidFill>
                  <a:schemeClr val="tx2"/>
                </a:solidFill>
                <a:sym typeface="Symbol" pitchFamily="18" charset="2"/>
              </a:rPr>
              <a:t> παραγωγή αλκοόλης και </a:t>
            </a:r>
            <a:r>
              <a:rPr lang="en-US" sz="2400" dirty="0" smtClean="0">
                <a:solidFill>
                  <a:schemeClr val="tx2"/>
                </a:solidFill>
                <a:sym typeface="Symbol" pitchFamily="18" charset="2"/>
              </a:rPr>
              <a:t>CO</a:t>
            </a:r>
            <a:r>
              <a:rPr lang="en-US" sz="2400" baseline="-25000" dirty="0" smtClean="0">
                <a:solidFill>
                  <a:schemeClr val="tx2"/>
                </a:solidFill>
                <a:sym typeface="Symbol" pitchFamily="18" charset="2"/>
              </a:rPr>
              <a:t>2</a:t>
            </a:r>
            <a:r>
              <a:rPr lang="el-GR" sz="2400" baseline="-25000" dirty="0" smtClean="0">
                <a:solidFill>
                  <a:schemeClr val="tx2"/>
                </a:solidFill>
                <a:sym typeface="Symbol" pitchFamily="18" charset="2"/>
              </a:rPr>
              <a:t>:</a:t>
            </a:r>
            <a:r>
              <a:rPr lang="en-US" sz="2400" dirty="0" smtClean="0">
                <a:solidFill>
                  <a:schemeClr val="tx2"/>
                </a:solidFill>
              </a:rPr>
              <a:t>  </a:t>
            </a:r>
            <a:endParaRPr lang="en-US" sz="2400" dirty="0">
              <a:solidFill>
                <a:schemeClr val="tx2"/>
              </a:solidFill>
            </a:endParaRPr>
          </a:p>
          <a:p>
            <a:pPr>
              <a:lnSpc>
                <a:spcPct val="90000"/>
              </a:lnSpc>
              <a:buClr>
                <a:schemeClr val="tx1"/>
              </a:buClr>
            </a:pPr>
            <a:r>
              <a:rPr lang="el-GR" sz="2400" dirty="0" smtClean="0"/>
              <a:t>	</a:t>
            </a:r>
            <a:r>
              <a:rPr lang="en-US" sz="2400" dirty="0" smtClean="0"/>
              <a:t>- </a:t>
            </a:r>
            <a:r>
              <a:rPr lang="en-US" sz="2400" dirty="0"/>
              <a:t>Bacillus, Clostridium, </a:t>
            </a:r>
            <a:r>
              <a:rPr lang="en-US" sz="2400" dirty="0" err="1"/>
              <a:t>Aeromonas</a:t>
            </a:r>
            <a:r>
              <a:rPr lang="en-US" sz="2400" dirty="0"/>
              <a:t>, Pseudomonas, </a:t>
            </a:r>
            <a:r>
              <a:rPr lang="el-GR" sz="2400" dirty="0" smtClean="0"/>
              <a:t>	</a:t>
            </a:r>
            <a:r>
              <a:rPr lang="en-US" sz="2400" dirty="0" err="1" smtClean="0"/>
              <a:t>Enterobacter</a:t>
            </a:r>
            <a:r>
              <a:rPr lang="en-US" sz="2400" dirty="0"/>
              <a:t>, </a:t>
            </a:r>
            <a:r>
              <a:rPr lang="en-US" sz="2400" dirty="0" err="1"/>
              <a:t>Erwinia</a:t>
            </a:r>
            <a:r>
              <a:rPr lang="en-US" sz="2400" dirty="0"/>
              <a:t>, </a:t>
            </a:r>
            <a:r>
              <a:rPr lang="el-GR" sz="2400" dirty="0" smtClean="0"/>
              <a:t>μύκητες.</a:t>
            </a:r>
            <a:endParaRPr lang="en-US" sz="2400" dirty="0"/>
          </a:p>
          <a:p>
            <a:pPr marL="342900" indent="-342900">
              <a:lnSpc>
                <a:spcPct val="90000"/>
              </a:lnSpc>
              <a:buClr>
                <a:schemeClr val="tx1"/>
              </a:buClr>
              <a:buFont typeface="Wingdings" panose="05000000000000000000" pitchFamily="2" charset="2"/>
              <a:buChar char="§"/>
            </a:pPr>
            <a:endParaRPr lang="en-US" sz="2400" dirty="0">
              <a:solidFill>
                <a:srgbClr val="FFFF00"/>
              </a:solidFill>
            </a:endParaRPr>
          </a:p>
          <a:p>
            <a:pPr marL="342900" indent="-342900">
              <a:lnSpc>
                <a:spcPct val="90000"/>
              </a:lnSpc>
              <a:buClr>
                <a:schemeClr val="tx1"/>
              </a:buClr>
              <a:buFont typeface="Wingdings" panose="05000000000000000000" pitchFamily="2" charset="2"/>
              <a:buChar char="§"/>
            </a:pPr>
            <a:r>
              <a:rPr lang="el-GR" sz="2400" dirty="0">
                <a:solidFill>
                  <a:schemeClr val="tx2"/>
                </a:solidFill>
              </a:rPr>
              <a:t>Αεριογόνα μικρόβια</a:t>
            </a:r>
            <a:r>
              <a:rPr lang="en-US" sz="2400" dirty="0">
                <a:solidFill>
                  <a:schemeClr val="tx2"/>
                </a:solidFill>
              </a:rPr>
              <a:t> (</a:t>
            </a:r>
            <a:r>
              <a:rPr lang="el-GR" sz="2400" dirty="0">
                <a:solidFill>
                  <a:schemeClr val="tx2"/>
                </a:solidFill>
              </a:rPr>
              <a:t>παράγουν </a:t>
            </a:r>
            <a:r>
              <a:rPr lang="en-US" sz="2400" dirty="0">
                <a:solidFill>
                  <a:schemeClr val="tx2"/>
                </a:solidFill>
              </a:rPr>
              <a:t>CO</a:t>
            </a:r>
            <a:r>
              <a:rPr lang="en-US" sz="2400" baseline="-25000" dirty="0">
                <a:solidFill>
                  <a:schemeClr val="tx2"/>
                </a:solidFill>
              </a:rPr>
              <a:t>2</a:t>
            </a:r>
            <a:r>
              <a:rPr lang="en-US" sz="2400" dirty="0">
                <a:solidFill>
                  <a:schemeClr val="tx2"/>
                </a:solidFill>
              </a:rPr>
              <a:t>, H</a:t>
            </a:r>
            <a:r>
              <a:rPr lang="en-US" sz="2400" baseline="-25000" dirty="0">
                <a:solidFill>
                  <a:schemeClr val="tx2"/>
                </a:solidFill>
              </a:rPr>
              <a:t>2</a:t>
            </a:r>
            <a:r>
              <a:rPr lang="en-US" sz="2400" dirty="0">
                <a:solidFill>
                  <a:schemeClr val="tx2"/>
                </a:solidFill>
              </a:rPr>
              <a:t>S, H</a:t>
            </a:r>
            <a:r>
              <a:rPr lang="en-US" sz="2400" baseline="-25000" dirty="0">
                <a:solidFill>
                  <a:schemeClr val="tx2"/>
                </a:solidFill>
              </a:rPr>
              <a:t>2</a:t>
            </a:r>
            <a:r>
              <a:rPr lang="en-US" sz="2400" dirty="0">
                <a:solidFill>
                  <a:schemeClr val="tx2"/>
                </a:solidFill>
              </a:rPr>
              <a:t>) </a:t>
            </a:r>
            <a:r>
              <a:rPr lang="en-US" sz="2400" dirty="0">
                <a:solidFill>
                  <a:schemeClr val="tx2"/>
                </a:solidFill>
                <a:sym typeface="Symbol" pitchFamily="18" charset="2"/>
              </a:rPr>
              <a:t> </a:t>
            </a:r>
            <a:r>
              <a:rPr lang="el-GR" sz="2400" dirty="0">
                <a:solidFill>
                  <a:schemeClr val="tx2"/>
                </a:solidFill>
                <a:sym typeface="Symbol" pitchFamily="18" charset="2"/>
              </a:rPr>
              <a:t>δυσάρεστες οσμές, φούσκωμα σε </a:t>
            </a:r>
            <a:r>
              <a:rPr lang="el-GR" sz="2400" dirty="0" err="1">
                <a:solidFill>
                  <a:schemeClr val="tx2"/>
                </a:solidFill>
                <a:sym typeface="Symbol" pitchFamily="18" charset="2"/>
              </a:rPr>
              <a:t>συκευασμένα</a:t>
            </a:r>
            <a:r>
              <a:rPr lang="el-GR" sz="2400" dirty="0">
                <a:solidFill>
                  <a:schemeClr val="tx2"/>
                </a:solidFill>
                <a:sym typeface="Symbol" pitchFamily="18" charset="2"/>
              </a:rPr>
              <a:t> τρόφιμα, σκάσιμο </a:t>
            </a:r>
            <a:r>
              <a:rPr lang="el-GR" sz="2400" dirty="0" smtClean="0">
                <a:solidFill>
                  <a:schemeClr val="tx2"/>
                </a:solidFill>
                <a:sym typeface="Symbol" pitchFamily="18" charset="2"/>
              </a:rPr>
              <a:t>τυριών:</a:t>
            </a:r>
            <a:r>
              <a:rPr lang="en-US" sz="2400" dirty="0" smtClean="0">
                <a:solidFill>
                  <a:schemeClr val="tx2"/>
                </a:solidFill>
                <a:sym typeface="Symbol" pitchFamily="18" charset="2"/>
              </a:rPr>
              <a:t> </a:t>
            </a:r>
            <a:endParaRPr lang="en-US" sz="2400" dirty="0">
              <a:solidFill>
                <a:schemeClr val="tx2"/>
              </a:solidFill>
            </a:endParaRPr>
          </a:p>
          <a:p>
            <a:pPr>
              <a:lnSpc>
                <a:spcPct val="90000"/>
              </a:lnSpc>
            </a:pPr>
            <a:r>
              <a:rPr lang="el-GR" sz="2400" dirty="0" smtClean="0"/>
              <a:t>	</a:t>
            </a:r>
            <a:r>
              <a:rPr lang="en-US" sz="2400" dirty="0" err="1" smtClean="0"/>
              <a:t>Leuconostoc</a:t>
            </a:r>
            <a:r>
              <a:rPr lang="en-US" sz="2400" dirty="0"/>
              <a:t>, Lactobacillus, </a:t>
            </a:r>
            <a:r>
              <a:rPr lang="en-US" sz="2400" dirty="0" err="1"/>
              <a:t>Desulfotomaculum</a:t>
            </a:r>
            <a:r>
              <a:rPr lang="en-US" sz="2400" dirty="0"/>
              <a:t>, </a:t>
            </a:r>
            <a:r>
              <a:rPr lang="el-GR" sz="2400" dirty="0" smtClean="0"/>
              <a:t>	</a:t>
            </a:r>
            <a:r>
              <a:rPr lang="en-US" sz="2400" dirty="0" smtClean="0"/>
              <a:t>Clostridium</a:t>
            </a:r>
            <a:r>
              <a:rPr lang="en-US" sz="2400" dirty="0"/>
              <a:t>, Escherichia, </a:t>
            </a:r>
            <a:r>
              <a:rPr lang="en-US" sz="2400" dirty="0" err="1"/>
              <a:t>Enterobacter</a:t>
            </a:r>
            <a:r>
              <a:rPr lang="en-US" sz="2400" dirty="0"/>
              <a:t>, </a:t>
            </a:r>
            <a:r>
              <a:rPr lang="el-GR" sz="2400" dirty="0" smtClean="0"/>
              <a:t>	</a:t>
            </a:r>
            <a:r>
              <a:rPr lang="en-US" sz="2400" dirty="0" err="1" smtClean="0"/>
              <a:t>Propionibacterium</a:t>
            </a:r>
            <a:r>
              <a:rPr lang="en-US" sz="2400" dirty="0"/>
              <a:t>, </a:t>
            </a:r>
            <a:r>
              <a:rPr lang="el-GR" sz="2400" dirty="0"/>
              <a:t>ζύμες (π.χ. </a:t>
            </a:r>
            <a:r>
              <a:rPr lang="en-US" sz="2400" dirty="0"/>
              <a:t>Saccharomyces</a:t>
            </a:r>
            <a:r>
              <a:rPr lang="en-US" sz="2400" dirty="0" smtClean="0"/>
              <a:t>)</a:t>
            </a:r>
            <a:r>
              <a:rPr lang="el-GR" sz="2400" dirty="0" smtClean="0"/>
              <a:t>.</a:t>
            </a:r>
            <a:r>
              <a:rPr lang="en-US" sz="2400" dirty="0" smtClean="0"/>
              <a:t>  </a:t>
            </a:r>
            <a:endParaRPr lang="en-US" sz="2400" dirty="0"/>
          </a:p>
        </p:txBody>
      </p:sp>
      <p:sp>
        <p:nvSpPr>
          <p:cNvPr id="6" name="Θέση υποσέλιδου 3" descr="."/>
          <p:cNvSpPr txBox="1">
            <a:spLocks/>
          </p:cNvSpPr>
          <p:nvPr/>
        </p:nvSpPr>
        <p:spPr>
          <a:xfrm>
            <a:off x="3181325" y="6381328"/>
            <a:ext cx="3190875" cy="503237"/>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l-GR" sz="1400" dirty="0"/>
              <a:t>Μικροβιολογική Αλλοίωση Τροφίμων – Αλλοίωση κρεάτων, αλλαντικών</a:t>
            </a:r>
            <a:endParaRPr lang="en-US" sz="1400" dirty="0"/>
          </a:p>
        </p:txBody>
      </p:sp>
      <p:sp>
        <p:nvSpPr>
          <p:cNvPr id="12" name="Θέση αριθμού διαφάνειας 5" descr="."/>
          <p:cNvSpPr txBox="1">
            <a:spLocks/>
          </p:cNvSpPr>
          <p:nvPr/>
        </p:nvSpPr>
        <p:spPr>
          <a:xfrm>
            <a:off x="6553200" y="6356350"/>
            <a:ext cx="2133600" cy="365125"/>
          </a:xfrm>
          <a:prstGeom prst="rect">
            <a:avLst/>
          </a:prstGeom>
        </p:spPr>
        <p:txBody>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3C4726A-630D-4CB4-B088-BAB00F4188E9}" type="slidenum">
              <a:rPr lang="el-GR" sz="1400" smtClean="0"/>
              <a:pPr algn="r"/>
              <a:t>9</a:t>
            </a:fld>
            <a:endParaRPr lang="el-GR" sz="1400" dirty="0"/>
          </a:p>
        </p:txBody>
      </p:sp>
    </p:spTree>
    <p:custDataLst>
      <p:tags r:id="rId1"/>
    </p:custDataLst>
    <p:extLst>
      <p:ext uri="{BB962C8B-B14F-4D97-AF65-F5344CB8AC3E}">
        <p14:creationId xmlns:p14="http://schemas.microsoft.com/office/powerpoint/2010/main" val="4999550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10/2/2005 8:06:51 AM"/>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9,7,6,12,"/>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9,2,6,12,"/>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7,6,5,9,"/>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9,12,13,5,11,"/>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11,7,6,9,13,"/>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13,4,15,5,"/>
</p:tagLst>
</file>

<file path=ppt/tags/tag16.xml><?xml version="1.0" encoding="utf-8"?>
<p:tagLst xmlns:a="http://schemas.openxmlformats.org/drawingml/2006/main" xmlns:r="http://schemas.openxmlformats.org/officeDocument/2006/relationships" xmlns:p="http://schemas.openxmlformats.org/presentationml/2006/main">
  <p:tag name="ZHAW.ACCESSIBILITYADDIN.READINGORDER" val="5,13,2,4,14,"/>
</p:tagLst>
</file>

<file path=ppt/tags/tag17.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18.xml><?xml version="1.0" encoding="utf-8"?>
<p:tagLst xmlns:a="http://schemas.openxmlformats.org/drawingml/2006/main" xmlns:r="http://schemas.openxmlformats.org/officeDocument/2006/relationships" xmlns:p="http://schemas.openxmlformats.org/presentationml/2006/main">
  <p:tag name="ZHAW.ACCESSIBILITYADDIN.READINGORDER" val="6,2,17,5,"/>
</p:tagLst>
</file>

<file path=ppt/tags/tag19.xml><?xml version="1.0" encoding="utf-8"?>
<p:tagLst xmlns:a="http://schemas.openxmlformats.org/drawingml/2006/main" xmlns:r="http://schemas.openxmlformats.org/officeDocument/2006/relationships" xmlns:p="http://schemas.openxmlformats.org/presentationml/2006/main">
  <p:tag name="ZHAW.ACCESSIBILITYADDIN.READINGORDER" val="9,6,8,5,11,"/>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1026,2,3,5,"/>
</p:tagLst>
</file>

<file path=ppt/tags/tag20.xml><?xml version="1.0" encoding="utf-8"?>
<p:tagLst xmlns:a="http://schemas.openxmlformats.org/drawingml/2006/main" xmlns:r="http://schemas.openxmlformats.org/officeDocument/2006/relationships" xmlns:p="http://schemas.openxmlformats.org/presentationml/2006/main">
  <p:tag name="ZHAW.ACCESSIBILITYADDIN.READINGORDER" val="9,2,5,"/>
</p:tagLst>
</file>

<file path=ppt/tags/tag21.xml><?xml version="1.0" encoding="utf-8"?>
<p:tagLst xmlns:a="http://schemas.openxmlformats.org/drawingml/2006/main" xmlns:r="http://schemas.openxmlformats.org/officeDocument/2006/relationships" xmlns:p="http://schemas.openxmlformats.org/presentationml/2006/main">
  <p:tag name="ZHAW.ACCESSIBILITYADDIN.READINGORDER" val="12,10,15,"/>
</p:tagLst>
</file>

<file path=ppt/tags/tag2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3.xml><?xml version="1.0" encoding="utf-8"?>
<p:tagLst xmlns:a="http://schemas.openxmlformats.org/drawingml/2006/main" xmlns:r="http://schemas.openxmlformats.org/officeDocument/2006/relationships" xmlns:p="http://schemas.openxmlformats.org/presentationml/2006/main">
  <p:tag name="ZHAW.ACCESSIBILITYADDIN.READINGORDER" val="3,11,10,9,"/>
</p:tagLst>
</file>

<file path=ppt/tags/tag24.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Ireland"/>
</p:tagLst>
</file>

<file path=ppt/tags/tag25.xml><?xml version="1.0" encoding="utf-8"?>
<p:tagLst xmlns:a="http://schemas.openxmlformats.org/drawingml/2006/main" xmlns:r="http://schemas.openxmlformats.org/officeDocument/2006/relationships" xmlns:p="http://schemas.openxmlformats.org/presentationml/2006/main">
  <p:tag name="ZHAW.ACCESSIBILITYADDIN.READINGORDER" val="9,7,6,11,"/>
</p:tagLst>
</file>

<file path=ppt/tags/tag26.xml><?xml version="1.0" encoding="utf-8"?>
<p:tagLst xmlns:a="http://schemas.openxmlformats.org/drawingml/2006/main" xmlns:r="http://schemas.openxmlformats.org/officeDocument/2006/relationships" xmlns:p="http://schemas.openxmlformats.org/presentationml/2006/main">
  <p:tag name="ZHAW.ACCESSIBILITYADDIN.READINGORDER" val="7,6,9,"/>
</p:tagLst>
</file>

<file path=ppt/tags/tag27.xml><?xml version="1.0" encoding="utf-8"?>
<p:tagLst xmlns:a="http://schemas.openxmlformats.org/drawingml/2006/main" xmlns:r="http://schemas.openxmlformats.org/officeDocument/2006/relationships" xmlns:p="http://schemas.openxmlformats.org/presentationml/2006/main">
  <p:tag name="ZHAW.ACCESSIBILITYADDIN.READINGORDER" val="7,9,10,"/>
</p:tagLst>
</file>

<file path=ppt/tags/tag2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29.xml><?xml version="1.0" encoding="utf-8"?>
<p:tagLst xmlns:a="http://schemas.openxmlformats.org/drawingml/2006/main" xmlns:r="http://schemas.openxmlformats.org/officeDocument/2006/relationships" xmlns:p="http://schemas.openxmlformats.org/presentationml/2006/main">
  <p:tag name="ZHAW.ACCESSIBILITYADDIN.READINGORDER" val="7,2,10,"/>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8,9,5,3,"/>
</p:tagLst>
</file>

<file path=ppt/tags/tag30.xml><?xml version="1.0" encoding="utf-8"?>
<p:tagLst xmlns:a="http://schemas.openxmlformats.org/drawingml/2006/main" xmlns:r="http://schemas.openxmlformats.org/officeDocument/2006/relationships" xmlns:p="http://schemas.openxmlformats.org/presentationml/2006/main">
  <p:tag name="ZHAW.ACCESSIBILITYADDIN.READINGORDER" val="5,9,7,"/>
</p:tagLst>
</file>

<file path=ppt/tags/tag31.xml><?xml version="1.0" encoding="utf-8"?>
<p:tagLst xmlns:a="http://schemas.openxmlformats.org/drawingml/2006/main" xmlns:r="http://schemas.openxmlformats.org/officeDocument/2006/relationships" xmlns:p="http://schemas.openxmlformats.org/presentationml/2006/main">
  <p:tag name="ZHAW.ACCESSIBILITYADDIN.READINGORDER" val="2,4,5,"/>
</p:tagLst>
</file>

<file path=ppt/tags/tag32.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Ireland"/>
</p:tagLst>
</file>

<file path=ppt/tags/tag33.xml><?xml version="1.0" encoding="utf-8"?>
<p:tagLst xmlns:a="http://schemas.openxmlformats.org/drawingml/2006/main" xmlns:r="http://schemas.openxmlformats.org/officeDocument/2006/relationships" xmlns:p="http://schemas.openxmlformats.org/presentationml/2006/main">
  <p:tag name="ZHAW.ACCESSIBILITYADDIN.READINGORDER" val="5,8,7,"/>
</p:tagLst>
</file>

<file path=ppt/tags/tag34.xml><?xml version="1.0" encoding="utf-8"?>
<p:tagLst xmlns:a="http://schemas.openxmlformats.org/drawingml/2006/main" xmlns:r="http://schemas.openxmlformats.org/officeDocument/2006/relationships" xmlns:p="http://schemas.openxmlformats.org/presentationml/2006/main">
  <p:tag name="ZHAW.ACCESSIBILITYADDIN.READINGORDER" val="5,11,7,"/>
</p:tagLst>
</file>

<file path=ppt/tags/tag35.xml><?xml version="1.0" encoding="utf-8"?>
<p:tagLst xmlns:a="http://schemas.openxmlformats.org/drawingml/2006/main" xmlns:r="http://schemas.openxmlformats.org/officeDocument/2006/relationships" xmlns:p="http://schemas.openxmlformats.org/presentationml/2006/main">
  <p:tag name="ZHAW.ACCESSIBILITYADDIN.READINGORDER" val="5,6,7,"/>
</p:tagLst>
</file>

<file path=ppt/tags/tag36.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7.xml><?xml version="1.0" encoding="utf-8"?>
<p:tagLst xmlns:a="http://schemas.openxmlformats.org/drawingml/2006/main" xmlns:r="http://schemas.openxmlformats.org/officeDocument/2006/relationships" xmlns:p="http://schemas.openxmlformats.org/presentationml/2006/main">
  <p:tag name="ZHAW.ACCESSIBILITYADDIN.READINGORDER" val="5,6,7,"/>
</p:tagLst>
</file>

<file path=ppt/tags/tag3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39.xml><?xml version="1.0" encoding="utf-8"?>
<p:tagLst xmlns:a="http://schemas.openxmlformats.org/drawingml/2006/main" xmlns:r="http://schemas.openxmlformats.org/officeDocument/2006/relationships" xmlns:p="http://schemas.openxmlformats.org/presentationml/2006/main">
  <p:tag name="ZHAW.ACCESSIBILITYADDIN.READINGORDER" val="5,9,7,"/>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5,"/>
</p:tagLst>
</file>

<file path=ppt/tags/tag40.xml><?xml version="1.0" encoding="utf-8"?>
<p:tagLst xmlns:a="http://schemas.openxmlformats.org/drawingml/2006/main" xmlns:r="http://schemas.openxmlformats.org/officeDocument/2006/relationships" xmlns:p="http://schemas.openxmlformats.org/presentationml/2006/main">
  <p:tag name="ZHAW.ACCESSIBILITYADDIN.READINGORDER" val="7,9,10,"/>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5,"/>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2,23,5,24,"/>
</p:tagLst>
</file>

<file path=ppt/tags/tag8.xml><?xml version="1.0" encoding="utf-8"?>
<p:tagLst xmlns:a="http://schemas.openxmlformats.org/drawingml/2006/main" xmlns:r="http://schemas.openxmlformats.org/officeDocument/2006/relationships" xmlns:p="http://schemas.openxmlformats.org/presentationml/2006/main">
  <p:tag name="ZHAW.ACCESSIBILITYADDIN.CONFIRMEDLANGUAGE" val="msoLanguageIDEnglishUS"/>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3,4,14,"/>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3692DB01-7794-49E3-8895-6A2D57293413}">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4415</TotalTime>
  <Words>1592</Words>
  <Application>Microsoft Office PowerPoint</Application>
  <PresentationFormat>Προβολή στην οθόνη (4:3)</PresentationFormat>
  <Paragraphs>272</Paragraphs>
  <Slides>32</Slides>
  <Notes>25</Notes>
  <HiddenSlides>0</HiddenSlides>
  <MMClips>0</MMClips>
  <ScaleCrop>false</ScaleCrop>
  <HeadingPairs>
    <vt:vector size="4" baseType="variant">
      <vt:variant>
        <vt:lpstr>Θέμα</vt:lpstr>
      </vt:variant>
      <vt:variant>
        <vt:i4>1</vt:i4>
      </vt:variant>
      <vt:variant>
        <vt:lpstr>Τίτλοι διαφανειών</vt:lpstr>
      </vt:variant>
      <vt:variant>
        <vt:i4>32</vt:i4>
      </vt:variant>
    </vt:vector>
  </HeadingPairs>
  <TitlesOfParts>
    <vt:vector size="33" baseType="lpstr">
      <vt:lpstr>Θέμα του Office</vt:lpstr>
      <vt:lpstr>Μικροβιολογία Τροφίμων I</vt:lpstr>
      <vt:lpstr>Άδειες Χρήσης</vt:lpstr>
      <vt:lpstr>Χρηματοδότηση</vt:lpstr>
      <vt:lpstr>Σκοποί  ενότητας</vt:lpstr>
      <vt:lpstr>Περιεχόμενα ενότητας</vt:lpstr>
      <vt:lpstr>Μικροβιακή αλλοίωση τροφίμων (1 από 6)</vt:lpstr>
      <vt:lpstr>Μικροβιακή αλλοίωση τροφίμων (2 από 6)</vt:lpstr>
      <vt:lpstr>Μικροβιακή αλλοίωση τροφίμων (3 από 6)</vt:lpstr>
      <vt:lpstr>Μικροβιακή αλλοίωση τροφίμων (4 από 6)</vt:lpstr>
      <vt:lpstr>Μικροβιακή αλλοίωση τροφίμων (5 από 6)</vt:lpstr>
      <vt:lpstr>Μικροβιακή αλλοίωση τροφίμων (6 από 6)</vt:lpstr>
      <vt:lpstr>Αλλοιογόνοι μικροοργανισμοί  (1 από 19)</vt:lpstr>
      <vt:lpstr>Αλλοιογόνοι μικροοργανισμοί (2 από 19)</vt:lpstr>
      <vt:lpstr>Αλλοιογόνοι μικροοργανισμοί (3 από 19)</vt:lpstr>
      <vt:lpstr>Αλλοιογόνοι μικροοργανισμοί (4 από 19)</vt:lpstr>
      <vt:lpstr>Αλλοιογόνοι μικροοργανισμοί (5 από 19)</vt:lpstr>
      <vt:lpstr>Αλλοιογόνοι μικροοργανισμοί (6 από 19)</vt:lpstr>
      <vt:lpstr>Αλλοιογόνοι μικροοργανισμοί (7 από 19)</vt:lpstr>
      <vt:lpstr>Αλλοιογόνοι μικροοργανισμοί (8 από 19)</vt:lpstr>
      <vt:lpstr>Αλλοιογόνοι μικροοργανισμοί (9 από 19)</vt:lpstr>
      <vt:lpstr>Αλλοιογόνοι μικροοργανισμοί (10 από 19)</vt:lpstr>
      <vt:lpstr>Αλλοιογόνοι μικροοργανισμοί (11 από 19)</vt:lpstr>
      <vt:lpstr>Αλλοιογόνοι μικροοργανισμοί (12 από 19)</vt:lpstr>
      <vt:lpstr>Αλλοιογόνοι μικροοργανισμοί (13 από 19)</vt:lpstr>
      <vt:lpstr>Αλλοιογόνοι μικροοργανισμοί (14 από 19)</vt:lpstr>
      <vt:lpstr>Αλλοιογόνοι μικροοργανισμοί (15 από 19)</vt:lpstr>
      <vt:lpstr>Αλλοιογόνοι μικροοργανισμοί (16 από 19)</vt:lpstr>
      <vt:lpstr>Αλλοιογόνοι μικροοργανισμοί (17 από 19)</vt:lpstr>
      <vt:lpstr>Αλλοιογόνοι μικροοργανισμοί (18 από 19)</vt:lpstr>
      <vt:lpstr>Αλλοιογόνοι μικροοργανισμοί (19 από 19)</vt:lpstr>
      <vt:lpstr>Παρουσίαση του PowerPoint</vt:lpstr>
      <vt:lpstr>Τέλος Ενότητας</vt:lpstr>
    </vt:vector>
  </TitlesOfParts>
  <Company>Τεχνολογικό Εκπαιδευτικό Ίδρυμα Θεσσαλίας</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Μικροβιολογία Τροφίμων I</dc:title>
  <dc:subject>Μικροβιολογική Αλλοίωση Τροφίμων – Αλλοίωση κρεάτων, αλλαντικών, αλιευμάτων.</dc:subject>
  <dc:creator>Δρ. Ιωάννης Γιαβάσης</dc:creator>
  <cp:keywords>Μικροβιολογική Αλλοίωση Τροφίμων – Αλλοίωση κρεάτων, αλλαντικών, αλιευμάτων</cp:keywords>
  <cp:lastModifiedBy>Windows User</cp:lastModifiedBy>
  <cp:revision>383</cp:revision>
  <dcterms:created xsi:type="dcterms:W3CDTF">2012-09-06T09:03:05Z</dcterms:created>
  <dcterms:modified xsi:type="dcterms:W3CDTF">2005-10-02T05:07:04Z</dcterms:modified>
</cp:coreProperties>
</file>