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4.xml" ContentType="application/vnd.openxmlformats-officedocument.presentationml.notesSlide+xml"/>
  <Override PartName="/ppt/tags/tag40.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sldIdLst>
    <p:sldId id="310" r:id="rId3"/>
    <p:sldId id="315" r:id="rId4"/>
    <p:sldId id="259" r:id="rId5"/>
    <p:sldId id="261" r:id="rId6"/>
    <p:sldId id="262" r:id="rId7"/>
    <p:sldId id="264" r:id="rId8"/>
    <p:sldId id="266" r:id="rId9"/>
    <p:sldId id="311" r:id="rId10"/>
    <p:sldId id="265" r:id="rId11"/>
    <p:sldId id="274" r:id="rId12"/>
    <p:sldId id="288" r:id="rId13"/>
    <p:sldId id="277" r:id="rId14"/>
    <p:sldId id="269" r:id="rId15"/>
    <p:sldId id="278" r:id="rId16"/>
    <p:sldId id="270" r:id="rId17"/>
    <p:sldId id="272" r:id="rId18"/>
    <p:sldId id="279" r:id="rId19"/>
    <p:sldId id="273" r:id="rId20"/>
    <p:sldId id="281" r:id="rId21"/>
    <p:sldId id="284" r:id="rId22"/>
    <p:sldId id="282" r:id="rId23"/>
    <p:sldId id="283" r:id="rId24"/>
    <p:sldId id="285" r:id="rId25"/>
    <p:sldId id="289" r:id="rId26"/>
    <p:sldId id="308" r:id="rId27"/>
    <p:sldId id="290" r:id="rId28"/>
    <p:sldId id="291" r:id="rId29"/>
    <p:sldId id="312" r:id="rId30"/>
    <p:sldId id="313" r:id="rId31"/>
    <p:sldId id="314" r:id="rId32"/>
    <p:sldId id="316" r:id="rId33"/>
    <p:sldId id="280"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BA60D4E-153C-481E-9C52-31B1E4926C1F}"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2.xml"/><Relationship Id="rId1" Type="http://schemas.openxmlformats.org/officeDocument/2006/relationships/tags" Target="../tags/tag3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ogle.gr/imghp?hl=el&amp;tab=wi&amp;ei=Z2ktVv-1NYO5swHG2rH4Ag&amp;ved=0CBEQqi4oAQ"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r>
              <a:rPr lang="el-GR" sz="2800" b="1" dirty="0" smtClean="0"/>
              <a:t>Ενότητα </a:t>
            </a:r>
            <a:r>
              <a:rPr lang="en-US" sz="2800" b="1" dirty="0" smtClean="0"/>
              <a:t>3</a:t>
            </a:r>
            <a:r>
              <a:rPr lang="el-GR" sz="2800" b="1" dirty="0" smtClean="0"/>
              <a:t>:</a:t>
            </a:r>
            <a:r>
              <a:rPr lang="en-US" sz="2800" dirty="0" smtClean="0"/>
              <a:t> </a:t>
            </a:r>
            <a:r>
              <a:rPr lang="el-GR" sz="2800" dirty="0" smtClean="0"/>
              <a:t>Μικροβιολογική </a:t>
            </a:r>
            <a:r>
              <a:rPr lang="el-GR" sz="2800" dirty="0"/>
              <a:t>Αλλοίωση </a:t>
            </a:r>
            <a:r>
              <a:rPr lang="el-GR" sz="2800" dirty="0" smtClean="0"/>
              <a:t>Τροφίμων – Αλλοίωση κρεάτων, αλλαντικών, αλιευμάτων.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charset="0"/>
              </a:rPr>
              <a:t>Μικροβιακή αλλοίωση τροφίμων</a:t>
            </a:r>
            <a:br>
              <a:rPr lang="el-GR" dirty="0">
                <a:cs typeface="Arial" charset="0"/>
              </a:rPr>
            </a:br>
            <a:r>
              <a:rPr lang="el-GR" dirty="0" smtClean="0">
                <a:cs typeface="Arial" charset="0"/>
              </a:rPr>
              <a:t>(5 </a:t>
            </a:r>
            <a:r>
              <a:rPr lang="el-GR" dirty="0">
                <a:cs typeface="Arial" charset="0"/>
              </a:rPr>
              <a:t>από 6</a:t>
            </a:r>
            <a:r>
              <a:rPr lang="el-GR" dirty="0" smtClean="0">
                <a:cs typeface="Arial" charset="0"/>
              </a:rPr>
              <a:t>)</a:t>
            </a:r>
            <a:endParaRPr lang="el-GR" dirty="0"/>
          </a:p>
        </p:txBody>
      </p:sp>
      <p:sp>
        <p:nvSpPr>
          <p:cNvPr id="6" name="Θέση περιεχομένου 2" descr="Βακτήρια που παράγουν γλίτσα (πολυσακχαρίτες, πρωτεογλυκάνες) ® αύξηση ιξώδους σε άλμες, γλίτσα σε επιφάνεια αλλαντικών:&#10; - Pseudomonas, Xanthomonas, LAB, Alcaligenes, ζύμες- μύκητες.&#10;&#10;Βακτήρια που προκαλούν αποχρωματισμό (off-color) ® πρασίνισμα αλλαντικών:&#10; - Pseudomonas, Weissella, Leuconostoc, ζύμες-μύκητες.&#10;"/>
          <p:cNvSpPr>
            <a:spLocks noGrp="1"/>
          </p:cNvSpPr>
          <p:nvPr>
            <p:ph idx="1"/>
          </p:nvPr>
        </p:nvSpPr>
        <p:spPr>
          <a:xfrm>
            <a:off x="467544" y="1916832"/>
            <a:ext cx="8219256" cy="3456384"/>
          </a:xfrm>
        </p:spPr>
        <p:txBody>
          <a:bodyPr>
            <a:noAutofit/>
          </a:bodyPr>
          <a:lstStyle/>
          <a:p>
            <a:pPr>
              <a:lnSpc>
                <a:spcPct val="90000"/>
              </a:lnSpc>
              <a:buClr>
                <a:schemeClr val="tx1"/>
              </a:buClr>
              <a:buFont typeface="Wingdings" panose="05000000000000000000" pitchFamily="2" charset="2"/>
              <a:buChar char="§"/>
            </a:pPr>
            <a:r>
              <a:rPr lang="el-GR" sz="2400" dirty="0">
                <a:solidFill>
                  <a:schemeClr val="tx2"/>
                </a:solidFill>
              </a:rPr>
              <a:t>Βακτήρια που παράγουν γλίτσα (πολυσακχαρίτες, </a:t>
            </a:r>
            <a:r>
              <a:rPr lang="el-GR" sz="2400" dirty="0" err="1">
                <a:solidFill>
                  <a:schemeClr val="tx2"/>
                </a:solidFill>
              </a:rPr>
              <a:t>πρωτεογλυκάνες</a:t>
            </a:r>
            <a:r>
              <a:rPr lang="el-GR" sz="2400" dirty="0">
                <a:solidFill>
                  <a:schemeClr val="tx2"/>
                </a:solidFill>
              </a:rPr>
              <a:t>)</a:t>
            </a:r>
            <a:r>
              <a:rPr lang="en-US" sz="2400" dirty="0">
                <a:solidFill>
                  <a:schemeClr val="tx2"/>
                </a:solidFill>
              </a:rPr>
              <a:t> </a:t>
            </a:r>
            <a:r>
              <a:rPr lang="en-US" sz="2400" dirty="0">
                <a:solidFill>
                  <a:schemeClr val="tx2"/>
                </a:solidFill>
                <a:sym typeface="Symbol" pitchFamily="18" charset="2"/>
              </a:rPr>
              <a:t> </a:t>
            </a:r>
            <a:r>
              <a:rPr lang="el-GR" sz="2400" dirty="0">
                <a:solidFill>
                  <a:schemeClr val="tx2"/>
                </a:solidFill>
                <a:sym typeface="Symbol" pitchFamily="18" charset="2"/>
              </a:rPr>
              <a:t>αύξηση ιξώδους σε άλμες, γλίτσα σε επιφάνεια </a:t>
            </a:r>
            <a:r>
              <a:rPr lang="el-GR" sz="2400" dirty="0" smtClean="0">
                <a:solidFill>
                  <a:schemeClr val="tx2"/>
                </a:solidFill>
                <a:sym typeface="Symbol" pitchFamily="18" charset="2"/>
              </a:rPr>
              <a:t>αλλαντικών:</a:t>
            </a:r>
            <a:endParaRPr lang="en-US" sz="2400" dirty="0">
              <a:solidFill>
                <a:schemeClr val="tx2"/>
              </a:solidFill>
            </a:endParaRPr>
          </a:p>
          <a:p>
            <a:pPr marL="0" indent="0">
              <a:lnSpc>
                <a:spcPct val="90000"/>
              </a:lnSpc>
              <a:buClr>
                <a:schemeClr val="tx1"/>
              </a:buClr>
              <a:buNone/>
            </a:pPr>
            <a:r>
              <a:rPr lang="el-GR" sz="2400" dirty="0" smtClean="0"/>
              <a:t>	</a:t>
            </a:r>
            <a:r>
              <a:rPr lang="en-US" sz="2400" dirty="0" smtClean="0"/>
              <a:t>- </a:t>
            </a:r>
            <a:r>
              <a:rPr lang="en-US" sz="2400" dirty="0"/>
              <a:t>Pseudomonas, </a:t>
            </a:r>
            <a:r>
              <a:rPr lang="en-US" sz="2400" dirty="0" err="1"/>
              <a:t>Xanthomonas</a:t>
            </a:r>
            <a:r>
              <a:rPr lang="en-US" sz="2400" dirty="0"/>
              <a:t>, LAB, </a:t>
            </a:r>
            <a:r>
              <a:rPr lang="en-US" sz="2400" dirty="0" err="1"/>
              <a:t>Alcaligenes</a:t>
            </a:r>
            <a:r>
              <a:rPr lang="en-US" sz="2400" dirty="0"/>
              <a:t>, </a:t>
            </a:r>
            <a:r>
              <a:rPr lang="el-GR" sz="2400" dirty="0" smtClean="0"/>
              <a:t>ζύμες-	μύκητες.</a:t>
            </a:r>
            <a:endParaRPr lang="en-US" sz="2400" dirty="0">
              <a:solidFill>
                <a:srgbClr val="FFFF00"/>
              </a:solidFill>
            </a:endParaRPr>
          </a:p>
          <a:p>
            <a:pPr>
              <a:lnSpc>
                <a:spcPct val="90000"/>
              </a:lnSpc>
              <a:buClr>
                <a:schemeClr val="tx1"/>
              </a:buClr>
              <a:buFont typeface="Wingdings" panose="05000000000000000000" pitchFamily="2" charset="2"/>
              <a:buChar char="§"/>
            </a:pPr>
            <a:endParaRPr lang="en-US" sz="500" dirty="0">
              <a:solidFill>
                <a:srgbClr val="FFFF00"/>
              </a:solidFill>
            </a:endParaRPr>
          </a:p>
          <a:p>
            <a:pPr>
              <a:lnSpc>
                <a:spcPct val="90000"/>
              </a:lnSpc>
              <a:buClr>
                <a:schemeClr val="tx1"/>
              </a:buClr>
              <a:buFont typeface="Wingdings" panose="05000000000000000000" pitchFamily="2" charset="2"/>
              <a:buChar char="§"/>
            </a:pPr>
            <a:r>
              <a:rPr lang="el-GR" sz="2400" dirty="0">
                <a:solidFill>
                  <a:schemeClr val="tx2"/>
                </a:solidFill>
              </a:rPr>
              <a:t>Βακτήρια που προκαλούν αποχρωματισμό</a:t>
            </a:r>
            <a:r>
              <a:rPr lang="en-US" sz="2400" dirty="0">
                <a:solidFill>
                  <a:schemeClr val="tx2"/>
                </a:solidFill>
                <a:sym typeface="Symbol" pitchFamily="18" charset="2"/>
              </a:rPr>
              <a:t> </a:t>
            </a:r>
            <a:r>
              <a:rPr lang="el-GR" sz="2400" dirty="0">
                <a:solidFill>
                  <a:schemeClr val="tx2"/>
                </a:solidFill>
                <a:sym typeface="Symbol" pitchFamily="18" charset="2"/>
              </a:rPr>
              <a:t>(</a:t>
            </a:r>
            <a:r>
              <a:rPr lang="en-US" sz="2400" dirty="0">
                <a:solidFill>
                  <a:schemeClr val="tx2"/>
                </a:solidFill>
                <a:sym typeface="Symbol" pitchFamily="18" charset="2"/>
              </a:rPr>
              <a:t>off-color</a:t>
            </a:r>
            <a:r>
              <a:rPr lang="el-GR" sz="2400" dirty="0">
                <a:solidFill>
                  <a:schemeClr val="tx2"/>
                </a:solidFill>
                <a:sym typeface="Symbol" pitchFamily="18" charset="2"/>
              </a:rPr>
              <a:t>) </a:t>
            </a:r>
            <a:r>
              <a:rPr lang="en-US" sz="2400" dirty="0">
                <a:solidFill>
                  <a:schemeClr val="tx2"/>
                </a:solidFill>
                <a:sym typeface="Symbol" pitchFamily="18" charset="2"/>
              </a:rPr>
              <a:t></a:t>
            </a:r>
            <a:r>
              <a:rPr lang="el-GR" sz="2400" dirty="0">
                <a:solidFill>
                  <a:schemeClr val="tx2"/>
                </a:solidFill>
                <a:sym typeface="Symbol" pitchFamily="18" charset="2"/>
              </a:rPr>
              <a:t> πρασίνισμα </a:t>
            </a:r>
            <a:r>
              <a:rPr lang="el-GR" sz="2400" dirty="0" smtClean="0">
                <a:solidFill>
                  <a:schemeClr val="tx2"/>
                </a:solidFill>
                <a:sym typeface="Symbol" pitchFamily="18" charset="2"/>
              </a:rPr>
              <a:t>αλλαντικών:</a:t>
            </a:r>
            <a:endParaRPr lang="en-US" sz="2400" dirty="0">
              <a:solidFill>
                <a:schemeClr val="tx2"/>
              </a:solidFill>
            </a:endParaRPr>
          </a:p>
          <a:p>
            <a:pPr marL="0" indent="0">
              <a:lnSpc>
                <a:spcPct val="90000"/>
              </a:lnSpc>
              <a:buClr>
                <a:schemeClr val="tx1"/>
              </a:buClr>
              <a:buNone/>
            </a:pPr>
            <a:r>
              <a:rPr lang="el-GR" sz="2400" dirty="0" smtClean="0"/>
              <a:t>	</a:t>
            </a:r>
            <a:r>
              <a:rPr lang="en-US" sz="2400" dirty="0" smtClean="0"/>
              <a:t>- </a:t>
            </a:r>
            <a:r>
              <a:rPr lang="en-US" sz="2400" dirty="0"/>
              <a:t>Pseudomonas, </a:t>
            </a:r>
            <a:r>
              <a:rPr lang="en-US" sz="2400" dirty="0" err="1"/>
              <a:t>Weissella</a:t>
            </a:r>
            <a:r>
              <a:rPr lang="en-US" sz="2400" dirty="0"/>
              <a:t>, </a:t>
            </a:r>
            <a:r>
              <a:rPr lang="en-US" sz="2400" dirty="0" err="1"/>
              <a:t>Leuconostoc</a:t>
            </a:r>
            <a:r>
              <a:rPr lang="en-US" sz="2400" dirty="0"/>
              <a:t>, </a:t>
            </a:r>
            <a:r>
              <a:rPr lang="el-GR" sz="2400" dirty="0" smtClean="0"/>
              <a:t>ζύμες-μύκητες.</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cs typeface="Arial" charset="0"/>
              </a:rPr>
              <a:t>Μικροβιακή αλλοίωση τροφίμων</a:t>
            </a:r>
            <a:br>
              <a:rPr lang="el-GR" sz="4000" dirty="0">
                <a:cs typeface="Arial" charset="0"/>
              </a:rPr>
            </a:br>
            <a:r>
              <a:rPr lang="el-GR" sz="4000" dirty="0" smtClean="0">
                <a:cs typeface="Arial" charset="0"/>
              </a:rPr>
              <a:t>(6 </a:t>
            </a:r>
            <a:r>
              <a:rPr lang="el-GR" sz="4000" dirty="0">
                <a:cs typeface="Arial" charset="0"/>
              </a:rPr>
              <a:t>από </a:t>
            </a:r>
            <a:r>
              <a:rPr lang="el-GR" sz="4000" dirty="0" smtClean="0">
                <a:cs typeface="Arial" charset="0"/>
              </a:rPr>
              <a:t>6)</a:t>
            </a:r>
            <a:endParaRPr lang="el-GR" sz="4000" dirty="0"/>
          </a:p>
        </p:txBody>
      </p:sp>
      <p:sp>
        <p:nvSpPr>
          <p:cNvPr id="12" name="Rectangle 3" descr=".&#10;"/>
          <p:cNvSpPr txBox="1">
            <a:spLocks noChangeArrowheads="1"/>
          </p:cNvSpPr>
          <p:nvPr/>
        </p:nvSpPr>
        <p:spPr>
          <a:xfrm>
            <a:off x="467544" y="1376363"/>
            <a:ext cx="8172450" cy="972517"/>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itchFamily="2" charset="2"/>
              <a:buNone/>
            </a:pPr>
            <a:r>
              <a:rPr lang="el-GR" sz="2400" dirty="0" smtClean="0"/>
              <a:t>     Η ολική αερόβια </a:t>
            </a:r>
            <a:r>
              <a:rPr lang="el-GR" sz="2400" dirty="0" err="1" smtClean="0"/>
              <a:t>μικροχλωρίδα</a:t>
            </a:r>
            <a:r>
              <a:rPr lang="el-GR" sz="2400" dirty="0" smtClean="0"/>
              <a:t> (</a:t>
            </a:r>
            <a:r>
              <a:rPr lang="en-US" sz="2400" dirty="0" smtClean="0"/>
              <a:t>Aerobic Plate count </a:t>
            </a:r>
            <a:r>
              <a:rPr lang="el-GR" sz="2400" dirty="0" smtClean="0"/>
              <a:t>- </a:t>
            </a:r>
            <a:r>
              <a:rPr lang="en-US" sz="2400" dirty="0" smtClean="0"/>
              <a:t>APC) </a:t>
            </a:r>
            <a:r>
              <a:rPr lang="el-GR" sz="2400" dirty="0" smtClean="0"/>
              <a:t>ως δείκτης της ανιχνεύσιμης αλλοίωσης τροφίμων </a:t>
            </a:r>
            <a:r>
              <a:rPr lang="en-US" sz="2400" dirty="0" smtClean="0">
                <a:cs typeface="Arial" charset="0"/>
              </a:rPr>
              <a:t>(</a:t>
            </a:r>
            <a:r>
              <a:rPr lang="el-GR" sz="2400" dirty="0" smtClean="0">
                <a:cs typeface="Arial" charset="0"/>
              </a:rPr>
              <a:t>από </a:t>
            </a:r>
            <a:r>
              <a:rPr lang="en-US" sz="2400" dirty="0" smtClean="0">
                <a:cs typeface="Arial" charset="0"/>
              </a:rPr>
              <a:t>“</a:t>
            </a:r>
            <a:r>
              <a:rPr lang="el-GR" sz="2400" dirty="0" err="1" smtClean="0">
                <a:cs typeface="Arial" charset="0"/>
              </a:rPr>
              <a:t>Μο</a:t>
            </a:r>
            <a:r>
              <a:rPr lang="en-US" sz="2400" dirty="0" err="1" smtClean="0">
                <a:cs typeface="Arial" charset="0"/>
              </a:rPr>
              <a:t>dern</a:t>
            </a:r>
            <a:r>
              <a:rPr lang="en-US" sz="2400" dirty="0" smtClean="0">
                <a:cs typeface="Arial" charset="0"/>
              </a:rPr>
              <a:t> Food Microbiology”, James Jay , 5</a:t>
            </a:r>
            <a:r>
              <a:rPr lang="en-US" sz="2400" baseline="30000" dirty="0" smtClean="0">
                <a:cs typeface="Arial" charset="0"/>
              </a:rPr>
              <a:t>th</a:t>
            </a:r>
            <a:r>
              <a:rPr lang="en-US" sz="2400" dirty="0" smtClean="0">
                <a:cs typeface="Arial" charset="0"/>
              </a:rPr>
              <a:t> edition, Chapman &amp; Hall 1996)</a:t>
            </a:r>
            <a:r>
              <a:rPr lang="el-GR" sz="2400" dirty="0" smtClean="0"/>
              <a:t>.</a:t>
            </a:r>
          </a:p>
        </p:txBody>
      </p:sp>
      <p:pic>
        <p:nvPicPr>
          <p:cNvPr id="13" name="Picture 4" descr="Εικόνα,      Η ολική αερόβια μικροχλωρίδα (Aerobic Plate count - APC) ως δείκτης της ανιχνεύσιμης αλλοίωσης τροφίμων (από “Μοdern Food Microbiology”, James Jay , 5th edition, Chapman &amp; Hall 1996).&#10;"/>
          <p:cNvPicPr>
            <a:picLocks noGrp="1" noChangeAspect="1" noChangeArrowheads="1"/>
          </p:cNvPicPr>
          <p:nvPr>
            <p:ph sz="half" idx="2"/>
          </p:nvPr>
        </p:nvPicPr>
        <p:blipFill>
          <a:blip r:embed="rId4" cstate="print"/>
          <a:srcRect/>
          <a:stretch>
            <a:fillRect/>
          </a:stretch>
        </p:blipFill>
        <p:spPr>
          <a:xfrm>
            <a:off x="467544" y="2564904"/>
            <a:ext cx="8389169" cy="3776128"/>
          </a:xfrm>
          <a:noFill/>
        </p:spPr>
      </p:pic>
      <p:sp>
        <p:nvSpPr>
          <p:cNvPr id="5" name="Θέση υποσέλιδου 3" descr="."/>
          <p:cNvSpPr txBox="1">
            <a:spLocks/>
          </p:cNvSpPr>
          <p:nvPr/>
        </p:nvSpPr>
        <p:spPr>
          <a:xfrm>
            <a:off x="1691681" y="6525344"/>
            <a:ext cx="5760640" cy="359221"/>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0"/>
            <a:ext cx="8219256" cy="10527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89535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a:t>
            </a:r>
            <a:r>
              <a:rPr lang="el-GR" sz="4000" dirty="0" smtClean="0">
                <a:cs typeface="Arial" charset="0"/>
              </a:rPr>
              <a:t>μικροοργανισμοί </a:t>
            </a:r>
            <a:r>
              <a:rPr lang="el-GR" sz="4000" dirty="0" smtClean="0">
                <a:cs typeface="Arial" charset="0"/>
              </a:rPr>
              <a:t/>
            </a:r>
            <a:br>
              <a:rPr lang="el-GR" sz="4000" dirty="0" smtClean="0">
                <a:cs typeface="Arial" charset="0"/>
              </a:rPr>
            </a:br>
            <a:r>
              <a:rPr lang="el-GR" sz="4000" dirty="0" smtClean="0">
                <a:cs typeface="Arial" charset="0"/>
              </a:rPr>
              <a:t>(</a:t>
            </a:r>
            <a:r>
              <a:rPr lang="el-GR" sz="4000" dirty="0" smtClean="0">
                <a:cs typeface="Arial" charset="0"/>
              </a:rPr>
              <a:t>1 από </a:t>
            </a:r>
            <a:r>
              <a:rPr lang="el-GR" sz="4000" dirty="0">
                <a:cs typeface="Arial" charset="0"/>
              </a:rPr>
              <a:t>19</a:t>
            </a:r>
            <a:r>
              <a:rPr lang="el-GR" sz="4000" dirty="0" smtClean="0">
                <a:cs typeface="Arial" charset="0"/>
              </a:rPr>
              <a:t>)</a:t>
            </a:r>
            <a:endParaRPr lang="el-GR" sz="4000" dirty="0"/>
          </a:p>
        </p:txBody>
      </p:sp>
      <p:sp>
        <p:nvSpPr>
          <p:cNvPr id="7" name="Ορθογώνιο 6" descr="Μικροχλωρίδα κρέατος:&#10;&#10;Πολλά αερόβια ψυχρότροφα βακτήρια,&#10;&#10;Λίγες ζύμες(Candida, Torulopsis, Rhodotorula),&#10;&#10;Λίγοι μύκητες(Cladosposium, Mucor Geotrichum, Penicillium, Rhizopus, Sporotrichum, Thamnidium).&#10;&#10;"/>
          <p:cNvSpPr/>
          <p:nvPr/>
        </p:nvSpPr>
        <p:spPr>
          <a:xfrm>
            <a:off x="317765" y="1484784"/>
            <a:ext cx="3203848" cy="4819781"/>
          </a:xfrm>
          <a:prstGeom prst="rect">
            <a:avLst/>
          </a:prstGeom>
        </p:spPr>
        <p:txBody>
          <a:bodyPr wrap="square">
            <a:spAutoFit/>
          </a:bodyPr>
          <a:lstStyle/>
          <a:p>
            <a:pPr>
              <a:lnSpc>
                <a:spcPct val="80000"/>
              </a:lnSpc>
            </a:pPr>
            <a:r>
              <a:rPr lang="el-GR" sz="2400" dirty="0" err="1" smtClean="0">
                <a:solidFill>
                  <a:schemeClr val="tx2"/>
                </a:solidFill>
              </a:rPr>
              <a:t>Μικροχλωρίδα</a:t>
            </a:r>
            <a:r>
              <a:rPr lang="el-GR" sz="2400" dirty="0" smtClean="0">
                <a:solidFill>
                  <a:schemeClr val="tx2"/>
                </a:solidFill>
              </a:rPr>
              <a:t> </a:t>
            </a:r>
            <a:r>
              <a:rPr lang="el-GR" sz="2400" dirty="0">
                <a:solidFill>
                  <a:schemeClr val="tx2"/>
                </a:solidFill>
              </a:rPr>
              <a:t>κρέατος</a:t>
            </a:r>
            <a:r>
              <a:rPr lang="en-US" sz="2400" dirty="0">
                <a:solidFill>
                  <a:schemeClr val="tx2"/>
                </a:solidFill>
              </a:rPr>
              <a:t>:</a:t>
            </a:r>
          </a:p>
          <a:p>
            <a:pPr>
              <a:lnSpc>
                <a:spcPct val="80000"/>
              </a:lnSpc>
              <a:buFont typeface="Wingdings" pitchFamily="2" charset="2"/>
              <a:buChar char="§"/>
            </a:pPr>
            <a:endParaRPr lang="en-US" sz="2400" dirty="0"/>
          </a:p>
          <a:p>
            <a:pPr>
              <a:lnSpc>
                <a:spcPct val="80000"/>
              </a:lnSpc>
              <a:buFont typeface="Wingdings" pitchFamily="2" charset="2"/>
              <a:buChar char="§"/>
            </a:pPr>
            <a:r>
              <a:rPr lang="el-GR" sz="2400" dirty="0"/>
              <a:t>Πολλά αερόβια </a:t>
            </a:r>
            <a:r>
              <a:rPr lang="el-GR" sz="2400" dirty="0" err="1"/>
              <a:t>ψυχρότροφα</a:t>
            </a:r>
            <a:r>
              <a:rPr lang="el-GR" sz="2400" dirty="0"/>
              <a:t> </a:t>
            </a:r>
            <a:r>
              <a:rPr lang="el-GR" sz="2400" dirty="0" smtClean="0"/>
              <a:t>βακτήρια</a:t>
            </a:r>
            <a:endParaRPr lang="en-US" sz="2400" dirty="0"/>
          </a:p>
          <a:p>
            <a:pPr>
              <a:lnSpc>
                <a:spcPct val="80000"/>
              </a:lnSpc>
              <a:buFont typeface="Wingdings" pitchFamily="2" charset="2"/>
              <a:buChar char="§"/>
            </a:pPr>
            <a:endParaRPr lang="en-US" sz="2400" dirty="0"/>
          </a:p>
          <a:p>
            <a:pPr>
              <a:lnSpc>
                <a:spcPct val="80000"/>
              </a:lnSpc>
              <a:buFont typeface="Wingdings" pitchFamily="2" charset="2"/>
              <a:buChar char="§"/>
            </a:pPr>
            <a:r>
              <a:rPr lang="el-GR" sz="2400" dirty="0"/>
              <a:t>Λίγες </a:t>
            </a:r>
            <a:r>
              <a:rPr lang="el-GR" sz="2400" dirty="0" smtClean="0"/>
              <a:t>ζύμες </a:t>
            </a:r>
            <a:r>
              <a:rPr lang="en-US" sz="2400" dirty="0" smtClean="0"/>
              <a:t>(</a:t>
            </a:r>
            <a:r>
              <a:rPr lang="en-US" sz="2400" dirty="0"/>
              <a:t>Candida, </a:t>
            </a:r>
            <a:r>
              <a:rPr lang="en-US" sz="2400" dirty="0" err="1"/>
              <a:t>Torulopsis</a:t>
            </a:r>
            <a:r>
              <a:rPr lang="en-US" sz="2400" dirty="0"/>
              <a:t>, </a:t>
            </a:r>
            <a:r>
              <a:rPr lang="en-US" sz="2400" dirty="0" err="1"/>
              <a:t>Rhodotorula</a:t>
            </a:r>
            <a:r>
              <a:rPr lang="en-US" sz="2400" dirty="0" smtClean="0"/>
              <a:t>)</a:t>
            </a:r>
            <a:r>
              <a:rPr lang="el-GR" sz="2400" dirty="0" smtClean="0"/>
              <a:t>,</a:t>
            </a:r>
            <a:endParaRPr lang="en-US" sz="2400" dirty="0"/>
          </a:p>
          <a:p>
            <a:pPr>
              <a:lnSpc>
                <a:spcPct val="80000"/>
              </a:lnSpc>
              <a:buFont typeface="Wingdings" pitchFamily="2" charset="2"/>
              <a:buChar char="§"/>
            </a:pPr>
            <a:endParaRPr lang="en-US" sz="2400" dirty="0"/>
          </a:p>
          <a:p>
            <a:pPr>
              <a:lnSpc>
                <a:spcPct val="80000"/>
              </a:lnSpc>
              <a:buFont typeface="Wingdings" pitchFamily="2" charset="2"/>
              <a:buChar char="§"/>
            </a:pPr>
            <a:r>
              <a:rPr lang="el-GR" sz="2400" dirty="0"/>
              <a:t>Λίγοι </a:t>
            </a:r>
            <a:r>
              <a:rPr lang="el-GR" sz="2400" dirty="0" smtClean="0"/>
              <a:t>μύκητες </a:t>
            </a:r>
            <a:r>
              <a:rPr lang="en-US" sz="2400" dirty="0" smtClean="0"/>
              <a:t>(</a:t>
            </a:r>
            <a:r>
              <a:rPr lang="en-US" sz="2400" dirty="0" err="1"/>
              <a:t>Cladosposium</a:t>
            </a:r>
            <a:r>
              <a:rPr lang="en-US" sz="2400" dirty="0"/>
              <a:t>, </a:t>
            </a:r>
            <a:r>
              <a:rPr lang="en-US" sz="2400" dirty="0" err="1"/>
              <a:t>Mucor</a:t>
            </a:r>
            <a:r>
              <a:rPr lang="en-US" sz="2400" dirty="0"/>
              <a:t> </a:t>
            </a:r>
            <a:r>
              <a:rPr lang="en-US" sz="2400" dirty="0" err="1"/>
              <a:t>Geotrichum</a:t>
            </a:r>
            <a:r>
              <a:rPr lang="en-US" sz="2400" dirty="0"/>
              <a:t>,</a:t>
            </a:r>
            <a:r>
              <a:rPr lang="el-GR" sz="2400" dirty="0"/>
              <a:t> </a:t>
            </a:r>
            <a:r>
              <a:rPr lang="en-US" sz="2400" dirty="0" err="1"/>
              <a:t>Penicillium</a:t>
            </a:r>
            <a:r>
              <a:rPr lang="en-US" sz="2400" dirty="0"/>
              <a:t>, </a:t>
            </a:r>
            <a:r>
              <a:rPr lang="en-US" sz="2400" dirty="0" err="1"/>
              <a:t>Rhizopus</a:t>
            </a:r>
            <a:r>
              <a:rPr lang="en-US" sz="2400" dirty="0"/>
              <a:t>, </a:t>
            </a:r>
            <a:r>
              <a:rPr lang="en-US" sz="2400" dirty="0" err="1"/>
              <a:t>Sporotrichum</a:t>
            </a:r>
            <a:r>
              <a:rPr lang="en-US" sz="2400" dirty="0"/>
              <a:t>, </a:t>
            </a:r>
            <a:r>
              <a:rPr lang="en-US" sz="2400" dirty="0" err="1"/>
              <a:t>Thamnidium</a:t>
            </a:r>
            <a:r>
              <a:rPr lang="en-US" sz="2400" dirty="0" smtClean="0"/>
              <a:t>)</a:t>
            </a:r>
            <a:r>
              <a:rPr lang="el-GR" sz="2400" dirty="0" smtClean="0"/>
              <a:t>.</a:t>
            </a:r>
            <a:endParaRPr lang="en-US" sz="2400" dirty="0"/>
          </a:p>
          <a:p>
            <a:pPr>
              <a:lnSpc>
                <a:spcPct val="80000"/>
              </a:lnSpc>
              <a:buFontTx/>
              <a:buChar char="-"/>
            </a:pPr>
            <a:endParaRPr lang="en-US" sz="2400" dirty="0"/>
          </a:p>
        </p:txBody>
      </p:sp>
      <p:pic>
        <p:nvPicPr>
          <p:cNvPr id="6" name="Picture 4" descr="Εικόνα, (από “Μοdern Food Microbiology”, James Jay , 5th edition, Chapman &amp; Hall 1996).&#10;&#10;Μικροχλωρίδα κρέατος:&#10;&#10;Πολλά αερόβια ψυχρότροφα βακτήρια&#10;&#10;Λίγες ζύμες (Candida, Torulopsis, Rhodotorula),&#10;&#10;Λίγοι μύκητες (Cladosposium, Mucor Geotrichum, Penicillium, Rhizopus, Sporotrichum, Thamnidium).&#10;&#10;"/>
          <p:cNvPicPr>
            <a:picLocks noGrp="1" noChangeAspect="1" noChangeArrowheads="1"/>
          </p:cNvPicPr>
          <p:nvPr>
            <p:ph sz="half" idx="2"/>
          </p:nvPr>
        </p:nvPicPr>
        <p:blipFill>
          <a:blip r:embed="rId4" cstate="print"/>
          <a:srcRect/>
          <a:stretch>
            <a:fillRect/>
          </a:stretch>
        </p:blipFill>
        <p:spPr>
          <a:xfrm>
            <a:off x="3377597" y="1124744"/>
            <a:ext cx="5298859" cy="5465649"/>
          </a:xfrm>
          <a:noFill/>
        </p:spPr>
      </p:pic>
      <p:sp>
        <p:nvSpPr>
          <p:cNvPr id="9" name="Θέση υποσέλιδου 3" descr="."/>
          <p:cNvSpPr txBox="1">
            <a:spLocks/>
          </p:cNvSpPr>
          <p:nvPr/>
        </p:nvSpPr>
        <p:spPr>
          <a:xfrm>
            <a:off x="1835696" y="6525344"/>
            <a:ext cx="5976663" cy="359221"/>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467544" y="44625"/>
            <a:ext cx="8219256" cy="1152128"/>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a:t>
            </a:r>
            <a:r>
              <a:rPr lang="en-US" sz="4000" dirty="0">
                <a:cs typeface="Arial" charset="0"/>
              </a:rPr>
              <a:t/>
            </a:r>
            <a:br>
              <a:rPr lang="en-US" sz="4000" dirty="0">
                <a:cs typeface="Arial" charset="0"/>
              </a:rPr>
            </a:br>
            <a:r>
              <a:rPr lang="el-GR" sz="4000" dirty="0" smtClean="0">
                <a:cs typeface="Arial" charset="0"/>
              </a:rPr>
              <a:t>(2 </a:t>
            </a:r>
            <a:r>
              <a:rPr lang="el-GR" sz="4000" dirty="0">
                <a:cs typeface="Arial" charset="0"/>
              </a:rPr>
              <a:t>από 19</a:t>
            </a:r>
            <a:r>
              <a:rPr lang="el-GR" sz="4000" dirty="0" smtClean="0">
                <a:cs typeface="Arial" charset="0"/>
              </a:rPr>
              <a:t>)</a:t>
            </a:r>
            <a:endParaRPr lang="el-GR" sz="4000" dirty="0"/>
          </a:p>
        </p:txBody>
      </p:sp>
      <p:sp>
        <p:nvSpPr>
          <p:cNvPr id="4" name="Ορθογώνιο 3" descr="Αλλοιώσεις κρέατος:&#10;&#10;Οξίνιση ή πρωτεόλυση επιφανειακά:: &#10; - Pseudomonas, Acinetobacter, Moraxella, Brochothrix  (ψυχρότροφα), Bacillus,&#10;Οξίνιση ή πρωτεόλυση στο εσωτερικό ενός τεμαχίου (“bone taint”) σε θερμοκρασία περιβάλλοντος: &#10; - Cl. perfringens, Enterobacteriacae,&#10;Τάγγιση λίπους : &#10; - Pseudomonas, Alteromonas, Flavobacterium, fungi,&#10;Πράσινες χρωστικές στην επιφάνεις (παραδείγματος χάριν φέτες ζαμπόν)&#10; - Pseudomonas fluorescens, Shewanella putrefaciens,&#10;Επιφανειακή γλίτσα σε φέτες ζαμπόν:&#10; - Pseudomonas (συνένωση αποικιών, παραγωγή  πολυσακχαριτών. &#10;"/>
          <p:cNvSpPr/>
          <p:nvPr/>
        </p:nvSpPr>
        <p:spPr>
          <a:xfrm>
            <a:off x="467544" y="1502079"/>
            <a:ext cx="8219256" cy="4524315"/>
          </a:xfrm>
          <a:prstGeom prst="rect">
            <a:avLst/>
          </a:prstGeom>
        </p:spPr>
        <p:txBody>
          <a:bodyPr wrap="square">
            <a:spAutoFit/>
          </a:bodyPr>
          <a:lstStyle/>
          <a:p>
            <a:pPr>
              <a:lnSpc>
                <a:spcPct val="80000"/>
              </a:lnSpc>
            </a:pPr>
            <a:r>
              <a:rPr lang="el-GR" sz="2400" dirty="0" smtClean="0">
                <a:solidFill>
                  <a:schemeClr val="tx2"/>
                </a:solidFill>
              </a:rPr>
              <a:t>Αλλοιώσεις </a:t>
            </a:r>
            <a:r>
              <a:rPr lang="el-GR" sz="2400" dirty="0">
                <a:solidFill>
                  <a:schemeClr val="tx2"/>
                </a:solidFill>
              </a:rPr>
              <a:t>κρέατος:</a:t>
            </a:r>
            <a:endParaRPr lang="en-US" sz="2400" u="sng" dirty="0">
              <a:solidFill>
                <a:schemeClr val="tx2"/>
              </a:solidFill>
            </a:endParaRPr>
          </a:p>
          <a:p>
            <a:pPr>
              <a:lnSpc>
                <a:spcPct val="80000"/>
              </a:lnSpc>
            </a:pPr>
            <a:endParaRPr lang="en-US" sz="2400" dirty="0">
              <a:solidFill>
                <a:srgbClr val="FFFF00"/>
              </a:solidFill>
            </a:endParaRPr>
          </a:p>
          <a:p>
            <a:pPr marL="342900" indent="-342900">
              <a:lnSpc>
                <a:spcPct val="80000"/>
              </a:lnSpc>
              <a:buClr>
                <a:schemeClr val="tx1"/>
              </a:buClr>
              <a:buFont typeface="Wingdings" panose="05000000000000000000" pitchFamily="2" charset="2"/>
              <a:buChar char="§"/>
            </a:pPr>
            <a:r>
              <a:rPr lang="el-GR" sz="2400" dirty="0" err="1">
                <a:solidFill>
                  <a:schemeClr val="tx2"/>
                </a:solidFill>
              </a:rPr>
              <a:t>Οξίνιση</a:t>
            </a:r>
            <a:r>
              <a:rPr lang="el-GR" sz="2400" dirty="0">
                <a:solidFill>
                  <a:schemeClr val="tx2"/>
                </a:solidFill>
              </a:rPr>
              <a:t> ή πρωτεόλυση </a:t>
            </a:r>
            <a:r>
              <a:rPr lang="el-GR" sz="2400" dirty="0" smtClean="0">
                <a:solidFill>
                  <a:schemeClr val="tx2"/>
                </a:solidFill>
              </a:rPr>
              <a:t>επιφανειακά:</a:t>
            </a:r>
            <a:r>
              <a:rPr lang="en-US" sz="2400" dirty="0" smtClean="0">
                <a:solidFill>
                  <a:srgbClr val="FFFF00"/>
                </a:solidFill>
              </a:rPr>
              <a:t>:</a:t>
            </a:r>
            <a:r>
              <a:rPr lang="en-US" sz="2400" dirty="0" smtClean="0"/>
              <a:t> </a:t>
            </a:r>
            <a:endParaRPr lang="en-US" sz="2400" dirty="0"/>
          </a:p>
          <a:p>
            <a:pPr>
              <a:lnSpc>
                <a:spcPct val="80000"/>
              </a:lnSpc>
              <a:buClr>
                <a:schemeClr val="tx1"/>
              </a:buClr>
            </a:pPr>
            <a:r>
              <a:rPr lang="el-GR" sz="2400" dirty="0" smtClean="0"/>
              <a:t>	</a:t>
            </a:r>
            <a:r>
              <a:rPr lang="en-US" sz="2400" dirty="0" smtClean="0"/>
              <a:t>- </a:t>
            </a:r>
            <a:r>
              <a:rPr lang="en-US" sz="2400" dirty="0"/>
              <a:t>Pseudomonas, </a:t>
            </a:r>
            <a:r>
              <a:rPr lang="en-US" sz="2400" dirty="0" err="1"/>
              <a:t>Acinetobacter</a:t>
            </a:r>
            <a:r>
              <a:rPr lang="en-US" sz="2400" dirty="0"/>
              <a:t>, Moraxella, </a:t>
            </a:r>
            <a:r>
              <a:rPr lang="en-US" sz="2400" dirty="0" err="1"/>
              <a:t>Brochothrix</a:t>
            </a:r>
            <a:r>
              <a:rPr lang="en-US" sz="2400" dirty="0"/>
              <a:t> </a:t>
            </a:r>
            <a:r>
              <a:rPr lang="el-GR" sz="2400" dirty="0" smtClean="0"/>
              <a:t>	</a:t>
            </a:r>
            <a:r>
              <a:rPr lang="en-US" sz="2400" dirty="0" smtClean="0"/>
              <a:t>(</a:t>
            </a:r>
            <a:r>
              <a:rPr lang="el-GR" sz="2400" dirty="0" err="1"/>
              <a:t>ψυχρότροφα</a:t>
            </a:r>
            <a:r>
              <a:rPr lang="en-US" sz="2400" dirty="0"/>
              <a:t>), </a:t>
            </a:r>
            <a:r>
              <a:rPr lang="en-US" sz="2400" dirty="0" smtClean="0"/>
              <a:t>Bacillus</a:t>
            </a:r>
            <a:r>
              <a:rPr lang="el-GR" sz="2400" dirty="0" smtClean="0"/>
              <a:t>,</a:t>
            </a:r>
            <a:endParaRPr lang="en-US" sz="2400" dirty="0"/>
          </a:p>
          <a:p>
            <a:pPr marL="342900" indent="-342900">
              <a:lnSpc>
                <a:spcPct val="80000"/>
              </a:lnSpc>
              <a:buClr>
                <a:schemeClr val="tx1"/>
              </a:buClr>
              <a:buFont typeface="Wingdings" panose="05000000000000000000" pitchFamily="2" charset="2"/>
              <a:buChar char="§"/>
            </a:pPr>
            <a:r>
              <a:rPr lang="el-GR" sz="2400" dirty="0" err="1">
                <a:solidFill>
                  <a:schemeClr val="tx2"/>
                </a:solidFill>
              </a:rPr>
              <a:t>Οξίνιση</a:t>
            </a:r>
            <a:r>
              <a:rPr lang="el-GR" sz="2400" dirty="0">
                <a:solidFill>
                  <a:schemeClr val="tx2"/>
                </a:solidFill>
              </a:rPr>
              <a:t> ή πρωτεόλυση στο εσωτερικό ενός τεμαχίου</a:t>
            </a:r>
            <a:r>
              <a:rPr lang="en-US" sz="2400" dirty="0">
                <a:solidFill>
                  <a:schemeClr val="tx2"/>
                </a:solidFill>
              </a:rPr>
              <a:t> (“bone taint”)</a:t>
            </a:r>
            <a:r>
              <a:rPr lang="el-GR" sz="2400" dirty="0">
                <a:solidFill>
                  <a:schemeClr val="tx2"/>
                </a:solidFill>
              </a:rPr>
              <a:t> σε θερμοκρασία περιβάλλοντος</a:t>
            </a:r>
            <a:r>
              <a:rPr lang="en-US" sz="2400" dirty="0"/>
              <a:t>: </a:t>
            </a:r>
          </a:p>
          <a:p>
            <a:pPr>
              <a:lnSpc>
                <a:spcPct val="80000"/>
              </a:lnSpc>
              <a:buClr>
                <a:schemeClr val="tx1"/>
              </a:buClr>
            </a:pPr>
            <a:r>
              <a:rPr lang="el-GR" sz="2400" dirty="0" smtClean="0"/>
              <a:t>	</a:t>
            </a:r>
            <a:r>
              <a:rPr lang="en-US" sz="2400" dirty="0" smtClean="0"/>
              <a:t>- </a:t>
            </a:r>
            <a:r>
              <a:rPr lang="en-US" sz="2400" dirty="0"/>
              <a:t>Cl. </a:t>
            </a:r>
            <a:r>
              <a:rPr lang="en-US" sz="2400" dirty="0" err="1"/>
              <a:t>perfringens</a:t>
            </a:r>
            <a:r>
              <a:rPr lang="en-US" sz="2400" dirty="0"/>
              <a:t>, </a:t>
            </a:r>
            <a:r>
              <a:rPr lang="en-US" sz="2400" dirty="0" err="1" smtClean="0"/>
              <a:t>Enterobacteriacae</a:t>
            </a:r>
            <a:r>
              <a:rPr lang="el-GR" sz="2400" dirty="0" smtClean="0"/>
              <a:t>,</a:t>
            </a:r>
            <a:endParaRPr lang="en-US" sz="2400" dirty="0"/>
          </a:p>
          <a:p>
            <a:pPr marL="342900" indent="-342900">
              <a:lnSpc>
                <a:spcPct val="80000"/>
              </a:lnSpc>
              <a:buClr>
                <a:schemeClr val="tx1"/>
              </a:buClr>
              <a:buFont typeface="Wingdings" panose="05000000000000000000" pitchFamily="2" charset="2"/>
              <a:buChar char="§"/>
            </a:pPr>
            <a:r>
              <a:rPr lang="el-GR" sz="2400" dirty="0" err="1">
                <a:solidFill>
                  <a:schemeClr val="tx2"/>
                </a:solidFill>
              </a:rPr>
              <a:t>Τάγγιση</a:t>
            </a:r>
            <a:r>
              <a:rPr lang="el-GR" sz="2400" dirty="0">
                <a:solidFill>
                  <a:schemeClr val="tx2"/>
                </a:solidFill>
              </a:rPr>
              <a:t> λίπους </a:t>
            </a:r>
            <a:r>
              <a:rPr lang="en-US" sz="2400" dirty="0">
                <a:solidFill>
                  <a:schemeClr val="tx2"/>
                </a:solidFill>
              </a:rPr>
              <a:t>: </a:t>
            </a:r>
          </a:p>
          <a:p>
            <a:pPr>
              <a:lnSpc>
                <a:spcPct val="80000"/>
              </a:lnSpc>
              <a:buClr>
                <a:schemeClr val="tx1"/>
              </a:buClr>
            </a:pPr>
            <a:r>
              <a:rPr lang="el-GR" sz="2400" dirty="0" smtClean="0"/>
              <a:t>	</a:t>
            </a:r>
            <a:r>
              <a:rPr lang="en-US" sz="2400" dirty="0" smtClean="0"/>
              <a:t>- </a:t>
            </a:r>
            <a:r>
              <a:rPr lang="en-US" sz="2400" dirty="0"/>
              <a:t>Pseudomonas, </a:t>
            </a:r>
            <a:r>
              <a:rPr lang="en-US" sz="2400" dirty="0" err="1"/>
              <a:t>Alteromonas</a:t>
            </a:r>
            <a:r>
              <a:rPr lang="en-US" sz="2400" dirty="0"/>
              <a:t>, </a:t>
            </a:r>
            <a:r>
              <a:rPr lang="en-US" sz="2400" dirty="0" err="1"/>
              <a:t>Flavobacterium</a:t>
            </a:r>
            <a:r>
              <a:rPr lang="en-US" sz="2400" dirty="0"/>
              <a:t>, </a:t>
            </a:r>
            <a:r>
              <a:rPr lang="en-US" sz="2400" dirty="0" smtClean="0"/>
              <a:t>fungi</a:t>
            </a:r>
            <a:r>
              <a:rPr lang="el-GR" sz="2400" dirty="0" smtClean="0"/>
              <a:t>,</a:t>
            </a:r>
            <a:endParaRPr lang="en-US" sz="2400" dirty="0"/>
          </a:p>
          <a:p>
            <a:pPr marL="342900" indent="-342900">
              <a:lnSpc>
                <a:spcPct val="80000"/>
              </a:lnSpc>
              <a:buClr>
                <a:schemeClr val="tx1"/>
              </a:buClr>
              <a:buFont typeface="Wingdings" panose="05000000000000000000" pitchFamily="2" charset="2"/>
              <a:buChar char="§"/>
            </a:pPr>
            <a:r>
              <a:rPr lang="el-GR" sz="2400" dirty="0">
                <a:solidFill>
                  <a:schemeClr val="tx2"/>
                </a:solidFill>
              </a:rPr>
              <a:t>Πράσινες χρωστικές στην </a:t>
            </a:r>
            <a:r>
              <a:rPr lang="el-GR" sz="2400" dirty="0" err="1">
                <a:solidFill>
                  <a:schemeClr val="tx2"/>
                </a:solidFill>
              </a:rPr>
              <a:t>επιφάνεις</a:t>
            </a:r>
            <a:r>
              <a:rPr lang="el-GR" sz="2400" dirty="0">
                <a:solidFill>
                  <a:schemeClr val="tx2"/>
                </a:solidFill>
              </a:rPr>
              <a:t> (π.χ. φέτες ζαμπόν)</a:t>
            </a:r>
            <a:endParaRPr lang="en-US" sz="2400" dirty="0">
              <a:solidFill>
                <a:schemeClr val="tx2"/>
              </a:solidFill>
            </a:endParaRPr>
          </a:p>
          <a:p>
            <a:pPr>
              <a:lnSpc>
                <a:spcPct val="80000"/>
              </a:lnSpc>
              <a:buClr>
                <a:schemeClr val="tx1"/>
              </a:buClr>
            </a:pPr>
            <a:r>
              <a:rPr lang="el-GR" sz="2400" dirty="0" smtClean="0"/>
              <a:t>	</a:t>
            </a:r>
            <a:r>
              <a:rPr lang="en-US" sz="2400" dirty="0" smtClean="0"/>
              <a:t>- </a:t>
            </a:r>
            <a:r>
              <a:rPr lang="en-US" sz="2400" dirty="0"/>
              <a:t>Pseudomonas </a:t>
            </a:r>
            <a:r>
              <a:rPr lang="en-US" sz="2400" dirty="0" err="1"/>
              <a:t>fluorescens</a:t>
            </a:r>
            <a:r>
              <a:rPr lang="en-US" sz="2400" dirty="0"/>
              <a:t>, </a:t>
            </a:r>
            <a:r>
              <a:rPr lang="en-US" sz="2400" dirty="0" err="1"/>
              <a:t>Shewanella</a:t>
            </a:r>
            <a:r>
              <a:rPr lang="en-US" sz="2400" dirty="0"/>
              <a:t> </a:t>
            </a:r>
            <a:r>
              <a:rPr lang="en-US" sz="2400" dirty="0" err="1" smtClean="0"/>
              <a:t>putrefaciens</a:t>
            </a:r>
            <a:r>
              <a:rPr lang="el-GR" sz="2400" dirty="0" smtClean="0"/>
              <a:t>,</a:t>
            </a:r>
            <a:endParaRPr lang="en-US" sz="2400" dirty="0"/>
          </a:p>
          <a:p>
            <a:pPr marL="342900" indent="-342900">
              <a:lnSpc>
                <a:spcPct val="80000"/>
              </a:lnSpc>
              <a:buClr>
                <a:schemeClr val="tx1"/>
              </a:buClr>
              <a:buFont typeface="Wingdings" panose="05000000000000000000" pitchFamily="2" charset="2"/>
              <a:buChar char="§"/>
            </a:pPr>
            <a:r>
              <a:rPr lang="el-GR" sz="2400" dirty="0">
                <a:solidFill>
                  <a:schemeClr val="tx2"/>
                </a:solidFill>
              </a:rPr>
              <a:t>Επιφανειακή γλίτσα σε φέτες </a:t>
            </a:r>
            <a:r>
              <a:rPr lang="el-GR" sz="2400" dirty="0" smtClean="0">
                <a:solidFill>
                  <a:schemeClr val="tx2"/>
                </a:solidFill>
              </a:rPr>
              <a:t>ζαμπόν:</a:t>
            </a:r>
            <a:endParaRPr lang="en-US" sz="2400" dirty="0">
              <a:solidFill>
                <a:schemeClr val="tx2"/>
              </a:solidFill>
            </a:endParaRPr>
          </a:p>
          <a:p>
            <a:pPr>
              <a:lnSpc>
                <a:spcPct val="80000"/>
              </a:lnSpc>
              <a:buClr>
                <a:schemeClr val="tx1"/>
              </a:buClr>
            </a:pPr>
            <a:r>
              <a:rPr lang="el-GR" sz="2400" dirty="0" smtClean="0"/>
              <a:t>	</a:t>
            </a:r>
            <a:r>
              <a:rPr lang="en-US" sz="2400" dirty="0" smtClean="0"/>
              <a:t>- </a:t>
            </a:r>
            <a:r>
              <a:rPr lang="en-US" sz="2400" dirty="0"/>
              <a:t>Pseudomonas (</a:t>
            </a:r>
            <a:r>
              <a:rPr lang="el-GR" sz="2400" dirty="0"/>
              <a:t>συνένωση αποικιών, παραγωγή </a:t>
            </a:r>
            <a:r>
              <a:rPr lang="el-GR" sz="2400" dirty="0" smtClean="0"/>
              <a:t>	πολυσακχαριτών. </a:t>
            </a:r>
            <a:endParaRPr lang="en-US"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19256" cy="129614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a:t>
            </a:r>
            <a:r>
              <a:rPr lang="en-US" sz="4000" dirty="0">
                <a:cs typeface="Arial" charset="0"/>
              </a:rPr>
              <a:t/>
            </a:r>
            <a:br>
              <a:rPr lang="en-US" sz="4000" dirty="0">
                <a:cs typeface="Arial" charset="0"/>
              </a:rPr>
            </a:br>
            <a:r>
              <a:rPr lang="el-GR" sz="4000" dirty="0" smtClean="0">
                <a:cs typeface="Arial" charset="0"/>
              </a:rPr>
              <a:t>(3 </a:t>
            </a:r>
            <a:r>
              <a:rPr lang="el-GR" sz="4000" dirty="0">
                <a:cs typeface="Arial" charset="0"/>
              </a:rPr>
              <a:t>από 19</a:t>
            </a:r>
            <a:r>
              <a:rPr lang="el-GR" sz="4000" dirty="0" smtClean="0">
                <a:cs typeface="Arial" charset="0"/>
              </a:rPr>
              <a:t>)</a:t>
            </a:r>
            <a:endParaRPr lang="el-GR" sz="4000" dirty="0"/>
          </a:p>
        </p:txBody>
      </p:sp>
      <p:sp>
        <p:nvSpPr>
          <p:cNvPr id="13" name="Rectangle 3" descr="&#10;Μούχλα επιφανειακά:&#10; - Βαμβακώδη γκρι μυκήλα των μυκήτων Thamnidium,  Mucor, Rhizopus,&#10; - Μαύρες κηλίδες από Cladosposrium,&#10; - Λευκές κηλίδες από Sporotrichum και Chrysosporum,&#10; - Πράσινες κηλίδες από Penicillium.&#10;"/>
          <p:cNvSpPr>
            <a:spLocks noGrp="1" noChangeArrowheads="1"/>
          </p:cNvSpPr>
          <p:nvPr>
            <p:ph type="body" idx="1"/>
            <p:custDataLst>
              <p:tags r:id="rId2"/>
            </p:custDataLst>
          </p:nvPr>
        </p:nvSpPr>
        <p:spPr>
          <a:xfrm>
            <a:off x="467544" y="1484784"/>
            <a:ext cx="8219256" cy="2232248"/>
          </a:xfrm>
        </p:spPr>
        <p:txBody>
          <a:bodyPr>
            <a:noAutofit/>
          </a:bodyPr>
          <a:lstStyle/>
          <a:p>
            <a:pPr marL="342900" indent="-342900">
              <a:lnSpc>
                <a:spcPct val="80000"/>
              </a:lnSpc>
              <a:buClr>
                <a:schemeClr val="tx1"/>
              </a:buClr>
              <a:buFont typeface="Wingdings" panose="05000000000000000000" pitchFamily="2" charset="2"/>
              <a:buChar char="§"/>
            </a:pPr>
            <a:endParaRPr lang="en-US" b="0" dirty="0">
              <a:solidFill>
                <a:srgbClr val="FFFF00"/>
              </a:solidFill>
            </a:endParaRPr>
          </a:p>
          <a:p>
            <a:pPr marL="342900" indent="-342900">
              <a:lnSpc>
                <a:spcPct val="80000"/>
              </a:lnSpc>
              <a:buClr>
                <a:schemeClr val="tx1"/>
              </a:buClr>
              <a:buFont typeface="Wingdings" panose="05000000000000000000" pitchFamily="2" charset="2"/>
              <a:buChar char="§"/>
            </a:pPr>
            <a:r>
              <a:rPr lang="el-GR" b="0" dirty="0">
                <a:solidFill>
                  <a:schemeClr val="tx2"/>
                </a:solidFill>
              </a:rPr>
              <a:t>Μούχλα </a:t>
            </a:r>
            <a:r>
              <a:rPr lang="el-GR" b="0" dirty="0" smtClean="0">
                <a:solidFill>
                  <a:schemeClr val="tx2"/>
                </a:solidFill>
              </a:rPr>
              <a:t>επιφανειακά:</a:t>
            </a:r>
            <a:endParaRPr lang="el-GR" b="0" dirty="0">
              <a:solidFill>
                <a:schemeClr val="tx2"/>
              </a:solidFill>
            </a:endParaRPr>
          </a:p>
          <a:p>
            <a:pPr>
              <a:lnSpc>
                <a:spcPct val="80000"/>
              </a:lnSpc>
              <a:buClr>
                <a:schemeClr val="tx1"/>
              </a:buClr>
            </a:pPr>
            <a:r>
              <a:rPr lang="el-GR" b="0" dirty="0" smtClean="0"/>
              <a:t>	- </a:t>
            </a:r>
            <a:r>
              <a:rPr lang="el-GR" b="0" dirty="0"/>
              <a:t>Βαμβακώδη γκρι </a:t>
            </a:r>
            <a:r>
              <a:rPr lang="el-GR" b="0" dirty="0" err="1"/>
              <a:t>μυκήλα</a:t>
            </a:r>
            <a:r>
              <a:rPr lang="el-GR" b="0" dirty="0"/>
              <a:t> των μυκήτων </a:t>
            </a:r>
            <a:r>
              <a:rPr lang="en-US" b="0" dirty="0" err="1"/>
              <a:t>Thamnidium</a:t>
            </a:r>
            <a:r>
              <a:rPr lang="en-US" b="0" dirty="0"/>
              <a:t>, </a:t>
            </a:r>
            <a:r>
              <a:rPr lang="el-GR" b="0" dirty="0" smtClean="0"/>
              <a:t>	</a:t>
            </a:r>
            <a:r>
              <a:rPr lang="en-US" b="0" dirty="0" err="1" smtClean="0"/>
              <a:t>Mucor</a:t>
            </a:r>
            <a:r>
              <a:rPr lang="en-US" b="0" dirty="0"/>
              <a:t>, </a:t>
            </a:r>
            <a:r>
              <a:rPr lang="en-US" b="0" dirty="0" err="1" smtClean="0"/>
              <a:t>Rhizopus</a:t>
            </a:r>
            <a:r>
              <a:rPr lang="el-GR" b="0" dirty="0" smtClean="0"/>
              <a:t>,</a:t>
            </a:r>
            <a:endParaRPr lang="en-US" b="0" dirty="0"/>
          </a:p>
          <a:p>
            <a:pPr>
              <a:lnSpc>
                <a:spcPct val="80000"/>
              </a:lnSpc>
              <a:buClr>
                <a:schemeClr val="tx1"/>
              </a:buClr>
            </a:pPr>
            <a:r>
              <a:rPr lang="el-GR" b="0" dirty="0" smtClean="0"/>
              <a:t>	</a:t>
            </a:r>
            <a:r>
              <a:rPr lang="en-US" b="0" dirty="0" smtClean="0"/>
              <a:t>- </a:t>
            </a:r>
            <a:r>
              <a:rPr lang="el-GR" b="0" dirty="0"/>
              <a:t>Μαύρες κηλίδες από </a:t>
            </a:r>
            <a:r>
              <a:rPr lang="en-US" b="0" dirty="0" err="1" smtClean="0"/>
              <a:t>Cladosposrium</a:t>
            </a:r>
            <a:r>
              <a:rPr lang="el-GR" b="0" dirty="0" smtClean="0"/>
              <a:t>,</a:t>
            </a:r>
            <a:endParaRPr lang="en-US" b="0" dirty="0"/>
          </a:p>
          <a:p>
            <a:pPr>
              <a:lnSpc>
                <a:spcPct val="80000"/>
              </a:lnSpc>
              <a:buClr>
                <a:schemeClr val="tx1"/>
              </a:buClr>
            </a:pPr>
            <a:r>
              <a:rPr lang="el-GR" b="0" dirty="0" smtClean="0"/>
              <a:t>	</a:t>
            </a:r>
            <a:r>
              <a:rPr lang="en-US" b="0" dirty="0" smtClean="0"/>
              <a:t>- </a:t>
            </a:r>
            <a:r>
              <a:rPr lang="el-GR" b="0" dirty="0"/>
              <a:t>Λευκές κηλίδες από </a:t>
            </a:r>
            <a:r>
              <a:rPr lang="en-US" b="0" dirty="0" err="1"/>
              <a:t>Sporotrichum</a:t>
            </a:r>
            <a:r>
              <a:rPr lang="en-US" b="0" dirty="0"/>
              <a:t> </a:t>
            </a:r>
            <a:r>
              <a:rPr lang="el-GR" b="0" dirty="0"/>
              <a:t>και </a:t>
            </a:r>
            <a:r>
              <a:rPr lang="en-US" b="0" dirty="0" err="1" smtClean="0"/>
              <a:t>Chrysosporum</a:t>
            </a:r>
            <a:r>
              <a:rPr lang="el-GR" b="0" dirty="0" smtClean="0"/>
              <a:t>,</a:t>
            </a:r>
            <a:endParaRPr lang="en-US" b="0" dirty="0"/>
          </a:p>
          <a:p>
            <a:pPr>
              <a:lnSpc>
                <a:spcPct val="80000"/>
              </a:lnSpc>
              <a:buClr>
                <a:schemeClr val="tx1"/>
              </a:buClr>
            </a:pPr>
            <a:r>
              <a:rPr lang="el-GR" b="0" dirty="0" smtClean="0"/>
              <a:t>	</a:t>
            </a:r>
            <a:r>
              <a:rPr lang="en-US" b="0" dirty="0" smtClean="0"/>
              <a:t>- </a:t>
            </a:r>
            <a:r>
              <a:rPr lang="el-GR" b="0" dirty="0"/>
              <a:t>Πράσινες κηλίδες από </a:t>
            </a:r>
            <a:r>
              <a:rPr lang="en-US" b="0" dirty="0" err="1" smtClean="0"/>
              <a:t>Penicillium</a:t>
            </a:r>
            <a:r>
              <a:rPr lang="el-GR" b="0" dirty="0" smtClean="0"/>
              <a:t>.</a:t>
            </a:r>
            <a:endParaRPr lang="en-US" b="0" dirty="0"/>
          </a:p>
        </p:txBody>
      </p:sp>
      <p:sp>
        <p:nvSpPr>
          <p:cNvPr id="2" name="Ορθογώνιο 1" descr="Αλλοίωση κρεάτων:&#10;&#10;Ξεκινάει με ψυχρότροφα αερόβια στελέχη (Pseudomonas, Flavobacterium, Aeromonas).&#10;"/>
          <p:cNvSpPr/>
          <p:nvPr/>
        </p:nvSpPr>
        <p:spPr>
          <a:xfrm>
            <a:off x="467544" y="4117136"/>
            <a:ext cx="8219256" cy="1421928"/>
          </a:xfrm>
          <a:prstGeom prst="rect">
            <a:avLst/>
          </a:prstGeom>
        </p:spPr>
        <p:txBody>
          <a:bodyPr wrap="square">
            <a:spAutoFit/>
          </a:bodyPr>
          <a:lstStyle/>
          <a:p>
            <a:pPr>
              <a:lnSpc>
                <a:spcPct val="90000"/>
              </a:lnSpc>
            </a:pPr>
            <a:r>
              <a:rPr lang="el-GR" sz="2400" dirty="0">
                <a:solidFill>
                  <a:schemeClr val="tx2"/>
                </a:solidFill>
              </a:rPr>
              <a:t>Αλλοίωση </a:t>
            </a:r>
            <a:r>
              <a:rPr lang="el-GR" sz="2400" dirty="0" smtClean="0">
                <a:solidFill>
                  <a:schemeClr val="tx2"/>
                </a:solidFill>
              </a:rPr>
              <a:t>κρεάτων:</a:t>
            </a:r>
            <a:endParaRPr lang="en-US" sz="2400" dirty="0">
              <a:solidFill>
                <a:schemeClr val="tx2"/>
              </a:solidFill>
            </a:endParaRPr>
          </a:p>
          <a:p>
            <a:pPr>
              <a:lnSpc>
                <a:spcPct val="90000"/>
              </a:lnSpc>
            </a:pPr>
            <a:endParaRPr lang="en-US" sz="2400" u="sng" dirty="0">
              <a:solidFill>
                <a:srgbClr val="FFFF00"/>
              </a:solidFill>
            </a:endParaRPr>
          </a:p>
          <a:p>
            <a:pPr>
              <a:lnSpc>
                <a:spcPct val="90000"/>
              </a:lnSpc>
            </a:pPr>
            <a:r>
              <a:rPr lang="el-GR" sz="2400" dirty="0"/>
              <a:t>Ξεκινάει με </a:t>
            </a:r>
            <a:r>
              <a:rPr lang="el-GR" sz="2400" dirty="0" err="1"/>
              <a:t>ψυχρότροφα</a:t>
            </a:r>
            <a:r>
              <a:rPr lang="el-GR" sz="2400" dirty="0"/>
              <a:t> αερόβια στελέχη (</a:t>
            </a:r>
            <a:r>
              <a:rPr lang="en-US" sz="2400" dirty="0"/>
              <a:t>Pseudomonas, </a:t>
            </a:r>
            <a:r>
              <a:rPr lang="en-US" sz="2400" dirty="0" err="1"/>
              <a:t>Flavobacterium</a:t>
            </a:r>
            <a:r>
              <a:rPr lang="en-US" sz="2400" dirty="0"/>
              <a:t>, </a:t>
            </a:r>
            <a:r>
              <a:rPr lang="en-US" sz="2400" dirty="0" err="1"/>
              <a:t>Aeromonas</a:t>
            </a:r>
            <a:r>
              <a:rPr lang="en-US" sz="2400" dirty="0" smtClean="0"/>
              <a:t>)</a:t>
            </a:r>
            <a:r>
              <a:rPr lang="el-GR" sz="2400" dirty="0" smtClean="0"/>
              <a:t>.</a:t>
            </a:r>
            <a:endParaRPr lang="en-US"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a:t>
            </a:r>
            <a:r>
              <a:rPr lang="en-US" sz="4000" dirty="0">
                <a:cs typeface="Arial" charset="0"/>
              </a:rPr>
              <a:t/>
            </a:r>
            <a:br>
              <a:rPr lang="en-US" sz="4000" dirty="0">
                <a:cs typeface="Arial" charset="0"/>
              </a:rPr>
            </a:br>
            <a:r>
              <a:rPr lang="el-GR" sz="4000" dirty="0" smtClean="0">
                <a:cs typeface="Arial" charset="0"/>
              </a:rPr>
              <a:t>(4 </a:t>
            </a:r>
            <a:r>
              <a:rPr lang="el-GR" sz="4000" dirty="0">
                <a:cs typeface="Arial" charset="0"/>
              </a:rPr>
              <a:t>από 19</a:t>
            </a:r>
            <a:r>
              <a:rPr lang="el-GR" sz="4000" dirty="0" smtClean="0">
                <a:cs typeface="Arial" charset="0"/>
              </a:rPr>
              <a:t>)</a:t>
            </a:r>
            <a:endParaRPr lang="el-GR" sz="4000" dirty="0"/>
          </a:p>
        </p:txBody>
      </p:sp>
      <p:sp>
        <p:nvSpPr>
          <p:cNvPr id="2" name="Ορθογώνιο 1" descr="Όταν ο πληθυσμός φτάσει τα δέκα στην έκτη ως δέκα στην ογδώη  cfu/gr, το οξυγόνο μειώνεται σημαντικά και ξεκινάει η διάσπαση αμινοξέων (πρωτεόλυση) από πρωτεολυτικά είδη (Pseudomonas, Enterobacteriacae, Bacuillus Clostridium) ® αμίνες, ινδόλη, NH3, H2S, άσχημη οσμή-γεύση.&#10;&#10;Σε χαμηλό πεχά (ζυμούμενα αλλαντικά) τα γαλακτικά βακτήρια επικρατούν. &#10;&#10;Μύκητες αναπτύσσονται εκεί που δεν μπορούν να αναπτυχθούν βακτήρια, και συνήθως πάνω από 5βαθμούς κελσίου, παραδε'ιγματος χάριν όταν το κρέας ξηραθεί αρκετά ή όταν υπάρχουν βακτηριοστατικές ουσίες (παραδείγματος χάριν νιτρώδη). &#10;"/>
          <p:cNvSpPr/>
          <p:nvPr/>
        </p:nvSpPr>
        <p:spPr>
          <a:xfrm>
            <a:off x="467544" y="1535764"/>
            <a:ext cx="8219256" cy="4413516"/>
          </a:xfrm>
          <a:prstGeom prst="rect">
            <a:avLst/>
          </a:prstGeom>
        </p:spPr>
        <p:txBody>
          <a:bodyPr wrap="square">
            <a:spAutoFit/>
          </a:bodyPr>
          <a:lstStyle/>
          <a:p>
            <a:pPr marL="342900" indent="-342900">
              <a:lnSpc>
                <a:spcPct val="90000"/>
              </a:lnSpc>
              <a:buFont typeface="Wingdings" panose="05000000000000000000" pitchFamily="2" charset="2"/>
              <a:buChar char="§"/>
            </a:pPr>
            <a:r>
              <a:rPr lang="el-GR" sz="2400" dirty="0"/>
              <a:t>Όταν ο πληθυσμός φτάσει τα </a:t>
            </a:r>
            <a:r>
              <a:rPr lang="en-US" sz="2400" dirty="0"/>
              <a:t>10</a:t>
            </a:r>
            <a:r>
              <a:rPr lang="en-US" sz="2400" baseline="30000" dirty="0"/>
              <a:t>6</a:t>
            </a:r>
            <a:r>
              <a:rPr lang="en-US" sz="2400" dirty="0"/>
              <a:t>-10</a:t>
            </a:r>
            <a:r>
              <a:rPr lang="en-US" sz="2400" baseline="30000" dirty="0"/>
              <a:t>8</a:t>
            </a:r>
            <a:r>
              <a:rPr lang="en-US" sz="2400" dirty="0"/>
              <a:t> </a:t>
            </a:r>
            <a:r>
              <a:rPr lang="en-US" sz="2400" dirty="0" err="1"/>
              <a:t>cfu</a:t>
            </a:r>
            <a:r>
              <a:rPr lang="en-US" sz="2400" dirty="0"/>
              <a:t>/gr, </a:t>
            </a:r>
            <a:r>
              <a:rPr lang="el-GR" sz="2400" dirty="0"/>
              <a:t>το οξυγόνο μειώνεται σημαντικά και ξεκινάει η διάσπαση αμινοξέων (πρωτεόλυση) από </a:t>
            </a:r>
            <a:r>
              <a:rPr lang="el-GR" sz="2400" dirty="0">
                <a:solidFill>
                  <a:schemeClr val="tx2"/>
                </a:solidFill>
              </a:rPr>
              <a:t>πρωτεολυτικά είδη</a:t>
            </a:r>
            <a:r>
              <a:rPr lang="en-US" sz="2400" dirty="0">
                <a:solidFill>
                  <a:schemeClr val="tx2"/>
                </a:solidFill>
              </a:rPr>
              <a:t> </a:t>
            </a:r>
            <a:r>
              <a:rPr lang="el-GR" sz="2400" dirty="0">
                <a:solidFill>
                  <a:schemeClr val="tx2"/>
                </a:solidFill>
              </a:rPr>
              <a:t>(</a:t>
            </a:r>
            <a:r>
              <a:rPr lang="en-US" sz="2400" dirty="0">
                <a:solidFill>
                  <a:schemeClr val="tx2"/>
                </a:solidFill>
              </a:rPr>
              <a:t>Pseudomonas, </a:t>
            </a:r>
            <a:r>
              <a:rPr lang="en-US" sz="2400" dirty="0" err="1">
                <a:solidFill>
                  <a:schemeClr val="tx2"/>
                </a:solidFill>
              </a:rPr>
              <a:t>Enterobacteriacae</a:t>
            </a:r>
            <a:r>
              <a:rPr lang="en-US" sz="2400" dirty="0">
                <a:solidFill>
                  <a:schemeClr val="tx2"/>
                </a:solidFill>
              </a:rPr>
              <a:t>, </a:t>
            </a:r>
            <a:r>
              <a:rPr lang="en-US" sz="2400" dirty="0" err="1">
                <a:solidFill>
                  <a:schemeClr val="tx2"/>
                </a:solidFill>
              </a:rPr>
              <a:t>Bacuillus</a:t>
            </a:r>
            <a:r>
              <a:rPr lang="en-US" sz="2400" dirty="0">
                <a:solidFill>
                  <a:schemeClr val="tx2"/>
                </a:solidFill>
              </a:rPr>
              <a:t> Clostridium) </a:t>
            </a:r>
            <a:r>
              <a:rPr lang="en-US" sz="2400" dirty="0">
                <a:sym typeface="Symbol" pitchFamily="18" charset="2"/>
              </a:rPr>
              <a:t> </a:t>
            </a:r>
            <a:r>
              <a:rPr lang="el-GR" sz="2400" dirty="0" err="1">
                <a:sym typeface="Symbol" pitchFamily="18" charset="2"/>
              </a:rPr>
              <a:t>αμίνες</a:t>
            </a:r>
            <a:r>
              <a:rPr lang="el-GR" sz="2400" dirty="0">
                <a:sym typeface="Symbol" pitchFamily="18" charset="2"/>
              </a:rPr>
              <a:t>, </a:t>
            </a:r>
            <a:r>
              <a:rPr lang="el-GR" sz="2400" dirty="0" err="1">
                <a:sym typeface="Symbol" pitchFamily="18" charset="2"/>
              </a:rPr>
              <a:t>ινδόλη</a:t>
            </a:r>
            <a:r>
              <a:rPr lang="en-US" sz="2400" dirty="0">
                <a:sym typeface="Symbol" pitchFamily="18" charset="2"/>
              </a:rPr>
              <a:t>, NH</a:t>
            </a:r>
            <a:r>
              <a:rPr lang="en-US" sz="2400" baseline="-25000" dirty="0">
                <a:sym typeface="Symbol" pitchFamily="18" charset="2"/>
              </a:rPr>
              <a:t>3</a:t>
            </a:r>
            <a:r>
              <a:rPr lang="en-US" sz="2400" dirty="0">
                <a:sym typeface="Symbol" pitchFamily="18" charset="2"/>
              </a:rPr>
              <a:t>, H</a:t>
            </a:r>
            <a:r>
              <a:rPr lang="en-US" sz="2400" baseline="-25000" dirty="0">
                <a:sym typeface="Symbol" pitchFamily="18" charset="2"/>
              </a:rPr>
              <a:t>2</a:t>
            </a:r>
            <a:r>
              <a:rPr lang="en-US" sz="2400" dirty="0">
                <a:sym typeface="Symbol" pitchFamily="18" charset="2"/>
              </a:rPr>
              <a:t>S, </a:t>
            </a:r>
            <a:r>
              <a:rPr lang="el-GR" sz="2400" dirty="0">
                <a:sym typeface="Symbol" pitchFamily="18" charset="2"/>
              </a:rPr>
              <a:t>άσχημη </a:t>
            </a:r>
            <a:r>
              <a:rPr lang="el-GR" sz="2400" dirty="0" smtClean="0">
                <a:sym typeface="Symbol" pitchFamily="18" charset="2"/>
              </a:rPr>
              <a:t>οσμή-γεύση.</a:t>
            </a:r>
          </a:p>
          <a:p>
            <a:pPr marL="342900" indent="-342900">
              <a:lnSpc>
                <a:spcPct val="90000"/>
              </a:lnSpc>
              <a:buFont typeface="Wingdings" panose="05000000000000000000" pitchFamily="2" charset="2"/>
              <a:buChar char="§"/>
            </a:pPr>
            <a:endParaRPr lang="el-GR" sz="2400" dirty="0" smtClean="0">
              <a:sym typeface="Symbol" pitchFamily="18" charset="2"/>
            </a:endParaRPr>
          </a:p>
          <a:p>
            <a:pPr marL="342900" indent="-342900">
              <a:lnSpc>
                <a:spcPct val="90000"/>
              </a:lnSpc>
              <a:buFont typeface="Wingdings" panose="05000000000000000000" pitchFamily="2" charset="2"/>
              <a:buChar char="§"/>
            </a:pPr>
            <a:r>
              <a:rPr lang="el-GR" sz="2400" dirty="0"/>
              <a:t>Σε χαμηλό </a:t>
            </a:r>
            <a:r>
              <a:rPr lang="en-US" sz="2400" dirty="0"/>
              <a:t>pH (</a:t>
            </a:r>
            <a:r>
              <a:rPr lang="el-GR" sz="2400" dirty="0" err="1"/>
              <a:t>ζυμούμενα</a:t>
            </a:r>
            <a:r>
              <a:rPr lang="el-GR" sz="2400" dirty="0"/>
              <a:t> αλλαντικά) τα </a:t>
            </a:r>
            <a:r>
              <a:rPr lang="el-GR" sz="2400" dirty="0">
                <a:solidFill>
                  <a:schemeClr val="tx2"/>
                </a:solidFill>
              </a:rPr>
              <a:t>γαλακτικά βακτήρια </a:t>
            </a:r>
            <a:r>
              <a:rPr lang="el-GR" sz="2400" dirty="0" smtClean="0"/>
              <a:t>επικρατούν. </a:t>
            </a:r>
            <a:endParaRPr lang="en-US" sz="2400" dirty="0"/>
          </a:p>
          <a:p>
            <a:pPr marL="285750" indent="-285750">
              <a:lnSpc>
                <a:spcPct val="90000"/>
              </a:lnSpc>
              <a:buFont typeface="Wingdings" panose="05000000000000000000" pitchFamily="2" charset="2"/>
              <a:buChar char="§"/>
            </a:pPr>
            <a:endParaRPr lang="en-US" sz="2400" dirty="0"/>
          </a:p>
          <a:p>
            <a:pPr marL="342900" indent="-342900">
              <a:lnSpc>
                <a:spcPct val="90000"/>
              </a:lnSpc>
              <a:buFont typeface="Wingdings" panose="05000000000000000000" pitchFamily="2" charset="2"/>
              <a:buChar char="§"/>
            </a:pPr>
            <a:r>
              <a:rPr lang="el-GR" sz="2400" dirty="0"/>
              <a:t>Μύκητες αναπτύσσονται εκεί που δεν μπορούν να αναπτυχθούν βακτήρια, και συνήθως πάνω από 5</a:t>
            </a:r>
            <a:r>
              <a:rPr lang="en-US" sz="2400" dirty="0">
                <a:sym typeface="Symbol" pitchFamily="18" charset="2"/>
              </a:rPr>
              <a:t></a:t>
            </a:r>
            <a:r>
              <a:rPr lang="en-US" sz="2400" dirty="0"/>
              <a:t>C</a:t>
            </a:r>
            <a:r>
              <a:rPr lang="el-GR" sz="2400" dirty="0"/>
              <a:t>, π.χ. όταν το κρέας ξηραθεί αρκετά ή όταν υπάρχουν </a:t>
            </a:r>
            <a:r>
              <a:rPr lang="el-GR" sz="2400" dirty="0" err="1"/>
              <a:t>βακτηριοστατικές</a:t>
            </a:r>
            <a:r>
              <a:rPr lang="el-GR" sz="2400" dirty="0"/>
              <a:t> ουσίες (π.χ. νιτρώδη</a:t>
            </a:r>
            <a:r>
              <a:rPr lang="el-GR" sz="2400" dirty="0" smtClean="0"/>
              <a:t>).</a:t>
            </a:r>
            <a:r>
              <a:rPr lang="en-US" sz="2400" dirty="0" smtClean="0"/>
              <a:t> </a:t>
            </a:r>
            <a:endParaRPr lang="en-US"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smtClean="0">
                <a:cs typeface="Arial" charset="0"/>
              </a:rPr>
              <a:t>(5 </a:t>
            </a:r>
            <a:r>
              <a:rPr lang="el-GR" dirty="0">
                <a:cs typeface="Arial" charset="0"/>
              </a:rPr>
              <a:t>από 19</a:t>
            </a:r>
            <a:r>
              <a:rPr lang="el-GR" dirty="0" smtClean="0">
                <a:cs typeface="Arial" charset="0"/>
              </a:rPr>
              <a:t>)</a:t>
            </a:r>
            <a:endParaRPr lang="el-GR" dirty="0"/>
          </a:p>
        </p:txBody>
      </p:sp>
      <p:sp>
        <p:nvSpPr>
          <p:cNvPr id="6" name="TextBox 4"/>
          <p:cNvSpPr txBox="1">
            <a:spLocks noChangeArrowheads="1"/>
          </p:cNvSpPr>
          <p:nvPr/>
        </p:nvSpPr>
        <p:spPr bwMode="auto">
          <a:xfrm>
            <a:off x="395537" y="1772816"/>
            <a:ext cx="3096343"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l-GR" sz="2400" dirty="0" smtClean="0"/>
              <a:t>Ενδεικτικός πληθυσμός μικροβίων σε κιμά υπό κενό ή χωρίς συσκευασία. </a:t>
            </a:r>
            <a:endParaRPr lang="el-GR" sz="2400" dirty="0"/>
          </a:p>
        </p:txBody>
      </p:sp>
      <p:pic>
        <p:nvPicPr>
          <p:cNvPr id="8" name="Picture 4" descr="Εικόνα, σχεδιάγραμμα meat populations. Ενδεικτικός πληθυσμός μικροβίων σε κιμά υπό κενό ή χωρίς συσκευασία. &#10;"/>
          <p:cNvPicPr>
            <a:picLocks noGrp="1" noChangeAspect="1" noChangeArrowheads="1"/>
          </p:cNvPicPr>
          <p:nvPr>
            <p:ph sz="half" idx="2"/>
          </p:nvPr>
        </p:nvPicPr>
        <p:blipFill>
          <a:blip r:embed="rId4" cstate="print"/>
          <a:srcRect/>
          <a:stretch>
            <a:fillRect/>
          </a:stretch>
        </p:blipFill>
        <p:spPr>
          <a:xfrm>
            <a:off x="3707904" y="1340768"/>
            <a:ext cx="4644851" cy="4947583"/>
          </a:xfr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8285"/>
            <a:ext cx="8208912" cy="1116459"/>
          </a:xfrm>
        </p:spPr>
        <p:txBody>
          <a:bodyPr>
            <a:normAutofit fontScale="90000"/>
          </a:bodyPr>
          <a:lstStyle/>
          <a:p>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smtClean="0">
                <a:cs typeface="Arial" charset="0"/>
              </a:rPr>
              <a:t>(6 </a:t>
            </a:r>
            <a:r>
              <a:rPr lang="el-GR" dirty="0">
                <a:cs typeface="Arial" charset="0"/>
              </a:rPr>
              <a:t>από 19</a:t>
            </a:r>
            <a:r>
              <a:rPr lang="el-GR" dirty="0" smtClean="0">
                <a:cs typeface="Arial" charset="0"/>
              </a:rPr>
              <a:t>)</a:t>
            </a:r>
            <a:endParaRPr lang="el-GR" dirty="0"/>
          </a:p>
        </p:txBody>
      </p:sp>
      <p:sp>
        <p:nvSpPr>
          <p:cNvPr id="2" name="Ορθογώνιο 1" descr="Αλλοίωση αλλαντικών (cured meats).&#10;&#10;Χαρακτηριστικά αλλαντικών:&#10; - Υψηλή aw στα βραστά (hams-frankfurters); Χαμηλή aw  &amp; pH, αρκετό NaCl στα ζυμούμενα αλλαντικά (αέρος,  προσούτο),&#10; - Επιπλέον της φυσικής μικροχλωρίδας υπάρχουν  επιμολύνσεις από τις θήκες και τα καρυκεύματα- πρόσθετα,&#10;&#10;Γλοιώδης αλλοίωση των θηκών (σε υψηλή υγρασία):&#10; - Ζύμες (Candida, Torulopsis), Lactobacillus,  Enterococcus, Weissela, Brochothrix,&#10; &#10;Οξίνηση (ζύμωση σακχάρων):&#10; - Επικρατεούν τα B. thermosphacta, LAB,&#10;"/>
          <p:cNvSpPr/>
          <p:nvPr/>
        </p:nvSpPr>
        <p:spPr>
          <a:xfrm>
            <a:off x="467544" y="1345523"/>
            <a:ext cx="8208912" cy="4819781"/>
          </a:xfrm>
          <a:prstGeom prst="rect">
            <a:avLst/>
          </a:prstGeom>
        </p:spPr>
        <p:txBody>
          <a:bodyPr wrap="square">
            <a:spAutoFit/>
          </a:bodyPr>
          <a:lstStyle/>
          <a:p>
            <a:pPr>
              <a:lnSpc>
                <a:spcPct val="80000"/>
              </a:lnSpc>
            </a:pPr>
            <a:r>
              <a:rPr lang="el-GR" sz="2400" dirty="0">
                <a:solidFill>
                  <a:schemeClr val="tx2"/>
                </a:solidFill>
              </a:rPr>
              <a:t>Αλλοίωση αλλαντικών</a:t>
            </a:r>
            <a:r>
              <a:rPr lang="en-US" sz="2400" dirty="0">
                <a:solidFill>
                  <a:schemeClr val="tx2"/>
                </a:solidFill>
              </a:rPr>
              <a:t> (cured meats</a:t>
            </a:r>
            <a:r>
              <a:rPr lang="en-US" sz="2400" dirty="0" smtClean="0">
                <a:solidFill>
                  <a:schemeClr val="tx2"/>
                </a:solidFill>
              </a:rPr>
              <a:t>)</a:t>
            </a:r>
            <a:r>
              <a:rPr lang="el-GR" sz="2400" dirty="0" smtClean="0">
                <a:solidFill>
                  <a:schemeClr val="tx2"/>
                </a:solidFill>
              </a:rPr>
              <a:t>.</a:t>
            </a:r>
            <a:endParaRPr lang="en-US" sz="2400" dirty="0">
              <a:solidFill>
                <a:schemeClr val="tx2"/>
              </a:solidFill>
            </a:endParaRPr>
          </a:p>
          <a:p>
            <a:pPr>
              <a:lnSpc>
                <a:spcPct val="80000"/>
              </a:lnSpc>
            </a:pPr>
            <a:endParaRPr lang="en-US" sz="2400" dirty="0">
              <a:solidFill>
                <a:schemeClr val="tx2"/>
              </a:solidFill>
            </a:endParaRPr>
          </a:p>
          <a:p>
            <a:pPr marL="342900" indent="-342900">
              <a:lnSpc>
                <a:spcPct val="80000"/>
              </a:lnSpc>
              <a:buClr>
                <a:schemeClr val="tx1"/>
              </a:buClr>
              <a:buFont typeface="Wingdings" panose="05000000000000000000" pitchFamily="2" charset="2"/>
              <a:buChar char="§"/>
            </a:pPr>
            <a:r>
              <a:rPr lang="el-GR" sz="2400" b="1" dirty="0">
                <a:solidFill>
                  <a:schemeClr val="tx2"/>
                </a:solidFill>
              </a:rPr>
              <a:t>Χαρακτηριστικά </a:t>
            </a:r>
            <a:r>
              <a:rPr lang="el-GR" sz="2400" b="1" dirty="0" smtClean="0">
                <a:solidFill>
                  <a:schemeClr val="tx2"/>
                </a:solidFill>
              </a:rPr>
              <a:t>αλλαντικών:</a:t>
            </a:r>
            <a:endParaRPr lang="en-US" sz="2400" b="1" dirty="0">
              <a:solidFill>
                <a:schemeClr val="tx2"/>
              </a:solidFill>
            </a:endParaRPr>
          </a:p>
          <a:p>
            <a:pPr>
              <a:lnSpc>
                <a:spcPct val="80000"/>
              </a:lnSpc>
              <a:buClr>
                <a:schemeClr val="tx1"/>
              </a:buClr>
            </a:pPr>
            <a:r>
              <a:rPr lang="en-US" sz="2400" dirty="0"/>
              <a:t>	- </a:t>
            </a:r>
            <a:r>
              <a:rPr lang="el-GR" sz="2400" dirty="0"/>
              <a:t>Υψηλή</a:t>
            </a:r>
            <a:r>
              <a:rPr lang="en-US" sz="2400" dirty="0"/>
              <a:t> a</a:t>
            </a:r>
            <a:r>
              <a:rPr lang="en-US" sz="2400" baseline="-25000" dirty="0"/>
              <a:t>w</a:t>
            </a:r>
            <a:r>
              <a:rPr lang="en-US" sz="2400" dirty="0"/>
              <a:t> </a:t>
            </a:r>
            <a:r>
              <a:rPr lang="el-GR" sz="2400" dirty="0"/>
              <a:t>στα βραστά (</a:t>
            </a:r>
            <a:r>
              <a:rPr lang="en-US" sz="2400" dirty="0"/>
              <a:t>hams-frankfurters</a:t>
            </a:r>
            <a:r>
              <a:rPr lang="en-US" sz="2400" dirty="0" smtClean="0"/>
              <a:t>)</a:t>
            </a:r>
            <a:r>
              <a:rPr lang="el-GR" sz="2400" dirty="0" smtClean="0"/>
              <a:t>,</a:t>
            </a:r>
            <a:r>
              <a:rPr lang="en-US" sz="2400" dirty="0" smtClean="0"/>
              <a:t> </a:t>
            </a:r>
            <a:r>
              <a:rPr lang="el-GR" sz="2400" dirty="0"/>
              <a:t>Χαμηλή </a:t>
            </a:r>
            <a:r>
              <a:rPr lang="en-US" sz="2400" dirty="0"/>
              <a:t>a</a:t>
            </a:r>
            <a:r>
              <a:rPr lang="en-US" sz="2400" baseline="-25000" dirty="0"/>
              <a:t>w</a:t>
            </a:r>
            <a:r>
              <a:rPr lang="en-US" sz="2400" dirty="0"/>
              <a:t> </a:t>
            </a:r>
            <a:r>
              <a:rPr lang="el-GR" sz="2400" dirty="0" smtClean="0"/>
              <a:t>	</a:t>
            </a:r>
            <a:r>
              <a:rPr lang="en-US" sz="2400" dirty="0" smtClean="0"/>
              <a:t>&amp; </a:t>
            </a:r>
            <a:r>
              <a:rPr lang="en-US" sz="2400" dirty="0"/>
              <a:t>pH, </a:t>
            </a:r>
            <a:r>
              <a:rPr lang="el-GR" sz="2400" dirty="0"/>
              <a:t>αρκετό </a:t>
            </a:r>
            <a:r>
              <a:rPr lang="en-US" sz="2400" dirty="0" err="1"/>
              <a:t>NaCl</a:t>
            </a:r>
            <a:r>
              <a:rPr lang="en-US" sz="2400" dirty="0"/>
              <a:t> </a:t>
            </a:r>
            <a:r>
              <a:rPr lang="el-GR" sz="2400" dirty="0"/>
              <a:t>στα </a:t>
            </a:r>
            <a:r>
              <a:rPr lang="el-GR" sz="2400" dirty="0" err="1"/>
              <a:t>ζυμούμενα</a:t>
            </a:r>
            <a:r>
              <a:rPr lang="el-GR" sz="2400" dirty="0"/>
              <a:t> αλλαντικά (αέρος, </a:t>
            </a:r>
            <a:r>
              <a:rPr lang="el-GR" sz="2400" dirty="0" smtClean="0"/>
              <a:t>	</a:t>
            </a:r>
            <a:r>
              <a:rPr lang="el-GR" sz="2400" dirty="0" err="1" smtClean="0"/>
              <a:t>προσούτο</a:t>
            </a:r>
            <a:r>
              <a:rPr lang="el-GR" sz="2400" dirty="0" smtClean="0"/>
              <a:t>),</a:t>
            </a:r>
            <a:endParaRPr lang="en-US" sz="2400" dirty="0"/>
          </a:p>
          <a:p>
            <a:pPr>
              <a:lnSpc>
                <a:spcPct val="80000"/>
              </a:lnSpc>
              <a:buClr>
                <a:schemeClr val="tx1"/>
              </a:buClr>
            </a:pPr>
            <a:r>
              <a:rPr lang="en-US" sz="2400" dirty="0"/>
              <a:t>	- </a:t>
            </a:r>
            <a:r>
              <a:rPr lang="el-GR" sz="2400" dirty="0"/>
              <a:t>Επιπλέον της </a:t>
            </a:r>
            <a:r>
              <a:rPr lang="el-GR" sz="2400" dirty="0" smtClean="0"/>
              <a:t>φυσικής </a:t>
            </a:r>
            <a:r>
              <a:rPr lang="el-GR" sz="2400" dirty="0" err="1"/>
              <a:t>μικροχλωρίδας</a:t>
            </a:r>
            <a:r>
              <a:rPr lang="el-GR" sz="2400" dirty="0"/>
              <a:t> υπάρχουν </a:t>
            </a:r>
            <a:r>
              <a:rPr lang="el-GR" sz="2400" dirty="0" smtClean="0"/>
              <a:t>	επιμολύνσεις </a:t>
            </a:r>
            <a:r>
              <a:rPr lang="el-GR" sz="2400" dirty="0"/>
              <a:t>από τις θήκες και τα </a:t>
            </a:r>
            <a:r>
              <a:rPr lang="el-GR" sz="2400" dirty="0" smtClean="0"/>
              <a:t>καρυκεύματα-	πρόσθετα,</a:t>
            </a:r>
            <a:endParaRPr lang="en-US" sz="2400" dirty="0"/>
          </a:p>
          <a:p>
            <a:pPr>
              <a:lnSpc>
                <a:spcPct val="80000"/>
              </a:lnSpc>
              <a:buClr>
                <a:schemeClr val="tx1"/>
              </a:buClr>
            </a:pPr>
            <a:endParaRPr lang="en-US" sz="2400" dirty="0"/>
          </a:p>
          <a:p>
            <a:pPr marL="342900" indent="-342900">
              <a:lnSpc>
                <a:spcPct val="80000"/>
              </a:lnSpc>
              <a:buClr>
                <a:schemeClr val="tx1"/>
              </a:buClr>
              <a:buFont typeface="Wingdings" panose="05000000000000000000" pitchFamily="2" charset="2"/>
              <a:buChar char="§"/>
            </a:pPr>
            <a:r>
              <a:rPr lang="el-GR" sz="2400" b="1" dirty="0">
                <a:solidFill>
                  <a:schemeClr val="tx2"/>
                </a:solidFill>
              </a:rPr>
              <a:t>Γλοιώδης αλλοίωση των θηκών</a:t>
            </a:r>
            <a:r>
              <a:rPr lang="en-US" sz="2400" b="1" dirty="0">
                <a:solidFill>
                  <a:schemeClr val="tx2"/>
                </a:solidFill>
              </a:rPr>
              <a:t> (</a:t>
            </a:r>
            <a:r>
              <a:rPr lang="el-GR" sz="2400" b="1" dirty="0">
                <a:solidFill>
                  <a:schemeClr val="tx2"/>
                </a:solidFill>
              </a:rPr>
              <a:t>σε υψηλή υγρασία</a:t>
            </a:r>
            <a:r>
              <a:rPr lang="en-US" sz="2400" b="1" dirty="0" smtClean="0">
                <a:solidFill>
                  <a:schemeClr val="tx2"/>
                </a:solidFill>
              </a:rPr>
              <a:t>)</a:t>
            </a:r>
            <a:r>
              <a:rPr lang="el-GR" sz="2400" b="1" dirty="0" smtClean="0">
                <a:solidFill>
                  <a:schemeClr val="tx2"/>
                </a:solidFill>
              </a:rPr>
              <a:t>:</a:t>
            </a:r>
            <a:endParaRPr lang="en-US" sz="2400" b="1" dirty="0">
              <a:solidFill>
                <a:schemeClr val="tx2"/>
              </a:solidFill>
            </a:endParaRPr>
          </a:p>
          <a:p>
            <a:pPr>
              <a:lnSpc>
                <a:spcPct val="80000"/>
              </a:lnSpc>
              <a:buClr>
                <a:schemeClr val="tx1"/>
              </a:buClr>
            </a:pPr>
            <a:r>
              <a:rPr lang="en-US" sz="2400" dirty="0"/>
              <a:t>	- </a:t>
            </a:r>
            <a:r>
              <a:rPr lang="el-GR" sz="2400" dirty="0"/>
              <a:t>Ζύμες</a:t>
            </a:r>
            <a:r>
              <a:rPr lang="en-US" sz="2400" dirty="0"/>
              <a:t> (Candida, </a:t>
            </a:r>
            <a:r>
              <a:rPr lang="en-US" sz="2400" dirty="0" err="1"/>
              <a:t>Torulopsis</a:t>
            </a:r>
            <a:r>
              <a:rPr lang="en-US" sz="2400" dirty="0"/>
              <a:t>), Lactobacillus, </a:t>
            </a:r>
            <a:r>
              <a:rPr lang="el-GR" sz="2400" dirty="0" smtClean="0"/>
              <a:t>	</a:t>
            </a:r>
            <a:r>
              <a:rPr lang="en-US" sz="2400" dirty="0" smtClean="0"/>
              <a:t>Enterococcus</a:t>
            </a:r>
            <a:r>
              <a:rPr lang="en-US" sz="2400" dirty="0"/>
              <a:t>, </a:t>
            </a:r>
            <a:r>
              <a:rPr lang="en-US" sz="2400" dirty="0" err="1"/>
              <a:t>Weissela</a:t>
            </a:r>
            <a:r>
              <a:rPr lang="en-US" sz="2400" dirty="0"/>
              <a:t>, </a:t>
            </a:r>
            <a:r>
              <a:rPr lang="en-US" sz="2400" dirty="0" err="1" smtClean="0"/>
              <a:t>Brochothrix</a:t>
            </a:r>
            <a:r>
              <a:rPr lang="el-GR" sz="2400" dirty="0"/>
              <a:t>,</a:t>
            </a:r>
            <a:endParaRPr lang="el-GR" sz="2400" dirty="0" smtClean="0"/>
          </a:p>
          <a:p>
            <a:pPr>
              <a:lnSpc>
                <a:spcPct val="80000"/>
              </a:lnSpc>
              <a:buClr>
                <a:schemeClr val="tx1"/>
              </a:buClr>
            </a:pPr>
            <a:r>
              <a:rPr lang="en-US" sz="2400" dirty="0" smtClean="0"/>
              <a:t> </a:t>
            </a:r>
            <a:endParaRPr lang="en-US" sz="2400" dirty="0"/>
          </a:p>
          <a:p>
            <a:pPr marL="342900" indent="-342900">
              <a:lnSpc>
                <a:spcPct val="80000"/>
              </a:lnSpc>
              <a:buClr>
                <a:schemeClr val="tx1"/>
              </a:buClr>
              <a:buFont typeface="Wingdings" panose="05000000000000000000" pitchFamily="2" charset="2"/>
              <a:buChar char="§"/>
            </a:pPr>
            <a:r>
              <a:rPr lang="el-GR" sz="2400" b="1" dirty="0" err="1">
                <a:solidFill>
                  <a:schemeClr val="tx2"/>
                </a:solidFill>
              </a:rPr>
              <a:t>Οξίνηση</a:t>
            </a:r>
            <a:r>
              <a:rPr lang="en-US" sz="2400" b="1" dirty="0">
                <a:solidFill>
                  <a:schemeClr val="tx2"/>
                </a:solidFill>
              </a:rPr>
              <a:t> (</a:t>
            </a:r>
            <a:r>
              <a:rPr lang="el-GR" sz="2400" b="1" dirty="0">
                <a:solidFill>
                  <a:schemeClr val="tx2"/>
                </a:solidFill>
              </a:rPr>
              <a:t>ζύμωση σακχάρων</a:t>
            </a:r>
            <a:r>
              <a:rPr lang="el-GR" sz="2400" b="1" dirty="0" smtClean="0">
                <a:solidFill>
                  <a:schemeClr val="tx2"/>
                </a:solidFill>
              </a:rPr>
              <a:t>):</a:t>
            </a:r>
            <a:endParaRPr lang="en-US" sz="2400" b="1" dirty="0">
              <a:solidFill>
                <a:schemeClr val="tx2"/>
              </a:solidFill>
            </a:endParaRPr>
          </a:p>
          <a:p>
            <a:pPr>
              <a:lnSpc>
                <a:spcPct val="80000"/>
              </a:lnSpc>
            </a:pPr>
            <a:r>
              <a:rPr lang="en-US" sz="2400" dirty="0"/>
              <a:t>	- </a:t>
            </a:r>
            <a:r>
              <a:rPr lang="el-GR" sz="2400" dirty="0" err="1"/>
              <a:t>Επικρατεούν</a:t>
            </a:r>
            <a:r>
              <a:rPr lang="el-GR" sz="2400" dirty="0"/>
              <a:t> τα </a:t>
            </a:r>
            <a:r>
              <a:rPr lang="en-US" sz="2400" dirty="0"/>
              <a:t>B. </a:t>
            </a:r>
            <a:r>
              <a:rPr lang="en-US" sz="2400" dirty="0" err="1"/>
              <a:t>thermosphacta</a:t>
            </a:r>
            <a:r>
              <a:rPr lang="en-US" sz="2400" dirty="0"/>
              <a:t>, </a:t>
            </a:r>
            <a:r>
              <a:rPr lang="en-US" sz="2400" dirty="0" smtClean="0"/>
              <a:t>LAB</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sz="4000" dirty="0" err="1">
                <a:cs typeface="Arial" charset="0"/>
              </a:rPr>
              <a:t>Αλλοιογόνοι</a:t>
            </a:r>
            <a:r>
              <a:rPr lang="el-GR" sz="4000" dirty="0">
                <a:cs typeface="Arial" charset="0"/>
              </a:rPr>
              <a:t> μικροοργανισμοί</a:t>
            </a:r>
            <a:r>
              <a:rPr lang="en-US" sz="4000" dirty="0">
                <a:cs typeface="Arial" charset="0"/>
              </a:rPr>
              <a:t/>
            </a:r>
            <a:br>
              <a:rPr lang="en-US" sz="4000" dirty="0">
                <a:cs typeface="Arial" charset="0"/>
              </a:rPr>
            </a:br>
            <a:r>
              <a:rPr lang="el-GR" sz="4000" dirty="0" smtClean="0">
                <a:cs typeface="Arial" charset="0"/>
              </a:rPr>
              <a:t>(7 </a:t>
            </a:r>
            <a:r>
              <a:rPr lang="el-GR" sz="4000" dirty="0">
                <a:cs typeface="Arial" charset="0"/>
              </a:rPr>
              <a:t>από 19</a:t>
            </a:r>
            <a:r>
              <a:rPr lang="el-GR" sz="4000" dirty="0" smtClean="0">
                <a:cs typeface="Arial" charset="0"/>
              </a:rPr>
              <a:t>)</a:t>
            </a:r>
            <a:endParaRPr lang="el-GR" sz="4000" dirty="0"/>
          </a:p>
        </p:txBody>
      </p:sp>
      <p:sp>
        <p:nvSpPr>
          <p:cNvPr id="10" name="TextBox 4" descr="Πρασίνισμα λόγω H2O2 αναεροβίως: &#10; (Όταν μια συσκευασία κενού ανοίγει, τα frankfurters  εκτείθενται σε οξυγόνο &#10;      (H2O2 + nitrosohemochrome ® oxidized porphyrin).  Σημείωση : ακίνδυνη αλλοίωση.&#10; - Weissella viridescens, leuconsostocs, enterococci, &#10;Πρασίνισμα λόγω H2S αναεροβίως: &#10; - Shewanella putrefaciens, Lactobacillus sake (H2S +  myoglobin ® sulphomyoglobin),&#10;Κιτρίνισμα κατά την ψύξη:&#10;  (απαιτεί 3-4 βδομάδες)&#10; - Enterococcus casseliflavus, &#10;Αέριο από Clostridia σε αλλαντικά ωρίμανσης(ευνοούνται  από κάπνισμα, αναστέλλονται από νιτρώδη+ οξύτητα).&#10;"/>
          <p:cNvSpPr txBox="1">
            <a:spLocks noChangeArrowheads="1"/>
          </p:cNvSpPr>
          <p:nvPr>
            <p:custDataLst>
              <p:tags r:id="rId2"/>
            </p:custDataLst>
          </p:nvPr>
        </p:nvSpPr>
        <p:spPr bwMode="auto">
          <a:xfrm>
            <a:off x="429964" y="1700808"/>
            <a:ext cx="8318500"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80000"/>
              </a:lnSpc>
              <a:buClr>
                <a:schemeClr val="tx1"/>
              </a:buClr>
              <a:buFont typeface="Wingdings" panose="05000000000000000000" pitchFamily="2" charset="2"/>
              <a:buChar char="§"/>
            </a:pPr>
            <a:r>
              <a:rPr lang="el-GR" sz="2400" b="1" dirty="0">
                <a:solidFill>
                  <a:schemeClr val="tx2"/>
                </a:solidFill>
              </a:rPr>
              <a:t>Πρασίνισμα λόγω</a:t>
            </a:r>
            <a:r>
              <a:rPr lang="en-US" sz="2400" b="1" dirty="0">
                <a:solidFill>
                  <a:schemeClr val="tx2"/>
                </a:solidFill>
              </a:rPr>
              <a:t> H</a:t>
            </a:r>
            <a:r>
              <a:rPr lang="en-US" sz="2400" b="1" baseline="-25000" dirty="0">
                <a:solidFill>
                  <a:schemeClr val="tx2"/>
                </a:solidFill>
              </a:rPr>
              <a:t>2</a:t>
            </a:r>
            <a:r>
              <a:rPr lang="en-US" sz="2400" b="1" dirty="0">
                <a:solidFill>
                  <a:schemeClr val="tx2"/>
                </a:solidFill>
              </a:rPr>
              <a:t>O</a:t>
            </a:r>
            <a:r>
              <a:rPr lang="en-US" sz="2400" b="1" baseline="-25000" dirty="0">
                <a:solidFill>
                  <a:schemeClr val="tx2"/>
                </a:solidFill>
              </a:rPr>
              <a:t>2</a:t>
            </a:r>
            <a:r>
              <a:rPr lang="en-US" sz="2400" b="1" dirty="0">
                <a:solidFill>
                  <a:schemeClr val="tx2"/>
                </a:solidFill>
              </a:rPr>
              <a:t> </a:t>
            </a:r>
            <a:r>
              <a:rPr lang="el-GR" sz="2400" b="1" dirty="0" err="1" smtClean="0">
                <a:solidFill>
                  <a:schemeClr val="tx2"/>
                </a:solidFill>
              </a:rPr>
              <a:t>αναεροβίως</a:t>
            </a:r>
            <a:r>
              <a:rPr lang="el-GR" sz="2400" b="1" dirty="0" smtClean="0">
                <a:solidFill>
                  <a:schemeClr val="tx2"/>
                </a:solidFill>
              </a:rPr>
              <a:t>:</a:t>
            </a:r>
            <a:r>
              <a:rPr lang="en-US" sz="2400" dirty="0" smtClean="0">
                <a:solidFill>
                  <a:schemeClr val="tx2"/>
                </a:solidFill>
              </a:rPr>
              <a:t> </a:t>
            </a:r>
            <a:endParaRPr lang="en-US" sz="2400" dirty="0">
              <a:solidFill>
                <a:schemeClr val="tx2"/>
              </a:solidFill>
            </a:endParaRPr>
          </a:p>
          <a:p>
            <a:pPr>
              <a:lnSpc>
                <a:spcPct val="80000"/>
              </a:lnSpc>
              <a:buClr>
                <a:schemeClr val="tx1"/>
              </a:buClr>
            </a:pPr>
            <a:r>
              <a:rPr lang="en-US" sz="2400" dirty="0"/>
              <a:t>	(</a:t>
            </a:r>
            <a:r>
              <a:rPr lang="el-GR" sz="2400" dirty="0"/>
              <a:t>Όταν μια συσκευασία κενού ανοίγει, τα </a:t>
            </a:r>
            <a:r>
              <a:rPr lang="en-US" sz="2400" dirty="0"/>
              <a:t>frankfurters </a:t>
            </a:r>
            <a:r>
              <a:rPr lang="el-GR" sz="2400" dirty="0" smtClean="0"/>
              <a:t>	</a:t>
            </a:r>
            <a:r>
              <a:rPr lang="el-GR" sz="2400" dirty="0" err="1" smtClean="0"/>
              <a:t>εκτείθενται</a:t>
            </a:r>
            <a:r>
              <a:rPr lang="el-GR" sz="2400" dirty="0" smtClean="0"/>
              <a:t> </a:t>
            </a:r>
            <a:r>
              <a:rPr lang="el-GR" sz="2400" dirty="0"/>
              <a:t>σε οξυγόνο </a:t>
            </a:r>
          </a:p>
          <a:p>
            <a:pPr>
              <a:lnSpc>
                <a:spcPct val="80000"/>
              </a:lnSpc>
              <a:buClr>
                <a:schemeClr val="tx1"/>
              </a:buClr>
            </a:pPr>
            <a:r>
              <a:rPr lang="el-GR" sz="2400" dirty="0"/>
              <a:t>     </a:t>
            </a:r>
            <a:r>
              <a:rPr lang="el-GR" sz="2400" dirty="0" smtClean="0"/>
              <a:t>	(</a:t>
            </a:r>
            <a:r>
              <a:rPr lang="en-US" sz="2400" dirty="0"/>
              <a:t>H</a:t>
            </a:r>
            <a:r>
              <a:rPr lang="en-US" sz="2400" baseline="-25000" dirty="0"/>
              <a:t>2</a:t>
            </a:r>
            <a:r>
              <a:rPr lang="en-US" sz="2400" dirty="0"/>
              <a:t>O</a:t>
            </a:r>
            <a:r>
              <a:rPr lang="en-US" sz="2400" baseline="-25000" dirty="0"/>
              <a:t>2</a:t>
            </a:r>
            <a:r>
              <a:rPr lang="en-US" sz="2400" dirty="0"/>
              <a:t> + </a:t>
            </a:r>
            <a:r>
              <a:rPr lang="en-US" sz="2400" dirty="0" err="1"/>
              <a:t>nitrosohemochrome</a:t>
            </a:r>
            <a:r>
              <a:rPr lang="en-US" sz="2400" dirty="0"/>
              <a:t> </a:t>
            </a:r>
            <a:r>
              <a:rPr lang="en-US" sz="2400" dirty="0">
                <a:sym typeface="Symbol" pitchFamily="18" charset="2"/>
              </a:rPr>
              <a:t> oxidized </a:t>
            </a:r>
            <a:r>
              <a:rPr lang="en-US" sz="2400" dirty="0" err="1">
                <a:sym typeface="Symbol" pitchFamily="18" charset="2"/>
              </a:rPr>
              <a:t>porphyrin</a:t>
            </a:r>
            <a:r>
              <a:rPr lang="en-US" sz="2400" dirty="0"/>
              <a:t>). </a:t>
            </a:r>
            <a:r>
              <a:rPr lang="el-GR" sz="2400" dirty="0" smtClean="0"/>
              <a:t>	</a:t>
            </a:r>
            <a:r>
              <a:rPr lang="el-GR" sz="2400" dirty="0" smtClean="0">
                <a:solidFill>
                  <a:schemeClr val="accent4">
                    <a:lumMod val="50000"/>
                  </a:schemeClr>
                </a:solidFill>
              </a:rPr>
              <a:t>Σημείωση </a:t>
            </a:r>
            <a:r>
              <a:rPr lang="en-US" sz="2400" dirty="0"/>
              <a:t>: </a:t>
            </a:r>
            <a:r>
              <a:rPr lang="el-GR" sz="2400" dirty="0"/>
              <a:t>ακίνδυνη </a:t>
            </a:r>
            <a:r>
              <a:rPr lang="el-GR" sz="2400" dirty="0" smtClean="0"/>
              <a:t>αλλοίωση.</a:t>
            </a:r>
            <a:endParaRPr lang="en-US" sz="2400" dirty="0"/>
          </a:p>
          <a:p>
            <a:pPr>
              <a:lnSpc>
                <a:spcPct val="80000"/>
              </a:lnSpc>
              <a:buClr>
                <a:schemeClr val="tx1"/>
              </a:buClr>
            </a:pPr>
            <a:r>
              <a:rPr lang="en-US" sz="2400" dirty="0"/>
              <a:t>	- </a:t>
            </a:r>
            <a:r>
              <a:rPr lang="en-US" sz="2400" dirty="0" err="1"/>
              <a:t>Weissella</a:t>
            </a:r>
            <a:r>
              <a:rPr lang="en-US" sz="2400" dirty="0"/>
              <a:t> </a:t>
            </a:r>
            <a:r>
              <a:rPr lang="en-US" sz="2400" dirty="0" err="1"/>
              <a:t>viridescens</a:t>
            </a:r>
            <a:r>
              <a:rPr lang="en-US" sz="2400" dirty="0"/>
              <a:t>, </a:t>
            </a:r>
            <a:r>
              <a:rPr lang="en-US" sz="2400" dirty="0" err="1"/>
              <a:t>leuconsostocs</a:t>
            </a:r>
            <a:r>
              <a:rPr lang="en-US" sz="2400" dirty="0"/>
              <a:t>, </a:t>
            </a:r>
            <a:r>
              <a:rPr lang="en-US" sz="2400" dirty="0" smtClean="0"/>
              <a:t>enterococci</a:t>
            </a:r>
            <a:r>
              <a:rPr lang="el-GR" sz="2400" dirty="0" smtClean="0"/>
              <a:t>,</a:t>
            </a:r>
            <a:r>
              <a:rPr lang="en-US" sz="2400" dirty="0" smtClean="0"/>
              <a:t> </a:t>
            </a:r>
            <a:endParaRPr lang="en-US" sz="2400" dirty="0">
              <a:sym typeface="Symbol" pitchFamily="18" charset="2"/>
            </a:endParaRPr>
          </a:p>
          <a:p>
            <a:pPr marL="342900" indent="-342900">
              <a:lnSpc>
                <a:spcPct val="80000"/>
              </a:lnSpc>
              <a:buClr>
                <a:schemeClr val="tx1"/>
              </a:buClr>
              <a:buFont typeface="Wingdings" panose="05000000000000000000" pitchFamily="2" charset="2"/>
              <a:buChar char="§"/>
            </a:pPr>
            <a:r>
              <a:rPr lang="el-GR" sz="2400" b="1" dirty="0">
                <a:solidFill>
                  <a:schemeClr val="tx2"/>
                </a:solidFill>
              </a:rPr>
              <a:t>Πρασίνισμα λόγω</a:t>
            </a:r>
            <a:r>
              <a:rPr lang="en-US" sz="2400" b="1" dirty="0">
                <a:solidFill>
                  <a:schemeClr val="tx2"/>
                </a:solidFill>
              </a:rPr>
              <a:t> H</a:t>
            </a:r>
            <a:r>
              <a:rPr lang="en-US" sz="2400" b="1" baseline="-25000" dirty="0">
                <a:solidFill>
                  <a:schemeClr val="tx2"/>
                </a:solidFill>
              </a:rPr>
              <a:t>2</a:t>
            </a:r>
            <a:r>
              <a:rPr lang="en-US" sz="2400" b="1" dirty="0">
                <a:solidFill>
                  <a:schemeClr val="tx2"/>
                </a:solidFill>
              </a:rPr>
              <a:t>S </a:t>
            </a:r>
            <a:r>
              <a:rPr lang="el-GR" sz="2400" b="1" dirty="0" err="1" smtClean="0">
                <a:solidFill>
                  <a:schemeClr val="tx2"/>
                </a:solidFill>
              </a:rPr>
              <a:t>αναεροβίως</a:t>
            </a:r>
            <a:r>
              <a:rPr lang="el-GR" sz="2400" b="1" dirty="0" smtClean="0">
                <a:solidFill>
                  <a:schemeClr val="tx2"/>
                </a:solidFill>
              </a:rPr>
              <a:t>:</a:t>
            </a:r>
            <a:r>
              <a:rPr lang="en-US" sz="2400" dirty="0" smtClean="0">
                <a:solidFill>
                  <a:schemeClr val="tx2"/>
                </a:solidFill>
              </a:rPr>
              <a:t> </a:t>
            </a:r>
            <a:endParaRPr lang="en-US" sz="2400" dirty="0">
              <a:solidFill>
                <a:schemeClr val="tx2"/>
              </a:solidFill>
            </a:endParaRPr>
          </a:p>
          <a:p>
            <a:pPr>
              <a:lnSpc>
                <a:spcPct val="80000"/>
              </a:lnSpc>
              <a:buClr>
                <a:schemeClr val="tx1"/>
              </a:buClr>
            </a:pPr>
            <a:r>
              <a:rPr lang="el-GR" sz="2400" dirty="0" smtClean="0"/>
              <a:t>	</a:t>
            </a:r>
            <a:r>
              <a:rPr lang="en-US" sz="2400" dirty="0" smtClean="0"/>
              <a:t>- </a:t>
            </a:r>
            <a:r>
              <a:rPr lang="en-US" sz="2400" dirty="0" err="1"/>
              <a:t>Shewanella</a:t>
            </a:r>
            <a:r>
              <a:rPr lang="en-US" sz="2400" dirty="0"/>
              <a:t> </a:t>
            </a:r>
            <a:r>
              <a:rPr lang="en-US" sz="2400" dirty="0" err="1"/>
              <a:t>putrefaciens</a:t>
            </a:r>
            <a:r>
              <a:rPr lang="en-US" sz="2400" dirty="0"/>
              <a:t>, Lactobacillus sake (H</a:t>
            </a:r>
            <a:r>
              <a:rPr lang="en-US" sz="2400" baseline="-25000" dirty="0"/>
              <a:t>2</a:t>
            </a:r>
            <a:r>
              <a:rPr lang="en-US" sz="2400" dirty="0"/>
              <a:t>S + </a:t>
            </a:r>
            <a:r>
              <a:rPr lang="el-GR" sz="2400" dirty="0" smtClean="0"/>
              <a:t>	</a:t>
            </a:r>
            <a:r>
              <a:rPr lang="en-US" sz="2400" dirty="0" smtClean="0"/>
              <a:t>myoglobin </a:t>
            </a:r>
            <a:r>
              <a:rPr lang="en-US" sz="2400" dirty="0">
                <a:sym typeface="Symbol" pitchFamily="18" charset="2"/>
              </a:rPr>
              <a:t> </a:t>
            </a:r>
            <a:r>
              <a:rPr lang="en-US" sz="2400" dirty="0" err="1">
                <a:sym typeface="Symbol" pitchFamily="18" charset="2"/>
              </a:rPr>
              <a:t>sulphomyoglobin</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lnSpc>
                <a:spcPct val="80000"/>
              </a:lnSpc>
              <a:buClr>
                <a:schemeClr val="tx1"/>
              </a:buClr>
              <a:buFont typeface="Wingdings" panose="05000000000000000000" pitchFamily="2" charset="2"/>
              <a:buChar char="§"/>
            </a:pPr>
            <a:r>
              <a:rPr lang="el-GR" sz="2400" b="1" dirty="0">
                <a:solidFill>
                  <a:schemeClr val="tx2"/>
                </a:solidFill>
              </a:rPr>
              <a:t>Κιτρίνισμα κατά την </a:t>
            </a:r>
            <a:r>
              <a:rPr lang="el-GR" sz="2400" b="1" dirty="0" smtClean="0">
                <a:solidFill>
                  <a:schemeClr val="tx2"/>
                </a:solidFill>
              </a:rPr>
              <a:t>ψύξη:</a:t>
            </a:r>
          </a:p>
          <a:p>
            <a:pPr>
              <a:lnSpc>
                <a:spcPct val="80000"/>
              </a:lnSpc>
              <a:buClr>
                <a:schemeClr val="tx1"/>
              </a:buClr>
            </a:pPr>
            <a:r>
              <a:rPr lang="el-GR" sz="2400" b="1" dirty="0">
                <a:solidFill>
                  <a:schemeClr val="tx2"/>
                </a:solidFill>
              </a:rPr>
              <a:t>	</a:t>
            </a:r>
            <a:r>
              <a:rPr lang="en-US" sz="2400" dirty="0" smtClean="0"/>
              <a:t> </a:t>
            </a:r>
            <a:r>
              <a:rPr lang="en-US" sz="2400" dirty="0"/>
              <a:t>(</a:t>
            </a:r>
            <a:r>
              <a:rPr lang="el-GR" sz="2400" dirty="0"/>
              <a:t>απαιτεί </a:t>
            </a:r>
            <a:r>
              <a:rPr lang="en-US" sz="2400" dirty="0"/>
              <a:t>3-4 </a:t>
            </a:r>
            <a:r>
              <a:rPr lang="el-GR" sz="2400" dirty="0"/>
              <a:t>βδομάδες)</a:t>
            </a:r>
            <a:endParaRPr lang="en-US" sz="2400" dirty="0"/>
          </a:p>
          <a:p>
            <a:pPr>
              <a:lnSpc>
                <a:spcPct val="80000"/>
              </a:lnSpc>
              <a:buClr>
                <a:schemeClr val="tx1"/>
              </a:buClr>
            </a:pPr>
            <a:r>
              <a:rPr lang="en-US" sz="2400" dirty="0"/>
              <a:t>	- Enterococcus </a:t>
            </a:r>
            <a:r>
              <a:rPr lang="en-US" sz="2400" dirty="0" err="1" smtClean="0"/>
              <a:t>casseliflavus</a:t>
            </a:r>
            <a:r>
              <a:rPr lang="el-GR" sz="2400" dirty="0" smtClean="0"/>
              <a:t>,</a:t>
            </a:r>
            <a:r>
              <a:rPr lang="en-US" sz="2400" dirty="0" smtClean="0"/>
              <a:t> </a:t>
            </a:r>
            <a:endParaRPr lang="en-US" sz="2400" dirty="0"/>
          </a:p>
          <a:p>
            <a:pPr marL="342900" indent="-342900">
              <a:lnSpc>
                <a:spcPct val="80000"/>
              </a:lnSpc>
              <a:buClr>
                <a:schemeClr val="tx1"/>
              </a:buClr>
              <a:buFont typeface="Wingdings" panose="05000000000000000000" pitchFamily="2" charset="2"/>
              <a:buChar char="§"/>
            </a:pPr>
            <a:r>
              <a:rPr lang="el-GR" sz="2400" b="1" dirty="0">
                <a:solidFill>
                  <a:schemeClr val="tx2"/>
                </a:solidFill>
              </a:rPr>
              <a:t>Αέριο από </a:t>
            </a:r>
            <a:r>
              <a:rPr lang="en-US" sz="2400" dirty="0"/>
              <a:t>Clostridia </a:t>
            </a:r>
            <a:r>
              <a:rPr lang="el-GR" sz="2400" dirty="0"/>
              <a:t>σε αλλαντικά ωρίμανσης</a:t>
            </a:r>
            <a:r>
              <a:rPr lang="en-US" sz="2400" dirty="0"/>
              <a:t>(</a:t>
            </a:r>
            <a:r>
              <a:rPr lang="el-GR" sz="2400" dirty="0"/>
              <a:t>ευνοούνται </a:t>
            </a:r>
            <a:r>
              <a:rPr lang="el-GR" sz="2400" dirty="0" smtClean="0"/>
              <a:t>	από </a:t>
            </a:r>
            <a:r>
              <a:rPr lang="el-GR" sz="2400" dirty="0"/>
              <a:t>κάπνισμα, αναστέλλονται από νιτρώδη+ οξύτητα</a:t>
            </a:r>
            <a:r>
              <a:rPr lang="en-US" sz="2400" dirty="0" smtClean="0"/>
              <a:t>)</a:t>
            </a:r>
            <a:r>
              <a:rPr lang="el-GR" sz="2400" dirty="0" smtClean="0"/>
              <a:t>.</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218059"/>
          </a:xfrm>
        </p:spPr>
        <p:txBody>
          <a:bodyPr>
            <a:noAutofit/>
          </a:bodyPr>
          <a:lstStyle/>
          <a:p>
            <a:pPr algn="ctr"/>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smtClean="0">
                <a:cs typeface="Arial" charset="0"/>
              </a:rPr>
              <a:t>(8 </a:t>
            </a:r>
            <a:r>
              <a:rPr lang="el-GR" dirty="0">
                <a:cs typeface="Arial" charset="0"/>
              </a:rPr>
              <a:t>από 19</a:t>
            </a:r>
            <a:r>
              <a:rPr lang="el-GR" dirty="0" smtClean="0">
                <a:cs typeface="Arial" charset="0"/>
              </a:rPr>
              <a:t>)</a:t>
            </a:r>
            <a:endParaRPr lang="el-GR" dirty="0"/>
          </a:p>
        </p:txBody>
      </p:sp>
      <p:sp>
        <p:nvSpPr>
          <p:cNvPr id="11" name="TextBox 4" descr="Κυρίαρχη μικροχλωρίδα και καλλιέργειες εκκίνησης σε αλλαντικά ωρίμανσης (αέρος):&#10;&#10;Αλόφιλα, οξεόφιλα είδη επικρατούν,&#10;Note: S. aureus and Salmonella may survive,&#10;Ομοζυμωτικοί Lactobacilli (παραδείγματος χάριν  Lb. plantarum, Lb. bulgaricus) παράγουν γαλακτικό οξύ,&#10;Ετεροζυμωτικοι Lactobacilli (παραδείγματος χάριν Lb. brevis) και Leuconostoc παράγουν επιπλέον και άλλα οξέα, CO2, ακεταλδεύδη          άρωμα,&#10;Micrococci (M. aurantiacus) και Staphylococci (S. carnosus) ανάγουν τα νιτρικά σε νιτρώδη, &#10;Pediococcus cerevisiae, P. acidilacti παράγουν οξέα. &#10;"/>
          <p:cNvSpPr txBox="1">
            <a:spLocks noChangeArrowheads="1"/>
          </p:cNvSpPr>
          <p:nvPr>
            <p:custDataLst>
              <p:tags r:id="rId2"/>
            </p:custDataLst>
          </p:nvPr>
        </p:nvSpPr>
        <p:spPr bwMode="auto">
          <a:xfrm>
            <a:off x="529406" y="1412776"/>
            <a:ext cx="814705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smtClean="0"/>
              <a:t>Κυρίαρχη </a:t>
            </a:r>
            <a:r>
              <a:rPr lang="el-GR" sz="2400" dirty="0" err="1">
                <a:solidFill>
                  <a:schemeClr val="tx2"/>
                </a:solidFill>
              </a:rPr>
              <a:t>μικροχλωρίδα</a:t>
            </a:r>
            <a:r>
              <a:rPr lang="el-GR" sz="2400" dirty="0"/>
              <a:t> και καλλιέργειες </a:t>
            </a:r>
            <a:r>
              <a:rPr lang="el-GR" sz="2400" dirty="0">
                <a:solidFill>
                  <a:schemeClr val="tx2"/>
                </a:solidFill>
              </a:rPr>
              <a:t>εκκίνησης </a:t>
            </a:r>
            <a:r>
              <a:rPr lang="el-GR" sz="2400" dirty="0"/>
              <a:t>σε αλλαντικά ωρίμανσης (αέρος):</a:t>
            </a:r>
            <a:endParaRPr lang="en-US" sz="2400" u="sng" dirty="0"/>
          </a:p>
          <a:p>
            <a:endParaRPr lang="en-US" sz="2400" u="sng" dirty="0"/>
          </a:p>
          <a:p>
            <a:pPr marL="342900" indent="-342900">
              <a:buFont typeface="Wingdings" panose="05000000000000000000" pitchFamily="2" charset="2"/>
              <a:buChar char="§"/>
            </a:pPr>
            <a:r>
              <a:rPr lang="el-GR" sz="2400" dirty="0" err="1">
                <a:solidFill>
                  <a:schemeClr val="tx2"/>
                </a:solidFill>
              </a:rPr>
              <a:t>Αλόφιλα</a:t>
            </a:r>
            <a:r>
              <a:rPr lang="el-GR" sz="2400" dirty="0">
                <a:solidFill>
                  <a:schemeClr val="tx2"/>
                </a:solidFill>
              </a:rPr>
              <a:t>, </a:t>
            </a:r>
            <a:r>
              <a:rPr lang="el-GR" sz="2400" dirty="0" err="1">
                <a:solidFill>
                  <a:schemeClr val="tx2"/>
                </a:solidFill>
              </a:rPr>
              <a:t>οξεόφιλα</a:t>
            </a:r>
            <a:r>
              <a:rPr lang="el-GR" sz="2400" dirty="0">
                <a:solidFill>
                  <a:schemeClr val="tx2"/>
                </a:solidFill>
              </a:rPr>
              <a:t> είδη </a:t>
            </a:r>
            <a:r>
              <a:rPr lang="el-GR" sz="2400" dirty="0" smtClean="0">
                <a:solidFill>
                  <a:schemeClr val="tx2"/>
                </a:solidFill>
              </a:rPr>
              <a:t>επικρατούν,</a:t>
            </a:r>
            <a:endParaRPr lang="en-US" sz="2400" dirty="0">
              <a:solidFill>
                <a:schemeClr val="tx2"/>
              </a:solidFill>
            </a:endParaRPr>
          </a:p>
          <a:p>
            <a:pPr marL="342900" indent="-342900">
              <a:buFont typeface="Wingdings" panose="05000000000000000000" pitchFamily="2" charset="2"/>
              <a:buChar char="§"/>
            </a:pPr>
            <a:r>
              <a:rPr lang="en-US" sz="2400" dirty="0">
                <a:solidFill>
                  <a:schemeClr val="tx2"/>
                </a:solidFill>
              </a:rPr>
              <a:t>Note</a:t>
            </a:r>
            <a:r>
              <a:rPr lang="en-US" sz="2400" dirty="0"/>
              <a:t>: S. aureus and Salmonella may </a:t>
            </a:r>
            <a:r>
              <a:rPr lang="en-US" sz="2400" dirty="0" smtClean="0"/>
              <a:t>survive</a:t>
            </a:r>
            <a:r>
              <a:rPr lang="el-GR" sz="2400" dirty="0" smtClean="0"/>
              <a:t>,</a:t>
            </a:r>
            <a:endParaRPr lang="en-US" sz="2400" dirty="0">
              <a:solidFill>
                <a:srgbClr val="FFFF00"/>
              </a:solidFill>
            </a:endParaRPr>
          </a:p>
          <a:p>
            <a:pPr marL="342900" indent="-342900">
              <a:buFont typeface="Wingdings" panose="05000000000000000000" pitchFamily="2" charset="2"/>
              <a:buChar char="§"/>
            </a:pPr>
            <a:r>
              <a:rPr lang="el-GR" sz="2400" dirty="0" err="1">
                <a:solidFill>
                  <a:schemeClr val="tx2"/>
                </a:solidFill>
              </a:rPr>
              <a:t>Ομοζυμωτικοί</a:t>
            </a:r>
            <a:r>
              <a:rPr lang="el-GR" sz="2400" dirty="0">
                <a:solidFill>
                  <a:schemeClr val="tx2"/>
                </a:solidFill>
              </a:rPr>
              <a:t> </a:t>
            </a:r>
            <a:r>
              <a:rPr lang="en-US" sz="2400" dirty="0">
                <a:solidFill>
                  <a:schemeClr val="tx2"/>
                </a:solidFill>
              </a:rPr>
              <a:t>Lactobacilli </a:t>
            </a:r>
            <a:r>
              <a:rPr lang="en-US" sz="2400" dirty="0"/>
              <a:t>(</a:t>
            </a:r>
            <a:r>
              <a:rPr lang="el-GR" sz="2400" dirty="0"/>
              <a:t>π.χ.</a:t>
            </a:r>
            <a:r>
              <a:rPr lang="en-US" sz="2400" dirty="0"/>
              <a:t> Lb. </a:t>
            </a:r>
            <a:r>
              <a:rPr lang="en-US" sz="2400" dirty="0" err="1"/>
              <a:t>plantarum</a:t>
            </a:r>
            <a:r>
              <a:rPr lang="en-US" sz="2400" dirty="0"/>
              <a:t>, Lb. </a:t>
            </a:r>
            <a:r>
              <a:rPr lang="en-US" sz="2400" dirty="0" err="1"/>
              <a:t>bulgaricus</a:t>
            </a:r>
            <a:r>
              <a:rPr lang="el-GR" sz="2400" dirty="0"/>
              <a:t>) παράγουν γαλακτικό </a:t>
            </a:r>
            <a:r>
              <a:rPr lang="el-GR" sz="2400" dirty="0" smtClean="0"/>
              <a:t>οξύ,</a:t>
            </a:r>
            <a:endParaRPr lang="el-GR" sz="2400" dirty="0"/>
          </a:p>
          <a:p>
            <a:pPr marL="342900" indent="-342900">
              <a:buFont typeface="Wingdings" panose="05000000000000000000" pitchFamily="2" charset="2"/>
              <a:buChar char="§"/>
            </a:pPr>
            <a:r>
              <a:rPr lang="el-GR" sz="2400" dirty="0" err="1">
                <a:solidFill>
                  <a:schemeClr val="tx2"/>
                </a:solidFill>
              </a:rPr>
              <a:t>Ετεροζυμωτικοι</a:t>
            </a:r>
            <a:r>
              <a:rPr lang="el-GR" sz="2400" dirty="0">
                <a:solidFill>
                  <a:schemeClr val="tx2"/>
                </a:solidFill>
              </a:rPr>
              <a:t> </a:t>
            </a:r>
            <a:r>
              <a:rPr lang="en-US" sz="2400" dirty="0">
                <a:solidFill>
                  <a:schemeClr val="tx2"/>
                </a:solidFill>
              </a:rPr>
              <a:t>Lactobacilli </a:t>
            </a:r>
            <a:r>
              <a:rPr lang="en-US" sz="2400" dirty="0"/>
              <a:t>(</a:t>
            </a:r>
            <a:r>
              <a:rPr lang="el-GR" sz="2400" dirty="0"/>
              <a:t>π.χ. </a:t>
            </a:r>
            <a:r>
              <a:rPr lang="en-US" sz="2400" dirty="0"/>
              <a:t>Lb. brevis) </a:t>
            </a:r>
            <a:r>
              <a:rPr lang="el-GR" sz="2400" dirty="0"/>
              <a:t>και </a:t>
            </a:r>
            <a:r>
              <a:rPr lang="en-US" sz="2400" dirty="0" err="1">
                <a:solidFill>
                  <a:schemeClr val="tx2"/>
                </a:solidFill>
              </a:rPr>
              <a:t>Leuconostoc</a:t>
            </a:r>
            <a:r>
              <a:rPr lang="en-US" sz="2400" dirty="0"/>
              <a:t> </a:t>
            </a:r>
            <a:r>
              <a:rPr lang="el-GR" sz="2400" dirty="0"/>
              <a:t>παράγουν επιπλέον και άλλα οξέα, </a:t>
            </a:r>
            <a:r>
              <a:rPr lang="en-US" sz="2400" dirty="0"/>
              <a:t>CO</a:t>
            </a:r>
            <a:r>
              <a:rPr lang="en-US" sz="2400" baseline="-25000" dirty="0"/>
              <a:t>2</a:t>
            </a:r>
            <a:r>
              <a:rPr lang="en-US" sz="2400" dirty="0"/>
              <a:t>, </a:t>
            </a:r>
            <a:r>
              <a:rPr lang="el-GR" sz="2400" dirty="0" err="1"/>
              <a:t>ακεταλδεύδη</a:t>
            </a:r>
            <a:r>
              <a:rPr lang="en-US" sz="2400" dirty="0"/>
              <a:t>    </a:t>
            </a:r>
            <a:r>
              <a:rPr lang="el-GR" sz="2400" dirty="0"/>
              <a:t>      </a:t>
            </a:r>
            <a:r>
              <a:rPr lang="el-GR" sz="2400" dirty="0" smtClean="0"/>
              <a:t>άρωμα,</a:t>
            </a:r>
            <a:endParaRPr lang="en-US" sz="2400" dirty="0"/>
          </a:p>
          <a:p>
            <a:pPr marL="342900" indent="-342900">
              <a:buFont typeface="Wingdings" panose="05000000000000000000" pitchFamily="2" charset="2"/>
              <a:buChar char="§"/>
            </a:pPr>
            <a:r>
              <a:rPr lang="en-US" sz="2400" dirty="0">
                <a:solidFill>
                  <a:schemeClr val="tx2"/>
                </a:solidFill>
              </a:rPr>
              <a:t>Micrococci </a:t>
            </a:r>
            <a:r>
              <a:rPr lang="en-US" sz="2400" dirty="0"/>
              <a:t>(M. </a:t>
            </a:r>
            <a:r>
              <a:rPr lang="en-US" sz="2400" dirty="0" err="1"/>
              <a:t>aurantiacus</a:t>
            </a:r>
            <a:r>
              <a:rPr lang="en-US" sz="2400" dirty="0"/>
              <a:t>) </a:t>
            </a:r>
            <a:r>
              <a:rPr lang="el-GR" sz="2400" dirty="0"/>
              <a:t>και</a:t>
            </a:r>
            <a:r>
              <a:rPr lang="en-US" sz="2400" dirty="0">
                <a:solidFill>
                  <a:srgbClr val="FFFF00"/>
                </a:solidFill>
              </a:rPr>
              <a:t> </a:t>
            </a:r>
            <a:r>
              <a:rPr lang="en-US" sz="2400" dirty="0">
                <a:solidFill>
                  <a:schemeClr val="tx2"/>
                </a:solidFill>
              </a:rPr>
              <a:t>Staphylococci </a:t>
            </a:r>
            <a:r>
              <a:rPr lang="en-US" sz="2400" dirty="0"/>
              <a:t>(S. </a:t>
            </a:r>
            <a:r>
              <a:rPr lang="en-US" sz="2400" dirty="0" err="1"/>
              <a:t>carnosus</a:t>
            </a:r>
            <a:r>
              <a:rPr lang="en-US" sz="2400" dirty="0"/>
              <a:t>) </a:t>
            </a:r>
            <a:r>
              <a:rPr lang="el-GR" sz="2400" dirty="0"/>
              <a:t>ανάγουν τα νιτρικά σε </a:t>
            </a:r>
            <a:r>
              <a:rPr lang="el-GR" sz="2400" dirty="0" smtClean="0"/>
              <a:t>νιτρώδη, </a:t>
            </a:r>
            <a:endParaRPr lang="en-US" sz="2400" dirty="0"/>
          </a:p>
          <a:p>
            <a:pPr marL="342900" indent="-342900">
              <a:buFont typeface="Wingdings" panose="05000000000000000000" pitchFamily="2" charset="2"/>
              <a:buChar char="§"/>
            </a:pPr>
            <a:r>
              <a:rPr lang="en-US" sz="2400" dirty="0" err="1">
                <a:solidFill>
                  <a:schemeClr val="tx2"/>
                </a:solidFill>
              </a:rPr>
              <a:t>Pediococcus</a:t>
            </a:r>
            <a:r>
              <a:rPr lang="en-US" sz="2400" dirty="0">
                <a:solidFill>
                  <a:schemeClr val="tx2"/>
                </a:solidFill>
              </a:rPr>
              <a:t> </a:t>
            </a:r>
            <a:r>
              <a:rPr lang="en-US" sz="2400" dirty="0" err="1"/>
              <a:t>cerevisiae</a:t>
            </a:r>
            <a:r>
              <a:rPr lang="en-US" sz="2400" dirty="0"/>
              <a:t>, P. </a:t>
            </a:r>
            <a:r>
              <a:rPr lang="en-US" sz="2400" dirty="0" err="1"/>
              <a:t>acidilacti</a:t>
            </a:r>
            <a:r>
              <a:rPr lang="en-US" sz="2400" dirty="0"/>
              <a:t> </a:t>
            </a:r>
            <a:r>
              <a:rPr lang="el-GR" sz="2400" dirty="0"/>
              <a:t>παράγουν </a:t>
            </a:r>
            <a:r>
              <a:rPr lang="el-GR" sz="2400" dirty="0" smtClean="0"/>
              <a:t>οξέα. </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21124394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1"/>
            <a:ext cx="8352928" cy="10527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err="1">
                <a:cs typeface="Arial" charset="0"/>
              </a:rPr>
              <a:t>Αλλοιογόνοι</a:t>
            </a:r>
            <a:r>
              <a:rPr lang="el-GR" sz="3800" dirty="0">
                <a:cs typeface="Arial" charset="0"/>
              </a:rPr>
              <a:t> μικροοργανισμοί</a:t>
            </a:r>
            <a:r>
              <a:rPr lang="en-US" sz="3800" dirty="0">
                <a:cs typeface="Arial" charset="0"/>
              </a:rPr>
              <a:t/>
            </a:r>
            <a:br>
              <a:rPr lang="en-US" sz="3800" dirty="0">
                <a:cs typeface="Arial" charset="0"/>
              </a:rPr>
            </a:br>
            <a:r>
              <a:rPr lang="el-GR" sz="3800" dirty="0" smtClean="0">
                <a:cs typeface="Arial" charset="0"/>
              </a:rPr>
              <a:t>(9 </a:t>
            </a:r>
            <a:r>
              <a:rPr lang="el-GR" sz="3800" dirty="0">
                <a:cs typeface="Arial" charset="0"/>
              </a:rPr>
              <a:t>από 19</a:t>
            </a:r>
            <a:r>
              <a:rPr lang="el-GR" sz="3800" dirty="0" smtClean="0">
                <a:cs typeface="Arial" charset="0"/>
              </a:rPr>
              <a:t>)</a:t>
            </a:r>
            <a:endParaRPr lang="el-GR" sz="3800" dirty="0"/>
          </a:p>
        </p:txBody>
      </p:sp>
      <p:pic>
        <p:nvPicPr>
          <p:cNvPr id="7" name="Picture 4" descr="Εικόνα, Μείωση του pH σε ζυμούμενα αλλαντικά με προσθήκη διαφορετικών σακχάρων (από “Μοdern Food Microbiology”, James Jay, 5th edition, Chapman &amp; Hall 1996).&#10;&#10;"/>
          <p:cNvPicPr>
            <a:picLocks noGrp="1" noChangeAspect="1" noChangeArrowheads="1"/>
          </p:cNvPicPr>
          <p:nvPr>
            <p:ph sz="half" idx="2"/>
          </p:nvPr>
        </p:nvPicPr>
        <p:blipFill>
          <a:blip r:embed="rId4" cstate="print"/>
          <a:srcRect/>
          <a:stretch>
            <a:fillRect/>
          </a:stretch>
        </p:blipFill>
        <p:spPr>
          <a:xfrm>
            <a:off x="3181325" y="1052725"/>
            <a:ext cx="4991075" cy="5328603"/>
          </a:xfrm>
          <a:noFill/>
        </p:spPr>
      </p:pic>
      <p:sp>
        <p:nvSpPr>
          <p:cNvPr id="6" name="Τίτλος 1"/>
          <p:cNvSpPr txBox="1">
            <a:spLocks noChangeArrowheads="1"/>
          </p:cNvSpPr>
          <p:nvPr/>
        </p:nvSpPr>
        <p:spPr>
          <a:xfrm>
            <a:off x="432048" y="1412775"/>
            <a:ext cx="2627784" cy="3816425"/>
          </a:xfrm>
          <a:prstGeom prst="rect">
            <a:avLst/>
          </a:prstGeom>
          <a:noFill/>
          <a:ln/>
          <a:extLst>
            <a:ext uri="{91240B29-F687-4F45-9708-019B960494DF}">
              <a14:hiddenLine xmlns:a14="http://schemas.microsoft.com/office/drawing/2010/main" w="9525">
                <a:solidFill>
                  <a:srgbClr val="000000"/>
                </a:solidFill>
                <a:round/>
                <a:headEnd/>
                <a:tailEnd/>
              </a14:hiddenLine>
            </a:ext>
          </a:extLst>
        </p:spPr>
        <p:txBody>
          <a:bodyPr vert="horz" lIns="0" tIns="16624" rIns="0" bIns="0" rtlCol="0" anchor="ctr">
            <a:noAutofit/>
          </a:bodyPr>
          <a:lstStyle/>
          <a:p>
            <a:pPr marL="0" marR="0" lvl="0" indent="0" algn="ctr" defTabSz="914400" rtl="0" eaLnBrk="1" fontAlgn="auto" latinLnBrk="0" hangingPunct="1">
              <a:lnSpc>
                <a:spcPct val="98000"/>
              </a:lnSpc>
              <a:spcBef>
                <a:spcPct val="0"/>
              </a:spcBef>
              <a:spcAft>
                <a:spcPts val="0"/>
              </a:spcAft>
              <a:buClrTx/>
              <a:buSzPct val="45000"/>
              <a:buFontTx/>
              <a:buNone/>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defRPr/>
            </a:pPr>
            <a:r>
              <a:rPr kumimoji="0" lang="el-GR" sz="2200" i="0" u="none" strike="noStrike" kern="1200" cap="none" spc="0" normalizeH="0" baseline="0" noProof="0" dirty="0" smtClean="0">
                <a:ln>
                  <a:noFill/>
                </a:ln>
                <a:solidFill>
                  <a:schemeClr val="tx1"/>
                </a:solidFill>
                <a:effectLst/>
                <a:uLnTx/>
                <a:uFillTx/>
                <a:latin typeface="+mj-lt"/>
                <a:ea typeface="+mj-ea"/>
                <a:cs typeface="Arial" charset="0"/>
              </a:rPr>
              <a:t>Μείωση </a:t>
            </a:r>
            <a:r>
              <a:rPr kumimoji="0" lang="el-GR" sz="2200" i="0" u="none" strike="noStrike" kern="1200" cap="none" spc="0" normalizeH="0" noProof="0" dirty="0" smtClean="0">
                <a:ln>
                  <a:noFill/>
                </a:ln>
                <a:solidFill>
                  <a:schemeClr val="tx1"/>
                </a:solidFill>
                <a:effectLst/>
                <a:uLnTx/>
                <a:uFillTx/>
                <a:latin typeface="+mj-lt"/>
                <a:ea typeface="+mj-ea"/>
                <a:cs typeface="Arial" charset="0"/>
              </a:rPr>
              <a:t>του </a:t>
            </a:r>
            <a:r>
              <a:rPr kumimoji="0" lang="en-US" sz="2200" i="0" u="none" strike="noStrike" kern="1200" cap="none" spc="0" normalizeH="0" noProof="0" dirty="0" smtClean="0">
                <a:ln>
                  <a:noFill/>
                </a:ln>
                <a:solidFill>
                  <a:schemeClr val="tx1"/>
                </a:solidFill>
                <a:effectLst/>
                <a:uLnTx/>
                <a:uFillTx/>
                <a:latin typeface="+mj-lt"/>
                <a:ea typeface="+mj-ea"/>
                <a:cs typeface="Arial" charset="0"/>
              </a:rPr>
              <a:t>pH </a:t>
            </a:r>
            <a:r>
              <a:rPr kumimoji="0" lang="el-GR" sz="2200" i="0" u="none" strike="noStrike" kern="1200" cap="none" spc="0" normalizeH="0" noProof="0" dirty="0" smtClean="0">
                <a:ln>
                  <a:noFill/>
                </a:ln>
                <a:solidFill>
                  <a:schemeClr val="tx1"/>
                </a:solidFill>
                <a:effectLst/>
                <a:uLnTx/>
                <a:uFillTx/>
                <a:latin typeface="+mj-lt"/>
                <a:ea typeface="+mj-ea"/>
                <a:cs typeface="Arial" charset="0"/>
              </a:rPr>
              <a:t>σε </a:t>
            </a:r>
            <a:r>
              <a:rPr kumimoji="0" lang="el-GR" sz="2200" i="0" u="none" strike="noStrike" kern="1200" cap="none" spc="0" normalizeH="0" noProof="0" dirty="0" err="1" smtClean="0">
                <a:ln>
                  <a:noFill/>
                </a:ln>
                <a:solidFill>
                  <a:schemeClr val="tx1"/>
                </a:solidFill>
                <a:effectLst/>
                <a:uLnTx/>
                <a:uFillTx/>
                <a:latin typeface="+mj-lt"/>
                <a:ea typeface="+mj-ea"/>
                <a:cs typeface="Arial" charset="0"/>
              </a:rPr>
              <a:t>ζυμούμενα</a:t>
            </a:r>
            <a:r>
              <a:rPr kumimoji="0" lang="el-GR" sz="2200" i="0" u="none" strike="noStrike" kern="1200" cap="none" spc="0" normalizeH="0" noProof="0" dirty="0" smtClean="0">
                <a:ln>
                  <a:noFill/>
                </a:ln>
                <a:solidFill>
                  <a:schemeClr val="tx1"/>
                </a:solidFill>
                <a:effectLst/>
                <a:uLnTx/>
                <a:uFillTx/>
                <a:latin typeface="+mj-lt"/>
                <a:ea typeface="+mj-ea"/>
                <a:cs typeface="Arial" charset="0"/>
              </a:rPr>
              <a:t> αλλαντικά με προσθήκη διαφορετικών σακχάρων </a:t>
            </a:r>
            <a:r>
              <a:rPr kumimoji="0" lang="en-US" sz="2200" i="0" u="none" strike="noStrike" kern="1200" cap="none" spc="0" normalizeH="0" baseline="0" noProof="0" dirty="0" smtClean="0">
                <a:ln>
                  <a:noFill/>
                </a:ln>
                <a:solidFill>
                  <a:schemeClr val="tx1"/>
                </a:solidFill>
                <a:effectLst/>
                <a:uLnTx/>
                <a:uFillTx/>
                <a:latin typeface="+mj-lt"/>
                <a:ea typeface="+mj-ea"/>
                <a:cs typeface="Arial" charset="0"/>
              </a:rPr>
              <a:t>(</a:t>
            </a:r>
            <a:r>
              <a:rPr kumimoji="0" lang="el-GR" sz="2200" i="0" u="none" strike="noStrike" kern="1200" cap="none" spc="0" normalizeH="0" baseline="0" noProof="0" dirty="0" smtClean="0">
                <a:ln>
                  <a:noFill/>
                </a:ln>
                <a:solidFill>
                  <a:schemeClr val="tx1"/>
                </a:solidFill>
                <a:effectLst/>
                <a:uLnTx/>
                <a:uFillTx/>
                <a:latin typeface="+mj-lt"/>
                <a:ea typeface="+mj-ea"/>
                <a:cs typeface="Arial" charset="0"/>
              </a:rPr>
              <a:t>από </a:t>
            </a:r>
            <a:r>
              <a:rPr kumimoji="0" lang="en-US" sz="2200" i="0" u="none" strike="noStrike" kern="1200" cap="none" spc="0" normalizeH="0" baseline="0" noProof="0" dirty="0" smtClean="0">
                <a:ln>
                  <a:noFill/>
                </a:ln>
                <a:solidFill>
                  <a:schemeClr val="tx1"/>
                </a:solidFill>
                <a:effectLst/>
                <a:uLnTx/>
                <a:uFillTx/>
                <a:latin typeface="+mj-lt"/>
                <a:ea typeface="+mj-ea"/>
                <a:cs typeface="Arial" charset="0"/>
              </a:rPr>
              <a:t>“</a:t>
            </a:r>
            <a:r>
              <a:rPr kumimoji="0" lang="el-GR" sz="2200" i="0" u="none" strike="noStrike" kern="1200" cap="none" spc="0" normalizeH="0" baseline="0" noProof="0" dirty="0" err="1" smtClean="0">
                <a:ln>
                  <a:noFill/>
                </a:ln>
                <a:solidFill>
                  <a:schemeClr val="tx1"/>
                </a:solidFill>
                <a:effectLst/>
                <a:uLnTx/>
                <a:uFillTx/>
                <a:latin typeface="+mj-lt"/>
                <a:ea typeface="+mj-ea"/>
                <a:cs typeface="Arial" charset="0"/>
              </a:rPr>
              <a:t>Μο</a:t>
            </a:r>
            <a:r>
              <a:rPr kumimoji="0" lang="en-US" sz="2200" i="0" u="none" strike="noStrike" kern="1200" cap="none" spc="0" normalizeH="0" baseline="0" noProof="0" dirty="0" err="1" smtClean="0">
                <a:ln>
                  <a:noFill/>
                </a:ln>
                <a:solidFill>
                  <a:schemeClr val="tx1"/>
                </a:solidFill>
                <a:effectLst/>
                <a:uLnTx/>
                <a:uFillTx/>
                <a:latin typeface="+mj-lt"/>
                <a:ea typeface="+mj-ea"/>
                <a:cs typeface="Arial" charset="0"/>
              </a:rPr>
              <a:t>dern</a:t>
            </a:r>
            <a:r>
              <a:rPr kumimoji="0" lang="en-US" sz="2200" i="0" u="none" strike="noStrike" kern="1200" cap="none" spc="0" normalizeH="0" baseline="0" noProof="0" dirty="0" smtClean="0">
                <a:ln>
                  <a:noFill/>
                </a:ln>
                <a:solidFill>
                  <a:schemeClr val="tx1"/>
                </a:solidFill>
                <a:effectLst/>
                <a:uLnTx/>
                <a:uFillTx/>
                <a:latin typeface="+mj-lt"/>
                <a:ea typeface="+mj-ea"/>
                <a:cs typeface="Arial" charset="0"/>
              </a:rPr>
              <a:t> Food Microbiology”,</a:t>
            </a:r>
            <a:r>
              <a:rPr kumimoji="0" lang="el-GR" sz="2200" i="0" u="none" strike="noStrike" kern="1200" cap="none" spc="0" normalizeH="0" noProof="0" dirty="0" smtClean="0">
                <a:ln>
                  <a:noFill/>
                </a:ln>
                <a:solidFill>
                  <a:schemeClr val="tx1"/>
                </a:solidFill>
                <a:effectLst/>
                <a:uLnTx/>
                <a:uFillTx/>
                <a:latin typeface="+mj-lt"/>
                <a:ea typeface="+mj-ea"/>
                <a:cs typeface="Arial" charset="0"/>
              </a:rPr>
              <a:t> </a:t>
            </a:r>
            <a:r>
              <a:rPr kumimoji="0" lang="en-US" sz="2200" i="0" u="none" strike="noStrike" kern="1200" cap="none" spc="0" normalizeH="0" baseline="0" noProof="0" dirty="0" smtClean="0">
                <a:ln>
                  <a:noFill/>
                </a:ln>
                <a:solidFill>
                  <a:schemeClr val="tx1"/>
                </a:solidFill>
                <a:effectLst/>
                <a:uLnTx/>
                <a:uFillTx/>
                <a:latin typeface="+mj-lt"/>
                <a:ea typeface="+mj-ea"/>
                <a:cs typeface="Arial" charset="0"/>
              </a:rPr>
              <a:t>James Jay, 5</a:t>
            </a:r>
            <a:r>
              <a:rPr kumimoji="0" lang="en-US" sz="2200" i="0" u="none" strike="noStrike" kern="1200" cap="none" spc="0" normalizeH="0" baseline="30000" noProof="0" dirty="0" smtClean="0">
                <a:ln>
                  <a:noFill/>
                </a:ln>
                <a:solidFill>
                  <a:schemeClr val="tx1"/>
                </a:solidFill>
                <a:effectLst/>
                <a:uLnTx/>
                <a:uFillTx/>
                <a:latin typeface="+mj-lt"/>
                <a:ea typeface="+mj-ea"/>
                <a:cs typeface="Arial" charset="0"/>
              </a:rPr>
              <a:t>th</a:t>
            </a:r>
            <a:r>
              <a:rPr kumimoji="0" lang="en-US" sz="2200" i="0" u="none" strike="noStrike" kern="1200" cap="none" spc="0" normalizeH="0" baseline="0" noProof="0" dirty="0" smtClean="0">
                <a:ln>
                  <a:noFill/>
                </a:ln>
                <a:solidFill>
                  <a:schemeClr val="tx1"/>
                </a:solidFill>
                <a:effectLst/>
                <a:uLnTx/>
                <a:uFillTx/>
                <a:latin typeface="+mj-lt"/>
                <a:ea typeface="+mj-ea"/>
                <a:cs typeface="Arial" charset="0"/>
              </a:rPr>
              <a:t> edition, Chapman &amp; Hall 1996)</a:t>
            </a:r>
            <a:r>
              <a:rPr kumimoji="0" lang="el-GR" sz="2200" i="0" u="none" strike="noStrike" kern="1200" cap="none" spc="0" normalizeH="0" baseline="0" noProof="0" dirty="0" smtClean="0">
                <a:ln>
                  <a:noFill/>
                </a:ln>
                <a:solidFill>
                  <a:schemeClr val="tx1"/>
                </a:solidFill>
                <a:effectLst/>
                <a:uLnTx/>
                <a:uFillTx/>
                <a:latin typeface="+mj-lt"/>
                <a:ea typeface="+mj-ea"/>
                <a:cs typeface="+mj-cs"/>
              </a:rPr>
              <a:t>.</a:t>
            </a:r>
            <a:r>
              <a:rPr kumimoji="0" lang="el-GR" sz="2200" i="0" u="none" strike="noStrike" kern="1200" cap="none" spc="0" normalizeH="0" baseline="0" noProof="0" dirty="0" smtClean="0">
                <a:ln>
                  <a:noFill/>
                </a:ln>
                <a:solidFill>
                  <a:schemeClr val="tx2"/>
                </a:solidFill>
                <a:effectLst/>
                <a:uLnTx/>
                <a:uFillTx/>
                <a:latin typeface="+mj-lt"/>
                <a:ea typeface="+mj-ea"/>
                <a:cs typeface="+mj-cs"/>
              </a:rPr>
              <a:t/>
            </a:r>
            <a:br>
              <a:rPr kumimoji="0" lang="el-GR" sz="2200" i="0" u="none" strike="noStrike" kern="1200" cap="none" spc="0" normalizeH="0" baseline="0" noProof="0" dirty="0" smtClean="0">
                <a:ln>
                  <a:noFill/>
                </a:ln>
                <a:solidFill>
                  <a:schemeClr val="tx2"/>
                </a:solidFill>
                <a:effectLst/>
                <a:uLnTx/>
                <a:uFillTx/>
                <a:latin typeface="+mj-lt"/>
                <a:ea typeface="+mj-ea"/>
                <a:cs typeface="+mj-cs"/>
              </a:rPr>
            </a:br>
            <a:endParaRPr kumimoji="0" lang="el-GR" sz="2200" i="0" u="none" strike="noStrike" kern="1200" cap="none" spc="0" normalizeH="0" baseline="0" noProof="0" dirty="0">
              <a:ln>
                <a:noFill/>
              </a:ln>
              <a:solidFill>
                <a:schemeClr val="tx1"/>
              </a:solidFill>
              <a:effectLst/>
              <a:uLnTx/>
              <a:uFillTx/>
              <a:latin typeface="+mj-lt"/>
              <a:ea typeface="+mj-ea"/>
              <a:cs typeface="+mj-cs"/>
            </a:endParaRP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smtClean="0">
                <a:cs typeface="Arial" charset="0"/>
              </a:rPr>
              <a:t>(10 </a:t>
            </a:r>
            <a:r>
              <a:rPr lang="el-GR" dirty="0">
                <a:cs typeface="Arial" charset="0"/>
              </a:rPr>
              <a:t>από 19</a:t>
            </a:r>
            <a:r>
              <a:rPr lang="el-GR" dirty="0" smtClean="0">
                <a:cs typeface="Arial" charset="0"/>
              </a:rPr>
              <a:t>)</a:t>
            </a:r>
            <a:endParaRPr lang="el-GR" dirty="0"/>
          </a:p>
        </p:txBody>
      </p:sp>
      <p:sp>
        <p:nvSpPr>
          <p:cNvPr id="6" name="2 - Θέση περιεχομένου" descr="Αλοίωση ζωικών οργάνων-εντόσθιων:&#10;Συκώτι, νεφρά, καρδιές, γλώσσες, και λοιπά. Έχουν λίγο υψηλότερο pH από το κρέας και σημαντικά περισσότερο γλυκογόνο (3 τοις εκατό),&#10;Αρχική μικροχλωρίδα χαμηλή (ΟΜΧ περίπου δέκα στη δευτέρα εώς δέκα στην τετάρτη),&#10;Κυρίως Gramθετικά cocci, coryneforms, Bacillus, Pseudomonas, Moraxella, Acinetobacter, LAB,&#10;LAB προκαλούν οξίνιση (πεχά έξι κόμμα πένε ως πέντε κόμμα εννιά in 14d at δύο βαθμούς κελσίου),&#10;Λιγότερο έντονη η πρωτεόλυση λόγω παρουσίας γλυκογόνου (προτιμότερο υπόστρωμα για μικροβιακή ανάπτυξη),&#10;Η Gram αρνητικά αερόβια χλωρίδα προκαλεί τις περισσότερες αλλοιώσεις  σε νωπό προϊόν (αναπτύσσεται ταχύτερα από τα LAB),&#10;Σε συσκευασίες κενού τα γαλακτικά επικρατούν.&#10;"/>
          <p:cNvSpPr>
            <a:spLocks noGrp="1"/>
          </p:cNvSpPr>
          <p:nvPr>
            <p:ph sz="quarter" idx="1"/>
          </p:nvPr>
        </p:nvSpPr>
        <p:spPr>
          <a:xfrm>
            <a:off x="612648" y="1268760"/>
            <a:ext cx="8153400" cy="5040560"/>
          </a:xfrm>
        </p:spPr>
        <p:txBody>
          <a:bodyPr>
            <a:noAutofit/>
          </a:bodyPr>
          <a:lstStyle/>
          <a:p>
            <a:pPr>
              <a:buNone/>
            </a:pPr>
            <a:r>
              <a:rPr lang="el-GR" sz="2200" dirty="0" err="1">
                <a:solidFill>
                  <a:schemeClr val="tx2"/>
                </a:solidFill>
              </a:rPr>
              <a:t>Αλοίωση</a:t>
            </a:r>
            <a:r>
              <a:rPr lang="el-GR" sz="2200" dirty="0">
                <a:solidFill>
                  <a:schemeClr val="tx2"/>
                </a:solidFill>
              </a:rPr>
              <a:t> ζωικών </a:t>
            </a:r>
            <a:r>
              <a:rPr lang="el-GR" sz="2200" dirty="0" smtClean="0">
                <a:solidFill>
                  <a:schemeClr val="tx2"/>
                </a:solidFill>
              </a:rPr>
              <a:t>οργάνων-εντόσθιων:</a:t>
            </a:r>
            <a:endParaRPr lang="en-US" sz="2200" dirty="0"/>
          </a:p>
          <a:p>
            <a:r>
              <a:rPr lang="el-GR" sz="2200" dirty="0"/>
              <a:t>Συκώτι, νεφρά, καρδιές, γλώσσες, κλπ. Έχουν λίγο υψηλότερο </a:t>
            </a:r>
            <a:r>
              <a:rPr lang="en-US" sz="2200" dirty="0"/>
              <a:t>pH </a:t>
            </a:r>
            <a:r>
              <a:rPr lang="el-GR" sz="2200" dirty="0"/>
              <a:t>από το κρέας και σημαντικά περισσότερο γλυκογόνο</a:t>
            </a:r>
            <a:r>
              <a:rPr lang="en-US" sz="2200" dirty="0"/>
              <a:t> (3</a:t>
            </a:r>
            <a:r>
              <a:rPr lang="en-US" sz="2200" dirty="0" smtClean="0"/>
              <a:t>%)</a:t>
            </a:r>
            <a:r>
              <a:rPr lang="el-GR" sz="2200" dirty="0" smtClean="0"/>
              <a:t>,</a:t>
            </a:r>
            <a:endParaRPr lang="en-US" sz="2200" dirty="0"/>
          </a:p>
          <a:p>
            <a:r>
              <a:rPr lang="el-GR" sz="2200" dirty="0"/>
              <a:t>Αρχική </a:t>
            </a:r>
            <a:r>
              <a:rPr lang="el-GR" sz="2200" dirty="0" err="1"/>
              <a:t>μικροχλωρίδα</a:t>
            </a:r>
            <a:r>
              <a:rPr lang="el-GR" sz="2200" dirty="0"/>
              <a:t> χαμηλή (ΟΜΧ</a:t>
            </a:r>
            <a:r>
              <a:rPr lang="en-US" sz="2200" dirty="0"/>
              <a:t> ~ 10</a:t>
            </a:r>
            <a:r>
              <a:rPr lang="en-US" sz="2200" baseline="30000" dirty="0"/>
              <a:t>2</a:t>
            </a:r>
            <a:r>
              <a:rPr lang="en-US" sz="2200" dirty="0"/>
              <a:t>-10</a:t>
            </a:r>
            <a:r>
              <a:rPr lang="en-US" sz="2200" baseline="30000" dirty="0"/>
              <a:t>4</a:t>
            </a:r>
            <a:r>
              <a:rPr lang="en-US" sz="2200" dirty="0" smtClean="0"/>
              <a:t>)</a:t>
            </a:r>
            <a:r>
              <a:rPr lang="el-GR" sz="2200" dirty="0" smtClean="0"/>
              <a:t>,</a:t>
            </a:r>
            <a:endParaRPr lang="en-US" sz="2200" dirty="0"/>
          </a:p>
          <a:p>
            <a:r>
              <a:rPr lang="el-GR" sz="2200" dirty="0"/>
              <a:t>Κυρίως </a:t>
            </a:r>
            <a:r>
              <a:rPr lang="en-US" sz="2200" dirty="0"/>
              <a:t>Gram+ cocci, </a:t>
            </a:r>
            <a:r>
              <a:rPr lang="en-US" sz="2200" dirty="0" err="1"/>
              <a:t>coryneforms</a:t>
            </a:r>
            <a:r>
              <a:rPr lang="en-US" sz="2200" dirty="0"/>
              <a:t>, Bacillus, Pseudomonas, Moraxella, </a:t>
            </a:r>
            <a:r>
              <a:rPr lang="en-US" sz="2200" dirty="0" err="1"/>
              <a:t>Acinetobacter</a:t>
            </a:r>
            <a:r>
              <a:rPr lang="en-US" sz="2200" dirty="0"/>
              <a:t>, </a:t>
            </a:r>
            <a:r>
              <a:rPr lang="en-US" sz="2200" dirty="0" smtClean="0"/>
              <a:t>LAB</a:t>
            </a:r>
            <a:r>
              <a:rPr lang="el-GR" sz="2200" dirty="0" smtClean="0"/>
              <a:t>,</a:t>
            </a:r>
            <a:endParaRPr lang="en-US" sz="2200" dirty="0"/>
          </a:p>
          <a:p>
            <a:r>
              <a:rPr lang="en-US" sz="2200" dirty="0"/>
              <a:t>LAB </a:t>
            </a:r>
            <a:r>
              <a:rPr lang="el-GR" sz="2200" dirty="0"/>
              <a:t>προκαλούν </a:t>
            </a:r>
            <a:r>
              <a:rPr lang="el-GR" sz="2200" dirty="0" err="1"/>
              <a:t>οξίνιση</a:t>
            </a:r>
            <a:r>
              <a:rPr lang="el-GR" sz="2200" dirty="0"/>
              <a:t> </a:t>
            </a:r>
            <a:r>
              <a:rPr lang="en-US" sz="2200" dirty="0"/>
              <a:t>(pH 6.5</a:t>
            </a:r>
            <a:r>
              <a:rPr lang="en-US" sz="2200" dirty="0">
                <a:sym typeface="Symbol" pitchFamily="18" charset="2"/>
              </a:rPr>
              <a:t>5.9 in 14d at 2C</a:t>
            </a:r>
            <a:r>
              <a:rPr lang="en-US" sz="2200" dirty="0" smtClean="0">
                <a:sym typeface="Symbol" pitchFamily="18" charset="2"/>
              </a:rPr>
              <a:t>)</a:t>
            </a:r>
            <a:r>
              <a:rPr lang="el-GR" sz="2200" dirty="0" smtClean="0">
                <a:sym typeface="Symbol" pitchFamily="18" charset="2"/>
              </a:rPr>
              <a:t>,</a:t>
            </a:r>
            <a:endParaRPr lang="en-US" sz="2200" dirty="0">
              <a:sym typeface="Symbol" pitchFamily="18" charset="2"/>
            </a:endParaRPr>
          </a:p>
          <a:p>
            <a:r>
              <a:rPr lang="el-GR" sz="2200" dirty="0">
                <a:sym typeface="Symbol" pitchFamily="18" charset="2"/>
              </a:rPr>
              <a:t>Λιγότερο έντονη η πρωτεόλυση λόγω παρουσίας γλυκογόνου (προτιμότερο υπόστρωμα για μικροβιακή ανάπτυξη</a:t>
            </a:r>
            <a:r>
              <a:rPr lang="el-GR" sz="2200" dirty="0" smtClean="0">
                <a:sym typeface="Symbol" pitchFamily="18" charset="2"/>
              </a:rPr>
              <a:t>),</a:t>
            </a:r>
            <a:endParaRPr lang="en-US" sz="2200" dirty="0">
              <a:sym typeface="Symbol" pitchFamily="18" charset="2"/>
            </a:endParaRPr>
          </a:p>
          <a:p>
            <a:r>
              <a:rPr lang="el-GR" sz="2200" dirty="0">
                <a:sym typeface="Symbol" pitchFamily="18" charset="2"/>
              </a:rPr>
              <a:t>Η </a:t>
            </a:r>
            <a:r>
              <a:rPr lang="en-US" sz="2200" dirty="0">
                <a:sym typeface="Symbol" pitchFamily="18" charset="2"/>
              </a:rPr>
              <a:t>Gram- </a:t>
            </a:r>
            <a:r>
              <a:rPr lang="el-GR" sz="2200" dirty="0">
                <a:sym typeface="Symbol" pitchFamily="18" charset="2"/>
              </a:rPr>
              <a:t>αερόβια χλωρίδα προκαλεί τις περισσότερες αλλοιώσεις  σε νωπό προϊόν (αναπτύσσεται ταχύτερα από τα </a:t>
            </a:r>
            <a:r>
              <a:rPr lang="en-US" sz="2200" dirty="0">
                <a:sym typeface="Symbol" pitchFamily="18" charset="2"/>
              </a:rPr>
              <a:t>LAB</a:t>
            </a:r>
            <a:r>
              <a:rPr lang="en-US" sz="2200" dirty="0" smtClean="0">
                <a:sym typeface="Symbol" pitchFamily="18" charset="2"/>
              </a:rPr>
              <a:t>)</a:t>
            </a:r>
            <a:r>
              <a:rPr lang="el-GR" sz="2200" dirty="0" smtClean="0">
                <a:sym typeface="Symbol" pitchFamily="18" charset="2"/>
              </a:rPr>
              <a:t>,</a:t>
            </a:r>
            <a:endParaRPr lang="el-GR" sz="2200" dirty="0">
              <a:sym typeface="Symbol" pitchFamily="18" charset="2"/>
            </a:endParaRPr>
          </a:p>
          <a:p>
            <a:r>
              <a:rPr lang="el-GR" sz="2200" dirty="0">
                <a:sym typeface="Symbol" pitchFamily="18" charset="2"/>
              </a:rPr>
              <a:t>Σε συσκευασίες κενού τα γαλακτικά </a:t>
            </a:r>
            <a:r>
              <a:rPr lang="el-GR" sz="2200" dirty="0" smtClean="0">
                <a:sym typeface="Symbol" pitchFamily="18" charset="2"/>
              </a:rPr>
              <a:t>επικρατούν.</a:t>
            </a:r>
            <a:endParaRPr lang="en-US" sz="2200" dirty="0">
              <a:sym typeface="Symbol" pitchFamily="18" charset="2"/>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44624"/>
            <a:ext cx="8208912" cy="129614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sz="4000" dirty="0" err="1">
                <a:cs typeface="Arial" charset="0"/>
              </a:rPr>
              <a:t>Αλλοιογόνοι</a:t>
            </a:r>
            <a:r>
              <a:rPr lang="el-GR" sz="4000" dirty="0">
                <a:cs typeface="Arial" charset="0"/>
              </a:rPr>
              <a:t> μικροοργανισμοί</a:t>
            </a:r>
            <a:r>
              <a:rPr lang="en-US" sz="4000" dirty="0">
                <a:cs typeface="Arial" charset="0"/>
              </a:rPr>
              <a:t/>
            </a:r>
            <a:br>
              <a:rPr lang="en-US" sz="4000" dirty="0">
                <a:cs typeface="Arial" charset="0"/>
              </a:rPr>
            </a:br>
            <a:r>
              <a:rPr lang="el-GR" sz="4000" dirty="0">
                <a:cs typeface="Arial" charset="0"/>
              </a:rPr>
              <a:t>(</a:t>
            </a:r>
            <a:r>
              <a:rPr lang="el-GR" sz="4000" dirty="0" smtClean="0">
                <a:cs typeface="Arial" charset="0"/>
              </a:rPr>
              <a:t>11 </a:t>
            </a:r>
            <a:r>
              <a:rPr lang="el-GR" sz="4000" dirty="0">
                <a:cs typeface="Arial" charset="0"/>
              </a:rPr>
              <a:t>από 19</a:t>
            </a:r>
            <a:r>
              <a:rPr lang="el-GR" sz="4000" dirty="0" smtClean="0">
                <a:cs typeface="Arial" charset="0"/>
              </a:rPr>
              <a:t>)</a:t>
            </a:r>
            <a:endParaRPr lang="el-GR" sz="4000" dirty="0"/>
          </a:p>
        </p:txBody>
      </p:sp>
      <p:sp>
        <p:nvSpPr>
          <p:cNvPr id="9" name="Rectangle 2" descr="Άλλοίωση πουλερικών:&#10;&#10;Γενικά παρόμοια μικροχλωρίδα με νωπό κόκκινο κρέας,&#10;Επιμολύνσεις από τα έντερα, τα φτερά και τα μηχανήματα κοπής είναι αναπόφευκτες, &#10;Το δέρμα προσφέρει προσωρινή προστασία για το μυϊκό ιστό (αλλά συγκεντρώνει υψηλό μικροβιακό φορτίο το ίδιο),&#10;Το κρέας από στήθος είναι πιο όξινο (πεχά πέντε κόμμα οκτώ) σε σχέση με το μπούτι (πεχά εξί μιση), &#10;Κύριοι αλλοιογόνοι μ/ο: Pseudomonas, Acinetobacter, Flavobacterium, Corynebacterium, Aeromonas, Shewanella.&#10;"/>
          <p:cNvSpPr txBox="1">
            <a:spLocks noChangeArrowheads="1"/>
          </p:cNvSpPr>
          <p:nvPr>
            <p:custDataLst>
              <p:tags r:id="rId2"/>
            </p:custDataLst>
          </p:nvPr>
        </p:nvSpPr>
        <p:spPr>
          <a:xfrm>
            <a:off x="467544" y="1628800"/>
            <a:ext cx="8208912" cy="4392488"/>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None/>
            </a:pPr>
            <a:r>
              <a:rPr lang="el-GR" sz="2400" dirty="0" err="1">
                <a:solidFill>
                  <a:schemeClr val="tx2"/>
                </a:solidFill>
              </a:rPr>
              <a:t>Άλλοίωση</a:t>
            </a:r>
            <a:r>
              <a:rPr lang="el-GR" sz="2400" dirty="0">
                <a:solidFill>
                  <a:schemeClr val="tx2"/>
                </a:solidFill>
              </a:rPr>
              <a:t> </a:t>
            </a:r>
            <a:r>
              <a:rPr lang="el-GR" sz="2400" dirty="0" smtClean="0">
                <a:solidFill>
                  <a:schemeClr val="tx2"/>
                </a:solidFill>
              </a:rPr>
              <a:t>πουλερικών:</a:t>
            </a:r>
            <a:endParaRPr lang="en-US" sz="2400" dirty="0">
              <a:solidFill>
                <a:schemeClr val="tx2"/>
              </a:solidFill>
            </a:endParaRPr>
          </a:p>
          <a:p>
            <a:pPr>
              <a:lnSpc>
                <a:spcPct val="80000"/>
              </a:lnSpc>
            </a:pPr>
            <a:endParaRPr lang="en-US" sz="2400" dirty="0"/>
          </a:p>
          <a:p>
            <a:pPr>
              <a:lnSpc>
                <a:spcPct val="80000"/>
              </a:lnSpc>
            </a:pPr>
            <a:r>
              <a:rPr lang="el-GR" sz="2400" dirty="0"/>
              <a:t>Γενικά παρόμοια </a:t>
            </a:r>
            <a:r>
              <a:rPr lang="el-GR" sz="2400" dirty="0" err="1"/>
              <a:t>μικροχλωρίδα</a:t>
            </a:r>
            <a:r>
              <a:rPr lang="el-GR" sz="2400" dirty="0"/>
              <a:t> με νωπό κόκκινο </a:t>
            </a:r>
            <a:r>
              <a:rPr lang="el-GR" sz="2400" dirty="0" smtClean="0"/>
              <a:t>κρέας,</a:t>
            </a:r>
            <a:endParaRPr lang="el-GR" sz="2400" dirty="0"/>
          </a:p>
          <a:p>
            <a:pPr>
              <a:lnSpc>
                <a:spcPct val="80000"/>
              </a:lnSpc>
            </a:pPr>
            <a:r>
              <a:rPr lang="el-GR" sz="2400" dirty="0"/>
              <a:t>Επιμολύνσεις από τα έντερα, τα φτερά και τα μηχανήματα κοπής είναι </a:t>
            </a:r>
            <a:r>
              <a:rPr lang="el-GR" sz="2400" dirty="0" smtClean="0"/>
              <a:t>αναπόφευκτες,</a:t>
            </a:r>
            <a:r>
              <a:rPr lang="en-US" sz="2400" dirty="0" smtClean="0"/>
              <a:t> </a:t>
            </a:r>
            <a:endParaRPr lang="en-US" sz="2400" dirty="0"/>
          </a:p>
          <a:p>
            <a:pPr>
              <a:lnSpc>
                <a:spcPct val="80000"/>
              </a:lnSpc>
            </a:pPr>
            <a:r>
              <a:rPr lang="el-GR" sz="2400" dirty="0"/>
              <a:t>Το δέρμα προσφέρει προσωρινή προστασία για το μυϊκό ιστό (αλλά συγκεντρώνει υψηλό μικροβιακό φορτίο το ίδιο</a:t>
            </a:r>
            <a:r>
              <a:rPr lang="el-GR" sz="2400" dirty="0" smtClean="0"/>
              <a:t>),</a:t>
            </a:r>
            <a:endParaRPr lang="en-US" sz="2400" dirty="0"/>
          </a:p>
          <a:p>
            <a:pPr>
              <a:lnSpc>
                <a:spcPct val="80000"/>
              </a:lnSpc>
            </a:pPr>
            <a:r>
              <a:rPr lang="el-GR" sz="2400" dirty="0"/>
              <a:t>Το κρέας από στήθος είναι πιο όξινο </a:t>
            </a:r>
            <a:r>
              <a:rPr lang="en-US" sz="2400" dirty="0"/>
              <a:t>(pH 5.8) </a:t>
            </a:r>
            <a:r>
              <a:rPr lang="el-GR" sz="2400" dirty="0"/>
              <a:t>σε σχέση με το μπούτι </a:t>
            </a:r>
            <a:r>
              <a:rPr lang="en-US" sz="2400" dirty="0"/>
              <a:t>(pH 6.5</a:t>
            </a:r>
            <a:r>
              <a:rPr lang="en-US" sz="2400" dirty="0" smtClean="0"/>
              <a:t>)</a:t>
            </a:r>
            <a:r>
              <a:rPr lang="el-GR" sz="2400" dirty="0" smtClean="0"/>
              <a:t>,</a:t>
            </a:r>
            <a:r>
              <a:rPr lang="en-US" sz="2400" dirty="0" smtClean="0"/>
              <a:t> </a:t>
            </a:r>
            <a:endParaRPr lang="en-US" sz="2400" dirty="0">
              <a:solidFill>
                <a:srgbClr val="FFFF00"/>
              </a:solidFill>
            </a:endParaRPr>
          </a:p>
          <a:p>
            <a:pPr>
              <a:lnSpc>
                <a:spcPct val="80000"/>
              </a:lnSpc>
              <a:buClr>
                <a:schemeClr val="tx1"/>
              </a:buClr>
            </a:pPr>
            <a:r>
              <a:rPr lang="el-GR" sz="2400" dirty="0">
                <a:solidFill>
                  <a:schemeClr val="tx2"/>
                </a:solidFill>
              </a:rPr>
              <a:t>Κύριοι </a:t>
            </a:r>
            <a:r>
              <a:rPr lang="el-GR" sz="2400" dirty="0" err="1">
                <a:solidFill>
                  <a:schemeClr val="tx2"/>
                </a:solidFill>
              </a:rPr>
              <a:t>αλλοιογόνοι</a:t>
            </a:r>
            <a:r>
              <a:rPr lang="el-GR" sz="2400" dirty="0">
                <a:solidFill>
                  <a:schemeClr val="tx2"/>
                </a:solidFill>
              </a:rPr>
              <a:t> μ/ο</a:t>
            </a:r>
            <a:r>
              <a:rPr lang="en-US" sz="2400" dirty="0"/>
              <a:t>: Pseudomonas, </a:t>
            </a:r>
            <a:r>
              <a:rPr lang="en-US" sz="2400" dirty="0" err="1"/>
              <a:t>Acinetobacter</a:t>
            </a:r>
            <a:r>
              <a:rPr lang="en-US" sz="2400" dirty="0"/>
              <a:t>, </a:t>
            </a:r>
            <a:r>
              <a:rPr lang="en-US" sz="2400" dirty="0" err="1"/>
              <a:t>Flavobacterium</a:t>
            </a:r>
            <a:r>
              <a:rPr lang="en-US" sz="2400" dirty="0"/>
              <a:t>, </a:t>
            </a:r>
            <a:r>
              <a:rPr lang="en-US" sz="2400" dirty="0" err="1"/>
              <a:t>Corynebacterium</a:t>
            </a:r>
            <a:r>
              <a:rPr lang="en-US" sz="2400" dirty="0"/>
              <a:t>, </a:t>
            </a:r>
            <a:r>
              <a:rPr lang="en-US" sz="2400" dirty="0" err="1"/>
              <a:t>Aeromonas</a:t>
            </a:r>
            <a:r>
              <a:rPr lang="en-US" sz="2400" dirty="0"/>
              <a:t>, </a:t>
            </a:r>
            <a:r>
              <a:rPr lang="en-US" sz="2400" dirty="0" err="1" smtClean="0"/>
              <a:t>Shewanella</a:t>
            </a:r>
            <a:r>
              <a:rPr lang="el-GR" sz="2400" dirty="0" smtClean="0"/>
              <a:t>.</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fontScale="90000"/>
          </a:bodyPr>
          <a:lstStyle/>
          <a:p>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12 </a:t>
            </a:r>
            <a:r>
              <a:rPr lang="el-GR" dirty="0">
                <a:cs typeface="Arial" charset="0"/>
              </a:rPr>
              <a:t>από 19</a:t>
            </a:r>
            <a:r>
              <a:rPr lang="el-GR" dirty="0" smtClean="0">
                <a:cs typeface="Arial" charset="0"/>
              </a:rPr>
              <a:t>)</a:t>
            </a:r>
            <a:endParaRPr lang="en-US" dirty="0"/>
          </a:p>
        </p:txBody>
      </p:sp>
      <p:sp>
        <p:nvSpPr>
          <p:cNvPr id="2" name="Ορθογώνιο 1" descr="Κύριες αλλοιώσεις: &#10; - γλοιώδης υφή (όταν Pseudomonads φτάσουν σε log 8),  συχνά ανιχνεύσιμη ως φθορισμός σε λάμπα UV,&#10; - Οξίνιση στο εσωτερικό όπου υπάρχουν τα εντόσθια,  ιδίως αν δεν αφαιρεθούν,&#10; - Θειώδης ουσίες-δυσοσμία το πολύ εντός 7 ημερών,  λόγω ανάπτυξης της Shewanella putrefaciens (H2S,  dimethyl sulfide, methyl mercaptane),&#10;&#10;Προσοχή: Salmonella βρίσκεται πολύ συχνά σε πτηνά σε υψηλό πληθυσμό (προερχόμενη από κόπρανα πτηνών και ζωοτροφές). Πρόβλημα η υπερεντατική εκτροφή , ενώ τα «βιολογικής εκτροφής» μπορεί να έχουν όμοια ή περισσότερη μικροχλωρίδα (δεν σημαίνει ότι είναι και «εκτατικής εκτροφής».)&#10;"/>
          <p:cNvSpPr/>
          <p:nvPr/>
        </p:nvSpPr>
        <p:spPr>
          <a:xfrm>
            <a:off x="467544" y="1912764"/>
            <a:ext cx="8208912" cy="4524315"/>
          </a:xfrm>
          <a:prstGeom prst="rect">
            <a:avLst/>
          </a:prstGeom>
        </p:spPr>
        <p:txBody>
          <a:bodyPr wrap="square">
            <a:spAutoFit/>
          </a:bodyPr>
          <a:lstStyle/>
          <a:p>
            <a:pPr marL="342900" indent="-342900">
              <a:lnSpc>
                <a:spcPct val="80000"/>
              </a:lnSpc>
              <a:buFont typeface="Wingdings" panose="05000000000000000000" pitchFamily="2" charset="2"/>
              <a:buChar char="§"/>
            </a:pPr>
            <a:r>
              <a:rPr lang="el-GR" sz="2400" dirty="0">
                <a:solidFill>
                  <a:schemeClr val="tx2"/>
                </a:solidFill>
              </a:rPr>
              <a:t>Κύριες αλλοιώσεις</a:t>
            </a:r>
            <a:r>
              <a:rPr lang="en-US" sz="2400" dirty="0"/>
              <a:t>: </a:t>
            </a:r>
          </a:p>
          <a:p>
            <a:pPr>
              <a:lnSpc>
                <a:spcPct val="80000"/>
              </a:lnSpc>
            </a:pPr>
            <a:r>
              <a:rPr lang="en-US" sz="2400" dirty="0"/>
              <a:t>	- </a:t>
            </a:r>
            <a:r>
              <a:rPr lang="el-GR" sz="2400" dirty="0">
                <a:solidFill>
                  <a:schemeClr val="tx2"/>
                </a:solidFill>
              </a:rPr>
              <a:t>γλοιώδης </a:t>
            </a:r>
            <a:r>
              <a:rPr lang="el-GR" sz="2400" dirty="0"/>
              <a:t>υφή</a:t>
            </a:r>
            <a:r>
              <a:rPr lang="en-US" sz="2400" dirty="0"/>
              <a:t> (</a:t>
            </a:r>
            <a:r>
              <a:rPr lang="el-GR" sz="2400" dirty="0"/>
              <a:t>όταν </a:t>
            </a:r>
            <a:r>
              <a:rPr lang="en-US" sz="2400" dirty="0"/>
              <a:t>Pseudomonads </a:t>
            </a:r>
            <a:r>
              <a:rPr lang="el-GR" sz="2400" dirty="0"/>
              <a:t>φτάσουν σε </a:t>
            </a:r>
            <a:r>
              <a:rPr lang="en-US" sz="2400" dirty="0"/>
              <a:t>log 8), </a:t>
            </a:r>
            <a:r>
              <a:rPr lang="el-GR" sz="2400" dirty="0" smtClean="0"/>
              <a:t>	συχνά </a:t>
            </a:r>
            <a:r>
              <a:rPr lang="el-GR" sz="2400" dirty="0"/>
              <a:t>ανιχνεύσιμη ως φθορισμός σε λάμπα </a:t>
            </a:r>
            <a:r>
              <a:rPr lang="en-US" sz="2400" dirty="0" smtClean="0"/>
              <a:t>UV</a:t>
            </a:r>
            <a:r>
              <a:rPr lang="el-GR" sz="2400" dirty="0" smtClean="0"/>
              <a:t>,</a:t>
            </a:r>
            <a:endParaRPr lang="en-US" sz="2400" dirty="0"/>
          </a:p>
          <a:p>
            <a:pPr>
              <a:lnSpc>
                <a:spcPct val="80000"/>
              </a:lnSpc>
            </a:pPr>
            <a:r>
              <a:rPr lang="en-US" sz="2400" dirty="0"/>
              <a:t>	- </a:t>
            </a:r>
            <a:r>
              <a:rPr lang="el-GR" sz="2400" dirty="0" err="1">
                <a:solidFill>
                  <a:schemeClr val="tx2"/>
                </a:solidFill>
              </a:rPr>
              <a:t>Οξίνιση</a:t>
            </a:r>
            <a:r>
              <a:rPr lang="el-GR" sz="2400" dirty="0">
                <a:solidFill>
                  <a:schemeClr val="tx2"/>
                </a:solidFill>
              </a:rPr>
              <a:t> </a:t>
            </a:r>
            <a:r>
              <a:rPr lang="el-GR" sz="2400" dirty="0"/>
              <a:t>στο εσωτερικό όπου υπάρχουν τα εντόσθια, </a:t>
            </a:r>
            <a:r>
              <a:rPr lang="el-GR" sz="2400" dirty="0" smtClean="0"/>
              <a:t>	ιδίως </a:t>
            </a:r>
            <a:r>
              <a:rPr lang="el-GR" sz="2400" dirty="0"/>
              <a:t>αν δεν </a:t>
            </a:r>
            <a:r>
              <a:rPr lang="el-GR" sz="2400" dirty="0" smtClean="0"/>
              <a:t>αφαιρεθούν,</a:t>
            </a:r>
            <a:endParaRPr lang="en-US" sz="2400" dirty="0"/>
          </a:p>
          <a:p>
            <a:pPr>
              <a:lnSpc>
                <a:spcPct val="80000"/>
              </a:lnSpc>
            </a:pPr>
            <a:r>
              <a:rPr lang="en-US" sz="2400" dirty="0"/>
              <a:t>	- </a:t>
            </a:r>
            <a:r>
              <a:rPr lang="el-GR" sz="2400" dirty="0">
                <a:solidFill>
                  <a:schemeClr val="tx2"/>
                </a:solidFill>
              </a:rPr>
              <a:t>Θειώδης </a:t>
            </a:r>
            <a:r>
              <a:rPr lang="el-GR" sz="2400" dirty="0"/>
              <a:t>ουσίες-δυσοσμία το πολύ εντός 7 ημερών, </a:t>
            </a:r>
            <a:r>
              <a:rPr lang="el-GR" sz="2400" dirty="0" smtClean="0"/>
              <a:t>	λόγω </a:t>
            </a:r>
            <a:r>
              <a:rPr lang="el-GR" sz="2400" dirty="0"/>
              <a:t>ανάπτυξης της </a:t>
            </a:r>
            <a:r>
              <a:rPr lang="en-US" sz="2400" dirty="0" err="1"/>
              <a:t>Shewanella</a:t>
            </a:r>
            <a:r>
              <a:rPr lang="en-US" sz="2400" dirty="0"/>
              <a:t> </a:t>
            </a:r>
            <a:r>
              <a:rPr lang="en-US" sz="2400" dirty="0" err="1"/>
              <a:t>putrefaciens</a:t>
            </a:r>
            <a:r>
              <a:rPr lang="en-US" sz="2400" dirty="0"/>
              <a:t> (H</a:t>
            </a:r>
            <a:r>
              <a:rPr lang="en-US" sz="2400" baseline="-25000" dirty="0"/>
              <a:t>2</a:t>
            </a:r>
            <a:r>
              <a:rPr lang="en-US" sz="2400" dirty="0"/>
              <a:t>S, </a:t>
            </a:r>
            <a:r>
              <a:rPr lang="el-GR" sz="2400" dirty="0" smtClean="0"/>
              <a:t>	</a:t>
            </a:r>
            <a:r>
              <a:rPr lang="en-US" sz="2400" dirty="0" smtClean="0"/>
              <a:t>dimethyl </a:t>
            </a:r>
            <a:r>
              <a:rPr lang="en-US" sz="2400" dirty="0"/>
              <a:t>sulfide, methyl </a:t>
            </a:r>
            <a:r>
              <a:rPr lang="en-US" sz="2400" dirty="0" err="1"/>
              <a:t>mercaptane</a:t>
            </a:r>
            <a:r>
              <a:rPr lang="en-US" sz="2400" dirty="0" smtClean="0"/>
              <a:t>)</a:t>
            </a:r>
            <a:r>
              <a:rPr lang="el-GR" sz="2400" dirty="0" smtClean="0"/>
              <a:t>,</a:t>
            </a:r>
            <a:endParaRPr lang="en-US" sz="2400" dirty="0"/>
          </a:p>
          <a:p>
            <a:pPr>
              <a:lnSpc>
                <a:spcPct val="80000"/>
              </a:lnSpc>
            </a:pPr>
            <a:endParaRPr lang="en-US" sz="2400" dirty="0">
              <a:solidFill>
                <a:srgbClr val="FFFF00"/>
              </a:solidFill>
            </a:endParaRPr>
          </a:p>
          <a:p>
            <a:pPr marL="342900" indent="-342900">
              <a:lnSpc>
                <a:spcPct val="80000"/>
              </a:lnSpc>
              <a:buFont typeface="Wingdings" panose="05000000000000000000" pitchFamily="2" charset="2"/>
              <a:buChar char="§"/>
            </a:pPr>
            <a:r>
              <a:rPr lang="el-GR" sz="2400" dirty="0">
                <a:solidFill>
                  <a:schemeClr val="tx2"/>
                </a:solidFill>
              </a:rPr>
              <a:t>Προσοχή</a:t>
            </a:r>
            <a:r>
              <a:rPr lang="en-US" sz="2400" dirty="0">
                <a:solidFill>
                  <a:schemeClr val="tx2"/>
                </a:solidFill>
              </a:rPr>
              <a:t>: Salmonella </a:t>
            </a:r>
            <a:r>
              <a:rPr lang="el-GR" sz="2400" dirty="0"/>
              <a:t>βρίσκεται πολύ συχνά σε πτηνά σε υψηλό πληθυσμό</a:t>
            </a:r>
            <a:r>
              <a:rPr lang="en-US" sz="2400" dirty="0"/>
              <a:t> (</a:t>
            </a:r>
            <a:r>
              <a:rPr lang="el-GR" sz="2400" dirty="0"/>
              <a:t>προερχόμενη από κόπρανα πτηνών και ζωοτροφές). </a:t>
            </a:r>
            <a:r>
              <a:rPr lang="el-GR" sz="2400" dirty="0">
                <a:solidFill>
                  <a:schemeClr val="tx2"/>
                </a:solidFill>
              </a:rPr>
              <a:t>Πρόβλημα</a:t>
            </a:r>
            <a:r>
              <a:rPr lang="el-GR" sz="2400" dirty="0"/>
              <a:t> η υπερεντατική εκτροφή , ενώ τα «βιολογικής εκτροφής» μπορεί να έχουν όμοια ή περισσότερη </a:t>
            </a:r>
            <a:r>
              <a:rPr lang="el-GR" sz="2400" dirty="0" err="1"/>
              <a:t>μικροχλωρίδα</a:t>
            </a:r>
            <a:r>
              <a:rPr lang="el-GR" sz="2400" dirty="0"/>
              <a:t> (δεν σημαίνει ότι είναι και «</a:t>
            </a:r>
            <a:r>
              <a:rPr lang="el-GR" sz="2400" dirty="0" err="1"/>
              <a:t>εκτατικής</a:t>
            </a:r>
            <a:r>
              <a:rPr lang="el-GR" sz="2400" dirty="0"/>
              <a:t> εκτροφής</a:t>
            </a:r>
            <a:r>
              <a:rPr lang="el-GR" sz="2400" dirty="0" smtClean="0"/>
              <a: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13 </a:t>
            </a:r>
            <a:r>
              <a:rPr lang="el-GR" dirty="0">
                <a:cs typeface="Arial" charset="0"/>
              </a:rPr>
              <a:t>από 19</a:t>
            </a:r>
            <a:r>
              <a:rPr lang="el-GR" dirty="0" smtClean="0">
                <a:cs typeface="Arial" charset="0"/>
              </a:rPr>
              <a:t>)</a:t>
            </a:r>
            <a:endParaRPr lang="el-GR" dirty="0"/>
          </a:p>
        </p:txBody>
      </p:sp>
      <p:sp>
        <p:nvSpPr>
          <p:cNvPr id="9" name="9 - TextBox" descr="Κύρια παθογόνα των κρεάτων-κρεατοσκευασμάτων (“σύντομη ματιά”):&#10;&#10;Escherichia coli,&#10;Clostridium perfringens,&#10;Clostridium botulinum,&#10;Staphylococcus aureus,&#10;Salmonella enteritis, S. thyphimurium (“zero tolerance”),&#10;Listeria monocytogenes (“zero tolerance”),&#10;Campylobacter jejuni,&#10;Bacillus cereus.&#10;"/>
          <p:cNvSpPr txBox="1"/>
          <p:nvPr/>
        </p:nvSpPr>
        <p:spPr>
          <a:xfrm>
            <a:off x="611560" y="1793716"/>
            <a:ext cx="8064896" cy="3939540"/>
          </a:xfrm>
          <a:prstGeom prst="rect">
            <a:avLst/>
          </a:prstGeom>
          <a:noFill/>
        </p:spPr>
        <p:txBody>
          <a:bodyPr wrap="square" rtlCol="0">
            <a:spAutoFit/>
          </a:bodyPr>
          <a:lstStyle/>
          <a:p>
            <a:r>
              <a:rPr lang="el-GR" sz="2400" dirty="0">
                <a:solidFill>
                  <a:schemeClr val="tx2"/>
                </a:solidFill>
              </a:rPr>
              <a:t>Κύρια παθογόνα των κρεάτων-</a:t>
            </a:r>
            <a:r>
              <a:rPr lang="el-GR" sz="2400" dirty="0" err="1">
                <a:solidFill>
                  <a:schemeClr val="tx2"/>
                </a:solidFill>
              </a:rPr>
              <a:t>κρεατοσκευασμάτων</a:t>
            </a:r>
            <a:r>
              <a:rPr lang="en-US" sz="2400" dirty="0">
                <a:solidFill>
                  <a:schemeClr val="tx2"/>
                </a:solidFill>
              </a:rPr>
              <a:t> (“</a:t>
            </a:r>
            <a:r>
              <a:rPr lang="el-GR" sz="2400" dirty="0">
                <a:solidFill>
                  <a:schemeClr val="tx2"/>
                </a:solidFill>
              </a:rPr>
              <a:t>σύντομη ματιά</a:t>
            </a:r>
            <a:r>
              <a:rPr lang="en-US" sz="2400" dirty="0" smtClean="0">
                <a:solidFill>
                  <a:schemeClr val="tx2"/>
                </a:solidFill>
              </a:rPr>
              <a:t>”)</a:t>
            </a:r>
            <a:r>
              <a:rPr lang="el-GR" sz="2400" dirty="0" smtClean="0">
                <a:solidFill>
                  <a:schemeClr val="tx2"/>
                </a:solidFill>
              </a:rPr>
              <a:t>:</a:t>
            </a:r>
            <a:endParaRPr lang="en-US" sz="2400" dirty="0">
              <a:solidFill>
                <a:schemeClr val="tx2"/>
              </a:solidFill>
            </a:endParaRPr>
          </a:p>
          <a:p>
            <a:endParaRPr lang="en-US" sz="1000" u="sng" dirty="0">
              <a:solidFill>
                <a:srgbClr val="FFFF00"/>
              </a:solidFill>
            </a:endParaRPr>
          </a:p>
          <a:p>
            <a:pPr marL="342900" indent="-342900">
              <a:buFont typeface="Arial" panose="020B0604020202020204" pitchFamily="34" charset="0"/>
              <a:buChar char="•"/>
            </a:pPr>
            <a:r>
              <a:rPr lang="en-US" sz="2400" dirty="0"/>
              <a:t>Escherichia </a:t>
            </a:r>
            <a:r>
              <a:rPr lang="en-US" sz="2400" dirty="0" smtClean="0"/>
              <a:t>coli</a:t>
            </a:r>
            <a:r>
              <a:rPr lang="el-GR" sz="2400" dirty="0" smtClean="0"/>
              <a:t>,</a:t>
            </a:r>
            <a:endParaRPr lang="en-US" sz="2400" dirty="0"/>
          </a:p>
          <a:p>
            <a:pPr marL="342900" indent="-342900">
              <a:buFont typeface="Arial" panose="020B0604020202020204" pitchFamily="34" charset="0"/>
              <a:buChar char="•"/>
            </a:pPr>
            <a:r>
              <a:rPr lang="en-US" sz="2400" dirty="0"/>
              <a:t>Clostridium </a:t>
            </a:r>
            <a:r>
              <a:rPr lang="en-US" sz="2400" dirty="0" err="1" smtClean="0"/>
              <a:t>perfringens</a:t>
            </a:r>
            <a:r>
              <a:rPr lang="el-GR" sz="2400" dirty="0" smtClean="0"/>
              <a:t>,</a:t>
            </a:r>
            <a:endParaRPr lang="en-US" sz="2400" dirty="0"/>
          </a:p>
          <a:p>
            <a:pPr marL="342900" indent="-342900">
              <a:buFont typeface="Arial" panose="020B0604020202020204" pitchFamily="34" charset="0"/>
              <a:buChar char="•"/>
            </a:pPr>
            <a:r>
              <a:rPr lang="en-US" sz="2400" dirty="0"/>
              <a:t>Clostridium </a:t>
            </a:r>
            <a:r>
              <a:rPr lang="en-US" sz="2400" dirty="0" smtClean="0"/>
              <a:t>botulinum</a:t>
            </a:r>
            <a:r>
              <a:rPr lang="el-GR" sz="2400" dirty="0" smtClean="0"/>
              <a:t>,</a:t>
            </a:r>
            <a:endParaRPr lang="en-US" sz="2400" dirty="0"/>
          </a:p>
          <a:p>
            <a:pPr marL="342900" indent="-342900">
              <a:buFont typeface="Arial" panose="020B0604020202020204" pitchFamily="34" charset="0"/>
              <a:buChar char="•"/>
            </a:pPr>
            <a:r>
              <a:rPr lang="en-US" sz="2400" dirty="0"/>
              <a:t>Staphylococcus </a:t>
            </a:r>
            <a:r>
              <a:rPr lang="en-US" sz="2400" dirty="0" smtClean="0"/>
              <a:t>aureus</a:t>
            </a:r>
            <a:r>
              <a:rPr lang="el-GR" sz="2400" dirty="0" smtClean="0"/>
              <a:t>,</a:t>
            </a:r>
            <a:endParaRPr lang="en-US" sz="2400" dirty="0"/>
          </a:p>
          <a:p>
            <a:pPr marL="342900" indent="-342900">
              <a:buFont typeface="Arial" panose="020B0604020202020204" pitchFamily="34" charset="0"/>
              <a:buChar char="•"/>
            </a:pPr>
            <a:r>
              <a:rPr lang="en-US" sz="2400" dirty="0"/>
              <a:t>Salmonella enteritis, S. </a:t>
            </a:r>
            <a:r>
              <a:rPr lang="en-US" sz="2400" dirty="0" err="1"/>
              <a:t>thyphimurium</a:t>
            </a:r>
            <a:r>
              <a:rPr lang="en-US" sz="2400" dirty="0"/>
              <a:t> (“zero tolerance</a:t>
            </a:r>
            <a:r>
              <a:rPr lang="en-US" sz="2400" dirty="0" smtClean="0"/>
              <a:t>”)</a:t>
            </a:r>
            <a:r>
              <a:rPr lang="el-GR" sz="2400" dirty="0" smtClean="0"/>
              <a:t>,</a:t>
            </a:r>
            <a:endParaRPr lang="en-US" sz="2400" dirty="0"/>
          </a:p>
          <a:p>
            <a:pPr marL="342900" indent="-342900">
              <a:buFont typeface="Arial" panose="020B0604020202020204" pitchFamily="34" charset="0"/>
              <a:buChar char="•"/>
            </a:pPr>
            <a:r>
              <a:rPr lang="en-US" sz="2400" dirty="0"/>
              <a:t>Listeria </a:t>
            </a:r>
            <a:r>
              <a:rPr lang="en-US" sz="2400" dirty="0" err="1"/>
              <a:t>monocytogenes</a:t>
            </a:r>
            <a:r>
              <a:rPr lang="en-US" sz="2400" dirty="0"/>
              <a:t> (“zero tolerance</a:t>
            </a:r>
            <a:r>
              <a:rPr lang="en-US" sz="2400" dirty="0" smtClean="0"/>
              <a:t>”)</a:t>
            </a:r>
            <a:r>
              <a:rPr lang="el-GR" sz="2400" dirty="0" smtClean="0"/>
              <a:t>,</a:t>
            </a:r>
            <a:endParaRPr lang="en-US" sz="2400" dirty="0"/>
          </a:p>
          <a:p>
            <a:pPr marL="342900" indent="-342900">
              <a:buFont typeface="Arial" panose="020B0604020202020204" pitchFamily="34" charset="0"/>
              <a:buChar char="•"/>
            </a:pPr>
            <a:r>
              <a:rPr lang="en-US" sz="2400" dirty="0"/>
              <a:t>Campylobacter </a:t>
            </a:r>
            <a:r>
              <a:rPr lang="en-US" sz="2400" dirty="0" err="1" smtClean="0"/>
              <a:t>jejuni</a:t>
            </a:r>
            <a:r>
              <a:rPr lang="el-GR" sz="2400" dirty="0" smtClean="0"/>
              <a:t>,</a:t>
            </a:r>
            <a:endParaRPr lang="en-US" sz="2400" dirty="0"/>
          </a:p>
          <a:p>
            <a:pPr marL="342900" indent="-342900">
              <a:buFont typeface="Arial" panose="020B0604020202020204" pitchFamily="34" charset="0"/>
              <a:buChar char="•"/>
            </a:pPr>
            <a:r>
              <a:rPr lang="en-US" sz="2400" dirty="0"/>
              <a:t>Bacillus </a:t>
            </a:r>
            <a:r>
              <a:rPr lang="en-US" sz="2400" dirty="0" smtClean="0"/>
              <a:t>cereus</a:t>
            </a:r>
            <a:r>
              <a:rPr lang="el-GR" sz="2400"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14 </a:t>
            </a:r>
            <a:r>
              <a:rPr lang="el-GR" dirty="0">
                <a:cs typeface="Arial" charset="0"/>
              </a:rPr>
              <a:t>από 19</a:t>
            </a:r>
            <a:r>
              <a:rPr lang="el-GR" dirty="0" smtClean="0">
                <a:cs typeface="Arial" charset="0"/>
              </a:rPr>
              <a:t>)</a:t>
            </a:r>
            <a:endParaRPr lang="el-GR" dirty="0"/>
          </a:p>
        </p:txBody>
      </p:sp>
      <p:sp>
        <p:nvSpPr>
          <p:cNvPr id="4" name="Ορθογώνιο 3" descr="Αλλοίωση αλιευμάτων:&#10;&#10;Σημαντικές παράμετροι που καθορίζουν το είδος μικροχλωρίδας και αλλοίωσης: η ποιότητα του νερού, η θερμοκρασία, η μέθοδος αλίευσης, η επεξεργασία και η θερμοκρασιακή μεταχείριση, &#10;Ψάρια τροπικών περιοχών® κυρίως μεσόφιλα βακτήρια (Bacillus, Micrococcus, Coryneforms), &#10;Ψάρια ψυχρών θαλασσών ® κυρίως ψυχρόφιλα-ψυχρότροφα (Acinetobacter, Aeromonas, Pseudomonas, Flavobacterium, Shewanella, Moraxella, Vibrio),&#10;Τα ψάρια από μεγάλες τράτες έχουν μεγαλύτερο μικροβιακό φορτίο (σέρνονται στην άμμο, αναμιγνύονται με λάσπη-άμμο, συνθλίβονται ),&#10;Η μικροχλωρίδα των οστρακοειδών αντικατοπτρίζει την μικροβιολογική ποιότητα του νερού,&#10;Οι περισσότεροι μικροοργανισμοί βρίσκονται στο δέρμα και τα εντόσθια,&#10;"/>
          <p:cNvSpPr/>
          <p:nvPr>
            <p:custDataLst>
              <p:tags r:id="rId2"/>
            </p:custDataLst>
          </p:nvPr>
        </p:nvSpPr>
        <p:spPr>
          <a:xfrm>
            <a:off x="467545" y="1279090"/>
            <a:ext cx="8208912" cy="5115246"/>
          </a:xfrm>
          <a:prstGeom prst="rect">
            <a:avLst/>
          </a:prstGeom>
        </p:spPr>
        <p:txBody>
          <a:bodyPr wrap="square">
            <a:spAutoFit/>
          </a:bodyPr>
          <a:lstStyle/>
          <a:p>
            <a:pPr>
              <a:lnSpc>
                <a:spcPct val="80000"/>
              </a:lnSpc>
            </a:pPr>
            <a:r>
              <a:rPr lang="el-GR" sz="2400" dirty="0">
                <a:solidFill>
                  <a:schemeClr val="tx2"/>
                </a:solidFill>
              </a:rPr>
              <a:t>Αλλοίωση </a:t>
            </a:r>
            <a:r>
              <a:rPr lang="el-GR" sz="2400" dirty="0" smtClean="0">
                <a:solidFill>
                  <a:schemeClr val="tx2"/>
                </a:solidFill>
              </a:rPr>
              <a:t>αλιευμάτων:</a:t>
            </a:r>
            <a:endParaRPr lang="en-US" sz="2400" u="sng" dirty="0">
              <a:solidFill>
                <a:schemeClr val="tx2"/>
              </a:solidFill>
            </a:endParaRPr>
          </a:p>
          <a:p>
            <a:pPr>
              <a:lnSpc>
                <a:spcPct val="80000"/>
              </a:lnSpc>
            </a:pPr>
            <a:endParaRPr lang="el-GR" sz="2400" dirty="0" smtClean="0">
              <a:solidFill>
                <a:schemeClr val="tx2"/>
              </a:solidFill>
            </a:endParaRPr>
          </a:p>
          <a:p>
            <a:pPr marL="342900" indent="-342900">
              <a:lnSpc>
                <a:spcPct val="80000"/>
              </a:lnSpc>
              <a:buFont typeface="Wingdings" panose="05000000000000000000" pitchFamily="2" charset="2"/>
              <a:buChar char="§"/>
            </a:pPr>
            <a:r>
              <a:rPr lang="el-GR" sz="2400" dirty="0" smtClean="0">
                <a:solidFill>
                  <a:schemeClr val="tx2"/>
                </a:solidFill>
              </a:rPr>
              <a:t>Σημαντικές </a:t>
            </a:r>
            <a:r>
              <a:rPr lang="el-GR" sz="2400" dirty="0">
                <a:solidFill>
                  <a:schemeClr val="tx2"/>
                </a:solidFill>
              </a:rPr>
              <a:t>παράμετροι που καθορίζουν το είδος </a:t>
            </a:r>
            <a:r>
              <a:rPr lang="el-GR" sz="2400" dirty="0" err="1">
                <a:solidFill>
                  <a:schemeClr val="tx2"/>
                </a:solidFill>
              </a:rPr>
              <a:t>μικροχλωρίδας</a:t>
            </a:r>
            <a:r>
              <a:rPr lang="el-GR" sz="2400" dirty="0">
                <a:solidFill>
                  <a:schemeClr val="tx2"/>
                </a:solidFill>
              </a:rPr>
              <a:t> και αλλοίωσης</a:t>
            </a:r>
            <a:r>
              <a:rPr lang="en-US" sz="2400" dirty="0"/>
              <a:t>: </a:t>
            </a:r>
            <a:r>
              <a:rPr lang="el-GR" sz="2400" dirty="0" smtClean="0"/>
              <a:t>η </a:t>
            </a:r>
            <a:r>
              <a:rPr lang="el-GR" sz="2400" dirty="0"/>
              <a:t>ποιότητα του νερού, η θερμοκρασία, η μέθοδος αλίευσης, η επεξεργασία και η θερμοκρασιακή </a:t>
            </a:r>
            <a:r>
              <a:rPr lang="el-GR" sz="2400" dirty="0" smtClean="0"/>
              <a:t>μεταχείριση, </a:t>
            </a:r>
            <a:endParaRPr lang="el-GR" sz="2400" dirty="0"/>
          </a:p>
          <a:p>
            <a:pPr marL="342900" indent="-342900">
              <a:lnSpc>
                <a:spcPct val="80000"/>
              </a:lnSpc>
              <a:buFont typeface="Wingdings" panose="05000000000000000000" pitchFamily="2" charset="2"/>
              <a:buChar char="§"/>
            </a:pPr>
            <a:r>
              <a:rPr lang="el-GR" sz="2400" dirty="0"/>
              <a:t>Ψάρια τροπικών περιοχών</a:t>
            </a:r>
            <a:r>
              <a:rPr lang="en-US" sz="2400" dirty="0">
                <a:sym typeface="Symbol" pitchFamily="18" charset="2"/>
              </a:rPr>
              <a:t> </a:t>
            </a:r>
            <a:r>
              <a:rPr lang="el-GR" sz="2400" dirty="0">
                <a:sym typeface="Symbol" pitchFamily="18" charset="2"/>
              </a:rPr>
              <a:t>κυρίως </a:t>
            </a:r>
            <a:r>
              <a:rPr lang="el-GR" sz="2400" dirty="0" err="1">
                <a:sym typeface="Symbol" pitchFamily="18" charset="2"/>
              </a:rPr>
              <a:t>μεσόφιλα</a:t>
            </a:r>
            <a:r>
              <a:rPr lang="el-GR" sz="2400" dirty="0">
                <a:sym typeface="Symbol" pitchFamily="18" charset="2"/>
              </a:rPr>
              <a:t> βακτήρια </a:t>
            </a:r>
            <a:r>
              <a:rPr lang="en-US" sz="2400" dirty="0">
                <a:sym typeface="Symbol" pitchFamily="18" charset="2"/>
              </a:rPr>
              <a:t>(Bacillus, Micrococcus, </a:t>
            </a:r>
            <a:r>
              <a:rPr lang="en-US" sz="2400" dirty="0" err="1">
                <a:sym typeface="Symbol" pitchFamily="18" charset="2"/>
              </a:rPr>
              <a:t>Coryneforms</a:t>
            </a:r>
            <a:r>
              <a:rPr lang="en-US" sz="2400" dirty="0" smtClean="0">
                <a:sym typeface="Symbol" pitchFamily="18" charset="2"/>
              </a:rPr>
              <a:t>)</a:t>
            </a:r>
            <a:r>
              <a:rPr lang="el-GR" sz="2400" dirty="0" smtClean="0">
                <a:sym typeface="Symbol" pitchFamily="18" charset="2"/>
              </a:rPr>
              <a:t>,</a:t>
            </a:r>
            <a:r>
              <a:rPr lang="en-US" sz="2400" dirty="0" smtClean="0">
                <a:sym typeface="Symbol" pitchFamily="18" charset="2"/>
              </a:rPr>
              <a:t> </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Ψάρια ψυχρών θαλασσών </a:t>
            </a:r>
            <a:r>
              <a:rPr lang="en-US" sz="2400" dirty="0">
                <a:sym typeface="Symbol" pitchFamily="18" charset="2"/>
              </a:rPr>
              <a:t></a:t>
            </a:r>
            <a:r>
              <a:rPr lang="el-GR" sz="2400" dirty="0">
                <a:sym typeface="Symbol" pitchFamily="18" charset="2"/>
              </a:rPr>
              <a:t> κυρίως ψυχρόφιλα-</a:t>
            </a:r>
            <a:r>
              <a:rPr lang="el-GR" sz="2400" dirty="0" err="1">
                <a:sym typeface="Symbol" pitchFamily="18" charset="2"/>
              </a:rPr>
              <a:t>ψυχρότροφα</a:t>
            </a:r>
            <a:r>
              <a:rPr lang="en-US" sz="2400" dirty="0">
                <a:sym typeface="Symbol" pitchFamily="18" charset="2"/>
              </a:rPr>
              <a:t> (</a:t>
            </a:r>
            <a:r>
              <a:rPr lang="en-US" sz="2400" dirty="0" err="1">
                <a:sym typeface="Symbol" pitchFamily="18" charset="2"/>
              </a:rPr>
              <a:t>Acinetobacter</a:t>
            </a:r>
            <a:r>
              <a:rPr lang="en-US" sz="2400" dirty="0">
                <a:sym typeface="Symbol" pitchFamily="18" charset="2"/>
              </a:rPr>
              <a:t>, </a:t>
            </a:r>
            <a:r>
              <a:rPr lang="en-US" sz="2400" dirty="0" err="1">
                <a:sym typeface="Symbol" pitchFamily="18" charset="2"/>
              </a:rPr>
              <a:t>Aeromonas</a:t>
            </a:r>
            <a:r>
              <a:rPr lang="en-US" sz="2400" dirty="0">
                <a:sym typeface="Symbol" pitchFamily="18" charset="2"/>
              </a:rPr>
              <a:t>, Pseudomonas, </a:t>
            </a:r>
            <a:r>
              <a:rPr lang="en-US" sz="2400" dirty="0" err="1">
                <a:sym typeface="Symbol" pitchFamily="18" charset="2"/>
              </a:rPr>
              <a:t>Flavobacterium</a:t>
            </a:r>
            <a:r>
              <a:rPr lang="en-US" sz="2400" dirty="0">
                <a:sym typeface="Symbol" pitchFamily="18" charset="2"/>
              </a:rPr>
              <a:t>, </a:t>
            </a:r>
            <a:r>
              <a:rPr lang="en-US" sz="2400" dirty="0" err="1">
                <a:sym typeface="Symbol" pitchFamily="18" charset="2"/>
              </a:rPr>
              <a:t>Shewanella</a:t>
            </a:r>
            <a:r>
              <a:rPr lang="en-US" sz="2400" dirty="0">
                <a:sym typeface="Symbol" pitchFamily="18" charset="2"/>
              </a:rPr>
              <a:t>, Moraxella, Vibrio</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Τα ψάρια από μεγάλες τράτες έχουν μεγαλύτερο μικροβιακό φορτίο </a:t>
            </a:r>
            <a:r>
              <a:rPr lang="en-US" sz="2400" dirty="0">
                <a:sym typeface="Symbol" pitchFamily="18" charset="2"/>
              </a:rPr>
              <a:t>(</a:t>
            </a:r>
            <a:r>
              <a:rPr lang="el-GR" sz="2400" dirty="0">
                <a:sym typeface="Symbol" pitchFamily="18" charset="2"/>
              </a:rPr>
              <a:t>σέρνονται στην άμμο, αναμιγνύονται με λάσπη-άμμο, συνθλίβονται </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t>Η </a:t>
            </a:r>
            <a:r>
              <a:rPr lang="el-GR" sz="2400" dirty="0" err="1"/>
              <a:t>μικροχλωρίδα</a:t>
            </a:r>
            <a:r>
              <a:rPr lang="el-GR" sz="2400" dirty="0"/>
              <a:t> των</a:t>
            </a:r>
            <a:r>
              <a:rPr lang="el-GR" sz="2400" dirty="0">
                <a:solidFill>
                  <a:schemeClr val="tx2"/>
                </a:solidFill>
              </a:rPr>
              <a:t> οστρακοειδών </a:t>
            </a:r>
            <a:r>
              <a:rPr lang="el-GR" sz="2400" dirty="0"/>
              <a:t>αντικατοπτρίζει την μικροβιολογική ποιότητα του </a:t>
            </a:r>
            <a:r>
              <a:rPr lang="el-GR" sz="2400" dirty="0" smtClean="0"/>
              <a:t>νερού,</a:t>
            </a:r>
            <a:endParaRPr lang="en-US" sz="2400" dirty="0"/>
          </a:p>
          <a:p>
            <a:pPr marL="342900" indent="-342900">
              <a:lnSpc>
                <a:spcPct val="80000"/>
              </a:lnSpc>
              <a:buFont typeface="Wingdings" panose="05000000000000000000" pitchFamily="2" charset="2"/>
              <a:buChar char="§"/>
            </a:pPr>
            <a:r>
              <a:rPr lang="el-GR" sz="2400" dirty="0"/>
              <a:t>Οι περισσότεροι μ/ο βρίσκονται στο δέρμα και τα </a:t>
            </a:r>
            <a:r>
              <a:rPr lang="el-GR" sz="2400" dirty="0" smtClean="0"/>
              <a:t>εντόσθια,</a:t>
            </a:r>
            <a:endParaRPr lang="en-US" sz="2400" dirty="0">
              <a:solidFill>
                <a:srgbClr val="FFFF00"/>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80293"/>
            <a:ext cx="8208912" cy="1260475"/>
          </a:xfrm>
        </p:spPr>
        <p:txBody>
          <a:bodyPr>
            <a:noAutofit/>
          </a:bodyPr>
          <a:lstStyle/>
          <a:p>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15 </a:t>
            </a:r>
            <a:r>
              <a:rPr lang="el-GR" dirty="0">
                <a:cs typeface="Arial" charset="0"/>
              </a:rPr>
              <a:t>από 19</a:t>
            </a:r>
            <a:r>
              <a:rPr lang="el-GR" dirty="0" smtClean="0">
                <a:cs typeface="Arial" charset="0"/>
              </a:rPr>
              <a:t>)</a:t>
            </a:r>
            <a:endParaRPr lang="el-GR" dirty="0"/>
          </a:p>
        </p:txBody>
      </p:sp>
      <p:sp>
        <p:nvSpPr>
          <p:cNvPr id="8" name="Content Placeholder 2" descr="Η σύνθεση των αλιευμάτων ποικίλει: ένα τοις εκατό λίπος ο μπακαλιάρος, τριάντα τοις εκατό η ρέγγα, μισό εώς πεντέ μιση τοις εκατό γλυκογόνο τα οστρακοειδή σε αντίθεση με τα ψάρια,&#10;&#10;Προσοχή: διακοπή της αλυσίδας ψύξης ελοχεύει κινδύνος από παθογόνα και βιογενείς αμίνες (histamine or scombrotoxin) λόγω έντονης πρωτεόλυσης (Proteus morganii), &#10;Υπό αερόβιες συνθήκες, επικρατούν Pseudomonads,&#10;Υπό αναερόβιες συνθήκες (vacuum/MAP), B. thermosphacta, S. putrefaciens,  LAB (σε όξινο πεχά, στα οστρακοειδή),&#10;Στα παστά ψάρια: ζύμες-μύκητες.&#10;"/>
          <p:cNvSpPr>
            <a:spLocks noGrp="1"/>
          </p:cNvSpPr>
          <p:nvPr>
            <p:ph idx="4294967295"/>
          </p:nvPr>
        </p:nvSpPr>
        <p:spPr>
          <a:xfrm>
            <a:off x="467545" y="2060848"/>
            <a:ext cx="8280920" cy="3456384"/>
          </a:xfrm>
        </p:spPr>
        <p:txBody>
          <a:bodyPr>
            <a:noAutofit/>
          </a:bodyPr>
          <a:lstStyle/>
          <a:p>
            <a:pPr>
              <a:lnSpc>
                <a:spcPct val="80000"/>
              </a:lnSpc>
              <a:buFont typeface="Wingdings" panose="05000000000000000000" pitchFamily="2" charset="2"/>
              <a:buChar char="§"/>
            </a:pPr>
            <a:r>
              <a:rPr lang="el-GR" sz="2400" dirty="0"/>
              <a:t>Η σύνθεση των αλιευμάτων ποικίλει</a:t>
            </a:r>
            <a:r>
              <a:rPr lang="en-US" sz="2400" dirty="0"/>
              <a:t>: 1% </a:t>
            </a:r>
            <a:r>
              <a:rPr lang="el-GR" sz="2400" dirty="0"/>
              <a:t>λίπος ο μπακαλιάρος</a:t>
            </a:r>
            <a:r>
              <a:rPr lang="en-US" sz="2400" dirty="0"/>
              <a:t>, 30% </a:t>
            </a:r>
            <a:r>
              <a:rPr lang="el-GR" sz="2400" dirty="0"/>
              <a:t>η </a:t>
            </a:r>
            <a:r>
              <a:rPr lang="el-GR" sz="2400" dirty="0" err="1"/>
              <a:t>ρέγγα</a:t>
            </a:r>
            <a:r>
              <a:rPr lang="el-GR" sz="2400" dirty="0"/>
              <a:t>, </a:t>
            </a:r>
            <a:r>
              <a:rPr lang="en-US" sz="2400" dirty="0"/>
              <a:t>05-5.5%</a:t>
            </a:r>
            <a:r>
              <a:rPr lang="el-GR" sz="2400" dirty="0"/>
              <a:t> γλυκογόνο τα οστρακοειδή σε αντίθεση με τα </a:t>
            </a:r>
            <a:r>
              <a:rPr lang="el-GR" sz="2400" dirty="0" smtClean="0"/>
              <a:t>ψάρια,</a:t>
            </a:r>
            <a:endParaRPr lang="en-US" sz="2400" dirty="0"/>
          </a:p>
          <a:p>
            <a:pPr>
              <a:lnSpc>
                <a:spcPct val="80000"/>
              </a:lnSpc>
              <a:buFont typeface="Wingdings" panose="05000000000000000000" pitchFamily="2" charset="2"/>
              <a:buChar char="§"/>
            </a:pPr>
            <a:endParaRPr lang="en-US" sz="700" dirty="0"/>
          </a:p>
          <a:p>
            <a:pPr>
              <a:lnSpc>
                <a:spcPct val="80000"/>
              </a:lnSpc>
              <a:buFont typeface="Wingdings" panose="05000000000000000000" pitchFamily="2" charset="2"/>
              <a:buChar char="§"/>
            </a:pPr>
            <a:r>
              <a:rPr lang="el-GR" sz="2400" dirty="0"/>
              <a:t>Προσοχή</a:t>
            </a:r>
            <a:r>
              <a:rPr lang="en-US" sz="2400" dirty="0"/>
              <a:t>: </a:t>
            </a:r>
            <a:r>
              <a:rPr lang="el-GR" sz="2400" dirty="0"/>
              <a:t>διακοπή της αλυσίδας ψύξης </a:t>
            </a:r>
            <a:r>
              <a:rPr lang="el-GR" sz="2400" dirty="0" err="1"/>
              <a:t>ελοχεύει</a:t>
            </a:r>
            <a:r>
              <a:rPr lang="el-GR" sz="2400" dirty="0"/>
              <a:t> </a:t>
            </a:r>
            <a:r>
              <a:rPr lang="el-GR" sz="2400" dirty="0" err="1"/>
              <a:t>κινδύνος</a:t>
            </a:r>
            <a:r>
              <a:rPr lang="el-GR" sz="2400" dirty="0"/>
              <a:t> από παθογόνα και </a:t>
            </a:r>
            <a:r>
              <a:rPr lang="el-GR" sz="2400" dirty="0" err="1"/>
              <a:t>βιογενείς</a:t>
            </a:r>
            <a:r>
              <a:rPr lang="el-GR" sz="2400" dirty="0"/>
              <a:t> </a:t>
            </a:r>
            <a:r>
              <a:rPr lang="el-GR" sz="2400" dirty="0" err="1"/>
              <a:t>αμίνες</a:t>
            </a:r>
            <a:r>
              <a:rPr lang="el-GR" sz="2400" dirty="0"/>
              <a:t> </a:t>
            </a:r>
            <a:r>
              <a:rPr lang="en-US" sz="2400" dirty="0">
                <a:sym typeface="Symbol" pitchFamily="18" charset="2"/>
              </a:rPr>
              <a:t>(histamine or </a:t>
            </a:r>
            <a:r>
              <a:rPr lang="en-US" sz="2400" dirty="0" err="1">
                <a:sym typeface="Symbol" pitchFamily="18" charset="2"/>
              </a:rPr>
              <a:t>scombrotoxin</a:t>
            </a:r>
            <a:r>
              <a:rPr lang="en-US" sz="2400" dirty="0">
                <a:sym typeface="Symbol" pitchFamily="18" charset="2"/>
              </a:rPr>
              <a:t>) </a:t>
            </a:r>
            <a:r>
              <a:rPr lang="el-GR" sz="2400" dirty="0">
                <a:sym typeface="Symbol" pitchFamily="18" charset="2"/>
              </a:rPr>
              <a:t>λόγω έντονης πρωτεόλυσης</a:t>
            </a:r>
            <a:r>
              <a:rPr lang="en-US" sz="2400" dirty="0">
                <a:sym typeface="Symbol" pitchFamily="18" charset="2"/>
              </a:rPr>
              <a:t> (Proteus </a:t>
            </a:r>
            <a:r>
              <a:rPr lang="en-US" sz="2400" dirty="0" err="1">
                <a:sym typeface="Symbol" pitchFamily="18" charset="2"/>
              </a:rPr>
              <a:t>morganii</a:t>
            </a:r>
            <a:r>
              <a:rPr lang="en-US" sz="2400" dirty="0" smtClean="0">
                <a:sym typeface="Symbol" pitchFamily="18" charset="2"/>
              </a:rPr>
              <a:t>)</a:t>
            </a:r>
            <a:r>
              <a:rPr lang="el-GR" sz="2400" dirty="0" smtClean="0">
                <a:sym typeface="Symbol" pitchFamily="18" charset="2"/>
              </a:rPr>
              <a:t>,</a:t>
            </a:r>
            <a:r>
              <a:rPr lang="en-US" sz="2400" dirty="0" smtClean="0">
                <a:sym typeface="Symbol" pitchFamily="18" charset="2"/>
              </a:rPr>
              <a:t> </a:t>
            </a:r>
            <a:endParaRPr lang="en-US" sz="2400" dirty="0"/>
          </a:p>
          <a:p>
            <a:pPr>
              <a:lnSpc>
                <a:spcPct val="80000"/>
              </a:lnSpc>
              <a:buFont typeface="Wingdings" panose="05000000000000000000" pitchFamily="2" charset="2"/>
              <a:buChar char="§"/>
            </a:pPr>
            <a:r>
              <a:rPr lang="el-GR" sz="2400" dirty="0"/>
              <a:t>Υπό αερόβιες συνθήκες, επικρατούν</a:t>
            </a:r>
            <a:r>
              <a:rPr lang="en-US" sz="2400" dirty="0"/>
              <a:t> </a:t>
            </a:r>
            <a:r>
              <a:rPr lang="en-US" sz="2400" dirty="0" smtClean="0"/>
              <a:t>Pseudomonads</a:t>
            </a:r>
            <a:r>
              <a:rPr lang="el-GR" sz="2400" dirty="0" smtClean="0"/>
              <a:t>,</a:t>
            </a:r>
            <a:endParaRPr lang="en-US" sz="2400" dirty="0"/>
          </a:p>
          <a:p>
            <a:pPr>
              <a:lnSpc>
                <a:spcPct val="80000"/>
              </a:lnSpc>
              <a:buFont typeface="Wingdings" panose="05000000000000000000" pitchFamily="2" charset="2"/>
              <a:buChar char="§"/>
            </a:pPr>
            <a:r>
              <a:rPr lang="el-GR" sz="2400" dirty="0"/>
              <a:t>Υπό αναερόβιες συνθήκες</a:t>
            </a:r>
            <a:r>
              <a:rPr lang="en-US" sz="2400" dirty="0"/>
              <a:t> (vacuum/MAP), B. </a:t>
            </a:r>
            <a:r>
              <a:rPr lang="en-US" sz="2400" dirty="0" err="1"/>
              <a:t>thermosphacta</a:t>
            </a:r>
            <a:r>
              <a:rPr lang="en-US" sz="2400" dirty="0"/>
              <a:t>, S. </a:t>
            </a:r>
            <a:r>
              <a:rPr lang="en-US" sz="2400" dirty="0" err="1"/>
              <a:t>putrefaciens</a:t>
            </a:r>
            <a:r>
              <a:rPr lang="el-GR" sz="2400" dirty="0"/>
              <a:t>,</a:t>
            </a:r>
            <a:r>
              <a:rPr lang="en-US" sz="2400" dirty="0"/>
              <a:t>  LAB </a:t>
            </a:r>
            <a:r>
              <a:rPr lang="el-GR" sz="2400" dirty="0"/>
              <a:t>(σε όξινο </a:t>
            </a:r>
            <a:r>
              <a:rPr lang="en-US" sz="2400" dirty="0"/>
              <a:t>pH</a:t>
            </a:r>
            <a:r>
              <a:rPr lang="el-GR" sz="2400" dirty="0"/>
              <a:t>, στα οστρακοειδή</a:t>
            </a:r>
            <a:r>
              <a:rPr lang="el-GR" sz="2400" dirty="0" smtClean="0"/>
              <a:t>),</a:t>
            </a:r>
            <a:endParaRPr lang="el-GR" sz="2400" dirty="0"/>
          </a:p>
          <a:p>
            <a:pPr>
              <a:lnSpc>
                <a:spcPct val="80000"/>
              </a:lnSpc>
              <a:buFont typeface="Wingdings" panose="05000000000000000000" pitchFamily="2" charset="2"/>
              <a:buChar char="§"/>
            </a:pPr>
            <a:r>
              <a:rPr lang="el-GR" sz="2400" dirty="0"/>
              <a:t>Στα παστά ψάρια: </a:t>
            </a:r>
            <a:r>
              <a:rPr lang="el-GR" sz="2400" dirty="0" smtClean="0"/>
              <a:t>ζύμες-μύκητες.</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5"/>
            <a:ext cx="8280920"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16 </a:t>
            </a:r>
            <a:r>
              <a:rPr lang="el-GR" dirty="0">
                <a:cs typeface="Arial" charset="0"/>
              </a:rPr>
              <a:t>από 19</a:t>
            </a:r>
            <a:r>
              <a:rPr lang="el-GR" dirty="0" smtClean="0">
                <a:cs typeface="Arial" charset="0"/>
              </a:rPr>
              <a:t>)</a:t>
            </a:r>
            <a:endParaRPr lang="el-GR" dirty="0"/>
          </a:p>
        </p:txBody>
      </p:sp>
      <p:pic>
        <p:nvPicPr>
          <p:cNvPr id="11" name="Picture 4" descr="Πίνακα, Αλλοιογόνος μικροχλωρίδα αλιευμάτων. (από “Μοdern Food Microbiology”, James Jay, 5th edition, Chapman &amp; Hall 1996).&#10;&#10;"/>
          <p:cNvPicPr>
            <a:picLocks noGrp="1" noChangeAspect="1" noChangeArrowheads="1"/>
          </p:cNvPicPr>
          <p:nvPr>
            <p:ph sz="half" idx="4294967295"/>
          </p:nvPr>
        </p:nvPicPr>
        <p:blipFill>
          <a:blip r:embed="rId3" cstate="print"/>
          <a:srcRect/>
          <a:stretch>
            <a:fillRect/>
          </a:stretch>
        </p:blipFill>
        <p:spPr>
          <a:xfrm>
            <a:off x="340734" y="1484784"/>
            <a:ext cx="8335722" cy="4692717"/>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17 </a:t>
            </a:r>
            <a:r>
              <a:rPr lang="el-GR" dirty="0">
                <a:cs typeface="Arial" charset="0"/>
              </a:rPr>
              <a:t>από 19</a:t>
            </a:r>
            <a:r>
              <a:rPr lang="el-GR" dirty="0" smtClean="0">
                <a:cs typeface="Arial" charset="0"/>
              </a:rPr>
              <a:t>)</a:t>
            </a:r>
            <a:endParaRPr lang="el-GR" dirty="0"/>
          </a:p>
        </p:txBody>
      </p:sp>
      <p:sp>
        <p:nvSpPr>
          <p:cNvPr id="6" name="Rectangle 4" descr="Είδη αλλοίωσης αλιευμάτων:&#10;Τα μη λιπαρά ψάρια υπόκεινται σε πρωτεόλυση  ® tτριμεθυλαμίνη-ΤΜΑ, αμμωνία, ισταμίνη, H2S, ινδόλη, πτητικά συστατικά® δυσάρεστες οσμές (off-odor),&#10;Σημείωση: τα μικροβιακά και τα ενδογενή πρωτεολυτικά ένζυμα (παραδείγματος χάριν από Pseudomonas, Shewanella), προκαόύν επίσης μαλάκωμα της υφής και ανοίγουν το δρόμο για τη διείσδυση στη σάρκα και άλλων μικροβίων,&#10;Τα λιπαρά ψάρια υπόκεινται σε λίπολυση  ® τάγγιση (λιπαροί εστέρες, ελεύθερα λιπαρά οξέα-SCFH, αλδεΰδες, κετόνες),&#10;Αλκοόλες (phenolethyl alcohol, ethanol, propanol) παράγονται από επίσης, κυρίως από το Achromobacter, &#10;"/>
          <p:cNvSpPr txBox="1">
            <a:spLocks noChangeArrowheads="1"/>
          </p:cNvSpPr>
          <p:nvPr>
            <p:custDataLst>
              <p:tags r:id="rId2"/>
            </p:custDataLst>
          </p:nvPr>
        </p:nvSpPr>
        <p:spPr>
          <a:xfrm>
            <a:off x="467545" y="1484784"/>
            <a:ext cx="828092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l-GR" sz="2400" dirty="0" smtClean="0"/>
              <a:t>Είδη </a:t>
            </a:r>
            <a:r>
              <a:rPr lang="el-GR" sz="2400" dirty="0"/>
              <a:t>αλλοίωσης </a:t>
            </a:r>
            <a:r>
              <a:rPr lang="el-GR" sz="2400" dirty="0" smtClean="0"/>
              <a:t>αλιευμάτων:</a:t>
            </a:r>
            <a:endParaRPr lang="en-US" sz="2400" dirty="0"/>
          </a:p>
          <a:p>
            <a:pPr>
              <a:lnSpc>
                <a:spcPct val="80000"/>
              </a:lnSpc>
              <a:buFont typeface="Wingdings" panose="05000000000000000000" pitchFamily="2" charset="2"/>
              <a:buChar char="§"/>
            </a:pPr>
            <a:r>
              <a:rPr lang="el-GR" sz="2400" dirty="0"/>
              <a:t>Τα μη λιπαρά ψάρια υπόκεινται σε πρωτεόλυση </a:t>
            </a:r>
            <a:r>
              <a:rPr lang="en-US" sz="2400" dirty="0"/>
              <a:t> </a:t>
            </a:r>
            <a:r>
              <a:rPr lang="en-US" sz="2400" dirty="0">
                <a:sym typeface="Symbol" pitchFamily="18" charset="2"/>
              </a:rPr>
              <a:t> t</a:t>
            </a:r>
            <a:r>
              <a:rPr lang="el-GR" sz="2400" dirty="0" err="1">
                <a:sym typeface="Symbol" pitchFamily="18" charset="2"/>
              </a:rPr>
              <a:t>τριμεθυλαμίνη</a:t>
            </a:r>
            <a:r>
              <a:rPr lang="el-GR" sz="2400" dirty="0">
                <a:sym typeface="Symbol" pitchFamily="18" charset="2"/>
              </a:rPr>
              <a:t>-ΤΜΑ</a:t>
            </a:r>
            <a:r>
              <a:rPr lang="en-US" sz="2400" dirty="0">
                <a:sym typeface="Symbol" pitchFamily="18" charset="2"/>
              </a:rPr>
              <a:t>, </a:t>
            </a:r>
            <a:r>
              <a:rPr lang="el-GR" sz="2400" dirty="0">
                <a:sym typeface="Symbol" pitchFamily="18" charset="2"/>
              </a:rPr>
              <a:t>αμμωνία</a:t>
            </a:r>
            <a:r>
              <a:rPr lang="en-US" sz="2400" dirty="0">
                <a:sym typeface="Symbol" pitchFamily="18" charset="2"/>
              </a:rPr>
              <a:t>, </a:t>
            </a:r>
            <a:r>
              <a:rPr lang="el-GR" sz="2400" dirty="0" err="1">
                <a:sym typeface="Symbol" pitchFamily="18" charset="2"/>
              </a:rPr>
              <a:t>ισταμίνη</a:t>
            </a:r>
            <a:r>
              <a:rPr lang="en-US" sz="2400" dirty="0">
                <a:sym typeface="Symbol" pitchFamily="18" charset="2"/>
              </a:rPr>
              <a:t>, H</a:t>
            </a:r>
            <a:r>
              <a:rPr lang="en-US" sz="2400" baseline="-25000" dirty="0">
                <a:sym typeface="Symbol" pitchFamily="18" charset="2"/>
              </a:rPr>
              <a:t>2</a:t>
            </a:r>
            <a:r>
              <a:rPr lang="en-US" sz="2400" dirty="0">
                <a:sym typeface="Symbol" pitchFamily="18" charset="2"/>
              </a:rPr>
              <a:t>S, </a:t>
            </a:r>
            <a:r>
              <a:rPr lang="el-GR" sz="2400" dirty="0" err="1">
                <a:sym typeface="Symbol" pitchFamily="18" charset="2"/>
              </a:rPr>
              <a:t>ινδόλη</a:t>
            </a:r>
            <a:r>
              <a:rPr lang="el-GR" sz="2400" dirty="0">
                <a:sym typeface="Symbol" pitchFamily="18" charset="2"/>
              </a:rPr>
              <a:t>, πτητικά συστατικά</a:t>
            </a:r>
            <a:r>
              <a:rPr lang="en-US" sz="2400" dirty="0">
                <a:sym typeface="Symbol" pitchFamily="18" charset="2"/>
              </a:rPr>
              <a:t> </a:t>
            </a:r>
            <a:r>
              <a:rPr lang="el-GR" sz="2400" dirty="0">
                <a:sym typeface="Symbol" pitchFamily="18" charset="2"/>
              </a:rPr>
              <a:t>δυσάρεστες οσμές (</a:t>
            </a:r>
            <a:r>
              <a:rPr lang="en-US" sz="2400" dirty="0">
                <a:sym typeface="Symbol" pitchFamily="18" charset="2"/>
              </a:rPr>
              <a:t>off-odor</a:t>
            </a:r>
            <a:r>
              <a:rPr lang="el-GR" sz="2400" dirty="0" smtClean="0">
                <a:sym typeface="Symbol" pitchFamily="18" charset="2"/>
              </a:rPr>
              <a:t>),</a:t>
            </a:r>
            <a:endParaRPr lang="en-US" sz="2400" dirty="0"/>
          </a:p>
          <a:p>
            <a:pPr>
              <a:lnSpc>
                <a:spcPct val="80000"/>
              </a:lnSpc>
              <a:buFont typeface="Wingdings" panose="05000000000000000000" pitchFamily="2" charset="2"/>
              <a:buChar char="§"/>
            </a:pPr>
            <a:r>
              <a:rPr lang="el-GR" sz="2400" dirty="0"/>
              <a:t>Σημείωση: τα μικροβιακά και τα ενδογενή πρωτεολυτικά ένζυμα (π.χ. από</a:t>
            </a:r>
            <a:r>
              <a:rPr lang="en-US" sz="2400" dirty="0"/>
              <a:t> Pseudomonas, </a:t>
            </a:r>
            <a:r>
              <a:rPr lang="en-US" sz="2400" dirty="0" err="1"/>
              <a:t>Shewanella</a:t>
            </a:r>
            <a:r>
              <a:rPr lang="el-GR" sz="2400" dirty="0"/>
              <a:t>)</a:t>
            </a:r>
            <a:r>
              <a:rPr lang="en-US" sz="2400" dirty="0"/>
              <a:t>, </a:t>
            </a:r>
            <a:r>
              <a:rPr lang="el-GR" sz="2400" dirty="0" err="1"/>
              <a:t>προκαόύν</a:t>
            </a:r>
            <a:r>
              <a:rPr lang="el-GR" sz="2400" dirty="0"/>
              <a:t> επίσης μαλάκωμα της υφής και ανοίγουν το δρόμο για τη διείσδυση στη σάρκα και άλλων </a:t>
            </a:r>
            <a:r>
              <a:rPr lang="el-GR" sz="2400" dirty="0" smtClean="0"/>
              <a:t>μικροβίων,</a:t>
            </a:r>
            <a:endParaRPr lang="en-US" sz="2400" dirty="0"/>
          </a:p>
          <a:p>
            <a:pPr>
              <a:lnSpc>
                <a:spcPct val="80000"/>
              </a:lnSpc>
              <a:buFont typeface="Wingdings" panose="05000000000000000000" pitchFamily="2" charset="2"/>
              <a:buChar char="§"/>
            </a:pPr>
            <a:r>
              <a:rPr lang="el-GR" sz="2400" dirty="0"/>
              <a:t>Τα λιπαρά ψάρια υπόκεινται σε </a:t>
            </a:r>
            <a:r>
              <a:rPr lang="el-GR" sz="2400" dirty="0" err="1"/>
              <a:t>λίπολυση</a:t>
            </a:r>
            <a:r>
              <a:rPr lang="el-GR" sz="2400" dirty="0"/>
              <a:t> </a:t>
            </a:r>
            <a:r>
              <a:rPr lang="en-US" sz="2400" dirty="0"/>
              <a:t> </a:t>
            </a:r>
            <a:r>
              <a:rPr lang="en-US" sz="2400" dirty="0">
                <a:sym typeface="Symbol" pitchFamily="18" charset="2"/>
              </a:rPr>
              <a:t> </a:t>
            </a:r>
            <a:r>
              <a:rPr lang="el-GR" sz="2400" dirty="0" err="1">
                <a:sym typeface="Symbol" pitchFamily="18" charset="2"/>
              </a:rPr>
              <a:t>τάγγιση</a:t>
            </a:r>
            <a:r>
              <a:rPr lang="el-GR" sz="2400" dirty="0">
                <a:sym typeface="Symbol" pitchFamily="18" charset="2"/>
              </a:rPr>
              <a:t> (λιπαροί εστέρες, ελεύθερα λιπαρά οξέα</a:t>
            </a:r>
            <a:r>
              <a:rPr lang="en-US" sz="2400" dirty="0">
                <a:sym typeface="Symbol" pitchFamily="18" charset="2"/>
              </a:rPr>
              <a:t>-SCFH</a:t>
            </a:r>
            <a:r>
              <a:rPr lang="el-GR" sz="2400" dirty="0">
                <a:sym typeface="Symbol" pitchFamily="18" charset="2"/>
              </a:rPr>
              <a:t>, αλδεΰδες, κετόνες</a:t>
            </a:r>
            <a:r>
              <a:rPr lang="el-GR" sz="2400" dirty="0" smtClean="0">
                <a:sym typeface="Symbol" pitchFamily="18" charset="2"/>
              </a:rPr>
              <a:t>),</a:t>
            </a:r>
            <a:endParaRPr lang="en-US" sz="2400" dirty="0"/>
          </a:p>
          <a:p>
            <a:pPr>
              <a:lnSpc>
                <a:spcPct val="80000"/>
              </a:lnSpc>
              <a:buFont typeface="Wingdings" panose="05000000000000000000" pitchFamily="2" charset="2"/>
              <a:buChar char="§"/>
            </a:pPr>
            <a:r>
              <a:rPr lang="el-GR" sz="2400" dirty="0"/>
              <a:t>Αλκοόλες</a:t>
            </a:r>
            <a:r>
              <a:rPr lang="en-US" sz="2400" dirty="0"/>
              <a:t> (</a:t>
            </a:r>
            <a:r>
              <a:rPr lang="en-US" sz="2400" dirty="0" err="1"/>
              <a:t>phenolethyl</a:t>
            </a:r>
            <a:r>
              <a:rPr lang="en-US" sz="2400" dirty="0"/>
              <a:t> alcohol, ethanol, propanol) </a:t>
            </a:r>
            <a:r>
              <a:rPr lang="el-GR" sz="2400" dirty="0"/>
              <a:t>παράγονται από επίσης, κυρίως από το </a:t>
            </a:r>
            <a:r>
              <a:rPr lang="en-US" sz="2400" dirty="0" err="1" smtClean="0"/>
              <a:t>Achromobacter</a:t>
            </a:r>
            <a:r>
              <a:rPr lang="el-GR" sz="2400" dirty="0"/>
              <a:t>,</a:t>
            </a:r>
            <a:r>
              <a:rPr lang="en-US" sz="2400" dirty="0"/>
              <a:t>	</a:t>
            </a:r>
            <a:endParaRPr lang="en-US" sz="2400" dirty="0">
              <a:sym typeface="Symbol" pitchFamily="18" charset="2"/>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18 </a:t>
            </a:r>
            <a:r>
              <a:rPr lang="el-GR" dirty="0">
                <a:cs typeface="Arial" charset="0"/>
              </a:rPr>
              <a:t>από </a:t>
            </a:r>
            <a:r>
              <a:rPr lang="el-GR" dirty="0" smtClean="0">
                <a:cs typeface="Arial" charset="0"/>
              </a:rPr>
              <a:t>19)</a:t>
            </a:r>
            <a:endParaRPr lang="el-GR" dirty="0"/>
          </a:p>
        </p:txBody>
      </p:sp>
      <p:sp>
        <p:nvSpPr>
          <p:cNvPr id="6" name="Rectangle 4" descr="Σε συκευασίες κεόύ, τα Carnobacterium, Weissela παράγουν τυραμίνες,&#10;Η Τριμεθυλαμίνη και το Ολικό (Βασικό) Πτητικό Άζωτο (TVΒN) αποτελούν σημαντικούς δείκτες ποιότητας,&#10;Στα οστρακοειδή, ζυμωτικοί οργανισμοί (Lactobacilli and Streptococci)  προκαλούν οξίνιση (ζυμώνουν το γλυκογόνο).&#10;"/>
          <p:cNvSpPr txBox="1">
            <a:spLocks noChangeArrowheads="1"/>
          </p:cNvSpPr>
          <p:nvPr>
            <p:custDataLst>
              <p:tags r:id="rId2"/>
            </p:custDataLst>
          </p:nvPr>
        </p:nvSpPr>
        <p:spPr>
          <a:xfrm>
            <a:off x="467545" y="1988840"/>
            <a:ext cx="8280920" cy="21602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
            </a:pPr>
            <a:r>
              <a:rPr lang="el-GR" sz="2400" dirty="0"/>
              <a:t>Σε </a:t>
            </a:r>
            <a:r>
              <a:rPr lang="el-GR" sz="2400" dirty="0" err="1"/>
              <a:t>συκευασίες</a:t>
            </a:r>
            <a:r>
              <a:rPr lang="el-GR" sz="2400" dirty="0"/>
              <a:t> </a:t>
            </a:r>
            <a:r>
              <a:rPr lang="el-GR" sz="2400" dirty="0" err="1"/>
              <a:t>κεόύ</a:t>
            </a:r>
            <a:r>
              <a:rPr lang="el-GR" sz="2400" dirty="0"/>
              <a:t>, τα </a:t>
            </a:r>
            <a:r>
              <a:rPr lang="en-US" sz="2400" dirty="0" err="1"/>
              <a:t>Carnobacterium</a:t>
            </a:r>
            <a:r>
              <a:rPr lang="en-US" sz="2400" dirty="0"/>
              <a:t>, </a:t>
            </a:r>
            <a:r>
              <a:rPr lang="en-US" sz="2400" dirty="0" err="1"/>
              <a:t>Weissela</a:t>
            </a:r>
            <a:r>
              <a:rPr lang="en-US" sz="2400" dirty="0"/>
              <a:t> </a:t>
            </a:r>
            <a:r>
              <a:rPr lang="el-GR" sz="2400" dirty="0"/>
              <a:t>παράγουν </a:t>
            </a:r>
            <a:r>
              <a:rPr lang="el-GR" sz="2400" dirty="0" err="1" smtClean="0"/>
              <a:t>τυραμίνες</a:t>
            </a:r>
            <a:r>
              <a:rPr lang="el-GR" sz="2400" dirty="0" smtClean="0"/>
              <a:t>,</a:t>
            </a:r>
            <a:endParaRPr lang="en-US" sz="2400" dirty="0"/>
          </a:p>
          <a:p>
            <a:pPr>
              <a:lnSpc>
                <a:spcPct val="80000"/>
              </a:lnSpc>
              <a:buFont typeface="Wingdings" panose="05000000000000000000" pitchFamily="2" charset="2"/>
              <a:buChar char="§"/>
            </a:pPr>
            <a:r>
              <a:rPr lang="el-GR" sz="2400" dirty="0"/>
              <a:t>Η </a:t>
            </a:r>
            <a:r>
              <a:rPr lang="el-GR" sz="2400" dirty="0" err="1"/>
              <a:t>Τριμεθυλαμίνη</a:t>
            </a:r>
            <a:r>
              <a:rPr lang="el-GR" sz="2400" dirty="0"/>
              <a:t> και το Ολικό (Βασικό) Πτητικό Άζωτο (</a:t>
            </a:r>
            <a:r>
              <a:rPr lang="en-US" sz="2400" dirty="0"/>
              <a:t>TV</a:t>
            </a:r>
            <a:r>
              <a:rPr lang="el-GR" sz="2400" dirty="0"/>
              <a:t>Β</a:t>
            </a:r>
            <a:r>
              <a:rPr lang="en-US" sz="2400" dirty="0"/>
              <a:t>N) </a:t>
            </a:r>
            <a:r>
              <a:rPr lang="el-GR" sz="2400" dirty="0"/>
              <a:t>αποτελούν σημαντικούς δείκτες </a:t>
            </a:r>
            <a:r>
              <a:rPr lang="el-GR" sz="2400" dirty="0" smtClean="0"/>
              <a:t>ποιότητας,</a:t>
            </a:r>
            <a:endParaRPr lang="el-GR" sz="2400" dirty="0"/>
          </a:p>
          <a:p>
            <a:pPr>
              <a:lnSpc>
                <a:spcPct val="80000"/>
              </a:lnSpc>
              <a:buFont typeface="Wingdings" panose="05000000000000000000" pitchFamily="2" charset="2"/>
              <a:buChar char="§"/>
            </a:pPr>
            <a:r>
              <a:rPr lang="el-GR" sz="2400" dirty="0"/>
              <a:t>Στα οστρακοειδή, ζυμωτικοί οργανισμοί (</a:t>
            </a:r>
            <a:r>
              <a:rPr lang="en-US" sz="2400" dirty="0"/>
              <a:t>Lactobacilli and Streptococci)  </a:t>
            </a:r>
            <a:r>
              <a:rPr lang="el-GR" sz="2400" dirty="0"/>
              <a:t>προκαλούν </a:t>
            </a:r>
            <a:r>
              <a:rPr lang="el-GR" sz="2400" dirty="0" err="1"/>
              <a:t>οξίνιση</a:t>
            </a:r>
            <a:r>
              <a:rPr lang="el-GR" sz="2400" dirty="0"/>
              <a:t> (ζυμώνουν το γλυκογόνο</a:t>
            </a:r>
            <a:r>
              <a:rPr lang="el-GR" sz="2400" dirty="0" smtClean="0"/>
              <a:t>).</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08912"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r>
              <a:rPr lang="en-US" dirty="0">
                <a:cs typeface="Arial" charset="0"/>
              </a:rPr>
              <a:t/>
            </a:r>
            <a:br>
              <a:rPr lang="en-US" dirty="0">
                <a:cs typeface="Arial" charset="0"/>
              </a:rPr>
            </a:br>
            <a:r>
              <a:rPr lang="el-GR" dirty="0">
                <a:cs typeface="Arial" charset="0"/>
              </a:rPr>
              <a:t>(</a:t>
            </a:r>
            <a:r>
              <a:rPr lang="el-GR" dirty="0" smtClean="0">
                <a:cs typeface="Arial" charset="0"/>
              </a:rPr>
              <a:t>19 </a:t>
            </a:r>
            <a:r>
              <a:rPr lang="el-GR" dirty="0">
                <a:cs typeface="Arial" charset="0"/>
              </a:rPr>
              <a:t>από </a:t>
            </a:r>
            <a:r>
              <a:rPr lang="el-GR" dirty="0" smtClean="0">
                <a:cs typeface="Arial" charset="0"/>
              </a:rPr>
              <a:t>19)</a:t>
            </a:r>
            <a:endParaRPr lang="el-GR" dirty="0"/>
          </a:p>
        </p:txBody>
      </p:sp>
      <p:pic>
        <p:nvPicPr>
          <p:cNvPr id="9" name="Picture 7" descr="Εικόνα, Κυρίαρχη μικροχλωρίδα μπακαλιάρου υπό ψύξη. (από “Μοdern Food Microbiology”, James Jay, 5th edition, Chapman &amp; Hall 1996).&#10;&#10;&#10;"/>
          <p:cNvPicPr>
            <a:picLocks noGrp="1" noChangeAspect="1" noChangeArrowheads="1"/>
          </p:cNvPicPr>
          <p:nvPr>
            <p:ph sz="half" idx="4294967295"/>
          </p:nvPr>
        </p:nvPicPr>
        <p:blipFill>
          <a:blip r:embed="rId3" cstate="print"/>
          <a:srcRect/>
          <a:stretch>
            <a:fillRect/>
          </a:stretch>
        </p:blipFill>
        <p:spPr>
          <a:xfrm>
            <a:off x="395536" y="1556792"/>
            <a:ext cx="8412162" cy="4407917"/>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descr="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https://www.google.gr/imghp?hl=el&amp;tab=wi&amp;ei=Z2ktVv-1NYO5swHG2rH4Ag&amp;ved=0CBEQqi4oAQ (εικόνες google.com) &#10;&#10;"/>
          <p:cNvSpPr>
            <a:spLocks noGrp="1"/>
          </p:cNvSpPr>
          <p:nvPr>
            <p:ph idx="1"/>
          </p:nvPr>
        </p:nvSpPr>
        <p:spPr>
          <a:xfrm>
            <a:off x="395536" y="1556792"/>
            <a:ext cx="8352928" cy="2736304"/>
          </a:xfrm>
        </p:spPr>
        <p:txBody>
          <a:bodyPr>
            <a:normAutofit/>
          </a:bodyPr>
          <a:lstStyle/>
          <a:p>
            <a:r>
              <a:rPr lang="el-GR" altLang="el-GR" sz="2400" dirty="0" smtClean="0">
                <a:latin typeface="Calibri" panose="020F0502020204030204" pitchFamily="34" charset="0"/>
              </a:rPr>
              <a:t>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sz="2400" dirty="0" smtClean="0">
                <a:latin typeface="Calibri" panose="020F0502020204030204" pitchFamily="34" charset="0"/>
                <a:hlinkClick r:id="rId3"/>
              </a:rPr>
              <a:t>https://www.google.gr/imghp?hl=el&amp;tab=wi&amp;ei=Z2ktVv-1NYO5swHG2rH4Ag&amp;ved=0CBEQqi4oAQ</a:t>
            </a:r>
            <a:r>
              <a:rPr lang="el-GR" altLang="el-GR" sz="2400" dirty="0" smtClean="0">
                <a:latin typeface="Calibri" panose="020F0502020204030204" pitchFamily="34" charset="0"/>
              </a:rPr>
              <a:t> (εικόνες </a:t>
            </a:r>
            <a:r>
              <a:rPr lang="en-US" altLang="el-GR" sz="2400" dirty="0" smtClean="0">
                <a:latin typeface="Calibri" panose="020F0502020204030204" pitchFamily="34" charset="0"/>
              </a:rPr>
              <a:t>google.com)</a:t>
            </a:r>
            <a:r>
              <a:rPr lang="el-GR" altLang="el-GR" sz="2400" dirty="0" smtClean="0">
                <a:latin typeface="Calibri" panose="020F0502020204030204" pitchFamily="34" charset="0"/>
              </a:rPr>
              <a:t> </a:t>
            </a:r>
          </a:p>
          <a:p>
            <a:pPr algn="l"/>
            <a:endParaRPr lang="el-GR" sz="2800" dirty="0" smtClean="0"/>
          </a:p>
        </p:txBody>
      </p:sp>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31</a:t>
            </a:fld>
            <a:endParaRPr lang="el-GR" dirty="0"/>
          </a:p>
        </p:txBody>
      </p:sp>
      <p:sp>
        <p:nvSpPr>
          <p:cNvPr id="2" name="Τίτλος 1" hidden="1"/>
          <p:cNvSpPr>
            <a:spLocks noGrp="1"/>
          </p:cNvSpPr>
          <p:nvPr>
            <p:ph type="title"/>
          </p:nvPr>
        </p:nvSpPr>
        <p:spPr/>
        <p:txBody>
          <a:bodyPr/>
          <a:lstStyle/>
          <a:p>
            <a:endParaRPr lang="el-GR"/>
          </a:p>
        </p:txBody>
      </p:sp>
    </p:spTree>
    <p:extLst>
      <p:ext uri="{BB962C8B-B14F-4D97-AF65-F5344CB8AC3E}">
        <p14:creationId xmlns:p14="http://schemas.microsoft.com/office/powerpoint/2010/main" val="32232894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3251573"/>
          </a:xfrm>
        </p:spPr>
        <p:txBody>
          <a:bodyPr>
            <a:normAutofit/>
          </a:bodyPr>
          <a:lstStyle/>
          <a:p>
            <a:pPr marL="0"/>
            <a:r>
              <a:rPr lang="el-GR" sz="2800" dirty="0" err="1" smtClean="0"/>
              <a:t>Eξοικείωση</a:t>
            </a:r>
            <a:r>
              <a:rPr lang="el-GR" sz="2800" dirty="0" smtClean="0"/>
              <a:t> των φοιτητών με τους </a:t>
            </a:r>
            <a:r>
              <a:rPr lang="el-GR" sz="2800" dirty="0" err="1" smtClean="0"/>
              <a:t>αλλοιογόνους</a:t>
            </a:r>
            <a:r>
              <a:rPr lang="el-GR" sz="2800" dirty="0" smtClean="0"/>
              <a:t> μικροοργανισμούς και τα είδη μικροβιολογικής-</a:t>
            </a:r>
            <a:r>
              <a:rPr lang="el-GR" sz="2800" dirty="0" err="1" smtClean="0"/>
              <a:t>ενζυμικής</a:t>
            </a:r>
            <a:r>
              <a:rPr lang="el-GR" sz="2800" dirty="0" smtClean="0"/>
              <a:t> αλλοίωσης των τροφίμων,  τους παράγοντες που καθορίζουν τη μικροβιολογική αλλοίωση των τροφίμων, και με τις αλλοιώσεις κρέατος,  αλλαντικών, ψαριών και των υπεύθυνων </a:t>
            </a:r>
            <a:r>
              <a:rPr lang="el-GR" sz="2800" dirty="0" err="1" smtClean="0"/>
              <a:t>αλλοιογόνων</a:t>
            </a:r>
            <a:r>
              <a:rPr lang="el-GR" sz="2800" dirty="0" smtClean="0"/>
              <a:t> μικροοργανισμών.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a:t>
            </a:r>
            <a:r>
              <a:rPr lang="el-GR" sz="1400" dirty="0" smtClean="0"/>
              <a:t>αλλαντικών</a:t>
            </a:r>
            <a:endParaRPr lang="en-US" sz="1400"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3661867"/>
          </a:xfrm>
        </p:spPr>
        <p:txBody>
          <a:bodyPr>
            <a:noAutofit/>
          </a:bodyPr>
          <a:lstStyle/>
          <a:p>
            <a:pPr>
              <a:buFont typeface="Wingdings" pitchFamily="2" charset="2"/>
              <a:buChar char="§"/>
            </a:pPr>
            <a:r>
              <a:rPr lang="el-GR" dirty="0" err="1" smtClean="0"/>
              <a:t>Αλλοιογόνοι</a:t>
            </a:r>
            <a:r>
              <a:rPr lang="el-GR" dirty="0" smtClean="0"/>
              <a:t> μικροοργανισμοί και είδη μικροβιολογικής-</a:t>
            </a:r>
            <a:r>
              <a:rPr lang="el-GR" dirty="0" err="1" smtClean="0"/>
              <a:t>ενζυμικής</a:t>
            </a:r>
            <a:r>
              <a:rPr lang="el-GR" dirty="0" smtClean="0"/>
              <a:t> αλλοίωσης των τροφίμων. Παράγοντες που καθορίζουν τη μικροβιολογική αλλοίωση των τροφίμων. Περιγραφή των αλλοιώσεων κρέατος,  αλλαντικών, ψαριών και των υπεύθυνων </a:t>
            </a:r>
            <a:r>
              <a:rPr lang="el-GR" dirty="0" err="1" smtClean="0"/>
              <a:t>αλλοιογόνων</a:t>
            </a:r>
            <a:r>
              <a:rPr lang="el-GR" dirty="0" smtClean="0"/>
              <a:t> μικροοργανισμών. </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08112"/>
          </a:xfrm>
        </p:spPr>
        <p:txBody>
          <a:bodyPr>
            <a:noAutofit/>
          </a:bodyPr>
          <a:lstStyle/>
          <a:p>
            <a:r>
              <a:rPr lang="el-GR" sz="3800" dirty="0">
                <a:cs typeface="Arial" charset="0"/>
              </a:rPr>
              <a:t>Μικροβιακή αλλοίωση </a:t>
            </a:r>
            <a:r>
              <a:rPr lang="el-GR" sz="3800" dirty="0" smtClean="0">
                <a:cs typeface="Arial" charset="0"/>
              </a:rPr>
              <a:t>τροφίμων</a:t>
            </a:r>
            <a:br>
              <a:rPr lang="el-GR" sz="3800" dirty="0" smtClean="0">
                <a:cs typeface="Arial" charset="0"/>
              </a:rPr>
            </a:br>
            <a:r>
              <a:rPr lang="el-GR" sz="3800" dirty="0" smtClean="0">
                <a:cs typeface="Arial" charset="0"/>
              </a:rPr>
              <a:t>(1 από 6)</a:t>
            </a:r>
            <a:endParaRPr lang="el-GR" sz="3800" dirty="0"/>
          </a:p>
        </p:txBody>
      </p:sp>
      <p:sp>
        <p:nvSpPr>
          <p:cNvPr id="23" name="Rectangle 3"/>
          <p:cNvSpPr>
            <a:spLocks noGrp="1" noChangeArrowheads="1"/>
          </p:cNvSpPr>
          <p:nvPr>
            <p:ph idx="1"/>
          </p:nvPr>
        </p:nvSpPr>
        <p:spPr>
          <a:xfrm>
            <a:off x="323528" y="1124744"/>
            <a:ext cx="8820472" cy="5256584"/>
          </a:xfrm>
        </p:spPr>
        <p:txBody>
          <a:bodyPr>
            <a:noAutofit/>
          </a:bodyPr>
          <a:lstStyle/>
          <a:p>
            <a:pPr marL="0" indent="0">
              <a:lnSpc>
                <a:spcPct val="90000"/>
              </a:lnSpc>
              <a:buNone/>
            </a:pPr>
            <a:r>
              <a:rPr lang="el-GR" sz="2200" dirty="0" smtClean="0"/>
              <a:t>Μελέτη των ειδών αλλοίωσης και των υπεύθυνων μικροοργανισμών στα βασικότερα είδη τροφίμων με βάση τη σύνθεσή τους:</a:t>
            </a:r>
          </a:p>
          <a:p>
            <a:pPr>
              <a:lnSpc>
                <a:spcPct val="90000"/>
              </a:lnSpc>
              <a:buNone/>
            </a:pPr>
            <a:r>
              <a:rPr lang="el-GR" sz="2200" dirty="0" smtClean="0"/>
              <a:t>1. Κρέας - </a:t>
            </a:r>
            <a:r>
              <a:rPr lang="el-GR" sz="2200" dirty="0" err="1" smtClean="0"/>
              <a:t>Κρεατοσκευάσματα</a:t>
            </a:r>
            <a:r>
              <a:rPr lang="el-GR" sz="2200" dirty="0" smtClean="0"/>
              <a:t>, πουλερικά και αυγά,</a:t>
            </a:r>
          </a:p>
          <a:p>
            <a:pPr>
              <a:lnSpc>
                <a:spcPct val="90000"/>
              </a:lnSpc>
              <a:buNone/>
            </a:pPr>
            <a:r>
              <a:rPr lang="el-GR" sz="2200" dirty="0" smtClean="0"/>
              <a:t>2. Αλιεύματα,</a:t>
            </a:r>
          </a:p>
          <a:p>
            <a:pPr>
              <a:lnSpc>
                <a:spcPct val="90000"/>
              </a:lnSpc>
              <a:buNone/>
            </a:pPr>
            <a:r>
              <a:rPr lang="el-GR" sz="2200" dirty="0" smtClean="0"/>
              <a:t>3. Γαλακτοκομικά προϊόντα,</a:t>
            </a:r>
          </a:p>
          <a:p>
            <a:pPr>
              <a:lnSpc>
                <a:spcPct val="90000"/>
              </a:lnSpc>
              <a:buNone/>
            </a:pPr>
            <a:r>
              <a:rPr lang="el-GR" sz="2200" dirty="0" smtClean="0"/>
              <a:t>4. Φρούτα-χυμοί-αναψυκτικά,</a:t>
            </a:r>
          </a:p>
          <a:p>
            <a:pPr>
              <a:lnSpc>
                <a:spcPct val="90000"/>
              </a:lnSpc>
              <a:buNone/>
            </a:pPr>
            <a:r>
              <a:rPr lang="el-GR" sz="2200" dirty="0" smtClean="0"/>
              <a:t>5. Λαχανικά,</a:t>
            </a:r>
          </a:p>
          <a:p>
            <a:pPr>
              <a:lnSpc>
                <a:spcPct val="90000"/>
              </a:lnSpc>
              <a:buNone/>
            </a:pPr>
            <a:r>
              <a:rPr lang="el-GR" sz="2200" dirty="0" smtClean="0"/>
              <a:t>6. Σιτηρά και όσπρια,</a:t>
            </a:r>
          </a:p>
          <a:p>
            <a:pPr>
              <a:lnSpc>
                <a:spcPct val="90000"/>
              </a:lnSpc>
              <a:buNone/>
            </a:pPr>
            <a:r>
              <a:rPr lang="el-GR" sz="2200" dirty="0" smtClean="0"/>
              <a:t>7. Καρυκεύματα</a:t>
            </a:r>
          </a:p>
          <a:p>
            <a:pPr>
              <a:lnSpc>
                <a:spcPct val="90000"/>
              </a:lnSpc>
              <a:buNone/>
            </a:pPr>
            <a:r>
              <a:rPr lang="en-US" sz="2200" dirty="0" smtClean="0"/>
              <a:t>8. </a:t>
            </a:r>
            <a:r>
              <a:rPr lang="el-GR" sz="2200" dirty="0" smtClean="0"/>
              <a:t>Σάλτσες-</a:t>
            </a:r>
            <a:r>
              <a:rPr lang="en-US" sz="2200" dirty="0" smtClean="0"/>
              <a:t>dressings</a:t>
            </a:r>
            <a:r>
              <a:rPr lang="el-GR" sz="2200" dirty="0" smtClean="0"/>
              <a:t>,</a:t>
            </a:r>
            <a:endParaRPr lang="en-US" sz="2200" dirty="0" smtClean="0"/>
          </a:p>
          <a:p>
            <a:pPr>
              <a:lnSpc>
                <a:spcPct val="90000"/>
              </a:lnSpc>
              <a:buNone/>
            </a:pPr>
            <a:r>
              <a:rPr lang="en-US" sz="2200" dirty="0" smtClean="0"/>
              <a:t>9. </a:t>
            </a:r>
            <a:r>
              <a:rPr lang="el-GR" sz="2200" dirty="0" err="1" smtClean="0"/>
              <a:t>Ζυμούμενα</a:t>
            </a:r>
            <a:r>
              <a:rPr lang="el-GR" sz="2200" dirty="0" smtClean="0"/>
              <a:t> τρόφιμα, </a:t>
            </a:r>
          </a:p>
          <a:p>
            <a:pPr>
              <a:lnSpc>
                <a:spcPct val="90000"/>
              </a:lnSpc>
              <a:buNone/>
            </a:pPr>
            <a:r>
              <a:rPr lang="el-GR" sz="2200" dirty="0" smtClean="0"/>
              <a:t>10. Ποτά.</a:t>
            </a:r>
            <a:endParaRPr lang="en-US" sz="2200" dirty="0" smtClean="0"/>
          </a:p>
          <a:p>
            <a:pPr>
              <a:lnSpc>
                <a:spcPct val="90000"/>
              </a:lnSpc>
              <a:buNone/>
            </a:pPr>
            <a:endParaRPr lang="el-GR" sz="2200" dirty="0" smtClean="0"/>
          </a:p>
          <a:p>
            <a:pPr>
              <a:lnSpc>
                <a:spcPct val="90000"/>
              </a:lnSpc>
              <a:buNone/>
            </a:pP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512168"/>
          </a:xfrm>
        </p:spPr>
        <p:txBody>
          <a:bodyPr>
            <a:noAutofit/>
          </a:bodyPr>
          <a:lstStyle/>
          <a:p>
            <a:r>
              <a:rPr lang="el-GR" sz="4000" dirty="0">
                <a:cs typeface="Arial" charset="0"/>
              </a:rPr>
              <a:t>Μικροβιακή αλλοίωση τροφίμων</a:t>
            </a:r>
            <a:br>
              <a:rPr lang="el-GR" sz="4000" dirty="0">
                <a:cs typeface="Arial" charset="0"/>
              </a:rPr>
            </a:br>
            <a:r>
              <a:rPr lang="el-GR" sz="4000" dirty="0" smtClean="0">
                <a:cs typeface="Arial" charset="0"/>
              </a:rPr>
              <a:t>(2 </a:t>
            </a:r>
            <a:r>
              <a:rPr lang="el-GR" sz="4000" dirty="0">
                <a:cs typeface="Arial" charset="0"/>
              </a:rPr>
              <a:t>από </a:t>
            </a:r>
            <a:r>
              <a:rPr lang="el-GR" sz="4000" dirty="0" smtClean="0">
                <a:cs typeface="Arial" charset="0"/>
              </a:rPr>
              <a:t>6)</a:t>
            </a:r>
            <a:endParaRPr lang="el-GR" sz="4000" dirty="0"/>
          </a:p>
        </p:txBody>
      </p:sp>
      <p:sp>
        <p:nvSpPr>
          <p:cNvPr id="3" name="Ορθογώνιο 2" descr="Κύριες κατηγορίες αλλοιογόνων μικροοργανισμών:&#10;&#10;Οξεοπαραγωγικά μικρόβια ® οξίνιση τροφίμων (souring-acidification)&#10; - Γαλακτικά βακτήρια (LAB): παράγουν γαλακτικό οξύ.  Lactococcus, Streptococcus, Lactobacillus, Leuconostoc,  Pediococcus,&#10; - Οξικά βακτήρια: παράγουν οξικό οξύ. Acetobacter aceti, &#10; - Προπιονικά βακτήρια: Propionibacterium  freundenreichii,&#10;"/>
          <p:cNvSpPr/>
          <p:nvPr/>
        </p:nvSpPr>
        <p:spPr>
          <a:xfrm>
            <a:off x="467544" y="1700808"/>
            <a:ext cx="8219256" cy="3785652"/>
          </a:xfrm>
          <a:prstGeom prst="rect">
            <a:avLst/>
          </a:prstGeom>
        </p:spPr>
        <p:txBody>
          <a:bodyPr wrap="square">
            <a:spAutoFit/>
          </a:bodyPr>
          <a:lstStyle/>
          <a:p>
            <a:r>
              <a:rPr lang="el-GR" sz="2400" dirty="0">
                <a:solidFill>
                  <a:schemeClr val="tx2"/>
                </a:solidFill>
              </a:rPr>
              <a:t>Κύριες κατηγορίες </a:t>
            </a:r>
            <a:r>
              <a:rPr lang="el-GR" sz="2400" dirty="0" err="1">
                <a:solidFill>
                  <a:schemeClr val="tx2"/>
                </a:solidFill>
              </a:rPr>
              <a:t>αλλοιογόνων</a:t>
            </a:r>
            <a:r>
              <a:rPr lang="el-GR" sz="2400" dirty="0">
                <a:solidFill>
                  <a:schemeClr val="tx2"/>
                </a:solidFill>
              </a:rPr>
              <a:t> </a:t>
            </a:r>
            <a:r>
              <a:rPr lang="el-GR" sz="2400" dirty="0" smtClean="0">
                <a:solidFill>
                  <a:schemeClr val="tx2"/>
                </a:solidFill>
              </a:rPr>
              <a:t>μικροοργανισμών:</a:t>
            </a:r>
            <a:endParaRPr lang="en-US" sz="2400" dirty="0">
              <a:solidFill>
                <a:schemeClr val="tx2"/>
              </a:solidFill>
            </a:endParaRPr>
          </a:p>
          <a:p>
            <a:endParaRPr lang="en-US" sz="2400" dirty="0">
              <a:solidFill>
                <a:schemeClr val="tx2"/>
              </a:solidFill>
            </a:endParaRPr>
          </a:p>
          <a:p>
            <a:r>
              <a:rPr lang="el-GR" sz="2400" dirty="0" err="1">
                <a:solidFill>
                  <a:schemeClr val="tx2"/>
                </a:solidFill>
              </a:rPr>
              <a:t>Οξεοπαραγωγικά</a:t>
            </a:r>
            <a:r>
              <a:rPr lang="el-GR" sz="2400" dirty="0">
                <a:solidFill>
                  <a:schemeClr val="tx2"/>
                </a:solidFill>
              </a:rPr>
              <a:t> μικρόβια</a:t>
            </a:r>
            <a:r>
              <a:rPr lang="en-US" sz="2400" dirty="0">
                <a:solidFill>
                  <a:schemeClr val="tx2"/>
                </a:solidFill>
              </a:rPr>
              <a:t> </a:t>
            </a:r>
            <a:r>
              <a:rPr lang="en-US" sz="2400" dirty="0">
                <a:solidFill>
                  <a:schemeClr val="tx2"/>
                </a:solidFill>
                <a:sym typeface="Symbol" pitchFamily="18" charset="2"/>
              </a:rPr>
              <a:t> </a:t>
            </a:r>
            <a:r>
              <a:rPr lang="el-GR" sz="2400" dirty="0" err="1">
                <a:solidFill>
                  <a:schemeClr val="tx2"/>
                </a:solidFill>
                <a:sym typeface="Symbol" pitchFamily="18" charset="2"/>
              </a:rPr>
              <a:t>οξίνιση</a:t>
            </a:r>
            <a:r>
              <a:rPr lang="el-GR" sz="2400" dirty="0">
                <a:solidFill>
                  <a:schemeClr val="tx2"/>
                </a:solidFill>
                <a:sym typeface="Symbol" pitchFamily="18" charset="2"/>
              </a:rPr>
              <a:t> τροφίμων (</a:t>
            </a:r>
            <a:r>
              <a:rPr lang="en-US" sz="2400" dirty="0">
                <a:solidFill>
                  <a:schemeClr val="tx2"/>
                </a:solidFill>
                <a:sym typeface="Symbol" pitchFamily="18" charset="2"/>
              </a:rPr>
              <a:t>souring-acidification</a:t>
            </a:r>
            <a:r>
              <a:rPr lang="el-GR" sz="2400" dirty="0">
                <a:solidFill>
                  <a:schemeClr val="tx2"/>
                </a:solidFill>
                <a:sym typeface="Symbol" pitchFamily="18" charset="2"/>
              </a:rPr>
              <a:t>)</a:t>
            </a:r>
            <a:endParaRPr lang="en-US" sz="2400" dirty="0">
              <a:solidFill>
                <a:schemeClr val="tx2"/>
              </a:solidFill>
            </a:endParaRPr>
          </a:p>
          <a:p>
            <a:r>
              <a:rPr lang="en-US" sz="2400" dirty="0"/>
              <a:t>	- </a:t>
            </a:r>
            <a:r>
              <a:rPr lang="el-GR" sz="2400" dirty="0"/>
              <a:t>Γαλακτικά βακτήρια </a:t>
            </a:r>
            <a:r>
              <a:rPr lang="en-US" sz="2400" dirty="0"/>
              <a:t>(LAB): </a:t>
            </a:r>
            <a:r>
              <a:rPr lang="el-GR" sz="2400" dirty="0"/>
              <a:t>παράγουν γαλακτικό οξύ.</a:t>
            </a:r>
            <a:r>
              <a:rPr lang="en-US" sz="2400" dirty="0"/>
              <a:t> </a:t>
            </a:r>
            <a:r>
              <a:rPr lang="el-GR" sz="2400" dirty="0" smtClean="0"/>
              <a:t>	</a:t>
            </a:r>
            <a:r>
              <a:rPr lang="en-US" sz="2400" dirty="0" err="1" smtClean="0"/>
              <a:t>Lactococcus</a:t>
            </a:r>
            <a:r>
              <a:rPr lang="en-US" sz="2400" dirty="0"/>
              <a:t>, </a:t>
            </a:r>
            <a:r>
              <a:rPr lang="en-US" sz="2400" dirty="0" smtClean="0"/>
              <a:t>Streptococcus,</a:t>
            </a:r>
            <a:r>
              <a:rPr lang="el-GR" sz="2400" dirty="0" smtClean="0"/>
              <a:t> </a:t>
            </a:r>
            <a:r>
              <a:rPr lang="en-US" sz="2400" dirty="0" smtClean="0"/>
              <a:t>Lactobacillus</a:t>
            </a:r>
            <a:r>
              <a:rPr lang="en-US" sz="2400" dirty="0"/>
              <a:t>, </a:t>
            </a:r>
            <a:r>
              <a:rPr lang="en-US" sz="2400" dirty="0" err="1"/>
              <a:t>Leuconostoc</a:t>
            </a:r>
            <a:r>
              <a:rPr lang="en-US" sz="2400" dirty="0"/>
              <a:t>, </a:t>
            </a:r>
            <a:r>
              <a:rPr lang="el-GR" sz="2400" dirty="0" smtClean="0"/>
              <a:t>	</a:t>
            </a:r>
            <a:r>
              <a:rPr lang="en-US" sz="2400" dirty="0" err="1" smtClean="0"/>
              <a:t>Pediococcus</a:t>
            </a:r>
            <a:r>
              <a:rPr lang="el-GR" sz="2400" dirty="0" smtClean="0"/>
              <a:t>,</a:t>
            </a:r>
            <a:endParaRPr lang="en-US" sz="2400" dirty="0"/>
          </a:p>
          <a:p>
            <a:r>
              <a:rPr lang="en-US" sz="2400" dirty="0"/>
              <a:t>	- </a:t>
            </a:r>
            <a:r>
              <a:rPr lang="el-GR" sz="2400" dirty="0"/>
              <a:t>Οξικά βακτήρια: παράγουν οξικό οξύ</a:t>
            </a:r>
            <a:r>
              <a:rPr lang="en-US" sz="2400" dirty="0"/>
              <a:t>. </a:t>
            </a:r>
            <a:r>
              <a:rPr lang="en-US" sz="2400" dirty="0" err="1"/>
              <a:t>Acetobacter</a:t>
            </a:r>
            <a:r>
              <a:rPr lang="en-US" sz="2400" dirty="0"/>
              <a:t> </a:t>
            </a:r>
            <a:r>
              <a:rPr lang="en-US" sz="2400" dirty="0" err="1" smtClean="0"/>
              <a:t>aceti</a:t>
            </a:r>
            <a:r>
              <a:rPr lang="el-GR" sz="2400" dirty="0" smtClean="0"/>
              <a:t>,</a:t>
            </a:r>
            <a:r>
              <a:rPr lang="en-US" sz="2400" dirty="0" smtClean="0"/>
              <a:t> </a:t>
            </a:r>
            <a:endParaRPr lang="en-US" sz="2400" dirty="0"/>
          </a:p>
          <a:p>
            <a:r>
              <a:rPr lang="en-US" sz="2400" dirty="0"/>
              <a:t>	- </a:t>
            </a:r>
            <a:r>
              <a:rPr lang="el-GR" sz="2400" dirty="0" err="1"/>
              <a:t>Προπιονικά</a:t>
            </a:r>
            <a:r>
              <a:rPr lang="el-GR" sz="2400" dirty="0"/>
              <a:t> βακτήρια</a:t>
            </a:r>
            <a:r>
              <a:rPr lang="en-US" sz="2400" dirty="0"/>
              <a:t>: </a:t>
            </a:r>
            <a:r>
              <a:rPr lang="en-US" sz="2400" dirty="0" err="1"/>
              <a:t>Propionibacterium</a:t>
            </a:r>
            <a:r>
              <a:rPr lang="en-US" sz="2400" dirty="0"/>
              <a:t> </a:t>
            </a:r>
            <a:r>
              <a:rPr lang="el-GR" sz="2400" dirty="0" smtClean="0"/>
              <a:t>	</a:t>
            </a:r>
            <a:r>
              <a:rPr lang="en-US" sz="2400" dirty="0" err="1" smtClean="0"/>
              <a:t>freundenreichii</a:t>
            </a:r>
            <a:r>
              <a:rPr lang="el-GR" sz="2400" dirty="0" smtClean="0"/>
              <a:t>,</a:t>
            </a:r>
            <a:endParaRPr lang="en-US"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44624"/>
            <a:ext cx="9074150" cy="131559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charset="0"/>
              </a:rPr>
              <a:t>Μικροβιακή αλλοίωση τροφίμων</a:t>
            </a:r>
            <a:br>
              <a:rPr lang="el-GR" dirty="0">
                <a:cs typeface="Arial" charset="0"/>
              </a:rPr>
            </a:br>
            <a:r>
              <a:rPr lang="el-GR" dirty="0" smtClean="0">
                <a:cs typeface="Arial" charset="0"/>
              </a:rPr>
              <a:t>(3 </a:t>
            </a:r>
            <a:r>
              <a:rPr lang="el-GR" dirty="0">
                <a:cs typeface="Arial" charset="0"/>
              </a:rPr>
              <a:t>από </a:t>
            </a:r>
            <a:r>
              <a:rPr lang="el-GR" dirty="0" smtClean="0">
                <a:cs typeface="Arial" charset="0"/>
              </a:rPr>
              <a:t>6)</a:t>
            </a:r>
            <a:endParaRPr lang="el-GR" dirty="0"/>
          </a:p>
        </p:txBody>
      </p:sp>
      <p:sp>
        <p:nvSpPr>
          <p:cNvPr id="7" name="2 - Θέση περιεχομένου" descr=" - Βουτυρικά βακτήρια : for example Clostridium butyricum,&#10; - Coliforms (Enterobacteriacae), &#10; - Μύκητες.&#10;Πρωτεολυτικά μικρόβια (putrefactive) ® πρωτεόλυση-σήψη, δυσάρεστες οσμές πρωτεόλυσης, υδρόθειο, μερκαπτάνες, απώλεια δομής (μαλάκωμα), αύξηση πεχά. &#10;      - Πρωτεολυτικά βακτήρια, παραδείγματος χάριν Bacillus, Clostridium, Micrococcus, Staphyloccus, Pseudomonas, Alteromonas, Flavobacterium, Alcaligenes, Proteus, μύκητες.&#10;&#10;"/>
          <p:cNvSpPr>
            <a:spLocks noGrp="1"/>
          </p:cNvSpPr>
          <p:nvPr>
            <p:ph idx="1"/>
          </p:nvPr>
        </p:nvSpPr>
        <p:spPr>
          <a:xfrm>
            <a:off x="467544" y="1628800"/>
            <a:ext cx="8219256" cy="4248472"/>
          </a:xfrm>
        </p:spPr>
        <p:txBody>
          <a:bodyPr>
            <a:noAutofit/>
          </a:bodyPr>
          <a:lstStyle/>
          <a:p>
            <a:pPr marL="0" indent="0">
              <a:buNone/>
            </a:pPr>
            <a:r>
              <a:rPr lang="el-GR" sz="2400" dirty="0" smtClean="0"/>
              <a:t>	</a:t>
            </a:r>
            <a:r>
              <a:rPr lang="en-US" sz="2400" dirty="0" smtClean="0"/>
              <a:t>- </a:t>
            </a:r>
            <a:r>
              <a:rPr lang="el-GR" sz="2400" dirty="0"/>
              <a:t>Βουτυρικά βακτήρια </a:t>
            </a:r>
            <a:r>
              <a:rPr lang="en-US" sz="2400" dirty="0"/>
              <a:t>: e.g. Clostridium </a:t>
            </a:r>
            <a:r>
              <a:rPr lang="en-US" sz="2400" dirty="0" err="1" smtClean="0"/>
              <a:t>butyricum</a:t>
            </a:r>
            <a:r>
              <a:rPr lang="el-GR" sz="2400" dirty="0" smtClean="0"/>
              <a:t>,</a:t>
            </a:r>
            <a:endParaRPr lang="en-US" sz="2400" dirty="0"/>
          </a:p>
          <a:p>
            <a:pPr marL="0" indent="0">
              <a:buNone/>
            </a:pPr>
            <a:r>
              <a:rPr lang="en-US" sz="2400" dirty="0"/>
              <a:t>	- Coliforms (</a:t>
            </a:r>
            <a:r>
              <a:rPr lang="en-US" sz="2400" dirty="0" err="1"/>
              <a:t>Enterobacteriacae</a:t>
            </a:r>
            <a:r>
              <a:rPr lang="en-US" sz="2400" dirty="0"/>
              <a:t>), </a:t>
            </a:r>
            <a:endParaRPr lang="el-GR" sz="2400" dirty="0"/>
          </a:p>
          <a:p>
            <a:pPr marL="0" indent="0">
              <a:buNone/>
            </a:pPr>
            <a:r>
              <a:rPr lang="el-GR" sz="2400" dirty="0"/>
              <a:t>	- </a:t>
            </a:r>
            <a:r>
              <a:rPr lang="el-GR" sz="2400" dirty="0" smtClean="0"/>
              <a:t>Μύκητες.</a:t>
            </a:r>
          </a:p>
          <a:p>
            <a:pPr marL="0" indent="0">
              <a:buNone/>
            </a:pPr>
            <a:r>
              <a:rPr lang="el-GR" sz="2400" dirty="0">
                <a:solidFill>
                  <a:schemeClr val="tx2"/>
                </a:solidFill>
              </a:rPr>
              <a:t>Πρωτεολυτικά μικρόβια (</a:t>
            </a:r>
            <a:r>
              <a:rPr lang="en-US" sz="2400" dirty="0">
                <a:solidFill>
                  <a:schemeClr val="tx2"/>
                </a:solidFill>
              </a:rPr>
              <a:t>putrefactive) </a:t>
            </a:r>
            <a:r>
              <a:rPr lang="en-US" sz="2400" dirty="0">
                <a:solidFill>
                  <a:schemeClr val="tx2"/>
                </a:solidFill>
                <a:sym typeface="Symbol" pitchFamily="18" charset="2"/>
              </a:rPr>
              <a:t> </a:t>
            </a:r>
            <a:r>
              <a:rPr lang="el-GR" sz="2400" dirty="0">
                <a:solidFill>
                  <a:schemeClr val="tx2"/>
                </a:solidFill>
                <a:sym typeface="Symbol" pitchFamily="18" charset="2"/>
              </a:rPr>
              <a:t>πρωτεόλυση-σήψη, δυσάρεστες οσμές πρωτεόλυσης, υδρόθειο, </a:t>
            </a:r>
            <a:r>
              <a:rPr lang="el-GR" sz="2400" dirty="0" err="1">
                <a:solidFill>
                  <a:schemeClr val="tx2"/>
                </a:solidFill>
                <a:sym typeface="Symbol" pitchFamily="18" charset="2"/>
              </a:rPr>
              <a:t>μερκαπτάνες</a:t>
            </a:r>
            <a:r>
              <a:rPr lang="el-GR" sz="2400" dirty="0">
                <a:solidFill>
                  <a:schemeClr val="tx2"/>
                </a:solidFill>
                <a:sym typeface="Symbol" pitchFamily="18" charset="2"/>
              </a:rPr>
              <a:t>, απώλεια δομής (μαλάκωμα), αύξηση </a:t>
            </a:r>
            <a:r>
              <a:rPr lang="en-US" sz="2400" dirty="0" smtClean="0">
                <a:solidFill>
                  <a:schemeClr val="tx2"/>
                </a:solidFill>
                <a:sym typeface="Symbol" pitchFamily="18" charset="2"/>
              </a:rPr>
              <a:t>pH</a:t>
            </a:r>
            <a:r>
              <a:rPr lang="el-GR" sz="2400" dirty="0" smtClean="0">
                <a:solidFill>
                  <a:schemeClr val="tx2"/>
                </a:solidFill>
                <a:sym typeface="Symbol" pitchFamily="18" charset="2"/>
              </a:rPr>
              <a:t>.</a:t>
            </a:r>
            <a:r>
              <a:rPr lang="en-US" sz="2400" dirty="0" smtClean="0">
                <a:solidFill>
                  <a:schemeClr val="tx2"/>
                </a:solidFill>
              </a:rPr>
              <a:t> </a:t>
            </a:r>
            <a:endParaRPr lang="en-US" sz="2400" dirty="0">
              <a:solidFill>
                <a:schemeClr val="tx2"/>
              </a:solidFill>
            </a:endParaRPr>
          </a:p>
          <a:p>
            <a:pPr>
              <a:buNone/>
            </a:pPr>
            <a:r>
              <a:rPr lang="en-US" sz="2400" dirty="0"/>
              <a:t>      - </a:t>
            </a:r>
            <a:r>
              <a:rPr lang="el-GR" sz="2400" dirty="0"/>
              <a:t>Πρωτεολυτικά βακτήρια, π.χ. </a:t>
            </a:r>
            <a:r>
              <a:rPr lang="en-US" sz="2400" dirty="0"/>
              <a:t> Bacillus, Clostridium, Micrococcus, </a:t>
            </a:r>
            <a:r>
              <a:rPr lang="en-US" sz="2400" dirty="0" err="1"/>
              <a:t>Staphyloccus</a:t>
            </a:r>
            <a:r>
              <a:rPr lang="en-US" sz="2400" dirty="0"/>
              <a:t>, Pseudomonas, </a:t>
            </a:r>
            <a:r>
              <a:rPr lang="en-US" sz="2400" dirty="0" err="1"/>
              <a:t>Alteromonas</a:t>
            </a:r>
            <a:r>
              <a:rPr lang="en-US" sz="2400" dirty="0"/>
              <a:t>, </a:t>
            </a:r>
            <a:r>
              <a:rPr lang="en-US" sz="2400" dirty="0" err="1"/>
              <a:t>Flavobacterium</a:t>
            </a:r>
            <a:r>
              <a:rPr lang="en-US" sz="2400" dirty="0"/>
              <a:t>, </a:t>
            </a:r>
            <a:r>
              <a:rPr lang="en-US" sz="2400" dirty="0" err="1"/>
              <a:t>Alcaligenes</a:t>
            </a:r>
            <a:r>
              <a:rPr lang="en-US" sz="2400" dirty="0"/>
              <a:t>, Proteus, </a:t>
            </a:r>
            <a:r>
              <a:rPr lang="el-GR" sz="2400" dirty="0" smtClean="0"/>
              <a:t>μύκητες.</a:t>
            </a:r>
            <a:endParaRPr lang="en-US" sz="2400" dirty="0"/>
          </a:p>
          <a:p>
            <a:pPr marL="0" indent="0">
              <a:buNone/>
            </a:pPr>
            <a:endParaRPr lang="en-US"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27384"/>
            <a:ext cx="9074150" cy="131559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charset="0"/>
              </a:rPr>
              <a:t>Μικροβιακή αλλοίωση τροφίμων</a:t>
            </a:r>
            <a:br>
              <a:rPr lang="el-GR" dirty="0">
                <a:cs typeface="Arial" charset="0"/>
              </a:rPr>
            </a:br>
            <a:r>
              <a:rPr lang="el-GR" dirty="0" smtClean="0">
                <a:cs typeface="Arial" charset="0"/>
              </a:rPr>
              <a:t>(4 </a:t>
            </a:r>
            <a:r>
              <a:rPr lang="el-GR" dirty="0">
                <a:cs typeface="Arial" charset="0"/>
              </a:rPr>
              <a:t>από 6</a:t>
            </a:r>
            <a:r>
              <a:rPr lang="el-GR" dirty="0" smtClean="0">
                <a:cs typeface="Arial" charset="0"/>
              </a:rPr>
              <a:t>)</a:t>
            </a:r>
            <a:endParaRPr lang="el-GR" dirty="0"/>
          </a:p>
        </p:txBody>
      </p:sp>
      <p:sp>
        <p:nvSpPr>
          <p:cNvPr id="2" name="Ορθογώνιο 1" descr="Λιπολυτικά μικρόβια ® λιπόλυση, τάγγιση, οσμές εστέρων λιπαρών οξέων &#10; - λιπολυτικοί Micrococcus, Staphyloccus, Pseudomonas,  Alteromonas, Flavobacterium, μύκητες&#10;&#10;Σακχαρολυτικά μικρόβια ® οξίνιση, μαλάκωμα υφής σε φρούτα-λαχανικά, παραγωγή αλκοόλης και CO2  &#10; - Bacillus, Clostridium, Aeromonas, Pseudomonas,  Enterobacter, Erwinia, μύκητες&#10;&#10;Αεριογόνα μικρόβια (παράγουν CO2, H2S, H2) ® δυσάρεστες οσμές, φούσκωμα σε συκευασμένα τρόφιμα, σκάσιμο τυριών &#10; Leuconostoc, Lactobacillus, Desulfotomaculum,  Clostridium, Escherichia, Enterobacter,  Propionibacterium, ζύμες (παραδείγματος χάριν Saccharomyces)  &#10;"/>
          <p:cNvSpPr/>
          <p:nvPr/>
        </p:nvSpPr>
        <p:spPr>
          <a:xfrm>
            <a:off x="539552" y="1124744"/>
            <a:ext cx="8147248" cy="5410712"/>
          </a:xfrm>
          <a:prstGeom prst="rect">
            <a:avLst/>
          </a:prstGeom>
        </p:spPr>
        <p:txBody>
          <a:bodyPr wrap="square">
            <a:spAutoFit/>
          </a:bodyPr>
          <a:lstStyle/>
          <a:p>
            <a:pPr marL="342900" indent="-342900">
              <a:lnSpc>
                <a:spcPct val="90000"/>
              </a:lnSpc>
              <a:buClr>
                <a:schemeClr val="tx1"/>
              </a:buClr>
              <a:buFont typeface="Wingdings" panose="05000000000000000000" pitchFamily="2" charset="2"/>
              <a:buChar char="§"/>
            </a:pPr>
            <a:r>
              <a:rPr lang="el-GR" sz="2400" dirty="0" err="1">
                <a:solidFill>
                  <a:schemeClr val="tx2"/>
                </a:solidFill>
              </a:rPr>
              <a:t>Λιπολυτικά</a:t>
            </a:r>
            <a:r>
              <a:rPr lang="el-GR" sz="2400" dirty="0">
                <a:solidFill>
                  <a:schemeClr val="tx2"/>
                </a:solidFill>
              </a:rPr>
              <a:t> μικρόβια</a:t>
            </a:r>
            <a:r>
              <a:rPr lang="en-US" sz="2400" dirty="0">
                <a:solidFill>
                  <a:schemeClr val="tx2"/>
                </a:solidFill>
              </a:rPr>
              <a:t> </a:t>
            </a:r>
            <a:r>
              <a:rPr lang="en-US" sz="2400" dirty="0">
                <a:solidFill>
                  <a:schemeClr val="tx2"/>
                </a:solidFill>
                <a:sym typeface="Symbol" pitchFamily="18" charset="2"/>
              </a:rPr>
              <a:t> </a:t>
            </a:r>
            <a:r>
              <a:rPr lang="el-GR" sz="2400" dirty="0" err="1">
                <a:solidFill>
                  <a:schemeClr val="tx2"/>
                </a:solidFill>
                <a:sym typeface="Symbol" pitchFamily="18" charset="2"/>
              </a:rPr>
              <a:t>λιπόλυση</a:t>
            </a:r>
            <a:r>
              <a:rPr lang="el-GR" sz="2400" dirty="0">
                <a:solidFill>
                  <a:schemeClr val="tx2"/>
                </a:solidFill>
                <a:sym typeface="Symbol" pitchFamily="18" charset="2"/>
              </a:rPr>
              <a:t>, </a:t>
            </a:r>
            <a:r>
              <a:rPr lang="el-GR" sz="2400" dirty="0" err="1">
                <a:solidFill>
                  <a:schemeClr val="tx2"/>
                </a:solidFill>
                <a:sym typeface="Symbol" pitchFamily="18" charset="2"/>
              </a:rPr>
              <a:t>τάγγιση</a:t>
            </a:r>
            <a:r>
              <a:rPr lang="el-GR" sz="2400" dirty="0">
                <a:solidFill>
                  <a:schemeClr val="tx2"/>
                </a:solidFill>
                <a:sym typeface="Symbol" pitchFamily="18" charset="2"/>
              </a:rPr>
              <a:t>, οσμές εστέρων λιπαρών </a:t>
            </a:r>
            <a:r>
              <a:rPr lang="el-GR" sz="2400" dirty="0" smtClean="0">
                <a:solidFill>
                  <a:schemeClr val="tx2"/>
                </a:solidFill>
                <a:sym typeface="Symbol" pitchFamily="18" charset="2"/>
              </a:rPr>
              <a:t>οξέων:</a:t>
            </a:r>
            <a:r>
              <a:rPr lang="en-US" sz="2400" dirty="0" smtClean="0">
                <a:solidFill>
                  <a:schemeClr val="tx2"/>
                </a:solidFill>
              </a:rPr>
              <a:t> </a:t>
            </a:r>
            <a:endParaRPr lang="en-US" sz="2400" dirty="0">
              <a:solidFill>
                <a:schemeClr val="tx2"/>
              </a:solidFill>
            </a:endParaRPr>
          </a:p>
          <a:p>
            <a:pPr>
              <a:lnSpc>
                <a:spcPct val="90000"/>
              </a:lnSpc>
              <a:buClr>
                <a:schemeClr val="tx1"/>
              </a:buClr>
            </a:pPr>
            <a:r>
              <a:rPr lang="el-GR" sz="2400" dirty="0" smtClean="0"/>
              <a:t>	</a:t>
            </a:r>
            <a:r>
              <a:rPr lang="en-US" sz="2400" dirty="0" smtClean="0"/>
              <a:t>- </a:t>
            </a:r>
            <a:r>
              <a:rPr lang="el-GR" sz="2400" dirty="0" err="1"/>
              <a:t>λιπολυτικοί</a:t>
            </a:r>
            <a:r>
              <a:rPr lang="el-GR" sz="2400" dirty="0"/>
              <a:t> </a:t>
            </a:r>
            <a:r>
              <a:rPr lang="en-US" sz="2400" dirty="0"/>
              <a:t>Micrococcus, </a:t>
            </a:r>
            <a:r>
              <a:rPr lang="en-US" sz="2400" dirty="0" err="1"/>
              <a:t>Staphyloccus</a:t>
            </a:r>
            <a:r>
              <a:rPr lang="en-US" sz="2400" dirty="0"/>
              <a:t>, Pseudomonas, </a:t>
            </a:r>
            <a:r>
              <a:rPr lang="el-GR" sz="2400" dirty="0" smtClean="0"/>
              <a:t>	</a:t>
            </a:r>
            <a:r>
              <a:rPr lang="en-US" sz="2400" dirty="0" err="1" smtClean="0"/>
              <a:t>Alteromonas</a:t>
            </a:r>
            <a:r>
              <a:rPr lang="en-US" sz="2400" dirty="0"/>
              <a:t>, </a:t>
            </a:r>
            <a:r>
              <a:rPr lang="en-US" sz="2400" dirty="0" err="1"/>
              <a:t>Flavobacterium</a:t>
            </a:r>
            <a:r>
              <a:rPr lang="en-US" sz="2400" dirty="0"/>
              <a:t>, </a:t>
            </a:r>
            <a:r>
              <a:rPr lang="el-GR" sz="2400" dirty="0" smtClean="0"/>
              <a:t>μύκητες.</a:t>
            </a:r>
            <a:endParaRPr lang="en-US" sz="2400" dirty="0"/>
          </a:p>
          <a:p>
            <a:pPr marL="342900" indent="-342900">
              <a:lnSpc>
                <a:spcPct val="90000"/>
              </a:lnSpc>
              <a:buClr>
                <a:schemeClr val="tx1"/>
              </a:buClr>
              <a:buFont typeface="Wingdings" panose="05000000000000000000" pitchFamily="2" charset="2"/>
              <a:buChar char="§"/>
            </a:pPr>
            <a:endParaRPr lang="en-US" sz="2400" dirty="0">
              <a:solidFill>
                <a:srgbClr val="FFFF00"/>
              </a:solidFill>
            </a:endParaRPr>
          </a:p>
          <a:p>
            <a:pPr marL="342900" indent="-342900">
              <a:lnSpc>
                <a:spcPct val="90000"/>
              </a:lnSpc>
              <a:buClr>
                <a:schemeClr val="tx1"/>
              </a:buClr>
              <a:buFont typeface="Wingdings" panose="05000000000000000000" pitchFamily="2" charset="2"/>
              <a:buChar char="§"/>
            </a:pPr>
            <a:r>
              <a:rPr lang="el-GR" sz="2400" dirty="0" err="1">
                <a:solidFill>
                  <a:schemeClr val="tx2"/>
                </a:solidFill>
              </a:rPr>
              <a:t>Σακχαρολυτικά</a:t>
            </a:r>
            <a:r>
              <a:rPr lang="el-GR" sz="2400" dirty="0">
                <a:solidFill>
                  <a:schemeClr val="tx2"/>
                </a:solidFill>
              </a:rPr>
              <a:t> μικρόβια</a:t>
            </a:r>
            <a:r>
              <a:rPr lang="en-US" sz="2400" dirty="0">
                <a:solidFill>
                  <a:schemeClr val="tx2"/>
                </a:solidFill>
              </a:rPr>
              <a:t> </a:t>
            </a:r>
            <a:r>
              <a:rPr lang="en-US" sz="2400" dirty="0">
                <a:solidFill>
                  <a:schemeClr val="tx2"/>
                </a:solidFill>
                <a:sym typeface="Symbol" pitchFamily="18" charset="2"/>
              </a:rPr>
              <a:t> </a:t>
            </a:r>
            <a:r>
              <a:rPr lang="el-GR" sz="2400" dirty="0" err="1">
                <a:solidFill>
                  <a:schemeClr val="tx2"/>
                </a:solidFill>
                <a:sym typeface="Symbol" pitchFamily="18" charset="2"/>
              </a:rPr>
              <a:t>οξίνιση</a:t>
            </a:r>
            <a:r>
              <a:rPr lang="el-GR" sz="2400" dirty="0">
                <a:solidFill>
                  <a:schemeClr val="tx2"/>
                </a:solidFill>
                <a:sym typeface="Symbol" pitchFamily="18" charset="2"/>
              </a:rPr>
              <a:t>, μαλάκωμα υφής σε φρούτα-λαχανικά</a:t>
            </a:r>
            <a:r>
              <a:rPr lang="en-US" sz="2400" dirty="0">
                <a:solidFill>
                  <a:schemeClr val="tx2"/>
                </a:solidFill>
                <a:sym typeface="Symbol" pitchFamily="18" charset="2"/>
              </a:rPr>
              <a:t>,</a:t>
            </a:r>
            <a:r>
              <a:rPr lang="el-GR" sz="2400" dirty="0">
                <a:solidFill>
                  <a:schemeClr val="tx2"/>
                </a:solidFill>
                <a:sym typeface="Symbol" pitchFamily="18" charset="2"/>
              </a:rPr>
              <a:t> παραγωγή αλκοόλης και </a:t>
            </a:r>
            <a:r>
              <a:rPr lang="en-US" sz="2400" dirty="0" smtClean="0">
                <a:solidFill>
                  <a:schemeClr val="tx2"/>
                </a:solidFill>
                <a:sym typeface="Symbol" pitchFamily="18" charset="2"/>
              </a:rPr>
              <a:t>CO</a:t>
            </a:r>
            <a:r>
              <a:rPr lang="en-US" sz="2400" baseline="-25000" dirty="0" smtClean="0">
                <a:solidFill>
                  <a:schemeClr val="tx2"/>
                </a:solidFill>
                <a:sym typeface="Symbol" pitchFamily="18" charset="2"/>
              </a:rPr>
              <a:t>2</a:t>
            </a:r>
            <a:r>
              <a:rPr lang="el-GR" sz="2400" baseline="-25000" dirty="0" smtClean="0">
                <a:solidFill>
                  <a:schemeClr val="tx2"/>
                </a:solidFill>
                <a:sym typeface="Symbol" pitchFamily="18" charset="2"/>
              </a:rPr>
              <a:t>:</a:t>
            </a:r>
            <a:r>
              <a:rPr lang="en-US" sz="2400" dirty="0" smtClean="0">
                <a:solidFill>
                  <a:schemeClr val="tx2"/>
                </a:solidFill>
              </a:rPr>
              <a:t>  </a:t>
            </a:r>
            <a:endParaRPr lang="en-US" sz="2400" dirty="0">
              <a:solidFill>
                <a:schemeClr val="tx2"/>
              </a:solidFill>
            </a:endParaRPr>
          </a:p>
          <a:p>
            <a:pPr>
              <a:lnSpc>
                <a:spcPct val="90000"/>
              </a:lnSpc>
              <a:buClr>
                <a:schemeClr val="tx1"/>
              </a:buClr>
            </a:pPr>
            <a:r>
              <a:rPr lang="el-GR" sz="2400" dirty="0" smtClean="0"/>
              <a:t>	</a:t>
            </a:r>
            <a:r>
              <a:rPr lang="en-US" sz="2400" dirty="0" smtClean="0"/>
              <a:t>- </a:t>
            </a:r>
            <a:r>
              <a:rPr lang="en-US" sz="2400" dirty="0"/>
              <a:t>Bacillus, Clostridium, </a:t>
            </a:r>
            <a:r>
              <a:rPr lang="en-US" sz="2400" dirty="0" err="1"/>
              <a:t>Aeromonas</a:t>
            </a:r>
            <a:r>
              <a:rPr lang="en-US" sz="2400" dirty="0"/>
              <a:t>, Pseudomonas, </a:t>
            </a:r>
            <a:r>
              <a:rPr lang="el-GR" sz="2400" dirty="0" smtClean="0"/>
              <a:t>	</a:t>
            </a:r>
            <a:r>
              <a:rPr lang="en-US" sz="2400" dirty="0" err="1" smtClean="0"/>
              <a:t>Enterobacter</a:t>
            </a:r>
            <a:r>
              <a:rPr lang="en-US" sz="2400" dirty="0"/>
              <a:t>, </a:t>
            </a:r>
            <a:r>
              <a:rPr lang="en-US" sz="2400" dirty="0" err="1"/>
              <a:t>Erwinia</a:t>
            </a:r>
            <a:r>
              <a:rPr lang="en-US" sz="2400" dirty="0"/>
              <a:t>, </a:t>
            </a:r>
            <a:r>
              <a:rPr lang="el-GR" sz="2400" dirty="0" smtClean="0"/>
              <a:t>μύκητες.</a:t>
            </a:r>
            <a:endParaRPr lang="en-US" sz="2400" dirty="0"/>
          </a:p>
          <a:p>
            <a:pPr marL="342900" indent="-342900">
              <a:lnSpc>
                <a:spcPct val="90000"/>
              </a:lnSpc>
              <a:buClr>
                <a:schemeClr val="tx1"/>
              </a:buClr>
              <a:buFont typeface="Wingdings" panose="05000000000000000000" pitchFamily="2" charset="2"/>
              <a:buChar char="§"/>
            </a:pPr>
            <a:endParaRPr lang="en-US" sz="2400" dirty="0">
              <a:solidFill>
                <a:srgbClr val="FFFF00"/>
              </a:solidFill>
            </a:endParaRPr>
          </a:p>
          <a:p>
            <a:pPr marL="342900" indent="-342900">
              <a:lnSpc>
                <a:spcPct val="90000"/>
              </a:lnSpc>
              <a:buClr>
                <a:schemeClr val="tx1"/>
              </a:buClr>
              <a:buFont typeface="Wingdings" panose="05000000000000000000" pitchFamily="2" charset="2"/>
              <a:buChar char="§"/>
            </a:pPr>
            <a:r>
              <a:rPr lang="el-GR" sz="2400" dirty="0">
                <a:solidFill>
                  <a:schemeClr val="tx2"/>
                </a:solidFill>
              </a:rPr>
              <a:t>Αεριογόνα μικρόβια</a:t>
            </a:r>
            <a:r>
              <a:rPr lang="en-US" sz="2400" dirty="0">
                <a:solidFill>
                  <a:schemeClr val="tx2"/>
                </a:solidFill>
              </a:rPr>
              <a:t> (</a:t>
            </a:r>
            <a:r>
              <a:rPr lang="el-GR" sz="2400" dirty="0">
                <a:solidFill>
                  <a:schemeClr val="tx2"/>
                </a:solidFill>
              </a:rPr>
              <a:t>παράγουν </a:t>
            </a:r>
            <a:r>
              <a:rPr lang="en-US" sz="2400" dirty="0">
                <a:solidFill>
                  <a:schemeClr val="tx2"/>
                </a:solidFill>
              </a:rPr>
              <a:t>CO</a:t>
            </a:r>
            <a:r>
              <a:rPr lang="en-US" sz="2400" baseline="-25000" dirty="0">
                <a:solidFill>
                  <a:schemeClr val="tx2"/>
                </a:solidFill>
              </a:rPr>
              <a:t>2</a:t>
            </a:r>
            <a:r>
              <a:rPr lang="en-US" sz="2400" dirty="0">
                <a:solidFill>
                  <a:schemeClr val="tx2"/>
                </a:solidFill>
              </a:rPr>
              <a:t>, H</a:t>
            </a:r>
            <a:r>
              <a:rPr lang="en-US" sz="2400" baseline="-25000" dirty="0">
                <a:solidFill>
                  <a:schemeClr val="tx2"/>
                </a:solidFill>
              </a:rPr>
              <a:t>2</a:t>
            </a:r>
            <a:r>
              <a:rPr lang="en-US" sz="2400" dirty="0">
                <a:solidFill>
                  <a:schemeClr val="tx2"/>
                </a:solidFill>
              </a:rPr>
              <a:t>S, H</a:t>
            </a:r>
            <a:r>
              <a:rPr lang="en-US" sz="2400" baseline="-25000" dirty="0">
                <a:solidFill>
                  <a:schemeClr val="tx2"/>
                </a:solidFill>
              </a:rPr>
              <a:t>2</a:t>
            </a:r>
            <a:r>
              <a:rPr lang="en-US" sz="2400" dirty="0">
                <a:solidFill>
                  <a:schemeClr val="tx2"/>
                </a:solidFill>
              </a:rPr>
              <a:t>) </a:t>
            </a:r>
            <a:r>
              <a:rPr lang="en-US" sz="2400" dirty="0">
                <a:solidFill>
                  <a:schemeClr val="tx2"/>
                </a:solidFill>
                <a:sym typeface="Symbol" pitchFamily="18" charset="2"/>
              </a:rPr>
              <a:t> </a:t>
            </a:r>
            <a:r>
              <a:rPr lang="el-GR" sz="2400" dirty="0">
                <a:solidFill>
                  <a:schemeClr val="tx2"/>
                </a:solidFill>
                <a:sym typeface="Symbol" pitchFamily="18" charset="2"/>
              </a:rPr>
              <a:t>δυσάρεστες οσμές, φούσκωμα σε </a:t>
            </a:r>
            <a:r>
              <a:rPr lang="el-GR" sz="2400" dirty="0" err="1">
                <a:solidFill>
                  <a:schemeClr val="tx2"/>
                </a:solidFill>
                <a:sym typeface="Symbol" pitchFamily="18" charset="2"/>
              </a:rPr>
              <a:t>συκευασμένα</a:t>
            </a:r>
            <a:r>
              <a:rPr lang="el-GR" sz="2400" dirty="0">
                <a:solidFill>
                  <a:schemeClr val="tx2"/>
                </a:solidFill>
                <a:sym typeface="Symbol" pitchFamily="18" charset="2"/>
              </a:rPr>
              <a:t> τρόφιμα, σκάσιμο </a:t>
            </a:r>
            <a:r>
              <a:rPr lang="el-GR" sz="2400" dirty="0" smtClean="0">
                <a:solidFill>
                  <a:schemeClr val="tx2"/>
                </a:solidFill>
                <a:sym typeface="Symbol" pitchFamily="18" charset="2"/>
              </a:rPr>
              <a:t>τυριών:</a:t>
            </a:r>
            <a:r>
              <a:rPr lang="en-US" sz="2400" dirty="0" smtClean="0">
                <a:solidFill>
                  <a:schemeClr val="tx2"/>
                </a:solidFill>
                <a:sym typeface="Symbol" pitchFamily="18" charset="2"/>
              </a:rPr>
              <a:t> </a:t>
            </a:r>
            <a:endParaRPr lang="en-US" sz="2400" dirty="0">
              <a:solidFill>
                <a:schemeClr val="tx2"/>
              </a:solidFill>
            </a:endParaRPr>
          </a:p>
          <a:p>
            <a:pPr>
              <a:lnSpc>
                <a:spcPct val="90000"/>
              </a:lnSpc>
            </a:pPr>
            <a:r>
              <a:rPr lang="el-GR" sz="2400" dirty="0" smtClean="0"/>
              <a:t>	</a:t>
            </a:r>
            <a:r>
              <a:rPr lang="en-US" sz="2400" dirty="0" err="1" smtClean="0"/>
              <a:t>Leuconostoc</a:t>
            </a:r>
            <a:r>
              <a:rPr lang="en-US" sz="2400" dirty="0"/>
              <a:t>, Lactobacillus, </a:t>
            </a:r>
            <a:r>
              <a:rPr lang="en-US" sz="2400" dirty="0" err="1"/>
              <a:t>Desulfotomaculum</a:t>
            </a:r>
            <a:r>
              <a:rPr lang="en-US" sz="2400" dirty="0"/>
              <a:t>, </a:t>
            </a:r>
            <a:r>
              <a:rPr lang="el-GR" sz="2400" dirty="0" smtClean="0"/>
              <a:t>	</a:t>
            </a:r>
            <a:r>
              <a:rPr lang="en-US" sz="2400" dirty="0" smtClean="0"/>
              <a:t>Clostridium</a:t>
            </a:r>
            <a:r>
              <a:rPr lang="en-US" sz="2400" dirty="0"/>
              <a:t>, Escherichia, </a:t>
            </a:r>
            <a:r>
              <a:rPr lang="en-US" sz="2400" dirty="0" err="1"/>
              <a:t>Enterobacter</a:t>
            </a:r>
            <a:r>
              <a:rPr lang="en-US" sz="2400" dirty="0"/>
              <a:t>, </a:t>
            </a:r>
            <a:r>
              <a:rPr lang="el-GR" sz="2400" dirty="0" smtClean="0"/>
              <a:t>	</a:t>
            </a:r>
            <a:r>
              <a:rPr lang="en-US" sz="2400" dirty="0" err="1" smtClean="0"/>
              <a:t>Propionibacterium</a:t>
            </a:r>
            <a:r>
              <a:rPr lang="en-US" sz="2400" dirty="0"/>
              <a:t>, </a:t>
            </a:r>
            <a:r>
              <a:rPr lang="el-GR" sz="2400" dirty="0"/>
              <a:t>ζύμες (π.χ. </a:t>
            </a:r>
            <a:r>
              <a:rPr lang="en-US" sz="2400" dirty="0"/>
              <a:t>Saccharomyces</a:t>
            </a:r>
            <a:r>
              <a:rPr lang="en-US" sz="2400" dirty="0" smtClean="0"/>
              <a:t>)</a:t>
            </a:r>
            <a:r>
              <a:rPr lang="el-GR" sz="2400" dirty="0" smtClean="0"/>
              <a:t>.</a:t>
            </a:r>
            <a:r>
              <a:rPr lang="en-US" sz="2400" dirty="0" smtClean="0"/>
              <a:t>  </a:t>
            </a:r>
            <a:endParaRPr lang="en-US"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Τροφίμων – Αλλοίωση κρεάτων, αλλαντικών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8:06:51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12,13,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7,6,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2,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6,8,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2,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7,6,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6,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2,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5,9,7,"/>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8,7,"/>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11,7,"/>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6,7,"/>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7,"/>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9,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692DB01-7794-49E3-8895-6A2D5729341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4415</TotalTime>
  <Words>1592</Words>
  <Application>Microsoft Office PowerPoint</Application>
  <PresentationFormat>Προβολή στην οθόνη (4:3)</PresentationFormat>
  <Paragraphs>272</Paragraphs>
  <Slides>32</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Μικροβιακή αλλοίωση τροφίμων (1 από 6)</vt:lpstr>
      <vt:lpstr>Μικροβιακή αλλοίωση τροφίμων (2 από 6)</vt:lpstr>
      <vt:lpstr>Μικροβιακή αλλοίωση τροφίμων (3 από 6)</vt:lpstr>
      <vt:lpstr>Μικροβιακή αλλοίωση τροφίμων (4 από 6)</vt:lpstr>
      <vt:lpstr>Μικροβιακή αλλοίωση τροφίμων (5 από 6)</vt:lpstr>
      <vt:lpstr>Μικροβιακή αλλοίωση τροφίμων (6 από 6)</vt:lpstr>
      <vt:lpstr>Αλλοιογόνοι μικροοργανισμοί  (1 από 19)</vt:lpstr>
      <vt:lpstr>Αλλοιογόνοι μικροοργανισμοί (2 από 19)</vt:lpstr>
      <vt:lpstr>Αλλοιογόνοι μικροοργανισμοί (3 από 19)</vt:lpstr>
      <vt:lpstr>Αλλοιογόνοι μικροοργανισμοί (4 από 19)</vt:lpstr>
      <vt:lpstr>Αλλοιογόνοι μικροοργανισμοί (5 από 19)</vt:lpstr>
      <vt:lpstr>Αλλοιογόνοι μικροοργανισμοί (6 από 19)</vt:lpstr>
      <vt:lpstr>Αλλοιογόνοι μικροοργανισμοί (7 από 19)</vt:lpstr>
      <vt:lpstr>Αλλοιογόνοι μικροοργανισμοί (8 από 19)</vt:lpstr>
      <vt:lpstr>Αλλοιογόνοι μικροοργανισμοί (9 από 19)</vt:lpstr>
      <vt:lpstr>Αλλοιογόνοι μικροοργανισμοί (10 από 19)</vt:lpstr>
      <vt:lpstr>Αλλοιογόνοι μικροοργανισμοί (11 από 19)</vt:lpstr>
      <vt:lpstr>Αλλοιογόνοι μικροοργανισμοί (12 από 19)</vt:lpstr>
      <vt:lpstr>Αλλοιογόνοι μικροοργανισμοί (13 από 19)</vt:lpstr>
      <vt:lpstr>Αλλοιογόνοι μικροοργανισμοί (14 από 19)</vt:lpstr>
      <vt:lpstr>Αλλοιογόνοι μικροοργανισμοί (15 από 19)</vt:lpstr>
      <vt:lpstr>Αλλοιογόνοι μικροοργανισμοί (16 από 19)</vt:lpstr>
      <vt:lpstr>Αλλοιογόνοι μικροοργανισμοί (17 από 19)</vt:lpstr>
      <vt:lpstr>Αλλοιογόνοι μικροοργανισμοί (18 από 19)</vt:lpstr>
      <vt:lpstr>Αλλοιογόνοι μικροοργανισμοί (19 από 19)</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Μικροβιολογική Αλλοίωση Τροφίμων – Αλλοίωση κρεάτων, αλλαντικών, αλιευμάτων.</dc:subject>
  <dc:creator>Δρ. Ιωάννης Γιαβάσης</dc:creator>
  <cp:keywords>Μικροβιολογική Αλλοίωση Τροφίμων – Αλλοίωση κρεάτων, αλλαντικών, αλιευμάτων</cp:keywords>
  <cp:lastModifiedBy>Windows User</cp:lastModifiedBy>
  <cp:revision>383</cp:revision>
  <dcterms:created xsi:type="dcterms:W3CDTF">2012-09-06T09:03:05Z</dcterms:created>
  <dcterms:modified xsi:type="dcterms:W3CDTF">2005-10-02T05:07:04Z</dcterms:modified>
</cp:coreProperties>
</file>