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325" r:id="rId17"/>
    <p:sldId id="272" r:id="rId18"/>
    <p:sldId id="279" r:id="rId19"/>
    <p:sldId id="273" r:id="rId20"/>
    <p:sldId id="281" r:id="rId21"/>
    <p:sldId id="284" r:id="rId22"/>
    <p:sldId id="282" r:id="rId23"/>
    <p:sldId id="283" r:id="rId24"/>
    <p:sldId id="285" r:id="rId25"/>
    <p:sldId id="308" r:id="rId26"/>
    <p:sldId id="290" r:id="rId27"/>
    <p:sldId id="291" r:id="rId28"/>
    <p:sldId id="292" r:id="rId29"/>
    <p:sldId id="293" r:id="rId30"/>
    <p:sldId id="294" r:id="rId31"/>
    <p:sldId id="295" r:id="rId32"/>
    <p:sldId id="309" r:id="rId33"/>
    <p:sldId id="310" r:id="rId34"/>
    <p:sldId id="311" r:id="rId35"/>
    <p:sldId id="312" r:id="rId36"/>
    <p:sldId id="313" r:id="rId37"/>
    <p:sldId id="314" r:id="rId38"/>
    <p:sldId id="317" r:id="rId39"/>
    <p:sldId id="318" r:id="rId40"/>
    <p:sldId id="319" r:id="rId41"/>
    <p:sldId id="320" r:id="rId42"/>
    <p:sldId id="324" r:id="rId43"/>
    <p:sldId id="280" r:id="rId44"/>
  </p:sldIdLst>
  <p:sldSz cx="9144000" cy="6858000" type="screen4x3"/>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70" d="100"/>
          <a:sy n="70" d="100"/>
        </p:scale>
        <p:origin x="-522" y="-21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96404-BD04-47E4-B767-5F546B0EAA58}" type="doc">
      <dgm:prSet loTypeId="urn:microsoft.com/office/officeart/2005/8/layout/radial1" loCatId="relationship" qsTypeId="urn:microsoft.com/office/officeart/2005/8/quickstyle/simple1" qsCatId="simple" csTypeId="urn:microsoft.com/office/officeart/2005/8/colors/accent1_2" csCatId="accent1"/>
      <dgm:spPr/>
    </dgm:pt>
    <dgm:pt modelId="{104A261F-CC7C-4338-A754-C976295F3A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ΕΡΓΟ</a:t>
          </a:r>
        </a:p>
      </dgm:t>
    </dgm:pt>
    <dgm:pt modelId="{FD8A0757-F20A-4033-BF26-C82FE9F61BD6}" type="parTrans" cxnId="{F8665494-FC67-4E13-A7B3-DE7DF47CAB1C}">
      <dgm:prSet/>
      <dgm:spPr/>
      <dgm:t>
        <a:bodyPr/>
        <a:lstStyle/>
        <a:p>
          <a:endParaRPr lang="el-GR"/>
        </a:p>
      </dgm:t>
    </dgm:pt>
    <dgm:pt modelId="{45271E9E-59B4-4AE8-8AAB-AE1CC42EA058}" type="sibTrans" cxnId="{F8665494-FC67-4E13-A7B3-DE7DF47CAB1C}">
      <dgm:prSet/>
      <dgm:spPr/>
      <dgm:t>
        <a:bodyPr/>
        <a:lstStyle/>
        <a:p>
          <a:endParaRPr lang="el-GR"/>
        </a:p>
      </dgm:t>
    </dgm:pt>
    <dgm:pt modelId="{753683D0-2FDA-4EFD-8539-C005A202DE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ΧΡΗΜΑΤΟ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ΔΟΤΕΣ</a:t>
          </a:r>
        </a:p>
      </dgm:t>
    </dgm:pt>
    <dgm:pt modelId="{DC5AA61E-5936-43F8-A097-59D8E3B9A757}" type="parTrans" cxnId="{20B8C05A-828F-40A3-9A7D-648D835257C6}">
      <dgm:prSet/>
      <dgm:spPr/>
      <dgm:t>
        <a:bodyPr/>
        <a:lstStyle/>
        <a:p>
          <a:endParaRPr lang="el-GR"/>
        </a:p>
      </dgm:t>
    </dgm:pt>
    <dgm:pt modelId="{F66D7289-0865-49C9-B60A-E90C20912068}" type="sibTrans" cxnId="{20B8C05A-828F-40A3-9A7D-648D835257C6}">
      <dgm:prSet/>
      <dgm:spPr/>
      <dgm:t>
        <a:bodyPr/>
        <a:lstStyle/>
        <a:p>
          <a:endParaRPr lang="el-GR"/>
        </a:p>
      </dgm:t>
    </dgm:pt>
    <dgm:pt modelId="{E82FDF30-1D20-45F5-B781-6EB27E0726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ΟΜΑΔΑ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ΕΡΓΟΥ</a:t>
          </a:r>
        </a:p>
      </dgm:t>
    </dgm:pt>
    <dgm:pt modelId="{89A98832-53C1-41D0-ADE9-6C8D23DC73C8}" type="parTrans" cxnId="{E5B68C95-0EAF-4DC3-8989-F996183C1FA3}">
      <dgm:prSet/>
      <dgm:spPr/>
      <dgm:t>
        <a:bodyPr/>
        <a:lstStyle/>
        <a:p>
          <a:endParaRPr lang="el-GR"/>
        </a:p>
      </dgm:t>
    </dgm:pt>
    <dgm:pt modelId="{1D9EA088-171F-4EC8-B046-FBB694F30902}" type="sibTrans" cxnId="{E5B68C95-0EAF-4DC3-8989-F996183C1FA3}">
      <dgm:prSet/>
      <dgm:spPr/>
      <dgm:t>
        <a:bodyPr/>
        <a:lstStyle/>
        <a:p>
          <a:endParaRPr lang="el-GR"/>
        </a:p>
      </dgm:t>
    </dgm:pt>
    <dgm:pt modelId="{51646DB9-232D-4887-9BFB-701D2532A4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ΜΜΕ</a:t>
          </a:r>
        </a:p>
      </dgm:t>
    </dgm:pt>
    <dgm:pt modelId="{768875EC-E008-4588-B7F8-2F6C5563B951}" type="parTrans" cxnId="{08C74898-92B1-4700-A33F-A444800DA077}">
      <dgm:prSet/>
      <dgm:spPr/>
      <dgm:t>
        <a:bodyPr/>
        <a:lstStyle/>
        <a:p>
          <a:endParaRPr lang="el-GR"/>
        </a:p>
      </dgm:t>
    </dgm:pt>
    <dgm:pt modelId="{848BAF23-0C2D-442B-AA41-0E1110C2FE55}" type="sibTrans" cxnId="{08C74898-92B1-4700-A33F-A444800DA077}">
      <dgm:prSet/>
      <dgm:spPr/>
      <dgm:t>
        <a:bodyPr/>
        <a:lstStyle/>
        <a:p>
          <a:endParaRPr lang="el-GR"/>
        </a:p>
      </dgm:t>
    </dgm:pt>
    <dgm:pt modelId="{7BFEA9C3-A754-4909-B458-E00D84C60C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ΚΟΙΝΩΝΙΑ</a:t>
          </a:r>
        </a:p>
      </dgm:t>
    </dgm:pt>
    <dgm:pt modelId="{F0DE6892-E869-4398-8E7A-AAACFDF64D7C}" type="parTrans" cxnId="{04011E64-7A28-43BE-8DFD-CC4BC818A3D2}">
      <dgm:prSet/>
      <dgm:spPr/>
      <dgm:t>
        <a:bodyPr/>
        <a:lstStyle/>
        <a:p>
          <a:endParaRPr lang="el-GR"/>
        </a:p>
      </dgm:t>
    </dgm:pt>
    <dgm:pt modelId="{89BCBBDF-62F6-4521-8B90-607D518D8D2B}" type="sibTrans" cxnId="{04011E64-7A28-43BE-8DFD-CC4BC818A3D2}">
      <dgm:prSet/>
      <dgm:spPr/>
      <dgm:t>
        <a:bodyPr/>
        <a:lstStyle/>
        <a:p>
          <a:endParaRPr lang="el-GR"/>
        </a:p>
      </dgm:t>
    </dgm:pt>
    <dgm:pt modelId="{F40EC507-D3B3-4E14-9C9C-659D2B9F58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ΚΥΡΙΟΣ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ΕΡΓΟΥ</a:t>
          </a:r>
        </a:p>
      </dgm:t>
    </dgm:pt>
    <dgm:pt modelId="{C8735DEB-235A-4703-AE17-C94F5CD5E4A4}" type="parTrans" cxnId="{5553B909-D595-4DDD-9094-64318ED1D701}">
      <dgm:prSet/>
      <dgm:spPr/>
      <dgm:t>
        <a:bodyPr/>
        <a:lstStyle/>
        <a:p>
          <a:endParaRPr lang="el-GR"/>
        </a:p>
      </dgm:t>
    </dgm:pt>
    <dgm:pt modelId="{4AD72658-C293-4339-B9B6-279C153E7A8E}" type="sibTrans" cxnId="{5553B909-D595-4DDD-9094-64318ED1D701}">
      <dgm:prSet/>
      <dgm:spPr/>
      <dgm:t>
        <a:bodyPr/>
        <a:lstStyle/>
        <a:p>
          <a:endParaRPr lang="el-GR"/>
        </a:p>
      </dgm:t>
    </dgm:pt>
    <dgm:pt modelId="{41EA1E8D-623F-48D6-8287-F4844B5DF9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ΥΠΗΡΕΣΙΕΣ</a:t>
          </a:r>
        </a:p>
      </dgm:t>
    </dgm:pt>
    <dgm:pt modelId="{4C2E3386-0897-47BC-92A9-BAF5681A89E7}" type="parTrans" cxnId="{184BDB22-E037-4EC8-A617-69D7A284AB6D}">
      <dgm:prSet/>
      <dgm:spPr/>
      <dgm:t>
        <a:bodyPr/>
        <a:lstStyle/>
        <a:p>
          <a:endParaRPr lang="el-GR"/>
        </a:p>
      </dgm:t>
    </dgm:pt>
    <dgm:pt modelId="{836336BD-4748-4BEE-BD5F-1D22DF7B9C47}" type="sibTrans" cxnId="{184BDB22-E037-4EC8-A617-69D7A284AB6D}">
      <dgm:prSet/>
      <dgm:spPr/>
      <dgm:t>
        <a:bodyPr/>
        <a:lstStyle/>
        <a:p>
          <a:endParaRPr lang="el-GR"/>
        </a:p>
      </dgm:t>
    </dgm:pt>
    <dgm:pt modelId="{4445D1A1-3561-4040-8D03-ACA7369644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ΤΕΛΙΚΟΙ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smtClean="0">
              <a:ln>
                <a:noFill/>
              </a:ln>
              <a:solidFill>
                <a:schemeClr val="tx1"/>
              </a:solidFill>
              <a:effectLst/>
              <a:latin typeface="Verdana" pitchFamily="34" charset="0"/>
            </a:rPr>
            <a:t> ΧΡΗΣΤΕΣ</a:t>
          </a:r>
        </a:p>
      </dgm:t>
    </dgm:pt>
    <dgm:pt modelId="{377CF385-D2AD-434E-B9B5-41FD3599AD48}" type="parTrans" cxnId="{333B4FF1-5AA8-4F88-9A22-84B0AA87FC87}">
      <dgm:prSet/>
      <dgm:spPr/>
      <dgm:t>
        <a:bodyPr/>
        <a:lstStyle/>
        <a:p>
          <a:endParaRPr lang="el-GR"/>
        </a:p>
      </dgm:t>
    </dgm:pt>
    <dgm:pt modelId="{6C5D92FF-681E-4F17-A8F9-2803B56C724F}" type="sibTrans" cxnId="{333B4FF1-5AA8-4F88-9A22-84B0AA87FC87}">
      <dgm:prSet/>
      <dgm:spPr/>
      <dgm:t>
        <a:bodyPr/>
        <a:lstStyle/>
        <a:p>
          <a:endParaRPr lang="el-GR"/>
        </a:p>
      </dgm:t>
    </dgm:pt>
    <dgm:pt modelId="{B55DB132-A32C-41D7-B807-10620B0650F1}" type="pres">
      <dgm:prSet presAssocID="{48196404-BD04-47E4-B767-5F546B0EAA58}" presName="cycle" presStyleCnt="0">
        <dgm:presLayoutVars>
          <dgm:chMax val="1"/>
          <dgm:dir/>
          <dgm:animLvl val="ctr"/>
          <dgm:resizeHandles val="exact"/>
        </dgm:presLayoutVars>
      </dgm:prSet>
      <dgm:spPr/>
    </dgm:pt>
    <dgm:pt modelId="{6B70C6E0-ADCC-4083-BDCA-23A49D745976}" type="pres">
      <dgm:prSet presAssocID="{104A261F-CC7C-4338-A754-C976295F3AD9}" presName="centerShape" presStyleLbl="node0" presStyleIdx="0" presStyleCnt="1"/>
      <dgm:spPr/>
      <dgm:t>
        <a:bodyPr/>
        <a:lstStyle/>
        <a:p>
          <a:endParaRPr lang="el-GR"/>
        </a:p>
      </dgm:t>
    </dgm:pt>
    <dgm:pt modelId="{61AE8DBC-23BD-482D-833B-2E18520EA73D}" type="pres">
      <dgm:prSet presAssocID="{DC5AA61E-5936-43F8-A097-59D8E3B9A757}" presName="Name9" presStyleLbl="parChTrans1D2" presStyleIdx="0" presStyleCnt="7"/>
      <dgm:spPr/>
      <dgm:t>
        <a:bodyPr/>
        <a:lstStyle/>
        <a:p>
          <a:endParaRPr lang="el-GR"/>
        </a:p>
      </dgm:t>
    </dgm:pt>
    <dgm:pt modelId="{3FC874AA-A943-4485-8A51-9704FB0E9E7C}" type="pres">
      <dgm:prSet presAssocID="{DC5AA61E-5936-43F8-A097-59D8E3B9A757}" presName="connTx" presStyleLbl="parChTrans1D2" presStyleIdx="0" presStyleCnt="7"/>
      <dgm:spPr/>
      <dgm:t>
        <a:bodyPr/>
        <a:lstStyle/>
        <a:p>
          <a:endParaRPr lang="el-GR"/>
        </a:p>
      </dgm:t>
    </dgm:pt>
    <dgm:pt modelId="{6C63E625-7FF7-4DD3-A03D-3E5EB1107C34}" type="pres">
      <dgm:prSet presAssocID="{753683D0-2FDA-4EFD-8539-C005A202DEAD}" presName="node" presStyleLbl="node1" presStyleIdx="0" presStyleCnt="7">
        <dgm:presLayoutVars>
          <dgm:bulletEnabled val="1"/>
        </dgm:presLayoutVars>
      </dgm:prSet>
      <dgm:spPr/>
      <dgm:t>
        <a:bodyPr/>
        <a:lstStyle/>
        <a:p>
          <a:endParaRPr lang="el-GR"/>
        </a:p>
      </dgm:t>
    </dgm:pt>
    <dgm:pt modelId="{FEAD848B-D159-4752-BDD3-1B14C126E6BE}" type="pres">
      <dgm:prSet presAssocID="{89A98832-53C1-41D0-ADE9-6C8D23DC73C8}" presName="Name9" presStyleLbl="parChTrans1D2" presStyleIdx="1" presStyleCnt="7"/>
      <dgm:spPr/>
      <dgm:t>
        <a:bodyPr/>
        <a:lstStyle/>
        <a:p>
          <a:endParaRPr lang="el-GR"/>
        </a:p>
      </dgm:t>
    </dgm:pt>
    <dgm:pt modelId="{0E0CE0DB-4864-403D-B225-A2CA87701546}" type="pres">
      <dgm:prSet presAssocID="{89A98832-53C1-41D0-ADE9-6C8D23DC73C8}" presName="connTx" presStyleLbl="parChTrans1D2" presStyleIdx="1" presStyleCnt="7"/>
      <dgm:spPr/>
      <dgm:t>
        <a:bodyPr/>
        <a:lstStyle/>
        <a:p>
          <a:endParaRPr lang="el-GR"/>
        </a:p>
      </dgm:t>
    </dgm:pt>
    <dgm:pt modelId="{836C262A-322B-4327-BEB6-601AAFA584BA}" type="pres">
      <dgm:prSet presAssocID="{E82FDF30-1D20-45F5-B781-6EB27E07264C}" presName="node" presStyleLbl="node1" presStyleIdx="1" presStyleCnt="7">
        <dgm:presLayoutVars>
          <dgm:bulletEnabled val="1"/>
        </dgm:presLayoutVars>
      </dgm:prSet>
      <dgm:spPr/>
      <dgm:t>
        <a:bodyPr/>
        <a:lstStyle/>
        <a:p>
          <a:endParaRPr lang="el-GR"/>
        </a:p>
      </dgm:t>
    </dgm:pt>
    <dgm:pt modelId="{313CCAA2-E597-4E98-BFCD-A5BD1D49E30A}" type="pres">
      <dgm:prSet presAssocID="{768875EC-E008-4588-B7F8-2F6C5563B951}" presName="Name9" presStyleLbl="parChTrans1D2" presStyleIdx="2" presStyleCnt="7"/>
      <dgm:spPr/>
      <dgm:t>
        <a:bodyPr/>
        <a:lstStyle/>
        <a:p>
          <a:endParaRPr lang="el-GR"/>
        </a:p>
      </dgm:t>
    </dgm:pt>
    <dgm:pt modelId="{69D9D612-308D-4768-B727-AD87CB29E978}" type="pres">
      <dgm:prSet presAssocID="{768875EC-E008-4588-B7F8-2F6C5563B951}" presName="connTx" presStyleLbl="parChTrans1D2" presStyleIdx="2" presStyleCnt="7"/>
      <dgm:spPr/>
      <dgm:t>
        <a:bodyPr/>
        <a:lstStyle/>
        <a:p>
          <a:endParaRPr lang="el-GR"/>
        </a:p>
      </dgm:t>
    </dgm:pt>
    <dgm:pt modelId="{CEBAEAD0-E044-4DE8-B605-E59A38BABA6E}" type="pres">
      <dgm:prSet presAssocID="{51646DB9-232D-4887-9BFB-701D2532A4B7}" presName="node" presStyleLbl="node1" presStyleIdx="2" presStyleCnt="7">
        <dgm:presLayoutVars>
          <dgm:bulletEnabled val="1"/>
        </dgm:presLayoutVars>
      </dgm:prSet>
      <dgm:spPr/>
      <dgm:t>
        <a:bodyPr/>
        <a:lstStyle/>
        <a:p>
          <a:endParaRPr lang="el-GR"/>
        </a:p>
      </dgm:t>
    </dgm:pt>
    <dgm:pt modelId="{A363A864-554C-4F5E-966F-7C7130FDEC0D}" type="pres">
      <dgm:prSet presAssocID="{F0DE6892-E869-4398-8E7A-AAACFDF64D7C}" presName="Name9" presStyleLbl="parChTrans1D2" presStyleIdx="3" presStyleCnt="7"/>
      <dgm:spPr/>
      <dgm:t>
        <a:bodyPr/>
        <a:lstStyle/>
        <a:p>
          <a:endParaRPr lang="el-GR"/>
        </a:p>
      </dgm:t>
    </dgm:pt>
    <dgm:pt modelId="{09C2DB12-E7CD-4B21-A37B-401B70A4060A}" type="pres">
      <dgm:prSet presAssocID="{F0DE6892-E869-4398-8E7A-AAACFDF64D7C}" presName="connTx" presStyleLbl="parChTrans1D2" presStyleIdx="3" presStyleCnt="7"/>
      <dgm:spPr/>
      <dgm:t>
        <a:bodyPr/>
        <a:lstStyle/>
        <a:p>
          <a:endParaRPr lang="el-GR"/>
        </a:p>
      </dgm:t>
    </dgm:pt>
    <dgm:pt modelId="{7317639E-9DAB-435C-AE4B-566530B0C003}" type="pres">
      <dgm:prSet presAssocID="{7BFEA9C3-A754-4909-B458-E00D84C60C34}" presName="node" presStyleLbl="node1" presStyleIdx="3" presStyleCnt="7">
        <dgm:presLayoutVars>
          <dgm:bulletEnabled val="1"/>
        </dgm:presLayoutVars>
      </dgm:prSet>
      <dgm:spPr/>
      <dgm:t>
        <a:bodyPr/>
        <a:lstStyle/>
        <a:p>
          <a:endParaRPr lang="el-GR"/>
        </a:p>
      </dgm:t>
    </dgm:pt>
    <dgm:pt modelId="{D29C1F74-4D95-4EA8-ADE5-E2A85B03B75B}" type="pres">
      <dgm:prSet presAssocID="{C8735DEB-235A-4703-AE17-C94F5CD5E4A4}" presName="Name9" presStyleLbl="parChTrans1D2" presStyleIdx="4" presStyleCnt="7"/>
      <dgm:spPr/>
      <dgm:t>
        <a:bodyPr/>
        <a:lstStyle/>
        <a:p>
          <a:endParaRPr lang="el-GR"/>
        </a:p>
      </dgm:t>
    </dgm:pt>
    <dgm:pt modelId="{3FBFC16A-C2D7-4653-AA79-D329DE7CE455}" type="pres">
      <dgm:prSet presAssocID="{C8735DEB-235A-4703-AE17-C94F5CD5E4A4}" presName="connTx" presStyleLbl="parChTrans1D2" presStyleIdx="4" presStyleCnt="7"/>
      <dgm:spPr/>
      <dgm:t>
        <a:bodyPr/>
        <a:lstStyle/>
        <a:p>
          <a:endParaRPr lang="el-GR"/>
        </a:p>
      </dgm:t>
    </dgm:pt>
    <dgm:pt modelId="{D4D3DF35-5D04-455C-B0A0-03E405793ABA}" type="pres">
      <dgm:prSet presAssocID="{F40EC507-D3B3-4E14-9C9C-659D2B9F5833}" presName="node" presStyleLbl="node1" presStyleIdx="4" presStyleCnt="7">
        <dgm:presLayoutVars>
          <dgm:bulletEnabled val="1"/>
        </dgm:presLayoutVars>
      </dgm:prSet>
      <dgm:spPr/>
      <dgm:t>
        <a:bodyPr/>
        <a:lstStyle/>
        <a:p>
          <a:endParaRPr lang="el-GR"/>
        </a:p>
      </dgm:t>
    </dgm:pt>
    <dgm:pt modelId="{8EE9027A-5874-4985-B54F-6D3881E51222}" type="pres">
      <dgm:prSet presAssocID="{4C2E3386-0897-47BC-92A9-BAF5681A89E7}" presName="Name9" presStyleLbl="parChTrans1D2" presStyleIdx="5" presStyleCnt="7"/>
      <dgm:spPr/>
      <dgm:t>
        <a:bodyPr/>
        <a:lstStyle/>
        <a:p>
          <a:endParaRPr lang="el-GR"/>
        </a:p>
      </dgm:t>
    </dgm:pt>
    <dgm:pt modelId="{C5B20B29-6A48-4041-816C-C04E684A0B54}" type="pres">
      <dgm:prSet presAssocID="{4C2E3386-0897-47BC-92A9-BAF5681A89E7}" presName="connTx" presStyleLbl="parChTrans1D2" presStyleIdx="5" presStyleCnt="7"/>
      <dgm:spPr/>
      <dgm:t>
        <a:bodyPr/>
        <a:lstStyle/>
        <a:p>
          <a:endParaRPr lang="el-GR"/>
        </a:p>
      </dgm:t>
    </dgm:pt>
    <dgm:pt modelId="{B27813FB-867D-470E-8D46-C2F28426B81F}" type="pres">
      <dgm:prSet presAssocID="{41EA1E8D-623F-48D6-8287-F4844B5DF9FF}" presName="node" presStyleLbl="node1" presStyleIdx="5" presStyleCnt="7">
        <dgm:presLayoutVars>
          <dgm:bulletEnabled val="1"/>
        </dgm:presLayoutVars>
      </dgm:prSet>
      <dgm:spPr/>
      <dgm:t>
        <a:bodyPr/>
        <a:lstStyle/>
        <a:p>
          <a:endParaRPr lang="el-GR"/>
        </a:p>
      </dgm:t>
    </dgm:pt>
    <dgm:pt modelId="{F2F58107-C673-4547-B01D-039ADF92B167}" type="pres">
      <dgm:prSet presAssocID="{377CF385-D2AD-434E-B9B5-41FD3599AD48}" presName="Name9" presStyleLbl="parChTrans1D2" presStyleIdx="6" presStyleCnt="7"/>
      <dgm:spPr/>
      <dgm:t>
        <a:bodyPr/>
        <a:lstStyle/>
        <a:p>
          <a:endParaRPr lang="el-GR"/>
        </a:p>
      </dgm:t>
    </dgm:pt>
    <dgm:pt modelId="{FFF71FA2-90BA-4D21-B74B-68D774173E6D}" type="pres">
      <dgm:prSet presAssocID="{377CF385-D2AD-434E-B9B5-41FD3599AD48}" presName="connTx" presStyleLbl="parChTrans1D2" presStyleIdx="6" presStyleCnt="7"/>
      <dgm:spPr/>
      <dgm:t>
        <a:bodyPr/>
        <a:lstStyle/>
        <a:p>
          <a:endParaRPr lang="el-GR"/>
        </a:p>
      </dgm:t>
    </dgm:pt>
    <dgm:pt modelId="{996B713F-0B9E-4E9A-816B-C85087C619F7}" type="pres">
      <dgm:prSet presAssocID="{4445D1A1-3561-4040-8D03-ACA7369644A2}" presName="node" presStyleLbl="node1" presStyleIdx="6" presStyleCnt="7">
        <dgm:presLayoutVars>
          <dgm:bulletEnabled val="1"/>
        </dgm:presLayoutVars>
      </dgm:prSet>
      <dgm:spPr/>
      <dgm:t>
        <a:bodyPr/>
        <a:lstStyle/>
        <a:p>
          <a:endParaRPr lang="el-GR"/>
        </a:p>
      </dgm:t>
    </dgm:pt>
  </dgm:ptLst>
  <dgm:cxnLst>
    <dgm:cxn modelId="{4DF16F7E-B4E9-41C3-97C8-50816069780C}" type="presOf" srcId="{4445D1A1-3561-4040-8D03-ACA7369644A2}" destId="{996B713F-0B9E-4E9A-816B-C85087C619F7}" srcOrd="0" destOrd="0" presId="urn:microsoft.com/office/officeart/2005/8/layout/radial1"/>
    <dgm:cxn modelId="{BBCC4426-FCBA-4889-9B49-4A4249575F49}" type="presOf" srcId="{C8735DEB-235A-4703-AE17-C94F5CD5E4A4}" destId="{D29C1F74-4D95-4EA8-ADE5-E2A85B03B75B}" srcOrd="0" destOrd="0" presId="urn:microsoft.com/office/officeart/2005/8/layout/radial1"/>
    <dgm:cxn modelId="{5553B909-D595-4DDD-9094-64318ED1D701}" srcId="{104A261F-CC7C-4338-A754-C976295F3AD9}" destId="{F40EC507-D3B3-4E14-9C9C-659D2B9F5833}" srcOrd="4" destOrd="0" parTransId="{C8735DEB-235A-4703-AE17-C94F5CD5E4A4}" sibTransId="{4AD72658-C293-4339-B9B6-279C153E7A8E}"/>
    <dgm:cxn modelId="{5E0FF298-3158-4E37-8A8D-D4531706A83B}" type="presOf" srcId="{48196404-BD04-47E4-B767-5F546B0EAA58}" destId="{B55DB132-A32C-41D7-B807-10620B0650F1}" srcOrd="0" destOrd="0" presId="urn:microsoft.com/office/officeart/2005/8/layout/radial1"/>
    <dgm:cxn modelId="{96F2DD6F-402C-480A-A878-5A8B489F61E9}" type="presOf" srcId="{7BFEA9C3-A754-4909-B458-E00D84C60C34}" destId="{7317639E-9DAB-435C-AE4B-566530B0C003}" srcOrd="0" destOrd="0" presId="urn:microsoft.com/office/officeart/2005/8/layout/radial1"/>
    <dgm:cxn modelId="{6910FF5D-B9CB-4B0C-94B0-9AB520D5F96E}" type="presOf" srcId="{753683D0-2FDA-4EFD-8539-C005A202DEAD}" destId="{6C63E625-7FF7-4DD3-A03D-3E5EB1107C34}" srcOrd="0" destOrd="0" presId="urn:microsoft.com/office/officeart/2005/8/layout/radial1"/>
    <dgm:cxn modelId="{206DEC26-61E2-4233-B6C9-3C10E71E9D3A}" type="presOf" srcId="{F40EC507-D3B3-4E14-9C9C-659D2B9F5833}" destId="{D4D3DF35-5D04-455C-B0A0-03E405793ABA}" srcOrd="0" destOrd="0" presId="urn:microsoft.com/office/officeart/2005/8/layout/radial1"/>
    <dgm:cxn modelId="{D7E09EFE-24C7-45F7-BCCA-F77BCFC91FD1}" type="presOf" srcId="{768875EC-E008-4588-B7F8-2F6C5563B951}" destId="{313CCAA2-E597-4E98-BFCD-A5BD1D49E30A}" srcOrd="0" destOrd="0" presId="urn:microsoft.com/office/officeart/2005/8/layout/radial1"/>
    <dgm:cxn modelId="{1E28AB72-F2B7-4308-9D3A-4362858F446B}" type="presOf" srcId="{DC5AA61E-5936-43F8-A097-59D8E3B9A757}" destId="{3FC874AA-A943-4485-8A51-9704FB0E9E7C}" srcOrd="1" destOrd="0" presId="urn:microsoft.com/office/officeart/2005/8/layout/radial1"/>
    <dgm:cxn modelId="{1D88D925-F265-4A15-A636-67C530297D6D}" type="presOf" srcId="{F0DE6892-E869-4398-8E7A-AAACFDF64D7C}" destId="{09C2DB12-E7CD-4B21-A37B-401B70A4060A}" srcOrd="1" destOrd="0" presId="urn:microsoft.com/office/officeart/2005/8/layout/radial1"/>
    <dgm:cxn modelId="{B6634153-0D53-4A40-9D6C-2D87DAEC351E}" type="presOf" srcId="{E82FDF30-1D20-45F5-B781-6EB27E07264C}" destId="{836C262A-322B-4327-BEB6-601AAFA584BA}" srcOrd="0" destOrd="0" presId="urn:microsoft.com/office/officeart/2005/8/layout/radial1"/>
    <dgm:cxn modelId="{333B4FF1-5AA8-4F88-9A22-84B0AA87FC87}" srcId="{104A261F-CC7C-4338-A754-C976295F3AD9}" destId="{4445D1A1-3561-4040-8D03-ACA7369644A2}" srcOrd="6" destOrd="0" parTransId="{377CF385-D2AD-434E-B9B5-41FD3599AD48}" sibTransId="{6C5D92FF-681E-4F17-A8F9-2803B56C724F}"/>
    <dgm:cxn modelId="{BDC318A2-CE89-44CB-A871-CAB680326FFC}" type="presOf" srcId="{F0DE6892-E869-4398-8E7A-AAACFDF64D7C}" destId="{A363A864-554C-4F5E-966F-7C7130FDEC0D}" srcOrd="0" destOrd="0" presId="urn:microsoft.com/office/officeart/2005/8/layout/radial1"/>
    <dgm:cxn modelId="{20B8C05A-828F-40A3-9A7D-648D835257C6}" srcId="{104A261F-CC7C-4338-A754-C976295F3AD9}" destId="{753683D0-2FDA-4EFD-8539-C005A202DEAD}" srcOrd="0" destOrd="0" parTransId="{DC5AA61E-5936-43F8-A097-59D8E3B9A757}" sibTransId="{F66D7289-0865-49C9-B60A-E90C20912068}"/>
    <dgm:cxn modelId="{D24CDB50-AB2B-4CFA-BBE1-5940A3688DE9}" type="presOf" srcId="{DC5AA61E-5936-43F8-A097-59D8E3B9A757}" destId="{61AE8DBC-23BD-482D-833B-2E18520EA73D}" srcOrd="0" destOrd="0" presId="urn:microsoft.com/office/officeart/2005/8/layout/radial1"/>
    <dgm:cxn modelId="{AE89318D-336C-4518-8552-126D64BDB102}" type="presOf" srcId="{89A98832-53C1-41D0-ADE9-6C8D23DC73C8}" destId="{FEAD848B-D159-4752-BDD3-1B14C126E6BE}" srcOrd="0" destOrd="0" presId="urn:microsoft.com/office/officeart/2005/8/layout/radial1"/>
    <dgm:cxn modelId="{E5B68C95-0EAF-4DC3-8989-F996183C1FA3}" srcId="{104A261F-CC7C-4338-A754-C976295F3AD9}" destId="{E82FDF30-1D20-45F5-B781-6EB27E07264C}" srcOrd="1" destOrd="0" parTransId="{89A98832-53C1-41D0-ADE9-6C8D23DC73C8}" sibTransId="{1D9EA088-171F-4EC8-B046-FBB694F30902}"/>
    <dgm:cxn modelId="{98824C44-A949-45C2-8450-ABF2999FE750}" type="presOf" srcId="{377CF385-D2AD-434E-B9B5-41FD3599AD48}" destId="{F2F58107-C673-4547-B01D-039ADF92B167}" srcOrd="0" destOrd="0" presId="urn:microsoft.com/office/officeart/2005/8/layout/radial1"/>
    <dgm:cxn modelId="{88FEC4DE-7C80-489F-8D16-1120FB2C89B6}" type="presOf" srcId="{4C2E3386-0897-47BC-92A9-BAF5681A89E7}" destId="{8EE9027A-5874-4985-B54F-6D3881E51222}" srcOrd="0" destOrd="0" presId="urn:microsoft.com/office/officeart/2005/8/layout/radial1"/>
    <dgm:cxn modelId="{08C74898-92B1-4700-A33F-A444800DA077}" srcId="{104A261F-CC7C-4338-A754-C976295F3AD9}" destId="{51646DB9-232D-4887-9BFB-701D2532A4B7}" srcOrd="2" destOrd="0" parTransId="{768875EC-E008-4588-B7F8-2F6C5563B951}" sibTransId="{848BAF23-0C2D-442B-AA41-0E1110C2FE55}"/>
    <dgm:cxn modelId="{556522B6-7B2F-4641-ACCE-72EC528266B6}" type="presOf" srcId="{104A261F-CC7C-4338-A754-C976295F3AD9}" destId="{6B70C6E0-ADCC-4083-BDCA-23A49D745976}" srcOrd="0" destOrd="0" presId="urn:microsoft.com/office/officeart/2005/8/layout/radial1"/>
    <dgm:cxn modelId="{F8665494-FC67-4E13-A7B3-DE7DF47CAB1C}" srcId="{48196404-BD04-47E4-B767-5F546B0EAA58}" destId="{104A261F-CC7C-4338-A754-C976295F3AD9}" srcOrd="0" destOrd="0" parTransId="{FD8A0757-F20A-4033-BF26-C82FE9F61BD6}" sibTransId="{45271E9E-59B4-4AE8-8AAB-AE1CC42EA058}"/>
    <dgm:cxn modelId="{184BDB22-E037-4EC8-A617-69D7A284AB6D}" srcId="{104A261F-CC7C-4338-A754-C976295F3AD9}" destId="{41EA1E8D-623F-48D6-8287-F4844B5DF9FF}" srcOrd="5" destOrd="0" parTransId="{4C2E3386-0897-47BC-92A9-BAF5681A89E7}" sibTransId="{836336BD-4748-4BEE-BD5F-1D22DF7B9C47}"/>
    <dgm:cxn modelId="{04011E64-7A28-43BE-8DFD-CC4BC818A3D2}" srcId="{104A261F-CC7C-4338-A754-C976295F3AD9}" destId="{7BFEA9C3-A754-4909-B458-E00D84C60C34}" srcOrd="3" destOrd="0" parTransId="{F0DE6892-E869-4398-8E7A-AAACFDF64D7C}" sibTransId="{89BCBBDF-62F6-4521-8B90-607D518D8D2B}"/>
    <dgm:cxn modelId="{401A6136-2ABE-4501-99BF-1040F80F31EA}" type="presOf" srcId="{4C2E3386-0897-47BC-92A9-BAF5681A89E7}" destId="{C5B20B29-6A48-4041-816C-C04E684A0B54}" srcOrd="1" destOrd="0" presId="urn:microsoft.com/office/officeart/2005/8/layout/radial1"/>
    <dgm:cxn modelId="{76B79642-C442-40ED-9F88-AD17EB2AA29F}" type="presOf" srcId="{89A98832-53C1-41D0-ADE9-6C8D23DC73C8}" destId="{0E0CE0DB-4864-403D-B225-A2CA87701546}" srcOrd="1" destOrd="0" presId="urn:microsoft.com/office/officeart/2005/8/layout/radial1"/>
    <dgm:cxn modelId="{CC023F90-8564-46D6-8C5B-6807B14422E7}" type="presOf" srcId="{C8735DEB-235A-4703-AE17-C94F5CD5E4A4}" destId="{3FBFC16A-C2D7-4653-AA79-D329DE7CE455}" srcOrd="1" destOrd="0" presId="urn:microsoft.com/office/officeart/2005/8/layout/radial1"/>
    <dgm:cxn modelId="{C9194B59-D4AA-440E-A513-0058563EDD7E}" type="presOf" srcId="{51646DB9-232D-4887-9BFB-701D2532A4B7}" destId="{CEBAEAD0-E044-4DE8-B605-E59A38BABA6E}" srcOrd="0" destOrd="0" presId="urn:microsoft.com/office/officeart/2005/8/layout/radial1"/>
    <dgm:cxn modelId="{F60512CD-FE8B-4466-BBA7-1593A0372528}" type="presOf" srcId="{41EA1E8D-623F-48D6-8287-F4844B5DF9FF}" destId="{B27813FB-867D-470E-8D46-C2F28426B81F}" srcOrd="0" destOrd="0" presId="urn:microsoft.com/office/officeart/2005/8/layout/radial1"/>
    <dgm:cxn modelId="{E4190882-C134-46C3-AF5D-0A8383BAC188}" type="presOf" srcId="{768875EC-E008-4588-B7F8-2F6C5563B951}" destId="{69D9D612-308D-4768-B727-AD87CB29E978}" srcOrd="1" destOrd="0" presId="urn:microsoft.com/office/officeart/2005/8/layout/radial1"/>
    <dgm:cxn modelId="{28286D72-DBB8-4F53-AD3B-C97CE1AAB93E}" type="presOf" srcId="{377CF385-D2AD-434E-B9B5-41FD3599AD48}" destId="{FFF71FA2-90BA-4D21-B74B-68D774173E6D}" srcOrd="1" destOrd="0" presId="urn:microsoft.com/office/officeart/2005/8/layout/radial1"/>
    <dgm:cxn modelId="{3558E078-193C-410A-A15F-84DDA61F49AC}" type="presParOf" srcId="{B55DB132-A32C-41D7-B807-10620B0650F1}" destId="{6B70C6E0-ADCC-4083-BDCA-23A49D745976}" srcOrd="0" destOrd="0" presId="urn:microsoft.com/office/officeart/2005/8/layout/radial1"/>
    <dgm:cxn modelId="{B5303C81-771E-4F95-B04A-CF9EA56A65D2}" type="presParOf" srcId="{B55DB132-A32C-41D7-B807-10620B0650F1}" destId="{61AE8DBC-23BD-482D-833B-2E18520EA73D}" srcOrd="1" destOrd="0" presId="urn:microsoft.com/office/officeart/2005/8/layout/radial1"/>
    <dgm:cxn modelId="{E8F6E336-D061-4289-9E27-08438E99353C}" type="presParOf" srcId="{61AE8DBC-23BD-482D-833B-2E18520EA73D}" destId="{3FC874AA-A943-4485-8A51-9704FB0E9E7C}" srcOrd="0" destOrd="0" presId="urn:microsoft.com/office/officeart/2005/8/layout/radial1"/>
    <dgm:cxn modelId="{CA6B38EC-AD0F-4C0C-A55A-41BB7937EDCD}" type="presParOf" srcId="{B55DB132-A32C-41D7-B807-10620B0650F1}" destId="{6C63E625-7FF7-4DD3-A03D-3E5EB1107C34}" srcOrd="2" destOrd="0" presId="urn:microsoft.com/office/officeart/2005/8/layout/radial1"/>
    <dgm:cxn modelId="{E6D7F009-3D63-430A-94D5-F3C54A28FD27}" type="presParOf" srcId="{B55DB132-A32C-41D7-B807-10620B0650F1}" destId="{FEAD848B-D159-4752-BDD3-1B14C126E6BE}" srcOrd="3" destOrd="0" presId="urn:microsoft.com/office/officeart/2005/8/layout/radial1"/>
    <dgm:cxn modelId="{6583B960-1986-4BB7-9E60-208542F1DD64}" type="presParOf" srcId="{FEAD848B-D159-4752-BDD3-1B14C126E6BE}" destId="{0E0CE0DB-4864-403D-B225-A2CA87701546}" srcOrd="0" destOrd="0" presId="urn:microsoft.com/office/officeart/2005/8/layout/radial1"/>
    <dgm:cxn modelId="{91755304-6331-4970-9852-020FEB9D547F}" type="presParOf" srcId="{B55DB132-A32C-41D7-B807-10620B0650F1}" destId="{836C262A-322B-4327-BEB6-601AAFA584BA}" srcOrd="4" destOrd="0" presId="urn:microsoft.com/office/officeart/2005/8/layout/radial1"/>
    <dgm:cxn modelId="{E6ACF399-20B2-400D-83D8-C6A208C00977}" type="presParOf" srcId="{B55DB132-A32C-41D7-B807-10620B0650F1}" destId="{313CCAA2-E597-4E98-BFCD-A5BD1D49E30A}" srcOrd="5" destOrd="0" presId="urn:microsoft.com/office/officeart/2005/8/layout/radial1"/>
    <dgm:cxn modelId="{BEA5A08E-63B8-4F5B-946A-D8C391CB0417}" type="presParOf" srcId="{313CCAA2-E597-4E98-BFCD-A5BD1D49E30A}" destId="{69D9D612-308D-4768-B727-AD87CB29E978}" srcOrd="0" destOrd="0" presId="urn:microsoft.com/office/officeart/2005/8/layout/radial1"/>
    <dgm:cxn modelId="{8DAF5661-337B-402B-BD96-2093BC1E1B14}" type="presParOf" srcId="{B55DB132-A32C-41D7-B807-10620B0650F1}" destId="{CEBAEAD0-E044-4DE8-B605-E59A38BABA6E}" srcOrd="6" destOrd="0" presId="urn:microsoft.com/office/officeart/2005/8/layout/radial1"/>
    <dgm:cxn modelId="{C0E36DA7-B4E9-489D-986C-3929151458CB}" type="presParOf" srcId="{B55DB132-A32C-41D7-B807-10620B0650F1}" destId="{A363A864-554C-4F5E-966F-7C7130FDEC0D}" srcOrd="7" destOrd="0" presId="urn:microsoft.com/office/officeart/2005/8/layout/radial1"/>
    <dgm:cxn modelId="{15383DFD-C9C0-441E-982C-0402C5DE026C}" type="presParOf" srcId="{A363A864-554C-4F5E-966F-7C7130FDEC0D}" destId="{09C2DB12-E7CD-4B21-A37B-401B70A4060A}" srcOrd="0" destOrd="0" presId="urn:microsoft.com/office/officeart/2005/8/layout/radial1"/>
    <dgm:cxn modelId="{859D2F92-2266-42DA-AA31-217131826D7B}" type="presParOf" srcId="{B55DB132-A32C-41D7-B807-10620B0650F1}" destId="{7317639E-9DAB-435C-AE4B-566530B0C003}" srcOrd="8" destOrd="0" presId="urn:microsoft.com/office/officeart/2005/8/layout/radial1"/>
    <dgm:cxn modelId="{9B89B9AB-ACDD-4141-B6E0-E51147E54993}" type="presParOf" srcId="{B55DB132-A32C-41D7-B807-10620B0650F1}" destId="{D29C1F74-4D95-4EA8-ADE5-E2A85B03B75B}" srcOrd="9" destOrd="0" presId="urn:microsoft.com/office/officeart/2005/8/layout/radial1"/>
    <dgm:cxn modelId="{0F607C60-B98B-4767-85AF-033587264726}" type="presParOf" srcId="{D29C1F74-4D95-4EA8-ADE5-E2A85B03B75B}" destId="{3FBFC16A-C2D7-4653-AA79-D329DE7CE455}" srcOrd="0" destOrd="0" presId="urn:microsoft.com/office/officeart/2005/8/layout/radial1"/>
    <dgm:cxn modelId="{981352CB-C1F5-49AC-BD64-30A99823AD18}" type="presParOf" srcId="{B55DB132-A32C-41D7-B807-10620B0650F1}" destId="{D4D3DF35-5D04-455C-B0A0-03E405793ABA}" srcOrd="10" destOrd="0" presId="urn:microsoft.com/office/officeart/2005/8/layout/radial1"/>
    <dgm:cxn modelId="{DF1C510D-BCC2-419E-9C84-7B08B7740812}" type="presParOf" srcId="{B55DB132-A32C-41D7-B807-10620B0650F1}" destId="{8EE9027A-5874-4985-B54F-6D3881E51222}" srcOrd="11" destOrd="0" presId="urn:microsoft.com/office/officeart/2005/8/layout/radial1"/>
    <dgm:cxn modelId="{A05910F3-BE7C-447A-8470-3F1C50351C73}" type="presParOf" srcId="{8EE9027A-5874-4985-B54F-6D3881E51222}" destId="{C5B20B29-6A48-4041-816C-C04E684A0B54}" srcOrd="0" destOrd="0" presId="urn:microsoft.com/office/officeart/2005/8/layout/radial1"/>
    <dgm:cxn modelId="{62B7FA68-B0FC-4FEC-B5A0-2ADA046F136C}" type="presParOf" srcId="{B55DB132-A32C-41D7-B807-10620B0650F1}" destId="{B27813FB-867D-470E-8D46-C2F28426B81F}" srcOrd="12" destOrd="0" presId="urn:microsoft.com/office/officeart/2005/8/layout/radial1"/>
    <dgm:cxn modelId="{38C5F5C4-9C32-4838-829A-482D717A16DC}" type="presParOf" srcId="{B55DB132-A32C-41D7-B807-10620B0650F1}" destId="{F2F58107-C673-4547-B01D-039ADF92B167}" srcOrd="13" destOrd="0" presId="urn:microsoft.com/office/officeart/2005/8/layout/radial1"/>
    <dgm:cxn modelId="{E556027D-028F-4CC4-BF7E-C533E5F0412C}" type="presParOf" srcId="{F2F58107-C673-4547-B01D-039ADF92B167}" destId="{FFF71FA2-90BA-4D21-B74B-68D774173E6D}" srcOrd="0" destOrd="0" presId="urn:microsoft.com/office/officeart/2005/8/layout/radial1"/>
    <dgm:cxn modelId="{EDA38C98-4932-4D8C-AE05-5074D791E5E2}" type="presParOf" srcId="{B55DB132-A32C-41D7-B807-10620B0650F1}" destId="{996B713F-0B9E-4E9A-816B-C85087C619F7}"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0C6E0-ADCC-4083-BDCA-23A49D745976}">
      <dsp:nvSpPr>
        <dsp:cNvPr id="0" name=""/>
        <dsp:cNvSpPr/>
      </dsp:nvSpPr>
      <dsp:spPr>
        <a:xfrm>
          <a:off x="2073752" y="2134658"/>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600" b="1" i="0" u="none" strike="noStrike" kern="1200" cap="none" normalizeH="0" baseline="0" smtClean="0">
              <a:ln>
                <a:noFill/>
              </a:ln>
              <a:solidFill>
                <a:schemeClr val="tx1"/>
              </a:solidFill>
              <a:effectLst/>
              <a:latin typeface="Verdana" pitchFamily="34" charset="0"/>
            </a:rPr>
            <a:t>ΕΡΓΟ</a:t>
          </a:r>
        </a:p>
      </dsp:txBody>
      <dsp:txXfrm>
        <a:off x="2280988" y="2341894"/>
        <a:ext cx="1000623" cy="1000623"/>
      </dsp:txXfrm>
    </dsp:sp>
    <dsp:sp modelId="{61AE8DBC-23BD-482D-833B-2E18520EA73D}">
      <dsp:nvSpPr>
        <dsp:cNvPr id="0" name=""/>
        <dsp:cNvSpPr/>
      </dsp:nvSpPr>
      <dsp:spPr>
        <a:xfrm rot="16200000">
          <a:off x="2426985" y="1757448"/>
          <a:ext cx="708629" cy="45791"/>
        </a:xfrm>
        <a:custGeom>
          <a:avLst/>
          <a:gdLst/>
          <a:ahLst/>
          <a:cxnLst/>
          <a:rect l="0" t="0" r="0" b="0"/>
          <a:pathLst>
            <a:path>
              <a:moveTo>
                <a:pt x="0" y="22895"/>
              </a:moveTo>
              <a:lnTo>
                <a:pt x="708629"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763584" y="1762628"/>
        <a:ext cx="35431" cy="35431"/>
      </dsp:txXfrm>
    </dsp:sp>
    <dsp:sp modelId="{6C63E625-7FF7-4DD3-A03D-3E5EB1107C34}">
      <dsp:nvSpPr>
        <dsp:cNvPr id="0" name=""/>
        <dsp:cNvSpPr/>
      </dsp:nvSpPr>
      <dsp:spPr>
        <a:xfrm>
          <a:off x="2073752" y="10934"/>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ΧΡΗΜΑΤΟ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ΔΟΤΕΣ</a:t>
          </a:r>
        </a:p>
      </dsp:txBody>
      <dsp:txXfrm>
        <a:off x="2280988" y="218170"/>
        <a:ext cx="1000623" cy="1000623"/>
      </dsp:txXfrm>
    </dsp:sp>
    <dsp:sp modelId="{FEAD848B-D159-4752-BDD3-1B14C126E6BE}">
      <dsp:nvSpPr>
        <dsp:cNvPr id="0" name=""/>
        <dsp:cNvSpPr/>
      </dsp:nvSpPr>
      <dsp:spPr>
        <a:xfrm rot="19285714">
          <a:off x="3257182" y="2157250"/>
          <a:ext cx="708629" cy="45791"/>
        </a:xfrm>
        <a:custGeom>
          <a:avLst/>
          <a:gdLst/>
          <a:ahLst/>
          <a:cxnLst/>
          <a:rect l="0" t="0" r="0" b="0"/>
          <a:pathLst>
            <a:path>
              <a:moveTo>
                <a:pt x="0" y="22895"/>
              </a:moveTo>
              <a:lnTo>
                <a:pt x="708629"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593781" y="2162430"/>
        <a:ext cx="35431" cy="35431"/>
      </dsp:txXfrm>
    </dsp:sp>
    <dsp:sp modelId="{836C262A-322B-4327-BEB6-601AAFA584BA}">
      <dsp:nvSpPr>
        <dsp:cNvPr id="0" name=""/>
        <dsp:cNvSpPr/>
      </dsp:nvSpPr>
      <dsp:spPr>
        <a:xfrm>
          <a:off x="3734146" y="810538"/>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ΟΜΑΔΑ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ΕΡΓΟΥ</a:t>
          </a:r>
        </a:p>
      </dsp:txBody>
      <dsp:txXfrm>
        <a:off x="3941382" y="1017774"/>
        <a:ext cx="1000623" cy="1000623"/>
      </dsp:txXfrm>
    </dsp:sp>
    <dsp:sp modelId="{313CCAA2-E597-4E98-BFCD-A5BD1D49E30A}">
      <dsp:nvSpPr>
        <dsp:cNvPr id="0" name=""/>
        <dsp:cNvSpPr/>
      </dsp:nvSpPr>
      <dsp:spPr>
        <a:xfrm rot="771429">
          <a:off x="3462224" y="3055596"/>
          <a:ext cx="708629" cy="45791"/>
        </a:xfrm>
        <a:custGeom>
          <a:avLst/>
          <a:gdLst/>
          <a:ahLst/>
          <a:cxnLst/>
          <a:rect l="0" t="0" r="0" b="0"/>
          <a:pathLst>
            <a:path>
              <a:moveTo>
                <a:pt x="0" y="22895"/>
              </a:moveTo>
              <a:lnTo>
                <a:pt x="708629"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798823" y="3060776"/>
        <a:ext cx="35431" cy="35431"/>
      </dsp:txXfrm>
    </dsp:sp>
    <dsp:sp modelId="{CEBAEAD0-E044-4DE8-B605-E59A38BABA6E}">
      <dsp:nvSpPr>
        <dsp:cNvPr id="0" name=""/>
        <dsp:cNvSpPr/>
      </dsp:nvSpPr>
      <dsp:spPr>
        <a:xfrm>
          <a:off x="4144230" y="2607231"/>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ΜΜΕ</a:t>
          </a:r>
        </a:p>
      </dsp:txBody>
      <dsp:txXfrm>
        <a:off x="4351466" y="2814467"/>
        <a:ext cx="1000623" cy="1000623"/>
      </dsp:txXfrm>
    </dsp:sp>
    <dsp:sp modelId="{A363A864-554C-4F5E-966F-7C7130FDEC0D}">
      <dsp:nvSpPr>
        <dsp:cNvPr id="0" name=""/>
        <dsp:cNvSpPr/>
      </dsp:nvSpPr>
      <dsp:spPr>
        <a:xfrm rot="3857143">
          <a:off x="2887710" y="3776015"/>
          <a:ext cx="708629" cy="45791"/>
        </a:xfrm>
        <a:custGeom>
          <a:avLst/>
          <a:gdLst/>
          <a:ahLst/>
          <a:cxnLst/>
          <a:rect l="0" t="0" r="0" b="0"/>
          <a:pathLst>
            <a:path>
              <a:moveTo>
                <a:pt x="0" y="22895"/>
              </a:moveTo>
              <a:lnTo>
                <a:pt x="708629"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224308" y="3781194"/>
        <a:ext cx="35431" cy="35431"/>
      </dsp:txXfrm>
    </dsp:sp>
    <dsp:sp modelId="{7317639E-9DAB-435C-AE4B-566530B0C003}">
      <dsp:nvSpPr>
        <dsp:cNvPr id="0" name=""/>
        <dsp:cNvSpPr/>
      </dsp:nvSpPr>
      <dsp:spPr>
        <a:xfrm>
          <a:off x="2995201" y="4048067"/>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ΚΟΙΝΩΝΙΑ</a:t>
          </a:r>
        </a:p>
      </dsp:txBody>
      <dsp:txXfrm>
        <a:off x="3202437" y="4255303"/>
        <a:ext cx="1000623" cy="1000623"/>
      </dsp:txXfrm>
    </dsp:sp>
    <dsp:sp modelId="{D29C1F74-4D95-4EA8-ADE5-E2A85B03B75B}">
      <dsp:nvSpPr>
        <dsp:cNvPr id="0" name=""/>
        <dsp:cNvSpPr/>
      </dsp:nvSpPr>
      <dsp:spPr>
        <a:xfrm rot="6942857">
          <a:off x="1966260" y="3776015"/>
          <a:ext cx="708629" cy="45791"/>
        </a:xfrm>
        <a:custGeom>
          <a:avLst/>
          <a:gdLst/>
          <a:ahLst/>
          <a:cxnLst/>
          <a:rect l="0" t="0" r="0" b="0"/>
          <a:pathLst>
            <a:path>
              <a:moveTo>
                <a:pt x="0" y="22895"/>
              </a:moveTo>
              <a:lnTo>
                <a:pt x="708629"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2302859" y="3781194"/>
        <a:ext cx="35431" cy="35431"/>
      </dsp:txXfrm>
    </dsp:sp>
    <dsp:sp modelId="{D4D3DF35-5D04-455C-B0A0-03E405793ABA}">
      <dsp:nvSpPr>
        <dsp:cNvPr id="0" name=""/>
        <dsp:cNvSpPr/>
      </dsp:nvSpPr>
      <dsp:spPr>
        <a:xfrm>
          <a:off x="1152303" y="4048067"/>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ΚΥΡΙΟΣ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ΕΡΓΟΥ</a:t>
          </a:r>
        </a:p>
      </dsp:txBody>
      <dsp:txXfrm>
        <a:off x="1359539" y="4255303"/>
        <a:ext cx="1000623" cy="1000623"/>
      </dsp:txXfrm>
    </dsp:sp>
    <dsp:sp modelId="{8EE9027A-5874-4985-B54F-6D3881E51222}">
      <dsp:nvSpPr>
        <dsp:cNvPr id="0" name=""/>
        <dsp:cNvSpPr/>
      </dsp:nvSpPr>
      <dsp:spPr>
        <a:xfrm rot="10028571">
          <a:off x="1391746" y="3055596"/>
          <a:ext cx="708629" cy="45791"/>
        </a:xfrm>
        <a:custGeom>
          <a:avLst/>
          <a:gdLst/>
          <a:ahLst/>
          <a:cxnLst/>
          <a:rect l="0" t="0" r="0" b="0"/>
          <a:pathLst>
            <a:path>
              <a:moveTo>
                <a:pt x="0" y="22895"/>
              </a:moveTo>
              <a:lnTo>
                <a:pt x="708629"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1728345" y="3060776"/>
        <a:ext cx="35431" cy="35431"/>
      </dsp:txXfrm>
    </dsp:sp>
    <dsp:sp modelId="{B27813FB-867D-470E-8D46-C2F28426B81F}">
      <dsp:nvSpPr>
        <dsp:cNvPr id="0" name=""/>
        <dsp:cNvSpPr/>
      </dsp:nvSpPr>
      <dsp:spPr>
        <a:xfrm>
          <a:off x="3274" y="2607231"/>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ΥΠΗΡΕΣΙΕΣ</a:t>
          </a:r>
        </a:p>
      </dsp:txBody>
      <dsp:txXfrm>
        <a:off x="210510" y="2814467"/>
        <a:ext cx="1000623" cy="1000623"/>
      </dsp:txXfrm>
    </dsp:sp>
    <dsp:sp modelId="{F2F58107-C673-4547-B01D-039ADF92B167}">
      <dsp:nvSpPr>
        <dsp:cNvPr id="0" name=""/>
        <dsp:cNvSpPr/>
      </dsp:nvSpPr>
      <dsp:spPr>
        <a:xfrm rot="13114286">
          <a:off x="1596788" y="2157250"/>
          <a:ext cx="708629" cy="45791"/>
        </a:xfrm>
        <a:custGeom>
          <a:avLst/>
          <a:gdLst/>
          <a:ahLst/>
          <a:cxnLst/>
          <a:rect l="0" t="0" r="0" b="0"/>
          <a:pathLst>
            <a:path>
              <a:moveTo>
                <a:pt x="0" y="22895"/>
              </a:moveTo>
              <a:lnTo>
                <a:pt x="708629"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1933387" y="2162430"/>
        <a:ext cx="35431" cy="35431"/>
      </dsp:txXfrm>
    </dsp:sp>
    <dsp:sp modelId="{996B713F-0B9E-4E9A-816B-C85087C619F7}">
      <dsp:nvSpPr>
        <dsp:cNvPr id="0" name=""/>
        <dsp:cNvSpPr/>
      </dsp:nvSpPr>
      <dsp:spPr>
        <a:xfrm>
          <a:off x="413358" y="810538"/>
          <a:ext cx="1415095" cy="141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ΤΕΛΙΚΟΙ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smtClean="0">
              <a:ln>
                <a:noFill/>
              </a:ln>
              <a:solidFill>
                <a:schemeClr val="tx1"/>
              </a:solidFill>
              <a:effectLst/>
              <a:latin typeface="Verdana" pitchFamily="34" charset="0"/>
            </a:rPr>
            <a:t> ΧΡΗΣΤΕΣ</a:t>
          </a:r>
        </a:p>
      </dsp:txBody>
      <dsp:txXfrm>
        <a:off x="620594" y="1017774"/>
        <a:ext cx="1000623" cy="1000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5.xml"/><Relationship Id="rId6" Type="http://schemas.openxmlformats.org/officeDocument/2006/relationships/hyperlink" Target="http://www.edulll.gr/" TargetMode="External"/><Relationship Id="rId5" Type="http://schemas.openxmlformats.org/officeDocument/2006/relationships/image" Target="../media/image11.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notesSlide" Target="../notesSlides/notesSlide4.xml"/><Relationship Id="rId7" Type="http://schemas.openxmlformats.org/officeDocument/2006/relationships/slide" Target="slide3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 Εισαγωγή</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ΠΑΡΑΔΕΙΓΜΑ 1 </a:t>
            </a:r>
            <a:r>
              <a:rPr lang="el-GR" altLang="el-GR" dirty="0" smtClean="0"/>
              <a:t>(2 </a:t>
            </a:r>
            <a:r>
              <a:rPr lang="el-GR" altLang="el-GR" dirty="0"/>
              <a:t>από 4)</a:t>
            </a:r>
            <a:endParaRPr lang="el-GR" dirty="0"/>
          </a:p>
        </p:txBody>
      </p:sp>
      <p:sp>
        <p:nvSpPr>
          <p:cNvPr id="2" name="Ορθογώνιο 1"/>
          <p:cNvSpPr/>
          <p:nvPr/>
        </p:nvSpPr>
        <p:spPr>
          <a:xfrm>
            <a:off x="467544" y="1343084"/>
            <a:ext cx="8219256" cy="4678204"/>
          </a:xfrm>
          <a:prstGeom prst="rect">
            <a:avLst/>
          </a:prstGeom>
        </p:spPr>
        <p:txBody>
          <a:bodyPr wrap="square">
            <a:spAutoFit/>
          </a:bodyPr>
          <a:lstStyle/>
          <a:p>
            <a:pPr>
              <a:spcBef>
                <a:spcPts val="300"/>
              </a:spcBef>
            </a:pPr>
            <a:r>
              <a:rPr lang="el-GR" altLang="el-GR" sz="2400" dirty="0"/>
              <a:t>Πλούσιο φυσικό κάλλος, μικρό ποσοστό οικονομικά ενεργού πληθυσμού, τάσεις εγκατάλειψης της περιοχής από τους κατοίκους λόγω έλλειψης απασχόλησης, μηδενική τουριστική ανάπτυξη. </a:t>
            </a:r>
          </a:p>
          <a:p>
            <a:pPr>
              <a:spcBef>
                <a:spcPts val="300"/>
              </a:spcBef>
            </a:pPr>
            <a:r>
              <a:rPr lang="el-GR" altLang="el-GR" sz="2400" dirty="0"/>
              <a:t> Καθώς το πρόγραμμα δεν ενισχύει ιδιαίτερα τεχνικές παρεμβάσεις επιλέχθηκαν ως επιμέρους ενέργειες να γίνουν:</a:t>
            </a:r>
          </a:p>
          <a:p>
            <a:pPr>
              <a:spcBef>
                <a:spcPts val="300"/>
              </a:spcBef>
            </a:pPr>
            <a:r>
              <a:rPr lang="el-GR" altLang="el-GR" sz="2400" dirty="0"/>
              <a:t>(Π1) Η εκπόνηση μελέτης για την τουριστική ανάπτυξη του ορεινού όγκου με εναλλακτικές μορφές τουρισμού.</a:t>
            </a:r>
          </a:p>
          <a:p>
            <a:pPr>
              <a:spcBef>
                <a:spcPts val="300"/>
              </a:spcBef>
            </a:pPr>
            <a:r>
              <a:rPr lang="el-GR" altLang="el-GR" sz="2400" dirty="0"/>
              <a:t>(Π2) Η διοργάνωση αθλητικών και καλλιτεχνικών εκδηλώσεων προβολής των προτεινόμενων μορφών τουρισμού και</a:t>
            </a:r>
          </a:p>
          <a:p>
            <a:pPr>
              <a:spcBef>
                <a:spcPts val="300"/>
              </a:spcBef>
            </a:pPr>
            <a:r>
              <a:rPr lang="el-GR" altLang="el-GR" sz="2400" dirty="0"/>
              <a:t>(Π3) Η διοργάνωση επιστημονικού συνεδρίου με θέμα την τουριστική ανάπτυξη ορεινών όγκων.</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ΠΑΡΑΔΕΙΓΜΑ 1 </a:t>
            </a:r>
            <a:r>
              <a:rPr lang="el-GR" altLang="el-GR" dirty="0" smtClean="0"/>
              <a:t>(3 </a:t>
            </a:r>
            <a:r>
              <a:rPr lang="el-GR" altLang="el-GR" dirty="0"/>
              <a:t>από 4)</a:t>
            </a:r>
            <a:endParaRPr lang="el-GR" dirty="0">
              <a:latin typeface="+mn-lt"/>
            </a:endParaRPr>
          </a:p>
        </p:txBody>
      </p:sp>
      <p:sp>
        <p:nvSpPr>
          <p:cNvPr id="10" name="Rectangle 3" descr=" Τα παραπάνω πακέτα εργασίας (παραδοτέα) κοστολογηθήκαν και τελικά το πρόγραμμα ενέκρινε τον προτεινόμενο προϋπολογισμό. Τα πακέτα εργασίας αποτελούν το φυσικό αντικείμενο του έργου, όπως αυτό εγκρίθηκε από το πρόγραμμα, ενώ ο αντίστοιχος προϋπολογισμός αποτελεί το οικονομικό αντικείμενο.&#10; ΤΙ ΚΕΡΔΙΣΕ Η Νομαρχιακή Αυτοδιοίκηση.;&#10; Την προστιθέμενη αξία του έργου. Δηλαδή ότι διαθέτει ένα έργο ώριμο από πλευράς μελετών για το ΕΣΠΑ, χωρίς ουσιαστικά να επενδύσει ίδια κεφάλαια. &#10;"/>
          <p:cNvSpPr txBox="1">
            <a:spLocks noChangeArrowheads="1"/>
          </p:cNvSpPr>
          <p:nvPr/>
        </p:nvSpPr>
        <p:spPr>
          <a:xfrm>
            <a:off x="467544" y="1556792"/>
            <a:ext cx="8219256" cy="46188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20000"/>
              </a:lnSpc>
              <a:spcBef>
                <a:spcPts val="300"/>
              </a:spcBef>
              <a:buNone/>
            </a:pPr>
            <a:r>
              <a:rPr lang="el-GR" altLang="el-GR" sz="2400" dirty="0"/>
              <a:t>	Τα παραπάνω πακέτα εργασίας (παραδοτέα) κοστολογηθήκαν και τελικά το πρόγραμμα ενέκρινε τον προτεινόμενο προϋπολογισμό. Τα πακέτα εργασίας αποτελούν το φυσικό αντικείμενο του έργου, όπως αυτό εγκρίθηκε από το πρόγραμμα, ενώ ο αντίστοιχος προϋπολογισμός αποτελεί το οικονομικό αντικείμενο.</a:t>
            </a:r>
          </a:p>
          <a:p>
            <a:pPr>
              <a:lnSpc>
                <a:spcPct val="120000"/>
              </a:lnSpc>
              <a:spcBef>
                <a:spcPts val="300"/>
              </a:spcBef>
              <a:buNone/>
            </a:pPr>
            <a:r>
              <a:rPr lang="el-GR" altLang="el-GR" sz="2400" dirty="0"/>
              <a:t>	</a:t>
            </a:r>
            <a:r>
              <a:rPr lang="el-GR" altLang="el-GR" sz="2400" b="1" dirty="0"/>
              <a:t>ΤΙ ΚΕΡΔΙΣΕ Η </a:t>
            </a:r>
            <a:r>
              <a:rPr lang="el-GR" altLang="el-GR" sz="2400" b="1" dirty="0" smtClean="0"/>
              <a:t>Π.Ε.;</a:t>
            </a:r>
            <a:endParaRPr lang="el-GR" altLang="el-GR" sz="2400" b="1" dirty="0"/>
          </a:p>
          <a:p>
            <a:pPr>
              <a:lnSpc>
                <a:spcPct val="120000"/>
              </a:lnSpc>
              <a:spcBef>
                <a:spcPts val="300"/>
              </a:spcBef>
              <a:buNone/>
            </a:pPr>
            <a:r>
              <a:rPr lang="el-GR" altLang="el-GR" sz="2400" dirty="0"/>
              <a:t>	Την προστιθέμενη αξία του έργου. Δηλαδή ότι διαθέτει ένα </a:t>
            </a:r>
            <a:r>
              <a:rPr lang="el-GR" altLang="el-GR" sz="2400" i="1" u="sng" dirty="0"/>
              <a:t>έργο ώριμο</a:t>
            </a:r>
            <a:r>
              <a:rPr lang="el-GR" altLang="el-GR" sz="2400" dirty="0"/>
              <a:t> από πλευράς μελετών για το ΕΣΠΑ, χωρίς ουσιαστικά να επενδύσει ίδια κεφάλαια. </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ΠΑΡΑΔΕΙΓΜΑ 1 </a:t>
            </a:r>
            <a:r>
              <a:rPr lang="el-GR" altLang="el-GR" dirty="0" smtClean="0"/>
              <a:t>(4 </a:t>
            </a:r>
            <a:r>
              <a:rPr lang="el-GR" altLang="el-GR" dirty="0"/>
              <a:t>από 4)</a:t>
            </a:r>
            <a:endParaRPr lang="el-GR" dirty="0">
              <a:latin typeface="+mn-lt"/>
              <a:cs typeface="Times New Roman" pitchFamily="18" charset="0"/>
            </a:endParaRPr>
          </a:p>
        </p:txBody>
      </p:sp>
      <p:sp>
        <p:nvSpPr>
          <p:cNvPr id="2" name="Ορθογώνιο 1"/>
          <p:cNvSpPr/>
          <p:nvPr/>
        </p:nvSpPr>
        <p:spPr>
          <a:xfrm>
            <a:off x="467544" y="2189646"/>
            <a:ext cx="8219256" cy="2751522"/>
          </a:xfrm>
          <a:prstGeom prst="rect">
            <a:avLst/>
          </a:prstGeom>
        </p:spPr>
        <p:txBody>
          <a:bodyPr wrap="square">
            <a:spAutoFit/>
          </a:bodyPr>
          <a:lstStyle/>
          <a:p>
            <a:pPr>
              <a:lnSpc>
                <a:spcPct val="120000"/>
              </a:lnSpc>
              <a:spcBef>
                <a:spcPts val="300"/>
              </a:spcBef>
              <a:buNone/>
            </a:pPr>
            <a:r>
              <a:rPr lang="el-GR" altLang="el-GR" sz="2400" dirty="0"/>
              <a:t>Ο σημαντικός ρόλος της εντοπίζεται στη φάση του σχεδιασμού, δηλαδή στη διάγνωση του προβλήματος και στην επιλογή της πιθανής λύσης. Αξιοποιώντας τόσο τις δικές της υπηρεσίες, όσο και εξωτερικούς μελετητές και πανεπιστήμια κατόρθωσε μέσα σε χρονικό διάστημα μικρότερο από 48 μήνες να έχει ολοκληρωμένη πρόταση για τον ορεινό της όγκο.</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ΠΑΡΑΔΕΙΓΜΑ </a:t>
            </a:r>
            <a:r>
              <a:rPr lang="el-GR" altLang="el-GR" dirty="0" smtClean="0"/>
              <a:t>2 </a:t>
            </a:r>
            <a:r>
              <a:rPr lang="el-GR" altLang="el-GR" dirty="0"/>
              <a:t>(1 από </a:t>
            </a:r>
            <a:r>
              <a:rPr lang="el-GR" altLang="el-GR" dirty="0" smtClean="0"/>
              <a:t>3)</a:t>
            </a:r>
            <a:endParaRPr lang="el-GR" dirty="0">
              <a:cs typeface="Times New Roman" pitchFamily="18" charset="0"/>
            </a:endParaRPr>
          </a:p>
        </p:txBody>
      </p:sp>
      <p:sp>
        <p:nvSpPr>
          <p:cNvPr id="13" name="Rectangle 3"/>
          <p:cNvSpPr>
            <a:spLocks noGrp="1" noChangeArrowheads="1"/>
          </p:cNvSpPr>
          <p:nvPr>
            <p:ph type="body" idx="1"/>
          </p:nvPr>
        </p:nvSpPr>
        <p:spPr>
          <a:xfrm>
            <a:off x="467544" y="2708920"/>
            <a:ext cx="8295456" cy="3121223"/>
          </a:xfrm>
        </p:spPr>
        <p:txBody>
          <a:bodyPr>
            <a:noAutofit/>
          </a:bodyPr>
          <a:lstStyle/>
          <a:p>
            <a:pPr>
              <a:spcBef>
                <a:spcPts val="300"/>
              </a:spcBef>
            </a:pPr>
            <a:r>
              <a:rPr lang="el-GR" altLang="el-GR" b="0" dirty="0" smtClean="0"/>
              <a:t>Η Επιτροπή Παρακολούθησης των προγραμμάτων διασυνοριακής συνεργασίας διαπίστωσε την ύπαρξη μιας σειράς προβλημάτων που αφορούσαν στη διαχείριση των διασυνοριακών έργων. Καθώς στα έργα αυτά εμπλέκονται πολλοί φορείς από όλες τις χώρες της Ένωσης κρίθηκε αναγκαίο, στα πλαίσια της τεχνικής βοήθειας του </a:t>
            </a:r>
            <a:r>
              <a:rPr lang="en-US" altLang="el-GR" b="0" dirty="0" smtClean="0"/>
              <a:t>INTERREG</a:t>
            </a:r>
            <a:r>
              <a:rPr lang="el-GR" altLang="el-GR" b="0" dirty="0" smtClean="0"/>
              <a:t> να χρηματοδοτηθεί έργο εμπειρογνωμοσύνης για τη διερεύνηση του προβλήματος και για την εξαγωγή σειράς καλών πρακτικών. </a:t>
            </a:r>
            <a:endParaRPr lang="el-GR" altLang="el-GR" b="0" dirty="0"/>
          </a:p>
        </p:txBody>
      </p:sp>
      <p:pic>
        <p:nvPicPr>
          <p:cNvPr id="6" name="Picture 4" des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267619"/>
            <a:ext cx="2189576" cy="99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
          <p:cNvPicPr>
            <a:picLocks noChangeAspect="1" noChangeArrowheads="1"/>
          </p:cNvPicPr>
          <p:nvPr/>
        </p:nvPicPr>
        <p:blipFill>
          <a:blip r:embed="rId5">
            <a:clrChange>
              <a:clrFrom>
                <a:srgbClr val="F8FC9D"/>
              </a:clrFrom>
              <a:clrTo>
                <a:srgbClr val="F8FC9D">
                  <a:alpha val="0"/>
                </a:srgbClr>
              </a:clrTo>
            </a:clrChange>
            <a:extLst>
              <a:ext uri="{28A0092B-C50C-407E-A947-70E740481C1C}">
                <a14:useLocalDpi xmlns:a14="http://schemas.microsoft.com/office/drawing/2010/main" val="0"/>
              </a:ext>
            </a:extLst>
          </a:blip>
          <a:srcRect r="-2998"/>
          <a:stretch>
            <a:fillRect/>
          </a:stretch>
        </p:blipFill>
        <p:spPr bwMode="auto">
          <a:xfrm>
            <a:off x="4937432" y="1124744"/>
            <a:ext cx="1876780" cy="12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ΠΑΡΑΔΕΙΓΜΑ 2 </a:t>
            </a:r>
            <a:r>
              <a:rPr lang="el-GR" altLang="el-GR" dirty="0" smtClean="0"/>
              <a:t>(2 </a:t>
            </a:r>
            <a:r>
              <a:rPr lang="el-GR" altLang="el-GR" dirty="0"/>
              <a:t>από </a:t>
            </a:r>
            <a:r>
              <a:rPr lang="el-GR" altLang="el-GR" dirty="0" smtClean="0"/>
              <a:t>3)</a:t>
            </a:r>
            <a:endParaRPr lang="el-GR" dirty="0">
              <a:cs typeface="Times New Roman" pitchFamily="18" charset="0"/>
            </a:endParaRPr>
          </a:p>
        </p:txBody>
      </p:sp>
      <p:sp>
        <p:nvSpPr>
          <p:cNvPr id="18" name="TextBox 4" descr="Στο σχήμα που ακολουθεί παρατίθεται το χρονοδιάγραμμα του έργου FIMIP (Financial Management of INTERREG Projects) το οποίο υλοποιήθηκε με επικεφαλής εταίρο την Diputation de Huelva με οικονομικό αντικείμενο που ξεπερνούσε τις εφτακόσες χιλιάδες ευρώ. &#10;"/>
          <p:cNvSpPr txBox="1">
            <a:spLocks noChangeArrowheads="1"/>
          </p:cNvSpPr>
          <p:nvPr/>
        </p:nvSpPr>
        <p:spPr bwMode="auto">
          <a:xfrm>
            <a:off x="467545" y="1776065"/>
            <a:ext cx="8219256" cy="28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300"/>
              </a:spcBef>
            </a:pPr>
            <a:r>
              <a:rPr lang="el-GR" altLang="el-GR" sz="2400" dirty="0"/>
              <a:t>Στο σχήμα που ακολουθεί παρατίθεται το χρονοδιάγραμμα του έργου </a:t>
            </a:r>
            <a:r>
              <a:rPr lang="en-US" altLang="el-GR" sz="2400" dirty="0"/>
              <a:t>FIMIP</a:t>
            </a:r>
            <a:r>
              <a:rPr lang="el-GR" altLang="el-GR" sz="2400" dirty="0"/>
              <a:t> (</a:t>
            </a:r>
            <a:r>
              <a:rPr lang="en-US" altLang="el-GR" sz="2400" dirty="0"/>
              <a:t>Financial Management of INTERREG Projects</a:t>
            </a:r>
            <a:r>
              <a:rPr lang="el-GR" altLang="el-GR" sz="2400" dirty="0"/>
              <a:t>) το οποίο υλοποιήθηκε με επικεφαλής εταίρο την </a:t>
            </a:r>
            <a:r>
              <a:rPr lang="es-ES" altLang="el-GR" sz="2400" dirty="0" err="1"/>
              <a:t>Diputation</a:t>
            </a:r>
            <a:r>
              <a:rPr lang="es-ES" altLang="el-GR" sz="2400" dirty="0"/>
              <a:t> de Huelva</a:t>
            </a:r>
            <a:r>
              <a:rPr lang="el-GR" altLang="el-GR" sz="2400" dirty="0"/>
              <a:t> με οικονομικό αντικείμενο που ξεπερνούσε τις 700.000 €. </a:t>
            </a:r>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4" y="-27384"/>
            <a:ext cx="8208912"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a:t>ΠΑΡΑΔΕΙΓΜΑ 2 </a:t>
            </a:r>
            <a:r>
              <a:rPr lang="el-GR" altLang="el-GR" dirty="0" smtClean="0"/>
              <a:t>(3 </a:t>
            </a:r>
            <a:r>
              <a:rPr lang="el-GR" altLang="el-GR" dirty="0"/>
              <a:t>από 3)</a:t>
            </a:r>
            <a:endParaRPr lang="el-GR" dirty="0"/>
          </a:p>
        </p:txBody>
      </p:sp>
      <p:pic>
        <p:nvPicPr>
          <p:cNvPr id="6" name="Picture 2" descr="Γράφημα του Henry L. Gantt."/>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501237" y="907604"/>
            <a:ext cx="8103211" cy="547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Εισαγωγή</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15</a:t>
            </a:fld>
            <a:endParaRPr lang="el-GR" dirty="0"/>
          </a:p>
        </p:txBody>
      </p:sp>
    </p:spTree>
    <p:custDataLst>
      <p:tags r:id="rId1"/>
    </p:custDataLst>
    <p:extLst>
      <p:ext uri="{BB962C8B-B14F-4D97-AF65-F5344CB8AC3E}">
        <p14:creationId xmlns:p14="http://schemas.microsoft.com/office/powerpoint/2010/main" val="1387590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0293"/>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smtClean="0">
                <a:latin typeface="+mn-lt"/>
              </a:rPr>
              <a:t>Βασικές έννοιες: Πρόγραμμα </a:t>
            </a:r>
            <a:br>
              <a:rPr lang="el-GR" altLang="el-GR" dirty="0" smtClean="0">
                <a:latin typeface="+mn-lt"/>
              </a:rPr>
            </a:br>
            <a:r>
              <a:rPr lang="el-GR" altLang="el-GR" dirty="0" smtClean="0">
                <a:latin typeface="+mn-lt"/>
              </a:rPr>
              <a:t>(1 από 3)</a:t>
            </a:r>
            <a:endParaRPr lang="el-GR" dirty="0">
              <a:latin typeface="+mn-lt"/>
              <a:cs typeface="Times New Roman" pitchFamily="18" charset="0"/>
            </a:endParaRPr>
          </a:p>
        </p:txBody>
      </p:sp>
      <p:sp>
        <p:nvSpPr>
          <p:cNvPr id="10" name="Rectangle 4"/>
          <p:cNvSpPr>
            <a:spLocks noChangeArrowheads="1"/>
          </p:cNvSpPr>
          <p:nvPr/>
        </p:nvSpPr>
        <p:spPr bwMode="auto">
          <a:xfrm>
            <a:off x="467544" y="1282690"/>
            <a:ext cx="821925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33400" indent="-88900" defTabSz="723900">
              <a:lnSpc>
                <a:spcPct val="150000"/>
              </a:lnSpc>
            </a:pPr>
            <a:r>
              <a:rPr lang="el-GR" altLang="el-GR" sz="2400" dirty="0"/>
              <a:t>	Το πρόγραμμα είναι μια σειρά έργων που στόχο έχουν την επίτευξη μιας διαρθρωτικής αλλαγής σε μια συγκεκριμένη κοινωνία. </a:t>
            </a:r>
          </a:p>
          <a:p>
            <a:pPr marL="533400" indent="-88900" defTabSz="723900">
              <a:lnSpc>
                <a:spcPct val="150000"/>
              </a:lnSpc>
            </a:pPr>
            <a:r>
              <a:rPr lang="el-GR" altLang="el-GR" sz="2400" dirty="0"/>
              <a:t>	Έχει ως στόχο κάτι πολύ γενικότερο από αυτό που είναι ο στόχος κάθε συγκεκριμένου έργου, </a:t>
            </a:r>
          </a:p>
          <a:p>
            <a:pPr marL="533400" indent="-88900" defTabSz="723900">
              <a:lnSpc>
                <a:spcPct val="150000"/>
              </a:lnSpc>
            </a:pPr>
            <a:r>
              <a:rPr lang="el-GR" altLang="el-GR" sz="2400" dirty="0"/>
              <a:t>	ο χρονικός ορίζοντας υλοποίησής του είναι πολύ πιο μακροχρόνιος από εκείνου των έργων και </a:t>
            </a:r>
          </a:p>
          <a:p>
            <a:pPr marL="533400" indent="-88900" defTabSz="723900">
              <a:lnSpc>
                <a:spcPct val="150000"/>
              </a:lnSpc>
            </a:pPr>
            <a:r>
              <a:rPr lang="el-GR" altLang="el-GR" sz="2400" dirty="0"/>
              <a:t>	αντίστοιχα κατά πολύ μεγαλύτερος είναι και ο προϋπολογισμός του.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116632"/>
            <a:ext cx="8208913" cy="1260475"/>
          </a:xfrm>
        </p:spPr>
        <p:txBody>
          <a:bodyPr>
            <a:noAutofit/>
          </a:bodyPr>
          <a:lstStyle/>
          <a:p>
            <a:r>
              <a:rPr lang="el-GR" altLang="el-GR" dirty="0" smtClean="0"/>
              <a:t>Βασικές έννοιες: Πρόγραμμα </a:t>
            </a:r>
            <a:br>
              <a:rPr lang="el-GR" altLang="el-GR" dirty="0" smtClean="0"/>
            </a:br>
            <a:r>
              <a:rPr lang="el-GR" altLang="el-GR" dirty="0" smtClean="0"/>
              <a:t>(2 από 3)</a:t>
            </a:r>
            <a:endParaRPr lang="el-GR" dirty="0">
              <a:latin typeface="+mn-lt"/>
              <a:cs typeface="Times New Roman" pitchFamily="18" charset="0"/>
            </a:endParaRPr>
          </a:p>
        </p:txBody>
      </p:sp>
      <p:sp>
        <p:nvSpPr>
          <p:cNvPr id="10" name="Rectangle 5" descr=" Κλασσικό  παράδειγμα είναι τα Επιχειρησιακά Προγράμματα (Ε.Π.) των προηγούμενων Κοινοτικών Πλαισίων Στήριξης, καθώς και του ΕΣΠΑ. Κάθε Επιχειρησιακό Πρόγραμμα αναλύεται σε Άξονες Προτεραιότητας (τις στρατηγικές επιλογές του), που στη συνέχεια αναλύονται στα Μέτρα του Επιχειρησιακού Προγράμματος (με συγκεκριμένους στόχους). Η υλοποίηση ενός Επιχειρησιακού Προγράμματος γίνεται με την ένταξη Πράξεων στα Μέτρα. &#10;"/>
          <p:cNvSpPr>
            <a:spLocks noChangeArrowheads="1"/>
          </p:cNvSpPr>
          <p:nvPr/>
        </p:nvSpPr>
        <p:spPr bwMode="auto">
          <a:xfrm>
            <a:off x="467544" y="1988840"/>
            <a:ext cx="8208912" cy="391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ts val="300"/>
              </a:spcBef>
            </a:pPr>
            <a:r>
              <a:rPr lang="el-GR" altLang="el-GR" sz="2400" dirty="0"/>
              <a:t>	Κλασσικό  παράδειγμα είναι τα Επιχειρησιακά Προγράμματα (Ε.Π.) των προηγούμενων Κοινοτικών Πλαισίων Στήριξης, καθώς και του ΕΣΠΑ. Κάθε Ε.Π. αναλύεται σε Άξονες Προτεραιότητας (τις στρατηγικές επιλογές του), που στη συνέχεια αναλύονται στα Μέτρα του Ε.Π. (με συγκεκριμένους στόχους). Η υλοποίηση ενός Ε.Π. γίνεται με την ένταξη Πράξεων στα Μέτρα.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116632"/>
            <a:ext cx="8174484" cy="1404491"/>
          </a:xfrm>
        </p:spPr>
        <p:txBody>
          <a:bodyPr>
            <a:noAutofit/>
          </a:bodyPr>
          <a:lstStyle/>
          <a:p>
            <a:r>
              <a:rPr lang="el-GR" altLang="el-GR" dirty="0" smtClean="0"/>
              <a:t>Βασικές έννοιες: Πρόγραμμα </a:t>
            </a:r>
            <a:br>
              <a:rPr lang="el-GR" altLang="el-GR" dirty="0" smtClean="0"/>
            </a:br>
            <a:r>
              <a:rPr lang="el-GR" altLang="el-GR" dirty="0" smtClean="0"/>
              <a:t>(3 από 3)</a:t>
            </a:r>
            <a:endParaRPr lang="el-GR" dirty="0">
              <a:latin typeface="+mn-lt"/>
              <a:cs typeface="Times New Roman" pitchFamily="18" charset="0"/>
            </a:endParaRPr>
          </a:p>
        </p:txBody>
      </p:sp>
      <p:sp>
        <p:nvSpPr>
          <p:cNvPr id="10" name="TextBox 4" descr="Πράξη ή Έργο καλείται το αποτέλεσμα συνόλου εργασιών που προορίζεται να ανταποκρίνεται αυτόνομα σε συγκεκριμένη τεχνική, οικονομική ή κοινωνική λειτουργία. Οι Πράξεις έχουν καθορισμένο φυσικό και οικονομικό αντικείμενο που προσδιορίζεται κατά τη διαδικασία ένταξής τους στο Επιχειρησιακό πρόγραμμα και περιγράφεται στο αντίστοιχο εγκεκριμένο Τεχνικό Δελτίο.&#10;"/>
          <p:cNvSpPr txBox="1">
            <a:spLocks noChangeArrowheads="1"/>
          </p:cNvSpPr>
          <p:nvPr>
            <p:custDataLst>
              <p:tags r:id="rId2"/>
            </p:custDataLst>
          </p:nvPr>
        </p:nvSpPr>
        <p:spPr bwMode="auto">
          <a:xfrm>
            <a:off x="467544" y="1726123"/>
            <a:ext cx="8174484" cy="335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300"/>
              </a:spcBef>
            </a:pPr>
            <a:r>
              <a:rPr lang="el-GR" altLang="el-GR" sz="2400" dirty="0"/>
              <a:t>Πράξη ή Έργο καλείται το αποτέλεσμα συνόλου εργασιών που προορίζεται να ανταποκρίνεται αυτόνομα σε συγκεκριμένη τεχνική, οικονομική ή κοινωνική λειτουργία. Οι Πράξεις έχουν καθορισμένο </a:t>
            </a:r>
            <a:r>
              <a:rPr lang="el-GR" altLang="el-GR" sz="2400" b="1" dirty="0"/>
              <a:t>φυσικό</a:t>
            </a:r>
            <a:r>
              <a:rPr lang="el-GR" altLang="el-GR" sz="2400" dirty="0"/>
              <a:t> και </a:t>
            </a:r>
            <a:r>
              <a:rPr lang="el-GR" altLang="el-GR" sz="2400" b="1" dirty="0"/>
              <a:t>οικονομικό</a:t>
            </a:r>
            <a:r>
              <a:rPr lang="el-GR" altLang="el-GR" sz="2400" dirty="0"/>
              <a:t> αντικείμενο που προσδιορίζεται κατά τη διαδικασία ένταξής τους στο Ε.Π. και περιγράφεται στο αντίστοιχο εγκεκριμένο Τεχνικό Δελτίο.</a:t>
            </a:r>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362075"/>
          </a:xfrm>
        </p:spPr>
        <p:txBody>
          <a:bodyPr>
            <a:noAutofit/>
          </a:bodyPr>
          <a:lstStyle/>
          <a:p>
            <a:pPr algn="ctr"/>
            <a:r>
              <a:rPr lang="el-GR" altLang="el-GR" sz="4400" dirty="0">
                <a:latin typeface="+mn-lt"/>
              </a:rPr>
              <a:t>Διαφορές έργου – λειτουργίας </a:t>
            </a:r>
            <a:r>
              <a:rPr lang="el-GR" altLang="el-GR" sz="4400" dirty="0" smtClean="0">
                <a:latin typeface="+mn-lt"/>
              </a:rPr>
              <a:t>(1 από 4)</a:t>
            </a:r>
            <a:endParaRPr lang="el-GR" sz="4400" dirty="0">
              <a:latin typeface="+mn-lt"/>
            </a:endParaRPr>
          </a:p>
        </p:txBody>
      </p:sp>
      <p:sp>
        <p:nvSpPr>
          <p:cNvPr id="2" name="Ορθογώνιο 1"/>
          <p:cNvSpPr/>
          <p:nvPr/>
        </p:nvSpPr>
        <p:spPr>
          <a:xfrm>
            <a:off x="476300" y="1556792"/>
            <a:ext cx="8219256" cy="4601260"/>
          </a:xfrm>
          <a:prstGeom prst="rect">
            <a:avLst/>
          </a:prstGeom>
        </p:spPr>
        <p:txBody>
          <a:bodyPr wrap="square">
            <a:spAutoFit/>
          </a:bodyPr>
          <a:lstStyle/>
          <a:p>
            <a:pPr>
              <a:lnSpc>
                <a:spcPct val="150000"/>
              </a:lnSpc>
              <a:spcBef>
                <a:spcPts val="300"/>
              </a:spcBef>
            </a:pPr>
            <a:r>
              <a:rPr lang="el-GR" altLang="el-GR" sz="2400" dirty="0"/>
              <a:t>	Το έργο είναι σειρά εργασιών προσωρινή, πρωτότυπου χαρακτήρα, μη επαναλαμβανόμενη αναδεικνύει την πρώτη μεγάλη διαφορά.</a:t>
            </a:r>
          </a:p>
          <a:p>
            <a:pPr>
              <a:lnSpc>
                <a:spcPct val="150000"/>
              </a:lnSpc>
              <a:spcBef>
                <a:spcPts val="300"/>
              </a:spcBef>
            </a:pPr>
            <a:r>
              <a:rPr lang="el-GR" altLang="el-GR" sz="2400" dirty="0"/>
              <a:t>	Οι δραστηριότητες έχουν </a:t>
            </a:r>
            <a:r>
              <a:rPr lang="el-GR" altLang="el-GR" sz="2400" b="1" dirty="0"/>
              <a:t>μοναδικό</a:t>
            </a:r>
            <a:r>
              <a:rPr lang="el-GR" altLang="el-GR" sz="2400" dirty="0"/>
              <a:t> χαρακτήρα. Η </a:t>
            </a:r>
            <a:r>
              <a:rPr lang="el-GR" altLang="el-GR" sz="2400" b="1" dirty="0"/>
              <a:t>αλληλουχία </a:t>
            </a:r>
            <a:r>
              <a:rPr lang="el-GR" altLang="el-GR" sz="2400" dirty="0"/>
              <a:t>των δραστηριοτήτων αναφέρεται στη λογική ή τεχνολογική σχέση μεταξύ των δραστηριοτήτων.</a:t>
            </a:r>
          </a:p>
          <a:p>
            <a:pPr>
              <a:lnSpc>
                <a:spcPct val="150000"/>
              </a:lnSpc>
              <a:spcBef>
                <a:spcPts val="300"/>
              </a:spcBef>
            </a:pPr>
            <a:r>
              <a:rPr lang="el-GR" altLang="el-GR" sz="2400" dirty="0"/>
              <a:t>	Ο καλός σχεδιασμός ενός έργου είναι αναγκαία, αλλά όχι και ικανή συνθήκη για την επιτυχή ολοκλήρωσή του</a:t>
            </a:r>
            <a:r>
              <a:rPr lang="el-GR" altLang="el-GR" sz="2400" dirty="0" smtClean="0"/>
              <a:t>.</a:t>
            </a:r>
            <a:r>
              <a:rPr lang="el-GR" altLang="el-GR" sz="2400" dirty="0"/>
              <a:t>	</a:t>
            </a:r>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t>Διαφορές έργου – λειτουργίας </a:t>
            </a:r>
            <a:r>
              <a:rPr lang="el-GR" altLang="el-GR" dirty="0" smtClean="0"/>
              <a:t/>
            </a:r>
            <a:br>
              <a:rPr lang="el-GR" altLang="el-GR" dirty="0" smtClean="0"/>
            </a:br>
            <a:r>
              <a:rPr lang="el-GR" altLang="el-GR" dirty="0" smtClean="0"/>
              <a:t>(2 </a:t>
            </a:r>
            <a:r>
              <a:rPr lang="el-GR" altLang="el-GR" dirty="0"/>
              <a:t>από </a:t>
            </a:r>
            <a:r>
              <a:rPr lang="el-GR" altLang="el-GR" dirty="0" smtClean="0"/>
              <a:t>4)</a:t>
            </a:r>
            <a:endParaRPr lang="el-GR" dirty="0">
              <a:cs typeface="Times New Roman" pitchFamily="18" charset="0"/>
            </a:endParaRPr>
          </a:p>
        </p:txBody>
      </p:sp>
      <p:sp>
        <p:nvSpPr>
          <p:cNvPr id="10" name="Ορθογώνιο 9"/>
          <p:cNvSpPr/>
          <p:nvPr>
            <p:custDataLst>
              <p:tags r:id="rId2"/>
            </p:custDataLst>
          </p:nvPr>
        </p:nvSpPr>
        <p:spPr>
          <a:xfrm>
            <a:off x="467544" y="1988840"/>
            <a:ext cx="8208912" cy="3397533"/>
          </a:xfrm>
          <a:prstGeom prst="rect">
            <a:avLst/>
          </a:prstGeom>
        </p:spPr>
        <p:txBody>
          <a:bodyPr wrap="square">
            <a:spAutoFit/>
          </a:bodyPr>
          <a:lstStyle/>
          <a:p>
            <a:pPr>
              <a:lnSpc>
                <a:spcPct val="150000"/>
              </a:lnSpc>
              <a:spcBef>
                <a:spcPts val="300"/>
              </a:spcBef>
            </a:pPr>
            <a:r>
              <a:rPr lang="el-GR" altLang="el-GR" sz="2400" dirty="0"/>
              <a:t>	Κάθε έργο έχει ένα συγκεκριμένο </a:t>
            </a:r>
            <a:r>
              <a:rPr lang="el-GR" altLang="el-GR" sz="2400" b="1" dirty="0"/>
              <a:t>σκοπό </a:t>
            </a:r>
            <a:r>
              <a:rPr lang="el-GR" altLang="el-GR" sz="2400" dirty="0"/>
              <a:t>αλλά και στόχο ολοκλήρωσης σε συγκεκριμένο </a:t>
            </a:r>
            <a:r>
              <a:rPr lang="el-GR" altLang="el-GR" sz="2400" b="1" dirty="0"/>
              <a:t>χρόνο</a:t>
            </a:r>
            <a:r>
              <a:rPr lang="el-GR" altLang="el-GR" sz="2400" dirty="0"/>
              <a:t>. </a:t>
            </a:r>
          </a:p>
          <a:p>
            <a:pPr>
              <a:lnSpc>
                <a:spcPct val="150000"/>
              </a:lnSpc>
              <a:spcBef>
                <a:spcPts val="300"/>
              </a:spcBef>
            </a:pPr>
            <a:r>
              <a:rPr lang="el-GR" altLang="el-GR" sz="2400" dirty="0"/>
              <a:t>	Μια λειτουργία σαφώς εξυπηρετεί ένα συγκεκριμένο σκοπό επίσης, όμως η επίδραση της παραμέτρου χρόνος είναι τελείως διαφορετική καθώς η λειτουργία επαναλαμβάνεται συνεχώς.</a:t>
            </a: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80293"/>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altLang="el-GR" dirty="0"/>
              <a:t>Διαφορές έργου – λειτουργίας </a:t>
            </a:r>
            <a:br>
              <a:rPr lang="el-GR" altLang="el-GR" dirty="0"/>
            </a:br>
            <a:r>
              <a:rPr lang="el-GR" altLang="el-GR" dirty="0" smtClean="0"/>
              <a:t>(3 </a:t>
            </a:r>
            <a:r>
              <a:rPr lang="el-GR" altLang="el-GR" dirty="0"/>
              <a:t>από </a:t>
            </a:r>
            <a:r>
              <a:rPr lang="el-GR" altLang="el-GR" dirty="0" smtClean="0"/>
              <a:t>4)</a:t>
            </a:r>
            <a:endParaRPr lang="el-GR" dirty="0"/>
          </a:p>
        </p:txBody>
      </p:sp>
      <p:sp>
        <p:nvSpPr>
          <p:cNvPr id="8" name="Rectangle 4"/>
          <p:cNvSpPr txBox="1">
            <a:spLocks noChangeArrowheads="1"/>
          </p:cNvSpPr>
          <p:nvPr>
            <p:custDataLst>
              <p:tags r:id="rId2"/>
            </p:custDataLst>
          </p:nvPr>
        </p:nvSpPr>
        <p:spPr>
          <a:xfrm>
            <a:off x="467545" y="1855489"/>
            <a:ext cx="8208912" cy="366174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spcBef>
                <a:spcPts val="300"/>
              </a:spcBef>
              <a:buNone/>
            </a:pPr>
            <a:r>
              <a:rPr lang="el-GR" altLang="el-GR" sz="2400" dirty="0"/>
              <a:t>	Το έργο σχεδιάζεται με συγκεκριμένες </a:t>
            </a:r>
            <a:r>
              <a:rPr lang="el-GR" altLang="el-GR" sz="2400" b="1" dirty="0"/>
              <a:t>προϋποθέσεις</a:t>
            </a:r>
            <a:r>
              <a:rPr lang="el-GR" altLang="el-GR" sz="2400" dirty="0"/>
              <a:t>, οι οποίες διαμορφώνουν την </a:t>
            </a:r>
            <a:r>
              <a:rPr lang="el-GR" altLang="el-GR" sz="2400" b="1" dirty="0"/>
              <a:t>ποιότητά</a:t>
            </a:r>
            <a:r>
              <a:rPr lang="el-GR" altLang="el-GR" sz="2400" dirty="0"/>
              <a:t> του σύμφωνα με τις ανάγκες του κυρίου του έργου και τις λεπτομέρειες που περιγράφονται στη σύμβασή του. </a:t>
            </a:r>
          </a:p>
          <a:p>
            <a:pPr>
              <a:lnSpc>
                <a:spcPct val="130000"/>
              </a:lnSpc>
              <a:spcBef>
                <a:spcPts val="300"/>
              </a:spcBef>
              <a:buNone/>
            </a:pPr>
            <a:r>
              <a:rPr lang="el-GR" altLang="el-GR" sz="2400" dirty="0"/>
              <a:t>	Στις λειτουργίες οι περισσότερες παράμετροί που τις επηρεάζουν είναι σαφώς προσδιοριζόμενες και λίγες αποτελούν εξαίρεση, στα έργα ισχύει το αντίθετο. </a:t>
            </a:r>
          </a:p>
          <a:p>
            <a:pPr>
              <a:lnSpc>
                <a:spcPct val="130000"/>
              </a:lnSpc>
              <a:spcBef>
                <a:spcPts val="300"/>
              </a:spcBef>
              <a:buNone/>
            </a:pPr>
            <a:r>
              <a:rPr lang="el-GR" altLang="el-GR" sz="2400" dirty="0"/>
              <a:t>	</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106610"/>
            <a:ext cx="8208912" cy="1306166"/>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a:t>Διαφορές έργου – λειτουργίας </a:t>
            </a:r>
            <a:br>
              <a:rPr lang="el-GR" altLang="el-GR" dirty="0"/>
            </a:br>
            <a:r>
              <a:rPr lang="el-GR" altLang="el-GR" dirty="0" smtClean="0"/>
              <a:t>(4 </a:t>
            </a:r>
            <a:r>
              <a:rPr lang="el-GR" altLang="el-GR" dirty="0"/>
              <a:t>από </a:t>
            </a:r>
            <a:r>
              <a:rPr lang="el-GR" altLang="el-GR" dirty="0" smtClean="0"/>
              <a:t>4)</a:t>
            </a:r>
            <a:endParaRPr lang="el-GR" dirty="0"/>
          </a:p>
        </p:txBody>
      </p:sp>
      <p:sp>
        <p:nvSpPr>
          <p:cNvPr id="9" name="Rectangle 2"/>
          <p:cNvSpPr txBox="1">
            <a:spLocks noChangeArrowheads="1"/>
          </p:cNvSpPr>
          <p:nvPr>
            <p:custDataLst>
              <p:tags r:id="rId2"/>
            </p:custDataLst>
          </p:nvPr>
        </p:nvSpPr>
        <p:spPr>
          <a:xfrm>
            <a:off x="467544" y="2060848"/>
            <a:ext cx="8208912" cy="2592288"/>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spcBef>
                <a:spcPts val="300"/>
              </a:spcBef>
              <a:buNone/>
            </a:pPr>
            <a:r>
              <a:rPr lang="el-GR" altLang="el-GR" sz="2400" dirty="0" smtClean="0"/>
              <a:t>     Οι </a:t>
            </a:r>
            <a:r>
              <a:rPr lang="el-GR" altLang="el-GR" sz="2400" dirty="0"/>
              <a:t>επαναλαμβανόμενες διαδικασίες δημιουργούν και για τους ανθρώπινους πόρους ένα καλώς ορισμένο και ξεκάθαρο εργασιακό περιβάλλον (λειτουργία τομέων-τμημάτων στην επιχείρηση/ οργανισμό). Σ’ ένα έργο τα δεδομένα εργασιακά όρια συνήθως δεν υπάρχουν με την ίδια καθαρότητα. </a:t>
            </a: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rmAutofit/>
          </a:bodyPr>
          <a:lstStyle/>
          <a:p>
            <a:pPr>
              <a:tabLst>
                <a:tab pos="457200" algn="l"/>
                <a:tab pos="1584325" algn="l"/>
              </a:tabLst>
            </a:pPr>
            <a:r>
              <a:rPr lang="el-GR" altLang="el-GR" dirty="0">
                <a:latin typeface="+mn-lt"/>
              </a:rPr>
              <a:t>Βασικές έννοιες </a:t>
            </a:r>
            <a:r>
              <a:rPr lang="el-GR" altLang="el-GR" dirty="0" smtClean="0">
                <a:latin typeface="+mn-lt"/>
              </a:rPr>
              <a:t>και διαφορές τους</a:t>
            </a:r>
            <a:endParaRPr lang="el-GR" dirty="0">
              <a:latin typeface="+mn-lt"/>
            </a:endParaRPr>
          </a:p>
        </p:txBody>
      </p:sp>
      <p:pic>
        <p:nvPicPr>
          <p:cNvPr id="6" name="Picture 3" descr="Εξετάζοντας τις έννοιες λειτουργία, έργο και πρόγραμμα ως οργανωτικές δομές εντοπίζουμε συγκεκριμένα χαρακτηριστικά τα οποία διαφοροποιούνται κατά περίπτωση. Το πρώτο χαρακτηριστικό και για τις τρεις έννοιες είναι η συχνότητα επανάληψής τους, η οποία ενώ για τη λειτουργία είναι συνεχής για το έργο και το πρόγραμμα είναι μοναδική.  Το επόμενο χαρακτηριστικό που εξετάζουμε είναι η διάρκειά τους, η οποία για τη λειτουργία είναι πάντα μικρή (όχι πάνω από λίγες ημέρες στη χειρότερη περίπτωση), ενώ στο μεν έργο είναι από μικρή έως μέση (κάποιοι μήνες) στο δε πρόγραμμα από μέση 9αρκετοί μήνες) έως και μεγάλη (αρκετά χρόνια που είναι το συνηθέστερο). Άλλο χαρακτηριστικό είναι η σπουδαιότητά τους. Στη λειτουργία αποδίδεται συνήθως χαμηλή σπουδαιότητα σε αντίθεση με το έργο το οποίο έχει τουλάχιστον μια μέση σπουδαιότητα έως και υψηλή και το πρόγραμμα του οποίου η σπουδαιότητα για τους εμπλεκόμενους είναι αποκλειστικά υψηλή. Σε ανάλογη κλίμακα μπορούμε να αποδώσουμε δύο ακόμη χαρακτηριστικά, το πεδίο παρέμβασης και τους εμπλεκόμενους φορείς. Στη μεν λειτουργία  το πεδίο παρέμβασης είναι μικρό και κατ’ επέκταση οι εμπλεκόμενοι φορείς λίγοι, στο δε έργο το πεδίο παρέμβασης είναι τουλάχιστον μέσο, αν όχι μεγάλο, γεγονός που σημαίνει ότι οι εμπλεκόμενοι φορείς είναι από αρκετοί έως πολλοί. Τέλος σε ένα πρόγραμμα το πεδίο παρέμβασης είναι μόνο μεγάλο με συνέπεια οι εμπλεκόμενοι φορείς να είναι πολλοί. Το τελευταίο χαρακτηριστικό που διαφοροποιεί τις οργανωτικές δομές λειτουργία, έργο και πρόγραμμα είναι το κόστος το οποίο κλιμακώνεται από χαμηλό έως μέσο για τη λειτουργία, από μέσο έως υψηλό για το έργο και είναι αποκλειστικά υψηλό για ένα πρόγραμμ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7545" y="1628800"/>
            <a:ext cx="8161286" cy="4176464"/>
          </a:xfrm>
          <a:prstGeom prst="rect">
            <a:avLst/>
          </a:prstGeo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p:spPr>
        <p:txBody>
          <a:bodyPr>
            <a:noAutofit/>
          </a:bodyPr>
          <a:lstStyle/>
          <a:p>
            <a:r>
              <a:rPr lang="el-GR" altLang="el-GR" dirty="0">
                <a:latin typeface="+mn-lt"/>
              </a:rPr>
              <a:t>Τι μας Έχει Μάθει η Πράξη</a:t>
            </a:r>
            <a:r>
              <a:rPr lang="el-GR" altLang="el-GR" dirty="0" smtClean="0">
                <a:latin typeface="+mn-lt"/>
              </a:rPr>
              <a:t>; </a:t>
            </a:r>
            <a:br>
              <a:rPr lang="el-GR" altLang="el-GR" dirty="0" smtClean="0">
                <a:latin typeface="+mn-lt"/>
              </a:rPr>
            </a:br>
            <a:r>
              <a:rPr lang="el-GR" altLang="el-GR" dirty="0" smtClean="0">
                <a:latin typeface="+mn-lt"/>
              </a:rPr>
              <a:t>(1 από 2)</a:t>
            </a:r>
            <a:endParaRPr lang="el-GR" dirty="0">
              <a:latin typeface="+mn-lt"/>
            </a:endParaRPr>
          </a:p>
        </p:txBody>
      </p:sp>
      <p:sp>
        <p:nvSpPr>
          <p:cNvPr id="4" name="Ορθογώνιο 3" descr="Υπότυποι και υπέρτυποι&#10;Έστω Y ένας υπότυπος του Χ. Τότε, μπορούμε να σχεδιάσουμε μια συμπαγή γραμμή από τον Υ στον Χ, σημειωμένη με ένα σύμβολο Ì, που αντιπροσωπεύει το μαθηματικό τελεστή «υποσύνολο του» (επειδή το σύνολο όλων των Υ είναι υποσύνολο του συνόλου όλων των Χ).&#10;"/>
          <p:cNvSpPr/>
          <p:nvPr>
            <p:custDataLst>
              <p:tags r:id="rId2"/>
            </p:custDataLst>
          </p:nvPr>
        </p:nvSpPr>
        <p:spPr>
          <a:xfrm>
            <a:off x="467545" y="1568981"/>
            <a:ext cx="8208912" cy="4524315"/>
          </a:xfrm>
          <a:prstGeom prst="rect">
            <a:avLst/>
          </a:prstGeom>
        </p:spPr>
        <p:txBody>
          <a:bodyPr wrap="square">
            <a:spAutoFit/>
          </a:bodyPr>
          <a:lstStyle/>
          <a:p>
            <a:pPr marL="342900" indent="-342900">
              <a:buFont typeface="Wingdings" panose="05000000000000000000" pitchFamily="2" charset="2"/>
              <a:buChar char="q"/>
            </a:pPr>
            <a:r>
              <a:rPr lang="el-GR" altLang="el-GR" sz="2400" dirty="0"/>
              <a:t>Κανένα έργο δεν ολοκληρώνεται ποτέ στην ώρα του, εντός</a:t>
            </a:r>
            <a:r>
              <a:rPr lang="en-US" altLang="el-GR" sz="2400" dirty="0"/>
              <a:t> </a:t>
            </a:r>
            <a:r>
              <a:rPr lang="el-GR" altLang="el-GR" sz="2400" dirty="0"/>
              <a:t>προϋπολογισμού, ή με το ίδιο εργατικό δυναμικό που</a:t>
            </a:r>
            <a:r>
              <a:rPr lang="en-US" altLang="el-GR" sz="2400" dirty="0"/>
              <a:t> </a:t>
            </a:r>
            <a:r>
              <a:rPr lang="el-GR" altLang="el-GR" sz="2400" dirty="0"/>
              <a:t>ξεκίνησε.</a:t>
            </a:r>
          </a:p>
          <a:p>
            <a:pPr marL="342900" indent="-342900">
              <a:buFont typeface="Wingdings" panose="05000000000000000000" pitchFamily="2" charset="2"/>
              <a:buChar char="q"/>
            </a:pPr>
            <a:r>
              <a:rPr lang="el-GR" altLang="el-GR" sz="2400" dirty="0"/>
              <a:t>Το δικό σας δεν θα είναι το πρώτο.</a:t>
            </a:r>
          </a:p>
          <a:p>
            <a:pPr marL="342900" indent="-342900">
              <a:buFont typeface="Wingdings" panose="05000000000000000000" pitchFamily="2" charset="2"/>
              <a:buChar char="q"/>
            </a:pPr>
            <a:r>
              <a:rPr lang="el-GR" altLang="el-GR" sz="2400" dirty="0"/>
              <a:t>Τα έργα εξελίσσονται γρήγορα μέχρι να ολοκληρωθούν</a:t>
            </a:r>
            <a:r>
              <a:rPr lang="en-US" altLang="el-GR" sz="2400" dirty="0"/>
              <a:t> </a:t>
            </a:r>
            <a:r>
              <a:rPr lang="el-GR" altLang="el-GR" sz="2400" dirty="0"/>
              <a:t>κατά 90%, αλλά συχνά παραμένουν σε αυτό το βαθμό</a:t>
            </a:r>
            <a:r>
              <a:rPr lang="en-US" altLang="el-GR" sz="2400" dirty="0"/>
              <a:t> </a:t>
            </a:r>
            <a:r>
              <a:rPr lang="el-GR" altLang="el-GR" sz="2400" dirty="0"/>
              <a:t>ολοκλήρωσης για πάντα.</a:t>
            </a:r>
          </a:p>
          <a:p>
            <a:pPr marL="342900" indent="-342900">
              <a:buFont typeface="Wingdings" panose="05000000000000000000" pitchFamily="2" charset="2"/>
              <a:buChar char="q"/>
            </a:pPr>
            <a:r>
              <a:rPr lang="el-GR" altLang="el-GR" sz="2400" dirty="0"/>
              <a:t>Όταν τα πράγματα πηγαίνουν καλά, κάτι αναμένεται να</a:t>
            </a:r>
            <a:r>
              <a:rPr lang="en-US" altLang="el-GR" sz="2400" dirty="0"/>
              <a:t> </a:t>
            </a:r>
            <a:r>
              <a:rPr lang="el-GR" altLang="el-GR" sz="2400" dirty="0"/>
              <a:t>γίνει λάθος.</a:t>
            </a:r>
          </a:p>
          <a:p>
            <a:pPr marL="342900" indent="-342900">
              <a:buFont typeface="Wingdings" panose="05000000000000000000" pitchFamily="2" charset="2"/>
              <a:buChar char="q"/>
            </a:pPr>
            <a:r>
              <a:rPr lang="el-GR" altLang="el-GR" sz="2400" dirty="0"/>
              <a:t>Όταν τα πράγματα δεν μπορούν να πάνε χειρότερα, θα</a:t>
            </a:r>
            <a:r>
              <a:rPr lang="en-US" altLang="el-GR" sz="2400" dirty="0"/>
              <a:t> </a:t>
            </a:r>
            <a:r>
              <a:rPr lang="el-GR" altLang="el-GR" sz="2400" dirty="0"/>
              <a:t>πάνε.</a:t>
            </a:r>
          </a:p>
          <a:p>
            <a:pPr marL="342900" indent="-342900">
              <a:buFont typeface="Wingdings" panose="05000000000000000000" pitchFamily="2" charset="2"/>
              <a:buChar char="q"/>
            </a:pPr>
            <a:r>
              <a:rPr lang="el-GR" altLang="el-GR" sz="2400" dirty="0"/>
              <a:t>Όταν τα πράγματα φαίνεται να πηγαίνουν καλύτερα,</a:t>
            </a:r>
            <a:r>
              <a:rPr lang="en-US" altLang="el-GR" sz="2400" dirty="0"/>
              <a:t> </a:t>
            </a:r>
            <a:r>
              <a:rPr lang="el-GR" altLang="el-GR" sz="2400" dirty="0"/>
              <a:t>κάτι έχει παραβλεφθεί</a:t>
            </a:r>
            <a:r>
              <a:rPr lang="el-GR" altLang="el-GR" sz="2400" dirty="0" smtClean="0"/>
              <a:t>.</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99392"/>
            <a:ext cx="8208912" cy="1584176"/>
          </a:xfrm>
        </p:spPr>
        <p:txBody>
          <a:bodyPr>
            <a:noAutofit/>
          </a:bodyPr>
          <a:lstStyle/>
          <a:p>
            <a:pPr eaLnBrk="0" hangingPunct="0">
              <a:tabLst>
                <a:tab pos="457200" algn="l"/>
                <a:tab pos="1584325" algn="l"/>
              </a:tabLst>
            </a:pPr>
            <a:r>
              <a:rPr lang="el-GR" altLang="el-GR" dirty="0"/>
              <a:t>Τι μας Έχει Μάθει η Πράξη; </a:t>
            </a:r>
            <a:br>
              <a:rPr lang="el-GR" altLang="el-GR" dirty="0"/>
            </a:br>
            <a:r>
              <a:rPr lang="el-GR" altLang="el-GR" dirty="0" smtClean="0"/>
              <a:t>(2 </a:t>
            </a:r>
            <a:r>
              <a:rPr lang="el-GR" altLang="el-GR" dirty="0"/>
              <a:t>από 2)</a:t>
            </a:r>
            <a:endParaRPr lang="el-GR" dirty="0">
              <a:latin typeface="+mn-lt"/>
              <a:cs typeface="Times New Roman" pitchFamily="18" charset="0"/>
            </a:endParaRPr>
          </a:p>
        </p:txBody>
      </p:sp>
      <p:sp>
        <p:nvSpPr>
          <p:cNvPr id="8" name="Content Placeholder 2"/>
          <p:cNvSpPr>
            <a:spLocks noGrp="1"/>
          </p:cNvSpPr>
          <p:nvPr>
            <p:ph idx="4294967295"/>
          </p:nvPr>
        </p:nvSpPr>
        <p:spPr>
          <a:xfrm>
            <a:off x="467545" y="1988840"/>
            <a:ext cx="8280920" cy="3312368"/>
          </a:xfrm>
        </p:spPr>
        <p:txBody>
          <a:bodyPr>
            <a:noAutofit/>
          </a:bodyPr>
          <a:lstStyle/>
          <a:p>
            <a:pPr>
              <a:buFont typeface="Wingdings" panose="05000000000000000000" pitchFamily="2" charset="2"/>
              <a:buChar char="q"/>
            </a:pPr>
            <a:r>
              <a:rPr lang="el-GR" altLang="el-GR" sz="2400" dirty="0"/>
              <a:t>Εάν το περιεχόμενο του έργου επιτρέπεται να αλλάξει</a:t>
            </a:r>
            <a:r>
              <a:rPr lang="en-US" altLang="el-GR" sz="2400" dirty="0"/>
              <a:t> </a:t>
            </a:r>
            <a:r>
              <a:rPr lang="el-GR" altLang="el-GR" sz="2400" dirty="0"/>
              <a:t>απεριόριστα, ο ρυθμός των αλλαγών θα ξεπεράσει το</a:t>
            </a:r>
            <a:r>
              <a:rPr lang="en-US" altLang="el-GR" sz="2400" dirty="0"/>
              <a:t> </a:t>
            </a:r>
            <a:r>
              <a:rPr lang="el-GR" altLang="el-GR" sz="2400" dirty="0"/>
              <a:t>ρυθμό της προόδου του.</a:t>
            </a:r>
          </a:p>
          <a:p>
            <a:pPr>
              <a:buFont typeface="Wingdings" panose="05000000000000000000" pitchFamily="2" charset="2"/>
              <a:buChar char="q"/>
            </a:pPr>
            <a:r>
              <a:rPr lang="el-GR" altLang="el-GR" sz="2400" dirty="0"/>
              <a:t>Κανένα σύστημα δεν είναι απαλλαγμένο από ελλείψεις.</a:t>
            </a:r>
          </a:p>
          <a:p>
            <a:pPr>
              <a:buFont typeface="Wingdings" panose="05000000000000000000" pitchFamily="2" charset="2"/>
              <a:buChar char="q"/>
            </a:pPr>
            <a:r>
              <a:rPr lang="el-GR" altLang="el-GR" sz="2400" dirty="0"/>
              <a:t>Προσπάθειες για την εξυγίανση ενός συστήματος</a:t>
            </a:r>
            <a:r>
              <a:rPr lang="en-US" altLang="el-GR" sz="2400" dirty="0"/>
              <a:t> </a:t>
            </a:r>
            <a:r>
              <a:rPr lang="el-GR" altLang="el-GR" sz="2400" dirty="0"/>
              <a:t>αναπόφευκτα εισάγουν νέα σφάλματα ακόμα δυσκολότερα</a:t>
            </a:r>
            <a:r>
              <a:rPr lang="en-US" altLang="el-GR" sz="2400" dirty="0"/>
              <a:t> </a:t>
            </a:r>
            <a:r>
              <a:rPr lang="el-GR" altLang="el-GR" sz="2400" dirty="0"/>
              <a:t>να εντοπιστούν.</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0719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latin typeface="+mn-lt"/>
              </a:rPr>
              <a:t>Συντελεστές έργου</a:t>
            </a:r>
            <a:endParaRPr lang="el-GR" dirty="0">
              <a:latin typeface="+mn-lt"/>
              <a:cs typeface="Times New Roman" pitchFamily="18" charset="0"/>
            </a:endParaRPr>
          </a:p>
        </p:txBody>
      </p:sp>
      <p:graphicFrame>
        <p:nvGraphicFramePr>
          <p:cNvPr id="3" name="Διάγραμμα 2" descr="Πριν μπούμε στη διαδικασία  συζήτησης για τις διεργασίες που εντοπίζουμε σε ένα έργο καθώς και για τα βήματα που ακολουθούμε σ’ αυτό είναι σκόπιμο να έχουμε ξεκαθαρίσει στο μυαλό μας τους δυνητικά εμπλεκόμενους συντελεστές του. Όλους εκείνα τα φυσικά πρόσωπα, τους φορείς και τις υπηρεσίες που αποτελούν το ανθρωπογενές περιβάλλον του. Αν φανταστούμε το έργο ως επίκεντρο της συζήτησής μας, τότε σε ακτίνες ίσης απόστασης από αυτό μπορούμε να θέσουμε (α) την ομάδα του έργου, τους ανθρώπους δηλαδή εκείνους οι οποίοι εμπλέκονται από την αρχή στο σχεδιασμό, συνεχίζουν στην υλοποίηση και πιθανώς φθάνουν στην ολοκλήρωση και την παράδοσή του. Συνήθως κάποιοι από τους ανθρώπους αυτούς στην πορεία μπορεί να αλλάξουν αλλά η έννοια της ομάδας έργου παραμένει ως βασική παράμετρος που επηρεάζει σημαντικά την πορεία του. (β) τους χρηματοδότες εκείνους δηλαδή οι οποίοι εμπλέκονται με την τοποθέτηση κεφαλαίων στο έργο. Μπορεί να είναι ιδιώτες επενδυτές, τράπεζες ή επενδυτικά funds όπως και δημόσιοι φορείς ή το ίδιο το κράτος. Είναι λογικό να απαιτούν την ενημέρωσή τους για την πρόοδο των εργασιών του έργου καθώς και για την οικονομική του κατάσταση. (γ) οι τελικοί χρήστες: τα φυσικά πρόσωπα τα οποία θα επηρεαστούν, ελπίζουμε θετικά, από την ολοκλήρωση του έργου. (δ) οι αρμόδιες υπηρεσίες, όσοι δηλαδή - συνήθως δημόσιοι – φορείς εμπλέκονται για πιθανές αδειοδοτήσεις και ελέγχους στην πορεία του έργου. (ε) τα μέσα μαζικής ενημέρωσης, ο ρόλος των οποίων μπορεί να επηρεάσει θετικά ή αρνητικά την εξέλιξη του έργου καθώς ενεργοποιεί ή εναλλακτικά απενεργοποιεί τη δράση των άλλων εμπλεκόμενων (στ) η κοινωνία: σε τοπικό επίπεδο, περιφερειακό ή εθνικό επίπεδο ανάλογα με το πεδίο παρέμβασης του έργου και τέλος, αλλά όχι τελευταίος, ο κύριος του έργου: το φυσικό ή νομικό πρόσωπο στο οποίο ανήκει η αξιοποίηση (χρήση και λειτουργία του έργου). Όλοι αυτοί οι συντελεστές θα πρέπει να ληφθούν σοβαρά υπόψη από την αρχή καθώς ο ρόλος τους είναι σημαντικός τόσο για τον ορθό σχεδιασμό του έργου όσο και για την αποδοτική λειτουργία του."/>
          <p:cNvGraphicFramePr/>
          <p:nvPr>
            <p:extLst>
              <p:ext uri="{D42A27DB-BD31-4B8C-83A1-F6EECF244321}">
                <p14:modId xmlns:p14="http://schemas.microsoft.com/office/powerpoint/2010/main" val="384851880"/>
              </p:ext>
            </p:extLst>
          </p:nvPr>
        </p:nvGraphicFramePr>
        <p:xfrm>
          <a:off x="1817712" y="908645"/>
          <a:ext cx="5562600" cy="547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080120"/>
          </a:xfrm>
        </p:spPr>
        <p:txBody>
          <a:bodyPr>
            <a:noAutofit/>
          </a:bodyPr>
          <a:lstStyle/>
          <a:p>
            <a:pPr marL="198438" indent="92075" defTabSz="669925" eaLnBrk="0" hangingPunct="0">
              <a:tabLst>
                <a:tab pos="457200" algn="l"/>
              </a:tabLst>
            </a:pPr>
            <a:r>
              <a:rPr lang="el-GR" altLang="el-GR" dirty="0">
                <a:latin typeface="+mn-lt"/>
              </a:rPr>
              <a:t>Τα βήματα ενός έργου</a:t>
            </a:r>
            <a:endParaRPr lang="el-GR" dirty="0">
              <a:latin typeface="+mn-lt"/>
              <a:cs typeface="Times New Roman" pitchFamily="18" charset="0"/>
            </a:endParaRPr>
          </a:p>
        </p:txBody>
      </p:sp>
      <p:sp>
        <p:nvSpPr>
          <p:cNvPr id="2" name="Ορθογώνιο 1" descr="Βήμα 1: Καθορισμός (project definition),&#10;Βήμα 2: Εύρος (project scope),&#10;Βήμα 3: Προϋπολογισμός (Budgeting),&#10;Βήμα 4: Σχεδιασμός (Planning),&#10;Βήμα 5: Χρονοδιάγραμμα (Scheduling),&#10;Βήμα 6: Παρακολούθηση (Monitoring, Tracking),&#10;Βήμα 7: Ολοκλήρωση (Close out).&#10;"/>
          <p:cNvSpPr/>
          <p:nvPr/>
        </p:nvSpPr>
        <p:spPr>
          <a:xfrm>
            <a:off x="467544" y="1340768"/>
            <a:ext cx="8280920" cy="4616648"/>
          </a:xfrm>
          <a:prstGeom prst="rect">
            <a:avLst/>
          </a:prstGeom>
        </p:spPr>
        <p:txBody>
          <a:bodyPr wrap="square">
            <a:spAutoFit/>
          </a:bodyPr>
          <a:lstStyle/>
          <a:p>
            <a:pPr marL="457200" indent="-457200">
              <a:lnSpc>
                <a:spcPct val="150000"/>
              </a:lnSpc>
              <a:buFont typeface="Wingdings" panose="05000000000000000000" pitchFamily="2" charset="2"/>
              <a:buChar char="§"/>
            </a:pPr>
            <a:r>
              <a:rPr lang="el-GR" altLang="el-GR" sz="2800" dirty="0"/>
              <a:t>Βήμα 1: Καθορισμός </a:t>
            </a:r>
            <a:r>
              <a:rPr lang="en-US" altLang="el-GR" sz="2800" dirty="0"/>
              <a:t>(project definition</a:t>
            </a:r>
            <a:r>
              <a:rPr lang="en-US" altLang="el-GR" sz="2800" dirty="0" smtClean="0"/>
              <a:t>)</a:t>
            </a:r>
            <a:r>
              <a:rPr lang="el-GR" altLang="el-GR" sz="2800" dirty="0" smtClean="0"/>
              <a:t>,</a:t>
            </a:r>
            <a:endParaRPr lang="el-GR" altLang="el-GR" sz="2800" dirty="0"/>
          </a:p>
          <a:p>
            <a:pPr marL="457200" indent="-457200">
              <a:lnSpc>
                <a:spcPct val="150000"/>
              </a:lnSpc>
              <a:buFont typeface="Wingdings" panose="05000000000000000000" pitchFamily="2" charset="2"/>
              <a:buChar char="§"/>
            </a:pPr>
            <a:r>
              <a:rPr lang="el-GR" altLang="el-GR" sz="2800" dirty="0"/>
              <a:t>Βήμα 2: Εύρος </a:t>
            </a:r>
            <a:r>
              <a:rPr lang="en-US" altLang="el-GR" sz="2800" dirty="0"/>
              <a:t>(project scope</a:t>
            </a:r>
            <a:r>
              <a:rPr lang="en-US" altLang="el-GR" sz="2800" dirty="0" smtClean="0"/>
              <a:t>)</a:t>
            </a:r>
            <a:r>
              <a:rPr lang="el-GR" altLang="el-GR" sz="2800" dirty="0" smtClean="0"/>
              <a:t>,</a:t>
            </a:r>
            <a:endParaRPr lang="el-GR" altLang="el-GR" sz="2800" dirty="0"/>
          </a:p>
          <a:p>
            <a:pPr marL="457200" indent="-457200">
              <a:lnSpc>
                <a:spcPct val="150000"/>
              </a:lnSpc>
              <a:buFont typeface="Wingdings" panose="05000000000000000000" pitchFamily="2" charset="2"/>
              <a:buChar char="§"/>
            </a:pPr>
            <a:r>
              <a:rPr lang="el-GR" altLang="el-GR" sz="2800" dirty="0"/>
              <a:t>Βήμα 3: Προϋπολογισμός </a:t>
            </a:r>
            <a:r>
              <a:rPr lang="en-US" altLang="el-GR" sz="2800" dirty="0"/>
              <a:t>(Budgeting</a:t>
            </a:r>
            <a:r>
              <a:rPr lang="en-US" altLang="el-GR" sz="2800" dirty="0" smtClean="0"/>
              <a:t>)</a:t>
            </a:r>
            <a:r>
              <a:rPr lang="el-GR" altLang="el-GR" sz="2800" dirty="0" smtClean="0"/>
              <a:t>,</a:t>
            </a:r>
            <a:endParaRPr lang="el-GR" altLang="el-GR" sz="2800" dirty="0"/>
          </a:p>
          <a:p>
            <a:pPr marL="457200" indent="-457200">
              <a:lnSpc>
                <a:spcPct val="150000"/>
              </a:lnSpc>
              <a:buFont typeface="Wingdings" panose="05000000000000000000" pitchFamily="2" charset="2"/>
              <a:buChar char="§"/>
            </a:pPr>
            <a:r>
              <a:rPr lang="el-GR" altLang="el-GR" sz="2800" dirty="0"/>
              <a:t>Βήμα 4: Σχεδιασμός</a:t>
            </a:r>
            <a:r>
              <a:rPr lang="en-US" altLang="el-GR" sz="2800" dirty="0"/>
              <a:t> (Planning</a:t>
            </a:r>
            <a:r>
              <a:rPr lang="en-US" altLang="el-GR" sz="2800" dirty="0" smtClean="0"/>
              <a:t>)</a:t>
            </a:r>
            <a:r>
              <a:rPr lang="el-GR" altLang="el-GR" sz="2800" dirty="0" smtClean="0"/>
              <a:t>,</a:t>
            </a:r>
            <a:endParaRPr lang="el-GR" altLang="el-GR" sz="2800" dirty="0"/>
          </a:p>
          <a:p>
            <a:pPr marL="457200" indent="-457200">
              <a:lnSpc>
                <a:spcPct val="150000"/>
              </a:lnSpc>
              <a:buFont typeface="Wingdings" panose="05000000000000000000" pitchFamily="2" charset="2"/>
              <a:buChar char="§"/>
            </a:pPr>
            <a:r>
              <a:rPr lang="el-GR" altLang="el-GR" sz="2800" dirty="0"/>
              <a:t>Βήμα 5: Χρονοδιάγραμμα</a:t>
            </a:r>
            <a:r>
              <a:rPr lang="en-US" altLang="el-GR" sz="2800" dirty="0"/>
              <a:t> (Scheduling</a:t>
            </a:r>
            <a:r>
              <a:rPr lang="en-US" altLang="el-GR" sz="2800" dirty="0" smtClean="0"/>
              <a:t>)</a:t>
            </a:r>
            <a:r>
              <a:rPr lang="el-GR" altLang="el-GR" sz="2800" dirty="0" smtClean="0"/>
              <a:t>,</a:t>
            </a:r>
            <a:endParaRPr lang="el-GR" altLang="el-GR" sz="2800" dirty="0"/>
          </a:p>
          <a:p>
            <a:pPr marL="457200" indent="-457200">
              <a:lnSpc>
                <a:spcPct val="150000"/>
              </a:lnSpc>
              <a:buFont typeface="Wingdings" panose="05000000000000000000" pitchFamily="2" charset="2"/>
              <a:buChar char="§"/>
            </a:pPr>
            <a:r>
              <a:rPr lang="el-GR" altLang="el-GR" sz="2800" dirty="0"/>
              <a:t>Βήμα 6: Παρακολούθηση</a:t>
            </a:r>
            <a:r>
              <a:rPr lang="en-US" altLang="el-GR" sz="2800" dirty="0"/>
              <a:t> (Monitoring-Tracking</a:t>
            </a:r>
            <a:r>
              <a:rPr lang="en-US" altLang="el-GR" sz="2800" dirty="0" smtClean="0"/>
              <a:t>)</a:t>
            </a:r>
            <a:r>
              <a:rPr lang="el-GR" altLang="el-GR" sz="2800" dirty="0" smtClean="0"/>
              <a:t>,</a:t>
            </a:r>
            <a:endParaRPr lang="el-GR" altLang="el-GR" sz="2800" dirty="0"/>
          </a:p>
          <a:p>
            <a:pPr marL="457200" indent="-457200">
              <a:lnSpc>
                <a:spcPct val="150000"/>
              </a:lnSpc>
              <a:buFont typeface="Wingdings" panose="05000000000000000000" pitchFamily="2" charset="2"/>
              <a:buChar char="§"/>
            </a:pPr>
            <a:r>
              <a:rPr lang="el-GR" altLang="el-GR" sz="2800" dirty="0"/>
              <a:t>Βήμα 7: Ολοκλήρωση</a:t>
            </a:r>
            <a:r>
              <a:rPr lang="en-US" altLang="el-GR" sz="2800" dirty="0"/>
              <a:t> (Close out</a:t>
            </a:r>
            <a:r>
              <a:rPr lang="en-US" altLang="el-GR" sz="2800" dirty="0" smtClean="0"/>
              <a:t>)</a:t>
            </a:r>
            <a:r>
              <a:rPr lang="el-GR" altLang="el-GR" sz="2800" dirty="0" smtClean="0"/>
              <a:t>.</a:t>
            </a:r>
            <a:endParaRPr lang="el-GR" altLang="el-GR" sz="28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indent="-381000">
              <a:tabLst>
                <a:tab pos="381000" algn="l"/>
              </a:tabLst>
            </a:pPr>
            <a:r>
              <a:rPr lang="el-GR" altLang="el-GR" dirty="0" smtClean="0"/>
              <a:t>Κατά τον </a:t>
            </a:r>
            <a:r>
              <a:rPr lang="en-US" altLang="el-GR" dirty="0" err="1" smtClean="0"/>
              <a:t>Oberlender</a:t>
            </a:r>
            <a:r>
              <a:rPr lang="el-GR" altLang="el-GR" dirty="0" smtClean="0"/>
              <a:t> (2000) </a:t>
            </a:r>
            <a:br>
              <a:rPr lang="el-GR" altLang="el-GR" dirty="0" smtClean="0"/>
            </a:br>
            <a:r>
              <a:rPr lang="el-GR" altLang="el-GR" dirty="0" smtClean="0"/>
              <a:t>(1 από 4)</a:t>
            </a:r>
            <a:endParaRPr lang="el-GR" dirty="0"/>
          </a:p>
        </p:txBody>
      </p:sp>
      <p:sp>
        <p:nvSpPr>
          <p:cNvPr id="8" name="Θέση περιεχομένου 4"/>
          <p:cNvSpPr>
            <a:spLocks noGrp="1"/>
          </p:cNvSpPr>
          <p:nvPr>
            <p:ph idx="1"/>
          </p:nvPr>
        </p:nvSpPr>
        <p:spPr>
          <a:xfrm>
            <a:off x="467544" y="1844824"/>
            <a:ext cx="8280920" cy="3672408"/>
          </a:xfrm>
        </p:spPr>
        <p:txBody>
          <a:bodyPr>
            <a:noAutofit/>
          </a:bodyPr>
          <a:lstStyle/>
          <a:p>
            <a:pPr>
              <a:buClr>
                <a:schemeClr val="tx1"/>
              </a:buClr>
              <a:buFont typeface="Wingdings" pitchFamily="2" charset="2"/>
              <a:buChar char="q"/>
            </a:pPr>
            <a:r>
              <a:rPr lang="el-GR" altLang="el-GR" sz="2400" dirty="0"/>
              <a:t>Βήμα 1: </a:t>
            </a:r>
            <a:r>
              <a:rPr lang="el-GR" altLang="el-GR" sz="2400" b="1" dirty="0">
                <a:solidFill>
                  <a:schemeClr val="folHlink"/>
                </a:solidFill>
              </a:rPr>
              <a:t>Ορισμός του έργου</a:t>
            </a:r>
            <a:r>
              <a:rPr lang="el-GR" altLang="el-GR" sz="2400" dirty="0"/>
              <a:t> (περιλαμβάνει όλες τις απαραίτητες ενέργειες έτσι ώστε να κατανοήσουμε τι ακριβώς επιθυμεί ο κύριος του έργου να συμβαίνει μόλις το έργο ολοκληρωθεί)</a:t>
            </a:r>
          </a:p>
          <a:p>
            <a:pPr>
              <a:buClr>
                <a:schemeClr val="tx1"/>
              </a:buClr>
              <a:buFont typeface="Wingdings" pitchFamily="2" charset="2"/>
              <a:buChar char="q"/>
            </a:pPr>
            <a:r>
              <a:rPr lang="el-GR" altLang="el-GR" sz="2400" dirty="0"/>
              <a:t>Βήμα 2: </a:t>
            </a:r>
            <a:r>
              <a:rPr lang="el-GR" altLang="el-GR" sz="2400" b="1" dirty="0">
                <a:solidFill>
                  <a:schemeClr val="folHlink"/>
                </a:solidFill>
              </a:rPr>
              <a:t>Καθορισμός του εύρους</a:t>
            </a:r>
            <a:r>
              <a:rPr lang="el-GR" altLang="el-GR" sz="2400" dirty="0"/>
              <a:t> (περιλαμβάνει όλες τις απαιτούμενες ενέργειες με τις οποίες μπορεί να καθοριστούν, αφενός, η εργασία που πρέπει να γίνει για να ολοκληρωθεί το έργο και, αφετέρου, η ποσότητα, η ποιότητα και οι δραστηριότητες που αφορούν την εργασία αυτή</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27384"/>
            <a:ext cx="843528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t>Κατά τον </a:t>
            </a:r>
            <a:r>
              <a:rPr lang="en-US" altLang="el-GR" dirty="0" err="1" smtClean="0"/>
              <a:t>Oberlender</a:t>
            </a:r>
            <a:r>
              <a:rPr lang="el-GR" altLang="el-GR" dirty="0" smtClean="0"/>
              <a:t> (2000) </a:t>
            </a:r>
            <a:br>
              <a:rPr lang="el-GR" altLang="el-GR" dirty="0" smtClean="0"/>
            </a:br>
            <a:r>
              <a:rPr lang="el-GR" altLang="el-GR" dirty="0" smtClean="0"/>
              <a:t>(2 από 4)</a:t>
            </a:r>
            <a:endParaRPr lang="el-GR" dirty="0">
              <a:cs typeface="Times New Roman" pitchFamily="18" charset="0"/>
            </a:endParaRPr>
          </a:p>
        </p:txBody>
      </p:sp>
      <p:sp>
        <p:nvSpPr>
          <p:cNvPr id="11" name="Rectangle 3"/>
          <p:cNvSpPr txBox="1">
            <a:spLocks noChangeArrowheads="1"/>
          </p:cNvSpPr>
          <p:nvPr>
            <p:custDataLst>
              <p:tags r:id="rId2"/>
            </p:custDataLst>
          </p:nvPr>
        </p:nvSpPr>
        <p:spPr>
          <a:xfrm>
            <a:off x="457200" y="1628800"/>
            <a:ext cx="8229600"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folHlink"/>
              </a:buClr>
              <a:buFont typeface="Wingdings" pitchFamily="2" charset="2"/>
              <a:buChar char="q"/>
            </a:pPr>
            <a:r>
              <a:rPr lang="el-GR" altLang="el-GR" sz="2400" dirty="0" smtClean="0"/>
              <a:t>Βήμα 3: </a:t>
            </a:r>
            <a:r>
              <a:rPr lang="el-GR" altLang="el-GR" sz="2400" b="1" dirty="0" smtClean="0">
                <a:solidFill>
                  <a:schemeClr val="folHlink"/>
                </a:solidFill>
              </a:rPr>
              <a:t>Προϋπολογισμός – Κοστολόγηση</a:t>
            </a:r>
            <a:r>
              <a:rPr lang="el-GR" altLang="el-GR" sz="2400" dirty="0" smtClean="0"/>
              <a:t> (μέσα από τη σύνδεση των δύο προηγουμένων βημάτων πρακτικά πρέπει να διευκρινίσουμε αφενός το μέγεθος της δαπάνης που είναι διαθέσιμη από τον κύριο του έργου, και αφετέρου, το άμεσο και το έμμεσο κόστος που απαιτείται για να ολοκληρωθεί το έργο).</a:t>
            </a:r>
          </a:p>
          <a:p>
            <a:pPr>
              <a:buClr>
                <a:schemeClr val="folHlink"/>
              </a:buClr>
              <a:buFont typeface="Wingdings" pitchFamily="2" charset="2"/>
              <a:buChar char="q"/>
            </a:pPr>
            <a:r>
              <a:rPr lang="el-GR" altLang="el-GR" sz="2400" dirty="0" smtClean="0"/>
              <a:t>Βήμα 4: </a:t>
            </a:r>
            <a:r>
              <a:rPr lang="el-GR" altLang="el-GR" sz="2400" b="1" dirty="0" smtClean="0">
                <a:solidFill>
                  <a:schemeClr val="folHlink"/>
                </a:solidFill>
              </a:rPr>
              <a:t>Σχεδιασμός (</a:t>
            </a:r>
            <a:r>
              <a:rPr lang="en-US" altLang="el-GR" sz="2400" b="1" dirty="0" smtClean="0">
                <a:solidFill>
                  <a:schemeClr val="folHlink"/>
                </a:solidFill>
              </a:rPr>
              <a:t>planning</a:t>
            </a:r>
            <a:r>
              <a:rPr lang="el-GR" altLang="el-GR" sz="2400" b="1" dirty="0" smtClean="0">
                <a:solidFill>
                  <a:schemeClr val="folHlink"/>
                </a:solidFill>
              </a:rPr>
              <a:t>)</a:t>
            </a:r>
            <a:r>
              <a:rPr lang="el-GR" altLang="el-GR" sz="2400" dirty="0" smtClean="0"/>
              <a:t> ο οποίος αναφέρεται τόσο στο προσωπικό που χρειαζόμαστε όσο και στις συγκεκριμένες δραστηριότητες που πρέπει να γίνουν για να ολοκληρωθεί το έργο.</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46856" y="-27384"/>
            <a:ext cx="8229600" cy="1368152"/>
          </a:xfrm>
        </p:spPr>
        <p:txBody>
          <a:bodyPr>
            <a:noAutofit/>
          </a:bodyPr>
          <a:lstStyle/>
          <a:p>
            <a:pPr eaLnBrk="0" hangingPunct="0">
              <a:spcBef>
                <a:spcPct val="50000"/>
              </a:spcBef>
            </a:pPr>
            <a:r>
              <a:rPr lang="el-GR" altLang="el-GR" dirty="0" smtClean="0"/>
              <a:t>Κατά τον </a:t>
            </a:r>
            <a:r>
              <a:rPr lang="en-US" altLang="el-GR" dirty="0" err="1" smtClean="0"/>
              <a:t>Oberlender</a:t>
            </a:r>
            <a:r>
              <a:rPr lang="el-GR" altLang="el-GR" dirty="0" smtClean="0"/>
              <a:t> (2000) </a:t>
            </a:r>
            <a:br>
              <a:rPr lang="el-GR" altLang="el-GR" dirty="0" smtClean="0"/>
            </a:br>
            <a:r>
              <a:rPr lang="el-GR" altLang="el-GR" dirty="0" smtClean="0"/>
              <a:t>(3 από 4)</a:t>
            </a:r>
            <a:endParaRPr lang="el-GR" dirty="0">
              <a:cs typeface="Times New Roman" pitchFamily="18" charset="0"/>
            </a:endParaRPr>
          </a:p>
        </p:txBody>
      </p:sp>
      <p:sp>
        <p:nvSpPr>
          <p:cNvPr id="8" name="Rectangle 31"/>
          <p:cNvSpPr txBox="1">
            <a:spLocks noChangeArrowheads="1"/>
          </p:cNvSpPr>
          <p:nvPr/>
        </p:nvSpPr>
        <p:spPr>
          <a:xfrm>
            <a:off x="467544" y="1484784"/>
            <a:ext cx="8208912" cy="43924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folHlink"/>
              </a:buClr>
              <a:buFont typeface="Wingdings" pitchFamily="2" charset="2"/>
              <a:buChar char="q"/>
            </a:pPr>
            <a:r>
              <a:rPr lang="el-GR" altLang="el-GR" sz="2400" dirty="0" smtClean="0"/>
              <a:t>Βήμα 5: </a:t>
            </a:r>
            <a:r>
              <a:rPr lang="el-GR" altLang="el-GR" sz="2400" b="1" dirty="0" smtClean="0">
                <a:solidFill>
                  <a:schemeClr val="folHlink"/>
                </a:solidFill>
              </a:rPr>
              <a:t>Χρονικός προγραμματισμός (</a:t>
            </a:r>
            <a:r>
              <a:rPr lang="en-US" altLang="el-GR" sz="2400" b="1" dirty="0" smtClean="0">
                <a:solidFill>
                  <a:schemeClr val="folHlink"/>
                </a:solidFill>
              </a:rPr>
              <a:t>scheduling</a:t>
            </a:r>
            <a:r>
              <a:rPr lang="el-GR" altLang="el-GR" sz="2400" b="1" dirty="0" smtClean="0">
                <a:solidFill>
                  <a:schemeClr val="folHlink"/>
                </a:solidFill>
              </a:rPr>
              <a:t>)</a:t>
            </a:r>
            <a:r>
              <a:rPr lang="el-GR" altLang="el-GR" sz="2400" dirty="0" smtClean="0"/>
              <a:t> που αφορά τον προσδιορισμό των ημερομηνιών έναρξης και λήξης κάθε δραστηριότητας αφού λάβουμε υπόψη τόσο τις λογικές και τεχνολογικές εξαρτήσεις μεταξύ των δραστηριοτήτων (αλληλουχίες), όσο και τη διαθεσιμότητα σε πόρους και χρήμα.</a:t>
            </a:r>
          </a:p>
          <a:p>
            <a:pPr>
              <a:buClr>
                <a:schemeClr val="folHlink"/>
              </a:buClr>
              <a:buFont typeface="Wingdings" pitchFamily="2" charset="2"/>
              <a:buChar char="q"/>
            </a:pPr>
            <a:r>
              <a:rPr lang="el-GR" altLang="el-GR" sz="2400" dirty="0" smtClean="0"/>
              <a:t>Βήμα 6: </a:t>
            </a:r>
            <a:r>
              <a:rPr lang="el-GR" altLang="el-GR" sz="2400" b="1" dirty="0" smtClean="0">
                <a:solidFill>
                  <a:schemeClr val="folHlink"/>
                </a:solidFill>
              </a:rPr>
              <a:t>Έλεγχος</a:t>
            </a:r>
            <a:r>
              <a:rPr lang="el-GR" altLang="el-GR" sz="2400" dirty="0" smtClean="0"/>
              <a:t>, ο οποίος αφορά κατά την υλοποίηση του έργου τη μέτρηση της εργασίας, του χρόνου και των δαπανών που απαιτούνται γι’ αυτή καθώς και τη σύγκριση των πραγματικών (</a:t>
            </a:r>
            <a:r>
              <a:rPr lang="en-US" altLang="el-GR" sz="2400" dirty="0" smtClean="0"/>
              <a:t>actual</a:t>
            </a:r>
            <a:r>
              <a:rPr lang="el-GR" altLang="el-GR" sz="2400" dirty="0" smtClean="0"/>
              <a:t>) δεδομένων σε σχέση με αυτά που έχουμε σχεδιάσει (</a:t>
            </a:r>
            <a:r>
              <a:rPr lang="en-US" altLang="el-GR" sz="2400" dirty="0" smtClean="0"/>
              <a:t>planned</a:t>
            </a:r>
            <a:r>
              <a:rPr lang="el-GR" altLang="el-GR" sz="2400" dirty="0" smtClean="0"/>
              <a:t>).</a:t>
            </a:r>
          </a:p>
          <a:p>
            <a:endParaRPr lang="el-GR" altLang="el-GR" sz="20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92075" eaLnBrk="0" hangingPunct="0">
              <a:tabLst>
                <a:tab pos="381000" algn="l"/>
              </a:tabLst>
            </a:pPr>
            <a:r>
              <a:rPr lang="el-GR" altLang="el-GR" dirty="0" smtClean="0"/>
              <a:t>Κατά τον </a:t>
            </a:r>
            <a:r>
              <a:rPr lang="en-US" altLang="el-GR" dirty="0" err="1" smtClean="0"/>
              <a:t>Oberlender</a:t>
            </a:r>
            <a:r>
              <a:rPr lang="el-GR" altLang="el-GR" dirty="0" smtClean="0"/>
              <a:t> (2000) </a:t>
            </a:r>
            <a:br>
              <a:rPr lang="el-GR" altLang="el-GR" dirty="0" smtClean="0"/>
            </a:br>
            <a:r>
              <a:rPr lang="el-GR" altLang="el-GR" dirty="0" smtClean="0"/>
              <a:t>(4 από 4)</a:t>
            </a:r>
            <a:endParaRPr lang="el-GR" dirty="0">
              <a:cs typeface="Times New Roman" pitchFamily="18" charset="0"/>
            </a:endParaRPr>
          </a:p>
        </p:txBody>
      </p:sp>
      <p:sp>
        <p:nvSpPr>
          <p:cNvPr id="6" name="Rectangle 4"/>
          <p:cNvSpPr txBox="1">
            <a:spLocks noChangeArrowheads="1"/>
          </p:cNvSpPr>
          <p:nvPr/>
        </p:nvSpPr>
        <p:spPr>
          <a:xfrm>
            <a:off x="467545" y="2636912"/>
            <a:ext cx="8280920" cy="15841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folHlink"/>
              </a:buClr>
              <a:buFont typeface="Wingdings" pitchFamily="2" charset="2"/>
              <a:buChar char="q"/>
            </a:pPr>
            <a:r>
              <a:rPr lang="el-GR" altLang="el-GR" sz="2400" dirty="0"/>
              <a:t>Βήμα 7: Η </a:t>
            </a:r>
            <a:r>
              <a:rPr lang="el-GR" altLang="el-GR" sz="2400" b="1" dirty="0">
                <a:solidFill>
                  <a:schemeClr val="folHlink"/>
                </a:solidFill>
              </a:rPr>
              <a:t>παράδοση</a:t>
            </a:r>
            <a:r>
              <a:rPr lang="el-GR" altLang="el-GR" sz="2400" dirty="0"/>
              <a:t> του έργου στον κύριό του προς χρήση, που περιλαμβάνει τους τελικούς ελέγχους και επιθεωρήσεις του έργου, την αρχειοθέτηση των στοιχείων του έργου καθώς και την πιστοποίηση των πληρωμών.</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n-US" altLang="el-GR" dirty="0" err="1" smtClean="0"/>
              <a:t>Demeulemeester</a:t>
            </a:r>
            <a:r>
              <a:rPr lang="en-US" altLang="el-GR" dirty="0" smtClean="0"/>
              <a:t> &amp; </a:t>
            </a:r>
            <a:r>
              <a:rPr lang="en-US" altLang="el-GR" dirty="0" err="1" smtClean="0"/>
              <a:t>Herroelen</a:t>
            </a:r>
            <a:r>
              <a:rPr lang="en-US" altLang="el-GR" dirty="0" smtClean="0"/>
              <a:t> </a:t>
            </a:r>
            <a:r>
              <a:rPr lang="el-GR" altLang="el-GR" dirty="0" smtClean="0"/>
              <a:t>(2002)</a:t>
            </a:r>
            <a:endParaRPr lang="el-GR" dirty="0">
              <a:cs typeface="Times New Roman" pitchFamily="18" charset="0"/>
            </a:endParaRPr>
          </a:p>
        </p:txBody>
      </p:sp>
      <p:sp>
        <p:nvSpPr>
          <p:cNvPr id="6" name="Rectangle 4"/>
          <p:cNvSpPr txBox="1">
            <a:spLocks noChangeArrowheads="1"/>
          </p:cNvSpPr>
          <p:nvPr/>
        </p:nvSpPr>
        <p:spPr>
          <a:xfrm>
            <a:off x="467545" y="1916832"/>
            <a:ext cx="8280920" cy="32403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q"/>
            </a:pPr>
            <a:r>
              <a:rPr lang="el-GR" altLang="el-GR" sz="2400" dirty="0" smtClean="0"/>
              <a:t>Η </a:t>
            </a:r>
            <a:r>
              <a:rPr lang="el-GR" altLang="el-GR" sz="2400" dirty="0"/>
              <a:t>εννοιολογική </a:t>
            </a:r>
            <a:r>
              <a:rPr lang="el-GR" altLang="el-GR" sz="2400" dirty="0" smtClean="0"/>
              <a:t>φάση,</a:t>
            </a:r>
            <a:endParaRPr lang="el-GR" altLang="el-GR" sz="2400" dirty="0"/>
          </a:p>
          <a:p>
            <a:pPr>
              <a:buClr>
                <a:schemeClr val="tx1"/>
              </a:buClr>
              <a:buFont typeface="Wingdings" panose="05000000000000000000" pitchFamily="2" charset="2"/>
              <a:buChar char="q"/>
            </a:pPr>
            <a:r>
              <a:rPr lang="el-GR" altLang="el-GR" sz="2400" dirty="0"/>
              <a:t>Η φάση του προσδιορισμού (αντικείμενα, εύρος, στρατηγική</a:t>
            </a:r>
            <a:r>
              <a:rPr lang="el-GR" altLang="el-GR" sz="2400" dirty="0" smtClean="0"/>
              <a:t>),</a:t>
            </a:r>
            <a:endParaRPr lang="el-GR" altLang="el-GR" sz="2400" dirty="0"/>
          </a:p>
          <a:p>
            <a:pPr>
              <a:buClr>
                <a:schemeClr val="tx1"/>
              </a:buClr>
              <a:buFont typeface="Wingdings" panose="05000000000000000000" pitchFamily="2" charset="2"/>
              <a:buChar char="q"/>
            </a:pPr>
            <a:r>
              <a:rPr lang="el-GR" altLang="el-GR" sz="2400" dirty="0"/>
              <a:t>Η φάση </a:t>
            </a:r>
            <a:r>
              <a:rPr lang="el-GR" altLang="el-GR" sz="2400" dirty="0" smtClean="0"/>
              <a:t>σχεδιασμού,</a:t>
            </a:r>
            <a:endParaRPr lang="el-GR" altLang="el-GR" sz="2400" dirty="0"/>
          </a:p>
          <a:p>
            <a:pPr>
              <a:buClr>
                <a:schemeClr val="tx1"/>
              </a:buClr>
              <a:buFont typeface="Wingdings" panose="05000000000000000000" pitchFamily="2" charset="2"/>
              <a:buChar char="q"/>
            </a:pPr>
            <a:r>
              <a:rPr lang="el-GR" altLang="el-GR" sz="2400" dirty="0"/>
              <a:t>Η φάση του </a:t>
            </a:r>
            <a:r>
              <a:rPr lang="el-GR" altLang="el-GR" sz="2400" dirty="0" smtClean="0"/>
              <a:t>χρονοπρογραμματισμού,</a:t>
            </a:r>
            <a:endParaRPr lang="el-GR" altLang="el-GR" sz="2400" dirty="0"/>
          </a:p>
          <a:p>
            <a:pPr>
              <a:buClr>
                <a:schemeClr val="tx1"/>
              </a:buClr>
              <a:buFont typeface="Wingdings" panose="05000000000000000000" pitchFamily="2" charset="2"/>
              <a:buChar char="q"/>
            </a:pPr>
            <a:r>
              <a:rPr lang="el-GR" altLang="el-GR" sz="2400" dirty="0"/>
              <a:t>Η φάση της υλοποίησης (παρακολούθησης</a:t>
            </a:r>
            <a:r>
              <a:rPr lang="el-GR" altLang="el-GR" sz="2400" dirty="0" smtClean="0"/>
              <a:t>),</a:t>
            </a:r>
            <a:endParaRPr lang="el-GR" altLang="el-GR" sz="2400" dirty="0"/>
          </a:p>
          <a:p>
            <a:pPr>
              <a:buClr>
                <a:schemeClr val="tx1"/>
              </a:buClr>
              <a:buFont typeface="Wingdings" panose="05000000000000000000" pitchFamily="2" charset="2"/>
              <a:buChar char="q"/>
            </a:pPr>
            <a:r>
              <a:rPr lang="el-GR" altLang="el-GR" sz="2400" dirty="0"/>
              <a:t>Η φάση της </a:t>
            </a:r>
            <a:r>
              <a:rPr lang="el-GR" altLang="el-GR" sz="2400" dirty="0" smtClean="0"/>
              <a:t>ολοκλήρωσης.</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Κύκλος ζωής, κόστος, πόροι </a:t>
            </a:r>
            <a:endParaRPr lang="el-GR" dirty="0">
              <a:cs typeface="Times New Roman" pitchFamily="18" charset="0"/>
            </a:endParaRPr>
          </a:p>
        </p:txBody>
      </p:sp>
      <p:pic>
        <p:nvPicPr>
          <p:cNvPr id="8" name="Picture 3" descr="Αν επιχειρήσουμε όλα τα προηγούμενα βήματα να τα απεικονίσουμε στον άξονα του χρόνου, ουσιαστικά δημιουργούμε τον κύκλο ζωής του έργου. Από τη σύλληψη της έννοιας του έργου δηλαδή μέχρι και την ολοκλήρωσή του, την παράδοσή του δηλαδή προς λειτουργία. Αν τώρα φανταστούμε έναν οριζόντιο άξονα με το χρόνο και σε έναν κάθετο απεικονίσουμε είτε το κόστος του έργου ή την ανθρώπινη εμπλοκή θα διαπιστώσουμε ότι, αν όχι σε όλα, αλλά στα περισσότερα έργα, το κόστος και η ανθρώπινη εμπλοκή είναι σε χαμηλά επίπεδα στο ξεκίνημα του έργου, στη λεγόμενη και αρχικοποίησή του. Πριν δηλαδή εισέλθουμε στη φάση της υλοποίησης, όπου και έχουμε τις μεγαλύτερες δαπάνες και επίσης τη μέγιστη εμπλοκή ανθρώπινων πόρων. Όσο το έργο πλησιάζει στην παράδοσή του το κόστος μειώνεται και ανάλογα συμβαίνει με την εμπλοκή των ανθρώπινων πόρων. Μια τέτοιου είδους απεικόνιση μας λέει ότι είναι πιο φρόνιμο να επιχειρήσουμε τις όποιες αλλαγές στο ξεκίνημα, πριν δηλαδή την έναρξη υλοποίησης του έργου παρά αργότερα, διότι τότε η οποιαδήποτε αλλαγή επιφέρει αφενός μεγαλύτερο κόστος και αφορά σε περισσότερους ανθρώπους.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399" t="3323" r="700"/>
          <a:stretch>
            <a:fillRect/>
          </a:stretch>
        </p:blipFill>
        <p:spPr>
          <a:xfrm>
            <a:off x="539552" y="1815852"/>
            <a:ext cx="8280920" cy="5013176"/>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t>Αρχικοποίηση (</a:t>
            </a:r>
            <a:r>
              <a:rPr lang="el-GR" altLang="el-GR" dirty="0" smtClean="0"/>
              <a:t>1 από 2)</a:t>
            </a:r>
            <a:endParaRPr lang="el-GR" dirty="0">
              <a:cs typeface="Times New Roman" pitchFamily="18" charset="0"/>
            </a:endParaRPr>
          </a:p>
        </p:txBody>
      </p:sp>
      <p:sp>
        <p:nvSpPr>
          <p:cNvPr id="6" name="Rectangle 4"/>
          <p:cNvSpPr txBox="1">
            <a:spLocks noChangeArrowheads="1"/>
          </p:cNvSpPr>
          <p:nvPr/>
        </p:nvSpPr>
        <p:spPr>
          <a:xfrm>
            <a:off x="467545" y="1268760"/>
            <a:ext cx="8280920" cy="453732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Σε συνεργασία με τον κύριο του έργου να προσδιοριστεί η ανάγκη για την οποία γίνεται το έργο. </a:t>
            </a:r>
          </a:p>
          <a:p>
            <a:pPr>
              <a:buFont typeface="Wingdings" panose="05000000000000000000" pitchFamily="2" charset="2"/>
              <a:buChar char="q"/>
            </a:pPr>
            <a:r>
              <a:rPr lang="el-GR" altLang="el-GR" sz="2400" dirty="0" smtClean="0"/>
              <a:t>Η αναγκαιότητα και οι απαιτήσεις συνήθως καταγράφονται σε ένα κείμενο που αποκαλείται πρόσκληση για υποβολή προτάσεων (</a:t>
            </a:r>
            <a:r>
              <a:rPr lang="en-US" altLang="el-GR" sz="2400" b="1" dirty="0" smtClean="0">
                <a:solidFill>
                  <a:schemeClr val="folHlink"/>
                </a:solidFill>
              </a:rPr>
              <a:t>request for proposal –RFP</a:t>
            </a:r>
            <a:r>
              <a:rPr lang="el-GR" altLang="el-GR" sz="2400" dirty="0" smtClean="0"/>
              <a:t> ή </a:t>
            </a:r>
            <a:r>
              <a:rPr lang="en-US" altLang="el-GR" sz="2400" b="1" dirty="0" smtClean="0">
                <a:solidFill>
                  <a:schemeClr val="folHlink"/>
                </a:solidFill>
              </a:rPr>
              <a:t>call for proposals</a:t>
            </a:r>
            <a:r>
              <a:rPr lang="el-GR" altLang="el-GR" sz="2400" dirty="0" smtClean="0"/>
              <a:t>).</a:t>
            </a:r>
          </a:p>
          <a:p>
            <a:pPr>
              <a:buFont typeface="Wingdings" panose="05000000000000000000" pitchFamily="2" charset="2"/>
              <a:buChar char="q"/>
            </a:pPr>
            <a:r>
              <a:rPr lang="el-GR" altLang="el-GR" sz="2400" dirty="0" smtClean="0"/>
              <a:t>Καλούνται </a:t>
            </a:r>
            <a:r>
              <a:rPr lang="el-GR" altLang="el-GR" sz="2400" b="1" dirty="0" smtClean="0">
                <a:solidFill>
                  <a:schemeClr val="folHlink"/>
                </a:solidFill>
              </a:rPr>
              <a:t>ανάδοχοι</a:t>
            </a:r>
            <a:r>
              <a:rPr lang="el-GR" altLang="el-GR" sz="2400" dirty="0" smtClean="0"/>
              <a:t> να προτείνουν τρόπους για την επίλυση του προβλήματος, τρόποι οι οποίοι να συνδέονται με το πιθανό κόστος και τη διάρκεια που απαιτείται για την επίλυση του προβλήματος.</a:t>
            </a:r>
          </a:p>
          <a:p>
            <a:pPr>
              <a:buFont typeface="Wingdings" panose="05000000000000000000" pitchFamily="2" charset="2"/>
              <a:buChar char="q"/>
            </a:pPr>
            <a:r>
              <a:rPr lang="el-GR" altLang="el-GR" sz="2400" dirty="0" smtClean="0"/>
              <a:t>Πιο συγκεκριμένα θα πρέπει να συμφωνηθούν από κοινού τα </a:t>
            </a:r>
            <a:r>
              <a:rPr lang="el-GR" altLang="el-GR" sz="2400" b="1" dirty="0" smtClean="0">
                <a:solidFill>
                  <a:schemeClr val="folHlink"/>
                </a:solidFill>
              </a:rPr>
              <a:t>αντικείμενα</a:t>
            </a:r>
            <a:r>
              <a:rPr lang="el-GR" altLang="el-GR" sz="2400" dirty="0" smtClean="0"/>
              <a:t>, το </a:t>
            </a:r>
            <a:r>
              <a:rPr lang="el-GR" altLang="el-GR" sz="2400" b="1" dirty="0" smtClean="0">
                <a:solidFill>
                  <a:schemeClr val="folHlink"/>
                </a:solidFill>
              </a:rPr>
              <a:t>εύρος</a:t>
            </a:r>
            <a:r>
              <a:rPr lang="el-GR" altLang="el-GR" sz="2400" dirty="0" smtClean="0"/>
              <a:t> και η </a:t>
            </a:r>
            <a:r>
              <a:rPr lang="el-GR" altLang="el-GR" sz="2400" b="1" dirty="0" smtClean="0">
                <a:solidFill>
                  <a:schemeClr val="folHlink"/>
                </a:solidFill>
              </a:rPr>
              <a:t>στρατηγική </a:t>
            </a:r>
            <a:r>
              <a:rPr lang="el-GR" altLang="el-GR" sz="2400" dirty="0" smtClean="0"/>
              <a:t>του έργου.</a:t>
            </a:r>
            <a:endParaRPr lang="el-GR" altLang="el-GR" sz="2400" i="1" u="sng"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86409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Αρχικοποίηση </a:t>
            </a:r>
            <a:r>
              <a:rPr lang="el-GR" altLang="el-GR" dirty="0" smtClean="0"/>
              <a:t>(2 </a:t>
            </a:r>
            <a:r>
              <a:rPr lang="el-GR" altLang="el-GR" dirty="0"/>
              <a:t>από 2)</a:t>
            </a:r>
            <a:endParaRPr lang="el-GR" dirty="0">
              <a:cs typeface="Times New Roman" pitchFamily="18" charset="0"/>
            </a:endParaRPr>
          </a:p>
        </p:txBody>
      </p:sp>
      <p:sp>
        <p:nvSpPr>
          <p:cNvPr id="6" name="Rectangle 4"/>
          <p:cNvSpPr txBox="1">
            <a:spLocks noChangeArrowheads="1"/>
          </p:cNvSpPr>
          <p:nvPr/>
        </p:nvSpPr>
        <p:spPr>
          <a:xfrm>
            <a:off x="467545" y="980728"/>
            <a:ext cx="8280920" cy="532777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altLang="el-GR" sz="2400" i="1" u="sng" dirty="0"/>
              <a:t>Τα αντικείμενα</a:t>
            </a:r>
            <a:r>
              <a:rPr lang="el-GR" altLang="el-GR" sz="2400" dirty="0"/>
              <a:t> του έργου,</a:t>
            </a:r>
          </a:p>
          <a:p>
            <a:pPr>
              <a:buClr>
                <a:schemeClr val="folHlink"/>
              </a:buClr>
              <a:buFont typeface="Wingdings" pitchFamily="2" charset="2"/>
              <a:buChar char="v"/>
            </a:pPr>
            <a:r>
              <a:rPr lang="el-GR" altLang="el-GR" sz="2400" b="1" dirty="0"/>
              <a:t>Η ελαχιστοποίηση της διάρκειας του έργου </a:t>
            </a:r>
            <a:r>
              <a:rPr lang="el-GR" altLang="el-GR" sz="2400" b="1" dirty="0" smtClean="0"/>
              <a:t>,</a:t>
            </a:r>
            <a:r>
              <a:rPr lang="el-GR" altLang="el-GR" sz="2400" dirty="0"/>
              <a:t>	</a:t>
            </a:r>
            <a:endParaRPr lang="el-GR" altLang="el-GR" sz="2400" b="1" dirty="0"/>
          </a:p>
          <a:p>
            <a:pPr>
              <a:buClr>
                <a:schemeClr val="folHlink"/>
              </a:buClr>
              <a:buFont typeface="Wingdings" pitchFamily="2" charset="2"/>
              <a:buChar char="v"/>
            </a:pPr>
            <a:r>
              <a:rPr lang="el-GR" altLang="el-GR" sz="2400" b="1" dirty="0"/>
              <a:t>Η μεγιστοποίηση της </a:t>
            </a:r>
            <a:r>
              <a:rPr lang="el-GR" altLang="el-GR" sz="2400" b="1" dirty="0" err="1"/>
              <a:t>καθαράς</a:t>
            </a:r>
            <a:r>
              <a:rPr lang="el-GR" altLang="el-GR" sz="2400" b="1" dirty="0"/>
              <a:t> παρούσα </a:t>
            </a:r>
            <a:r>
              <a:rPr lang="el-GR" altLang="el-GR" sz="2400" b="1" dirty="0" smtClean="0"/>
              <a:t>αξίας,</a:t>
            </a:r>
            <a:endParaRPr lang="el-GR" altLang="el-GR" sz="2400" dirty="0"/>
          </a:p>
          <a:p>
            <a:pPr>
              <a:buClr>
                <a:schemeClr val="folHlink"/>
              </a:buClr>
              <a:buFont typeface="Wingdings" pitchFamily="2" charset="2"/>
              <a:buChar char="v"/>
            </a:pPr>
            <a:r>
              <a:rPr lang="el-GR" altLang="el-GR" sz="2400" b="1" dirty="0"/>
              <a:t>Η βελτιστοποίηση της </a:t>
            </a:r>
            <a:r>
              <a:rPr lang="el-GR" altLang="el-GR" sz="2400" b="1" dirty="0" smtClean="0"/>
              <a:t>ποιότητας.</a:t>
            </a:r>
            <a:endParaRPr lang="el-GR" altLang="el-GR" sz="2400" dirty="0"/>
          </a:p>
          <a:p>
            <a:pPr>
              <a:buNone/>
            </a:pPr>
            <a:r>
              <a:rPr lang="el-GR" altLang="el-GR" sz="2400" i="1" u="sng" dirty="0" smtClean="0"/>
              <a:t>Το </a:t>
            </a:r>
            <a:r>
              <a:rPr lang="el-GR" altLang="el-GR" sz="2400" i="1" u="sng" dirty="0"/>
              <a:t>εύρος</a:t>
            </a:r>
            <a:r>
              <a:rPr lang="el-GR" altLang="el-GR" sz="2400" dirty="0"/>
              <a:t> του έργου </a:t>
            </a:r>
          </a:p>
          <a:p>
            <a:pPr>
              <a:buNone/>
            </a:pPr>
            <a:r>
              <a:rPr lang="el-GR" altLang="el-GR" sz="2400" dirty="0"/>
              <a:t>	Πρακτικά περιλαμβάνει το τι ακριβώς θα πρέπει να γίνει και τι δεν πρέπει να γίνει κατά την υλοποίηση του έργου (παραδοτέα). </a:t>
            </a:r>
          </a:p>
          <a:p>
            <a:pPr>
              <a:buNone/>
            </a:pPr>
            <a:r>
              <a:rPr lang="el-GR" altLang="el-GR" sz="2400" i="1" u="sng" dirty="0"/>
              <a:t>Η στρατηγική</a:t>
            </a:r>
            <a:r>
              <a:rPr lang="el-GR" altLang="el-GR" sz="2400" dirty="0"/>
              <a:t> με βάση την οποία θα υλοποιηθεί το έργο. </a:t>
            </a:r>
          </a:p>
          <a:p>
            <a:pPr>
              <a:buNone/>
            </a:pPr>
            <a:r>
              <a:rPr lang="el-GR" altLang="el-GR" sz="2400" dirty="0"/>
              <a:t>	(1) Τι πάμε να κάνουμε και </a:t>
            </a:r>
          </a:p>
          <a:p>
            <a:pPr>
              <a:buNone/>
            </a:pPr>
            <a:r>
              <a:rPr lang="el-GR" altLang="el-GR" sz="2400" dirty="0"/>
              <a:t>	(2) Πώς πάμε να το κάνουμε.</a:t>
            </a:r>
          </a:p>
          <a:p>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indent="198438" eaLnBrk="0" hangingPunct="0">
              <a:tabLst>
                <a:tab pos="457200" algn="l"/>
              </a:tabLst>
            </a:pPr>
            <a:r>
              <a:rPr lang="el-GR" altLang="el-GR" dirty="0" smtClean="0"/>
              <a:t>Σχεδιασμός - </a:t>
            </a:r>
            <a:r>
              <a:rPr lang="en-US" altLang="el-GR" dirty="0" smtClean="0"/>
              <a:t>Planning</a:t>
            </a:r>
            <a:endParaRPr lang="en-US" dirty="0">
              <a:cs typeface="Times New Roman" pitchFamily="18" charset="0"/>
            </a:endParaRPr>
          </a:p>
        </p:txBody>
      </p:sp>
      <p:sp>
        <p:nvSpPr>
          <p:cNvPr id="6" name="Rectangle 4"/>
          <p:cNvSpPr txBox="1">
            <a:spLocks noChangeArrowheads="1"/>
          </p:cNvSpPr>
          <p:nvPr/>
        </p:nvSpPr>
        <p:spPr>
          <a:xfrm>
            <a:off x="467545" y="1052736"/>
            <a:ext cx="8280920" cy="51845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altLang="el-GR" sz="2400" dirty="0" smtClean="0"/>
              <a:t>Τα βασικά βήματα είναι: </a:t>
            </a:r>
          </a:p>
          <a:p>
            <a:pPr>
              <a:buClr>
                <a:schemeClr val="folHlink"/>
              </a:buClr>
              <a:buFont typeface="Wingdings" pitchFamily="2" charset="2"/>
              <a:buChar char="q"/>
            </a:pPr>
            <a:r>
              <a:rPr lang="el-GR" altLang="el-GR" sz="2400" dirty="0" smtClean="0"/>
              <a:t>να προσδιοριστούν οι δραστηριότητες, </a:t>
            </a:r>
          </a:p>
          <a:p>
            <a:pPr>
              <a:buClr>
                <a:schemeClr val="folHlink"/>
              </a:buClr>
              <a:buFont typeface="Wingdings" pitchFamily="2" charset="2"/>
              <a:buChar char="q"/>
            </a:pPr>
            <a:r>
              <a:rPr lang="el-GR" altLang="el-GR" sz="2400" dirty="0" smtClean="0"/>
              <a:t>να εκτιμηθεί ο χρόνος και οι πόροι που απαιτούνται για κάθε μια από αυτές, </a:t>
            </a:r>
          </a:p>
          <a:p>
            <a:pPr>
              <a:buClr>
                <a:schemeClr val="folHlink"/>
              </a:buClr>
              <a:buFont typeface="Wingdings" pitchFamily="2" charset="2"/>
              <a:buChar char="q"/>
            </a:pPr>
            <a:r>
              <a:rPr lang="el-GR" altLang="el-GR" sz="2400" dirty="0" smtClean="0"/>
              <a:t>να βρεθούν οι σχέσεις και οι εξαρτήσεις μεταξύ των δραστηριοτήτων και, </a:t>
            </a:r>
          </a:p>
          <a:p>
            <a:pPr>
              <a:buClr>
                <a:schemeClr val="folHlink"/>
              </a:buClr>
              <a:buFont typeface="Wingdings" pitchFamily="2" charset="2"/>
              <a:buChar char="q"/>
            </a:pPr>
            <a:r>
              <a:rPr lang="el-GR" altLang="el-GR" sz="2400" dirty="0" smtClean="0"/>
              <a:t>να προσδιοριστούν οι πιθανοί περιορισμοί που θα αντιμετωπίσουμε στο χρονοπρογραμματισμό του έργου, </a:t>
            </a:r>
          </a:p>
          <a:p>
            <a:pPr>
              <a:buClr>
                <a:schemeClr val="folHlink"/>
              </a:buClr>
              <a:buFont typeface="Wingdings" pitchFamily="2" charset="2"/>
              <a:buChar char="q"/>
            </a:pPr>
            <a:r>
              <a:rPr lang="el-GR" altLang="el-GR" sz="2400" dirty="0" smtClean="0"/>
              <a:t>είναι ιδιαίτερα χρήσιμο να προχωρήσουμε στην κατάτμησή τους σε επιμέρους πακέτα εργασίας (υποέργα), τα οποία να είναι πιο εύκολα στη διαχείρισή τους καταρτίζοντας τη δομή διάσπασης των εργασιών (</a:t>
            </a:r>
            <a:r>
              <a:rPr lang="en-US" altLang="el-GR" sz="2400" dirty="0" smtClean="0"/>
              <a:t>Work Breakdown Structure – WBS</a:t>
            </a:r>
            <a:r>
              <a:rPr lang="el-GR" altLang="el-GR" sz="2400" dirty="0" smtClean="0"/>
              <a:t>). </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6" y="44624"/>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indent="198438" eaLnBrk="0" hangingPunct="0">
              <a:tabLst>
                <a:tab pos="457200" algn="l"/>
              </a:tabLst>
            </a:pPr>
            <a:r>
              <a:rPr lang="en-US" altLang="el-GR" dirty="0" smtClean="0"/>
              <a:t>Work Breakdown Structure</a:t>
            </a:r>
            <a:endParaRPr lang="en-US" dirty="0">
              <a:cs typeface="Times New Roman" pitchFamily="18" charset="0"/>
            </a:endParaRPr>
          </a:p>
        </p:txBody>
      </p:sp>
      <p:grpSp>
        <p:nvGrpSpPr>
          <p:cNvPr id="8" name="Group 4" descr="Το work breakdown structure αποτελείται απο τα εξής βήματα.&#10;&#10;1. Αποτελέσματα έργου.&#10;2. ΥΠΟΔΙΑΙΡΕΣΗ Τα αποτελέσματα του έργου διαιρούνται σε επιμέρους παράγοντες οι οποίοι να παρέχουν ικανοποιητική πληροφορία για αποτελεσματικό σχεδιασμό και έλεγχο.&#10;3. ΠΑΚΕΤΑ ΕΡΓΑΣΙΑΣ Κάθε παράγοντας της υποδιαίρεσης αναλύεται σε πακέτα εργασίας τα οποία αποτελούν και βάση κοστολόγησης και ελέγχου των δαπανών.&#10;4. ΔΡΑΣΤΗΡΙΟΤΗΤΕΣ Το κάθε πακέτο εργασίας αναπαρίσταται με ένα δίκτυο απλών δραστηριοτήτων.&#10;&#10;"/>
          <p:cNvGrpSpPr>
            <a:grpSpLocks noChangeAspect="1"/>
          </p:cNvGrpSpPr>
          <p:nvPr/>
        </p:nvGrpSpPr>
        <p:grpSpPr bwMode="auto">
          <a:xfrm>
            <a:off x="304800" y="1447800"/>
            <a:ext cx="8299482" cy="4876800"/>
            <a:chOff x="2360" y="5880"/>
            <a:chExt cx="7329" cy="4320"/>
          </a:xfrm>
        </p:grpSpPr>
        <p:sp>
          <p:nvSpPr>
            <p:cNvPr id="9" name="AutoShape 5"/>
            <p:cNvSpPr>
              <a:spLocks noChangeAspect="1" noChangeArrowheads="1"/>
            </p:cNvSpPr>
            <p:nvPr/>
          </p:nvSpPr>
          <p:spPr bwMode="auto">
            <a:xfrm>
              <a:off x="2360" y="588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10" name="Text Box 6" descr="."/>
            <p:cNvSpPr txBox="1">
              <a:spLocks noChangeArrowheads="1"/>
            </p:cNvSpPr>
            <p:nvPr/>
          </p:nvSpPr>
          <p:spPr bwMode="auto">
            <a:xfrm>
              <a:off x="2517" y="6040"/>
              <a:ext cx="2594" cy="4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l-GR" sz="2000" b="1" dirty="0">
                  <a:latin typeface="+mn-lt"/>
                </a:rPr>
                <a:t>Αποτελέσματα </a:t>
              </a:r>
              <a:r>
                <a:rPr lang="el-GR" altLang="el-GR" sz="2000" b="1" dirty="0" smtClean="0">
                  <a:latin typeface="+mn-lt"/>
                </a:rPr>
                <a:t>έργου.</a:t>
              </a:r>
              <a:endParaRPr lang="el-GR" altLang="el-GR" sz="3600" dirty="0">
                <a:latin typeface="+mn-lt"/>
              </a:endParaRPr>
            </a:p>
          </p:txBody>
        </p:sp>
        <p:sp>
          <p:nvSpPr>
            <p:cNvPr id="11" name="Text Box 7" descr="."/>
            <p:cNvSpPr txBox="1">
              <a:spLocks noChangeArrowheads="1"/>
            </p:cNvSpPr>
            <p:nvPr/>
          </p:nvSpPr>
          <p:spPr bwMode="auto">
            <a:xfrm>
              <a:off x="3012" y="6840"/>
              <a:ext cx="6677" cy="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l-GR" altLang="el-GR" sz="2000" b="1" dirty="0">
                  <a:latin typeface="+mn-lt"/>
                </a:rPr>
                <a:t>ΥΠΟΔΙΑΙΡΕΣΗ </a:t>
              </a:r>
              <a:r>
                <a:rPr lang="el-GR" altLang="el-GR" sz="2000" dirty="0">
                  <a:latin typeface="+mn-lt"/>
                </a:rPr>
                <a:t>Τα αποτελέσματα του έργου διαιρούνται σε επιμέρους παράγοντες οι οποίοι να παρέχουν ικανοποιητική πληροφορία για αποτελεσματικό σχεδιασμό και </a:t>
              </a:r>
              <a:r>
                <a:rPr lang="el-GR" altLang="el-GR" sz="2000" dirty="0" smtClean="0">
                  <a:latin typeface="+mn-lt"/>
                </a:rPr>
                <a:t>έλεγχο.</a:t>
              </a:r>
              <a:endParaRPr lang="el-GR" altLang="el-GR" sz="2000" dirty="0">
                <a:latin typeface="+mn-lt"/>
              </a:endParaRPr>
            </a:p>
          </p:txBody>
        </p:sp>
        <p:sp>
          <p:nvSpPr>
            <p:cNvPr id="12" name="Text Box 8" descr="."/>
            <p:cNvSpPr txBox="1">
              <a:spLocks noChangeArrowheads="1"/>
            </p:cNvSpPr>
            <p:nvPr/>
          </p:nvSpPr>
          <p:spPr bwMode="auto">
            <a:xfrm>
              <a:off x="3456" y="7960"/>
              <a:ext cx="5791" cy="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l-GR" altLang="el-GR" sz="2000" b="1" dirty="0">
                  <a:latin typeface="+mn-lt"/>
                </a:rPr>
                <a:t>ΠΑΚΕΤΑ ΕΡΓΑΣΙΑΣ </a:t>
              </a:r>
              <a:r>
                <a:rPr lang="el-GR" altLang="el-GR" sz="2000" dirty="0">
                  <a:latin typeface="+mn-lt"/>
                </a:rPr>
                <a:t>Κάθε παράγοντας της υποδιαίρεσης αναλύεται σε πακέτα εργασίας τα οποία αποτελούν και βάση κοστολόγησης και ελέγχου των </a:t>
              </a:r>
              <a:r>
                <a:rPr lang="el-GR" altLang="el-GR" sz="2000" dirty="0" smtClean="0">
                  <a:latin typeface="+mn-lt"/>
                </a:rPr>
                <a:t>δαπανών.</a:t>
              </a:r>
              <a:endParaRPr lang="el-GR" altLang="el-GR" sz="4800" dirty="0">
                <a:latin typeface="+mn-lt"/>
              </a:endParaRPr>
            </a:p>
          </p:txBody>
        </p:sp>
        <p:sp>
          <p:nvSpPr>
            <p:cNvPr id="13" name="Text Box 9" descr="."/>
            <p:cNvSpPr txBox="1">
              <a:spLocks noChangeArrowheads="1"/>
            </p:cNvSpPr>
            <p:nvPr/>
          </p:nvSpPr>
          <p:spPr bwMode="auto">
            <a:xfrm>
              <a:off x="4238" y="9080"/>
              <a:ext cx="5321" cy="6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l-GR" sz="2000" b="1" dirty="0">
                  <a:latin typeface="+mn-lt"/>
                </a:rPr>
                <a:t>ΔΡΑΣΤΗΡΙΟΤΗΤΕΣ </a:t>
              </a:r>
              <a:r>
                <a:rPr lang="el-GR" altLang="el-GR" sz="2000" dirty="0">
                  <a:latin typeface="+mn-lt"/>
                </a:rPr>
                <a:t>Το κάθε πακέτο εργασίας αναπαρίσταται με ένα δίκτυο απλών </a:t>
              </a:r>
              <a:r>
                <a:rPr lang="el-GR" altLang="el-GR" sz="2000" dirty="0" smtClean="0">
                  <a:latin typeface="+mn-lt"/>
                </a:rPr>
                <a:t>δραστηριοτήτων.</a:t>
              </a:r>
              <a:endParaRPr lang="el-GR" altLang="el-GR" sz="4800" dirty="0">
                <a:latin typeface="+mn-lt"/>
              </a:endParaRPr>
            </a:p>
          </p:txBody>
        </p:sp>
        <p:sp>
          <p:nvSpPr>
            <p:cNvPr id="14" name="Line 10" descr="."/>
            <p:cNvSpPr>
              <a:spLocks noChangeShapeType="1"/>
            </p:cNvSpPr>
            <p:nvPr/>
          </p:nvSpPr>
          <p:spPr bwMode="auto">
            <a:xfrm>
              <a:off x="3456" y="6520"/>
              <a:ext cx="0"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11" descr="."/>
            <p:cNvSpPr>
              <a:spLocks noChangeShapeType="1"/>
            </p:cNvSpPr>
            <p:nvPr/>
          </p:nvSpPr>
          <p:spPr bwMode="auto">
            <a:xfrm>
              <a:off x="4082" y="7640"/>
              <a:ext cx="0"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12" descr="."/>
            <p:cNvSpPr>
              <a:spLocks noChangeShapeType="1"/>
            </p:cNvSpPr>
            <p:nvPr/>
          </p:nvSpPr>
          <p:spPr bwMode="auto">
            <a:xfrm>
              <a:off x="4864" y="8760"/>
              <a:ext cx="0"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2805695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indent="198438" eaLnBrk="0" hangingPunct="0">
              <a:tabLst>
                <a:tab pos="457200" algn="l"/>
              </a:tabLst>
            </a:pPr>
            <a:r>
              <a:rPr lang="el-GR" altLang="el-GR" dirty="0" smtClean="0"/>
              <a:t>Χρονικός προγραμματισμός (</a:t>
            </a:r>
            <a:r>
              <a:rPr lang="en-US" altLang="el-GR" dirty="0" smtClean="0"/>
              <a:t>scheduling</a:t>
            </a:r>
            <a:r>
              <a:rPr lang="el-GR" altLang="el-GR" dirty="0" smtClean="0"/>
              <a:t>)</a:t>
            </a:r>
            <a:endParaRPr lang="el-GR" dirty="0">
              <a:cs typeface="Times New Roman" pitchFamily="18" charset="0"/>
            </a:endParaRPr>
          </a:p>
        </p:txBody>
      </p:sp>
      <p:sp>
        <p:nvSpPr>
          <p:cNvPr id="6" name="Rectangle 4"/>
          <p:cNvSpPr txBox="1">
            <a:spLocks noChangeArrowheads="1"/>
          </p:cNvSpPr>
          <p:nvPr/>
        </p:nvSpPr>
        <p:spPr>
          <a:xfrm>
            <a:off x="467545" y="1628800"/>
            <a:ext cx="8280920" cy="30963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altLang="el-GR" sz="2400" dirty="0" smtClean="0"/>
              <a:t>Καταρτίζουμε ένα </a:t>
            </a:r>
            <a:r>
              <a:rPr lang="el-GR" altLang="el-GR" sz="2400" b="1" dirty="0" smtClean="0">
                <a:solidFill>
                  <a:schemeClr val="folHlink"/>
                </a:solidFill>
              </a:rPr>
              <a:t>εφικτό χρονοδιάγραμμα</a:t>
            </a:r>
            <a:r>
              <a:rPr lang="el-GR" altLang="el-GR" sz="2400" dirty="0" smtClean="0"/>
              <a:t>, δηλαδή:</a:t>
            </a:r>
          </a:p>
          <a:p>
            <a:pPr>
              <a:buNone/>
            </a:pPr>
            <a:endParaRPr lang="el-GR" altLang="el-GR" sz="2400" dirty="0" smtClean="0"/>
          </a:p>
          <a:p>
            <a:pPr>
              <a:buClr>
                <a:schemeClr val="folHlink"/>
              </a:buClr>
              <a:buFont typeface="Wingdings" pitchFamily="2" charset="2"/>
              <a:buChar char="ü"/>
            </a:pPr>
            <a:r>
              <a:rPr lang="el-GR" altLang="el-GR" sz="2400" dirty="0" smtClean="0"/>
              <a:t>Πότε αρχίζει και πότε ολοκληρώνεται κάθε δραστηριότητα,</a:t>
            </a:r>
          </a:p>
          <a:p>
            <a:pPr>
              <a:buClr>
                <a:schemeClr val="folHlink"/>
              </a:buClr>
              <a:buFont typeface="Wingdings" pitchFamily="2" charset="2"/>
              <a:buChar char="ü"/>
            </a:pPr>
            <a:r>
              <a:rPr lang="el-GR" altLang="el-GR" sz="2400" dirty="0" smtClean="0"/>
              <a:t>Ποιοι από τους πόρους ασχολούνται,</a:t>
            </a:r>
          </a:p>
          <a:p>
            <a:pPr>
              <a:buClr>
                <a:schemeClr val="folHlink"/>
              </a:buClr>
              <a:buFont typeface="Wingdings" pitchFamily="2" charset="2"/>
              <a:buChar char="ü"/>
            </a:pPr>
            <a:r>
              <a:rPr lang="el-GR" altLang="el-GR" sz="2400" dirty="0" smtClean="0"/>
              <a:t>Πόση εργασία προσφέρουν για την κάθε δραστηριότητα, </a:t>
            </a:r>
          </a:p>
          <a:p>
            <a:pPr>
              <a:buClr>
                <a:schemeClr val="folHlink"/>
              </a:buClr>
              <a:buFont typeface="Wingdings" pitchFamily="2" charset="2"/>
              <a:buChar char="ü"/>
            </a:pPr>
            <a:r>
              <a:rPr lang="el-GR" altLang="el-GR" sz="2400" dirty="0" smtClean="0"/>
              <a:t>Πόσο κοστίζει η υλοποίηση της δραστηριότητας αυτής.</a:t>
            </a:r>
            <a:endParaRPr lang="el-GR" altLang="el-GR" sz="2400" dirty="0"/>
          </a:p>
        </p:txBody>
      </p:sp>
      <p:sp>
        <p:nvSpPr>
          <p:cNvPr id="2" name="Ορθογώνιο 1"/>
          <p:cNvSpPr/>
          <p:nvPr/>
        </p:nvSpPr>
        <p:spPr>
          <a:xfrm>
            <a:off x="467545" y="5118283"/>
            <a:ext cx="8280920" cy="830997"/>
          </a:xfrm>
          <a:prstGeom prst="rect">
            <a:avLst/>
          </a:prstGeom>
        </p:spPr>
        <p:txBody>
          <a:bodyPr wrap="square">
            <a:spAutoFit/>
          </a:bodyPr>
          <a:lstStyle/>
          <a:p>
            <a:r>
              <a:rPr lang="el-GR" altLang="el-GR" sz="2400" b="1" dirty="0"/>
              <a:t>Με δεδομένο τον αριθμό των πόρων και του προϋπολογισμού </a:t>
            </a:r>
          </a:p>
          <a:p>
            <a:r>
              <a:rPr lang="el-GR" altLang="el-GR" sz="2400" b="1" dirty="0"/>
              <a:t>για την υλοποίηση του </a:t>
            </a:r>
            <a:r>
              <a:rPr lang="el-GR" altLang="el-GR" sz="2400" b="1" dirty="0" smtClean="0"/>
              <a:t>έργου.</a:t>
            </a:r>
            <a:endParaRPr lang="el-GR" altLang="el-GR" sz="2400" b="1"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2805695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indent="198438" eaLnBrk="0" hangingPunct="0">
              <a:tabLst>
                <a:tab pos="457200" algn="l"/>
              </a:tabLst>
            </a:pPr>
            <a:r>
              <a:rPr lang="el-GR" altLang="el-GR" dirty="0" smtClean="0"/>
              <a:t>Υλοποίηση </a:t>
            </a:r>
            <a:r>
              <a:rPr lang="el-GR" altLang="el-GR" dirty="0"/>
              <a:t>– </a:t>
            </a:r>
            <a:r>
              <a:rPr lang="el-GR" altLang="el-GR" dirty="0" smtClean="0"/>
              <a:t>Έλεγχος</a:t>
            </a:r>
            <a:endParaRPr lang="el-GR" dirty="0">
              <a:cs typeface="Times New Roman" pitchFamily="18" charset="0"/>
            </a:endParaRPr>
          </a:p>
        </p:txBody>
      </p:sp>
      <p:sp>
        <p:nvSpPr>
          <p:cNvPr id="6" name="Rectangle 4"/>
          <p:cNvSpPr txBox="1">
            <a:spLocks noChangeArrowheads="1"/>
          </p:cNvSpPr>
          <p:nvPr/>
        </p:nvSpPr>
        <p:spPr>
          <a:xfrm>
            <a:off x="467545" y="1412776"/>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Πραγματοποιούνται όλες οι απαραίτητες ενέργειες για την ολοκλήρωση των επιμέρους δραστηριοτήτων</a:t>
            </a:r>
          </a:p>
          <a:p>
            <a:pPr>
              <a:buFont typeface="Wingdings" panose="05000000000000000000" pitchFamily="2" charset="2"/>
              <a:buChar char="q"/>
            </a:pPr>
            <a:r>
              <a:rPr lang="el-GR" altLang="el-GR" sz="2400" dirty="0" smtClean="0"/>
              <a:t>Ελέγχεται η πρόοδος του έργου τόσο ως προς το φυσικό αντικείμενό του (πρόοδος εργασιών) όσο και ως προς το αντίστοιχο οικονομικό (πορεία δαπανών) και </a:t>
            </a:r>
          </a:p>
          <a:p>
            <a:pPr>
              <a:buFont typeface="Wingdings" panose="05000000000000000000" pitchFamily="2" charset="2"/>
              <a:buChar char="q"/>
            </a:pPr>
            <a:r>
              <a:rPr lang="el-GR" altLang="el-GR" sz="2400" dirty="0" smtClean="0"/>
              <a:t>Γίνεται η σύγκρισή τους με βάση το αρχικό (</a:t>
            </a:r>
            <a:r>
              <a:rPr lang="en-US" altLang="el-GR" sz="2400" dirty="0" smtClean="0"/>
              <a:t>baseline</a:t>
            </a:r>
            <a:r>
              <a:rPr lang="el-GR" altLang="el-GR" sz="2400" dirty="0" smtClean="0"/>
              <a:t> ή </a:t>
            </a:r>
            <a:r>
              <a:rPr lang="en-US" altLang="el-GR" sz="2400" dirty="0" smtClean="0"/>
              <a:t>planned</a:t>
            </a:r>
            <a:r>
              <a:rPr lang="el-GR" altLang="el-GR" sz="2400" dirty="0" smtClean="0"/>
              <a:t>) χρονοδιάγραμμα. </a:t>
            </a:r>
          </a:p>
          <a:p>
            <a:pPr>
              <a:buFont typeface="Wingdings" panose="05000000000000000000" pitchFamily="2" charset="2"/>
              <a:buChar char="q"/>
            </a:pPr>
            <a:r>
              <a:rPr lang="el-GR" altLang="el-GR" sz="2400" dirty="0" smtClean="0"/>
              <a:t>Στην περίπτωση που εντοπιστούν αποκλίσεις από το αρχικό χρονοδιάγραμμα επιβάλλεται να γίνουν οι ανάλογες διορθωτικές κινήσεις.</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2805695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marL="693738" lvl="1" indent="-457200">
              <a:lnSpc>
                <a:spcPct val="90000"/>
              </a:lnSpc>
              <a:buFont typeface="Wingdings" pitchFamily="2" charset="2"/>
              <a:buChar char="§"/>
            </a:pPr>
            <a:r>
              <a:rPr lang="el-GR" sz="3200" dirty="0" smtClean="0"/>
              <a:t>Κατανόηση εννοιών και διαφορών λειτουργίας, έργου και προγράμματος,</a:t>
            </a:r>
          </a:p>
          <a:p>
            <a:pPr marL="693738" lvl="1" indent="-457200">
              <a:lnSpc>
                <a:spcPct val="90000"/>
              </a:lnSpc>
              <a:buFont typeface="Wingdings" pitchFamily="2" charset="2"/>
              <a:buChar char="§"/>
            </a:pPr>
            <a:r>
              <a:rPr lang="el-GR" sz="3200" dirty="0" smtClean="0"/>
              <a:t>Αναγνώριση των διεργασιών της διαχείρισης έργου, του κύκλου ζωής και των φάσεών του.</a:t>
            </a:r>
          </a:p>
          <a:p>
            <a:pPr marL="0" indent="0">
              <a:buNone/>
            </a:pP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indent="198438" eaLnBrk="0" hangingPunct="0">
              <a:tabLst>
                <a:tab pos="457200" algn="l"/>
              </a:tabLst>
            </a:pPr>
            <a:r>
              <a:rPr lang="el-GR" altLang="el-GR" dirty="0"/>
              <a:t>Ολοκλήρωση – Παράδοση</a:t>
            </a:r>
            <a:endParaRPr lang="el-GR" dirty="0">
              <a:cs typeface="Times New Roman" pitchFamily="18" charset="0"/>
            </a:endParaRPr>
          </a:p>
        </p:txBody>
      </p:sp>
      <p:sp>
        <p:nvSpPr>
          <p:cNvPr id="6" name="Rectangle 4"/>
          <p:cNvSpPr txBox="1">
            <a:spLocks noChangeArrowheads="1"/>
          </p:cNvSpPr>
          <p:nvPr/>
        </p:nvSpPr>
        <p:spPr>
          <a:xfrm>
            <a:off x="467545" y="1916832"/>
            <a:ext cx="8280920" cy="1800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q"/>
            </a:pPr>
            <a:r>
              <a:rPr lang="el-GR" altLang="el-GR" sz="2800" dirty="0" smtClean="0"/>
              <a:t>Έχουν </a:t>
            </a:r>
            <a:r>
              <a:rPr lang="el-GR" altLang="el-GR" sz="2800" dirty="0"/>
              <a:t>ολοκληρωθεί όλες οι εργασίες,</a:t>
            </a:r>
          </a:p>
          <a:p>
            <a:pPr>
              <a:buClr>
                <a:schemeClr val="tx1"/>
              </a:buClr>
              <a:buFont typeface="Wingdings" panose="05000000000000000000" pitchFamily="2" charset="2"/>
              <a:buChar char="q"/>
            </a:pPr>
            <a:r>
              <a:rPr lang="el-GR" altLang="el-GR" sz="2800" dirty="0"/>
              <a:t>Γίνονται οι απαραίτητοι έλεγχοι και </a:t>
            </a:r>
          </a:p>
          <a:p>
            <a:pPr>
              <a:buClr>
                <a:schemeClr val="tx1"/>
              </a:buClr>
              <a:buFont typeface="Wingdings" panose="05000000000000000000" pitchFamily="2" charset="2"/>
              <a:buChar char="q"/>
            </a:pPr>
            <a:r>
              <a:rPr lang="el-GR" altLang="el-GR" sz="2800" dirty="0" smtClean="0"/>
              <a:t>Το </a:t>
            </a:r>
            <a:r>
              <a:rPr lang="el-GR" altLang="el-GR" sz="2800" dirty="0"/>
              <a:t>έργο παραδίδεται προς χρήση. </a:t>
            </a:r>
          </a:p>
          <a:p>
            <a:pPr>
              <a:buClr>
                <a:schemeClr val="tx1"/>
              </a:buClr>
              <a:buFont typeface="Wingdings" panose="05000000000000000000" pitchFamily="2" charset="2"/>
              <a:buChar char="q"/>
            </a:pPr>
            <a:endParaRPr lang="el-GR" alt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2805695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indent="198438" eaLnBrk="0" hangingPunct="0">
              <a:tabLst>
                <a:tab pos="457200" algn="l"/>
              </a:tabLst>
            </a:pPr>
            <a:r>
              <a:rPr lang="el-GR" altLang="el-GR" dirty="0">
                <a:latin typeface="+mn-lt"/>
              </a:rPr>
              <a:t>Γιατί διαχείριση έργων;</a:t>
            </a:r>
            <a:endParaRPr lang="el-GR" dirty="0">
              <a:latin typeface="+mn-lt"/>
              <a:cs typeface="Times New Roman" pitchFamily="18" charset="0"/>
            </a:endParaRPr>
          </a:p>
        </p:txBody>
      </p:sp>
      <p:sp>
        <p:nvSpPr>
          <p:cNvPr id="6" name="Rectangle 4"/>
          <p:cNvSpPr txBox="1">
            <a:spLocks noChangeArrowheads="1"/>
          </p:cNvSpPr>
          <p:nvPr/>
        </p:nvSpPr>
        <p:spPr>
          <a:xfrm>
            <a:off x="467545" y="836712"/>
            <a:ext cx="8280920" cy="56886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a:latin typeface="+mj-lt"/>
              </a:rPr>
              <a:t>Βελτίωση επικοινωνίας των </a:t>
            </a:r>
            <a:r>
              <a:rPr lang="el-GR" altLang="el-GR" sz="2400" dirty="0" smtClean="0">
                <a:latin typeface="+mj-lt"/>
              </a:rPr>
              <a:t>συμμετεχόντων,</a:t>
            </a:r>
            <a:endParaRPr lang="el-GR" altLang="el-GR" sz="2400" dirty="0">
              <a:latin typeface="+mj-lt"/>
            </a:endParaRPr>
          </a:p>
          <a:p>
            <a:pPr>
              <a:buFont typeface="Wingdings" panose="05000000000000000000" pitchFamily="2" charset="2"/>
              <a:buChar char="q"/>
            </a:pPr>
            <a:r>
              <a:rPr lang="el-GR" altLang="el-GR" sz="2400" dirty="0">
                <a:latin typeface="+mj-lt"/>
              </a:rPr>
              <a:t>Δυνατότητα ορισμού και ελέγχου του εύρους του </a:t>
            </a:r>
            <a:r>
              <a:rPr lang="el-GR" altLang="el-GR" sz="2400" dirty="0" smtClean="0">
                <a:latin typeface="+mj-lt"/>
              </a:rPr>
              <a:t>έργου,</a:t>
            </a:r>
            <a:endParaRPr lang="el-GR" altLang="el-GR" sz="2400" dirty="0">
              <a:latin typeface="+mj-lt"/>
            </a:endParaRPr>
          </a:p>
          <a:p>
            <a:pPr>
              <a:buFont typeface="Wingdings" panose="05000000000000000000" pitchFamily="2" charset="2"/>
              <a:buChar char="q"/>
            </a:pPr>
            <a:r>
              <a:rPr lang="el-GR" altLang="el-GR" sz="2400" dirty="0">
                <a:latin typeface="+mj-lt"/>
              </a:rPr>
              <a:t>Προσδιορισμός, εποπτεία, παρακολούθηση </a:t>
            </a:r>
            <a:r>
              <a:rPr lang="el-GR" altLang="el-GR" sz="2400" dirty="0" smtClean="0">
                <a:latin typeface="+mj-lt"/>
              </a:rPr>
              <a:t>ορόσημων,</a:t>
            </a:r>
            <a:endParaRPr lang="el-GR" altLang="el-GR" sz="2400" dirty="0">
              <a:latin typeface="+mj-lt"/>
            </a:endParaRPr>
          </a:p>
          <a:p>
            <a:pPr>
              <a:buFont typeface="Wingdings" panose="05000000000000000000" pitchFamily="2" charset="2"/>
              <a:buChar char="q"/>
            </a:pPr>
            <a:r>
              <a:rPr lang="el-GR" altLang="el-GR" sz="2400" dirty="0">
                <a:latin typeface="+mj-lt"/>
              </a:rPr>
              <a:t>Ακριβέστερη πρόβλεψη απαιτήσεων σε </a:t>
            </a:r>
            <a:r>
              <a:rPr lang="el-GR" altLang="el-GR" sz="2400" dirty="0" smtClean="0">
                <a:latin typeface="+mj-lt"/>
              </a:rPr>
              <a:t>πόρους,</a:t>
            </a:r>
            <a:endParaRPr lang="el-GR" altLang="el-GR" sz="2400" dirty="0">
              <a:latin typeface="+mj-lt"/>
            </a:endParaRPr>
          </a:p>
          <a:p>
            <a:pPr>
              <a:buFont typeface="Wingdings" panose="05000000000000000000" pitchFamily="2" charset="2"/>
              <a:buChar char="q"/>
            </a:pPr>
            <a:r>
              <a:rPr lang="el-GR" altLang="el-GR" sz="2400" dirty="0">
                <a:latin typeface="+mj-lt"/>
              </a:rPr>
              <a:t>Βελτιωμένη αξιολόγηση και αποφυγή </a:t>
            </a:r>
            <a:r>
              <a:rPr lang="el-GR" altLang="el-GR" sz="2400" dirty="0" smtClean="0">
                <a:latin typeface="+mj-lt"/>
              </a:rPr>
              <a:t>κινδύνων,</a:t>
            </a:r>
            <a:endParaRPr lang="el-GR" altLang="el-GR" sz="2400" dirty="0">
              <a:latin typeface="+mj-lt"/>
            </a:endParaRPr>
          </a:p>
          <a:p>
            <a:pPr>
              <a:buFont typeface="Wingdings" panose="05000000000000000000" pitchFamily="2" charset="2"/>
              <a:buChar char="q"/>
            </a:pPr>
            <a:r>
              <a:rPr lang="el-GR" altLang="el-GR" sz="2400" dirty="0">
                <a:latin typeface="+mj-lt"/>
              </a:rPr>
              <a:t>Ικανότητα και μηχανισμοί μέτρησης </a:t>
            </a:r>
            <a:r>
              <a:rPr lang="el-GR" altLang="el-GR" sz="2400" dirty="0" smtClean="0">
                <a:latin typeface="+mj-lt"/>
              </a:rPr>
              <a:t>απόδοσης,</a:t>
            </a:r>
            <a:endParaRPr lang="el-GR" altLang="el-GR" sz="2400" dirty="0">
              <a:latin typeface="+mj-lt"/>
            </a:endParaRPr>
          </a:p>
          <a:p>
            <a:pPr>
              <a:buFont typeface="Wingdings" panose="05000000000000000000" pitchFamily="2" charset="2"/>
              <a:buChar char="q"/>
            </a:pPr>
            <a:r>
              <a:rPr lang="el-GR" altLang="el-GR" sz="2400" dirty="0">
                <a:latin typeface="+mj-lt"/>
              </a:rPr>
              <a:t>Αυξημένη κατανόηση του έργου και του σκοπού </a:t>
            </a:r>
            <a:r>
              <a:rPr lang="el-GR" altLang="el-GR" sz="2400" dirty="0" smtClean="0">
                <a:latin typeface="+mj-lt"/>
              </a:rPr>
              <a:t>του.</a:t>
            </a:r>
            <a:endParaRPr lang="el-GR" altLang="el-GR" sz="2400" dirty="0">
              <a:latin typeface="+mj-lt"/>
            </a:endParaRPr>
          </a:p>
          <a:p>
            <a:pPr marL="552450" indent="-552450">
              <a:buNone/>
            </a:pPr>
            <a:r>
              <a:rPr lang="el-GR" altLang="el-GR" sz="2400" b="1" u="sng" dirty="0" smtClean="0">
                <a:latin typeface="+mj-lt"/>
              </a:rPr>
              <a:t>Τι κερδίζουμε τελικά:</a:t>
            </a:r>
            <a:endParaRPr lang="el-GR" altLang="el-GR" sz="2400" b="1" u="sng" dirty="0">
              <a:latin typeface="+mj-lt"/>
            </a:endParaRPr>
          </a:p>
          <a:p>
            <a:pPr marL="552450" indent="-552450">
              <a:buFont typeface="Wingdings" pitchFamily="2" charset="2"/>
              <a:buChar char="Ø"/>
            </a:pPr>
            <a:r>
              <a:rPr lang="el-GR" altLang="el-GR" sz="2400" dirty="0">
                <a:latin typeface="+mj-lt"/>
              </a:rPr>
              <a:t>Καλύτερη εικόνα για το αναμενόμενο </a:t>
            </a:r>
            <a:r>
              <a:rPr lang="el-GR" altLang="el-GR" sz="2400" dirty="0" smtClean="0">
                <a:latin typeface="+mj-lt"/>
              </a:rPr>
              <a:t>αποτέλεσμα,</a:t>
            </a:r>
            <a:endParaRPr lang="el-GR" altLang="el-GR" sz="2400" dirty="0">
              <a:latin typeface="+mj-lt"/>
            </a:endParaRPr>
          </a:p>
          <a:p>
            <a:pPr marL="552450" indent="-552450">
              <a:buFont typeface="Wingdings" pitchFamily="2" charset="2"/>
              <a:buChar char="Ø"/>
            </a:pPr>
            <a:r>
              <a:rPr lang="el-GR" altLang="el-GR" sz="2400" dirty="0">
                <a:latin typeface="+mj-lt"/>
              </a:rPr>
              <a:t>Εξοικονόμηση </a:t>
            </a:r>
            <a:r>
              <a:rPr lang="el-GR" altLang="el-GR" sz="2400" dirty="0" smtClean="0">
                <a:latin typeface="+mj-lt"/>
              </a:rPr>
              <a:t>πόρων,</a:t>
            </a:r>
            <a:endParaRPr lang="el-GR" altLang="el-GR" sz="2400" dirty="0">
              <a:latin typeface="+mj-lt"/>
            </a:endParaRPr>
          </a:p>
          <a:p>
            <a:pPr marL="552450" indent="-552450">
              <a:buFont typeface="Wingdings" pitchFamily="2" charset="2"/>
              <a:buChar char="Ø"/>
            </a:pPr>
            <a:r>
              <a:rPr lang="el-GR" altLang="el-GR" sz="2400" dirty="0">
                <a:latin typeface="+mj-lt"/>
              </a:rPr>
              <a:t>Βελτίωση τεχνογνωσίας και αποφυγή </a:t>
            </a:r>
            <a:r>
              <a:rPr lang="el-GR" altLang="el-GR" sz="2400" dirty="0" smtClean="0">
                <a:latin typeface="+mj-lt"/>
              </a:rPr>
              <a:t>κινδύνων.</a:t>
            </a:r>
            <a:endParaRPr lang="el-GR" altLang="el-GR" sz="2400" dirty="0">
              <a:latin typeface="+mj-lt"/>
            </a:endParaRPr>
          </a:p>
          <a:p>
            <a:pPr marL="552450" indent="-552450">
              <a:buNone/>
            </a:pPr>
            <a:endParaRPr lang="el-GR" altLang="el-GR" sz="2400" b="1" dirty="0">
              <a:latin typeface="+mj-lt"/>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2805695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672408"/>
          </a:xfrm>
        </p:spPr>
        <p:txBody>
          <a:bodyPr>
            <a:noAutofit/>
          </a:bodyPr>
          <a:lstStyle/>
          <a:p>
            <a:pPr>
              <a:buFont typeface="Wingdings" panose="05000000000000000000" pitchFamily="2" charset="2"/>
              <a:buChar char="§"/>
            </a:pPr>
            <a:r>
              <a:rPr lang="el-GR" altLang="el-GR" dirty="0" smtClean="0">
                <a:hlinkClick r:id="rId4" action="ppaction://hlinksldjump"/>
              </a:rPr>
              <a:t>Βασικές έννοιες και ορισμοί – Παραδείγματα, </a:t>
            </a:r>
            <a:endParaRPr lang="el-GR" altLang="el-GR" dirty="0" smtClean="0"/>
          </a:p>
          <a:p>
            <a:pPr>
              <a:buFont typeface="Wingdings" panose="05000000000000000000" pitchFamily="2" charset="2"/>
              <a:buChar char="§"/>
            </a:pPr>
            <a:r>
              <a:rPr lang="el-GR" altLang="el-GR" dirty="0" smtClean="0">
                <a:hlinkClick r:id="rId5" action="ppaction://hlinksldjump"/>
              </a:rPr>
              <a:t>Το περιβάλλον και οι συντελεστές του έργου,</a:t>
            </a:r>
            <a:endParaRPr lang="el-GR" altLang="el-GR" dirty="0" smtClean="0"/>
          </a:p>
          <a:p>
            <a:pPr>
              <a:buFont typeface="Wingdings" panose="05000000000000000000" pitchFamily="2" charset="2"/>
              <a:buChar char="§"/>
            </a:pPr>
            <a:r>
              <a:rPr lang="el-GR" altLang="el-GR" dirty="0" smtClean="0">
                <a:hlinkClick r:id="rId6" action="ppaction://hlinksldjump"/>
              </a:rPr>
              <a:t>Οι διεργασίες και τα βήματα του έργου,</a:t>
            </a:r>
            <a:endParaRPr lang="el-GR" altLang="el-GR" dirty="0" smtClean="0"/>
          </a:p>
          <a:p>
            <a:pPr>
              <a:buFont typeface="Wingdings" panose="05000000000000000000" pitchFamily="2" charset="2"/>
              <a:buChar char="§"/>
            </a:pPr>
            <a:r>
              <a:rPr lang="el-GR" altLang="el-GR" dirty="0" smtClean="0">
                <a:hlinkClick r:id="rId7" action="ppaction://hlinksldjump"/>
              </a:rPr>
              <a:t>Κύκλος ζωής έργου,</a:t>
            </a:r>
            <a:endParaRPr lang="el-GR" altLang="el-GR" dirty="0" smtClean="0"/>
          </a:p>
          <a:p>
            <a:pPr>
              <a:buFont typeface="Wingdings" panose="05000000000000000000" pitchFamily="2" charset="2"/>
              <a:buChar char="§"/>
            </a:pPr>
            <a:r>
              <a:rPr lang="el-GR" altLang="el-GR" dirty="0" smtClean="0">
                <a:hlinkClick r:id="rId8" action="ppaction://hlinksldjump"/>
              </a:rPr>
              <a:t>Η αναγκαιότητα της διαχείρισης έργων.</a:t>
            </a:r>
            <a:endParaRPr lang="el-GR" altLang="el-GR" dirty="0" smtClean="0"/>
          </a:p>
          <a:p>
            <a:pPr>
              <a:buFont typeface="Wingdings" panose="05000000000000000000" pitchFamily="2" charset="2"/>
              <a:buChar char="§"/>
            </a:pPr>
            <a:endParaRPr lang="el-GR" altLang="el-GR" dirty="0" smtClean="0"/>
          </a:p>
          <a:p>
            <a:pPr>
              <a:buFont typeface="Wingdings" panose="05000000000000000000" pitchFamily="2" charset="2"/>
              <a:buChar char="§"/>
            </a:pPr>
            <a:endParaRPr lang="el-GR" altLang="el-GR"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a:latin typeface="+mn-lt"/>
              </a:rPr>
              <a:t>Βασικές έννοιες – Έργο </a:t>
            </a:r>
            <a:r>
              <a:rPr lang="el-GR" altLang="el-GR" dirty="0" smtClean="0">
                <a:latin typeface="+mn-lt"/>
              </a:rPr>
              <a:t>(1 από 2)</a:t>
            </a:r>
            <a:endParaRPr lang="el-GR" dirty="0">
              <a:latin typeface="+mn-lt"/>
            </a:endParaRPr>
          </a:p>
        </p:txBody>
      </p:sp>
      <p:sp>
        <p:nvSpPr>
          <p:cNvPr id="7" name="Rectangle 330"/>
          <p:cNvSpPr>
            <a:spLocks noChangeArrowheads="1"/>
          </p:cNvSpPr>
          <p:nvPr/>
        </p:nvSpPr>
        <p:spPr bwMode="auto">
          <a:xfrm>
            <a:off x="467544" y="1327115"/>
            <a:ext cx="821925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nSpc>
                <a:spcPct val="150000"/>
              </a:lnSpc>
            </a:pPr>
            <a:r>
              <a:rPr lang="el-GR" altLang="el-GR" sz="2400" dirty="0"/>
              <a:t>Ως </a:t>
            </a:r>
            <a:r>
              <a:rPr lang="el-GR" altLang="el-GR" sz="2400" b="1" dirty="0"/>
              <a:t>έργο</a:t>
            </a:r>
            <a:r>
              <a:rPr lang="el-GR" altLang="el-GR" sz="2400" dirty="0"/>
              <a:t> θεωρούμε μία σειρά από αλληλοεξαρτώμενες δραστηριότητες με συγκεκριμένα χαρακτηριστικά, όπως:</a:t>
            </a:r>
          </a:p>
          <a:p>
            <a:pPr marL="342900" indent="-342900">
              <a:lnSpc>
                <a:spcPct val="150000"/>
              </a:lnSpc>
              <a:buFont typeface="Wingdings" panose="05000000000000000000" pitchFamily="2" charset="2"/>
              <a:buChar char="§"/>
            </a:pPr>
            <a:r>
              <a:rPr lang="el-GR" altLang="el-GR" sz="2400" dirty="0"/>
              <a:t> Συγκεκριμένες ημερομηνίες έναρξης και </a:t>
            </a:r>
            <a:r>
              <a:rPr lang="el-GR" altLang="el-GR" sz="2400" dirty="0" smtClean="0"/>
              <a:t>περάτωσης,</a:t>
            </a:r>
            <a:endParaRPr lang="el-GR" altLang="el-GR" sz="2400" dirty="0"/>
          </a:p>
          <a:p>
            <a:pPr marL="342900" indent="-342900">
              <a:lnSpc>
                <a:spcPct val="150000"/>
              </a:lnSpc>
              <a:buFont typeface="Wingdings" panose="05000000000000000000" pitchFamily="2" charset="2"/>
              <a:buChar char="§"/>
            </a:pPr>
            <a:r>
              <a:rPr lang="el-GR" altLang="el-GR" sz="2400" dirty="0"/>
              <a:t> Καλώς ορισμένους </a:t>
            </a:r>
            <a:r>
              <a:rPr lang="el-GR" altLang="el-GR" sz="2400" dirty="0" smtClean="0"/>
              <a:t>στόχους,</a:t>
            </a:r>
            <a:endParaRPr lang="el-GR" altLang="el-GR" sz="2400" dirty="0"/>
          </a:p>
          <a:p>
            <a:pPr marL="342900" indent="-342900">
              <a:lnSpc>
                <a:spcPct val="150000"/>
              </a:lnSpc>
              <a:buFont typeface="Wingdings" panose="05000000000000000000" pitchFamily="2" charset="2"/>
              <a:buChar char="§"/>
            </a:pPr>
            <a:r>
              <a:rPr lang="el-GR" altLang="el-GR" sz="2400" dirty="0"/>
              <a:t> Παράγωγή συγκεκριμένου αποτελέσματος (ή αποτελεσμάτων</a:t>
            </a:r>
            <a:r>
              <a:rPr lang="el-GR" altLang="el-GR" sz="2400" dirty="0" smtClean="0"/>
              <a:t>),</a:t>
            </a:r>
            <a:endParaRPr lang="el-GR" altLang="el-GR" sz="2400" dirty="0"/>
          </a:p>
          <a:p>
            <a:pPr marL="342900" indent="-342900">
              <a:lnSpc>
                <a:spcPct val="150000"/>
              </a:lnSpc>
              <a:buFont typeface="Wingdings" panose="05000000000000000000" pitchFamily="2" charset="2"/>
              <a:buChar char="§"/>
            </a:pPr>
            <a:r>
              <a:rPr lang="el-GR" altLang="el-GR" sz="2400" dirty="0"/>
              <a:t> Μη επανάληψη της ίδιας σειράς </a:t>
            </a:r>
            <a:r>
              <a:rPr lang="el-GR" altLang="el-GR" sz="2400" dirty="0" smtClean="0"/>
              <a:t>δραστηριοτήτων,</a:t>
            </a:r>
            <a:endParaRPr lang="el-GR" altLang="el-GR" sz="2400" dirty="0"/>
          </a:p>
          <a:p>
            <a:pPr marL="342900" indent="-342900">
              <a:lnSpc>
                <a:spcPct val="150000"/>
              </a:lnSpc>
              <a:buFont typeface="Wingdings" panose="05000000000000000000" pitchFamily="2" charset="2"/>
              <a:buChar char="§"/>
            </a:pPr>
            <a:r>
              <a:rPr lang="el-GR" altLang="el-GR" sz="2400" dirty="0"/>
              <a:t> Ανάλωση χρημάτων, χρόνου, ανθρώπινων και υλικών </a:t>
            </a:r>
            <a:r>
              <a:rPr lang="el-GR" altLang="el-GR" sz="2400" dirty="0" smtClean="0"/>
              <a:t>πόρων. </a:t>
            </a:r>
            <a:endParaRPr lang="el-GR" altLang="el-GR" sz="24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altLang="el-GR" dirty="0"/>
              <a:t>Βασικές έννοιες – Έργο </a:t>
            </a:r>
            <a:r>
              <a:rPr lang="el-GR" altLang="el-GR" dirty="0" smtClean="0"/>
              <a:t>(2 </a:t>
            </a:r>
            <a:r>
              <a:rPr lang="el-GR" altLang="el-GR" dirty="0"/>
              <a:t>από 2)</a:t>
            </a:r>
            <a:endParaRPr lang="el-GR" dirty="0"/>
          </a:p>
        </p:txBody>
      </p:sp>
      <p:sp>
        <p:nvSpPr>
          <p:cNvPr id="20" name="Rectangle 17" descr="Σύμφωνα με τον παραπάνω ορισμό, πέρα από τα μεγάλα τεχνικά έργα, παραδείγματα των οποίων υπάρχουν και στην Ελλάδα, υπάρχουν τα έργα πληροφορικής, τα έργα αναδιάρθρωσης  οργανωτικών δομών στον δημόσιο ή ιδιωτικό τομέα, οι δράσεις των Κοινοτικών Πλαισίων Στήριξης αλλά και άλλων ευρωπαϊκών προγραμμάτων με προφανή και εξ ίσου σημαντικά κοινωνικό-οικονομικά αποτελέσματα θεωρούνται επίσης και είναι έργα με την ίδια ακριβώς έννοια όπως και τα τεχνικά. &#10;Ολυμπιακά έργα, τα μεγάλης κλίμακας τεχνικά έργα (αεροδρόμια, αυτοκινητόδρομοι και άλλα), έργα αναδιάρθρωσης δομών του δημόσιου τομέα με αξιοποίηση τεχνολογιών πληροφορικής (taxis, police on line, ΚΕΠ και άλλα). &#10;&#10;"/>
          <p:cNvSpPr txBox="1">
            <a:spLocks noChangeArrowheads="1"/>
          </p:cNvSpPr>
          <p:nvPr/>
        </p:nvSpPr>
        <p:spPr>
          <a:xfrm>
            <a:off x="467544" y="1196752"/>
            <a:ext cx="8219256" cy="4982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l-GR" altLang="el-GR" sz="2400" dirty="0" smtClean="0"/>
              <a:t>Σύμφωνα </a:t>
            </a:r>
            <a:r>
              <a:rPr lang="el-GR" altLang="el-GR" sz="2400" dirty="0"/>
              <a:t>με τον παραπάνω ορισμό, πέρα από τα μεγάλα τεχνικά έργα, παραδείγματα των οποίων υπάρχουν και στην Ελλάδα, </a:t>
            </a:r>
            <a:r>
              <a:rPr lang="el-GR" altLang="el-GR" sz="2400" dirty="0" smtClean="0"/>
              <a:t>υπάρχουν τα </a:t>
            </a:r>
            <a:r>
              <a:rPr lang="el-GR" altLang="el-GR" sz="2400" dirty="0"/>
              <a:t>έργα πληροφορικής, </a:t>
            </a:r>
            <a:r>
              <a:rPr lang="el-GR" altLang="el-GR" sz="2400" dirty="0" smtClean="0"/>
              <a:t>τα </a:t>
            </a:r>
            <a:r>
              <a:rPr lang="el-GR" altLang="el-GR" sz="2400" dirty="0"/>
              <a:t>έργα αναδιάρθρωσης  οργανωτικών δομών στον δημόσιο ή ιδιωτικό τομέα, </a:t>
            </a:r>
            <a:r>
              <a:rPr lang="el-GR" altLang="el-GR" sz="2400" dirty="0" smtClean="0"/>
              <a:t>οι </a:t>
            </a:r>
            <a:r>
              <a:rPr lang="el-GR" altLang="el-GR" sz="2400" dirty="0"/>
              <a:t>δράσεις των Κοινοτικών Πλαισίων Στήριξης αλλά και άλλων ευρωπαϊκών προγραμμάτων με προφανή και εξ ίσου σημαντικά κοινωνικό-οικονομικά αποτελέσματα θεωρούνται επίσης και είναι έργα με την ίδια ακριβώς έννοια όπως και τα </a:t>
            </a:r>
            <a:r>
              <a:rPr lang="el-GR" altLang="el-GR" sz="2400" dirty="0" smtClean="0"/>
              <a:t>τεχνικά. </a:t>
            </a:r>
            <a:endParaRPr lang="el-GR" altLang="el-GR" sz="2400" dirty="0"/>
          </a:p>
          <a:p>
            <a:pPr algn="just"/>
            <a:r>
              <a:rPr lang="el-GR" altLang="el-GR" sz="2400" dirty="0" smtClean="0"/>
              <a:t>Ολυμπιακά </a:t>
            </a:r>
            <a:r>
              <a:rPr lang="el-GR" altLang="el-GR" sz="2400" dirty="0"/>
              <a:t>έργα, τα μεγάλης κλίμακας τεχνικά έργα (αεροδρόμια, αυτοκινητόδρομοι κ.α.), έργα αναδιάρθρωσης δομών του δημόσιου τομέα με αξιοποίηση τεχνολογιών πληροφορικής (</a:t>
            </a:r>
            <a:r>
              <a:rPr lang="el-GR" altLang="el-GR" sz="2400" dirty="0" err="1"/>
              <a:t>taxis</a:t>
            </a:r>
            <a:r>
              <a:rPr lang="el-GR" altLang="el-GR" sz="2400" dirty="0"/>
              <a:t>, </a:t>
            </a:r>
            <a:r>
              <a:rPr lang="el-GR" altLang="el-GR" sz="2400" dirty="0" err="1"/>
              <a:t>police</a:t>
            </a:r>
            <a:r>
              <a:rPr lang="el-GR" altLang="el-GR" sz="2400" dirty="0"/>
              <a:t>-</a:t>
            </a:r>
            <a:r>
              <a:rPr lang="el-GR" altLang="el-GR" sz="2400" dirty="0" err="1"/>
              <a:t>on</a:t>
            </a:r>
            <a:r>
              <a:rPr lang="el-GR" altLang="el-GR" sz="2400" dirty="0"/>
              <a:t>-</a:t>
            </a:r>
            <a:r>
              <a:rPr lang="el-GR" altLang="el-GR" sz="2400" dirty="0" err="1"/>
              <a:t>line</a:t>
            </a:r>
            <a:r>
              <a:rPr lang="el-GR" altLang="el-GR" sz="2400" dirty="0"/>
              <a:t>, ΚΕΠ κ.α</a:t>
            </a:r>
            <a:r>
              <a:rPr lang="el-GR" altLang="el-GR" sz="2400" dirty="0" smtClean="0"/>
              <a:t>.). </a:t>
            </a:r>
            <a:endParaRPr lang="en-US" altLang="el-GR" sz="2400" dirty="0"/>
          </a:p>
          <a:p>
            <a:pPr algn="just"/>
            <a:endParaRPr lang="el-GR" altLang="el-GR" sz="24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9807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latin typeface="+mn-lt"/>
              </a:rPr>
              <a:t>Τελικά τι είναι έργο</a:t>
            </a:r>
            <a:r>
              <a:rPr lang="el-GR" altLang="el-GR" dirty="0" smtClean="0">
                <a:latin typeface="+mn-lt"/>
              </a:rPr>
              <a:t>;</a:t>
            </a:r>
            <a:endParaRPr lang="el-GR" dirty="0">
              <a:latin typeface="+mn-lt"/>
            </a:endParaRPr>
          </a:p>
        </p:txBody>
      </p:sp>
      <p:sp>
        <p:nvSpPr>
          <p:cNvPr id="11" name="Rectangle 83"/>
          <p:cNvSpPr>
            <a:spLocks noChangeArrowheads="1"/>
          </p:cNvSpPr>
          <p:nvPr/>
        </p:nvSpPr>
        <p:spPr bwMode="auto">
          <a:xfrm>
            <a:off x="381000" y="1772816"/>
            <a:ext cx="8305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800" dirty="0"/>
              <a:t>Έργο είναι μια </a:t>
            </a:r>
            <a:r>
              <a:rPr lang="el-GR" altLang="el-GR" sz="2800" b="1" dirty="0">
                <a:solidFill>
                  <a:srgbClr val="7030A0"/>
                </a:solidFill>
              </a:rPr>
              <a:t>προσωρινή</a:t>
            </a:r>
            <a:r>
              <a:rPr lang="el-GR" altLang="el-GR" sz="2800" dirty="0"/>
              <a:t> προσπάθεια που αναλαμβάνεται για να </a:t>
            </a:r>
            <a:r>
              <a:rPr lang="el-GR" altLang="el-GR" sz="2800" dirty="0" smtClean="0"/>
              <a:t> δημιουργηθεί </a:t>
            </a:r>
            <a:r>
              <a:rPr lang="el-GR" altLang="el-GR" sz="2800" dirty="0"/>
              <a:t>ένα </a:t>
            </a:r>
            <a:r>
              <a:rPr lang="el-GR" altLang="el-GR" sz="2800" b="1" dirty="0">
                <a:solidFill>
                  <a:srgbClr val="7030A0"/>
                </a:solidFill>
              </a:rPr>
              <a:t>μοναδικό</a:t>
            </a:r>
            <a:r>
              <a:rPr lang="el-GR" altLang="el-GR" sz="2800" dirty="0"/>
              <a:t> προϊόν ή </a:t>
            </a:r>
            <a:r>
              <a:rPr lang="el-GR" altLang="el-GR" sz="2800" dirty="0" smtClean="0"/>
              <a:t>υπηρεσία.</a:t>
            </a:r>
          </a:p>
          <a:p>
            <a:endParaRPr lang="el-GR" altLang="el-GR" sz="2800" dirty="0"/>
          </a:p>
          <a:p>
            <a:endParaRPr lang="el-GR" altLang="el-GR" sz="2800" dirty="0" smtClean="0"/>
          </a:p>
          <a:p>
            <a:r>
              <a:rPr lang="el-GR" altLang="el-GR" sz="2800" dirty="0"/>
              <a:t>Ο διαχειριστής πρέπει να </a:t>
            </a:r>
            <a:r>
              <a:rPr lang="el-GR" altLang="el-GR" sz="2800" b="1" dirty="0">
                <a:solidFill>
                  <a:srgbClr val="7030A0"/>
                </a:solidFill>
              </a:rPr>
              <a:t>αναγνωρίζει</a:t>
            </a:r>
            <a:r>
              <a:rPr lang="el-GR" altLang="el-GR" sz="2800" dirty="0"/>
              <a:t> και </a:t>
            </a:r>
            <a:r>
              <a:rPr lang="el-GR" altLang="el-GR" sz="2800" dirty="0" smtClean="0"/>
              <a:t>να </a:t>
            </a:r>
            <a:r>
              <a:rPr lang="el-GR" altLang="el-GR" sz="2800" b="1" dirty="0">
                <a:solidFill>
                  <a:srgbClr val="7030A0"/>
                </a:solidFill>
              </a:rPr>
              <a:t>μαθαίνει</a:t>
            </a:r>
            <a:r>
              <a:rPr lang="el-GR" altLang="el-GR" sz="2800" dirty="0">
                <a:solidFill>
                  <a:srgbClr val="7030A0"/>
                </a:solidFill>
              </a:rPr>
              <a:t> </a:t>
            </a:r>
            <a:r>
              <a:rPr lang="el-GR" altLang="el-GR" sz="2800" dirty="0"/>
              <a:t>από τις ομοιότητες των </a:t>
            </a:r>
            <a:r>
              <a:rPr lang="el-GR" altLang="el-GR" sz="2800" dirty="0" smtClean="0"/>
              <a:t>έργων</a:t>
            </a:r>
            <a:endParaRPr lang="el-GR" altLang="el-GR" sz="28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ΠΑΡΑΔΕΙΓΜΑ 1 (1 από 4)</a:t>
            </a:r>
            <a:endParaRPr lang="el-GR" dirty="0">
              <a:latin typeface="+mn-lt"/>
            </a:endParaRPr>
          </a:p>
        </p:txBody>
      </p:sp>
      <p:sp>
        <p:nvSpPr>
          <p:cNvPr id="2" name="Ορθογώνιο 1" descr="Στα πλαίσια του προγράμματος εγκρίθηκε έργο με τίτλο «ΤΟΥΡΙΣΤΙΚΗ  ΑΝΑΠΤΥΞΗ (ΟΝΟΜΑ Νομαρχιακής Αυτοδιοίκησης) ΜΕ ΤΗΝ ΑΝΑΠΤΥΞΗ ΑΘΛΗΜΑΤΩΝ ΟΡΕΙΝΟΥ ΟΓΚΟΥ».&#10;Η συγκεκριμένη Νομαρχιακή Αυτοδιοίκηση διαθέτει ορεινό όγκο με τα παρακάτω χαρακτηριστικά:&#10;"/>
          <p:cNvSpPr/>
          <p:nvPr/>
        </p:nvSpPr>
        <p:spPr>
          <a:xfrm>
            <a:off x="467544" y="2832462"/>
            <a:ext cx="8219256" cy="2900794"/>
          </a:xfrm>
          <a:prstGeom prst="rect">
            <a:avLst/>
          </a:prstGeom>
        </p:spPr>
        <p:txBody>
          <a:bodyPr wrap="square">
            <a:spAutoFit/>
          </a:bodyPr>
          <a:lstStyle/>
          <a:p>
            <a:pPr>
              <a:lnSpc>
                <a:spcPct val="150000"/>
              </a:lnSpc>
              <a:spcBef>
                <a:spcPts val="300"/>
              </a:spcBef>
            </a:pPr>
            <a:r>
              <a:rPr lang="el-GR" altLang="el-GR" sz="2400" dirty="0"/>
              <a:t>Στα πλαίσια του προγράμματος εγκρίθηκε έργο με τίτλο «ΤΟΥΡΙΣΤΙΚΗ  ΑΝΑΠΤΥΞΗ (ΟΝΟΜΑ </a:t>
            </a:r>
            <a:r>
              <a:rPr lang="el-GR" altLang="el-GR" sz="2400" dirty="0" smtClean="0"/>
              <a:t>Π.Ε.) </a:t>
            </a:r>
            <a:r>
              <a:rPr lang="el-GR" altLang="el-GR" sz="2400" dirty="0"/>
              <a:t>ΜΕ ΤΗΝ ΑΝΑΠΤΥΞΗ ΑΘΛΗΜΑΤΩΝ ΟΡΕΙΝΟΥ ΟΓΚΟΥ».</a:t>
            </a:r>
          </a:p>
          <a:p>
            <a:pPr>
              <a:lnSpc>
                <a:spcPct val="150000"/>
              </a:lnSpc>
              <a:spcBef>
                <a:spcPts val="300"/>
              </a:spcBef>
            </a:pPr>
            <a:r>
              <a:rPr lang="el-GR" altLang="el-GR" sz="2400" dirty="0"/>
              <a:t>Η συγκεκριμένη </a:t>
            </a:r>
            <a:r>
              <a:rPr lang="el-GR" altLang="el-GR" sz="2400" dirty="0" smtClean="0"/>
              <a:t>Περιφερειακή Ενότητα διαθέτει </a:t>
            </a:r>
            <a:r>
              <a:rPr lang="el-GR" altLang="el-GR" sz="2400" dirty="0"/>
              <a:t>ορεινό όγκο με τα παρακάτω χαρακτηριστικά</a:t>
            </a:r>
            <a:r>
              <a:rPr lang="el-GR" altLang="el-GR" sz="2400" dirty="0" smtClean="0"/>
              <a:t>:</a:t>
            </a:r>
            <a:endParaRPr lang="el-GR" altLang="el-GR" sz="2400" i="1" dirty="0"/>
          </a:p>
        </p:txBody>
      </p:sp>
      <p:pic>
        <p:nvPicPr>
          <p:cNvPr id="6" name="Picture 4" descr="Εικόνα λογότυπου του έργου «ΤΟΥΡΙΣΤΙΚΗ  ΑΝΑΠΤΥΞΗ (ΟΝΟΜΑ Ν.Α.) ΜΕ ΤΗΝ ΑΝΑΠΤΥΞΗ ΑΘΛΗΜΑΤΩΝ ΟΡΕΙΝΟΥ ΟΓΚΟΥ».&#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176" y="1340768"/>
            <a:ext cx="3281992" cy="122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1/2005 11:17:14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6,7,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3,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6,2,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673687B-3206-45B3-9B46-ADCEB5E29A7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6040</TotalTime>
  <Words>2050</Words>
  <Application>Microsoft Office PowerPoint</Application>
  <PresentationFormat>Προβολή στην οθόνη (4:3)</PresentationFormat>
  <Paragraphs>299</Paragraphs>
  <Slides>42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Χρονικός Προγραμματισμός Έργων</vt:lpstr>
      <vt:lpstr>Άδειες χρήσης </vt:lpstr>
      <vt:lpstr>Χρηματοδότηση </vt:lpstr>
      <vt:lpstr>Σκοποί  ενότητας</vt:lpstr>
      <vt:lpstr>Περιεχόμενα ενότητας</vt:lpstr>
      <vt:lpstr>Βασικές έννοιες – Έργο (1 από 2)</vt:lpstr>
      <vt:lpstr>Βασικές έννοιες – Έργο (2 από 2)</vt:lpstr>
      <vt:lpstr>Τελικά τι είναι έργο;</vt:lpstr>
      <vt:lpstr>ΠΑΡΑΔΕΙΓΜΑ 1 (1 από 4)</vt:lpstr>
      <vt:lpstr>ΠΑΡΑΔΕΙΓΜΑ 1 (2 από 4)</vt:lpstr>
      <vt:lpstr>ΠΑΡΑΔΕΙΓΜΑ 1 (3 από 4)</vt:lpstr>
      <vt:lpstr>ΠΑΡΑΔΕΙΓΜΑ 1 (4 από 4)</vt:lpstr>
      <vt:lpstr>ΠΑΡΑΔΕΙΓΜΑ 2 (1 από 3)</vt:lpstr>
      <vt:lpstr>ΠΑΡΑΔΕΙΓΜΑ 2 (2 από 3)</vt:lpstr>
      <vt:lpstr>ΠΑΡΑΔΕΙΓΜΑ 2 (3 από 3)</vt:lpstr>
      <vt:lpstr>Βασικές έννοιες: Πρόγραμμα  (1 από 3)</vt:lpstr>
      <vt:lpstr>Βασικές έννοιες: Πρόγραμμα  (2 από 3)</vt:lpstr>
      <vt:lpstr>Βασικές έννοιες: Πρόγραμμα  (3 από 3)</vt:lpstr>
      <vt:lpstr>Διαφορές έργου – λειτουργίας (1 από 4)</vt:lpstr>
      <vt:lpstr>Διαφορές έργου – λειτουργίας  (2 από 4)</vt:lpstr>
      <vt:lpstr>Διαφορές έργου – λειτουργίας  (3 από 4)</vt:lpstr>
      <vt:lpstr>Διαφορές έργου – λειτουργίας  (4 από 4)</vt:lpstr>
      <vt:lpstr>Βασικές έννοιες και διαφορές τους</vt:lpstr>
      <vt:lpstr>Τι μας Έχει Μάθει η Πράξη;  (1 από 2)</vt:lpstr>
      <vt:lpstr>Τι μας Έχει Μάθει η Πράξη;  (2 από 2)</vt:lpstr>
      <vt:lpstr>Συντελεστές έργου</vt:lpstr>
      <vt:lpstr>Τα βήματα ενός έργου</vt:lpstr>
      <vt:lpstr>Κατά τον Oberlender (2000)  (1 από 4)</vt:lpstr>
      <vt:lpstr>Κατά τον Oberlender (2000)  (2 από 4)</vt:lpstr>
      <vt:lpstr>Κατά τον Oberlender (2000)  (3 από 4)</vt:lpstr>
      <vt:lpstr>Κατά τον Oberlender (2000)  (4 από 4)</vt:lpstr>
      <vt:lpstr>Demeulemeester &amp; Herroelen (2002)</vt:lpstr>
      <vt:lpstr>Κύκλος ζωής, κόστος, πόροι </vt:lpstr>
      <vt:lpstr>Αρχικοποίηση (1 από 2)</vt:lpstr>
      <vt:lpstr>Αρχικοποίηση (2 από 2)</vt:lpstr>
      <vt:lpstr>Σχεδιασμός - Planning</vt:lpstr>
      <vt:lpstr>Work Breakdown Structure</vt:lpstr>
      <vt:lpstr>Χρονικός προγραμματισμός (scheduling)</vt:lpstr>
      <vt:lpstr>Υλοποίηση – Έλεγχος</vt:lpstr>
      <vt:lpstr>Ολοκλήρωση – Παράδοση</vt:lpstr>
      <vt:lpstr>Γιατί διαχείριση έργων;</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Εισαγωγή</dc:title>
  <dc:creator>Κλεάνθης Συρακούλης</dc:creator>
  <cp:keywords>Χρονικός Προγραμματισμός Έργων, Εισαγωγή,  §Κατανόηση εννοιών και διαφορών λειτουργίας, έργου και προγράμματος,§Αναγνώριση των διεργασιών της διαχείρισης έργου, του κύκλου ζωής και των φάσεών του.</cp:keywords>
  <cp:lastModifiedBy>Windows User</cp:lastModifiedBy>
  <cp:revision>437</cp:revision>
  <dcterms:created xsi:type="dcterms:W3CDTF">2012-09-06T09:03:05Z</dcterms:created>
  <dcterms:modified xsi:type="dcterms:W3CDTF">2005-05-01T20:17:31Z</dcterms:modified>
</cp:coreProperties>
</file>