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70"/>
  </p:notesMasterIdLst>
  <p:sldIdLst>
    <p:sldId id="345" r:id="rId2"/>
    <p:sldId id="327" r:id="rId3"/>
    <p:sldId id="297" r:id="rId4"/>
    <p:sldId id="270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50" r:id="rId19"/>
    <p:sldId id="351" r:id="rId20"/>
    <p:sldId id="326" r:id="rId21"/>
    <p:sldId id="269" r:id="rId22"/>
    <p:sldId id="268" r:id="rId23"/>
    <p:sldId id="283" r:id="rId24"/>
    <p:sldId id="257" r:id="rId25"/>
    <p:sldId id="258" r:id="rId26"/>
    <p:sldId id="266" r:id="rId27"/>
    <p:sldId id="343" r:id="rId28"/>
    <p:sldId id="260" r:id="rId29"/>
    <p:sldId id="287" r:id="rId30"/>
    <p:sldId id="305" r:id="rId31"/>
    <p:sldId id="259" r:id="rId32"/>
    <p:sldId id="337" r:id="rId33"/>
    <p:sldId id="338" r:id="rId34"/>
    <p:sldId id="264" r:id="rId35"/>
    <p:sldId id="261" r:id="rId36"/>
    <p:sldId id="263" r:id="rId37"/>
    <p:sldId id="344" r:id="rId38"/>
    <p:sldId id="265" r:id="rId39"/>
    <p:sldId id="299" r:id="rId40"/>
    <p:sldId id="312" r:id="rId41"/>
    <p:sldId id="262" r:id="rId42"/>
    <p:sldId id="271" r:id="rId43"/>
    <p:sldId id="292" r:id="rId44"/>
    <p:sldId id="272" r:id="rId45"/>
    <p:sldId id="276" r:id="rId46"/>
    <p:sldId id="289" r:id="rId47"/>
    <p:sldId id="279" r:id="rId48"/>
    <p:sldId id="339" r:id="rId49"/>
    <p:sldId id="340" r:id="rId50"/>
    <p:sldId id="341" r:id="rId51"/>
    <p:sldId id="342" r:id="rId52"/>
    <p:sldId id="277" r:id="rId53"/>
    <p:sldId id="278" r:id="rId54"/>
    <p:sldId id="335" r:id="rId55"/>
    <p:sldId id="336" r:id="rId56"/>
    <p:sldId id="329" r:id="rId57"/>
    <p:sldId id="330" r:id="rId58"/>
    <p:sldId id="328" r:id="rId59"/>
    <p:sldId id="331" r:id="rId60"/>
    <p:sldId id="332" r:id="rId61"/>
    <p:sldId id="334" r:id="rId62"/>
    <p:sldId id="333" r:id="rId63"/>
    <p:sldId id="280" r:id="rId64"/>
    <p:sldId id="301" r:id="rId65"/>
    <p:sldId id="346" r:id="rId66"/>
    <p:sldId id="347" r:id="rId67"/>
    <p:sldId id="348" r:id="rId68"/>
    <p:sldId id="349" r:id="rId69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815" autoAdjust="0"/>
    <p:restoredTop sz="96433" autoAdjust="0"/>
  </p:normalViewPr>
  <p:slideViewPr>
    <p:cSldViewPr>
      <p:cViewPr varScale="1">
        <p:scale>
          <a:sx n="73" d="100"/>
          <a:sy n="73" d="100"/>
        </p:scale>
        <p:origin x="-148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2F866-5CD8-4514-80E9-A4137AB99F49}" type="datetimeFigureOut">
              <a:rPr lang="el-GR" smtClean="0"/>
              <a:pPr/>
              <a:t>12/4/2017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80E18-95D1-4045-9213-67F89AAC109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66285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33818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0882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093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238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6067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BBBFA-E4FC-4AA5-9ED5-605D1302AA65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65946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A49F7-8415-42AD-BAF5-0C688BC4BA7D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13043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AC016-B729-424D-9A76-8EC220AEE38F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87187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E351A-66B3-4B36-A7C0-50BA8EFB5ABB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95443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735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6464369"/>
            <a:ext cx="79208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b="0" dirty="0" smtClean="0">
                <a:solidFill>
                  <a:schemeClr val="tx1"/>
                </a:solidFill>
                <a:latin typeface="+mn-lt"/>
              </a:rPr>
              <a:t>Ενότητα</a:t>
            </a:r>
            <a:r>
              <a:rPr lang="el-GR" sz="1200" b="0" baseline="0" dirty="0" smtClean="0">
                <a:solidFill>
                  <a:schemeClr val="tx1"/>
                </a:solidFill>
                <a:latin typeface="+mn-lt"/>
              </a:rPr>
              <a:t> 4.1: Παρεμβάσεις στην Ε.Π.</a:t>
            </a:r>
            <a:endParaRPr lang="el-GR" sz="12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34064" y="6464369"/>
            <a:ext cx="65841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0" dirty="0" smtClean="0">
                <a:solidFill>
                  <a:schemeClr val="tx1"/>
                </a:solidFill>
                <a:latin typeface="+mn-lt"/>
              </a:rPr>
              <a:t>-</a:t>
            </a:r>
            <a:fld id="{B55FABF0-E590-41F8-8765-B40ADFCD345B}" type="slidenum">
              <a:rPr lang="el-GR" sz="1200" b="0" smtClean="0">
                <a:solidFill>
                  <a:schemeClr val="tx1"/>
                </a:solidFill>
                <a:latin typeface="+mn-lt"/>
              </a:rPr>
              <a:pPr algn="ctr"/>
              <a:t>‹#›</a:t>
            </a:fld>
            <a:r>
              <a:rPr lang="el-GR" sz="1200" b="0" dirty="0" smtClean="0">
                <a:solidFill>
                  <a:schemeClr val="tx1"/>
                </a:solidFill>
                <a:latin typeface="+mn-lt"/>
              </a:rPr>
              <a:t>-</a:t>
            </a:r>
            <a:endParaRPr lang="el-GR" sz="12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639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C3ECE-DDE0-4FC0-A5BD-EB1668075B7B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20034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5064-A729-4E5C-98B6-63D1F6FA4EE5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416003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EAAF-0A77-47D0-A800-C1570D8BB227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03200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A80F9-0D21-453A-8B43-FC46C921C081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031305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617-C68C-4DAF-A909-E9BEAEC65F9C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183501185"/>
      </p:ext>
    </p:extLst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0B870-9633-4FF0-B826-0D49ACE20150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2742204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εικόνα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9B738-2664-44BB-9973-F50EF4A4A83C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110338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Kλικ για επεξεργασία των στυλ του υποδείγματος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alt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ECE351A-66B3-4B36-A7C0-50BA8EFB5ABB}" type="slidenum">
              <a:rPr lang="el-GR" altLang="el-GR" smtClean="0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xmlns="" val="50376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1" y="1412776"/>
            <a:ext cx="7772400" cy="1440160"/>
          </a:xfrm>
        </p:spPr>
        <p:txBody>
          <a:bodyPr>
            <a:noAutofit/>
          </a:bodyPr>
          <a:lstStyle/>
          <a:p>
            <a:r>
              <a:rPr lang="el-GR" altLang="el-GR" b="1" dirty="0">
                <a:solidFill>
                  <a:srgbClr val="5075BC"/>
                </a:solidFill>
              </a:rPr>
              <a:t>Κινητικά προβλήματα</a:t>
            </a:r>
            <a:br>
              <a:rPr lang="el-GR" altLang="el-GR" b="1" dirty="0">
                <a:solidFill>
                  <a:srgbClr val="5075BC"/>
                </a:solidFill>
              </a:rPr>
            </a:br>
            <a:r>
              <a:rPr lang="el-GR" altLang="el-GR" b="1" dirty="0">
                <a:solidFill>
                  <a:srgbClr val="5075BC"/>
                </a:solidFill>
              </a:rPr>
              <a:t>Πολλαπλές αναπηρίες</a:t>
            </a:r>
            <a:endParaRPr lang="el-GR" sz="5400" b="1" dirty="0">
              <a:solidFill>
                <a:srgbClr val="0070C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497828" y="3068960"/>
            <a:ext cx="8322644" cy="3312368"/>
          </a:xfrm>
        </p:spPr>
        <p:txBody>
          <a:bodyPr>
            <a:noAutofit/>
          </a:bodyPr>
          <a:lstStyle/>
          <a:p>
            <a:r>
              <a:rPr lang="el-GR" sz="2800" b="1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Ενότητα 3.1</a:t>
            </a:r>
            <a:endParaRPr lang="el-GR" sz="2800" b="1" dirty="0" smtClean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l-GR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Παρεμβάσεις στην Ε.Π.</a:t>
            </a:r>
            <a:endParaRPr lang="en-US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endParaRPr lang="el-GR" sz="2800" dirty="0" smtClean="0"/>
          </a:p>
          <a:p>
            <a:endParaRPr lang="en-US" sz="2800" dirty="0" smtClean="0"/>
          </a:p>
          <a:p>
            <a:r>
              <a:rPr lang="el-GR" sz="2400" dirty="0" smtClean="0"/>
              <a:t>Ιουλία Νησιώτου</a:t>
            </a:r>
          </a:p>
          <a:p>
            <a:r>
              <a:rPr lang="el-GR" sz="2400" dirty="0" smtClean="0"/>
              <a:t>Σχολή Ανθρωπιστικών και Κοινωνικών Επιστημών  Παιδαγωγικό Τμήμα Ειδικής Αγωγής</a:t>
            </a:r>
            <a:endParaRPr lang="en-US" sz="2400" dirty="0" smtClean="0"/>
          </a:p>
          <a:p>
            <a:endParaRPr lang="el-GR" sz="2800" dirty="0" smtClean="0"/>
          </a:p>
        </p:txBody>
      </p:sp>
      <p:pic>
        <p:nvPicPr>
          <p:cNvPr id="9" name="Logo" descr="Λογότυπο ΠΘ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0607" y="440668"/>
            <a:ext cx="3477085" cy="75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931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Διόρθωση της στάσης</a:t>
            </a:r>
          </a:p>
        </p:txBody>
      </p:sp>
      <p:pic>
        <p:nvPicPr>
          <p:cNvPr id="23555" name="Picture 3" descr="cerebral%20pals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033" y="1261993"/>
            <a:ext cx="3798109" cy="506901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 descr="cerebral-palsy-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799" y="3742941"/>
            <a:ext cx="3533775" cy="259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61993"/>
            <a:ext cx="3533775" cy="239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16-20091208-296a%20Jesus%20in%20revised%20stander%5b1%5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3676"/>
            <a:ext cx="38862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721964"/>
            <a:ext cx="3124200" cy="44032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Jaece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0200" y="685800"/>
            <a:ext cx="6172200" cy="523099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220px-Standing_fram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0600" y="533399"/>
            <a:ext cx="3429000" cy="456680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Picture 3" descr="joshua_main_144206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399"/>
            <a:ext cx="3505200" cy="4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6651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Ορθώσεις</a:t>
            </a:r>
          </a:p>
        </p:txBody>
      </p:sp>
      <p:pic>
        <p:nvPicPr>
          <p:cNvPr id="27651" name="Picture 3" descr="ANd9GcSRbMglsPrJbpDPcXh5sb-b_zqoQrjDdLpMOgJmGgeozCtplBN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780426"/>
            <a:ext cx="3429000" cy="233222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13003684-father-helping-disabled-son-putting-fruit-into-bowl-in-the-kitchen-son-has-cerebral-pals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1060" y="2236058"/>
            <a:ext cx="419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ANd9GcSXMPO2jdzMJd76OZ-59z3drTY-XPR1vETQp5RV8bZUGS6C8N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148" y="841289"/>
            <a:ext cx="3424052" cy="27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Βοηθήματα κίνησης</a:t>
            </a:r>
          </a:p>
        </p:txBody>
      </p:sp>
      <p:pic>
        <p:nvPicPr>
          <p:cNvPr id="28675" name="Picture 3" descr="CP%20Bo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967" y="1676400"/>
            <a:ext cx="2247217" cy="334708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 descr="IMG_03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4967" y="1676400"/>
            <a:ext cx="2744763" cy="334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104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847" y="1676400"/>
            <a:ext cx="2492511" cy="334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94688" cy="581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ANd9GcSb9GMhG3K2jjurUmGt0Z0Ypf9Gc7zKsICjLqE2pt4baCtqDYsn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38600" y="4648200"/>
            <a:ext cx="1278191" cy="159615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Picture 3" descr="1280797164658_hz-myalibaba-web3_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629" y="501829"/>
            <a:ext cx="2590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wheelchair%2B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120" y="458966"/>
            <a:ext cx="29527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  &amp;Kcy;&amp;rcy;&amp;iecy;&amp;scy;&amp;lcy;&amp;ocy;-&amp;kcy;&amp;ocy;&amp;lcy;&amp;yacy;&amp;scy;&amp;kcy;&amp;acy; &amp;scy;&amp;icy;&amp;lcy;&amp;ycy; (XFG-105FL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5883" y="425629"/>
            <a:ext cx="297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μαθητής και το «</a:t>
            </a:r>
            <a:r>
              <a:rPr lang="el-GR" dirty="0" err="1" smtClean="0"/>
              <a:t>αμαξίδιο</a:t>
            </a:r>
            <a:r>
              <a:rPr lang="el-GR" dirty="0" smtClean="0"/>
              <a:t>-καροτσάκι» </a:t>
            </a:r>
            <a:r>
              <a:rPr lang="el-GR" dirty="0" smtClean="0"/>
              <a:t>του 2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266092"/>
            <a:ext cx="8229600" cy="4860073"/>
          </a:xfrm>
        </p:spPr>
        <p:txBody>
          <a:bodyPr/>
          <a:lstStyle/>
          <a:p>
            <a:r>
              <a:rPr lang="el-GR" sz="2800" dirty="0" err="1" smtClean="0"/>
              <a:t>Συνταγογραφείται</a:t>
            </a:r>
            <a:r>
              <a:rPr lang="el-GR" sz="2800" dirty="0" smtClean="0"/>
              <a:t> από γιατρό και καλύπτεται από την ασφάλιση</a:t>
            </a:r>
          </a:p>
          <a:p>
            <a:r>
              <a:rPr lang="el-GR" sz="2800" dirty="0" smtClean="0"/>
              <a:t>Η επιλογή, η αλλαγή, οι δοκιμές και η εκπαίδευση στη χρήση του γίνονται από τον </a:t>
            </a:r>
            <a:r>
              <a:rPr lang="el-GR" sz="2800" dirty="0" err="1" smtClean="0"/>
              <a:t>εργοθεραπευτή</a:t>
            </a:r>
            <a:r>
              <a:rPr lang="el-GR" sz="2800" dirty="0" smtClean="0"/>
              <a:t> ή τον φυσικοθεραπευτή</a:t>
            </a:r>
          </a:p>
          <a:p>
            <a:r>
              <a:rPr lang="el-GR" sz="2800" dirty="0" smtClean="0"/>
              <a:t>Ο Ειδικός Παιδαγωγός δε διδάσκει τη χρήση του, αλλά πρέπει να γνωρίζει τα στοιχειώδη για να διευκολύνει το μαθητή όσον αφορά τη θέση και την κίνησή του μέσα στην τάξη</a:t>
            </a:r>
          </a:p>
          <a:p>
            <a:r>
              <a:rPr lang="el-GR" sz="2800" dirty="0" smtClean="0"/>
              <a:t>Το </a:t>
            </a:r>
            <a:r>
              <a:rPr lang="el-GR" sz="2800" dirty="0" err="1" smtClean="0"/>
              <a:t>αμαξίδιο</a:t>
            </a:r>
            <a:r>
              <a:rPr lang="el-GR" sz="2800" dirty="0" smtClean="0"/>
              <a:t> ΔΕΝ ΕΙΝΑΙ ΠΑΙΝΙΔΙ, μπορεί να γίνει αιτία ατυχημάτων  για τον χρήστη ή τους συμμαθητές</a:t>
            </a:r>
            <a:endParaRPr lang="el-GR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 μαθητής και το «</a:t>
            </a:r>
            <a:r>
              <a:rPr lang="el-GR" dirty="0" err="1" smtClean="0"/>
              <a:t>αμαξίδιο</a:t>
            </a:r>
            <a:r>
              <a:rPr lang="el-GR" dirty="0" smtClean="0"/>
              <a:t>-καροτσάκι» του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23890"/>
            <a:ext cx="9144000" cy="4902276"/>
          </a:xfrm>
        </p:spPr>
        <p:txBody>
          <a:bodyPr/>
          <a:lstStyle/>
          <a:p>
            <a:r>
              <a:rPr lang="el-GR" sz="2800" dirty="0" smtClean="0"/>
              <a:t>Το </a:t>
            </a:r>
            <a:r>
              <a:rPr lang="el-GR" sz="2800" dirty="0" err="1" smtClean="0"/>
              <a:t>αμαξίδιο</a:t>
            </a:r>
            <a:r>
              <a:rPr lang="el-GR" sz="2800" dirty="0" smtClean="0"/>
              <a:t> είναι προσωπικό και προσαρμοσμένο στο μαθητή</a:t>
            </a:r>
          </a:p>
          <a:p>
            <a:r>
              <a:rPr lang="el-GR" sz="2800" dirty="0" smtClean="0"/>
              <a:t>Ο μαθητής το θεωρεί προέκταση του σώματός του</a:t>
            </a:r>
          </a:p>
          <a:p>
            <a:r>
              <a:rPr lang="el-GR" sz="2800" dirty="0" smtClean="0"/>
              <a:t>Προϋπόθεση για τη μετακίνηση και την αυτονομία  του</a:t>
            </a:r>
          </a:p>
          <a:p>
            <a:r>
              <a:rPr lang="el-GR" sz="2800" dirty="0" smtClean="0"/>
              <a:t>Το μέγεθος, ο τρόπος κίνησής του ( χειροκίνητο, ηλεκτρικό κλπ) αλλάζουν και προσαρμόζονται στα σωματομετρικά στοιχεία, την ηλικία, τις ικανότητες και τις ανάγκες του μαθητή</a:t>
            </a:r>
          </a:p>
          <a:p>
            <a:r>
              <a:rPr lang="el-GR" sz="2800" dirty="0" smtClean="0"/>
              <a:t>Δέχεται εξαρτήματα, πχ  τραπεζάκι , στήριγμα κεφαλής κλπ, χρησιμοποιείται σαν θρανίο</a:t>
            </a:r>
          </a:p>
          <a:p>
            <a:endParaRPr lang="el-GR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143000"/>
            <a:ext cx="8089564" cy="40386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420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5762"/>
            <a:ext cx="3407786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img_1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3429000" cy="284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CerebralPalsy_Anna-0x4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9187"/>
            <a:ext cx="3276600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z="4000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ΕΡΓΟΘΕΡΑΠΕΙΑ</a:t>
            </a:r>
            <a:br>
              <a:rPr lang="el-GR" altLang="el-GR" sz="4000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el-GR" sz="4000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Use it or lose it!</a:t>
            </a:r>
            <a:endParaRPr lang="el-GR" altLang="el-GR" sz="4000" dirty="0" smtClean="0">
              <a:solidFill>
                <a:srgbClr val="0070C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2771" name="Picture 4" descr="universal-cuff-for-feeding-occupational-therapy-480x2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662" y="1398509"/>
            <a:ext cx="3358738" cy="166537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5" descr="b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398509"/>
            <a:ext cx="3505200" cy="472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7" descr="IMG_0177_boy_blocks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399"/>
            <a:ext cx="3352800" cy="291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6" descr="kids4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7800" y="856180"/>
            <a:ext cx="3245921" cy="2438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7" descr="ANd9GcT18xIWRX9B80lAntOikQYLgCLpofG9uGKVT96KL8RsTMXQM1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62614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r0v0xl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173" y="304800"/>
            <a:ext cx="2286000" cy="26971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5" descr="ANd9GcQbln6CX2SZhevsblLbgLp4zmiPDh7VBmX3wUXs3alUg38vFnZ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173" y="3200400"/>
            <a:ext cx="22860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6" descr="00235ac081d41155f5d4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87480"/>
            <a:ext cx="502806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7" descr="ANd9GcQurHR7zCHJEUJJAwUuu71uKwSV_K8BwQBiBfAWyu44Fyhy-i2f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4568826"/>
            <a:ext cx="1295400" cy="12954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2" name="Picture 6" descr="ANd9GcSBpT-t4X0HlX4cnDR0cgVtxv8wPLm1ZYgBSwm-tdLvIUIdRt_a0w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47" y="457200"/>
            <a:ext cx="4577891" cy="3429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8" descr="child-cerebral-palsy-treat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124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8" descr="OT%20Roo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0834" y="3276600"/>
            <a:ext cx="3771900" cy="2828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7" name="Picture 5" descr="ot-room_full_sml__h9c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049" y="228600"/>
            <a:ext cx="3810000" cy="284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10" descr="montessori-practical-life-activities-cutting-crinkle-cutter-for-preschoole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0" y="406917"/>
            <a:ext cx="3216644" cy="241248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5" descr="occupational_thera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094" y="213193"/>
            <a:ext cx="3018955" cy="26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1" descr="ANd9GcT6FxGCImXDbAhw_QwzKvl9ytLejUs95GdbVwAdzyZYb8kLq77Fx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3886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 descr="ANd9GcRJF4f1CkkmqBetDMSHs5Aai2_Ad014AiSDU31cFglLt2RojDI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150742"/>
            <a:ext cx="228865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Λεπτή κινητικότητα-γραφή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8229600" cy="4525963"/>
          </a:xfrm>
        </p:spPr>
        <p:txBody>
          <a:bodyPr/>
          <a:lstStyle/>
          <a:p>
            <a:pPr eaLnBrk="1" hangingPunct="1"/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Εργοθεραπεία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Χρωμάτισμα, ζωγραφική, κόψιμο, </a:t>
            </a:r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κολάζ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Μπορεί να συνεργάζεται με ένα άλλο παιδί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Τροποποίηση των τετραδίων και εργαλείων γραφής ζωγραφικής- γραμμές, κουτάκια </a:t>
            </a:r>
            <a:r>
              <a:rPr lang="el-GR" altLang="el-GR" sz="2400" dirty="0" err="1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κλπ</a:t>
            </a:r>
            <a:endParaRPr lang="el-GR" altLang="el-GR" sz="2400" dirty="0" smtClean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Αρχικά οδηγούμε το χέρι του παιδιού, «μαζί», και μετά «δίπλα»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Απλοποίηση των εντολών και των ζητουμένων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ΕΠΑΝΑΛΗΨΗ!!!!</a:t>
            </a:r>
          </a:p>
          <a:p>
            <a:pPr eaLnBrk="1" hangingPunct="1"/>
            <a:r>
              <a:rPr lang="el-GR" altLang="el-GR" sz="2400" dirty="0" smtClean="0">
                <a:ea typeface="Arial Unicode MS" panose="020B0604020202020204" pitchFamily="34" charset="-128"/>
                <a:cs typeface="Arial Unicode MS" panose="020B0604020202020204" pitchFamily="34" charset="-128"/>
              </a:rPr>
              <a:t>Ηλεκτρονικός υπολογιστής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11" descr="kids_can_sai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388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2" descr="Gan%20-%20OT%20-%20child%20comp%20IMG_1304%281%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433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Cerebral Palsy Toy Guide - Click to view fullsiz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47700"/>
            <a:ext cx="4300979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Blog+12-26-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52837"/>
            <a:ext cx="3795564" cy="261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7049-0550x04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5791200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3400"/>
            <a:ext cx="406775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Αισθητηριακή ολοκλήρωση</a:t>
            </a:r>
          </a:p>
        </p:txBody>
      </p:sp>
      <p:pic>
        <p:nvPicPr>
          <p:cNvPr id="43011" name="Picture 9" descr="ANd9GcSQ-dH11sT4-236-YPKyRyAAsZ3u56uPAzqtCAbmDI3hgz2hHA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300" y="1143000"/>
            <a:ext cx="5867400" cy="518000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/>
          <a:lstStyle/>
          <a:p>
            <a:pPr eaLnBrk="1" hangingPunct="1"/>
            <a:r>
              <a:rPr lang="el-GR" altLang="el-GR" sz="4000" b="1" dirty="0" smtClean="0">
                <a:solidFill>
                  <a:srgbClr val="0070C0"/>
                </a:solidFill>
              </a:rPr>
              <a:t>Αισθητηριακή ολοκλήρωση</a:t>
            </a:r>
            <a:r>
              <a:rPr lang="en-US" altLang="el-GR" sz="4000" b="1" dirty="0" smtClean="0">
                <a:solidFill>
                  <a:srgbClr val="0070C0"/>
                </a:solidFill>
              </a:rPr>
              <a:t/>
            </a:r>
            <a:br>
              <a:rPr lang="en-US" altLang="el-GR" sz="4000" b="1" dirty="0" smtClean="0">
                <a:solidFill>
                  <a:srgbClr val="0070C0"/>
                </a:solidFill>
              </a:rPr>
            </a:br>
            <a:r>
              <a:rPr lang="el-GR" altLang="el-GR" sz="4000" b="1" dirty="0" smtClean="0">
                <a:solidFill>
                  <a:srgbClr val="0070C0"/>
                </a:solidFill>
              </a:rPr>
              <a:t>A. </a:t>
            </a:r>
            <a:r>
              <a:rPr lang="el-GR" altLang="el-GR" sz="4000" b="1" dirty="0" err="1" smtClean="0">
                <a:solidFill>
                  <a:srgbClr val="0070C0"/>
                </a:solidFill>
              </a:rPr>
              <a:t>Jean</a:t>
            </a:r>
            <a:r>
              <a:rPr lang="el-GR" altLang="el-GR" sz="4000" b="1" dirty="0" smtClean="0">
                <a:solidFill>
                  <a:srgbClr val="0070C0"/>
                </a:solidFill>
              </a:rPr>
              <a:t> </a:t>
            </a:r>
            <a:r>
              <a:rPr lang="el-GR" altLang="el-GR" sz="4000" b="1" dirty="0" err="1" smtClean="0">
                <a:solidFill>
                  <a:srgbClr val="0070C0"/>
                </a:solidFill>
              </a:rPr>
              <a:t>Ayres</a:t>
            </a:r>
            <a:endParaRPr lang="el-GR" altLang="el-GR" sz="4000" b="1" dirty="0" smtClean="0">
              <a:solidFill>
                <a:srgbClr val="0070C0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l-GR" dirty="0" smtClean="0"/>
              <a:t>   </a:t>
            </a:r>
            <a:r>
              <a:rPr lang="el-GR" altLang="el-GR" sz="3600" dirty="0" smtClean="0"/>
              <a:t>Η ικανότητα του εγκεφάλου να οργανώνει και να συντονίζει δύο ή περισσότερες πληροφορίες που λαμβάνει από τις αισθήσεις, να τις επεξεργάζεται και να δίνει την δυνατότητα μιας λογικής και χρήσιμης κινητικής απάντησης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229600" cy="48768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l-GR" altLang="el-GR" dirty="0" smtClean="0"/>
              <a:t>Η αισθητηριακή ολοκλήρωση μελετά την</a:t>
            </a:r>
            <a:r>
              <a:rPr lang="en-US" altLang="el-GR" dirty="0" smtClean="0"/>
              <a:t> </a:t>
            </a:r>
            <a:r>
              <a:rPr lang="el-GR" altLang="el-GR" dirty="0" smtClean="0"/>
              <a:t>ρύθμιση και των συντονισμό των</a:t>
            </a:r>
            <a:r>
              <a:rPr lang="en-US" altLang="el-GR" dirty="0" smtClean="0"/>
              <a:t> </a:t>
            </a:r>
            <a:r>
              <a:rPr lang="el-GR" altLang="el-GR" dirty="0" smtClean="0"/>
              <a:t>αισθητηριακών συστημάτων που είναι τα εξής: </a:t>
            </a:r>
            <a:br>
              <a:rPr lang="el-GR" altLang="el-GR" dirty="0" smtClean="0"/>
            </a:br>
            <a:r>
              <a:rPr lang="el-GR" altLang="el-GR" dirty="0" smtClean="0"/>
              <a:t>- Απτικό, οπτικό, οσφρητικό, γευστικό, ακουστικό σύστημα </a:t>
            </a:r>
            <a:br>
              <a:rPr lang="el-GR" altLang="el-GR" dirty="0" smtClean="0"/>
            </a:br>
            <a:r>
              <a:rPr lang="el-GR" altLang="el-GR" dirty="0" smtClean="0"/>
              <a:t>- </a:t>
            </a:r>
            <a:r>
              <a:rPr lang="el-GR" altLang="el-GR" dirty="0" err="1" smtClean="0"/>
              <a:t>Αιθουσαίο</a:t>
            </a:r>
            <a:r>
              <a:rPr lang="el-GR" altLang="el-GR" dirty="0" smtClean="0"/>
              <a:t> σύστημα (υπεύθυνο για την θέση του σώματος στον χώρο σε σχέση με την θέση της κεφαλής και επίσης για το μυϊκό τόνο) </a:t>
            </a:r>
            <a:br>
              <a:rPr lang="el-GR" altLang="el-GR" dirty="0" smtClean="0"/>
            </a:br>
            <a:r>
              <a:rPr lang="el-GR" altLang="el-GR" dirty="0" smtClean="0"/>
              <a:t>- Κιναίσθηση ή ιδιοδεκτική αίσθηση (επίγνωση της θέσης και κίνησης των μερών του σώματος) </a:t>
            </a:r>
            <a:br>
              <a:rPr lang="el-GR" altLang="el-GR" dirty="0" smtClean="0"/>
            </a:br>
            <a:r>
              <a:rPr lang="el-GR" altLang="el-GR" dirty="0" smtClean="0"/>
              <a:t/>
            </a:r>
            <a:br>
              <a:rPr lang="el-GR" altLang="el-GR" dirty="0" smtClean="0"/>
            </a:br>
            <a:endParaRPr lang="el-GR" altLang="el-GR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ΛΟΓΟΘΕΡΑΠΕΙΑ</a:t>
            </a:r>
          </a:p>
        </p:txBody>
      </p:sp>
      <p:pic>
        <p:nvPicPr>
          <p:cNvPr id="46084" name="Picture 5" descr="tree-of-S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572000" cy="364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ANd9GcStkLbe_5YYMChxeIh2ZCQsPVQfqaRRxnidcGzx93kcXbm-16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47701"/>
            <a:ext cx="2803066" cy="364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homeofsickchildren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" y="438151"/>
            <a:ext cx="32779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7" descr="ANd9GcRYbhJDFiPvBlBhJepJyDcIwREmH5WpXH91VxQjJDJqjhb_nipk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124200" cy="451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9" descr="pronoise-pyo-office-03-min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167" y="3228975"/>
            <a:ext cx="3299289" cy="30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5" descr="ANd9GcQg9B9kFzYVCDKtgvDDq67aWB3Loy-1B3vV-E_Getc8WUCAaYkzL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33528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7" descr="ANd9GcQIVAG6p9qIkPXF9VxUSZmjTGeEVAzcFQk_rB65-HpcOEF6nP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7128" y="6286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9" descr="ANd9GcSnXdBwBKAcZXyDXV4MUGSZSL3-Ejpio1SeJazipH_D6O3QNQFu-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5200"/>
            <a:ext cx="3352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762000"/>
            <a:ext cx="7692803" cy="4953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5" descr="ANd9GcQJpC7ppcWi8DazvDB3AqAw9_XNQmC2-7zD0s4hFXhIjDbAPc4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89" y="685800"/>
            <a:ext cx="3810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7" descr="ANd9GcSstsibBrfk7BzIg7FVBLIsS26WT-tfrriVekaYJMxtEyGCxFi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4495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1" descr="ANd9GcR3TX4kbYUZ5BFUPba9BktyNGFMok6WONgOf9MO1BwHWyG9f0fl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38600"/>
            <a:ext cx="2286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33400"/>
            <a:ext cx="711517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Θεραπείες αποκατάστασης</a:t>
            </a:r>
          </a:p>
        </p:txBody>
      </p:sp>
      <p:pic>
        <p:nvPicPr>
          <p:cNvPr id="17411" name="Picture 4" descr="Armenia pic frame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261994"/>
            <a:ext cx="7641876" cy="487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238" y="549275"/>
            <a:ext cx="8570912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ΜΟΥΣΙΚΟΘΕΡΑΠΕΙΑ</a:t>
            </a:r>
          </a:p>
        </p:txBody>
      </p:sp>
      <p:pic>
        <p:nvPicPr>
          <p:cNvPr id="53251" name="Picture 5" descr="ANd9GcSeYsOCWhJuzzwJYbt_dfc9MvYbbxal53R9duXoWtcButS3CFw-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6199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3" descr="ANd9GcSdpPdWZQLi1QGFpFXrWZb7dT61hWD__udB6LRJCitNuIb_Pmi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97768"/>
            <a:ext cx="2209800" cy="19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5" descr="ANd9GcS7Q-oW9ywHV2yCwuyXM9Ccv55rq5HPA-bUMYCKzyqmJ5bQ5hSoB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5814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4" descr="Flash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1676400"/>
            <a:ext cx="6967857" cy="28956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ΙΠΠΟΘΕΡΑΠΕΙΑ</a:t>
            </a:r>
          </a:p>
        </p:txBody>
      </p:sp>
      <p:pic>
        <p:nvPicPr>
          <p:cNvPr id="55299" name="Picture 6" descr="cphors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4229" y="1371600"/>
            <a:ext cx="3275542" cy="467007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9" descr="ANd9GcRBFW_KA6mgkX1ARrJ2tcCjRpqfwcW3_RdtZbG0JGpi5ObX9h9v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3276600"/>
            <a:ext cx="2133600" cy="284846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3" name="Picture 4" descr="ANd9GcSZL0HPjqZCnDGJGYJLG-Qn90sR1RGANwBlg5vqtp7yppfPupu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2987675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Chil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652" y="3200400"/>
            <a:ext cx="2990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7" descr="child-pony-cbc-2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667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Παιχνίδι στο ύπαιθρο</a:t>
            </a:r>
          </a:p>
        </p:txBody>
      </p:sp>
      <p:pic>
        <p:nvPicPr>
          <p:cNvPr id="57348" name="Picture 7" descr="IMAGE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1511135"/>
            <a:ext cx="3389906" cy="3421294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7347" name="Picture 4" descr="sxMovieShowsHowShu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831" y="1524000"/>
            <a:ext cx="3886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Ειδική φυσική αγωγή</a:t>
            </a:r>
          </a:p>
        </p:txBody>
      </p:sp>
      <p:pic>
        <p:nvPicPr>
          <p:cNvPr id="58372" name="Picture 5" descr="PHO-10Jun02-2288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507" y="1524000"/>
            <a:ext cx="7914985" cy="463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5" descr="cerebral-palsy-students-in-conductive-educ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609600"/>
            <a:ext cx="7162800" cy="53721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σάρωση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14006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σάρωση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57200"/>
            <a:ext cx="374491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ΦΥΣΙΚΟΘΕΡΑΠΕΙΑ</a:t>
            </a:r>
          </a:p>
        </p:txBody>
      </p:sp>
      <p:pic>
        <p:nvPicPr>
          <p:cNvPr id="18436" name="Picture 4" descr="ANd9GcTaG_ASp-Zf-v24e2Eqie8zX_fPOjslNWnA7vhg3wYV8JSdJLtc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39" y="1066800"/>
            <a:ext cx="37338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z1500520g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09700"/>
            <a:ext cx="365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dalton-rogers-for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3039" y="3505200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σάρωση0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78147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σάρωση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81058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Ζώα συντροφιάς</a:t>
            </a:r>
          </a:p>
        </p:txBody>
      </p:sp>
      <p:pic>
        <p:nvPicPr>
          <p:cNvPr id="64517" name="Picture 8" descr="Trained-Dog-Cerebral-Pals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400" y="1878409"/>
            <a:ext cx="5301137" cy="340598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5" name="Picture 4" descr="boy-with-CP-can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29297"/>
            <a:ext cx="1914227" cy="20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7" descr="ANd9GcRZk3wo9PAvjcQLRMYZYqQLUx3zMIPNw2Uk5mW9jhYFbpQ-n-SGt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803" y="3581400"/>
            <a:ext cx="1822024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err="1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Ορθοπαιδικές</a:t>
            </a:r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επεμβάσεις</a:t>
            </a:r>
          </a:p>
        </p:txBody>
      </p:sp>
      <p:pic>
        <p:nvPicPr>
          <p:cNvPr id="65540" name="Picture 4" descr="ANd9GcSzcdtcf-AQxacu78GxpLjpbB0CZsNHOVb2KGuqTNzWHXMWg3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586531"/>
            <a:ext cx="513397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6" descr="ANd9GcSjmsKAQAavWICQeLD7458PQ-h2KHnL-0jgKEMH1b5SuxKJWIoJ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1600200"/>
            <a:ext cx="243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881468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23255" y="835779"/>
            <a:ext cx="8497888" cy="491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5" descr="Slide2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534096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AutoShape 5" descr="2Q=="/>
          <p:cNvSpPr>
            <a:spLocks noChangeAspect="1" noChangeArrowheads="1"/>
          </p:cNvSpPr>
          <p:nvPr/>
        </p:nvSpPr>
        <p:spPr bwMode="auto">
          <a:xfrm>
            <a:off x="0" y="-26988"/>
            <a:ext cx="2390775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>
              <a:solidFill>
                <a:schemeClr val="bg1"/>
              </a:solidFill>
              <a:cs typeface="Arial Unicode MS" panose="020B0604020202020204" pitchFamily="34" charset="-128"/>
            </a:endParaRPr>
          </a:p>
        </p:txBody>
      </p:sp>
      <p:sp>
        <p:nvSpPr>
          <p:cNvPr id="69637" name="AutoShape 7" descr="2Q=="/>
          <p:cNvSpPr>
            <a:spLocks noChangeAspect="1" noChangeArrowheads="1"/>
          </p:cNvSpPr>
          <p:nvPr/>
        </p:nvSpPr>
        <p:spPr bwMode="auto">
          <a:xfrm>
            <a:off x="0" y="-26988"/>
            <a:ext cx="2390775" cy="191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>
              <a:solidFill>
                <a:schemeClr val="bg1"/>
              </a:solidFill>
              <a:cs typeface="Arial Unicode MS" panose="020B0604020202020204" pitchFamily="34" charset="-128"/>
            </a:endParaRPr>
          </a:p>
        </p:txBody>
      </p:sp>
      <p:pic>
        <p:nvPicPr>
          <p:cNvPr id="69638" name="Picture 9" descr="194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750991"/>
          </a:xfrm>
        </p:spPr>
        <p:txBody>
          <a:bodyPr/>
          <a:lstStyle/>
          <a:p>
            <a:pPr eaLnBrk="1" hangingPunct="1"/>
            <a:r>
              <a:rPr lang="el-GR" altLang="el-GR" sz="4000" dirty="0" err="1" smtClean="0">
                <a:solidFill>
                  <a:srgbClr val="0070C0"/>
                </a:solidFill>
              </a:rPr>
              <a:t>Τενοντομεταθέσεις</a:t>
            </a:r>
            <a:endParaRPr lang="el-GR" altLang="el-GR" sz="4000" dirty="0" smtClean="0">
              <a:solidFill>
                <a:srgbClr val="0070C0"/>
              </a:solidFill>
            </a:endParaRPr>
          </a:p>
        </p:txBody>
      </p:sp>
      <p:pic>
        <p:nvPicPr>
          <p:cNvPr id="70660" name="Picture 5" descr="350__13A_COMBINATION_OPPENHEIMER_WITH_REVERSE_KNUCKLE_BEN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3337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ANd9GcTEnGAc-o2NFL-U2l8EJx_NmDKtmt6L5x_JENFK1DGkp6ciqj7n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71575"/>
            <a:ext cx="3505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9" descr="ANd9GcSo16VSMhQHBd0HoqE2PRgsz61ntvMI_gLqfsBY37eoFU_d11N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352800"/>
            <a:ext cx="3257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1" descr="TenTrans1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93946"/>
            <a:ext cx="2628698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b="1" smtClean="0">
                <a:solidFill>
                  <a:schemeClr val="bg1"/>
                </a:solidFill>
              </a:rPr>
              <a:t>Φαρμακευτική αγωγή</a:t>
            </a:r>
            <a:r>
              <a:rPr lang="el-GR" altLang="el-GR" smtClean="0"/>
              <a:t> 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143000"/>
            <a:ext cx="6781800" cy="4525963"/>
          </a:xfrm>
        </p:spPr>
        <p:txBody>
          <a:bodyPr/>
          <a:lstStyle/>
          <a:p>
            <a:pPr eaLnBrk="1" hangingPunct="1"/>
            <a:r>
              <a:rPr lang="el-GR" altLang="el-GR" sz="3600" dirty="0" smtClean="0"/>
              <a:t>Αντιεπιληπτικά φάρμακα</a:t>
            </a:r>
            <a:endParaRPr lang="en-US" altLang="el-GR" sz="3600" dirty="0" smtClean="0"/>
          </a:p>
          <a:p>
            <a:pPr eaLnBrk="1" hangingPunct="1"/>
            <a:r>
              <a:rPr lang="el-GR" altLang="el-GR" sz="3600" dirty="0" smtClean="0"/>
              <a:t>Φάρμακα για τη  </a:t>
            </a:r>
            <a:r>
              <a:rPr lang="el-GR" altLang="el-GR" sz="3600" dirty="0" err="1" smtClean="0"/>
              <a:t>σπαστικότητα</a:t>
            </a:r>
            <a:endParaRPr lang="el-GR" altLang="el-GR" sz="3600" dirty="0" smtClean="0"/>
          </a:p>
          <a:p>
            <a:pPr eaLnBrk="1" hangingPunct="1">
              <a:buFontTx/>
              <a:buNone/>
            </a:pPr>
            <a:r>
              <a:rPr lang="el-GR" altLang="el-GR" sz="3600" dirty="0" smtClean="0"/>
              <a:t>   α) </a:t>
            </a:r>
            <a:r>
              <a:rPr lang="en-US" altLang="el-GR" sz="3600" dirty="0" smtClean="0"/>
              <a:t>Botox</a:t>
            </a:r>
          </a:p>
          <a:p>
            <a:pPr eaLnBrk="1" hangingPunct="1">
              <a:buFontTx/>
              <a:buNone/>
            </a:pPr>
            <a:r>
              <a:rPr lang="en-US" altLang="el-GR" sz="3600" dirty="0" smtClean="0"/>
              <a:t>   b) Baclofen</a:t>
            </a:r>
            <a:endParaRPr lang="el-GR" altLang="el-GR" sz="36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erebral-palsy-unit"/>
          <p:cNvPicPr>
            <a:picLocks noGrp="1" noChangeAspect="1" noChangeArrowheads="1"/>
          </p:cNvPicPr>
          <p:nvPr>
            <p:ph type="title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1" y="1371600"/>
            <a:ext cx="3276600" cy="372946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3" descr="hqdefa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371600"/>
            <a:ext cx="456353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5" descr="0801Palsy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14450"/>
            <a:ext cx="38100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7" descr="info-boto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657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l-GR" altLang="el-GR" sz="4000" dirty="0" smtClean="0">
                <a:solidFill>
                  <a:srgbClr val="0070C0"/>
                </a:solidFill>
              </a:rPr>
              <a:t>Ενδομυϊκή χορήγηση της τοξίνης </a:t>
            </a:r>
            <a:r>
              <a:rPr lang="en-US" altLang="el-GR" sz="4000" dirty="0" smtClean="0">
                <a:solidFill>
                  <a:srgbClr val="0070C0"/>
                </a:solidFill>
              </a:rPr>
              <a:t> </a:t>
            </a:r>
            <a:endParaRPr lang="el-GR" altLang="el-GR" sz="4000" dirty="0" smtClean="0">
              <a:solidFill>
                <a:srgbClr val="0070C0"/>
              </a:solidFill>
            </a:endParaRPr>
          </a:p>
        </p:txBody>
      </p:sp>
      <p:pic>
        <p:nvPicPr>
          <p:cNvPr id="73731" name="Picture 5" descr="IMG_38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90" y="1371600"/>
            <a:ext cx="3714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8" descr="bot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71600"/>
            <a:ext cx="3612444" cy="199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10" descr="mqdefau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5700"/>
            <a:ext cx="3612444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</a:rPr>
              <a:t>Αντλία </a:t>
            </a:r>
            <a:r>
              <a:rPr lang="en-US" altLang="el-GR" dirty="0" smtClean="0">
                <a:solidFill>
                  <a:srgbClr val="0070C0"/>
                </a:solidFill>
              </a:rPr>
              <a:t>Baclofen</a:t>
            </a:r>
            <a:endParaRPr lang="el-GR" altLang="el-GR" dirty="0" smtClean="0">
              <a:solidFill>
                <a:srgbClr val="0070C0"/>
              </a:solidFill>
            </a:endParaRPr>
          </a:p>
        </p:txBody>
      </p:sp>
      <p:pic>
        <p:nvPicPr>
          <p:cNvPr id="74756" name="Picture 5" descr="0801Palsy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1434" y="1371600"/>
            <a:ext cx="296113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>
                <a:solidFill>
                  <a:srgbClr val="0070C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Συμβουλευτική</a:t>
            </a:r>
            <a:r>
              <a:rPr lang="el-GR" altLang="el-GR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75779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3153" y="1676400"/>
            <a:ext cx="4297694" cy="4415494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6324600" cy="552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/>
              <a:t>Τέλος Ενότητας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xmlns="" val="7186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/>
              <a:t>Χρηματοδότηση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168352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Logo espa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79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10952" y="44623"/>
            <a:ext cx="8229600" cy="792088"/>
          </a:xfrm>
        </p:spPr>
        <p:txBody>
          <a:bodyPr>
            <a:normAutofit/>
          </a:bodyPr>
          <a:lstStyle/>
          <a:p>
            <a:r>
              <a:rPr lang="el-GR" b="1" dirty="0"/>
              <a:t>Σημείωμα </a:t>
            </a:r>
            <a:r>
              <a:rPr lang="el-GR" b="1" dirty="0" smtClean="0"/>
              <a:t>Αδειοδότησης</a:t>
            </a:r>
            <a:endParaRPr lang="el-GR" b="1" dirty="0"/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20093" y="800708"/>
            <a:ext cx="8928992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</a:t>
            </a:r>
            <a:r>
              <a:rPr lang="el-GR" sz="2000" b="1" dirty="0"/>
              <a:t>της</a:t>
            </a:r>
            <a:r>
              <a:rPr lang="el-GR" sz="2000" dirty="0"/>
              <a:t>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copyright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"/>
          <p:cNvSpPr txBox="1"/>
          <p:nvPr/>
        </p:nvSpPr>
        <p:spPr>
          <a:xfrm>
            <a:off x="107504" y="3124200"/>
            <a:ext cx="9036496" cy="32004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800" dirty="0">
                <a:solidFill>
                  <a:schemeClr val="tx1"/>
                </a:solidFill>
                <a:latin typeface="+mn-lt"/>
              </a:rPr>
              <a:t>[1] http://creativecommons.org/licenses/by-nc-sa/4.0/ 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endParaRPr lang="el-GR" sz="1800" dirty="0">
              <a:solidFill>
                <a:schemeClr val="tx1"/>
              </a:solidFill>
              <a:latin typeface="+mn-lt"/>
            </a:endParaRPr>
          </a:p>
          <a:p>
            <a:r>
              <a:rPr lang="el-GR" sz="1800" dirty="0">
                <a:solidFill>
                  <a:schemeClr val="tx1"/>
                </a:solidFill>
                <a:latin typeface="+mn-lt"/>
              </a:rPr>
              <a:t>Ως </a:t>
            </a:r>
            <a:r>
              <a:rPr lang="el-GR" sz="1800" b="1" dirty="0">
                <a:solidFill>
                  <a:schemeClr val="tx1"/>
                </a:solidFill>
                <a:latin typeface="+mn-lt"/>
              </a:rPr>
              <a:t>Μη Εμπορική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/>
                </a:solidFill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/>
                </a:solidFill>
                <a:latin typeface="+mn-lt"/>
              </a:rPr>
              <a:t>που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sz="1800" dirty="0">
                <a:solidFill>
                  <a:schemeClr val="tx1"/>
                </a:solidFill>
                <a:latin typeface="+mn-lt"/>
              </a:rPr>
              <a:t>που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δεν προσπορίζει στο διανομέα του έργου και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αδειοδόχο</a:t>
            </a:r>
            <a:r>
              <a:rPr lang="en-GB" sz="1800" dirty="0">
                <a:solidFill>
                  <a:schemeClr val="tx1"/>
                </a:solidFill>
                <a:latin typeface="+mn-lt"/>
              </a:rPr>
              <a:t> 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sz="1800" dirty="0" smtClean="0">
                <a:solidFill>
                  <a:schemeClr val="tx1"/>
                </a:solidFill>
                <a:latin typeface="+mn-lt"/>
              </a:rPr>
              <a:t>τόπο</a:t>
            </a:r>
            <a:endParaRPr lang="en-US" sz="1800" dirty="0" smtClean="0">
              <a:solidFill>
                <a:schemeClr val="tx1"/>
              </a:solidFill>
              <a:latin typeface="+mn-lt"/>
            </a:endParaRPr>
          </a:p>
          <a:p>
            <a:r>
              <a:rPr lang="el-GR" sz="1800" dirty="0" smtClean="0">
                <a:solidFill>
                  <a:schemeClr val="tx1"/>
                </a:solidFill>
                <a:latin typeface="+mn-lt"/>
              </a:rPr>
              <a:t>Ο </a:t>
            </a:r>
            <a:r>
              <a:rPr lang="el-GR" sz="1800" dirty="0">
                <a:solidFill>
                  <a:schemeClr val="tx1"/>
                </a:solidFill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sz="1800" dirty="0" smtClean="0">
                <a:solidFill>
                  <a:schemeClr val="tx1"/>
                </a:solidFill>
                <a:latin typeface="+mn-lt"/>
              </a:rPr>
              <a:t>.</a:t>
            </a:r>
            <a:endParaRPr lang="el-GR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409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9221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22218"/>
            <a:ext cx="6912768" cy="38164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 algn="ctr">
              <a:buNone/>
            </a:pPr>
            <a:r>
              <a:rPr lang="el-GR" sz="2000" b="1" dirty="0" smtClean="0"/>
              <a:t>Εικόνες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  <a:endParaRPr lang="en-US" sz="2000" b="1" dirty="0" smtClean="0"/>
          </a:p>
          <a:p>
            <a:pPr marL="0" indent="0" algn="ctr">
              <a:buNone/>
            </a:pPr>
            <a:endParaRPr lang="el-GR" sz="2000" b="1" dirty="0" smtClean="0"/>
          </a:p>
          <a:p>
            <a:pPr marL="0" indent="0" algn="ctr">
              <a:buNone/>
            </a:pPr>
            <a:r>
              <a:rPr lang="el-GR" sz="2000" i="1" dirty="0" smtClean="0"/>
              <a:t>Τα εν λόγω έργα έχουν ανακτηθεί από το διαδίκτυο για εκπαιδευτικούς σκοπούς</a:t>
            </a:r>
            <a:endParaRPr lang="el-GR" sz="2000" i="1" dirty="0"/>
          </a:p>
        </p:txBody>
      </p:sp>
    </p:spTree>
    <p:extLst>
      <p:ext uri="{BB962C8B-B14F-4D97-AF65-F5344CB8AC3E}">
        <p14:creationId xmlns:p14="http://schemas.microsoft.com/office/powerpoint/2010/main" xmlns="" val="32606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8088313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04250" cy="565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520112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la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class" id="{A2BEF58C-2AA5-4091-B815-C1B0686454D5}" vid="{491EB830-406A-4F52-820B-94AF25C6C333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Words>538</Words>
  <Application>Microsoft Office PowerPoint</Application>
  <PresentationFormat>Προβολή στην οθόνη (4:3)</PresentationFormat>
  <Paragraphs>79</Paragraphs>
  <Slides>68</Slides>
  <Notes>5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68</vt:i4>
      </vt:variant>
    </vt:vector>
  </HeadingPairs>
  <TitlesOfParts>
    <vt:vector size="69" baseType="lpstr">
      <vt:lpstr>eclass</vt:lpstr>
      <vt:lpstr>Κινητικά προβλήματα Πολλαπλές αναπηρίες</vt:lpstr>
      <vt:lpstr>Διαφάνεια 2</vt:lpstr>
      <vt:lpstr>Διαφάνεια 3</vt:lpstr>
      <vt:lpstr>Θεραπείες αποκατάστασης</vt:lpstr>
      <vt:lpstr>ΦΥΣΙΚΟΘΕΡΑΠΕΙΑ</vt:lpstr>
      <vt:lpstr>Διαφάνεια 6</vt:lpstr>
      <vt:lpstr>Διαφάνεια 7</vt:lpstr>
      <vt:lpstr>Διαφάνεια 8</vt:lpstr>
      <vt:lpstr>Διαφάνεια 9</vt:lpstr>
      <vt:lpstr>Διόρθωση της στάσης</vt:lpstr>
      <vt:lpstr>Διαφάνεια 11</vt:lpstr>
      <vt:lpstr>Διαφάνεια 12</vt:lpstr>
      <vt:lpstr>Διαφάνεια 13</vt:lpstr>
      <vt:lpstr>Ορθώσεις</vt:lpstr>
      <vt:lpstr>Βοηθήματα κίνησης</vt:lpstr>
      <vt:lpstr>Διαφάνεια 16</vt:lpstr>
      <vt:lpstr>Διαφάνεια 17</vt:lpstr>
      <vt:lpstr>Ο μαθητής και το «αμαξίδιο-καροτσάκι» του 2</vt:lpstr>
      <vt:lpstr>Ο μαθητής και το «αμαξίδιο-καροτσάκι» του</vt:lpstr>
      <vt:lpstr>Διαφάνεια 20</vt:lpstr>
      <vt:lpstr>ΕΡΓΟΘΕΡΑΠΕΙΑ Use it or lose it!</vt:lpstr>
      <vt:lpstr>Διαφάνεια 22</vt:lpstr>
      <vt:lpstr>Διαφάνεια 23</vt:lpstr>
      <vt:lpstr>Διαφάνεια 24</vt:lpstr>
      <vt:lpstr>Διαφάνεια 25</vt:lpstr>
      <vt:lpstr>Διαφάνεια 26</vt:lpstr>
      <vt:lpstr>Λεπτή κινητικότητα-γραφή</vt:lpstr>
      <vt:lpstr>Διαφάνεια 28</vt:lpstr>
      <vt:lpstr>Διαφάνεια 29</vt:lpstr>
      <vt:lpstr>Διαφάνεια 30</vt:lpstr>
      <vt:lpstr>Αισθητηριακή ολοκλήρωση</vt:lpstr>
      <vt:lpstr>Αισθητηριακή ολοκλήρωση A. Jean Ayres</vt:lpstr>
      <vt:lpstr>Διαφάνεια 33</vt:lpstr>
      <vt:lpstr>ΛΟΓΟΘΕΡΑΠΕΙΑ</vt:lpstr>
      <vt:lpstr>Διαφάνεια 35</vt:lpstr>
      <vt:lpstr>Διαφάνεια 36</vt:lpstr>
      <vt:lpstr>Διαφάνεια 37</vt:lpstr>
      <vt:lpstr>Διαφάνεια 38</vt:lpstr>
      <vt:lpstr>Διαφάνεια 39</vt:lpstr>
      <vt:lpstr>Διαφάνεια 40</vt:lpstr>
      <vt:lpstr>ΜΟΥΣΙΚΟΘΕΡΑΠΕΙΑ</vt:lpstr>
      <vt:lpstr>Διαφάνεια 42</vt:lpstr>
      <vt:lpstr>ΙΠΠΟΘΕΡΑΠΕΙΑ</vt:lpstr>
      <vt:lpstr>Διαφάνεια 44</vt:lpstr>
      <vt:lpstr>Παιχνίδι στο ύπαιθρο</vt:lpstr>
      <vt:lpstr>Ειδική φυσική αγωγή</vt:lpstr>
      <vt:lpstr>Διαφάνεια 47</vt:lpstr>
      <vt:lpstr>Διαφάνεια 48</vt:lpstr>
      <vt:lpstr>Διαφάνεια 49</vt:lpstr>
      <vt:lpstr>Διαφάνεια 50</vt:lpstr>
      <vt:lpstr>Διαφάνεια 51</vt:lpstr>
      <vt:lpstr>Ζώα συντροφιάς</vt:lpstr>
      <vt:lpstr>Ορθοπαιδικές επεμβάσεις</vt:lpstr>
      <vt:lpstr>Διαφάνεια 54</vt:lpstr>
      <vt:lpstr>Διαφάνεια 55</vt:lpstr>
      <vt:lpstr>Διαφάνεια 56</vt:lpstr>
      <vt:lpstr>Διαφάνεια 57</vt:lpstr>
      <vt:lpstr>Τενοντομεταθέσεις</vt:lpstr>
      <vt:lpstr>Φαρμακευτική αγωγή </vt:lpstr>
      <vt:lpstr>Διαφάνεια 60</vt:lpstr>
      <vt:lpstr>Ενδομυϊκή χορήγηση της τοξίνης  </vt:lpstr>
      <vt:lpstr>Αντλία Baclofen</vt:lpstr>
      <vt:lpstr>Συμβουλευτική </vt:lpstr>
      <vt:lpstr>Διαφάνεια 64</vt:lpstr>
      <vt:lpstr>Τέλος Ενότητας</vt:lpstr>
      <vt:lpstr>Χρηματοδότηση</vt:lpstr>
      <vt:lpstr>Σημείωμα Αδειοδότησης</vt:lpstr>
      <vt:lpstr>Σημείωμα Χρήσης Έργων Τρίτων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58</cp:revision>
  <cp:lastPrinted>1601-01-01T00:00:00Z</cp:lastPrinted>
  <dcterms:created xsi:type="dcterms:W3CDTF">2013-04-02T20:55:00Z</dcterms:created>
  <dcterms:modified xsi:type="dcterms:W3CDTF">2017-04-12T20:20:34Z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