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8" r:id="rId1"/>
  </p:sldMasterIdLst>
  <p:notesMasterIdLst>
    <p:notesMasterId r:id="rId70"/>
  </p:notesMasterIdLst>
  <p:sldIdLst>
    <p:sldId id="345" r:id="rId2"/>
    <p:sldId id="327" r:id="rId3"/>
    <p:sldId id="297" r:id="rId4"/>
    <p:sldId id="270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50" r:id="rId19"/>
    <p:sldId id="351" r:id="rId20"/>
    <p:sldId id="326" r:id="rId21"/>
    <p:sldId id="269" r:id="rId22"/>
    <p:sldId id="268" r:id="rId23"/>
    <p:sldId id="283" r:id="rId24"/>
    <p:sldId id="257" r:id="rId25"/>
    <p:sldId id="258" r:id="rId26"/>
    <p:sldId id="266" r:id="rId27"/>
    <p:sldId id="343" r:id="rId28"/>
    <p:sldId id="260" r:id="rId29"/>
    <p:sldId id="287" r:id="rId30"/>
    <p:sldId id="305" r:id="rId31"/>
    <p:sldId id="259" r:id="rId32"/>
    <p:sldId id="337" r:id="rId33"/>
    <p:sldId id="338" r:id="rId34"/>
    <p:sldId id="264" r:id="rId35"/>
    <p:sldId id="261" r:id="rId36"/>
    <p:sldId id="263" r:id="rId37"/>
    <p:sldId id="344" r:id="rId38"/>
    <p:sldId id="265" r:id="rId39"/>
    <p:sldId id="299" r:id="rId40"/>
    <p:sldId id="312" r:id="rId41"/>
    <p:sldId id="262" r:id="rId42"/>
    <p:sldId id="271" r:id="rId43"/>
    <p:sldId id="292" r:id="rId44"/>
    <p:sldId id="272" r:id="rId45"/>
    <p:sldId id="276" r:id="rId46"/>
    <p:sldId id="289" r:id="rId47"/>
    <p:sldId id="279" r:id="rId48"/>
    <p:sldId id="339" r:id="rId49"/>
    <p:sldId id="340" r:id="rId50"/>
    <p:sldId id="341" r:id="rId51"/>
    <p:sldId id="342" r:id="rId52"/>
    <p:sldId id="277" r:id="rId53"/>
    <p:sldId id="278" r:id="rId54"/>
    <p:sldId id="335" r:id="rId55"/>
    <p:sldId id="336" r:id="rId56"/>
    <p:sldId id="329" r:id="rId57"/>
    <p:sldId id="330" r:id="rId58"/>
    <p:sldId id="328" r:id="rId59"/>
    <p:sldId id="331" r:id="rId60"/>
    <p:sldId id="332" r:id="rId61"/>
    <p:sldId id="334" r:id="rId62"/>
    <p:sldId id="333" r:id="rId63"/>
    <p:sldId id="280" r:id="rId64"/>
    <p:sldId id="301" r:id="rId65"/>
    <p:sldId id="346" r:id="rId66"/>
    <p:sldId id="347" r:id="rId67"/>
    <p:sldId id="348" r:id="rId68"/>
    <p:sldId id="349" r:id="rId69"/>
  </p:sldIdLst>
  <p:sldSz cx="9144000" cy="6858000" type="screen4x3"/>
  <p:notesSz cx="6858000" cy="9144000"/>
  <p:defaultTextStyle>
    <a:defPPr>
      <a:defRPr lang="el-GR"/>
    </a:defPPr>
    <a:lvl1pPr algn="l" rtl="0" eaLnBrk="0" fontAlgn="base" hangingPunct="0">
      <a:spcBef>
        <a:spcPct val="0"/>
      </a:spcBef>
      <a:spcAft>
        <a:spcPct val="0"/>
      </a:spcAft>
      <a:defRPr sz="4400"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5pPr>
    <a:lvl6pPr marL="2286000" algn="l" defTabSz="914400" rtl="0" eaLnBrk="1" latinLnBrk="0" hangingPunct="1">
      <a:defRPr sz="4400"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6pPr>
    <a:lvl7pPr marL="2743200" algn="l" defTabSz="914400" rtl="0" eaLnBrk="1" latinLnBrk="0" hangingPunct="1">
      <a:defRPr sz="4400"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7pPr>
    <a:lvl8pPr marL="3200400" algn="l" defTabSz="914400" rtl="0" eaLnBrk="1" latinLnBrk="0" hangingPunct="1">
      <a:defRPr sz="4400"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8pPr>
    <a:lvl9pPr marL="3657600" algn="l" defTabSz="914400" rtl="0" eaLnBrk="1" latinLnBrk="0" hangingPunct="1">
      <a:defRPr sz="4400" kern="1200">
        <a:solidFill>
          <a:schemeClr val="bg1"/>
        </a:solidFill>
        <a:latin typeface="Arial" panose="020B0604020202020204" pitchFamily="34" charset="0"/>
        <a:ea typeface="Arial Unicode MS" panose="020B0604020202020204" pitchFamily="34" charset="-128"/>
        <a:cs typeface="Arial Unicode MS" panose="020B0604020202020204" pitchFamily="34" charset="-128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0815" autoAdjust="0"/>
    <p:restoredTop sz="96433" autoAdjust="0"/>
  </p:normalViewPr>
  <p:slideViewPr>
    <p:cSldViewPr>
      <p:cViewPr varScale="1">
        <p:scale>
          <a:sx n="73" d="100"/>
          <a:sy n="73" d="100"/>
        </p:scale>
        <p:origin x="-1488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42F866-5CD8-4514-80E9-A4137AB99F49}" type="datetimeFigureOut">
              <a:rPr lang="el-GR" smtClean="0"/>
              <a:pPr/>
              <a:t>12/4/2017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80E18-95D1-4045-9213-67F89AAC109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66285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7338183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008828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5309321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823864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160679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rgbClr val="0070C0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BBBFA-E4FC-4AA5-9ED5-605D1302AA65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xmlns="" val="2659468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A49F7-8415-42AD-BAF5-0C688BC4BA7D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xmlns="" val="1130437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AC016-B729-424D-9A76-8EC220AEE38F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xmlns="" val="1871879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CE351A-66B3-4B36-A7C0-50BA8EFB5ABB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xmlns="" val="1954435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87356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>
            <a:off x="179512" y="6464369"/>
            <a:ext cx="7920880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1200" b="0" dirty="0" smtClean="0">
                <a:solidFill>
                  <a:schemeClr val="tx1"/>
                </a:solidFill>
                <a:latin typeface="+mn-lt"/>
              </a:rPr>
              <a:t>Ενότητα</a:t>
            </a:r>
            <a:r>
              <a:rPr lang="el-GR" sz="1200" b="0" baseline="0" dirty="0" smtClean="0">
                <a:solidFill>
                  <a:schemeClr val="tx1"/>
                </a:solidFill>
                <a:latin typeface="+mn-lt"/>
              </a:rPr>
              <a:t> 4.1: Παρεμβάσεις στην Ε.Π.</a:t>
            </a:r>
            <a:endParaRPr lang="el-GR" sz="1200" b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34064" y="6464369"/>
            <a:ext cx="658416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0" dirty="0" smtClean="0">
                <a:solidFill>
                  <a:schemeClr val="tx1"/>
                </a:solidFill>
                <a:latin typeface="+mn-lt"/>
              </a:rPr>
              <a:t>-</a:t>
            </a:r>
            <a:fld id="{B55FABF0-E590-41F8-8765-B40ADFCD345B}" type="slidenum">
              <a:rPr lang="el-GR" sz="1200" b="0" smtClean="0">
                <a:solidFill>
                  <a:schemeClr val="tx1"/>
                </a:solidFill>
                <a:latin typeface="+mn-lt"/>
              </a:rPr>
              <a:pPr algn="ctr"/>
              <a:t>‹#›</a:t>
            </a:fld>
            <a:r>
              <a:rPr lang="el-GR" sz="1200" b="0" dirty="0" smtClean="0">
                <a:solidFill>
                  <a:schemeClr val="tx1"/>
                </a:solidFill>
                <a:latin typeface="+mn-lt"/>
              </a:rPr>
              <a:t>-</a:t>
            </a:r>
            <a:endParaRPr lang="el-GR" sz="1200" b="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1639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C3ECE-DDE0-4FC0-A5BD-EB1668075B7B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xmlns="" val="1200347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3E5064-A729-4E5C-98B6-63D1F6FA4EE5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xmlns="" val="4160034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8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9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8EAAF-0A77-47D0-A800-C1570D8BB227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xmlns="" val="2032002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4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A80F9-0D21-453A-8B43-FC46C921C081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xmlns="" val="1031305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3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4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6617-C68C-4DAF-A909-E9BEAEC65F9C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xmlns="" val="1183501185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0B870-9633-4FF0-B826-0D49ACE20150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xmlns="" val="2742204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smtClean="0"/>
              <a:t>Κάντε κλικ στο εικονίδιο για να προσθέσετε εικόνα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9B738-2664-44BB-9973-F50EF4A4A83C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xmlns="" val="1103387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Kλικ για επεξεργασία των στυλ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 alt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ECE351A-66B3-4B36-A7C0-50BA8EFB5ABB}" type="slidenum">
              <a:rPr lang="el-GR" altLang="el-GR" smtClean="0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xmlns="" val="503768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1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1" y="1412776"/>
            <a:ext cx="7772400" cy="1440160"/>
          </a:xfrm>
        </p:spPr>
        <p:txBody>
          <a:bodyPr>
            <a:noAutofit/>
          </a:bodyPr>
          <a:lstStyle/>
          <a:p>
            <a:r>
              <a:rPr lang="el-GR" altLang="el-GR" b="1" dirty="0">
                <a:solidFill>
                  <a:srgbClr val="5075BC"/>
                </a:solidFill>
              </a:rPr>
              <a:t>Κινητικά προβλήματα</a:t>
            </a:r>
            <a:br>
              <a:rPr lang="el-GR" altLang="el-GR" b="1" dirty="0">
                <a:solidFill>
                  <a:srgbClr val="5075BC"/>
                </a:solidFill>
              </a:rPr>
            </a:br>
            <a:r>
              <a:rPr lang="el-GR" altLang="el-GR" b="1" dirty="0">
                <a:solidFill>
                  <a:srgbClr val="5075BC"/>
                </a:solidFill>
              </a:rPr>
              <a:t>Πολλαπλές αναπηρίες</a:t>
            </a:r>
            <a:endParaRPr lang="el-GR" sz="5400" b="1" dirty="0">
              <a:solidFill>
                <a:srgbClr val="0070C0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97828" y="3068960"/>
            <a:ext cx="8322644" cy="3312368"/>
          </a:xfrm>
        </p:spPr>
        <p:txBody>
          <a:bodyPr>
            <a:noAutofit/>
          </a:bodyPr>
          <a:lstStyle/>
          <a:p>
            <a:r>
              <a:rPr lang="el-GR" sz="2800" b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Ενότητα 3.1</a:t>
            </a:r>
            <a:endParaRPr lang="el-GR" sz="2800" b="1" dirty="0" smtClean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r>
              <a:rPr lang="el-GR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Παρεμβάσεις στην Ε.Π.</a:t>
            </a:r>
            <a:endParaRPr lang="en-US" b="1" dirty="0" smtClean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  <a:p>
            <a:endParaRPr lang="el-GR" sz="2800" dirty="0" smtClean="0"/>
          </a:p>
          <a:p>
            <a:endParaRPr lang="en-US" sz="2800" dirty="0" smtClean="0"/>
          </a:p>
          <a:p>
            <a:r>
              <a:rPr lang="el-GR" sz="2400" dirty="0" smtClean="0"/>
              <a:t>Ιουλία Νησιώτου</a:t>
            </a:r>
          </a:p>
          <a:p>
            <a:r>
              <a:rPr lang="el-GR" sz="2400" dirty="0" smtClean="0"/>
              <a:t>Σχολή Ανθρωπιστικών και Κοινωνικών Επιστημών  Παιδαγωγικό Τμήμα Ειδικής Αγωγής</a:t>
            </a:r>
            <a:endParaRPr lang="en-US" sz="2400" dirty="0" smtClean="0"/>
          </a:p>
          <a:p>
            <a:endParaRPr lang="el-GR" sz="2800" dirty="0" smtClean="0"/>
          </a:p>
        </p:txBody>
      </p:sp>
      <p:pic>
        <p:nvPicPr>
          <p:cNvPr id="9" name="Logo" descr="Λογότυπο ΠΘ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20607" y="440668"/>
            <a:ext cx="3477085" cy="75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4931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>
                <a:solidFill>
                  <a:srgbClr val="0070C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Διόρθωση της στάσης</a:t>
            </a:r>
          </a:p>
        </p:txBody>
      </p:sp>
      <p:pic>
        <p:nvPicPr>
          <p:cNvPr id="23555" name="Picture 3" descr="cerebral%20pals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033" y="1261993"/>
            <a:ext cx="3798109" cy="506901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56" name="Picture 4" descr="cerebral-palsy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6799" y="3742941"/>
            <a:ext cx="3533775" cy="2597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5" descr="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261993"/>
            <a:ext cx="3533775" cy="2394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1" name="Picture 5" descr="16-20091208-296a%20Jesus%20in%20revised%20stander%5b1%5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723676"/>
            <a:ext cx="3886200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721964"/>
            <a:ext cx="3124200" cy="440323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 descr="Jaece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00200" y="685800"/>
            <a:ext cx="6172200" cy="5230999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220px-Standing_fram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00600" y="533399"/>
            <a:ext cx="3429000" cy="456680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6627" name="Picture 3" descr="joshua_main_1442068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533399"/>
            <a:ext cx="3505200" cy="4623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6651"/>
          </a:xfrm>
        </p:spPr>
        <p:txBody>
          <a:bodyPr/>
          <a:lstStyle/>
          <a:p>
            <a:pPr eaLnBrk="1" hangingPunct="1"/>
            <a:r>
              <a:rPr lang="el-GR" altLang="el-GR" dirty="0" smtClean="0">
                <a:solidFill>
                  <a:srgbClr val="0070C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Ορθώσεις</a:t>
            </a:r>
          </a:p>
        </p:txBody>
      </p:sp>
      <p:pic>
        <p:nvPicPr>
          <p:cNvPr id="27651" name="Picture 3" descr="ANd9GcSRbMglsPrJbpDPcXh5sb-b_zqoQrjDdLpMOgJmGgeozCtplBN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3780426"/>
            <a:ext cx="3429000" cy="2332224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7652" name="Picture 4" descr="13003684-father-helping-disabled-son-putting-fruit-into-bowl-in-the-kitchen-son-has-cerebral-pals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71060" y="2236058"/>
            <a:ext cx="41910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 descr="ANd9GcSXMPO2jdzMJd76OZ-59z3drTY-XPR1vETQp5RV8bZUGS6C8NK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2148" y="841289"/>
            <a:ext cx="3424052" cy="278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>
                <a:solidFill>
                  <a:srgbClr val="0070C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Βοηθήματα κίνησης</a:t>
            </a:r>
          </a:p>
        </p:txBody>
      </p:sp>
      <p:pic>
        <p:nvPicPr>
          <p:cNvPr id="28675" name="Picture 3" descr="CP%20Boy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02967" y="1676400"/>
            <a:ext cx="2247217" cy="3347086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8676" name="Picture 4" descr="IMG_03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4967" y="1676400"/>
            <a:ext cx="2744763" cy="3347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5" descr="1044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847" y="1676400"/>
            <a:ext cx="2492511" cy="3347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0"/>
            <a:ext cx="8294688" cy="5817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6" name="Picture 6" descr="ANd9GcSb9GMhG3K2jjurUmGt0Z0Ypf9Gc7zKsICjLqE2pt4baCtqDYsn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38600" y="4648200"/>
            <a:ext cx="1278191" cy="1596151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23" name="Picture 3" descr="1280797164658_hz-myalibaba-web3_4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629" y="501829"/>
            <a:ext cx="25908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4" descr="wheelchair%2B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5120" y="458966"/>
            <a:ext cx="2952750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5" descr="  &amp;Kcy;&amp;rcy;&amp;iecy;&amp;scy;&amp;lcy;&amp;ocy;-&amp;kcy;&amp;ocy;&amp;lcy;&amp;yacy;&amp;scy;&amp;kcy;&amp;acy; &amp;scy;&amp;icy;&amp;lcy;&amp;ycy; (XFG-105FL)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65883" y="425629"/>
            <a:ext cx="2971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μαθητής και το «</a:t>
            </a:r>
            <a:r>
              <a:rPr lang="el-GR" dirty="0" err="1" smtClean="0"/>
              <a:t>αμαξίδιο</a:t>
            </a:r>
            <a:r>
              <a:rPr lang="el-GR" dirty="0" smtClean="0"/>
              <a:t>-καροτσάκι» </a:t>
            </a:r>
            <a:r>
              <a:rPr lang="el-GR" dirty="0" smtClean="0"/>
              <a:t>του 2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66092"/>
            <a:ext cx="8229600" cy="4860073"/>
          </a:xfrm>
        </p:spPr>
        <p:txBody>
          <a:bodyPr/>
          <a:lstStyle/>
          <a:p>
            <a:r>
              <a:rPr lang="el-GR" sz="2800" dirty="0" err="1" smtClean="0"/>
              <a:t>Συνταγογραφείται</a:t>
            </a:r>
            <a:r>
              <a:rPr lang="el-GR" sz="2800" dirty="0" smtClean="0"/>
              <a:t> από γιατρό και καλύπτεται από την ασφάλιση</a:t>
            </a:r>
          </a:p>
          <a:p>
            <a:r>
              <a:rPr lang="el-GR" sz="2800" dirty="0" smtClean="0"/>
              <a:t>Η επιλογή, η αλλαγή, οι δοκιμές και η εκπαίδευση στη χρήση του γίνονται από τον </a:t>
            </a:r>
            <a:r>
              <a:rPr lang="el-GR" sz="2800" dirty="0" err="1" smtClean="0"/>
              <a:t>εργοθεραπευτή</a:t>
            </a:r>
            <a:r>
              <a:rPr lang="el-GR" sz="2800" dirty="0" smtClean="0"/>
              <a:t> ή τον φυσικοθεραπευτή</a:t>
            </a:r>
          </a:p>
          <a:p>
            <a:r>
              <a:rPr lang="el-GR" sz="2800" dirty="0" smtClean="0"/>
              <a:t>Ο Ειδικός Παιδαγωγός δε διδάσκει τη χρήση του, αλλά πρέπει να γνωρίζει τα στοιχειώδη για να διευκολύνει το μαθητή όσον αφορά τη θέση και την κίνησή του μέσα στην τάξη</a:t>
            </a:r>
          </a:p>
          <a:p>
            <a:r>
              <a:rPr lang="el-GR" sz="2800" dirty="0" smtClean="0"/>
              <a:t>Το </a:t>
            </a:r>
            <a:r>
              <a:rPr lang="el-GR" sz="2800" dirty="0" err="1" smtClean="0"/>
              <a:t>αμαξίδιο</a:t>
            </a:r>
            <a:r>
              <a:rPr lang="el-GR" sz="2800" dirty="0" smtClean="0"/>
              <a:t> ΔΕΝ ΕΙΝΑΙ ΠΑΙΝΙΔΙ, μπορεί να γίνει αιτία ατυχημάτων  για τον χρήστη ή τους συμμαθητές</a:t>
            </a:r>
            <a:endParaRPr lang="el-GR" sz="2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μαθητής και το «</a:t>
            </a:r>
            <a:r>
              <a:rPr lang="el-GR" dirty="0" err="1" smtClean="0"/>
              <a:t>αμαξίδιο</a:t>
            </a:r>
            <a:r>
              <a:rPr lang="el-GR" dirty="0" smtClean="0"/>
              <a:t>-καροτσάκι» του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223890"/>
            <a:ext cx="9144000" cy="4902276"/>
          </a:xfrm>
        </p:spPr>
        <p:txBody>
          <a:bodyPr/>
          <a:lstStyle/>
          <a:p>
            <a:r>
              <a:rPr lang="el-GR" sz="2800" dirty="0" smtClean="0"/>
              <a:t>Το </a:t>
            </a:r>
            <a:r>
              <a:rPr lang="el-GR" sz="2800" dirty="0" err="1" smtClean="0"/>
              <a:t>αμαξίδιο</a:t>
            </a:r>
            <a:r>
              <a:rPr lang="el-GR" sz="2800" dirty="0" smtClean="0"/>
              <a:t> είναι προσωπικό και προσαρμοσμένο στο μαθητή</a:t>
            </a:r>
          </a:p>
          <a:p>
            <a:r>
              <a:rPr lang="el-GR" sz="2800" dirty="0" smtClean="0"/>
              <a:t>Ο μαθητής το θεωρεί προέκταση του σώματός του</a:t>
            </a:r>
          </a:p>
          <a:p>
            <a:r>
              <a:rPr lang="el-GR" sz="2800" dirty="0" smtClean="0"/>
              <a:t>Προϋπόθεση για τη μετακίνηση και την αυτονομία  του</a:t>
            </a:r>
          </a:p>
          <a:p>
            <a:r>
              <a:rPr lang="el-GR" sz="2800" dirty="0" smtClean="0"/>
              <a:t>Το μέγεθος, ο τρόπος κίνησής του ( χειροκίνητο, ηλεκτρικό κλπ) αλλάζουν και προσαρμόζονται στα σωματομετρικά στοιχεία, την ηλικία, τις ικανότητες και τις ανάγκες του μαθητή</a:t>
            </a:r>
          </a:p>
          <a:p>
            <a:r>
              <a:rPr lang="el-GR" sz="2800" dirty="0" smtClean="0"/>
              <a:t>Δέχεται εξαρτήματα, πχ  τραπεζάκι , στήριγμα κεφαλής κλπ, χρησιμοποιείται σαν θρανίο</a:t>
            </a:r>
          </a:p>
          <a:p>
            <a:endParaRPr lang="el-GR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4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1143000"/>
            <a:ext cx="8089564" cy="4038600"/>
          </a:xfr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4209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385762"/>
            <a:ext cx="3407786" cy="220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5" descr="img_10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2743200"/>
            <a:ext cx="3429000" cy="284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6" descr="CerebralPalsy_Anna-0x4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89187"/>
            <a:ext cx="3276600" cy="517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dirty="0" smtClean="0">
                <a:solidFill>
                  <a:srgbClr val="0070C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ΕΡΓΟΘΕΡΑΠΕΙΑ</a:t>
            </a:r>
            <a:br>
              <a:rPr lang="el-GR" altLang="el-GR" sz="4000" dirty="0" smtClean="0">
                <a:solidFill>
                  <a:srgbClr val="0070C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n-US" altLang="el-GR" sz="4000" dirty="0" smtClean="0">
                <a:solidFill>
                  <a:srgbClr val="0070C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Use it or lose it!</a:t>
            </a:r>
            <a:endParaRPr lang="el-GR" altLang="el-GR" sz="4000" dirty="0" smtClean="0">
              <a:solidFill>
                <a:srgbClr val="0070C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32771" name="Picture 4" descr="universal-cuff-for-feeding-occupational-therapy-480x23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3662" y="1398509"/>
            <a:ext cx="3358738" cy="1665374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772" name="Picture 5" descr="bb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1" y="1398509"/>
            <a:ext cx="3505200" cy="4721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7" descr="IMG_0177_boy_blocks_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3200399"/>
            <a:ext cx="3352800" cy="2919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6" descr="kids4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57800" y="856180"/>
            <a:ext cx="3245921" cy="24384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3796" name="Picture 7" descr="ANd9GcT18xIWRX9B80lAntOikQYLgCLpofG9uGKVT96KL8RsTMXQM1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0600" y="838200"/>
            <a:ext cx="3626147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3" descr="r0v0xl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2173" y="304800"/>
            <a:ext cx="2286000" cy="269718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4820" name="Picture 5" descr="ANd9GcQbln6CX2SZhevsblLbgLp4zmiPDh7VBmX3wUXs3alUg38vFnZ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2173" y="3200400"/>
            <a:ext cx="228600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6" descr="00235ac081d41155f5d4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287480"/>
            <a:ext cx="502806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7" descr="ANd9GcQurHR7zCHJEUJJAwUuu71uKwSV_K8BwQBiBfAWyu44Fyhy-i2f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67200" y="4568826"/>
            <a:ext cx="1295400" cy="12954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5842" name="Picture 6" descr="ANd9GcSBpT-t4X0HlX4cnDR0cgVtxv8wPLm1ZYgBSwm-tdLvIUIdRt_a0w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4147" y="457200"/>
            <a:ext cx="4577891" cy="3429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5844" name="Picture 8" descr="child-cerebral-palsy-treatmen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57200"/>
            <a:ext cx="31242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8" descr="OT%20Roo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40834" y="3276600"/>
            <a:ext cx="3771900" cy="28289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6867" name="Picture 5" descr="ot-room_full_sml__h9c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7049" y="228600"/>
            <a:ext cx="3810000" cy="2842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10" descr="montessori-practical-life-activities-cutting-crinkle-cutter-for-preschooler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0" y="406917"/>
            <a:ext cx="3216644" cy="2412483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7891" name="Picture 5" descr="occupational_thera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094" y="213193"/>
            <a:ext cx="3018955" cy="2606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11" descr="ANd9GcT6FxGCImXDbAhw_QwzKvl9ytLejUs95GdbVwAdzyZYb8kLq77Fx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3200400"/>
            <a:ext cx="38862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12" descr="ANd9GcRJF4f1CkkmqBetDMSHs5Aai2_Ad014AiSDU31cFglLt2RojDI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150742"/>
            <a:ext cx="2288658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>
                <a:solidFill>
                  <a:srgbClr val="0070C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Λεπτή κινητικότητα-γραφή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524000"/>
            <a:ext cx="8229600" cy="4525963"/>
          </a:xfrm>
        </p:spPr>
        <p:txBody>
          <a:bodyPr/>
          <a:lstStyle/>
          <a:p>
            <a:pPr eaLnBrk="1" hangingPunct="1"/>
            <a:r>
              <a:rPr lang="el-GR" altLang="el-GR" sz="2400" dirty="0" err="1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Εργοθεραπεία</a:t>
            </a:r>
            <a:endParaRPr lang="el-GR" altLang="el-GR" sz="2400" dirty="0" smtClean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eaLnBrk="1" hangingPunct="1"/>
            <a:r>
              <a:rPr lang="el-GR" altLang="el-GR" sz="2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Χρωμάτισμα, ζωγραφική, κόψιμο, </a:t>
            </a:r>
            <a:r>
              <a:rPr lang="el-GR" altLang="el-GR" sz="2400" dirty="0" err="1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κολάζ</a:t>
            </a:r>
            <a:endParaRPr lang="el-GR" altLang="el-GR" sz="2400" dirty="0" smtClean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eaLnBrk="1" hangingPunct="1"/>
            <a:r>
              <a:rPr lang="el-GR" altLang="el-GR" sz="2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Μπορεί να συνεργάζεται με ένα άλλο παιδί</a:t>
            </a:r>
          </a:p>
          <a:p>
            <a:pPr eaLnBrk="1" hangingPunct="1"/>
            <a:r>
              <a:rPr lang="el-GR" altLang="el-GR" sz="2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Τροποποίηση των τετραδίων και εργαλείων γραφής ζωγραφικής- γραμμές, κουτάκια </a:t>
            </a:r>
            <a:r>
              <a:rPr lang="el-GR" altLang="el-GR" sz="2400" dirty="0" err="1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κλπ</a:t>
            </a:r>
            <a:endParaRPr lang="el-GR" altLang="el-GR" sz="2400" dirty="0" smtClean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eaLnBrk="1" hangingPunct="1"/>
            <a:r>
              <a:rPr lang="el-GR" altLang="el-GR" sz="2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Αρχικά οδηγούμε το χέρι του παιδιού, «μαζί», και μετά «δίπλα»</a:t>
            </a:r>
          </a:p>
          <a:p>
            <a:pPr eaLnBrk="1" hangingPunct="1"/>
            <a:r>
              <a:rPr lang="el-GR" altLang="el-GR" sz="2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Απλοποίηση των εντολών και των ζητουμένων</a:t>
            </a:r>
          </a:p>
          <a:p>
            <a:pPr eaLnBrk="1" hangingPunct="1"/>
            <a:r>
              <a:rPr lang="el-GR" altLang="el-GR" sz="2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ΕΠΑΝΑΛΗΨΗ!!!!</a:t>
            </a:r>
          </a:p>
          <a:p>
            <a:pPr eaLnBrk="1" hangingPunct="1"/>
            <a:r>
              <a:rPr lang="el-GR" altLang="el-GR" sz="2400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Ηλεκτρονικός υπολογιστής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11" descr="kids_can_saip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066800"/>
            <a:ext cx="388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12" descr="Gan%20-%20OT%20-%20child%20comp%20IMG_1304%281%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43000"/>
            <a:ext cx="4433888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4" name="Picture 4" descr="Cerebral Palsy Toy Guide - Click to view fullsize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647700"/>
            <a:ext cx="4300979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5" descr="Blog+12-26-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3000" y="652837"/>
            <a:ext cx="3795564" cy="2611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7049-0550x047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8800" y="533400"/>
            <a:ext cx="5791200" cy="541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7000" y="533400"/>
            <a:ext cx="4067754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eaLnBrk="1" hangingPunct="1"/>
            <a:r>
              <a:rPr lang="el-GR" altLang="el-GR" dirty="0" smtClean="0">
                <a:solidFill>
                  <a:srgbClr val="0070C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Αισθητηριακή ολοκλήρωση</a:t>
            </a:r>
          </a:p>
        </p:txBody>
      </p:sp>
      <p:pic>
        <p:nvPicPr>
          <p:cNvPr id="43011" name="Picture 9" descr="ANd9GcSQ-dH11sT4-236-YPKyRyAAsZ3u56uPAzqtCAbmDI3hgz2hHA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38300" y="1143000"/>
            <a:ext cx="5867400" cy="5180006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73162"/>
          </a:xfrm>
        </p:spPr>
        <p:txBody>
          <a:bodyPr/>
          <a:lstStyle/>
          <a:p>
            <a:pPr eaLnBrk="1" hangingPunct="1"/>
            <a:r>
              <a:rPr lang="el-GR" altLang="el-GR" sz="4000" b="1" dirty="0" smtClean="0">
                <a:solidFill>
                  <a:srgbClr val="0070C0"/>
                </a:solidFill>
              </a:rPr>
              <a:t>Αισθητηριακή ολοκλήρωση</a:t>
            </a:r>
            <a:r>
              <a:rPr lang="en-US" altLang="el-GR" sz="4000" b="1" dirty="0" smtClean="0">
                <a:solidFill>
                  <a:srgbClr val="0070C0"/>
                </a:solidFill>
              </a:rPr>
              <a:t/>
            </a:r>
            <a:br>
              <a:rPr lang="en-US" altLang="el-GR" sz="4000" b="1" dirty="0" smtClean="0">
                <a:solidFill>
                  <a:srgbClr val="0070C0"/>
                </a:solidFill>
              </a:rPr>
            </a:br>
            <a:r>
              <a:rPr lang="el-GR" altLang="el-GR" sz="4000" b="1" dirty="0" smtClean="0">
                <a:solidFill>
                  <a:srgbClr val="0070C0"/>
                </a:solidFill>
              </a:rPr>
              <a:t>A. </a:t>
            </a:r>
            <a:r>
              <a:rPr lang="el-GR" altLang="el-GR" sz="4000" b="1" dirty="0" err="1" smtClean="0">
                <a:solidFill>
                  <a:srgbClr val="0070C0"/>
                </a:solidFill>
              </a:rPr>
              <a:t>Jean</a:t>
            </a:r>
            <a:r>
              <a:rPr lang="el-GR" altLang="el-GR" sz="4000" b="1" dirty="0" smtClean="0">
                <a:solidFill>
                  <a:srgbClr val="0070C0"/>
                </a:solidFill>
              </a:rPr>
              <a:t> </a:t>
            </a:r>
            <a:r>
              <a:rPr lang="el-GR" altLang="el-GR" sz="4000" b="1" dirty="0" err="1" smtClean="0">
                <a:solidFill>
                  <a:srgbClr val="0070C0"/>
                </a:solidFill>
              </a:rPr>
              <a:t>Ayres</a:t>
            </a:r>
            <a:endParaRPr lang="el-GR" altLang="el-GR" sz="4000" b="1" dirty="0" smtClean="0">
              <a:solidFill>
                <a:srgbClr val="0070C0"/>
              </a:solidFill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dirty="0" smtClean="0"/>
              <a:t>   </a:t>
            </a:r>
            <a:r>
              <a:rPr lang="el-GR" altLang="el-GR" sz="3600" dirty="0" smtClean="0"/>
              <a:t>Η ικανότητα του εγκεφάλου να οργανώνει και να συντονίζει δύο ή περισσότερες πληροφορίες που λαμβάνει από τις αισθήσεις, να τις επεξεργάζεται και να δίνει την δυνατότητα μιας λογικής και χρήσιμης κινητικής απάντησης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371600"/>
            <a:ext cx="8229600" cy="4876800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el-GR" altLang="el-GR" dirty="0" smtClean="0"/>
              <a:t>Η αισθητηριακή ολοκλήρωση μελετά την</a:t>
            </a:r>
            <a:r>
              <a:rPr lang="en-US" altLang="el-GR" dirty="0" smtClean="0"/>
              <a:t> </a:t>
            </a:r>
            <a:r>
              <a:rPr lang="el-GR" altLang="el-GR" dirty="0" smtClean="0"/>
              <a:t>ρύθμιση και των συντονισμό των</a:t>
            </a:r>
            <a:r>
              <a:rPr lang="en-US" altLang="el-GR" dirty="0" smtClean="0"/>
              <a:t> </a:t>
            </a:r>
            <a:r>
              <a:rPr lang="el-GR" altLang="el-GR" dirty="0" smtClean="0"/>
              <a:t>αισθητηριακών συστημάτων που είναι τα εξής: </a:t>
            </a:r>
            <a:br>
              <a:rPr lang="el-GR" altLang="el-GR" dirty="0" smtClean="0"/>
            </a:br>
            <a:r>
              <a:rPr lang="el-GR" altLang="el-GR" dirty="0" smtClean="0"/>
              <a:t>- Απτικό, οπτικό, οσφρητικό, γευστικό, ακουστικό σύστημα </a:t>
            </a:r>
            <a:br>
              <a:rPr lang="el-GR" altLang="el-GR" dirty="0" smtClean="0"/>
            </a:br>
            <a:r>
              <a:rPr lang="el-GR" altLang="el-GR" dirty="0" smtClean="0"/>
              <a:t>- </a:t>
            </a:r>
            <a:r>
              <a:rPr lang="el-GR" altLang="el-GR" dirty="0" err="1" smtClean="0"/>
              <a:t>Αιθουσαίο</a:t>
            </a:r>
            <a:r>
              <a:rPr lang="el-GR" altLang="el-GR" dirty="0" smtClean="0"/>
              <a:t> σύστημα (υπεύθυνο για την θέση του σώματος στον χώρο σε σχέση με την θέση της κεφαλής και επίσης για το μυϊκό τόνο) </a:t>
            </a:r>
            <a:br>
              <a:rPr lang="el-GR" altLang="el-GR" dirty="0" smtClean="0"/>
            </a:br>
            <a:r>
              <a:rPr lang="el-GR" altLang="el-GR" dirty="0" smtClean="0"/>
              <a:t>- Κιναίσθηση ή ιδιοδεκτική αίσθηση (επίγνωση της θέσης και κίνησης των μερών του σώματος) </a:t>
            </a:r>
            <a:br>
              <a:rPr lang="el-GR" altLang="el-GR" dirty="0" smtClean="0"/>
            </a:br>
            <a:r>
              <a:rPr lang="el-GR" altLang="el-GR" dirty="0" smtClean="0"/>
              <a:t/>
            </a:r>
            <a:br>
              <a:rPr lang="el-GR" altLang="el-GR" dirty="0" smtClean="0"/>
            </a:br>
            <a:endParaRPr lang="el-GR" altLang="el-GR" dirty="0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>
                <a:solidFill>
                  <a:srgbClr val="0070C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ΛΟΓΟΘΕΡΑΠΕΙΑ</a:t>
            </a:r>
          </a:p>
        </p:txBody>
      </p:sp>
      <p:pic>
        <p:nvPicPr>
          <p:cNvPr id="46084" name="Picture 5" descr="tree-of-SL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76400"/>
            <a:ext cx="4572000" cy="3645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7" descr="ANd9GcStkLbe_5YYMChxeIh2ZCQsPVQfqaRRxnidcGzx93kcXbm-16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647701"/>
            <a:ext cx="2803066" cy="3645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8" name="Picture 5" descr="homeofsickchildren_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" y="438151"/>
            <a:ext cx="3277900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Picture 7" descr="ANd9GcRYbhJDFiPvBlBhJepJyDcIwREmH5WpXH91VxQjJDJqjhb_nipkh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3000" y="914400"/>
            <a:ext cx="3124200" cy="4518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Picture 9" descr="pronoise-pyo-office-03-min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0167" y="3228975"/>
            <a:ext cx="3299289" cy="3083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5" descr="ANd9GcQg9B9kFzYVCDKtgvDDq67aWB3Loy-1B3vV-E_Getc8WUCAaYkzL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609600"/>
            <a:ext cx="335280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7" descr="ANd9GcQIVAG6p9qIkPXF9VxUSZmjTGeEVAzcFQk_rB65-HpcOEF6nPe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7128" y="628650"/>
            <a:ext cx="50292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Picture 9" descr="ANd9GcSnXdBwBKAcZXyDXV4MUGSZSL3-Ejpio1SeJazipH_D6O3QNQFu-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3505200"/>
            <a:ext cx="33528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800" y="762000"/>
            <a:ext cx="7692803" cy="4953000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5" descr="ANd9GcQJpC7ppcWi8DazvDB3AqAw9_XNQmC2-7zD0s4hFXhIjDbAPc4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789" y="685800"/>
            <a:ext cx="38100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7" descr="ANd9GcSstsibBrfk7BzIg7FVBLIsS26WT-tfrriVekaYJMxtEyGCxFi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9600" y="685800"/>
            <a:ext cx="44958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2" name="Picture 11" descr="ANd9GcR3TX4kbYUZ5BFUPba9BktyNGFMok6WONgOf9MO1BwHWyG9f0flv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038600"/>
            <a:ext cx="22860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4413" y="533400"/>
            <a:ext cx="7115175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>
                <a:solidFill>
                  <a:srgbClr val="0070C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Θεραπείες αποκατάστασης</a:t>
            </a:r>
          </a:p>
        </p:txBody>
      </p:sp>
      <p:pic>
        <p:nvPicPr>
          <p:cNvPr id="17411" name="Picture 4" descr="Armenia pic frame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1261994"/>
            <a:ext cx="7641876" cy="48768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9238" y="549275"/>
            <a:ext cx="8570912" cy="568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eaLnBrk="1" hangingPunct="1"/>
            <a:r>
              <a:rPr lang="el-GR" altLang="el-GR" dirty="0" smtClean="0">
                <a:solidFill>
                  <a:srgbClr val="0070C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ΜΟΥΣΙΚΟΘΕΡΑΠΕΙΑ</a:t>
            </a:r>
          </a:p>
        </p:txBody>
      </p:sp>
      <p:pic>
        <p:nvPicPr>
          <p:cNvPr id="53251" name="Picture 5" descr="ANd9GcSeYsOCWhJuzzwJYbt_dfc9MvYbbxal53R9duXoWtcButS3CFw-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1261994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3" name="Picture 13" descr="ANd9GcSdpPdWZQLi1QGFpFXrWZb7dT61hWD__udB6LRJCitNuIb_Pmi-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197768"/>
            <a:ext cx="2209800" cy="1973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4" name="Picture 15" descr="ANd9GcS7Q-oW9ywHV2yCwuyXM9Ccv55rq5HPA-bUMYCKzyqmJ5bQ5hSoB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00300" y="3581400"/>
            <a:ext cx="43434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Picture 4" descr="Flash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0600" y="1676400"/>
            <a:ext cx="6967857" cy="28956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>
                <a:solidFill>
                  <a:srgbClr val="0070C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ΙΠΠΟΘΕΡΑΠΕΙΑ</a:t>
            </a:r>
          </a:p>
        </p:txBody>
      </p:sp>
      <p:pic>
        <p:nvPicPr>
          <p:cNvPr id="55299" name="Picture 6" descr="cphors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34229" y="1371600"/>
            <a:ext cx="3275542" cy="4670079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6" name="Picture 9" descr="ANd9GcRBFW_KA6mgkX1ARrJ2tcCjRpqfwcW3_RdtZbG0JGpi5ObX9h9v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86400" y="3276600"/>
            <a:ext cx="2133600" cy="2848466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6323" name="Picture 4" descr="ANd9GcSZL0HPjqZCnDGJGYJLG-Qn90sR1RGANwBlg5vqtp7yppfPupu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8800" y="533400"/>
            <a:ext cx="2987675" cy="257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Picture 6" descr="Child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1652" y="3200400"/>
            <a:ext cx="299085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5" name="Picture 7" descr="child-pony-cbc-2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6400" y="609600"/>
            <a:ext cx="266700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>
                <a:solidFill>
                  <a:srgbClr val="0070C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Παιχνίδι στο ύπαιθρο</a:t>
            </a:r>
          </a:p>
        </p:txBody>
      </p:sp>
      <p:pic>
        <p:nvPicPr>
          <p:cNvPr id="57348" name="Picture 7" descr="IMAGE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05400" y="1511135"/>
            <a:ext cx="3389906" cy="3421294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7347" name="Picture 4" descr="sxMovieShowsHowShu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2831" y="1524000"/>
            <a:ext cx="38862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>
                <a:solidFill>
                  <a:srgbClr val="0070C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Ειδική φυσική αγωγή</a:t>
            </a:r>
          </a:p>
        </p:txBody>
      </p:sp>
      <p:pic>
        <p:nvPicPr>
          <p:cNvPr id="58372" name="Picture 5" descr="PHO-10Jun02-2288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507" y="1524000"/>
            <a:ext cx="7914985" cy="4637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5" name="Picture 5" descr="cerebral-palsy-students-in-conductive-educati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0600" y="609600"/>
            <a:ext cx="7162800" cy="53721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σάρωση0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762000"/>
            <a:ext cx="7814006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σάρωση0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57200"/>
            <a:ext cx="3744912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eaLnBrk="1" hangingPunct="1"/>
            <a:r>
              <a:rPr lang="el-GR" altLang="el-GR" dirty="0" smtClean="0">
                <a:solidFill>
                  <a:srgbClr val="0070C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ΦΥΣΙΚΟΘΕΡΑΠΕΙΑ</a:t>
            </a:r>
          </a:p>
        </p:txBody>
      </p:sp>
      <p:pic>
        <p:nvPicPr>
          <p:cNvPr id="18436" name="Picture 4" descr="ANd9GcTaG_ASp-Zf-v24e2Eqie8zX_fPOjslNWnA7vhg3wYV8JSdJLtc7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039" y="1066800"/>
            <a:ext cx="3733800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 descr="z1500520g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409700"/>
            <a:ext cx="36576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6" descr="dalton-rogers-for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039" y="3505200"/>
            <a:ext cx="37338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σάρωση00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838200"/>
            <a:ext cx="7781478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σάρωση0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685800"/>
            <a:ext cx="781058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>
                <a:solidFill>
                  <a:srgbClr val="0070C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Ζώα συντροφιάς</a:t>
            </a:r>
          </a:p>
        </p:txBody>
      </p:sp>
      <p:pic>
        <p:nvPicPr>
          <p:cNvPr id="64517" name="Picture 8" descr="Trained-Dog-Cerebral-Pals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0400" y="1878409"/>
            <a:ext cx="5301137" cy="3405981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4515" name="Picture 4" descr="boy-with-CP-canes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29297"/>
            <a:ext cx="1914227" cy="2083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6" name="Picture 7" descr="ANd9GcRZk3wo9PAvjcQLRMYZYqQLUx3zMIPNw2Uk5mW9jhYFbpQ-n-SGt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803" y="3581400"/>
            <a:ext cx="1822024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err="1" smtClean="0">
                <a:solidFill>
                  <a:srgbClr val="0070C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Ορθοπαιδικές</a:t>
            </a:r>
            <a:r>
              <a:rPr lang="el-GR" altLang="el-GR" dirty="0" smtClean="0">
                <a:solidFill>
                  <a:srgbClr val="0070C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 επεμβάσεις</a:t>
            </a:r>
          </a:p>
        </p:txBody>
      </p:sp>
      <p:pic>
        <p:nvPicPr>
          <p:cNvPr id="65540" name="Picture 4" descr="ANd9GcSzcdtcf-AQxacu78GxpLjpbB0CZsNHOVb2KGuqTNzWHXMWg3bj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52825" y="1586531"/>
            <a:ext cx="5133975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1" name="Picture 6" descr="ANd9GcSjmsKAQAavWICQeLD7458PQ-h2KHnL-0jgKEMH1b5SuxKJWIoJr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813" y="1600200"/>
            <a:ext cx="24384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0800" y="609600"/>
            <a:ext cx="3881468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0000">
            <a:off x="423255" y="835779"/>
            <a:ext cx="8497888" cy="4916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2" name="Picture 5" descr="Slide2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304800"/>
            <a:ext cx="7534096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6" name="AutoShape 5" descr="2Q=="/>
          <p:cNvSpPr>
            <a:spLocks noChangeAspect="1" noChangeArrowheads="1"/>
          </p:cNvSpPr>
          <p:nvPr/>
        </p:nvSpPr>
        <p:spPr bwMode="auto">
          <a:xfrm>
            <a:off x="0" y="-26988"/>
            <a:ext cx="2390775" cy="1914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4400">
              <a:solidFill>
                <a:schemeClr val="bg1"/>
              </a:solidFill>
              <a:cs typeface="Arial Unicode MS" panose="020B0604020202020204" pitchFamily="34" charset="-128"/>
            </a:endParaRPr>
          </a:p>
        </p:txBody>
      </p:sp>
      <p:sp>
        <p:nvSpPr>
          <p:cNvPr id="69637" name="AutoShape 7" descr="2Q=="/>
          <p:cNvSpPr>
            <a:spLocks noChangeAspect="1" noChangeArrowheads="1"/>
          </p:cNvSpPr>
          <p:nvPr/>
        </p:nvSpPr>
        <p:spPr bwMode="auto">
          <a:xfrm>
            <a:off x="0" y="-26988"/>
            <a:ext cx="2390775" cy="1914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4400">
              <a:solidFill>
                <a:schemeClr val="bg1"/>
              </a:solidFill>
              <a:cs typeface="Arial Unicode MS" panose="020B0604020202020204" pitchFamily="34" charset="-128"/>
            </a:endParaRPr>
          </a:p>
        </p:txBody>
      </p:sp>
      <p:pic>
        <p:nvPicPr>
          <p:cNvPr id="69638" name="Picture 9" descr="1946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685800"/>
            <a:ext cx="6858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7"/>
            <a:ext cx="8229600" cy="750991"/>
          </a:xfrm>
        </p:spPr>
        <p:txBody>
          <a:bodyPr/>
          <a:lstStyle/>
          <a:p>
            <a:pPr eaLnBrk="1" hangingPunct="1"/>
            <a:r>
              <a:rPr lang="el-GR" altLang="el-GR" sz="4000" dirty="0" err="1" smtClean="0">
                <a:solidFill>
                  <a:srgbClr val="0070C0"/>
                </a:solidFill>
              </a:rPr>
              <a:t>Τενοντομεταθέσεις</a:t>
            </a:r>
            <a:endParaRPr lang="el-GR" altLang="el-GR" sz="4000" dirty="0" smtClean="0">
              <a:solidFill>
                <a:srgbClr val="0070C0"/>
              </a:solidFill>
            </a:endParaRPr>
          </a:p>
        </p:txBody>
      </p:sp>
      <p:pic>
        <p:nvPicPr>
          <p:cNvPr id="70660" name="Picture 5" descr="350__13A_COMBINATION_OPPENHEIMER_WITH_REVERSE_KNUCKLE_BEN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43000"/>
            <a:ext cx="333375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1" name="Picture 7" descr="ANd9GcTEnGAc-o2NFL-U2l8EJx_NmDKtmt6L5x_JENFK1DGkp6ciqj7nz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171575"/>
            <a:ext cx="35052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2" name="Picture 9" descr="ANd9GcSo16VSMhQHBd0HoqE2PRgsz61ntvMI_gLqfsBY37eoFU_d11N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3352800"/>
            <a:ext cx="325755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3" name="Picture 11" descr="TenTrans1_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193946"/>
            <a:ext cx="2628698" cy="294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smtClean="0">
                <a:solidFill>
                  <a:schemeClr val="bg1"/>
                </a:solidFill>
              </a:rPr>
              <a:t>Φαρμακευτική αγωγή</a:t>
            </a:r>
            <a:r>
              <a:rPr lang="el-GR" altLang="el-GR" smtClean="0"/>
              <a:t> 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143000"/>
            <a:ext cx="6781800" cy="4525963"/>
          </a:xfrm>
        </p:spPr>
        <p:txBody>
          <a:bodyPr/>
          <a:lstStyle/>
          <a:p>
            <a:pPr eaLnBrk="1" hangingPunct="1"/>
            <a:r>
              <a:rPr lang="el-GR" altLang="el-GR" sz="3600" dirty="0" smtClean="0"/>
              <a:t>Αντιεπιληπτικά φάρμακα</a:t>
            </a:r>
            <a:endParaRPr lang="en-US" altLang="el-GR" sz="3600" dirty="0" smtClean="0"/>
          </a:p>
          <a:p>
            <a:pPr eaLnBrk="1" hangingPunct="1"/>
            <a:r>
              <a:rPr lang="el-GR" altLang="el-GR" sz="3600" dirty="0" smtClean="0"/>
              <a:t>Φάρμακα για τη  </a:t>
            </a:r>
            <a:r>
              <a:rPr lang="el-GR" altLang="el-GR" sz="3600" dirty="0" err="1" smtClean="0"/>
              <a:t>σπαστικότητα</a:t>
            </a:r>
            <a:endParaRPr lang="el-GR" altLang="el-GR" sz="3600" dirty="0" smtClean="0"/>
          </a:p>
          <a:p>
            <a:pPr eaLnBrk="1" hangingPunct="1">
              <a:buFontTx/>
              <a:buNone/>
            </a:pPr>
            <a:r>
              <a:rPr lang="el-GR" altLang="el-GR" sz="3600" dirty="0" smtClean="0"/>
              <a:t>   α) </a:t>
            </a:r>
            <a:r>
              <a:rPr lang="en-US" altLang="el-GR" sz="3600" dirty="0" smtClean="0"/>
              <a:t>Botox</a:t>
            </a:r>
          </a:p>
          <a:p>
            <a:pPr eaLnBrk="1" hangingPunct="1">
              <a:buFontTx/>
              <a:buNone/>
            </a:pPr>
            <a:r>
              <a:rPr lang="en-US" altLang="el-GR" sz="3600" dirty="0" smtClean="0"/>
              <a:t>   b) Baclofen</a:t>
            </a:r>
            <a:endParaRPr lang="el-GR" altLang="el-GR" sz="36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cerebral-palsy-unit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001" y="1371600"/>
            <a:ext cx="3276600" cy="372946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459" name="Picture 3" descr="hqdefau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7199" y="1371600"/>
            <a:ext cx="4563533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8" name="Picture 5" descr="0801PalsyFIG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14450"/>
            <a:ext cx="3810000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9" name="Picture 7" descr="info-botox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295400"/>
            <a:ext cx="36576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r>
              <a:rPr lang="el-GR" altLang="el-GR" sz="4000" dirty="0" smtClean="0">
                <a:solidFill>
                  <a:srgbClr val="0070C0"/>
                </a:solidFill>
              </a:rPr>
              <a:t>Ενδομυϊκή χορήγηση της τοξίνης </a:t>
            </a:r>
            <a:r>
              <a:rPr lang="en-US" altLang="el-GR" sz="4000" dirty="0" smtClean="0">
                <a:solidFill>
                  <a:srgbClr val="0070C0"/>
                </a:solidFill>
              </a:rPr>
              <a:t> </a:t>
            </a:r>
            <a:endParaRPr lang="el-GR" altLang="el-GR" sz="4000" dirty="0" smtClean="0">
              <a:solidFill>
                <a:srgbClr val="0070C0"/>
              </a:solidFill>
            </a:endParaRPr>
          </a:p>
        </p:txBody>
      </p:sp>
      <p:pic>
        <p:nvPicPr>
          <p:cNvPr id="73731" name="Picture 5" descr="IMG_38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8190" y="1371600"/>
            <a:ext cx="371475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3" name="Picture 8" descr="bot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71600"/>
            <a:ext cx="3612444" cy="1996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4" name="Picture 10" descr="mqdefaul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95700"/>
            <a:ext cx="3612444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>
                <a:solidFill>
                  <a:srgbClr val="0070C0"/>
                </a:solidFill>
              </a:rPr>
              <a:t>Αντλία </a:t>
            </a:r>
            <a:r>
              <a:rPr lang="en-US" altLang="el-GR" dirty="0" smtClean="0">
                <a:solidFill>
                  <a:srgbClr val="0070C0"/>
                </a:solidFill>
              </a:rPr>
              <a:t>Baclofen</a:t>
            </a:r>
            <a:endParaRPr lang="el-GR" altLang="el-GR" dirty="0" smtClean="0">
              <a:solidFill>
                <a:srgbClr val="0070C0"/>
              </a:solidFill>
            </a:endParaRPr>
          </a:p>
        </p:txBody>
      </p:sp>
      <p:pic>
        <p:nvPicPr>
          <p:cNvPr id="74756" name="Picture 5" descr="0801PalsyFIG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91434" y="1371600"/>
            <a:ext cx="2961132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>
                <a:solidFill>
                  <a:srgbClr val="0070C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Συμβουλευτική</a:t>
            </a:r>
            <a:r>
              <a:rPr lang="el-GR" altLang="el-GR" dirty="0" smtClean="0">
                <a:solidFill>
                  <a:srgbClr val="0070C0"/>
                </a:solidFill>
              </a:rPr>
              <a:t> </a:t>
            </a:r>
          </a:p>
        </p:txBody>
      </p:sp>
      <p:pic>
        <p:nvPicPr>
          <p:cNvPr id="75779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3153" y="1676400"/>
            <a:ext cx="4297694" cy="4415494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7800" y="533400"/>
            <a:ext cx="6324600" cy="5525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xmlns="" val="71866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Χρηματοδότηση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3168352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Logo espa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7790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510952" y="44623"/>
            <a:ext cx="8229600" cy="792088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120093" y="800708"/>
            <a:ext cx="8928992" cy="16561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</a:t>
            </a:r>
            <a:r>
              <a:rPr lang="el-GR" sz="2000" b="1" dirty="0"/>
              <a:t>της</a:t>
            </a:r>
            <a:r>
              <a:rPr lang="el-GR" sz="2000" dirty="0"/>
              <a:t>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copyright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"/>
          <p:cNvSpPr txBox="1"/>
          <p:nvPr/>
        </p:nvSpPr>
        <p:spPr>
          <a:xfrm>
            <a:off x="107504" y="3124200"/>
            <a:ext cx="9036496" cy="32004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1800" dirty="0">
                <a:solidFill>
                  <a:schemeClr val="tx1"/>
                </a:solidFill>
                <a:latin typeface="+mn-lt"/>
              </a:rPr>
              <a:t>[1] http://creativecommons.org/licenses/by-nc-sa/4.0/ </a:t>
            </a:r>
            <a:endParaRPr lang="en-US" sz="1800" dirty="0" smtClean="0">
              <a:solidFill>
                <a:schemeClr val="tx1"/>
              </a:solidFill>
              <a:latin typeface="+mn-lt"/>
            </a:endParaRPr>
          </a:p>
          <a:p>
            <a:endParaRPr lang="el-GR" sz="1800" dirty="0">
              <a:solidFill>
                <a:schemeClr val="tx1"/>
              </a:solidFill>
              <a:latin typeface="+mn-lt"/>
            </a:endParaRPr>
          </a:p>
          <a:p>
            <a:r>
              <a:rPr lang="el-GR" sz="1800" dirty="0">
                <a:solidFill>
                  <a:schemeClr val="tx1"/>
                </a:solidFill>
                <a:latin typeface="+mn-lt"/>
              </a:rPr>
              <a:t>Ως </a:t>
            </a:r>
            <a:r>
              <a:rPr lang="el-GR" sz="1800" b="1" dirty="0">
                <a:solidFill>
                  <a:schemeClr val="tx1"/>
                </a:solidFill>
                <a:latin typeface="+mn-lt"/>
              </a:rPr>
              <a:t>Μη Εμπορική</a:t>
            </a:r>
            <a:r>
              <a:rPr lang="el-GR" sz="1800" dirty="0">
                <a:solidFill>
                  <a:schemeClr val="tx1"/>
                </a:solidFill>
                <a:latin typeface="+mn-lt"/>
              </a:rPr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sz="1800" dirty="0">
                <a:solidFill>
                  <a:schemeClr val="tx1"/>
                </a:solidFill>
                <a:latin typeface="+mn-lt"/>
              </a:rPr>
              <a:t>που δεν περιλαμβάνει άμεσο ή έμμεσο οικονομικό όφελος από την χρήση του έργου, για το διανομέα του έργου και αδειοδόχο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sz="1800" dirty="0">
                <a:solidFill>
                  <a:schemeClr val="tx1"/>
                </a:solidFill>
                <a:latin typeface="+mn-lt"/>
              </a:rPr>
              <a:t>που</a:t>
            </a:r>
            <a:r>
              <a:rPr lang="en-GB" sz="1800" dirty="0">
                <a:solidFill>
                  <a:schemeClr val="tx1"/>
                </a:solidFill>
                <a:latin typeface="+mn-lt"/>
              </a:rPr>
              <a:t> </a:t>
            </a:r>
            <a:r>
              <a:rPr lang="el-GR" sz="1800" dirty="0">
                <a:solidFill>
                  <a:schemeClr val="tx1"/>
                </a:solidFill>
                <a:latin typeface="+mn-lt"/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sz="1800" dirty="0">
                <a:solidFill>
                  <a:schemeClr val="tx1"/>
                </a:solidFill>
                <a:latin typeface="+mn-lt"/>
              </a:rPr>
              <a:t>που</a:t>
            </a:r>
            <a:r>
              <a:rPr lang="en-GB" sz="1800" dirty="0">
                <a:solidFill>
                  <a:schemeClr val="tx1"/>
                </a:solidFill>
                <a:latin typeface="+mn-lt"/>
              </a:rPr>
              <a:t> </a:t>
            </a:r>
            <a:r>
              <a:rPr lang="el-GR" sz="1800" dirty="0">
                <a:solidFill>
                  <a:schemeClr val="tx1"/>
                </a:solidFill>
                <a:latin typeface="+mn-lt"/>
              </a:rPr>
              <a:t>δεν προσπορίζει στο διανομέα του έργου και</a:t>
            </a:r>
            <a:r>
              <a:rPr lang="en-GB" sz="1800" dirty="0">
                <a:solidFill>
                  <a:schemeClr val="tx1"/>
                </a:solidFill>
                <a:latin typeface="+mn-lt"/>
              </a:rPr>
              <a:t> </a:t>
            </a:r>
            <a:r>
              <a:rPr lang="el-GR" sz="1800" dirty="0">
                <a:solidFill>
                  <a:schemeClr val="tx1"/>
                </a:solidFill>
                <a:latin typeface="+mn-lt"/>
              </a:rPr>
              <a:t>αδειοδόχο</a:t>
            </a:r>
            <a:r>
              <a:rPr lang="en-GB" sz="1800" dirty="0">
                <a:solidFill>
                  <a:schemeClr val="tx1"/>
                </a:solidFill>
                <a:latin typeface="+mn-lt"/>
              </a:rPr>
              <a:t> </a:t>
            </a:r>
            <a:r>
              <a:rPr lang="el-GR" sz="1800" dirty="0">
                <a:solidFill>
                  <a:schemeClr val="tx1"/>
                </a:solidFill>
                <a:latin typeface="+mn-lt"/>
              </a:rPr>
              <a:t>έμμεσο οικονομικό όφελος (π.χ. διαφημίσεις) από την προβολή του έργου σε διαδικτυακό </a:t>
            </a:r>
            <a:r>
              <a:rPr lang="el-GR" sz="1800" dirty="0" smtClean="0">
                <a:solidFill>
                  <a:schemeClr val="tx1"/>
                </a:solidFill>
                <a:latin typeface="+mn-lt"/>
              </a:rPr>
              <a:t>τόπο</a:t>
            </a:r>
            <a:endParaRPr lang="en-US" sz="1800" dirty="0" smtClean="0">
              <a:solidFill>
                <a:schemeClr val="tx1"/>
              </a:solidFill>
              <a:latin typeface="+mn-lt"/>
            </a:endParaRPr>
          </a:p>
          <a:p>
            <a:r>
              <a:rPr lang="el-GR" sz="1800" dirty="0" smtClean="0">
                <a:solidFill>
                  <a:schemeClr val="tx1"/>
                </a:solidFill>
                <a:latin typeface="+mn-lt"/>
              </a:rPr>
              <a:t>Ο </a:t>
            </a:r>
            <a:r>
              <a:rPr lang="el-GR" sz="1800" dirty="0">
                <a:solidFill>
                  <a:schemeClr val="tx1"/>
                </a:solidFill>
                <a:latin typeface="+mn-lt"/>
              </a:rPr>
              <a:t>δικαιούχος μπορεί να παρέχει στον αδειοδόχο ξεχωριστή άδεια να χρησιμοποιεί το έργο για εμπορική χρήση, εφόσον αυτό του ζητηθεί</a:t>
            </a:r>
            <a:r>
              <a:rPr lang="el-GR" sz="1800" dirty="0" smtClean="0">
                <a:solidFill>
                  <a:schemeClr val="tx1"/>
                </a:solidFill>
                <a:latin typeface="+mn-lt"/>
              </a:rPr>
              <a:t>.</a:t>
            </a:r>
            <a:endParaRPr lang="el-GR" sz="18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409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59221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722218"/>
            <a:ext cx="6912768" cy="381642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2000" dirty="0" smtClean="0"/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 algn="ctr">
              <a:buNone/>
            </a:pPr>
            <a:r>
              <a:rPr lang="el-GR" sz="2000" b="1" dirty="0" smtClean="0"/>
              <a:t>Εικόνες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  <a:endParaRPr lang="en-US" sz="2000" b="1" dirty="0" smtClean="0"/>
          </a:p>
          <a:p>
            <a:pPr marL="0" indent="0" algn="ctr">
              <a:buNone/>
            </a:pPr>
            <a:endParaRPr lang="el-GR" sz="2000" b="1" dirty="0" smtClean="0"/>
          </a:p>
          <a:p>
            <a:pPr marL="0" indent="0" algn="ctr">
              <a:buNone/>
            </a:pPr>
            <a:r>
              <a:rPr lang="el-GR" sz="2000" i="1" dirty="0" smtClean="0"/>
              <a:t>Τα εν λόγω έργα έχουν ανακτηθεί από το διαδίκτυο για εκπαιδευτικούς σκοπούς</a:t>
            </a:r>
            <a:endParaRPr lang="el-GR" sz="2000" i="1" dirty="0"/>
          </a:p>
        </p:txBody>
      </p:sp>
    </p:spTree>
    <p:extLst>
      <p:ext uri="{BB962C8B-B14F-4D97-AF65-F5344CB8AC3E}">
        <p14:creationId xmlns:p14="http://schemas.microsoft.com/office/powerpoint/2010/main" xmlns="" val="326061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750" y="620713"/>
            <a:ext cx="8088313" cy="532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8604250" cy="565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"/>
            <a:ext cx="8520112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las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eclass" id="{A2BEF58C-2AA5-4091-B815-C1B0686454D5}" vid="{491EB830-406A-4F52-820B-94AF25C6C333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468</TotalTime>
  <Words>538</Words>
  <Application>Microsoft Office PowerPoint</Application>
  <PresentationFormat>Προβολή στην οθόνη (4:3)</PresentationFormat>
  <Paragraphs>79</Paragraphs>
  <Slides>68</Slides>
  <Notes>5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68</vt:i4>
      </vt:variant>
    </vt:vector>
  </HeadingPairs>
  <TitlesOfParts>
    <vt:vector size="69" baseType="lpstr">
      <vt:lpstr>eclass</vt:lpstr>
      <vt:lpstr>Κινητικά προβλήματα Πολλαπλές αναπηρίες</vt:lpstr>
      <vt:lpstr>Διαφάνεια 2</vt:lpstr>
      <vt:lpstr>Διαφάνεια 3</vt:lpstr>
      <vt:lpstr>Θεραπείες αποκατάστασης</vt:lpstr>
      <vt:lpstr>ΦΥΣΙΚΟΘΕΡΑΠΕΙΑ</vt:lpstr>
      <vt:lpstr>Διαφάνεια 6</vt:lpstr>
      <vt:lpstr>Διαφάνεια 7</vt:lpstr>
      <vt:lpstr>Διαφάνεια 8</vt:lpstr>
      <vt:lpstr>Διαφάνεια 9</vt:lpstr>
      <vt:lpstr>Διόρθωση της στάσης</vt:lpstr>
      <vt:lpstr>Διαφάνεια 11</vt:lpstr>
      <vt:lpstr>Διαφάνεια 12</vt:lpstr>
      <vt:lpstr>Διαφάνεια 13</vt:lpstr>
      <vt:lpstr>Ορθώσεις</vt:lpstr>
      <vt:lpstr>Βοηθήματα κίνησης</vt:lpstr>
      <vt:lpstr>Διαφάνεια 16</vt:lpstr>
      <vt:lpstr>Διαφάνεια 17</vt:lpstr>
      <vt:lpstr>Ο μαθητής και το «αμαξίδιο-καροτσάκι» του 2</vt:lpstr>
      <vt:lpstr>Ο μαθητής και το «αμαξίδιο-καροτσάκι» του</vt:lpstr>
      <vt:lpstr>Διαφάνεια 20</vt:lpstr>
      <vt:lpstr>ΕΡΓΟΘΕΡΑΠΕΙΑ Use it or lose it!</vt:lpstr>
      <vt:lpstr>Διαφάνεια 22</vt:lpstr>
      <vt:lpstr>Διαφάνεια 23</vt:lpstr>
      <vt:lpstr>Διαφάνεια 24</vt:lpstr>
      <vt:lpstr>Διαφάνεια 25</vt:lpstr>
      <vt:lpstr>Διαφάνεια 26</vt:lpstr>
      <vt:lpstr>Λεπτή κινητικότητα-γραφή</vt:lpstr>
      <vt:lpstr>Διαφάνεια 28</vt:lpstr>
      <vt:lpstr>Διαφάνεια 29</vt:lpstr>
      <vt:lpstr>Διαφάνεια 30</vt:lpstr>
      <vt:lpstr>Αισθητηριακή ολοκλήρωση</vt:lpstr>
      <vt:lpstr>Αισθητηριακή ολοκλήρωση A. Jean Ayres</vt:lpstr>
      <vt:lpstr>Διαφάνεια 33</vt:lpstr>
      <vt:lpstr>ΛΟΓΟΘΕΡΑΠΕΙΑ</vt:lpstr>
      <vt:lpstr>Διαφάνεια 35</vt:lpstr>
      <vt:lpstr>Διαφάνεια 36</vt:lpstr>
      <vt:lpstr>Διαφάνεια 37</vt:lpstr>
      <vt:lpstr>Διαφάνεια 38</vt:lpstr>
      <vt:lpstr>Διαφάνεια 39</vt:lpstr>
      <vt:lpstr>Διαφάνεια 40</vt:lpstr>
      <vt:lpstr>ΜΟΥΣΙΚΟΘΕΡΑΠΕΙΑ</vt:lpstr>
      <vt:lpstr>Διαφάνεια 42</vt:lpstr>
      <vt:lpstr>ΙΠΠΟΘΕΡΑΠΕΙΑ</vt:lpstr>
      <vt:lpstr>Διαφάνεια 44</vt:lpstr>
      <vt:lpstr>Παιχνίδι στο ύπαιθρο</vt:lpstr>
      <vt:lpstr>Ειδική φυσική αγωγή</vt:lpstr>
      <vt:lpstr>Διαφάνεια 47</vt:lpstr>
      <vt:lpstr>Διαφάνεια 48</vt:lpstr>
      <vt:lpstr>Διαφάνεια 49</vt:lpstr>
      <vt:lpstr>Διαφάνεια 50</vt:lpstr>
      <vt:lpstr>Διαφάνεια 51</vt:lpstr>
      <vt:lpstr>Ζώα συντροφιάς</vt:lpstr>
      <vt:lpstr>Ορθοπαιδικές επεμβάσεις</vt:lpstr>
      <vt:lpstr>Διαφάνεια 54</vt:lpstr>
      <vt:lpstr>Διαφάνεια 55</vt:lpstr>
      <vt:lpstr>Διαφάνεια 56</vt:lpstr>
      <vt:lpstr>Διαφάνεια 57</vt:lpstr>
      <vt:lpstr>Τενοντομεταθέσεις</vt:lpstr>
      <vt:lpstr>Φαρμακευτική αγωγή </vt:lpstr>
      <vt:lpstr>Διαφάνεια 60</vt:lpstr>
      <vt:lpstr>Ενδομυϊκή χορήγηση της τοξίνης  </vt:lpstr>
      <vt:lpstr>Αντλία Baclofen</vt:lpstr>
      <vt:lpstr>Συμβουλευτική </vt:lpstr>
      <vt:lpstr>Διαφάνεια 64</vt:lpstr>
      <vt:lpstr>Τέλος Ενότητας</vt:lpstr>
      <vt:lpstr>Χρηματοδότηση</vt:lpstr>
      <vt:lpstr>Σημείωμα Αδειοδότησης</vt:lpstr>
      <vt:lpstr>Σημείωμα Χρήσης Έργων Τρίτων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58</cp:revision>
  <cp:lastPrinted>1601-01-01T00:00:00Z</cp:lastPrinted>
  <dcterms:created xsi:type="dcterms:W3CDTF">2013-04-02T20:55:00Z</dcterms:created>
  <dcterms:modified xsi:type="dcterms:W3CDTF">2017-04-12T20:20:34Z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