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sldIdLst>
    <p:sldId id="256" r:id="rId3"/>
    <p:sldId id="257" r:id="rId4"/>
    <p:sldId id="259" r:id="rId5"/>
    <p:sldId id="261" r:id="rId6"/>
    <p:sldId id="262" r:id="rId7"/>
    <p:sldId id="264" r:id="rId8"/>
    <p:sldId id="345" r:id="rId9"/>
    <p:sldId id="346" r:id="rId10"/>
    <p:sldId id="347" r:id="rId11"/>
    <p:sldId id="348" r:id="rId12"/>
    <p:sldId id="349" r:id="rId13"/>
    <p:sldId id="350" r:id="rId14"/>
    <p:sldId id="364" r:id="rId15"/>
    <p:sldId id="352" r:id="rId16"/>
    <p:sldId id="353" r:id="rId17"/>
    <p:sldId id="354" r:id="rId18"/>
    <p:sldId id="366" r:id="rId19"/>
    <p:sldId id="355" r:id="rId20"/>
    <p:sldId id="356" r:id="rId21"/>
    <p:sldId id="357" r:id="rId22"/>
    <p:sldId id="358" r:id="rId23"/>
    <p:sldId id="359" r:id="rId24"/>
    <p:sldId id="360" r:id="rId25"/>
    <p:sldId id="344" r:id="rId26"/>
    <p:sldId id="280" r:id="rId27"/>
  </p:sldIdLst>
  <p:sldSz cx="9144000" cy="6858000" type="screen4x3"/>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υντάκτης" initials="Σ"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6" autoAdjust="0"/>
    <p:restoredTop sz="99339" autoAdjust="0"/>
  </p:normalViewPr>
  <p:slideViewPr>
    <p:cSldViewPr>
      <p:cViewPr varScale="1">
        <p:scale>
          <a:sx n="103" d="100"/>
          <a:sy n="103" d="100"/>
        </p:scale>
        <p:origin x="132" y="22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10378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22529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9947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873515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68205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12327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3587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258568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676260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50211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765503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19550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733341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02449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8937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51711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21956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15.xml"/></Relationships>
</file>

<file path=ppt/slides/_rels/slide2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20.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8.xml"/><Relationship Id="rId5" Type="http://schemas.openxmlformats.org/officeDocument/2006/relationships/tags" Target="../tags/tag22.xml"/><Relationship Id="rId15" Type="http://schemas.openxmlformats.org/officeDocument/2006/relationships/slide" Target="slide22.xml"/><Relationship Id="rId10" Type="http://schemas.openxmlformats.org/officeDocument/2006/relationships/slide" Target="slide9.xml"/><Relationship Id="rId4" Type="http://schemas.openxmlformats.org/officeDocument/2006/relationships/tags" Target="../tags/tag21.xml"/><Relationship Id="rId9" Type="http://schemas.openxmlformats.org/officeDocument/2006/relationships/slide" Target="slide11.xml"/><Relationship Id="rId14" Type="http://schemas.openxmlformats.org/officeDocument/2006/relationships/slide" Target="slide23.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208912" cy="4056856"/>
          </a:xfrm>
        </p:spPr>
        <p:txBody>
          <a:bodyPr>
            <a:noAutofit/>
          </a:bodyPr>
          <a:lstStyle/>
          <a:p>
            <a:r>
              <a:rPr lang="el-GR" sz="2800" b="1" dirty="0"/>
              <a:t>Ενότητα </a:t>
            </a:r>
            <a:r>
              <a:rPr lang="en-US" sz="2800" b="1" dirty="0" smtClean="0"/>
              <a:t>8</a:t>
            </a:r>
            <a:r>
              <a:rPr lang="el-GR" sz="2800" b="1" dirty="0" smtClean="0"/>
              <a:t>:</a:t>
            </a:r>
            <a:r>
              <a:rPr lang="en-US" sz="2800" b="1" dirty="0" smtClean="0"/>
              <a:t> </a:t>
            </a:r>
            <a:r>
              <a:rPr lang="el-GR" sz="2800" b="1" dirty="0" smtClean="0"/>
              <a:t>Κατάθλιψη</a:t>
            </a:r>
            <a:r>
              <a:rPr lang="el-GR" dirty="0" smtClean="0"/>
              <a:t>.</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417812"/>
            <a:ext cx="8712968" cy="940966"/>
          </a:xfrm>
        </p:spPr>
        <p:txBody>
          <a:bodyPr>
            <a:noAutofit/>
          </a:bodyPr>
          <a:lstStyle/>
          <a:p>
            <a:r>
              <a:rPr lang="el-GR" altLang="el-GR" sz="4000" dirty="0"/>
              <a:t>Συμπτώματα της κατάθλιψης </a:t>
            </a:r>
            <a:r>
              <a:rPr lang="el-GR" altLang="el-GR" sz="4000" dirty="0" smtClean="0"/>
              <a:t>(2)</a:t>
            </a:r>
            <a:endParaRPr lang="en-US" sz="2400" b="0" dirty="0"/>
          </a:p>
        </p:txBody>
      </p:sp>
      <p:sp>
        <p:nvSpPr>
          <p:cNvPr id="9" name="Θέση περιεχομένου 8"/>
          <p:cNvSpPr>
            <a:spLocks noGrp="1"/>
          </p:cNvSpPr>
          <p:nvPr>
            <p:ph idx="1"/>
            <p:custDataLst>
              <p:tags r:id="rId3"/>
            </p:custDataLst>
          </p:nvPr>
        </p:nvSpPr>
        <p:spPr>
          <a:xfrm>
            <a:off x="457200" y="1315379"/>
            <a:ext cx="8147248" cy="2351139"/>
          </a:xfrm>
        </p:spPr>
        <p:txBody>
          <a:bodyPr>
            <a:noAutofit/>
          </a:bodyPr>
          <a:lstStyle/>
          <a:p>
            <a:pPr marL="0" indent="0" algn="just">
              <a:buNone/>
            </a:pPr>
            <a:r>
              <a:rPr lang="el-GR" altLang="el-GR" sz="2000" b="1" u="sng" dirty="0" smtClean="0">
                <a:solidFill>
                  <a:srgbClr val="000000"/>
                </a:solidFill>
                <a:cs typeface="Times New Roman" panose="02020603050405020304" pitchFamily="18" charset="0"/>
              </a:rPr>
              <a:t>4. Διαταραχές </a:t>
            </a:r>
            <a:r>
              <a:rPr lang="el-GR" altLang="el-GR" sz="2000" b="1" u="sng" dirty="0">
                <a:solidFill>
                  <a:srgbClr val="000000"/>
                </a:solidFill>
                <a:cs typeface="Times New Roman" panose="02020603050405020304" pitchFamily="18" charset="0"/>
              </a:rPr>
              <a:t>στην όρεξη για φαγητό</a:t>
            </a:r>
            <a:r>
              <a:rPr lang="el-GR" altLang="el-GR" sz="2000" dirty="0">
                <a:solidFill>
                  <a:srgbClr val="000000"/>
                </a:solidFill>
                <a:cs typeface="Times New Roman" panose="02020603050405020304" pitchFamily="18" charset="0"/>
              </a:rPr>
              <a:t>. Συνήθως η κατάθλιψη προκαλεί απώλεια της όρεξης για φαγητό με αποτέλεσμα απώλεια βάρους π.χ. 5 κιλά σε ένα μήνα. Σε μικρή ομάδα ασθενών προκαλείται </a:t>
            </a:r>
            <a:r>
              <a:rPr lang="el-GR" altLang="el-GR" sz="2000" dirty="0" err="1">
                <a:solidFill>
                  <a:srgbClr val="000000"/>
                </a:solidFill>
                <a:cs typeface="Times New Roman" panose="02020603050405020304" pitchFamily="18" charset="0"/>
              </a:rPr>
              <a:t>υπερφαγία</a:t>
            </a:r>
            <a:r>
              <a:rPr lang="el-GR" altLang="el-GR" sz="2000" dirty="0" smtClean="0">
                <a:solidFill>
                  <a:srgbClr val="000000"/>
                </a:solidFill>
                <a:cs typeface="Times New Roman" panose="02020603050405020304" pitchFamily="18" charset="0"/>
              </a:rPr>
              <a:t>.</a:t>
            </a:r>
          </a:p>
          <a:p>
            <a:pPr marL="0" indent="0" algn="just">
              <a:buNone/>
            </a:pPr>
            <a:endParaRPr lang="el-GR" altLang="el-GR" sz="2000" dirty="0">
              <a:solidFill>
                <a:srgbClr val="000000"/>
              </a:solidFill>
              <a:cs typeface="Times New Roman" panose="02020603050405020304" pitchFamily="18" charset="0"/>
            </a:endParaRPr>
          </a:p>
          <a:p>
            <a:pPr marL="0" indent="0" algn="just">
              <a:buNone/>
            </a:pPr>
            <a:r>
              <a:rPr lang="el-GR" altLang="el-GR" sz="2000" b="1" u="sng" dirty="0" smtClean="0">
                <a:solidFill>
                  <a:srgbClr val="000000"/>
                </a:solidFill>
                <a:cs typeface="Times New Roman" panose="02020603050405020304" pitchFamily="18" charset="0"/>
              </a:rPr>
              <a:t>5. Απώλεια </a:t>
            </a:r>
            <a:r>
              <a:rPr lang="el-GR" altLang="el-GR" sz="2000" b="1" u="sng" dirty="0">
                <a:solidFill>
                  <a:srgbClr val="000000"/>
                </a:solidFill>
                <a:cs typeface="Times New Roman" panose="02020603050405020304" pitchFamily="18" charset="0"/>
              </a:rPr>
              <a:t>του ενδιαφέροντος για την ερωτική πράξη</a:t>
            </a:r>
            <a:r>
              <a:rPr lang="el-GR" altLang="el-GR" sz="2000" dirty="0">
                <a:solidFill>
                  <a:srgbClr val="000000"/>
                </a:solidFill>
                <a:cs typeface="Times New Roman" panose="02020603050405020304" pitchFamily="18" charset="0"/>
              </a:rPr>
              <a:t>.  Αναφερόμαστε στη διάθεση και όχι στο αν γίνεται η ερωτική πράξη</a:t>
            </a:r>
            <a:r>
              <a:rPr lang="el-GR" altLang="el-GR" sz="2000" dirty="0" smtClean="0">
                <a:solidFill>
                  <a:srgbClr val="000000"/>
                </a:solidFill>
                <a:cs typeface="Times New Roman" panose="02020603050405020304" pitchFamily="18" charset="0"/>
              </a:rPr>
              <a:t>. </a:t>
            </a:r>
          </a:p>
          <a:p>
            <a:pPr marL="0" indent="0" algn="just">
              <a:buNone/>
            </a:pPr>
            <a:endParaRPr lang="el-GR" altLang="el-GR" sz="2000" dirty="0" smtClean="0">
              <a:solidFill>
                <a:srgbClr val="000000"/>
              </a:solidFill>
              <a:cs typeface="Times New Roman" panose="02020603050405020304" pitchFamily="18" charset="0"/>
            </a:endParaRPr>
          </a:p>
          <a:p>
            <a:pPr marL="0" indent="0" algn="just">
              <a:buNone/>
            </a:pPr>
            <a:r>
              <a:rPr lang="el-GR" altLang="el-GR" sz="2000" b="1" u="sng" dirty="0" smtClean="0">
                <a:solidFill>
                  <a:srgbClr val="000000"/>
                </a:solidFill>
                <a:cs typeface="Times New Roman" panose="02020603050405020304" pitchFamily="18" charset="0"/>
              </a:rPr>
              <a:t>6. Απώλεια </a:t>
            </a:r>
            <a:r>
              <a:rPr lang="el-GR" altLang="el-GR" sz="2000" b="1" u="sng" dirty="0">
                <a:solidFill>
                  <a:srgbClr val="000000"/>
                </a:solidFill>
                <a:cs typeface="Times New Roman" panose="02020603050405020304" pitchFamily="18" charset="0"/>
              </a:rPr>
              <a:t>των δυνάμεων και της ενεργητικότητας</a:t>
            </a:r>
            <a:r>
              <a:rPr lang="el-GR" altLang="el-GR" sz="2000" dirty="0">
                <a:solidFill>
                  <a:srgbClr val="000000"/>
                </a:solidFill>
                <a:cs typeface="Times New Roman" panose="02020603050405020304" pitchFamily="18" charset="0"/>
              </a:rPr>
              <a:t>.  </a:t>
            </a:r>
            <a:r>
              <a:rPr lang="el-GR" altLang="el-GR" sz="2000" dirty="0" smtClean="0">
                <a:solidFill>
                  <a:srgbClr val="000000"/>
                </a:solidFill>
                <a:cs typeface="Times New Roman" panose="02020603050405020304" pitchFamily="18" charset="0"/>
              </a:rPr>
              <a:t>Ο </a:t>
            </a:r>
            <a:r>
              <a:rPr lang="el-GR" altLang="el-GR" sz="2000" dirty="0">
                <a:solidFill>
                  <a:srgbClr val="000000"/>
                </a:solidFill>
                <a:cs typeface="Times New Roman" panose="02020603050405020304" pitchFamily="18" charset="0"/>
              </a:rPr>
              <a:t>ασθενής νιώθει σαν να τον έχουν εγκαταλείψει οι δυνάμεις του, αισθάνεται κουρασμένος όλη την ώρα και δεν κάνει τίποτα. Μερικοί ασθενείς έχουν έντονη ανησυχία και άγχος σαν κάτι κακό να πρόκειται να συμβεί</a:t>
            </a:r>
            <a:r>
              <a:rPr lang="el-GR" altLang="el-GR" sz="2000" dirty="0" smtClean="0">
                <a:solidFill>
                  <a:srgbClr val="000000"/>
                </a:solidFill>
                <a:cs typeface="Times New Roman" panose="02020603050405020304" pitchFamily="18" charset="0"/>
              </a:rPr>
              <a:t>.</a:t>
            </a:r>
            <a:endParaRPr lang="el-GR" altLang="el-GR" sz="2000" dirty="0">
              <a:solidFill>
                <a:srgbClr val="000000"/>
              </a:solidFill>
              <a:cs typeface="Times New Roman" panose="02020603050405020304" pitchFamily="18" charset="0"/>
            </a:endParaRPr>
          </a:p>
          <a:p>
            <a:pPr marL="0" indent="0" algn="just">
              <a:buNone/>
            </a:pPr>
            <a:endParaRPr lang="el-GR" altLang="el-GR" sz="2000" dirty="0">
              <a:solidFill>
                <a:srgbClr val="000000"/>
              </a:solidFill>
              <a:cs typeface="Times New Roman" panose="02020603050405020304" pitchFamily="18" charset="0"/>
            </a:endParaRPr>
          </a:p>
          <a:p>
            <a:pPr algn="just"/>
            <a:endParaRPr lang="el-GR" altLang="el-GR" sz="20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649633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27179" y="260648"/>
            <a:ext cx="8229600" cy="940966"/>
          </a:xfrm>
        </p:spPr>
        <p:txBody>
          <a:bodyPr>
            <a:noAutofit/>
          </a:bodyPr>
          <a:lstStyle/>
          <a:p>
            <a:r>
              <a:rPr lang="el-GR" altLang="el-GR" sz="4000" dirty="0"/>
              <a:t>Συμπτώματα της κατάθλιψης </a:t>
            </a:r>
            <a:r>
              <a:rPr lang="el-GR" altLang="el-GR" sz="4000" dirty="0" smtClean="0"/>
              <a:t>(3)</a:t>
            </a:r>
            <a:endParaRPr lang="el-GR" altLang="el-GR" sz="4000" dirty="0"/>
          </a:p>
        </p:txBody>
      </p:sp>
      <p:sp>
        <p:nvSpPr>
          <p:cNvPr id="9" name="Θέση περιεχομένου 8"/>
          <p:cNvSpPr>
            <a:spLocks noGrp="1"/>
          </p:cNvSpPr>
          <p:nvPr>
            <p:ph idx="1"/>
            <p:custDataLst>
              <p:tags r:id="rId3"/>
            </p:custDataLst>
          </p:nvPr>
        </p:nvSpPr>
        <p:spPr>
          <a:xfrm>
            <a:off x="323528" y="1052736"/>
            <a:ext cx="8147248" cy="2351139"/>
          </a:xfrm>
        </p:spPr>
        <p:txBody>
          <a:bodyPr>
            <a:noAutofit/>
          </a:bodyPr>
          <a:lstStyle/>
          <a:p>
            <a:pPr algn="just">
              <a:lnSpc>
                <a:spcPct val="90000"/>
              </a:lnSpc>
            </a:pPr>
            <a:endParaRPr lang="el-GR" altLang="el-GR" sz="2000" dirty="0">
              <a:solidFill>
                <a:srgbClr val="000000"/>
              </a:solidFill>
              <a:cs typeface="Times New Roman" panose="02020603050405020304" pitchFamily="18" charset="0"/>
            </a:endParaRPr>
          </a:p>
          <a:p>
            <a:pPr marL="0" indent="0" algn="just">
              <a:lnSpc>
                <a:spcPct val="90000"/>
              </a:lnSpc>
              <a:buNone/>
            </a:pPr>
            <a:r>
              <a:rPr lang="el-GR" altLang="el-GR" sz="2000" b="1" u="sng" dirty="0" smtClean="0">
                <a:solidFill>
                  <a:srgbClr val="000000"/>
                </a:solidFill>
                <a:cs typeface="Times New Roman" panose="02020603050405020304" pitchFamily="18" charset="0"/>
              </a:rPr>
              <a:t>7. Αδυναμία </a:t>
            </a:r>
            <a:r>
              <a:rPr lang="el-GR" altLang="el-GR" sz="2000" b="1" u="sng" dirty="0">
                <a:solidFill>
                  <a:srgbClr val="000000"/>
                </a:solidFill>
                <a:cs typeface="Times New Roman" panose="02020603050405020304" pitchFamily="18" charset="0"/>
              </a:rPr>
              <a:t>συγκέντρωσης , σκέψης, μνήμης ή λήψης </a:t>
            </a:r>
            <a:r>
              <a:rPr lang="el-GR" altLang="el-GR" sz="2000" b="1" u="sng" dirty="0" smtClean="0">
                <a:solidFill>
                  <a:srgbClr val="000000"/>
                </a:solidFill>
                <a:cs typeface="Times New Roman" panose="02020603050405020304" pitchFamily="18" charset="0"/>
              </a:rPr>
              <a:t>αποφάσεων</a:t>
            </a:r>
          </a:p>
          <a:p>
            <a:pPr marL="0" indent="0" algn="just">
              <a:lnSpc>
                <a:spcPct val="90000"/>
              </a:lnSpc>
              <a:buNone/>
            </a:pPr>
            <a:endParaRPr lang="el-GR" altLang="el-GR" sz="2000" b="1" u="sng" dirty="0" smtClean="0">
              <a:solidFill>
                <a:srgbClr val="000000"/>
              </a:solidFill>
              <a:cs typeface="Times New Roman" panose="02020603050405020304" pitchFamily="18" charset="0"/>
            </a:endParaRPr>
          </a:p>
          <a:p>
            <a:pPr marL="0" indent="0" algn="just">
              <a:lnSpc>
                <a:spcPct val="90000"/>
              </a:lnSpc>
              <a:buNone/>
            </a:pPr>
            <a:r>
              <a:rPr lang="el-GR" altLang="el-GR" sz="2000" b="1" u="sng" dirty="0" smtClean="0">
                <a:solidFill>
                  <a:srgbClr val="000000"/>
                </a:solidFill>
                <a:cs typeface="Times New Roman" panose="02020603050405020304" pitchFamily="18" charset="0"/>
              </a:rPr>
              <a:t>8. Ιδέες </a:t>
            </a:r>
            <a:r>
              <a:rPr lang="el-GR" altLang="el-GR" sz="2000" b="1" u="sng" dirty="0">
                <a:solidFill>
                  <a:srgbClr val="000000"/>
                </a:solidFill>
                <a:cs typeface="Times New Roman" panose="02020603050405020304" pitchFamily="18" charset="0"/>
              </a:rPr>
              <a:t>ενοχής, </a:t>
            </a:r>
            <a:r>
              <a:rPr lang="el-GR" altLang="el-GR" sz="2000" b="1" u="sng" dirty="0" err="1">
                <a:solidFill>
                  <a:srgbClr val="000000"/>
                </a:solidFill>
                <a:cs typeface="Times New Roman" panose="02020603050405020304" pitchFamily="18" charset="0"/>
              </a:rPr>
              <a:t>αυτομομφής</a:t>
            </a:r>
            <a:r>
              <a:rPr lang="el-GR" altLang="el-GR" sz="2000" b="1" u="sng" dirty="0">
                <a:solidFill>
                  <a:srgbClr val="000000"/>
                </a:solidFill>
                <a:cs typeface="Times New Roman" panose="02020603050405020304" pitchFamily="18" charset="0"/>
              </a:rPr>
              <a:t> και αναξιότητας.</a:t>
            </a:r>
            <a:r>
              <a:rPr lang="el-GR" altLang="el-GR" sz="2000" dirty="0">
                <a:solidFill>
                  <a:srgbClr val="000000"/>
                </a:solidFill>
                <a:cs typeface="Times New Roman" panose="02020603050405020304" pitchFamily="18" charset="0"/>
              </a:rPr>
              <a:t> Ο ασθενής με κατάθλιψη πιστεύει ότι ο ίδιος φταίει για την τροπή που έχει πάρει η ζωή του, ότι όλα είναι δικό του λάθος. Νιώθει ότι η κατάσταση που περνάει είναι σαν ένα είδος τιμωρίας για πράγματα που έκανε στο παρελθόν. Μπορεί να νιώθει ότι δεν αξίζει τίποτα ως άνθρωπος, ότι είναι ένα μηδενικό</a:t>
            </a:r>
            <a:r>
              <a:rPr lang="el-GR" altLang="el-GR" sz="2000" dirty="0" smtClean="0">
                <a:solidFill>
                  <a:srgbClr val="000000"/>
                </a:solidFill>
                <a:cs typeface="Times New Roman" panose="02020603050405020304" pitchFamily="18" charset="0"/>
              </a:rPr>
              <a:t>.</a:t>
            </a:r>
          </a:p>
          <a:p>
            <a:pPr marL="0" indent="0" algn="just">
              <a:lnSpc>
                <a:spcPct val="90000"/>
              </a:lnSpc>
              <a:buNone/>
            </a:pPr>
            <a:endParaRPr lang="el-GR" altLang="el-GR" sz="2000" dirty="0">
              <a:solidFill>
                <a:srgbClr val="000000"/>
              </a:solidFill>
              <a:cs typeface="Times New Roman" panose="02020603050405020304" pitchFamily="18" charset="0"/>
            </a:endParaRPr>
          </a:p>
          <a:p>
            <a:pPr marL="0" indent="0" algn="just">
              <a:lnSpc>
                <a:spcPct val="90000"/>
              </a:lnSpc>
              <a:buNone/>
            </a:pPr>
            <a:r>
              <a:rPr lang="el-GR" altLang="el-GR" sz="2000" b="1" u="sng" dirty="0" smtClean="0">
                <a:solidFill>
                  <a:srgbClr val="000000"/>
                </a:solidFill>
                <a:cs typeface="Times New Roman" panose="02020603050405020304" pitchFamily="18" charset="0"/>
              </a:rPr>
              <a:t>9. Ανησυχία </a:t>
            </a:r>
            <a:r>
              <a:rPr lang="el-GR" altLang="el-GR" sz="2000" b="1" u="sng" dirty="0">
                <a:solidFill>
                  <a:srgbClr val="000000"/>
                </a:solidFill>
                <a:cs typeface="Times New Roman" panose="02020603050405020304" pitchFamily="18" charset="0"/>
              </a:rPr>
              <a:t>και απαισιοδοξία για το μέλλον.</a:t>
            </a:r>
            <a:r>
              <a:rPr lang="el-GR" altLang="el-GR" sz="2000" dirty="0">
                <a:solidFill>
                  <a:srgbClr val="000000"/>
                </a:solidFill>
                <a:cs typeface="Times New Roman" panose="02020603050405020304" pitchFamily="18" charset="0"/>
              </a:rPr>
              <a:t> Χρωματίζει το μέλλον του με μαύρα χρώματα, πιστεύει ότι τίποτα δεν θα αλλάξει.</a:t>
            </a:r>
          </a:p>
          <a:p>
            <a:pPr algn="just">
              <a:lnSpc>
                <a:spcPct val="90000"/>
              </a:lnSpc>
            </a:pPr>
            <a:endParaRPr lang="el-GR" altLang="el-GR" sz="2000" dirty="0">
              <a:solidFill>
                <a:srgbClr val="000000"/>
              </a:solidFill>
              <a:cs typeface="Times New Roman" panose="02020603050405020304" pitchFamily="18" charset="0"/>
            </a:endParaRPr>
          </a:p>
          <a:p>
            <a:pPr algn="just">
              <a:lnSpc>
                <a:spcPct val="90000"/>
              </a:lnSpc>
            </a:pPr>
            <a:endParaRPr lang="el-GR" altLang="el-GR" sz="20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727446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30119" y="88255"/>
            <a:ext cx="8375849" cy="940966"/>
          </a:xfrm>
        </p:spPr>
        <p:txBody>
          <a:bodyPr>
            <a:noAutofit/>
          </a:bodyPr>
          <a:lstStyle/>
          <a:p>
            <a:r>
              <a:rPr lang="el-GR" altLang="el-GR" sz="4000" dirty="0">
                <a:solidFill>
                  <a:srgbClr val="000000"/>
                </a:solidFill>
                <a:cs typeface="Times New Roman" panose="02020603050405020304" pitchFamily="18" charset="0"/>
              </a:rPr>
              <a:t>Συμπτώματα της κατάθλιψης </a:t>
            </a:r>
            <a:r>
              <a:rPr lang="el-GR" altLang="el-GR" sz="4000" dirty="0" smtClean="0">
                <a:solidFill>
                  <a:srgbClr val="000000"/>
                </a:solidFill>
                <a:cs typeface="Times New Roman" panose="02020603050405020304" pitchFamily="18" charset="0"/>
              </a:rPr>
              <a:t>(4)</a:t>
            </a:r>
            <a:endParaRPr lang="en-US" sz="2400" b="0" dirty="0"/>
          </a:p>
        </p:txBody>
      </p:sp>
      <p:sp>
        <p:nvSpPr>
          <p:cNvPr id="9" name="Θέση περιεχομένου 8"/>
          <p:cNvSpPr>
            <a:spLocks noGrp="1"/>
          </p:cNvSpPr>
          <p:nvPr>
            <p:ph idx="1"/>
            <p:custDataLst>
              <p:tags r:id="rId3"/>
            </p:custDataLst>
          </p:nvPr>
        </p:nvSpPr>
        <p:spPr>
          <a:xfrm>
            <a:off x="544419" y="1029221"/>
            <a:ext cx="8147248" cy="2351139"/>
          </a:xfrm>
        </p:spPr>
        <p:txBody>
          <a:bodyPr>
            <a:noAutofit/>
          </a:bodyPr>
          <a:lstStyle/>
          <a:p>
            <a:pPr marL="0" indent="0">
              <a:lnSpc>
                <a:spcPct val="90000"/>
              </a:lnSpc>
              <a:buNone/>
            </a:pPr>
            <a:r>
              <a:rPr lang="el-GR" altLang="el-GR" sz="2400" b="1" u="sng" dirty="0" smtClean="0">
                <a:solidFill>
                  <a:srgbClr val="000000"/>
                </a:solidFill>
                <a:cs typeface="Times New Roman" panose="02020603050405020304" pitchFamily="18" charset="0"/>
              </a:rPr>
              <a:t>10. Ιδέες </a:t>
            </a:r>
            <a:r>
              <a:rPr lang="el-GR" altLang="el-GR" sz="2400" b="1" u="sng" dirty="0">
                <a:solidFill>
                  <a:srgbClr val="000000"/>
                </a:solidFill>
                <a:cs typeface="Times New Roman" panose="02020603050405020304" pitchFamily="18" charset="0"/>
              </a:rPr>
              <a:t>αυτοκτονίας.</a:t>
            </a:r>
            <a:r>
              <a:rPr lang="el-GR" altLang="el-GR" sz="2400" dirty="0">
                <a:solidFill>
                  <a:srgbClr val="000000"/>
                </a:solidFill>
                <a:cs typeface="Times New Roman" panose="02020603050405020304" pitchFamily="18" charset="0"/>
              </a:rPr>
              <a:t> Μερικές φορές νιώθει τόσο απελπισμένος και αβοήθητος που μπαίνουν στο μυαλό του ιδέες αυτοκτονίας.</a:t>
            </a:r>
          </a:p>
          <a:p>
            <a:pPr marL="0" indent="0">
              <a:lnSpc>
                <a:spcPct val="90000"/>
              </a:lnSpc>
              <a:buNone/>
            </a:pPr>
            <a:r>
              <a:rPr lang="el-GR" altLang="el-GR" sz="2400" b="1" u="sng" dirty="0" smtClean="0">
                <a:solidFill>
                  <a:srgbClr val="000000"/>
                </a:solidFill>
                <a:cs typeface="Times New Roman" panose="02020603050405020304" pitchFamily="18" charset="0"/>
              </a:rPr>
              <a:t>11. Γενικά </a:t>
            </a:r>
            <a:r>
              <a:rPr lang="el-GR" altLang="el-GR" sz="2400" b="1" u="sng" dirty="0">
                <a:solidFill>
                  <a:srgbClr val="000000"/>
                </a:solidFill>
                <a:cs typeface="Times New Roman" panose="02020603050405020304" pitchFamily="18" charset="0"/>
              </a:rPr>
              <a:t>σωματικά συμπτώματα.</a:t>
            </a:r>
            <a:r>
              <a:rPr lang="el-GR" altLang="el-GR" sz="2400" dirty="0">
                <a:solidFill>
                  <a:srgbClr val="000000"/>
                </a:solidFill>
                <a:cs typeface="Times New Roman" panose="02020603050405020304" pitchFamily="18" charset="0"/>
              </a:rPr>
              <a:t>  Πολλοί ασθενείς αναφέρουν μια ποικιλία από σωματικά συμπτώματα όπως πονοκεφάλους, πόνους γενικά στο σώμα, προβλήματα από το γαστρεντερικό. Χαρακτηριστικό είναι ότι ύστερα από την εξέταση τα συμπτώματα δεν μπορούν να εξηγηθούν και αποδίδονται από το γιατρό σε άγχος ή κόπωση.</a:t>
            </a:r>
          </a:p>
          <a:p>
            <a:pPr>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746651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4157" y="311575"/>
            <a:ext cx="8229600" cy="940966"/>
          </a:xfrm>
        </p:spPr>
        <p:txBody>
          <a:bodyPr>
            <a:noAutofit/>
          </a:bodyPr>
          <a:lstStyle/>
          <a:p>
            <a:r>
              <a:rPr lang="el-GR" altLang="el-GR" sz="3600" dirty="0" smtClean="0">
                <a:solidFill>
                  <a:srgbClr val="000000"/>
                </a:solidFill>
                <a:cs typeface="Times New Roman" panose="02020603050405020304" pitchFamily="18" charset="0"/>
              </a:rPr>
              <a:t>Άλλα συμπτώματα</a:t>
            </a:r>
            <a:endParaRPr lang="en-US" sz="2000" b="0" dirty="0"/>
          </a:p>
        </p:txBody>
      </p:sp>
      <p:sp>
        <p:nvSpPr>
          <p:cNvPr id="9" name="Θέση περιεχομένου 8"/>
          <p:cNvSpPr>
            <a:spLocks noGrp="1"/>
          </p:cNvSpPr>
          <p:nvPr>
            <p:ph idx="1"/>
            <p:custDataLst>
              <p:tags r:id="rId3"/>
            </p:custDataLst>
          </p:nvPr>
        </p:nvSpPr>
        <p:spPr>
          <a:xfrm>
            <a:off x="541174" y="1556792"/>
            <a:ext cx="8147248" cy="2351139"/>
          </a:xfrm>
        </p:spPr>
        <p:txBody>
          <a:bodyPr>
            <a:noAutofit/>
          </a:bodyPr>
          <a:lstStyle/>
          <a:p>
            <a:r>
              <a:rPr lang="el-GR" altLang="el-GR" sz="2400" dirty="0">
                <a:solidFill>
                  <a:srgbClr val="000000"/>
                </a:solidFill>
                <a:cs typeface="Times New Roman" panose="02020603050405020304" pitchFamily="18" charset="0"/>
              </a:rPr>
              <a:t>Δεν είναι ανάγκη να έχει κανείς όλα τα συμπτώματα για να θεωρηθεί ότι πάσχει από κατάθλιψη. Οι ειδικοί θεωρούν ότι 5 ή περισσότερα συμπτώματα, εκ των οποίων τουλάχιστο ένα από τα δύο πρώτα, φτάνουν για να μπει η διάγνωση. Επίσης πρέπει να τονισθεί ότι το καταθλιπτικό συναίσθημα έχει μεγάλη ένταση, είναι μόνιμο και δεν επηρεάζεται από τις καταστάσεις που ζει ο ασθενής. Επίσης στην κατάθλιψη το συναίσθημα μπορεί να είναι χειρότερο το πρωί σε σχέση με το βράδυ, ενώ στους φυσιολογικούς ανθρώπους που απλά νιώθουν στεναχωρημένοι η διάθεση είναι συνήθως καλύτερη όταν σηκώνονται το πρωί.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52627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3600" dirty="0">
                <a:solidFill>
                  <a:srgbClr val="000000"/>
                </a:solidFill>
                <a:latin typeface="+mn-lt"/>
              </a:rPr>
              <a:t>Συχνότητα της Κατάθλιψης </a:t>
            </a:r>
            <a:endParaRPr lang="en-US" sz="2000" b="0" dirty="0">
              <a:latin typeface="+mn-lt"/>
            </a:endParaRPr>
          </a:p>
        </p:txBody>
      </p:sp>
      <p:sp>
        <p:nvSpPr>
          <p:cNvPr id="9" name="Θέση περιεχομένου 8"/>
          <p:cNvSpPr>
            <a:spLocks noGrp="1"/>
          </p:cNvSpPr>
          <p:nvPr>
            <p:ph idx="1"/>
            <p:custDataLst>
              <p:tags r:id="rId3"/>
            </p:custDataLst>
          </p:nvPr>
        </p:nvSpPr>
        <p:spPr>
          <a:xfrm>
            <a:off x="390364" y="1628800"/>
            <a:ext cx="8147248"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Από έρευνες που έχουν γίνει υπολογίζεται ότι σε μια δεδομένη στιγμή 5% του πληθυσμού εμφανίζει συμπτώματα κατάθλιψης ενώ κατά τη διάρκεια ενός έτους 10% του πληθυσμού θα εμφανίσει συμπτώματα κατάθλιψης. Κατά τη διάρκεια της ζωής 20% των γυναικών και 12% των ανδρών εμφανίζουν συμπτώματα συμβατά με την κατάθλιψη.</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975873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60648"/>
            <a:ext cx="8964488" cy="940966"/>
          </a:xfrm>
        </p:spPr>
        <p:txBody>
          <a:bodyPr>
            <a:noAutofit/>
          </a:bodyPr>
          <a:lstStyle/>
          <a:p>
            <a:r>
              <a:rPr lang="el-GR" altLang="el-GR" sz="4000" dirty="0">
                <a:solidFill>
                  <a:srgbClr val="000000"/>
                </a:solidFill>
                <a:cs typeface="Times New Roman" panose="02020603050405020304" pitchFamily="18" charset="0"/>
              </a:rPr>
              <a:t>Συχνότητα Κατάθλιψης στα δύο φύλα</a:t>
            </a:r>
            <a:br>
              <a:rPr lang="el-GR" altLang="el-GR" sz="4000" dirty="0">
                <a:solidFill>
                  <a:srgbClr val="000000"/>
                </a:solidFill>
                <a:cs typeface="Times New Roman" panose="02020603050405020304" pitchFamily="18" charset="0"/>
              </a:rPr>
            </a:br>
            <a:endParaRPr lang="en-US" sz="2400" b="0" dirty="0"/>
          </a:p>
        </p:txBody>
      </p:sp>
      <p:sp>
        <p:nvSpPr>
          <p:cNvPr id="9" name="Θέση περιεχομένου 8"/>
          <p:cNvSpPr>
            <a:spLocks noGrp="1"/>
          </p:cNvSpPr>
          <p:nvPr>
            <p:ph idx="1"/>
            <p:custDataLst>
              <p:tags r:id="rId3"/>
            </p:custDataLst>
          </p:nvPr>
        </p:nvSpPr>
        <p:spPr>
          <a:xfrm>
            <a:off x="390364" y="1628800"/>
            <a:ext cx="8147248" cy="2351139"/>
          </a:xfrm>
        </p:spPr>
        <p:txBody>
          <a:bodyPr>
            <a:noAutofit/>
          </a:bodyPr>
          <a:lstStyle/>
          <a:p>
            <a:pPr algn="just">
              <a:lnSpc>
                <a:spcPct val="90000"/>
              </a:lnSpc>
            </a:pPr>
            <a:r>
              <a:rPr lang="el-GR" altLang="el-GR" sz="2400" dirty="0" smtClean="0">
                <a:solidFill>
                  <a:srgbClr val="000000"/>
                </a:solidFill>
                <a:cs typeface="Times New Roman" panose="02020603050405020304" pitchFamily="18" charset="0"/>
              </a:rPr>
              <a:t>Οι </a:t>
            </a:r>
            <a:r>
              <a:rPr lang="el-GR" altLang="el-GR" sz="2400" dirty="0">
                <a:solidFill>
                  <a:srgbClr val="000000"/>
                </a:solidFill>
                <a:cs typeface="Times New Roman" panose="02020603050405020304" pitchFamily="18" charset="0"/>
              </a:rPr>
              <a:t>γυναίκες εμφανίζουν κατάθλιψη δύο φορές σχεδόν πιο συχνά από ότι οι άνδρες. Η διαφορά αυτή δεν έχει πλήρως εξηγηθεί. Καταρχήν ένα μέρος της μπορεί να οφείλεται στο γεγονός ότι οι γυναίκες παραδέχονται πιο εύκολα από τους άνδρες τα καταθλιπτικά τους συμπτώματα. Η διαφορά όμως είναι μεγάλη και έτσι πιστεύεται ότι ο συνδυασμός βιολογικών και ψυχοκοινωνικών παραγόντων συμβάλει στη μεγαλύτερη συχνότητα.</a:t>
            </a:r>
          </a:p>
          <a:p>
            <a:pPr algn="just">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88343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7504" y="260648"/>
            <a:ext cx="9036496" cy="940966"/>
          </a:xfrm>
        </p:spPr>
        <p:txBody>
          <a:bodyPr>
            <a:noAutofit/>
          </a:bodyPr>
          <a:lstStyle/>
          <a:p>
            <a:r>
              <a:rPr lang="el-GR" altLang="el-GR" dirty="0" smtClean="0">
                <a:solidFill>
                  <a:srgbClr val="000000"/>
                </a:solidFill>
                <a:cs typeface="Times New Roman" panose="02020603050405020304" pitchFamily="18" charset="0"/>
              </a:rPr>
              <a:t>Πρόγνωση (1) </a:t>
            </a:r>
            <a:endParaRPr lang="en-US" sz="2800" b="0" dirty="0"/>
          </a:p>
        </p:txBody>
      </p:sp>
      <p:sp>
        <p:nvSpPr>
          <p:cNvPr id="9" name="Θέση περιεχομένου 8"/>
          <p:cNvSpPr>
            <a:spLocks noGrp="1"/>
          </p:cNvSpPr>
          <p:nvPr>
            <p:ph idx="1"/>
            <p:custDataLst>
              <p:tags r:id="rId3"/>
            </p:custDataLst>
          </p:nvPr>
        </p:nvSpPr>
        <p:spPr>
          <a:xfrm>
            <a:off x="457200" y="1427842"/>
            <a:ext cx="8147248" cy="2351139"/>
          </a:xfrm>
        </p:spPr>
        <p:txBody>
          <a:bodyPr>
            <a:noAutofit/>
          </a:bodyPr>
          <a:lstStyle/>
          <a:p>
            <a:r>
              <a:rPr lang="el-GR" altLang="el-GR" sz="2400" dirty="0">
                <a:solidFill>
                  <a:srgbClr val="000000"/>
                </a:solidFill>
                <a:cs typeface="Times New Roman" panose="02020603050405020304" pitchFamily="18" charset="0"/>
              </a:rPr>
              <a:t>Η πρόγνωση εξαρτάται από παράγοντες </a:t>
            </a:r>
            <a:r>
              <a:rPr lang="el-GR" altLang="el-GR" sz="2400" dirty="0" err="1">
                <a:solidFill>
                  <a:srgbClr val="000000"/>
                </a:solidFill>
                <a:cs typeface="Times New Roman" panose="02020603050405020304" pitchFamily="18" charset="0"/>
              </a:rPr>
              <a:t>συναρτημένους</a:t>
            </a:r>
            <a:r>
              <a:rPr lang="el-GR" altLang="el-GR" sz="2400" dirty="0">
                <a:solidFill>
                  <a:srgbClr val="000000"/>
                </a:solidFill>
                <a:cs typeface="Times New Roman" panose="02020603050405020304" pitchFamily="18" charset="0"/>
              </a:rPr>
              <a:t> με την αναμενόμενη πορεία της διαταραχής (γενικούς παράγοντες) και από παράγοντες που αφορούν το συγκεκριμένο ασθενή (ατομικούς).</a:t>
            </a:r>
          </a:p>
          <a:p>
            <a:pPr marL="0" indent="0">
              <a:buNone/>
            </a:pPr>
            <a:r>
              <a:rPr lang="el-GR" altLang="el-GR" sz="2400" b="1" dirty="0">
                <a:solidFill>
                  <a:srgbClr val="000000"/>
                </a:solidFill>
                <a:cs typeface="Times New Roman" panose="02020603050405020304" pitchFamily="18" charset="0"/>
              </a:rPr>
              <a:t>Θετικά στοιχεία είναι:</a:t>
            </a:r>
          </a:p>
          <a:p>
            <a:r>
              <a:rPr lang="el-GR" altLang="el-GR" sz="2400" dirty="0">
                <a:solidFill>
                  <a:srgbClr val="000000"/>
                </a:solidFill>
                <a:cs typeface="Times New Roman" panose="02020603050405020304" pitchFamily="18" charset="0"/>
              </a:rPr>
              <a:t>Η </a:t>
            </a:r>
            <a:r>
              <a:rPr lang="el-GR" altLang="el-GR" sz="2400" dirty="0" err="1">
                <a:solidFill>
                  <a:srgbClr val="000000"/>
                </a:solidFill>
                <a:cs typeface="Times New Roman" panose="02020603050405020304" pitchFamily="18" charset="0"/>
              </a:rPr>
              <a:t>φασικότητα</a:t>
            </a:r>
            <a:r>
              <a:rPr lang="el-GR" altLang="el-GR" sz="2400" dirty="0">
                <a:solidFill>
                  <a:srgbClr val="000000"/>
                </a:solidFill>
                <a:cs typeface="Times New Roman" panose="02020603050405020304" pitchFamily="18" charset="0"/>
              </a:rPr>
              <a:t> ( η πορεία δεν είναι συνεχής</a:t>
            </a:r>
            <a:r>
              <a:rPr lang="el-GR" altLang="el-GR" sz="2400" dirty="0" smtClean="0">
                <a:solidFill>
                  <a:srgbClr val="000000"/>
                </a:solidFill>
                <a:cs typeface="Times New Roman" panose="02020603050405020304" pitchFamily="18" charset="0"/>
              </a:rPr>
              <a:t>).</a:t>
            </a:r>
            <a:endParaRPr lang="el-GR" altLang="el-GR" sz="2400" dirty="0">
              <a:solidFill>
                <a:srgbClr val="000000"/>
              </a:solidFill>
              <a:cs typeface="Times New Roman" panose="02020603050405020304" pitchFamily="18" charset="0"/>
            </a:endParaRPr>
          </a:p>
          <a:p>
            <a:r>
              <a:rPr lang="el-GR" altLang="el-GR" sz="2400" dirty="0">
                <a:solidFill>
                  <a:srgbClr val="000000"/>
                </a:solidFill>
                <a:cs typeface="Times New Roman" panose="02020603050405020304" pitchFamily="18" charset="0"/>
              </a:rPr>
              <a:t>Η μη </a:t>
            </a:r>
            <a:r>
              <a:rPr lang="el-GR" altLang="el-GR" sz="2400" dirty="0" err="1">
                <a:solidFill>
                  <a:srgbClr val="000000"/>
                </a:solidFill>
                <a:cs typeface="Times New Roman" panose="02020603050405020304" pitchFamily="18" charset="0"/>
              </a:rPr>
              <a:t>αποργανωτική</a:t>
            </a:r>
            <a:r>
              <a:rPr lang="el-GR" altLang="el-GR" sz="2400" dirty="0">
                <a:solidFill>
                  <a:srgbClr val="000000"/>
                </a:solidFill>
                <a:cs typeface="Times New Roman" panose="02020603050405020304" pitchFamily="18" charset="0"/>
              </a:rPr>
              <a:t> πορεία (δεν αποδιοργανώνεται η προσωπικότητα).</a:t>
            </a:r>
          </a:p>
          <a:p>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9079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7504" y="260648"/>
            <a:ext cx="9036496" cy="940966"/>
          </a:xfrm>
        </p:spPr>
        <p:txBody>
          <a:bodyPr>
            <a:noAutofit/>
          </a:bodyPr>
          <a:lstStyle/>
          <a:p>
            <a:r>
              <a:rPr lang="el-GR" altLang="el-GR" dirty="0" smtClean="0">
                <a:solidFill>
                  <a:srgbClr val="000000"/>
                </a:solidFill>
                <a:cs typeface="Times New Roman" panose="02020603050405020304" pitchFamily="18" charset="0"/>
              </a:rPr>
              <a:t>Πρόγνωση (2) </a:t>
            </a:r>
            <a:endParaRPr lang="en-US" sz="2800" b="0" dirty="0"/>
          </a:p>
        </p:txBody>
      </p:sp>
      <p:sp>
        <p:nvSpPr>
          <p:cNvPr id="9" name="Θέση περιεχομένου 8"/>
          <p:cNvSpPr>
            <a:spLocks noGrp="1"/>
          </p:cNvSpPr>
          <p:nvPr>
            <p:ph idx="1"/>
            <p:custDataLst>
              <p:tags r:id="rId3"/>
            </p:custDataLst>
          </p:nvPr>
        </p:nvSpPr>
        <p:spPr>
          <a:xfrm>
            <a:off x="457200" y="1427842"/>
            <a:ext cx="8147248" cy="2351139"/>
          </a:xfrm>
        </p:spPr>
        <p:txBody>
          <a:bodyPr>
            <a:noAutofit/>
          </a:bodyPr>
          <a:lstStyle/>
          <a:p>
            <a:r>
              <a:rPr lang="el-GR" altLang="el-GR" sz="2400" dirty="0">
                <a:solidFill>
                  <a:srgbClr val="000000"/>
                </a:solidFill>
                <a:cs typeface="Times New Roman" panose="02020603050405020304" pitchFamily="18" charset="0"/>
              </a:rPr>
              <a:t>Η ικανοποιητική ανταπόκριση στα θεραπευτικά μέσα (αντικαταθλιπτικά) .</a:t>
            </a:r>
          </a:p>
          <a:p>
            <a:pPr marL="0" indent="0">
              <a:buNone/>
            </a:pPr>
            <a:endParaRPr lang="el-GR" altLang="el-GR" sz="2400" dirty="0" smtClean="0">
              <a:solidFill>
                <a:srgbClr val="000000"/>
              </a:solidFill>
              <a:cs typeface="Times New Roman" panose="02020603050405020304" pitchFamily="18" charset="0"/>
            </a:endParaRPr>
          </a:p>
          <a:p>
            <a:pPr marL="0" indent="0">
              <a:buNone/>
            </a:pPr>
            <a:r>
              <a:rPr lang="el-GR" altLang="el-GR" sz="2400" b="1" dirty="0" smtClean="0">
                <a:solidFill>
                  <a:srgbClr val="000000"/>
                </a:solidFill>
                <a:cs typeface="Times New Roman" panose="02020603050405020304" pitchFamily="18" charset="0"/>
              </a:rPr>
              <a:t>Αρνητικά </a:t>
            </a:r>
            <a:r>
              <a:rPr lang="el-GR" altLang="el-GR" sz="2400" b="1" dirty="0">
                <a:solidFill>
                  <a:srgbClr val="000000"/>
                </a:solidFill>
                <a:cs typeface="Times New Roman" panose="02020603050405020304" pitchFamily="18" charset="0"/>
              </a:rPr>
              <a:t>στοιχεία είναι :</a:t>
            </a:r>
          </a:p>
          <a:p>
            <a:r>
              <a:rPr lang="el-GR" altLang="el-GR" sz="2400" dirty="0">
                <a:solidFill>
                  <a:srgbClr val="000000"/>
                </a:solidFill>
                <a:cs typeface="Times New Roman" panose="02020603050405020304" pitchFamily="18" charset="0"/>
              </a:rPr>
              <a:t>Η προοδευτική αύξηση της συχνότητας και της διάρκειας των φάσεων.</a:t>
            </a:r>
          </a:p>
          <a:p>
            <a:r>
              <a:rPr lang="el-GR" altLang="el-GR" sz="2400" dirty="0">
                <a:solidFill>
                  <a:srgbClr val="000000"/>
                </a:solidFill>
                <a:cs typeface="Times New Roman" panose="02020603050405020304" pitchFamily="18" charset="0"/>
              </a:rPr>
              <a:t>Η </a:t>
            </a:r>
            <a:r>
              <a:rPr lang="el-GR" altLang="el-GR" sz="2400" dirty="0" err="1">
                <a:solidFill>
                  <a:srgbClr val="000000"/>
                </a:solidFill>
                <a:cs typeface="Times New Roman" panose="02020603050405020304" pitchFamily="18" charset="0"/>
              </a:rPr>
              <a:t>αποργανωτική</a:t>
            </a:r>
            <a:r>
              <a:rPr lang="el-GR" altLang="el-GR" sz="2400" dirty="0">
                <a:solidFill>
                  <a:srgbClr val="000000"/>
                </a:solidFill>
                <a:cs typeface="Times New Roman" panose="02020603050405020304" pitchFamily="18" charset="0"/>
              </a:rPr>
              <a:t> πορεία.</a:t>
            </a:r>
          </a:p>
          <a:p>
            <a:r>
              <a:rPr lang="el-GR" altLang="el-GR" sz="2400" dirty="0">
                <a:solidFill>
                  <a:srgbClr val="000000"/>
                </a:solidFill>
                <a:cs typeface="Times New Roman" panose="02020603050405020304" pitchFamily="18" charset="0"/>
              </a:rPr>
              <a:t>Ο μεγάλος κίνδυνος αυτοκαταστροφικής συμπεριφοράς.</a:t>
            </a:r>
          </a:p>
          <a:p>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3761166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76672"/>
            <a:ext cx="8229600" cy="940966"/>
          </a:xfrm>
        </p:spPr>
        <p:txBody>
          <a:bodyPr>
            <a:noAutofit/>
          </a:bodyPr>
          <a:lstStyle/>
          <a:p>
            <a:r>
              <a:rPr lang="el-GR" altLang="el-GR" dirty="0" smtClean="0"/>
              <a:t>Θεραπεία</a:t>
            </a:r>
            <a:endParaRPr lang="el-GR" dirty="0"/>
          </a:p>
        </p:txBody>
      </p:sp>
      <p:sp>
        <p:nvSpPr>
          <p:cNvPr id="9" name="Θέση περιεχομένου 8"/>
          <p:cNvSpPr>
            <a:spLocks noGrp="1"/>
          </p:cNvSpPr>
          <p:nvPr>
            <p:ph idx="1"/>
            <p:custDataLst>
              <p:tags r:id="rId3"/>
            </p:custDataLst>
          </p:nvPr>
        </p:nvSpPr>
        <p:spPr>
          <a:xfrm>
            <a:off x="215516" y="1844824"/>
            <a:ext cx="8712968" cy="2351139"/>
          </a:xfrm>
        </p:spPr>
        <p:txBody>
          <a:bodyPr>
            <a:noAutofit/>
          </a:bodyPr>
          <a:lstStyle/>
          <a:p>
            <a:pPr marL="0" indent="0">
              <a:lnSpc>
                <a:spcPct val="90000"/>
              </a:lnSpc>
              <a:buNone/>
            </a:pPr>
            <a:r>
              <a:rPr lang="el-GR" altLang="el-GR" sz="2400" b="1" dirty="0" smtClean="0">
                <a:solidFill>
                  <a:srgbClr val="000000"/>
                </a:solidFill>
                <a:cs typeface="Times New Roman" panose="02020603050405020304" pitchFamily="18" charset="0"/>
              </a:rPr>
              <a:t>Η θεραπεία της κατάθλιψης αποβλέπει σε 3 στόχους:</a:t>
            </a:r>
          </a:p>
          <a:p>
            <a:pPr>
              <a:lnSpc>
                <a:spcPct val="90000"/>
              </a:lnSpc>
            </a:pPr>
            <a:r>
              <a:rPr lang="el-GR" altLang="el-GR" sz="2400" dirty="0" smtClean="0">
                <a:solidFill>
                  <a:srgbClr val="000000"/>
                </a:solidFill>
                <a:cs typeface="Times New Roman" panose="02020603050405020304" pitchFamily="18" charset="0"/>
              </a:rPr>
              <a:t>Στην </a:t>
            </a:r>
            <a:r>
              <a:rPr lang="el-GR" altLang="el-GR" sz="2400" dirty="0">
                <a:solidFill>
                  <a:srgbClr val="000000"/>
                </a:solidFill>
                <a:cs typeface="Times New Roman" panose="02020603050405020304" pitchFamily="18" charset="0"/>
              </a:rPr>
              <a:t>προστασία του ασθενούς από το ενδεχόμενο </a:t>
            </a:r>
            <a:r>
              <a:rPr lang="el-GR" altLang="el-GR" sz="2400" dirty="0" smtClean="0">
                <a:solidFill>
                  <a:srgbClr val="000000"/>
                </a:solidFill>
                <a:cs typeface="Times New Roman" panose="02020603050405020304" pitchFamily="18" charset="0"/>
              </a:rPr>
              <a:t>αυτοκαταστροφής.</a:t>
            </a:r>
            <a:endParaRPr lang="el-GR" altLang="el-GR" sz="2400" dirty="0">
              <a:solidFill>
                <a:srgbClr val="000000"/>
              </a:solidFill>
              <a:cs typeface="Times New Roman" panose="02020603050405020304" pitchFamily="18" charset="0"/>
            </a:endParaRPr>
          </a:p>
          <a:p>
            <a:pPr>
              <a:lnSpc>
                <a:spcPct val="90000"/>
              </a:lnSpc>
            </a:pPr>
            <a:r>
              <a:rPr lang="el-GR" altLang="el-GR" sz="2400" dirty="0" err="1">
                <a:solidFill>
                  <a:srgbClr val="000000"/>
                </a:solidFill>
                <a:cs typeface="Times New Roman" panose="02020603050405020304" pitchFamily="18" charset="0"/>
              </a:rPr>
              <a:t>Αντεμετώπιση</a:t>
            </a:r>
            <a:r>
              <a:rPr lang="el-GR" altLang="el-GR" sz="2400" dirty="0">
                <a:solidFill>
                  <a:srgbClr val="000000"/>
                </a:solidFill>
                <a:cs typeface="Times New Roman" panose="02020603050405020304" pitchFamily="18" charset="0"/>
              </a:rPr>
              <a:t> της </a:t>
            </a:r>
            <a:r>
              <a:rPr lang="el-GR" altLang="el-GR" sz="2400" dirty="0" smtClean="0">
                <a:solidFill>
                  <a:srgbClr val="000000"/>
                </a:solidFill>
                <a:cs typeface="Times New Roman" panose="02020603050405020304" pitchFamily="18" charset="0"/>
              </a:rPr>
              <a:t>κατάθλιψης.</a:t>
            </a:r>
            <a:endParaRPr lang="el-GR" altLang="el-GR" sz="2400" dirty="0">
              <a:solidFill>
                <a:srgbClr val="000000"/>
              </a:solidFill>
              <a:cs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Αποτροπή προσεχών φάσεων.</a:t>
            </a:r>
          </a:p>
          <a:p>
            <a:pPr>
              <a:lnSpc>
                <a:spcPct val="90000"/>
              </a:lnSpc>
            </a:pPr>
            <a:endParaRPr lang="el-GR" altLang="el-GR" sz="24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1911024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620688"/>
            <a:ext cx="8640960" cy="940966"/>
          </a:xfrm>
        </p:spPr>
        <p:txBody>
          <a:bodyPr>
            <a:noAutofit/>
          </a:bodyPr>
          <a:lstStyle/>
          <a:p>
            <a:r>
              <a:rPr lang="el-GR" altLang="el-GR" sz="3600" dirty="0">
                <a:solidFill>
                  <a:srgbClr val="000000"/>
                </a:solidFill>
                <a:latin typeface="+mn-lt"/>
              </a:rPr>
              <a:t>Η κατάθλιψη αντιμετωπίζεται με βιολογικά και ψυχολογικά μέσα θεραπείας. </a:t>
            </a:r>
            <a:r>
              <a:rPr lang="el-GR" altLang="el-GR" sz="3600" dirty="0" smtClean="0">
                <a:solidFill>
                  <a:srgbClr val="000000"/>
                </a:solidFill>
                <a:latin typeface="+mn-lt"/>
              </a:rPr>
              <a:t>(1)</a:t>
            </a:r>
            <a:r>
              <a:rPr lang="el-GR" altLang="el-GR" sz="3600" dirty="0">
                <a:solidFill>
                  <a:srgbClr val="000000"/>
                </a:solidFill>
                <a:latin typeface="+mn-lt"/>
              </a:rPr>
              <a:t/>
            </a:r>
            <a:br>
              <a:rPr lang="el-GR" altLang="el-GR" sz="3600" dirty="0">
                <a:solidFill>
                  <a:srgbClr val="000000"/>
                </a:solidFill>
                <a:latin typeface="+mn-lt"/>
              </a:rPr>
            </a:br>
            <a:endParaRPr lang="en-US" sz="2000" b="0" dirty="0">
              <a:latin typeface="+mn-lt"/>
            </a:endParaRPr>
          </a:p>
        </p:txBody>
      </p:sp>
      <p:sp>
        <p:nvSpPr>
          <p:cNvPr id="9" name="Θέση περιεχομένου 8"/>
          <p:cNvSpPr>
            <a:spLocks noGrp="1"/>
          </p:cNvSpPr>
          <p:nvPr>
            <p:ph idx="1"/>
            <p:custDataLst>
              <p:tags r:id="rId3"/>
            </p:custDataLst>
          </p:nvPr>
        </p:nvSpPr>
        <p:spPr>
          <a:xfrm>
            <a:off x="107504" y="1844824"/>
            <a:ext cx="8712968" cy="2351139"/>
          </a:xfrm>
        </p:spPr>
        <p:txBody>
          <a:bodyPr>
            <a:noAutofit/>
          </a:bodyPr>
          <a:lstStyle/>
          <a:p>
            <a:pPr marL="457200" indent="-457200">
              <a:lnSpc>
                <a:spcPct val="90000"/>
              </a:lnSpc>
              <a:buFont typeface="+mj-lt"/>
              <a:buAutoNum type="arabicPeriod"/>
            </a:pPr>
            <a:r>
              <a:rPr lang="el-GR" altLang="el-GR" sz="2400" b="1" dirty="0" smtClean="0">
                <a:solidFill>
                  <a:srgbClr val="000000"/>
                </a:solidFill>
                <a:cs typeface="Times New Roman" panose="02020603050405020304" pitchFamily="18" charset="0"/>
              </a:rPr>
              <a:t>Αντικαταθλιπτικά </a:t>
            </a:r>
            <a:r>
              <a:rPr lang="el-GR" altLang="el-GR" sz="2400" b="1" dirty="0">
                <a:solidFill>
                  <a:srgbClr val="000000"/>
                </a:solidFill>
                <a:cs typeface="Times New Roman" panose="02020603050405020304" pitchFamily="18" charset="0"/>
              </a:rPr>
              <a:t>Φάρμακα</a:t>
            </a:r>
          </a:p>
          <a:p>
            <a:pPr>
              <a:lnSpc>
                <a:spcPct val="90000"/>
              </a:lnSpc>
            </a:pPr>
            <a:r>
              <a:rPr lang="el-GR" altLang="el-GR" sz="2400" dirty="0" err="1" smtClean="0">
                <a:solidFill>
                  <a:srgbClr val="000000"/>
                </a:solidFill>
                <a:cs typeface="Times New Roman" panose="02020603050405020304" pitchFamily="18" charset="0"/>
              </a:rPr>
              <a:t>Τρικυκλικά</a:t>
            </a:r>
            <a:r>
              <a:rPr lang="el-GR" altLang="el-GR" sz="2400" dirty="0" smtClean="0">
                <a:solidFill>
                  <a:srgbClr val="000000"/>
                </a:solidFill>
                <a:cs typeface="Times New Roman" panose="02020603050405020304" pitchFamily="18" charset="0"/>
              </a:rPr>
              <a:t> </a:t>
            </a:r>
            <a:r>
              <a:rPr lang="el-GR" altLang="el-GR" sz="2400" dirty="0">
                <a:solidFill>
                  <a:srgbClr val="000000"/>
                </a:solidFill>
                <a:cs typeface="Times New Roman" panose="02020603050405020304" pitchFamily="18" charset="0"/>
              </a:rPr>
              <a:t>αντικαταθλιπτικά που χρησιμοποιούνται συχνότερα στη μείζονα κατάθλιψη.</a:t>
            </a:r>
          </a:p>
          <a:p>
            <a:pPr>
              <a:lnSpc>
                <a:spcPct val="90000"/>
              </a:lnSpc>
            </a:pPr>
            <a:r>
              <a:rPr lang="el-GR" altLang="el-GR" sz="2400" dirty="0" smtClean="0">
                <a:solidFill>
                  <a:srgbClr val="000000"/>
                </a:solidFill>
                <a:cs typeface="Times New Roman" panose="02020603050405020304" pitchFamily="18" charset="0"/>
              </a:rPr>
              <a:t>Εκλεκτικοί </a:t>
            </a:r>
            <a:r>
              <a:rPr lang="el-GR" altLang="el-GR" sz="2400" dirty="0">
                <a:solidFill>
                  <a:srgbClr val="000000"/>
                </a:solidFill>
                <a:cs typeface="Times New Roman" panose="02020603050405020304" pitchFamily="18" charset="0"/>
              </a:rPr>
              <a:t>αναστολείς </a:t>
            </a:r>
            <a:r>
              <a:rPr lang="el-GR" altLang="el-GR" sz="2400" dirty="0" err="1">
                <a:solidFill>
                  <a:srgbClr val="000000"/>
                </a:solidFill>
                <a:cs typeface="Times New Roman" panose="02020603050405020304" pitchFamily="18" charset="0"/>
              </a:rPr>
              <a:t>επαναπροσληψης</a:t>
            </a:r>
            <a:r>
              <a:rPr lang="el-GR" altLang="el-GR" sz="2400" dirty="0">
                <a:solidFill>
                  <a:srgbClr val="000000"/>
                </a:solidFill>
                <a:cs typeface="Times New Roman" panose="02020603050405020304" pitchFamily="18" charset="0"/>
              </a:rPr>
              <a:t> της </a:t>
            </a:r>
            <a:r>
              <a:rPr lang="el-GR" altLang="el-GR" sz="2400" dirty="0" err="1">
                <a:solidFill>
                  <a:srgbClr val="000000"/>
                </a:solidFill>
                <a:cs typeface="Times New Roman" panose="02020603050405020304" pitchFamily="18" charset="0"/>
              </a:rPr>
              <a:t>σεροτονίνης</a:t>
            </a:r>
            <a:r>
              <a:rPr lang="el-GR" altLang="el-GR" sz="2400" dirty="0">
                <a:solidFill>
                  <a:srgbClr val="000000"/>
                </a:solidFill>
                <a:cs typeface="Times New Roman" panose="02020603050405020304" pitchFamily="18" charset="0"/>
              </a:rPr>
              <a:t> που έχουν παρόμοιες ενδείξεις με τα </a:t>
            </a:r>
            <a:r>
              <a:rPr lang="el-GR" altLang="el-GR" sz="2400" dirty="0" err="1">
                <a:solidFill>
                  <a:srgbClr val="000000"/>
                </a:solidFill>
                <a:cs typeface="Times New Roman" panose="02020603050405020304" pitchFamily="18" charset="0"/>
              </a:rPr>
              <a:t>τρικυκλικά</a:t>
            </a:r>
            <a:r>
              <a:rPr lang="el-GR" altLang="el-GR" sz="2400" dirty="0">
                <a:solidFill>
                  <a:srgbClr val="000000"/>
                </a:solidFill>
                <a:cs typeface="Times New Roman" panose="02020603050405020304" pitchFamily="18" charset="0"/>
              </a:rPr>
              <a:t>, πλεονεκτούν όμως γιατί έχουν λιγότερες ανεπιθύμητες ενέργειες</a:t>
            </a:r>
            <a:r>
              <a:rPr lang="el-GR" altLang="el-GR" sz="2400" dirty="0" smtClean="0">
                <a:solidFill>
                  <a:srgbClr val="000000"/>
                </a:solidFill>
                <a:cs typeface="Times New Roman" panose="02020603050405020304" pitchFamily="18" charset="0"/>
              </a:rPr>
              <a:t>.</a:t>
            </a:r>
          </a:p>
          <a:p>
            <a:pPr>
              <a:lnSpc>
                <a:spcPct val="90000"/>
              </a:lnSpc>
            </a:pPr>
            <a:r>
              <a:rPr lang="el-GR" altLang="el-GR" sz="2400" dirty="0">
                <a:solidFill>
                  <a:srgbClr val="000000"/>
                </a:solidFill>
                <a:cs typeface="Times New Roman" panose="02020603050405020304" pitchFamily="18" charset="0"/>
              </a:rPr>
              <a:t>Εκλεκτικοί αναστολείς </a:t>
            </a:r>
            <a:r>
              <a:rPr lang="el-GR" altLang="el-GR" sz="2400" dirty="0" err="1">
                <a:solidFill>
                  <a:srgbClr val="000000"/>
                </a:solidFill>
                <a:cs typeface="Times New Roman" panose="02020603050405020304" pitchFamily="18" charset="0"/>
              </a:rPr>
              <a:t>επαναπρόσληψης</a:t>
            </a:r>
            <a:r>
              <a:rPr lang="el-GR" altLang="el-GR" sz="2400" dirty="0">
                <a:solidFill>
                  <a:srgbClr val="000000"/>
                </a:solidFill>
                <a:cs typeface="Times New Roman" panose="02020603050405020304" pitchFamily="18" charset="0"/>
              </a:rPr>
              <a:t> της </a:t>
            </a:r>
            <a:r>
              <a:rPr lang="el-GR" altLang="el-GR" sz="2400" dirty="0" err="1">
                <a:solidFill>
                  <a:srgbClr val="000000"/>
                </a:solidFill>
                <a:cs typeface="Times New Roman" panose="02020603050405020304" pitchFamily="18" charset="0"/>
              </a:rPr>
              <a:t>σεροτονίνης</a:t>
            </a:r>
            <a:r>
              <a:rPr lang="el-GR" altLang="el-GR" sz="2400" dirty="0">
                <a:solidFill>
                  <a:srgbClr val="000000"/>
                </a:solidFill>
                <a:cs typeface="Times New Roman" panose="02020603050405020304" pitchFamily="18" charset="0"/>
              </a:rPr>
              <a:t> και της </a:t>
            </a:r>
            <a:r>
              <a:rPr lang="el-GR" altLang="el-GR" sz="2400" dirty="0" err="1">
                <a:solidFill>
                  <a:srgbClr val="000000"/>
                </a:solidFill>
                <a:cs typeface="Times New Roman" panose="02020603050405020304" pitchFamily="18" charset="0"/>
              </a:rPr>
              <a:t>νοραδρεναλίνης</a:t>
            </a:r>
            <a:r>
              <a:rPr lang="el-GR" altLang="el-GR" sz="2400" dirty="0">
                <a:solidFill>
                  <a:srgbClr val="000000"/>
                </a:solidFill>
                <a:cs typeface="Times New Roman" panose="02020603050405020304" pitchFamily="18" charset="0"/>
              </a:rPr>
              <a:t> SNRI.</a:t>
            </a:r>
          </a:p>
          <a:p>
            <a:pPr>
              <a:lnSpc>
                <a:spcPct val="90000"/>
              </a:lnSpc>
            </a:pPr>
            <a:r>
              <a:rPr lang="el-GR" altLang="el-GR" sz="2400" dirty="0" smtClean="0">
                <a:solidFill>
                  <a:srgbClr val="000000"/>
                </a:solidFill>
                <a:cs typeface="Times New Roman" panose="02020603050405020304" pitchFamily="18" charset="0"/>
              </a:rPr>
              <a:t>Αναστολείς </a:t>
            </a:r>
            <a:r>
              <a:rPr lang="el-GR" altLang="el-GR" sz="2400" dirty="0">
                <a:solidFill>
                  <a:srgbClr val="000000"/>
                </a:solidFill>
                <a:cs typeface="Times New Roman" panose="02020603050405020304" pitchFamily="18" charset="0"/>
              </a:rPr>
              <a:t>της </a:t>
            </a:r>
            <a:r>
              <a:rPr lang="el-GR" altLang="el-GR" sz="2400" dirty="0" err="1">
                <a:solidFill>
                  <a:srgbClr val="000000"/>
                </a:solidFill>
                <a:cs typeface="Times New Roman" panose="02020603050405020304" pitchFamily="18" charset="0"/>
              </a:rPr>
              <a:t>μονοαμινοξειδάσης</a:t>
            </a:r>
            <a:r>
              <a:rPr lang="el-GR" altLang="el-GR" sz="2400" dirty="0">
                <a:solidFill>
                  <a:srgbClr val="000000"/>
                </a:solidFill>
                <a:cs typeface="Times New Roman" panose="02020603050405020304" pitchFamily="18" charset="0"/>
              </a:rPr>
              <a:t> ΜΑΟ. Είναι λιγότερο αποτελεσματικά από τις παραπάνω κατηγορίες και παρουσιάζουν μεγαλύτερη συχνότητα ανεπιθύμητων ενεργειών.</a:t>
            </a:r>
          </a:p>
          <a:p>
            <a:pPr>
              <a:lnSpc>
                <a:spcPct val="90000"/>
              </a:lnSpc>
            </a:pPr>
            <a:endParaRPr lang="el-GR" altLang="el-GR" sz="2400" dirty="0">
              <a:solidFill>
                <a:srgbClr val="000000"/>
              </a:solidFill>
              <a:cs typeface="Times New Roman" panose="02020603050405020304" pitchFamily="18" charset="0"/>
            </a:endParaRPr>
          </a:p>
          <a:p>
            <a:pPr>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1859276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793835"/>
            <a:ext cx="8640960" cy="940966"/>
          </a:xfrm>
        </p:spPr>
        <p:txBody>
          <a:bodyPr>
            <a:noAutofit/>
          </a:bodyPr>
          <a:lstStyle/>
          <a:p>
            <a:r>
              <a:rPr lang="el-GR" sz="3600" dirty="0"/>
              <a:t>Η κατάθλιψη αντιμετωπίζεται με βιολογικά και ψυχολογικά μέσα θεραπείας. </a:t>
            </a:r>
            <a:r>
              <a:rPr lang="el-GR" sz="3600" dirty="0" smtClean="0"/>
              <a:t>(2)</a:t>
            </a:r>
            <a:r>
              <a:rPr lang="el-GR" sz="3600" dirty="0"/>
              <a:t/>
            </a:r>
            <a:br>
              <a:rPr lang="el-GR" sz="3600" dirty="0"/>
            </a:br>
            <a:endParaRPr lang="el-GR" sz="3600" dirty="0"/>
          </a:p>
        </p:txBody>
      </p:sp>
      <p:sp>
        <p:nvSpPr>
          <p:cNvPr id="9" name="Θέση περιεχομένου 8"/>
          <p:cNvSpPr>
            <a:spLocks noGrp="1"/>
          </p:cNvSpPr>
          <p:nvPr>
            <p:ph idx="1"/>
            <p:custDataLst>
              <p:tags r:id="rId3"/>
            </p:custDataLst>
          </p:nvPr>
        </p:nvSpPr>
        <p:spPr>
          <a:xfrm>
            <a:off x="323528" y="2276872"/>
            <a:ext cx="7956884" cy="2351139"/>
          </a:xfrm>
        </p:spPr>
        <p:txBody>
          <a:bodyPr>
            <a:noAutofit/>
          </a:bodyPr>
          <a:lstStyle/>
          <a:p>
            <a:pPr>
              <a:lnSpc>
                <a:spcPct val="90000"/>
              </a:lnSpc>
            </a:pPr>
            <a:r>
              <a:rPr lang="el-GR" altLang="el-GR" sz="2800" b="1" dirty="0" err="1" smtClean="0">
                <a:solidFill>
                  <a:srgbClr val="000000"/>
                </a:solidFill>
                <a:cs typeface="Times New Roman" panose="02020603050405020304" pitchFamily="18" charset="0"/>
              </a:rPr>
              <a:t>Ηλεκτροσπασμοθεραπεία</a:t>
            </a:r>
            <a:r>
              <a:rPr lang="el-GR" altLang="el-GR" sz="2800" b="1" dirty="0">
                <a:solidFill>
                  <a:srgbClr val="000000"/>
                </a:solidFill>
                <a:cs typeface="Times New Roman" panose="02020603050405020304" pitchFamily="18" charset="0"/>
              </a:rPr>
              <a:t>.</a:t>
            </a:r>
            <a:r>
              <a:rPr lang="el-GR" altLang="el-GR" sz="2800" dirty="0">
                <a:solidFill>
                  <a:srgbClr val="000000"/>
                </a:solidFill>
                <a:cs typeface="Times New Roman" panose="02020603050405020304" pitchFamily="18" charset="0"/>
              </a:rPr>
              <a:t> Η κύρια ένδειξη είναι η βαριά κατάθλιψη. Πρόκειται για ταχείας δράσης μέθοδο. Συνίσταται στη διοχέτευση ηλεκτρικού ρεύματος στον εγκέφαλο του ασθενούς κάτω από συνθήκες αναισθησίας και </a:t>
            </a:r>
            <a:r>
              <a:rPr lang="el-GR" altLang="el-GR" sz="2800" dirty="0" err="1">
                <a:solidFill>
                  <a:srgbClr val="000000"/>
                </a:solidFill>
                <a:cs typeface="Times New Roman" panose="02020603050405020304" pitchFamily="18" charset="0"/>
              </a:rPr>
              <a:t>μυοχάλασης</a:t>
            </a:r>
            <a:r>
              <a:rPr lang="el-GR" altLang="el-GR" sz="2800" dirty="0" smtClean="0">
                <a:solidFill>
                  <a:srgbClr val="000000"/>
                </a:solidFill>
                <a:cs typeface="Times New Roman" panose="02020603050405020304" pitchFamily="18" charset="0"/>
              </a:rPr>
              <a:t>.</a:t>
            </a:r>
          </a:p>
          <a:p>
            <a:pPr>
              <a:lnSpc>
                <a:spcPct val="90000"/>
              </a:lnSpc>
            </a:pPr>
            <a:r>
              <a:rPr lang="el-GR" altLang="el-GR" sz="2800" dirty="0" smtClean="0">
                <a:solidFill>
                  <a:srgbClr val="000000"/>
                </a:solidFill>
                <a:cs typeface="Times New Roman" panose="02020603050405020304" pitchFamily="18" charset="0"/>
              </a:rPr>
              <a:t>Άλλες </a:t>
            </a:r>
            <a:r>
              <a:rPr lang="el-GR" altLang="el-GR" sz="2800" dirty="0">
                <a:solidFill>
                  <a:srgbClr val="000000"/>
                </a:solidFill>
                <a:cs typeface="Times New Roman" panose="02020603050405020304" pitchFamily="18" charset="0"/>
              </a:rPr>
              <a:t>κατηγορίες φαρμάκων όπως </a:t>
            </a:r>
            <a:r>
              <a:rPr lang="el-GR" altLang="el-GR" sz="2800" dirty="0" err="1">
                <a:solidFill>
                  <a:srgbClr val="000000"/>
                </a:solidFill>
                <a:cs typeface="Times New Roman" panose="02020603050405020304" pitchFamily="18" charset="0"/>
              </a:rPr>
              <a:t>αντιψυχωσικά</a:t>
            </a:r>
            <a:r>
              <a:rPr lang="el-GR" altLang="el-GR" sz="2800" dirty="0">
                <a:solidFill>
                  <a:srgbClr val="000000"/>
                </a:solidFill>
                <a:cs typeface="Times New Roman" panose="02020603050405020304" pitchFamily="18" charset="0"/>
              </a:rPr>
              <a:t>, αγχολυτικά.</a:t>
            </a:r>
          </a:p>
          <a:p>
            <a:pPr marL="0" indent="0">
              <a:lnSpc>
                <a:spcPct val="90000"/>
              </a:lnSpc>
              <a:buNone/>
            </a:pPr>
            <a:endParaRPr lang="el-GR" altLang="el-GR"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721364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548680"/>
            <a:ext cx="8471284" cy="940966"/>
          </a:xfrm>
        </p:spPr>
        <p:txBody>
          <a:bodyPr>
            <a:noAutofit/>
          </a:bodyPr>
          <a:lstStyle/>
          <a:p>
            <a:r>
              <a:rPr lang="el-GR" altLang="el-GR" sz="3600" dirty="0">
                <a:solidFill>
                  <a:srgbClr val="000000"/>
                </a:solidFill>
                <a:latin typeface="+mn-lt"/>
              </a:rPr>
              <a:t>Η κατάθλιψη αντιμετωπίζεται με βιολογικά και ψυχολογικά μέσα θεραπείας. </a:t>
            </a:r>
            <a:r>
              <a:rPr lang="el-GR" altLang="el-GR" sz="3600" dirty="0" smtClean="0">
                <a:solidFill>
                  <a:srgbClr val="000000"/>
                </a:solidFill>
                <a:latin typeface="+mn-lt"/>
              </a:rPr>
              <a:t>(3)</a:t>
            </a:r>
            <a:r>
              <a:rPr lang="el-GR" altLang="el-GR" sz="3600" dirty="0">
                <a:solidFill>
                  <a:srgbClr val="000000"/>
                </a:solidFill>
                <a:latin typeface="+mn-lt"/>
              </a:rPr>
              <a:t/>
            </a:r>
            <a:br>
              <a:rPr lang="el-GR" altLang="el-GR" sz="3600" dirty="0">
                <a:solidFill>
                  <a:srgbClr val="000000"/>
                </a:solidFill>
                <a:latin typeface="+mn-lt"/>
              </a:rPr>
            </a:br>
            <a:endParaRPr lang="en-US" sz="2000" b="0" dirty="0">
              <a:latin typeface="+mn-lt"/>
            </a:endParaRPr>
          </a:p>
        </p:txBody>
      </p:sp>
      <p:sp>
        <p:nvSpPr>
          <p:cNvPr id="9" name="Θέση περιεχομένου 8"/>
          <p:cNvSpPr>
            <a:spLocks noGrp="1"/>
          </p:cNvSpPr>
          <p:nvPr>
            <p:ph idx="1"/>
            <p:custDataLst>
              <p:tags r:id="rId3"/>
            </p:custDataLst>
          </p:nvPr>
        </p:nvSpPr>
        <p:spPr>
          <a:xfrm>
            <a:off x="215516" y="1700808"/>
            <a:ext cx="8712968" cy="2351139"/>
          </a:xfrm>
        </p:spPr>
        <p:txBody>
          <a:bodyPr>
            <a:noAutofit/>
          </a:bodyPr>
          <a:lstStyle/>
          <a:p>
            <a:pPr marL="0" indent="0">
              <a:lnSpc>
                <a:spcPct val="90000"/>
              </a:lnSpc>
              <a:buNone/>
            </a:pPr>
            <a:r>
              <a:rPr lang="el-GR" altLang="el-GR" sz="2000" b="1" dirty="0" smtClean="0">
                <a:cs typeface="Times New Roman" panose="02020603050405020304" pitchFamily="18" charset="0"/>
              </a:rPr>
              <a:t>Φωτοθεραπεία</a:t>
            </a:r>
            <a:r>
              <a:rPr lang="el-GR" altLang="el-GR" sz="2000" b="1" dirty="0">
                <a:cs typeface="Times New Roman" panose="02020603050405020304" pitchFamily="18" charset="0"/>
              </a:rPr>
              <a:t>: </a:t>
            </a:r>
            <a:r>
              <a:rPr lang="el-GR" altLang="el-GR" sz="2000" dirty="0">
                <a:cs typeface="Times New Roman" panose="02020603050405020304" pitchFamily="18" charset="0"/>
              </a:rPr>
              <a:t>Εκτίθενται οι ασθενείς σε ισχυρό φως (σε καταθλίψεις που συμβαίνουν τέλος φθινοπώρου αρχές χειμώνα).</a:t>
            </a:r>
          </a:p>
          <a:p>
            <a:pPr>
              <a:lnSpc>
                <a:spcPct val="90000"/>
              </a:lnSpc>
            </a:pPr>
            <a:endParaRPr lang="el-GR" altLang="el-GR" sz="2000" dirty="0">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3710534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2438" y="476672"/>
            <a:ext cx="9324528" cy="940966"/>
          </a:xfrm>
        </p:spPr>
        <p:txBody>
          <a:bodyPr>
            <a:noAutofit/>
          </a:bodyPr>
          <a:lstStyle/>
          <a:p>
            <a:r>
              <a:rPr lang="el-GR" altLang="el-GR" sz="3600" dirty="0"/>
              <a:t>Ψυχολογικά μέσα θεραπείας είναι:</a:t>
            </a:r>
            <a:br>
              <a:rPr lang="el-GR" altLang="el-GR" sz="3600" dirty="0"/>
            </a:br>
            <a:endParaRPr lang="en-US" sz="2000" b="0" dirty="0"/>
          </a:p>
        </p:txBody>
      </p:sp>
      <p:sp>
        <p:nvSpPr>
          <p:cNvPr id="9" name="Θέση περιεχομένου 8"/>
          <p:cNvSpPr>
            <a:spLocks noGrp="1"/>
          </p:cNvSpPr>
          <p:nvPr>
            <p:ph idx="1"/>
            <p:custDataLst>
              <p:tags r:id="rId3"/>
            </p:custDataLst>
          </p:nvPr>
        </p:nvSpPr>
        <p:spPr>
          <a:xfrm>
            <a:off x="323528" y="1772816"/>
            <a:ext cx="8337090"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Ατομική ψυχοθεραπεία : Χρησιμοποιείται σε ήπιες και χρόνιες μορφές κατάθλιψης.</a:t>
            </a:r>
          </a:p>
          <a:p>
            <a:pPr>
              <a:lnSpc>
                <a:spcPct val="90000"/>
              </a:lnSpc>
            </a:pPr>
            <a:r>
              <a:rPr lang="el-GR" altLang="el-GR" sz="2800" dirty="0">
                <a:solidFill>
                  <a:srgbClr val="000000"/>
                </a:solidFill>
                <a:cs typeface="Times New Roman" panose="02020603050405020304" pitchFamily="18" charset="0"/>
              </a:rPr>
              <a:t>Ομαδική </a:t>
            </a:r>
            <a:r>
              <a:rPr lang="el-GR" altLang="el-GR" sz="2800" dirty="0" smtClean="0">
                <a:solidFill>
                  <a:srgbClr val="000000"/>
                </a:solidFill>
                <a:cs typeface="Times New Roman" panose="02020603050405020304" pitchFamily="18" charset="0"/>
              </a:rPr>
              <a:t>ψυχοθεραπεία.</a:t>
            </a:r>
            <a:endParaRPr lang="el-GR" altLang="el-GR" sz="2800" dirty="0">
              <a:solidFill>
                <a:srgbClr val="000000"/>
              </a:solidFill>
              <a:cs typeface="Times New Roman" panose="02020603050405020304" pitchFamily="18" charset="0"/>
            </a:endParaRPr>
          </a:p>
          <a:p>
            <a:pPr>
              <a:lnSpc>
                <a:spcPct val="90000"/>
              </a:lnSpc>
            </a:pPr>
            <a:r>
              <a:rPr lang="el-GR" altLang="el-GR" sz="2800" dirty="0">
                <a:solidFill>
                  <a:srgbClr val="000000"/>
                </a:solidFill>
                <a:cs typeface="Times New Roman" panose="02020603050405020304" pitchFamily="18" charset="0"/>
              </a:rPr>
              <a:t>Ψυχοκοινωνικές θεραπείες: αποβλέπουν στον προσδιορισμό </a:t>
            </a:r>
            <a:r>
              <a:rPr lang="el-GR" altLang="el-GR" sz="2800" dirty="0" err="1">
                <a:solidFill>
                  <a:srgbClr val="000000"/>
                </a:solidFill>
                <a:cs typeface="Times New Roman" panose="02020603050405020304" pitchFamily="18" charset="0"/>
              </a:rPr>
              <a:t>στρεσσογόνων</a:t>
            </a:r>
            <a:r>
              <a:rPr lang="el-GR" altLang="el-GR" sz="2800" dirty="0">
                <a:solidFill>
                  <a:srgbClr val="000000"/>
                </a:solidFill>
                <a:cs typeface="Times New Roman" panose="02020603050405020304" pitchFamily="18" charset="0"/>
              </a:rPr>
              <a:t> παραγόντων.</a:t>
            </a:r>
          </a:p>
          <a:p>
            <a:pPr>
              <a:lnSpc>
                <a:spcPct val="90000"/>
              </a:lnSpc>
            </a:pPr>
            <a:endParaRPr lang="el-GR" altLang="el-GR" sz="28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2319290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2840" y="2492896"/>
            <a:ext cx="9324528" cy="940966"/>
          </a:xfrm>
        </p:spPr>
        <p:txBody>
          <a:bodyPr>
            <a:noAutofit/>
          </a:bodyPr>
          <a:lstStyle/>
          <a:p>
            <a:r>
              <a:rPr lang="el-GR" altLang="el-GR" dirty="0">
                <a:cs typeface="Times New Roman" panose="02020603050405020304" pitchFamily="18" charset="0"/>
              </a:rPr>
              <a:t>Μπορεί να γίνει και συνδυασμός βιολογικών, ψυχοθεραπευτικών και ψυχοκοινωνικών μεθόδων.</a:t>
            </a:r>
            <a:br>
              <a:rPr lang="el-GR" altLang="el-GR" dirty="0">
                <a:cs typeface="Times New Roman" panose="02020603050405020304" pitchFamily="18" charset="0"/>
              </a:rPr>
            </a:br>
            <a:endParaRPr lang="el-GR" altLang="el-GR" dirty="0">
              <a:cs typeface="Times New Roman" panose="02020603050405020304" pitchFamily="18" charset="0"/>
            </a:endParaRPr>
          </a:p>
        </p:txBody>
      </p:sp>
      <p:sp>
        <p:nvSpPr>
          <p:cNvPr id="7" name="Θέση υποσέλιδου 3" descr="."/>
          <p:cNvSpPr txBox="1">
            <a:spLocks/>
          </p:cNvSpPr>
          <p:nvPr>
            <p:custDataLst>
              <p:tags r:id="rId3"/>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764767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90155" y="1423317"/>
            <a:ext cx="8229600" cy="4525963"/>
          </a:xfrm>
        </p:spPr>
        <p:txBody>
          <a:bodyPr>
            <a:normAutofit/>
          </a:bodyPr>
          <a:lstStyle/>
          <a:p>
            <a:pPr marL="0" lvl="0" indent="0">
              <a:buNone/>
            </a:pPr>
            <a:r>
              <a:rPr lang="el-GR" sz="2800" dirty="0" smtClean="0"/>
              <a:t>Να έχει τη δυνατότητα ο φοιτητής :</a:t>
            </a:r>
          </a:p>
          <a:p>
            <a:pPr lvl="0"/>
            <a:r>
              <a:rPr lang="en-US" sz="2800" dirty="0" smtClean="0"/>
              <a:t>.</a:t>
            </a:r>
            <a:r>
              <a:rPr lang="el-GR" sz="2800" dirty="0" smtClean="0"/>
              <a:t>.</a:t>
            </a:r>
          </a:p>
        </p:txBody>
      </p:sp>
      <p:sp>
        <p:nvSpPr>
          <p:cNvPr id="5"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Κατάθλιψη</a:t>
            </a:r>
            <a:endParaRPr lang="el-GR"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323528" y="1752018"/>
            <a:ext cx="6768752" cy="3981238"/>
          </a:xfrm>
        </p:spPr>
        <p:txBody>
          <a:bodyPr>
            <a:noAutofit/>
          </a:bodyPr>
          <a:lstStyle/>
          <a:p>
            <a:pPr lvl="1">
              <a:buFont typeface="Wingdings" pitchFamily="2" charset="2"/>
              <a:buChar char="§"/>
            </a:pPr>
            <a:r>
              <a:rPr lang="el-GR" altLang="el-GR" sz="2400" dirty="0">
                <a:cs typeface="Times New Roman" panose="02020603050405020304" pitchFamily="18" charset="0"/>
                <a:hlinkClick r:id="rId8" action="ppaction://hlinksldjump"/>
              </a:rPr>
              <a:t>Διδασκαλία </a:t>
            </a:r>
            <a:r>
              <a:rPr lang="el-GR" altLang="el-GR" sz="2400" dirty="0" err="1" smtClean="0">
                <a:cs typeface="Times New Roman" panose="02020603050405020304" pitchFamily="18" charset="0"/>
                <a:hlinkClick r:id="rId8" action="ppaction://hlinksldjump"/>
              </a:rPr>
              <a:t>Αυτοφροντίδας</a:t>
            </a:r>
            <a:r>
              <a:rPr lang="el-GR" sz="2400" dirty="0" smtClean="0">
                <a:hlinkClick r:id="rId8" action="ppaction://hlinksldjump"/>
              </a:rPr>
              <a:t>.</a:t>
            </a:r>
            <a:endParaRPr lang="en-US" sz="2400" dirty="0" smtClean="0">
              <a:hlinkClick r:id="rId8" action="ppaction://hlinksldjump"/>
            </a:endParaRPr>
          </a:p>
          <a:p>
            <a:pPr lvl="1">
              <a:buFont typeface="Wingdings" pitchFamily="2" charset="2"/>
              <a:buChar char="§"/>
            </a:pPr>
            <a:r>
              <a:rPr lang="el-GR" sz="2400" dirty="0">
                <a:hlinkClick r:id="rId9" action="ppaction://hlinksldjump"/>
              </a:rPr>
              <a:t>Διαχείριση φαρμάκων</a:t>
            </a:r>
            <a:r>
              <a:rPr lang="el-GR" sz="2400" dirty="0">
                <a:hlinkClick r:id="rId10" action="ppaction://hlinksldjump"/>
              </a:rPr>
              <a:t>.</a:t>
            </a:r>
            <a:endParaRPr lang="el-GR" sz="2400" dirty="0"/>
          </a:p>
          <a:p>
            <a:pPr lvl="1">
              <a:buFont typeface="Wingdings" pitchFamily="2" charset="2"/>
              <a:buChar char="§"/>
            </a:pPr>
            <a:r>
              <a:rPr lang="el-GR" sz="2400" dirty="0">
                <a:hlinkClick r:id="rId11" action="ppaction://hlinksldjump"/>
              </a:rPr>
              <a:t>Αξιολόγηση</a:t>
            </a:r>
            <a:r>
              <a:rPr lang="el-GR" sz="2400" dirty="0">
                <a:hlinkClick r:id="rId12" action="ppaction://hlinksldjump"/>
              </a:rPr>
              <a:t>. </a:t>
            </a:r>
            <a:endParaRPr lang="en-US" sz="2400" dirty="0"/>
          </a:p>
          <a:p>
            <a:pPr lvl="1">
              <a:buFont typeface="Wingdings" pitchFamily="2" charset="2"/>
              <a:buChar char="§"/>
            </a:pPr>
            <a:r>
              <a:rPr lang="el-GR" sz="2400" dirty="0">
                <a:hlinkClick r:id="rId13" action="ppaction://hlinksldjump"/>
              </a:rPr>
              <a:t>Διδασκαλία </a:t>
            </a:r>
            <a:r>
              <a:rPr lang="el-GR" sz="2400" dirty="0" smtClean="0">
                <a:hlinkClick r:id="rId13" action="ppaction://hlinksldjump"/>
              </a:rPr>
              <a:t>Ασθενών</a:t>
            </a:r>
            <a:r>
              <a:rPr lang="el-GR" sz="2400" dirty="0" smtClean="0">
                <a:hlinkClick r:id="rId11" action="ppaction://hlinksldjump"/>
              </a:rPr>
              <a:t>.</a:t>
            </a:r>
            <a:endParaRPr lang="el-GR" sz="2400" dirty="0" smtClean="0">
              <a:hlinkClick r:id="rId8" action="ppaction://hlinksldjump"/>
            </a:endParaRPr>
          </a:p>
          <a:p>
            <a:pPr lvl="1">
              <a:buFont typeface="Wingdings" pitchFamily="2" charset="2"/>
              <a:buChar char="§"/>
            </a:pPr>
            <a:r>
              <a:rPr lang="el-GR" sz="2400" dirty="0" smtClean="0">
                <a:hlinkClick r:id="rId14" action="ppaction://hlinksldjump"/>
              </a:rPr>
              <a:t>Κοινοτικό επίπεδο</a:t>
            </a:r>
            <a:r>
              <a:rPr lang="el-GR" sz="2400" dirty="0" smtClean="0">
                <a:hlinkClick r:id="rId15" action="ppaction://hlinksldjump"/>
              </a:rPr>
              <a:t>.</a:t>
            </a:r>
            <a:endParaRPr lang="el-GR" sz="2400" dirty="0" smtClean="0">
              <a:hlinkClick r:id="" action="ppaction://noaction"/>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144000" cy="940966"/>
          </a:xfrm>
        </p:spPr>
        <p:txBody>
          <a:bodyPr>
            <a:noAutofit/>
          </a:bodyPr>
          <a:lstStyle/>
          <a:p>
            <a:r>
              <a:rPr lang="el-GR" altLang="el-GR" sz="4000" dirty="0" smtClean="0">
                <a:cs typeface="Times New Roman" panose="02020603050405020304" pitchFamily="18" charset="0"/>
              </a:rPr>
              <a:t>Κατάθλιψη </a:t>
            </a:r>
            <a:endParaRPr lang="en-US" sz="2400" b="0" dirty="0"/>
          </a:p>
        </p:txBody>
      </p:sp>
      <p:sp>
        <p:nvSpPr>
          <p:cNvPr id="9" name="Θέση περιεχομένου 8"/>
          <p:cNvSpPr>
            <a:spLocks noGrp="1"/>
          </p:cNvSpPr>
          <p:nvPr>
            <p:ph idx="1"/>
            <p:custDataLst>
              <p:tags r:id="rId3"/>
            </p:custDataLst>
          </p:nvPr>
        </p:nvSpPr>
        <p:spPr>
          <a:xfrm>
            <a:off x="323528" y="1556792"/>
            <a:ext cx="8496944" cy="2351139"/>
          </a:xfrm>
        </p:spPr>
        <p:txBody>
          <a:bodyPr>
            <a:noAutofit/>
          </a:bodyPr>
          <a:lstStyle/>
          <a:p>
            <a:pPr algn="just">
              <a:lnSpc>
                <a:spcPct val="90000"/>
              </a:lnSpc>
              <a:defRPr/>
            </a:pPr>
            <a:r>
              <a:rPr lang="el-GR" altLang="el-GR" sz="2800" dirty="0">
                <a:solidFill>
                  <a:srgbClr val="000000"/>
                </a:solidFill>
                <a:cs typeface="Times New Roman" charset="0"/>
              </a:rPr>
              <a:t>	Η Κατάθλιψη είναι η συχνότερη ψυχική διαταραχή. Εκατομμύρια άνθρωποι σε όλο τον κόσμο νοσούν από αυτήν. Αποτελεί ένα από τα συχνότερα προβλήματα της Πρωτοβάθμιας Φροντίδας. </a:t>
            </a: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sz="4000" dirty="0" smtClean="0">
                <a:cs typeface="Times New Roman" panose="02020603050405020304" pitchFamily="18" charset="0"/>
              </a:rPr>
              <a:t>Τι δηλώνει</a:t>
            </a:r>
            <a:endParaRPr lang="en-US" sz="2400" b="0" dirty="0"/>
          </a:p>
        </p:txBody>
      </p:sp>
      <p:sp>
        <p:nvSpPr>
          <p:cNvPr id="9" name="Θέση περιεχομένου 8"/>
          <p:cNvSpPr>
            <a:spLocks noGrp="1"/>
          </p:cNvSpPr>
          <p:nvPr>
            <p:ph idx="1"/>
            <p:custDataLst>
              <p:tags r:id="rId3"/>
            </p:custDataLst>
          </p:nvPr>
        </p:nvSpPr>
        <p:spPr>
          <a:xfrm>
            <a:off x="269573" y="1332319"/>
            <a:ext cx="8363272"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	Ο όρος «κατάθλιψη» χρησιμοποιείται για να δηλώσει τόσο το Σύμπτωμα Κατάθλιψη όσο και τη διαταραχή ( ή νόσο ) Κατάθλιψη. Θα πρέπει επίσης να σημειώσουμε ότι άλλο είναι η «θλίψη» και άλλο η κατάθλιψη.</a:t>
            </a:r>
          </a:p>
          <a:p>
            <a:pPr>
              <a:lnSpc>
                <a:spcPct val="90000"/>
              </a:lnSpc>
            </a:pPr>
            <a:r>
              <a:rPr lang="el-GR" altLang="el-GR" sz="2400" dirty="0">
                <a:solidFill>
                  <a:srgbClr val="000000"/>
                </a:solidFill>
                <a:cs typeface="Times New Roman" panose="02020603050405020304" pitchFamily="18" charset="0"/>
              </a:rPr>
              <a:t>	Η Θλίψη είναι ένα φυσιολογικό συναίσθημα και βιώνεται από όλους μας στην απώλεια αγαπημένου προσώπου, στην απώλεια αγαθών, στη διακοπή στενής φιλίας, στη διάψευση μιας προσδοκίας, στην επαγγελματική ή κοινωνική υποβάθμιση και είναι μία Φυσιολογική Αντίδραση.</a:t>
            </a:r>
          </a:p>
          <a:p>
            <a:pPr>
              <a:lnSpc>
                <a:spcPct val="90000"/>
              </a:lnSpc>
            </a:pPr>
            <a:endParaRPr lang="el-GR" altLang="el-GR" sz="2400" dirty="0">
              <a:solidFill>
                <a:srgbClr val="000000"/>
              </a:solidFill>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13420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3600" dirty="0" smtClean="0">
                <a:cs typeface="Times New Roman" panose="02020603050405020304" pitchFamily="18" charset="0"/>
              </a:rPr>
              <a:t>Νόσος στην Ψυχιατρική </a:t>
            </a:r>
            <a:endParaRPr lang="el-GR" altLang="el-GR" sz="3600" dirty="0"/>
          </a:p>
        </p:txBody>
      </p:sp>
      <p:sp>
        <p:nvSpPr>
          <p:cNvPr id="9" name="Θέση περιεχομένου 8"/>
          <p:cNvSpPr>
            <a:spLocks noGrp="1"/>
          </p:cNvSpPr>
          <p:nvPr>
            <p:ph idx="1"/>
            <p:custDataLst>
              <p:tags r:id="rId3"/>
            </p:custDataLst>
          </p:nvPr>
        </p:nvSpPr>
        <p:spPr>
          <a:xfrm>
            <a:off x="487423" y="1484784"/>
            <a:ext cx="8147248" cy="2351139"/>
          </a:xfrm>
        </p:spPr>
        <p:txBody>
          <a:bodyPr>
            <a:noAutofit/>
          </a:bodyPr>
          <a:lstStyle/>
          <a:p>
            <a:pPr>
              <a:lnSpc>
                <a:spcPct val="90000"/>
              </a:lnSpc>
            </a:pPr>
            <a:r>
              <a:rPr lang="el-GR" altLang="el-GR" sz="2800" dirty="0" smtClean="0">
                <a:solidFill>
                  <a:srgbClr val="000000"/>
                </a:solidFill>
                <a:cs typeface="Times New Roman" panose="02020603050405020304" pitchFamily="18" charset="0"/>
              </a:rPr>
              <a:t>Ο </a:t>
            </a:r>
            <a:r>
              <a:rPr lang="el-GR" altLang="el-GR" sz="2800" dirty="0">
                <a:solidFill>
                  <a:srgbClr val="000000"/>
                </a:solidFill>
                <a:cs typeface="Times New Roman" panose="02020603050405020304" pitchFamily="18" charset="0"/>
              </a:rPr>
              <a:t>όρος κατάθλιψη στην Ψυχιατρική υποδηλώνει μία συγκεκριμένη νόσο, δηλαδή μία διαταραχή η οποία έχει ένα συνδυασμό συμπτωμάτων. </a:t>
            </a:r>
          </a:p>
          <a:p>
            <a:pPr>
              <a:lnSpc>
                <a:spcPct val="90000"/>
              </a:lnSpc>
            </a:pPr>
            <a:r>
              <a:rPr lang="el-GR" altLang="el-GR" sz="2800" dirty="0">
                <a:solidFill>
                  <a:srgbClr val="000000"/>
                </a:solidFill>
                <a:cs typeface="Times New Roman" panose="02020603050405020304" pitchFamily="18" charset="0"/>
              </a:rPr>
              <a:t>Ένα από τα χαρακτηριστικά της κατάθλιψης είναι η άσχημη διάθεση </a:t>
            </a:r>
            <a:r>
              <a:rPr lang="el-GR" altLang="el-GR" sz="2800" dirty="0" err="1">
                <a:solidFill>
                  <a:srgbClr val="000000"/>
                </a:solidFill>
                <a:cs typeface="Times New Roman" panose="02020603050405020304" pitchFamily="18" charset="0"/>
              </a:rPr>
              <a:t>γι</a:t>
            </a:r>
            <a:r>
              <a:rPr lang="el-GR" altLang="el-GR" sz="2800" dirty="0">
                <a:solidFill>
                  <a:srgbClr val="000000"/>
                </a:solidFill>
                <a:cs typeface="Times New Roman" panose="02020603050405020304" pitchFamily="18" charset="0"/>
              </a:rPr>
              <a:t> ’αυτό και ονομάστηκε έτσι, δεν είναι όμως το μοναδικό, ενώ μερικές φορές μπορεί και να απουσιάζει.</a:t>
            </a:r>
          </a:p>
          <a:p>
            <a:pPr>
              <a:lnSpc>
                <a:spcPct val="90000"/>
              </a:lnSpc>
            </a:pPr>
            <a:endParaRPr lang="el-GR" altLang="el-GR" sz="2800" dirty="0">
              <a:solidFill>
                <a:srgbClr val="000000"/>
              </a:solidFill>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407970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188640"/>
            <a:ext cx="9252520" cy="940966"/>
          </a:xfrm>
        </p:spPr>
        <p:txBody>
          <a:bodyPr>
            <a:noAutofit/>
          </a:bodyPr>
          <a:lstStyle/>
          <a:p>
            <a:r>
              <a:rPr lang="el-GR" altLang="el-GR" sz="4000" dirty="0" smtClean="0"/>
              <a:t>Συμπτώματα </a:t>
            </a:r>
            <a:r>
              <a:rPr lang="el-GR" altLang="el-GR" sz="4000" dirty="0"/>
              <a:t>της </a:t>
            </a:r>
            <a:r>
              <a:rPr lang="el-GR" altLang="el-GR" sz="4000" dirty="0" smtClean="0"/>
              <a:t>κατάθλιψης (1)</a:t>
            </a:r>
            <a:endParaRPr lang="el-GR" altLang="el-GR" sz="4000" dirty="0"/>
          </a:p>
        </p:txBody>
      </p:sp>
      <p:sp>
        <p:nvSpPr>
          <p:cNvPr id="9" name="Θέση περιεχομένου 8"/>
          <p:cNvSpPr>
            <a:spLocks noGrp="1"/>
          </p:cNvSpPr>
          <p:nvPr>
            <p:ph idx="1"/>
            <p:custDataLst>
              <p:tags r:id="rId3"/>
            </p:custDataLst>
          </p:nvPr>
        </p:nvSpPr>
        <p:spPr>
          <a:xfrm>
            <a:off x="390364" y="1352920"/>
            <a:ext cx="8147248" cy="2351139"/>
          </a:xfrm>
        </p:spPr>
        <p:txBody>
          <a:bodyPr>
            <a:noAutofit/>
          </a:bodyPr>
          <a:lstStyle/>
          <a:p>
            <a:pPr marL="0" indent="0">
              <a:lnSpc>
                <a:spcPct val="90000"/>
              </a:lnSpc>
              <a:buNone/>
            </a:pPr>
            <a:r>
              <a:rPr lang="el-GR" altLang="el-GR" sz="2000" dirty="0">
                <a:solidFill>
                  <a:srgbClr val="000000"/>
                </a:solidFill>
                <a:cs typeface="Times New Roman" panose="02020603050405020304" pitchFamily="18" charset="0"/>
              </a:rPr>
              <a:t>Τα κύρια Συμπτώματα  της κατάθλιψης είναι:</a:t>
            </a:r>
          </a:p>
          <a:p>
            <a:pPr marL="457200" indent="-457200">
              <a:lnSpc>
                <a:spcPct val="90000"/>
              </a:lnSpc>
              <a:buFont typeface="+mj-lt"/>
              <a:buAutoNum type="arabicPeriod"/>
            </a:pPr>
            <a:r>
              <a:rPr lang="el-GR" altLang="el-GR" sz="2000" b="1" u="sng" dirty="0" smtClean="0">
                <a:solidFill>
                  <a:srgbClr val="000000"/>
                </a:solidFill>
                <a:cs typeface="Times New Roman" panose="02020603050405020304" pitchFamily="18" charset="0"/>
              </a:rPr>
              <a:t>Μεγάλη </a:t>
            </a:r>
            <a:r>
              <a:rPr lang="el-GR" altLang="el-GR" sz="2000" b="1" u="sng" dirty="0">
                <a:solidFill>
                  <a:srgbClr val="000000"/>
                </a:solidFill>
                <a:cs typeface="Times New Roman" panose="02020603050405020304" pitchFamily="18" charset="0"/>
              </a:rPr>
              <a:t>ελάττωση του ενδιαφέροντος ή της ευχαρίστησης </a:t>
            </a:r>
            <a:r>
              <a:rPr lang="el-GR" altLang="el-GR" sz="2000" dirty="0">
                <a:solidFill>
                  <a:srgbClr val="000000"/>
                </a:solidFill>
                <a:cs typeface="Times New Roman" panose="02020603050405020304" pitchFamily="18" charset="0"/>
              </a:rPr>
              <a:t>σε όλες σχεδόν τις δραστηριότητες π.χ. μια μητέρα έχασε το ενδιαφέρον να φροντίζει το παιδί της, να βγει έξω να ψωνίσει, να ντυθεί όμορφα, πράγμα που γίνεται αντιληπτό από το περιβάλλον</a:t>
            </a:r>
            <a:r>
              <a:rPr lang="el-GR" altLang="el-GR" sz="2000" dirty="0" smtClean="0">
                <a:solidFill>
                  <a:srgbClr val="000000"/>
                </a:solidFill>
                <a:cs typeface="Times New Roman" panose="02020603050405020304" pitchFamily="18" charset="0"/>
              </a:rPr>
              <a:t>.</a:t>
            </a:r>
          </a:p>
          <a:p>
            <a:pPr marL="457200" indent="-457200">
              <a:lnSpc>
                <a:spcPct val="90000"/>
              </a:lnSpc>
              <a:buFont typeface="+mj-lt"/>
              <a:buAutoNum type="arabicPeriod"/>
            </a:pPr>
            <a:r>
              <a:rPr lang="el-GR" altLang="el-GR" sz="2000" b="1" u="sng" dirty="0" smtClean="0">
                <a:solidFill>
                  <a:srgbClr val="000000"/>
                </a:solidFill>
                <a:cs typeface="Times New Roman" panose="02020603050405020304" pitchFamily="18" charset="0"/>
              </a:rPr>
              <a:t>Καταθλιπτική </a:t>
            </a:r>
            <a:r>
              <a:rPr lang="el-GR" altLang="el-GR" sz="2000" b="1" u="sng" dirty="0">
                <a:solidFill>
                  <a:srgbClr val="000000"/>
                </a:solidFill>
                <a:cs typeface="Times New Roman" panose="02020603050405020304" pitchFamily="18" charset="0"/>
              </a:rPr>
              <a:t>διάθεση</a:t>
            </a:r>
            <a:r>
              <a:rPr lang="el-GR" altLang="el-GR" sz="2000" dirty="0">
                <a:solidFill>
                  <a:srgbClr val="000000"/>
                </a:solidFill>
                <a:cs typeface="Times New Roman" panose="02020603050405020304" pitchFamily="18" charset="0"/>
              </a:rPr>
              <a:t>, κατά το μεγαλύτερο μέρος της ημέρας π.χ.  ο ασθενής κλαίει συχνά ή φαίνεται πολύ στεναχωρημένος.</a:t>
            </a:r>
          </a:p>
          <a:p>
            <a:pPr marL="457200" indent="-457200">
              <a:lnSpc>
                <a:spcPct val="90000"/>
              </a:lnSpc>
              <a:buFont typeface="+mj-lt"/>
              <a:buAutoNum type="arabicPeriod"/>
            </a:pPr>
            <a:r>
              <a:rPr lang="el-GR" altLang="el-GR" sz="2000" b="1" u="sng" dirty="0" smtClean="0">
                <a:solidFill>
                  <a:srgbClr val="000000"/>
                </a:solidFill>
                <a:cs typeface="Times New Roman" panose="02020603050405020304" pitchFamily="18" charset="0"/>
              </a:rPr>
              <a:t>Δυσκολία </a:t>
            </a:r>
            <a:r>
              <a:rPr lang="el-GR" altLang="el-GR" sz="2000" b="1" u="sng" dirty="0">
                <a:solidFill>
                  <a:srgbClr val="000000"/>
                </a:solidFill>
                <a:cs typeface="Times New Roman" panose="02020603050405020304" pitchFamily="18" charset="0"/>
              </a:rPr>
              <a:t>στον ύπνο</a:t>
            </a:r>
            <a:r>
              <a:rPr lang="el-GR" altLang="el-GR" sz="2000" dirty="0">
                <a:solidFill>
                  <a:srgbClr val="000000"/>
                </a:solidFill>
                <a:cs typeface="Times New Roman" panose="02020603050405020304" pitchFamily="18" charset="0"/>
              </a:rPr>
              <a:t> π.χ. μερικοί ασθενείς δεν μπορούν να κοιμηθούν καθόλου, άλλοι κάνουν ακανόνιστο ύπνο, ξυπνούν δηλαδή πολλές φορές κατά τη διάρκεια της νύχτας. Χαρακτηριστικό της κατάθλιψης είναι ότι οι ασθενείς ξυπνούν πολύ πρωί π.χ. στις 4 </a:t>
            </a:r>
            <a:r>
              <a:rPr lang="el-GR" altLang="el-GR" sz="2000" dirty="0" err="1">
                <a:solidFill>
                  <a:srgbClr val="000000"/>
                </a:solidFill>
                <a:cs typeface="Times New Roman" panose="02020603050405020304" pitchFamily="18" charset="0"/>
              </a:rPr>
              <a:t>πμ</a:t>
            </a:r>
            <a:r>
              <a:rPr lang="el-GR" altLang="el-GR" sz="2000" dirty="0">
                <a:solidFill>
                  <a:srgbClr val="000000"/>
                </a:solidFill>
                <a:cs typeface="Times New Roman" panose="02020603050405020304" pitchFamily="18" charset="0"/>
              </a:rPr>
              <a:t>. και δεν ξανακοιμούνται.</a:t>
            </a:r>
          </a:p>
          <a:p>
            <a:pPr marL="457200" indent="-457200">
              <a:lnSpc>
                <a:spcPct val="90000"/>
              </a:lnSpc>
              <a:buFont typeface="+mj-lt"/>
              <a:buAutoNum type="arabicPeriod"/>
            </a:pPr>
            <a:endParaRPr lang="el-GR" altLang="el-GR" sz="2000" dirty="0">
              <a:solidFill>
                <a:srgbClr val="000000"/>
              </a:solidFill>
              <a:cs typeface="Times New Roman" panose="02020603050405020304" pitchFamily="18" charset="0"/>
            </a:endParaRPr>
          </a:p>
          <a:p>
            <a:pPr marL="457200" indent="-457200">
              <a:lnSpc>
                <a:spcPct val="90000"/>
              </a:lnSpc>
              <a:buFont typeface="+mj-lt"/>
              <a:buAutoNum type="arabicPeriod"/>
            </a:pPr>
            <a:endParaRPr lang="el-GR" altLang="el-GR" sz="20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2075991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9/9/2015 5:57:47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7,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5F3B446-C3AF-4B3F-8EFA-2B5D2C84C00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0</TotalTime>
  <Words>1228</Words>
  <Application>Microsoft Office PowerPoint</Application>
  <PresentationFormat>Προβολή στην οθόνη (4:3)</PresentationFormat>
  <Paragraphs>164</Paragraphs>
  <Slides>25</Slides>
  <Notes>25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25</vt:i4>
      </vt:variant>
    </vt:vector>
  </HeadingPairs>
  <TitlesOfParts>
    <vt:vector size="30" baseType="lpstr">
      <vt:lpstr>Arial</vt:lpstr>
      <vt:lpstr>Calibri</vt:lpstr>
      <vt:lpstr>Times New Roman</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Κατάθλιψη </vt:lpstr>
      <vt:lpstr>Τι δηλώνει</vt:lpstr>
      <vt:lpstr>Νόσος στην Ψυχιατρική </vt:lpstr>
      <vt:lpstr>Συμπτώματα της κατάθλιψης (1)</vt:lpstr>
      <vt:lpstr>Συμπτώματα της κατάθλιψης (2)</vt:lpstr>
      <vt:lpstr>Συμπτώματα της κατάθλιψης (3)</vt:lpstr>
      <vt:lpstr>Συμπτώματα της κατάθλιψης (4)</vt:lpstr>
      <vt:lpstr>Άλλα συμπτώματα</vt:lpstr>
      <vt:lpstr>Συχνότητα της Κατάθλιψης </vt:lpstr>
      <vt:lpstr>Συχνότητα Κατάθλιψης στα δύο φύλα </vt:lpstr>
      <vt:lpstr>Πρόγνωση (1) </vt:lpstr>
      <vt:lpstr>Πρόγνωση (2) </vt:lpstr>
      <vt:lpstr>Θεραπεία</vt:lpstr>
      <vt:lpstr>Η κατάθλιψη αντιμετωπίζεται με βιολογικά και ψυχολογικά μέσα θεραπείας. (1) </vt:lpstr>
      <vt:lpstr>Η κατάθλιψη αντιμετωπίζεται με βιολογικά και ψυχολογικά μέσα θεραπείας. (2) </vt:lpstr>
      <vt:lpstr>Η κατάθλιψη αντιμετωπίζεται με βιολογικά και ψυχολογικά μέσα θεραπείας. (3) </vt:lpstr>
      <vt:lpstr>Ψυχολογικά μέσα θεραπείας είναι: </vt:lpstr>
      <vt:lpstr>Μπορεί να γίνει και συνδυασμός βιολογικών, ψυχοθεραπευτικών και ψυχοκοινωνικών μεθόδων. </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2015-04-06T14:13:21Z</dcterms:created>
  <dcterms:modified xsi:type="dcterms:W3CDTF">2015-09-23T13:17:32Z</dcterms:modified>
</cp:coreProperties>
</file>