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8"/>
  </p:notesMasterIdLst>
  <p:sldIdLst>
    <p:sldId id="256" r:id="rId3"/>
    <p:sldId id="316" r:id="rId4"/>
    <p:sldId id="315" r:id="rId5"/>
    <p:sldId id="261" r:id="rId6"/>
    <p:sldId id="262" r:id="rId7"/>
    <p:sldId id="264" r:id="rId8"/>
    <p:sldId id="266" r:id="rId9"/>
    <p:sldId id="265" r:id="rId10"/>
    <p:sldId id="274" r:id="rId11"/>
    <p:sldId id="317" r:id="rId12"/>
    <p:sldId id="318" r:id="rId13"/>
    <p:sldId id="319" r:id="rId14"/>
    <p:sldId id="320" r:id="rId15"/>
    <p:sldId id="321" r:id="rId16"/>
    <p:sldId id="280" r:id="rId17"/>
  </p:sldIdLst>
  <p:sldSz cx="9144000" cy="6858000" type="screen4x3"/>
  <p:notesSz cx="6858000" cy="9144000"/>
  <p:custDataLst>
    <p:tags r:id="rId1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10/10/2005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3629968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hyperlink" Target="http://www.edulll.gr/" TargetMode="External"/><Relationship Id="rId5" Type="http://schemas.openxmlformats.org/officeDocument/2006/relationships/image" Target="../media/image9.png"/><Relationship Id="rId4" Type="http://schemas.openxmlformats.org/officeDocument/2006/relationships/hyperlink" Target="http://www.creativecommons.gr/?page_id=118"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sa/3.0/deed.e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slide" Target="slide12.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normAutofit/>
          </a:bodyPr>
          <a:lstStyle/>
          <a:p>
            <a:r>
              <a:rPr lang="el-GR" altLang="el-GR" dirty="0" smtClean="0"/>
              <a:t>Ποιοτικός Έλεγχος Πρώτων Υλών</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708920"/>
            <a:ext cx="7776864" cy="4056856"/>
          </a:xfrm>
        </p:spPr>
        <p:txBody>
          <a:bodyPr>
            <a:noAutofit/>
          </a:bodyPr>
          <a:lstStyle/>
          <a:p>
            <a:r>
              <a:rPr lang="el-GR" sz="2800" b="1" dirty="0"/>
              <a:t>Ενότητα </a:t>
            </a:r>
            <a:r>
              <a:rPr lang="en-US" sz="2800" b="1" dirty="0" smtClean="0"/>
              <a:t>2</a:t>
            </a:r>
            <a:r>
              <a:rPr lang="el-GR" sz="2800" b="1" dirty="0" smtClean="0"/>
              <a:t>:</a:t>
            </a:r>
            <a:r>
              <a:rPr lang="en-US" sz="2800" b="1" dirty="0" smtClean="0"/>
              <a:t> </a:t>
            </a:r>
            <a:r>
              <a:rPr lang="el-GR" sz="2800" b="1" dirty="0"/>
              <a:t>Μηχανικές Ιδιότητες του Ξύλου και των σύνθετων συγκολλημένων προϊόντων</a:t>
            </a:r>
            <a:endParaRPr lang="el-GR" sz="2800" b="1" dirty="0" smtClean="0"/>
          </a:p>
          <a:p>
            <a:pPr>
              <a:lnSpc>
                <a:spcPct val="90000"/>
              </a:lnSpc>
            </a:pPr>
            <a:r>
              <a:rPr lang="el-GR" altLang="el-GR" sz="2800" dirty="0" smtClean="0"/>
              <a:t>Γεώργιος </a:t>
            </a:r>
            <a:r>
              <a:rPr lang="el-GR" altLang="el-GR" sz="2800" dirty="0" err="1" smtClean="0"/>
              <a:t>Νταλός</a:t>
            </a:r>
            <a:r>
              <a:rPr lang="en-US" altLang="el-GR" sz="2800" dirty="0" smtClean="0"/>
              <a:t>,</a:t>
            </a:r>
            <a:endParaRPr lang="el-GR" altLang="el-GR" sz="2800" dirty="0"/>
          </a:p>
          <a:p>
            <a:pPr>
              <a:lnSpc>
                <a:spcPct val="90000"/>
              </a:lnSpc>
            </a:pPr>
            <a:r>
              <a:rPr lang="el-GR" altLang="el-GR" sz="2800" dirty="0" smtClean="0"/>
              <a:t>Καθηγητής</a:t>
            </a:r>
            <a:r>
              <a:rPr lang="en-US" altLang="el-GR" sz="2800" dirty="0" smtClean="0"/>
              <a:t>,</a:t>
            </a:r>
            <a:endParaRPr lang="el-GR" altLang="el-GR"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Τμήμα Σχεδιασμού &amp; Τεχνολογίας Ξύλου και Επίπλου</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715495"/>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368152"/>
          </a:xfrm>
        </p:spPr>
        <p:txBody>
          <a:bodyPr>
            <a:noAutofit/>
          </a:bodyPr>
          <a:lstStyle/>
          <a:p>
            <a:pPr eaLnBrk="0" hangingPunct="0"/>
            <a:r>
              <a:rPr lang="el-GR" altLang="el-GR" dirty="0" smtClean="0">
                <a:cs typeface="Times New Roman" pitchFamily="18" charset="0"/>
              </a:rPr>
              <a:t>Προσδιορισμός </a:t>
            </a:r>
            <a:r>
              <a:rPr lang="el-GR" altLang="el-GR" dirty="0">
                <a:cs typeface="Times New Roman" pitchFamily="18" charset="0"/>
              </a:rPr>
              <a:t>της περιεχόμενης </a:t>
            </a:r>
            <a:r>
              <a:rPr lang="el-GR" altLang="el-GR" dirty="0" smtClean="0">
                <a:cs typeface="Times New Roman" pitchFamily="18" charset="0"/>
              </a:rPr>
              <a:t>υγρασίας </a:t>
            </a:r>
            <a:r>
              <a:rPr lang="el-GR" dirty="0" smtClean="0"/>
              <a:t>(1 </a:t>
            </a:r>
            <a:r>
              <a:rPr lang="el-GR" dirty="0" smtClean="0"/>
              <a:t>από 2)</a:t>
            </a:r>
            <a:endParaRPr lang="el-GR" dirty="0">
              <a:latin typeface="+mn-lt"/>
            </a:endParaRPr>
          </a:p>
        </p:txBody>
      </p:sp>
      <p:sp>
        <p:nvSpPr>
          <p:cNvPr id="5" name="Ορθογώνιο 4" descr="Να  υπολογιστεί η περιεχόμενη υγρασία σε  δείγμα πεύκου με αρχικό βάρος εννιά κόμμα ογδοντα δύο γραμμάρια και τελικό οκτώ κόμμα εβδομηντα εφτά.&#10;"/>
          <p:cNvSpPr/>
          <p:nvPr/>
        </p:nvSpPr>
        <p:spPr>
          <a:xfrm>
            <a:off x="539552" y="2636912"/>
            <a:ext cx="8147248" cy="1384995"/>
          </a:xfrm>
          <a:prstGeom prst="rect">
            <a:avLst/>
          </a:prstGeom>
        </p:spPr>
        <p:txBody>
          <a:bodyPr wrap="square">
            <a:spAutoFit/>
          </a:bodyPr>
          <a:lstStyle/>
          <a:p>
            <a:pPr hangingPunct="0"/>
            <a:r>
              <a:rPr lang="el-GR" sz="2800" dirty="0"/>
              <a:t>Να  υπολογιστεί η περιεχόμενη υγρασία σε  δείγμα πεύκου με αρχικό βάρος 9,82 γραμμάρια και τελικό </a:t>
            </a:r>
            <a:r>
              <a:rPr lang="el-GR" sz="2800" dirty="0" smtClean="0"/>
              <a:t>8,77.</a:t>
            </a:r>
            <a:endParaRPr lang="el-GR" sz="2800" dirty="0"/>
          </a:p>
        </p:txBody>
      </p:sp>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64160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368152"/>
          </a:xfrm>
        </p:spPr>
        <p:txBody>
          <a:bodyPr>
            <a:noAutofit/>
          </a:bodyPr>
          <a:lstStyle/>
          <a:p>
            <a:pPr eaLnBrk="0" hangingPunct="0"/>
            <a:r>
              <a:rPr lang="el-GR" altLang="el-GR" dirty="0">
                <a:cs typeface="Times New Roman" pitchFamily="18" charset="0"/>
              </a:rPr>
              <a:t>Προσδιορισμός της περιεχόμενης </a:t>
            </a:r>
            <a:r>
              <a:rPr lang="el-GR" altLang="el-GR" dirty="0" smtClean="0">
                <a:cs typeface="Times New Roman" pitchFamily="18" charset="0"/>
              </a:rPr>
              <a:t>υγρασίας </a:t>
            </a:r>
            <a:r>
              <a:rPr lang="el-GR" dirty="0" smtClean="0"/>
              <a:t>(2 </a:t>
            </a:r>
            <a:r>
              <a:rPr lang="el-GR" dirty="0"/>
              <a:t>από 2)</a:t>
            </a:r>
            <a:endParaRPr lang="el-GR" dirty="0">
              <a:latin typeface="+mn-lt"/>
            </a:endParaRPr>
          </a:p>
        </p:txBody>
      </p:sp>
      <p:sp>
        <p:nvSpPr>
          <p:cNvPr id="5" name="Ορθογώνιο 4" descr="Πρώτα  ζυγίζουμε το δείγμα μας και το τοποθετούμε σε ξηραντήριο σε θερμοκρασία εκατόν τρείς σύν πλην δύο βαθμούς κελσίου. Σε χρονικά διαστήματα έξι ωρών ζυγίζουμε το δείγμα μας έως ότου αποκτήσει σταθερό βάρος. Στη συνέχεια από τον αντίστοιχο τύπο υπολογίζουμε την υγρασία.&#10;"/>
          <p:cNvSpPr/>
          <p:nvPr/>
        </p:nvSpPr>
        <p:spPr>
          <a:xfrm>
            <a:off x="467544" y="1412776"/>
            <a:ext cx="8219256" cy="1938992"/>
          </a:xfrm>
          <a:prstGeom prst="rect">
            <a:avLst/>
          </a:prstGeom>
        </p:spPr>
        <p:txBody>
          <a:bodyPr wrap="square">
            <a:spAutoFit/>
          </a:bodyPr>
          <a:lstStyle/>
          <a:p>
            <a:pPr hangingPunct="0"/>
            <a:r>
              <a:rPr lang="el-GR" sz="2400" dirty="0"/>
              <a:t>Πρώτα  ζυγίζουμε το δείγμα μας και το τοποθετούμε σε ξηραντήριο σε θερμοκρασία 103±2 </a:t>
            </a:r>
            <a:r>
              <a:rPr lang="en-US" sz="2400" dirty="0"/>
              <a:t>C</a:t>
            </a:r>
            <a:r>
              <a:rPr lang="el-GR" sz="2400" baseline="30000" dirty="0"/>
              <a:t>ο</a:t>
            </a:r>
            <a:r>
              <a:rPr lang="el-GR" sz="2400" dirty="0"/>
              <a:t>. Σε χρονικά διαστήματα 6 ωρών ζυγίζουμε το δείγμα μας έως ότου αποκτήσει σταθερό βάρος. Στη συνέχεια από τον αντίστοιχο τύπο υπολογίζουμε την υγρασία.</a:t>
            </a:r>
          </a:p>
        </p:txBody>
      </p:sp>
      <p:pic>
        <p:nvPicPr>
          <p:cNvPr id="8" name="Picture 1" desc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2274" b="-42274"/>
          <a:stretch/>
        </p:blipFill>
        <p:spPr bwMode="auto">
          <a:xfrm>
            <a:off x="35496" y="3284984"/>
            <a:ext cx="9067800" cy="3073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64160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368152"/>
          </a:xfrm>
        </p:spPr>
        <p:txBody>
          <a:bodyPr>
            <a:noAutofit/>
          </a:bodyPr>
          <a:lstStyle/>
          <a:p>
            <a:pPr eaLnBrk="0" hangingPunct="0"/>
            <a:r>
              <a:rPr lang="el-GR" altLang="el-GR" dirty="0" smtClean="0">
                <a:cs typeface="Times New Roman" pitchFamily="18" charset="0"/>
              </a:rPr>
              <a:t>Αντοχή σε θλίψη</a:t>
            </a:r>
            <a:r>
              <a:rPr lang="el-GR" dirty="0" smtClean="0"/>
              <a:t/>
            </a:r>
            <a:br>
              <a:rPr lang="el-GR" dirty="0" smtClean="0"/>
            </a:br>
            <a:r>
              <a:rPr lang="el-GR" dirty="0" smtClean="0"/>
              <a:t>(1 από 3)</a:t>
            </a:r>
            <a:endParaRPr lang="el-GR" dirty="0">
              <a:latin typeface="+mn-lt"/>
            </a:endParaRPr>
          </a:p>
        </p:txBody>
      </p:sp>
      <p:sp>
        <p:nvSpPr>
          <p:cNvPr id="5" name="Ορθογώνιο 4" descr=" Να προσδιορίσετε την αντοχή ξύλου οξιάς σε θλίψη όταν οι διαστάσεις του είναι δεκαεννιά κόμμα δεκαεννιά επί δεκαεννιά κόμμα ενενήντα χιλιοστά, το μήκος του σαραντα δύο κόμμα δέκα χιλιοστά και η δύναμη θραύσης εικοσι τέσσερις χιλιάδες τετρακόσια Newton . &#10; &#10;"/>
          <p:cNvSpPr/>
          <p:nvPr/>
        </p:nvSpPr>
        <p:spPr>
          <a:xfrm>
            <a:off x="467544" y="2549222"/>
            <a:ext cx="8219256" cy="1815882"/>
          </a:xfrm>
          <a:prstGeom prst="rect">
            <a:avLst/>
          </a:prstGeom>
        </p:spPr>
        <p:txBody>
          <a:bodyPr wrap="square">
            <a:spAutoFit/>
          </a:bodyPr>
          <a:lstStyle/>
          <a:p>
            <a:pPr hangingPunct="0"/>
            <a:r>
              <a:rPr lang="el-GR" sz="2800" dirty="0"/>
              <a:t> Να προσδιορίσετε την αντοχή ξύλου οξιάς σε θλίψη όταν οι διαστάσεις του είναι 19,19Χ19,90 χιλ. το μήκος του 42,10 χιλ. και η δύναμη θραύσης 24.400 </a:t>
            </a:r>
            <a:r>
              <a:rPr lang="en-US" sz="2800" dirty="0"/>
              <a:t>Newton </a:t>
            </a:r>
            <a:r>
              <a:rPr lang="el-GR" sz="2800" dirty="0"/>
              <a:t>. </a:t>
            </a:r>
          </a:p>
          <a:p>
            <a:pPr hangingPunct="0"/>
            <a:r>
              <a:rPr lang="en-US" sz="2800" dirty="0"/>
              <a:t> </a:t>
            </a:r>
            <a:endParaRPr lang="el-GR" sz="2800" dirty="0"/>
          </a:p>
        </p:txBody>
      </p:sp>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64160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368152"/>
          </a:xfrm>
        </p:spPr>
        <p:txBody>
          <a:bodyPr>
            <a:noAutofit/>
          </a:bodyPr>
          <a:lstStyle/>
          <a:p>
            <a:pPr eaLnBrk="0" hangingPunct="0"/>
            <a:r>
              <a:rPr lang="el-GR" altLang="el-GR" dirty="0">
                <a:cs typeface="Times New Roman" pitchFamily="18" charset="0"/>
              </a:rPr>
              <a:t>Α</a:t>
            </a:r>
            <a:r>
              <a:rPr lang="el-GR" altLang="el-GR" dirty="0" smtClean="0">
                <a:cs typeface="Times New Roman" pitchFamily="18" charset="0"/>
              </a:rPr>
              <a:t>ντοχή </a:t>
            </a:r>
            <a:r>
              <a:rPr lang="el-GR" altLang="el-GR" dirty="0">
                <a:cs typeface="Times New Roman" pitchFamily="18" charset="0"/>
              </a:rPr>
              <a:t>σε θλίψη</a:t>
            </a:r>
            <a:r>
              <a:rPr lang="el-GR" dirty="0" smtClean="0"/>
              <a:t/>
            </a:r>
            <a:br>
              <a:rPr lang="el-GR" dirty="0" smtClean="0"/>
            </a:br>
            <a:r>
              <a:rPr lang="el-GR" dirty="0" smtClean="0"/>
              <a:t>(2 από </a:t>
            </a:r>
            <a:r>
              <a:rPr lang="el-GR" dirty="0" smtClean="0"/>
              <a:t>3)</a:t>
            </a:r>
            <a:endParaRPr lang="el-GR" dirty="0">
              <a:latin typeface="+mn-lt"/>
            </a:endParaRPr>
          </a:p>
        </p:txBody>
      </p:sp>
      <p:sp>
        <p:nvSpPr>
          <p:cNvPr id="5" name="Ορθογώνιο 4" descr="Τοποθετούμε τα δοκίμια σε θάλαμο κλιματισμού σε κανονικές συνθήκες, δηλαδή θερμοκρασία είκοσι βαθμούς κελσίου σύν πλήν ένα και υγρασία εξηνταπέντε τοις εκατό συν πλην ένα, εώς ότου αποκτήσουν σταθερό βάρος. &#10;Προσδιορίζουμε τις διαστάσεις χρησιμοποιώντας παχύμετρο με ακρίβεια δύο δεκαδικών και ζυγίζουμε το δοκίμιο μας. Προετοιμάουμε τη μηχανή αντοχής και τοποθετούμε το δοκίμιο έτσι ώστε να δέχεται τη φόρτιση αξονικά. Όταν ολοκληρωθεί το πείραμα τοποθετούμε το δοκίμιο σε ξηραντήριο μέχρι να αποκτήσει απόλυτα ξηρή μάζα. Τέλος υπολογίζουμε την πυκνότητα και την περιεχόμενη υγρασία του σύμφωνα με τους τύπους που είπαμε παραπάνω."/>
          <p:cNvSpPr/>
          <p:nvPr/>
        </p:nvSpPr>
        <p:spPr>
          <a:xfrm>
            <a:off x="467544" y="1884888"/>
            <a:ext cx="8219256" cy="3416320"/>
          </a:xfrm>
          <a:prstGeom prst="rect">
            <a:avLst/>
          </a:prstGeom>
        </p:spPr>
        <p:txBody>
          <a:bodyPr wrap="square">
            <a:spAutoFit/>
          </a:bodyPr>
          <a:lstStyle/>
          <a:p>
            <a:pPr hangingPunct="0"/>
            <a:r>
              <a:rPr lang="el-GR" sz="2400" dirty="0"/>
              <a:t>Τοποθετούμε τα δοκίμια σε θάλαμο κλιματισμού σε </a:t>
            </a:r>
            <a:r>
              <a:rPr lang="el-GR" sz="2400" dirty="0" err="1"/>
              <a:t>κ.σ</a:t>
            </a:r>
            <a:r>
              <a:rPr lang="el-GR" sz="2400" dirty="0"/>
              <a:t>. (20±1 C</a:t>
            </a:r>
            <a:r>
              <a:rPr lang="el-GR" sz="2400" baseline="30000" dirty="0"/>
              <a:t>0</a:t>
            </a:r>
            <a:r>
              <a:rPr lang="el-GR" sz="2400" dirty="0"/>
              <a:t>  65±3 % </a:t>
            </a:r>
            <a:r>
              <a:rPr lang="el-GR" sz="2400" dirty="0" err="1"/>
              <a:t>σχ.υγρ</a:t>
            </a:r>
            <a:r>
              <a:rPr lang="el-GR" sz="2400" dirty="0"/>
              <a:t>.) έως ότου αποκτήσουν σταθερό βάρος. Προσδιορίζουμε τις διαστάσεις χρησιμοποιώντας </a:t>
            </a:r>
            <a:r>
              <a:rPr lang="el-GR" sz="2400" dirty="0" err="1"/>
              <a:t>παχύμετρο</a:t>
            </a:r>
            <a:r>
              <a:rPr lang="el-GR" sz="2400" dirty="0"/>
              <a:t> με ακρίβεια 2 δεκαδικών και ζυγίζουμε το δοκίμιο μας. Προετοιμάζουμε τη μηχανή αντοχής και τοποθετούμε το δοκίμιο έτσι ώστε να δέχεται τη φόρτιση αξονικά. Όταν ολοκληρωθεί το πείραμα τοποθετούμε το δοκίμιο σε ξηραντήριο μέχρι να αποκτήσει απόλυτα ξηρή μάζα. Τέλος υπολογίζουμε την πυκνότητα και την περιεχόμενη υγρασία του.</a:t>
            </a:r>
          </a:p>
        </p:txBody>
      </p:sp>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64160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368152"/>
          </a:xfrm>
        </p:spPr>
        <p:txBody>
          <a:bodyPr>
            <a:noAutofit/>
          </a:bodyPr>
          <a:lstStyle/>
          <a:p>
            <a:pPr eaLnBrk="0" hangingPunct="0"/>
            <a:r>
              <a:rPr lang="el-GR" altLang="el-GR" dirty="0">
                <a:cs typeface="Times New Roman" pitchFamily="18" charset="0"/>
              </a:rPr>
              <a:t>Α</a:t>
            </a:r>
            <a:r>
              <a:rPr lang="el-GR" altLang="el-GR" dirty="0" smtClean="0">
                <a:cs typeface="Times New Roman" pitchFamily="18" charset="0"/>
              </a:rPr>
              <a:t>ντοχή </a:t>
            </a:r>
            <a:r>
              <a:rPr lang="el-GR" altLang="el-GR" dirty="0">
                <a:cs typeface="Times New Roman" pitchFamily="18" charset="0"/>
              </a:rPr>
              <a:t>σε θλίψη</a:t>
            </a:r>
            <a:r>
              <a:rPr lang="el-GR" dirty="0" smtClean="0"/>
              <a:t/>
            </a:r>
            <a:br>
              <a:rPr lang="el-GR" dirty="0" smtClean="0"/>
            </a:br>
            <a:r>
              <a:rPr lang="el-GR" dirty="0" smtClean="0"/>
              <a:t>(3 </a:t>
            </a:r>
            <a:r>
              <a:rPr lang="el-GR" dirty="0" smtClean="0"/>
              <a:t>από </a:t>
            </a:r>
            <a:r>
              <a:rPr lang="el-GR" dirty="0" smtClean="0"/>
              <a:t>3)</a:t>
            </a:r>
            <a:endParaRPr lang="el-GR" dirty="0">
              <a:latin typeface="+mn-lt"/>
            </a:endParaRPr>
          </a:p>
        </p:txBody>
      </p:sp>
      <p:pic>
        <p:nvPicPr>
          <p:cNvPr id="7" name="Picture 1" desc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9828" b="-49828"/>
          <a:stretch/>
        </p:blipFill>
        <p:spPr bwMode="auto">
          <a:xfrm>
            <a:off x="231080" y="2215480"/>
            <a:ext cx="8661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547127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2" name="Ορθογώνιο 1"/>
          <p:cNvSpPr/>
          <p:nvPr/>
        </p:nvSpPr>
        <p:spPr>
          <a:xfrm>
            <a:off x="5004048" y="4110171"/>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r>
              <a:rPr lang="el-GR" altLang="el-GR" b="1" dirty="0" smtClean="0">
                <a:latin typeface="Calibri" panose="020F0502020204030204" pitchFamily="34" charset="0"/>
              </a:rPr>
              <a:t>Άδειες χρήσης </a:t>
            </a:r>
            <a:endParaRPr lang="el-GR" altLang="el-GR" dirty="0" smtClean="0">
              <a:latin typeface="Calibri" panose="020F0502020204030204" pitchFamily="34" charset="0"/>
            </a:endParaRPr>
          </a:p>
        </p:txBody>
      </p:sp>
      <p:sp>
        <p:nvSpPr>
          <p:cNvPr id="3075" name="Θέση περιεχομένου 1" descr="Το παρόν εκπαιδευτικό υλικό υπόκειται στην παρακάτω άδεια χρήσης Creative Commons (C C): Αναφορά δημιουργού (B Y), Παρόμοια Διανομή (S A), 3.0, Μη εισαγόμενο. &#10;Για εκπαιδευτικό υλικό, όπως εικόνες, που υπόκειται σε άλλου τύπου άδειας χρήσης, η άδεια χρήσης αναφέρεται ρητώς. &#10;"/>
          <p:cNvSpPr>
            <a:spLocks noGrp="1"/>
          </p:cNvSpPr>
          <p:nvPr>
            <p:ph idx="1"/>
          </p:nvPr>
        </p:nvSpPr>
        <p:spPr/>
        <p:txBody>
          <a:bodyPr/>
          <a:lstStyle/>
          <a:p>
            <a:pPr>
              <a:spcBef>
                <a:spcPct val="0"/>
              </a:spcBef>
              <a:spcAft>
                <a:spcPts val="1200"/>
              </a:spcAft>
            </a:pPr>
            <a:r>
              <a:rPr lang="el-GR" altLang="el-GR" sz="2800" dirty="0" smtClean="0">
                <a:latin typeface="Calibri" panose="020F0502020204030204" pitchFamily="34" charset="0"/>
              </a:rPr>
              <a:t>Το παρόν εκπαιδευτικό υλικό υπόκειται στην παρακάτω άδεια χρήσης </a:t>
            </a:r>
            <a:r>
              <a:rPr lang="en-US" altLang="el-GR" sz="2800" dirty="0" smtClean="0">
                <a:latin typeface="Calibri" panose="020F0502020204030204" pitchFamily="34" charset="0"/>
              </a:rPr>
              <a:t>Creative Commons</a:t>
            </a:r>
            <a:r>
              <a:rPr lang="el-GR" altLang="el-GR" sz="2800" dirty="0" smtClean="0">
                <a:latin typeface="Calibri" panose="020F0502020204030204" pitchFamily="34" charset="0"/>
              </a:rPr>
              <a:t> (</a:t>
            </a:r>
            <a:r>
              <a:rPr lang="en-US" altLang="el-GR" sz="2800" dirty="0" smtClean="0">
                <a:latin typeface="Calibri" panose="020F0502020204030204" pitchFamily="34" charset="0"/>
              </a:rPr>
              <a:t>C C)</a:t>
            </a:r>
            <a:r>
              <a:rPr lang="el-GR" altLang="el-GR" sz="2800" dirty="0" smtClean="0">
                <a:latin typeface="Calibri" panose="020F0502020204030204" pitchFamily="34" charset="0"/>
              </a:rPr>
              <a:t>: </a:t>
            </a:r>
            <a:r>
              <a:rPr lang="el-GR" altLang="el-GR" sz="2400" b="1" dirty="0" smtClean="0">
                <a:latin typeface="Calibri" panose="020F0502020204030204" pitchFamily="34" charset="0"/>
              </a:rPr>
              <a:t>Αναφορά δημιουργού</a:t>
            </a:r>
            <a:r>
              <a:rPr lang="en-US" altLang="el-GR" sz="2400" b="1" dirty="0" smtClean="0">
                <a:latin typeface="Calibri" panose="020F0502020204030204" pitchFamily="34" charset="0"/>
              </a:rPr>
              <a:t> (B</a:t>
            </a:r>
            <a:r>
              <a:rPr lang="el-GR" altLang="el-GR" sz="2400" b="1" dirty="0" smtClean="0">
                <a:latin typeface="Calibri" panose="020F0502020204030204" pitchFamily="34" charset="0"/>
              </a:rPr>
              <a:t> </a:t>
            </a:r>
            <a:r>
              <a:rPr lang="en-US" altLang="el-GR" sz="2400" b="1" dirty="0" smtClean="0">
                <a:latin typeface="Calibri" panose="020F0502020204030204" pitchFamily="34" charset="0"/>
              </a:rPr>
              <a:t>Y)</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Παρόμοια Διανομή</a:t>
            </a:r>
            <a:r>
              <a:rPr lang="en-US" altLang="el-GR" sz="2400" b="1" dirty="0" smtClean="0">
                <a:latin typeface="Calibri" panose="020F0502020204030204" pitchFamily="34" charset="0"/>
              </a:rPr>
              <a:t> (S A)</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3.0</a:t>
            </a:r>
            <a:r>
              <a:rPr lang="en-US" altLang="el-GR" sz="2400" b="1" dirty="0" smtClean="0">
                <a:latin typeface="Calibri" panose="020F0502020204030204" pitchFamily="34" charset="0"/>
              </a:rPr>
              <a:t>,</a:t>
            </a:r>
            <a:r>
              <a:rPr lang="el-GR" altLang="el-GR" sz="2400" b="1" dirty="0" smtClean="0">
                <a:latin typeface="Calibri" panose="020F0502020204030204" pitchFamily="34" charset="0"/>
              </a:rPr>
              <a:t> Μη εισαγόμενο</a:t>
            </a:r>
            <a:r>
              <a:rPr lang="en-US" altLang="el-GR" sz="2400" b="1" dirty="0" smtClean="0">
                <a:latin typeface="Calibri" panose="020F0502020204030204" pitchFamily="34" charset="0"/>
              </a:rPr>
              <a:t>.</a:t>
            </a:r>
            <a:r>
              <a:rPr lang="en-US" altLang="el-GR" sz="2400" dirty="0" smtClean="0">
                <a:latin typeface="Calibri" panose="020F0502020204030204" pitchFamily="34" charset="0"/>
              </a:rPr>
              <a:t> </a:t>
            </a:r>
            <a:endParaRPr lang="el-GR" altLang="el-GR" sz="2400" dirty="0" smtClean="0">
              <a:latin typeface="Calibri" panose="020F0502020204030204" pitchFamily="34" charset="0"/>
            </a:endParaRPr>
          </a:p>
          <a:p>
            <a:r>
              <a:rPr lang="el-GR" altLang="el-GR" sz="2800" dirty="0" smtClean="0">
                <a:latin typeface="Calibri" panose="020F0502020204030204"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1026" name="Εικόνα 1" descr=" Λογότυπο για Άδειες χρήσης Creative Commons, B Y, S A. ">
            <a:hlinkClick r:id="rId3" tooltip="Μετάβαση στην Άδεια Χρήσης"/>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656" y="5516563"/>
            <a:ext cx="1690688" cy="591531"/>
          </a:xfrm>
          <a:prstGeom prst="rect">
            <a:avLst/>
          </a:prstGeom>
          <a:noFill/>
          <a:extLst>
            <a:ext uri="{909E8E84-426E-40DD-AFC4-6F175D3DCCD1}">
              <a14:hiddenFill xmlns:a14="http://schemas.microsoft.com/office/drawing/2010/main">
                <a:solidFill>
                  <a:srgbClr val="FFFFFF"/>
                </a:solidFill>
              </a14:hiddenFill>
            </a:ext>
          </a:extLst>
        </p:spPr>
      </p:pic>
      <p:sp>
        <p:nvSpPr>
          <p:cNvPr id="3077"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B1592C4-C974-4E42-A8EF-7721567A32B8}" type="slidenum">
              <a:rPr lang="el-GR" altLang="el-GR" sz="1400">
                <a:solidFill>
                  <a:srgbClr val="000000"/>
                </a:solidFill>
              </a:rPr>
              <a:pPr fontAlgn="base">
                <a:spcBef>
                  <a:spcPct val="0"/>
                </a:spcBef>
                <a:spcAft>
                  <a:spcPct val="0"/>
                </a:spcAft>
              </a:pPr>
              <a:t>2</a:t>
            </a:fld>
            <a:endParaRPr lang="el-GR" altLang="el-GR" sz="1400" dirty="0">
              <a:solidFill>
                <a:srgbClr val="000000"/>
              </a:solidFill>
            </a:endParaRPr>
          </a:p>
        </p:txBody>
      </p:sp>
    </p:spTree>
    <p:custDataLst>
      <p:tags r:id="rId1"/>
    </p:custDataLst>
    <p:extLst>
      <p:ext uri="{BB962C8B-B14F-4D97-AF65-F5344CB8AC3E}">
        <p14:creationId xmlns:p14="http://schemas.microsoft.com/office/powerpoint/2010/main" val="2464309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401596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409675"/>
            <a:ext cx="8229600" cy="1235349"/>
          </a:xfrm>
        </p:spPr>
        <p:txBody>
          <a:bodyPr>
            <a:noAutofit/>
          </a:bodyPr>
          <a:lstStyle/>
          <a:p>
            <a:r>
              <a:rPr lang="el-GR" sz="2800" dirty="0"/>
              <a:t>Σκοπός της ενότητας αυτής είναι η εισαγωγή αλλά και η κατανόηση των προδιαγραφών που αφορούν τα σύνθετα συγκολλημένα προϊόντα ξύλου. </a:t>
            </a:r>
          </a:p>
        </p:txBody>
      </p:sp>
      <p:sp>
        <p:nvSpPr>
          <p:cNvPr id="5"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2276872"/>
            <a:ext cx="8208912" cy="2376264"/>
          </a:xfrm>
        </p:spPr>
        <p:txBody>
          <a:bodyPr>
            <a:noAutofit/>
          </a:bodyPr>
          <a:lstStyle/>
          <a:p>
            <a:pPr lvl="0"/>
            <a:r>
              <a:rPr lang="el-GR" sz="2800" dirty="0" smtClean="0">
                <a:hlinkClick r:id="rId4" action="ppaction://hlinksldjump"/>
              </a:rPr>
              <a:t>Κυκλικές </a:t>
            </a:r>
            <a:r>
              <a:rPr lang="el-GR" sz="2800" dirty="0">
                <a:hlinkClick r:id="rId4" action="ppaction://hlinksldjump"/>
              </a:rPr>
              <a:t>φορτίσεις του </a:t>
            </a:r>
            <a:r>
              <a:rPr lang="el-GR" sz="2800" dirty="0" smtClean="0">
                <a:hlinkClick r:id="rId4" action="ppaction://hlinksldjump"/>
              </a:rPr>
              <a:t>επίπλου,</a:t>
            </a:r>
            <a:endParaRPr lang="el-GR" sz="2800" dirty="0" smtClean="0"/>
          </a:p>
          <a:p>
            <a:pPr lvl="0"/>
            <a:r>
              <a:rPr lang="el-GR" altLang="el-GR" sz="2800" dirty="0">
                <a:cs typeface="Times New Roman" pitchFamily="18" charset="0"/>
                <a:hlinkClick r:id="rId5" action="ppaction://hlinksldjump"/>
              </a:rPr>
              <a:t>Προσδιορισμός της </a:t>
            </a:r>
            <a:r>
              <a:rPr lang="el-GR" altLang="el-GR" sz="2800" dirty="0" smtClean="0">
                <a:cs typeface="Times New Roman" pitchFamily="18" charset="0"/>
                <a:hlinkClick r:id="rId5" action="ppaction://hlinksldjump"/>
              </a:rPr>
              <a:t>πυκνότητας,</a:t>
            </a:r>
            <a:endParaRPr lang="el-GR" altLang="el-GR" sz="2800" dirty="0" smtClean="0">
              <a:cs typeface="Times New Roman" pitchFamily="18" charset="0"/>
            </a:endParaRPr>
          </a:p>
          <a:p>
            <a:pPr lvl="0"/>
            <a:r>
              <a:rPr lang="el-GR" altLang="el-GR" sz="2800" dirty="0">
                <a:cs typeface="Times New Roman" pitchFamily="18" charset="0"/>
                <a:hlinkClick r:id="rId6" action="ppaction://hlinksldjump"/>
              </a:rPr>
              <a:t>Προσδιορισμός της περιεχόμενης </a:t>
            </a:r>
            <a:r>
              <a:rPr lang="el-GR" altLang="el-GR" sz="2800" dirty="0" smtClean="0">
                <a:cs typeface="Times New Roman" pitchFamily="18" charset="0"/>
                <a:hlinkClick r:id="rId6" action="ppaction://hlinksldjump"/>
              </a:rPr>
              <a:t>υγρασίας,</a:t>
            </a:r>
            <a:endParaRPr lang="el-GR" altLang="el-GR" sz="2800" dirty="0" smtClean="0">
              <a:cs typeface="Times New Roman" pitchFamily="18" charset="0"/>
            </a:endParaRPr>
          </a:p>
          <a:p>
            <a:pPr lvl="0"/>
            <a:r>
              <a:rPr lang="el-GR" altLang="el-GR" sz="2800" dirty="0">
                <a:cs typeface="Times New Roman" pitchFamily="18" charset="0"/>
                <a:hlinkClick r:id="rId7" action="ppaction://hlinksldjump"/>
              </a:rPr>
              <a:t>Αντοχή σε </a:t>
            </a:r>
            <a:r>
              <a:rPr lang="el-GR" altLang="el-GR" sz="2800" dirty="0" smtClean="0">
                <a:cs typeface="Times New Roman" pitchFamily="18" charset="0"/>
                <a:hlinkClick r:id="rId7" action="ppaction://hlinksldjump"/>
              </a:rPr>
              <a:t>θλίψη.</a:t>
            </a:r>
            <a:endParaRPr lang="el-GR" altLang="el-GR" sz="2800" dirty="0" smtClean="0">
              <a:cs typeface="Times New Roman" pitchFamily="18" charset="0"/>
            </a:endParaRPr>
          </a:p>
          <a:p>
            <a:pPr lvl="0"/>
            <a:endParaRPr lang="el-GR" sz="2800" dirty="0" smtClean="0"/>
          </a:p>
          <a:p>
            <a:pPr lvl="0"/>
            <a:endParaRPr lang="el-GR" sz="2800" dirty="0"/>
          </a:p>
        </p:txBody>
      </p:sp>
      <p:sp>
        <p:nvSpPr>
          <p:cNvPr id="5" name="Θέση υποσέλιδου 3" descr="."/>
          <p:cNvSpPr txBox="1">
            <a:spLocks/>
          </p:cNvSpPr>
          <p:nvPr/>
        </p:nvSpPr>
        <p:spPr>
          <a:xfrm>
            <a:off x="2909727"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67544" y="44624"/>
            <a:ext cx="8352928" cy="1080120"/>
          </a:xfrm>
        </p:spPr>
        <p:txBody>
          <a:bodyPr>
            <a:noAutofit/>
          </a:bodyPr>
          <a:lstStyle/>
          <a:p>
            <a:pPr eaLnBrk="0" hangingPunct="0"/>
            <a:r>
              <a:rPr lang="el-GR" dirty="0" smtClean="0"/>
              <a:t>Κυκλικές φορτίσεις του επίπλου </a:t>
            </a:r>
            <a:br>
              <a:rPr lang="el-GR" dirty="0" smtClean="0"/>
            </a:br>
            <a:r>
              <a:rPr lang="el-GR" dirty="0" smtClean="0"/>
              <a:t>(1 από 2)</a:t>
            </a:r>
            <a:endParaRPr lang="el-GR" dirty="0">
              <a:latin typeface="+mn-lt"/>
            </a:endParaRPr>
          </a:p>
        </p:txBody>
      </p:sp>
      <p:sp>
        <p:nvSpPr>
          <p:cNvPr id="7" name="Rectangle 330"/>
          <p:cNvSpPr>
            <a:spLocks noChangeArrowheads="1"/>
          </p:cNvSpPr>
          <p:nvPr/>
        </p:nvSpPr>
        <p:spPr bwMode="auto">
          <a:xfrm>
            <a:off x="755576" y="1132002"/>
            <a:ext cx="7931224"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p>
            <a:pPr hangingPunct="0"/>
            <a:r>
              <a:rPr lang="el-GR" sz="2400" dirty="0"/>
              <a:t>Με βάση το ποιό κάτω σχήμα περιγράψτε τις κυκλικές φορτίσεις του </a:t>
            </a:r>
            <a:r>
              <a:rPr lang="el-GR" sz="2400" dirty="0" smtClean="0"/>
              <a:t>επίπλου</a:t>
            </a:r>
            <a:r>
              <a:rPr lang="el-GR" sz="2400" dirty="0"/>
              <a:t>:</a:t>
            </a:r>
            <a:r>
              <a:rPr lang="el-GR" sz="2400" dirty="0" smtClean="0"/>
              <a:t> </a:t>
            </a:r>
            <a:endParaRPr lang="el-GR" sz="2400" dirty="0"/>
          </a:p>
        </p:txBody>
      </p:sp>
      <p:pic>
        <p:nvPicPr>
          <p:cNvPr id="1025" name="Picture 1" descr="."/>
          <p:cNvPicPr>
            <a:picLocks noChangeAspect="1" noChangeArrowheads="1"/>
          </p:cNvPicPr>
          <p:nvPr/>
        </p:nvPicPr>
        <p:blipFill>
          <a:blip r:embed="rId5">
            <a:extLst>
              <a:ext uri="{28A0092B-C50C-407E-A947-70E740481C1C}">
                <a14:useLocalDpi xmlns:a14="http://schemas.microsoft.com/office/drawing/2010/main" val="0"/>
              </a:ext>
            </a:extLst>
          </a:blip>
          <a:srcRect b="47250"/>
          <a:stretch>
            <a:fillRect/>
          </a:stretch>
        </p:blipFill>
        <p:spPr bwMode="auto">
          <a:xfrm>
            <a:off x="1199369" y="2006264"/>
            <a:ext cx="7032848" cy="4303056"/>
          </a:xfrm>
          <a:prstGeom prst="rect">
            <a:avLst/>
          </a:prstGeom>
          <a:noFill/>
          <a:extLst>
            <a:ext uri="{909E8E84-426E-40DD-AFC4-6F175D3DCCD1}">
              <a14:hiddenFill xmlns:a14="http://schemas.microsoft.com/office/drawing/2010/main">
                <a:solidFill>
                  <a:srgbClr val="FFFFFF"/>
                </a:solidFill>
              </a14:hiddenFill>
            </a:ext>
          </a:extLst>
        </p:spPr>
      </p:pic>
      <p:sp>
        <p:nvSpPr>
          <p:cNvPr id="5" name="Θέση υποσέλιδου 3" descr="."/>
          <p:cNvSpPr txBox="1">
            <a:spLocks/>
          </p:cNvSpPr>
          <p:nvPr/>
        </p:nvSpPr>
        <p:spPr>
          <a:xfrm>
            <a:off x="3120356"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368152"/>
          </a:xfrm>
        </p:spPr>
        <p:txBody>
          <a:bodyPr>
            <a:noAutofit/>
          </a:bodyPr>
          <a:lstStyle/>
          <a:p>
            <a:pPr eaLnBrk="0" hangingPunct="0"/>
            <a:r>
              <a:rPr lang="el-GR" dirty="0"/>
              <a:t>Κ</a:t>
            </a:r>
            <a:r>
              <a:rPr lang="el-GR" dirty="0" smtClean="0"/>
              <a:t>υκλικές φορτίσεις του επίπλου </a:t>
            </a:r>
            <a:br>
              <a:rPr lang="el-GR" dirty="0" smtClean="0"/>
            </a:br>
            <a:r>
              <a:rPr lang="el-GR" dirty="0" smtClean="0"/>
              <a:t>(2 από 2)</a:t>
            </a:r>
            <a:endParaRPr lang="el-GR" dirty="0">
              <a:latin typeface="+mn-lt"/>
            </a:endParaRPr>
          </a:p>
        </p:txBody>
      </p:sp>
      <p:pic>
        <p:nvPicPr>
          <p:cNvPr id="2049" name="Picture 1" descr="."/>
          <p:cNvPicPr>
            <a:picLocks noChangeAspect="1" noChangeArrowheads="1"/>
          </p:cNvPicPr>
          <p:nvPr/>
        </p:nvPicPr>
        <p:blipFill>
          <a:blip r:embed="rId4">
            <a:extLst>
              <a:ext uri="{28A0092B-C50C-407E-A947-70E740481C1C}">
                <a14:useLocalDpi xmlns:a14="http://schemas.microsoft.com/office/drawing/2010/main" val="0"/>
              </a:ext>
            </a:extLst>
          </a:blip>
          <a:srcRect t="47250"/>
          <a:stretch>
            <a:fillRect/>
          </a:stretch>
        </p:blipFill>
        <p:spPr bwMode="auto">
          <a:xfrm>
            <a:off x="611560" y="1458457"/>
            <a:ext cx="8005043" cy="4897894"/>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81000" y="44624"/>
            <a:ext cx="8305800" cy="129641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smtClean="0">
                <a:cs typeface="Times New Roman" pitchFamily="18" charset="0"/>
              </a:rPr>
              <a:t>Προσδιορισμός </a:t>
            </a:r>
            <a:r>
              <a:rPr lang="el-GR" altLang="el-GR" dirty="0">
                <a:cs typeface="Times New Roman" pitchFamily="18" charset="0"/>
              </a:rPr>
              <a:t>της </a:t>
            </a:r>
            <a:r>
              <a:rPr lang="el-GR" altLang="el-GR" dirty="0" smtClean="0">
                <a:cs typeface="Times New Roman" pitchFamily="18" charset="0"/>
              </a:rPr>
              <a:t>πυκνότητας</a:t>
            </a:r>
            <a:br>
              <a:rPr lang="el-GR" altLang="el-GR" dirty="0" smtClean="0">
                <a:cs typeface="Times New Roman" pitchFamily="18" charset="0"/>
              </a:rPr>
            </a:br>
            <a:r>
              <a:rPr lang="el-GR" altLang="el-GR" dirty="0" smtClean="0">
                <a:cs typeface="Times New Roman" pitchFamily="18" charset="0"/>
              </a:rPr>
              <a:t>(1 από 2)</a:t>
            </a:r>
            <a:endParaRPr lang="el-GR" dirty="0">
              <a:latin typeface="+mn-lt"/>
            </a:endParaRPr>
          </a:p>
        </p:txBody>
      </p:sp>
      <p:sp>
        <p:nvSpPr>
          <p:cNvPr id="7" name="Rectangle 3" descr="Να προσδιοριστεί η πυκνότητα σε δείγμα πεύκου ορθογωνικής διατομής με διαστάσεις του (μήκος τέσσερα κόμμα δύο εκατοστά, πλάτος δύο εκατοστά, πάχος δύο εκατοστά) με παχύμετρο με ακρίβεια δύο δεκαδικών και βάρος εννιά κόμμα ογδοντα δύο γραμμάρια. &#10;"/>
          <p:cNvSpPr txBox="1">
            <a:spLocks noChangeArrowheads="1"/>
          </p:cNvSpPr>
          <p:nvPr/>
        </p:nvSpPr>
        <p:spPr>
          <a:xfrm>
            <a:off x="580628" y="2132856"/>
            <a:ext cx="8106172" cy="283491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hangingPunct="0">
              <a:buNone/>
            </a:pPr>
            <a:r>
              <a:rPr lang="el-GR" sz="2800" dirty="0"/>
              <a:t>Να προσδιοριστεί η πυκνότητα σε δείγμα πεύκου </a:t>
            </a:r>
            <a:r>
              <a:rPr lang="el-GR" sz="2800" dirty="0" err="1"/>
              <a:t>ορθογωνικής</a:t>
            </a:r>
            <a:r>
              <a:rPr lang="el-GR" sz="2800" dirty="0"/>
              <a:t> διατομής με διαστάσεις του (μήκος 4,2 εκ, πλάτος 2 εκ, πάχος 2 εκ) με </a:t>
            </a:r>
            <a:r>
              <a:rPr lang="el-GR" sz="2800" dirty="0" err="1"/>
              <a:t>παχύμετρο</a:t>
            </a:r>
            <a:r>
              <a:rPr lang="el-GR" sz="2800" dirty="0"/>
              <a:t> με ακρίβεια 2 δεκαδικών και βάρος 9,82 γραμμάρια. </a:t>
            </a:r>
          </a:p>
        </p:txBody>
      </p:sp>
      <p:sp>
        <p:nvSpPr>
          <p:cNvPr id="6"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116632"/>
            <a:ext cx="8352928"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cs typeface="Times New Roman" pitchFamily="18" charset="0"/>
              </a:rPr>
              <a:t>Προσδιορισμός της πυκνότητας</a:t>
            </a:r>
            <a:br>
              <a:rPr lang="el-GR" altLang="el-GR" dirty="0">
                <a:cs typeface="Times New Roman" pitchFamily="18" charset="0"/>
              </a:rPr>
            </a:br>
            <a:r>
              <a:rPr lang="el-GR" altLang="el-GR" dirty="0" smtClean="0">
                <a:cs typeface="Times New Roman" pitchFamily="18" charset="0"/>
              </a:rPr>
              <a:t>(2 </a:t>
            </a:r>
            <a:r>
              <a:rPr lang="el-GR" altLang="el-GR" dirty="0">
                <a:cs typeface="Times New Roman" pitchFamily="18" charset="0"/>
              </a:rPr>
              <a:t>από 2)</a:t>
            </a:r>
            <a:endParaRPr lang="el-GR" dirty="0">
              <a:latin typeface="+mn-lt"/>
            </a:endParaRPr>
          </a:p>
        </p:txBody>
      </p:sp>
      <p:sp>
        <p:nvSpPr>
          <p:cNvPr id="2" name="Ορθογώνιο 1" descr="Πρώτα βρίσκουμε τον όγκο του δείγματος πολλαπλασιάζοντας τις διαστάσεις: μήκος επί πλάτος επί πάχος και ζυγίζουμε το δοκίμιο μας με ακρίβεια δύο δεκαδικών. Στη συνέχεια από τον τύπο της πυκνότητας   βρίσκουμε την πυκνότητα σε μονάδες γραμμάρια ανα κυβικά εκατοστά.&#10;"/>
          <p:cNvSpPr/>
          <p:nvPr/>
        </p:nvSpPr>
        <p:spPr>
          <a:xfrm>
            <a:off x="467544" y="1556792"/>
            <a:ext cx="8219256" cy="1569660"/>
          </a:xfrm>
          <a:prstGeom prst="rect">
            <a:avLst/>
          </a:prstGeom>
        </p:spPr>
        <p:txBody>
          <a:bodyPr wrap="square">
            <a:spAutoFit/>
          </a:bodyPr>
          <a:lstStyle/>
          <a:p>
            <a:pPr hangingPunct="0"/>
            <a:r>
              <a:rPr lang="el-GR" sz="2400" dirty="0"/>
              <a:t>Πρώτα βρίσκουμε τον όγκο του </a:t>
            </a:r>
            <a:r>
              <a:rPr lang="el-GR" sz="2400" dirty="0" smtClean="0"/>
              <a:t>δείγματος </a:t>
            </a:r>
            <a:r>
              <a:rPr lang="el-GR" sz="2400" dirty="0"/>
              <a:t>πολλαπλασιάζοντας τις διαστάσεις: μήκος </a:t>
            </a:r>
            <a:r>
              <a:rPr lang="en-US" sz="2400" dirty="0"/>
              <a:t>x</a:t>
            </a:r>
            <a:r>
              <a:rPr lang="el-GR" sz="2400" dirty="0"/>
              <a:t> πλάτος </a:t>
            </a:r>
            <a:r>
              <a:rPr lang="en-US" sz="2400" dirty="0"/>
              <a:t>x</a:t>
            </a:r>
            <a:r>
              <a:rPr lang="el-GR" sz="2400" dirty="0"/>
              <a:t> πάχος και ζυγίζουμε το δοκίμιο μας με ακρίβεια 2 δεκαδικών. Στη συνέχεια από τον τύπο της πυκνότητας   βρίσκουμε την πυκνότητα σε μονάδες </a:t>
            </a:r>
            <a:r>
              <a:rPr lang="en-US" sz="2400" dirty="0"/>
              <a:t>gr</a:t>
            </a:r>
            <a:r>
              <a:rPr lang="el-GR" sz="2400" dirty="0"/>
              <a:t>/</a:t>
            </a:r>
            <a:r>
              <a:rPr lang="en-US" sz="2400" dirty="0"/>
              <a:t>cm</a:t>
            </a:r>
            <a:r>
              <a:rPr lang="el-GR" sz="2400" baseline="30000" dirty="0"/>
              <a:t>3</a:t>
            </a:r>
            <a:r>
              <a:rPr lang="el-GR" sz="2400" dirty="0"/>
              <a:t>.</a:t>
            </a:r>
          </a:p>
        </p:txBody>
      </p:sp>
      <p:pic>
        <p:nvPicPr>
          <p:cNvPr id="8" name="Picture 2" descr=".&#1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5328" b="-47311"/>
          <a:stretch/>
        </p:blipFill>
        <p:spPr bwMode="auto">
          <a:xfrm>
            <a:off x="152400" y="3336384"/>
            <a:ext cx="8724900"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Μηχανικές Ιδιότητες του Ξύλου και των σύνθετων συγκολλημένων προϊόντων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10/2005 9:25:39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2,8,5,9,"/>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2,5,4,14,"/>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5,8,4,14,"/>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2,5,4,14,"/>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5,4,14,"/>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7,4,14,"/>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7,2,9,10,"/>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074,3075,1026,3077,"/>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7,1025,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2049,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C684FDB3-9EA9-462A-B67B-7DBDAEAD6209}">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6679</TotalTime>
  <Words>638</Words>
  <Application>Microsoft Office PowerPoint</Application>
  <PresentationFormat>Προβολή στην οθόνη (4:3)</PresentationFormat>
  <Paragraphs>88</Paragraphs>
  <Slides>15</Slides>
  <Notes>14</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Θέμα του Office</vt:lpstr>
      <vt:lpstr>Ποιοτικός Έλεγχος Πρώτων Υλών</vt:lpstr>
      <vt:lpstr>Άδειες χρήσης </vt:lpstr>
      <vt:lpstr>Χρηματοδότηση </vt:lpstr>
      <vt:lpstr>Σκοποί  ενότητας</vt:lpstr>
      <vt:lpstr>Περιεχόμενα ενότητας</vt:lpstr>
      <vt:lpstr>Κυκλικές φορτίσεις του επίπλου  (1 από 2)</vt:lpstr>
      <vt:lpstr>Κυκλικές φορτίσεις του επίπλου  (2 από 2)</vt:lpstr>
      <vt:lpstr>Προσδιορισμός της πυκνότητας (1 από 2)</vt:lpstr>
      <vt:lpstr>Προσδιορισμός της πυκνότητας (2 από 2)</vt:lpstr>
      <vt:lpstr>Προσδιορισμός της περιεχόμενης υγρασίας (1 από 2)</vt:lpstr>
      <vt:lpstr>Προσδιορισμός της περιεχόμενης υγρασίας (2 από 2)</vt:lpstr>
      <vt:lpstr>Αντοχή σε θλίψη (1 από 3)</vt:lpstr>
      <vt:lpstr>Αντοχή σε θλίψη (2 από 3)</vt:lpstr>
      <vt:lpstr>Αντοχή σε θλίψη (3 από 3)</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Ποιοτικός Έλεγχος Πρώτων Υλών, Εισαγωγικές Έννοιες.</dc:title>
  <dc:subject>Μηχανικές Ιδιότητες του Ξύλου και των σύνθετων συγκολλημένων προϊόντων.</dc:subject>
  <dc:creator>Γεώργιος Νταλός</dc:creator>
  <cp:keywords>Ποιοτικός Έλεγχος Πρώτων Υλών, Μηχανικές Ιδιότητες του Ξύλου και των σύνθετων συγκολλημένων προϊόντων.</cp:keywords>
  <cp:lastModifiedBy>Windows User</cp:lastModifiedBy>
  <cp:revision>574</cp:revision>
  <dcterms:created xsi:type="dcterms:W3CDTF">2012-09-06T09:03:05Z</dcterms:created>
  <dcterms:modified xsi:type="dcterms:W3CDTF">2005-10-10T06:25:57Z</dcterms:modified>
</cp:coreProperties>
</file>