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89" r:id="rId2"/>
    <p:sldId id="257" r:id="rId3"/>
    <p:sldId id="259" r:id="rId4"/>
    <p:sldId id="261" r:id="rId5"/>
    <p:sldId id="262" r:id="rId6"/>
    <p:sldId id="264" r:id="rId7"/>
    <p:sldId id="266" r:id="rId8"/>
    <p:sldId id="334" r:id="rId9"/>
    <p:sldId id="402" r:id="rId10"/>
    <p:sldId id="428" r:id="rId11"/>
    <p:sldId id="429" r:id="rId12"/>
    <p:sldId id="431" r:id="rId13"/>
    <p:sldId id="432" r:id="rId14"/>
    <p:sldId id="433" r:id="rId15"/>
    <p:sldId id="434" r:id="rId16"/>
    <p:sldId id="435" r:id="rId17"/>
    <p:sldId id="436" r:id="rId18"/>
    <p:sldId id="437" r:id="rId19"/>
    <p:sldId id="438" r:id="rId20"/>
    <p:sldId id="440" r:id="rId21"/>
    <p:sldId id="453" r:id="rId22"/>
    <p:sldId id="454" r:id="rId23"/>
    <p:sldId id="455" r:id="rId24"/>
    <p:sldId id="456" r:id="rId25"/>
    <p:sldId id="457" r:id="rId26"/>
    <p:sldId id="458" r:id="rId27"/>
    <p:sldId id="459" r:id="rId28"/>
    <p:sldId id="460" r:id="rId29"/>
    <p:sldId id="448" r:id="rId30"/>
    <p:sldId id="452" r:id="rId31"/>
    <p:sldId id="449" r:id="rId32"/>
    <p:sldId id="450" r:id="rId33"/>
    <p:sldId id="451" r:id="rId34"/>
    <p:sldId id="446" r:id="rId35"/>
    <p:sldId id="447" r:id="rId36"/>
    <p:sldId id="430" r:id="rId37"/>
  </p:sldIdLst>
  <p:sldSz cx="9144000" cy="6858000" type="screen4x3"/>
  <p:notesSz cx="6858000" cy="9144000"/>
  <p:custDataLst>
    <p:tags r:id="rId39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5050"/>
    <a:srgbClr val="BE4D4A"/>
    <a:srgbClr val="9537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399" autoAdjust="0"/>
    <p:restoredTop sz="99309" autoAdjust="0"/>
  </p:normalViewPr>
  <p:slideViewPr>
    <p:cSldViewPr>
      <p:cViewPr varScale="1">
        <p:scale>
          <a:sx n="84" d="100"/>
          <a:sy n="84" d="100"/>
        </p:scale>
        <p:origin x="494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gs" Target="tags/tag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24/11/2015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C6060F-A3B8-48C4-A518-8ACB621C12B0}" type="slidenum">
              <a:rPr lang="en-US"/>
              <a:pPr/>
              <a:t>11</a:t>
            </a:fld>
            <a:endParaRPr lang="en-US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8437718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C6060F-A3B8-48C4-A518-8ACB621C12B0}" type="slidenum">
              <a:rPr lang="en-US"/>
              <a:pPr/>
              <a:t>12</a:t>
            </a:fld>
            <a:endParaRPr lang="en-US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7039719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C6060F-A3B8-48C4-A518-8ACB621C12B0}" type="slidenum">
              <a:rPr lang="en-US"/>
              <a:pPr/>
              <a:t>14</a:t>
            </a:fld>
            <a:endParaRPr lang="en-US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7594912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615608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l-GR" dirty="0" smtClean="0"/>
          </a:p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661962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953830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695811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648565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319987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310563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9511412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98460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62154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C6060F-A3B8-48C4-A518-8ACB621C12B0}" type="slidenum">
              <a:rPr lang="en-US"/>
              <a:pPr/>
              <a:t>9</a:t>
            </a:fld>
            <a:endParaRPr lang="en-US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1855562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C6060F-A3B8-48C4-A518-8ACB621C12B0}" type="slidenum">
              <a:rPr lang="en-US"/>
              <a:pPr/>
              <a:t>10</a:t>
            </a:fld>
            <a:endParaRPr lang="en-US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25443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2816"/>
            <a:ext cx="7772400" cy="1470025"/>
          </a:xfrm>
        </p:spPr>
        <p:txBody>
          <a:bodyPr>
            <a:normAutofit/>
          </a:bodyPr>
          <a:lstStyle/>
          <a:p>
            <a:r>
              <a:rPr lang="el-GR" dirty="0" smtClean="0"/>
              <a:t>ΑΣΚΗΣΗ </a:t>
            </a:r>
            <a:r>
              <a:rPr lang="en-US" dirty="0" smtClean="0"/>
              <a:t>&amp; </a:t>
            </a:r>
            <a:r>
              <a:rPr lang="el-GR" dirty="0" smtClean="0"/>
              <a:t>ΨΥΧΙΚΗ ΥΓΕΙΑ </a:t>
            </a:r>
            <a:br>
              <a:rPr lang="el-GR" dirty="0" smtClean="0"/>
            </a:br>
            <a:r>
              <a:rPr lang="el-GR" dirty="0" smtClean="0"/>
              <a:t>ΣΤΗΝ ΤΡΙΤΗ ΗΛΙΚΙΑ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323528" y="3044552"/>
            <a:ext cx="8424936" cy="1752600"/>
          </a:xfrm>
        </p:spPr>
        <p:txBody>
          <a:bodyPr>
            <a:noAutofit/>
          </a:bodyPr>
          <a:lstStyle/>
          <a:p>
            <a:r>
              <a:rPr lang="el-GR" sz="2600" b="1" dirty="0" smtClean="0"/>
              <a:t>Ενότητα </a:t>
            </a:r>
            <a:r>
              <a:rPr lang="el-GR" sz="2600" b="1" dirty="0" smtClean="0"/>
              <a:t>2:</a:t>
            </a:r>
            <a:r>
              <a:rPr lang="en-US" sz="2600" dirty="0" smtClean="0"/>
              <a:t> </a:t>
            </a:r>
            <a:r>
              <a:rPr lang="el-GR" sz="2600" dirty="0"/>
              <a:t>Φυσιολογικές μεταβολές, απόδοση και </a:t>
            </a:r>
            <a:r>
              <a:rPr lang="en-US" sz="2600" dirty="0" smtClean="0"/>
              <a:t>fitness</a:t>
            </a:r>
            <a:r>
              <a:rPr lang="el-GR" sz="2600" dirty="0" smtClean="0"/>
              <a:t> </a:t>
            </a:r>
            <a:r>
              <a:rPr lang="el-GR" sz="2600" dirty="0"/>
              <a:t>κατά την αύξηση της </a:t>
            </a:r>
            <a:r>
              <a:rPr lang="el-GR" sz="2600" dirty="0" smtClean="0"/>
              <a:t>ηλικίας</a:t>
            </a:r>
          </a:p>
          <a:p>
            <a:endParaRPr lang="en-US" sz="2800" dirty="0" smtClean="0"/>
          </a:p>
          <a:p>
            <a:r>
              <a:rPr lang="el-GR" sz="2800" dirty="0" smtClean="0"/>
              <a:t>Βασιλική </a:t>
            </a:r>
            <a:r>
              <a:rPr lang="el-GR" sz="2800" dirty="0" smtClean="0"/>
              <a:t>Ζήση, </a:t>
            </a:r>
            <a:r>
              <a:rPr lang="de-DE" sz="2800" dirty="0" smtClean="0"/>
              <a:t>Ph D</a:t>
            </a:r>
          </a:p>
          <a:p>
            <a:r>
              <a:rPr lang="el-GR" sz="2800" dirty="0" smtClean="0"/>
              <a:t>Τμήμα</a:t>
            </a:r>
            <a:r>
              <a:rPr lang="en-US" sz="2800" dirty="0" smtClean="0"/>
              <a:t> </a:t>
            </a:r>
            <a:r>
              <a:rPr lang="el-GR" sz="2800" dirty="0" smtClean="0"/>
              <a:t>Επιστήμης Φυσικής Αγωγής και Αθλητισμού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2151" y="5591191"/>
            <a:ext cx="4310289" cy="1025873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grpSp>
        <p:nvGrpSpPr>
          <p:cNvPr id="4" name="Group 11"/>
          <p:cNvGrpSpPr/>
          <p:nvPr/>
        </p:nvGrpSpPr>
        <p:grpSpPr>
          <a:xfrm>
            <a:off x="657244" y="468279"/>
            <a:ext cx="7875196" cy="1303321"/>
            <a:chOff x="583004" y="468279"/>
            <a:chExt cx="7875196" cy="130332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  <p:grpSp>
          <p:nvGrpSpPr>
            <p:cNvPr id="6" name="Group 10"/>
            <p:cNvGrpSpPr/>
            <p:nvPr/>
          </p:nvGrpSpPr>
          <p:grpSpPr>
            <a:xfrm>
              <a:off x="583004" y="520290"/>
              <a:ext cx="4706844" cy="1224136"/>
              <a:chOff x="510996" y="520290"/>
              <a:chExt cx="4706844" cy="1224136"/>
            </a:xfrm>
          </p:grpSpPr>
          <p:pic>
            <p:nvPicPr>
              <p:cNvPr id="1032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099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TextBox 8"/>
              <p:cNvSpPr txBox="1"/>
              <p:nvPr/>
            </p:nvSpPr>
            <p:spPr>
              <a:xfrm>
                <a:off x="1763688" y="831907"/>
                <a:ext cx="3454152" cy="576064"/>
              </a:xfrm>
              <a:prstGeom prst="rect">
                <a:avLst/>
              </a:prstGeom>
              <a:noFill/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rgbClr val="7F2F2D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1026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04" y="5607520"/>
            <a:ext cx="993216" cy="99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5907088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Αλλαγές στη μορφή του σώματος: Βάρος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1349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l-GR" sz="2800" b="1" dirty="0"/>
              <a:t>Ιδανικό βάρος ή  υγιεινό βάρος?</a:t>
            </a:r>
          </a:p>
          <a:p>
            <a:pPr marL="0" indent="0">
              <a:buNone/>
            </a:pPr>
            <a:r>
              <a:rPr lang="el-GR" sz="2800" i="1" dirty="0"/>
              <a:t>Το υγιεινό βάρος συνδέεται με χαμηλότερα ποσοστά ασθενειών και θνησιμότητας</a:t>
            </a:r>
            <a:endParaRPr lang="en-US" sz="2800" i="1" dirty="0"/>
          </a:p>
          <a:p>
            <a:pPr marL="0" indent="0">
              <a:buNone/>
            </a:pPr>
            <a:endParaRPr lang="el-GR" sz="24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l-GR" sz="2800" b="1" dirty="0" smtClean="0"/>
              <a:t>Άνδρες</a:t>
            </a:r>
            <a:r>
              <a:rPr lang="el-GR" sz="2800" dirty="0"/>
              <a:t>: Αυξάνει μέχρι 45 </a:t>
            </a:r>
            <a:r>
              <a:rPr lang="el-GR" sz="2800" dirty="0" smtClean="0"/>
              <a:t>ετών, </a:t>
            </a:r>
          </a:p>
          <a:p>
            <a:pPr marL="0" indent="1252538">
              <a:spcBef>
                <a:spcPts val="0"/>
              </a:spcBef>
              <a:buNone/>
            </a:pPr>
            <a:r>
              <a:rPr lang="el-GR" sz="2800" dirty="0" smtClean="0"/>
              <a:t>Σταθεροποιείται μέχρι 55 ετών</a:t>
            </a:r>
          </a:p>
          <a:p>
            <a:pPr marL="0" indent="1252538">
              <a:spcBef>
                <a:spcPts val="0"/>
              </a:spcBef>
              <a:buNone/>
            </a:pPr>
            <a:r>
              <a:rPr lang="el-GR" sz="2800" dirty="0" smtClean="0"/>
              <a:t>&gt; </a:t>
            </a:r>
            <a:r>
              <a:rPr lang="el-GR" sz="2800" dirty="0"/>
              <a:t>55 αργή σταδιακή μείωση</a:t>
            </a:r>
          </a:p>
          <a:p>
            <a:pPr marL="1252538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20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l-GR" sz="2800" b="1" dirty="0" smtClean="0"/>
              <a:t>Γυναίκες</a:t>
            </a:r>
            <a:r>
              <a:rPr lang="el-GR" sz="2800" dirty="0"/>
              <a:t>: Αυξάνει μέχρι 45 ή 50 ετών</a:t>
            </a:r>
          </a:p>
          <a:p>
            <a:pPr marL="0" indent="1435100">
              <a:lnSpc>
                <a:spcPct val="110000"/>
              </a:lnSpc>
              <a:spcBef>
                <a:spcPts val="0"/>
              </a:spcBef>
              <a:buNone/>
            </a:pPr>
            <a:r>
              <a:rPr lang="el-GR" sz="2800" dirty="0"/>
              <a:t>Σταθεροποιείται στα 70 έτη</a:t>
            </a:r>
          </a:p>
          <a:p>
            <a:pPr marL="0" indent="0">
              <a:buNone/>
            </a:pP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6609561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Αλλαγές στη μορφή του σώματος: Απώλεια Βάρους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1349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el-GR" sz="2800" i="1" dirty="0"/>
              <a:t>Η ασυνήθιστη ή ξαφνική ακούσια απώλεια βάρους στους ηλικιωμένους είναι </a:t>
            </a:r>
            <a:r>
              <a:rPr lang="el-GR" sz="2800" i="1" dirty="0" smtClean="0"/>
              <a:t>ανησυχητική. </a:t>
            </a:r>
            <a:r>
              <a:rPr lang="el-GR" sz="2800" i="1" dirty="0"/>
              <a:t>Αποτελεί τον υψηλότερο δείκτη ρίσκου θνησιμότητας στους ηλικιωμένους</a:t>
            </a:r>
            <a:endParaRPr lang="en-US" sz="2800" i="1" dirty="0"/>
          </a:p>
          <a:p>
            <a:pPr marL="0" indent="0">
              <a:buNone/>
            </a:pPr>
            <a:endParaRPr lang="el-GR" sz="2400" dirty="0" smtClean="0"/>
          </a:p>
          <a:p>
            <a:pPr marL="0" indent="0">
              <a:buNone/>
            </a:pPr>
            <a:endParaRPr lang="en-GB" sz="2800" dirty="0"/>
          </a:p>
        </p:txBody>
      </p:sp>
      <p:sp>
        <p:nvSpPr>
          <p:cNvPr id="4" name="Text Box 11"/>
          <p:cNvSpPr txBox="1">
            <a:spLocks noChangeArrowheads="1"/>
          </p:cNvSpPr>
          <p:nvPr/>
        </p:nvSpPr>
        <p:spPr bwMode="auto">
          <a:xfrm>
            <a:off x="251520" y="3997325"/>
            <a:ext cx="4248471" cy="1717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400" dirty="0"/>
              <a:t>24% </a:t>
            </a:r>
            <a:r>
              <a:rPr lang="el-GR" sz="2400" dirty="0" smtClean="0"/>
              <a:t>χωρίς ερμηνεία</a:t>
            </a:r>
            <a:endParaRPr lang="en-US" sz="2400" dirty="0"/>
          </a:p>
          <a:p>
            <a:pPr>
              <a:lnSpc>
                <a:spcPct val="110000"/>
              </a:lnSpc>
            </a:pPr>
            <a:r>
              <a:rPr lang="en-US" sz="2400" dirty="0"/>
              <a:t>16% </a:t>
            </a:r>
            <a:r>
              <a:rPr lang="el-GR" sz="2400" dirty="0" smtClean="0"/>
              <a:t>εμφάνιση καρκίνου</a:t>
            </a:r>
            <a:endParaRPr lang="en-US" sz="2400" dirty="0"/>
          </a:p>
          <a:p>
            <a:pPr>
              <a:lnSpc>
                <a:spcPct val="110000"/>
              </a:lnSpc>
            </a:pPr>
            <a:r>
              <a:rPr lang="en-US" sz="2400" dirty="0"/>
              <a:t>18% </a:t>
            </a:r>
            <a:r>
              <a:rPr lang="el-GR" sz="2400" dirty="0" smtClean="0"/>
              <a:t>κατάθλιψη</a:t>
            </a:r>
            <a:endParaRPr lang="en-US" sz="2400" dirty="0"/>
          </a:p>
          <a:p>
            <a:pPr>
              <a:lnSpc>
                <a:spcPct val="110000"/>
              </a:lnSpc>
            </a:pPr>
            <a:r>
              <a:rPr lang="en-US" sz="2400" dirty="0"/>
              <a:t>7% </a:t>
            </a:r>
            <a:r>
              <a:rPr lang="el-GR" sz="2400" dirty="0" smtClean="0"/>
              <a:t>νευρολογικά προβλήματα</a:t>
            </a:r>
            <a:endParaRPr lang="en-US" sz="2400" dirty="0"/>
          </a:p>
        </p:txBody>
      </p:sp>
      <p:sp>
        <p:nvSpPr>
          <p:cNvPr id="5" name="Text Box 11"/>
          <p:cNvSpPr txBox="1">
            <a:spLocks noChangeArrowheads="1"/>
          </p:cNvSpPr>
          <p:nvPr/>
        </p:nvSpPr>
        <p:spPr bwMode="auto">
          <a:xfrm>
            <a:off x="4500562" y="3997325"/>
            <a:ext cx="4643437" cy="1717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sz="2400" dirty="0"/>
              <a:t>11% </a:t>
            </a:r>
            <a:r>
              <a:rPr lang="el-GR" sz="2400" dirty="0" smtClean="0"/>
              <a:t>γαστρεντερικά νοσήματα</a:t>
            </a:r>
            <a:endParaRPr lang="en-US" sz="2400" dirty="0"/>
          </a:p>
          <a:p>
            <a:pPr>
              <a:lnSpc>
                <a:spcPct val="110000"/>
              </a:lnSpc>
            </a:pPr>
            <a:r>
              <a:rPr lang="en-US" sz="2400" dirty="0"/>
              <a:t> 9% </a:t>
            </a:r>
            <a:r>
              <a:rPr lang="el-GR" sz="2400" dirty="0" smtClean="0"/>
              <a:t>υπερδραστήριος θυρεοειδής</a:t>
            </a:r>
            <a:endParaRPr lang="en-US" sz="2400" dirty="0"/>
          </a:p>
          <a:p>
            <a:pPr>
              <a:lnSpc>
                <a:spcPct val="110000"/>
              </a:lnSpc>
            </a:pPr>
            <a:r>
              <a:rPr lang="el-GR" sz="2400" dirty="0" smtClean="0"/>
              <a:t> </a:t>
            </a:r>
            <a:r>
              <a:rPr lang="en-US" sz="2400" dirty="0" smtClean="0"/>
              <a:t>9</a:t>
            </a:r>
            <a:r>
              <a:rPr lang="en-US" sz="2400" dirty="0"/>
              <a:t>% </a:t>
            </a:r>
            <a:r>
              <a:rPr lang="el-GR" sz="2400" dirty="0" smtClean="0"/>
              <a:t>επιδράσεις από ή αντιδράσεις σε φάρμακα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265083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02234"/>
          </a:xfrm>
        </p:spPr>
        <p:txBody>
          <a:bodyPr>
            <a:normAutofit fontScale="90000"/>
          </a:bodyPr>
          <a:lstStyle/>
          <a:p>
            <a:r>
              <a:rPr lang="el-GR" dirty="0"/>
              <a:t>Αλλαγές στη μορφή του σώματος: Σημεία εναπόθεσης σωματικού </a:t>
            </a:r>
            <a:r>
              <a:rPr lang="el-GR" dirty="0" smtClean="0"/>
              <a:t>λίπους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96044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l-GR" sz="2800" b="1" dirty="0" smtClean="0"/>
          </a:p>
          <a:p>
            <a:pPr marL="0" indent="0">
              <a:buNone/>
            </a:pPr>
            <a:r>
              <a:rPr lang="el-GR" sz="2800" dirty="0" smtClean="0"/>
              <a:t>Η </a:t>
            </a:r>
            <a:r>
              <a:rPr lang="el-GR" sz="2800" dirty="0"/>
              <a:t>μεγάλη περίμετρος μέσης αποδείχθηκε καλύτερος δείκτης θνησιμότητας από κάθε αίτιο (τουλάχιστον σε μη καπνιστές)  σε σχέση με υψηλό ΔΜΣ ή μεγάλη αναλογία μέσης – ισχίων.  </a:t>
            </a:r>
            <a:endParaRPr lang="en-US" sz="2800" dirty="0"/>
          </a:p>
          <a:p>
            <a:pPr marL="0" indent="0">
              <a:buNone/>
            </a:pPr>
            <a:endParaRPr lang="el-GR" sz="2800" dirty="0" smtClean="0"/>
          </a:p>
          <a:p>
            <a:pPr marL="0" indent="0">
              <a:buNone/>
            </a:pP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5516551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46250"/>
          </a:xfrm>
        </p:spPr>
        <p:txBody>
          <a:bodyPr>
            <a:normAutofit/>
          </a:bodyPr>
          <a:lstStyle/>
          <a:p>
            <a:r>
              <a:rPr lang="el-GR" dirty="0"/>
              <a:t>Κίνδυνος ασθένειας ανάλογα με το σωματικό βάρος και την περίμετρο </a:t>
            </a:r>
            <a:r>
              <a:rPr lang="el-GR" dirty="0" smtClean="0"/>
              <a:t>μέσης</a:t>
            </a:r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2450" y="3140968"/>
            <a:ext cx="8039100" cy="264414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490489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Δείκτης </a:t>
            </a:r>
            <a:r>
              <a:rPr lang="el-GR" dirty="0"/>
              <a:t>Μάζας </a:t>
            </a:r>
            <a:r>
              <a:rPr lang="el-GR" dirty="0" smtClean="0"/>
              <a:t>Σώματος (</a:t>
            </a:r>
            <a:r>
              <a:rPr lang="el-GR" dirty="0" err="1" smtClean="0"/>
              <a:t>Kgr</a:t>
            </a:r>
            <a:r>
              <a:rPr lang="el-GR" dirty="0" smtClean="0"/>
              <a:t> </a:t>
            </a:r>
            <a:r>
              <a:rPr lang="el-GR" dirty="0"/>
              <a:t>/ </a:t>
            </a:r>
            <a:r>
              <a:rPr lang="el-GR" dirty="0" smtClean="0"/>
              <a:t>m2)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el-GR" sz="2800" i="1" dirty="0"/>
              <a:t>Τόσο οι άνδρες όσο και οι γυναίκες, χάνουν μυϊκή μάζα μετά τα 25 έτη, ενώ βάζουν λίπος τις επόμενες 3 δεκαετίες, έτσι ή μεταβολή του ΔΜΣ είναι μικρή</a:t>
            </a:r>
            <a:endParaRPr lang="en-US" sz="2800" i="1" dirty="0"/>
          </a:p>
          <a:p>
            <a:pPr marL="0" indent="0">
              <a:buNone/>
            </a:pPr>
            <a:endParaRPr lang="el-GR" sz="2800" b="1" dirty="0" smtClean="0"/>
          </a:p>
          <a:p>
            <a:pPr marL="0" indent="0">
              <a:buNone/>
            </a:pPr>
            <a:r>
              <a:rPr lang="el-GR" dirty="0"/>
              <a:t>Ο Δείκτης Μάζας Σώματος είναι ένας εύκολος αλλά όχι ακριβής τρόπος εκτίμησης της σωματικής σύστασης</a:t>
            </a:r>
          </a:p>
          <a:p>
            <a:pPr marL="0" indent="0">
              <a:buNone/>
            </a:pPr>
            <a:endParaRPr lang="el-GR" sz="2800" dirty="0" smtClean="0"/>
          </a:p>
          <a:p>
            <a:pPr marL="0" indent="0">
              <a:buNone/>
            </a:pPr>
            <a:endParaRPr lang="en-GB" sz="2800" dirty="0"/>
          </a:p>
        </p:txBody>
      </p:sp>
      <p:pic>
        <p:nvPicPr>
          <p:cNvPr id="5" name="Content Placeholder 4" descr="http://static.howstuffworks.com/gif/bmi-comparison.gif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2500" y="1915319"/>
            <a:ext cx="3810000" cy="38957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986985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l-GR" dirty="0"/>
              <a:t>Αλλαγές στη </a:t>
            </a:r>
            <a:r>
              <a:rPr lang="el-GR" dirty="0" smtClean="0"/>
              <a:t>σύσταση </a:t>
            </a:r>
            <a:r>
              <a:rPr lang="el-GR" dirty="0"/>
              <a:t>του </a:t>
            </a:r>
            <a:r>
              <a:rPr lang="el-GR" dirty="0" smtClean="0"/>
              <a:t>σώματος</a:t>
            </a:r>
            <a:endParaRPr lang="en-GB" sz="24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10000"/>
              </a:lnSpc>
              <a:spcBef>
                <a:spcPct val="40000"/>
              </a:spcBef>
              <a:buNone/>
            </a:pPr>
            <a:r>
              <a:rPr lang="el-GR" sz="2800" dirty="0"/>
              <a:t>Οι αλλαγές στη σύσταση του σώματος ακολουθούν τις αλλαγές στη διατροφή, τη φυσική δραστηριότητα και την αύξηση της ηλικίας</a:t>
            </a:r>
            <a:endParaRPr lang="en-US" sz="2800" dirty="0"/>
          </a:p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r>
              <a:rPr lang="el-GR" sz="2800" b="1" dirty="0"/>
              <a:t>Βάρος σώματος </a:t>
            </a:r>
            <a:r>
              <a:rPr lang="en-US" sz="2800" b="1" dirty="0">
                <a:sym typeface="Wingdings" pitchFamily="2" charset="2"/>
              </a:rPr>
              <a:t></a:t>
            </a:r>
            <a:r>
              <a:rPr lang="en-US" sz="2800" dirty="0">
                <a:sym typeface="Wingdings" pitchFamily="2" charset="2"/>
              </a:rPr>
              <a:t> </a:t>
            </a:r>
            <a:r>
              <a:rPr lang="el-GR" sz="2800" dirty="0">
                <a:sym typeface="Wingdings" pitchFamily="2" charset="2"/>
              </a:rPr>
              <a:t>Γενική ένδειξη της μάζας του σώματος</a:t>
            </a:r>
            <a:endParaRPr lang="en-US" sz="2800" dirty="0">
              <a:sym typeface="Wingdings" pitchFamily="2" charset="2"/>
            </a:endParaRPr>
          </a:p>
          <a:p>
            <a:pPr marL="2687638" indent="-2687638">
              <a:lnSpc>
                <a:spcPct val="110000"/>
              </a:lnSpc>
              <a:spcBef>
                <a:spcPct val="40000"/>
              </a:spcBef>
              <a:buNone/>
            </a:pPr>
            <a:r>
              <a:rPr lang="el-GR" sz="2800" b="1" dirty="0"/>
              <a:t>Σύσταση σώματος </a:t>
            </a:r>
            <a:r>
              <a:rPr lang="en-US" sz="2800" b="1" dirty="0">
                <a:sym typeface="Wingdings" pitchFamily="2" charset="2"/>
              </a:rPr>
              <a:t> </a:t>
            </a:r>
            <a:r>
              <a:rPr lang="el-GR" sz="2800" dirty="0">
                <a:sym typeface="Wingdings" pitchFamily="2" charset="2"/>
              </a:rPr>
              <a:t>Ενδείξεις για διάφορα στοιχεία</a:t>
            </a:r>
            <a:r>
              <a:rPr lang="en-US" sz="2800" dirty="0" smtClean="0">
                <a:sym typeface="Wingdings" pitchFamily="2" charset="2"/>
              </a:rPr>
              <a:t>:</a:t>
            </a:r>
            <a:r>
              <a:rPr lang="el-GR" sz="2800" dirty="0" smtClean="0">
                <a:sym typeface="Wingdings" pitchFamily="2" charset="2"/>
              </a:rPr>
              <a:t> </a:t>
            </a:r>
            <a:r>
              <a:rPr lang="el-GR" sz="2800" dirty="0" smtClean="0"/>
              <a:t>ποσότητα </a:t>
            </a:r>
            <a:r>
              <a:rPr lang="el-GR" sz="2800" dirty="0"/>
              <a:t>λίπους &amp; </a:t>
            </a:r>
            <a:r>
              <a:rPr lang="el-GR" sz="2800" dirty="0" err="1"/>
              <a:t>άλιπη</a:t>
            </a:r>
            <a:r>
              <a:rPr lang="el-GR" sz="2800" dirty="0"/>
              <a:t> μάζα</a:t>
            </a:r>
          </a:p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r>
              <a:rPr lang="el-GR" sz="2800" b="1" u="sng" dirty="0"/>
              <a:t>Επακόλουθα των αλλαγών στη σύσταση του σώματος </a:t>
            </a:r>
            <a:r>
              <a:rPr lang="en-US" sz="2800" b="1" u="sng" dirty="0"/>
              <a:t>:</a:t>
            </a:r>
          </a:p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r>
              <a:rPr lang="el-GR" sz="2800" dirty="0"/>
              <a:t>Επιτυχής γήρανση, ασθένειες και λειτουργικότητα</a:t>
            </a:r>
            <a:r>
              <a:rPr lang="en-US" sz="2800" dirty="0"/>
              <a:t>, </a:t>
            </a:r>
            <a:r>
              <a:rPr lang="el-GR" sz="2800" dirty="0"/>
              <a:t>φαρμακοδυναμικές </a:t>
            </a:r>
            <a:r>
              <a:rPr lang="el-GR" sz="2800" dirty="0" smtClean="0"/>
              <a:t>ιδιότητες</a:t>
            </a:r>
            <a:endParaRPr lang="el-GR" sz="2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604072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Αλλαγές στη σύσταση του σώματος: Σωματικό </a:t>
            </a:r>
            <a:r>
              <a:rPr lang="el-GR" dirty="0" smtClean="0"/>
              <a:t>λίπος</a:t>
            </a:r>
            <a:endParaRPr lang="en-GB" sz="24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r>
              <a:rPr lang="el-GR" sz="2800" dirty="0" smtClean="0"/>
              <a:t>Παρουσιάζεται </a:t>
            </a:r>
            <a:r>
              <a:rPr lang="el-GR" sz="2800" dirty="0"/>
              <a:t>σαν αρνητικό στοιχείο του σώματος</a:t>
            </a:r>
            <a:r>
              <a:rPr lang="en-US" sz="2800" dirty="0"/>
              <a:t>,</a:t>
            </a:r>
            <a:r>
              <a:rPr lang="el-GR" sz="2800" dirty="0"/>
              <a:t> αλλά ένα συγκεκριμένο ποσοστό λίπους είναι απαραίτητο για την φυσιολογική λειτουργία </a:t>
            </a:r>
          </a:p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endParaRPr lang="el-GR" sz="2800" b="1" dirty="0" smtClean="0"/>
          </a:p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r>
              <a:rPr lang="el-GR" sz="2800" b="1" dirty="0" smtClean="0"/>
              <a:t>Είδη </a:t>
            </a:r>
            <a:r>
              <a:rPr lang="el-GR" sz="2800" b="1" dirty="0"/>
              <a:t>Σωματικού Λίπους</a:t>
            </a:r>
          </a:p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r>
              <a:rPr lang="el-GR" sz="2800" b="1" dirty="0"/>
              <a:t>Βασικό</a:t>
            </a:r>
            <a:r>
              <a:rPr lang="el-GR" sz="2800" dirty="0"/>
              <a:t>: απαραίτητο για την ομαλή λειτουργία του κεντρικού νευρικού συστήματος και άλλων οργάνων του σώματος</a:t>
            </a:r>
          </a:p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r>
              <a:rPr lang="el-GR" sz="2800" b="1" dirty="0"/>
              <a:t>Αποθήκευσης</a:t>
            </a:r>
            <a:r>
              <a:rPr lang="el-GR" sz="2800" dirty="0"/>
              <a:t>: εναποτίθεται στον λιπώδη ιστό</a:t>
            </a:r>
          </a:p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r>
              <a:rPr lang="el-GR" sz="2800" dirty="0"/>
              <a:t>Οι γυναίκες έχουν περισσότερο συνολικό λίπος από τους άνδρες, γιατί είναι απαραίτητο για τις λειτουργίες της αναπαραγωγής</a:t>
            </a:r>
          </a:p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endParaRPr lang="el-GR" sz="2800" dirty="0" smtClean="0"/>
          </a:p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endParaRPr lang="el-GR" sz="2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786548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Μετρήσεις σωματικού λίπους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546848" cy="4525963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r>
              <a:rPr lang="el-GR" sz="2800" dirty="0"/>
              <a:t>Η μέτρηση των </a:t>
            </a:r>
            <a:r>
              <a:rPr lang="el-GR" sz="2800" dirty="0" err="1"/>
              <a:t>δερματοπτυχών</a:t>
            </a:r>
            <a:r>
              <a:rPr lang="el-GR" sz="2800" dirty="0"/>
              <a:t> είναι η πιο συνηθισμένη κλινική μέτρηση για τον καθορισμό του σωματικού λίπους</a:t>
            </a:r>
            <a:r>
              <a:rPr lang="el-GR" sz="2800" dirty="0" smtClean="0"/>
              <a:t>.</a:t>
            </a:r>
          </a:p>
          <a:p>
            <a:pPr marL="0" indent="0">
              <a:lnSpc>
                <a:spcPct val="110000"/>
              </a:lnSpc>
              <a:spcBef>
                <a:spcPts val="1800"/>
              </a:spcBef>
              <a:buNone/>
            </a:pPr>
            <a:r>
              <a:rPr lang="el-GR" sz="2800" dirty="0" smtClean="0"/>
              <a:t>Το </a:t>
            </a:r>
            <a:r>
              <a:rPr lang="en-US" sz="2800" dirty="0"/>
              <a:t>DEXA </a:t>
            </a:r>
            <a:r>
              <a:rPr lang="el-GR" sz="2800" dirty="0"/>
              <a:t>είναι η ευρέως αποδεκτή εργαστηριακή μέτρηση για τον καθορισμό του οστικού, μη οστικού </a:t>
            </a:r>
            <a:r>
              <a:rPr lang="el-GR" sz="2800" dirty="0" err="1"/>
              <a:t>άλιπου</a:t>
            </a:r>
            <a:r>
              <a:rPr lang="el-GR" sz="2800" dirty="0"/>
              <a:t> ιστού και του σωματικού λίπους</a:t>
            </a:r>
          </a:p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endParaRPr lang="el-GR" sz="2800" dirty="0" smtClean="0"/>
          </a:p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endParaRPr lang="el-GR" sz="2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17</a:t>
            </a:fld>
            <a:endParaRPr lang="el-GR"/>
          </a:p>
        </p:txBody>
      </p:sp>
      <p:pic>
        <p:nvPicPr>
          <p:cNvPr id="6" name="Picture 6" descr="http://topendsports.com/clipart/pics/albums/fitness-testing/skinfold_measurement.gif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06588" y="2204864"/>
            <a:ext cx="3397860" cy="33843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164608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Αλλαγές στο σωματικό λίπος κατά τη γήρανση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10000"/>
              </a:lnSpc>
              <a:spcBef>
                <a:spcPct val="40000"/>
              </a:spcBef>
              <a:buNone/>
            </a:pPr>
            <a:r>
              <a:rPr lang="el-GR" sz="2800" b="1" dirty="0" err="1"/>
              <a:t>Σαρκοπενία</a:t>
            </a:r>
            <a:r>
              <a:rPr lang="en-US" sz="2800" dirty="0"/>
              <a:t>: </a:t>
            </a:r>
            <a:r>
              <a:rPr lang="el-GR" sz="2800" dirty="0"/>
              <a:t>αύξηση σωματικού λίπους </a:t>
            </a:r>
            <a:r>
              <a:rPr lang="en-US" sz="2800" dirty="0"/>
              <a:t>– </a:t>
            </a:r>
            <a:r>
              <a:rPr lang="el-GR" sz="2800" dirty="0"/>
              <a:t>μείωση μυϊκής μάζας</a:t>
            </a:r>
            <a:endParaRPr lang="en-US" sz="2800" dirty="0"/>
          </a:p>
          <a:p>
            <a:pPr marL="0" indent="0" algn="ctr">
              <a:lnSpc>
                <a:spcPct val="110000"/>
              </a:lnSpc>
              <a:spcBef>
                <a:spcPct val="40000"/>
              </a:spcBef>
              <a:buNone/>
            </a:pPr>
            <a:endParaRPr lang="en-US" sz="2800" dirty="0"/>
          </a:p>
          <a:p>
            <a:pPr marL="0" indent="0" algn="ctr">
              <a:lnSpc>
                <a:spcPct val="110000"/>
              </a:lnSpc>
              <a:spcBef>
                <a:spcPct val="40000"/>
              </a:spcBef>
              <a:buNone/>
            </a:pPr>
            <a:r>
              <a:rPr lang="en-US" sz="2800" dirty="0"/>
              <a:t>(</a:t>
            </a:r>
            <a:r>
              <a:rPr lang="el-GR" sz="2800" dirty="0"/>
              <a:t>Σήμα κατατεθέν της γήρανσης</a:t>
            </a:r>
            <a:r>
              <a:rPr lang="en-US" sz="2800" dirty="0"/>
              <a:t>)</a:t>
            </a:r>
          </a:p>
          <a:p>
            <a:pPr marL="0" indent="0" algn="ctr">
              <a:lnSpc>
                <a:spcPct val="110000"/>
              </a:lnSpc>
              <a:spcBef>
                <a:spcPct val="40000"/>
              </a:spcBef>
              <a:buNone/>
            </a:pPr>
            <a:r>
              <a:rPr lang="el-GR" sz="2800" dirty="0"/>
              <a:t>Επιπτώσεις στην μέγιστη αερόβια ικανότητα</a:t>
            </a:r>
            <a:r>
              <a:rPr lang="en-US" sz="2800" dirty="0"/>
              <a:t>,</a:t>
            </a:r>
            <a:r>
              <a:rPr lang="el-GR" sz="2800" dirty="0"/>
              <a:t> δυσανεξία στη γλυκόζη</a:t>
            </a:r>
            <a:r>
              <a:rPr lang="en-US" sz="2800" dirty="0"/>
              <a:t>, </a:t>
            </a:r>
            <a:r>
              <a:rPr lang="el-GR" sz="2800" dirty="0"/>
              <a:t>χαμηλότερη ταχύτητα μεταβολισμού στην ηρεμία</a:t>
            </a:r>
            <a:r>
              <a:rPr lang="en-US" sz="2800" dirty="0"/>
              <a:t>, </a:t>
            </a:r>
            <a:r>
              <a:rPr lang="el-GR" sz="2800" dirty="0"/>
              <a:t>δυσλειτουργία του ανοσοποιητικού</a:t>
            </a:r>
            <a:r>
              <a:rPr lang="en-US" sz="2800" dirty="0"/>
              <a:t>, </a:t>
            </a:r>
            <a:r>
              <a:rPr lang="el-GR" sz="2800" dirty="0"/>
              <a:t>χαμηλότερη ταχύτητα βάδισης</a:t>
            </a:r>
            <a:r>
              <a:rPr lang="en-US" sz="2800" dirty="0"/>
              <a:t>, </a:t>
            </a:r>
            <a:r>
              <a:rPr lang="el-GR" sz="2800" dirty="0"/>
              <a:t>λειτουργική εξάρτηση</a:t>
            </a:r>
          </a:p>
          <a:p>
            <a:pPr marL="0" indent="0" algn="ctr">
              <a:lnSpc>
                <a:spcPct val="110000"/>
              </a:lnSpc>
              <a:spcBef>
                <a:spcPct val="40000"/>
              </a:spcBef>
              <a:buNone/>
            </a:pPr>
            <a:r>
              <a:rPr lang="el-GR" sz="2800" b="1" i="1" dirty="0"/>
              <a:t>Ανακατανομή σωματικού λίπους περισσότερο λίπος στην κοιλιά, λιγότερο λίπος στα άκρα</a:t>
            </a:r>
          </a:p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endParaRPr lang="el-GR" sz="2800" dirty="0" smtClean="0"/>
          </a:p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endParaRPr lang="el-GR" sz="2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18</a:t>
            </a:fld>
            <a:endParaRPr lang="el-GR"/>
          </a:p>
        </p:txBody>
      </p:sp>
      <p:sp>
        <p:nvSpPr>
          <p:cNvPr id="6" name="Down Arrow 5"/>
          <p:cNvSpPr/>
          <p:nvPr/>
        </p:nvSpPr>
        <p:spPr>
          <a:xfrm>
            <a:off x="4211960" y="2420888"/>
            <a:ext cx="785818" cy="571504"/>
          </a:xfrm>
          <a:prstGeom prst="dow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681615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Παράγοντες αλλαγής του σωματικού λίπους κατά τη γήρανση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110000"/>
              </a:lnSpc>
              <a:spcBef>
                <a:spcPct val="40000"/>
              </a:spcBef>
              <a:buNone/>
            </a:pPr>
            <a:r>
              <a:rPr lang="el-GR" sz="2800" dirty="0"/>
              <a:t>Οι έρευνες δείχνουν ότι η τακτική αερόβια άσκηση και η άσκηση με αντιστάσεις είναι σημαντικές για την επίτευξη και διατήρηση βέλτιστης σωματικής σύστασης κατά το γήρας</a:t>
            </a:r>
          </a:p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endParaRPr lang="el-GR" sz="2800" dirty="0" smtClean="0"/>
          </a:p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endParaRPr lang="el-GR" sz="2800" b="1" dirty="0"/>
          </a:p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endParaRPr lang="el-GR" sz="2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19</a:t>
            </a:fld>
            <a:endParaRPr lang="el-G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334" y="3875741"/>
            <a:ext cx="818573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841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el-GR" sz="2800" dirty="0" smtClean="0"/>
              <a:t>Το παρόν εκπαιδευτικό υλικό υπόκειται σε</a:t>
            </a:r>
            <a:r>
              <a:rPr lang="en-US" sz="2800" dirty="0" smtClean="0"/>
              <a:t> </a:t>
            </a:r>
            <a:r>
              <a:rPr lang="el-GR" sz="2800" dirty="0" smtClean="0"/>
              <a:t>άδειες χρήσης </a:t>
            </a:r>
            <a:r>
              <a:rPr lang="en-US" sz="2800" dirty="0" smtClean="0"/>
              <a:t>Creative Commons. </a:t>
            </a:r>
          </a:p>
          <a:p>
            <a:pPr algn="l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</a:t>
            </a:fld>
            <a:endParaRPr lang="el-GR" dirty="0"/>
          </a:p>
        </p:txBody>
      </p:sp>
      <p:pic>
        <p:nvPicPr>
          <p:cNvPr id="7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869160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Θέση κειμένου 7"/>
          <p:cNvSpPr>
            <a:spLocks noGrp="1"/>
          </p:cNvSpPr>
          <p:nvPr>
            <p:ph type="body" sz="half" idx="2"/>
          </p:nvPr>
        </p:nvSpPr>
        <p:spPr>
          <a:xfrm>
            <a:off x="683568" y="5157192"/>
            <a:ext cx="7776864" cy="1015008"/>
          </a:xfrm>
        </p:spPr>
        <p:txBody>
          <a:bodyPr>
            <a:noAutofit/>
          </a:bodyPr>
          <a:lstStyle/>
          <a:p>
            <a:r>
              <a:rPr lang="el-GR" dirty="0" smtClean="0"/>
              <a:t>Οι δομικές και λειτουργικές συνέπειες της γήρανσης είναι εμφανείς σε ένα μεγάλο εύρος φυσιολογικών συστημάτων.  Οι λειτουργικές συνέπειες είναι εμφανείς στα διαφορετικά συστήματα του οργανισμού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20</a:t>
            </a:fld>
            <a:endParaRPr lang="el-GR"/>
          </a:p>
        </p:txBody>
      </p:sp>
      <p:sp>
        <p:nvSpPr>
          <p:cNvPr id="6" name="Τίτλος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Δομικές και λειτουργικές αλλαγές λόγω γήρανσης</a:t>
            </a:r>
            <a:endParaRPr lang="el-G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 cstate="print"/>
          <a:srcRect l="237" r="237"/>
          <a:stretch>
            <a:fillRect/>
          </a:stretch>
        </p:blipFill>
        <p:spPr bwMode="auto">
          <a:xfrm>
            <a:off x="1792288" y="1628800"/>
            <a:ext cx="5486400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803115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Γήρανση και λειτουργικότητα</a:t>
            </a:r>
            <a:endParaRPr lang="en-GB" sz="24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sz="2800" dirty="0"/>
              <a:t>Τα ποσοστά των ατόμων που χρειάζονται βοήθεια (εξαρτημένα) κατά τις δραστηριότητες της καθημερινής διαβίωσης ξεκινούν από:</a:t>
            </a:r>
          </a:p>
          <a:p>
            <a:pPr algn="ctr"/>
            <a:r>
              <a:rPr lang="en-US" sz="2800" dirty="0" smtClean="0"/>
              <a:t>7 </a:t>
            </a:r>
            <a:r>
              <a:rPr lang="en-US" sz="2800" dirty="0"/>
              <a:t>% </a:t>
            </a:r>
            <a:r>
              <a:rPr lang="el-GR" sz="2800" dirty="0"/>
              <a:t>για άτομα </a:t>
            </a:r>
            <a:r>
              <a:rPr lang="en-US" sz="2800" dirty="0"/>
              <a:t>65 – 74 </a:t>
            </a:r>
            <a:r>
              <a:rPr lang="el-GR" sz="2800" dirty="0"/>
              <a:t>ετών</a:t>
            </a:r>
            <a:r>
              <a:rPr lang="en-US" sz="2800" dirty="0"/>
              <a:t> </a:t>
            </a:r>
          </a:p>
          <a:p>
            <a:pPr algn="ctr"/>
            <a:r>
              <a:rPr lang="el-GR" sz="2800" dirty="0"/>
              <a:t>και </a:t>
            </a:r>
            <a:r>
              <a:rPr lang="en-US" sz="2800" dirty="0"/>
              <a:t>&gt; 24% </a:t>
            </a:r>
            <a:r>
              <a:rPr lang="el-GR" sz="2800" dirty="0"/>
              <a:t>για άτομα </a:t>
            </a:r>
            <a:r>
              <a:rPr lang="en-US" sz="2800" dirty="0"/>
              <a:t>&gt;84 </a:t>
            </a:r>
            <a:r>
              <a:rPr lang="el-GR" sz="2800" dirty="0"/>
              <a:t>ετών</a:t>
            </a:r>
            <a:endParaRPr lang="en-US" sz="2800" dirty="0"/>
          </a:p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endParaRPr lang="el-GR" sz="2800" dirty="0" smtClean="0"/>
          </a:p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r>
              <a:rPr lang="el-GR" sz="2800" b="1" dirty="0" smtClean="0"/>
              <a:t>Ανεξάρτητη </a:t>
            </a:r>
            <a:r>
              <a:rPr lang="el-GR" sz="2800" b="1" dirty="0"/>
              <a:t>διαβίωση </a:t>
            </a:r>
            <a:endParaRPr lang="el-GR" sz="2800" b="1" dirty="0" smtClean="0"/>
          </a:p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r>
              <a:rPr lang="el-GR" sz="2800" dirty="0" smtClean="0"/>
              <a:t>εξαρτάται </a:t>
            </a:r>
            <a:r>
              <a:rPr lang="el-GR" sz="2800" dirty="0"/>
              <a:t>από την ισορροπία </a:t>
            </a: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dirty="0" smtClean="0"/>
              <a:t>και </a:t>
            </a:r>
            <a:r>
              <a:rPr lang="el-GR" sz="2800" dirty="0"/>
              <a:t>τα επίπεδα φυσικών και </a:t>
            </a: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dirty="0" smtClean="0"/>
              <a:t>γνωστικών </a:t>
            </a:r>
            <a:r>
              <a:rPr lang="el-GR" sz="2800" dirty="0"/>
              <a:t>ικανοτήτων</a:t>
            </a:r>
          </a:p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endParaRPr lang="el-GR" sz="2800" dirty="0" smtClean="0"/>
          </a:p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endParaRPr lang="el-GR" sz="2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21</a:t>
            </a:fld>
            <a:endParaRPr lang="el-GR"/>
          </a:p>
        </p:txBody>
      </p:sp>
      <p:pic>
        <p:nvPicPr>
          <p:cNvPr id="6" name="Picture 5" descr="http://forbiddenplanet.co.uk/blog/wp-content/uploads/2007/11/Brian%20Creature%20Discomforts%20Leonard%20Cheshire%20Aaardma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3828861"/>
            <a:ext cx="3184093" cy="27860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482452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Γήρανση και λειτουργικότητα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Το </a:t>
            </a:r>
            <a:r>
              <a:rPr lang="el-GR" dirty="0"/>
              <a:t>μοντέλο </a:t>
            </a:r>
            <a:r>
              <a:rPr lang="en-GB" dirty="0" err="1"/>
              <a:t>Nagi</a:t>
            </a:r>
            <a:r>
              <a:rPr lang="en-GB" dirty="0"/>
              <a:t> </a:t>
            </a:r>
            <a:br>
              <a:rPr lang="en-GB" dirty="0"/>
            </a:br>
            <a:endParaRPr lang="en-GB" sz="24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800" dirty="0"/>
              <a:t>Μια διαγνωσμένη βλάβη ή ασθένεια οδηγούν σε διαταραχή ενός συστήματος (π.χ. </a:t>
            </a:r>
            <a:r>
              <a:rPr lang="el-GR" sz="2800" dirty="0" err="1"/>
              <a:t>μυοσκελετικό</a:t>
            </a:r>
            <a:r>
              <a:rPr lang="el-GR" sz="2800" dirty="0"/>
              <a:t>, νευρικό, καρδιαγγειακό, πνευμονικό)</a:t>
            </a:r>
            <a:r>
              <a:rPr lang="en-US" sz="2800" dirty="0"/>
              <a:t> </a:t>
            </a:r>
          </a:p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r>
              <a:rPr lang="el-GR" sz="2800" b="1" dirty="0" smtClean="0"/>
              <a:t>Αναπηρία </a:t>
            </a:r>
          </a:p>
          <a:p>
            <a:pPr marL="0" indent="0">
              <a:buNone/>
            </a:pPr>
            <a:r>
              <a:rPr lang="el-GR" sz="2800" dirty="0" smtClean="0"/>
              <a:t>είναι </a:t>
            </a:r>
            <a:r>
              <a:rPr lang="el-GR" sz="2800" dirty="0"/>
              <a:t>το απώτερο σημείο </a:t>
            </a: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dirty="0" smtClean="0"/>
              <a:t>στο </a:t>
            </a:r>
            <a:r>
              <a:rPr lang="el-GR" sz="2800" dirty="0"/>
              <a:t>οποίο ένα άτομο δεν </a:t>
            </a: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dirty="0" smtClean="0"/>
              <a:t>μπορεί </a:t>
            </a:r>
            <a:r>
              <a:rPr lang="el-GR" sz="2800" dirty="0"/>
              <a:t>να διατηρήσει πλέον </a:t>
            </a: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dirty="0" smtClean="0"/>
              <a:t>τον </a:t>
            </a:r>
            <a:r>
              <a:rPr lang="el-GR" sz="2800" dirty="0"/>
              <a:t>ρόλο του στην κοινωνία</a:t>
            </a:r>
            <a:endParaRPr lang="en-US" sz="2800" dirty="0"/>
          </a:p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endParaRPr lang="el-GR" sz="2800" dirty="0" smtClean="0"/>
          </a:p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endParaRPr lang="el-GR" sz="2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22</a:t>
            </a:fld>
            <a:endParaRPr lang="el-GR"/>
          </a:p>
        </p:txBody>
      </p:sp>
      <p:pic>
        <p:nvPicPr>
          <p:cNvPr id="7" name="Picture 7" descr="http://www.insettostecco.it/illustrazioni/disability%20riccio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2490786"/>
            <a:ext cx="3038475" cy="40481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311207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Γήρανση και λειτουργικότητα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Το </a:t>
            </a:r>
            <a:r>
              <a:rPr lang="el-GR" dirty="0"/>
              <a:t>μοντέλο </a:t>
            </a:r>
            <a:r>
              <a:rPr lang="en-GB" dirty="0" err="1"/>
              <a:t>Nagi</a:t>
            </a:r>
            <a:r>
              <a:rPr lang="en-GB" dirty="0"/>
              <a:t> </a:t>
            </a:r>
            <a:r>
              <a:rPr lang="el-GR" dirty="0" smtClean="0"/>
              <a:t>- παράδειγμα</a:t>
            </a:r>
            <a:r>
              <a:rPr lang="en-GB" dirty="0"/>
              <a:t/>
            </a:r>
            <a:br>
              <a:rPr lang="en-GB" dirty="0"/>
            </a:br>
            <a:endParaRPr lang="en-GB" sz="24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r">
              <a:buNone/>
            </a:pPr>
            <a:r>
              <a:rPr lang="el-GR" sz="2800" dirty="0"/>
              <a:t>Το παράδειγμα της κυρίας </a:t>
            </a:r>
            <a:r>
              <a:rPr lang="el-GR" sz="2800" dirty="0" err="1" smtClean="0"/>
              <a:t>Barkley</a:t>
            </a:r>
            <a:r>
              <a:rPr lang="el-GR" sz="2800" dirty="0" smtClean="0"/>
              <a:t> (</a:t>
            </a:r>
            <a:r>
              <a:rPr lang="el-GR" sz="2800" dirty="0" err="1"/>
              <a:t>Cress</a:t>
            </a:r>
            <a:r>
              <a:rPr lang="el-GR" sz="2800" dirty="0"/>
              <a:t>, 2006)</a:t>
            </a:r>
          </a:p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endParaRPr lang="el-GR" sz="2800" b="1" dirty="0" smtClean="0"/>
          </a:p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r>
              <a:rPr lang="el-GR" sz="2800" b="1" dirty="0" smtClean="0"/>
              <a:t>Φυσικές ικανότητες</a:t>
            </a:r>
            <a:r>
              <a:rPr lang="en-US" sz="2800" b="1" dirty="0" smtClean="0"/>
              <a:t> </a:t>
            </a:r>
            <a:r>
              <a:rPr lang="en-US" sz="2800" b="1" dirty="0" smtClean="0">
                <a:sym typeface="Wingdings" panose="05000000000000000000" pitchFamily="2" charset="2"/>
              </a:rPr>
              <a:t></a:t>
            </a:r>
            <a:r>
              <a:rPr lang="el-GR" sz="2800" b="1" dirty="0" smtClean="0"/>
              <a:t> </a:t>
            </a:r>
            <a:r>
              <a:rPr lang="el-GR" sz="2800" b="1" dirty="0" err="1"/>
              <a:t>Σαρκοπενία</a:t>
            </a:r>
            <a:endParaRPr lang="el-GR" sz="2800" b="1" dirty="0"/>
          </a:p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r>
              <a:rPr lang="el-GR" sz="2800" b="1" dirty="0" smtClean="0"/>
              <a:t> </a:t>
            </a:r>
          </a:p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endParaRPr lang="el-GR" sz="2800" dirty="0" smtClean="0"/>
          </a:p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endParaRPr lang="el-GR" sz="2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23</a:t>
            </a:fld>
            <a:endParaRPr lang="el-G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940" y="3429000"/>
            <a:ext cx="8023860" cy="2415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6742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Γήρανση και λειτουργικότητα </a:t>
            </a:r>
            <a:r>
              <a:rPr lang="el-GR" dirty="0" smtClean="0"/>
              <a:t/>
            </a:r>
            <a:br>
              <a:rPr lang="el-GR" dirty="0" smtClean="0"/>
            </a:br>
            <a:r>
              <a:rPr lang="el-GR" dirty="0" smtClean="0"/>
              <a:t>Το </a:t>
            </a:r>
            <a:r>
              <a:rPr lang="el-GR" dirty="0"/>
              <a:t>μοντέλο </a:t>
            </a:r>
            <a:r>
              <a:rPr lang="en-GB" dirty="0" err="1"/>
              <a:t>Nagi</a:t>
            </a:r>
            <a:r>
              <a:rPr lang="en-GB" dirty="0"/>
              <a:t> </a:t>
            </a:r>
            <a:r>
              <a:rPr lang="el-GR" dirty="0" smtClean="0"/>
              <a:t>– παράδειγμα</a:t>
            </a:r>
            <a:r>
              <a:rPr lang="en-US" b="0" dirty="0" smtClean="0"/>
              <a:t> </a:t>
            </a:r>
            <a:r>
              <a:rPr lang="en-US" sz="2200" b="0" dirty="0" smtClean="0"/>
              <a:t>(</a:t>
            </a:r>
            <a:r>
              <a:rPr lang="el-GR" sz="2200" b="0" dirty="0" smtClean="0"/>
              <a:t>συνέχεια)</a:t>
            </a:r>
            <a:r>
              <a:rPr lang="en-GB" dirty="0"/>
              <a:t/>
            </a:r>
            <a:br>
              <a:rPr lang="en-GB" dirty="0"/>
            </a:br>
            <a:endParaRPr lang="en-GB" sz="24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r">
              <a:buNone/>
            </a:pPr>
            <a:r>
              <a:rPr lang="el-GR" sz="2800" dirty="0"/>
              <a:t>Το παράδειγμα της κυρίας </a:t>
            </a:r>
            <a:r>
              <a:rPr lang="el-GR" sz="2800" dirty="0" err="1" smtClean="0"/>
              <a:t>Barkley</a:t>
            </a:r>
            <a:r>
              <a:rPr lang="el-GR" sz="2800" dirty="0" smtClean="0"/>
              <a:t> (</a:t>
            </a:r>
            <a:r>
              <a:rPr lang="el-GR" sz="2800" dirty="0" err="1"/>
              <a:t>Cress</a:t>
            </a:r>
            <a:r>
              <a:rPr lang="el-GR" sz="2800" dirty="0"/>
              <a:t>, </a:t>
            </a:r>
            <a:r>
              <a:rPr lang="el-GR" sz="2800" dirty="0" smtClean="0"/>
              <a:t>2006)</a:t>
            </a:r>
          </a:p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r>
              <a:rPr lang="el-GR" sz="2800" b="1" dirty="0" smtClean="0"/>
              <a:t>Γνωστικές ικανότητες</a:t>
            </a:r>
          </a:p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r>
              <a:rPr lang="el-GR" sz="2800" b="1" dirty="0" smtClean="0"/>
              <a:t> </a:t>
            </a:r>
          </a:p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endParaRPr lang="el-GR" sz="2800" dirty="0" smtClean="0"/>
          </a:p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endParaRPr lang="el-GR" sz="2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24</a:t>
            </a:fld>
            <a:endParaRPr lang="el-G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070" y="2708920"/>
            <a:ext cx="8023860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6890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Γήρανση </a:t>
            </a:r>
            <a:r>
              <a:rPr lang="el-GR" dirty="0"/>
              <a:t>και </a:t>
            </a:r>
            <a:r>
              <a:rPr lang="el-GR" dirty="0" smtClean="0"/>
              <a:t>λειτουργική εξάρτηση</a:t>
            </a:r>
            <a:endParaRPr lang="en-GB" sz="24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l-GR" sz="2800" dirty="0"/>
              <a:t>Η Διαταραχή σαν αποτέλεσμα χρόνιων ασθενειών ερμηνεύει το 80% της αναπηρίας</a:t>
            </a:r>
          </a:p>
          <a:p>
            <a:pPr marL="0" indent="0" algn="ctr">
              <a:lnSpc>
                <a:spcPct val="110000"/>
              </a:lnSpc>
              <a:spcBef>
                <a:spcPct val="40000"/>
              </a:spcBef>
              <a:buNone/>
            </a:pPr>
            <a:endParaRPr lang="el-GR" sz="2800" dirty="0" smtClean="0"/>
          </a:p>
          <a:p>
            <a:pPr marL="0" indent="0" algn="ctr">
              <a:lnSpc>
                <a:spcPct val="110000"/>
              </a:lnSpc>
              <a:spcBef>
                <a:spcPct val="40000"/>
              </a:spcBef>
              <a:buNone/>
            </a:pPr>
            <a:r>
              <a:rPr lang="en-US" sz="2800" dirty="0" smtClean="0"/>
              <a:t>20</a:t>
            </a:r>
            <a:r>
              <a:rPr lang="en-US" sz="2800" dirty="0"/>
              <a:t>% ???</a:t>
            </a:r>
            <a:endParaRPr lang="el-GR" sz="2800" dirty="0"/>
          </a:p>
          <a:p>
            <a:pPr marL="0" indent="0" algn="ctr">
              <a:buNone/>
            </a:pPr>
            <a:r>
              <a:rPr lang="el-GR" sz="2800" b="1" i="1" dirty="0" smtClean="0"/>
              <a:t>Ψυχοκοινωνικοί </a:t>
            </a:r>
            <a:r>
              <a:rPr lang="el-GR" sz="2800" b="1" i="1" dirty="0"/>
              <a:t>παράγοντες</a:t>
            </a:r>
            <a:r>
              <a:rPr lang="en-US" sz="2800" b="1" i="1" dirty="0"/>
              <a:t> </a:t>
            </a:r>
            <a:r>
              <a:rPr lang="el-GR" sz="2800" dirty="0"/>
              <a:t>όπως η κατάθλιψη, το επίπεδο γνωστικής λειτουργίας, η υποκειμενική αντίληψη της υγείας και η κοινωνική ολοκλήρωση</a:t>
            </a:r>
            <a:r>
              <a:rPr lang="en-US" sz="2800" dirty="0"/>
              <a:t>, </a:t>
            </a:r>
            <a:r>
              <a:rPr lang="el-GR" sz="2800" dirty="0"/>
              <a:t>παίζουν σημαντικό ρόλο στην ερμηνεία της αναπηρίας στις πολύ μεγάλες </a:t>
            </a:r>
            <a:r>
              <a:rPr lang="el-GR" sz="2800" dirty="0" smtClean="0"/>
              <a:t>ηλικίες </a:t>
            </a:r>
            <a:r>
              <a:rPr lang="en-US" sz="2800" i="1" dirty="0" smtClean="0"/>
              <a:t>(</a:t>
            </a:r>
            <a:r>
              <a:rPr lang="en-US" sz="2800" i="1" dirty="0" err="1"/>
              <a:t>Femia</a:t>
            </a:r>
            <a:r>
              <a:rPr lang="en-US" sz="2800" i="1" dirty="0"/>
              <a:t> et al., 2001)</a:t>
            </a:r>
          </a:p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endParaRPr lang="el-GR" sz="2800" dirty="0" smtClean="0"/>
          </a:p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endParaRPr lang="el-GR" sz="2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25</a:t>
            </a:fld>
            <a:endParaRPr lang="el-GR"/>
          </a:p>
        </p:txBody>
      </p:sp>
      <p:sp>
        <p:nvSpPr>
          <p:cNvPr id="7" name="Down Arrow 6"/>
          <p:cNvSpPr/>
          <p:nvPr/>
        </p:nvSpPr>
        <p:spPr>
          <a:xfrm>
            <a:off x="4214810" y="2691466"/>
            <a:ext cx="785818" cy="500066"/>
          </a:xfrm>
          <a:prstGeom prst="dow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693745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Άσκηση </a:t>
            </a:r>
            <a:r>
              <a:rPr lang="el-GR" dirty="0"/>
              <a:t>και </a:t>
            </a:r>
            <a:r>
              <a:rPr lang="el-GR" dirty="0" smtClean="0"/>
              <a:t>λειτουργική εξάρτηση</a:t>
            </a:r>
            <a:endParaRPr lang="en-GB" sz="24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sz="2800" dirty="0"/>
              <a:t>Αρκετά αίτια δημιουργίας λειτουργικής εξάρτησης, μαζί με την κατάθλιψη, επηρεάζονται από την άσκηση</a:t>
            </a:r>
            <a:endParaRPr lang="en-US" sz="2800" dirty="0"/>
          </a:p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r>
              <a:rPr lang="el-GR" sz="2800" b="1" dirty="0"/>
              <a:t>Παραδείγματα</a:t>
            </a:r>
          </a:p>
          <a:p>
            <a:pPr>
              <a:lnSpc>
                <a:spcPct val="110000"/>
              </a:lnSpc>
              <a:spcBef>
                <a:spcPct val="40000"/>
              </a:spcBef>
            </a:pPr>
            <a:r>
              <a:rPr lang="el-GR" sz="2800" dirty="0"/>
              <a:t>Η προπόνηση αντοχής ήταν το ίδιο αποτελεσματική με την ψυχοθεραπεία στον περιορισμό της κατάθλιψης (North </a:t>
            </a:r>
            <a:r>
              <a:rPr lang="el-GR" sz="2800" dirty="0" err="1"/>
              <a:t>et</a:t>
            </a:r>
            <a:r>
              <a:rPr lang="el-GR" sz="2800" dirty="0"/>
              <a:t> </a:t>
            </a:r>
            <a:r>
              <a:rPr lang="el-GR" sz="2800" dirty="0" err="1"/>
              <a:t>al</a:t>
            </a:r>
            <a:r>
              <a:rPr lang="el-GR" sz="2800" dirty="0"/>
              <a:t>., 1990)</a:t>
            </a:r>
          </a:p>
          <a:p>
            <a:pPr>
              <a:lnSpc>
                <a:spcPct val="110000"/>
              </a:lnSpc>
              <a:spcBef>
                <a:spcPct val="40000"/>
              </a:spcBef>
            </a:pPr>
            <a:r>
              <a:rPr lang="el-GR" sz="2800" dirty="0" smtClean="0"/>
              <a:t> </a:t>
            </a:r>
            <a:r>
              <a:rPr lang="el-GR" sz="2800" dirty="0"/>
              <a:t>Η προπόνηση αντοχής + δύναμη βελτίωσαν την </a:t>
            </a:r>
            <a:r>
              <a:rPr lang="el-GR" sz="2800" dirty="0" err="1"/>
              <a:t>λειτουργι-κότητα</a:t>
            </a:r>
            <a:r>
              <a:rPr lang="el-GR" sz="2800" dirty="0"/>
              <a:t> του άνω και κάτω κορμού (</a:t>
            </a:r>
            <a:r>
              <a:rPr lang="el-GR" sz="2800" dirty="0" err="1"/>
              <a:t>Cress</a:t>
            </a:r>
            <a:r>
              <a:rPr lang="el-GR" sz="2800" dirty="0"/>
              <a:t> </a:t>
            </a:r>
            <a:r>
              <a:rPr lang="el-GR" sz="2800" dirty="0" err="1"/>
              <a:t>et</a:t>
            </a:r>
            <a:r>
              <a:rPr lang="el-GR" sz="2800" dirty="0"/>
              <a:t> </a:t>
            </a:r>
            <a:r>
              <a:rPr lang="el-GR" sz="2800" dirty="0" err="1"/>
              <a:t>al</a:t>
            </a:r>
            <a:r>
              <a:rPr lang="el-GR" sz="2800" dirty="0"/>
              <a:t>., 1999).</a:t>
            </a:r>
          </a:p>
          <a:p>
            <a:pPr>
              <a:lnSpc>
                <a:spcPct val="110000"/>
              </a:lnSpc>
              <a:spcBef>
                <a:spcPct val="40000"/>
              </a:spcBef>
            </a:pPr>
            <a:r>
              <a:rPr lang="el-GR" sz="2800" dirty="0" smtClean="0"/>
              <a:t> </a:t>
            </a:r>
            <a:r>
              <a:rPr lang="el-GR" sz="2800" dirty="0"/>
              <a:t>Βελτίωση της ικανότητας πραγματοποίησης καθημερινών δραστηριοτήτων κατά 14% (</a:t>
            </a:r>
            <a:r>
              <a:rPr lang="el-GR" sz="2800" dirty="0" err="1"/>
              <a:t>Cress</a:t>
            </a:r>
            <a:r>
              <a:rPr lang="el-GR" sz="2800" dirty="0"/>
              <a:t> &amp; </a:t>
            </a:r>
            <a:r>
              <a:rPr lang="el-GR" sz="2800" dirty="0" err="1"/>
              <a:t>Meyers</a:t>
            </a:r>
            <a:r>
              <a:rPr lang="el-GR" sz="2800" dirty="0"/>
              <a:t>, 2003).</a:t>
            </a:r>
          </a:p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endParaRPr lang="el-GR" sz="2800" dirty="0" smtClean="0"/>
          </a:p>
          <a:p>
            <a:pPr marL="0" indent="0">
              <a:lnSpc>
                <a:spcPct val="110000"/>
              </a:lnSpc>
              <a:spcBef>
                <a:spcPct val="40000"/>
              </a:spcBef>
              <a:buNone/>
            </a:pPr>
            <a:endParaRPr lang="el-GR" sz="2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524149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l-GR" sz="3200" dirty="0" smtClean="0"/>
              <a:t>  Ψυχολογικά οφέλη</a:t>
            </a:r>
          </a:p>
          <a:p>
            <a:pPr>
              <a:buFont typeface="Arial" pitchFamily="34" charset="0"/>
              <a:buChar char="•"/>
            </a:pPr>
            <a:r>
              <a:rPr lang="el-GR" sz="3200" dirty="0" smtClean="0"/>
              <a:t> Κοινωνικά οφέλη</a:t>
            </a:r>
            <a:endParaRPr lang="el-GR" sz="3200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400" dirty="0" smtClean="0"/>
              <a:t>Παρεμβάσεις στον τρόπο ζωής: Άσκηση &amp; Συστηματική ΦΔ</a:t>
            </a:r>
            <a:br>
              <a:rPr lang="el-GR" sz="4400" dirty="0" smtClean="0"/>
            </a:br>
            <a:endParaRPr lang="el-GR" sz="4400" dirty="0" smtClean="0"/>
          </a:p>
        </p:txBody>
      </p:sp>
    </p:spTree>
    <p:extLst>
      <p:ext uri="{BB962C8B-B14F-4D97-AF65-F5344CB8AC3E}">
        <p14:creationId xmlns:p14="http://schemas.microsoft.com/office/powerpoint/2010/main" val="3470411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Τα οφέλη της άσκησης για τους ηλικιωμένους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  <a:defRPr/>
            </a:pPr>
            <a:r>
              <a:rPr lang="el-GR" sz="2200" dirty="0" smtClean="0"/>
              <a:t>Τα οφέλη της άσκησης στην υγεία και τη λειτουργικότητα των ηλικιωμένων προσελκύουν την προσοχή επιστημόνων από διαφορετικές περιοχές.</a:t>
            </a:r>
          </a:p>
          <a:p>
            <a:pPr marL="0" indent="0">
              <a:lnSpc>
                <a:spcPct val="120000"/>
              </a:lnSpc>
              <a:buNone/>
              <a:defRPr/>
            </a:pPr>
            <a:r>
              <a:rPr lang="el-GR" sz="2200" dirty="0" smtClean="0"/>
              <a:t>Η άσκηση συστήνεται σαν εναλλακτικό μέσο θεραπείας για πολλές σωματικές και ψυχολογικές ασθένειες. </a:t>
            </a:r>
          </a:p>
          <a:p>
            <a:pPr marL="0" indent="0">
              <a:lnSpc>
                <a:spcPct val="120000"/>
              </a:lnSpc>
              <a:buNone/>
              <a:defRPr/>
            </a:pPr>
            <a:r>
              <a:rPr lang="el-GR" sz="2200" dirty="0" smtClean="0"/>
              <a:t>Η άσκηση έχει θετικές επιδράσεις στο </a:t>
            </a:r>
            <a:r>
              <a:rPr lang="el-GR" sz="2200" dirty="0" err="1" smtClean="0"/>
              <a:t>μυοσκελετικό</a:t>
            </a:r>
            <a:r>
              <a:rPr lang="el-GR" sz="2200" dirty="0" smtClean="0"/>
              <a:t>, </a:t>
            </a:r>
            <a:r>
              <a:rPr lang="el-GR" sz="2200" dirty="0" err="1" smtClean="0"/>
              <a:t>καρδιοαγγεια</a:t>
            </a:r>
            <a:r>
              <a:rPr lang="el-GR" sz="2200" dirty="0" smtClean="0"/>
              <a:t>-</a:t>
            </a:r>
            <a:r>
              <a:rPr lang="el-GR" sz="2200" dirty="0" err="1" smtClean="0"/>
              <a:t>κό</a:t>
            </a:r>
            <a:r>
              <a:rPr lang="el-GR" sz="2200" dirty="0" smtClean="0"/>
              <a:t>, αναπνευστικό και ενδοκρινικό σύστημα, περιορίζει τον κίνδυνο και τη σοβαρότητα εμφάνισης σωματικών και ψυχολογικών ασθενειών που συνοδεύουν τη μεγάλη ηλικία, και περιορίζει το άγχος και την εμφάνιση συμπτωμάτων κατάθλιψης.</a:t>
            </a:r>
          </a:p>
          <a:p>
            <a:pPr>
              <a:lnSpc>
                <a:spcPct val="120000"/>
              </a:lnSpc>
              <a:defRPr/>
            </a:pPr>
            <a:endParaRPr lang="el-GR" sz="2400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0" indent="0">
              <a:buNone/>
            </a:pPr>
            <a:endParaRPr lang="el-GR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48729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rgbClr val="C00000"/>
          </a:solidFill>
        </p:spPr>
        <p:txBody>
          <a:bodyPr>
            <a:normAutofit fontScale="90000"/>
          </a:bodyPr>
          <a:lstStyle/>
          <a:p>
            <a:r>
              <a:rPr lang="el-GR" dirty="0" smtClean="0">
                <a:solidFill>
                  <a:schemeClr val="bg1"/>
                </a:solidFill>
              </a:rPr>
              <a:t>Ψυχολογικά οφέλη της </a:t>
            </a:r>
            <a:br>
              <a:rPr lang="el-GR" dirty="0" smtClean="0">
                <a:solidFill>
                  <a:schemeClr val="bg1"/>
                </a:solidFill>
              </a:rPr>
            </a:br>
            <a:r>
              <a:rPr lang="el-GR" dirty="0" smtClean="0">
                <a:solidFill>
                  <a:schemeClr val="bg1"/>
                </a:solidFill>
              </a:rPr>
              <a:t>Φυσικής Δραστηριότητας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783357"/>
            <a:ext cx="8435280" cy="4525963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  <a:defRPr/>
            </a:pPr>
            <a:r>
              <a:rPr lang="el-GR" sz="2400" dirty="0" smtClean="0"/>
              <a:t>Η συστηματική συμμετοχή σε Φυσική Δραστηριότητα (ΦΔ) έχει θετικές επιδράσεις σε αρκετές ψυχολογικές μεταβλητές των ηλικιωμένων. </a:t>
            </a:r>
          </a:p>
          <a:p>
            <a:pPr marL="0" indent="0">
              <a:lnSpc>
                <a:spcPct val="120000"/>
              </a:lnSpc>
              <a:buNone/>
              <a:defRPr/>
            </a:pPr>
            <a:r>
              <a:rPr lang="el-GR" sz="2400" dirty="0" smtClean="0"/>
              <a:t>Στον πίνακα που ακολουθεί παρουσιάζονται συνοπτικά τα ψυχολογικά οφέλη της άσκησης για τους ηλικιωμένους, τα οποία είναι βραχυπρόθεσμα και μακροπρόθεσμα.</a:t>
            </a:r>
          </a:p>
          <a:p>
            <a:pPr marL="0" indent="0">
              <a:lnSpc>
                <a:spcPct val="120000"/>
              </a:lnSpc>
              <a:buNone/>
              <a:defRPr/>
            </a:pPr>
            <a:r>
              <a:rPr lang="el-GR" sz="2400" dirty="0" smtClean="0"/>
              <a:t>Τα πιο σημαντικά ψυχολογικά οφέλη των ηλικιωμένων από την άσκηση  αναλύονται διεξοδικά παρακάτω.</a:t>
            </a:r>
          </a:p>
          <a:p>
            <a:pPr marL="0" indent="0">
              <a:lnSpc>
                <a:spcPct val="120000"/>
              </a:lnSpc>
              <a:buNone/>
              <a:defRPr/>
            </a:pPr>
            <a:endParaRPr lang="el-GR" sz="240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39227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Το παρόν εκπαιδευτικό υλικό έχει αναπτυχθεί στα πλαίσια του εκπαιδευτικού έργου του διδάσκοντα.</a:t>
            </a:r>
            <a:endParaRPr lang="en-US" sz="2400" dirty="0" smtClean="0"/>
          </a:p>
          <a:p>
            <a:r>
              <a:rPr lang="el-GR" sz="2400" dirty="0" smtClean="0"/>
              <a:t>Το έργο «</a:t>
            </a:r>
            <a:r>
              <a:rPr lang="el-GR" sz="2400" b="1" dirty="0" smtClean="0"/>
              <a:t>Ανοικτά Ακαδημαϊκά Μαθήματα </a:t>
            </a:r>
            <a:r>
              <a:rPr lang="el-GR" sz="2400" b="1" smtClean="0"/>
              <a:t>Πανεπιστημίου Θεσσαλίας</a:t>
            </a:r>
            <a:r>
              <a:rPr lang="el-GR" sz="2400" smtClean="0"/>
              <a:t>» </a:t>
            </a:r>
            <a:r>
              <a:rPr lang="el-GR" sz="2400" dirty="0" smtClean="0"/>
              <a:t>έχει χρηματοδοτήσει μόνο τη αναδιαμόρφωση του εκπαιδευτικού υλικού. </a:t>
            </a:r>
          </a:p>
          <a:p>
            <a:r>
              <a:rPr lang="el-GR" sz="24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5055064"/>
            <a:ext cx="6480048" cy="1542288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30</a:t>
            </a:fld>
            <a:endParaRPr lang="el-G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9550" y="160338"/>
            <a:ext cx="8724900" cy="654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7050048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Ψυχολογικά οφέλη της ΦΔ: </a:t>
            </a:r>
            <a:br>
              <a:rPr lang="el-GR" dirty="0" smtClean="0"/>
            </a:br>
            <a:r>
              <a:rPr lang="el-GR" dirty="0" smtClean="0"/>
              <a:t>Ψυχική ευεξία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556792"/>
            <a:ext cx="8435280" cy="4525963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Aft>
                <a:spcPct val="50000"/>
              </a:spcAft>
              <a:buNone/>
              <a:defRPr/>
            </a:pPr>
            <a:r>
              <a:rPr lang="el-GR" sz="2200" dirty="0" smtClean="0"/>
              <a:t>Η ψυχική υγεία περιλαμβάνει θετικές και αρνητικές διαστάσεις. </a:t>
            </a:r>
          </a:p>
          <a:p>
            <a:pPr marL="0" indent="0">
              <a:lnSpc>
                <a:spcPct val="120000"/>
              </a:lnSpc>
              <a:spcAft>
                <a:spcPct val="50000"/>
              </a:spcAft>
              <a:buNone/>
              <a:defRPr/>
            </a:pPr>
            <a:r>
              <a:rPr lang="el-GR" sz="2200" dirty="0" smtClean="0"/>
              <a:t>Οι προηγούμενες έρευνες είχαν επικεντρωθεί κυρίως στην επίδραση της άσκησης στον περιορισμό των αρνητικών διαστάσεων.</a:t>
            </a:r>
          </a:p>
          <a:p>
            <a:pPr marL="0" indent="0">
              <a:lnSpc>
                <a:spcPct val="120000"/>
              </a:lnSpc>
              <a:spcAft>
                <a:spcPct val="50000"/>
              </a:spcAft>
              <a:buNone/>
              <a:defRPr/>
            </a:pPr>
            <a:r>
              <a:rPr lang="el-GR" sz="2200" dirty="0" smtClean="0"/>
              <a:t>Οι </a:t>
            </a:r>
            <a:r>
              <a:rPr lang="el-GR" sz="2200" dirty="0" err="1" smtClean="0"/>
              <a:t>McAuley</a:t>
            </a:r>
            <a:r>
              <a:rPr lang="el-GR" sz="2200" dirty="0" smtClean="0"/>
              <a:t> &amp; </a:t>
            </a:r>
            <a:r>
              <a:rPr lang="el-GR" sz="2200" dirty="0" err="1" smtClean="0"/>
              <a:t>Rudolph</a:t>
            </a:r>
            <a:r>
              <a:rPr lang="el-GR" sz="2200" dirty="0" smtClean="0"/>
              <a:t> (1995) εξέτασαν την επίδραση της άσκησης και σε θετικές διαστάσεις (αυτοεκτίμηση, </a:t>
            </a:r>
            <a:r>
              <a:rPr lang="el-GR" sz="2200" dirty="0" err="1" smtClean="0"/>
              <a:t>αυτοαποτελεσματικότητα</a:t>
            </a:r>
            <a:r>
              <a:rPr lang="el-GR" sz="2200" dirty="0" smtClean="0"/>
              <a:t> και γενική ευεξία). </a:t>
            </a:r>
          </a:p>
          <a:p>
            <a:pPr marL="0" indent="0">
              <a:lnSpc>
                <a:spcPct val="120000"/>
              </a:lnSpc>
              <a:spcAft>
                <a:spcPct val="50000"/>
              </a:spcAft>
              <a:buNone/>
              <a:defRPr/>
            </a:pPr>
            <a:r>
              <a:rPr lang="el-GR" sz="2200" dirty="0" smtClean="0"/>
              <a:t>Βρήκαν θετικές επιδράσεις της άσκησης στην ψυχική ευεξία ιδιαίτερα μετά από μακροχρόνια συμμετοχή (&gt;10 εβδομάδες).</a:t>
            </a:r>
          </a:p>
          <a:p>
            <a:pPr marL="0" indent="0">
              <a:lnSpc>
                <a:spcPct val="120000"/>
              </a:lnSpc>
              <a:spcAft>
                <a:spcPct val="50000"/>
              </a:spcAft>
              <a:buNone/>
              <a:defRPr/>
            </a:pPr>
            <a:r>
              <a:rPr lang="el-GR" sz="2200" dirty="0" smtClean="0"/>
              <a:t>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15886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Ψυχολογικά οφέλη της ΦΔ: </a:t>
            </a:r>
            <a:br>
              <a:rPr lang="el-GR" dirty="0" smtClean="0"/>
            </a:br>
            <a:r>
              <a:rPr lang="el-GR" dirty="0" smtClean="0"/>
              <a:t>Κατάθλιψη και άγχος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556792"/>
            <a:ext cx="8435280" cy="4525963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Aft>
                <a:spcPct val="50000"/>
              </a:spcAft>
              <a:buNone/>
              <a:defRPr/>
            </a:pPr>
            <a:r>
              <a:rPr lang="el-GR" sz="2400" dirty="0" smtClean="0"/>
              <a:t>Η πιθανότητα εμφάνισης της κατάθλιψης είναι μεγαλύτερη όσο πιο μεγάλη είναι η ηλικία των ατόμων. Η άσκηση περιορίζει την πιθανότητα εμφάνισης κατάθλιψης.</a:t>
            </a:r>
          </a:p>
          <a:p>
            <a:pPr marL="0" indent="0">
              <a:lnSpc>
                <a:spcPct val="120000"/>
              </a:lnSpc>
              <a:spcAft>
                <a:spcPct val="50000"/>
              </a:spcAft>
              <a:buNone/>
              <a:defRPr/>
            </a:pPr>
            <a:r>
              <a:rPr lang="el-GR" sz="2400" dirty="0" smtClean="0"/>
              <a:t>Βρέθηκε ότι η συστηματική άσκηση περιορίζει το βαθμό κατάθλιψης σε άτομα με μέτρια κατάθλιψη.</a:t>
            </a:r>
          </a:p>
          <a:p>
            <a:pPr marL="0" indent="0">
              <a:lnSpc>
                <a:spcPct val="120000"/>
              </a:lnSpc>
              <a:spcAft>
                <a:spcPct val="50000"/>
              </a:spcAft>
              <a:buNone/>
              <a:defRPr/>
            </a:pPr>
            <a:r>
              <a:rPr lang="el-GR" sz="2400" dirty="0" smtClean="0"/>
              <a:t>Απαιτείται περαιτέρω έρευνα για να διαπιστωθούν οι μηχανισμοί μέσω των οποίων η άσκηση περιορίζει την κατάθλιψη και το άγχος στους ηλικιωμένους</a:t>
            </a:r>
          </a:p>
          <a:p>
            <a:pPr marL="0" indent="0">
              <a:lnSpc>
                <a:spcPct val="120000"/>
              </a:lnSpc>
              <a:spcAft>
                <a:spcPct val="50000"/>
              </a:spcAft>
              <a:buNone/>
              <a:defRPr/>
            </a:pPr>
            <a:r>
              <a:rPr lang="el-GR" sz="2400" dirty="0" smtClean="0"/>
              <a:t>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9748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Ψυχολογικά οφέλη της ΦΔ: </a:t>
            </a:r>
            <a:br>
              <a:rPr lang="el-GR" dirty="0" smtClean="0"/>
            </a:br>
            <a:r>
              <a:rPr lang="el-GR" dirty="0" smtClean="0"/>
              <a:t>Γνωστική λειτουργία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556792"/>
            <a:ext cx="8435280" cy="4525963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Aft>
                <a:spcPct val="50000"/>
              </a:spcAft>
              <a:buNone/>
              <a:defRPr/>
            </a:pPr>
            <a:r>
              <a:rPr lang="el-GR" sz="2200" dirty="0" smtClean="0"/>
              <a:t>Η ηλικία και η γήρανση επηρεάζει αρνητικά τη γνωστική λειτουργία. Η γνωστική λειτουργία έχει πολλές διαστάσεις. Δεν υπάρχουν σαφής απαντήσεις για τις επιδράσεις της ΦΔ σε όλες αυτές τις διαστάσεις.</a:t>
            </a:r>
          </a:p>
          <a:p>
            <a:pPr marL="0" indent="0">
              <a:lnSpc>
                <a:spcPct val="120000"/>
              </a:lnSpc>
              <a:spcAft>
                <a:spcPct val="50000"/>
              </a:spcAft>
              <a:buNone/>
              <a:defRPr/>
            </a:pPr>
            <a:r>
              <a:rPr lang="el-GR" sz="2200" dirty="0" smtClean="0"/>
              <a:t>Τα δραστήρια ηλικιωμένα άτομα μεθοδεύουν πληροφορίες από το περιβάλλον πιο αποτελεσματικά από τα μη δραστήρια.</a:t>
            </a:r>
          </a:p>
          <a:p>
            <a:pPr marL="0" indent="0">
              <a:lnSpc>
                <a:spcPct val="120000"/>
              </a:lnSpc>
              <a:spcAft>
                <a:spcPct val="50000"/>
              </a:spcAft>
              <a:buNone/>
              <a:defRPr/>
            </a:pPr>
            <a:r>
              <a:rPr lang="el-GR" sz="2200" dirty="0" smtClean="0"/>
              <a:t>Οι θετικές επιδράσεις της ΦΔ είναι πιο εμφανείς στις δεξιότητες που απαιτούν γρήγορη επεξεργασία παρά στις αυτοματοποιημένες δεξιότητες. Αποδίδονται στη βελτίωση της κυκλοφορίας του αίματος, την </a:t>
            </a:r>
            <a:r>
              <a:rPr lang="el-GR" sz="2200" dirty="0" err="1" smtClean="0"/>
              <a:t>επανασύνθεση</a:t>
            </a:r>
            <a:r>
              <a:rPr lang="el-GR" sz="2200" dirty="0" smtClean="0"/>
              <a:t> νευρικών κυττάρων και τη συγκέντρωση ορισμένων νευροδιαβιβαστών.</a:t>
            </a:r>
          </a:p>
          <a:p>
            <a:pPr marL="0" indent="0">
              <a:lnSpc>
                <a:spcPct val="120000"/>
              </a:lnSpc>
              <a:spcAft>
                <a:spcPct val="50000"/>
              </a:spcAft>
              <a:buNone/>
              <a:defRPr/>
            </a:pPr>
            <a:r>
              <a:rPr lang="el-GR" sz="2200" dirty="0" smtClean="0"/>
              <a:t>.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31437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solidFill>
            <a:srgbClr val="C00000"/>
          </a:solidFill>
        </p:spPr>
        <p:txBody>
          <a:bodyPr>
            <a:normAutofit fontScale="90000"/>
          </a:bodyPr>
          <a:lstStyle/>
          <a:p>
            <a:r>
              <a:rPr lang="el-GR" dirty="0" smtClean="0">
                <a:solidFill>
                  <a:schemeClr val="bg1"/>
                </a:solidFill>
              </a:rPr>
              <a:t>Κοινωνικά οφέλη της </a:t>
            </a:r>
            <a:br>
              <a:rPr lang="el-GR" dirty="0" smtClean="0">
                <a:solidFill>
                  <a:schemeClr val="bg1"/>
                </a:solidFill>
              </a:rPr>
            </a:br>
            <a:r>
              <a:rPr lang="el-GR" dirty="0" smtClean="0">
                <a:solidFill>
                  <a:schemeClr val="bg1"/>
                </a:solidFill>
              </a:rPr>
              <a:t>Φυσικής Δραστηριότητας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783357"/>
            <a:ext cx="8435280" cy="4525963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  <a:defRPr/>
            </a:pPr>
            <a:r>
              <a:rPr lang="el-GR" sz="2400" dirty="0" smtClean="0"/>
              <a:t>Η συμμετοχή σε συστηματική Φυσική Δραστηριότητα (ΦΔ), μέσα από την οποία γίνεται ενίσχυση ρόλων έχει θετικές κοινωνικές επιπτώσεις στα ηλικιωμένα άτομα.</a:t>
            </a:r>
          </a:p>
          <a:p>
            <a:pPr marL="0" indent="0">
              <a:lnSpc>
                <a:spcPct val="120000"/>
              </a:lnSpc>
              <a:buNone/>
              <a:defRPr/>
            </a:pPr>
            <a:r>
              <a:rPr lang="el-GR" sz="2400" dirty="0" smtClean="0"/>
              <a:t>Τους βοηθάει να επαναπροσδιορίσουν τον κοινωνικό τους ρόλο και να ξεπεράσουν τις απώλειες αγαπημένων προσώπων. </a:t>
            </a:r>
          </a:p>
          <a:p>
            <a:pPr marL="0" indent="0">
              <a:lnSpc>
                <a:spcPct val="120000"/>
              </a:lnSpc>
              <a:buNone/>
              <a:defRPr/>
            </a:pPr>
            <a:r>
              <a:rPr lang="el-GR" sz="2400" dirty="0" smtClean="0"/>
              <a:t>Στον πίνακα που ακολουθεί παρουσιάζονται συνοπτικά τα κοινωνικά οφέλη της άσκησης για τους ηλικιωμένους.</a:t>
            </a:r>
          </a:p>
          <a:p>
            <a:pPr marL="0" indent="0">
              <a:lnSpc>
                <a:spcPct val="120000"/>
              </a:lnSpc>
              <a:buNone/>
              <a:defRPr/>
            </a:pPr>
            <a:endParaRPr lang="el-GR" sz="240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44644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35</a:t>
            </a:fld>
            <a:endParaRPr lang="el-G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963" y="65088"/>
            <a:ext cx="8474075" cy="6735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6335795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>
          <a:xfrm>
            <a:off x="755576" y="3831723"/>
            <a:ext cx="7776864" cy="1752600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5718258"/>
            <a:ext cx="3240360" cy="771224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541784" y="468279"/>
            <a:ext cx="7990656" cy="1303321"/>
            <a:chOff x="467544" y="468279"/>
            <a:chExt cx="7990656" cy="1303321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  <p:grpSp>
          <p:nvGrpSpPr>
            <p:cNvPr id="14" name="Group 13"/>
            <p:cNvGrpSpPr/>
            <p:nvPr/>
          </p:nvGrpSpPr>
          <p:grpSpPr>
            <a:xfrm>
              <a:off x="467544" y="520290"/>
              <a:ext cx="3960440" cy="1224136"/>
              <a:chOff x="395536" y="520290"/>
              <a:chExt cx="3960440" cy="1224136"/>
            </a:xfrm>
          </p:grpSpPr>
          <p:pic>
            <p:nvPicPr>
              <p:cNvPr id="15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6" name="TextBox 15"/>
              <p:cNvSpPr txBox="1"/>
              <p:nvPr/>
            </p:nvSpPr>
            <p:spPr>
              <a:xfrm>
                <a:off x="1619672" y="836712"/>
                <a:ext cx="2736304" cy="5760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11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253" y="5607262"/>
            <a:ext cx="993216" cy="99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814" y="5907020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6548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/>
            <a:r>
              <a:rPr lang="el-GR" dirty="0" smtClean="0"/>
              <a:t>Να παρουσιάσει συνοπτικά τις πιο σημαντικές αλλαγές στη δομή του σώματος (ύψος και βάρος), αλλά και τη σύστασή του κατά την αύξηση της ηλικίας</a:t>
            </a:r>
          </a:p>
          <a:p>
            <a:pPr marL="0"/>
            <a:r>
              <a:rPr lang="el-GR" dirty="0" smtClean="0"/>
              <a:t>Να παρουσιάσει τις συνέπειες των παραπάνω αλλαγών στη λειτουργικότητα των ηλικιωμένων</a:t>
            </a:r>
          </a:p>
          <a:p>
            <a:pPr marL="0"/>
            <a:r>
              <a:rPr lang="el-GR" dirty="0" smtClean="0"/>
              <a:t>Να παρουσιάσει τα σημαντικότερα ψυχολογικά και κοινωνικά οφέλη της φυσικής δραστηριότητας για τους ηλικιωμένους.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5232" y="1816224"/>
            <a:ext cx="7283152" cy="4205064"/>
          </a:xfrm>
        </p:spPr>
        <p:txBody>
          <a:bodyPr>
            <a:normAutofit/>
          </a:bodyPr>
          <a:lstStyle/>
          <a:p>
            <a:r>
              <a:rPr lang="el-GR" dirty="0" smtClean="0"/>
              <a:t>Αλλαγές στη δομή και τη σύσταση του σώματος</a:t>
            </a:r>
          </a:p>
          <a:p>
            <a:r>
              <a:rPr lang="el-GR" dirty="0" smtClean="0"/>
              <a:t>Γήρανση και λειτουργικότητα</a:t>
            </a:r>
          </a:p>
          <a:p>
            <a:r>
              <a:rPr lang="el-GR" dirty="0" smtClean="0"/>
              <a:t>Ψυχολογικά </a:t>
            </a:r>
            <a:r>
              <a:rPr lang="el-GR" dirty="0"/>
              <a:t>και κοινωνικά οφέλη της φυσικής δραστηριότητας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Χρήση Διατάξεων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15522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>
          <a:xfrm>
            <a:off x="685800" y="62068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l-GR" dirty="0"/>
              <a:t>Φυσιολογικές μεταβολές, απόδοση και </a:t>
            </a:r>
            <a:r>
              <a:rPr lang="el-GR" dirty="0" err="1"/>
              <a:t>fitness</a:t>
            </a:r>
            <a:r>
              <a:rPr lang="el-GR" dirty="0"/>
              <a:t> κατά την αύξηση της ηλικίας</a:t>
            </a: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>
          <a:xfrm>
            <a:off x="3239852" y="2518048"/>
            <a:ext cx="2664296" cy="622920"/>
          </a:xfrm>
        </p:spPr>
        <p:txBody>
          <a:bodyPr/>
          <a:lstStyle/>
          <a:p>
            <a:r>
              <a:rPr lang="en-US" dirty="0" smtClean="0"/>
              <a:t>2</a:t>
            </a:r>
            <a:r>
              <a:rPr lang="el-GR" baseline="30000" dirty="0" smtClean="0"/>
              <a:t>η</a:t>
            </a:r>
            <a:r>
              <a:rPr lang="el-GR" dirty="0" smtClean="0"/>
              <a:t> ενότητα</a:t>
            </a:r>
            <a:endParaRPr lang="el-GR" dirty="0"/>
          </a:p>
        </p:txBody>
      </p:sp>
      <p:pic>
        <p:nvPicPr>
          <p:cNvPr id="6" name="Picture 8" descr="http://www.independent-living.net/images/independent-living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22977" y="3429000"/>
            <a:ext cx="4098046" cy="27860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l-GR" dirty="0"/>
              <a:t>Αλλαγές στη μορφή του </a:t>
            </a:r>
            <a:r>
              <a:rPr lang="el-GR" dirty="0" smtClean="0"/>
              <a:t>σώματος</a:t>
            </a:r>
            <a:endParaRPr lang="en-GB" sz="24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l-GR" sz="2800" i="1" dirty="0"/>
              <a:t>Η αύξηση της ηλικίας συνοδεύεται από σημαντικές αλλαγές  στην εξωτερική εμφάνιση</a:t>
            </a:r>
          </a:p>
          <a:p>
            <a:pPr>
              <a:buFont typeface="Arial" charset="0"/>
              <a:buChar char="•"/>
            </a:pPr>
            <a:endParaRPr lang="el-GR" sz="2800" dirty="0" smtClean="0"/>
          </a:p>
          <a:p>
            <a:pPr>
              <a:buFont typeface="Arial" charset="0"/>
              <a:buChar char="•"/>
            </a:pPr>
            <a:r>
              <a:rPr lang="el-GR" sz="2800" dirty="0" smtClean="0"/>
              <a:t>Το </a:t>
            </a:r>
            <a:r>
              <a:rPr lang="el-GR" sz="2800" dirty="0"/>
              <a:t>ύψος και το βάρος </a:t>
            </a: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dirty="0" smtClean="0"/>
              <a:t>εξακολουθούν </a:t>
            </a:r>
            <a:r>
              <a:rPr lang="el-GR" sz="2800" dirty="0"/>
              <a:t>να </a:t>
            </a: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dirty="0" smtClean="0"/>
              <a:t>μεταβάλλονται </a:t>
            </a:r>
            <a:r>
              <a:rPr lang="el-GR" sz="2800" dirty="0"/>
              <a:t>όσο </a:t>
            </a:r>
            <a:r>
              <a:rPr lang="el-GR" sz="2800" dirty="0" smtClean="0"/>
              <a:t/>
            </a:r>
            <a:br>
              <a:rPr lang="el-GR" sz="2800" dirty="0" smtClean="0"/>
            </a:br>
            <a:r>
              <a:rPr lang="el-GR" sz="2800" dirty="0" smtClean="0"/>
              <a:t>προχωράει </a:t>
            </a:r>
            <a:r>
              <a:rPr lang="el-GR" sz="2800" dirty="0"/>
              <a:t>η ηλικία</a:t>
            </a:r>
            <a:endParaRPr lang="en-US" sz="2800" dirty="0"/>
          </a:p>
          <a:p>
            <a:pPr>
              <a:buFont typeface="Arial" charset="0"/>
              <a:buChar char="•"/>
            </a:pPr>
            <a:endParaRPr lang="el-GR" sz="2800" dirty="0" smtClean="0"/>
          </a:p>
          <a:p>
            <a:pPr>
              <a:buFont typeface="Arial" charset="0"/>
              <a:buChar char="•"/>
            </a:pPr>
            <a:endParaRPr lang="en-US" sz="2800" dirty="0"/>
          </a:p>
          <a:p>
            <a:pPr>
              <a:buFont typeface="Arial" charset="0"/>
              <a:buChar char="•"/>
            </a:pPr>
            <a:r>
              <a:rPr lang="en-US" sz="2800" dirty="0"/>
              <a:t> </a:t>
            </a:r>
            <a:r>
              <a:rPr lang="el-GR" sz="2800" dirty="0"/>
              <a:t>Η σύσταση των οστών, και η αναλογία λίπους μυϊκής μάζας αλλάζουν απόλυτα και σχετικά. </a:t>
            </a:r>
          </a:p>
          <a:p>
            <a:pPr marL="0" indent="0">
              <a:buNone/>
            </a:pPr>
            <a:endParaRPr lang="en-GB" sz="28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/>
          </a:p>
        </p:txBody>
      </p:sp>
      <p:pic>
        <p:nvPicPr>
          <p:cNvPr id="7" name="Content Placeholder 6" descr="http://www.steadyhealth.com/articles/user_files/4540/Image/average_height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3800" y="2348880"/>
            <a:ext cx="4038600" cy="27701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062526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Αλλαγές στη μορφή του σώματος: Ύψος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1349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sz="2800" dirty="0"/>
              <a:t>Απώλεια ύψους κατά </a:t>
            </a:r>
            <a:r>
              <a:rPr lang="en-US" sz="2800" dirty="0"/>
              <a:t>1 cm </a:t>
            </a:r>
            <a:r>
              <a:rPr lang="el-GR" sz="2800" dirty="0"/>
              <a:t>περίπου ανά δεκαετία εμφανίζεται στις δεκαετίες των </a:t>
            </a:r>
            <a:r>
              <a:rPr lang="en-US" sz="2800" dirty="0"/>
              <a:t>40 and 50</a:t>
            </a:r>
            <a:r>
              <a:rPr lang="el-GR" sz="2800" dirty="0"/>
              <a:t>. Η απώλεια ύψους επιταχύνεται  μετά τα 60 και είναι πιο εμφανής στις </a:t>
            </a:r>
            <a:r>
              <a:rPr lang="el-GR" sz="2800" dirty="0" smtClean="0"/>
              <a:t>γυναίκες</a:t>
            </a:r>
            <a:br>
              <a:rPr lang="el-GR" sz="2800" dirty="0" smtClean="0"/>
            </a:br>
            <a:endParaRPr lang="el-GR" sz="2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l-GR" sz="2800" b="1" dirty="0" smtClean="0"/>
              <a:t>Άνδρες</a:t>
            </a:r>
            <a:r>
              <a:rPr lang="el-GR" sz="2800" dirty="0" smtClean="0"/>
              <a:t>: </a:t>
            </a:r>
            <a:r>
              <a:rPr lang="el-GR" sz="2800" dirty="0"/>
              <a:t>Αύξηση μέχρι την ηλικία των </a:t>
            </a:r>
            <a:r>
              <a:rPr lang="en-US" sz="2800" dirty="0"/>
              <a:t>20 </a:t>
            </a:r>
          </a:p>
          <a:p>
            <a:pPr marL="1252538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l-GR" sz="2800" dirty="0"/>
              <a:t>Μείωση κατά </a:t>
            </a:r>
            <a:r>
              <a:rPr lang="en-US" sz="2800" dirty="0"/>
              <a:t>4% </a:t>
            </a:r>
            <a:r>
              <a:rPr lang="el-GR" sz="2800" dirty="0"/>
              <a:t>μέχρι την ηλικία των </a:t>
            </a:r>
            <a:r>
              <a:rPr lang="en-US" sz="2800" dirty="0" smtClean="0"/>
              <a:t>70</a:t>
            </a:r>
            <a:endParaRPr lang="el-GR" sz="2800" dirty="0" smtClean="0"/>
          </a:p>
          <a:p>
            <a:pPr marL="1252538" indent="0">
              <a:lnSpc>
                <a:spcPct val="110000"/>
              </a:lnSpc>
              <a:spcBef>
                <a:spcPts val="0"/>
              </a:spcBef>
              <a:buNone/>
            </a:pPr>
            <a:endParaRPr lang="en-US" sz="28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el-GR" sz="2800" b="1" dirty="0" smtClean="0"/>
              <a:t>Γυναίκες</a:t>
            </a:r>
            <a:r>
              <a:rPr lang="el-GR" sz="2800" dirty="0" smtClean="0"/>
              <a:t>: </a:t>
            </a:r>
            <a:r>
              <a:rPr lang="el-GR" sz="2800" dirty="0"/>
              <a:t>Αύξηση μέχρι την ηλικία των </a:t>
            </a:r>
            <a:r>
              <a:rPr lang="en-US" sz="2800" dirty="0"/>
              <a:t>16 </a:t>
            </a:r>
            <a:r>
              <a:rPr lang="el-GR" sz="2800" dirty="0"/>
              <a:t>ή </a:t>
            </a:r>
            <a:r>
              <a:rPr lang="en-US" sz="2800" dirty="0"/>
              <a:t>18. </a:t>
            </a:r>
          </a:p>
          <a:p>
            <a:pPr marL="0" indent="1435100">
              <a:lnSpc>
                <a:spcPct val="110000"/>
              </a:lnSpc>
              <a:spcBef>
                <a:spcPts val="0"/>
              </a:spcBef>
              <a:buNone/>
            </a:pPr>
            <a:r>
              <a:rPr lang="el-GR" sz="2800" dirty="0"/>
              <a:t>Μείωση κατά 3</a:t>
            </a:r>
            <a:r>
              <a:rPr lang="en-US" sz="2800" dirty="0"/>
              <a:t>% </a:t>
            </a:r>
            <a:r>
              <a:rPr lang="el-GR" sz="2800" dirty="0"/>
              <a:t>μέχρι την ηλικία των </a:t>
            </a:r>
            <a:r>
              <a:rPr lang="en-US" sz="2800" dirty="0"/>
              <a:t>70</a:t>
            </a:r>
          </a:p>
          <a:p>
            <a:pPr marL="0" indent="0">
              <a:buNone/>
            </a:pP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1115358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5145</TotalTime>
  <Words>1543</Words>
  <Application>Microsoft Office PowerPoint</Application>
  <PresentationFormat>On-screen Show (4:3)</PresentationFormat>
  <Paragraphs>213</Paragraphs>
  <Slides>36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0" baseType="lpstr">
      <vt:lpstr>Arial</vt:lpstr>
      <vt:lpstr>Calibri</vt:lpstr>
      <vt:lpstr>Wingdings</vt:lpstr>
      <vt:lpstr>Θέμα του Office</vt:lpstr>
      <vt:lpstr>ΑΣΚΗΣΗ &amp; ΨΥΧΙΚΗ ΥΓΕΙΑ  ΣΤΗΝ ΤΡΙΤΗ ΗΛΙΚΙΑ</vt:lpstr>
      <vt:lpstr>Άδειες Χρήσης</vt:lpstr>
      <vt:lpstr>Χρηματοδότηση</vt:lpstr>
      <vt:lpstr>Σκοποί  ενότητας</vt:lpstr>
      <vt:lpstr>Περιεχόμενα ενότητας</vt:lpstr>
      <vt:lpstr>Χρήση Διατάξεων</vt:lpstr>
      <vt:lpstr>Φυσιολογικές μεταβολές, απόδοση και fitness κατά την αύξηση της ηλικίας</vt:lpstr>
      <vt:lpstr>Αλλαγές στη μορφή του σώματος</vt:lpstr>
      <vt:lpstr>Αλλαγές στη μορφή του σώματος: Ύψος</vt:lpstr>
      <vt:lpstr>Αλλαγές στη μορφή του σώματος: Βάρος</vt:lpstr>
      <vt:lpstr>Αλλαγές στη μορφή του σώματος: Απώλεια Βάρους</vt:lpstr>
      <vt:lpstr>Αλλαγές στη μορφή του σώματος: Σημεία εναπόθεσης σωματικού λίπους</vt:lpstr>
      <vt:lpstr>Κίνδυνος ασθένειας ανάλογα με το σωματικό βάρος και την περίμετρο μέσης</vt:lpstr>
      <vt:lpstr>Δείκτης Μάζας Σώματος (Kgr / m2)</vt:lpstr>
      <vt:lpstr>Αλλαγές στη σύσταση του σώματος</vt:lpstr>
      <vt:lpstr>Αλλαγές στη σύσταση του σώματος: Σωματικό λίπος</vt:lpstr>
      <vt:lpstr>Μετρήσεις σωματικού λίπους</vt:lpstr>
      <vt:lpstr>Αλλαγές στο σωματικό λίπος κατά τη γήρανση</vt:lpstr>
      <vt:lpstr>Παράγοντες αλλαγής του σωματικού λίπους κατά τη γήρανση</vt:lpstr>
      <vt:lpstr>Δομικές και λειτουργικές αλλαγές λόγω γήρανσης</vt:lpstr>
      <vt:lpstr>Γήρανση και λειτουργικότητα</vt:lpstr>
      <vt:lpstr>Γήρανση και λειτουργικότητα  Το μοντέλο Nagi  </vt:lpstr>
      <vt:lpstr>Γήρανση και λειτουργικότητα  Το μοντέλο Nagi - παράδειγμα </vt:lpstr>
      <vt:lpstr>Γήρανση και λειτουργικότητα  Το μοντέλο Nagi – παράδειγμα (συνέχεια) </vt:lpstr>
      <vt:lpstr>Γήρανση και λειτουργική εξάρτηση</vt:lpstr>
      <vt:lpstr>Άσκηση και λειτουργική εξάρτηση</vt:lpstr>
      <vt:lpstr>Παρεμβάσεις στον τρόπο ζωής: Άσκηση &amp; Συστηματική ΦΔ </vt:lpstr>
      <vt:lpstr>Τα οφέλη της άσκησης για τους ηλικιωμένους </vt:lpstr>
      <vt:lpstr>Ψυχολογικά οφέλη της  Φυσικής Δραστηριότητας</vt:lpstr>
      <vt:lpstr>PowerPoint Presentation</vt:lpstr>
      <vt:lpstr>Ψυχολογικά οφέλη της ΦΔ:  Ψυχική ευεξία </vt:lpstr>
      <vt:lpstr>Ψυχολογικά οφέλη της ΦΔ:  Κατάθλιψη και άγχος</vt:lpstr>
      <vt:lpstr>Ψυχολογικά οφέλη της ΦΔ:  Γνωστική λειτουργία</vt:lpstr>
      <vt:lpstr>Κοινωνικά οφέλη της  Φυσικής Δραστηριότητας</vt:lpstr>
      <vt:lpstr>PowerPoint Presentation</vt:lpstr>
      <vt:lpstr>Τέλος Ενότητας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Vasiliki Zisi</cp:lastModifiedBy>
  <cp:revision>259</cp:revision>
  <dcterms:created xsi:type="dcterms:W3CDTF">2012-09-06T09:03:05Z</dcterms:created>
  <dcterms:modified xsi:type="dcterms:W3CDTF">2015-11-24T12:18:26Z</dcterms:modified>
</cp:coreProperties>
</file>