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36"/>
  </p:notesMasterIdLst>
  <p:handoutMasterIdLst>
    <p:handoutMasterId r:id="rId37"/>
  </p:handoutMasterIdLst>
  <p:sldIdLst>
    <p:sldId id="257" r:id="rId3"/>
    <p:sldId id="264" r:id="rId4"/>
    <p:sldId id="414" r:id="rId5"/>
    <p:sldId id="540" r:id="rId6"/>
    <p:sldId id="542" r:id="rId7"/>
    <p:sldId id="543" r:id="rId8"/>
    <p:sldId id="544" r:id="rId9"/>
    <p:sldId id="545" r:id="rId10"/>
    <p:sldId id="546" r:id="rId11"/>
    <p:sldId id="547" r:id="rId12"/>
    <p:sldId id="548" r:id="rId13"/>
    <p:sldId id="549" r:id="rId14"/>
    <p:sldId id="550" r:id="rId15"/>
    <p:sldId id="551" r:id="rId16"/>
    <p:sldId id="552" r:id="rId17"/>
    <p:sldId id="553" r:id="rId18"/>
    <p:sldId id="554" r:id="rId19"/>
    <p:sldId id="555" r:id="rId20"/>
    <p:sldId id="556" r:id="rId21"/>
    <p:sldId id="558" r:id="rId22"/>
    <p:sldId id="559" r:id="rId23"/>
    <p:sldId id="560" r:id="rId24"/>
    <p:sldId id="561" r:id="rId25"/>
    <p:sldId id="562" r:id="rId26"/>
    <p:sldId id="563" r:id="rId27"/>
    <p:sldId id="325" r:id="rId28"/>
    <p:sldId id="271" r:id="rId29"/>
    <p:sldId id="258" r:id="rId30"/>
    <p:sldId id="259" r:id="rId31"/>
    <p:sldId id="260" r:id="rId32"/>
    <p:sldId id="272" r:id="rId33"/>
    <p:sldId id="273" r:id="rId34"/>
    <p:sldId id="261" r:id="rId35"/>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3" autoAdjust="0"/>
    <p:restoredTop sz="94660"/>
  </p:normalViewPr>
  <p:slideViewPr>
    <p:cSldViewPr>
      <p:cViewPr>
        <p:scale>
          <a:sx n="94" d="100"/>
          <a:sy n="94" d="100"/>
        </p:scale>
        <p:origin x="-72" y="-168"/>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6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0EF50A-55ED-4A03-87BC-716CA1045112}" type="datetimeFigureOut">
              <a:rPr lang="el-GR" smtClean="0"/>
              <a:t>15/3/2016</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F05BE-2FF4-4054-B69B-EBAD88308E2B}" type="slidenum">
              <a:rPr lang="el-GR" smtClean="0"/>
              <a:t>‹#›</a:t>
            </a:fld>
            <a:endParaRPr lang="el-GR"/>
          </a:p>
        </p:txBody>
      </p:sp>
    </p:spTree>
    <p:extLst>
      <p:ext uri="{BB962C8B-B14F-4D97-AF65-F5344CB8AC3E}">
        <p14:creationId xmlns:p14="http://schemas.microsoft.com/office/powerpoint/2010/main" val="31282861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FAE34-A9BA-4005-8175-E6F8E72C8B1C}" type="datetimeFigureOut">
              <a:rPr lang="el-GR" smtClean="0"/>
              <a:t>15/3/2016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0790D-22C5-45BB-A770-83CDE294324C}" type="slidenum">
              <a:rPr lang="el-GR" smtClean="0"/>
              <a:t>‹#›</a:t>
            </a:fld>
            <a:endParaRPr lang="el-GR"/>
          </a:p>
        </p:txBody>
      </p:sp>
    </p:spTree>
    <p:extLst>
      <p:ext uri="{BB962C8B-B14F-4D97-AF65-F5344CB8AC3E}">
        <p14:creationId xmlns:p14="http://schemas.microsoft.com/office/powerpoint/2010/main" val="37960820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323562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4399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2900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05180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428358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Tree>
    <p:extLst>
      <p:ext uri="{BB962C8B-B14F-4D97-AF65-F5344CB8AC3E}">
        <p14:creationId xmlns:p14="http://schemas.microsoft.com/office/powerpoint/2010/main" val="428358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72495F7-EA5A-4BF1-97BD-3EA59B1C7344}" type="datetime1">
              <a:rPr lang="el-GR" smtClean="0"/>
              <a:t>15/3/2016</a:t>
            </a:fld>
            <a:endParaRPr lang="el-GR"/>
          </a:p>
        </p:txBody>
      </p:sp>
      <p:sp>
        <p:nvSpPr>
          <p:cNvPr id="5" name="Θέση υποσέλιδου 4"/>
          <p:cNvSpPr>
            <a:spLocks noGrp="1"/>
          </p:cNvSpPr>
          <p:nvPr>
            <p:ph type="ftr" sz="quarter" idx="11"/>
          </p:nvPr>
        </p:nvSpPr>
        <p:spPr/>
        <p:txBody>
          <a:bodyPr/>
          <a:lstStyle>
            <a:lvl1pPr>
              <a:defRPr sz="800"/>
            </a:lvl1pPr>
          </a:lstStyle>
          <a:p>
            <a:endParaRPr lang="el-GR" dirty="0"/>
          </a:p>
        </p:txBody>
      </p:sp>
      <p:sp>
        <p:nvSpPr>
          <p:cNvPr id="6" name="Θέση αριθμού διαφάνειας 5"/>
          <p:cNvSpPr>
            <a:spLocks noGrp="1"/>
          </p:cNvSpPr>
          <p:nvPr>
            <p:ph type="sldNum" sz="quarter" idx="12"/>
          </p:nvPr>
        </p:nvSpPr>
        <p:spPr/>
        <p:txBody>
          <a:bodyPr/>
          <a:lstStyle>
            <a:lvl1pPr>
              <a:defRPr sz="900"/>
            </a:lvl1pPr>
          </a:lstStyle>
          <a:p>
            <a:fld id="{2F6EEB8D-302B-4BB7-AB7B-5E18E67E8EEA}" type="slidenum">
              <a:rPr lang="el-GR" smtClean="0"/>
              <a:pPr/>
              <a:t>‹#›</a:t>
            </a:fld>
            <a:endParaRPr lang="el-GR" dirty="0"/>
          </a:p>
        </p:txBody>
      </p:sp>
    </p:spTree>
    <p:extLst>
      <p:ext uri="{BB962C8B-B14F-4D97-AF65-F5344CB8AC3E}">
        <p14:creationId xmlns:p14="http://schemas.microsoft.com/office/powerpoint/2010/main" val="1821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8A5B6F5-F0C7-458C-A13A-62C9F54F26FB}" type="datetime1">
              <a:rPr lang="el-GR" smtClean="0"/>
              <a:t>15/3/2016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21449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15451EE-4AFD-4E30-94E7-779BB40A6C08}" type="datetime1">
              <a:rPr lang="el-GR" smtClean="0"/>
              <a:t>15/3/2016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0773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7" name="Θέση ημερομηνίας 6"/>
          <p:cNvSpPr>
            <a:spLocks noGrp="1"/>
          </p:cNvSpPr>
          <p:nvPr>
            <p:ph type="dt" sz="half" idx="10"/>
          </p:nvPr>
        </p:nvSpPr>
        <p:spPr/>
        <p:txBody>
          <a:bodyPr/>
          <a:lstStyle/>
          <a:p>
            <a:fld id="{1D64D9E6-9565-4989-AE67-B0B222932FCC}" type="datetime1">
              <a:rPr lang="el-GR" smtClean="0"/>
              <a:t>15/3/2016</a:t>
            </a:fld>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
        <p:nvSpPr>
          <p:cNvPr id="10" name="Τίτλος 9"/>
          <p:cNvSpPr>
            <a:spLocks noGrp="1"/>
          </p:cNvSpPr>
          <p:nvPr>
            <p:ph type="title"/>
          </p:nvPr>
        </p:nvSpPr>
        <p:spPr/>
        <p:txBody>
          <a:bodyPr/>
          <a:lstStyle/>
          <a:p>
            <a:r>
              <a:rPr lang="el-GR" smtClean="0"/>
              <a:t>Στυλ κύριου τίτλου</a:t>
            </a:r>
            <a:endParaRPr lang="el-GR"/>
          </a:p>
        </p:txBody>
      </p:sp>
      <p:sp>
        <p:nvSpPr>
          <p:cNvPr id="11" name="Θέση υποσέλιδου 1" descr="[DECORATIVE]"/>
          <p:cNvSpPr txBox="1">
            <a:spLocks/>
          </p:cNvSpPr>
          <p:nvPr userDrawn="1"/>
        </p:nvSpPr>
        <p:spPr>
          <a:xfrm>
            <a:off x="2514600" y="6356350"/>
            <a:ext cx="3657600"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None/>
              <a:defRPr/>
            </a:pPr>
            <a:r>
              <a:rPr lang="el-GR" sz="1200" kern="1200" dirty="0" smtClean="0">
                <a:solidFill>
                  <a:prstClr val="black"/>
                </a:solidFill>
                <a:latin typeface="+mn-lt"/>
                <a:ea typeface="+mn-ea"/>
                <a:cs typeface="+mn-cs"/>
              </a:rPr>
              <a:t>Χλοοτάπητας:</a:t>
            </a:r>
            <a:r>
              <a:rPr lang="el-GR" sz="1200" b="1" kern="1200" dirty="0" smtClean="0">
                <a:solidFill>
                  <a:prstClr val="black"/>
                </a:solidFill>
                <a:latin typeface="+mn-lt"/>
                <a:ea typeface="+mn-ea"/>
                <a:cs typeface="+mn-cs"/>
              </a:rPr>
              <a:t> </a:t>
            </a:r>
          </a:p>
          <a:p>
            <a:pPr marL="0" indent="0" algn="ctr">
              <a:spcBef>
                <a:spcPts val="0"/>
              </a:spcBef>
              <a:buNone/>
              <a:defRPr/>
            </a:pPr>
            <a:r>
              <a:rPr lang="el-GR" sz="1200" kern="1200" dirty="0" smtClean="0">
                <a:solidFill>
                  <a:prstClr val="black"/>
                </a:solidFill>
                <a:latin typeface="+mn-lt"/>
                <a:ea typeface="+mn-ea"/>
                <a:cs typeface="+mn-cs"/>
              </a:rPr>
              <a:t>Μακροσκοπικά - Λειτουργικά Χαρακτηριστικά</a:t>
            </a:r>
            <a:endParaRPr lang="el-GR" sz="1200" kern="1200" dirty="0">
              <a:solidFill>
                <a:prstClr val="black"/>
              </a:solidFill>
              <a:latin typeface="+mn-lt"/>
              <a:ea typeface="+mn-ea"/>
              <a:cs typeface="+mn-cs"/>
            </a:endParaRPr>
          </a:p>
        </p:txBody>
      </p:sp>
    </p:spTree>
    <p:extLst>
      <p:ext uri="{BB962C8B-B14F-4D97-AF65-F5344CB8AC3E}">
        <p14:creationId xmlns:p14="http://schemas.microsoft.com/office/powerpoint/2010/main" val="39710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22B44DB-6D97-497F-BD65-D3248C0465B8}" type="datetime1">
              <a:rPr lang="el-GR" smtClean="0"/>
              <a:t>15/3/2016</a:t>
            </a:fld>
            <a:endParaRPr lang="el-GR"/>
          </a:p>
        </p:txBody>
      </p:sp>
      <p:sp>
        <p:nvSpPr>
          <p:cNvPr id="5" name="Θέση υποσέλιδου 4"/>
          <p:cNvSpPr>
            <a:spLocks noGrp="1"/>
          </p:cNvSpPr>
          <p:nvPr>
            <p:ph type="ftr" sz="quarter" idx="11"/>
          </p:nvPr>
        </p:nvSpPr>
        <p:spPr>
          <a:xfrm>
            <a:off x="3124200" y="6356350"/>
            <a:ext cx="3124200" cy="365125"/>
          </a:xfrm>
        </p:spPr>
        <p:txBody>
          <a:bodyPr/>
          <a:lstStyle>
            <a:lvl1pPr>
              <a:defRPr sz="1200"/>
            </a:lvl1pPr>
          </a:lstStyle>
          <a:p>
            <a:endParaRPr lang="el-GR" dirty="0"/>
          </a:p>
        </p:txBody>
      </p:sp>
      <p:sp>
        <p:nvSpPr>
          <p:cNvPr id="6" name="Θέση αριθμού διαφάνειας 5"/>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5605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24CA372-A07A-4F9E-AB9D-249D071CA329}" type="datetime1">
              <a:rPr lang="el-GR" smtClean="0"/>
              <a:t>15/3/2016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311558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93E9470-2C9B-4770-A0BB-AA86A47F2429}" type="datetime1">
              <a:rPr lang="el-GR" smtClean="0"/>
              <a:t>15/3/2016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10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2F67F7D-A137-40D2-8B5B-46F1E696C3E3}" type="datetime1">
              <a:rPr lang="el-GR" smtClean="0"/>
              <a:t>15/3/2016</a:t>
            </a:fld>
            <a:endParaRPr lang="el-GR"/>
          </a:p>
        </p:txBody>
      </p:sp>
      <p:sp>
        <p:nvSpPr>
          <p:cNvPr id="6" name="Ορθογώνιο 5" descr="[DECORATIVE]"/>
          <p:cNvSpPr/>
          <p:nvPr userDrawn="1"/>
        </p:nvSpPr>
        <p:spPr>
          <a:xfrm>
            <a:off x="3651012" y="6397823"/>
            <a:ext cx="1475084" cy="246221"/>
          </a:xfrm>
          <a:prstGeom prst="rect">
            <a:avLst/>
          </a:prstGeom>
        </p:spPr>
        <p:txBody>
          <a:bodyPr wrap="none">
            <a:spAutoFit/>
          </a:bodyPr>
          <a:lstStyle/>
          <a:p>
            <a:r>
              <a:rPr lang="el-GR" sz="1000" dirty="0" smtClean="0"/>
              <a:t>Εργαστηριακό μάθημα 3</a:t>
            </a:r>
            <a:endParaRPr lang="el-GR" sz="1000" dirty="0"/>
          </a:p>
        </p:txBody>
      </p:sp>
      <p:sp>
        <p:nvSpPr>
          <p:cNvPr id="7" name="Ορθογώνιο 6" descr="[DECORATIVE]"/>
          <p:cNvSpPr/>
          <p:nvPr userDrawn="1"/>
        </p:nvSpPr>
        <p:spPr>
          <a:xfrm>
            <a:off x="8001000" y="6352143"/>
            <a:ext cx="335348" cy="246221"/>
          </a:xfrm>
          <a:prstGeom prst="rect">
            <a:avLst/>
          </a:prstGeom>
        </p:spPr>
        <p:txBody>
          <a:bodyPr wrap="none">
            <a:spAutoFit/>
          </a:bodyPr>
          <a:lstStyle/>
          <a:p>
            <a:fld id="{2F6EEB8D-302B-4BB7-AB7B-5E18E67E8EEA}" type="slidenum">
              <a:rPr lang="el-GR" sz="1000" smtClean="0"/>
              <a:pPr/>
              <a:t>‹#›</a:t>
            </a:fld>
            <a:endParaRPr lang="el-GR" sz="1000" dirty="0"/>
          </a:p>
        </p:txBody>
      </p:sp>
    </p:spTree>
    <p:extLst>
      <p:ext uri="{BB962C8B-B14F-4D97-AF65-F5344CB8AC3E}">
        <p14:creationId xmlns:p14="http://schemas.microsoft.com/office/powerpoint/2010/main" val="4204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E7EBF60-C644-404F-9D80-F5A58E5BEFAD}" type="datetime1">
              <a:rPr lang="el-GR" smtClean="0"/>
              <a:t>15/3/2016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7439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9432B2C-BCC9-47A6-A818-E481BEA29FEF}" type="datetime1">
              <a:rPr lang="el-GR" smtClean="0"/>
              <a:t>15/3/2016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117729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D23FF57-4A9C-49A1-B1AF-59DE18437DEC}" type="datetime1">
              <a:rPr lang="el-GR" smtClean="0"/>
              <a:t>15/3/2016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6EEB8D-302B-4BB7-AB7B-5E18E67E8EEA}" type="slidenum">
              <a:rPr lang="el-GR" smtClean="0"/>
              <a:t>‹#›</a:t>
            </a:fld>
            <a:endParaRPr lang="el-GR"/>
          </a:p>
        </p:txBody>
      </p:sp>
    </p:spTree>
    <p:extLst>
      <p:ext uri="{BB962C8B-B14F-4D97-AF65-F5344CB8AC3E}">
        <p14:creationId xmlns:p14="http://schemas.microsoft.com/office/powerpoint/2010/main" val="41675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48FB7-7C6D-4000-9B4E-97B23EE7D007}" type="datetime1">
              <a:rPr lang="el-GR" smtClean="0"/>
              <a:t>15/3/2016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EB8D-302B-4BB7-AB7B-5E18E67E8EEA}" type="slidenum">
              <a:rPr lang="el-GR" smtClean="0"/>
              <a:t>‹#›</a:t>
            </a:fld>
            <a:endParaRPr lang="el-GR"/>
          </a:p>
        </p:txBody>
      </p:sp>
    </p:spTree>
    <p:extLst>
      <p:ext uri="{BB962C8B-B14F-4D97-AF65-F5344CB8AC3E}">
        <p14:creationId xmlns:p14="http://schemas.microsoft.com/office/powerpoint/2010/main" val="11625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hyperlink" Target="http://creativecommons.org/licenses/by-nc-sa/4.0/deed.el"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hyperlink" Target="http://www.teilar.gr/" TargetMode="External"/><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hyperlink" Target="http://www.edulll.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hyperlink" Target="http://www.edulll.gr/" TargetMode="External"/><Relationship Id="rId5" Type="http://schemas.openxmlformats.org/officeDocument/2006/relationships/image" Target="../media/image2.png"/><Relationship Id="rId4" Type="http://schemas.openxmlformats.org/officeDocument/2006/relationships/hyperlink" Target="http://creativecommons.org/licenses/by-nc-sa/4.0/deed.e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dev.teilar.gr/courses/AGR102/index.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hyperlink" Target="http://creativecommons.org/licenses/by-nc-sa/4.0/deed.e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06400"/>
            <a:ext cx="3455987" cy="1093420"/>
            <a:chOff x="611559" y="406230"/>
            <a:chExt cx="3456384" cy="1093809"/>
          </a:xfrm>
        </p:grpSpPr>
        <p:pic>
          <p:nvPicPr>
            <p:cNvPr id="3" name="Εικόνα 1" descr="Λογότυπο του Τεϊ Θεσσαλίας." title="Λογότυπο του Ιδρύματος.">
              <a:hlinkClick r:id="rId5" tooltip="Μετάβαση στην ιστοσελίδα του Ιδρύματος"/>
            </p:cNvPr>
            <p:cNvPicPr>
              <a:picLocks noChangeAspect="1" noChangeArrowheads="1"/>
            </p:cNvPicPr>
            <p:nvPr/>
          </p:nvPicPr>
          <p:blipFill>
            <a:blip r:embed="rId6"/>
            <a:srcRect/>
            <a:stretch>
              <a:fillRect/>
            </a:stretch>
          </p:blipFill>
          <p:spPr bwMode="gray">
            <a:xfrm>
              <a:off x="611559" y="406230"/>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custDataLst>
                <p:tags r:id="rId2"/>
              </p:custDataLst>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smtClean="0"/>
                <a:t>Τεχνολογικό Εκπαιδευτικό </a:t>
              </a:r>
            </a:p>
            <a:p>
              <a:pPr eaLnBrk="1" hangingPunct="1"/>
              <a:r>
                <a:rPr lang="el-GR" sz="2000" dirty="0" smtClean="0"/>
                <a:t>Ίδρυμα Θεσσαλίας</a:t>
              </a:r>
              <a:endParaRPr lang="el-GR" sz="2000" dirty="0"/>
            </a:p>
          </p:txBody>
        </p:sp>
      </p:grpSp>
      <p:sp>
        <p:nvSpPr>
          <p:cNvPr id="2" name="Τίτλος 1"/>
          <p:cNvSpPr>
            <a:spLocks noGrp="1"/>
          </p:cNvSpPr>
          <p:nvPr>
            <p:ph type="ctrTitle"/>
          </p:nvPr>
        </p:nvSpPr>
        <p:spPr>
          <a:xfrm>
            <a:off x="76200" y="1676400"/>
            <a:ext cx="8839200" cy="1470025"/>
          </a:xfrm>
        </p:spPr>
        <p:txBody>
          <a:bodyPr>
            <a:normAutofit/>
          </a:bodyPr>
          <a:lstStyle/>
          <a:p>
            <a:r>
              <a:rPr lang="el-GR" b="1" dirty="0">
                <a:solidFill>
                  <a:prstClr val="black"/>
                </a:solidFill>
              </a:rPr>
              <a:t>Τεχνολογία Πρασίνου</a:t>
            </a:r>
            <a:endParaRPr lang="el-GR" dirty="0"/>
          </a:p>
        </p:txBody>
      </p:sp>
      <p:sp>
        <p:nvSpPr>
          <p:cNvPr id="6" name="Θέση περιεχομένου 2"/>
          <p:cNvSpPr txBox="1">
            <a:spLocks/>
          </p:cNvSpPr>
          <p:nvPr/>
        </p:nvSpPr>
        <p:spPr>
          <a:xfrm>
            <a:off x="533400" y="3323930"/>
            <a:ext cx="7350967" cy="23622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defRPr/>
            </a:pPr>
            <a:r>
              <a:rPr lang="el-GR" sz="2800" b="1" dirty="0">
                <a:solidFill>
                  <a:prstClr val="black"/>
                </a:solidFill>
                <a:ea typeface="+mj-ea"/>
                <a:cs typeface="+mj-cs"/>
              </a:rPr>
              <a:t>Ενότητα </a:t>
            </a:r>
            <a:r>
              <a:rPr lang="el-GR" sz="2800" b="1" dirty="0" smtClean="0">
                <a:solidFill>
                  <a:prstClr val="black"/>
                </a:solidFill>
                <a:ea typeface="+mj-ea"/>
                <a:cs typeface="+mj-cs"/>
              </a:rPr>
              <a:t>1</a:t>
            </a:r>
            <a:r>
              <a:rPr lang="el-GR" sz="2800" b="1" dirty="0">
                <a:solidFill>
                  <a:prstClr val="black"/>
                </a:solidFill>
                <a:ea typeface="+mj-ea"/>
                <a:cs typeface="+mj-cs"/>
              </a:rPr>
              <a:t>γ</a:t>
            </a:r>
            <a:r>
              <a:rPr lang="el-GR" sz="2800" b="1" dirty="0" smtClean="0">
                <a:solidFill>
                  <a:prstClr val="black"/>
                </a:solidFill>
                <a:ea typeface="+mj-ea"/>
                <a:cs typeface="+mj-cs"/>
              </a:rPr>
              <a:t>: </a:t>
            </a:r>
            <a:r>
              <a:rPr lang="el-GR" sz="2800" dirty="0">
                <a:solidFill>
                  <a:prstClr val="black"/>
                </a:solidFill>
                <a:ea typeface="+mj-ea"/>
                <a:cs typeface="+mj-cs"/>
              </a:rPr>
              <a:t>Χλοοτάπητας:</a:t>
            </a:r>
            <a:r>
              <a:rPr lang="el-GR" sz="2800" b="1" dirty="0">
                <a:solidFill>
                  <a:prstClr val="black"/>
                </a:solidFill>
                <a:ea typeface="+mj-ea"/>
                <a:cs typeface="+mj-cs"/>
              </a:rPr>
              <a:t> </a:t>
            </a:r>
            <a:endParaRPr lang="el-GR" sz="2800" b="1" dirty="0" smtClean="0">
              <a:solidFill>
                <a:prstClr val="black"/>
              </a:solidFill>
              <a:ea typeface="+mj-ea"/>
              <a:cs typeface="+mj-cs"/>
            </a:endParaRPr>
          </a:p>
          <a:p>
            <a:pPr marL="0" indent="0" algn="ctr">
              <a:spcBef>
                <a:spcPts val="0"/>
              </a:spcBef>
              <a:buNone/>
              <a:defRPr/>
            </a:pPr>
            <a:r>
              <a:rPr lang="el-GR" sz="2800" dirty="0" smtClean="0">
                <a:solidFill>
                  <a:prstClr val="black"/>
                </a:solidFill>
                <a:ea typeface="+mj-ea"/>
                <a:cs typeface="+mj-cs"/>
              </a:rPr>
              <a:t>Μακροσκοπικά </a:t>
            </a:r>
            <a:r>
              <a:rPr lang="el-GR" sz="2800" dirty="0">
                <a:solidFill>
                  <a:prstClr val="black"/>
                </a:solidFill>
                <a:ea typeface="+mj-ea"/>
                <a:cs typeface="+mj-cs"/>
              </a:rPr>
              <a:t>- Λειτουργικά </a:t>
            </a:r>
            <a:r>
              <a:rPr lang="el-GR" sz="2800" dirty="0" smtClean="0">
                <a:solidFill>
                  <a:prstClr val="black"/>
                </a:solidFill>
                <a:ea typeface="+mj-ea"/>
                <a:cs typeface="+mj-cs"/>
              </a:rPr>
              <a:t>Χαρακτηριστικά</a:t>
            </a:r>
            <a:endParaRPr lang="el-GR" sz="2800" dirty="0">
              <a:solidFill>
                <a:prstClr val="black"/>
              </a:solidFill>
              <a:ea typeface="+mj-ea"/>
              <a:cs typeface="+mj-cs"/>
            </a:endParaRPr>
          </a:p>
          <a:p>
            <a:pPr marL="0" indent="0" algn="ctr" fontAlgn="auto">
              <a:spcBef>
                <a:spcPts val="0"/>
              </a:spcBef>
              <a:buFont typeface="Arial" pitchFamily="34" charset="0"/>
              <a:buNone/>
              <a:defRPr/>
            </a:pPr>
            <a:r>
              <a:rPr lang="el-GR" sz="2800" dirty="0" smtClean="0">
                <a:solidFill>
                  <a:prstClr val="black"/>
                </a:solidFill>
                <a:ea typeface="+mj-ea"/>
                <a:cs typeface="+mj-cs"/>
              </a:rPr>
              <a:t> </a:t>
            </a:r>
            <a:r>
              <a:rPr lang="el-GR" sz="2800" dirty="0" smtClean="0"/>
              <a:t>   Καθηγητής </a:t>
            </a:r>
            <a:r>
              <a:rPr lang="el-GR" sz="2800" dirty="0" smtClean="0">
                <a:solidFill>
                  <a:prstClr val="black"/>
                </a:solidFill>
                <a:ea typeface="+mj-ea"/>
                <a:cs typeface="+mj-cs"/>
              </a:rPr>
              <a:t>Παναγιώτης </a:t>
            </a:r>
            <a:r>
              <a:rPr lang="el-GR" sz="2800" dirty="0" err="1" smtClean="0">
                <a:solidFill>
                  <a:prstClr val="black"/>
                </a:solidFill>
                <a:ea typeface="+mj-ea"/>
                <a:cs typeface="+mj-cs"/>
              </a:rPr>
              <a:t>Βύρλας</a:t>
            </a:r>
            <a:r>
              <a:rPr lang="el-GR" sz="2800" dirty="0" smtClean="0">
                <a:solidFill>
                  <a:prstClr val="black"/>
                </a:solidFill>
                <a:ea typeface="+mj-ea"/>
                <a:cs typeface="+mj-cs"/>
              </a:rPr>
              <a:t> </a:t>
            </a:r>
          </a:p>
          <a:p>
            <a:pPr marL="0" indent="0" algn="ctr" fontAlgn="auto">
              <a:spcBef>
                <a:spcPts val="0"/>
              </a:spcBef>
              <a:buFont typeface="Arial" pitchFamily="34" charset="0"/>
              <a:buNone/>
              <a:defRPr/>
            </a:pPr>
            <a:r>
              <a:rPr lang="el-GR" sz="2800" dirty="0" smtClean="0">
                <a:solidFill>
                  <a:prstClr val="black"/>
                </a:solidFill>
                <a:ea typeface="+mj-ea"/>
                <a:cs typeface="+mj-cs"/>
              </a:rPr>
              <a:t>Σχολή Τεχνολόγων Γεωπόνων</a:t>
            </a:r>
          </a:p>
          <a:p>
            <a:pPr marL="0" indent="0" algn="ctr">
              <a:spcBef>
                <a:spcPts val="0"/>
              </a:spcBef>
              <a:buNone/>
              <a:defRPr/>
            </a:pPr>
            <a:r>
              <a:rPr lang="el-GR" sz="2800" dirty="0" smtClean="0">
                <a:solidFill>
                  <a:prstClr val="black"/>
                </a:solidFill>
              </a:rPr>
              <a:t>Τμήμα Τεχνολόγων Γεωπόνων </a:t>
            </a:r>
            <a:endParaRPr lang="el-GR" sz="2800" dirty="0">
              <a:solidFill>
                <a:prstClr val="black"/>
              </a:solidFill>
            </a:endParaRPr>
          </a:p>
        </p:txBody>
      </p:sp>
      <p:pic>
        <p:nvPicPr>
          <p:cNvPr id="9" name="Εικόνα 2" descr=" Λογότυπο για άδειες χρήσης creative commons, b y, n c, s a ">
            <a:hlinkClick r:id="rId7" tooltip="Μετάβαση στην Άδεια Χρήσης"/>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9" tooltip="Μετάβαση σε www.edulll.gr"/>
          </p:cNvPr>
          <p:cNvPicPr>
            <a:picLocks noChangeAspect="1" noChangeArrowheads="1"/>
          </p:cNvPicPr>
          <p:nvPr/>
        </p:nvPicPr>
        <p:blipFill>
          <a:blip r:embed="rId10"/>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8916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5</a:t>
            </a:r>
            <a:endParaRPr lang="el-GR" altLang="el-GR" dirty="0" smtClean="0"/>
          </a:p>
        </p:txBody>
      </p:sp>
      <p:sp>
        <p:nvSpPr>
          <p:cNvPr id="29699" name="Θέση περιεχομένου 2"/>
          <p:cNvSpPr>
            <a:spLocks noGrp="1"/>
          </p:cNvSpPr>
          <p:nvPr>
            <p:ph idx="1"/>
          </p:nvPr>
        </p:nvSpPr>
        <p:spPr>
          <a:xfrm>
            <a:off x="457200" y="1125538"/>
            <a:ext cx="8229600" cy="5327650"/>
          </a:xfrm>
        </p:spPr>
        <p:txBody>
          <a:bodyPr anchor="t"/>
          <a:lstStyle/>
          <a:p>
            <a:pPr marL="342900" indent="-342900">
              <a:spcBef>
                <a:spcPct val="0"/>
              </a:spcBef>
              <a:buClr>
                <a:srgbClr val="FFC000"/>
              </a:buClr>
              <a:buFont typeface="Wingdings" pitchFamily="2" charset="2"/>
              <a:buChar char="§"/>
            </a:pPr>
            <a:r>
              <a:rPr lang="el-GR" altLang="el-GR" b="1" dirty="0" smtClean="0"/>
              <a:t>με </a:t>
            </a:r>
            <a:r>
              <a:rPr lang="el-GR" altLang="el-GR" b="1" dirty="0" err="1" smtClean="0"/>
              <a:t>στόλωνες</a:t>
            </a:r>
            <a:r>
              <a:rPr lang="el-GR" altLang="el-GR" b="1" dirty="0" smtClean="0"/>
              <a:t>: </a:t>
            </a:r>
            <a:r>
              <a:rPr lang="el-GR" altLang="el-GR" dirty="0" smtClean="0"/>
              <a:t>Ο </a:t>
            </a:r>
            <a:r>
              <a:rPr lang="el-GR" altLang="el-GR" dirty="0" err="1" smtClean="0"/>
              <a:t>στόλωνας</a:t>
            </a:r>
            <a:r>
              <a:rPr lang="el-GR" altLang="el-GR" dirty="0" smtClean="0"/>
              <a:t> είναι ο υπέργειος βλαστός όπου αναπτύσσεται προς όλες τις κατευθύνσεις με ταυτόχρονη </a:t>
            </a:r>
            <a:r>
              <a:rPr lang="el-GR" altLang="el-GR" dirty="0" err="1" smtClean="0"/>
              <a:t>ριζοβολία</a:t>
            </a:r>
            <a:r>
              <a:rPr lang="el-GR" altLang="el-GR" dirty="0" smtClean="0"/>
              <a:t> στο σημείο κάθε κόμβου.</a:t>
            </a:r>
          </a:p>
        </p:txBody>
      </p:sp>
      <p:pic>
        <p:nvPicPr>
          <p:cNvPr id="29700"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5287" t="36308" r="40128" b="30595"/>
          <a:stretch>
            <a:fillRect/>
          </a:stretch>
        </p:blipFill>
        <p:spPr bwMode="auto">
          <a:xfrm>
            <a:off x="3276600" y="3429000"/>
            <a:ext cx="212883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0725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6</a:t>
            </a:r>
            <a:endParaRPr lang="el-GR" altLang="el-GR" dirty="0" smtClean="0"/>
          </a:p>
        </p:txBody>
      </p:sp>
      <p:sp>
        <p:nvSpPr>
          <p:cNvPr id="3" name="Θέση περιεχομένου 2"/>
          <p:cNvSpPr>
            <a:spLocks noGrp="1"/>
          </p:cNvSpPr>
          <p:nvPr>
            <p:ph idx="1"/>
          </p:nvPr>
        </p:nvSpPr>
        <p:spPr>
          <a:xfrm>
            <a:off x="457200" y="1125538"/>
            <a:ext cx="8229600" cy="5327650"/>
          </a:xfrm>
        </p:spPr>
        <p:txBody>
          <a:bodyPr anchor="t"/>
          <a:lstStyle/>
          <a:p>
            <a:pPr marL="342900" indent="-342900">
              <a:buClr>
                <a:srgbClr val="FFC000"/>
              </a:buClr>
              <a:buFont typeface="Wingdings" panose="05000000000000000000" pitchFamily="2" charset="2"/>
              <a:buChar char="§"/>
              <a:defRPr/>
            </a:pPr>
            <a:r>
              <a:rPr lang="el-GR" b="1" dirty="0" smtClean="0"/>
              <a:t>κατά </a:t>
            </a:r>
            <a:r>
              <a:rPr lang="el-GR" b="1" dirty="0"/>
              <a:t>θυσάνους: </a:t>
            </a:r>
            <a:r>
              <a:rPr lang="el-GR" dirty="0"/>
              <a:t>Το κάθε φυτό πυκνώνει με τη δημιουργία «αδελφών» βλαστών, δηλαδή που αναπτύσσονται από τυχαίους οφθαλμούς οι οποίοι βρίσκονται στο ύψος του λαιμού.</a:t>
            </a:r>
          </a:p>
          <a:p>
            <a:pPr>
              <a:defRPr/>
            </a:pPr>
            <a:endParaRPr lang="el-GR" dirty="0"/>
          </a:p>
        </p:txBody>
      </p:sp>
      <p:pic>
        <p:nvPicPr>
          <p:cNvPr id="30724"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8086" t="69159" r="58015" b="2829"/>
          <a:stretch>
            <a:fillRect/>
          </a:stretch>
        </p:blipFill>
        <p:spPr bwMode="auto">
          <a:xfrm>
            <a:off x="3492500" y="3141663"/>
            <a:ext cx="215741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151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7</a:t>
            </a:r>
            <a:endParaRPr lang="el-GR" altLang="el-GR" dirty="0" smtClean="0"/>
          </a:p>
        </p:txBody>
      </p:sp>
      <p:sp>
        <p:nvSpPr>
          <p:cNvPr id="31747" name="Θέση περιεχομένου 2"/>
          <p:cNvSpPr>
            <a:spLocks noGrp="1"/>
          </p:cNvSpPr>
          <p:nvPr>
            <p:ph idx="1"/>
          </p:nvPr>
        </p:nvSpPr>
        <p:spPr>
          <a:xfrm>
            <a:off x="457200" y="1125538"/>
            <a:ext cx="8229600" cy="5327650"/>
          </a:xfrm>
        </p:spPr>
        <p:txBody>
          <a:bodyPr/>
          <a:lstStyle/>
          <a:p>
            <a:pPr marL="0" indent="0" algn="just">
              <a:spcBef>
                <a:spcPct val="0"/>
              </a:spcBef>
              <a:buNone/>
            </a:pPr>
            <a:r>
              <a:rPr lang="el-GR" altLang="el-GR" b="1" dirty="0" smtClean="0"/>
              <a:t>Λειότητα – απαλότητα: </a:t>
            </a:r>
            <a:r>
              <a:rPr lang="el-GR" altLang="el-GR" dirty="0" smtClean="0"/>
              <a:t>Είναι ένα μέτρο που χαρακτηρίζει την τριβή της επιφάνειας του. Αφορά χλοοτάπητες υψηλής ποιότητας όπου προορίζονται για λειτουργική χρήση, όπως είναι τα γήπεδα ποδοσφαίρου ή τα </a:t>
            </a:r>
            <a:r>
              <a:rPr lang="el-GR" altLang="el-GR" dirty="0" err="1" smtClean="0"/>
              <a:t>greens</a:t>
            </a:r>
            <a:r>
              <a:rPr lang="el-GR" altLang="el-GR" dirty="0" smtClean="0"/>
              <a:t> των γηπέδων γκολφ. Οι τάπητες αυτοί δεν πρέπει να παρουσιάζουν εξάρσεις ή βαθουλώματα ώστε να καθιστούν εύκολη, γρήγορη και χωρίς αλλαγή κατεύθυνσης την κύλιση της μπάλας σε όλη την έκτασή τους.</a:t>
            </a:r>
          </a:p>
        </p:txBody>
      </p:sp>
    </p:spTree>
    <p:extLst>
      <p:ext uri="{BB962C8B-B14F-4D97-AF65-F5344CB8AC3E}">
        <p14:creationId xmlns:p14="http://schemas.microsoft.com/office/powerpoint/2010/main" val="4052881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8</a:t>
            </a:r>
            <a:endParaRPr lang="el-GR" altLang="el-GR" dirty="0" smtClean="0"/>
          </a:p>
        </p:txBody>
      </p:sp>
      <p:sp>
        <p:nvSpPr>
          <p:cNvPr id="32771" name="Θέση περιεχομένου 2"/>
          <p:cNvSpPr>
            <a:spLocks noGrp="1"/>
          </p:cNvSpPr>
          <p:nvPr>
            <p:ph idx="1"/>
          </p:nvPr>
        </p:nvSpPr>
        <p:spPr>
          <a:xfrm>
            <a:off x="457200" y="1125538"/>
            <a:ext cx="8229600" cy="5327650"/>
          </a:xfrm>
        </p:spPr>
        <p:txBody>
          <a:bodyPr>
            <a:normAutofit fontScale="92500"/>
          </a:bodyPr>
          <a:lstStyle/>
          <a:p>
            <a:pPr marL="0" indent="0" algn="just">
              <a:spcBef>
                <a:spcPct val="0"/>
              </a:spcBef>
              <a:buNone/>
            </a:pPr>
            <a:r>
              <a:rPr lang="el-GR" altLang="el-GR" b="1" dirty="0" smtClean="0"/>
              <a:t>Ομοιομορφία: </a:t>
            </a:r>
            <a:r>
              <a:rPr lang="el-GR" altLang="el-GR" dirty="0" smtClean="0"/>
              <a:t>Είναι το χαρακτηριστικό που συνδυάζει όλους τους προαναφερθέντες παράγοντες, οι οποίοι ως σύνολο αποτελούν δείκτες εκτίμησης της ποιότητας ενός χλοοτάπητα. Ένας υψηλής ποιότητας τάπητας πρέπει να παρουσιάζεται ενιαίος και χωρίς κενά σε ολόκληρη την επιφάνειά του. Το ομοιόμορφο χρώμα, η πυκνότητα, η υφή, ο τρόπος ανάπτυξής του και η απαλλαγή του από ζιζάνια, ασθένειες ή έντομα είναι προϋποθέσεις που πρέπει να πληρούνται για έναν χλοοτάπητα ιδανικό για χρήση.</a:t>
            </a:r>
          </a:p>
        </p:txBody>
      </p:sp>
    </p:spTree>
    <p:extLst>
      <p:ext uri="{BB962C8B-B14F-4D97-AF65-F5344CB8AC3E}">
        <p14:creationId xmlns:p14="http://schemas.microsoft.com/office/powerpoint/2010/main" val="3901327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9</a:t>
            </a:r>
            <a:endParaRPr lang="el-GR" altLang="el-GR" dirty="0" smtClean="0"/>
          </a:p>
        </p:txBody>
      </p:sp>
      <p:sp>
        <p:nvSpPr>
          <p:cNvPr id="33795" name="Θέση περιεχομένου 2"/>
          <p:cNvSpPr>
            <a:spLocks noGrp="1"/>
          </p:cNvSpPr>
          <p:nvPr>
            <p:ph idx="1"/>
          </p:nvPr>
        </p:nvSpPr>
        <p:spPr>
          <a:xfrm>
            <a:off x="457200" y="1125538"/>
            <a:ext cx="8229600" cy="5327650"/>
          </a:xfrm>
        </p:spPr>
        <p:txBody>
          <a:bodyPr/>
          <a:lstStyle/>
          <a:p>
            <a:pPr marL="0" indent="0" algn="just">
              <a:spcBef>
                <a:spcPct val="0"/>
              </a:spcBef>
              <a:buNone/>
            </a:pPr>
            <a:r>
              <a:rPr lang="el-GR" altLang="el-GR" dirty="0" smtClean="0"/>
              <a:t>Εκτός από τα παραπάνω ποιοτικά χαρακτηριστικά που πρέπει να έχουν τα είδη και οι ποικιλίες που απαρτίζουν έναν χλοοτάπητα, η αξιολόγησή τους γίνεται και για να διαπιστωθεί η αντοχή τους στο πάτημα, στη σκιά, σε ασθένειες, στην αλατότητα, στο ψύχος, στη ζέστη, την υγρασία, την ξηρασία, ο ρυθμός ανάπτυξής τους κ.α. </a:t>
            </a:r>
          </a:p>
        </p:txBody>
      </p:sp>
    </p:spTree>
    <p:extLst>
      <p:ext uri="{BB962C8B-B14F-4D97-AF65-F5344CB8AC3E}">
        <p14:creationId xmlns:p14="http://schemas.microsoft.com/office/powerpoint/2010/main" val="3667913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10</a:t>
            </a:r>
            <a:endParaRPr lang="el-GR" altLang="el-GR" dirty="0" smtClean="0"/>
          </a:p>
        </p:txBody>
      </p:sp>
      <p:pic>
        <p:nvPicPr>
          <p:cNvPr id="34819"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b="76022"/>
          <a:stretch>
            <a:fillRect/>
          </a:stretch>
        </p:blipFill>
        <p:spPr bwMode="auto">
          <a:xfrm>
            <a:off x="798513" y="2035175"/>
            <a:ext cx="7559675"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56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11</a:t>
            </a:r>
            <a:endParaRPr lang="el-GR" altLang="el-GR" dirty="0" smtClean="0"/>
          </a:p>
        </p:txBody>
      </p:sp>
      <p:pic>
        <p:nvPicPr>
          <p:cNvPr id="35843"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t="24960" b="49487"/>
          <a:stretch>
            <a:fillRect/>
          </a:stretch>
        </p:blipFill>
        <p:spPr bwMode="auto">
          <a:xfrm>
            <a:off x="785813" y="1970088"/>
            <a:ext cx="75596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87015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12</a:t>
            </a:r>
            <a:endParaRPr lang="el-GR" altLang="el-GR" dirty="0" smtClean="0"/>
          </a:p>
        </p:txBody>
      </p:sp>
      <p:pic>
        <p:nvPicPr>
          <p:cNvPr id="36867"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t="50409" b="26839"/>
          <a:stretch>
            <a:fillRect/>
          </a:stretch>
        </p:blipFill>
        <p:spPr bwMode="auto">
          <a:xfrm>
            <a:off x="792163" y="2205038"/>
            <a:ext cx="7559675"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3802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13</a:t>
            </a:r>
            <a:endParaRPr lang="el-GR" altLang="el-GR" dirty="0" smtClean="0"/>
          </a:p>
        </p:txBody>
      </p:sp>
      <p:pic>
        <p:nvPicPr>
          <p:cNvPr id="37891"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t="74637"/>
          <a:stretch>
            <a:fillRect/>
          </a:stretch>
        </p:blipFill>
        <p:spPr bwMode="auto">
          <a:xfrm>
            <a:off x="822325" y="1916113"/>
            <a:ext cx="755967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85503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1"/>
          <p:cNvSpPr>
            <a:spLocks noGrp="1"/>
          </p:cNvSpPr>
          <p:nvPr>
            <p:ph type="title"/>
          </p:nvPr>
        </p:nvSpPr>
        <p:spPr>
          <a:xfrm>
            <a:off x="457200" y="203200"/>
            <a:ext cx="8229600" cy="704850"/>
          </a:xfrm>
        </p:spPr>
        <p:txBody>
          <a:bodyPr>
            <a:normAutofit fontScale="90000"/>
          </a:bodyPr>
          <a:lstStyle/>
          <a:p>
            <a:r>
              <a:rPr lang="el-GR" altLang="el-GR" b="1" dirty="0"/>
              <a:t>Μακροσκοπικά χαρακτηριστικά </a:t>
            </a:r>
            <a:r>
              <a:rPr lang="el-GR" altLang="el-GR" b="1" dirty="0" smtClean="0"/>
              <a:t>14</a:t>
            </a:r>
            <a:endParaRPr lang="el-GR" altLang="el-GR" dirty="0" smtClean="0"/>
          </a:p>
        </p:txBody>
      </p:sp>
      <p:pic>
        <p:nvPicPr>
          <p:cNvPr id="38915"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5287" t="1741" r="4980" b="63464"/>
          <a:stretch>
            <a:fillRect/>
          </a:stretch>
        </p:blipFill>
        <p:spPr bwMode="auto">
          <a:xfrm>
            <a:off x="755650" y="1557338"/>
            <a:ext cx="3500438"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5287" t="36308" r="4980" b="30595"/>
          <a:stretch>
            <a:fillRect/>
          </a:stretch>
        </p:blipFill>
        <p:spPr bwMode="auto">
          <a:xfrm>
            <a:off x="5003800" y="1989138"/>
            <a:ext cx="3500438"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5287" t="69159" r="4980" b="2829"/>
          <a:stretch>
            <a:fillRect/>
          </a:stretch>
        </p:blipFill>
        <p:spPr bwMode="auto">
          <a:xfrm>
            <a:off x="2820988" y="4365625"/>
            <a:ext cx="3500437"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71022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a:xfrm>
            <a:off x="457200" y="274638"/>
            <a:ext cx="8229600" cy="1143000"/>
          </a:xfrm>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στο πλαίσιο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p:txBody>
          <a:bodyPr/>
          <a:lstStyle/>
          <a:p>
            <a:fld id="{2F6EEB8D-302B-4BB7-AB7B-5E18E67E8EEA}" type="slidenum">
              <a:rPr lang="el-GR" smtClean="0"/>
              <a:t>2</a:t>
            </a:fld>
            <a:endParaRPr lang="el-GR" dirty="0"/>
          </a:p>
        </p:txBody>
      </p:sp>
    </p:spTree>
    <p:custDataLst>
      <p:tags r:id="rId1"/>
    </p:custDataLst>
    <p:extLst>
      <p:ext uri="{BB962C8B-B14F-4D97-AF65-F5344CB8AC3E}">
        <p14:creationId xmlns:p14="http://schemas.microsoft.com/office/powerpoint/2010/main" val="2573475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0" y="2133600"/>
            <a:ext cx="7772400" cy="1362075"/>
          </a:xfrm>
        </p:spPr>
        <p:txBody>
          <a:bodyPr/>
          <a:lstStyle/>
          <a:p>
            <a:pPr algn="ctr"/>
            <a:r>
              <a:rPr lang="el-GR" cap="none" dirty="0"/>
              <a:t>Λειτουργικά</a:t>
            </a:r>
            <a:r>
              <a:rPr lang="el-GR" dirty="0"/>
              <a:t> </a:t>
            </a:r>
            <a:r>
              <a:rPr lang="el-GR" cap="none" dirty="0"/>
              <a:t>χαρακτηριστικά</a:t>
            </a:r>
          </a:p>
        </p:txBody>
      </p:sp>
    </p:spTree>
    <p:extLst>
      <p:ext uri="{BB962C8B-B14F-4D97-AF65-F5344CB8AC3E}">
        <p14:creationId xmlns:p14="http://schemas.microsoft.com/office/powerpoint/2010/main" val="214219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Λειτουργικά </a:t>
            </a:r>
            <a:r>
              <a:rPr lang="el-GR" b="1" dirty="0" smtClean="0"/>
              <a:t>χαρακτηριστικά 1</a:t>
            </a:r>
            <a:endParaRPr lang="el-GR" b="1" dirty="0"/>
          </a:p>
        </p:txBody>
      </p:sp>
      <p:sp>
        <p:nvSpPr>
          <p:cNvPr id="3" name="Θέση περιεχομένου 2"/>
          <p:cNvSpPr>
            <a:spLocks noGrp="1"/>
          </p:cNvSpPr>
          <p:nvPr>
            <p:ph idx="1"/>
          </p:nvPr>
        </p:nvSpPr>
        <p:spPr/>
        <p:txBody>
          <a:bodyPr/>
          <a:lstStyle/>
          <a:p>
            <a:r>
              <a:rPr lang="el-GR" b="1" dirty="0" smtClean="0"/>
              <a:t>Ακαμψία</a:t>
            </a:r>
            <a:r>
              <a:rPr lang="el-GR" b="1" dirty="0"/>
              <a:t>: </a:t>
            </a:r>
            <a:r>
              <a:rPr lang="el-GR" dirty="0"/>
              <a:t>Είναι η αντοχή του χλοοτάπητα στη συμπίεση που προκαλείται κατά την κυκλοφορία και έχει άμεση σχέση με την αντοχή του ίδιου στη φθορά.</a:t>
            </a:r>
          </a:p>
          <a:p>
            <a:endParaRPr lang="el-GR" dirty="0"/>
          </a:p>
        </p:txBody>
      </p:sp>
    </p:spTree>
    <p:extLst>
      <p:ext uri="{BB962C8B-B14F-4D97-AF65-F5344CB8AC3E}">
        <p14:creationId xmlns:p14="http://schemas.microsoft.com/office/powerpoint/2010/main" val="1012690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Λειτουργικά χαρακτηριστικά </a:t>
            </a:r>
            <a:r>
              <a:rPr lang="el-GR" b="1" dirty="0" smtClean="0"/>
              <a:t>2</a:t>
            </a:r>
            <a:endParaRPr lang="el-GR" dirty="0"/>
          </a:p>
        </p:txBody>
      </p:sp>
      <p:sp>
        <p:nvSpPr>
          <p:cNvPr id="3" name="Θέση περιεχομένου 2"/>
          <p:cNvSpPr>
            <a:spLocks noGrp="1"/>
          </p:cNvSpPr>
          <p:nvPr>
            <p:ph idx="1"/>
          </p:nvPr>
        </p:nvSpPr>
        <p:spPr/>
        <p:txBody>
          <a:bodyPr/>
          <a:lstStyle/>
          <a:p>
            <a:r>
              <a:rPr lang="el-GR" b="1" dirty="0" smtClean="0"/>
              <a:t>Ελαστικότητα</a:t>
            </a:r>
            <a:r>
              <a:rPr lang="el-GR" b="1" dirty="0"/>
              <a:t>: </a:t>
            </a:r>
            <a:r>
              <a:rPr lang="el-GR" dirty="0"/>
              <a:t>Είναι η ικανότητα των φύλλων του χλοοτάπητα που βρίσκεται σε καταπόνηση και συμπίεση να επανέλθει στην αρχική του κατάσταση αφού μηδενιστεί η δύναμη συμπιέσεως. Η ικανότητα αυτή εξαφανίζεται όταν ο χλοοτάπητας βρίσκεται κάτω από συνθήκες παγετού</a:t>
            </a:r>
            <a:r>
              <a:rPr lang="el-GR" dirty="0" smtClean="0"/>
              <a:t>.</a:t>
            </a:r>
            <a:endParaRPr lang="el-GR" dirty="0"/>
          </a:p>
        </p:txBody>
      </p:sp>
    </p:spTree>
    <p:extLst>
      <p:ext uri="{BB962C8B-B14F-4D97-AF65-F5344CB8AC3E}">
        <p14:creationId xmlns:p14="http://schemas.microsoft.com/office/powerpoint/2010/main" val="281383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Λειτουργικά χαρακτηριστικά </a:t>
            </a:r>
            <a:r>
              <a:rPr lang="el-GR" b="1" dirty="0" smtClean="0"/>
              <a:t>3</a:t>
            </a:r>
            <a:endParaRPr lang="el-GR" dirty="0"/>
          </a:p>
        </p:txBody>
      </p:sp>
      <p:sp>
        <p:nvSpPr>
          <p:cNvPr id="3" name="Θέση περιεχομένου 2"/>
          <p:cNvSpPr>
            <a:spLocks noGrp="1"/>
          </p:cNvSpPr>
          <p:nvPr>
            <p:ph idx="1"/>
          </p:nvPr>
        </p:nvSpPr>
        <p:spPr/>
        <p:txBody>
          <a:bodyPr/>
          <a:lstStyle/>
          <a:p>
            <a:r>
              <a:rPr lang="el-GR" b="1" dirty="0" smtClean="0"/>
              <a:t>Ευλυγισία</a:t>
            </a:r>
            <a:r>
              <a:rPr lang="el-GR" b="1" dirty="0"/>
              <a:t>: </a:t>
            </a:r>
            <a:r>
              <a:rPr lang="el-GR" dirty="0"/>
              <a:t>Είναι η ικανότητα του χλοοτάπητα να απορροφά κάθε χτύπημα ή πίεση χωρίς να μετατρέπονται ή να καταστρέφονται τα χαρακτηριστικά του και εξαρτάται κυρίως από το μέσον (έδαφος) πάνω στο οποίο έχει εγκατασταθεί</a:t>
            </a:r>
            <a:r>
              <a:rPr lang="el-GR" dirty="0" smtClean="0"/>
              <a:t>.</a:t>
            </a:r>
            <a:endParaRPr lang="el-GR" dirty="0"/>
          </a:p>
        </p:txBody>
      </p:sp>
    </p:spTree>
    <p:extLst>
      <p:ext uri="{BB962C8B-B14F-4D97-AF65-F5344CB8AC3E}">
        <p14:creationId xmlns:p14="http://schemas.microsoft.com/office/powerpoint/2010/main" val="272620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Λειτουργικά χαρακτηριστικά </a:t>
            </a:r>
            <a:r>
              <a:rPr lang="el-GR" b="1" dirty="0" smtClean="0"/>
              <a:t>4</a:t>
            </a:r>
            <a:endParaRPr lang="el-GR" dirty="0"/>
          </a:p>
        </p:txBody>
      </p:sp>
      <p:sp>
        <p:nvSpPr>
          <p:cNvPr id="3" name="Θέση περιεχομένου 2"/>
          <p:cNvSpPr>
            <a:spLocks noGrp="1"/>
          </p:cNvSpPr>
          <p:nvPr>
            <p:ph idx="1"/>
          </p:nvPr>
        </p:nvSpPr>
        <p:spPr/>
        <p:txBody>
          <a:bodyPr>
            <a:normAutofit lnSpcReduction="10000"/>
          </a:bodyPr>
          <a:lstStyle/>
          <a:p>
            <a:r>
              <a:rPr lang="el-GR" b="1" dirty="0" smtClean="0"/>
              <a:t>Αναπλαστική </a:t>
            </a:r>
            <a:r>
              <a:rPr lang="el-GR" b="1" dirty="0"/>
              <a:t>(</a:t>
            </a:r>
            <a:r>
              <a:rPr lang="el-GR" b="1" dirty="0" err="1"/>
              <a:t>αναβλαστική</a:t>
            </a:r>
            <a:r>
              <a:rPr lang="el-GR" b="1" dirty="0"/>
              <a:t>) ικανότητα: </a:t>
            </a:r>
            <a:r>
              <a:rPr lang="el-GR" dirty="0"/>
              <a:t>Είναι το σύνολο των ιδιοτήτων που έχει ένα είδος να συνέρχεται και να αναβλαστάνει μετά από κάποια ταλαιπωρία που οφείλεται σε ασθένεια ή φυσικό φαινόμενο όπως παγετός, καταπόνηση από κυκλοφορία κ.λπ. Βέβαια η καταπόνηση αυτή επηρεάζεται άμεσα και καθοριστικά από το είδος του χλοοτάπητα, το πρόγραμμα συντηρήσεως, όπως συνθήκες περιβάλλοντος που επικρατούν κ.α.</a:t>
            </a:r>
          </a:p>
          <a:p>
            <a:endParaRPr lang="el-GR" dirty="0"/>
          </a:p>
        </p:txBody>
      </p:sp>
    </p:spTree>
    <p:extLst>
      <p:ext uri="{BB962C8B-B14F-4D97-AF65-F5344CB8AC3E}">
        <p14:creationId xmlns:p14="http://schemas.microsoft.com/office/powerpoint/2010/main" val="368011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Βιβλιογραφία</a:t>
            </a:r>
            <a:endParaRPr lang="el-GR" b="1" dirty="0"/>
          </a:p>
        </p:txBody>
      </p:sp>
      <p:sp>
        <p:nvSpPr>
          <p:cNvPr id="3" name="Θέση περιεχομένου 2"/>
          <p:cNvSpPr>
            <a:spLocks noGrp="1"/>
          </p:cNvSpPr>
          <p:nvPr>
            <p:ph idx="1"/>
            <p:custDataLst>
              <p:tags r:id="rId1"/>
            </p:custDataLst>
          </p:nvPr>
        </p:nvSpPr>
        <p:spPr/>
        <p:txBody>
          <a:bodyPr/>
          <a:lstStyle/>
          <a:p>
            <a:r>
              <a:rPr lang="en-GB" sz="2400" dirty="0" err="1" smtClean="0"/>
              <a:t>Melby</a:t>
            </a:r>
            <a:r>
              <a:rPr lang="el-GR" sz="2400" dirty="0" smtClean="0"/>
              <a:t> </a:t>
            </a:r>
            <a:r>
              <a:rPr lang="en-GB" sz="2400" dirty="0" smtClean="0"/>
              <a:t>P.</a:t>
            </a:r>
            <a:r>
              <a:rPr lang="el-GR" sz="2400" dirty="0" smtClean="0"/>
              <a:t> </a:t>
            </a:r>
            <a:r>
              <a:rPr lang="en-GB" sz="2400" dirty="0" smtClean="0"/>
              <a:t>(1995).</a:t>
            </a:r>
            <a:r>
              <a:rPr lang="el-GR" sz="2400" dirty="0" smtClean="0"/>
              <a:t> </a:t>
            </a:r>
            <a:r>
              <a:rPr lang="en-GB" sz="2400" dirty="0" smtClean="0"/>
              <a:t>Simplified</a:t>
            </a:r>
            <a:r>
              <a:rPr lang="el-GR" sz="2400" dirty="0" smtClean="0"/>
              <a:t> </a:t>
            </a:r>
            <a:r>
              <a:rPr lang="en-GB" sz="2400" dirty="0" smtClean="0"/>
              <a:t>Irrigation</a:t>
            </a:r>
            <a:r>
              <a:rPr lang="el-GR" sz="2400" dirty="0" smtClean="0"/>
              <a:t> </a:t>
            </a:r>
            <a:r>
              <a:rPr lang="en-GB" sz="2400" dirty="0" smtClean="0"/>
              <a:t>Design,</a:t>
            </a:r>
            <a:r>
              <a:rPr lang="el-GR" sz="2400" dirty="0" smtClean="0"/>
              <a:t> </a:t>
            </a:r>
            <a:r>
              <a:rPr lang="en-GB" sz="2400" dirty="0" smtClean="0"/>
              <a:t>Van</a:t>
            </a:r>
            <a:r>
              <a:rPr lang="el-GR" sz="2400" dirty="0" smtClean="0"/>
              <a:t> </a:t>
            </a:r>
            <a:r>
              <a:rPr lang="en-GB" sz="2400" dirty="0" err="1" smtClean="0"/>
              <a:t>Nostrand</a:t>
            </a:r>
            <a:r>
              <a:rPr lang="el-GR" sz="2400" dirty="0" smtClean="0"/>
              <a:t> </a:t>
            </a:r>
            <a:r>
              <a:rPr lang="en-GB" sz="2400" dirty="0" smtClean="0"/>
              <a:t>Reinhold</a:t>
            </a:r>
            <a:r>
              <a:rPr lang="el-GR" sz="2400" dirty="0" smtClean="0"/>
              <a:t>.</a:t>
            </a:r>
            <a:endParaRPr lang="en-GB" sz="2400" dirty="0" smtClean="0"/>
          </a:p>
          <a:p>
            <a:r>
              <a:rPr lang="el-GR" sz="2400" dirty="0" err="1" smtClean="0"/>
              <a:t>Μπαμπίλης</a:t>
            </a:r>
            <a:r>
              <a:rPr lang="el-GR" sz="2400" dirty="0" smtClean="0"/>
              <a:t> Δ. (2008)</a:t>
            </a:r>
            <a:r>
              <a:rPr lang="en-US" sz="2400" dirty="0" smtClean="0"/>
              <a:t>.</a:t>
            </a:r>
            <a:r>
              <a:rPr lang="el-GR" sz="2400" dirty="0" smtClean="0"/>
              <a:t> Αρδευτικά δίκτυα πρασίνου. Εκδόσεις </a:t>
            </a:r>
            <a:r>
              <a:rPr lang="el-GR" sz="2400" dirty="0" err="1" smtClean="0"/>
              <a:t>Σταμούλη</a:t>
            </a:r>
            <a:r>
              <a:rPr lang="el-GR" sz="2400" dirty="0" smtClean="0"/>
              <a:t>, Αθήνα.</a:t>
            </a:r>
          </a:p>
          <a:p>
            <a:r>
              <a:rPr lang="el-GR" sz="2400" dirty="0" err="1" smtClean="0"/>
              <a:t>Σπαντιδάκης</a:t>
            </a:r>
            <a:r>
              <a:rPr lang="el-GR" sz="2400" dirty="0" smtClean="0"/>
              <a:t> Ι. (1999) </a:t>
            </a:r>
            <a:r>
              <a:rPr lang="el-GR" sz="2400" dirty="0" err="1" smtClean="0"/>
              <a:t>Γράστις</a:t>
            </a:r>
            <a:r>
              <a:rPr lang="el-GR" sz="2400" dirty="0" smtClean="0"/>
              <a:t> – Επιστήμη και Τεχνική του Χλοοτάπητα. Εκδόσεις </a:t>
            </a:r>
            <a:r>
              <a:rPr lang="el-GR" sz="2400" dirty="0" err="1" smtClean="0"/>
              <a:t>Σταµούλη</a:t>
            </a:r>
            <a:r>
              <a:rPr lang="el-GR" sz="2400" dirty="0" smtClean="0"/>
              <a:t>, Αθήνα.</a:t>
            </a:r>
          </a:p>
          <a:p>
            <a:r>
              <a:rPr lang="el-GR" sz="2400" dirty="0" err="1" smtClean="0"/>
              <a:t>Pycraft</a:t>
            </a:r>
            <a:r>
              <a:rPr lang="el-GR" sz="2400" dirty="0" smtClean="0"/>
              <a:t> D. (1990) Γκαζόν, Φυτά </a:t>
            </a:r>
            <a:r>
              <a:rPr lang="el-GR" sz="2400" dirty="0" err="1" smtClean="0"/>
              <a:t>Εδαφοκάλυψης</a:t>
            </a:r>
            <a:r>
              <a:rPr lang="el-GR" sz="2400" dirty="0" smtClean="0"/>
              <a:t>: Τα Ζιζάνια και η Καταπολέμησή τους. Εκδόσεις </a:t>
            </a:r>
            <a:r>
              <a:rPr lang="el-GR" sz="2400" dirty="0" err="1" smtClean="0"/>
              <a:t>Ψύχαλου</a:t>
            </a:r>
            <a:r>
              <a:rPr lang="el-GR" sz="2400" dirty="0" smtClean="0"/>
              <a:t>, Αθήνα.</a:t>
            </a:r>
          </a:p>
          <a:p>
            <a:r>
              <a:rPr lang="en-US" sz="2400" dirty="0" smtClean="0"/>
              <a:t>Choate</a:t>
            </a:r>
            <a:r>
              <a:rPr lang="el-GR" sz="2400" dirty="0" smtClean="0"/>
              <a:t>, </a:t>
            </a:r>
            <a:r>
              <a:rPr lang="en-US" sz="2400" dirty="0" smtClean="0"/>
              <a:t>R</a:t>
            </a:r>
            <a:r>
              <a:rPr lang="el-GR" sz="2400" dirty="0" smtClean="0"/>
              <a:t>.</a:t>
            </a:r>
            <a:r>
              <a:rPr lang="en-US" sz="2400" dirty="0" smtClean="0"/>
              <a:t>B.</a:t>
            </a:r>
            <a:r>
              <a:rPr lang="el-GR" sz="2400" dirty="0" smtClean="0"/>
              <a:t>, </a:t>
            </a:r>
            <a:r>
              <a:rPr lang="en-US" sz="2400" dirty="0" smtClean="0"/>
              <a:t> </a:t>
            </a:r>
            <a:r>
              <a:rPr lang="en-US" sz="2400" dirty="0" err="1" smtClean="0"/>
              <a:t>J.A</a:t>
            </a:r>
            <a:r>
              <a:rPr lang="en-US" sz="2400" dirty="0"/>
              <a:t>. </a:t>
            </a:r>
            <a:r>
              <a:rPr lang="en-US" sz="2400" dirty="0" smtClean="0"/>
              <a:t>Watkins (1994) Turf </a:t>
            </a:r>
            <a:r>
              <a:rPr lang="en-US" sz="2400" dirty="0"/>
              <a:t>Irrigation Manual: The Complete Guide to Turf and Landscape Irrigation Systems. </a:t>
            </a:r>
            <a:r>
              <a:rPr lang="en-US" sz="2400" dirty="0" err="1"/>
              <a:t>Telsco</a:t>
            </a:r>
            <a:r>
              <a:rPr lang="en-US" sz="2400" dirty="0"/>
              <a:t> </a:t>
            </a:r>
            <a:r>
              <a:rPr lang="en-US" sz="2400" dirty="0" smtClean="0"/>
              <a:t>Industries.</a:t>
            </a:r>
            <a:endParaRPr lang="el-GR" sz="2400" dirty="0"/>
          </a:p>
          <a:p>
            <a:endParaRPr lang="el-GR" sz="2400" dirty="0" smtClean="0"/>
          </a:p>
        </p:txBody>
      </p:sp>
    </p:spTree>
    <p:extLst>
      <p:ext uri="{BB962C8B-B14F-4D97-AF65-F5344CB8AC3E}">
        <p14:creationId xmlns:p14="http://schemas.microsoft.com/office/powerpoint/2010/main" val="3398176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4" tooltip="Μετάβαση στην Άδεια Χρήσης"/>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6" tooltip="Μετάβαση στο www.edulll.gr/"/>
          </p:cNvPr>
          <p:cNvPicPr>
            <a:picLocks noChangeAspect="1" noChangeArrowheads="1"/>
          </p:cNvPicPr>
          <p:nvPr/>
        </p:nvPicPr>
        <p:blipFill>
          <a:blip r:embed="rId7"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fld id="{2F6EEB8D-302B-4BB7-AB7B-5E18E67E8EEA}" type="slidenum">
              <a:rPr lang="el-GR" smtClean="0"/>
              <a:pPr/>
              <a:t>26</a:t>
            </a:fld>
            <a:endParaRPr lang="el-GR" dirty="0"/>
          </a:p>
        </p:txBody>
      </p:sp>
    </p:spTree>
    <p:custDataLst>
      <p:tags r:id="rId1"/>
    </p:custDataLst>
    <p:extLst>
      <p:ext uri="{BB962C8B-B14F-4D97-AF65-F5344CB8AC3E}">
        <p14:creationId xmlns:p14="http://schemas.microsoft.com/office/powerpoint/2010/main" val="353756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27</a:t>
            </a:fld>
            <a:endParaRPr lang="el-GR" dirty="0"/>
          </a:p>
        </p:txBody>
      </p:sp>
    </p:spTree>
    <p:extLst>
      <p:ext uri="{BB962C8B-B14F-4D97-AF65-F5344CB8AC3E}">
        <p14:creationId xmlns:p14="http://schemas.microsoft.com/office/powerpoint/2010/main" val="2543429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pPr marL="0" indent="0">
              <a:spcBef>
                <a:spcPts val="0"/>
              </a:spcBef>
              <a:spcAft>
                <a:spcPts val="1800"/>
              </a:spcAft>
              <a:buNone/>
            </a:pPr>
            <a:r>
              <a:rPr lang="el-GR" sz="2400" dirty="0" smtClean="0"/>
              <a:t>Έχουν προηγηθεί οι κάτωθι εκδόσεις:</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Χ1</a:t>
            </a:r>
            <a:r>
              <a:rPr lang="el-GR" sz="2000" dirty="0" smtClean="0"/>
              <a:t>.</a:t>
            </a:r>
            <a:r>
              <a:rPr lang="el-GR" sz="2000" dirty="0" smtClean="0">
                <a:solidFill>
                  <a:srgbClr val="FF0000"/>
                </a:solidFill>
              </a:rPr>
              <a:t>Υ1Ζ1</a:t>
            </a:r>
            <a:r>
              <a:rPr lang="el-GR" sz="2000" dirty="0" smtClean="0"/>
              <a:t> διαθέσιμη εδώ. </a:t>
            </a:r>
            <a:r>
              <a:rPr lang="el-GR" sz="2000" dirty="0" smtClean="0">
                <a:solidFill>
                  <a:srgbClr val="92D050"/>
                </a:solidFill>
              </a:rPr>
              <a:t>(Συνδέστε στο «εδώ» τον υπερσύνδεσμο). </a:t>
            </a:r>
          </a:p>
          <a:p>
            <a:pPr lvl="1">
              <a:spcBef>
                <a:spcPts val="0"/>
              </a:spcBef>
              <a:spcAft>
                <a:spcPts val="1200"/>
              </a:spcAft>
              <a:buFont typeface="Arial" panose="020B0604020202020204" pitchFamily="34" charset="0"/>
              <a:buChar char="•"/>
            </a:pPr>
            <a:r>
              <a:rPr lang="el-GR" sz="2000" dirty="0" smtClean="0"/>
              <a:t>Έκδοση </a:t>
            </a:r>
            <a:r>
              <a:rPr lang="el-GR" sz="2000" dirty="0" smtClean="0">
                <a:solidFill>
                  <a:srgbClr val="FF0000"/>
                </a:solidFill>
              </a:rPr>
              <a:t>Χ2</a:t>
            </a:r>
            <a:r>
              <a:rPr lang="el-GR" sz="2000" dirty="0" smtClean="0"/>
              <a:t>.</a:t>
            </a:r>
            <a:r>
              <a:rPr lang="el-GR" sz="2000" dirty="0" smtClean="0">
                <a:solidFill>
                  <a:srgbClr val="FF0000"/>
                </a:solidFill>
              </a:rPr>
              <a:t>Υ2Ζ2</a:t>
            </a:r>
            <a:r>
              <a:rPr lang="el-GR" sz="2000" dirty="0" smtClean="0"/>
              <a:t> διαθέσιμη εδώ. </a:t>
            </a:r>
            <a:r>
              <a:rPr lang="el-GR" sz="2000" dirty="0" smtClean="0">
                <a:solidFill>
                  <a:srgbClr val="92D050"/>
                </a:solidFill>
              </a:rPr>
              <a:t>(Συνδέστε στο «εδώ» τον υπερσύνδεσμο). </a:t>
            </a:r>
          </a:p>
          <a:p>
            <a:pPr lvl="1">
              <a:spcBef>
                <a:spcPts val="0"/>
              </a:spcBef>
              <a:buFont typeface="Arial" panose="020B0604020202020204" pitchFamily="34" charset="0"/>
              <a:buChar char="•"/>
            </a:pPr>
            <a:r>
              <a:rPr lang="el-GR" sz="2000" dirty="0" smtClean="0"/>
              <a:t>Έκδοση </a:t>
            </a:r>
            <a:r>
              <a:rPr lang="el-GR" sz="2000" dirty="0" smtClean="0">
                <a:solidFill>
                  <a:srgbClr val="FF0000"/>
                </a:solidFill>
              </a:rPr>
              <a:t>Χ3</a:t>
            </a:r>
            <a:r>
              <a:rPr lang="el-GR" sz="2000" dirty="0" smtClean="0"/>
              <a:t>.</a:t>
            </a:r>
            <a:r>
              <a:rPr lang="el-GR" sz="2000" dirty="0" smtClean="0">
                <a:solidFill>
                  <a:srgbClr val="FF0000"/>
                </a:solidFill>
              </a:rPr>
              <a:t>Υ3Ζ3</a:t>
            </a:r>
            <a:r>
              <a:rPr lang="el-GR" sz="2000" dirty="0" smtClean="0"/>
              <a:t> διαθέσιμη εδώ. </a:t>
            </a:r>
            <a:r>
              <a:rPr lang="el-GR" sz="2000" dirty="0" smtClean="0">
                <a:solidFill>
                  <a:srgbClr val="92D050"/>
                </a:solidFill>
              </a:rPr>
              <a:t>(Συνδέστε στο «εδώ» τον υπερσύνδεσμο). </a:t>
            </a:r>
          </a:p>
          <a:p>
            <a:endParaRPr lang="el-GR" sz="2000" dirty="0"/>
          </a:p>
        </p:txBody>
      </p:sp>
      <p:sp>
        <p:nvSpPr>
          <p:cNvPr id="3" name="Θέση αριθμού διαφάνειας 2"/>
          <p:cNvSpPr>
            <a:spLocks noGrp="1"/>
          </p:cNvSpPr>
          <p:nvPr>
            <p:ph type="sldNum" sz="quarter" idx="12"/>
          </p:nvPr>
        </p:nvSpPr>
        <p:spPr/>
        <p:txBody>
          <a:bodyPr/>
          <a:lstStyle/>
          <a:p>
            <a:fld id="{2F6EEB8D-302B-4BB7-AB7B-5E18E67E8EEA}" type="slidenum">
              <a:rPr lang="el-GR" smtClean="0"/>
              <a:t>28</a:t>
            </a:fld>
            <a:endParaRPr lang="el-GR" dirty="0"/>
          </a:p>
        </p:txBody>
      </p:sp>
    </p:spTree>
    <p:extLst>
      <p:ext uri="{BB962C8B-B14F-4D97-AF65-F5344CB8AC3E}">
        <p14:creationId xmlns:p14="http://schemas.microsoft.com/office/powerpoint/2010/main" val="2402597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Παναγιώτης </a:t>
            </a:r>
            <a:r>
              <a:rPr lang="el-GR" sz="2400" dirty="0" err="1" smtClean="0"/>
              <a:t>Βύρλας</a:t>
            </a:r>
            <a:r>
              <a:rPr lang="el-GR" sz="2400" dirty="0" smtClean="0"/>
              <a:t> 2015. Παναγιώτης </a:t>
            </a:r>
            <a:r>
              <a:rPr lang="el-GR" sz="2400" dirty="0" err="1" smtClean="0"/>
              <a:t>Βύρλας</a:t>
            </a:r>
            <a:r>
              <a:rPr lang="el-GR" sz="2400" dirty="0" smtClean="0"/>
              <a:t> </a:t>
            </a:r>
            <a:br>
              <a:rPr lang="el-GR" sz="2400" dirty="0" smtClean="0"/>
            </a:br>
            <a:r>
              <a:rPr lang="el-GR" sz="2400" dirty="0" smtClean="0"/>
              <a:t>«Τεχνολογία Πρασίνου» Έκδοση 1.0 Λάρισα  01/09/2015 . </a:t>
            </a:r>
            <a:r>
              <a:rPr lang="el-GR" sz="2400" dirty="0"/>
              <a:t>Διαθέσιμο από τη δικτυακή </a:t>
            </a:r>
            <a:r>
              <a:rPr lang="el-GR" sz="2400" dirty="0" smtClean="0"/>
              <a:t>διεύθυνση: </a:t>
            </a:r>
            <a:r>
              <a:rPr lang="en-US" sz="2400" dirty="0" smtClean="0">
                <a:solidFill>
                  <a:srgbClr val="FF0000"/>
                </a:solidFill>
                <a:hlinkClick r:id="rId3" tooltip="Μετάβαση στην ιστοσελίδα του μαθήματος"/>
              </a:rPr>
              <a:t>http://cdev.teilar.gr/courses/AGR10</a:t>
            </a:r>
            <a:r>
              <a:rPr lang="el-GR" sz="2400" dirty="0" smtClean="0">
                <a:solidFill>
                  <a:srgbClr val="FF0000"/>
                </a:solidFill>
                <a:hlinkClick r:id="rId3" tooltip="Μετάβαση στην ιστοσελίδα του μαθήματος"/>
              </a:rPr>
              <a:t>2</a:t>
            </a:r>
            <a:r>
              <a:rPr lang="en-US" sz="2400" dirty="0" smtClean="0">
                <a:solidFill>
                  <a:srgbClr val="FF0000"/>
                </a:solidFill>
                <a:hlinkClick r:id="rId3" tooltip="Μετάβαση στην ιστοσελίδα του μαθήματος"/>
              </a:rPr>
              <a:t>/</a:t>
            </a:r>
            <a:r>
              <a:rPr lang="en-US" sz="2400" dirty="0" err="1" smtClean="0">
                <a:solidFill>
                  <a:srgbClr val="FF0000"/>
                </a:solidFill>
                <a:hlinkClick r:id="rId3" tooltip="Μετάβαση στην ιστοσελίδα του μαθήματος"/>
              </a:rPr>
              <a:t>index.php</a:t>
            </a:r>
            <a:r>
              <a:rPr lang="el-GR" sz="2400" dirty="0" smtClean="0"/>
              <a:t>.</a:t>
            </a:r>
            <a:endParaRPr lang="el-GR" sz="2400" dirty="0"/>
          </a:p>
          <a:p>
            <a:endParaRPr lang="el-GR" sz="2000" dirty="0"/>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29</a:t>
            </a:fld>
            <a:endParaRPr lang="el-GR" dirty="0"/>
          </a:p>
        </p:txBody>
      </p:sp>
    </p:spTree>
    <p:extLst>
      <p:ext uri="{BB962C8B-B14F-4D97-AF65-F5344CB8AC3E}">
        <p14:creationId xmlns:p14="http://schemas.microsoft.com/office/powerpoint/2010/main" val="83510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2" name="Θέση περιεχομένου 1"/>
          <p:cNvSpPr>
            <a:spLocks noGrp="1"/>
          </p:cNvSpPr>
          <p:nvPr>
            <p:ph idx="1"/>
          </p:nvPr>
        </p:nvSpPr>
        <p:spPr/>
        <p:txBody>
          <a:bodyPr>
            <a:normAutofit/>
          </a:bodyPr>
          <a:lstStyle/>
          <a:p>
            <a:pPr marL="457200" indent="-457200">
              <a:spcBef>
                <a:spcPts val="0"/>
              </a:spcBef>
            </a:pPr>
            <a:r>
              <a:rPr lang="el-GR" sz="2800" dirty="0">
                <a:solidFill>
                  <a:srgbClr val="0070C0"/>
                </a:solidFill>
              </a:rPr>
              <a:t>Μακροσκοπικά </a:t>
            </a:r>
            <a:r>
              <a:rPr lang="el-GR" sz="2800" dirty="0" smtClean="0">
                <a:solidFill>
                  <a:srgbClr val="0070C0"/>
                </a:solidFill>
              </a:rPr>
              <a:t>χαρακτηριστικά.</a:t>
            </a:r>
          </a:p>
          <a:p>
            <a:pPr marL="457200" indent="-457200">
              <a:spcBef>
                <a:spcPts val="0"/>
              </a:spcBef>
            </a:pPr>
            <a:r>
              <a:rPr lang="el-GR" sz="2800" dirty="0">
                <a:solidFill>
                  <a:srgbClr val="0070C0"/>
                </a:solidFill>
              </a:rPr>
              <a:t>Λειτουργικά </a:t>
            </a:r>
            <a:r>
              <a:rPr lang="el-GR" sz="2800" dirty="0" smtClean="0">
                <a:solidFill>
                  <a:srgbClr val="0070C0"/>
                </a:solidFill>
              </a:rPr>
              <a:t>χαρακτηριστικά. </a:t>
            </a:r>
          </a:p>
          <a:p>
            <a:pPr marL="457200" indent="-457200">
              <a:spcBef>
                <a:spcPts val="0"/>
              </a:spcBef>
            </a:pPr>
            <a:endParaRPr lang="el-GR" sz="2800" dirty="0">
              <a:solidFill>
                <a:srgbClr val="0070C0"/>
              </a:solidFill>
            </a:endParaRPr>
          </a:p>
        </p:txBody>
      </p:sp>
      <p:sp>
        <p:nvSpPr>
          <p:cNvPr id="3" name="Θέση αριθμού διαφάνειας 2"/>
          <p:cNvSpPr>
            <a:spLocks noGrp="1"/>
          </p:cNvSpPr>
          <p:nvPr>
            <p:ph type="sldNum" sz="quarter" idx="12"/>
          </p:nvPr>
        </p:nvSpPr>
        <p:spPr/>
        <p:txBody>
          <a:bodyPr/>
          <a:lstStyle/>
          <a:p>
            <a:fld id="{2F6EEB8D-302B-4BB7-AB7B-5E18E67E8EEA}" type="slidenum">
              <a:rPr lang="el-GR" smtClean="0"/>
              <a:t>3</a:t>
            </a:fld>
            <a:endParaRPr lang="el-GR" dirty="0"/>
          </a:p>
        </p:txBody>
      </p:sp>
    </p:spTree>
    <p:extLst>
      <p:ext uri="{BB962C8B-B14F-4D97-AF65-F5344CB8AC3E}">
        <p14:creationId xmlns:p14="http://schemas.microsoft.com/office/powerpoint/2010/main" val="3927063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30</a:t>
            </a:fld>
            <a:endParaRPr lang="el-GR" dirty="0"/>
          </a:p>
        </p:txBody>
      </p:sp>
    </p:spTree>
    <p:custDataLst>
      <p:tags r:id="rId1"/>
    </p:custDataLst>
    <p:extLst>
      <p:ext uri="{BB962C8B-B14F-4D97-AF65-F5344CB8AC3E}">
        <p14:creationId xmlns:p14="http://schemas.microsoft.com/office/powerpoint/2010/main" val="115167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(1/2)</a:t>
            </a:r>
            <a:endParaRPr lang="el-GR" sz="4000" b="1" dirty="0"/>
          </a:p>
        </p:txBody>
      </p:sp>
      <p:sp>
        <p:nvSpPr>
          <p:cNvPr id="3" name="Θέση περιεχομένου 1"/>
          <p:cNvSpPr>
            <a:spLocks noGrp="1"/>
          </p:cNvSpPr>
          <p:nvPr>
            <p:ph idx="1"/>
          </p:nvPr>
        </p:nvSpPr>
        <p:spPr/>
        <p:txBody>
          <a:bodyPr>
            <a:no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Εικόνες/Σχήματα/Διαγράμματα</a:t>
            </a:r>
            <a:r>
              <a:rPr lang="en-US" sz="2400" b="1" dirty="0" smtClean="0"/>
              <a:t>/</a:t>
            </a:r>
            <a:r>
              <a:rPr lang="el-GR" sz="2400" b="1" dirty="0" smtClean="0"/>
              <a:t>Φωτογραφίες</a:t>
            </a:r>
          </a:p>
          <a:p>
            <a:pPr marL="0" indent="0">
              <a:buNone/>
            </a:pPr>
            <a:r>
              <a:rPr lang="el-GR" sz="2000" dirty="0" smtClean="0">
                <a:solidFill>
                  <a:srgbClr val="FF0000"/>
                </a:solidFill>
              </a:rPr>
              <a:t>Εικόνα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a:t>
            </a:r>
            <a:r>
              <a:rPr lang="el-GR" sz="2000" dirty="0">
                <a:solidFill>
                  <a:srgbClr val="FF0000"/>
                </a:solidFill>
              </a:rPr>
              <a:t>πηγή</a:t>
            </a:r>
            <a:r>
              <a:rPr lang="el-GR" sz="2000" dirty="0" smtClean="0">
                <a:solidFill>
                  <a:srgbClr val="FF0000"/>
                </a:solidFill>
              </a:rPr>
              <a:t>&gt;&lt;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4: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a:solidFill>
                  <a:srgbClr val="FF0000"/>
                </a:solidFill>
              </a:rPr>
              <a:t>Εικόνα </a:t>
            </a:r>
            <a:r>
              <a:rPr lang="el-GR" sz="2000" dirty="0" smtClean="0">
                <a:solidFill>
                  <a:srgbClr val="FF0000"/>
                </a:solidFill>
              </a:rPr>
              <a:t>5: </a:t>
            </a:r>
            <a:r>
              <a:rPr lang="el-GR" sz="2000" dirty="0">
                <a:solidFill>
                  <a:srgbClr val="FF0000"/>
                </a:solidFill>
              </a:rPr>
              <a:t>&lt;αναφορά&gt;&lt;άδεια με την οποία διατίθεται&gt; &lt;</a:t>
            </a:r>
            <a:r>
              <a:rPr lang="el-GR" sz="2000" dirty="0" err="1">
                <a:solidFill>
                  <a:srgbClr val="FF0000"/>
                </a:solidFill>
              </a:rPr>
              <a:t>σύνδεσμος</a:t>
            </a:r>
            <a:r>
              <a:rPr lang="el-GR" sz="2000" dirty="0" err="1" smtClean="0">
                <a:solidFill>
                  <a:srgbClr val="FF0000"/>
                </a:solidFill>
              </a:rPr>
              <a:t>&gt;&lt;πηγή&gt;&lt;</a:t>
            </a:r>
            <a:r>
              <a:rPr lang="el-GR" sz="2000" dirty="0" err="1">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31</a:t>
            </a:fld>
            <a:endParaRPr lang="el-GR" dirty="0"/>
          </a:p>
        </p:txBody>
      </p:sp>
    </p:spTree>
    <p:extLst>
      <p:ext uri="{BB962C8B-B14F-4D97-AF65-F5344CB8AC3E}">
        <p14:creationId xmlns:p14="http://schemas.microsoft.com/office/powerpoint/2010/main" val="2897622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Autofit/>
          </a:bodyPr>
          <a:lstStyle/>
          <a:p>
            <a:r>
              <a:rPr lang="el-GR" sz="4000" b="1" dirty="0"/>
              <a:t>Σημείωμα Χρήσης </a:t>
            </a:r>
            <a:r>
              <a:rPr lang="el-GR" sz="4000" b="1" dirty="0" smtClean="0"/>
              <a:t>Έργων Τρίτων</a:t>
            </a:r>
            <a:r>
              <a:rPr lang="en-US" sz="4000" b="1" dirty="0" smtClean="0"/>
              <a:t> </a:t>
            </a:r>
            <a:r>
              <a:rPr lang="el-GR" sz="4000" b="1" dirty="0" smtClean="0"/>
              <a:t/>
            </a:r>
            <a:br>
              <a:rPr lang="el-GR" sz="4000" b="1" dirty="0" smtClean="0"/>
            </a:br>
            <a:r>
              <a:rPr lang="en-US" sz="4000" b="1" dirty="0" smtClean="0"/>
              <a:t>(2/2)</a:t>
            </a:r>
            <a:r>
              <a:rPr lang="el-GR" sz="4000" b="1" dirty="0" smtClean="0"/>
              <a:t> </a:t>
            </a:r>
            <a:endParaRPr lang="el-GR" sz="4000" b="1" dirty="0"/>
          </a:p>
        </p:txBody>
      </p:sp>
      <p:sp>
        <p:nvSpPr>
          <p:cNvPr id="3" name="Θέση περιεχομένου 1"/>
          <p:cNvSpPr>
            <a:spLocks noGrp="1"/>
          </p:cNvSpPr>
          <p:nvPr>
            <p:ph idx="1"/>
          </p:nvPr>
        </p:nvSpPr>
        <p:spPr/>
        <p:txBody>
          <a:bodyPr>
            <a:normAutofit/>
          </a:bodyPr>
          <a:lstStyle/>
          <a:p>
            <a:pPr marL="0" indent="0">
              <a:buNone/>
            </a:pPr>
            <a:r>
              <a:rPr lang="el-GR" sz="2400" dirty="0" smtClean="0"/>
              <a:t>Το </a:t>
            </a:r>
            <a:r>
              <a:rPr lang="el-GR" sz="2400" dirty="0"/>
              <a:t>Έργο αυτό κάνει χρήση των ακόλουθων έργων:</a:t>
            </a:r>
          </a:p>
          <a:p>
            <a:pPr marL="0" indent="0">
              <a:buNone/>
            </a:pPr>
            <a:r>
              <a:rPr lang="el-GR" sz="2400" b="1" dirty="0" smtClean="0"/>
              <a:t>Πίνακες</a:t>
            </a:r>
          </a:p>
          <a:p>
            <a:pPr marL="0" indent="0">
              <a:buNone/>
            </a:pPr>
            <a:r>
              <a:rPr lang="el-GR" sz="2000" dirty="0" smtClean="0">
                <a:solidFill>
                  <a:srgbClr val="FF0000"/>
                </a:solidFill>
              </a:rPr>
              <a:t>Πίνακας 1: &lt;αναφορά</a:t>
            </a:r>
            <a:r>
              <a:rPr lang="el-GR" sz="2000" dirty="0">
                <a:solidFill>
                  <a:srgbClr val="FF0000"/>
                </a:solidFill>
              </a:rPr>
              <a:t>&gt;&lt;άδεια με την οποία διατίθεται&gt; </a:t>
            </a:r>
            <a:r>
              <a:rPr lang="el-GR" sz="2000" dirty="0" smtClean="0">
                <a:solidFill>
                  <a:srgbClr val="FF0000"/>
                </a:solidFill>
              </a:rPr>
              <a:t>&lt;σύνδεσμος&gt;&lt;πηγή&gt;&lt;</a:t>
            </a:r>
            <a:r>
              <a:rPr lang="el-GR" sz="2000" dirty="0" err="1" smtClean="0">
                <a:solidFill>
                  <a:srgbClr val="FF0000"/>
                </a:solidFill>
              </a:rPr>
              <a:t>κ.τ.λ</a:t>
            </a:r>
            <a:r>
              <a:rPr lang="el-GR" sz="2000" dirty="0" smtClean="0">
                <a:solidFill>
                  <a:srgbClr val="FF0000"/>
                </a:solidFill>
              </a:rPr>
              <a:t>&gt;</a:t>
            </a:r>
          </a:p>
          <a:p>
            <a:pPr marL="0" indent="0">
              <a:buNone/>
            </a:pPr>
            <a:r>
              <a:rPr lang="el-GR" sz="2000" dirty="0" smtClean="0">
                <a:solidFill>
                  <a:srgbClr val="FF0000"/>
                </a:solidFill>
              </a:rPr>
              <a:t>Πίνακας 2: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a:solidFill>
                  <a:srgbClr val="FF0000"/>
                </a:solidFill>
              </a:rPr>
              <a:t>κ.τ.λ</a:t>
            </a:r>
            <a:r>
              <a:rPr lang="el-GR" sz="2000" dirty="0">
                <a:solidFill>
                  <a:srgbClr val="FF0000"/>
                </a:solidFill>
              </a:rPr>
              <a:t>&gt;</a:t>
            </a:r>
          </a:p>
          <a:p>
            <a:pPr marL="0" indent="0">
              <a:buNone/>
            </a:pPr>
            <a:r>
              <a:rPr lang="el-GR" sz="2000" dirty="0" smtClean="0">
                <a:solidFill>
                  <a:srgbClr val="FF0000"/>
                </a:solidFill>
              </a:rPr>
              <a:t>Πίνακας 3: </a:t>
            </a:r>
            <a:r>
              <a:rPr lang="el-GR" sz="2000" dirty="0">
                <a:solidFill>
                  <a:srgbClr val="FF0000"/>
                </a:solidFill>
              </a:rPr>
              <a:t>&lt;αναφορά&gt;&lt;άδεια με την οποία διατίθεται&gt; &lt;σύνδεσμος</a:t>
            </a:r>
            <a:r>
              <a:rPr lang="el-GR" sz="2000" dirty="0" smtClean="0">
                <a:solidFill>
                  <a:srgbClr val="FF0000"/>
                </a:solidFill>
              </a:rPr>
              <a:t>&gt;&lt;πηγή&gt;&lt;</a:t>
            </a:r>
            <a:r>
              <a:rPr lang="el-GR" sz="2000" dirty="0" err="1" smtClean="0">
                <a:solidFill>
                  <a:srgbClr val="FF0000"/>
                </a:solidFill>
              </a:rPr>
              <a:t>κ.τ.λ</a:t>
            </a:r>
            <a:r>
              <a:rPr lang="el-GR" sz="2000" dirty="0" smtClean="0">
                <a:solidFill>
                  <a:srgbClr val="FF0000"/>
                </a:solidFill>
              </a:rPr>
              <a:t>&gt;</a:t>
            </a:r>
            <a:endParaRPr lang="el-GR" sz="2000" dirty="0">
              <a:solidFill>
                <a:srgbClr val="FF0000"/>
              </a:solidFill>
            </a:endParaRPr>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32</a:t>
            </a:fld>
            <a:endParaRPr lang="el-GR" dirty="0"/>
          </a:p>
        </p:txBody>
      </p:sp>
    </p:spTree>
    <p:extLst>
      <p:ext uri="{BB962C8B-B14F-4D97-AF65-F5344CB8AC3E}">
        <p14:creationId xmlns:p14="http://schemas.microsoft.com/office/powerpoint/2010/main" val="76214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5" name="Θέση αριθμού διαφάνειας 4"/>
          <p:cNvSpPr>
            <a:spLocks noGrp="1"/>
          </p:cNvSpPr>
          <p:nvPr>
            <p:ph type="sldNum" sz="quarter" idx="12"/>
          </p:nvPr>
        </p:nvSpPr>
        <p:spPr/>
        <p:txBody>
          <a:bodyPr/>
          <a:lstStyle/>
          <a:p>
            <a:fld id="{2F6EEB8D-302B-4BB7-AB7B-5E18E67E8EEA}" type="slidenum">
              <a:rPr lang="el-GR" smtClean="0"/>
              <a:t>33</a:t>
            </a:fld>
            <a:endParaRPr lang="el-GR" dirty="0"/>
          </a:p>
        </p:txBody>
      </p:sp>
    </p:spTree>
    <p:extLst>
      <p:ext uri="{BB962C8B-B14F-4D97-AF65-F5344CB8AC3E}">
        <p14:creationId xmlns:p14="http://schemas.microsoft.com/office/powerpoint/2010/main" val="168498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Τεχνολογία Πρασίνου</a:t>
            </a:r>
          </a:p>
        </p:txBody>
      </p:sp>
      <p:sp>
        <p:nvSpPr>
          <p:cNvPr id="2" name="Θέση περιεχομένου 1"/>
          <p:cNvSpPr>
            <a:spLocks noGrp="1"/>
          </p:cNvSpPr>
          <p:nvPr>
            <p:ph idx="1"/>
          </p:nvPr>
        </p:nvSpPr>
        <p:spPr/>
        <p:txBody>
          <a:bodyPr>
            <a:normAutofit/>
          </a:bodyPr>
          <a:lstStyle/>
          <a:p>
            <a:r>
              <a:rPr lang="el-GR" sz="2800" b="1" dirty="0"/>
              <a:t>Χλοοτάπητας: </a:t>
            </a:r>
            <a:r>
              <a:rPr lang="el-GR" sz="2800" dirty="0"/>
              <a:t>Μακροσκοπικά και λειτουργικά χαρακτηριστικά</a:t>
            </a:r>
          </a:p>
        </p:txBody>
      </p:sp>
      <p:sp>
        <p:nvSpPr>
          <p:cNvPr id="3" name="Θέση αριθμού διαφάνειας 2"/>
          <p:cNvSpPr>
            <a:spLocks noGrp="1"/>
          </p:cNvSpPr>
          <p:nvPr>
            <p:ph type="sldNum" sz="quarter" idx="12"/>
          </p:nvPr>
        </p:nvSpPr>
        <p:spPr/>
        <p:txBody>
          <a:bodyPr/>
          <a:lstStyle/>
          <a:p>
            <a:fld id="{2F6EEB8D-302B-4BB7-AB7B-5E18E67E8EEA}" type="slidenum">
              <a:rPr lang="el-GR" smtClean="0"/>
              <a:t>4</a:t>
            </a:fld>
            <a:endParaRPr lang="el-GR" dirty="0"/>
          </a:p>
        </p:txBody>
      </p:sp>
    </p:spTree>
    <p:extLst>
      <p:ext uri="{BB962C8B-B14F-4D97-AF65-F5344CB8AC3E}">
        <p14:creationId xmlns:p14="http://schemas.microsoft.com/office/powerpoint/2010/main" val="3756918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000" y="2133600"/>
            <a:ext cx="7772400" cy="1362075"/>
          </a:xfrm>
        </p:spPr>
        <p:txBody>
          <a:bodyPr/>
          <a:lstStyle/>
          <a:p>
            <a:pPr algn="ctr"/>
            <a:r>
              <a:rPr lang="el-GR" cap="none" dirty="0" smtClean="0"/>
              <a:t>Μακροσκοπικά χαρακτηριστικά</a:t>
            </a:r>
            <a:endParaRPr lang="el-GR" cap="none" dirty="0"/>
          </a:p>
        </p:txBody>
      </p:sp>
    </p:spTree>
    <p:extLst>
      <p:ext uri="{BB962C8B-B14F-4D97-AF65-F5344CB8AC3E}">
        <p14:creationId xmlns:p14="http://schemas.microsoft.com/office/powerpoint/2010/main" val="427744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457200" y="203200"/>
            <a:ext cx="8229600" cy="704850"/>
          </a:xfrm>
        </p:spPr>
        <p:txBody>
          <a:bodyPr>
            <a:normAutofit fontScale="90000"/>
          </a:bodyPr>
          <a:lstStyle/>
          <a:p>
            <a:r>
              <a:rPr lang="el-GR" altLang="el-GR" b="1" dirty="0" smtClean="0"/>
              <a:t>Μακροσκοπικά χαρακτηριστικά 1</a:t>
            </a:r>
          </a:p>
        </p:txBody>
      </p:sp>
      <p:sp>
        <p:nvSpPr>
          <p:cNvPr id="25603" name="Θέση περιεχομένου 2"/>
          <p:cNvSpPr>
            <a:spLocks noGrp="1"/>
          </p:cNvSpPr>
          <p:nvPr>
            <p:ph idx="1"/>
          </p:nvPr>
        </p:nvSpPr>
        <p:spPr>
          <a:xfrm>
            <a:off x="457200" y="1125538"/>
            <a:ext cx="8229600" cy="5327650"/>
          </a:xfrm>
        </p:spPr>
        <p:txBody>
          <a:bodyPr>
            <a:normAutofit/>
          </a:bodyPr>
          <a:lstStyle/>
          <a:p>
            <a:pPr marL="0" indent="0" algn="just">
              <a:spcBef>
                <a:spcPct val="0"/>
              </a:spcBef>
              <a:buNone/>
            </a:pPr>
            <a:r>
              <a:rPr lang="el-GR" altLang="el-GR" b="1" dirty="0" smtClean="0"/>
              <a:t>Χρώμα: </a:t>
            </a:r>
            <a:r>
              <a:rPr lang="el-GR" altLang="el-GR" sz="2400" dirty="0" smtClean="0"/>
              <a:t>Είναι ένας δείκτης ποιότητας ο οποίος καθορίζει τη γενική φυσική κατάσταση του χλοοτάπητα. Όσο πιο σκούρο πράσινο είναι το χρώμα του, τόσο καλύτερη είναι η ποιότητα του. Το πιο ανοιχτό πράσινο χρώμα του χλοοτάπητα μπορεί να προκληθεί από υψηλές ή χαμηλές θερμοκρασίες, από ξηρασία, από έλλειψη αζώτου ακόμη και από προσβολή εντόμων ή ασθενειών. Εξαιρούνται τα είδη ή οι ποικιλίες των οποίων το φυσικό χρώμα είναι το ανοιχτό πράσινο, οπότε δεν αποτελεί χαρακτηριστικό ασθενούς φυτού.</a:t>
            </a:r>
          </a:p>
        </p:txBody>
      </p:sp>
    </p:spTree>
    <p:extLst>
      <p:ext uri="{BB962C8B-B14F-4D97-AF65-F5344CB8AC3E}">
        <p14:creationId xmlns:p14="http://schemas.microsoft.com/office/powerpoint/2010/main" val="29770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a:xfrm>
            <a:off x="457200" y="203200"/>
            <a:ext cx="8229600" cy="704850"/>
          </a:xfrm>
        </p:spPr>
        <p:txBody>
          <a:bodyPr>
            <a:normAutofit fontScale="90000"/>
          </a:bodyPr>
          <a:lstStyle/>
          <a:p>
            <a:r>
              <a:rPr lang="el-GR" altLang="el-GR" b="1" dirty="0" smtClean="0"/>
              <a:t>Μακροσκοπικά χαρακτηριστικά 2</a:t>
            </a:r>
          </a:p>
        </p:txBody>
      </p:sp>
      <p:sp>
        <p:nvSpPr>
          <p:cNvPr id="26627" name="Θέση περιεχομένου 2"/>
          <p:cNvSpPr>
            <a:spLocks noGrp="1"/>
          </p:cNvSpPr>
          <p:nvPr>
            <p:ph idx="1"/>
          </p:nvPr>
        </p:nvSpPr>
        <p:spPr>
          <a:xfrm>
            <a:off x="457200" y="1125538"/>
            <a:ext cx="8229600" cy="5327650"/>
          </a:xfrm>
        </p:spPr>
        <p:txBody>
          <a:bodyPr/>
          <a:lstStyle/>
          <a:p>
            <a:pPr marL="0" indent="0" algn="just">
              <a:spcBef>
                <a:spcPct val="0"/>
              </a:spcBef>
              <a:buNone/>
            </a:pPr>
            <a:r>
              <a:rPr lang="el-GR" altLang="el-GR" b="1" dirty="0" smtClean="0"/>
              <a:t>Υφή: </a:t>
            </a:r>
            <a:r>
              <a:rPr lang="el-GR" altLang="el-GR" dirty="0" smtClean="0"/>
              <a:t>Χαρακτηριστικό το οποίο αφορά τη μέτρηση του πλάτους του ελάσματος των φύλλων. Ανάλογα με το πλάτος των φύλλων κάθε είδους η υφή κυμαίνεται από αδρή έως λεπτή. Παράδειγμα είδους με αδρή υφή αποτελεί το </a:t>
            </a:r>
            <a:r>
              <a:rPr lang="el-GR" altLang="el-GR" dirty="0" err="1" smtClean="0"/>
              <a:t>Fistula</a:t>
            </a:r>
            <a:r>
              <a:rPr lang="el-GR" altLang="el-GR" dirty="0" smtClean="0"/>
              <a:t> </a:t>
            </a:r>
            <a:r>
              <a:rPr lang="el-GR" altLang="el-GR" dirty="0" err="1" smtClean="0"/>
              <a:t>arundinaceous</a:t>
            </a:r>
            <a:r>
              <a:rPr lang="el-GR" altLang="el-GR" dirty="0" smtClean="0"/>
              <a:t>, ενώ παράδειγμα είδους λεπτής υφής θεωρείται το </a:t>
            </a:r>
            <a:r>
              <a:rPr lang="el-GR" altLang="el-GR" dirty="0" err="1" smtClean="0"/>
              <a:t>Agrostis</a:t>
            </a:r>
            <a:r>
              <a:rPr lang="el-GR" altLang="el-GR" dirty="0" smtClean="0"/>
              <a:t>.</a:t>
            </a:r>
          </a:p>
        </p:txBody>
      </p:sp>
    </p:spTree>
    <p:extLst>
      <p:ext uri="{BB962C8B-B14F-4D97-AF65-F5344CB8AC3E}">
        <p14:creationId xmlns:p14="http://schemas.microsoft.com/office/powerpoint/2010/main" val="209629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a:xfrm>
            <a:off x="457200" y="203200"/>
            <a:ext cx="8229600" cy="704850"/>
          </a:xfrm>
        </p:spPr>
        <p:txBody>
          <a:bodyPr>
            <a:normAutofit fontScale="90000"/>
          </a:bodyPr>
          <a:lstStyle/>
          <a:p>
            <a:r>
              <a:rPr lang="el-GR" altLang="el-GR" b="1" dirty="0" smtClean="0"/>
              <a:t>Μακροσκοπικά χαρακτηριστικά 3</a:t>
            </a:r>
          </a:p>
        </p:txBody>
      </p:sp>
      <p:sp>
        <p:nvSpPr>
          <p:cNvPr id="27651" name="Θέση περιεχομένου 2"/>
          <p:cNvSpPr>
            <a:spLocks noGrp="1"/>
          </p:cNvSpPr>
          <p:nvPr>
            <p:ph idx="1"/>
          </p:nvPr>
        </p:nvSpPr>
        <p:spPr>
          <a:xfrm>
            <a:off x="457200" y="1125538"/>
            <a:ext cx="8229600" cy="5327650"/>
          </a:xfrm>
        </p:spPr>
        <p:txBody>
          <a:bodyPr/>
          <a:lstStyle/>
          <a:p>
            <a:pPr marL="0" indent="0" algn="just">
              <a:spcBef>
                <a:spcPct val="0"/>
              </a:spcBef>
              <a:buNone/>
            </a:pPr>
            <a:r>
              <a:rPr lang="el-GR" altLang="el-GR" b="1" dirty="0" smtClean="0"/>
              <a:t>Πυκνότητα: </a:t>
            </a:r>
            <a:r>
              <a:rPr lang="el-GR" altLang="el-GR" dirty="0" smtClean="0"/>
              <a:t>Αποτελεί έναν από τους σπουδαιότερους δείκτες ποιότητας ενός χλοοτάπητα. Εκφράζεται ποσοτικά με τον αριθμό των φύλλων και των βλαστών ανά μονάδα επιφάνειας. Η δημιουργία ενός καλού χλοοτάπητα έχει ως κύριο στόχο την υψηλή πυκνότητά του, η οποία επιτυγχάνεται με την αποφυγή κηλίδων ή κενών.</a:t>
            </a:r>
          </a:p>
        </p:txBody>
      </p:sp>
    </p:spTree>
    <p:extLst>
      <p:ext uri="{BB962C8B-B14F-4D97-AF65-F5344CB8AC3E}">
        <p14:creationId xmlns:p14="http://schemas.microsoft.com/office/powerpoint/2010/main" val="52820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a:xfrm>
            <a:off x="457200" y="203200"/>
            <a:ext cx="8229600" cy="704850"/>
          </a:xfrm>
        </p:spPr>
        <p:txBody>
          <a:bodyPr>
            <a:normAutofit fontScale="90000"/>
          </a:bodyPr>
          <a:lstStyle/>
          <a:p>
            <a:r>
              <a:rPr lang="el-GR" altLang="el-GR" b="1" dirty="0" smtClean="0"/>
              <a:t>Μακροσκοπικά χαρακτηριστικά 4</a:t>
            </a:r>
          </a:p>
        </p:txBody>
      </p:sp>
      <p:sp>
        <p:nvSpPr>
          <p:cNvPr id="3" name="Θέση περιεχομένου 2"/>
          <p:cNvSpPr>
            <a:spLocks noGrp="1"/>
          </p:cNvSpPr>
          <p:nvPr>
            <p:ph idx="1"/>
          </p:nvPr>
        </p:nvSpPr>
        <p:spPr>
          <a:xfrm>
            <a:off x="457200" y="1125538"/>
            <a:ext cx="8229600" cy="5327650"/>
          </a:xfrm>
        </p:spPr>
        <p:txBody>
          <a:bodyPr anchor="t"/>
          <a:lstStyle/>
          <a:p>
            <a:pPr marL="0" indent="0">
              <a:buNone/>
              <a:defRPr/>
            </a:pPr>
            <a:r>
              <a:rPr lang="el-GR" b="1" dirty="0"/>
              <a:t>Τρόπος ανάπτυξης: </a:t>
            </a:r>
            <a:r>
              <a:rPr lang="el-GR" dirty="0"/>
              <a:t>Αφορά τον τρόπο διάδοσης, εξάπλωσης και πύκνωσης του χλοοτάπητα. Υπάρχουν </a:t>
            </a:r>
            <a:r>
              <a:rPr lang="el-GR" dirty="0" smtClean="0"/>
              <a:t>3 </a:t>
            </a:r>
            <a:r>
              <a:rPr lang="el-GR" dirty="0"/>
              <a:t>τρόποι ανάπτυξης των ειδών που χρησιμοποιούνται για </a:t>
            </a:r>
            <a:r>
              <a:rPr lang="el-GR" dirty="0" smtClean="0"/>
              <a:t>χλοοτάπητες:</a:t>
            </a:r>
            <a:endParaRPr lang="el-GR" dirty="0"/>
          </a:p>
          <a:p>
            <a:pPr marL="342900" indent="-342900">
              <a:buClr>
                <a:srgbClr val="FFC000"/>
              </a:buClr>
              <a:buFont typeface="Wingdings" panose="05000000000000000000" pitchFamily="2" charset="2"/>
              <a:buChar char="§"/>
              <a:defRPr/>
            </a:pPr>
            <a:r>
              <a:rPr lang="el-GR" b="1" dirty="0" smtClean="0"/>
              <a:t>με </a:t>
            </a:r>
            <a:r>
              <a:rPr lang="el-GR" b="1" dirty="0"/>
              <a:t>ριζώματα</a:t>
            </a:r>
            <a:r>
              <a:rPr lang="el-GR" dirty="0"/>
              <a:t>: Το ρίζωμα είναι ο υπόγειος βλαστός ο οποίος αναπτύσσεται προς όλες τις κατευθύνσεις</a:t>
            </a:r>
            <a:r>
              <a:rPr lang="el-GR" dirty="0" smtClean="0"/>
              <a:t>.</a:t>
            </a:r>
            <a:endParaRPr lang="el-GR" dirty="0"/>
          </a:p>
        </p:txBody>
      </p:sp>
      <p:pic>
        <p:nvPicPr>
          <p:cNvPr id="28676" name="Picture 2" descr="[DECORATIVE]"/>
          <p:cNvPicPr>
            <a:picLocks noChangeAspect="1" noChangeArrowheads="1"/>
          </p:cNvPicPr>
          <p:nvPr/>
        </p:nvPicPr>
        <p:blipFill>
          <a:blip r:embed="rId4">
            <a:extLst>
              <a:ext uri="{28A0092B-C50C-407E-A947-70E740481C1C}">
                <a14:useLocalDpi xmlns:a14="http://schemas.microsoft.com/office/drawing/2010/main" val="0"/>
              </a:ext>
            </a:extLst>
          </a:blip>
          <a:srcRect l="5287" t="1741" r="41747" b="63464"/>
          <a:stretch>
            <a:fillRect/>
          </a:stretch>
        </p:blipFill>
        <p:spPr bwMode="auto">
          <a:xfrm>
            <a:off x="3738269" y="4343400"/>
            <a:ext cx="174813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180075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5/3/2016 3:18:3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6866,3686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37890,37891,"/>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38914,38915,38916,38917,"/>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6,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2056,6,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8674,3,2867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9698,29699,2970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0722,3,307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34818,3481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5842,3584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557B6C8-5E4D-455C-9A4C-81F6770A72A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1852</TotalTime>
  <Words>1340</Words>
  <Application>Microsoft Office PowerPoint</Application>
  <PresentationFormat>Προβολή στην οθόνη (4:3)</PresentationFormat>
  <Paragraphs>113</Paragraphs>
  <Slides>33</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Τεχνολογία Πρασίνου</vt:lpstr>
      <vt:lpstr>Χρηματοδότηση </vt:lpstr>
      <vt:lpstr>Περιεχόμενα ενότητας</vt:lpstr>
      <vt:lpstr>Τεχνολογία Πρασίνου</vt:lpstr>
      <vt:lpstr>Μακροσκοπικά χαρακτηριστικά</vt:lpstr>
      <vt:lpstr>Μακροσκοπικά χαρακτηριστικά 1</vt:lpstr>
      <vt:lpstr>Μακροσκοπικά χαρακτηριστικά 2</vt:lpstr>
      <vt:lpstr>Μακροσκοπικά χαρακτηριστικά 3</vt:lpstr>
      <vt:lpstr>Μακροσκοπικά χαρακτηριστικά 4</vt:lpstr>
      <vt:lpstr>Μακροσκοπικά χαρακτηριστικά 5</vt:lpstr>
      <vt:lpstr>Μακροσκοπικά χαρακτηριστικά 6</vt:lpstr>
      <vt:lpstr>Μακροσκοπικά χαρακτηριστικά 7</vt:lpstr>
      <vt:lpstr>Μακροσκοπικά χαρακτηριστικά 8</vt:lpstr>
      <vt:lpstr>Μακροσκοπικά χαρακτηριστικά 9</vt:lpstr>
      <vt:lpstr>Μακροσκοπικά χαρακτηριστικά 10</vt:lpstr>
      <vt:lpstr>Μακροσκοπικά χαρακτηριστικά 11</vt:lpstr>
      <vt:lpstr>Μακροσκοπικά χαρακτηριστικά 12</vt:lpstr>
      <vt:lpstr>Μακροσκοπικά χαρακτηριστικά 13</vt:lpstr>
      <vt:lpstr>Μακροσκοπικά χαρακτηριστικά 14</vt:lpstr>
      <vt:lpstr>Λειτουργικά χαρακτηριστικά</vt:lpstr>
      <vt:lpstr>Λειτουργικά χαρακτηριστικά 1</vt:lpstr>
      <vt:lpstr>Λειτουργικά χαρακτηριστικά 2</vt:lpstr>
      <vt:lpstr>Λειτουργικά χαρακτηριστικά 3</vt:lpstr>
      <vt:lpstr>Λειτουργικά χαρακτηριστικά 4</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Σημείωμα Χρήσης Έργων Τρίτων  (1/2)</vt:lpstr>
      <vt:lpstr>Σημείωμα Χρήσης Έργων Τρίτων  (2/2) </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Επιχειρησιακών Πόρων ERP</dc:title>
  <dc:creator>IOANNIS TZIGOYRAS</dc:creator>
  <cp:lastModifiedBy>Alex</cp:lastModifiedBy>
  <cp:revision>206</cp:revision>
  <dcterms:created xsi:type="dcterms:W3CDTF">2014-09-20T14:32:06Z</dcterms:created>
  <dcterms:modified xsi:type="dcterms:W3CDTF">2016-03-15T01:18:37Z</dcterms:modified>
</cp:coreProperties>
</file>