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2" r:id="rId33"/>
    <p:sldId id="293" r:id="rId34"/>
    <p:sldId id="305" r:id="rId35"/>
    <p:sldId id="306" r:id="rId36"/>
    <p:sldId id="307" r:id="rId37"/>
    <p:sldId id="308" r:id="rId38"/>
    <p:sldId id="309" r:id="rId39"/>
    <p:sldId id="3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12" autoAdjust="0"/>
    <p:restoredTop sz="94660"/>
  </p:normalViewPr>
  <p:slideViewPr>
    <p:cSldViewPr snapToGrid="0">
      <p:cViewPr varScale="1">
        <p:scale>
          <a:sx n="59" d="100"/>
          <a:sy n="59" d="100"/>
        </p:scale>
        <p:origin x="-72" y="-1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66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6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74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7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4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9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0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D2D6C-36C9-4880-875A-C1CA44A604F2}" type="datetimeFigureOut">
              <a:rPr lang="en-US" smtClean="0"/>
              <a:t>19-Jul-15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50586-4611-4E9D-9C44-88CD3D5C8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0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94611"/>
            <a:ext cx="9144000" cy="1475364"/>
          </a:xfrm>
        </p:spPr>
        <p:txBody>
          <a:bodyPr>
            <a:normAutofit/>
          </a:bodyPr>
          <a:lstStyle/>
          <a:p>
            <a:r>
              <a:rPr lang="el-GR" sz="4400" b="1" dirty="0" smtClean="0">
                <a:latin typeface="+mn-lt"/>
              </a:rPr>
              <a:t>ΕΦΑΡΜΟΓΕΣ ΕΠΙΧΕΙΡΗΣΙΑΚΗΣ ΕΡΕΥΝΑΣ</a:t>
            </a:r>
            <a:endParaRPr lang="en-US" sz="44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sz="2600" b="1" dirty="0" smtClean="0"/>
              <a:t>Ενότητα </a:t>
            </a:r>
            <a:r>
              <a:rPr lang="en-US" sz="2600" b="1" dirty="0" smtClean="0"/>
              <a:t>4</a:t>
            </a:r>
            <a:r>
              <a:rPr lang="el-GR" sz="2600" b="1" dirty="0" smtClean="0"/>
              <a:t>:</a:t>
            </a:r>
            <a:r>
              <a:rPr lang="en-US" sz="2600" dirty="0" smtClean="0"/>
              <a:t> </a:t>
            </a:r>
            <a:r>
              <a:rPr lang="el-GR" sz="2800" dirty="0"/>
              <a:t>Μελέτη Εφαρμογής Μαθηματικού Μοντέλου για την Βελτιστοποίηση Εγκατάστασης Δικτύου Ποδηλάτων Κοινής </a:t>
            </a:r>
            <a:r>
              <a:rPr lang="el-GR" sz="2800" dirty="0" smtClean="0"/>
              <a:t>Χρήσης</a:t>
            </a:r>
            <a:endParaRPr lang="en-US" sz="2600" dirty="0" smtClean="0"/>
          </a:p>
          <a:p>
            <a:endParaRPr lang="en-US" sz="1800" dirty="0" smtClean="0"/>
          </a:p>
          <a:p>
            <a:r>
              <a:rPr lang="el-GR" dirty="0" smtClean="0"/>
              <a:t>Γεώργιος Κ.Δ. Σαχαρίδης</a:t>
            </a:r>
          </a:p>
          <a:p>
            <a:r>
              <a:rPr lang="el-GR" dirty="0" smtClean="0"/>
              <a:t>Τμήμα Μηχανολόγων Μηχανικών</a:t>
            </a:r>
          </a:p>
          <a:p>
            <a:endParaRPr lang="en-US" dirty="0"/>
          </a:p>
        </p:txBody>
      </p:sp>
      <p:grpSp>
        <p:nvGrpSpPr>
          <p:cNvPr id="4" name="Group 3" descr="Λογότυπο του Πανεπιστημίου Θεσσαλίας και του προγράμματος &quot;Ανοικτά Ακαδημαϊκά Μαθήματα&quot;"/>
          <p:cNvGrpSpPr/>
          <p:nvPr/>
        </p:nvGrpSpPr>
        <p:grpSpPr>
          <a:xfrm>
            <a:off x="1524000" y="118052"/>
            <a:ext cx="7990656" cy="1303321"/>
            <a:chOff x="467544" y="468279"/>
            <a:chExt cx="7990656" cy="1303321"/>
          </a:xfrm>
        </p:grpSpPr>
        <p:grpSp>
          <p:nvGrpSpPr>
            <p:cNvPr id="5" name="Group 4"/>
            <p:cNvGrpSpPr/>
            <p:nvPr/>
          </p:nvGrpSpPr>
          <p:grpSpPr>
            <a:xfrm>
              <a:off x="467544" y="520290"/>
              <a:ext cx="3960440" cy="1224136"/>
              <a:chOff x="395536" y="520290"/>
              <a:chExt cx="3960440" cy="122413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619672" y="836712"/>
                <a:ext cx="2736304" cy="5760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r>
                  <a:rPr lang="el-GR" sz="2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ΠΑΝΕΠΙΣΤΗΜΙΟ ΘΕΣΣΑΛΙΑΣ</a:t>
                </a:r>
              </a:p>
            </p:txBody>
          </p:sp>
          <p:pic>
            <p:nvPicPr>
              <p:cNvPr id="8" name="Picture 8" descr="Λογότυπο Πανεπιστημίου Θεσσαλίας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520290"/>
                <a:ext cx="1224136" cy="1224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5" descr="Λογότυποι του πρόγραμματος &quot;Ανοικτά Ακαδημαϊκά Μαθήματα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9226" y="468279"/>
              <a:ext cx="1968974" cy="1303321"/>
            </a:xfrm>
            <a:prstGeom prst="rect">
              <a:avLst/>
            </a:prstGeom>
          </p:spPr>
        </p:pic>
      </p:grpSp>
      <p:pic>
        <p:nvPicPr>
          <p:cNvPr id="9" name="Picture 2" descr="Λογότυπο Άδειας Χρήσης Creative Commons - Μη Εμπορική Χρήση - Παρόμοια Διανομ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27607"/>
            <a:ext cx="15843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711" y="5591690"/>
            <a:ext cx="4310289" cy="102587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271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0146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 Sharing Network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5 - TextBox"/>
          <p:cNvSpPr txBox="1"/>
          <p:nvPr/>
        </p:nvSpPr>
        <p:spPr>
          <a:xfrm>
            <a:off x="5662228" y="1340769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Hangzhou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6 - TextBox"/>
          <p:cNvSpPr txBox="1"/>
          <p:nvPr/>
        </p:nvSpPr>
        <p:spPr>
          <a:xfrm>
            <a:off x="1919536" y="2132856"/>
            <a:ext cx="336502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770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7 - TextBox"/>
          <p:cNvSpPr txBox="1"/>
          <p:nvPr/>
        </p:nvSpPr>
        <p:spPr>
          <a:xfrm>
            <a:off x="1919536" y="2708920"/>
            <a:ext cx="1760610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683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8 - TextBox"/>
          <p:cNvSpPr txBox="1"/>
          <p:nvPr/>
        </p:nvSpPr>
        <p:spPr>
          <a:xfrm>
            <a:off x="6240017" y="5661248"/>
            <a:ext cx="2874505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2431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9 - TextBox"/>
          <p:cNvSpPr txBox="1"/>
          <p:nvPr/>
        </p:nvSpPr>
        <p:spPr>
          <a:xfrm>
            <a:off x="6240017" y="6165304"/>
            <a:ext cx="219964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60600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Ελεούσα\Desktop\velib podilat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9536" y="3396666"/>
            <a:ext cx="4033588" cy="2723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Ελεούσα\Desktop\velib xarti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04444" y="1993630"/>
            <a:ext cx="4756053" cy="3474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16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014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Bike-Sharing Network</a:t>
            </a:r>
            <a:endParaRPr lang="en-US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1319439"/>
            <a:ext cx="11168742" cy="536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477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5" y="163286"/>
            <a:ext cx="10515600" cy="107020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Presentation Structure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3897"/>
            <a:ext cx="10515600" cy="524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14 - TextBox"/>
          <p:cNvSpPr txBox="1"/>
          <p:nvPr/>
        </p:nvSpPr>
        <p:spPr>
          <a:xfrm>
            <a:off x="2591442" y="2374177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Bike-Sharing Network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15 - TextBox"/>
          <p:cNvSpPr txBox="1"/>
          <p:nvPr/>
        </p:nvSpPr>
        <p:spPr>
          <a:xfrm>
            <a:off x="2591442" y="2977208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Problem Description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16 - TextBox"/>
          <p:cNvSpPr txBox="1"/>
          <p:nvPr/>
        </p:nvSpPr>
        <p:spPr>
          <a:xfrm>
            <a:off x="2591442" y="3601793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Mathematical Model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9 - TextBox"/>
          <p:cNvSpPr txBox="1"/>
          <p:nvPr/>
        </p:nvSpPr>
        <p:spPr>
          <a:xfrm>
            <a:off x="2591442" y="4201344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Case of Athens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1.18628 -0.014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9408E-6 L 0.03663 -0.4239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21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1.12882 -0.007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00" y="-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1.12101 -0.0027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4343"/>
            <a:ext cx="10515600" cy="1027257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dirty="0">
              <a:latin typeface="+mn-lt"/>
            </a:endParaRPr>
          </a:p>
        </p:txBody>
      </p:sp>
      <p:sp>
        <p:nvSpPr>
          <p:cNvPr id="6" name="18 - TextBox"/>
          <p:cNvSpPr txBox="1"/>
          <p:nvPr/>
        </p:nvSpPr>
        <p:spPr>
          <a:xfrm>
            <a:off x="1572241" y="1384722"/>
            <a:ext cx="9144000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358775" marR="0" lvl="0" indent="-358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Strategic Design of a Bike-Sharing Network</a:t>
            </a:r>
          </a:p>
        </p:txBody>
      </p:sp>
      <p:sp>
        <p:nvSpPr>
          <p:cNvPr id="7" name="7 - TextBox"/>
          <p:cNvSpPr txBox="1"/>
          <p:nvPr/>
        </p:nvSpPr>
        <p:spPr>
          <a:xfrm>
            <a:off x="2715217" y="1956226"/>
            <a:ext cx="2500330" cy="461665"/>
          </a:xfrm>
          <a:prstGeom prst="rect">
            <a:avLst/>
          </a:prstGeom>
          <a:noFill/>
          <a:ln w="28575">
            <a:solidFill>
              <a:srgbClr val="255D3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Available Budget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9 - TextBox"/>
          <p:cNvSpPr txBox="1"/>
          <p:nvPr/>
        </p:nvSpPr>
        <p:spPr>
          <a:xfrm>
            <a:off x="6501431" y="1956226"/>
            <a:ext cx="3500462" cy="461665"/>
          </a:xfrm>
          <a:prstGeom prst="rect">
            <a:avLst/>
          </a:prstGeom>
          <a:noFill/>
          <a:ln w="28575">
            <a:solidFill>
              <a:srgbClr val="255D3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Time-dependent Demand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10 - TextBox"/>
          <p:cNvSpPr txBox="1"/>
          <p:nvPr/>
        </p:nvSpPr>
        <p:spPr>
          <a:xfrm>
            <a:off x="2357963" y="2911179"/>
            <a:ext cx="3500526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 many bike stations and bikes can we afford?</a:t>
            </a:r>
          </a:p>
        </p:txBody>
      </p:sp>
      <p:sp>
        <p:nvSpPr>
          <p:cNvPr id="10" name="12 - TextBox"/>
          <p:cNvSpPr txBox="1"/>
          <p:nvPr/>
        </p:nvSpPr>
        <p:spPr>
          <a:xfrm>
            <a:off x="6572869" y="4054187"/>
            <a:ext cx="378615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Distribution of the bike fleet among the bike stations?</a:t>
            </a:r>
          </a:p>
        </p:txBody>
      </p:sp>
      <p:sp>
        <p:nvSpPr>
          <p:cNvPr id="11" name="13 - TextBox"/>
          <p:cNvSpPr txBox="1"/>
          <p:nvPr/>
        </p:nvSpPr>
        <p:spPr>
          <a:xfrm>
            <a:off x="6787183" y="2911179"/>
            <a:ext cx="2786082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Where to place the bike stations?</a:t>
            </a:r>
          </a:p>
        </p:txBody>
      </p:sp>
      <p:sp>
        <p:nvSpPr>
          <p:cNvPr id="12" name="14 - TextBox"/>
          <p:cNvSpPr txBox="1"/>
          <p:nvPr/>
        </p:nvSpPr>
        <p:spPr>
          <a:xfrm>
            <a:off x="1929399" y="4054187"/>
            <a:ext cx="392909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How many parking slots should each bike station have?</a:t>
            </a:r>
          </a:p>
        </p:txBody>
      </p:sp>
      <p:sp>
        <p:nvSpPr>
          <p:cNvPr id="13" name="15 - TextBox"/>
          <p:cNvSpPr txBox="1"/>
          <p:nvPr/>
        </p:nvSpPr>
        <p:spPr>
          <a:xfrm>
            <a:off x="3572473" y="5411509"/>
            <a:ext cx="5072098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Meet as much demand as possible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Offer best quality service to the users</a:t>
            </a:r>
          </a:p>
        </p:txBody>
      </p:sp>
      <p:sp>
        <p:nvSpPr>
          <p:cNvPr id="14" name="40 - TextBox"/>
          <p:cNvSpPr txBox="1"/>
          <p:nvPr/>
        </p:nvSpPr>
        <p:spPr>
          <a:xfrm>
            <a:off x="5715613" y="1813349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52 - Ευθύγραμμο βέλος σύνδεσης"/>
          <p:cNvCxnSpPr>
            <a:stCxn id="14" idx="2"/>
            <a:endCxn id="9" idx="0"/>
          </p:cNvCxnSpPr>
          <p:nvPr/>
        </p:nvCxnSpPr>
        <p:spPr>
          <a:xfrm rot="5400000">
            <a:off x="4619111" y="1671799"/>
            <a:ext cx="728497" cy="1750263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6" name="54 - Ευθύγραμμο βέλος σύνδεσης"/>
          <p:cNvCxnSpPr>
            <a:stCxn id="14" idx="2"/>
            <a:endCxn id="11" idx="0"/>
          </p:cNvCxnSpPr>
          <p:nvPr/>
        </p:nvCxnSpPr>
        <p:spPr>
          <a:xfrm rot="16200000" flipH="1">
            <a:off x="6655109" y="1386062"/>
            <a:ext cx="728497" cy="2321735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57 - Ευθύγραμμο βέλος σύνδεσης"/>
          <p:cNvCxnSpPr>
            <a:stCxn id="14" idx="2"/>
            <a:endCxn id="12" idx="0"/>
          </p:cNvCxnSpPr>
          <p:nvPr/>
        </p:nvCxnSpPr>
        <p:spPr>
          <a:xfrm rot="5400000">
            <a:off x="3940466" y="2136162"/>
            <a:ext cx="1871505" cy="1964545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59 - Ευθύγραμμο βέλος σύνδεσης"/>
          <p:cNvCxnSpPr>
            <a:stCxn id="14" idx="2"/>
            <a:endCxn id="10" idx="0"/>
          </p:cNvCxnSpPr>
          <p:nvPr/>
        </p:nvCxnSpPr>
        <p:spPr>
          <a:xfrm rot="16200000" flipH="1">
            <a:off x="6226465" y="1814706"/>
            <a:ext cx="1871505" cy="2607455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61 - Ευθύγραμμο βέλος σύνδεσης"/>
          <p:cNvCxnSpPr>
            <a:stCxn id="11" idx="2"/>
            <a:endCxn id="13" idx="0"/>
          </p:cNvCxnSpPr>
          <p:nvPr/>
        </p:nvCxnSpPr>
        <p:spPr>
          <a:xfrm rot="5400000">
            <a:off x="6309708" y="3540990"/>
            <a:ext cx="1669333" cy="2071702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63 - Ευθύγραμμο βέλος σύνδεσης"/>
          <p:cNvCxnSpPr>
            <a:stCxn id="9" idx="2"/>
            <a:endCxn id="13" idx="0"/>
          </p:cNvCxnSpPr>
          <p:nvPr/>
        </p:nvCxnSpPr>
        <p:spPr>
          <a:xfrm rot="16200000" flipH="1">
            <a:off x="4273709" y="3576693"/>
            <a:ext cx="1669333" cy="2000296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1" name="65 - Ευθύγραμμο βέλος σύνδεσης"/>
          <p:cNvCxnSpPr>
            <a:stCxn id="12" idx="2"/>
            <a:endCxn id="13" idx="0"/>
          </p:cNvCxnSpPr>
          <p:nvPr/>
        </p:nvCxnSpPr>
        <p:spPr>
          <a:xfrm rot="16200000" flipH="1">
            <a:off x="4738072" y="4041056"/>
            <a:ext cx="526325" cy="2214578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2" name="67 - Ευθύγραμμο βέλος σύνδεσης"/>
          <p:cNvCxnSpPr>
            <a:stCxn id="10" idx="2"/>
            <a:endCxn id="13" idx="0"/>
          </p:cNvCxnSpPr>
          <p:nvPr/>
        </p:nvCxnSpPr>
        <p:spPr>
          <a:xfrm rot="5400000">
            <a:off x="7024072" y="3969634"/>
            <a:ext cx="526325" cy="2357422"/>
          </a:xfrm>
          <a:prstGeom prst="straightConnector1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3" name="69 - Ευθεία γραμμή σύνδεσης"/>
          <p:cNvCxnSpPr>
            <a:stCxn id="8" idx="1"/>
            <a:endCxn id="14" idx="2"/>
          </p:cNvCxnSpPr>
          <p:nvPr/>
        </p:nvCxnSpPr>
        <p:spPr>
          <a:xfrm rot="10800000">
            <a:off x="5858489" y="2182683"/>
            <a:ext cx="642942" cy="4377"/>
          </a:xfrm>
          <a:prstGeom prst="line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71 - Ευθεία γραμμή σύνδεσης"/>
          <p:cNvCxnSpPr>
            <a:stCxn id="7" idx="3"/>
            <a:endCxn id="14" idx="2"/>
          </p:cNvCxnSpPr>
          <p:nvPr/>
        </p:nvCxnSpPr>
        <p:spPr>
          <a:xfrm flipV="1">
            <a:off x="5215547" y="2182682"/>
            <a:ext cx="642942" cy="4377"/>
          </a:xfrm>
          <a:prstGeom prst="line">
            <a:avLst/>
          </a:prstGeom>
          <a:noFill/>
          <a:ln w="12700" cap="flat" cmpd="sng" algn="ctr">
            <a:solidFill>
              <a:srgbClr val="003399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6970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87733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Problem Description</a:t>
            </a:r>
            <a:endParaRPr lang="en-US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2" y="1413555"/>
            <a:ext cx="10976229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9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1378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Problem Description</a:t>
            </a:r>
            <a:endParaRPr lang="en-US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613" y="1312831"/>
            <a:ext cx="9927772" cy="501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45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7104"/>
          </a:xfrm>
        </p:spPr>
        <p:txBody>
          <a:bodyPr/>
          <a:lstStyle/>
          <a:p>
            <a:r>
              <a:rPr lang="en-US" b="1" dirty="0" smtClean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Presentation Structure</a:t>
            </a:r>
            <a:endParaRPr lang="el-GR" b="1" dirty="0">
              <a:ln w="18415" cmpd="sng">
                <a:noFill/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2268991"/>
            <a:ext cx="670083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43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80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dirty="0"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92" y="1228725"/>
            <a:ext cx="9768238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263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70"/>
            <a:ext cx="10515600" cy="1042101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1720850"/>
            <a:ext cx="9193213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9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85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45" y="1338943"/>
            <a:ext cx="9144000" cy="48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60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6 - TextBox"/>
          <p:cNvSpPr txBox="1"/>
          <p:nvPr/>
        </p:nvSpPr>
        <p:spPr>
          <a:xfrm>
            <a:off x="188403" y="1621137"/>
            <a:ext cx="117373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alibri" panose="020F0502020204030204" pitchFamily="34" charset="0"/>
                <a:cs typeface="Times New Roman" pitchFamily="18" charset="0"/>
              </a:rPr>
              <a:t>A </a:t>
            </a:r>
            <a:r>
              <a:rPr lang="en-US" sz="4400" b="1" dirty="0">
                <a:latin typeface="Calibri" panose="020F0502020204030204" pitchFamily="34" charset="0"/>
                <a:cs typeface="Times New Roman" pitchFamily="18" charset="0"/>
              </a:rPr>
              <a:t>multi-periodic optimization modeling approach for the establishment of a bike-sharing network: a case-study of the city of </a:t>
            </a:r>
            <a:r>
              <a:rPr lang="en-US" sz="4400" b="1" dirty="0" smtClean="0">
                <a:latin typeface="Calibri" panose="020F0502020204030204" pitchFamily="34" charset="0"/>
                <a:cs typeface="Times New Roman" pitchFamily="18" charset="0"/>
              </a:rPr>
              <a:t>Athens</a:t>
            </a:r>
            <a:endParaRPr lang="el-GR" sz="4400" b="1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8 - TextBox"/>
          <p:cNvSpPr txBox="1"/>
          <p:nvPr/>
        </p:nvSpPr>
        <p:spPr>
          <a:xfrm>
            <a:off x="1032248" y="38673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</a:rPr>
              <a:t>Antonios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Fragkogios</a:t>
            </a:r>
            <a:endParaRPr lang="en-US" sz="2400" dirty="0">
              <a:latin typeface="Calibri" panose="020F0502020204030204" pitchFamily="34" charset="0"/>
            </a:endParaRPr>
          </a:p>
          <a:p>
            <a:pPr algn="ctr"/>
            <a:r>
              <a:rPr lang="en-US" sz="2400" dirty="0" err="1">
                <a:latin typeface="Calibri" panose="020F0502020204030204" pitchFamily="34" charset="0"/>
              </a:rPr>
              <a:t>Eleousa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Zygouri</a:t>
            </a:r>
            <a:endParaRPr lang="el-GR" sz="2200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latin typeface="Calibri" panose="020F0502020204030204" pitchFamily="34" charset="0"/>
              </a:rPr>
              <a:t>Georgios</a:t>
            </a:r>
            <a:r>
              <a:rPr lang="en-US" sz="2400" dirty="0">
                <a:latin typeface="Calibri" panose="020F0502020204030204" pitchFamily="34" charset="0"/>
              </a:rPr>
              <a:t> K.D. </a:t>
            </a:r>
            <a:r>
              <a:rPr lang="en-US" sz="2400" dirty="0" err="1">
                <a:latin typeface="Calibri" panose="020F0502020204030204" pitchFamily="34" charset="0"/>
              </a:rPr>
              <a:t>Saharidis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2" name="Picture 2" descr="Λογότυπο Άδειας Χρήσης Creative Commons - Μη Εμπορική Χρήση - Παρόμοια Διανομ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86" y="5496279"/>
            <a:ext cx="1258011" cy="4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5121624"/>
            <a:ext cx="3422524" cy="814580"/>
          </a:xfrm>
          <a:prstGeom prst="rect">
            <a:avLst/>
          </a:prstGeom>
          <a:noFill/>
          <a:ln w="12700">
            <a:solidFill>
              <a:srgbClr val="003399"/>
            </a:solidFill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62" y="322562"/>
            <a:ext cx="90043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699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8746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Problem Description</a:t>
            </a:r>
            <a:endParaRPr lang="en-US" b="1" dirty="0"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9" y="1322614"/>
            <a:ext cx="5845627" cy="513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443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293938"/>
            <a:ext cx="91440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65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975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Input Parameters</a:t>
            </a:r>
            <a:endParaRPr lang="en-US" b="1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30" y="1452373"/>
            <a:ext cx="9636806" cy="50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94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04257"/>
            <a:ext cx="10564586" cy="504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41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45" y="1600199"/>
            <a:ext cx="9144000" cy="453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60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3432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453243"/>
            <a:ext cx="9144000" cy="484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313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09" y="1583871"/>
            <a:ext cx="9810848" cy="475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36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74" y="1184275"/>
            <a:ext cx="9144000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7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dirty="0">
              <a:latin typeface="+mn-lt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6" y="1534886"/>
            <a:ext cx="8399917" cy="45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36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Mathematical Model</a:t>
            </a:r>
            <a:endParaRPr lang="en-US" b="1" dirty="0"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563007"/>
            <a:ext cx="914400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58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Presentation structure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14 - TextBox"/>
          <p:cNvSpPr txBox="1"/>
          <p:nvPr/>
        </p:nvSpPr>
        <p:spPr>
          <a:xfrm>
            <a:off x="2787384" y="2690662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Bike-Sharing Network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15 - TextBox"/>
          <p:cNvSpPr txBox="1"/>
          <p:nvPr/>
        </p:nvSpPr>
        <p:spPr>
          <a:xfrm>
            <a:off x="2787384" y="3293693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Problem Description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16 - TextBox"/>
          <p:cNvSpPr txBox="1"/>
          <p:nvPr/>
        </p:nvSpPr>
        <p:spPr>
          <a:xfrm>
            <a:off x="2787384" y="3918278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Mathematical Model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9 - TextBox"/>
          <p:cNvSpPr txBox="1"/>
          <p:nvPr/>
        </p:nvSpPr>
        <p:spPr>
          <a:xfrm>
            <a:off x="2787384" y="4517829"/>
            <a:ext cx="6676214" cy="615553"/>
          </a:xfrm>
          <a:prstGeom prst="rect">
            <a:avLst/>
          </a:prstGeom>
          <a:solidFill>
            <a:srgbClr val="468A4B"/>
          </a:solidFill>
          <a:ln w="25400" cap="flat" cmpd="sng" algn="ctr">
            <a:solidFill>
              <a:srgbClr val="468A4B">
                <a:shade val="50000"/>
              </a:srgbClr>
            </a:soli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Case of Athens</a:t>
            </a:r>
            <a:endParaRPr kumimoji="0" lang="el-GR" sz="3400" b="0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11111E-6 -4.81481E-6 L 0.03663 -0.2451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1.19705 -0.0041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800" y="-2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1.11042 0.0030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00" y="1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-1.12101 -0.00278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Presentation Structure</a:t>
            </a:r>
            <a:endParaRPr lang="en-US" b="1" dirty="0">
              <a:latin typeface="+mn-lt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024063"/>
            <a:ext cx="6700837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700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b="1" dirty="0">
              <a:latin typeface="+mn-lt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11" y="1045028"/>
            <a:ext cx="116808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607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dirty="0">
              <a:latin typeface="+mn-lt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15" y="1488621"/>
            <a:ext cx="8817428" cy="443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708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518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b="1" dirty="0">
              <a:latin typeface="+mn-lt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29" y="1175656"/>
            <a:ext cx="9841366" cy="53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12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888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b="1" dirty="0">
              <a:latin typeface="+mn-lt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2" y="1176563"/>
            <a:ext cx="59007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6" y="2073727"/>
            <a:ext cx="9976757" cy="449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62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80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b="1" dirty="0">
              <a:latin typeface="+mn-lt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1121910"/>
            <a:ext cx="7181850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22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5770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</a:t>
            </a:r>
            <a:endParaRPr lang="en-US" b="1" dirty="0">
              <a:latin typeface="+mn-lt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8" y="1289957"/>
            <a:ext cx="7205663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1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Case of Athens – Results</a:t>
            </a:r>
            <a:endParaRPr lang="en-US" b="1" dirty="0"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2" y="1504320"/>
            <a:ext cx="10384971" cy="489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557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20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Case of Athens – Results</a:t>
            </a:r>
            <a:endParaRPr lang="en-US" b="1" dirty="0"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038"/>
            <a:ext cx="9129723" cy="548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612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59" y="585562"/>
            <a:ext cx="7596187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994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73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Bike-Sharing Network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8864"/>
            <a:ext cx="10515600" cy="51227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000" dirty="0" smtClean="0"/>
          </a:p>
        </p:txBody>
      </p:sp>
      <p:sp>
        <p:nvSpPr>
          <p:cNvPr id="4" name="7 - TextBox"/>
          <p:cNvSpPr txBox="1"/>
          <p:nvPr/>
        </p:nvSpPr>
        <p:spPr>
          <a:xfrm>
            <a:off x="1156518" y="177281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Network User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9 - TextBox"/>
          <p:cNvSpPr txBox="1"/>
          <p:nvPr/>
        </p:nvSpPr>
        <p:spPr>
          <a:xfrm>
            <a:off x="1300534" y="246912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Bike-Sharing Station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10 - TextBox"/>
          <p:cNvSpPr txBox="1"/>
          <p:nvPr/>
        </p:nvSpPr>
        <p:spPr>
          <a:xfrm>
            <a:off x="1666845" y="3513969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Credit Card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Club Card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SMS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12 - TextBox"/>
          <p:cNvSpPr txBox="1"/>
          <p:nvPr/>
        </p:nvSpPr>
        <p:spPr>
          <a:xfrm>
            <a:off x="1666845" y="4829090"/>
            <a:ext cx="1600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Bike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13 - TextBox"/>
          <p:cNvSpPr txBox="1"/>
          <p:nvPr/>
        </p:nvSpPr>
        <p:spPr>
          <a:xfrm>
            <a:off x="1315070" y="5551435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Any Other Bike-Sharing Station</a:t>
            </a:r>
            <a:endParaRPr lang="el-GR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18 - Ευθύγραμμο βέλος σύνδεσης"/>
          <p:cNvCxnSpPr>
            <a:stCxn id="4" idx="2"/>
            <a:endCxn id="5" idx="0"/>
          </p:cNvCxnSpPr>
          <p:nvPr/>
        </p:nvCxnSpPr>
        <p:spPr>
          <a:xfrm>
            <a:off x="2452662" y="2172926"/>
            <a:ext cx="0" cy="29620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19 - Ευθύγραμμο βέλος σύνδεσης"/>
          <p:cNvCxnSpPr>
            <a:stCxn id="5" idx="2"/>
            <a:endCxn id="6" idx="0"/>
          </p:cNvCxnSpPr>
          <p:nvPr/>
        </p:nvCxnSpPr>
        <p:spPr>
          <a:xfrm>
            <a:off x="2452662" y="3177014"/>
            <a:ext cx="1" cy="3369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2 - Ευθύγραμμο βέλος σύνδεσης"/>
          <p:cNvCxnSpPr>
            <a:stCxn id="6" idx="2"/>
            <a:endCxn id="7" idx="0"/>
          </p:cNvCxnSpPr>
          <p:nvPr/>
        </p:nvCxnSpPr>
        <p:spPr>
          <a:xfrm>
            <a:off x="2452663" y="4529632"/>
            <a:ext cx="14535" cy="29945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5 - Ευθύγραμμο βέλος σύνδεσης"/>
          <p:cNvCxnSpPr>
            <a:stCxn id="7" idx="2"/>
            <a:endCxn id="8" idx="0"/>
          </p:cNvCxnSpPr>
          <p:nvPr/>
        </p:nvCxnSpPr>
        <p:spPr>
          <a:xfrm>
            <a:off x="2467198" y="5229200"/>
            <a:ext cx="0" cy="32223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20 - Εικόνα" descr="080404-bike-share-hmed-251p.grid-6x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737" y="1853035"/>
            <a:ext cx="3971937" cy="2647958"/>
          </a:xfrm>
          <a:prstGeom prst="rect">
            <a:avLst/>
          </a:prstGeom>
        </p:spPr>
      </p:pic>
      <p:pic>
        <p:nvPicPr>
          <p:cNvPr id="14" name="21 - Εικόνα" descr="bike-share-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5737" y="3853300"/>
            <a:ext cx="4000527" cy="2576097"/>
          </a:xfrm>
          <a:prstGeom prst="rect">
            <a:avLst/>
          </a:prstGeom>
        </p:spPr>
      </p:pic>
      <p:pic>
        <p:nvPicPr>
          <p:cNvPr id="15" name="23 - Εικόνα" descr="international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0971" y="1864869"/>
            <a:ext cx="3842465" cy="3060000"/>
          </a:xfrm>
          <a:prstGeom prst="rect">
            <a:avLst/>
          </a:prstGeom>
        </p:spPr>
      </p:pic>
      <p:pic>
        <p:nvPicPr>
          <p:cNvPr id="16" name="27 - Εικόνα" descr="Melbourne_City_Bik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4286" y="3593949"/>
            <a:ext cx="3885667" cy="2831119"/>
          </a:xfrm>
          <a:prstGeom prst="rect">
            <a:avLst/>
          </a:prstGeom>
        </p:spPr>
      </p:pic>
      <p:pic>
        <p:nvPicPr>
          <p:cNvPr id="17" name="26 - Εικόνα" descr="londonbikeshare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88594" y="1643050"/>
            <a:ext cx="6336000" cy="47195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746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/>
          <a:lstStyle/>
          <a:p>
            <a:r>
              <a:rPr lang="en-US" dirty="0" smtClean="0"/>
              <a:t>Bike Sharing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Users\Ελεούσα\Desktop\482px-Corfú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67372" y="1928802"/>
            <a:ext cx="4813716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5 - Εικόνα" descr="kerky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8876" y="2908975"/>
            <a:ext cx="456000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- TextBox"/>
          <p:cNvSpPr txBox="1"/>
          <p:nvPr/>
        </p:nvSpPr>
        <p:spPr>
          <a:xfrm>
            <a:off x="5422578" y="1383160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Karditsa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2063552" y="1844825"/>
            <a:ext cx="3108543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.000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063552" y="2308810"/>
            <a:ext cx="1632370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7320136" y="5333146"/>
            <a:ext cx="248978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7325638" y="5837202"/>
            <a:ext cx="1814920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8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 Sharing Network</a:t>
            </a:r>
            <a:endParaRPr lang="en-US" b="1" dirty="0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2" name="5 - TextBox"/>
          <p:cNvSpPr txBox="1"/>
          <p:nvPr/>
        </p:nvSpPr>
        <p:spPr>
          <a:xfrm>
            <a:off x="5525172" y="1340769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Nicosia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6 - TextBox"/>
          <p:cNvSpPr txBox="1"/>
          <p:nvPr/>
        </p:nvSpPr>
        <p:spPr>
          <a:xfrm>
            <a:off x="1919536" y="2276872"/>
            <a:ext cx="330090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300.000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7 - TextBox"/>
          <p:cNvSpPr txBox="1"/>
          <p:nvPr/>
        </p:nvSpPr>
        <p:spPr>
          <a:xfrm>
            <a:off x="1926057" y="2852936"/>
            <a:ext cx="1632370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43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8 - TextBox"/>
          <p:cNvSpPr txBox="1"/>
          <p:nvPr/>
        </p:nvSpPr>
        <p:spPr>
          <a:xfrm>
            <a:off x="7392144" y="5517232"/>
            <a:ext cx="261802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27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9 - TextBox"/>
          <p:cNvSpPr txBox="1"/>
          <p:nvPr/>
        </p:nvSpPr>
        <p:spPr>
          <a:xfrm>
            <a:off x="7397647" y="6021288"/>
            <a:ext cx="194316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320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3" descr="C:\Users\Ελεούσα\Desktop\xartis leukwsia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172" y="1916832"/>
            <a:ext cx="4796455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C:\Users\Ελεούσα\Desktop\home leukwsia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36443" y="3645025"/>
            <a:ext cx="4285360" cy="2856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957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64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 Sharing Network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5 - TextBox"/>
          <p:cNvSpPr txBox="1"/>
          <p:nvPr/>
        </p:nvSpPr>
        <p:spPr>
          <a:xfrm>
            <a:off x="5662229" y="1340769"/>
            <a:ext cx="1482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New York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6 - TextBox"/>
          <p:cNvSpPr txBox="1"/>
          <p:nvPr/>
        </p:nvSpPr>
        <p:spPr>
          <a:xfrm>
            <a:off x="1919536" y="2132856"/>
            <a:ext cx="349326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1.500.000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7 - TextBox"/>
          <p:cNvSpPr txBox="1"/>
          <p:nvPr/>
        </p:nvSpPr>
        <p:spPr>
          <a:xfrm>
            <a:off x="1919536" y="2708920"/>
            <a:ext cx="1696490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75 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8 - TextBox"/>
          <p:cNvSpPr txBox="1"/>
          <p:nvPr/>
        </p:nvSpPr>
        <p:spPr>
          <a:xfrm>
            <a:off x="6193533" y="5660866"/>
            <a:ext cx="2746265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330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9 - TextBox"/>
          <p:cNvSpPr txBox="1"/>
          <p:nvPr/>
        </p:nvSpPr>
        <p:spPr>
          <a:xfrm>
            <a:off x="6193534" y="6109632"/>
            <a:ext cx="207140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000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Ελεούσα\Desktop\velib podilat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19536" y="3468930"/>
            <a:ext cx="4033588" cy="2594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Ελεούσα\Desktop\velib xarti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20082" y="1916833"/>
            <a:ext cx="4724774" cy="362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60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917" y="365126"/>
            <a:ext cx="10515600" cy="97564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 Sharing Network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071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 smtClean="0"/>
              <a:t> 				</a:t>
            </a:r>
            <a:endParaRPr lang="en-US" sz="3200" dirty="0"/>
          </a:p>
        </p:txBody>
      </p:sp>
      <p:sp>
        <p:nvSpPr>
          <p:cNvPr id="17" name="5 - TextBox"/>
          <p:cNvSpPr txBox="1"/>
          <p:nvPr/>
        </p:nvSpPr>
        <p:spPr>
          <a:xfrm>
            <a:off x="5340410" y="1340769"/>
            <a:ext cx="1511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Barcelona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6 - TextBox"/>
          <p:cNvSpPr txBox="1"/>
          <p:nvPr/>
        </p:nvSpPr>
        <p:spPr>
          <a:xfrm>
            <a:off x="2011255" y="1979713"/>
            <a:ext cx="349326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1.621.537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7 - TextBox"/>
          <p:cNvSpPr txBox="1"/>
          <p:nvPr/>
        </p:nvSpPr>
        <p:spPr>
          <a:xfrm>
            <a:off x="1956048" y="2652881"/>
            <a:ext cx="195297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101,4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8 - TextBox"/>
          <p:cNvSpPr txBox="1"/>
          <p:nvPr/>
        </p:nvSpPr>
        <p:spPr>
          <a:xfrm>
            <a:off x="6744073" y="5365084"/>
            <a:ext cx="2746265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stations: 400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9 - TextBox"/>
          <p:cNvSpPr txBox="1"/>
          <p:nvPr/>
        </p:nvSpPr>
        <p:spPr>
          <a:xfrm>
            <a:off x="6761286" y="5796118"/>
            <a:ext cx="207140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6000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" descr="C:\Users\Ελεούσα\Desktop\mapa_bic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9976" y="1988841"/>
            <a:ext cx="4583930" cy="3163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3" descr="C:\Users\Ελεούσα\Desktop\bicing-barcelona p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253" y="3253046"/>
            <a:ext cx="4176464" cy="2906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4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64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Bike Sharing Network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43"/>
            <a:ext cx="10515600" cy="4266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5 - TextBox"/>
          <p:cNvSpPr txBox="1"/>
          <p:nvPr/>
        </p:nvSpPr>
        <p:spPr>
          <a:xfrm>
            <a:off x="5662229" y="1340769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Paris</a:t>
            </a:r>
            <a:endParaRPr lang="el-GR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6 - TextBox"/>
          <p:cNvSpPr txBox="1"/>
          <p:nvPr/>
        </p:nvSpPr>
        <p:spPr>
          <a:xfrm>
            <a:off x="1919536" y="2132856"/>
            <a:ext cx="3493264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Population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2.193.031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citizens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7 - TextBox"/>
          <p:cNvSpPr txBox="1"/>
          <p:nvPr/>
        </p:nvSpPr>
        <p:spPr>
          <a:xfrm>
            <a:off x="1919537" y="2708920"/>
            <a:ext cx="208121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Area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105,39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km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8 - TextBox"/>
          <p:cNvSpPr txBox="1"/>
          <p:nvPr/>
        </p:nvSpPr>
        <p:spPr>
          <a:xfrm>
            <a:off x="6240017" y="5661248"/>
            <a:ext cx="2874505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 stations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1202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9 - TextBox"/>
          <p:cNvSpPr txBox="1"/>
          <p:nvPr/>
        </p:nvSpPr>
        <p:spPr>
          <a:xfrm>
            <a:off x="6240017" y="6165304"/>
            <a:ext cx="2199641" cy="400110"/>
          </a:xfrm>
          <a:prstGeom prst="rect">
            <a:avLst/>
          </a:prstGeom>
          <a:gradFill rotWithShape="1">
            <a:gsLst>
              <a:gs pos="0">
                <a:srgbClr val="468A4B">
                  <a:tint val="50000"/>
                  <a:satMod val="300000"/>
                </a:srgbClr>
              </a:gs>
              <a:gs pos="35000">
                <a:srgbClr val="468A4B">
                  <a:tint val="37000"/>
                  <a:satMod val="300000"/>
                </a:srgbClr>
              </a:gs>
              <a:gs pos="100000">
                <a:srgbClr val="468A4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68A4B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 of bikes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17000</a:t>
            </a:r>
            <a:endParaRPr kumimoji="0" lang="el-GR" sz="2000" b="1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2" descr="C:\Users\Ελεούσα\Desktop\velib podila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3332240"/>
            <a:ext cx="3528392" cy="3193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Ελεούσα\Desktop\velib xar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4444" y="1916833"/>
            <a:ext cx="4756053" cy="3628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377</Words>
  <Application>Microsoft Office PowerPoint</Application>
  <PresentationFormat>Custom</PresentationFormat>
  <Paragraphs>108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ΕΦΑΡΜΟΓΕΣ ΕΠΙΧΕΙΡΗΣΙΑΚΗΣ ΕΡΕΥΝΑΣ</vt:lpstr>
      <vt:lpstr>PowerPoint Presentation</vt:lpstr>
      <vt:lpstr>Presentation structure</vt:lpstr>
      <vt:lpstr>Bike-Sharing Network</vt:lpstr>
      <vt:lpstr>Bike Sharing Network</vt:lpstr>
      <vt:lpstr>Bike Sharing Network</vt:lpstr>
      <vt:lpstr>Bike Sharing Network</vt:lpstr>
      <vt:lpstr>Bike Sharing Network</vt:lpstr>
      <vt:lpstr>Bike Sharing Network</vt:lpstr>
      <vt:lpstr>Bike Sharing Network</vt:lpstr>
      <vt:lpstr>Bike-Sharing Network</vt:lpstr>
      <vt:lpstr>Presentation Structure</vt:lpstr>
      <vt:lpstr>Mathematical Model</vt:lpstr>
      <vt:lpstr>Problem Description</vt:lpstr>
      <vt:lpstr>Problem Description</vt:lpstr>
      <vt:lpstr>Presentation Structure</vt:lpstr>
      <vt:lpstr>Mathematical Model</vt:lpstr>
      <vt:lpstr>Mathematical Model</vt:lpstr>
      <vt:lpstr>Mathematical Model</vt:lpstr>
      <vt:lpstr>Problem Description</vt:lpstr>
      <vt:lpstr>Mathematical Model</vt:lpstr>
      <vt:lpstr>Input Parameters</vt:lpstr>
      <vt:lpstr>Mathematical Model</vt:lpstr>
      <vt:lpstr>Mathematical Model</vt:lpstr>
      <vt:lpstr>Mathematical Model</vt:lpstr>
      <vt:lpstr>Mathematical Model</vt:lpstr>
      <vt:lpstr>Mathematical Model</vt:lpstr>
      <vt:lpstr>Mathematical Model</vt:lpstr>
      <vt:lpstr>Mathematical Model</vt:lpstr>
      <vt:lpstr>Presentation Structure</vt:lpstr>
      <vt:lpstr>Case of Athens</vt:lpstr>
      <vt:lpstr>Case of Athens</vt:lpstr>
      <vt:lpstr>Case of Athens</vt:lpstr>
      <vt:lpstr>Case of Athens</vt:lpstr>
      <vt:lpstr>Case of Athens</vt:lpstr>
      <vt:lpstr>Case of Athens</vt:lpstr>
      <vt:lpstr>Case of Athens – Results</vt:lpstr>
      <vt:lpstr>Case of Athens –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ΕΦΑΡΜΟΓΕΣ ΕΠΙΧΕΙΡΗΣΙΑΚΗΣ ΕΡΕΥΝΑΣ</dc:title>
  <dc:creator>OR</dc:creator>
  <cp:lastModifiedBy>dim</cp:lastModifiedBy>
  <cp:revision>36</cp:revision>
  <dcterms:created xsi:type="dcterms:W3CDTF">2015-05-15T09:08:30Z</dcterms:created>
  <dcterms:modified xsi:type="dcterms:W3CDTF">2015-07-19T15:33:49Z</dcterms:modified>
</cp:coreProperties>
</file>