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</p:sldMasterIdLst>
  <p:notesMasterIdLst>
    <p:notesMasterId r:id="rId31"/>
  </p:notesMasterIdLst>
  <p:sldIdLst>
    <p:sldId id="289" r:id="rId3"/>
    <p:sldId id="257" r:id="rId4"/>
    <p:sldId id="259" r:id="rId5"/>
    <p:sldId id="261" r:id="rId6"/>
    <p:sldId id="262" r:id="rId7"/>
    <p:sldId id="264" r:id="rId8"/>
    <p:sldId id="266" r:id="rId9"/>
    <p:sldId id="415" r:id="rId10"/>
    <p:sldId id="416" r:id="rId11"/>
    <p:sldId id="441" r:id="rId12"/>
    <p:sldId id="444" r:id="rId13"/>
    <p:sldId id="418" r:id="rId14"/>
    <p:sldId id="419" r:id="rId15"/>
    <p:sldId id="420" r:id="rId16"/>
    <p:sldId id="445" r:id="rId17"/>
    <p:sldId id="446" r:id="rId18"/>
    <p:sldId id="478" r:id="rId19"/>
    <p:sldId id="450" r:id="rId20"/>
    <p:sldId id="485" r:id="rId21"/>
    <p:sldId id="456" r:id="rId22"/>
    <p:sldId id="486" r:id="rId23"/>
    <p:sldId id="484" r:id="rId24"/>
    <p:sldId id="483" r:id="rId25"/>
    <p:sldId id="482" r:id="rId26"/>
    <p:sldId id="476" r:id="rId27"/>
    <p:sldId id="487" r:id="rId28"/>
    <p:sldId id="481" r:id="rId29"/>
    <p:sldId id="280" r:id="rId30"/>
  </p:sldIdLst>
  <p:sldSz cx="9144000" cy="6858000" type="screen4x3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12" autoAdjust="0"/>
    <p:restoredTop sz="88172" autoAdjust="0"/>
  </p:normalViewPr>
  <p:slideViewPr>
    <p:cSldViewPr>
      <p:cViewPr>
        <p:scale>
          <a:sx n="66" d="100"/>
          <a:sy n="66" d="100"/>
        </p:scale>
        <p:origin x="-1254" y="-174"/>
      </p:cViewPr>
      <p:guideLst>
        <p:guide orient="horz" pos="23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27/8/2015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06215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29968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>
            <a:normAutofit/>
          </a:bodyPr>
          <a:lstStyle/>
          <a:p>
            <a:r>
              <a:rPr lang="el-GR" dirty="0" smtClean="0"/>
              <a:t>ΑΣΚΗΣΗ ΣΤΗΝ ΤΡΙΤΗ ΗΛΙΚΙΑ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23528" y="3044552"/>
            <a:ext cx="8424936" cy="1752600"/>
          </a:xfrm>
        </p:spPr>
        <p:txBody>
          <a:bodyPr>
            <a:noAutofit/>
          </a:bodyPr>
          <a:lstStyle/>
          <a:p>
            <a:r>
              <a:rPr lang="el-GR" sz="2600" b="1" dirty="0" smtClean="0"/>
              <a:t>Ενότητα </a:t>
            </a:r>
            <a:r>
              <a:rPr lang="en-US" sz="2600" b="1" dirty="0" smtClean="0"/>
              <a:t>8</a:t>
            </a:r>
            <a:r>
              <a:rPr lang="el-GR" sz="2600" b="1" dirty="0" smtClean="0"/>
              <a:t>:</a:t>
            </a:r>
            <a:r>
              <a:rPr lang="en-US" sz="2600" dirty="0" smtClean="0"/>
              <a:t> </a:t>
            </a:r>
            <a:r>
              <a:rPr lang="el-GR" sz="2600" dirty="0" err="1" smtClean="0"/>
              <a:t>Mυϊκή</a:t>
            </a:r>
            <a:r>
              <a:rPr lang="el-GR" sz="2600" dirty="0" smtClean="0"/>
              <a:t> ενδυνάμωση κοιλιακών και ποδιών</a:t>
            </a:r>
            <a:endParaRPr lang="el-GR" sz="2600" dirty="0" smtClean="0"/>
          </a:p>
          <a:p>
            <a:endParaRPr lang="en-US" sz="2800" dirty="0" smtClean="0"/>
          </a:p>
          <a:p>
            <a:r>
              <a:rPr lang="el-GR" sz="2800" dirty="0" smtClean="0"/>
              <a:t>Βασιλική Ζήση, </a:t>
            </a:r>
            <a:r>
              <a:rPr lang="de-DE" sz="2800" dirty="0" smtClean="0"/>
              <a:t>Ph D</a:t>
            </a:r>
          </a:p>
          <a:p>
            <a:r>
              <a:rPr lang="el-GR" sz="2800" dirty="0" smtClean="0"/>
              <a:t>Τμήμα</a:t>
            </a:r>
            <a:r>
              <a:rPr lang="en-US" sz="2800" dirty="0" smtClean="0"/>
              <a:t> </a:t>
            </a:r>
            <a:r>
              <a:rPr lang="el-GR" sz="2800" dirty="0" smtClean="0"/>
              <a:t>Επιστήμης Φυσικής Αγωγής και Αθλητισμού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151" y="5591191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4" name="Group 11"/>
          <p:cNvGrpSpPr/>
          <p:nvPr/>
        </p:nvGrpSpPr>
        <p:grpSpPr>
          <a:xfrm>
            <a:off x="657244" y="468279"/>
            <a:ext cx="7875196" cy="1303321"/>
            <a:chOff x="583004" y="468279"/>
            <a:chExt cx="7875196" cy="1303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6" name="Group 10"/>
            <p:cNvGrpSpPr/>
            <p:nvPr/>
          </p:nvGrpSpPr>
          <p:grpSpPr>
            <a:xfrm>
              <a:off x="583004" y="520290"/>
              <a:ext cx="4706844" cy="1224136"/>
              <a:chOff x="510996" y="520290"/>
              <a:chExt cx="4706844" cy="1224136"/>
            </a:xfrm>
          </p:grpSpPr>
          <p:pic>
            <p:nvPicPr>
              <p:cNvPr id="1032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9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1763688" y="831907"/>
                <a:ext cx="3454152" cy="576064"/>
              </a:xfrm>
              <a:prstGeom prst="rect">
                <a:avLst/>
              </a:prstGeom>
              <a:noFill/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rgbClr val="7F2F2D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026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4" y="5607520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907088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Στροφές κορμού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Ενδυνάμωση των πλάγιων κοιλιακών μυών με στόχο τη βελτίωση της στάσης και ισορροπίας του σώματος 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Ορθός κοιλιακός</a:t>
            </a:r>
          </a:p>
          <a:p>
            <a:pPr marL="536575" indent="0"/>
            <a:r>
              <a:rPr lang="el-GR" dirty="0" smtClean="0"/>
              <a:t> Πλάγιοι κοιλιακοί (έσω – έξω λοξός)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 Καθίστε στην καρέκλα με τα χέρια στο στήθος.</a:t>
            </a:r>
          </a:p>
          <a:p>
            <a:pPr marL="536575" indent="0"/>
            <a:r>
              <a:rPr lang="el-GR" dirty="0" smtClean="0"/>
              <a:t> Στροφή κορμού δεξιά και μένετε. </a:t>
            </a:r>
          </a:p>
          <a:p>
            <a:pPr marL="536575" indent="0"/>
            <a:r>
              <a:rPr lang="el-GR" dirty="0" smtClean="0"/>
              <a:t> Στροφή και πάλι προς τα μπρος.</a:t>
            </a:r>
          </a:p>
          <a:p>
            <a:pPr marL="536575" indent="0"/>
            <a:r>
              <a:rPr lang="el-GR" dirty="0" smtClean="0"/>
              <a:t> (Επανάληψη 5 φορές και από την άλλη πλευρά) </a:t>
            </a:r>
          </a:p>
          <a:p>
            <a:pPr marL="536575" indent="0"/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Κάμψεις στο πλάι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Ενδυνάμωση και διάταση των πλάγιων κοιλιακών μυών με στόχο τη βελτίωση της ικανότητας του ατόμου να σκύβει για να πάρει ένα αντικείμενο από το έδαφος. 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Πλάγιοι κοιλιακοί (έσω – έξω λοξός) 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Χέρια χαλαρά στο πλάι.</a:t>
            </a:r>
          </a:p>
          <a:p>
            <a:pPr marL="536575" indent="0"/>
            <a:r>
              <a:rPr lang="el-GR" dirty="0" smtClean="0"/>
              <a:t> Κάμψη αργά προς τα δεξιά. </a:t>
            </a:r>
          </a:p>
          <a:p>
            <a:pPr marL="536575" indent="0"/>
            <a:r>
              <a:rPr lang="el-GR" dirty="0" smtClean="0"/>
              <a:t> Μένω για 3 </a:t>
            </a:r>
            <a:r>
              <a:rPr lang="el-GR" dirty="0" err="1" smtClean="0"/>
              <a:t>sec</a:t>
            </a:r>
            <a:r>
              <a:rPr lang="el-GR" dirty="0" smtClean="0"/>
              <a:t> και πάνω.</a:t>
            </a:r>
          </a:p>
          <a:p>
            <a:pPr marL="536575" indent="0"/>
            <a:r>
              <a:rPr lang="el-GR" dirty="0" smtClean="0"/>
              <a:t> Το ίδιο προς τα αριστερά.</a:t>
            </a:r>
          </a:p>
          <a:p>
            <a:pPr marL="0" indent="0">
              <a:buNone/>
            </a:pPr>
            <a:r>
              <a:rPr lang="el-GR" dirty="0" smtClean="0"/>
              <a:t> (Επανάληψη 3 φορές σε κάθε πλευρά)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580112" y="3975720"/>
            <a:ext cx="1530547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000" b="1" dirty="0"/>
              <a:t>Παραλλαγές</a:t>
            </a:r>
            <a:endParaRPr lang="en-US" sz="2000" b="1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580112" y="4365104"/>
            <a:ext cx="273630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itchFamily="34" charset="0"/>
              <a:buChar char="•"/>
            </a:pPr>
            <a:r>
              <a:rPr lang="el-GR" sz="2000" dirty="0" smtClean="0"/>
              <a:t> Με και χωρίς αλτήρες</a:t>
            </a:r>
            <a:endParaRPr lang="en-US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Σύσφιξη ποδιών 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Ενδυνάμωση των μυών των ποδιών με στόχο τη βελτίωση των δεξιοτήτων μετακίνησης.</a:t>
            </a:r>
          </a:p>
          <a:p>
            <a:pPr marL="536575" indent="0"/>
            <a:r>
              <a:rPr lang="el-GR" dirty="0" smtClean="0"/>
              <a:t> Ενδυνάμωση των μυών της λεκάνης με στόχο την αποτελεσματικότερη συγκράτηση των ούρων.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Μύες της λεκάνης</a:t>
            </a:r>
          </a:p>
          <a:p>
            <a:pPr marL="536575" indent="0"/>
            <a:r>
              <a:rPr lang="el-GR" dirty="0" smtClean="0"/>
              <a:t> Γλουτοί (γλουτιαίοι)</a:t>
            </a:r>
          </a:p>
          <a:p>
            <a:pPr marL="536575" indent="0"/>
            <a:r>
              <a:rPr lang="el-GR" dirty="0" smtClean="0"/>
              <a:t> Μηροί (τετρακέφαλος)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Σύσφιξη ποδιών ΙΙ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80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i="1" u="sng" dirty="0" smtClean="0"/>
              <a:t> Οδηγίες</a:t>
            </a:r>
            <a:endParaRPr lang="en-US" b="1" i="1" u="sng" dirty="0" smtClean="0"/>
          </a:p>
          <a:p>
            <a:pPr marL="536575" indent="0"/>
            <a:r>
              <a:rPr lang="el-GR" dirty="0" smtClean="0"/>
              <a:t>   Σηκώστε τα πόδια στις μύτες.</a:t>
            </a:r>
          </a:p>
          <a:p>
            <a:pPr marL="536575" indent="0"/>
            <a:r>
              <a:rPr lang="el-GR" dirty="0" smtClean="0"/>
              <a:t> Σφίξτε μεταξύ τους τα γόνατα. </a:t>
            </a:r>
          </a:p>
          <a:p>
            <a:pPr marL="536575" indent="0"/>
            <a:r>
              <a:rPr lang="el-GR" dirty="0" smtClean="0"/>
              <a:t> Μείνετε για 3 </a:t>
            </a:r>
            <a:r>
              <a:rPr lang="el-GR" dirty="0" err="1" smtClean="0"/>
              <a:t>sec</a:t>
            </a:r>
            <a:r>
              <a:rPr lang="el-GR" dirty="0" smtClean="0"/>
              <a:t>. Χαλαρώστε</a:t>
            </a:r>
          </a:p>
          <a:p>
            <a:pPr marL="261938" indent="0">
              <a:buNone/>
            </a:pPr>
            <a:r>
              <a:rPr lang="el-GR" dirty="0" smtClean="0"/>
              <a:t> (Επανάληψη 5 φορές) 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Παραλλαγές</a:t>
            </a:r>
          </a:p>
          <a:p>
            <a:pPr marL="536575" indent="0"/>
            <a:r>
              <a:rPr lang="el-GR" dirty="0" smtClean="0"/>
              <a:t> Για μεγαλύτερη επιβάρυνση η άσκηση μπορεί να εκτελεστεί με μια μπάλα που θα λειτουργεί σαν αντίσταση ανάμεσα στα πόδια.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Έκταση γονάτου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Ενδυνάμωση των </a:t>
            </a:r>
            <a:r>
              <a:rPr lang="el-GR" dirty="0" err="1" smtClean="0"/>
              <a:t>τετρακεφάλων</a:t>
            </a:r>
            <a:r>
              <a:rPr lang="el-GR" dirty="0" smtClean="0"/>
              <a:t> με στόχο τη βελτίωση της ταχύτητας βάδισης, της ανάβασης σκαλοπατιών και της άρσης από καρέκλα. 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Μηροί (τετρακέφαλος) 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i="1" u="sng" dirty="0" smtClean="0"/>
              <a:t>Οδηγίες</a:t>
            </a:r>
          </a:p>
          <a:p>
            <a:pPr marL="812800" indent="-276225"/>
            <a:r>
              <a:rPr lang="el-GR" dirty="0" smtClean="0"/>
              <a:t>Καθίστε στην καρέκλα με ίσια πλάτη.</a:t>
            </a:r>
          </a:p>
          <a:p>
            <a:pPr marL="812800" indent="-276225"/>
            <a:r>
              <a:rPr lang="el-GR" dirty="0" smtClean="0"/>
              <a:t> Αργή έκταση γονάτου. Μείνετε.</a:t>
            </a:r>
          </a:p>
          <a:p>
            <a:pPr marL="812800" indent="-276225"/>
            <a:r>
              <a:rPr lang="el-GR" dirty="0" smtClean="0"/>
              <a:t> Κατεβάστε αργά το πόδι</a:t>
            </a:r>
          </a:p>
          <a:p>
            <a:pPr marL="363538" indent="0">
              <a:buNone/>
            </a:pPr>
            <a:r>
              <a:rPr lang="el-GR" dirty="0" smtClean="0"/>
              <a:t> (Επανάληψη 8 φορές σε κάθε πόδι)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868144" y="4077072"/>
            <a:ext cx="1663532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200" b="1" dirty="0"/>
              <a:t>Παραλλαγές</a:t>
            </a:r>
            <a:endParaRPr lang="en-US" sz="2200" b="1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868144" y="4466456"/>
            <a:ext cx="2880320" cy="904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CCCC00"/>
              </a:buClr>
              <a:buFont typeface="Arial" pitchFamily="34" charset="0"/>
              <a:buChar char="•"/>
            </a:pPr>
            <a:r>
              <a:rPr lang="el-GR" sz="2200" dirty="0" smtClean="0"/>
              <a:t> Με και χωρίς αλτήρες στους αστραγάλους</a:t>
            </a:r>
            <a:endParaRPr lang="en-US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Κυκλικές κινήσεις πελμάτων 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Βελτίωση της δύναμης και της κυκλοφορίας του αίματος στους αστραγάλους.</a:t>
            </a:r>
          </a:p>
          <a:p>
            <a:pPr marL="536575" indent="0"/>
            <a:r>
              <a:rPr lang="el-GR" dirty="0" smtClean="0"/>
              <a:t> Βελτίωση της ισορροπίας και της λειτουργικότητας κατά τη μετακίνηση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Γάμπα (</a:t>
            </a:r>
            <a:r>
              <a:rPr lang="el-GR" dirty="0" err="1" smtClean="0"/>
              <a:t>γαστροκνήμιος</a:t>
            </a:r>
            <a:r>
              <a:rPr lang="el-GR" dirty="0" smtClean="0"/>
              <a:t>)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err="1" smtClean="0"/>
              <a:t>Υποκνημίδιος</a:t>
            </a: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Κυκλικές κινήσεις πελμάτων ΙΙ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805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i="1" u="sng" dirty="0" smtClean="0"/>
              <a:t> Οδηγίες</a:t>
            </a:r>
            <a:endParaRPr lang="en-US" b="1" i="1" u="sng" dirty="0" smtClean="0"/>
          </a:p>
          <a:p>
            <a:pPr marL="536575" indent="0"/>
            <a:r>
              <a:rPr lang="el-GR" dirty="0" smtClean="0"/>
              <a:t>  Εκτείνετε το δεξί γόνατο.</a:t>
            </a:r>
          </a:p>
          <a:p>
            <a:pPr marL="536575" indent="0"/>
            <a:r>
              <a:rPr lang="el-GR" dirty="0" smtClean="0"/>
              <a:t> Κύκλοι από τους αστραγάλους προς τα μέσα. Στοπ.</a:t>
            </a:r>
          </a:p>
          <a:p>
            <a:pPr marL="536575" indent="0"/>
            <a:r>
              <a:rPr lang="el-GR" dirty="0" smtClean="0"/>
              <a:t> Κύκλοι προς τα έξω. Χαλαρώστε</a:t>
            </a:r>
          </a:p>
          <a:p>
            <a:pPr marL="261938" indent="0">
              <a:buNone/>
            </a:pPr>
            <a:r>
              <a:rPr lang="el-GR" dirty="0" smtClean="0"/>
              <a:t> (Επανάληψη 5 φορές) 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Παραλλαγές</a:t>
            </a:r>
          </a:p>
          <a:p>
            <a:pPr marL="536575" indent="0"/>
            <a:r>
              <a:rPr lang="el-GR" dirty="0" smtClean="0"/>
              <a:t> Για μεγαλύτερη επιβάρυνση η άσκηση μπορεί να εκτελεστεί με βαράκια που δένουν στους αστραγάλους.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Φτέρνες – δάκτυλα 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Ενδυνάμωση των μυών της γάμπας και του μεταταρσίου με στόχο τη βελτίωση της ισορροπίας και τον περιορισμό του κινδύνου πτώσεων. 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Γάμπα (</a:t>
            </a:r>
            <a:r>
              <a:rPr lang="el-GR" dirty="0" err="1" smtClean="0"/>
              <a:t>γαστροκνήμιος</a:t>
            </a:r>
            <a:r>
              <a:rPr lang="el-GR" dirty="0" smtClean="0"/>
              <a:t>)</a:t>
            </a:r>
          </a:p>
          <a:p>
            <a:pPr marL="536575" indent="0"/>
            <a:r>
              <a:rPr lang="el-GR" dirty="0" smtClean="0"/>
              <a:t> </a:t>
            </a:r>
            <a:r>
              <a:rPr lang="el-GR" dirty="0" err="1" smtClean="0"/>
              <a:t>Υποκνημίδιος</a:t>
            </a:r>
            <a:endParaRPr lang="el-GR" dirty="0" smtClean="0"/>
          </a:p>
          <a:p>
            <a:pPr marL="536575" indent="0"/>
            <a:r>
              <a:rPr lang="el-GR" dirty="0" smtClean="0"/>
              <a:t> Κνημιαίοι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i="1" u="sng" dirty="0" smtClean="0"/>
              <a:t>Οδηγίες</a:t>
            </a:r>
          </a:p>
          <a:p>
            <a:pPr marL="812800" indent="-276225"/>
            <a:r>
              <a:rPr lang="el-GR" dirty="0" smtClean="0"/>
              <a:t> Κρατηθείτε από το στήριγμα. Πόδια μαζί.</a:t>
            </a:r>
          </a:p>
          <a:p>
            <a:pPr marL="812800" indent="-276225"/>
            <a:r>
              <a:rPr lang="el-GR" dirty="0" smtClean="0"/>
              <a:t> Σηκωθείτε στις μύτες. Ίσια πλάτη.</a:t>
            </a:r>
          </a:p>
          <a:p>
            <a:pPr marL="812800" indent="-276225"/>
            <a:r>
              <a:rPr lang="el-GR" dirty="0" smtClean="0"/>
              <a:t> Πατάω πέλματα και βάρος στις φτέρνες.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 rot="20369695">
            <a:off x="5596604" y="5605581"/>
            <a:ext cx="266429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Επανάληψη 10 φορές</a:t>
            </a: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Φτέρνες - δάκτυλα ΙΙ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340768"/>
            <a:ext cx="8229600" cy="48965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b="1" i="1" u="sng" dirty="0" smtClean="0"/>
              <a:t> </a:t>
            </a:r>
            <a:r>
              <a:rPr lang="el-GR" b="1" dirty="0" smtClean="0"/>
              <a:t>Παραλλαγές</a:t>
            </a:r>
            <a:endParaRPr lang="en-US" b="1" i="1" u="sng" dirty="0" smtClean="0"/>
          </a:p>
          <a:p>
            <a:pPr marL="536575" indent="0"/>
            <a:r>
              <a:rPr lang="el-GR" dirty="0" smtClean="0"/>
              <a:t>  Η άσκηση μπορεί να εκτελεστεί από καθιστή θέση, ενώ η κίνηση από τους αστραγάλους θα γίνει κανονικά.</a:t>
            </a:r>
          </a:p>
          <a:p>
            <a:pPr marL="536575" indent="0"/>
            <a:r>
              <a:rPr lang="el-GR" dirty="0" smtClean="0"/>
              <a:t> Για μεγαλύτερη επιβάρυνση η άσκηση μπορεί να εκτελεστεί με βαράκια που δένουν στους αστραγάλους είτε από όρθια είτε από καθιστή θέση.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i="1" u="sng" dirty="0" smtClean="0"/>
              <a:t>Ιδέες για διασκέδαση</a:t>
            </a:r>
          </a:p>
          <a:p>
            <a:pPr marL="536575" indent="0"/>
            <a:r>
              <a:rPr lang="el-GR" dirty="0" smtClean="0"/>
              <a:t> Προσποιηθείτε ότι θέλετε να δείτε πίσω από έναν ψηλό φράχτη.</a:t>
            </a:r>
          </a:p>
          <a:p>
            <a:pPr marL="536575" indent="0"/>
            <a:r>
              <a:rPr lang="el-GR" dirty="0" smtClean="0"/>
              <a:t> Στην παραλλαγή από καθιστή θέση, μιμηθείτε την κίνηση μιας κουνιστής πολυθρόνας.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Συμπληρωματικές πληροφορίες</a:t>
            </a:r>
          </a:p>
          <a:p>
            <a:pPr marL="536575" indent="0"/>
            <a:r>
              <a:rPr lang="el-GR" dirty="0" smtClean="0"/>
              <a:t> Αν τα άτομα που πάσχουν από αγγειακή περιφερειακή νόσο, αισθανθούν πόνο κατά την εκτέλεση της άσκησης, θα πρέπει να διακοπεί η άσκηση μέχρι να περάσει ο πόνος.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Άρση γονάτου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Ενδυνάμωση των μηρών με στόχο τη βελτίωση της δυνατότητας μετακίνησης, στάσης, καθώς και τη βελτίωση της ισορροπίας και τον περιορισμό του κινδύνου πτώσεων. 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Μηροί (τετρακέφαλος)</a:t>
            </a:r>
          </a:p>
          <a:p>
            <a:pPr marL="536575" indent="0"/>
            <a:r>
              <a:rPr lang="el-GR" dirty="0" smtClean="0"/>
              <a:t> Μύες του ισχίου (τείνων την πλατεία </a:t>
            </a:r>
            <a:r>
              <a:rPr lang="el-GR" dirty="0" err="1" smtClean="0"/>
              <a:t>περιτονία</a:t>
            </a:r>
            <a:r>
              <a:rPr lang="el-GR" dirty="0" smtClean="0"/>
              <a:t>)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 Από όρθια θέση, τα πόδια στο άνοιγμα των ώμων</a:t>
            </a:r>
          </a:p>
          <a:p>
            <a:pPr marL="536575" indent="0"/>
            <a:r>
              <a:rPr lang="el-GR" dirty="0" smtClean="0"/>
              <a:t> Δεξί γόνατο πάνω. Κλείνω και το ίδιο.</a:t>
            </a:r>
          </a:p>
          <a:p>
            <a:pPr marL="0" indent="0"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Συμπληρωματικές πληροφορίες </a:t>
            </a:r>
            <a:endParaRPr lang="el-GR" dirty="0" smtClean="0"/>
          </a:p>
          <a:p>
            <a:pPr marL="536575" indent="0"/>
            <a:r>
              <a:rPr lang="el-GR" dirty="0" smtClean="0"/>
              <a:t> Η άσκηση μπορεί να εκτελεστεί και από άτομα που είναι ξαπλωμένα στο κρεβάτι, καθώς και με τη χρήση αλτήρων.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28184" y="4509120"/>
            <a:ext cx="23042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Επανάληψη </a:t>
            </a:r>
            <a:r>
              <a:rPr lang="el-GR" dirty="0" smtClean="0"/>
              <a:t>10 φορές σε κάθε πόδι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868144" y="4365104"/>
            <a:ext cx="288032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Απαγωγή – προσαγωγή ισχίου 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Ενδυνάμωση των μυών του ισχίου με στόχο τη βελτίωση της ισορροπίας και της δυνατότητας έγερσης </a:t>
            </a:r>
            <a:r>
              <a:rPr lang="el-GR" dirty="0" err="1" smtClean="0"/>
              <a:t>π.χ</a:t>
            </a:r>
            <a:r>
              <a:rPr lang="el-GR" dirty="0" smtClean="0"/>
              <a:t> από καρέκλα.</a:t>
            </a:r>
          </a:p>
          <a:p>
            <a:pPr marL="536575" indent="0"/>
            <a:r>
              <a:rPr lang="el-GR" dirty="0" smtClean="0"/>
              <a:t> Βελτίωση του ύψους διασκελισμού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Ισχία (</a:t>
            </a:r>
            <a:r>
              <a:rPr lang="el-GR" dirty="0" err="1" smtClean="0"/>
              <a:t>απαγωγοί</a:t>
            </a:r>
            <a:r>
              <a:rPr lang="el-GR" dirty="0" smtClean="0"/>
              <a:t>)</a:t>
            </a:r>
          </a:p>
          <a:p>
            <a:pPr marL="536575" indent="0"/>
            <a:r>
              <a:rPr lang="el-GR" dirty="0" smtClean="0"/>
              <a:t> Έσω μέρος των μηρών (προσαγωγοί)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i="1" u="sng" dirty="0" smtClean="0"/>
              <a:t>Οδηγίες</a:t>
            </a:r>
          </a:p>
          <a:p>
            <a:pPr marL="812800" indent="-276225"/>
            <a:r>
              <a:rPr lang="el-GR" dirty="0" smtClean="0"/>
              <a:t>  Όρθιοι, τα πόδια στο άνοιγμα των ώμων.</a:t>
            </a:r>
          </a:p>
          <a:p>
            <a:pPr marL="812800" indent="-276225"/>
            <a:r>
              <a:rPr lang="el-GR" dirty="0" smtClean="0"/>
              <a:t> Δεξί πόδι πλάι, σταυρώνει πάνω από το αριστερό και κάτω. </a:t>
            </a:r>
          </a:p>
          <a:p>
            <a:pPr marL="174625" indent="0">
              <a:buNone/>
            </a:pPr>
            <a:r>
              <a:rPr lang="el-GR" dirty="0" smtClean="0"/>
              <a:t>Επανάληψη 10 φορές σε κάθε πόδι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Απαγωγή – προσαγωγή ισχίου 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Παραλλαγές</a:t>
            </a:r>
          </a:p>
          <a:p>
            <a:pPr marL="536575" indent="0"/>
            <a:r>
              <a:rPr lang="el-GR" dirty="0" smtClean="0"/>
              <a:t> Η άσκηση μπορεί να εκτελεστεί από καθιστή θέση. Η πλάτη πρέπει να μένει ίσια. </a:t>
            </a:r>
          </a:p>
          <a:p>
            <a:pPr marL="536575" indent="0"/>
            <a:r>
              <a:rPr lang="el-GR" dirty="0" smtClean="0"/>
              <a:t> Μπορεί ακόμη να εκτελεστεί και από άτομα που είναι ξαπλωμένα στο κρεβάτι (λυγισμένα γόνατα) </a:t>
            </a:r>
          </a:p>
          <a:p>
            <a:pPr marL="536575" indent="0"/>
            <a:r>
              <a:rPr lang="el-GR" dirty="0" smtClean="0"/>
              <a:t> Για μεγαλύτερη επιβάρυνση μπορεί να εκτελεστεί με βαράκια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Συμπληρωματικές πληροφορίες</a:t>
            </a:r>
          </a:p>
          <a:p>
            <a:pPr marL="536575" indent="0"/>
            <a:r>
              <a:rPr lang="el-GR" dirty="0" smtClean="0"/>
              <a:t> Τα άτομα που πάσχουν από άνοια, αντιμετωπίζουν μεγάλη δυσκολία να σταυρώσουν το πόδι και θα πρέπει να εκτελούν την άσκηση μόνο με την αιώρηση του ποδιού στο πλάι.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Έκταση ισχίου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Ενδυνάμωση του οπίσθιου τμήματος του ποδιού με στόχο τη βελτίωση της δυνατότητας ανέγερσης από </a:t>
            </a:r>
            <a:r>
              <a:rPr lang="el-GR" dirty="0" err="1" smtClean="0"/>
              <a:t>γονάτιση</a:t>
            </a:r>
            <a:r>
              <a:rPr lang="el-GR" dirty="0" smtClean="0"/>
              <a:t>. 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Οπίσθιοι μηριαίοι</a:t>
            </a:r>
          </a:p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 Όρθιοι, τα πόδια κλειστά.</a:t>
            </a:r>
          </a:p>
          <a:p>
            <a:pPr marL="536575" indent="0"/>
            <a:r>
              <a:rPr lang="el-GR" dirty="0" smtClean="0"/>
              <a:t> Δεξί πόδι τεντωμένο πίσω. Μείνετε. </a:t>
            </a:r>
            <a:br>
              <a:rPr lang="el-GR" dirty="0" smtClean="0"/>
            </a:br>
            <a:r>
              <a:rPr lang="el-GR" dirty="0" smtClean="0"/>
              <a:t>Κλείστε μπροστά</a:t>
            </a:r>
          </a:p>
          <a:p>
            <a:pPr marL="0" indent="0"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 Παραλλαγές </a:t>
            </a:r>
            <a:endParaRPr lang="el-GR" dirty="0" smtClean="0"/>
          </a:p>
          <a:p>
            <a:pPr marL="536575" indent="0"/>
            <a:r>
              <a:rPr lang="el-GR" dirty="0" smtClean="0"/>
              <a:t> Η άσκηση μπορεί να εκτελεστεί και σε καθιστή θέση (το πόδι διπλώνει κάτω από την καρέκλα. Μπορεί να γίνει και με τη χρήση αλτήρων.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4005064"/>
            <a:ext cx="23042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 lnSpcReduction="10000"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Επανάληψη </a:t>
            </a:r>
            <a:r>
              <a:rPr lang="el-GR" dirty="0" smtClean="0"/>
              <a:t>10 φορές σε κάθε πόδι) </a:t>
            </a:r>
          </a:p>
        </p:txBody>
      </p:sp>
      <p:sp>
        <p:nvSpPr>
          <p:cNvPr id="7" name="Right Brace 6"/>
          <p:cNvSpPr/>
          <p:nvPr/>
        </p:nvSpPr>
        <p:spPr>
          <a:xfrm>
            <a:off x="5652120" y="3861048"/>
            <a:ext cx="288032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Κάμψη γονάτου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0" indent="536575">
              <a:buNone/>
            </a:pPr>
            <a:r>
              <a:rPr lang="el-GR" dirty="0" smtClean="0"/>
              <a:t> Ενδυνάμωση του οπίσθιου τμήματος του ποδιού 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Μύες που ενεργοποιούνται</a:t>
            </a:r>
          </a:p>
          <a:p>
            <a:pPr marL="0" indent="536575">
              <a:buNone/>
            </a:pPr>
            <a:r>
              <a:rPr lang="el-GR" dirty="0" smtClean="0"/>
              <a:t> Οπίσθιοι μηριαίοι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 </a:t>
            </a: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 Όρθιοι, τα πόδια κλειστά.</a:t>
            </a:r>
          </a:p>
          <a:p>
            <a:pPr marL="536575" indent="0"/>
            <a:r>
              <a:rPr lang="el-GR" dirty="0" smtClean="0"/>
              <a:t> Δεξί πόδι λυγίζει πίσω. Η κνήμη παράλληλη με το πάτωμα. Μείνετε. Κλείστε μπροστά.</a:t>
            </a:r>
          </a:p>
          <a:p>
            <a:pPr marL="261938" indent="0">
              <a:buNone/>
            </a:pPr>
            <a:r>
              <a:rPr lang="el-GR" dirty="0" smtClean="0"/>
              <a:t>(Επανάληψη 10 φορές σε κάθε πόδι) </a:t>
            </a:r>
          </a:p>
          <a:p>
            <a:pPr marL="0" indent="0"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Συμπληρωματικές πληροφορίες </a:t>
            </a:r>
            <a:endParaRPr lang="el-GR" dirty="0" smtClean="0"/>
          </a:p>
          <a:p>
            <a:pPr marL="536575" indent="0"/>
            <a:r>
              <a:rPr lang="el-GR" dirty="0" smtClean="0"/>
              <a:t> Αν τα άτομα που πάσχουν από αγγειακή περιφερειακή νόσο, αισθανθούν πόνο κατά την εκτέλεση της άσκησης, θα πρέπει να διακοπεί η άσκηση μέχρι να περάσει ο πόνος.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Καθίσματα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5040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Ενδυνάμωση των μυών των ποδιών και των γλουτών με στόχο τη βελτίωση της ισορροπίας, της βάδισης και της ικανότητας ανάβασης σκαλοπατιών. 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Μηροί (τετρακέφαλος)</a:t>
            </a:r>
          </a:p>
          <a:p>
            <a:pPr marL="536575" indent="0"/>
            <a:r>
              <a:rPr lang="el-GR" dirty="0" smtClean="0"/>
              <a:t> Οπίσθιοι μηριαίοι</a:t>
            </a:r>
          </a:p>
          <a:p>
            <a:pPr marL="536575" indent="0"/>
            <a:r>
              <a:rPr lang="el-GR" dirty="0" smtClean="0"/>
              <a:t> Γλουτιαίοι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i="1" u="sng" dirty="0" smtClean="0"/>
              <a:t>Οδηγίες</a:t>
            </a:r>
          </a:p>
          <a:p>
            <a:pPr marL="812800" indent="-276225"/>
            <a:r>
              <a:rPr lang="el-GR" dirty="0" smtClean="0"/>
              <a:t> Όρθιοι, τα πόδια στο άνοιγμα των ώμων.</a:t>
            </a:r>
          </a:p>
          <a:p>
            <a:pPr marL="812800" indent="-276225"/>
            <a:r>
              <a:rPr lang="el-GR" dirty="0" smtClean="0"/>
              <a:t> Λυγίζω γόνατα, </a:t>
            </a:r>
            <a:r>
              <a:rPr lang="el-GR" dirty="0" err="1" smtClean="0"/>
              <a:t>ημικάθισμα</a:t>
            </a:r>
            <a:r>
              <a:rPr lang="el-GR" dirty="0" smtClean="0"/>
              <a:t> και πάνω. </a:t>
            </a:r>
          </a:p>
          <a:p>
            <a:pPr marL="812800" indent="-276225"/>
            <a:r>
              <a:rPr lang="el-GR" dirty="0" smtClean="0"/>
              <a:t> Η πλάτη ίσια, βάρος στις φτέρνες (Επανάληψη 10 φορές)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4572000" y="3716338"/>
            <a:ext cx="3446463" cy="707886"/>
          </a:xfrm>
          <a:prstGeom prst="rect">
            <a:avLst/>
          </a:prstGeom>
          <a:noFill/>
          <a:ln w="952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000" i="1" dirty="0"/>
              <a:t>Προσοχή στα άτομα με περιφερειακή αγγειακή νόσο</a:t>
            </a:r>
            <a:endParaRPr lang="en-US" sz="2000" i="1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Έγερση από καρέκλα 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84784"/>
            <a:ext cx="7725544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 Λειτουργικός σκοπός</a:t>
            </a:r>
          </a:p>
          <a:p>
            <a:pPr marL="536575" indent="0"/>
            <a:r>
              <a:rPr lang="el-GR" sz="2400" dirty="0" smtClean="0"/>
              <a:t> Ενδυνάμωση των μυών των μηρών και των γλουτών με στόχο τη βελτίωση της έγερσης από καθιστή θέση. </a:t>
            </a:r>
            <a:br>
              <a:rPr lang="el-GR" sz="2400" dirty="0" smtClean="0"/>
            </a:br>
            <a:endParaRPr lang="el-GR" sz="2400" dirty="0" smtClean="0"/>
          </a:p>
          <a:p>
            <a:pPr marL="0" indent="0">
              <a:buNone/>
            </a:pPr>
            <a:r>
              <a:rPr lang="el-GR" sz="2400" b="1" dirty="0" smtClean="0"/>
              <a:t>Μύες που ενεργοποιούνται</a:t>
            </a:r>
          </a:p>
          <a:p>
            <a:pPr marL="536575" indent="0"/>
            <a:r>
              <a:rPr lang="el-GR" sz="2400" dirty="0" smtClean="0"/>
              <a:t> Μηροί (τετρακέφαλος)</a:t>
            </a:r>
          </a:p>
          <a:p>
            <a:pPr marL="536575" indent="0"/>
            <a:r>
              <a:rPr lang="el-GR" sz="2400" dirty="0" smtClean="0"/>
              <a:t> Οπίσθιοι μηριαίοι</a:t>
            </a:r>
          </a:p>
          <a:p>
            <a:pPr marL="536575" indent="0"/>
            <a:r>
              <a:rPr lang="el-GR" sz="2400" dirty="0" smtClean="0"/>
              <a:t> Γλουτιαίοι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Έγερση από καρέκλα ΙΙ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62880" y="1412776"/>
            <a:ext cx="7725544" cy="4680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b="1" dirty="0" smtClean="0"/>
              <a:t> </a:t>
            </a:r>
            <a:r>
              <a:rPr lang="el-GR" sz="2400" b="1" i="1" u="sng" dirty="0" smtClean="0"/>
              <a:t>Οδηγίες</a:t>
            </a:r>
          </a:p>
          <a:p>
            <a:pPr marL="536575" indent="0"/>
            <a:r>
              <a:rPr lang="el-GR" sz="2400" dirty="0" smtClean="0"/>
              <a:t> Καθίστε στην καρέκλα, τα πόδια πατάνε καλά στο πάτωμα.</a:t>
            </a:r>
          </a:p>
          <a:p>
            <a:pPr marL="536575" indent="0"/>
            <a:r>
              <a:rPr lang="el-GR" sz="2400" dirty="0" smtClean="0"/>
              <a:t> Σηκωθείτε χωρίς τη βοήθεια των χεριών.</a:t>
            </a:r>
          </a:p>
          <a:p>
            <a:pPr marL="536575" indent="0"/>
            <a:r>
              <a:rPr lang="el-GR" sz="2400" dirty="0" smtClean="0"/>
              <a:t> Καθίστε με αργό ρυθμό. (Επανάληψη 5 – 8 φορές) </a:t>
            </a:r>
          </a:p>
          <a:p>
            <a:pPr marL="0" indent="0">
              <a:buNone/>
            </a:pP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b="1" dirty="0" smtClean="0"/>
              <a:t>Παραλλαγές</a:t>
            </a:r>
          </a:p>
          <a:p>
            <a:pPr marL="536575" indent="0"/>
            <a:r>
              <a:rPr lang="el-GR" sz="2400" dirty="0" smtClean="0"/>
              <a:t> Για μεγαλύτερη επιβάρυνση μην ακουμπάτε τα χέρια κατά την επιστροφή στο κάθισμα.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Επιτόπιος βηματισμός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>
              <a:spcBef>
                <a:spcPts val="0"/>
              </a:spcBef>
            </a:pPr>
            <a:r>
              <a:rPr lang="el-GR" dirty="0" smtClean="0"/>
              <a:t> Αύξηση της ευλυγισίας των ποδιών με στόχο τη βελτίωση της απόδοσης στις καθημερινές δραστηριότητες. </a:t>
            </a:r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>
              <a:lnSpc>
                <a:spcPct val="120000"/>
              </a:lnSpc>
              <a:spcBef>
                <a:spcPts val="0"/>
              </a:spcBef>
            </a:pPr>
            <a:r>
              <a:rPr lang="el-GR" dirty="0" smtClean="0"/>
              <a:t> Μηροί (τετρακέφαλος)</a:t>
            </a:r>
          </a:p>
          <a:p>
            <a:pPr marL="536575" indent="0">
              <a:lnSpc>
                <a:spcPct val="120000"/>
              </a:lnSpc>
              <a:spcBef>
                <a:spcPts val="0"/>
              </a:spcBef>
            </a:pPr>
            <a:r>
              <a:rPr lang="el-GR" dirty="0" smtClean="0"/>
              <a:t> Οπίσθιοι μηριαίοι</a:t>
            </a:r>
          </a:p>
          <a:p>
            <a:pPr marL="536575" indent="0">
              <a:lnSpc>
                <a:spcPct val="120000"/>
              </a:lnSpc>
              <a:spcBef>
                <a:spcPts val="0"/>
              </a:spcBef>
            </a:pPr>
            <a:r>
              <a:rPr lang="el-GR" dirty="0" smtClean="0"/>
              <a:t> Γλουτιαίοι</a:t>
            </a:r>
          </a:p>
          <a:p>
            <a:pPr marL="536575" indent="0">
              <a:lnSpc>
                <a:spcPct val="120000"/>
              </a:lnSpc>
              <a:spcBef>
                <a:spcPts val="0"/>
              </a:spcBef>
            </a:pPr>
            <a:r>
              <a:rPr lang="el-GR" dirty="0" smtClean="0"/>
              <a:t> </a:t>
            </a:r>
            <a:r>
              <a:rPr lang="el-GR" dirty="0" err="1" smtClean="0"/>
              <a:t>Γαστροκνήμιος</a:t>
            </a: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b="1" i="1" u="sng" dirty="0" smtClean="0"/>
              <a:t>Οδηγίες</a:t>
            </a:r>
          </a:p>
          <a:p>
            <a:pPr marL="536575" indent="0">
              <a:spcBef>
                <a:spcPts val="0"/>
              </a:spcBef>
            </a:pPr>
            <a:r>
              <a:rPr lang="el-GR" dirty="0" smtClean="0"/>
              <a:t>Βήματα επιτόπου εναλλάξ. </a:t>
            </a:r>
          </a:p>
          <a:p>
            <a:pPr marL="536575" indent="0">
              <a:spcBef>
                <a:spcPts val="0"/>
              </a:spcBef>
            </a:pPr>
            <a:r>
              <a:rPr lang="el-GR" dirty="0" smtClean="0"/>
              <a:t>Αργά - γρήγορα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b="1" dirty="0" smtClean="0"/>
              <a:t>Ιδέες για διασκέδαση</a:t>
            </a:r>
            <a:endParaRPr lang="el-GR" dirty="0" smtClean="0"/>
          </a:p>
          <a:p>
            <a:pPr marL="536575" indent="0">
              <a:lnSpc>
                <a:spcPct val="120000"/>
              </a:lnSpc>
              <a:spcBef>
                <a:spcPts val="0"/>
              </a:spcBef>
            </a:pPr>
            <a:r>
              <a:rPr lang="el-GR" dirty="0" smtClean="0"/>
              <a:t> Εκτελέστε την άσκηση υπό τους ήχους εμβατηρίων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4572000" y="3716338"/>
            <a:ext cx="3446463" cy="707886"/>
          </a:xfrm>
          <a:prstGeom prst="rect">
            <a:avLst/>
          </a:prstGeom>
          <a:noFill/>
          <a:ln w="9525" cap="rnd" algn="ctr">
            <a:solidFill>
              <a:schemeClr val="tx2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l-GR" sz="2000" i="1" dirty="0"/>
              <a:t>Προσοχή στα άτομα με περιφερειακή αγγειακή νόσο</a:t>
            </a:r>
            <a:endParaRPr lang="en-US" sz="2000" i="1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>
          <a:xfrm>
            <a:off x="755576" y="3831723"/>
            <a:ext cx="7776864" cy="175260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718258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pic>
            <p:nvPicPr>
              <p:cNvPr id="15" name="Picture 8" descr="http://www.med.uth.gr/UploadFiles/image/kentavro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</p:grpSp>
      </p:grpSp>
      <p:pic>
        <p:nvPicPr>
          <p:cNvPr id="11" name="Picture 2" descr="C:\Users\Billis\Documents\Τεφαα Open e-Class\vasilis-template'\tefaa-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53" y="5607262"/>
            <a:ext cx="993216" cy="99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:\Τεφαα Open e-Class\ΘΕΟΔΩΡΑΚΗΣ ΜΑΘΗΜΑ\BYNCS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814" y="5907020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</a:t>
            </a:r>
            <a:r>
              <a:rPr lang="el-GR" sz="2400" b="1" smtClean="0"/>
              <a:t>Πανεπιστημίου Θεσσαλίας</a:t>
            </a:r>
            <a:r>
              <a:rPr lang="el-GR" sz="2400" smtClean="0"/>
              <a:t>» </a:t>
            </a:r>
            <a:r>
              <a:rPr lang="el-GR" sz="2400" dirty="0" smtClean="0"/>
              <a:t>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/>
            <a:r>
              <a:rPr lang="el-GR" dirty="0" smtClean="0"/>
              <a:t>Να παρουσιαστούν αποτελεσματικές και ασφαλείς ασκήσεις </a:t>
            </a:r>
            <a:r>
              <a:rPr lang="el-GR" dirty="0" smtClean="0"/>
              <a:t>για την μυϊκή ενδυνάμωση των κοιλιακών μυών και των ποδιών, κατάλληλες για προγράμματα άσκησης που απευθύνονται σε ηλικιωμένα άτομα.</a:t>
            </a:r>
            <a:endParaRPr lang="el-GR" dirty="0" smtClean="0"/>
          </a:p>
          <a:p>
            <a:pPr marL="0"/>
            <a:r>
              <a:rPr lang="el-GR" dirty="0" smtClean="0"/>
              <a:t>Να δοθούν τα κατάλληλα εφόδια για την αποτελεσματική εφαρμογή τους στην πράξη, όπως η κατανόηση του λειτουργικού τους σκοπού</a:t>
            </a:r>
            <a:r>
              <a:rPr lang="en-US" dirty="0" smtClean="0"/>
              <a:t>,</a:t>
            </a:r>
            <a:r>
              <a:rPr lang="el-GR" dirty="0" smtClean="0"/>
              <a:t> υποδείξεις για την εφαρμογή τους, καθώς και ιδέες για διασκέδαση και παραλλαγές.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Αντίστροφη κάμψη</a:t>
            </a:r>
          </a:p>
          <a:p>
            <a:r>
              <a:rPr lang="el-GR" dirty="0" smtClean="0"/>
              <a:t>Στροφές κορμού</a:t>
            </a:r>
          </a:p>
          <a:p>
            <a:r>
              <a:rPr lang="el-GR" dirty="0" smtClean="0"/>
              <a:t>Κάμψεις στο πλάι</a:t>
            </a:r>
          </a:p>
          <a:p>
            <a:r>
              <a:rPr lang="el-GR" dirty="0" smtClean="0"/>
              <a:t>Σύσφιξη ποδιών</a:t>
            </a:r>
          </a:p>
          <a:p>
            <a:r>
              <a:rPr lang="el-GR" dirty="0" smtClean="0"/>
              <a:t>Έκταση γονάτου</a:t>
            </a:r>
          </a:p>
          <a:p>
            <a:r>
              <a:rPr lang="el-GR" dirty="0" smtClean="0"/>
              <a:t>Κυκλικές κινήσεις πελμάτων</a:t>
            </a:r>
          </a:p>
          <a:p>
            <a:r>
              <a:rPr lang="el-GR" dirty="0" smtClean="0"/>
              <a:t>Φτέρνες – δάκτυλα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Άρση γονάτου</a:t>
            </a:r>
          </a:p>
          <a:p>
            <a:r>
              <a:rPr lang="el-GR" dirty="0" smtClean="0"/>
              <a:t>Απαγωγή – προσαγωγή ισχίου</a:t>
            </a:r>
          </a:p>
          <a:p>
            <a:r>
              <a:rPr lang="el-GR" dirty="0" smtClean="0"/>
              <a:t>Έκταση ισχίου</a:t>
            </a:r>
          </a:p>
          <a:p>
            <a:r>
              <a:rPr lang="el-GR" dirty="0" smtClean="0"/>
              <a:t>Κάμψη γονάτου</a:t>
            </a:r>
          </a:p>
          <a:p>
            <a:r>
              <a:rPr lang="el-GR" dirty="0" smtClean="0"/>
              <a:t>Καθίσματα</a:t>
            </a:r>
          </a:p>
          <a:p>
            <a:r>
              <a:rPr lang="el-GR" dirty="0" smtClean="0"/>
              <a:t>Έγερση από καρέκλα</a:t>
            </a:r>
          </a:p>
          <a:p>
            <a:r>
              <a:rPr lang="el-GR" dirty="0" smtClean="0"/>
              <a:t>Επιτόπιος βηματισμός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Χρήση Διατάξεων</a:t>
            </a:r>
            <a:endParaRPr lang="el-GR" sz="4400" dirty="0"/>
          </a:p>
        </p:txBody>
      </p:sp>
    </p:spTree>
    <p:extLst>
      <p:ext uri="{BB962C8B-B14F-4D97-AF65-F5344CB8AC3E}">
        <p14:creationId xmlns="" xmlns:p14="http://schemas.microsoft.com/office/powerpoint/2010/main" val="155227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M</a:t>
            </a:r>
            <a:r>
              <a:rPr lang="el-GR" dirty="0" err="1" smtClean="0"/>
              <a:t>υϊκή</a:t>
            </a:r>
            <a:r>
              <a:rPr lang="el-GR" dirty="0" smtClean="0"/>
              <a:t> ενδυνάμωση κοιλιακών και ποδιών</a:t>
            </a:r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>
          <a:xfrm>
            <a:off x="3239852" y="2348880"/>
            <a:ext cx="2664296" cy="622920"/>
          </a:xfrm>
        </p:spPr>
        <p:txBody>
          <a:bodyPr/>
          <a:lstStyle/>
          <a:p>
            <a:r>
              <a:rPr lang="el-GR" dirty="0" smtClean="0"/>
              <a:t>8</a:t>
            </a:r>
            <a:r>
              <a:rPr lang="el-GR" baseline="30000" dirty="0" smtClean="0"/>
              <a:t>η</a:t>
            </a:r>
            <a:r>
              <a:rPr lang="el-GR" dirty="0" smtClean="0"/>
              <a:t> ενότητα</a:t>
            </a:r>
            <a:endParaRPr lang="el-GR" dirty="0"/>
          </a:p>
        </p:txBody>
      </p:sp>
      <p:pic>
        <p:nvPicPr>
          <p:cNvPr id="6" name="Picture 152" descr="machines3"/>
          <p:cNvPicPr>
            <a:picLocks noChangeAspect="1" noChangeArrowheads="1"/>
          </p:cNvPicPr>
          <p:nvPr/>
        </p:nvPicPr>
        <p:blipFill>
          <a:blip r:embed="rId3" cstate="print"/>
          <a:srcRect l="2451" t="20740" b="7678"/>
          <a:stretch>
            <a:fillRect/>
          </a:stretch>
        </p:blipFill>
        <p:spPr bwMode="auto">
          <a:xfrm>
            <a:off x="3150393" y="3140968"/>
            <a:ext cx="284321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466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Ασκήσεις μυϊκής ενδυνάμωσης κοιλιακών &amp; ποδιών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680520"/>
          </a:xfrm>
        </p:spPr>
        <p:txBody>
          <a:bodyPr>
            <a:normAutofit fontScale="92500"/>
          </a:bodyPr>
          <a:lstStyle/>
          <a:p>
            <a:pPr marL="0" indent="0"/>
            <a:r>
              <a:rPr lang="el-GR" dirty="0" smtClean="0"/>
              <a:t> Οι κοιλιακοί μυς παίζουν σημαντικό ρόλο στη στάση και την ισορροπία του σώματος.</a:t>
            </a:r>
          </a:p>
          <a:p>
            <a:pPr marL="0" indent="0"/>
            <a:r>
              <a:rPr lang="el-GR" dirty="0" smtClean="0"/>
              <a:t> Αδύναμοι κοιλιακοί μπορεί να συνδέονται με τους πόνους χαμηλά στην πλάτη.</a:t>
            </a:r>
          </a:p>
          <a:p>
            <a:pPr marL="0" indent="0"/>
            <a:r>
              <a:rPr lang="el-GR" dirty="0" smtClean="0"/>
              <a:t> Η διατήρηση της δύναμης των μυών των ποδιών σε καλά επίπεδα είναι πολύ σημαντική για την εκτέλεση των καθημερινών δραστηριοτήτων.</a:t>
            </a:r>
          </a:p>
          <a:p>
            <a:pPr marL="0" indent="0"/>
            <a:r>
              <a:rPr lang="el-GR" dirty="0" smtClean="0"/>
              <a:t> Δυνατά πόδια σημαίνει καλή ισορροπία και μικρότερος κίνδυνος πτώσης.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 smtClean="0"/>
              <a:t>Αντίστροφη κάμψη</a:t>
            </a:r>
            <a:endParaRPr lang="el-GR" dirty="0" smtClean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864" y="1268760"/>
            <a:ext cx="7725544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 Λειτουργικός σκοπός</a:t>
            </a:r>
          </a:p>
          <a:p>
            <a:pPr marL="536575" indent="0"/>
            <a:r>
              <a:rPr lang="el-GR" dirty="0" smtClean="0"/>
              <a:t> Ενδυνάμωση των κοιλιακών μυών με στόχο τη βελτίωση της στάσης του σώματος και μείωση του πόνου της πλάτης</a:t>
            </a:r>
          </a:p>
          <a:p>
            <a:pPr marL="536575" indent="0">
              <a:buNone/>
            </a:pPr>
            <a:r>
              <a:rPr lang="el-GR" dirty="0" smtClean="0"/>
              <a:t> </a:t>
            </a:r>
          </a:p>
          <a:p>
            <a:pPr marL="0" indent="0">
              <a:buNone/>
            </a:pPr>
            <a:r>
              <a:rPr lang="el-GR" b="1" dirty="0" smtClean="0"/>
              <a:t>Μύες που ενεργοποιούνται</a:t>
            </a:r>
          </a:p>
          <a:p>
            <a:pPr marL="536575" indent="0"/>
            <a:r>
              <a:rPr lang="el-GR" dirty="0" smtClean="0"/>
              <a:t> Κοιλιακοί</a:t>
            </a:r>
          </a:p>
          <a:p>
            <a:pPr marL="536575" indent="0"/>
            <a:r>
              <a:rPr lang="el-GR" dirty="0" smtClean="0"/>
              <a:t> Κάτω μέρος της πλάτης (πλευρικοί </a:t>
            </a:r>
            <a:r>
              <a:rPr lang="el-GR" dirty="0" err="1" smtClean="0"/>
              <a:t>ορθωτήρες</a:t>
            </a:r>
            <a:r>
              <a:rPr lang="el-GR" dirty="0" smtClean="0"/>
              <a:t>)</a:t>
            </a:r>
            <a:br>
              <a:rPr lang="el-GR" dirty="0" smtClean="0"/>
            </a:br>
            <a:endParaRPr lang="el-GR" dirty="0" smtClean="0"/>
          </a:p>
          <a:p>
            <a:pPr marL="0" indent="0">
              <a:buNone/>
            </a:pPr>
            <a:r>
              <a:rPr lang="el-GR" b="1" dirty="0" smtClean="0"/>
              <a:t> </a:t>
            </a:r>
            <a:r>
              <a:rPr lang="el-GR" b="1" i="1" u="sng" dirty="0" smtClean="0"/>
              <a:t>Οδηγίες</a:t>
            </a:r>
          </a:p>
          <a:p>
            <a:pPr marL="536575" indent="0"/>
            <a:r>
              <a:rPr lang="el-GR" dirty="0" smtClean="0"/>
              <a:t> Καθίστε στην άκρη της καρέκλας με τα χέρια στο στήθος.</a:t>
            </a:r>
          </a:p>
          <a:p>
            <a:pPr marL="536575" indent="0"/>
            <a:r>
              <a:rPr lang="el-GR" dirty="0" smtClean="0"/>
              <a:t> Ξαπλώστε αργά προς τα πίσω (σαν να θέλετε να κρυφακούσετε κάποιον πίσω σας). </a:t>
            </a:r>
          </a:p>
          <a:p>
            <a:pPr marL="536575" indent="0"/>
            <a:r>
              <a:rPr lang="el-GR" dirty="0" smtClean="0"/>
              <a:t> Μείνετε για 3 </a:t>
            </a:r>
            <a:r>
              <a:rPr lang="el-GR" dirty="0" err="1" smtClean="0"/>
              <a:t>sec</a:t>
            </a:r>
            <a:r>
              <a:rPr lang="el-GR" dirty="0" smtClean="0"/>
              <a:t>. Ελάτε πάλι μπροστά.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6084168" y="6021288"/>
            <a:ext cx="2016224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92500"/>
          </a:bodyPr>
          <a:lstStyle/>
          <a:p>
            <a:r>
              <a:rPr lang="el-GR" dirty="0" smtClean="0"/>
              <a:t>Επανάληψη 5 φορές</a:t>
            </a:r>
          </a:p>
        </p:txBody>
      </p:sp>
      <p:sp>
        <p:nvSpPr>
          <p:cNvPr id="6" name="Right Brace 5"/>
          <p:cNvSpPr/>
          <p:nvPr/>
        </p:nvSpPr>
        <p:spPr>
          <a:xfrm rot="5400000">
            <a:off x="6912260" y="5121188"/>
            <a:ext cx="324036" cy="16921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7257</TotalTime>
  <Words>988</Words>
  <Application>Microsoft Office PowerPoint</Application>
  <PresentationFormat>On-screen Show (4:3)</PresentationFormat>
  <Paragraphs>307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Θέμα του Office</vt:lpstr>
      <vt:lpstr>1_Θέμα του Office</vt:lpstr>
      <vt:lpstr>ΑΣΚΗΣΗ ΣΤΗΝ ΤΡΙΤΗ ΗΛΙΚΙΑ</vt:lpstr>
      <vt:lpstr>Άδειες Χρήσης</vt:lpstr>
      <vt:lpstr>Χρηματοδότηση</vt:lpstr>
      <vt:lpstr>Σκοποί  ενότητας</vt:lpstr>
      <vt:lpstr>Περιεχόμενα ενότητας</vt:lpstr>
      <vt:lpstr>Χρήση Διατάξεων</vt:lpstr>
      <vt:lpstr>Mυϊκή ενδυνάμωση κοιλιακών και ποδιών</vt:lpstr>
      <vt:lpstr>Ασκήσεις μυϊκής ενδυνάμωσης κοιλιακών &amp; ποδιών</vt:lpstr>
      <vt:lpstr>Αντίστροφη κάμψη</vt:lpstr>
      <vt:lpstr>Στροφές κορμού</vt:lpstr>
      <vt:lpstr>Κάμψεις στο πλάι</vt:lpstr>
      <vt:lpstr>Σύσφιξη ποδιών Ι</vt:lpstr>
      <vt:lpstr>Σύσφιξη ποδιών ΙΙ</vt:lpstr>
      <vt:lpstr>Έκταση γονάτου</vt:lpstr>
      <vt:lpstr>Κυκλικές κινήσεις πελμάτων Ι</vt:lpstr>
      <vt:lpstr>Κυκλικές κινήσεις πελμάτων ΙΙ</vt:lpstr>
      <vt:lpstr>Φτέρνες – δάκτυλα Ι</vt:lpstr>
      <vt:lpstr>Φτέρνες - δάκτυλα ΙΙ</vt:lpstr>
      <vt:lpstr>Άρση γονάτου</vt:lpstr>
      <vt:lpstr>Απαγωγή – προσαγωγή ισχίου Ι</vt:lpstr>
      <vt:lpstr>Απαγωγή – προσαγωγή ισχίου Ι</vt:lpstr>
      <vt:lpstr>Έκταση ισχίου</vt:lpstr>
      <vt:lpstr>Κάμψη γονάτου</vt:lpstr>
      <vt:lpstr>Καθίσματα</vt:lpstr>
      <vt:lpstr>Έγερση από καρέκλα Ι</vt:lpstr>
      <vt:lpstr>Έγερση από καρέκλα ΙΙ</vt:lpstr>
      <vt:lpstr>Επιτόπιος βηματισμός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Vasiliki Zisi</cp:lastModifiedBy>
  <cp:revision>292</cp:revision>
  <dcterms:created xsi:type="dcterms:W3CDTF">2012-09-06T09:03:05Z</dcterms:created>
  <dcterms:modified xsi:type="dcterms:W3CDTF">2015-08-27T19:44:21Z</dcterms:modified>
</cp:coreProperties>
</file>