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30"/>
  </p:notesMasterIdLst>
  <p:handoutMasterIdLst>
    <p:handoutMasterId r:id="rId31"/>
  </p:handoutMasterIdLst>
  <p:sldIdLst>
    <p:sldId id="257" r:id="rId3"/>
    <p:sldId id="264" r:id="rId4"/>
    <p:sldId id="414" r:id="rId5"/>
    <p:sldId id="595" r:id="rId6"/>
    <p:sldId id="597" r:id="rId7"/>
    <p:sldId id="598" r:id="rId8"/>
    <p:sldId id="599" r:id="rId9"/>
    <p:sldId id="600" r:id="rId10"/>
    <p:sldId id="601" r:id="rId11"/>
    <p:sldId id="602" r:id="rId12"/>
    <p:sldId id="603" r:id="rId13"/>
    <p:sldId id="604" r:id="rId14"/>
    <p:sldId id="605" r:id="rId15"/>
    <p:sldId id="613" r:id="rId16"/>
    <p:sldId id="607" r:id="rId17"/>
    <p:sldId id="608" r:id="rId18"/>
    <p:sldId id="609" r:id="rId19"/>
    <p:sldId id="610" r:id="rId20"/>
    <p:sldId id="611" r:id="rId21"/>
    <p:sldId id="325" r:id="rId22"/>
    <p:sldId id="271" r:id="rId23"/>
    <p:sldId id="258" r:id="rId24"/>
    <p:sldId id="259" r:id="rId25"/>
    <p:sldId id="260" r:id="rId26"/>
    <p:sldId id="272" r:id="rId27"/>
    <p:sldId id="273" r:id="rId28"/>
    <p:sldId id="261" r:id="rId29"/>
  </p:sldIdLst>
  <p:sldSz cx="9144000" cy="6858000" type="screen4x3"/>
  <p:notesSz cx="6858000" cy="9144000"/>
  <p:custDataLst>
    <p:tags r:id="rId3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Μεσαίο στυλ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53" autoAdjust="0"/>
    <p:restoredTop sz="94660"/>
  </p:normalViewPr>
  <p:slideViewPr>
    <p:cSldViewPr>
      <p:cViewPr>
        <p:scale>
          <a:sx n="75" d="100"/>
          <a:sy n="75" d="100"/>
        </p:scale>
        <p:origin x="-72" y="-570"/>
      </p:cViewPr>
      <p:guideLst>
        <p:guide orient="horz" pos="2160"/>
        <p:guide pos="2880"/>
      </p:guideLst>
    </p:cSldViewPr>
  </p:slideViewPr>
  <p:notesTextViewPr>
    <p:cViewPr>
      <p:scale>
        <a:sx n="1" d="1"/>
        <a:sy n="1" d="1"/>
      </p:scale>
      <p:origin x="0" y="0"/>
    </p:cViewPr>
  </p:notesTextViewPr>
  <p:notesViewPr>
    <p:cSldViewPr>
      <p:cViewPr varScale="1">
        <p:scale>
          <a:sx n="80" d="100"/>
          <a:sy n="80" d="100"/>
        </p:scale>
        <p:origin x="-196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0EF50A-55ED-4A03-87BC-716CA1045112}" type="datetimeFigureOut">
              <a:rPr lang="el-GR" smtClean="0"/>
              <a:t>15/3/2016</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0F05BE-2FF4-4054-B69B-EBAD88308E2B}" type="slidenum">
              <a:rPr lang="el-GR" smtClean="0"/>
              <a:t>‹#›</a:t>
            </a:fld>
            <a:endParaRPr lang="el-GR"/>
          </a:p>
        </p:txBody>
      </p:sp>
    </p:spTree>
    <p:extLst>
      <p:ext uri="{BB962C8B-B14F-4D97-AF65-F5344CB8AC3E}">
        <p14:creationId xmlns:p14="http://schemas.microsoft.com/office/powerpoint/2010/main" val="312828619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FAE34-A9BA-4005-8175-E6F8E72C8B1C}" type="datetimeFigureOut">
              <a:rPr lang="el-GR" smtClean="0"/>
              <a:t>15/3/2016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0D-22C5-45BB-A770-83CDE294324C}" type="slidenum">
              <a:rPr lang="el-GR" smtClean="0"/>
              <a:t>‹#›</a:t>
            </a:fld>
            <a:endParaRPr lang="el-GR"/>
          </a:p>
        </p:txBody>
      </p:sp>
    </p:spTree>
    <p:extLst>
      <p:ext uri="{BB962C8B-B14F-4D97-AF65-F5344CB8AC3E}">
        <p14:creationId xmlns:p14="http://schemas.microsoft.com/office/powerpoint/2010/main" val="379608203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3235626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1870570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4283580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43995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329006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051807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72495F7-EA5A-4BF1-97BD-3EA59B1C7344}" type="datetime1">
              <a:rPr lang="el-GR" smtClean="0"/>
              <a:t>15/3/2016</a:t>
            </a:fld>
            <a:endParaRPr lang="el-GR"/>
          </a:p>
        </p:txBody>
      </p:sp>
      <p:sp>
        <p:nvSpPr>
          <p:cNvPr id="5" name="Θέση υποσέλιδου 4"/>
          <p:cNvSpPr>
            <a:spLocks noGrp="1"/>
          </p:cNvSpPr>
          <p:nvPr>
            <p:ph type="ftr" sz="quarter" idx="11"/>
          </p:nvPr>
        </p:nvSpPr>
        <p:spPr/>
        <p:txBody>
          <a:bodyPr/>
          <a:lstStyle>
            <a:lvl1pPr>
              <a:defRPr sz="800"/>
            </a:lvl1pPr>
          </a:lstStyle>
          <a:p>
            <a:endParaRPr lang="el-GR" dirty="0"/>
          </a:p>
        </p:txBody>
      </p:sp>
      <p:sp>
        <p:nvSpPr>
          <p:cNvPr id="6" name="Θέση αριθμού διαφάνειας 5"/>
          <p:cNvSpPr>
            <a:spLocks noGrp="1"/>
          </p:cNvSpPr>
          <p:nvPr>
            <p:ph type="sldNum" sz="quarter" idx="12"/>
          </p:nvPr>
        </p:nvSpPr>
        <p:spPr/>
        <p:txBody>
          <a:bodyPr/>
          <a:lstStyle>
            <a:lvl1pPr>
              <a:defRPr sz="900"/>
            </a:lvl1pPr>
          </a:lstStyle>
          <a:p>
            <a:fld id="{2F6EEB8D-302B-4BB7-AB7B-5E18E67E8EEA}" type="slidenum">
              <a:rPr lang="el-GR" smtClean="0"/>
              <a:pPr/>
              <a:t>‹#›</a:t>
            </a:fld>
            <a:endParaRPr lang="el-GR" dirty="0"/>
          </a:p>
        </p:txBody>
      </p:sp>
    </p:spTree>
    <p:extLst>
      <p:ext uri="{BB962C8B-B14F-4D97-AF65-F5344CB8AC3E}">
        <p14:creationId xmlns:p14="http://schemas.microsoft.com/office/powerpoint/2010/main" val="18216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8A5B6F5-F0C7-458C-A13A-62C9F54F26FB}"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214490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15451EE-4AFD-4E30-94E7-779BB40A6C08}"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0773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7" name="Θέση ημερομηνίας 6"/>
          <p:cNvSpPr>
            <a:spLocks noGrp="1"/>
          </p:cNvSpPr>
          <p:nvPr>
            <p:ph type="dt" sz="half" idx="10"/>
          </p:nvPr>
        </p:nvSpPr>
        <p:spPr/>
        <p:txBody>
          <a:bodyPr/>
          <a:lstStyle/>
          <a:p>
            <a:fld id="{1D64D9E6-9565-4989-AE67-B0B222932FCC}" type="datetime1">
              <a:rPr lang="el-GR" smtClean="0"/>
              <a:t>15/3/2016</a:t>
            </a:fld>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
        <p:nvSpPr>
          <p:cNvPr id="10" name="Τίτλος 9"/>
          <p:cNvSpPr>
            <a:spLocks noGrp="1"/>
          </p:cNvSpPr>
          <p:nvPr>
            <p:ph type="title"/>
          </p:nvPr>
        </p:nvSpPr>
        <p:spPr/>
        <p:txBody>
          <a:bodyPr/>
          <a:lstStyle/>
          <a:p>
            <a:r>
              <a:rPr lang="el-GR" smtClean="0"/>
              <a:t>Στυλ κύριου τίτλου</a:t>
            </a:r>
            <a:endParaRPr lang="el-GR"/>
          </a:p>
        </p:txBody>
      </p:sp>
      <p:sp>
        <p:nvSpPr>
          <p:cNvPr id="11" name="Θέση υποσέλιδου 1" descr="[DECORATIVE]"/>
          <p:cNvSpPr txBox="1">
            <a:spLocks/>
          </p:cNvSpPr>
          <p:nvPr userDrawn="1"/>
        </p:nvSpPr>
        <p:spPr>
          <a:xfrm>
            <a:off x="2514600" y="6356350"/>
            <a:ext cx="3657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dirty="0" smtClean="0">
                <a:solidFill>
                  <a:schemeClr val="tx1"/>
                </a:solidFill>
              </a:rPr>
              <a:t>Εγκατάσταση Έτοιμου Χλοοτάπητα </a:t>
            </a:r>
            <a:endParaRPr lang="el-GR" dirty="0">
              <a:solidFill>
                <a:schemeClr val="tx1"/>
              </a:solidFill>
            </a:endParaRPr>
          </a:p>
        </p:txBody>
      </p:sp>
    </p:spTree>
    <p:extLst>
      <p:ext uri="{BB962C8B-B14F-4D97-AF65-F5344CB8AC3E}">
        <p14:creationId xmlns:p14="http://schemas.microsoft.com/office/powerpoint/2010/main" val="397106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22B44DB-6D97-497F-BD65-D3248C0465B8}" type="datetime1">
              <a:rPr lang="el-GR" smtClean="0"/>
              <a:t>15/3/2016</a:t>
            </a:fld>
            <a:endParaRPr lang="el-GR"/>
          </a:p>
        </p:txBody>
      </p:sp>
      <p:sp>
        <p:nvSpPr>
          <p:cNvPr id="5" name="Θέση υποσέλιδου 4"/>
          <p:cNvSpPr>
            <a:spLocks noGrp="1"/>
          </p:cNvSpPr>
          <p:nvPr>
            <p:ph type="ftr" sz="quarter" idx="11"/>
          </p:nvPr>
        </p:nvSpPr>
        <p:spPr>
          <a:xfrm>
            <a:off x="3124200" y="6356350"/>
            <a:ext cx="3124200" cy="365125"/>
          </a:xfrm>
        </p:spPr>
        <p:txBody>
          <a:bodyPr/>
          <a:lstStyle>
            <a:lvl1pPr>
              <a:defRPr sz="1200"/>
            </a:lvl1pPr>
          </a:lstStyle>
          <a:p>
            <a:endParaRPr lang="el-GR" dirty="0"/>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5605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24CA372-A07A-4F9E-AB9D-249D071CA329}"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311558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93E9470-2C9B-4770-A0BB-AA86A47F2429}" type="datetime1">
              <a:rPr lang="el-GR" smtClean="0"/>
              <a:t>15/3/2016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104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2F67F7D-A137-40D2-8B5B-46F1E696C3E3}" type="datetime1">
              <a:rPr lang="el-GR" smtClean="0"/>
              <a:t>15/3/2016</a:t>
            </a:fld>
            <a:endParaRPr lang="el-GR"/>
          </a:p>
        </p:txBody>
      </p:sp>
      <p:sp>
        <p:nvSpPr>
          <p:cNvPr id="6" name="Ορθογώνιο 5" descr="[DECORATIVE]"/>
          <p:cNvSpPr/>
          <p:nvPr userDrawn="1"/>
        </p:nvSpPr>
        <p:spPr>
          <a:xfrm>
            <a:off x="3651012" y="6397823"/>
            <a:ext cx="1475084" cy="246221"/>
          </a:xfrm>
          <a:prstGeom prst="rect">
            <a:avLst/>
          </a:prstGeom>
        </p:spPr>
        <p:txBody>
          <a:bodyPr wrap="none">
            <a:spAutoFit/>
          </a:bodyPr>
          <a:lstStyle/>
          <a:p>
            <a:r>
              <a:rPr lang="el-GR" sz="1000" dirty="0" smtClean="0"/>
              <a:t>Εργαστηριακό μάθημα 3</a:t>
            </a:r>
            <a:endParaRPr lang="el-GR" sz="1000" dirty="0"/>
          </a:p>
        </p:txBody>
      </p:sp>
      <p:sp>
        <p:nvSpPr>
          <p:cNvPr id="7" name="Ορθογώνιο 6" descr="[DECORATIVE]"/>
          <p:cNvSpPr/>
          <p:nvPr userDrawn="1"/>
        </p:nvSpPr>
        <p:spPr>
          <a:xfrm>
            <a:off x="8001000" y="6352143"/>
            <a:ext cx="335348" cy="246221"/>
          </a:xfrm>
          <a:prstGeom prst="rect">
            <a:avLst/>
          </a:prstGeom>
        </p:spPr>
        <p:txBody>
          <a:bodyPr wrap="none">
            <a:spAutoFit/>
          </a:bodyPr>
          <a:lstStyle/>
          <a:p>
            <a:fld id="{2F6EEB8D-302B-4BB7-AB7B-5E18E67E8EEA}" type="slidenum">
              <a:rPr lang="el-GR" sz="1000" smtClean="0"/>
              <a:pPr/>
              <a:t>‹#›</a:t>
            </a:fld>
            <a:endParaRPr lang="el-GR" sz="1000" dirty="0"/>
          </a:p>
        </p:txBody>
      </p:sp>
    </p:spTree>
    <p:extLst>
      <p:ext uri="{BB962C8B-B14F-4D97-AF65-F5344CB8AC3E}">
        <p14:creationId xmlns:p14="http://schemas.microsoft.com/office/powerpoint/2010/main" val="420479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E7EBF60-C644-404F-9D80-F5A58E5BEFAD}" type="datetime1">
              <a:rPr lang="el-GR" smtClean="0"/>
              <a:t>15/3/2016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7439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9432B2C-BCC9-47A6-A818-E481BEA29FEF}"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772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D23FF57-4A9C-49A1-B1AF-59DE18437DEC}"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675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48FB7-7C6D-4000-9B4E-97B23EE7D007}" type="datetime1">
              <a:rPr lang="el-GR" smtClean="0"/>
              <a:t>15/3/2016</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EEB8D-302B-4BB7-AB7B-5E18E67E8EEA}" type="slidenum">
              <a:rPr lang="el-GR" smtClean="0"/>
              <a:t>‹#›</a:t>
            </a:fld>
            <a:endParaRPr lang="el-GR"/>
          </a:p>
        </p:txBody>
      </p:sp>
    </p:spTree>
    <p:extLst>
      <p:ext uri="{BB962C8B-B14F-4D97-AF65-F5344CB8AC3E}">
        <p14:creationId xmlns:p14="http://schemas.microsoft.com/office/powerpoint/2010/main" val="116253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xml"/><Relationship Id="rId7" Type="http://schemas.openxmlformats.org/officeDocument/2006/relationships/hyperlink" Target="http://creativecommons.org/licenses/by-nc-sa/4.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notesSlide" Target="../notesSlides/notesSlide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nc-sa/4.0/deed.el"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cdev.teilar.gr/courses/AGR102/index.ph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5.png"/><Relationship Id="rId4" Type="http://schemas.openxmlformats.org/officeDocument/2006/relationships/hyperlink" Target="http://creativecommons.org/licenses/by-nc-sa/4.0/deed.el"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06400"/>
            <a:ext cx="3455987" cy="1093420"/>
            <a:chOff x="611559" y="406230"/>
            <a:chExt cx="3456384" cy="1093809"/>
          </a:xfrm>
        </p:grpSpPr>
        <p:pic>
          <p:nvPicPr>
            <p:cNvPr id="3" name="Εικόνα 1" descr="Λογότυπο του Τεϊ Θεσσαλίας." title="Λογότυπο του Ιδρύματος.">
              <a:hlinkClick r:id="rId5" tooltip="Μετάβαση στην ιστοσελίδα του Ιδρύματος"/>
            </p:cNvPr>
            <p:cNvPicPr>
              <a:picLocks noChangeAspect="1" noChangeArrowheads="1"/>
            </p:cNvPicPr>
            <p:nvPr/>
          </p:nvPicPr>
          <p:blipFill>
            <a:blip r:embed="rId6"/>
            <a:srcRect/>
            <a:stretch>
              <a:fillRect/>
            </a:stretch>
          </p:blipFill>
          <p:spPr bwMode="gray">
            <a:xfrm>
              <a:off x="611559" y="406230"/>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custDataLst>
                <p:tags r:id="rId2"/>
              </p:custDataLst>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smtClean="0"/>
                <a:t>Τεχνολογικό Εκπαιδευτικό </a:t>
              </a:r>
            </a:p>
            <a:p>
              <a:pPr eaLnBrk="1" hangingPunct="1"/>
              <a:r>
                <a:rPr lang="el-GR" sz="2000" dirty="0" smtClean="0"/>
                <a:t>Ίδρυμα Θεσσαλίας</a:t>
              </a:r>
              <a:endParaRPr lang="el-GR" sz="2000" dirty="0"/>
            </a:p>
          </p:txBody>
        </p:sp>
      </p:grpSp>
      <p:sp>
        <p:nvSpPr>
          <p:cNvPr id="2" name="Τίτλος 1"/>
          <p:cNvSpPr>
            <a:spLocks noGrp="1"/>
          </p:cNvSpPr>
          <p:nvPr>
            <p:ph type="ctrTitle"/>
          </p:nvPr>
        </p:nvSpPr>
        <p:spPr>
          <a:xfrm>
            <a:off x="76200" y="1676400"/>
            <a:ext cx="8839200" cy="1470025"/>
          </a:xfrm>
        </p:spPr>
        <p:txBody>
          <a:bodyPr>
            <a:normAutofit/>
          </a:bodyPr>
          <a:lstStyle/>
          <a:p>
            <a:r>
              <a:rPr lang="el-GR" b="1" dirty="0">
                <a:solidFill>
                  <a:prstClr val="black"/>
                </a:solidFill>
              </a:rPr>
              <a:t>Τεχνολογία Πρασίνου</a:t>
            </a:r>
            <a:endParaRPr lang="el-GR" dirty="0"/>
          </a:p>
        </p:txBody>
      </p:sp>
      <p:sp>
        <p:nvSpPr>
          <p:cNvPr id="6" name="Θέση περιεχομένου 2"/>
          <p:cNvSpPr txBox="1">
            <a:spLocks/>
          </p:cNvSpPr>
          <p:nvPr/>
        </p:nvSpPr>
        <p:spPr>
          <a:xfrm>
            <a:off x="533400" y="3323930"/>
            <a:ext cx="7350967" cy="2362200"/>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None/>
              <a:defRPr/>
            </a:pPr>
            <a:r>
              <a:rPr lang="el-GR" sz="2800" b="1" dirty="0">
                <a:solidFill>
                  <a:prstClr val="black"/>
                </a:solidFill>
                <a:ea typeface="+mj-ea"/>
                <a:cs typeface="+mj-cs"/>
              </a:rPr>
              <a:t>Ενότητα </a:t>
            </a:r>
            <a:r>
              <a:rPr lang="en-US" sz="2800" b="1" dirty="0" smtClean="0">
                <a:solidFill>
                  <a:prstClr val="black"/>
                </a:solidFill>
                <a:ea typeface="+mj-ea"/>
                <a:cs typeface="+mj-cs"/>
              </a:rPr>
              <a:t>2</a:t>
            </a:r>
            <a:r>
              <a:rPr lang="el-GR" sz="2800" b="1" dirty="0" smtClean="0">
                <a:solidFill>
                  <a:prstClr val="black"/>
                </a:solidFill>
                <a:ea typeface="+mj-ea"/>
                <a:cs typeface="+mj-cs"/>
              </a:rPr>
              <a:t>_1</a:t>
            </a:r>
            <a:r>
              <a:rPr lang="el-GR" sz="2800" b="1" dirty="0" smtClean="0">
                <a:solidFill>
                  <a:prstClr val="black"/>
                </a:solidFill>
                <a:ea typeface="+mj-ea"/>
                <a:cs typeface="+mj-cs"/>
              </a:rPr>
              <a:t>γ</a:t>
            </a:r>
            <a:r>
              <a:rPr lang="el-GR" sz="2800" b="1" dirty="0" smtClean="0">
                <a:solidFill>
                  <a:prstClr val="black"/>
                </a:solidFill>
                <a:ea typeface="+mj-ea"/>
                <a:cs typeface="+mj-cs"/>
              </a:rPr>
              <a:t>: </a:t>
            </a:r>
            <a:r>
              <a:rPr lang="el-GR" sz="2800" dirty="0">
                <a:solidFill>
                  <a:prstClr val="black"/>
                </a:solidFill>
                <a:ea typeface="+mj-ea"/>
                <a:cs typeface="+mj-cs"/>
              </a:rPr>
              <a:t>Χλοοτάπητας:</a:t>
            </a:r>
            <a:r>
              <a:rPr lang="el-GR" sz="2800" b="1" dirty="0">
                <a:solidFill>
                  <a:prstClr val="black"/>
                </a:solidFill>
                <a:ea typeface="+mj-ea"/>
                <a:cs typeface="+mj-cs"/>
              </a:rPr>
              <a:t> </a:t>
            </a:r>
            <a:endParaRPr lang="el-GR" sz="2800" b="1" dirty="0" smtClean="0">
              <a:solidFill>
                <a:prstClr val="black"/>
              </a:solidFill>
              <a:ea typeface="+mj-ea"/>
              <a:cs typeface="+mj-cs"/>
            </a:endParaRPr>
          </a:p>
          <a:p>
            <a:pPr marL="0" indent="0" algn="ctr">
              <a:spcBef>
                <a:spcPts val="0"/>
              </a:spcBef>
              <a:buNone/>
              <a:defRPr/>
            </a:pPr>
            <a:r>
              <a:rPr lang="el-GR" sz="2800" dirty="0" smtClean="0">
                <a:solidFill>
                  <a:prstClr val="black"/>
                </a:solidFill>
                <a:ea typeface="+mj-ea"/>
                <a:cs typeface="+mj-cs"/>
              </a:rPr>
              <a:t>Εγκατάσταση </a:t>
            </a:r>
            <a:r>
              <a:rPr lang="el-GR" sz="2800" dirty="0">
                <a:solidFill>
                  <a:prstClr val="black"/>
                </a:solidFill>
                <a:ea typeface="+mj-ea"/>
                <a:cs typeface="+mj-cs"/>
              </a:rPr>
              <a:t>Έτοιμου Χλοοτάπητα </a:t>
            </a:r>
            <a:r>
              <a:rPr lang="el-GR" sz="2800" dirty="0" smtClean="0"/>
              <a:t>Καθηγητής </a:t>
            </a:r>
            <a:r>
              <a:rPr lang="el-GR" sz="2800" dirty="0" smtClean="0">
                <a:solidFill>
                  <a:prstClr val="black"/>
                </a:solidFill>
                <a:ea typeface="+mj-ea"/>
                <a:cs typeface="+mj-cs"/>
              </a:rPr>
              <a:t>Παναγιώτης </a:t>
            </a:r>
            <a:r>
              <a:rPr lang="el-GR" sz="2800" dirty="0" err="1" smtClean="0">
                <a:solidFill>
                  <a:prstClr val="black"/>
                </a:solidFill>
                <a:ea typeface="+mj-ea"/>
                <a:cs typeface="+mj-cs"/>
              </a:rPr>
              <a:t>Βύρλας</a:t>
            </a:r>
            <a:r>
              <a:rPr lang="el-GR" sz="2800" dirty="0" smtClean="0">
                <a:solidFill>
                  <a:prstClr val="black"/>
                </a:solidFill>
                <a:ea typeface="+mj-ea"/>
                <a:cs typeface="+mj-cs"/>
              </a:rPr>
              <a:t> </a:t>
            </a: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Τεχνολόγων Γεωπόνων</a:t>
            </a:r>
          </a:p>
          <a:p>
            <a:pPr marL="0" indent="0" algn="ctr">
              <a:spcBef>
                <a:spcPts val="0"/>
              </a:spcBef>
              <a:buNone/>
              <a:defRPr/>
            </a:pPr>
            <a:r>
              <a:rPr lang="el-GR" sz="2800" dirty="0" smtClean="0">
                <a:solidFill>
                  <a:prstClr val="black"/>
                </a:solidFill>
              </a:rPr>
              <a:t>Τμήμα Τεχνολόγων Γεωπόνων </a:t>
            </a:r>
            <a:endParaRPr lang="el-GR" sz="2800" dirty="0">
              <a:solidFill>
                <a:prstClr val="black"/>
              </a:solidFill>
            </a:endParaRPr>
          </a:p>
        </p:txBody>
      </p:sp>
      <p:pic>
        <p:nvPicPr>
          <p:cNvPr id="9" name="Εικόνα 2" descr=" Λογότυπο για άδειες χρήσης creative commons, b y, n c, s a ">
            <a:hlinkClick r:id="rId7" tooltip="Μετάβαση στην Άδεια Χρήσης"/>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8916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smtClean="0"/>
              <a:t>Ασφάλεια</a:t>
            </a:r>
            <a:endParaRPr lang="el-GR" b="1" dirty="0"/>
          </a:p>
        </p:txBody>
      </p:sp>
      <p:sp>
        <p:nvSpPr>
          <p:cNvPr id="3" name="Θέση περιεχομένου 2"/>
          <p:cNvSpPr>
            <a:spLocks noGrp="1"/>
          </p:cNvSpPr>
          <p:nvPr>
            <p:ph idx="1"/>
          </p:nvPr>
        </p:nvSpPr>
        <p:spPr/>
        <p:txBody>
          <a:bodyPr/>
          <a:lstStyle/>
          <a:p>
            <a:r>
              <a:rPr lang="el-GR" dirty="0" smtClean="0"/>
              <a:t>Το </a:t>
            </a:r>
            <a:r>
              <a:rPr lang="el-GR" dirty="0" smtClean="0"/>
              <a:t>αποτέλεσμα είναι ασφαλές χωρίς χάσιμο χρόνου και χρήματος για </a:t>
            </a:r>
            <a:r>
              <a:rPr lang="el-GR" dirty="0" err="1" smtClean="0"/>
              <a:t>επανασπορές</a:t>
            </a:r>
            <a:r>
              <a:rPr lang="el-GR" dirty="0" smtClean="0"/>
              <a:t> λόγω απώλειας του σπόρου που μπορεί να οφείλεται είτε σε ζωικούς οργανισμούς (έντομα, πουλιά, μερμήγκια κ.α.) είτε στην εμφάνιση μυκητολογικών ασθενειών είτε ακόμη σε έντονα καιρικά φαινόμενα (ισχυροί άνεμοι, καύσωνας ή ξηρασία).</a:t>
            </a:r>
            <a:endParaRPr lang="el-GR" dirty="0"/>
          </a:p>
        </p:txBody>
      </p:sp>
    </p:spTree>
    <p:extLst>
      <p:ext uri="{BB962C8B-B14F-4D97-AF65-F5344CB8AC3E}">
        <p14:creationId xmlns:p14="http://schemas.microsoft.com/office/powerpoint/2010/main" val="1858815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lstStyle/>
          <a:p>
            <a:r>
              <a:rPr lang="el-GR" b="1" dirty="0" smtClean="0"/>
              <a:t>Καιρικές συνθήκες</a:t>
            </a:r>
            <a:endParaRPr lang="el-GR" b="1" dirty="0"/>
          </a:p>
        </p:txBody>
      </p:sp>
      <p:sp>
        <p:nvSpPr>
          <p:cNvPr id="3" name="Θέση περιεχομένου 2"/>
          <p:cNvSpPr>
            <a:spLocks noGrp="1"/>
          </p:cNvSpPr>
          <p:nvPr>
            <p:ph idx="1"/>
          </p:nvPr>
        </p:nvSpPr>
        <p:spPr/>
        <p:txBody>
          <a:bodyPr>
            <a:normAutofit fontScale="92500"/>
          </a:bodyPr>
          <a:lstStyle/>
          <a:p>
            <a:r>
              <a:rPr lang="el-GR" dirty="0" smtClean="0"/>
              <a:t>Η </a:t>
            </a:r>
            <a:r>
              <a:rPr lang="el-GR" dirty="0" smtClean="0"/>
              <a:t>εγκατάσταση μπορεί να γίνει όλες τις εποχές του χρόνου ακόμη και όταν η σπορά είναι αδύνατη λόγω καιρικών συνθηκών. Μπορεί για παράδειγμα να εγκατασταθεί ακόμα και όταν η θερμοκρασία περιβάλλοντος φθάσει τους 40οC ή πέσει στους 0οC.</a:t>
            </a:r>
          </a:p>
          <a:p>
            <a:r>
              <a:rPr lang="el-GR" dirty="0" smtClean="0"/>
              <a:t>Μπορεί </a:t>
            </a:r>
            <a:r>
              <a:rPr lang="el-GR" dirty="0" smtClean="0"/>
              <a:t>να γίνει τοποθέτηση ακόμη και σε επιφάνειες όπου η σπορά είναι αδύνατη (π.χ. λόγω κλίσης).</a:t>
            </a:r>
            <a:endParaRPr lang="el-GR" dirty="0"/>
          </a:p>
        </p:txBody>
      </p:sp>
    </p:spTree>
    <p:extLst>
      <p:ext uri="{BB962C8B-B14F-4D97-AF65-F5344CB8AC3E}">
        <p14:creationId xmlns:p14="http://schemas.microsoft.com/office/powerpoint/2010/main" val="367650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lstStyle/>
          <a:p>
            <a:r>
              <a:rPr lang="el-GR" b="1" dirty="0" smtClean="0"/>
              <a:t>Διαχείριση νερού ύδρευσης</a:t>
            </a:r>
            <a:endParaRPr lang="el-GR" b="1" dirty="0"/>
          </a:p>
        </p:txBody>
      </p:sp>
      <p:sp>
        <p:nvSpPr>
          <p:cNvPr id="3" name="Θέση περιεχομένου 2"/>
          <p:cNvSpPr>
            <a:spLocks noGrp="1"/>
          </p:cNvSpPr>
          <p:nvPr>
            <p:ph idx="1"/>
          </p:nvPr>
        </p:nvSpPr>
        <p:spPr/>
        <p:txBody>
          <a:bodyPr/>
          <a:lstStyle/>
          <a:p>
            <a:r>
              <a:rPr lang="el-GR" dirty="0" smtClean="0"/>
              <a:t>Εξασφαλίζεται </a:t>
            </a:r>
            <a:r>
              <a:rPr lang="el-GR" dirty="0" smtClean="0"/>
              <a:t>καλύτερη διαχείριση του νερού άρδευσης, καθώς η ποσότητα νερού που απαιτείται για την ανάπτυξη του έτοιμου χλοοτάπητα μετά την εγκατάστασή του είναι μικρότερη από αυτή που απαιτείται για την ανάπτυξή του με σπορά, κάτι που είναι σημαντικό όταν η εγκατάσταση γίνεται σε ελλειμματικές, όσον αφορά τα αποθέματα νερού, περιοχές.</a:t>
            </a:r>
          </a:p>
          <a:p>
            <a:endParaRPr lang="el-GR" dirty="0"/>
          </a:p>
        </p:txBody>
      </p:sp>
    </p:spTree>
    <p:extLst>
      <p:ext uri="{BB962C8B-B14F-4D97-AF65-F5344CB8AC3E}">
        <p14:creationId xmlns:p14="http://schemas.microsoft.com/office/powerpoint/2010/main" val="2942171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lstStyle/>
          <a:p>
            <a:r>
              <a:rPr lang="el-GR" b="1" dirty="0" smtClean="0"/>
              <a:t>Μειονεκτήματα</a:t>
            </a:r>
            <a:endParaRPr lang="el-GR" b="1" dirty="0"/>
          </a:p>
        </p:txBody>
      </p:sp>
      <p:sp>
        <p:nvSpPr>
          <p:cNvPr id="3" name="Θέση περιεχομένου 2"/>
          <p:cNvSpPr>
            <a:spLocks noGrp="1"/>
          </p:cNvSpPr>
          <p:nvPr>
            <p:ph idx="1"/>
          </p:nvPr>
        </p:nvSpPr>
        <p:spPr/>
        <p:txBody>
          <a:bodyPr>
            <a:normAutofit lnSpcReduction="10000"/>
          </a:bodyPr>
          <a:lstStyle/>
          <a:p>
            <a:pPr marL="0" indent="0">
              <a:buNone/>
            </a:pPr>
            <a:r>
              <a:rPr lang="el-GR" dirty="0" smtClean="0"/>
              <a:t>Τα μειονεκτήματα του έτοιμου χλοοτάπητα είναι τα εξής:</a:t>
            </a:r>
          </a:p>
          <a:p>
            <a:r>
              <a:rPr lang="el-GR" dirty="0" smtClean="0"/>
              <a:t>Αυξημένο </a:t>
            </a:r>
            <a:r>
              <a:rPr lang="el-GR" dirty="0" smtClean="0"/>
              <a:t>κόστος προμήθειας, μεταφοράς και εγκατάστασης του έτοιμου χλοοτάπητα.</a:t>
            </a:r>
          </a:p>
          <a:p>
            <a:r>
              <a:rPr lang="el-GR" dirty="0" smtClean="0"/>
              <a:t>Αυξημένη </a:t>
            </a:r>
            <a:r>
              <a:rPr lang="el-GR" dirty="0" smtClean="0"/>
              <a:t>πιθανότητα μετάδοσης ασθενειών, εντόμων και ζιζανίων από περιοχή σε περιοχή. Για το λόγο αυτό θα πρέπει οι </a:t>
            </a:r>
            <a:r>
              <a:rPr lang="el-GR" dirty="0" err="1" smtClean="0"/>
              <a:t>φυτωριούχοι</a:t>
            </a:r>
            <a:r>
              <a:rPr lang="el-GR" dirty="0" smtClean="0"/>
              <a:t> παραγωγής έτοιμου χλοοτάπητα να είναι ιδιαίτερα προσεκτικοί.</a:t>
            </a:r>
          </a:p>
          <a:p>
            <a:endParaRPr lang="el-GR" dirty="0"/>
          </a:p>
        </p:txBody>
      </p:sp>
    </p:spTree>
    <p:extLst>
      <p:ext uri="{BB962C8B-B14F-4D97-AF65-F5344CB8AC3E}">
        <p14:creationId xmlns:p14="http://schemas.microsoft.com/office/powerpoint/2010/main" val="4152012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ΤΕΧΝΟΛΟΓΙΑ ΠΡΑΣΙΝΟΥ</a:t>
            </a:r>
            <a:endParaRPr lang="el-GR" dirty="0"/>
          </a:p>
        </p:txBody>
      </p:sp>
      <p:sp>
        <p:nvSpPr>
          <p:cNvPr id="3" name="Υπότιτλος 2"/>
          <p:cNvSpPr>
            <a:spLocks noGrp="1"/>
          </p:cNvSpPr>
          <p:nvPr>
            <p:ph type="subTitle" idx="1"/>
          </p:nvPr>
        </p:nvSpPr>
        <p:spPr/>
        <p:txBody>
          <a:bodyPr/>
          <a:lstStyle/>
          <a:p>
            <a:r>
              <a:rPr lang="el-GR" b="1" dirty="0" smtClean="0">
                <a:solidFill>
                  <a:schemeClr val="tx1"/>
                </a:solidFill>
              </a:rPr>
              <a:t>Συνθετικός Χλοοτάπητας</a:t>
            </a:r>
            <a:endParaRPr lang="el-GR" b="1" dirty="0">
              <a:solidFill>
                <a:schemeClr val="tx1"/>
              </a:solidFill>
            </a:endParaRPr>
          </a:p>
        </p:txBody>
      </p:sp>
    </p:spTree>
    <p:extLst>
      <p:ext uri="{BB962C8B-B14F-4D97-AF65-F5344CB8AC3E}">
        <p14:creationId xmlns:p14="http://schemas.microsoft.com/office/powerpoint/2010/main" val="115609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normAutofit/>
          </a:bodyPr>
          <a:lstStyle/>
          <a:p>
            <a:r>
              <a:rPr lang="el-GR" b="1" dirty="0" smtClean="0"/>
              <a:t>Πλεονεκτήματα</a:t>
            </a:r>
            <a:endParaRPr lang="el-GR" dirty="0"/>
          </a:p>
        </p:txBody>
      </p:sp>
      <p:sp>
        <p:nvSpPr>
          <p:cNvPr id="3" name="Θέση περιεχομένου 2"/>
          <p:cNvSpPr>
            <a:spLocks noGrp="1"/>
          </p:cNvSpPr>
          <p:nvPr>
            <p:ph idx="1"/>
          </p:nvPr>
        </p:nvSpPr>
        <p:spPr/>
        <p:txBody>
          <a:bodyPr>
            <a:normAutofit/>
          </a:bodyPr>
          <a:lstStyle/>
          <a:p>
            <a:r>
              <a:rPr lang="el-GR" dirty="0" smtClean="0"/>
              <a:t>Το </a:t>
            </a:r>
            <a:r>
              <a:rPr lang="el-GR" dirty="0" smtClean="0"/>
              <a:t>κόστος συντήρησης ενός γηπέδου με συνθετικό χλοοτάπητα είναι πολύ μικρότερο από το κόστος συντήρησης ενός γηπέδου με φυσικό χλοοτάπητα.</a:t>
            </a:r>
          </a:p>
          <a:p>
            <a:r>
              <a:rPr lang="el-GR" dirty="0" smtClean="0"/>
              <a:t>Μεγαλύτερος </a:t>
            </a:r>
            <a:r>
              <a:rPr lang="el-GR" dirty="0" smtClean="0"/>
              <a:t>χρόνος χρήσης ανά εβδομάδα (τετραπλάσιος από τον φυσικό χλοοτάπητα εάν οι θερμοκρασίες το επιτρέπουν).</a:t>
            </a:r>
          </a:p>
          <a:p>
            <a:r>
              <a:rPr lang="el-GR" dirty="0" smtClean="0"/>
              <a:t>Διατηρεί </a:t>
            </a:r>
            <a:r>
              <a:rPr lang="el-GR" dirty="0" smtClean="0"/>
              <a:t>αναλλοίωτο το πράσινο χρώμα του.</a:t>
            </a:r>
          </a:p>
          <a:p>
            <a:endParaRPr lang="el-GR" dirty="0"/>
          </a:p>
        </p:txBody>
      </p:sp>
    </p:spTree>
    <p:extLst>
      <p:ext uri="{BB962C8B-B14F-4D97-AF65-F5344CB8AC3E}">
        <p14:creationId xmlns:p14="http://schemas.microsoft.com/office/powerpoint/2010/main" val="3827882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b="1" dirty="0" smtClean="0"/>
              <a:t>Μειονεκτήματα 1</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b="1" dirty="0" smtClean="0"/>
              <a:t>Περιβάλλον</a:t>
            </a:r>
          </a:p>
          <a:p>
            <a:r>
              <a:rPr lang="el-GR" dirty="0" smtClean="0"/>
              <a:t>Αύξηση </a:t>
            </a:r>
            <a:r>
              <a:rPr lang="el-GR" dirty="0" smtClean="0"/>
              <a:t>θερμοκρασίας περιοχής και γηπέδου.</a:t>
            </a:r>
          </a:p>
          <a:p>
            <a:r>
              <a:rPr lang="el-GR" dirty="0" smtClean="0"/>
              <a:t>Ο </a:t>
            </a:r>
            <a:r>
              <a:rPr lang="el-GR" dirty="0" smtClean="0"/>
              <a:t>φυσικός χλοοτάπητας παράγει O2 και </a:t>
            </a:r>
            <a:r>
              <a:rPr lang="el-GR" dirty="0" smtClean="0"/>
              <a:t>κατακρατεί </a:t>
            </a:r>
            <a:r>
              <a:rPr lang="el-GR" dirty="0" smtClean="0"/>
              <a:t>CO2 ίσο με ίδια μεγέθη δάσους.</a:t>
            </a:r>
          </a:p>
          <a:p>
            <a:r>
              <a:rPr lang="el-GR" dirty="0" smtClean="0"/>
              <a:t>Ο </a:t>
            </a:r>
            <a:r>
              <a:rPr lang="el-GR" dirty="0" smtClean="0"/>
              <a:t>ήχος αντανακλά ενώ με τον φυσικό μειώνεται.</a:t>
            </a:r>
          </a:p>
          <a:p>
            <a:r>
              <a:rPr lang="el-GR" dirty="0" smtClean="0"/>
              <a:t>Παράγει </a:t>
            </a:r>
            <a:r>
              <a:rPr lang="el-GR" dirty="0" smtClean="0"/>
              <a:t>15tn απόβλητα ανά στρ. στο τέλος της ζωής του χωρίς δυνατότητα ανακύκλωσης.</a:t>
            </a:r>
          </a:p>
          <a:p>
            <a:endParaRPr lang="el-GR" dirty="0"/>
          </a:p>
        </p:txBody>
      </p:sp>
    </p:spTree>
    <p:extLst>
      <p:ext uri="{BB962C8B-B14F-4D97-AF65-F5344CB8AC3E}">
        <p14:creationId xmlns:p14="http://schemas.microsoft.com/office/powerpoint/2010/main" val="2884883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normAutofit/>
          </a:bodyPr>
          <a:lstStyle/>
          <a:p>
            <a:r>
              <a:rPr lang="el-GR" b="1" dirty="0"/>
              <a:t>Μειονεκτήματα </a:t>
            </a:r>
            <a:r>
              <a:rPr lang="el-GR" b="1" dirty="0" smtClean="0"/>
              <a:t>2</a:t>
            </a: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b="1" dirty="0" smtClean="0"/>
              <a:t>Κόστος</a:t>
            </a:r>
          </a:p>
          <a:p>
            <a:r>
              <a:rPr lang="el-GR" dirty="0" smtClean="0"/>
              <a:t>Έχουν </a:t>
            </a:r>
            <a:r>
              <a:rPr lang="el-GR" dirty="0" smtClean="0"/>
              <a:t>κόστος κατά 300.000 με 500.000 ευρώ μεγαλύτερο (ανάλογα την ποιότητα και τη γενιά του συνθετικού χλοοτάπητα).</a:t>
            </a:r>
          </a:p>
          <a:p>
            <a:r>
              <a:rPr lang="el-GR" dirty="0" smtClean="0"/>
              <a:t>Έχουν </a:t>
            </a:r>
            <a:r>
              <a:rPr lang="el-GR" dirty="0" smtClean="0"/>
              <a:t>ανάγκη μεγάλου δικτύου αποστράγγισης λόγω μικρής </a:t>
            </a:r>
            <a:r>
              <a:rPr lang="el-GR" dirty="0" err="1" smtClean="0"/>
              <a:t>διηθητικότητας</a:t>
            </a:r>
            <a:r>
              <a:rPr lang="el-GR" dirty="0" smtClean="0"/>
              <a:t> νερού αν και έχουν ανάγκη διαβροχής.</a:t>
            </a:r>
          </a:p>
          <a:p>
            <a:r>
              <a:rPr lang="el-GR" dirty="0" smtClean="0"/>
              <a:t>Το </a:t>
            </a:r>
            <a:r>
              <a:rPr lang="el-GR" dirty="0" smtClean="0"/>
              <a:t>γήπεδο δεν μπορεί να καλύψει άλλες ανάγκες ούτε να έχει άλλες χρήσεις, π.χ. αθλήματα στίβου.</a:t>
            </a:r>
          </a:p>
          <a:p>
            <a:endParaRPr lang="el-GR" dirty="0"/>
          </a:p>
        </p:txBody>
      </p:sp>
    </p:spTree>
    <p:extLst>
      <p:ext uri="{BB962C8B-B14F-4D97-AF65-F5344CB8AC3E}">
        <p14:creationId xmlns:p14="http://schemas.microsoft.com/office/powerpoint/2010/main" val="37816049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normAutofit/>
          </a:bodyPr>
          <a:lstStyle/>
          <a:p>
            <a:r>
              <a:rPr lang="el-GR" b="1" dirty="0"/>
              <a:t>Μειονεκτήματα </a:t>
            </a:r>
            <a:r>
              <a:rPr lang="el-GR" b="1" dirty="0" smtClean="0"/>
              <a:t>3</a:t>
            </a:r>
            <a:endParaRPr lang="el-GR" dirty="0"/>
          </a:p>
        </p:txBody>
      </p:sp>
      <p:sp>
        <p:nvSpPr>
          <p:cNvPr id="3" name="Θέση περιεχομένου 2"/>
          <p:cNvSpPr>
            <a:spLocks noGrp="1"/>
          </p:cNvSpPr>
          <p:nvPr>
            <p:ph idx="1"/>
          </p:nvPr>
        </p:nvSpPr>
        <p:spPr/>
        <p:txBody>
          <a:bodyPr>
            <a:normAutofit fontScale="92500" lnSpcReduction="20000"/>
          </a:bodyPr>
          <a:lstStyle/>
          <a:p>
            <a:pPr marL="0" indent="0">
              <a:buNone/>
            </a:pPr>
            <a:r>
              <a:rPr lang="el-GR" b="1" dirty="0" smtClean="0"/>
              <a:t>Υγεία</a:t>
            </a:r>
          </a:p>
          <a:p>
            <a:pPr marL="457200" indent="-457200">
              <a:buFont typeface="Arial" panose="020B0604020202020204" pitchFamily="34" charset="0"/>
              <a:buChar char="•"/>
            </a:pPr>
            <a:r>
              <a:rPr lang="el-GR" dirty="0" smtClean="0"/>
              <a:t>Αναπτύσσονται υψηλότερες θερμοκρασίες του αθλητικού χώρου που συνεπάγονται μεγαλύτερη εφίδρωση αθλητών.</a:t>
            </a:r>
          </a:p>
          <a:p>
            <a:pPr marL="457200" indent="-457200">
              <a:buFont typeface="Arial" panose="020B0604020202020204" pitchFamily="34" charset="0"/>
              <a:buChar char="•"/>
            </a:pPr>
            <a:r>
              <a:rPr lang="el-GR" dirty="0" smtClean="0"/>
              <a:t>Εγκαύματα κατά το σύρσιμο των αθλητών.</a:t>
            </a:r>
          </a:p>
          <a:p>
            <a:pPr marL="457200" indent="-457200">
              <a:buFont typeface="Arial" panose="020B0604020202020204" pitchFamily="34" charset="0"/>
              <a:buChar char="•"/>
            </a:pPr>
            <a:r>
              <a:rPr lang="el-GR" dirty="0" smtClean="0"/>
              <a:t>Αναπτύσσονται παθογόνα μικρόβια.</a:t>
            </a:r>
          </a:p>
          <a:p>
            <a:pPr marL="457200" indent="-457200">
              <a:buFont typeface="Arial" panose="020B0604020202020204" pitchFamily="34" charset="0"/>
              <a:buChar char="•"/>
            </a:pPr>
            <a:r>
              <a:rPr lang="el-GR" dirty="0" smtClean="0"/>
              <a:t>Αύξηση αθλητικών κακώσεων.</a:t>
            </a:r>
          </a:p>
          <a:p>
            <a:pPr marL="457200" indent="-457200">
              <a:buFont typeface="Arial" panose="020B0604020202020204" pitchFamily="34" charset="0"/>
              <a:buChar char="•"/>
            </a:pPr>
            <a:r>
              <a:rPr lang="el-GR" dirty="0" smtClean="0"/>
              <a:t>Αν χρησιμοποιηθούν ανακυκλωμένα ελαστικά υπάρχει έντονη δυσοσμία σε συσχετισμό με καρκίνο των πνευμόνων λόγω βαρέων μετάλλων</a:t>
            </a:r>
          </a:p>
          <a:p>
            <a:endParaRPr lang="el-GR" dirty="0"/>
          </a:p>
        </p:txBody>
      </p:sp>
    </p:spTree>
    <p:extLst>
      <p:ext uri="{BB962C8B-B14F-4D97-AF65-F5344CB8AC3E}">
        <p14:creationId xmlns:p14="http://schemas.microsoft.com/office/powerpoint/2010/main" val="28143391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Βιβλιογραφία</a:t>
            </a:r>
            <a:endParaRPr lang="el-GR" dirty="0"/>
          </a:p>
        </p:txBody>
      </p:sp>
      <p:sp>
        <p:nvSpPr>
          <p:cNvPr id="3" name="Θέση περιεχομένου 2"/>
          <p:cNvSpPr>
            <a:spLocks noGrp="1"/>
          </p:cNvSpPr>
          <p:nvPr>
            <p:ph idx="1"/>
            <p:custDataLst>
              <p:tags r:id="rId1"/>
            </p:custDataLst>
          </p:nvPr>
        </p:nvSpPr>
        <p:spPr/>
        <p:txBody>
          <a:bodyPr>
            <a:normAutofit fontScale="92500"/>
          </a:bodyPr>
          <a:lstStyle/>
          <a:p>
            <a:r>
              <a:rPr lang="en-GB" sz="2800" dirty="0" err="1" smtClean="0"/>
              <a:t>Melby</a:t>
            </a:r>
            <a:r>
              <a:rPr lang="el-GR" sz="2800" dirty="0" smtClean="0"/>
              <a:t> </a:t>
            </a:r>
            <a:r>
              <a:rPr lang="en-GB" sz="2800" dirty="0" smtClean="0"/>
              <a:t>P.</a:t>
            </a:r>
            <a:r>
              <a:rPr lang="el-GR" sz="2800" dirty="0" smtClean="0"/>
              <a:t> </a:t>
            </a:r>
            <a:r>
              <a:rPr lang="en-GB" sz="2800" dirty="0" smtClean="0"/>
              <a:t>(1995).</a:t>
            </a:r>
            <a:r>
              <a:rPr lang="el-GR" sz="2800" dirty="0" smtClean="0"/>
              <a:t> </a:t>
            </a:r>
            <a:r>
              <a:rPr lang="en-GB" sz="2800" dirty="0" smtClean="0"/>
              <a:t>Simplified</a:t>
            </a:r>
            <a:r>
              <a:rPr lang="el-GR" sz="2800" dirty="0" smtClean="0"/>
              <a:t> </a:t>
            </a:r>
            <a:r>
              <a:rPr lang="en-GB" sz="2800" dirty="0" smtClean="0"/>
              <a:t>Irrigation</a:t>
            </a:r>
            <a:r>
              <a:rPr lang="el-GR" sz="2800" dirty="0" smtClean="0"/>
              <a:t> </a:t>
            </a:r>
            <a:r>
              <a:rPr lang="en-GB" sz="2800" dirty="0" smtClean="0"/>
              <a:t>Design,</a:t>
            </a:r>
            <a:r>
              <a:rPr lang="el-GR" sz="2800" dirty="0" smtClean="0"/>
              <a:t> </a:t>
            </a:r>
            <a:r>
              <a:rPr lang="en-GB" sz="2800" dirty="0" smtClean="0"/>
              <a:t>Van</a:t>
            </a:r>
            <a:r>
              <a:rPr lang="el-GR" sz="2800" dirty="0" smtClean="0"/>
              <a:t> </a:t>
            </a:r>
            <a:r>
              <a:rPr lang="en-GB" sz="2800" dirty="0" err="1" smtClean="0"/>
              <a:t>Nostrand</a:t>
            </a:r>
            <a:r>
              <a:rPr lang="el-GR" sz="2800" dirty="0" smtClean="0"/>
              <a:t> </a:t>
            </a:r>
            <a:r>
              <a:rPr lang="en-GB" sz="2800" dirty="0" smtClean="0"/>
              <a:t>Reinhold</a:t>
            </a:r>
            <a:r>
              <a:rPr lang="el-GR" sz="2800" dirty="0" smtClean="0"/>
              <a:t>.</a:t>
            </a:r>
            <a:endParaRPr lang="en-GB" sz="2800" dirty="0" smtClean="0"/>
          </a:p>
          <a:p>
            <a:r>
              <a:rPr lang="el-GR" sz="2800" dirty="0" err="1" smtClean="0"/>
              <a:t>Μπαμπίλης</a:t>
            </a:r>
            <a:r>
              <a:rPr lang="el-GR" sz="2800" dirty="0" smtClean="0"/>
              <a:t> Δ. (2008)</a:t>
            </a:r>
            <a:r>
              <a:rPr lang="en-US" sz="2800" dirty="0" smtClean="0"/>
              <a:t>.</a:t>
            </a:r>
            <a:r>
              <a:rPr lang="el-GR" sz="2800" dirty="0" smtClean="0"/>
              <a:t> Αρδευτικά δίκτυα πρασίνου. Εκδόσεις </a:t>
            </a:r>
            <a:r>
              <a:rPr lang="el-GR" sz="2800" dirty="0" err="1" smtClean="0"/>
              <a:t>Σταμούλη</a:t>
            </a:r>
            <a:r>
              <a:rPr lang="el-GR" sz="2800" dirty="0" smtClean="0"/>
              <a:t>, Αθήνα.</a:t>
            </a:r>
          </a:p>
          <a:p>
            <a:r>
              <a:rPr lang="el-GR" sz="2800" dirty="0" err="1" smtClean="0"/>
              <a:t>Σπαντιδάκης</a:t>
            </a:r>
            <a:r>
              <a:rPr lang="el-GR" sz="2800" dirty="0" smtClean="0"/>
              <a:t> Ι. (1999) </a:t>
            </a:r>
            <a:r>
              <a:rPr lang="el-GR" sz="2800" dirty="0" err="1" smtClean="0"/>
              <a:t>Γράστις</a:t>
            </a:r>
            <a:r>
              <a:rPr lang="el-GR" sz="2800" dirty="0" smtClean="0"/>
              <a:t> – Επιστήμη και Τεχνική του Χλοοτάπητα. Εκδόσεις </a:t>
            </a:r>
            <a:r>
              <a:rPr lang="el-GR" sz="2800" dirty="0" err="1" smtClean="0"/>
              <a:t>Σταµούλης</a:t>
            </a:r>
            <a:r>
              <a:rPr lang="el-GR" sz="2800" dirty="0" smtClean="0"/>
              <a:t>, Αθήνα</a:t>
            </a:r>
          </a:p>
          <a:p>
            <a:r>
              <a:rPr lang="el-GR" sz="2800" dirty="0" err="1" smtClean="0"/>
              <a:t>Pycraft</a:t>
            </a:r>
            <a:r>
              <a:rPr lang="el-GR" sz="2800" dirty="0" smtClean="0"/>
              <a:t> D. (1990) Γκαζόν, Φυτά </a:t>
            </a:r>
            <a:r>
              <a:rPr lang="el-GR" sz="2800" dirty="0" err="1" smtClean="0"/>
              <a:t>Εδαφοκάλυψης</a:t>
            </a:r>
            <a:r>
              <a:rPr lang="el-GR" sz="2800" dirty="0" smtClean="0"/>
              <a:t>: Τα Ζιζάνια και η Καταπολέμησή τους.</a:t>
            </a:r>
          </a:p>
          <a:p>
            <a:r>
              <a:rPr lang="en-US" sz="2800" dirty="0" smtClean="0"/>
              <a:t>Watkins, </a:t>
            </a:r>
            <a:r>
              <a:rPr lang="en-US" sz="2800" dirty="0" err="1" smtClean="0"/>
              <a:t>J.A</a:t>
            </a:r>
            <a:r>
              <a:rPr lang="en-US" sz="2800" dirty="0" smtClean="0"/>
              <a:t>. (1987). Turf Irrigation Manual. </a:t>
            </a:r>
            <a:r>
              <a:rPr lang="en-US" sz="2800" dirty="0" err="1" smtClean="0"/>
              <a:t>Telsco</a:t>
            </a:r>
            <a:r>
              <a:rPr lang="en-US" sz="2800" dirty="0" smtClean="0"/>
              <a:t>, Dallas.</a:t>
            </a:r>
            <a:endParaRPr lang="el-GR" sz="2800" dirty="0"/>
          </a:p>
          <a:p>
            <a:endParaRPr lang="el-GR" sz="2800" dirty="0" smtClean="0"/>
          </a:p>
        </p:txBody>
      </p:sp>
    </p:spTree>
    <p:extLst>
      <p:ext uri="{BB962C8B-B14F-4D97-AF65-F5344CB8AC3E}">
        <p14:creationId xmlns:p14="http://schemas.microsoft.com/office/powerpoint/2010/main" val="302661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457200" y="274638"/>
            <a:ext cx="8229600" cy="1143000"/>
          </a:xfrm>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στο πλαίσιο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2"/>
          <p:cNvSpPr>
            <a:spLocks noGrp="1"/>
          </p:cNvSpPr>
          <p:nvPr>
            <p:ph type="sldNum" sz="quarter" idx="12"/>
          </p:nvPr>
        </p:nvSpPr>
        <p:spPr/>
        <p:txBody>
          <a:bodyPr/>
          <a:lstStyle/>
          <a:p>
            <a:fld id="{2F6EEB8D-302B-4BB7-AB7B-5E18E67E8EEA}" type="slidenum">
              <a:rPr lang="el-GR" smtClean="0"/>
              <a:t>2</a:t>
            </a:fld>
            <a:endParaRPr lang="el-GR" dirty="0"/>
          </a:p>
        </p:txBody>
      </p:sp>
    </p:spTree>
    <p:custDataLst>
      <p:tags r:id="rId1"/>
    </p:custDataLst>
    <p:extLst>
      <p:ext uri="{BB962C8B-B14F-4D97-AF65-F5344CB8AC3E}">
        <p14:creationId xmlns:p14="http://schemas.microsoft.com/office/powerpoint/2010/main" val="2573475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Μέγας Χρήστος</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a:hlinkClick r:id="rId4" tooltip="Μετάβαση στην Άδεια Χρήσης"/>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αριθμού διαφάνειας 4"/>
          <p:cNvSpPr>
            <a:spLocks noGrp="1"/>
          </p:cNvSpPr>
          <p:nvPr>
            <p:ph type="sldNum" sz="quarter" idx="12"/>
          </p:nvPr>
        </p:nvSpPr>
        <p:spPr/>
        <p:txBody>
          <a:bodyPr/>
          <a:lstStyle/>
          <a:p>
            <a:fld id="{2F6EEB8D-302B-4BB7-AB7B-5E18E67E8EEA}" type="slidenum">
              <a:rPr lang="el-GR" smtClean="0"/>
              <a:pPr/>
              <a:t>20</a:t>
            </a:fld>
            <a:endParaRPr lang="el-GR" dirty="0"/>
          </a:p>
        </p:txBody>
      </p:sp>
    </p:spTree>
    <p:custDataLst>
      <p:tags r:id="rId1"/>
    </p:custDataLst>
    <p:extLst>
      <p:ext uri="{BB962C8B-B14F-4D97-AF65-F5344CB8AC3E}">
        <p14:creationId xmlns:p14="http://schemas.microsoft.com/office/powerpoint/2010/main" val="35375658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21</a:t>
            </a:fld>
            <a:endParaRPr lang="el-GR" dirty="0"/>
          </a:p>
        </p:txBody>
      </p:sp>
    </p:spTree>
    <p:extLst>
      <p:ext uri="{BB962C8B-B14F-4D97-AF65-F5344CB8AC3E}">
        <p14:creationId xmlns:p14="http://schemas.microsoft.com/office/powerpoint/2010/main" val="25434299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457200" y="274638"/>
            <a:ext cx="8229600" cy="1143000"/>
          </a:xfrm>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spcAft>
                <a:spcPts val="4200"/>
              </a:spcAft>
              <a:buNone/>
            </a:pPr>
            <a:r>
              <a:rPr lang="el-GR" sz="2800" dirty="0" smtClean="0"/>
              <a:t>Το </a:t>
            </a:r>
            <a:r>
              <a:rPr lang="el-GR" sz="2800" dirty="0"/>
              <a:t>παρόν έργο αποτελεί την έκδοση </a:t>
            </a:r>
            <a:r>
              <a:rPr lang="en-US" sz="2800" dirty="0" smtClean="0"/>
              <a:t>1</a:t>
            </a:r>
            <a:r>
              <a:rPr lang="el-GR" sz="2800" dirty="0" smtClean="0"/>
              <a:t>.</a:t>
            </a:r>
            <a:r>
              <a:rPr lang="en-US" sz="2800" dirty="0" smtClean="0"/>
              <a:t>00</a:t>
            </a:r>
            <a:r>
              <a:rPr lang="el-GR" sz="2800" dirty="0" smtClean="0"/>
              <a:t>.</a:t>
            </a:r>
            <a:endParaRPr lang="el-GR" sz="2800" dirty="0"/>
          </a:p>
          <a:p>
            <a:pPr marL="0" indent="0">
              <a:spcBef>
                <a:spcPts val="0"/>
              </a:spcBef>
              <a:spcAft>
                <a:spcPts val="1800"/>
              </a:spcAft>
              <a:buNone/>
            </a:pPr>
            <a:r>
              <a:rPr lang="el-GR" sz="2400" dirty="0" smtClean="0"/>
              <a:t>Έχουν προηγηθεί οι κάτωθι εκδόσεις:</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Χ1</a:t>
            </a:r>
            <a:r>
              <a:rPr lang="el-GR" sz="2000" dirty="0" smtClean="0"/>
              <a:t>.</a:t>
            </a:r>
            <a:r>
              <a:rPr lang="el-GR" sz="2000" dirty="0" smtClean="0">
                <a:solidFill>
                  <a:srgbClr val="FF0000"/>
                </a:solidFill>
              </a:rPr>
              <a:t>Υ1Ζ1</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Χ2</a:t>
            </a:r>
            <a:r>
              <a:rPr lang="el-GR" sz="2000" dirty="0" smtClean="0"/>
              <a:t>.</a:t>
            </a:r>
            <a:r>
              <a:rPr lang="el-GR" sz="2000" dirty="0" smtClean="0">
                <a:solidFill>
                  <a:srgbClr val="FF0000"/>
                </a:solidFill>
              </a:rPr>
              <a:t>Υ2Ζ2</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buFont typeface="Arial" panose="020B0604020202020204" pitchFamily="34" charset="0"/>
              <a:buChar char="•"/>
            </a:pPr>
            <a:r>
              <a:rPr lang="el-GR" sz="2000" dirty="0" smtClean="0"/>
              <a:t>Έκδοση </a:t>
            </a:r>
            <a:r>
              <a:rPr lang="el-GR" sz="2000" dirty="0" smtClean="0">
                <a:solidFill>
                  <a:srgbClr val="FF0000"/>
                </a:solidFill>
              </a:rPr>
              <a:t>Χ3</a:t>
            </a:r>
            <a:r>
              <a:rPr lang="el-GR" sz="2000" dirty="0" smtClean="0"/>
              <a:t>.</a:t>
            </a:r>
            <a:r>
              <a:rPr lang="el-GR" sz="2000" dirty="0" smtClean="0">
                <a:solidFill>
                  <a:srgbClr val="FF0000"/>
                </a:solidFill>
              </a:rPr>
              <a:t>Υ3Ζ3</a:t>
            </a:r>
            <a:r>
              <a:rPr lang="el-GR" sz="2000" dirty="0" smtClean="0"/>
              <a:t> διαθέσιμη εδώ. </a:t>
            </a:r>
            <a:r>
              <a:rPr lang="el-GR" sz="2000" dirty="0" smtClean="0">
                <a:solidFill>
                  <a:srgbClr val="92D050"/>
                </a:solidFill>
              </a:rPr>
              <a:t>(Συνδέστε στο «εδώ» τον υπερσύνδεσμο). </a:t>
            </a:r>
          </a:p>
          <a:p>
            <a:endParaRPr lang="el-GR" sz="2000" dirty="0"/>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22</a:t>
            </a:fld>
            <a:endParaRPr lang="el-GR" dirty="0"/>
          </a:p>
        </p:txBody>
      </p:sp>
    </p:spTree>
    <p:extLst>
      <p:ext uri="{BB962C8B-B14F-4D97-AF65-F5344CB8AC3E}">
        <p14:creationId xmlns:p14="http://schemas.microsoft.com/office/powerpoint/2010/main" val="24025970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smtClean="0"/>
              <a:t>Copyright</a:t>
            </a:r>
            <a:r>
              <a:rPr lang="el-GR" sz="2400" dirty="0" smtClean="0"/>
              <a:t> Τεχνολογικό Εκπαιδευτικό Ίδρυμα Θεσσαλίας</a:t>
            </a:r>
            <a:r>
              <a:rPr lang="en-US" sz="2400" dirty="0" smtClean="0"/>
              <a:t>, </a:t>
            </a:r>
            <a:r>
              <a:rPr lang="el-GR" sz="2400" dirty="0" smtClean="0"/>
              <a:t>Παναγιώτης </a:t>
            </a:r>
            <a:r>
              <a:rPr lang="el-GR" sz="2400" dirty="0" err="1" smtClean="0"/>
              <a:t>Βύρλας</a:t>
            </a:r>
            <a:r>
              <a:rPr lang="el-GR" sz="2400" dirty="0" smtClean="0"/>
              <a:t> 2015. Παναγιώτης </a:t>
            </a:r>
            <a:r>
              <a:rPr lang="el-GR" sz="2400" dirty="0" err="1" smtClean="0"/>
              <a:t>Βύρλας</a:t>
            </a:r>
            <a:r>
              <a:rPr lang="el-GR" sz="2400" dirty="0" smtClean="0"/>
              <a:t> </a:t>
            </a:r>
            <a:br>
              <a:rPr lang="el-GR" sz="2400" dirty="0" smtClean="0"/>
            </a:br>
            <a:r>
              <a:rPr lang="el-GR" sz="2400" dirty="0" smtClean="0"/>
              <a:t>«Τεχνολογία Πρασίνου» Έκδοση 1.0 Λάρισα  01/09/2015 . </a:t>
            </a:r>
            <a:r>
              <a:rPr lang="el-GR" sz="2400" dirty="0"/>
              <a:t>Διαθέσιμο από τη δικτυακή </a:t>
            </a:r>
            <a:r>
              <a:rPr lang="el-GR" sz="2400" dirty="0" smtClean="0"/>
              <a:t>διεύθυνση: </a:t>
            </a:r>
            <a:r>
              <a:rPr lang="en-US" sz="2400" dirty="0" smtClean="0">
                <a:solidFill>
                  <a:srgbClr val="FF0000"/>
                </a:solidFill>
                <a:hlinkClick r:id="rId3" tooltip="Μετάβαση στην ιστοσελίδα του μαθήματος"/>
              </a:rPr>
              <a:t>http://cdev.teilar.gr/courses/AGR10</a:t>
            </a:r>
            <a:r>
              <a:rPr lang="el-GR" sz="2400" dirty="0" smtClean="0">
                <a:solidFill>
                  <a:srgbClr val="FF0000"/>
                </a:solidFill>
                <a:hlinkClick r:id="rId3" tooltip="Μετάβαση στην ιστοσελίδα του μαθήματος"/>
              </a:rPr>
              <a:t>2</a:t>
            </a:r>
            <a:r>
              <a:rPr lang="en-US" sz="2400" dirty="0" smtClean="0">
                <a:solidFill>
                  <a:srgbClr val="FF0000"/>
                </a:solidFill>
                <a:hlinkClick r:id="rId3" tooltip="Μετάβαση στην ιστοσελίδα του μαθήματος"/>
              </a:rPr>
              <a:t>/</a:t>
            </a:r>
            <a:r>
              <a:rPr lang="en-US" sz="2400" dirty="0" err="1" smtClean="0">
                <a:solidFill>
                  <a:srgbClr val="FF0000"/>
                </a:solidFill>
                <a:hlinkClick r:id="rId3" tooltip="Μετάβαση στην ιστοσελίδα του μαθήματος"/>
              </a:rPr>
              <a:t>index.php</a:t>
            </a:r>
            <a:r>
              <a:rPr lang="el-GR" sz="2400" dirty="0" smtClean="0"/>
              <a:t>.</a:t>
            </a:r>
            <a:endParaRPr lang="el-GR" sz="2400" dirty="0"/>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23</a:t>
            </a:fld>
            <a:endParaRPr lang="el-GR" dirty="0"/>
          </a:p>
        </p:txBody>
      </p:sp>
    </p:spTree>
    <p:extLst>
      <p:ext uri="{BB962C8B-B14F-4D97-AF65-F5344CB8AC3E}">
        <p14:creationId xmlns:p14="http://schemas.microsoft.com/office/powerpoint/2010/main" val="8351068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a:t>
            </a:r>
            <a:r>
              <a:rPr lang="en-US" sz="2000" dirty="0" smtClean="0"/>
              <a:t> </a:t>
            </a:r>
            <a:r>
              <a:rPr lang="el-GR" sz="2000" dirty="0" smtClean="0"/>
              <a:t>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tooltip="Μετάβαση στην Άδεια Χρήσης"/>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n-US" sz="1400" dirty="0" smtClean="0">
                <a:hlinkClick r:id="rId4" tooltip="Μετάβαση στην Άδεια Χρήσης"/>
              </a:rPr>
              <a:t>http://creativecommons.org/licenses/by-nc-sa/4.0/</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24</a:t>
            </a:fld>
            <a:endParaRPr lang="el-GR" dirty="0"/>
          </a:p>
        </p:txBody>
      </p:sp>
    </p:spTree>
    <p:custDataLst>
      <p:tags r:id="rId1"/>
    </p:custDataLst>
    <p:extLst>
      <p:ext uri="{BB962C8B-B14F-4D97-AF65-F5344CB8AC3E}">
        <p14:creationId xmlns:p14="http://schemas.microsoft.com/office/powerpoint/2010/main" val="11516761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(1/2)</a:t>
            </a:r>
            <a:endParaRPr lang="el-GR" sz="4000" b="1" dirty="0"/>
          </a:p>
        </p:txBody>
      </p:sp>
      <p:sp>
        <p:nvSpPr>
          <p:cNvPr id="3" name="Θέση περιεχομένου 1"/>
          <p:cNvSpPr>
            <a:spLocks noGrp="1"/>
          </p:cNvSpPr>
          <p:nvPr>
            <p:ph idx="1"/>
          </p:nvPr>
        </p:nvSpPr>
        <p:spPr/>
        <p:txBody>
          <a:bodyPr>
            <a:no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Εικόνες/Σχήματα/Διαγράμματα</a:t>
            </a:r>
            <a:r>
              <a:rPr lang="en-US" sz="2400" b="1" dirty="0" smtClean="0"/>
              <a:t>/</a:t>
            </a:r>
            <a:r>
              <a:rPr lang="el-GR" sz="2400" b="1" dirty="0" smtClean="0"/>
              <a:t>Φωτογραφίες</a:t>
            </a:r>
          </a:p>
          <a:p>
            <a:pPr marL="0" indent="0">
              <a:buNone/>
            </a:pPr>
            <a:r>
              <a:rPr lang="el-GR" sz="2000" dirty="0" smtClean="0">
                <a:solidFill>
                  <a:srgbClr val="FF0000"/>
                </a:solidFill>
              </a:rPr>
              <a:t>Εικόνα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a:t>
            </a:r>
            <a:r>
              <a:rPr lang="el-GR" sz="2000" dirty="0">
                <a:solidFill>
                  <a:srgbClr val="FF0000"/>
                </a:solidFill>
              </a:rPr>
              <a:t>πηγή</a:t>
            </a:r>
            <a:r>
              <a:rPr lang="el-GR" sz="2000" dirty="0" smtClean="0">
                <a:solidFill>
                  <a:srgbClr val="FF0000"/>
                </a:solidFill>
              </a:rPr>
              <a:t>&gt;&lt;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4: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5: </a:t>
            </a:r>
            <a:r>
              <a:rPr lang="el-GR" sz="2000" dirty="0">
                <a:solidFill>
                  <a:srgbClr val="FF0000"/>
                </a:solidFill>
              </a:rPr>
              <a:t>&lt;αναφορά&gt;&lt;άδεια με την οποία διατίθεται&gt; &lt;</a:t>
            </a:r>
            <a:r>
              <a:rPr lang="el-GR" sz="2000" dirty="0" err="1">
                <a:solidFill>
                  <a:srgbClr val="FF0000"/>
                </a:solidFill>
              </a:rPr>
              <a:t>σύνδεσμος</a:t>
            </a:r>
            <a:r>
              <a:rPr lang="el-GR" sz="2000" dirty="0" err="1" smtClean="0">
                <a:solidFill>
                  <a:srgbClr val="FF0000"/>
                </a:solidFill>
              </a:rPr>
              <a:t>&gt;&lt;πηγή&gt;&lt;</a:t>
            </a:r>
            <a:r>
              <a:rPr lang="el-GR" sz="2000" dirty="0" err="1">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25</a:t>
            </a:fld>
            <a:endParaRPr lang="el-GR" dirty="0"/>
          </a:p>
        </p:txBody>
      </p:sp>
    </p:spTree>
    <p:extLst>
      <p:ext uri="{BB962C8B-B14F-4D97-AF65-F5344CB8AC3E}">
        <p14:creationId xmlns:p14="http://schemas.microsoft.com/office/powerpoint/2010/main" val="28976229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(2/2)</a:t>
            </a:r>
            <a:r>
              <a:rPr lang="el-GR" sz="4000" b="1" dirty="0" smtClean="0"/>
              <a:t> </a:t>
            </a:r>
            <a:endParaRPr lang="el-GR" sz="4000" b="1" dirty="0"/>
          </a:p>
        </p:txBody>
      </p:sp>
      <p:sp>
        <p:nvSpPr>
          <p:cNvPr id="3" name="Θέση περιεχομένου 1"/>
          <p:cNvSpPr>
            <a:spLocks noGrp="1"/>
          </p:cNvSpPr>
          <p:nvPr>
            <p:ph idx="1"/>
          </p:nvPr>
        </p:nvSpPr>
        <p:spPr/>
        <p:txBody>
          <a:bodyPr>
            <a:norm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Πίνακες</a:t>
            </a:r>
          </a:p>
          <a:p>
            <a:pPr marL="0" indent="0">
              <a:buNone/>
            </a:pPr>
            <a:r>
              <a:rPr lang="el-GR" sz="2000" dirty="0" smtClean="0">
                <a:solidFill>
                  <a:srgbClr val="FF0000"/>
                </a:solidFill>
              </a:rPr>
              <a:t>Πίνακας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smtClean="0">
                <a:solidFill>
                  <a:srgbClr val="FF0000"/>
                </a:solidFill>
              </a:rPr>
              <a:t>Πίνακας 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smtClean="0">
                <a:solidFill>
                  <a:srgbClr val="FF0000"/>
                </a:solidFill>
              </a:rPr>
              <a:t>Πίνακας 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smtClean="0">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26</a:t>
            </a:fld>
            <a:endParaRPr lang="el-GR" dirty="0"/>
          </a:p>
        </p:txBody>
      </p:sp>
    </p:spTree>
    <p:extLst>
      <p:ext uri="{BB962C8B-B14F-4D97-AF65-F5344CB8AC3E}">
        <p14:creationId xmlns:p14="http://schemas.microsoft.com/office/powerpoint/2010/main" val="7621430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27</a:t>
            </a:fld>
            <a:endParaRPr lang="el-GR" dirty="0"/>
          </a:p>
        </p:txBody>
      </p:sp>
    </p:spTree>
    <p:extLst>
      <p:ext uri="{BB962C8B-B14F-4D97-AF65-F5344CB8AC3E}">
        <p14:creationId xmlns:p14="http://schemas.microsoft.com/office/powerpoint/2010/main" val="1684982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2" name="Θέση περιεχομένου 1"/>
          <p:cNvSpPr>
            <a:spLocks noGrp="1"/>
          </p:cNvSpPr>
          <p:nvPr>
            <p:ph idx="1"/>
          </p:nvPr>
        </p:nvSpPr>
        <p:spPr/>
        <p:txBody>
          <a:bodyPr>
            <a:normAutofit/>
          </a:bodyPr>
          <a:lstStyle/>
          <a:p>
            <a:pPr marL="457200" indent="-457200">
              <a:spcBef>
                <a:spcPts val="0"/>
              </a:spcBef>
            </a:pPr>
            <a:r>
              <a:rPr lang="el-GR" sz="2800" dirty="0" smtClean="0">
                <a:solidFill>
                  <a:srgbClr val="0070C0"/>
                </a:solidFill>
              </a:rPr>
              <a:t>Ορισμός.</a:t>
            </a:r>
          </a:p>
          <a:p>
            <a:pPr marL="457200" indent="-457200">
              <a:spcBef>
                <a:spcPts val="0"/>
              </a:spcBef>
            </a:pPr>
            <a:r>
              <a:rPr lang="el-GR" sz="2800" dirty="0">
                <a:solidFill>
                  <a:srgbClr val="0070C0"/>
                </a:solidFill>
              </a:rPr>
              <a:t>Πότε </a:t>
            </a:r>
            <a:r>
              <a:rPr lang="el-GR" sz="2800" dirty="0" smtClean="0">
                <a:solidFill>
                  <a:srgbClr val="0070C0"/>
                </a:solidFill>
              </a:rPr>
              <a:t>αφαιρείται.</a:t>
            </a:r>
          </a:p>
          <a:p>
            <a:pPr marL="457200" indent="-457200">
              <a:spcBef>
                <a:spcPts val="0"/>
              </a:spcBef>
            </a:pPr>
            <a:r>
              <a:rPr lang="el-GR" sz="2800" dirty="0" smtClean="0">
                <a:solidFill>
                  <a:srgbClr val="0070C0"/>
                </a:solidFill>
              </a:rPr>
              <a:t>Ιστορική Αναδρομή.</a:t>
            </a:r>
          </a:p>
          <a:p>
            <a:pPr marL="457200" indent="-457200">
              <a:spcBef>
                <a:spcPts val="0"/>
              </a:spcBef>
            </a:pPr>
            <a:r>
              <a:rPr lang="el-GR" sz="2800" dirty="0" smtClean="0">
                <a:solidFill>
                  <a:srgbClr val="0070C0"/>
                </a:solidFill>
              </a:rPr>
              <a:t>Εφαρμογές.</a:t>
            </a:r>
          </a:p>
          <a:p>
            <a:pPr marL="457200" indent="-457200">
              <a:spcBef>
                <a:spcPts val="0"/>
              </a:spcBef>
            </a:pPr>
            <a:r>
              <a:rPr lang="el-GR" sz="2800" dirty="0" smtClean="0">
                <a:solidFill>
                  <a:srgbClr val="0070C0"/>
                </a:solidFill>
              </a:rPr>
              <a:t>Πλεονεκτήματα.</a:t>
            </a:r>
          </a:p>
          <a:p>
            <a:pPr marL="457200" indent="-457200">
              <a:spcBef>
                <a:spcPts val="0"/>
              </a:spcBef>
            </a:pPr>
            <a:r>
              <a:rPr lang="el-GR" sz="2800" dirty="0" smtClean="0">
                <a:solidFill>
                  <a:srgbClr val="0070C0"/>
                </a:solidFill>
              </a:rPr>
              <a:t>Μειονεκτήματα.</a:t>
            </a:r>
            <a:endParaRPr lang="el-GR" sz="2800" dirty="0">
              <a:solidFill>
                <a:srgbClr val="0070C0"/>
              </a:solidFill>
            </a:endParaRPr>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3</a:t>
            </a:fld>
            <a:endParaRPr lang="el-GR" dirty="0"/>
          </a:p>
        </p:txBody>
      </p:sp>
    </p:spTree>
    <p:extLst>
      <p:ext uri="{BB962C8B-B14F-4D97-AF65-F5344CB8AC3E}">
        <p14:creationId xmlns:p14="http://schemas.microsoft.com/office/powerpoint/2010/main" val="3927063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ΤΕΧΝΟΛΟΓΙΑ ΠΡΑΣΙΝΟΥ</a:t>
            </a:r>
            <a:endParaRPr lang="el-GR" dirty="0"/>
          </a:p>
        </p:txBody>
      </p:sp>
      <p:sp>
        <p:nvSpPr>
          <p:cNvPr id="3" name="Υπότιτλος 2"/>
          <p:cNvSpPr>
            <a:spLocks noGrp="1"/>
          </p:cNvSpPr>
          <p:nvPr>
            <p:ph type="subTitle" idx="1"/>
          </p:nvPr>
        </p:nvSpPr>
        <p:spPr/>
        <p:txBody>
          <a:bodyPr/>
          <a:lstStyle/>
          <a:p>
            <a:r>
              <a:rPr lang="el-GR" b="1" dirty="0" smtClean="0">
                <a:solidFill>
                  <a:schemeClr val="tx1"/>
                </a:solidFill>
              </a:rPr>
              <a:t>Χλοοτάπητας: Εγκατάσταση έτοιμου χλοοτάπητα</a:t>
            </a:r>
            <a:endParaRPr lang="el-GR" b="1" dirty="0">
              <a:solidFill>
                <a:schemeClr val="tx1"/>
              </a:solidFill>
            </a:endParaRPr>
          </a:p>
        </p:txBody>
      </p:sp>
    </p:spTree>
    <p:extLst>
      <p:ext uri="{BB962C8B-B14F-4D97-AF65-F5344CB8AC3E}">
        <p14:creationId xmlns:p14="http://schemas.microsoft.com/office/powerpoint/2010/main" val="4180673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smtClean="0"/>
              <a:t>Ορισμός</a:t>
            </a:r>
            <a:endParaRPr lang="el-GR" b="1" dirty="0"/>
          </a:p>
        </p:txBody>
      </p:sp>
      <p:sp>
        <p:nvSpPr>
          <p:cNvPr id="3" name="Θέση περιεχομένου 2"/>
          <p:cNvSpPr>
            <a:spLocks noGrp="1"/>
          </p:cNvSpPr>
          <p:nvPr>
            <p:ph idx="1"/>
          </p:nvPr>
        </p:nvSpPr>
        <p:spPr/>
        <p:txBody>
          <a:bodyPr/>
          <a:lstStyle/>
          <a:p>
            <a:r>
              <a:rPr lang="el-GR" dirty="0" smtClean="0"/>
              <a:t>Με τον όρο «έτοιμος χλοοτάπητας» εννοούμε τον </a:t>
            </a:r>
            <a:r>
              <a:rPr lang="el-GR" dirty="0" err="1" smtClean="0"/>
              <a:t>προκαλλιεργημένο</a:t>
            </a:r>
            <a:r>
              <a:rPr lang="el-GR" dirty="0" smtClean="0"/>
              <a:t> χλοοτάπητα (</a:t>
            </a:r>
            <a:r>
              <a:rPr lang="el-GR" dirty="0" err="1" smtClean="0"/>
              <a:t>turfgrass</a:t>
            </a:r>
            <a:r>
              <a:rPr lang="el-GR" dirty="0" smtClean="0"/>
              <a:t> ή </a:t>
            </a:r>
            <a:r>
              <a:rPr lang="el-GR" dirty="0" err="1" smtClean="0"/>
              <a:t>sod</a:t>
            </a:r>
            <a:r>
              <a:rPr lang="el-GR" dirty="0" smtClean="0"/>
              <a:t>) ο οποίος καλλιεργείται κάτω από ελεγχόμενες συνθήκες σε επιλεγμένες εκτάσεις για τουλάχιστον 6 μήνες. </a:t>
            </a:r>
            <a:endParaRPr lang="el-GR" dirty="0"/>
          </a:p>
        </p:txBody>
      </p:sp>
    </p:spTree>
    <p:extLst>
      <p:ext uri="{BB962C8B-B14F-4D97-AF65-F5344CB8AC3E}">
        <p14:creationId xmlns:p14="http://schemas.microsoft.com/office/powerpoint/2010/main" val="3836276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smtClean="0"/>
              <a:t>Πότε αφαιρείται</a:t>
            </a:r>
            <a:endParaRPr lang="el-GR" b="1" dirty="0"/>
          </a:p>
        </p:txBody>
      </p:sp>
      <p:sp>
        <p:nvSpPr>
          <p:cNvPr id="3" name="Θέση περιεχομένου 2"/>
          <p:cNvSpPr>
            <a:spLocks noGrp="1"/>
          </p:cNvSpPr>
          <p:nvPr>
            <p:ph idx="1"/>
          </p:nvPr>
        </p:nvSpPr>
        <p:spPr/>
        <p:txBody>
          <a:bodyPr/>
          <a:lstStyle/>
          <a:p>
            <a:r>
              <a:rPr lang="el-GR" dirty="0" smtClean="0"/>
              <a:t>Αφαιρείται από την μητρική του φυτεία με ειδικά μηχανήματα περίπου 4 έως 6 μήνες μετά τη σπορά του και αφού έχει αναπτυχθεί το ριζικό του σύστημα αρκετά, ώστε να αποκτήσει την αναγκαία συνοχή και ανθεκτικότητα και μεταφέρεται σε ρολά στον τόπο που θα γίνει η τελική του εγκατάσταση.</a:t>
            </a:r>
            <a:endParaRPr lang="el-GR" dirty="0"/>
          </a:p>
        </p:txBody>
      </p:sp>
    </p:spTree>
    <p:extLst>
      <p:ext uri="{BB962C8B-B14F-4D97-AF65-F5344CB8AC3E}">
        <p14:creationId xmlns:p14="http://schemas.microsoft.com/office/powerpoint/2010/main" val="4084575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smtClean="0"/>
              <a:t>Ιστορική Αναδρομή</a:t>
            </a:r>
            <a:endParaRPr lang="el-GR" b="1" dirty="0"/>
          </a:p>
        </p:txBody>
      </p:sp>
      <p:sp>
        <p:nvSpPr>
          <p:cNvPr id="3" name="Θέση περιεχομένου 2"/>
          <p:cNvSpPr>
            <a:spLocks noGrp="1"/>
          </p:cNvSpPr>
          <p:nvPr>
            <p:ph idx="1"/>
          </p:nvPr>
        </p:nvSpPr>
        <p:spPr/>
        <p:txBody>
          <a:bodyPr>
            <a:normAutofit fontScale="92500" lnSpcReduction="10000"/>
          </a:bodyPr>
          <a:lstStyle/>
          <a:p>
            <a:r>
              <a:rPr lang="el-GR" smtClean="0"/>
              <a:t>Η εγκατάσταση με μοσχεύματα έτοιμου χλοοτάπητα είναι μια μέθοδος πολύ γνωστή στην Ευρώπη και στην Αμερική αλλά από τις αρχές της δεκαετίας του ’90 άρχισε να εφαρμόζεται και στη χώρα μας, με πολύ ευνοϊκές προοπτικές κυρίως για τα γήπεδα ποδοσφαίρου, των οποίων ο χρόνος κατασκευής είναι αρκετά περιορισμένος και συμπίπτει συνήθως με δυσμενείς καιρικές συνθήκες όπως καύσωνας, ξηρασία ή χιονόπτωση.</a:t>
            </a:r>
            <a:endParaRPr lang="el-GR" dirty="0"/>
          </a:p>
        </p:txBody>
      </p:sp>
    </p:spTree>
    <p:extLst>
      <p:ext uri="{BB962C8B-B14F-4D97-AF65-F5344CB8AC3E}">
        <p14:creationId xmlns:p14="http://schemas.microsoft.com/office/powerpoint/2010/main" val="2409409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smtClean="0"/>
              <a:t>Εφαρμογές</a:t>
            </a:r>
            <a:endParaRPr lang="el-GR" b="1" dirty="0"/>
          </a:p>
        </p:txBody>
      </p:sp>
      <p:sp>
        <p:nvSpPr>
          <p:cNvPr id="3" name="Θέση περιεχομένου 2"/>
          <p:cNvSpPr>
            <a:spLocks noGrp="1"/>
          </p:cNvSpPr>
          <p:nvPr>
            <p:ph idx="1"/>
          </p:nvPr>
        </p:nvSpPr>
        <p:spPr/>
        <p:txBody>
          <a:bodyPr/>
          <a:lstStyle/>
          <a:p>
            <a:r>
              <a:rPr lang="el-GR" smtClean="0"/>
              <a:t>Η εγκατάσταση έτοιμου φυσικού χλοοτάπητα χρησιμοποιείται αντί της σποράς τόσο στην κηποτεχνία όσο και για την κάλυψη αγωνιστικών χώρων (κυρίως σε γήπεδα ποδοσφαίρου, γκολφ και τένις). Το κόστος τοποθέτησής του είναι υψηλότερο σε σχέση με το κόστος της μεθόδου δημιουργίας του με σπορά αλλά τα πλεονεκτήματά του είναι ιδιαίτερα σημαντικά.</a:t>
            </a:r>
            <a:endParaRPr lang="el-GR" dirty="0"/>
          </a:p>
        </p:txBody>
      </p:sp>
    </p:spTree>
    <p:extLst>
      <p:ext uri="{BB962C8B-B14F-4D97-AF65-F5344CB8AC3E}">
        <p14:creationId xmlns:p14="http://schemas.microsoft.com/office/powerpoint/2010/main" val="1265720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p:cNvSpPr>
            <a:spLocks noGrp="1"/>
          </p:cNvSpPr>
          <p:nvPr>
            <p:ph type="title"/>
          </p:nvPr>
        </p:nvSpPr>
        <p:spPr/>
        <p:txBody>
          <a:bodyPr/>
          <a:lstStyle/>
          <a:p>
            <a:r>
              <a:rPr lang="el-GR" b="1" dirty="0" smtClean="0"/>
              <a:t>Πλεονεκτήματα</a:t>
            </a:r>
            <a:endParaRPr lang="el-GR" b="1" dirty="0"/>
          </a:p>
        </p:txBody>
      </p:sp>
      <p:sp>
        <p:nvSpPr>
          <p:cNvPr id="3" name="Θέση περιεχομένου 2"/>
          <p:cNvSpPr>
            <a:spLocks noGrp="1"/>
          </p:cNvSpPr>
          <p:nvPr>
            <p:ph idx="1"/>
          </p:nvPr>
        </p:nvSpPr>
        <p:spPr/>
        <p:txBody>
          <a:bodyPr>
            <a:normAutofit fontScale="92500" lnSpcReduction="20000"/>
          </a:bodyPr>
          <a:lstStyle/>
          <a:p>
            <a:r>
              <a:rPr lang="el-GR" dirty="0" smtClean="0"/>
              <a:t>Το </a:t>
            </a:r>
            <a:r>
              <a:rPr lang="el-GR" dirty="0" smtClean="0"/>
              <a:t>επιδιωκόμενο αποτέλεσμα είναι άμεσο, αφού με την εγκατάσταση αλλάζει εντυπωσιακά το τοπίο και αποφεύγεται η πολύμηνη αναμονή που απαιτείται για την ανάπτυξη του χλοοτάπητα όταν αυτός εγκαθίσταται με σπορά. Σε ορισμένες μάλιστα περιπτώσεις, όπου τα χρονικά περιθώρια για την προετοιμασία του χώρου είναι ιδιαίτερα στενά (π.χ. προετοιμασία χώρων εγκαινίων, δεξιώσεων ή γηπέδων για διεξαγωγή αγώνων) ο έτοιμος φυσικός χλοοτάπητας είναι η μόνη λύση.</a:t>
            </a:r>
            <a:endParaRPr lang="el-GR" dirty="0"/>
          </a:p>
        </p:txBody>
      </p:sp>
    </p:spTree>
    <p:extLst>
      <p:ext uri="{BB962C8B-B14F-4D97-AF65-F5344CB8AC3E}">
        <p14:creationId xmlns:p14="http://schemas.microsoft.com/office/powerpoint/2010/main" val="19349688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15/3/2016 3:59:31 πμ"/>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6,7,5,"/>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2056,6,5,"/>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BFF09A6A-DD0B-4A6D-84E2-3D902816B093}">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1886</TotalTime>
  <Words>1311</Words>
  <Application>Microsoft Office PowerPoint</Application>
  <PresentationFormat>Προβολή στην οθόνη (4:3)</PresentationFormat>
  <Paragraphs>126</Paragraphs>
  <Slides>27</Slides>
  <Notes>11</Notes>
  <HiddenSlides>0</HiddenSlides>
  <MMClips>0</MMClips>
  <ScaleCrop>false</ScaleCrop>
  <HeadingPairs>
    <vt:vector size="4" baseType="variant">
      <vt:variant>
        <vt:lpstr>Θέμα</vt:lpstr>
      </vt:variant>
      <vt:variant>
        <vt:i4>1</vt:i4>
      </vt:variant>
      <vt:variant>
        <vt:lpstr>Τίτλοι διαφανειών</vt:lpstr>
      </vt:variant>
      <vt:variant>
        <vt:i4>27</vt:i4>
      </vt:variant>
    </vt:vector>
  </HeadingPairs>
  <TitlesOfParts>
    <vt:vector size="28" baseType="lpstr">
      <vt:lpstr>Θέμα του Office</vt:lpstr>
      <vt:lpstr>Τεχνολογία Πρασίνου</vt:lpstr>
      <vt:lpstr>Χρηματοδότηση </vt:lpstr>
      <vt:lpstr>Περιεχόμενα ενότητας</vt:lpstr>
      <vt:lpstr>ΤΕΧΝΟΛΟΓΙΑ ΠΡΑΣΙΝΟΥ</vt:lpstr>
      <vt:lpstr>Ορισμός</vt:lpstr>
      <vt:lpstr>Πότε αφαιρείται</vt:lpstr>
      <vt:lpstr>Ιστορική Αναδρομή</vt:lpstr>
      <vt:lpstr>Εφαρμογές</vt:lpstr>
      <vt:lpstr>Πλεονεκτήματα</vt:lpstr>
      <vt:lpstr>Ασφάλεια</vt:lpstr>
      <vt:lpstr>Καιρικές συνθήκες</vt:lpstr>
      <vt:lpstr>Διαχείριση νερού ύδρευσης</vt:lpstr>
      <vt:lpstr>Μειονεκτήματα</vt:lpstr>
      <vt:lpstr>ΤΕΧΝΟΛΟΓΙΑ ΠΡΑΣΙΝΟΥ</vt:lpstr>
      <vt:lpstr>Πλεονεκτήματα</vt:lpstr>
      <vt:lpstr>Μειονεκτήματα 1</vt:lpstr>
      <vt:lpstr>Μειονεκτήματα 2</vt:lpstr>
      <vt:lpstr>Μειονεκτήματα 3</vt:lpstr>
      <vt:lpstr>Βιβλιογραφία</vt:lpstr>
      <vt:lpstr>Τέλος ενότητας</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 </vt:lpstr>
      <vt:lpstr>Διατήρηση Σημειωμάτων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Επιχειρησιακών Πόρων ERP</dc:title>
  <dc:creator>IOANNIS TZIGOYRAS</dc:creator>
  <cp:lastModifiedBy>Alex</cp:lastModifiedBy>
  <cp:revision>243</cp:revision>
  <dcterms:created xsi:type="dcterms:W3CDTF">2014-09-20T14:32:06Z</dcterms:created>
  <dcterms:modified xsi:type="dcterms:W3CDTF">2016-03-15T01:59:32Z</dcterms:modified>
</cp:coreProperties>
</file>