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0" r:id="rId3"/>
  </p:sldMasterIdLst>
  <p:notesMasterIdLst>
    <p:notesMasterId r:id="rId24"/>
  </p:notesMasterIdLst>
  <p:sldIdLst>
    <p:sldId id="257" r:id="rId4"/>
    <p:sldId id="258" r:id="rId5"/>
    <p:sldId id="259" r:id="rId6"/>
    <p:sldId id="260" r:id="rId7"/>
    <p:sldId id="277"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custDataLst>
    <p:tags r:id="rId2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6A913D-112D-4156-BD6B-7ADDF60429EA}" type="datetimeFigureOut">
              <a:rPr lang="el-GR" smtClean="0"/>
              <a:t>5/11/2013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E4A017-105B-4523-ACF3-93B7DB09A544}" type="slidenum">
              <a:rPr lang="el-GR" smtClean="0"/>
              <a:t>‹#›</a:t>
            </a:fld>
            <a:endParaRPr lang="el-GR"/>
          </a:p>
        </p:txBody>
      </p:sp>
    </p:spTree>
    <p:extLst>
      <p:ext uri="{BB962C8B-B14F-4D97-AF65-F5344CB8AC3E}">
        <p14:creationId xmlns:p14="http://schemas.microsoft.com/office/powerpoint/2010/main" val="589612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C04DCA9-3823-4A77-9D75-5675634176D7}" type="datetime1">
              <a:rPr lang="el-GR" smtClean="0"/>
              <a:t>5/11/2013</a:t>
            </a:fld>
            <a:endParaRPr lang="el-GR"/>
          </a:p>
        </p:txBody>
      </p:sp>
      <p:sp>
        <p:nvSpPr>
          <p:cNvPr id="5" name="Θέση υποσέλιδου 4"/>
          <p:cNvSpPr>
            <a:spLocks noGrp="1"/>
          </p:cNvSpPr>
          <p:nvPr>
            <p:ph type="ftr" sz="quarter" idx="11"/>
          </p:nvPr>
        </p:nvSpPr>
        <p:spPr/>
        <p:txBody>
          <a:bodyPr/>
          <a:lstStyle/>
          <a:p>
            <a:r>
              <a:rPr lang="el-GR" smtClean="0"/>
              <a:t>Επαναληπτικές δομές</a:t>
            </a:r>
            <a:endParaRPr lang="el-GR"/>
          </a:p>
        </p:txBody>
      </p:sp>
      <p:sp>
        <p:nvSpPr>
          <p:cNvPr id="6" name="Θέση αριθμού διαφάνειας 5"/>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122832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FCCB54B-549D-4DA9-9B95-A1E9612E2AAA}" type="datetime1">
              <a:rPr lang="el-GR" smtClean="0"/>
              <a:t>5/11/2013</a:t>
            </a:fld>
            <a:endParaRPr lang="el-GR"/>
          </a:p>
        </p:txBody>
      </p:sp>
      <p:sp>
        <p:nvSpPr>
          <p:cNvPr id="5" name="Θέση υποσέλιδου 4"/>
          <p:cNvSpPr>
            <a:spLocks noGrp="1"/>
          </p:cNvSpPr>
          <p:nvPr>
            <p:ph type="ftr" sz="quarter" idx="11"/>
          </p:nvPr>
        </p:nvSpPr>
        <p:spPr/>
        <p:txBody>
          <a:bodyPr/>
          <a:lstStyle/>
          <a:p>
            <a:r>
              <a:rPr lang="el-GR" smtClean="0"/>
              <a:t>Επαναληπτικές δομές</a:t>
            </a:r>
            <a:endParaRPr lang="el-GR"/>
          </a:p>
        </p:txBody>
      </p:sp>
      <p:sp>
        <p:nvSpPr>
          <p:cNvPr id="6" name="Θέση αριθμού διαφάνειας 5"/>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457660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717264A-C67F-4312-B7BA-1E1F8118DCF8}" type="datetime1">
              <a:rPr lang="el-GR" smtClean="0"/>
              <a:t>5/11/2013</a:t>
            </a:fld>
            <a:endParaRPr lang="el-GR"/>
          </a:p>
        </p:txBody>
      </p:sp>
      <p:sp>
        <p:nvSpPr>
          <p:cNvPr id="5" name="Θέση υποσέλιδου 4"/>
          <p:cNvSpPr>
            <a:spLocks noGrp="1"/>
          </p:cNvSpPr>
          <p:nvPr>
            <p:ph type="ftr" sz="quarter" idx="11"/>
          </p:nvPr>
        </p:nvSpPr>
        <p:spPr/>
        <p:txBody>
          <a:bodyPr/>
          <a:lstStyle/>
          <a:p>
            <a:r>
              <a:rPr lang="el-GR" smtClean="0"/>
              <a:t>Επαναληπτικές δομές</a:t>
            </a:r>
            <a:endParaRPr lang="el-GR"/>
          </a:p>
        </p:txBody>
      </p:sp>
      <p:sp>
        <p:nvSpPr>
          <p:cNvPr id="6" name="Θέση αριθμού διαφάνειας 5"/>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890319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C1287C9-5134-490E-8E88-4679EC623283}" type="datetime1">
              <a:rPr lang="el-GR" smtClean="0">
                <a:solidFill>
                  <a:prstClr val="black">
                    <a:tint val="75000"/>
                  </a:prstClr>
                </a:solidFill>
              </a:rPr>
              <a:pPr/>
              <a:t>5/11/2013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915860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EFD3AAD-075F-46A0-9366-12E4492DC7A1}" type="datetime1">
              <a:rPr lang="el-GR" smtClean="0">
                <a:solidFill>
                  <a:prstClr val="black">
                    <a:tint val="75000"/>
                  </a:prstClr>
                </a:solidFill>
              </a:rPr>
              <a:pPr/>
              <a:t>5/11/2013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163252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B8F06614-5C4E-414F-A437-B2A4BAFC39D4}" type="datetime1">
              <a:rPr lang="el-GR" smtClean="0">
                <a:solidFill>
                  <a:prstClr val="black">
                    <a:tint val="75000"/>
                  </a:prstClr>
                </a:solidFill>
              </a:rPr>
              <a:pPr/>
              <a:t>5/11/2013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86056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B2CA6E9-8A66-4102-BC6E-BCCC7E7D6068}" type="datetime1">
              <a:rPr lang="el-GR" smtClean="0">
                <a:solidFill>
                  <a:prstClr val="black">
                    <a:tint val="75000"/>
                  </a:prstClr>
                </a:solidFill>
              </a:rPr>
              <a:pPr/>
              <a:t>5/11/2013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0608654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19990BE7-EDFB-43BC-8152-B079E637E04C}" type="datetime1">
              <a:rPr lang="el-GR" smtClean="0">
                <a:solidFill>
                  <a:prstClr val="black">
                    <a:tint val="75000"/>
                  </a:prstClr>
                </a:solidFill>
              </a:rPr>
              <a:pPr/>
              <a:t>5/11/2013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360077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7E8B2BAA-8444-4C3D-9C57-6AE544440317}" type="datetime1">
              <a:rPr lang="el-GR" smtClean="0">
                <a:solidFill>
                  <a:prstClr val="black">
                    <a:tint val="75000"/>
                  </a:prstClr>
                </a:solidFill>
              </a:rPr>
              <a:pPr/>
              <a:t>5/11/2013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976605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C38CE24-C46F-47C5-8C11-3D16F981B50D}" type="datetime1">
              <a:rPr lang="el-GR" smtClean="0">
                <a:solidFill>
                  <a:prstClr val="black">
                    <a:tint val="75000"/>
                  </a:prstClr>
                </a:solidFill>
              </a:rPr>
              <a:pPr/>
              <a:t>5/11/2013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7987020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CB36752-19FB-4190-90D1-30BF95CC227D}" type="datetime1">
              <a:rPr lang="el-GR" smtClean="0">
                <a:solidFill>
                  <a:prstClr val="black">
                    <a:tint val="75000"/>
                  </a:prstClr>
                </a:solidFill>
              </a:rPr>
              <a:pPr/>
              <a:t>5/11/2013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544812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515FADF-058B-4849-8A01-9A37B0F6ABC2}" type="datetime1">
              <a:rPr lang="el-GR" smtClean="0"/>
              <a:t>5/11/2013</a:t>
            </a:fld>
            <a:endParaRPr lang="el-GR"/>
          </a:p>
        </p:txBody>
      </p:sp>
      <p:sp>
        <p:nvSpPr>
          <p:cNvPr id="5" name="Θέση υποσέλιδου 4"/>
          <p:cNvSpPr>
            <a:spLocks noGrp="1"/>
          </p:cNvSpPr>
          <p:nvPr>
            <p:ph type="ftr" sz="quarter" idx="11"/>
          </p:nvPr>
        </p:nvSpPr>
        <p:spPr/>
        <p:txBody>
          <a:bodyPr/>
          <a:lstStyle/>
          <a:p>
            <a:r>
              <a:rPr lang="el-GR" smtClean="0"/>
              <a:t>Επαναληπτικές δομές</a:t>
            </a:r>
            <a:endParaRPr lang="el-GR"/>
          </a:p>
        </p:txBody>
      </p:sp>
      <p:sp>
        <p:nvSpPr>
          <p:cNvPr id="6" name="Θέση αριθμού διαφάνειας 5"/>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31056422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C2DAD4F-710E-47C1-A301-CE829E4D8A9C}" type="datetime1">
              <a:rPr lang="el-GR" smtClean="0">
                <a:solidFill>
                  <a:prstClr val="black">
                    <a:tint val="75000"/>
                  </a:prstClr>
                </a:solidFill>
              </a:rPr>
              <a:pPr/>
              <a:t>5/11/2013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460822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655D058-38C4-4269-9E15-26FD26F54A42}" type="datetime1">
              <a:rPr lang="el-GR" smtClean="0">
                <a:solidFill>
                  <a:prstClr val="black">
                    <a:tint val="75000"/>
                  </a:prstClr>
                </a:solidFill>
              </a:rPr>
              <a:pPr/>
              <a:t>5/11/2013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681523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34F8A32-645C-4C7B-9CAF-CAB467E8196D}" type="datetime1">
              <a:rPr lang="el-GR" smtClean="0">
                <a:solidFill>
                  <a:prstClr val="black">
                    <a:tint val="75000"/>
                  </a:prstClr>
                </a:solidFill>
              </a:rPr>
              <a:pPr/>
              <a:t>5/11/2013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24433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62148D0-A996-47F0-82E4-BD548EFB76CB}" type="datetime1">
              <a:rPr lang="el-GR" smtClean="0"/>
              <a:t>5/11/2013</a:t>
            </a:fld>
            <a:endParaRPr lang="el-GR"/>
          </a:p>
        </p:txBody>
      </p:sp>
      <p:sp>
        <p:nvSpPr>
          <p:cNvPr id="5" name="Θέση υποσέλιδου 4"/>
          <p:cNvSpPr>
            <a:spLocks noGrp="1"/>
          </p:cNvSpPr>
          <p:nvPr>
            <p:ph type="ftr" sz="quarter" idx="11"/>
          </p:nvPr>
        </p:nvSpPr>
        <p:spPr/>
        <p:txBody>
          <a:bodyPr/>
          <a:lstStyle/>
          <a:p>
            <a:r>
              <a:rPr lang="el-GR" smtClean="0"/>
              <a:t>Επαναληπτικές δομές</a:t>
            </a:r>
            <a:endParaRPr lang="el-GR"/>
          </a:p>
        </p:txBody>
      </p:sp>
      <p:sp>
        <p:nvSpPr>
          <p:cNvPr id="6" name="Θέση αριθμού διαφάνειας 5"/>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396597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284217A-6C0A-4F48-9AB7-E500FB0F4F07}" type="datetime1">
              <a:rPr lang="el-GR" smtClean="0"/>
              <a:t>5/11/2013</a:t>
            </a:fld>
            <a:endParaRPr lang="el-GR"/>
          </a:p>
        </p:txBody>
      </p:sp>
      <p:sp>
        <p:nvSpPr>
          <p:cNvPr id="6" name="Θέση υποσέλιδου 5"/>
          <p:cNvSpPr>
            <a:spLocks noGrp="1"/>
          </p:cNvSpPr>
          <p:nvPr>
            <p:ph type="ftr" sz="quarter" idx="11"/>
          </p:nvPr>
        </p:nvSpPr>
        <p:spPr/>
        <p:txBody>
          <a:bodyPr/>
          <a:lstStyle/>
          <a:p>
            <a:r>
              <a:rPr lang="el-GR" smtClean="0"/>
              <a:t>Επαναληπτικές δομές</a:t>
            </a:r>
            <a:endParaRPr lang="el-GR"/>
          </a:p>
        </p:txBody>
      </p:sp>
      <p:sp>
        <p:nvSpPr>
          <p:cNvPr id="7" name="Θέση αριθμού διαφάνειας 6"/>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405441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D982091C-BF00-4B96-BB27-B9F06E0D5E03}" type="datetime1">
              <a:rPr lang="el-GR" smtClean="0"/>
              <a:t>5/11/2013</a:t>
            </a:fld>
            <a:endParaRPr lang="el-GR"/>
          </a:p>
        </p:txBody>
      </p:sp>
      <p:sp>
        <p:nvSpPr>
          <p:cNvPr id="8" name="Θέση υποσέλιδου 7"/>
          <p:cNvSpPr>
            <a:spLocks noGrp="1"/>
          </p:cNvSpPr>
          <p:nvPr>
            <p:ph type="ftr" sz="quarter" idx="11"/>
          </p:nvPr>
        </p:nvSpPr>
        <p:spPr/>
        <p:txBody>
          <a:bodyPr/>
          <a:lstStyle/>
          <a:p>
            <a:r>
              <a:rPr lang="el-GR" smtClean="0"/>
              <a:t>Επαναληπτικές δομές</a:t>
            </a:r>
            <a:endParaRPr lang="el-GR"/>
          </a:p>
        </p:txBody>
      </p:sp>
      <p:sp>
        <p:nvSpPr>
          <p:cNvPr id="9" name="Θέση αριθμού διαφάνειας 8"/>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2840891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1BADB442-229E-40B7-A6D7-446E2ACD0B9E}" type="datetime1">
              <a:rPr lang="el-GR" smtClean="0"/>
              <a:t>5/11/2013</a:t>
            </a:fld>
            <a:endParaRPr lang="el-GR"/>
          </a:p>
        </p:txBody>
      </p:sp>
      <p:sp>
        <p:nvSpPr>
          <p:cNvPr id="4" name="Θέση υποσέλιδου 3"/>
          <p:cNvSpPr>
            <a:spLocks noGrp="1"/>
          </p:cNvSpPr>
          <p:nvPr>
            <p:ph type="ftr" sz="quarter" idx="11"/>
          </p:nvPr>
        </p:nvSpPr>
        <p:spPr/>
        <p:txBody>
          <a:bodyPr/>
          <a:lstStyle/>
          <a:p>
            <a:r>
              <a:rPr lang="el-GR" smtClean="0"/>
              <a:t>Επαναληπτικές δομές</a:t>
            </a:r>
            <a:endParaRPr lang="el-GR"/>
          </a:p>
        </p:txBody>
      </p:sp>
      <p:sp>
        <p:nvSpPr>
          <p:cNvPr id="5" name="Θέση αριθμού διαφάνειας 4"/>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907013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613C5891-2B5B-43CE-9163-CB7D5B8F9EF8}" type="datetime1">
              <a:rPr lang="el-GR" smtClean="0"/>
              <a:t>5/11/2013</a:t>
            </a:fld>
            <a:endParaRPr lang="el-GR"/>
          </a:p>
        </p:txBody>
      </p:sp>
      <p:sp>
        <p:nvSpPr>
          <p:cNvPr id="3" name="Θέση υποσέλιδου 2"/>
          <p:cNvSpPr>
            <a:spLocks noGrp="1"/>
          </p:cNvSpPr>
          <p:nvPr>
            <p:ph type="ftr" sz="quarter" idx="11"/>
          </p:nvPr>
        </p:nvSpPr>
        <p:spPr/>
        <p:txBody>
          <a:bodyPr/>
          <a:lstStyle/>
          <a:p>
            <a:r>
              <a:rPr lang="el-GR" smtClean="0"/>
              <a:t>Επαναληπτικές δομές</a:t>
            </a:r>
            <a:endParaRPr lang="el-GR"/>
          </a:p>
        </p:txBody>
      </p:sp>
      <p:sp>
        <p:nvSpPr>
          <p:cNvPr id="4" name="Θέση αριθμού διαφάνειας 3"/>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4133740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85BBFDA-3839-40E0-B32A-4FCE177C98BE}" type="datetime1">
              <a:rPr lang="el-GR" smtClean="0"/>
              <a:t>5/11/2013</a:t>
            </a:fld>
            <a:endParaRPr lang="el-GR"/>
          </a:p>
        </p:txBody>
      </p:sp>
      <p:sp>
        <p:nvSpPr>
          <p:cNvPr id="6" name="Θέση υποσέλιδου 5"/>
          <p:cNvSpPr>
            <a:spLocks noGrp="1"/>
          </p:cNvSpPr>
          <p:nvPr>
            <p:ph type="ftr" sz="quarter" idx="11"/>
          </p:nvPr>
        </p:nvSpPr>
        <p:spPr/>
        <p:txBody>
          <a:bodyPr/>
          <a:lstStyle/>
          <a:p>
            <a:r>
              <a:rPr lang="el-GR" smtClean="0"/>
              <a:t>Επαναληπτικές δομές</a:t>
            </a:r>
            <a:endParaRPr lang="el-GR"/>
          </a:p>
        </p:txBody>
      </p:sp>
      <p:sp>
        <p:nvSpPr>
          <p:cNvPr id="7" name="Θέση αριθμού διαφάνειας 6"/>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2119476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13EBA86-BA95-4DD7-82A2-A8A0295828AB}" type="datetime1">
              <a:rPr lang="el-GR" smtClean="0"/>
              <a:t>5/11/2013</a:t>
            </a:fld>
            <a:endParaRPr lang="el-GR"/>
          </a:p>
        </p:txBody>
      </p:sp>
      <p:sp>
        <p:nvSpPr>
          <p:cNvPr id="6" name="Θέση υποσέλιδου 5"/>
          <p:cNvSpPr>
            <a:spLocks noGrp="1"/>
          </p:cNvSpPr>
          <p:nvPr>
            <p:ph type="ftr" sz="quarter" idx="11"/>
          </p:nvPr>
        </p:nvSpPr>
        <p:spPr/>
        <p:txBody>
          <a:bodyPr/>
          <a:lstStyle/>
          <a:p>
            <a:r>
              <a:rPr lang="el-GR" smtClean="0"/>
              <a:t>Επαναληπτικές δομές</a:t>
            </a:r>
            <a:endParaRPr lang="el-GR"/>
          </a:p>
        </p:txBody>
      </p:sp>
      <p:sp>
        <p:nvSpPr>
          <p:cNvPr id="7" name="Θέση αριθμού διαφάνειας 6"/>
          <p:cNvSpPr>
            <a:spLocks noGrp="1"/>
          </p:cNvSpPr>
          <p:nvPr>
            <p:ph type="sldNum" sz="quarter" idx="12"/>
          </p:nvPr>
        </p:nvSpPr>
        <p:spPr/>
        <p:txBody>
          <a:bodyPr/>
          <a:lstStyle/>
          <a:p>
            <a:fld id="{18026223-9DCB-40F2-B43D-2BDDFD657CB7}" type="slidenum">
              <a:rPr lang="el-GR" smtClean="0"/>
              <a:t>‹#›</a:t>
            </a:fld>
            <a:endParaRPr lang="el-GR"/>
          </a:p>
        </p:txBody>
      </p:sp>
    </p:spTree>
    <p:extLst>
      <p:ext uri="{BB962C8B-B14F-4D97-AF65-F5344CB8AC3E}">
        <p14:creationId xmlns:p14="http://schemas.microsoft.com/office/powerpoint/2010/main" val="275712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F0D96D-E509-420E-8154-7DA399059DB4}" type="datetime1">
              <a:rPr lang="el-GR" smtClean="0"/>
              <a:t>5/11/2013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Επαναληπτικές δομές</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26223-9DCB-40F2-B43D-2BDDFD657CB7}" type="slidenum">
              <a:rPr lang="el-GR" smtClean="0"/>
              <a:t>‹#›</a:t>
            </a:fld>
            <a:endParaRPr lang="el-GR"/>
          </a:p>
        </p:txBody>
      </p:sp>
    </p:spTree>
    <p:extLst>
      <p:ext uri="{BB962C8B-B14F-4D97-AF65-F5344CB8AC3E}">
        <p14:creationId xmlns:p14="http://schemas.microsoft.com/office/powerpoint/2010/main" val="1923336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2A1C6-E7B7-4F08-914C-FBE319F136FE}" type="datetime1">
              <a:rPr lang="el-GR" smtClean="0">
                <a:solidFill>
                  <a:prstClr val="black">
                    <a:tint val="75000"/>
                  </a:prstClr>
                </a:solidFill>
              </a:rPr>
              <a:pPr/>
              <a:t>5/11/2013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Τελεστές στη </a:t>
            </a:r>
            <a:r>
              <a:rPr lang="en-US" smtClean="0">
                <a:solidFill>
                  <a:prstClr val="black">
                    <a:tint val="75000"/>
                  </a:prstClr>
                </a:solidFill>
              </a:rPr>
              <a:t>Java</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46BA62-1A8C-4488-BD4F-03CEA301D3C0}"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286993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8.xml"/><Relationship Id="rId1" Type="http://schemas.openxmlformats.org/officeDocument/2006/relationships/tags" Target="../tags/tag17.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22.xml"/><Relationship Id="rId5" Type="http://schemas.microsoft.com/office/2007/relationships/hdphoto" Target="../media/hdphoto1.wdp"/><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23.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tags" Target="../tags/tag7.xml"/><Relationship Id="rId7" Type="http://schemas.openxmlformats.org/officeDocument/2006/relationships/slideLayout" Target="../slideLayouts/slideLayout17.xml"/><Relationship Id="rId12" Type="http://schemas.openxmlformats.org/officeDocument/2006/relationships/slide" Target="slide16.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slide" Target="slide14.xml"/><Relationship Id="rId5" Type="http://schemas.openxmlformats.org/officeDocument/2006/relationships/tags" Target="../tags/tag9.xml"/><Relationship Id="rId10" Type="http://schemas.openxmlformats.org/officeDocument/2006/relationships/slide" Target="slide11.xml"/><Relationship Id="rId4" Type="http://schemas.openxmlformats.org/officeDocument/2006/relationships/tags" Target="../tags/tag8.xml"/><Relationship Id="rId9" Type="http://schemas.openxmlformats.org/officeDocument/2006/relationships/slide" Target="slide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2.xml"/><Relationship Id="rId1" Type="http://schemas.openxmlformats.org/officeDocument/2006/relationships/tags" Target="../tags/tag11.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1043608" y="3284984"/>
            <a:ext cx="7128791" cy="2232248"/>
          </a:xfrm>
        </p:spPr>
        <p:txBody>
          <a:bodyPr>
            <a:normAutofit/>
          </a:bodyPr>
          <a:lstStyle/>
          <a:p>
            <a:pPr lvl="0">
              <a:spcBef>
                <a:spcPts val="0"/>
              </a:spcBef>
              <a:defRPr/>
            </a:pPr>
            <a:r>
              <a:rPr lang="el-GR" sz="2800" b="1" dirty="0">
                <a:solidFill>
                  <a:prstClr val="black"/>
                </a:solidFill>
                <a:cs typeface="Arial" charset="0"/>
              </a:rPr>
              <a:t>Ενότητα 5</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Επαναληπτικές Δομές</a:t>
            </a:r>
            <a:r>
              <a:rPr lang="en-US" sz="2800" dirty="0" smtClean="0">
                <a:solidFill>
                  <a:prstClr val="black"/>
                </a:solidFill>
                <a:cs typeface="Arial" charset="0"/>
              </a:rPr>
              <a:t>.</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Νικόλαος</a:t>
            </a:r>
            <a:r>
              <a:rPr lang="en-US" sz="2800" dirty="0" smtClean="0">
                <a:solidFill>
                  <a:prstClr val="black"/>
                </a:solidFill>
                <a:cs typeface="Arial" charset="0"/>
              </a:rPr>
              <a:t> </a:t>
            </a:r>
            <a:r>
              <a:rPr lang="el-GR" sz="2800" dirty="0" smtClean="0">
                <a:solidFill>
                  <a:prstClr val="black"/>
                </a:solidFill>
                <a:cs typeface="Arial" charset="0"/>
              </a:rPr>
              <a:t>Θ </a:t>
            </a:r>
            <a:r>
              <a:rPr lang="el-GR" sz="2800" dirty="0" err="1" smtClean="0">
                <a:solidFill>
                  <a:prstClr val="black"/>
                </a:solidFill>
                <a:cs typeface="Arial" charset="0"/>
              </a:rPr>
              <a:t>Λιόλιος</a:t>
            </a:r>
            <a:r>
              <a:rPr lang="el-GR" sz="2800" dirty="0" smtClean="0">
                <a:solidFill>
                  <a:prstClr val="black"/>
                </a:solidFill>
                <a:cs typeface="Arial" charset="0"/>
              </a:rPr>
              <a:t>, </a:t>
            </a:r>
            <a:r>
              <a:rPr lang="el-GR" sz="2800" dirty="0" smtClean="0">
                <a:solidFill>
                  <a:prstClr val="black"/>
                </a:solidFill>
                <a:cs typeface="Arial" charset="0"/>
              </a:rPr>
              <a:t>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180868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Παράδειγμα επανάληψης </a:t>
            </a:r>
            <a:r>
              <a:rPr lang="en-US" altLang="el-GR" b="1" dirty="0" smtClean="0"/>
              <a:t>while</a:t>
            </a:r>
            <a:endParaRPr lang="en-US" b="1" dirty="0"/>
          </a:p>
        </p:txBody>
      </p:sp>
      <p:sp>
        <p:nvSpPr>
          <p:cNvPr id="3" name="Θέση περιεχομένου 1" descr="Τμήμα προγράμματος: Boolean found = false, ερωτηματικό. Enter, int i = 0, κόμμα x = 5, ερωτηματικό. Enter, while, παρένθεση, θαυμαστικό found &amp; &amp;  i θαυμαστικό = 10, κλείσιμο παρένθεσης. Enter, if, παρένθεση, i == x, κλείσιμο παρένθεσης. Enter, found = true, ερωτηματικό. Enter, else. Enter,  i = i + 1, ερωτηματικό. Enter, system.out.print ln, παρένθεση, εισαγωγικά, βρέθηκε μετά από, εισαγωγικά, +  i +,  εισαγωγικα,  βήματα, εισαγωγικά, κλείσιμο παρένθεσης ερωτηματικό.&#10;"/>
          <p:cNvSpPr>
            <a:spLocks noGrp="1"/>
          </p:cNvSpPr>
          <p:nvPr>
            <p:ph idx="1"/>
            <p:custDataLst>
              <p:tags r:id="rId2"/>
            </p:custDataLst>
          </p:nvPr>
        </p:nvSpPr>
        <p:spPr/>
        <p:txBody>
          <a:bodyPr>
            <a:normAutofit/>
          </a:bodyPr>
          <a:lstStyle/>
          <a:p>
            <a:pPr lvl="0" fontAlgn="base">
              <a:lnSpc>
                <a:spcPct val="80000"/>
              </a:lnSpc>
              <a:spcAft>
                <a:spcPct val="0"/>
              </a:spcAft>
              <a:buClr>
                <a:srgbClr val="3333CC"/>
              </a:buClr>
              <a:buSzPct val="60000"/>
              <a:buNone/>
            </a:pPr>
            <a:r>
              <a:rPr lang="en-US" altLang="el-GR" sz="2400" b="1" kern="0" dirty="0" smtClean="0">
                <a:solidFill>
                  <a:srgbClr val="000000"/>
                </a:solidFill>
                <a:cs typeface="Courier New" pitchFamily="49" charset="0"/>
              </a:rPr>
              <a:t>… </a:t>
            </a:r>
          </a:p>
          <a:p>
            <a:pPr lvl="0" fontAlgn="base">
              <a:lnSpc>
                <a:spcPct val="80000"/>
              </a:lnSpc>
              <a:spcAft>
                <a:spcPct val="0"/>
              </a:spcAft>
              <a:buClr>
                <a:srgbClr val="3333CC"/>
              </a:buClr>
              <a:buSzPct val="60000"/>
              <a:buNone/>
            </a:pPr>
            <a:r>
              <a:rPr lang="en-US" altLang="el-GR" sz="2400" b="1" kern="0" dirty="0" err="1" smtClean="0">
                <a:solidFill>
                  <a:srgbClr val="0033CC"/>
                </a:solidFill>
                <a:cs typeface="Courier New" pitchFamily="49" charset="0"/>
              </a:rPr>
              <a:t>boolean</a:t>
            </a:r>
            <a:r>
              <a:rPr lang="en-US" altLang="el-GR" sz="2400" b="1" kern="0" dirty="0" smtClean="0">
                <a:solidFill>
                  <a:srgbClr val="000000"/>
                </a:solidFill>
                <a:cs typeface="Courier New" pitchFamily="49" charset="0"/>
              </a:rPr>
              <a:t> found = false; </a:t>
            </a:r>
          </a:p>
          <a:p>
            <a:pPr lvl="0" fontAlgn="base">
              <a:lnSpc>
                <a:spcPct val="80000"/>
              </a:lnSpc>
              <a:spcAft>
                <a:spcPct val="0"/>
              </a:spcAft>
              <a:buClr>
                <a:srgbClr val="3333CC"/>
              </a:buClr>
              <a:buSzPct val="60000"/>
              <a:buNone/>
            </a:pPr>
            <a:r>
              <a:rPr lang="en-US" altLang="el-GR" sz="2400" b="1" kern="0" dirty="0" err="1" smtClean="0">
                <a:solidFill>
                  <a:srgbClr val="0033CC"/>
                </a:solidFill>
                <a:cs typeface="Courier New" pitchFamily="49" charset="0"/>
              </a:rPr>
              <a:t>int</a:t>
            </a:r>
            <a:r>
              <a:rPr lang="en-US" altLang="el-GR" sz="2400" b="1" kern="0" dirty="0" smtClean="0">
                <a:solidFill>
                  <a:srgbClr val="0033CC"/>
                </a:solidFill>
                <a:cs typeface="Courier New" pitchFamily="49" charset="0"/>
              </a:rPr>
              <a:t> </a:t>
            </a:r>
            <a:r>
              <a:rPr lang="en-US" altLang="el-GR" sz="2400" b="1" kern="0" dirty="0" err="1" smtClean="0">
                <a:solidFill>
                  <a:srgbClr val="000000"/>
                </a:solidFill>
                <a:cs typeface="Courier New" pitchFamily="49" charset="0"/>
              </a:rPr>
              <a:t>i</a:t>
            </a:r>
            <a:r>
              <a:rPr lang="en-US" altLang="el-GR" sz="2400" b="1" kern="0" dirty="0" smtClean="0">
                <a:solidFill>
                  <a:srgbClr val="000000"/>
                </a:solidFill>
                <a:cs typeface="Courier New" pitchFamily="49" charset="0"/>
              </a:rPr>
              <a:t>=0, x=5; </a:t>
            </a:r>
          </a:p>
          <a:p>
            <a:pPr lvl="0" fontAlgn="base">
              <a:lnSpc>
                <a:spcPct val="80000"/>
              </a:lnSpc>
              <a:spcAft>
                <a:spcPct val="0"/>
              </a:spcAft>
              <a:buClr>
                <a:srgbClr val="3333CC"/>
              </a:buClr>
              <a:buSzPct val="60000"/>
              <a:buNone/>
            </a:pPr>
            <a:endParaRPr lang="en-US" altLang="el-GR" sz="2400" b="1" kern="0" dirty="0" smtClean="0">
              <a:solidFill>
                <a:srgbClr val="000000"/>
              </a:solidFill>
              <a:cs typeface="Courier New" pitchFamily="49" charset="0"/>
            </a:endParaRPr>
          </a:p>
          <a:p>
            <a:pPr lvl="0" fontAlgn="base">
              <a:lnSpc>
                <a:spcPct val="80000"/>
              </a:lnSpc>
              <a:spcAft>
                <a:spcPct val="0"/>
              </a:spcAft>
              <a:buClr>
                <a:srgbClr val="3333CC"/>
              </a:buClr>
              <a:buSzPct val="60000"/>
              <a:buNone/>
            </a:pPr>
            <a:r>
              <a:rPr lang="en-US" altLang="el-GR" sz="2400" b="1" kern="0" dirty="0" smtClean="0">
                <a:solidFill>
                  <a:srgbClr val="0033CC"/>
                </a:solidFill>
                <a:cs typeface="Courier New" pitchFamily="49" charset="0"/>
              </a:rPr>
              <a:t>while</a:t>
            </a:r>
            <a:r>
              <a:rPr lang="en-US" altLang="el-GR" sz="2400" b="1" kern="0" dirty="0" smtClean="0">
                <a:solidFill>
                  <a:srgbClr val="000000"/>
                </a:solidFill>
                <a:cs typeface="Courier New" pitchFamily="49" charset="0"/>
              </a:rPr>
              <a:t> (!found &amp;&amp; </a:t>
            </a:r>
            <a:r>
              <a:rPr lang="en-US" altLang="el-GR" sz="2400" b="1" kern="0" dirty="0" err="1" smtClean="0">
                <a:solidFill>
                  <a:srgbClr val="000000"/>
                </a:solidFill>
                <a:cs typeface="Courier New" pitchFamily="49" charset="0"/>
              </a:rPr>
              <a:t>i</a:t>
            </a:r>
            <a:r>
              <a:rPr lang="en-US" altLang="el-GR" sz="2400" b="1" kern="0" dirty="0" smtClean="0">
                <a:solidFill>
                  <a:srgbClr val="000000"/>
                </a:solidFill>
                <a:cs typeface="Courier New" pitchFamily="49" charset="0"/>
              </a:rPr>
              <a:t>!=10) </a:t>
            </a:r>
          </a:p>
          <a:p>
            <a:pPr lvl="0" fontAlgn="base">
              <a:lnSpc>
                <a:spcPct val="80000"/>
              </a:lnSpc>
              <a:spcAft>
                <a:spcPct val="0"/>
              </a:spcAft>
              <a:buClr>
                <a:srgbClr val="3333CC"/>
              </a:buClr>
              <a:buSzPct val="60000"/>
              <a:buNone/>
            </a:pPr>
            <a:r>
              <a:rPr lang="en-US" altLang="el-GR" sz="2400" b="1" kern="0" dirty="0" smtClean="0">
                <a:solidFill>
                  <a:srgbClr val="000000"/>
                </a:solidFill>
                <a:cs typeface="Courier New" pitchFamily="49" charset="0"/>
              </a:rPr>
              <a:t>  </a:t>
            </a:r>
            <a:r>
              <a:rPr lang="en-US" altLang="el-GR" sz="2400" b="1" kern="0" dirty="0" smtClean="0">
                <a:solidFill>
                  <a:srgbClr val="0033CC"/>
                </a:solidFill>
                <a:cs typeface="Courier New" pitchFamily="49" charset="0"/>
              </a:rPr>
              <a:t>if</a:t>
            </a:r>
            <a:r>
              <a:rPr lang="en-US" altLang="el-GR" sz="2400" b="1" kern="0" dirty="0" smtClean="0">
                <a:solidFill>
                  <a:srgbClr val="000000"/>
                </a:solidFill>
                <a:cs typeface="Courier New" pitchFamily="49" charset="0"/>
              </a:rPr>
              <a:t> (</a:t>
            </a:r>
            <a:r>
              <a:rPr lang="en-US" altLang="el-GR" sz="2400" b="1" kern="0" dirty="0" err="1" smtClean="0">
                <a:solidFill>
                  <a:srgbClr val="000000"/>
                </a:solidFill>
                <a:cs typeface="Courier New" pitchFamily="49" charset="0"/>
              </a:rPr>
              <a:t>i</a:t>
            </a:r>
            <a:r>
              <a:rPr lang="en-US" altLang="el-GR" sz="2400" b="1" kern="0" dirty="0" smtClean="0">
                <a:solidFill>
                  <a:srgbClr val="000000"/>
                </a:solidFill>
                <a:cs typeface="Courier New" pitchFamily="49" charset="0"/>
              </a:rPr>
              <a:t> == x) </a:t>
            </a:r>
            <a:br>
              <a:rPr lang="en-US" altLang="el-GR" sz="2400" b="1" kern="0" dirty="0" smtClean="0">
                <a:solidFill>
                  <a:srgbClr val="000000"/>
                </a:solidFill>
                <a:cs typeface="Courier New" pitchFamily="49" charset="0"/>
              </a:rPr>
            </a:br>
            <a:r>
              <a:rPr lang="en-US" altLang="el-GR" sz="2400" b="1" kern="0" dirty="0" smtClean="0">
                <a:solidFill>
                  <a:srgbClr val="000000"/>
                </a:solidFill>
                <a:cs typeface="Courier New" pitchFamily="49" charset="0"/>
              </a:rPr>
              <a:t>  found = true;</a:t>
            </a:r>
          </a:p>
          <a:p>
            <a:pPr lvl="0" fontAlgn="base">
              <a:lnSpc>
                <a:spcPct val="80000"/>
              </a:lnSpc>
              <a:spcAft>
                <a:spcPct val="0"/>
              </a:spcAft>
              <a:buClr>
                <a:srgbClr val="3333CC"/>
              </a:buClr>
              <a:buSzPct val="60000"/>
              <a:buNone/>
            </a:pPr>
            <a:r>
              <a:rPr lang="en-US" altLang="el-GR" sz="2400" b="1" kern="0" dirty="0" smtClean="0">
                <a:solidFill>
                  <a:srgbClr val="000000"/>
                </a:solidFill>
                <a:cs typeface="Courier New" pitchFamily="49" charset="0"/>
              </a:rPr>
              <a:t>	</a:t>
            </a:r>
            <a:r>
              <a:rPr lang="en-US" altLang="el-GR" sz="2400" b="1" kern="0" dirty="0" smtClean="0">
                <a:solidFill>
                  <a:srgbClr val="0033CC"/>
                </a:solidFill>
                <a:cs typeface="Courier New" pitchFamily="49" charset="0"/>
              </a:rPr>
              <a:t>else</a:t>
            </a:r>
          </a:p>
          <a:p>
            <a:pPr lvl="0" fontAlgn="base">
              <a:lnSpc>
                <a:spcPct val="80000"/>
              </a:lnSpc>
              <a:spcAft>
                <a:spcPct val="0"/>
              </a:spcAft>
              <a:buClr>
                <a:srgbClr val="3333CC"/>
              </a:buClr>
              <a:buSzPct val="60000"/>
              <a:buNone/>
            </a:pPr>
            <a:r>
              <a:rPr lang="en-US" altLang="el-GR" sz="2400" b="1" kern="0" dirty="0" smtClean="0">
                <a:solidFill>
                  <a:srgbClr val="000000"/>
                </a:solidFill>
                <a:cs typeface="Courier New" pitchFamily="49" charset="0"/>
              </a:rPr>
              <a:t>	  </a:t>
            </a:r>
            <a:r>
              <a:rPr lang="en-US" altLang="el-GR" sz="2400" b="1" kern="0" dirty="0" err="1" smtClean="0">
                <a:solidFill>
                  <a:srgbClr val="000000"/>
                </a:solidFill>
                <a:cs typeface="Courier New" pitchFamily="49" charset="0"/>
              </a:rPr>
              <a:t>i</a:t>
            </a:r>
            <a:r>
              <a:rPr lang="en-US" altLang="el-GR" sz="2400" b="1" kern="0" dirty="0" smtClean="0">
                <a:solidFill>
                  <a:srgbClr val="000000"/>
                </a:solidFill>
                <a:cs typeface="Courier New" pitchFamily="49" charset="0"/>
              </a:rPr>
              <a:t> = i+1;</a:t>
            </a:r>
          </a:p>
          <a:p>
            <a:pPr lvl="0" fontAlgn="base">
              <a:lnSpc>
                <a:spcPct val="80000"/>
              </a:lnSpc>
              <a:spcAft>
                <a:spcPct val="0"/>
              </a:spcAft>
              <a:buClr>
                <a:srgbClr val="3333CC"/>
              </a:buClr>
              <a:buSzPct val="60000"/>
              <a:buNone/>
            </a:pPr>
            <a:endParaRPr lang="en-US" altLang="el-GR" sz="2400" b="1" kern="0" dirty="0" smtClean="0">
              <a:solidFill>
                <a:srgbClr val="000000"/>
              </a:solidFill>
              <a:cs typeface="Courier New" pitchFamily="49" charset="0"/>
            </a:endParaRPr>
          </a:p>
          <a:p>
            <a:pPr lvl="0" fontAlgn="base">
              <a:lnSpc>
                <a:spcPct val="80000"/>
              </a:lnSpc>
              <a:spcAft>
                <a:spcPct val="0"/>
              </a:spcAft>
              <a:buClr>
                <a:srgbClr val="3333CC"/>
              </a:buClr>
              <a:buSzPct val="60000"/>
              <a:buNone/>
            </a:pPr>
            <a:r>
              <a:rPr lang="en-US" altLang="el-GR" sz="2400" b="1" kern="0" dirty="0" err="1" smtClean="0">
                <a:solidFill>
                  <a:srgbClr val="000000"/>
                </a:solidFill>
                <a:cs typeface="Courier New" pitchFamily="49" charset="0"/>
              </a:rPr>
              <a:t>System.</a:t>
            </a:r>
            <a:r>
              <a:rPr lang="en-US" altLang="el-GR" sz="2400" b="1" kern="0" dirty="0" err="1" smtClean="0">
                <a:solidFill>
                  <a:srgbClr val="006600"/>
                </a:solidFill>
                <a:cs typeface="Courier New" pitchFamily="49" charset="0"/>
              </a:rPr>
              <a:t>out</a:t>
            </a:r>
            <a:r>
              <a:rPr lang="en-US" altLang="el-GR" sz="2400" b="1" kern="0" dirty="0" err="1" smtClean="0">
                <a:solidFill>
                  <a:srgbClr val="000000"/>
                </a:solidFill>
                <a:cs typeface="Courier New" pitchFamily="49" charset="0"/>
              </a:rPr>
              <a:t>.println</a:t>
            </a:r>
            <a:r>
              <a:rPr lang="en-US" altLang="el-GR" sz="2400" b="1" kern="0" dirty="0" smtClean="0">
                <a:cs typeface="Courier New" pitchFamily="49" charset="0"/>
              </a:rPr>
              <a:t>(</a:t>
            </a:r>
            <a:r>
              <a:rPr lang="en-US" altLang="el-GR" sz="2400" kern="0" dirty="0" smtClean="0">
                <a:solidFill>
                  <a:srgbClr val="663300"/>
                </a:solidFill>
                <a:cs typeface="Courier New" pitchFamily="49" charset="0"/>
              </a:rPr>
              <a:t>"</a:t>
            </a:r>
            <a:r>
              <a:rPr lang="el-GR" altLang="el-GR" sz="2400" kern="0" dirty="0" smtClean="0">
                <a:solidFill>
                  <a:srgbClr val="663300"/>
                </a:solidFill>
                <a:cs typeface="Courier New" pitchFamily="49" charset="0"/>
              </a:rPr>
              <a:t>Βρέθηκε μετά από </a:t>
            </a:r>
            <a:r>
              <a:rPr lang="en-US" altLang="el-GR" sz="2400" kern="0" dirty="0" smtClean="0">
                <a:solidFill>
                  <a:srgbClr val="663300"/>
                </a:solidFill>
                <a:cs typeface="Courier New" pitchFamily="49" charset="0"/>
              </a:rPr>
              <a:t>" </a:t>
            </a:r>
            <a:r>
              <a:rPr lang="en-US" altLang="el-GR" sz="2400" kern="0" dirty="0" smtClean="0">
                <a:solidFill>
                  <a:srgbClr val="000000"/>
                </a:solidFill>
                <a:cs typeface="Courier New" pitchFamily="49" charset="0"/>
              </a:rPr>
              <a:t>+ </a:t>
            </a:r>
            <a:r>
              <a:rPr lang="en-US" altLang="el-GR" sz="2400" kern="0" dirty="0" err="1" smtClean="0">
                <a:solidFill>
                  <a:srgbClr val="000000"/>
                </a:solidFill>
                <a:cs typeface="Courier New" pitchFamily="49" charset="0"/>
              </a:rPr>
              <a:t>i</a:t>
            </a:r>
            <a:r>
              <a:rPr lang="en-US" altLang="el-GR" sz="2400" kern="0" dirty="0" smtClean="0">
                <a:solidFill>
                  <a:srgbClr val="000000"/>
                </a:solidFill>
                <a:cs typeface="Courier New" pitchFamily="49" charset="0"/>
              </a:rPr>
              <a:t> + </a:t>
            </a:r>
            <a:r>
              <a:rPr lang="en-US" altLang="el-GR" sz="2400" kern="0" dirty="0" smtClean="0">
                <a:solidFill>
                  <a:srgbClr val="663300"/>
                </a:solidFill>
                <a:cs typeface="Courier New" pitchFamily="49" charset="0"/>
              </a:rPr>
              <a:t>" </a:t>
            </a:r>
            <a:r>
              <a:rPr lang="el-GR" altLang="el-GR" sz="2400" kern="0" dirty="0" smtClean="0">
                <a:solidFill>
                  <a:srgbClr val="663300"/>
                </a:solidFill>
                <a:cs typeface="Courier New" pitchFamily="49" charset="0"/>
              </a:rPr>
              <a:t>βήματα</a:t>
            </a:r>
            <a:r>
              <a:rPr lang="en-US" altLang="el-GR" sz="2400" kern="0" dirty="0" smtClean="0">
                <a:solidFill>
                  <a:srgbClr val="663300"/>
                </a:solidFill>
                <a:cs typeface="Courier New" pitchFamily="49" charset="0"/>
              </a:rPr>
              <a:t>"</a:t>
            </a:r>
            <a:r>
              <a:rPr lang="en-US" altLang="el-GR" sz="2400" kern="0" dirty="0" smtClean="0">
                <a:cs typeface="Courier New" pitchFamily="49" charset="0"/>
              </a:rPr>
              <a:t>);</a:t>
            </a:r>
            <a:r>
              <a:rPr lang="en-US" altLang="el-GR" sz="2400" b="1" kern="0" dirty="0" smtClean="0">
                <a:solidFill>
                  <a:srgbClr val="663300"/>
                </a:solidFill>
                <a:cs typeface="Courier New" pitchFamily="49" charset="0"/>
              </a:rPr>
              <a:t> </a:t>
            </a:r>
          </a:p>
          <a:p>
            <a:pPr lvl="0" fontAlgn="base">
              <a:lnSpc>
                <a:spcPct val="80000"/>
              </a:lnSpc>
              <a:spcAft>
                <a:spcPct val="0"/>
              </a:spcAft>
              <a:buClr>
                <a:srgbClr val="3333CC"/>
              </a:buClr>
              <a:buSzPct val="60000"/>
              <a:buNone/>
            </a:pPr>
            <a:r>
              <a:rPr lang="en-US" altLang="el-GR" sz="2400" b="1" kern="0" dirty="0" smtClean="0">
                <a:solidFill>
                  <a:srgbClr val="000000"/>
                </a:solidFill>
                <a:cs typeface="Courier New" pitchFamily="49" charset="0"/>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294778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352928" cy="1143000"/>
          </a:xfrm>
        </p:spPr>
        <p:txBody>
          <a:bodyPr>
            <a:noAutofit/>
          </a:bodyPr>
          <a:lstStyle/>
          <a:p>
            <a:pPr>
              <a:tabLst>
                <a:tab pos="7359650" algn="l"/>
              </a:tabLst>
            </a:pPr>
            <a:r>
              <a:rPr lang="el-GR" altLang="el-GR" b="1" dirty="0"/>
              <a:t>Η δομή επανάληψης </a:t>
            </a:r>
            <a:r>
              <a:rPr lang="en-US" altLang="el-GR" b="1" dirty="0" smtClean="0"/>
              <a:t>do-while</a:t>
            </a:r>
            <a:endParaRPr lang="el-GR" b="1" dirty="0"/>
          </a:p>
        </p:txBody>
      </p:sp>
      <p:sp>
        <p:nvSpPr>
          <p:cNvPr id="3" name="Θέση περιεχομένου 1"/>
          <p:cNvSpPr>
            <a:spLocks noGrp="1"/>
          </p:cNvSpPr>
          <p:nvPr>
            <p:ph idx="1"/>
          </p:nvPr>
        </p:nvSpPr>
        <p:spPr/>
        <p:txBody>
          <a:bodyPr/>
          <a:lstStyle/>
          <a:p>
            <a:pPr lvl="0" fontAlgn="base">
              <a:spcBef>
                <a:spcPts val="0"/>
              </a:spcBef>
              <a:spcAft>
                <a:spcPct val="0"/>
              </a:spcAft>
              <a:buClr>
                <a:srgbClr val="3333CC"/>
              </a:buClr>
              <a:buSzPct val="120000"/>
              <a:buFont typeface="Wingdings" panose="05000000000000000000" pitchFamily="2" charset="2"/>
              <a:buChar char="§"/>
            </a:pPr>
            <a:endParaRPr lang="el-GR" altLang="el-GR" kern="0" dirty="0" smtClean="0">
              <a:solidFill>
                <a:srgbClr val="000000"/>
              </a:solidFill>
            </a:endParaRPr>
          </a:p>
          <a:p>
            <a:pPr lvl="0" fontAlgn="base">
              <a:spcBef>
                <a:spcPts val="0"/>
              </a:spcBef>
              <a:spcAft>
                <a:spcPct val="0"/>
              </a:spcAft>
              <a:buClr>
                <a:srgbClr val="3333CC"/>
              </a:buClr>
              <a:buSzPct val="120000"/>
              <a:buFont typeface="Wingdings" panose="05000000000000000000" pitchFamily="2" charset="2"/>
              <a:buChar char="§"/>
            </a:pPr>
            <a:r>
              <a:rPr lang="el-GR" altLang="el-GR" kern="0" dirty="0" smtClean="0">
                <a:solidFill>
                  <a:srgbClr val="000000"/>
                </a:solidFill>
              </a:rPr>
              <a:t>Υπάρχουν </a:t>
            </a:r>
            <a:r>
              <a:rPr lang="el-GR" altLang="el-GR" kern="0" dirty="0">
                <a:solidFill>
                  <a:srgbClr val="000000"/>
                </a:solidFill>
              </a:rPr>
              <a:t>κάποιες </a:t>
            </a:r>
            <a:r>
              <a:rPr lang="el-GR" altLang="el-GR" kern="0" dirty="0" smtClean="0">
                <a:solidFill>
                  <a:srgbClr val="000000"/>
                </a:solidFill>
              </a:rPr>
              <a:t>περιπτώσεις</a:t>
            </a:r>
            <a:r>
              <a:rPr lang="en-US" altLang="el-GR" kern="0" dirty="0" smtClean="0">
                <a:solidFill>
                  <a:srgbClr val="000000"/>
                </a:solidFill>
              </a:rPr>
              <a:t>,</a:t>
            </a:r>
            <a:r>
              <a:rPr lang="el-GR" altLang="el-GR" kern="0" dirty="0" smtClean="0">
                <a:solidFill>
                  <a:srgbClr val="000000"/>
                </a:solidFill>
              </a:rPr>
              <a:t> </a:t>
            </a:r>
            <a:r>
              <a:rPr lang="el-GR" altLang="el-GR" kern="0" dirty="0">
                <a:solidFill>
                  <a:srgbClr val="000000"/>
                </a:solidFill>
              </a:rPr>
              <a:t>στις οποίες θα θέλαμε οι εντολές μέσα στο </a:t>
            </a:r>
            <a:r>
              <a:rPr lang="el-GR" altLang="el-GR" kern="0" dirty="0" smtClean="0">
                <a:solidFill>
                  <a:srgbClr val="000000"/>
                </a:solidFill>
              </a:rPr>
              <a:t>βρόγχο, </a:t>
            </a:r>
            <a:r>
              <a:rPr lang="el-GR" altLang="el-GR" kern="0" dirty="0">
                <a:solidFill>
                  <a:srgbClr val="000000"/>
                </a:solidFill>
              </a:rPr>
              <a:t>να εκτελεστούν τουλάχιστον μία </a:t>
            </a:r>
            <a:r>
              <a:rPr lang="el-GR" altLang="el-GR" kern="0" dirty="0" smtClean="0">
                <a:solidFill>
                  <a:srgbClr val="000000"/>
                </a:solidFill>
              </a:rPr>
              <a:t>φορά, </a:t>
            </a:r>
            <a:r>
              <a:rPr lang="el-GR" altLang="el-GR" kern="0" dirty="0">
                <a:solidFill>
                  <a:srgbClr val="000000"/>
                </a:solidFill>
              </a:rPr>
              <a:t>και στη συνέχεια να ελεγχθεί η συνθήκη εξόδου. </a:t>
            </a:r>
            <a:r>
              <a:rPr lang="el-GR" altLang="el-GR" kern="0" dirty="0" smtClean="0">
                <a:solidFill>
                  <a:srgbClr val="000000"/>
                </a:solidFill>
              </a:rPr>
              <a:t>Σε </a:t>
            </a:r>
            <a:r>
              <a:rPr lang="el-GR" altLang="el-GR" kern="0" dirty="0">
                <a:solidFill>
                  <a:srgbClr val="000000"/>
                </a:solidFill>
              </a:rPr>
              <a:t>αυτές τις </a:t>
            </a:r>
            <a:r>
              <a:rPr lang="el-GR" altLang="el-GR" kern="0" dirty="0" smtClean="0">
                <a:solidFill>
                  <a:srgbClr val="000000"/>
                </a:solidFill>
              </a:rPr>
              <a:t>περιπτώσεις, </a:t>
            </a:r>
            <a:r>
              <a:rPr lang="el-GR" altLang="el-GR" kern="0" dirty="0">
                <a:solidFill>
                  <a:srgbClr val="000000"/>
                </a:solidFill>
              </a:rPr>
              <a:t>προτιμάται η χρήση της </a:t>
            </a:r>
            <a:r>
              <a:rPr lang="en-US" altLang="el-GR" b="1" kern="0" dirty="0" smtClean="0"/>
              <a:t>do-while</a:t>
            </a:r>
            <a:r>
              <a:rPr lang="el-GR" altLang="el-GR" kern="0" dirty="0" smtClean="0"/>
              <a:t>,</a:t>
            </a:r>
            <a:r>
              <a:rPr lang="el-GR" altLang="el-GR" kern="0" dirty="0" smtClean="0">
                <a:solidFill>
                  <a:srgbClr val="000000"/>
                </a:solidFill>
              </a:rPr>
              <a:t> </a:t>
            </a:r>
            <a:r>
              <a:rPr lang="el-GR" altLang="el-GR" kern="0" dirty="0">
                <a:solidFill>
                  <a:srgbClr val="000000"/>
                </a:solidFill>
              </a:rPr>
              <a:t>αντί της </a:t>
            </a:r>
            <a:r>
              <a:rPr lang="en-US" altLang="el-GR" b="1" kern="0" dirty="0" smtClean="0"/>
              <a:t>while</a:t>
            </a:r>
            <a:r>
              <a:rPr lang="el-GR" altLang="el-GR" kern="0" dirty="0" smtClean="0">
                <a:solidFill>
                  <a:srgbClr val="000000"/>
                </a:solidFill>
              </a:rPr>
              <a:t>. </a:t>
            </a:r>
            <a:endParaRPr lang="el-GR" altLang="el-GR"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sz="1400" dirty="0">
              <a:solidFill>
                <a:schemeClr val="tx1"/>
              </a:solidFill>
            </a:endParaRPr>
          </a:p>
        </p:txBody>
      </p:sp>
    </p:spTree>
    <p:extLst>
      <p:ext uri="{BB962C8B-B14F-4D97-AF65-F5344CB8AC3E}">
        <p14:creationId xmlns:p14="http://schemas.microsoft.com/office/powerpoint/2010/main" val="1815246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352928" cy="1143000"/>
          </a:xfrm>
        </p:spPr>
        <p:txBody>
          <a:bodyPr>
            <a:noAutofit/>
          </a:bodyPr>
          <a:lstStyle/>
          <a:p>
            <a:r>
              <a:rPr lang="el-GR" altLang="el-GR" b="1" dirty="0">
                <a:solidFill>
                  <a:prstClr val="black"/>
                </a:solidFill>
              </a:rPr>
              <a:t>Η </a:t>
            </a:r>
            <a:r>
              <a:rPr lang="en-US" altLang="el-GR" b="1" dirty="0" smtClean="0">
                <a:solidFill>
                  <a:prstClr val="black"/>
                </a:solidFill>
              </a:rPr>
              <a:t>do-while</a:t>
            </a:r>
            <a:endParaRPr lang="el-GR" sz="4800" dirty="0"/>
          </a:p>
        </p:txBody>
      </p:sp>
      <p:sp>
        <p:nvSpPr>
          <p:cNvPr id="3" name="Θέση περιεχομένου 1"/>
          <p:cNvSpPr>
            <a:spLocks noGrp="1"/>
          </p:cNvSpPr>
          <p:nvPr>
            <p:ph idx="1"/>
          </p:nvPr>
        </p:nvSpPr>
        <p:spPr/>
        <p:txBody>
          <a:bodyPr/>
          <a:lstStyle/>
          <a:p>
            <a:pPr lvl="0" fontAlgn="base">
              <a:lnSpc>
                <a:spcPct val="90000"/>
              </a:lnSpc>
              <a:spcBef>
                <a:spcPts val="0"/>
              </a:spcBef>
              <a:spcAft>
                <a:spcPts val="2400"/>
              </a:spcAft>
              <a:buClr>
                <a:srgbClr val="3333CC"/>
              </a:buClr>
              <a:buSzPct val="120000"/>
              <a:buFont typeface="Wingdings" panose="05000000000000000000" pitchFamily="2" charset="2"/>
              <a:buChar char="§"/>
            </a:pPr>
            <a:r>
              <a:rPr lang="el-GR" altLang="el-GR" kern="0" dirty="0">
                <a:solidFill>
                  <a:srgbClr val="000000"/>
                </a:solidFill>
              </a:rPr>
              <a:t>Η </a:t>
            </a:r>
            <a:r>
              <a:rPr lang="en-US" altLang="el-GR" kern="0" dirty="0" smtClean="0">
                <a:solidFill>
                  <a:srgbClr val="000000"/>
                </a:solidFill>
              </a:rPr>
              <a:t>do-while</a:t>
            </a:r>
            <a:r>
              <a:rPr lang="el-GR" altLang="el-GR" kern="0" dirty="0" smtClean="0">
                <a:solidFill>
                  <a:srgbClr val="000000"/>
                </a:solidFill>
              </a:rPr>
              <a:t> </a:t>
            </a:r>
            <a:r>
              <a:rPr lang="el-GR" altLang="el-GR" kern="0" dirty="0">
                <a:solidFill>
                  <a:srgbClr val="000000"/>
                </a:solidFill>
              </a:rPr>
              <a:t>έχει την ακόλουθη γενική μορφή: </a:t>
            </a:r>
          </a:p>
          <a:p>
            <a:pPr lvl="0" fontAlgn="base">
              <a:lnSpc>
                <a:spcPct val="90000"/>
              </a:lnSpc>
              <a:spcBef>
                <a:spcPts val="0"/>
              </a:spcBef>
              <a:spcAft>
                <a:spcPts val="2400"/>
              </a:spcAft>
              <a:buClr>
                <a:srgbClr val="3333CC"/>
              </a:buClr>
              <a:buSzPct val="60000"/>
              <a:buNone/>
            </a:pPr>
            <a:r>
              <a:rPr lang="en-US" altLang="el-GR" kern="0" dirty="0">
                <a:solidFill>
                  <a:srgbClr val="000000"/>
                </a:solidFill>
              </a:rPr>
              <a:t>	</a:t>
            </a:r>
            <a:r>
              <a:rPr lang="en-US" altLang="el-GR" b="1" kern="0" dirty="0" smtClean="0"/>
              <a:t>do</a:t>
            </a:r>
            <a:r>
              <a:rPr lang="en-US" altLang="el-GR" kern="0" dirty="0" smtClean="0">
                <a:solidFill>
                  <a:srgbClr val="0033CC"/>
                </a:solidFill>
              </a:rPr>
              <a:t> </a:t>
            </a:r>
            <a:r>
              <a:rPr lang="el-GR" altLang="el-GR" kern="0" dirty="0">
                <a:solidFill>
                  <a:srgbClr val="000000"/>
                </a:solidFill>
              </a:rPr>
              <a:t/>
            </a:r>
            <a:br>
              <a:rPr lang="el-GR" altLang="el-GR" kern="0" dirty="0">
                <a:solidFill>
                  <a:srgbClr val="000000"/>
                </a:solidFill>
              </a:rPr>
            </a:br>
            <a:r>
              <a:rPr lang="el-GR" altLang="el-GR" kern="0" dirty="0">
                <a:solidFill>
                  <a:srgbClr val="000000"/>
                </a:solidFill>
              </a:rPr>
              <a:t>     εντολές; </a:t>
            </a:r>
            <a:br>
              <a:rPr lang="el-GR" altLang="el-GR" kern="0" dirty="0">
                <a:solidFill>
                  <a:srgbClr val="000000"/>
                </a:solidFill>
              </a:rPr>
            </a:br>
            <a:r>
              <a:rPr lang="en-US" altLang="el-GR" b="1" kern="0" dirty="0" smtClean="0"/>
              <a:t>while</a:t>
            </a:r>
            <a:r>
              <a:rPr lang="el-GR" altLang="el-GR" kern="0" dirty="0" smtClean="0">
                <a:solidFill>
                  <a:srgbClr val="000000"/>
                </a:solidFill>
              </a:rPr>
              <a:t> </a:t>
            </a:r>
            <a:r>
              <a:rPr lang="el-GR" altLang="el-GR" kern="0" dirty="0">
                <a:solidFill>
                  <a:srgbClr val="000000"/>
                </a:solidFill>
              </a:rPr>
              <a:t>(συνθήκη</a:t>
            </a:r>
            <a:r>
              <a:rPr lang="el-GR" altLang="el-GR" kern="0" dirty="0" smtClean="0">
                <a:solidFill>
                  <a:srgbClr val="000000"/>
                </a:solidFill>
              </a:rPr>
              <a:t>); </a:t>
            </a:r>
            <a:endParaRPr lang="el-GR" altLang="el-GR" kern="0" dirty="0">
              <a:solidFill>
                <a:srgbClr val="000000"/>
              </a:solidFill>
            </a:endParaRPr>
          </a:p>
          <a:p>
            <a:pPr lvl="0" fontAlgn="base">
              <a:lnSpc>
                <a:spcPct val="90000"/>
              </a:lnSpc>
              <a:spcBef>
                <a:spcPts val="0"/>
              </a:spcBef>
              <a:spcAft>
                <a:spcPct val="0"/>
              </a:spcAft>
              <a:buClr>
                <a:srgbClr val="3333CC"/>
              </a:buClr>
              <a:buSzPct val="120000"/>
              <a:buFont typeface="Wingdings" panose="05000000000000000000" pitchFamily="2" charset="2"/>
              <a:buChar char="§"/>
            </a:pPr>
            <a:r>
              <a:rPr lang="el-GR" altLang="el-GR" kern="0" dirty="0">
                <a:solidFill>
                  <a:srgbClr val="000000"/>
                </a:solidFill>
              </a:rPr>
              <a:t>Στην </a:t>
            </a:r>
            <a:r>
              <a:rPr lang="en-US" altLang="el-GR" b="1" kern="0" dirty="0" smtClean="0"/>
              <a:t>do-while</a:t>
            </a:r>
            <a:r>
              <a:rPr lang="el-GR" altLang="el-GR" kern="0" dirty="0" smtClean="0"/>
              <a:t>,</a:t>
            </a:r>
            <a:r>
              <a:rPr lang="el-GR" altLang="el-GR" kern="0" dirty="0" smtClean="0">
                <a:solidFill>
                  <a:srgbClr val="000000"/>
                </a:solidFill>
              </a:rPr>
              <a:t> </a:t>
            </a:r>
            <a:r>
              <a:rPr lang="el-GR" altLang="el-GR" kern="0" dirty="0">
                <a:solidFill>
                  <a:srgbClr val="000000"/>
                </a:solidFill>
              </a:rPr>
              <a:t>πρώτα εκτελούνται οι </a:t>
            </a:r>
            <a:r>
              <a:rPr lang="el-GR" altLang="el-GR" kern="0" dirty="0" smtClean="0">
                <a:solidFill>
                  <a:srgbClr val="000000"/>
                </a:solidFill>
              </a:rPr>
              <a:t>εντολές, </a:t>
            </a:r>
            <a:r>
              <a:rPr lang="el-GR" altLang="el-GR" kern="0" dirty="0">
                <a:solidFill>
                  <a:srgbClr val="000000"/>
                </a:solidFill>
              </a:rPr>
              <a:t>και στη συνέχεια ελέγχεται η συνθήκη. Ο </a:t>
            </a:r>
            <a:r>
              <a:rPr lang="el-GR" altLang="el-GR" kern="0" dirty="0" smtClean="0">
                <a:solidFill>
                  <a:srgbClr val="000000"/>
                </a:solidFill>
              </a:rPr>
              <a:t>βρόγχος τερματίζεται, </a:t>
            </a:r>
            <a:r>
              <a:rPr lang="el-GR" altLang="el-GR" kern="0" dirty="0">
                <a:solidFill>
                  <a:srgbClr val="000000"/>
                </a:solidFill>
              </a:rPr>
              <a:t>αν η συνθήκη βρεθεί ψευδής.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sz="1400" dirty="0">
              <a:solidFill>
                <a:schemeClr val="tx1"/>
              </a:solidFill>
            </a:endParaRPr>
          </a:p>
        </p:txBody>
      </p:sp>
    </p:spTree>
    <p:extLst>
      <p:ext uri="{BB962C8B-B14F-4D97-AF65-F5344CB8AC3E}">
        <p14:creationId xmlns:p14="http://schemas.microsoft.com/office/powerpoint/2010/main" val="2020159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Παράδειγμα </a:t>
            </a:r>
            <a:r>
              <a:rPr lang="el-GR" altLang="el-GR" b="1" dirty="0" smtClean="0"/>
              <a:t>επανάληψης</a:t>
            </a:r>
            <a:br>
              <a:rPr lang="el-GR" altLang="el-GR" b="1" dirty="0" smtClean="0"/>
            </a:br>
            <a:r>
              <a:rPr lang="en-US" altLang="el-GR" b="1" dirty="0" smtClean="0"/>
              <a:t>do-while </a:t>
            </a:r>
            <a:endParaRPr lang="en-US" b="1" dirty="0"/>
          </a:p>
        </p:txBody>
      </p:sp>
      <p:sp>
        <p:nvSpPr>
          <p:cNvPr id="3" name="Θέση περιεχομένου 1" descr="Τμήμα προγράμματος: Int c = 5, ερωτηματικό. Enter, do άγκιστρο. Enter, c πλην πλην, ερωτηματικό. Enter,  κλείσιμο αγκίστρου, while, παρένθεση c θαυμαστικό = 1, κλείσιμο παρένθεσης, ερωτηματικό. "/>
          <p:cNvSpPr>
            <a:spLocks noGrp="1"/>
          </p:cNvSpPr>
          <p:nvPr>
            <p:ph idx="1"/>
            <p:custDataLst>
              <p:tags r:id="rId2"/>
            </p:custDataLst>
          </p:nvPr>
        </p:nvSpPr>
        <p:spPr/>
        <p:txBody>
          <a:bodyPr>
            <a:normAutofit/>
          </a:bodyPr>
          <a:lstStyle/>
          <a:p>
            <a:pPr marL="400050" lvl="1" indent="0">
              <a:buNone/>
            </a:pPr>
            <a:r>
              <a:rPr lang="en-US" altLang="el-GR" sz="3200" b="1" kern="0" spc="1300" dirty="0" smtClean="0">
                <a:solidFill>
                  <a:srgbClr val="000000"/>
                </a:solidFill>
              </a:rPr>
              <a:t>...</a:t>
            </a:r>
            <a:r>
              <a:rPr lang="en-US" altLang="el-GR" sz="3200" b="1" kern="0" dirty="0" smtClean="0">
                <a:solidFill>
                  <a:srgbClr val="000000"/>
                </a:solidFill>
              </a:rPr>
              <a:t> </a:t>
            </a:r>
            <a:br>
              <a:rPr lang="en-US" altLang="el-GR" sz="3200" b="1" kern="0" dirty="0" smtClean="0">
                <a:solidFill>
                  <a:srgbClr val="000000"/>
                </a:solidFill>
              </a:rPr>
            </a:br>
            <a:r>
              <a:rPr lang="en-US" altLang="el-GR" sz="3200" b="1" kern="0" spc="600" dirty="0" err="1" smtClean="0">
                <a:solidFill>
                  <a:srgbClr val="0033CC"/>
                </a:solidFill>
              </a:rPr>
              <a:t>int</a:t>
            </a:r>
            <a:r>
              <a:rPr lang="en-US" altLang="el-GR" sz="3200" b="1" kern="0" spc="1300" dirty="0" smtClean="0">
                <a:solidFill>
                  <a:srgbClr val="000000"/>
                </a:solidFill>
              </a:rPr>
              <a:t> c = </a:t>
            </a:r>
            <a:r>
              <a:rPr lang="en-US" altLang="el-GR" sz="3200" b="1" kern="0" spc="600" dirty="0" smtClean="0">
                <a:solidFill>
                  <a:srgbClr val="000000"/>
                </a:solidFill>
              </a:rPr>
              <a:t>5; </a:t>
            </a:r>
            <a:r>
              <a:rPr lang="en-US" altLang="el-GR" sz="3200" b="1" kern="0" dirty="0" smtClean="0">
                <a:solidFill>
                  <a:srgbClr val="000000"/>
                </a:solidFill>
              </a:rPr>
              <a:t/>
            </a:r>
            <a:br>
              <a:rPr lang="en-US" altLang="el-GR" sz="3200" b="1" kern="0" dirty="0" smtClean="0">
                <a:solidFill>
                  <a:srgbClr val="000000"/>
                </a:solidFill>
              </a:rPr>
            </a:br>
            <a:r>
              <a:rPr lang="en-US" altLang="el-GR" sz="3200" b="1" kern="0" spc="1300" dirty="0" smtClean="0">
                <a:solidFill>
                  <a:srgbClr val="000000"/>
                </a:solidFill>
              </a:rPr>
              <a:t>...</a:t>
            </a:r>
            <a:r>
              <a:rPr lang="en-US" altLang="el-GR" sz="3200" b="1" kern="0" spc="600" dirty="0" smtClean="0">
                <a:solidFill>
                  <a:srgbClr val="000000"/>
                </a:solidFill>
              </a:rPr>
              <a:t> </a:t>
            </a:r>
            <a:r>
              <a:rPr lang="en-US" altLang="el-GR" sz="3200" b="1" kern="0" dirty="0" smtClean="0">
                <a:solidFill>
                  <a:srgbClr val="000000"/>
                </a:solidFill>
              </a:rPr>
              <a:t/>
            </a:r>
            <a:br>
              <a:rPr lang="en-US" altLang="el-GR" sz="3200" b="1" kern="0" dirty="0" smtClean="0">
                <a:solidFill>
                  <a:srgbClr val="000000"/>
                </a:solidFill>
              </a:rPr>
            </a:br>
            <a:r>
              <a:rPr lang="en-US" altLang="el-GR" sz="3200" b="1" kern="0" spc="300" dirty="0" smtClean="0">
                <a:solidFill>
                  <a:srgbClr val="0033CC"/>
                </a:solidFill>
              </a:rPr>
              <a:t>do</a:t>
            </a:r>
            <a:r>
              <a:rPr lang="en-US" altLang="el-GR" sz="3200" b="1" kern="0" spc="1300" dirty="0" smtClean="0">
                <a:solidFill>
                  <a:srgbClr val="000000"/>
                </a:solidFill>
              </a:rPr>
              <a:t> {</a:t>
            </a:r>
          </a:p>
          <a:p>
            <a:pPr marL="1257300" lvl="3" indent="0">
              <a:buNone/>
            </a:pPr>
            <a:r>
              <a:rPr lang="en-US" altLang="el-GR" sz="3200" b="1" kern="0" spc="600" dirty="0" smtClean="0">
                <a:solidFill>
                  <a:srgbClr val="000000"/>
                </a:solidFill>
              </a:rPr>
              <a:t>c––;</a:t>
            </a:r>
          </a:p>
          <a:p>
            <a:pPr marL="1257300" lvl="3" indent="0">
              <a:buNone/>
            </a:pPr>
            <a:r>
              <a:rPr lang="en-US" altLang="el-GR" sz="3200" b="1" kern="0" spc="1300" dirty="0" smtClean="0">
                <a:solidFill>
                  <a:srgbClr val="000000"/>
                </a:solidFill>
              </a:rPr>
              <a:t>...</a:t>
            </a:r>
          </a:p>
          <a:p>
            <a:pPr marL="400050" lvl="1" indent="0">
              <a:buNone/>
            </a:pPr>
            <a:r>
              <a:rPr lang="en-US" altLang="el-GR" sz="3200" b="1" kern="0" dirty="0" smtClean="0">
                <a:solidFill>
                  <a:srgbClr val="000000"/>
                </a:solidFill>
              </a:rPr>
              <a:t>}</a:t>
            </a:r>
            <a:r>
              <a:rPr lang="en-US" altLang="el-GR" sz="3200" b="1" kern="0" spc="1300" dirty="0" smtClean="0">
                <a:solidFill>
                  <a:srgbClr val="000000"/>
                </a:solidFill>
              </a:rPr>
              <a:t> </a:t>
            </a:r>
            <a:r>
              <a:rPr lang="en-US" altLang="el-GR" sz="3200" b="1" kern="0" spc="300" dirty="0" smtClean="0">
                <a:solidFill>
                  <a:srgbClr val="0033CC"/>
                </a:solidFill>
              </a:rPr>
              <a:t>while</a:t>
            </a:r>
            <a:r>
              <a:rPr lang="en-US" altLang="el-GR" sz="3200" b="1" kern="0" spc="1300" dirty="0" smtClean="0">
                <a:solidFill>
                  <a:srgbClr val="000000"/>
                </a:solidFill>
              </a:rPr>
              <a:t> </a:t>
            </a:r>
            <a:r>
              <a:rPr lang="en-US" altLang="el-GR" sz="3200" b="1" kern="0" spc="600" dirty="0" smtClean="0">
                <a:solidFill>
                  <a:srgbClr val="000000"/>
                </a:solidFill>
              </a:rPr>
              <a:t>(</a:t>
            </a:r>
            <a:r>
              <a:rPr lang="en-US" altLang="el-GR" sz="3200" b="1" kern="0" spc="1300" dirty="0" smtClean="0">
                <a:solidFill>
                  <a:srgbClr val="000000"/>
                </a:solidFill>
              </a:rPr>
              <a:t>c != </a:t>
            </a:r>
            <a:r>
              <a:rPr lang="en-US" altLang="el-GR" sz="3200" b="1" kern="0" spc="600" dirty="0" smtClean="0">
                <a:solidFill>
                  <a:srgbClr val="000000"/>
                </a:solidFill>
              </a:rPr>
              <a:t>1); </a:t>
            </a:r>
            <a:r>
              <a:rPr lang="en-US" altLang="el-GR" sz="3200" b="1" kern="0" dirty="0" smtClean="0">
                <a:solidFill>
                  <a:srgbClr val="000000"/>
                </a:solidFill>
              </a:rPr>
              <a:t/>
            </a:r>
            <a:br>
              <a:rPr lang="en-US" altLang="el-GR" sz="3200" b="1" kern="0" dirty="0" smtClean="0">
                <a:solidFill>
                  <a:srgbClr val="000000"/>
                </a:solidFill>
              </a:rPr>
            </a:br>
            <a:r>
              <a:rPr lang="en-US" altLang="el-GR" sz="3200" b="1" kern="0" spc="1300" dirty="0" smtClean="0">
                <a:solidFill>
                  <a:srgbClr val="000000"/>
                </a:solidFill>
              </a:rPr>
              <a:t>...</a:t>
            </a:r>
            <a:endParaRPr lang="en-US" sz="3200" spc="13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14636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Η δομή επιλογής </a:t>
            </a:r>
            <a:r>
              <a:rPr lang="en-US" altLang="el-GR" b="1" dirty="0" smtClean="0"/>
              <a:t>switch-case</a:t>
            </a:r>
            <a:endParaRPr lang="en-US" b="1" dirty="0"/>
          </a:p>
        </p:txBody>
      </p:sp>
      <p:sp>
        <p:nvSpPr>
          <p:cNvPr id="5" name="Θέση περιεχομένου 1"/>
          <p:cNvSpPr txBox="1"/>
          <p:nvPr/>
        </p:nvSpPr>
        <p:spPr>
          <a:xfrm>
            <a:off x="683568" y="1556792"/>
            <a:ext cx="7632848" cy="1754326"/>
          </a:xfrm>
          <a:prstGeom prst="rect">
            <a:avLst/>
          </a:prstGeom>
          <a:noFill/>
        </p:spPr>
        <p:txBody>
          <a:bodyPr wrap="square" rtlCol="0">
            <a:spAutoFit/>
          </a:bodyPr>
          <a:lstStyle/>
          <a:p>
            <a:pPr marL="342900" indent="-342900">
              <a:lnSpc>
                <a:spcPct val="90000"/>
              </a:lnSpc>
              <a:buClr>
                <a:srgbClr val="3333CC"/>
              </a:buClr>
              <a:buSzPct val="120000"/>
              <a:buFont typeface="Wingdings" panose="05000000000000000000" pitchFamily="2" charset="2"/>
              <a:buChar char="§"/>
            </a:pPr>
            <a:r>
              <a:rPr lang="el-GR" altLang="el-GR" sz="2400" kern="0" dirty="0">
                <a:solidFill>
                  <a:srgbClr val="000000"/>
                </a:solidFill>
              </a:rPr>
              <a:t>Όταν οι εναλλακτικές </a:t>
            </a:r>
            <a:r>
              <a:rPr lang="el-GR" altLang="el-GR" sz="2400" kern="0" dirty="0" smtClean="0">
                <a:solidFill>
                  <a:srgbClr val="000000"/>
                </a:solidFill>
              </a:rPr>
              <a:t>περιπτώσεις, </a:t>
            </a:r>
            <a:r>
              <a:rPr lang="el-GR" altLang="el-GR" sz="2400" kern="0" dirty="0">
                <a:solidFill>
                  <a:srgbClr val="000000"/>
                </a:solidFill>
              </a:rPr>
              <a:t>που πρέπει να </a:t>
            </a:r>
            <a:r>
              <a:rPr lang="el-GR" altLang="el-GR" sz="2400" kern="0" dirty="0" smtClean="0">
                <a:solidFill>
                  <a:srgbClr val="000000"/>
                </a:solidFill>
              </a:rPr>
              <a:t>ελέγξουμε </a:t>
            </a:r>
            <a:r>
              <a:rPr lang="el-GR" altLang="el-GR" sz="2400" kern="0" dirty="0">
                <a:solidFill>
                  <a:srgbClr val="000000"/>
                </a:solidFill>
              </a:rPr>
              <a:t>με την </a:t>
            </a:r>
            <a:r>
              <a:rPr lang="en-US" altLang="el-GR" sz="2400" kern="0" dirty="0" smtClean="0">
                <a:solidFill>
                  <a:srgbClr val="000000"/>
                </a:solidFill>
              </a:rPr>
              <a:t>if</a:t>
            </a:r>
            <a:r>
              <a:rPr lang="el-GR" altLang="el-GR" sz="2400" kern="0" dirty="0" smtClean="0">
                <a:solidFill>
                  <a:srgbClr val="000000"/>
                </a:solidFill>
              </a:rPr>
              <a:t>, είναι </a:t>
            </a:r>
            <a:r>
              <a:rPr lang="el-GR" altLang="el-GR" sz="2400" kern="0" dirty="0">
                <a:solidFill>
                  <a:srgbClr val="000000"/>
                </a:solidFill>
              </a:rPr>
              <a:t>πάρα </a:t>
            </a:r>
            <a:r>
              <a:rPr lang="el-GR" altLang="el-GR" sz="2400" kern="0" dirty="0" smtClean="0">
                <a:solidFill>
                  <a:srgbClr val="000000"/>
                </a:solidFill>
              </a:rPr>
              <a:t>πολλές, </a:t>
            </a:r>
            <a:r>
              <a:rPr lang="el-GR" altLang="el-GR" sz="2400" kern="0" dirty="0">
                <a:solidFill>
                  <a:srgbClr val="000000"/>
                </a:solidFill>
              </a:rPr>
              <a:t>και αφορούν τον έλεγχο για ισότητα της </a:t>
            </a:r>
            <a:r>
              <a:rPr lang="el-GR" altLang="el-GR" sz="2400" kern="0" dirty="0" smtClean="0">
                <a:solidFill>
                  <a:srgbClr val="000000"/>
                </a:solidFill>
              </a:rPr>
              <a:t>τιμής </a:t>
            </a:r>
            <a:r>
              <a:rPr lang="el-GR" altLang="el-GR" sz="2400" kern="0" dirty="0">
                <a:solidFill>
                  <a:srgbClr val="000000"/>
                </a:solidFill>
              </a:rPr>
              <a:t>μιας </a:t>
            </a:r>
            <a:r>
              <a:rPr lang="el-GR" altLang="el-GR" sz="2400" kern="0" dirty="0" smtClean="0">
                <a:solidFill>
                  <a:srgbClr val="000000"/>
                </a:solidFill>
              </a:rPr>
              <a:t>μεταβλητής </a:t>
            </a:r>
            <a:r>
              <a:rPr lang="el-GR" altLang="el-GR" sz="2400" kern="0" dirty="0">
                <a:solidFill>
                  <a:srgbClr val="000000"/>
                </a:solidFill>
              </a:rPr>
              <a:t>ή μιας </a:t>
            </a:r>
            <a:r>
              <a:rPr lang="el-GR" altLang="el-GR" sz="2400" kern="0" dirty="0" smtClean="0">
                <a:solidFill>
                  <a:srgbClr val="000000"/>
                </a:solidFill>
              </a:rPr>
              <a:t>έκφρασης </a:t>
            </a:r>
            <a:r>
              <a:rPr lang="el-GR" altLang="el-GR" sz="2400" kern="0" dirty="0">
                <a:solidFill>
                  <a:srgbClr val="000000"/>
                </a:solidFill>
              </a:rPr>
              <a:t>με κάποιες </a:t>
            </a:r>
            <a:r>
              <a:rPr lang="el-GR" altLang="el-GR" sz="2400" kern="0" dirty="0" smtClean="0">
                <a:solidFill>
                  <a:srgbClr val="000000"/>
                </a:solidFill>
              </a:rPr>
              <a:t>τιμές, </a:t>
            </a:r>
            <a:r>
              <a:rPr lang="el-GR" altLang="el-GR" sz="2400" kern="0" dirty="0">
                <a:solidFill>
                  <a:srgbClr val="000000"/>
                </a:solidFill>
              </a:rPr>
              <a:t>προτιμάται η </a:t>
            </a:r>
            <a:r>
              <a:rPr lang="en-US" altLang="el-GR" sz="2400" b="1" kern="0" dirty="0" smtClean="0"/>
              <a:t>switch-case</a:t>
            </a:r>
            <a:r>
              <a:rPr lang="el-GR" altLang="el-GR" sz="2400" kern="0" dirty="0" smtClean="0"/>
              <a:t>,</a:t>
            </a:r>
            <a:r>
              <a:rPr lang="el-GR" altLang="el-GR" sz="2400" kern="0" dirty="0" smtClean="0">
                <a:solidFill>
                  <a:srgbClr val="000000"/>
                </a:solidFill>
              </a:rPr>
              <a:t> </a:t>
            </a:r>
            <a:r>
              <a:rPr lang="el-GR" altLang="el-GR" sz="2400" kern="0" dirty="0">
                <a:solidFill>
                  <a:srgbClr val="000000"/>
                </a:solidFill>
              </a:rPr>
              <a:t>η οποία έχει την ακόλουθη γενική μορφή: </a:t>
            </a:r>
            <a:endParaRPr lang="el-GR" sz="2000" dirty="0"/>
          </a:p>
        </p:txBody>
      </p:sp>
      <p:sp>
        <p:nvSpPr>
          <p:cNvPr id="6" name="Θέση περιεχομένου 2" descr="Τμήμα προγράμματος: Switch, παρένθεση, έκφραση, κλείσιμο παρένθεσης, άγκιστρο. Enter, case τιμή 1, άνω κάτω τελεία. Enter, εντολές 1, ερωτηματικό, αγκύλη break ερωτηματικό, κλείσιμο αγκύλης. Enter, case τιμή ν, άνω κάτω τελεία. Enter, εντολές ν, ερωτηματικό, αγκύλη break ερωτηματικό, κλείσιμο αγκύλης. Enter, αγκύλη, default, άνω κάτω τελεία. Enter, εντολές, ερωτηματικό, αγκύλη break ερωτηματικό, κλείσιμο αγκύλης, κλείσιμο αγκύλης. Enter, κλείσιμο αγκίστρου.&#10;"/>
          <p:cNvSpPr txBox="1"/>
          <p:nvPr>
            <p:custDataLst>
              <p:tags r:id="rId2"/>
            </p:custDataLst>
          </p:nvPr>
        </p:nvSpPr>
        <p:spPr>
          <a:xfrm>
            <a:off x="683568" y="3311118"/>
            <a:ext cx="7632848" cy="3083921"/>
          </a:xfrm>
          <a:prstGeom prst="rect">
            <a:avLst/>
          </a:prstGeom>
          <a:noFill/>
        </p:spPr>
        <p:txBody>
          <a:bodyPr wrap="square" rtlCol="0">
            <a:spAutoFit/>
          </a:bodyPr>
          <a:lstStyle/>
          <a:p>
            <a:pPr marL="800100" lvl="1" indent="-342900" fontAlgn="base">
              <a:lnSpc>
                <a:spcPct val="90000"/>
              </a:lnSpc>
              <a:spcAft>
                <a:spcPct val="0"/>
              </a:spcAft>
              <a:buClr>
                <a:srgbClr val="3333CC"/>
              </a:buClr>
              <a:buSzPct val="60000"/>
            </a:pPr>
            <a:r>
              <a:rPr lang="en-US" altLang="el-GR" sz="2400" b="1" kern="0" dirty="0" smtClean="0"/>
              <a:t>switch</a:t>
            </a:r>
            <a:r>
              <a:rPr lang="el-GR" altLang="el-GR" sz="2400" kern="0" dirty="0" smtClean="0">
                <a:solidFill>
                  <a:srgbClr val="000000"/>
                </a:solidFill>
              </a:rPr>
              <a:t> </a:t>
            </a:r>
            <a:r>
              <a:rPr lang="el-GR" altLang="el-GR" sz="2400" kern="0" dirty="0">
                <a:solidFill>
                  <a:srgbClr val="000000"/>
                </a:solidFill>
              </a:rPr>
              <a:t>(έκφραση) { </a:t>
            </a:r>
            <a:br>
              <a:rPr lang="el-GR" altLang="el-GR" sz="2400" kern="0" dirty="0">
                <a:solidFill>
                  <a:srgbClr val="000000"/>
                </a:solidFill>
              </a:rPr>
            </a:br>
            <a:r>
              <a:rPr lang="el-GR" altLang="el-GR" sz="2400" kern="0" dirty="0">
                <a:solidFill>
                  <a:srgbClr val="000000"/>
                </a:solidFill>
              </a:rPr>
              <a:t>     </a:t>
            </a:r>
            <a:r>
              <a:rPr lang="en-US" altLang="el-GR" sz="2400" b="1" kern="0" dirty="0" smtClean="0"/>
              <a:t>case</a:t>
            </a:r>
            <a:r>
              <a:rPr lang="el-GR" altLang="el-GR" sz="2400" kern="0" dirty="0" smtClean="0">
                <a:solidFill>
                  <a:srgbClr val="000000"/>
                </a:solidFill>
              </a:rPr>
              <a:t> </a:t>
            </a:r>
            <a:r>
              <a:rPr lang="el-GR" altLang="el-GR" sz="2400" kern="0" dirty="0">
                <a:solidFill>
                  <a:srgbClr val="000000"/>
                </a:solidFill>
              </a:rPr>
              <a:t>τιμή-1: </a:t>
            </a:r>
            <a:br>
              <a:rPr lang="el-GR" altLang="el-GR" sz="2400" kern="0" dirty="0">
                <a:solidFill>
                  <a:srgbClr val="000000"/>
                </a:solidFill>
              </a:rPr>
            </a:br>
            <a:r>
              <a:rPr lang="el-GR" altLang="el-GR" sz="2400" kern="0" dirty="0">
                <a:solidFill>
                  <a:srgbClr val="000000"/>
                </a:solidFill>
              </a:rPr>
              <a:t>          εντολές-1; </a:t>
            </a:r>
            <a:r>
              <a:rPr lang="el-GR" altLang="el-GR" sz="2400" kern="0" dirty="0" smtClean="0">
                <a:solidFill>
                  <a:srgbClr val="000000"/>
                </a:solidFill>
              </a:rPr>
              <a:t>[</a:t>
            </a:r>
            <a:r>
              <a:rPr lang="en-US" altLang="el-GR" sz="2400" b="1" kern="0" dirty="0" smtClean="0"/>
              <a:t>break</a:t>
            </a:r>
            <a:r>
              <a:rPr lang="el-GR" altLang="el-GR" sz="2400" kern="0" dirty="0" smtClean="0">
                <a:solidFill>
                  <a:srgbClr val="000000"/>
                </a:solidFill>
              </a:rPr>
              <a:t>;] </a:t>
            </a:r>
            <a:r>
              <a:rPr lang="el-GR" altLang="el-GR" sz="2400" kern="0" dirty="0">
                <a:solidFill>
                  <a:srgbClr val="000000"/>
                </a:solidFill>
              </a:rPr>
              <a:t/>
            </a:r>
            <a:br>
              <a:rPr lang="el-GR" altLang="el-GR" sz="2400" kern="0" dirty="0">
                <a:solidFill>
                  <a:srgbClr val="000000"/>
                </a:solidFill>
              </a:rPr>
            </a:br>
            <a:r>
              <a:rPr lang="el-GR" altLang="el-GR" sz="2400" kern="0" dirty="0">
                <a:solidFill>
                  <a:srgbClr val="000000"/>
                </a:solidFill>
              </a:rPr>
              <a:t>             … </a:t>
            </a:r>
            <a:br>
              <a:rPr lang="el-GR" altLang="el-GR" sz="2400" kern="0" dirty="0">
                <a:solidFill>
                  <a:srgbClr val="000000"/>
                </a:solidFill>
              </a:rPr>
            </a:br>
            <a:r>
              <a:rPr lang="el-GR" altLang="el-GR" sz="2400" kern="0" dirty="0">
                <a:solidFill>
                  <a:srgbClr val="000000"/>
                </a:solidFill>
              </a:rPr>
              <a:t>     </a:t>
            </a:r>
            <a:r>
              <a:rPr lang="en-US" altLang="el-GR" sz="2400" b="1" kern="0" dirty="0" smtClean="0"/>
              <a:t>case</a:t>
            </a:r>
            <a:r>
              <a:rPr lang="el-GR" altLang="el-GR" sz="2400" kern="0" dirty="0" smtClean="0">
                <a:solidFill>
                  <a:srgbClr val="000000"/>
                </a:solidFill>
              </a:rPr>
              <a:t> </a:t>
            </a:r>
            <a:r>
              <a:rPr lang="el-GR" altLang="el-GR" sz="2400" kern="0" dirty="0">
                <a:solidFill>
                  <a:srgbClr val="000000"/>
                </a:solidFill>
              </a:rPr>
              <a:t>τιμή-ν: </a:t>
            </a:r>
            <a:br>
              <a:rPr lang="el-GR" altLang="el-GR" sz="2400" kern="0" dirty="0">
                <a:solidFill>
                  <a:srgbClr val="000000"/>
                </a:solidFill>
              </a:rPr>
            </a:br>
            <a:r>
              <a:rPr lang="el-GR" altLang="el-GR" sz="2400" kern="0" dirty="0">
                <a:solidFill>
                  <a:srgbClr val="000000"/>
                </a:solidFill>
              </a:rPr>
              <a:t>          εντολές-ν; </a:t>
            </a:r>
            <a:r>
              <a:rPr lang="el-GR" altLang="el-GR" sz="2400" kern="0" dirty="0" smtClean="0">
                <a:solidFill>
                  <a:srgbClr val="000000"/>
                </a:solidFill>
              </a:rPr>
              <a:t>[</a:t>
            </a:r>
            <a:r>
              <a:rPr lang="en-US" altLang="el-GR" sz="2400" b="1" kern="0" dirty="0" smtClean="0"/>
              <a:t>break</a:t>
            </a:r>
            <a:r>
              <a:rPr lang="el-GR" altLang="el-GR" sz="2400" kern="0" dirty="0" smtClean="0">
                <a:solidFill>
                  <a:srgbClr val="000000"/>
                </a:solidFill>
              </a:rPr>
              <a:t>;] </a:t>
            </a:r>
            <a:r>
              <a:rPr lang="el-GR" altLang="el-GR" sz="2400" kern="0" dirty="0">
                <a:solidFill>
                  <a:srgbClr val="000000"/>
                </a:solidFill>
              </a:rPr>
              <a:t/>
            </a:r>
            <a:br>
              <a:rPr lang="el-GR" altLang="el-GR" sz="2400" kern="0" dirty="0">
                <a:solidFill>
                  <a:srgbClr val="000000"/>
                </a:solidFill>
              </a:rPr>
            </a:br>
            <a:r>
              <a:rPr lang="el-GR" altLang="el-GR" sz="2400" kern="0" dirty="0">
                <a:solidFill>
                  <a:srgbClr val="000000"/>
                </a:solidFill>
              </a:rPr>
              <a:t>     </a:t>
            </a:r>
            <a:r>
              <a:rPr lang="el-GR" altLang="el-GR" sz="2400" kern="0" dirty="0" smtClean="0">
                <a:solidFill>
                  <a:srgbClr val="000000"/>
                </a:solidFill>
              </a:rPr>
              <a:t>[</a:t>
            </a:r>
            <a:r>
              <a:rPr lang="en-US" altLang="el-GR" sz="2400" b="1" kern="0" dirty="0" smtClean="0"/>
              <a:t>default</a:t>
            </a:r>
            <a:r>
              <a:rPr lang="el-GR" altLang="el-GR" sz="2400" kern="0" dirty="0" smtClean="0">
                <a:solidFill>
                  <a:srgbClr val="000000"/>
                </a:solidFill>
              </a:rPr>
              <a:t>: </a:t>
            </a:r>
            <a:r>
              <a:rPr lang="el-GR" altLang="el-GR" sz="2400" kern="0" dirty="0">
                <a:solidFill>
                  <a:srgbClr val="000000"/>
                </a:solidFill>
              </a:rPr>
              <a:t/>
            </a:r>
            <a:br>
              <a:rPr lang="el-GR" altLang="el-GR" sz="2400" kern="0" dirty="0">
                <a:solidFill>
                  <a:srgbClr val="000000"/>
                </a:solidFill>
              </a:rPr>
            </a:br>
            <a:r>
              <a:rPr lang="el-GR" altLang="el-GR" sz="2400" kern="0" dirty="0">
                <a:solidFill>
                  <a:srgbClr val="000000"/>
                </a:solidFill>
              </a:rPr>
              <a:t>          εντολές; </a:t>
            </a:r>
            <a:r>
              <a:rPr lang="el-GR" altLang="el-GR" sz="2400" kern="0" dirty="0" smtClean="0">
                <a:solidFill>
                  <a:srgbClr val="000000"/>
                </a:solidFill>
              </a:rPr>
              <a:t>[</a:t>
            </a:r>
            <a:r>
              <a:rPr lang="en-US" altLang="el-GR" sz="2400" b="1" kern="0" dirty="0" smtClean="0"/>
              <a:t>break</a:t>
            </a:r>
            <a:r>
              <a:rPr lang="el-GR" altLang="el-GR" sz="2400" kern="0" dirty="0" smtClean="0">
                <a:solidFill>
                  <a:srgbClr val="000000"/>
                </a:solidFill>
              </a:rPr>
              <a:t>;]] </a:t>
            </a:r>
            <a:r>
              <a:rPr lang="el-GR" altLang="el-GR" sz="2400" kern="0" dirty="0">
                <a:solidFill>
                  <a:srgbClr val="000000"/>
                </a:solidFill>
              </a:rPr>
              <a:t/>
            </a:r>
            <a:br>
              <a:rPr lang="el-GR" altLang="el-GR" sz="2400" kern="0" dirty="0">
                <a:solidFill>
                  <a:srgbClr val="000000"/>
                </a:solidFill>
              </a:rPr>
            </a:br>
            <a:r>
              <a:rPr lang="el-GR" altLang="el-GR" sz="2400" kern="0" dirty="0">
                <a:solidFill>
                  <a:srgbClr val="000000"/>
                </a:solidFill>
              </a:rPr>
              <a:t>}</a:t>
            </a:r>
          </a:p>
        </p:txBody>
      </p:sp>
      <p:sp>
        <p:nvSpPr>
          <p:cNvPr id="3"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560568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Παράδειγμα επιλογής </a:t>
            </a:r>
            <a:r>
              <a:rPr lang="en-US" altLang="el-GR" b="1" dirty="0" smtClean="0"/>
              <a:t>switch-case</a:t>
            </a:r>
            <a:endParaRPr lang="en-US" b="1" dirty="0"/>
          </a:p>
        </p:txBody>
      </p:sp>
      <p:sp>
        <p:nvSpPr>
          <p:cNvPr id="6" name="Θέση περιεχομένου 1"/>
          <p:cNvSpPr txBox="1"/>
          <p:nvPr/>
        </p:nvSpPr>
        <p:spPr>
          <a:xfrm>
            <a:off x="4067980" y="1556792"/>
            <a:ext cx="4032448" cy="1323439"/>
          </a:xfrm>
          <a:prstGeom prst="rect">
            <a:avLst/>
          </a:prstGeom>
          <a:solidFill>
            <a:schemeClr val="tx1"/>
          </a:solidFill>
        </p:spPr>
        <p:txBody>
          <a:bodyPr wrap="square" rtlCol="0">
            <a:spAutoFit/>
          </a:bodyPr>
          <a:lstStyle/>
          <a:p>
            <a:r>
              <a:rPr lang="el-GR" sz="2000" b="1" dirty="0" smtClean="0">
                <a:solidFill>
                  <a:srgbClr val="FFFF00"/>
                </a:solidFill>
              </a:rPr>
              <a:t>Το παράδειγμα υπολογίζει τις μέρες ενός μήνα, ανάλογα με το ποιός μήνας είναι (μεταβλητή </a:t>
            </a:r>
            <a:r>
              <a:rPr lang="en-US" sz="2000" b="1" dirty="0" smtClean="0">
                <a:solidFill>
                  <a:srgbClr val="FFFF00"/>
                </a:solidFill>
              </a:rPr>
              <a:t>month)</a:t>
            </a:r>
            <a:r>
              <a:rPr lang="el-GR" sz="2000" b="1" dirty="0" smtClean="0">
                <a:solidFill>
                  <a:srgbClr val="FFFF00"/>
                </a:solidFill>
              </a:rPr>
              <a:t>, και αν το έτος (</a:t>
            </a:r>
            <a:r>
              <a:rPr lang="en-US" sz="2000" b="1" dirty="0" smtClean="0">
                <a:solidFill>
                  <a:srgbClr val="FFFF00"/>
                </a:solidFill>
              </a:rPr>
              <a:t>year), </a:t>
            </a:r>
            <a:r>
              <a:rPr lang="el-GR" sz="2000" b="1" dirty="0" smtClean="0">
                <a:solidFill>
                  <a:srgbClr val="FFFF00"/>
                </a:solidFill>
              </a:rPr>
              <a:t>είναι δίσεκτο.</a:t>
            </a:r>
            <a:endParaRPr lang="el-GR" sz="2000" b="1" dirty="0">
              <a:solidFill>
                <a:srgbClr val="FFFF00"/>
              </a:solidFill>
            </a:endParaRPr>
          </a:p>
        </p:txBody>
      </p:sp>
      <p:sp>
        <p:nvSpPr>
          <p:cNvPr id="3" name="Θέση περιεχομένου 2" descr="Τμήμα προγράμματος: Switch, παρένθεση month, κλείσιμο παρένθεσης, άγκιστρο. Enter, case 1, άνω κάτω τελεία. Enter, case 3, άνω κάτω τελεία. Enter, case 5, άνω κάτω τελεία. Enter, case 7, άνω κάτω τελεία. Enter, case 8, άνω κάτω τελεία. Enter, case 10, άνω κάτω τελεία. Enter, case 12, άνω κάτω τελεία, num days = 31, ερωτηματικό,  break, ερωτηματικό. Enter, case 4, άνω κάτω τελεία. Enter, case 6, άνω κάτω τελεία. Enter, case 9, άνω κάτω τελεία. Enter, case 11, άνω κάτω τελεία, num days = 30, ερωτηματικό, break, ερωτηματικό. Enter, case 2, άνω κάτω τελεία, if, άνοιγμα τριών παρενθέσεων, year % 4 == 0, κλείσιμο παρένθεσης, σύζευξη θαυμαστικό παρένθεση, year % 100 == 0, κλείσιμο παρένθεσης, κλείσιμο παρένθεσης, διάζευξη, παρένθεση, year % 400 == 0, κλείσιμο παρένθεσης, κλείσιμο παρένθεσης. Enter,  num days = 29, ερωτηματικό. Enter, else. Enter, num days = 28, ερωτηματικό. Enter, break, ερωτηματικό. Enter, κλείσιμο αγκίστρου. "/>
          <p:cNvSpPr>
            <a:spLocks noGrp="1"/>
          </p:cNvSpPr>
          <p:nvPr>
            <p:ph idx="1"/>
            <p:custDataLst>
              <p:tags r:id="rId2"/>
            </p:custDataLst>
          </p:nvPr>
        </p:nvSpPr>
        <p:spPr>
          <a:xfrm>
            <a:off x="467544" y="1340768"/>
            <a:ext cx="8229600" cy="5040560"/>
          </a:xfrm>
        </p:spPr>
        <p:txBody>
          <a:bodyPr>
            <a:noAutofit/>
          </a:bodyPr>
          <a:lstStyle/>
          <a:p>
            <a:pPr lvl="0" fontAlgn="base">
              <a:lnSpc>
                <a:spcPct val="80000"/>
              </a:lnSpc>
              <a:spcBef>
                <a:spcPts val="0"/>
              </a:spcBef>
              <a:spcAft>
                <a:spcPct val="0"/>
              </a:spcAft>
              <a:buClr>
                <a:srgbClr val="3333CC"/>
              </a:buClr>
              <a:buSzPct val="60000"/>
              <a:buNone/>
            </a:pPr>
            <a:r>
              <a:rPr lang="en-US" altLang="el-GR" sz="2000" kern="0" dirty="0" smtClean="0">
                <a:solidFill>
                  <a:srgbClr val="000000"/>
                </a:solidFill>
              </a:rPr>
              <a:t>	</a:t>
            </a:r>
            <a:r>
              <a:rPr lang="en-US" altLang="el-GR" sz="2000" b="1" kern="0" dirty="0" smtClean="0">
                <a:solidFill>
                  <a:srgbClr val="000000"/>
                </a:solidFill>
              </a:rPr>
              <a:t>... </a:t>
            </a:r>
            <a:br>
              <a:rPr lang="en-US" altLang="el-GR" sz="2000" b="1" kern="0" dirty="0" smtClean="0">
                <a:solidFill>
                  <a:srgbClr val="000000"/>
                </a:solidFill>
              </a:rPr>
            </a:br>
            <a:r>
              <a:rPr lang="en-US" altLang="el-GR" sz="2000" b="1" kern="0" dirty="0" smtClean="0">
                <a:solidFill>
                  <a:srgbClr val="0033CC"/>
                </a:solidFill>
              </a:rPr>
              <a:t>switch</a:t>
            </a:r>
            <a:r>
              <a:rPr lang="en-US" altLang="el-GR" sz="2000" b="1" kern="0" dirty="0" smtClean="0">
                <a:solidFill>
                  <a:srgbClr val="000000"/>
                </a:solidFill>
              </a:rPr>
              <a:t> (month) {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1: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3: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5: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7: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8: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10: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12: </a:t>
            </a:r>
            <a:r>
              <a:rPr lang="en-US" altLang="el-GR" sz="2000" b="1" kern="0" dirty="0" err="1" smtClean="0">
                <a:solidFill>
                  <a:srgbClr val="000000"/>
                </a:solidFill>
              </a:rPr>
              <a:t>numDays</a:t>
            </a:r>
            <a:r>
              <a:rPr lang="en-US" altLang="el-GR" sz="2000" b="1" kern="0" dirty="0" smtClean="0">
                <a:solidFill>
                  <a:srgbClr val="000000"/>
                </a:solidFill>
              </a:rPr>
              <a:t> = 31; break;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4: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6: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9: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11: </a:t>
            </a:r>
            <a:r>
              <a:rPr lang="en-US" altLang="el-GR" sz="2000" b="1" kern="0" dirty="0" err="1" smtClean="0">
                <a:solidFill>
                  <a:srgbClr val="000000"/>
                </a:solidFill>
              </a:rPr>
              <a:t>numDays</a:t>
            </a:r>
            <a:r>
              <a:rPr lang="en-US" altLang="el-GR" sz="2000" b="1" kern="0" dirty="0" smtClean="0">
                <a:solidFill>
                  <a:srgbClr val="000000"/>
                </a:solidFill>
              </a:rPr>
              <a:t> = 30;  break;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case</a:t>
            </a:r>
            <a:r>
              <a:rPr lang="en-US" altLang="el-GR" sz="2000" b="1" kern="0" dirty="0" smtClean="0">
                <a:solidFill>
                  <a:srgbClr val="000000"/>
                </a:solidFill>
              </a:rPr>
              <a:t> 2: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if</a:t>
            </a:r>
            <a:r>
              <a:rPr lang="en-US" altLang="el-GR" sz="2000" b="1" kern="0" dirty="0" smtClean="0">
                <a:solidFill>
                  <a:srgbClr val="3333CC"/>
                </a:solidFill>
              </a:rPr>
              <a:t> </a:t>
            </a:r>
            <a:r>
              <a:rPr lang="en-US" altLang="el-GR" sz="2000" b="1" kern="0" dirty="0" smtClean="0">
                <a:solidFill>
                  <a:srgbClr val="000000"/>
                </a:solidFill>
              </a:rPr>
              <a:t>( ((year % 4 == 0) &amp;&amp; !(year % 100 == 0)) || (year % 400 == 0) )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err="1" smtClean="0">
                <a:solidFill>
                  <a:srgbClr val="000000"/>
                </a:solidFill>
              </a:rPr>
              <a:t>numDays</a:t>
            </a:r>
            <a:r>
              <a:rPr lang="en-US" altLang="el-GR" sz="2000" b="1" kern="0" dirty="0" smtClean="0">
                <a:solidFill>
                  <a:srgbClr val="000000"/>
                </a:solidFill>
              </a:rPr>
              <a:t> = 29;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else </a:t>
            </a:r>
            <a:r>
              <a:rPr lang="en-US" altLang="el-GR" sz="2000" b="1" kern="0" dirty="0" smtClean="0">
                <a:solidFill>
                  <a:srgbClr val="000000"/>
                </a:solidFill>
              </a:rPr>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err="1" smtClean="0">
                <a:solidFill>
                  <a:srgbClr val="000000"/>
                </a:solidFill>
              </a:rPr>
              <a:t>numDays</a:t>
            </a:r>
            <a:r>
              <a:rPr lang="en-US" altLang="el-GR" sz="2000" b="1" kern="0" dirty="0" smtClean="0">
                <a:solidFill>
                  <a:srgbClr val="000000"/>
                </a:solidFill>
              </a:rPr>
              <a:t> = 28; </a:t>
            </a:r>
            <a:br>
              <a:rPr lang="en-US" altLang="el-GR" sz="2000" b="1" kern="0" dirty="0" smtClean="0">
                <a:solidFill>
                  <a:srgbClr val="000000"/>
                </a:solidFill>
              </a:rPr>
            </a:br>
            <a:r>
              <a:rPr lang="en-US" altLang="el-GR" sz="2000" b="1" kern="0" dirty="0" smtClean="0">
                <a:solidFill>
                  <a:srgbClr val="000000"/>
                </a:solidFill>
              </a:rPr>
              <a:t>        </a:t>
            </a:r>
            <a:r>
              <a:rPr lang="en-US" altLang="el-GR" sz="2000" b="1" kern="0" dirty="0" smtClean="0">
                <a:solidFill>
                  <a:srgbClr val="0033CC"/>
                </a:solidFill>
              </a:rPr>
              <a:t>break</a:t>
            </a:r>
            <a:r>
              <a:rPr lang="en-US" altLang="el-GR" sz="2000" b="1" kern="0" dirty="0" smtClean="0">
                <a:solidFill>
                  <a:srgbClr val="000000"/>
                </a:solidFill>
              </a:rPr>
              <a:t>; </a:t>
            </a:r>
            <a:endParaRPr lang="el-GR" altLang="el-GR" sz="2000" b="1" kern="0" dirty="0" smtClean="0">
              <a:solidFill>
                <a:srgbClr val="000000"/>
              </a:solidFill>
            </a:endParaRPr>
          </a:p>
          <a:p>
            <a:pPr lvl="1" fontAlgn="base">
              <a:lnSpc>
                <a:spcPct val="80000"/>
              </a:lnSpc>
              <a:spcBef>
                <a:spcPts val="0"/>
              </a:spcBef>
              <a:spcAft>
                <a:spcPct val="0"/>
              </a:spcAft>
              <a:buClr>
                <a:srgbClr val="3333CC"/>
              </a:buClr>
              <a:buSzPct val="60000"/>
              <a:buNone/>
            </a:pPr>
            <a:r>
              <a:rPr lang="en-US" altLang="el-GR" sz="2000" b="1" kern="0" dirty="0" smtClean="0">
                <a:solidFill>
                  <a:srgbClr val="000000"/>
                </a:solidFill>
              </a:rPr>
              <a:t>}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15</a:t>
            </a:fld>
            <a:endParaRPr lang="el-GR" sz="1400" dirty="0">
              <a:solidFill>
                <a:schemeClr val="tx1"/>
              </a:solidFill>
            </a:endParaRPr>
          </a:p>
        </p:txBody>
      </p:sp>
      <p:pic>
        <p:nvPicPr>
          <p:cNvPr id="8"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204116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Εντολές </a:t>
            </a:r>
            <a:r>
              <a:rPr lang="el-GR" altLang="el-GR" b="1" dirty="0" smtClean="0"/>
              <a:t>διακλάδωσης</a:t>
            </a:r>
            <a:endParaRPr lang="el-GR" b="1" dirty="0"/>
          </a:p>
        </p:txBody>
      </p:sp>
      <p:sp>
        <p:nvSpPr>
          <p:cNvPr id="3" name="Θέση περιεχομένου 1"/>
          <p:cNvSpPr>
            <a:spLocks noGrp="1"/>
          </p:cNvSpPr>
          <p:nvPr>
            <p:ph idx="1"/>
          </p:nvPr>
        </p:nvSpPr>
        <p:spPr/>
        <p:txBody>
          <a:bodyPr/>
          <a:lstStyle/>
          <a:p>
            <a:pPr lvl="0" fontAlgn="base">
              <a:spcBef>
                <a:spcPts val="0"/>
              </a:spcBef>
              <a:spcAft>
                <a:spcPts val="2400"/>
              </a:spcAft>
              <a:buClr>
                <a:srgbClr val="3333CC"/>
              </a:buClr>
              <a:buSzPct val="120000"/>
              <a:buFont typeface="Wingdings" panose="05000000000000000000" pitchFamily="2" charset="2"/>
              <a:buChar char="§"/>
            </a:pPr>
            <a:endParaRPr lang="el-GR" altLang="el-GR" sz="1600" kern="0" dirty="0" smtClean="0">
              <a:solidFill>
                <a:srgbClr val="000000"/>
              </a:solidFill>
            </a:endParaRPr>
          </a:p>
          <a:p>
            <a:pPr lvl="0" fontAlgn="base">
              <a:spcBef>
                <a:spcPts val="0"/>
              </a:spcBef>
              <a:spcAft>
                <a:spcPts val="2400"/>
              </a:spcAft>
              <a:buClr>
                <a:srgbClr val="3333CC"/>
              </a:buClr>
              <a:buSzPct val="120000"/>
              <a:buFont typeface="Wingdings" panose="05000000000000000000" pitchFamily="2" charset="2"/>
              <a:buChar char="§"/>
            </a:pPr>
            <a:r>
              <a:rPr lang="el-GR" altLang="el-GR" kern="0" dirty="0" smtClean="0">
                <a:solidFill>
                  <a:srgbClr val="000000"/>
                </a:solidFill>
              </a:rPr>
              <a:t>Η </a:t>
            </a:r>
            <a:r>
              <a:rPr lang="en-US" altLang="el-GR" kern="0" dirty="0" smtClean="0">
                <a:solidFill>
                  <a:srgbClr val="000000"/>
                </a:solidFill>
              </a:rPr>
              <a:t>Java</a:t>
            </a:r>
            <a:r>
              <a:rPr lang="el-GR" altLang="el-GR" kern="0" dirty="0" smtClean="0">
                <a:solidFill>
                  <a:srgbClr val="000000"/>
                </a:solidFill>
              </a:rPr>
              <a:t> </a:t>
            </a:r>
            <a:r>
              <a:rPr lang="el-GR" altLang="el-GR" kern="0" dirty="0">
                <a:solidFill>
                  <a:srgbClr val="000000"/>
                </a:solidFill>
              </a:rPr>
              <a:t>έχει τρεις εντολές διακλάδωσης</a:t>
            </a:r>
            <a:r>
              <a:rPr lang="en-US" altLang="el-GR" kern="0" dirty="0">
                <a:solidFill>
                  <a:srgbClr val="000000"/>
                </a:solidFill>
              </a:rPr>
              <a:t>,</a:t>
            </a:r>
            <a:r>
              <a:rPr lang="el-GR" altLang="el-GR" kern="0" dirty="0">
                <a:solidFill>
                  <a:srgbClr val="000000"/>
                </a:solidFill>
              </a:rPr>
              <a:t> οι οποίες είναι βολικές σε αρκετές περιπτώσεις</a:t>
            </a:r>
            <a:r>
              <a:rPr lang="en-US" altLang="el-GR" kern="0" dirty="0">
                <a:solidFill>
                  <a:srgbClr val="000000"/>
                </a:solidFill>
              </a:rPr>
              <a:t>,</a:t>
            </a:r>
            <a:r>
              <a:rPr lang="el-GR" altLang="el-GR" kern="0" dirty="0">
                <a:solidFill>
                  <a:srgbClr val="000000"/>
                </a:solidFill>
              </a:rPr>
              <a:t> και ιδιαίτερα με τις επαναληπτικές δομές που έχουμε συζητήσει. </a:t>
            </a:r>
          </a:p>
          <a:p>
            <a:pPr lvl="0" fontAlgn="base">
              <a:spcBef>
                <a:spcPts val="0"/>
              </a:spcBef>
              <a:spcAft>
                <a:spcPct val="0"/>
              </a:spcAft>
              <a:buClr>
                <a:srgbClr val="3333CC"/>
              </a:buClr>
              <a:buSzPct val="120000"/>
              <a:buFont typeface="Wingdings" panose="05000000000000000000" pitchFamily="2" charset="2"/>
              <a:buChar char="§"/>
            </a:pPr>
            <a:r>
              <a:rPr lang="el-GR" altLang="el-GR" kern="0" dirty="0">
                <a:solidFill>
                  <a:srgbClr val="000000"/>
                </a:solidFill>
              </a:rPr>
              <a:t>Οι εντολές διακλάδωσης είναι οι: </a:t>
            </a:r>
            <a:r>
              <a:rPr lang="en-US" altLang="el-GR" b="1" kern="0" dirty="0" smtClean="0"/>
              <a:t>break</a:t>
            </a:r>
            <a:r>
              <a:rPr lang="el-GR" altLang="el-GR" kern="0" dirty="0" smtClean="0">
                <a:solidFill>
                  <a:srgbClr val="000000"/>
                </a:solidFill>
              </a:rPr>
              <a:t>,</a:t>
            </a:r>
            <a:r>
              <a:rPr lang="el-GR" altLang="el-GR" kern="0" dirty="0" smtClean="0">
                <a:solidFill>
                  <a:srgbClr val="3333CC"/>
                </a:solidFill>
              </a:rPr>
              <a:t> </a:t>
            </a:r>
            <a:r>
              <a:rPr lang="en-US" altLang="el-GR" b="1" kern="0" dirty="0" smtClean="0"/>
              <a:t>continue</a:t>
            </a:r>
            <a:r>
              <a:rPr lang="el-GR" altLang="el-GR" kern="0" dirty="0" smtClean="0"/>
              <a:t>,</a:t>
            </a:r>
            <a:r>
              <a:rPr lang="el-GR" altLang="el-GR" kern="0" dirty="0" smtClean="0">
                <a:solidFill>
                  <a:srgbClr val="3333CC"/>
                </a:solidFill>
              </a:rPr>
              <a:t> </a:t>
            </a:r>
            <a:r>
              <a:rPr lang="el-GR" altLang="el-GR" kern="0" dirty="0">
                <a:solidFill>
                  <a:srgbClr val="000000"/>
                </a:solidFill>
              </a:rPr>
              <a:t>και</a:t>
            </a:r>
            <a:r>
              <a:rPr lang="el-GR" altLang="el-GR" kern="0" dirty="0">
                <a:solidFill>
                  <a:srgbClr val="3333CC"/>
                </a:solidFill>
              </a:rPr>
              <a:t> </a:t>
            </a:r>
            <a:r>
              <a:rPr lang="en-US" altLang="el-GR" b="1" kern="0" dirty="0" smtClean="0"/>
              <a:t>return</a:t>
            </a:r>
            <a:r>
              <a:rPr lang="el-GR" altLang="el-GR" kern="0" dirty="0"/>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415312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424936" cy="1143000"/>
          </a:xfrm>
        </p:spPr>
        <p:txBody>
          <a:bodyPr>
            <a:noAutofit/>
          </a:bodyPr>
          <a:lstStyle/>
          <a:p>
            <a:r>
              <a:rPr lang="el-GR" altLang="el-GR" b="1" dirty="0"/>
              <a:t>Παράδειγμα </a:t>
            </a:r>
            <a:r>
              <a:rPr lang="el-GR" altLang="el-GR" b="1" dirty="0" smtClean="0"/>
              <a:t>εντολής διακλάδωσης</a:t>
            </a:r>
            <a:endParaRPr lang="el-GR" b="1" dirty="0"/>
          </a:p>
        </p:txBody>
      </p:sp>
      <p:sp>
        <p:nvSpPr>
          <p:cNvPr id="3" name="Θέση περιεχομένου 1" descr="Τμήμα προγράμματος: int i, κόμμα k = 7, ερωτηματικό. Enter, boolean found = false, ερωτηματικό. Enter, for, παρένθεση i = 0, ερωτηματικό, i μικρότερο του 10, ερωτηματικό, i + +, κλείσιμο παρένθεσης. Enter, if, παρένθεση k = = i, κλείσιμο παρένθεσης, άγκιστρο. Enter, found = true, ερωτηματικό. Enter, break, ερωτηματικό. Enter,  κλείσιμο αγκίστρου. Enter, system.out.print ln, παρένθεση, εισαγωγικά, έγιναν, εισαγωγικά, +  παρένθεση i + 1, κλείσιμο παρένθεσης +  εισαγωγικά, επαναλήψεις, εισαγωγικά, κλείσιμο παρένθεσης ερωτηματικό.&#10;"/>
          <p:cNvSpPr>
            <a:spLocks noGrp="1"/>
          </p:cNvSpPr>
          <p:nvPr>
            <p:ph idx="1"/>
          </p:nvPr>
        </p:nvSpPr>
        <p:spPr>
          <a:xfrm>
            <a:off x="323528" y="1600200"/>
            <a:ext cx="8496944" cy="4525963"/>
          </a:xfrm>
        </p:spPr>
        <p:txBody>
          <a:bodyPr>
            <a:normAutofit/>
          </a:bodyPr>
          <a:lstStyle/>
          <a:p>
            <a:pPr lvl="0" fontAlgn="base">
              <a:spcBef>
                <a:spcPts val="0"/>
              </a:spcBef>
              <a:buClr>
                <a:srgbClr val="3333CC"/>
              </a:buClr>
              <a:buSzPct val="60000"/>
              <a:buNone/>
            </a:pPr>
            <a:r>
              <a:rPr lang="el-GR" altLang="el-GR" sz="2800" kern="0" dirty="0">
                <a:solidFill>
                  <a:srgbClr val="000000"/>
                </a:solidFill>
              </a:rPr>
              <a:t>	</a:t>
            </a:r>
            <a:r>
              <a:rPr lang="en-US" altLang="el-GR" sz="2800" kern="0" dirty="0">
                <a:solidFill>
                  <a:srgbClr val="000000"/>
                </a:solidFill>
              </a:rPr>
              <a:t>…</a:t>
            </a:r>
          </a:p>
          <a:p>
            <a:pPr lvl="0" fontAlgn="base">
              <a:spcBef>
                <a:spcPts val="0"/>
              </a:spcBef>
              <a:spcAft>
                <a:spcPts val="1200"/>
              </a:spcAft>
              <a:buClr>
                <a:srgbClr val="3333CC"/>
              </a:buClr>
              <a:buSzPct val="60000"/>
              <a:buNone/>
            </a:pPr>
            <a:r>
              <a:rPr lang="en-US" altLang="el-GR" sz="2800" b="1" kern="0" dirty="0">
                <a:solidFill>
                  <a:srgbClr val="000000"/>
                </a:solidFill>
              </a:rPr>
              <a:t>	</a:t>
            </a:r>
            <a:r>
              <a:rPr lang="en-US" altLang="el-GR" sz="2800" b="1" kern="0" dirty="0" err="1" smtClean="0">
                <a:solidFill>
                  <a:srgbClr val="0033CC"/>
                </a:solidFill>
              </a:rPr>
              <a:t>int</a:t>
            </a:r>
            <a:r>
              <a:rPr lang="en-US" altLang="el-GR" sz="2800" b="1" kern="0" dirty="0" smtClean="0">
                <a:solidFill>
                  <a:srgbClr val="000000"/>
                </a:solidFill>
              </a:rPr>
              <a:t> </a:t>
            </a:r>
            <a:r>
              <a:rPr lang="en-US" altLang="el-GR" sz="2800" b="1" kern="0" dirty="0" err="1" smtClean="0">
                <a:solidFill>
                  <a:srgbClr val="000000"/>
                </a:solidFill>
              </a:rPr>
              <a:t>i</a:t>
            </a:r>
            <a:r>
              <a:rPr lang="en-US" altLang="el-GR" sz="2800" b="1" kern="0" dirty="0" smtClean="0">
                <a:solidFill>
                  <a:srgbClr val="000000"/>
                </a:solidFill>
              </a:rPr>
              <a:t>,</a:t>
            </a:r>
            <a:r>
              <a:rPr lang="el-GR" altLang="el-GR" sz="2800" b="1" kern="0" dirty="0" smtClean="0">
                <a:solidFill>
                  <a:srgbClr val="000000"/>
                </a:solidFill>
              </a:rPr>
              <a:t> </a:t>
            </a:r>
            <a:r>
              <a:rPr lang="en-US" altLang="el-GR" sz="2800" b="1" kern="0" dirty="0" smtClean="0">
                <a:solidFill>
                  <a:srgbClr val="000000"/>
                </a:solidFill>
              </a:rPr>
              <a:t>k=7</a:t>
            </a:r>
            <a:r>
              <a:rPr lang="en-US" altLang="el-GR" sz="2800" b="1" kern="0" dirty="0" smtClean="0">
                <a:solidFill>
                  <a:srgbClr val="000000"/>
                </a:solidFill>
              </a:rPr>
              <a:t>; </a:t>
            </a:r>
            <a:br>
              <a:rPr lang="en-US" altLang="el-GR" sz="2800" b="1" kern="0" dirty="0" smtClean="0">
                <a:solidFill>
                  <a:srgbClr val="000000"/>
                </a:solidFill>
              </a:rPr>
            </a:br>
            <a:r>
              <a:rPr lang="en-US" altLang="el-GR" sz="2800" b="1" kern="0" dirty="0" err="1" smtClean="0">
                <a:solidFill>
                  <a:srgbClr val="0033CC"/>
                </a:solidFill>
              </a:rPr>
              <a:t>boolean</a:t>
            </a:r>
            <a:r>
              <a:rPr lang="en-US" altLang="el-GR" sz="2800" b="1" kern="0" dirty="0" smtClean="0">
                <a:solidFill>
                  <a:srgbClr val="000000"/>
                </a:solidFill>
              </a:rPr>
              <a:t> found = false; </a:t>
            </a:r>
            <a:br>
              <a:rPr lang="en-US" altLang="el-GR" sz="2800" b="1" kern="0" dirty="0" smtClean="0">
                <a:solidFill>
                  <a:srgbClr val="000000"/>
                </a:solidFill>
              </a:rPr>
            </a:br>
            <a:r>
              <a:rPr lang="en-US" altLang="el-GR" sz="2800" b="1" kern="0" dirty="0" smtClean="0">
                <a:solidFill>
                  <a:srgbClr val="0033CC"/>
                </a:solidFill>
              </a:rPr>
              <a:t>for</a:t>
            </a:r>
            <a:r>
              <a:rPr lang="en-US" altLang="el-GR" sz="2800" b="1" kern="0" dirty="0" smtClean="0">
                <a:solidFill>
                  <a:srgbClr val="000000"/>
                </a:solidFill>
              </a:rPr>
              <a:t> (</a:t>
            </a:r>
            <a:r>
              <a:rPr lang="en-US" altLang="el-GR" sz="2800" b="1" kern="0" dirty="0" err="1" smtClean="0">
                <a:solidFill>
                  <a:srgbClr val="000000"/>
                </a:solidFill>
              </a:rPr>
              <a:t>i</a:t>
            </a:r>
            <a:r>
              <a:rPr lang="en-US" altLang="el-GR" sz="2800" b="1" kern="0" dirty="0" smtClean="0">
                <a:solidFill>
                  <a:srgbClr val="000000"/>
                </a:solidFill>
              </a:rPr>
              <a:t>=0; </a:t>
            </a:r>
            <a:r>
              <a:rPr lang="en-US" altLang="el-GR" sz="2800" b="1" kern="0" dirty="0" err="1" smtClean="0">
                <a:solidFill>
                  <a:srgbClr val="000000"/>
                </a:solidFill>
              </a:rPr>
              <a:t>i</a:t>
            </a:r>
            <a:r>
              <a:rPr lang="en-US" altLang="el-GR" sz="2800" b="1" kern="0" dirty="0" smtClean="0">
                <a:solidFill>
                  <a:srgbClr val="000000"/>
                </a:solidFill>
              </a:rPr>
              <a:t>&lt;10; </a:t>
            </a:r>
            <a:r>
              <a:rPr lang="en-US" altLang="el-GR" sz="2800" b="1" kern="0" dirty="0" err="1" smtClean="0">
                <a:solidFill>
                  <a:srgbClr val="000000"/>
                </a:solidFill>
              </a:rPr>
              <a:t>i</a:t>
            </a:r>
            <a:r>
              <a:rPr lang="en-US" altLang="el-GR" sz="2800" b="1" kern="0" dirty="0" smtClean="0">
                <a:solidFill>
                  <a:srgbClr val="000000"/>
                </a:solidFill>
              </a:rPr>
              <a:t>++) </a:t>
            </a:r>
            <a:br>
              <a:rPr lang="en-US" altLang="el-GR" sz="2800" b="1" kern="0" dirty="0" smtClean="0">
                <a:solidFill>
                  <a:srgbClr val="000000"/>
                </a:solidFill>
              </a:rPr>
            </a:br>
            <a:r>
              <a:rPr lang="en-US" altLang="el-GR" sz="2800" b="1" kern="0" dirty="0" smtClean="0">
                <a:solidFill>
                  <a:srgbClr val="000000"/>
                </a:solidFill>
              </a:rPr>
              <a:t>    if (k == </a:t>
            </a:r>
            <a:r>
              <a:rPr lang="en-US" altLang="el-GR" sz="2800" b="1" kern="0" dirty="0" err="1" smtClean="0">
                <a:solidFill>
                  <a:srgbClr val="000000"/>
                </a:solidFill>
              </a:rPr>
              <a:t>i</a:t>
            </a:r>
            <a:r>
              <a:rPr lang="en-US" altLang="el-GR" sz="2800" b="1" kern="0" dirty="0" smtClean="0">
                <a:solidFill>
                  <a:srgbClr val="000000"/>
                </a:solidFill>
              </a:rPr>
              <a:t>) { </a:t>
            </a:r>
            <a:br>
              <a:rPr lang="en-US" altLang="el-GR" sz="2800" b="1" kern="0" dirty="0" smtClean="0">
                <a:solidFill>
                  <a:srgbClr val="000000"/>
                </a:solidFill>
              </a:rPr>
            </a:br>
            <a:r>
              <a:rPr lang="en-US" altLang="el-GR" sz="2800" b="1" kern="0" dirty="0" smtClean="0">
                <a:solidFill>
                  <a:srgbClr val="000000"/>
                </a:solidFill>
              </a:rPr>
              <a:t>        found = true; </a:t>
            </a:r>
            <a:br>
              <a:rPr lang="en-US" altLang="el-GR" sz="2800" b="1" kern="0" dirty="0" smtClean="0">
                <a:solidFill>
                  <a:srgbClr val="000000"/>
                </a:solidFill>
              </a:rPr>
            </a:br>
            <a:r>
              <a:rPr lang="en-US" altLang="el-GR" sz="2800" b="1" kern="0" dirty="0" smtClean="0">
                <a:solidFill>
                  <a:srgbClr val="000000"/>
                </a:solidFill>
              </a:rPr>
              <a:t>        </a:t>
            </a:r>
            <a:r>
              <a:rPr lang="en-US" altLang="el-GR" sz="2800" b="1" kern="0" dirty="0" smtClean="0">
                <a:solidFill>
                  <a:srgbClr val="0033CC"/>
                </a:solidFill>
              </a:rPr>
              <a:t>break</a:t>
            </a:r>
            <a:r>
              <a:rPr lang="en-US" altLang="el-GR" sz="2800" b="1" kern="0" dirty="0" smtClean="0">
                <a:solidFill>
                  <a:srgbClr val="000000"/>
                </a:solidFill>
              </a:rPr>
              <a:t>; </a:t>
            </a:r>
            <a:br>
              <a:rPr lang="en-US" altLang="el-GR" sz="2800" b="1" kern="0" dirty="0" smtClean="0">
                <a:solidFill>
                  <a:srgbClr val="000000"/>
                </a:solidFill>
              </a:rPr>
            </a:br>
            <a:r>
              <a:rPr lang="en-US" altLang="el-GR" sz="2800" b="1" kern="0" dirty="0" smtClean="0">
                <a:solidFill>
                  <a:srgbClr val="000000"/>
                </a:solidFill>
              </a:rPr>
              <a:t>    }</a:t>
            </a:r>
          </a:p>
          <a:p>
            <a:pPr lvl="0" fontAlgn="base">
              <a:spcBef>
                <a:spcPts val="0"/>
              </a:spcBef>
              <a:buClr>
                <a:srgbClr val="3333CC"/>
              </a:buClr>
              <a:buSzPct val="60000"/>
              <a:buNone/>
            </a:pPr>
            <a:r>
              <a:rPr lang="en-US" altLang="el-GR" sz="2800" b="1" kern="0" dirty="0" smtClean="0">
                <a:solidFill>
                  <a:srgbClr val="000000"/>
                </a:solidFill>
              </a:rPr>
              <a:t>	</a:t>
            </a:r>
            <a:r>
              <a:rPr lang="en-US" altLang="el-GR" sz="2800" kern="0" dirty="0" err="1" smtClean="0">
                <a:solidFill>
                  <a:srgbClr val="000000"/>
                </a:solidFill>
              </a:rPr>
              <a:t>System.</a:t>
            </a:r>
            <a:r>
              <a:rPr lang="en-US" altLang="el-GR" sz="2800" kern="0" dirty="0" err="1" smtClean="0">
                <a:solidFill>
                  <a:srgbClr val="006600"/>
                </a:solidFill>
              </a:rPr>
              <a:t>out</a:t>
            </a:r>
            <a:r>
              <a:rPr lang="en-US" altLang="el-GR" sz="2800" kern="0" dirty="0" err="1" smtClean="0">
                <a:solidFill>
                  <a:srgbClr val="000000"/>
                </a:solidFill>
              </a:rPr>
              <a:t>.println</a:t>
            </a:r>
            <a:r>
              <a:rPr lang="en-US" altLang="el-GR" sz="2800" kern="0" dirty="0" smtClean="0">
                <a:solidFill>
                  <a:srgbClr val="000000"/>
                </a:solidFill>
              </a:rPr>
              <a:t>(</a:t>
            </a:r>
            <a:r>
              <a:rPr lang="en-US" altLang="el-GR" sz="2800" kern="0" dirty="0" smtClean="0">
                <a:solidFill>
                  <a:srgbClr val="663300"/>
                </a:solidFill>
              </a:rPr>
              <a:t>“ </a:t>
            </a:r>
            <a:r>
              <a:rPr lang="el-GR" altLang="el-GR" sz="2800" kern="0" dirty="0" smtClean="0">
                <a:solidFill>
                  <a:srgbClr val="663300"/>
                </a:solidFill>
              </a:rPr>
              <a:t>Έγιναν </a:t>
            </a:r>
            <a:r>
              <a:rPr lang="en-US" altLang="el-GR" sz="2800" kern="0" dirty="0" smtClean="0">
                <a:solidFill>
                  <a:srgbClr val="663300"/>
                </a:solidFill>
              </a:rPr>
              <a:t>" </a:t>
            </a:r>
            <a:r>
              <a:rPr lang="en-US" altLang="el-GR" sz="2800" kern="0" dirty="0" smtClean="0">
                <a:solidFill>
                  <a:srgbClr val="000000"/>
                </a:solidFill>
              </a:rPr>
              <a:t>+</a:t>
            </a:r>
            <a:r>
              <a:rPr lang="el-GR" altLang="el-GR" sz="2800" kern="0" dirty="0" smtClean="0">
                <a:solidFill>
                  <a:srgbClr val="000000"/>
                </a:solidFill>
              </a:rPr>
              <a:t> </a:t>
            </a:r>
            <a:r>
              <a:rPr lang="en-US" altLang="el-GR" sz="2800" kern="0" dirty="0" smtClean="0">
                <a:solidFill>
                  <a:srgbClr val="000000"/>
                </a:solidFill>
              </a:rPr>
              <a:t>(i+1)</a:t>
            </a:r>
            <a:r>
              <a:rPr lang="el-GR" altLang="el-GR" sz="2800" kern="0" dirty="0" smtClean="0">
                <a:solidFill>
                  <a:srgbClr val="000000"/>
                </a:solidFill>
              </a:rPr>
              <a:t> </a:t>
            </a:r>
            <a:r>
              <a:rPr lang="en-US" altLang="el-GR" sz="2800" kern="0" dirty="0" smtClean="0">
                <a:solidFill>
                  <a:srgbClr val="000000"/>
                </a:solidFill>
              </a:rPr>
              <a:t>+ </a:t>
            </a:r>
            <a:r>
              <a:rPr lang="en-US" altLang="el-GR" sz="2800" kern="0" dirty="0" smtClean="0">
                <a:solidFill>
                  <a:srgbClr val="663300"/>
                </a:solidFill>
              </a:rPr>
              <a:t>"</a:t>
            </a:r>
            <a:r>
              <a:rPr lang="el-GR" altLang="el-GR" sz="2800" kern="0" dirty="0" smtClean="0">
                <a:solidFill>
                  <a:srgbClr val="663300"/>
                </a:solidFill>
              </a:rPr>
              <a:t>επαναλήψεις</a:t>
            </a:r>
            <a:r>
              <a:rPr lang="en-US" altLang="el-GR" sz="2800" kern="0" dirty="0" smtClean="0">
                <a:solidFill>
                  <a:srgbClr val="663300"/>
                </a:solidFill>
              </a:rPr>
              <a:t>"</a:t>
            </a:r>
            <a:r>
              <a:rPr lang="en-US" altLang="el-GR" sz="2800" kern="0" dirty="0" smtClean="0">
                <a:solidFill>
                  <a:srgbClr val="000000"/>
                </a:solidFill>
              </a:rPr>
              <a:t>); </a:t>
            </a:r>
            <a:r>
              <a:rPr lang="en-GB" altLang="el-GR" sz="2400" b="1" kern="0" dirty="0" smtClean="0">
                <a:solidFill>
                  <a:srgbClr val="000000"/>
                </a:solidFill>
              </a:rPr>
              <a:t>…</a:t>
            </a:r>
            <a:endParaRPr lang="el-GR" altLang="el-GR" sz="2400" b="1"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814000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Η χρήση της </a:t>
            </a:r>
            <a:r>
              <a:rPr lang="en-US" altLang="el-GR" b="1" dirty="0" smtClean="0"/>
              <a:t>continue</a:t>
            </a:r>
            <a:endParaRPr lang="en-US" b="1" dirty="0"/>
          </a:p>
        </p:txBody>
      </p:sp>
      <p:sp>
        <p:nvSpPr>
          <p:cNvPr id="3" name="Θέση περιεχομένου 1"/>
          <p:cNvSpPr>
            <a:spLocks noGrp="1"/>
          </p:cNvSpPr>
          <p:nvPr>
            <p:ph idx="1"/>
            <p:custDataLst>
              <p:tags r:id="rId1"/>
            </p:custDataLst>
          </p:nvPr>
        </p:nvSpPr>
        <p:spPr/>
        <p:txBody>
          <a:bodyPr/>
          <a:lstStyle/>
          <a:p>
            <a:pPr lvl="0" fontAlgn="base">
              <a:lnSpc>
                <a:spcPct val="90000"/>
              </a:lnSpc>
              <a:spcBef>
                <a:spcPts val="0"/>
              </a:spcBef>
              <a:spcAft>
                <a:spcPct val="0"/>
              </a:spcAft>
              <a:buClr>
                <a:srgbClr val="3333CC"/>
              </a:buClr>
              <a:buSzPct val="60000"/>
              <a:buNone/>
              <a:tabLst>
                <a:tab pos="3852863" algn="l"/>
              </a:tabLst>
            </a:pPr>
            <a:r>
              <a:rPr lang="en-US" altLang="el-GR" kern="0" dirty="0">
                <a:solidFill>
                  <a:srgbClr val="000000"/>
                </a:solidFill>
              </a:rPr>
              <a:t>	</a:t>
            </a:r>
            <a:r>
              <a:rPr lang="el-GR" altLang="el-GR" kern="0" dirty="0">
                <a:solidFill>
                  <a:srgbClr val="000000"/>
                </a:solidFill>
              </a:rPr>
              <a:t>Η χρήση της </a:t>
            </a:r>
            <a:r>
              <a:rPr lang="en-US" altLang="el-GR" b="1" kern="0" dirty="0" smtClean="0"/>
              <a:t>continue</a:t>
            </a:r>
            <a:r>
              <a:rPr lang="el-GR" altLang="el-GR" kern="0" dirty="0" smtClean="0">
                <a:solidFill>
                  <a:srgbClr val="000000"/>
                </a:solidFill>
              </a:rPr>
              <a:t> </a:t>
            </a:r>
            <a:r>
              <a:rPr lang="el-GR" altLang="el-GR" kern="0" dirty="0">
                <a:solidFill>
                  <a:srgbClr val="000000"/>
                </a:solidFill>
              </a:rPr>
              <a:t>μέσα σε ένα βρόγχο, προκαλεί την άμεση αποτίμηση και πάλι της συνθήκης εξόδου. Για να γίνει αυτό στις εντολές </a:t>
            </a:r>
            <a:r>
              <a:rPr lang="en-US" altLang="el-GR" b="1" kern="0" dirty="0" smtClean="0"/>
              <a:t>for</a:t>
            </a:r>
            <a:r>
              <a:rPr lang="el-GR" altLang="el-GR" kern="0" dirty="0" smtClean="0">
                <a:solidFill>
                  <a:srgbClr val="000000"/>
                </a:solidFill>
              </a:rPr>
              <a:t> </a:t>
            </a:r>
            <a:r>
              <a:rPr lang="el-GR" altLang="el-GR" kern="0" dirty="0">
                <a:solidFill>
                  <a:srgbClr val="000000"/>
                </a:solidFill>
              </a:rPr>
              <a:t>και </a:t>
            </a:r>
            <a:r>
              <a:rPr lang="en-US" altLang="el-GR" b="1" kern="0" dirty="0" smtClean="0"/>
              <a:t>while</a:t>
            </a:r>
            <a:r>
              <a:rPr lang="el-GR" altLang="el-GR" kern="0" dirty="0" smtClean="0"/>
              <a:t>,</a:t>
            </a:r>
            <a:r>
              <a:rPr lang="el-GR" altLang="el-GR" kern="0" dirty="0" smtClean="0">
                <a:solidFill>
                  <a:srgbClr val="000000"/>
                </a:solidFill>
              </a:rPr>
              <a:t> </a:t>
            </a:r>
            <a:r>
              <a:rPr lang="el-GR" altLang="el-GR" kern="0" dirty="0">
                <a:solidFill>
                  <a:srgbClr val="000000"/>
                </a:solidFill>
              </a:rPr>
              <a:t>ο έλεγχος μεταφέρεται </a:t>
            </a:r>
            <a:r>
              <a:rPr lang="el-GR" altLang="el-GR" kern="0" dirty="0" smtClean="0">
                <a:solidFill>
                  <a:srgbClr val="000000"/>
                </a:solidFill>
              </a:rPr>
              <a:t>στην </a:t>
            </a:r>
            <a:r>
              <a:rPr lang="el-GR" altLang="el-GR" kern="0" dirty="0">
                <a:solidFill>
                  <a:srgbClr val="000000"/>
                </a:solidFill>
              </a:rPr>
              <a:t>πρώτη γραμμή του βρόγχου, ενώ στο </a:t>
            </a:r>
            <a:r>
              <a:rPr lang="en-US" altLang="el-GR" b="1" kern="0" dirty="0" smtClean="0"/>
              <a:t>do-while</a:t>
            </a:r>
            <a:r>
              <a:rPr lang="el-GR" altLang="el-GR" kern="0" dirty="0" smtClean="0">
                <a:solidFill>
                  <a:srgbClr val="000000"/>
                </a:solidFill>
              </a:rPr>
              <a:t> στην </a:t>
            </a:r>
            <a:r>
              <a:rPr lang="el-GR" altLang="el-GR" kern="0" dirty="0">
                <a:solidFill>
                  <a:srgbClr val="000000"/>
                </a:solidFill>
              </a:rPr>
              <a:t>τελευταία. Στη συνέχεια, αποτιμάται και πάλι η συνθήκη τερματισμού, και η επαναληπτική διαδικασία </a:t>
            </a:r>
            <a:r>
              <a:rPr lang="el-GR" altLang="el-GR" kern="0" dirty="0" smtClean="0">
                <a:solidFill>
                  <a:srgbClr val="000000"/>
                </a:solidFill>
              </a:rPr>
              <a:t>τερματίζεται </a:t>
            </a:r>
            <a:r>
              <a:rPr lang="el-GR" altLang="el-GR" kern="0" dirty="0">
                <a:solidFill>
                  <a:srgbClr val="000000"/>
                </a:solidFill>
              </a:rPr>
              <a:t>ή </a:t>
            </a:r>
            <a:r>
              <a:rPr lang="el-GR" altLang="el-GR" kern="0" dirty="0" smtClean="0">
                <a:solidFill>
                  <a:srgbClr val="000000"/>
                </a:solidFill>
              </a:rPr>
              <a:t>συνεχίζεται, </a:t>
            </a:r>
            <a:r>
              <a:rPr lang="el-GR" altLang="el-GR" kern="0" dirty="0">
                <a:solidFill>
                  <a:srgbClr val="000000"/>
                </a:solidFill>
              </a:rPr>
              <a:t>ανάλογα με την τιμή της συνθήκης </a:t>
            </a:r>
            <a:r>
              <a:rPr lang="el-GR" altLang="el-GR" kern="0" dirty="0" smtClean="0">
                <a:solidFill>
                  <a:srgbClr val="000000"/>
                </a:solidFill>
              </a:rPr>
              <a:t>(</a:t>
            </a:r>
            <a:r>
              <a:rPr lang="en-US" altLang="el-GR" kern="0" dirty="0" smtClean="0">
                <a:solidFill>
                  <a:srgbClr val="000000"/>
                </a:solidFill>
              </a:rPr>
              <a:t>true</a:t>
            </a:r>
            <a:r>
              <a:rPr lang="el-GR" altLang="el-GR" kern="0" dirty="0" smtClean="0">
                <a:solidFill>
                  <a:srgbClr val="000000"/>
                </a:solidFill>
              </a:rPr>
              <a:t> </a:t>
            </a:r>
            <a:r>
              <a:rPr lang="el-GR" altLang="el-GR" kern="0" dirty="0">
                <a:solidFill>
                  <a:srgbClr val="000000"/>
                </a:solidFill>
              </a:rPr>
              <a:t>ή </a:t>
            </a:r>
            <a:r>
              <a:rPr lang="en-US" altLang="el-GR" kern="0" dirty="0" smtClean="0">
                <a:solidFill>
                  <a:srgbClr val="000000"/>
                </a:solidFill>
              </a:rPr>
              <a:t>false</a:t>
            </a:r>
            <a:r>
              <a:rPr lang="el-GR" altLang="el-GR" kern="0" dirty="0" smtClean="0">
                <a:solidFill>
                  <a:srgbClr val="000000"/>
                </a:solidFill>
              </a:rPr>
              <a:t>), </a:t>
            </a:r>
            <a:r>
              <a:rPr lang="el-GR" altLang="el-GR" kern="0" dirty="0">
                <a:solidFill>
                  <a:srgbClr val="000000"/>
                </a:solidFill>
              </a:rPr>
              <a:t>ως συνήθως. </a:t>
            </a: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18</a:t>
            </a:fld>
            <a:endParaRPr lang="el-GR" sz="1400" dirty="0">
              <a:solidFill>
                <a:schemeClr val="tx1"/>
              </a:solidFill>
            </a:endParaRPr>
          </a:p>
        </p:txBody>
      </p:sp>
    </p:spTree>
    <p:extLst>
      <p:ext uri="{BB962C8B-B14F-4D97-AF65-F5344CB8AC3E}">
        <p14:creationId xmlns:p14="http://schemas.microsoft.com/office/powerpoint/2010/main" val="3285116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Οι εντολές </a:t>
            </a:r>
            <a:r>
              <a:rPr lang="en-US" altLang="el-GR" b="1" dirty="0" smtClean="0"/>
              <a:t>break</a:t>
            </a:r>
            <a:r>
              <a:rPr lang="el-GR" altLang="el-GR" b="1" dirty="0" smtClean="0"/>
              <a:t> </a:t>
            </a:r>
            <a:r>
              <a:rPr lang="el-GR" altLang="el-GR" b="1" dirty="0"/>
              <a:t>και </a:t>
            </a:r>
            <a:r>
              <a:rPr lang="en-US" altLang="el-GR" b="1" dirty="0" smtClean="0"/>
              <a:t>continue</a:t>
            </a:r>
            <a:endParaRPr lang="en-US" b="1" dirty="0"/>
          </a:p>
        </p:txBody>
      </p:sp>
      <p:sp>
        <p:nvSpPr>
          <p:cNvPr id="3" name="Θέση περιεχομένου 1"/>
          <p:cNvSpPr>
            <a:spLocks noGrp="1"/>
          </p:cNvSpPr>
          <p:nvPr>
            <p:ph idx="1"/>
          </p:nvPr>
        </p:nvSpPr>
        <p:spPr/>
        <p:txBody>
          <a:bodyPr>
            <a:normAutofit/>
          </a:bodyPr>
          <a:lstStyle/>
          <a:p>
            <a:pPr>
              <a:lnSpc>
                <a:spcPct val="90000"/>
              </a:lnSpc>
              <a:spcBef>
                <a:spcPts val="0"/>
              </a:spcBef>
              <a:buClr>
                <a:srgbClr val="3333CC"/>
              </a:buClr>
              <a:buSzPct val="120000"/>
              <a:buFont typeface="Wingdings" panose="05000000000000000000" pitchFamily="2" charset="2"/>
              <a:buChar char="§"/>
            </a:pPr>
            <a:endParaRPr lang="el-GR" altLang="el-GR" kern="0" dirty="0" smtClean="0">
              <a:solidFill>
                <a:srgbClr val="000000"/>
              </a:solidFill>
            </a:endParaRPr>
          </a:p>
          <a:p>
            <a:pPr>
              <a:lnSpc>
                <a:spcPct val="90000"/>
              </a:lnSpc>
              <a:spcBef>
                <a:spcPts val="0"/>
              </a:spcBef>
              <a:buClr>
                <a:srgbClr val="3333CC"/>
              </a:buClr>
              <a:buSzPct val="120000"/>
              <a:buFont typeface="Wingdings" panose="05000000000000000000" pitchFamily="2" charset="2"/>
              <a:buChar char="§"/>
            </a:pPr>
            <a:r>
              <a:rPr lang="el-GR" altLang="el-GR" kern="0" dirty="0" smtClean="0">
                <a:solidFill>
                  <a:srgbClr val="000000"/>
                </a:solidFill>
              </a:rPr>
              <a:t>Οι </a:t>
            </a:r>
            <a:r>
              <a:rPr lang="el-GR" altLang="el-GR" kern="0" dirty="0">
                <a:solidFill>
                  <a:srgbClr val="000000"/>
                </a:solidFill>
              </a:rPr>
              <a:t>εντολές </a:t>
            </a:r>
            <a:r>
              <a:rPr lang="en-US" altLang="el-GR" b="1" kern="0" dirty="0" smtClean="0"/>
              <a:t>break</a:t>
            </a:r>
            <a:r>
              <a:rPr lang="el-GR" altLang="el-GR" kern="0" dirty="0" smtClean="0">
                <a:solidFill>
                  <a:srgbClr val="000000"/>
                </a:solidFill>
              </a:rPr>
              <a:t> </a:t>
            </a:r>
            <a:r>
              <a:rPr lang="el-GR" altLang="el-GR" kern="0" dirty="0">
                <a:solidFill>
                  <a:srgbClr val="000000"/>
                </a:solidFill>
              </a:rPr>
              <a:t>και </a:t>
            </a:r>
            <a:r>
              <a:rPr lang="en-US" altLang="el-GR" b="1" kern="0" dirty="0" smtClean="0"/>
              <a:t>continue</a:t>
            </a:r>
            <a:r>
              <a:rPr lang="el-GR" altLang="el-GR" kern="0" dirty="0" smtClean="0"/>
              <a:t>,</a:t>
            </a:r>
            <a:r>
              <a:rPr lang="el-GR" altLang="el-GR" kern="0" dirty="0" smtClean="0">
                <a:solidFill>
                  <a:srgbClr val="000000"/>
                </a:solidFill>
              </a:rPr>
              <a:t> </a:t>
            </a:r>
            <a:r>
              <a:rPr lang="el-GR" altLang="el-GR" kern="0" dirty="0">
                <a:solidFill>
                  <a:srgbClr val="000000"/>
                </a:solidFill>
              </a:rPr>
              <a:t>έχουν και μία μορφή για ετικέτες </a:t>
            </a:r>
            <a:r>
              <a:rPr lang="el-GR" altLang="el-GR" kern="0" dirty="0" smtClean="0">
                <a:solidFill>
                  <a:srgbClr val="000000"/>
                </a:solidFill>
              </a:rPr>
              <a:t>(</a:t>
            </a:r>
            <a:r>
              <a:rPr lang="en-US" altLang="el-GR" kern="0" dirty="0" smtClean="0">
                <a:solidFill>
                  <a:srgbClr val="000000"/>
                </a:solidFill>
              </a:rPr>
              <a:t>labeled </a:t>
            </a:r>
            <a:r>
              <a:rPr lang="en-US" altLang="el-GR" b="1" kern="0" dirty="0" smtClean="0"/>
              <a:t>break</a:t>
            </a:r>
            <a:r>
              <a:rPr lang="en-US" altLang="el-GR" kern="0" dirty="0" smtClean="0">
                <a:solidFill>
                  <a:srgbClr val="000000"/>
                </a:solidFill>
              </a:rPr>
              <a:t> </a:t>
            </a:r>
            <a:r>
              <a:rPr lang="el-GR" altLang="el-GR" kern="0" dirty="0" smtClean="0">
                <a:solidFill>
                  <a:srgbClr val="000000"/>
                </a:solidFill>
              </a:rPr>
              <a:t>και</a:t>
            </a:r>
            <a:r>
              <a:rPr lang="en-US" altLang="el-GR" kern="0" dirty="0" smtClean="0">
                <a:solidFill>
                  <a:srgbClr val="000000"/>
                </a:solidFill>
              </a:rPr>
              <a:t> labeled </a:t>
            </a:r>
            <a:r>
              <a:rPr lang="en-US" altLang="el-GR" b="1" kern="0" dirty="0" smtClean="0"/>
              <a:t>continue</a:t>
            </a:r>
            <a:r>
              <a:rPr lang="el-GR" altLang="el-GR" kern="0" dirty="0" smtClean="0">
                <a:solidFill>
                  <a:srgbClr val="000000"/>
                </a:solidFill>
              </a:rPr>
              <a:t>), </a:t>
            </a:r>
            <a:r>
              <a:rPr lang="el-GR" altLang="el-GR" kern="0" dirty="0">
                <a:solidFill>
                  <a:srgbClr val="000000"/>
                </a:solidFill>
              </a:rPr>
              <a:t>που δεν θα συζητήσουμε εδώ, </a:t>
            </a:r>
            <a:r>
              <a:rPr lang="el-GR" altLang="el-GR" kern="0" dirty="0" smtClean="0">
                <a:solidFill>
                  <a:srgbClr val="000000"/>
                </a:solidFill>
              </a:rPr>
              <a:t>μία </a:t>
            </a:r>
            <a:r>
              <a:rPr lang="el-GR" altLang="el-GR" kern="0" dirty="0">
                <a:solidFill>
                  <a:srgbClr val="000000"/>
                </a:solidFill>
              </a:rPr>
              <a:t>και στη πράξη οι ετικέτες δεν χρησιμοποιούνται, αφού οι υπόλοιπες δομές που είδαμε αρκούν για όλες τις πιθανές χρήσεις, χωρίς να εμφανίζουν πολλά από τα προβλήματα που πιθανώς να εμφανιστούν με την χρήση των </a:t>
            </a:r>
            <a:r>
              <a:rPr lang="el-GR" altLang="el-GR" kern="0" dirty="0" smtClean="0">
                <a:solidFill>
                  <a:srgbClr val="000000"/>
                </a:solidFill>
              </a:rPr>
              <a:t>ετικετών.</a:t>
            </a:r>
            <a:endParaRPr lang="el-GR" sz="4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19</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615462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8374167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πέμπτης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907565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633787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a:t>
            </a:r>
            <a:r>
              <a:rPr lang="el-GR" dirty="0" smtClean="0"/>
              <a:t>να γνωρίζει </a:t>
            </a:r>
            <a:r>
              <a:rPr lang="el-GR" dirty="0" smtClean="0"/>
              <a:t>και </a:t>
            </a:r>
            <a:r>
              <a:rPr lang="el-GR" dirty="0" smtClean="0"/>
              <a:t>διαχειρίζεται, </a:t>
            </a:r>
            <a:r>
              <a:rPr lang="el-GR" dirty="0" smtClean="0"/>
              <a:t>όλες τις επαναληπτικές δομές που διαθέτει η </a:t>
            </a:r>
            <a:r>
              <a:rPr lang="en-US" dirty="0" smtClean="0"/>
              <a:t>java.</a:t>
            </a: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Επαναληπτικές δομές</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3113466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p:cNvSpPr/>
          <p:nvPr/>
        </p:nvSpPr>
        <p:spPr>
          <a:xfrm>
            <a:off x="809255" y="190664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Η δομές επανάληψης:</a:t>
            </a:r>
            <a:endParaRPr lang="el-GR" i="1" dirty="0">
              <a:solidFill>
                <a:srgbClr val="0070C0"/>
              </a:solidFill>
            </a:endParaRPr>
          </a:p>
        </p:txBody>
      </p:sp>
      <p:sp>
        <p:nvSpPr>
          <p:cNvPr id="14" name="Θέση περιεχομένου 2">
            <a:hlinkClick r:id="rId8" action="ppaction://hlinksldjump" tooltip="Μετάβαση στη Διαφάνεια 6"/>
          </p:cNvPr>
          <p:cNvSpPr/>
          <p:nvPr>
            <p:custDataLst>
              <p:tags r:id="rId2"/>
            </p:custDataLst>
          </p:nvPr>
        </p:nvSpPr>
        <p:spPr>
          <a:xfrm>
            <a:off x="1475656" y="2492896"/>
            <a:ext cx="684076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rPr>
              <a:t>α)  </a:t>
            </a:r>
            <a:r>
              <a:rPr lang="en-US" sz="2800" i="1" dirty="0" smtClean="0">
                <a:solidFill>
                  <a:srgbClr val="0070C0"/>
                </a:solidFill>
              </a:rPr>
              <a:t>for</a:t>
            </a:r>
            <a:endParaRPr lang="el-GR" i="1" dirty="0">
              <a:solidFill>
                <a:srgbClr val="0070C0"/>
              </a:solidFill>
            </a:endParaRPr>
          </a:p>
        </p:txBody>
      </p:sp>
      <p:sp>
        <p:nvSpPr>
          <p:cNvPr id="9" name="Θέση περιεχομένου 3">
            <a:hlinkClick r:id="rId9" action="ppaction://hlinksldjump" tooltip="Μετάβαση στη Διαφάνεια 8"/>
          </p:cNvPr>
          <p:cNvSpPr/>
          <p:nvPr>
            <p:custDataLst>
              <p:tags r:id="rId3"/>
            </p:custDataLst>
          </p:nvPr>
        </p:nvSpPr>
        <p:spPr>
          <a:xfrm>
            <a:off x="1475656" y="3068960"/>
            <a:ext cx="684076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rPr>
              <a:t>β)  </a:t>
            </a:r>
            <a:r>
              <a:rPr lang="en-US" sz="2800" i="1" dirty="0" smtClean="0">
                <a:solidFill>
                  <a:srgbClr val="0070C0"/>
                </a:solidFill>
              </a:rPr>
              <a:t>while</a:t>
            </a:r>
            <a:endParaRPr lang="el-GR" i="1" dirty="0">
              <a:solidFill>
                <a:srgbClr val="0070C0"/>
              </a:solidFill>
            </a:endParaRPr>
          </a:p>
        </p:txBody>
      </p:sp>
      <p:sp>
        <p:nvSpPr>
          <p:cNvPr id="10" name="Θέση περιεχομένου 4">
            <a:hlinkClick r:id="rId10" action="ppaction://hlinksldjump" tooltip="Μετάβαση στη Διαφάνεια 11"/>
          </p:cNvPr>
          <p:cNvSpPr/>
          <p:nvPr>
            <p:custDataLst>
              <p:tags r:id="rId4"/>
            </p:custDataLst>
          </p:nvPr>
        </p:nvSpPr>
        <p:spPr>
          <a:xfrm>
            <a:off x="1475656" y="3637674"/>
            <a:ext cx="684076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γ</a:t>
            </a:r>
            <a:r>
              <a:rPr lang="el-GR" sz="2800" i="1" dirty="0" smtClean="0">
                <a:solidFill>
                  <a:srgbClr val="0070C0"/>
                </a:solidFill>
              </a:rPr>
              <a:t>)  </a:t>
            </a:r>
            <a:r>
              <a:rPr lang="en-US" sz="2800" i="1" dirty="0" smtClean="0">
                <a:solidFill>
                  <a:srgbClr val="0070C0"/>
                </a:solidFill>
              </a:rPr>
              <a:t>do - while</a:t>
            </a:r>
            <a:endParaRPr lang="el-GR" i="1" dirty="0">
              <a:solidFill>
                <a:srgbClr val="0070C0"/>
              </a:solidFill>
            </a:endParaRPr>
          </a:p>
        </p:txBody>
      </p:sp>
      <p:sp>
        <p:nvSpPr>
          <p:cNvPr id="11" name="Θέση περιεχομένου 5">
            <a:hlinkClick r:id="rId11" action="ppaction://hlinksldjump" tooltip="Μετάβαση στη Διαφάνεια 14"/>
          </p:cNvPr>
          <p:cNvSpPr/>
          <p:nvPr>
            <p:custDataLst>
              <p:tags r:id="rId5"/>
            </p:custDataLst>
          </p:nvPr>
        </p:nvSpPr>
        <p:spPr>
          <a:xfrm>
            <a:off x="1475656" y="4221088"/>
            <a:ext cx="684076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δ</a:t>
            </a:r>
            <a:r>
              <a:rPr lang="el-GR" sz="2800" i="1" dirty="0" smtClean="0">
                <a:solidFill>
                  <a:srgbClr val="0070C0"/>
                </a:solidFill>
              </a:rPr>
              <a:t>)  </a:t>
            </a:r>
            <a:r>
              <a:rPr lang="en-US" sz="2800" i="1" dirty="0" smtClean="0">
                <a:solidFill>
                  <a:srgbClr val="0070C0"/>
                </a:solidFill>
              </a:rPr>
              <a:t>switch case</a:t>
            </a:r>
            <a:endParaRPr lang="el-GR" i="1" dirty="0">
              <a:solidFill>
                <a:srgbClr val="0070C0"/>
              </a:solidFill>
            </a:endParaRPr>
          </a:p>
        </p:txBody>
      </p:sp>
      <p:sp>
        <p:nvSpPr>
          <p:cNvPr id="16" name="Θέση περιεχομένου 6">
            <a:hlinkClick r:id="rId12" action="ppaction://hlinksldjump" tooltip="Μετάβαση στη Διαφάνεια 16"/>
          </p:cNvPr>
          <p:cNvSpPr/>
          <p:nvPr>
            <p:custDataLst>
              <p:tags r:id="rId6"/>
            </p:custDataLst>
          </p:nvPr>
        </p:nvSpPr>
        <p:spPr>
          <a:xfrm>
            <a:off x="809254" y="5048650"/>
            <a:ext cx="750716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3</a:t>
            </a:r>
            <a:r>
              <a:rPr lang="el-GR" sz="2800" i="1" dirty="0" smtClean="0">
                <a:solidFill>
                  <a:srgbClr val="0070C0"/>
                </a:solidFill>
              </a:rPr>
              <a:t>)  Εντολές διακλάδωσης</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Επαναληπτικές δομές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688055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Η δομή επανάληψης </a:t>
            </a:r>
            <a:r>
              <a:rPr lang="en-US" altLang="el-GR" b="1" dirty="0" smtClean="0"/>
              <a:t>for</a:t>
            </a:r>
            <a:r>
              <a:rPr lang="el-GR" altLang="el-GR" b="1" dirty="0" smtClean="0"/>
              <a:t> </a:t>
            </a:r>
            <a:endParaRPr lang="el-GR" b="1" dirty="0"/>
          </a:p>
        </p:txBody>
      </p:sp>
      <p:sp>
        <p:nvSpPr>
          <p:cNvPr id="3" name="Θέση περιεχομένου 1"/>
          <p:cNvSpPr>
            <a:spLocks noGrp="1"/>
          </p:cNvSpPr>
          <p:nvPr>
            <p:ph idx="1"/>
          </p:nvPr>
        </p:nvSpPr>
        <p:spPr/>
        <p:txBody>
          <a:bodyPr>
            <a:normAutofit/>
          </a:bodyPr>
          <a:lstStyle/>
          <a:p>
            <a:pPr lvl="0" fontAlgn="base">
              <a:lnSpc>
                <a:spcPct val="90000"/>
              </a:lnSpc>
              <a:spcBef>
                <a:spcPts val="0"/>
              </a:spcBef>
              <a:spcAft>
                <a:spcPts val="2400"/>
              </a:spcAft>
              <a:buClr>
                <a:srgbClr val="3333CC"/>
              </a:buClr>
              <a:buSzPct val="120000"/>
              <a:buFont typeface="Wingdings" panose="05000000000000000000" pitchFamily="2" charset="2"/>
              <a:buChar char="§"/>
            </a:pPr>
            <a:endParaRPr lang="el-GR" altLang="el-GR" sz="1200" kern="0" dirty="0" smtClean="0">
              <a:solidFill>
                <a:srgbClr val="000000"/>
              </a:solidFill>
            </a:endParaRPr>
          </a:p>
          <a:p>
            <a:pPr lvl="0" fontAlgn="base">
              <a:lnSpc>
                <a:spcPct val="90000"/>
              </a:lnSpc>
              <a:spcBef>
                <a:spcPts val="0"/>
              </a:spcBef>
              <a:spcAft>
                <a:spcPts val="2400"/>
              </a:spcAft>
              <a:buClr>
                <a:srgbClr val="3333CC"/>
              </a:buClr>
              <a:buSzPct val="120000"/>
              <a:buFont typeface="Wingdings" panose="05000000000000000000" pitchFamily="2" charset="2"/>
              <a:buChar char="§"/>
            </a:pPr>
            <a:r>
              <a:rPr lang="el-GR" altLang="el-GR" kern="0" dirty="0" smtClean="0">
                <a:solidFill>
                  <a:srgbClr val="000000"/>
                </a:solidFill>
              </a:rPr>
              <a:t>Η </a:t>
            </a:r>
            <a:r>
              <a:rPr lang="el-GR" altLang="el-GR" kern="0" dirty="0">
                <a:solidFill>
                  <a:srgbClr val="000000"/>
                </a:solidFill>
              </a:rPr>
              <a:t>εντολή </a:t>
            </a:r>
            <a:r>
              <a:rPr lang="en-US" altLang="el-GR" b="1" kern="0" dirty="0" smtClean="0"/>
              <a:t>for</a:t>
            </a:r>
            <a:r>
              <a:rPr lang="el-GR" altLang="el-GR" kern="0" dirty="0" smtClean="0">
                <a:solidFill>
                  <a:srgbClr val="000000"/>
                </a:solidFill>
              </a:rPr>
              <a:t> </a:t>
            </a:r>
            <a:r>
              <a:rPr lang="el-GR" altLang="el-GR" kern="0" dirty="0">
                <a:solidFill>
                  <a:srgbClr val="000000"/>
                </a:solidFill>
              </a:rPr>
              <a:t>είναι χρήσιμη για την επανάληψη μιας σειράς </a:t>
            </a:r>
            <a:r>
              <a:rPr lang="el-GR" altLang="el-GR" kern="0" dirty="0" smtClean="0">
                <a:solidFill>
                  <a:srgbClr val="000000"/>
                </a:solidFill>
              </a:rPr>
              <a:t>εντολών, </a:t>
            </a:r>
            <a:r>
              <a:rPr lang="el-GR" altLang="el-GR" kern="0" dirty="0">
                <a:solidFill>
                  <a:srgbClr val="000000"/>
                </a:solidFill>
              </a:rPr>
              <a:t>όταν είναι γνωστό εκ των </a:t>
            </a:r>
            <a:r>
              <a:rPr lang="el-GR" altLang="el-GR" kern="0" dirty="0" smtClean="0">
                <a:solidFill>
                  <a:srgbClr val="000000"/>
                </a:solidFill>
              </a:rPr>
              <a:t>προτέρων, </a:t>
            </a:r>
            <a:r>
              <a:rPr lang="el-GR" altLang="el-GR" kern="0" dirty="0">
                <a:solidFill>
                  <a:srgbClr val="000000"/>
                </a:solidFill>
              </a:rPr>
              <a:t>πόσες φορές θέλουμε να επαναληφθούν</a:t>
            </a:r>
            <a:r>
              <a:rPr lang="el-GR" altLang="el-GR" kern="0" dirty="0" smtClean="0">
                <a:solidFill>
                  <a:srgbClr val="000000"/>
                </a:solidFill>
              </a:rPr>
              <a:t>.</a:t>
            </a:r>
            <a:endParaRPr lang="el-GR" altLang="el-GR" kern="0" dirty="0">
              <a:solidFill>
                <a:srgbClr val="000000"/>
              </a:solidFill>
            </a:endParaRPr>
          </a:p>
          <a:p>
            <a:pPr lvl="0" fontAlgn="base">
              <a:lnSpc>
                <a:spcPct val="90000"/>
              </a:lnSpc>
              <a:spcBef>
                <a:spcPts val="0"/>
              </a:spcBef>
              <a:spcAft>
                <a:spcPts val="2400"/>
              </a:spcAft>
              <a:buClr>
                <a:srgbClr val="3333CC"/>
              </a:buClr>
              <a:buSzPct val="120000"/>
              <a:buFont typeface="Wingdings" panose="05000000000000000000" pitchFamily="2" charset="2"/>
              <a:buChar char="§"/>
            </a:pPr>
            <a:r>
              <a:rPr lang="el-GR" altLang="el-GR" kern="0" dirty="0">
                <a:solidFill>
                  <a:srgbClr val="000000"/>
                </a:solidFill>
              </a:rPr>
              <a:t>Η γενική μορφή της </a:t>
            </a:r>
            <a:r>
              <a:rPr lang="en-US" altLang="el-GR" kern="0" dirty="0" smtClean="0">
                <a:solidFill>
                  <a:srgbClr val="000000"/>
                </a:solidFill>
              </a:rPr>
              <a:t>for</a:t>
            </a:r>
            <a:r>
              <a:rPr lang="el-GR" altLang="el-GR" kern="0" dirty="0" smtClean="0">
                <a:solidFill>
                  <a:srgbClr val="000000"/>
                </a:solidFill>
              </a:rPr>
              <a:t> </a:t>
            </a:r>
            <a:r>
              <a:rPr lang="el-GR" altLang="el-GR" kern="0" dirty="0">
                <a:solidFill>
                  <a:srgbClr val="000000"/>
                </a:solidFill>
              </a:rPr>
              <a:t>είναι η ακόλουθη</a:t>
            </a:r>
            <a:r>
              <a:rPr lang="el-GR" altLang="el-GR" kern="0" dirty="0" smtClean="0">
                <a:solidFill>
                  <a:srgbClr val="000000"/>
                </a:solidFill>
              </a:rPr>
              <a:t>:</a:t>
            </a:r>
            <a:endParaRPr lang="el-GR" altLang="el-GR" kern="0" dirty="0">
              <a:solidFill>
                <a:srgbClr val="000000"/>
              </a:solidFill>
            </a:endParaRPr>
          </a:p>
          <a:p>
            <a:pPr lvl="1" fontAlgn="base">
              <a:lnSpc>
                <a:spcPct val="90000"/>
              </a:lnSpc>
              <a:spcBef>
                <a:spcPts val="0"/>
              </a:spcBef>
              <a:spcAft>
                <a:spcPct val="0"/>
              </a:spcAft>
              <a:buClr>
                <a:srgbClr val="3333CC"/>
              </a:buClr>
              <a:buSzPct val="60000"/>
              <a:buNone/>
            </a:pPr>
            <a:r>
              <a:rPr lang="en-US" altLang="el-GR" b="1" kern="0" dirty="0" smtClean="0"/>
              <a:t>for</a:t>
            </a:r>
            <a:r>
              <a:rPr lang="el-GR" altLang="el-GR" kern="0" dirty="0" smtClean="0">
                <a:solidFill>
                  <a:srgbClr val="000000"/>
                </a:solidFill>
              </a:rPr>
              <a:t> </a:t>
            </a:r>
            <a:r>
              <a:rPr lang="el-GR" altLang="el-GR" kern="0" dirty="0">
                <a:solidFill>
                  <a:srgbClr val="000000"/>
                </a:solidFill>
              </a:rPr>
              <a:t>(αρχικοποίηση; τερματισμός; </a:t>
            </a:r>
            <a:r>
              <a:rPr lang="el-GR" altLang="el-GR" kern="0" dirty="0" smtClean="0">
                <a:solidFill>
                  <a:srgbClr val="000000"/>
                </a:solidFill>
              </a:rPr>
              <a:t>αύξηση)</a:t>
            </a:r>
          </a:p>
          <a:p>
            <a:pPr lvl="2" fontAlgn="base">
              <a:lnSpc>
                <a:spcPct val="90000"/>
              </a:lnSpc>
              <a:spcBef>
                <a:spcPts val="0"/>
              </a:spcBef>
              <a:spcAft>
                <a:spcPct val="0"/>
              </a:spcAft>
              <a:buClr>
                <a:srgbClr val="3333CC"/>
              </a:buClr>
              <a:buSzPct val="60000"/>
              <a:buNone/>
            </a:pPr>
            <a:r>
              <a:rPr lang="el-GR" altLang="el-GR" sz="2800" kern="0" dirty="0" smtClean="0">
                <a:solidFill>
                  <a:srgbClr val="000000"/>
                </a:solidFill>
              </a:rPr>
              <a:t>εντολή </a:t>
            </a:r>
            <a:r>
              <a:rPr lang="el-GR" altLang="el-GR" sz="2800" kern="0" dirty="0">
                <a:solidFill>
                  <a:srgbClr val="000000"/>
                </a:solidFill>
              </a:rPr>
              <a:t>ή { ομάδα εντολών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2128008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Παράδειγμα επανάληψης </a:t>
            </a:r>
            <a:r>
              <a:rPr lang="en-US" altLang="el-GR" b="1" dirty="0"/>
              <a:t>for</a:t>
            </a:r>
            <a:endParaRPr lang="el-GR" b="1" dirty="0"/>
          </a:p>
        </p:txBody>
      </p:sp>
      <p:sp>
        <p:nvSpPr>
          <p:cNvPr id="5" name="Θέση περιεχομένου 1"/>
          <p:cNvSpPr txBox="1"/>
          <p:nvPr/>
        </p:nvSpPr>
        <p:spPr>
          <a:xfrm>
            <a:off x="827584" y="1772816"/>
            <a:ext cx="7344816" cy="1421928"/>
          </a:xfrm>
          <a:prstGeom prst="rect">
            <a:avLst/>
          </a:prstGeom>
          <a:noFill/>
        </p:spPr>
        <p:txBody>
          <a:bodyPr wrap="square" rtlCol="0">
            <a:spAutoFit/>
          </a:bodyPr>
          <a:lstStyle/>
          <a:p>
            <a:pPr marL="457200" lvl="0" indent="-457200" fontAlgn="base">
              <a:lnSpc>
                <a:spcPct val="90000"/>
              </a:lnSpc>
              <a:spcAft>
                <a:spcPct val="0"/>
              </a:spcAft>
              <a:buClr>
                <a:srgbClr val="3333CC"/>
              </a:buClr>
              <a:buSzPct val="120000"/>
              <a:buFont typeface="Wingdings" panose="05000000000000000000" pitchFamily="2" charset="2"/>
              <a:buChar char="§"/>
            </a:pPr>
            <a:r>
              <a:rPr lang="el-GR" altLang="el-GR" sz="3200" kern="0" dirty="0">
                <a:solidFill>
                  <a:srgbClr val="000000"/>
                </a:solidFill>
              </a:rPr>
              <a:t>Για </a:t>
            </a:r>
            <a:r>
              <a:rPr lang="el-GR" altLang="el-GR" sz="3200" kern="0" dirty="0" smtClean="0">
                <a:solidFill>
                  <a:srgbClr val="000000"/>
                </a:solidFill>
              </a:rPr>
              <a:t>παράδειγμα </a:t>
            </a:r>
            <a:r>
              <a:rPr lang="el-GR" altLang="el-GR" sz="3200" kern="0" dirty="0">
                <a:solidFill>
                  <a:srgbClr val="000000"/>
                </a:solidFill>
              </a:rPr>
              <a:t>το ακόλουθο τμήμα </a:t>
            </a:r>
            <a:r>
              <a:rPr lang="el-GR" altLang="el-GR" sz="3200" kern="0" dirty="0" smtClean="0">
                <a:solidFill>
                  <a:srgbClr val="000000"/>
                </a:solidFill>
              </a:rPr>
              <a:t>κώδικα, </a:t>
            </a:r>
            <a:r>
              <a:rPr lang="el-GR" altLang="el-GR" sz="3200" kern="0" dirty="0">
                <a:solidFill>
                  <a:srgbClr val="000000"/>
                </a:solidFill>
              </a:rPr>
              <a:t>εμφανίζει στην οθόνη τους αριθμούς από το 1 μέχρι το 10: </a:t>
            </a:r>
            <a:endParaRPr lang="en-GB" altLang="el-GR" sz="3200" kern="0" dirty="0">
              <a:solidFill>
                <a:srgbClr val="000000"/>
              </a:solidFill>
            </a:endParaRPr>
          </a:p>
        </p:txBody>
      </p:sp>
      <p:sp>
        <p:nvSpPr>
          <p:cNvPr id="6" name="Θέση περιεχομένου 2" descr="Τμήμα προγράμματος: For, παρένθεση int i = 1, ερωτηματικό, i μικρότερο ή ίσο του 10, ερωτηματικό, i + +, κλείσιμο παρένθεσης. Enter, system.out.print ln, παρένθεση i, κλείσιμο παρένθεσης, ερωτηματικό. "/>
          <p:cNvSpPr txBox="1"/>
          <p:nvPr>
            <p:custDataLst>
              <p:tags r:id="rId2"/>
            </p:custDataLst>
          </p:nvPr>
        </p:nvSpPr>
        <p:spPr>
          <a:xfrm>
            <a:off x="827584" y="3429000"/>
            <a:ext cx="7344816" cy="2456057"/>
          </a:xfrm>
          <a:prstGeom prst="rect">
            <a:avLst/>
          </a:prstGeom>
          <a:noFill/>
        </p:spPr>
        <p:txBody>
          <a:bodyPr wrap="square" rtlCol="0">
            <a:spAutoFit/>
          </a:bodyPr>
          <a:lstStyle/>
          <a:p>
            <a:pPr lvl="1">
              <a:lnSpc>
                <a:spcPct val="120000"/>
              </a:lnSpc>
            </a:pPr>
            <a:r>
              <a:rPr lang="en-US" altLang="el-GR" sz="3200" b="1" kern="0" dirty="0" smtClean="0">
                <a:solidFill>
                  <a:srgbClr val="000000"/>
                </a:solidFill>
              </a:rPr>
              <a:t>. . . </a:t>
            </a:r>
            <a:br>
              <a:rPr lang="en-US" altLang="el-GR" sz="3200" b="1" kern="0" dirty="0" smtClean="0">
                <a:solidFill>
                  <a:srgbClr val="000000"/>
                </a:solidFill>
              </a:rPr>
            </a:br>
            <a:r>
              <a:rPr lang="en-US" altLang="el-GR" sz="3200" b="1" kern="0" dirty="0" smtClean="0">
                <a:solidFill>
                  <a:srgbClr val="0033CC"/>
                </a:solidFill>
              </a:rPr>
              <a:t>for</a:t>
            </a:r>
            <a:r>
              <a:rPr lang="en-US" altLang="el-GR" sz="3200" b="1" kern="0" dirty="0" smtClean="0">
                <a:solidFill>
                  <a:srgbClr val="000000"/>
                </a:solidFill>
              </a:rPr>
              <a:t> (</a:t>
            </a:r>
            <a:r>
              <a:rPr lang="en-US" altLang="el-GR" sz="3200" b="1" kern="0" dirty="0" err="1" smtClean="0">
                <a:solidFill>
                  <a:srgbClr val="0033CC"/>
                </a:solidFill>
              </a:rPr>
              <a:t>int</a:t>
            </a:r>
            <a:r>
              <a:rPr lang="en-US" altLang="el-GR" sz="3200" b="1" kern="0" dirty="0" smtClean="0">
                <a:solidFill>
                  <a:srgbClr val="000000"/>
                </a:solidFill>
              </a:rPr>
              <a:t> </a:t>
            </a:r>
            <a:r>
              <a:rPr lang="en-US" altLang="el-GR" sz="3200" b="1" kern="0" dirty="0" err="1" smtClean="0">
                <a:solidFill>
                  <a:srgbClr val="000000"/>
                </a:solidFill>
              </a:rPr>
              <a:t>i</a:t>
            </a:r>
            <a:r>
              <a:rPr lang="en-US" altLang="el-GR" sz="3200" b="1" kern="0" dirty="0" smtClean="0">
                <a:solidFill>
                  <a:srgbClr val="000000"/>
                </a:solidFill>
              </a:rPr>
              <a:t>=1; </a:t>
            </a:r>
            <a:r>
              <a:rPr lang="en-US" altLang="el-GR" sz="3200" b="1" kern="0" dirty="0" err="1" smtClean="0">
                <a:solidFill>
                  <a:srgbClr val="000000"/>
                </a:solidFill>
              </a:rPr>
              <a:t>i</a:t>
            </a:r>
            <a:r>
              <a:rPr lang="en-US" altLang="el-GR" sz="3200" b="1" kern="0" dirty="0" smtClean="0">
                <a:solidFill>
                  <a:srgbClr val="000000"/>
                </a:solidFill>
              </a:rPr>
              <a:t>&lt;=10; </a:t>
            </a:r>
            <a:r>
              <a:rPr lang="en-US" altLang="el-GR" sz="3200" b="1" kern="0" dirty="0" err="1" smtClean="0">
                <a:solidFill>
                  <a:srgbClr val="000000"/>
                </a:solidFill>
              </a:rPr>
              <a:t>i</a:t>
            </a:r>
            <a:r>
              <a:rPr lang="en-US" altLang="el-GR" sz="3200" b="1" kern="0" dirty="0" smtClean="0">
                <a:solidFill>
                  <a:srgbClr val="000000"/>
                </a:solidFill>
              </a:rPr>
              <a:t>++) </a:t>
            </a:r>
            <a:br>
              <a:rPr lang="en-US" altLang="el-GR" sz="3200" b="1" kern="0" dirty="0" smtClean="0">
                <a:solidFill>
                  <a:srgbClr val="000000"/>
                </a:solidFill>
              </a:rPr>
            </a:br>
            <a:r>
              <a:rPr lang="en-US" altLang="el-GR" sz="3200" b="1" kern="0" dirty="0" smtClean="0">
                <a:solidFill>
                  <a:srgbClr val="000000"/>
                </a:solidFill>
              </a:rPr>
              <a:t>     </a:t>
            </a:r>
            <a:r>
              <a:rPr lang="en-US" altLang="el-GR" sz="3200" b="1" kern="0" dirty="0" err="1" smtClean="0">
                <a:solidFill>
                  <a:srgbClr val="000000"/>
                </a:solidFill>
              </a:rPr>
              <a:t>System.</a:t>
            </a:r>
            <a:r>
              <a:rPr lang="en-US" altLang="el-GR" sz="3200" b="1" kern="0" dirty="0" err="1" smtClean="0">
                <a:solidFill>
                  <a:srgbClr val="006600"/>
                </a:solidFill>
              </a:rPr>
              <a:t>out</a:t>
            </a:r>
            <a:r>
              <a:rPr lang="en-US" altLang="el-GR" sz="3200" b="1" kern="0" dirty="0" err="1" smtClean="0">
                <a:solidFill>
                  <a:srgbClr val="000000"/>
                </a:solidFill>
              </a:rPr>
              <a:t>.println</a:t>
            </a:r>
            <a:r>
              <a:rPr lang="en-US" altLang="el-GR" sz="3200" b="1" kern="0" dirty="0" smtClean="0">
                <a:solidFill>
                  <a:srgbClr val="000000"/>
                </a:solidFill>
              </a:rPr>
              <a:t>(</a:t>
            </a:r>
            <a:r>
              <a:rPr lang="en-US" altLang="el-GR" sz="3200" b="1" kern="0" dirty="0" err="1" smtClean="0">
                <a:solidFill>
                  <a:srgbClr val="000000"/>
                </a:solidFill>
              </a:rPr>
              <a:t>i</a:t>
            </a:r>
            <a:r>
              <a:rPr lang="en-US" altLang="el-GR" sz="3200" b="1" kern="0" dirty="0" smtClean="0">
                <a:solidFill>
                  <a:srgbClr val="000000"/>
                </a:solidFill>
              </a:rPr>
              <a:t>); </a:t>
            </a:r>
            <a:br>
              <a:rPr lang="en-US" altLang="el-GR" sz="3200" b="1" kern="0" dirty="0" smtClean="0">
                <a:solidFill>
                  <a:srgbClr val="000000"/>
                </a:solidFill>
              </a:rPr>
            </a:br>
            <a:r>
              <a:rPr lang="en-US" altLang="el-GR" sz="3200" b="1" kern="0" dirty="0" smtClean="0">
                <a:solidFill>
                  <a:srgbClr val="000000"/>
                </a:solidFill>
              </a:rPr>
              <a:t>. . . </a:t>
            </a:r>
            <a:endParaRPr lang="en-US" dirty="0"/>
          </a:p>
        </p:txBody>
      </p:sp>
      <p:sp>
        <p:nvSpPr>
          <p:cNvPr id="3"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477437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274638"/>
            <a:ext cx="8424936" cy="1143000"/>
          </a:xfrm>
        </p:spPr>
        <p:txBody>
          <a:bodyPr>
            <a:noAutofit/>
          </a:bodyPr>
          <a:lstStyle/>
          <a:p>
            <a:r>
              <a:rPr lang="el-GR" altLang="el-GR" b="1" dirty="0"/>
              <a:t>Η δομή επανάληψης </a:t>
            </a:r>
            <a:r>
              <a:rPr lang="en-US" altLang="el-GR" b="1" dirty="0" smtClean="0"/>
              <a:t>while</a:t>
            </a:r>
            <a:endParaRPr lang="en-US" b="1" dirty="0"/>
          </a:p>
        </p:txBody>
      </p:sp>
      <p:sp>
        <p:nvSpPr>
          <p:cNvPr id="3" name="Θέση περιεχομένου 1"/>
          <p:cNvSpPr>
            <a:spLocks noGrp="1"/>
          </p:cNvSpPr>
          <p:nvPr>
            <p:ph idx="1"/>
          </p:nvPr>
        </p:nvSpPr>
        <p:spPr/>
        <p:txBody>
          <a:bodyPr/>
          <a:lstStyle/>
          <a:p>
            <a:pPr lvl="0" fontAlgn="base">
              <a:lnSpc>
                <a:spcPct val="90000"/>
              </a:lnSpc>
              <a:spcBef>
                <a:spcPts val="0"/>
              </a:spcBef>
              <a:spcAft>
                <a:spcPct val="0"/>
              </a:spcAft>
              <a:buClr>
                <a:srgbClr val="3333CC"/>
              </a:buClr>
              <a:buSzPct val="120000"/>
              <a:buFont typeface="Wingdings" panose="05000000000000000000" pitchFamily="2" charset="2"/>
              <a:buChar char="§"/>
            </a:pPr>
            <a:endParaRPr lang="el-GR" altLang="el-GR" kern="0" dirty="0" smtClean="0">
              <a:solidFill>
                <a:srgbClr val="000000"/>
              </a:solidFill>
            </a:endParaRPr>
          </a:p>
          <a:p>
            <a:pPr lvl="0" fontAlgn="base">
              <a:spcBef>
                <a:spcPts val="1200"/>
              </a:spcBef>
              <a:spcAft>
                <a:spcPct val="0"/>
              </a:spcAft>
              <a:buClr>
                <a:srgbClr val="3333CC"/>
              </a:buClr>
              <a:buSzPct val="120000"/>
              <a:buFont typeface="Wingdings" panose="05000000000000000000" pitchFamily="2" charset="2"/>
              <a:buChar char="§"/>
            </a:pPr>
            <a:r>
              <a:rPr lang="el-GR" altLang="el-GR" kern="0" dirty="0" smtClean="0">
                <a:solidFill>
                  <a:srgbClr val="000000"/>
                </a:solidFill>
              </a:rPr>
              <a:t>Η </a:t>
            </a:r>
            <a:r>
              <a:rPr lang="el-GR" altLang="el-GR" kern="0" dirty="0">
                <a:solidFill>
                  <a:srgbClr val="000000"/>
                </a:solidFill>
              </a:rPr>
              <a:t>εντολή </a:t>
            </a:r>
            <a:r>
              <a:rPr lang="en-US" altLang="el-GR" b="1" kern="0" dirty="0" smtClean="0"/>
              <a:t>for</a:t>
            </a:r>
            <a:r>
              <a:rPr lang="el-GR" altLang="el-GR" kern="0" dirty="0" smtClean="0"/>
              <a:t>,</a:t>
            </a:r>
            <a:r>
              <a:rPr lang="el-GR" altLang="el-GR" kern="0" dirty="0" smtClean="0">
                <a:solidFill>
                  <a:srgbClr val="000000"/>
                </a:solidFill>
              </a:rPr>
              <a:t> </a:t>
            </a:r>
            <a:r>
              <a:rPr lang="el-GR" altLang="el-GR" kern="0" dirty="0">
                <a:solidFill>
                  <a:srgbClr val="000000"/>
                </a:solidFill>
              </a:rPr>
              <a:t>που είδαμε </a:t>
            </a:r>
            <a:r>
              <a:rPr lang="el-GR" altLang="el-GR" kern="0" dirty="0" smtClean="0">
                <a:solidFill>
                  <a:srgbClr val="000000"/>
                </a:solidFill>
              </a:rPr>
              <a:t>προηγουμένως, </a:t>
            </a:r>
            <a:r>
              <a:rPr lang="el-GR" altLang="el-GR" kern="0" dirty="0">
                <a:solidFill>
                  <a:srgbClr val="000000"/>
                </a:solidFill>
              </a:rPr>
              <a:t>είναι κατάλληλη όταν γνωρίζουμε πόσες επαναλήψεις θα γίνουν. Αν δεν γνωρίζουμε πόσες επαναλήψεις θα </a:t>
            </a:r>
            <a:r>
              <a:rPr lang="el-GR" altLang="el-GR" kern="0" dirty="0" smtClean="0">
                <a:solidFill>
                  <a:srgbClr val="000000"/>
                </a:solidFill>
              </a:rPr>
              <a:t>γίνουν, </a:t>
            </a:r>
            <a:r>
              <a:rPr lang="el-GR" altLang="el-GR" kern="0" dirty="0">
                <a:solidFill>
                  <a:srgbClr val="000000"/>
                </a:solidFill>
              </a:rPr>
              <a:t>μία καλύτερη εντολή είναι η </a:t>
            </a:r>
            <a:r>
              <a:rPr lang="en-US" altLang="el-GR" b="1" kern="0" dirty="0" smtClean="0"/>
              <a:t>while</a:t>
            </a:r>
            <a:r>
              <a:rPr lang="el-GR" altLang="el-GR" kern="0" dirty="0" smtClean="0">
                <a:solidFill>
                  <a:srgbClr val="000000"/>
                </a:solidFill>
              </a:rPr>
              <a:t>. </a:t>
            </a:r>
            <a:endParaRPr lang="el-GR" altLang="el-GR"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dirty="0">
              <a:solidFill>
                <a:schemeClr val="tx1"/>
              </a:solidFill>
            </a:endParaRPr>
          </a:p>
        </p:txBody>
      </p:sp>
    </p:spTree>
    <p:extLst>
      <p:ext uri="{BB962C8B-B14F-4D97-AF65-F5344CB8AC3E}">
        <p14:creationId xmlns:p14="http://schemas.microsoft.com/office/powerpoint/2010/main" val="381107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352928" cy="1143000"/>
          </a:xfrm>
        </p:spPr>
        <p:txBody>
          <a:bodyPr>
            <a:noAutofit/>
          </a:bodyPr>
          <a:lstStyle/>
          <a:p>
            <a:r>
              <a:rPr lang="el-GR" altLang="el-GR" b="1" dirty="0" smtClean="0"/>
              <a:t>Η </a:t>
            </a:r>
            <a:r>
              <a:rPr lang="en-US" altLang="el-GR" b="1" dirty="0" smtClean="0"/>
              <a:t>while</a:t>
            </a:r>
            <a:endParaRPr lang="el-GR" dirty="0"/>
          </a:p>
        </p:txBody>
      </p:sp>
      <p:sp>
        <p:nvSpPr>
          <p:cNvPr id="3" name="Θέση περιεχομένου 1"/>
          <p:cNvSpPr>
            <a:spLocks noGrp="1"/>
          </p:cNvSpPr>
          <p:nvPr>
            <p:ph idx="1"/>
          </p:nvPr>
        </p:nvSpPr>
        <p:spPr/>
        <p:txBody>
          <a:bodyPr/>
          <a:lstStyle/>
          <a:p>
            <a:pPr lvl="0" fontAlgn="base">
              <a:lnSpc>
                <a:spcPct val="90000"/>
              </a:lnSpc>
              <a:spcBef>
                <a:spcPts val="0"/>
              </a:spcBef>
              <a:spcAft>
                <a:spcPts val="2400"/>
              </a:spcAft>
              <a:buClr>
                <a:srgbClr val="3333CC"/>
              </a:buClr>
              <a:buSzPct val="120000"/>
              <a:buFont typeface="Wingdings" panose="05000000000000000000" pitchFamily="2" charset="2"/>
              <a:buChar char="§"/>
            </a:pPr>
            <a:r>
              <a:rPr lang="el-GR" altLang="el-GR" kern="0" dirty="0" smtClean="0">
                <a:solidFill>
                  <a:srgbClr val="000000"/>
                </a:solidFill>
              </a:rPr>
              <a:t>Η </a:t>
            </a:r>
            <a:r>
              <a:rPr lang="en-US" altLang="el-GR" kern="0" dirty="0" smtClean="0">
                <a:solidFill>
                  <a:srgbClr val="0033CC"/>
                </a:solidFill>
              </a:rPr>
              <a:t>while</a:t>
            </a:r>
            <a:r>
              <a:rPr lang="el-GR" altLang="el-GR" kern="0" dirty="0" smtClean="0">
                <a:solidFill>
                  <a:srgbClr val="000000"/>
                </a:solidFill>
              </a:rPr>
              <a:t> </a:t>
            </a:r>
            <a:r>
              <a:rPr lang="el-GR" altLang="el-GR" kern="0" dirty="0">
                <a:solidFill>
                  <a:srgbClr val="000000"/>
                </a:solidFill>
              </a:rPr>
              <a:t>έχει την ακόλουθη γενική μορφή: </a:t>
            </a:r>
          </a:p>
          <a:p>
            <a:pPr lvl="1" fontAlgn="base">
              <a:lnSpc>
                <a:spcPct val="120000"/>
              </a:lnSpc>
              <a:spcBef>
                <a:spcPts val="0"/>
              </a:spcBef>
              <a:buClr>
                <a:srgbClr val="3333CC"/>
              </a:buClr>
              <a:buSzPct val="60000"/>
              <a:buNone/>
            </a:pPr>
            <a:r>
              <a:rPr lang="en-US" altLang="el-GR" b="1" kern="0" dirty="0" smtClean="0">
                <a:solidFill>
                  <a:srgbClr val="0033CC"/>
                </a:solidFill>
              </a:rPr>
              <a:t>while</a:t>
            </a:r>
            <a:r>
              <a:rPr lang="el-GR" altLang="el-GR" b="1" kern="0" dirty="0" smtClean="0">
                <a:solidFill>
                  <a:srgbClr val="000000"/>
                </a:solidFill>
              </a:rPr>
              <a:t> </a:t>
            </a:r>
            <a:r>
              <a:rPr lang="el-GR" altLang="el-GR" b="1" kern="0" dirty="0">
                <a:solidFill>
                  <a:srgbClr val="000000"/>
                </a:solidFill>
              </a:rPr>
              <a:t>(</a:t>
            </a:r>
            <a:r>
              <a:rPr lang="el-GR" altLang="el-GR" b="1" kern="0" dirty="0" smtClean="0">
                <a:solidFill>
                  <a:srgbClr val="000000"/>
                </a:solidFill>
              </a:rPr>
              <a:t>συνθήκη),</a:t>
            </a:r>
          </a:p>
          <a:p>
            <a:pPr lvl="2" fontAlgn="base">
              <a:lnSpc>
                <a:spcPct val="120000"/>
              </a:lnSpc>
              <a:spcBef>
                <a:spcPts val="0"/>
              </a:spcBef>
              <a:spcAft>
                <a:spcPts val="2400"/>
              </a:spcAft>
              <a:buClr>
                <a:srgbClr val="3333CC"/>
              </a:buClr>
              <a:buSzPct val="60000"/>
              <a:buNone/>
            </a:pPr>
            <a:r>
              <a:rPr lang="el-GR" altLang="el-GR" sz="2800" b="1" kern="0" dirty="0" smtClean="0">
                <a:solidFill>
                  <a:srgbClr val="000000"/>
                </a:solidFill>
              </a:rPr>
              <a:t>εντολές; </a:t>
            </a:r>
            <a:endParaRPr lang="el-GR" altLang="el-GR" sz="2800" b="1" kern="0" dirty="0">
              <a:solidFill>
                <a:srgbClr val="000000"/>
              </a:solidFill>
            </a:endParaRPr>
          </a:p>
          <a:p>
            <a:pPr lvl="0" fontAlgn="base">
              <a:lnSpc>
                <a:spcPct val="90000"/>
              </a:lnSpc>
              <a:spcBef>
                <a:spcPts val="0"/>
              </a:spcBef>
              <a:spcAft>
                <a:spcPct val="0"/>
              </a:spcAft>
              <a:buClr>
                <a:srgbClr val="3333CC"/>
              </a:buClr>
              <a:buSzPct val="120000"/>
              <a:buFont typeface="Wingdings" panose="05000000000000000000" pitchFamily="2" charset="2"/>
              <a:buChar char="§"/>
            </a:pPr>
            <a:r>
              <a:rPr lang="el-GR" altLang="el-GR" kern="0" dirty="0">
                <a:solidFill>
                  <a:srgbClr val="000000"/>
                </a:solidFill>
              </a:rPr>
              <a:t>Η εντολή ή εντολές που ακολουθούν το </a:t>
            </a:r>
            <a:r>
              <a:rPr lang="en-US" altLang="el-GR" b="1" kern="0" dirty="0" smtClean="0"/>
              <a:t>while</a:t>
            </a:r>
            <a:r>
              <a:rPr lang="el-GR" altLang="el-GR" kern="0" dirty="0" smtClean="0">
                <a:solidFill>
                  <a:srgbClr val="000000"/>
                </a:solidFill>
              </a:rPr>
              <a:t> </a:t>
            </a:r>
            <a:r>
              <a:rPr lang="el-GR" altLang="el-GR" kern="0" dirty="0">
                <a:solidFill>
                  <a:srgbClr val="000000"/>
                </a:solidFill>
              </a:rPr>
              <a:t>θα </a:t>
            </a:r>
            <a:r>
              <a:rPr lang="el-GR" altLang="el-GR" kern="0" dirty="0" smtClean="0">
                <a:solidFill>
                  <a:srgbClr val="000000"/>
                </a:solidFill>
              </a:rPr>
              <a:t>εκτελεστούν, </a:t>
            </a:r>
            <a:r>
              <a:rPr lang="el-GR" altLang="el-GR" kern="0" dirty="0">
                <a:solidFill>
                  <a:srgbClr val="000000"/>
                </a:solidFill>
              </a:rPr>
              <a:t>όσο η συνθήκη είναι αληθής. Ο </a:t>
            </a:r>
            <a:r>
              <a:rPr lang="el-GR" altLang="el-GR" kern="0" dirty="0" smtClean="0">
                <a:solidFill>
                  <a:srgbClr val="000000"/>
                </a:solidFill>
              </a:rPr>
              <a:t>βρόγχος </a:t>
            </a:r>
            <a:r>
              <a:rPr lang="el-GR" altLang="el-GR" kern="0" dirty="0">
                <a:solidFill>
                  <a:srgbClr val="000000"/>
                </a:solidFill>
              </a:rPr>
              <a:t>δηλαδή θα </a:t>
            </a:r>
            <a:r>
              <a:rPr lang="el-GR" altLang="el-GR" kern="0" dirty="0" smtClean="0">
                <a:solidFill>
                  <a:srgbClr val="000000"/>
                </a:solidFill>
              </a:rPr>
              <a:t>τερματιστεί, </a:t>
            </a:r>
            <a:r>
              <a:rPr lang="el-GR" altLang="el-GR" kern="0" dirty="0">
                <a:solidFill>
                  <a:srgbClr val="000000"/>
                </a:solidFill>
              </a:rPr>
              <a:t>όταν η συνθήκη - που είναι μία </a:t>
            </a:r>
            <a:r>
              <a:rPr lang="en-US" altLang="el-GR" b="1" kern="0" dirty="0" err="1" smtClean="0"/>
              <a:t>boolean</a:t>
            </a:r>
            <a:r>
              <a:rPr lang="el-GR" altLang="el-GR" kern="0" dirty="0" smtClean="0">
                <a:solidFill>
                  <a:srgbClr val="000000"/>
                </a:solidFill>
              </a:rPr>
              <a:t> </a:t>
            </a:r>
            <a:r>
              <a:rPr lang="el-GR" altLang="el-GR" kern="0" dirty="0">
                <a:solidFill>
                  <a:srgbClr val="000000"/>
                </a:solidFill>
              </a:rPr>
              <a:t>έκφραση - γίνει </a:t>
            </a:r>
            <a:r>
              <a:rPr lang="el-GR" altLang="el-GR" kern="0" dirty="0" smtClean="0">
                <a:solidFill>
                  <a:srgbClr val="000000"/>
                </a:solidFill>
              </a:rPr>
              <a:t>ψευδής.</a:t>
            </a:r>
            <a:endParaRPr lang="el-GR" altLang="el-GR" kern="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spTree>
    <p:extLst>
      <p:ext uri="{BB962C8B-B14F-4D97-AF65-F5344CB8AC3E}">
        <p14:creationId xmlns:p14="http://schemas.microsoft.com/office/powerpoint/2010/main" val="31231037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8/10/2013 10:05:21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5,6,3,4,7,"/>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5,6,3,4,"/>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6,3,4,5,8,"/>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23.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9,10,11,16,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F8CD038-B51D-40C8-AD5B-23244D465AEC}">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26</TotalTime>
  <Words>699</Words>
  <Application>Microsoft Office PowerPoint</Application>
  <PresentationFormat>Προβολή στην οθόνη (4:3)</PresentationFormat>
  <Paragraphs>119</Paragraphs>
  <Slides>20</Slides>
  <Notes>2</Notes>
  <HiddenSlides>0</HiddenSlides>
  <MMClips>0</MMClips>
  <ScaleCrop>false</ScaleCrop>
  <HeadingPairs>
    <vt:vector size="4" baseType="variant">
      <vt:variant>
        <vt:lpstr>Θέμα</vt:lpstr>
      </vt:variant>
      <vt:variant>
        <vt:i4>2</vt:i4>
      </vt:variant>
      <vt:variant>
        <vt:lpstr>Τίτλοι διαφανειών</vt:lpstr>
      </vt:variant>
      <vt:variant>
        <vt:i4>20</vt:i4>
      </vt:variant>
    </vt:vector>
  </HeadingPairs>
  <TitlesOfParts>
    <vt:vector size="22" baseType="lpstr">
      <vt:lpstr>Θέμα του Office</vt:lpstr>
      <vt:lpstr>1_Θέμα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Η δομή επανάληψης for </vt:lpstr>
      <vt:lpstr>Παράδειγμα επανάληψης for</vt:lpstr>
      <vt:lpstr>Η δομή επανάληψης while</vt:lpstr>
      <vt:lpstr>Η while</vt:lpstr>
      <vt:lpstr>Παράδειγμα επανάληψης while</vt:lpstr>
      <vt:lpstr>Η δομή επανάληψης do-while</vt:lpstr>
      <vt:lpstr>Η do-while</vt:lpstr>
      <vt:lpstr>Παράδειγμα επανάληψης do-while </vt:lpstr>
      <vt:lpstr>Η δομή επιλογής switch-case</vt:lpstr>
      <vt:lpstr>Παράδειγμα επιλογής switch-case</vt:lpstr>
      <vt:lpstr>Εντολές διακλάδωσης</vt:lpstr>
      <vt:lpstr>Παράδειγμα εντολής διακλάδωσης</vt:lpstr>
      <vt:lpstr>Η χρήση της continue</vt:lpstr>
      <vt:lpstr>Οι εντολές break και continue</vt:lpstr>
      <vt:lpstr>Τέλος πέμπτης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Επαναληπτικές δομές</dc:subject>
  <dc:creator>Λιόλιος Νικόλαος</dc:creator>
  <cp:keywords>Επαναληπτικές δομές, repetition statements</cp:keywords>
  <dc:description>Εκμάθηση και χρήση των επαναληπτικών δομών που διαθέτει η java.</dc:description>
  <cp:lastModifiedBy>Georgia</cp:lastModifiedBy>
  <cp:revision>9</cp:revision>
  <dcterms:created xsi:type="dcterms:W3CDTF">2013-10-08T11:44:47Z</dcterms:created>
  <dcterms:modified xsi:type="dcterms:W3CDTF">2013-11-05T12:44:12Z</dcterms:modified>
  <cp:category>Εκπαιδευτικό Υλικό</cp:category>
  <cp:contentStatus>Τελικό</cp:contentStatus>
</cp:coreProperties>
</file>