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4.xml" ContentType="application/vnd.openxmlformats-officedocument.presentationml.notesSlide+xml"/>
  <Override PartName="/ppt/tags/tag49.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9"/>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4" r:id="rId22"/>
    <p:sldId id="282" r:id="rId23"/>
    <p:sldId id="312" r:id="rId24"/>
    <p:sldId id="313" r:id="rId25"/>
    <p:sldId id="314" r:id="rId26"/>
    <p:sldId id="315" r:id="rId27"/>
    <p:sldId id="280" r:id="rId28"/>
  </p:sldIdLst>
  <p:sldSz cx="9144000" cy="6858000" type="screen4x3"/>
  <p:notesSz cx="6858000" cy="9144000"/>
  <p:custDataLst>
    <p:tags r:id="rId3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5.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jpeg"/><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47.xml"/><Relationship Id="rId7" Type="http://schemas.openxmlformats.org/officeDocument/2006/relationships/image" Target="../media/image6.jpe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4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9.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latin typeface="Arial" charset="0"/>
                <a:cs typeface="Arial" charset="0"/>
              </a:rPr>
              <a:t>Μικροβιολογία </a:t>
            </a:r>
            <a:r>
              <a:rPr lang="el-GR" dirty="0" smtClean="0">
                <a:latin typeface="Arial" charset="0"/>
                <a:cs typeface="Arial" charset="0"/>
              </a:rPr>
              <a:t>Τροφίμων </a:t>
            </a:r>
            <a:r>
              <a:rPr lang="en-GB" dirty="0" smtClean="0">
                <a:latin typeface="Arial" charset="0"/>
                <a:cs typeface="Arial" charset="0"/>
              </a:rPr>
              <a:t>I</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852936"/>
            <a:ext cx="7776864" cy="4056856"/>
          </a:xfrm>
        </p:spPr>
        <p:txBody>
          <a:bodyPr>
            <a:noAutofit/>
          </a:bodyPr>
          <a:lstStyle/>
          <a:p>
            <a:pPr lvl="0"/>
            <a:r>
              <a:rPr lang="el-GR" sz="2800" b="1" dirty="0" smtClean="0"/>
              <a:t>Ενότητα </a:t>
            </a:r>
            <a:r>
              <a:rPr lang="en-US" sz="2800" b="1" dirty="0"/>
              <a:t>7</a:t>
            </a:r>
            <a:r>
              <a:rPr lang="el-GR" sz="2800" b="1" dirty="0" smtClean="0"/>
              <a:t>:</a:t>
            </a:r>
            <a:r>
              <a:rPr lang="en-US" sz="2800" dirty="0" smtClean="0"/>
              <a:t> </a:t>
            </a:r>
            <a:r>
              <a:rPr lang="el-GR" sz="2800" dirty="0"/>
              <a:t>Μικροβιολογική ανάλυση νερού (μέθοδος μεμβρανών</a:t>
            </a:r>
            <a:r>
              <a:rPr lang="el-GR" sz="28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Δρ. Ιωάννης </a:t>
            </a:r>
            <a:r>
              <a:rPr lang="el-GR" sz="2800" dirty="0" err="1">
                <a:cs typeface="Arial" charset="0"/>
              </a:rPr>
              <a:t>Γιαβάσης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πίκουρος </a:t>
            </a:r>
            <a:r>
              <a:rPr lang="el-GR" sz="2800" dirty="0">
                <a:cs typeface="Arial" charset="0"/>
              </a:rPr>
              <a:t>Καθηγητής</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Μικροβιολογικοί δείκτες – κριτήρια</a:t>
            </a:r>
            <a:br>
              <a:rPr lang="el-GR" dirty="0"/>
            </a:br>
            <a:r>
              <a:rPr lang="el-GR" dirty="0" smtClean="0"/>
              <a:t>(3 </a:t>
            </a:r>
            <a:r>
              <a:rPr lang="el-GR" dirty="0"/>
              <a:t>από </a:t>
            </a:r>
            <a:r>
              <a:rPr lang="el-GR" dirty="0" smtClean="0"/>
              <a:t>11)</a:t>
            </a:r>
            <a:endParaRPr lang="el-GR" dirty="0"/>
          </a:p>
        </p:txBody>
      </p:sp>
      <p:sp>
        <p:nvSpPr>
          <p:cNvPr id="2" name="Ορθογώνιο 1" descr="Γενικά χαρακτηριστικά κολοβακτηριδίων : &#10;Οικογένεια Enterobacteriaceae, Gram- βακτήρια εντερικής προέλευσης (Escherichia, Citrobacter, Εnterobacter, Κlebsiella),&#10;Gram αρνητικά , μη σπορογόνοι βάκιλλοι, αναπτύσσονται παρουσία αλάτων χολής, οξειδάση αρνητικοί,&#10;Πολλαπλασιάζονται στους τριαντα εφτά βαθμούς κελσίου ζυμώνοντας την λακτόζη (παραγωγή β-γαλακτοξειδάσης) με παραγωγή αερίου σε εικοσι τέσσερις ως σαραντα οκτώ ώρες. Επιπλέον, η E. coli παράγει και β-γλουκουρονιδάση,&#10;Χρησιμοποιούνται σαν δείκτης αποτελεσματικότητας των επεξεργασιών και σαν δείκτης περιβαλλοντικής ρύπανσης από χώματα και λοιπά. Η E.coli αποτελεί ασφαλή δείκτη πρόσφατης ρύπανσης κοπρανώδους προέλευσης,&#10;"/>
          <p:cNvSpPr/>
          <p:nvPr/>
        </p:nvSpPr>
        <p:spPr>
          <a:xfrm>
            <a:off x="467544" y="1412776"/>
            <a:ext cx="8219256" cy="4893647"/>
          </a:xfrm>
          <a:prstGeom prst="rect">
            <a:avLst/>
          </a:prstGeom>
        </p:spPr>
        <p:txBody>
          <a:bodyPr wrap="square">
            <a:spAutoFit/>
          </a:bodyPr>
          <a:lstStyle/>
          <a:p>
            <a:r>
              <a:rPr lang="el-GR" sz="2400" dirty="0"/>
              <a:t>Γενικά χαρακτηριστικά κολοβακτηριδίων : </a:t>
            </a:r>
          </a:p>
          <a:p>
            <a:pPr marL="342900" lvl="0" indent="-342900">
              <a:buFont typeface="Arial" panose="020B0604020202020204" pitchFamily="34" charset="0"/>
              <a:buChar char="•"/>
            </a:pPr>
            <a:r>
              <a:rPr lang="el-GR" sz="2400" dirty="0"/>
              <a:t>Οικογένεια </a:t>
            </a:r>
            <a:r>
              <a:rPr lang="en-US" sz="2400" dirty="0" err="1"/>
              <a:t>Enterobacteriaceae</a:t>
            </a:r>
            <a:r>
              <a:rPr lang="el-GR" sz="2400" dirty="0"/>
              <a:t>, </a:t>
            </a:r>
            <a:r>
              <a:rPr lang="en-US" sz="2400" dirty="0"/>
              <a:t>Gram</a:t>
            </a:r>
            <a:r>
              <a:rPr lang="el-GR" sz="2400" dirty="0"/>
              <a:t>- βακτήρια εντερικής προέλευσης (</a:t>
            </a:r>
            <a:r>
              <a:rPr lang="en-US" sz="2400" dirty="0"/>
              <a:t>Escherichia</a:t>
            </a:r>
            <a:r>
              <a:rPr lang="el-GR" sz="2400" dirty="0"/>
              <a:t>, </a:t>
            </a:r>
            <a:r>
              <a:rPr lang="en-US" sz="2400" dirty="0" err="1"/>
              <a:t>Citrobacter</a:t>
            </a:r>
            <a:r>
              <a:rPr lang="el-GR" sz="2400" dirty="0"/>
              <a:t>, Ε</a:t>
            </a:r>
            <a:r>
              <a:rPr lang="en-US" sz="2400" dirty="0" err="1"/>
              <a:t>nterobacter</a:t>
            </a:r>
            <a:r>
              <a:rPr lang="el-GR" sz="2400" dirty="0"/>
              <a:t>, Κ</a:t>
            </a:r>
            <a:r>
              <a:rPr lang="en-US" sz="2400" dirty="0" err="1"/>
              <a:t>lebsiella</a:t>
            </a:r>
            <a:r>
              <a:rPr lang="el-GR" sz="2400" dirty="0" smtClean="0"/>
              <a:t>),</a:t>
            </a:r>
            <a:endParaRPr lang="el-GR" sz="2400" dirty="0"/>
          </a:p>
          <a:p>
            <a:pPr marL="342900" lvl="0" indent="-342900">
              <a:buFont typeface="Arial" panose="020B0604020202020204" pitchFamily="34" charset="0"/>
              <a:buChar char="•"/>
            </a:pPr>
            <a:r>
              <a:rPr lang="en-US" sz="2400" dirty="0"/>
              <a:t>Gram</a:t>
            </a:r>
            <a:r>
              <a:rPr lang="el-GR" sz="2400" dirty="0"/>
              <a:t>­- , μη σπορογόνοι </a:t>
            </a:r>
            <a:r>
              <a:rPr lang="el-GR" sz="2400" dirty="0" err="1"/>
              <a:t>βάκιλλοι</a:t>
            </a:r>
            <a:r>
              <a:rPr lang="el-GR" sz="2400" dirty="0"/>
              <a:t>, αναπτύσσονται παρουσία αλάτων χολής, </a:t>
            </a:r>
            <a:r>
              <a:rPr lang="el-GR" sz="2400" dirty="0" err="1"/>
              <a:t>οξειδάση</a:t>
            </a:r>
            <a:r>
              <a:rPr lang="el-GR" sz="2400" dirty="0"/>
              <a:t> </a:t>
            </a:r>
            <a:r>
              <a:rPr lang="el-GR" sz="2400" dirty="0" smtClean="0"/>
              <a:t>αρνητικοί,</a:t>
            </a:r>
            <a:endParaRPr lang="el-GR" sz="2400" dirty="0"/>
          </a:p>
          <a:p>
            <a:pPr marL="342900" lvl="0" indent="-342900">
              <a:buFont typeface="Arial" panose="020B0604020202020204" pitchFamily="34" charset="0"/>
              <a:buChar char="•"/>
            </a:pPr>
            <a:r>
              <a:rPr lang="el-GR" sz="2400" dirty="0"/>
              <a:t>Πολλαπλασιάζονται στους 37º</a:t>
            </a:r>
            <a:r>
              <a:rPr lang="en-US" sz="2400" dirty="0"/>
              <a:t>C</a:t>
            </a:r>
            <a:r>
              <a:rPr lang="el-GR" sz="2400" dirty="0"/>
              <a:t> ζυμώνοντας την λακτόζη (παραγωγή β-</a:t>
            </a:r>
            <a:r>
              <a:rPr lang="el-GR" sz="2400" dirty="0" err="1"/>
              <a:t>γαλακτοξειδάσης</a:t>
            </a:r>
            <a:r>
              <a:rPr lang="el-GR" sz="2400" dirty="0"/>
              <a:t>) με παραγωγή αερίου σε 24-48</a:t>
            </a:r>
            <a:r>
              <a:rPr lang="en-US" sz="2400" dirty="0"/>
              <a:t>h</a:t>
            </a:r>
            <a:r>
              <a:rPr lang="el-GR" sz="2400" dirty="0"/>
              <a:t>. Επιπλέον, η </a:t>
            </a:r>
            <a:r>
              <a:rPr lang="en-US" sz="2400" dirty="0"/>
              <a:t>E. coli </a:t>
            </a:r>
            <a:r>
              <a:rPr lang="el-GR" sz="2400" dirty="0"/>
              <a:t>παράγει και </a:t>
            </a:r>
            <a:r>
              <a:rPr lang="el-GR" sz="2400" dirty="0" smtClean="0"/>
              <a:t>β-</a:t>
            </a:r>
            <a:r>
              <a:rPr lang="el-GR" sz="2400" dirty="0" err="1" smtClean="0"/>
              <a:t>γλουκουρονιδάση</a:t>
            </a:r>
            <a:r>
              <a:rPr lang="el-GR" sz="2400" dirty="0" smtClean="0"/>
              <a:t>,</a:t>
            </a:r>
          </a:p>
          <a:p>
            <a:pPr marL="342900" indent="-342900">
              <a:buFont typeface="Arial" panose="020B0604020202020204" pitchFamily="34" charset="0"/>
              <a:buChar char="•"/>
            </a:pPr>
            <a:r>
              <a:rPr lang="el-GR" sz="2400" dirty="0"/>
              <a:t>Χρησιμοποιούνται σαν δείκτης αποτελεσματικότητας των επεξεργασιών και σαν δείκτης περιβαλλοντικής ρύπανσης από χώματα κλπ. Η </a:t>
            </a:r>
            <a:r>
              <a:rPr lang="en-US" sz="2400" dirty="0"/>
              <a:t>E</a:t>
            </a:r>
            <a:r>
              <a:rPr lang="el-GR" sz="2400" dirty="0"/>
              <a:t>.</a:t>
            </a:r>
            <a:r>
              <a:rPr lang="en-US" sz="2400" dirty="0"/>
              <a:t>coli</a:t>
            </a:r>
            <a:r>
              <a:rPr lang="el-GR" sz="2400" dirty="0"/>
              <a:t> αποτελεί ασφαλή δείκτη πρόσφατης ρύπανσης κοπρανώδους</a:t>
            </a:r>
            <a:r>
              <a:rPr lang="el-GR" sz="2400" b="1" dirty="0"/>
              <a:t> </a:t>
            </a:r>
            <a:r>
              <a:rPr lang="el-GR" sz="2400" dirty="0" smtClean="0"/>
              <a:t>προέλευσης</a:t>
            </a:r>
            <a:r>
              <a:rPr lang="el-GR" sz="2400" dirty="0"/>
              <a:t>,</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ανάλυση νερού (μέθοδος μεμβρανών)</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sz="4000" dirty="0"/>
              <a:t>Μικροβιολογικοί δείκτες – κριτήρια</a:t>
            </a:r>
            <a:br>
              <a:rPr lang="el-GR" sz="4000" dirty="0"/>
            </a:br>
            <a:r>
              <a:rPr lang="el-GR" sz="4000" dirty="0" smtClean="0"/>
              <a:t>(4 </a:t>
            </a:r>
            <a:r>
              <a:rPr lang="el-GR" sz="4000" dirty="0"/>
              <a:t>από </a:t>
            </a:r>
            <a:r>
              <a:rPr lang="el-GR" sz="4000" dirty="0" smtClean="0"/>
              <a:t>11)</a:t>
            </a:r>
            <a:endParaRPr lang="el-GR" sz="4000" dirty="0"/>
          </a:p>
        </p:txBody>
      </p:sp>
      <p:sp>
        <p:nvSpPr>
          <p:cNvPr id="2" name="Ορθογώνιο 1" descr="Προσοχή: Τα περισσότερα στελέχη Ε. coli από κόπρανα υγιών ανθρώπων και ζώων δεν είναι παθογόνα, αλλά το στέλεχος 0:157:Η7 προκαλεί αιμολυτικό ουρεμικό σύνδρομο με υψηλό ποσοστό θνησιμότητας (δέκα τοις εκατό).&#10; &#10;Γενικά χαρακτηριστικά Εντεροκόκκων:&#10;Οικογένεια Streptococcacae, θερμοάντοχοι Gram θετικά κόκκοι εντερικής προέλευσης,&#10;Eχουν αντοχή στο NaCl και στο αλκαλικό και όξινο pH, ανθεκτικότεροι από την Ε.coli στην χλωρίωση,&#10;Θεωρούνται ασφαλέστερος δείκτης κοπρανώδους μόλυνσης από ότι η Ε. coli για θερμά νερά, θαλάσσια νερά, υπόγεια νερά, νερό πισίνας.&#10;"/>
          <p:cNvSpPr/>
          <p:nvPr/>
        </p:nvSpPr>
        <p:spPr>
          <a:xfrm>
            <a:off x="467544" y="1340768"/>
            <a:ext cx="8219256" cy="4893647"/>
          </a:xfrm>
          <a:prstGeom prst="rect">
            <a:avLst/>
          </a:prstGeom>
        </p:spPr>
        <p:txBody>
          <a:bodyPr wrap="square">
            <a:spAutoFit/>
          </a:bodyPr>
          <a:lstStyle/>
          <a:p>
            <a:pPr marL="342900" lvl="0" indent="-342900">
              <a:buFont typeface="Arial" panose="020B0604020202020204" pitchFamily="34" charset="0"/>
              <a:buChar char="•"/>
            </a:pPr>
            <a:r>
              <a:rPr lang="el-GR" sz="2400" dirty="0"/>
              <a:t>Προσοχή: Τα περισσότερα στελέχη Ε. </a:t>
            </a:r>
            <a:r>
              <a:rPr lang="en-US" sz="2400" dirty="0"/>
              <a:t>coli</a:t>
            </a:r>
            <a:r>
              <a:rPr lang="el-GR" sz="2400" dirty="0"/>
              <a:t> από κόπρανα υγιών ανθρώπων και ζώων δεν είναι παθογόνα, αλλά το στέλεχος 0:157:Η7 προκαλεί αιμολυτικό </a:t>
            </a:r>
            <a:r>
              <a:rPr lang="el-GR" sz="2400" dirty="0" err="1"/>
              <a:t>ουρεμικό</a:t>
            </a:r>
            <a:r>
              <a:rPr lang="el-GR" sz="2400" dirty="0"/>
              <a:t> σύνδρομο με υψηλό ποσοστό θνησιμότητας (10%).</a:t>
            </a:r>
          </a:p>
          <a:p>
            <a:r>
              <a:rPr lang="el-GR" sz="2400" dirty="0"/>
              <a:t> </a:t>
            </a:r>
          </a:p>
          <a:p>
            <a:r>
              <a:rPr lang="el-GR" sz="2400" dirty="0"/>
              <a:t>Γενικά χαρακτηριστικά </a:t>
            </a:r>
            <a:r>
              <a:rPr lang="el-GR" sz="2400" dirty="0" smtClean="0"/>
              <a:t>Εντεροκόκκων:</a:t>
            </a:r>
            <a:endParaRPr lang="el-GR" sz="2400" dirty="0"/>
          </a:p>
          <a:p>
            <a:pPr marL="342900" lvl="0" indent="-342900">
              <a:buFont typeface="Arial" panose="020B0604020202020204" pitchFamily="34" charset="0"/>
              <a:buChar char="•"/>
            </a:pPr>
            <a:r>
              <a:rPr lang="el-GR" sz="2400" dirty="0"/>
              <a:t>Οικογένεια </a:t>
            </a:r>
            <a:r>
              <a:rPr lang="en-US" sz="2400" dirty="0" err="1"/>
              <a:t>Streptococcacae</a:t>
            </a:r>
            <a:r>
              <a:rPr lang="el-GR" sz="2400" dirty="0"/>
              <a:t>, </a:t>
            </a:r>
            <a:r>
              <a:rPr lang="el-GR" sz="2400" dirty="0" err="1"/>
              <a:t>θερμοάντοχοι</a:t>
            </a:r>
            <a:r>
              <a:rPr lang="el-GR" sz="2400" dirty="0"/>
              <a:t> </a:t>
            </a:r>
            <a:r>
              <a:rPr lang="en-US" sz="2400" dirty="0"/>
              <a:t>Gram</a:t>
            </a:r>
            <a:r>
              <a:rPr lang="el-GR" sz="2400" dirty="0"/>
              <a:t>+ κόκκοι εντερικής </a:t>
            </a:r>
            <a:r>
              <a:rPr lang="el-GR" sz="2400" dirty="0" smtClean="0"/>
              <a:t>προέλευσης,</a:t>
            </a:r>
            <a:endParaRPr lang="el-GR" sz="2400" dirty="0"/>
          </a:p>
          <a:p>
            <a:pPr marL="342900" lvl="0" indent="-342900">
              <a:buFont typeface="Arial" panose="020B0604020202020204" pitchFamily="34" charset="0"/>
              <a:buChar char="•"/>
            </a:pPr>
            <a:r>
              <a:rPr lang="en-US" sz="2400" dirty="0"/>
              <a:t>E</a:t>
            </a:r>
            <a:r>
              <a:rPr lang="el-GR" sz="2400" dirty="0"/>
              <a:t>χουν αντοχή στο </a:t>
            </a:r>
            <a:r>
              <a:rPr lang="en-US" sz="2400" dirty="0" err="1"/>
              <a:t>NaCl</a:t>
            </a:r>
            <a:r>
              <a:rPr lang="el-GR" sz="2400" dirty="0"/>
              <a:t> και στο αλκαλικό και όξινο </a:t>
            </a:r>
            <a:r>
              <a:rPr lang="en-US" sz="2400" dirty="0"/>
              <a:t>pH</a:t>
            </a:r>
            <a:r>
              <a:rPr lang="el-GR" sz="2400" dirty="0"/>
              <a:t>, ανθεκτικότεροι από την Ε.</a:t>
            </a:r>
            <a:r>
              <a:rPr lang="en-US" sz="2400" dirty="0"/>
              <a:t>coli</a:t>
            </a:r>
            <a:r>
              <a:rPr lang="el-GR" sz="2400" dirty="0"/>
              <a:t> στην </a:t>
            </a:r>
            <a:r>
              <a:rPr lang="el-GR" sz="2400" dirty="0" smtClean="0"/>
              <a:t>χλωρίωση,</a:t>
            </a:r>
          </a:p>
          <a:p>
            <a:pPr marL="342900" indent="-342900">
              <a:buFont typeface="Arial" panose="020B0604020202020204" pitchFamily="34" charset="0"/>
              <a:buChar char="•"/>
            </a:pPr>
            <a:r>
              <a:rPr lang="el-GR" sz="2400" dirty="0"/>
              <a:t>Θεωρούνται ασφαλέστερος δείκτης κοπρανώδους μόλυνσης από ότι η Ε. </a:t>
            </a:r>
            <a:r>
              <a:rPr lang="en-US" sz="2400" dirty="0"/>
              <a:t>coli</a:t>
            </a:r>
            <a:r>
              <a:rPr lang="el-GR" sz="2400" dirty="0"/>
              <a:t> για θερμά νερά, θαλάσσια νερά, υπόγεια νερά, νερό </a:t>
            </a:r>
            <a:r>
              <a:rPr lang="el-GR" sz="2400" dirty="0" smtClean="0"/>
              <a:t>πισίνας.</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ανάλυση νερού (μέθοδος μεμβρανών)</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440160"/>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Μικροβιολογικοί δείκτες – κριτήρια</a:t>
            </a:r>
            <a:br>
              <a:rPr lang="el-GR" sz="4000" dirty="0"/>
            </a:br>
            <a:r>
              <a:rPr lang="el-GR" sz="4000" dirty="0" smtClean="0"/>
              <a:t>(5 </a:t>
            </a:r>
            <a:r>
              <a:rPr lang="el-GR" sz="4000" dirty="0"/>
              <a:t>από </a:t>
            </a:r>
            <a:r>
              <a:rPr lang="el-GR" sz="4000" dirty="0" smtClean="0"/>
              <a:t>11)</a:t>
            </a:r>
            <a:endParaRPr lang="el-GR" sz="4000" dirty="0"/>
          </a:p>
        </p:txBody>
      </p:sp>
      <p:sp>
        <p:nvSpPr>
          <p:cNvPr id="3" name="Ορθογώνιο 2" descr="Γενικά χαρακτηριστικά ολικής αερόβιας χλωρίδας: &#10;Δεν έχει σχέση με την προέλευση της ρύπανσης. Σχετίζεται με την διαπίστωση της αποτελεσματικότητας της απολύμανσης (πόσιμα νερά), και της διαδικασίας εμφιάλωσης (εμφιαλωμένα νερά),&#10;Δεν ενδιαφέρει τόσο η συγκέντρωσή τους  (δεν υπάρχει όριο στη νομοθεσία του πόσιμου νερού) αλλά η σταθερότητα της συγκέντρωσης,&#10;Σε ορισμένες περιπτώσεις μετράμε μόνο τα σπορογόνα μετά από θέρμανση στους εξήντα με εβδομήντα βαθμούς κελσίου.&#10;"/>
          <p:cNvSpPr/>
          <p:nvPr/>
        </p:nvSpPr>
        <p:spPr>
          <a:xfrm>
            <a:off x="467544" y="2082328"/>
            <a:ext cx="8219256" cy="3785652"/>
          </a:xfrm>
          <a:prstGeom prst="rect">
            <a:avLst/>
          </a:prstGeom>
        </p:spPr>
        <p:txBody>
          <a:bodyPr wrap="square">
            <a:spAutoFit/>
          </a:bodyPr>
          <a:lstStyle/>
          <a:p>
            <a:r>
              <a:rPr lang="el-GR" sz="2400" dirty="0"/>
              <a:t>Γενικά χαρακτηριστικά ολικής αερόβιας </a:t>
            </a:r>
            <a:r>
              <a:rPr lang="el-GR" sz="2400" dirty="0" smtClean="0"/>
              <a:t>χλωρίδας: </a:t>
            </a:r>
            <a:endParaRPr lang="el-GR" sz="2400" dirty="0"/>
          </a:p>
          <a:p>
            <a:pPr marL="342900" lvl="0" indent="-342900">
              <a:buFont typeface="Arial" panose="020B0604020202020204" pitchFamily="34" charset="0"/>
              <a:buChar char="•"/>
            </a:pPr>
            <a:r>
              <a:rPr lang="el-GR" sz="2400" dirty="0"/>
              <a:t>Δεν έχει σχέση με την προέλευση της ρύπανσης. Σχετίζεται με την διαπίστωση της αποτελεσματικότητας της απολύμανσης (πόσιμα νερά), και της διαδικασίας εμφιάλωσης (εμφιαλωμένα νερά</a:t>
            </a:r>
            <a:r>
              <a:rPr lang="el-GR" sz="2400" dirty="0" smtClean="0"/>
              <a:t>),</a:t>
            </a:r>
            <a:endParaRPr lang="el-GR" sz="2400" dirty="0"/>
          </a:p>
          <a:p>
            <a:pPr marL="342900" lvl="0" indent="-342900">
              <a:buFont typeface="Arial" panose="020B0604020202020204" pitchFamily="34" charset="0"/>
              <a:buChar char="•"/>
            </a:pPr>
            <a:r>
              <a:rPr lang="el-GR" sz="2400" dirty="0"/>
              <a:t>Δεν ενδιαφέρει τόσο η συγκέντρωσή τους  (δεν υπάρχει όριο στη νομοθεσία του πόσιμου νερού) αλλά η σταθερότητα της </a:t>
            </a:r>
            <a:r>
              <a:rPr lang="el-GR" sz="2400" dirty="0" smtClean="0"/>
              <a:t>συγκέντρωσης,</a:t>
            </a:r>
            <a:endParaRPr lang="el-GR" sz="2400" dirty="0"/>
          </a:p>
          <a:p>
            <a:pPr marL="342900" lvl="0" indent="-342900">
              <a:buFont typeface="Arial" panose="020B0604020202020204" pitchFamily="34" charset="0"/>
              <a:buChar char="•"/>
            </a:pPr>
            <a:r>
              <a:rPr lang="el-GR" sz="2400" dirty="0"/>
              <a:t>Σε ορισμένες περιπτώσεις μετράμε μόνο τα σπορογόνα μετά από θέρμανση στους 60-70º</a:t>
            </a:r>
            <a:r>
              <a:rPr lang="en-US" sz="2400" dirty="0" smtClean="0"/>
              <a:t>C</a:t>
            </a:r>
            <a:r>
              <a:rPr lang="el-GR" sz="2400" dirty="0" smtClean="0"/>
              <a:t>.</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ανάλυση νερού (μέθοδος μεμβρανών)</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Μικροβιολογικοί δείκτες – κριτήρια</a:t>
            </a:r>
            <a:br>
              <a:rPr lang="el-GR" sz="4000" dirty="0"/>
            </a:br>
            <a:r>
              <a:rPr lang="el-GR" sz="4000" dirty="0" smtClean="0"/>
              <a:t>(6 </a:t>
            </a:r>
            <a:r>
              <a:rPr lang="el-GR" sz="4000" dirty="0"/>
              <a:t>από </a:t>
            </a:r>
            <a:r>
              <a:rPr lang="el-GR" sz="4000" dirty="0" smtClean="0"/>
              <a:t>11)</a:t>
            </a:r>
            <a:endParaRPr lang="el-GR" sz="4000" dirty="0"/>
          </a:p>
        </p:txBody>
      </p:sp>
      <p:sp>
        <p:nvSpPr>
          <p:cNvPr id="4" name="Ορθογώνιο 3" descr="Γενικά χαρακτηριστικά P. Aeruginosa:&#10;Gram αρνητικά , οξειδάση θετικός, μη σπορογόνος  βάκιλλος&#10;Mεγάλη εξάπλωση στο περιβάλλον (νερό, έδαφος, λύματα) όπου πολλαπλασιάζονται παρουσία λίγων οργανικών ουσιών (ολιγοτροφικά). Δεν αποτελούν δείκτες κοπρανώδους ρύπανσης,&#10;Στο νερό αλλοιώνουν τις οργανοληπτικές ιδιότητες &#10;Είναι δυνητικά παθογόνα (πληγές, μάτια) και θέλουν προσοχή στην εργαστηριακή πρακτική, &#10;Έχουν ιδιαίτερη αξία στην αξιολόγηση της ποιότητας των εμφιαλωμένων νερών και της κατάστασης υγιεινής των δικτύων ύδρευσης, των υδατοδεξαμενών και των κολυμβητηρίων. &#10;"/>
          <p:cNvSpPr/>
          <p:nvPr/>
        </p:nvSpPr>
        <p:spPr>
          <a:xfrm>
            <a:off x="467544" y="1412776"/>
            <a:ext cx="8219256" cy="4893647"/>
          </a:xfrm>
          <a:prstGeom prst="rect">
            <a:avLst/>
          </a:prstGeom>
        </p:spPr>
        <p:txBody>
          <a:bodyPr wrap="square">
            <a:spAutoFit/>
          </a:bodyPr>
          <a:lstStyle/>
          <a:p>
            <a:r>
              <a:rPr lang="el-GR" sz="2400" dirty="0"/>
              <a:t>Γενικά χαρακτηριστικά </a:t>
            </a:r>
            <a:r>
              <a:rPr lang="en-US" sz="2400" dirty="0"/>
              <a:t>P. </a:t>
            </a:r>
            <a:r>
              <a:rPr lang="en-US" sz="2400" dirty="0" smtClean="0"/>
              <a:t>Aeruginosa</a:t>
            </a:r>
            <a:r>
              <a:rPr lang="el-GR" sz="2400" dirty="0" smtClean="0"/>
              <a:t>:</a:t>
            </a:r>
            <a:endParaRPr lang="el-GR" sz="2400" dirty="0"/>
          </a:p>
          <a:p>
            <a:pPr marL="342900" lvl="0" indent="-342900">
              <a:buFont typeface="Arial" panose="020B0604020202020204" pitchFamily="34" charset="0"/>
              <a:buChar char="•"/>
            </a:pPr>
            <a:r>
              <a:rPr lang="en-US" sz="2400" dirty="0"/>
              <a:t>Gram</a:t>
            </a:r>
            <a:r>
              <a:rPr lang="el-GR" sz="2400" dirty="0"/>
              <a:t>- , </a:t>
            </a:r>
            <a:r>
              <a:rPr lang="el-GR" sz="2400" dirty="0" err="1"/>
              <a:t>οξειδάση</a:t>
            </a:r>
            <a:r>
              <a:rPr lang="el-GR" sz="2400" dirty="0"/>
              <a:t> θετικός, μη σπορογόνος  </a:t>
            </a:r>
            <a:r>
              <a:rPr lang="el-GR" sz="2400" dirty="0" err="1"/>
              <a:t>βάκιλλος</a:t>
            </a:r>
            <a:endParaRPr lang="el-GR" sz="2400" dirty="0"/>
          </a:p>
          <a:p>
            <a:pPr marL="342900" lvl="0" indent="-342900">
              <a:buFont typeface="Arial" panose="020B0604020202020204" pitchFamily="34" charset="0"/>
              <a:buChar char="•"/>
            </a:pPr>
            <a:r>
              <a:rPr lang="en-US" sz="2400" dirty="0"/>
              <a:t>M</a:t>
            </a:r>
            <a:r>
              <a:rPr lang="el-GR" sz="2400" dirty="0" err="1"/>
              <a:t>εγάλη</a:t>
            </a:r>
            <a:r>
              <a:rPr lang="el-GR" sz="2400" dirty="0"/>
              <a:t> εξάπλωση στο περιβάλλον (νερό, έδαφος, λύματα) όπου πολλαπλασιάζονται παρουσία λίγων οργανικών ουσιών (</a:t>
            </a:r>
            <a:r>
              <a:rPr lang="el-GR" sz="2400" dirty="0" err="1"/>
              <a:t>ολιγοτροφικά</a:t>
            </a:r>
            <a:r>
              <a:rPr lang="el-GR" sz="2400" dirty="0"/>
              <a:t>). Δεν αποτελούν δείκτες κοπρανώδους </a:t>
            </a:r>
            <a:r>
              <a:rPr lang="el-GR" sz="2400" dirty="0" smtClean="0"/>
              <a:t>ρύπανσης,</a:t>
            </a:r>
            <a:endParaRPr lang="el-GR" sz="2400" dirty="0"/>
          </a:p>
          <a:p>
            <a:pPr marL="342900" lvl="0" indent="-342900">
              <a:buFont typeface="Arial" panose="020B0604020202020204" pitchFamily="34" charset="0"/>
              <a:buChar char="•"/>
            </a:pPr>
            <a:r>
              <a:rPr lang="el-GR" sz="2400" dirty="0"/>
              <a:t>Στο νερό αλλοιώνουν τις οργανοληπτικές ιδιότητες </a:t>
            </a:r>
          </a:p>
          <a:p>
            <a:pPr marL="342900" lvl="0" indent="-342900">
              <a:buFont typeface="Arial" panose="020B0604020202020204" pitchFamily="34" charset="0"/>
              <a:buChar char="•"/>
            </a:pPr>
            <a:r>
              <a:rPr lang="el-GR" sz="2400" dirty="0"/>
              <a:t>Είναι δυνητικά παθογόνα (πληγές, μάτια) και θέλουν προσοχή στην εργαστηριακή </a:t>
            </a:r>
            <a:r>
              <a:rPr lang="el-GR" sz="2400" dirty="0" smtClean="0"/>
              <a:t>πρακτική, </a:t>
            </a:r>
            <a:endParaRPr lang="el-GR" sz="2400" dirty="0"/>
          </a:p>
          <a:p>
            <a:pPr marL="342900" lvl="0" indent="-342900">
              <a:buFont typeface="Arial" panose="020B0604020202020204" pitchFamily="34" charset="0"/>
              <a:buChar char="•"/>
            </a:pPr>
            <a:r>
              <a:rPr lang="el-GR" sz="2400" dirty="0"/>
              <a:t>Έχουν ιδιαίτερη αξία στην αξιολόγηση της ποιότητας των εμφιαλωμένων νερών και της κατάστασης υγιεινής των δικτύων ύδρευσης, των </a:t>
            </a:r>
            <a:r>
              <a:rPr lang="el-GR" sz="2400" dirty="0" err="1"/>
              <a:t>υδατοδεξαμενών</a:t>
            </a:r>
            <a:r>
              <a:rPr lang="el-GR" sz="2400" dirty="0"/>
              <a:t> και των κολυμβητηρίων. </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ανάλυση νερού (μέθοδος μεμβρανών)</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Μικροβιολογικοί δείκτες – κριτήρια</a:t>
            </a:r>
            <a:br>
              <a:rPr lang="el-GR" sz="4000" dirty="0"/>
            </a:br>
            <a:r>
              <a:rPr lang="el-GR" sz="4000" dirty="0" smtClean="0"/>
              <a:t>(7 </a:t>
            </a:r>
            <a:r>
              <a:rPr lang="el-GR" sz="4000" dirty="0"/>
              <a:t>από </a:t>
            </a:r>
            <a:r>
              <a:rPr lang="el-GR" sz="4000" dirty="0" smtClean="0"/>
              <a:t>11)</a:t>
            </a:r>
            <a:endParaRPr lang="el-GR" sz="4000" dirty="0"/>
          </a:p>
        </p:txBody>
      </p:sp>
      <p:sp>
        <p:nvSpPr>
          <p:cNvPr id="13" name="Rectangle 3" descr="Γενικά χαρακτηριστικά C. perfringens&#10;Αναερόβιοι, σπορογόνοι, παθογόνοι Gram θετικά βάκιλλοι. Υπάρχουν σε αρκετά υψηλή συγκέντρωση στα κόπρανα και στο χώμα,&#10;Έχουν μεγάλη αντοχή στο περιβάλλον και επιβιώνουν στην απολύμανση,&#10;Αν ανιχνευθούν απουσία E.coli και εντεροκόκκων υποδεικνύουν παλιά ρύπανση,&#10;Χρησιμοποιούνται σαν δείκτες παρουσίας πρωτοζώων και ειδικά του εντεροπαθογόνου Cryptosporidium parvum.&#10;"/>
          <p:cNvSpPr>
            <a:spLocks noGrp="1" noChangeArrowheads="1"/>
          </p:cNvSpPr>
          <p:nvPr>
            <p:ph type="body" idx="1"/>
          </p:nvPr>
        </p:nvSpPr>
        <p:spPr>
          <a:xfrm>
            <a:off x="467544" y="1700808"/>
            <a:ext cx="8219256" cy="4104456"/>
          </a:xfrm>
        </p:spPr>
        <p:txBody>
          <a:bodyPr>
            <a:noAutofit/>
          </a:bodyPr>
          <a:lstStyle/>
          <a:p>
            <a:r>
              <a:rPr lang="el-GR" b="0" dirty="0" smtClean="0"/>
              <a:t>Γενικά </a:t>
            </a:r>
            <a:r>
              <a:rPr lang="el-GR" b="0" dirty="0"/>
              <a:t>χαρακτηριστικά </a:t>
            </a:r>
            <a:r>
              <a:rPr lang="en-US" b="0" dirty="0"/>
              <a:t>C. </a:t>
            </a:r>
            <a:r>
              <a:rPr lang="en-US" b="0" dirty="0" err="1"/>
              <a:t>perfringens</a:t>
            </a:r>
            <a:endParaRPr lang="el-GR" b="0" dirty="0"/>
          </a:p>
          <a:p>
            <a:pPr marL="342900" lvl="0" indent="-342900">
              <a:buFont typeface="Arial" panose="020B0604020202020204" pitchFamily="34" charset="0"/>
              <a:buChar char="•"/>
            </a:pPr>
            <a:r>
              <a:rPr lang="el-GR" b="0" dirty="0"/>
              <a:t>Αναερόβιοι, σπορογόνοι, παθογόνοι </a:t>
            </a:r>
            <a:r>
              <a:rPr lang="en-US" b="0" dirty="0"/>
              <a:t>Gram</a:t>
            </a:r>
            <a:r>
              <a:rPr lang="el-GR" b="0" dirty="0"/>
              <a:t>+ </a:t>
            </a:r>
            <a:r>
              <a:rPr lang="el-GR" b="0" dirty="0" err="1"/>
              <a:t>βάκιλλοι</a:t>
            </a:r>
            <a:r>
              <a:rPr lang="el-GR" b="0" dirty="0"/>
              <a:t>. Υπάρχουν σε αρκετά υψηλή συγκέντρωση στα κόπρανα και στο </a:t>
            </a:r>
            <a:r>
              <a:rPr lang="el-GR" b="0" dirty="0" smtClean="0"/>
              <a:t>χώμα,</a:t>
            </a:r>
            <a:endParaRPr lang="el-GR" b="0" dirty="0"/>
          </a:p>
          <a:p>
            <a:pPr marL="342900" lvl="0" indent="-342900">
              <a:buFont typeface="Arial" panose="020B0604020202020204" pitchFamily="34" charset="0"/>
              <a:buChar char="•"/>
            </a:pPr>
            <a:r>
              <a:rPr lang="el-GR" b="0" dirty="0"/>
              <a:t>Έχουν μεγάλη αντοχή στο περιβάλλον και επιβιώνουν στην </a:t>
            </a:r>
            <a:r>
              <a:rPr lang="el-GR" b="0" dirty="0" smtClean="0"/>
              <a:t>απολύμανση,</a:t>
            </a:r>
            <a:endParaRPr lang="el-GR" b="0" dirty="0"/>
          </a:p>
          <a:p>
            <a:pPr marL="342900" lvl="0" indent="-342900">
              <a:buFont typeface="Arial" panose="020B0604020202020204" pitchFamily="34" charset="0"/>
              <a:buChar char="•"/>
            </a:pPr>
            <a:r>
              <a:rPr lang="el-GR" b="0" dirty="0"/>
              <a:t>Αν ανιχνευθούν απουσία </a:t>
            </a:r>
            <a:r>
              <a:rPr lang="en-US" b="0" dirty="0"/>
              <a:t>E</a:t>
            </a:r>
            <a:r>
              <a:rPr lang="el-GR" b="0" dirty="0"/>
              <a:t>.</a:t>
            </a:r>
            <a:r>
              <a:rPr lang="en-US" b="0" dirty="0"/>
              <a:t>coli</a:t>
            </a:r>
            <a:r>
              <a:rPr lang="el-GR" b="0" dirty="0"/>
              <a:t> και εντεροκόκκων υποδεικνύουν παλιά </a:t>
            </a:r>
            <a:r>
              <a:rPr lang="el-GR" b="0" dirty="0" smtClean="0"/>
              <a:t>ρύπανση,</a:t>
            </a:r>
            <a:endParaRPr lang="el-GR" b="0" dirty="0"/>
          </a:p>
          <a:p>
            <a:pPr marL="342900" lvl="0" indent="-342900">
              <a:buFont typeface="Arial" panose="020B0604020202020204" pitchFamily="34" charset="0"/>
              <a:buChar char="•"/>
            </a:pPr>
            <a:r>
              <a:rPr lang="el-GR" b="0" dirty="0"/>
              <a:t>Χρησιμοποιούνται σαν δείκτες παρουσίας </a:t>
            </a:r>
            <a:r>
              <a:rPr lang="el-GR" b="0" dirty="0" err="1"/>
              <a:t>πρωτοζώων</a:t>
            </a:r>
            <a:r>
              <a:rPr lang="el-GR" b="0" dirty="0"/>
              <a:t> και ειδικά του </a:t>
            </a:r>
            <a:r>
              <a:rPr lang="el-GR" b="0" dirty="0" err="1"/>
              <a:t>εντεροπαθογόνου</a:t>
            </a:r>
            <a:r>
              <a:rPr lang="el-GR" b="0" dirty="0"/>
              <a:t> </a:t>
            </a:r>
            <a:r>
              <a:rPr lang="en-US" b="0" dirty="0"/>
              <a:t>Cryptosporidium </a:t>
            </a:r>
            <a:r>
              <a:rPr lang="en-US" b="0" dirty="0" err="1" smtClean="0"/>
              <a:t>parvum</a:t>
            </a:r>
            <a:r>
              <a:rPr lang="el-GR" b="0" dirty="0" smtClean="0"/>
              <a:t>.</a:t>
            </a:r>
            <a:endParaRPr lang="el-GR" b="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ανάλυση νερού (μέθοδος μεμβρανών)</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111645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Μικροβιολογικοί δείκτες – κριτήρια</a:t>
            </a:r>
            <a:br>
              <a:rPr lang="el-GR" sz="4000" dirty="0"/>
            </a:br>
            <a:r>
              <a:rPr lang="el-GR" sz="4000" dirty="0" smtClean="0"/>
              <a:t>(8 </a:t>
            </a:r>
            <a:r>
              <a:rPr lang="el-GR" sz="4000" dirty="0"/>
              <a:t>από </a:t>
            </a:r>
            <a:r>
              <a:rPr lang="el-GR" sz="4000" dirty="0" smtClean="0"/>
              <a:t>11)</a:t>
            </a:r>
            <a:endParaRPr lang="el-GR" sz="4000" dirty="0"/>
          </a:p>
        </p:txBody>
      </p:sp>
      <p:sp>
        <p:nvSpPr>
          <p:cNvPr id="3" name="Ορθογώνιο 2" descr="Βακτηριοφάγοι: &#10;Ιοί που χρησιμοποιούν κύτταρα βακτηρίων ως ξενιστές. Πολλοί από αυτούς προέρχονται από αστικά/βιομηχανικά λύματα.&#10;&#10;Ορισμένες ομάδες φάγων, κυρίως οι κολιφάγοι και οι φάγοι του Bacteroides spp χρησιμοποιούνται σαν δείκτες μόλυνσης του νερού κυρίως από εντεροϊούς και σαν δείκτες αποτελεσματικότητας της απολύμανσης μονάδων επεξεργασίας.&#10;"/>
          <p:cNvSpPr/>
          <p:nvPr/>
        </p:nvSpPr>
        <p:spPr>
          <a:xfrm>
            <a:off x="467544" y="1659572"/>
            <a:ext cx="8219256" cy="3785652"/>
          </a:xfrm>
          <a:prstGeom prst="rect">
            <a:avLst/>
          </a:prstGeom>
        </p:spPr>
        <p:txBody>
          <a:bodyPr wrap="square">
            <a:spAutoFit/>
          </a:bodyPr>
          <a:lstStyle/>
          <a:p>
            <a:r>
              <a:rPr lang="el-GR" sz="2400" dirty="0" smtClean="0"/>
              <a:t>Βακτηριοφάγοι: </a:t>
            </a:r>
            <a:endParaRPr lang="el-GR" sz="2400" dirty="0"/>
          </a:p>
          <a:p>
            <a:pPr marL="342900" lvl="0" indent="-342900">
              <a:buFont typeface="Arial" panose="020B0604020202020204" pitchFamily="34" charset="0"/>
              <a:buChar char="•"/>
            </a:pPr>
            <a:r>
              <a:rPr lang="el-GR" sz="2400" dirty="0"/>
              <a:t>Ιοί που χρησιμοποιούν κύτταρα βακτηρίων ως ξενιστές. Πολλοί από αυτούς προέρχονται από αστικά/βιομηχανικά λύματα</a:t>
            </a:r>
            <a:r>
              <a:rPr lang="el-GR" sz="2400" dirty="0" smtClean="0"/>
              <a:t>.</a:t>
            </a:r>
          </a:p>
          <a:p>
            <a:pPr marL="342900" lvl="0" indent="-342900">
              <a:buFont typeface="Arial" panose="020B0604020202020204" pitchFamily="34" charset="0"/>
              <a:buChar char="•"/>
            </a:pPr>
            <a:endParaRPr lang="el-GR" sz="2400" dirty="0"/>
          </a:p>
          <a:p>
            <a:pPr marL="342900" lvl="0" indent="-342900">
              <a:buFont typeface="Arial" panose="020B0604020202020204" pitchFamily="34" charset="0"/>
              <a:buChar char="•"/>
            </a:pPr>
            <a:r>
              <a:rPr lang="el-GR" sz="2400" dirty="0"/>
              <a:t>Ορισμένες ομάδες </a:t>
            </a:r>
            <a:r>
              <a:rPr lang="el-GR" sz="2400" dirty="0" err="1"/>
              <a:t>φάγων</a:t>
            </a:r>
            <a:r>
              <a:rPr lang="el-GR" sz="2400" dirty="0"/>
              <a:t>, κυρίως οι </a:t>
            </a:r>
            <a:r>
              <a:rPr lang="el-GR" sz="2400" dirty="0" err="1"/>
              <a:t>κολιφάγοι</a:t>
            </a:r>
            <a:r>
              <a:rPr lang="el-GR" sz="2400" dirty="0"/>
              <a:t> και οι </a:t>
            </a:r>
            <a:r>
              <a:rPr lang="el-GR" sz="2400" dirty="0" err="1"/>
              <a:t>φάγοι</a:t>
            </a:r>
            <a:r>
              <a:rPr lang="el-GR" sz="2400" dirty="0"/>
              <a:t> του </a:t>
            </a:r>
            <a:r>
              <a:rPr lang="en-US" sz="2400" dirty="0" err="1"/>
              <a:t>Bacteroides</a:t>
            </a:r>
            <a:r>
              <a:rPr lang="en-US" sz="2400" dirty="0"/>
              <a:t> </a:t>
            </a:r>
            <a:r>
              <a:rPr lang="en-US" sz="2400" dirty="0" err="1"/>
              <a:t>spp</a:t>
            </a:r>
            <a:r>
              <a:rPr lang="el-GR" sz="2400" dirty="0"/>
              <a:t> χρησιμοποιούνται σαν δείκτες μόλυνσης του νερού κυρίως από </a:t>
            </a:r>
            <a:r>
              <a:rPr lang="el-GR" sz="2400" dirty="0" err="1"/>
              <a:t>εντεροϊούς</a:t>
            </a:r>
            <a:r>
              <a:rPr lang="el-GR" sz="2400" dirty="0"/>
              <a:t> και σαν δείκτες αποτελεσματικότητας της απολύμανσης μονάδων επεξεργασίας.</a:t>
            </a:r>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ανάλυση νερού (μέθοδος μεμβρανών)</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111645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Μικροβιολογικοί δείκτες – κριτήρια</a:t>
            </a:r>
            <a:br>
              <a:rPr lang="el-GR" dirty="0"/>
            </a:br>
            <a:r>
              <a:rPr lang="el-GR" dirty="0" smtClean="0"/>
              <a:t>(9 </a:t>
            </a:r>
            <a:r>
              <a:rPr lang="el-GR" dirty="0"/>
              <a:t>από </a:t>
            </a:r>
            <a:r>
              <a:rPr lang="el-GR" dirty="0" smtClean="0"/>
              <a:t>11)</a:t>
            </a:r>
            <a:endParaRPr lang="el-GR" dirty="0"/>
          </a:p>
        </p:txBody>
      </p:sp>
      <p:sp>
        <p:nvSpPr>
          <p:cNvPr id="2" name="Ορθογώνιο 1" descr="Μικροβιολογικά Κριτήρια Νομοθεσίας.&#10; &#10;1. Πόσιμο νερό δικτύου ύδρευσης:&#10;Ιοί που χρησιμοποιούν κύτταρα βακτηρίων ως ξενιστές. Πολλοί από αυτούς προέρχονται από αστικά/βιομηχανικά λύματα, &#10;Ολικά κολοβακτηριοειδή ανα εκατό ml : απουσία,&#10;Ε.coli ανα εκατό ml : απουσία, &#10;Εντερόκοκκοι ανα εκατό ml : απουσία, &#10;Clostridium perfringens ανα εκατό ml απουσία, &#10;Ολική ψυχρόφιλη (εικοσι δύο βαθμούς κελσίου σε σαραντα οκτώ ώρες) χλωρίδα : όχι ασυνήθιστη μεταβολή. &#10;"/>
          <p:cNvSpPr/>
          <p:nvPr/>
        </p:nvSpPr>
        <p:spPr>
          <a:xfrm>
            <a:off x="467544" y="1434256"/>
            <a:ext cx="8219256" cy="4524315"/>
          </a:xfrm>
          <a:prstGeom prst="rect">
            <a:avLst/>
          </a:prstGeom>
        </p:spPr>
        <p:txBody>
          <a:bodyPr wrap="square">
            <a:spAutoFit/>
          </a:bodyPr>
          <a:lstStyle/>
          <a:p>
            <a:r>
              <a:rPr lang="el-GR" sz="2400" dirty="0"/>
              <a:t>Μικροβιολογικά Κριτήρια </a:t>
            </a:r>
            <a:r>
              <a:rPr lang="el-GR" sz="2400" dirty="0" smtClean="0"/>
              <a:t>Νομοθεσίας.</a:t>
            </a:r>
            <a:endParaRPr lang="el-GR" sz="2400" dirty="0"/>
          </a:p>
          <a:p>
            <a:r>
              <a:rPr lang="el-GR" sz="2400" dirty="0"/>
              <a:t> </a:t>
            </a:r>
          </a:p>
          <a:p>
            <a:r>
              <a:rPr lang="el-GR" sz="2400" dirty="0"/>
              <a:t>1. Πόσιμο νερό δικτύου </a:t>
            </a:r>
            <a:r>
              <a:rPr lang="el-GR" sz="2400" dirty="0" smtClean="0"/>
              <a:t>ύδρευσης:</a:t>
            </a:r>
            <a:endParaRPr lang="el-GR" sz="2400" dirty="0"/>
          </a:p>
          <a:p>
            <a:pPr marL="342900" lvl="0" indent="-342900">
              <a:buFont typeface="Arial" panose="020B0604020202020204" pitchFamily="34" charset="0"/>
              <a:buChar char="•"/>
            </a:pPr>
            <a:r>
              <a:rPr lang="el-GR" sz="2400" dirty="0"/>
              <a:t>Ιοί που χρησιμοποιούν κύτταρα βακτηρίων ως ξενιστές. Πολλοί από αυτούς προέρχονται από αστικά/βιομηχανικά </a:t>
            </a:r>
            <a:r>
              <a:rPr lang="el-GR" sz="2400" dirty="0" smtClean="0"/>
              <a:t>λύματα, </a:t>
            </a:r>
            <a:endParaRPr lang="el-GR" sz="2400" dirty="0"/>
          </a:p>
          <a:p>
            <a:pPr marL="342900" lvl="0" indent="-342900">
              <a:buFont typeface="Arial" panose="020B0604020202020204" pitchFamily="34" charset="0"/>
              <a:buChar char="•"/>
            </a:pPr>
            <a:r>
              <a:rPr lang="el-GR" sz="2400" dirty="0"/>
              <a:t>Ολικά κολοβακτηριοειδή/100</a:t>
            </a:r>
            <a:r>
              <a:rPr lang="en-US" sz="2400" dirty="0"/>
              <a:t>ml</a:t>
            </a:r>
            <a:r>
              <a:rPr lang="el-GR" sz="2400" dirty="0"/>
              <a:t> : </a:t>
            </a:r>
            <a:r>
              <a:rPr lang="el-GR" sz="2400" dirty="0" smtClean="0"/>
              <a:t>απουσία,</a:t>
            </a:r>
            <a:endParaRPr lang="el-GR" sz="2400" dirty="0"/>
          </a:p>
          <a:p>
            <a:pPr marL="342900" lvl="0" indent="-342900">
              <a:buFont typeface="Arial" panose="020B0604020202020204" pitchFamily="34" charset="0"/>
              <a:buChar char="•"/>
            </a:pPr>
            <a:r>
              <a:rPr lang="el-GR" sz="2400" i="1" dirty="0"/>
              <a:t>Ε.</a:t>
            </a:r>
            <a:r>
              <a:rPr lang="en-US" sz="2400" i="1" dirty="0"/>
              <a:t>coli</a:t>
            </a:r>
            <a:r>
              <a:rPr lang="el-GR" sz="2400" dirty="0"/>
              <a:t>/ 100 </a:t>
            </a:r>
            <a:r>
              <a:rPr lang="en-US" sz="2400" dirty="0"/>
              <a:t>ml</a:t>
            </a:r>
            <a:r>
              <a:rPr lang="el-GR" sz="2400" dirty="0"/>
              <a:t> : </a:t>
            </a:r>
            <a:r>
              <a:rPr lang="el-GR" sz="2400" dirty="0" smtClean="0"/>
              <a:t>απουσία, </a:t>
            </a:r>
            <a:endParaRPr lang="el-GR" sz="2400" dirty="0"/>
          </a:p>
          <a:p>
            <a:pPr marL="342900" lvl="0" indent="-342900">
              <a:buFont typeface="Arial" panose="020B0604020202020204" pitchFamily="34" charset="0"/>
              <a:buChar char="•"/>
            </a:pPr>
            <a:r>
              <a:rPr lang="el-GR" sz="2400" dirty="0"/>
              <a:t>Εντερόκοκκοι/ 100 </a:t>
            </a:r>
            <a:r>
              <a:rPr lang="en-US" sz="2400" dirty="0"/>
              <a:t>ml</a:t>
            </a:r>
            <a:r>
              <a:rPr lang="el-GR" sz="2400" dirty="0"/>
              <a:t> : </a:t>
            </a:r>
            <a:r>
              <a:rPr lang="el-GR" sz="2400" dirty="0" smtClean="0"/>
              <a:t>απουσία, </a:t>
            </a:r>
            <a:endParaRPr lang="el-GR" sz="2400" dirty="0"/>
          </a:p>
          <a:p>
            <a:pPr marL="342900" lvl="0" indent="-342900">
              <a:buFont typeface="Arial" panose="020B0604020202020204" pitchFamily="34" charset="0"/>
              <a:buChar char="•"/>
            </a:pPr>
            <a:r>
              <a:rPr lang="en-US" sz="2400" i="1" dirty="0"/>
              <a:t>Clostridium </a:t>
            </a:r>
            <a:r>
              <a:rPr lang="en-US" sz="2400" i="1" dirty="0" err="1"/>
              <a:t>perfringens</a:t>
            </a:r>
            <a:r>
              <a:rPr lang="el-GR" sz="2400" dirty="0"/>
              <a:t> /100</a:t>
            </a:r>
            <a:r>
              <a:rPr lang="en-US" sz="2400" dirty="0"/>
              <a:t>ml</a:t>
            </a:r>
            <a:r>
              <a:rPr lang="el-GR" sz="2400" dirty="0"/>
              <a:t> </a:t>
            </a:r>
            <a:r>
              <a:rPr lang="el-GR" sz="2400" dirty="0" smtClean="0"/>
              <a:t>απουσία, </a:t>
            </a:r>
            <a:endParaRPr lang="el-GR" sz="2400" dirty="0"/>
          </a:p>
          <a:p>
            <a:pPr marL="342900" lvl="0" indent="-342900">
              <a:buFont typeface="Arial" panose="020B0604020202020204" pitchFamily="34" charset="0"/>
              <a:buChar char="•"/>
            </a:pPr>
            <a:r>
              <a:rPr lang="el-GR" sz="2400" dirty="0"/>
              <a:t>Ολική ψυχρόφιλη (22</a:t>
            </a:r>
            <a:r>
              <a:rPr lang="en-US" sz="2400" dirty="0">
                <a:sym typeface="Symbol"/>
              </a:rPr>
              <a:t></a:t>
            </a:r>
            <a:r>
              <a:rPr lang="el-GR" sz="2400" dirty="0"/>
              <a:t>C/48h ) χλωρίδα : όχι ασυνήθιστη </a:t>
            </a:r>
            <a:r>
              <a:rPr lang="el-GR" sz="2400" dirty="0" smtClean="0"/>
              <a:t>μεταβολή. </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ανάλυση νερού (μέθοδος μεμβρανών)</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8285"/>
            <a:ext cx="8208912" cy="1180911"/>
          </a:xfrm>
        </p:spPr>
        <p:txBody>
          <a:bodyPr>
            <a:normAutofit fontScale="90000"/>
          </a:bodyPr>
          <a:lstStyle/>
          <a:p>
            <a:r>
              <a:rPr lang="el-GR" dirty="0"/>
              <a:t>Μικροβιολογικοί δείκτες – κριτήρια</a:t>
            </a:r>
            <a:br>
              <a:rPr lang="el-GR" dirty="0"/>
            </a:br>
            <a:r>
              <a:rPr lang="el-GR" dirty="0" smtClean="0"/>
              <a:t>(10 </a:t>
            </a:r>
            <a:r>
              <a:rPr lang="el-GR" dirty="0"/>
              <a:t>από </a:t>
            </a:r>
            <a:r>
              <a:rPr lang="el-GR" dirty="0" smtClean="0"/>
              <a:t>11)</a:t>
            </a:r>
            <a:endParaRPr lang="el-GR" dirty="0"/>
          </a:p>
        </p:txBody>
      </p:sp>
      <p:sp>
        <p:nvSpPr>
          <p:cNvPr id="6" name="Ορθογώνιο 5" descr="2. Εμφιαλωμένα  (επιτραπέζια) νερά:&#10; &#10;Ε.coli/ 250 ml : απουσία, &#10;&#10;εντερόκοκκοι/ 250 ml : απουσία, &#10;&#10;Clostridium perfringens /100ml απουσία, &#10;&#10;Pseudomonas aeruginosa/250 ml: απουσία, &#10;&#10;Ολική ψυχρόφιλη (22°C/48h ) χλωρίδα :100cfus/ml, &#10;&#10;Ολική μεσόφιλη (37°C/48h ) χλωρίδα (ενδεικτικό όριο): 20cfus/ml. &#10;"/>
          <p:cNvSpPr/>
          <p:nvPr/>
        </p:nvSpPr>
        <p:spPr>
          <a:xfrm>
            <a:off x="467544" y="1124744"/>
            <a:ext cx="8208912" cy="5262979"/>
          </a:xfrm>
          <a:prstGeom prst="rect">
            <a:avLst/>
          </a:prstGeom>
        </p:spPr>
        <p:txBody>
          <a:bodyPr wrap="square">
            <a:spAutoFit/>
          </a:bodyPr>
          <a:lstStyle/>
          <a:p>
            <a:r>
              <a:rPr lang="el-GR" sz="2400" dirty="0"/>
              <a:t>2. Εμφιαλωμένα  (επιτραπέζια) </a:t>
            </a:r>
            <a:r>
              <a:rPr lang="el-GR" sz="2400" dirty="0" smtClean="0"/>
              <a:t>νερά:</a:t>
            </a:r>
          </a:p>
          <a:p>
            <a:r>
              <a:rPr lang="el-GR" sz="2400" dirty="0" smtClean="0"/>
              <a:t> </a:t>
            </a:r>
            <a:endParaRPr lang="el-GR" sz="2400" dirty="0"/>
          </a:p>
          <a:p>
            <a:pPr marL="342900" lvl="0" indent="-342900">
              <a:buFont typeface="Arial" panose="020B0604020202020204" pitchFamily="34" charset="0"/>
              <a:buChar char="•"/>
            </a:pPr>
            <a:r>
              <a:rPr lang="el-GR" sz="2400" dirty="0"/>
              <a:t>Ε.</a:t>
            </a:r>
            <a:r>
              <a:rPr lang="en-US" sz="2400" dirty="0"/>
              <a:t>coli</a:t>
            </a:r>
            <a:r>
              <a:rPr lang="el-GR" sz="2400" dirty="0"/>
              <a:t>/ 250 </a:t>
            </a:r>
            <a:r>
              <a:rPr lang="en-US" sz="2400" dirty="0"/>
              <a:t>ml</a:t>
            </a:r>
            <a:r>
              <a:rPr lang="el-GR" sz="2400" dirty="0"/>
              <a:t> : </a:t>
            </a:r>
            <a:r>
              <a:rPr lang="el-GR" sz="2400" dirty="0" smtClean="0"/>
              <a:t>απουσία, </a:t>
            </a:r>
          </a:p>
          <a:p>
            <a:pPr marL="342900" lvl="0" indent="-342900">
              <a:buFont typeface="Arial" panose="020B0604020202020204" pitchFamily="34" charset="0"/>
              <a:buChar char="•"/>
            </a:pPr>
            <a:endParaRPr lang="el-GR" sz="2400" dirty="0"/>
          </a:p>
          <a:p>
            <a:pPr marL="342900" lvl="0" indent="-342900">
              <a:buFont typeface="Arial" panose="020B0604020202020204" pitchFamily="34" charset="0"/>
              <a:buChar char="•"/>
            </a:pPr>
            <a:r>
              <a:rPr lang="el-GR" sz="2400" dirty="0"/>
              <a:t>εντερόκοκκοι/ 250 </a:t>
            </a:r>
            <a:r>
              <a:rPr lang="en-US" sz="2400" dirty="0"/>
              <a:t>ml</a:t>
            </a:r>
            <a:r>
              <a:rPr lang="el-GR" sz="2400" dirty="0"/>
              <a:t> : </a:t>
            </a:r>
            <a:r>
              <a:rPr lang="el-GR" sz="2400" dirty="0" smtClean="0"/>
              <a:t>απουσία, </a:t>
            </a:r>
            <a:endParaRPr lang="el-GR" sz="2400" dirty="0"/>
          </a:p>
          <a:p>
            <a:pPr marL="342900" lvl="0" indent="-342900">
              <a:buFont typeface="Arial" panose="020B0604020202020204" pitchFamily="34" charset="0"/>
              <a:buChar char="•"/>
            </a:pPr>
            <a:endParaRPr lang="el-GR" sz="2400" dirty="0" smtClean="0"/>
          </a:p>
          <a:p>
            <a:pPr marL="342900" lvl="0" indent="-342900">
              <a:buFont typeface="Arial" panose="020B0604020202020204" pitchFamily="34" charset="0"/>
              <a:buChar char="•"/>
            </a:pPr>
            <a:r>
              <a:rPr lang="en-US" sz="2400" dirty="0" smtClean="0"/>
              <a:t>Clostridium </a:t>
            </a:r>
            <a:r>
              <a:rPr lang="en-US" sz="2400" dirty="0" err="1"/>
              <a:t>perfringens</a:t>
            </a:r>
            <a:r>
              <a:rPr lang="el-GR" sz="2400" dirty="0"/>
              <a:t> /100</a:t>
            </a:r>
            <a:r>
              <a:rPr lang="en-US" sz="2400" dirty="0"/>
              <a:t>ml</a:t>
            </a:r>
            <a:r>
              <a:rPr lang="el-GR" sz="2400" dirty="0"/>
              <a:t> </a:t>
            </a:r>
            <a:r>
              <a:rPr lang="el-GR" sz="2400" dirty="0" smtClean="0"/>
              <a:t>απουσία, </a:t>
            </a:r>
            <a:endParaRPr lang="el-GR" sz="2400" dirty="0"/>
          </a:p>
          <a:p>
            <a:pPr marL="342900" lvl="0" indent="-342900">
              <a:buFont typeface="Arial" panose="020B0604020202020204" pitchFamily="34" charset="0"/>
              <a:buChar char="•"/>
            </a:pPr>
            <a:endParaRPr lang="el-GR" sz="2400" dirty="0" smtClean="0"/>
          </a:p>
          <a:p>
            <a:pPr marL="342900" lvl="0" indent="-342900">
              <a:buFont typeface="Arial" panose="020B0604020202020204" pitchFamily="34" charset="0"/>
              <a:buChar char="•"/>
            </a:pPr>
            <a:r>
              <a:rPr lang="en-US" sz="2400" dirty="0" smtClean="0"/>
              <a:t>Pseudomonas </a:t>
            </a:r>
            <a:r>
              <a:rPr lang="en-US" sz="2400" dirty="0"/>
              <a:t>aeruginosa</a:t>
            </a:r>
            <a:r>
              <a:rPr lang="el-GR" sz="2400" dirty="0"/>
              <a:t>/250 </a:t>
            </a:r>
            <a:r>
              <a:rPr lang="en-US" sz="2400" dirty="0"/>
              <a:t>ml</a:t>
            </a:r>
            <a:r>
              <a:rPr lang="el-GR" sz="2400" dirty="0"/>
              <a:t>: </a:t>
            </a:r>
            <a:r>
              <a:rPr lang="el-GR" sz="2400" dirty="0" smtClean="0"/>
              <a:t>απουσία, </a:t>
            </a:r>
            <a:endParaRPr lang="el-GR" sz="2400" dirty="0"/>
          </a:p>
          <a:p>
            <a:pPr marL="342900" lvl="0" indent="-342900">
              <a:buFont typeface="Arial" panose="020B0604020202020204" pitchFamily="34" charset="0"/>
              <a:buChar char="•"/>
            </a:pPr>
            <a:endParaRPr lang="el-GR" sz="2400" dirty="0" smtClean="0"/>
          </a:p>
          <a:p>
            <a:pPr marL="342900" lvl="0" indent="-342900">
              <a:buFont typeface="Arial" panose="020B0604020202020204" pitchFamily="34" charset="0"/>
              <a:buChar char="•"/>
            </a:pPr>
            <a:r>
              <a:rPr lang="el-GR" sz="2400" dirty="0" smtClean="0"/>
              <a:t>Ολική </a:t>
            </a:r>
            <a:r>
              <a:rPr lang="el-GR" sz="2400" dirty="0"/>
              <a:t>ψυχρόφιλη</a:t>
            </a:r>
            <a:r>
              <a:rPr lang="en-GB" sz="2400" dirty="0"/>
              <a:t> (22</a:t>
            </a:r>
            <a:r>
              <a:rPr lang="en-US" sz="2400" dirty="0">
                <a:sym typeface="Symbol"/>
              </a:rPr>
              <a:t></a:t>
            </a:r>
            <a:r>
              <a:rPr lang="en-GB" sz="2400" dirty="0"/>
              <a:t>C/48h ) </a:t>
            </a:r>
            <a:r>
              <a:rPr lang="el-GR" sz="2400" dirty="0"/>
              <a:t>χλωρίδα</a:t>
            </a:r>
            <a:r>
              <a:rPr lang="en-GB" sz="2400" dirty="0"/>
              <a:t> :</a:t>
            </a:r>
            <a:r>
              <a:rPr lang="en-GB" sz="2400" dirty="0" smtClean="0"/>
              <a:t>100cfus/ml</a:t>
            </a:r>
            <a:r>
              <a:rPr lang="el-GR" sz="2400" dirty="0" smtClean="0"/>
              <a:t>,</a:t>
            </a:r>
            <a:r>
              <a:rPr lang="en-GB" sz="2400" dirty="0" smtClean="0"/>
              <a:t> </a:t>
            </a:r>
            <a:endParaRPr lang="el-GR" sz="2400" dirty="0"/>
          </a:p>
          <a:p>
            <a:pPr marL="342900" lvl="0" indent="-342900">
              <a:buFont typeface="Arial" panose="020B0604020202020204" pitchFamily="34" charset="0"/>
              <a:buChar char="•"/>
            </a:pPr>
            <a:endParaRPr lang="el-GR" sz="2400" dirty="0" smtClean="0"/>
          </a:p>
          <a:p>
            <a:pPr marL="342900" lvl="0" indent="-342900">
              <a:buFont typeface="Arial" panose="020B0604020202020204" pitchFamily="34" charset="0"/>
              <a:buChar char="•"/>
            </a:pPr>
            <a:r>
              <a:rPr lang="el-GR" sz="2400" dirty="0" smtClean="0"/>
              <a:t>Ολική </a:t>
            </a:r>
            <a:r>
              <a:rPr lang="el-GR" sz="2400" dirty="0" err="1"/>
              <a:t>μεσόφιλη</a:t>
            </a:r>
            <a:r>
              <a:rPr lang="el-GR" sz="2400" dirty="0"/>
              <a:t> (37</a:t>
            </a:r>
            <a:r>
              <a:rPr lang="en-US" sz="2400" dirty="0">
                <a:sym typeface="Symbol"/>
              </a:rPr>
              <a:t></a:t>
            </a:r>
            <a:r>
              <a:rPr lang="el-GR" sz="2400" dirty="0"/>
              <a:t>C/48h ) χλωρίδα (ενδεικτικό όριο): 20cfus/ml.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ανάλυση νερού (μέθοδος μεμβρανών)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57956" y="8285"/>
            <a:ext cx="8318500" cy="1188467"/>
          </a:xfrm>
        </p:spPr>
        <p:txBody>
          <a:bodyPr>
            <a:noAutofit/>
          </a:bodyPr>
          <a:lstStyle/>
          <a:p>
            <a:r>
              <a:rPr lang="el-GR" sz="4000" dirty="0"/>
              <a:t>Μικροβιολογικοί δείκτες – κριτήρια</a:t>
            </a:r>
            <a:br>
              <a:rPr lang="el-GR" sz="4000" dirty="0"/>
            </a:br>
            <a:r>
              <a:rPr lang="el-GR" sz="4000" dirty="0" smtClean="0"/>
              <a:t>(11 </a:t>
            </a:r>
            <a:r>
              <a:rPr lang="el-GR" sz="4000" dirty="0"/>
              <a:t>από </a:t>
            </a:r>
            <a:r>
              <a:rPr lang="el-GR" sz="4000" dirty="0" smtClean="0"/>
              <a:t>11)</a:t>
            </a:r>
            <a:endParaRPr lang="el-GR" sz="4000" dirty="0"/>
          </a:p>
        </p:txBody>
      </p:sp>
      <p:sp>
        <p:nvSpPr>
          <p:cNvPr id="10" name="TextBox 4" descr="3. Θαλάσσια νερά: Το 95% των δειγμάτων σε μια περιοχή δεν πρέπει να υπερβαίνει τα κάτωθι όρια: &#10;Ολικά κολοβακτηριοειδή/100 ml: 10.000, &#10;Κοπρανώδη κολοβακτηριοειδή/ 100ml: 500, &#10;Σαλμονέλλα /λίτρο: απουσία. &#10;&#10;4. Κολυμβητικές Δεξαμενές: &#10;Ολική μεσόφιλη (37°C/24h ) χλωρίδα : 200cfus/ml, &#10;Ολικά κολοβακτηριοειδή/100 ml: 15, &#10;Κοπρανώδη κολοβακτηριοειδή/ 100ml: απουσία.&#10;"/>
          <p:cNvSpPr txBox="1">
            <a:spLocks noChangeArrowheads="1"/>
          </p:cNvSpPr>
          <p:nvPr>
            <p:custDataLst>
              <p:tags r:id="rId3"/>
            </p:custDataLst>
          </p:nvPr>
        </p:nvSpPr>
        <p:spPr bwMode="auto">
          <a:xfrm>
            <a:off x="357956" y="1659572"/>
            <a:ext cx="83185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400" dirty="0"/>
              <a:t>3. Θαλάσσια </a:t>
            </a:r>
            <a:r>
              <a:rPr lang="el-GR" sz="2400" dirty="0" smtClean="0"/>
              <a:t>νερά: Το </a:t>
            </a:r>
            <a:r>
              <a:rPr lang="el-GR" sz="2400" dirty="0"/>
              <a:t>95% των δειγμάτων σε μια περιοχή δεν πρέπει να υπερβαίνει τα κάτωθι όρια: </a:t>
            </a:r>
          </a:p>
          <a:p>
            <a:pPr marL="342900" lvl="0" indent="-342900">
              <a:buFont typeface="Arial" panose="020B0604020202020204" pitchFamily="34" charset="0"/>
              <a:buChar char="•"/>
            </a:pPr>
            <a:r>
              <a:rPr lang="el-GR" sz="2400" dirty="0"/>
              <a:t>Ολικά κολοβακτηριοειδή/100 </a:t>
            </a:r>
            <a:r>
              <a:rPr lang="en-US" sz="2400" dirty="0"/>
              <a:t>ml</a:t>
            </a:r>
            <a:r>
              <a:rPr lang="el-GR" sz="2400" dirty="0"/>
              <a:t>: </a:t>
            </a:r>
            <a:r>
              <a:rPr lang="el-GR" sz="2400" dirty="0" smtClean="0"/>
              <a:t>10.000, </a:t>
            </a:r>
            <a:endParaRPr lang="el-GR" sz="2400" dirty="0"/>
          </a:p>
          <a:p>
            <a:pPr marL="342900" lvl="0" indent="-342900">
              <a:buFont typeface="Arial" panose="020B0604020202020204" pitchFamily="34" charset="0"/>
              <a:buChar char="•"/>
            </a:pPr>
            <a:r>
              <a:rPr lang="el-GR" sz="2400" dirty="0"/>
              <a:t>Κοπρανώδη </a:t>
            </a:r>
            <a:r>
              <a:rPr lang="el-GR" sz="2400" dirty="0" err="1"/>
              <a:t>κολοβακτηριοειδή</a:t>
            </a:r>
            <a:r>
              <a:rPr lang="el-GR" sz="2400" dirty="0"/>
              <a:t>/ 100</a:t>
            </a:r>
            <a:r>
              <a:rPr lang="en-US" sz="2400" dirty="0"/>
              <a:t>ml</a:t>
            </a:r>
            <a:r>
              <a:rPr lang="el-GR" sz="2400" dirty="0"/>
              <a:t>: </a:t>
            </a:r>
            <a:r>
              <a:rPr lang="el-GR" sz="2400" dirty="0" smtClean="0"/>
              <a:t>500, </a:t>
            </a:r>
            <a:endParaRPr lang="el-GR" sz="2400" dirty="0"/>
          </a:p>
          <a:p>
            <a:pPr marL="342900" lvl="0" indent="-342900">
              <a:buFont typeface="Arial" panose="020B0604020202020204" pitchFamily="34" charset="0"/>
              <a:buChar char="•"/>
            </a:pPr>
            <a:r>
              <a:rPr lang="el-GR" sz="2400" dirty="0" err="1"/>
              <a:t>Σαλμονέλλα</a:t>
            </a:r>
            <a:r>
              <a:rPr lang="el-GR" sz="2400" dirty="0"/>
              <a:t> /λίτρο: </a:t>
            </a:r>
            <a:r>
              <a:rPr lang="el-GR" sz="2400" dirty="0" smtClean="0"/>
              <a:t>απουσία. </a:t>
            </a:r>
            <a:endParaRPr lang="el-GR" sz="2400" dirty="0"/>
          </a:p>
          <a:p>
            <a:endParaRPr lang="el-GR" sz="2400" dirty="0"/>
          </a:p>
          <a:p>
            <a:r>
              <a:rPr lang="el-GR" sz="2400" dirty="0"/>
              <a:t>4. Κολυμβητικές </a:t>
            </a:r>
            <a:r>
              <a:rPr lang="el-GR" sz="2400" dirty="0" smtClean="0"/>
              <a:t>Δεξαμενές: </a:t>
            </a:r>
            <a:endParaRPr lang="el-GR" sz="2400" dirty="0"/>
          </a:p>
          <a:p>
            <a:pPr marL="342900" lvl="0" indent="-342900">
              <a:buFont typeface="Arial" panose="020B0604020202020204" pitchFamily="34" charset="0"/>
              <a:buChar char="•"/>
            </a:pPr>
            <a:r>
              <a:rPr lang="el-GR" sz="2400" dirty="0"/>
              <a:t>Ολική </a:t>
            </a:r>
            <a:r>
              <a:rPr lang="el-GR" sz="2400" dirty="0" err="1"/>
              <a:t>μεσόφιλη</a:t>
            </a:r>
            <a:r>
              <a:rPr lang="el-GR" sz="2400" dirty="0"/>
              <a:t> (37</a:t>
            </a:r>
            <a:r>
              <a:rPr lang="en-US" sz="2400" dirty="0">
                <a:sym typeface="Symbol"/>
              </a:rPr>
              <a:t></a:t>
            </a:r>
            <a:r>
              <a:rPr lang="el-GR" sz="2400" dirty="0"/>
              <a:t>C/24h ) χλωρίδα : </a:t>
            </a:r>
            <a:r>
              <a:rPr lang="el-GR" sz="2400" dirty="0" smtClean="0"/>
              <a:t>200cfus/ml, </a:t>
            </a:r>
            <a:endParaRPr lang="el-GR" sz="2400" dirty="0"/>
          </a:p>
          <a:p>
            <a:pPr marL="342900" lvl="0" indent="-342900">
              <a:buFont typeface="Arial" panose="020B0604020202020204" pitchFamily="34" charset="0"/>
              <a:buChar char="•"/>
            </a:pPr>
            <a:r>
              <a:rPr lang="el-GR" sz="2400" dirty="0"/>
              <a:t>Ολικά κολοβακτηριοειδή/100 </a:t>
            </a:r>
            <a:r>
              <a:rPr lang="en-US" sz="2400" dirty="0"/>
              <a:t>ml</a:t>
            </a:r>
            <a:r>
              <a:rPr lang="el-GR" sz="2400" dirty="0"/>
              <a:t>: </a:t>
            </a:r>
            <a:r>
              <a:rPr lang="el-GR" sz="2400" dirty="0" smtClean="0"/>
              <a:t>15, </a:t>
            </a:r>
            <a:endParaRPr lang="el-GR" sz="2400" dirty="0"/>
          </a:p>
          <a:p>
            <a:pPr marL="342900" lvl="0" indent="-342900">
              <a:buFont typeface="Arial" panose="020B0604020202020204" pitchFamily="34" charset="0"/>
              <a:buChar char="•"/>
            </a:pPr>
            <a:r>
              <a:rPr lang="el-GR" sz="2400" dirty="0"/>
              <a:t>Κοπρανώδη </a:t>
            </a:r>
            <a:r>
              <a:rPr lang="el-GR" sz="2400" dirty="0" err="1"/>
              <a:t>κολοβακτηριοειδή</a:t>
            </a:r>
            <a:r>
              <a:rPr lang="el-GR" sz="2400" dirty="0"/>
              <a:t>/ 100</a:t>
            </a:r>
            <a:r>
              <a:rPr lang="en-US" sz="2400" dirty="0"/>
              <a:t>ml</a:t>
            </a:r>
            <a:r>
              <a:rPr lang="el-GR" sz="2400" dirty="0"/>
              <a:t>: </a:t>
            </a:r>
            <a:r>
              <a:rPr lang="el-GR" sz="2400" dirty="0" smtClean="0"/>
              <a:t>απουσία.</a:t>
            </a:r>
            <a:endParaRPr lang="el-GR" sz="24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ανάλυση νερού (μέθοδος μεμβρανών)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722313" y="122709"/>
            <a:ext cx="7772400" cy="786011"/>
          </a:xfrm>
        </p:spPr>
        <p:txBody>
          <a:bodyPr>
            <a:normAutofit/>
          </a:bodyPr>
          <a:lstStyle/>
          <a:p>
            <a:pPr algn="ctr"/>
            <a:r>
              <a:rPr lang="el-GR" dirty="0" smtClean="0"/>
              <a:t>Μέθοδοι ανάλυσης (1 από 7)</a:t>
            </a:r>
            <a:endParaRPr lang="el-GR" dirty="0"/>
          </a:p>
        </p:txBody>
      </p:sp>
      <p:sp>
        <p:nvSpPr>
          <p:cNvPr id="11" name="TextBox 4" descr="Μέθοδος ενσωμάτωσης ενός ml ή επίστρωσης μηδέν κομμα ένα ml σε στερεό θρεπτικό υπόστρωμα (όταν τα κριτήρια αφορούν ποσότητα ενός ml δείγματος νερού). Μέτρηση έως και τριακοσίων αποικιών (ενσωμάτωση) ή διακοσίων αποικιών (επίστρωση) ανά τρυβλίο.&#10;&#10;Μέθοδος μεμβρανών: διήθηση υπό κενό εκατό ή διακοσίων πενήντα, ή πεντακοσίων ml δείγματος νερού μέσω αποστειρωμένων μεμβρανών με πορώδες μηδέν κόμμα σαράντα πέντε mμ, οι οποίες κατακρατούν τα μικροβιακά κύτταρα. Οι μεμβράνες επιστρώνονται αντεστραμμένες σε τρυβλία με στερεό θρεπτικό υπόστρωμα. Μέτρηση έως διακοσίων αποικιών ανά τρυβλίο.&#10;"/>
          <p:cNvSpPr txBox="1">
            <a:spLocks noChangeArrowheads="1"/>
          </p:cNvSpPr>
          <p:nvPr>
            <p:custDataLst>
              <p:tags r:id="rId3"/>
            </p:custDataLst>
          </p:nvPr>
        </p:nvSpPr>
        <p:spPr bwMode="auto">
          <a:xfrm>
            <a:off x="529406" y="1362248"/>
            <a:ext cx="81470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mj-lt"/>
              <a:buAutoNum type="arabicPeriod"/>
            </a:pPr>
            <a:r>
              <a:rPr lang="el-GR" sz="2400" dirty="0" smtClean="0"/>
              <a:t>Μέθοδος </a:t>
            </a:r>
            <a:r>
              <a:rPr lang="el-GR" sz="2400" dirty="0"/>
              <a:t>ενσωμάτωσης 1</a:t>
            </a:r>
            <a:r>
              <a:rPr lang="en-US" sz="2400" dirty="0"/>
              <a:t>ml</a:t>
            </a:r>
            <a:r>
              <a:rPr lang="el-GR" sz="2400" dirty="0"/>
              <a:t> ή επίστρωσης 0,1</a:t>
            </a:r>
            <a:r>
              <a:rPr lang="en-US" sz="2400" dirty="0"/>
              <a:t>ml</a:t>
            </a:r>
            <a:r>
              <a:rPr lang="el-GR" sz="2400" dirty="0"/>
              <a:t> σε στερεό θρεπτικό υπόστρωμα (όταν τα κριτήρια αφορούν ποσότητα 1</a:t>
            </a:r>
            <a:r>
              <a:rPr lang="en-US" sz="2400" dirty="0"/>
              <a:t>ml</a:t>
            </a:r>
            <a:r>
              <a:rPr lang="el-GR" sz="2400" dirty="0"/>
              <a:t> δείγματος νερού). Μέτρηση έως και 300 αποικιών (ενσωμάτωση) ή 200 αποικιών (επίστρωση) ανά </a:t>
            </a:r>
            <a:r>
              <a:rPr lang="el-GR" sz="2400" dirty="0" err="1"/>
              <a:t>τρυβλίο</a:t>
            </a:r>
            <a:r>
              <a:rPr lang="el-GR" sz="2400" dirty="0" smtClean="0"/>
              <a:t>.</a:t>
            </a:r>
          </a:p>
          <a:p>
            <a:pPr marL="457200" indent="-457200">
              <a:buFont typeface="+mj-lt"/>
              <a:buAutoNum type="arabicPeriod"/>
            </a:pPr>
            <a:endParaRPr lang="el-GR" sz="2400" dirty="0"/>
          </a:p>
          <a:p>
            <a:pPr marL="457200" indent="-457200">
              <a:buFont typeface="+mj-lt"/>
              <a:buAutoNum type="arabicPeriod"/>
            </a:pPr>
            <a:r>
              <a:rPr lang="el-GR" sz="2400" dirty="0" smtClean="0"/>
              <a:t>Μέθοδος </a:t>
            </a:r>
            <a:r>
              <a:rPr lang="el-GR" sz="2400" dirty="0"/>
              <a:t>μεμβρανών: διήθηση υπό κενό 100 ή 250, ή 500</a:t>
            </a:r>
            <a:r>
              <a:rPr lang="en-US" sz="2400" dirty="0"/>
              <a:t>ml</a:t>
            </a:r>
            <a:r>
              <a:rPr lang="el-GR" sz="2400" dirty="0"/>
              <a:t> δείγματος νερού μέσω αποστειρωμένων μεμβρανών με πορώδες 0,45</a:t>
            </a:r>
            <a:r>
              <a:rPr lang="en-US" sz="2400" dirty="0"/>
              <a:t>m</a:t>
            </a:r>
            <a:r>
              <a:rPr lang="el-GR" sz="2400" dirty="0"/>
              <a:t>μ, οι οποίες κατακρατούν τα μικροβιακά κύτταρα. Οι μεμβράνες επιστρώνονται αντεστραμμένες σε </a:t>
            </a:r>
            <a:r>
              <a:rPr lang="el-GR" sz="2400" dirty="0" err="1"/>
              <a:t>τρυβλία</a:t>
            </a:r>
            <a:r>
              <a:rPr lang="el-GR" sz="2400" dirty="0"/>
              <a:t> με στερεό θρεπτικό υπόστρωμα. Μέτρηση έως 200 αποικιών ανά </a:t>
            </a:r>
            <a:r>
              <a:rPr lang="el-GR" sz="2400" dirty="0" err="1"/>
              <a:t>τρυβλίο</a:t>
            </a:r>
            <a:r>
              <a:rPr lang="el-GR" sz="2400" dirty="0"/>
              <a:t>.</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ανάλυση νερού (μέθοδος μεμβρανών)</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pPr/>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Μέθοδοι ανάλυσης </a:t>
            </a:r>
            <a:r>
              <a:rPr lang="el-GR" sz="4000" dirty="0" smtClean="0"/>
              <a:t>(2 </a:t>
            </a:r>
            <a:r>
              <a:rPr lang="el-GR" sz="4000" dirty="0"/>
              <a:t>από </a:t>
            </a:r>
            <a:r>
              <a:rPr lang="el-GR" sz="4000" dirty="0" smtClean="0"/>
              <a:t>7)</a:t>
            </a:r>
            <a:endParaRPr lang="el-GR" sz="4000" dirty="0"/>
          </a:p>
        </p:txBody>
      </p:sp>
      <p:sp>
        <p:nvSpPr>
          <p:cNvPr id="5" name="Ορθογώνιο 4" descr="2.1.  Μέθοδος μεμβρανών για Ε. coli: &#10;Διήθηση 100/250/500ml νερού, σε προ-αποστειρωμένο γυάλινο ή μεταλλικό δοχείο, τοποθέτηση μεμβράνης σε τρυβλία με θρεπτικό υπόστρωμα Lactose TTC με sodium heptadecylsulfate (Tergitol), επώαση στους τριαντα εφτά βαθμούς κελσίου για εικοσιτέσσερις ώρες (coliforms). Για καταμέτρηση χωριστά της E. coli, κάνουμε επώαση στους σαραντα τέσσερις βαθμούς κελσίου και επιβεβαίωση με τεστ ινδόλης. H καταμέτρηση κολοβακτηριδίων μπορεί να γίνει επίσης σε MacConkey agar στους τριαντα εφτά βαθμούς κελσίου για εικοσι τέσσερις ώρες. Εναλλακτικά, επώαση στο χρωμογόνο υπόστρωμα Rose Gal-BCIG agar στους τριαντα εφτά βαθμούς κελσίου για εικοσιτέσσερις ώρες. Η E. coli εμφανίζει μωβ αποικίες, ενώ τα κολοβακτηρίδια εμφανίζονται ροζ. &#10;"/>
          <p:cNvSpPr/>
          <p:nvPr/>
        </p:nvSpPr>
        <p:spPr>
          <a:xfrm>
            <a:off x="467544" y="1196752"/>
            <a:ext cx="8208912" cy="4524315"/>
          </a:xfrm>
          <a:prstGeom prst="rect">
            <a:avLst/>
          </a:prstGeom>
        </p:spPr>
        <p:txBody>
          <a:bodyPr wrap="square">
            <a:spAutoFit/>
          </a:bodyPr>
          <a:lstStyle/>
          <a:p>
            <a:r>
              <a:rPr lang="el-GR" sz="2400" dirty="0"/>
              <a:t>2.1.  Μέθοδος μεμβρανών για Ε. </a:t>
            </a:r>
            <a:r>
              <a:rPr lang="en-US" sz="2400" dirty="0" smtClean="0"/>
              <a:t>coli</a:t>
            </a:r>
            <a:r>
              <a:rPr lang="el-GR" sz="2400" dirty="0" smtClean="0"/>
              <a:t>: </a:t>
            </a:r>
          </a:p>
          <a:p>
            <a:r>
              <a:rPr lang="el-GR" sz="2400" dirty="0" smtClean="0"/>
              <a:t>Διήθηση </a:t>
            </a:r>
            <a:r>
              <a:rPr lang="el-GR" sz="2400" dirty="0"/>
              <a:t>100/250/500</a:t>
            </a:r>
            <a:r>
              <a:rPr lang="en-US" sz="2400" dirty="0"/>
              <a:t>ml</a:t>
            </a:r>
            <a:r>
              <a:rPr lang="el-GR" sz="2400" dirty="0"/>
              <a:t> νερού, σε προ-αποστειρωμένο γυάλινο ή μεταλλικό δοχείο, τοποθέτηση μεμβράνης σε </a:t>
            </a:r>
            <a:r>
              <a:rPr lang="el-GR" sz="2400" dirty="0" err="1"/>
              <a:t>τρυβλία</a:t>
            </a:r>
            <a:r>
              <a:rPr lang="el-GR" sz="2400" dirty="0"/>
              <a:t> με θρεπτικό υπόστρωμα </a:t>
            </a:r>
            <a:r>
              <a:rPr lang="en-US" sz="2400" dirty="0"/>
              <a:t>Lactose TTC</a:t>
            </a:r>
            <a:r>
              <a:rPr lang="el-GR" sz="2400" dirty="0"/>
              <a:t> με </a:t>
            </a:r>
            <a:r>
              <a:rPr lang="en-US" sz="2400" dirty="0"/>
              <a:t>sodium </a:t>
            </a:r>
            <a:r>
              <a:rPr lang="en-US" sz="2400" dirty="0" err="1"/>
              <a:t>heptadecylsulfate</a:t>
            </a:r>
            <a:r>
              <a:rPr lang="el-GR" sz="2400" dirty="0"/>
              <a:t> (</a:t>
            </a:r>
            <a:r>
              <a:rPr lang="en-US" sz="2400" dirty="0" err="1"/>
              <a:t>Tergitol</a:t>
            </a:r>
            <a:r>
              <a:rPr lang="el-GR" sz="2400" dirty="0"/>
              <a:t>), επώαση στους 37</a:t>
            </a:r>
            <a:r>
              <a:rPr lang="el-GR" sz="2400" dirty="0">
                <a:sym typeface="Symbol"/>
              </a:rPr>
              <a:t></a:t>
            </a:r>
            <a:r>
              <a:rPr lang="en-US" sz="2400" dirty="0"/>
              <a:t>C</a:t>
            </a:r>
            <a:r>
              <a:rPr lang="el-GR" sz="2400" dirty="0"/>
              <a:t> για 24</a:t>
            </a:r>
            <a:r>
              <a:rPr lang="en-US" sz="2400" dirty="0"/>
              <a:t>h</a:t>
            </a:r>
            <a:r>
              <a:rPr lang="el-GR" sz="2400" dirty="0"/>
              <a:t> (</a:t>
            </a:r>
            <a:r>
              <a:rPr lang="en-US" sz="2400" dirty="0"/>
              <a:t>coliforms</a:t>
            </a:r>
            <a:r>
              <a:rPr lang="el-GR" sz="2400" dirty="0"/>
              <a:t>). Για καταμέτρηση χωριστά της </a:t>
            </a:r>
            <a:r>
              <a:rPr lang="en-US" sz="2400" dirty="0"/>
              <a:t>E</a:t>
            </a:r>
            <a:r>
              <a:rPr lang="el-GR" sz="2400" dirty="0"/>
              <a:t>. </a:t>
            </a:r>
            <a:r>
              <a:rPr lang="en-US" sz="2400" dirty="0"/>
              <a:t>coli</a:t>
            </a:r>
            <a:r>
              <a:rPr lang="el-GR" sz="2400" dirty="0"/>
              <a:t>, κάνουμε επώαση στους 44</a:t>
            </a:r>
            <a:r>
              <a:rPr lang="el-GR" sz="2400" dirty="0">
                <a:sym typeface="Symbol"/>
              </a:rPr>
              <a:t></a:t>
            </a:r>
            <a:r>
              <a:rPr lang="en-US" sz="2400" dirty="0"/>
              <a:t>C</a:t>
            </a:r>
            <a:r>
              <a:rPr lang="el-GR" sz="2400" dirty="0"/>
              <a:t> και επιβεβαίωση με τεστ </a:t>
            </a:r>
            <a:r>
              <a:rPr lang="el-GR" sz="2400" dirty="0" err="1"/>
              <a:t>ινδόλης</a:t>
            </a:r>
            <a:r>
              <a:rPr lang="el-GR" sz="2400" dirty="0"/>
              <a:t>. </a:t>
            </a:r>
            <a:r>
              <a:rPr lang="en-US" sz="2400" dirty="0"/>
              <a:t>H</a:t>
            </a:r>
            <a:r>
              <a:rPr lang="el-GR" sz="2400" dirty="0"/>
              <a:t> καταμέτρηση κολοβακτηριδίων μπορεί να γίνει επίσης σε </a:t>
            </a:r>
            <a:r>
              <a:rPr lang="en-US" sz="2400" dirty="0" err="1"/>
              <a:t>MacConkey</a:t>
            </a:r>
            <a:r>
              <a:rPr lang="en-US" sz="2400" dirty="0"/>
              <a:t> agar</a:t>
            </a:r>
            <a:r>
              <a:rPr lang="el-GR" sz="2400" dirty="0"/>
              <a:t> στους 37</a:t>
            </a:r>
            <a:r>
              <a:rPr lang="el-GR" sz="2400" dirty="0">
                <a:sym typeface="Symbol"/>
              </a:rPr>
              <a:t></a:t>
            </a:r>
            <a:r>
              <a:rPr lang="en-US" sz="2400" dirty="0"/>
              <a:t>C</a:t>
            </a:r>
            <a:r>
              <a:rPr lang="el-GR" sz="2400" dirty="0"/>
              <a:t> για 24</a:t>
            </a:r>
            <a:r>
              <a:rPr lang="en-US" sz="2400" dirty="0"/>
              <a:t>h</a:t>
            </a:r>
            <a:r>
              <a:rPr lang="el-GR" sz="2400" dirty="0"/>
              <a:t>. Εναλλακτικά, επώαση στο χρωμογόνο υπόστρωμα </a:t>
            </a:r>
            <a:r>
              <a:rPr lang="en-US" sz="2400" dirty="0"/>
              <a:t>Rose Gal</a:t>
            </a:r>
            <a:r>
              <a:rPr lang="el-GR" sz="2400" dirty="0"/>
              <a:t>-</a:t>
            </a:r>
            <a:r>
              <a:rPr lang="en-US" sz="2400" dirty="0"/>
              <a:t>BCIG agar</a:t>
            </a:r>
            <a:r>
              <a:rPr lang="el-GR" sz="2400" dirty="0"/>
              <a:t> στους 37</a:t>
            </a:r>
            <a:r>
              <a:rPr lang="el-GR" sz="2400" dirty="0">
                <a:sym typeface="Symbol"/>
              </a:rPr>
              <a:t></a:t>
            </a:r>
            <a:r>
              <a:rPr lang="en-US" sz="2400" dirty="0"/>
              <a:t>C</a:t>
            </a:r>
            <a:r>
              <a:rPr lang="el-GR" sz="2400" dirty="0"/>
              <a:t> για 24</a:t>
            </a:r>
            <a:r>
              <a:rPr lang="en-US" sz="2400" dirty="0"/>
              <a:t>h</a:t>
            </a:r>
            <a:r>
              <a:rPr lang="el-GR" sz="2400" dirty="0"/>
              <a:t>. Η </a:t>
            </a:r>
            <a:r>
              <a:rPr lang="en-US" sz="2400" dirty="0"/>
              <a:t>E</a:t>
            </a:r>
            <a:r>
              <a:rPr lang="el-GR" sz="2400" dirty="0"/>
              <a:t>. </a:t>
            </a:r>
            <a:r>
              <a:rPr lang="en-US" sz="2400" dirty="0"/>
              <a:t>coli</a:t>
            </a:r>
            <a:r>
              <a:rPr lang="el-GR" sz="2400" dirty="0"/>
              <a:t> εμφανίζει μωβ αποικίες, ενώ τα κολοβακτηρίδια εμφανίζονται ροζ. </a:t>
            </a:r>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ανάλυση νερού (μέθοδος μεμβρανών)</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sz="4000" dirty="0"/>
              <a:t>Μέθοδοι ανάλυσης </a:t>
            </a:r>
            <a:r>
              <a:rPr lang="el-GR" sz="4000" dirty="0" smtClean="0"/>
              <a:t>(3 </a:t>
            </a:r>
            <a:r>
              <a:rPr lang="el-GR" sz="4000" dirty="0"/>
              <a:t>από </a:t>
            </a:r>
            <a:r>
              <a:rPr lang="el-GR" sz="4000" dirty="0" smtClean="0"/>
              <a:t>7)</a:t>
            </a:r>
            <a:endParaRPr lang="el-GR" sz="4000" dirty="0"/>
          </a:p>
        </p:txBody>
      </p:sp>
      <p:sp>
        <p:nvSpPr>
          <p:cNvPr id="6" name="2 - Θέση περιεχομένου" descr="2.2. Μέθοδος μεμβρανών για Enterococcus: &#10;Διήθηση 100/250/500ml νερού, σε προ-αποστειρωμένο γυάλινο ή μεταλλικό δοχείο, τοποθέτηση μεμβράνης σε τρυβλία με θρεπτικό υπόστρωμα Slanetz &amp; Bartley agar, επώαση στους τριαντα εφτά βαθμούς κελσίου για σαραντα οκτώ ώρες. Εμφάνιση αποικιών: σκούρες κόκκινες. Τελική επιβεβαίωση αποικιών σε Bile Aesculine Azide agar όπου οι αποικίες εμφανίζονται σκούρες καφέ με μαύρη ζώνη.&#10;2.3. Μέθοδος μεμβρανών για P. aeruginosa: &#10;Διήθηση 100/250/500ml νερού, σε προ-αποστειρωμένο γυάλινο ή μεταλλικό δοχείο, τοποθέτηση μεμβράνης σε τρυβλία με θρεπτικό υπόστρωμα Pseudomonas agar base με CN supplement (cetrimide) και επώαση στους τριαντα πέντε βαθμούς κελσίου για σαραντα οκτώ ώρες. &#10;"/>
          <p:cNvSpPr>
            <a:spLocks noGrp="1"/>
          </p:cNvSpPr>
          <p:nvPr>
            <p:ph sz="quarter" idx="1"/>
          </p:nvPr>
        </p:nvSpPr>
        <p:spPr>
          <a:xfrm>
            <a:off x="612648" y="980728"/>
            <a:ext cx="8153400" cy="5256584"/>
          </a:xfrm>
        </p:spPr>
        <p:txBody>
          <a:bodyPr>
            <a:noAutofit/>
          </a:bodyPr>
          <a:lstStyle/>
          <a:p>
            <a:pPr marL="0" indent="0">
              <a:buNone/>
            </a:pPr>
            <a:r>
              <a:rPr lang="el-GR" sz="2400" dirty="0"/>
              <a:t>2.2. Μέθοδος μεμβρανών για </a:t>
            </a:r>
            <a:r>
              <a:rPr lang="en-US" sz="2400" dirty="0"/>
              <a:t>Enterococcus</a:t>
            </a:r>
            <a:r>
              <a:rPr lang="el-GR" sz="2400" dirty="0"/>
              <a:t>: </a:t>
            </a:r>
            <a:endParaRPr lang="el-GR" sz="2400" dirty="0" smtClean="0"/>
          </a:p>
          <a:p>
            <a:pPr marL="0" indent="0">
              <a:buNone/>
            </a:pPr>
            <a:r>
              <a:rPr lang="el-GR" sz="2400" dirty="0" smtClean="0"/>
              <a:t>Διήθηση </a:t>
            </a:r>
            <a:r>
              <a:rPr lang="el-GR" sz="2400" dirty="0"/>
              <a:t>100/250/500</a:t>
            </a:r>
            <a:r>
              <a:rPr lang="en-US" sz="2400" dirty="0"/>
              <a:t>ml</a:t>
            </a:r>
            <a:r>
              <a:rPr lang="el-GR" sz="2400" dirty="0"/>
              <a:t> νερού, σε προ-αποστειρωμένο γυάλινο ή μεταλλικό δοχείο, τοποθέτηση μεμβράνης σε </a:t>
            </a:r>
            <a:r>
              <a:rPr lang="el-GR" sz="2400" dirty="0" err="1"/>
              <a:t>τρυβλία</a:t>
            </a:r>
            <a:r>
              <a:rPr lang="el-GR" sz="2400" dirty="0"/>
              <a:t> με θρεπτικό υπόστρωμα </a:t>
            </a:r>
            <a:r>
              <a:rPr lang="en-US" sz="2400" dirty="0" err="1"/>
              <a:t>Slanetz</a:t>
            </a:r>
            <a:r>
              <a:rPr lang="el-GR" sz="2400" dirty="0"/>
              <a:t> &amp; </a:t>
            </a:r>
            <a:r>
              <a:rPr lang="en-US" sz="2400" dirty="0"/>
              <a:t>Bartley agar</a:t>
            </a:r>
            <a:r>
              <a:rPr lang="el-GR" sz="2400" dirty="0"/>
              <a:t>, επώαση στους 37</a:t>
            </a:r>
            <a:r>
              <a:rPr lang="el-GR" sz="2400" dirty="0">
                <a:sym typeface="Symbol"/>
              </a:rPr>
              <a:t></a:t>
            </a:r>
            <a:r>
              <a:rPr lang="en-US" sz="2400" dirty="0"/>
              <a:t>C</a:t>
            </a:r>
            <a:r>
              <a:rPr lang="el-GR" sz="2400" dirty="0"/>
              <a:t> για 48</a:t>
            </a:r>
            <a:r>
              <a:rPr lang="en-US" sz="2400" dirty="0"/>
              <a:t>h</a:t>
            </a:r>
            <a:r>
              <a:rPr lang="el-GR" sz="2400" dirty="0"/>
              <a:t>. Εμφάνιση αποικιών: σκούρες κόκκινες. Τελική επιβεβαίωση αποικιών σε </a:t>
            </a:r>
            <a:r>
              <a:rPr lang="en-US" sz="2400" dirty="0"/>
              <a:t>Bile </a:t>
            </a:r>
            <a:r>
              <a:rPr lang="en-US" sz="2400" dirty="0" err="1"/>
              <a:t>Aesculine</a:t>
            </a:r>
            <a:r>
              <a:rPr lang="en-US" sz="2400" dirty="0"/>
              <a:t> </a:t>
            </a:r>
            <a:r>
              <a:rPr lang="en-US" sz="2400" dirty="0" err="1"/>
              <a:t>Azide</a:t>
            </a:r>
            <a:r>
              <a:rPr lang="en-US" sz="2400" dirty="0"/>
              <a:t> agar</a:t>
            </a:r>
            <a:r>
              <a:rPr lang="el-GR" sz="2400" dirty="0"/>
              <a:t> όπου οι αποικίες εμφανίζονται σκούρες καφέ με μαύρη ζώνη</a:t>
            </a:r>
            <a:r>
              <a:rPr lang="el-GR" sz="2400" dirty="0" smtClean="0"/>
              <a:t>.</a:t>
            </a:r>
          </a:p>
          <a:p>
            <a:pPr marL="0" indent="0">
              <a:buNone/>
            </a:pPr>
            <a:r>
              <a:rPr lang="el-GR" sz="2400" dirty="0"/>
              <a:t>2.3. Μέθοδος μεμβρανών για </a:t>
            </a:r>
            <a:r>
              <a:rPr lang="en-US" sz="2400" dirty="0"/>
              <a:t>P</a:t>
            </a:r>
            <a:r>
              <a:rPr lang="el-GR" sz="2400" dirty="0"/>
              <a:t>. </a:t>
            </a:r>
            <a:r>
              <a:rPr lang="en-US" sz="2400" dirty="0"/>
              <a:t>aeruginosa</a:t>
            </a:r>
            <a:r>
              <a:rPr lang="el-GR" sz="2400" dirty="0"/>
              <a:t>: </a:t>
            </a:r>
            <a:endParaRPr lang="el-GR" sz="2400" dirty="0" smtClean="0"/>
          </a:p>
          <a:p>
            <a:pPr marL="0" indent="0">
              <a:buNone/>
            </a:pPr>
            <a:r>
              <a:rPr lang="el-GR" sz="2400" dirty="0" smtClean="0"/>
              <a:t>Διήθηση </a:t>
            </a:r>
            <a:r>
              <a:rPr lang="el-GR" sz="2400" dirty="0"/>
              <a:t>100/250/500</a:t>
            </a:r>
            <a:r>
              <a:rPr lang="en-US" sz="2400" dirty="0"/>
              <a:t>ml</a:t>
            </a:r>
            <a:r>
              <a:rPr lang="el-GR" sz="2400" dirty="0"/>
              <a:t> νερού, σε προ-αποστειρωμένο γυάλινο ή μεταλλικό δοχείο, τοποθέτηση μεμβράνης σε </a:t>
            </a:r>
            <a:r>
              <a:rPr lang="el-GR" sz="2400" dirty="0" err="1"/>
              <a:t>τρυβλία</a:t>
            </a:r>
            <a:r>
              <a:rPr lang="el-GR" sz="2400" dirty="0"/>
              <a:t> με θρεπτικό υπόστρωμα </a:t>
            </a:r>
            <a:r>
              <a:rPr lang="en-US" sz="2400" dirty="0"/>
              <a:t>Pseudomonas agar base</a:t>
            </a:r>
            <a:r>
              <a:rPr lang="el-GR" sz="2400" dirty="0"/>
              <a:t> με </a:t>
            </a:r>
            <a:r>
              <a:rPr lang="en-US" sz="2400" dirty="0"/>
              <a:t>CN supplement</a:t>
            </a:r>
            <a:r>
              <a:rPr lang="el-GR" sz="2400" dirty="0"/>
              <a:t> (</a:t>
            </a:r>
            <a:r>
              <a:rPr lang="en-US" sz="2400" dirty="0" err="1"/>
              <a:t>cetrimide</a:t>
            </a:r>
            <a:r>
              <a:rPr lang="el-GR" sz="2400" dirty="0"/>
              <a:t>) και επώαση στους 35</a:t>
            </a:r>
            <a:r>
              <a:rPr lang="el-GR" sz="2400" dirty="0">
                <a:sym typeface="Symbol"/>
              </a:rPr>
              <a:t></a:t>
            </a:r>
            <a:r>
              <a:rPr lang="en-US" sz="2400" dirty="0"/>
              <a:t>C</a:t>
            </a:r>
            <a:r>
              <a:rPr lang="el-GR" sz="2400" dirty="0"/>
              <a:t> για 48 </a:t>
            </a:r>
            <a:r>
              <a:rPr lang="en-US" sz="2400" dirty="0"/>
              <a:t>h</a:t>
            </a:r>
            <a:r>
              <a:rPr lang="el-GR" sz="2400" dirty="0"/>
              <a:t>.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ανάλυση νερού (μέθοδος μεμβρανών)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sz="4000" dirty="0"/>
              <a:t>Μέθοδοι ανάλυσης </a:t>
            </a:r>
            <a:r>
              <a:rPr lang="el-GR" sz="4000" dirty="0" smtClean="0"/>
              <a:t>(4 </a:t>
            </a:r>
            <a:r>
              <a:rPr lang="el-GR" sz="4000" dirty="0"/>
              <a:t>από </a:t>
            </a:r>
            <a:r>
              <a:rPr lang="el-GR" sz="4000" dirty="0" smtClean="0"/>
              <a:t>7)</a:t>
            </a:r>
            <a:endParaRPr lang="el-GR" sz="4000" dirty="0"/>
          </a:p>
        </p:txBody>
      </p:sp>
      <p:sp>
        <p:nvSpPr>
          <p:cNvPr id="6" name="2 - Θέση περιεχομένου" descr="Εμφάνιση μπλε-πράσινων αποικιών που φθορίζουν στο υπεριώδες φως. Εναλλακτικά, επώαση σε Cetrimide agar στους τριάντα ως τριαντα πέντε βαθμούς κελσίου για σαραντα οκτώ ώρες και εμφάνιση πράσινων αποικιών που φθορίζουν. Για επιβεβαίωση, ανακαλλιέργεια σε Τryptone Soy agar και επιβεβαιωτικές δοκιμές οξειδάσης (θετική), φθορισμού σε King’s medium παραγωγής αμμωνίας από acetamide broth μετά από προσθήκη αντιδραστηρίου Nessler (αλλαγή χρώματος σε κίτρινο έως καφεκόκκινο).&#10;"/>
          <p:cNvSpPr>
            <a:spLocks noGrp="1"/>
          </p:cNvSpPr>
          <p:nvPr>
            <p:ph sz="quarter" idx="1"/>
          </p:nvPr>
        </p:nvSpPr>
        <p:spPr>
          <a:xfrm>
            <a:off x="612648" y="1628800"/>
            <a:ext cx="8153400" cy="3024336"/>
          </a:xfrm>
        </p:spPr>
        <p:txBody>
          <a:bodyPr>
            <a:noAutofit/>
          </a:bodyPr>
          <a:lstStyle/>
          <a:p>
            <a:pPr marL="0" indent="0">
              <a:buNone/>
            </a:pPr>
            <a:r>
              <a:rPr lang="el-GR" sz="2400" dirty="0"/>
              <a:t>Εμφάνιση μπλε-πράσινων αποικιών που φθορίζουν στο υπεριώδες φως. Εναλλακτικά, επώαση σε </a:t>
            </a:r>
            <a:r>
              <a:rPr lang="en-US" sz="2400" dirty="0" err="1"/>
              <a:t>Cetrimide</a:t>
            </a:r>
            <a:r>
              <a:rPr lang="en-US" sz="2400" dirty="0"/>
              <a:t> agar</a:t>
            </a:r>
            <a:r>
              <a:rPr lang="el-GR" sz="2400" dirty="0"/>
              <a:t> στους 30-35</a:t>
            </a:r>
            <a:r>
              <a:rPr lang="el-GR" sz="2400" dirty="0">
                <a:sym typeface="Symbol"/>
              </a:rPr>
              <a:t></a:t>
            </a:r>
            <a:r>
              <a:rPr lang="en-US" sz="2400" dirty="0"/>
              <a:t>C</a:t>
            </a:r>
            <a:r>
              <a:rPr lang="el-GR" sz="2400" dirty="0"/>
              <a:t> για 48 </a:t>
            </a:r>
            <a:r>
              <a:rPr lang="en-US" sz="2400" dirty="0"/>
              <a:t>h</a:t>
            </a:r>
            <a:r>
              <a:rPr lang="el-GR" sz="2400" dirty="0"/>
              <a:t> και εμφάνιση πράσινων αποικιών που φθορίζουν. Για επιβεβαίωση, </a:t>
            </a:r>
            <a:r>
              <a:rPr lang="el-GR" sz="2400" dirty="0" err="1"/>
              <a:t>ανακαλλιέργεια</a:t>
            </a:r>
            <a:r>
              <a:rPr lang="el-GR" sz="2400" dirty="0"/>
              <a:t> σε Τ</a:t>
            </a:r>
            <a:r>
              <a:rPr lang="en-US" sz="2400" dirty="0" err="1"/>
              <a:t>ryptone</a:t>
            </a:r>
            <a:r>
              <a:rPr lang="en-US" sz="2400" dirty="0"/>
              <a:t> Soy agar</a:t>
            </a:r>
            <a:r>
              <a:rPr lang="el-GR" sz="2400" dirty="0"/>
              <a:t> και επιβεβαιωτικές δοκιμές </a:t>
            </a:r>
            <a:r>
              <a:rPr lang="el-GR" sz="2400" dirty="0" err="1"/>
              <a:t>οξειδάσης</a:t>
            </a:r>
            <a:r>
              <a:rPr lang="el-GR" sz="2400" dirty="0"/>
              <a:t> (θετική), φθορισμού σε </a:t>
            </a:r>
            <a:r>
              <a:rPr lang="en-US" sz="2400" dirty="0"/>
              <a:t>King</a:t>
            </a:r>
            <a:r>
              <a:rPr lang="el-GR" sz="2400" dirty="0"/>
              <a:t>’</a:t>
            </a:r>
            <a:r>
              <a:rPr lang="en-US" sz="2400" dirty="0"/>
              <a:t>s medium</a:t>
            </a:r>
            <a:r>
              <a:rPr lang="el-GR" sz="2400" dirty="0"/>
              <a:t> παραγωγής αμμωνίας από </a:t>
            </a:r>
            <a:r>
              <a:rPr lang="en-US" sz="2400" dirty="0" err="1"/>
              <a:t>acetamide</a:t>
            </a:r>
            <a:r>
              <a:rPr lang="en-US" sz="2400" dirty="0"/>
              <a:t> broth</a:t>
            </a:r>
            <a:r>
              <a:rPr lang="el-GR" sz="2400" dirty="0"/>
              <a:t> μετά από προσθήκη αντιδραστηρίου </a:t>
            </a:r>
            <a:r>
              <a:rPr lang="en-US" sz="2400" dirty="0"/>
              <a:t>Nessler</a:t>
            </a:r>
            <a:r>
              <a:rPr lang="el-GR" sz="2400" dirty="0"/>
              <a:t> (αλλαγή χρώματος σε κίτρινο έως </a:t>
            </a:r>
            <a:r>
              <a:rPr lang="el-GR" sz="2400" dirty="0" err="1"/>
              <a:t>καφεκόκκινο</a:t>
            </a:r>
            <a:r>
              <a:rPr lang="el-GR" sz="2400" dirty="0" smtClean="0"/>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ανάλυση νερού (μέθοδος μεμβρανών)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1229767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sz="4000" dirty="0"/>
              <a:t>Μέθοδοι ανάλυσης </a:t>
            </a:r>
            <a:r>
              <a:rPr lang="el-GR" sz="4000" dirty="0" smtClean="0"/>
              <a:t>(5 </a:t>
            </a:r>
            <a:r>
              <a:rPr lang="el-GR" sz="4000" dirty="0"/>
              <a:t>από </a:t>
            </a:r>
            <a:r>
              <a:rPr lang="el-GR" sz="4000" dirty="0" smtClean="0"/>
              <a:t>7)</a:t>
            </a:r>
            <a:endParaRPr lang="el-GR" sz="4000" dirty="0"/>
          </a:p>
        </p:txBody>
      </p:sp>
      <p:sp>
        <p:nvSpPr>
          <p:cNvPr id="6" name="2 - Θέση περιεχομένου" descr="2.4. Μέθοδος μεβρανών για C. perfringens: &#10;Επώαση σε θρεπτικό υπόστρωμα Τryptone-Sulfite Cycloserine  agar (TSC) και επώαση υπό αναερόβιες συνθήκες στους σαραντα τέσσερις βαθμούς κελσίου για εικοσι τέσσερις και σαραντα οκτώ ώρες. Η εκλεκτικότητα βελτιώνεται αν προστεθεί ένα λεπτό στρώμα βασικού υλικού (χωρίς cycloserine) πάνω από την μεμβράνη. Καταμέτρηση των γκρί- μαύρων αποικιών. Επιβεβαίωση θετικών αποικιών με τεστ κινητικότητας σε δοκιμαστικό σωλήνα με στερεό υπόστρωμα (θετικό), τεστ αναγωγής νιτρικών σε νιτρώδη (θετικό), τεστ υδρόλυσης λακτόζης και ζελατίνης (θετικό).&#10;"/>
          <p:cNvSpPr>
            <a:spLocks noGrp="1"/>
          </p:cNvSpPr>
          <p:nvPr>
            <p:ph sz="quarter" idx="1"/>
          </p:nvPr>
        </p:nvSpPr>
        <p:spPr>
          <a:xfrm>
            <a:off x="612648" y="1484784"/>
            <a:ext cx="8153400" cy="3816424"/>
          </a:xfrm>
        </p:spPr>
        <p:txBody>
          <a:bodyPr>
            <a:noAutofit/>
          </a:bodyPr>
          <a:lstStyle/>
          <a:p>
            <a:pPr marL="0" indent="0">
              <a:buNone/>
            </a:pPr>
            <a:r>
              <a:rPr lang="el-GR" sz="2400" dirty="0"/>
              <a:t>2.4. Μέθοδος </a:t>
            </a:r>
            <a:r>
              <a:rPr lang="el-GR" sz="2400" dirty="0" err="1"/>
              <a:t>μεβρανών</a:t>
            </a:r>
            <a:r>
              <a:rPr lang="el-GR" sz="2400" dirty="0"/>
              <a:t> για </a:t>
            </a:r>
            <a:r>
              <a:rPr lang="en-US" sz="2400" dirty="0"/>
              <a:t>C</a:t>
            </a:r>
            <a:r>
              <a:rPr lang="el-GR" sz="2400" dirty="0"/>
              <a:t>. </a:t>
            </a:r>
            <a:r>
              <a:rPr lang="en-US" sz="2400" dirty="0" err="1"/>
              <a:t>perfringens</a:t>
            </a:r>
            <a:r>
              <a:rPr lang="el-GR" sz="2400" dirty="0"/>
              <a:t>: </a:t>
            </a:r>
            <a:endParaRPr lang="el-GR" sz="2400" dirty="0" smtClean="0"/>
          </a:p>
          <a:p>
            <a:pPr marL="0" indent="0">
              <a:buNone/>
            </a:pPr>
            <a:r>
              <a:rPr lang="el-GR" sz="2400" dirty="0" smtClean="0"/>
              <a:t>Επώαση </a:t>
            </a:r>
            <a:r>
              <a:rPr lang="el-GR" sz="2400" dirty="0"/>
              <a:t>σε θρεπτικό υπόστρωμα Τ</a:t>
            </a:r>
            <a:r>
              <a:rPr lang="en-US" sz="2400" dirty="0" err="1"/>
              <a:t>ryptone</a:t>
            </a:r>
            <a:r>
              <a:rPr lang="el-GR" sz="2400" dirty="0"/>
              <a:t>-</a:t>
            </a:r>
            <a:r>
              <a:rPr lang="en-US" sz="2400" dirty="0"/>
              <a:t>Sulfite </a:t>
            </a:r>
            <a:r>
              <a:rPr lang="en-US" sz="2400" dirty="0" err="1"/>
              <a:t>Cycloserine</a:t>
            </a:r>
            <a:r>
              <a:rPr lang="el-GR" sz="2400" dirty="0"/>
              <a:t>  </a:t>
            </a:r>
            <a:r>
              <a:rPr lang="en-US" sz="2400" dirty="0"/>
              <a:t>agar</a:t>
            </a:r>
            <a:r>
              <a:rPr lang="el-GR" sz="2400" dirty="0"/>
              <a:t> (</a:t>
            </a:r>
            <a:r>
              <a:rPr lang="en-US" sz="2400" dirty="0"/>
              <a:t>TSC</a:t>
            </a:r>
            <a:r>
              <a:rPr lang="el-GR" sz="2400" dirty="0"/>
              <a:t>) και επώαση υπό αναερόβιες συνθήκες στους 44 </a:t>
            </a:r>
            <a:r>
              <a:rPr lang="el-GR" sz="2400" dirty="0">
                <a:sym typeface="Symbol"/>
              </a:rPr>
              <a:t></a:t>
            </a:r>
            <a:r>
              <a:rPr lang="en-US" sz="2400" dirty="0"/>
              <a:t>C</a:t>
            </a:r>
            <a:r>
              <a:rPr lang="el-GR" sz="2400" dirty="0"/>
              <a:t> για 24 και 48</a:t>
            </a:r>
            <a:r>
              <a:rPr lang="en-US" sz="2400" dirty="0"/>
              <a:t>h</a:t>
            </a:r>
            <a:r>
              <a:rPr lang="el-GR" sz="2400" dirty="0"/>
              <a:t>. Η εκλεκτικότητα βελτιώνεται αν προστεθεί ένα λεπτό στρώμα βασικού υλικού (χωρίς </a:t>
            </a:r>
            <a:r>
              <a:rPr lang="en-US" sz="2400" dirty="0" err="1"/>
              <a:t>cycloserine</a:t>
            </a:r>
            <a:r>
              <a:rPr lang="el-GR" sz="2400" dirty="0"/>
              <a:t>) πάνω από την μεμβράνη. Καταμέτρηση των </a:t>
            </a:r>
            <a:r>
              <a:rPr lang="el-GR" sz="2400" dirty="0" err="1"/>
              <a:t>γκρί</a:t>
            </a:r>
            <a:r>
              <a:rPr lang="el-GR" sz="2400" dirty="0"/>
              <a:t>- μαύρων αποικιών. Επιβεβαίωση θετικών αποικιών με τεστ κινητικότητας σε δοκιμαστικό σωλήνα με στερεό υπόστρωμα (θετικό), τεστ αναγωγής νιτρικών σε νιτρώδη (θετικό), τεστ υδρόλυσης λακτόζης και ζελατίνης (θετικό).</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ανάλυση νερού (μέθοδος μεμβρανών)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1229767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sz="4000" dirty="0"/>
              <a:t>Μέθοδοι ανάλυσης </a:t>
            </a:r>
            <a:r>
              <a:rPr lang="el-GR" sz="4000" dirty="0" smtClean="0"/>
              <a:t>(6 </a:t>
            </a:r>
            <a:r>
              <a:rPr lang="el-GR" sz="4000" dirty="0"/>
              <a:t>από </a:t>
            </a:r>
            <a:r>
              <a:rPr lang="el-GR" sz="4000" dirty="0" smtClean="0"/>
              <a:t>7)</a:t>
            </a:r>
            <a:endParaRPr lang="el-GR" sz="4000" dirty="0"/>
          </a:p>
        </p:txBody>
      </p:sp>
      <p:pic>
        <p:nvPicPr>
          <p:cNvPr id="8" name="Εικόνα 7" descr="Εικόνα 1, Συστοιχία διήθησης υπό κενό για μικροβιολογική ανάλυσης νερού.&#10;"/>
          <p:cNvPicPr/>
          <p:nvPr/>
        </p:nvPicPr>
        <p:blipFill>
          <a:blip r:embed="rId6" cstate="print"/>
          <a:srcRect/>
          <a:stretch>
            <a:fillRect/>
          </a:stretch>
        </p:blipFill>
        <p:spPr bwMode="auto">
          <a:xfrm>
            <a:off x="683568" y="980728"/>
            <a:ext cx="7881490" cy="2255282"/>
          </a:xfrm>
          <a:prstGeom prst="rect">
            <a:avLst/>
          </a:prstGeom>
          <a:noFill/>
          <a:ln w="9525">
            <a:noFill/>
            <a:miter lim="800000"/>
            <a:headEnd/>
            <a:tailEnd/>
          </a:ln>
        </p:spPr>
      </p:pic>
      <p:sp>
        <p:nvSpPr>
          <p:cNvPr id="3" name="Ορθογώνιο 2" descr="."/>
          <p:cNvSpPr/>
          <p:nvPr/>
        </p:nvSpPr>
        <p:spPr>
          <a:xfrm>
            <a:off x="827584" y="3105835"/>
            <a:ext cx="7737474" cy="830997"/>
          </a:xfrm>
          <a:prstGeom prst="rect">
            <a:avLst/>
          </a:prstGeom>
        </p:spPr>
        <p:txBody>
          <a:bodyPr wrap="square">
            <a:spAutoFit/>
          </a:bodyPr>
          <a:lstStyle/>
          <a:p>
            <a:r>
              <a:rPr lang="el-GR" sz="2400" dirty="0"/>
              <a:t>Συστοιχία διήθησης υπό κενό για μικροβιολογική ανάλυσης </a:t>
            </a:r>
            <a:r>
              <a:rPr lang="el-GR" sz="2400" dirty="0" smtClean="0"/>
              <a:t>νερού.</a:t>
            </a:r>
            <a:endParaRPr lang="el-GR" sz="2400" dirty="0"/>
          </a:p>
        </p:txBody>
      </p:sp>
      <p:pic>
        <p:nvPicPr>
          <p:cNvPr id="10" name="rg_hi" descr="Εικόνα 2, Coliforms σε Τergitol agar +TTC supplement.&#10;"/>
          <p:cNvPicPr/>
          <p:nvPr/>
        </p:nvPicPr>
        <p:blipFill>
          <a:blip r:embed="rId7" cstate="print"/>
          <a:srcRect/>
          <a:stretch>
            <a:fillRect/>
          </a:stretch>
        </p:blipFill>
        <p:spPr bwMode="auto">
          <a:xfrm>
            <a:off x="2269603" y="3866398"/>
            <a:ext cx="2354710" cy="2370914"/>
          </a:xfrm>
          <a:prstGeom prst="rect">
            <a:avLst/>
          </a:prstGeom>
          <a:noFill/>
          <a:ln w="9525">
            <a:noFill/>
            <a:miter lim="800000"/>
            <a:headEnd/>
            <a:tailEnd/>
          </a:ln>
        </p:spPr>
      </p:pic>
      <p:sp>
        <p:nvSpPr>
          <p:cNvPr id="5" name="Ορθογώνιο 4" descr="."/>
          <p:cNvSpPr/>
          <p:nvPr>
            <p:custDataLst>
              <p:tags r:id="rId3"/>
            </p:custDataLst>
          </p:nvPr>
        </p:nvSpPr>
        <p:spPr>
          <a:xfrm>
            <a:off x="4617044" y="4797152"/>
            <a:ext cx="2812469" cy="1200329"/>
          </a:xfrm>
          <a:prstGeom prst="rect">
            <a:avLst/>
          </a:prstGeom>
        </p:spPr>
        <p:txBody>
          <a:bodyPr wrap="square">
            <a:spAutoFit/>
          </a:bodyPr>
          <a:lstStyle/>
          <a:p>
            <a:r>
              <a:rPr lang="en-US" sz="2400" dirty="0"/>
              <a:t>Coliforms </a:t>
            </a:r>
            <a:r>
              <a:rPr lang="el-GR" sz="2400" dirty="0"/>
              <a:t>σε Τ</a:t>
            </a:r>
            <a:r>
              <a:rPr lang="en-US" sz="2400" dirty="0" err="1"/>
              <a:t>ergitol</a:t>
            </a:r>
            <a:r>
              <a:rPr lang="en-US" sz="2400" dirty="0"/>
              <a:t> agar +TTC </a:t>
            </a:r>
            <a:r>
              <a:rPr lang="en-US" sz="2400" dirty="0" smtClean="0"/>
              <a:t>supplement</a:t>
            </a:r>
            <a:r>
              <a:rPr lang="el-GR" sz="2400" dirty="0" smtClean="0"/>
              <a:t>.</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ανάλυση νερού (μέθοδος μεμβρανών)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p14="http://schemas.microsoft.com/office/powerpoint/2010/main" val="1229767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sz="4000" dirty="0"/>
              <a:t>Μέθοδοι ανάλυσης </a:t>
            </a:r>
            <a:r>
              <a:rPr lang="el-GR" sz="4000" dirty="0" smtClean="0"/>
              <a:t>(7 </a:t>
            </a:r>
            <a:r>
              <a:rPr lang="el-GR" sz="4000" dirty="0"/>
              <a:t>από </a:t>
            </a:r>
            <a:r>
              <a:rPr lang="el-GR" sz="4000" dirty="0" smtClean="0"/>
              <a:t>7)</a:t>
            </a:r>
            <a:endParaRPr lang="el-GR" sz="4000" dirty="0"/>
          </a:p>
        </p:txBody>
      </p:sp>
      <p:pic>
        <p:nvPicPr>
          <p:cNvPr id="8" name="rg_hi" descr="Εικόνα 1, Enteroccocus σε Slanetz &amp; Bartley agar.&#10;"/>
          <p:cNvPicPr/>
          <p:nvPr/>
        </p:nvPicPr>
        <p:blipFill>
          <a:blip r:embed="rId7" cstate="print"/>
          <a:srcRect/>
          <a:stretch>
            <a:fillRect/>
          </a:stretch>
        </p:blipFill>
        <p:spPr bwMode="auto">
          <a:xfrm>
            <a:off x="1044364" y="1371798"/>
            <a:ext cx="2878807" cy="2836030"/>
          </a:xfrm>
          <a:prstGeom prst="rect">
            <a:avLst/>
          </a:prstGeom>
          <a:noFill/>
          <a:ln w="9525">
            <a:noFill/>
            <a:miter lim="800000"/>
            <a:headEnd/>
            <a:tailEnd/>
          </a:ln>
        </p:spPr>
      </p:pic>
      <p:pic>
        <p:nvPicPr>
          <p:cNvPr id="10" name="il_fi" descr="Εικόνα 2, Pseudomonas aeruginosa σε Cetrimide (CN) agar.&#10;"/>
          <p:cNvPicPr/>
          <p:nvPr/>
        </p:nvPicPr>
        <p:blipFill>
          <a:blip r:embed="rId8" cstate="print"/>
          <a:srcRect/>
          <a:stretch>
            <a:fillRect/>
          </a:stretch>
        </p:blipFill>
        <p:spPr bwMode="auto">
          <a:xfrm>
            <a:off x="5211291" y="1371798"/>
            <a:ext cx="2721074" cy="2697786"/>
          </a:xfrm>
          <a:prstGeom prst="rect">
            <a:avLst/>
          </a:prstGeom>
          <a:noFill/>
          <a:ln w="9525">
            <a:noFill/>
            <a:miter lim="800000"/>
            <a:headEnd/>
            <a:tailEnd/>
          </a:ln>
        </p:spPr>
      </p:pic>
      <p:sp>
        <p:nvSpPr>
          <p:cNvPr id="3" name="Ορθογώνιο 2" descr="."/>
          <p:cNvSpPr/>
          <p:nvPr>
            <p:custDataLst>
              <p:tags r:id="rId3"/>
            </p:custDataLst>
          </p:nvPr>
        </p:nvSpPr>
        <p:spPr>
          <a:xfrm>
            <a:off x="1208154" y="4221088"/>
            <a:ext cx="2551225" cy="1200329"/>
          </a:xfrm>
          <a:prstGeom prst="rect">
            <a:avLst/>
          </a:prstGeom>
        </p:spPr>
        <p:txBody>
          <a:bodyPr wrap="square">
            <a:spAutoFit/>
          </a:bodyPr>
          <a:lstStyle/>
          <a:p>
            <a:r>
              <a:rPr lang="en-US" sz="2400" dirty="0" err="1"/>
              <a:t>Enteroccocus</a:t>
            </a:r>
            <a:r>
              <a:rPr lang="en-US" sz="2400" dirty="0"/>
              <a:t> </a:t>
            </a:r>
            <a:r>
              <a:rPr lang="el-GR" sz="2400" dirty="0"/>
              <a:t>σε </a:t>
            </a:r>
            <a:r>
              <a:rPr lang="en-US" sz="2400" dirty="0" err="1"/>
              <a:t>Slanetz</a:t>
            </a:r>
            <a:r>
              <a:rPr lang="en-US" sz="2400" dirty="0"/>
              <a:t> &amp; Bartley </a:t>
            </a:r>
            <a:r>
              <a:rPr lang="en-US" sz="2400" dirty="0" smtClean="0"/>
              <a:t>agar</a:t>
            </a:r>
            <a:r>
              <a:rPr lang="el-GR" sz="2400" dirty="0" smtClean="0"/>
              <a:t>.</a:t>
            </a:r>
            <a:endParaRPr lang="el-GR" sz="2400" dirty="0"/>
          </a:p>
        </p:txBody>
      </p:sp>
      <p:sp>
        <p:nvSpPr>
          <p:cNvPr id="5" name="Ορθογώνιο 4" descr="."/>
          <p:cNvSpPr/>
          <p:nvPr>
            <p:custDataLst>
              <p:tags r:id="rId4"/>
            </p:custDataLst>
          </p:nvPr>
        </p:nvSpPr>
        <p:spPr>
          <a:xfrm>
            <a:off x="5436096" y="4077968"/>
            <a:ext cx="2286000" cy="1569660"/>
          </a:xfrm>
          <a:prstGeom prst="rect">
            <a:avLst/>
          </a:prstGeom>
        </p:spPr>
        <p:txBody>
          <a:bodyPr wrap="square">
            <a:spAutoFit/>
          </a:bodyPr>
          <a:lstStyle/>
          <a:p>
            <a:r>
              <a:rPr lang="en-US" sz="2400" dirty="0"/>
              <a:t>Pseudomonas aeruginosa </a:t>
            </a:r>
            <a:r>
              <a:rPr lang="el-GR" sz="2400" dirty="0"/>
              <a:t>σε </a:t>
            </a:r>
            <a:r>
              <a:rPr lang="en-US" sz="2400" dirty="0" err="1"/>
              <a:t>Cetrimide</a:t>
            </a:r>
            <a:r>
              <a:rPr lang="el-GR" sz="2400" dirty="0"/>
              <a:t> (</a:t>
            </a:r>
            <a:r>
              <a:rPr lang="en-US" sz="2400" dirty="0"/>
              <a:t>CN</a:t>
            </a:r>
            <a:r>
              <a:rPr lang="el-GR" sz="2400" dirty="0"/>
              <a:t>) </a:t>
            </a:r>
            <a:r>
              <a:rPr lang="en-US" sz="2400" dirty="0" smtClean="0"/>
              <a:t>agar</a:t>
            </a:r>
            <a:r>
              <a:rPr lang="el-GR" sz="2400" dirty="0" smtClean="0"/>
              <a:t>.</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ανάλυση νερού (μέθοδος μεμβρανών)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25</a:t>
            </a:fld>
            <a:endParaRPr lang="el-GR" dirty="0"/>
          </a:p>
        </p:txBody>
      </p:sp>
    </p:spTree>
    <p:custDataLst>
      <p:tags r:id="rId1"/>
    </p:custDataLst>
    <p:extLst>
      <p:ext uri="{BB962C8B-B14F-4D97-AF65-F5344CB8AC3E}">
        <p14:creationId xmlns:p14="http://schemas.microsoft.com/office/powerpoint/2010/main" val="12297672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833611"/>
            <a:ext cx="8229600" cy="1883421"/>
          </a:xfrm>
        </p:spPr>
        <p:txBody>
          <a:bodyPr>
            <a:normAutofit/>
          </a:bodyPr>
          <a:lstStyle/>
          <a:p>
            <a:pPr marL="0"/>
            <a:r>
              <a:rPr lang="el-GR" sz="2800" dirty="0" smtClean="0"/>
              <a:t>Εξοικείωση των φοιτητών με τη Μικροβιολογική ανάλυση νερού  και ειδικότερα τη μέθοδο μεμβρανών για την ανίχνευση των μικροοργανισμών-δεικτών του </a:t>
            </a:r>
            <a:r>
              <a:rPr lang="el-GR" sz="2800" dirty="0" smtClean="0"/>
              <a:t>νερού.</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ανάλυση νερού (μέθοδος μεμβρανών)</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2143397"/>
            <a:ext cx="8280920" cy="2365723"/>
          </a:xfrm>
        </p:spPr>
        <p:txBody>
          <a:bodyPr>
            <a:noAutofit/>
          </a:bodyPr>
          <a:lstStyle/>
          <a:p>
            <a:pPr>
              <a:buFont typeface="Wingdings" pitchFamily="2" charset="2"/>
              <a:buChar char="§"/>
            </a:pPr>
            <a:r>
              <a:rPr lang="el-GR" dirty="0" smtClean="0"/>
              <a:t>Μικροβιολογική ανάλυση νερού (μέθοδος μεμβρανών για την ανίχνευση </a:t>
            </a:r>
            <a:r>
              <a:rPr lang="en-US" dirty="0" smtClean="0"/>
              <a:t>total coliforms, Escherichia coli, Enterococcus, Clostridium </a:t>
            </a:r>
            <a:r>
              <a:rPr lang="el-GR" dirty="0" smtClean="0"/>
              <a:t>θειο αναγωγικά</a:t>
            </a:r>
            <a:r>
              <a:rPr lang="en-US" dirty="0" smtClean="0"/>
              <a:t>, Pseudomonas aeruginosa</a:t>
            </a:r>
            <a:r>
              <a:rPr lang="el-GR" dirty="0" smtClean="0"/>
              <a:t>)</a:t>
            </a: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ανάλυση νερού (μέθοδος μεμβρανών)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sz="4000" dirty="0" smtClean="0"/>
              <a:t>Μικροβιολογική ανάλυση νερού </a:t>
            </a:r>
            <a:br>
              <a:rPr lang="el-GR" sz="4000" dirty="0" smtClean="0"/>
            </a:br>
            <a:r>
              <a:rPr lang="el-GR" sz="4000" dirty="0" smtClean="0"/>
              <a:t>(1 από 2)</a:t>
            </a:r>
            <a:endParaRPr lang="el-GR" sz="4000" dirty="0"/>
          </a:p>
        </p:txBody>
      </p:sp>
      <p:sp>
        <p:nvSpPr>
          <p:cNvPr id="7" name="Rectangle 3" descr="Το νερό στη βιομηχανία τροφίμων έχει ευρεία χρήση ως συστατικό τροφίμων και ποτών, αλλά και ως μέσο καθαρισμού και έκπλυσης μηχανημάτων, συσκευασιών, τραπεζών εργασίας, και λοιπά. Επειδή το μη χλωριωμένο νερό μπορεί να περιέχει διάφορους αλλοιογόνους ή και παθογόνους μικροοργανισμούς, το νερό στη βιομηχανία τροφίμων πρέπει να είναι πάντα ποιότητας πόσιμου νερού, δηλαδή χλωριωμένο ή επεξεργασμένο με άλλο απολυμαντικό μέσο (παραδείγματος χάριν όζον). &#10;"/>
          <p:cNvSpPr txBox="1">
            <a:spLocks noChangeArrowheads="1"/>
          </p:cNvSpPr>
          <p:nvPr>
            <p:custDataLst>
              <p:tags r:id="rId3"/>
            </p:custDataLst>
          </p:nvPr>
        </p:nvSpPr>
        <p:spPr>
          <a:xfrm>
            <a:off x="467544" y="1916832"/>
            <a:ext cx="8219256" cy="30963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dirty="0"/>
              <a:t>Το νερό στη βιομηχανία τροφίμων έχει ευρεία χρήση ως συστατικό τροφίμων και ποτών, αλλά και ως μέσο καθαρισμού και </a:t>
            </a:r>
            <a:r>
              <a:rPr lang="el-GR" sz="2400" dirty="0" err="1"/>
              <a:t>έκπλυσης</a:t>
            </a:r>
            <a:r>
              <a:rPr lang="el-GR" sz="2400" dirty="0"/>
              <a:t> μηχανημάτων, συσκευασιών, τραπεζών εργασίας, κλπ. Επειδή το μη χλωριωμένο νερό μπορεί να περιέχει διάφορους </a:t>
            </a:r>
            <a:r>
              <a:rPr lang="el-GR" sz="2400" dirty="0" err="1"/>
              <a:t>αλλοιογόνους</a:t>
            </a:r>
            <a:r>
              <a:rPr lang="el-GR" sz="2400" dirty="0"/>
              <a:t> ή και παθογόνους μικροοργανισμούς, το νερό στη βιομηχανία τροφίμων πρέπει να είναι πάντα ποιότητας πόσιμου νερού, δηλαδή χλωριωμένο ή επεξεργασμένο με άλλο απολυμαντικό μέσο (π.χ. όζον). </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ανάλυση νερού (μέθοδος μεμβρανών)</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296144"/>
          </a:xfrm>
        </p:spPr>
        <p:txBody>
          <a:bodyPr>
            <a:noAutofit/>
          </a:bodyPr>
          <a:lstStyle/>
          <a:p>
            <a:r>
              <a:rPr lang="el-GR" sz="4000" dirty="0"/>
              <a:t>Μικροβιολογική ανάλυση νερού </a:t>
            </a:r>
            <a:br>
              <a:rPr lang="el-GR" sz="4000" dirty="0"/>
            </a:br>
            <a:r>
              <a:rPr lang="el-GR" sz="4000" dirty="0" smtClean="0"/>
              <a:t>(2 </a:t>
            </a:r>
            <a:r>
              <a:rPr lang="el-GR" sz="4000" dirty="0"/>
              <a:t>από 2)</a:t>
            </a:r>
          </a:p>
        </p:txBody>
      </p:sp>
      <p:sp>
        <p:nvSpPr>
          <p:cNvPr id="3" name="Ορθογώνιο 2"/>
          <p:cNvSpPr/>
          <p:nvPr/>
        </p:nvSpPr>
        <p:spPr>
          <a:xfrm>
            <a:off x="467544" y="1740872"/>
            <a:ext cx="8219256" cy="3416320"/>
          </a:xfrm>
          <a:prstGeom prst="rect">
            <a:avLst/>
          </a:prstGeom>
        </p:spPr>
        <p:txBody>
          <a:bodyPr wrap="square">
            <a:spAutoFit/>
          </a:bodyPr>
          <a:lstStyle/>
          <a:p>
            <a:r>
              <a:rPr lang="el-GR" sz="2400" dirty="0"/>
              <a:t>Για τον έλεγχο της μικροβιολογικής ποιότητας του νερού ενδιαφέρον παρουσιάζουν κυρίως οι μικροοργανισμοί εντερικής/κοπρανώδους προέλευσης, η παρουσία των οποίων μπορεί να σημαίνει ανεπαρκή χλωρίωση, ή επιμόλυνση του πόσιμου νερού με νερό αποχέτευσης ή άλλα υγρά απόβλητα. Σε ότι αφορά το εμφιαλωμένο νερό, οι ενδεχόμενοι μικροβιολογικοί κίνδυνοι είναι μεγαλύτεροι, καθώς αυτό συντηρείται για μεγάλο χρονικό διάστημα εκτός ψυγείου, και άρα οι σχετικές προδιαγραφές είναι ακόμα πιο αυστηρές.</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ανάλυση νερού (μέθοδος μεμβρανών)</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t>Μικροβιολογικοί δείκτες – κριτήρια</a:t>
            </a:r>
            <a:br>
              <a:rPr lang="el-GR" sz="4000" dirty="0" smtClean="0"/>
            </a:br>
            <a:r>
              <a:rPr lang="el-GR" sz="4000" dirty="0" smtClean="0"/>
              <a:t>(1 από 11)</a:t>
            </a:r>
            <a:endParaRPr lang="el-GR" sz="4000" dirty="0"/>
          </a:p>
        </p:txBody>
      </p:sp>
      <p:sp>
        <p:nvSpPr>
          <p:cNvPr id="7" name="2 - Θέση περιεχομένου" descr="Ως μικροβιολογικοί δείκτες ποιότητας του νερού χρησιμοποιούνται:&#10;Τα ολικά και τα θερμοάντοχα κολοβακτηριοειδή (coliforms),&#10;H Escherichia coli (η οποία είναι παθογόνος και έχει ως φυσικό βιότοπο τα κόπρανα),    &#10;Ο συνολικός πληθυσμός Enterococcus κοπρανώδους προέλευσης (E. faecalis, E. faecium),&#10;Η ολική αερόβια χλωρίδα στους τριαντα εφτά βαθμούς κελσίου και στους εικοσιδύο βαθμούς κελσίου,&#10;Το ψυχρόφιλο, παθογόνο βακτήριο Pseudomonas aeruginosa,&#10;"/>
          <p:cNvSpPr>
            <a:spLocks noGrp="1"/>
          </p:cNvSpPr>
          <p:nvPr>
            <p:ph idx="1"/>
          </p:nvPr>
        </p:nvSpPr>
        <p:spPr>
          <a:xfrm>
            <a:off x="467544" y="1628800"/>
            <a:ext cx="8219256" cy="4248472"/>
          </a:xfrm>
        </p:spPr>
        <p:txBody>
          <a:bodyPr>
            <a:noAutofit/>
          </a:bodyPr>
          <a:lstStyle/>
          <a:p>
            <a:pPr marL="0" indent="0">
              <a:buNone/>
            </a:pPr>
            <a:r>
              <a:rPr lang="el-GR" sz="2400" dirty="0"/>
              <a:t>Ως μικροβιολογικοί δείκτες ποιότητας του νερού </a:t>
            </a:r>
            <a:r>
              <a:rPr lang="el-GR" sz="2400" dirty="0" smtClean="0"/>
              <a:t>χρησιμοποιούνται:</a:t>
            </a:r>
            <a:endParaRPr lang="el-GR" sz="2400" dirty="0"/>
          </a:p>
          <a:p>
            <a:pPr lvl="0"/>
            <a:r>
              <a:rPr lang="el-GR" sz="2400" dirty="0"/>
              <a:t>Τα ολικά και τα </a:t>
            </a:r>
            <a:r>
              <a:rPr lang="el-GR" sz="2400" dirty="0" err="1"/>
              <a:t>θερμοάντοχα</a:t>
            </a:r>
            <a:r>
              <a:rPr lang="el-GR" sz="2400" dirty="0"/>
              <a:t> </a:t>
            </a:r>
            <a:r>
              <a:rPr lang="el-GR" sz="2400" dirty="0" err="1"/>
              <a:t>κολοβακτηριοειδή</a:t>
            </a:r>
            <a:r>
              <a:rPr lang="el-GR" sz="2400" dirty="0"/>
              <a:t> (</a:t>
            </a:r>
            <a:r>
              <a:rPr lang="en-US" sz="2400" dirty="0"/>
              <a:t>coliforms</a:t>
            </a:r>
            <a:r>
              <a:rPr lang="el-GR" sz="2400" dirty="0" smtClean="0"/>
              <a:t>),</a:t>
            </a:r>
            <a:endParaRPr lang="el-GR" sz="2400" dirty="0"/>
          </a:p>
          <a:p>
            <a:pPr lvl="0"/>
            <a:r>
              <a:rPr lang="en-US" sz="2400" dirty="0"/>
              <a:t>H Escherichia coli</a:t>
            </a:r>
            <a:r>
              <a:rPr lang="el-GR" sz="2400" dirty="0"/>
              <a:t> (η οποία είναι παθογόνος και έχει ως φυσικό βιότοπο τα κόπρανα</a:t>
            </a:r>
            <a:r>
              <a:rPr lang="el-GR" sz="2400" dirty="0" smtClean="0"/>
              <a:t>),    </a:t>
            </a:r>
            <a:endParaRPr lang="el-GR" sz="2400" dirty="0"/>
          </a:p>
          <a:p>
            <a:pPr lvl="0"/>
            <a:r>
              <a:rPr lang="el-GR" sz="2400" dirty="0"/>
              <a:t>Ο συνολικός πληθυσμός </a:t>
            </a:r>
            <a:r>
              <a:rPr lang="en-US" sz="2400" dirty="0"/>
              <a:t>Enterococcus</a:t>
            </a:r>
            <a:r>
              <a:rPr lang="el-GR" sz="2400" dirty="0"/>
              <a:t> κοπρανώδους προέλευσης (</a:t>
            </a:r>
            <a:r>
              <a:rPr lang="en-US" sz="2400" dirty="0"/>
              <a:t>E</a:t>
            </a:r>
            <a:r>
              <a:rPr lang="el-GR" sz="2400" dirty="0"/>
              <a:t>. </a:t>
            </a:r>
            <a:r>
              <a:rPr lang="en-US" sz="2400" dirty="0" err="1"/>
              <a:t>faecalis</a:t>
            </a:r>
            <a:r>
              <a:rPr lang="el-GR" sz="2400" dirty="0"/>
              <a:t>, </a:t>
            </a:r>
            <a:r>
              <a:rPr lang="en-US" sz="2400" dirty="0"/>
              <a:t>E</a:t>
            </a:r>
            <a:r>
              <a:rPr lang="el-GR" sz="2400" dirty="0"/>
              <a:t>. </a:t>
            </a:r>
            <a:r>
              <a:rPr lang="en-US" sz="2400" dirty="0" err="1"/>
              <a:t>faecium</a:t>
            </a:r>
            <a:r>
              <a:rPr lang="el-GR" sz="2400" dirty="0" smtClean="0"/>
              <a:t>),</a:t>
            </a:r>
            <a:endParaRPr lang="el-GR" sz="2400" dirty="0"/>
          </a:p>
          <a:p>
            <a:pPr lvl="0"/>
            <a:r>
              <a:rPr lang="el-GR" sz="2400" dirty="0"/>
              <a:t>Η ολική αερόβια χλωρίδα στους 37</a:t>
            </a:r>
            <a:r>
              <a:rPr lang="en-US" sz="2400" dirty="0">
                <a:sym typeface="Symbol"/>
              </a:rPr>
              <a:t></a:t>
            </a:r>
            <a:r>
              <a:rPr lang="en-US" sz="2400" dirty="0"/>
              <a:t>C</a:t>
            </a:r>
            <a:r>
              <a:rPr lang="el-GR" sz="2400" dirty="0"/>
              <a:t> και στους 22</a:t>
            </a:r>
            <a:r>
              <a:rPr lang="en-US" sz="2400" dirty="0">
                <a:sym typeface="Symbol"/>
              </a:rPr>
              <a:t></a:t>
            </a:r>
            <a:r>
              <a:rPr lang="en-US" sz="2400" dirty="0" smtClean="0"/>
              <a:t>C</a:t>
            </a:r>
            <a:r>
              <a:rPr lang="el-GR" sz="2400" dirty="0" smtClean="0"/>
              <a:t>,</a:t>
            </a:r>
            <a:endParaRPr lang="el-GR" sz="2400" dirty="0"/>
          </a:p>
          <a:p>
            <a:pPr lvl="0"/>
            <a:r>
              <a:rPr lang="el-GR" sz="2400" dirty="0"/>
              <a:t>Το ψυχρόφιλο, παθογόνο βακτήριο </a:t>
            </a:r>
            <a:r>
              <a:rPr lang="en-US" sz="2400" dirty="0"/>
              <a:t>Pseudomonas </a:t>
            </a:r>
            <a:r>
              <a:rPr lang="en-US" sz="2400" dirty="0" smtClean="0"/>
              <a:t>aeruginosa</a:t>
            </a:r>
            <a:r>
              <a:rPr lang="el-GR" sz="2400" dirty="0" smtClean="0"/>
              <a:t>,</a:t>
            </a:r>
            <a:endParaRPr 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ανάλυση νερού (μέθοδος μεμβρανών)</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33248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Μικροβιολογικοί δείκτες – κριτήρια</a:t>
            </a:r>
            <a:br>
              <a:rPr lang="el-GR" dirty="0"/>
            </a:br>
            <a:r>
              <a:rPr lang="el-GR" dirty="0" smtClean="0"/>
              <a:t>(2 </a:t>
            </a:r>
            <a:r>
              <a:rPr lang="el-GR" dirty="0"/>
              <a:t>από </a:t>
            </a:r>
            <a:r>
              <a:rPr lang="el-GR" dirty="0" smtClean="0"/>
              <a:t>11)</a:t>
            </a:r>
            <a:endParaRPr lang="el-GR" dirty="0"/>
          </a:p>
        </p:txBody>
      </p:sp>
      <p:sp>
        <p:nvSpPr>
          <p:cNvPr id="2" name="Ορθογώνιο 1" descr="Το αναερόβιο, σπορογόνο και παθογόνο βακτήριο Clostridium perfringens (ανθεκτικό σε θερμικές και χημικές επεξεργασίες όπως η χλωρίωση),&#10;H παρουσία βακτηριοφάγων ιών.&#10;"/>
          <p:cNvSpPr/>
          <p:nvPr/>
        </p:nvSpPr>
        <p:spPr>
          <a:xfrm>
            <a:off x="467544" y="1837273"/>
            <a:ext cx="8219256" cy="1569660"/>
          </a:xfrm>
          <a:prstGeom prst="rect">
            <a:avLst/>
          </a:prstGeom>
        </p:spPr>
        <p:txBody>
          <a:bodyPr wrap="square">
            <a:spAutoFit/>
          </a:bodyPr>
          <a:lstStyle/>
          <a:p>
            <a:pPr marL="342900" lvl="0" indent="-342900">
              <a:buFont typeface="Arial" panose="020B0604020202020204" pitchFamily="34" charset="0"/>
              <a:buChar char="•"/>
            </a:pPr>
            <a:r>
              <a:rPr lang="el-GR" sz="2400" dirty="0"/>
              <a:t>Το αναερόβιο, σπορογόνο και παθογόνο βακτήριο </a:t>
            </a:r>
            <a:r>
              <a:rPr lang="en-US" sz="2400" dirty="0"/>
              <a:t>Clostridium </a:t>
            </a:r>
            <a:r>
              <a:rPr lang="en-US" sz="2400" dirty="0" err="1"/>
              <a:t>perfringens</a:t>
            </a:r>
            <a:r>
              <a:rPr lang="el-GR" sz="2400" dirty="0"/>
              <a:t> (ανθεκτικό σε θερμικές και χημικές επεξεργασίες όπως η χλωρίωση</a:t>
            </a:r>
            <a:r>
              <a:rPr lang="el-GR" sz="2400" dirty="0" smtClean="0"/>
              <a:t>),</a:t>
            </a:r>
            <a:endParaRPr lang="el-GR" sz="2400" dirty="0"/>
          </a:p>
          <a:p>
            <a:pPr marL="342900" lvl="0" indent="-342900">
              <a:buFont typeface="Arial" panose="020B0604020202020204" pitchFamily="34" charset="0"/>
              <a:buChar char="•"/>
            </a:pPr>
            <a:r>
              <a:rPr lang="en-US" sz="2400" dirty="0"/>
              <a:t>H </a:t>
            </a:r>
            <a:r>
              <a:rPr lang="el-GR" sz="2400" dirty="0"/>
              <a:t>παρουσία βακτηριοφάγων </a:t>
            </a:r>
            <a:r>
              <a:rPr lang="el-GR" sz="2400" dirty="0" smtClean="0"/>
              <a:t>ιών.</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ανάλυση νερού (μέθοδος μεμβρανών)</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30/2005 5:53:07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3,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11,3,9,13,"/>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6,3,17,5,"/>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9,5,11,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7,8,3,10,5,9,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7,8,10,3,5,9,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0F812D63-B28F-4494-B2E0-C0CF183D8D62}">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4615</TotalTime>
  <Words>1752</Words>
  <Application>Microsoft Office PowerPoint</Application>
  <PresentationFormat>Προβολή στην οθόνη (4:3)</PresentationFormat>
  <Paragraphs>203</Paragraphs>
  <Slides>26</Slides>
  <Notes>25</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Μικροβιολογία Τροφίμων I</vt:lpstr>
      <vt:lpstr>Άδειες Χρήσης</vt:lpstr>
      <vt:lpstr>Χρηματοδότηση</vt:lpstr>
      <vt:lpstr>Σκοποί  ενότητας</vt:lpstr>
      <vt:lpstr>Περιεχόμενα ενότητας</vt:lpstr>
      <vt:lpstr>Μικροβιολογική ανάλυση νερού  (1 από 2)</vt:lpstr>
      <vt:lpstr>Μικροβιολογική ανάλυση νερού  (2 από 2)</vt:lpstr>
      <vt:lpstr>Μικροβιολογικοί δείκτες – κριτήρια (1 από 11)</vt:lpstr>
      <vt:lpstr>Μικροβιολογικοί δείκτες – κριτήρια (2 από 11)</vt:lpstr>
      <vt:lpstr>Μικροβιολογικοί δείκτες – κριτήρια (3 από 11)</vt:lpstr>
      <vt:lpstr>Μικροβιολογικοί δείκτες – κριτήρια (4 από 11)</vt:lpstr>
      <vt:lpstr>Μικροβιολογικοί δείκτες – κριτήρια (5 από 11)</vt:lpstr>
      <vt:lpstr>Μικροβιολογικοί δείκτες – κριτήρια (6 από 11)</vt:lpstr>
      <vt:lpstr>Μικροβιολογικοί δείκτες – κριτήρια (7 από 11)</vt:lpstr>
      <vt:lpstr>Μικροβιολογικοί δείκτες – κριτήρια (8 από 11)</vt:lpstr>
      <vt:lpstr>Μικροβιολογικοί δείκτες – κριτήρια (9 από 11)</vt:lpstr>
      <vt:lpstr>Μικροβιολογικοί δείκτες – κριτήρια (10 από 11)</vt:lpstr>
      <vt:lpstr>Μικροβιολογικοί δείκτες – κριτήρια (11 από 11)</vt:lpstr>
      <vt:lpstr>Μέθοδοι ανάλυσης (1 από 7)</vt:lpstr>
      <vt:lpstr>Μέθοδοι ανάλυσης (2 από 7)</vt:lpstr>
      <vt:lpstr>Μέθοδοι ανάλυσης (3 από 7)</vt:lpstr>
      <vt:lpstr>Μέθοδοι ανάλυσης (4 από 7)</vt:lpstr>
      <vt:lpstr>Μέθοδοι ανάλυσης (5 από 7)</vt:lpstr>
      <vt:lpstr>Μέθοδοι ανάλυσης (6 από 7)</vt:lpstr>
      <vt:lpstr>Μέθοδοι ανάλυσης (7 από 7)</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Μικροβιολογία Τροφίμων I</dc:title>
  <dc:subject>Μικροβιολογική ανάλυση νερού (μέθοδος μεμβρανών).</dc:subject>
  <dc:creator>Δρ. Ιωάννης Γιαβάσης</dc:creator>
  <cp:keywords>Μικροβιολογική ανάλυση νερού (μέθοδος μεμβρανών)</cp:keywords>
  <cp:lastModifiedBy>Windows User</cp:lastModifiedBy>
  <cp:revision>412</cp:revision>
  <dcterms:created xsi:type="dcterms:W3CDTF">2012-09-06T09:03:05Z</dcterms:created>
  <dcterms:modified xsi:type="dcterms:W3CDTF">2005-10-02T04:18:21Z</dcterms:modified>
</cp:coreProperties>
</file>