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sldIdLst>
    <p:sldId id="256" r:id="rId3"/>
    <p:sldId id="257" r:id="rId4"/>
    <p:sldId id="316"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309" r:id="rId30"/>
    <p:sldId id="315" r:id="rId31"/>
    <p:sldId id="310" r:id="rId32"/>
    <p:sldId id="311" r:id="rId33"/>
    <p:sldId id="312" r:id="rId34"/>
    <p:sldId id="280"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456" y="-144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Microsoft_Word_97_-_2003_Document1.doc"/><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1.xml"/><Relationship Id="rId3" Type="http://schemas.openxmlformats.org/officeDocument/2006/relationships/notesSlide" Target="../notesSlides/notesSlide5.xml"/><Relationship Id="rId7" Type="http://schemas.openxmlformats.org/officeDocument/2006/relationships/slide" Target="slide15.xml"/><Relationship Id="rId12" Type="http://schemas.openxmlformats.org/officeDocument/2006/relationships/slide" Target="slide2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3.xml"/><Relationship Id="rId11" Type="http://schemas.openxmlformats.org/officeDocument/2006/relationships/slide" Target="slide24.xml"/><Relationship Id="rId5" Type="http://schemas.openxmlformats.org/officeDocument/2006/relationships/slide" Target="slide8.xml"/><Relationship Id="rId10" Type="http://schemas.openxmlformats.org/officeDocument/2006/relationships/slide" Target="slide23.xml"/><Relationship Id="rId4" Type="http://schemas.openxmlformats.org/officeDocument/2006/relationships/slide" Target="slide6.xml"/><Relationship Id="rId9" Type="http://schemas.openxmlformats.org/officeDocument/2006/relationships/slide" Target="slide2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6:</a:t>
            </a:r>
            <a:r>
              <a:rPr lang="en-US" sz="2800" dirty="0" smtClean="0"/>
              <a:t> </a:t>
            </a:r>
            <a:r>
              <a:rPr lang="el-GR" altLang="el-GR" sz="2800" b="1" dirty="0"/>
              <a:t>Ανάκαμψη</a:t>
            </a:r>
            <a:endParaRPr lang="en-GB" altLang="el-GR"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Συναλλαγές </a:t>
            </a:r>
            <a:r>
              <a:rPr lang="el-GR" altLang="el-GR" dirty="0" smtClean="0">
                <a:cs typeface="Times New Roman" pitchFamily="18" charset="0"/>
              </a:rPr>
              <a:t>(3 </a:t>
            </a:r>
            <a:r>
              <a:rPr lang="el-GR" altLang="el-GR" dirty="0">
                <a:cs typeface="Times New Roman" pitchFamily="18" charset="0"/>
              </a:rPr>
              <a:t>από </a:t>
            </a:r>
            <a:r>
              <a:rPr lang="el-GR" altLang="el-GR" dirty="0" smtClean="0">
                <a:cs typeface="Times New Roman" pitchFamily="18" charset="0"/>
              </a:rPr>
              <a:t>5)</a:t>
            </a:r>
            <a:endParaRPr lang="el-GR" dirty="0"/>
          </a:p>
        </p:txBody>
      </p:sp>
      <p:sp>
        <p:nvSpPr>
          <p:cNvPr id="2" name="Ορθογώνιο 1"/>
          <p:cNvSpPr/>
          <p:nvPr/>
        </p:nvSpPr>
        <p:spPr>
          <a:xfrm>
            <a:off x="467544" y="1052736"/>
            <a:ext cx="8219256" cy="5170646"/>
          </a:xfrm>
          <a:prstGeom prst="rect">
            <a:avLst/>
          </a:prstGeom>
        </p:spPr>
        <p:txBody>
          <a:bodyPr wrap="square">
            <a:spAutoFit/>
          </a:bodyPr>
          <a:lstStyle/>
          <a:p>
            <a:pPr algn="just" eaLnBrk="0" hangingPunct="0">
              <a:lnSpc>
                <a:spcPct val="125000"/>
              </a:lnSpc>
            </a:pPr>
            <a:r>
              <a:rPr lang="el-GR" altLang="el-GR" sz="2400" dirty="0" smtClean="0">
                <a:cs typeface="Times New Roman" pitchFamily="18" charset="0"/>
              </a:rPr>
              <a:t>Μια λογική μονάδα εργασίας (δηλαδή μια συναλλαγή) δεν είναι </a:t>
            </a:r>
            <a:r>
              <a:rPr lang="el-GR" altLang="el-GR" sz="2400" dirty="0" err="1" smtClean="0">
                <a:cs typeface="Times New Roman" pitchFamily="18" charset="0"/>
              </a:rPr>
              <a:t>κατ’ανάγκη</a:t>
            </a:r>
            <a:r>
              <a:rPr lang="el-GR" altLang="el-GR" sz="2400" dirty="0" smtClean="0">
                <a:cs typeface="Times New Roman" pitchFamily="18" charset="0"/>
              </a:rPr>
              <a:t> μία μόνο πράξη ενημέρωσης, αλλά είναι γενικά μια ακολουθία πολλών τέτοιων πράξεων, που </a:t>
            </a:r>
            <a:r>
              <a:rPr lang="el-GR" altLang="el-GR" sz="2400" dirty="0" smtClean="0">
                <a:solidFill>
                  <a:srgbClr val="FF66FF"/>
                </a:solidFill>
                <a:cs typeface="Times New Roman" pitchFamily="18" charset="0"/>
              </a:rPr>
              <a:t>μετασχηματίζει μια</a:t>
            </a:r>
            <a:r>
              <a:rPr lang="el-GR" altLang="el-GR" sz="2400" dirty="0" smtClean="0">
                <a:cs typeface="Times New Roman" pitchFamily="18" charset="0"/>
              </a:rPr>
              <a:t> </a:t>
            </a:r>
            <a:r>
              <a:rPr lang="el-GR" altLang="el-GR" sz="2400" dirty="0" smtClean="0">
                <a:solidFill>
                  <a:schemeClr val="accent1"/>
                </a:solidFill>
                <a:cs typeface="Times New Roman" pitchFamily="18" charset="0"/>
              </a:rPr>
              <a:t>συνεπή</a:t>
            </a:r>
            <a:r>
              <a:rPr lang="el-GR" altLang="el-GR" sz="2400" dirty="0" smtClean="0">
                <a:solidFill>
                  <a:srgbClr val="FF66FF"/>
                </a:solidFill>
                <a:cs typeface="Times New Roman" pitchFamily="18" charset="0"/>
              </a:rPr>
              <a:t> κατάσταση της βάσης δεδομένων σε μια άλλη </a:t>
            </a:r>
            <a:r>
              <a:rPr lang="el-GR" altLang="el-GR" sz="2400" dirty="0" smtClean="0">
                <a:solidFill>
                  <a:schemeClr val="accent1"/>
                </a:solidFill>
                <a:cs typeface="Times New Roman" pitchFamily="18" charset="0"/>
              </a:rPr>
              <a:t>συνεπή</a:t>
            </a:r>
            <a:r>
              <a:rPr lang="el-GR" altLang="el-GR" sz="2400" dirty="0" smtClean="0">
                <a:solidFill>
                  <a:srgbClr val="FF66FF"/>
                </a:solidFill>
                <a:cs typeface="Times New Roman" pitchFamily="18" charset="0"/>
              </a:rPr>
              <a:t> κατάσταση</a:t>
            </a:r>
            <a:r>
              <a:rPr lang="el-GR" altLang="el-GR" sz="2400" dirty="0" smtClean="0">
                <a:cs typeface="Times New Roman" pitchFamily="18" charset="0"/>
              </a:rPr>
              <a:t>, χωρίς να διατηρείται αναγκαστικά η συνέπεια σε όλα τα ενδιάμεσα σημεία.</a:t>
            </a:r>
          </a:p>
          <a:p>
            <a:pPr algn="just" eaLnBrk="0" hangingPunct="0">
              <a:lnSpc>
                <a:spcPct val="125000"/>
              </a:lnSpc>
            </a:pPr>
            <a:endParaRPr lang="el-GR" altLang="el-GR" sz="2400" dirty="0" smtClean="0">
              <a:cs typeface="Times New Roman" pitchFamily="18" charset="0"/>
            </a:endParaRPr>
          </a:p>
          <a:p>
            <a:pPr algn="just">
              <a:lnSpc>
                <a:spcPct val="125000"/>
              </a:lnSpc>
            </a:pPr>
            <a:r>
              <a:rPr lang="el-GR" altLang="el-GR" sz="2400" dirty="0" smtClean="0">
                <a:cs typeface="Times New Roman" pitchFamily="18" charset="0"/>
              </a:rPr>
              <a:t>Εκείνο που δεν πρέπει να επιτραπεί να συμβεί στο παράδειγμα, είναι να εκτελεστεί η μία από τις δύο ενημερώσεις και να μην εκτελεστεί η άλλη, επειδή αυτό θα άφηνε τη βάση δεδομένων σε </a:t>
            </a:r>
            <a:r>
              <a:rPr lang="el-GR" altLang="el-GR" sz="2400" dirty="0" smtClean="0">
                <a:solidFill>
                  <a:schemeClr val="accent1"/>
                </a:solidFill>
                <a:cs typeface="Times New Roman" pitchFamily="18" charset="0"/>
              </a:rPr>
              <a:t>ασυνεπή κατάσταση</a:t>
            </a:r>
            <a:r>
              <a:rPr lang="el-GR" altLang="el-GR" sz="2400" dirty="0" smtClean="0">
                <a:cs typeface="Times New Roman" pitchFamily="18" charset="0"/>
              </a:rPr>
              <a:t>. </a:t>
            </a:r>
            <a:endParaRPr lang="el-GR" alt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16632"/>
            <a:ext cx="8352928" cy="1080120"/>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Συναλλαγές </a:t>
            </a:r>
            <a:r>
              <a:rPr lang="el-GR" altLang="el-GR" dirty="0" smtClean="0">
                <a:cs typeface="Times New Roman" pitchFamily="18" charset="0"/>
              </a:rPr>
              <a:t>(4 </a:t>
            </a:r>
            <a:r>
              <a:rPr lang="el-GR" altLang="el-GR" dirty="0">
                <a:cs typeface="Times New Roman" pitchFamily="18" charset="0"/>
              </a:rPr>
              <a:t>από </a:t>
            </a:r>
            <a:r>
              <a:rPr lang="el-GR" altLang="el-GR" dirty="0" smtClean="0">
                <a:cs typeface="Times New Roman" pitchFamily="18" charset="0"/>
              </a:rPr>
              <a:t>5)</a:t>
            </a:r>
            <a:endParaRPr lang="el-GR" dirty="0">
              <a:latin typeface="+mn-lt"/>
            </a:endParaRPr>
          </a:p>
        </p:txBody>
      </p:sp>
      <p:sp>
        <p:nvSpPr>
          <p:cNvPr id="10" name="Rectangle 3"/>
          <p:cNvSpPr txBox="1">
            <a:spLocks noChangeArrowheads="1"/>
          </p:cNvSpPr>
          <p:nvPr/>
        </p:nvSpPr>
        <p:spPr>
          <a:xfrm>
            <a:off x="762000" y="1340768"/>
            <a:ext cx="7772400" cy="4766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lnSpc>
                <a:spcPct val="125000"/>
              </a:lnSpc>
              <a:buNone/>
            </a:pPr>
            <a:r>
              <a:rPr lang="el-GR" altLang="el-GR" sz="2400" dirty="0" smtClean="0">
                <a:cs typeface="Times New Roman" pitchFamily="18" charset="0"/>
              </a:rPr>
              <a:t>Στην ιδανική περίπτωση θα θέλαμε μια ακλόνητη εγγύηση ότι θα εκτελεστούν και οι δύο ενημερώσεις, πράγμα δυστυχώς αδύνατον. </a:t>
            </a:r>
            <a:endParaRPr lang="el-GR" altLang="el-GR" sz="2400" dirty="0" smtClean="0"/>
          </a:p>
          <a:p>
            <a:pPr marL="0" indent="0">
              <a:lnSpc>
                <a:spcPct val="125000"/>
              </a:lnSpc>
              <a:buNone/>
            </a:pPr>
            <a:r>
              <a:rPr lang="el-GR" altLang="el-GR" sz="2400" dirty="0" smtClean="0">
                <a:cs typeface="Times New Roman" pitchFamily="18" charset="0"/>
              </a:rPr>
              <a:t>Όμως ένα σύστημα που υποστηρίζει την </a:t>
            </a:r>
            <a:r>
              <a:rPr lang="el-GR" altLang="el-GR" sz="2400" b="1" dirty="0" smtClean="0">
                <a:solidFill>
                  <a:schemeClr val="accent1"/>
                </a:solidFill>
                <a:cs typeface="Times New Roman" pitchFamily="18" charset="0"/>
              </a:rPr>
              <a:t>επεξεργασία συναλλαγών</a:t>
            </a:r>
            <a:r>
              <a:rPr lang="el-GR" altLang="el-GR" sz="2400" dirty="0" smtClean="0">
                <a:cs typeface="Times New Roman" pitchFamily="18" charset="0"/>
              </a:rPr>
              <a:t> είναι η αμέσως επόμενη καλύτερη λύση από μια τέτοια εγγύηση. </a:t>
            </a:r>
            <a:endParaRPr lang="el-GR" altLang="el-GR" sz="2400" dirty="0" smtClean="0"/>
          </a:p>
          <a:p>
            <a:pPr marL="0" indent="0" algn="just">
              <a:lnSpc>
                <a:spcPct val="125000"/>
              </a:lnSpc>
              <a:buNone/>
            </a:pPr>
            <a:r>
              <a:rPr lang="el-GR" altLang="el-GR" sz="2400" dirty="0" smtClean="0">
                <a:cs typeface="Times New Roman" pitchFamily="18" charset="0"/>
              </a:rPr>
              <a:t>Εγγυάται ότι, αν η συναλλαγή εκτελέσει μερικές ενημερώσεις και μετά συμβεί κάποια αστοχία πριν φτάσει η συναλλαγή στον προσχεδιασμένο τερματισμό της, τότε αυτές οι ενημερώσεις θα αναιρεθούν. </a:t>
            </a:r>
            <a:endParaRPr lang="el-GR" altLang="el-GR" sz="2400" dirty="0">
              <a:cs typeface="Times New Roman" pitchFamily="18" charset="0"/>
            </a:endParaRP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008112"/>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cs typeface="Times New Roman" pitchFamily="18" charset="0"/>
              </a:rPr>
              <a:t>Συναλλαγές </a:t>
            </a:r>
            <a:r>
              <a:rPr lang="el-GR" altLang="el-GR" dirty="0" smtClean="0">
                <a:cs typeface="Times New Roman" pitchFamily="18" charset="0"/>
              </a:rPr>
              <a:t>(5 </a:t>
            </a:r>
            <a:r>
              <a:rPr lang="el-GR" altLang="el-GR" dirty="0">
                <a:cs typeface="Times New Roman" pitchFamily="18" charset="0"/>
              </a:rPr>
              <a:t>από </a:t>
            </a:r>
            <a:r>
              <a:rPr lang="el-GR" altLang="el-GR" dirty="0" smtClean="0">
                <a:cs typeface="Times New Roman" pitchFamily="18" charset="0"/>
              </a:rPr>
              <a:t>5)</a:t>
            </a:r>
            <a:endParaRPr lang="el-GR" dirty="0">
              <a:latin typeface="+mn-lt"/>
              <a:cs typeface="Times New Roman" pitchFamily="18" charset="0"/>
            </a:endParaRPr>
          </a:p>
        </p:txBody>
      </p:sp>
      <p:sp>
        <p:nvSpPr>
          <p:cNvPr id="4" name="Ορθογώνιο 3"/>
          <p:cNvSpPr/>
          <p:nvPr/>
        </p:nvSpPr>
        <p:spPr>
          <a:xfrm>
            <a:off x="395536" y="1964447"/>
            <a:ext cx="8291264" cy="3323987"/>
          </a:xfrm>
          <a:prstGeom prst="rect">
            <a:avLst/>
          </a:prstGeom>
        </p:spPr>
        <p:txBody>
          <a:bodyPr wrap="square">
            <a:spAutoFit/>
          </a:bodyPr>
          <a:lstStyle/>
          <a:p>
            <a:pPr algn="ctr" eaLnBrk="0" hangingPunct="0">
              <a:lnSpc>
                <a:spcPct val="125000"/>
              </a:lnSpc>
            </a:pPr>
            <a:r>
              <a:rPr lang="el-GR" altLang="el-GR" sz="2800" b="1" dirty="0" smtClean="0">
                <a:solidFill>
                  <a:srgbClr val="FF66FF"/>
                </a:solidFill>
              </a:rPr>
              <a:t>Η</a:t>
            </a:r>
            <a:r>
              <a:rPr lang="el-GR" altLang="el-GR" sz="2800" b="1" dirty="0" smtClean="0">
                <a:solidFill>
                  <a:srgbClr val="FF66FF"/>
                </a:solidFill>
                <a:cs typeface="Times New Roman" pitchFamily="18" charset="0"/>
              </a:rPr>
              <a:t> συναλλαγή ή εκτελείται ολόκληρη ή ακυρώνεται ολόκληρη.</a:t>
            </a:r>
          </a:p>
          <a:p>
            <a:pPr eaLnBrk="0" hangingPunct="0">
              <a:lnSpc>
                <a:spcPct val="125000"/>
              </a:lnSpc>
            </a:pPr>
            <a:endParaRPr lang="el-GR" altLang="el-GR" sz="2800" b="1" dirty="0" smtClean="0">
              <a:solidFill>
                <a:srgbClr val="FF66FF"/>
              </a:solidFill>
              <a:cs typeface="Times New Roman" pitchFamily="18" charset="0"/>
            </a:endParaRPr>
          </a:p>
          <a:p>
            <a:pPr eaLnBrk="0" hangingPunct="0">
              <a:lnSpc>
                <a:spcPct val="125000"/>
              </a:lnSpc>
            </a:pPr>
            <a:r>
              <a:rPr lang="el-GR" altLang="el-GR" sz="2800" dirty="0" smtClean="0">
                <a:solidFill>
                  <a:srgbClr val="7030A0"/>
                </a:solidFill>
                <a:cs typeface="Times New Roman" pitchFamily="18" charset="0"/>
              </a:rPr>
              <a:t>Αποτέλεσμα: </a:t>
            </a:r>
            <a:r>
              <a:rPr lang="el-GR" altLang="el-GR" sz="2800" dirty="0" smtClean="0">
                <a:cs typeface="Times New Roman" pitchFamily="18" charset="0"/>
              </a:rPr>
              <a:t>Μία ακολουθία πράξεων που βασικά δεν είναι ατομικές μοιάζουν από έξω σαν να ήταν ατομικές.</a:t>
            </a:r>
            <a:r>
              <a:rPr lang="el-GR" altLang="el-GR" sz="2800" dirty="0" smtClean="0"/>
              <a:t> </a:t>
            </a:r>
          </a:p>
          <a:p>
            <a:pPr eaLnBrk="0" hangingPunct="0">
              <a:lnSpc>
                <a:spcPct val="125000"/>
              </a:lnSpc>
            </a:pPr>
            <a:endParaRPr lang="el-GR" altLang="el-GR" sz="2800" dirty="0" smtClean="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60648"/>
            <a:ext cx="8219256" cy="1305099"/>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Διαχειριστής συναλλαγών </a:t>
            </a:r>
            <a:br>
              <a:rPr lang="el-GR" altLang="el-GR" dirty="0" smtClean="0">
                <a:cs typeface="Times New Roman" pitchFamily="18" charset="0"/>
              </a:rPr>
            </a:br>
            <a:r>
              <a:rPr lang="el-GR" altLang="el-GR" dirty="0" smtClean="0">
                <a:cs typeface="Times New Roman" pitchFamily="18" charset="0"/>
              </a:rPr>
              <a:t>(1 από 2)</a:t>
            </a:r>
            <a:endParaRPr lang="el-GR" altLang="el-GR" dirty="0"/>
          </a:p>
        </p:txBody>
      </p:sp>
      <p:sp>
        <p:nvSpPr>
          <p:cNvPr id="13" name="Rectangle 3"/>
          <p:cNvSpPr>
            <a:spLocks noGrp="1" noChangeArrowheads="1"/>
          </p:cNvSpPr>
          <p:nvPr>
            <p:ph type="body" idx="1"/>
          </p:nvPr>
        </p:nvSpPr>
        <p:spPr>
          <a:xfrm>
            <a:off x="467544" y="2348880"/>
            <a:ext cx="8219256" cy="2592288"/>
          </a:xfrm>
        </p:spPr>
        <p:txBody>
          <a:bodyPr>
            <a:noAutofit/>
          </a:bodyPr>
          <a:lstStyle/>
          <a:p>
            <a:pPr eaLnBrk="0" hangingPunct="0">
              <a:lnSpc>
                <a:spcPct val="125000"/>
              </a:lnSpc>
            </a:pPr>
            <a:r>
              <a:rPr lang="el-GR" altLang="el-GR" sz="2800" b="0" dirty="0" smtClean="0">
                <a:cs typeface="Times New Roman" pitchFamily="18" charset="0"/>
              </a:rPr>
              <a:t>Το στοιχείο του συστήματος που παρέχει αυτή την ατομικότητα ονομάζεται </a:t>
            </a:r>
            <a:r>
              <a:rPr lang="el-GR" altLang="el-GR" sz="2800" b="0" dirty="0" smtClean="0">
                <a:solidFill>
                  <a:schemeClr val="accent1"/>
                </a:solidFill>
                <a:cs typeface="Times New Roman" pitchFamily="18" charset="0"/>
              </a:rPr>
              <a:t>διαχειριστής συναλλαγών</a:t>
            </a:r>
            <a:r>
              <a:rPr lang="el-GR" altLang="el-GR" sz="2800" b="0" dirty="0" smtClean="0">
                <a:cs typeface="Times New Roman" pitchFamily="18" charset="0"/>
              </a:rPr>
              <a:t> (</a:t>
            </a:r>
            <a:r>
              <a:rPr lang="en-US" altLang="el-GR" sz="2800" b="0" dirty="0" smtClean="0">
                <a:cs typeface="Times New Roman" pitchFamily="18" charset="0"/>
              </a:rPr>
              <a:t>transaction manager</a:t>
            </a:r>
            <a:r>
              <a:rPr lang="el-GR" altLang="el-GR" sz="2800" b="0" dirty="0" smtClean="0">
                <a:cs typeface="Times New Roman" pitchFamily="18" charset="0"/>
              </a:rPr>
              <a:t>), και οι πράξεις </a:t>
            </a:r>
            <a:r>
              <a:rPr lang="en-US" altLang="el-GR" sz="2800" b="0" dirty="0" smtClean="0">
                <a:solidFill>
                  <a:srgbClr val="FF66FF"/>
                </a:solidFill>
                <a:cs typeface="Times New Roman" pitchFamily="18" charset="0"/>
              </a:rPr>
              <a:t>COMMIT TRANSACTION</a:t>
            </a:r>
            <a:r>
              <a:rPr lang="en-US" altLang="el-GR" sz="2800" b="0" dirty="0" smtClean="0">
                <a:cs typeface="Times New Roman" pitchFamily="18" charset="0"/>
              </a:rPr>
              <a:t> </a:t>
            </a:r>
            <a:r>
              <a:rPr lang="el-GR" altLang="el-GR" sz="2800" b="0" dirty="0" smtClean="0">
                <a:cs typeface="Times New Roman" pitchFamily="18" charset="0"/>
              </a:rPr>
              <a:t>(επικύρωση συναλλαγής) και </a:t>
            </a:r>
            <a:r>
              <a:rPr lang="en-US" altLang="el-GR" sz="2800" b="0" dirty="0" smtClean="0">
                <a:solidFill>
                  <a:srgbClr val="FF66FF"/>
                </a:solidFill>
                <a:cs typeface="Times New Roman" pitchFamily="18" charset="0"/>
              </a:rPr>
              <a:t>ROLLBACK TRANSACTION</a:t>
            </a:r>
            <a:r>
              <a:rPr lang="en-US" altLang="el-GR" sz="2800" b="0" dirty="0" smtClean="0">
                <a:cs typeface="Times New Roman" pitchFamily="18" charset="0"/>
              </a:rPr>
              <a:t> </a:t>
            </a:r>
            <a:r>
              <a:rPr lang="el-GR" altLang="el-GR" sz="2800" b="0" dirty="0" smtClean="0">
                <a:cs typeface="Times New Roman" pitchFamily="18" charset="0"/>
              </a:rPr>
              <a:t>(ανασκευή συναλλαγής) είναι το κλειδί για τη λειτουργία του</a:t>
            </a:r>
            <a:r>
              <a:rPr lang="el-GR" altLang="el-GR" sz="2800" b="0" dirty="0" smtClean="0"/>
              <a:t>.</a:t>
            </a:r>
            <a:endParaRPr lang="el-GR" altLang="el-GR" sz="2800" b="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smtClean="0">
                <a:cs typeface="Times New Roman" pitchFamily="18" charset="0"/>
              </a:rPr>
              <a:t>Διαχειριστής συναλλαγών </a:t>
            </a:r>
            <a:br>
              <a:rPr lang="el-GR" altLang="el-GR" dirty="0" smtClean="0">
                <a:cs typeface="Times New Roman" pitchFamily="18" charset="0"/>
              </a:rPr>
            </a:br>
            <a:r>
              <a:rPr lang="el-GR" altLang="el-GR" dirty="0" smtClean="0">
                <a:cs typeface="Times New Roman" pitchFamily="18" charset="0"/>
              </a:rPr>
              <a:t>(2 από 2)</a:t>
            </a:r>
            <a:endParaRPr lang="el-GR" dirty="0">
              <a:cs typeface="Times New Roman" pitchFamily="18" charset="0"/>
            </a:endParaRPr>
          </a:p>
        </p:txBody>
      </p:sp>
      <p:sp>
        <p:nvSpPr>
          <p:cNvPr id="18" name="TextBox 4"/>
          <p:cNvSpPr txBox="1">
            <a:spLocks noChangeArrowheads="1"/>
          </p:cNvSpPr>
          <p:nvPr/>
        </p:nvSpPr>
        <p:spPr bwMode="auto">
          <a:xfrm>
            <a:off x="467545" y="1412776"/>
            <a:ext cx="821925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25000"/>
              </a:lnSpc>
            </a:pPr>
            <a:r>
              <a:rPr lang="el-GR" altLang="el-GR" sz="2400" dirty="0" smtClean="0"/>
              <a:t>Η </a:t>
            </a:r>
            <a:r>
              <a:rPr lang="en-US" altLang="el-GR" sz="2400" b="1" dirty="0" smtClean="0">
                <a:solidFill>
                  <a:srgbClr val="FF66FF"/>
                </a:solidFill>
                <a:cs typeface="Times New Roman" pitchFamily="18" charset="0"/>
              </a:rPr>
              <a:t>COMMIT TRANSACTION</a:t>
            </a:r>
            <a:r>
              <a:rPr lang="el-GR" altLang="el-GR" sz="2400" dirty="0" smtClean="0">
                <a:cs typeface="Times New Roman" pitchFamily="18" charset="0"/>
              </a:rPr>
              <a:t> σηματοδοτεί το επιτυχές τέλος της συναλλαγής: ενημερώνει το διαχειριστή συναλλαγών ότι μια λογική μονάδα εργασίας έχει ολοκληρωθεί με επιτυχία, και όλες οι ενημερώσεις που έγιναν από αυτή τη μονάδα εργασίας μπορούν τώρα να «</a:t>
            </a:r>
            <a:r>
              <a:rPr lang="el-GR" altLang="el-GR" sz="2400" b="1" dirty="0" smtClean="0">
                <a:solidFill>
                  <a:schemeClr val="accent1"/>
                </a:solidFill>
                <a:cs typeface="Times New Roman" pitchFamily="18" charset="0"/>
              </a:rPr>
              <a:t>επικυρωθούν</a:t>
            </a:r>
            <a:r>
              <a:rPr lang="el-GR" altLang="el-GR" sz="2400" dirty="0" smtClean="0">
                <a:cs typeface="Times New Roman" pitchFamily="18" charset="0"/>
              </a:rPr>
              <a:t>» δηλαδή, να μονιμοποιηθούν.</a:t>
            </a:r>
          </a:p>
          <a:p>
            <a:pPr algn="just" eaLnBrk="0" hangingPunct="0">
              <a:lnSpc>
                <a:spcPct val="125000"/>
              </a:lnSpc>
            </a:pPr>
            <a:endParaRPr lang="el-GR" altLang="el-GR" sz="2400" dirty="0" smtClean="0">
              <a:cs typeface="Times New Roman" pitchFamily="18" charset="0"/>
            </a:endParaRPr>
          </a:p>
          <a:p>
            <a:pPr algn="just" eaLnBrk="0" hangingPunct="0"/>
            <a:r>
              <a:rPr lang="el-GR" altLang="el-GR" sz="2400" dirty="0" smtClean="0"/>
              <a:t>Η</a:t>
            </a:r>
            <a:r>
              <a:rPr lang="el-GR" altLang="el-GR" sz="2400" b="1" dirty="0" smtClean="0">
                <a:solidFill>
                  <a:srgbClr val="FF66FF"/>
                </a:solidFill>
              </a:rPr>
              <a:t> </a:t>
            </a:r>
            <a:r>
              <a:rPr lang="en-US" altLang="el-GR" sz="2400" b="1" dirty="0" smtClean="0">
                <a:solidFill>
                  <a:srgbClr val="FF66FF"/>
                </a:solidFill>
                <a:cs typeface="Times New Roman" pitchFamily="18" charset="0"/>
              </a:rPr>
              <a:t>ROLLBACK TRANSACTION</a:t>
            </a:r>
            <a:r>
              <a:rPr lang="en-US" altLang="el-GR" sz="2400" dirty="0" smtClean="0">
                <a:cs typeface="Times New Roman" pitchFamily="18" charset="0"/>
              </a:rPr>
              <a:t> </a:t>
            </a:r>
            <a:r>
              <a:rPr lang="el-GR" altLang="el-GR" sz="2400" dirty="0" smtClean="0">
                <a:cs typeface="Times New Roman" pitchFamily="18" charset="0"/>
              </a:rPr>
              <a:t>σηματοδοτεί το ανεπιτυχές τέλος της συναλλαγής: ενημερώνει το διαχειριστή συναλλαγών ότι κάτι πήγε στραβά, ότι η βάση δεδομένων ίσως είναι σε ασυνεπή κατάσταση, και ότι όλες οι ενημερώσεις που έγιναν μέχρι εκείνο το σημείο από τη λογική μονάδα εργασίας πρέπει να «</a:t>
            </a:r>
            <a:r>
              <a:rPr lang="el-GR" altLang="el-GR" sz="2400" b="1" dirty="0" smtClean="0">
                <a:solidFill>
                  <a:schemeClr val="accent1"/>
                </a:solidFill>
                <a:cs typeface="Times New Roman" pitchFamily="18" charset="0"/>
              </a:rPr>
              <a:t>ανασκευαστούν</a:t>
            </a:r>
            <a:r>
              <a:rPr lang="el-GR" altLang="el-GR" sz="2400" dirty="0" smtClean="0">
                <a:cs typeface="Times New Roman" pitchFamily="18" charset="0"/>
              </a:rPr>
              <a:t>», δηλαδή να αναιρεθούν.</a:t>
            </a:r>
            <a:endParaRPr lang="el-GR" altLang="el-GR" sz="2400" dirty="0"/>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smtClean="0">
                <a:cs typeface="Times New Roman" pitchFamily="18" charset="0"/>
              </a:rPr>
              <a:t>Αρχείο </a:t>
            </a:r>
            <a:r>
              <a:rPr lang="el-GR" altLang="el-GR" dirty="0">
                <a:cs typeface="Times New Roman" pitchFamily="18" charset="0"/>
              </a:rPr>
              <a:t>πεπραγμένων</a:t>
            </a:r>
            <a:endParaRPr lang="el-GR" dirty="0">
              <a:cs typeface="Times New Roman" pitchFamily="18" charset="0"/>
            </a:endParaRPr>
          </a:p>
        </p:txBody>
      </p:sp>
      <p:sp>
        <p:nvSpPr>
          <p:cNvPr id="10" name="Rectangle 4" descr="Αν παρουσιαστεί ανάγκη να αναιρεθεί κάποια συγκεκριμένη ενημέρωση, το σύστημα μπορεί να χρησιμοποιήσει την αντίστοιχη καταχώριση (η οποία βρίσκεται παραδείγματος χάρην. στο αρχείο πεπραγμένων όπου καταγράφονται οι λεπτομέρειες όλων των πράξεων ενημέρωσης, δηλαδή οι τιμές του αντικειμένου πριν και μετά την ενημέρωση) για να επαναφέρει το αντικείμενο στην προηγούμενή του κατάσταση.&#10;"/>
          <p:cNvSpPr>
            <a:spLocks noChangeArrowheads="1"/>
          </p:cNvSpPr>
          <p:nvPr/>
        </p:nvSpPr>
        <p:spPr bwMode="auto">
          <a:xfrm>
            <a:off x="467544" y="1631990"/>
            <a:ext cx="8219256" cy="31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lnSpc>
                <a:spcPct val="120000"/>
              </a:lnSpc>
            </a:pPr>
            <a:r>
              <a:rPr lang="el-GR" altLang="el-GR" sz="2400" dirty="0">
                <a:cs typeface="Times New Roman" pitchFamily="18" charset="0"/>
              </a:rPr>
              <a:t>Αν παρουσιαστεί ανάγκη να αναιρεθεί κάποια συγκεκριμένη ενημέρωση, το σύστημα μπορεί να χρησιμοποιήσει την αντίστοιχη καταχώριση (η οποία βρίσκεται π.χ. στο </a:t>
            </a:r>
            <a:r>
              <a:rPr lang="el-GR" altLang="el-GR" sz="2400" b="1" dirty="0">
                <a:solidFill>
                  <a:schemeClr val="accent1"/>
                </a:solidFill>
                <a:cs typeface="Times New Roman" pitchFamily="18" charset="0"/>
              </a:rPr>
              <a:t>αρχείο πεπραγμένων</a:t>
            </a:r>
            <a:r>
              <a:rPr lang="el-GR" altLang="el-GR" sz="2400" dirty="0">
                <a:cs typeface="Times New Roman" pitchFamily="18" charset="0"/>
              </a:rPr>
              <a:t> όπου καταγράφονται οι λεπτομέρειες όλων των πράξεων ενημέρωσης, </a:t>
            </a:r>
            <a:r>
              <a:rPr lang="el-GR" altLang="el-GR" sz="2400" dirty="0" smtClean="0">
                <a:cs typeface="Times New Roman" pitchFamily="18" charset="0"/>
              </a:rPr>
              <a:t>δηλαδή </a:t>
            </a:r>
            <a:r>
              <a:rPr lang="el-GR" altLang="el-GR" sz="2400" dirty="0">
                <a:cs typeface="Times New Roman" pitchFamily="18" charset="0"/>
              </a:rPr>
              <a:t>οι τιμές του αντικειμένου πριν και μετά την ενημέρωση) για να επαναφέρει το αντικείμενο στην προηγούμενή του κατάσταση</a:t>
            </a:r>
            <a:r>
              <a:rPr lang="el-GR" altLang="el-GR" sz="2400" dirty="0" smtClean="0">
                <a:cs typeface="Times New Roman" pitchFamily="18" charset="0"/>
              </a:rPr>
              <a:t>.</a:t>
            </a:r>
            <a:endParaRPr lang="en-GB" alt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188467"/>
          </a:xfrm>
        </p:spPr>
        <p:txBody>
          <a:bodyPr>
            <a:noAutofit/>
          </a:bodyPr>
          <a:lstStyle/>
          <a:p>
            <a:pPr eaLnBrk="0" hangingPunct="0">
              <a:lnSpc>
                <a:spcPct val="125000"/>
              </a:lnSpc>
            </a:pPr>
            <a:r>
              <a:rPr lang="el-GR" altLang="el-GR" dirty="0">
                <a:cs typeface="Times New Roman" pitchFamily="18" charset="0"/>
              </a:rPr>
              <a:t>Ανάκαμψη συναλλαγών</a:t>
            </a:r>
          </a:p>
        </p:txBody>
      </p:sp>
      <p:sp>
        <p:nvSpPr>
          <p:cNvPr id="10" name="Rectangle 5"/>
          <p:cNvSpPr>
            <a:spLocks noChangeArrowheads="1"/>
          </p:cNvSpPr>
          <p:nvPr/>
        </p:nvSpPr>
        <p:spPr bwMode="auto">
          <a:xfrm>
            <a:off x="467544" y="1118349"/>
            <a:ext cx="820891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lnSpc>
                <a:spcPct val="125000"/>
              </a:lnSpc>
            </a:pPr>
            <a:r>
              <a:rPr lang="el-GR" altLang="el-GR" sz="2400" dirty="0" smtClean="0">
                <a:cs typeface="Times New Roman" pitchFamily="18" charset="0"/>
              </a:rPr>
              <a:t>Μια συναλλαγή αρχίζει με την επιτυχή εκτέλεση μιας εντολής </a:t>
            </a:r>
            <a:r>
              <a:rPr lang="en-US" altLang="el-GR" sz="2400" b="1" dirty="0" smtClean="0">
                <a:solidFill>
                  <a:srgbClr val="FF66FF"/>
                </a:solidFill>
                <a:cs typeface="Times New Roman" pitchFamily="18" charset="0"/>
              </a:rPr>
              <a:t>BEGIN TRANSACTION</a:t>
            </a:r>
            <a:r>
              <a:rPr lang="en-US" altLang="el-GR" sz="2400" dirty="0" smtClean="0">
                <a:cs typeface="Times New Roman" pitchFamily="18" charset="0"/>
              </a:rPr>
              <a:t> </a:t>
            </a:r>
            <a:r>
              <a:rPr lang="el-GR" altLang="el-GR" sz="2400" dirty="0" smtClean="0">
                <a:cs typeface="Times New Roman" pitchFamily="18" charset="0"/>
              </a:rPr>
              <a:t>και τελειώνει με την επιτυχή εκτέλεση μιας εντολής </a:t>
            </a:r>
            <a:r>
              <a:rPr lang="en-US" altLang="el-GR" sz="2400" b="1" dirty="0" smtClean="0">
                <a:solidFill>
                  <a:srgbClr val="FF66FF"/>
                </a:solidFill>
                <a:cs typeface="Times New Roman" pitchFamily="18" charset="0"/>
              </a:rPr>
              <a:t>COMMIT</a:t>
            </a:r>
            <a:r>
              <a:rPr lang="el-GR" altLang="el-GR" sz="2400" dirty="0" smtClean="0">
                <a:cs typeface="Times New Roman" pitchFamily="18" charset="0"/>
              </a:rPr>
              <a:t> (επικύρωση) ή </a:t>
            </a:r>
            <a:r>
              <a:rPr lang="en-US" altLang="el-GR" sz="2400" b="1" dirty="0" smtClean="0">
                <a:solidFill>
                  <a:srgbClr val="FF66FF"/>
                </a:solidFill>
                <a:cs typeface="Times New Roman" pitchFamily="18" charset="0"/>
              </a:rPr>
              <a:t>ROLLBACK</a:t>
            </a:r>
            <a:r>
              <a:rPr lang="en-US" altLang="el-GR" sz="2400" dirty="0" smtClean="0">
                <a:cs typeface="Times New Roman" pitchFamily="18" charset="0"/>
              </a:rPr>
              <a:t> </a:t>
            </a:r>
            <a:r>
              <a:rPr lang="el-GR" altLang="el-GR" sz="2400" dirty="0" smtClean="0">
                <a:cs typeface="Times New Roman" pitchFamily="18" charset="0"/>
              </a:rPr>
              <a:t>(ανασκευή).</a:t>
            </a:r>
          </a:p>
          <a:p>
            <a:pPr algn="just" eaLnBrk="0" hangingPunct="0">
              <a:lnSpc>
                <a:spcPct val="125000"/>
              </a:lnSpc>
            </a:pPr>
            <a:endParaRPr lang="el-GR" altLang="el-GR" sz="2400" dirty="0" smtClean="0">
              <a:cs typeface="Times New Roman" pitchFamily="18" charset="0"/>
            </a:endParaRPr>
          </a:p>
          <a:p>
            <a:pPr algn="just" eaLnBrk="0" hangingPunct="0"/>
            <a:r>
              <a:rPr lang="el-GR" altLang="el-GR" sz="2400" dirty="0" smtClean="0">
                <a:cs typeface="Times New Roman" pitchFamily="18" charset="0"/>
              </a:rPr>
              <a:t>Η </a:t>
            </a:r>
            <a:r>
              <a:rPr lang="en-US" altLang="el-GR" sz="2400" dirty="0" smtClean="0">
                <a:cs typeface="Times New Roman" pitchFamily="18" charset="0"/>
              </a:rPr>
              <a:t>COMMIT</a:t>
            </a:r>
            <a:r>
              <a:rPr lang="el-GR" altLang="el-GR" sz="2400" dirty="0" smtClean="0">
                <a:cs typeface="Times New Roman" pitchFamily="18" charset="0"/>
              </a:rPr>
              <a:t> εγκαθιστά κάτι που ονομάζεται </a:t>
            </a:r>
            <a:r>
              <a:rPr lang="el-GR" altLang="el-GR" sz="2400" b="1" dirty="0" smtClean="0">
                <a:solidFill>
                  <a:schemeClr val="accent1"/>
                </a:solidFill>
                <a:cs typeface="Times New Roman" pitchFamily="18" charset="0"/>
              </a:rPr>
              <a:t>σημείο επικύρωσης</a:t>
            </a:r>
            <a:r>
              <a:rPr lang="el-GR" altLang="el-GR" sz="2400" dirty="0" smtClean="0">
                <a:solidFill>
                  <a:schemeClr val="accent1"/>
                </a:solidFill>
                <a:cs typeface="Times New Roman" pitchFamily="18" charset="0"/>
              </a:rPr>
              <a:t> </a:t>
            </a:r>
            <a:r>
              <a:rPr lang="el-GR" altLang="el-GR" sz="2400" dirty="0" smtClean="0">
                <a:cs typeface="Times New Roman" pitchFamily="18" charset="0"/>
              </a:rPr>
              <a:t>ή </a:t>
            </a:r>
            <a:r>
              <a:rPr lang="el-GR" altLang="el-GR" sz="2400" b="1" dirty="0" smtClean="0">
                <a:solidFill>
                  <a:schemeClr val="accent1"/>
                </a:solidFill>
                <a:cs typeface="Times New Roman" pitchFamily="18" charset="0"/>
              </a:rPr>
              <a:t>σημείο συγχρονισμού</a:t>
            </a:r>
            <a:r>
              <a:rPr lang="el-GR" altLang="el-GR" sz="2400" dirty="0" smtClean="0">
                <a:cs typeface="Times New Roman" pitchFamily="18" charset="0"/>
              </a:rPr>
              <a:t>. </a:t>
            </a:r>
            <a:endParaRPr lang="el-GR" altLang="el-GR" sz="2400" dirty="0" smtClean="0"/>
          </a:p>
          <a:p>
            <a:pPr algn="just" eaLnBrk="0" hangingPunct="0"/>
            <a:r>
              <a:rPr lang="el-GR" altLang="el-GR" sz="2400" dirty="0" smtClean="0">
                <a:cs typeface="Times New Roman" pitchFamily="18" charset="0"/>
              </a:rPr>
              <a:t>Ένα σημείο επικύρωσης αντιστοιχεί λοιπόν στο τέλος μιας λογικής μονάδας εργασίας, και, επομένως, σε ένα σημείο στο οποίο η βάση δεδομένων είναι ή θα έπρεπε να είναι σε συνεπή κατάσταση. Η </a:t>
            </a:r>
            <a:r>
              <a:rPr lang="en-US" altLang="el-GR" sz="2400" dirty="0" smtClean="0">
                <a:cs typeface="Times New Roman" pitchFamily="18" charset="0"/>
              </a:rPr>
              <a:t>ROLLBACK</a:t>
            </a:r>
            <a:r>
              <a:rPr lang="el-GR" altLang="el-GR" sz="2400" dirty="0" smtClean="0">
                <a:cs typeface="Times New Roman" pitchFamily="18" charset="0"/>
              </a:rPr>
              <a:t> αντίθετα, επαναφέρει τη βάση δεδομένων στην κατάσταση που ήταν στο σημείο </a:t>
            </a:r>
            <a:r>
              <a:rPr lang="en-US" altLang="el-GR" sz="2400" dirty="0" smtClean="0">
                <a:cs typeface="Times New Roman" pitchFamily="18" charset="0"/>
              </a:rPr>
              <a:t>BEGIN TRANSACTION</a:t>
            </a:r>
            <a:r>
              <a:rPr lang="el-GR" altLang="el-GR" sz="2400" dirty="0" smtClean="0">
                <a:cs typeface="Times New Roman" pitchFamily="18" charset="0"/>
              </a:rPr>
              <a:t>, που σημαίνει ουσιαστικά επαναφορά στο προηγούμενο σημείο επικύρωσης.</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332483"/>
          </a:xfrm>
        </p:spPr>
        <p:txBody>
          <a:bodyPr>
            <a:noAutofit/>
          </a:bodyPr>
          <a:lstStyle/>
          <a:p>
            <a:r>
              <a:rPr lang="el-GR" altLang="el-GR" dirty="0" smtClean="0">
                <a:cs typeface="Times New Roman" pitchFamily="18" charset="0"/>
              </a:rPr>
              <a:t>Σημείο επικύρωσης (1 από 2)</a:t>
            </a:r>
            <a:endParaRPr lang="el-GR" altLang="el-GR" dirty="0">
              <a:cs typeface="Times New Roman" pitchFamily="18" charset="0"/>
            </a:endParaRPr>
          </a:p>
        </p:txBody>
      </p:sp>
      <p:sp>
        <p:nvSpPr>
          <p:cNvPr id="10" name="TextBox 4"/>
          <p:cNvSpPr txBox="1">
            <a:spLocks noChangeArrowheads="1"/>
          </p:cNvSpPr>
          <p:nvPr>
            <p:custDataLst>
              <p:tags r:id="rId2"/>
            </p:custDataLst>
          </p:nvPr>
        </p:nvSpPr>
        <p:spPr bwMode="auto">
          <a:xfrm>
            <a:off x="467544" y="1556792"/>
            <a:ext cx="8174484" cy="40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20000"/>
              </a:lnSpc>
            </a:pPr>
            <a:r>
              <a:rPr lang="el-GR" altLang="el-GR" sz="2400" b="1" dirty="0" smtClean="0">
                <a:solidFill>
                  <a:srgbClr val="7030A0"/>
                </a:solidFill>
                <a:cs typeface="Times New Roman" pitchFamily="18" charset="0"/>
              </a:rPr>
              <a:t>Όταν εγκαθίσταται ένα σημείο επικύρωσης:</a:t>
            </a:r>
          </a:p>
          <a:p>
            <a:pPr algn="just" eaLnBrk="0" hangingPunct="0">
              <a:lnSpc>
                <a:spcPct val="120000"/>
              </a:lnSpc>
            </a:pPr>
            <a:r>
              <a:rPr lang="el-GR" altLang="el-GR" sz="2400" dirty="0" smtClean="0">
                <a:cs typeface="Times New Roman" pitchFamily="18" charset="0"/>
              </a:rPr>
              <a:t>Όλες οι ενημερώσεις που έγιναν από το πρόγραμμα </a:t>
            </a:r>
            <a:r>
              <a:rPr lang="el-GR" altLang="el-GR" sz="2400" b="1" dirty="0" smtClean="0">
                <a:solidFill>
                  <a:schemeClr val="accent4">
                    <a:lumMod val="75000"/>
                  </a:schemeClr>
                </a:solidFill>
                <a:cs typeface="Times New Roman" pitchFamily="18" charset="0"/>
              </a:rPr>
              <a:t>μετά</a:t>
            </a:r>
            <a:r>
              <a:rPr lang="el-GR" altLang="el-GR" sz="2400" dirty="0" smtClean="0">
                <a:cs typeface="Times New Roman" pitchFamily="18" charset="0"/>
              </a:rPr>
              <a:t> από το προηγούμενο σημείο επικύρωσης επικυρώνονται, δηλαδή γίνονται </a:t>
            </a:r>
            <a:r>
              <a:rPr lang="el-GR" altLang="el-GR" sz="2400" dirty="0" smtClean="0">
                <a:solidFill>
                  <a:schemeClr val="accent1"/>
                </a:solidFill>
                <a:cs typeface="Times New Roman" pitchFamily="18" charset="0"/>
              </a:rPr>
              <a:t>μόνιμες</a:t>
            </a:r>
            <a:r>
              <a:rPr lang="el-GR" altLang="el-GR" sz="2400" dirty="0" smtClean="0">
                <a:cs typeface="Times New Roman" pitchFamily="18" charset="0"/>
              </a:rPr>
              <a:t>. </a:t>
            </a:r>
            <a:endParaRPr lang="el-GR" altLang="el-GR" sz="2400" dirty="0" smtClean="0"/>
          </a:p>
          <a:p>
            <a:pPr algn="just" eaLnBrk="0" hangingPunct="0">
              <a:lnSpc>
                <a:spcPct val="120000"/>
              </a:lnSpc>
            </a:pPr>
            <a:r>
              <a:rPr lang="el-GR" altLang="el-GR" sz="2400" b="1" dirty="0" smtClean="0">
                <a:solidFill>
                  <a:schemeClr val="accent4">
                    <a:lumMod val="75000"/>
                  </a:schemeClr>
                </a:solidFill>
                <a:cs typeface="Times New Roman" pitchFamily="18" charset="0"/>
              </a:rPr>
              <a:t>Πριν</a:t>
            </a:r>
            <a:r>
              <a:rPr lang="el-GR" altLang="el-GR" sz="2400" dirty="0" smtClean="0">
                <a:cs typeface="Times New Roman" pitchFamily="18" charset="0"/>
              </a:rPr>
              <a:t> από το σημείο επικύρωσης, όλες αυτές οι ενημερώσεις πρέπει να θεωρούνται δοκιμαστικές, με την έννοια ότι μπορεί να </a:t>
            </a:r>
            <a:r>
              <a:rPr lang="el-GR" altLang="el-GR" sz="2400" dirty="0" smtClean="0">
                <a:solidFill>
                  <a:schemeClr val="accent1"/>
                </a:solidFill>
                <a:cs typeface="Times New Roman" pitchFamily="18" charset="0"/>
              </a:rPr>
              <a:t>αναιρεθούν</a:t>
            </a:r>
            <a:r>
              <a:rPr lang="el-GR" altLang="el-GR" sz="2400" dirty="0" smtClean="0">
                <a:cs typeface="Times New Roman" pitchFamily="18" charset="0"/>
              </a:rPr>
              <a:t>. </a:t>
            </a:r>
            <a:endParaRPr lang="el-GR" altLang="el-GR" sz="2400" dirty="0" smtClean="0"/>
          </a:p>
          <a:p>
            <a:pPr algn="just" eaLnBrk="0" hangingPunct="0">
              <a:lnSpc>
                <a:spcPct val="120000"/>
              </a:lnSpc>
            </a:pPr>
            <a:r>
              <a:rPr lang="el-GR" altLang="el-GR" sz="2400" dirty="0" smtClean="0">
                <a:cs typeface="Times New Roman" pitchFamily="18" charset="0"/>
              </a:rPr>
              <a:t>Από τη στιγμή που επικυρώνεται μια ενημέρωση, εξασφαλίζεται ότι δε θα αναιρεθεί ποτέ.</a:t>
            </a:r>
            <a:endParaRPr lang="el-GR" altLang="el-GR" sz="24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88640"/>
            <a:ext cx="7772400" cy="1152128"/>
          </a:xfrm>
        </p:spPr>
        <p:txBody>
          <a:bodyPr>
            <a:normAutofit/>
          </a:bodyPr>
          <a:lstStyle/>
          <a:p>
            <a:pPr algn="ctr"/>
            <a:r>
              <a:rPr lang="el-GR" altLang="el-GR" sz="4400" dirty="0">
                <a:cs typeface="Times New Roman" pitchFamily="18" charset="0"/>
              </a:rPr>
              <a:t>Σημείο επικύρωσης </a:t>
            </a:r>
            <a:r>
              <a:rPr lang="el-GR" altLang="el-GR" sz="4400" dirty="0" smtClean="0">
                <a:cs typeface="Times New Roman" pitchFamily="18" charset="0"/>
              </a:rPr>
              <a:t>(2 </a:t>
            </a:r>
            <a:r>
              <a:rPr lang="el-GR" altLang="el-GR" sz="4400" dirty="0">
                <a:cs typeface="Times New Roman" pitchFamily="18" charset="0"/>
              </a:rPr>
              <a:t>από 2)</a:t>
            </a:r>
            <a:endParaRPr lang="el-GR" sz="4400" dirty="0">
              <a:latin typeface="+mn-lt"/>
            </a:endParaRPr>
          </a:p>
        </p:txBody>
      </p:sp>
      <p:sp>
        <p:nvSpPr>
          <p:cNvPr id="2" name="Ορθογώνιο 1"/>
          <p:cNvSpPr/>
          <p:nvPr/>
        </p:nvSpPr>
        <p:spPr>
          <a:xfrm>
            <a:off x="467544" y="1964447"/>
            <a:ext cx="8219256" cy="2400657"/>
          </a:xfrm>
          <a:prstGeom prst="rect">
            <a:avLst/>
          </a:prstGeom>
        </p:spPr>
        <p:txBody>
          <a:bodyPr wrap="square">
            <a:spAutoFit/>
          </a:bodyPr>
          <a:lstStyle/>
          <a:p>
            <a:pPr algn="just" eaLnBrk="0" hangingPunct="0">
              <a:lnSpc>
                <a:spcPct val="125000"/>
              </a:lnSpc>
            </a:pPr>
            <a:r>
              <a:rPr lang="el-GR" altLang="el-GR" sz="2400" u="sng" dirty="0" smtClean="0">
                <a:solidFill>
                  <a:srgbClr val="7030A0"/>
                </a:solidFill>
                <a:cs typeface="Times New Roman" pitchFamily="18" charset="0"/>
              </a:rPr>
              <a:t>Προσοχή</a:t>
            </a:r>
            <a:r>
              <a:rPr lang="el-GR" altLang="el-GR" sz="2400" dirty="0" smtClean="0">
                <a:solidFill>
                  <a:srgbClr val="7030A0"/>
                </a:solidFill>
                <a:cs typeface="Times New Roman" pitchFamily="18" charset="0"/>
              </a:rPr>
              <a:t>: </a:t>
            </a:r>
            <a:endParaRPr lang="el-GR" altLang="el-GR" sz="2400" dirty="0" smtClean="0">
              <a:solidFill>
                <a:srgbClr val="7030A0"/>
              </a:solidFill>
            </a:endParaRPr>
          </a:p>
          <a:p>
            <a:pPr algn="just" eaLnBrk="0" hangingPunct="0">
              <a:lnSpc>
                <a:spcPct val="125000"/>
              </a:lnSpc>
            </a:pPr>
            <a:r>
              <a:rPr lang="el-GR" altLang="el-GR" sz="2400" dirty="0" smtClean="0">
                <a:cs typeface="Times New Roman" pitchFamily="18" charset="0"/>
              </a:rPr>
              <a:t>Οι εντολές </a:t>
            </a:r>
            <a:r>
              <a:rPr lang="en-US" altLang="el-GR" sz="2400" b="1" dirty="0" smtClean="0">
                <a:solidFill>
                  <a:srgbClr val="FF66FF"/>
                </a:solidFill>
                <a:cs typeface="Times New Roman" pitchFamily="18" charset="0"/>
              </a:rPr>
              <a:t>COMMIT</a:t>
            </a:r>
            <a:r>
              <a:rPr lang="el-GR" altLang="el-GR" sz="2400" dirty="0" smtClean="0">
                <a:cs typeface="Times New Roman" pitchFamily="18" charset="0"/>
              </a:rPr>
              <a:t> και </a:t>
            </a:r>
            <a:r>
              <a:rPr lang="en-US" altLang="el-GR" sz="2400" b="1" dirty="0" smtClean="0">
                <a:solidFill>
                  <a:srgbClr val="FF66FF"/>
                </a:solidFill>
                <a:cs typeface="Times New Roman" pitchFamily="18" charset="0"/>
              </a:rPr>
              <a:t>ROLLBACK</a:t>
            </a:r>
            <a:r>
              <a:rPr lang="el-GR" altLang="el-GR" sz="2400" dirty="0" smtClean="0">
                <a:cs typeface="Times New Roman" pitchFamily="18" charset="0"/>
              </a:rPr>
              <a:t> τερματίζουν τη συναλλαγή και όχι το πρόγραμμα. Γενικά, η εκτέλεση ενός προγράμματος αποτελείται από μια ακολουθία πολλών συναλλαγών που εκτελούνται η μία μετά από την άλλη.</a:t>
            </a:r>
            <a:endParaRPr lang="el-GR" altLang="el-GR" sz="2400" dirty="0"/>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116632"/>
            <a:ext cx="8352928"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smtClean="0">
                <a:cs typeface="Times New Roman" pitchFamily="18" charset="0"/>
              </a:rPr>
              <a:t>Εκτέλεση προγράμματος ως μια ακολουθία συναλλαγών</a:t>
            </a:r>
            <a:endParaRPr lang="el-GR" dirty="0">
              <a:cs typeface="Times New Roman" pitchFamily="18" charset="0"/>
            </a:endParaRPr>
          </a:p>
        </p:txBody>
      </p:sp>
      <p:graphicFrame>
        <p:nvGraphicFramePr>
          <p:cNvPr id="2" name="Αντικείμενο 1" descr="Διάγραμμα παραδείγματος Εκτέλεσης προγράμματος ως μια ακολουθία συναλλαγών."/>
          <p:cNvGraphicFramePr>
            <a:graphicFrameLocks noChangeAspect="1"/>
          </p:cNvGraphicFramePr>
          <p:nvPr>
            <p:extLst>
              <p:ext uri="{D42A27DB-BD31-4B8C-83A1-F6EECF244321}">
                <p14:modId xmlns:p14="http://schemas.microsoft.com/office/powerpoint/2010/main" val="3844419612"/>
              </p:ext>
            </p:extLst>
          </p:nvPr>
        </p:nvGraphicFramePr>
        <p:xfrm>
          <a:off x="611559" y="1516957"/>
          <a:ext cx="8064897" cy="4504331"/>
        </p:xfrm>
        <a:graphic>
          <a:graphicData uri="http://schemas.openxmlformats.org/presentationml/2006/ole">
            <mc:AlternateContent xmlns:mc="http://schemas.openxmlformats.org/markup-compatibility/2006">
              <mc:Choice xmlns:v="urn:schemas-microsoft-com:vml" Requires="v">
                <p:oleObj spid="_x0000_s14361" name="Document" r:id="rId5" imgW="5372100" imgH="3000756" progId="Word.Document.8">
                  <p:embed/>
                </p:oleObj>
              </mc:Choice>
              <mc:Fallback>
                <p:oleObj name="Document" r:id="rId5" imgW="5372100" imgH="3000756"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59" y="1516957"/>
                        <a:ext cx="8064897" cy="4504331"/>
                      </a:xfrm>
                      <a:prstGeom prst="rect">
                        <a:avLst/>
                      </a:prstGeom>
                      <a:noFill/>
                      <a:ln>
                        <a:noFill/>
                      </a:ln>
                      <a:effectLst/>
                    </p:spPr>
                  </p:pic>
                </p:oleObj>
              </mc:Fallback>
            </mc:AlternateContent>
          </a:graphicData>
        </a:graphic>
      </p:graphicFrame>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2"/>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0" y="152301"/>
            <a:ext cx="9143999"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altLang="el-GR" dirty="0" smtClean="0"/>
              <a:t>Μονάδα εργασίας/</a:t>
            </a:r>
            <a:br>
              <a:rPr lang="el-GR" altLang="el-GR" dirty="0" smtClean="0"/>
            </a:br>
            <a:r>
              <a:rPr lang="el-GR" altLang="el-GR" dirty="0" smtClean="0"/>
              <a:t>Μονάδα ανάκαμψης</a:t>
            </a:r>
            <a:endParaRPr lang="el-GR" dirty="0"/>
          </a:p>
        </p:txBody>
      </p:sp>
      <p:sp>
        <p:nvSpPr>
          <p:cNvPr id="8" name="Rectangle 4"/>
          <p:cNvSpPr txBox="1">
            <a:spLocks noChangeArrowheads="1"/>
          </p:cNvSpPr>
          <p:nvPr>
            <p:custDataLst>
              <p:tags r:id="rId2"/>
            </p:custDataLst>
          </p:nvPr>
        </p:nvSpPr>
        <p:spPr>
          <a:xfrm>
            <a:off x="467545" y="1772816"/>
            <a:ext cx="8208912" cy="31683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5000"/>
              </a:lnSpc>
              <a:buNone/>
            </a:pPr>
            <a:r>
              <a:rPr lang="el-GR" altLang="el-GR" sz="2400" dirty="0" smtClean="0">
                <a:cs typeface="Times New Roman" pitchFamily="18" charset="0"/>
              </a:rPr>
              <a:t>Οι </a:t>
            </a:r>
            <a:r>
              <a:rPr lang="el-GR" altLang="el-GR" sz="2400" b="1" dirty="0" smtClean="0">
                <a:solidFill>
                  <a:schemeClr val="accent1"/>
                </a:solidFill>
                <a:cs typeface="Times New Roman" pitchFamily="18" charset="0"/>
              </a:rPr>
              <a:t>συναλλαγές</a:t>
            </a:r>
            <a:r>
              <a:rPr lang="el-GR" altLang="el-GR" sz="2400" dirty="0" smtClean="0">
                <a:cs typeface="Times New Roman" pitchFamily="18" charset="0"/>
              </a:rPr>
              <a:t> δεν είναι μόνο η </a:t>
            </a:r>
            <a:r>
              <a:rPr lang="el-GR" altLang="el-GR" sz="2400" dirty="0" smtClean="0">
                <a:solidFill>
                  <a:srgbClr val="FF66FF"/>
                </a:solidFill>
                <a:cs typeface="Times New Roman" pitchFamily="18" charset="0"/>
              </a:rPr>
              <a:t>μονάδα εργασίας</a:t>
            </a:r>
            <a:r>
              <a:rPr lang="el-GR" altLang="el-GR" sz="2400" dirty="0" smtClean="0">
                <a:cs typeface="Times New Roman" pitchFamily="18" charset="0"/>
              </a:rPr>
              <a:t>, αλλά και η </a:t>
            </a:r>
            <a:r>
              <a:rPr lang="el-GR" altLang="el-GR" sz="2400" dirty="0" smtClean="0">
                <a:solidFill>
                  <a:srgbClr val="FF66FF"/>
                </a:solidFill>
                <a:cs typeface="Times New Roman" pitchFamily="18" charset="0"/>
              </a:rPr>
              <a:t>μονάδα ανάκαμψης</a:t>
            </a:r>
            <a:r>
              <a:rPr lang="el-GR" altLang="el-GR" sz="2400" dirty="0" smtClean="0">
                <a:cs typeface="Times New Roman" pitchFamily="18" charset="0"/>
              </a:rPr>
              <a:t>. </a:t>
            </a:r>
          </a:p>
          <a:p>
            <a:pPr marL="0" indent="0" algn="just">
              <a:lnSpc>
                <a:spcPct val="125000"/>
              </a:lnSpc>
              <a:buNone/>
            </a:pPr>
            <a:r>
              <a:rPr lang="el-GR" altLang="el-GR" sz="2400" dirty="0" smtClean="0">
                <a:cs typeface="Times New Roman" pitchFamily="18" charset="0"/>
              </a:rPr>
              <a:t>Γενικά, αν μια συναλλαγή επικυρωθεί με επιτυχία, το σύστημα εγγυάται ότι οι ενημερώσεις της έχουν πραγματοποιηθεί μόνιμα στη βάση δεδομένων ακόμα και αν το σύστημα καταρρεύσει την αμέσως επόμενη στιγμή. </a:t>
            </a:r>
            <a:endParaRPr lang="el-GR" altLang="el-GR" sz="2400" dirty="0">
              <a:cs typeface="Times New Roman" pitchFamily="18" charset="0"/>
            </a:endParaRP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16215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dirty="0" smtClean="0"/>
              <a:t>Κανόνας προεγγραφής των πεπραγμένων</a:t>
            </a:r>
            <a:endParaRPr lang="el-GR" dirty="0"/>
          </a:p>
        </p:txBody>
      </p:sp>
      <p:sp>
        <p:nvSpPr>
          <p:cNvPr id="3" name="Ορθογώνιο 2"/>
          <p:cNvSpPr/>
          <p:nvPr/>
        </p:nvSpPr>
        <p:spPr>
          <a:xfrm>
            <a:off x="467544" y="1178428"/>
            <a:ext cx="8208912" cy="5130892"/>
          </a:xfrm>
          <a:prstGeom prst="rect">
            <a:avLst/>
          </a:prstGeom>
        </p:spPr>
        <p:txBody>
          <a:bodyPr wrap="square">
            <a:spAutoFit/>
          </a:bodyPr>
          <a:lstStyle/>
          <a:p>
            <a:pPr algn="just">
              <a:lnSpc>
                <a:spcPct val="115000"/>
              </a:lnSpc>
            </a:pPr>
            <a:r>
              <a:rPr lang="el-GR" altLang="el-GR" sz="2200" b="1" u="sng" dirty="0" smtClean="0">
                <a:solidFill>
                  <a:srgbClr val="7030A0"/>
                </a:solidFill>
                <a:cs typeface="Times New Roman" pitchFamily="18" charset="0"/>
              </a:rPr>
              <a:t>Παράδειγμα</a:t>
            </a:r>
            <a:r>
              <a:rPr lang="el-GR" altLang="el-GR" sz="2200" b="1" dirty="0" smtClean="0">
                <a:solidFill>
                  <a:srgbClr val="7030A0"/>
                </a:solidFill>
                <a:cs typeface="Times New Roman" pitchFamily="18" charset="0"/>
              </a:rPr>
              <a:t>:</a:t>
            </a:r>
            <a:r>
              <a:rPr lang="el-GR" altLang="el-GR" sz="2200" dirty="0" smtClean="0">
                <a:solidFill>
                  <a:srgbClr val="7030A0"/>
                </a:solidFill>
                <a:cs typeface="Times New Roman" pitchFamily="18" charset="0"/>
              </a:rPr>
              <a:t> </a:t>
            </a:r>
          </a:p>
          <a:p>
            <a:pPr algn="just">
              <a:lnSpc>
                <a:spcPct val="115000"/>
              </a:lnSpc>
            </a:pPr>
            <a:r>
              <a:rPr lang="el-GR" altLang="el-GR" sz="2200" dirty="0" smtClean="0">
                <a:cs typeface="Times New Roman" pitchFamily="18" charset="0"/>
              </a:rPr>
              <a:t>Είναι πολύ πιθανό να καταρρεύσει το σύστημα αφού ικανοποιηθεί η </a:t>
            </a:r>
            <a:r>
              <a:rPr lang="en-US" altLang="el-GR" sz="2200" dirty="0" smtClean="0">
                <a:cs typeface="Times New Roman" pitchFamily="18" charset="0"/>
              </a:rPr>
              <a:t>COMMIT</a:t>
            </a:r>
            <a:r>
              <a:rPr lang="el-GR" altLang="el-GR" sz="2200" dirty="0" smtClean="0">
                <a:cs typeface="Times New Roman" pitchFamily="18" charset="0"/>
              </a:rPr>
              <a:t>, αλλά πριν γίνει η φυσική καταγραφή των ενημερώσεων στη βάση δεδομένων –οι ενημερώσεις βρίσκονται σε περιοχή προσωρινής αποθήκευσης στην κύρια μνήμη, και έτσι να χαθούν τη στιγμή της κατάρρευσης. Τότε, η διαδικασία επανεκκίνησης του συστήματος και πάλι θα πραγματοποιήσει αυτές τις ενημερώσεις στη βάση δεδομένων. Μπορεί να βρει τις τιμές που πρέπει να γραφούν, εξετάζοντας τις σχετικές καταχωρήσεις που υπάρχουν στο αρχείο πεπραγμένων. Επομένως, πρέπει να έχει γίνει η φυσική καταγραφή στο αρχείο πεπραγμένων πριν ολοκληρωθεί η επεξεργασία της </a:t>
            </a:r>
            <a:r>
              <a:rPr lang="en-US" altLang="el-GR" sz="2200" dirty="0" smtClean="0">
                <a:cs typeface="Times New Roman" pitchFamily="18" charset="0"/>
              </a:rPr>
              <a:t>COMMIT</a:t>
            </a:r>
            <a:r>
              <a:rPr lang="el-GR" altLang="el-GR" sz="2200" dirty="0" smtClean="0">
                <a:cs typeface="Times New Roman" pitchFamily="18" charset="0"/>
              </a:rPr>
              <a:t>. Αυτός ο σημαντικός κανόνας είναι γνωστός ως </a:t>
            </a:r>
            <a:r>
              <a:rPr lang="el-GR" altLang="el-GR" sz="2200" b="1" dirty="0" smtClean="0">
                <a:solidFill>
                  <a:schemeClr val="accent1"/>
                </a:solidFill>
                <a:cs typeface="Times New Roman" pitchFamily="18" charset="0"/>
              </a:rPr>
              <a:t>κανόνας προεγγραφής των πεπραγμένων</a:t>
            </a:r>
            <a:r>
              <a:rPr lang="el-GR" altLang="el-GR" sz="2200" dirty="0" smtClean="0">
                <a:cs typeface="Times New Roman" pitchFamily="18" charset="0"/>
              </a:rPr>
              <a:t>.</a:t>
            </a:r>
            <a:endParaRPr lang="el-GR" altLang="el-GR" sz="22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04491"/>
          </a:xfrm>
        </p:spPr>
        <p:txBody>
          <a:bodyPr>
            <a:normAutofit/>
          </a:bodyPr>
          <a:lstStyle/>
          <a:p>
            <a:r>
              <a:rPr lang="el-GR" altLang="el-GR" dirty="0" smtClean="0">
                <a:cs typeface="Times New Roman" pitchFamily="18" charset="0"/>
              </a:rPr>
              <a:t>Οι ιδιότητες </a:t>
            </a:r>
            <a:r>
              <a:rPr lang="en-US" altLang="el-GR" dirty="0" smtClean="0">
                <a:cs typeface="Times New Roman" pitchFamily="18" charset="0"/>
              </a:rPr>
              <a:t>ACID</a:t>
            </a:r>
            <a:endParaRPr lang="en-US" altLang="el-GR" dirty="0"/>
          </a:p>
        </p:txBody>
      </p:sp>
      <p:sp>
        <p:nvSpPr>
          <p:cNvPr id="8" name="Text Box 2"/>
          <p:cNvSpPr txBox="1">
            <a:spLocks noChangeArrowheads="1"/>
          </p:cNvSpPr>
          <p:nvPr>
            <p:custDataLst>
              <p:tags r:id="rId2"/>
            </p:custDataLst>
          </p:nvPr>
        </p:nvSpPr>
        <p:spPr bwMode="auto">
          <a:xfrm>
            <a:off x="467544" y="1268760"/>
            <a:ext cx="8280920" cy="4869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a:r>
              <a:rPr lang="el-GR" altLang="el-GR" sz="2400" dirty="0" smtClean="0">
                <a:latin typeface="+mn-lt"/>
                <a:cs typeface="Times New Roman" pitchFamily="18" charset="0"/>
              </a:rPr>
              <a:t>Οι συναλλαγές έχουν τέσσερις βασικές ιδιότητες:</a:t>
            </a:r>
          </a:p>
          <a:p>
            <a:pPr algn="just"/>
            <a:r>
              <a:rPr lang="el-GR" altLang="el-GR" sz="2400" b="1" dirty="0" smtClean="0">
                <a:solidFill>
                  <a:schemeClr val="accent1"/>
                </a:solidFill>
                <a:latin typeface="+mn-lt"/>
                <a:cs typeface="Times New Roman" pitchFamily="18" charset="0"/>
              </a:rPr>
              <a:t>Ατομικότητα</a:t>
            </a:r>
            <a:r>
              <a:rPr lang="el-GR" altLang="el-GR" sz="2400" dirty="0" smtClean="0">
                <a:latin typeface="+mn-lt"/>
                <a:cs typeface="Times New Roman" pitchFamily="18" charset="0"/>
              </a:rPr>
              <a:t> (</a:t>
            </a:r>
            <a:r>
              <a:rPr lang="en-US" altLang="el-GR" sz="2400" dirty="0" smtClean="0">
                <a:latin typeface="+mn-lt"/>
                <a:cs typeface="Times New Roman" pitchFamily="18" charset="0"/>
              </a:rPr>
              <a:t>atomicity</a:t>
            </a:r>
            <a:r>
              <a:rPr lang="el-GR" altLang="el-GR" sz="2400" dirty="0" smtClean="0">
                <a:latin typeface="+mn-lt"/>
                <a:cs typeface="Times New Roman" pitchFamily="18" charset="0"/>
              </a:rPr>
              <a:t>): οι συναλλαγές είναι ατομικές </a:t>
            </a:r>
          </a:p>
          <a:p>
            <a:pPr algn="just"/>
            <a:r>
              <a:rPr lang="el-GR" altLang="el-GR" sz="2400" dirty="0" smtClean="0">
                <a:latin typeface="+mn-lt"/>
                <a:cs typeface="Times New Roman" pitchFamily="18" charset="0"/>
              </a:rPr>
              <a:t>(«όλα ή τίποτα»).</a:t>
            </a:r>
          </a:p>
          <a:p>
            <a:pPr algn="just"/>
            <a:r>
              <a:rPr lang="el-GR" altLang="el-GR" sz="2400" b="1" dirty="0" smtClean="0">
                <a:solidFill>
                  <a:schemeClr val="accent1"/>
                </a:solidFill>
                <a:latin typeface="+mn-lt"/>
                <a:cs typeface="Times New Roman" pitchFamily="18" charset="0"/>
              </a:rPr>
              <a:t>Συνέπεια</a:t>
            </a:r>
            <a:r>
              <a:rPr lang="el-GR" altLang="el-GR" sz="2400" dirty="0" smtClean="0">
                <a:latin typeface="+mn-lt"/>
                <a:cs typeface="Times New Roman" pitchFamily="18" charset="0"/>
              </a:rPr>
              <a:t> (</a:t>
            </a:r>
            <a:r>
              <a:rPr lang="en-US" altLang="el-GR" sz="2400" dirty="0" smtClean="0">
                <a:latin typeface="+mn-lt"/>
                <a:cs typeface="Times New Roman" pitchFamily="18" charset="0"/>
              </a:rPr>
              <a:t>consistency</a:t>
            </a:r>
            <a:r>
              <a:rPr lang="el-GR" altLang="el-GR" sz="2400" dirty="0" smtClean="0">
                <a:latin typeface="+mn-lt"/>
                <a:cs typeface="Times New Roman" pitchFamily="18" charset="0"/>
              </a:rPr>
              <a:t>): οι μετασχηματισμοί διατηρούν τη </a:t>
            </a:r>
          </a:p>
          <a:p>
            <a:pPr algn="just"/>
            <a:r>
              <a:rPr lang="el-GR" altLang="el-GR" sz="2400" dirty="0" smtClean="0">
                <a:latin typeface="+mn-lt"/>
                <a:cs typeface="Times New Roman" pitchFamily="18" charset="0"/>
              </a:rPr>
              <a:t>συνέπεια της βάσης δεδομένων.</a:t>
            </a:r>
          </a:p>
          <a:p>
            <a:pPr algn="just"/>
            <a:r>
              <a:rPr lang="el-GR" altLang="el-GR" sz="2400" b="1" dirty="0" smtClean="0">
                <a:solidFill>
                  <a:schemeClr val="accent1"/>
                </a:solidFill>
                <a:latin typeface="+mn-lt"/>
                <a:cs typeface="Times New Roman" pitchFamily="18" charset="0"/>
              </a:rPr>
              <a:t>Απομόνωση</a:t>
            </a:r>
            <a:r>
              <a:rPr lang="el-GR" altLang="el-GR" sz="2400" dirty="0" smtClean="0">
                <a:latin typeface="+mn-lt"/>
                <a:cs typeface="Times New Roman" pitchFamily="18" charset="0"/>
              </a:rPr>
              <a:t> (</a:t>
            </a:r>
            <a:r>
              <a:rPr lang="en-US" altLang="el-GR" sz="2400" dirty="0" smtClean="0">
                <a:latin typeface="+mn-lt"/>
                <a:cs typeface="Times New Roman" pitchFamily="18" charset="0"/>
              </a:rPr>
              <a:t>isolation</a:t>
            </a:r>
            <a:r>
              <a:rPr lang="el-GR" altLang="el-GR" sz="2400" dirty="0" smtClean="0">
                <a:latin typeface="+mn-lt"/>
                <a:cs typeface="Times New Roman" pitchFamily="18" charset="0"/>
              </a:rPr>
              <a:t>): οι συναλλαγές είναι απομονωμένες η μία </a:t>
            </a:r>
          </a:p>
          <a:p>
            <a:pPr algn="just"/>
            <a:r>
              <a:rPr lang="el-GR" altLang="el-GR" sz="2400" dirty="0" smtClean="0">
                <a:latin typeface="+mn-lt"/>
                <a:cs typeface="Times New Roman" pitchFamily="18" charset="0"/>
              </a:rPr>
              <a:t>από την άλλη. Δηλαδή, αν και γενικά υπάρχουν πολλές συναλλαγές </a:t>
            </a:r>
          </a:p>
          <a:p>
            <a:pPr algn="just"/>
            <a:r>
              <a:rPr lang="el-GR" altLang="el-GR" sz="2400" dirty="0" smtClean="0">
                <a:latin typeface="+mn-lt"/>
                <a:cs typeface="Times New Roman" pitchFamily="18" charset="0"/>
              </a:rPr>
              <a:t>που εκτελούνται ταυτόχρονα, οι ενημερώσεις οποιασδήποτε </a:t>
            </a:r>
          </a:p>
          <a:p>
            <a:pPr algn="just"/>
            <a:r>
              <a:rPr lang="el-GR" altLang="el-GR" sz="2400" dirty="0" smtClean="0">
                <a:latin typeface="+mn-lt"/>
                <a:cs typeface="Times New Roman" pitchFamily="18" charset="0"/>
              </a:rPr>
              <a:t>δεδομένης συναλλαγής παραμένουν κρυφές από όλες τις </a:t>
            </a:r>
          </a:p>
          <a:p>
            <a:pPr algn="just"/>
            <a:r>
              <a:rPr lang="el-GR" altLang="el-GR" sz="2400" dirty="0" smtClean="0">
                <a:latin typeface="+mn-lt"/>
                <a:cs typeface="Times New Roman" pitchFamily="18" charset="0"/>
              </a:rPr>
              <a:t>υπόλοιπες, μέχρι να επικυρωθεί η συναλλαγή. </a:t>
            </a:r>
          </a:p>
          <a:p>
            <a:pPr algn="just"/>
            <a:r>
              <a:rPr lang="el-GR" altLang="el-GR" sz="2400" b="1" dirty="0" smtClean="0">
                <a:solidFill>
                  <a:schemeClr val="accent1"/>
                </a:solidFill>
                <a:latin typeface="+mn-lt"/>
                <a:cs typeface="Times New Roman" pitchFamily="18" charset="0"/>
              </a:rPr>
              <a:t>Ανθεκτικότητα</a:t>
            </a:r>
            <a:r>
              <a:rPr lang="el-GR" altLang="el-GR" sz="2400" dirty="0" smtClean="0">
                <a:latin typeface="+mn-lt"/>
                <a:cs typeface="Times New Roman" pitchFamily="18" charset="0"/>
              </a:rPr>
              <a:t> (</a:t>
            </a:r>
            <a:r>
              <a:rPr lang="en-US" altLang="el-GR" sz="2400" dirty="0" smtClean="0">
                <a:latin typeface="+mn-lt"/>
                <a:cs typeface="Times New Roman" pitchFamily="18" charset="0"/>
              </a:rPr>
              <a:t>durability</a:t>
            </a:r>
            <a:r>
              <a:rPr lang="el-GR" altLang="el-GR" sz="2400" dirty="0" smtClean="0">
                <a:latin typeface="+mn-lt"/>
                <a:cs typeface="Times New Roman" pitchFamily="18" charset="0"/>
              </a:rPr>
              <a:t>): αφού επικυρωθεί μια συναλλαγή, </a:t>
            </a:r>
          </a:p>
          <a:p>
            <a:pPr algn="just"/>
            <a:r>
              <a:rPr lang="el-GR" altLang="el-GR" sz="2400" dirty="0" smtClean="0">
                <a:latin typeface="+mn-lt"/>
                <a:cs typeface="Times New Roman" pitchFamily="18" charset="0"/>
              </a:rPr>
              <a:t>οι ενημερώσεις της επιβιώνουν ακόμα και αν επακολουθήσει </a:t>
            </a:r>
          </a:p>
          <a:p>
            <a:pPr algn="just"/>
            <a:r>
              <a:rPr lang="el-GR" altLang="el-GR" sz="2400" dirty="0" smtClean="0">
                <a:latin typeface="+mn-lt"/>
                <a:cs typeface="Times New Roman" pitchFamily="18" charset="0"/>
              </a:rPr>
              <a:t>κατάρρευση του συστήματος.</a:t>
            </a:r>
            <a:endParaRPr lang="el-GR" altLang="el-GR" sz="2400" dirty="0">
              <a:latin typeface="+mn-lt"/>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7384"/>
            <a:ext cx="8424936" cy="1260475"/>
          </a:xfrm>
        </p:spPr>
        <p:txBody>
          <a:bodyPr>
            <a:noAutofit/>
          </a:bodyPr>
          <a:lstStyle/>
          <a:p>
            <a:pPr>
              <a:lnSpc>
                <a:spcPct val="125000"/>
              </a:lnSpc>
            </a:pPr>
            <a:r>
              <a:rPr lang="el-GR" altLang="el-GR" dirty="0">
                <a:cs typeface="Times New Roman" pitchFamily="18" charset="0"/>
              </a:rPr>
              <a:t>Ανάκαμψη συστήματος</a:t>
            </a:r>
          </a:p>
        </p:txBody>
      </p:sp>
      <p:sp>
        <p:nvSpPr>
          <p:cNvPr id="8" name="Rectangle 1026"/>
          <p:cNvSpPr>
            <a:spLocks noChangeArrowheads="1"/>
          </p:cNvSpPr>
          <p:nvPr/>
        </p:nvSpPr>
        <p:spPr bwMode="auto">
          <a:xfrm>
            <a:off x="467545" y="1412776"/>
            <a:ext cx="820891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smtClean="0">
                <a:cs typeface="Times New Roman" pitchFamily="18" charset="0"/>
              </a:rPr>
              <a:t>Μια “καθολική” αστοχία επηρεάζει όλες τις συναλλαγές που είναι σε εξέλιξη τη στιγμή της αστοχίας και, επομένως, έχει σημαντικές επιπτώσεις σε ολόκληρο το σύστημα.</a:t>
            </a:r>
          </a:p>
          <a:p>
            <a:pPr algn="just"/>
            <a:endParaRPr lang="el-GR" altLang="el-GR" sz="2400" dirty="0" smtClean="0">
              <a:cs typeface="Times New Roman" pitchFamily="18" charset="0"/>
            </a:endParaRPr>
          </a:p>
          <a:p>
            <a:pPr algn="just">
              <a:lnSpc>
                <a:spcPct val="150000"/>
              </a:lnSpc>
            </a:pPr>
            <a:r>
              <a:rPr lang="el-GR" altLang="el-GR" sz="2400" dirty="0" smtClean="0">
                <a:cs typeface="Times New Roman" pitchFamily="18" charset="0"/>
              </a:rPr>
              <a:t>Οι </a:t>
            </a:r>
            <a:r>
              <a:rPr lang="el-GR" altLang="el-GR" sz="2400" dirty="0" smtClean="0">
                <a:solidFill>
                  <a:srgbClr val="7030A0"/>
                </a:solidFill>
                <a:cs typeface="Times New Roman" pitchFamily="18" charset="0"/>
              </a:rPr>
              <a:t>“καθολικές” αστοχίες</a:t>
            </a:r>
            <a:r>
              <a:rPr lang="el-GR" altLang="el-GR" sz="2400" dirty="0" smtClean="0">
                <a:cs typeface="Times New Roman" pitchFamily="18" charset="0"/>
              </a:rPr>
              <a:t> κατατάσσονται σε δύο γενικές κατηγορίες</a:t>
            </a:r>
            <a:r>
              <a:rPr lang="el-GR" altLang="el-GR" sz="2400" dirty="0" smtClean="0"/>
              <a:t>:</a:t>
            </a:r>
          </a:p>
          <a:p>
            <a:pPr marL="800100" lvl="1" indent="-342900" algn="just">
              <a:lnSpc>
                <a:spcPct val="150000"/>
              </a:lnSpc>
              <a:buFont typeface="Wingdings" panose="05000000000000000000" pitchFamily="2" charset="2"/>
              <a:buChar char="§"/>
            </a:pPr>
            <a:r>
              <a:rPr lang="el-GR" altLang="el-GR" sz="2400" b="1" dirty="0" smtClean="0">
                <a:solidFill>
                  <a:schemeClr val="accent1"/>
                </a:solidFill>
                <a:cs typeface="Times New Roman" pitchFamily="18" charset="0"/>
              </a:rPr>
              <a:t>αστοχίες συστήματος</a:t>
            </a:r>
            <a:r>
              <a:rPr lang="el-GR" altLang="el-GR" sz="2400" dirty="0" smtClean="0">
                <a:cs typeface="Times New Roman" pitchFamily="18" charset="0"/>
              </a:rPr>
              <a:t> </a:t>
            </a:r>
            <a:r>
              <a:rPr lang="el-GR" altLang="el-GR" sz="2400" dirty="0" smtClean="0">
                <a:solidFill>
                  <a:schemeClr val="accent1"/>
                </a:solidFill>
              </a:rPr>
              <a:t>,</a:t>
            </a:r>
          </a:p>
          <a:p>
            <a:pPr marL="800100" lvl="1" indent="-342900" algn="just">
              <a:lnSpc>
                <a:spcPct val="150000"/>
              </a:lnSpc>
              <a:buFont typeface="Wingdings" panose="05000000000000000000" pitchFamily="2" charset="2"/>
              <a:buChar char="§"/>
            </a:pPr>
            <a:r>
              <a:rPr lang="el-GR" altLang="el-GR" sz="2400" b="1" dirty="0" smtClean="0">
                <a:solidFill>
                  <a:schemeClr val="accent1"/>
                </a:solidFill>
                <a:cs typeface="Times New Roman" pitchFamily="18" charset="0"/>
              </a:rPr>
              <a:t>αστοχίες μέσων</a:t>
            </a:r>
            <a:r>
              <a:rPr lang="el-GR" altLang="el-GR" sz="2400" dirty="0" smtClean="0">
                <a:cs typeface="Times New Roman" pitchFamily="18" charset="0"/>
              </a:rPr>
              <a:t>.</a:t>
            </a:r>
            <a:endParaRPr lang="el-GR" altLang="el-GR" sz="2400" dirty="0" smtClean="0"/>
          </a:p>
          <a:p>
            <a:pPr algn="just"/>
            <a:endParaRPr lang="el-GR" altLang="el-GR" sz="2400" dirty="0">
              <a:cs typeface="Times New Roman" pitchFamily="18" charset="0"/>
            </a:endParaRPr>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80120"/>
          </a:xfrm>
        </p:spPr>
        <p:txBody>
          <a:bodyPr>
            <a:noAutofit/>
          </a:bodyPr>
          <a:lstStyle/>
          <a:p>
            <a:pPr>
              <a:lnSpc>
                <a:spcPct val="125000"/>
              </a:lnSpc>
            </a:pPr>
            <a:r>
              <a:rPr lang="el-GR" altLang="el-GR" dirty="0" smtClean="0">
                <a:latin typeface="+mn-lt"/>
                <a:cs typeface="Times New Roman" pitchFamily="18" charset="0"/>
              </a:rPr>
              <a:t>Αστοχίες συστήματος</a:t>
            </a:r>
            <a:endParaRPr lang="el-GR" altLang="el-GR" dirty="0">
              <a:latin typeface="+mn-lt"/>
              <a:cs typeface="Times New Roman" pitchFamily="18" charset="0"/>
            </a:endParaRPr>
          </a:p>
        </p:txBody>
      </p:sp>
      <p:sp>
        <p:nvSpPr>
          <p:cNvPr id="8" name="Rectangle 2"/>
          <p:cNvSpPr>
            <a:spLocks noChangeArrowheads="1"/>
          </p:cNvSpPr>
          <p:nvPr/>
        </p:nvSpPr>
        <p:spPr bwMode="auto">
          <a:xfrm>
            <a:off x="467544" y="1444132"/>
            <a:ext cx="8208912" cy="421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pPr>
            <a:r>
              <a:rPr lang="el-GR" altLang="el-GR" sz="2400" dirty="0" smtClean="0">
                <a:cs typeface="Times New Roman" pitchFamily="18" charset="0"/>
              </a:rPr>
              <a:t>Επηρεάζουν όλες τις συναλλαγές που είναι σε εξέλιξη, αλλά δεν προκαλούν φυσική βλάβη στη βάση δεδομένων.</a:t>
            </a:r>
          </a:p>
          <a:p>
            <a:pPr algn="just">
              <a:lnSpc>
                <a:spcPct val="125000"/>
              </a:lnSpc>
            </a:pPr>
            <a:endParaRPr lang="el-GR" altLang="el-GR" sz="2400" dirty="0" smtClean="0">
              <a:solidFill>
                <a:srgbClr val="FF0066"/>
              </a:solidFill>
            </a:endParaRPr>
          </a:p>
          <a:p>
            <a:pPr algn="just">
              <a:lnSpc>
                <a:spcPct val="125000"/>
              </a:lnSpc>
            </a:pPr>
            <a:r>
              <a:rPr lang="el-GR" altLang="el-GR" sz="2400" dirty="0" smtClean="0">
                <a:solidFill>
                  <a:srgbClr val="7030A0"/>
                </a:solidFill>
              </a:rPr>
              <a:t>Αποτέλεσμα:</a:t>
            </a:r>
          </a:p>
          <a:p>
            <a:pPr algn="just">
              <a:lnSpc>
                <a:spcPct val="125000"/>
              </a:lnSpc>
            </a:pPr>
            <a:r>
              <a:rPr lang="el-GR" altLang="el-GR" sz="2400" dirty="0" smtClean="0">
                <a:cs typeface="Times New Roman" pitchFamily="18" charset="0"/>
              </a:rPr>
              <a:t>Χάνονται τα περιεχόμενα της κύριας μνήμης (οι περιοχές προσωρινής αποθήκευσης της βάσης δεδομένων). Η ακριβής κατάσταση οποιασδήποτε συναλλαγής που ήταν σε εξέλιξη τη στιγμή της αστοχίας δεν είναι λοιπόν γνωστή πλέον και έτσι πρέπει να αναιρεθεί όταν </a:t>
            </a:r>
            <a:r>
              <a:rPr lang="el-GR" altLang="el-GR" sz="2400" dirty="0" err="1" smtClean="0">
                <a:cs typeface="Times New Roman" pitchFamily="18" charset="0"/>
              </a:rPr>
              <a:t>επανεκκινήσει</a:t>
            </a:r>
            <a:r>
              <a:rPr lang="el-GR" altLang="el-GR" sz="2400" dirty="0" smtClean="0">
                <a:cs typeface="Times New Roman" pitchFamily="18" charset="0"/>
              </a:rPr>
              <a:t> το σύστημα.</a:t>
            </a:r>
            <a:endParaRPr lang="el-GR" alt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27384"/>
            <a:ext cx="8208912" cy="1296144"/>
          </a:xfrm>
        </p:spPr>
        <p:txBody>
          <a:bodyPr>
            <a:noAutofit/>
          </a:bodyPr>
          <a:lstStyle/>
          <a:p>
            <a:pPr eaLnBrk="0" hangingPunct="0">
              <a:tabLst>
                <a:tab pos="457200" algn="l"/>
                <a:tab pos="1584325" algn="l"/>
              </a:tabLst>
            </a:pPr>
            <a:r>
              <a:rPr lang="el-GR" altLang="el-GR" dirty="0" smtClean="0">
                <a:cs typeface="Times New Roman" pitchFamily="18" charset="0"/>
              </a:rPr>
              <a:t>Σημείο ελέγχου (1 από 5)</a:t>
            </a:r>
            <a:endParaRPr lang="el-GR" dirty="0">
              <a:latin typeface="+mn-lt"/>
              <a:cs typeface="Times New Roman" pitchFamily="18" charset="0"/>
            </a:endParaRPr>
          </a:p>
        </p:txBody>
      </p:sp>
      <p:sp>
        <p:nvSpPr>
          <p:cNvPr id="6" name="Rectangle 2"/>
          <p:cNvSpPr>
            <a:spLocks noChangeArrowheads="1"/>
          </p:cNvSpPr>
          <p:nvPr/>
        </p:nvSpPr>
        <p:spPr bwMode="auto">
          <a:xfrm>
            <a:off x="467544" y="1434256"/>
            <a:ext cx="829545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smtClean="0"/>
              <a:t>Σ</a:t>
            </a:r>
            <a:r>
              <a:rPr lang="el-GR" altLang="el-GR" sz="2400" dirty="0" smtClean="0">
                <a:cs typeface="Times New Roman" pitchFamily="18" charset="0"/>
              </a:rPr>
              <a:t>ε προκαθορισμένα χρονικά διαστήματα το σύστημα αυτόματα θέτει ένα </a:t>
            </a:r>
            <a:r>
              <a:rPr lang="el-GR" altLang="el-GR" sz="2400" b="1" dirty="0" smtClean="0">
                <a:solidFill>
                  <a:schemeClr val="accent1"/>
                </a:solidFill>
                <a:cs typeface="Times New Roman" pitchFamily="18" charset="0"/>
              </a:rPr>
              <a:t>σημείο ελέγχου</a:t>
            </a:r>
            <a:r>
              <a:rPr lang="el-GR" altLang="el-GR" sz="2400" dirty="0" smtClean="0">
                <a:cs typeface="Times New Roman" pitchFamily="18" charset="0"/>
              </a:rPr>
              <a:t>. </a:t>
            </a:r>
            <a:endParaRPr lang="el-GR" altLang="el-GR" sz="2400" dirty="0" smtClean="0"/>
          </a:p>
          <a:p>
            <a:pPr algn="just"/>
            <a:r>
              <a:rPr lang="el-GR" altLang="el-GR" sz="2400" dirty="0" smtClean="0">
                <a:cs typeface="Times New Roman" pitchFamily="18" charset="0"/>
              </a:rPr>
              <a:t>Αυτό σημαίνει: </a:t>
            </a:r>
            <a:endParaRPr lang="el-GR" altLang="el-GR" sz="2400" dirty="0" smtClean="0"/>
          </a:p>
          <a:p>
            <a:pPr algn="just"/>
            <a:r>
              <a:rPr lang="el-GR" altLang="el-GR" sz="2400" dirty="0" smtClean="0">
                <a:cs typeface="Times New Roman" pitchFamily="18" charset="0"/>
              </a:rPr>
              <a:t>(α) φυσική καταγραφή των περιεχομένων των περιοχών προσωρινής αποθήκευσης στη φυσική βάση δεδομένων, και </a:t>
            </a:r>
            <a:endParaRPr lang="el-GR" altLang="el-GR" sz="2400" dirty="0" smtClean="0"/>
          </a:p>
          <a:p>
            <a:pPr algn="just"/>
            <a:r>
              <a:rPr lang="el-GR" altLang="el-GR" sz="2400" dirty="0" smtClean="0">
                <a:cs typeface="Times New Roman" pitchFamily="18" charset="0"/>
              </a:rPr>
              <a:t>(β) φυσική καταγραφή μιας ειδικής εγγραφής σημείου ελέγχου στο φυσικό αρχείο πεπραγμένων. </a:t>
            </a:r>
            <a:endParaRPr lang="el-GR" altLang="el-GR" sz="2400" dirty="0" smtClean="0"/>
          </a:p>
          <a:p>
            <a:pPr algn="just"/>
            <a:endParaRPr lang="el-GR" altLang="el-GR" sz="2400" dirty="0" smtClean="0"/>
          </a:p>
          <a:p>
            <a:pPr algn="just"/>
            <a:r>
              <a:rPr lang="el-GR" altLang="el-GR" sz="2400" dirty="0" smtClean="0">
                <a:cs typeface="Times New Roman" pitchFamily="18" charset="0"/>
              </a:rPr>
              <a:t>Η εγγραφή του σημείου ελέγχου δίνει μια λίστα όλων των συναλλαγών που ήταν σε εξέλιξη τη στιγμή που τέθηκε το σημείο ελέγχου.</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Σημείο ελέγχου </a:t>
            </a:r>
            <a:r>
              <a:rPr lang="el-GR" altLang="el-GR" dirty="0" smtClean="0">
                <a:cs typeface="Times New Roman" pitchFamily="18" charset="0"/>
              </a:rPr>
              <a:t>(2 </a:t>
            </a:r>
            <a:r>
              <a:rPr lang="el-GR" altLang="el-GR" dirty="0">
                <a:cs typeface="Times New Roman" pitchFamily="18" charset="0"/>
              </a:rPr>
              <a:t>από 5)</a:t>
            </a:r>
            <a:endParaRPr lang="el-GR" dirty="0">
              <a:cs typeface="Times New Roman" pitchFamily="18" charset="0"/>
            </a:endParaRPr>
          </a:p>
        </p:txBody>
      </p:sp>
      <p:graphicFrame>
        <p:nvGraphicFramePr>
          <p:cNvPr id="9" name="Object 3" descr="Πίνακας σημείων ελέγχου με πέντε κατηγορίες συναλλαγών."/>
          <p:cNvGraphicFramePr>
            <a:graphicFrameLocks noChangeAspect="1"/>
          </p:cNvGraphicFramePr>
          <p:nvPr>
            <p:extLst>
              <p:ext uri="{D42A27DB-BD31-4B8C-83A1-F6EECF244321}">
                <p14:modId xmlns:p14="http://schemas.microsoft.com/office/powerpoint/2010/main" val="3526021924"/>
              </p:ext>
            </p:extLst>
          </p:nvPr>
        </p:nvGraphicFramePr>
        <p:xfrm>
          <a:off x="623174" y="1747828"/>
          <a:ext cx="8063626" cy="4074705"/>
        </p:xfrm>
        <a:graphic>
          <a:graphicData uri="http://schemas.openxmlformats.org/presentationml/2006/ole">
            <mc:AlternateContent xmlns:mc="http://schemas.openxmlformats.org/markup-compatibility/2006">
              <mc:Choice xmlns:v="urn:schemas-microsoft-com:vml" Requires="v">
                <p:oleObj spid="_x0000_s15381" name="Document" r:id="rId4" imgW="5372280" imgH="2714760" progId="Word.Document.8">
                  <p:embed/>
                </p:oleObj>
              </mc:Choice>
              <mc:Fallback>
                <p:oleObj name="Document" r:id="rId4" imgW="5372280" imgH="27147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74" y="1747828"/>
                        <a:ext cx="8063626" cy="4074705"/>
                      </a:xfrm>
                      <a:prstGeom prst="rect">
                        <a:avLst/>
                      </a:prstGeom>
                      <a:noFill/>
                      <a:ln>
                        <a:noFill/>
                      </a:ln>
                      <a:effectLst/>
                    </p:spPr>
                  </p:pic>
                </p:oleObj>
              </mc:Fallback>
            </mc:AlternateContent>
          </a:graphicData>
        </a:graphic>
      </p:graphicFrame>
      <p:sp>
        <p:nvSpPr>
          <p:cNvPr id="8" name="Rectangle 2"/>
          <p:cNvSpPr>
            <a:spLocks noChangeArrowheads="1"/>
          </p:cNvSpPr>
          <p:nvPr/>
        </p:nvSpPr>
        <p:spPr bwMode="auto">
          <a:xfrm>
            <a:off x="539552" y="1196752"/>
            <a:ext cx="8147248" cy="51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buClr>
                <a:srgbClr val="FF5050"/>
              </a:buClr>
              <a:buFont typeface="Wingdings" pitchFamily="2" charset="2"/>
              <a:buNone/>
            </a:pPr>
            <a:r>
              <a:rPr lang="el-GR" altLang="el-GR" sz="2400" b="1" u="sng" dirty="0" smtClean="0">
                <a:solidFill>
                  <a:srgbClr val="7030A0"/>
                </a:solidFill>
                <a:cs typeface="Times New Roman" pitchFamily="18" charset="0"/>
              </a:rPr>
              <a:t>Παράδειγμα</a:t>
            </a:r>
            <a:r>
              <a:rPr lang="el-GR" altLang="el-GR" sz="2400" b="1" dirty="0" smtClean="0">
                <a:solidFill>
                  <a:srgbClr val="7030A0"/>
                </a:solidFill>
                <a:cs typeface="Times New Roman" pitchFamily="18" charset="0"/>
              </a:rPr>
              <a:t>:</a:t>
            </a:r>
            <a:r>
              <a:rPr lang="el-GR" altLang="el-GR" sz="2400" dirty="0" smtClean="0">
                <a:solidFill>
                  <a:srgbClr val="7030A0"/>
                </a:solidFill>
              </a:rPr>
              <a:t> </a:t>
            </a:r>
            <a:endParaRPr lang="el-GR" altLang="el-GR" sz="2400" dirty="0">
              <a:solidFill>
                <a:srgbClr val="7030A0"/>
              </a:solidFill>
            </a:endParaRPr>
          </a:p>
        </p:txBody>
      </p:sp>
      <p:sp>
        <p:nvSpPr>
          <p:cNvPr id="3" name="Θέση περιεχομένου 2" descr="."/>
          <p:cNvSpPr>
            <a:spLocks noGrp="1"/>
          </p:cNvSpPr>
          <p:nvPr>
            <p:ph idx="1"/>
          </p:nvPr>
        </p:nvSpPr>
        <p:spPr>
          <a:xfrm>
            <a:off x="2698774" y="5949280"/>
            <a:ext cx="4155976" cy="432867"/>
          </a:xfrm>
        </p:spPr>
        <p:txBody>
          <a:bodyPr>
            <a:normAutofit lnSpcReduction="10000"/>
          </a:bodyPr>
          <a:lstStyle/>
          <a:p>
            <a:pPr marL="0" indent="0" algn="ctr">
              <a:buNone/>
            </a:pPr>
            <a:r>
              <a:rPr lang="el-GR" sz="2400" dirty="0" smtClean="0"/>
              <a:t>Πέντε κατηγορίες συναλλαγών</a:t>
            </a:r>
            <a:endParaRPr lang="el-GR" sz="2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Tree>
    <p:custDataLst>
      <p:tags r:id="rId2"/>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marL="198438" indent="92075" defTabSz="669925" eaLnBrk="0" hangingPunct="0">
              <a:tabLst>
                <a:tab pos="457200" algn="l"/>
              </a:tabLst>
            </a:pPr>
            <a:r>
              <a:rPr lang="el-GR" altLang="el-GR" dirty="0">
                <a:cs typeface="Times New Roman" pitchFamily="18" charset="0"/>
              </a:rPr>
              <a:t>Σημείο ελέγχου </a:t>
            </a:r>
            <a:r>
              <a:rPr lang="el-GR" altLang="el-GR" dirty="0" smtClean="0">
                <a:cs typeface="Times New Roman" pitchFamily="18" charset="0"/>
              </a:rPr>
              <a:t>(3 </a:t>
            </a:r>
            <a:r>
              <a:rPr lang="el-GR" altLang="el-GR" dirty="0">
                <a:cs typeface="Times New Roman" pitchFamily="18" charset="0"/>
              </a:rPr>
              <a:t>από 5)</a:t>
            </a:r>
            <a:endParaRPr lang="el-GR" dirty="0">
              <a:cs typeface="Times New Roman" pitchFamily="18" charset="0"/>
            </a:endParaRPr>
          </a:p>
        </p:txBody>
      </p:sp>
      <p:sp>
        <p:nvSpPr>
          <p:cNvPr id="2" name="Ορθογώνιο 1" descr="Όταν επανεκκινήσει το σύστημα, οι συναλλαγές των τύπων Τ3 και Τ5 πρέπει να αναιρεθούν, ενώ οι συναλλαγές των τύπων Τ2 και Τ4 πρέπει να επανεκτελεστούν.&#10;Κατά την επανεκκίνηση λοιπόν, το σύστημα πρώτα ακολουθεί την παρακάτω διαδικασία, για να αναγνωρίσει όλες τις συναλλαγές των τύπων Τ2-Τ5:&#10; 1. Η διαδικασία ξεκινάει με δύο λίστες συναλλαγών, τη λίστα αναιρέσεων (UNDO) και τη λίστα επανεκτελέσεων (REDO). Αρχικά, η λίστα UNDO είναι εξ ορισμού ίση με τη λίστα όλων των συναλλαγών στην πιο πρόσφατη εγγραφή σημείου ελέγχου και η λίστα REDO είναι εξ ορισμού κενή.&#10;"/>
          <p:cNvSpPr/>
          <p:nvPr/>
        </p:nvSpPr>
        <p:spPr>
          <a:xfrm>
            <a:off x="467544" y="1196752"/>
            <a:ext cx="8280920" cy="5170646"/>
          </a:xfrm>
          <a:prstGeom prst="rect">
            <a:avLst/>
          </a:prstGeom>
        </p:spPr>
        <p:txBody>
          <a:bodyPr wrap="square">
            <a:spAutoFit/>
          </a:bodyPr>
          <a:lstStyle/>
          <a:p>
            <a:pPr algn="just">
              <a:lnSpc>
                <a:spcPct val="125000"/>
              </a:lnSpc>
              <a:buClr>
                <a:srgbClr val="FF5050"/>
              </a:buClr>
              <a:buFont typeface="Wingdings" pitchFamily="2" charset="2"/>
              <a:buNone/>
            </a:pPr>
            <a:r>
              <a:rPr lang="el-GR" altLang="el-GR" sz="2400" dirty="0">
                <a:cs typeface="Times New Roman" pitchFamily="18" charset="0"/>
              </a:rPr>
              <a:t>Όταν </a:t>
            </a:r>
            <a:r>
              <a:rPr lang="el-GR" altLang="el-GR" sz="2400" dirty="0" err="1">
                <a:cs typeface="Times New Roman" pitchFamily="18" charset="0"/>
              </a:rPr>
              <a:t>επανεκκινήσει</a:t>
            </a:r>
            <a:r>
              <a:rPr lang="el-GR" altLang="el-GR" sz="2400" dirty="0">
                <a:cs typeface="Times New Roman" pitchFamily="18" charset="0"/>
              </a:rPr>
              <a:t> το σύστημα, οι συναλλαγές των τύπων Τ3 και Τ5 πρέπει να αναιρεθούν, ενώ οι συναλλαγές των τύπων Τ2 και Τ4 πρέπει να </a:t>
            </a:r>
            <a:r>
              <a:rPr lang="el-GR" altLang="el-GR" sz="2400" dirty="0" err="1">
                <a:cs typeface="Times New Roman" pitchFamily="18" charset="0"/>
              </a:rPr>
              <a:t>επανεκτελεστούν</a:t>
            </a:r>
            <a:r>
              <a:rPr lang="el-GR" altLang="el-GR" sz="2400" dirty="0">
                <a:cs typeface="Times New Roman" pitchFamily="18" charset="0"/>
              </a:rPr>
              <a:t>.</a:t>
            </a:r>
            <a:endParaRPr lang="en-GB" altLang="el-GR" sz="2400" dirty="0">
              <a:cs typeface="Times New Roman" pitchFamily="18" charset="0"/>
            </a:endParaRPr>
          </a:p>
          <a:p>
            <a:pPr algn="just">
              <a:lnSpc>
                <a:spcPct val="125000"/>
              </a:lnSpc>
              <a:buClr>
                <a:srgbClr val="FF5050"/>
              </a:buClr>
              <a:buFont typeface="Wingdings" pitchFamily="2" charset="2"/>
              <a:buNone/>
            </a:pPr>
            <a:r>
              <a:rPr lang="el-GR" altLang="el-GR" sz="2400" dirty="0">
                <a:cs typeface="Times New Roman" pitchFamily="18" charset="0"/>
              </a:rPr>
              <a:t>Κατά την επανεκκίνηση λοιπόν, το σύστημα πρώτα ακολουθεί την παρακάτω διαδικασία, για να αναγνωρίσει όλες τις συναλλαγές των τύπων Τ2-Τ5</a:t>
            </a:r>
            <a:r>
              <a:rPr lang="el-GR" altLang="el-GR" sz="2400" dirty="0" smtClean="0">
                <a:cs typeface="Times New Roman" pitchFamily="18" charset="0"/>
              </a:rPr>
              <a:t>:</a:t>
            </a:r>
          </a:p>
          <a:p>
            <a:pPr algn="just">
              <a:lnSpc>
                <a:spcPct val="125000"/>
              </a:lnSpc>
              <a:buClr>
                <a:srgbClr val="FF5050"/>
              </a:buClr>
            </a:pPr>
            <a:r>
              <a:rPr lang="el-GR" altLang="el-GR" sz="2400" dirty="0"/>
              <a:t> </a:t>
            </a:r>
            <a:r>
              <a:rPr lang="el-GR" altLang="el-GR" sz="2400" dirty="0" smtClean="0"/>
              <a:t>1. </a:t>
            </a:r>
            <a:r>
              <a:rPr lang="el-GR" altLang="el-GR" sz="2400" dirty="0" smtClean="0">
                <a:cs typeface="Times New Roman" pitchFamily="18" charset="0"/>
              </a:rPr>
              <a:t>Η </a:t>
            </a:r>
            <a:r>
              <a:rPr lang="el-GR" altLang="el-GR" sz="2400" dirty="0">
                <a:cs typeface="Times New Roman" pitchFamily="18" charset="0"/>
              </a:rPr>
              <a:t>διαδικασία ξεκινάει με δύο λίστες συναλλαγών, τη λίστα αναιρέσεων (</a:t>
            </a:r>
            <a:r>
              <a:rPr lang="en-GB" altLang="el-GR" sz="2400" dirty="0">
                <a:cs typeface="Times New Roman" pitchFamily="18" charset="0"/>
              </a:rPr>
              <a:t>UNDO</a:t>
            </a:r>
            <a:r>
              <a:rPr lang="el-GR" altLang="el-GR" sz="2400" dirty="0">
                <a:cs typeface="Times New Roman" pitchFamily="18" charset="0"/>
              </a:rPr>
              <a:t>) και τη λίστα </a:t>
            </a:r>
            <a:r>
              <a:rPr lang="el-GR" altLang="el-GR" sz="2400" dirty="0" err="1">
                <a:cs typeface="Times New Roman" pitchFamily="18" charset="0"/>
              </a:rPr>
              <a:t>επανεκτελέσεων</a:t>
            </a:r>
            <a:r>
              <a:rPr lang="el-GR" altLang="el-GR" sz="2400" dirty="0">
                <a:cs typeface="Times New Roman" pitchFamily="18" charset="0"/>
              </a:rPr>
              <a:t> (</a:t>
            </a:r>
            <a:r>
              <a:rPr lang="en-GB" altLang="el-GR" sz="2400" dirty="0">
                <a:cs typeface="Times New Roman" pitchFamily="18" charset="0"/>
              </a:rPr>
              <a:t>REDO</a:t>
            </a:r>
            <a:r>
              <a:rPr lang="el-GR" altLang="el-GR" sz="2400" dirty="0">
                <a:cs typeface="Times New Roman" pitchFamily="18" charset="0"/>
              </a:rPr>
              <a:t>). Αρχικά, η λίστα </a:t>
            </a:r>
            <a:r>
              <a:rPr lang="en-GB" altLang="el-GR" sz="2400" dirty="0">
                <a:cs typeface="Times New Roman" pitchFamily="18" charset="0"/>
              </a:rPr>
              <a:t>UNDO</a:t>
            </a:r>
            <a:r>
              <a:rPr lang="el-GR" altLang="el-GR" sz="2400" dirty="0">
                <a:cs typeface="Times New Roman" pitchFamily="18" charset="0"/>
              </a:rPr>
              <a:t> είναι εξ ορισμού ίση με τη λίστα όλων των συναλλαγών στην πιο πρόσφατη εγγραφή σημείου ελέγχου και η λίστα </a:t>
            </a:r>
            <a:r>
              <a:rPr lang="en-GB" altLang="el-GR" sz="2400" dirty="0">
                <a:cs typeface="Times New Roman" pitchFamily="18" charset="0"/>
              </a:rPr>
              <a:t>REDO</a:t>
            </a:r>
            <a:r>
              <a:rPr lang="el-GR" altLang="el-GR" sz="2400" dirty="0">
                <a:cs typeface="Times New Roman" pitchFamily="18" charset="0"/>
              </a:rPr>
              <a:t> είναι εξ ορισμού κενή</a:t>
            </a:r>
            <a:r>
              <a:rPr lang="el-GR" altLang="el-GR" sz="2400" dirty="0" smtClean="0">
                <a:cs typeface="Times New Roman" pitchFamily="18" charset="0"/>
              </a:rPr>
              <a:t>.</a:t>
            </a:r>
            <a:endParaRPr lang="el-GR" altLang="el-GR" sz="24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marL="198438" indent="92075" defTabSz="669925" eaLnBrk="0" hangingPunct="0">
              <a:tabLst>
                <a:tab pos="457200" algn="l"/>
              </a:tabLst>
            </a:pPr>
            <a:r>
              <a:rPr lang="el-GR" altLang="el-GR" dirty="0">
                <a:cs typeface="Times New Roman" pitchFamily="18" charset="0"/>
              </a:rPr>
              <a:t>Σημείο ελέγχου </a:t>
            </a:r>
            <a:r>
              <a:rPr lang="el-GR" altLang="el-GR" dirty="0" smtClean="0">
                <a:cs typeface="Times New Roman" pitchFamily="18" charset="0"/>
              </a:rPr>
              <a:t>(4 </a:t>
            </a:r>
            <a:r>
              <a:rPr lang="el-GR" altLang="el-GR" dirty="0">
                <a:cs typeface="Times New Roman" pitchFamily="18" charset="0"/>
              </a:rPr>
              <a:t>από 5)</a:t>
            </a:r>
            <a:endParaRPr lang="el-GR" dirty="0">
              <a:cs typeface="Times New Roman" pitchFamily="18" charset="0"/>
            </a:endParaRPr>
          </a:p>
        </p:txBody>
      </p:sp>
      <p:sp>
        <p:nvSpPr>
          <p:cNvPr id="2" name="Ορθογώνιο 1" descr="2. Γίνεται αναζήτηση προς τα εμπρός μέσα στο αρχείο πεπραγμένων, ξεκινώντας από την εγγραφή του σημείου ελέγχου.&#10;3. Αν βρεθεί στο αρχείο πεπραγμένων μια καταχώρηση BEGIN TRANSACTION για τη συναλλαγή T, προστίθεται η T στη λίστα UNDO.&#10;4. Αν βρεθεί στο αρχείο πεπραγμένων μια καταχώρηση COMMIT για τη συναλλαγή T, μεταφέρεται η T από τη λίστα UNDO στη λίστα REDO.&#10;5. Όταν η αναζήτηση φτάσει στο τέλος του αρχείου πεπραγμένων, οι λίστες UNDO και REDO προσδιορίζουν, αντίστοιχα, τις συναλλαγές T3 και T5 και τις συναλλαγές των τύπων T2 και T4.&#10;"/>
          <p:cNvSpPr/>
          <p:nvPr/>
        </p:nvSpPr>
        <p:spPr>
          <a:xfrm>
            <a:off x="467544" y="1268760"/>
            <a:ext cx="8280920" cy="4893647"/>
          </a:xfrm>
          <a:prstGeom prst="rect">
            <a:avLst/>
          </a:prstGeom>
        </p:spPr>
        <p:txBody>
          <a:bodyPr wrap="square">
            <a:spAutoFit/>
          </a:bodyPr>
          <a:lstStyle/>
          <a:p>
            <a:pPr algn="just">
              <a:buClr>
                <a:schemeClr val="tx1"/>
              </a:buClr>
            </a:pPr>
            <a:r>
              <a:rPr lang="el-GR" altLang="el-GR" sz="2400" dirty="0"/>
              <a:t>2. </a:t>
            </a:r>
            <a:r>
              <a:rPr lang="el-GR" altLang="el-GR" sz="2400" dirty="0">
                <a:cs typeface="Times New Roman" pitchFamily="18" charset="0"/>
              </a:rPr>
              <a:t>Γίνεται αναζήτηση προς τα εμπρός μέσα στο αρχείο πεπραγμένων, ξεκινώντας από την εγγραφή του σημείου ελέγχου.</a:t>
            </a:r>
            <a:endParaRPr lang="en-GB" altLang="el-GR" sz="2400" dirty="0">
              <a:cs typeface="Times New Roman" pitchFamily="18" charset="0"/>
            </a:endParaRPr>
          </a:p>
          <a:p>
            <a:pPr algn="just">
              <a:buClr>
                <a:srgbClr val="FF5050"/>
              </a:buClr>
            </a:pPr>
            <a:r>
              <a:rPr lang="el-GR" altLang="el-GR" sz="2400" dirty="0"/>
              <a:t>3. </a:t>
            </a:r>
            <a:r>
              <a:rPr lang="el-GR" altLang="el-GR" sz="2400" dirty="0">
                <a:cs typeface="Times New Roman" pitchFamily="18" charset="0"/>
              </a:rPr>
              <a:t>Αν βρεθεί στο αρχείο πεπραγμένων μια καταχώρηση </a:t>
            </a:r>
            <a:r>
              <a:rPr lang="en-GB" altLang="el-GR" sz="2400" dirty="0">
                <a:cs typeface="Times New Roman" pitchFamily="18" charset="0"/>
              </a:rPr>
              <a:t>BEGIN</a:t>
            </a:r>
            <a:r>
              <a:rPr lang="el-GR" altLang="el-GR" sz="2400" dirty="0">
                <a:cs typeface="Times New Roman" pitchFamily="18" charset="0"/>
              </a:rPr>
              <a:t> </a:t>
            </a:r>
            <a:r>
              <a:rPr lang="en-GB" altLang="el-GR" sz="2400" dirty="0">
                <a:cs typeface="Times New Roman" pitchFamily="18" charset="0"/>
              </a:rPr>
              <a:t>TRANSACTION</a:t>
            </a:r>
            <a:r>
              <a:rPr lang="el-GR" altLang="el-GR" sz="2400" dirty="0">
                <a:cs typeface="Times New Roman" pitchFamily="18" charset="0"/>
              </a:rPr>
              <a:t> για τη συναλλαγή </a:t>
            </a:r>
            <a:r>
              <a:rPr lang="en-GB" altLang="el-GR" sz="2400" dirty="0">
                <a:cs typeface="Times New Roman" pitchFamily="18" charset="0"/>
              </a:rPr>
              <a:t>T</a:t>
            </a:r>
            <a:r>
              <a:rPr lang="el-GR" altLang="el-GR" sz="2400" dirty="0">
                <a:cs typeface="Times New Roman" pitchFamily="18" charset="0"/>
              </a:rPr>
              <a:t>, προστίθεται η </a:t>
            </a:r>
            <a:r>
              <a:rPr lang="en-GB" altLang="el-GR" sz="2400" dirty="0">
                <a:cs typeface="Times New Roman" pitchFamily="18" charset="0"/>
              </a:rPr>
              <a:t>T</a:t>
            </a:r>
            <a:r>
              <a:rPr lang="el-GR" altLang="el-GR" sz="2400" dirty="0">
                <a:cs typeface="Times New Roman" pitchFamily="18" charset="0"/>
              </a:rPr>
              <a:t> στη λίστα </a:t>
            </a:r>
            <a:r>
              <a:rPr lang="en-GB" altLang="el-GR" sz="2400" dirty="0">
                <a:cs typeface="Times New Roman" pitchFamily="18" charset="0"/>
              </a:rPr>
              <a:t>UNDO</a:t>
            </a:r>
            <a:r>
              <a:rPr lang="el-GR" altLang="el-GR" sz="2400" dirty="0">
                <a:cs typeface="Times New Roman" pitchFamily="18" charset="0"/>
              </a:rPr>
              <a:t>.</a:t>
            </a:r>
            <a:endParaRPr lang="en-GB" altLang="el-GR" sz="2400" dirty="0">
              <a:cs typeface="Times New Roman" pitchFamily="18" charset="0"/>
            </a:endParaRPr>
          </a:p>
          <a:p>
            <a:pPr algn="just">
              <a:buClr>
                <a:srgbClr val="FF5050"/>
              </a:buClr>
            </a:pPr>
            <a:r>
              <a:rPr lang="el-GR" altLang="el-GR" sz="2400" dirty="0"/>
              <a:t>4. </a:t>
            </a:r>
            <a:r>
              <a:rPr lang="el-GR" altLang="el-GR" sz="2400" dirty="0">
                <a:cs typeface="Times New Roman" pitchFamily="18" charset="0"/>
              </a:rPr>
              <a:t>Αν βρεθεί στο αρχείο πεπραγμένων μια καταχώρηση </a:t>
            </a:r>
            <a:r>
              <a:rPr lang="en-GB" altLang="el-GR" sz="2400" dirty="0">
                <a:cs typeface="Times New Roman" pitchFamily="18" charset="0"/>
              </a:rPr>
              <a:t>COMMIT</a:t>
            </a:r>
            <a:r>
              <a:rPr lang="el-GR" altLang="el-GR" sz="2400" dirty="0">
                <a:cs typeface="Times New Roman" pitchFamily="18" charset="0"/>
              </a:rPr>
              <a:t> για τη συναλλαγή </a:t>
            </a:r>
            <a:r>
              <a:rPr lang="en-GB" altLang="el-GR" sz="2400" dirty="0">
                <a:cs typeface="Times New Roman" pitchFamily="18" charset="0"/>
              </a:rPr>
              <a:t>T</a:t>
            </a:r>
            <a:r>
              <a:rPr lang="el-GR" altLang="el-GR" sz="2400" dirty="0">
                <a:cs typeface="Times New Roman" pitchFamily="18" charset="0"/>
              </a:rPr>
              <a:t>, μεταφέρεται η </a:t>
            </a:r>
            <a:r>
              <a:rPr lang="en-GB" altLang="el-GR" sz="2400" dirty="0">
                <a:cs typeface="Times New Roman" pitchFamily="18" charset="0"/>
              </a:rPr>
              <a:t>T</a:t>
            </a:r>
            <a:r>
              <a:rPr lang="el-GR" altLang="el-GR" sz="2400" dirty="0">
                <a:cs typeface="Times New Roman" pitchFamily="18" charset="0"/>
              </a:rPr>
              <a:t> από τη λίστα </a:t>
            </a:r>
            <a:r>
              <a:rPr lang="en-GB" altLang="el-GR" sz="2400" dirty="0">
                <a:cs typeface="Times New Roman" pitchFamily="18" charset="0"/>
              </a:rPr>
              <a:t>UNDO</a:t>
            </a:r>
            <a:r>
              <a:rPr lang="el-GR" altLang="el-GR" sz="2400" dirty="0">
                <a:cs typeface="Times New Roman" pitchFamily="18" charset="0"/>
              </a:rPr>
              <a:t> στη λίστα </a:t>
            </a:r>
            <a:r>
              <a:rPr lang="en-GB" altLang="el-GR" sz="2400" dirty="0">
                <a:cs typeface="Times New Roman" pitchFamily="18" charset="0"/>
              </a:rPr>
              <a:t>REDO</a:t>
            </a:r>
            <a:r>
              <a:rPr lang="el-GR" altLang="el-GR" sz="2400" dirty="0">
                <a:cs typeface="Times New Roman" pitchFamily="18" charset="0"/>
              </a:rPr>
              <a:t>.</a:t>
            </a:r>
            <a:endParaRPr lang="en-GB" altLang="el-GR" sz="2400" dirty="0">
              <a:cs typeface="Times New Roman" pitchFamily="18" charset="0"/>
            </a:endParaRPr>
          </a:p>
          <a:p>
            <a:pPr algn="just">
              <a:buClr>
                <a:srgbClr val="FF5050"/>
              </a:buClr>
            </a:pPr>
            <a:r>
              <a:rPr lang="el-GR" altLang="el-GR" sz="2400" dirty="0"/>
              <a:t>5. </a:t>
            </a:r>
            <a:r>
              <a:rPr lang="el-GR" altLang="el-GR" sz="2400" dirty="0">
                <a:cs typeface="Times New Roman" pitchFamily="18" charset="0"/>
              </a:rPr>
              <a:t>Όταν η αναζήτηση φτάσει στο τέλος του αρχείου πεπραγμένων, οι λίστες </a:t>
            </a:r>
            <a:r>
              <a:rPr lang="en-GB" altLang="el-GR" sz="2400" dirty="0">
                <a:cs typeface="Times New Roman" pitchFamily="18" charset="0"/>
              </a:rPr>
              <a:t>UNDO</a:t>
            </a:r>
            <a:r>
              <a:rPr lang="el-GR" altLang="el-GR" sz="2400" dirty="0">
                <a:cs typeface="Times New Roman" pitchFamily="18" charset="0"/>
              </a:rPr>
              <a:t> και </a:t>
            </a:r>
            <a:r>
              <a:rPr lang="en-GB" altLang="el-GR" sz="2400" dirty="0">
                <a:cs typeface="Times New Roman" pitchFamily="18" charset="0"/>
              </a:rPr>
              <a:t>REDO</a:t>
            </a:r>
            <a:r>
              <a:rPr lang="el-GR" altLang="el-GR" sz="2400" dirty="0">
                <a:cs typeface="Times New Roman" pitchFamily="18" charset="0"/>
              </a:rPr>
              <a:t> προσδιορίζουν, αντίστοιχα, τις συναλλαγές </a:t>
            </a:r>
            <a:r>
              <a:rPr lang="en-GB" altLang="el-GR" sz="2400" dirty="0">
                <a:cs typeface="Times New Roman" pitchFamily="18" charset="0"/>
              </a:rPr>
              <a:t>T</a:t>
            </a:r>
            <a:r>
              <a:rPr lang="el-GR" altLang="el-GR" sz="2400" dirty="0">
                <a:cs typeface="Times New Roman" pitchFamily="18" charset="0"/>
              </a:rPr>
              <a:t>3 και </a:t>
            </a:r>
            <a:r>
              <a:rPr lang="en-GB" altLang="el-GR" sz="2400" dirty="0">
                <a:cs typeface="Times New Roman" pitchFamily="18" charset="0"/>
              </a:rPr>
              <a:t>T</a:t>
            </a:r>
            <a:r>
              <a:rPr lang="el-GR" altLang="el-GR" sz="2400" dirty="0">
                <a:cs typeface="Times New Roman" pitchFamily="18" charset="0"/>
              </a:rPr>
              <a:t>5 και τις συναλλαγές των τύπων </a:t>
            </a:r>
            <a:r>
              <a:rPr lang="en-GB" altLang="el-GR" sz="2400" dirty="0">
                <a:cs typeface="Times New Roman" pitchFamily="18" charset="0"/>
              </a:rPr>
              <a:t>T</a:t>
            </a:r>
            <a:r>
              <a:rPr lang="el-GR" altLang="el-GR" sz="2400" dirty="0">
                <a:cs typeface="Times New Roman" pitchFamily="18" charset="0"/>
              </a:rPr>
              <a:t>2 και </a:t>
            </a:r>
            <a:r>
              <a:rPr lang="en-GB" altLang="el-GR" sz="2400" dirty="0">
                <a:cs typeface="Times New Roman" pitchFamily="18" charset="0"/>
              </a:rPr>
              <a:t>T</a:t>
            </a:r>
            <a:r>
              <a:rPr lang="el-GR" altLang="el-GR" sz="2400" dirty="0">
                <a:cs typeface="Times New Roman" pitchFamily="18" charset="0"/>
              </a:rPr>
              <a:t>4.</a:t>
            </a:r>
            <a:endParaRPr lang="en-GB" altLang="el-GR" sz="24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4032061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marL="198438" indent="92075" defTabSz="669925" eaLnBrk="0" hangingPunct="0">
              <a:tabLst>
                <a:tab pos="457200" algn="l"/>
              </a:tabLst>
            </a:pPr>
            <a:r>
              <a:rPr lang="el-GR" altLang="el-GR" dirty="0">
                <a:cs typeface="Times New Roman" pitchFamily="18" charset="0"/>
              </a:rPr>
              <a:t>Σημείο ελέγχου </a:t>
            </a:r>
            <a:r>
              <a:rPr lang="el-GR" altLang="el-GR" dirty="0" smtClean="0">
                <a:cs typeface="Times New Roman" pitchFamily="18" charset="0"/>
              </a:rPr>
              <a:t>(5 </a:t>
            </a:r>
            <a:r>
              <a:rPr lang="el-GR" altLang="el-GR" dirty="0">
                <a:cs typeface="Times New Roman" pitchFamily="18" charset="0"/>
              </a:rPr>
              <a:t>από 5)</a:t>
            </a:r>
            <a:endParaRPr lang="el-GR" dirty="0">
              <a:cs typeface="Times New Roman" pitchFamily="18" charset="0"/>
            </a:endParaRPr>
          </a:p>
        </p:txBody>
      </p:sp>
      <p:sp>
        <p:nvSpPr>
          <p:cNvPr id="2" name="Ορθογώνιο 1"/>
          <p:cNvSpPr/>
          <p:nvPr/>
        </p:nvSpPr>
        <p:spPr>
          <a:xfrm>
            <a:off x="467544" y="2200796"/>
            <a:ext cx="8280920" cy="1938992"/>
          </a:xfrm>
          <a:prstGeom prst="rect">
            <a:avLst/>
          </a:prstGeom>
        </p:spPr>
        <p:txBody>
          <a:bodyPr wrap="square">
            <a:spAutoFit/>
          </a:bodyPr>
          <a:lstStyle/>
          <a:p>
            <a:pPr algn="just">
              <a:lnSpc>
                <a:spcPct val="125000"/>
              </a:lnSpc>
              <a:buClr>
                <a:srgbClr val="FF5050"/>
              </a:buClr>
              <a:buFont typeface="Wingdings" pitchFamily="2" charset="2"/>
              <a:buNone/>
            </a:pPr>
            <a:r>
              <a:rPr lang="el-GR" altLang="el-GR" sz="2400" dirty="0" smtClean="0">
                <a:cs typeface="Times New Roman" pitchFamily="18" charset="0"/>
              </a:rPr>
              <a:t>Το σύστημα επεξεργάζεται τώρα αντίστροφα το αρχείο πεπραγμένων, αναιρώντας τις συναλλαγές που είναι στη λίστα </a:t>
            </a:r>
            <a:r>
              <a:rPr lang="en-US" altLang="el-GR" sz="2400" b="1" dirty="0" smtClean="0">
                <a:solidFill>
                  <a:schemeClr val="accent4">
                    <a:lumMod val="75000"/>
                  </a:schemeClr>
                </a:solidFill>
                <a:cs typeface="Times New Roman" pitchFamily="18" charset="0"/>
              </a:rPr>
              <a:t>UNDO</a:t>
            </a:r>
            <a:r>
              <a:rPr lang="el-GR" altLang="el-GR" sz="2400" dirty="0" smtClean="0">
                <a:cs typeface="Times New Roman" pitchFamily="18" charset="0"/>
              </a:rPr>
              <a:t> και ύστερα, προχωρεί πάλι προς τα εμπρός, </a:t>
            </a:r>
            <a:r>
              <a:rPr lang="el-GR" altLang="el-GR" sz="2400" dirty="0" err="1" smtClean="0">
                <a:cs typeface="Times New Roman" pitchFamily="18" charset="0"/>
              </a:rPr>
              <a:t>επανεκτελώντας</a:t>
            </a:r>
            <a:r>
              <a:rPr lang="el-GR" altLang="el-GR" sz="2400" dirty="0" smtClean="0">
                <a:cs typeface="Times New Roman" pitchFamily="18" charset="0"/>
              </a:rPr>
              <a:t> τις συναλλαγές που είναι στη λίστα </a:t>
            </a:r>
            <a:r>
              <a:rPr lang="en-US" altLang="el-GR" sz="2400" b="1" dirty="0" smtClean="0">
                <a:solidFill>
                  <a:schemeClr val="accent4">
                    <a:lumMod val="75000"/>
                  </a:schemeClr>
                </a:solidFill>
                <a:cs typeface="Times New Roman" pitchFamily="18" charset="0"/>
              </a:rPr>
              <a:t>REDO</a:t>
            </a:r>
            <a:r>
              <a:rPr lang="el-GR" altLang="el-GR" sz="2400" dirty="0" smtClean="0">
                <a:cs typeface="Times New Roman" pitchFamily="18" charset="0"/>
              </a:rPr>
              <a:t>.</a:t>
            </a:r>
            <a:endParaRPr lang="el-GR" altLang="el-GR" sz="24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4032061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464823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a:lnSpc>
                <a:spcPct val="125000"/>
              </a:lnSpc>
            </a:pPr>
            <a:r>
              <a:rPr lang="el-GR" altLang="el-GR" dirty="0" smtClean="0">
                <a:cs typeface="Times New Roman" pitchFamily="18" charset="0"/>
              </a:rPr>
              <a:t>Αστοχίες μέσων</a:t>
            </a:r>
            <a:endParaRPr lang="el-GR" altLang="el-GR" dirty="0">
              <a:cs typeface="Times New Roman" pitchFamily="18" charset="0"/>
            </a:endParaRPr>
          </a:p>
        </p:txBody>
      </p:sp>
      <p:sp>
        <p:nvSpPr>
          <p:cNvPr id="2" name="Ορθογώνιο 1"/>
          <p:cNvSpPr/>
          <p:nvPr/>
        </p:nvSpPr>
        <p:spPr>
          <a:xfrm>
            <a:off x="467544" y="2200796"/>
            <a:ext cx="8280920" cy="2366482"/>
          </a:xfrm>
          <a:prstGeom prst="rect">
            <a:avLst/>
          </a:prstGeom>
        </p:spPr>
        <p:txBody>
          <a:bodyPr wrap="square">
            <a:spAutoFit/>
          </a:bodyPr>
          <a:lstStyle/>
          <a:p>
            <a:pPr algn="just" eaLnBrk="0" hangingPunct="0">
              <a:lnSpc>
                <a:spcPct val="125000"/>
              </a:lnSpc>
            </a:pPr>
            <a:r>
              <a:rPr lang="el-GR" altLang="el-GR" sz="2400" dirty="0" smtClean="0">
                <a:cs typeface="Times New Roman" pitchFamily="18" charset="0"/>
              </a:rPr>
              <a:t>Προκαλούν βλάβη στη βάση δεδομένων ή σε κάποιο μέρος της, και επηρεάζουν τουλάχιστον τις συναλλαγές που χρησιμοποιούν αυτό το μέρος της βάσης δεδομένων. Για την </a:t>
            </a:r>
            <a:r>
              <a:rPr lang="el-GR" altLang="el-GR" sz="2400" dirty="0" err="1" smtClean="0">
                <a:cs typeface="Times New Roman" pitchFamily="18" charset="0"/>
              </a:rPr>
              <a:t>ανακάμψη</a:t>
            </a:r>
            <a:r>
              <a:rPr lang="el-GR" altLang="el-GR" sz="2400" dirty="0" smtClean="0">
                <a:cs typeface="Times New Roman" pitchFamily="18" charset="0"/>
              </a:rPr>
              <a:t> απαιτείται να γίνει </a:t>
            </a:r>
            <a:r>
              <a:rPr lang="el-GR" altLang="el-GR" sz="2400" dirty="0" err="1" smtClean="0">
                <a:cs typeface="Times New Roman" pitchFamily="18" charset="0"/>
              </a:rPr>
              <a:t>επαναφόρτωση</a:t>
            </a:r>
            <a:r>
              <a:rPr lang="el-GR" altLang="el-GR" sz="2400" dirty="0" smtClean="0">
                <a:cs typeface="Times New Roman" pitchFamily="18" charset="0"/>
              </a:rPr>
              <a:t> της βάσης δεδομένων από ένα εφεδρικό αντίγραφο.</a:t>
            </a:r>
            <a:endParaRPr lang="el-GR" alt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4032061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eaLnBrk="0" hangingPunct="0"/>
            <a:r>
              <a:rPr lang="el-GR" altLang="el-GR" dirty="0" smtClean="0">
                <a:cs typeface="Times New Roman" pitchFamily="18" charset="0"/>
              </a:rPr>
              <a:t>Υποστήριξη από την </a:t>
            </a:r>
            <a:r>
              <a:rPr lang="en-US" altLang="el-GR" dirty="0" smtClean="0">
                <a:cs typeface="Times New Roman" pitchFamily="18" charset="0"/>
              </a:rPr>
              <a:t>SQL</a:t>
            </a:r>
            <a:r>
              <a:rPr lang="el-GR" altLang="el-GR" dirty="0" smtClean="0">
                <a:cs typeface="Times New Roman" pitchFamily="18" charset="0"/>
              </a:rPr>
              <a:t> (1 από 2)</a:t>
            </a:r>
            <a:endParaRPr lang="el-GR" altLang="el-GR" dirty="0">
              <a:cs typeface="Times New Roman" pitchFamily="18" charset="0"/>
            </a:endParaRPr>
          </a:p>
        </p:txBody>
      </p:sp>
      <p:sp>
        <p:nvSpPr>
          <p:cNvPr id="2" name="Ορθογώνιο 1" descr="Η SQL υποστηρίζει τις συνηθισμένες εντολές COMMIT και ROLLBACK.&#10;Η SQL δε διαθέτει ρητή εντολή έναρξης συναλλαγής BEGIN TRANSACTION. &#10;Υποστηρίζει μία εντολή SET TRANSACTION, που επιτρέπει στον χρήστη να καθορίσει τον τρόπο προσπέλασης και το επίπεδο απομόνωσης για την επόμενη συναλλαγή που θα ξεκινήσει.&#10; &#10;Η σύνταξη της εντολής είναι:&#10;SET TRANSACTION λίστα επιλογών,&#10;όπου η λίστα-επιλογών πρέπει να περιέχει τουλάχιστον μία επιλογή.&#10;"/>
          <p:cNvSpPr/>
          <p:nvPr/>
        </p:nvSpPr>
        <p:spPr>
          <a:xfrm>
            <a:off x="467544" y="1340768"/>
            <a:ext cx="8280920" cy="4524315"/>
          </a:xfrm>
          <a:prstGeom prst="rect">
            <a:avLst/>
          </a:prstGeom>
        </p:spPr>
        <p:txBody>
          <a:bodyPr wrap="square">
            <a:spAutoFit/>
          </a:bodyPr>
          <a:lstStyle/>
          <a:p>
            <a:pPr algn="just" eaLnBrk="0" hangingPunct="0"/>
            <a:r>
              <a:rPr lang="el-GR" altLang="el-GR" sz="2400" dirty="0">
                <a:cs typeface="Times New Roman" pitchFamily="18" charset="0"/>
              </a:rPr>
              <a:t>Η </a:t>
            </a:r>
            <a:r>
              <a:rPr lang="en-GB" altLang="el-GR" sz="2400" dirty="0">
                <a:cs typeface="Times New Roman" pitchFamily="18" charset="0"/>
              </a:rPr>
              <a:t>SQL</a:t>
            </a:r>
            <a:r>
              <a:rPr lang="el-GR" altLang="el-GR" sz="2400" dirty="0">
                <a:cs typeface="Times New Roman" pitchFamily="18" charset="0"/>
              </a:rPr>
              <a:t> υποστηρίζει τις συνηθισμένες εντολές </a:t>
            </a:r>
            <a:r>
              <a:rPr lang="en-GB" altLang="el-GR" sz="2400" dirty="0">
                <a:cs typeface="Times New Roman" pitchFamily="18" charset="0"/>
              </a:rPr>
              <a:t>COMMIT</a:t>
            </a:r>
            <a:r>
              <a:rPr lang="el-GR" altLang="el-GR" sz="2400" dirty="0">
                <a:cs typeface="Times New Roman" pitchFamily="18" charset="0"/>
              </a:rPr>
              <a:t> και </a:t>
            </a:r>
            <a:r>
              <a:rPr lang="en-GB" altLang="el-GR" sz="2400" dirty="0">
                <a:cs typeface="Times New Roman" pitchFamily="18" charset="0"/>
              </a:rPr>
              <a:t>ROLLBACK</a:t>
            </a:r>
            <a:r>
              <a:rPr lang="el-GR" altLang="el-GR" sz="2400" dirty="0">
                <a:cs typeface="Times New Roman" pitchFamily="18" charset="0"/>
              </a:rPr>
              <a:t>.</a:t>
            </a:r>
            <a:endParaRPr lang="en-GB" altLang="el-GR" sz="2400" dirty="0">
              <a:cs typeface="Times New Roman" pitchFamily="18" charset="0"/>
            </a:endParaRPr>
          </a:p>
          <a:p>
            <a:pPr algn="just" eaLnBrk="0" hangingPunct="0"/>
            <a:r>
              <a:rPr lang="el-GR" altLang="el-GR" sz="2400" dirty="0">
                <a:cs typeface="Times New Roman" pitchFamily="18" charset="0"/>
              </a:rPr>
              <a:t>Η </a:t>
            </a:r>
            <a:r>
              <a:rPr lang="en-GB" altLang="el-GR" sz="2400" dirty="0">
                <a:cs typeface="Times New Roman" pitchFamily="18" charset="0"/>
              </a:rPr>
              <a:t>SQL</a:t>
            </a:r>
            <a:r>
              <a:rPr lang="el-GR" altLang="el-GR" sz="2400" dirty="0">
                <a:cs typeface="Times New Roman" pitchFamily="18" charset="0"/>
              </a:rPr>
              <a:t> δε διαθέτει ρητή εντολή έναρξης συναλλαγής </a:t>
            </a:r>
            <a:r>
              <a:rPr lang="en-GB" altLang="el-GR" sz="2400" dirty="0">
                <a:cs typeface="Times New Roman" pitchFamily="18" charset="0"/>
              </a:rPr>
              <a:t>BEGIN</a:t>
            </a:r>
            <a:r>
              <a:rPr lang="el-GR" altLang="el-GR" sz="2400" dirty="0">
                <a:cs typeface="Times New Roman" pitchFamily="18" charset="0"/>
              </a:rPr>
              <a:t> </a:t>
            </a:r>
            <a:r>
              <a:rPr lang="en-GB" altLang="el-GR" sz="2400" dirty="0">
                <a:cs typeface="Times New Roman" pitchFamily="18" charset="0"/>
              </a:rPr>
              <a:t>TRANSACTION</a:t>
            </a:r>
            <a:r>
              <a:rPr lang="el-GR" altLang="el-GR" sz="2400" dirty="0">
                <a:cs typeface="Times New Roman" pitchFamily="18" charset="0"/>
              </a:rPr>
              <a:t>. </a:t>
            </a:r>
            <a:endParaRPr lang="en-GB" altLang="el-GR" sz="2400" dirty="0">
              <a:cs typeface="Times New Roman" pitchFamily="18" charset="0"/>
            </a:endParaRPr>
          </a:p>
          <a:p>
            <a:pPr algn="just" eaLnBrk="0" hangingPunct="0"/>
            <a:r>
              <a:rPr lang="el-GR" altLang="el-GR" sz="2400" dirty="0">
                <a:cs typeface="Times New Roman" pitchFamily="18" charset="0"/>
              </a:rPr>
              <a:t>Υποστηρίζει μία εντολή </a:t>
            </a:r>
            <a:r>
              <a:rPr lang="en-GB" altLang="el-GR" sz="2400" dirty="0">
                <a:cs typeface="Times New Roman" pitchFamily="18" charset="0"/>
              </a:rPr>
              <a:t>SET</a:t>
            </a:r>
            <a:r>
              <a:rPr lang="el-GR" altLang="el-GR" sz="2400" dirty="0">
                <a:cs typeface="Times New Roman" pitchFamily="18" charset="0"/>
              </a:rPr>
              <a:t> </a:t>
            </a:r>
            <a:r>
              <a:rPr lang="en-GB" altLang="el-GR" sz="2400" dirty="0">
                <a:cs typeface="Times New Roman" pitchFamily="18" charset="0"/>
              </a:rPr>
              <a:t>TRANSACTION</a:t>
            </a:r>
            <a:r>
              <a:rPr lang="el-GR" altLang="el-GR" sz="2400" dirty="0">
                <a:cs typeface="Times New Roman" pitchFamily="18" charset="0"/>
              </a:rPr>
              <a:t>, που επιτρέπει στον χρήστη να καθορίσει τον τρόπο προσπέλασης και το επίπεδο απομόνωσης για την επόμενη συναλλαγή που θα ξεκινήσει.</a:t>
            </a:r>
            <a:endParaRPr lang="en-GB" altLang="el-GR" sz="2400" dirty="0">
              <a:cs typeface="Times New Roman" pitchFamily="18" charset="0"/>
            </a:endParaRPr>
          </a:p>
          <a:p>
            <a:pPr algn="just" eaLnBrk="0" hangingPunct="0"/>
            <a:r>
              <a:rPr lang="el-GR" altLang="el-GR" sz="2400" dirty="0">
                <a:cs typeface="Times New Roman" pitchFamily="18" charset="0"/>
              </a:rPr>
              <a:t> </a:t>
            </a:r>
            <a:endParaRPr lang="en-GB" altLang="el-GR" sz="2400" dirty="0">
              <a:cs typeface="Times New Roman" pitchFamily="18" charset="0"/>
            </a:endParaRPr>
          </a:p>
          <a:p>
            <a:pPr algn="just" eaLnBrk="0" hangingPunct="0"/>
            <a:r>
              <a:rPr lang="el-GR" altLang="el-GR" sz="2400" dirty="0">
                <a:cs typeface="Times New Roman" pitchFamily="18" charset="0"/>
              </a:rPr>
              <a:t>Η σύνταξη της εντολής είναι:</a:t>
            </a:r>
            <a:endParaRPr lang="en-GB" altLang="el-GR" sz="2400" dirty="0">
              <a:cs typeface="Times New Roman" pitchFamily="18" charset="0"/>
            </a:endParaRPr>
          </a:p>
          <a:p>
            <a:pPr eaLnBrk="0" hangingPunct="0"/>
            <a:r>
              <a:rPr lang="en-GB" altLang="el-GR" sz="2400" b="1" dirty="0">
                <a:solidFill>
                  <a:srgbClr val="FF66FF"/>
                </a:solidFill>
                <a:cs typeface="Times New Roman" pitchFamily="18" charset="0"/>
              </a:rPr>
              <a:t>SET TRANSACTION </a:t>
            </a:r>
            <a:r>
              <a:rPr lang="el-GR" altLang="el-GR" sz="2400" b="1" i="1" dirty="0">
                <a:solidFill>
                  <a:srgbClr val="FF66FF"/>
                </a:solidFill>
                <a:cs typeface="Times New Roman" pitchFamily="18" charset="0"/>
              </a:rPr>
              <a:t>λίστα</a:t>
            </a:r>
            <a:r>
              <a:rPr lang="en-GB" altLang="el-GR" sz="2400" b="1" i="1" dirty="0">
                <a:solidFill>
                  <a:srgbClr val="FF66FF"/>
                </a:solidFill>
                <a:cs typeface="Times New Roman" pitchFamily="18" charset="0"/>
              </a:rPr>
              <a:t>-</a:t>
            </a:r>
            <a:r>
              <a:rPr lang="el-GR" altLang="el-GR" sz="2400" b="1" i="1" dirty="0">
                <a:solidFill>
                  <a:srgbClr val="FF66FF"/>
                </a:solidFill>
                <a:cs typeface="Times New Roman" pitchFamily="18" charset="0"/>
              </a:rPr>
              <a:t>επιλογών</a:t>
            </a:r>
            <a:r>
              <a:rPr lang="en-GB" altLang="el-GR" sz="2400" b="1" dirty="0">
                <a:solidFill>
                  <a:srgbClr val="FF66FF"/>
                </a:solidFill>
                <a:cs typeface="Times New Roman" pitchFamily="18" charset="0"/>
              </a:rPr>
              <a:t>;</a:t>
            </a:r>
          </a:p>
          <a:p>
            <a:pPr algn="just" eaLnBrk="0" hangingPunct="0"/>
            <a:r>
              <a:rPr lang="el-GR" altLang="el-GR" sz="2400" dirty="0">
                <a:cs typeface="Times New Roman" pitchFamily="18" charset="0"/>
              </a:rPr>
              <a:t>όπου η </a:t>
            </a:r>
            <a:r>
              <a:rPr lang="el-GR" altLang="el-GR" sz="2400" i="1" dirty="0">
                <a:cs typeface="Times New Roman" pitchFamily="18" charset="0"/>
              </a:rPr>
              <a:t>λίστα-επιλογών</a:t>
            </a:r>
            <a:r>
              <a:rPr lang="el-GR" altLang="el-GR" sz="2400" dirty="0">
                <a:cs typeface="Times New Roman" pitchFamily="18" charset="0"/>
              </a:rPr>
              <a:t> πρέπει να περιέχει τουλάχιστον μία επιλογή.</a:t>
            </a: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4032061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251520" y="116632"/>
            <a:ext cx="8496944" cy="1296144"/>
          </a:xfrm>
        </p:spPr>
        <p:txBody>
          <a:bodyPr>
            <a:noAutofit/>
          </a:bodyPr>
          <a:lstStyle/>
          <a:p>
            <a:pPr marL="198438" indent="92075" defTabSz="669925" eaLnBrk="0" hangingPunct="0">
              <a:tabLst>
                <a:tab pos="457200" algn="l"/>
              </a:tabLst>
            </a:pPr>
            <a:r>
              <a:rPr lang="el-GR" altLang="el-GR" dirty="0" smtClean="0">
                <a:cs typeface="Times New Roman" pitchFamily="18" charset="0"/>
              </a:rPr>
              <a:t>Υποστήριξη από την </a:t>
            </a:r>
            <a:r>
              <a:rPr lang="en-US" altLang="el-GR" dirty="0" smtClean="0">
                <a:cs typeface="Times New Roman" pitchFamily="18" charset="0"/>
              </a:rPr>
              <a:t>SQL</a:t>
            </a:r>
            <a:r>
              <a:rPr lang="el-GR" altLang="el-GR" dirty="0" smtClean="0">
                <a:cs typeface="Times New Roman" pitchFamily="18" charset="0"/>
              </a:rPr>
              <a:t> (1 από 2)</a:t>
            </a:r>
            <a:endParaRPr lang="el-GR" dirty="0">
              <a:cs typeface="Times New Roman" pitchFamily="18" charset="0"/>
            </a:endParaRPr>
          </a:p>
        </p:txBody>
      </p:sp>
      <p:sp>
        <p:nvSpPr>
          <p:cNvPr id="2" name="Ορθογώνιο 1" descr="Η επιλογή για τον τρόπο προσπέλασης μπορεί να είναι είτε READ ONLY είτε READ WRITE. (Το default είναι READ WRITE).&#10;Η επιλογή για το επίπεδο απομόνωσης έχει τη μορφή:&#10;&#10;ISOLATION LEVEL απομόνωση,&#10;&#10;όπου απομόνωση μπορεί να είναι μία από τις φράσεις: &#10;READ UNCOMMITED (ανάγνωση ανεπικύρωτων), &#10;READ COMMITED (ανάγνωση επικυρωμένων), &#10;REPEATABLE READ (επαναλήψιμη ανάγνωση), ή&#10;SERIALIZABLE (σειροποιήσιμο).&#10;"/>
          <p:cNvSpPr/>
          <p:nvPr/>
        </p:nvSpPr>
        <p:spPr>
          <a:xfrm>
            <a:off x="467544" y="1556792"/>
            <a:ext cx="8280920" cy="4154984"/>
          </a:xfrm>
          <a:prstGeom prst="rect">
            <a:avLst/>
          </a:prstGeom>
        </p:spPr>
        <p:txBody>
          <a:bodyPr wrap="square">
            <a:spAutoFit/>
          </a:bodyPr>
          <a:lstStyle/>
          <a:p>
            <a:pPr algn="just" eaLnBrk="0" hangingPunct="0"/>
            <a:r>
              <a:rPr lang="el-GR" altLang="el-GR" sz="2400" dirty="0">
                <a:cs typeface="Times New Roman" pitchFamily="18" charset="0"/>
              </a:rPr>
              <a:t>Η επιλογή για τον τρόπο προσπέλασης μπορεί να είναι είτε </a:t>
            </a:r>
            <a:r>
              <a:rPr lang="en-GB" altLang="el-GR" sz="2400" dirty="0">
                <a:cs typeface="Times New Roman" pitchFamily="18" charset="0"/>
              </a:rPr>
              <a:t>READ</a:t>
            </a:r>
            <a:r>
              <a:rPr lang="el-GR" altLang="el-GR" sz="2400" dirty="0">
                <a:cs typeface="Times New Roman" pitchFamily="18" charset="0"/>
              </a:rPr>
              <a:t> </a:t>
            </a:r>
            <a:r>
              <a:rPr lang="en-GB" altLang="el-GR" sz="2400" dirty="0">
                <a:cs typeface="Times New Roman" pitchFamily="18" charset="0"/>
              </a:rPr>
              <a:t>ONLY</a:t>
            </a:r>
            <a:r>
              <a:rPr lang="el-GR" altLang="el-GR" sz="2400" dirty="0">
                <a:cs typeface="Times New Roman" pitchFamily="18" charset="0"/>
              </a:rPr>
              <a:t> είτε </a:t>
            </a:r>
            <a:r>
              <a:rPr lang="en-GB" altLang="el-GR" sz="2400" dirty="0">
                <a:cs typeface="Times New Roman" pitchFamily="18" charset="0"/>
              </a:rPr>
              <a:t>READ</a:t>
            </a:r>
            <a:r>
              <a:rPr lang="el-GR" altLang="el-GR" sz="2400" dirty="0">
                <a:cs typeface="Times New Roman" pitchFamily="18" charset="0"/>
              </a:rPr>
              <a:t> </a:t>
            </a:r>
            <a:r>
              <a:rPr lang="en-GB" altLang="el-GR" sz="2400" dirty="0">
                <a:cs typeface="Times New Roman" pitchFamily="18" charset="0"/>
              </a:rPr>
              <a:t>WRITE</a:t>
            </a:r>
            <a:r>
              <a:rPr lang="el-GR" altLang="el-GR" sz="2400" dirty="0">
                <a:cs typeface="Times New Roman" pitchFamily="18" charset="0"/>
              </a:rPr>
              <a:t>. </a:t>
            </a:r>
            <a:r>
              <a:rPr lang="en-GB" altLang="el-GR" sz="2400" dirty="0">
                <a:cs typeface="Times New Roman" pitchFamily="18" charset="0"/>
              </a:rPr>
              <a:t>(</a:t>
            </a:r>
            <a:r>
              <a:rPr lang="el-GR" altLang="el-GR" sz="2400" dirty="0">
                <a:cs typeface="Times New Roman" pitchFamily="18" charset="0"/>
              </a:rPr>
              <a:t>Το</a:t>
            </a:r>
            <a:r>
              <a:rPr lang="en-GB" altLang="el-GR" sz="2400" dirty="0">
                <a:cs typeface="Times New Roman" pitchFamily="18" charset="0"/>
              </a:rPr>
              <a:t> default </a:t>
            </a:r>
            <a:r>
              <a:rPr lang="el-GR" altLang="el-GR" sz="2400" dirty="0">
                <a:cs typeface="Times New Roman" pitchFamily="18" charset="0"/>
              </a:rPr>
              <a:t>είναι</a:t>
            </a:r>
            <a:r>
              <a:rPr lang="en-GB" altLang="el-GR" sz="2400" dirty="0">
                <a:cs typeface="Times New Roman" pitchFamily="18" charset="0"/>
              </a:rPr>
              <a:t> READ WRITE).</a:t>
            </a:r>
            <a:endParaRPr lang="el-GR" altLang="el-GR" sz="2400" dirty="0">
              <a:cs typeface="Times New Roman" pitchFamily="18" charset="0"/>
            </a:endParaRPr>
          </a:p>
          <a:p>
            <a:pPr algn="just" eaLnBrk="0" hangingPunct="0"/>
            <a:r>
              <a:rPr lang="el-GR" altLang="el-GR" sz="2400" dirty="0">
                <a:cs typeface="Times New Roman" pitchFamily="18" charset="0"/>
              </a:rPr>
              <a:t>Η επιλογή για το επίπεδο απομόνωσης έχει τη μορφή:</a:t>
            </a:r>
            <a:endParaRPr lang="el-GR" altLang="el-GR" sz="2400" dirty="0"/>
          </a:p>
          <a:p>
            <a:pPr algn="just" eaLnBrk="0" hangingPunct="0"/>
            <a:endParaRPr lang="el-GR" altLang="el-GR" sz="2400" dirty="0"/>
          </a:p>
          <a:p>
            <a:pPr eaLnBrk="0" hangingPunct="0"/>
            <a:r>
              <a:rPr lang="en-GB" altLang="el-GR" sz="2400" b="1" dirty="0">
                <a:solidFill>
                  <a:srgbClr val="FF66FF"/>
                </a:solidFill>
                <a:cs typeface="Times New Roman" pitchFamily="18" charset="0"/>
              </a:rPr>
              <a:t>ISOLATION LEVEL </a:t>
            </a:r>
            <a:r>
              <a:rPr lang="el-GR" altLang="el-GR" sz="2400" b="1" i="1" dirty="0">
                <a:solidFill>
                  <a:srgbClr val="FF66FF"/>
                </a:solidFill>
                <a:cs typeface="Times New Roman" pitchFamily="18" charset="0"/>
              </a:rPr>
              <a:t>απομόνωση</a:t>
            </a:r>
            <a:r>
              <a:rPr lang="en-GB" altLang="el-GR" sz="2400" b="1" dirty="0">
                <a:solidFill>
                  <a:srgbClr val="FF66FF"/>
                </a:solidFill>
                <a:cs typeface="Times New Roman" pitchFamily="18" charset="0"/>
              </a:rPr>
              <a:t>,</a:t>
            </a:r>
            <a:endParaRPr lang="el-GR" altLang="el-GR" sz="2400" b="1" dirty="0">
              <a:solidFill>
                <a:srgbClr val="FF66FF"/>
              </a:solidFill>
            </a:endParaRPr>
          </a:p>
          <a:p>
            <a:pPr eaLnBrk="0" hangingPunct="0"/>
            <a:endParaRPr lang="el-GR" altLang="el-GR" sz="2400" b="1" dirty="0">
              <a:solidFill>
                <a:srgbClr val="FF66FF"/>
              </a:solidFill>
            </a:endParaRPr>
          </a:p>
          <a:p>
            <a:pPr algn="just" eaLnBrk="0" hangingPunct="0"/>
            <a:r>
              <a:rPr lang="el-GR" altLang="el-GR" sz="2400" dirty="0">
                <a:cs typeface="Times New Roman" pitchFamily="18" charset="0"/>
              </a:rPr>
              <a:t>όπου απομόνωση μπορεί να είναι μία από τις φράσεις</a:t>
            </a:r>
            <a:r>
              <a:rPr lang="el-GR" altLang="el-GR" sz="2400" dirty="0"/>
              <a:t>:</a:t>
            </a:r>
            <a:r>
              <a:rPr lang="el-GR" altLang="el-GR" sz="2400" dirty="0">
                <a:cs typeface="Times New Roman" pitchFamily="18" charset="0"/>
              </a:rPr>
              <a:t> </a:t>
            </a:r>
            <a:endParaRPr lang="el-GR" altLang="el-GR" sz="2400" dirty="0"/>
          </a:p>
          <a:p>
            <a:pPr algn="just" eaLnBrk="0" hangingPunct="0"/>
            <a:r>
              <a:rPr lang="en-GB" altLang="el-GR" sz="2400" dirty="0">
                <a:solidFill>
                  <a:srgbClr val="FF66FF"/>
                </a:solidFill>
                <a:cs typeface="Times New Roman" pitchFamily="18" charset="0"/>
              </a:rPr>
              <a:t>READ</a:t>
            </a:r>
            <a:r>
              <a:rPr lang="el-GR" altLang="el-GR" sz="2400" dirty="0">
                <a:solidFill>
                  <a:srgbClr val="FF66FF"/>
                </a:solidFill>
                <a:cs typeface="Times New Roman" pitchFamily="18" charset="0"/>
              </a:rPr>
              <a:t> </a:t>
            </a:r>
            <a:r>
              <a:rPr lang="en-GB" altLang="el-GR" sz="2400" dirty="0">
                <a:solidFill>
                  <a:srgbClr val="FF66FF"/>
                </a:solidFill>
                <a:cs typeface="Times New Roman" pitchFamily="18" charset="0"/>
              </a:rPr>
              <a:t>UNCOMMITED</a:t>
            </a:r>
            <a:r>
              <a:rPr lang="el-GR" altLang="el-GR" sz="2400" dirty="0">
                <a:cs typeface="Times New Roman" pitchFamily="18" charset="0"/>
              </a:rPr>
              <a:t> (ανάγνωση ανεπικύρωτων), </a:t>
            </a:r>
            <a:endParaRPr lang="el-GR" altLang="el-GR" sz="2400" dirty="0"/>
          </a:p>
          <a:p>
            <a:pPr algn="just" eaLnBrk="0" hangingPunct="0"/>
            <a:r>
              <a:rPr lang="en-GB" altLang="el-GR" sz="2400" dirty="0">
                <a:solidFill>
                  <a:srgbClr val="FF66FF"/>
                </a:solidFill>
                <a:cs typeface="Times New Roman" pitchFamily="18" charset="0"/>
              </a:rPr>
              <a:t>READ</a:t>
            </a:r>
            <a:r>
              <a:rPr lang="el-GR" altLang="el-GR" sz="2400" dirty="0">
                <a:solidFill>
                  <a:srgbClr val="FF66FF"/>
                </a:solidFill>
                <a:cs typeface="Times New Roman" pitchFamily="18" charset="0"/>
              </a:rPr>
              <a:t> </a:t>
            </a:r>
            <a:r>
              <a:rPr lang="en-GB" altLang="el-GR" sz="2400" dirty="0">
                <a:solidFill>
                  <a:srgbClr val="FF66FF"/>
                </a:solidFill>
                <a:cs typeface="Times New Roman" pitchFamily="18" charset="0"/>
              </a:rPr>
              <a:t>COMMITED</a:t>
            </a:r>
            <a:r>
              <a:rPr lang="el-GR" altLang="el-GR" sz="2400" dirty="0">
                <a:cs typeface="Times New Roman" pitchFamily="18" charset="0"/>
              </a:rPr>
              <a:t> (ανάγνωση επικυρωμένων), </a:t>
            </a:r>
            <a:endParaRPr lang="el-GR" altLang="el-GR" sz="2400" dirty="0"/>
          </a:p>
          <a:p>
            <a:pPr algn="just" eaLnBrk="0" hangingPunct="0"/>
            <a:r>
              <a:rPr lang="en-GB" altLang="el-GR" sz="2400" dirty="0">
                <a:solidFill>
                  <a:srgbClr val="FF66FF"/>
                </a:solidFill>
                <a:cs typeface="Times New Roman" pitchFamily="18" charset="0"/>
              </a:rPr>
              <a:t>REPEATABLE</a:t>
            </a:r>
            <a:r>
              <a:rPr lang="el-GR" altLang="el-GR" sz="2400" dirty="0">
                <a:solidFill>
                  <a:srgbClr val="FF66FF"/>
                </a:solidFill>
                <a:cs typeface="Times New Roman" pitchFamily="18" charset="0"/>
              </a:rPr>
              <a:t> </a:t>
            </a:r>
            <a:r>
              <a:rPr lang="en-GB" altLang="el-GR" sz="2400" dirty="0">
                <a:solidFill>
                  <a:srgbClr val="FF66FF"/>
                </a:solidFill>
                <a:cs typeface="Times New Roman" pitchFamily="18" charset="0"/>
              </a:rPr>
              <a:t>READ</a:t>
            </a:r>
            <a:r>
              <a:rPr lang="el-GR" altLang="el-GR" sz="2400" dirty="0">
                <a:cs typeface="Times New Roman" pitchFamily="18" charset="0"/>
              </a:rPr>
              <a:t> (</a:t>
            </a:r>
            <a:r>
              <a:rPr lang="el-GR" altLang="el-GR" sz="2400" dirty="0" err="1">
                <a:cs typeface="Times New Roman" pitchFamily="18" charset="0"/>
              </a:rPr>
              <a:t>επαναλήψιμη</a:t>
            </a:r>
            <a:r>
              <a:rPr lang="el-GR" altLang="el-GR" sz="2400" dirty="0">
                <a:cs typeface="Times New Roman" pitchFamily="18" charset="0"/>
              </a:rPr>
              <a:t> ανάγνωση), ή</a:t>
            </a:r>
            <a:endParaRPr lang="el-GR" altLang="el-GR" sz="2400" dirty="0"/>
          </a:p>
          <a:p>
            <a:pPr algn="just" eaLnBrk="0" hangingPunct="0"/>
            <a:r>
              <a:rPr lang="en-GB" altLang="el-GR" sz="2400" dirty="0">
                <a:solidFill>
                  <a:srgbClr val="FF66FF"/>
                </a:solidFill>
                <a:cs typeface="Times New Roman" pitchFamily="18" charset="0"/>
              </a:rPr>
              <a:t>SERIALIZABLE</a:t>
            </a:r>
            <a:r>
              <a:rPr lang="el-GR" altLang="el-GR" sz="2400" dirty="0">
                <a:cs typeface="Times New Roman" pitchFamily="18" charset="0"/>
              </a:rPr>
              <a:t> (</a:t>
            </a:r>
            <a:r>
              <a:rPr lang="el-GR" altLang="el-GR" sz="2400" dirty="0" err="1">
                <a:cs typeface="Times New Roman" pitchFamily="18" charset="0"/>
              </a:rPr>
              <a:t>σειροποιήσιμο</a:t>
            </a:r>
            <a:r>
              <a:rPr lang="el-GR" altLang="el-GR" sz="2400" dirty="0">
                <a:cs typeface="Times New Roman" pitchFamily="18" charset="0"/>
              </a:rPr>
              <a:t>).</a:t>
            </a:r>
            <a:endParaRPr lang="el-GR" altLang="el-GR" sz="24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4032061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268760"/>
            <a:ext cx="8229600" cy="4978946"/>
          </a:xfrm>
        </p:spPr>
        <p:txBody>
          <a:bodyPr>
            <a:noAutofit/>
          </a:bodyPr>
          <a:lstStyle/>
          <a:p>
            <a:pPr marL="693738" lvl="1" indent="-457200">
              <a:buFont typeface="Wingdings" panose="05000000000000000000" pitchFamily="2" charset="2"/>
              <a:buChar char="§"/>
            </a:pPr>
            <a:r>
              <a:rPr lang="el-GR" altLang="el-GR" sz="2400" dirty="0" smtClean="0"/>
              <a:t>Κατανόηση των λόγων που οδηγούν στην κατάρρευση ενός συστήματος,</a:t>
            </a:r>
          </a:p>
          <a:p>
            <a:pPr marL="693738" lvl="1" indent="-457200">
              <a:buFont typeface="Wingdings" panose="05000000000000000000" pitchFamily="2" charset="2"/>
              <a:buChar char="§"/>
            </a:pPr>
            <a:r>
              <a:rPr lang="el-GR" altLang="el-GR" sz="2400" dirty="0" smtClean="0"/>
              <a:t>Γιατί είναι απαραίτητος ο πλεονασμός σε ένα σύστημα, </a:t>
            </a:r>
          </a:p>
          <a:p>
            <a:pPr marL="693738" lvl="1" indent="-457200">
              <a:buFont typeface="Wingdings" panose="05000000000000000000" pitchFamily="2" charset="2"/>
              <a:buChar char="§"/>
            </a:pPr>
            <a:r>
              <a:rPr lang="el-GR" altLang="el-GR" sz="2400" dirty="0" smtClean="0"/>
              <a:t>Τι συμβαίνει κατά την κατάρρευση ενός συστήματος,</a:t>
            </a:r>
          </a:p>
          <a:p>
            <a:pPr marL="693738" lvl="1" indent="-457200">
              <a:buFont typeface="Wingdings" panose="05000000000000000000" pitchFamily="2" charset="2"/>
              <a:buChar char="§"/>
            </a:pPr>
            <a:r>
              <a:rPr lang="el-GR" altLang="el-GR" sz="2400" dirty="0" smtClean="0"/>
              <a:t>Τι επιτυγχάνει η ανάκαμψη των συναλλαγών,</a:t>
            </a:r>
          </a:p>
          <a:p>
            <a:pPr marL="693738" lvl="1" indent="-457200">
              <a:buFont typeface="Wingdings" panose="05000000000000000000" pitchFamily="2" charset="2"/>
              <a:buChar char="§"/>
            </a:pPr>
            <a:r>
              <a:rPr lang="el-GR" altLang="el-GR" sz="2400" dirty="0" smtClean="0"/>
              <a:t>Κατά την επανεκκίνηση ενός συστήματος, που ακολουθεί την κατάρρευση, ποιες συναλλαγές </a:t>
            </a:r>
            <a:r>
              <a:rPr lang="el-GR" altLang="el-GR" sz="2400" dirty="0" err="1" smtClean="0"/>
              <a:t>επανεκτελούνται</a:t>
            </a:r>
            <a:r>
              <a:rPr lang="el-GR" altLang="el-GR" sz="2400" dirty="0" smtClean="0"/>
              <a:t> και ποιες αναιρούνται.</a:t>
            </a:r>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693738" lvl="1" indent="-457200">
              <a:buFont typeface="Wingdings" panose="05000000000000000000" pitchFamily="2" charset="2"/>
              <a:buChar char="§"/>
            </a:pPr>
            <a:endParaRPr lang="el-GR" alt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856"/>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00708" y="1075854"/>
            <a:ext cx="8208912" cy="5588421"/>
          </a:xfrm>
        </p:spPr>
        <p:txBody>
          <a:bodyPr>
            <a:noAutofit/>
          </a:bodyPr>
          <a:lstStyle/>
          <a:p>
            <a:pPr marL="652463" lvl="1" indent="-457200">
              <a:buFont typeface="Wingdings" panose="05000000000000000000" pitchFamily="2" charset="2"/>
              <a:buChar char="§"/>
            </a:pPr>
            <a:r>
              <a:rPr lang="el-GR" altLang="el-GR" sz="2600" dirty="0" smtClean="0">
                <a:hlinkClick r:id="rId4" action="ppaction://hlinksldjump"/>
              </a:rPr>
              <a:t>Έννοια της ανάκαμψης,</a:t>
            </a:r>
            <a:endParaRPr lang="el-GR" altLang="el-GR" sz="2600" dirty="0" smtClean="0"/>
          </a:p>
          <a:p>
            <a:pPr marL="652463" lvl="1" indent="-457200">
              <a:buFont typeface="Wingdings" panose="05000000000000000000" pitchFamily="2" charset="2"/>
              <a:buChar char="§"/>
            </a:pPr>
            <a:r>
              <a:rPr lang="el-GR" altLang="el-GR" sz="2600" dirty="0" smtClean="0">
                <a:hlinkClick r:id="rId5" action="ppaction://hlinksldjump"/>
              </a:rPr>
              <a:t>Έννοια της συναλλαγής,</a:t>
            </a:r>
            <a:endParaRPr lang="el-GR" altLang="el-GR" sz="2600" dirty="0" smtClean="0"/>
          </a:p>
          <a:p>
            <a:pPr marL="652463" lvl="1" indent="-457200">
              <a:buFont typeface="Wingdings" panose="05000000000000000000" pitchFamily="2" charset="2"/>
              <a:buChar char="§"/>
            </a:pPr>
            <a:r>
              <a:rPr lang="el-GR" altLang="el-GR" sz="2600" dirty="0" smtClean="0">
                <a:hlinkClick r:id="rId6" action="ppaction://hlinksldjump"/>
              </a:rPr>
              <a:t>Διαχειριστής συναλλαγών,</a:t>
            </a:r>
            <a:endParaRPr lang="el-GR" altLang="el-GR" sz="2600" dirty="0" smtClean="0"/>
          </a:p>
          <a:p>
            <a:pPr marL="652463" lvl="1" indent="-457200">
              <a:buFont typeface="Wingdings" panose="05000000000000000000" pitchFamily="2" charset="2"/>
              <a:buChar char="§"/>
            </a:pPr>
            <a:r>
              <a:rPr lang="el-GR" altLang="el-GR" sz="2600" dirty="0" smtClean="0">
                <a:hlinkClick r:id="rId7" action="ppaction://hlinksldjump"/>
              </a:rPr>
              <a:t>Αρχείο πεπραγμένων,</a:t>
            </a:r>
            <a:endParaRPr lang="el-GR" altLang="el-GR" sz="2600" dirty="0" smtClean="0"/>
          </a:p>
          <a:p>
            <a:pPr marL="652463" lvl="1" indent="-457200">
              <a:buFont typeface="Wingdings" panose="05000000000000000000" pitchFamily="2" charset="2"/>
              <a:buChar char="§"/>
            </a:pPr>
            <a:r>
              <a:rPr lang="el-GR" altLang="el-GR" sz="2600" dirty="0" smtClean="0">
                <a:hlinkClick r:id="rId8" action="ppaction://hlinksldjump"/>
              </a:rPr>
              <a:t>Σημείο επικύρωσης,</a:t>
            </a:r>
            <a:endParaRPr lang="el-GR" altLang="el-GR" sz="2600" dirty="0" smtClean="0"/>
          </a:p>
          <a:p>
            <a:pPr marL="652463" lvl="1" indent="-457200">
              <a:buFont typeface="Wingdings" panose="05000000000000000000" pitchFamily="2" charset="2"/>
              <a:buChar char="§"/>
            </a:pPr>
            <a:r>
              <a:rPr lang="el-GR" altLang="el-GR" sz="2600" dirty="0" smtClean="0">
                <a:hlinkClick r:id="rId9" action="ppaction://hlinksldjump"/>
              </a:rPr>
              <a:t>Οι ιδιότητες </a:t>
            </a:r>
            <a:r>
              <a:rPr lang="en-US" altLang="el-GR" sz="2600" dirty="0" smtClean="0">
                <a:hlinkClick r:id="rId9" action="ppaction://hlinksldjump"/>
              </a:rPr>
              <a:t>ACID</a:t>
            </a:r>
            <a:r>
              <a:rPr lang="el-GR" altLang="el-GR" sz="2600" dirty="0" smtClean="0">
                <a:hlinkClick r:id="rId9" action="ppaction://hlinksldjump"/>
              </a:rPr>
              <a:t>,</a:t>
            </a:r>
            <a:endParaRPr lang="el-GR" altLang="el-GR" sz="2600" dirty="0" smtClean="0"/>
          </a:p>
          <a:p>
            <a:pPr marL="652463" lvl="1" indent="-457200">
              <a:buFont typeface="Wingdings" panose="05000000000000000000" pitchFamily="2" charset="2"/>
              <a:buChar char="§"/>
            </a:pPr>
            <a:r>
              <a:rPr lang="el-GR" altLang="el-GR" sz="2600" dirty="0" smtClean="0">
                <a:hlinkClick r:id="rId10" action="ppaction://hlinksldjump"/>
              </a:rPr>
              <a:t>Ανάκαμψη συστήματος,</a:t>
            </a:r>
            <a:endParaRPr lang="el-GR" altLang="el-GR" sz="2600" dirty="0" smtClean="0"/>
          </a:p>
          <a:p>
            <a:pPr marL="652463" lvl="1" indent="-457200">
              <a:buFont typeface="Wingdings" panose="05000000000000000000" pitchFamily="2" charset="2"/>
              <a:buChar char="§"/>
            </a:pPr>
            <a:r>
              <a:rPr lang="el-GR" altLang="el-GR" sz="2600" dirty="0" smtClean="0">
                <a:hlinkClick r:id="rId11" action="ppaction://hlinksldjump"/>
              </a:rPr>
              <a:t>Αστοχίες συστήματος,</a:t>
            </a:r>
            <a:endParaRPr lang="el-GR" altLang="el-GR" sz="2600" dirty="0" smtClean="0"/>
          </a:p>
          <a:p>
            <a:pPr marL="652463" lvl="1" indent="-457200">
              <a:buFont typeface="Wingdings" panose="05000000000000000000" pitchFamily="2" charset="2"/>
              <a:buChar char="§"/>
            </a:pPr>
            <a:r>
              <a:rPr lang="el-GR" altLang="el-GR" sz="2600" dirty="0" smtClean="0">
                <a:hlinkClick r:id="rId12" action="ppaction://hlinksldjump"/>
              </a:rPr>
              <a:t>Σημείο ελέγχου,</a:t>
            </a:r>
            <a:endParaRPr lang="el-GR" altLang="el-GR" sz="2600" dirty="0" smtClean="0"/>
          </a:p>
          <a:p>
            <a:pPr marL="652463" lvl="1" indent="-457200">
              <a:buFont typeface="Wingdings" panose="05000000000000000000" pitchFamily="2" charset="2"/>
              <a:buChar char="§"/>
            </a:pPr>
            <a:r>
              <a:rPr lang="el-GR" altLang="el-GR" sz="2600" dirty="0" smtClean="0">
                <a:hlinkClick r:id="rId13" action="ppaction://hlinksldjump"/>
              </a:rPr>
              <a:t>Υποστήριξη ανάκαμψης από την </a:t>
            </a:r>
            <a:r>
              <a:rPr lang="en-US" altLang="el-GR" sz="2600" dirty="0" smtClean="0">
                <a:hlinkClick r:id="rId13" action="ppaction://hlinksldjump"/>
              </a:rPr>
              <a:t>SQL</a:t>
            </a:r>
            <a:r>
              <a:rPr lang="el-GR" altLang="el-GR" sz="2600" dirty="0" smtClean="0">
                <a:hlinkClick r:id="rId13" action="ppaction://hlinksldjump"/>
              </a:rPr>
              <a:t>.</a:t>
            </a:r>
            <a:endParaRPr lang="el-GR" altLang="el-GR" sz="26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r>
              <a:rPr lang="el-GR" altLang="el-GR" dirty="0" smtClean="0">
                <a:latin typeface="+mn-lt"/>
                <a:cs typeface="Times New Roman" pitchFamily="18" charset="0"/>
              </a:rPr>
              <a:t>Ανάκαμψη (1 από 2)</a:t>
            </a:r>
            <a:endParaRPr lang="el-GR" altLang="el-GR" dirty="0">
              <a:latin typeface="+mn-lt"/>
              <a:cs typeface="Times New Roman" pitchFamily="18" charset="0"/>
            </a:endParaRPr>
          </a:p>
        </p:txBody>
      </p:sp>
      <p:sp>
        <p:nvSpPr>
          <p:cNvPr id="7" name="Rectangle 330"/>
          <p:cNvSpPr>
            <a:spLocks noChangeArrowheads="1"/>
          </p:cNvSpPr>
          <p:nvPr/>
        </p:nvSpPr>
        <p:spPr bwMode="auto">
          <a:xfrm>
            <a:off x="467544" y="1877630"/>
            <a:ext cx="8219256"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just"/>
            <a:r>
              <a:rPr lang="el-GR" altLang="el-GR" sz="2800" dirty="0">
                <a:cs typeface="Times New Roman" pitchFamily="18" charset="0"/>
              </a:rPr>
              <a:t>Ανάκαμψη ενός συστήματος βάσης δεδομένων σημαίνει </a:t>
            </a:r>
            <a:r>
              <a:rPr lang="el-GR" altLang="el-GR" sz="2800" dirty="0" smtClean="0">
                <a:cs typeface="Times New Roman" pitchFamily="18" charset="0"/>
              </a:rPr>
              <a:t>πρώτα ανάκαμψη </a:t>
            </a:r>
            <a:r>
              <a:rPr lang="el-GR" altLang="el-GR" sz="2800" dirty="0">
                <a:cs typeface="Times New Roman" pitchFamily="18" charset="0"/>
              </a:rPr>
              <a:t>της ίδιας της βάσης δεδομένων, </a:t>
            </a:r>
            <a:r>
              <a:rPr lang="el-GR" altLang="el-GR" sz="2800" dirty="0" smtClean="0">
                <a:cs typeface="Times New Roman" pitchFamily="18" charset="0"/>
              </a:rPr>
              <a:t>δηλαδή </a:t>
            </a:r>
            <a:r>
              <a:rPr lang="el-GR" altLang="el-GR" sz="2800" dirty="0">
                <a:cs typeface="Times New Roman" pitchFamily="18" charset="0"/>
              </a:rPr>
              <a:t>επαναφορά της σε μια κατάσταση που είναι γνωστό ότι είναι σωστή, όταν κάποια αστοχία έχει κάνει την τρέχουσα κατάσταση μη σωστή ή τουλάχιστον ύποπτη.</a:t>
            </a: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altLang="el-GR" dirty="0">
                <a:cs typeface="Times New Roman" pitchFamily="18" charset="0"/>
              </a:rPr>
              <a:t>Ανάκαμψη </a:t>
            </a:r>
            <a:r>
              <a:rPr lang="el-GR" altLang="el-GR" dirty="0" smtClean="0">
                <a:cs typeface="Times New Roman" pitchFamily="18" charset="0"/>
              </a:rPr>
              <a:t>(2 </a:t>
            </a:r>
            <a:r>
              <a:rPr lang="el-GR" altLang="el-GR" dirty="0">
                <a:cs typeface="Times New Roman" pitchFamily="18" charset="0"/>
              </a:rPr>
              <a:t>από 2)</a:t>
            </a:r>
            <a:endParaRPr lang="el-GR" dirty="0"/>
          </a:p>
        </p:txBody>
      </p:sp>
      <p:sp>
        <p:nvSpPr>
          <p:cNvPr id="20" name="Rectangle 17"/>
          <p:cNvSpPr txBox="1">
            <a:spLocks noChangeArrowheads="1"/>
          </p:cNvSpPr>
          <p:nvPr/>
        </p:nvSpPr>
        <p:spPr>
          <a:xfrm>
            <a:off x="467544" y="1988840"/>
            <a:ext cx="8219256" cy="36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l-GR" altLang="el-GR" sz="2800" dirty="0" smtClean="0">
                <a:cs typeface="Times New Roman" pitchFamily="18" charset="0"/>
              </a:rPr>
              <a:t>Η αρχή στην οποία βασίζεται αυτή η ανάκαμψη είναι ο </a:t>
            </a:r>
            <a:r>
              <a:rPr lang="el-GR" altLang="el-GR" sz="2800" b="1" dirty="0" smtClean="0">
                <a:solidFill>
                  <a:srgbClr val="FF66FF"/>
                </a:solidFill>
                <a:cs typeface="Times New Roman" pitchFamily="18" charset="0"/>
              </a:rPr>
              <a:t>πλεονασμός</a:t>
            </a:r>
            <a:r>
              <a:rPr lang="el-GR" altLang="el-GR" sz="2800" dirty="0" smtClean="0">
                <a:cs typeface="Times New Roman" pitchFamily="18" charset="0"/>
              </a:rPr>
              <a:t>. </a:t>
            </a:r>
            <a:endParaRPr lang="el-GR" altLang="el-GR" sz="2800" dirty="0" smtClean="0"/>
          </a:p>
          <a:p>
            <a:pPr algn="just"/>
            <a:r>
              <a:rPr lang="el-GR" altLang="el-GR" sz="2800" dirty="0" smtClean="0">
                <a:cs typeface="Times New Roman" pitchFamily="18" charset="0"/>
              </a:rPr>
              <a:t>Δηλαδή, ο τρόπος για να εξασφαλιστεί ότι η βάση δεδομένων είναι πραγματικά </a:t>
            </a:r>
            <a:r>
              <a:rPr lang="el-GR" altLang="el-GR" sz="2800" dirty="0" err="1" smtClean="0">
                <a:cs typeface="Times New Roman" pitchFamily="18" charset="0"/>
              </a:rPr>
              <a:t>ανακάμψιμη</a:t>
            </a:r>
            <a:r>
              <a:rPr lang="el-GR" altLang="el-GR" sz="2800" dirty="0" smtClean="0">
                <a:cs typeface="Times New Roman" pitchFamily="18" charset="0"/>
              </a:rPr>
              <a:t> είναι να εξασφαλιστεί ότι οποιαδήποτε πληροφορία που περιέχει μπορεί να </a:t>
            </a:r>
            <a:r>
              <a:rPr lang="el-GR" altLang="el-GR" sz="2800" dirty="0" err="1" smtClean="0">
                <a:cs typeface="Times New Roman" pitchFamily="18" charset="0"/>
              </a:rPr>
              <a:t>ανακασκευαστεί</a:t>
            </a:r>
            <a:r>
              <a:rPr lang="el-GR" altLang="el-GR" sz="2800" dirty="0" smtClean="0">
                <a:cs typeface="Times New Roman" pitchFamily="18" charset="0"/>
              </a:rPr>
              <a:t> από κάποιες άλλες </a:t>
            </a:r>
            <a:r>
              <a:rPr lang="el-GR" altLang="el-GR" sz="2800" dirty="0" smtClean="0">
                <a:solidFill>
                  <a:srgbClr val="FF66FF"/>
                </a:solidFill>
                <a:cs typeface="Times New Roman" pitchFamily="18" charset="0"/>
              </a:rPr>
              <a:t>πληροφορίες</a:t>
            </a:r>
            <a:r>
              <a:rPr lang="el-GR" altLang="el-GR" sz="2800" dirty="0" smtClean="0">
                <a:cs typeface="Times New Roman" pitchFamily="18" charset="0"/>
              </a:rPr>
              <a:t> που είναι αποθηκευμένες, </a:t>
            </a:r>
            <a:r>
              <a:rPr lang="el-GR" altLang="el-GR" sz="2800" dirty="0" smtClean="0">
                <a:solidFill>
                  <a:srgbClr val="FF66FF"/>
                </a:solidFill>
                <a:cs typeface="Times New Roman" pitchFamily="18" charset="0"/>
              </a:rPr>
              <a:t>πλεοναστικά</a:t>
            </a:r>
            <a:r>
              <a:rPr lang="el-GR" altLang="el-GR" sz="2800" dirty="0" smtClean="0">
                <a:cs typeface="Times New Roman" pitchFamily="18" charset="0"/>
              </a:rPr>
              <a:t>, κάπου αλλού στο σύστημα.</a:t>
            </a:r>
          </a:p>
          <a:p>
            <a:pPr algn="just" eaLnBrk="0" hangingPunct="0"/>
            <a:endParaRPr lang="el-GR" altLang="el-GR" sz="28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72008"/>
            <a:ext cx="8305800" cy="10527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latin typeface="+mn-lt"/>
                <a:cs typeface="Times New Roman" pitchFamily="18" charset="0"/>
              </a:rPr>
              <a:t>Συναλλαγές (1 από 5)</a:t>
            </a:r>
            <a:endParaRPr lang="el-GR" altLang="el-GR" dirty="0">
              <a:latin typeface="+mn-lt"/>
            </a:endParaRPr>
          </a:p>
        </p:txBody>
      </p:sp>
      <p:sp>
        <p:nvSpPr>
          <p:cNvPr id="11" name="Rectangle 83" descr="Συναλλαγή είναι μια λογική μονάδα εργασίας.&#10;&#10;Παράδειγμα: &#10;Ας υποθέσουμε ότι στη βάση δεδομένων προμηθευτών (S), εξαρτημάτων (P) και αποστολών (SP), η σχέση P περιέχει ένα πρόσθετο γνώρισμα, το  QTY (συνολική ποσότητα αποστολής για το δεδομένο εξάρτημα). Για την προσθήκη μιας νέας αποστολής για τον προμηθευτή S5 και για το εξάρτημα P1, με ποσότητα 1000, δίνουμε τον παρακάτω ψευτοκώδικα.&#10;&#10;"/>
          <p:cNvSpPr>
            <a:spLocks noChangeArrowheads="1"/>
          </p:cNvSpPr>
          <p:nvPr/>
        </p:nvSpPr>
        <p:spPr bwMode="auto">
          <a:xfrm>
            <a:off x="381000" y="1700808"/>
            <a:ext cx="8305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l-GR" altLang="el-GR" sz="2400" dirty="0">
                <a:cs typeface="Times New Roman" pitchFamily="18" charset="0"/>
              </a:rPr>
              <a:t>Συναλλαγή είναι μια λογική μονάδα εργασίας</a:t>
            </a:r>
            <a:r>
              <a:rPr lang="el-GR" altLang="el-GR" sz="2400" dirty="0" smtClean="0">
                <a:cs typeface="Times New Roman" pitchFamily="18" charset="0"/>
              </a:rPr>
              <a:t>.</a:t>
            </a:r>
          </a:p>
          <a:p>
            <a:pPr eaLnBrk="0" hangingPunct="0"/>
            <a:endParaRPr lang="el-GR" altLang="el-GR" sz="2400" dirty="0" smtClean="0">
              <a:cs typeface="Times New Roman" pitchFamily="18" charset="0"/>
            </a:endParaRPr>
          </a:p>
          <a:p>
            <a:pPr algn="just"/>
            <a:r>
              <a:rPr lang="en-GB" altLang="el-GR" sz="2400" b="1" u="sng" dirty="0">
                <a:solidFill>
                  <a:srgbClr val="7030A0"/>
                </a:solidFill>
                <a:cs typeface="Times New Roman" pitchFamily="18" charset="0"/>
              </a:rPr>
              <a:t>Πα</a:t>
            </a:r>
            <a:r>
              <a:rPr lang="en-GB" altLang="el-GR" sz="2400" b="1" u="sng" dirty="0" err="1">
                <a:solidFill>
                  <a:srgbClr val="7030A0"/>
                </a:solidFill>
                <a:cs typeface="Times New Roman" pitchFamily="18" charset="0"/>
              </a:rPr>
              <a:t>ράδειγμ</a:t>
            </a:r>
            <a:r>
              <a:rPr lang="en-GB" altLang="el-GR" sz="2400" b="1" u="sng" dirty="0">
                <a:solidFill>
                  <a:srgbClr val="7030A0"/>
                </a:solidFill>
                <a:cs typeface="Times New Roman" pitchFamily="18" charset="0"/>
              </a:rPr>
              <a:t>α:</a:t>
            </a:r>
            <a:r>
              <a:rPr lang="en-GB" altLang="el-GR" sz="2400" b="1" dirty="0">
                <a:solidFill>
                  <a:srgbClr val="7030A0"/>
                </a:solidFill>
              </a:rPr>
              <a:t> </a:t>
            </a:r>
            <a:endParaRPr lang="el-GR" altLang="el-GR" sz="2400" b="1" dirty="0">
              <a:solidFill>
                <a:srgbClr val="7030A0"/>
              </a:solidFill>
            </a:endParaRPr>
          </a:p>
          <a:p>
            <a:pPr algn="just"/>
            <a:r>
              <a:rPr lang="el-GR" altLang="el-GR" sz="2400" dirty="0">
                <a:cs typeface="Times New Roman" pitchFamily="18" charset="0"/>
              </a:rPr>
              <a:t>Ας υποθέσουμε ότι στη βάση δεδομένων προμηθευτών (</a:t>
            </a:r>
            <a:r>
              <a:rPr lang="en-GB" altLang="el-GR" sz="2400" dirty="0">
                <a:cs typeface="Times New Roman" pitchFamily="18" charset="0"/>
              </a:rPr>
              <a:t>S</a:t>
            </a:r>
            <a:r>
              <a:rPr lang="el-GR" altLang="el-GR" sz="2400" dirty="0">
                <a:cs typeface="Times New Roman" pitchFamily="18" charset="0"/>
              </a:rPr>
              <a:t>), εξαρτημάτων (</a:t>
            </a:r>
            <a:r>
              <a:rPr lang="en-GB" altLang="el-GR" sz="2400" dirty="0">
                <a:cs typeface="Times New Roman" pitchFamily="18" charset="0"/>
              </a:rPr>
              <a:t>P</a:t>
            </a:r>
            <a:r>
              <a:rPr lang="el-GR" altLang="el-GR" sz="2400" dirty="0">
                <a:cs typeface="Times New Roman" pitchFamily="18" charset="0"/>
              </a:rPr>
              <a:t>) και αποστολών (</a:t>
            </a:r>
            <a:r>
              <a:rPr lang="en-GB" altLang="el-GR" sz="2400" dirty="0">
                <a:cs typeface="Times New Roman" pitchFamily="18" charset="0"/>
              </a:rPr>
              <a:t>SP</a:t>
            </a:r>
            <a:r>
              <a:rPr lang="el-GR" altLang="el-GR" sz="2400" dirty="0">
                <a:cs typeface="Times New Roman" pitchFamily="18" charset="0"/>
              </a:rPr>
              <a:t>)</a:t>
            </a:r>
            <a:r>
              <a:rPr lang="el-GR" altLang="el-GR" sz="2400" dirty="0"/>
              <a:t>,</a:t>
            </a:r>
            <a:r>
              <a:rPr lang="el-GR" altLang="el-GR" sz="2400" dirty="0">
                <a:cs typeface="Times New Roman" pitchFamily="18" charset="0"/>
              </a:rPr>
              <a:t> η σχέση </a:t>
            </a:r>
            <a:r>
              <a:rPr lang="en-GB" altLang="el-GR" sz="2400" dirty="0">
                <a:cs typeface="Times New Roman" pitchFamily="18" charset="0"/>
              </a:rPr>
              <a:t>P</a:t>
            </a:r>
            <a:r>
              <a:rPr lang="el-GR" altLang="el-GR" sz="2400" dirty="0">
                <a:cs typeface="Times New Roman" pitchFamily="18" charset="0"/>
              </a:rPr>
              <a:t> περιέχει ένα πρόσθετο γνώρισμα, το  </a:t>
            </a:r>
            <a:r>
              <a:rPr lang="en-GB" altLang="el-GR" sz="2400" dirty="0">
                <a:cs typeface="Times New Roman" pitchFamily="18" charset="0"/>
              </a:rPr>
              <a:t>QTY</a:t>
            </a:r>
            <a:r>
              <a:rPr lang="el-GR" altLang="el-GR" sz="2400" dirty="0">
                <a:cs typeface="Times New Roman" pitchFamily="18" charset="0"/>
              </a:rPr>
              <a:t> (συνολική ποσότητα αποστολής για το δεδομένο εξάρτημα). Για την προσθήκη μιας νέας αποστολής για τον προμηθευτή </a:t>
            </a:r>
            <a:r>
              <a:rPr lang="en-GB" altLang="el-GR" sz="2400" dirty="0">
                <a:cs typeface="Times New Roman" pitchFamily="18" charset="0"/>
              </a:rPr>
              <a:t>S</a:t>
            </a:r>
            <a:r>
              <a:rPr lang="el-GR" altLang="el-GR" sz="2400" dirty="0">
                <a:cs typeface="Times New Roman" pitchFamily="18" charset="0"/>
              </a:rPr>
              <a:t>5 και για το εξάρτημα </a:t>
            </a:r>
            <a:r>
              <a:rPr lang="en-GB" altLang="el-GR" sz="2400" dirty="0">
                <a:cs typeface="Times New Roman" pitchFamily="18" charset="0"/>
              </a:rPr>
              <a:t>P</a:t>
            </a:r>
            <a:r>
              <a:rPr lang="el-GR" altLang="el-GR" sz="2400" dirty="0">
                <a:cs typeface="Times New Roman" pitchFamily="18" charset="0"/>
              </a:rPr>
              <a:t>1, με ποσότητα 1000, δίνουμε τον παρακάτω </a:t>
            </a:r>
            <a:r>
              <a:rPr lang="el-GR" altLang="el-GR" sz="2400" dirty="0" err="1">
                <a:cs typeface="Times New Roman" pitchFamily="18" charset="0"/>
              </a:rPr>
              <a:t>ψευτοκώδικα</a:t>
            </a:r>
            <a:r>
              <a:rPr lang="el-GR" altLang="el-GR" sz="2400" dirty="0">
                <a:cs typeface="Times New Roman" pitchFamily="18" charset="0"/>
              </a:rPr>
              <a:t>.</a:t>
            </a:r>
            <a:endParaRPr lang="en-GB" altLang="el-GR" sz="2400" dirty="0">
              <a:cs typeface="Times New Roman" pitchFamily="18" charset="0"/>
            </a:endParaRPr>
          </a:p>
          <a:p>
            <a:pPr eaLnBrk="0" hangingPunct="0"/>
            <a:endParaRPr lang="en-GB" altLang="el-GR" sz="2400" dirty="0">
              <a:cs typeface="Times New Roman" pitchFamily="18" charset="0"/>
            </a:endParaRPr>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0027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Συναλλαγές </a:t>
            </a:r>
            <a:r>
              <a:rPr lang="el-GR" altLang="el-GR" dirty="0" smtClean="0">
                <a:cs typeface="Times New Roman" pitchFamily="18" charset="0"/>
              </a:rPr>
              <a:t>(2 </a:t>
            </a:r>
            <a:r>
              <a:rPr lang="el-GR" altLang="el-GR" dirty="0">
                <a:cs typeface="Times New Roman" pitchFamily="18" charset="0"/>
              </a:rPr>
              <a:t>από </a:t>
            </a:r>
            <a:r>
              <a:rPr lang="el-GR" altLang="el-GR" dirty="0" smtClean="0">
                <a:cs typeface="Times New Roman" pitchFamily="18" charset="0"/>
              </a:rPr>
              <a:t>5)</a:t>
            </a:r>
            <a:endParaRPr lang="el-GR" dirty="0"/>
          </a:p>
        </p:txBody>
      </p:sp>
      <p:sp>
        <p:nvSpPr>
          <p:cNvPr id="3" name="Ορθογώνιο 2" descr=" BEGIN TRANSACTION,&#10;  INSERT, άγκιστρο, S# άνω κάτω τελεία  S5, P# άνω κάτω τελεία  P1, QTY άνω κάτω τελεία χίλια, άγκιστρο, INTO SP,&#10; IF σφάλμα THEN GO TO UNDO,&#10; &#10; UPDATE P WHERE P# ίσο με P1 TOT QTY άνω κάτω τελεία ίσο με TOT QTY σύν χίλια,&#10; IF σφάλμα THEN GO TO UNDO,&#10; &#10; COMMIT TRANSACTION,&#10; GO TO FINISH,&#10; &#10;UNDO άνω κάτω τελεία, &#10; ROLLBACK TRANSACTION,&#10; &#10;FINISH άνω κάτω τελεία, &#10; RETURN.&#10;"/>
          <p:cNvSpPr/>
          <p:nvPr>
            <p:custDataLst>
              <p:tags r:id="rId2"/>
            </p:custDataLst>
          </p:nvPr>
        </p:nvSpPr>
        <p:spPr>
          <a:xfrm>
            <a:off x="642036" y="1109637"/>
            <a:ext cx="7856008" cy="5170646"/>
          </a:xfrm>
          <a:prstGeom prst="rect">
            <a:avLst/>
          </a:prstGeom>
        </p:spPr>
        <p:txBody>
          <a:bodyPr wrap="square">
            <a:spAutoFit/>
          </a:bodyPr>
          <a:lstStyle/>
          <a:p>
            <a:pPr algn="just"/>
            <a:r>
              <a:rPr lang="en-GB" altLang="el-GR" sz="2200" dirty="0" smtClean="0">
                <a:cs typeface="Times New Roman" pitchFamily="18" charset="0"/>
              </a:rPr>
              <a:t>BEGIN </a:t>
            </a:r>
            <a:r>
              <a:rPr lang="en-GB" altLang="el-GR" sz="2200" dirty="0">
                <a:cs typeface="Times New Roman" pitchFamily="18" charset="0"/>
              </a:rPr>
              <a:t>TRANSACTION;</a:t>
            </a:r>
          </a:p>
          <a:p>
            <a:pPr algn="just" eaLnBrk="0" hangingPunct="0"/>
            <a:r>
              <a:rPr lang="en-GB" altLang="el-GR" sz="2200" dirty="0">
                <a:cs typeface="Times New Roman" pitchFamily="18" charset="0"/>
              </a:rPr>
              <a:t> </a:t>
            </a:r>
            <a:r>
              <a:rPr lang="el-GR" altLang="el-GR" sz="2200" dirty="0"/>
              <a:t>	</a:t>
            </a:r>
            <a:r>
              <a:rPr lang="en-GB" altLang="el-GR" sz="2200" dirty="0">
                <a:cs typeface="Times New Roman" pitchFamily="18" charset="0"/>
              </a:rPr>
              <a:t>INSERT ({S#: ‘S5’, P#: ‘P1’, QTY: 1000}) INTO SP;</a:t>
            </a:r>
          </a:p>
          <a:p>
            <a:pPr algn="just" eaLnBrk="0" hangingPunct="0"/>
            <a:r>
              <a:rPr lang="el-GR" altLang="el-GR" sz="2200" dirty="0"/>
              <a:t>	</a:t>
            </a:r>
            <a:r>
              <a:rPr lang="en-GB" altLang="el-GR" sz="2200" dirty="0">
                <a:cs typeface="Times New Roman" pitchFamily="18" charset="0"/>
              </a:rPr>
              <a:t>IF </a:t>
            </a:r>
            <a:r>
              <a:rPr lang="el-GR" altLang="el-GR" sz="2200" i="1" dirty="0">
                <a:cs typeface="Times New Roman" pitchFamily="18" charset="0"/>
              </a:rPr>
              <a:t>σφάλμα</a:t>
            </a:r>
            <a:r>
              <a:rPr lang="el-GR" altLang="el-GR" sz="2200" dirty="0">
                <a:cs typeface="Times New Roman" pitchFamily="18" charset="0"/>
              </a:rPr>
              <a:t> </a:t>
            </a:r>
            <a:r>
              <a:rPr lang="en-GB" altLang="el-GR" sz="2200" dirty="0">
                <a:cs typeface="Times New Roman" pitchFamily="18" charset="0"/>
              </a:rPr>
              <a:t>THEN GO TO UNDO;</a:t>
            </a:r>
          </a:p>
          <a:p>
            <a:pPr algn="just" eaLnBrk="0" hangingPunct="0"/>
            <a:r>
              <a:rPr lang="en-GB" altLang="el-GR" sz="2200" dirty="0">
                <a:cs typeface="Times New Roman" pitchFamily="18" charset="0"/>
              </a:rPr>
              <a:t> </a:t>
            </a:r>
          </a:p>
          <a:p>
            <a:pPr algn="just" eaLnBrk="0" hangingPunct="0"/>
            <a:r>
              <a:rPr lang="el-GR" altLang="el-GR" sz="2200" dirty="0"/>
              <a:t>	</a:t>
            </a:r>
            <a:r>
              <a:rPr lang="en-GB" altLang="el-GR" sz="2200" dirty="0">
                <a:cs typeface="Times New Roman" pitchFamily="18" charset="0"/>
              </a:rPr>
              <a:t>UPDATE P WHERE P#</a:t>
            </a:r>
            <a:r>
              <a:rPr lang="en-US" altLang="el-GR" sz="2200" dirty="0">
                <a:cs typeface="Times New Roman" pitchFamily="18" charset="0"/>
              </a:rPr>
              <a:t> </a:t>
            </a:r>
            <a:r>
              <a:rPr lang="en-GB" altLang="el-GR" sz="2200" dirty="0">
                <a:cs typeface="Times New Roman" pitchFamily="18" charset="0"/>
              </a:rPr>
              <a:t>= ‘P1’ TOTQTY:=TOTQTY+1000;</a:t>
            </a:r>
          </a:p>
          <a:p>
            <a:pPr algn="just" eaLnBrk="0" hangingPunct="0"/>
            <a:r>
              <a:rPr lang="el-GR" altLang="el-GR" sz="2200" dirty="0"/>
              <a:t>	</a:t>
            </a:r>
            <a:r>
              <a:rPr lang="en-GB" altLang="el-GR" sz="2200" dirty="0">
                <a:cs typeface="Times New Roman" pitchFamily="18" charset="0"/>
              </a:rPr>
              <a:t>IF </a:t>
            </a:r>
            <a:r>
              <a:rPr lang="el-GR" altLang="el-GR" sz="2200" i="1" dirty="0">
                <a:cs typeface="Times New Roman" pitchFamily="18" charset="0"/>
              </a:rPr>
              <a:t>σφάλμα</a:t>
            </a:r>
            <a:r>
              <a:rPr lang="el-GR" altLang="el-GR" sz="2200" dirty="0">
                <a:cs typeface="Times New Roman" pitchFamily="18" charset="0"/>
              </a:rPr>
              <a:t> </a:t>
            </a:r>
            <a:r>
              <a:rPr lang="en-GB" altLang="el-GR" sz="2200" dirty="0">
                <a:cs typeface="Times New Roman" pitchFamily="18" charset="0"/>
              </a:rPr>
              <a:t>THEN GO TO UNDO;</a:t>
            </a:r>
          </a:p>
          <a:p>
            <a:pPr algn="just" eaLnBrk="0" hangingPunct="0"/>
            <a:r>
              <a:rPr lang="en-GB" altLang="el-GR" sz="2200" dirty="0">
                <a:cs typeface="Times New Roman" pitchFamily="18" charset="0"/>
              </a:rPr>
              <a:t> </a:t>
            </a:r>
          </a:p>
          <a:p>
            <a:pPr algn="just" eaLnBrk="0" hangingPunct="0"/>
            <a:r>
              <a:rPr lang="el-GR" altLang="el-GR" sz="2200" dirty="0"/>
              <a:t>	</a:t>
            </a:r>
            <a:r>
              <a:rPr lang="en-GB" altLang="el-GR" sz="2200" dirty="0">
                <a:cs typeface="Times New Roman" pitchFamily="18" charset="0"/>
              </a:rPr>
              <a:t>COMMIT TRANSACTION;</a:t>
            </a:r>
          </a:p>
          <a:p>
            <a:pPr algn="just" eaLnBrk="0" hangingPunct="0"/>
            <a:r>
              <a:rPr lang="el-GR" altLang="el-GR" sz="2200" dirty="0"/>
              <a:t>	</a:t>
            </a:r>
            <a:r>
              <a:rPr lang="en-GB" altLang="el-GR" sz="2200" dirty="0">
                <a:cs typeface="Times New Roman" pitchFamily="18" charset="0"/>
              </a:rPr>
              <a:t>GO TO FINISH;</a:t>
            </a:r>
          </a:p>
          <a:p>
            <a:pPr algn="just" eaLnBrk="0" hangingPunct="0"/>
            <a:r>
              <a:rPr lang="en-GB" altLang="el-GR" sz="2200" dirty="0">
                <a:cs typeface="Times New Roman" pitchFamily="18" charset="0"/>
              </a:rPr>
              <a:t> </a:t>
            </a:r>
          </a:p>
          <a:p>
            <a:pPr algn="just" eaLnBrk="0" hangingPunct="0"/>
            <a:r>
              <a:rPr lang="en-GB" altLang="el-GR" sz="2200" dirty="0">
                <a:cs typeface="Times New Roman" pitchFamily="18" charset="0"/>
              </a:rPr>
              <a:t>UNDO:</a:t>
            </a:r>
            <a:endParaRPr lang="el-GR" altLang="el-GR" sz="2200" dirty="0">
              <a:cs typeface="Times New Roman" pitchFamily="18" charset="0"/>
            </a:endParaRPr>
          </a:p>
          <a:p>
            <a:pPr algn="just" eaLnBrk="0" hangingPunct="0"/>
            <a:r>
              <a:rPr lang="el-GR" altLang="el-GR" sz="2200" dirty="0"/>
              <a:t>	</a:t>
            </a:r>
            <a:r>
              <a:rPr lang="en-GB" altLang="el-GR" sz="2200" dirty="0">
                <a:cs typeface="Times New Roman" pitchFamily="18" charset="0"/>
              </a:rPr>
              <a:t>ROLLBACK TRANSACTION;</a:t>
            </a:r>
          </a:p>
          <a:p>
            <a:pPr algn="just" eaLnBrk="0" hangingPunct="0"/>
            <a:r>
              <a:rPr lang="en-GB" altLang="el-GR" sz="2200" dirty="0">
                <a:cs typeface="Times New Roman" pitchFamily="18" charset="0"/>
              </a:rPr>
              <a:t> </a:t>
            </a:r>
          </a:p>
          <a:p>
            <a:pPr algn="just" eaLnBrk="0" hangingPunct="0"/>
            <a:r>
              <a:rPr lang="en-GB" altLang="el-GR" sz="2200" dirty="0">
                <a:cs typeface="Times New Roman" pitchFamily="18" charset="0"/>
              </a:rPr>
              <a:t>FINISH</a:t>
            </a:r>
            <a:r>
              <a:rPr lang="el-GR" altLang="el-GR" sz="2200" dirty="0">
                <a:cs typeface="Times New Roman" pitchFamily="18" charset="0"/>
              </a:rPr>
              <a:t>:</a:t>
            </a:r>
            <a:endParaRPr lang="en-GB" altLang="el-GR" sz="2200" dirty="0">
              <a:cs typeface="Times New Roman" pitchFamily="18" charset="0"/>
            </a:endParaRPr>
          </a:p>
          <a:p>
            <a:pPr algn="just" eaLnBrk="0" hangingPunct="0"/>
            <a:r>
              <a:rPr lang="el-GR" altLang="el-GR" sz="2200" dirty="0"/>
              <a:t>	</a:t>
            </a:r>
            <a:r>
              <a:rPr lang="en-GB" altLang="el-GR" sz="2200" dirty="0">
                <a:cs typeface="Times New Roman" pitchFamily="18" charset="0"/>
              </a:rPr>
              <a:t>RETURN</a:t>
            </a:r>
            <a:r>
              <a:rPr lang="el-GR" altLang="el-GR" sz="2200" dirty="0" smtClean="0">
                <a:cs typeface="Times New Roman" pitchFamily="18" charset="0"/>
              </a:rPr>
              <a:t>;</a:t>
            </a:r>
            <a:endParaRPr lang="en-GB" altLang="el-GR" sz="2200" dirty="0">
              <a:cs typeface="Times New Roman" pitchFamily="18" charset="0"/>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Ανάκαμψη</a:t>
            </a:r>
            <a:endParaRPr lang="en-GB" alt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0/2014 10:27:4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3,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4,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10,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3,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8,5,3,"/>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9,8,3,4,7,"/>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A2393F3-B296-470C-8DEC-979EE5E0D46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6074</TotalTime>
  <Words>2076</Words>
  <Application>Microsoft Office PowerPoint</Application>
  <PresentationFormat>Προβολή στην οθόνη (4:3)</PresentationFormat>
  <Paragraphs>260</Paragraphs>
  <Slides>33</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35" baseType="lpstr">
      <vt:lpstr>Θέμα του Office</vt:lpstr>
      <vt:lpstr>Document</vt:lpstr>
      <vt:lpstr>Βάσεις Δεδομένων II</vt:lpstr>
      <vt:lpstr>Άδειες Χρήσης</vt:lpstr>
      <vt:lpstr>Χρηματοδότηση </vt:lpstr>
      <vt:lpstr>Σκοποί  ενότητας</vt:lpstr>
      <vt:lpstr>Περιεχόμενα ενότητας</vt:lpstr>
      <vt:lpstr>Ανάκαμψη (1 από 2)</vt:lpstr>
      <vt:lpstr>Ανάκαμψη (2 από 2)</vt:lpstr>
      <vt:lpstr>Συναλλαγές (1 από 5)</vt:lpstr>
      <vt:lpstr>Συναλλαγές (2 από 5)</vt:lpstr>
      <vt:lpstr>Συναλλαγές (3 από 5)</vt:lpstr>
      <vt:lpstr>Συναλλαγές (4 από 5)</vt:lpstr>
      <vt:lpstr>Συναλλαγές (5 από 5)</vt:lpstr>
      <vt:lpstr>Διαχειριστής συναλλαγών  (1 από 2)</vt:lpstr>
      <vt:lpstr>Διαχειριστής συναλλαγών  (2 από 2)</vt:lpstr>
      <vt:lpstr>Αρχείο πεπραγμένων</vt:lpstr>
      <vt:lpstr>Ανάκαμψη συναλλαγών</vt:lpstr>
      <vt:lpstr>Σημείο επικύρωσης (1 από 2)</vt:lpstr>
      <vt:lpstr>Σημείο επικύρωσης (2 από 2)</vt:lpstr>
      <vt:lpstr>Εκτέλεση προγράμματος ως μια ακολουθία συναλλαγών</vt:lpstr>
      <vt:lpstr>Μονάδα εργασίας/ Μονάδα ανάκαμψης</vt:lpstr>
      <vt:lpstr>Κανόνας προεγγραφής των πεπραγμένων</vt:lpstr>
      <vt:lpstr>Οι ιδιότητες ACID</vt:lpstr>
      <vt:lpstr>Ανάκαμψη συστήματος</vt:lpstr>
      <vt:lpstr>Αστοχίες συστήματος</vt:lpstr>
      <vt:lpstr>Σημείο ελέγχου (1 από 5)</vt:lpstr>
      <vt:lpstr>Σημείο ελέγχου (2 από 5)</vt:lpstr>
      <vt:lpstr>Σημείο ελέγχου (3 από 5)</vt:lpstr>
      <vt:lpstr>Σημείο ελέγχου (4 από 5)</vt:lpstr>
      <vt:lpstr>Σημείο ελέγχου (5 από 5)</vt:lpstr>
      <vt:lpstr>Αστοχίες μέσων</vt:lpstr>
      <vt:lpstr>Υποστήριξη από την SQL (1 από 2)</vt:lpstr>
      <vt:lpstr>Υποστήριξη από την SQL (1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Ανάκαμψη</dc:title>
  <dc:creator>Γεωργία Γκαράνη</dc:creator>
  <cp:keywords>Βάσεις Δεδομένων ΙΙ, Ανάκαμψη, Έννοια της ανάκαμψης, Έννοια της συναλλαγής, Διαχειριστής συναλλαγών, Αρχείο πεπραγμένων, Σημείο επικύρωσης, Οι ιδιότητες ACID, Ανάκαμψη συστήματος, Αστοχίες συστήματος, Σημείο ελέγχου, Υποστήριξη ανάκαμψης από την SQL.</cp:keywords>
  <cp:lastModifiedBy>Alex</cp:lastModifiedBy>
  <cp:revision>462</cp:revision>
  <dcterms:created xsi:type="dcterms:W3CDTF">2012-09-06T09:03:05Z</dcterms:created>
  <dcterms:modified xsi:type="dcterms:W3CDTF">2014-02-20T08:42:06Z</dcterms:modified>
</cp:coreProperties>
</file>