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6" r:id="rId2"/>
    <p:sldId id="257" r:id="rId3"/>
    <p:sldId id="258" r:id="rId4"/>
    <p:sldId id="299" r:id="rId5"/>
    <p:sldId id="298" r:id="rId6"/>
    <p:sldId id="259" r:id="rId7"/>
    <p:sldId id="300" r:id="rId8"/>
    <p:sldId id="301" r:id="rId9"/>
    <p:sldId id="302" r:id="rId10"/>
    <p:sldId id="303" r:id="rId11"/>
    <p:sldId id="304" r:id="rId12"/>
    <p:sldId id="305"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51D9D7B-B374-475B-910E-657B39D3EC82}"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CC2E7D4-07B2-4157-AEAF-3DBAD6557E1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96F26EE-149B-4C99-B518-44CDC3D4EDAC}"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74CDFA-E536-41FD-9A12-BBDC83FA66B1}"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BD1A4-4656-4170-AB7F-BE25C6FAF683}"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7CCC3E-38DA-46BE-A146-1391C8E51781}"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06F7BD9-0EB7-45EE-BC77-CDB009F7A681}"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6918903-3763-4FD8-9AA3-CEEF3B0D581B}"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A2A1F-6000-40C7-B5BD-C5F881C622D9}"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DF59B-0C8D-4942-ACE5-27DFEBC7FF17}"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BEA1-1FAA-4FB5-8CE0-5AEA745F0D1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9034D-7727-4ABA-B0AA-E8B2740BC2B8}"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1"/>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2</a:t>
            </a:r>
            <a:r>
              <a:rPr lang="el-GR" b="1" baseline="30000" dirty="0" smtClean="0">
                <a:solidFill>
                  <a:schemeClr val="accent5">
                    <a:lumMod val="75000"/>
                  </a:schemeClr>
                </a:solidFill>
              </a:rPr>
              <a:t>η</a:t>
            </a:r>
            <a:r>
              <a:rPr lang="el-GR" b="1" dirty="0" smtClean="0">
                <a:solidFill>
                  <a:schemeClr val="accent5">
                    <a:lumMod val="75000"/>
                  </a:schemeClr>
                </a:solidFill>
              </a:rPr>
              <a:t>: Ο ΔΙΚΤΥΩΤΟΣ ΔΙΣΚΟΣ</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Δικτυωτός δίσκος – μόρφωση δικτυωμάτων και υπολογισμός τάσεων ράβδων.</a:t>
            </a:r>
            <a:endParaRPr lang="el-GR" sz="2400" b="1" dirty="0">
              <a:solidFill>
                <a:schemeClr val="tx1"/>
              </a:solidFill>
            </a:endParaRPr>
          </a:p>
        </p:txBody>
      </p:sp>
      <p:sp>
        <p:nvSpPr>
          <p:cNvPr id="7" name="Subtitle 3"/>
          <p:cNvSpPr txBox="1">
            <a:spLocks/>
          </p:cNvSpPr>
          <p:nvPr/>
        </p:nvSpPr>
        <p:spPr>
          <a:xfrm>
            <a:off x="144016" y="4437112"/>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4"/>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2"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87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Υπολογισμός των τάσεων των ράβδων (2)</a:t>
            </a:r>
            <a:endParaRPr lang="el-GR" sz="2800" b="1" dirty="0"/>
          </a:p>
        </p:txBody>
      </p:sp>
      <p:sp>
        <p:nvSpPr>
          <p:cNvPr id="5" name="Content Placeholder 1"/>
          <p:cNvSpPr>
            <a:spLocks noGrp="1"/>
          </p:cNvSpPr>
          <p:nvPr>
            <p:ph idx="1"/>
          </p:nvPr>
        </p:nvSpPr>
        <p:spPr>
          <a:xfrm>
            <a:off x="107504" y="1196752"/>
            <a:ext cx="8229600" cy="720080"/>
          </a:xfrm>
        </p:spPr>
        <p:txBody>
          <a:bodyPr>
            <a:normAutofit/>
          </a:bodyPr>
          <a:lstStyle/>
          <a:p>
            <a:pPr marL="0" indent="0">
              <a:buNone/>
            </a:pPr>
            <a:r>
              <a:rPr lang="el-GR" sz="2600" b="1" u="sng" dirty="0" smtClean="0">
                <a:solidFill>
                  <a:schemeClr val="accent5">
                    <a:lumMod val="75000"/>
                  </a:schemeClr>
                </a:solidFill>
              </a:rPr>
              <a:t>Υπολογισμός των τάσεων των ράβδων:</a:t>
            </a:r>
            <a:endParaRPr lang="el-GR" sz="2600" b="1" u="sng" dirty="0">
              <a:solidFill>
                <a:schemeClr val="accent5">
                  <a:lumMod val="75000"/>
                </a:schemeClr>
              </a:solidFill>
            </a:endParaRPr>
          </a:p>
        </p:txBody>
      </p:sp>
      <p:sp>
        <p:nvSpPr>
          <p:cNvPr id="7" name="Content Placeholder 2"/>
          <p:cNvSpPr txBox="1">
            <a:spLocks/>
          </p:cNvSpPr>
          <p:nvPr/>
        </p:nvSpPr>
        <p:spPr>
          <a:xfrm>
            <a:off x="107504" y="1700808"/>
            <a:ext cx="9001000"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Προκύπτουν όμως έτσι, μεγάλα και δυσεπίλυτα συστήματα εξισώσεων (ιδιαίτερα όταν πρόκειται για μεγάλα δικτυώματα, με μεγάλο </a:t>
            </a:r>
            <a:r>
              <a:rPr lang="el-GR" sz="2400" i="1" dirty="0"/>
              <a:t>ρ</a:t>
            </a:r>
            <a:r>
              <a:rPr lang="el-GR" sz="2400" dirty="0"/>
              <a:t> </a:t>
            </a:r>
            <a:r>
              <a:rPr lang="el-GR" sz="2400" dirty="0" smtClean="0"/>
              <a:t>).</a:t>
            </a:r>
            <a:endParaRPr lang="en-US" sz="2400" dirty="0" smtClean="0"/>
          </a:p>
          <a:p>
            <a:r>
              <a:rPr lang="el-GR" sz="2400" dirty="0" smtClean="0"/>
              <a:t>Για να αποφευχθεί η ανάγκη επίλυσης μεγάλων συστημάτων εξισώσεων, ακολουθούνται άλλες μέθοδοι υπολογισμού των τάσεων των ράβδων ενός δικτυώματος.</a:t>
            </a:r>
          </a:p>
          <a:p>
            <a:r>
              <a:rPr lang="el-GR" sz="2400" dirty="0" smtClean="0"/>
              <a:t>Οι συνηθέστερες μέθοδοι είναι οι εξής:</a:t>
            </a:r>
          </a:p>
          <a:p>
            <a:pPr marL="457200" indent="-457200">
              <a:buFont typeface="+mj-lt"/>
              <a:buAutoNum type="arabicPeriod"/>
            </a:pPr>
            <a:endParaRPr lang="el-GR" sz="2400" dirty="0"/>
          </a:p>
        </p:txBody>
      </p:sp>
      <p:sp>
        <p:nvSpPr>
          <p:cNvPr id="6" name="Content Placeholder 3"/>
          <p:cNvSpPr txBox="1">
            <a:spLocks/>
          </p:cNvSpPr>
          <p:nvPr/>
        </p:nvSpPr>
        <p:spPr>
          <a:xfrm>
            <a:off x="2267744" y="4653136"/>
            <a:ext cx="432048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l-GR" sz="2400" b="1" dirty="0" smtClean="0">
                <a:solidFill>
                  <a:schemeClr val="accent5">
                    <a:lumMod val="75000"/>
                  </a:schemeClr>
                </a:solidFill>
              </a:rPr>
              <a:t>Μέθοδος των κόμβων.</a:t>
            </a:r>
          </a:p>
          <a:p>
            <a:pPr marL="457200" indent="-457200">
              <a:buFont typeface="+mj-lt"/>
              <a:buAutoNum type="arabicPeriod"/>
            </a:pPr>
            <a:r>
              <a:rPr lang="el-GR" sz="2400" b="1" dirty="0" smtClean="0">
                <a:solidFill>
                  <a:schemeClr val="accent5">
                    <a:lumMod val="75000"/>
                  </a:schemeClr>
                </a:solidFill>
              </a:rPr>
              <a:t>Μέθοδος των τομών </a:t>
            </a:r>
            <a:r>
              <a:rPr lang="en-US" sz="2400" b="1" dirty="0" smtClean="0">
                <a:solidFill>
                  <a:schemeClr val="accent5">
                    <a:lumMod val="75000"/>
                  </a:schemeClr>
                </a:solidFill>
              </a:rPr>
              <a:t>Ritter.</a:t>
            </a:r>
            <a:r>
              <a:rPr lang="el-GR" sz="2400" b="1" dirty="0" smtClean="0">
                <a:solidFill>
                  <a:schemeClr val="accent5">
                    <a:lumMod val="75000"/>
                  </a:schemeClr>
                </a:solidFill>
              </a:rPr>
              <a:t> </a:t>
            </a:r>
          </a:p>
        </p:txBody>
      </p:sp>
      <p:sp>
        <p:nvSpPr>
          <p:cNvPr id="2" name="Slide Number Placeholder 10"/>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3569181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Η μέθοδος των κόμβων</a:t>
            </a:r>
            <a:endParaRPr lang="el-GR" sz="2800" b="1" dirty="0"/>
          </a:p>
        </p:txBody>
      </p:sp>
      <p:sp>
        <p:nvSpPr>
          <p:cNvPr id="6" name="Content Placeholder 1"/>
          <p:cNvSpPr txBox="1">
            <a:spLocks/>
          </p:cNvSpPr>
          <p:nvPr/>
        </p:nvSpPr>
        <p:spPr>
          <a:xfrm>
            <a:off x="395536" y="980728"/>
            <a:ext cx="432048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l-GR" sz="2600" b="1" dirty="0" smtClean="0">
                <a:solidFill>
                  <a:schemeClr val="accent5">
                    <a:lumMod val="75000"/>
                  </a:schemeClr>
                </a:solidFill>
              </a:rPr>
              <a:t>Η μέθοδος των κόμβων</a:t>
            </a:r>
            <a:r>
              <a:rPr lang="en-US" sz="2600" b="1" dirty="0" smtClean="0">
                <a:solidFill>
                  <a:schemeClr val="accent5">
                    <a:lumMod val="75000"/>
                  </a:schemeClr>
                </a:solidFill>
              </a:rPr>
              <a:t>.</a:t>
            </a:r>
            <a:endParaRPr lang="el-GR" sz="2600" b="1" dirty="0" smtClean="0">
              <a:solidFill>
                <a:schemeClr val="accent5">
                  <a:lumMod val="75000"/>
                </a:schemeClr>
              </a:solidFill>
            </a:endParaRPr>
          </a:p>
        </p:txBody>
      </p:sp>
      <p:sp>
        <p:nvSpPr>
          <p:cNvPr id="7" name="Content Placeholder 2"/>
          <p:cNvSpPr txBox="1">
            <a:spLocks/>
          </p:cNvSpPr>
          <p:nvPr/>
        </p:nvSpPr>
        <p:spPr>
          <a:xfrm>
            <a:off x="395536" y="1484784"/>
            <a:ext cx="8568952" cy="48965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Αρχικά, υπολογίζονται οι αντιδράσεις των στηρίξεων του δικτυωτού φορέα από τις συνθήκες ισορροπίας ολόκληρου του δίσκου.</a:t>
            </a:r>
          </a:p>
          <a:p>
            <a:pPr marL="0" indent="0">
              <a:buNone/>
            </a:pPr>
            <a:r>
              <a:rPr lang="el-GR" sz="2400" dirty="0" smtClean="0"/>
              <a:t>Ακολούθως, από τις εξισώσεις ισορροπίας στον τελευταίο κόμβο που έχει τοποθετηθεί στο δικτύωμα και συγκεκριμένα, από τις εξισώσεις των προβολών, υπολογίζονται οι τάσεις των δύο ράβδων που συνδέονται στον κόμβο αυτό.</a:t>
            </a:r>
          </a:p>
          <a:p>
            <a:pPr marL="0" indent="0">
              <a:buNone/>
            </a:pPr>
            <a:r>
              <a:rPr lang="el-GR" sz="2400" dirty="0" smtClean="0"/>
              <a:t>Η διαδικασία επαναλαμβάνεται για τον προτελευταίο κόμβο που έχει τοποθετηθεί κατά τη μόρφωση του δικτυώματος, με άγνωστες μόνο τις τάσεις των δύο ράβδων με τις οποίες συνδέθηκε ο κόμβος με το δικτύωμα.</a:t>
            </a:r>
          </a:p>
          <a:p>
            <a:pPr marL="0" indent="0">
              <a:buNone/>
            </a:pPr>
            <a:r>
              <a:rPr lang="el-GR" sz="2400" dirty="0" smtClean="0"/>
              <a:t>Προχωρώντας έτσι, εξαντλούνται όλοι οι κόμβοι και υπολογίζονται όλες οι τάσεις των ράβδων.</a:t>
            </a:r>
          </a:p>
          <a:p>
            <a:pPr marL="0" indent="0">
              <a:buNone/>
            </a:pPr>
            <a:endParaRPr lang="el-GR" sz="2400" dirty="0"/>
          </a:p>
        </p:txBody>
      </p:sp>
      <p:sp>
        <p:nvSpPr>
          <p:cNvPr id="2" name="Slide Number Placeholder 11"/>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1989706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Η μέθοδος των τομών </a:t>
            </a:r>
            <a:r>
              <a:rPr lang="en-US" sz="2800" b="1" dirty="0" smtClean="0"/>
              <a:t>Ritter</a:t>
            </a:r>
            <a:endParaRPr lang="el-GR" sz="2800" b="1" dirty="0"/>
          </a:p>
        </p:txBody>
      </p:sp>
      <p:sp>
        <p:nvSpPr>
          <p:cNvPr id="6" name="Content Placeholder 1"/>
          <p:cNvSpPr txBox="1">
            <a:spLocks/>
          </p:cNvSpPr>
          <p:nvPr/>
        </p:nvSpPr>
        <p:spPr>
          <a:xfrm>
            <a:off x="288359" y="1052736"/>
            <a:ext cx="5544616"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2"/>
            </a:pPr>
            <a:r>
              <a:rPr lang="el-GR" sz="2600" b="1" dirty="0" smtClean="0">
                <a:solidFill>
                  <a:schemeClr val="accent5">
                    <a:lumMod val="75000"/>
                  </a:schemeClr>
                </a:solidFill>
              </a:rPr>
              <a:t>Η μέθοδος των τομών </a:t>
            </a:r>
            <a:r>
              <a:rPr lang="en-US" sz="2600" b="1" dirty="0" smtClean="0">
                <a:solidFill>
                  <a:schemeClr val="accent5">
                    <a:lumMod val="75000"/>
                  </a:schemeClr>
                </a:solidFill>
              </a:rPr>
              <a:t>Ritter.</a:t>
            </a:r>
            <a:endParaRPr lang="el-GR" sz="2600" b="1" dirty="0" smtClean="0">
              <a:solidFill>
                <a:schemeClr val="accent5">
                  <a:lumMod val="75000"/>
                </a:schemeClr>
              </a:solidFill>
            </a:endParaRPr>
          </a:p>
        </p:txBody>
      </p:sp>
      <p:sp>
        <p:nvSpPr>
          <p:cNvPr id="7" name="Content Placeholder 2"/>
          <p:cNvSpPr txBox="1">
            <a:spLocks/>
          </p:cNvSpPr>
          <p:nvPr/>
        </p:nvSpPr>
        <p:spPr>
          <a:xfrm>
            <a:off x="251520" y="1556792"/>
            <a:ext cx="8748464"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Αρχικά, υπολογίζονται οι αντιδράσεις των στηρίξεων του δικτυωτού φορέα από τις συνθήκες ισορροπίας ολόκληρου του δίσκου.</a:t>
            </a:r>
          </a:p>
          <a:p>
            <a:pPr marL="0" indent="0">
              <a:buNone/>
            </a:pPr>
            <a:r>
              <a:rPr lang="el-GR" sz="2400" dirty="0" smtClean="0"/>
              <a:t>Ακολούθως, γίνονται τομές στο δικτυωτό δίσκο, από τις οποίες κάθε φορά προκύπτουν δύο ανεξάρτητα στερεά συστήματα.</a:t>
            </a:r>
          </a:p>
          <a:p>
            <a:pPr marL="0" indent="0">
              <a:buNone/>
            </a:pPr>
            <a:r>
              <a:rPr lang="el-GR" sz="2400" dirty="0" smtClean="0"/>
              <a:t>Οι τομές αυτές πρέπει να τέμνουν κάθε φορά τρεις ράβδους του δικτυώματος.</a:t>
            </a:r>
          </a:p>
          <a:p>
            <a:pPr marL="0" indent="0">
              <a:buNone/>
            </a:pPr>
            <a:r>
              <a:rPr lang="el-GR" sz="2400" dirty="0" smtClean="0"/>
              <a:t>Μέσω των εξισώσεων ισορροπίας για το κάθε αποκοπτόμενο τμήμα του αρχικού δίσκου, υπολογίζονται οι τάσεις των τεμνόμενων ράβδων.</a:t>
            </a:r>
          </a:p>
          <a:p>
            <a:pPr marL="0" indent="0">
              <a:buNone/>
            </a:pPr>
            <a:endParaRPr lang="el-GR" sz="2400" dirty="0"/>
          </a:p>
        </p:txBody>
      </p:sp>
      <p:sp>
        <p:nvSpPr>
          <p:cNvPr id="2" name="Slide Number Placeholder 12"/>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3578814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Δικτύωμα - ορισμός</a:t>
            </a:r>
            <a:endParaRPr lang="el-GR" sz="2800" b="1" dirty="0"/>
          </a:p>
        </p:txBody>
      </p:sp>
      <p:sp>
        <p:nvSpPr>
          <p:cNvPr id="3" name="Content Placeholder 1"/>
          <p:cNvSpPr>
            <a:spLocks noGrp="1"/>
          </p:cNvSpPr>
          <p:nvPr>
            <p:ph idx="1"/>
          </p:nvPr>
        </p:nvSpPr>
        <p:spPr>
          <a:xfrm>
            <a:off x="457200" y="908720"/>
            <a:ext cx="8579296" cy="1800200"/>
          </a:xfrm>
        </p:spPr>
        <p:txBody>
          <a:bodyPr>
            <a:normAutofit/>
          </a:bodyPr>
          <a:lstStyle/>
          <a:p>
            <a:pPr marL="0" indent="0">
              <a:buNone/>
            </a:pPr>
            <a:r>
              <a:rPr lang="el-GR" sz="2800" b="1" u="sng" dirty="0" smtClean="0">
                <a:solidFill>
                  <a:schemeClr val="accent5">
                    <a:lumMod val="75000"/>
                  </a:schemeClr>
                </a:solidFill>
              </a:rPr>
              <a:t>Δικτύωμα:</a:t>
            </a:r>
            <a:r>
              <a:rPr lang="el-GR" sz="2800" b="1" dirty="0" smtClean="0">
                <a:solidFill>
                  <a:schemeClr val="accent5">
                    <a:lumMod val="75000"/>
                  </a:schemeClr>
                </a:solidFill>
              </a:rPr>
              <a:t> </a:t>
            </a:r>
            <a:r>
              <a:rPr lang="el-GR" sz="2800" dirty="0" smtClean="0"/>
              <a:t>δικτυωτός δίσκος που μορφώνεται από </a:t>
            </a:r>
            <a:r>
              <a:rPr lang="el-GR" sz="2800" b="1" dirty="0" smtClean="0">
                <a:solidFill>
                  <a:schemeClr val="accent5">
                    <a:lumMod val="75000"/>
                  </a:schemeClr>
                </a:solidFill>
              </a:rPr>
              <a:t>ευθύγραμμες ράβδους </a:t>
            </a:r>
            <a:r>
              <a:rPr lang="el-GR" sz="2800" dirty="0" smtClean="0"/>
              <a:t>με την αρθρωτή σύνδεση στα άκρα τους. Τα σημεία συναρθρώσεως ονομάζονται </a:t>
            </a:r>
            <a:r>
              <a:rPr lang="el-GR" sz="2800" b="1" dirty="0" smtClean="0">
                <a:solidFill>
                  <a:schemeClr val="accent5">
                    <a:lumMod val="75000"/>
                  </a:schemeClr>
                </a:solidFill>
              </a:rPr>
              <a:t>κόμβοι</a:t>
            </a:r>
            <a:r>
              <a:rPr lang="el-GR" sz="2800" dirty="0" smtClean="0"/>
              <a:t>.</a:t>
            </a:r>
          </a:p>
        </p:txBody>
      </p:sp>
      <p:sp>
        <p:nvSpPr>
          <p:cNvPr id="6" name="Right Arrow 1" descr="Σχήμα βέλος."/>
          <p:cNvSpPr/>
          <p:nvPr/>
        </p:nvSpPr>
        <p:spPr>
          <a:xfrm>
            <a:off x="181818" y="2878931"/>
            <a:ext cx="281795" cy="268608"/>
          </a:xfrm>
          <a:prstGeom prst="right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Content Placeholder 2"/>
          <p:cNvSpPr txBox="1">
            <a:spLocks/>
          </p:cNvSpPr>
          <p:nvPr/>
        </p:nvSpPr>
        <p:spPr>
          <a:xfrm>
            <a:off x="564704" y="2708920"/>
            <a:ext cx="8579296"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800" dirty="0" smtClean="0"/>
              <a:t>Υπάρχουν δύο τρόποι μόρφωσης δικτυωμάτων</a:t>
            </a:r>
          </a:p>
        </p:txBody>
      </p:sp>
      <p:sp>
        <p:nvSpPr>
          <p:cNvPr id="8" name="Content Placeholder 3"/>
          <p:cNvSpPr txBox="1">
            <a:spLocks/>
          </p:cNvSpPr>
          <p:nvPr/>
        </p:nvSpPr>
        <p:spPr>
          <a:xfrm>
            <a:off x="318670" y="3212976"/>
            <a:ext cx="8579296"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u="sng" dirty="0" smtClean="0">
                <a:solidFill>
                  <a:schemeClr val="accent5">
                    <a:lumMod val="75000"/>
                  </a:schemeClr>
                </a:solidFill>
              </a:rPr>
              <a:t>1</a:t>
            </a:r>
            <a:r>
              <a:rPr lang="el-GR" sz="2400" b="1" u="sng" baseline="30000" dirty="0" smtClean="0">
                <a:solidFill>
                  <a:schemeClr val="accent5">
                    <a:lumMod val="75000"/>
                  </a:schemeClr>
                </a:solidFill>
              </a:rPr>
              <a:t>ος</a:t>
            </a:r>
            <a:r>
              <a:rPr lang="el-GR" sz="2400" b="1" u="sng" dirty="0" smtClean="0">
                <a:solidFill>
                  <a:schemeClr val="accent5">
                    <a:lumMod val="75000"/>
                  </a:schemeClr>
                </a:solidFill>
              </a:rPr>
              <a:t> τρόπος μόρφωσης:</a:t>
            </a:r>
            <a:r>
              <a:rPr lang="el-GR" sz="2400" b="1" dirty="0" smtClean="0">
                <a:solidFill>
                  <a:schemeClr val="accent5">
                    <a:lumMod val="75000"/>
                  </a:schemeClr>
                </a:solidFill>
              </a:rPr>
              <a:t> </a:t>
            </a:r>
            <a:r>
              <a:rPr lang="el-GR" sz="2400" dirty="0" smtClean="0"/>
              <a:t>ξεκινά με το πιο απλό ελεύθερο </a:t>
            </a:r>
            <a:r>
              <a:rPr lang="el-GR" sz="2400" dirty="0"/>
              <a:t>στερεό </a:t>
            </a:r>
            <a:r>
              <a:rPr lang="el-GR" sz="2400" dirty="0" smtClean="0"/>
              <a:t>δικτύωμα: τρεις κόμβοι ενώνονται με τρεις ράβδους. </a:t>
            </a:r>
            <a:endParaRPr lang="en-US" sz="2400" dirty="0" smtClean="0"/>
          </a:p>
          <a:p>
            <a:pPr marL="0" indent="0">
              <a:buFont typeface="Arial" pitchFamily="34" charset="0"/>
              <a:buNone/>
            </a:pPr>
            <a:r>
              <a:rPr lang="el-GR" sz="2400" dirty="0" smtClean="0"/>
              <a:t>Ακολούθως, προστίθενται κόμβοι</a:t>
            </a:r>
            <a:r>
              <a:rPr lang="en-US" sz="2400" dirty="0" smtClean="0"/>
              <a:t>.</a:t>
            </a:r>
            <a:r>
              <a:rPr lang="el-GR" sz="2400" dirty="0" smtClean="0"/>
              <a:t> </a:t>
            </a:r>
            <a:r>
              <a:rPr lang="en-US" sz="2400" dirty="0" smtClean="0"/>
              <a:t>K</a:t>
            </a:r>
            <a:r>
              <a:rPr lang="el-GR" sz="2400" dirty="0" smtClean="0"/>
              <a:t>άθε νέος κόμβος ενώνεται με τους υπάρχοντες με δύο νέες ράβδους.</a:t>
            </a:r>
          </a:p>
        </p:txBody>
      </p:sp>
      <p:graphicFrame>
        <p:nvGraphicFramePr>
          <p:cNvPr id="4" name="Figure 1" descr="Εικόνα που περιγράφει τον πρώτο τρόπο μόρφωσης δικτυωμάτων."/>
          <p:cNvGraphicFramePr>
            <a:graphicFrameLocks noChangeAspect="1"/>
          </p:cNvGraphicFramePr>
          <p:nvPr>
            <p:extLst>
              <p:ext uri="{D42A27DB-BD31-4B8C-83A1-F6EECF244321}">
                <p14:modId xmlns:p14="http://schemas.microsoft.com/office/powerpoint/2010/main" val="1131706424"/>
              </p:ext>
            </p:extLst>
          </p:nvPr>
        </p:nvGraphicFramePr>
        <p:xfrm>
          <a:off x="1291043" y="4972025"/>
          <a:ext cx="6665333" cy="1121271"/>
        </p:xfrm>
        <a:graphic>
          <a:graphicData uri="http://schemas.openxmlformats.org/presentationml/2006/ole">
            <mc:AlternateContent xmlns:mc="http://schemas.openxmlformats.org/markup-compatibility/2006">
              <mc:Choice xmlns:v="urn:schemas-microsoft-com:vml" Requires="v">
                <p:oleObj spid="_x0000_s4172" name="Picture (32-bit)" r:id="rId3" imgW="3057480" imgH="514440" progId="MetafileCompanion32.Picture.1">
                  <p:embed/>
                </p:oleObj>
              </mc:Choice>
              <mc:Fallback>
                <p:oleObj name="Picture (32-bit)" r:id="rId3" imgW="3057480" imgH="514440" progId="MetafileCompanion32.Picture.1">
                  <p:embed/>
                  <p:pic>
                    <p:nvPicPr>
                      <p:cNvPr id="0" name=""/>
                      <p:cNvPicPr/>
                      <p:nvPr/>
                    </p:nvPicPr>
                    <p:blipFill>
                      <a:blip r:embed="rId4"/>
                      <a:stretch>
                        <a:fillRect/>
                      </a:stretch>
                    </p:blipFill>
                    <p:spPr>
                      <a:xfrm>
                        <a:off x="1291043" y="4972025"/>
                        <a:ext cx="6665333" cy="1121271"/>
                      </a:xfrm>
                      <a:prstGeom prst="rect">
                        <a:avLst/>
                      </a:prstGeom>
                    </p:spPr>
                  </p:pic>
                </p:oleObj>
              </mc:Fallback>
            </mc:AlternateContent>
          </a:graphicData>
        </a:graphic>
      </p:graphicFrame>
      <p:sp>
        <p:nvSpPr>
          <p:cNvPr id="2" name="Slide Number Placeholder 2"/>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1</a:t>
            </a:r>
            <a:r>
              <a:rPr lang="el-GR" sz="2800" b="1" baseline="30000" dirty="0" smtClean="0"/>
              <a:t>ος</a:t>
            </a:r>
            <a:r>
              <a:rPr lang="el-GR" sz="2800" b="1" dirty="0" smtClean="0"/>
              <a:t> τρόπος μόρφωσης δικτυωμάτων</a:t>
            </a:r>
            <a:endParaRPr lang="el-GR" sz="2800" b="1" dirty="0"/>
          </a:p>
        </p:txBody>
      </p:sp>
      <p:sp>
        <p:nvSpPr>
          <p:cNvPr id="10" name="Content Placeholder 1"/>
          <p:cNvSpPr txBox="1">
            <a:spLocks/>
          </p:cNvSpPr>
          <p:nvPr/>
        </p:nvSpPr>
        <p:spPr>
          <a:xfrm>
            <a:off x="107504" y="1052736"/>
            <a:ext cx="8964488" cy="38884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Τα τμήματα του φορέα που προκύπτει με τον τρόπο αυτό είναι στερεά, δηλ. αμετακίνητα το ένα σε σχέση με το άλλο.</a:t>
            </a:r>
          </a:p>
          <a:p>
            <a:r>
              <a:rPr lang="el-GR" sz="2400" dirty="0" smtClean="0"/>
              <a:t>Για να γίνει ο φορέας ισοστατικός χρειάζεται και η σύνδεσή του με το έδαφος με τρεις δεσμικές ράβδους.</a:t>
            </a:r>
          </a:p>
          <a:p>
            <a:r>
              <a:rPr lang="el-GR" sz="2400" dirty="0" smtClean="0"/>
              <a:t>Εάν ένα δικτύωμα έχει </a:t>
            </a:r>
            <a:r>
              <a:rPr lang="el-GR" sz="2400" b="1" i="1" dirty="0" smtClean="0">
                <a:solidFill>
                  <a:schemeClr val="accent5">
                    <a:lumMod val="75000"/>
                  </a:schemeClr>
                </a:solidFill>
              </a:rPr>
              <a:t>κ</a:t>
            </a:r>
            <a:r>
              <a:rPr lang="el-GR" sz="2400" dirty="0" smtClean="0">
                <a:solidFill>
                  <a:schemeClr val="accent6">
                    <a:lumMod val="75000"/>
                  </a:schemeClr>
                </a:solidFill>
              </a:rPr>
              <a:t> </a:t>
            </a:r>
            <a:r>
              <a:rPr lang="el-GR" sz="2400" dirty="0" smtClean="0"/>
              <a:t>αριθμό κόμβων θα έχει </a:t>
            </a:r>
            <a:r>
              <a:rPr lang="el-GR" sz="2400" b="1" i="1" dirty="0" smtClean="0">
                <a:solidFill>
                  <a:schemeClr val="accent5">
                    <a:lumMod val="75000"/>
                  </a:schemeClr>
                </a:solidFill>
              </a:rPr>
              <a:t>2κ-3</a:t>
            </a:r>
            <a:r>
              <a:rPr lang="el-GR" sz="2400" dirty="0" smtClean="0">
                <a:solidFill>
                  <a:schemeClr val="accent6">
                    <a:lumMod val="75000"/>
                  </a:schemeClr>
                </a:solidFill>
              </a:rPr>
              <a:t> </a:t>
            </a:r>
            <a:r>
              <a:rPr lang="el-GR" sz="2400" dirty="0" smtClean="0"/>
              <a:t>αριθμό ράβδων και εάν συνυπολογιστούν και οι δεσμικές ράβδοι που το συνδέουν με το έδαφος, έχει συνολικά αριθμό ράβδων </a:t>
            </a:r>
            <a:r>
              <a:rPr lang="el-GR" sz="2400" b="1" i="1" dirty="0" smtClean="0">
                <a:solidFill>
                  <a:schemeClr val="accent5">
                    <a:lumMod val="75000"/>
                  </a:schemeClr>
                </a:solidFill>
              </a:rPr>
              <a:t>ρ=2κ</a:t>
            </a:r>
            <a:r>
              <a:rPr lang="el-GR" sz="2400" dirty="0" smtClean="0"/>
              <a:t>. Η τελευταία είναι </a:t>
            </a:r>
            <a:r>
              <a:rPr lang="el-GR" sz="2400" b="1" dirty="0" smtClean="0">
                <a:solidFill>
                  <a:schemeClr val="accent5">
                    <a:lumMod val="75000"/>
                  </a:schemeClr>
                </a:solidFill>
              </a:rPr>
              <a:t>αναγκαία αλλά όχι ικανή συνθήκη για ένα στερεό και ισοστατικό δικτυωτό φορέα </a:t>
            </a:r>
            <a:r>
              <a:rPr lang="el-GR" sz="2400" dirty="0" smtClean="0"/>
              <a:t>(η συνθήκη </a:t>
            </a:r>
            <a:r>
              <a:rPr lang="el-GR" sz="2400" b="1" i="1" dirty="0" smtClean="0"/>
              <a:t>ρ=2κ-3</a:t>
            </a:r>
            <a:r>
              <a:rPr lang="el-GR" sz="2400" dirty="0" smtClean="0"/>
              <a:t> είναι αναγκαία για ένα στερεό δικτυωτό δίσκο).</a:t>
            </a:r>
          </a:p>
          <a:p>
            <a:endParaRPr lang="el-GR" sz="2400" dirty="0" smtClean="0"/>
          </a:p>
        </p:txBody>
      </p:sp>
      <p:graphicFrame>
        <p:nvGraphicFramePr>
          <p:cNvPr id="12" name="Figure 1" descr="Εικόνα στερεού ισοστατικού δικτυωτού φορέα που έχει δημιουργηθεί με τον πρώτο τρόπο μόρφωσης."/>
          <p:cNvGraphicFramePr>
            <a:graphicFrameLocks noChangeAspect="1"/>
          </p:cNvGraphicFramePr>
          <p:nvPr>
            <p:extLst>
              <p:ext uri="{D42A27DB-BD31-4B8C-83A1-F6EECF244321}">
                <p14:modId xmlns:p14="http://schemas.microsoft.com/office/powerpoint/2010/main" val="1045267372"/>
              </p:ext>
            </p:extLst>
          </p:nvPr>
        </p:nvGraphicFramePr>
        <p:xfrm>
          <a:off x="2771799" y="4509120"/>
          <a:ext cx="4796659" cy="2348880"/>
        </p:xfrm>
        <a:graphic>
          <a:graphicData uri="http://schemas.openxmlformats.org/presentationml/2006/ole">
            <mc:AlternateContent xmlns:mc="http://schemas.openxmlformats.org/markup-compatibility/2006">
              <mc:Choice xmlns:v="urn:schemas-microsoft-com:vml" Requires="v">
                <p:oleObj spid="_x0000_s5214" name="Picture (32-bit)" r:id="rId3" imgW="3695760" imgH="1809720" progId="MetafileCompanion32.Picture.1">
                  <p:embed/>
                </p:oleObj>
              </mc:Choice>
              <mc:Fallback>
                <p:oleObj name="Picture (32-bit)" r:id="rId3" imgW="3695760" imgH="1809720" progId="MetafileCompanion32.Picture.1">
                  <p:embed/>
                  <p:pic>
                    <p:nvPicPr>
                      <p:cNvPr id="0" name=""/>
                      <p:cNvPicPr/>
                      <p:nvPr/>
                    </p:nvPicPr>
                    <p:blipFill>
                      <a:blip r:embed="rId4"/>
                      <a:stretch>
                        <a:fillRect/>
                      </a:stretch>
                    </p:blipFill>
                    <p:spPr>
                      <a:xfrm>
                        <a:off x="2771799" y="4509120"/>
                        <a:ext cx="4796659" cy="2348880"/>
                      </a:xfrm>
                      <a:prstGeom prst="rect">
                        <a:avLst/>
                      </a:prstGeom>
                    </p:spPr>
                  </p:pic>
                </p:oleObj>
              </mc:Fallback>
            </mc:AlternateContent>
          </a:graphicData>
        </a:graphic>
      </p:graphicFrame>
      <p:sp>
        <p:nvSpPr>
          <p:cNvPr id="2" name="Slide Number Placeholder 3"/>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2628840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2</a:t>
            </a:r>
            <a:r>
              <a:rPr lang="el-GR" sz="2800" b="1" baseline="30000" dirty="0" smtClean="0"/>
              <a:t>ος</a:t>
            </a:r>
            <a:r>
              <a:rPr lang="el-GR" sz="2800" b="1" dirty="0" smtClean="0"/>
              <a:t> </a:t>
            </a:r>
            <a:r>
              <a:rPr lang="el-GR" sz="2800" b="1" dirty="0"/>
              <a:t>τρόπος μόρφωσης δικτυωμάτων</a:t>
            </a:r>
            <a:endParaRPr lang="el-GR" sz="2800" dirty="0"/>
          </a:p>
        </p:txBody>
      </p:sp>
      <p:sp>
        <p:nvSpPr>
          <p:cNvPr id="8" name="Content Placeholder 1"/>
          <p:cNvSpPr txBox="1">
            <a:spLocks/>
          </p:cNvSpPr>
          <p:nvPr/>
        </p:nvSpPr>
        <p:spPr>
          <a:xfrm>
            <a:off x="318670" y="1052736"/>
            <a:ext cx="8579296"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2</a:t>
            </a:r>
            <a:r>
              <a:rPr lang="el-GR" sz="2400" b="1" u="sng" baseline="30000" dirty="0" smtClean="0">
                <a:solidFill>
                  <a:schemeClr val="accent5">
                    <a:lumMod val="75000"/>
                  </a:schemeClr>
                </a:solidFill>
              </a:rPr>
              <a:t>ος</a:t>
            </a:r>
            <a:r>
              <a:rPr lang="el-GR" sz="2400" b="1" u="sng" dirty="0" smtClean="0">
                <a:solidFill>
                  <a:schemeClr val="accent5">
                    <a:lumMod val="75000"/>
                  </a:schemeClr>
                </a:solidFill>
              </a:rPr>
              <a:t> τρόπος μόρφωσης:</a:t>
            </a:r>
            <a:r>
              <a:rPr lang="el-GR" sz="2400" b="1" dirty="0" smtClean="0">
                <a:solidFill>
                  <a:schemeClr val="accent5">
                    <a:lumMod val="75000"/>
                  </a:schemeClr>
                </a:solidFill>
              </a:rPr>
              <a:t> </a:t>
            </a:r>
            <a:r>
              <a:rPr lang="el-GR" sz="2400" dirty="0" smtClean="0"/>
              <a:t>ξεκινά με ένα σημείο (κόμβο) στέρεα συνδεδεμένο με το έδαφος μέσω δύο δεσμικών ράβδων. Ακολούθως, προστίθενται κόμβοι και κάθε νέος κόμβος συνδέεται με τους υπάρχοντες με δύο νέες ράβδους. Κάποιες από αυτές τις ράβδους μπορεί να είναι ράβδοι σύνδεσης με το έδαφος. </a:t>
            </a:r>
          </a:p>
        </p:txBody>
      </p:sp>
      <p:graphicFrame>
        <p:nvGraphicFramePr>
          <p:cNvPr id="4" name="Figure 1" descr="Εικόνα στερεού ισοστατικού δικτυωτού φορέα που έχει δημιουργηθεί με τον δεύτερο τρόπο μόρφωσης."/>
          <p:cNvGraphicFramePr>
            <a:graphicFrameLocks noChangeAspect="1"/>
          </p:cNvGraphicFramePr>
          <p:nvPr>
            <p:extLst>
              <p:ext uri="{D42A27DB-BD31-4B8C-83A1-F6EECF244321}">
                <p14:modId xmlns:p14="http://schemas.microsoft.com/office/powerpoint/2010/main" val="2647180653"/>
              </p:ext>
            </p:extLst>
          </p:nvPr>
        </p:nvGraphicFramePr>
        <p:xfrm>
          <a:off x="4932040" y="3130599"/>
          <a:ext cx="4072653" cy="2746673"/>
        </p:xfrm>
        <a:graphic>
          <a:graphicData uri="http://schemas.openxmlformats.org/presentationml/2006/ole">
            <mc:AlternateContent xmlns:mc="http://schemas.openxmlformats.org/markup-compatibility/2006">
              <mc:Choice xmlns:v="urn:schemas-microsoft-com:vml" Requires="v">
                <p:oleObj spid="_x0000_s27695" name="Picture (32-bit)" r:id="rId3" imgW="3686040" imgH="2486160" progId="MetafileCompanion32.Picture.1">
                  <p:embed/>
                </p:oleObj>
              </mc:Choice>
              <mc:Fallback>
                <p:oleObj name="Picture (32-bit)" r:id="rId3" imgW="3686040" imgH="2486160" progId="MetafileCompanion32.Picture.1">
                  <p:embed/>
                  <p:pic>
                    <p:nvPicPr>
                      <p:cNvPr id="0" name=""/>
                      <p:cNvPicPr/>
                      <p:nvPr/>
                    </p:nvPicPr>
                    <p:blipFill>
                      <a:blip r:embed="rId4"/>
                      <a:stretch>
                        <a:fillRect/>
                      </a:stretch>
                    </p:blipFill>
                    <p:spPr>
                      <a:xfrm>
                        <a:off x="4932040" y="3130599"/>
                        <a:ext cx="4072653" cy="2746673"/>
                      </a:xfrm>
                      <a:prstGeom prst="rect">
                        <a:avLst/>
                      </a:prstGeom>
                    </p:spPr>
                  </p:pic>
                </p:oleObj>
              </mc:Fallback>
            </mc:AlternateContent>
          </a:graphicData>
        </a:graphic>
      </p:graphicFrame>
      <p:sp>
        <p:nvSpPr>
          <p:cNvPr id="10" name="Content Placeholder 2"/>
          <p:cNvSpPr txBox="1">
            <a:spLocks/>
          </p:cNvSpPr>
          <p:nvPr/>
        </p:nvSpPr>
        <p:spPr>
          <a:xfrm>
            <a:off x="28778" y="2924944"/>
            <a:ext cx="4896544" cy="35010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Και με αυτόν τον τρόπο μορφώνεται ένας στερεός και  ισοστατικός δικτυωτός φορέας. Αναγκαία συνθήκη και πάλι, </a:t>
            </a:r>
            <a:r>
              <a:rPr lang="el-GR" sz="2400" b="1" i="1" dirty="0" smtClean="0">
                <a:solidFill>
                  <a:schemeClr val="accent5">
                    <a:lumMod val="75000"/>
                  </a:schemeClr>
                </a:solidFill>
              </a:rPr>
              <a:t>ρ=2κ</a:t>
            </a:r>
            <a:r>
              <a:rPr lang="el-GR" sz="2400" dirty="0" smtClean="0"/>
              <a:t>. </a:t>
            </a:r>
          </a:p>
          <a:p>
            <a:r>
              <a:rPr lang="el-GR" sz="2400" dirty="0" smtClean="0"/>
              <a:t>Στον αριθμό των κόμβων </a:t>
            </a:r>
            <a:r>
              <a:rPr lang="el-GR" sz="2400" b="1" i="1" dirty="0" smtClean="0">
                <a:solidFill>
                  <a:schemeClr val="accent5">
                    <a:lumMod val="75000"/>
                  </a:schemeClr>
                </a:solidFill>
              </a:rPr>
              <a:t>κ</a:t>
            </a:r>
            <a:r>
              <a:rPr lang="el-GR" sz="2400" dirty="0" smtClean="0">
                <a:solidFill>
                  <a:schemeClr val="accent6">
                    <a:lumMod val="75000"/>
                  </a:schemeClr>
                </a:solidFill>
              </a:rPr>
              <a:t> </a:t>
            </a:r>
            <a:r>
              <a:rPr lang="el-GR" sz="2400" dirty="0" smtClean="0"/>
              <a:t>της παραπάνω σχέσης δε συμπεριλαμβάνονται οι κόμβοι σύνδεσης των δεσμικών ράβδων με το έδαφος.</a:t>
            </a:r>
          </a:p>
          <a:p>
            <a:endParaRPr lang="el-GR" sz="2400" dirty="0" smtClean="0"/>
          </a:p>
        </p:txBody>
      </p:sp>
      <p:sp>
        <p:nvSpPr>
          <p:cNvPr id="2"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105830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Γενικά για τους δικτυωτούς φορείς</a:t>
            </a:r>
            <a:endParaRPr lang="el-GR" sz="2800" b="1" dirty="0"/>
          </a:p>
        </p:txBody>
      </p:sp>
      <p:sp>
        <p:nvSpPr>
          <p:cNvPr id="6" name="Content Placeholder 1"/>
          <p:cNvSpPr>
            <a:spLocks noGrp="1"/>
          </p:cNvSpPr>
          <p:nvPr>
            <p:ph idx="1"/>
          </p:nvPr>
        </p:nvSpPr>
        <p:spPr>
          <a:xfrm>
            <a:off x="457200" y="1052736"/>
            <a:ext cx="8579296" cy="504056"/>
          </a:xfrm>
        </p:spPr>
        <p:txBody>
          <a:bodyPr>
            <a:normAutofit/>
          </a:bodyPr>
          <a:lstStyle/>
          <a:p>
            <a:pPr marL="0" indent="0">
              <a:buNone/>
            </a:pPr>
            <a:r>
              <a:rPr lang="el-GR" sz="2600" b="1" dirty="0" smtClean="0">
                <a:solidFill>
                  <a:schemeClr val="accent5">
                    <a:lumMod val="75000"/>
                  </a:schemeClr>
                </a:solidFill>
              </a:rPr>
              <a:t>Για όλους τους δικτυωτούς φορείς ισχύουν τα εξής:</a:t>
            </a:r>
          </a:p>
        </p:txBody>
      </p:sp>
      <p:sp>
        <p:nvSpPr>
          <p:cNvPr id="10" name="Content Placeholder 2"/>
          <p:cNvSpPr txBox="1">
            <a:spLocks/>
          </p:cNvSpPr>
          <p:nvPr/>
        </p:nvSpPr>
        <p:spPr>
          <a:xfrm>
            <a:off x="107504" y="1484784"/>
            <a:ext cx="8964488"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Τα φορτία ασκούνται αποκλειστικά και μόνο στους κόμβους των δικτυωμάτων. Οι ράβδοι δεν παραλαμβάνουν άλλες δυνάμεις εκτός από τις αξονικές και επομένως δε μπορεί να εφαρμοστεί πάνω σε κάποιο σημείο μιας ράβδου, δύναμη που να έχει συνιστώσα κάθετη στον άξονα της ράβδου.</a:t>
            </a:r>
          </a:p>
          <a:p>
            <a:r>
              <a:rPr lang="el-GR" sz="2400" dirty="0"/>
              <a:t>Στους κόμβους ενός δικτυώματος η ροπή είναι μηδενική λόγω της σύνδεσης των ράβδων με εσωτερικές αρθρώσεις.</a:t>
            </a:r>
          </a:p>
          <a:p>
            <a:endParaRPr lang="el-GR" sz="2400" dirty="0" smtClean="0"/>
          </a:p>
          <a:p>
            <a:endParaRPr lang="el-GR" sz="2400" dirty="0" smtClean="0"/>
          </a:p>
          <a:p>
            <a:endParaRPr lang="el-GR" sz="2400" dirty="0" smtClean="0"/>
          </a:p>
          <a:p>
            <a:endParaRPr lang="el-GR" sz="2400" dirty="0" smtClean="0"/>
          </a:p>
        </p:txBody>
      </p:sp>
      <p:graphicFrame>
        <p:nvGraphicFramePr>
          <p:cNvPr id="2" name="Figure 1" descr="Εικόνα δικτυωτού φορέα στους κόμβους του οποίου ασκούνται κατακόρυφα συγκεντρωμένα εξωτερικά φορτία."/>
          <p:cNvGraphicFramePr>
            <a:graphicFrameLocks noChangeAspect="1"/>
          </p:cNvGraphicFramePr>
          <p:nvPr>
            <p:extLst>
              <p:ext uri="{D42A27DB-BD31-4B8C-83A1-F6EECF244321}">
                <p14:modId xmlns:p14="http://schemas.microsoft.com/office/powerpoint/2010/main" val="3995949050"/>
              </p:ext>
            </p:extLst>
          </p:nvPr>
        </p:nvGraphicFramePr>
        <p:xfrm>
          <a:off x="1861753" y="4219617"/>
          <a:ext cx="5455989" cy="2089703"/>
        </p:xfrm>
        <a:graphic>
          <a:graphicData uri="http://schemas.openxmlformats.org/presentationml/2006/ole">
            <mc:AlternateContent xmlns:mc="http://schemas.openxmlformats.org/markup-compatibility/2006">
              <mc:Choice xmlns:v="urn:schemas-microsoft-com:vml" Requires="v">
                <p:oleObj spid="_x0000_s26674" name="Picture (32-bit)" r:id="rId3" imgW="5019840" imgH="1847880" progId="MetafileCompanion32.Picture.1">
                  <p:embed/>
                </p:oleObj>
              </mc:Choice>
              <mc:Fallback>
                <p:oleObj name="Picture (32-bit)" r:id="rId3" imgW="5019840" imgH="1847880" progId="MetafileCompanion32.Picture.1">
                  <p:embed/>
                  <p:pic>
                    <p:nvPicPr>
                      <p:cNvPr id="0" name=""/>
                      <p:cNvPicPr/>
                      <p:nvPr/>
                    </p:nvPicPr>
                    <p:blipFill>
                      <a:blip r:embed="rId4"/>
                      <a:stretch>
                        <a:fillRect/>
                      </a:stretch>
                    </p:blipFill>
                    <p:spPr>
                      <a:xfrm>
                        <a:off x="1861753" y="4219617"/>
                        <a:ext cx="5455989" cy="2089703"/>
                      </a:xfrm>
                      <a:prstGeom prst="rect">
                        <a:avLst/>
                      </a:prstGeom>
                    </p:spPr>
                  </p:pic>
                </p:oleObj>
              </mc:Fallback>
            </mc:AlternateContent>
          </a:graphicData>
        </a:graphic>
      </p:graphicFrame>
      <p:sp>
        <p:nvSpPr>
          <p:cNvPr id="3" name="Slide Number Placeholder 5"/>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413586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Τα δικτυώματα στην πράξη</a:t>
            </a:r>
            <a:endParaRPr lang="el-GR" sz="2800" b="1" dirty="0"/>
          </a:p>
        </p:txBody>
      </p:sp>
      <p:sp>
        <p:nvSpPr>
          <p:cNvPr id="3" name="Content Placeholder 1"/>
          <p:cNvSpPr>
            <a:spLocks noGrp="1"/>
          </p:cNvSpPr>
          <p:nvPr>
            <p:ph idx="1"/>
          </p:nvPr>
        </p:nvSpPr>
        <p:spPr>
          <a:xfrm>
            <a:off x="457200" y="1052736"/>
            <a:ext cx="8229600" cy="2044823"/>
          </a:xfrm>
        </p:spPr>
        <p:txBody>
          <a:bodyPr>
            <a:normAutofit/>
          </a:bodyPr>
          <a:lstStyle/>
          <a:p>
            <a:pPr marL="0" indent="0">
              <a:buNone/>
            </a:pPr>
            <a:r>
              <a:rPr lang="el-GR" sz="2600" b="1" dirty="0" smtClean="0">
                <a:solidFill>
                  <a:schemeClr val="accent5">
                    <a:lumMod val="75000"/>
                  </a:schemeClr>
                </a:solidFill>
              </a:rPr>
              <a:t>Πώς κατασκευάζονται τα δικτυώματα στην πράξη?</a:t>
            </a:r>
            <a:endParaRPr lang="el-GR" sz="2600" b="1" dirty="0">
              <a:solidFill>
                <a:schemeClr val="accent5">
                  <a:lumMod val="75000"/>
                </a:schemeClr>
              </a:solidFill>
            </a:endParaRPr>
          </a:p>
        </p:txBody>
      </p:sp>
      <p:graphicFrame>
        <p:nvGraphicFramePr>
          <p:cNvPr id="7" name="Figure 1" descr="Εικόνα που δείχνει δύο είδη δικτυώματος που στην πράξη αντιστοιχούν σε γέφυρα κάτω διάβασης (τα φορτία ασκούνται στο κάτω πέλμα) και σε γέφυρα άνω διάβασης (τα φορτία ασκούνται στο άνω πέλμα), αντίστοιχα."/>
          <p:cNvGraphicFramePr>
            <a:graphicFrameLocks noChangeAspect="1"/>
          </p:cNvGraphicFramePr>
          <p:nvPr>
            <p:extLst>
              <p:ext uri="{D42A27DB-BD31-4B8C-83A1-F6EECF244321}">
                <p14:modId xmlns:p14="http://schemas.microsoft.com/office/powerpoint/2010/main" val="3550324080"/>
              </p:ext>
            </p:extLst>
          </p:nvPr>
        </p:nvGraphicFramePr>
        <p:xfrm>
          <a:off x="93564" y="1755304"/>
          <a:ext cx="8942932" cy="4410000"/>
        </p:xfrm>
        <a:graphic>
          <a:graphicData uri="http://schemas.openxmlformats.org/presentationml/2006/ole">
            <mc:AlternateContent xmlns:mc="http://schemas.openxmlformats.org/markup-compatibility/2006">
              <mc:Choice xmlns:v="urn:schemas-microsoft-com:vml" Requires="v">
                <p:oleObj spid="_x0000_s6227" name="Picture (32-bit)" r:id="rId3" imgW="4924440" imgH="2457360" progId="MetafileCompanion32.Picture.1">
                  <p:embed/>
                </p:oleObj>
              </mc:Choice>
              <mc:Fallback>
                <p:oleObj name="Picture (32-bit)" r:id="rId3" imgW="4924440" imgH="2457360" progId="MetafileCompanion32.Picture.1">
                  <p:embed/>
                  <p:pic>
                    <p:nvPicPr>
                      <p:cNvPr id="0" name=""/>
                      <p:cNvPicPr/>
                      <p:nvPr/>
                    </p:nvPicPr>
                    <p:blipFill>
                      <a:blip r:embed="rId4"/>
                      <a:stretch>
                        <a:fillRect/>
                      </a:stretch>
                    </p:blipFill>
                    <p:spPr>
                      <a:xfrm>
                        <a:off x="93564" y="1755304"/>
                        <a:ext cx="8942932" cy="4410000"/>
                      </a:xfrm>
                      <a:prstGeom prst="rect">
                        <a:avLst/>
                      </a:prstGeom>
                    </p:spPr>
                  </p:pic>
                </p:oleObj>
              </mc:Fallback>
            </mc:AlternateContent>
          </a:graphicData>
        </a:graphic>
      </p:graphicFrame>
      <p:sp>
        <p:nvSpPr>
          <p:cNvPr id="2" name="Slide Number Placeholder 6"/>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2244983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Δικτυώματα – θεωρία και πράξη</a:t>
            </a:r>
            <a:endParaRPr lang="el-GR" sz="2800" b="1" dirty="0"/>
          </a:p>
        </p:txBody>
      </p:sp>
      <p:sp>
        <p:nvSpPr>
          <p:cNvPr id="4" name="Content Placeholder 1"/>
          <p:cNvSpPr txBox="1">
            <a:spLocks/>
          </p:cNvSpPr>
          <p:nvPr/>
        </p:nvSpPr>
        <p:spPr>
          <a:xfrm>
            <a:off x="107504" y="1196752"/>
            <a:ext cx="9036496"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b="1" dirty="0" smtClean="0">
                <a:solidFill>
                  <a:schemeClr val="accent5">
                    <a:lumMod val="75000"/>
                  </a:schemeClr>
                </a:solidFill>
              </a:rPr>
              <a:t> </a:t>
            </a:r>
          </a:p>
          <a:p>
            <a:pPr marL="0" indent="0">
              <a:buFont typeface="Arial" pitchFamily="34" charset="0"/>
              <a:buNone/>
            </a:pPr>
            <a:r>
              <a:rPr lang="el-GR" sz="2400" dirty="0" smtClean="0"/>
              <a:t>Στη θεωρία γίνεται η παραδοχή της αρθρωτής σύνδεσης των ράβδων στους κόμβους, με αποτέλεσμα να είναι μηδενική η ροπή στα άκρα των μελών (πραγματικές ράβδοι).</a:t>
            </a:r>
          </a:p>
          <a:p>
            <a:pPr marL="0" indent="0">
              <a:buFont typeface="Arial" pitchFamily="34" charset="0"/>
              <a:buNone/>
            </a:pPr>
            <a:r>
              <a:rPr lang="el-GR" sz="2400" dirty="0" smtClean="0"/>
              <a:t>Αντίθετα, στην πράξη, κατά την κατασκευή ενός δικτυώματος, συνήθως δεν υλοποιούνται αρθρωτές συνδέσεις μεταξύ των ράβδων, με αποτέλεσμα την εμφάνιση μη μηδενικής ροπής στα άκρα των μελών.</a:t>
            </a:r>
          </a:p>
          <a:p>
            <a:pPr marL="0" indent="0">
              <a:buFont typeface="Arial" pitchFamily="34" charset="0"/>
              <a:buNone/>
            </a:pPr>
            <a:r>
              <a:rPr lang="el-GR" sz="2400" dirty="0" smtClean="0"/>
              <a:t>Παρόλα αυτά, θεωρείται πως οι ροπές που εμφανίζονται στους κόμβους είναι στην </a:t>
            </a:r>
            <a:r>
              <a:rPr lang="el-GR" sz="2400" smtClean="0"/>
              <a:t>πράξη πολύ </a:t>
            </a:r>
            <a:r>
              <a:rPr lang="el-GR" sz="2400" dirty="0" smtClean="0"/>
              <a:t>μικρές και θεωρούνται αμελητέες.</a:t>
            </a:r>
          </a:p>
          <a:p>
            <a:pPr marL="0" indent="0">
              <a:buFont typeface="Arial" pitchFamily="34" charset="0"/>
              <a:buNone/>
            </a:pPr>
            <a:r>
              <a:rPr lang="el-GR" sz="2400" dirty="0" smtClean="0"/>
              <a:t>Επομένως, θεωρείται ότι δεν υπάρχει σημαντική απόκλιση μεταξύ των υπολογισμών που γίνονται στις δύο περιπτώσεις (θεωρία και πράξη).</a:t>
            </a:r>
          </a:p>
          <a:p>
            <a:pPr marL="0" indent="0">
              <a:buFont typeface="Arial" pitchFamily="34" charset="0"/>
              <a:buNone/>
            </a:pPr>
            <a:endParaRPr lang="el-GR" sz="2400" dirty="0"/>
          </a:p>
        </p:txBody>
      </p:sp>
      <p:sp>
        <p:nvSpPr>
          <p:cNvPr id="2" name="Slide Number Placeholder 7"/>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258061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Τάση ράβδου δικτυώματος</a:t>
            </a:r>
            <a:endParaRPr lang="el-GR" sz="2800" b="1" dirty="0"/>
          </a:p>
        </p:txBody>
      </p:sp>
      <p:sp>
        <p:nvSpPr>
          <p:cNvPr id="4" name="Content Placeholder 1"/>
          <p:cNvSpPr txBox="1">
            <a:spLocks/>
          </p:cNvSpPr>
          <p:nvPr/>
        </p:nvSpPr>
        <p:spPr>
          <a:xfrm>
            <a:off x="107504" y="1052736"/>
            <a:ext cx="9036496" cy="129614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0400" b="1" u="sng" dirty="0" smtClean="0">
                <a:solidFill>
                  <a:schemeClr val="accent5">
                    <a:lumMod val="75000"/>
                  </a:schemeClr>
                </a:solidFill>
              </a:rPr>
              <a:t>Τάση ράβδου δικτυώματος:</a:t>
            </a:r>
            <a:r>
              <a:rPr lang="el-GR" sz="10400" b="1" dirty="0" smtClean="0">
                <a:solidFill>
                  <a:schemeClr val="accent5">
                    <a:lumMod val="75000"/>
                  </a:schemeClr>
                </a:solidFill>
              </a:rPr>
              <a:t> </a:t>
            </a:r>
            <a:r>
              <a:rPr lang="el-GR" sz="10400" dirty="0" smtClean="0"/>
              <a:t>είναι η δύναμη που μεταφέρει η ράβδος (ο όρος «τάση» χρησιμοποιείται καταχρηστικά).</a:t>
            </a:r>
            <a:endParaRPr lang="el-GR" sz="10400" dirty="0" smtClean="0">
              <a:solidFill>
                <a:schemeClr val="accent6">
                  <a:lumMod val="75000"/>
                </a:schemeClr>
              </a:solidFill>
            </a:endParaRPr>
          </a:p>
          <a:p>
            <a:pPr marL="0" indent="0">
              <a:buFont typeface="Arial" pitchFamily="34" charset="0"/>
              <a:buNone/>
            </a:pPr>
            <a:endParaRPr lang="el-GR" sz="2800" dirty="0"/>
          </a:p>
        </p:txBody>
      </p:sp>
      <p:sp>
        <p:nvSpPr>
          <p:cNvPr id="5" name="Content Placeholder 2"/>
          <p:cNvSpPr>
            <a:spLocks noGrp="1"/>
          </p:cNvSpPr>
          <p:nvPr>
            <p:ph idx="1"/>
          </p:nvPr>
        </p:nvSpPr>
        <p:spPr>
          <a:xfrm>
            <a:off x="123631" y="1772816"/>
            <a:ext cx="9957816" cy="720080"/>
          </a:xfrm>
        </p:spPr>
        <p:txBody>
          <a:bodyPr>
            <a:normAutofit/>
          </a:bodyPr>
          <a:lstStyle/>
          <a:p>
            <a:pPr marL="0" indent="0">
              <a:buNone/>
            </a:pPr>
            <a:r>
              <a:rPr lang="el-GR" sz="2600" b="1" u="sng" dirty="0" smtClean="0">
                <a:solidFill>
                  <a:schemeClr val="accent5">
                    <a:lumMod val="75000"/>
                  </a:schemeClr>
                </a:solidFill>
              </a:rPr>
              <a:t>Ανάλυση των τάσεων μιας ράβδου δικτυώματος:</a:t>
            </a:r>
            <a:endParaRPr lang="el-GR" sz="2600" b="1" u="sng" dirty="0">
              <a:solidFill>
                <a:schemeClr val="accent5">
                  <a:lumMod val="75000"/>
                </a:schemeClr>
              </a:solidFill>
            </a:endParaRPr>
          </a:p>
        </p:txBody>
      </p:sp>
      <p:sp>
        <p:nvSpPr>
          <p:cNvPr id="7" name="Content Placeholder 3"/>
          <p:cNvSpPr txBox="1">
            <a:spLocks/>
          </p:cNvSpPr>
          <p:nvPr/>
        </p:nvSpPr>
        <p:spPr>
          <a:xfrm>
            <a:off x="2987824" y="2304256"/>
            <a:ext cx="6120680" cy="407707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a:t>Έ</a:t>
            </a:r>
            <a:r>
              <a:rPr lang="el-GR" sz="2400" dirty="0" smtClean="0"/>
              <a:t>στω μια ράβδος δικτυώματος στην οποία γίνεται μια τομή. </a:t>
            </a:r>
          </a:p>
          <a:p>
            <a:pPr marL="0" indent="0">
              <a:buFont typeface="Arial" pitchFamily="34" charset="0"/>
              <a:buNone/>
            </a:pPr>
            <a:r>
              <a:rPr lang="el-GR" sz="2400" dirty="0" smtClean="0"/>
              <a:t>Μετά την τομή, για την αποκατάσταση της ισορροπίας τοποθετούνται οι τάσεις έτσι ώστε να εφελκύουν τα τμήματα της ράβδου (θετικές).</a:t>
            </a:r>
          </a:p>
          <a:p>
            <a:pPr marL="0" indent="0">
              <a:buFont typeface="Arial" pitchFamily="34" charset="0"/>
              <a:buNone/>
            </a:pPr>
            <a:r>
              <a:rPr lang="el-GR" sz="2400" dirty="0" smtClean="0"/>
              <a:t>Όταν η ράβδος αφαιρεθεί, οι τάσεις σχεδιάζονται στους κόμβους (το ορθό είναι να σχεδιάζεται και η ράβδος για λόγους ισορροπίας).</a:t>
            </a:r>
          </a:p>
          <a:p>
            <a:pPr marL="0" indent="0">
              <a:buFont typeface="Arial" pitchFamily="34" charset="0"/>
              <a:buNone/>
            </a:pPr>
            <a:r>
              <a:rPr lang="el-GR" sz="2400" b="1" dirty="0" smtClean="0">
                <a:solidFill>
                  <a:schemeClr val="accent5">
                    <a:lumMod val="75000"/>
                  </a:schemeClr>
                </a:solidFill>
              </a:rPr>
              <a:t>ΠΡΟΣΟΧΗ: οι τάσεις των ράβδων σχεδιάζονται πάντα με τη θετική τους φορά (εφελκυστικές)</a:t>
            </a:r>
            <a:r>
              <a:rPr lang="en-US" sz="2400" b="1" dirty="0" smtClean="0">
                <a:solidFill>
                  <a:schemeClr val="accent5">
                    <a:lumMod val="75000"/>
                  </a:schemeClr>
                </a:solidFill>
              </a:rPr>
              <a:t>.</a:t>
            </a:r>
            <a:endParaRPr lang="el-GR" sz="2400" b="1" dirty="0">
              <a:solidFill>
                <a:schemeClr val="accent5">
                  <a:lumMod val="75000"/>
                </a:schemeClr>
              </a:solidFill>
            </a:endParaRPr>
          </a:p>
        </p:txBody>
      </p:sp>
      <p:graphicFrame>
        <p:nvGraphicFramePr>
          <p:cNvPr id="2" name="Figure 1" descr="Εικόνα που δείχνει την τομή μιας ράβδου δικτυώματος και την ανάλυση των τάσεων σε αυτή μετά την τομή."/>
          <p:cNvGraphicFramePr>
            <a:graphicFrameLocks noChangeAspect="1"/>
          </p:cNvGraphicFramePr>
          <p:nvPr>
            <p:extLst>
              <p:ext uri="{D42A27DB-BD31-4B8C-83A1-F6EECF244321}">
                <p14:modId xmlns:p14="http://schemas.microsoft.com/office/powerpoint/2010/main" val="2884396473"/>
              </p:ext>
            </p:extLst>
          </p:nvPr>
        </p:nvGraphicFramePr>
        <p:xfrm>
          <a:off x="116222" y="2492896"/>
          <a:ext cx="2699399" cy="3271641"/>
        </p:xfrm>
        <a:graphic>
          <a:graphicData uri="http://schemas.openxmlformats.org/presentationml/2006/ole">
            <mc:AlternateContent xmlns:mc="http://schemas.openxmlformats.org/markup-compatibility/2006">
              <mc:Choice xmlns:v="urn:schemas-microsoft-com:vml" Requires="v">
                <p:oleObj spid="_x0000_s28716" name="Picture (32-bit)" r:id="rId3" imgW="3162240" imgH="2743200" progId="MetafileCompanion32.Picture.1">
                  <p:embed/>
                </p:oleObj>
              </mc:Choice>
              <mc:Fallback>
                <p:oleObj name="Picture (32-bit)" r:id="rId3" imgW="3162240" imgH="2743200" progId="MetafileCompanion32.Picture.1">
                  <p:embed/>
                  <p:pic>
                    <p:nvPicPr>
                      <p:cNvPr id="0" name=""/>
                      <p:cNvPicPr/>
                      <p:nvPr/>
                    </p:nvPicPr>
                    <p:blipFill>
                      <a:blip r:embed="rId4"/>
                      <a:stretch>
                        <a:fillRect/>
                      </a:stretch>
                    </p:blipFill>
                    <p:spPr>
                      <a:xfrm>
                        <a:off x="116222" y="2492896"/>
                        <a:ext cx="2699399" cy="3271641"/>
                      </a:xfrm>
                      <a:prstGeom prst="rect">
                        <a:avLst/>
                      </a:prstGeom>
                    </p:spPr>
                  </p:pic>
                </p:oleObj>
              </mc:Fallback>
            </mc:AlternateContent>
          </a:graphicData>
        </a:graphic>
      </p:graphicFrame>
      <p:sp>
        <p:nvSpPr>
          <p:cNvPr id="3" name="Slide Number Placeholder 8"/>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287600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88640"/>
            <a:ext cx="9108504" cy="634082"/>
          </a:xfrm>
          <a:solidFill>
            <a:schemeClr val="accent5">
              <a:lumMod val="40000"/>
              <a:lumOff val="60000"/>
            </a:schemeClr>
          </a:solidFill>
        </p:spPr>
        <p:txBody>
          <a:bodyPr>
            <a:normAutofit/>
          </a:bodyPr>
          <a:lstStyle/>
          <a:p>
            <a:r>
              <a:rPr lang="el-GR" sz="2800" b="1" dirty="0" smtClean="0"/>
              <a:t>Υπολογισμός των τάσεων των ράβδων (1)</a:t>
            </a:r>
            <a:endParaRPr lang="el-GR" sz="2800" b="1" dirty="0"/>
          </a:p>
        </p:txBody>
      </p:sp>
      <p:sp>
        <p:nvSpPr>
          <p:cNvPr id="5" name="Content Placeholder 1"/>
          <p:cNvSpPr>
            <a:spLocks noGrp="1"/>
          </p:cNvSpPr>
          <p:nvPr>
            <p:ph idx="1"/>
          </p:nvPr>
        </p:nvSpPr>
        <p:spPr>
          <a:xfrm>
            <a:off x="158824" y="1124744"/>
            <a:ext cx="8229600" cy="720080"/>
          </a:xfrm>
        </p:spPr>
        <p:txBody>
          <a:bodyPr>
            <a:normAutofit/>
          </a:bodyPr>
          <a:lstStyle/>
          <a:p>
            <a:pPr marL="0" indent="0">
              <a:buNone/>
            </a:pPr>
            <a:r>
              <a:rPr lang="el-GR" sz="2600" b="1" u="sng" dirty="0" smtClean="0">
                <a:solidFill>
                  <a:schemeClr val="accent5">
                    <a:lumMod val="75000"/>
                  </a:schemeClr>
                </a:solidFill>
              </a:rPr>
              <a:t>Υπολογισμός των τάσεων των ράβδων:</a:t>
            </a:r>
            <a:endParaRPr lang="el-GR" sz="2600" b="1" u="sng" dirty="0">
              <a:solidFill>
                <a:schemeClr val="accent5">
                  <a:lumMod val="75000"/>
                </a:schemeClr>
              </a:solidFill>
            </a:endParaRPr>
          </a:p>
        </p:txBody>
      </p:sp>
      <p:sp>
        <p:nvSpPr>
          <p:cNvPr id="7" name="Content Placeholder 2"/>
          <p:cNvSpPr txBox="1">
            <a:spLocks/>
          </p:cNvSpPr>
          <p:nvPr/>
        </p:nvSpPr>
        <p:spPr>
          <a:xfrm>
            <a:off x="107504" y="1772816"/>
            <a:ext cx="90010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τον υπολογισμό των τάσεων των ράβδων ενός δικτυώματος τα άγνωστα μεγέθη (τάσεις ράβδων) θα είναι </a:t>
            </a:r>
            <a:r>
              <a:rPr lang="el-GR" sz="2400" i="1" dirty="0" smtClean="0"/>
              <a:t>ρ</a:t>
            </a:r>
            <a:r>
              <a:rPr lang="el-GR" sz="2400" dirty="0" smtClean="0"/>
              <a:t> τον αριθμό (δηλ. όσα και ο αριθμός των ράβδων).</a:t>
            </a:r>
          </a:p>
          <a:p>
            <a:r>
              <a:rPr lang="el-GR" sz="2400" dirty="0" smtClean="0"/>
              <a:t>Οι γραμμικά ανεξάρτητες εξισώσεις ισορροπίας που μπορούν να γραφούν για τον υπολογισμό των τάσεων των ράβδων είναι επίσης </a:t>
            </a:r>
            <a:r>
              <a:rPr lang="el-GR" sz="2400" i="1" dirty="0" smtClean="0"/>
              <a:t>ρ (=2κ) </a:t>
            </a:r>
            <a:r>
              <a:rPr lang="el-GR" sz="2400" dirty="0" smtClean="0"/>
              <a:t>τον αριθμό, καθώς ο αριθμός των κόμβων είναι </a:t>
            </a:r>
            <a:r>
              <a:rPr lang="el-GR" sz="2400" i="1" dirty="0" smtClean="0"/>
              <a:t>κ</a:t>
            </a:r>
            <a:r>
              <a:rPr lang="el-GR" sz="2400" dirty="0" smtClean="0"/>
              <a:t> και για κάθε κόμβο μπορούν να γραφούν οι δύο εξισώσεις ισορροπίας των προβολών:</a:t>
            </a:r>
          </a:p>
          <a:p>
            <a:pPr marL="0" indent="0">
              <a:buFont typeface="Arial" pitchFamily="34" charset="0"/>
              <a:buNone/>
            </a:pPr>
            <a:endParaRPr lang="el-GR" sz="2400" dirty="0"/>
          </a:p>
        </p:txBody>
      </p:sp>
      <mc:AlternateContent xmlns:mc="http://schemas.openxmlformats.org/markup-compatibility/2006" xmlns:a14="http://schemas.microsoft.com/office/drawing/2010/main">
        <mc:Choice Requires="a14">
          <p:sp>
            <p:nvSpPr>
              <p:cNvPr id="8" name="TextBox 3"/>
              <p:cNvSpPr txBox="1"/>
              <p:nvPr/>
            </p:nvSpPr>
            <p:spPr>
              <a:xfrm>
                <a:off x="3127076" y="4823583"/>
                <a:ext cx="2957092" cy="837665"/>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e>
                      </m:nary>
                      <m:r>
                        <a:rPr lang="en-US" sz="2000" i="1" smtClean="0">
                          <a:latin typeface="Cambria Math"/>
                        </a:rPr>
                        <m:t>=</m:t>
                      </m:r>
                      <m:r>
                        <a:rPr lang="en-US" sz="2000" b="0" i="1" smtClean="0">
                          <a:latin typeface="Cambria Math"/>
                        </a:rPr>
                        <m:t>0 </m:t>
                      </m:r>
                      <m:r>
                        <a:rPr lang="el-GR" sz="2000" b="0" i="1" smtClean="0">
                          <a:latin typeface="Cambria Math"/>
                        </a:rPr>
                        <m:t>𝜅𝛼𝜄</m:t>
                      </m:r>
                      <m:r>
                        <a:rPr lang="el-GR" sz="2000" b="0" i="1" smtClean="0">
                          <a:latin typeface="Cambria Math"/>
                        </a:rPr>
                        <m:t> </m:t>
                      </m:r>
                      <m:nary>
                        <m:naryPr>
                          <m:chr m:val="∑"/>
                          <m:subHide m:val="on"/>
                          <m:supHide m:val="on"/>
                          <m:ctrlPr>
                            <a:rPr lang="el-GR" sz="2000" b="0" i="1" smtClean="0">
                              <a:latin typeface="Cambria Math"/>
                            </a:rPr>
                          </m:ctrlPr>
                        </m:naryPr>
                        <m:sub/>
                        <m:sup/>
                        <m:e>
                          <m:sSub>
                            <m:sSubPr>
                              <m:ctrlPr>
                                <a:rPr lang="el-GR" sz="2000" b="0" i="1" smtClean="0">
                                  <a:latin typeface="Cambria Math"/>
                                </a:rPr>
                              </m:ctrlPr>
                            </m:sSubPr>
                            <m:e>
                              <m:r>
                                <a:rPr lang="en-US" sz="2000" b="0" i="1" smtClean="0">
                                  <a:latin typeface="Cambria Math"/>
                                </a:rPr>
                                <m:t>𝐹</m:t>
                              </m:r>
                            </m:e>
                            <m:sub>
                              <m:r>
                                <a:rPr lang="en-US" sz="2000" b="0" i="1" smtClean="0">
                                  <a:latin typeface="Cambria Math"/>
                                </a:rPr>
                                <m:t>𝑦</m:t>
                              </m:r>
                            </m:sub>
                          </m:sSub>
                        </m:e>
                      </m:nary>
                      <m:r>
                        <a:rPr lang="en-US" sz="2000" b="0" i="1" smtClean="0">
                          <a:latin typeface="Cambria Math"/>
                        </a:rPr>
                        <m:t>=0</m:t>
                      </m:r>
                    </m:oMath>
                  </m:oMathPara>
                </a14:m>
                <a:endParaRPr lang="el-GR" sz="2000" dirty="0"/>
              </a:p>
            </p:txBody>
          </p:sp>
        </mc:Choice>
        <mc:Fallback xmlns="">
          <p:sp>
            <p:nvSpPr>
              <p:cNvPr id="8" name="TextBox 3"/>
              <p:cNvSpPr txBox="1">
                <a:spLocks noRot="1" noChangeAspect="1" noMove="1" noResize="1" noEditPoints="1" noAdjustHandles="1" noChangeArrowheads="1" noChangeShapeType="1" noTextEdit="1"/>
              </p:cNvSpPr>
              <p:nvPr/>
            </p:nvSpPr>
            <p:spPr>
              <a:xfrm>
                <a:off x="3127076" y="4823583"/>
                <a:ext cx="2957092" cy="837665"/>
              </a:xfrm>
              <a:prstGeom prst="rect">
                <a:avLst/>
              </a:prstGeom>
              <a:blipFill rotWithShape="1">
                <a:blip r:embed="rId4"/>
                <a:stretch>
                  <a:fillRect/>
                </a:stretch>
              </a:blipFill>
            </p:spPr>
            <p:txBody>
              <a:bodyPr/>
              <a:lstStyle/>
              <a:p>
                <a:r>
                  <a:rPr lang="el-GR">
                    <a:noFill/>
                  </a:rPr>
                  <a:t> </a:t>
                </a:r>
              </a:p>
            </p:txBody>
          </p:sp>
        </mc:Fallback>
      </mc:AlternateContent>
      <p:sp>
        <p:nvSpPr>
          <p:cNvPr id="2" name="Slide Number Placeholder 9"/>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424185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3730</TotalTime>
  <Words>979</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Picture (32-bit)</vt:lpstr>
      <vt:lpstr>ΣΤΑΤΙΚΗ Ι</vt:lpstr>
      <vt:lpstr>Δικτύωμα - ορισμός</vt:lpstr>
      <vt:lpstr>1ος τρόπος μόρφωσης δικτυωμάτων</vt:lpstr>
      <vt:lpstr>2ος τρόπος μόρφωσης δικτυωμάτων</vt:lpstr>
      <vt:lpstr>Γενικά για τους δικτυωτούς φορείς</vt:lpstr>
      <vt:lpstr>Τα δικτυώματα στην πράξη</vt:lpstr>
      <vt:lpstr>Δικτυώματα – θεωρία και πράξη</vt:lpstr>
      <vt:lpstr>Τάση ράβδου δικτυώματος</vt:lpstr>
      <vt:lpstr>Υπολογισμός των τάσεων των ράβδων (1)</vt:lpstr>
      <vt:lpstr>Υπολογισμός των τάσεων των ράβδων (2)</vt:lpstr>
      <vt:lpstr>Η μέθοδος των κόμβων</vt:lpstr>
      <vt:lpstr>Η μέθοδος των τομών Ritter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168</cp:revision>
  <dcterms:created xsi:type="dcterms:W3CDTF">2013-03-08T16:01:01Z</dcterms:created>
  <dcterms:modified xsi:type="dcterms:W3CDTF">2015-06-08T08:24:23Z</dcterms:modified>
</cp:coreProperties>
</file>