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4"/>
  </p:notesMasterIdLst>
  <p:sldIdLst>
    <p:sldId id="299" r:id="rId2"/>
    <p:sldId id="266" r:id="rId3"/>
    <p:sldId id="257" r:id="rId4"/>
    <p:sldId id="256" r:id="rId5"/>
    <p:sldId id="267" r:id="rId6"/>
    <p:sldId id="277" r:id="rId7"/>
    <p:sldId id="258" r:id="rId8"/>
    <p:sldId id="268" r:id="rId9"/>
    <p:sldId id="271" r:id="rId10"/>
    <p:sldId id="278" r:id="rId11"/>
    <p:sldId id="272" r:id="rId12"/>
    <p:sldId id="275" r:id="rId13"/>
    <p:sldId id="280" r:id="rId14"/>
    <p:sldId id="279" r:id="rId15"/>
    <p:sldId id="281" r:id="rId16"/>
    <p:sldId id="282" r:id="rId17"/>
    <p:sldId id="283" r:id="rId18"/>
    <p:sldId id="276" r:id="rId19"/>
    <p:sldId id="284" r:id="rId20"/>
    <p:sldId id="304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317" r:id="rId33"/>
    <p:sldId id="318" r:id="rId34"/>
    <p:sldId id="273" r:id="rId35"/>
    <p:sldId id="274" r:id="rId36"/>
    <p:sldId id="269" r:id="rId37"/>
    <p:sldId id="259" r:id="rId38"/>
    <p:sldId id="260" r:id="rId39"/>
    <p:sldId id="300" r:id="rId40"/>
    <p:sldId id="301" r:id="rId41"/>
    <p:sldId id="302" r:id="rId42"/>
    <p:sldId id="303" r:id="rId4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3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207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41D6AD-CAF0-4571-8986-44ACADC07A0A}" type="datetimeFigureOut">
              <a:rPr lang="el-GR" smtClean="0"/>
              <a:t>25/6/2015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2A87A-B34C-443C-B2E2-703CEB098F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7485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6382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430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2568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6129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2998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5D4370-ACFE-4487-BBF4-8C4C341DF48D}" type="datetimeFigureOut">
              <a:rPr lang="el-GR" smtClean="0"/>
              <a:t>25/6/2015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64A659-4F55-439D-B0EB-06844C8F199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9154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5D4370-ACFE-4487-BBF4-8C4C341DF48D}" type="datetimeFigureOut">
              <a:rPr lang="el-GR" smtClean="0"/>
              <a:t>25/6/2015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64A659-4F55-439D-B0EB-06844C8F199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7408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5D4370-ACFE-4487-BBF4-8C4C341DF48D}" type="datetimeFigureOut">
              <a:rPr lang="el-GR" smtClean="0"/>
              <a:t>25/6/2015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64A659-4F55-439D-B0EB-06844C8F199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8981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C5D4370-ACFE-4487-BBF4-8C4C341DF48D}" type="datetimeFigureOut">
              <a:rPr lang="el-GR" smtClean="0"/>
              <a:t>25/6/2015</a:t>
            </a:fld>
            <a:endParaRPr lang="el-GR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endParaRPr lang="el-GR"/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D64A659-4F55-439D-B0EB-06844C8F199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0605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87356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179513" y="6464370"/>
            <a:ext cx="7920880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100" b="0" dirty="0" smtClean="0">
                <a:latin typeface="+mn-lt"/>
              </a:rPr>
              <a:t>Ενότητα</a:t>
            </a:r>
            <a:r>
              <a:rPr lang="el-GR" sz="1100" b="0" baseline="0" dirty="0" smtClean="0">
                <a:latin typeface="+mn-lt"/>
              </a:rPr>
              <a:t> </a:t>
            </a:r>
            <a:r>
              <a:rPr lang="en-US" sz="1100" b="0" baseline="0" dirty="0" smtClean="0">
                <a:latin typeface="+mn-lt"/>
              </a:rPr>
              <a:t>4.</a:t>
            </a:r>
            <a:r>
              <a:rPr lang="el-GR" sz="1100" b="0" baseline="0" dirty="0" smtClean="0">
                <a:latin typeface="+mn-lt"/>
              </a:rPr>
              <a:t>2: Φυσικοθεραπεία</a:t>
            </a:r>
            <a:endParaRPr lang="el-GR" sz="1100" b="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34064" y="6464370"/>
            <a:ext cx="658416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100" b="0" dirty="0" smtClean="0">
                <a:latin typeface="+mn-lt"/>
              </a:rPr>
              <a:t>-</a:t>
            </a:r>
            <a:fld id="{B55FABF0-E590-41F8-8765-B40ADFCD345B}" type="slidenum">
              <a:rPr lang="el-GR" sz="1100" b="0" smtClean="0">
                <a:latin typeface="+mn-lt"/>
              </a:rPr>
              <a:pPr algn="ctr"/>
              <a:t>‹#›</a:t>
            </a:fld>
            <a:r>
              <a:rPr lang="el-GR" sz="1100" b="0" dirty="0" smtClean="0">
                <a:latin typeface="+mn-lt"/>
              </a:rPr>
              <a:t>-</a:t>
            </a:r>
            <a:endParaRPr lang="el-GR" sz="11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5988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5D4370-ACFE-4487-BBF4-8C4C341DF48D}" type="datetimeFigureOut">
              <a:rPr lang="el-GR" smtClean="0"/>
              <a:t>25/6/2015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64A659-4F55-439D-B0EB-06844C8F199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7889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5D4370-ACFE-4487-BBF4-8C4C341DF48D}" type="datetimeFigureOut">
              <a:rPr lang="el-GR" smtClean="0"/>
              <a:t>25/6/2015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64A659-4F55-439D-B0EB-06844C8F199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3389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5D4370-ACFE-4487-BBF4-8C4C341DF48D}" type="datetimeFigureOut">
              <a:rPr lang="el-GR" smtClean="0"/>
              <a:t>25/6/2015</a:t>
            </a:fld>
            <a:endParaRPr lang="el-GR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64A659-4F55-439D-B0EB-06844C8F199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4507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5D4370-ACFE-4487-BBF4-8C4C341DF48D}" type="datetimeFigureOut">
              <a:rPr lang="el-GR" smtClean="0"/>
              <a:t>25/6/2015</a:t>
            </a:fld>
            <a:endParaRPr lang="el-GR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64A659-4F55-439D-B0EB-06844C8F199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9521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5D4370-ACFE-4487-BBF4-8C4C341DF48D}" type="datetimeFigureOut">
              <a:rPr lang="el-GR" smtClean="0"/>
              <a:t>25/6/2015</a:t>
            </a:fld>
            <a:endParaRPr lang="el-GR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64A659-4F55-439D-B0EB-06844C8F199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6656363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5D4370-ACFE-4487-BBF4-8C4C341DF48D}" type="datetimeFigureOut">
              <a:rPr lang="el-GR" smtClean="0"/>
              <a:t>25/6/2015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64A659-4F55-439D-B0EB-06844C8F199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9006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l-GR" noProof="0" smtClean="0"/>
              <a:t>Κάντε κλικ στο εικονίδιο για να προσθέσετε εικόνα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5D4370-ACFE-4487-BBF4-8C4C341DF48D}" type="datetimeFigureOut">
              <a:rPr lang="el-GR" smtClean="0"/>
              <a:t>25/6/2015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64A659-4F55-439D-B0EB-06844C8F199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3989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Kλικ για επεξεργασία των στυλ του υποδείγματος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D4370-ACFE-4487-BBF4-8C4C341DF48D}" type="datetimeFigureOut">
              <a:rPr lang="el-GR" smtClean="0"/>
              <a:t>25/6/2015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fld id="{3D64A659-4F55-439D-B0EB-06844C8F199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0607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023608" y="1482265"/>
            <a:ext cx="7450436" cy="1478218"/>
          </a:xfrm>
        </p:spPr>
        <p:txBody>
          <a:bodyPr>
            <a:noAutofit/>
          </a:bodyPr>
          <a:lstStyle/>
          <a:p>
            <a:r>
              <a:rPr lang="el-GR" altLang="el-GR" sz="4000" b="1" dirty="0">
                <a:solidFill>
                  <a:srgbClr val="5075BC"/>
                </a:solidFill>
              </a:rPr>
              <a:t>Κινητικά προβλήματα</a:t>
            </a:r>
            <a:br>
              <a:rPr lang="el-GR" altLang="el-GR" sz="4000" b="1" dirty="0">
                <a:solidFill>
                  <a:srgbClr val="5075BC"/>
                </a:solidFill>
              </a:rPr>
            </a:br>
            <a:r>
              <a:rPr lang="el-GR" altLang="el-GR" sz="4000" b="1" dirty="0">
                <a:solidFill>
                  <a:srgbClr val="5075BC"/>
                </a:solidFill>
              </a:rPr>
              <a:t>Πολλαπλές αναπηρίες</a:t>
            </a:r>
            <a:endParaRPr lang="el-GR" sz="48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860647" y="3139049"/>
            <a:ext cx="7613397" cy="3477220"/>
          </a:xfrm>
        </p:spPr>
        <p:txBody>
          <a:bodyPr>
            <a:noAutofit/>
          </a:bodyPr>
          <a:lstStyle/>
          <a:p>
            <a:r>
              <a:rPr lang="el-GR" sz="2800" b="1">
                <a:latin typeface="+mj-lt"/>
                <a:ea typeface="+mj-ea"/>
                <a:cs typeface="+mj-cs"/>
              </a:rPr>
              <a:t>Ενότητα </a:t>
            </a:r>
            <a:r>
              <a:rPr lang="el-GR" sz="2800" b="1" dirty="0">
                <a:latin typeface="+mj-lt"/>
                <a:ea typeface="+mj-ea"/>
                <a:cs typeface="+mj-cs"/>
              </a:rPr>
              <a:t>3</a:t>
            </a:r>
            <a:r>
              <a:rPr lang="el-GR" sz="2800" b="1" smtClean="0">
                <a:latin typeface="+mj-lt"/>
                <a:ea typeface="+mj-ea"/>
                <a:cs typeface="+mj-cs"/>
              </a:rPr>
              <a:t>.</a:t>
            </a:r>
            <a:r>
              <a:rPr lang="en-US" sz="2800" b="1" dirty="0">
                <a:latin typeface="+mj-lt"/>
                <a:ea typeface="+mj-ea"/>
                <a:cs typeface="+mj-cs"/>
              </a:rPr>
              <a:t>2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endParaRPr lang="el-GR" sz="2800" dirty="0">
              <a:latin typeface="+mj-lt"/>
              <a:ea typeface="+mj-ea"/>
              <a:cs typeface="+mj-cs"/>
            </a:endParaRPr>
          </a:p>
          <a:p>
            <a:r>
              <a:rPr lang="el-GR" sz="32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Φυσικοθεραπεία </a:t>
            </a:r>
            <a:endParaRPr lang="en-US" sz="3200" b="1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endParaRPr lang="el-GR" sz="2800" dirty="0"/>
          </a:p>
          <a:p>
            <a:r>
              <a:rPr lang="el-GR" dirty="0"/>
              <a:t>Ιουλία Νησιώτου</a:t>
            </a:r>
          </a:p>
          <a:p>
            <a:r>
              <a:rPr lang="el-GR" dirty="0"/>
              <a:t>Σχολή Ανθρωπιστικών και Κοινωνικών Επιστημών  </a:t>
            </a:r>
            <a:endParaRPr lang="en-US" dirty="0"/>
          </a:p>
          <a:p>
            <a:r>
              <a:rPr lang="el-GR" dirty="0"/>
              <a:t>Παιδαγωγικό Τμήμα Ειδικής Αγωγής</a:t>
            </a:r>
            <a:endParaRPr lang="en-US" dirty="0"/>
          </a:p>
          <a:p>
            <a:endParaRPr lang="el-GR" sz="2800" dirty="0"/>
          </a:p>
        </p:txBody>
      </p:sp>
      <p:pic>
        <p:nvPicPr>
          <p:cNvPr id="9" name="Logo" descr="Λογότυπο ΠΘ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254" y="345779"/>
            <a:ext cx="4405290" cy="9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81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18773" y="221433"/>
            <a:ext cx="7886700" cy="59530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3200" dirty="0"/>
              <a:t>Στόχος η όσο το δυνατόν «φυσιολογική» η κινητική δραστηριότητα, ώστε να ενσωματωθεί στην καθημερινή λειτουργική πρακτική</a:t>
            </a:r>
            <a:r>
              <a:rPr lang="en-US" sz="3200" dirty="0"/>
              <a:t>:</a:t>
            </a:r>
          </a:p>
          <a:p>
            <a:r>
              <a:rPr lang="el-GR" sz="3200" dirty="0"/>
              <a:t>Γνώση σώματος</a:t>
            </a:r>
          </a:p>
          <a:p>
            <a:r>
              <a:rPr lang="el-GR" sz="3200" dirty="0"/>
              <a:t>Αναγνώριση περιβάλλοντος</a:t>
            </a:r>
          </a:p>
          <a:p>
            <a:r>
              <a:rPr lang="el-GR" sz="3200" dirty="0"/>
              <a:t>Επικοινωνία</a:t>
            </a:r>
          </a:p>
          <a:p>
            <a:r>
              <a:rPr lang="el-GR" sz="3200" dirty="0"/>
              <a:t>Μετακίνηση</a:t>
            </a:r>
          </a:p>
          <a:p>
            <a:r>
              <a:rPr lang="el-GR" sz="3200" dirty="0"/>
              <a:t>Παιχνίδι</a:t>
            </a:r>
          </a:p>
          <a:p>
            <a:r>
              <a:rPr lang="el-GR" sz="3200" dirty="0"/>
              <a:t>Αυτοεξυπηρέτηση </a:t>
            </a:r>
          </a:p>
        </p:txBody>
      </p:sp>
    </p:spTree>
    <p:extLst>
      <p:ext uri="{BB962C8B-B14F-4D97-AF65-F5344CB8AC3E}">
        <p14:creationId xmlns:p14="http://schemas.microsoft.com/office/powerpoint/2010/main" val="13754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402325"/>
            <a:ext cx="8229600" cy="1240313"/>
          </a:xfrm>
        </p:spPr>
        <p:txBody>
          <a:bodyPr/>
          <a:lstStyle/>
          <a:p>
            <a:r>
              <a:rPr lang="el-GR" dirty="0" smtClean="0"/>
              <a:t>Ε.Π. Προβλήματα που αντιμετωπίζει </a:t>
            </a:r>
            <a:br>
              <a:rPr lang="el-GR" dirty="0" smtClean="0"/>
            </a:br>
            <a:r>
              <a:rPr lang="el-GR" dirty="0" smtClean="0"/>
              <a:t>ο φυσικοθεραπευτής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02055" y="1830497"/>
            <a:ext cx="8229600" cy="3909400"/>
          </a:xfrm>
        </p:spPr>
        <p:txBody>
          <a:bodyPr>
            <a:noAutofit/>
          </a:bodyPr>
          <a:lstStyle/>
          <a:p>
            <a:r>
              <a:rPr lang="el-GR" sz="3200" dirty="0"/>
              <a:t>Διαταραχές του μυϊκού τόνου και ακούσιες κινήσεις</a:t>
            </a:r>
          </a:p>
          <a:p>
            <a:r>
              <a:rPr lang="el-GR" sz="3200" dirty="0"/>
              <a:t>Ελλιπής έλεγχος κεφαλής</a:t>
            </a:r>
          </a:p>
          <a:p>
            <a:r>
              <a:rPr lang="el-GR" sz="3200" dirty="0">
                <a:solidFill>
                  <a:prstClr val="black"/>
                </a:solidFill>
              </a:rPr>
              <a:t>Ελλιπής έλεγχος κορμού</a:t>
            </a:r>
          </a:p>
          <a:p>
            <a:r>
              <a:rPr lang="el-GR" sz="3200" dirty="0">
                <a:solidFill>
                  <a:prstClr val="black"/>
                </a:solidFill>
              </a:rPr>
              <a:t>Ελλιπής έλεγχος λεκάνης- ισχίων</a:t>
            </a:r>
          </a:p>
          <a:p>
            <a:r>
              <a:rPr lang="el-GR" sz="3200" dirty="0">
                <a:solidFill>
                  <a:prstClr val="black"/>
                </a:solidFill>
              </a:rPr>
              <a:t>Ελλιπής έλεγχος άνω και κάτω άκρων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267826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420432"/>
            <a:ext cx="8229600" cy="99417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Η Φυσικοθεραπεία δε διδάσκει την κίνηση, αλλά την αίσθηση της κίνησης  και τον  κινητικό έλεγχο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74895" y="1841814"/>
            <a:ext cx="8229600" cy="38799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3200" dirty="0">
                <a:latin typeface="Calibri" panose="020F0502020204030204" pitchFamily="34" charset="0"/>
              </a:rPr>
              <a:t>Θέσεις, τεχνικές και ασκήσεις για</a:t>
            </a:r>
            <a:r>
              <a:rPr lang="en-US" sz="3200" dirty="0">
                <a:latin typeface="Calibri" panose="020F0502020204030204" pitchFamily="34" charset="0"/>
              </a:rPr>
              <a:t>:</a:t>
            </a:r>
            <a:endParaRPr lang="el-GR" sz="3200" dirty="0">
              <a:latin typeface="Calibri" panose="020F0502020204030204" pitchFamily="34" charset="0"/>
            </a:endParaRPr>
          </a:p>
          <a:p>
            <a:r>
              <a:rPr lang="el-GR" sz="3200" dirty="0">
                <a:latin typeface="Calibri" panose="020F0502020204030204" pitchFamily="34" charset="0"/>
              </a:rPr>
              <a:t>Βελτίωση της κινητικότητας των αρθρώσεων</a:t>
            </a:r>
          </a:p>
          <a:p>
            <a:r>
              <a:rPr lang="el-GR" sz="3200" dirty="0">
                <a:solidFill>
                  <a:prstClr val="black"/>
                </a:solidFill>
                <a:latin typeface="Calibri" panose="020F0502020204030204" pitchFamily="34" charset="0"/>
              </a:rPr>
              <a:t>Βελτίωση της ελαστικότητας των μυών</a:t>
            </a:r>
          </a:p>
          <a:p>
            <a:r>
              <a:rPr lang="el-GR" sz="3200" dirty="0">
                <a:solidFill>
                  <a:prstClr val="black"/>
                </a:solidFill>
                <a:latin typeface="Calibri" panose="020F0502020204030204" pitchFamily="34" charset="0"/>
              </a:rPr>
              <a:t>Βελτίωση του ελέγχου αναπνοής</a:t>
            </a:r>
          </a:p>
          <a:p>
            <a:r>
              <a:rPr lang="el-GR" sz="3200" dirty="0">
                <a:solidFill>
                  <a:prstClr val="black"/>
                </a:solidFill>
                <a:latin typeface="Calibri" panose="020F0502020204030204" pitchFamily="34" charset="0"/>
              </a:rPr>
              <a:t>Κατάλληλες θέσεις για ενίσχυση της συνεργασίας των μυών</a:t>
            </a:r>
          </a:p>
          <a:p>
            <a:endParaRPr lang="el-GR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791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Προϋποθέσεις της φυσιολογικής κίνησης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Φυσιολογικός μυϊκός τόνος</a:t>
            </a:r>
          </a:p>
          <a:p>
            <a:r>
              <a:rPr lang="el-GR" sz="3200" dirty="0"/>
              <a:t>Φυσιολογικό εύρος κίνησης</a:t>
            </a:r>
          </a:p>
          <a:p>
            <a:r>
              <a:rPr lang="el-GR" sz="3200" dirty="0"/>
              <a:t>Φυσιολογική αισθητικότητα (απάντηση στα ερεθίσματα του περιβάλλοντος)</a:t>
            </a:r>
          </a:p>
          <a:p>
            <a:r>
              <a:rPr lang="el-GR" sz="3200" dirty="0"/>
              <a:t>Ένστικτο</a:t>
            </a:r>
          </a:p>
          <a:p>
            <a:r>
              <a:rPr lang="el-GR" sz="3200" dirty="0"/>
              <a:t>Κίνητρο</a:t>
            </a:r>
          </a:p>
        </p:txBody>
      </p:sp>
    </p:spTree>
    <p:extLst>
      <p:ext uri="{BB962C8B-B14F-4D97-AF65-F5344CB8AC3E}">
        <p14:creationId xmlns:p14="http://schemas.microsoft.com/office/powerpoint/2010/main" val="2967023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28804" y="1670365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3600" dirty="0"/>
              <a:t>Στενή εξάρτηση του μυϊκού τόνου και της αισθητικής </a:t>
            </a:r>
            <a:r>
              <a:rPr lang="el-GR" sz="3600" dirty="0" err="1"/>
              <a:t>επανατροφοδότησης</a:t>
            </a:r>
            <a:endParaRPr lang="el-GR" sz="3600" dirty="0"/>
          </a:p>
          <a:p>
            <a:pPr marL="0" indent="0">
              <a:buNone/>
            </a:pPr>
            <a:r>
              <a:rPr lang="el-GR" sz="3600" dirty="0"/>
              <a:t>(Η διέγερση των αισθητικών υποδοχέων επηρεάζει το μυϊκό τόνο και αντίστροφα)</a:t>
            </a:r>
          </a:p>
        </p:txBody>
      </p:sp>
    </p:spTree>
    <p:extLst>
      <p:ext uri="{BB962C8B-B14F-4D97-AF65-F5344CB8AC3E}">
        <p14:creationId xmlns:p14="http://schemas.microsoft.com/office/powerpoint/2010/main" val="3971168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 smtClean="0"/>
              <a:t>Κινητικά πρότυπα</a:t>
            </a:r>
            <a:endParaRPr lang="el-GR" sz="44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3200" dirty="0">
                <a:latin typeface="Calibri" panose="020F0502020204030204" pitchFamily="34" charset="0"/>
              </a:rPr>
              <a:t>Σύνολο μυών που δραστηριοποιούνται συντονισμένα και συνεργάζονται για  την εκτέλεση μιας κίνησης (αγωνιστές και ανταγωνιστές, συνεργοί και </a:t>
            </a:r>
            <a:r>
              <a:rPr lang="el-GR" sz="3200" dirty="0" err="1">
                <a:latin typeface="Calibri" panose="020F0502020204030204" pitchFamily="34" charset="0"/>
              </a:rPr>
              <a:t>σταθεροποιοί</a:t>
            </a:r>
            <a:r>
              <a:rPr lang="el-GR" sz="3200" dirty="0">
                <a:latin typeface="Calibri" panose="020F0502020204030204" pitchFamily="34" charset="0"/>
              </a:rPr>
              <a:t> μύες.</a:t>
            </a:r>
          </a:p>
        </p:txBody>
      </p:sp>
    </p:spTree>
    <p:extLst>
      <p:ext uri="{BB962C8B-B14F-4D97-AF65-F5344CB8AC3E}">
        <p14:creationId xmlns:p14="http://schemas.microsoft.com/office/powerpoint/2010/main" val="1637636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Σε κάθε κινητικό πρότυπο διακρίνουμε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822010" y="1261994"/>
            <a:ext cx="6031871" cy="4993951"/>
          </a:xfrm>
        </p:spPr>
        <p:txBody>
          <a:bodyPr>
            <a:noAutofit/>
          </a:bodyPr>
          <a:lstStyle/>
          <a:p>
            <a:r>
              <a:rPr lang="el-GR" sz="3200" dirty="0" smtClean="0"/>
              <a:t>Αρχική θέση</a:t>
            </a:r>
          </a:p>
          <a:p>
            <a:r>
              <a:rPr lang="el-GR" sz="3200" dirty="0" smtClean="0"/>
              <a:t>Εύρος</a:t>
            </a:r>
          </a:p>
          <a:p>
            <a:r>
              <a:rPr lang="el-GR" sz="3200" dirty="0" smtClean="0"/>
              <a:t>Αλληλοδιαδοχή κινήσεων</a:t>
            </a:r>
          </a:p>
          <a:p>
            <a:r>
              <a:rPr lang="el-GR" sz="3200" dirty="0" smtClean="0"/>
              <a:t>Ταχύτητα</a:t>
            </a:r>
          </a:p>
          <a:p>
            <a:r>
              <a:rPr lang="el-GR" sz="3200" dirty="0" smtClean="0"/>
              <a:t>Κατεύθυνση</a:t>
            </a:r>
          </a:p>
          <a:p>
            <a:r>
              <a:rPr lang="el-GR" sz="3200" dirty="0" smtClean="0"/>
              <a:t>Τελική θέση</a:t>
            </a:r>
          </a:p>
          <a:p>
            <a:r>
              <a:rPr lang="el-GR" sz="3200" dirty="0" smtClean="0"/>
              <a:t>Μυϊκό τόνο </a:t>
            </a:r>
          </a:p>
          <a:p>
            <a:r>
              <a:rPr lang="el-GR" sz="3200" dirty="0" smtClean="0"/>
              <a:t>Αισθητική </a:t>
            </a:r>
            <a:r>
              <a:rPr lang="el-GR" sz="3200" dirty="0" err="1" smtClean="0"/>
              <a:t>επανατροφοδότηση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4065220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 smtClean="0"/>
              <a:t>Παραδείγματα</a:t>
            </a:r>
            <a:endParaRPr lang="el-GR" sz="44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3200" dirty="0">
                <a:latin typeface="Calibri" panose="020F0502020204030204" pitchFamily="34" charset="0"/>
              </a:rPr>
              <a:t>Από την καθιστή στην όρθια θέση</a:t>
            </a:r>
          </a:p>
          <a:p>
            <a:r>
              <a:rPr lang="el-GR" sz="3200" dirty="0" err="1">
                <a:latin typeface="Calibri" panose="020F0502020204030204" pitchFamily="34" charset="0"/>
              </a:rPr>
              <a:t>Ρολάρισμα</a:t>
            </a:r>
            <a:r>
              <a:rPr lang="el-GR" sz="3200" dirty="0">
                <a:latin typeface="Calibri" panose="020F0502020204030204" pitchFamily="34" charset="0"/>
              </a:rPr>
              <a:t> από την ύπτια στην πρηνή θέση</a:t>
            </a:r>
          </a:p>
          <a:p>
            <a:r>
              <a:rPr lang="el-GR" sz="3200" dirty="0">
                <a:latin typeface="Calibri" panose="020F0502020204030204" pitchFamily="34" charset="0"/>
              </a:rPr>
              <a:t>Από το βαθύ κάθισμα στην </a:t>
            </a:r>
            <a:r>
              <a:rPr lang="el-GR" sz="3200" dirty="0" err="1">
                <a:latin typeface="Calibri" panose="020F0502020204030204" pitchFamily="34" charset="0"/>
              </a:rPr>
              <a:t>τετραποδική</a:t>
            </a:r>
            <a:r>
              <a:rPr lang="el-GR" sz="3200" dirty="0">
                <a:latin typeface="Calibri" panose="020F0502020204030204" pitchFamily="34" charset="0"/>
              </a:rPr>
              <a:t> θέση</a:t>
            </a:r>
          </a:p>
        </p:txBody>
      </p:sp>
    </p:spTree>
    <p:extLst>
      <p:ext uri="{BB962C8B-B14F-4D97-AF65-F5344CB8AC3E}">
        <p14:creationId xmlns:p14="http://schemas.microsoft.com/office/powerpoint/2010/main" val="37728937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3200" dirty="0"/>
              <a:t>Δηλαδή, ανάπτυξη της κινητικής διαδικασίας που απαιτείται για τη μετακίνηση από την ύπτια στην πρηνή θέση  και το αντίθετο (</a:t>
            </a:r>
            <a:r>
              <a:rPr lang="el-GR" sz="3200" dirty="0" err="1"/>
              <a:t>ρολάρισμα</a:t>
            </a:r>
            <a:r>
              <a:rPr lang="el-GR" sz="3200" dirty="0"/>
              <a:t>), καθώς και από την κατάκλιση στην καθιστή θέση</a:t>
            </a:r>
          </a:p>
        </p:txBody>
      </p:sp>
    </p:spTree>
    <p:extLst>
      <p:ext uri="{BB962C8B-B14F-4D97-AF65-F5344CB8AC3E}">
        <p14:creationId xmlns:p14="http://schemas.microsoft.com/office/powerpoint/2010/main" val="2637903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329897"/>
            <a:ext cx="8229600" cy="941549"/>
          </a:xfrm>
        </p:spPr>
        <p:txBody>
          <a:bodyPr>
            <a:noAutofit/>
          </a:bodyPr>
          <a:lstStyle/>
          <a:p>
            <a:r>
              <a:rPr lang="el-GR" sz="3600" dirty="0" err="1" smtClean="0">
                <a:latin typeface="+mn-lt"/>
              </a:rPr>
              <a:t>Νευροεξελικτική</a:t>
            </a:r>
            <a:r>
              <a:rPr lang="el-GR" sz="3600" dirty="0" smtClean="0">
                <a:latin typeface="+mn-lt"/>
              </a:rPr>
              <a:t> αγωγή (μέθοδος </a:t>
            </a:r>
            <a:r>
              <a:rPr lang="en-US" sz="3600" dirty="0" smtClean="0">
                <a:latin typeface="+mn-lt"/>
              </a:rPr>
              <a:t>N.D.T.)</a:t>
            </a:r>
            <a:br>
              <a:rPr lang="en-US" sz="3600" dirty="0" smtClean="0">
                <a:latin typeface="+mn-lt"/>
              </a:rPr>
            </a:br>
            <a:r>
              <a:rPr lang="en-US" sz="3600" dirty="0" err="1" smtClean="0">
                <a:latin typeface="+mn-lt"/>
              </a:rPr>
              <a:t>Bobath</a:t>
            </a:r>
            <a:r>
              <a:rPr lang="en-US" sz="3600" dirty="0" smtClean="0">
                <a:latin typeface="+mn-lt"/>
              </a:rPr>
              <a:t>  </a:t>
            </a:r>
            <a:r>
              <a:rPr lang="en-US" sz="3600" dirty="0" err="1" smtClean="0">
                <a:latin typeface="+mn-lt"/>
              </a:rPr>
              <a:t>Bobath</a:t>
            </a:r>
            <a:r>
              <a:rPr lang="en-US" sz="3600" dirty="0" smtClean="0">
                <a:latin typeface="+mn-lt"/>
              </a:rPr>
              <a:t>, 1990</a:t>
            </a:r>
            <a:endParaRPr lang="el-GR" sz="3600" dirty="0"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8681" y="1414038"/>
            <a:ext cx="8229600" cy="4841907"/>
          </a:xfrm>
        </p:spPr>
        <p:txBody>
          <a:bodyPr>
            <a:noAutofit/>
          </a:bodyPr>
          <a:lstStyle/>
          <a:p>
            <a:r>
              <a:rPr lang="el-GR" sz="3200" dirty="0"/>
              <a:t>Μεγάλη ποικιλία στρατηγικών, οι οποίες μπορούν να προσαρμόζονται στα ελλείμματα του παιδιού</a:t>
            </a:r>
          </a:p>
          <a:p>
            <a:r>
              <a:rPr lang="el-GR" sz="3200" dirty="0"/>
              <a:t>Θεραπευτικοί χειρισμοί που διευκολύνουν τα κινητικά πρότυπα</a:t>
            </a:r>
          </a:p>
          <a:p>
            <a:r>
              <a:rPr lang="el-GR" sz="3200" dirty="0"/>
              <a:t>Συνεχής αλληλεπίδραση μεταξύ θεραπευτή- </a:t>
            </a:r>
            <a:r>
              <a:rPr lang="el-GR" sz="3200" dirty="0" err="1"/>
              <a:t>θεραπευόμενου</a:t>
            </a:r>
            <a:endParaRPr lang="el-GR" sz="3200" dirty="0"/>
          </a:p>
          <a:p>
            <a:r>
              <a:rPr lang="el-GR" sz="3200" dirty="0"/>
              <a:t>Κατάκτηση στάσεων και κινήσεων για την επίτευξη λειτουργικών στόχων.</a:t>
            </a:r>
          </a:p>
        </p:txBody>
      </p:sp>
    </p:spTree>
    <p:extLst>
      <p:ext uri="{BB962C8B-B14F-4D97-AF65-F5344CB8AC3E}">
        <p14:creationId xmlns:p14="http://schemas.microsoft.com/office/powerpoint/2010/main" val="3391338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l-GR" sz="4400" dirty="0">
                <a:latin typeface="+mn-lt"/>
                <a:ea typeface="Times New Roman" panose="02020603050405020304" pitchFamily="18" charset="0"/>
              </a:rPr>
              <a:t>Διεπιστημονική </a:t>
            </a:r>
            <a:r>
              <a:rPr lang="el-GR" sz="4400" dirty="0" smtClean="0">
                <a:latin typeface="+mn-lt"/>
                <a:ea typeface="Times New Roman" panose="02020603050405020304" pitchFamily="18" charset="0"/>
              </a:rPr>
              <a:t>προσέγγιση</a:t>
            </a:r>
            <a:br>
              <a:rPr lang="el-GR" sz="4400" dirty="0" smtClean="0">
                <a:latin typeface="+mn-lt"/>
                <a:ea typeface="Times New Roman" panose="02020603050405020304" pitchFamily="18" charset="0"/>
              </a:rPr>
            </a:br>
            <a:r>
              <a:rPr lang="el-GR" sz="44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l-GR" sz="4400" dirty="0">
                <a:latin typeface="+mn-lt"/>
                <a:ea typeface="Times New Roman" panose="02020603050405020304" pitchFamily="18" charset="0"/>
              </a:rPr>
              <a:t>και </a:t>
            </a:r>
            <a:r>
              <a:rPr lang="el-GR" sz="4400" dirty="0" smtClean="0">
                <a:latin typeface="+mn-lt"/>
                <a:ea typeface="Times New Roman" panose="02020603050405020304" pitchFamily="18" charset="0"/>
              </a:rPr>
              <a:t>παρέμβαση</a:t>
            </a:r>
            <a:endParaRPr lang="el-GR" sz="4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49301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846" y="420432"/>
            <a:ext cx="6172200" cy="479822"/>
          </a:xfrm>
        </p:spPr>
        <p:txBody>
          <a:bodyPr/>
          <a:lstStyle/>
          <a:p>
            <a:r>
              <a:rPr lang="el-GR" sz="4400" dirty="0"/>
              <a:t>Φυσικοθεραπεία </a:t>
            </a:r>
            <a:r>
              <a:rPr lang="en-US" sz="4400" dirty="0" smtClean="0"/>
              <a:t>2</a:t>
            </a:r>
            <a:r>
              <a:rPr lang="el-GR" sz="4400" dirty="0" smtClean="0"/>
              <a:t>/2</a:t>
            </a:r>
            <a:endParaRPr lang="el-GR" altLang="el-GR" sz="4400" dirty="0" smtClean="0">
              <a:solidFill>
                <a:srgbClr val="0070C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8436" name="Picture 4" descr="ANd9GcTaG_ASp-Zf-v24e2Eqie8zX_fPOjslNWnA7vhg3wYV8JSdJLtc7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279" y="1657350"/>
            <a:ext cx="280035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z1500520g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14525"/>
            <a:ext cx="27432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dalton-rogers-fo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279" y="3486150"/>
            <a:ext cx="280035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778026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cerebral-palsy-unit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80" y="1342743"/>
            <a:ext cx="3179158" cy="36185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59" name="Picture 3" descr="hqdefau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224" y="1342743"/>
            <a:ext cx="4422680" cy="3618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946526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85" y="797682"/>
            <a:ext cx="7420684" cy="4887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0716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48" y="642230"/>
            <a:ext cx="7832755" cy="515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755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06" y="681272"/>
            <a:ext cx="7739015" cy="5191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0011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400" dirty="0" smtClean="0">
                <a:solidFill>
                  <a:srgbClr val="0070C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Διόρθωση της στάσης</a:t>
            </a:r>
          </a:p>
        </p:txBody>
      </p:sp>
      <p:pic>
        <p:nvPicPr>
          <p:cNvPr id="23555" name="Picture 3" descr="cerebral%20pals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776" y="1803746"/>
            <a:ext cx="2848582" cy="38017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6" name="Picture 4" descr="cerebral-palsy-Sma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3664457"/>
            <a:ext cx="2650331" cy="1947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1803746"/>
            <a:ext cx="2650331" cy="179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98150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 descr="16-20091208-296a%20Jesus%20in%20revised%20stander%5b1%5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41" y="965442"/>
            <a:ext cx="3823790" cy="435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8131" y="965442"/>
            <a:ext cx="3092102" cy="435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12700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Jaece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374" y="697117"/>
            <a:ext cx="6556407" cy="498172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7533817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220px-Standing_fram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542" y="848196"/>
            <a:ext cx="3809446" cy="425795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27" name="Picture 3" descr="joshua_main_144206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80" y="848196"/>
            <a:ext cx="3837203" cy="4257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3967466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10195" y="402326"/>
            <a:ext cx="6172200" cy="774623"/>
          </a:xfrm>
        </p:spPr>
        <p:txBody>
          <a:bodyPr/>
          <a:lstStyle/>
          <a:p>
            <a:pPr eaLnBrk="1" hangingPunct="1"/>
            <a:r>
              <a:rPr lang="el-GR" altLang="el-GR" sz="4400" dirty="0" smtClean="0">
                <a:solidFill>
                  <a:srgbClr val="0070C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Ορθώσεις</a:t>
            </a:r>
          </a:p>
        </p:txBody>
      </p:sp>
      <p:pic>
        <p:nvPicPr>
          <p:cNvPr id="27651" name="Picture 3" descr="ANd9GcSRbMglsPrJbpDPcXh5sb-b_zqoQrjDdLpMOgJmGgeozCtplBN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62" y="3602036"/>
            <a:ext cx="2571750" cy="17491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2" name="Picture 4" descr="13003684-father-helping-disabled-son-putting-fruit-into-bowl-in-the-kitchen-son-has-cerebral-pals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14" y="1565573"/>
            <a:ext cx="5338710" cy="3785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 descr="ANd9GcSXMPO2jdzMJd76OZ-59z3drTY-XPR1vETQp5RV8bZUGS6C8NK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73" y="1388682"/>
            <a:ext cx="2568039" cy="209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952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l-GR" sz="4400" dirty="0" smtClean="0"/>
              <a:t>Βασικοί στόχοι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l-GR" sz="44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937033" y="1930653"/>
            <a:ext cx="7451002" cy="3394472"/>
          </a:xfrm>
        </p:spPr>
        <p:txBody>
          <a:bodyPr>
            <a:normAutofit/>
          </a:bodyPr>
          <a:lstStyle/>
          <a:p>
            <a:r>
              <a:rPr lang="el-GR" sz="3200" dirty="0" smtClean="0"/>
              <a:t>Πρόληψη μονίμων παραμορφώσεων</a:t>
            </a:r>
            <a:endParaRPr lang="el-GR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l-GR" sz="3200" dirty="0" smtClean="0"/>
              <a:t>Σχολική και κοινωνική ένταξη </a:t>
            </a:r>
          </a:p>
          <a:p>
            <a:r>
              <a:rPr lang="el-GR" sz="3200" dirty="0" smtClean="0"/>
              <a:t>Εκπαίδευση των παιδιών με κινητικές δυσλειτουργίες στις βασικές καθημερινές δεξιότητες.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5093044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400" dirty="0" smtClean="0">
                <a:solidFill>
                  <a:srgbClr val="0070C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Βοηθήματα κίνησης</a:t>
            </a:r>
          </a:p>
        </p:txBody>
      </p:sp>
      <p:pic>
        <p:nvPicPr>
          <p:cNvPr id="28675" name="Picture 3" descr="CP%20Bo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060" y="1435539"/>
            <a:ext cx="2619352" cy="390135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76" name="Picture 4" descr="IMG_03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305" y="1435538"/>
            <a:ext cx="3199290" cy="3901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 descr="1044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5" y="1435539"/>
            <a:ext cx="2905265" cy="3901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59051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27" y="587910"/>
            <a:ext cx="7784458" cy="5459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36437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ANd9GcSb9GMhG3K2jjurUmGt0Z0Ypf9Gc7zKsICjLqE2pt4baCtqDYsn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951" y="4343401"/>
            <a:ext cx="958643" cy="1197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3" name="Picture 3" descr="1280797164658_hz-myalibaba-web3_4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222" y="1233622"/>
            <a:ext cx="19431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 descr="wheelchair%2B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840" y="1201476"/>
            <a:ext cx="2214563" cy="286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  &amp;Kcy;&amp;rcy;&amp;iecy;&amp;scy;&amp;lcy;&amp;ocy;-&amp;kcy;&amp;ocy;&amp;lcy;&amp;yacy;&amp;scy;&amp;kcy;&amp;acy; &amp;scy;&amp;icy;&amp;lcy;&amp;ycy; (XFG-105FL)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412" y="1176472"/>
            <a:ext cx="22288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811323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42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04" y="648630"/>
            <a:ext cx="3293029" cy="2130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 descr="img_10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03" y="2959918"/>
            <a:ext cx="3293029" cy="2728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 descr="CerebralPalsy_Anna-0x4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556" y="648630"/>
            <a:ext cx="3187386" cy="5035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773784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 smtClean="0"/>
              <a:t>Θεωρητική βάση </a:t>
            </a:r>
            <a:endParaRPr lang="el-GR" sz="44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47735" y="1443871"/>
            <a:ext cx="8229600" cy="4757752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l-GR" sz="2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Στα πλαίσια της φυσιοθεραπείας, οι θεραπευτές κάνουν χρήση ορισμένων μεθόδων προκειμένου να αναστραφούν οι παθολογικές αλλαγές που υπέστη το ΚΝΣ και να εδραιωθεί όσο καλύτερα γίνεται η φυσιολογική κίνηση.</a:t>
            </a:r>
            <a:endParaRPr lang="el-GR" sz="2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l-GR" sz="2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Η φυσικοθεραπεία δεν αναστρέφει τις βλάβες του ΚΝΣ, αλλά ελαττώνει τα δυσμενή αποτελέσματα, στηριζόμενη στην πλαστικότητα του εγκεφάλου και στην ικανότητά του να προσλαμβάνει ερεθίσματα από το περιβάλλον και να προσαρμόζεται.</a:t>
            </a:r>
            <a:endParaRPr lang="el-GR" sz="2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l-GR" sz="2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l-GR" sz="2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l-GR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1135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el-GR" sz="32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Η διαδικασία αυτή ακολουθεί μια πορεία αντίστροφη από τη φυσιολογική. </a:t>
            </a:r>
            <a:r>
              <a:rPr lang="el-GR" sz="32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Ο μυς είναι εκείνος που στέλνει το μήνυμα στους νευρώνες και προκαλεί ενεργοποίηση του εγκεφάλου.</a:t>
            </a:r>
            <a:endParaRPr lang="el-GR" sz="32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l-GR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7396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 smtClean="0"/>
              <a:t>Επομένως, η Φυσικοθεραπεία...</a:t>
            </a:r>
            <a:endParaRPr lang="el-GR" sz="44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040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32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δημιουργεί τις κατάλληλες προϋποθέσεις, ώστε το παιδί να καταφέρει να ανταποκριθεί στις λειτουργικές ανάγκες του</a:t>
            </a:r>
            <a:r>
              <a:rPr lang="el-GR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l-GR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Οι </a:t>
            </a:r>
            <a:r>
              <a:rPr lang="el-GR" sz="32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φυσικοθεραπευτές μέσα από τη διδασκαλία της κίνησης προσπαθούν να ενεργοποιήσουν τον εγκέφαλο ώστε να μπορέσει να δημιουργήσει νέες νευρικές οδούς. </a:t>
            </a:r>
            <a:endParaRPr lang="el-GR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6737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75307" y="199177"/>
            <a:ext cx="8369928" cy="47802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L’enseignant</a:t>
            </a: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trouvera</a:t>
            </a: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auprès</a:t>
            </a: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des </a:t>
            </a:r>
            <a:r>
              <a:rPr lang="en-US" sz="160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professionnels</a:t>
            </a: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de santé les </a:t>
            </a:r>
            <a:r>
              <a:rPr lang="en-US" sz="160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informations</a:t>
            </a: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nécessaires</a:t>
            </a: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pour </a:t>
            </a:r>
            <a:r>
              <a:rPr lang="en-US" sz="160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ajus</a:t>
            </a: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ter</a:t>
            </a: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les </a:t>
            </a:r>
            <a:r>
              <a:rPr lang="en-US" sz="160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activités</a:t>
            </a: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proposée</a:t>
            </a: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aux </a:t>
            </a:r>
            <a:r>
              <a:rPr lang="en-US" sz="160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besoins</a:t>
            </a: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et aux </a:t>
            </a:r>
            <a:r>
              <a:rPr lang="en-US" sz="160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possibilités</a:t>
            </a: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demander à </a:t>
            </a:r>
            <a:r>
              <a:rPr lang="en-US" sz="160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l’élève</a:t>
            </a: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.</a:t>
            </a:r>
            <a:b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</a:b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Il </a:t>
            </a:r>
            <a:r>
              <a:rPr lang="en-US" sz="160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devra</a:t>
            </a: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obtenir</a:t>
            </a: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des </a:t>
            </a:r>
            <a:r>
              <a:rPr lang="en-US" sz="160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informations</a:t>
            </a: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sur</a:t>
            </a: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différentes</a:t>
            </a: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questions :</a:t>
            </a:r>
            <a:b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</a:b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- La </a:t>
            </a:r>
            <a:r>
              <a:rPr lang="en-US" sz="160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capacité</a:t>
            </a: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de </a:t>
            </a:r>
            <a:r>
              <a:rPr lang="en-US" sz="160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l’enfant</a:t>
            </a: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à </a:t>
            </a:r>
            <a:r>
              <a:rPr lang="en-US" sz="160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conduire</a:t>
            </a: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son fauteuil.</a:t>
            </a:r>
            <a:b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</a:b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- Son </a:t>
            </a:r>
            <a:r>
              <a:rPr lang="en-US" sz="160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degré</a:t>
            </a: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de </a:t>
            </a:r>
            <a:r>
              <a:rPr lang="en-US" sz="160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fatigabilité</a:t>
            </a: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.</a:t>
            </a:r>
            <a:b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</a:b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- Sa </a:t>
            </a:r>
            <a:r>
              <a:rPr lang="en-US" sz="160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capacité</a:t>
            </a: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à </a:t>
            </a:r>
            <a:r>
              <a:rPr lang="en-US" sz="160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réaliser</a:t>
            </a: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des </a:t>
            </a:r>
            <a:r>
              <a:rPr lang="en-US" sz="160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transferts</a:t>
            </a: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. (</a:t>
            </a:r>
            <a:r>
              <a:rPr lang="en-US" sz="160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Transfert</a:t>
            </a: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 : </a:t>
            </a:r>
            <a:r>
              <a:rPr lang="en-US" sz="160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dans</a:t>
            </a: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le </a:t>
            </a:r>
            <a:r>
              <a:rPr lang="en-US" sz="160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domaine</a:t>
            </a: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du handicap </a:t>
            </a:r>
            <a:r>
              <a:rPr lang="en-US" sz="160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moteur</a:t>
            </a: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désigne</a:t>
            </a: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l'action</a:t>
            </a: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qui </a:t>
            </a:r>
            <a:r>
              <a:rPr lang="en-US" sz="160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consiste</a:t>
            </a: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à </a:t>
            </a:r>
            <a:r>
              <a:rPr lang="en-US" sz="160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déplacer</a:t>
            </a: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son corps, se </a:t>
            </a:r>
            <a:r>
              <a:rPr lang="en-US" sz="160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transférer</a:t>
            </a: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d'un point à un </a:t>
            </a:r>
            <a:r>
              <a:rPr lang="en-US" sz="160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autre</a:t>
            </a: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Exemple</a:t>
            </a: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 : du lit à un fauteuil </a:t>
            </a:r>
            <a:r>
              <a:rPr lang="en-US" sz="160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roulant</a:t>
            </a: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, d'un fauteuil </a:t>
            </a:r>
            <a:r>
              <a:rPr lang="en-US" sz="160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roulant</a:t>
            </a: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à un </a:t>
            </a:r>
            <a:r>
              <a:rPr lang="en-US" sz="160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siège</a:t>
            </a: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de WC </a:t>
            </a:r>
            <a:r>
              <a:rPr lang="en-US" sz="160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ou</a:t>
            </a: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à </a:t>
            </a:r>
            <a:r>
              <a:rPr lang="en-US" sz="160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une</a:t>
            </a: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baignoire</a:t>
            </a: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, etc.).</a:t>
            </a:r>
            <a:b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</a:b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- Son installation </a:t>
            </a:r>
            <a:r>
              <a:rPr lang="en-US" sz="160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dans</a:t>
            </a: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le fauteuil.</a:t>
            </a:r>
            <a:b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</a:b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- Sa </a:t>
            </a:r>
            <a:r>
              <a:rPr lang="en-US" sz="160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capacité</a:t>
            </a: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à </a:t>
            </a:r>
            <a:r>
              <a:rPr lang="en-US" sz="160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évaluer</a:t>
            </a: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des dangers </a:t>
            </a:r>
            <a:r>
              <a:rPr lang="en-US" sz="160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ou</a:t>
            </a: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risques</a:t>
            </a: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potentiels</a:t>
            </a: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.</a:t>
            </a:r>
            <a:b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</a:b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- Les adaptations </a:t>
            </a:r>
            <a:r>
              <a:rPr lang="en-US" sz="160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nécessaires</a:t>
            </a: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pour </a:t>
            </a:r>
            <a:r>
              <a:rPr lang="en-US" sz="160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certaines</a:t>
            </a: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activités</a:t>
            </a: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.</a:t>
            </a:r>
            <a:b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</a:b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/>
            </a:r>
            <a:b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</a:br>
            <a:r>
              <a:rPr lang="en-US" sz="160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Dans</a:t>
            </a: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la </a:t>
            </a:r>
            <a:r>
              <a:rPr lang="en-US" sz="160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très</a:t>
            </a: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grande</a:t>
            </a: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majorité</a:t>
            </a: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des </a:t>
            </a:r>
            <a:r>
              <a:rPr lang="en-US" sz="160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cas</a:t>
            </a: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l’enfant</a:t>
            </a: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a déjà </a:t>
            </a:r>
            <a:r>
              <a:rPr lang="en-US" sz="160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appris</a:t>
            </a: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avec </a:t>
            </a:r>
            <a:r>
              <a:rPr lang="en-US" sz="160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l’aide</a:t>
            </a: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de </a:t>
            </a:r>
            <a:r>
              <a:rPr lang="en-US" sz="160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professionnels</a:t>
            </a: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(</a:t>
            </a:r>
            <a:r>
              <a:rPr lang="en-US" sz="160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ergothérapeutes</a:t>
            </a: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ou</a:t>
            </a: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kinésithérapeutes</a:t>
            </a: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) à </a:t>
            </a:r>
            <a:r>
              <a:rPr lang="en-US" sz="160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manier</a:t>
            </a: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et </a:t>
            </a:r>
            <a:r>
              <a:rPr lang="en-US" sz="160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maîtriser</a:t>
            </a: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son fauteuil. </a:t>
            </a:r>
            <a:r>
              <a:rPr lang="en-US" sz="160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L’établissement</a:t>
            </a: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scolaire</a:t>
            </a: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n’a</a:t>
            </a: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pas pour mission </a:t>
            </a:r>
            <a:r>
              <a:rPr lang="en-US" sz="160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l’apprentissage</a:t>
            </a: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de la </a:t>
            </a:r>
            <a:r>
              <a:rPr lang="en-US" sz="160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conduite</a:t>
            </a: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d’un fauteuil, </a:t>
            </a:r>
            <a:r>
              <a:rPr lang="en-US" sz="160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c’est</a:t>
            </a: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le </a:t>
            </a:r>
            <a:r>
              <a:rPr lang="en-US" sz="160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rôle</a:t>
            </a: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des services </a:t>
            </a:r>
            <a:r>
              <a:rPr lang="en-US" sz="160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spécialisés</a:t>
            </a: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de </a:t>
            </a:r>
            <a:r>
              <a:rPr lang="en-US" sz="160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soutien</a:t>
            </a: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(</a:t>
            </a:r>
            <a:r>
              <a:rPr lang="en-US" sz="160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Sessad</a:t>
            </a: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).</a:t>
            </a:r>
            <a:b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</a:b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Le </a:t>
            </a:r>
            <a:r>
              <a:rPr lang="en-US" sz="160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rôle</a:t>
            </a: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du </a:t>
            </a:r>
            <a:r>
              <a:rPr lang="en-US" sz="160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Projet</a:t>
            </a: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personnalisé</a:t>
            </a: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de </a:t>
            </a:r>
            <a:r>
              <a:rPr lang="en-US" sz="160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scolarisation</a:t>
            </a: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(PPS) </a:t>
            </a:r>
            <a:r>
              <a:rPr lang="en-US" sz="160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est</a:t>
            </a: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de </a:t>
            </a:r>
            <a:r>
              <a:rPr lang="en-US" sz="160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définir</a:t>
            </a: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les </a:t>
            </a:r>
            <a:r>
              <a:rPr lang="en-US" sz="160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besoins</a:t>
            </a: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de </a:t>
            </a:r>
            <a:r>
              <a:rPr lang="en-US" sz="160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l’élève</a:t>
            </a: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en</a:t>
            </a: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matière</a:t>
            </a: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d’aides</a:t>
            </a: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humaines</a:t>
            </a: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, techniques et </a:t>
            </a:r>
            <a:r>
              <a:rPr lang="en-US" sz="160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matérielles</a:t>
            </a: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et de </a:t>
            </a:r>
            <a:r>
              <a:rPr lang="en-US" sz="160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soutien</a:t>
            </a: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pédagogique</a:t>
            </a: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.</a:t>
            </a:r>
            <a:b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</a:b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Ce PPS </a:t>
            </a:r>
            <a:r>
              <a:rPr lang="en-US" sz="160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précisera</a:t>
            </a: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notamment</a:t>
            </a: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les </a:t>
            </a:r>
            <a:r>
              <a:rPr lang="en-US" sz="160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nécessaires</a:t>
            </a: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changements</a:t>
            </a: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de posture au </a:t>
            </a:r>
            <a:r>
              <a:rPr lang="en-US" sz="160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cours</a:t>
            </a: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de la </a:t>
            </a:r>
            <a:r>
              <a:rPr lang="en-US" sz="160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journée</a:t>
            </a: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scolaire</a:t>
            </a: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.</a:t>
            </a:r>
            <a:endParaRPr lang="el-G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l-GR" sz="1350" dirty="0"/>
          </a:p>
        </p:txBody>
      </p:sp>
    </p:spTree>
    <p:extLst>
      <p:ext uri="{BB962C8B-B14F-4D97-AF65-F5344CB8AC3E}">
        <p14:creationId xmlns:p14="http://schemas.microsoft.com/office/powerpoint/2010/main" val="15485252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302737"/>
            <a:ext cx="8229600" cy="527352"/>
          </a:xfrm>
        </p:spPr>
        <p:txBody>
          <a:bodyPr/>
          <a:lstStyle/>
          <a:p>
            <a:r>
              <a:rPr lang="el-GR" dirty="0" smtClean="0"/>
              <a:t>Λ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62550" y="896135"/>
            <a:ext cx="8618900" cy="5224007"/>
          </a:xfrm>
        </p:spPr>
        <p:txBody>
          <a:bodyPr>
            <a:noAutofit/>
          </a:bodyPr>
          <a:lstStyle/>
          <a:p>
            <a:r>
              <a:rPr lang="el-GR" sz="1200" b="1" dirty="0" err="1"/>
              <a:t>Le</a:t>
            </a:r>
            <a:r>
              <a:rPr lang="el-GR" sz="1200" b="1" dirty="0"/>
              <a:t> </a:t>
            </a:r>
            <a:r>
              <a:rPr lang="el-GR" sz="1200" b="1" dirty="0" err="1"/>
              <a:t>fauteuil</a:t>
            </a:r>
            <a:endParaRPr lang="el-GR" sz="1200" dirty="0"/>
          </a:p>
          <a:p>
            <a:pPr lvl="0"/>
            <a:r>
              <a:rPr lang="en-US" sz="1200" dirty="0"/>
              <a:t>Le fauteuil de </a:t>
            </a:r>
            <a:r>
              <a:rPr lang="en-US" sz="1200" dirty="0" err="1"/>
              <a:t>l’élève</a:t>
            </a:r>
            <a:r>
              <a:rPr lang="en-US" sz="1200" dirty="0"/>
              <a:t> </a:t>
            </a:r>
            <a:r>
              <a:rPr lang="en-US" sz="1200" dirty="0" err="1"/>
              <a:t>lui</a:t>
            </a:r>
            <a:r>
              <a:rPr lang="en-US" sz="1200" dirty="0"/>
              <a:t> </a:t>
            </a:r>
            <a:r>
              <a:rPr lang="en-US" sz="1200" dirty="0" err="1"/>
              <a:t>est</a:t>
            </a:r>
            <a:r>
              <a:rPr lang="en-US" sz="1200" dirty="0"/>
              <a:t> </a:t>
            </a:r>
            <a:r>
              <a:rPr lang="en-US" sz="1200" dirty="0" err="1"/>
              <a:t>spécifique</a:t>
            </a:r>
            <a:r>
              <a:rPr lang="en-US" sz="1200" dirty="0"/>
              <a:t> et personnel.</a:t>
            </a:r>
            <a:br>
              <a:rPr lang="en-US" sz="1200" dirty="0"/>
            </a:br>
            <a:r>
              <a:rPr lang="en-US" sz="1200" dirty="0"/>
              <a:t>Le fauteuil </a:t>
            </a:r>
            <a:r>
              <a:rPr lang="en-US" sz="1200" dirty="0" err="1"/>
              <a:t>roulant</a:t>
            </a:r>
            <a:r>
              <a:rPr lang="en-US" sz="1200" dirty="0"/>
              <a:t> </a:t>
            </a:r>
            <a:r>
              <a:rPr lang="en-US" sz="1200" dirty="0" err="1"/>
              <a:t>est</a:t>
            </a:r>
            <a:r>
              <a:rPr lang="en-US" sz="1200" dirty="0"/>
              <a:t> </a:t>
            </a:r>
            <a:r>
              <a:rPr lang="en-US" sz="1200" dirty="0" err="1"/>
              <a:t>souvent</a:t>
            </a:r>
            <a:r>
              <a:rPr lang="en-US" sz="1200" dirty="0"/>
              <a:t> </a:t>
            </a:r>
            <a:r>
              <a:rPr lang="en-US" sz="1200" dirty="0" err="1"/>
              <a:t>considéré</a:t>
            </a:r>
            <a:r>
              <a:rPr lang="en-US" sz="1200" dirty="0"/>
              <a:t> par </a:t>
            </a:r>
            <a:r>
              <a:rPr lang="en-US" sz="1200" dirty="0" err="1"/>
              <a:t>certains</a:t>
            </a:r>
            <a:r>
              <a:rPr lang="en-US" sz="1200" dirty="0"/>
              <a:t> qui </a:t>
            </a:r>
            <a:r>
              <a:rPr lang="en-US" sz="1200" dirty="0" err="1"/>
              <a:t>l’utilisent</a:t>
            </a:r>
            <a:r>
              <a:rPr lang="en-US" sz="1200" dirty="0"/>
              <a:t> </a:t>
            </a:r>
            <a:r>
              <a:rPr lang="en-US" sz="1200" dirty="0" err="1"/>
              <a:t>quotidiennement</a:t>
            </a:r>
            <a:r>
              <a:rPr lang="en-US" sz="1200" dirty="0"/>
              <a:t> </a:t>
            </a:r>
            <a:r>
              <a:rPr lang="en-US" sz="1200" dirty="0" err="1"/>
              <a:t>comme</a:t>
            </a:r>
            <a:r>
              <a:rPr lang="en-US" sz="1200" dirty="0"/>
              <a:t> un </a:t>
            </a:r>
            <a:r>
              <a:rPr lang="en-US" sz="1200" dirty="0" err="1"/>
              <a:t>prolongement</a:t>
            </a:r>
            <a:r>
              <a:rPr lang="en-US" sz="1200" dirty="0"/>
              <a:t> de </a:t>
            </a:r>
            <a:r>
              <a:rPr lang="en-US" sz="1200" dirty="0" err="1"/>
              <a:t>leur</a:t>
            </a:r>
            <a:r>
              <a:rPr lang="en-US" sz="1200" dirty="0"/>
              <a:t> corps. Ce </a:t>
            </a:r>
            <a:r>
              <a:rPr lang="en-US" sz="1200" dirty="0" err="1"/>
              <a:t>n’est</a:t>
            </a:r>
            <a:r>
              <a:rPr lang="en-US" sz="1200" dirty="0"/>
              <a:t> </a:t>
            </a:r>
            <a:r>
              <a:rPr lang="en-US" sz="1200" dirty="0" err="1"/>
              <a:t>donc</a:t>
            </a:r>
            <a:r>
              <a:rPr lang="en-US" sz="1200" dirty="0"/>
              <a:t> pas </a:t>
            </a:r>
            <a:r>
              <a:rPr lang="en-US" sz="1200" dirty="0" err="1"/>
              <a:t>une</a:t>
            </a:r>
            <a:r>
              <a:rPr lang="en-US" sz="1200" dirty="0"/>
              <a:t> aide technique </a:t>
            </a:r>
            <a:r>
              <a:rPr lang="en-US" sz="1200" dirty="0" err="1"/>
              <a:t>ou</a:t>
            </a:r>
            <a:r>
              <a:rPr lang="en-US" sz="1200" dirty="0"/>
              <a:t> un </a:t>
            </a:r>
            <a:r>
              <a:rPr lang="en-US" sz="1200" dirty="0" err="1"/>
              <a:t>matériel</a:t>
            </a:r>
            <a:r>
              <a:rPr lang="en-US" sz="1200" dirty="0"/>
              <a:t> </a:t>
            </a:r>
            <a:r>
              <a:rPr lang="en-US" sz="1200" dirty="0" err="1"/>
              <a:t>comme</a:t>
            </a:r>
            <a:r>
              <a:rPr lang="en-US" sz="1200" dirty="0"/>
              <a:t> un </a:t>
            </a:r>
            <a:r>
              <a:rPr lang="en-US" sz="1200" dirty="0" err="1"/>
              <a:t>autre</a:t>
            </a:r>
            <a:r>
              <a:rPr lang="en-US" sz="1200" dirty="0"/>
              <a:t> </a:t>
            </a:r>
            <a:r>
              <a:rPr lang="en-US" sz="1200" dirty="0" err="1"/>
              <a:t>dans</a:t>
            </a:r>
            <a:r>
              <a:rPr lang="en-US" sz="1200" dirty="0"/>
              <a:t> la </a:t>
            </a:r>
            <a:r>
              <a:rPr lang="en-US" sz="1200" dirty="0" err="1"/>
              <a:t>mesure</a:t>
            </a:r>
            <a:r>
              <a:rPr lang="en-US" sz="1200" dirty="0"/>
              <a:t> </a:t>
            </a:r>
            <a:r>
              <a:rPr lang="en-US" sz="1200" dirty="0" err="1"/>
              <a:t>où</a:t>
            </a:r>
            <a:r>
              <a:rPr lang="en-US" sz="1200" dirty="0"/>
              <a:t> </a:t>
            </a:r>
            <a:r>
              <a:rPr lang="en-US" sz="1200" dirty="0" err="1"/>
              <a:t>il</a:t>
            </a:r>
            <a:r>
              <a:rPr lang="en-US" sz="1200" dirty="0"/>
              <a:t> </a:t>
            </a:r>
            <a:r>
              <a:rPr lang="en-US" sz="1200" dirty="0" err="1"/>
              <a:t>représente</a:t>
            </a:r>
            <a:r>
              <a:rPr lang="en-US" sz="1200" dirty="0"/>
              <a:t> la condition </a:t>
            </a:r>
            <a:r>
              <a:rPr lang="en-US" sz="1200" dirty="0" err="1"/>
              <a:t>essentielle</a:t>
            </a:r>
            <a:r>
              <a:rPr lang="en-US" sz="1200" dirty="0"/>
              <a:t>, </a:t>
            </a:r>
            <a:r>
              <a:rPr lang="en-US" sz="1200" dirty="0" err="1"/>
              <a:t>vitale</a:t>
            </a:r>
            <a:r>
              <a:rPr lang="en-US" sz="1200" dirty="0"/>
              <a:t> </a:t>
            </a:r>
            <a:r>
              <a:rPr lang="en-US" sz="1200" dirty="0" err="1"/>
              <a:t>d’une</a:t>
            </a:r>
            <a:r>
              <a:rPr lang="en-US" sz="1200" dirty="0"/>
              <a:t> </a:t>
            </a:r>
            <a:r>
              <a:rPr lang="en-US" sz="1200" dirty="0" err="1"/>
              <a:t>autonomie</a:t>
            </a:r>
            <a:r>
              <a:rPr lang="en-US" sz="1200" dirty="0"/>
              <a:t> de </a:t>
            </a:r>
            <a:r>
              <a:rPr lang="en-US" sz="1200" dirty="0" err="1"/>
              <a:t>déplacement</a:t>
            </a:r>
            <a:r>
              <a:rPr lang="en-US" sz="1200" dirty="0"/>
              <a:t>.</a:t>
            </a:r>
            <a:br>
              <a:rPr lang="en-US" sz="1200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Il </a:t>
            </a:r>
            <a:r>
              <a:rPr lang="en-US" sz="1200" dirty="0" err="1"/>
              <a:t>existe</a:t>
            </a:r>
            <a:r>
              <a:rPr lang="en-US" sz="1200" dirty="0"/>
              <a:t> </a:t>
            </a:r>
            <a:r>
              <a:rPr lang="en-US" sz="1200" dirty="0" err="1"/>
              <a:t>différents</a:t>
            </a:r>
            <a:r>
              <a:rPr lang="en-US" sz="1200" dirty="0"/>
              <a:t> types de fauteuils : fauteuils </a:t>
            </a:r>
            <a:r>
              <a:rPr lang="en-US" sz="1200" dirty="0" err="1"/>
              <a:t>manuels</a:t>
            </a:r>
            <a:r>
              <a:rPr lang="en-US" sz="1200" dirty="0"/>
              <a:t>, </a:t>
            </a:r>
            <a:r>
              <a:rPr lang="en-US" sz="1200" dirty="0" err="1"/>
              <a:t>électriques</a:t>
            </a:r>
            <a:r>
              <a:rPr lang="en-US" sz="1200" dirty="0"/>
              <a:t>, </a:t>
            </a:r>
            <a:r>
              <a:rPr lang="en-US" sz="1200" dirty="0" err="1"/>
              <a:t>verticalisateurs</a:t>
            </a:r>
            <a:r>
              <a:rPr lang="en-US" sz="1200" dirty="0"/>
              <a:t> (qui </a:t>
            </a:r>
            <a:r>
              <a:rPr lang="en-US" sz="1200" dirty="0" err="1"/>
              <a:t>permettent</a:t>
            </a:r>
            <a:r>
              <a:rPr lang="en-US" sz="1200" dirty="0"/>
              <a:t> à </a:t>
            </a:r>
            <a:r>
              <a:rPr lang="en-US" sz="1200" dirty="0" err="1"/>
              <a:t>une</a:t>
            </a:r>
            <a:r>
              <a:rPr lang="en-US" sz="1200" dirty="0"/>
              <a:t> </a:t>
            </a:r>
            <a:r>
              <a:rPr lang="en-US" sz="1200" dirty="0" err="1"/>
              <a:t>personne</a:t>
            </a:r>
            <a:r>
              <a:rPr lang="en-US" sz="1200" dirty="0"/>
              <a:t> </a:t>
            </a:r>
            <a:r>
              <a:rPr lang="en-US" sz="1200" dirty="0" err="1"/>
              <a:t>handicapée</a:t>
            </a:r>
            <a:r>
              <a:rPr lang="en-US" sz="1200" dirty="0"/>
              <a:t> de </a:t>
            </a:r>
            <a:r>
              <a:rPr lang="en-US" sz="1200" dirty="0" err="1"/>
              <a:t>retrouver</a:t>
            </a:r>
            <a:r>
              <a:rPr lang="en-US" sz="1200" dirty="0"/>
              <a:t> la station </a:t>
            </a:r>
            <a:r>
              <a:rPr lang="en-US" sz="1200" dirty="0" err="1"/>
              <a:t>debout</a:t>
            </a:r>
            <a:r>
              <a:rPr lang="en-US" sz="1200" dirty="0"/>
              <a:t> et </a:t>
            </a:r>
            <a:r>
              <a:rPr lang="en-US" sz="1200" dirty="0" err="1"/>
              <a:t>l’aident</a:t>
            </a:r>
            <a:r>
              <a:rPr lang="en-US" sz="1200" dirty="0"/>
              <a:t> </a:t>
            </a:r>
            <a:r>
              <a:rPr lang="en-US" sz="1200" dirty="0" err="1"/>
              <a:t>dans</a:t>
            </a:r>
            <a:r>
              <a:rPr lang="en-US" sz="1200" dirty="0"/>
              <a:t> les </a:t>
            </a:r>
            <a:r>
              <a:rPr lang="en-US" sz="1200" dirty="0" err="1"/>
              <a:t>actes</a:t>
            </a:r>
            <a:r>
              <a:rPr lang="en-US" sz="1200" dirty="0"/>
              <a:t> de la vie </a:t>
            </a:r>
            <a:r>
              <a:rPr lang="en-US" sz="1200" dirty="0" err="1"/>
              <a:t>quotidienne</a:t>
            </a:r>
            <a:r>
              <a:rPr lang="en-US" sz="1200" dirty="0"/>
              <a:t>).</a:t>
            </a:r>
            <a:br>
              <a:rPr lang="en-US" sz="1200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Un fauteuil </a:t>
            </a:r>
            <a:r>
              <a:rPr lang="en-US" sz="1200" dirty="0" err="1"/>
              <a:t>roulant</a:t>
            </a:r>
            <a:r>
              <a:rPr lang="en-US" sz="1200" dirty="0"/>
              <a:t> </a:t>
            </a:r>
            <a:r>
              <a:rPr lang="en-US" sz="1200" dirty="0" err="1"/>
              <a:t>est</a:t>
            </a:r>
            <a:r>
              <a:rPr lang="en-US" sz="1200" dirty="0"/>
              <a:t> </a:t>
            </a:r>
            <a:r>
              <a:rPr lang="en-US" sz="1200" dirty="0" err="1"/>
              <a:t>toujours</a:t>
            </a:r>
            <a:r>
              <a:rPr lang="en-US" sz="1200" dirty="0"/>
              <a:t> </a:t>
            </a:r>
            <a:r>
              <a:rPr lang="en-US" sz="1200" dirty="0" err="1"/>
              <a:t>prescrit</a:t>
            </a:r>
            <a:r>
              <a:rPr lang="en-US" sz="1200" dirty="0"/>
              <a:t> par un </a:t>
            </a:r>
            <a:r>
              <a:rPr lang="en-US" sz="1200" dirty="0" err="1"/>
              <a:t>médecin</a:t>
            </a:r>
            <a:r>
              <a:rPr lang="en-US" sz="1200" dirty="0"/>
              <a:t>, à </a:t>
            </a:r>
            <a:r>
              <a:rPr lang="en-US" sz="1200" dirty="0" err="1"/>
              <a:t>partir</a:t>
            </a:r>
            <a:r>
              <a:rPr lang="en-US" sz="1200" dirty="0"/>
              <a:t> d’un diagnostic qui </a:t>
            </a:r>
            <a:r>
              <a:rPr lang="en-US" sz="1200" dirty="0" err="1"/>
              <a:t>précise</a:t>
            </a:r>
            <a:r>
              <a:rPr lang="en-US" sz="1200" dirty="0"/>
              <a:t> les indications et </a:t>
            </a:r>
            <a:r>
              <a:rPr lang="en-US" sz="1200" dirty="0" err="1"/>
              <a:t>contre</a:t>
            </a:r>
            <a:r>
              <a:rPr lang="en-US" sz="1200" dirty="0"/>
              <a:t>-indications. Le </a:t>
            </a:r>
            <a:r>
              <a:rPr lang="en-US" sz="1200" dirty="0" err="1"/>
              <a:t>choix</a:t>
            </a:r>
            <a:r>
              <a:rPr lang="en-US" sz="1200" dirty="0"/>
              <a:t> du fauteuil, les </a:t>
            </a:r>
            <a:r>
              <a:rPr lang="en-US" sz="1200" dirty="0" err="1"/>
              <a:t>essais</a:t>
            </a:r>
            <a:r>
              <a:rPr lang="en-US" sz="1200" dirty="0"/>
              <a:t> et </a:t>
            </a:r>
            <a:r>
              <a:rPr lang="en-US" sz="1200" dirty="0" err="1"/>
              <a:t>l’apprentissage</a:t>
            </a:r>
            <a:r>
              <a:rPr lang="en-US" sz="1200" dirty="0"/>
              <a:t> </a:t>
            </a:r>
            <a:r>
              <a:rPr lang="en-US" sz="1200" dirty="0" err="1"/>
              <a:t>sont</a:t>
            </a:r>
            <a:r>
              <a:rPr lang="en-US" sz="1200" dirty="0"/>
              <a:t> </a:t>
            </a:r>
            <a:r>
              <a:rPr lang="en-US" sz="1200" dirty="0" err="1"/>
              <a:t>souvent</a:t>
            </a:r>
            <a:r>
              <a:rPr lang="en-US" sz="1200" dirty="0"/>
              <a:t> </a:t>
            </a:r>
            <a:r>
              <a:rPr lang="en-US" sz="1200" dirty="0" err="1"/>
              <a:t>réalisés</a:t>
            </a:r>
            <a:r>
              <a:rPr lang="en-US" sz="1200" dirty="0"/>
              <a:t> par les </a:t>
            </a:r>
            <a:r>
              <a:rPr lang="en-US" sz="1200" dirty="0" err="1"/>
              <a:t>ergothérapeutes</a:t>
            </a:r>
            <a:r>
              <a:rPr lang="en-US" sz="1200" dirty="0"/>
              <a:t>. Le fauteuil </a:t>
            </a:r>
            <a:r>
              <a:rPr lang="en-US" sz="1200" dirty="0" err="1"/>
              <a:t>est</a:t>
            </a:r>
            <a:r>
              <a:rPr lang="en-US" sz="1200" dirty="0"/>
              <a:t> </a:t>
            </a:r>
            <a:r>
              <a:rPr lang="en-US" sz="1200" dirty="0" err="1"/>
              <a:t>choisi</a:t>
            </a:r>
            <a:r>
              <a:rPr lang="en-US" sz="1200" dirty="0"/>
              <a:t> à </a:t>
            </a:r>
            <a:r>
              <a:rPr lang="en-US" sz="1200" dirty="0" err="1"/>
              <a:t>partir</a:t>
            </a:r>
            <a:r>
              <a:rPr lang="en-US" sz="1200" dirty="0"/>
              <a:t> d’un </a:t>
            </a:r>
            <a:r>
              <a:rPr lang="en-US" sz="1200" dirty="0" err="1"/>
              <a:t>bilan</a:t>
            </a:r>
            <a:r>
              <a:rPr lang="en-US" sz="1200" dirty="0"/>
              <a:t> </a:t>
            </a:r>
            <a:r>
              <a:rPr lang="en-US" sz="1200" dirty="0" err="1"/>
              <a:t>fonctionnel</a:t>
            </a:r>
            <a:r>
              <a:rPr lang="en-US" sz="1200" dirty="0"/>
              <a:t>, des </a:t>
            </a:r>
            <a:r>
              <a:rPr lang="en-US" sz="1200" dirty="0" err="1"/>
              <a:t>contraintes</a:t>
            </a:r>
            <a:r>
              <a:rPr lang="en-US" sz="1200" dirty="0"/>
              <a:t> de </a:t>
            </a:r>
            <a:r>
              <a:rPr lang="en-US" sz="1200" dirty="0" err="1"/>
              <a:t>l’environnement</a:t>
            </a:r>
            <a:r>
              <a:rPr lang="en-US" sz="1200" dirty="0"/>
              <a:t>, des </a:t>
            </a:r>
            <a:r>
              <a:rPr lang="en-US" sz="1200" dirty="0" err="1"/>
              <a:t>mesures</a:t>
            </a:r>
            <a:r>
              <a:rPr lang="en-US" sz="1200" dirty="0"/>
              <a:t> </a:t>
            </a:r>
            <a:r>
              <a:rPr lang="en-US" sz="1200" dirty="0" err="1"/>
              <a:t>anthropomorphiques</a:t>
            </a:r>
            <a:r>
              <a:rPr lang="en-US" sz="1200" dirty="0"/>
              <a:t> et d’un </a:t>
            </a:r>
            <a:r>
              <a:rPr lang="en-US" sz="1200" dirty="0" err="1"/>
              <a:t>bilan</a:t>
            </a:r>
            <a:r>
              <a:rPr lang="en-US" sz="1200" dirty="0"/>
              <a:t> des </a:t>
            </a:r>
            <a:r>
              <a:rPr lang="en-US" sz="1200" dirty="0" err="1"/>
              <a:t>activités</a:t>
            </a:r>
            <a:r>
              <a:rPr lang="en-US" sz="1200" dirty="0"/>
              <a:t> </a:t>
            </a:r>
            <a:r>
              <a:rPr lang="en-US" sz="1200" dirty="0" err="1"/>
              <a:t>quotidiennes</a:t>
            </a:r>
            <a:r>
              <a:rPr lang="en-US" sz="1200" dirty="0"/>
              <a:t>. </a:t>
            </a:r>
            <a:r>
              <a:rPr lang="en-US" sz="1200" dirty="0" err="1"/>
              <a:t>Ceci</a:t>
            </a:r>
            <a:r>
              <a:rPr lang="en-US" sz="1200" dirty="0"/>
              <a:t> </a:t>
            </a:r>
            <a:r>
              <a:rPr lang="en-US" sz="1200" dirty="0" err="1"/>
              <a:t>permettra</a:t>
            </a:r>
            <a:r>
              <a:rPr lang="en-US" sz="1200" dirty="0"/>
              <a:t> </a:t>
            </a:r>
            <a:r>
              <a:rPr lang="en-US" sz="1200" dirty="0" err="1"/>
              <a:t>aussi</a:t>
            </a:r>
            <a:r>
              <a:rPr lang="en-US" sz="1200" dirty="0"/>
              <a:t> de </a:t>
            </a:r>
            <a:r>
              <a:rPr lang="en-US" sz="1200" dirty="0" err="1"/>
              <a:t>personnaliser</a:t>
            </a:r>
            <a:r>
              <a:rPr lang="en-US" sz="1200" dirty="0"/>
              <a:t> le fauteuil et les </a:t>
            </a:r>
            <a:r>
              <a:rPr lang="en-US" sz="1200" dirty="0" err="1"/>
              <a:t>accessoires</a:t>
            </a:r>
            <a:r>
              <a:rPr lang="en-US" sz="1200" dirty="0"/>
              <a:t>.</a:t>
            </a:r>
            <a:br>
              <a:rPr lang="en-US" sz="1200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 err="1"/>
              <a:t>L’enseignant</a:t>
            </a:r>
            <a:r>
              <a:rPr lang="en-US" sz="1200" dirty="0"/>
              <a:t> de </a:t>
            </a:r>
            <a:r>
              <a:rPr lang="en-US" sz="1200" dirty="0" err="1"/>
              <a:t>l’enfant</a:t>
            </a:r>
            <a:r>
              <a:rPr lang="en-US" sz="1200" dirty="0"/>
              <a:t> </a:t>
            </a:r>
            <a:r>
              <a:rPr lang="en-US" sz="1200" dirty="0" err="1"/>
              <a:t>peut</a:t>
            </a:r>
            <a:r>
              <a:rPr lang="en-US" sz="1200" dirty="0"/>
              <a:t> </a:t>
            </a:r>
            <a:r>
              <a:rPr lang="en-US" sz="1200" dirty="0" err="1"/>
              <a:t>obtenir</a:t>
            </a:r>
            <a:r>
              <a:rPr lang="en-US" sz="1200" dirty="0"/>
              <a:t> des </a:t>
            </a:r>
            <a:r>
              <a:rPr lang="en-US" sz="1200" dirty="0" err="1"/>
              <a:t>professionnels</a:t>
            </a:r>
            <a:r>
              <a:rPr lang="en-US" sz="1200" dirty="0"/>
              <a:t> </a:t>
            </a:r>
            <a:r>
              <a:rPr lang="en-US" sz="1200" dirty="0" err="1"/>
              <a:t>d’une</a:t>
            </a:r>
            <a:r>
              <a:rPr lang="en-US" sz="1200" dirty="0"/>
              <a:t> </a:t>
            </a:r>
            <a:r>
              <a:rPr lang="en-US" sz="1200" dirty="0" err="1"/>
              <a:t>équipe</a:t>
            </a:r>
            <a:r>
              <a:rPr lang="en-US" sz="1200" dirty="0"/>
              <a:t> </a:t>
            </a:r>
            <a:r>
              <a:rPr lang="en-US" sz="1200" dirty="0" err="1"/>
              <a:t>pluridisciplinaire</a:t>
            </a:r>
            <a:r>
              <a:rPr lang="en-US" sz="1200" dirty="0"/>
              <a:t> </a:t>
            </a:r>
            <a:r>
              <a:rPr lang="en-US" sz="1200" dirty="0" err="1"/>
              <a:t>l’ensemble</a:t>
            </a:r>
            <a:r>
              <a:rPr lang="en-US" sz="1200" dirty="0"/>
              <a:t> des </a:t>
            </a:r>
            <a:r>
              <a:rPr lang="en-US" sz="1200" dirty="0" err="1"/>
              <a:t>informations</a:t>
            </a:r>
            <a:r>
              <a:rPr lang="en-US" sz="1200" dirty="0"/>
              <a:t> qui </a:t>
            </a:r>
            <a:r>
              <a:rPr lang="en-US" sz="1200" dirty="0" err="1"/>
              <a:t>concernent</a:t>
            </a:r>
            <a:r>
              <a:rPr lang="en-US" sz="1200" dirty="0"/>
              <a:t> :</a:t>
            </a:r>
            <a:br>
              <a:rPr lang="en-US" sz="1200" dirty="0"/>
            </a:br>
            <a:r>
              <a:rPr lang="en-US" sz="1200" dirty="0"/>
              <a:t>- La </a:t>
            </a:r>
            <a:r>
              <a:rPr lang="en-US" sz="1200" dirty="0" err="1"/>
              <a:t>capacité</a:t>
            </a:r>
            <a:r>
              <a:rPr lang="en-US" sz="1200" dirty="0"/>
              <a:t> de </a:t>
            </a:r>
            <a:r>
              <a:rPr lang="en-US" sz="1200" dirty="0" err="1"/>
              <a:t>l’élève</a:t>
            </a:r>
            <a:r>
              <a:rPr lang="en-US" sz="1200" dirty="0"/>
              <a:t> à </a:t>
            </a:r>
            <a:r>
              <a:rPr lang="en-US" sz="1200" dirty="0" err="1"/>
              <a:t>diriger</a:t>
            </a:r>
            <a:r>
              <a:rPr lang="en-US" sz="1200" dirty="0"/>
              <a:t> et </a:t>
            </a:r>
            <a:r>
              <a:rPr lang="en-US" sz="1200" dirty="0" err="1"/>
              <a:t>maîtriser</a:t>
            </a:r>
            <a:r>
              <a:rPr lang="en-US" sz="1200" dirty="0"/>
              <a:t> son fauteuil (</a:t>
            </a:r>
            <a:r>
              <a:rPr lang="en-US" sz="1200" dirty="0" err="1"/>
              <a:t>vitesse</a:t>
            </a:r>
            <a:r>
              <a:rPr lang="en-US" sz="1200" dirty="0"/>
              <a:t>, terrain </a:t>
            </a:r>
            <a:r>
              <a:rPr lang="en-US" sz="1200" dirty="0" err="1"/>
              <a:t>accidenté</a:t>
            </a:r>
            <a:r>
              <a:rPr lang="en-US" sz="1200" dirty="0"/>
              <a:t>, etc., </a:t>
            </a:r>
            <a:r>
              <a:rPr lang="en-US" sz="1200" dirty="0" err="1"/>
              <a:t>connaissance</a:t>
            </a:r>
            <a:r>
              <a:rPr lang="en-US" sz="1200" dirty="0"/>
              <a:t> de </a:t>
            </a:r>
            <a:r>
              <a:rPr lang="en-US" sz="1200" dirty="0" err="1"/>
              <a:t>ses</a:t>
            </a:r>
            <a:r>
              <a:rPr lang="en-US" sz="1200" dirty="0"/>
              <a:t> devoirs de prudence vis-à-vis des </a:t>
            </a:r>
            <a:r>
              <a:rPr lang="en-US" sz="1200" dirty="0" err="1"/>
              <a:t>autres</a:t>
            </a:r>
            <a:r>
              <a:rPr lang="en-US" sz="1200" dirty="0"/>
              <a:t>).</a:t>
            </a:r>
            <a:br>
              <a:rPr lang="en-US" sz="1200" dirty="0"/>
            </a:br>
            <a:r>
              <a:rPr lang="en-US" sz="1200" dirty="0"/>
              <a:t>- </a:t>
            </a:r>
            <a:r>
              <a:rPr lang="en-US" sz="1200" dirty="0" err="1"/>
              <a:t>L’installation</a:t>
            </a:r>
            <a:r>
              <a:rPr lang="en-US" sz="1200" dirty="0"/>
              <a:t> de </a:t>
            </a:r>
            <a:r>
              <a:rPr lang="en-US" sz="1200" dirty="0" err="1"/>
              <a:t>l’élève</a:t>
            </a:r>
            <a:r>
              <a:rPr lang="en-US" sz="1200" dirty="0"/>
              <a:t>, le </a:t>
            </a:r>
            <a:r>
              <a:rPr lang="en-US" sz="1200" dirty="0" err="1"/>
              <a:t>réglage</a:t>
            </a:r>
            <a:r>
              <a:rPr lang="en-US" sz="1200" dirty="0"/>
              <a:t> des repose-</a:t>
            </a:r>
            <a:r>
              <a:rPr lang="en-US" sz="1200" dirty="0" err="1"/>
              <a:t>pieds</a:t>
            </a:r>
            <a:r>
              <a:rPr lang="en-US" sz="1200" dirty="0"/>
              <a:t>, le </a:t>
            </a:r>
            <a:r>
              <a:rPr lang="en-US" sz="1200" dirty="0" err="1"/>
              <a:t>rôle</a:t>
            </a:r>
            <a:r>
              <a:rPr lang="en-US" sz="1200" dirty="0"/>
              <a:t> des </a:t>
            </a:r>
            <a:r>
              <a:rPr lang="en-US" sz="1200" dirty="0" err="1"/>
              <a:t>différentes</a:t>
            </a:r>
            <a:r>
              <a:rPr lang="en-US" sz="1200" dirty="0"/>
              <a:t> adaptations </a:t>
            </a:r>
            <a:r>
              <a:rPr lang="en-US" sz="1200" dirty="0" err="1"/>
              <a:t>ou</a:t>
            </a:r>
            <a:r>
              <a:rPr lang="en-US" sz="1200" dirty="0"/>
              <a:t> </a:t>
            </a:r>
            <a:r>
              <a:rPr lang="en-US" sz="1200" dirty="0" err="1"/>
              <a:t>éventuels</a:t>
            </a:r>
            <a:r>
              <a:rPr lang="en-US" sz="1200" dirty="0"/>
              <a:t> </a:t>
            </a:r>
            <a:r>
              <a:rPr lang="en-US" sz="1200" dirty="0" err="1"/>
              <a:t>accessoires</a:t>
            </a:r>
            <a:r>
              <a:rPr lang="en-US" sz="1200" dirty="0"/>
              <a:t> (</a:t>
            </a:r>
            <a:r>
              <a:rPr lang="en-US" sz="1200" dirty="0" err="1"/>
              <a:t>coussin</a:t>
            </a:r>
            <a:r>
              <a:rPr lang="en-US" sz="1200" dirty="0"/>
              <a:t> anti-</a:t>
            </a:r>
            <a:r>
              <a:rPr lang="en-US" sz="1200" dirty="0" err="1"/>
              <a:t>escarres</a:t>
            </a:r>
            <a:r>
              <a:rPr lang="en-US" sz="1200" dirty="0"/>
              <a:t>, repose-tête, </a:t>
            </a:r>
            <a:r>
              <a:rPr lang="en-US" sz="1200" dirty="0" err="1"/>
              <a:t>tablette</a:t>
            </a:r>
            <a:r>
              <a:rPr lang="en-US" sz="1200" dirty="0"/>
              <a:t>, table à plateau mobile, etc.).</a:t>
            </a:r>
            <a:br>
              <a:rPr lang="en-US" sz="1200" dirty="0"/>
            </a:br>
            <a:r>
              <a:rPr lang="en-US" sz="1200" dirty="0"/>
              <a:t>- La </a:t>
            </a:r>
            <a:r>
              <a:rPr lang="en-US" sz="1200" dirty="0" err="1"/>
              <a:t>capacité</a:t>
            </a:r>
            <a:r>
              <a:rPr lang="en-US" sz="1200" dirty="0"/>
              <a:t> de </a:t>
            </a:r>
            <a:r>
              <a:rPr lang="en-US" sz="1200" dirty="0" err="1"/>
              <a:t>l’élève</a:t>
            </a:r>
            <a:r>
              <a:rPr lang="en-US" sz="1200" dirty="0"/>
              <a:t> à </a:t>
            </a:r>
            <a:r>
              <a:rPr lang="en-US" sz="1200" dirty="0" err="1"/>
              <a:t>réaliser</a:t>
            </a:r>
            <a:r>
              <a:rPr lang="en-US" sz="1200" dirty="0"/>
              <a:t> </a:t>
            </a:r>
            <a:r>
              <a:rPr lang="en-US" sz="1200" dirty="0" err="1"/>
              <a:t>partiellement</a:t>
            </a:r>
            <a:r>
              <a:rPr lang="en-US" sz="1200" dirty="0"/>
              <a:t> </a:t>
            </a:r>
            <a:r>
              <a:rPr lang="en-US" sz="1200" dirty="0" err="1"/>
              <a:t>ou</a:t>
            </a:r>
            <a:r>
              <a:rPr lang="en-US" sz="1200" dirty="0"/>
              <a:t> non </a:t>
            </a:r>
            <a:r>
              <a:rPr lang="en-US" sz="1200" dirty="0" err="1"/>
              <a:t>ses</a:t>
            </a:r>
            <a:r>
              <a:rPr lang="en-US" sz="1200" dirty="0"/>
              <a:t> </a:t>
            </a:r>
            <a:r>
              <a:rPr lang="en-US" sz="1200" dirty="0" err="1"/>
              <a:t>transferts</a:t>
            </a:r>
            <a:r>
              <a:rPr lang="en-US" sz="1200" dirty="0"/>
              <a:t>.(fauteuil-chaise, fauteuil cuvette WC, etc.).</a:t>
            </a:r>
            <a:br>
              <a:rPr lang="en-US" sz="1200" dirty="0"/>
            </a:br>
            <a:r>
              <a:rPr lang="en-US" sz="1200" dirty="0"/>
              <a:t>- Les </a:t>
            </a:r>
            <a:r>
              <a:rPr lang="en-US" sz="1200" dirty="0" err="1"/>
              <a:t>caractéristiques</a:t>
            </a:r>
            <a:r>
              <a:rPr lang="en-US" sz="1200" dirty="0"/>
              <a:t> techniques du fauteuil : </a:t>
            </a:r>
            <a:r>
              <a:rPr lang="en-US" sz="1200" dirty="0" err="1"/>
              <a:t>pliage</a:t>
            </a:r>
            <a:r>
              <a:rPr lang="en-US" sz="1200" dirty="0"/>
              <a:t>, </a:t>
            </a:r>
            <a:r>
              <a:rPr lang="en-US" sz="1200" dirty="0" err="1"/>
              <a:t>chargement</a:t>
            </a:r>
            <a:r>
              <a:rPr lang="en-US" sz="1200" dirty="0"/>
              <a:t> d’un fauteuil </a:t>
            </a:r>
            <a:r>
              <a:rPr lang="en-US" sz="1200" dirty="0" err="1"/>
              <a:t>électrique</a:t>
            </a:r>
            <a:r>
              <a:rPr lang="en-US" sz="1200" dirty="0"/>
              <a:t>, </a:t>
            </a:r>
            <a:r>
              <a:rPr lang="en-US" sz="1200" dirty="0" err="1"/>
              <a:t>poids</a:t>
            </a:r>
            <a:r>
              <a:rPr lang="en-US" sz="1200" dirty="0"/>
              <a:t>, recharge des batteries.</a:t>
            </a:r>
            <a:br>
              <a:rPr lang="en-US" sz="1200" dirty="0"/>
            </a:br>
            <a:r>
              <a:rPr lang="en-US" sz="1200" dirty="0"/>
              <a:t>- La </a:t>
            </a:r>
            <a:r>
              <a:rPr lang="en-US" sz="1200" dirty="0" err="1"/>
              <a:t>nécessité</a:t>
            </a:r>
            <a:r>
              <a:rPr lang="en-US" sz="1200" dirty="0"/>
              <a:t> </a:t>
            </a:r>
            <a:r>
              <a:rPr lang="en-US" sz="1200" dirty="0" err="1"/>
              <a:t>d’adaptations</a:t>
            </a:r>
            <a:r>
              <a:rPr lang="en-US" sz="1200" dirty="0"/>
              <a:t> techniques et </a:t>
            </a:r>
            <a:r>
              <a:rPr lang="en-US" sz="1200" dirty="0" err="1"/>
              <a:t>pédagogiques</a:t>
            </a:r>
            <a:r>
              <a:rPr lang="en-US" sz="1200" dirty="0"/>
              <a:t>.</a:t>
            </a:r>
            <a:br>
              <a:rPr lang="en-US" sz="1200" dirty="0"/>
            </a:br>
            <a:r>
              <a:rPr lang="en-US" sz="1200" dirty="0"/>
              <a:t>- </a:t>
            </a:r>
            <a:r>
              <a:rPr lang="en-US" sz="1200" dirty="0" err="1"/>
              <a:t>L’attitude</a:t>
            </a:r>
            <a:r>
              <a:rPr lang="en-US" sz="1200" dirty="0"/>
              <a:t> à </a:t>
            </a:r>
            <a:r>
              <a:rPr lang="en-US" sz="1200" dirty="0" err="1"/>
              <a:t>tenir</a:t>
            </a:r>
            <a:r>
              <a:rPr lang="en-US" sz="1200" dirty="0"/>
              <a:t> </a:t>
            </a:r>
            <a:r>
              <a:rPr lang="en-US" sz="1200" dirty="0" err="1"/>
              <a:t>en</a:t>
            </a:r>
            <a:r>
              <a:rPr lang="en-US" sz="1200" dirty="0"/>
              <a:t> </a:t>
            </a:r>
            <a:r>
              <a:rPr lang="en-US" sz="1200" dirty="0" err="1"/>
              <a:t>cas</a:t>
            </a:r>
            <a:r>
              <a:rPr lang="en-US" sz="1200" dirty="0"/>
              <a:t> de </a:t>
            </a:r>
            <a:r>
              <a:rPr lang="en-US" sz="1200" dirty="0" err="1"/>
              <a:t>casse</a:t>
            </a:r>
            <a:r>
              <a:rPr lang="en-US" sz="1200" dirty="0"/>
              <a:t> </a:t>
            </a:r>
            <a:r>
              <a:rPr lang="en-US" sz="1200" dirty="0" err="1"/>
              <a:t>ou</a:t>
            </a:r>
            <a:r>
              <a:rPr lang="en-US" sz="1200" dirty="0"/>
              <a:t> </a:t>
            </a:r>
            <a:r>
              <a:rPr lang="en-US" sz="1200" dirty="0" err="1"/>
              <a:t>panne</a:t>
            </a:r>
            <a:r>
              <a:rPr lang="en-US" sz="1200" dirty="0"/>
              <a:t> avec des </a:t>
            </a:r>
            <a:r>
              <a:rPr lang="en-US" sz="1200" dirty="0" err="1"/>
              <a:t>réparations</a:t>
            </a:r>
            <a:r>
              <a:rPr lang="en-US" sz="1200" dirty="0"/>
              <a:t> pour </a:t>
            </a:r>
            <a:r>
              <a:rPr lang="en-US" sz="1200" dirty="0" err="1"/>
              <a:t>l’essentiel</a:t>
            </a:r>
            <a:r>
              <a:rPr lang="en-US" sz="1200" dirty="0"/>
              <a:t> </a:t>
            </a:r>
            <a:r>
              <a:rPr lang="en-US" sz="1200" dirty="0" err="1"/>
              <a:t>effectuées</a:t>
            </a:r>
            <a:r>
              <a:rPr lang="en-US" sz="1200" dirty="0"/>
              <a:t> par un </a:t>
            </a:r>
            <a:r>
              <a:rPr lang="en-US" sz="1200" dirty="0" err="1"/>
              <a:t>fournisseur</a:t>
            </a:r>
            <a:r>
              <a:rPr lang="en-US" sz="1200" dirty="0"/>
              <a:t> </a:t>
            </a:r>
            <a:r>
              <a:rPr lang="en-US" sz="1200" dirty="0" err="1"/>
              <a:t>agréé</a:t>
            </a:r>
            <a:r>
              <a:rPr lang="en-US" sz="1200" dirty="0"/>
              <a:t> </a:t>
            </a:r>
            <a:r>
              <a:rPr lang="en-US" sz="1200" dirty="0" err="1"/>
              <a:t>apte</a:t>
            </a:r>
            <a:r>
              <a:rPr lang="en-US" sz="1200" dirty="0"/>
              <a:t> à </a:t>
            </a:r>
            <a:r>
              <a:rPr lang="en-US" sz="1200" dirty="0" err="1"/>
              <a:t>intervenir</a:t>
            </a:r>
            <a:r>
              <a:rPr lang="en-US" sz="1200" dirty="0"/>
              <a:t> </a:t>
            </a:r>
            <a:r>
              <a:rPr lang="en-US" sz="1200" dirty="0" err="1"/>
              <a:t>rapidement</a:t>
            </a:r>
            <a:r>
              <a:rPr lang="en-US" sz="1200" dirty="0"/>
              <a:t> </a:t>
            </a:r>
            <a:r>
              <a:rPr lang="en-US" sz="1200" dirty="0" err="1"/>
              <a:t>en</a:t>
            </a:r>
            <a:r>
              <a:rPr lang="en-US" sz="1200" dirty="0"/>
              <a:t> </a:t>
            </a:r>
            <a:r>
              <a:rPr lang="en-US" sz="1200" dirty="0" err="1"/>
              <a:t>cas</a:t>
            </a:r>
            <a:r>
              <a:rPr lang="en-US" sz="1200" dirty="0"/>
              <a:t> </a:t>
            </a:r>
            <a:r>
              <a:rPr lang="en-US" sz="1200" dirty="0" err="1"/>
              <a:t>d’immobilisation</a:t>
            </a:r>
            <a:r>
              <a:rPr lang="en-US" sz="1200" dirty="0"/>
              <a:t> du fauteuil.</a:t>
            </a:r>
            <a:br>
              <a:rPr lang="en-US" sz="1200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 err="1"/>
              <a:t>Quel</a:t>
            </a:r>
            <a:r>
              <a:rPr lang="en-US" sz="1200" dirty="0"/>
              <a:t> </a:t>
            </a:r>
            <a:r>
              <a:rPr lang="en-US" sz="1200" dirty="0" err="1"/>
              <a:t>que</a:t>
            </a:r>
            <a:r>
              <a:rPr lang="en-US" sz="1200" dirty="0"/>
              <a:t> </a:t>
            </a:r>
            <a:r>
              <a:rPr lang="en-US" sz="1200" dirty="0" err="1"/>
              <a:t>soit</a:t>
            </a:r>
            <a:r>
              <a:rPr lang="en-US" sz="1200" dirty="0"/>
              <a:t> </a:t>
            </a:r>
            <a:r>
              <a:rPr lang="en-US" sz="1200" dirty="0" err="1"/>
              <a:t>l’attrait</a:t>
            </a:r>
            <a:r>
              <a:rPr lang="en-US" sz="1200" dirty="0"/>
              <a:t> du fauteuil pour les </a:t>
            </a:r>
            <a:r>
              <a:rPr lang="en-US" sz="1200" dirty="0" err="1"/>
              <a:t>autres</a:t>
            </a:r>
            <a:r>
              <a:rPr lang="en-US" sz="1200" dirty="0"/>
              <a:t> </a:t>
            </a:r>
            <a:r>
              <a:rPr lang="en-US" sz="1200" dirty="0" err="1"/>
              <a:t>élèves</a:t>
            </a:r>
            <a:r>
              <a:rPr lang="en-US" sz="1200" dirty="0"/>
              <a:t>, le fauteuil ne </a:t>
            </a:r>
            <a:r>
              <a:rPr lang="en-US" sz="1200" dirty="0" err="1"/>
              <a:t>peut</a:t>
            </a:r>
            <a:r>
              <a:rPr lang="en-US" sz="1200" dirty="0"/>
              <a:t> </a:t>
            </a:r>
            <a:r>
              <a:rPr lang="en-US" sz="1200" dirty="0" err="1"/>
              <a:t>en</a:t>
            </a:r>
            <a:r>
              <a:rPr lang="en-US" sz="1200" dirty="0"/>
              <a:t> </a:t>
            </a:r>
            <a:r>
              <a:rPr lang="en-US" sz="1200" dirty="0" err="1"/>
              <a:t>aucun</a:t>
            </a:r>
            <a:r>
              <a:rPr lang="en-US" sz="1200" dirty="0"/>
              <a:t> </a:t>
            </a:r>
            <a:r>
              <a:rPr lang="en-US" sz="1200" dirty="0" err="1"/>
              <a:t>cas</a:t>
            </a:r>
            <a:r>
              <a:rPr lang="en-US" sz="1200" dirty="0"/>
              <a:t> </a:t>
            </a:r>
            <a:r>
              <a:rPr lang="en-US" sz="1200" dirty="0" err="1"/>
              <a:t>être</a:t>
            </a:r>
            <a:r>
              <a:rPr lang="en-US" sz="1200" dirty="0"/>
              <a:t> un </a:t>
            </a:r>
            <a:r>
              <a:rPr lang="en-US" sz="1200" dirty="0" err="1"/>
              <a:t>jouet</a:t>
            </a:r>
            <a:r>
              <a:rPr lang="en-US" sz="1200" dirty="0"/>
              <a:t> </a:t>
            </a:r>
            <a:r>
              <a:rPr lang="en-US" sz="1200" dirty="0" err="1"/>
              <a:t>ou</a:t>
            </a:r>
            <a:r>
              <a:rPr lang="en-US" sz="1200" dirty="0"/>
              <a:t> un </a:t>
            </a:r>
            <a:r>
              <a:rPr lang="en-US" sz="1200" dirty="0" err="1"/>
              <a:t>moyen</a:t>
            </a:r>
            <a:r>
              <a:rPr lang="en-US" sz="1200" dirty="0"/>
              <a:t> de transport « </a:t>
            </a:r>
            <a:r>
              <a:rPr lang="en-US" sz="1200" dirty="0" err="1"/>
              <a:t>collectif</a:t>
            </a:r>
            <a:r>
              <a:rPr lang="en-US" sz="1200" dirty="0"/>
              <a:t> », </a:t>
            </a:r>
            <a:r>
              <a:rPr lang="en-US" sz="1200" dirty="0" err="1"/>
              <a:t>en</a:t>
            </a:r>
            <a:r>
              <a:rPr lang="en-US" sz="1200" dirty="0"/>
              <a:t> </a:t>
            </a:r>
            <a:r>
              <a:rPr lang="en-US" sz="1200" dirty="0" err="1"/>
              <a:t>particulier</a:t>
            </a:r>
            <a:r>
              <a:rPr lang="en-US" sz="1200" dirty="0"/>
              <a:t> enfant qui </a:t>
            </a:r>
            <a:r>
              <a:rPr lang="en-US" sz="1200" dirty="0" err="1"/>
              <a:t>monte</a:t>
            </a:r>
            <a:r>
              <a:rPr lang="en-US" sz="1200" dirty="0"/>
              <a:t> </a:t>
            </a:r>
            <a:r>
              <a:rPr lang="en-US" sz="1200" dirty="0" err="1"/>
              <a:t>sur</a:t>
            </a:r>
            <a:r>
              <a:rPr lang="en-US" sz="1200" dirty="0"/>
              <a:t> </a:t>
            </a:r>
            <a:r>
              <a:rPr lang="en-US" sz="1200" dirty="0" err="1"/>
              <a:t>l’arrière</a:t>
            </a:r>
            <a:r>
              <a:rPr lang="en-US" sz="1200" dirty="0"/>
              <a:t> du fauteuil pour faire le tour de la </a:t>
            </a:r>
            <a:r>
              <a:rPr lang="en-US" sz="1200" dirty="0" err="1"/>
              <a:t>cour</a:t>
            </a:r>
            <a:r>
              <a:rPr lang="en-US" sz="1200" dirty="0"/>
              <a:t>.</a:t>
            </a:r>
            <a:endParaRPr lang="el-GR" sz="1200" dirty="0"/>
          </a:p>
          <a:p>
            <a:endParaRPr lang="el-GR" sz="1050" dirty="0"/>
          </a:p>
        </p:txBody>
      </p:sp>
    </p:spTree>
    <p:extLst>
      <p:ext uri="{BB962C8B-B14F-4D97-AF65-F5344CB8AC3E}">
        <p14:creationId xmlns:p14="http://schemas.microsoft.com/office/powerpoint/2010/main" val="35359730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Τέλος Ενότητας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329551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z="4400" dirty="0" smtClean="0"/>
              <a:t> Φυσικοθεραπεία </a:t>
            </a:r>
            <a:br>
              <a:rPr lang="el-GR" sz="4400" dirty="0" smtClean="0"/>
            </a:br>
            <a:r>
              <a:rPr lang="el-GR" sz="4400" dirty="0" smtClean="0"/>
              <a:t> 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9068874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b="1" dirty="0" smtClean="0"/>
              <a:t>Χρηματοδότηση</a:t>
            </a:r>
            <a:endParaRPr lang="el-GR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4279" y="1562095"/>
            <a:ext cx="8188858" cy="3064225"/>
          </a:xfrm>
        </p:spPr>
        <p:txBody>
          <a:bodyPr>
            <a:noAutofit/>
          </a:bodyPr>
          <a:lstStyle/>
          <a:p>
            <a:r>
              <a:rPr lang="el-GR" sz="2000" dirty="0"/>
              <a:t>Το παρόν εκπαιδευτικό υλικό έχει αναπτυχθεί </a:t>
            </a:r>
            <a:r>
              <a:rPr lang="el-GR" sz="2000" dirty="0" err="1"/>
              <a:t>στ</a:t>
            </a:r>
            <a:r>
              <a:rPr lang="en-US" sz="2000" dirty="0"/>
              <a:t>o</a:t>
            </a:r>
            <a:r>
              <a:rPr lang="el-GR" sz="2000" dirty="0"/>
              <a:t> </a:t>
            </a:r>
            <a:r>
              <a:rPr lang="el-GR" sz="2000" dirty="0" err="1"/>
              <a:t>πλαίσι</a:t>
            </a:r>
            <a:r>
              <a:rPr lang="en-US" sz="2000" dirty="0"/>
              <a:t>o</a:t>
            </a:r>
            <a:r>
              <a:rPr lang="el-GR" sz="2000" dirty="0"/>
              <a:t> του εκπαιδευτικού έργου του διδάσκοντα.</a:t>
            </a:r>
            <a:endParaRPr lang="en-US" sz="2000" dirty="0"/>
          </a:p>
          <a:p>
            <a:r>
              <a:rPr lang="el-GR" sz="2000" dirty="0"/>
              <a:t>Το έργο «</a:t>
            </a:r>
            <a:r>
              <a:rPr lang="el-GR" sz="2000" b="1" dirty="0"/>
              <a:t>Ανοικτά Ακαδημαϊκά Μαθήματα στο Πανεπιστήμιο Αθηνών</a:t>
            </a:r>
            <a:r>
              <a:rPr lang="el-GR" sz="2000" dirty="0"/>
              <a:t>» έχει χρηματοδοτήσει μόνο την αναδιαμόρφωση του εκπαιδευτικού υλικού. </a:t>
            </a:r>
            <a:endParaRPr lang="en-US" sz="2000" dirty="0"/>
          </a:p>
          <a:p>
            <a:r>
              <a:rPr lang="el-GR" sz="2000" dirty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Logo espa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885" y="5089486"/>
            <a:ext cx="4126230" cy="104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09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1485900" y="256148"/>
            <a:ext cx="6172200" cy="594066"/>
          </a:xfrm>
        </p:spPr>
        <p:txBody>
          <a:bodyPr>
            <a:noAutofit/>
          </a:bodyPr>
          <a:lstStyle/>
          <a:p>
            <a:r>
              <a:rPr lang="el-GR" sz="4400" b="1" dirty="0"/>
              <a:t>Σημείωμα </a:t>
            </a:r>
            <a:r>
              <a:rPr lang="el-GR" sz="4400" b="1" dirty="0" smtClean="0"/>
              <a:t>Αδειοδότησης</a:t>
            </a:r>
            <a:endParaRPr lang="el-GR" sz="4400" b="1" dirty="0"/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1223628" y="1140496"/>
            <a:ext cx="6696744" cy="12421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500" dirty="0"/>
              <a:t>Το παρόν υλικό διατίθεται με τους όρους </a:t>
            </a:r>
            <a:r>
              <a:rPr lang="el-GR" sz="1500" b="1" dirty="0"/>
              <a:t>της</a:t>
            </a:r>
            <a:r>
              <a:rPr lang="el-GR" sz="1500" dirty="0"/>
              <a:t>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500" dirty="0" err="1"/>
              <a:t>κ.λ.π</a:t>
            </a:r>
            <a:r>
              <a:rPr lang="el-GR" sz="1500" dirty="0"/>
              <a:t>.,  τα οποία εμπεριέχονται σε αυτό και τα οποία αναφέρονται μαζί με τους όρους χρήσης τους στο «Σημείωμα Χρήσης Έργων Τρίτων».                     </a:t>
            </a:r>
          </a:p>
          <a:p>
            <a:pPr marL="0" indent="0">
              <a:buNone/>
            </a:pPr>
            <a:endParaRPr lang="el-GR" sz="1500" dirty="0"/>
          </a:p>
        </p:txBody>
      </p:sp>
      <p:pic>
        <p:nvPicPr>
          <p:cNvPr id="2056" name="Picture copyright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753" y="2672916"/>
            <a:ext cx="1236495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"/>
          <p:cNvSpPr txBox="1"/>
          <p:nvPr/>
        </p:nvSpPr>
        <p:spPr>
          <a:xfrm>
            <a:off x="1223628" y="3331616"/>
            <a:ext cx="6777372" cy="2592288"/>
          </a:xfrm>
          <a:prstGeom prst="rect">
            <a:avLst/>
          </a:prstGeom>
        </p:spPr>
        <p:txBody>
          <a:bodyPr vert="horz" wrap="square" lIns="68580" tIns="34290" rIns="68580" bIns="34290" rtlCol="0" anchor="ctr">
            <a:normAutofit/>
          </a:bodyPr>
          <a:lstStyle/>
          <a:p>
            <a:r>
              <a:rPr lang="el-GR" sz="1350" dirty="0"/>
              <a:t>[1] http://creativecommons.org/licenses/by-nc-sa/4.0/ </a:t>
            </a:r>
            <a:endParaRPr lang="en-US" sz="1350" dirty="0"/>
          </a:p>
          <a:p>
            <a:endParaRPr lang="el-GR" sz="1350" dirty="0"/>
          </a:p>
          <a:p>
            <a:r>
              <a:rPr lang="el-GR" sz="1350" dirty="0"/>
              <a:t>Ως </a:t>
            </a:r>
            <a:r>
              <a:rPr lang="el-GR" sz="1350" b="1" dirty="0"/>
              <a:t>Μη Εμπορική</a:t>
            </a:r>
            <a:r>
              <a:rPr lang="el-GR" sz="1350" dirty="0"/>
              <a:t> ορίζεται η χρήση: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l-GR" sz="1350" dirty="0"/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l-GR" sz="1350" dirty="0"/>
              <a:t>που</a:t>
            </a:r>
            <a:r>
              <a:rPr lang="en-GB" sz="1350" dirty="0"/>
              <a:t> </a:t>
            </a:r>
            <a:r>
              <a:rPr lang="el-GR" sz="1350" dirty="0"/>
              <a:t>δεν περιλαμβάνει οικονομική συναλλαγή ως προϋπόθεση για τη χρήση ή πρόσβαση στο έργο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l-GR" sz="1350" dirty="0"/>
              <a:t>που</a:t>
            </a:r>
            <a:r>
              <a:rPr lang="en-GB" sz="1350" dirty="0"/>
              <a:t> </a:t>
            </a:r>
            <a:r>
              <a:rPr lang="el-GR" sz="1350" dirty="0"/>
              <a:t>δεν προσπορίζει στο διανομέα του έργου και</a:t>
            </a:r>
            <a:r>
              <a:rPr lang="en-GB" sz="1350" dirty="0"/>
              <a:t> </a:t>
            </a:r>
            <a:r>
              <a:rPr lang="el-GR" sz="1350" dirty="0"/>
              <a:t>αδειοδόχο</a:t>
            </a:r>
            <a:r>
              <a:rPr lang="en-GB" sz="1350" dirty="0"/>
              <a:t> </a:t>
            </a:r>
            <a:r>
              <a:rPr lang="el-GR" sz="1350" dirty="0"/>
              <a:t>έμμεσο οικονομικό όφελος (π.χ. διαφημίσεις) από την προβολή του έργου σε διαδικτυακό τόπο</a:t>
            </a: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l-GR" sz="1350" dirty="0"/>
          </a:p>
          <a:p>
            <a:r>
              <a:rPr lang="el-GR" sz="1350" dirty="0"/>
              <a:t>Ο δικαιούχος μπορεί να παρέχει στον αδειοδόχο ξεχωριστή άδεια να χρησιμοποιεί το έργο για εμπορική χρήση, εφόσον αυτό του ζητηθεί.</a:t>
            </a:r>
          </a:p>
        </p:txBody>
      </p:sp>
    </p:spTree>
    <p:extLst>
      <p:ext uri="{BB962C8B-B14F-4D97-AF65-F5344CB8AC3E}">
        <p14:creationId xmlns:p14="http://schemas.microsoft.com/office/powerpoint/2010/main" val="178250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759" y="561442"/>
            <a:ext cx="7774663" cy="857250"/>
          </a:xfrm>
        </p:spPr>
        <p:txBody>
          <a:bodyPr>
            <a:noAutofit/>
          </a:bodyPr>
          <a:lstStyle/>
          <a:p>
            <a:r>
              <a:rPr lang="el-GR" sz="4400" dirty="0"/>
              <a:t>Σημείωμα Χρήσης Έργων </a:t>
            </a:r>
            <a:r>
              <a:rPr lang="el-GR" sz="4400" dirty="0" smtClean="0"/>
              <a:t>Τρίτων</a:t>
            </a:r>
            <a:endParaRPr lang="el-GR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6476" y="2067432"/>
            <a:ext cx="7045964" cy="286231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dirty="0" smtClean="0"/>
              <a:t>Το </a:t>
            </a:r>
            <a:r>
              <a:rPr lang="el-GR" dirty="0"/>
              <a:t>Έργο αυτό κάνει χρήση των ακόλουθων έργων:</a:t>
            </a:r>
          </a:p>
          <a:p>
            <a:pPr marL="0" indent="0" algn="ctr">
              <a:buNone/>
            </a:pPr>
            <a:r>
              <a:rPr lang="el-GR" b="1" dirty="0"/>
              <a:t>Εικόνες</a:t>
            </a:r>
            <a:r>
              <a:rPr lang="en-US" b="1" dirty="0"/>
              <a:t>/</a:t>
            </a:r>
            <a:r>
              <a:rPr lang="el-GR" b="1" dirty="0"/>
              <a:t>Φωτογραφίες</a:t>
            </a:r>
            <a:endParaRPr lang="en-US" b="1" dirty="0"/>
          </a:p>
          <a:p>
            <a:pPr marL="0" indent="0" algn="ctr">
              <a:buNone/>
            </a:pPr>
            <a:endParaRPr lang="el-GR" b="1" dirty="0"/>
          </a:p>
          <a:p>
            <a:pPr marL="0" indent="0" algn="ctr">
              <a:buNone/>
            </a:pPr>
            <a:r>
              <a:rPr lang="el-GR" i="1" dirty="0"/>
              <a:t>Τα εν λόγω έργα έχουν ανακτηθεί από το διαδίκτυο για εκπαιδευτικούς σκοπούς</a:t>
            </a:r>
          </a:p>
        </p:txBody>
      </p:sp>
    </p:spTree>
    <p:extLst>
      <p:ext uri="{BB962C8B-B14F-4D97-AF65-F5344CB8AC3E}">
        <p14:creationId xmlns:p14="http://schemas.microsoft.com/office/powerpoint/2010/main" val="310248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2673" y="484360"/>
            <a:ext cx="8229600" cy="5165001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l-GR" sz="3200" dirty="0">
                <a:ea typeface="Times New Roman" panose="02020603050405020304" pitchFamily="18" charset="0"/>
                <a:cs typeface="Arial" panose="020B0604020202020204" pitchFamily="34" charset="0"/>
              </a:rPr>
              <a:t>Οι διάφορες μορφές της Ε.Π. έχουν κοινό χαρακτηριστικό τη μόνιμη αλλά μεταβαλλόμενη διαταραχή του ελέγχου και του συντονισμού των προτύπων στάσης και κίνησης.</a:t>
            </a:r>
            <a:endParaRPr lang="el-GR" sz="3200" dirty="0">
              <a:ea typeface="Times New Roman" panose="02020603050405020304" pitchFamily="18" charset="0"/>
            </a:endParaRPr>
          </a:p>
          <a:p>
            <a:r>
              <a:rPr lang="el-GR" sz="3200" dirty="0">
                <a:ea typeface="Times New Roman" panose="02020603050405020304" pitchFamily="18" charset="0"/>
                <a:cs typeface="Arial" panose="020B0604020202020204" pitchFamily="34" charset="0"/>
              </a:rPr>
              <a:t>Στην πλαστικότητα του εγκεφάλου στηρίζεται και η φυσικοθεραπεία, στην προσπάθειά της να «διδάξει» την σωστή κίνηση στο παιδί που παρουσιάζει κινητικό έλλειμμα. 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459779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93413" y="1011727"/>
            <a:ext cx="8229600" cy="4525963"/>
          </a:xfrm>
        </p:spPr>
        <p:txBody>
          <a:bodyPr/>
          <a:lstStyle/>
          <a:p>
            <a:r>
              <a:rPr lang="el-GR" sz="3600" dirty="0"/>
              <a:t>Φυσιολογική κινητική ανάπτυξη</a:t>
            </a:r>
            <a:r>
              <a:rPr lang="en-US" sz="3600" dirty="0"/>
              <a:t>: </a:t>
            </a:r>
            <a:r>
              <a:rPr lang="el-GR" sz="3600" dirty="0"/>
              <a:t>το παιδί κατακτά και διατηρεί την ικανότητα να στέκεται και να κινείται ενάντια στη βαρύτητα και να ισορροπεί. </a:t>
            </a:r>
          </a:p>
          <a:p>
            <a:r>
              <a:rPr lang="el-GR" sz="3600" dirty="0"/>
              <a:t>Αυτό προϋποθέτει φυσιολογικό μυϊκό τόνο και ελεύθερες αρθρώσεις</a:t>
            </a:r>
            <a:r>
              <a:rPr lang="el-GR" sz="3600" dirty="0" smtClean="0"/>
              <a:t>.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3398977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 smtClean="0"/>
              <a:t>Αξιολόγηση των παιδιών Με Ε.Π.</a:t>
            </a:r>
            <a:endParaRPr lang="el-GR" sz="44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28598"/>
            <a:ext cx="8388036" cy="4891134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l-GR" sz="3200" dirty="0">
                <a:ea typeface="Times New Roman" panose="02020603050405020304" pitchFamily="18" charset="0"/>
                <a:cs typeface="Arial" panose="020B0604020202020204" pitchFamily="34" charset="0"/>
              </a:rPr>
              <a:t>Αξιολόγηση του πρόωρου και </a:t>
            </a:r>
            <a:r>
              <a:rPr lang="el-GR" sz="3200" dirty="0" err="1">
                <a:ea typeface="Times New Roman" panose="02020603050405020304" pitchFamily="18" charset="0"/>
                <a:cs typeface="Arial" panose="020B0604020202020204" pitchFamily="34" charset="0"/>
              </a:rPr>
              <a:t>τελειόμηνου</a:t>
            </a:r>
            <a:r>
              <a:rPr lang="el-GR" sz="3200" dirty="0">
                <a:ea typeface="Times New Roman" panose="02020603050405020304" pitchFamily="18" charset="0"/>
                <a:cs typeface="Arial" panose="020B0604020202020204" pitchFamily="34" charset="0"/>
              </a:rPr>
              <a:t> νεογνού (</a:t>
            </a:r>
            <a:r>
              <a:rPr lang="en-US" sz="3200" dirty="0">
                <a:ea typeface="Times New Roman" panose="02020603050405020304" pitchFamily="18" charset="0"/>
                <a:cs typeface="Arial" panose="020B0604020202020204" pitchFamily="34" charset="0"/>
              </a:rPr>
              <a:t>test </a:t>
            </a:r>
            <a:r>
              <a:rPr lang="en-US" sz="3200" dirty="0" err="1">
                <a:ea typeface="Times New Roman" panose="02020603050405020304" pitchFamily="18" charset="0"/>
                <a:cs typeface="Arial" panose="020B0604020202020204" pitchFamily="34" charset="0"/>
              </a:rPr>
              <a:t>Dubowitz</a:t>
            </a:r>
            <a:r>
              <a:rPr lang="el-GR" sz="32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ea typeface="Times New Roman" panose="02020603050405020304" pitchFamily="18" charset="0"/>
                <a:cs typeface="Arial" panose="020B0604020202020204" pitchFamily="34" charset="0"/>
              </a:rPr>
              <a:t>Brazelton</a:t>
            </a:r>
            <a:r>
              <a:rPr lang="el-GR" sz="32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200" dirty="0">
                <a:ea typeface="Times New Roman" panose="02020603050405020304" pitchFamily="18" charset="0"/>
                <a:cs typeface="Arial" panose="020B0604020202020204" pitchFamily="34" charset="0"/>
              </a:rPr>
              <a:t>Alberta</a:t>
            </a:r>
            <a:r>
              <a:rPr lang="el-GR" sz="32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l-GR" sz="3200" dirty="0" err="1">
                <a:ea typeface="Times New Roman" panose="02020603050405020304" pitchFamily="18" charset="0"/>
                <a:cs typeface="Arial" panose="020B0604020202020204" pitchFamily="34" charset="0"/>
              </a:rPr>
              <a:t>κλπ</a:t>
            </a:r>
            <a:r>
              <a:rPr lang="el-GR" sz="3200" dirty="0"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>
              <a:spcAft>
                <a:spcPts val="0"/>
              </a:spcAft>
            </a:pPr>
            <a:r>
              <a:rPr lang="el-GR" sz="3200" dirty="0">
                <a:cs typeface="Arial" panose="020B0604020202020204" pitchFamily="34" charset="0"/>
              </a:rPr>
              <a:t>Παρατήρηση της αυτόματης και εκούσιας δραστηριότητας και της απάντησης σε χειρισμούς</a:t>
            </a:r>
          </a:p>
          <a:p>
            <a:pPr lvl="0"/>
            <a:r>
              <a:rPr lang="el-GR" sz="3200" dirty="0">
                <a:cs typeface="Arial" panose="020B0604020202020204" pitchFamily="34" charset="0"/>
              </a:rPr>
              <a:t>Γενική εικόνα του παιδιού, μυϊκός τόνος, επαφή με το περιβάλλον</a:t>
            </a:r>
          </a:p>
          <a:p>
            <a:pPr lvl="0"/>
            <a:r>
              <a:rPr lang="el-GR" sz="32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Επιλογή του κατάλληλου χρόνου έναρξης της  παρέμβασης</a:t>
            </a:r>
            <a:r>
              <a:rPr lang="el-GR" sz="3200" dirty="0" smtClean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397617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71450" indent="-171450">
              <a:spcBef>
                <a:spcPts val="750"/>
              </a:spcBef>
            </a:pPr>
            <a:r>
              <a:rPr lang="el-GR" sz="44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Έγκαιρη Παρέμβαση</a:t>
            </a:r>
            <a:endParaRPr lang="el-GR" sz="44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l-GR" sz="3200" dirty="0">
                <a:ea typeface="Times New Roman" panose="02020603050405020304" pitchFamily="18" charset="0"/>
                <a:cs typeface="Arial" panose="020B0604020202020204" pitchFamily="34" charset="0"/>
              </a:rPr>
              <a:t>Κατά τα πρώτα χρόνια της ζωής ο εγκέφαλος διαθέτει </a:t>
            </a:r>
            <a:r>
              <a:rPr lang="el-GR" sz="3200" b="1" dirty="0">
                <a:ea typeface="Times New Roman" panose="02020603050405020304" pitchFamily="18" charset="0"/>
                <a:cs typeface="Arial" panose="020B0604020202020204" pitchFamily="34" charset="0"/>
              </a:rPr>
              <a:t>πλαστικότητα</a:t>
            </a:r>
            <a:r>
              <a:rPr lang="el-GR" sz="3200" dirty="0">
                <a:ea typeface="Times New Roman" panose="02020603050405020304" pitchFamily="18" charset="0"/>
                <a:cs typeface="Arial" panose="020B0604020202020204" pitchFamily="34" charset="0"/>
              </a:rPr>
              <a:t> και </a:t>
            </a:r>
            <a:r>
              <a:rPr lang="el-GR" sz="3200" b="1" dirty="0">
                <a:ea typeface="Times New Roman" panose="02020603050405020304" pitchFamily="18" charset="0"/>
                <a:cs typeface="Arial" panose="020B0604020202020204" pitchFamily="34" charset="0"/>
              </a:rPr>
              <a:t>προσαρμοστικότητα.</a:t>
            </a:r>
            <a:r>
              <a:rPr lang="el-GR" sz="32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l-GR" sz="3200" dirty="0">
                <a:ea typeface="Times New Roman" panose="02020603050405020304" pitchFamily="18" charset="0"/>
                <a:cs typeface="Arial" panose="020B0604020202020204" pitchFamily="34" charset="0"/>
              </a:rPr>
              <a:t>Η περίοδος αυτή έχει ιδιαίτερη σημασία γιατί προσφέρει μεγάλες δυνατότητες μάθησης και προσαρμογής στο παιδί με Ε.Π.</a:t>
            </a:r>
            <a:endParaRPr lang="el-GR" sz="3200" dirty="0">
              <a:ea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l-GR" sz="3200" dirty="0"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l-GR" sz="3200" dirty="0">
              <a:ea typeface="Times New Roman" panose="02020603050405020304" pitchFamily="18" charset="0"/>
            </a:endParaRPr>
          </a:p>
          <a:p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1202860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 smtClean="0"/>
              <a:t>Φυσικοθεραπεία 1/2</a:t>
            </a:r>
            <a:endParaRPr lang="el-GR" sz="44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l-GR" sz="32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Αισθητικοκινητική καθοδήγηση με μορφή «κινητικού μαθήματος».</a:t>
            </a:r>
            <a:endParaRPr lang="el-GR" sz="32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l-GR" sz="32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Συστηματική αξιολόγηση, ιεράρχηση προβλημάτων.</a:t>
            </a:r>
            <a:endParaRPr lang="el-GR" sz="32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l-GR" sz="32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Βραχυπρόθεσμοι και μακροπρόθεσμοι στόχοι.</a:t>
            </a:r>
            <a:endParaRPr lang="el-GR" sz="32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l-GR" sz="32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“Οδηγός” η γνώση της κινητικής ανάπτυξης στο φυσιολογικό παιδί.</a:t>
            </a:r>
            <a:endParaRPr lang="el-GR" sz="32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l-GR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71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lass16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lass169" id="{87232A33-052A-4E67-89E8-E88A46737865}" vid="{0F34C1E6-808D-498C-98A7-4D8D2EEBA1F4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eclass169</Template>
  <TotalTime>261</TotalTime>
  <Words>907</Words>
  <Application>Microsoft Office PowerPoint</Application>
  <PresentationFormat>Προβολή στην οθόνη (4:3)</PresentationFormat>
  <Paragraphs>120</Paragraphs>
  <Slides>42</Slides>
  <Notes>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42</vt:i4>
      </vt:variant>
    </vt:vector>
  </HeadingPairs>
  <TitlesOfParts>
    <vt:vector size="48" baseType="lpstr">
      <vt:lpstr>Arial Unicode MS</vt:lpstr>
      <vt:lpstr>Arial</vt:lpstr>
      <vt:lpstr>Calibri</vt:lpstr>
      <vt:lpstr>Times New Roman</vt:lpstr>
      <vt:lpstr>Verdana</vt:lpstr>
      <vt:lpstr>eclass169</vt:lpstr>
      <vt:lpstr>Κινητικά προβλήματα Πολλαπλές αναπηρίες</vt:lpstr>
      <vt:lpstr>Διεπιστημονική προσέγγιση  και παρέμβαση</vt:lpstr>
      <vt:lpstr> Βασικοί στόχοι </vt:lpstr>
      <vt:lpstr> Φυσικοθεραπεία   </vt:lpstr>
      <vt:lpstr>Παρουσίαση του PowerPoint</vt:lpstr>
      <vt:lpstr>Παρουσίαση του PowerPoint</vt:lpstr>
      <vt:lpstr>Αξιολόγηση των παιδιών Με Ε.Π.</vt:lpstr>
      <vt:lpstr>Έγκαιρη Παρέμβαση</vt:lpstr>
      <vt:lpstr>Φυσικοθεραπεία 1/2</vt:lpstr>
      <vt:lpstr>Παρουσίαση του PowerPoint</vt:lpstr>
      <vt:lpstr>Ε.Π. Προβλήματα που αντιμετωπίζει  ο φυσικοθεραπευτής </vt:lpstr>
      <vt:lpstr>Η Φυσικοθεραπεία δε διδάσκει την κίνηση, αλλά την αίσθηση της κίνησης  και τον  κινητικό έλεγχο</vt:lpstr>
      <vt:lpstr>Προϋποθέσεις της φυσιολογικής κίνησης</vt:lpstr>
      <vt:lpstr>Παρουσίαση του PowerPoint</vt:lpstr>
      <vt:lpstr>Κινητικά πρότυπα</vt:lpstr>
      <vt:lpstr>Σε κάθε κινητικό πρότυπο διακρίνουμε</vt:lpstr>
      <vt:lpstr>Παραδείγματα</vt:lpstr>
      <vt:lpstr>Παρουσίαση του PowerPoint</vt:lpstr>
      <vt:lpstr>Νευροεξελικτική αγωγή (μέθοδος N.D.T.) Bobath  Bobath, 1990</vt:lpstr>
      <vt:lpstr>Φυσικοθεραπεία 2/2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Διόρθωση της στάσης</vt:lpstr>
      <vt:lpstr>Παρουσίαση του PowerPoint</vt:lpstr>
      <vt:lpstr>Παρουσίαση του PowerPoint</vt:lpstr>
      <vt:lpstr>Παρουσίαση του PowerPoint</vt:lpstr>
      <vt:lpstr>Ορθώσεις</vt:lpstr>
      <vt:lpstr>Βοηθήματα κίνησης</vt:lpstr>
      <vt:lpstr>Παρουσίαση του PowerPoint</vt:lpstr>
      <vt:lpstr>Παρουσίαση του PowerPoint</vt:lpstr>
      <vt:lpstr>Παρουσίαση του PowerPoint</vt:lpstr>
      <vt:lpstr>Θεωρητική βάση </vt:lpstr>
      <vt:lpstr>Παρουσίαση του PowerPoint</vt:lpstr>
      <vt:lpstr>Επομένως, η Φυσικοθεραπεία...</vt:lpstr>
      <vt:lpstr>Παρουσίαση του PowerPoint</vt:lpstr>
      <vt:lpstr>Λ</vt:lpstr>
      <vt:lpstr>Τέλος Ενότητας</vt:lpstr>
      <vt:lpstr>Χρηματοδότηση</vt:lpstr>
      <vt:lpstr>Σημείωμα Αδειοδότησης</vt:lpstr>
      <vt:lpstr>Σημείωμα Χρήσης Έργων Τρίτων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 ρόλος του ΦΥΣΙΚΟΘΕΡΑΠΕΥΤΗ</dc:title>
  <dc:creator>user</dc:creator>
  <cp:lastModifiedBy>Kiriazis Vaitsis</cp:lastModifiedBy>
  <cp:revision>33</cp:revision>
  <dcterms:created xsi:type="dcterms:W3CDTF">2015-04-27T21:50:15Z</dcterms:created>
  <dcterms:modified xsi:type="dcterms:W3CDTF">2015-06-25T07:45:00Z</dcterms:modified>
</cp:coreProperties>
</file>