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9.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0.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11.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2.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13.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4.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5.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6.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7.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8.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9.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20.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21.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22.xml" ContentType="application/vnd.openxmlformats-officedocument.presentationml.notesSlide+xml"/>
  <Override PartName="/ppt/tags/tag91.xml" ContentType="application/vnd.openxmlformats-officedocument.presentationml.tags+xml"/>
  <Override PartName="/ppt/notesSlides/notesSlide23.xml" ContentType="application/vnd.openxmlformats-officedocument.presentationml.notesSlide+xml"/>
  <Override PartName="/ppt/tags/tag92.xml" ContentType="application/vnd.openxmlformats-officedocument.presentationml.tags+xml"/>
  <Override PartName="/ppt/notesSlides/notesSlide24.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25.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6.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7.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28.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29.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30.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notesSlides/notesSlide31.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32.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33.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notesSlides/notesSlide34.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notesSlides/notesSlide35.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36.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notesSlides/notesSlide37.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38.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39.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40.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41.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42.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43.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44.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45.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46.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47.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48.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49.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notesSlides/notesSlide50.xml" ContentType="application/vnd.openxmlformats-officedocument.presentationml.notesSlide+xml"/>
  <Override PartName="/ppt/tags/tag212.xml" ContentType="application/vnd.openxmlformats-officedocument.presentationml.tags+xml"/>
  <Override PartName="/ppt/tags/tag213.xml" ContentType="application/vnd.openxmlformats-officedocument.presentationml.tags+xml"/>
  <Override PartName="/ppt/notesSlides/notesSlide51.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notesSlides/notesSlide52.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notesSlides/notesSlide53.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notesSlides/notesSlide54.xml" ContentType="application/vnd.openxmlformats-officedocument.presentationml.notesSlide+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notesSlides/notesSlide55.xml" ContentType="application/vnd.openxmlformats-officedocument.presentationml.notesSlide+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notesSlides/notesSlide56.xml" ContentType="application/vnd.openxmlformats-officedocument.presentationml.notesSlide+xml"/>
  <Override PartName="/ppt/tags/tag271.xml" ContentType="application/vnd.openxmlformats-officedocument.presentationml.tags+xml"/>
  <Override PartName="/ppt/tags/tag272.xml" ContentType="application/vnd.openxmlformats-officedocument.presentationml.tags+xml"/>
  <Override PartName="/ppt/notesSlides/notesSlide57.xml" ContentType="application/vnd.openxmlformats-officedocument.presentationml.notesSlide+xml"/>
  <Override PartName="/ppt/tags/tag273.xml" ContentType="application/vnd.openxmlformats-officedocument.presentationml.tags+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62"/>
  </p:notesMasterIdLst>
  <p:sldIdLst>
    <p:sldId id="256" r:id="rId3"/>
    <p:sldId id="257" r:id="rId4"/>
    <p:sldId id="259" r:id="rId5"/>
    <p:sldId id="261" r:id="rId6"/>
    <p:sldId id="262" r:id="rId7"/>
    <p:sldId id="264" r:id="rId8"/>
    <p:sldId id="266" r:id="rId9"/>
    <p:sldId id="265" r:id="rId10"/>
    <p:sldId id="274" r:id="rId11"/>
    <p:sldId id="288" r:id="rId12"/>
    <p:sldId id="277" r:id="rId13"/>
    <p:sldId id="269" r:id="rId14"/>
    <p:sldId id="289" r:id="rId15"/>
    <p:sldId id="290" r:id="rId16"/>
    <p:sldId id="291" r:id="rId17"/>
    <p:sldId id="292" r:id="rId18"/>
    <p:sldId id="293" r:id="rId19"/>
    <p:sldId id="294" r:id="rId20"/>
    <p:sldId id="295" r:id="rId21"/>
    <p:sldId id="296" r:id="rId22"/>
    <p:sldId id="297" r:id="rId23"/>
    <p:sldId id="298" r:id="rId24"/>
    <p:sldId id="300" r:id="rId25"/>
    <p:sldId id="301" r:id="rId26"/>
    <p:sldId id="302" r:id="rId27"/>
    <p:sldId id="303" r:id="rId28"/>
    <p:sldId id="304" r:id="rId29"/>
    <p:sldId id="305" r:id="rId30"/>
    <p:sldId id="306" r:id="rId31"/>
    <p:sldId id="307" r:id="rId32"/>
    <p:sldId id="308" r:id="rId33"/>
    <p:sldId id="309" r:id="rId34"/>
    <p:sldId id="310" r:id="rId35"/>
    <p:sldId id="311" r:id="rId36"/>
    <p:sldId id="312" r:id="rId37"/>
    <p:sldId id="313" r:id="rId38"/>
    <p:sldId id="314" r:id="rId39"/>
    <p:sldId id="315" r:id="rId40"/>
    <p:sldId id="317" r:id="rId41"/>
    <p:sldId id="318" r:id="rId42"/>
    <p:sldId id="319" r:id="rId43"/>
    <p:sldId id="320" r:id="rId44"/>
    <p:sldId id="321" r:id="rId45"/>
    <p:sldId id="329" r:id="rId46"/>
    <p:sldId id="330" r:id="rId47"/>
    <p:sldId id="331" r:id="rId48"/>
    <p:sldId id="332" r:id="rId49"/>
    <p:sldId id="333" r:id="rId50"/>
    <p:sldId id="334" r:id="rId51"/>
    <p:sldId id="335" r:id="rId52"/>
    <p:sldId id="336" r:id="rId53"/>
    <p:sldId id="322" r:id="rId54"/>
    <p:sldId id="323" r:id="rId55"/>
    <p:sldId id="324" r:id="rId56"/>
    <p:sldId id="325" r:id="rId57"/>
    <p:sldId id="326" r:id="rId58"/>
    <p:sldId id="327" r:id="rId59"/>
    <p:sldId id="328" r:id="rId60"/>
    <p:sldId id="280" r:id="rId61"/>
  </p:sldIdLst>
  <p:sldSz cx="9144000" cy="6858000" type="screen4x3"/>
  <p:notesSz cx="6858000" cy="9144000"/>
  <p:custDataLst>
    <p:tags r:id="rId6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41" autoAdjust="0"/>
    <p:restoredTop sz="99339" autoAdjust="0"/>
  </p:normalViewPr>
  <p:slideViewPr>
    <p:cSldViewPr>
      <p:cViewPr>
        <p:scale>
          <a:sx n="50" d="100"/>
          <a:sy n="50" d="100"/>
        </p:scale>
        <p:origin x="-564" y="-636"/>
      </p:cViewPr>
      <p:guideLst>
        <p:guide orient="horz" pos="2160"/>
        <p:guide pos="2880"/>
      </p:guideLst>
    </p:cSldViewPr>
  </p:slideViewPr>
  <p:outlineViewPr>
    <p:cViewPr>
      <p:scale>
        <a:sx n="33" d="100"/>
        <a:sy n="33" d="100"/>
      </p:scale>
      <p:origin x="48" y="64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22/10/2013</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55</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57</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58</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tags" Target="../tags/tag35.xml"/><Relationship Id="rId18" Type="http://schemas.openxmlformats.org/officeDocument/2006/relationships/tags" Target="../tags/tag40.xml"/><Relationship Id="rId3" Type="http://schemas.openxmlformats.org/officeDocument/2006/relationships/tags" Target="../tags/tag25.xml"/><Relationship Id="rId21" Type="http://schemas.openxmlformats.org/officeDocument/2006/relationships/tags" Target="../tags/tag43.xml"/><Relationship Id="rId7" Type="http://schemas.openxmlformats.org/officeDocument/2006/relationships/tags" Target="../tags/tag29.xml"/><Relationship Id="rId12" Type="http://schemas.openxmlformats.org/officeDocument/2006/relationships/tags" Target="../tags/tag34.xml"/><Relationship Id="rId17" Type="http://schemas.openxmlformats.org/officeDocument/2006/relationships/tags" Target="../tags/tag39.xml"/><Relationship Id="rId2" Type="http://schemas.openxmlformats.org/officeDocument/2006/relationships/tags" Target="../tags/tag24.xml"/><Relationship Id="rId16" Type="http://schemas.openxmlformats.org/officeDocument/2006/relationships/tags" Target="../tags/tag38.xml"/><Relationship Id="rId20" Type="http://schemas.openxmlformats.org/officeDocument/2006/relationships/tags" Target="../tags/tag42.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5" Type="http://schemas.openxmlformats.org/officeDocument/2006/relationships/tags" Target="../tags/tag27.xml"/><Relationship Id="rId15" Type="http://schemas.openxmlformats.org/officeDocument/2006/relationships/tags" Target="../tags/tag37.xml"/><Relationship Id="rId23" Type="http://schemas.openxmlformats.org/officeDocument/2006/relationships/slideLayout" Target="../slideLayouts/slideLayout4.xml"/><Relationship Id="rId10" Type="http://schemas.openxmlformats.org/officeDocument/2006/relationships/tags" Target="../tags/tag32.xml"/><Relationship Id="rId19" Type="http://schemas.openxmlformats.org/officeDocument/2006/relationships/tags" Target="../tags/tag41.xml"/><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tags" Target="../tags/tag36.xml"/><Relationship Id="rId22" Type="http://schemas.openxmlformats.org/officeDocument/2006/relationships/tags" Target="../tags/tag4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4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notesSlide" Target="../notesSlides/notesSlide14.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s>
</file>

<file path=ppt/slides/_rels/slide16.xml.rels><?xml version="1.0" encoding="UTF-8" standalone="yes"?>
<Relationships xmlns="http://schemas.openxmlformats.org/package/2006/relationships"><Relationship Id="rId8" Type="http://schemas.openxmlformats.org/officeDocument/2006/relationships/tags" Target="../tags/tag65.xml"/><Relationship Id="rId3" Type="http://schemas.openxmlformats.org/officeDocument/2006/relationships/tags" Target="../tags/tag60.xml"/><Relationship Id="rId7" Type="http://schemas.openxmlformats.org/officeDocument/2006/relationships/tags" Target="../tags/tag64.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5" Type="http://schemas.openxmlformats.org/officeDocument/2006/relationships/tags" Target="../tags/tag62.xml"/><Relationship Id="rId10" Type="http://schemas.openxmlformats.org/officeDocument/2006/relationships/notesSlide" Target="../notesSlides/notesSlide15.xml"/><Relationship Id="rId4" Type="http://schemas.openxmlformats.org/officeDocument/2006/relationships/tags" Target="../tags/tag61.xml"/><Relationship Id="rId9"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image" Target="../media/image4.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69.xml"/></Relationships>
</file>

<file path=ppt/slides/_rels/slide18.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notesSlide" Target="../notesSlides/notesSlide17.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slideLayout" Target="../slideLayouts/slideLayout2.xml"/><Relationship Id="rId5" Type="http://schemas.openxmlformats.org/officeDocument/2006/relationships/tags" Target="../tags/tag74.xml"/><Relationship Id="rId4" Type="http://schemas.openxmlformats.org/officeDocument/2006/relationships/tags" Target="../tags/tag73.xml"/></Relationships>
</file>

<file path=ppt/slides/_rels/slide19.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5.png"/><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81.xml"/></Relationships>
</file>

<file path=ppt/slides/_rels/slide21.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notesSlide" Target="../notesSlides/notesSlide20.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Layout" Target="../slideLayouts/slideLayout2.xml"/><Relationship Id="rId5" Type="http://schemas.openxmlformats.org/officeDocument/2006/relationships/tags" Target="../tags/tag86.xml"/><Relationship Id="rId4" Type="http://schemas.openxmlformats.org/officeDocument/2006/relationships/tags" Target="../tags/tag85.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6.png"/><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92.xml"/><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tags" Target="../tags/tag102.xml"/></Relationships>
</file>

<file path=ppt/slides/_rels/slide29.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tags" Target="../tags/tag116.xml"/><Relationship Id="rId7" Type="http://schemas.openxmlformats.org/officeDocument/2006/relationships/notesSlide" Target="../notesSlides/notesSlide32.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slideLayout" Target="../slideLayouts/slideLayout2.xml"/><Relationship Id="rId5" Type="http://schemas.openxmlformats.org/officeDocument/2006/relationships/tags" Target="../tags/tag118.xml"/><Relationship Id="rId4" Type="http://schemas.openxmlformats.org/officeDocument/2006/relationships/tags" Target="../tags/tag117.xml"/></Relationships>
</file>

<file path=ppt/slides/_rels/slide34.xml.rels><?xml version="1.0" encoding="UTF-8" standalone="yes"?>
<Relationships xmlns="http://schemas.openxmlformats.org/package/2006/relationships"><Relationship Id="rId3" Type="http://schemas.openxmlformats.org/officeDocument/2006/relationships/tags" Target="../tags/tag121.xml"/><Relationship Id="rId7" Type="http://schemas.openxmlformats.org/officeDocument/2006/relationships/notesSlide" Target="../notesSlides/notesSlide33.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slideLayout" Target="../slideLayouts/slideLayout2.xml"/><Relationship Id="rId5" Type="http://schemas.openxmlformats.org/officeDocument/2006/relationships/tags" Target="../tags/tag123.xml"/><Relationship Id="rId4" Type="http://schemas.openxmlformats.org/officeDocument/2006/relationships/tags" Target="../tags/tag12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5.xml"/><Relationship Id="rId1" Type="http://schemas.openxmlformats.org/officeDocument/2006/relationships/tags" Target="../tags/tag124.xml"/><Relationship Id="rId5" Type="http://schemas.openxmlformats.org/officeDocument/2006/relationships/image" Target="../media/image11.png"/><Relationship Id="rId4"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7.xml"/><Relationship Id="rId1" Type="http://schemas.openxmlformats.org/officeDocument/2006/relationships/tags" Target="../tags/tag126.xml"/><Relationship Id="rId4"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8" Type="http://schemas.openxmlformats.org/officeDocument/2006/relationships/tags" Target="../tags/tag135.xml"/><Relationship Id="rId13" Type="http://schemas.openxmlformats.org/officeDocument/2006/relationships/tags" Target="../tags/tag140.xml"/><Relationship Id="rId18" Type="http://schemas.openxmlformats.org/officeDocument/2006/relationships/notesSlide" Target="../notesSlides/notesSlide36.xml"/><Relationship Id="rId3" Type="http://schemas.openxmlformats.org/officeDocument/2006/relationships/tags" Target="../tags/tag130.xml"/><Relationship Id="rId7" Type="http://schemas.openxmlformats.org/officeDocument/2006/relationships/tags" Target="../tags/tag134.xml"/><Relationship Id="rId12" Type="http://schemas.openxmlformats.org/officeDocument/2006/relationships/tags" Target="../tags/tag139.xml"/><Relationship Id="rId17" Type="http://schemas.openxmlformats.org/officeDocument/2006/relationships/slideLayout" Target="../slideLayouts/slideLayout2.xml"/><Relationship Id="rId2" Type="http://schemas.openxmlformats.org/officeDocument/2006/relationships/tags" Target="../tags/tag129.xml"/><Relationship Id="rId16" Type="http://schemas.openxmlformats.org/officeDocument/2006/relationships/tags" Target="../tags/tag143.xm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tags" Target="../tags/tag138.xml"/><Relationship Id="rId5" Type="http://schemas.openxmlformats.org/officeDocument/2006/relationships/tags" Target="../tags/tag132.xml"/><Relationship Id="rId15" Type="http://schemas.openxmlformats.org/officeDocument/2006/relationships/tags" Target="../tags/tag142.xml"/><Relationship Id="rId10" Type="http://schemas.openxmlformats.org/officeDocument/2006/relationships/tags" Target="../tags/tag137.xml"/><Relationship Id="rId4" Type="http://schemas.openxmlformats.org/officeDocument/2006/relationships/tags" Target="../tags/tag131.xml"/><Relationship Id="rId9" Type="http://schemas.openxmlformats.org/officeDocument/2006/relationships/tags" Target="../tags/tag136.xml"/><Relationship Id="rId14" Type="http://schemas.openxmlformats.org/officeDocument/2006/relationships/tags" Target="../tags/tag141.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5.xml"/><Relationship Id="rId1" Type="http://schemas.openxmlformats.org/officeDocument/2006/relationships/tags" Target="../tags/tag144.xml"/><Relationship Id="rId4"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8" Type="http://schemas.openxmlformats.org/officeDocument/2006/relationships/tags" Target="../tags/tag153.xml"/><Relationship Id="rId13" Type="http://schemas.openxmlformats.org/officeDocument/2006/relationships/tags" Target="../tags/tag158.xml"/><Relationship Id="rId3" Type="http://schemas.openxmlformats.org/officeDocument/2006/relationships/tags" Target="../tags/tag148.xml"/><Relationship Id="rId7" Type="http://schemas.openxmlformats.org/officeDocument/2006/relationships/tags" Target="../tags/tag152.xml"/><Relationship Id="rId12" Type="http://schemas.openxmlformats.org/officeDocument/2006/relationships/tags" Target="../tags/tag157.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tags" Target="../tags/tag151.xml"/><Relationship Id="rId11" Type="http://schemas.openxmlformats.org/officeDocument/2006/relationships/tags" Target="../tags/tag156.xml"/><Relationship Id="rId5" Type="http://schemas.openxmlformats.org/officeDocument/2006/relationships/tags" Target="../tags/tag150.xml"/><Relationship Id="rId15" Type="http://schemas.openxmlformats.org/officeDocument/2006/relationships/notesSlide" Target="../notesSlides/notesSlide38.xml"/><Relationship Id="rId10" Type="http://schemas.openxmlformats.org/officeDocument/2006/relationships/tags" Target="../tags/tag155.xml"/><Relationship Id="rId4" Type="http://schemas.openxmlformats.org/officeDocument/2006/relationships/tags" Target="../tags/tag149.xml"/><Relationship Id="rId9" Type="http://schemas.openxmlformats.org/officeDocument/2006/relationships/tags" Target="../tags/tag154.xml"/><Relationship Id="rId1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5" Type="http://schemas.openxmlformats.org/officeDocument/2006/relationships/notesSlide" Target="../notesSlides/notesSlide39.xml"/><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notesSlide" Target="../notesSlides/notesSlide40.xml"/><Relationship Id="rId3" Type="http://schemas.openxmlformats.org/officeDocument/2006/relationships/tags" Target="../tags/tag164.xml"/><Relationship Id="rId7" Type="http://schemas.openxmlformats.org/officeDocument/2006/relationships/slideLayout" Target="../slideLayouts/slideLayout2.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s>
</file>

<file path=ppt/slides/_rels/slide42.xml.rels><?xml version="1.0" encoding="UTF-8" standalone="yes"?>
<Relationships xmlns="http://schemas.openxmlformats.org/package/2006/relationships"><Relationship Id="rId3" Type="http://schemas.openxmlformats.org/officeDocument/2006/relationships/tags" Target="../tags/tag170.xml"/><Relationship Id="rId7" Type="http://schemas.openxmlformats.org/officeDocument/2006/relationships/notesSlide" Target="../notesSlides/notesSlide41.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slideLayout" Target="../slideLayouts/slideLayout2.xml"/><Relationship Id="rId5" Type="http://schemas.openxmlformats.org/officeDocument/2006/relationships/tags" Target="../tags/tag172.xml"/><Relationship Id="rId4" Type="http://schemas.openxmlformats.org/officeDocument/2006/relationships/tags" Target="../tags/tag171.xml"/></Relationships>
</file>

<file path=ppt/slides/_rels/slide43.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image" Target="../media/image12.png"/><Relationship Id="rId5" Type="http://schemas.openxmlformats.org/officeDocument/2006/relationships/notesSlide" Target="../notesSlides/notesSlide42.xml"/><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5" Type="http://schemas.openxmlformats.org/officeDocument/2006/relationships/notesSlide" Target="../notesSlides/notesSlide43.xml"/><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notesSlide" Target="../notesSlides/notesSlide44.xml"/><Relationship Id="rId5" Type="http://schemas.openxmlformats.org/officeDocument/2006/relationships/slideLayout" Target="../slideLayouts/slideLayout2.xml"/><Relationship Id="rId4" Type="http://schemas.openxmlformats.org/officeDocument/2006/relationships/tags" Target="../tags/tag182.xml"/></Relationships>
</file>

<file path=ppt/slides/_rels/slide46.xml.rels><?xml version="1.0" encoding="UTF-8" standalone="yes"?>
<Relationships xmlns="http://schemas.openxmlformats.org/package/2006/relationships"><Relationship Id="rId3" Type="http://schemas.openxmlformats.org/officeDocument/2006/relationships/tags" Target="../tags/tag185.xml"/><Relationship Id="rId7" Type="http://schemas.openxmlformats.org/officeDocument/2006/relationships/image" Target="../media/image13.png"/><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notesSlide" Target="../notesSlides/notesSlide45.xml"/><Relationship Id="rId5" Type="http://schemas.openxmlformats.org/officeDocument/2006/relationships/slideLayout" Target="../slideLayouts/slideLayout2.xml"/><Relationship Id="rId4" Type="http://schemas.openxmlformats.org/officeDocument/2006/relationships/tags" Target="../tags/tag186.xml"/></Relationships>
</file>

<file path=ppt/slides/_rels/slide47.xml.rels><?xml version="1.0" encoding="UTF-8" standalone="yes"?>
<Relationships xmlns="http://schemas.openxmlformats.org/package/2006/relationships"><Relationship Id="rId3" Type="http://schemas.openxmlformats.org/officeDocument/2006/relationships/tags" Target="../tags/tag189.xml"/><Relationship Id="rId7" Type="http://schemas.openxmlformats.org/officeDocument/2006/relationships/notesSlide" Target="../notesSlides/notesSlide46.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slideLayout" Target="../slideLayouts/slideLayout2.xml"/><Relationship Id="rId5" Type="http://schemas.openxmlformats.org/officeDocument/2006/relationships/tags" Target="../tags/tag191.xml"/><Relationship Id="rId4" Type="http://schemas.openxmlformats.org/officeDocument/2006/relationships/tags" Target="../tags/tag190.xml"/></Relationships>
</file>

<file path=ppt/slides/_rels/slide4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94.xml"/><Relationship Id="rId7" Type="http://schemas.openxmlformats.org/officeDocument/2006/relationships/notesSlide" Target="../notesSlides/notesSlide47.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slideLayout" Target="../slideLayouts/slideLayout2.xml"/><Relationship Id="rId5" Type="http://schemas.openxmlformats.org/officeDocument/2006/relationships/tags" Target="../tags/tag196.xml"/><Relationship Id="rId4" Type="http://schemas.openxmlformats.org/officeDocument/2006/relationships/tags" Target="../tags/tag195.xml"/></Relationships>
</file>

<file path=ppt/slides/_rels/slide49.xml.rels><?xml version="1.0" encoding="UTF-8" standalone="yes"?>
<Relationships xmlns="http://schemas.openxmlformats.org/package/2006/relationships"><Relationship Id="rId3" Type="http://schemas.openxmlformats.org/officeDocument/2006/relationships/tags" Target="../tags/tag199.xml"/><Relationship Id="rId7" Type="http://schemas.openxmlformats.org/officeDocument/2006/relationships/notesSlide" Target="../notesSlides/notesSlide48.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slideLayout" Target="../slideLayouts/slideLayout2.xml"/><Relationship Id="rId5" Type="http://schemas.openxmlformats.org/officeDocument/2006/relationships/tags" Target="../tags/tag201.xml"/><Relationship Id="rId4" Type="http://schemas.openxmlformats.org/officeDocument/2006/relationships/tags" Target="../tags/tag20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tags" Target="../tags/tag204.xml"/><Relationship Id="rId7" Type="http://schemas.openxmlformats.org/officeDocument/2006/relationships/notesSlide" Target="../notesSlides/notesSlide49.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slideLayout" Target="../slideLayouts/slideLayout2.xml"/><Relationship Id="rId5" Type="http://schemas.openxmlformats.org/officeDocument/2006/relationships/tags" Target="../tags/tag206.xml"/><Relationship Id="rId4" Type="http://schemas.openxmlformats.org/officeDocument/2006/relationships/tags" Target="../tags/tag205.xml"/></Relationships>
</file>

<file path=ppt/slides/_rels/slide5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209.xml"/><Relationship Id="rId7" Type="http://schemas.openxmlformats.org/officeDocument/2006/relationships/notesSlide" Target="../notesSlides/notesSlide50.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slideLayout" Target="../slideLayouts/slideLayout2.xml"/><Relationship Id="rId5" Type="http://schemas.openxmlformats.org/officeDocument/2006/relationships/tags" Target="../tags/tag211.xml"/><Relationship Id="rId4" Type="http://schemas.openxmlformats.org/officeDocument/2006/relationships/tags" Target="../tags/tag210.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3.xml"/><Relationship Id="rId1" Type="http://schemas.openxmlformats.org/officeDocument/2006/relationships/tags" Target="../tags/tag212.xml"/><Relationship Id="rId4"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 Id="rId5" Type="http://schemas.openxmlformats.org/officeDocument/2006/relationships/notesSlide" Target="../notesSlides/notesSlide52.xml"/><Relationship Id="rId4"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tags" Target="../tags/tag224.xml"/><Relationship Id="rId3" Type="http://schemas.openxmlformats.org/officeDocument/2006/relationships/tags" Target="../tags/tag219.xml"/><Relationship Id="rId7" Type="http://schemas.openxmlformats.org/officeDocument/2006/relationships/tags" Target="../tags/tag223.xml"/><Relationship Id="rId12" Type="http://schemas.openxmlformats.org/officeDocument/2006/relationships/notesSlide" Target="../notesSlides/notesSlide53.xm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tags" Target="../tags/tag222.xml"/><Relationship Id="rId11" Type="http://schemas.openxmlformats.org/officeDocument/2006/relationships/slideLayout" Target="../slideLayouts/slideLayout2.xml"/><Relationship Id="rId5" Type="http://schemas.openxmlformats.org/officeDocument/2006/relationships/tags" Target="../tags/tag221.xml"/><Relationship Id="rId10" Type="http://schemas.openxmlformats.org/officeDocument/2006/relationships/tags" Target="../tags/tag226.xml"/><Relationship Id="rId4" Type="http://schemas.openxmlformats.org/officeDocument/2006/relationships/tags" Target="../tags/tag220.xml"/><Relationship Id="rId9" Type="http://schemas.openxmlformats.org/officeDocument/2006/relationships/tags" Target="../tags/tag225.xml"/></Relationships>
</file>

<file path=ppt/slides/_rels/slide55.xml.rels><?xml version="1.0" encoding="UTF-8" standalone="yes"?>
<Relationships xmlns="http://schemas.openxmlformats.org/package/2006/relationships"><Relationship Id="rId8" Type="http://schemas.openxmlformats.org/officeDocument/2006/relationships/tags" Target="../tags/tag234.xml"/><Relationship Id="rId13" Type="http://schemas.openxmlformats.org/officeDocument/2006/relationships/tags" Target="../tags/tag239.xml"/><Relationship Id="rId3" Type="http://schemas.openxmlformats.org/officeDocument/2006/relationships/tags" Target="../tags/tag229.xml"/><Relationship Id="rId7" Type="http://schemas.openxmlformats.org/officeDocument/2006/relationships/tags" Target="../tags/tag233.xml"/><Relationship Id="rId12" Type="http://schemas.openxmlformats.org/officeDocument/2006/relationships/tags" Target="../tags/tag238.xm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tags" Target="../tags/tag232.xml"/><Relationship Id="rId11" Type="http://schemas.openxmlformats.org/officeDocument/2006/relationships/tags" Target="../tags/tag237.xml"/><Relationship Id="rId5" Type="http://schemas.openxmlformats.org/officeDocument/2006/relationships/tags" Target="../tags/tag231.xml"/><Relationship Id="rId15" Type="http://schemas.openxmlformats.org/officeDocument/2006/relationships/notesSlide" Target="../notesSlides/notesSlide54.xml"/><Relationship Id="rId10" Type="http://schemas.openxmlformats.org/officeDocument/2006/relationships/tags" Target="../tags/tag236.xml"/><Relationship Id="rId4" Type="http://schemas.openxmlformats.org/officeDocument/2006/relationships/tags" Target="../tags/tag230.xml"/><Relationship Id="rId9" Type="http://schemas.openxmlformats.org/officeDocument/2006/relationships/tags" Target="../tags/tag235.xml"/><Relationship Id="rId14"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tags" Target="../tags/tag247.xml"/><Relationship Id="rId13" Type="http://schemas.openxmlformats.org/officeDocument/2006/relationships/tags" Target="../tags/tag252.xml"/><Relationship Id="rId18" Type="http://schemas.openxmlformats.org/officeDocument/2006/relationships/slideLayout" Target="../slideLayouts/slideLayout2.xml"/><Relationship Id="rId3" Type="http://schemas.openxmlformats.org/officeDocument/2006/relationships/tags" Target="../tags/tag242.xml"/><Relationship Id="rId7" Type="http://schemas.openxmlformats.org/officeDocument/2006/relationships/tags" Target="../tags/tag246.xml"/><Relationship Id="rId12" Type="http://schemas.openxmlformats.org/officeDocument/2006/relationships/tags" Target="../tags/tag251.xml"/><Relationship Id="rId17" Type="http://schemas.openxmlformats.org/officeDocument/2006/relationships/tags" Target="../tags/tag256.xml"/><Relationship Id="rId2" Type="http://schemas.openxmlformats.org/officeDocument/2006/relationships/tags" Target="../tags/tag241.xml"/><Relationship Id="rId16" Type="http://schemas.openxmlformats.org/officeDocument/2006/relationships/tags" Target="../tags/tag255.xml"/><Relationship Id="rId1" Type="http://schemas.openxmlformats.org/officeDocument/2006/relationships/tags" Target="../tags/tag240.xml"/><Relationship Id="rId6" Type="http://schemas.openxmlformats.org/officeDocument/2006/relationships/tags" Target="../tags/tag245.xml"/><Relationship Id="rId11" Type="http://schemas.openxmlformats.org/officeDocument/2006/relationships/tags" Target="../tags/tag250.xml"/><Relationship Id="rId5" Type="http://schemas.openxmlformats.org/officeDocument/2006/relationships/tags" Target="../tags/tag244.xml"/><Relationship Id="rId15" Type="http://schemas.openxmlformats.org/officeDocument/2006/relationships/tags" Target="../tags/tag254.xml"/><Relationship Id="rId10" Type="http://schemas.openxmlformats.org/officeDocument/2006/relationships/tags" Target="../tags/tag249.xml"/><Relationship Id="rId19" Type="http://schemas.openxmlformats.org/officeDocument/2006/relationships/notesSlide" Target="../notesSlides/notesSlide55.xml"/><Relationship Id="rId4" Type="http://schemas.openxmlformats.org/officeDocument/2006/relationships/tags" Target="../tags/tag243.xml"/><Relationship Id="rId9" Type="http://schemas.openxmlformats.org/officeDocument/2006/relationships/tags" Target="../tags/tag248.xml"/><Relationship Id="rId14" Type="http://schemas.openxmlformats.org/officeDocument/2006/relationships/tags" Target="../tags/tag253.xml"/></Relationships>
</file>

<file path=ppt/slides/_rels/slide57.xml.rels><?xml version="1.0" encoding="UTF-8" standalone="yes"?>
<Relationships xmlns="http://schemas.openxmlformats.org/package/2006/relationships"><Relationship Id="rId8" Type="http://schemas.openxmlformats.org/officeDocument/2006/relationships/tags" Target="../tags/tag264.xml"/><Relationship Id="rId13" Type="http://schemas.openxmlformats.org/officeDocument/2006/relationships/tags" Target="../tags/tag269.xml"/><Relationship Id="rId3" Type="http://schemas.openxmlformats.org/officeDocument/2006/relationships/tags" Target="../tags/tag259.xml"/><Relationship Id="rId7" Type="http://schemas.openxmlformats.org/officeDocument/2006/relationships/tags" Target="../tags/tag263.xml"/><Relationship Id="rId12" Type="http://schemas.openxmlformats.org/officeDocument/2006/relationships/tags" Target="../tags/tag268.xml"/><Relationship Id="rId2" Type="http://schemas.openxmlformats.org/officeDocument/2006/relationships/tags" Target="../tags/tag258.xml"/><Relationship Id="rId16" Type="http://schemas.openxmlformats.org/officeDocument/2006/relationships/notesSlide" Target="../notesSlides/notesSlide56.xml"/><Relationship Id="rId1" Type="http://schemas.openxmlformats.org/officeDocument/2006/relationships/tags" Target="../tags/tag257.xml"/><Relationship Id="rId6" Type="http://schemas.openxmlformats.org/officeDocument/2006/relationships/tags" Target="../tags/tag262.xml"/><Relationship Id="rId11" Type="http://schemas.openxmlformats.org/officeDocument/2006/relationships/tags" Target="../tags/tag267.xml"/><Relationship Id="rId5" Type="http://schemas.openxmlformats.org/officeDocument/2006/relationships/tags" Target="../tags/tag261.xml"/><Relationship Id="rId15" Type="http://schemas.openxmlformats.org/officeDocument/2006/relationships/slideLayout" Target="../slideLayouts/slideLayout2.xml"/><Relationship Id="rId10" Type="http://schemas.openxmlformats.org/officeDocument/2006/relationships/tags" Target="../tags/tag266.xml"/><Relationship Id="rId4" Type="http://schemas.openxmlformats.org/officeDocument/2006/relationships/tags" Target="../tags/tag260.xml"/><Relationship Id="rId9" Type="http://schemas.openxmlformats.org/officeDocument/2006/relationships/tags" Target="../tags/tag265.xml"/><Relationship Id="rId14" Type="http://schemas.openxmlformats.org/officeDocument/2006/relationships/tags" Target="../tags/tag270.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2.xml"/><Relationship Id="rId1" Type="http://schemas.openxmlformats.org/officeDocument/2006/relationships/tags" Target="../tags/tag271.xml"/><Relationship Id="rId4" Type="http://schemas.openxmlformats.org/officeDocument/2006/relationships/notesSlide" Target="../notesSlides/notesSlide5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73.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tags" Target="../tags/tag21.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notesSlide" Target="../notesSlides/notesSlide9.xml"/><Relationship Id="rId5" Type="http://schemas.openxmlformats.org/officeDocument/2006/relationships/tags" Target="../tags/tag18.xml"/><Relationship Id="rId10" Type="http://schemas.openxmlformats.org/officeDocument/2006/relationships/slideLayout" Target="../slideLayouts/slideLayout2.xml"/><Relationship Id="rId4" Type="http://schemas.openxmlformats.org/officeDocument/2006/relationships/tags" Target="../tags/tag17.xml"/><Relationship Id="rId9" Type="http://schemas.openxmlformats.org/officeDocument/2006/relationships/tags" Target="../tags/tag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smtClean="0"/>
              <a:t>Αντικειμενοστραφής Προγραμματισμός ΙΙ</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l-GR" sz="2800" b="1" dirty="0" smtClean="0"/>
              <a:t>10:</a:t>
            </a:r>
            <a:r>
              <a:rPr lang="en-US" sz="2800" b="1" dirty="0" smtClean="0"/>
              <a:t> </a:t>
            </a:r>
            <a:r>
              <a:rPr lang="el-GR" altLang="el-GR" sz="2800" b="1" dirty="0"/>
              <a:t>Πίνακες (</a:t>
            </a:r>
            <a:r>
              <a:rPr lang="en-US" altLang="el-GR" sz="2800" b="1" dirty="0"/>
              <a:t>Arrays</a:t>
            </a:r>
            <a:r>
              <a:rPr lang="el-GR" altLang="el-GR" sz="2800" b="1" dirty="0"/>
              <a:t>)</a:t>
            </a:r>
            <a:endParaRPr lang="el-GR" altLang="el-GR" sz="2800" b="1" dirty="0" smtClean="0"/>
          </a:p>
          <a:p>
            <a:endParaRPr lang="el-GR" sz="2800" b="1" dirty="0"/>
          </a:p>
          <a:p>
            <a:r>
              <a:rPr lang="el-GR" sz="2800" dirty="0" smtClean="0"/>
              <a:t>Νικόλαος </a:t>
            </a:r>
            <a:r>
              <a:rPr lang="el-GR" sz="2800" dirty="0"/>
              <a:t>Θ. </a:t>
            </a:r>
            <a:r>
              <a:rPr lang="el-GR" sz="2800" dirty="0" err="1" smtClean="0"/>
              <a:t>Λιόλιος</a:t>
            </a:r>
            <a:r>
              <a:rPr lang="en-US"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a:t>,</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a:xfrm>
            <a:off x="457200" y="-27384"/>
            <a:ext cx="8229600" cy="1143000"/>
          </a:xfrm>
        </p:spPr>
        <p:txBody>
          <a:bodyPr>
            <a:normAutofit/>
          </a:bodyPr>
          <a:lstStyle/>
          <a:p>
            <a:r>
              <a:rPr lang="el-GR" altLang="el-GR" u="sng" dirty="0">
                <a:solidFill>
                  <a:schemeClr val="tx2"/>
                </a:solidFill>
              </a:rPr>
              <a:t>Ένας πίνακας αντικειμένων</a:t>
            </a:r>
            <a:endParaRPr lang="el-GR" u="sng" dirty="0">
              <a:solidFill>
                <a:schemeClr val="tx2"/>
              </a:solidFill>
              <a:latin typeface="+mn-lt"/>
            </a:endParaRPr>
          </a:p>
        </p:txBody>
      </p:sp>
      <p:grpSp>
        <p:nvGrpSpPr>
          <p:cNvPr id="2" name="Ομάδα 1" descr="Πίνακας αντικειμένων."/>
          <p:cNvGrpSpPr/>
          <p:nvPr/>
        </p:nvGrpSpPr>
        <p:grpSpPr>
          <a:xfrm>
            <a:off x="913061" y="980728"/>
            <a:ext cx="7483475" cy="4648200"/>
            <a:chOff x="913061" y="980728"/>
            <a:chExt cx="7483475" cy="4648200"/>
          </a:xfrm>
        </p:grpSpPr>
        <p:sp>
          <p:nvSpPr>
            <p:cNvPr id="8" name="Rectangle 7" descr="Πίνακας αντικειμένων."/>
            <p:cNvSpPr>
              <a:spLocks noChangeArrowheads="1"/>
            </p:cNvSpPr>
            <p:nvPr/>
          </p:nvSpPr>
          <p:spPr bwMode="auto">
            <a:xfrm>
              <a:off x="5958136" y="4790728"/>
              <a:ext cx="1371600" cy="381000"/>
            </a:xfrm>
            <a:prstGeom prst="rect">
              <a:avLst/>
            </a:prstGeom>
            <a:solidFill>
              <a:srgbClr val="CCECFF"/>
            </a:solidFill>
            <a:ln w="25400">
              <a:solidFill>
                <a:schemeClr val="tx1"/>
              </a:solidFill>
              <a:miter lim="800000"/>
              <a:headEnd/>
              <a:tailEnd/>
            </a:ln>
          </p:spPr>
          <p:txBody>
            <a:bodyPr wrap="none" anchor="ct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p>
          </p:txBody>
        </p:sp>
        <p:sp>
          <p:nvSpPr>
            <p:cNvPr id="9" name="Rectangle 8" descr="[DECORATIVE]"/>
            <p:cNvSpPr>
              <a:spLocks noChangeArrowheads="1"/>
            </p:cNvSpPr>
            <p:nvPr/>
          </p:nvSpPr>
          <p:spPr bwMode="auto">
            <a:xfrm>
              <a:off x="5958136" y="4409728"/>
              <a:ext cx="1371600" cy="381000"/>
            </a:xfrm>
            <a:prstGeom prst="rect">
              <a:avLst/>
            </a:prstGeom>
            <a:solidFill>
              <a:srgbClr val="CCECFF"/>
            </a:solidFill>
            <a:ln w="25400">
              <a:solidFill>
                <a:schemeClr val="tx1"/>
              </a:solidFill>
              <a:miter lim="800000"/>
              <a:headEnd/>
              <a:tailEnd/>
            </a:ln>
          </p:spPr>
          <p:txBody>
            <a:bodyPr wrap="none" anchor="ct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p>
          </p:txBody>
        </p:sp>
        <p:sp>
          <p:nvSpPr>
            <p:cNvPr id="10" name="Rectangle 9" descr="[DECORATIVE]"/>
            <p:cNvSpPr>
              <a:spLocks noChangeArrowheads="1"/>
            </p:cNvSpPr>
            <p:nvPr/>
          </p:nvSpPr>
          <p:spPr bwMode="auto">
            <a:xfrm>
              <a:off x="5958136" y="3647728"/>
              <a:ext cx="1371600" cy="381000"/>
            </a:xfrm>
            <a:prstGeom prst="rect">
              <a:avLst/>
            </a:prstGeom>
            <a:solidFill>
              <a:srgbClr val="CCECFF"/>
            </a:solidFill>
            <a:ln w="25400">
              <a:solidFill>
                <a:schemeClr val="tx1"/>
              </a:solidFill>
              <a:miter lim="800000"/>
              <a:headEnd/>
              <a:tailEnd/>
            </a:ln>
          </p:spPr>
          <p:txBody>
            <a:bodyPr wrap="none" anchor="ct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p>
          </p:txBody>
        </p:sp>
        <p:sp>
          <p:nvSpPr>
            <p:cNvPr id="12" name="Rectangle 10" descr="[DECORATIVE]"/>
            <p:cNvSpPr>
              <a:spLocks noChangeArrowheads="1"/>
            </p:cNvSpPr>
            <p:nvPr/>
          </p:nvSpPr>
          <p:spPr bwMode="auto">
            <a:xfrm>
              <a:off x="5958136" y="4028728"/>
              <a:ext cx="1371600" cy="381000"/>
            </a:xfrm>
            <a:prstGeom prst="rect">
              <a:avLst/>
            </a:prstGeom>
            <a:solidFill>
              <a:srgbClr val="CCECFF"/>
            </a:solidFill>
            <a:ln w="25400">
              <a:solidFill>
                <a:schemeClr val="tx1"/>
              </a:solidFill>
              <a:miter lim="800000"/>
              <a:headEnd/>
              <a:tailEnd/>
            </a:ln>
          </p:spPr>
          <p:txBody>
            <a:bodyPr wrap="none" anchor="ct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p>
          </p:txBody>
        </p:sp>
        <p:sp>
          <p:nvSpPr>
            <p:cNvPr id="13" name="Rectangle 11" descr="[DECORATIVE]"/>
            <p:cNvSpPr>
              <a:spLocks noChangeArrowheads="1"/>
            </p:cNvSpPr>
            <p:nvPr/>
          </p:nvSpPr>
          <p:spPr bwMode="auto">
            <a:xfrm>
              <a:off x="5958136" y="3266728"/>
              <a:ext cx="1371600" cy="381000"/>
            </a:xfrm>
            <a:prstGeom prst="rect">
              <a:avLst/>
            </a:prstGeom>
            <a:solidFill>
              <a:srgbClr val="CCECFF"/>
            </a:solidFill>
            <a:ln w="25400">
              <a:solidFill>
                <a:schemeClr val="tx1"/>
              </a:solidFill>
              <a:miter lim="800000"/>
              <a:headEnd/>
              <a:tailEnd/>
            </a:ln>
          </p:spPr>
          <p:txBody>
            <a:bodyPr wrap="none" anchor="ct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p>
          </p:txBody>
        </p:sp>
        <p:sp>
          <p:nvSpPr>
            <p:cNvPr id="14" name="Rectangle 12" descr="[DECORATIVE]"/>
            <p:cNvSpPr>
              <a:spLocks noChangeArrowheads="1"/>
            </p:cNvSpPr>
            <p:nvPr/>
          </p:nvSpPr>
          <p:spPr bwMode="auto">
            <a:xfrm>
              <a:off x="5958136" y="2885728"/>
              <a:ext cx="1371600" cy="381000"/>
            </a:xfrm>
            <a:prstGeom prst="rect">
              <a:avLst/>
            </a:prstGeom>
            <a:solidFill>
              <a:srgbClr val="CCECFF"/>
            </a:solidFill>
            <a:ln w="25400">
              <a:solidFill>
                <a:schemeClr val="tx1"/>
              </a:solidFill>
              <a:miter lim="800000"/>
              <a:headEnd/>
              <a:tailEnd/>
            </a:ln>
          </p:spPr>
          <p:txBody>
            <a:bodyPr wrap="none" anchor="ct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p>
          </p:txBody>
        </p:sp>
        <p:sp>
          <p:nvSpPr>
            <p:cNvPr id="15" name="Rectangle 13" descr="[DECORATIVE]"/>
            <p:cNvSpPr>
              <a:spLocks noChangeArrowheads="1"/>
            </p:cNvSpPr>
            <p:nvPr/>
          </p:nvSpPr>
          <p:spPr bwMode="auto">
            <a:xfrm>
              <a:off x="5958136" y="2504728"/>
              <a:ext cx="1371600" cy="381000"/>
            </a:xfrm>
            <a:prstGeom prst="rect">
              <a:avLst/>
            </a:prstGeom>
            <a:solidFill>
              <a:srgbClr val="CCECFF"/>
            </a:solidFill>
            <a:ln w="25400">
              <a:solidFill>
                <a:schemeClr val="tx1"/>
              </a:solidFill>
              <a:miter lim="800000"/>
              <a:headEnd/>
              <a:tailEnd/>
            </a:ln>
          </p:spPr>
          <p:txBody>
            <a:bodyPr wrap="none" anchor="ct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p>
          </p:txBody>
        </p:sp>
        <p:sp>
          <p:nvSpPr>
            <p:cNvPr id="16" name="Rectangle 14" descr="[DECORATIVE]"/>
            <p:cNvSpPr>
              <a:spLocks noChangeArrowheads="1"/>
            </p:cNvSpPr>
            <p:nvPr/>
          </p:nvSpPr>
          <p:spPr bwMode="auto">
            <a:xfrm>
              <a:off x="5958136" y="2123728"/>
              <a:ext cx="1371600" cy="381000"/>
            </a:xfrm>
            <a:prstGeom prst="rect">
              <a:avLst/>
            </a:prstGeom>
            <a:solidFill>
              <a:srgbClr val="CCECFF"/>
            </a:solidFill>
            <a:ln w="25400">
              <a:solidFill>
                <a:schemeClr val="tx1"/>
              </a:solidFill>
              <a:miter lim="800000"/>
              <a:headEnd/>
              <a:tailEnd/>
            </a:ln>
          </p:spPr>
          <p:txBody>
            <a:bodyPr wrap="none" anchor="ct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p>
          </p:txBody>
        </p:sp>
        <p:sp>
          <p:nvSpPr>
            <p:cNvPr id="17" name="Rectangle 15" descr="[DECORATIVE]"/>
            <p:cNvSpPr>
              <a:spLocks noChangeArrowheads="1"/>
            </p:cNvSpPr>
            <p:nvPr/>
          </p:nvSpPr>
          <p:spPr bwMode="auto">
            <a:xfrm>
              <a:off x="5958136" y="1361728"/>
              <a:ext cx="1371600" cy="381000"/>
            </a:xfrm>
            <a:prstGeom prst="rect">
              <a:avLst/>
            </a:prstGeom>
            <a:solidFill>
              <a:srgbClr val="CCECFF"/>
            </a:solidFill>
            <a:ln w="25400">
              <a:solidFill>
                <a:schemeClr val="tx1"/>
              </a:solidFill>
              <a:miter lim="800000"/>
              <a:headEnd/>
              <a:tailEnd/>
            </a:ln>
          </p:spPr>
          <p:txBody>
            <a:bodyPr wrap="none" anchor="ct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p>
          </p:txBody>
        </p:sp>
        <p:sp>
          <p:nvSpPr>
            <p:cNvPr id="18" name="Rectangle 16" descr="[DECORATIVE]"/>
            <p:cNvSpPr>
              <a:spLocks noChangeArrowheads="1"/>
            </p:cNvSpPr>
            <p:nvPr/>
          </p:nvSpPr>
          <p:spPr bwMode="auto">
            <a:xfrm>
              <a:off x="5958136" y="1742728"/>
              <a:ext cx="1371600" cy="381000"/>
            </a:xfrm>
            <a:prstGeom prst="rect">
              <a:avLst/>
            </a:prstGeom>
            <a:solidFill>
              <a:srgbClr val="CCECFF"/>
            </a:solidFill>
            <a:ln w="25400">
              <a:solidFill>
                <a:schemeClr val="tx1"/>
              </a:solidFill>
              <a:miter lim="800000"/>
              <a:headEnd/>
              <a:tailEnd/>
            </a:ln>
          </p:spPr>
          <p:txBody>
            <a:bodyPr wrap="none" anchor="ct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p>
          </p:txBody>
        </p:sp>
        <p:sp>
          <p:nvSpPr>
            <p:cNvPr id="19" name="Text Box 17" descr="[DECORATIVE]"/>
            <p:cNvSpPr txBox="1">
              <a:spLocks noChangeArrowheads="1"/>
            </p:cNvSpPr>
            <p:nvPr>
              <p:custDataLst>
                <p:tags r:id="rId2"/>
              </p:custDataLst>
            </p:nvPr>
          </p:nvSpPr>
          <p:spPr bwMode="auto">
            <a:xfrm>
              <a:off x="6034336" y="1361728"/>
              <a:ext cx="1219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en-US" altLang="el-GR" sz="1600" dirty="0">
                  <a:cs typeface="Times New Roman" pitchFamily="18" charset="0"/>
                </a:rPr>
                <a:t>ref to </a:t>
              </a:r>
              <a:r>
                <a:rPr lang="en-US" altLang="el-GR" sz="1600" dirty="0" err="1">
                  <a:cs typeface="Times New Roman" pitchFamily="18" charset="0"/>
                </a:rPr>
                <a:t>obj</a:t>
              </a:r>
              <a:r>
                <a:rPr lang="en-US" altLang="el-GR" sz="1600" dirty="0">
                  <a:cs typeface="Times New Roman" pitchFamily="18" charset="0"/>
                </a:rPr>
                <a:t> 0</a:t>
              </a:r>
            </a:p>
          </p:txBody>
        </p:sp>
        <p:sp>
          <p:nvSpPr>
            <p:cNvPr id="21" name="Text Box 18" descr="[DECORATIVE]"/>
            <p:cNvSpPr txBox="1">
              <a:spLocks noChangeArrowheads="1"/>
            </p:cNvSpPr>
            <p:nvPr>
              <p:custDataLst>
                <p:tags r:id="rId3"/>
              </p:custDataLst>
            </p:nvPr>
          </p:nvSpPr>
          <p:spPr bwMode="auto">
            <a:xfrm>
              <a:off x="6034336" y="1742728"/>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en-US" altLang="el-GR" sz="1600" dirty="0">
                  <a:cs typeface="Times New Roman" pitchFamily="18" charset="0"/>
                </a:rPr>
                <a:t>ref to </a:t>
              </a:r>
              <a:r>
                <a:rPr lang="en-US" altLang="el-GR" sz="1600" dirty="0" err="1">
                  <a:cs typeface="Times New Roman" pitchFamily="18" charset="0"/>
                </a:rPr>
                <a:t>obj</a:t>
              </a:r>
              <a:r>
                <a:rPr lang="en-US" altLang="el-GR" sz="1600" dirty="0">
                  <a:cs typeface="Times New Roman" pitchFamily="18" charset="0"/>
                </a:rPr>
                <a:t> 1</a:t>
              </a:r>
            </a:p>
          </p:txBody>
        </p:sp>
        <p:sp>
          <p:nvSpPr>
            <p:cNvPr id="22" name="Text Box 19" descr="[DECORATIVE]"/>
            <p:cNvSpPr txBox="1">
              <a:spLocks noChangeArrowheads="1"/>
            </p:cNvSpPr>
            <p:nvPr>
              <p:custDataLst>
                <p:tags r:id="rId4"/>
              </p:custDataLst>
            </p:nvPr>
          </p:nvSpPr>
          <p:spPr bwMode="auto">
            <a:xfrm>
              <a:off x="6034336" y="2123728"/>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en-US" altLang="el-GR" sz="1600" dirty="0">
                  <a:cs typeface="Times New Roman" pitchFamily="18" charset="0"/>
                </a:rPr>
                <a:t>ref to </a:t>
              </a:r>
              <a:r>
                <a:rPr lang="en-US" altLang="el-GR" sz="1600" dirty="0" err="1">
                  <a:cs typeface="Times New Roman" pitchFamily="18" charset="0"/>
                </a:rPr>
                <a:t>obj</a:t>
              </a:r>
              <a:r>
                <a:rPr lang="en-US" altLang="el-GR" sz="1600" dirty="0">
                  <a:cs typeface="Times New Roman" pitchFamily="18" charset="0"/>
                </a:rPr>
                <a:t> 2</a:t>
              </a:r>
            </a:p>
          </p:txBody>
        </p:sp>
        <p:sp>
          <p:nvSpPr>
            <p:cNvPr id="23" name="Text Box 20" descr="[DECORATIVE]"/>
            <p:cNvSpPr txBox="1">
              <a:spLocks noChangeArrowheads="1"/>
            </p:cNvSpPr>
            <p:nvPr>
              <p:custDataLst>
                <p:tags r:id="rId5"/>
              </p:custDataLst>
            </p:nvPr>
          </p:nvSpPr>
          <p:spPr bwMode="auto">
            <a:xfrm>
              <a:off x="6034336" y="2504728"/>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en-US" altLang="el-GR" sz="1600" dirty="0">
                  <a:cs typeface="Times New Roman" pitchFamily="18" charset="0"/>
                </a:rPr>
                <a:t>ref to </a:t>
              </a:r>
              <a:r>
                <a:rPr lang="en-US" altLang="el-GR" sz="1600" dirty="0" err="1">
                  <a:cs typeface="Times New Roman" pitchFamily="18" charset="0"/>
                </a:rPr>
                <a:t>obj</a:t>
              </a:r>
              <a:r>
                <a:rPr lang="en-US" altLang="el-GR" sz="1600" dirty="0">
                  <a:cs typeface="Times New Roman" pitchFamily="18" charset="0"/>
                </a:rPr>
                <a:t> 3</a:t>
              </a:r>
            </a:p>
          </p:txBody>
        </p:sp>
        <p:sp>
          <p:nvSpPr>
            <p:cNvPr id="24" name="Text Box 21" descr="[DECORATIVE]"/>
            <p:cNvSpPr txBox="1">
              <a:spLocks noChangeArrowheads="1"/>
            </p:cNvSpPr>
            <p:nvPr>
              <p:custDataLst>
                <p:tags r:id="rId6"/>
              </p:custDataLst>
            </p:nvPr>
          </p:nvSpPr>
          <p:spPr bwMode="auto">
            <a:xfrm>
              <a:off x="6034336" y="2885728"/>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en-US" altLang="el-GR" sz="1600" dirty="0">
                  <a:cs typeface="Times New Roman" pitchFamily="18" charset="0"/>
                </a:rPr>
                <a:t>ref to </a:t>
              </a:r>
              <a:r>
                <a:rPr lang="en-US" altLang="el-GR" sz="1600" dirty="0" err="1">
                  <a:cs typeface="Times New Roman" pitchFamily="18" charset="0"/>
                </a:rPr>
                <a:t>obj</a:t>
              </a:r>
              <a:r>
                <a:rPr lang="en-US" altLang="el-GR" sz="1600" dirty="0">
                  <a:cs typeface="Times New Roman" pitchFamily="18" charset="0"/>
                </a:rPr>
                <a:t> 4</a:t>
              </a:r>
            </a:p>
          </p:txBody>
        </p:sp>
        <p:sp>
          <p:nvSpPr>
            <p:cNvPr id="25" name="Text Box 22" descr="[DECORATIVE]"/>
            <p:cNvSpPr txBox="1">
              <a:spLocks noChangeArrowheads="1"/>
            </p:cNvSpPr>
            <p:nvPr>
              <p:custDataLst>
                <p:tags r:id="rId7"/>
              </p:custDataLst>
            </p:nvPr>
          </p:nvSpPr>
          <p:spPr bwMode="auto">
            <a:xfrm>
              <a:off x="6034336" y="3266728"/>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en-US" altLang="el-GR" sz="1600" dirty="0">
                  <a:cs typeface="Times New Roman" pitchFamily="18" charset="0"/>
                </a:rPr>
                <a:t>ref to </a:t>
              </a:r>
              <a:r>
                <a:rPr lang="en-US" altLang="el-GR" sz="1600" dirty="0" err="1">
                  <a:cs typeface="Times New Roman" pitchFamily="18" charset="0"/>
                </a:rPr>
                <a:t>obj</a:t>
              </a:r>
              <a:r>
                <a:rPr lang="en-US" altLang="el-GR" sz="1600" dirty="0">
                  <a:cs typeface="Times New Roman" pitchFamily="18" charset="0"/>
                </a:rPr>
                <a:t> 5</a:t>
              </a:r>
            </a:p>
          </p:txBody>
        </p:sp>
        <p:sp>
          <p:nvSpPr>
            <p:cNvPr id="26" name="Text Box 23" descr="[DECORATIVE]"/>
            <p:cNvSpPr txBox="1">
              <a:spLocks noChangeArrowheads="1"/>
            </p:cNvSpPr>
            <p:nvPr>
              <p:custDataLst>
                <p:tags r:id="rId8"/>
              </p:custDataLst>
            </p:nvPr>
          </p:nvSpPr>
          <p:spPr bwMode="auto">
            <a:xfrm>
              <a:off x="6034336" y="3647728"/>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en-US" altLang="el-GR" sz="1600" dirty="0">
                  <a:cs typeface="Times New Roman" pitchFamily="18" charset="0"/>
                </a:rPr>
                <a:t>ref to </a:t>
              </a:r>
              <a:r>
                <a:rPr lang="en-US" altLang="el-GR" sz="1600" dirty="0" err="1">
                  <a:cs typeface="Times New Roman" pitchFamily="18" charset="0"/>
                </a:rPr>
                <a:t>obj</a:t>
              </a:r>
              <a:r>
                <a:rPr lang="en-US" altLang="el-GR" sz="1600" dirty="0">
                  <a:cs typeface="Times New Roman" pitchFamily="18" charset="0"/>
                </a:rPr>
                <a:t> 6</a:t>
              </a:r>
            </a:p>
          </p:txBody>
        </p:sp>
        <p:sp>
          <p:nvSpPr>
            <p:cNvPr id="27" name="Text Box 24" descr="[DECORATIVE]"/>
            <p:cNvSpPr txBox="1">
              <a:spLocks noChangeArrowheads="1"/>
            </p:cNvSpPr>
            <p:nvPr>
              <p:custDataLst>
                <p:tags r:id="rId9"/>
              </p:custDataLst>
            </p:nvPr>
          </p:nvSpPr>
          <p:spPr bwMode="auto">
            <a:xfrm>
              <a:off x="6034336" y="4028728"/>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en-US" altLang="el-GR" sz="1600" dirty="0">
                  <a:cs typeface="Times New Roman" pitchFamily="18" charset="0"/>
                </a:rPr>
                <a:t>ref to </a:t>
              </a:r>
              <a:r>
                <a:rPr lang="en-US" altLang="el-GR" sz="1600" dirty="0" err="1">
                  <a:cs typeface="Times New Roman" pitchFamily="18" charset="0"/>
                </a:rPr>
                <a:t>obj</a:t>
              </a:r>
              <a:r>
                <a:rPr lang="en-US" altLang="el-GR" sz="1600" dirty="0">
                  <a:cs typeface="Times New Roman" pitchFamily="18" charset="0"/>
                </a:rPr>
                <a:t> 7</a:t>
              </a:r>
            </a:p>
          </p:txBody>
        </p:sp>
        <p:sp>
          <p:nvSpPr>
            <p:cNvPr id="28" name="Text Box 25" descr="[DECORATIVE]"/>
            <p:cNvSpPr txBox="1">
              <a:spLocks noChangeArrowheads="1"/>
            </p:cNvSpPr>
            <p:nvPr>
              <p:custDataLst>
                <p:tags r:id="rId10"/>
              </p:custDataLst>
            </p:nvPr>
          </p:nvSpPr>
          <p:spPr bwMode="auto">
            <a:xfrm>
              <a:off x="6034336" y="4409728"/>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en-US" altLang="el-GR" sz="1600" dirty="0">
                  <a:cs typeface="Times New Roman" pitchFamily="18" charset="0"/>
                </a:rPr>
                <a:t>ref to </a:t>
              </a:r>
              <a:r>
                <a:rPr lang="en-US" altLang="el-GR" sz="1600" dirty="0" err="1">
                  <a:cs typeface="Times New Roman" pitchFamily="18" charset="0"/>
                </a:rPr>
                <a:t>obj</a:t>
              </a:r>
              <a:r>
                <a:rPr lang="en-US" altLang="el-GR" sz="1600" dirty="0">
                  <a:cs typeface="Times New Roman" pitchFamily="18" charset="0"/>
                </a:rPr>
                <a:t> 8</a:t>
              </a:r>
            </a:p>
          </p:txBody>
        </p:sp>
        <p:sp>
          <p:nvSpPr>
            <p:cNvPr id="29" name="Text Box 26" descr="[DECORATIVE]"/>
            <p:cNvSpPr txBox="1">
              <a:spLocks noChangeArrowheads="1"/>
            </p:cNvSpPr>
            <p:nvPr>
              <p:custDataLst>
                <p:tags r:id="rId11"/>
              </p:custDataLst>
            </p:nvPr>
          </p:nvSpPr>
          <p:spPr bwMode="auto">
            <a:xfrm>
              <a:off x="6034336" y="4790728"/>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en-US" altLang="el-GR" sz="1600" dirty="0"/>
                <a:t>ref to </a:t>
              </a:r>
              <a:r>
                <a:rPr lang="en-US" altLang="el-GR" sz="1600" dirty="0" err="1"/>
                <a:t>obj</a:t>
              </a:r>
              <a:r>
                <a:rPr lang="en-US" altLang="el-GR" sz="1600" dirty="0"/>
                <a:t> 9</a:t>
              </a:r>
            </a:p>
          </p:txBody>
        </p:sp>
        <p:sp>
          <p:nvSpPr>
            <p:cNvPr id="30" name="Text Box 31" descr="[DECORATIVE]"/>
            <p:cNvSpPr txBox="1">
              <a:spLocks noChangeArrowheads="1"/>
            </p:cNvSpPr>
            <p:nvPr>
              <p:custDataLst>
                <p:tags r:id="rId12"/>
              </p:custDataLst>
            </p:nvPr>
          </p:nvSpPr>
          <p:spPr bwMode="auto">
            <a:xfrm>
              <a:off x="4738936" y="4790728"/>
              <a:ext cx="989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sz="1600" b="1" dirty="0">
                  <a:cs typeface="Times New Roman" pitchFamily="18" charset="0"/>
                </a:rPr>
                <a:t>times[ 9 ]</a:t>
              </a:r>
            </a:p>
          </p:txBody>
        </p:sp>
        <p:sp>
          <p:nvSpPr>
            <p:cNvPr id="31" name="Text Box 32" descr="[DECORATIVE]"/>
            <p:cNvSpPr txBox="1">
              <a:spLocks noChangeArrowheads="1"/>
            </p:cNvSpPr>
            <p:nvPr>
              <p:custDataLst>
                <p:tags r:id="rId13"/>
              </p:custDataLst>
            </p:nvPr>
          </p:nvSpPr>
          <p:spPr bwMode="auto">
            <a:xfrm>
              <a:off x="4738936" y="4409728"/>
              <a:ext cx="938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sz="1600" b="1" dirty="0">
                  <a:cs typeface="Times New Roman" pitchFamily="18" charset="0"/>
                </a:rPr>
                <a:t>times[ 8]</a:t>
              </a:r>
            </a:p>
          </p:txBody>
        </p:sp>
        <p:sp>
          <p:nvSpPr>
            <p:cNvPr id="32" name="Text Box 33" descr="[DECORATIVE]"/>
            <p:cNvSpPr txBox="1">
              <a:spLocks noChangeArrowheads="1"/>
            </p:cNvSpPr>
            <p:nvPr>
              <p:custDataLst>
                <p:tags r:id="rId14"/>
              </p:custDataLst>
            </p:nvPr>
          </p:nvSpPr>
          <p:spPr bwMode="auto">
            <a:xfrm>
              <a:off x="4738936" y="4028728"/>
              <a:ext cx="989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sz="1600" b="1" dirty="0">
                  <a:cs typeface="Times New Roman" pitchFamily="18" charset="0"/>
                </a:rPr>
                <a:t>times[ 7 ]</a:t>
              </a:r>
            </a:p>
          </p:txBody>
        </p:sp>
        <p:sp>
          <p:nvSpPr>
            <p:cNvPr id="33" name="Text Box 34" descr="[DECORATIVE]"/>
            <p:cNvSpPr txBox="1">
              <a:spLocks noChangeArrowheads="1"/>
            </p:cNvSpPr>
            <p:nvPr>
              <p:custDataLst>
                <p:tags r:id="rId15"/>
              </p:custDataLst>
            </p:nvPr>
          </p:nvSpPr>
          <p:spPr bwMode="auto">
            <a:xfrm>
              <a:off x="4738936" y="2885728"/>
              <a:ext cx="989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sz="1600" b="1" dirty="0">
                  <a:cs typeface="Times New Roman" pitchFamily="18" charset="0"/>
                </a:rPr>
                <a:t>times[ 4 ]</a:t>
              </a:r>
            </a:p>
          </p:txBody>
        </p:sp>
        <p:sp>
          <p:nvSpPr>
            <p:cNvPr id="34" name="Text Box 35" descr="[DECORATIVE]"/>
            <p:cNvSpPr txBox="1">
              <a:spLocks noChangeArrowheads="1"/>
            </p:cNvSpPr>
            <p:nvPr>
              <p:custDataLst>
                <p:tags r:id="rId16"/>
              </p:custDataLst>
            </p:nvPr>
          </p:nvSpPr>
          <p:spPr bwMode="auto">
            <a:xfrm>
              <a:off x="4738936" y="2504728"/>
              <a:ext cx="989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sz="1600" b="1" dirty="0">
                  <a:cs typeface="Times New Roman" pitchFamily="18" charset="0"/>
                </a:rPr>
                <a:t>times[ 3 ]</a:t>
              </a:r>
            </a:p>
          </p:txBody>
        </p:sp>
        <p:sp>
          <p:nvSpPr>
            <p:cNvPr id="35" name="Text Box 36" descr="[DECORATIVE]"/>
            <p:cNvSpPr txBox="1">
              <a:spLocks noChangeArrowheads="1"/>
            </p:cNvSpPr>
            <p:nvPr>
              <p:custDataLst>
                <p:tags r:id="rId17"/>
              </p:custDataLst>
            </p:nvPr>
          </p:nvSpPr>
          <p:spPr bwMode="auto">
            <a:xfrm>
              <a:off x="4738936" y="2123728"/>
              <a:ext cx="989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sz="1600" b="1" dirty="0">
                  <a:cs typeface="Times New Roman" pitchFamily="18" charset="0"/>
                </a:rPr>
                <a:t>times[ 2 ]</a:t>
              </a:r>
            </a:p>
          </p:txBody>
        </p:sp>
        <p:sp>
          <p:nvSpPr>
            <p:cNvPr id="36" name="Text Box 37" descr="[DECORATIVE]"/>
            <p:cNvSpPr txBox="1">
              <a:spLocks noChangeArrowheads="1"/>
            </p:cNvSpPr>
            <p:nvPr>
              <p:custDataLst>
                <p:tags r:id="rId18"/>
              </p:custDataLst>
            </p:nvPr>
          </p:nvSpPr>
          <p:spPr bwMode="auto">
            <a:xfrm>
              <a:off x="4738936" y="1742728"/>
              <a:ext cx="989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sz="1600" b="1" dirty="0">
                  <a:cs typeface="Times New Roman" pitchFamily="18" charset="0"/>
                </a:rPr>
                <a:t>times[ 1 ]</a:t>
              </a:r>
            </a:p>
          </p:txBody>
        </p:sp>
        <p:sp>
          <p:nvSpPr>
            <p:cNvPr id="37" name="Text Box 38" descr="[DECORATIVE]"/>
            <p:cNvSpPr txBox="1">
              <a:spLocks noChangeArrowheads="1"/>
            </p:cNvSpPr>
            <p:nvPr>
              <p:custDataLst>
                <p:tags r:id="rId19"/>
              </p:custDataLst>
            </p:nvPr>
          </p:nvSpPr>
          <p:spPr bwMode="auto">
            <a:xfrm>
              <a:off x="4738936" y="1361728"/>
              <a:ext cx="989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sz="1600" b="1" dirty="0">
                  <a:cs typeface="Times New Roman" pitchFamily="18" charset="0"/>
                </a:rPr>
                <a:t>times[ 0 ]</a:t>
              </a:r>
            </a:p>
          </p:txBody>
        </p:sp>
        <p:sp>
          <p:nvSpPr>
            <p:cNvPr id="38" name="Text Box 39" descr="[DECORATIVE]"/>
            <p:cNvSpPr txBox="1">
              <a:spLocks noChangeArrowheads="1"/>
            </p:cNvSpPr>
            <p:nvPr>
              <p:custDataLst>
                <p:tags r:id="rId20"/>
              </p:custDataLst>
            </p:nvPr>
          </p:nvSpPr>
          <p:spPr bwMode="auto">
            <a:xfrm>
              <a:off x="4738936" y="3647728"/>
              <a:ext cx="989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sz="1600" b="1" dirty="0">
                  <a:cs typeface="Times New Roman" pitchFamily="18" charset="0"/>
                </a:rPr>
                <a:t>times[ 6 ]</a:t>
              </a:r>
            </a:p>
          </p:txBody>
        </p:sp>
        <p:sp>
          <p:nvSpPr>
            <p:cNvPr id="39" name="Text Box 40" descr="[DECORATIVE]"/>
            <p:cNvSpPr txBox="1">
              <a:spLocks noChangeArrowheads="1"/>
            </p:cNvSpPr>
            <p:nvPr>
              <p:custDataLst>
                <p:tags r:id="rId21"/>
              </p:custDataLst>
            </p:nvPr>
          </p:nvSpPr>
          <p:spPr bwMode="auto">
            <a:xfrm>
              <a:off x="4738936" y="3266728"/>
              <a:ext cx="989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sz="1600" b="1" dirty="0">
                  <a:cs typeface="Times New Roman" pitchFamily="18" charset="0"/>
                </a:rPr>
                <a:t>times[ 5 ]</a:t>
              </a:r>
            </a:p>
          </p:txBody>
        </p:sp>
        <p:sp>
          <p:nvSpPr>
            <p:cNvPr id="40" name="Text Box 41" descr="[DECORATIVE]"/>
            <p:cNvSpPr txBox="1">
              <a:spLocks noChangeArrowheads="1"/>
            </p:cNvSpPr>
            <p:nvPr/>
          </p:nvSpPr>
          <p:spPr bwMode="auto">
            <a:xfrm>
              <a:off x="913061" y="3717032"/>
              <a:ext cx="23018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l-GR" altLang="el-GR" sz="2400" dirty="0">
                  <a:latin typeface="+mn-lt"/>
                  <a:cs typeface="Times New Roman" pitchFamily="18" charset="0"/>
                </a:rPr>
                <a:t>Δείκτης στον πίνακα </a:t>
              </a:r>
              <a:r>
                <a:rPr lang="en-US" altLang="el-GR" sz="2400" b="1" dirty="0">
                  <a:latin typeface="+mn-lt"/>
                  <a:cs typeface="Times New Roman" pitchFamily="18" charset="0"/>
                </a:rPr>
                <a:t>times</a:t>
              </a:r>
            </a:p>
          </p:txBody>
        </p:sp>
        <p:cxnSp>
          <p:nvCxnSpPr>
            <p:cNvPr id="41" name="AutoShape 42" descr="[DECORATIVE]"/>
            <p:cNvCxnSpPr>
              <a:cxnSpLocks noChangeShapeType="1"/>
            </p:cNvCxnSpPr>
            <p:nvPr/>
          </p:nvCxnSpPr>
          <p:spPr bwMode="auto">
            <a:xfrm rot="16200000" flipH="1">
              <a:off x="3383211" y="3261916"/>
              <a:ext cx="638175" cy="3276600"/>
            </a:xfrm>
            <a:prstGeom prst="bentConnector3">
              <a:avLst>
                <a:gd name="adj1" fmla="val 135819"/>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2" name="AutoShape 44" descr="[DECORATIVE]"/>
            <p:cNvCxnSpPr>
              <a:cxnSpLocks noChangeShapeType="1"/>
              <a:endCxn id="37" idx="1"/>
            </p:cNvCxnSpPr>
            <p:nvPr/>
          </p:nvCxnSpPr>
          <p:spPr bwMode="auto">
            <a:xfrm flipV="1">
              <a:off x="2910136" y="1530003"/>
              <a:ext cx="1828800" cy="90011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3" name="Line 45" descr="[DECORATIVE]"/>
            <p:cNvSpPr>
              <a:spLocks noChangeShapeType="1"/>
            </p:cNvSpPr>
            <p:nvPr/>
          </p:nvSpPr>
          <p:spPr bwMode="auto">
            <a:xfrm flipV="1">
              <a:off x="7253536" y="1361728"/>
              <a:ext cx="53340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nvGrpSpPr>
            <p:cNvPr id="44" name="Group 49"/>
            <p:cNvGrpSpPr>
              <a:grpSpLocks/>
            </p:cNvGrpSpPr>
            <p:nvPr/>
          </p:nvGrpSpPr>
          <p:grpSpPr bwMode="auto">
            <a:xfrm>
              <a:off x="7786936" y="980728"/>
              <a:ext cx="609600" cy="685800"/>
              <a:chOff x="5232" y="816"/>
              <a:chExt cx="384" cy="432"/>
            </a:xfrm>
          </p:grpSpPr>
          <p:sp>
            <p:nvSpPr>
              <p:cNvPr id="45" name="Rectangle 46" descr="[DECORATIVE]"/>
              <p:cNvSpPr>
                <a:spLocks noChangeArrowheads="1"/>
              </p:cNvSpPr>
              <p:nvPr/>
            </p:nvSpPr>
            <p:spPr bwMode="auto">
              <a:xfrm>
                <a:off x="5232" y="816"/>
                <a:ext cx="384" cy="144"/>
              </a:xfrm>
              <a:prstGeom prst="rect">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p>
            </p:txBody>
          </p:sp>
          <p:sp>
            <p:nvSpPr>
              <p:cNvPr id="46" name="Rectangle 47" descr="[DECORATIVE]"/>
              <p:cNvSpPr>
                <a:spLocks noChangeArrowheads="1"/>
              </p:cNvSpPr>
              <p:nvPr/>
            </p:nvSpPr>
            <p:spPr bwMode="auto">
              <a:xfrm>
                <a:off x="5232" y="960"/>
                <a:ext cx="384" cy="144"/>
              </a:xfrm>
              <a:prstGeom prst="rect">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p>
            </p:txBody>
          </p:sp>
          <p:sp>
            <p:nvSpPr>
              <p:cNvPr id="47" name="Rectangle 48" descr="[DECORATIVE]"/>
              <p:cNvSpPr>
                <a:spLocks noChangeArrowheads="1"/>
              </p:cNvSpPr>
              <p:nvPr/>
            </p:nvSpPr>
            <p:spPr bwMode="auto">
              <a:xfrm>
                <a:off x="5232" y="1104"/>
                <a:ext cx="384" cy="144"/>
              </a:xfrm>
              <a:prstGeom prst="rect">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p>
            </p:txBody>
          </p:sp>
        </p:grpSp>
        <p:sp>
          <p:nvSpPr>
            <p:cNvPr id="48" name="Line 51" descr="[DECORATIVE]"/>
            <p:cNvSpPr>
              <a:spLocks noChangeShapeType="1"/>
            </p:cNvSpPr>
            <p:nvPr/>
          </p:nvSpPr>
          <p:spPr bwMode="auto">
            <a:xfrm>
              <a:off x="8015536" y="1971328"/>
              <a:ext cx="0" cy="2743200"/>
            </a:xfrm>
            <a:prstGeom prst="line">
              <a:avLst/>
            </a:prstGeom>
            <a:noFill/>
            <a:ln w="5715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grpSp>
          <p:nvGrpSpPr>
            <p:cNvPr id="49" name="Group 52"/>
            <p:cNvGrpSpPr>
              <a:grpSpLocks/>
            </p:cNvGrpSpPr>
            <p:nvPr/>
          </p:nvGrpSpPr>
          <p:grpSpPr bwMode="auto">
            <a:xfrm>
              <a:off x="7710736" y="4943128"/>
              <a:ext cx="609600" cy="685800"/>
              <a:chOff x="5232" y="816"/>
              <a:chExt cx="384" cy="432"/>
            </a:xfrm>
          </p:grpSpPr>
          <p:sp>
            <p:nvSpPr>
              <p:cNvPr id="50" name="Rectangle 53" descr="[DECORATIVE]"/>
              <p:cNvSpPr>
                <a:spLocks noChangeArrowheads="1"/>
              </p:cNvSpPr>
              <p:nvPr/>
            </p:nvSpPr>
            <p:spPr bwMode="auto">
              <a:xfrm>
                <a:off x="5232" y="816"/>
                <a:ext cx="384" cy="144"/>
              </a:xfrm>
              <a:prstGeom prst="rect">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p>
            </p:txBody>
          </p:sp>
          <p:sp>
            <p:nvSpPr>
              <p:cNvPr id="51" name="Rectangle 54" descr="[DECORATIVE]"/>
              <p:cNvSpPr>
                <a:spLocks noChangeArrowheads="1"/>
              </p:cNvSpPr>
              <p:nvPr/>
            </p:nvSpPr>
            <p:spPr bwMode="auto">
              <a:xfrm>
                <a:off x="5232" y="960"/>
                <a:ext cx="384" cy="144"/>
              </a:xfrm>
              <a:prstGeom prst="rect">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p>
            </p:txBody>
          </p:sp>
          <p:sp>
            <p:nvSpPr>
              <p:cNvPr id="52" name="Rectangle 55" descr="[DECORATIVE]"/>
              <p:cNvSpPr>
                <a:spLocks noChangeArrowheads="1"/>
              </p:cNvSpPr>
              <p:nvPr/>
            </p:nvSpPr>
            <p:spPr bwMode="auto">
              <a:xfrm>
                <a:off x="5232" y="1104"/>
                <a:ext cx="384" cy="144"/>
              </a:xfrm>
              <a:prstGeom prst="rect">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p>
            </p:txBody>
          </p:sp>
        </p:grpSp>
        <p:sp>
          <p:nvSpPr>
            <p:cNvPr id="53" name="Line 56" descr="[DECORATIVE]"/>
            <p:cNvSpPr>
              <a:spLocks noChangeShapeType="1"/>
            </p:cNvSpPr>
            <p:nvPr/>
          </p:nvSpPr>
          <p:spPr bwMode="auto">
            <a:xfrm>
              <a:off x="7253536" y="5019328"/>
              <a:ext cx="45720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54" name="Rectangle 57" descr="[DECORATIVE]"/>
            <p:cNvSpPr>
              <a:spLocks noChangeArrowheads="1"/>
            </p:cNvSpPr>
            <p:nvPr>
              <p:custDataLst>
                <p:tags r:id="rId22"/>
              </p:custDataLst>
            </p:nvPr>
          </p:nvSpPr>
          <p:spPr bwMode="auto">
            <a:xfrm>
              <a:off x="1919536" y="2199928"/>
              <a:ext cx="990600" cy="457200"/>
            </a:xfrm>
            <a:prstGeom prst="rect">
              <a:avLst/>
            </a:prstGeom>
            <a:solidFill>
              <a:srgbClr val="CC99FF"/>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l-GR" dirty="0"/>
                <a:t>times</a:t>
              </a:r>
            </a:p>
          </p:txBody>
        </p:sp>
      </p:grpSp>
      <p:sp>
        <p:nvSpPr>
          <p:cNvPr id="7" name="Rectangle 3"/>
          <p:cNvSpPr>
            <a:spLocks noChangeArrowheads="1"/>
          </p:cNvSpPr>
          <p:nvPr/>
        </p:nvSpPr>
        <p:spPr bwMode="auto">
          <a:xfrm>
            <a:off x="395536" y="5733256"/>
            <a:ext cx="5715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el-GR" altLang="el-GR" sz="2400" dirty="0" smtClean="0">
                <a:latin typeface="+mn-lt"/>
                <a:cs typeface="Times New Roman" pitchFamily="18" charset="0"/>
              </a:rPr>
              <a:t>Το 10</a:t>
            </a:r>
            <a:r>
              <a:rPr lang="el-GR" altLang="el-GR" sz="2400" baseline="30000" dirty="0" smtClean="0">
                <a:latin typeface="+mn-lt"/>
                <a:cs typeface="Times New Roman" pitchFamily="18" charset="0"/>
              </a:rPr>
              <a:t>ο</a:t>
            </a:r>
            <a:r>
              <a:rPr lang="el-GR" altLang="el-GR" sz="2400" dirty="0" smtClean="0">
                <a:latin typeface="+mn-lt"/>
                <a:cs typeface="Times New Roman" pitchFamily="18" charset="0"/>
              </a:rPr>
              <a:t> στοιχείο του πίνακα.</a:t>
            </a:r>
            <a:endParaRPr lang="el-GR" altLang="el-GR" sz="2400" dirty="0">
              <a:latin typeface="+mn-lt"/>
            </a:endParaRP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84"/>
            <a:ext cx="8229600" cy="1143000"/>
          </a:xfrm>
        </p:spPr>
        <p:txBody>
          <a:bodyPr/>
          <a:lstStyle/>
          <a:p>
            <a:r>
              <a:rPr lang="el-GR" altLang="el-GR" u="sng" dirty="0">
                <a:solidFill>
                  <a:schemeClr val="tx2"/>
                </a:solidFill>
              </a:rPr>
              <a:t>Πίνακας αντικειμένων</a:t>
            </a:r>
            <a:endParaRPr lang="el-GR" u="sng" dirty="0">
              <a:solidFill>
                <a:schemeClr val="tx2"/>
              </a:solidFill>
            </a:endParaRPr>
          </a:p>
        </p:txBody>
      </p:sp>
      <p:sp>
        <p:nvSpPr>
          <p:cNvPr id="18" name="Rectangle 3"/>
          <p:cNvSpPr txBox="1">
            <a:spLocks noChangeArrowheads="1"/>
          </p:cNvSpPr>
          <p:nvPr/>
        </p:nvSpPr>
        <p:spPr>
          <a:xfrm>
            <a:off x="760040" y="1340768"/>
            <a:ext cx="77724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defRPr/>
            </a:pPr>
            <a:r>
              <a:rPr lang="el-GR" sz="2200" dirty="0" smtClean="0"/>
              <a:t>Στη </a:t>
            </a:r>
            <a:r>
              <a:rPr lang="en-US" sz="2200" dirty="0" smtClean="0"/>
              <a:t>C#</a:t>
            </a:r>
            <a:r>
              <a:rPr lang="el-GR" sz="2200" dirty="0" smtClean="0"/>
              <a:t>, ένας πίνακας συμπεριφέρεται σαν ένα αντικείμενο,</a:t>
            </a:r>
          </a:p>
          <a:p>
            <a:pPr lvl="1">
              <a:buFont typeface="Wingdings" panose="05000000000000000000" pitchFamily="2" charset="2"/>
              <a:buChar char="§"/>
              <a:defRPr/>
            </a:pPr>
            <a:r>
              <a:rPr lang="el-GR" sz="2200" dirty="0" smtClean="0"/>
              <a:t>Η δήλωση και η ενθυλάκωση είναι όπως στα αντικείμενα,</a:t>
            </a:r>
          </a:p>
          <a:p>
            <a:pPr lvl="2">
              <a:defRPr/>
            </a:pPr>
            <a:r>
              <a:rPr lang="el-GR" sz="2200" dirty="0" smtClean="0"/>
              <a:t>Δήλωση μεταβλητής τύπου πίνακα,</a:t>
            </a:r>
          </a:p>
          <a:p>
            <a:pPr lvl="2">
              <a:defRPr/>
            </a:pPr>
            <a:r>
              <a:rPr lang="el-GR" sz="2200" dirty="0" smtClean="0"/>
              <a:t>Δημιουργία πίνακα με τη χρήση του </a:t>
            </a:r>
            <a:r>
              <a:rPr lang="en-US" sz="2200" b="1" dirty="0" smtClean="0">
                <a:solidFill>
                  <a:schemeClr val="accent1"/>
                </a:solidFill>
              </a:rPr>
              <a:t>new</a:t>
            </a:r>
            <a:r>
              <a:rPr lang="el-GR" sz="2200" dirty="0" smtClean="0">
                <a:solidFill>
                  <a:schemeClr val="accent6"/>
                </a:solidFill>
              </a:rPr>
              <a:t> </a:t>
            </a:r>
            <a:r>
              <a:rPr lang="el-GR" sz="2200" dirty="0" smtClean="0"/>
              <a:t>κάνει την μεταβλητή να αναφέρεται στον πίνακα (δηλαδή να βλέπει τη μνήμη (χώρο) που δεσμεύσαμε για τον πίνακα).</a:t>
            </a:r>
          </a:p>
          <a:p>
            <a:pPr lvl="1">
              <a:buFont typeface="Wingdings" panose="05000000000000000000" pitchFamily="2" charset="2"/>
              <a:buChar char="§"/>
              <a:defRPr/>
            </a:pPr>
            <a:r>
              <a:rPr lang="el-GR" sz="2200" dirty="0" smtClean="0"/>
              <a:t>Το πέρασμα των πινάκων ως ορίσματα είναι ίδιο με αυτό των αντικειμένων,</a:t>
            </a:r>
          </a:p>
          <a:p>
            <a:pPr lvl="2">
              <a:defRPr/>
            </a:pPr>
            <a:r>
              <a:rPr lang="el-GR" sz="2200" dirty="0" smtClean="0"/>
              <a:t>Θα το δούμε αργότερα.</a:t>
            </a:r>
          </a:p>
          <a:p>
            <a:pPr lvl="1">
              <a:buFont typeface="Wingdings" panose="05000000000000000000" pitchFamily="2" charset="2"/>
              <a:buChar char="§"/>
              <a:defRPr/>
            </a:pPr>
            <a:r>
              <a:rPr lang="el-GR" sz="2200" dirty="0" smtClean="0"/>
              <a:t>Ο πίνακας έχει την ιδιότητα  </a:t>
            </a:r>
            <a:r>
              <a:rPr lang="en-US" sz="2200" b="1" dirty="0" smtClean="0">
                <a:solidFill>
                  <a:schemeClr val="accent4">
                    <a:lumMod val="75000"/>
                  </a:schemeClr>
                </a:solidFill>
              </a:rPr>
              <a:t>Length</a:t>
            </a:r>
            <a:r>
              <a:rPr lang="el-GR" sz="2200" b="1" dirty="0" smtClean="0">
                <a:solidFill>
                  <a:schemeClr val="accent4">
                    <a:lumMod val="75000"/>
                  </a:schemeClr>
                </a:solidFill>
              </a:rPr>
              <a:t>.</a:t>
            </a:r>
            <a:endParaRPr lang="en-US" sz="2200" b="1" dirty="0">
              <a:solidFill>
                <a:schemeClr val="accent4">
                  <a:lumMod val="75000"/>
                </a:schemeClr>
              </a:solidFill>
            </a:endParaRP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323528" y="-27384"/>
            <a:ext cx="8496944" cy="154850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n-US" altLang="el-GR" u="sng" dirty="0" smtClean="0">
                <a:solidFill>
                  <a:schemeClr val="tx2"/>
                </a:solidFill>
                <a:latin typeface="+mn-lt"/>
              </a:rPr>
              <a:t>Array: Length</a:t>
            </a:r>
            <a:endParaRPr lang="en-US" altLang="el-GR" u="sng" dirty="0">
              <a:solidFill>
                <a:schemeClr val="tx2"/>
              </a:solidFill>
              <a:latin typeface="+mn-lt"/>
            </a:endParaRPr>
          </a:p>
        </p:txBody>
      </p:sp>
      <p:sp>
        <p:nvSpPr>
          <p:cNvPr id="22" name="Rectangle 3" descr="Κάθε πίνακας έχει μια δημόσια ιδιότητα  (public property) που ονομάζεται Length η οποία αποθηκεύει το μέγεθος του πίνακα,&#10;Μόλις δηλωθεί ο πίνακας έχει σταθερό μέγεθος.&#10;&#10;Μπορούμε να αναφερθούμε στο μέγεθος όπως και στα αντικείμενα:&#10;        grades τελεία Length.&#10;&#10;Παρατηρείστε ότι το Length κρατάει τον αριθμό των στοιχείων και όχι τον μεγαλύτερο δείκτη.&#10;"/>
          <p:cNvSpPr>
            <a:spLocks noGrp="1" noChangeArrowheads="1"/>
          </p:cNvSpPr>
          <p:nvPr>
            <p:ph type="body" idx="1"/>
          </p:nvPr>
        </p:nvSpPr>
        <p:spPr>
          <a:xfrm>
            <a:off x="533400" y="1124744"/>
            <a:ext cx="7772400" cy="4648200"/>
          </a:xfrm>
          <a:noFill/>
        </p:spPr>
        <p:txBody>
          <a:bodyPr lIns="92075" tIns="46038" rIns="92075" bIns="46038">
            <a:normAutofit/>
          </a:bodyPr>
          <a:lstStyle/>
          <a:p>
            <a:pPr marL="342900" indent="-342900" eaLnBrk="1" hangingPunct="1">
              <a:lnSpc>
                <a:spcPct val="90000"/>
              </a:lnSpc>
              <a:buFont typeface="Wingdings" panose="05000000000000000000" pitchFamily="2" charset="2"/>
              <a:buChar char="q"/>
            </a:pPr>
            <a:r>
              <a:rPr lang="el-GR" altLang="el-GR" b="0" dirty="0" smtClean="0"/>
              <a:t>Κάθε πίνακας έχει μια δημόσια ιδιότητα </a:t>
            </a:r>
            <a:r>
              <a:rPr lang="en-US" altLang="el-GR" b="0" dirty="0" smtClean="0"/>
              <a:t> </a:t>
            </a:r>
            <a:r>
              <a:rPr lang="el-GR" altLang="el-GR" b="0" dirty="0" smtClean="0"/>
              <a:t>(</a:t>
            </a:r>
            <a:r>
              <a:rPr lang="en-US" altLang="el-GR" b="0" dirty="0" smtClean="0"/>
              <a:t>public </a:t>
            </a:r>
            <a:r>
              <a:rPr lang="en-US" altLang="el-GR" b="0" dirty="0" smtClean="0">
                <a:solidFill>
                  <a:schemeClr val="accent4"/>
                </a:solidFill>
              </a:rPr>
              <a:t>property</a:t>
            </a:r>
            <a:r>
              <a:rPr lang="el-GR" altLang="el-GR" b="0" dirty="0" smtClean="0"/>
              <a:t>)</a:t>
            </a:r>
            <a:r>
              <a:rPr lang="el-GR" altLang="el-GR" b="0" dirty="0" smtClean="0">
                <a:solidFill>
                  <a:srgbClr val="CC0000"/>
                </a:solidFill>
              </a:rPr>
              <a:t> </a:t>
            </a:r>
            <a:r>
              <a:rPr lang="el-GR" altLang="el-GR" b="0" dirty="0" smtClean="0"/>
              <a:t>που ονομάζεται</a:t>
            </a:r>
            <a:r>
              <a:rPr lang="en-US" altLang="el-GR" b="0" dirty="0" smtClean="0"/>
              <a:t> Length </a:t>
            </a:r>
            <a:r>
              <a:rPr lang="el-GR" altLang="el-GR" b="0" dirty="0" smtClean="0"/>
              <a:t>η οποία αποθηκεύει το μέγεθος του πίνακα,</a:t>
            </a:r>
            <a:endParaRPr lang="en-US" altLang="el-GR" b="0" dirty="0" smtClean="0"/>
          </a:p>
          <a:p>
            <a:pPr marL="800100" lvl="1" indent="-342900" eaLnBrk="1" hangingPunct="1">
              <a:lnSpc>
                <a:spcPct val="90000"/>
              </a:lnSpc>
              <a:buFont typeface="Wingdings" panose="05000000000000000000" pitchFamily="2" charset="2"/>
              <a:buChar char="§"/>
            </a:pPr>
            <a:r>
              <a:rPr lang="el-GR" altLang="el-GR" sz="2400" b="0" dirty="0" smtClean="0"/>
              <a:t>Μόλις δηλωθεί ο πίνακας έχει σταθερό μέγεθος.</a:t>
            </a:r>
            <a:endParaRPr lang="en-US" altLang="el-GR" sz="2400" b="0" dirty="0" smtClean="0"/>
          </a:p>
          <a:p>
            <a:pPr marL="800100" lvl="1" indent="-342900" eaLnBrk="1" hangingPunct="1">
              <a:lnSpc>
                <a:spcPct val="90000"/>
              </a:lnSpc>
              <a:buFont typeface="Wingdings" panose="05000000000000000000" pitchFamily="2" charset="2"/>
              <a:buChar char="q"/>
            </a:pPr>
            <a:endParaRPr lang="en-US" altLang="el-GR" sz="2400" b="0" dirty="0" smtClean="0"/>
          </a:p>
          <a:p>
            <a:pPr marL="342900" indent="-342900" eaLnBrk="1" hangingPunct="1">
              <a:lnSpc>
                <a:spcPct val="90000"/>
              </a:lnSpc>
              <a:buFont typeface="Wingdings" panose="05000000000000000000" pitchFamily="2" charset="2"/>
              <a:buChar char="q"/>
            </a:pPr>
            <a:r>
              <a:rPr lang="el-GR" altLang="el-GR" b="0" dirty="0" smtClean="0"/>
              <a:t>Μπορούμε να αναφερθούμε στο μέγεθος όπως και στα αντικείμενα</a:t>
            </a:r>
            <a:r>
              <a:rPr lang="en-US" altLang="el-GR" b="0" dirty="0" smtClean="0"/>
              <a:t>:</a:t>
            </a:r>
          </a:p>
          <a:p>
            <a:pPr eaLnBrk="1" hangingPunct="1">
              <a:lnSpc>
                <a:spcPct val="90000"/>
              </a:lnSpc>
            </a:pPr>
            <a:r>
              <a:rPr lang="en-US" altLang="el-GR" b="0" dirty="0" smtClean="0"/>
              <a:t>        </a:t>
            </a:r>
            <a:r>
              <a:rPr lang="en-US" altLang="el-GR" b="0" dirty="0" err="1" smtClean="0"/>
              <a:t>grades.Length</a:t>
            </a:r>
            <a:r>
              <a:rPr lang="el-GR" altLang="el-GR" b="0" dirty="0" smtClean="0"/>
              <a:t>.</a:t>
            </a:r>
            <a:endParaRPr lang="en-US" altLang="el-GR" b="0" dirty="0" smtClean="0"/>
          </a:p>
          <a:p>
            <a:pPr marL="342900" indent="-342900" eaLnBrk="1" hangingPunct="1">
              <a:lnSpc>
                <a:spcPct val="90000"/>
              </a:lnSpc>
              <a:buFont typeface="Wingdings" panose="05000000000000000000" pitchFamily="2" charset="2"/>
              <a:buChar char="q"/>
            </a:pPr>
            <a:endParaRPr lang="en-US" altLang="el-GR" b="0" dirty="0" smtClean="0"/>
          </a:p>
          <a:p>
            <a:pPr marL="342900" indent="-342900" eaLnBrk="1" hangingPunct="1">
              <a:lnSpc>
                <a:spcPct val="90000"/>
              </a:lnSpc>
              <a:buFont typeface="Wingdings" panose="05000000000000000000" pitchFamily="2" charset="2"/>
              <a:buChar char="q"/>
            </a:pPr>
            <a:r>
              <a:rPr lang="el-GR" altLang="el-GR" b="0" dirty="0" smtClean="0"/>
              <a:t>Παρατηρείστε ότι το </a:t>
            </a:r>
            <a:r>
              <a:rPr lang="en-US" altLang="el-GR" b="0" dirty="0" smtClean="0"/>
              <a:t>Length </a:t>
            </a:r>
            <a:r>
              <a:rPr lang="el-GR" altLang="el-GR" b="0" dirty="0" smtClean="0"/>
              <a:t>κρατάει τον αριθμό των στοιχείων και όχι τον μεγαλύτερο δείκτη.</a:t>
            </a:r>
            <a:endParaRPr lang="en-US" altLang="el-GR" b="0" dirty="0" smtClean="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pPr marL="342900" indent="-342900">
              <a:spcBef>
                <a:spcPct val="20000"/>
              </a:spcBef>
              <a:defRPr/>
            </a:pPr>
            <a:r>
              <a:rPr lang="el-GR" altLang="el-GR" u="sng" dirty="0">
                <a:solidFill>
                  <a:schemeClr val="tx2"/>
                </a:solidFill>
              </a:rPr>
              <a:t>Πίνακες και όρια</a:t>
            </a:r>
            <a:endParaRPr lang="el-GR" u="sng" dirty="0">
              <a:solidFill>
                <a:schemeClr val="tx2"/>
              </a:solidFill>
              <a:latin typeface="+mn-lt"/>
            </a:endParaRPr>
          </a:p>
        </p:txBody>
      </p:sp>
      <p:sp>
        <p:nvSpPr>
          <p:cNvPr id="122" name="Rectangle 3"/>
          <p:cNvSpPr txBox="1">
            <a:spLocks noChangeArrowheads="1"/>
          </p:cNvSpPr>
          <p:nvPr/>
        </p:nvSpPr>
        <p:spPr>
          <a:xfrm>
            <a:off x="467544" y="1052736"/>
            <a:ext cx="8219256" cy="26670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400" dirty="0" smtClean="0"/>
              <a:t>Ένας δείκτης που χρησιμοποιείται για να προσπελάσει τον πίνακα πρέπει να αναφέρεται σε κάποιο υπάρχον στοιχείο,</a:t>
            </a:r>
          </a:p>
          <a:p>
            <a:pPr lvl="1">
              <a:buFont typeface="Wingdings" panose="05000000000000000000" pitchFamily="2" charset="2"/>
              <a:buChar char="§"/>
            </a:pPr>
            <a:r>
              <a:rPr lang="el-GR" altLang="el-GR" sz="2400" dirty="0" smtClean="0"/>
              <a:t>Αν ο πίνακας έχει μήκος Ν τότε ο δείκτης μπορεί να πάρει τιμές από (0 έως N-1).</a:t>
            </a:r>
          </a:p>
          <a:p>
            <a:pPr>
              <a:buFont typeface="Wingdings" panose="05000000000000000000" pitchFamily="2" charset="2"/>
              <a:buChar char="q"/>
            </a:pPr>
            <a:r>
              <a:rPr lang="el-GR" altLang="el-GR" sz="2400" dirty="0" smtClean="0"/>
              <a:t>Για παράδειγμα αν ο πίνακας </a:t>
            </a:r>
            <a:r>
              <a:rPr lang="en-US" altLang="el-GR" sz="2400" dirty="0" smtClean="0"/>
              <a:t>grades</a:t>
            </a:r>
            <a:r>
              <a:rPr lang="el-GR" altLang="el-GR" sz="2400" dirty="0" smtClean="0"/>
              <a:t> μπορεί να κρατάει 12 τιμές τότε ο δείκτης μπορεί να πάρει τιμές από 0 ως 11,</a:t>
            </a:r>
          </a:p>
        </p:txBody>
      </p:sp>
      <p:sp>
        <p:nvSpPr>
          <p:cNvPr id="123" name="Text Box 4" descr="Πρόβλημα:&#10;for int index ίσο με 0, index μικρότερο ή ίσο του grades τελεία Length, index++,&#10;scores, index ίσο με index επί 50 σύν epsilon.&#10;"/>
          <p:cNvSpPr txBox="1">
            <a:spLocks noChangeArrowheads="1"/>
          </p:cNvSpPr>
          <p:nvPr>
            <p:custDataLst>
              <p:tags r:id="rId3"/>
            </p:custDataLst>
          </p:nvPr>
        </p:nvSpPr>
        <p:spPr bwMode="auto">
          <a:xfrm>
            <a:off x="1236857" y="4326634"/>
            <a:ext cx="64861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l-GR" sz="2400" b="1" dirty="0">
                <a:latin typeface="+mn-lt"/>
              </a:rPr>
              <a:t>for (</a:t>
            </a:r>
            <a:r>
              <a:rPr lang="en-US" altLang="el-GR" sz="2400" b="1" dirty="0" err="1">
                <a:latin typeface="+mn-lt"/>
              </a:rPr>
              <a:t>int</a:t>
            </a:r>
            <a:r>
              <a:rPr lang="en-US" altLang="el-GR" sz="2400" b="1" dirty="0">
                <a:latin typeface="+mn-lt"/>
              </a:rPr>
              <a:t> index=0; index &lt;= </a:t>
            </a:r>
            <a:r>
              <a:rPr lang="en-US" altLang="el-GR" sz="2400" b="1" dirty="0" err="1">
                <a:latin typeface="+mn-lt"/>
              </a:rPr>
              <a:t>grades.Length</a:t>
            </a:r>
            <a:r>
              <a:rPr lang="en-US" altLang="el-GR" sz="2400" b="1" dirty="0">
                <a:latin typeface="+mn-lt"/>
              </a:rPr>
              <a:t>; index++)</a:t>
            </a:r>
          </a:p>
          <a:p>
            <a:pPr algn="ctr"/>
            <a:r>
              <a:rPr lang="en-US" altLang="el-GR" sz="2400" b="1" dirty="0">
                <a:latin typeface="+mn-lt"/>
              </a:rPr>
              <a:t>scores[index] = index*50 + epsilon;</a:t>
            </a:r>
          </a:p>
        </p:txBody>
      </p:sp>
      <p:sp>
        <p:nvSpPr>
          <p:cNvPr id="128" name="Rectangle 9"/>
          <p:cNvSpPr>
            <a:spLocks noChangeArrowheads="1"/>
          </p:cNvSpPr>
          <p:nvPr/>
        </p:nvSpPr>
        <p:spPr bwMode="auto">
          <a:xfrm>
            <a:off x="1003300" y="5445224"/>
            <a:ext cx="54942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altLang="el-GR" sz="2400" dirty="0" smtClean="0">
                <a:latin typeface="+mn-lt"/>
              </a:rPr>
              <a:t>Το συνηθισμένο λογικό λάθος  </a:t>
            </a:r>
            <a:r>
              <a:rPr lang="en-US" altLang="el-GR" sz="2400" i="1" dirty="0" smtClean="0">
                <a:latin typeface="+mn-lt"/>
              </a:rPr>
              <a:t>off-by-one</a:t>
            </a:r>
            <a:r>
              <a:rPr lang="el-GR" altLang="el-GR" sz="2400" i="1" dirty="0" smtClean="0">
                <a:latin typeface="+mn-lt"/>
              </a:rPr>
              <a:t>. </a:t>
            </a:r>
            <a:endParaRPr lang="el-GR" altLang="el-GR" sz="2400" dirty="0">
              <a:latin typeface="+mn-lt"/>
            </a:endParaRPr>
          </a:p>
        </p:txBody>
      </p:sp>
      <p:grpSp>
        <p:nvGrpSpPr>
          <p:cNvPr id="124" name="Group 5" descr="."/>
          <p:cNvGrpSpPr>
            <a:grpSpLocks/>
          </p:cNvGrpSpPr>
          <p:nvPr/>
        </p:nvGrpSpPr>
        <p:grpSpPr bwMode="auto">
          <a:xfrm>
            <a:off x="3564277" y="3717032"/>
            <a:ext cx="1526614" cy="1025525"/>
            <a:chOff x="2479" y="2889"/>
            <a:chExt cx="1698" cy="646"/>
          </a:xfrm>
        </p:grpSpPr>
        <p:sp>
          <p:nvSpPr>
            <p:cNvPr id="125" name="Text Box 6"/>
            <p:cNvSpPr txBox="1">
              <a:spLocks noChangeArrowheads="1"/>
            </p:cNvSpPr>
            <p:nvPr/>
          </p:nvSpPr>
          <p:spPr bwMode="auto">
            <a:xfrm>
              <a:off x="2479" y="2889"/>
              <a:ext cx="169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l-GR" altLang="el-GR" sz="2400" b="1" dirty="0">
                  <a:solidFill>
                    <a:schemeClr val="hlink"/>
                  </a:solidFill>
                  <a:latin typeface="+mn-lt"/>
                </a:rPr>
                <a:t>πρόβλημα</a:t>
              </a:r>
              <a:endParaRPr lang="en-US" altLang="el-GR" sz="2400" b="1" dirty="0">
                <a:solidFill>
                  <a:schemeClr val="hlink"/>
                </a:solidFill>
                <a:latin typeface="+mn-lt"/>
              </a:endParaRPr>
            </a:p>
          </p:txBody>
        </p:sp>
        <p:sp>
          <p:nvSpPr>
            <p:cNvPr id="126" name="Oval 7" descr="."/>
            <p:cNvSpPr>
              <a:spLocks noChangeArrowheads="1"/>
            </p:cNvSpPr>
            <p:nvPr/>
          </p:nvSpPr>
          <p:spPr bwMode="auto">
            <a:xfrm>
              <a:off x="3039" y="3318"/>
              <a:ext cx="672" cy="217"/>
            </a:xfrm>
            <a:prstGeom prst="ellipse">
              <a:avLst/>
            </a:prstGeom>
            <a:noFill/>
            <a:ln w="12700">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p>
          </p:txBody>
        </p:sp>
        <p:sp>
          <p:nvSpPr>
            <p:cNvPr id="127" name="Line 8" descr="."/>
            <p:cNvSpPr>
              <a:spLocks noChangeShapeType="1"/>
            </p:cNvSpPr>
            <p:nvPr/>
          </p:nvSpPr>
          <p:spPr bwMode="auto">
            <a:xfrm>
              <a:off x="3286" y="3142"/>
              <a:ext cx="48" cy="144"/>
            </a:xfrm>
            <a:prstGeom prst="line">
              <a:avLst/>
            </a:prstGeom>
            <a:noFill/>
            <a:ln w="381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gr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pPr marL="342900" indent="-342900">
              <a:spcBef>
                <a:spcPct val="20000"/>
              </a:spcBef>
              <a:defRPr/>
            </a:pPr>
            <a:r>
              <a:rPr lang="el-GR" altLang="el-GR" u="sng" dirty="0" smtClean="0">
                <a:solidFill>
                  <a:schemeClr val="tx2"/>
                </a:solidFill>
              </a:rPr>
              <a:t>Αρχικοποίηση πινάκων σε ένα βήμα: (</a:t>
            </a:r>
            <a:r>
              <a:rPr lang="en-US" altLang="el-GR" u="sng" dirty="0" smtClean="0">
                <a:solidFill>
                  <a:schemeClr val="tx2"/>
                </a:solidFill>
              </a:rPr>
              <a:t>Initializer List</a:t>
            </a:r>
            <a:r>
              <a:rPr lang="el-GR" altLang="el-GR" u="sng" dirty="0" smtClean="0">
                <a:solidFill>
                  <a:schemeClr val="tx2"/>
                </a:solidFill>
              </a:rPr>
              <a:t>)</a:t>
            </a:r>
            <a:endParaRPr lang="el-GR" u="sng" dirty="0">
              <a:solidFill>
                <a:schemeClr val="tx2"/>
              </a:solidFill>
              <a:latin typeface="+mn-lt"/>
            </a:endParaRPr>
          </a:p>
        </p:txBody>
      </p:sp>
      <p:sp>
        <p:nvSpPr>
          <p:cNvPr id="85" name="Rectangle 3" descr="Η λίστα αρχικοποίησης (initializer list ) μπορεί να χρησιμοποιηθεί για να αρχικοποιήσουμε ένα πίνακα σε μια γραμμή κώδικα,&#10;Οι τιμές χωρίζονται με κόμμα και είναι μέσα σε αγκύλες,&#10;Ο  τελεστής  new δεν χρησιμοποιείται.&#10;&#10;Παραδείγματα:&#10;  int[] units ίσο με 147, 323, 89, 933, 540,&#10;  char[] letter Grades ίσο με 'A', 'B', 'C', 'D', 'F',&#10;  string[] word List ίσο με “Προ ΙΙΙ“, “computer&quot;, “television&quot;. &#10;"/>
          <p:cNvSpPr txBox="1">
            <a:spLocks noChangeArrowheads="1"/>
          </p:cNvSpPr>
          <p:nvPr/>
        </p:nvSpPr>
        <p:spPr>
          <a:xfrm>
            <a:off x="533400" y="1600200"/>
            <a:ext cx="8001000" cy="464820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l-GR" altLang="el-GR" sz="2400" dirty="0" smtClean="0"/>
              <a:t>Η λίστα αρχικοποίησης</a:t>
            </a:r>
            <a:r>
              <a:rPr lang="en-US" altLang="el-GR" sz="2400" dirty="0" smtClean="0"/>
              <a:t> </a:t>
            </a:r>
            <a:r>
              <a:rPr lang="el-GR" altLang="el-GR" sz="2400" dirty="0" smtClean="0"/>
              <a:t>(</a:t>
            </a:r>
            <a:r>
              <a:rPr lang="en-US" altLang="el-GR" sz="2400" i="1" dirty="0" smtClean="0"/>
              <a:t>initializer list</a:t>
            </a:r>
            <a:r>
              <a:rPr lang="en-US" altLang="el-GR" sz="2400" dirty="0" smtClean="0"/>
              <a:t> </a:t>
            </a:r>
            <a:r>
              <a:rPr lang="el-GR" altLang="el-GR" sz="2400" dirty="0" smtClean="0"/>
              <a:t>) μπορεί να χρησιμοποιηθεί για να αρχικοποιήσουμε ένα πίνακα σε μια γραμμή κώδικα</a:t>
            </a:r>
            <a:endParaRPr lang="en-US" altLang="el-GR" sz="2400" dirty="0" smtClean="0"/>
          </a:p>
          <a:p>
            <a:pPr>
              <a:lnSpc>
                <a:spcPct val="80000"/>
              </a:lnSpc>
            </a:pPr>
            <a:r>
              <a:rPr lang="el-GR" altLang="el-GR" sz="2400" dirty="0" smtClean="0"/>
              <a:t>Οι τιμές χωρίζονται με κόμμα και είναι μέσα σε αγκύλες</a:t>
            </a:r>
            <a:endParaRPr lang="en-US" altLang="el-GR" sz="2400" dirty="0" smtClean="0"/>
          </a:p>
          <a:p>
            <a:pPr>
              <a:lnSpc>
                <a:spcPct val="80000"/>
              </a:lnSpc>
              <a:buClr>
                <a:schemeClr val="tx1"/>
              </a:buClr>
            </a:pPr>
            <a:r>
              <a:rPr lang="el-GR" altLang="el-GR" sz="2400" i="1" dirty="0" smtClean="0">
                <a:solidFill>
                  <a:schemeClr val="accent1"/>
                </a:solidFill>
              </a:rPr>
              <a:t>Ο  τελεστής</a:t>
            </a:r>
            <a:r>
              <a:rPr lang="en-US" altLang="el-GR" sz="2400" i="1" dirty="0" smtClean="0">
                <a:solidFill>
                  <a:schemeClr val="accent1"/>
                </a:solidFill>
              </a:rPr>
              <a:t>  </a:t>
            </a:r>
            <a:r>
              <a:rPr lang="en-US" altLang="el-GR" sz="2400" b="1" i="1" dirty="0" smtClean="0">
                <a:solidFill>
                  <a:schemeClr val="accent1"/>
                </a:solidFill>
              </a:rPr>
              <a:t>new</a:t>
            </a:r>
            <a:r>
              <a:rPr lang="en-US" altLang="el-GR" sz="2400" i="1" dirty="0" smtClean="0">
                <a:solidFill>
                  <a:schemeClr val="accent1"/>
                </a:solidFill>
              </a:rPr>
              <a:t> </a:t>
            </a:r>
            <a:r>
              <a:rPr lang="el-GR" altLang="el-GR" sz="2400" i="1" dirty="0" smtClean="0">
                <a:solidFill>
                  <a:schemeClr val="accent1"/>
                </a:solidFill>
              </a:rPr>
              <a:t>δεν χρησιμοποιείται</a:t>
            </a:r>
            <a:endParaRPr lang="en-US" altLang="el-GR" sz="2400" i="1" dirty="0" smtClean="0">
              <a:solidFill>
                <a:schemeClr val="accent1"/>
              </a:solidFill>
            </a:endParaRPr>
          </a:p>
          <a:p>
            <a:pPr>
              <a:lnSpc>
                <a:spcPct val="80000"/>
              </a:lnSpc>
            </a:pPr>
            <a:endParaRPr lang="en-US" altLang="el-GR" sz="2400" i="1" dirty="0" smtClean="0">
              <a:solidFill>
                <a:srgbClr val="CC0000"/>
              </a:solidFill>
            </a:endParaRPr>
          </a:p>
          <a:p>
            <a:pPr>
              <a:lnSpc>
                <a:spcPct val="80000"/>
              </a:lnSpc>
              <a:buFont typeface="ZapfDingbats" pitchFamily="82" charset="2"/>
              <a:buNone/>
            </a:pPr>
            <a:r>
              <a:rPr lang="el-GR" altLang="el-GR" sz="2400" dirty="0" smtClean="0"/>
              <a:t>Παραδείγματα</a:t>
            </a:r>
            <a:r>
              <a:rPr lang="en-US" altLang="el-GR" sz="2400" dirty="0" smtClean="0"/>
              <a:t>:</a:t>
            </a:r>
          </a:p>
          <a:p>
            <a:pPr>
              <a:lnSpc>
                <a:spcPct val="80000"/>
              </a:lnSpc>
              <a:spcAft>
                <a:spcPct val="25000"/>
              </a:spcAft>
              <a:buFont typeface="Courier New" panose="02070309020205020404" pitchFamily="49" charset="0"/>
              <a:buChar char="o"/>
            </a:pPr>
            <a:r>
              <a:rPr lang="en-US" altLang="el-GR" sz="2400" dirty="0" smtClean="0"/>
              <a:t>  </a:t>
            </a:r>
            <a:r>
              <a:rPr lang="en-US" altLang="el-GR" sz="2400" dirty="0" err="1" smtClean="0"/>
              <a:t>int</a:t>
            </a:r>
            <a:r>
              <a:rPr lang="en-US" altLang="el-GR" sz="2400" dirty="0" smtClean="0"/>
              <a:t>[] units = {147, 323, 89, 933, 540};</a:t>
            </a:r>
          </a:p>
          <a:p>
            <a:pPr>
              <a:lnSpc>
                <a:spcPct val="80000"/>
              </a:lnSpc>
              <a:spcAft>
                <a:spcPct val="25000"/>
              </a:spcAft>
              <a:buFont typeface="Courier New" panose="02070309020205020404" pitchFamily="49" charset="0"/>
              <a:buChar char="o"/>
            </a:pPr>
            <a:r>
              <a:rPr lang="en-US" altLang="el-GR" sz="2400" dirty="0" smtClean="0"/>
              <a:t>  char[] </a:t>
            </a:r>
            <a:r>
              <a:rPr lang="en-US" altLang="el-GR" sz="2400" dirty="0" err="1" smtClean="0"/>
              <a:t>letterGrades</a:t>
            </a:r>
            <a:r>
              <a:rPr lang="en-US" altLang="el-GR" sz="2400" dirty="0" smtClean="0"/>
              <a:t> = {'A', 'B', 'C', 'D', 'F'};</a:t>
            </a:r>
          </a:p>
          <a:p>
            <a:pPr>
              <a:lnSpc>
                <a:spcPct val="80000"/>
              </a:lnSpc>
              <a:spcAft>
                <a:spcPct val="25000"/>
              </a:spcAft>
              <a:buFont typeface="Courier New" panose="02070309020205020404" pitchFamily="49" charset="0"/>
              <a:buChar char="o"/>
            </a:pPr>
            <a:r>
              <a:rPr lang="en-US" altLang="el-GR" sz="2400" dirty="0" smtClean="0"/>
              <a:t>  s</a:t>
            </a:r>
            <a:r>
              <a:rPr lang="en-US" altLang="el-GR" sz="2400" dirty="0" smtClean="0">
                <a:solidFill>
                  <a:srgbClr val="000000"/>
                </a:solidFill>
              </a:rPr>
              <a:t>tring[] </a:t>
            </a:r>
            <a:r>
              <a:rPr lang="en-US" altLang="el-GR" sz="2400" dirty="0" err="1" smtClean="0">
                <a:solidFill>
                  <a:srgbClr val="000000"/>
                </a:solidFill>
              </a:rPr>
              <a:t>wordList</a:t>
            </a:r>
            <a:r>
              <a:rPr lang="en-US" altLang="el-GR" sz="2400" dirty="0" smtClean="0">
                <a:solidFill>
                  <a:srgbClr val="000000"/>
                </a:solidFill>
              </a:rPr>
              <a:t> = {“</a:t>
            </a:r>
            <a:r>
              <a:rPr lang="el-GR" altLang="el-GR" sz="2400" dirty="0" smtClean="0">
                <a:solidFill>
                  <a:srgbClr val="000000"/>
                </a:solidFill>
              </a:rPr>
              <a:t>Προ ΙΙΙ</a:t>
            </a:r>
            <a:r>
              <a:rPr lang="en-US" altLang="el-GR" sz="2400" dirty="0" smtClean="0">
                <a:solidFill>
                  <a:srgbClr val="000000"/>
                </a:solidFill>
              </a:rPr>
              <a:t>“, “computer", “television"};</a:t>
            </a:r>
            <a:r>
              <a:rPr lang="en-US" altLang="el-GR" sz="2400" dirty="0" smtClean="0"/>
              <a:t> </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pPr marL="342900" indent="-342900">
              <a:spcBef>
                <a:spcPct val="20000"/>
              </a:spcBef>
              <a:defRPr/>
            </a:pPr>
            <a:r>
              <a:rPr lang="el-GR" altLang="el-GR" u="sng" dirty="0" smtClean="0">
                <a:solidFill>
                  <a:schemeClr val="tx2"/>
                </a:solidFill>
                <a:latin typeface="+mn-lt"/>
              </a:rPr>
              <a:t>….(1 από 3)</a:t>
            </a:r>
            <a:endParaRPr lang="el-GR" u="sng" dirty="0">
              <a:solidFill>
                <a:schemeClr val="tx2"/>
              </a:solidFill>
              <a:latin typeface="+mn-lt"/>
            </a:endParaRPr>
          </a:p>
        </p:txBody>
      </p:sp>
      <p:sp>
        <p:nvSpPr>
          <p:cNvPr id="2" name="Ορθογώνιο 1" descr="// Init Array τελεία cs,&#10;// Different ways of initializing arrays.&#10;    &#10;using System,&#10;using System τελεία Windows τελεία Forms,&#10;   &#10;class Init Array,&#10;άγκιστρο,&#10;// main entry point for application,&#10;static void Main, string[] args,&#10;άγκιστρο,&#10;string output ίσο με &quot; &quot;,&#10;   &#10;int[] x, (σχόλιο: Declare an integer array variable x),            // declare reference to an array,&#10;x ίσο με new int 10,  // dynamically allocate array and set,&#10;// default values, (σχόλιο: Create an array of size 10; x is a ref. to it),&#10;   &#10;// initializer list specifies number of elements,&#10;&#10;"/>
          <p:cNvSpPr/>
          <p:nvPr>
            <p:custDataLst>
              <p:tags r:id="rId3"/>
            </p:custDataLst>
          </p:nvPr>
        </p:nvSpPr>
        <p:spPr>
          <a:xfrm>
            <a:off x="467544" y="801280"/>
            <a:ext cx="8219256" cy="5940088"/>
          </a:xfrm>
          <a:prstGeom prst="rect">
            <a:avLst/>
          </a:prstGeom>
        </p:spPr>
        <p:txBody>
          <a:bodyPr wrap="square">
            <a:spAutoFit/>
          </a:bodyPr>
          <a:lstStyle/>
          <a:p>
            <a:r>
              <a:rPr lang="en-US" altLang="el-GR" sz="2000" dirty="0">
                <a:solidFill>
                  <a:srgbClr val="5F5F5F"/>
                </a:solidFill>
                <a:cs typeface="Times New Roman" pitchFamily="18" charset="0"/>
              </a:rPr>
              <a:t>1    </a:t>
            </a:r>
            <a:r>
              <a:rPr lang="en-US" altLang="el-GR" sz="2000" dirty="0">
                <a:solidFill>
                  <a:schemeClr val="accent5">
                    <a:lumMod val="75000"/>
                  </a:schemeClr>
                </a:solidFill>
                <a:cs typeface="Courier New" pitchFamily="49" charset="0"/>
              </a:rPr>
              <a:t>// </a:t>
            </a:r>
            <a:r>
              <a:rPr lang="en-US" altLang="el-GR" sz="2000" dirty="0" err="1">
                <a:solidFill>
                  <a:schemeClr val="accent5">
                    <a:lumMod val="75000"/>
                  </a:schemeClr>
                </a:solidFill>
                <a:cs typeface="Courier New" pitchFamily="49" charset="0"/>
              </a:rPr>
              <a:t>InitArray.cs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2    </a:t>
            </a:r>
            <a:r>
              <a:rPr lang="en-US" altLang="el-GR" sz="2000" dirty="0">
                <a:solidFill>
                  <a:schemeClr val="accent5">
                    <a:lumMod val="75000"/>
                  </a:schemeClr>
                </a:solidFill>
                <a:cs typeface="Courier New" pitchFamily="49" charset="0"/>
              </a:rPr>
              <a:t>// Different ways of initializing arrays.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System;</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5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System.Windows.Forms</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6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7    </a:t>
            </a:r>
            <a:r>
              <a:rPr lang="en-US" altLang="el-GR" sz="2000" dirty="0">
                <a:solidFill>
                  <a:srgbClr val="275AFF"/>
                </a:solidFill>
                <a:cs typeface="Courier New" pitchFamily="49" charset="0"/>
              </a:rPr>
              <a:t>class</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InitArray</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8    </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9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main entry point for application</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10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static</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void</a:t>
            </a:r>
            <a:r>
              <a:rPr lang="en-US" altLang="el-GR" sz="2000" dirty="0">
                <a:solidFill>
                  <a:srgbClr val="000000"/>
                </a:solidFill>
                <a:cs typeface="Courier New" pitchFamily="49" charset="0"/>
              </a:rPr>
              <a:t> Main( </a:t>
            </a:r>
            <a:r>
              <a:rPr lang="en-US" altLang="el-GR" sz="2000" dirty="0">
                <a:solidFill>
                  <a:srgbClr val="275AFF"/>
                </a:solidFill>
                <a:cs typeface="Courier New" pitchFamily="49" charset="0"/>
              </a:rPr>
              <a:t>string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args</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11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12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string</a:t>
            </a:r>
            <a:r>
              <a:rPr lang="en-US" altLang="el-GR" sz="2000" dirty="0">
                <a:solidFill>
                  <a:srgbClr val="000000"/>
                </a:solidFill>
                <a:cs typeface="Courier New" pitchFamily="49" charset="0"/>
              </a:rPr>
              <a:t> output = </a:t>
            </a:r>
            <a:r>
              <a:rPr lang="en-US" altLang="el-GR" sz="2000" dirty="0">
                <a:solidFill>
                  <a:srgbClr val="4DA6FF"/>
                </a:solidFill>
                <a:cs typeface="Courier New" pitchFamily="49" charset="0"/>
              </a:rPr>
              <a:t>""</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13   </a:t>
            </a:r>
            <a:endParaRPr lang="en-US" altLang="el-GR" sz="2000" dirty="0">
              <a:solidFill>
                <a:srgbClr val="000000"/>
              </a:solidFill>
              <a:cs typeface="Times New Roman" pitchFamily="18" charset="0"/>
            </a:endParaRPr>
          </a:p>
          <a:p>
            <a:r>
              <a:rPr lang="en-US" altLang="el-GR" sz="2000" u="sng" dirty="0">
                <a:solidFill>
                  <a:srgbClr val="5F5F5F"/>
                </a:solidFill>
                <a:cs typeface="Times New Roman" pitchFamily="18" charset="0"/>
              </a:rPr>
              <a:t>14</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a:t>
            </a:r>
            <a:r>
              <a:rPr lang="en-US" altLang="el-GR" sz="2000" dirty="0" err="1">
                <a:solidFill>
                  <a:srgbClr val="275AFF"/>
                </a:solidFill>
                <a:cs typeface="Courier New" pitchFamily="49" charset="0"/>
              </a:rPr>
              <a:t>int</a:t>
            </a:r>
            <a:r>
              <a:rPr lang="en-US" altLang="el-GR" sz="2000" dirty="0">
                <a:solidFill>
                  <a:srgbClr val="000000"/>
                </a:solidFill>
                <a:cs typeface="Courier New" pitchFamily="49" charset="0"/>
              </a:rPr>
              <a:t>[] x;            </a:t>
            </a:r>
            <a:r>
              <a:rPr lang="en-US" altLang="el-GR" sz="2000" dirty="0">
                <a:solidFill>
                  <a:schemeClr val="accent5">
                    <a:lumMod val="75000"/>
                  </a:schemeClr>
                </a:solidFill>
                <a:cs typeface="Courier New" pitchFamily="49" charset="0"/>
              </a:rPr>
              <a:t>// declare reference to an array</a:t>
            </a:r>
            <a:endParaRPr lang="en-US" altLang="el-GR" sz="2000" dirty="0">
              <a:solidFill>
                <a:schemeClr val="accent5">
                  <a:lumMod val="75000"/>
                </a:schemeClr>
              </a:solidFill>
              <a:cs typeface="Times New Roman" pitchFamily="18" charset="0"/>
            </a:endParaRPr>
          </a:p>
          <a:p>
            <a:r>
              <a:rPr lang="en-US" altLang="el-GR" sz="2000" u="sng" dirty="0">
                <a:solidFill>
                  <a:srgbClr val="5F5F5F"/>
                </a:solidFill>
                <a:cs typeface="Times New Roman" pitchFamily="18" charset="0"/>
              </a:rPr>
              <a:t>15</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x = </a:t>
            </a:r>
            <a:r>
              <a:rPr lang="en-US" altLang="el-GR" sz="2000" dirty="0">
                <a:solidFill>
                  <a:srgbClr val="275AFF"/>
                </a:solidFill>
                <a:cs typeface="Courier New" pitchFamily="49" charset="0"/>
              </a:rPr>
              <a:t>new</a:t>
            </a:r>
            <a:r>
              <a:rPr lang="en-US" altLang="el-GR" sz="2000" dirty="0">
                <a:solidFill>
                  <a:srgbClr val="000000"/>
                </a:solidFill>
                <a:cs typeface="Courier New" pitchFamily="49" charset="0"/>
              </a:rPr>
              <a:t> </a:t>
            </a:r>
            <a:r>
              <a:rPr lang="en-US" altLang="el-GR" sz="2000" dirty="0" err="1">
                <a:solidFill>
                  <a:srgbClr val="275AFF"/>
                </a:solidFill>
                <a:cs typeface="Courier New" pitchFamily="49" charset="0"/>
              </a:rPr>
              <a:t>int</a:t>
            </a:r>
            <a:r>
              <a:rPr lang="en-US" altLang="el-GR" sz="2000" dirty="0">
                <a:solidFill>
                  <a:srgbClr val="000000"/>
                </a:solidFill>
                <a:cs typeface="Courier New" pitchFamily="49" charset="0"/>
              </a:rPr>
              <a:t>[</a:t>
            </a:r>
            <a:r>
              <a:rPr lang="en-US" altLang="el-GR" sz="2000" dirty="0">
                <a:solidFill>
                  <a:srgbClr val="4DA6FF"/>
                </a:solidFill>
                <a:cs typeface="Courier New" pitchFamily="49" charset="0"/>
              </a:rPr>
              <a:t>10</a:t>
            </a:r>
            <a:r>
              <a:rPr lang="en-US" altLang="el-GR" sz="2000" dirty="0">
                <a:solidFill>
                  <a:srgbClr val="000000"/>
                </a:solidFill>
                <a:cs typeface="Courier New" pitchFamily="49" charset="0"/>
              </a:rPr>
              <a:t>];  </a:t>
            </a:r>
            <a:r>
              <a:rPr lang="en-US" altLang="el-GR" sz="2000" dirty="0">
                <a:solidFill>
                  <a:schemeClr val="accent5">
                    <a:lumMod val="75000"/>
                  </a:schemeClr>
                </a:solidFill>
                <a:cs typeface="Courier New" pitchFamily="49" charset="0"/>
              </a:rPr>
              <a:t>// dynamically allocate array and set</a:t>
            </a:r>
            <a:endParaRPr lang="en-US" altLang="el-GR" sz="2000" dirty="0">
              <a:solidFill>
                <a:schemeClr val="accent5">
                  <a:lumMod val="75000"/>
                </a:schemeClr>
              </a:solidFill>
              <a:cs typeface="Times New Roman" pitchFamily="18" charset="0"/>
            </a:endParaRPr>
          </a:p>
          <a:p>
            <a:pPr marL="457200" indent="-457200">
              <a:buAutoNum type="arabicPlain" startAt="16"/>
            </a:pPr>
            <a:r>
              <a:rPr lang="en-US" altLang="el-GR" sz="2000" dirty="0" smtClean="0">
                <a:solidFill>
                  <a:schemeClr val="accent5">
                    <a:lumMod val="75000"/>
                  </a:schemeClr>
                </a:solidFill>
                <a:cs typeface="Courier New" pitchFamily="49" charset="0"/>
              </a:rPr>
              <a:t>// </a:t>
            </a:r>
            <a:r>
              <a:rPr lang="en-US" altLang="el-GR" sz="2000" dirty="0">
                <a:solidFill>
                  <a:schemeClr val="accent5">
                    <a:lumMod val="75000"/>
                  </a:schemeClr>
                </a:solidFill>
                <a:cs typeface="Courier New" pitchFamily="49" charset="0"/>
              </a:rPr>
              <a:t>default </a:t>
            </a:r>
            <a:r>
              <a:rPr lang="en-US" altLang="el-GR" sz="2000" dirty="0" smtClean="0">
                <a:solidFill>
                  <a:schemeClr val="accent5">
                    <a:lumMod val="75000"/>
                  </a:schemeClr>
                </a:solidFill>
                <a:cs typeface="Courier New" pitchFamily="49" charset="0"/>
              </a:rPr>
              <a:t>values</a:t>
            </a:r>
            <a:endParaRPr lang="el-GR" altLang="el-GR" sz="2000" dirty="0" smtClean="0">
              <a:solidFill>
                <a:schemeClr val="accent5">
                  <a:lumMod val="75000"/>
                </a:schemeClr>
              </a:solidFill>
              <a:cs typeface="Courier New" pitchFamily="49" charset="0"/>
            </a:endParaRPr>
          </a:p>
          <a:p>
            <a:r>
              <a:rPr lang="en-US" altLang="el-GR" sz="2000" dirty="0">
                <a:solidFill>
                  <a:srgbClr val="5F5F5F"/>
                </a:solidFill>
                <a:cs typeface="Times New Roman" pitchFamily="18" charset="0"/>
              </a:rPr>
              <a:t>17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18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initializer list specifies number of elements</a:t>
            </a:r>
            <a:endParaRPr lang="en-US" altLang="el-GR" sz="2000" dirty="0">
              <a:solidFill>
                <a:schemeClr val="accent5">
                  <a:lumMod val="75000"/>
                </a:schemeClr>
              </a:solidFill>
              <a:cs typeface="Times New Roman" pitchFamily="18" charset="0"/>
            </a:endParaRPr>
          </a:p>
          <a:p>
            <a:endParaRPr lang="en-US" altLang="el-GR" sz="2000" dirty="0">
              <a:solidFill>
                <a:srgbClr val="000000"/>
              </a:solidFill>
              <a:cs typeface="Times New Roman" pitchFamily="18" charset="0"/>
            </a:endParaRPr>
          </a:p>
        </p:txBody>
      </p:sp>
      <p:sp>
        <p:nvSpPr>
          <p:cNvPr id="7" name="Text Box 5" descr="."/>
          <p:cNvSpPr txBox="1">
            <a:spLocks noChangeArrowheads="1"/>
          </p:cNvSpPr>
          <p:nvPr>
            <p:custDataLst>
              <p:tags r:id="rId4"/>
            </p:custDataLst>
          </p:nvPr>
        </p:nvSpPr>
        <p:spPr bwMode="auto">
          <a:xfrm>
            <a:off x="5398095" y="3637473"/>
            <a:ext cx="2054225" cy="1015663"/>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dirty="0">
                <a:latin typeface="+mn-lt"/>
                <a:cs typeface="Times New Roman" pitchFamily="18" charset="0"/>
              </a:rPr>
              <a:t>Declare an integer array variable x</a:t>
            </a:r>
          </a:p>
        </p:txBody>
      </p:sp>
      <p:sp>
        <p:nvSpPr>
          <p:cNvPr id="8" name="Line 6" descr="."/>
          <p:cNvSpPr>
            <a:spLocks noChangeShapeType="1"/>
          </p:cNvSpPr>
          <p:nvPr/>
        </p:nvSpPr>
        <p:spPr bwMode="auto">
          <a:xfrm rot="1800000" flipH="1">
            <a:off x="2173679" y="3281324"/>
            <a:ext cx="2811214" cy="240607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9" name="Text Box 8" descr="."/>
          <p:cNvSpPr txBox="1">
            <a:spLocks noChangeArrowheads="1"/>
          </p:cNvSpPr>
          <p:nvPr>
            <p:custDataLst>
              <p:tags r:id="rId5"/>
            </p:custDataLst>
          </p:nvPr>
        </p:nvSpPr>
        <p:spPr bwMode="auto">
          <a:xfrm>
            <a:off x="6156176" y="5581689"/>
            <a:ext cx="2047479" cy="1015663"/>
          </a:xfrm>
          <a:prstGeom prst="rect">
            <a:avLst/>
          </a:prstGeom>
          <a:solidFill>
            <a:schemeClr val="accent1"/>
          </a:solidFill>
          <a:ln w="9525">
            <a:solidFill>
              <a:schemeClr val="tx1"/>
            </a:solidFill>
            <a:miter lim="800000"/>
            <a:headEnd/>
            <a:tailEnd/>
          </a:ln>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dirty="0">
                <a:latin typeface="+mn-lt"/>
                <a:cs typeface="Times New Roman" pitchFamily="18" charset="0"/>
              </a:rPr>
              <a:t>Create an array of size 10; x is a ref. to it</a:t>
            </a:r>
          </a:p>
        </p:txBody>
      </p:sp>
      <p:sp>
        <p:nvSpPr>
          <p:cNvPr id="10" name="Line 9" descr="."/>
          <p:cNvSpPr>
            <a:spLocks noChangeShapeType="1"/>
          </p:cNvSpPr>
          <p:nvPr/>
        </p:nvSpPr>
        <p:spPr bwMode="auto">
          <a:xfrm flipH="1" flipV="1">
            <a:off x="2915816" y="5581688"/>
            <a:ext cx="3240360" cy="50783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pPr marL="342900" indent="-342900">
              <a:spcBef>
                <a:spcPct val="20000"/>
              </a:spcBef>
              <a:defRPr/>
            </a:pPr>
            <a:r>
              <a:rPr lang="el-GR" altLang="el-GR" sz="4000" u="sng" dirty="0" smtClean="0">
                <a:solidFill>
                  <a:schemeClr val="tx2"/>
                </a:solidFill>
              </a:rPr>
              <a:t>…..(2 </a:t>
            </a:r>
            <a:r>
              <a:rPr lang="el-GR" altLang="el-GR" sz="4000" u="sng" dirty="0">
                <a:solidFill>
                  <a:schemeClr val="tx2"/>
                </a:solidFill>
              </a:rPr>
              <a:t>από </a:t>
            </a:r>
            <a:r>
              <a:rPr lang="el-GR" altLang="el-GR" sz="4000" u="sng" dirty="0" smtClean="0">
                <a:solidFill>
                  <a:schemeClr val="tx2"/>
                </a:solidFill>
              </a:rPr>
              <a:t>3)</a:t>
            </a:r>
            <a:endParaRPr lang="el-GR" sz="4000" u="sng" dirty="0">
              <a:solidFill>
                <a:schemeClr val="tx2"/>
              </a:solidFill>
              <a:latin typeface="+mn-lt"/>
            </a:endParaRPr>
          </a:p>
        </p:txBody>
      </p:sp>
      <p:sp>
        <p:nvSpPr>
          <p:cNvPr id="2" name="Ορθογώνιο 1" descr="// and value of each element,&#10;int[] y ίσο με  32, 27, 64, 18, 95, 14, 90, 70, 60, 37, (σχόλιο: Declare an integer array and initialize it with values),&#10;   &#10;const int ARRAY κάτω παύλα SIZE ίσο με 10, (σχόλιο: Declare a constant ARRAY_SIZE), // named constant&#10;int[] z, (σχόλιο: Declare z),                   // reference to int array,&#10;   &#10;// allocate array of ARRAY κάτω παύλα SIZE, for example 10, elements,&#10;z ίσο με new int ARRAY κάτω παύλα SIZE, (σχόλιο: Create an array of size ARRAY_SIZE; z is a reference to it.),&#10;   &#10;// set the values in the array,&#10;for int i ίσο με 0, i μικρότερο του z τελεία Length, i++,&#10;z[ i ] ίσο με 2 σύν 2 επί i, (σχόλιο: Initialize the elements in z using a for loop),&#10;   &#10;output += Sub script \ t Array x \ t Array y \ t Array z \ n,&#10;   &#10;// output values for each array,&#10;for int i ίσο με 0, i μικρότερτο του ARRAY κάτω παύλα SIZE, i++,&#10;&#10;"/>
          <p:cNvSpPr/>
          <p:nvPr>
            <p:custDataLst>
              <p:tags r:id="rId3"/>
            </p:custDataLst>
          </p:nvPr>
        </p:nvSpPr>
        <p:spPr>
          <a:xfrm>
            <a:off x="467544" y="980728"/>
            <a:ext cx="8219256" cy="5539978"/>
          </a:xfrm>
          <a:prstGeom prst="rect">
            <a:avLst/>
          </a:prstGeom>
        </p:spPr>
        <p:txBody>
          <a:bodyPr wrap="square">
            <a:spAutoFit/>
          </a:bodyPr>
          <a:lstStyle/>
          <a:p>
            <a:r>
              <a:rPr lang="en-US" altLang="el-GR" sz="2000" dirty="0">
                <a:solidFill>
                  <a:srgbClr val="5F5F5F"/>
                </a:solidFill>
                <a:cs typeface="Times New Roman" pitchFamily="18" charset="0"/>
              </a:rPr>
              <a:t>19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and value of each element</a:t>
            </a:r>
            <a:endParaRPr lang="en-US" altLang="el-GR" sz="2000" dirty="0">
              <a:solidFill>
                <a:schemeClr val="accent5">
                  <a:lumMod val="75000"/>
                </a:schemeClr>
              </a:solidFill>
              <a:cs typeface="Times New Roman" pitchFamily="18" charset="0"/>
            </a:endParaRPr>
          </a:p>
          <a:p>
            <a:r>
              <a:rPr lang="en-US" altLang="el-GR" sz="2000" u="sng" dirty="0">
                <a:solidFill>
                  <a:srgbClr val="5F5F5F"/>
                </a:solidFill>
                <a:cs typeface="Times New Roman" pitchFamily="18" charset="0"/>
              </a:rPr>
              <a:t>20</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a:t>
            </a:r>
            <a:r>
              <a:rPr lang="en-US" altLang="el-GR" sz="2000" dirty="0" err="1">
                <a:solidFill>
                  <a:srgbClr val="275AFF"/>
                </a:solidFill>
                <a:cs typeface="Courier New" pitchFamily="49" charset="0"/>
              </a:rPr>
              <a:t>int</a:t>
            </a:r>
            <a:r>
              <a:rPr lang="en-US" altLang="el-GR" sz="2000" dirty="0">
                <a:solidFill>
                  <a:srgbClr val="000000"/>
                </a:solidFill>
                <a:cs typeface="Courier New" pitchFamily="49" charset="0"/>
              </a:rPr>
              <a:t>[] y = { </a:t>
            </a:r>
            <a:r>
              <a:rPr lang="en-US" altLang="el-GR" sz="2000" dirty="0">
                <a:solidFill>
                  <a:srgbClr val="4DA6FF"/>
                </a:solidFill>
                <a:cs typeface="Courier New" pitchFamily="49" charset="0"/>
              </a:rPr>
              <a:t>32</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27</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64</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18</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95</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14</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90</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70</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60</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37</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21   </a:t>
            </a:r>
            <a:endParaRPr lang="en-US" altLang="el-GR" sz="2000" dirty="0">
              <a:solidFill>
                <a:srgbClr val="000000"/>
              </a:solidFill>
              <a:cs typeface="Times New Roman" pitchFamily="18" charset="0"/>
            </a:endParaRPr>
          </a:p>
          <a:p>
            <a:r>
              <a:rPr lang="en-US" altLang="el-GR" sz="2000" u="sng" dirty="0">
                <a:solidFill>
                  <a:srgbClr val="5F5F5F"/>
                </a:solidFill>
                <a:cs typeface="Times New Roman" pitchFamily="18" charset="0"/>
              </a:rPr>
              <a:t>22</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a:t>
            </a:r>
            <a:r>
              <a:rPr lang="en-US" altLang="el-GR" sz="2000" dirty="0" err="1">
                <a:solidFill>
                  <a:srgbClr val="275AFF"/>
                </a:solidFill>
                <a:cs typeface="Courier New" pitchFamily="49" charset="0"/>
              </a:rPr>
              <a:t>const</a:t>
            </a:r>
            <a:r>
              <a:rPr lang="en-US" altLang="el-GR" sz="2000" dirty="0">
                <a:solidFill>
                  <a:srgbClr val="000000"/>
                </a:solidFill>
                <a:cs typeface="Courier New" pitchFamily="49" charset="0"/>
              </a:rPr>
              <a:t> </a:t>
            </a:r>
            <a:r>
              <a:rPr lang="en-US" altLang="el-GR" sz="2000" dirty="0" err="1">
                <a:solidFill>
                  <a:srgbClr val="275AFF"/>
                </a:solidFill>
                <a:cs typeface="Courier New" pitchFamily="49" charset="0"/>
              </a:rPr>
              <a:t>int</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ARRAY_SIZE</a:t>
            </a:r>
            <a:r>
              <a:rPr lang="en-US" altLang="el-GR" sz="2000" dirty="0">
                <a:solidFill>
                  <a:srgbClr val="000000"/>
                </a:solidFill>
                <a:cs typeface="Courier New" pitchFamily="49" charset="0"/>
              </a:rPr>
              <a:t> = </a:t>
            </a:r>
            <a:r>
              <a:rPr lang="en-US" altLang="el-GR" sz="2000" dirty="0">
                <a:solidFill>
                  <a:srgbClr val="4DA6FF"/>
                </a:solidFill>
                <a:cs typeface="Courier New" pitchFamily="49" charset="0"/>
              </a:rPr>
              <a:t>10</a:t>
            </a:r>
            <a:r>
              <a:rPr lang="en-US" altLang="el-GR" sz="2000" dirty="0">
                <a:solidFill>
                  <a:srgbClr val="000000"/>
                </a:solidFill>
                <a:cs typeface="Courier New" pitchFamily="49" charset="0"/>
              </a:rPr>
              <a:t>; </a:t>
            </a:r>
            <a:r>
              <a:rPr lang="en-US" altLang="el-GR" sz="2000" dirty="0">
                <a:solidFill>
                  <a:schemeClr val="accent5">
                    <a:lumMod val="75000"/>
                  </a:schemeClr>
                </a:solidFill>
                <a:cs typeface="Courier New" pitchFamily="49" charset="0"/>
              </a:rPr>
              <a:t>// named constant</a:t>
            </a:r>
            <a:endParaRPr lang="en-US" altLang="el-GR" sz="2000" dirty="0">
              <a:solidFill>
                <a:schemeClr val="accent5">
                  <a:lumMod val="75000"/>
                </a:schemeClr>
              </a:solidFill>
              <a:cs typeface="Times New Roman" pitchFamily="18" charset="0"/>
            </a:endParaRPr>
          </a:p>
          <a:p>
            <a:r>
              <a:rPr lang="en-US" altLang="el-GR" sz="2000" u="sng" dirty="0">
                <a:solidFill>
                  <a:srgbClr val="5F5F5F"/>
                </a:solidFill>
                <a:cs typeface="Times New Roman" pitchFamily="18" charset="0"/>
              </a:rPr>
              <a:t>23</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a:t>
            </a:r>
            <a:r>
              <a:rPr lang="en-US" altLang="el-GR" sz="2000" dirty="0" err="1">
                <a:solidFill>
                  <a:srgbClr val="275AFF"/>
                </a:solidFill>
                <a:cs typeface="Courier New" pitchFamily="49" charset="0"/>
              </a:rPr>
              <a:t>int</a:t>
            </a:r>
            <a:r>
              <a:rPr lang="en-US" altLang="el-GR" sz="2000" dirty="0">
                <a:solidFill>
                  <a:srgbClr val="000000"/>
                </a:solidFill>
                <a:cs typeface="Courier New" pitchFamily="49" charset="0"/>
              </a:rPr>
              <a:t>[] z;                   </a:t>
            </a:r>
            <a:r>
              <a:rPr lang="en-US" altLang="el-GR" sz="2000" dirty="0">
                <a:solidFill>
                  <a:schemeClr val="accent5">
                    <a:lumMod val="75000"/>
                  </a:schemeClr>
                </a:solidFill>
                <a:cs typeface="Courier New" pitchFamily="49" charset="0"/>
              </a:rPr>
              <a:t>// reference to </a:t>
            </a:r>
            <a:r>
              <a:rPr lang="en-US" altLang="el-GR" sz="2000" dirty="0" err="1">
                <a:solidFill>
                  <a:schemeClr val="accent5">
                    <a:lumMod val="75000"/>
                  </a:schemeClr>
                </a:solidFill>
                <a:cs typeface="Courier New" pitchFamily="49" charset="0"/>
              </a:rPr>
              <a:t>int</a:t>
            </a:r>
            <a:r>
              <a:rPr lang="en-US" altLang="el-GR" sz="2000" dirty="0">
                <a:solidFill>
                  <a:schemeClr val="accent5">
                    <a:lumMod val="75000"/>
                  </a:schemeClr>
                </a:solidFill>
                <a:cs typeface="Courier New" pitchFamily="49" charset="0"/>
              </a:rPr>
              <a:t> array</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24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25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allocate array of ARRAY_SIZE (i.e., 10) elements</a:t>
            </a:r>
            <a:endParaRPr lang="en-US" altLang="el-GR" sz="2000" dirty="0">
              <a:solidFill>
                <a:schemeClr val="accent5">
                  <a:lumMod val="75000"/>
                </a:schemeClr>
              </a:solidFill>
              <a:cs typeface="Times New Roman" pitchFamily="18" charset="0"/>
            </a:endParaRPr>
          </a:p>
          <a:p>
            <a:r>
              <a:rPr lang="en-US" altLang="el-GR" sz="2000" u="sng" dirty="0">
                <a:solidFill>
                  <a:srgbClr val="5F5F5F"/>
                </a:solidFill>
                <a:cs typeface="Times New Roman" pitchFamily="18" charset="0"/>
              </a:rPr>
              <a:t>26</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z = </a:t>
            </a:r>
            <a:r>
              <a:rPr lang="en-US" altLang="el-GR" sz="2000" dirty="0">
                <a:solidFill>
                  <a:srgbClr val="275AFF"/>
                </a:solidFill>
                <a:cs typeface="Courier New" pitchFamily="49" charset="0"/>
              </a:rPr>
              <a:t>new</a:t>
            </a:r>
            <a:r>
              <a:rPr lang="en-US" altLang="el-GR" sz="2000" dirty="0">
                <a:solidFill>
                  <a:srgbClr val="000000"/>
                </a:solidFill>
                <a:cs typeface="Courier New" pitchFamily="49" charset="0"/>
              </a:rPr>
              <a:t> </a:t>
            </a:r>
            <a:r>
              <a:rPr lang="en-US" altLang="el-GR" sz="2000" dirty="0" err="1">
                <a:solidFill>
                  <a:srgbClr val="275AFF"/>
                </a:solidFill>
                <a:cs typeface="Courier New" pitchFamily="49" charset="0"/>
              </a:rPr>
              <a:t>int</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ARRAY_SIZE</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27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28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set the values in the array</a:t>
            </a:r>
            <a:endParaRPr lang="en-US" altLang="el-GR" sz="2000" dirty="0">
              <a:solidFill>
                <a:schemeClr val="accent5">
                  <a:lumMod val="75000"/>
                </a:schemeClr>
              </a:solidFill>
              <a:cs typeface="Times New Roman" pitchFamily="18" charset="0"/>
            </a:endParaRPr>
          </a:p>
          <a:p>
            <a:r>
              <a:rPr lang="en-US" altLang="el-GR" sz="2000" u="sng" dirty="0">
                <a:solidFill>
                  <a:srgbClr val="5F5F5F"/>
                </a:solidFill>
                <a:cs typeface="Times New Roman" pitchFamily="18" charset="0"/>
              </a:rPr>
              <a:t>29</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for</a:t>
            </a:r>
            <a:r>
              <a:rPr lang="en-US" altLang="el-GR" sz="2000" dirty="0">
                <a:solidFill>
                  <a:srgbClr val="000000"/>
                </a:solidFill>
                <a:cs typeface="Courier New" pitchFamily="49" charset="0"/>
              </a:rPr>
              <a:t> ( </a:t>
            </a:r>
            <a:r>
              <a:rPr lang="en-US" altLang="el-GR" sz="2000" dirty="0" err="1">
                <a:solidFill>
                  <a:srgbClr val="275AFF"/>
                </a:solidFill>
                <a:cs typeface="Courier New" pitchFamily="49" charset="0"/>
              </a:rPr>
              <a:t>int</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i</a:t>
            </a:r>
            <a:r>
              <a:rPr lang="en-US" altLang="el-GR" sz="2000" dirty="0">
                <a:solidFill>
                  <a:srgbClr val="000000"/>
                </a:solidFill>
                <a:cs typeface="Courier New" pitchFamily="49" charset="0"/>
              </a:rPr>
              <a:t> = </a:t>
            </a:r>
            <a:r>
              <a:rPr lang="en-US" altLang="el-GR" sz="2000" dirty="0">
                <a:solidFill>
                  <a:srgbClr val="4DA6FF"/>
                </a:solidFill>
                <a:cs typeface="Courier New" pitchFamily="49" charset="0"/>
              </a:rPr>
              <a:t>0</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i</a:t>
            </a:r>
            <a:r>
              <a:rPr lang="en-US" altLang="el-GR" sz="2000" dirty="0">
                <a:solidFill>
                  <a:srgbClr val="000000"/>
                </a:solidFill>
                <a:cs typeface="Courier New" pitchFamily="49" charset="0"/>
              </a:rPr>
              <a:t> &lt; </a:t>
            </a:r>
            <a:r>
              <a:rPr lang="en-US" altLang="el-GR" sz="2000" dirty="0" err="1">
                <a:solidFill>
                  <a:srgbClr val="000000"/>
                </a:solidFill>
                <a:cs typeface="Courier New" pitchFamily="49" charset="0"/>
              </a:rPr>
              <a:t>z.Length</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i</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30   </a:t>
            </a:r>
            <a:r>
              <a:rPr lang="en-US" altLang="el-GR" sz="2000" dirty="0">
                <a:solidFill>
                  <a:srgbClr val="000000"/>
                </a:solidFill>
                <a:cs typeface="Courier New" pitchFamily="49" charset="0"/>
              </a:rPr>
              <a:t>         z[ </a:t>
            </a:r>
            <a:r>
              <a:rPr lang="en-US" altLang="el-GR" sz="2000" dirty="0" err="1">
                <a:solidFill>
                  <a:srgbClr val="000000"/>
                </a:solidFill>
                <a:cs typeface="Courier New" pitchFamily="49" charset="0"/>
              </a:rPr>
              <a:t>i</a:t>
            </a:r>
            <a:r>
              <a:rPr lang="en-US" altLang="el-GR" sz="2000" dirty="0">
                <a:solidFill>
                  <a:srgbClr val="000000"/>
                </a:solidFill>
                <a:cs typeface="Courier New" pitchFamily="49" charset="0"/>
              </a:rPr>
              <a:t> ] = </a:t>
            </a:r>
            <a:r>
              <a:rPr lang="en-US" altLang="el-GR" sz="2000" dirty="0">
                <a:solidFill>
                  <a:srgbClr val="4DA6FF"/>
                </a:solidFill>
                <a:cs typeface="Courier New" pitchFamily="49" charset="0"/>
              </a:rPr>
              <a:t>2</a:t>
            </a:r>
            <a:r>
              <a:rPr lang="en-US" altLang="el-GR" sz="2000" dirty="0">
                <a:solidFill>
                  <a:srgbClr val="000000"/>
                </a:solidFill>
                <a:cs typeface="Courier New" pitchFamily="49" charset="0"/>
              </a:rPr>
              <a:t> + </a:t>
            </a:r>
            <a:r>
              <a:rPr lang="en-US" altLang="el-GR" sz="2000" dirty="0">
                <a:solidFill>
                  <a:srgbClr val="4DA6FF"/>
                </a:solidFill>
                <a:cs typeface="Courier New" pitchFamily="49" charset="0"/>
              </a:rPr>
              <a:t>2</a:t>
            </a:r>
            <a:r>
              <a:rPr lang="en-US" altLang="el-GR" sz="2000" dirty="0">
                <a:solidFill>
                  <a:srgbClr val="000000"/>
                </a:solidFill>
                <a:cs typeface="Courier New" pitchFamily="49" charset="0"/>
              </a:rPr>
              <a:t> * </a:t>
            </a:r>
            <a:r>
              <a:rPr lang="en-US" altLang="el-GR" sz="2000" dirty="0" err="1">
                <a:solidFill>
                  <a:srgbClr val="000000"/>
                </a:solidFill>
                <a:cs typeface="Courier New" pitchFamily="49" charset="0"/>
              </a:rPr>
              <a:t>i</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31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32   </a:t>
            </a:r>
            <a:r>
              <a:rPr lang="en-US" altLang="el-GR" sz="2000" dirty="0">
                <a:solidFill>
                  <a:srgbClr val="000000"/>
                </a:solidFill>
                <a:cs typeface="Courier New" pitchFamily="49" charset="0"/>
              </a:rPr>
              <a:t>      output += </a:t>
            </a:r>
            <a:r>
              <a:rPr lang="en-US" altLang="el-GR" sz="2000" dirty="0">
                <a:solidFill>
                  <a:srgbClr val="4DA6FF"/>
                </a:solidFill>
                <a:cs typeface="Courier New" pitchFamily="49" charset="0"/>
              </a:rPr>
              <a:t>"Subscript\</a:t>
            </a:r>
            <a:r>
              <a:rPr lang="en-US" altLang="el-GR" sz="2000" dirty="0" err="1">
                <a:solidFill>
                  <a:srgbClr val="4DA6FF"/>
                </a:solidFill>
                <a:cs typeface="Courier New" pitchFamily="49" charset="0"/>
              </a:rPr>
              <a:t>tArray</a:t>
            </a:r>
            <a:r>
              <a:rPr lang="en-US" altLang="el-GR" sz="2000" dirty="0">
                <a:solidFill>
                  <a:srgbClr val="4DA6FF"/>
                </a:solidFill>
                <a:cs typeface="Courier New" pitchFamily="49" charset="0"/>
              </a:rPr>
              <a:t> x\</a:t>
            </a:r>
            <a:r>
              <a:rPr lang="en-US" altLang="el-GR" sz="2000" dirty="0" err="1">
                <a:solidFill>
                  <a:srgbClr val="4DA6FF"/>
                </a:solidFill>
                <a:cs typeface="Courier New" pitchFamily="49" charset="0"/>
              </a:rPr>
              <a:t>tArray</a:t>
            </a:r>
            <a:r>
              <a:rPr lang="en-US" altLang="el-GR" sz="2000" dirty="0">
                <a:solidFill>
                  <a:srgbClr val="4DA6FF"/>
                </a:solidFill>
                <a:cs typeface="Courier New" pitchFamily="49" charset="0"/>
              </a:rPr>
              <a:t> y\</a:t>
            </a:r>
            <a:r>
              <a:rPr lang="en-US" altLang="el-GR" sz="2000" dirty="0" err="1">
                <a:solidFill>
                  <a:srgbClr val="4DA6FF"/>
                </a:solidFill>
                <a:cs typeface="Courier New" pitchFamily="49" charset="0"/>
              </a:rPr>
              <a:t>tArray</a:t>
            </a:r>
            <a:r>
              <a:rPr lang="en-US" altLang="el-GR" sz="2000" dirty="0">
                <a:solidFill>
                  <a:srgbClr val="4DA6FF"/>
                </a:solidFill>
                <a:cs typeface="Courier New" pitchFamily="49" charset="0"/>
              </a:rPr>
              <a:t> z\n"</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33   </a:t>
            </a:r>
            <a:endParaRPr lang="el-GR" altLang="el-GR" sz="2000" dirty="0" smtClean="0">
              <a:solidFill>
                <a:srgbClr val="5F5F5F"/>
              </a:solidFill>
              <a:cs typeface="Times New Roman" pitchFamily="18" charset="0"/>
            </a:endParaRPr>
          </a:p>
          <a:p>
            <a:pPr marL="228600" indent="-228600">
              <a:lnSpc>
                <a:spcPct val="90000"/>
              </a:lnSpc>
            </a:pPr>
            <a:r>
              <a:rPr lang="en-US" altLang="el-GR" sz="2000" dirty="0">
                <a:solidFill>
                  <a:srgbClr val="5F5F5F"/>
                </a:solidFill>
                <a:cs typeface="Times New Roman" pitchFamily="18" charset="0"/>
              </a:rPr>
              <a:t>34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output values for each array</a:t>
            </a:r>
            <a:endParaRPr lang="en-US" altLang="el-GR" sz="2000" dirty="0">
              <a:solidFill>
                <a:schemeClr val="accent5">
                  <a:lumMod val="75000"/>
                </a:schemeClr>
              </a:solidFill>
              <a:cs typeface="Times New Roman" pitchFamily="18" charset="0"/>
            </a:endParaRPr>
          </a:p>
          <a:p>
            <a:pPr marL="228600" indent="-228600">
              <a:lnSpc>
                <a:spcPct val="90000"/>
              </a:lnSpc>
            </a:pPr>
            <a:r>
              <a:rPr lang="en-US" altLang="el-GR" sz="2000" u="sng" dirty="0">
                <a:solidFill>
                  <a:srgbClr val="5F5F5F"/>
                </a:solidFill>
                <a:cs typeface="Times New Roman" pitchFamily="18" charset="0"/>
              </a:rPr>
              <a:t>35</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for</a:t>
            </a:r>
            <a:r>
              <a:rPr lang="en-US" altLang="el-GR" sz="2000" dirty="0">
                <a:solidFill>
                  <a:srgbClr val="000000"/>
                </a:solidFill>
                <a:cs typeface="Times New Roman" pitchFamily="18" charset="0"/>
              </a:rPr>
              <a:t> ( </a:t>
            </a:r>
            <a:r>
              <a:rPr lang="en-US" altLang="el-GR" sz="2000" dirty="0" err="1">
                <a:solidFill>
                  <a:srgbClr val="275AFF"/>
                </a:solidFill>
                <a:cs typeface="Courier New" pitchFamily="49" charset="0"/>
              </a:rPr>
              <a:t>int</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 </a:t>
            </a:r>
            <a:r>
              <a:rPr lang="en-US" altLang="el-GR" sz="2000" dirty="0">
                <a:solidFill>
                  <a:srgbClr val="4DA6FF"/>
                </a:solidFill>
                <a:cs typeface="Courier New" pitchFamily="49" charset="0"/>
              </a:rPr>
              <a:t>0</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&lt; </a:t>
            </a:r>
            <a:r>
              <a:rPr lang="en-US" altLang="el-GR" sz="2000" dirty="0">
                <a:solidFill>
                  <a:srgbClr val="4DA6FF"/>
                </a:solidFill>
                <a:cs typeface="Courier New" pitchFamily="49" charset="0"/>
              </a:rPr>
              <a:t>ARRAY_SIZE</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a:t>
            </a:r>
          </a:p>
          <a:p>
            <a:pPr marL="228600" indent="-228600">
              <a:lnSpc>
                <a:spcPct val="90000"/>
              </a:lnSpc>
            </a:pPr>
            <a:endParaRPr lang="en-US" altLang="el-GR" sz="2000" dirty="0">
              <a:solidFill>
                <a:srgbClr val="000000"/>
              </a:solidFill>
              <a:cs typeface="Times New Roman" pitchFamily="18" charset="0"/>
            </a:endParaRPr>
          </a:p>
        </p:txBody>
      </p:sp>
      <p:sp>
        <p:nvSpPr>
          <p:cNvPr id="7" name="Text Box 11" descr="."/>
          <p:cNvSpPr txBox="1">
            <a:spLocks noChangeArrowheads="1"/>
          </p:cNvSpPr>
          <p:nvPr>
            <p:custDataLst>
              <p:tags r:id="rId4"/>
            </p:custDataLst>
          </p:nvPr>
        </p:nvSpPr>
        <p:spPr bwMode="auto">
          <a:xfrm>
            <a:off x="6547048" y="1196752"/>
            <a:ext cx="2057400" cy="1323439"/>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dirty="0">
                <a:latin typeface="+mn-lt"/>
                <a:cs typeface="Times New Roman" pitchFamily="18" charset="0"/>
              </a:rPr>
              <a:t>Declare an integer array and initialize it with values</a:t>
            </a:r>
          </a:p>
        </p:txBody>
      </p:sp>
      <p:sp>
        <p:nvSpPr>
          <p:cNvPr id="8" name="Line 12" descr="."/>
          <p:cNvSpPr>
            <a:spLocks noChangeShapeType="1"/>
          </p:cNvSpPr>
          <p:nvPr/>
        </p:nvSpPr>
        <p:spPr bwMode="auto">
          <a:xfrm flipH="1" flipV="1">
            <a:off x="1979712" y="1556793"/>
            <a:ext cx="4567336" cy="14401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9" name="Text Box 14" descr="."/>
          <p:cNvSpPr txBox="1">
            <a:spLocks noChangeArrowheads="1"/>
          </p:cNvSpPr>
          <p:nvPr>
            <p:custDataLst>
              <p:tags r:id="rId5"/>
            </p:custDataLst>
          </p:nvPr>
        </p:nvSpPr>
        <p:spPr bwMode="auto">
          <a:xfrm>
            <a:off x="6619056" y="2708920"/>
            <a:ext cx="2057400" cy="1015663"/>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dirty="0">
                <a:latin typeface="+mn-lt"/>
                <a:cs typeface="Times New Roman" pitchFamily="18" charset="0"/>
              </a:rPr>
              <a:t>Declare a constant ARRAY_SIZE</a:t>
            </a:r>
          </a:p>
        </p:txBody>
      </p:sp>
      <p:sp>
        <p:nvSpPr>
          <p:cNvPr id="10" name="Line 15" descr="."/>
          <p:cNvSpPr>
            <a:spLocks noChangeShapeType="1"/>
          </p:cNvSpPr>
          <p:nvPr/>
        </p:nvSpPr>
        <p:spPr bwMode="auto">
          <a:xfrm flipH="1" flipV="1">
            <a:off x="3419872" y="2276872"/>
            <a:ext cx="3204120" cy="92082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1" name="Text Box 17" descr="."/>
          <p:cNvSpPr txBox="1">
            <a:spLocks noChangeArrowheads="1"/>
          </p:cNvSpPr>
          <p:nvPr>
            <p:custDataLst>
              <p:tags r:id="rId6"/>
            </p:custDataLst>
          </p:nvPr>
        </p:nvSpPr>
        <p:spPr bwMode="auto">
          <a:xfrm>
            <a:off x="6324600" y="3733800"/>
            <a:ext cx="2362200" cy="400110"/>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dirty="0">
                <a:latin typeface="+mn-lt"/>
                <a:cs typeface="Times New Roman" pitchFamily="18" charset="0"/>
              </a:rPr>
              <a:t>Declare z</a:t>
            </a:r>
          </a:p>
        </p:txBody>
      </p:sp>
      <p:sp>
        <p:nvSpPr>
          <p:cNvPr id="12" name="Line 18" descr="."/>
          <p:cNvSpPr>
            <a:spLocks noChangeShapeType="1"/>
          </p:cNvSpPr>
          <p:nvPr/>
        </p:nvSpPr>
        <p:spPr bwMode="auto">
          <a:xfrm flipH="1" flipV="1">
            <a:off x="1979712" y="2520191"/>
            <a:ext cx="4344888" cy="136600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3" name="Text Box 20" descr="."/>
          <p:cNvSpPr txBox="1">
            <a:spLocks noChangeArrowheads="1"/>
          </p:cNvSpPr>
          <p:nvPr>
            <p:custDataLst>
              <p:tags r:id="rId7"/>
            </p:custDataLst>
          </p:nvPr>
        </p:nvSpPr>
        <p:spPr bwMode="auto">
          <a:xfrm>
            <a:off x="6588224" y="4419600"/>
            <a:ext cx="2286000" cy="1015663"/>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dirty="0">
                <a:latin typeface="+mn-lt"/>
                <a:cs typeface="Times New Roman" pitchFamily="18" charset="0"/>
              </a:rPr>
              <a:t>Create an array of size ARRAY_SIZE; z is a reference to it.</a:t>
            </a:r>
          </a:p>
        </p:txBody>
      </p:sp>
      <p:sp>
        <p:nvSpPr>
          <p:cNvPr id="14" name="Line 24" descr="."/>
          <p:cNvSpPr>
            <a:spLocks noChangeShapeType="1"/>
          </p:cNvSpPr>
          <p:nvPr/>
        </p:nvSpPr>
        <p:spPr bwMode="auto">
          <a:xfrm flipH="1" flipV="1">
            <a:off x="3995936" y="3573015"/>
            <a:ext cx="2592288" cy="135441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5" name="Line 21" descr="."/>
          <p:cNvSpPr>
            <a:spLocks noChangeShapeType="1"/>
          </p:cNvSpPr>
          <p:nvPr/>
        </p:nvSpPr>
        <p:spPr bwMode="auto">
          <a:xfrm flipH="1" flipV="1">
            <a:off x="3120356" y="4581128"/>
            <a:ext cx="1980008" cy="12862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6" name="Text Box 23" descr="."/>
          <p:cNvSpPr txBox="1">
            <a:spLocks noChangeArrowheads="1"/>
          </p:cNvSpPr>
          <p:nvPr>
            <p:custDataLst>
              <p:tags r:id="rId8"/>
            </p:custDataLst>
          </p:nvPr>
        </p:nvSpPr>
        <p:spPr bwMode="auto">
          <a:xfrm>
            <a:off x="5100364" y="5529426"/>
            <a:ext cx="3360068" cy="707886"/>
          </a:xfrm>
          <a:prstGeom prst="rect">
            <a:avLst/>
          </a:prstGeom>
          <a:solidFill>
            <a:schemeClr val="accent1"/>
          </a:solidFill>
          <a:ln w="9525">
            <a:solidFill>
              <a:schemeClr val="tx1"/>
            </a:solidFill>
            <a:miter lim="800000"/>
            <a:headEnd/>
            <a:tailEnd/>
          </a:ln>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dirty="0">
                <a:latin typeface="+mn-lt"/>
                <a:cs typeface="Times New Roman" pitchFamily="18" charset="0"/>
              </a:rPr>
              <a:t>Initialize the elements in z using a for loop</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99392"/>
            <a:ext cx="8229600" cy="1296144"/>
          </a:xfrm>
        </p:spPr>
        <p:txBody>
          <a:bodyPr>
            <a:noAutofit/>
          </a:bodyPr>
          <a:lstStyle/>
          <a:p>
            <a:r>
              <a:rPr lang="el-GR" altLang="el-GR" sz="4000" u="sng" dirty="0" smtClean="0">
                <a:solidFill>
                  <a:schemeClr val="tx2"/>
                </a:solidFill>
              </a:rPr>
              <a:t>…..(3 </a:t>
            </a:r>
            <a:r>
              <a:rPr lang="el-GR" altLang="el-GR" sz="4000" u="sng" dirty="0">
                <a:solidFill>
                  <a:schemeClr val="tx2"/>
                </a:solidFill>
              </a:rPr>
              <a:t>από </a:t>
            </a:r>
            <a:r>
              <a:rPr lang="el-GR" altLang="el-GR" sz="4000" u="sng" dirty="0" smtClean="0">
                <a:solidFill>
                  <a:schemeClr val="tx2"/>
                </a:solidFill>
              </a:rPr>
              <a:t>3)</a:t>
            </a:r>
            <a:endParaRPr lang="el-GR" altLang="el-GR" sz="4000" u="sng" dirty="0">
              <a:solidFill>
                <a:schemeClr val="tx2"/>
              </a:solidFill>
              <a:latin typeface="+mn-lt"/>
            </a:endParaRPr>
          </a:p>
        </p:txBody>
      </p:sp>
      <p:sp>
        <p:nvSpPr>
          <p:cNvPr id="2" name="Ορθογώνιο 1" descr="output += i σύν t σύν x[ i ] σύν \ t σύν y[ i ] σύν &#10;\ t σύν z[ i ] σύν \ n, (σχόλιο: Add values in the arrays to output),&#10;   &#10;Message Box τελεία Show, output, &#10;Initializing an array of int values, &#10;Message Box Buttons τελεία OK, &#10;Message Box Icon τελεία Information,&#10;   &#10;άγκιστρο, // end Main,&#10;   &#10;άγκιστρο, // end class Init Array.&#10;"/>
          <p:cNvSpPr/>
          <p:nvPr>
            <p:custDataLst>
              <p:tags r:id="rId3"/>
            </p:custDataLst>
          </p:nvPr>
        </p:nvSpPr>
        <p:spPr>
          <a:xfrm>
            <a:off x="467544" y="908720"/>
            <a:ext cx="8219256" cy="3139321"/>
          </a:xfrm>
          <a:prstGeom prst="rect">
            <a:avLst/>
          </a:prstGeom>
        </p:spPr>
        <p:txBody>
          <a:bodyPr wrap="square">
            <a:spAutoFit/>
          </a:bodyPr>
          <a:lstStyle/>
          <a:p>
            <a:pPr marL="228600" indent="-228600">
              <a:lnSpc>
                <a:spcPct val="90000"/>
              </a:lnSpc>
            </a:pPr>
            <a:r>
              <a:rPr lang="en-US" altLang="el-GR" sz="2000" dirty="0">
                <a:solidFill>
                  <a:srgbClr val="5F5F5F"/>
                </a:solidFill>
                <a:cs typeface="Times New Roman" pitchFamily="18" charset="0"/>
              </a:rPr>
              <a:t>36   </a:t>
            </a:r>
            <a:r>
              <a:rPr lang="en-US" altLang="el-GR" sz="2000" dirty="0">
                <a:solidFill>
                  <a:srgbClr val="000000"/>
                </a:solidFill>
                <a:cs typeface="Times New Roman" pitchFamily="18" charset="0"/>
              </a:rPr>
              <a:t>         output +=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 </a:t>
            </a:r>
            <a:r>
              <a:rPr lang="en-US" altLang="el-GR" sz="2000" dirty="0">
                <a:solidFill>
                  <a:srgbClr val="4DA6FF"/>
                </a:solidFill>
                <a:cs typeface="Courier New" pitchFamily="49" charset="0"/>
              </a:rPr>
              <a:t>"\t"</a:t>
            </a:r>
            <a:r>
              <a:rPr lang="en-US" altLang="el-GR" sz="2000" dirty="0">
                <a:solidFill>
                  <a:srgbClr val="000000"/>
                </a:solidFill>
                <a:cs typeface="Times New Roman" pitchFamily="18" charset="0"/>
              </a:rPr>
              <a:t> + x[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 + </a:t>
            </a:r>
            <a:r>
              <a:rPr lang="en-US" altLang="el-GR" sz="2000" dirty="0">
                <a:solidFill>
                  <a:srgbClr val="4DA6FF"/>
                </a:solidFill>
                <a:cs typeface="Courier New" pitchFamily="49" charset="0"/>
              </a:rPr>
              <a:t>"\t"</a:t>
            </a:r>
            <a:r>
              <a:rPr lang="en-US" altLang="el-GR" sz="2000" dirty="0">
                <a:solidFill>
                  <a:srgbClr val="000000"/>
                </a:solidFill>
                <a:cs typeface="Times New Roman" pitchFamily="18" charset="0"/>
              </a:rPr>
              <a:t> + y[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 + </a:t>
            </a:r>
          </a:p>
          <a:p>
            <a:pPr marL="228600" indent="-228600">
              <a:lnSpc>
                <a:spcPct val="90000"/>
              </a:lnSpc>
            </a:pPr>
            <a:r>
              <a:rPr lang="en-US" altLang="el-GR" sz="2000" dirty="0">
                <a:solidFill>
                  <a:srgbClr val="5F5F5F"/>
                </a:solidFill>
                <a:cs typeface="Times New Roman" pitchFamily="18" charset="0"/>
              </a:rPr>
              <a:t>37   </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"\t"</a:t>
            </a:r>
            <a:r>
              <a:rPr lang="en-US" altLang="el-GR" sz="2000" dirty="0">
                <a:solidFill>
                  <a:srgbClr val="000000"/>
                </a:solidFill>
                <a:cs typeface="Times New Roman" pitchFamily="18" charset="0"/>
              </a:rPr>
              <a:t> + z[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 + </a:t>
            </a:r>
            <a:r>
              <a:rPr lang="en-US" altLang="el-GR" sz="2000" dirty="0">
                <a:solidFill>
                  <a:srgbClr val="4DA6FF"/>
                </a:solidFill>
                <a:cs typeface="Courier New" pitchFamily="49" charset="0"/>
              </a:rPr>
              <a:t>"\n"</a:t>
            </a:r>
            <a:r>
              <a:rPr lang="en-US" altLang="el-GR" sz="2000" dirty="0">
                <a:solidFill>
                  <a:srgbClr val="000000"/>
                </a:solidFill>
                <a:cs typeface="Times New Roman" pitchFamily="18" charset="0"/>
              </a:rPr>
              <a:t>;</a:t>
            </a:r>
          </a:p>
          <a:p>
            <a:pPr marL="228600" indent="-228600">
              <a:lnSpc>
                <a:spcPct val="90000"/>
              </a:lnSpc>
            </a:pPr>
            <a:r>
              <a:rPr lang="en-US" altLang="el-GR" sz="2000" dirty="0">
                <a:solidFill>
                  <a:srgbClr val="5F5F5F"/>
                </a:solidFill>
                <a:cs typeface="Times New Roman" pitchFamily="18" charset="0"/>
              </a:rPr>
              <a:t>38   </a:t>
            </a:r>
            <a:endParaRPr lang="en-US" altLang="el-GR" sz="2000" dirty="0">
              <a:solidFill>
                <a:srgbClr val="000000"/>
              </a:solidFill>
              <a:cs typeface="Times New Roman" pitchFamily="18" charset="0"/>
            </a:endParaRPr>
          </a:p>
          <a:p>
            <a:pPr marL="228600" indent="-228600">
              <a:lnSpc>
                <a:spcPct val="90000"/>
              </a:lnSpc>
            </a:pPr>
            <a:r>
              <a:rPr lang="en-US" altLang="el-GR" sz="2000" dirty="0">
                <a:solidFill>
                  <a:srgbClr val="5F5F5F"/>
                </a:solidFill>
                <a:cs typeface="Times New Roman" pitchFamily="18" charset="0"/>
              </a:rPr>
              <a:t>39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MessageBox.Show</a:t>
            </a:r>
            <a:r>
              <a:rPr lang="en-US" altLang="el-GR" sz="2000" dirty="0">
                <a:solidFill>
                  <a:srgbClr val="000000"/>
                </a:solidFill>
                <a:cs typeface="Times New Roman" pitchFamily="18" charset="0"/>
              </a:rPr>
              <a:t>( output, </a:t>
            </a:r>
          </a:p>
          <a:p>
            <a:pPr marL="228600" indent="-228600">
              <a:lnSpc>
                <a:spcPct val="90000"/>
              </a:lnSpc>
            </a:pPr>
            <a:r>
              <a:rPr lang="en-US" altLang="el-GR" sz="2000" dirty="0">
                <a:solidFill>
                  <a:srgbClr val="5F5F5F"/>
                </a:solidFill>
                <a:cs typeface="Times New Roman" pitchFamily="18" charset="0"/>
              </a:rPr>
              <a:t>40   </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"Initializing an array of </a:t>
            </a:r>
            <a:r>
              <a:rPr lang="en-US" altLang="el-GR" sz="2000" dirty="0" err="1">
                <a:solidFill>
                  <a:srgbClr val="4DA6FF"/>
                </a:solidFill>
                <a:cs typeface="Courier New" pitchFamily="49" charset="0"/>
              </a:rPr>
              <a:t>int</a:t>
            </a:r>
            <a:r>
              <a:rPr lang="en-US" altLang="el-GR" sz="2000" dirty="0">
                <a:solidFill>
                  <a:srgbClr val="4DA6FF"/>
                </a:solidFill>
                <a:cs typeface="Courier New" pitchFamily="49" charset="0"/>
              </a:rPr>
              <a:t> values"</a:t>
            </a:r>
            <a:r>
              <a:rPr lang="en-US" altLang="el-GR" sz="2000" dirty="0">
                <a:solidFill>
                  <a:srgbClr val="000000"/>
                </a:solidFill>
                <a:cs typeface="Times New Roman" pitchFamily="18" charset="0"/>
              </a:rPr>
              <a:t>, </a:t>
            </a:r>
          </a:p>
          <a:p>
            <a:pPr marL="228600" indent="-228600">
              <a:lnSpc>
                <a:spcPct val="90000"/>
              </a:lnSpc>
              <a:buFontTx/>
              <a:buAutoNum type="arabicPlain" startAt="41"/>
            </a:pP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MessageBoxButtons.</a:t>
            </a:r>
            <a:r>
              <a:rPr lang="en-US" altLang="el-GR" sz="2000" dirty="0" err="1">
                <a:solidFill>
                  <a:srgbClr val="4DA6FF"/>
                </a:solidFill>
                <a:cs typeface="Courier New" pitchFamily="49" charset="0"/>
              </a:rPr>
              <a:t>OK</a:t>
            </a:r>
            <a:r>
              <a:rPr lang="en-US" altLang="el-GR" sz="2000" dirty="0">
                <a:solidFill>
                  <a:srgbClr val="000000"/>
                </a:solidFill>
                <a:cs typeface="Times New Roman" pitchFamily="18" charset="0"/>
              </a:rPr>
              <a:t>, </a:t>
            </a:r>
          </a:p>
          <a:p>
            <a:pPr marL="228600" indent="-228600">
              <a:lnSpc>
                <a:spcPct val="90000"/>
              </a:lnSpc>
              <a:buFontTx/>
              <a:buAutoNum type="arabicPlain" startAt="41"/>
            </a:pP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MessageBoxIcon.</a:t>
            </a:r>
            <a:r>
              <a:rPr lang="en-US" altLang="el-GR" sz="2000" dirty="0" err="1">
                <a:solidFill>
                  <a:srgbClr val="4DA6FF"/>
                </a:solidFill>
                <a:cs typeface="Courier New" pitchFamily="49" charset="0"/>
              </a:rPr>
              <a:t>Information</a:t>
            </a:r>
            <a:r>
              <a:rPr lang="en-US" altLang="el-GR" sz="2000" dirty="0">
                <a:solidFill>
                  <a:srgbClr val="000000"/>
                </a:solidFill>
                <a:cs typeface="Times New Roman" pitchFamily="18" charset="0"/>
              </a:rPr>
              <a:t> );</a:t>
            </a:r>
          </a:p>
          <a:p>
            <a:pPr marL="228600" indent="-228600">
              <a:lnSpc>
                <a:spcPct val="90000"/>
              </a:lnSpc>
            </a:pPr>
            <a:r>
              <a:rPr lang="en-US" altLang="el-GR" sz="2000" dirty="0">
                <a:solidFill>
                  <a:srgbClr val="5F5F5F"/>
                </a:solidFill>
                <a:cs typeface="Times New Roman" pitchFamily="18" charset="0"/>
              </a:rPr>
              <a:t>42   </a:t>
            </a:r>
            <a:endParaRPr lang="en-US" altLang="el-GR" sz="2000" dirty="0">
              <a:solidFill>
                <a:srgbClr val="000000"/>
              </a:solidFill>
              <a:cs typeface="Times New Roman" pitchFamily="18" charset="0"/>
            </a:endParaRPr>
          </a:p>
          <a:p>
            <a:pPr marL="228600" indent="-228600">
              <a:lnSpc>
                <a:spcPct val="90000"/>
              </a:lnSpc>
            </a:pPr>
            <a:r>
              <a:rPr lang="en-US" altLang="el-GR" sz="2000" dirty="0">
                <a:solidFill>
                  <a:srgbClr val="5F5F5F"/>
                </a:solidFill>
                <a:cs typeface="Times New Roman" pitchFamily="18" charset="0"/>
              </a:rPr>
              <a:t>43   </a:t>
            </a:r>
            <a:r>
              <a:rPr lang="en-US" altLang="el-GR" sz="2000" dirty="0">
                <a:solidFill>
                  <a:srgbClr val="000000"/>
                </a:solidFill>
                <a:cs typeface="Times New Roman" pitchFamily="18" charset="0"/>
              </a:rPr>
              <a:t>   } </a:t>
            </a:r>
            <a:r>
              <a:rPr lang="en-US" altLang="el-GR" sz="2000" dirty="0">
                <a:solidFill>
                  <a:schemeClr val="accent5">
                    <a:lumMod val="75000"/>
                  </a:schemeClr>
                </a:solidFill>
                <a:cs typeface="Courier New" pitchFamily="49" charset="0"/>
              </a:rPr>
              <a:t>// end Main</a:t>
            </a:r>
            <a:endParaRPr lang="en-US" altLang="el-GR" sz="2000" dirty="0">
              <a:solidFill>
                <a:schemeClr val="accent5">
                  <a:lumMod val="75000"/>
                </a:schemeClr>
              </a:solidFill>
              <a:cs typeface="Times New Roman" pitchFamily="18" charset="0"/>
            </a:endParaRPr>
          </a:p>
          <a:p>
            <a:pPr marL="228600" indent="-228600">
              <a:lnSpc>
                <a:spcPct val="90000"/>
              </a:lnSpc>
            </a:pPr>
            <a:r>
              <a:rPr lang="en-US" altLang="el-GR" sz="2000" dirty="0">
                <a:solidFill>
                  <a:srgbClr val="5F5F5F"/>
                </a:solidFill>
                <a:cs typeface="Times New Roman" pitchFamily="18" charset="0"/>
              </a:rPr>
              <a:t>44   </a:t>
            </a:r>
            <a:endParaRPr lang="en-US" altLang="el-GR" sz="2000" dirty="0">
              <a:solidFill>
                <a:srgbClr val="000000"/>
              </a:solidFill>
              <a:cs typeface="Times New Roman" pitchFamily="18" charset="0"/>
            </a:endParaRPr>
          </a:p>
          <a:p>
            <a:pPr marL="228600" indent="-228600">
              <a:lnSpc>
                <a:spcPct val="90000"/>
              </a:lnSpc>
            </a:pPr>
            <a:r>
              <a:rPr lang="en-US" altLang="el-GR" sz="2000" dirty="0">
                <a:solidFill>
                  <a:srgbClr val="5F5F5F"/>
                </a:solidFill>
                <a:cs typeface="Times New Roman" pitchFamily="18" charset="0"/>
              </a:rPr>
              <a:t>45   </a:t>
            </a:r>
            <a:r>
              <a:rPr lang="en-US" altLang="el-GR" sz="2000" dirty="0">
                <a:solidFill>
                  <a:srgbClr val="000000"/>
                </a:solidFill>
                <a:cs typeface="Times New Roman" pitchFamily="18" charset="0"/>
              </a:rPr>
              <a:t>} </a:t>
            </a:r>
            <a:r>
              <a:rPr lang="en-US" altLang="el-GR" sz="2000" dirty="0">
                <a:solidFill>
                  <a:schemeClr val="accent5">
                    <a:lumMod val="75000"/>
                  </a:schemeClr>
                </a:solidFill>
                <a:cs typeface="Courier New" pitchFamily="49" charset="0"/>
              </a:rPr>
              <a:t>// end class </a:t>
            </a:r>
            <a:r>
              <a:rPr lang="en-US" altLang="el-GR" sz="2000" dirty="0" err="1">
                <a:solidFill>
                  <a:schemeClr val="accent5">
                    <a:lumMod val="75000"/>
                  </a:schemeClr>
                </a:solidFill>
                <a:cs typeface="Courier New" pitchFamily="49" charset="0"/>
              </a:rPr>
              <a:t>InitArray</a:t>
            </a:r>
            <a:endParaRPr lang="en-US" altLang="el-GR" sz="2000" dirty="0">
              <a:solidFill>
                <a:schemeClr val="accent5">
                  <a:lumMod val="75000"/>
                </a:schemeClr>
              </a:solidFill>
              <a:cs typeface="Courier New" pitchFamily="49" charset="0"/>
            </a:endParaRPr>
          </a:p>
        </p:txBody>
      </p:sp>
      <p:pic>
        <p:nvPicPr>
          <p:cNvPr id="30" name="Picture 4" descr="program outpu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9912" y="3284984"/>
            <a:ext cx="3192879" cy="292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6" descr="."/>
          <p:cNvSpPr txBox="1">
            <a:spLocks noChangeArrowheads="1"/>
          </p:cNvSpPr>
          <p:nvPr>
            <p:custDataLst>
              <p:tags r:id="rId4"/>
            </p:custDataLst>
          </p:nvPr>
        </p:nvSpPr>
        <p:spPr bwMode="auto">
          <a:xfrm>
            <a:off x="6156176" y="1447800"/>
            <a:ext cx="2438400" cy="707886"/>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dirty="0">
                <a:latin typeface="+mn-lt"/>
                <a:cs typeface="Times New Roman" pitchFamily="18" charset="0"/>
              </a:rPr>
              <a:t>Add values in the arrays to output</a:t>
            </a:r>
          </a:p>
        </p:txBody>
      </p:sp>
      <p:sp>
        <p:nvSpPr>
          <p:cNvPr id="32" name="Line 7" descr="."/>
          <p:cNvSpPr>
            <a:spLocks noChangeShapeType="1"/>
          </p:cNvSpPr>
          <p:nvPr/>
        </p:nvSpPr>
        <p:spPr bwMode="auto">
          <a:xfrm flipH="1" flipV="1">
            <a:off x="3491880" y="1428749"/>
            <a:ext cx="2664296" cy="3729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pPr marL="342900" indent="-342900">
              <a:spcBef>
                <a:spcPct val="20000"/>
              </a:spcBef>
              <a:defRPr/>
            </a:pPr>
            <a:r>
              <a:rPr lang="el-GR" altLang="el-GR" sz="4000" u="sng" dirty="0" smtClean="0">
                <a:solidFill>
                  <a:schemeClr val="tx2"/>
                </a:solidFill>
              </a:rPr>
              <a:t>…..(1 </a:t>
            </a:r>
            <a:r>
              <a:rPr lang="el-GR" altLang="el-GR" sz="4000" u="sng" dirty="0">
                <a:solidFill>
                  <a:schemeClr val="tx2"/>
                </a:solidFill>
              </a:rPr>
              <a:t>από </a:t>
            </a:r>
            <a:r>
              <a:rPr lang="el-GR" altLang="el-GR" sz="4000" u="sng" dirty="0" smtClean="0">
                <a:solidFill>
                  <a:schemeClr val="tx2"/>
                </a:solidFill>
              </a:rPr>
              <a:t>2)</a:t>
            </a:r>
            <a:endParaRPr lang="el-GR" sz="4000" u="sng" dirty="0">
              <a:solidFill>
                <a:schemeClr val="tx2"/>
              </a:solidFill>
              <a:latin typeface="+mn-lt"/>
            </a:endParaRPr>
          </a:p>
        </p:txBody>
      </p:sp>
      <p:sp>
        <p:nvSpPr>
          <p:cNvPr id="2" name="Ορθογώνιο 1" descr="// Sum Array τελεία cs,&#10;// Computing the sum of the elements in an array.&#10;    &#10;using System,&#10;using System τελεία Windows τελεία Forms,&#10;    &#10;class Sum Array,&#10;άγκιστρο,&#10;// main entry point for application,&#10;static void Main, string[] args,&#10;άγκιστρο,&#10;int[] a ίσο με  1, 2, 3, 4, 5, 6, 7, 8, 9, 10, (σχόλιο: Declare integer array a and initialize it),&#10;int total ίσο με 0,&#10;   &#10;for int i ίσο με 0, i μικρότερο του a τελεία Length, i++, (σχόλιο: Total the contents of array a),&#10;total += a[ i ],&#10;"/>
          <p:cNvSpPr/>
          <p:nvPr>
            <p:custDataLst>
              <p:tags r:id="rId3"/>
            </p:custDataLst>
          </p:nvPr>
        </p:nvSpPr>
        <p:spPr>
          <a:xfrm>
            <a:off x="467544" y="1148546"/>
            <a:ext cx="8219256" cy="5016758"/>
          </a:xfrm>
          <a:prstGeom prst="rect">
            <a:avLst/>
          </a:prstGeom>
        </p:spPr>
        <p:txBody>
          <a:bodyPr wrap="square">
            <a:spAutoFit/>
          </a:bodyPr>
          <a:lstStyle/>
          <a:p>
            <a:pPr marL="228600" indent="-228600"/>
            <a:r>
              <a:rPr lang="en-US" altLang="el-GR" sz="2000" dirty="0">
                <a:solidFill>
                  <a:srgbClr val="5F5F5F"/>
                </a:solidFill>
                <a:cs typeface="Times New Roman" pitchFamily="18" charset="0"/>
              </a:rPr>
              <a:t>1    </a:t>
            </a:r>
            <a:r>
              <a:rPr lang="en-US" altLang="el-GR" sz="2000" dirty="0">
                <a:solidFill>
                  <a:schemeClr val="accent5">
                    <a:lumMod val="75000"/>
                  </a:schemeClr>
                </a:solidFill>
                <a:cs typeface="Courier New" pitchFamily="49" charset="0"/>
              </a:rPr>
              <a:t>// </a:t>
            </a:r>
            <a:r>
              <a:rPr lang="en-US" altLang="el-GR" sz="2000" dirty="0" err="1">
                <a:solidFill>
                  <a:schemeClr val="accent5">
                    <a:lumMod val="75000"/>
                  </a:schemeClr>
                </a:solidFill>
                <a:cs typeface="Courier New" pitchFamily="49" charset="0"/>
              </a:rPr>
              <a:t>SumArray.cs</a:t>
            </a:r>
            <a:endParaRPr lang="en-US" altLang="el-GR" sz="2000" dirty="0">
              <a:solidFill>
                <a:schemeClr val="accent5">
                  <a:lumMod val="75000"/>
                </a:schemeClr>
              </a:solidFill>
              <a:cs typeface="Times New Roman" pitchFamily="18" charset="0"/>
            </a:endParaRPr>
          </a:p>
          <a:p>
            <a:pPr marL="228600" indent="-228600"/>
            <a:r>
              <a:rPr lang="en-US" altLang="el-GR" sz="2000" dirty="0">
                <a:solidFill>
                  <a:srgbClr val="5F5F5F"/>
                </a:solidFill>
                <a:cs typeface="Times New Roman" pitchFamily="18" charset="0"/>
              </a:rPr>
              <a:t>2   </a:t>
            </a:r>
            <a:r>
              <a:rPr lang="en-US" altLang="el-GR" sz="2000" dirty="0">
                <a:solidFill>
                  <a:schemeClr val="accent5">
                    <a:lumMod val="75000"/>
                  </a:schemeClr>
                </a:solidFill>
                <a:cs typeface="Times New Roman" pitchFamily="18" charset="0"/>
              </a:rPr>
              <a:t> </a:t>
            </a:r>
            <a:r>
              <a:rPr lang="en-US" altLang="el-GR" sz="2000" dirty="0">
                <a:solidFill>
                  <a:schemeClr val="accent5">
                    <a:lumMod val="75000"/>
                  </a:schemeClr>
                </a:solidFill>
                <a:cs typeface="Courier New" pitchFamily="49" charset="0"/>
              </a:rPr>
              <a:t>// Computing the sum of the elements in an array.</a:t>
            </a:r>
            <a:endParaRPr lang="en-US" altLang="el-GR" sz="2000" dirty="0">
              <a:solidFill>
                <a:schemeClr val="accent5">
                  <a:lumMod val="75000"/>
                </a:schemeClr>
              </a:solidFill>
              <a:cs typeface="Times New Roman" pitchFamily="18" charset="0"/>
            </a:endParaRPr>
          </a:p>
          <a:p>
            <a:pPr marL="228600" indent="-228600"/>
            <a:r>
              <a:rPr lang="en-US" altLang="el-GR" sz="2000" dirty="0">
                <a:solidFill>
                  <a:srgbClr val="5F5F5F"/>
                </a:solidFill>
                <a:cs typeface="Times New Roman" pitchFamily="18" charset="0"/>
              </a:rPr>
              <a:t>3    </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4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System;</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5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System.Windows.Forms</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6    </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7    </a:t>
            </a:r>
            <a:r>
              <a:rPr lang="en-US" altLang="el-GR" sz="2000" dirty="0">
                <a:solidFill>
                  <a:srgbClr val="275AFF"/>
                </a:solidFill>
                <a:cs typeface="Courier New" pitchFamily="49" charset="0"/>
              </a:rPr>
              <a:t>class</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SumArray</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8    </a:t>
            </a:r>
            <a:r>
              <a:rPr lang="en-US" altLang="el-GR" sz="2000" dirty="0">
                <a:solidFill>
                  <a:schemeClr val="accent5">
                    <a:lumMod val="75000"/>
                  </a:schemeClr>
                </a:solidFill>
                <a:cs typeface="Courier New" pitchFamily="49" charset="0"/>
              </a:rPr>
              <a:t>{</a:t>
            </a:r>
            <a:endParaRPr lang="en-US" altLang="el-GR" sz="2000" dirty="0">
              <a:solidFill>
                <a:schemeClr val="accent5">
                  <a:lumMod val="75000"/>
                </a:schemeClr>
              </a:solidFill>
              <a:cs typeface="Times New Roman" pitchFamily="18" charset="0"/>
            </a:endParaRPr>
          </a:p>
          <a:p>
            <a:pPr marL="228600" indent="-228600"/>
            <a:r>
              <a:rPr lang="en-US" altLang="el-GR" sz="2000" dirty="0">
                <a:solidFill>
                  <a:srgbClr val="5F5F5F"/>
                </a:solidFill>
                <a:cs typeface="Times New Roman" pitchFamily="18" charset="0"/>
              </a:rPr>
              <a:t>9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main entry point for application</a:t>
            </a:r>
            <a:endParaRPr lang="en-US" altLang="el-GR" sz="2000" dirty="0">
              <a:solidFill>
                <a:schemeClr val="accent5">
                  <a:lumMod val="75000"/>
                </a:schemeClr>
              </a:solidFill>
              <a:cs typeface="Times New Roman" pitchFamily="18" charset="0"/>
            </a:endParaRPr>
          </a:p>
          <a:p>
            <a:pPr marL="228600" indent="-228600"/>
            <a:r>
              <a:rPr lang="en-US" altLang="el-GR" sz="2000" dirty="0">
                <a:solidFill>
                  <a:srgbClr val="5F5F5F"/>
                </a:solidFill>
                <a:cs typeface="Times New Roman" pitchFamily="18" charset="0"/>
              </a:rPr>
              <a:t>10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static</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void</a:t>
            </a:r>
            <a:r>
              <a:rPr lang="en-US" altLang="el-GR" sz="2000" dirty="0">
                <a:solidFill>
                  <a:srgbClr val="000000"/>
                </a:solidFill>
                <a:cs typeface="Courier New" pitchFamily="49" charset="0"/>
              </a:rPr>
              <a:t> Main( </a:t>
            </a:r>
            <a:r>
              <a:rPr lang="en-US" altLang="el-GR" sz="2000" dirty="0">
                <a:solidFill>
                  <a:srgbClr val="275AFF"/>
                </a:solidFill>
                <a:cs typeface="Courier New" pitchFamily="49" charset="0"/>
              </a:rPr>
              <a:t>string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args</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11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pPr marL="228600" indent="-228600"/>
            <a:r>
              <a:rPr lang="en-US" altLang="el-GR" sz="2000" u="sng" dirty="0">
                <a:solidFill>
                  <a:srgbClr val="5F5F5F"/>
                </a:solidFill>
                <a:cs typeface="Times New Roman" pitchFamily="18" charset="0"/>
              </a:rPr>
              <a:t>12</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a:t>
            </a:r>
            <a:r>
              <a:rPr lang="en-US" altLang="el-GR" sz="2000" dirty="0" err="1">
                <a:solidFill>
                  <a:srgbClr val="275AFF"/>
                </a:solidFill>
                <a:cs typeface="Courier New" pitchFamily="49" charset="0"/>
              </a:rPr>
              <a:t>int</a:t>
            </a:r>
            <a:r>
              <a:rPr lang="en-US" altLang="el-GR" sz="2000" dirty="0">
                <a:solidFill>
                  <a:srgbClr val="000000"/>
                </a:solidFill>
                <a:cs typeface="Courier New" pitchFamily="49" charset="0"/>
              </a:rPr>
              <a:t>[] a = { </a:t>
            </a:r>
            <a:r>
              <a:rPr lang="en-US" altLang="el-GR" sz="2000" dirty="0">
                <a:solidFill>
                  <a:srgbClr val="4DA6FF"/>
                </a:solidFill>
                <a:cs typeface="Courier New" pitchFamily="49" charset="0"/>
              </a:rPr>
              <a:t>1</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2</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3</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4</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5</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6</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7</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8</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9</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10</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13   </a:t>
            </a:r>
            <a:r>
              <a:rPr lang="en-US" altLang="el-GR" sz="2000" dirty="0">
                <a:solidFill>
                  <a:srgbClr val="000000"/>
                </a:solidFill>
                <a:cs typeface="Courier New" pitchFamily="49" charset="0"/>
              </a:rPr>
              <a:t>      </a:t>
            </a:r>
            <a:r>
              <a:rPr lang="en-US" altLang="el-GR" sz="2000" dirty="0" err="1">
                <a:solidFill>
                  <a:srgbClr val="275AFF"/>
                </a:solidFill>
                <a:cs typeface="Courier New" pitchFamily="49" charset="0"/>
              </a:rPr>
              <a:t>int</a:t>
            </a:r>
            <a:r>
              <a:rPr lang="en-US" altLang="el-GR" sz="2000" dirty="0">
                <a:solidFill>
                  <a:srgbClr val="000000"/>
                </a:solidFill>
                <a:cs typeface="Courier New" pitchFamily="49" charset="0"/>
              </a:rPr>
              <a:t> total = </a:t>
            </a:r>
            <a:r>
              <a:rPr lang="en-US" altLang="el-GR" sz="2000" dirty="0">
                <a:solidFill>
                  <a:srgbClr val="4DA6FF"/>
                </a:solidFill>
                <a:cs typeface="Courier New" pitchFamily="49" charset="0"/>
              </a:rPr>
              <a:t>0</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14   </a:t>
            </a:r>
            <a:endParaRPr lang="en-US" altLang="el-GR" sz="2000" dirty="0">
              <a:solidFill>
                <a:srgbClr val="000000"/>
              </a:solidFill>
              <a:cs typeface="Times New Roman" pitchFamily="18" charset="0"/>
            </a:endParaRPr>
          </a:p>
          <a:p>
            <a:pPr marL="228600" indent="-228600"/>
            <a:r>
              <a:rPr lang="en-US" altLang="el-GR" sz="2000" u="sng" dirty="0">
                <a:solidFill>
                  <a:srgbClr val="5F5F5F"/>
                </a:solidFill>
                <a:cs typeface="Times New Roman" pitchFamily="18" charset="0"/>
              </a:rPr>
              <a:t>15</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for</a:t>
            </a:r>
            <a:r>
              <a:rPr lang="en-US" altLang="el-GR" sz="2000" dirty="0">
                <a:solidFill>
                  <a:srgbClr val="000000"/>
                </a:solidFill>
                <a:cs typeface="Courier New" pitchFamily="49" charset="0"/>
              </a:rPr>
              <a:t> ( </a:t>
            </a:r>
            <a:r>
              <a:rPr lang="en-US" altLang="el-GR" sz="2000" dirty="0" err="1">
                <a:solidFill>
                  <a:srgbClr val="275AFF"/>
                </a:solidFill>
                <a:cs typeface="Courier New" pitchFamily="49" charset="0"/>
              </a:rPr>
              <a:t>int</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i</a:t>
            </a:r>
            <a:r>
              <a:rPr lang="en-US" altLang="el-GR" sz="2000" dirty="0">
                <a:solidFill>
                  <a:srgbClr val="000000"/>
                </a:solidFill>
                <a:cs typeface="Courier New" pitchFamily="49" charset="0"/>
              </a:rPr>
              <a:t> = </a:t>
            </a:r>
            <a:r>
              <a:rPr lang="en-US" altLang="el-GR" sz="2000" dirty="0">
                <a:solidFill>
                  <a:srgbClr val="CC0000"/>
                </a:solidFill>
                <a:cs typeface="Courier New" pitchFamily="49" charset="0"/>
              </a:rPr>
              <a:t>0</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i</a:t>
            </a:r>
            <a:r>
              <a:rPr lang="en-US" altLang="el-GR" sz="2000" dirty="0">
                <a:solidFill>
                  <a:srgbClr val="000000"/>
                </a:solidFill>
                <a:cs typeface="Courier New" pitchFamily="49" charset="0"/>
              </a:rPr>
              <a:t> </a:t>
            </a:r>
            <a:r>
              <a:rPr lang="en-US" altLang="el-GR" sz="2000" dirty="0">
                <a:solidFill>
                  <a:srgbClr val="CC0000"/>
                </a:solidFill>
                <a:cs typeface="Courier New" pitchFamily="49" charset="0"/>
              </a:rPr>
              <a:t>&lt;</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a.Length</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i</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16   </a:t>
            </a:r>
            <a:r>
              <a:rPr lang="en-US" altLang="el-GR" sz="2000" dirty="0">
                <a:solidFill>
                  <a:srgbClr val="000000"/>
                </a:solidFill>
                <a:cs typeface="Courier New" pitchFamily="49" charset="0"/>
              </a:rPr>
              <a:t>         total += a[ </a:t>
            </a:r>
            <a:r>
              <a:rPr lang="en-US" altLang="el-GR" sz="2000" dirty="0" err="1">
                <a:solidFill>
                  <a:srgbClr val="000000"/>
                </a:solidFill>
                <a:cs typeface="Courier New" pitchFamily="49" charset="0"/>
              </a:rPr>
              <a:t>i</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p:txBody>
      </p:sp>
      <p:sp>
        <p:nvSpPr>
          <p:cNvPr id="32" name="Text Box 6" descr="."/>
          <p:cNvSpPr txBox="1">
            <a:spLocks noChangeArrowheads="1"/>
          </p:cNvSpPr>
          <p:nvPr>
            <p:custDataLst>
              <p:tags r:id="rId4"/>
            </p:custDataLst>
          </p:nvPr>
        </p:nvSpPr>
        <p:spPr bwMode="auto">
          <a:xfrm>
            <a:off x="5796136" y="3349441"/>
            <a:ext cx="2286000" cy="1015663"/>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dirty="0">
                <a:latin typeface="+mn-lt"/>
                <a:cs typeface="Times New Roman" pitchFamily="18" charset="0"/>
              </a:rPr>
              <a:t>Declare integer array a and initialize it</a:t>
            </a:r>
          </a:p>
        </p:txBody>
      </p:sp>
      <p:sp>
        <p:nvSpPr>
          <p:cNvPr id="33" name="Line 7" descr="."/>
          <p:cNvSpPr>
            <a:spLocks noChangeShapeType="1"/>
          </p:cNvSpPr>
          <p:nvPr/>
        </p:nvSpPr>
        <p:spPr bwMode="auto">
          <a:xfrm flipH="1">
            <a:off x="1907704" y="3857272"/>
            <a:ext cx="3888432" cy="7238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34" name="Text Box 9" descr="."/>
          <p:cNvSpPr txBox="1">
            <a:spLocks noChangeArrowheads="1"/>
          </p:cNvSpPr>
          <p:nvPr>
            <p:custDataLst>
              <p:tags r:id="rId5"/>
            </p:custDataLst>
          </p:nvPr>
        </p:nvSpPr>
        <p:spPr bwMode="auto">
          <a:xfrm>
            <a:off x="5259288" y="4573577"/>
            <a:ext cx="1905000" cy="1015663"/>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dirty="0">
                <a:latin typeface="+mn-lt"/>
                <a:cs typeface="Times New Roman" pitchFamily="18" charset="0"/>
              </a:rPr>
              <a:t>Total the contents of array a</a:t>
            </a:r>
          </a:p>
        </p:txBody>
      </p:sp>
      <p:sp>
        <p:nvSpPr>
          <p:cNvPr id="35" name="Line 10" descr="."/>
          <p:cNvSpPr>
            <a:spLocks noChangeShapeType="1"/>
          </p:cNvSpPr>
          <p:nvPr/>
        </p:nvSpPr>
        <p:spPr bwMode="auto">
          <a:xfrm flipH="1">
            <a:off x="1643236" y="5095017"/>
            <a:ext cx="3616052" cy="4191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r>
              <a:rPr lang="el-GR" altLang="el-GR" u="sng" dirty="0" smtClean="0">
                <a:solidFill>
                  <a:schemeClr val="tx2"/>
                </a:solidFill>
                <a:latin typeface="Courier New" pitchFamily="49" charset="0"/>
              </a:rPr>
              <a:t>….</a:t>
            </a:r>
            <a:r>
              <a:rPr lang="el-GR" altLang="el-GR" u="sng" dirty="0" smtClean="0">
                <a:solidFill>
                  <a:schemeClr val="tx2"/>
                </a:solidFill>
              </a:rPr>
              <a:t>(2 από 2)</a:t>
            </a:r>
            <a:endParaRPr lang="en-US" altLang="el-GR" u="sng" dirty="0">
              <a:solidFill>
                <a:schemeClr val="tx2"/>
              </a:solidFill>
              <a:latin typeface="+mn-lt"/>
            </a:endParaRPr>
          </a:p>
        </p:txBody>
      </p:sp>
      <p:sp>
        <p:nvSpPr>
          <p:cNvPr id="2" name="Ορθογώνιο 1" descr="   &#10;Message Box τελεία Show, Total of array elements άνω κάτω τελεία σύν total,&#10;Sum the elements of an array,&#10;Message Box Buttons τελεία OK, &#10;Message Box Icon τελεία Information,&#10;   &#10;άγκιστρο, // end Main,&#10;   &#10;άγκιστρο, // end class Sum Array.&#10;"/>
          <p:cNvSpPr/>
          <p:nvPr>
            <p:custDataLst>
              <p:tags r:id="rId3"/>
            </p:custDataLst>
          </p:nvPr>
        </p:nvSpPr>
        <p:spPr>
          <a:xfrm>
            <a:off x="467544" y="980728"/>
            <a:ext cx="8219256" cy="2862322"/>
          </a:xfrm>
          <a:prstGeom prst="rect">
            <a:avLst/>
          </a:prstGeom>
        </p:spPr>
        <p:txBody>
          <a:bodyPr wrap="square">
            <a:spAutoFit/>
          </a:bodyPr>
          <a:lstStyle/>
          <a:p>
            <a:pPr marL="228600" indent="-228600"/>
            <a:r>
              <a:rPr lang="en-US" altLang="el-GR" sz="2000" dirty="0">
                <a:solidFill>
                  <a:srgbClr val="5F5F5F"/>
                </a:solidFill>
                <a:cs typeface="Times New Roman" pitchFamily="18" charset="0"/>
              </a:rPr>
              <a:t>17   </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18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MessageBox.Show</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"Total of array elements: "</a:t>
            </a:r>
            <a:r>
              <a:rPr lang="en-US" altLang="el-GR" sz="2000" dirty="0">
                <a:solidFill>
                  <a:srgbClr val="000000"/>
                </a:solidFill>
                <a:cs typeface="Courier New" pitchFamily="49" charset="0"/>
              </a:rPr>
              <a:t> + total,</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19   </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"Sum the elements of an array"</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pPr marL="228600" indent="-228600">
              <a:buFontTx/>
              <a:buAutoNum type="arabicPlain" startAt="20"/>
            </a:pP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MessageBoxButtons.</a:t>
            </a:r>
            <a:r>
              <a:rPr lang="en-US" altLang="el-GR" sz="2000" dirty="0" err="1">
                <a:solidFill>
                  <a:srgbClr val="4DA6FF"/>
                </a:solidFill>
                <a:cs typeface="Courier New" pitchFamily="49" charset="0"/>
              </a:rPr>
              <a:t>OK</a:t>
            </a:r>
            <a:r>
              <a:rPr lang="en-US" altLang="el-GR" sz="2000" dirty="0">
                <a:solidFill>
                  <a:srgbClr val="000000"/>
                </a:solidFill>
                <a:cs typeface="Courier New" pitchFamily="49" charset="0"/>
              </a:rPr>
              <a:t>, </a:t>
            </a:r>
          </a:p>
          <a:p>
            <a:pPr marL="228600" indent="-228600">
              <a:buFontTx/>
              <a:buAutoNum type="arabicPlain" startAt="20"/>
            </a:pP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MessageBoxIcon.</a:t>
            </a:r>
            <a:r>
              <a:rPr lang="en-US" altLang="el-GR" sz="2000" dirty="0" err="1">
                <a:solidFill>
                  <a:srgbClr val="4DA6FF"/>
                </a:solidFill>
                <a:cs typeface="Courier New" pitchFamily="49" charset="0"/>
              </a:rPr>
              <a:t>Information</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22   </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23   </a:t>
            </a:r>
            <a:r>
              <a:rPr lang="en-US" altLang="el-GR" sz="2000" dirty="0">
                <a:solidFill>
                  <a:srgbClr val="000000"/>
                </a:solidFill>
                <a:cs typeface="Courier New" pitchFamily="49" charset="0"/>
              </a:rPr>
              <a:t>   } </a:t>
            </a:r>
            <a:r>
              <a:rPr lang="en-US" altLang="el-GR" sz="2000" dirty="0">
                <a:solidFill>
                  <a:schemeClr val="accent5">
                    <a:lumMod val="75000"/>
                  </a:schemeClr>
                </a:solidFill>
                <a:cs typeface="Courier New" pitchFamily="49" charset="0"/>
              </a:rPr>
              <a:t>// end Main</a:t>
            </a:r>
            <a:endParaRPr lang="en-US" altLang="el-GR" sz="2000" dirty="0">
              <a:solidFill>
                <a:schemeClr val="accent5">
                  <a:lumMod val="75000"/>
                </a:schemeClr>
              </a:solidFill>
              <a:cs typeface="Times New Roman" pitchFamily="18" charset="0"/>
            </a:endParaRPr>
          </a:p>
          <a:p>
            <a:pPr marL="228600" indent="-228600"/>
            <a:r>
              <a:rPr lang="en-US" altLang="el-GR" sz="2000" dirty="0">
                <a:solidFill>
                  <a:srgbClr val="5F5F5F"/>
                </a:solidFill>
                <a:cs typeface="Times New Roman" pitchFamily="18" charset="0"/>
              </a:rPr>
              <a:t>24   </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25   </a:t>
            </a:r>
            <a:r>
              <a:rPr lang="en-US" altLang="el-GR" sz="2000" dirty="0">
                <a:solidFill>
                  <a:srgbClr val="000000"/>
                </a:solidFill>
                <a:cs typeface="Courier New" pitchFamily="49" charset="0"/>
              </a:rPr>
              <a:t>} </a:t>
            </a:r>
            <a:r>
              <a:rPr lang="en-US" altLang="el-GR" sz="2000" dirty="0">
                <a:solidFill>
                  <a:schemeClr val="accent5">
                    <a:lumMod val="75000"/>
                  </a:schemeClr>
                </a:solidFill>
                <a:cs typeface="Courier New" pitchFamily="49" charset="0"/>
              </a:rPr>
              <a:t>// end class </a:t>
            </a:r>
            <a:r>
              <a:rPr lang="en-US" altLang="el-GR" sz="2000" dirty="0" err="1">
                <a:solidFill>
                  <a:schemeClr val="accent5">
                    <a:lumMod val="75000"/>
                  </a:schemeClr>
                </a:solidFill>
                <a:cs typeface="Courier New" pitchFamily="49" charset="0"/>
              </a:rPr>
              <a:t>SumArray</a:t>
            </a:r>
            <a:endParaRPr lang="en-US" altLang="el-GR" sz="2000" dirty="0">
              <a:solidFill>
                <a:schemeClr val="accent5">
                  <a:lumMod val="75000"/>
                </a:schemeClr>
              </a:solidFill>
            </a:endParaRPr>
          </a:p>
        </p:txBody>
      </p:sp>
      <p:pic>
        <p:nvPicPr>
          <p:cNvPr id="7" name="Picture 4" descr="program outpu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3768" y="4037359"/>
            <a:ext cx="3200400"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noChangeArrowheads="1"/>
          </p:cNvSpPr>
          <p:nvPr>
            <p:ph type="title"/>
            <p:custDataLst>
              <p:tags r:id="rId2"/>
            </p:custDataLst>
          </p:nvPr>
        </p:nvSpPr>
        <p:spPr>
          <a:xfrm>
            <a:off x="457200" y="-99392"/>
            <a:ext cx="8229600" cy="1296144"/>
          </a:xfrm>
        </p:spPr>
        <p:txBody>
          <a:bodyPr>
            <a:noAutofit/>
          </a:bodyPr>
          <a:lstStyle/>
          <a:p>
            <a:r>
              <a:rPr lang="el-GR" altLang="el-GR" sz="4000" u="sng" dirty="0" smtClean="0">
                <a:solidFill>
                  <a:schemeClr val="tx2"/>
                </a:solidFill>
                <a:latin typeface="Courier New" pitchFamily="49" charset="0"/>
              </a:rPr>
              <a:t>…..</a:t>
            </a:r>
            <a:r>
              <a:rPr lang="el-GR" altLang="el-GR" sz="4000" u="sng" dirty="0" smtClean="0">
                <a:solidFill>
                  <a:schemeClr val="tx2"/>
                </a:solidFill>
              </a:rPr>
              <a:t>(1 </a:t>
            </a:r>
            <a:r>
              <a:rPr lang="el-GR" altLang="el-GR" sz="4000" u="sng" dirty="0">
                <a:solidFill>
                  <a:schemeClr val="tx2"/>
                </a:solidFill>
              </a:rPr>
              <a:t>από </a:t>
            </a:r>
            <a:r>
              <a:rPr lang="el-GR" altLang="el-GR" sz="4000" u="sng" dirty="0" smtClean="0">
                <a:solidFill>
                  <a:schemeClr val="tx2"/>
                </a:solidFill>
              </a:rPr>
              <a:t>3)</a:t>
            </a:r>
            <a:endParaRPr lang="en-US" altLang="el-GR" sz="4000" u="sng" dirty="0">
              <a:solidFill>
                <a:schemeClr val="tx2"/>
              </a:solidFill>
              <a:latin typeface="+mn-lt"/>
            </a:endParaRPr>
          </a:p>
        </p:txBody>
      </p:sp>
      <p:sp>
        <p:nvSpPr>
          <p:cNvPr id="2" name="Ορθογώνιο 1" descr="// Histogram τελεία cs,&#10;// Using data to create a histogram.&#10;    &#10;using System,&#10;using System τελεία Windows τελεία Forms,&#10;    &#10;class Histogram,&#10;άγκιστρο,&#10;// main entry point for application,&#10;static void Main, string[] args, &#10;άγκιστρο,&#10;int[] n ίσο με 19, 3, 15, 7, 11, 9, 13, 5, 17, 1, (σχόλιο: Declare an integer array n and initialize it),&#10;string output ίσο με &quot; &quot;,&#10;   &#10;output += Element \ t value \ t Histogram \ n,&#10;   &#10;// build output,&#10;"/>
          <p:cNvSpPr/>
          <p:nvPr>
            <p:custDataLst>
              <p:tags r:id="rId3"/>
            </p:custDataLst>
          </p:nvPr>
        </p:nvSpPr>
        <p:spPr>
          <a:xfrm>
            <a:off x="467544" y="1003950"/>
            <a:ext cx="8219256" cy="5324535"/>
          </a:xfrm>
          <a:prstGeom prst="rect">
            <a:avLst/>
          </a:prstGeom>
        </p:spPr>
        <p:txBody>
          <a:bodyPr wrap="square">
            <a:spAutoFit/>
          </a:bodyPr>
          <a:lstStyle/>
          <a:p>
            <a:pPr marL="228600" indent="-228600"/>
            <a:r>
              <a:rPr lang="en-US" altLang="el-GR" sz="2000" dirty="0">
                <a:solidFill>
                  <a:srgbClr val="5F5F5F"/>
                </a:solidFill>
                <a:cs typeface="Times New Roman" pitchFamily="18" charset="0"/>
              </a:rPr>
              <a:t>1    </a:t>
            </a:r>
            <a:r>
              <a:rPr lang="en-US" altLang="el-GR" sz="2000" dirty="0">
                <a:solidFill>
                  <a:schemeClr val="accent5">
                    <a:lumMod val="75000"/>
                  </a:schemeClr>
                </a:solidFill>
                <a:cs typeface="Courier New" pitchFamily="49" charset="0"/>
              </a:rPr>
              <a:t>// </a:t>
            </a:r>
            <a:r>
              <a:rPr lang="en-US" altLang="el-GR" sz="2000" dirty="0" err="1">
                <a:solidFill>
                  <a:schemeClr val="accent5">
                    <a:lumMod val="75000"/>
                  </a:schemeClr>
                </a:solidFill>
                <a:cs typeface="Courier New" pitchFamily="49" charset="0"/>
              </a:rPr>
              <a:t>Histogram.cs</a:t>
            </a:r>
            <a:endParaRPr lang="en-US" altLang="el-GR" sz="2000" dirty="0">
              <a:solidFill>
                <a:schemeClr val="accent5">
                  <a:lumMod val="75000"/>
                </a:schemeClr>
              </a:solidFill>
              <a:cs typeface="Times New Roman" pitchFamily="18" charset="0"/>
            </a:endParaRPr>
          </a:p>
          <a:p>
            <a:pPr marL="228600" indent="-228600"/>
            <a:r>
              <a:rPr lang="en-US" altLang="el-GR" sz="2000" dirty="0">
                <a:solidFill>
                  <a:srgbClr val="5F5F5F"/>
                </a:solidFill>
                <a:cs typeface="Times New Roman" pitchFamily="18" charset="0"/>
              </a:rPr>
              <a:t>2    </a:t>
            </a:r>
            <a:r>
              <a:rPr lang="en-US" altLang="el-GR" sz="2000" dirty="0">
                <a:solidFill>
                  <a:schemeClr val="accent5">
                    <a:lumMod val="75000"/>
                  </a:schemeClr>
                </a:solidFill>
                <a:cs typeface="Courier New" pitchFamily="49" charset="0"/>
              </a:rPr>
              <a:t>// Using data to create a histogram.</a:t>
            </a:r>
            <a:endParaRPr lang="en-US" altLang="el-GR" sz="2000" dirty="0">
              <a:solidFill>
                <a:schemeClr val="accent5">
                  <a:lumMod val="75000"/>
                </a:schemeClr>
              </a:solidFill>
              <a:cs typeface="Times New Roman" pitchFamily="18" charset="0"/>
            </a:endParaRPr>
          </a:p>
          <a:p>
            <a:pPr marL="228600" indent="-228600"/>
            <a:r>
              <a:rPr lang="en-US" altLang="el-GR" sz="2000" dirty="0">
                <a:solidFill>
                  <a:srgbClr val="5F5F5F"/>
                </a:solidFill>
                <a:cs typeface="Times New Roman" pitchFamily="18" charset="0"/>
              </a:rPr>
              <a:t>3    </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4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System;</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5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System.Windows.Forms</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6    </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7    </a:t>
            </a:r>
            <a:r>
              <a:rPr lang="en-US" altLang="el-GR" sz="2000" dirty="0">
                <a:solidFill>
                  <a:srgbClr val="275AFF"/>
                </a:solidFill>
                <a:cs typeface="Courier New" pitchFamily="49" charset="0"/>
              </a:rPr>
              <a:t>class</a:t>
            </a:r>
            <a:r>
              <a:rPr lang="en-US" altLang="el-GR" sz="2000" dirty="0">
                <a:solidFill>
                  <a:srgbClr val="000000"/>
                </a:solidFill>
                <a:cs typeface="Courier New" pitchFamily="49" charset="0"/>
              </a:rPr>
              <a:t> Histogram</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8    </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9    </a:t>
            </a:r>
            <a:r>
              <a:rPr lang="en-US" altLang="el-GR" sz="2000" dirty="0">
                <a:solidFill>
                  <a:srgbClr val="000000"/>
                </a:solidFill>
                <a:cs typeface="Courier New" pitchFamily="49" charset="0"/>
              </a:rPr>
              <a:t>   </a:t>
            </a:r>
            <a:r>
              <a:rPr lang="en-US" altLang="el-GR" sz="2000" dirty="0">
                <a:solidFill>
                  <a:schemeClr val="accent5">
                    <a:lumMod val="75000"/>
                  </a:schemeClr>
                </a:solidFill>
                <a:cs typeface="Courier New" pitchFamily="49" charset="0"/>
              </a:rPr>
              <a:t>// main entry point for application</a:t>
            </a:r>
            <a:endParaRPr lang="en-US" altLang="el-GR" sz="2000" dirty="0">
              <a:solidFill>
                <a:schemeClr val="accent5">
                  <a:lumMod val="75000"/>
                </a:schemeClr>
              </a:solidFill>
              <a:cs typeface="Times New Roman" pitchFamily="18" charset="0"/>
            </a:endParaRPr>
          </a:p>
          <a:p>
            <a:pPr marL="228600" indent="-228600"/>
            <a:r>
              <a:rPr lang="en-US" altLang="el-GR" sz="2000" dirty="0">
                <a:solidFill>
                  <a:srgbClr val="5F5F5F"/>
                </a:solidFill>
                <a:cs typeface="Times New Roman" pitchFamily="18" charset="0"/>
              </a:rPr>
              <a:t>10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static</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void</a:t>
            </a:r>
            <a:r>
              <a:rPr lang="en-US" altLang="el-GR" sz="2000" dirty="0">
                <a:solidFill>
                  <a:srgbClr val="000000"/>
                </a:solidFill>
                <a:cs typeface="Courier New" pitchFamily="49" charset="0"/>
              </a:rPr>
              <a:t> Main( </a:t>
            </a:r>
            <a:r>
              <a:rPr lang="en-US" altLang="el-GR" sz="2000" dirty="0">
                <a:solidFill>
                  <a:srgbClr val="275AFF"/>
                </a:solidFill>
                <a:cs typeface="Courier New" pitchFamily="49" charset="0"/>
              </a:rPr>
              <a:t>string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args</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11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pPr marL="228600" indent="-228600"/>
            <a:r>
              <a:rPr lang="en-US" altLang="el-GR" sz="2000" u="sng" dirty="0">
                <a:solidFill>
                  <a:srgbClr val="5F5F5F"/>
                </a:solidFill>
                <a:cs typeface="Times New Roman" pitchFamily="18" charset="0"/>
              </a:rPr>
              <a:t>12</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a:t>
            </a:r>
            <a:r>
              <a:rPr lang="en-US" altLang="el-GR" sz="2000" dirty="0" err="1">
                <a:solidFill>
                  <a:srgbClr val="275AFF"/>
                </a:solidFill>
                <a:cs typeface="Courier New" pitchFamily="49" charset="0"/>
              </a:rPr>
              <a:t>int</a:t>
            </a:r>
            <a:r>
              <a:rPr lang="en-US" altLang="el-GR" sz="2000" dirty="0">
                <a:solidFill>
                  <a:srgbClr val="000000"/>
                </a:solidFill>
                <a:cs typeface="Courier New" pitchFamily="49" charset="0"/>
              </a:rPr>
              <a:t>[] n = { </a:t>
            </a:r>
            <a:r>
              <a:rPr lang="en-US" altLang="el-GR" sz="2000" dirty="0">
                <a:solidFill>
                  <a:srgbClr val="4DA6FF"/>
                </a:solidFill>
                <a:cs typeface="Courier New" pitchFamily="49" charset="0"/>
              </a:rPr>
              <a:t>19</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3</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15</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7</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11</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9</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13</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5</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17</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1</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13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string</a:t>
            </a:r>
            <a:r>
              <a:rPr lang="en-US" altLang="el-GR" sz="2000" dirty="0">
                <a:solidFill>
                  <a:srgbClr val="000000"/>
                </a:solidFill>
                <a:cs typeface="Courier New" pitchFamily="49" charset="0"/>
              </a:rPr>
              <a:t> output = "";</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14   </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15   </a:t>
            </a:r>
            <a:r>
              <a:rPr lang="en-US" altLang="el-GR" sz="2000" dirty="0">
                <a:solidFill>
                  <a:srgbClr val="000000"/>
                </a:solidFill>
                <a:cs typeface="Courier New" pitchFamily="49" charset="0"/>
              </a:rPr>
              <a:t>      output += </a:t>
            </a:r>
            <a:r>
              <a:rPr lang="en-US" altLang="el-GR" sz="2000" dirty="0">
                <a:solidFill>
                  <a:srgbClr val="4DA6FF"/>
                </a:solidFill>
                <a:cs typeface="Courier New" pitchFamily="49" charset="0"/>
              </a:rPr>
              <a:t>"Element\</a:t>
            </a:r>
            <a:r>
              <a:rPr lang="en-US" altLang="el-GR" sz="2000" dirty="0" err="1">
                <a:solidFill>
                  <a:srgbClr val="4DA6FF"/>
                </a:solidFill>
                <a:cs typeface="Courier New" pitchFamily="49" charset="0"/>
              </a:rPr>
              <a:t>tvalue</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tHistogram</a:t>
            </a:r>
            <a:r>
              <a:rPr lang="en-US" altLang="el-GR" sz="2000" dirty="0">
                <a:solidFill>
                  <a:srgbClr val="4DA6FF"/>
                </a:solidFill>
                <a:cs typeface="Courier New" pitchFamily="49" charset="0"/>
              </a:rPr>
              <a:t>\n"</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16   </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17   </a:t>
            </a:r>
            <a:r>
              <a:rPr lang="en-US" altLang="el-GR" sz="2000" dirty="0">
                <a:solidFill>
                  <a:srgbClr val="000000"/>
                </a:solidFill>
                <a:cs typeface="Courier New" pitchFamily="49" charset="0"/>
              </a:rPr>
              <a:t>    </a:t>
            </a:r>
            <a:r>
              <a:rPr lang="en-US" altLang="el-GR" sz="2000" dirty="0">
                <a:solidFill>
                  <a:schemeClr val="accent5">
                    <a:lumMod val="75000"/>
                  </a:schemeClr>
                </a:solidFill>
                <a:cs typeface="Courier New" pitchFamily="49" charset="0"/>
              </a:rPr>
              <a:t>  // build output</a:t>
            </a:r>
            <a:endParaRPr lang="en-US" altLang="el-GR" sz="2000" dirty="0">
              <a:solidFill>
                <a:schemeClr val="accent5">
                  <a:lumMod val="75000"/>
                </a:schemeClr>
              </a:solidFill>
              <a:cs typeface="Times New Roman" pitchFamily="18" charset="0"/>
            </a:endParaRPr>
          </a:p>
        </p:txBody>
      </p:sp>
      <p:sp>
        <p:nvSpPr>
          <p:cNvPr id="7" name="Text Box 5" descr="."/>
          <p:cNvSpPr txBox="1">
            <a:spLocks noChangeArrowheads="1"/>
          </p:cNvSpPr>
          <p:nvPr>
            <p:custDataLst>
              <p:tags r:id="rId4"/>
            </p:custDataLst>
          </p:nvPr>
        </p:nvSpPr>
        <p:spPr bwMode="auto">
          <a:xfrm>
            <a:off x="6038800" y="3493457"/>
            <a:ext cx="2133600" cy="1015663"/>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dirty="0">
                <a:latin typeface="+mn-lt"/>
                <a:cs typeface="Times New Roman" pitchFamily="18" charset="0"/>
              </a:rPr>
              <a:t>Declare an integer array n and initialize it</a:t>
            </a:r>
          </a:p>
        </p:txBody>
      </p:sp>
      <p:sp>
        <p:nvSpPr>
          <p:cNvPr id="8" name="Line 6" descr="."/>
          <p:cNvSpPr>
            <a:spLocks noChangeShapeType="1"/>
          </p:cNvSpPr>
          <p:nvPr/>
        </p:nvSpPr>
        <p:spPr bwMode="auto">
          <a:xfrm flipH="1">
            <a:off x="1835696" y="4001287"/>
            <a:ext cx="4203104" cy="36381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noChangeArrowheads="1"/>
          </p:cNvSpPr>
          <p:nvPr>
            <p:ph type="title"/>
            <p:custDataLst>
              <p:tags r:id="rId2"/>
            </p:custDataLst>
          </p:nvPr>
        </p:nvSpPr>
        <p:spPr>
          <a:xfrm>
            <a:off x="457200" y="-27384"/>
            <a:ext cx="8229600" cy="1296144"/>
          </a:xfrm>
        </p:spPr>
        <p:txBody>
          <a:bodyPr>
            <a:noAutofit/>
          </a:bodyPr>
          <a:lstStyle/>
          <a:p>
            <a:r>
              <a:rPr lang="el-GR" altLang="el-GR" sz="4000" u="sng" dirty="0" smtClean="0">
                <a:solidFill>
                  <a:schemeClr val="tx2"/>
                </a:solidFill>
                <a:latin typeface="Courier New" pitchFamily="49" charset="0"/>
              </a:rPr>
              <a:t>….</a:t>
            </a:r>
            <a:r>
              <a:rPr lang="el-GR" altLang="el-GR" sz="4000" u="sng" dirty="0" smtClean="0">
                <a:solidFill>
                  <a:schemeClr val="tx2"/>
                </a:solidFill>
              </a:rPr>
              <a:t>(2 </a:t>
            </a:r>
            <a:r>
              <a:rPr lang="el-GR" altLang="el-GR" sz="4000" u="sng" dirty="0">
                <a:solidFill>
                  <a:schemeClr val="tx2"/>
                </a:solidFill>
              </a:rPr>
              <a:t>από </a:t>
            </a:r>
            <a:r>
              <a:rPr lang="el-GR" altLang="el-GR" sz="4000" u="sng" dirty="0" smtClean="0">
                <a:solidFill>
                  <a:schemeClr val="tx2"/>
                </a:solidFill>
              </a:rPr>
              <a:t>3)</a:t>
            </a:r>
            <a:endParaRPr lang="en-US" altLang="el-GR" sz="4000" u="sng" dirty="0">
              <a:solidFill>
                <a:schemeClr val="tx2"/>
              </a:solidFill>
              <a:latin typeface="+mn-lt"/>
            </a:endParaRPr>
          </a:p>
        </p:txBody>
      </p:sp>
      <p:sp>
        <p:nvSpPr>
          <p:cNvPr id="2" name="Ορθογώνιο 1" descr="for int i ίσο με 0, i μικρότερο του n τελεία Length, i++, (σχόλιο: Create a bar for each element in n),&#10;άγκιστρο,&#10;output += \ n σύν i σύν \ t σύν n[ i ] σύν \ t,&#10;   &#10;for int j ίσο με 1, j μικρότερο ή ίσο του n[ i ], j++, // print a bar, (σχόλιο: Print a bar consisting of asterisks, corresponding to the value of the element in n),&#10;output += j επί τοις εκατό 5 == 0, ? “|&quot; : &quot;*&quot;,&#10;άγκιστρο,&#10;   &#10;Message Box τελεία Show, output, &#10;Histogram Printing Program,&#10;Message Box Buttons τελεία OK,&#10;Message Box Icon τελεία Information,&#10;   &#10;άγκιστρο, // end Main,&#10;   &#10;άγκιστρο, // end class Histogram.&#10;"/>
          <p:cNvSpPr/>
          <p:nvPr>
            <p:custDataLst>
              <p:tags r:id="rId3"/>
            </p:custDataLst>
          </p:nvPr>
        </p:nvSpPr>
        <p:spPr>
          <a:xfrm>
            <a:off x="467544" y="1196752"/>
            <a:ext cx="8219256" cy="5016758"/>
          </a:xfrm>
          <a:prstGeom prst="rect">
            <a:avLst/>
          </a:prstGeom>
        </p:spPr>
        <p:txBody>
          <a:bodyPr wrap="square">
            <a:spAutoFit/>
          </a:bodyPr>
          <a:lstStyle/>
          <a:p>
            <a:pPr marL="228600" indent="-228600"/>
            <a:r>
              <a:rPr lang="en-US" altLang="el-GR" sz="2000" u="sng" dirty="0">
                <a:solidFill>
                  <a:srgbClr val="5F5F5F"/>
                </a:solidFill>
                <a:cs typeface="Times New Roman" pitchFamily="18" charset="0"/>
              </a:rPr>
              <a:t>18</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for</a:t>
            </a:r>
            <a:r>
              <a:rPr lang="en-US" altLang="el-GR" sz="2000" dirty="0">
                <a:solidFill>
                  <a:srgbClr val="000000"/>
                </a:solidFill>
                <a:cs typeface="Courier New" pitchFamily="49" charset="0"/>
              </a:rPr>
              <a:t> ( </a:t>
            </a:r>
            <a:r>
              <a:rPr lang="en-US" altLang="el-GR" sz="2000" dirty="0" err="1">
                <a:solidFill>
                  <a:srgbClr val="275AFF"/>
                </a:solidFill>
                <a:cs typeface="Courier New" pitchFamily="49" charset="0"/>
              </a:rPr>
              <a:t>int</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i</a:t>
            </a:r>
            <a:r>
              <a:rPr lang="en-US" altLang="el-GR" sz="2000" dirty="0">
                <a:solidFill>
                  <a:srgbClr val="000000"/>
                </a:solidFill>
                <a:cs typeface="Courier New" pitchFamily="49" charset="0"/>
              </a:rPr>
              <a:t> = 0; </a:t>
            </a:r>
            <a:r>
              <a:rPr lang="en-US" altLang="el-GR" sz="2000" dirty="0" err="1">
                <a:solidFill>
                  <a:srgbClr val="000000"/>
                </a:solidFill>
                <a:cs typeface="Courier New" pitchFamily="49" charset="0"/>
              </a:rPr>
              <a:t>i</a:t>
            </a:r>
            <a:r>
              <a:rPr lang="en-US" altLang="el-GR" sz="2000" dirty="0">
                <a:solidFill>
                  <a:srgbClr val="000000"/>
                </a:solidFill>
                <a:cs typeface="Courier New" pitchFamily="49" charset="0"/>
              </a:rPr>
              <a:t> &lt; </a:t>
            </a:r>
            <a:r>
              <a:rPr lang="en-US" altLang="el-GR" sz="2000" dirty="0" err="1">
                <a:solidFill>
                  <a:srgbClr val="000000"/>
                </a:solidFill>
                <a:cs typeface="Courier New" pitchFamily="49" charset="0"/>
              </a:rPr>
              <a:t>n.Length</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i</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19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20   </a:t>
            </a:r>
            <a:r>
              <a:rPr lang="en-US" altLang="el-GR" sz="2000" dirty="0">
                <a:solidFill>
                  <a:srgbClr val="000000"/>
                </a:solidFill>
                <a:cs typeface="Courier New" pitchFamily="49" charset="0"/>
              </a:rPr>
              <a:t>         output += </a:t>
            </a:r>
            <a:r>
              <a:rPr lang="en-US" altLang="el-GR" sz="2000" dirty="0">
                <a:solidFill>
                  <a:srgbClr val="4DA6FF"/>
                </a:solidFill>
                <a:cs typeface="Courier New" pitchFamily="49" charset="0"/>
              </a:rPr>
              <a:t>"\n"</a:t>
            </a:r>
            <a:r>
              <a:rPr lang="en-US" altLang="el-GR" sz="2000" dirty="0">
                <a:solidFill>
                  <a:srgbClr val="000000"/>
                </a:solidFill>
                <a:cs typeface="Courier New" pitchFamily="49" charset="0"/>
              </a:rPr>
              <a:t> + </a:t>
            </a:r>
            <a:r>
              <a:rPr lang="en-US" altLang="el-GR" sz="2000" dirty="0" err="1">
                <a:solidFill>
                  <a:srgbClr val="000000"/>
                </a:solidFill>
                <a:cs typeface="Courier New" pitchFamily="49" charset="0"/>
              </a:rPr>
              <a:t>i</a:t>
            </a:r>
            <a:r>
              <a:rPr lang="en-US" altLang="el-GR" sz="2000" dirty="0">
                <a:solidFill>
                  <a:srgbClr val="000000"/>
                </a:solidFill>
                <a:cs typeface="Courier New" pitchFamily="49" charset="0"/>
              </a:rPr>
              <a:t> + </a:t>
            </a:r>
            <a:r>
              <a:rPr lang="en-US" altLang="el-GR" sz="2000" dirty="0">
                <a:solidFill>
                  <a:srgbClr val="4DA6FF"/>
                </a:solidFill>
                <a:cs typeface="Courier New" pitchFamily="49" charset="0"/>
              </a:rPr>
              <a:t>"\t"</a:t>
            </a:r>
            <a:r>
              <a:rPr lang="en-US" altLang="el-GR" sz="2000" dirty="0">
                <a:solidFill>
                  <a:srgbClr val="000000"/>
                </a:solidFill>
                <a:cs typeface="Courier New" pitchFamily="49" charset="0"/>
              </a:rPr>
              <a:t> + n[ </a:t>
            </a:r>
            <a:r>
              <a:rPr lang="en-US" altLang="el-GR" sz="2000" dirty="0" err="1">
                <a:solidFill>
                  <a:srgbClr val="000000"/>
                </a:solidFill>
                <a:cs typeface="Courier New" pitchFamily="49" charset="0"/>
              </a:rPr>
              <a:t>i</a:t>
            </a:r>
            <a:r>
              <a:rPr lang="en-US" altLang="el-GR" sz="2000" dirty="0">
                <a:solidFill>
                  <a:srgbClr val="000000"/>
                </a:solidFill>
                <a:cs typeface="Courier New" pitchFamily="49" charset="0"/>
              </a:rPr>
              <a:t> ] + </a:t>
            </a:r>
            <a:r>
              <a:rPr lang="en-US" altLang="el-GR" sz="2000" dirty="0">
                <a:solidFill>
                  <a:srgbClr val="4DA6FF"/>
                </a:solidFill>
                <a:cs typeface="Courier New" pitchFamily="49" charset="0"/>
              </a:rPr>
              <a:t>"\t"</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21   </a:t>
            </a:r>
            <a:endParaRPr lang="en-US" altLang="el-GR" sz="2000" dirty="0">
              <a:solidFill>
                <a:srgbClr val="000000"/>
              </a:solidFill>
              <a:cs typeface="Times New Roman" pitchFamily="18" charset="0"/>
            </a:endParaRPr>
          </a:p>
          <a:p>
            <a:pPr marL="228600" indent="-228600"/>
            <a:r>
              <a:rPr lang="en-US" altLang="el-GR" sz="2000" u="sng" dirty="0">
                <a:solidFill>
                  <a:srgbClr val="5F5F5F"/>
                </a:solidFill>
                <a:cs typeface="Times New Roman" pitchFamily="18" charset="0"/>
              </a:rPr>
              <a:t>22</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for</a:t>
            </a:r>
            <a:r>
              <a:rPr lang="en-US" altLang="el-GR" sz="2000" dirty="0">
                <a:solidFill>
                  <a:srgbClr val="000000"/>
                </a:solidFill>
                <a:cs typeface="Courier New" pitchFamily="49" charset="0"/>
              </a:rPr>
              <a:t> ( </a:t>
            </a:r>
            <a:r>
              <a:rPr lang="en-US" altLang="el-GR" sz="2000" dirty="0" err="1">
                <a:solidFill>
                  <a:srgbClr val="275AFF"/>
                </a:solidFill>
                <a:cs typeface="Courier New" pitchFamily="49" charset="0"/>
              </a:rPr>
              <a:t>int</a:t>
            </a:r>
            <a:r>
              <a:rPr lang="en-US" altLang="el-GR" sz="2000" dirty="0">
                <a:solidFill>
                  <a:srgbClr val="000000"/>
                </a:solidFill>
                <a:cs typeface="Courier New" pitchFamily="49" charset="0"/>
              </a:rPr>
              <a:t> j = </a:t>
            </a:r>
            <a:r>
              <a:rPr lang="en-US" altLang="el-GR" sz="2000" dirty="0">
                <a:solidFill>
                  <a:srgbClr val="4DA6FF"/>
                </a:solidFill>
                <a:cs typeface="Courier New" pitchFamily="49" charset="0"/>
              </a:rPr>
              <a:t>1</a:t>
            </a:r>
            <a:r>
              <a:rPr lang="en-US" altLang="el-GR" sz="2000" dirty="0">
                <a:solidFill>
                  <a:srgbClr val="000000"/>
                </a:solidFill>
                <a:cs typeface="Courier New" pitchFamily="49" charset="0"/>
              </a:rPr>
              <a:t>; j &lt;= n[ </a:t>
            </a:r>
            <a:r>
              <a:rPr lang="en-US" altLang="el-GR" sz="2000" dirty="0" err="1">
                <a:solidFill>
                  <a:srgbClr val="000000"/>
                </a:solidFill>
                <a:cs typeface="Courier New" pitchFamily="49" charset="0"/>
              </a:rPr>
              <a:t>i</a:t>
            </a:r>
            <a:r>
              <a:rPr lang="en-US" altLang="el-GR" sz="2000" dirty="0">
                <a:solidFill>
                  <a:srgbClr val="000000"/>
                </a:solidFill>
                <a:cs typeface="Courier New" pitchFamily="49" charset="0"/>
              </a:rPr>
              <a:t> ]; j++ ) </a:t>
            </a:r>
            <a:r>
              <a:rPr lang="en-US" altLang="el-GR" sz="2000" dirty="0">
                <a:solidFill>
                  <a:schemeClr val="accent5">
                    <a:lumMod val="75000"/>
                  </a:schemeClr>
                </a:solidFill>
                <a:cs typeface="Courier New" pitchFamily="49" charset="0"/>
              </a:rPr>
              <a:t>// print a bar</a:t>
            </a:r>
            <a:endParaRPr lang="en-US" altLang="el-GR" sz="2000" dirty="0">
              <a:solidFill>
                <a:schemeClr val="accent5">
                  <a:lumMod val="75000"/>
                </a:schemeClr>
              </a:solidFill>
              <a:cs typeface="Times New Roman" pitchFamily="18" charset="0"/>
            </a:endParaRPr>
          </a:p>
          <a:p>
            <a:pPr marL="228600" indent="-228600"/>
            <a:r>
              <a:rPr lang="en-US" altLang="el-GR" sz="2000" dirty="0">
                <a:solidFill>
                  <a:srgbClr val="5F5F5F"/>
                </a:solidFill>
                <a:cs typeface="Times New Roman" pitchFamily="18" charset="0"/>
              </a:rPr>
              <a:t>23   </a:t>
            </a:r>
            <a:r>
              <a:rPr lang="en-US" altLang="el-GR" sz="2000" dirty="0">
                <a:solidFill>
                  <a:srgbClr val="000000"/>
                </a:solidFill>
                <a:cs typeface="Courier New" pitchFamily="49" charset="0"/>
              </a:rPr>
              <a:t>            output += (j % 5 == 0) ? </a:t>
            </a:r>
            <a:r>
              <a:rPr lang="en-US" altLang="el-GR" sz="2000" dirty="0">
                <a:solidFill>
                  <a:srgbClr val="4DA6FF"/>
                </a:solidFill>
                <a:cs typeface="Courier New" pitchFamily="49" charset="0"/>
              </a:rPr>
              <a:t>“|"</a:t>
            </a:r>
            <a:r>
              <a:rPr lang="en-US" altLang="el-GR" sz="2000" dirty="0">
                <a:solidFill>
                  <a:srgbClr val="000000"/>
                </a:solidFill>
                <a:cs typeface="Courier New" pitchFamily="49" charset="0"/>
              </a:rPr>
              <a:t> : </a:t>
            </a:r>
            <a:r>
              <a:rPr lang="en-US" altLang="el-GR" sz="2000" dirty="0">
                <a:solidFill>
                  <a:srgbClr val="4DA6FF"/>
                </a:solidFill>
                <a:cs typeface="Courier New" pitchFamily="49" charset="0"/>
              </a:rPr>
              <a:t>"*"</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24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25   </a:t>
            </a:r>
            <a:endParaRPr lang="en-US" altLang="el-GR" sz="2000" dirty="0">
              <a:solidFill>
                <a:srgbClr val="000000"/>
              </a:solidFill>
              <a:cs typeface="Times New Roman" pitchFamily="18" charset="0"/>
            </a:endParaRPr>
          </a:p>
          <a:p>
            <a:pPr marL="228600" indent="-228600">
              <a:buFontTx/>
              <a:buAutoNum type="arabicPlain" startAt="26"/>
            </a:pP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MessageBox.Show</a:t>
            </a:r>
            <a:r>
              <a:rPr lang="en-US" altLang="el-GR" sz="2000" dirty="0">
                <a:solidFill>
                  <a:srgbClr val="000000"/>
                </a:solidFill>
                <a:cs typeface="Courier New" pitchFamily="49" charset="0"/>
              </a:rPr>
              <a:t>( output, </a:t>
            </a:r>
          </a:p>
          <a:p>
            <a:pPr marL="228600" indent="-228600">
              <a:buFontTx/>
              <a:buAutoNum type="arabicPlain" startAt="26"/>
            </a:pPr>
            <a:r>
              <a:rPr lang="en-US" altLang="el-GR" sz="2000" dirty="0">
                <a:solidFill>
                  <a:srgbClr val="4DA6FF"/>
                </a:solidFill>
                <a:cs typeface="Courier New" pitchFamily="49" charset="0"/>
              </a:rPr>
              <a:t>                        "Histogram Printing Program"</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pPr marL="228600" indent="-228600">
              <a:buFontTx/>
              <a:buAutoNum type="arabicPlain" startAt="27"/>
            </a:pP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MessageBoxButtons.</a:t>
            </a:r>
            <a:r>
              <a:rPr lang="en-US" altLang="el-GR" sz="2000" dirty="0" err="1">
                <a:solidFill>
                  <a:srgbClr val="4DA6FF"/>
                </a:solidFill>
                <a:cs typeface="Courier New" pitchFamily="49" charset="0"/>
              </a:rPr>
              <a:t>OK</a:t>
            </a:r>
            <a:r>
              <a:rPr lang="en-US" altLang="el-GR" sz="2000" dirty="0">
                <a:solidFill>
                  <a:srgbClr val="000000"/>
                </a:solidFill>
                <a:cs typeface="Courier New" pitchFamily="49" charset="0"/>
              </a:rPr>
              <a:t>,</a:t>
            </a:r>
          </a:p>
          <a:p>
            <a:pPr marL="228600" indent="-228600">
              <a:buFontTx/>
              <a:buAutoNum type="arabicPlain" startAt="27"/>
            </a:pP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MessageBoxIcon.</a:t>
            </a:r>
            <a:r>
              <a:rPr lang="en-US" altLang="el-GR" sz="2000" dirty="0" err="1">
                <a:solidFill>
                  <a:srgbClr val="4DA6FF"/>
                </a:solidFill>
                <a:cs typeface="Courier New" pitchFamily="49" charset="0"/>
              </a:rPr>
              <a:t>Information</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29   </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31   </a:t>
            </a:r>
            <a:r>
              <a:rPr lang="en-US" altLang="el-GR" sz="2000" dirty="0">
                <a:solidFill>
                  <a:srgbClr val="000000"/>
                </a:solidFill>
                <a:cs typeface="Courier New" pitchFamily="49" charset="0"/>
              </a:rPr>
              <a:t>   } </a:t>
            </a:r>
            <a:r>
              <a:rPr lang="en-US" altLang="el-GR" sz="2000" dirty="0">
                <a:solidFill>
                  <a:schemeClr val="accent5">
                    <a:lumMod val="75000"/>
                  </a:schemeClr>
                </a:solidFill>
                <a:cs typeface="Courier New" pitchFamily="49" charset="0"/>
              </a:rPr>
              <a:t>// end Main</a:t>
            </a:r>
            <a:endParaRPr lang="en-US" altLang="el-GR" sz="2000" dirty="0">
              <a:solidFill>
                <a:schemeClr val="accent5">
                  <a:lumMod val="75000"/>
                </a:schemeClr>
              </a:solidFill>
              <a:cs typeface="Times New Roman" pitchFamily="18" charset="0"/>
            </a:endParaRPr>
          </a:p>
          <a:p>
            <a:pPr marL="228600" indent="-228600"/>
            <a:r>
              <a:rPr lang="en-US" altLang="el-GR" sz="2000" dirty="0">
                <a:solidFill>
                  <a:srgbClr val="5F5F5F"/>
                </a:solidFill>
                <a:cs typeface="Times New Roman" pitchFamily="18" charset="0"/>
              </a:rPr>
              <a:t>32   </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33   </a:t>
            </a:r>
            <a:r>
              <a:rPr lang="en-US" altLang="el-GR" sz="2000" dirty="0">
                <a:solidFill>
                  <a:srgbClr val="000000"/>
                </a:solidFill>
                <a:cs typeface="Courier New" pitchFamily="49" charset="0"/>
              </a:rPr>
              <a:t>} </a:t>
            </a:r>
            <a:r>
              <a:rPr lang="en-US" altLang="el-GR" sz="2000" dirty="0">
                <a:solidFill>
                  <a:schemeClr val="accent5">
                    <a:lumMod val="75000"/>
                  </a:schemeClr>
                </a:solidFill>
                <a:cs typeface="Courier New" pitchFamily="49" charset="0"/>
              </a:rPr>
              <a:t>// end class Histogram</a:t>
            </a:r>
          </a:p>
        </p:txBody>
      </p:sp>
      <p:sp>
        <p:nvSpPr>
          <p:cNvPr id="45" name="Text Box 8" descr="."/>
          <p:cNvSpPr txBox="1">
            <a:spLocks noChangeArrowheads="1"/>
          </p:cNvSpPr>
          <p:nvPr>
            <p:custDataLst>
              <p:tags r:id="rId4"/>
            </p:custDataLst>
          </p:nvPr>
        </p:nvSpPr>
        <p:spPr bwMode="auto">
          <a:xfrm>
            <a:off x="6084168" y="1501914"/>
            <a:ext cx="2362200" cy="707886"/>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dirty="0">
                <a:latin typeface="+mn-lt"/>
                <a:cs typeface="Times New Roman" pitchFamily="18" charset="0"/>
              </a:rPr>
              <a:t>Create a bar for each element in n</a:t>
            </a:r>
          </a:p>
        </p:txBody>
      </p:sp>
      <p:sp>
        <p:nvSpPr>
          <p:cNvPr id="46" name="Line 9" descr="."/>
          <p:cNvSpPr>
            <a:spLocks noChangeShapeType="1"/>
          </p:cNvSpPr>
          <p:nvPr/>
        </p:nvSpPr>
        <p:spPr bwMode="auto">
          <a:xfrm flipH="1" flipV="1">
            <a:off x="2051720" y="1501914"/>
            <a:ext cx="4032448" cy="35394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47" name="Text Box 11" descr="."/>
          <p:cNvSpPr txBox="1">
            <a:spLocks noChangeArrowheads="1"/>
          </p:cNvSpPr>
          <p:nvPr>
            <p:custDataLst>
              <p:tags r:id="rId5"/>
            </p:custDataLst>
          </p:nvPr>
        </p:nvSpPr>
        <p:spPr bwMode="auto">
          <a:xfrm>
            <a:off x="6010200" y="2636912"/>
            <a:ext cx="2738264" cy="1323439"/>
          </a:xfrm>
          <a:prstGeom prst="rect">
            <a:avLst/>
          </a:prstGeom>
          <a:solidFill>
            <a:schemeClr val="accent1"/>
          </a:solidFill>
          <a:ln w="9525">
            <a:solidFill>
              <a:schemeClr val="tx1"/>
            </a:solidFill>
            <a:miter lim="800000"/>
            <a:headEnd/>
            <a:tailEnd/>
          </a:ln>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dirty="0">
                <a:latin typeface="+mn-lt"/>
                <a:cs typeface="Times New Roman" pitchFamily="18" charset="0"/>
              </a:rPr>
              <a:t>Print a bar consisting of asterisks, corresponding to the value of the element in n</a:t>
            </a:r>
          </a:p>
        </p:txBody>
      </p:sp>
      <p:sp>
        <p:nvSpPr>
          <p:cNvPr id="48" name="Line 12" descr="."/>
          <p:cNvSpPr>
            <a:spLocks noChangeShapeType="1"/>
          </p:cNvSpPr>
          <p:nvPr/>
        </p:nvSpPr>
        <p:spPr bwMode="auto">
          <a:xfrm flipH="1" flipV="1">
            <a:off x="2771800" y="2636912"/>
            <a:ext cx="3238400" cy="6617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noChangeArrowheads="1"/>
          </p:cNvSpPr>
          <p:nvPr>
            <p:ph type="title"/>
            <p:custDataLst>
              <p:tags r:id="rId2"/>
            </p:custDataLst>
          </p:nvPr>
        </p:nvSpPr>
        <p:spPr>
          <a:xfrm>
            <a:off x="457200" y="-99392"/>
            <a:ext cx="8229600" cy="1296144"/>
          </a:xfrm>
        </p:spPr>
        <p:txBody>
          <a:bodyPr>
            <a:noAutofit/>
          </a:bodyPr>
          <a:lstStyle/>
          <a:p>
            <a:r>
              <a:rPr lang="el-GR" altLang="el-GR" sz="4000" u="sng" dirty="0" smtClean="0">
                <a:solidFill>
                  <a:schemeClr val="tx2"/>
                </a:solidFill>
                <a:latin typeface="Courier New" pitchFamily="49" charset="0"/>
              </a:rPr>
              <a:t>….</a:t>
            </a:r>
            <a:r>
              <a:rPr lang="el-GR" altLang="el-GR" sz="4000" u="sng" dirty="0" smtClean="0">
                <a:solidFill>
                  <a:schemeClr val="tx2"/>
                </a:solidFill>
              </a:rPr>
              <a:t>(3 </a:t>
            </a:r>
            <a:r>
              <a:rPr lang="el-GR" altLang="el-GR" sz="4000" u="sng" dirty="0">
                <a:solidFill>
                  <a:schemeClr val="tx2"/>
                </a:solidFill>
              </a:rPr>
              <a:t>από </a:t>
            </a:r>
            <a:r>
              <a:rPr lang="el-GR" altLang="el-GR" sz="4000" u="sng" dirty="0" smtClean="0">
                <a:solidFill>
                  <a:schemeClr val="tx2"/>
                </a:solidFill>
              </a:rPr>
              <a:t>3)</a:t>
            </a:r>
            <a:endParaRPr lang="en-US" altLang="el-GR" sz="4000" u="sng" dirty="0">
              <a:solidFill>
                <a:schemeClr val="tx2"/>
              </a:solidFill>
              <a:latin typeface="+mn-lt"/>
            </a:endParaRPr>
          </a:p>
        </p:txBody>
      </p:sp>
      <p:pic>
        <p:nvPicPr>
          <p:cNvPr id="39" name="Picture 4" descr="program outpu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8104" y="1143000"/>
            <a:ext cx="54102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pPr marL="342900" indent="-342900">
              <a:spcBef>
                <a:spcPct val="20000"/>
              </a:spcBef>
              <a:defRPr/>
            </a:pPr>
            <a:r>
              <a:rPr lang="el-GR" altLang="el-GR" sz="4000" u="sng" dirty="0" smtClean="0">
                <a:solidFill>
                  <a:schemeClr val="tx2"/>
                </a:solidFill>
              </a:rPr>
              <a:t>Παράδειγμα 1: </a:t>
            </a:r>
            <a:r>
              <a:rPr lang="en-US" altLang="el-GR" sz="4000" u="sng" dirty="0" smtClean="0">
                <a:solidFill>
                  <a:schemeClr val="tx2"/>
                </a:solidFill>
              </a:rPr>
              <a:t>Command-Line Arguments</a:t>
            </a:r>
            <a:endParaRPr lang="en-US" sz="4000" u="sng" dirty="0">
              <a:solidFill>
                <a:schemeClr val="tx2"/>
              </a:solidFill>
              <a:latin typeface="+mn-lt"/>
            </a:endParaRPr>
          </a:p>
        </p:txBody>
      </p:sp>
      <p:sp>
        <p:nvSpPr>
          <p:cNvPr id="6" name="Rectangle 3" descr="Το πρότυπο της μεθόδου Main δείχνει ότι κρατά ένα πίνακα από string σαν παράμετρο,&#10;Αυτές οι παράμετροι έρχονται από τη γραμμή εντολών σαν εξωτερικοί παράμετροι στο πρόγραμμα,&#10;Για παράδειγμα η επόμενη κλήση προς εκτέλεση του προγράμματος Calculator περνά στο πρόγραμμα 3 ακόμη παραμέτρους σαν συμβολοσειρές στη Main:&#10; C:\&gt; Calculator 2 σύν 3,&#10;Αυτά τα  strings αποθηκεύονται στις θέσεις 0 εώς 2 του πίνακα.&#10;"/>
          <p:cNvSpPr txBox="1">
            <a:spLocks noChangeArrowheads="1"/>
          </p:cNvSpPr>
          <p:nvPr/>
        </p:nvSpPr>
        <p:spPr>
          <a:xfrm>
            <a:off x="533400" y="1805136"/>
            <a:ext cx="7772400" cy="371209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 typeface="Wingdings" panose="05000000000000000000" pitchFamily="2" charset="2"/>
              <a:buChar char="q"/>
            </a:pPr>
            <a:r>
              <a:rPr lang="el-GR" altLang="el-GR" sz="2400" dirty="0" smtClean="0"/>
              <a:t>Το πρότυπο της μεθόδου</a:t>
            </a:r>
            <a:r>
              <a:rPr lang="en-US" altLang="el-GR" sz="2400" dirty="0" smtClean="0"/>
              <a:t> Main </a:t>
            </a:r>
            <a:r>
              <a:rPr lang="el-GR" altLang="el-GR" sz="2400" dirty="0" smtClean="0"/>
              <a:t>δείχνει ότι κρατά ένα πίνακα από </a:t>
            </a:r>
            <a:r>
              <a:rPr lang="en-US" altLang="el-GR" sz="2400" dirty="0" smtClean="0"/>
              <a:t>string </a:t>
            </a:r>
            <a:r>
              <a:rPr lang="el-GR" altLang="el-GR" sz="2400" dirty="0" smtClean="0"/>
              <a:t>σαν παράμετρο,</a:t>
            </a:r>
            <a:endParaRPr lang="en-US" altLang="el-GR" sz="2400" dirty="0" smtClean="0"/>
          </a:p>
          <a:p>
            <a:pPr>
              <a:lnSpc>
                <a:spcPct val="80000"/>
              </a:lnSpc>
              <a:buFont typeface="Wingdings" panose="05000000000000000000" pitchFamily="2" charset="2"/>
              <a:buChar char="q"/>
            </a:pPr>
            <a:r>
              <a:rPr lang="el-GR" altLang="el-GR" sz="2400" dirty="0" smtClean="0"/>
              <a:t>Αυτές οι παράμετροι έρχονται από τη γραμμή εντολών σαν εξωτερικοί παράμετροι στο πρόγραμμα,</a:t>
            </a:r>
            <a:endParaRPr lang="en-US" altLang="el-GR" sz="2400" dirty="0" smtClean="0"/>
          </a:p>
          <a:p>
            <a:pPr>
              <a:lnSpc>
                <a:spcPct val="80000"/>
              </a:lnSpc>
              <a:buFont typeface="Wingdings" panose="05000000000000000000" pitchFamily="2" charset="2"/>
              <a:buChar char="q"/>
            </a:pPr>
            <a:r>
              <a:rPr lang="el-GR" altLang="el-GR" sz="2400" dirty="0" smtClean="0"/>
              <a:t>Για παράδειγμα η επόμενη κλήση προς εκτέλεση του προγράμματος </a:t>
            </a:r>
            <a:r>
              <a:rPr lang="en-US" altLang="el-GR" sz="2400" dirty="0" smtClean="0"/>
              <a:t>Calculator </a:t>
            </a:r>
            <a:r>
              <a:rPr lang="el-GR" altLang="el-GR" sz="2400" dirty="0" smtClean="0"/>
              <a:t>περνά στο πρόγραμμα 3 ακόμη παραμέτρους σαν συμβολοσειρές στη </a:t>
            </a:r>
            <a:r>
              <a:rPr lang="en-US" altLang="el-GR" sz="2400" dirty="0" smtClean="0"/>
              <a:t>Main:</a:t>
            </a:r>
          </a:p>
          <a:p>
            <a:pPr marL="0" indent="0">
              <a:lnSpc>
                <a:spcPct val="80000"/>
              </a:lnSpc>
              <a:buNone/>
            </a:pPr>
            <a:r>
              <a:rPr lang="en-US" altLang="el-GR" sz="2400" dirty="0" smtClean="0"/>
              <a:t>	C:\&gt; Calculator 2 + 3</a:t>
            </a:r>
            <a:r>
              <a:rPr lang="el-GR" altLang="el-GR" sz="2400" dirty="0" smtClean="0"/>
              <a:t>,</a:t>
            </a:r>
            <a:endParaRPr lang="en-US" altLang="el-GR" sz="2400" dirty="0" smtClean="0"/>
          </a:p>
          <a:p>
            <a:pPr>
              <a:lnSpc>
                <a:spcPct val="80000"/>
              </a:lnSpc>
              <a:buFont typeface="Wingdings" panose="05000000000000000000" pitchFamily="2" charset="2"/>
              <a:buChar char="q"/>
            </a:pPr>
            <a:r>
              <a:rPr lang="el-GR" altLang="el-GR" sz="2400" dirty="0" smtClean="0"/>
              <a:t>Αυτά τα </a:t>
            </a:r>
            <a:r>
              <a:rPr lang="en-US" altLang="el-GR" sz="2400" dirty="0" smtClean="0"/>
              <a:t> strings </a:t>
            </a:r>
            <a:r>
              <a:rPr lang="el-GR" altLang="el-GR" sz="2400" dirty="0" smtClean="0"/>
              <a:t>αποθηκεύονται στις θέσεις </a:t>
            </a:r>
            <a:r>
              <a:rPr lang="en-US" altLang="el-GR" sz="2400" dirty="0" smtClean="0"/>
              <a:t>0-2 </a:t>
            </a:r>
            <a:r>
              <a:rPr lang="el-GR" altLang="el-GR" sz="2400" dirty="0" smtClean="0"/>
              <a:t>του πίνακα.</a:t>
            </a:r>
            <a:endParaRPr lang="en-US" altLang="el-GR" sz="2400" dirty="0" smtClean="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99392"/>
            <a:ext cx="8229600" cy="1143000"/>
          </a:xfrm>
        </p:spPr>
        <p:txBody>
          <a:bodyPr>
            <a:normAutofit fontScale="90000"/>
          </a:bodyPr>
          <a:lstStyle/>
          <a:p>
            <a:r>
              <a:rPr lang="el-GR" altLang="el-GR" u="sng" dirty="0" smtClean="0">
                <a:solidFill>
                  <a:schemeClr val="tx2"/>
                </a:solidFill>
              </a:rPr>
              <a:t>Παράδειγμα 2: Τα </a:t>
            </a:r>
            <a:r>
              <a:rPr lang="en-US" altLang="el-GR" u="sng" dirty="0" smtClean="0">
                <a:solidFill>
                  <a:schemeClr val="tx2"/>
                </a:solidFill>
              </a:rPr>
              <a:t>strings</a:t>
            </a:r>
            <a:r>
              <a:rPr lang="el-GR" altLang="el-GR" u="sng" dirty="0" smtClean="0">
                <a:solidFill>
                  <a:schemeClr val="tx2"/>
                </a:solidFill>
              </a:rPr>
              <a:t> σαν </a:t>
            </a:r>
            <a:r>
              <a:rPr lang="en-US" altLang="el-GR" u="sng" dirty="0" smtClean="0">
                <a:solidFill>
                  <a:schemeClr val="tx2"/>
                </a:solidFill>
              </a:rPr>
              <a:t>Arrays</a:t>
            </a:r>
            <a:endParaRPr lang="en-US" u="sng" dirty="0">
              <a:solidFill>
                <a:schemeClr val="tx2"/>
              </a:solidFill>
            </a:endParaRPr>
          </a:p>
        </p:txBody>
      </p:sp>
      <p:sp>
        <p:nvSpPr>
          <p:cNvPr id="10" name="Rectangle 3" descr="Μπορούμε να χρησιμοποιήσουμε μια συμβολοσειρά (string) σαν πίνακα,&#10;Μπορούμε να έχουμε πρόσβαση στο μήκος ενός  string χρησιμοποιώντας την ιδιότητα Length, &#10;Μπορούμε να έχουμε πρόσβαση σε κάθε χαρακτήρα του string με τη χρήση του [ ], παραδείγματος χάρην, &#10;        char x ίσο με resp [i], &#10;Δεν μπορούμε όμως να αλλάξουμε την τιμή ενός χαρακτήρα (για παράδειγμα resp [i] ίσο με ‘A’ δεν επιτρέπεται)&#10;string resp ίσο με Console τελεία Read Line() τελεία To Upper(),&#10;for int i ίσο με 0, i μικρότερο του resp τελεία Length, i++,&#10;    Console τελεία Write, resp [i].&#10;"/>
          <p:cNvSpPr txBox="1">
            <a:spLocks noChangeArrowheads="1"/>
          </p:cNvSpPr>
          <p:nvPr/>
        </p:nvSpPr>
        <p:spPr>
          <a:xfrm>
            <a:off x="457200" y="980728"/>
            <a:ext cx="7848600" cy="540060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defRPr/>
            </a:pPr>
            <a:r>
              <a:rPr lang="el-GR" sz="2400" dirty="0" smtClean="0"/>
              <a:t>Μπορούμε να χρησιμοποιήσουμε μια συμβολοσειρά (</a:t>
            </a:r>
            <a:r>
              <a:rPr lang="en-US" sz="2400" dirty="0" smtClean="0">
                <a:solidFill>
                  <a:schemeClr val="accent1"/>
                </a:solidFill>
              </a:rPr>
              <a:t>string</a:t>
            </a:r>
            <a:r>
              <a:rPr lang="en-US" sz="2400" dirty="0" smtClean="0"/>
              <a:t>) </a:t>
            </a:r>
            <a:r>
              <a:rPr lang="el-GR" sz="2400" dirty="0" smtClean="0"/>
              <a:t>σαν πίνακα,</a:t>
            </a:r>
            <a:endParaRPr lang="en-US" sz="2400" dirty="0" smtClean="0"/>
          </a:p>
          <a:p>
            <a:pPr lvl="1">
              <a:buFont typeface="Wingdings" panose="05000000000000000000" pitchFamily="2" charset="2"/>
              <a:buChar char="§"/>
              <a:defRPr/>
            </a:pPr>
            <a:r>
              <a:rPr lang="el-GR" sz="2400" dirty="0" smtClean="0"/>
              <a:t>Μπορούμε να έχουμε πρόσβαση στο μήκος ενός </a:t>
            </a:r>
            <a:r>
              <a:rPr lang="en-US" sz="2400" dirty="0" smtClean="0"/>
              <a:t> string </a:t>
            </a:r>
            <a:r>
              <a:rPr lang="el-GR" sz="2400" dirty="0" smtClean="0"/>
              <a:t>χρησιμοποιώντας την ιδιότητα </a:t>
            </a:r>
            <a:r>
              <a:rPr lang="en-US" sz="2400" dirty="0" smtClean="0"/>
              <a:t>Length</a:t>
            </a:r>
            <a:r>
              <a:rPr lang="el-GR" sz="2400" dirty="0" smtClean="0"/>
              <a:t>,</a:t>
            </a:r>
            <a:r>
              <a:rPr lang="en-US" sz="2400" dirty="0" smtClean="0"/>
              <a:t> </a:t>
            </a:r>
          </a:p>
          <a:p>
            <a:pPr lvl="1">
              <a:buFont typeface="Wingdings" panose="05000000000000000000" pitchFamily="2" charset="2"/>
              <a:buChar char="§"/>
              <a:defRPr/>
            </a:pPr>
            <a:r>
              <a:rPr lang="el-GR" sz="2400" dirty="0" smtClean="0"/>
              <a:t>Μπορούμε να έχουμε πρόσβαση σε κάθε χαρακτήρα του </a:t>
            </a:r>
            <a:r>
              <a:rPr lang="en-US" sz="2400" dirty="0" smtClean="0"/>
              <a:t>string </a:t>
            </a:r>
            <a:r>
              <a:rPr lang="el-GR" sz="2400" dirty="0" smtClean="0"/>
              <a:t>με τη χρήση του </a:t>
            </a:r>
            <a:r>
              <a:rPr lang="en-US" sz="2400" dirty="0" smtClean="0"/>
              <a:t>[ ], </a:t>
            </a:r>
            <a:r>
              <a:rPr lang="el-GR" sz="2400" dirty="0" err="1" smtClean="0"/>
              <a:t>π.χ</a:t>
            </a:r>
            <a:r>
              <a:rPr lang="en-US" sz="2400" dirty="0" smtClean="0"/>
              <a:t>,</a:t>
            </a:r>
            <a:r>
              <a:rPr lang="el-GR" sz="2400" dirty="0" smtClean="0"/>
              <a:t> </a:t>
            </a:r>
          </a:p>
          <a:p>
            <a:pPr marL="457200" lvl="1" indent="0">
              <a:buNone/>
              <a:defRPr/>
            </a:pPr>
            <a:r>
              <a:rPr lang="el-GR" sz="2400" dirty="0" smtClean="0"/>
              <a:t>        </a:t>
            </a:r>
            <a:r>
              <a:rPr lang="en-US" sz="2400" dirty="0" smtClean="0"/>
              <a:t>char x = </a:t>
            </a:r>
            <a:r>
              <a:rPr lang="en-US" sz="2400" dirty="0" err="1" smtClean="0"/>
              <a:t>resp</a:t>
            </a:r>
            <a:r>
              <a:rPr lang="en-US" sz="2400" dirty="0" smtClean="0"/>
              <a:t>[</a:t>
            </a:r>
            <a:r>
              <a:rPr lang="en-US" sz="2400" dirty="0" err="1" smtClean="0"/>
              <a:t>i</a:t>
            </a:r>
            <a:r>
              <a:rPr lang="en-US" sz="2400" dirty="0" smtClean="0"/>
              <a:t>]; </a:t>
            </a:r>
            <a:endParaRPr lang="el-GR" sz="2400" dirty="0" smtClean="0"/>
          </a:p>
          <a:p>
            <a:pPr lvl="1">
              <a:buFont typeface="Wingdings" panose="05000000000000000000" pitchFamily="2" charset="2"/>
              <a:buChar char="§"/>
              <a:defRPr/>
            </a:pPr>
            <a:r>
              <a:rPr lang="el-GR" sz="2400" dirty="0" smtClean="0"/>
              <a:t>Δεν μπορούμε όμως να αλλάξουμε την τιμή ενός χαρακτήρα (π.χ. </a:t>
            </a:r>
            <a:r>
              <a:rPr lang="en-US" sz="2400" dirty="0" err="1" smtClean="0"/>
              <a:t>resp</a:t>
            </a:r>
            <a:r>
              <a:rPr lang="en-US" sz="2400" dirty="0" smtClean="0"/>
              <a:t>[</a:t>
            </a:r>
            <a:r>
              <a:rPr lang="en-US" sz="2400" dirty="0" err="1" smtClean="0"/>
              <a:t>i</a:t>
            </a:r>
            <a:r>
              <a:rPr lang="en-US" sz="2400" dirty="0" smtClean="0"/>
              <a:t>] = ‘A’ </a:t>
            </a:r>
            <a:r>
              <a:rPr lang="el-GR" sz="2400" dirty="0" smtClean="0"/>
              <a:t>δεν επιτρέπεται)</a:t>
            </a:r>
            <a:r>
              <a:rPr lang="en-US" sz="2400" dirty="0" smtClean="0"/>
              <a:t/>
            </a:r>
            <a:br>
              <a:rPr lang="en-US" sz="2400" dirty="0" smtClean="0"/>
            </a:br>
            <a:r>
              <a:rPr lang="en-US" sz="2400" dirty="0" smtClean="0"/>
              <a:t>string </a:t>
            </a:r>
            <a:r>
              <a:rPr lang="en-US" sz="2400" dirty="0" err="1" smtClean="0"/>
              <a:t>resp</a:t>
            </a:r>
            <a:r>
              <a:rPr lang="en-US" sz="2400" dirty="0" smtClean="0"/>
              <a:t> = </a:t>
            </a:r>
            <a:r>
              <a:rPr lang="en-US" sz="2400" dirty="0" err="1" smtClean="0"/>
              <a:t>Console.ReadLine</a:t>
            </a:r>
            <a:r>
              <a:rPr lang="en-US" sz="2400" dirty="0" smtClean="0"/>
              <a:t>().</a:t>
            </a:r>
            <a:r>
              <a:rPr lang="en-US" sz="2400" dirty="0" err="1" smtClean="0"/>
              <a:t>ToUpper</a:t>
            </a:r>
            <a:r>
              <a:rPr lang="en-US" sz="2400" dirty="0" smtClean="0"/>
              <a:t>();</a:t>
            </a:r>
            <a:br>
              <a:rPr lang="en-US" sz="2400" dirty="0" smtClean="0"/>
            </a:br>
            <a:r>
              <a:rPr lang="en-US" sz="2400" dirty="0" smtClean="0"/>
              <a:t>for (</a:t>
            </a:r>
            <a:r>
              <a:rPr lang="en-US" sz="2400" dirty="0" err="1" smtClean="0"/>
              <a:t>int</a:t>
            </a:r>
            <a:r>
              <a:rPr lang="en-US" sz="2400" dirty="0" smtClean="0"/>
              <a:t> </a:t>
            </a:r>
            <a:r>
              <a:rPr lang="en-US" sz="2400" dirty="0" err="1" smtClean="0"/>
              <a:t>i</a:t>
            </a:r>
            <a:r>
              <a:rPr lang="en-US" sz="2400" dirty="0" smtClean="0"/>
              <a:t> = 0; </a:t>
            </a:r>
            <a:r>
              <a:rPr lang="en-US" sz="2400" dirty="0" err="1" smtClean="0"/>
              <a:t>i</a:t>
            </a:r>
            <a:r>
              <a:rPr lang="en-US" sz="2400" dirty="0" smtClean="0"/>
              <a:t> &lt; </a:t>
            </a:r>
            <a:r>
              <a:rPr lang="en-US" sz="2400" b="1" dirty="0" err="1" smtClean="0">
                <a:solidFill>
                  <a:schemeClr val="accent4"/>
                </a:solidFill>
              </a:rPr>
              <a:t>resp.Length</a:t>
            </a:r>
            <a:r>
              <a:rPr lang="en-US" sz="2400" dirty="0" smtClean="0"/>
              <a:t>; </a:t>
            </a:r>
            <a:r>
              <a:rPr lang="en-US" sz="2400" dirty="0" err="1" smtClean="0"/>
              <a:t>i</a:t>
            </a:r>
            <a:r>
              <a:rPr lang="en-US" sz="2400" dirty="0" smtClean="0"/>
              <a:t>++)</a:t>
            </a:r>
            <a:br>
              <a:rPr lang="en-US" sz="2400" dirty="0" smtClean="0"/>
            </a:br>
            <a:r>
              <a:rPr lang="en-US" sz="2400" dirty="0" smtClean="0"/>
              <a:t>    </a:t>
            </a:r>
            <a:r>
              <a:rPr lang="en-US" sz="2400" dirty="0" err="1" smtClean="0"/>
              <a:t>Console.Write</a:t>
            </a:r>
            <a:r>
              <a:rPr lang="en-US" sz="2400" dirty="0" smtClean="0"/>
              <a:t>( </a:t>
            </a:r>
            <a:r>
              <a:rPr lang="en-US" sz="2400" b="1" dirty="0" err="1" smtClean="0">
                <a:solidFill>
                  <a:schemeClr val="accent4"/>
                </a:solidFill>
              </a:rPr>
              <a:t>resp</a:t>
            </a:r>
            <a:r>
              <a:rPr lang="en-US" sz="2400" b="1" dirty="0" smtClean="0">
                <a:solidFill>
                  <a:schemeClr val="accent4"/>
                </a:solidFill>
              </a:rPr>
              <a:t>[</a:t>
            </a:r>
            <a:r>
              <a:rPr lang="en-US" sz="2400" b="1" dirty="0" err="1" smtClean="0">
                <a:solidFill>
                  <a:schemeClr val="accent4"/>
                </a:solidFill>
              </a:rPr>
              <a:t>i</a:t>
            </a:r>
            <a:r>
              <a:rPr lang="en-US" sz="2400" b="1" dirty="0" smtClean="0">
                <a:solidFill>
                  <a:schemeClr val="accent4"/>
                </a:solidFill>
              </a:rPr>
              <a:t>]</a:t>
            </a:r>
            <a:r>
              <a:rPr lang="en-US" sz="2400" dirty="0" smtClean="0"/>
              <a:t> );</a:t>
            </a:r>
            <a:r>
              <a:rPr lang="el-GR" sz="2400" dirty="0" smtClean="0"/>
              <a:t>.</a:t>
            </a:r>
            <a:endParaRPr lang="en-US" sz="2400" dirty="0" smtClean="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4624"/>
            <a:ext cx="8229600" cy="1143000"/>
          </a:xfrm>
        </p:spPr>
        <p:txBody>
          <a:bodyPr>
            <a:normAutofit fontScale="90000"/>
          </a:bodyPr>
          <a:lstStyle/>
          <a:p>
            <a:r>
              <a:rPr lang="el-GR" altLang="el-GR" u="sng" dirty="0" smtClean="0">
                <a:solidFill>
                  <a:schemeClr val="tx2"/>
                </a:solidFill>
              </a:rPr>
              <a:t>Παράδειγμα 3: Χρήση των στοιχείων ενός </a:t>
            </a:r>
            <a:r>
              <a:rPr lang="en-US" altLang="el-GR" u="sng" dirty="0" smtClean="0">
                <a:solidFill>
                  <a:schemeClr val="tx2"/>
                </a:solidFill>
              </a:rPr>
              <a:t>Array</a:t>
            </a:r>
            <a:r>
              <a:rPr lang="el-GR" altLang="el-GR" u="sng" dirty="0" smtClean="0">
                <a:solidFill>
                  <a:schemeClr val="tx2"/>
                </a:solidFill>
              </a:rPr>
              <a:t> σαν Μετρητές</a:t>
            </a:r>
            <a:endParaRPr lang="el-GR" u="sng" dirty="0">
              <a:solidFill>
                <a:schemeClr val="tx2"/>
              </a:solidFill>
            </a:endParaRPr>
          </a:p>
        </p:txBody>
      </p:sp>
      <p:sp>
        <p:nvSpPr>
          <p:cNvPr id="9" name="Rectangle 3"/>
          <p:cNvSpPr txBox="1">
            <a:spLocks noChangeArrowheads="1"/>
          </p:cNvSpPr>
          <p:nvPr/>
        </p:nvSpPr>
        <p:spPr>
          <a:xfrm>
            <a:off x="617984" y="1196752"/>
            <a:ext cx="3810000" cy="5284365"/>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400" dirty="0" smtClean="0"/>
              <a:t>Μπορούμε να χρησιμοποιήσουμε τα στοιχεία ενός πίνακα για να μετρούμε συχνότητες εμφανίσεων. </a:t>
            </a:r>
          </a:p>
          <a:p>
            <a:pPr>
              <a:buFont typeface="Wingdings" panose="05000000000000000000" pitchFamily="2" charset="2"/>
              <a:buChar char="q"/>
            </a:pPr>
            <a:r>
              <a:rPr lang="el-GR" altLang="el-GR" sz="2400" dirty="0" smtClean="0"/>
              <a:t>Παράδειγμα – Ρίψεις Ζαριού.</a:t>
            </a:r>
          </a:p>
          <a:p>
            <a:pPr>
              <a:buFont typeface="Wingdings" panose="05000000000000000000" pitchFamily="2" charset="2"/>
              <a:buChar char="q"/>
            </a:pPr>
            <a:r>
              <a:rPr lang="el-GR" altLang="el-GR" sz="2400" dirty="0" smtClean="0"/>
              <a:t>Χρησιμοποίησε την τιμή της ρίψης σαν δείκτη στον πίνακα,</a:t>
            </a:r>
          </a:p>
          <a:p>
            <a:pPr lvl="1">
              <a:buFont typeface="Wingdings" panose="05000000000000000000" pitchFamily="2" charset="2"/>
              <a:buChar char="§"/>
            </a:pPr>
            <a:r>
              <a:rPr lang="el-GR" altLang="el-GR" sz="2400" dirty="0" smtClean="0"/>
              <a:t>Αύξησε το αντίστοιχο στοιχείο του πίνακα κατά ένα.</a:t>
            </a:r>
          </a:p>
        </p:txBody>
      </p:sp>
      <p:pic>
        <p:nvPicPr>
          <p:cNvPr id="10" name="Picture 4"/>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4876800" y="1268760"/>
            <a:ext cx="3505200" cy="2522538"/>
          </a:xfrm>
          <a:prstGeom prst="rect">
            <a:avLst/>
          </a:prstGeom>
          <a:noFill/>
        </p:spPr>
      </p:pic>
      <p:pic>
        <p:nvPicPr>
          <p:cNvPr id="11" name="Picture 6"/>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4876800" y="3861048"/>
            <a:ext cx="3505200" cy="2522537"/>
          </a:xfrm>
          <a:prstGeom prst="rect">
            <a:avLst/>
          </a:prstGeom>
          <a:noFill/>
        </p:spPr>
      </p:pic>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pPr marL="342900" indent="-342900">
              <a:spcBef>
                <a:spcPct val="20000"/>
              </a:spcBef>
              <a:defRPr/>
            </a:pPr>
            <a:r>
              <a:rPr lang="el-GR" altLang="el-GR" u="sng" dirty="0" smtClean="0">
                <a:solidFill>
                  <a:schemeClr val="tx2"/>
                </a:solidFill>
                <a:latin typeface="+mn-lt"/>
              </a:rPr>
              <a:t>…..(1 από 7)</a:t>
            </a:r>
            <a:endParaRPr lang="el-GR" u="sng" dirty="0">
              <a:solidFill>
                <a:schemeClr val="tx2"/>
              </a:solidFill>
              <a:latin typeface="+mn-lt"/>
            </a:endParaRPr>
          </a:p>
        </p:txBody>
      </p:sp>
      <p:sp>
        <p:nvSpPr>
          <p:cNvPr id="2" name="Ορθογώνιο 1" descr="// Roll Die τελεία cs,&#10;// Rolling 12 dice.&#10;   &#10;using System,&#10;using System τελεία Drawing,&#10;using System τελεία Collections,&#10;using System τελεία Component Model,&#10;using System τελεία Windows τελεία Forms,&#10;using System τελεία Data,&#10;using System τελεία IO,&#10;   &#10;public class Roll Die άνω κάτω τελεία System τελεία Windows τελεία Forms τελεία Form,&#10;άγκιστρο,&#10;private System τελεία Windows τελεία Forms τελεία Button roll Button,&#10;   &#10;private System τελεία Windows τελεία Forms τελεία Rich Text Box display Text Box,&#10; &#10;"/>
          <p:cNvSpPr/>
          <p:nvPr>
            <p:custDataLst>
              <p:tags r:id="rId3"/>
            </p:custDataLst>
          </p:nvPr>
        </p:nvSpPr>
        <p:spPr>
          <a:xfrm>
            <a:off x="467544" y="1128801"/>
            <a:ext cx="8219256" cy="5324535"/>
          </a:xfrm>
          <a:prstGeom prst="rect">
            <a:avLst/>
          </a:prstGeom>
        </p:spPr>
        <p:txBody>
          <a:bodyPr wrap="square">
            <a:spAutoFit/>
          </a:bodyPr>
          <a:lstStyle/>
          <a:p>
            <a:r>
              <a:rPr lang="en-US" altLang="el-GR" sz="2000" dirty="0">
                <a:solidFill>
                  <a:srgbClr val="5F5F5F"/>
                </a:solidFill>
                <a:cs typeface="Times New Roman" pitchFamily="18" charset="0"/>
              </a:rPr>
              <a:t>1    </a:t>
            </a:r>
            <a:r>
              <a:rPr lang="en-US" altLang="el-GR" sz="2000" dirty="0">
                <a:solidFill>
                  <a:schemeClr val="accent5">
                    <a:lumMod val="75000"/>
                  </a:schemeClr>
                </a:solidFill>
                <a:cs typeface="Courier New" pitchFamily="49" charset="0"/>
              </a:rPr>
              <a:t>// </a:t>
            </a:r>
            <a:r>
              <a:rPr lang="en-US" altLang="el-GR" sz="2000" dirty="0" err="1" smtClean="0">
                <a:solidFill>
                  <a:schemeClr val="accent5">
                    <a:lumMod val="75000"/>
                  </a:schemeClr>
                </a:solidFill>
                <a:cs typeface="Courier New" pitchFamily="49" charset="0"/>
              </a:rPr>
              <a:t>RollDie.cs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2    </a:t>
            </a:r>
            <a:r>
              <a:rPr lang="en-US" altLang="el-GR" sz="2000" dirty="0">
                <a:solidFill>
                  <a:schemeClr val="accent5">
                    <a:lumMod val="75000"/>
                  </a:schemeClr>
                </a:solidFill>
                <a:cs typeface="Courier New" pitchFamily="49" charset="0"/>
              </a:rPr>
              <a:t>// Rolling 12 dice.</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System;</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5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System.Drawing</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6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System.Collections</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7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System.ComponentModel</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8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System.Windows.Forms</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9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System.Data</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10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System.IO;</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11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12   </a:t>
            </a:r>
            <a:r>
              <a:rPr lang="en-US" altLang="el-GR" sz="2000" dirty="0">
                <a:solidFill>
                  <a:srgbClr val="275AFF"/>
                </a:solidFill>
                <a:cs typeface="Courier New" pitchFamily="49" charset="0"/>
              </a:rPr>
              <a:t>public</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class</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RollDie</a:t>
            </a:r>
            <a:r>
              <a:rPr lang="en-US" altLang="el-GR" sz="2000" dirty="0">
                <a:solidFill>
                  <a:srgbClr val="000000"/>
                </a:solidFill>
                <a:cs typeface="Courier New" pitchFamily="49" charset="0"/>
              </a:rPr>
              <a:t> : </a:t>
            </a:r>
            <a:r>
              <a:rPr lang="en-US" altLang="el-GR" sz="2000" dirty="0" err="1">
                <a:solidFill>
                  <a:srgbClr val="000000"/>
                </a:solidFill>
                <a:cs typeface="Courier New" pitchFamily="49" charset="0"/>
              </a:rPr>
              <a:t>System.Windows.Forms.Form</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13   </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14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private</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System.Windows.Forms.Button</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rollButton</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15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16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private</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System.Windows.Forms.RichTextBox</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displayTextBox</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17 </a:t>
            </a:r>
            <a:endParaRPr lang="el-GR" sz="20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p14="http://schemas.microsoft.com/office/powerpoint/2010/main" val="42506050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99392"/>
            <a:ext cx="8229600" cy="1296144"/>
          </a:xfrm>
        </p:spPr>
        <p:txBody>
          <a:bodyPr>
            <a:noAutofit/>
          </a:bodyPr>
          <a:lstStyle/>
          <a:p>
            <a:r>
              <a:rPr lang="el-GR" altLang="el-GR" sz="4000" u="sng" dirty="0" smtClean="0">
                <a:solidFill>
                  <a:schemeClr val="tx2"/>
                </a:solidFill>
              </a:rPr>
              <a:t>…..(2 </a:t>
            </a:r>
            <a:r>
              <a:rPr lang="el-GR" altLang="el-GR" sz="4000" u="sng" dirty="0">
                <a:solidFill>
                  <a:schemeClr val="tx2"/>
                </a:solidFill>
              </a:rPr>
              <a:t>από 7</a:t>
            </a:r>
            <a:r>
              <a:rPr lang="el-GR" altLang="el-GR" sz="4000" u="sng" dirty="0" smtClean="0">
                <a:solidFill>
                  <a:schemeClr val="tx2"/>
                </a:solidFill>
              </a:rPr>
              <a:t>)</a:t>
            </a:r>
            <a:endParaRPr lang="en-US" altLang="el-GR" sz="4000" u="sng" dirty="0">
              <a:solidFill>
                <a:schemeClr val="tx2"/>
              </a:solidFill>
              <a:latin typeface="+mn-lt"/>
            </a:endParaRPr>
          </a:p>
        </p:txBody>
      </p:sp>
      <p:sp>
        <p:nvSpPr>
          <p:cNvPr id="2" name="Ορθογώνιο 1" descr="private System τελεία Windows τελεία Forms τελεία Label τελεία  die Label1,&#10;private System τελεία Windows τελεία Forms τελεία Label die Label2,&#10;private System τελεία Windows τελεία Forms τελεία Label die Label3,&#10;private System τελεία Windows τελεία Forms τελεία Label die Label4,&#10;private System τελεία Windows τελεία Forms τελεία Label die Label5,&#10;private System τελεία Windows τελεία Forms τελεία Label die Label6,&#10;private System τελεία Windows τελεία Forms τελεία Label die Label7,&#10;private System τελεία Windows τελεία Forms τελεία Label die Label8,&#10;private System τελεία Windows τελεία Forms τελεία Label dieLabel9,&#10;private System τελεία Windows τελεία Forms τελεία Label die Label10,&#10;private System τελεία Windows τελεία Forms τελεία Label die Label11,&#10;private System τελεία Windows τελεία Forms τελεία Label die Label12,&#10;   &#10;private System τελεία Component Model τελεία Container components ίσο με null,&#10;   &#10;Random random Number ίσο με new Random(), (σχόλιο: Δημιούργησε ένα νέο αντικείμενο Random),&#10;int[] frequency ίσο με new int[ 7 ], (σχόλιο: Δήλωση του πίνακα frequency και δέσμευση μνήμης να κρατά 7 ακέραιους).&#10;   &#10;"/>
          <p:cNvSpPr/>
          <p:nvPr>
            <p:custDataLst>
              <p:tags r:id="rId3"/>
            </p:custDataLst>
          </p:nvPr>
        </p:nvSpPr>
        <p:spPr>
          <a:xfrm>
            <a:off x="467544" y="980728"/>
            <a:ext cx="8219256" cy="5632311"/>
          </a:xfrm>
          <a:prstGeom prst="rect">
            <a:avLst/>
          </a:prstGeom>
        </p:spPr>
        <p:txBody>
          <a:bodyPr wrap="square">
            <a:spAutoFit/>
          </a:bodyPr>
          <a:lstStyle/>
          <a:p>
            <a:r>
              <a:rPr lang="en-US" altLang="el-GR" sz="2000" dirty="0">
                <a:solidFill>
                  <a:srgbClr val="5F5F5F"/>
                </a:solidFill>
                <a:cs typeface="Times New Roman" pitchFamily="18" charset="0"/>
              </a:rPr>
              <a:t>18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private</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System.Windows.Forms.Label</a:t>
            </a:r>
            <a:r>
              <a:rPr lang="en-US" altLang="el-GR" sz="2000" dirty="0">
                <a:solidFill>
                  <a:srgbClr val="000000"/>
                </a:solidFill>
                <a:cs typeface="Courier New" pitchFamily="49" charset="0"/>
              </a:rPr>
              <a:t> dieLabel1;</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19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private</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System.Windows.Forms.Label</a:t>
            </a:r>
            <a:r>
              <a:rPr lang="en-US" altLang="el-GR" sz="2000" dirty="0">
                <a:solidFill>
                  <a:srgbClr val="000000"/>
                </a:solidFill>
                <a:cs typeface="Courier New" pitchFamily="49" charset="0"/>
              </a:rPr>
              <a:t> dieLabel2;</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20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private</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System.Windows.Forms.Label</a:t>
            </a:r>
            <a:r>
              <a:rPr lang="en-US" altLang="el-GR" sz="2000" dirty="0">
                <a:solidFill>
                  <a:srgbClr val="000000"/>
                </a:solidFill>
                <a:cs typeface="Courier New" pitchFamily="49" charset="0"/>
              </a:rPr>
              <a:t> dieLabel3;</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21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private</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System.Windows.Forms.Label</a:t>
            </a:r>
            <a:r>
              <a:rPr lang="en-US" altLang="el-GR" sz="2000" dirty="0">
                <a:solidFill>
                  <a:srgbClr val="000000"/>
                </a:solidFill>
                <a:cs typeface="Courier New" pitchFamily="49" charset="0"/>
              </a:rPr>
              <a:t> dieLabel4;</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22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private</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System.Windows.Forms.Label</a:t>
            </a:r>
            <a:r>
              <a:rPr lang="en-US" altLang="el-GR" sz="2000" dirty="0">
                <a:solidFill>
                  <a:srgbClr val="000000"/>
                </a:solidFill>
                <a:cs typeface="Courier New" pitchFamily="49" charset="0"/>
              </a:rPr>
              <a:t> dieLabel5;</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23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private</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System.Windows.Forms.Label</a:t>
            </a:r>
            <a:r>
              <a:rPr lang="en-US" altLang="el-GR" sz="2000" dirty="0">
                <a:solidFill>
                  <a:srgbClr val="000000"/>
                </a:solidFill>
                <a:cs typeface="Courier New" pitchFamily="49" charset="0"/>
              </a:rPr>
              <a:t> dieLabel6;</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24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private</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System.Windows.Forms.Label</a:t>
            </a:r>
            <a:r>
              <a:rPr lang="en-US" altLang="el-GR" sz="2000" dirty="0">
                <a:solidFill>
                  <a:srgbClr val="000000"/>
                </a:solidFill>
                <a:cs typeface="Courier New" pitchFamily="49" charset="0"/>
              </a:rPr>
              <a:t> dieLabel7;</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25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private</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System.Windows.Forms.Label</a:t>
            </a:r>
            <a:r>
              <a:rPr lang="en-US" altLang="el-GR" sz="2000" dirty="0">
                <a:solidFill>
                  <a:srgbClr val="000000"/>
                </a:solidFill>
                <a:cs typeface="Courier New" pitchFamily="49" charset="0"/>
              </a:rPr>
              <a:t> dieLabel8;</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26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private</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System.Windows.Forms.Label</a:t>
            </a:r>
            <a:r>
              <a:rPr lang="en-US" altLang="el-GR" sz="2000" dirty="0">
                <a:solidFill>
                  <a:srgbClr val="000000"/>
                </a:solidFill>
                <a:cs typeface="Courier New" pitchFamily="49" charset="0"/>
              </a:rPr>
              <a:t> dieLabel9;</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27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private</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System.Windows.Forms.Label</a:t>
            </a:r>
            <a:r>
              <a:rPr lang="en-US" altLang="el-GR" sz="2000" dirty="0">
                <a:solidFill>
                  <a:srgbClr val="000000"/>
                </a:solidFill>
                <a:cs typeface="Courier New" pitchFamily="49" charset="0"/>
              </a:rPr>
              <a:t> dieLabel10;</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28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private</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System.Windows.Forms.Label</a:t>
            </a:r>
            <a:r>
              <a:rPr lang="en-US" altLang="el-GR" sz="2000" dirty="0">
                <a:solidFill>
                  <a:srgbClr val="000000"/>
                </a:solidFill>
                <a:cs typeface="Courier New" pitchFamily="49" charset="0"/>
              </a:rPr>
              <a:t> dieLabel11;</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29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private</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System.Windows.Forms.Label</a:t>
            </a:r>
            <a:r>
              <a:rPr lang="en-US" altLang="el-GR" sz="2000" dirty="0">
                <a:solidFill>
                  <a:srgbClr val="000000"/>
                </a:solidFill>
                <a:cs typeface="Courier New" pitchFamily="49" charset="0"/>
              </a:rPr>
              <a:t> dieLabel12;</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30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31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private</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System.ComponentModel.Container</a:t>
            </a:r>
            <a:r>
              <a:rPr lang="en-US" altLang="el-GR" sz="2000" dirty="0">
                <a:solidFill>
                  <a:srgbClr val="000000"/>
                </a:solidFill>
                <a:cs typeface="Courier New" pitchFamily="49" charset="0"/>
              </a:rPr>
              <a:t> components = </a:t>
            </a:r>
            <a:r>
              <a:rPr lang="en-US" altLang="el-GR" sz="2000" dirty="0">
                <a:solidFill>
                  <a:srgbClr val="275AFF"/>
                </a:solidFill>
                <a:cs typeface="Courier New" pitchFamily="49" charset="0"/>
              </a:rPr>
              <a:t>null</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32   </a:t>
            </a:r>
            <a:endParaRPr lang="en-US" altLang="el-GR" sz="2000" dirty="0">
              <a:solidFill>
                <a:srgbClr val="000000"/>
              </a:solidFill>
              <a:cs typeface="Times New Roman" pitchFamily="18" charset="0"/>
            </a:endParaRPr>
          </a:p>
          <a:p>
            <a:r>
              <a:rPr lang="en-US" altLang="el-GR" sz="2000" u="sng" dirty="0">
                <a:solidFill>
                  <a:srgbClr val="5F5F5F"/>
                </a:solidFill>
                <a:cs typeface="Times New Roman" pitchFamily="18" charset="0"/>
              </a:rPr>
              <a:t>33</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Random </a:t>
            </a:r>
            <a:r>
              <a:rPr lang="en-US" altLang="el-GR" sz="2000" dirty="0" err="1">
                <a:solidFill>
                  <a:srgbClr val="000000"/>
                </a:solidFill>
                <a:cs typeface="Courier New" pitchFamily="49" charset="0"/>
              </a:rPr>
              <a:t>randomNumber</a:t>
            </a:r>
            <a:r>
              <a:rPr lang="en-US" altLang="el-GR" sz="2000" dirty="0">
                <a:solidFill>
                  <a:srgbClr val="000000"/>
                </a:solidFill>
                <a:cs typeface="Courier New" pitchFamily="49" charset="0"/>
              </a:rPr>
              <a:t> = </a:t>
            </a:r>
            <a:r>
              <a:rPr lang="en-US" altLang="el-GR" sz="2000" dirty="0">
                <a:solidFill>
                  <a:srgbClr val="275AFF"/>
                </a:solidFill>
                <a:cs typeface="Courier New" pitchFamily="49" charset="0"/>
              </a:rPr>
              <a:t>new</a:t>
            </a:r>
            <a:r>
              <a:rPr lang="en-US" altLang="el-GR" sz="2000" dirty="0">
                <a:solidFill>
                  <a:srgbClr val="000000"/>
                </a:solidFill>
                <a:cs typeface="Courier New" pitchFamily="49" charset="0"/>
              </a:rPr>
              <a:t> Random();</a:t>
            </a:r>
            <a:endParaRPr lang="en-US" altLang="el-GR" sz="2000" dirty="0">
              <a:solidFill>
                <a:srgbClr val="000000"/>
              </a:solidFill>
              <a:cs typeface="Times New Roman" pitchFamily="18" charset="0"/>
            </a:endParaRPr>
          </a:p>
          <a:p>
            <a:r>
              <a:rPr lang="en-US" altLang="el-GR" sz="2000" u="sng" dirty="0">
                <a:solidFill>
                  <a:srgbClr val="5F5F5F"/>
                </a:solidFill>
                <a:cs typeface="Times New Roman" pitchFamily="18" charset="0"/>
              </a:rPr>
              <a:t>34</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a:t>
            </a:r>
            <a:r>
              <a:rPr lang="en-US" altLang="el-GR" sz="2000" dirty="0" err="1">
                <a:solidFill>
                  <a:srgbClr val="275AFF"/>
                </a:solidFill>
                <a:cs typeface="Courier New" pitchFamily="49" charset="0"/>
              </a:rPr>
              <a:t>int</a:t>
            </a:r>
            <a:r>
              <a:rPr lang="en-US" altLang="el-GR" sz="2000" dirty="0">
                <a:solidFill>
                  <a:srgbClr val="000000"/>
                </a:solidFill>
                <a:cs typeface="Courier New" pitchFamily="49" charset="0"/>
              </a:rPr>
              <a:t>[] frequency = </a:t>
            </a:r>
            <a:r>
              <a:rPr lang="en-US" altLang="el-GR" sz="2000" dirty="0">
                <a:solidFill>
                  <a:srgbClr val="275AFF"/>
                </a:solidFill>
                <a:cs typeface="Courier New" pitchFamily="49" charset="0"/>
              </a:rPr>
              <a:t>new</a:t>
            </a:r>
            <a:r>
              <a:rPr lang="en-US" altLang="el-GR" sz="2000" dirty="0">
                <a:solidFill>
                  <a:srgbClr val="000000"/>
                </a:solidFill>
                <a:cs typeface="Courier New" pitchFamily="49" charset="0"/>
              </a:rPr>
              <a:t> </a:t>
            </a:r>
            <a:r>
              <a:rPr lang="en-US" altLang="el-GR" sz="2000" dirty="0" err="1">
                <a:solidFill>
                  <a:srgbClr val="275AFF"/>
                </a:solidFill>
                <a:cs typeface="Courier New" pitchFamily="49" charset="0"/>
              </a:rPr>
              <a:t>int</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7</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35   </a:t>
            </a:r>
            <a:endParaRPr lang="en-US" altLang="el-GR" sz="2000" dirty="0"/>
          </a:p>
        </p:txBody>
      </p:sp>
      <p:sp>
        <p:nvSpPr>
          <p:cNvPr id="7" name="Text Box 5" descr="."/>
          <p:cNvSpPr txBox="1">
            <a:spLocks noChangeArrowheads="1"/>
          </p:cNvSpPr>
          <p:nvPr/>
        </p:nvSpPr>
        <p:spPr bwMode="auto">
          <a:xfrm>
            <a:off x="6466656" y="3781489"/>
            <a:ext cx="2209800" cy="1015663"/>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l-GR" altLang="el-GR" dirty="0">
                <a:latin typeface="+mn-lt"/>
                <a:cs typeface="Times New Roman" pitchFamily="18" charset="0"/>
              </a:rPr>
              <a:t>Δημιούργησε ένα νέο αντικείμενο</a:t>
            </a:r>
            <a:r>
              <a:rPr lang="en-US" altLang="el-GR" dirty="0">
                <a:latin typeface="+mn-lt"/>
                <a:cs typeface="Times New Roman" pitchFamily="18" charset="0"/>
              </a:rPr>
              <a:t> Random</a:t>
            </a:r>
          </a:p>
        </p:txBody>
      </p:sp>
      <p:sp>
        <p:nvSpPr>
          <p:cNvPr id="8" name="Line 6" descr="."/>
          <p:cNvSpPr>
            <a:spLocks noChangeShapeType="1"/>
          </p:cNvSpPr>
          <p:nvPr/>
        </p:nvSpPr>
        <p:spPr bwMode="auto">
          <a:xfrm flipH="1">
            <a:off x="1763688" y="4289320"/>
            <a:ext cx="4702968" cy="129992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9" name="Text Box 8" descr="."/>
          <p:cNvSpPr txBox="1">
            <a:spLocks noChangeArrowheads="1"/>
          </p:cNvSpPr>
          <p:nvPr/>
        </p:nvSpPr>
        <p:spPr bwMode="auto">
          <a:xfrm>
            <a:off x="5569768" y="5373216"/>
            <a:ext cx="3178696" cy="923330"/>
          </a:xfrm>
          <a:prstGeom prst="rect">
            <a:avLst/>
          </a:prstGeom>
          <a:solidFill>
            <a:schemeClr val="accent1"/>
          </a:solidFill>
          <a:ln w="9525">
            <a:solidFill>
              <a:schemeClr val="tx1"/>
            </a:solidFill>
            <a:miter lim="800000"/>
            <a:headEnd/>
            <a:tailEnd/>
          </a:ln>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l-GR" altLang="el-GR" sz="1800" dirty="0">
                <a:latin typeface="+mn-lt"/>
                <a:cs typeface="Times New Roman" pitchFamily="18" charset="0"/>
              </a:rPr>
              <a:t>Δήλωση του πίνακα </a:t>
            </a:r>
            <a:r>
              <a:rPr lang="en-US" altLang="el-GR" sz="1800" dirty="0">
                <a:latin typeface="+mn-lt"/>
                <a:cs typeface="Times New Roman" pitchFamily="18" charset="0"/>
              </a:rPr>
              <a:t>frequency </a:t>
            </a:r>
            <a:r>
              <a:rPr lang="el-GR" altLang="el-GR" sz="1800" dirty="0">
                <a:latin typeface="+mn-lt"/>
                <a:cs typeface="Times New Roman" pitchFamily="18" charset="0"/>
              </a:rPr>
              <a:t>και δέσμευση μνήμης να κρατά 7 ακέραιους</a:t>
            </a:r>
            <a:endParaRPr lang="en-US" altLang="el-GR" sz="1800" dirty="0">
              <a:latin typeface="+mn-lt"/>
              <a:cs typeface="Times New Roman" pitchFamily="18" charset="0"/>
            </a:endParaRPr>
          </a:p>
        </p:txBody>
      </p:sp>
      <p:sp>
        <p:nvSpPr>
          <p:cNvPr id="10" name="Line 9" descr="."/>
          <p:cNvSpPr>
            <a:spLocks noChangeShapeType="1"/>
          </p:cNvSpPr>
          <p:nvPr/>
        </p:nvSpPr>
        <p:spPr bwMode="auto">
          <a:xfrm flipH="1">
            <a:off x="4115172" y="5834880"/>
            <a:ext cx="1454596" cy="24485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p14="http://schemas.microsoft.com/office/powerpoint/2010/main" val="13616172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99392"/>
            <a:ext cx="8229600" cy="1296144"/>
          </a:xfrm>
        </p:spPr>
        <p:txBody>
          <a:bodyPr>
            <a:noAutofit/>
          </a:bodyPr>
          <a:lstStyle/>
          <a:p>
            <a:r>
              <a:rPr lang="el-GR" altLang="el-GR" sz="4000" u="sng" dirty="0" smtClean="0">
                <a:solidFill>
                  <a:schemeClr val="tx2"/>
                </a:solidFill>
              </a:rPr>
              <a:t>…..(3 </a:t>
            </a:r>
            <a:r>
              <a:rPr lang="el-GR" altLang="el-GR" sz="4000" u="sng" dirty="0">
                <a:solidFill>
                  <a:schemeClr val="tx2"/>
                </a:solidFill>
              </a:rPr>
              <a:t>από 7</a:t>
            </a:r>
            <a:r>
              <a:rPr lang="el-GR" altLang="el-GR" sz="4000" u="sng" dirty="0" smtClean="0">
                <a:solidFill>
                  <a:schemeClr val="tx2"/>
                </a:solidFill>
              </a:rPr>
              <a:t>)</a:t>
            </a:r>
            <a:endParaRPr lang="en-US" altLang="el-GR" sz="4000" u="sng" dirty="0">
              <a:solidFill>
                <a:schemeClr val="tx2"/>
              </a:solidFill>
              <a:latin typeface="+mn-lt"/>
            </a:endParaRPr>
          </a:p>
        </p:txBody>
      </p:sp>
      <p:sp>
        <p:nvSpPr>
          <p:cNvPr id="2" name="Ορθογώνιο 1" descr="public Roll Die(),&#10;άγκιστρο,&#10;Initialize Component(),&#10;άγκιστρο,&#10;   &#10;// Visual Studio τελεία NET generated code,&#10;   &#10;[STA Thread],&#10;static void Main(), &#10;άγκιστρο,&#10;Application τελεία Run, new Roll Die(),&#10;άγκιστρο,&#10;   &#10;private void roll Button κάτω παύλα Click, (σχόλιο: Event handler για το click),&#10;object sender, System τελεία Event Args e,&#10;άγκιστρο,&#10;// pass the labels to a method that will,&#10;// randomly assign a face to each die,&#10;"/>
          <p:cNvSpPr/>
          <p:nvPr>
            <p:custDataLst>
              <p:tags r:id="rId3"/>
            </p:custDataLst>
          </p:nvPr>
        </p:nvSpPr>
        <p:spPr>
          <a:xfrm>
            <a:off x="467544" y="889844"/>
            <a:ext cx="8219256" cy="5632311"/>
          </a:xfrm>
          <a:prstGeom prst="rect">
            <a:avLst/>
          </a:prstGeom>
        </p:spPr>
        <p:txBody>
          <a:bodyPr wrap="square">
            <a:spAutoFit/>
          </a:bodyPr>
          <a:lstStyle/>
          <a:p>
            <a:r>
              <a:rPr lang="en-US" altLang="el-GR" sz="2000" dirty="0">
                <a:solidFill>
                  <a:srgbClr val="5F5F5F"/>
                </a:solidFill>
                <a:cs typeface="Times New Roman" pitchFamily="18" charset="0"/>
              </a:rPr>
              <a:t>36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public</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RollDie</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37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38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InitializeComponent</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39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40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41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Visual Studio .NET generated code</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42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43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STAThread</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44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static</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void</a:t>
            </a:r>
            <a:r>
              <a:rPr lang="en-US" altLang="el-GR" sz="2000" dirty="0">
                <a:solidFill>
                  <a:srgbClr val="000000"/>
                </a:solidFill>
                <a:cs typeface="Times New Roman" pitchFamily="18" charset="0"/>
              </a:rPr>
              <a:t> Main() </a:t>
            </a:r>
          </a:p>
          <a:p>
            <a:r>
              <a:rPr lang="en-US" altLang="el-GR" sz="2000" dirty="0">
                <a:solidFill>
                  <a:srgbClr val="5F5F5F"/>
                </a:solidFill>
                <a:cs typeface="Times New Roman" pitchFamily="18" charset="0"/>
              </a:rPr>
              <a:t>45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46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Application.Run</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new</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RollDie</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47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48   </a:t>
            </a:r>
            <a:endParaRPr lang="en-US" altLang="el-GR" sz="2000" dirty="0">
              <a:solidFill>
                <a:srgbClr val="000000"/>
              </a:solidFill>
              <a:cs typeface="Times New Roman" pitchFamily="18" charset="0"/>
            </a:endParaRPr>
          </a:p>
          <a:p>
            <a:r>
              <a:rPr lang="en-US" altLang="el-GR" sz="2000" u="sng" dirty="0">
                <a:solidFill>
                  <a:srgbClr val="5F5F5F"/>
                </a:solidFill>
                <a:cs typeface="Times New Roman" pitchFamily="18" charset="0"/>
              </a:rPr>
              <a:t>49</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private</a:t>
            </a:r>
            <a:r>
              <a:rPr lang="en-US" altLang="el-GR" sz="2000" dirty="0">
                <a:solidFill>
                  <a:srgbClr val="000000"/>
                </a:solidFill>
                <a:cs typeface="Times New Roman" pitchFamily="18" charset="0"/>
              </a:rPr>
              <a:t> void </a:t>
            </a:r>
            <a:r>
              <a:rPr lang="en-US" altLang="el-GR" sz="2000" dirty="0" err="1">
                <a:solidFill>
                  <a:srgbClr val="000000"/>
                </a:solidFill>
                <a:cs typeface="Times New Roman" pitchFamily="18" charset="0"/>
              </a:rPr>
              <a:t>rollButton_Click</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50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object</a:t>
            </a:r>
            <a:r>
              <a:rPr lang="en-US" altLang="el-GR" sz="2000" dirty="0">
                <a:solidFill>
                  <a:srgbClr val="000000"/>
                </a:solidFill>
                <a:cs typeface="Times New Roman" pitchFamily="18" charset="0"/>
              </a:rPr>
              <a:t> sender, </a:t>
            </a:r>
            <a:r>
              <a:rPr lang="en-US" altLang="el-GR" sz="2000" dirty="0" err="1">
                <a:solidFill>
                  <a:srgbClr val="000000"/>
                </a:solidFill>
                <a:cs typeface="Times New Roman" pitchFamily="18" charset="0"/>
              </a:rPr>
              <a:t>System.EventArgs</a:t>
            </a:r>
            <a:r>
              <a:rPr lang="en-US" altLang="el-GR" sz="2000" dirty="0">
                <a:solidFill>
                  <a:srgbClr val="000000"/>
                </a:solidFill>
                <a:cs typeface="Times New Roman" pitchFamily="18" charset="0"/>
              </a:rPr>
              <a:t> e )</a:t>
            </a:r>
          </a:p>
          <a:p>
            <a:r>
              <a:rPr lang="en-US" altLang="el-GR" sz="2000" dirty="0">
                <a:solidFill>
                  <a:srgbClr val="5F5F5F"/>
                </a:solidFill>
                <a:cs typeface="Times New Roman" pitchFamily="18" charset="0"/>
              </a:rPr>
              <a:t>51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52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pass the labels to a method that will</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53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randomly assign a face to each die</a:t>
            </a:r>
            <a:endParaRPr lang="el-GR" sz="2000" dirty="0">
              <a:solidFill>
                <a:schemeClr val="accent5">
                  <a:lumMod val="75000"/>
                </a:schemeClr>
              </a:solidFill>
            </a:endParaRPr>
          </a:p>
        </p:txBody>
      </p:sp>
      <p:sp>
        <p:nvSpPr>
          <p:cNvPr id="34" name="Text Box 5" descr="."/>
          <p:cNvSpPr txBox="1">
            <a:spLocks noChangeArrowheads="1"/>
          </p:cNvSpPr>
          <p:nvPr>
            <p:custDataLst>
              <p:tags r:id="rId4"/>
            </p:custDataLst>
          </p:nvPr>
        </p:nvSpPr>
        <p:spPr bwMode="auto">
          <a:xfrm>
            <a:off x="5600700" y="3705999"/>
            <a:ext cx="2209800" cy="707886"/>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dirty="0">
                <a:latin typeface="+mn-lt"/>
                <a:cs typeface="Times New Roman" pitchFamily="18" charset="0"/>
              </a:rPr>
              <a:t>Event handler </a:t>
            </a:r>
            <a:r>
              <a:rPr lang="el-GR" altLang="el-GR" dirty="0">
                <a:latin typeface="+mn-lt"/>
                <a:cs typeface="Times New Roman" pitchFamily="18" charset="0"/>
              </a:rPr>
              <a:t>για το </a:t>
            </a:r>
            <a:r>
              <a:rPr lang="en-US" altLang="el-GR" dirty="0">
                <a:latin typeface="+mn-lt"/>
                <a:cs typeface="Times New Roman" pitchFamily="18" charset="0"/>
              </a:rPr>
              <a:t>click</a:t>
            </a:r>
          </a:p>
        </p:txBody>
      </p:sp>
      <p:sp>
        <p:nvSpPr>
          <p:cNvPr id="35" name="Line 6" descr="."/>
          <p:cNvSpPr>
            <a:spLocks noChangeShapeType="1"/>
          </p:cNvSpPr>
          <p:nvPr/>
        </p:nvSpPr>
        <p:spPr bwMode="auto">
          <a:xfrm flipH="1">
            <a:off x="1763688" y="4010799"/>
            <a:ext cx="3837012" cy="93036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p14="http://schemas.microsoft.com/office/powerpoint/2010/main" val="13616172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99392"/>
            <a:ext cx="8229600" cy="1296144"/>
          </a:xfrm>
        </p:spPr>
        <p:txBody>
          <a:bodyPr>
            <a:noAutofit/>
          </a:bodyPr>
          <a:lstStyle/>
          <a:p>
            <a:r>
              <a:rPr lang="el-GR" altLang="el-GR" sz="4000" u="sng" dirty="0" smtClean="0">
                <a:solidFill>
                  <a:schemeClr val="tx2"/>
                </a:solidFill>
              </a:rPr>
              <a:t>…..(4 </a:t>
            </a:r>
            <a:r>
              <a:rPr lang="el-GR" altLang="el-GR" sz="4000" u="sng" dirty="0">
                <a:solidFill>
                  <a:schemeClr val="tx2"/>
                </a:solidFill>
              </a:rPr>
              <a:t>από 7</a:t>
            </a:r>
            <a:r>
              <a:rPr lang="el-GR" altLang="el-GR" sz="4000" u="sng" dirty="0" smtClean="0">
                <a:solidFill>
                  <a:schemeClr val="tx2"/>
                </a:solidFill>
              </a:rPr>
              <a:t>)</a:t>
            </a:r>
            <a:endParaRPr lang="en-US" altLang="el-GR" sz="4000" u="sng" dirty="0">
              <a:solidFill>
                <a:schemeClr val="tx2"/>
              </a:solidFill>
              <a:latin typeface="+mn-lt"/>
            </a:endParaRPr>
          </a:p>
        </p:txBody>
      </p:sp>
      <p:sp>
        <p:nvSpPr>
          <p:cNvPr id="2" name="Ορθογώνιο 1" descr="Display Die, die Label1,&#10;Display Die, die Label2,&#10;Display Die, die Label3,&#10;Display Die, die Label4,&#10;Display Die, die Label5,&#10;Display Die, die Label6,&#10;Display Die, die Label7,&#10;Display Die, die Label8,&#10;Display Die, die Label9,&#10;Display Die, die Label10,&#10;Display Die, die Label11,&#10;Display Die, die Label12, (σχόλιο: Κάλεσμα της μεθόδου DisplayDie ). &#10;   &#10;double total ίσο με 0,&#10;   &#10;for int i ίσο με 1, i μικρότερο του 7, i++,&#10;total += frequency[ i ],&#10;"/>
          <p:cNvSpPr/>
          <p:nvPr>
            <p:custDataLst>
              <p:tags r:id="rId3"/>
            </p:custDataLst>
          </p:nvPr>
        </p:nvSpPr>
        <p:spPr>
          <a:xfrm>
            <a:off x="467544" y="980728"/>
            <a:ext cx="8219256" cy="5324535"/>
          </a:xfrm>
          <a:prstGeom prst="rect">
            <a:avLst/>
          </a:prstGeom>
        </p:spPr>
        <p:txBody>
          <a:bodyPr wrap="square">
            <a:spAutoFit/>
          </a:bodyPr>
          <a:lstStyle/>
          <a:p>
            <a:r>
              <a:rPr lang="en-US" altLang="el-GR" sz="2000" u="sng" dirty="0">
                <a:solidFill>
                  <a:srgbClr val="5F5F5F"/>
                </a:solidFill>
                <a:cs typeface="Times New Roman" pitchFamily="18" charset="0"/>
              </a:rPr>
              <a:t>54</a:t>
            </a:r>
            <a:r>
              <a:rPr lang="en-US" altLang="el-GR" sz="2000" dirty="0">
                <a:solidFill>
                  <a:srgbClr val="5F5F5F"/>
                </a:solidFill>
                <a:cs typeface="Times New Roman" pitchFamily="18" charset="0"/>
              </a:rPr>
              <a:t> </a:t>
            </a:r>
            <a:r>
              <a:rPr lang="el-GR" altLang="el-GR" sz="2000" dirty="0" smtClean="0">
                <a:solidFill>
                  <a:srgbClr val="5F5F5F"/>
                </a:solidFill>
                <a:cs typeface="Times New Roman" pitchFamily="18" charset="0"/>
              </a:rPr>
              <a:t>        </a:t>
            </a:r>
            <a:r>
              <a:rPr lang="en-US" altLang="el-GR" sz="2000" dirty="0" err="1" smtClean="0">
                <a:solidFill>
                  <a:srgbClr val="000000"/>
                </a:solidFill>
                <a:cs typeface="Times New Roman" pitchFamily="18" charset="0"/>
              </a:rPr>
              <a:t>DisplayDie</a:t>
            </a:r>
            <a:r>
              <a:rPr lang="en-US" altLang="el-GR" sz="2000" dirty="0">
                <a:solidFill>
                  <a:srgbClr val="000000"/>
                </a:solidFill>
                <a:cs typeface="Times New Roman" pitchFamily="18" charset="0"/>
              </a:rPr>
              <a:t>( dieLabel1 );</a:t>
            </a:r>
          </a:p>
          <a:p>
            <a:r>
              <a:rPr lang="en-US" altLang="el-GR" sz="2000" dirty="0">
                <a:solidFill>
                  <a:srgbClr val="5F5F5F"/>
                </a:solidFill>
                <a:cs typeface="Times New Roman" pitchFamily="18" charset="0"/>
              </a:rPr>
              <a:t>55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DisplayDie</a:t>
            </a:r>
            <a:r>
              <a:rPr lang="en-US" altLang="el-GR" sz="2000" dirty="0">
                <a:solidFill>
                  <a:srgbClr val="000000"/>
                </a:solidFill>
                <a:cs typeface="Times New Roman" pitchFamily="18" charset="0"/>
              </a:rPr>
              <a:t>( dieLabel2 );</a:t>
            </a:r>
          </a:p>
          <a:p>
            <a:r>
              <a:rPr lang="en-US" altLang="el-GR" sz="2000" dirty="0">
                <a:solidFill>
                  <a:srgbClr val="5F5F5F"/>
                </a:solidFill>
                <a:cs typeface="Times New Roman" pitchFamily="18" charset="0"/>
              </a:rPr>
              <a:t>56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DisplayDie</a:t>
            </a:r>
            <a:r>
              <a:rPr lang="en-US" altLang="el-GR" sz="2000" dirty="0">
                <a:solidFill>
                  <a:srgbClr val="000000"/>
                </a:solidFill>
                <a:cs typeface="Times New Roman" pitchFamily="18" charset="0"/>
              </a:rPr>
              <a:t>( dieLabel3 );</a:t>
            </a:r>
          </a:p>
          <a:p>
            <a:r>
              <a:rPr lang="en-US" altLang="el-GR" sz="2000" dirty="0">
                <a:solidFill>
                  <a:srgbClr val="5F5F5F"/>
                </a:solidFill>
                <a:cs typeface="Times New Roman" pitchFamily="18" charset="0"/>
              </a:rPr>
              <a:t>57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DisplayDie</a:t>
            </a:r>
            <a:r>
              <a:rPr lang="en-US" altLang="el-GR" sz="2000" dirty="0">
                <a:solidFill>
                  <a:srgbClr val="000000"/>
                </a:solidFill>
                <a:cs typeface="Times New Roman" pitchFamily="18" charset="0"/>
              </a:rPr>
              <a:t>( dieLabel4 );</a:t>
            </a:r>
          </a:p>
          <a:p>
            <a:r>
              <a:rPr lang="en-US" altLang="el-GR" sz="2000" dirty="0">
                <a:solidFill>
                  <a:srgbClr val="5F5F5F"/>
                </a:solidFill>
                <a:cs typeface="Times New Roman" pitchFamily="18" charset="0"/>
              </a:rPr>
              <a:t>58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DisplayDie</a:t>
            </a:r>
            <a:r>
              <a:rPr lang="en-US" altLang="el-GR" sz="2000" dirty="0">
                <a:solidFill>
                  <a:srgbClr val="000000"/>
                </a:solidFill>
                <a:cs typeface="Times New Roman" pitchFamily="18" charset="0"/>
              </a:rPr>
              <a:t>( dieLabel5 );</a:t>
            </a:r>
          </a:p>
          <a:p>
            <a:r>
              <a:rPr lang="en-US" altLang="el-GR" sz="2000" dirty="0">
                <a:solidFill>
                  <a:srgbClr val="5F5F5F"/>
                </a:solidFill>
                <a:cs typeface="Times New Roman" pitchFamily="18" charset="0"/>
              </a:rPr>
              <a:t>59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DisplayDie</a:t>
            </a:r>
            <a:r>
              <a:rPr lang="en-US" altLang="el-GR" sz="2000" dirty="0">
                <a:solidFill>
                  <a:srgbClr val="000000"/>
                </a:solidFill>
                <a:cs typeface="Times New Roman" pitchFamily="18" charset="0"/>
              </a:rPr>
              <a:t>( dieLabel6 );</a:t>
            </a:r>
          </a:p>
          <a:p>
            <a:r>
              <a:rPr lang="en-US" altLang="el-GR" sz="2000" dirty="0">
                <a:solidFill>
                  <a:srgbClr val="5F5F5F"/>
                </a:solidFill>
                <a:cs typeface="Times New Roman" pitchFamily="18" charset="0"/>
              </a:rPr>
              <a:t>60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DisplayDie</a:t>
            </a:r>
            <a:r>
              <a:rPr lang="en-US" altLang="el-GR" sz="2000" dirty="0">
                <a:solidFill>
                  <a:srgbClr val="000000"/>
                </a:solidFill>
                <a:cs typeface="Times New Roman" pitchFamily="18" charset="0"/>
              </a:rPr>
              <a:t>( dieLabel7 );</a:t>
            </a:r>
          </a:p>
          <a:p>
            <a:r>
              <a:rPr lang="en-US" altLang="el-GR" sz="2000" dirty="0">
                <a:solidFill>
                  <a:srgbClr val="5F5F5F"/>
                </a:solidFill>
                <a:cs typeface="Times New Roman" pitchFamily="18" charset="0"/>
              </a:rPr>
              <a:t>61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DisplayDie</a:t>
            </a:r>
            <a:r>
              <a:rPr lang="en-US" altLang="el-GR" sz="2000" dirty="0">
                <a:solidFill>
                  <a:srgbClr val="000000"/>
                </a:solidFill>
                <a:cs typeface="Times New Roman" pitchFamily="18" charset="0"/>
              </a:rPr>
              <a:t>( dieLabel8 );</a:t>
            </a:r>
          </a:p>
          <a:p>
            <a:r>
              <a:rPr lang="en-US" altLang="el-GR" sz="2000" dirty="0">
                <a:solidFill>
                  <a:srgbClr val="5F5F5F"/>
                </a:solidFill>
                <a:cs typeface="Times New Roman" pitchFamily="18" charset="0"/>
              </a:rPr>
              <a:t>62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DisplayDie</a:t>
            </a:r>
            <a:r>
              <a:rPr lang="en-US" altLang="el-GR" sz="2000" dirty="0">
                <a:solidFill>
                  <a:srgbClr val="000000"/>
                </a:solidFill>
                <a:cs typeface="Times New Roman" pitchFamily="18" charset="0"/>
              </a:rPr>
              <a:t>( dieLabel9 );</a:t>
            </a:r>
          </a:p>
          <a:p>
            <a:r>
              <a:rPr lang="en-US" altLang="el-GR" sz="2000" dirty="0">
                <a:solidFill>
                  <a:srgbClr val="5F5F5F"/>
                </a:solidFill>
                <a:cs typeface="Times New Roman" pitchFamily="18" charset="0"/>
              </a:rPr>
              <a:t>63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DisplayDie</a:t>
            </a:r>
            <a:r>
              <a:rPr lang="en-US" altLang="el-GR" sz="2000" dirty="0">
                <a:solidFill>
                  <a:srgbClr val="000000"/>
                </a:solidFill>
                <a:cs typeface="Times New Roman" pitchFamily="18" charset="0"/>
              </a:rPr>
              <a:t>( dieLabel10 );</a:t>
            </a:r>
          </a:p>
          <a:p>
            <a:r>
              <a:rPr lang="en-US" altLang="el-GR" sz="2000" dirty="0">
                <a:solidFill>
                  <a:srgbClr val="5F5F5F"/>
                </a:solidFill>
                <a:cs typeface="Times New Roman" pitchFamily="18" charset="0"/>
              </a:rPr>
              <a:t>64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DisplayDie</a:t>
            </a:r>
            <a:r>
              <a:rPr lang="en-US" altLang="el-GR" sz="2000" dirty="0">
                <a:solidFill>
                  <a:srgbClr val="000000"/>
                </a:solidFill>
                <a:cs typeface="Times New Roman" pitchFamily="18" charset="0"/>
              </a:rPr>
              <a:t>( dieLabel11 );</a:t>
            </a:r>
          </a:p>
          <a:p>
            <a:r>
              <a:rPr lang="en-US" altLang="el-GR" sz="2000" dirty="0">
                <a:solidFill>
                  <a:srgbClr val="5F5F5F"/>
                </a:solidFill>
                <a:cs typeface="Times New Roman" pitchFamily="18" charset="0"/>
              </a:rPr>
              <a:t>65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DisplayDie</a:t>
            </a:r>
            <a:r>
              <a:rPr lang="en-US" altLang="el-GR" sz="2000" dirty="0">
                <a:solidFill>
                  <a:srgbClr val="000000"/>
                </a:solidFill>
                <a:cs typeface="Times New Roman" pitchFamily="18" charset="0"/>
              </a:rPr>
              <a:t>( dieLabel12 );</a:t>
            </a:r>
          </a:p>
          <a:p>
            <a:r>
              <a:rPr lang="en-US" altLang="el-GR" sz="2000" dirty="0">
                <a:solidFill>
                  <a:srgbClr val="5F5F5F"/>
                </a:solidFill>
                <a:cs typeface="Times New Roman" pitchFamily="18" charset="0"/>
              </a:rPr>
              <a:t>66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67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double</a:t>
            </a:r>
            <a:r>
              <a:rPr lang="en-US" altLang="el-GR" sz="2000" dirty="0">
                <a:solidFill>
                  <a:srgbClr val="000000"/>
                </a:solidFill>
                <a:cs typeface="Times New Roman" pitchFamily="18" charset="0"/>
              </a:rPr>
              <a:t> total = 0;</a:t>
            </a:r>
          </a:p>
          <a:p>
            <a:r>
              <a:rPr lang="en-US" altLang="el-GR" sz="2000" dirty="0">
                <a:solidFill>
                  <a:srgbClr val="5F5F5F"/>
                </a:solidFill>
                <a:cs typeface="Times New Roman" pitchFamily="18" charset="0"/>
              </a:rPr>
              <a:t>68   </a:t>
            </a:r>
            <a:endParaRPr lang="en-US" altLang="el-GR" sz="2000" dirty="0">
              <a:solidFill>
                <a:srgbClr val="000000"/>
              </a:solidFill>
              <a:cs typeface="Times New Roman" pitchFamily="18" charset="0"/>
            </a:endParaRPr>
          </a:p>
          <a:p>
            <a:r>
              <a:rPr lang="en-US" altLang="el-GR" sz="2000" u="sng" dirty="0">
                <a:solidFill>
                  <a:srgbClr val="5F5F5F"/>
                </a:solidFill>
                <a:cs typeface="Times New Roman" pitchFamily="18" charset="0"/>
              </a:rPr>
              <a:t>69</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for</a:t>
            </a:r>
            <a:r>
              <a:rPr lang="en-US" altLang="el-GR" sz="2000" dirty="0">
                <a:solidFill>
                  <a:srgbClr val="000000"/>
                </a:solidFill>
                <a:cs typeface="Times New Roman" pitchFamily="18" charset="0"/>
              </a:rPr>
              <a:t> ( </a:t>
            </a:r>
            <a:r>
              <a:rPr lang="en-US" altLang="el-GR" sz="2000" dirty="0" err="1">
                <a:solidFill>
                  <a:srgbClr val="275AFF"/>
                </a:solidFill>
                <a:cs typeface="Courier New" pitchFamily="49" charset="0"/>
              </a:rPr>
              <a:t>int</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 </a:t>
            </a:r>
            <a:r>
              <a:rPr lang="en-US" altLang="el-GR" sz="2000" dirty="0">
                <a:solidFill>
                  <a:srgbClr val="4DA6FF"/>
                </a:solidFill>
                <a:cs typeface="Courier New" pitchFamily="49" charset="0"/>
              </a:rPr>
              <a:t>1</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&lt; </a:t>
            </a:r>
            <a:r>
              <a:rPr lang="en-US" altLang="el-GR" sz="2000" dirty="0">
                <a:solidFill>
                  <a:srgbClr val="4DA6FF"/>
                </a:solidFill>
                <a:cs typeface="Courier New" pitchFamily="49" charset="0"/>
              </a:rPr>
              <a:t>7</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70   </a:t>
            </a:r>
            <a:r>
              <a:rPr lang="en-US" altLang="el-GR" sz="2000" dirty="0">
                <a:solidFill>
                  <a:srgbClr val="000000"/>
                </a:solidFill>
                <a:cs typeface="Times New Roman" pitchFamily="18" charset="0"/>
              </a:rPr>
              <a:t>         total += frequency[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a:t>
            </a:r>
          </a:p>
        </p:txBody>
      </p:sp>
      <p:sp>
        <p:nvSpPr>
          <p:cNvPr id="34" name="Text Box 8" descr="."/>
          <p:cNvSpPr txBox="1">
            <a:spLocks noChangeArrowheads="1"/>
          </p:cNvSpPr>
          <p:nvPr/>
        </p:nvSpPr>
        <p:spPr bwMode="auto">
          <a:xfrm>
            <a:off x="5501208" y="2057400"/>
            <a:ext cx="2743200" cy="707886"/>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l-GR" altLang="el-GR" dirty="0">
                <a:latin typeface="+mn-lt"/>
                <a:cs typeface="Times New Roman" pitchFamily="18" charset="0"/>
              </a:rPr>
              <a:t>Κάλεσμα της μεθόδου </a:t>
            </a:r>
            <a:r>
              <a:rPr lang="en-US" altLang="el-GR" dirty="0" err="1">
                <a:latin typeface="+mn-lt"/>
                <a:cs typeface="Times New Roman" pitchFamily="18" charset="0"/>
              </a:rPr>
              <a:t>DisplayDie</a:t>
            </a:r>
            <a:r>
              <a:rPr lang="en-US" altLang="el-GR" dirty="0">
                <a:latin typeface="+mn-lt"/>
                <a:cs typeface="Times New Roman" pitchFamily="18" charset="0"/>
              </a:rPr>
              <a:t> </a:t>
            </a:r>
          </a:p>
        </p:txBody>
      </p:sp>
      <p:sp>
        <p:nvSpPr>
          <p:cNvPr id="35" name="Line 9" descr="."/>
          <p:cNvSpPr>
            <a:spLocks noChangeShapeType="1"/>
          </p:cNvSpPr>
          <p:nvPr/>
        </p:nvSpPr>
        <p:spPr bwMode="auto">
          <a:xfrm flipH="1">
            <a:off x="4139952" y="2411344"/>
            <a:ext cx="1361256" cy="15356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29</a:t>
            </a:fld>
            <a:endParaRPr lang="el-GR" sz="1400" dirty="0"/>
          </a:p>
        </p:txBody>
      </p:sp>
    </p:spTree>
    <p:custDataLst>
      <p:tags r:id="rId1"/>
    </p:custDataLst>
    <p:extLst>
      <p:ext uri="{BB962C8B-B14F-4D97-AF65-F5344CB8AC3E}">
        <p14:creationId xmlns:p14="http://schemas.microsoft.com/office/powerpoint/2010/main" val="1361617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r>
              <a:rPr lang="el-GR" altLang="el-GR" sz="4000" u="sng" dirty="0" smtClean="0">
                <a:solidFill>
                  <a:schemeClr val="tx2"/>
                </a:solidFill>
              </a:rPr>
              <a:t>…..(5 </a:t>
            </a:r>
            <a:r>
              <a:rPr lang="el-GR" altLang="el-GR" sz="4000" u="sng" dirty="0">
                <a:solidFill>
                  <a:schemeClr val="tx2"/>
                </a:solidFill>
              </a:rPr>
              <a:t>από 7</a:t>
            </a:r>
            <a:r>
              <a:rPr lang="el-GR" altLang="el-GR" sz="4000" u="sng" dirty="0" smtClean="0">
                <a:solidFill>
                  <a:schemeClr val="tx2"/>
                </a:solidFill>
              </a:rPr>
              <a:t>)</a:t>
            </a:r>
            <a:endParaRPr lang="en-US" altLang="el-GR" sz="4000" u="sng" dirty="0">
              <a:solidFill>
                <a:schemeClr val="tx2"/>
              </a:solidFill>
              <a:latin typeface="+mn-lt"/>
            </a:endParaRPr>
          </a:p>
        </p:txBody>
      </p:sp>
      <p:sp>
        <p:nvSpPr>
          <p:cNvPr id="2" name="Ορθογώνιο 1" descr="   &#10;display Text Box τελεία Text ίσο με Face \ t Frequency \ t Percent \ n,&#10;   &#10;// output frequency values,&#10;for int x ίσο με 1, x μικρότερο του frequency τελεία Length, x++,&#10;άγκιστρο,&#10;displayText Box τελεία Text += x σύν  \ t  σύν,&#10;frequency[ x ] σύν \ t \ t σύν String τελεία Format, 0 άνω κάτω τελεία N,&#10;frequency[ x ] διά total επί 100  σύν επί τοις εκατό \ n, (σχόλιο: Επεικίνιση  της συχνότητας εμφάνισης),&#10;άγκιστρο,&#10;   &#10;άγκιστρο, // end Main,&#10;   &#10;// simulates roll, display proper,&#10;// image and increment frequency,&#10;public void Display Die,  Label die Label,&#10;άγκιστρο,&#10;"/>
          <p:cNvSpPr/>
          <p:nvPr>
            <p:custDataLst>
              <p:tags r:id="rId3"/>
            </p:custDataLst>
          </p:nvPr>
        </p:nvSpPr>
        <p:spPr>
          <a:xfrm>
            <a:off x="529208" y="1056793"/>
            <a:ext cx="8147248" cy="5324535"/>
          </a:xfrm>
          <a:prstGeom prst="rect">
            <a:avLst/>
          </a:prstGeom>
        </p:spPr>
        <p:txBody>
          <a:bodyPr wrap="square">
            <a:spAutoFit/>
          </a:bodyPr>
          <a:lstStyle/>
          <a:p>
            <a:r>
              <a:rPr lang="en-US" altLang="el-GR" sz="2000" dirty="0">
                <a:solidFill>
                  <a:srgbClr val="5F5F5F"/>
                </a:solidFill>
                <a:cs typeface="Times New Roman" pitchFamily="18" charset="0"/>
              </a:rPr>
              <a:t>71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72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displayTextBox.Text</a:t>
            </a:r>
            <a:r>
              <a:rPr lang="en-US" altLang="el-GR" sz="2000" dirty="0">
                <a:solidFill>
                  <a:srgbClr val="000000"/>
                </a:solidFill>
                <a:cs typeface="Times New Roman" pitchFamily="18" charset="0"/>
              </a:rPr>
              <a:t> = </a:t>
            </a:r>
            <a:r>
              <a:rPr lang="en-US" altLang="el-GR" sz="2000" dirty="0">
                <a:solidFill>
                  <a:srgbClr val="4DA6FF"/>
                </a:solidFill>
                <a:cs typeface="Courier New" pitchFamily="49" charset="0"/>
              </a:rPr>
              <a:t>"Face\</a:t>
            </a:r>
            <a:r>
              <a:rPr lang="en-US" altLang="el-GR" sz="2000" dirty="0" err="1">
                <a:solidFill>
                  <a:srgbClr val="4DA6FF"/>
                </a:solidFill>
                <a:cs typeface="Courier New" pitchFamily="49" charset="0"/>
              </a:rPr>
              <a:t>tFrequency</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tPercent</a:t>
            </a:r>
            <a:r>
              <a:rPr lang="en-US" altLang="el-GR" sz="2000" dirty="0">
                <a:solidFill>
                  <a:srgbClr val="4DA6FF"/>
                </a:solidFill>
                <a:cs typeface="Courier New" pitchFamily="49" charset="0"/>
              </a:rPr>
              <a:t>\n"</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73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74   </a:t>
            </a:r>
            <a:r>
              <a:rPr lang="en-US" altLang="el-GR" sz="2000" dirty="0">
                <a:solidFill>
                  <a:srgbClr val="000000"/>
                </a:solidFill>
                <a:cs typeface="Times New Roman" pitchFamily="18" charset="0"/>
              </a:rPr>
              <a:t>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output frequency values</a:t>
            </a:r>
            <a:endParaRPr lang="en-US" altLang="el-GR" sz="2000" dirty="0">
              <a:solidFill>
                <a:schemeClr val="accent5">
                  <a:lumMod val="75000"/>
                </a:schemeClr>
              </a:solidFill>
              <a:cs typeface="Times New Roman" pitchFamily="18" charset="0"/>
            </a:endParaRPr>
          </a:p>
          <a:p>
            <a:r>
              <a:rPr lang="en-US" altLang="el-GR" sz="2000" u="sng" dirty="0">
                <a:solidFill>
                  <a:srgbClr val="5F5F5F"/>
                </a:solidFill>
                <a:cs typeface="Times New Roman" pitchFamily="18" charset="0"/>
              </a:rPr>
              <a:t>75</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for</a:t>
            </a:r>
            <a:r>
              <a:rPr lang="en-US" altLang="el-GR" sz="2000" dirty="0">
                <a:solidFill>
                  <a:srgbClr val="000000"/>
                </a:solidFill>
                <a:cs typeface="Times New Roman" pitchFamily="18" charset="0"/>
              </a:rPr>
              <a:t> ( </a:t>
            </a:r>
            <a:r>
              <a:rPr lang="en-US" altLang="el-GR" sz="2000" dirty="0" err="1">
                <a:solidFill>
                  <a:srgbClr val="275AFF"/>
                </a:solidFill>
                <a:cs typeface="Courier New" pitchFamily="49" charset="0"/>
              </a:rPr>
              <a:t>int</a:t>
            </a:r>
            <a:r>
              <a:rPr lang="en-US" altLang="el-GR" sz="2000" dirty="0">
                <a:solidFill>
                  <a:srgbClr val="000000"/>
                </a:solidFill>
                <a:cs typeface="Times New Roman" pitchFamily="18" charset="0"/>
              </a:rPr>
              <a:t> x = 1; x &lt; </a:t>
            </a:r>
            <a:r>
              <a:rPr lang="en-US" altLang="el-GR" sz="2000" dirty="0" err="1">
                <a:solidFill>
                  <a:srgbClr val="000000"/>
                </a:solidFill>
                <a:cs typeface="Times New Roman" pitchFamily="18" charset="0"/>
              </a:rPr>
              <a:t>frequency.Length</a:t>
            </a:r>
            <a:r>
              <a:rPr lang="en-US" altLang="el-GR" sz="2000" dirty="0">
                <a:solidFill>
                  <a:srgbClr val="000000"/>
                </a:solidFill>
                <a:cs typeface="Times New Roman" pitchFamily="18" charset="0"/>
              </a:rPr>
              <a:t>; x++ )</a:t>
            </a:r>
          </a:p>
          <a:p>
            <a:r>
              <a:rPr lang="en-US" altLang="el-GR" sz="2000" dirty="0">
                <a:solidFill>
                  <a:srgbClr val="5F5F5F"/>
                </a:solidFill>
                <a:cs typeface="Times New Roman" pitchFamily="18" charset="0"/>
              </a:rPr>
              <a:t>76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77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displayTextBox.Text</a:t>
            </a:r>
            <a:r>
              <a:rPr lang="en-US" altLang="el-GR" sz="2000" dirty="0">
                <a:solidFill>
                  <a:srgbClr val="000000"/>
                </a:solidFill>
                <a:cs typeface="Times New Roman" pitchFamily="18" charset="0"/>
              </a:rPr>
              <a:t> += x + </a:t>
            </a:r>
            <a:r>
              <a:rPr lang="en-US" altLang="el-GR" sz="2000" dirty="0">
                <a:solidFill>
                  <a:srgbClr val="4DA6FF"/>
                </a:solidFill>
                <a:cs typeface="Courier New" pitchFamily="49" charset="0"/>
              </a:rPr>
              <a:t>"\t"</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78   </a:t>
            </a:r>
            <a:r>
              <a:rPr lang="en-US" altLang="el-GR" sz="2000" dirty="0">
                <a:solidFill>
                  <a:srgbClr val="000000"/>
                </a:solidFill>
                <a:cs typeface="Times New Roman" pitchFamily="18" charset="0"/>
              </a:rPr>
              <a:t>            frequency[ x ] + </a:t>
            </a:r>
            <a:r>
              <a:rPr lang="en-US" altLang="el-GR" sz="2000" dirty="0">
                <a:solidFill>
                  <a:srgbClr val="4DA6FF"/>
                </a:solidFill>
                <a:cs typeface="Courier New" pitchFamily="49" charset="0"/>
              </a:rPr>
              <a:t>"\t\t"</a:t>
            </a:r>
            <a:r>
              <a:rPr lang="en-US" altLang="el-GR" sz="2000" dirty="0">
                <a:solidFill>
                  <a:srgbClr val="000000"/>
                </a:solidFill>
                <a:cs typeface="Times New Roman" pitchFamily="18" charset="0"/>
              </a:rPr>
              <a:t> + </a:t>
            </a:r>
            <a:r>
              <a:rPr lang="en-US" altLang="el-GR" sz="2000" dirty="0" err="1">
                <a:solidFill>
                  <a:srgbClr val="000000"/>
                </a:solidFill>
                <a:cs typeface="Times New Roman" pitchFamily="18" charset="0"/>
              </a:rPr>
              <a:t>String.Format</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"{0:N}"</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79   </a:t>
            </a:r>
            <a:r>
              <a:rPr lang="en-US" altLang="el-GR" sz="2000" dirty="0">
                <a:solidFill>
                  <a:srgbClr val="000000"/>
                </a:solidFill>
                <a:cs typeface="Times New Roman" pitchFamily="18" charset="0"/>
              </a:rPr>
              <a:t>            frequency[ x ] / total * </a:t>
            </a:r>
            <a:r>
              <a:rPr lang="en-US" altLang="el-GR" sz="2000" dirty="0">
                <a:solidFill>
                  <a:srgbClr val="4DA6FF"/>
                </a:solidFill>
                <a:cs typeface="Courier New" pitchFamily="49" charset="0"/>
              </a:rPr>
              <a:t>100</a:t>
            </a:r>
            <a:r>
              <a:rPr lang="en-US" altLang="el-GR" sz="2000" dirty="0">
                <a:solidFill>
                  <a:srgbClr val="000000"/>
                </a:solidFill>
                <a:cs typeface="Times New Roman" pitchFamily="18" charset="0"/>
              </a:rPr>
              <a:t> ) + </a:t>
            </a:r>
            <a:r>
              <a:rPr lang="en-US" altLang="el-GR" sz="2000" dirty="0">
                <a:solidFill>
                  <a:srgbClr val="4DA6FF"/>
                </a:solidFill>
                <a:cs typeface="Courier New" pitchFamily="49" charset="0"/>
              </a:rPr>
              <a:t>"%\n"</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80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81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82   </a:t>
            </a:r>
            <a:r>
              <a:rPr lang="en-US" altLang="el-GR" sz="2000" dirty="0">
                <a:solidFill>
                  <a:srgbClr val="000000"/>
                </a:solidFill>
                <a:cs typeface="Times New Roman" pitchFamily="18" charset="0"/>
              </a:rPr>
              <a:t>   } </a:t>
            </a:r>
            <a:r>
              <a:rPr lang="en-US" altLang="el-GR" sz="2000" dirty="0">
                <a:solidFill>
                  <a:schemeClr val="accent5">
                    <a:lumMod val="75000"/>
                  </a:schemeClr>
                </a:solidFill>
                <a:cs typeface="Courier New" pitchFamily="49" charset="0"/>
              </a:rPr>
              <a:t>// end Main</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83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84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simulates roll, display proper</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85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image and increment frequency</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86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public</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void</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DisplayDie</a:t>
            </a:r>
            <a:r>
              <a:rPr lang="en-US" altLang="el-GR" sz="2000" dirty="0">
                <a:solidFill>
                  <a:srgbClr val="000000"/>
                </a:solidFill>
                <a:cs typeface="Times New Roman" pitchFamily="18" charset="0"/>
              </a:rPr>
              <a:t>( Label </a:t>
            </a:r>
            <a:r>
              <a:rPr lang="en-US" altLang="el-GR" sz="2000" dirty="0" err="1">
                <a:solidFill>
                  <a:srgbClr val="000000"/>
                </a:solidFill>
                <a:cs typeface="Times New Roman" pitchFamily="18" charset="0"/>
              </a:rPr>
              <a:t>dieLabel</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87   </a:t>
            </a:r>
            <a:r>
              <a:rPr lang="en-US" altLang="el-GR" sz="2000" dirty="0">
                <a:solidFill>
                  <a:srgbClr val="000000"/>
                </a:solidFill>
                <a:cs typeface="Times New Roman" pitchFamily="18" charset="0"/>
              </a:rPr>
              <a:t>   {</a:t>
            </a:r>
            <a:endParaRPr lang="el-GR" sz="2000" dirty="0"/>
          </a:p>
        </p:txBody>
      </p:sp>
      <p:sp>
        <p:nvSpPr>
          <p:cNvPr id="7" name="Text Box 5" descr="."/>
          <p:cNvSpPr txBox="1">
            <a:spLocks noChangeArrowheads="1"/>
          </p:cNvSpPr>
          <p:nvPr/>
        </p:nvSpPr>
        <p:spPr bwMode="auto">
          <a:xfrm>
            <a:off x="4715793" y="4005064"/>
            <a:ext cx="2590800" cy="707886"/>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l-GR" altLang="el-GR" dirty="0" err="1">
                <a:latin typeface="+mn-lt"/>
                <a:cs typeface="Times New Roman" pitchFamily="18" charset="0"/>
              </a:rPr>
              <a:t>Επεικίνιση</a:t>
            </a:r>
            <a:r>
              <a:rPr lang="el-GR" altLang="el-GR" dirty="0">
                <a:latin typeface="+mn-lt"/>
                <a:cs typeface="Times New Roman" pitchFamily="18" charset="0"/>
              </a:rPr>
              <a:t> </a:t>
            </a:r>
            <a:r>
              <a:rPr lang="en-US" altLang="el-GR" dirty="0">
                <a:latin typeface="+mn-lt"/>
                <a:cs typeface="Times New Roman" pitchFamily="18" charset="0"/>
              </a:rPr>
              <a:t> </a:t>
            </a:r>
            <a:r>
              <a:rPr lang="el-GR" altLang="el-GR" dirty="0">
                <a:latin typeface="+mn-lt"/>
                <a:cs typeface="Times New Roman" pitchFamily="18" charset="0"/>
              </a:rPr>
              <a:t>της συχνότητας εμφάνισης</a:t>
            </a:r>
            <a:endParaRPr lang="en-US" altLang="el-GR" dirty="0">
              <a:latin typeface="+mn-lt"/>
              <a:cs typeface="Times New Roman" pitchFamily="18" charset="0"/>
            </a:endParaRPr>
          </a:p>
        </p:txBody>
      </p:sp>
      <p:sp>
        <p:nvSpPr>
          <p:cNvPr id="8" name="Line 6" descr="."/>
          <p:cNvSpPr>
            <a:spLocks noChangeShapeType="1"/>
          </p:cNvSpPr>
          <p:nvPr/>
        </p:nvSpPr>
        <p:spPr bwMode="auto">
          <a:xfrm flipH="1" flipV="1">
            <a:off x="2658393" y="3978007"/>
            <a:ext cx="2057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Tree>
    <p:custDataLst>
      <p:tags r:id="rId1"/>
    </p:custDataLst>
    <p:extLst>
      <p:ext uri="{BB962C8B-B14F-4D97-AF65-F5344CB8AC3E}">
        <p14:creationId xmlns:p14="http://schemas.microsoft.com/office/powerpoint/2010/main" val="13616172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r>
              <a:rPr lang="el-GR" altLang="el-GR" u="sng" dirty="0" smtClean="0">
                <a:solidFill>
                  <a:schemeClr val="tx2"/>
                </a:solidFill>
              </a:rPr>
              <a:t>…..(6 </a:t>
            </a:r>
            <a:r>
              <a:rPr lang="el-GR" altLang="el-GR" u="sng" dirty="0">
                <a:solidFill>
                  <a:schemeClr val="tx2"/>
                </a:solidFill>
              </a:rPr>
              <a:t>από 7</a:t>
            </a:r>
            <a:r>
              <a:rPr lang="el-GR" altLang="el-GR" u="sng" dirty="0" smtClean="0">
                <a:solidFill>
                  <a:schemeClr val="tx2"/>
                </a:solidFill>
              </a:rPr>
              <a:t>)</a:t>
            </a:r>
            <a:endParaRPr lang="en-US" altLang="el-GR" u="sng" dirty="0">
              <a:solidFill>
                <a:schemeClr val="tx2"/>
              </a:solidFill>
              <a:latin typeface="+mn-lt"/>
            </a:endParaRPr>
          </a:p>
        </p:txBody>
      </p:sp>
      <p:sp>
        <p:nvSpPr>
          <p:cNvPr id="2" name="Ορθογώνιο 1" descr="int face ίσο με random Number τελεία Next, 1, 7,&#10;   &#10;die Label τελεία Image ίσο με Image τελεία From File,&#10;Directory τελεία Get Current Directory() σύν&#10;\\ images \\ die σύν face σύν τελεία gif,&#10;   &#10;frequency [ face ]++,&#10;άγκιστρο,&#10;   &#10;άγκιστρο, // end class Roll Die.&#10;"/>
          <p:cNvSpPr/>
          <p:nvPr>
            <p:custDataLst>
              <p:tags r:id="rId3"/>
            </p:custDataLst>
          </p:nvPr>
        </p:nvSpPr>
        <p:spPr>
          <a:xfrm>
            <a:off x="467544" y="1628800"/>
            <a:ext cx="8219256" cy="3170099"/>
          </a:xfrm>
          <a:prstGeom prst="rect">
            <a:avLst/>
          </a:prstGeom>
        </p:spPr>
        <p:txBody>
          <a:bodyPr wrap="square">
            <a:spAutoFit/>
          </a:bodyPr>
          <a:lstStyle/>
          <a:p>
            <a:r>
              <a:rPr lang="en-US" altLang="el-GR" sz="2000" u="sng" dirty="0">
                <a:solidFill>
                  <a:srgbClr val="5F5F5F"/>
                </a:solidFill>
                <a:cs typeface="Times New Roman" pitchFamily="18" charset="0"/>
              </a:rPr>
              <a:t>88</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err="1">
                <a:solidFill>
                  <a:srgbClr val="275AFF"/>
                </a:solidFill>
                <a:cs typeface="Courier New" pitchFamily="49" charset="0"/>
              </a:rPr>
              <a:t>int</a:t>
            </a:r>
            <a:r>
              <a:rPr lang="en-US" altLang="el-GR" sz="2000" dirty="0">
                <a:solidFill>
                  <a:srgbClr val="000000"/>
                </a:solidFill>
                <a:cs typeface="Times New Roman" pitchFamily="18" charset="0"/>
              </a:rPr>
              <a:t> face = </a:t>
            </a:r>
            <a:r>
              <a:rPr lang="en-US" altLang="el-GR" sz="2000" dirty="0" err="1">
                <a:solidFill>
                  <a:srgbClr val="000000"/>
                </a:solidFill>
                <a:cs typeface="Times New Roman" pitchFamily="18" charset="0"/>
              </a:rPr>
              <a:t>randomNumber.Next</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1</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7</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89   </a:t>
            </a:r>
            <a:endParaRPr lang="en-US" altLang="el-GR" sz="2000" dirty="0">
              <a:solidFill>
                <a:srgbClr val="000000"/>
              </a:solidFill>
              <a:cs typeface="Times New Roman" pitchFamily="18" charset="0"/>
            </a:endParaRPr>
          </a:p>
          <a:p>
            <a:r>
              <a:rPr lang="en-US" altLang="el-GR" sz="2000" u="sng" dirty="0">
                <a:solidFill>
                  <a:srgbClr val="5F5F5F"/>
                </a:solidFill>
                <a:cs typeface="Times New Roman" pitchFamily="18" charset="0"/>
              </a:rPr>
              <a:t>90</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dieLabel.Image</a:t>
            </a:r>
            <a:r>
              <a:rPr lang="en-US" altLang="el-GR" sz="2000" dirty="0">
                <a:solidFill>
                  <a:srgbClr val="000000"/>
                </a:solidFill>
                <a:cs typeface="Times New Roman" pitchFamily="18" charset="0"/>
              </a:rPr>
              <a:t> = </a:t>
            </a:r>
            <a:r>
              <a:rPr lang="en-US" altLang="el-GR" sz="2000" dirty="0" err="1">
                <a:solidFill>
                  <a:srgbClr val="000000"/>
                </a:solidFill>
                <a:cs typeface="Times New Roman" pitchFamily="18" charset="0"/>
              </a:rPr>
              <a:t>Image.FromFile</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91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Directory.GetCurrentDirectory</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92   </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"\\images\\die"</a:t>
            </a:r>
            <a:r>
              <a:rPr lang="en-US" altLang="el-GR" sz="2000" dirty="0">
                <a:solidFill>
                  <a:srgbClr val="000000"/>
                </a:solidFill>
                <a:cs typeface="Times New Roman" pitchFamily="18" charset="0"/>
              </a:rPr>
              <a:t> + face + </a:t>
            </a:r>
            <a:r>
              <a:rPr lang="en-US" altLang="el-GR" sz="2000" dirty="0">
                <a:solidFill>
                  <a:srgbClr val="4DA6FF"/>
                </a:solidFill>
                <a:cs typeface="Courier New" pitchFamily="49" charset="0"/>
              </a:rPr>
              <a:t>".gif"</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93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94   </a:t>
            </a:r>
            <a:r>
              <a:rPr lang="en-US" altLang="el-GR" sz="2000" dirty="0">
                <a:solidFill>
                  <a:srgbClr val="000000"/>
                </a:solidFill>
                <a:cs typeface="Times New Roman" pitchFamily="18" charset="0"/>
              </a:rPr>
              <a:t>      frequency[ face ]++;</a:t>
            </a:r>
          </a:p>
          <a:p>
            <a:r>
              <a:rPr lang="en-US" altLang="el-GR" sz="2000" dirty="0">
                <a:solidFill>
                  <a:srgbClr val="5F5F5F"/>
                </a:solidFill>
                <a:cs typeface="Times New Roman" pitchFamily="18" charset="0"/>
              </a:rPr>
              <a:t>95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96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97   </a:t>
            </a:r>
            <a:r>
              <a:rPr lang="en-US" altLang="el-GR" sz="2000" dirty="0">
                <a:solidFill>
                  <a:srgbClr val="000000"/>
                </a:solidFill>
                <a:cs typeface="Times New Roman" pitchFamily="18" charset="0"/>
              </a:rPr>
              <a:t>} </a:t>
            </a:r>
            <a:r>
              <a:rPr lang="en-US" altLang="el-GR" sz="2000" dirty="0">
                <a:solidFill>
                  <a:schemeClr val="accent5">
                    <a:lumMod val="75000"/>
                  </a:schemeClr>
                </a:solidFill>
                <a:cs typeface="Courier New" pitchFamily="49" charset="0"/>
              </a:rPr>
              <a:t>// end class </a:t>
            </a:r>
            <a:r>
              <a:rPr lang="en-US" altLang="el-GR" sz="2000" dirty="0" err="1">
                <a:solidFill>
                  <a:schemeClr val="accent5">
                    <a:lumMod val="75000"/>
                  </a:schemeClr>
                </a:solidFill>
                <a:cs typeface="Courier New" pitchFamily="49" charset="0"/>
              </a:rPr>
              <a:t>RollDie</a:t>
            </a:r>
            <a:endParaRPr lang="en-US" altLang="el-GR" sz="2000" dirty="0">
              <a:solidFill>
                <a:schemeClr val="accent5">
                  <a:lumMod val="75000"/>
                </a:schemeClr>
              </a:solidFill>
              <a:cs typeface="Courier New" pitchFamily="49" charset="0"/>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spTree>
    <p:custDataLst>
      <p:tags r:id="rId1"/>
    </p:custDataLst>
    <p:extLst>
      <p:ext uri="{BB962C8B-B14F-4D97-AF65-F5344CB8AC3E}">
        <p14:creationId xmlns:p14="http://schemas.microsoft.com/office/powerpoint/2010/main" val="13616172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r>
              <a:rPr lang="el-GR" altLang="el-GR" sz="4000" u="sng" dirty="0" smtClean="0">
                <a:solidFill>
                  <a:schemeClr val="tx2"/>
                </a:solidFill>
              </a:rPr>
              <a:t>…..(7 </a:t>
            </a:r>
            <a:r>
              <a:rPr lang="el-GR" altLang="el-GR" sz="4000" u="sng" dirty="0">
                <a:solidFill>
                  <a:schemeClr val="tx2"/>
                </a:solidFill>
              </a:rPr>
              <a:t>από 7)</a:t>
            </a:r>
            <a:endParaRPr lang="el-GR" altLang="el-GR" sz="4000" u="sng" dirty="0">
              <a:solidFill>
                <a:schemeClr val="tx2"/>
              </a:solidFill>
              <a:latin typeface="+mn-lt"/>
            </a:endParaRPr>
          </a:p>
        </p:txBody>
      </p:sp>
      <p:pic>
        <p:nvPicPr>
          <p:cNvPr id="6" name="Picture 3" descr="program outpu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816" y="1049464"/>
            <a:ext cx="3505200" cy="252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DECORATIV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5816" y="3789040"/>
            <a:ext cx="3505200" cy="252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32</a:t>
            </a:fld>
            <a:endParaRPr lang="el-GR" sz="1400" dirty="0"/>
          </a:p>
        </p:txBody>
      </p:sp>
    </p:spTree>
    <p:custDataLst>
      <p:tags r:id="rId1"/>
    </p:custDataLst>
    <p:extLst>
      <p:ext uri="{BB962C8B-B14F-4D97-AF65-F5344CB8AC3E}">
        <p14:creationId xmlns:p14="http://schemas.microsoft.com/office/powerpoint/2010/main" val="13616172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r>
              <a:rPr lang="el-GR" altLang="el-GR" sz="4000" u="sng" dirty="0" smtClean="0">
                <a:solidFill>
                  <a:schemeClr val="tx2"/>
                </a:solidFill>
              </a:rPr>
              <a:t>…..(1 </a:t>
            </a:r>
            <a:r>
              <a:rPr lang="el-GR" altLang="el-GR" sz="4000" u="sng" dirty="0">
                <a:solidFill>
                  <a:schemeClr val="tx2"/>
                </a:solidFill>
              </a:rPr>
              <a:t>από </a:t>
            </a:r>
            <a:r>
              <a:rPr lang="el-GR" altLang="el-GR" sz="4000" u="sng" dirty="0" smtClean="0">
                <a:solidFill>
                  <a:schemeClr val="tx2"/>
                </a:solidFill>
              </a:rPr>
              <a:t>3)</a:t>
            </a:r>
            <a:endParaRPr lang="el-GR" altLang="el-GR" sz="4000" u="sng" dirty="0">
              <a:solidFill>
                <a:schemeClr val="tx2"/>
              </a:solidFill>
              <a:latin typeface="+mn-lt"/>
            </a:endParaRPr>
          </a:p>
        </p:txBody>
      </p:sp>
      <p:sp>
        <p:nvSpPr>
          <p:cNvPr id="3" name="Ορθογώνιο 2" descr="// Student Poll τελεία cs,&#10;// A student poll program.&#10;    &#10;using System,&#10;using System τελεία Windows τελεία Forms,&#10;   &#10;class Student Poll,&#10;άγκιστρο,&#10;// main entry point for application,&#10;static void Main, string[] args,&#10;άγκιστρο,&#10;int[] responses ίσο με 1, 2, 6, 4, 8, 5, 9, 7, 8, 10, 1,&#10;6, 3, 8, 6, 10, 3, 8, 2, 7, 6, 5, 7, 6, 8, 6, 7,&#10;5, 6, 6, 5, 6, 7, 5, 6, 4, 8, 6, 8, 10, (σχόλιο: Declare and initialize  integer array responses),&#10;   &#10;int[] frequency ίσο με new int[ 11 ], (σχόλιο: Declare and allocate integer array frequency),&#10;string output ίσο με &quot; &quot;,&#10;"/>
          <p:cNvSpPr/>
          <p:nvPr>
            <p:custDataLst>
              <p:tags r:id="rId3"/>
            </p:custDataLst>
          </p:nvPr>
        </p:nvSpPr>
        <p:spPr>
          <a:xfrm>
            <a:off x="467544" y="984785"/>
            <a:ext cx="8219256" cy="5324535"/>
          </a:xfrm>
          <a:prstGeom prst="rect">
            <a:avLst/>
          </a:prstGeom>
        </p:spPr>
        <p:txBody>
          <a:bodyPr wrap="square">
            <a:spAutoFit/>
          </a:bodyPr>
          <a:lstStyle/>
          <a:p>
            <a:r>
              <a:rPr lang="en-US" altLang="el-GR" sz="2000" dirty="0">
                <a:solidFill>
                  <a:srgbClr val="5F5F5F"/>
                </a:solidFill>
                <a:cs typeface="Times New Roman" pitchFamily="18" charset="0"/>
              </a:rPr>
              <a:t>1    </a:t>
            </a:r>
            <a:r>
              <a:rPr lang="en-US" altLang="el-GR" sz="2000" dirty="0">
                <a:solidFill>
                  <a:schemeClr val="accent5">
                    <a:lumMod val="75000"/>
                  </a:schemeClr>
                </a:solidFill>
                <a:cs typeface="Courier New" pitchFamily="49" charset="0"/>
              </a:rPr>
              <a:t>// </a:t>
            </a:r>
            <a:r>
              <a:rPr lang="en-US" altLang="el-GR" sz="2000" dirty="0" err="1">
                <a:solidFill>
                  <a:schemeClr val="accent5">
                    <a:lumMod val="75000"/>
                  </a:schemeClr>
                </a:solidFill>
                <a:cs typeface="Courier New" pitchFamily="49" charset="0"/>
              </a:rPr>
              <a:t>StudentPoll.cs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2    </a:t>
            </a:r>
            <a:r>
              <a:rPr lang="en-US" altLang="el-GR" sz="2000" dirty="0">
                <a:solidFill>
                  <a:schemeClr val="accent5">
                    <a:lumMod val="75000"/>
                  </a:schemeClr>
                </a:solidFill>
                <a:cs typeface="Courier New" pitchFamily="49" charset="0"/>
              </a:rPr>
              <a:t>// A student poll program.</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System;</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5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System.Windows.Forms</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6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7    </a:t>
            </a:r>
            <a:r>
              <a:rPr lang="en-US" altLang="el-GR" sz="2000" dirty="0">
                <a:solidFill>
                  <a:srgbClr val="275AFF"/>
                </a:solidFill>
                <a:cs typeface="Courier New" pitchFamily="49" charset="0"/>
              </a:rPr>
              <a:t>class</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StudentPoll</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8    </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9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main entry point for application</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10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static</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void</a:t>
            </a:r>
            <a:r>
              <a:rPr lang="en-US" altLang="el-GR" sz="2000" dirty="0">
                <a:solidFill>
                  <a:srgbClr val="000000"/>
                </a:solidFill>
                <a:cs typeface="Courier New" pitchFamily="49" charset="0"/>
              </a:rPr>
              <a:t> Main( </a:t>
            </a:r>
            <a:r>
              <a:rPr lang="en-US" altLang="el-GR" sz="2000" dirty="0">
                <a:solidFill>
                  <a:srgbClr val="275AFF"/>
                </a:solidFill>
                <a:cs typeface="Courier New" pitchFamily="49" charset="0"/>
              </a:rPr>
              <a:t>string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args</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11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u="sng" dirty="0">
                <a:solidFill>
                  <a:srgbClr val="5F5F5F"/>
                </a:solidFill>
                <a:cs typeface="Times New Roman" pitchFamily="18" charset="0"/>
              </a:rPr>
              <a:t>12</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a:t>
            </a:r>
            <a:r>
              <a:rPr lang="en-US" altLang="el-GR" sz="2000" dirty="0" err="1">
                <a:solidFill>
                  <a:srgbClr val="275AFF"/>
                </a:solidFill>
                <a:cs typeface="Courier New" pitchFamily="49" charset="0"/>
              </a:rPr>
              <a:t>int</a:t>
            </a:r>
            <a:r>
              <a:rPr lang="en-US" altLang="el-GR" sz="2000" dirty="0">
                <a:solidFill>
                  <a:srgbClr val="000000"/>
                </a:solidFill>
                <a:cs typeface="Courier New" pitchFamily="49" charset="0"/>
              </a:rPr>
              <a:t>[] responses = { </a:t>
            </a:r>
            <a:r>
              <a:rPr lang="en-US" altLang="el-GR" sz="2000" dirty="0">
                <a:solidFill>
                  <a:srgbClr val="4DA6FF"/>
                </a:solidFill>
                <a:cs typeface="Courier New" pitchFamily="49" charset="0"/>
              </a:rPr>
              <a:t>1</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2</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6</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4</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8</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5</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9</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7</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8</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10</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1</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13   </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6</a:t>
            </a:r>
            <a:r>
              <a:rPr lang="en-US" altLang="el-GR" sz="2000" dirty="0">
                <a:solidFill>
                  <a:srgbClr val="000000"/>
                </a:solidFill>
                <a:cs typeface="Courier New" pitchFamily="49" charset="0"/>
              </a:rPr>
              <a:t>,</a:t>
            </a:r>
            <a:r>
              <a:rPr lang="en-US" altLang="el-GR" sz="2000" dirty="0">
                <a:solidFill>
                  <a:srgbClr val="4DA6FF"/>
                </a:solidFill>
                <a:cs typeface="Courier New" pitchFamily="49" charset="0"/>
              </a:rPr>
              <a:t> 3</a:t>
            </a:r>
            <a:r>
              <a:rPr lang="en-US" altLang="el-GR" sz="2000" dirty="0">
                <a:solidFill>
                  <a:srgbClr val="000000"/>
                </a:solidFill>
                <a:cs typeface="Courier New" pitchFamily="49" charset="0"/>
              </a:rPr>
              <a:t>,</a:t>
            </a:r>
            <a:r>
              <a:rPr lang="en-US" altLang="el-GR" sz="2000" dirty="0">
                <a:solidFill>
                  <a:srgbClr val="4DA6FF"/>
                </a:solidFill>
                <a:cs typeface="Courier New" pitchFamily="49" charset="0"/>
              </a:rPr>
              <a:t> 8</a:t>
            </a:r>
            <a:r>
              <a:rPr lang="en-US" altLang="el-GR" sz="2000" dirty="0">
                <a:solidFill>
                  <a:srgbClr val="000000"/>
                </a:solidFill>
                <a:cs typeface="Courier New" pitchFamily="49" charset="0"/>
              </a:rPr>
              <a:t>,</a:t>
            </a:r>
            <a:r>
              <a:rPr lang="en-US" altLang="el-GR" sz="2000" dirty="0">
                <a:solidFill>
                  <a:srgbClr val="4DA6FF"/>
                </a:solidFill>
                <a:cs typeface="Courier New" pitchFamily="49" charset="0"/>
              </a:rPr>
              <a:t> 6</a:t>
            </a:r>
            <a:r>
              <a:rPr lang="en-US" altLang="el-GR" sz="2000" dirty="0">
                <a:solidFill>
                  <a:srgbClr val="000000"/>
                </a:solidFill>
                <a:cs typeface="Courier New" pitchFamily="49" charset="0"/>
              </a:rPr>
              <a:t>,</a:t>
            </a:r>
            <a:r>
              <a:rPr lang="en-US" altLang="el-GR" sz="2000" dirty="0">
                <a:solidFill>
                  <a:srgbClr val="4DA6FF"/>
                </a:solidFill>
                <a:cs typeface="Courier New" pitchFamily="49" charset="0"/>
              </a:rPr>
              <a:t> 10</a:t>
            </a:r>
            <a:r>
              <a:rPr lang="en-US" altLang="el-GR" sz="2000" dirty="0">
                <a:solidFill>
                  <a:srgbClr val="000000"/>
                </a:solidFill>
                <a:cs typeface="Courier New" pitchFamily="49" charset="0"/>
              </a:rPr>
              <a:t>,</a:t>
            </a:r>
            <a:r>
              <a:rPr lang="en-US" altLang="el-GR" sz="2000" dirty="0">
                <a:solidFill>
                  <a:srgbClr val="4DA6FF"/>
                </a:solidFill>
                <a:cs typeface="Courier New" pitchFamily="49" charset="0"/>
              </a:rPr>
              <a:t> 3</a:t>
            </a:r>
            <a:r>
              <a:rPr lang="en-US" altLang="el-GR" sz="2000" dirty="0">
                <a:solidFill>
                  <a:srgbClr val="000000"/>
                </a:solidFill>
                <a:cs typeface="Courier New" pitchFamily="49" charset="0"/>
              </a:rPr>
              <a:t>,</a:t>
            </a:r>
            <a:r>
              <a:rPr lang="en-US" altLang="el-GR" sz="2000" dirty="0">
                <a:solidFill>
                  <a:srgbClr val="4DA6FF"/>
                </a:solidFill>
                <a:cs typeface="Courier New" pitchFamily="49" charset="0"/>
              </a:rPr>
              <a:t> 8</a:t>
            </a:r>
            <a:r>
              <a:rPr lang="en-US" altLang="el-GR" sz="2000" dirty="0">
                <a:solidFill>
                  <a:srgbClr val="000000"/>
                </a:solidFill>
                <a:cs typeface="Courier New" pitchFamily="49" charset="0"/>
              </a:rPr>
              <a:t>,</a:t>
            </a:r>
            <a:r>
              <a:rPr lang="en-US" altLang="el-GR" sz="2000" dirty="0">
                <a:solidFill>
                  <a:srgbClr val="4DA6FF"/>
                </a:solidFill>
                <a:cs typeface="Courier New" pitchFamily="49" charset="0"/>
              </a:rPr>
              <a:t> 2</a:t>
            </a:r>
            <a:r>
              <a:rPr lang="en-US" altLang="el-GR" sz="2000" dirty="0">
                <a:solidFill>
                  <a:srgbClr val="000000"/>
                </a:solidFill>
                <a:cs typeface="Courier New" pitchFamily="49" charset="0"/>
              </a:rPr>
              <a:t>,</a:t>
            </a:r>
            <a:r>
              <a:rPr lang="en-US" altLang="el-GR" sz="2000" dirty="0">
                <a:solidFill>
                  <a:srgbClr val="4DA6FF"/>
                </a:solidFill>
                <a:cs typeface="Courier New" pitchFamily="49" charset="0"/>
              </a:rPr>
              <a:t> 7</a:t>
            </a:r>
            <a:r>
              <a:rPr lang="en-US" altLang="el-GR" sz="2000" dirty="0">
                <a:solidFill>
                  <a:srgbClr val="000000"/>
                </a:solidFill>
                <a:cs typeface="Courier New" pitchFamily="49" charset="0"/>
              </a:rPr>
              <a:t>,</a:t>
            </a:r>
            <a:r>
              <a:rPr lang="en-US" altLang="el-GR" sz="2000" dirty="0">
                <a:solidFill>
                  <a:srgbClr val="4DA6FF"/>
                </a:solidFill>
                <a:cs typeface="Courier New" pitchFamily="49" charset="0"/>
              </a:rPr>
              <a:t> 6</a:t>
            </a:r>
            <a:r>
              <a:rPr lang="en-US" altLang="el-GR" sz="2000" dirty="0">
                <a:solidFill>
                  <a:srgbClr val="000000"/>
                </a:solidFill>
                <a:cs typeface="Courier New" pitchFamily="49" charset="0"/>
              </a:rPr>
              <a:t>,</a:t>
            </a:r>
            <a:r>
              <a:rPr lang="en-US" altLang="el-GR" sz="2000" dirty="0">
                <a:solidFill>
                  <a:srgbClr val="4DA6FF"/>
                </a:solidFill>
                <a:cs typeface="Courier New" pitchFamily="49" charset="0"/>
              </a:rPr>
              <a:t> 5</a:t>
            </a:r>
            <a:r>
              <a:rPr lang="en-US" altLang="el-GR" sz="2000" dirty="0">
                <a:solidFill>
                  <a:srgbClr val="000000"/>
                </a:solidFill>
                <a:cs typeface="Courier New" pitchFamily="49" charset="0"/>
              </a:rPr>
              <a:t>,</a:t>
            </a:r>
            <a:r>
              <a:rPr lang="en-US" altLang="el-GR" sz="2000" dirty="0">
                <a:solidFill>
                  <a:srgbClr val="4DA6FF"/>
                </a:solidFill>
                <a:cs typeface="Courier New" pitchFamily="49" charset="0"/>
              </a:rPr>
              <a:t> 7</a:t>
            </a:r>
            <a:r>
              <a:rPr lang="en-US" altLang="el-GR" sz="2000" dirty="0">
                <a:solidFill>
                  <a:srgbClr val="000000"/>
                </a:solidFill>
                <a:cs typeface="Courier New" pitchFamily="49" charset="0"/>
              </a:rPr>
              <a:t>,</a:t>
            </a:r>
            <a:r>
              <a:rPr lang="en-US" altLang="el-GR" sz="2000" dirty="0">
                <a:solidFill>
                  <a:srgbClr val="4DA6FF"/>
                </a:solidFill>
                <a:cs typeface="Courier New" pitchFamily="49" charset="0"/>
              </a:rPr>
              <a:t> 6</a:t>
            </a:r>
            <a:r>
              <a:rPr lang="en-US" altLang="el-GR" sz="2000" dirty="0">
                <a:solidFill>
                  <a:srgbClr val="000000"/>
                </a:solidFill>
                <a:cs typeface="Courier New" pitchFamily="49" charset="0"/>
              </a:rPr>
              <a:t>,</a:t>
            </a:r>
            <a:r>
              <a:rPr lang="en-US" altLang="el-GR" sz="2000" dirty="0">
                <a:solidFill>
                  <a:srgbClr val="4DA6FF"/>
                </a:solidFill>
                <a:cs typeface="Courier New" pitchFamily="49" charset="0"/>
              </a:rPr>
              <a:t> 8</a:t>
            </a:r>
            <a:r>
              <a:rPr lang="en-US" altLang="el-GR" sz="2000" dirty="0">
                <a:solidFill>
                  <a:srgbClr val="000000"/>
                </a:solidFill>
                <a:cs typeface="Courier New" pitchFamily="49" charset="0"/>
              </a:rPr>
              <a:t>,</a:t>
            </a:r>
            <a:r>
              <a:rPr lang="en-US" altLang="el-GR" sz="2000" dirty="0">
                <a:solidFill>
                  <a:srgbClr val="4DA6FF"/>
                </a:solidFill>
                <a:cs typeface="Courier New" pitchFamily="49" charset="0"/>
              </a:rPr>
              <a:t> 6</a:t>
            </a:r>
            <a:r>
              <a:rPr lang="en-US" altLang="el-GR" sz="2000" dirty="0">
                <a:solidFill>
                  <a:srgbClr val="000000"/>
                </a:solidFill>
                <a:cs typeface="Courier New" pitchFamily="49" charset="0"/>
              </a:rPr>
              <a:t>,</a:t>
            </a:r>
            <a:r>
              <a:rPr lang="en-US" altLang="el-GR" sz="2000" dirty="0">
                <a:solidFill>
                  <a:srgbClr val="4DA6FF"/>
                </a:solidFill>
                <a:cs typeface="Courier New" pitchFamily="49" charset="0"/>
              </a:rPr>
              <a:t> 7</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14   </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5</a:t>
            </a:r>
            <a:r>
              <a:rPr lang="en-US" altLang="el-GR" sz="2000" dirty="0">
                <a:solidFill>
                  <a:srgbClr val="000000"/>
                </a:solidFill>
                <a:cs typeface="Courier New" pitchFamily="49" charset="0"/>
              </a:rPr>
              <a:t>,</a:t>
            </a:r>
            <a:r>
              <a:rPr lang="en-US" altLang="el-GR" sz="2000" dirty="0">
                <a:solidFill>
                  <a:srgbClr val="4DA6FF"/>
                </a:solidFill>
                <a:cs typeface="Courier New" pitchFamily="49" charset="0"/>
              </a:rPr>
              <a:t> 6</a:t>
            </a:r>
            <a:r>
              <a:rPr lang="en-US" altLang="el-GR" sz="2000" dirty="0">
                <a:solidFill>
                  <a:srgbClr val="000000"/>
                </a:solidFill>
                <a:cs typeface="Courier New" pitchFamily="49" charset="0"/>
              </a:rPr>
              <a:t>,</a:t>
            </a:r>
            <a:r>
              <a:rPr lang="en-US" altLang="el-GR" sz="2000" dirty="0">
                <a:solidFill>
                  <a:srgbClr val="4DA6FF"/>
                </a:solidFill>
                <a:cs typeface="Courier New" pitchFamily="49" charset="0"/>
              </a:rPr>
              <a:t> 6</a:t>
            </a:r>
            <a:r>
              <a:rPr lang="en-US" altLang="el-GR" sz="2000" dirty="0">
                <a:solidFill>
                  <a:srgbClr val="000000"/>
                </a:solidFill>
                <a:cs typeface="Courier New" pitchFamily="49" charset="0"/>
              </a:rPr>
              <a:t>,</a:t>
            </a:r>
            <a:r>
              <a:rPr lang="en-US" altLang="el-GR" sz="2000" dirty="0">
                <a:solidFill>
                  <a:srgbClr val="4DA6FF"/>
                </a:solidFill>
                <a:cs typeface="Courier New" pitchFamily="49" charset="0"/>
              </a:rPr>
              <a:t> 5</a:t>
            </a:r>
            <a:r>
              <a:rPr lang="en-US" altLang="el-GR" sz="2000" dirty="0">
                <a:solidFill>
                  <a:srgbClr val="000000"/>
                </a:solidFill>
                <a:cs typeface="Courier New" pitchFamily="49" charset="0"/>
              </a:rPr>
              <a:t>,</a:t>
            </a:r>
            <a:r>
              <a:rPr lang="en-US" altLang="el-GR" sz="2000" dirty="0">
                <a:solidFill>
                  <a:srgbClr val="4DA6FF"/>
                </a:solidFill>
                <a:cs typeface="Courier New" pitchFamily="49" charset="0"/>
              </a:rPr>
              <a:t> 6</a:t>
            </a:r>
            <a:r>
              <a:rPr lang="en-US" altLang="el-GR" sz="2000" dirty="0">
                <a:solidFill>
                  <a:srgbClr val="000000"/>
                </a:solidFill>
                <a:cs typeface="Courier New" pitchFamily="49" charset="0"/>
              </a:rPr>
              <a:t>,</a:t>
            </a:r>
            <a:r>
              <a:rPr lang="en-US" altLang="el-GR" sz="2000" dirty="0">
                <a:solidFill>
                  <a:srgbClr val="4DA6FF"/>
                </a:solidFill>
                <a:cs typeface="Courier New" pitchFamily="49" charset="0"/>
              </a:rPr>
              <a:t> 7</a:t>
            </a:r>
            <a:r>
              <a:rPr lang="en-US" altLang="el-GR" sz="2000" dirty="0">
                <a:solidFill>
                  <a:srgbClr val="000000"/>
                </a:solidFill>
                <a:cs typeface="Courier New" pitchFamily="49" charset="0"/>
              </a:rPr>
              <a:t>,</a:t>
            </a:r>
            <a:r>
              <a:rPr lang="en-US" altLang="el-GR" sz="2000" dirty="0">
                <a:solidFill>
                  <a:srgbClr val="4DA6FF"/>
                </a:solidFill>
                <a:cs typeface="Courier New" pitchFamily="49" charset="0"/>
              </a:rPr>
              <a:t> 5</a:t>
            </a:r>
            <a:r>
              <a:rPr lang="en-US" altLang="el-GR" sz="2000" dirty="0">
                <a:solidFill>
                  <a:srgbClr val="000000"/>
                </a:solidFill>
                <a:cs typeface="Courier New" pitchFamily="49" charset="0"/>
              </a:rPr>
              <a:t>,</a:t>
            </a:r>
            <a:r>
              <a:rPr lang="en-US" altLang="el-GR" sz="2000" dirty="0">
                <a:solidFill>
                  <a:srgbClr val="4DA6FF"/>
                </a:solidFill>
                <a:cs typeface="Courier New" pitchFamily="49" charset="0"/>
              </a:rPr>
              <a:t> 6</a:t>
            </a:r>
            <a:r>
              <a:rPr lang="en-US" altLang="el-GR" sz="2000" dirty="0">
                <a:solidFill>
                  <a:srgbClr val="000000"/>
                </a:solidFill>
                <a:cs typeface="Courier New" pitchFamily="49" charset="0"/>
              </a:rPr>
              <a:t>,</a:t>
            </a:r>
            <a:r>
              <a:rPr lang="en-US" altLang="el-GR" sz="2000" dirty="0">
                <a:solidFill>
                  <a:srgbClr val="4DA6FF"/>
                </a:solidFill>
                <a:cs typeface="Courier New" pitchFamily="49" charset="0"/>
              </a:rPr>
              <a:t> 4</a:t>
            </a:r>
            <a:r>
              <a:rPr lang="en-US" altLang="el-GR" sz="2000" dirty="0">
                <a:solidFill>
                  <a:srgbClr val="000000"/>
                </a:solidFill>
                <a:cs typeface="Courier New" pitchFamily="49" charset="0"/>
              </a:rPr>
              <a:t>,</a:t>
            </a:r>
            <a:r>
              <a:rPr lang="en-US" altLang="el-GR" sz="2000" dirty="0">
                <a:solidFill>
                  <a:srgbClr val="4DA6FF"/>
                </a:solidFill>
                <a:cs typeface="Courier New" pitchFamily="49" charset="0"/>
              </a:rPr>
              <a:t> 8</a:t>
            </a:r>
            <a:r>
              <a:rPr lang="en-US" altLang="el-GR" sz="2000" dirty="0">
                <a:solidFill>
                  <a:srgbClr val="000000"/>
                </a:solidFill>
                <a:cs typeface="Courier New" pitchFamily="49" charset="0"/>
              </a:rPr>
              <a:t>,</a:t>
            </a:r>
            <a:r>
              <a:rPr lang="en-US" altLang="el-GR" sz="2000" dirty="0">
                <a:solidFill>
                  <a:srgbClr val="4DA6FF"/>
                </a:solidFill>
                <a:cs typeface="Courier New" pitchFamily="49" charset="0"/>
              </a:rPr>
              <a:t> 6</a:t>
            </a:r>
            <a:r>
              <a:rPr lang="en-US" altLang="el-GR" sz="2000" dirty="0">
                <a:solidFill>
                  <a:srgbClr val="000000"/>
                </a:solidFill>
                <a:cs typeface="Courier New" pitchFamily="49" charset="0"/>
              </a:rPr>
              <a:t>,</a:t>
            </a:r>
            <a:r>
              <a:rPr lang="en-US" altLang="el-GR" sz="2000" dirty="0">
                <a:solidFill>
                  <a:srgbClr val="4DA6FF"/>
                </a:solidFill>
                <a:cs typeface="Courier New" pitchFamily="49" charset="0"/>
              </a:rPr>
              <a:t> 8</a:t>
            </a:r>
            <a:r>
              <a:rPr lang="en-US" altLang="el-GR" sz="2000" dirty="0">
                <a:solidFill>
                  <a:srgbClr val="000000"/>
                </a:solidFill>
                <a:cs typeface="Courier New" pitchFamily="49" charset="0"/>
              </a:rPr>
              <a:t>,</a:t>
            </a:r>
            <a:r>
              <a:rPr lang="en-US" altLang="el-GR" sz="2000" dirty="0">
                <a:solidFill>
                  <a:srgbClr val="4DA6FF"/>
                </a:solidFill>
                <a:cs typeface="Courier New" pitchFamily="49" charset="0"/>
              </a:rPr>
              <a:t> 10 </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15   </a:t>
            </a:r>
            <a:endParaRPr lang="en-US" altLang="el-GR" sz="2000" dirty="0">
              <a:solidFill>
                <a:srgbClr val="000000"/>
              </a:solidFill>
              <a:cs typeface="Times New Roman" pitchFamily="18" charset="0"/>
            </a:endParaRPr>
          </a:p>
          <a:p>
            <a:r>
              <a:rPr lang="en-US" altLang="el-GR" sz="2000" u="sng" dirty="0">
                <a:solidFill>
                  <a:srgbClr val="5F5F5F"/>
                </a:solidFill>
                <a:cs typeface="Times New Roman" pitchFamily="18" charset="0"/>
              </a:rPr>
              <a:t>16</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a:t>
            </a:r>
            <a:r>
              <a:rPr lang="en-US" altLang="el-GR" sz="2000" dirty="0" err="1">
                <a:solidFill>
                  <a:srgbClr val="275AFF"/>
                </a:solidFill>
                <a:cs typeface="Courier New" pitchFamily="49" charset="0"/>
              </a:rPr>
              <a:t>int</a:t>
            </a:r>
            <a:r>
              <a:rPr lang="en-US" altLang="el-GR" sz="2000" dirty="0">
                <a:solidFill>
                  <a:srgbClr val="000000"/>
                </a:solidFill>
                <a:cs typeface="Courier New" pitchFamily="49" charset="0"/>
              </a:rPr>
              <a:t>[] frequency = </a:t>
            </a:r>
            <a:r>
              <a:rPr lang="en-US" altLang="el-GR" sz="2000" dirty="0">
                <a:solidFill>
                  <a:srgbClr val="275AFF"/>
                </a:solidFill>
                <a:cs typeface="Courier New" pitchFamily="49" charset="0"/>
              </a:rPr>
              <a:t>new</a:t>
            </a:r>
            <a:r>
              <a:rPr lang="en-US" altLang="el-GR" sz="2000" dirty="0">
                <a:solidFill>
                  <a:srgbClr val="000000"/>
                </a:solidFill>
                <a:cs typeface="Courier New" pitchFamily="49" charset="0"/>
              </a:rPr>
              <a:t> </a:t>
            </a:r>
            <a:r>
              <a:rPr lang="en-US" altLang="el-GR" sz="2000" dirty="0" err="1">
                <a:solidFill>
                  <a:srgbClr val="275AFF"/>
                </a:solidFill>
                <a:cs typeface="Courier New" pitchFamily="49" charset="0"/>
              </a:rPr>
              <a:t>int</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11</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17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string</a:t>
            </a:r>
            <a:r>
              <a:rPr lang="en-US" altLang="el-GR" sz="2000" dirty="0">
                <a:solidFill>
                  <a:srgbClr val="000000"/>
                </a:solidFill>
                <a:cs typeface="Courier New" pitchFamily="49" charset="0"/>
              </a:rPr>
              <a:t> output = </a:t>
            </a:r>
            <a:r>
              <a:rPr lang="en-US" altLang="el-GR" sz="2000" dirty="0">
                <a:solidFill>
                  <a:srgbClr val="4DA6FF"/>
                </a:solidFill>
                <a:cs typeface="Courier New" pitchFamily="49" charset="0"/>
              </a:rPr>
              <a:t>""</a:t>
            </a:r>
            <a:r>
              <a:rPr lang="en-US" altLang="el-GR" sz="2000" dirty="0">
                <a:solidFill>
                  <a:srgbClr val="000000"/>
                </a:solidFill>
                <a:cs typeface="Courier New" pitchFamily="49" charset="0"/>
              </a:rPr>
              <a:t>;</a:t>
            </a:r>
            <a:endParaRPr lang="el-GR" sz="2000" dirty="0"/>
          </a:p>
        </p:txBody>
      </p:sp>
      <p:sp>
        <p:nvSpPr>
          <p:cNvPr id="11" name="Text Box 5" descr="."/>
          <p:cNvSpPr txBox="1">
            <a:spLocks noChangeArrowheads="1"/>
          </p:cNvSpPr>
          <p:nvPr>
            <p:custDataLst>
              <p:tags r:id="rId4"/>
            </p:custDataLst>
          </p:nvPr>
        </p:nvSpPr>
        <p:spPr bwMode="auto">
          <a:xfrm>
            <a:off x="5652120" y="2924944"/>
            <a:ext cx="2133600" cy="1015663"/>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dirty="0">
                <a:latin typeface="+mn-lt"/>
                <a:cs typeface="Times New Roman" pitchFamily="18" charset="0"/>
              </a:rPr>
              <a:t>Declare and initialize  integer array responses</a:t>
            </a:r>
          </a:p>
        </p:txBody>
      </p:sp>
      <p:sp>
        <p:nvSpPr>
          <p:cNvPr id="12" name="Line 6" descr="."/>
          <p:cNvSpPr>
            <a:spLocks noChangeShapeType="1"/>
          </p:cNvSpPr>
          <p:nvPr/>
        </p:nvSpPr>
        <p:spPr bwMode="auto">
          <a:xfrm flipH="1">
            <a:off x="1835696" y="3432773"/>
            <a:ext cx="3816424" cy="93233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3" name="Text Box 8" descr="."/>
          <p:cNvSpPr txBox="1">
            <a:spLocks noChangeArrowheads="1"/>
          </p:cNvSpPr>
          <p:nvPr>
            <p:custDataLst>
              <p:tags r:id="rId5"/>
            </p:custDataLst>
          </p:nvPr>
        </p:nvSpPr>
        <p:spPr bwMode="auto">
          <a:xfrm>
            <a:off x="6084168" y="4869160"/>
            <a:ext cx="2209800" cy="1015663"/>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dirty="0">
                <a:latin typeface="+mn-lt"/>
                <a:cs typeface="Times New Roman" pitchFamily="18" charset="0"/>
              </a:rPr>
              <a:t>Declare and allocate integer array frequency</a:t>
            </a:r>
          </a:p>
        </p:txBody>
      </p:sp>
      <p:sp>
        <p:nvSpPr>
          <p:cNvPr id="14" name="Line 9" descr="."/>
          <p:cNvSpPr>
            <a:spLocks noChangeShapeType="1"/>
          </p:cNvSpPr>
          <p:nvPr/>
        </p:nvSpPr>
        <p:spPr bwMode="auto">
          <a:xfrm flipH="1">
            <a:off x="1835696" y="5376989"/>
            <a:ext cx="4248472" cy="2842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33</a:t>
            </a:fld>
            <a:endParaRPr lang="el-GR" sz="1400" dirty="0"/>
          </a:p>
        </p:txBody>
      </p:sp>
    </p:spTree>
    <p:custDataLst>
      <p:tags r:id="rId1"/>
    </p:custDataLst>
    <p:extLst>
      <p:ext uri="{BB962C8B-B14F-4D97-AF65-F5344CB8AC3E}">
        <p14:creationId xmlns:p14="http://schemas.microsoft.com/office/powerpoint/2010/main" val="20955001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r>
              <a:rPr lang="el-GR" altLang="el-GR" sz="4000" u="sng" dirty="0" smtClean="0">
                <a:solidFill>
                  <a:schemeClr val="tx2"/>
                </a:solidFill>
              </a:rPr>
              <a:t>…..(2 </a:t>
            </a:r>
            <a:r>
              <a:rPr lang="el-GR" altLang="el-GR" sz="4000" u="sng" dirty="0">
                <a:solidFill>
                  <a:schemeClr val="tx2"/>
                </a:solidFill>
              </a:rPr>
              <a:t>από 3)</a:t>
            </a:r>
            <a:endParaRPr lang="el-GR" altLang="el-GR" sz="4000" u="sng" dirty="0">
              <a:solidFill>
                <a:schemeClr val="tx2"/>
              </a:solidFill>
              <a:latin typeface="+mn-lt"/>
            </a:endParaRPr>
          </a:p>
        </p:txBody>
      </p:sp>
      <p:sp>
        <p:nvSpPr>
          <p:cNvPr id="3" name="Ορθογώνιο 2" descr="   &#10;// increment the frequency for each response,&#10;for int answer ίσο με 0, answer μικρότερο του responses τελεία Length, answer++ ,&#10;++ frequency, responses, answer, (σχόλιο: For every element in responses, increment the frequency element that corresponds to the answer),&#10;   &#10;output += Rating \ t Frequency \ n, &#10;   &#10;// output results,&#10;for int rating ίσο με 1, rating μικρότερο του frequency τελεία Length, rating++,&#10;output += rating σύν  \ t  σύν frequency, rating σύν  \ n, (σχόλιο: Output the number of times each response appeared),&#10;   &#10;Message Box τελεία Show, output, Student poll program, &#10;Message Box Buttons τελεία OK, Message Box Icon τελεία Information,&#10;   &#10;άγκιστρο, // end method Main,&#10;   &#10;άγκιστρο, // end class Student Poll.&#10;"/>
          <p:cNvSpPr/>
          <p:nvPr>
            <p:custDataLst>
              <p:tags r:id="rId3"/>
            </p:custDataLst>
          </p:nvPr>
        </p:nvSpPr>
        <p:spPr>
          <a:xfrm>
            <a:off x="467544" y="980728"/>
            <a:ext cx="8219256" cy="5324535"/>
          </a:xfrm>
          <a:prstGeom prst="rect">
            <a:avLst/>
          </a:prstGeom>
        </p:spPr>
        <p:txBody>
          <a:bodyPr wrap="square">
            <a:spAutoFit/>
          </a:bodyPr>
          <a:lstStyle/>
          <a:p>
            <a:r>
              <a:rPr lang="en-US" altLang="el-GR" sz="2000" dirty="0">
                <a:solidFill>
                  <a:srgbClr val="5F5F5F"/>
                </a:solidFill>
                <a:cs typeface="Times New Roman" pitchFamily="18" charset="0"/>
              </a:rPr>
              <a:t>18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19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increment the frequency for each response</a:t>
            </a:r>
            <a:endParaRPr lang="en-US" altLang="el-GR" sz="2000" dirty="0">
              <a:solidFill>
                <a:schemeClr val="accent5">
                  <a:lumMod val="75000"/>
                </a:schemeClr>
              </a:solidFill>
              <a:cs typeface="Times New Roman" pitchFamily="18" charset="0"/>
            </a:endParaRPr>
          </a:p>
          <a:p>
            <a:r>
              <a:rPr lang="en-US" altLang="el-GR" sz="2000" u="sng" dirty="0">
                <a:solidFill>
                  <a:srgbClr val="5F5F5F"/>
                </a:solidFill>
                <a:cs typeface="Times New Roman" pitchFamily="18" charset="0"/>
              </a:rPr>
              <a:t>20</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for</a:t>
            </a:r>
            <a:r>
              <a:rPr lang="en-US" altLang="el-GR" sz="2000" dirty="0">
                <a:solidFill>
                  <a:srgbClr val="000000"/>
                </a:solidFill>
                <a:cs typeface="Courier New" pitchFamily="49" charset="0"/>
              </a:rPr>
              <a:t> ( </a:t>
            </a:r>
            <a:r>
              <a:rPr lang="en-US" altLang="el-GR" sz="2000" dirty="0" err="1">
                <a:solidFill>
                  <a:srgbClr val="275AFF"/>
                </a:solidFill>
                <a:cs typeface="Courier New" pitchFamily="49" charset="0"/>
              </a:rPr>
              <a:t>int</a:t>
            </a:r>
            <a:r>
              <a:rPr lang="en-US" altLang="el-GR" sz="2000" dirty="0">
                <a:solidFill>
                  <a:srgbClr val="000000"/>
                </a:solidFill>
                <a:cs typeface="Courier New" pitchFamily="49" charset="0"/>
              </a:rPr>
              <a:t> answer = </a:t>
            </a:r>
            <a:r>
              <a:rPr lang="en-US" altLang="el-GR" sz="2000" dirty="0">
                <a:solidFill>
                  <a:srgbClr val="4DA6FF"/>
                </a:solidFill>
                <a:cs typeface="Courier New" pitchFamily="49" charset="0"/>
              </a:rPr>
              <a:t>0</a:t>
            </a:r>
            <a:r>
              <a:rPr lang="en-US" altLang="el-GR" sz="2000" dirty="0">
                <a:solidFill>
                  <a:srgbClr val="000000"/>
                </a:solidFill>
                <a:cs typeface="Courier New" pitchFamily="49" charset="0"/>
              </a:rPr>
              <a:t>; answer &lt; </a:t>
            </a:r>
            <a:r>
              <a:rPr lang="en-US" altLang="el-GR" sz="2000" dirty="0" err="1">
                <a:solidFill>
                  <a:srgbClr val="000000"/>
                </a:solidFill>
                <a:cs typeface="Courier New" pitchFamily="49" charset="0"/>
              </a:rPr>
              <a:t>responses.Length</a:t>
            </a:r>
            <a:r>
              <a:rPr lang="en-US" altLang="el-GR" sz="2000" dirty="0">
                <a:solidFill>
                  <a:srgbClr val="000000"/>
                </a:solidFill>
                <a:cs typeface="Courier New" pitchFamily="49" charset="0"/>
              </a:rPr>
              <a:t>; answer++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21   </a:t>
            </a:r>
            <a:r>
              <a:rPr lang="en-US" altLang="el-GR" sz="2000" dirty="0">
                <a:solidFill>
                  <a:srgbClr val="000000"/>
                </a:solidFill>
                <a:cs typeface="Courier New" pitchFamily="49" charset="0"/>
              </a:rPr>
              <a:t>         ++frequency[ responses[ answer ]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22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23   </a:t>
            </a:r>
            <a:r>
              <a:rPr lang="en-US" altLang="el-GR" sz="2000" dirty="0">
                <a:solidFill>
                  <a:srgbClr val="000000"/>
                </a:solidFill>
                <a:cs typeface="Courier New" pitchFamily="49" charset="0"/>
              </a:rPr>
              <a:t>      output += </a:t>
            </a:r>
            <a:r>
              <a:rPr lang="en-US" altLang="el-GR" sz="2000" dirty="0">
                <a:solidFill>
                  <a:srgbClr val="4DA6FF"/>
                </a:solidFill>
                <a:cs typeface="Courier New" pitchFamily="49" charset="0"/>
              </a:rPr>
              <a:t>"Rating\</a:t>
            </a:r>
            <a:r>
              <a:rPr lang="en-US" altLang="el-GR" sz="2000" dirty="0" err="1">
                <a:solidFill>
                  <a:srgbClr val="4DA6FF"/>
                </a:solidFill>
                <a:cs typeface="Courier New" pitchFamily="49" charset="0"/>
              </a:rPr>
              <a:t>tFrequency</a:t>
            </a:r>
            <a:r>
              <a:rPr lang="en-US" altLang="el-GR" sz="2000" dirty="0">
                <a:solidFill>
                  <a:srgbClr val="4DA6FF"/>
                </a:solidFill>
                <a:cs typeface="Courier New" pitchFamily="49" charset="0"/>
              </a:rPr>
              <a:t>\n"</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24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25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output results</a:t>
            </a:r>
            <a:endParaRPr lang="en-US" altLang="el-GR" sz="2000" dirty="0">
              <a:solidFill>
                <a:schemeClr val="accent5">
                  <a:lumMod val="75000"/>
                </a:schemeClr>
              </a:solidFill>
              <a:cs typeface="Times New Roman" pitchFamily="18" charset="0"/>
            </a:endParaRPr>
          </a:p>
          <a:p>
            <a:r>
              <a:rPr lang="en-US" altLang="el-GR" sz="2000" u="sng" dirty="0">
                <a:solidFill>
                  <a:srgbClr val="5F5F5F"/>
                </a:solidFill>
                <a:cs typeface="Times New Roman" pitchFamily="18" charset="0"/>
              </a:rPr>
              <a:t>26</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for</a:t>
            </a:r>
            <a:r>
              <a:rPr lang="en-US" altLang="el-GR" sz="2000" dirty="0">
                <a:solidFill>
                  <a:srgbClr val="000000"/>
                </a:solidFill>
                <a:cs typeface="Courier New" pitchFamily="49" charset="0"/>
              </a:rPr>
              <a:t> ( </a:t>
            </a:r>
            <a:r>
              <a:rPr lang="en-US" altLang="el-GR" sz="2000" dirty="0" err="1">
                <a:solidFill>
                  <a:srgbClr val="275AFF"/>
                </a:solidFill>
                <a:cs typeface="Courier New" pitchFamily="49" charset="0"/>
              </a:rPr>
              <a:t>int</a:t>
            </a:r>
            <a:r>
              <a:rPr lang="en-US" altLang="el-GR" sz="2000" dirty="0">
                <a:solidFill>
                  <a:srgbClr val="000000"/>
                </a:solidFill>
                <a:cs typeface="Courier New" pitchFamily="49" charset="0"/>
              </a:rPr>
              <a:t> rating = 1; rating &lt; </a:t>
            </a:r>
            <a:r>
              <a:rPr lang="en-US" altLang="el-GR" sz="2000" dirty="0" err="1">
                <a:solidFill>
                  <a:srgbClr val="000000"/>
                </a:solidFill>
                <a:cs typeface="Courier New" pitchFamily="49" charset="0"/>
              </a:rPr>
              <a:t>frequency.Length</a:t>
            </a:r>
            <a:r>
              <a:rPr lang="en-US" altLang="el-GR" sz="2000" dirty="0">
                <a:solidFill>
                  <a:srgbClr val="000000"/>
                </a:solidFill>
                <a:cs typeface="Courier New" pitchFamily="49" charset="0"/>
              </a:rPr>
              <a:t>; rating++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27   </a:t>
            </a:r>
            <a:r>
              <a:rPr lang="en-US" altLang="el-GR" sz="2000" dirty="0">
                <a:solidFill>
                  <a:srgbClr val="000000"/>
                </a:solidFill>
                <a:cs typeface="Courier New" pitchFamily="49" charset="0"/>
              </a:rPr>
              <a:t>         output += rating + </a:t>
            </a:r>
            <a:r>
              <a:rPr lang="en-US" altLang="el-GR" sz="2000" dirty="0">
                <a:solidFill>
                  <a:srgbClr val="4DA6FF"/>
                </a:solidFill>
                <a:cs typeface="Courier New" pitchFamily="49" charset="0"/>
              </a:rPr>
              <a:t>"\t"</a:t>
            </a:r>
            <a:r>
              <a:rPr lang="en-US" altLang="el-GR" sz="2000" dirty="0">
                <a:solidFill>
                  <a:srgbClr val="000000"/>
                </a:solidFill>
                <a:cs typeface="Courier New" pitchFamily="49" charset="0"/>
              </a:rPr>
              <a:t> + frequency[ rating ] + </a:t>
            </a:r>
            <a:r>
              <a:rPr lang="en-US" altLang="el-GR" sz="2000" dirty="0">
                <a:solidFill>
                  <a:srgbClr val="4DA6FF"/>
                </a:solidFill>
                <a:cs typeface="Courier New" pitchFamily="49" charset="0"/>
              </a:rPr>
              <a:t>"\n"</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28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29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MessageBox.Show</a:t>
            </a:r>
            <a:r>
              <a:rPr lang="en-US" altLang="el-GR" sz="2000" dirty="0">
                <a:solidFill>
                  <a:srgbClr val="000000"/>
                </a:solidFill>
                <a:cs typeface="Courier New" pitchFamily="49" charset="0"/>
              </a:rPr>
              <a:t>( output, </a:t>
            </a:r>
            <a:r>
              <a:rPr lang="en-US" altLang="el-GR" sz="2000" dirty="0">
                <a:solidFill>
                  <a:srgbClr val="4DA6FF"/>
                </a:solidFill>
                <a:cs typeface="Courier New" pitchFamily="49" charset="0"/>
              </a:rPr>
              <a:t>"Student poll program"</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30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MessageBoxButtons.</a:t>
            </a:r>
            <a:r>
              <a:rPr lang="en-US" altLang="el-GR" sz="2000" dirty="0" err="1">
                <a:solidFill>
                  <a:srgbClr val="4DA6FF"/>
                </a:solidFill>
                <a:cs typeface="Courier New" pitchFamily="49" charset="0"/>
              </a:rPr>
              <a:t>OK</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MessageBoxIcon.</a:t>
            </a:r>
            <a:r>
              <a:rPr lang="en-US" altLang="el-GR" sz="2000" dirty="0" err="1">
                <a:solidFill>
                  <a:srgbClr val="4DA6FF"/>
                </a:solidFill>
                <a:cs typeface="Courier New" pitchFamily="49" charset="0"/>
              </a:rPr>
              <a:t>Information</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31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32   </a:t>
            </a:r>
            <a:r>
              <a:rPr lang="en-US" altLang="el-GR" sz="2000" dirty="0">
                <a:solidFill>
                  <a:srgbClr val="000000"/>
                </a:solidFill>
                <a:cs typeface="Courier New" pitchFamily="49" charset="0"/>
              </a:rPr>
              <a:t>   } </a:t>
            </a:r>
            <a:r>
              <a:rPr lang="en-US" altLang="el-GR" sz="2000" dirty="0">
                <a:solidFill>
                  <a:schemeClr val="accent5">
                    <a:lumMod val="75000"/>
                  </a:schemeClr>
                </a:solidFill>
                <a:cs typeface="Courier New" pitchFamily="49" charset="0"/>
              </a:rPr>
              <a:t>// end method Main</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33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34   </a:t>
            </a:r>
            <a:r>
              <a:rPr lang="en-US" altLang="el-GR" sz="2000" dirty="0">
                <a:solidFill>
                  <a:srgbClr val="000000"/>
                </a:solidFill>
                <a:cs typeface="Courier New" pitchFamily="49" charset="0"/>
              </a:rPr>
              <a:t>} </a:t>
            </a:r>
            <a:r>
              <a:rPr lang="en-US" altLang="el-GR" sz="2000" dirty="0">
                <a:solidFill>
                  <a:schemeClr val="accent5">
                    <a:lumMod val="75000"/>
                  </a:schemeClr>
                </a:solidFill>
                <a:cs typeface="Courier New" pitchFamily="49" charset="0"/>
              </a:rPr>
              <a:t>// end class </a:t>
            </a:r>
            <a:r>
              <a:rPr lang="en-US" altLang="el-GR" sz="2000" dirty="0" err="1">
                <a:solidFill>
                  <a:schemeClr val="accent5">
                    <a:lumMod val="75000"/>
                  </a:schemeClr>
                </a:solidFill>
                <a:cs typeface="Courier New" pitchFamily="49" charset="0"/>
              </a:rPr>
              <a:t>StudentPoll</a:t>
            </a:r>
            <a:endParaRPr lang="en-US" altLang="el-GR" sz="2000" dirty="0">
              <a:solidFill>
                <a:schemeClr val="accent5">
                  <a:lumMod val="75000"/>
                </a:schemeClr>
              </a:solidFill>
            </a:endParaRPr>
          </a:p>
        </p:txBody>
      </p:sp>
      <p:sp>
        <p:nvSpPr>
          <p:cNvPr id="11" name="Text Box 11" descr="."/>
          <p:cNvSpPr txBox="1">
            <a:spLocks noChangeArrowheads="1"/>
          </p:cNvSpPr>
          <p:nvPr>
            <p:custDataLst>
              <p:tags r:id="rId4"/>
            </p:custDataLst>
          </p:nvPr>
        </p:nvSpPr>
        <p:spPr bwMode="auto">
          <a:xfrm>
            <a:off x="5436096" y="2057400"/>
            <a:ext cx="2971800" cy="1323439"/>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dirty="0">
                <a:latin typeface="+mn-lt"/>
                <a:cs typeface="Times New Roman" pitchFamily="18" charset="0"/>
              </a:rPr>
              <a:t>For every element in responses, increment the frequency element that corresponds to the answer</a:t>
            </a:r>
          </a:p>
        </p:txBody>
      </p:sp>
      <p:sp>
        <p:nvSpPr>
          <p:cNvPr id="12" name="Line 12" descr="."/>
          <p:cNvSpPr>
            <a:spLocks noChangeShapeType="1"/>
          </p:cNvSpPr>
          <p:nvPr/>
        </p:nvSpPr>
        <p:spPr bwMode="auto">
          <a:xfrm flipH="1" flipV="1">
            <a:off x="1763688" y="2204865"/>
            <a:ext cx="3672408" cy="5142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3" name="Text Box 14" descr="."/>
          <p:cNvSpPr txBox="1">
            <a:spLocks noChangeArrowheads="1"/>
          </p:cNvSpPr>
          <p:nvPr>
            <p:custDataLst>
              <p:tags r:id="rId5"/>
            </p:custDataLst>
          </p:nvPr>
        </p:nvSpPr>
        <p:spPr bwMode="auto">
          <a:xfrm>
            <a:off x="4978896" y="5229200"/>
            <a:ext cx="3429000" cy="707886"/>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dirty="0">
                <a:latin typeface="+mn-lt"/>
                <a:cs typeface="Times New Roman" pitchFamily="18" charset="0"/>
              </a:rPr>
              <a:t>Output the number of times each response appeared</a:t>
            </a:r>
          </a:p>
        </p:txBody>
      </p:sp>
      <p:sp>
        <p:nvSpPr>
          <p:cNvPr id="14" name="Line 15" descr="."/>
          <p:cNvSpPr>
            <a:spLocks noChangeShapeType="1"/>
          </p:cNvSpPr>
          <p:nvPr/>
        </p:nvSpPr>
        <p:spPr bwMode="auto">
          <a:xfrm flipH="1" flipV="1">
            <a:off x="2483768" y="4005064"/>
            <a:ext cx="2495128" cy="157807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34</a:t>
            </a:fld>
            <a:endParaRPr lang="el-GR" sz="1400" dirty="0"/>
          </a:p>
        </p:txBody>
      </p:sp>
    </p:spTree>
    <p:custDataLst>
      <p:tags r:id="rId1"/>
    </p:custDataLst>
    <p:extLst>
      <p:ext uri="{BB962C8B-B14F-4D97-AF65-F5344CB8AC3E}">
        <p14:creationId xmlns:p14="http://schemas.microsoft.com/office/powerpoint/2010/main" val="20955001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r>
              <a:rPr lang="el-GR" altLang="el-GR" sz="4000" u="sng" dirty="0" smtClean="0">
                <a:solidFill>
                  <a:schemeClr val="tx2"/>
                </a:solidFill>
              </a:rPr>
              <a:t>…..(3 </a:t>
            </a:r>
            <a:r>
              <a:rPr lang="el-GR" altLang="el-GR" sz="4000" u="sng" dirty="0">
                <a:solidFill>
                  <a:schemeClr val="tx2"/>
                </a:solidFill>
              </a:rPr>
              <a:t>από 3)</a:t>
            </a:r>
            <a:endParaRPr lang="el-GR" altLang="el-GR" sz="4000" u="sng" dirty="0">
              <a:solidFill>
                <a:schemeClr val="tx2"/>
              </a:solidFill>
              <a:latin typeface="+mn-lt"/>
            </a:endParaRPr>
          </a:p>
        </p:txBody>
      </p:sp>
      <p:pic>
        <p:nvPicPr>
          <p:cNvPr id="6" name="Picture 16" descr="Program outpu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1052736"/>
            <a:ext cx="3995936" cy="531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35</a:t>
            </a:fld>
            <a:endParaRPr lang="el-GR" sz="1400" dirty="0"/>
          </a:p>
        </p:txBody>
      </p:sp>
    </p:spTree>
    <p:custDataLst>
      <p:tags r:id="rId1"/>
    </p:custDataLst>
    <p:extLst>
      <p:ext uri="{BB962C8B-B14F-4D97-AF65-F5344CB8AC3E}">
        <p14:creationId xmlns:p14="http://schemas.microsoft.com/office/powerpoint/2010/main" val="20955001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r>
              <a:rPr lang="el-GR" altLang="el-GR" sz="4000" u="sng" dirty="0">
                <a:solidFill>
                  <a:schemeClr val="tx2"/>
                </a:solidFill>
              </a:rPr>
              <a:t>Αρχικοποίηση ενός Τετράγωνου Δισδιάστατου πίνακα</a:t>
            </a:r>
            <a:endParaRPr lang="el-GR" altLang="el-GR" sz="4000" u="sng" dirty="0">
              <a:solidFill>
                <a:schemeClr val="tx2"/>
              </a:solidFill>
              <a:latin typeface="+mn-lt"/>
            </a:endParaRPr>
          </a:p>
        </p:txBody>
      </p:sp>
      <p:sp>
        <p:nvSpPr>
          <p:cNvPr id="8" name="Rectangle 3" descr="Η αρχικοποίηση ενός δισδιάστατου πίνακα ακολουθεί τη λογική ενός μονοδιάστατου:&#10; τύπος[ , ] όνομα κάτω παύλα πίνακα ίσο με άγκιστρο,&#10;        άγκισστρο,τιμή, τιμή,...,τιμή,άγκιστρο,&#10;       άγκιστρο, τιμή, τιμή,...,τιμή,&#10;       ...&#10;       τιμή, τιμή,...,τιμή, άγκιστρο,&#10;               άγκιστρο, &#10;παραδείγματος χάρην,&#10;int[,] a 1 ίσο με άγκιστρο, άγιστρο, 1, 2, 3, άγκιστρο, άγκιστρο, 4, 5, 6 άγκιστρο, άγκιστρο.&#10;int[,] a 2 ίσο με new int,3,4.&#10;"/>
          <p:cNvSpPr txBox="1">
            <a:spLocks noChangeArrowheads="1"/>
          </p:cNvSpPr>
          <p:nvPr/>
        </p:nvSpPr>
        <p:spPr>
          <a:xfrm>
            <a:off x="533400" y="1600200"/>
            <a:ext cx="8077200" cy="495300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000" dirty="0"/>
              <a:t>Η</a:t>
            </a:r>
            <a:r>
              <a:rPr lang="el-GR" altLang="el-GR" sz="2000" dirty="0" smtClean="0"/>
              <a:t> αρχικοποίηση ενός δισδιάστατου πίνακα ακολουθεί τη λογική ενός μονοδιάστατου:</a:t>
            </a:r>
          </a:p>
          <a:p>
            <a:pPr>
              <a:buFont typeface="ZapfDingbats" pitchFamily="82" charset="2"/>
              <a:buNone/>
            </a:pPr>
            <a:r>
              <a:rPr lang="el-GR" altLang="el-GR" sz="2000" dirty="0" smtClean="0"/>
              <a:t> τύπος[ , ] </a:t>
            </a:r>
            <a:r>
              <a:rPr lang="el-GR" altLang="el-GR" sz="2000" dirty="0" err="1" smtClean="0"/>
              <a:t>όνομα_πίνακα</a:t>
            </a:r>
            <a:r>
              <a:rPr lang="el-GR" altLang="el-GR" sz="2000" dirty="0" smtClean="0"/>
              <a:t> = {</a:t>
            </a:r>
            <a:endParaRPr lang="en-US" altLang="el-GR" sz="2000" dirty="0" smtClean="0"/>
          </a:p>
          <a:p>
            <a:pPr>
              <a:buFont typeface="ZapfDingbats" pitchFamily="82" charset="2"/>
              <a:buNone/>
            </a:pPr>
            <a:r>
              <a:rPr lang="el-GR" altLang="el-GR" sz="2000" dirty="0" smtClean="0"/>
              <a:t> 					  {τιμή, </a:t>
            </a:r>
            <a:r>
              <a:rPr lang="el-GR" altLang="el-GR" sz="2000" dirty="0" err="1" smtClean="0"/>
              <a:t>τιμή,...,τιμή</a:t>
            </a:r>
            <a:r>
              <a:rPr lang="el-GR" altLang="el-GR" sz="2000" dirty="0" smtClean="0"/>
              <a:t>},</a:t>
            </a:r>
            <a:endParaRPr lang="en-US" altLang="el-GR" sz="2000" dirty="0" smtClean="0"/>
          </a:p>
          <a:p>
            <a:pPr>
              <a:buFont typeface="ZapfDingbats" pitchFamily="82" charset="2"/>
              <a:buNone/>
            </a:pPr>
            <a:r>
              <a:rPr lang="el-GR" altLang="el-GR" sz="2000" dirty="0" smtClean="0"/>
              <a:t>					  {τιμή, </a:t>
            </a:r>
            <a:r>
              <a:rPr lang="el-GR" altLang="el-GR" sz="2000" dirty="0" err="1" smtClean="0"/>
              <a:t>τιμή,...,τιμή</a:t>
            </a:r>
            <a:r>
              <a:rPr lang="el-GR" altLang="el-GR" sz="2000" dirty="0" smtClean="0"/>
              <a:t>},</a:t>
            </a:r>
            <a:endParaRPr lang="en-US" altLang="el-GR" sz="2000" dirty="0" smtClean="0"/>
          </a:p>
          <a:p>
            <a:pPr>
              <a:buFont typeface="ZapfDingbats" pitchFamily="82" charset="2"/>
              <a:buNone/>
            </a:pPr>
            <a:r>
              <a:rPr lang="el-GR" altLang="el-GR" sz="2000" dirty="0" smtClean="0"/>
              <a:t>					  ...</a:t>
            </a:r>
            <a:endParaRPr lang="en-US" altLang="el-GR" sz="2000" dirty="0" smtClean="0"/>
          </a:p>
          <a:p>
            <a:pPr>
              <a:buFont typeface="ZapfDingbats" pitchFamily="82" charset="2"/>
              <a:buNone/>
            </a:pPr>
            <a:r>
              <a:rPr lang="el-GR" altLang="el-GR" sz="2000" dirty="0" smtClean="0"/>
              <a:t>					  {τιμή, </a:t>
            </a:r>
            <a:r>
              <a:rPr lang="el-GR" altLang="el-GR" sz="2000" dirty="0" err="1" smtClean="0"/>
              <a:t>τιμή,...,τιμή</a:t>
            </a:r>
            <a:r>
              <a:rPr lang="el-GR" altLang="el-GR" sz="2000" dirty="0" smtClean="0"/>
              <a:t>},</a:t>
            </a:r>
            <a:endParaRPr lang="en-US" altLang="el-GR" sz="2000" dirty="0" smtClean="0"/>
          </a:p>
          <a:p>
            <a:pPr>
              <a:buFont typeface="ZapfDingbats" pitchFamily="82" charset="2"/>
              <a:buNone/>
            </a:pPr>
            <a:r>
              <a:rPr lang="el-GR" altLang="el-GR" sz="2000" dirty="0" smtClean="0"/>
              <a:t>				           }; </a:t>
            </a:r>
          </a:p>
          <a:p>
            <a:pPr>
              <a:buFont typeface="ZapfDingbats" pitchFamily="82" charset="2"/>
              <a:buNone/>
            </a:pPr>
            <a:r>
              <a:rPr lang="el-GR" altLang="el-GR" sz="2000" dirty="0" smtClean="0"/>
              <a:t>π.χ.</a:t>
            </a:r>
            <a:endParaRPr lang="en-US" altLang="el-GR" sz="2000" dirty="0" smtClean="0"/>
          </a:p>
          <a:p>
            <a:pPr>
              <a:lnSpc>
                <a:spcPct val="90000"/>
              </a:lnSpc>
              <a:buFont typeface="ZapfDingbats" pitchFamily="82" charset="2"/>
              <a:buNone/>
            </a:pPr>
            <a:r>
              <a:rPr lang="en-US" altLang="el-GR" sz="2000" b="1" dirty="0" err="1" smtClean="0">
                <a:solidFill>
                  <a:schemeClr val="accent1"/>
                </a:solidFill>
                <a:cs typeface="Courier New" pitchFamily="49" charset="0"/>
              </a:rPr>
              <a:t>int</a:t>
            </a:r>
            <a:r>
              <a:rPr lang="en-US" altLang="el-GR" sz="2000" b="1" dirty="0" smtClean="0">
                <a:cs typeface="Courier New" pitchFamily="49" charset="0"/>
              </a:rPr>
              <a:t>[,]</a:t>
            </a:r>
            <a:r>
              <a:rPr lang="en-US" altLang="el-GR" sz="2000" b="1" dirty="0" smtClean="0">
                <a:solidFill>
                  <a:srgbClr val="000000"/>
                </a:solidFill>
                <a:cs typeface="Courier New" pitchFamily="49" charset="0"/>
              </a:rPr>
              <a:t> a1 = { { </a:t>
            </a:r>
            <a:r>
              <a:rPr lang="el-GR" altLang="el-GR" sz="2000" b="1" dirty="0" smtClean="0">
                <a:cs typeface="Courier New" pitchFamily="49" charset="0"/>
              </a:rPr>
              <a:t>1</a:t>
            </a:r>
            <a:r>
              <a:rPr lang="en-US" altLang="el-GR" sz="2000" b="1" dirty="0" smtClean="0">
                <a:cs typeface="Courier New" pitchFamily="49" charset="0"/>
              </a:rPr>
              <a:t>, 2, 3 }, { 4, 5, 6 } </a:t>
            </a:r>
            <a:r>
              <a:rPr lang="en-US" altLang="el-GR" sz="2000" b="1" dirty="0" smtClean="0">
                <a:solidFill>
                  <a:srgbClr val="000000"/>
                </a:solidFill>
                <a:cs typeface="Courier New" pitchFamily="49" charset="0"/>
              </a:rPr>
              <a:t>};</a:t>
            </a:r>
          </a:p>
          <a:p>
            <a:pPr>
              <a:lnSpc>
                <a:spcPct val="90000"/>
              </a:lnSpc>
              <a:buFont typeface="ZapfDingbats" pitchFamily="82" charset="2"/>
              <a:buNone/>
            </a:pPr>
            <a:r>
              <a:rPr lang="en-US" altLang="el-GR" sz="2000" b="1" dirty="0" err="1" smtClean="0">
                <a:solidFill>
                  <a:schemeClr val="accent1"/>
                </a:solidFill>
                <a:cs typeface="Courier New" pitchFamily="49" charset="0"/>
              </a:rPr>
              <a:t>int</a:t>
            </a:r>
            <a:r>
              <a:rPr lang="en-US" altLang="el-GR" sz="2000" b="1" dirty="0" smtClean="0">
                <a:solidFill>
                  <a:srgbClr val="000000"/>
                </a:solidFill>
                <a:cs typeface="Courier New" pitchFamily="49" charset="0"/>
              </a:rPr>
              <a:t>[,] a</a:t>
            </a:r>
            <a:r>
              <a:rPr lang="el-GR" altLang="el-GR" sz="2000" b="1" dirty="0" smtClean="0">
                <a:solidFill>
                  <a:srgbClr val="000000"/>
                </a:solidFill>
                <a:cs typeface="Courier New" pitchFamily="49" charset="0"/>
              </a:rPr>
              <a:t>2</a:t>
            </a:r>
            <a:r>
              <a:rPr lang="en-US" altLang="el-GR" sz="2000" b="1" dirty="0" smtClean="0">
                <a:solidFill>
                  <a:srgbClr val="000000"/>
                </a:solidFill>
                <a:cs typeface="Courier New" pitchFamily="49" charset="0"/>
              </a:rPr>
              <a:t> = </a:t>
            </a:r>
            <a:r>
              <a:rPr lang="en-US" altLang="el-GR" sz="2000" b="1" dirty="0" smtClean="0">
                <a:solidFill>
                  <a:schemeClr val="accent1"/>
                </a:solidFill>
                <a:cs typeface="Courier New" pitchFamily="49" charset="0"/>
              </a:rPr>
              <a:t>new </a:t>
            </a:r>
            <a:r>
              <a:rPr lang="en-US" altLang="el-GR" sz="2000" b="1" dirty="0" err="1" smtClean="0">
                <a:solidFill>
                  <a:schemeClr val="accent1"/>
                </a:solidFill>
                <a:cs typeface="Courier New" pitchFamily="49" charset="0"/>
              </a:rPr>
              <a:t>int</a:t>
            </a:r>
            <a:r>
              <a:rPr lang="en-US" altLang="el-GR" sz="2000" b="1" dirty="0" smtClean="0">
                <a:solidFill>
                  <a:srgbClr val="000000"/>
                </a:solidFill>
                <a:cs typeface="Courier New" pitchFamily="49" charset="0"/>
              </a:rPr>
              <a:t>[3,4];</a:t>
            </a:r>
            <a:endParaRPr lang="en-US" altLang="el-GR" sz="2000" b="1" dirty="0" smtClean="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36</a:t>
            </a:fld>
            <a:endParaRPr lang="el-GR" sz="1400" dirty="0"/>
          </a:p>
        </p:txBody>
      </p:sp>
    </p:spTree>
    <p:custDataLst>
      <p:tags r:id="rId1"/>
    </p:custDataLst>
    <p:extLst>
      <p:ext uri="{BB962C8B-B14F-4D97-AF65-F5344CB8AC3E}">
        <p14:creationId xmlns:p14="http://schemas.microsoft.com/office/powerpoint/2010/main" val="20955001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altLang="el-GR" sz="4000" u="sng" dirty="0">
                <a:solidFill>
                  <a:schemeClr val="tx2"/>
                </a:solidFill>
              </a:rPr>
              <a:t>Μορφή ενός Τετράγωνου Δισδιάστατου πίνακα</a:t>
            </a:r>
            <a:endParaRPr lang="el-GR" altLang="el-GR" sz="4000" u="sng" dirty="0">
              <a:solidFill>
                <a:schemeClr val="tx2"/>
              </a:solidFill>
              <a:latin typeface="+mn-lt"/>
            </a:endParaRPr>
          </a:p>
        </p:txBody>
      </p:sp>
      <p:grpSp>
        <p:nvGrpSpPr>
          <p:cNvPr id="2" name="Ομάδα 1" descr="Τετράγωνος Δισδιάστατος πίνακας με 3 σειρές και 4 στήλες. &#10;"/>
          <p:cNvGrpSpPr/>
          <p:nvPr/>
        </p:nvGrpSpPr>
        <p:grpSpPr>
          <a:xfrm>
            <a:off x="1676400" y="1844824"/>
            <a:ext cx="5301488" cy="3067110"/>
            <a:chOff x="1676400" y="1844824"/>
            <a:chExt cx="5301488" cy="3067110"/>
          </a:xfrm>
        </p:grpSpPr>
        <p:sp>
          <p:nvSpPr>
            <p:cNvPr id="20" name="Text Box 5"/>
            <p:cNvSpPr txBox="1">
              <a:spLocks noChangeArrowheads="1"/>
            </p:cNvSpPr>
            <p:nvPr/>
          </p:nvSpPr>
          <p:spPr bwMode="auto">
            <a:xfrm>
              <a:off x="1676400" y="2225824"/>
              <a:ext cx="838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l-GR" altLang="el-GR" sz="1600">
                  <a:cs typeface="Times New Roman" pitchFamily="18" charset="0"/>
                </a:rPr>
                <a:t>Σειρά</a:t>
              </a:r>
              <a:r>
                <a:rPr lang="en-US" altLang="el-GR" sz="1600">
                  <a:cs typeface="Times New Roman" pitchFamily="18" charset="0"/>
                </a:rPr>
                <a:t> 0</a:t>
              </a:r>
            </a:p>
          </p:txBody>
        </p:sp>
        <p:sp>
          <p:nvSpPr>
            <p:cNvPr id="21" name="Text Box 6"/>
            <p:cNvSpPr txBox="1">
              <a:spLocks noChangeArrowheads="1"/>
            </p:cNvSpPr>
            <p:nvPr/>
          </p:nvSpPr>
          <p:spPr bwMode="auto">
            <a:xfrm>
              <a:off x="1676400" y="2606824"/>
              <a:ext cx="8715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l-GR" altLang="el-GR" sz="1600">
                  <a:cs typeface="Times New Roman" pitchFamily="18" charset="0"/>
                </a:rPr>
                <a:t>Σειρά</a:t>
              </a:r>
              <a:r>
                <a:rPr lang="en-US" altLang="el-GR" sz="1600">
                  <a:cs typeface="Times New Roman" pitchFamily="18" charset="0"/>
                </a:rPr>
                <a:t> 1</a:t>
              </a:r>
            </a:p>
          </p:txBody>
        </p:sp>
        <p:sp>
          <p:nvSpPr>
            <p:cNvPr id="23" name="Text Box 7"/>
            <p:cNvSpPr txBox="1">
              <a:spLocks noChangeArrowheads="1"/>
            </p:cNvSpPr>
            <p:nvPr/>
          </p:nvSpPr>
          <p:spPr bwMode="auto">
            <a:xfrm>
              <a:off x="1676400" y="2987824"/>
              <a:ext cx="8715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l-GR" altLang="el-GR" sz="1600" dirty="0">
                  <a:cs typeface="Times New Roman" pitchFamily="18" charset="0"/>
                </a:rPr>
                <a:t>Σειρά</a:t>
              </a:r>
              <a:r>
                <a:rPr lang="en-US" altLang="el-GR" sz="1600" dirty="0">
                  <a:cs typeface="Times New Roman" pitchFamily="18" charset="0"/>
                </a:rPr>
                <a:t> 2</a:t>
              </a:r>
            </a:p>
          </p:txBody>
        </p:sp>
        <p:sp>
          <p:nvSpPr>
            <p:cNvPr id="25" name="Text Box 8"/>
            <p:cNvSpPr txBox="1">
              <a:spLocks noChangeArrowheads="1"/>
            </p:cNvSpPr>
            <p:nvPr/>
          </p:nvSpPr>
          <p:spPr bwMode="auto">
            <a:xfrm>
              <a:off x="3733800" y="1844824"/>
              <a:ext cx="992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l-GR" altLang="el-GR" sz="1600">
                  <a:cs typeface="Times New Roman" pitchFamily="18" charset="0"/>
                </a:rPr>
                <a:t>Στήλη</a:t>
              </a:r>
              <a:r>
                <a:rPr lang="en-US" altLang="el-GR" sz="1600">
                  <a:cs typeface="Times New Roman" pitchFamily="18" charset="0"/>
                </a:rPr>
                <a:t> 1</a:t>
              </a:r>
            </a:p>
          </p:txBody>
        </p:sp>
        <p:sp>
          <p:nvSpPr>
            <p:cNvPr id="26" name="Text Box 9"/>
            <p:cNvSpPr txBox="1">
              <a:spLocks noChangeArrowheads="1"/>
            </p:cNvSpPr>
            <p:nvPr/>
          </p:nvSpPr>
          <p:spPr bwMode="auto">
            <a:xfrm>
              <a:off x="2667000" y="1844824"/>
              <a:ext cx="8493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l-GR" altLang="el-GR" sz="1600">
                  <a:cs typeface="Times New Roman" pitchFamily="18" charset="0"/>
                </a:rPr>
                <a:t>Στήλη</a:t>
              </a:r>
              <a:r>
                <a:rPr lang="en-US" altLang="el-GR" sz="1600">
                  <a:cs typeface="Times New Roman" pitchFamily="18" charset="0"/>
                </a:rPr>
                <a:t> 0</a:t>
              </a:r>
            </a:p>
          </p:txBody>
        </p:sp>
        <p:sp>
          <p:nvSpPr>
            <p:cNvPr id="27" name="Text Box 10"/>
            <p:cNvSpPr txBox="1">
              <a:spLocks noChangeArrowheads="1"/>
            </p:cNvSpPr>
            <p:nvPr/>
          </p:nvSpPr>
          <p:spPr bwMode="auto">
            <a:xfrm>
              <a:off x="4800600" y="1844824"/>
              <a:ext cx="8493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l-GR" altLang="el-GR" sz="1600">
                  <a:cs typeface="Times New Roman" pitchFamily="18" charset="0"/>
                </a:rPr>
                <a:t>Στήλη</a:t>
              </a:r>
              <a:r>
                <a:rPr lang="en-US" altLang="el-GR" sz="1600">
                  <a:cs typeface="Times New Roman" pitchFamily="18" charset="0"/>
                </a:rPr>
                <a:t> 2</a:t>
              </a:r>
            </a:p>
          </p:txBody>
        </p:sp>
        <p:sp>
          <p:nvSpPr>
            <p:cNvPr id="28" name="Text Box 11"/>
            <p:cNvSpPr txBox="1">
              <a:spLocks noChangeArrowheads="1"/>
            </p:cNvSpPr>
            <p:nvPr/>
          </p:nvSpPr>
          <p:spPr bwMode="auto">
            <a:xfrm>
              <a:off x="5867400" y="1844824"/>
              <a:ext cx="8493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l-GR" altLang="el-GR" sz="1600">
                  <a:cs typeface="Times New Roman" pitchFamily="18" charset="0"/>
                </a:rPr>
                <a:t>Στήλη</a:t>
              </a:r>
              <a:r>
                <a:rPr lang="en-US" altLang="el-GR" sz="1600">
                  <a:cs typeface="Times New Roman" pitchFamily="18" charset="0"/>
                </a:rPr>
                <a:t> 3</a:t>
              </a:r>
            </a:p>
          </p:txBody>
        </p:sp>
        <p:sp>
          <p:nvSpPr>
            <p:cNvPr id="29" name="Text Box 12"/>
            <p:cNvSpPr txBox="1">
              <a:spLocks noChangeArrowheads="1"/>
            </p:cNvSpPr>
            <p:nvPr>
              <p:custDataLst>
                <p:tags r:id="rId3"/>
              </p:custDataLst>
            </p:nvPr>
          </p:nvSpPr>
          <p:spPr bwMode="auto">
            <a:xfrm>
              <a:off x="2590800" y="2225824"/>
              <a:ext cx="1065213" cy="361950"/>
            </a:xfrm>
            <a:prstGeom prst="rect">
              <a:avLst/>
            </a:prstGeom>
            <a:solidFill>
              <a:srgbClr val="CCECFF"/>
            </a:solidFill>
            <a:ln w="25400">
              <a:solidFill>
                <a:schemeClr val="tx1"/>
              </a:solidFill>
              <a:miter lim="800000"/>
              <a:headEnd/>
              <a:tailEnd/>
            </a:ln>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sz="1600" b="1" dirty="0">
                  <a:latin typeface="Courier New" pitchFamily="49" charset="0"/>
                  <a:cs typeface="Times New Roman" pitchFamily="18" charset="0"/>
                </a:rPr>
                <a:t>a[0][0]</a:t>
              </a:r>
            </a:p>
          </p:txBody>
        </p:sp>
        <p:sp>
          <p:nvSpPr>
            <p:cNvPr id="30" name="Text Box 13"/>
            <p:cNvSpPr txBox="1">
              <a:spLocks noChangeArrowheads="1"/>
            </p:cNvSpPr>
            <p:nvPr>
              <p:custDataLst>
                <p:tags r:id="rId4"/>
              </p:custDataLst>
            </p:nvPr>
          </p:nvSpPr>
          <p:spPr bwMode="auto">
            <a:xfrm>
              <a:off x="5791200" y="2225824"/>
              <a:ext cx="1065213" cy="361950"/>
            </a:xfrm>
            <a:prstGeom prst="rect">
              <a:avLst/>
            </a:prstGeom>
            <a:solidFill>
              <a:srgbClr val="CCECFF"/>
            </a:solidFill>
            <a:ln w="25400">
              <a:solidFill>
                <a:schemeClr val="tx1"/>
              </a:solidFill>
              <a:miter lim="800000"/>
              <a:headEnd/>
              <a:tailEnd/>
            </a:ln>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sz="1600" b="1" dirty="0">
                  <a:latin typeface="Courier New" pitchFamily="49" charset="0"/>
                  <a:cs typeface="Times New Roman" pitchFamily="18" charset="0"/>
                </a:rPr>
                <a:t>a[0][3]</a:t>
              </a:r>
            </a:p>
          </p:txBody>
        </p:sp>
        <p:sp>
          <p:nvSpPr>
            <p:cNvPr id="31" name="Text Box 14"/>
            <p:cNvSpPr txBox="1">
              <a:spLocks noChangeArrowheads="1"/>
            </p:cNvSpPr>
            <p:nvPr>
              <p:custDataLst>
                <p:tags r:id="rId5"/>
              </p:custDataLst>
            </p:nvPr>
          </p:nvSpPr>
          <p:spPr bwMode="auto">
            <a:xfrm>
              <a:off x="3657600" y="2225824"/>
              <a:ext cx="1065213" cy="361950"/>
            </a:xfrm>
            <a:prstGeom prst="rect">
              <a:avLst/>
            </a:prstGeom>
            <a:solidFill>
              <a:srgbClr val="CCECFF"/>
            </a:solidFill>
            <a:ln w="25400">
              <a:solidFill>
                <a:schemeClr val="tx1"/>
              </a:solidFill>
              <a:miter lim="800000"/>
              <a:headEnd/>
              <a:tailEnd/>
            </a:ln>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sz="1600" b="1" dirty="0">
                  <a:latin typeface="Courier New" pitchFamily="49" charset="0"/>
                  <a:cs typeface="Times New Roman" pitchFamily="18" charset="0"/>
                </a:rPr>
                <a:t>a[0][1]</a:t>
              </a:r>
            </a:p>
          </p:txBody>
        </p:sp>
        <p:sp>
          <p:nvSpPr>
            <p:cNvPr id="32" name="Text Box 15"/>
            <p:cNvSpPr txBox="1">
              <a:spLocks noChangeArrowheads="1"/>
            </p:cNvSpPr>
            <p:nvPr>
              <p:custDataLst>
                <p:tags r:id="rId6"/>
              </p:custDataLst>
            </p:nvPr>
          </p:nvSpPr>
          <p:spPr bwMode="auto">
            <a:xfrm>
              <a:off x="4724400" y="2225824"/>
              <a:ext cx="1065213" cy="361950"/>
            </a:xfrm>
            <a:prstGeom prst="rect">
              <a:avLst/>
            </a:prstGeom>
            <a:solidFill>
              <a:srgbClr val="CCECFF"/>
            </a:solidFill>
            <a:ln w="25400">
              <a:solidFill>
                <a:schemeClr val="tx1"/>
              </a:solidFill>
              <a:miter lim="800000"/>
              <a:headEnd/>
              <a:tailEnd/>
            </a:ln>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sz="1600" b="1" dirty="0">
                  <a:latin typeface="Courier New" pitchFamily="49" charset="0"/>
                  <a:cs typeface="Times New Roman" pitchFamily="18" charset="0"/>
                </a:rPr>
                <a:t>a[0][2]</a:t>
              </a:r>
            </a:p>
          </p:txBody>
        </p:sp>
        <p:sp>
          <p:nvSpPr>
            <p:cNvPr id="33" name="Text Box 16"/>
            <p:cNvSpPr txBox="1">
              <a:spLocks noChangeArrowheads="1"/>
            </p:cNvSpPr>
            <p:nvPr>
              <p:custDataLst>
                <p:tags r:id="rId7"/>
              </p:custDataLst>
            </p:nvPr>
          </p:nvSpPr>
          <p:spPr bwMode="auto">
            <a:xfrm>
              <a:off x="2590800" y="2606824"/>
              <a:ext cx="1065213" cy="361950"/>
            </a:xfrm>
            <a:prstGeom prst="rect">
              <a:avLst/>
            </a:prstGeom>
            <a:solidFill>
              <a:srgbClr val="CCECFF"/>
            </a:solidFill>
            <a:ln w="25400">
              <a:solidFill>
                <a:schemeClr val="tx1"/>
              </a:solidFill>
              <a:miter lim="800000"/>
              <a:headEnd/>
              <a:tailEnd/>
            </a:ln>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sz="1600" b="1" dirty="0">
                  <a:latin typeface="Courier New" pitchFamily="49" charset="0"/>
                  <a:cs typeface="Times New Roman" pitchFamily="18" charset="0"/>
                </a:rPr>
                <a:t>a[1][0]</a:t>
              </a:r>
            </a:p>
          </p:txBody>
        </p:sp>
        <p:sp>
          <p:nvSpPr>
            <p:cNvPr id="34" name="Text Box 17"/>
            <p:cNvSpPr txBox="1">
              <a:spLocks noChangeArrowheads="1"/>
            </p:cNvSpPr>
            <p:nvPr>
              <p:custDataLst>
                <p:tags r:id="rId8"/>
              </p:custDataLst>
            </p:nvPr>
          </p:nvSpPr>
          <p:spPr bwMode="auto">
            <a:xfrm>
              <a:off x="5791200" y="2606824"/>
              <a:ext cx="1065213" cy="361950"/>
            </a:xfrm>
            <a:prstGeom prst="rect">
              <a:avLst/>
            </a:prstGeom>
            <a:solidFill>
              <a:srgbClr val="CCECFF"/>
            </a:solidFill>
            <a:ln w="25400">
              <a:solidFill>
                <a:schemeClr val="tx1"/>
              </a:solidFill>
              <a:miter lim="800000"/>
              <a:headEnd/>
              <a:tailEnd/>
            </a:ln>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sz="1600" b="1" dirty="0">
                  <a:latin typeface="Courier New" pitchFamily="49" charset="0"/>
                  <a:cs typeface="Times New Roman" pitchFamily="18" charset="0"/>
                </a:rPr>
                <a:t>a[1][3]</a:t>
              </a:r>
            </a:p>
          </p:txBody>
        </p:sp>
        <p:sp>
          <p:nvSpPr>
            <p:cNvPr id="35" name="Text Box 18"/>
            <p:cNvSpPr txBox="1">
              <a:spLocks noChangeArrowheads="1"/>
            </p:cNvSpPr>
            <p:nvPr>
              <p:custDataLst>
                <p:tags r:id="rId9"/>
              </p:custDataLst>
            </p:nvPr>
          </p:nvSpPr>
          <p:spPr bwMode="auto">
            <a:xfrm>
              <a:off x="3657600" y="2606824"/>
              <a:ext cx="1065213" cy="361950"/>
            </a:xfrm>
            <a:prstGeom prst="rect">
              <a:avLst/>
            </a:prstGeom>
            <a:solidFill>
              <a:srgbClr val="CCECFF"/>
            </a:solidFill>
            <a:ln w="25400">
              <a:solidFill>
                <a:schemeClr val="tx1"/>
              </a:solidFill>
              <a:miter lim="800000"/>
              <a:headEnd/>
              <a:tailEnd/>
            </a:ln>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sz="1600" b="1" dirty="0">
                  <a:latin typeface="Courier New" pitchFamily="49" charset="0"/>
                  <a:cs typeface="Times New Roman" pitchFamily="18" charset="0"/>
                </a:rPr>
                <a:t>a[1][1]</a:t>
              </a:r>
            </a:p>
          </p:txBody>
        </p:sp>
        <p:sp>
          <p:nvSpPr>
            <p:cNvPr id="36" name="Text Box 19"/>
            <p:cNvSpPr txBox="1">
              <a:spLocks noChangeArrowheads="1"/>
            </p:cNvSpPr>
            <p:nvPr>
              <p:custDataLst>
                <p:tags r:id="rId10"/>
              </p:custDataLst>
            </p:nvPr>
          </p:nvSpPr>
          <p:spPr bwMode="auto">
            <a:xfrm>
              <a:off x="4724400" y="2606824"/>
              <a:ext cx="1065213" cy="361950"/>
            </a:xfrm>
            <a:prstGeom prst="rect">
              <a:avLst/>
            </a:prstGeom>
            <a:solidFill>
              <a:srgbClr val="CCECFF"/>
            </a:solidFill>
            <a:ln w="25400">
              <a:solidFill>
                <a:schemeClr val="tx1"/>
              </a:solidFill>
              <a:miter lim="800000"/>
              <a:headEnd/>
              <a:tailEnd/>
            </a:ln>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sz="1600" b="1" dirty="0">
                  <a:latin typeface="Courier New" pitchFamily="49" charset="0"/>
                  <a:cs typeface="Times New Roman" pitchFamily="18" charset="0"/>
                </a:rPr>
                <a:t>a[1][2]</a:t>
              </a:r>
            </a:p>
          </p:txBody>
        </p:sp>
        <p:sp>
          <p:nvSpPr>
            <p:cNvPr id="37" name="Text Box 20"/>
            <p:cNvSpPr txBox="1">
              <a:spLocks noChangeArrowheads="1"/>
            </p:cNvSpPr>
            <p:nvPr>
              <p:custDataLst>
                <p:tags r:id="rId11"/>
              </p:custDataLst>
            </p:nvPr>
          </p:nvSpPr>
          <p:spPr bwMode="auto">
            <a:xfrm>
              <a:off x="2590800" y="2987824"/>
              <a:ext cx="1065213" cy="361950"/>
            </a:xfrm>
            <a:prstGeom prst="rect">
              <a:avLst/>
            </a:prstGeom>
            <a:solidFill>
              <a:srgbClr val="CCECFF"/>
            </a:solidFill>
            <a:ln w="25400">
              <a:solidFill>
                <a:schemeClr val="tx1"/>
              </a:solidFill>
              <a:miter lim="800000"/>
              <a:headEnd/>
              <a:tailEnd/>
            </a:ln>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sz="1600" b="1" dirty="0">
                  <a:latin typeface="Courier New" pitchFamily="49" charset="0"/>
                  <a:cs typeface="Times New Roman" pitchFamily="18" charset="0"/>
                </a:rPr>
                <a:t>a[2][0]</a:t>
              </a:r>
            </a:p>
          </p:txBody>
        </p:sp>
        <p:sp>
          <p:nvSpPr>
            <p:cNvPr id="38" name="Text Box 21"/>
            <p:cNvSpPr txBox="1">
              <a:spLocks noChangeArrowheads="1"/>
            </p:cNvSpPr>
            <p:nvPr>
              <p:custDataLst>
                <p:tags r:id="rId12"/>
              </p:custDataLst>
            </p:nvPr>
          </p:nvSpPr>
          <p:spPr bwMode="auto">
            <a:xfrm>
              <a:off x="5791200" y="2987824"/>
              <a:ext cx="1065213" cy="361950"/>
            </a:xfrm>
            <a:prstGeom prst="rect">
              <a:avLst/>
            </a:prstGeom>
            <a:solidFill>
              <a:srgbClr val="CCECFF"/>
            </a:solidFill>
            <a:ln w="25400">
              <a:solidFill>
                <a:schemeClr val="tx1"/>
              </a:solidFill>
              <a:miter lim="800000"/>
              <a:headEnd/>
              <a:tailEnd/>
            </a:ln>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sz="1600" b="1" dirty="0">
                  <a:latin typeface="Courier New" pitchFamily="49" charset="0"/>
                  <a:cs typeface="Times New Roman" pitchFamily="18" charset="0"/>
                </a:rPr>
                <a:t>a[2][3]</a:t>
              </a:r>
            </a:p>
          </p:txBody>
        </p:sp>
        <p:sp>
          <p:nvSpPr>
            <p:cNvPr id="39" name="Text Box 22"/>
            <p:cNvSpPr txBox="1">
              <a:spLocks noChangeArrowheads="1"/>
            </p:cNvSpPr>
            <p:nvPr>
              <p:custDataLst>
                <p:tags r:id="rId13"/>
              </p:custDataLst>
            </p:nvPr>
          </p:nvSpPr>
          <p:spPr bwMode="auto">
            <a:xfrm>
              <a:off x="3657600" y="2987824"/>
              <a:ext cx="1065213" cy="361950"/>
            </a:xfrm>
            <a:prstGeom prst="rect">
              <a:avLst/>
            </a:prstGeom>
            <a:solidFill>
              <a:srgbClr val="CCECFF"/>
            </a:solidFill>
            <a:ln w="25400">
              <a:solidFill>
                <a:schemeClr val="tx1"/>
              </a:solidFill>
              <a:miter lim="800000"/>
              <a:headEnd/>
              <a:tailEnd/>
            </a:ln>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sz="1600" b="1" dirty="0">
                  <a:latin typeface="Courier New" pitchFamily="49" charset="0"/>
                  <a:cs typeface="Times New Roman" pitchFamily="18" charset="0"/>
                </a:rPr>
                <a:t>       </a:t>
              </a:r>
            </a:p>
          </p:txBody>
        </p:sp>
        <p:sp>
          <p:nvSpPr>
            <p:cNvPr id="40" name="Text Box 23"/>
            <p:cNvSpPr txBox="1">
              <a:spLocks noChangeArrowheads="1"/>
            </p:cNvSpPr>
            <p:nvPr>
              <p:custDataLst>
                <p:tags r:id="rId14"/>
              </p:custDataLst>
            </p:nvPr>
          </p:nvSpPr>
          <p:spPr bwMode="auto">
            <a:xfrm>
              <a:off x="4724400" y="2987824"/>
              <a:ext cx="1065213" cy="361950"/>
            </a:xfrm>
            <a:prstGeom prst="rect">
              <a:avLst/>
            </a:prstGeom>
            <a:solidFill>
              <a:srgbClr val="CCECFF"/>
            </a:solidFill>
            <a:ln w="25400">
              <a:solidFill>
                <a:schemeClr val="tx1"/>
              </a:solidFill>
              <a:miter lim="800000"/>
              <a:headEnd/>
              <a:tailEnd/>
            </a:ln>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sz="1600" b="1" dirty="0">
                  <a:latin typeface="Courier New" pitchFamily="49" charset="0"/>
                  <a:cs typeface="Times New Roman" pitchFamily="18" charset="0"/>
                </a:rPr>
                <a:t>a[2][2]</a:t>
              </a:r>
            </a:p>
          </p:txBody>
        </p:sp>
        <p:sp>
          <p:nvSpPr>
            <p:cNvPr id="41" name="Text Box 24"/>
            <p:cNvSpPr txBox="1">
              <a:spLocks noChangeArrowheads="1"/>
            </p:cNvSpPr>
            <p:nvPr/>
          </p:nvSpPr>
          <p:spPr bwMode="auto">
            <a:xfrm>
              <a:off x="4876800" y="3597424"/>
              <a:ext cx="177266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l-GR" altLang="el-GR" dirty="0" smtClean="0">
                  <a:latin typeface="+mn-lt"/>
                  <a:cs typeface="Times New Roman" pitchFamily="18" charset="0"/>
                </a:rPr>
                <a:t>Δείκτης </a:t>
              </a:r>
              <a:r>
                <a:rPr lang="el-GR" altLang="el-GR" dirty="0">
                  <a:latin typeface="+mn-lt"/>
                  <a:cs typeface="Times New Roman" pitchFamily="18" charset="0"/>
                </a:rPr>
                <a:t>στήλης</a:t>
              </a:r>
              <a:endParaRPr lang="en-US" altLang="el-GR" dirty="0">
                <a:latin typeface="+mn-lt"/>
                <a:cs typeface="Times New Roman" pitchFamily="18" charset="0"/>
              </a:endParaRPr>
            </a:p>
          </p:txBody>
        </p:sp>
        <p:sp>
          <p:nvSpPr>
            <p:cNvPr id="42" name="Text Box 25"/>
            <p:cNvSpPr txBox="1">
              <a:spLocks noChangeArrowheads="1"/>
            </p:cNvSpPr>
            <p:nvPr/>
          </p:nvSpPr>
          <p:spPr bwMode="auto">
            <a:xfrm>
              <a:off x="4876800" y="4054624"/>
              <a:ext cx="17395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l-GR" altLang="el-GR" dirty="0">
                  <a:latin typeface="+mn-lt"/>
                  <a:cs typeface="Times New Roman" pitchFamily="18" charset="0"/>
                </a:rPr>
                <a:t>Δείκτης σειράς</a:t>
              </a:r>
              <a:endParaRPr lang="en-US" altLang="el-GR" dirty="0">
                <a:latin typeface="+mn-lt"/>
                <a:cs typeface="Times New Roman" pitchFamily="18" charset="0"/>
              </a:endParaRPr>
            </a:p>
          </p:txBody>
        </p:sp>
        <p:sp>
          <p:nvSpPr>
            <p:cNvPr id="43" name="Text Box 26"/>
            <p:cNvSpPr txBox="1">
              <a:spLocks noChangeArrowheads="1"/>
            </p:cNvSpPr>
            <p:nvPr/>
          </p:nvSpPr>
          <p:spPr bwMode="auto">
            <a:xfrm>
              <a:off x="4876800" y="4511824"/>
              <a:ext cx="21010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l-GR" altLang="el-GR" dirty="0">
                  <a:latin typeface="+mn-lt"/>
                  <a:cs typeface="Times New Roman" pitchFamily="18" charset="0"/>
                </a:rPr>
                <a:t>Όνομα του πίνακα</a:t>
              </a:r>
              <a:endParaRPr lang="en-US" altLang="el-GR" dirty="0">
                <a:latin typeface="+mn-lt"/>
                <a:cs typeface="Times New Roman" pitchFamily="18" charset="0"/>
              </a:endParaRPr>
            </a:p>
          </p:txBody>
        </p:sp>
        <p:sp>
          <p:nvSpPr>
            <p:cNvPr id="44" name="Text Box 27"/>
            <p:cNvSpPr txBox="1">
              <a:spLocks noChangeArrowheads="1"/>
            </p:cNvSpPr>
            <p:nvPr>
              <p:custDataLst>
                <p:tags r:id="rId15"/>
              </p:custDataLst>
            </p:nvPr>
          </p:nvSpPr>
          <p:spPr bwMode="auto">
            <a:xfrm>
              <a:off x="3657600" y="2987824"/>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sz="1600" b="1" dirty="0">
                  <a:latin typeface="Courier New" pitchFamily="49" charset="0"/>
                  <a:cs typeface="Times New Roman" pitchFamily="18" charset="0"/>
                </a:rPr>
                <a:t>a</a:t>
              </a:r>
            </a:p>
          </p:txBody>
        </p:sp>
        <p:sp>
          <p:nvSpPr>
            <p:cNvPr id="45" name="Text Box 28"/>
            <p:cNvSpPr txBox="1">
              <a:spLocks noChangeArrowheads="1"/>
            </p:cNvSpPr>
            <p:nvPr>
              <p:custDataLst>
                <p:tags r:id="rId16"/>
              </p:custDataLst>
            </p:nvPr>
          </p:nvSpPr>
          <p:spPr bwMode="auto">
            <a:xfrm>
              <a:off x="3810000" y="2987824"/>
              <a:ext cx="917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sz="1600" b="1" dirty="0">
                  <a:latin typeface="Courier New" pitchFamily="49" charset="0"/>
                  <a:cs typeface="Times New Roman" pitchFamily="18" charset="0"/>
                </a:rPr>
                <a:t>[2][1]</a:t>
              </a:r>
            </a:p>
          </p:txBody>
        </p:sp>
        <p:cxnSp>
          <p:nvCxnSpPr>
            <p:cNvPr id="46" name="AutoShape 30"/>
            <p:cNvCxnSpPr>
              <a:cxnSpLocks noChangeShapeType="1"/>
              <a:stCxn id="41" idx="1"/>
            </p:cNvCxnSpPr>
            <p:nvPr/>
          </p:nvCxnSpPr>
          <p:spPr bwMode="auto">
            <a:xfrm rot="10800000">
              <a:off x="4451350" y="3325963"/>
              <a:ext cx="425450" cy="471516"/>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7" name="AutoShape 31"/>
            <p:cNvCxnSpPr>
              <a:cxnSpLocks noChangeShapeType="1"/>
            </p:cNvCxnSpPr>
            <p:nvPr/>
          </p:nvCxnSpPr>
          <p:spPr bwMode="auto">
            <a:xfrm rot="10800000">
              <a:off x="4114800" y="3324374"/>
              <a:ext cx="608013" cy="898525"/>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8" name="AutoShape 32"/>
            <p:cNvCxnSpPr>
              <a:cxnSpLocks noChangeShapeType="1"/>
              <a:stCxn id="43" idx="1"/>
              <a:endCxn id="44" idx="2"/>
            </p:cNvCxnSpPr>
            <p:nvPr/>
          </p:nvCxnSpPr>
          <p:spPr bwMode="auto">
            <a:xfrm rot="10800000">
              <a:off x="3810794" y="3324375"/>
              <a:ext cx="1066006" cy="1387505"/>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pSp>
      <p:sp>
        <p:nvSpPr>
          <p:cNvPr id="19" name="Rectangle 3" descr=".&#10;"/>
          <p:cNvSpPr>
            <a:spLocks noChangeArrowheads="1"/>
          </p:cNvSpPr>
          <p:nvPr/>
        </p:nvSpPr>
        <p:spPr bwMode="auto">
          <a:xfrm>
            <a:off x="1524000" y="5157192"/>
            <a:ext cx="6172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el-GR" altLang="el-GR" sz="2400" b="1" dirty="0">
                <a:latin typeface="+mn-lt"/>
                <a:cs typeface="Times New Roman" pitchFamily="18" charset="0"/>
              </a:rPr>
              <a:t>Τετράγωνος Δισδιάστατος πίνακας με 3 σειρές και 4 στήλες</a:t>
            </a:r>
            <a:r>
              <a:rPr lang="en-US" altLang="el-GR" sz="2400" b="1" dirty="0">
                <a:latin typeface="+mn-lt"/>
                <a:cs typeface="Times New Roman" pitchFamily="18" charset="0"/>
              </a:rPr>
              <a:t>. </a:t>
            </a:r>
            <a:endParaRPr lang="en-US" altLang="el-GR" sz="2400" b="1" dirty="0">
              <a:latin typeface="+mn-lt"/>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37</a:t>
            </a:fld>
            <a:endParaRPr lang="el-GR" sz="1400" dirty="0"/>
          </a:p>
        </p:txBody>
      </p:sp>
    </p:spTree>
    <p:custDataLst>
      <p:tags r:id="rId1"/>
    </p:custDataLst>
    <p:extLst>
      <p:ext uri="{BB962C8B-B14F-4D97-AF65-F5344CB8AC3E}">
        <p14:creationId xmlns:p14="http://schemas.microsoft.com/office/powerpoint/2010/main" val="20955001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r>
              <a:rPr lang="el-GR" altLang="el-GR" sz="4000" u="sng" dirty="0">
                <a:solidFill>
                  <a:schemeClr val="tx2"/>
                </a:solidFill>
              </a:rPr>
              <a:t>Ακανόνιστοι Πίνακες </a:t>
            </a:r>
            <a:endParaRPr lang="el-GR" altLang="el-GR" sz="4000" u="sng" dirty="0">
              <a:solidFill>
                <a:schemeClr val="tx2"/>
              </a:solidFill>
              <a:latin typeface="+mn-lt"/>
            </a:endParaRPr>
          </a:p>
        </p:txBody>
      </p:sp>
      <p:sp>
        <p:nvSpPr>
          <p:cNvPr id="10" name="Rectangle 3" descr="Η C# επιτρέπει τη δήλωση και χρήση ενός πίνακα πινάκων, δηλαδή ενός πίνακα, του οποίου το μήκος κάθε γραμμής δεν είναι ίδιο. Η γενική μορφή δήλωσης είναι η εξής:&#10; τύπος[][] όνομα κάτω παύλα πίνακα ίσο με new τύπος[μέγεθος][].&#10;Το μέγεθος καθορίζει τον αριθμό των γραμμών. Το μήκος κάθε σειράς δεν έχει καθοριστεί, θα γίνει μεμονωμένα, παραδείγματος χάρην:&#10; int[][] x ίσο με new int[3][],&#10; x[0] ίσο με new int[3],&#10; x[1] ίσο με new int[2],&#10; x[2] ίσο με new int[4].&#10; &#10;"/>
          <p:cNvSpPr txBox="1">
            <a:spLocks noChangeArrowheads="1"/>
          </p:cNvSpPr>
          <p:nvPr/>
        </p:nvSpPr>
        <p:spPr>
          <a:xfrm>
            <a:off x="533400" y="1268760"/>
            <a:ext cx="8077200" cy="495300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400" dirty="0"/>
              <a:t>Η</a:t>
            </a:r>
            <a:r>
              <a:rPr lang="el-GR" altLang="el-GR" sz="2400" dirty="0" smtClean="0"/>
              <a:t> </a:t>
            </a:r>
            <a:r>
              <a:rPr lang="en-US" altLang="el-GR" sz="2400" dirty="0" smtClean="0"/>
              <a:t>C</a:t>
            </a:r>
            <a:r>
              <a:rPr lang="el-GR" altLang="el-GR" sz="2400" dirty="0" smtClean="0"/>
              <a:t># επιτρέπει τη δήλωση και χρήση ενός πίνακα πινάκων, δηλαδή ενός πίνακα, του οποίου </a:t>
            </a:r>
            <a:r>
              <a:rPr lang="el-GR" altLang="el-GR" sz="2400" i="1" u="sng" dirty="0" smtClean="0"/>
              <a:t>το μήκος κάθε γραμμής δεν είναι ίδιο</a:t>
            </a:r>
            <a:r>
              <a:rPr lang="el-GR" altLang="el-GR" sz="2400" dirty="0" smtClean="0"/>
              <a:t>. Η γενική μορφή δήλωσης είναι η εξής:</a:t>
            </a:r>
            <a:endParaRPr lang="en-US" altLang="el-GR" sz="2400" dirty="0" smtClean="0"/>
          </a:p>
          <a:p>
            <a:pPr>
              <a:buFont typeface="ZapfDingbats" pitchFamily="82" charset="2"/>
              <a:buNone/>
            </a:pPr>
            <a:r>
              <a:rPr lang="el-GR" altLang="el-GR" sz="2400" b="1" dirty="0" smtClean="0"/>
              <a:t>	</a:t>
            </a:r>
            <a:r>
              <a:rPr lang="el-GR" altLang="el-GR" sz="2400" b="1" dirty="0" smtClean="0">
                <a:solidFill>
                  <a:schemeClr val="accent1"/>
                </a:solidFill>
                <a:cs typeface="Courier New" pitchFamily="49" charset="0"/>
              </a:rPr>
              <a:t>τύπος</a:t>
            </a:r>
            <a:r>
              <a:rPr lang="el-GR" altLang="el-GR" sz="2400" b="1" dirty="0" smtClean="0">
                <a:cs typeface="Courier New" pitchFamily="49" charset="0"/>
              </a:rPr>
              <a:t>[][] </a:t>
            </a:r>
            <a:r>
              <a:rPr lang="el-GR" altLang="el-GR" sz="2400" b="1" dirty="0" err="1" smtClean="0">
                <a:cs typeface="Courier New" pitchFamily="49" charset="0"/>
              </a:rPr>
              <a:t>όνομα_πίνακα</a:t>
            </a:r>
            <a:r>
              <a:rPr lang="el-GR" altLang="el-GR" sz="2400" b="1" dirty="0" smtClean="0">
                <a:cs typeface="Courier New" pitchFamily="49" charset="0"/>
              </a:rPr>
              <a:t> = </a:t>
            </a:r>
            <a:r>
              <a:rPr lang="en-US" altLang="el-GR" sz="2400" b="1" dirty="0" smtClean="0">
                <a:solidFill>
                  <a:schemeClr val="accent1"/>
                </a:solidFill>
                <a:cs typeface="Courier New" pitchFamily="49" charset="0"/>
              </a:rPr>
              <a:t>new</a:t>
            </a:r>
            <a:r>
              <a:rPr lang="el-GR" altLang="el-GR" sz="2400" b="1" dirty="0" smtClean="0">
                <a:solidFill>
                  <a:schemeClr val="accent1"/>
                </a:solidFill>
                <a:cs typeface="Courier New" pitchFamily="49" charset="0"/>
              </a:rPr>
              <a:t> </a:t>
            </a:r>
            <a:r>
              <a:rPr lang="el-GR" altLang="el-GR" sz="2400" b="1" dirty="0" err="1" smtClean="0">
                <a:solidFill>
                  <a:schemeClr val="accent1"/>
                </a:solidFill>
                <a:cs typeface="Courier New" pitchFamily="49" charset="0"/>
              </a:rPr>
              <a:t>τύπος</a:t>
            </a:r>
            <a:r>
              <a:rPr lang="el-GR" altLang="el-GR" sz="2400" b="1" dirty="0" err="1" smtClean="0">
                <a:cs typeface="Courier New" pitchFamily="49" charset="0"/>
              </a:rPr>
              <a:t>[μέγεθος</a:t>
            </a:r>
            <a:r>
              <a:rPr lang="el-GR" altLang="el-GR" sz="2400" b="1" dirty="0" smtClean="0">
                <a:cs typeface="Courier New" pitchFamily="49" charset="0"/>
              </a:rPr>
              <a:t>][];.</a:t>
            </a:r>
            <a:endParaRPr lang="en-US" altLang="el-GR" sz="2400" dirty="0" smtClean="0">
              <a:cs typeface="Courier New" pitchFamily="49" charset="0"/>
            </a:endParaRPr>
          </a:p>
          <a:p>
            <a:pPr>
              <a:buFont typeface="Wingdings" panose="05000000000000000000" pitchFamily="2" charset="2"/>
              <a:buChar char="q"/>
            </a:pPr>
            <a:r>
              <a:rPr lang="el-GR" altLang="el-GR" sz="2400" dirty="0" smtClean="0"/>
              <a:t>Το μέγεθος καθορίζει τον αριθμό των γραμμών. Το μήκος κάθε σειράς δεν έχει καθοριστεί, θα γίνει μεμονωμένα, πχ:</a:t>
            </a:r>
            <a:endParaRPr lang="en-US" altLang="el-GR" sz="2400" dirty="0" smtClean="0"/>
          </a:p>
          <a:p>
            <a:pPr>
              <a:buFont typeface="ZapfDingbats" pitchFamily="82" charset="2"/>
              <a:buNone/>
            </a:pPr>
            <a:r>
              <a:rPr lang="el-GR" altLang="el-GR" sz="2400" dirty="0" smtClean="0"/>
              <a:t>	</a:t>
            </a:r>
            <a:r>
              <a:rPr lang="en-US" altLang="el-GR" sz="2400" b="1" dirty="0" err="1" smtClean="0">
                <a:solidFill>
                  <a:schemeClr val="accent1"/>
                </a:solidFill>
                <a:cs typeface="Courier New" pitchFamily="49" charset="0"/>
              </a:rPr>
              <a:t>int</a:t>
            </a:r>
            <a:r>
              <a:rPr lang="en-US" altLang="el-GR" sz="2400" b="1" dirty="0" smtClean="0">
                <a:cs typeface="Courier New" pitchFamily="49" charset="0"/>
              </a:rPr>
              <a:t>[][] x</a:t>
            </a:r>
            <a:r>
              <a:rPr lang="el-GR" altLang="el-GR" sz="2400" b="1" dirty="0" smtClean="0">
                <a:cs typeface="Courier New" pitchFamily="49" charset="0"/>
              </a:rPr>
              <a:t> </a:t>
            </a:r>
            <a:r>
              <a:rPr lang="en-US" altLang="el-GR" sz="2400" b="1" dirty="0" smtClean="0">
                <a:cs typeface="Courier New" pitchFamily="49" charset="0"/>
              </a:rPr>
              <a:t>=</a:t>
            </a:r>
            <a:r>
              <a:rPr lang="el-GR" altLang="el-GR" sz="2400" b="1" dirty="0" smtClean="0">
                <a:cs typeface="Courier New" pitchFamily="49" charset="0"/>
              </a:rPr>
              <a:t> </a:t>
            </a:r>
            <a:r>
              <a:rPr lang="en-US" altLang="el-GR" sz="2400" b="1" dirty="0" smtClean="0">
                <a:solidFill>
                  <a:schemeClr val="accent1"/>
                </a:solidFill>
                <a:cs typeface="Courier New" pitchFamily="49" charset="0"/>
              </a:rPr>
              <a:t>new </a:t>
            </a:r>
            <a:r>
              <a:rPr lang="en-US" altLang="el-GR" sz="2400" b="1" dirty="0" err="1" smtClean="0">
                <a:solidFill>
                  <a:schemeClr val="accent1"/>
                </a:solidFill>
                <a:cs typeface="Courier New" pitchFamily="49" charset="0"/>
              </a:rPr>
              <a:t>int</a:t>
            </a:r>
            <a:r>
              <a:rPr lang="en-US" altLang="el-GR" sz="2400" b="1" dirty="0" smtClean="0">
                <a:cs typeface="Courier New" pitchFamily="49" charset="0"/>
              </a:rPr>
              <a:t>[3][];</a:t>
            </a:r>
          </a:p>
          <a:p>
            <a:pPr>
              <a:buFont typeface="ZapfDingbats" pitchFamily="82" charset="2"/>
              <a:buNone/>
            </a:pPr>
            <a:r>
              <a:rPr lang="el-GR" altLang="el-GR" sz="2400" b="1" dirty="0" smtClean="0">
                <a:cs typeface="Courier New" pitchFamily="49" charset="0"/>
              </a:rPr>
              <a:t>	</a:t>
            </a:r>
            <a:r>
              <a:rPr lang="en-US" altLang="el-GR" sz="2400" b="1" dirty="0" smtClean="0">
                <a:cs typeface="Courier New" pitchFamily="49" charset="0"/>
              </a:rPr>
              <a:t>x[0]=new </a:t>
            </a:r>
            <a:r>
              <a:rPr lang="en-US" altLang="el-GR" sz="2400" b="1" dirty="0" err="1" smtClean="0">
                <a:cs typeface="Courier New" pitchFamily="49" charset="0"/>
              </a:rPr>
              <a:t>int</a:t>
            </a:r>
            <a:r>
              <a:rPr lang="en-US" altLang="el-GR" sz="2400" b="1" dirty="0" smtClean="0">
                <a:cs typeface="Courier New" pitchFamily="49" charset="0"/>
              </a:rPr>
              <a:t>[</a:t>
            </a:r>
            <a:r>
              <a:rPr lang="el-GR" altLang="el-GR" sz="2400" b="1" dirty="0" smtClean="0">
                <a:cs typeface="Courier New" pitchFamily="49" charset="0"/>
              </a:rPr>
              <a:t>3</a:t>
            </a:r>
            <a:r>
              <a:rPr lang="en-US" altLang="el-GR" sz="2400" b="1" dirty="0" smtClean="0">
                <a:cs typeface="Courier New" pitchFamily="49" charset="0"/>
              </a:rPr>
              <a:t>];</a:t>
            </a:r>
          </a:p>
          <a:p>
            <a:pPr>
              <a:buFont typeface="ZapfDingbats" pitchFamily="82" charset="2"/>
              <a:buNone/>
            </a:pPr>
            <a:r>
              <a:rPr lang="el-GR" altLang="el-GR" sz="2400" b="1" dirty="0" smtClean="0">
                <a:cs typeface="Courier New" pitchFamily="49" charset="0"/>
              </a:rPr>
              <a:t>	</a:t>
            </a:r>
            <a:r>
              <a:rPr lang="en-US" altLang="el-GR" sz="2400" b="1" dirty="0" smtClean="0">
                <a:cs typeface="Courier New" pitchFamily="49" charset="0"/>
              </a:rPr>
              <a:t>x[1]=new </a:t>
            </a:r>
            <a:r>
              <a:rPr lang="en-US" altLang="el-GR" sz="2400" b="1" dirty="0" err="1" smtClean="0">
                <a:cs typeface="Courier New" pitchFamily="49" charset="0"/>
              </a:rPr>
              <a:t>int</a:t>
            </a:r>
            <a:r>
              <a:rPr lang="en-US" altLang="el-GR" sz="2400" b="1" dirty="0" smtClean="0">
                <a:cs typeface="Courier New" pitchFamily="49" charset="0"/>
              </a:rPr>
              <a:t>[</a:t>
            </a:r>
            <a:r>
              <a:rPr lang="el-GR" altLang="el-GR" sz="2400" b="1" dirty="0" smtClean="0">
                <a:cs typeface="Courier New" pitchFamily="49" charset="0"/>
              </a:rPr>
              <a:t>2</a:t>
            </a:r>
            <a:r>
              <a:rPr lang="en-US" altLang="el-GR" sz="2400" b="1" dirty="0" smtClean="0">
                <a:cs typeface="Courier New" pitchFamily="49" charset="0"/>
              </a:rPr>
              <a:t>];</a:t>
            </a:r>
          </a:p>
          <a:p>
            <a:pPr>
              <a:buFont typeface="ZapfDingbats" pitchFamily="82" charset="2"/>
              <a:buNone/>
            </a:pPr>
            <a:r>
              <a:rPr lang="el-GR" altLang="el-GR" sz="2400" b="1" dirty="0" smtClean="0">
                <a:cs typeface="Courier New" pitchFamily="49" charset="0"/>
              </a:rPr>
              <a:t>	</a:t>
            </a:r>
            <a:r>
              <a:rPr lang="en-US" altLang="el-GR" sz="2400" b="1" dirty="0" smtClean="0">
                <a:cs typeface="Courier New" pitchFamily="49" charset="0"/>
              </a:rPr>
              <a:t>x[2]=new </a:t>
            </a:r>
            <a:r>
              <a:rPr lang="en-US" altLang="el-GR" sz="2400" b="1" dirty="0" err="1" smtClean="0">
                <a:cs typeface="Courier New" pitchFamily="49" charset="0"/>
              </a:rPr>
              <a:t>int</a:t>
            </a:r>
            <a:r>
              <a:rPr lang="en-US" altLang="el-GR" sz="2400" b="1" dirty="0" smtClean="0">
                <a:cs typeface="Courier New" pitchFamily="49" charset="0"/>
              </a:rPr>
              <a:t>[4];</a:t>
            </a:r>
            <a:r>
              <a:rPr lang="el-GR" altLang="el-GR" sz="2400" b="1" dirty="0" smtClean="0">
                <a:cs typeface="Courier New" pitchFamily="49" charset="0"/>
              </a:rPr>
              <a:t>.</a:t>
            </a:r>
            <a:endParaRPr lang="en-US" altLang="el-GR" sz="2400" b="1" dirty="0" smtClean="0">
              <a:cs typeface="Courier New" pitchFamily="49" charset="0"/>
            </a:endParaRPr>
          </a:p>
          <a:p>
            <a:pPr>
              <a:buFont typeface="ZapfDingbats" pitchFamily="82" charset="2"/>
              <a:buNone/>
            </a:pPr>
            <a:r>
              <a:rPr lang="en-US" altLang="el-GR" sz="2400" dirty="0" smtClean="0"/>
              <a:t> </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38</a:t>
            </a:fld>
            <a:endParaRPr lang="el-GR" sz="1400" dirty="0"/>
          </a:p>
        </p:txBody>
      </p:sp>
    </p:spTree>
    <p:custDataLst>
      <p:tags r:id="rId1"/>
    </p:custDataLst>
    <p:extLst>
      <p:ext uri="{BB962C8B-B14F-4D97-AF65-F5344CB8AC3E}">
        <p14:creationId xmlns:p14="http://schemas.microsoft.com/office/powerpoint/2010/main" val="3346441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696248"/>
          </a:xfrm>
        </p:spPr>
        <p:txBody>
          <a:bodyPr>
            <a:noAutofit/>
          </a:bodyPr>
          <a:lstStyle/>
          <a:p>
            <a:r>
              <a:rPr lang="el-GR" altLang="el-GR" sz="4000" u="sng" dirty="0">
                <a:solidFill>
                  <a:schemeClr val="tx2"/>
                </a:solidFill>
              </a:rPr>
              <a:t>Σχηματική αναπαράσταση Ακανόνιστου Πίνακα </a:t>
            </a:r>
            <a:endParaRPr lang="el-GR" altLang="el-GR" sz="4000" u="sng" dirty="0">
              <a:solidFill>
                <a:schemeClr val="tx2"/>
              </a:solidFill>
              <a:latin typeface="+mn-lt"/>
            </a:endParaRPr>
          </a:p>
        </p:txBody>
      </p:sp>
      <p:sp>
        <p:nvSpPr>
          <p:cNvPr id="32" name="Rectangle 3" descr=" int[][] x ίσο με new int[3][],&#10; x[0] ίσο με new int[3],&#10; x[1] ίσο με new int[2],&#10; x[2] ίσο με new int[4].&#10; &#10;"/>
          <p:cNvSpPr txBox="1">
            <a:spLocks noChangeArrowheads="1"/>
          </p:cNvSpPr>
          <p:nvPr/>
        </p:nvSpPr>
        <p:spPr bwMode="auto">
          <a:xfrm>
            <a:off x="1371600" y="1600200"/>
            <a:ext cx="6008712" cy="1524000"/>
          </a:xfrm>
          <a:prstGeom prst="rect">
            <a:avLst/>
          </a:prstGeom>
          <a:noFill/>
          <a:ln w="9525">
            <a:noFill/>
            <a:miter lim="800000"/>
            <a:headEnd/>
            <a:tailEnd/>
          </a:ln>
        </p:spPr>
        <p:txBody>
          <a:bodyPr lIns="91411" tIns="45708" rIns="91411" bIns="45708"/>
          <a:lstStyle/>
          <a:p>
            <a:pPr marL="342900" indent="-342900">
              <a:spcBef>
                <a:spcPct val="20000"/>
              </a:spcBef>
              <a:buClr>
                <a:schemeClr val="accent2"/>
              </a:buClr>
              <a:buSzPct val="85000"/>
              <a:buFont typeface="ZapfDingbats" pitchFamily="82" charset="2"/>
              <a:buNone/>
              <a:defRPr/>
            </a:pPr>
            <a:r>
              <a:rPr lang="el-GR" sz="2000" kern="0" dirty="0"/>
              <a:t>	</a:t>
            </a:r>
            <a:r>
              <a:rPr lang="en-US" sz="2000" b="1" kern="0" dirty="0" err="1">
                <a:solidFill>
                  <a:schemeClr val="accent1"/>
                </a:solidFill>
                <a:cs typeface="Courier New" pitchFamily="49" charset="0"/>
              </a:rPr>
              <a:t>int</a:t>
            </a:r>
            <a:r>
              <a:rPr lang="en-US" sz="2000" b="1" kern="0" dirty="0">
                <a:cs typeface="Courier New" pitchFamily="49" charset="0"/>
              </a:rPr>
              <a:t>[][] x</a:t>
            </a:r>
            <a:r>
              <a:rPr lang="el-GR" sz="2000" b="1" kern="0" dirty="0">
                <a:cs typeface="Courier New" pitchFamily="49" charset="0"/>
              </a:rPr>
              <a:t> </a:t>
            </a:r>
            <a:r>
              <a:rPr lang="en-US" sz="2000" b="1" kern="0" dirty="0">
                <a:cs typeface="Courier New" pitchFamily="49" charset="0"/>
              </a:rPr>
              <a:t>=</a:t>
            </a:r>
            <a:r>
              <a:rPr lang="el-GR" sz="2000" b="1" kern="0" dirty="0">
                <a:cs typeface="Courier New" pitchFamily="49" charset="0"/>
              </a:rPr>
              <a:t> </a:t>
            </a:r>
            <a:r>
              <a:rPr lang="en-US" sz="2000" b="1" kern="0" dirty="0">
                <a:solidFill>
                  <a:schemeClr val="accent1"/>
                </a:solidFill>
                <a:cs typeface="Courier New" pitchFamily="49" charset="0"/>
              </a:rPr>
              <a:t>new </a:t>
            </a:r>
            <a:r>
              <a:rPr lang="en-US" sz="2000" b="1" kern="0" dirty="0" err="1">
                <a:solidFill>
                  <a:schemeClr val="accent1"/>
                </a:solidFill>
                <a:cs typeface="Courier New" pitchFamily="49" charset="0"/>
              </a:rPr>
              <a:t>int</a:t>
            </a:r>
            <a:r>
              <a:rPr lang="en-US" sz="2000" b="1" kern="0" dirty="0">
                <a:cs typeface="Courier New" pitchFamily="49" charset="0"/>
              </a:rPr>
              <a:t>[3][];</a:t>
            </a:r>
          </a:p>
          <a:p>
            <a:pPr marL="342900" indent="-342900">
              <a:spcBef>
                <a:spcPct val="20000"/>
              </a:spcBef>
              <a:buClr>
                <a:schemeClr val="accent2"/>
              </a:buClr>
              <a:buSzPct val="85000"/>
              <a:buFont typeface="ZapfDingbats" pitchFamily="82" charset="2"/>
              <a:buNone/>
              <a:defRPr/>
            </a:pPr>
            <a:r>
              <a:rPr lang="el-GR" sz="2000" b="1" kern="0" dirty="0">
                <a:cs typeface="Courier New" pitchFamily="49" charset="0"/>
              </a:rPr>
              <a:t>	</a:t>
            </a:r>
            <a:r>
              <a:rPr lang="en-US" sz="2000" b="1" kern="0" dirty="0">
                <a:cs typeface="Courier New" pitchFamily="49" charset="0"/>
              </a:rPr>
              <a:t>x[0]=new </a:t>
            </a:r>
            <a:r>
              <a:rPr lang="en-US" sz="2000" b="1" kern="0" dirty="0" err="1">
                <a:cs typeface="Courier New" pitchFamily="49" charset="0"/>
              </a:rPr>
              <a:t>int</a:t>
            </a:r>
            <a:r>
              <a:rPr lang="en-US" sz="2000" b="1" kern="0" dirty="0">
                <a:cs typeface="Courier New" pitchFamily="49" charset="0"/>
              </a:rPr>
              <a:t>[</a:t>
            </a:r>
            <a:r>
              <a:rPr lang="el-GR" sz="2000" b="1" kern="0" dirty="0">
                <a:cs typeface="Courier New" pitchFamily="49" charset="0"/>
              </a:rPr>
              <a:t>3</a:t>
            </a:r>
            <a:r>
              <a:rPr lang="en-US" sz="2000" b="1" kern="0" dirty="0">
                <a:cs typeface="Courier New" pitchFamily="49" charset="0"/>
              </a:rPr>
              <a:t>];</a:t>
            </a:r>
          </a:p>
          <a:p>
            <a:pPr marL="342900" indent="-342900">
              <a:spcBef>
                <a:spcPct val="20000"/>
              </a:spcBef>
              <a:buClr>
                <a:schemeClr val="accent2"/>
              </a:buClr>
              <a:buSzPct val="85000"/>
              <a:buFont typeface="ZapfDingbats" pitchFamily="82" charset="2"/>
              <a:buNone/>
              <a:defRPr/>
            </a:pPr>
            <a:r>
              <a:rPr lang="el-GR" sz="2000" b="1" kern="0" dirty="0">
                <a:cs typeface="Courier New" pitchFamily="49" charset="0"/>
              </a:rPr>
              <a:t>	</a:t>
            </a:r>
            <a:r>
              <a:rPr lang="en-US" sz="2000" b="1" kern="0" dirty="0">
                <a:cs typeface="Courier New" pitchFamily="49" charset="0"/>
              </a:rPr>
              <a:t>x[1]=new </a:t>
            </a:r>
            <a:r>
              <a:rPr lang="en-US" sz="2000" b="1" kern="0" dirty="0" err="1">
                <a:cs typeface="Courier New" pitchFamily="49" charset="0"/>
              </a:rPr>
              <a:t>int</a:t>
            </a:r>
            <a:r>
              <a:rPr lang="en-US" sz="2000" b="1" kern="0" dirty="0">
                <a:cs typeface="Courier New" pitchFamily="49" charset="0"/>
              </a:rPr>
              <a:t>[</a:t>
            </a:r>
            <a:r>
              <a:rPr lang="el-GR" sz="2000" b="1" kern="0" dirty="0">
                <a:cs typeface="Courier New" pitchFamily="49" charset="0"/>
              </a:rPr>
              <a:t>2</a:t>
            </a:r>
            <a:r>
              <a:rPr lang="en-US" sz="2000" b="1" kern="0" dirty="0">
                <a:cs typeface="Courier New" pitchFamily="49" charset="0"/>
              </a:rPr>
              <a:t>];</a:t>
            </a:r>
          </a:p>
          <a:p>
            <a:pPr marL="342900" indent="-342900">
              <a:spcBef>
                <a:spcPct val="20000"/>
              </a:spcBef>
              <a:buClr>
                <a:schemeClr val="accent2"/>
              </a:buClr>
              <a:buSzPct val="85000"/>
              <a:buFont typeface="ZapfDingbats" pitchFamily="82" charset="2"/>
              <a:buNone/>
              <a:defRPr/>
            </a:pPr>
            <a:r>
              <a:rPr lang="el-GR" sz="2000" b="1" kern="0" dirty="0">
                <a:cs typeface="Courier New" pitchFamily="49" charset="0"/>
              </a:rPr>
              <a:t>	</a:t>
            </a:r>
            <a:r>
              <a:rPr lang="en-US" sz="2000" b="1" kern="0" dirty="0">
                <a:cs typeface="Courier New" pitchFamily="49" charset="0"/>
              </a:rPr>
              <a:t>x[2]=new </a:t>
            </a:r>
            <a:r>
              <a:rPr lang="en-US" sz="2000" b="1" kern="0" dirty="0" err="1">
                <a:cs typeface="Courier New" pitchFamily="49" charset="0"/>
              </a:rPr>
              <a:t>int</a:t>
            </a:r>
            <a:r>
              <a:rPr lang="en-US" sz="2000" b="1" kern="0" dirty="0">
                <a:cs typeface="Courier New" pitchFamily="49" charset="0"/>
              </a:rPr>
              <a:t>[4];</a:t>
            </a:r>
          </a:p>
          <a:p>
            <a:pPr marL="342900" indent="-342900">
              <a:spcBef>
                <a:spcPct val="20000"/>
              </a:spcBef>
              <a:buClr>
                <a:schemeClr val="accent2"/>
              </a:buClr>
              <a:buSzPct val="85000"/>
              <a:buFont typeface="ZapfDingbats" pitchFamily="82" charset="2"/>
              <a:buNone/>
              <a:defRPr/>
            </a:pPr>
            <a:r>
              <a:rPr lang="en-US" sz="2000" kern="0" dirty="0"/>
              <a:t> </a:t>
            </a:r>
          </a:p>
        </p:txBody>
      </p:sp>
      <p:grpSp>
        <p:nvGrpSpPr>
          <p:cNvPr id="2" name="Ομάδα 1" descr="Ακανόνιστος Πίνακας."/>
          <p:cNvGrpSpPr/>
          <p:nvPr/>
        </p:nvGrpSpPr>
        <p:grpSpPr>
          <a:xfrm>
            <a:off x="1676400" y="3352800"/>
            <a:ext cx="5283984" cy="3067110"/>
            <a:chOff x="1676400" y="3352800"/>
            <a:chExt cx="5283984" cy="3067110"/>
          </a:xfrm>
        </p:grpSpPr>
        <p:sp>
          <p:nvSpPr>
            <p:cNvPr id="6" name="Text Box 5"/>
            <p:cNvSpPr txBox="1">
              <a:spLocks noChangeArrowheads="1"/>
            </p:cNvSpPr>
            <p:nvPr/>
          </p:nvSpPr>
          <p:spPr bwMode="auto">
            <a:xfrm>
              <a:off x="1676400" y="3733800"/>
              <a:ext cx="838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l-GR" altLang="el-GR" sz="1600">
                  <a:cs typeface="Times New Roman" pitchFamily="18" charset="0"/>
                </a:rPr>
                <a:t>Σειρά</a:t>
              </a:r>
              <a:r>
                <a:rPr lang="en-US" altLang="el-GR" sz="1600">
                  <a:cs typeface="Times New Roman" pitchFamily="18" charset="0"/>
                </a:rPr>
                <a:t> 0</a:t>
              </a:r>
            </a:p>
          </p:txBody>
        </p:sp>
        <p:sp>
          <p:nvSpPr>
            <p:cNvPr id="7" name="Text Box 6"/>
            <p:cNvSpPr txBox="1">
              <a:spLocks noChangeArrowheads="1"/>
            </p:cNvSpPr>
            <p:nvPr/>
          </p:nvSpPr>
          <p:spPr bwMode="auto">
            <a:xfrm>
              <a:off x="1676400" y="4114800"/>
              <a:ext cx="8715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l-GR" altLang="el-GR" sz="1600">
                  <a:cs typeface="Times New Roman" pitchFamily="18" charset="0"/>
                </a:rPr>
                <a:t>Σειρά</a:t>
              </a:r>
              <a:r>
                <a:rPr lang="en-US" altLang="el-GR" sz="1600">
                  <a:cs typeface="Times New Roman" pitchFamily="18" charset="0"/>
                </a:rPr>
                <a:t> 1</a:t>
              </a:r>
            </a:p>
          </p:txBody>
        </p:sp>
        <p:sp>
          <p:nvSpPr>
            <p:cNvPr id="8" name="Text Box 7"/>
            <p:cNvSpPr txBox="1">
              <a:spLocks noChangeArrowheads="1"/>
            </p:cNvSpPr>
            <p:nvPr/>
          </p:nvSpPr>
          <p:spPr bwMode="auto">
            <a:xfrm>
              <a:off x="1676400" y="4495800"/>
              <a:ext cx="8715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l-GR" altLang="el-GR" sz="1600">
                  <a:cs typeface="Times New Roman" pitchFamily="18" charset="0"/>
                </a:rPr>
                <a:t>Σειρά</a:t>
              </a:r>
              <a:r>
                <a:rPr lang="en-US" altLang="el-GR" sz="1600">
                  <a:cs typeface="Times New Roman" pitchFamily="18" charset="0"/>
                </a:rPr>
                <a:t> 2</a:t>
              </a:r>
            </a:p>
          </p:txBody>
        </p:sp>
        <p:sp>
          <p:nvSpPr>
            <p:cNvPr id="9" name="Text Box 8"/>
            <p:cNvSpPr txBox="1">
              <a:spLocks noChangeArrowheads="1"/>
            </p:cNvSpPr>
            <p:nvPr/>
          </p:nvSpPr>
          <p:spPr bwMode="auto">
            <a:xfrm>
              <a:off x="3733800" y="3352800"/>
              <a:ext cx="992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l-GR" altLang="el-GR" sz="1600">
                  <a:cs typeface="Times New Roman" pitchFamily="18" charset="0"/>
                </a:rPr>
                <a:t>Στήλη</a:t>
              </a:r>
              <a:r>
                <a:rPr lang="en-US" altLang="el-GR" sz="1600">
                  <a:cs typeface="Times New Roman" pitchFamily="18" charset="0"/>
                </a:rPr>
                <a:t> 1</a:t>
              </a:r>
            </a:p>
          </p:txBody>
        </p:sp>
        <p:sp>
          <p:nvSpPr>
            <p:cNvPr id="10" name="Text Box 9"/>
            <p:cNvSpPr txBox="1">
              <a:spLocks noChangeArrowheads="1"/>
            </p:cNvSpPr>
            <p:nvPr/>
          </p:nvSpPr>
          <p:spPr bwMode="auto">
            <a:xfrm>
              <a:off x="2667000" y="3352800"/>
              <a:ext cx="8493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l-GR" altLang="el-GR" sz="1600">
                  <a:cs typeface="Times New Roman" pitchFamily="18" charset="0"/>
                </a:rPr>
                <a:t>Στήλη</a:t>
              </a:r>
              <a:r>
                <a:rPr lang="en-US" altLang="el-GR" sz="1600">
                  <a:cs typeface="Times New Roman" pitchFamily="18" charset="0"/>
                </a:rPr>
                <a:t> 0</a:t>
              </a:r>
            </a:p>
          </p:txBody>
        </p:sp>
        <p:sp>
          <p:nvSpPr>
            <p:cNvPr id="11" name="Text Box 10"/>
            <p:cNvSpPr txBox="1">
              <a:spLocks noChangeArrowheads="1"/>
            </p:cNvSpPr>
            <p:nvPr/>
          </p:nvSpPr>
          <p:spPr bwMode="auto">
            <a:xfrm>
              <a:off x="4800600" y="3352800"/>
              <a:ext cx="8493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l-GR" altLang="el-GR" sz="1600">
                  <a:cs typeface="Times New Roman" pitchFamily="18" charset="0"/>
                </a:rPr>
                <a:t>Στήλη</a:t>
              </a:r>
              <a:r>
                <a:rPr lang="en-US" altLang="el-GR" sz="1600">
                  <a:cs typeface="Times New Roman" pitchFamily="18" charset="0"/>
                </a:rPr>
                <a:t> 2</a:t>
              </a:r>
            </a:p>
          </p:txBody>
        </p:sp>
        <p:sp>
          <p:nvSpPr>
            <p:cNvPr id="12" name="Text Box 11"/>
            <p:cNvSpPr txBox="1">
              <a:spLocks noChangeArrowheads="1"/>
            </p:cNvSpPr>
            <p:nvPr/>
          </p:nvSpPr>
          <p:spPr bwMode="auto">
            <a:xfrm>
              <a:off x="5867400" y="3352800"/>
              <a:ext cx="8493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l-GR" altLang="el-GR" sz="1600">
                  <a:cs typeface="Times New Roman" pitchFamily="18" charset="0"/>
                </a:rPr>
                <a:t>Στήλη</a:t>
              </a:r>
              <a:r>
                <a:rPr lang="en-US" altLang="el-GR" sz="1600">
                  <a:cs typeface="Times New Roman" pitchFamily="18" charset="0"/>
                </a:rPr>
                <a:t> 3</a:t>
              </a:r>
            </a:p>
          </p:txBody>
        </p:sp>
        <p:sp>
          <p:nvSpPr>
            <p:cNvPr id="13" name="Text Box 12"/>
            <p:cNvSpPr txBox="1">
              <a:spLocks noChangeArrowheads="1"/>
            </p:cNvSpPr>
            <p:nvPr>
              <p:custDataLst>
                <p:tags r:id="rId3"/>
              </p:custDataLst>
            </p:nvPr>
          </p:nvSpPr>
          <p:spPr bwMode="auto">
            <a:xfrm>
              <a:off x="2590800" y="3733800"/>
              <a:ext cx="1049338" cy="338138"/>
            </a:xfrm>
            <a:prstGeom prst="rect">
              <a:avLst/>
            </a:prstGeom>
            <a:solidFill>
              <a:srgbClr val="CCECFF"/>
            </a:solidFill>
            <a:ln w="25400">
              <a:solidFill>
                <a:schemeClr val="tx1"/>
              </a:solidFill>
              <a:miter lim="800000"/>
              <a:headEnd/>
              <a:tailEnd/>
            </a:ln>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sz="1600" b="1" dirty="0">
                  <a:latin typeface="Courier New" pitchFamily="49" charset="0"/>
                  <a:cs typeface="Times New Roman" pitchFamily="18" charset="0"/>
                </a:rPr>
                <a:t>x[0][0]</a:t>
              </a:r>
            </a:p>
          </p:txBody>
        </p:sp>
        <p:sp>
          <p:nvSpPr>
            <p:cNvPr id="14" name="Text Box 14"/>
            <p:cNvSpPr txBox="1">
              <a:spLocks noChangeArrowheads="1"/>
            </p:cNvSpPr>
            <p:nvPr>
              <p:custDataLst>
                <p:tags r:id="rId4"/>
              </p:custDataLst>
            </p:nvPr>
          </p:nvSpPr>
          <p:spPr bwMode="auto">
            <a:xfrm>
              <a:off x="3657600" y="3733800"/>
              <a:ext cx="1049338" cy="338138"/>
            </a:xfrm>
            <a:prstGeom prst="rect">
              <a:avLst/>
            </a:prstGeom>
            <a:solidFill>
              <a:srgbClr val="CCECFF"/>
            </a:solidFill>
            <a:ln w="25400">
              <a:solidFill>
                <a:schemeClr val="tx1"/>
              </a:solidFill>
              <a:miter lim="800000"/>
              <a:headEnd/>
              <a:tailEnd/>
            </a:ln>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sz="1600" b="1" dirty="0">
                  <a:latin typeface="Courier New" pitchFamily="49" charset="0"/>
                  <a:cs typeface="Times New Roman" pitchFamily="18" charset="0"/>
                </a:rPr>
                <a:t>x[0][1]</a:t>
              </a:r>
            </a:p>
          </p:txBody>
        </p:sp>
        <p:sp>
          <p:nvSpPr>
            <p:cNvPr id="15" name="Text Box 15"/>
            <p:cNvSpPr txBox="1">
              <a:spLocks noChangeArrowheads="1"/>
            </p:cNvSpPr>
            <p:nvPr>
              <p:custDataLst>
                <p:tags r:id="rId5"/>
              </p:custDataLst>
            </p:nvPr>
          </p:nvSpPr>
          <p:spPr bwMode="auto">
            <a:xfrm>
              <a:off x="4724400" y="3733800"/>
              <a:ext cx="1049338" cy="338138"/>
            </a:xfrm>
            <a:prstGeom prst="rect">
              <a:avLst/>
            </a:prstGeom>
            <a:solidFill>
              <a:srgbClr val="CCECFF"/>
            </a:solidFill>
            <a:ln w="25400">
              <a:solidFill>
                <a:schemeClr val="tx1"/>
              </a:solidFill>
              <a:miter lim="800000"/>
              <a:headEnd/>
              <a:tailEnd/>
            </a:ln>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sz="1600" b="1" dirty="0">
                  <a:latin typeface="Courier New" pitchFamily="49" charset="0"/>
                  <a:cs typeface="Times New Roman" pitchFamily="18" charset="0"/>
                </a:rPr>
                <a:t>x[0][2]</a:t>
              </a:r>
            </a:p>
          </p:txBody>
        </p:sp>
        <p:sp>
          <p:nvSpPr>
            <p:cNvPr id="16" name="Text Box 16"/>
            <p:cNvSpPr txBox="1">
              <a:spLocks noChangeArrowheads="1"/>
            </p:cNvSpPr>
            <p:nvPr>
              <p:custDataLst>
                <p:tags r:id="rId6"/>
              </p:custDataLst>
            </p:nvPr>
          </p:nvSpPr>
          <p:spPr bwMode="auto">
            <a:xfrm>
              <a:off x="2590800" y="4114800"/>
              <a:ext cx="1049338" cy="338138"/>
            </a:xfrm>
            <a:prstGeom prst="rect">
              <a:avLst/>
            </a:prstGeom>
            <a:solidFill>
              <a:srgbClr val="CCECFF"/>
            </a:solidFill>
            <a:ln w="25400">
              <a:solidFill>
                <a:schemeClr val="tx1"/>
              </a:solidFill>
              <a:miter lim="800000"/>
              <a:headEnd/>
              <a:tailEnd/>
            </a:ln>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sz="1600" b="1" dirty="0">
                  <a:latin typeface="Courier New" pitchFamily="49" charset="0"/>
                  <a:cs typeface="Times New Roman" pitchFamily="18" charset="0"/>
                </a:rPr>
                <a:t>x[1][0]</a:t>
              </a:r>
            </a:p>
          </p:txBody>
        </p:sp>
        <p:sp>
          <p:nvSpPr>
            <p:cNvPr id="17" name="Text Box 18"/>
            <p:cNvSpPr txBox="1">
              <a:spLocks noChangeArrowheads="1"/>
            </p:cNvSpPr>
            <p:nvPr>
              <p:custDataLst>
                <p:tags r:id="rId7"/>
              </p:custDataLst>
            </p:nvPr>
          </p:nvSpPr>
          <p:spPr bwMode="auto">
            <a:xfrm>
              <a:off x="3657600" y="4114800"/>
              <a:ext cx="1049338" cy="338138"/>
            </a:xfrm>
            <a:prstGeom prst="rect">
              <a:avLst/>
            </a:prstGeom>
            <a:solidFill>
              <a:srgbClr val="CCECFF"/>
            </a:solidFill>
            <a:ln w="25400">
              <a:solidFill>
                <a:schemeClr val="tx1"/>
              </a:solidFill>
              <a:miter lim="800000"/>
              <a:headEnd/>
              <a:tailEnd/>
            </a:ln>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sz="1600" b="1" dirty="0">
                  <a:latin typeface="Courier New" pitchFamily="49" charset="0"/>
                  <a:cs typeface="Times New Roman" pitchFamily="18" charset="0"/>
                </a:rPr>
                <a:t>x[1][1]</a:t>
              </a:r>
            </a:p>
          </p:txBody>
        </p:sp>
        <p:sp>
          <p:nvSpPr>
            <p:cNvPr id="18" name="Text Box 20"/>
            <p:cNvSpPr txBox="1">
              <a:spLocks noChangeArrowheads="1"/>
            </p:cNvSpPr>
            <p:nvPr>
              <p:custDataLst>
                <p:tags r:id="rId8"/>
              </p:custDataLst>
            </p:nvPr>
          </p:nvSpPr>
          <p:spPr bwMode="auto">
            <a:xfrm>
              <a:off x="2590800" y="4495800"/>
              <a:ext cx="1049338" cy="338138"/>
            </a:xfrm>
            <a:prstGeom prst="rect">
              <a:avLst/>
            </a:prstGeom>
            <a:solidFill>
              <a:srgbClr val="CCECFF"/>
            </a:solidFill>
            <a:ln w="25400">
              <a:solidFill>
                <a:schemeClr val="tx1"/>
              </a:solidFill>
              <a:miter lim="800000"/>
              <a:headEnd/>
              <a:tailEnd/>
            </a:ln>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sz="1600" b="1" dirty="0">
                  <a:latin typeface="Courier New" pitchFamily="49" charset="0"/>
                  <a:cs typeface="Times New Roman" pitchFamily="18" charset="0"/>
                </a:rPr>
                <a:t>x[2][0]</a:t>
              </a:r>
            </a:p>
          </p:txBody>
        </p:sp>
        <p:sp>
          <p:nvSpPr>
            <p:cNvPr id="19" name="Text Box 21"/>
            <p:cNvSpPr txBox="1">
              <a:spLocks noChangeArrowheads="1"/>
            </p:cNvSpPr>
            <p:nvPr>
              <p:custDataLst>
                <p:tags r:id="rId9"/>
              </p:custDataLst>
            </p:nvPr>
          </p:nvSpPr>
          <p:spPr bwMode="auto">
            <a:xfrm>
              <a:off x="5791200" y="4495800"/>
              <a:ext cx="1049338" cy="338138"/>
            </a:xfrm>
            <a:prstGeom prst="rect">
              <a:avLst/>
            </a:prstGeom>
            <a:solidFill>
              <a:srgbClr val="CCECFF"/>
            </a:solidFill>
            <a:ln w="25400">
              <a:solidFill>
                <a:schemeClr val="tx1"/>
              </a:solidFill>
              <a:miter lim="800000"/>
              <a:headEnd/>
              <a:tailEnd/>
            </a:ln>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sz="1600" b="1" dirty="0">
                  <a:latin typeface="Courier New" pitchFamily="49" charset="0"/>
                  <a:cs typeface="Times New Roman" pitchFamily="18" charset="0"/>
                </a:rPr>
                <a:t>x[2][3]</a:t>
              </a:r>
            </a:p>
          </p:txBody>
        </p:sp>
        <p:sp>
          <p:nvSpPr>
            <p:cNvPr id="20" name="Text Box 22"/>
            <p:cNvSpPr txBox="1">
              <a:spLocks noChangeArrowheads="1"/>
            </p:cNvSpPr>
            <p:nvPr>
              <p:custDataLst>
                <p:tags r:id="rId10"/>
              </p:custDataLst>
            </p:nvPr>
          </p:nvSpPr>
          <p:spPr bwMode="auto">
            <a:xfrm>
              <a:off x="3657600" y="4495800"/>
              <a:ext cx="1065213" cy="361950"/>
            </a:xfrm>
            <a:prstGeom prst="rect">
              <a:avLst/>
            </a:prstGeom>
            <a:solidFill>
              <a:srgbClr val="CCECFF"/>
            </a:solidFill>
            <a:ln w="25400">
              <a:solidFill>
                <a:schemeClr val="tx1"/>
              </a:solidFill>
              <a:miter lim="800000"/>
              <a:headEnd/>
              <a:tailEnd/>
            </a:ln>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sz="1600" b="1" dirty="0">
                  <a:latin typeface="Courier New" pitchFamily="49" charset="0"/>
                  <a:cs typeface="Times New Roman" pitchFamily="18" charset="0"/>
                </a:rPr>
                <a:t>       </a:t>
              </a:r>
            </a:p>
          </p:txBody>
        </p:sp>
        <p:sp>
          <p:nvSpPr>
            <p:cNvPr id="21" name="Text Box 23"/>
            <p:cNvSpPr txBox="1">
              <a:spLocks noChangeArrowheads="1"/>
            </p:cNvSpPr>
            <p:nvPr>
              <p:custDataLst>
                <p:tags r:id="rId11"/>
              </p:custDataLst>
            </p:nvPr>
          </p:nvSpPr>
          <p:spPr bwMode="auto">
            <a:xfrm>
              <a:off x="4724400" y="4495800"/>
              <a:ext cx="1049338" cy="338138"/>
            </a:xfrm>
            <a:prstGeom prst="rect">
              <a:avLst/>
            </a:prstGeom>
            <a:solidFill>
              <a:srgbClr val="CCECFF"/>
            </a:solidFill>
            <a:ln w="25400">
              <a:solidFill>
                <a:schemeClr val="tx1"/>
              </a:solidFill>
              <a:miter lim="800000"/>
              <a:headEnd/>
              <a:tailEnd/>
            </a:ln>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sz="1600" b="1" dirty="0">
                  <a:latin typeface="Courier New" pitchFamily="49" charset="0"/>
                  <a:cs typeface="Times New Roman" pitchFamily="18" charset="0"/>
                </a:rPr>
                <a:t>x[2][2]</a:t>
              </a:r>
            </a:p>
          </p:txBody>
        </p:sp>
        <p:sp>
          <p:nvSpPr>
            <p:cNvPr id="23" name="Text Box 24"/>
            <p:cNvSpPr txBox="1">
              <a:spLocks noChangeArrowheads="1"/>
            </p:cNvSpPr>
            <p:nvPr/>
          </p:nvSpPr>
          <p:spPr bwMode="auto">
            <a:xfrm>
              <a:off x="4876800" y="5105400"/>
              <a:ext cx="17918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l-GR" altLang="el-GR" dirty="0">
                  <a:latin typeface="+mn-lt"/>
                  <a:cs typeface="Times New Roman" pitchFamily="18" charset="0"/>
                </a:rPr>
                <a:t>Δείκτης στήλης</a:t>
              </a:r>
              <a:endParaRPr lang="en-US" altLang="el-GR" dirty="0">
                <a:latin typeface="+mn-lt"/>
                <a:cs typeface="Times New Roman" pitchFamily="18" charset="0"/>
              </a:endParaRPr>
            </a:p>
          </p:txBody>
        </p:sp>
        <p:sp>
          <p:nvSpPr>
            <p:cNvPr id="25" name="Text Box 25"/>
            <p:cNvSpPr txBox="1">
              <a:spLocks noChangeArrowheads="1"/>
            </p:cNvSpPr>
            <p:nvPr/>
          </p:nvSpPr>
          <p:spPr bwMode="auto">
            <a:xfrm>
              <a:off x="4876800" y="5562600"/>
              <a:ext cx="17363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l-GR" altLang="el-GR" dirty="0">
                  <a:latin typeface="+mn-lt"/>
                  <a:cs typeface="Times New Roman" pitchFamily="18" charset="0"/>
                </a:rPr>
                <a:t>Δείκτης σειράς</a:t>
              </a:r>
              <a:endParaRPr lang="en-US" altLang="el-GR" dirty="0">
                <a:latin typeface="+mn-lt"/>
                <a:cs typeface="Times New Roman" pitchFamily="18" charset="0"/>
              </a:endParaRPr>
            </a:p>
          </p:txBody>
        </p:sp>
        <p:sp>
          <p:nvSpPr>
            <p:cNvPr id="26" name="Text Box 26"/>
            <p:cNvSpPr txBox="1">
              <a:spLocks noChangeArrowheads="1"/>
            </p:cNvSpPr>
            <p:nvPr/>
          </p:nvSpPr>
          <p:spPr bwMode="auto">
            <a:xfrm>
              <a:off x="4876800" y="6019800"/>
              <a:ext cx="20835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l-GR" altLang="el-GR" dirty="0">
                  <a:latin typeface="+mn-lt"/>
                  <a:cs typeface="Times New Roman" pitchFamily="18" charset="0"/>
                </a:rPr>
                <a:t>Όνομα του πίνακα</a:t>
              </a:r>
              <a:endParaRPr lang="en-US" altLang="el-GR" dirty="0">
                <a:latin typeface="+mn-lt"/>
                <a:cs typeface="Times New Roman" pitchFamily="18" charset="0"/>
              </a:endParaRPr>
            </a:p>
          </p:txBody>
        </p:sp>
        <p:sp>
          <p:nvSpPr>
            <p:cNvPr id="27" name="Text Box 27"/>
            <p:cNvSpPr txBox="1">
              <a:spLocks noChangeArrowheads="1"/>
            </p:cNvSpPr>
            <p:nvPr>
              <p:custDataLst>
                <p:tags r:id="rId12"/>
              </p:custDataLst>
            </p:nvPr>
          </p:nvSpPr>
          <p:spPr bwMode="auto">
            <a:xfrm>
              <a:off x="3657600" y="4495800"/>
              <a:ext cx="3079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sz="1600" b="1" dirty="0">
                  <a:latin typeface="Courier New" pitchFamily="49" charset="0"/>
                  <a:cs typeface="Times New Roman" pitchFamily="18" charset="0"/>
                </a:rPr>
                <a:t>x</a:t>
              </a:r>
            </a:p>
          </p:txBody>
        </p:sp>
        <p:sp>
          <p:nvSpPr>
            <p:cNvPr id="28" name="Text Box 28"/>
            <p:cNvSpPr txBox="1">
              <a:spLocks noChangeArrowheads="1"/>
            </p:cNvSpPr>
            <p:nvPr>
              <p:custDataLst>
                <p:tags r:id="rId13"/>
              </p:custDataLst>
            </p:nvPr>
          </p:nvSpPr>
          <p:spPr bwMode="auto">
            <a:xfrm>
              <a:off x="3810000" y="4495800"/>
              <a:ext cx="9255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sz="1600" b="1" dirty="0">
                  <a:latin typeface="Courier New" pitchFamily="49" charset="0"/>
                  <a:cs typeface="Times New Roman" pitchFamily="18" charset="0"/>
                </a:rPr>
                <a:t>[2][1]</a:t>
              </a:r>
            </a:p>
          </p:txBody>
        </p:sp>
        <p:cxnSp>
          <p:nvCxnSpPr>
            <p:cNvPr id="29" name="AutoShape 30"/>
            <p:cNvCxnSpPr>
              <a:cxnSpLocks noChangeShapeType="1"/>
              <a:stCxn id="23" idx="1"/>
            </p:cNvCxnSpPr>
            <p:nvPr/>
          </p:nvCxnSpPr>
          <p:spPr bwMode="auto">
            <a:xfrm rot="10800000">
              <a:off x="4451350" y="4833939"/>
              <a:ext cx="425450" cy="471516"/>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0" name="AutoShape 31"/>
            <p:cNvCxnSpPr>
              <a:cxnSpLocks noChangeShapeType="1"/>
            </p:cNvCxnSpPr>
            <p:nvPr/>
          </p:nvCxnSpPr>
          <p:spPr bwMode="auto">
            <a:xfrm rot="10800000">
              <a:off x="4114800" y="4832350"/>
              <a:ext cx="608013" cy="898525"/>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1" name="AutoShape 32"/>
            <p:cNvCxnSpPr>
              <a:cxnSpLocks noChangeShapeType="1"/>
              <a:stCxn id="26" idx="1"/>
              <a:endCxn id="27" idx="2"/>
            </p:cNvCxnSpPr>
            <p:nvPr/>
          </p:nvCxnSpPr>
          <p:spPr bwMode="auto">
            <a:xfrm rot="10800000">
              <a:off x="3811588" y="4833939"/>
              <a:ext cx="1065212" cy="1385917"/>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39</a:t>
            </a:fld>
            <a:endParaRPr lang="el-GR" sz="1400" dirty="0"/>
          </a:p>
        </p:txBody>
      </p:sp>
    </p:spTree>
    <p:custDataLst>
      <p:tags r:id="rId1"/>
    </p:custDataLst>
    <p:extLst>
      <p:ext uri="{BB962C8B-B14F-4D97-AF65-F5344CB8AC3E}">
        <p14:creationId xmlns:p14="http://schemas.microsoft.com/office/powerpoint/2010/main" val="334644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l-GR" u="sng" dirty="0" smtClean="0">
                <a:solidFill>
                  <a:schemeClr val="tx2"/>
                </a:solidFill>
              </a:rPr>
              <a:t>Σκοποί  ενότητας</a:t>
            </a:r>
            <a:endParaRPr lang="el-GR" u="sng" dirty="0">
              <a:solidFill>
                <a:schemeClr val="tx2"/>
              </a:solidFill>
            </a:endParaRPr>
          </a:p>
        </p:txBody>
      </p:sp>
      <p:sp>
        <p:nvSpPr>
          <p:cNvPr id="3" name="Content Placeholder 2" descr="Σκοπός μας είναι να μάθουμε:&#10; &#10;Βασικές τεχνικές προγραμματισμού,&#10;&#10;Πώς να γράφουμε μικρού και μεσαίου μεγέθους προγράμματα,&#10;&#10;Τη γλώσσα προγραμματισμού C#,  (μοιάζει με τη Java),&#10;&#10;Βασικούς αλγόριθμους και δομές δεδομένων,&#10;&#10;Εργαλεία συγγραφής προγραμμάτων, (παραδείγματος χάρην Visual Studio),&#10;&#10;Να διευρύνουμε τις γνώσεις μας στην Επιστήμη της Πληροφορικής,&#10;&#10;Θα ασχοληθούμε πολύ με τον προγραμματισμό,&#10;&#10;Θα μάθουμε το Microsoft Visual Studio, τελεία NET C# Compiler.&#10;"/>
          <p:cNvSpPr>
            <a:spLocks noGrp="1"/>
          </p:cNvSpPr>
          <p:nvPr>
            <p:ph idx="1"/>
          </p:nvPr>
        </p:nvSpPr>
        <p:spPr>
          <a:xfrm>
            <a:off x="467544" y="1268760"/>
            <a:ext cx="8229600" cy="4968552"/>
          </a:xfrm>
        </p:spPr>
        <p:txBody>
          <a:bodyPr>
            <a:noAutofit/>
          </a:bodyPr>
          <a:lstStyle/>
          <a:p>
            <a:pPr>
              <a:lnSpc>
                <a:spcPct val="90000"/>
              </a:lnSpc>
              <a:buFont typeface="Wingdings" panose="05000000000000000000" pitchFamily="2" charset="2"/>
              <a:buChar char="q"/>
            </a:pPr>
            <a:r>
              <a:rPr lang="el-GR" altLang="el-GR" sz="2400" b="1" dirty="0"/>
              <a:t>Σκοπός μας είναι να μάθουμε:</a:t>
            </a:r>
            <a:r>
              <a:rPr lang="en-US" altLang="el-GR" sz="2400" b="1" dirty="0"/>
              <a:t> </a:t>
            </a:r>
          </a:p>
          <a:p>
            <a:pPr lvl="1">
              <a:lnSpc>
                <a:spcPct val="90000"/>
              </a:lnSpc>
              <a:buFont typeface="Wingdings" panose="05000000000000000000" pitchFamily="2" charset="2"/>
              <a:buChar char="§"/>
            </a:pPr>
            <a:r>
              <a:rPr lang="el-GR" altLang="el-GR" sz="2400" dirty="0"/>
              <a:t>Βασικές τεχνικές προγραμματισμού</a:t>
            </a:r>
            <a:endParaRPr lang="en-US" altLang="el-GR" sz="2400" dirty="0"/>
          </a:p>
          <a:p>
            <a:pPr lvl="1">
              <a:lnSpc>
                <a:spcPct val="90000"/>
              </a:lnSpc>
              <a:buFont typeface="Wingdings" panose="05000000000000000000" pitchFamily="2" charset="2"/>
              <a:buChar char="§"/>
            </a:pPr>
            <a:r>
              <a:rPr lang="el-GR" altLang="el-GR" sz="2400" dirty="0"/>
              <a:t>Πώς να γράφουμε μικρού και μεσαίου μεγέθους προγράμματα</a:t>
            </a:r>
            <a:endParaRPr lang="en-US" altLang="el-GR" sz="2400" dirty="0"/>
          </a:p>
          <a:p>
            <a:pPr lvl="1">
              <a:lnSpc>
                <a:spcPct val="90000"/>
              </a:lnSpc>
              <a:buFont typeface="Wingdings" panose="05000000000000000000" pitchFamily="2" charset="2"/>
              <a:buChar char="§"/>
            </a:pPr>
            <a:r>
              <a:rPr lang="el-GR" altLang="el-GR" sz="2400" dirty="0"/>
              <a:t>Τη γλώσσα προγραμματισμού </a:t>
            </a:r>
            <a:r>
              <a:rPr lang="en-US" altLang="el-GR" sz="2400" dirty="0"/>
              <a:t>C#  (</a:t>
            </a:r>
            <a:r>
              <a:rPr lang="el-GR" altLang="el-GR" sz="2400" dirty="0"/>
              <a:t>μοιάζει με τη </a:t>
            </a:r>
            <a:r>
              <a:rPr lang="en-US" altLang="el-GR" sz="2400" dirty="0"/>
              <a:t>Java)</a:t>
            </a:r>
          </a:p>
          <a:p>
            <a:pPr lvl="1">
              <a:lnSpc>
                <a:spcPct val="90000"/>
              </a:lnSpc>
              <a:buFont typeface="Wingdings" panose="05000000000000000000" pitchFamily="2" charset="2"/>
              <a:buChar char="§"/>
            </a:pPr>
            <a:r>
              <a:rPr lang="el-GR" altLang="el-GR" sz="2400" dirty="0"/>
              <a:t>Βασικούς αλγόριθμους και δομές δεδομένων</a:t>
            </a:r>
            <a:endParaRPr lang="en-US" altLang="el-GR" sz="2400" dirty="0"/>
          </a:p>
          <a:p>
            <a:pPr lvl="1">
              <a:lnSpc>
                <a:spcPct val="90000"/>
              </a:lnSpc>
              <a:buFont typeface="Wingdings" panose="05000000000000000000" pitchFamily="2" charset="2"/>
              <a:buChar char="§"/>
            </a:pPr>
            <a:r>
              <a:rPr lang="el-GR" altLang="el-GR" sz="2400" dirty="0"/>
              <a:t>Εργαλεία συγγραφής προγραμμάτων (π.χ. </a:t>
            </a:r>
            <a:r>
              <a:rPr lang="en-US" altLang="el-GR" sz="2400" dirty="0"/>
              <a:t>Visual Studio)</a:t>
            </a:r>
          </a:p>
          <a:p>
            <a:pPr lvl="1">
              <a:lnSpc>
                <a:spcPct val="90000"/>
              </a:lnSpc>
              <a:buFont typeface="Wingdings" panose="05000000000000000000" pitchFamily="2" charset="2"/>
              <a:buChar char="§"/>
            </a:pPr>
            <a:r>
              <a:rPr lang="el-GR" altLang="el-GR" sz="2400" dirty="0"/>
              <a:t>Να διευρύνουμε τις γνώσεις μας στην Επιστήμη της Πληροφορικής</a:t>
            </a:r>
            <a:endParaRPr lang="en-US" altLang="el-GR" sz="2400" dirty="0"/>
          </a:p>
          <a:p>
            <a:pPr>
              <a:lnSpc>
                <a:spcPct val="90000"/>
              </a:lnSpc>
              <a:buFont typeface="Wingdings" panose="05000000000000000000" pitchFamily="2" charset="2"/>
              <a:buChar char="q"/>
            </a:pPr>
            <a:r>
              <a:rPr lang="el-GR" altLang="el-GR" sz="2400" dirty="0" smtClean="0"/>
              <a:t>Θα ασχοληθούμε </a:t>
            </a:r>
            <a:r>
              <a:rPr lang="el-GR" altLang="el-GR" sz="2400" dirty="0"/>
              <a:t>πολύ με τον προγραμματισμό</a:t>
            </a:r>
            <a:endParaRPr lang="en-US" altLang="el-GR" sz="2400" dirty="0"/>
          </a:p>
          <a:p>
            <a:pPr>
              <a:lnSpc>
                <a:spcPct val="90000"/>
              </a:lnSpc>
              <a:buFont typeface="Wingdings" panose="05000000000000000000" pitchFamily="2" charset="2"/>
              <a:buChar char="q"/>
            </a:pPr>
            <a:r>
              <a:rPr lang="el-GR" altLang="el-GR" sz="2400" dirty="0" smtClean="0"/>
              <a:t>Θα </a:t>
            </a:r>
            <a:r>
              <a:rPr lang="el-GR" altLang="el-GR" sz="2400" dirty="0"/>
              <a:t>μάθουμε το</a:t>
            </a:r>
            <a:r>
              <a:rPr lang="en-US" altLang="el-GR" sz="2400" dirty="0"/>
              <a:t> </a:t>
            </a:r>
            <a:r>
              <a:rPr lang="en-US" altLang="el-GR" sz="2400" i="1" dirty="0">
                <a:solidFill>
                  <a:srgbClr val="FF0066"/>
                </a:solidFill>
              </a:rPr>
              <a:t>Microsoft Visual Studio . NET C# Compiler</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24136"/>
          </a:xfrm>
        </p:spPr>
        <p:txBody>
          <a:bodyPr>
            <a:noAutofit/>
          </a:bodyPr>
          <a:lstStyle/>
          <a:p>
            <a:r>
              <a:rPr lang="el-GR" altLang="el-GR" sz="4000" u="sng" dirty="0" smtClean="0">
                <a:solidFill>
                  <a:schemeClr val="tx2"/>
                </a:solidFill>
              </a:rPr>
              <a:t>….(</a:t>
            </a:r>
            <a:r>
              <a:rPr lang="el-GR" altLang="el-GR" sz="4000" u="sng" dirty="0">
                <a:solidFill>
                  <a:schemeClr val="tx2"/>
                </a:solidFill>
              </a:rPr>
              <a:t>1</a:t>
            </a:r>
            <a:r>
              <a:rPr lang="el-GR" altLang="el-GR" sz="4000" u="sng" dirty="0" smtClean="0">
                <a:solidFill>
                  <a:schemeClr val="tx2"/>
                </a:solidFill>
              </a:rPr>
              <a:t> </a:t>
            </a:r>
            <a:r>
              <a:rPr lang="el-GR" altLang="el-GR" sz="4000" u="sng" dirty="0">
                <a:solidFill>
                  <a:schemeClr val="tx2"/>
                </a:solidFill>
              </a:rPr>
              <a:t>από 4</a:t>
            </a:r>
            <a:r>
              <a:rPr lang="el-GR" altLang="el-GR" sz="4000" u="sng" dirty="0" smtClean="0">
                <a:solidFill>
                  <a:schemeClr val="tx2"/>
                </a:solidFill>
              </a:rPr>
              <a:t>)</a:t>
            </a:r>
            <a:endParaRPr lang="el-GR" altLang="el-GR" sz="4000" u="sng" dirty="0">
              <a:solidFill>
                <a:schemeClr val="tx2"/>
              </a:solidFill>
              <a:latin typeface="+mn-lt"/>
            </a:endParaRPr>
          </a:p>
        </p:txBody>
      </p:sp>
      <p:sp>
        <p:nvSpPr>
          <p:cNvPr id="3" name="Ορθογώνιο 2" descr="// Two Dimensional Arrays τελεία cs,&#10;// Initializing two-dimensional arrays.&#10;using System,&#10;using System τελεία Drawing,&#10;using System τελεία Collections,&#10;using System τελεία Component Model,&#10;using System τελεία Windows τελεία Forms,&#10;using System τελεία Data,&#10;    &#10;public class Two Dimensional Arrays άνω κάτω τελεία, System τελεία Windows τελεία Forms τελεία Form,&#10;άγκιστρο,&#10;private System τελεία Windows τελεία Forms τελεία Button show Output Button,&#10;private System τελεία Windows τελεία Forms τελεία Label output Label,&#10;      &#10;// Visual Studio τελεία NET generated code,&#10;   &#10;[STA Thread],&#10;static void Main(), &#10;"/>
          <p:cNvSpPr/>
          <p:nvPr>
            <p:custDataLst>
              <p:tags r:id="rId3"/>
            </p:custDataLst>
          </p:nvPr>
        </p:nvSpPr>
        <p:spPr>
          <a:xfrm>
            <a:off x="467544" y="893033"/>
            <a:ext cx="8219256" cy="5632311"/>
          </a:xfrm>
          <a:prstGeom prst="rect">
            <a:avLst/>
          </a:prstGeom>
        </p:spPr>
        <p:txBody>
          <a:bodyPr wrap="square">
            <a:spAutoFit/>
          </a:bodyPr>
          <a:lstStyle/>
          <a:p>
            <a:r>
              <a:rPr lang="en-US" altLang="el-GR" sz="2000" dirty="0">
                <a:solidFill>
                  <a:srgbClr val="5F5F5F"/>
                </a:solidFill>
                <a:cs typeface="Times New Roman" pitchFamily="18" charset="0"/>
              </a:rPr>
              <a:t>1    </a:t>
            </a:r>
            <a:r>
              <a:rPr lang="en-US" altLang="el-GR" sz="2000" dirty="0">
                <a:solidFill>
                  <a:schemeClr val="accent5">
                    <a:lumMod val="75000"/>
                  </a:schemeClr>
                </a:solidFill>
                <a:cs typeface="Courier New" pitchFamily="49" charset="0"/>
              </a:rPr>
              <a:t>// </a:t>
            </a:r>
            <a:r>
              <a:rPr lang="en-US" altLang="el-GR" sz="2000" dirty="0" err="1">
                <a:solidFill>
                  <a:schemeClr val="accent5">
                    <a:lumMod val="75000"/>
                  </a:schemeClr>
                </a:solidFill>
                <a:cs typeface="Courier New" pitchFamily="49" charset="0"/>
              </a:rPr>
              <a:t>TwoDimensionalArrays.cs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2   </a:t>
            </a:r>
            <a:r>
              <a:rPr lang="en-US" altLang="el-GR" sz="2000" dirty="0">
                <a:solidFill>
                  <a:schemeClr val="accent5">
                    <a:lumMod val="75000"/>
                  </a:schemeClr>
                </a:solidFill>
                <a:cs typeface="Times New Roman" pitchFamily="18" charset="0"/>
              </a:rPr>
              <a:t> </a:t>
            </a:r>
            <a:r>
              <a:rPr lang="en-US" altLang="el-GR" sz="2000" dirty="0">
                <a:solidFill>
                  <a:schemeClr val="accent5">
                    <a:lumMod val="75000"/>
                  </a:schemeClr>
                </a:solidFill>
                <a:cs typeface="Courier New" pitchFamily="49" charset="0"/>
              </a:rPr>
              <a:t>// Initializing two-dimensional arrays.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System;</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System.Drawing</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5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System.Collections</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6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System.ComponentModel</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7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System.Windows.Forms</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8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System.Data</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9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10   </a:t>
            </a:r>
            <a:r>
              <a:rPr lang="en-US" altLang="el-GR" sz="2000" dirty="0">
                <a:solidFill>
                  <a:srgbClr val="275AFF"/>
                </a:solidFill>
                <a:cs typeface="Courier New" pitchFamily="49" charset="0"/>
              </a:rPr>
              <a:t>public</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class</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TwoDimensionalArrays</a:t>
            </a:r>
            <a:r>
              <a:rPr lang="en-US" altLang="el-GR" sz="2000" dirty="0">
                <a:solidFill>
                  <a:srgbClr val="000000"/>
                </a:solidFill>
                <a:cs typeface="Courier New" pitchFamily="49" charset="0"/>
              </a:rPr>
              <a:t> : </a:t>
            </a:r>
            <a:r>
              <a:rPr lang="en-US" altLang="el-GR" sz="2000" dirty="0" err="1">
                <a:solidFill>
                  <a:srgbClr val="000000"/>
                </a:solidFill>
                <a:cs typeface="Courier New" pitchFamily="49" charset="0"/>
              </a:rPr>
              <a:t>System.Windows.Forms.Form</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11   </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12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private</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System.Windows.Forms.Button</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showOutputButton</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13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private</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System.Windows.Forms.Label</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outputLabel</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14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15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Visual Studio .NET generated code</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16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17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STAThread</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18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static</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void</a:t>
            </a:r>
            <a:r>
              <a:rPr lang="en-US" altLang="el-GR" sz="2000" dirty="0">
                <a:solidFill>
                  <a:srgbClr val="000000"/>
                </a:solidFill>
                <a:cs typeface="Courier New" pitchFamily="49" charset="0"/>
              </a:rPr>
              <a:t> Main() </a:t>
            </a:r>
            <a:endParaRPr lang="en-US" altLang="el-GR" sz="2000" dirty="0">
              <a:solidFill>
                <a:srgbClr val="000000"/>
              </a:solidFill>
              <a:cs typeface="Times New Roman" pitchFamily="18" charset="0"/>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40</a:t>
            </a:fld>
            <a:endParaRPr lang="el-GR" sz="1400" dirty="0"/>
          </a:p>
        </p:txBody>
      </p:sp>
    </p:spTree>
    <p:custDataLst>
      <p:tags r:id="rId1"/>
    </p:custDataLst>
    <p:extLst>
      <p:ext uri="{BB962C8B-B14F-4D97-AF65-F5344CB8AC3E}">
        <p14:creationId xmlns:p14="http://schemas.microsoft.com/office/powerpoint/2010/main" val="3346441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152128"/>
          </a:xfrm>
        </p:spPr>
        <p:txBody>
          <a:bodyPr>
            <a:noAutofit/>
          </a:bodyPr>
          <a:lstStyle/>
          <a:p>
            <a:r>
              <a:rPr lang="el-GR" altLang="el-GR" sz="4000" u="sng" dirty="0" smtClean="0">
                <a:solidFill>
                  <a:schemeClr val="tx2"/>
                </a:solidFill>
              </a:rPr>
              <a:t>….(2 </a:t>
            </a:r>
            <a:r>
              <a:rPr lang="el-GR" altLang="el-GR" sz="4000" u="sng" dirty="0">
                <a:solidFill>
                  <a:schemeClr val="tx2"/>
                </a:solidFill>
              </a:rPr>
              <a:t>από 4)</a:t>
            </a:r>
            <a:endParaRPr lang="el-GR" altLang="el-GR" sz="4000" u="sng" dirty="0">
              <a:solidFill>
                <a:schemeClr val="tx2"/>
              </a:solidFill>
              <a:latin typeface="+mn-lt"/>
            </a:endParaRPr>
          </a:p>
        </p:txBody>
      </p:sp>
      <p:sp>
        <p:nvSpPr>
          <p:cNvPr id="3" name="Ορθογώνιο 2" descr="άγκιστρο,&#10;Application τελεία Run, new Two Dimensional Arrays(),&#10;άγκιστρο,&#10;   &#10;private void show Output Button κάτω παύλα Click, object sender, &#10; System τελεία Event Args e,&#10;άγκιστρο,&#10;// declaration and initialization of rectangular array,&#10;int[,] array1 ίσο με new int[,], (σχόλιο: Declare and initialize a rectangular integer array named array1), άγκιστρο, άγκιστρο, 1, 2, 3, άγκιστρο, άγκιστρο, 4, 5, 6, άγκιστρο, άγκιστρο,&#10;   &#10;// declaration and initialization of jagged array,&#10;int[][] array2 ίσο με new int[ 3 ][], (σχόλιο: Declare a jagged array named array2 with 3 rows),&#10;array2[ 0 ] ίσο με new int[] άγκιστρο, 1, 2, άγκιστρο, (σχόλιο:Initialize the first element in array2 to be an array that contains two integers).&#10;&#10;"/>
          <p:cNvSpPr/>
          <p:nvPr>
            <p:custDataLst>
              <p:tags r:id="rId3"/>
            </p:custDataLst>
          </p:nvPr>
        </p:nvSpPr>
        <p:spPr>
          <a:xfrm>
            <a:off x="467544" y="984785"/>
            <a:ext cx="8219256" cy="4093428"/>
          </a:xfrm>
          <a:prstGeom prst="rect">
            <a:avLst/>
          </a:prstGeom>
        </p:spPr>
        <p:txBody>
          <a:bodyPr wrap="square">
            <a:spAutoFit/>
          </a:bodyPr>
          <a:lstStyle/>
          <a:p>
            <a:r>
              <a:rPr lang="en-US" altLang="el-GR" sz="2000" dirty="0">
                <a:solidFill>
                  <a:srgbClr val="5F5F5F"/>
                </a:solidFill>
                <a:cs typeface="Times New Roman" pitchFamily="18" charset="0"/>
              </a:rPr>
              <a:t>19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20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Application.Run</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new</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TwoDimensionalArrays</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21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22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23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private</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void</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showOutputButton_Click</a:t>
            </a:r>
            <a:r>
              <a:rPr lang="en-US" altLang="el-GR" sz="2000" dirty="0">
                <a:solidFill>
                  <a:srgbClr val="000000"/>
                </a:solidFill>
                <a:cs typeface="Courier New" pitchFamily="49" charset="0"/>
              </a:rPr>
              <a:t>( object sender,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24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System.EventArgs</a:t>
            </a:r>
            <a:r>
              <a:rPr lang="en-US" altLang="el-GR" sz="2000" dirty="0">
                <a:solidFill>
                  <a:srgbClr val="000000"/>
                </a:solidFill>
                <a:cs typeface="Courier New" pitchFamily="49" charset="0"/>
              </a:rPr>
              <a:t> e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25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26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declaration and initialization of rectangular array</a:t>
            </a:r>
            <a:endParaRPr lang="en-US" altLang="el-GR" sz="2000" dirty="0">
              <a:solidFill>
                <a:schemeClr val="accent5">
                  <a:lumMod val="75000"/>
                </a:schemeClr>
              </a:solidFill>
              <a:cs typeface="Times New Roman" pitchFamily="18" charset="0"/>
            </a:endParaRPr>
          </a:p>
          <a:p>
            <a:r>
              <a:rPr lang="en-US" altLang="el-GR" sz="2000" u="sng" dirty="0">
                <a:solidFill>
                  <a:srgbClr val="5F5F5F"/>
                </a:solidFill>
                <a:cs typeface="Times New Roman" pitchFamily="18" charset="0"/>
              </a:rPr>
              <a:t>27</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a:t>
            </a:r>
            <a:r>
              <a:rPr lang="en-US" altLang="el-GR" sz="2000" dirty="0" err="1">
                <a:solidFill>
                  <a:srgbClr val="275AFF"/>
                </a:solidFill>
                <a:cs typeface="Courier New" pitchFamily="49" charset="0"/>
              </a:rPr>
              <a:t>int</a:t>
            </a:r>
            <a:r>
              <a:rPr lang="en-US" altLang="el-GR" sz="2000" dirty="0">
                <a:solidFill>
                  <a:srgbClr val="000000"/>
                </a:solidFill>
                <a:cs typeface="Courier New" pitchFamily="49" charset="0"/>
              </a:rPr>
              <a:t>[,] array1 = </a:t>
            </a:r>
            <a:r>
              <a:rPr lang="en-US" altLang="el-GR" sz="2000" dirty="0">
                <a:solidFill>
                  <a:srgbClr val="275AFF"/>
                </a:solidFill>
                <a:cs typeface="Courier New" pitchFamily="49" charset="0"/>
              </a:rPr>
              <a:t>new</a:t>
            </a:r>
            <a:r>
              <a:rPr lang="en-US" altLang="el-GR" sz="2000" dirty="0">
                <a:solidFill>
                  <a:srgbClr val="000000"/>
                </a:solidFill>
                <a:cs typeface="Courier New" pitchFamily="49" charset="0"/>
              </a:rPr>
              <a:t> </a:t>
            </a:r>
            <a:r>
              <a:rPr lang="en-US" altLang="el-GR" sz="2000" dirty="0" err="1">
                <a:solidFill>
                  <a:srgbClr val="275AFF"/>
                </a:solidFill>
                <a:cs typeface="Courier New" pitchFamily="49" charset="0"/>
              </a:rPr>
              <a:t>int</a:t>
            </a:r>
            <a:r>
              <a:rPr lang="en-US" altLang="el-GR" sz="2000" dirty="0">
                <a:solidFill>
                  <a:srgbClr val="000000"/>
                </a:solidFill>
                <a:cs typeface="Courier New" pitchFamily="49" charset="0"/>
              </a:rPr>
              <a:t>[,] { { </a:t>
            </a:r>
            <a:r>
              <a:rPr lang="en-US" altLang="el-GR" sz="2000" dirty="0">
                <a:solidFill>
                  <a:srgbClr val="4DA6FF"/>
                </a:solidFill>
                <a:cs typeface="Courier New" pitchFamily="49" charset="0"/>
              </a:rPr>
              <a:t>1</a:t>
            </a:r>
            <a:r>
              <a:rPr lang="en-US" altLang="el-GR" sz="2000" dirty="0">
                <a:solidFill>
                  <a:srgbClr val="000000"/>
                </a:solidFill>
                <a:cs typeface="Courier New" pitchFamily="49" charset="0"/>
              </a:rPr>
              <a:t>,</a:t>
            </a:r>
            <a:r>
              <a:rPr lang="en-US" altLang="el-GR" sz="2000" dirty="0">
                <a:solidFill>
                  <a:srgbClr val="4DA6FF"/>
                </a:solidFill>
                <a:cs typeface="Courier New" pitchFamily="49" charset="0"/>
              </a:rPr>
              <a:t> 2</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3</a:t>
            </a:r>
            <a:r>
              <a:rPr lang="en-US" altLang="el-GR" sz="2000" dirty="0">
                <a:solidFill>
                  <a:srgbClr val="000000"/>
                </a:solidFill>
                <a:cs typeface="Courier New" pitchFamily="49" charset="0"/>
              </a:rPr>
              <a:t> }, { </a:t>
            </a:r>
            <a:r>
              <a:rPr lang="en-US" altLang="el-GR" sz="2000" dirty="0">
                <a:solidFill>
                  <a:srgbClr val="4DA6FF"/>
                </a:solidFill>
                <a:cs typeface="Courier New" pitchFamily="49" charset="0"/>
              </a:rPr>
              <a:t>4</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5</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6</a:t>
            </a:r>
            <a:r>
              <a:rPr lang="en-US" altLang="el-GR" sz="2000" dirty="0">
                <a:solidFill>
                  <a:srgbClr val="000000"/>
                </a:solidFill>
                <a:cs typeface="Courier New" pitchFamily="49" charset="0"/>
              </a:rPr>
              <a:t> }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28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29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declaration and initialization of jagged array</a:t>
            </a:r>
            <a:endParaRPr lang="en-US" altLang="el-GR" sz="2000" dirty="0">
              <a:solidFill>
                <a:schemeClr val="accent5">
                  <a:lumMod val="75000"/>
                </a:schemeClr>
              </a:solidFill>
              <a:cs typeface="Times New Roman" pitchFamily="18" charset="0"/>
            </a:endParaRPr>
          </a:p>
          <a:p>
            <a:r>
              <a:rPr lang="en-US" altLang="el-GR" sz="2000" u="sng" dirty="0">
                <a:solidFill>
                  <a:srgbClr val="5F5F5F"/>
                </a:solidFill>
                <a:cs typeface="Times New Roman" pitchFamily="18" charset="0"/>
              </a:rPr>
              <a:t>30</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a:t>
            </a:r>
            <a:r>
              <a:rPr lang="en-US" altLang="el-GR" sz="2000" dirty="0" err="1">
                <a:solidFill>
                  <a:srgbClr val="275AFF"/>
                </a:solidFill>
                <a:cs typeface="Courier New" pitchFamily="49" charset="0"/>
              </a:rPr>
              <a:t>int</a:t>
            </a:r>
            <a:r>
              <a:rPr lang="en-US" altLang="el-GR" sz="2000" dirty="0">
                <a:solidFill>
                  <a:srgbClr val="000000"/>
                </a:solidFill>
                <a:cs typeface="Courier New" pitchFamily="49" charset="0"/>
              </a:rPr>
              <a:t>[][] array2 = </a:t>
            </a:r>
            <a:r>
              <a:rPr lang="en-US" altLang="el-GR" sz="2000" dirty="0">
                <a:solidFill>
                  <a:srgbClr val="275AFF"/>
                </a:solidFill>
                <a:cs typeface="Courier New" pitchFamily="49" charset="0"/>
              </a:rPr>
              <a:t>new</a:t>
            </a:r>
            <a:r>
              <a:rPr lang="en-US" altLang="el-GR" sz="2000" dirty="0">
                <a:solidFill>
                  <a:srgbClr val="000000"/>
                </a:solidFill>
                <a:cs typeface="Courier New" pitchFamily="49" charset="0"/>
              </a:rPr>
              <a:t> </a:t>
            </a:r>
            <a:r>
              <a:rPr lang="en-US" altLang="el-GR" sz="2000" dirty="0" err="1">
                <a:solidFill>
                  <a:srgbClr val="275AFF"/>
                </a:solidFill>
                <a:cs typeface="Courier New" pitchFamily="49" charset="0"/>
              </a:rPr>
              <a:t>int</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3</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u="sng" dirty="0">
                <a:solidFill>
                  <a:srgbClr val="5F5F5F"/>
                </a:solidFill>
                <a:cs typeface="Times New Roman" pitchFamily="18" charset="0"/>
              </a:rPr>
              <a:t>31</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array2[ 0 ] = </a:t>
            </a:r>
            <a:r>
              <a:rPr lang="en-US" altLang="el-GR" sz="2000" dirty="0">
                <a:solidFill>
                  <a:srgbClr val="275AFF"/>
                </a:solidFill>
                <a:cs typeface="Courier New" pitchFamily="49" charset="0"/>
              </a:rPr>
              <a:t>new</a:t>
            </a:r>
            <a:r>
              <a:rPr lang="en-US" altLang="el-GR" sz="2000" dirty="0">
                <a:solidFill>
                  <a:srgbClr val="000000"/>
                </a:solidFill>
                <a:cs typeface="Courier New" pitchFamily="49" charset="0"/>
              </a:rPr>
              <a:t> </a:t>
            </a:r>
            <a:r>
              <a:rPr lang="en-US" altLang="el-GR" sz="2000" dirty="0" err="1">
                <a:solidFill>
                  <a:srgbClr val="275AFF"/>
                </a:solidFill>
                <a:cs typeface="Courier New" pitchFamily="49" charset="0"/>
              </a:rPr>
              <a:t>int</a:t>
            </a:r>
            <a:r>
              <a:rPr lang="en-US" altLang="el-GR" sz="2000" dirty="0">
                <a:solidFill>
                  <a:srgbClr val="000000"/>
                </a:solidFill>
                <a:cs typeface="Courier New" pitchFamily="49" charset="0"/>
              </a:rPr>
              <a:t>[] { </a:t>
            </a:r>
            <a:r>
              <a:rPr lang="en-US" altLang="el-GR" sz="2000" dirty="0">
                <a:solidFill>
                  <a:srgbClr val="4DA6FF"/>
                </a:solidFill>
                <a:cs typeface="Courier New" pitchFamily="49" charset="0"/>
              </a:rPr>
              <a:t>1</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2</a:t>
            </a:r>
            <a:r>
              <a:rPr lang="en-US" altLang="el-GR" sz="2000" dirty="0">
                <a:solidFill>
                  <a:srgbClr val="000000"/>
                </a:solidFill>
                <a:cs typeface="Courier New" pitchFamily="49" charset="0"/>
              </a:rPr>
              <a:t> </a:t>
            </a:r>
            <a:r>
              <a:rPr lang="en-US" altLang="el-GR" sz="2000" dirty="0" smtClean="0">
                <a:solidFill>
                  <a:srgbClr val="000000"/>
                </a:solidFill>
                <a:cs typeface="Courier New" pitchFamily="49" charset="0"/>
              </a:rPr>
              <a:t>};</a:t>
            </a:r>
            <a:endParaRPr lang="en-US" altLang="el-GR" sz="2000" dirty="0">
              <a:solidFill>
                <a:srgbClr val="000000"/>
              </a:solidFill>
              <a:cs typeface="Times New Roman" pitchFamily="18" charset="0"/>
            </a:endParaRPr>
          </a:p>
        </p:txBody>
      </p:sp>
      <p:sp>
        <p:nvSpPr>
          <p:cNvPr id="15" name="Text Box 5" descr="."/>
          <p:cNvSpPr txBox="1">
            <a:spLocks noChangeArrowheads="1"/>
          </p:cNvSpPr>
          <p:nvPr>
            <p:custDataLst>
              <p:tags r:id="rId4"/>
            </p:custDataLst>
          </p:nvPr>
        </p:nvSpPr>
        <p:spPr bwMode="auto">
          <a:xfrm>
            <a:off x="6433964" y="1149013"/>
            <a:ext cx="2372072" cy="1015663"/>
          </a:xfrm>
          <a:prstGeom prst="rect">
            <a:avLst/>
          </a:prstGeom>
          <a:solidFill>
            <a:schemeClr val="accent1"/>
          </a:solidFill>
          <a:ln w="9525">
            <a:solidFill>
              <a:schemeClr val="tx1"/>
            </a:solidFill>
            <a:miter lim="800000"/>
            <a:headEnd/>
            <a:tailEnd/>
          </a:ln>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dirty="0">
                <a:latin typeface="+mn-lt"/>
                <a:cs typeface="Times New Roman" pitchFamily="18" charset="0"/>
              </a:rPr>
              <a:t>Declare and initialize a rectangular integer array named array1</a:t>
            </a:r>
          </a:p>
        </p:txBody>
      </p:sp>
      <p:sp>
        <p:nvSpPr>
          <p:cNvPr id="16" name="Line 6" descr="."/>
          <p:cNvSpPr>
            <a:spLocks noChangeShapeType="1"/>
          </p:cNvSpPr>
          <p:nvPr/>
        </p:nvSpPr>
        <p:spPr bwMode="auto">
          <a:xfrm flipH="1">
            <a:off x="3705994" y="1656844"/>
            <a:ext cx="2726060" cy="19902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7" name="Text Box 8" descr="."/>
          <p:cNvSpPr txBox="1">
            <a:spLocks noChangeArrowheads="1"/>
          </p:cNvSpPr>
          <p:nvPr>
            <p:custDataLst>
              <p:tags r:id="rId5"/>
            </p:custDataLst>
          </p:nvPr>
        </p:nvSpPr>
        <p:spPr bwMode="auto">
          <a:xfrm>
            <a:off x="6995864" y="2609617"/>
            <a:ext cx="1752600" cy="1323439"/>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dirty="0">
                <a:latin typeface="+mn-lt"/>
                <a:cs typeface="Times New Roman" pitchFamily="18" charset="0"/>
              </a:rPr>
              <a:t>Declare a jagged array named array2 with 3 rows</a:t>
            </a:r>
          </a:p>
        </p:txBody>
      </p:sp>
      <p:sp>
        <p:nvSpPr>
          <p:cNvPr id="18" name="Line 9" descr="."/>
          <p:cNvSpPr>
            <a:spLocks noChangeShapeType="1"/>
          </p:cNvSpPr>
          <p:nvPr/>
        </p:nvSpPr>
        <p:spPr bwMode="auto">
          <a:xfrm flipH="1">
            <a:off x="3923928" y="3010599"/>
            <a:ext cx="3071936" cy="149852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9" name="Text Box 11" descr="."/>
          <p:cNvSpPr txBox="1">
            <a:spLocks noChangeArrowheads="1"/>
          </p:cNvSpPr>
          <p:nvPr>
            <p:custDataLst>
              <p:tags r:id="rId6"/>
            </p:custDataLst>
          </p:nvPr>
        </p:nvSpPr>
        <p:spPr bwMode="auto">
          <a:xfrm>
            <a:off x="6300192" y="4390072"/>
            <a:ext cx="2286000" cy="1631216"/>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dirty="0">
                <a:latin typeface="+mn-lt"/>
                <a:cs typeface="Times New Roman" pitchFamily="18" charset="0"/>
              </a:rPr>
              <a:t>Initialize the first element in array2 to be an array that contains two integers</a:t>
            </a:r>
          </a:p>
        </p:txBody>
      </p:sp>
      <p:sp>
        <p:nvSpPr>
          <p:cNvPr id="20" name="Line 12" descr="."/>
          <p:cNvSpPr>
            <a:spLocks noChangeShapeType="1"/>
          </p:cNvSpPr>
          <p:nvPr/>
        </p:nvSpPr>
        <p:spPr bwMode="auto">
          <a:xfrm flipH="1" flipV="1">
            <a:off x="4283968" y="4797152"/>
            <a:ext cx="2016224" cy="40852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41</a:t>
            </a:fld>
            <a:endParaRPr lang="el-GR" sz="1400" dirty="0"/>
          </a:p>
        </p:txBody>
      </p:sp>
    </p:spTree>
    <p:custDataLst>
      <p:tags r:id="rId1"/>
    </p:custDataLst>
    <p:extLst>
      <p:ext uri="{BB962C8B-B14F-4D97-AF65-F5344CB8AC3E}">
        <p14:creationId xmlns:p14="http://schemas.microsoft.com/office/powerpoint/2010/main" val="3346441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r>
              <a:rPr lang="el-GR" altLang="el-GR" sz="4000" u="sng" dirty="0" smtClean="0">
                <a:solidFill>
                  <a:schemeClr val="tx2"/>
                </a:solidFill>
              </a:rPr>
              <a:t>….(3 </a:t>
            </a:r>
            <a:r>
              <a:rPr lang="el-GR" altLang="el-GR" sz="4000" u="sng" dirty="0">
                <a:solidFill>
                  <a:schemeClr val="tx2"/>
                </a:solidFill>
              </a:rPr>
              <a:t>από 4)</a:t>
            </a:r>
            <a:endParaRPr lang="el-GR" altLang="el-GR" sz="4000" u="sng" dirty="0">
              <a:solidFill>
                <a:schemeClr val="tx2"/>
              </a:solidFill>
              <a:latin typeface="+mn-lt"/>
            </a:endParaRPr>
          </a:p>
        </p:txBody>
      </p:sp>
      <p:sp>
        <p:nvSpPr>
          <p:cNvPr id="3" name="Ορθογώνιο 2" descr="array2[ 1 ] ίσο με new int[], άγκιστρο, 3, άγκιστρο, (σχόλιο: Initialize the second element in array2 to be an array that contains 1 integer),&#10;array2[ 2 ] ίσο με new int[], άγκιστρο, 4, 5, 6, άγκιστρο, (σχόλιο: Initialize the third element in array2 to be an array that contains 3 integers),&#10;   &#10;output Label τελεία Text += Values in array1 by row are \ n,&#10;   &#10;// output values in array1,&#10;for int i ίσο με 0, i μικρότερο του array1 τελεία Length, i++,&#10;άγκιστρο,&#10;for int j ίσο με 0, j μικρότερο του array1[i] τελεία Length, j++, &#10;output Label τελεία Text += array1 [ i, j ] σύν &quot;  &quot;,&#10;   &#10;output Label τελεία Text += \ n,&#10;άγκιστρο,&#10;   &#10;output Label τελεία Text += \ n Values in array2 by row are \ n,&#10;      &#10;// output values in array2,&#10;&#10;"/>
          <p:cNvSpPr/>
          <p:nvPr>
            <p:custDataLst>
              <p:tags r:id="rId3"/>
            </p:custDataLst>
          </p:nvPr>
        </p:nvSpPr>
        <p:spPr>
          <a:xfrm>
            <a:off x="467544" y="1047502"/>
            <a:ext cx="8219256" cy="5693866"/>
          </a:xfrm>
          <a:prstGeom prst="rect">
            <a:avLst/>
          </a:prstGeom>
        </p:spPr>
        <p:txBody>
          <a:bodyPr wrap="square">
            <a:spAutoFit/>
          </a:bodyPr>
          <a:lstStyle/>
          <a:p>
            <a:r>
              <a:rPr lang="en-US" altLang="el-GR" sz="2000" u="sng" dirty="0">
                <a:solidFill>
                  <a:srgbClr val="5F5F5F"/>
                </a:solidFill>
                <a:cs typeface="Times New Roman" pitchFamily="18" charset="0"/>
              </a:rPr>
              <a:t>32</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array2[ 1 ] = </a:t>
            </a:r>
            <a:r>
              <a:rPr lang="en-US" altLang="el-GR" sz="2000" dirty="0">
                <a:solidFill>
                  <a:srgbClr val="275AFF"/>
                </a:solidFill>
                <a:cs typeface="Courier New" pitchFamily="49" charset="0"/>
              </a:rPr>
              <a:t>new</a:t>
            </a:r>
            <a:r>
              <a:rPr lang="en-US" altLang="el-GR" sz="2000" dirty="0">
                <a:solidFill>
                  <a:srgbClr val="000000"/>
                </a:solidFill>
                <a:cs typeface="Courier New" pitchFamily="49" charset="0"/>
              </a:rPr>
              <a:t> </a:t>
            </a:r>
            <a:r>
              <a:rPr lang="en-US" altLang="el-GR" sz="2000" dirty="0" err="1">
                <a:solidFill>
                  <a:srgbClr val="275AFF"/>
                </a:solidFill>
                <a:cs typeface="Courier New" pitchFamily="49" charset="0"/>
              </a:rPr>
              <a:t>int</a:t>
            </a:r>
            <a:r>
              <a:rPr lang="en-US" altLang="el-GR" sz="2000" dirty="0">
                <a:solidFill>
                  <a:srgbClr val="000000"/>
                </a:solidFill>
                <a:cs typeface="Courier New" pitchFamily="49" charset="0"/>
              </a:rPr>
              <a:t>[] { </a:t>
            </a:r>
            <a:r>
              <a:rPr lang="en-US" altLang="el-GR" sz="2000" dirty="0">
                <a:solidFill>
                  <a:srgbClr val="4DA6FF"/>
                </a:solidFill>
                <a:cs typeface="Courier New" pitchFamily="49" charset="0"/>
              </a:rPr>
              <a:t>3</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u="sng" dirty="0">
                <a:solidFill>
                  <a:srgbClr val="5F5F5F"/>
                </a:solidFill>
                <a:cs typeface="Times New Roman" pitchFamily="18" charset="0"/>
              </a:rPr>
              <a:t>33</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array2[ 2 ] = </a:t>
            </a:r>
            <a:r>
              <a:rPr lang="en-US" altLang="el-GR" sz="2000" dirty="0">
                <a:solidFill>
                  <a:srgbClr val="275AFF"/>
                </a:solidFill>
                <a:cs typeface="Courier New" pitchFamily="49" charset="0"/>
              </a:rPr>
              <a:t>new</a:t>
            </a:r>
            <a:r>
              <a:rPr lang="en-US" altLang="el-GR" sz="2000" dirty="0">
                <a:solidFill>
                  <a:srgbClr val="000000"/>
                </a:solidFill>
                <a:cs typeface="Courier New" pitchFamily="49" charset="0"/>
              </a:rPr>
              <a:t> </a:t>
            </a:r>
            <a:r>
              <a:rPr lang="en-US" altLang="el-GR" sz="2000" dirty="0" err="1">
                <a:solidFill>
                  <a:srgbClr val="275AFF"/>
                </a:solidFill>
                <a:cs typeface="Courier New" pitchFamily="49" charset="0"/>
              </a:rPr>
              <a:t>int</a:t>
            </a:r>
            <a:r>
              <a:rPr lang="en-US" altLang="el-GR" sz="2000" dirty="0">
                <a:solidFill>
                  <a:srgbClr val="000000"/>
                </a:solidFill>
                <a:cs typeface="Courier New" pitchFamily="49" charset="0"/>
              </a:rPr>
              <a:t>[] { </a:t>
            </a:r>
            <a:r>
              <a:rPr lang="en-US" altLang="el-GR" sz="2000" dirty="0">
                <a:solidFill>
                  <a:srgbClr val="4DA6FF"/>
                </a:solidFill>
                <a:cs typeface="Courier New" pitchFamily="49" charset="0"/>
              </a:rPr>
              <a:t>4</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5</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6</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34   </a:t>
            </a:r>
            <a:endParaRPr lang="en-US" altLang="el-GR" sz="2000" dirty="0">
              <a:solidFill>
                <a:srgbClr val="000000"/>
              </a:solidFill>
              <a:cs typeface="Times New Roman" pitchFamily="18" charset="0"/>
            </a:endParaRPr>
          </a:p>
          <a:p>
            <a:pPr marL="457200" indent="-457200">
              <a:buAutoNum type="arabicPlain" startAt="35"/>
            </a:pPr>
            <a:r>
              <a:rPr lang="en-US" altLang="el-GR" sz="2000" dirty="0" err="1" smtClean="0">
                <a:solidFill>
                  <a:srgbClr val="000000"/>
                </a:solidFill>
                <a:cs typeface="Courier New" pitchFamily="49" charset="0"/>
              </a:rPr>
              <a:t>outputLabel.Text</a:t>
            </a:r>
            <a:r>
              <a:rPr lang="en-US" altLang="el-GR" sz="2000" dirty="0" smtClean="0">
                <a:solidFill>
                  <a:srgbClr val="000000"/>
                </a:solidFill>
                <a:cs typeface="Courier New" pitchFamily="49" charset="0"/>
              </a:rPr>
              <a:t> </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"Values in array1 by row are\n</a:t>
            </a:r>
            <a:r>
              <a:rPr lang="en-US" altLang="el-GR" sz="2000" dirty="0" smtClean="0">
                <a:solidFill>
                  <a:srgbClr val="4DA6FF"/>
                </a:solidFill>
                <a:cs typeface="Courier New" pitchFamily="49" charset="0"/>
              </a:rPr>
              <a:t>"</a:t>
            </a:r>
            <a:r>
              <a:rPr lang="en-US" altLang="el-GR" sz="2000" dirty="0" smtClean="0">
                <a:solidFill>
                  <a:srgbClr val="000000"/>
                </a:solidFill>
                <a:cs typeface="Courier New" pitchFamily="49" charset="0"/>
              </a:rPr>
              <a:t>;</a:t>
            </a:r>
            <a:endParaRPr lang="el-GR" altLang="el-GR" sz="2000" dirty="0" smtClean="0">
              <a:solidFill>
                <a:srgbClr val="000000"/>
              </a:solidFill>
              <a:cs typeface="Courier New" pitchFamily="49" charset="0"/>
            </a:endParaRPr>
          </a:p>
          <a:p>
            <a:r>
              <a:rPr lang="en-US" altLang="el-GR" sz="2000" dirty="0">
                <a:solidFill>
                  <a:srgbClr val="5F5F5F"/>
                </a:solidFill>
                <a:cs typeface="Times New Roman" pitchFamily="18" charset="0"/>
              </a:rPr>
              <a:t>36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37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output values in array1</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38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for</a:t>
            </a:r>
            <a:r>
              <a:rPr lang="en-US" altLang="el-GR" sz="2000" dirty="0">
                <a:solidFill>
                  <a:srgbClr val="000000"/>
                </a:solidFill>
                <a:cs typeface="Times New Roman" pitchFamily="18" charset="0"/>
              </a:rPr>
              <a:t> ( </a:t>
            </a:r>
            <a:r>
              <a:rPr lang="en-US" altLang="el-GR" sz="2000" dirty="0" err="1">
                <a:solidFill>
                  <a:srgbClr val="275AFF"/>
                </a:solidFill>
                <a:cs typeface="Courier New" pitchFamily="49" charset="0"/>
              </a:rPr>
              <a:t>int</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 0;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&lt; array1.Length;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39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40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for</a:t>
            </a:r>
            <a:r>
              <a:rPr lang="en-US" altLang="el-GR" sz="2000" dirty="0">
                <a:solidFill>
                  <a:srgbClr val="000000"/>
                </a:solidFill>
                <a:cs typeface="Times New Roman" pitchFamily="18" charset="0"/>
              </a:rPr>
              <a:t> ( </a:t>
            </a:r>
            <a:r>
              <a:rPr lang="en-US" altLang="el-GR" sz="2000" dirty="0" err="1">
                <a:solidFill>
                  <a:srgbClr val="275AFF"/>
                </a:solidFill>
                <a:cs typeface="Courier New" pitchFamily="49" charset="0"/>
              </a:rPr>
              <a:t>int</a:t>
            </a:r>
            <a:r>
              <a:rPr lang="en-US" altLang="el-GR" sz="2000" dirty="0">
                <a:solidFill>
                  <a:srgbClr val="000000"/>
                </a:solidFill>
                <a:cs typeface="Times New Roman" pitchFamily="18" charset="0"/>
              </a:rPr>
              <a:t> j = 0; j &lt; array1[</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].Length; j++ ) </a:t>
            </a:r>
          </a:p>
          <a:p>
            <a:r>
              <a:rPr lang="en-US" altLang="el-GR" sz="2000" dirty="0">
                <a:solidFill>
                  <a:srgbClr val="5F5F5F"/>
                </a:solidFill>
                <a:cs typeface="Times New Roman" pitchFamily="18" charset="0"/>
              </a:rPr>
              <a:t>41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outputLabel.Text</a:t>
            </a:r>
            <a:r>
              <a:rPr lang="en-US" altLang="el-GR" sz="2000" dirty="0">
                <a:solidFill>
                  <a:srgbClr val="000000"/>
                </a:solidFill>
                <a:cs typeface="Times New Roman" pitchFamily="18" charset="0"/>
              </a:rPr>
              <a:t> += array1</a:t>
            </a:r>
            <a:r>
              <a:rPr lang="en-US" altLang="el-GR" sz="2400" dirty="0">
                <a:solidFill>
                  <a:srgbClr val="7030A0"/>
                </a:solidFill>
                <a:cs typeface="Times New Roman" pitchFamily="18" charset="0"/>
              </a:rPr>
              <a:t>[ </a:t>
            </a:r>
            <a:r>
              <a:rPr lang="en-US" altLang="el-GR" sz="2400" dirty="0" err="1">
                <a:solidFill>
                  <a:srgbClr val="7030A0"/>
                </a:solidFill>
                <a:cs typeface="Times New Roman" pitchFamily="18" charset="0"/>
              </a:rPr>
              <a:t>i</a:t>
            </a:r>
            <a:r>
              <a:rPr lang="en-US" altLang="el-GR" sz="2400" dirty="0">
                <a:solidFill>
                  <a:srgbClr val="7030A0"/>
                </a:solidFill>
                <a:cs typeface="Times New Roman" pitchFamily="18" charset="0"/>
              </a:rPr>
              <a:t>, j ]</a:t>
            </a:r>
            <a:r>
              <a:rPr lang="en-US" altLang="el-GR" sz="2000" dirty="0">
                <a:solidFill>
                  <a:srgbClr val="7030A0"/>
                </a:solidFill>
                <a:cs typeface="Times New Roman" pitchFamily="18" charset="0"/>
              </a:rPr>
              <a:t> </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  "</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42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43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outputLabel.Text</a:t>
            </a:r>
            <a:r>
              <a:rPr lang="en-US" altLang="el-GR" sz="2000" dirty="0">
                <a:solidFill>
                  <a:srgbClr val="000000"/>
                </a:solidFill>
                <a:cs typeface="Times New Roman" pitchFamily="18" charset="0"/>
              </a:rPr>
              <a:t> += </a:t>
            </a:r>
            <a:r>
              <a:rPr lang="en-US" altLang="el-GR" sz="2000" dirty="0">
                <a:solidFill>
                  <a:srgbClr val="4DA6FF"/>
                </a:solidFill>
                <a:cs typeface="Courier New" pitchFamily="49" charset="0"/>
              </a:rPr>
              <a:t>"\n"</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44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45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46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outputLabel.Text</a:t>
            </a:r>
            <a:r>
              <a:rPr lang="en-US" altLang="el-GR" sz="2000" dirty="0">
                <a:solidFill>
                  <a:srgbClr val="000000"/>
                </a:solidFill>
                <a:cs typeface="Times New Roman" pitchFamily="18" charset="0"/>
              </a:rPr>
              <a:t> +=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nValues</a:t>
            </a:r>
            <a:r>
              <a:rPr lang="en-US" altLang="el-GR" sz="2000" dirty="0">
                <a:solidFill>
                  <a:srgbClr val="4DA6FF"/>
                </a:solidFill>
                <a:cs typeface="Courier New" pitchFamily="49" charset="0"/>
              </a:rPr>
              <a:t> in array2 by row are\n"</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47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48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output values in array2</a:t>
            </a:r>
            <a:endParaRPr lang="en-US" altLang="el-GR" sz="2000" dirty="0">
              <a:solidFill>
                <a:schemeClr val="accent5">
                  <a:lumMod val="75000"/>
                </a:schemeClr>
              </a:solidFill>
              <a:cs typeface="Times New Roman" pitchFamily="18" charset="0"/>
            </a:endParaRPr>
          </a:p>
          <a:p>
            <a:endParaRPr lang="en-US" altLang="el-GR" sz="2000" dirty="0"/>
          </a:p>
        </p:txBody>
      </p:sp>
      <p:sp>
        <p:nvSpPr>
          <p:cNvPr id="14" name="Text Box 14" descr="."/>
          <p:cNvSpPr txBox="1">
            <a:spLocks noChangeArrowheads="1"/>
          </p:cNvSpPr>
          <p:nvPr>
            <p:custDataLst>
              <p:tags r:id="rId4"/>
            </p:custDataLst>
          </p:nvPr>
        </p:nvSpPr>
        <p:spPr bwMode="auto">
          <a:xfrm>
            <a:off x="5943600" y="607040"/>
            <a:ext cx="2743200" cy="1323439"/>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dirty="0">
                <a:latin typeface="+mn-lt"/>
                <a:cs typeface="Times New Roman" pitchFamily="18" charset="0"/>
              </a:rPr>
              <a:t>Initialize the second element in array2 to be an array that contains 1 integer</a:t>
            </a:r>
          </a:p>
        </p:txBody>
      </p:sp>
      <p:sp>
        <p:nvSpPr>
          <p:cNvPr id="15" name="Line 15" descr="."/>
          <p:cNvSpPr>
            <a:spLocks noChangeShapeType="1"/>
          </p:cNvSpPr>
          <p:nvPr/>
        </p:nvSpPr>
        <p:spPr bwMode="auto">
          <a:xfrm flipH="1" flipV="1">
            <a:off x="4139952" y="1268760"/>
            <a:ext cx="18036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6" name="Text Box 17" descr="."/>
          <p:cNvSpPr txBox="1">
            <a:spLocks noChangeArrowheads="1"/>
          </p:cNvSpPr>
          <p:nvPr>
            <p:custDataLst>
              <p:tags r:id="rId5"/>
            </p:custDataLst>
          </p:nvPr>
        </p:nvSpPr>
        <p:spPr bwMode="auto">
          <a:xfrm>
            <a:off x="6057900" y="2576230"/>
            <a:ext cx="2514600" cy="1323439"/>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dirty="0">
                <a:latin typeface="+mn-lt"/>
                <a:cs typeface="Times New Roman" pitchFamily="18" charset="0"/>
              </a:rPr>
              <a:t>Initialize the third element in array2 to be an array that contains 3 integers</a:t>
            </a:r>
          </a:p>
        </p:txBody>
      </p:sp>
      <p:sp>
        <p:nvSpPr>
          <p:cNvPr id="17" name="Line 18" descr="."/>
          <p:cNvSpPr>
            <a:spLocks noChangeShapeType="1"/>
          </p:cNvSpPr>
          <p:nvPr/>
        </p:nvSpPr>
        <p:spPr bwMode="auto">
          <a:xfrm flipH="1" flipV="1">
            <a:off x="4577172" y="1556792"/>
            <a:ext cx="1480728" cy="168115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42</a:t>
            </a:fld>
            <a:endParaRPr lang="el-GR" sz="1400" dirty="0"/>
          </a:p>
        </p:txBody>
      </p:sp>
    </p:spTree>
    <p:custDataLst>
      <p:tags r:id="rId1"/>
    </p:custDataLst>
    <p:extLst>
      <p:ext uri="{BB962C8B-B14F-4D97-AF65-F5344CB8AC3E}">
        <p14:creationId xmlns:p14="http://schemas.microsoft.com/office/powerpoint/2010/main" val="31011550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r>
              <a:rPr lang="el-GR" altLang="el-GR" sz="4000" u="sng" dirty="0">
                <a:solidFill>
                  <a:schemeClr val="tx2"/>
                </a:solidFill>
              </a:rPr>
              <a:t>….(3 από 4)</a:t>
            </a:r>
            <a:endParaRPr lang="el-GR" altLang="el-GR" sz="4000" u="sng" dirty="0">
              <a:solidFill>
                <a:schemeClr val="tx2"/>
              </a:solidFill>
              <a:latin typeface="+mn-lt"/>
            </a:endParaRPr>
          </a:p>
        </p:txBody>
      </p:sp>
      <p:sp>
        <p:nvSpPr>
          <p:cNvPr id="3" name="Ορθογώνιο 2" descr="for int i ίσο με 0, i μικρότερο του array 2 τελεία Length, i++,&#10;άγκιστρο,&#10;for int j ίσο με 0, j μικρότερο του array 2 [ i ] τελεία Length, j++,&#10;output Label τελεία Text += array 2 [ i ] [ j ], σύν &quot;  &quot;,&#10;   &#10;output Label τελεία Text += \ n,&#10;άγκιστρο,&#10;      &#10;άγκιστρο, // end method show Output Button κάτω παύλα Click,&#10;&#10;άγκιστρο, // end class Two Dimensional Arrays.&#10;"/>
          <p:cNvSpPr/>
          <p:nvPr>
            <p:custDataLst>
              <p:tags r:id="rId3"/>
            </p:custDataLst>
          </p:nvPr>
        </p:nvSpPr>
        <p:spPr>
          <a:xfrm>
            <a:off x="467544" y="980728"/>
            <a:ext cx="8219256" cy="3477875"/>
          </a:xfrm>
          <a:prstGeom prst="rect">
            <a:avLst/>
          </a:prstGeom>
        </p:spPr>
        <p:txBody>
          <a:bodyPr wrap="square">
            <a:spAutoFit/>
          </a:bodyPr>
          <a:lstStyle/>
          <a:p>
            <a:r>
              <a:rPr lang="en-US" altLang="el-GR" sz="2000" dirty="0">
                <a:solidFill>
                  <a:srgbClr val="5F5F5F"/>
                </a:solidFill>
                <a:cs typeface="Times New Roman" pitchFamily="18" charset="0"/>
              </a:rPr>
              <a:t>49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for</a:t>
            </a:r>
            <a:r>
              <a:rPr lang="en-US" altLang="el-GR" sz="2000" dirty="0">
                <a:solidFill>
                  <a:srgbClr val="000000"/>
                </a:solidFill>
                <a:cs typeface="Times New Roman" pitchFamily="18" charset="0"/>
              </a:rPr>
              <a:t> ( </a:t>
            </a:r>
            <a:r>
              <a:rPr lang="en-US" altLang="el-GR" sz="2000" dirty="0" err="1">
                <a:solidFill>
                  <a:srgbClr val="275AFF"/>
                </a:solidFill>
                <a:cs typeface="Courier New" pitchFamily="49" charset="0"/>
              </a:rPr>
              <a:t>int</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 </a:t>
            </a:r>
            <a:r>
              <a:rPr lang="en-US" altLang="el-GR" sz="2000" dirty="0">
                <a:solidFill>
                  <a:srgbClr val="4DA6FF"/>
                </a:solidFill>
                <a:cs typeface="Courier New" pitchFamily="49" charset="0"/>
              </a:rPr>
              <a:t>0</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&lt; array2.Length;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50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51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for</a:t>
            </a:r>
            <a:r>
              <a:rPr lang="en-US" altLang="el-GR" sz="2000" dirty="0">
                <a:solidFill>
                  <a:srgbClr val="000000"/>
                </a:solidFill>
                <a:cs typeface="Times New Roman" pitchFamily="18" charset="0"/>
              </a:rPr>
              <a:t> ( </a:t>
            </a:r>
            <a:r>
              <a:rPr lang="en-US" altLang="el-GR" sz="2000" dirty="0" err="1">
                <a:solidFill>
                  <a:srgbClr val="275AFF"/>
                </a:solidFill>
                <a:cs typeface="Courier New" pitchFamily="49" charset="0"/>
              </a:rPr>
              <a:t>int</a:t>
            </a:r>
            <a:r>
              <a:rPr lang="en-US" altLang="el-GR" sz="2000" dirty="0">
                <a:solidFill>
                  <a:srgbClr val="000000"/>
                </a:solidFill>
                <a:cs typeface="Times New Roman" pitchFamily="18" charset="0"/>
              </a:rPr>
              <a:t> j = </a:t>
            </a:r>
            <a:r>
              <a:rPr lang="en-US" altLang="el-GR" sz="2000" dirty="0">
                <a:solidFill>
                  <a:srgbClr val="4DA6FF"/>
                </a:solidFill>
                <a:cs typeface="Courier New" pitchFamily="49" charset="0"/>
              </a:rPr>
              <a:t>0</a:t>
            </a:r>
            <a:r>
              <a:rPr lang="en-US" altLang="el-GR" sz="2000" dirty="0">
                <a:solidFill>
                  <a:srgbClr val="000000"/>
                </a:solidFill>
                <a:cs typeface="Times New Roman" pitchFamily="18" charset="0"/>
              </a:rPr>
              <a:t>; j &lt; array2[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].Length; j++ )</a:t>
            </a:r>
          </a:p>
          <a:p>
            <a:r>
              <a:rPr lang="en-US" altLang="el-GR" sz="2000" dirty="0">
                <a:solidFill>
                  <a:srgbClr val="5F5F5F"/>
                </a:solidFill>
                <a:cs typeface="Times New Roman" pitchFamily="18" charset="0"/>
              </a:rPr>
              <a:t>52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outputLabel.Text</a:t>
            </a:r>
            <a:r>
              <a:rPr lang="en-US" altLang="el-GR" sz="2000" dirty="0">
                <a:solidFill>
                  <a:srgbClr val="000000"/>
                </a:solidFill>
                <a:cs typeface="Times New Roman" pitchFamily="18" charset="0"/>
              </a:rPr>
              <a:t> += array2</a:t>
            </a:r>
            <a:r>
              <a:rPr lang="en-US" altLang="el-GR" sz="2000" dirty="0">
                <a:solidFill>
                  <a:srgbClr val="7030A0"/>
                </a:solidFill>
                <a:cs typeface="Times New Roman" pitchFamily="18" charset="0"/>
              </a:rPr>
              <a:t>[ </a:t>
            </a:r>
            <a:r>
              <a:rPr lang="en-US" altLang="el-GR" sz="2000" dirty="0" err="1">
                <a:solidFill>
                  <a:srgbClr val="7030A0"/>
                </a:solidFill>
                <a:cs typeface="Times New Roman" pitchFamily="18" charset="0"/>
              </a:rPr>
              <a:t>i</a:t>
            </a:r>
            <a:r>
              <a:rPr lang="en-US" altLang="el-GR" sz="2000" dirty="0">
                <a:solidFill>
                  <a:srgbClr val="7030A0"/>
                </a:solidFill>
                <a:cs typeface="Times New Roman" pitchFamily="18" charset="0"/>
              </a:rPr>
              <a:t> ][ j ] </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  "</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53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54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outputLabel.Text</a:t>
            </a:r>
            <a:r>
              <a:rPr lang="en-US" altLang="el-GR" sz="2000" dirty="0">
                <a:solidFill>
                  <a:srgbClr val="000000"/>
                </a:solidFill>
                <a:cs typeface="Times New Roman" pitchFamily="18" charset="0"/>
              </a:rPr>
              <a:t> += </a:t>
            </a:r>
            <a:r>
              <a:rPr lang="en-US" altLang="el-GR" sz="2000" dirty="0">
                <a:solidFill>
                  <a:srgbClr val="4DA6FF"/>
                </a:solidFill>
                <a:cs typeface="Courier New" pitchFamily="49" charset="0"/>
              </a:rPr>
              <a:t>"\n"</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55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56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57   </a:t>
            </a:r>
            <a:r>
              <a:rPr lang="en-US" altLang="el-GR" sz="2000" dirty="0">
                <a:solidFill>
                  <a:srgbClr val="000000"/>
                </a:solidFill>
                <a:cs typeface="Times New Roman" pitchFamily="18" charset="0"/>
              </a:rPr>
              <a:t>   } </a:t>
            </a:r>
            <a:r>
              <a:rPr lang="en-US" altLang="el-GR" sz="2000" dirty="0">
                <a:solidFill>
                  <a:schemeClr val="accent5">
                    <a:lumMod val="75000"/>
                  </a:schemeClr>
                </a:solidFill>
                <a:cs typeface="Courier New" pitchFamily="49" charset="0"/>
              </a:rPr>
              <a:t>// end method </a:t>
            </a:r>
            <a:r>
              <a:rPr lang="en-US" altLang="el-GR" sz="2000" dirty="0" err="1">
                <a:solidFill>
                  <a:schemeClr val="accent5">
                    <a:lumMod val="75000"/>
                  </a:schemeClr>
                </a:solidFill>
                <a:cs typeface="Courier New" pitchFamily="49" charset="0"/>
              </a:rPr>
              <a:t>showOutputButton_Click</a:t>
            </a:r>
            <a:endParaRPr lang="en-US" altLang="el-GR" sz="2000" dirty="0">
              <a:solidFill>
                <a:schemeClr val="accent5">
                  <a:lumMod val="75000"/>
                </a:schemeClr>
              </a:solidFill>
              <a:cs typeface="Courier New" pitchFamily="49" charset="0"/>
            </a:endParaRPr>
          </a:p>
          <a:p>
            <a:r>
              <a:rPr lang="en-US" altLang="el-GR" sz="2000" dirty="0">
                <a:solidFill>
                  <a:srgbClr val="5F5F5F"/>
                </a:solidFill>
                <a:cs typeface="Times New Roman" pitchFamily="18" charset="0"/>
              </a:rPr>
              <a:t>58</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59   </a:t>
            </a:r>
            <a:r>
              <a:rPr lang="en-US" altLang="el-GR" sz="2000" dirty="0">
                <a:solidFill>
                  <a:srgbClr val="000000"/>
                </a:solidFill>
                <a:cs typeface="Times New Roman" pitchFamily="18" charset="0"/>
              </a:rPr>
              <a:t>} </a:t>
            </a:r>
            <a:r>
              <a:rPr lang="en-US" altLang="el-GR" sz="2000" dirty="0">
                <a:solidFill>
                  <a:schemeClr val="accent5">
                    <a:lumMod val="75000"/>
                  </a:schemeClr>
                </a:solidFill>
                <a:cs typeface="Times New Roman" pitchFamily="18" charset="0"/>
              </a:rPr>
              <a:t>// end class </a:t>
            </a:r>
            <a:r>
              <a:rPr lang="en-US" altLang="el-GR" sz="2000" dirty="0" err="1">
                <a:solidFill>
                  <a:schemeClr val="accent5">
                    <a:lumMod val="75000"/>
                  </a:schemeClr>
                </a:solidFill>
                <a:cs typeface="Times New Roman" pitchFamily="18" charset="0"/>
              </a:rPr>
              <a:t>TwoDimensionalArrays</a:t>
            </a:r>
            <a:endParaRPr lang="en-US" altLang="el-GR" sz="2000" dirty="0">
              <a:solidFill>
                <a:schemeClr val="accent5">
                  <a:lumMod val="75000"/>
                </a:schemeClr>
              </a:solidFill>
              <a:cs typeface="Times New Roman" pitchFamily="18" charset="0"/>
            </a:endParaRPr>
          </a:p>
        </p:txBody>
      </p:sp>
      <p:pic>
        <p:nvPicPr>
          <p:cNvPr id="13" name="Picture 4" descr="Program outpu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848" y="4509120"/>
            <a:ext cx="2831976" cy="181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43</a:t>
            </a:fld>
            <a:endParaRPr lang="el-GR" sz="1400" dirty="0"/>
          </a:p>
        </p:txBody>
      </p:sp>
    </p:spTree>
    <p:custDataLst>
      <p:tags r:id="rId1"/>
    </p:custDataLst>
    <p:extLst>
      <p:ext uri="{BB962C8B-B14F-4D97-AF65-F5344CB8AC3E}">
        <p14:creationId xmlns:p14="http://schemas.microsoft.com/office/powerpoint/2010/main" val="31011550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24136"/>
          </a:xfrm>
        </p:spPr>
        <p:txBody>
          <a:bodyPr>
            <a:noAutofit/>
          </a:bodyPr>
          <a:lstStyle/>
          <a:p>
            <a:r>
              <a:rPr lang="el-GR" altLang="el-GR" sz="4000" u="sng" dirty="0" smtClean="0">
                <a:solidFill>
                  <a:schemeClr val="tx2"/>
                </a:solidFill>
              </a:rPr>
              <a:t>….(</a:t>
            </a:r>
            <a:r>
              <a:rPr lang="el-GR" altLang="el-GR" sz="4000" u="sng" dirty="0">
                <a:solidFill>
                  <a:schemeClr val="tx2"/>
                </a:solidFill>
              </a:rPr>
              <a:t>1</a:t>
            </a:r>
            <a:r>
              <a:rPr lang="el-GR" altLang="el-GR" sz="4000" u="sng" dirty="0" smtClean="0">
                <a:solidFill>
                  <a:schemeClr val="tx2"/>
                </a:solidFill>
              </a:rPr>
              <a:t> </a:t>
            </a:r>
            <a:r>
              <a:rPr lang="el-GR" altLang="el-GR" sz="4000" u="sng" dirty="0">
                <a:solidFill>
                  <a:schemeClr val="tx2"/>
                </a:solidFill>
              </a:rPr>
              <a:t>από </a:t>
            </a:r>
            <a:r>
              <a:rPr lang="el-GR" altLang="el-GR" sz="4000" u="sng" dirty="0" smtClean="0">
                <a:solidFill>
                  <a:schemeClr val="tx2"/>
                </a:solidFill>
              </a:rPr>
              <a:t>8)</a:t>
            </a:r>
            <a:endParaRPr lang="el-GR" altLang="el-GR" sz="4000" u="sng" dirty="0">
              <a:solidFill>
                <a:schemeClr val="tx2"/>
              </a:solidFill>
              <a:latin typeface="+mn-lt"/>
            </a:endParaRPr>
          </a:p>
        </p:txBody>
      </p:sp>
      <p:sp>
        <p:nvSpPr>
          <p:cNvPr id="2" name="Ορθογώνιο 1" descr="// Double Array τελεία cs,&#10;// Manipulating a double subscripted array.&#10;using System,&#10;using System τελεία Drawing,&#10;using System τελεία Collections,&#10;using System τελεία Component Model,&#10;using System τελεία Windows τελεία Forms,&#10;using System τελεία Data,&#10;    &#10;public class Double Array άνω κάτω τελεία  System τελεία Windows τελεία Forms τελεία Form,&#10;άγκιστρο,&#10;private System τελεία Windows τελεία Forms τελεία Button show Output Button,&#10;private System τελεία Windows τελεία Forms τελεία Label output Label,&#10;   &#10;private int[][] grades,&#10;private int students, exams,&#10;   &#10;// Visual Studio  τελεία NET generated code,&#10;"/>
          <p:cNvSpPr/>
          <p:nvPr>
            <p:custDataLst>
              <p:tags r:id="rId3"/>
            </p:custDataLst>
          </p:nvPr>
        </p:nvSpPr>
        <p:spPr>
          <a:xfrm>
            <a:off x="467544" y="821025"/>
            <a:ext cx="8219256" cy="5632311"/>
          </a:xfrm>
          <a:prstGeom prst="rect">
            <a:avLst/>
          </a:prstGeom>
        </p:spPr>
        <p:txBody>
          <a:bodyPr wrap="square">
            <a:spAutoFit/>
          </a:bodyPr>
          <a:lstStyle/>
          <a:p>
            <a:r>
              <a:rPr lang="en-US" altLang="el-GR" sz="2000" dirty="0">
                <a:solidFill>
                  <a:srgbClr val="5F5F5F"/>
                </a:solidFill>
                <a:cs typeface="Times New Roman" pitchFamily="18" charset="0"/>
              </a:rPr>
              <a:t>1    </a:t>
            </a:r>
            <a:r>
              <a:rPr lang="en-US" altLang="el-GR" sz="2000" dirty="0">
                <a:solidFill>
                  <a:schemeClr val="accent5">
                    <a:lumMod val="75000"/>
                  </a:schemeClr>
                </a:solidFill>
                <a:cs typeface="Courier New" pitchFamily="49" charset="0"/>
              </a:rPr>
              <a:t>// Fig. 7.15: </a:t>
            </a:r>
            <a:r>
              <a:rPr lang="en-US" altLang="el-GR" sz="2000" dirty="0" err="1">
                <a:solidFill>
                  <a:schemeClr val="accent5">
                    <a:lumMod val="75000"/>
                  </a:schemeClr>
                </a:solidFill>
                <a:cs typeface="Courier New" pitchFamily="49" charset="0"/>
              </a:rPr>
              <a:t>DoubleArray.cs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2    </a:t>
            </a:r>
            <a:r>
              <a:rPr lang="en-US" altLang="el-GR" sz="2000" dirty="0">
                <a:solidFill>
                  <a:schemeClr val="accent5">
                    <a:lumMod val="75000"/>
                  </a:schemeClr>
                </a:solidFill>
                <a:cs typeface="Courier New" pitchFamily="49" charset="0"/>
              </a:rPr>
              <a:t>// Manipulating a double-subscripted array.</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System;</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System.Drawing</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5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System.Collections</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6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System.ComponentModel</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7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System.Windows.Forms</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8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System.Data</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9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10   </a:t>
            </a:r>
            <a:r>
              <a:rPr lang="en-US" altLang="el-GR" sz="2000" dirty="0">
                <a:solidFill>
                  <a:srgbClr val="275AFF"/>
                </a:solidFill>
                <a:cs typeface="Courier New" pitchFamily="49" charset="0"/>
              </a:rPr>
              <a:t>public</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class</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DoubleArray</a:t>
            </a:r>
            <a:r>
              <a:rPr lang="en-US" altLang="el-GR" sz="2000" dirty="0">
                <a:solidFill>
                  <a:srgbClr val="000000"/>
                </a:solidFill>
                <a:cs typeface="Courier New" pitchFamily="49" charset="0"/>
              </a:rPr>
              <a:t> : </a:t>
            </a:r>
            <a:r>
              <a:rPr lang="en-US" altLang="el-GR" sz="2000" dirty="0" err="1">
                <a:solidFill>
                  <a:srgbClr val="000000"/>
                </a:solidFill>
                <a:cs typeface="Courier New" pitchFamily="49" charset="0"/>
              </a:rPr>
              <a:t>System.Windows.Forms.Form</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11   </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12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private</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System.Windows.Forms.Button</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showOutputButton</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13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private</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System.Windows.Forms.Label</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outputLabel</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14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15   </a:t>
            </a:r>
            <a:r>
              <a:rPr lang="en-US" altLang="el-GR" sz="2000" dirty="0">
                <a:solidFill>
                  <a:srgbClr val="000000"/>
                </a:solidFill>
                <a:cs typeface="Courier New" pitchFamily="49" charset="0"/>
              </a:rPr>
              <a:t>   </a:t>
            </a:r>
            <a:r>
              <a:rPr lang="en-US" altLang="el-GR" sz="2000" dirty="0">
                <a:solidFill>
                  <a:srgbClr val="6666FF"/>
                </a:solidFill>
                <a:cs typeface="Courier New" pitchFamily="49" charset="0"/>
              </a:rPr>
              <a:t>private</a:t>
            </a:r>
            <a:r>
              <a:rPr lang="en-US" altLang="el-GR" sz="2000" dirty="0">
                <a:solidFill>
                  <a:srgbClr val="000000"/>
                </a:solidFill>
                <a:cs typeface="Courier New" pitchFamily="49" charset="0"/>
              </a:rPr>
              <a:t> </a:t>
            </a:r>
            <a:r>
              <a:rPr lang="en-US" altLang="el-GR" sz="2000" dirty="0" err="1">
                <a:solidFill>
                  <a:srgbClr val="275AFF"/>
                </a:solidFill>
                <a:cs typeface="Courier New" pitchFamily="49" charset="0"/>
              </a:rPr>
              <a:t>int</a:t>
            </a:r>
            <a:r>
              <a:rPr lang="en-US" altLang="el-GR" sz="2000" dirty="0">
                <a:solidFill>
                  <a:srgbClr val="000000"/>
                </a:solidFill>
                <a:cs typeface="Courier New" pitchFamily="49" charset="0"/>
              </a:rPr>
              <a:t>[][] grades;</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16   </a:t>
            </a:r>
            <a:r>
              <a:rPr lang="en-US" altLang="el-GR" sz="2000" dirty="0">
                <a:solidFill>
                  <a:srgbClr val="000000"/>
                </a:solidFill>
                <a:cs typeface="Courier New" pitchFamily="49" charset="0"/>
              </a:rPr>
              <a:t>   </a:t>
            </a:r>
            <a:r>
              <a:rPr lang="en-US" altLang="el-GR" sz="2000" dirty="0">
                <a:solidFill>
                  <a:srgbClr val="6666FF"/>
                </a:solidFill>
                <a:cs typeface="Courier New" pitchFamily="49" charset="0"/>
              </a:rPr>
              <a:t>private</a:t>
            </a:r>
            <a:r>
              <a:rPr lang="en-US" altLang="el-GR" sz="2000" dirty="0">
                <a:solidFill>
                  <a:srgbClr val="000000"/>
                </a:solidFill>
                <a:cs typeface="Courier New" pitchFamily="49" charset="0"/>
              </a:rPr>
              <a:t> </a:t>
            </a:r>
            <a:r>
              <a:rPr lang="en-US" altLang="el-GR" sz="2000" dirty="0" err="1">
                <a:solidFill>
                  <a:srgbClr val="275AFF"/>
                </a:solidFill>
                <a:cs typeface="Courier New" pitchFamily="49" charset="0"/>
              </a:rPr>
              <a:t>int</a:t>
            </a:r>
            <a:r>
              <a:rPr lang="en-US" altLang="el-GR" sz="2000" dirty="0">
                <a:solidFill>
                  <a:srgbClr val="000000"/>
                </a:solidFill>
                <a:cs typeface="Courier New" pitchFamily="49" charset="0"/>
              </a:rPr>
              <a:t> students, exams;</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17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18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Visual Studio .NET generated code</a:t>
            </a:r>
            <a:endParaRPr lang="en-US" altLang="el-GR" sz="2000" dirty="0">
              <a:solidFill>
                <a:schemeClr val="accent5">
                  <a:lumMod val="75000"/>
                </a:schemeClr>
              </a:solidFill>
              <a:cs typeface="Times New Roman" pitchFamily="18" charset="0"/>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44</a:t>
            </a:fld>
            <a:endParaRPr lang="el-GR" sz="1400" dirty="0"/>
          </a:p>
        </p:txBody>
      </p:sp>
    </p:spTree>
    <p:custDataLst>
      <p:tags r:id="rId1"/>
    </p:custDataLst>
    <p:extLst>
      <p:ext uri="{BB962C8B-B14F-4D97-AF65-F5344CB8AC3E}">
        <p14:creationId xmlns:p14="http://schemas.microsoft.com/office/powerpoint/2010/main" val="33381857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24136"/>
          </a:xfrm>
        </p:spPr>
        <p:txBody>
          <a:bodyPr>
            <a:noAutofit/>
          </a:bodyPr>
          <a:lstStyle/>
          <a:p>
            <a:r>
              <a:rPr lang="el-GR" altLang="el-GR" sz="4000" u="sng" dirty="0" smtClean="0">
                <a:solidFill>
                  <a:schemeClr val="tx2"/>
                </a:solidFill>
              </a:rPr>
              <a:t>….(2 </a:t>
            </a:r>
            <a:r>
              <a:rPr lang="el-GR" altLang="el-GR" sz="4000" u="sng" dirty="0">
                <a:solidFill>
                  <a:schemeClr val="tx2"/>
                </a:solidFill>
              </a:rPr>
              <a:t>από </a:t>
            </a:r>
            <a:r>
              <a:rPr lang="el-GR" altLang="el-GR" sz="4000" u="sng" dirty="0" smtClean="0">
                <a:solidFill>
                  <a:schemeClr val="tx2"/>
                </a:solidFill>
              </a:rPr>
              <a:t>8)</a:t>
            </a:r>
            <a:endParaRPr lang="el-GR" altLang="el-GR" sz="4000" u="sng" dirty="0">
              <a:solidFill>
                <a:schemeClr val="tx2"/>
              </a:solidFill>
              <a:latin typeface="+mn-lt"/>
            </a:endParaRPr>
          </a:p>
        </p:txBody>
      </p:sp>
      <p:sp>
        <p:nvSpPr>
          <p:cNvPr id="2" name="Ορθογώνιο 1" descr="   &#10;[STA Thread],&#10;static void Main(), &#10;άγκιστρο,&#10;Application τελεία Run, new Double Array(),&#10;άγκιστρο,&#10;   &#10;private void show Output Button κάτω παύλα Click, object sender, &#10;System τελεία Event Args e,&#10;   &#10;άγκιστρο,&#10;grades ίσο με new int 3 [], (σχόλιο: Initialize array grades to have 3 rows).&#10;"/>
          <p:cNvSpPr/>
          <p:nvPr>
            <p:custDataLst>
              <p:tags r:id="rId3"/>
            </p:custDataLst>
          </p:nvPr>
        </p:nvSpPr>
        <p:spPr>
          <a:xfrm>
            <a:off x="467544" y="1340768"/>
            <a:ext cx="8219256" cy="3785652"/>
          </a:xfrm>
          <a:prstGeom prst="rect">
            <a:avLst/>
          </a:prstGeom>
        </p:spPr>
        <p:txBody>
          <a:bodyPr wrap="square">
            <a:spAutoFit/>
          </a:bodyPr>
          <a:lstStyle/>
          <a:p>
            <a:r>
              <a:rPr lang="en-US" altLang="el-GR" sz="2000" dirty="0">
                <a:solidFill>
                  <a:srgbClr val="5F5F5F"/>
                </a:solidFill>
                <a:cs typeface="Times New Roman" pitchFamily="18" charset="0"/>
              </a:rPr>
              <a:t>19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20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STAThread</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21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static</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void</a:t>
            </a:r>
            <a:r>
              <a:rPr lang="en-US" altLang="el-GR" sz="2000" dirty="0">
                <a:solidFill>
                  <a:srgbClr val="000000"/>
                </a:solidFill>
                <a:cs typeface="Courier New" pitchFamily="49" charset="0"/>
              </a:rPr>
              <a:t> Main()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22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23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Application.Run</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new</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DoubleArray</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24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25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26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private</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void</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showOutputButton_Click</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object</a:t>
            </a:r>
            <a:r>
              <a:rPr lang="en-US" altLang="el-GR" sz="2000" dirty="0">
                <a:solidFill>
                  <a:srgbClr val="000000"/>
                </a:solidFill>
                <a:cs typeface="Courier New" pitchFamily="49" charset="0"/>
              </a:rPr>
              <a:t> sender,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27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System.EventArgs</a:t>
            </a:r>
            <a:r>
              <a:rPr lang="en-US" altLang="el-GR" sz="2000" dirty="0">
                <a:solidFill>
                  <a:srgbClr val="000000"/>
                </a:solidFill>
                <a:cs typeface="Courier New" pitchFamily="49" charset="0"/>
              </a:rPr>
              <a:t> e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28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29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u="sng" dirty="0">
                <a:solidFill>
                  <a:srgbClr val="5F5F5F"/>
                </a:solidFill>
                <a:cs typeface="Times New Roman" pitchFamily="18" charset="0"/>
              </a:rPr>
              <a:t>30</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grades = </a:t>
            </a:r>
            <a:r>
              <a:rPr lang="en-US" altLang="el-GR" sz="2000" dirty="0">
                <a:solidFill>
                  <a:srgbClr val="275AFF"/>
                </a:solidFill>
                <a:cs typeface="Courier New" pitchFamily="49" charset="0"/>
              </a:rPr>
              <a:t>new</a:t>
            </a:r>
            <a:r>
              <a:rPr lang="en-US" altLang="el-GR" sz="2000" dirty="0">
                <a:solidFill>
                  <a:srgbClr val="000000"/>
                </a:solidFill>
                <a:cs typeface="Courier New" pitchFamily="49" charset="0"/>
              </a:rPr>
              <a:t> </a:t>
            </a:r>
            <a:r>
              <a:rPr lang="en-US" altLang="el-GR" sz="2000" dirty="0" err="1">
                <a:solidFill>
                  <a:srgbClr val="275AFF"/>
                </a:solidFill>
                <a:cs typeface="Courier New" pitchFamily="49" charset="0"/>
              </a:rPr>
              <a:t>int</a:t>
            </a:r>
            <a:r>
              <a:rPr lang="en-US" altLang="el-GR" sz="2000" dirty="0">
                <a:solidFill>
                  <a:srgbClr val="000000"/>
                </a:solidFill>
                <a:cs typeface="Courier New" pitchFamily="49" charset="0"/>
              </a:rPr>
              <a:t>[ 3 ][];</a:t>
            </a:r>
            <a:endParaRPr lang="en-US" altLang="el-GR" sz="2000" dirty="0">
              <a:solidFill>
                <a:srgbClr val="000000"/>
              </a:solidFill>
              <a:cs typeface="Times New Roman" pitchFamily="18" charset="0"/>
            </a:endParaRPr>
          </a:p>
        </p:txBody>
      </p:sp>
      <p:sp>
        <p:nvSpPr>
          <p:cNvPr id="7" name="Text Box 5" descr="."/>
          <p:cNvSpPr txBox="1">
            <a:spLocks noChangeArrowheads="1"/>
          </p:cNvSpPr>
          <p:nvPr>
            <p:custDataLst>
              <p:tags r:id="rId4"/>
            </p:custDataLst>
          </p:nvPr>
        </p:nvSpPr>
        <p:spPr bwMode="auto">
          <a:xfrm>
            <a:off x="4552950" y="5208657"/>
            <a:ext cx="3429000" cy="707886"/>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dirty="0">
                <a:latin typeface="+mn-lt"/>
                <a:cs typeface="Times New Roman" pitchFamily="18" charset="0"/>
              </a:rPr>
              <a:t>Initialize array grades to have 3 rows</a:t>
            </a:r>
          </a:p>
        </p:txBody>
      </p:sp>
      <p:sp>
        <p:nvSpPr>
          <p:cNvPr id="8" name="Line 6" descr="."/>
          <p:cNvSpPr>
            <a:spLocks noChangeShapeType="1"/>
          </p:cNvSpPr>
          <p:nvPr/>
        </p:nvSpPr>
        <p:spPr bwMode="auto">
          <a:xfrm flipH="1" flipV="1">
            <a:off x="3275856" y="5126420"/>
            <a:ext cx="1277094" cy="4361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45</a:t>
            </a:fld>
            <a:endParaRPr lang="el-GR" sz="1400" dirty="0"/>
          </a:p>
        </p:txBody>
      </p:sp>
    </p:spTree>
    <p:custDataLst>
      <p:tags r:id="rId1"/>
    </p:custDataLst>
    <p:extLst>
      <p:ext uri="{BB962C8B-B14F-4D97-AF65-F5344CB8AC3E}">
        <p14:creationId xmlns:p14="http://schemas.microsoft.com/office/powerpoint/2010/main" val="33381857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24136"/>
          </a:xfrm>
        </p:spPr>
        <p:txBody>
          <a:bodyPr>
            <a:noAutofit/>
          </a:bodyPr>
          <a:lstStyle/>
          <a:p>
            <a:r>
              <a:rPr lang="el-GR" altLang="el-GR" sz="4000" u="sng" dirty="0" smtClean="0">
                <a:solidFill>
                  <a:schemeClr val="tx2"/>
                </a:solidFill>
              </a:rPr>
              <a:t>….(3 </a:t>
            </a:r>
            <a:r>
              <a:rPr lang="el-GR" altLang="el-GR" sz="4000" u="sng" dirty="0">
                <a:solidFill>
                  <a:schemeClr val="tx2"/>
                </a:solidFill>
              </a:rPr>
              <a:t>από </a:t>
            </a:r>
            <a:r>
              <a:rPr lang="el-GR" altLang="el-GR" sz="4000" u="sng" dirty="0" smtClean="0">
                <a:solidFill>
                  <a:schemeClr val="tx2"/>
                </a:solidFill>
              </a:rPr>
              <a:t>8)</a:t>
            </a:r>
            <a:endParaRPr lang="el-GR" altLang="el-GR" sz="4000" u="sng" dirty="0">
              <a:solidFill>
                <a:schemeClr val="tx2"/>
              </a:solidFill>
              <a:latin typeface="+mn-lt"/>
            </a:endParaRPr>
          </a:p>
        </p:txBody>
      </p:sp>
      <p:sp>
        <p:nvSpPr>
          <p:cNvPr id="2" name="Ορθογώνιο 1" descr="grades[ 0 ] ίσο με  new int[], άγκιστρο, 77, 68, 86, 73, άγκιστρο, &#10;grades[ 1 ] ίσο με  new int[], άγκιστρο, 96, 87, 89, 81, άγκιστρο,&#10;grades[ 2 ] ίσο με  new int[], άγκιστρο, 70, 90, 86, 81, άγκιστρο,&#10;(σχόλιο: Initialize each element in array grades).&#10;&#10;   &#10;"/>
          <p:cNvSpPr/>
          <p:nvPr>
            <p:custDataLst>
              <p:tags r:id="rId3"/>
            </p:custDataLst>
          </p:nvPr>
        </p:nvSpPr>
        <p:spPr>
          <a:xfrm>
            <a:off x="467544" y="1196752"/>
            <a:ext cx="8219256" cy="1323439"/>
          </a:xfrm>
          <a:prstGeom prst="rect">
            <a:avLst/>
          </a:prstGeom>
        </p:spPr>
        <p:txBody>
          <a:bodyPr wrap="square">
            <a:spAutoFit/>
          </a:bodyPr>
          <a:lstStyle/>
          <a:p>
            <a:r>
              <a:rPr lang="en-US" altLang="el-GR" sz="2000" u="sng" dirty="0">
                <a:solidFill>
                  <a:srgbClr val="5F5F5F"/>
                </a:solidFill>
                <a:cs typeface="Times New Roman" pitchFamily="18" charset="0"/>
              </a:rPr>
              <a:t>31</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grades[ </a:t>
            </a:r>
            <a:r>
              <a:rPr lang="en-US" altLang="el-GR" sz="2000" dirty="0">
                <a:solidFill>
                  <a:srgbClr val="4DA6FF"/>
                </a:solidFill>
                <a:cs typeface="Courier New" pitchFamily="49" charset="0"/>
              </a:rPr>
              <a:t>0</a:t>
            </a:r>
            <a:r>
              <a:rPr lang="en-US" altLang="el-GR" sz="2000" dirty="0">
                <a:solidFill>
                  <a:srgbClr val="000000"/>
                </a:solidFill>
                <a:cs typeface="Courier New" pitchFamily="49" charset="0"/>
              </a:rPr>
              <a:t> ] =  </a:t>
            </a:r>
            <a:r>
              <a:rPr lang="en-US" altLang="el-GR" sz="2000" dirty="0">
                <a:solidFill>
                  <a:srgbClr val="275AFF"/>
                </a:solidFill>
                <a:cs typeface="Courier New" pitchFamily="49" charset="0"/>
              </a:rPr>
              <a:t>new</a:t>
            </a:r>
            <a:r>
              <a:rPr lang="en-US" altLang="el-GR" sz="2000" dirty="0">
                <a:solidFill>
                  <a:srgbClr val="000000"/>
                </a:solidFill>
                <a:cs typeface="Courier New" pitchFamily="49" charset="0"/>
              </a:rPr>
              <a:t> </a:t>
            </a:r>
            <a:r>
              <a:rPr lang="en-US" altLang="el-GR" sz="2000" dirty="0" err="1">
                <a:solidFill>
                  <a:srgbClr val="275AFF"/>
                </a:solidFill>
                <a:cs typeface="Courier New" pitchFamily="49" charset="0"/>
              </a:rPr>
              <a:t>int</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77</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68</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86</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73</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u="sng" dirty="0">
                <a:solidFill>
                  <a:srgbClr val="5F5F5F"/>
                </a:solidFill>
                <a:cs typeface="Times New Roman" pitchFamily="18" charset="0"/>
              </a:rPr>
              <a:t>32</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grades[ </a:t>
            </a:r>
            <a:r>
              <a:rPr lang="en-US" altLang="el-GR" sz="2000" dirty="0">
                <a:solidFill>
                  <a:srgbClr val="4DA6FF"/>
                </a:solidFill>
                <a:cs typeface="Courier New" pitchFamily="49" charset="0"/>
              </a:rPr>
              <a:t>1</a:t>
            </a:r>
            <a:r>
              <a:rPr lang="en-US" altLang="el-GR" sz="2000" dirty="0">
                <a:solidFill>
                  <a:srgbClr val="000000"/>
                </a:solidFill>
                <a:cs typeface="Courier New" pitchFamily="49" charset="0"/>
              </a:rPr>
              <a:t> ] =  </a:t>
            </a:r>
            <a:r>
              <a:rPr lang="en-US" altLang="el-GR" sz="2000" dirty="0">
                <a:solidFill>
                  <a:srgbClr val="275AFF"/>
                </a:solidFill>
                <a:cs typeface="Courier New" pitchFamily="49" charset="0"/>
              </a:rPr>
              <a:t>new</a:t>
            </a:r>
            <a:r>
              <a:rPr lang="en-US" altLang="el-GR" sz="2000" dirty="0">
                <a:solidFill>
                  <a:srgbClr val="000000"/>
                </a:solidFill>
                <a:cs typeface="Courier New" pitchFamily="49" charset="0"/>
              </a:rPr>
              <a:t> </a:t>
            </a:r>
            <a:r>
              <a:rPr lang="en-US" altLang="el-GR" sz="2000" dirty="0" err="1">
                <a:solidFill>
                  <a:srgbClr val="275AFF"/>
                </a:solidFill>
                <a:cs typeface="Courier New" pitchFamily="49" charset="0"/>
              </a:rPr>
              <a:t>int</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96</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87</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89</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81</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u="sng" dirty="0">
                <a:solidFill>
                  <a:srgbClr val="5F5F5F"/>
                </a:solidFill>
                <a:cs typeface="Times New Roman" pitchFamily="18" charset="0"/>
              </a:rPr>
              <a:t>33</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grades[ </a:t>
            </a:r>
            <a:r>
              <a:rPr lang="en-US" altLang="el-GR" sz="2000" dirty="0">
                <a:solidFill>
                  <a:srgbClr val="4DA6FF"/>
                </a:solidFill>
                <a:cs typeface="Courier New" pitchFamily="49" charset="0"/>
              </a:rPr>
              <a:t>2</a:t>
            </a:r>
            <a:r>
              <a:rPr lang="en-US" altLang="el-GR" sz="2000" dirty="0">
                <a:solidFill>
                  <a:srgbClr val="000000"/>
                </a:solidFill>
                <a:cs typeface="Courier New" pitchFamily="49" charset="0"/>
              </a:rPr>
              <a:t> ] =  </a:t>
            </a:r>
            <a:r>
              <a:rPr lang="en-US" altLang="el-GR" sz="2000" dirty="0">
                <a:solidFill>
                  <a:srgbClr val="275AFF"/>
                </a:solidFill>
                <a:cs typeface="Courier New" pitchFamily="49" charset="0"/>
              </a:rPr>
              <a:t>new</a:t>
            </a:r>
            <a:r>
              <a:rPr lang="en-US" altLang="el-GR" sz="2000" dirty="0">
                <a:solidFill>
                  <a:srgbClr val="000000"/>
                </a:solidFill>
                <a:cs typeface="Courier New" pitchFamily="49" charset="0"/>
              </a:rPr>
              <a:t> </a:t>
            </a:r>
            <a:r>
              <a:rPr lang="en-US" altLang="el-GR" sz="2000" dirty="0" err="1">
                <a:solidFill>
                  <a:srgbClr val="275AFF"/>
                </a:solidFill>
                <a:cs typeface="Courier New" pitchFamily="49" charset="0"/>
              </a:rPr>
              <a:t>int</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70</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90</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86</a:t>
            </a:r>
            <a:r>
              <a:rPr lang="en-US" altLang="el-GR" sz="2000" dirty="0">
                <a:solidFill>
                  <a:srgbClr val="000000"/>
                </a:solidFill>
                <a:cs typeface="Courier New" pitchFamily="49" charset="0"/>
              </a:rPr>
              <a:t>, </a:t>
            </a:r>
            <a:r>
              <a:rPr lang="en-US" altLang="el-GR" sz="2000" dirty="0">
                <a:solidFill>
                  <a:srgbClr val="4DA6FF"/>
                </a:solidFill>
                <a:cs typeface="Courier New" pitchFamily="49" charset="0"/>
              </a:rPr>
              <a:t>81</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34   </a:t>
            </a:r>
            <a:endParaRPr lang="en-US" altLang="el-GR" sz="2000" dirty="0"/>
          </a:p>
        </p:txBody>
      </p:sp>
      <p:pic>
        <p:nvPicPr>
          <p:cNvPr id="8" name="Picture 11" descr="Grades outpu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1336" y="3192363"/>
            <a:ext cx="36576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0" descr="[DECORATIVE]"/>
          <p:cNvSpPr>
            <a:spLocks/>
          </p:cNvSpPr>
          <p:nvPr/>
        </p:nvSpPr>
        <p:spPr bwMode="auto">
          <a:xfrm rot="5400000">
            <a:off x="2998490" y="898054"/>
            <a:ext cx="689620" cy="3591272"/>
          </a:xfrm>
          <a:prstGeom prst="rightBrace">
            <a:avLst>
              <a:gd name="adj1" fmla="val 1388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p>
        </p:txBody>
      </p:sp>
      <p:sp>
        <p:nvSpPr>
          <p:cNvPr id="9" name="Text Box 8" descr="."/>
          <p:cNvSpPr txBox="1">
            <a:spLocks noChangeArrowheads="1"/>
          </p:cNvSpPr>
          <p:nvPr>
            <p:custDataLst>
              <p:tags r:id="rId4"/>
            </p:custDataLst>
          </p:nvPr>
        </p:nvSpPr>
        <p:spPr bwMode="auto">
          <a:xfrm>
            <a:off x="6084168" y="1350639"/>
            <a:ext cx="2209800" cy="1015663"/>
          </a:xfrm>
          <a:prstGeom prst="rect">
            <a:avLst/>
          </a:prstGeom>
          <a:solidFill>
            <a:schemeClr val="accent1"/>
          </a:solidFill>
          <a:ln w="9525">
            <a:solidFill>
              <a:schemeClr val="tx1"/>
            </a:solidFill>
            <a:miter lim="800000"/>
            <a:headEnd/>
            <a:tailEnd/>
          </a:ln>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dirty="0">
                <a:latin typeface="+mn-lt"/>
                <a:cs typeface="Times New Roman" pitchFamily="18" charset="0"/>
              </a:rPr>
              <a:t>Initialize each element in array grades</a:t>
            </a:r>
          </a:p>
        </p:txBody>
      </p:sp>
      <p:sp>
        <p:nvSpPr>
          <p:cNvPr id="10" name="Line 9" descr="."/>
          <p:cNvSpPr>
            <a:spLocks noChangeShapeType="1"/>
          </p:cNvSpPr>
          <p:nvPr/>
        </p:nvSpPr>
        <p:spPr bwMode="auto">
          <a:xfrm flipH="1" flipV="1">
            <a:off x="5292080" y="1350640"/>
            <a:ext cx="792088" cy="5078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46</a:t>
            </a:fld>
            <a:endParaRPr lang="el-GR" sz="1400" dirty="0"/>
          </a:p>
        </p:txBody>
      </p:sp>
    </p:spTree>
    <p:custDataLst>
      <p:tags r:id="rId1"/>
    </p:custDataLst>
    <p:extLst>
      <p:ext uri="{BB962C8B-B14F-4D97-AF65-F5344CB8AC3E}">
        <p14:creationId xmlns:p14="http://schemas.microsoft.com/office/powerpoint/2010/main" val="33381857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24136"/>
          </a:xfrm>
        </p:spPr>
        <p:txBody>
          <a:bodyPr>
            <a:noAutofit/>
          </a:bodyPr>
          <a:lstStyle/>
          <a:p>
            <a:r>
              <a:rPr lang="el-GR" altLang="el-GR" sz="4000" u="sng" dirty="0" smtClean="0">
                <a:solidFill>
                  <a:schemeClr val="tx2"/>
                </a:solidFill>
              </a:rPr>
              <a:t>….(4 </a:t>
            </a:r>
            <a:r>
              <a:rPr lang="el-GR" altLang="el-GR" sz="4000" u="sng" dirty="0">
                <a:solidFill>
                  <a:schemeClr val="tx2"/>
                </a:solidFill>
              </a:rPr>
              <a:t>από </a:t>
            </a:r>
            <a:r>
              <a:rPr lang="el-GR" altLang="el-GR" sz="4000" u="sng" dirty="0" smtClean="0">
                <a:solidFill>
                  <a:schemeClr val="tx2"/>
                </a:solidFill>
              </a:rPr>
              <a:t>8)</a:t>
            </a:r>
            <a:endParaRPr lang="el-GR" altLang="el-GR" sz="4000" u="sng" dirty="0">
              <a:solidFill>
                <a:schemeClr val="tx2"/>
              </a:solidFill>
              <a:latin typeface="+mn-lt"/>
            </a:endParaRPr>
          </a:p>
        </p:txBody>
      </p:sp>
      <p:sp>
        <p:nvSpPr>
          <p:cNvPr id="2" name="Ορθογώνιο 1" descr="students ίσο με grades τελεία Length,      // number of students,&#10;exams ίσο με grades[ 0 ] τελεία Length,    // number of exams,&#10;   &#10;// line up column headings,&#10;output Label τελεία Text += &quot;                   &quot;,&#10;   &#10;// output the column headings,&#10;for int i ίσο με 0, i μικρότερο του exams, i++,&#10;output Label τελεία Text += [ &quot; σύν i σύν &quot; ],&#10;   &#10;// output the rows,&#10;for int i ίσο με 0, i μικρότερο του students, i++, (σχόλιο: Output each row),&#10;άγκιστρο,&#10;output Label τελεία Text += \ n grades [&quot; σύν i σύν &quot;],&#10;         &#10;for int j ίσο με 0, j μικρότερο του  exams, j++, (σχόλιο: Output each element of the row),&#10;output Label τελεία Text += grades[ i ][ j ] σύν &quot;   &quot;,&#10;άγκιστρο,&#10;"/>
          <p:cNvSpPr/>
          <p:nvPr>
            <p:custDataLst>
              <p:tags r:id="rId3"/>
            </p:custDataLst>
          </p:nvPr>
        </p:nvSpPr>
        <p:spPr>
          <a:xfrm>
            <a:off x="467544" y="853544"/>
            <a:ext cx="8219256" cy="5632311"/>
          </a:xfrm>
          <a:prstGeom prst="rect">
            <a:avLst/>
          </a:prstGeom>
        </p:spPr>
        <p:txBody>
          <a:bodyPr wrap="square">
            <a:spAutoFit/>
          </a:bodyPr>
          <a:lstStyle/>
          <a:p>
            <a:r>
              <a:rPr lang="en-US" altLang="el-GR" sz="2000" dirty="0">
                <a:solidFill>
                  <a:srgbClr val="5F5F5F"/>
                </a:solidFill>
                <a:cs typeface="Times New Roman" pitchFamily="18" charset="0"/>
              </a:rPr>
              <a:t>35   </a:t>
            </a:r>
            <a:r>
              <a:rPr lang="en-US" altLang="el-GR" sz="2000" dirty="0">
                <a:solidFill>
                  <a:srgbClr val="000000"/>
                </a:solidFill>
                <a:cs typeface="Times New Roman" pitchFamily="18" charset="0"/>
              </a:rPr>
              <a:t>      students = </a:t>
            </a:r>
            <a:r>
              <a:rPr lang="en-US" altLang="el-GR" sz="2000" dirty="0" err="1">
                <a:solidFill>
                  <a:srgbClr val="000000"/>
                </a:solidFill>
                <a:cs typeface="Times New Roman" pitchFamily="18" charset="0"/>
              </a:rPr>
              <a:t>grades.Length</a:t>
            </a:r>
            <a:r>
              <a:rPr lang="en-US" altLang="el-GR" sz="2000" dirty="0">
                <a:solidFill>
                  <a:srgbClr val="000000"/>
                </a:solidFill>
                <a:cs typeface="Times New Roman" pitchFamily="18" charset="0"/>
              </a:rPr>
              <a:t>;      </a:t>
            </a:r>
            <a:r>
              <a:rPr lang="en-US" altLang="el-GR" sz="2000" dirty="0">
                <a:solidFill>
                  <a:schemeClr val="accent5">
                    <a:lumMod val="75000"/>
                  </a:schemeClr>
                </a:solidFill>
                <a:cs typeface="Courier New" pitchFamily="49" charset="0"/>
              </a:rPr>
              <a:t>// number of students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36   </a:t>
            </a:r>
            <a:r>
              <a:rPr lang="en-US" altLang="el-GR" sz="2000" dirty="0">
                <a:solidFill>
                  <a:srgbClr val="000000"/>
                </a:solidFill>
                <a:cs typeface="Times New Roman" pitchFamily="18" charset="0"/>
              </a:rPr>
              <a:t>      exams = grades[ </a:t>
            </a:r>
            <a:r>
              <a:rPr lang="en-US" altLang="el-GR" sz="2000" dirty="0">
                <a:solidFill>
                  <a:srgbClr val="4DA6FF"/>
                </a:solidFill>
                <a:cs typeface="Courier New" pitchFamily="49" charset="0"/>
              </a:rPr>
              <a:t>0</a:t>
            </a:r>
            <a:r>
              <a:rPr lang="en-US" altLang="el-GR" sz="2000" dirty="0">
                <a:solidFill>
                  <a:srgbClr val="000000"/>
                </a:solidFill>
                <a:cs typeface="Times New Roman" pitchFamily="18" charset="0"/>
              </a:rPr>
              <a:t> ].Length;    </a:t>
            </a:r>
            <a:r>
              <a:rPr lang="en-US" altLang="el-GR" sz="2000" dirty="0">
                <a:solidFill>
                  <a:schemeClr val="accent5">
                    <a:lumMod val="75000"/>
                  </a:schemeClr>
                </a:solidFill>
                <a:cs typeface="Courier New" pitchFamily="49" charset="0"/>
              </a:rPr>
              <a:t>// number of exams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37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38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line up column headings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39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outputLabel.Text</a:t>
            </a:r>
            <a:r>
              <a:rPr lang="en-US" altLang="el-GR" sz="2000" dirty="0">
                <a:solidFill>
                  <a:srgbClr val="000000"/>
                </a:solidFill>
                <a:cs typeface="Times New Roman" pitchFamily="18" charset="0"/>
              </a:rPr>
              <a:t> += </a:t>
            </a:r>
            <a:r>
              <a:rPr lang="en-US" altLang="el-GR" sz="2000" dirty="0">
                <a:solidFill>
                  <a:srgbClr val="4DA6FF"/>
                </a:solidFill>
                <a:cs typeface="Courier New" pitchFamily="49" charset="0"/>
              </a:rPr>
              <a:t>"                   "</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40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41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output the column headings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42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for</a:t>
            </a:r>
            <a:r>
              <a:rPr lang="en-US" altLang="el-GR" sz="2000" dirty="0">
                <a:solidFill>
                  <a:srgbClr val="000000"/>
                </a:solidFill>
                <a:cs typeface="Times New Roman" pitchFamily="18" charset="0"/>
              </a:rPr>
              <a:t> ( </a:t>
            </a:r>
            <a:r>
              <a:rPr lang="en-US" altLang="el-GR" sz="2000" dirty="0" err="1">
                <a:solidFill>
                  <a:srgbClr val="275AFF"/>
                </a:solidFill>
                <a:cs typeface="Courier New" pitchFamily="49" charset="0"/>
              </a:rPr>
              <a:t>int</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 </a:t>
            </a:r>
            <a:r>
              <a:rPr lang="en-US" altLang="el-GR" sz="2000" dirty="0">
                <a:solidFill>
                  <a:srgbClr val="4DA6FF"/>
                </a:solidFill>
                <a:cs typeface="Courier New" pitchFamily="49" charset="0"/>
              </a:rPr>
              <a:t>0</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&lt; exams;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43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outputLabel.Text</a:t>
            </a:r>
            <a:r>
              <a:rPr lang="en-US" altLang="el-GR" sz="2000" dirty="0">
                <a:solidFill>
                  <a:srgbClr val="000000"/>
                </a:solidFill>
                <a:cs typeface="Times New Roman" pitchFamily="18" charset="0"/>
              </a:rPr>
              <a:t> += </a:t>
            </a:r>
            <a:r>
              <a:rPr lang="en-US" altLang="el-GR" sz="2000" dirty="0">
                <a:solidFill>
                  <a:srgbClr val="4DA6FF"/>
                </a:solidFill>
                <a:cs typeface="Courier New" pitchFamily="49" charset="0"/>
              </a:rPr>
              <a:t>"["</a:t>
            </a:r>
            <a:r>
              <a:rPr lang="en-US" altLang="el-GR" sz="2000" dirty="0">
                <a:solidFill>
                  <a:srgbClr val="000000"/>
                </a:solidFill>
                <a:cs typeface="Times New Roman" pitchFamily="18" charset="0"/>
              </a:rPr>
              <a:t> +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 </a:t>
            </a:r>
            <a:r>
              <a:rPr lang="en-US" altLang="el-GR" sz="2000" dirty="0">
                <a:solidFill>
                  <a:srgbClr val="4DA6FF"/>
                </a:solidFill>
                <a:cs typeface="Courier New" pitchFamily="49" charset="0"/>
              </a:rPr>
              <a:t>"]  "</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44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45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output the rows</a:t>
            </a:r>
            <a:endParaRPr lang="en-US" altLang="el-GR" sz="2000" dirty="0">
              <a:solidFill>
                <a:schemeClr val="accent5">
                  <a:lumMod val="75000"/>
                </a:schemeClr>
              </a:solidFill>
              <a:cs typeface="Times New Roman" pitchFamily="18" charset="0"/>
            </a:endParaRPr>
          </a:p>
          <a:p>
            <a:r>
              <a:rPr lang="en-US" altLang="el-GR" sz="2000" u="sng" dirty="0">
                <a:solidFill>
                  <a:srgbClr val="5F5F5F"/>
                </a:solidFill>
                <a:cs typeface="Times New Roman" pitchFamily="18" charset="0"/>
              </a:rPr>
              <a:t>46</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for</a:t>
            </a:r>
            <a:r>
              <a:rPr lang="en-US" altLang="el-GR" sz="2000" dirty="0">
                <a:solidFill>
                  <a:srgbClr val="000000"/>
                </a:solidFill>
                <a:cs typeface="Times New Roman" pitchFamily="18" charset="0"/>
              </a:rPr>
              <a:t> ( </a:t>
            </a:r>
            <a:r>
              <a:rPr lang="en-US" altLang="el-GR" sz="2000" dirty="0" err="1">
                <a:solidFill>
                  <a:srgbClr val="275AFF"/>
                </a:solidFill>
                <a:cs typeface="Courier New" pitchFamily="49" charset="0"/>
              </a:rPr>
              <a:t>int</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 </a:t>
            </a:r>
            <a:r>
              <a:rPr lang="en-US" altLang="el-GR" sz="2000" dirty="0">
                <a:solidFill>
                  <a:srgbClr val="4DA6FF"/>
                </a:solidFill>
                <a:cs typeface="Courier New" pitchFamily="49" charset="0"/>
              </a:rPr>
              <a:t>0</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&lt; students;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47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48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outputLabel.Text</a:t>
            </a:r>
            <a:r>
              <a:rPr lang="en-US" altLang="el-GR" sz="2000" dirty="0">
                <a:solidFill>
                  <a:srgbClr val="000000"/>
                </a:solidFill>
                <a:cs typeface="Times New Roman" pitchFamily="18" charset="0"/>
              </a:rPr>
              <a:t> +=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ngrades</a:t>
            </a:r>
            <a:r>
              <a:rPr lang="en-US" altLang="el-GR" sz="2000" dirty="0">
                <a:solidFill>
                  <a:srgbClr val="4DA6FF"/>
                </a:solidFill>
                <a:cs typeface="Courier New" pitchFamily="49" charset="0"/>
              </a:rPr>
              <a:t>["</a:t>
            </a:r>
            <a:r>
              <a:rPr lang="en-US" altLang="el-GR" sz="2000" dirty="0">
                <a:solidFill>
                  <a:srgbClr val="000000"/>
                </a:solidFill>
                <a:cs typeface="Times New Roman" pitchFamily="18" charset="0"/>
              </a:rPr>
              <a:t> +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 </a:t>
            </a:r>
            <a:r>
              <a:rPr lang="en-US" altLang="el-GR" sz="2000" dirty="0">
                <a:solidFill>
                  <a:srgbClr val="4DA6FF"/>
                </a:solidFill>
                <a:cs typeface="Courier New" pitchFamily="49" charset="0"/>
              </a:rPr>
              <a:t>"]   "</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49   </a:t>
            </a:r>
            <a:r>
              <a:rPr lang="en-US" altLang="el-GR" sz="2000" dirty="0">
                <a:solidFill>
                  <a:srgbClr val="000000"/>
                </a:solidFill>
                <a:cs typeface="Times New Roman" pitchFamily="18" charset="0"/>
              </a:rPr>
              <a:t>      </a:t>
            </a:r>
          </a:p>
          <a:p>
            <a:r>
              <a:rPr lang="en-US" altLang="el-GR" sz="2000" u="sng" dirty="0">
                <a:solidFill>
                  <a:srgbClr val="5F5F5F"/>
                </a:solidFill>
                <a:cs typeface="Times New Roman" pitchFamily="18" charset="0"/>
              </a:rPr>
              <a:t>50</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for</a:t>
            </a:r>
            <a:r>
              <a:rPr lang="en-US" altLang="el-GR" sz="2000" dirty="0">
                <a:solidFill>
                  <a:srgbClr val="000000"/>
                </a:solidFill>
                <a:cs typeface="Times New Roman" pitchFamily="18" charset="0"/>
              </a:rPr>
              <a:t> ( </a:t>
            </a:r>
            <a:r>
              <a:rPr lang="en-US" altLang="el-GR" sz="2000" dirty="0" err="1">
                <a:solidFill>
                  <a:srgbClr val="275AFF"/>
                </a:solidFill>
                <a:cs typeface="Courier New" pitchFamily="49" charset="0"/>
              </a:rPr>
              <a:t>int</a:t>
            </a:r>
            <a:r>
              <a:rPr lang="en-US" altLang="el-GR" sz="2000" dirty="0">
                <a:solidFill>
                  <a:srgbClr val="000000"/>
                </a:solidFill>
                <a:cs typeface="Times New Roman" pitchFamily="18" charset="0"/>
              </a:rPr>
              <a:t> j = </a:t>
            </a:r>
            <a:r>
              <a:rPr lang="en-US" altLang="el-GR" sz="2000" dirty="0">
                <a:solidFill>
                  <a:srgbClr val="4DA6FF"/>
                </a:solidFill>
                <a:cs typeface="Courier New" pitchFamily="49" charset="0"/>
              </a:rPr>
              <a:t>0</a:t>
            </a:r>
            <a:r>
              <a:rPr lang="en-US" altLang="el-GR" sz="2000" dirty="0">
                <a:solidFill>
                  <a:srgbClr val="000000"/>
                </a:solidFill>
                <a:cs typeface="Times New Roman" pitchFamily="18" charset="0"/>
              </a:rPr>
              <a:t>; j &lt; exams; j++ )</a:t>
            </a:r>
          </a:p>
          <a:p>
            <a:r>
              <a:rPr lang="en-US" altLang="el-GR" sz="2000" dirty="0">
                <a:solidFill>
                  <a:srgbClr val="5F5F5F"/>
                </a:solidFill>
                <a:cs typeface="Times New Roman" pitchFamily="18" charset="0"/>
              </a:rPr>
              <a:t>51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outputLabel.Text</a:t>
            </a:r>
            <a:r>
              <a:rPr lang="en-US" altLang="el-GR" sz="2000" dirty="0">
                <a:solidFill>
                  <a:srgbClr val="000000"/>
                </a:solidFill>
                <a:cs typeface="Times New Roman" pitchFamily="18" charset="0"/>
              </a:rPr>
              <a:t> += grades[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 j ] + </a:t>
            </a:r>
            <a:r>
              <a:rPr lang="en-US" altLang="el-GR" sz="2000" dirty="0">
                <a:solidFill>
                  <a:srgbClr val="4DA6FF"/>
                </a:solidFill>
                <a:cs typeface="Courier New" pitchFamily="49" charset="0"/>
              </a:rPr>
              <a:t>"   "</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52   </a:t>
            </a:r>
            <a:r>
              <a:rPr lang="en-US" altLang="el-GR" sz="2000" dirty="0">
                <a:solidFill>
                  <a:srgbClr val="000000"/>
                </a:solidFill>
                <a:cs typeface="Times New Roman" pitchFamily="18" charset="0"/>
              </a:rPr>
              <a:t>      </a:t>
            </a:r>
            <a:r>
              <a:rPr lang="en-US" altLang="el-GR" sz="2000" dirty="0" smtClean="0">
                <a:solidFill>
                  <a:srgbClr val="000000"/>
                </a:solidFill>
                <a:cs typeface="Times New Roman" pitchFamily="18" charset="0"/>
              </a:rPr>
              <a:t>}</a:t>
            </a:r>
            <a:endParaRPr lang="en-US" altLang="el-GR" sz="2000" dirty="0">
              <a:solidFill>
                <a:srgbClr val="000000"/>
              </a:solidFill>
              <a:cs typeface="Times New Roman" pitchFamily="18" charset="0"/>
            </a:endParaRPr>
          </a:p>
        </p:txBody>
      </p:sp>
      <p:sp>
        <p:nvSpPr>
          <p:cNvPr id="7" name="Text Box 5" descr="."/>
          <p:cNvSpPr txBox="1">
            <a:spLocks noChangeArrowheads="1"/>
          </p:cNvSpPr>
          <p:nvPr>
            <p:custDataLst>
              <p:tags r:id="rId4"/>
            </p:custDataLst>
          </p:nvPr>
        </p:nvSpPr>
        <p:spPr bwMode="auto">
          <a:xfrm>
            <a:off x="6616031" y="1772816"/>
            <a:ext cx="1676400" cy="707886"/>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dirty="0">
                <a:latin typeface="+mn-lt"/>
                <a:cs typeface="Times New Roman" pitchFamily="18" charset="0"/>
              </a:rPr>
              <a:t>Output each row</a:t>
            </a:r>
          </a:p>
        </p:txBody>
      </p:sp>
      <p:sp>
        <p:nvSpPr>
          <p:cNvPr id="8" name="Line 6" descr="."/>
          <p:cNvSpPr>
            <a:spLocks noChangeShapeType="1"/>
          </p:cNvSpPr>
          <p:nvPr/>
        </p:nvSpPr>
        <p:spPr bwMode="auto">
          <a:xfrm flipH="1">
            <a:off x="1547663" y="2126758"/>
            <a:ext cx="5068366" cy="209433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9" name="Text Box 8" descr="."/>
          <p:cNvSpPr txBox="1">
            <a:spLocks noChangeArrowheads="1"/>
          </p:cNvSpPr>
          <p:nvPr>
            <p:custDataLst>
              <p:tags r:id="rId5"/>
            </p:custDataLst>
          </p:nvPr>
        </p:nvSpPr>
        <p:spPr bwMode="auto">
          <a:xfrm>
            <a:off x="6463631" y="3048000"/>
            <a:ext cx="1828800" cy="1015663"/>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dirty="0">
                <a:latin typeface="+mn-lt"/>
                <a:cs typeface="Times New Roman" pitchFamily="18" charset="0"/>
              </a:rPr>
              <a:t>Output each element of the row</a:t>
            </a:r>
          </a:p>
        </p:txBody>
      </p:sp>
      <p:sp>
        <p:nvSpPr>
          <p:cNvPr id="10" name="Line 9" descr="."/>
          <p:cNvSpPr>
            <a:spLocks noChangeShapeType="1"/>
          </p:cNvSpPr>
          <p:nvPr/>
        </p:nvSpPr>
        <p:spPr bwMode="auto">
          <a:xfrm flipH="1">
            <a:off x="1763688" y="3555828"/>
            <a:ext cx="4699941" cy="188939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47</a:t>
            </a:fld>
            <a:endParaRPr lang="el-GR" sz="1400" dirty="0"/>
          </a:p>
        </p:txBody>
      </p:sp>
    </p:spTree>
    <p:custDataLst>
      <p:tags r:id="rId1"/>
    </p:custDataLst>
    <p:extLst>
      <p:ext uri="{BB962C8B-B14F-4D97-AF65-F5344CB8AC3E}">
        <p14:creationId xmlns:p14="http://schemas.microsoft.com/office/powerpoint/2010/main" val="33381857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24136"/>
          </a:xfrm>
        </p:spPr>
        <p:txBody>
          <a:bodyPr>
            <a:noAutofit/>
          </a:bodyPr>
          <a:lstStyle/>
          <a:p>
            <a:r>
              <a:rPr lang="el-GR" altLang="el-GR" sz="4000" u="sng" dirty="0" smtClean="0">
                <a:solidFill>
                  <a:schemeClr val="tx2"/>
                </a:solidFill>
              </a:rPr>
              <a:t>….(5 </a:t>
            </a:r>
            <a:r>
              <a:rPr lang="el-GR" altLang="el-GR" sz="4000" u="sng" dirty="0">
                <a:solidFill>
                  <a:schemeClr val="tx2"/>
                </a:solidFill>
              </a:rPr>
              <a:t>από </a:t>
            </a:r>
            <a:r>
              <a:rPr lang="el-GR" altLang="el-GR" sz="4000" u="sng" dirty="0" smtClean="0">
                <a:solidFill>
                  <a:schemeClr val="tx2"/>
                </a:solidFill>
              </a:rPr>
              <a:t>8)</a:t>
            </a:r>
            <a:endParaRPr lang="el-GR" altLang="el-GR" sz="4000" u="sng" dirty="0">
              <a:solidFill>
                <a:schemeClr val="tx2"/>
              </a:solidFill>
              <a:latin typeface="+mn-lt"/>
            </a:endParaRPr>
          </a:p>
        </p:txBody>
      </p:sp>
      <p:sp>
        <p:nvSpPr>
          <p:cNvPr id="2" name="Ορθογώνιο 1" descr="output Label τελεία Text += \ n \ n Lowest grade άνω κάτω τελεία σύν Minimum() σύν,&#10;\ n Highest grade άνω κάτω τελεία σύν Maximum() σύν \ n, (σχόλιο: Output the minimum and maximum grades),&#10;   &#10;for int i ίσο με 0, i μικρότερο του students, i++, (σχόλιο: Output the average for each row),&#10;output Label τελεία Text +=  \ n Average for student σύν i σύν  is σύν&#10;Average, grades[ i ],&#10;   &#10;άγκιστρο, // end method show Output Button κάτω παύλα Click.&#10;  "/>
          <p:cNvSpPr/>
          <p:nvPr>
            <p:custDataLst>
              <p:tags r:id="rId3"/>
            </p:custDataLst>
          </p:nvPr>
        </p:nvSpPr>
        <p:spPr>
          <a:xfrm>
            <a:off x="467544" y="908720"/>
            <a:ext cx="8219256" cy="2862322"/>
          </a:xfrm>
          <a:prstGeom prst="rect">
            <a:avLst/>
          </a:prstGeom>
        </p:spPr>
        <p:txBody>
          <a:bodyPr wrap="square">
            <a:spAutoFit/>
          </a:bodyPr>
          <a:lstStyle/>
          <a:p>
            <a:r>
              <a:rPr lang="en-US" altLang="el-GR" sz="2000" u="sng" dirty="0">
                <a:solidFill>
                  <a:srgbClr val="5F5F5F"/>
                </a:solidFill>
                <a:cs typeface="Times New Roman" pitchFamily="18" charset="0"/>
              </a:rPr>
              <a:t>54</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outputLabel.Text</a:t>
            </a:r>
            <a:r>
              <a:rPr lang="en-US" altLang="el-GR" sz="2000" dirty="0">
                <a:solidFill>
                  <a:srgbClr val="000000"/>
                </a:solidFill>
                <a:cs typeface="Times New Roman" pitchFamily="18" charset="0"/>
              </a:rPr>
              <a:t> += </a:t>
            </a:r>
            <a:r>
              <a:rPr lang="en-US" altLang="el-GR" sz="2000" dirty="0">
                <a:solidFill>
                  <a:srgbClr val="4DA6FF"/>
                </a:solidFill>
                <a:cs typeface="Courier New" pitchFamily="49" charset="0"/>
              </a:rPr>
              <a:t>"\n\</a:t>
            </a:r>
            <a:r>
              <a:rPr lang="en-US" altLang="el-GR" sz="2000" dirty="0" err="1">
                <a:solidFill>
                  <a:srgbClr val="4DA6FF"/>
                </a:solidFill>
                <a:cs typeface="Courier New" pitchFamily="49" charset="0"/>
              </a:rPr>
              <a:t>nLowest</a:t>
            </a:r>
            <a:r>
              <a:rPr lang="en-US" altLang="el-GR" sz="2000" dirty="0">
                <a:solidFill>
                  <a:srgbClr val="4DA6FF"/>
                </a:solidFill>
                <a:cs typeface="Courier New" pitchFamily="49" charset="0"/>
              </a:rPr>
              <a:t> grade: "</a:t>
            </a:r>
            <a:r>
              <a:rPr lang="en-US" altLang="el-GR" sz="2000" dirty="0">
                <a:solidFill>
                  <a:srgbClr val="000000"/>
                </a:solidFill>
                <a:cs typeface="Times New Roman" pitchFamily="18" charset="0"/>
              </a:rPr>
              <a:t> + Minimum() +</a:t>
            </a:r>
          </a:p>
          <a:p>
            <a:r>
              <a:rPr lang="en-US" altLang="el-GR" sz="2000" dirty="0">
                <a:solidFill>
                  <a:srgbClr val="5F5F5F"/>
                </a:solidFill>
                <a:cs typeface="Times New Roman" pitchFamily="18" charset="0"/>
              </a:rPr>
              <a:t>55   </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nHighest</a:t>
            </a:r>
            <a:r>
              <a:rPr lang="en-US" altLang="el-GR" sz="2000" dirty="0">
                <a:solidFill>
                  <a:srgbClr val="4DA6FF"/>
                </a:solidFill>
                <a:cs typeface="Courier New" pitchFamily="49" charset="0"/>
              </a:rPr>
              <a:t> grade: "</a:t>
            </a:r>
            <a:r>
              <a:rPr lang="en-US" altLang="el-GR" sz="2000" dirty="0">
                <a:solidFill>
                  <a:srgbClr val="000000"/>
                </a:solidFill>
                <a:cs typeface="Times New Roman" pitchFamily="18" charset="0"/>
              </a:rPr>
              <a:t> + Maximum() + </a:t>
            </a:r>
            <a:r>
              <a:rPr lang="en-US" altLang="el-GR" sz="2000" dirty="0">
                <a:solidFill>
                  <a:srgbClr val="4DA6FF"/>
                </a:solidFill>
                <a:cs typeface="Courier New" pitchFamily="49" charset="0"/>
              </a:rPr>
              <a:t>"\n"</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56   </a:t>
            </a:r>
            <a:endParaRPr lang="en-US" altLang="el-GR" sz="2000" dirty="0">
              <a:solidFill>
                <a:srgbClr val="000000"/>
              </a:solidFill>
              <a:cs typeface="Times New Roman" pitchFamily="18" charset="0"/>
            </a:endParaRPr>
          </a:p>
          <a:p>
            <a:r>
              <a:rPr lang="en-US" altLang="el-GR" sz="2000" u="sng" dirty="0">
                <a:solidFill>
                  <a:srgbClr val="5F5F5F"/>
                </a:solidFill>
                <a:cs typeface="Times New Roman" pitchFamily="18" charset="0"/>
              </a:rPr>
              <a:t>57</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for</a:t>
            </a:r>
            <a:r>
              <a:rPr lang="en-US" altLang="el-GR" sz="2000" dirty="0">
                <a:solidFill>
                  <a:srgbClr val="000000"/>
                </a:solidFill>
                <a:cs typeface="Times New Roman" pitchFamily="18" charset="0"/>
              </a:rPr>
              <a:t> ( </a:t>
            </a:r>
            <a:r>
              <a:rPr lang="en-US" altLang="el-GR" sz="2000" dirty="0" err="1">
                <a:solidFill>
                  <a:srgbClr val="275AFF"/>
                </a:solidFill>
                <a:cs typeface="Courier New" pitchFamily="49" charset="0"/>
              </a:rPr>
              <a:t>int</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 </a:t>
            </a:r>
            <a:r>
              <a:rPr lang="en-US" altLang="el-GR" sz="2000" dirty="0">
                <a:solidFill>
                  <a:srgbClr val="4DA6FF"/>
                </a:solidFill>
                <a:cs typeface="Courier New" pitchFamily="49" charset="0"/>
              </a:rPr>
              <a:t>0</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&lt; students;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58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outputLabel.Text</a:t>
            </a:r>
            <a:r>
              <a:rPr lang="en-US" altLang="el-GR" sz="2000" dirty="0">
                <a:solidFill>
                  <a:srgbClr val="000000"/>
                </a:solidFill>
                <a:cs typeface="Times New Roman" pitchFamily="18" charset="0"/>
              </a:rPr>
              <a:t> +=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nAverage</a:t>
            </a:r>
            <a:r>
              <a:rPr lang="en-US" altLang="el-GR" sz="2000" dirty="0">
                <a:solidFill>
                  <a:srgbClr val="4DA6FF"/>
                </a:solidFill>
                <a:cs typeface="Courier New" pitchFamily="49" charset="0"/>
              </a:rPr>
              <a:t> for student "</a:t>
            </a:r>
            <a:r>
              <a:rPr lang="en-US" altLang="el-GR" sz="2000" dirty="0">
                <a:solidFill>
                  <a:srgbClr val="000000"/>
                </a:solidFill>
                <a:cs typeface="Times New Roman" pitchFamily="18" charset="0"/>
              </a:rPr>
              <a:t> +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 </a:t>
            </a:r>
            <a:r>
              <a:rPr lang="en-US" altLang="el-GR" sz="2000" dirty="0">
                <a:solidFill>
                  <a:srgbClr val="4DA6FF"/>
                </a:solidFill>
                <a:cs typeface="Courier New" pitchFamily="49" charset="0"/>
              </a:rPr>
              <a:t>" is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59   </a:t>
            </a:r>
            <a:r>
              <a:rPr lang="en-US" altLang="el-GR" sz="2000" dirty="0">
                <a:solidFill>
                  <a:srgbClr val="000000"/>
                </a:solidFill>
                <a:cs typeface="Times New Roman" pitchFamily="18" charset="0"/>
              </a:rPr>
              <a:t>            Average( grades[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 );</a:t>
            </a:r>
          </a:p>
          <a:p>
            <a:r>
              <a:rPr lang="en-US" altLang="el-GR" sz="2000" dirty="0">
                <a:solidFill>
                  <a:srgbClr val="5F5F5F"/>
                </a:solidFill>
                <a:cs typeface="Times New Roman" pitchFamily="18" charset="0"/>
              </a:rPr>
              <a:t>60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61   </a:t>
            </a:r>
            <a:r>
              <a:rPr lang="en-US" altLang="el-GR" sz="2000" dirty="0">
                <a:solidFill>
                  <a:srgbClr val="000000"/>
                </a:solidFill>
                <a:cs typeface="Times New Roman" pitchFamily="18" charset="0"/>
              </a:rPr>
              <a:t>   } </a:t>
            </a:r>
            <a:r>
              <a:rPr lang="en-US" altLang="el-GR" sz="2000" dirty="0">
                <a:solidFill>
                  <a:schemeClr val="accent5">
                    <a:lumMod val="75000"/>
                  </a:schemeClr>
                </a:solidFill>
                <a:cs typeface="Courier New" pitchFamily="49" charset="0"/>
              </a:rPr>
              <a:t>// end method </a:t>
            </a:r>
            <a:r>
              <a:rPr lang="en-US" altLang="el-GR" sz="2000" dirty="0" err="1">
                <a:solidFill>
                  <a:schemeClr val="accent5">
                    <a:lumMod val="75000"/>
                  </a:schemeClr>
                </a:solidFill>
                <a:cs typeface="Courier New" pitchFamily="49" charset="0"/>
              </a:rPr>
              <a:t>showOutputButton_Click</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62   </a:t>
            </a:r>
          </a:p>
        </p:txBody>
      </p:sp>
      <p:pic>
        <p:nvPicPr>
          <p:cNvPr id="6" name="Picture 16" descr="[DECORATIV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6608" y="3552403"/>
            <a:ext cx="365760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descr="."/>
          <p:cNvSpPr txBox="1">
            <a:spLocks noChangeArrowheads="1"/>
          </p:cNvSpPr>
          <p:nvPr>
            <p:custDataLst>
              <p:tags r:id="rId4"/>
            </p:custDataLst>
          </p:nvPr>
        </p:nvSpPr>
        <p:spPr bwMode="auto">
          <a:xfrm>
            <a:off x="5867400" y="1412776"/>
            <a:ext cx="2819400" cy="707886"/>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dirty="0">
                <a:latin typeface="+mn-lt"/>
                <a:cs typeface="Times New Roman" pitchFamily="18" charset="0"/>
              </a:rPr>
              <a:t>Output the minimum and maximum grades</a:t>
            </a:r>
          </a:p>
        </p:txBody>
      </p:sp>
      <p:sp>
        <p:nvSpPr>
          <p:cNvPr id="8" name="Line 12" descr="."/>
          <p:cNvSpPr>
            <a:spLocks noChangeShapeType="1"/>
          </p:cNvSpPr>
          <p:nvPr/>
        </p:nvSpPr>
        <p:spPr bwMode="auto">
          <a:xfrm flipH="1" flipV="1">
            <a:off x="2123728" y="1196752"/>
            <a:ext cx="3743672" cy="48382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0" name="Text Box 14" descr="."/>
          <p:cNvSpPr txBox="1">
            <a:spLocks noChangeArrowheads="1"/>
          </p:cNvSpPr>
          <p:nvPr>
            <p:custDataLst>
              <p:tags r:id="rId5"/>
            </p:custDataLst>
          </p:nvPr>
        </p:nvSpPr>
        <p:spPr bwMode="auto">
          <a:xfrm>
            <a:off x="5893718" y="2636912"/>
            <a:ext cx="2819400" cy="707886"/>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dirty="0">
                <a:latin typeface="+mn-lt"/>
                <a:cs typeface="Times New Roman" pitchFamily="18" charset="0"/>
              </a:rPr>
              <a:t>Output the average for each row</a:t>
            </a:r>
          </a:p>
        </p:txBody>
      </p:sp>
      <p:sp>
        <p:nvSpPr>
          <p:cNvPr id="11" name="Line 15" descr="."/>
          <p:cNvSpPr>
            <a:spLocks noChangeShapeType="1"/>
          </p:cNvSpPr>
          <p:nvPr/>
        </p:nvSpPr>
        <p:spPr bwMode="auto">
          <a:xfrm flipH="1" flipV="1">
            <a:off x="1619672" y="2120662"/>
            <a:ext cx="4274046" cy="8701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48</a:t>
            </a:fld>
            <a:endParaRPr lang="el-GR" sz="1400" dirty="0"/>
          </a:p>
        </p:txBody>
      </p:sp>
    </p:spTree>
    <p:custDataLst>
      <p:tags r:id="rId1"/>
    </p:custDataLst>
    <p:extLst>
      <p:ext uri="{BB962C8B-B14F-4D97-AF65-F5344CB8AC3E}">
        <p14:creationId xmlns:p14="http://schemas.microsoft.com/office/powerpoint/2010/main" val="25139793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24136"/>
          </a:xfrm>
        </p:spPr>
        <p:txBody>
          <a:bodyPr>
            <a:noAutofit/>
          </a:bodyPr>
          <a:lstStyle/>
          <a:p>
            <a:r>
              <a:rPr lang="el-GR" altLang="el-GR" sz="4000" u="sng" dirty="0" smtClean="0">
                <a:solidFill>
                  <a:schemeClr val="tx2"/>
                </a:solidFill>
              </a:rPr>
              <a:t>….(6 </a:t>
            </a:r>
            <a:r>
              <a:rPr lang="el-GR" altLang="el-GR" sz="4000" u="sng" dirty="0">
                <a:solidFill>
                  <a:schemeClr val="tx2"/>
                </a:solidFill>
              </a:rPr>
              <a:t>από </a:t>
            </a:r>
            <a:r>
              <a:rPr lang="el-GR" altLang="el-GR" sz="4000" u="sng" dirty="0" smtClean="0">
                <a:solidFill>
                  <a:schemeClr val="tx2"/>
                </a:solidFill>
              </a:rPr>
              <a:t>8)</a:t>
            </a:r>
            <a:endParaRPr lang="el-GR" altLang="el-GR" sz="4000" u="sng" dirty="0">
              <a:solidFill>
                <a:schemeClr val="tx2"/>
              </a:solidFill>
              <a:latin typeface="+mn-lt"/>
            </a:endParaRPr>
          </a:p>
        </p:txBody>
      </p:sp>
      <p:sp>
        <p:nvSpPr>
          <p:cNvPr id="2" name="Ορθογώνιο 1" descr="// find minimum grade in grades array,&#10;public int Minimum(),&#10;άγκιστρο,&#10;int low Grade ίσο με 100,&#10;   &#10;for int i ίσο με 0, i μικρότερο του students, i++,&#10;   &#10;for int j ίσο με 0, j μικρότερο του exams, j++,&#10;(σχόλιο: Examine each element in grades array).   &#10;if grades[ i ][ j ] μικρότερο του low Grade, (σχόλιο: If the current array element is less then the lowest grade, set the value of lowGrade to be the current element),&#10;low Grade ίσο με grades[ i ][ j ],&#10;      &#10;return low Grade,&#10;άγκιστρο,&#10;   &#10;// find maximum grade in grades array,&#10;public int Maximum(),&#10;άγκιστρο,&#10;"/>
          <p:cNvSpPr/>
          <p:nvPr>
            <p:custDataLst>
              <p:tags r:id="rId3"/>
            </p:custDataLst>
          </p:nvPr>
        </p:nvSpPr>
        <p:spPr>
          <a:xfrm>
            <a:off x="467544" y="889844"/>
            <a:ext cx="8219256" cy="5632311"/>
          </a:xfrm>
          <a:prstGeom prst="rect">
            <a:avLst/>
          </a:prstGeom>
        </p:spPr>
        <p:txBody>
          <a:bodyPr wrap="square">
            <a:spAutoFit/>
          </a:bodyPr>
          <a:lstStyle/>
          <a:p>
            <a:r>
              <a:rPr lang="en-US" altLang="el-GR" sz="2000" dirty="0">
                <a:solidFill>
                  <a:srgbClr val="5F5F5F"/>
                </a:solidFill>
                <a:cs typeface="Times New Roman" pitchFamily="18" charset="0"/>
              </a:rPr>
              <a:t>63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find minimum grade in grades array</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64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public</a:t>
            </a:r>
            <a:r>
              <a:rPr lang="en-US" altLang="el-GR" sz="2000" dirty="0">
                <a:solidFill>
                  <a:srgbClr val="000000"/>
                </a:solidFill>
                <a:cs typeface="Times New Roman" pitchFamily="18" charset="0"/>
              </a:rPr>
              <a:t> </a:t>
            </a:r>
            <a:r>
              <a:rPr lang="en-US" altLang="el-GR" sz="2000" dirty="0" err="1">
                <a:solidFill>
                  <a:srgbClr val="275AFF"/>
                </a:solidFill>
                <a:cs typeface="Courier New" pitchFamily="49" charset="0"/>
              </a:rPr>
              <a:t>int</a:t>
            </a:r>
            <a:r>
              <a:rPr lang="en-US" altLang="el-GR" sz="2000" dirty="0">
                <a:solidFill>
                  <a:srgbClr val="000000"/>
                </a:solidFill>
                <a:cs typeface="Times New Roman" pitchFamily="18" charset="0"/>
              </a:rPr>
              <a:t> Minimum()</a:t>
            </a:r>
          </a:p>
          <a:p>
            <a:r>
              <a:rPr lang="en-US" altLang="el-GR" sz="2000" dirty="0">
                <a:solidFill>
                  <a:srgbClr val="5F5F5F"/>
                </a:solidFill>
                <a:cs typeface="Times New Roman" pitchFamily="18" charset="0"/>
              </a:rPr>
              <a:t>65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66   </a:t>
            </a:r>
            <a:r>
              <a:rPr lang="en-US" altLang="el-GR" sz="2000" dirty="0">
                <a:solidFill>
                  <a:srgbClr val="000000"/>
                </a:solidFill>
                <a:cs typeface="Times New Roman" pitchFamily="18" charset="0"/>
              </a:rPr>
              <a:t>      </a:t>
            </a:r>
            <a:r>
              <a:rPr lang="en-US" altLang="el-GR" sz="2000" dirty="0" err="1">
                <a:solidFill>
                  <a:srgbClr val="275AFF"/>
                </a:solidFill>
                <a:cs typeface="Courier New" pitchFamily="49" charset="0"/>
              </a:rPr>
              <a:t>int</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lowGrade</a:t>
            </a:r>
            <a:r>
              <a:rPr lang="en-US" altLang="el-GR" sz="2000" dirty="0">
                <a:solidFill>
                  <a:srgbClr val="000000"/>
                </a:solidFill>
                <a:cs typeface="Times New Roman" pitchFamily="18" charset="0"/>
              </a:rPr>
              <a:t> = </a:t>
            </a:r>
            <a:r>
              <a:rPr lang="en-US" altLang="el-GR" sz="2000" dirty="0">
                <a:solidFill>
                  <a:schemeClr val="accent4">
                    <a:lumMod val="75000"/>
                  </a:schemeClr>
                </a:solidFill>
                <a:cs typeface="Courier New" pitchFamily="49" charset="0"/>
              </a:rPr>
              <a:t>100</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67   </a:t>
            </a:r>
            <a:endParaRPr lang="en-US" altLang="el-GR" sz="2000" dirty="0">
              <a:solidFill>
                <a:srgbClr val="000000"/>
              </a:solidFill>
              <a:cs typeface="Times New Roman" pitchFamily="18" charset="0"/>
            </a:endParaRPr>
          </a:p>
          <a:p>
            <a:r>
              <a:rPr lang="en-US" altLang="el-GR" sz="2000" u="sng" dirty="0">
                <a:solidFill>
                  <a:srgbClr val="5F5F5F"/>
                </a:solidFill>
                <a:cs typeface="Times New Roman" pitchFamily="18" charset="0"/>
              </a:rPr>
              <a:t>68</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for</a:t>
            </a:r>
            <a:r>
              <a:rPr lang="en-US" altLang="el-GR" sz="2000" dirty="0">
                <a:solidFill>
                  <a:srgbClr val="000000"/>
                </a:solidFill>
                <a:cs typeface="Times New Roman" pitchFamily="18" charset="0"/>
              </a:rPr>
              <a:t> ( </a:t>
            </a:r>
            <a:r>
              <a:rPr lang="en-US" altLang="el-GR" sz="2000" dirty="0" err="1">
                <a:solidFill>
                  <a:srgbClr val="275AFF"/>
                </a:solidFill>
                <a:cs typeface="Courier New" pitchFamily="49" charset="0"/>
              </a:rPr>
              <a:t>int</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 </a:t>
            </a:r>
            <a:r>
              <a:rPr lang="en-US" altLang="el-GR" sz="2000" dirty="0">
                <a:solidFill>
                  <a:srgbClr val="4DA6FF"/>
                </a:solidFill>
                <a:cs typeface="Courier New" pitchFamily="49" charset="0"/>
              </a:rPr>
              <a:t>0</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&lt; students;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69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70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for</a:t>
            </a:r>
            <a:r>
              <a:rPr lang="en-US" altLang="el-GR" sz="2000" dirty="0">
                <a:solidFill>
                  <a:srgbClr val="000000"/>
                </a:solidFill>
                <a:cs typeface="Times New Roman" pitchFamily="18" charset="0"/>
              </a:rPr>
              <a:t> ( </a:t>
            </a:r>
            <a:r>
              <a:rPr lang="en-US" altLang="el-GR" sz="2000" dirty="0" err="1">
                <a:solidFill>
                  <a:srgbClr val="275AFF"/>
                </a:solidFill>
                <a:cs typeface="Courier New" pitchFamily="49" charset="0"/>
              </a:rPr>
              <a:t>int</a:t>
            </a:r>
            <a:r>
              <a:rPr lang="en-US" altLang="el-GR" sz="2000" dirty="0">
                <a:solidFill>
                  <a:srgbClr val="000000"/>
                </a:solidFill>
                <a:cs typeface="Times New Roman" pitchFamily="18" charset="0"/>
              </a:rPr>
              <a:t> j = </a:t>
            </a:r>
            <a:r>
              <a:rPr lang="en-US" altLang="el-GR" sz="2000" dirty="0">
                <a:solidFill>
                  <a:srgbClr val="4DA6FF"/>
                </a:solidFill>
                <a:cs typeface="Courier New" pitchFamily="49" charset="0"/>
              </a:rPr>
              <a:t>0</a:t>
            </a:r>
            <a:r>
              <a:rPr lang="en-US" altLang="el-GR" sz="2000" dirty="0">
                <a:solidFill>
                  <a:srgbClr val="000000"/>
                </a:solidFill>
                <a:cs typeface="Times New Roman" pitchFamily="18" charset="0"/>
              </a:rPr>
              <a:t>; j &lt; exams; j++ )</a:t>
            </a:r>
          </a:p>
          <a:p>
            <a:r>
              <a:rPr lang="en-US" altLang="el-GR" sz="2000" dirty="0">
                <a:solidFill>
                  <a:srgbClr val="5F5F5F"/>
                </a:solidFill>
                <a:cs typeface="Times New Roman" pitchFamily="18" charset="0"/>
              </a:rPr>
              <a:t>71   </a:t>
            </a:r>
            <a:endParaRPr lang="en-US" altLang="el-GR" sz="2000" dirty="0">
              <a:solidFill>
                <a:srgbClr val="000000"/>
              </a:solidFill>
              <a:cs typeface="Times New Roman" pitchFamily="18" charset="0"/>
            </a:endParaRPr>
          </a:p>
          <a:p>
            <a:r>
              <a:rPr lang="en-US" altLang="el-GR" sz="2000" u="sng" dirty="0">
                <a:solidFill>
                  <a:srgbClr val="5F5F5F"/>
                </a:solidFill>
                <a:cs typeface="Times New Roman" pitchFamily="18" charset="0"/>
              </a:rPr>
              <a:t>72</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if</a:t>
            </a:r>
            <a:r>
              <a:rPr lang="en-US" altLang="el-GR" sz="2000" dirty="0">
                <a:solidFill>
                  <a:srgbClr val="000000"/>
                </a:solidFill>
                <a:cs typeface="Times New Roman" pitchFamily="18" charset="0"/>
              </a:rPr>
              <a:t> ( grades[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 j ] &lt; </a:t>
            </a:r>
            <a:r>
              <a:rPr lang="en-US" altLang="el-GR" sz="2000" dirty="0" err="1">
                <a:solidFill>
                  <a:srgbClr val="000000"/>
                </a:solidFill>
                <a:cs typeface="Times New Roman" pitchFamily="18" charset="0"/>
              </a:rPr>
              <a:t>lowGrade</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73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lowGrade</a:t>
            </a:r>
            <a:r>
              <a:rPr lang="en-US" altLang="el-GR" sz="2000" dirty="0">
                <a:solidFill>
                  <a:srgbClr val="000000"/>
                </a:solidFill>
                <a:cs typeface="Times New Roman" pitchFamily="18" charset="0"/>
              </a:rPr>
              <a:t> = grades[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 j ];</a:t>
            </a:r>
          </a:p>
          <a:p>
            <a:r>
              <a:rPr lang="en-US" altLang="el-GR" sz="2000" dirty="0">
                <a:solidFill>
                  <a:srgbClr val="5F5F5F"/>
                </a:solidFill>
                <a:cs typeface="Times New Roman" pitchFamily="18" charset="0"/>
              </a:rPr>
              <a:t>74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75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return</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lowGrade</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76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77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78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find maximum grade in grades array</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79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public</a:t>
            </a:r>
            <a:r>
              <a:rPr lang="en-US" altLang="el-GR" sz="2000" dirty="0">
                <a:solidFill>
                  <a:srgbClr val="000000"/>
                </a:solidFill>
                <a:cs typeface="Times New Roman" pitchFamily="18" charset="0"/>
              </a:rPr>
              <a:t> </a:t>
            </a:r>
            <a:r>
              <a:rPr lang="en-US" altLang="el-GR" sz="2000" dirty="0" err="1">
                <a:solidFill>
                  <a:srgbClr val="275AFF"/>
                </a:solidFill>
                <a:cs typeface="Courier New" pitchFamily="49" charset="0"/>
              </a:rPr>
              <a:t>int</a:t>
            </a:r>
            <a:r>
              <a:rPr lang="en-US" altLang="el-GR" sz="2000" dirty="0">
                <a:solidFill>
                  <a:srgbClr val="000000"/>
                </a:solidFill>
                <a:cs typeface="Times New Roman" pitchFamily="18" charset="0"/>
              </a:rPr>
              <a:t> Maximum()</a:t>
            </a:r>
          </a:p>
          <a:p>
            <a:r>
              <a:rPr lang="en-US" altLang="el-GR" sz="2000" dirty="0">
                <a:solidFill>
                  <a:srgbClr val="5F5F5F"/>
                </a:solidFill>
                <a:cs typeface="Times New Roman" pitchFamily="18" charset="0"/>
              </a:rPr>
              <a:t>80   </a:t>
            </a:r>
            <a:r>
              <a:rPr lang="en-US" altLang="el-GR" sz="2000" dirty="0">
                <a:solidFill>
                  <a:srgbClr val="000000"/>
                </a:solidFill>
                <a:cs typeface="Times New Roman" pitchFamily="18" charset="0"/>
              </a:rPr>
              <a:t>   {</a:t>
            </a:r>
          </a:p>
        </p:txBody>
      </p:sp>
      <p:sp>
        <p:nvSpPr>
          <p:cNvPr id="6" name="AutoShape 6" descr="."/>
          <p:cNvSpPr>
            <a:spLocks/>
          </p:cNvSpPr>
          <p:nvPr/>
        </p:nvSpPr>
        <p:spPr bwMode="auto">
          <a:xfrm>
            <a:off x="4506242" y="2348880"/>
            <a:ext cx="425797" cy="1135459"/>
          </a:xfrm>
          <a:prstGeom prst="rightBrace">
            <a:avLst>
              <a:gd name="adj1" fmla="val 2222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p>
        </p:txBody>
      </p:sp>
      <p:sp>
        <p:nvSpPr>
          <p:cNvPr id="7" name="Line 7" descr="."/>
          <p:cNvSpPr>
            <a:spLocks noChangeShapeType="1"/>
          </p:cNvSpPr>
          <p:nvPr/>
        </p:nvSpPr>
        <p:spPr bwMode="auto">
          <a:xfrm flipH="1">
            <a:off x="4932038" y="1752599"/>
            <a:ext cx="1316361" cy="116400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8" name="Text Box 12" descr="."/>
          <p:cNvSpPr txBox="1">
            <a:spLocks noChangeArrowheads="1"/>
          </p:cNvSpPr>
          <p:nvPr>
            <p:custDataLst>
              <p:tags r:id="rId4"/>
            </p:custDataLst>
          </p:nvPr>
        </p:nvSpPr>
        <p:spPr bwMode="auto">
          <a:xfrm>
            <a:off x="6248400" y="1244768"/>
            <a:ext cx="2286000" cy="1015663"/>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dirty="0">
                <a:latin typeface="+mn-lt"/>
                <a:cs typeface="Times New Roman" pitchFamily="18" charset="0"/>
              </a:rPr>
              <a:t>Examine each element in grades array</a:t>
            </a:r>
          </a:p>
        </p:txBody>
      </p:sp>
      <p:sp>
        <p:nvSpPr>
          <p:cNvPr id="9" name="Text Box 9" descr="."/>
          <p:cNvSpPr txBox="1">
            <a:spLocks noChangeArrowheads="1"/>
          </p:cNvSpPr>
          <p:nvPr>
            <p:custDataLst>
              <p:tags r:id="rId5"/>
            </p:custDataLst>
          </p:nvPr>
        </p:nvSpPr>
        <p:spPr bwMode="auto">
          <a:xfrm>
            <a:off x="5715000" y="3657600"/>
            <a:ext cx="3276600" cy="1323439"/>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dirty="0">
                <a:latin typeface="+mn-lt"/>
                <a:cs typeface="Times New Roman" pitchFamily="18" charset="0"/>
              </a:rPr>
              <a:t>If the current array element is less then the lowest grade, set the value of </a:t>
            </a:r>
            <a:r>
              <a:rPr lang="en-US" altLang="el-GR" dirty="0" err="1">
                <a:latin typeface="+mn-lt"/>
                <a:cs typeface="Times New Roman" pitchFamily="18" charset="0"/>
              </a:rPr>
              <a:t>lowGrade</a:t>
            </a:r>
            <a:r>
              <a:rPr lang="en-US" altLang="el-GR" dirty="0">
                <a:latin typeface="+mn-lt"/>
                <a:cs typeface="Times New Roman" pitchFamily="18" charset="0"/>
              </a:rPr>
              <a:t> to be the current element</a:t>
            </a:r>
          </a:p>
        </p:txBody>
      </p:sp>
      <p:sp>
        <p:nvSpPr>
          <p:cNvPr id="10" name="Line 10" descr="."/>
          <p:cNvSpPr>
            <a:spLocks noChangeShapeType="1"/>
          </p:cNvSpPr>
          <p:nvPr/>
        </p:nvSpPr>
        <p:spPr bwMode="auto">
          <a:xfrm flipH="1" flipV="1">
            <a:off x="4715792" y="3861048"/>
            <a:ext cx="999207" cy="25375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49</a:t>
            </a:fld>
            <a:endParaRPr lang="el-GR" sz="1400" dirty="0"/>
          </a:p>
        </p:txBody>
      </p:sp>
    </p:spTree>
    <p:custDataLst>
      <p:tags r:id="rId1"/>
    </p:custDataLst>
    <p:extLst>
      <p:ext uri="{BB962C8B-B14F-4D97-AF65-F5344CB8AC3E}">
        <p14:creationId xmlns:p14="http://schemas.microsoft.com/office/powerpoint/2010/main" val="2513979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384"/>
            <a:ext cx="8229600" cy="1143000"/>
          </a:xfrm>
        </p:spPr>
        <p:txBody>
          <a:bodyPr/>
          <a:lstStyle/>
          <a:p>
            <a:r>
              <a:rPr lang="el-GR" u="sng" dirty="0" smtClean="0">
                <a:solidFill>
                  <a:schemeClr val="tx2"/>
                </a:solidFill>
              </a:rPr>
              <a:t>Περιεχόμενα ενότητας</a:t>
            </a:r>
            <a:endParaRPr lang="el-GR" u="sng" dirty="0">
              <a:solidFill>
                <a:schemeClr val="tx2"/>
              </a:solidFill>
            </a:endParaRPr>
          </a:p>
        </p:txBody>
      </p:sp>
      <p:sp>
        <p:nvSpPr>
          <p:cNvPr id="3" name="Content Placeholder 2"/>
          <p:cNvSpPr>
            <a:spLocks noGrp="1"/>
          </p:cNvSpPr>
          <p:nvPr>
            <p:ph idx="1"/>
          </p:nvPr>
        </p:nvSpPr>
        <p:spPr>
          <a:xfrm>
            <a:off x="467544" y="980729"/>
            <a:ext cx="8208912" cy="5400599"/>
          </a:xfrm>
        </p:spPr>
        <p:txBody>
          <a:bodyPr>
            <a:noAutofit/>
          </a:bodyPr>
          <a:lstStyle/>
          <a:p>
            <a:pPr>
              <a:buClr>
                <a:schemeClr val="tx1"/>
              </a:buClr>
              <a:buFont typeface="Wingdings" panose="05000000000000000000" pitchFamily="2" charset="2"/>
              <a:buChar char="q"/>
            </a:pPr>
            <a:r>
              <a:rPr lang="el-GR" altLang="el-GR" sz="2000" dirty="0"/>
              <a:t>Πίνακες</a:t>
            </a:r>
            <a:endParaRPr lang="en-US" altLang="el-GR" sz="2000" dirty="0"/>
          </a:p>
          <a:p>
            <a:pPr lvl="1">
              <a:buClr>
                <a:schemeClr val="tx1"/>
              </a:buClr>
              <a:buFont typeface="Wingdings" panose="05000000000000000000" pitchFamily="2" charset="2"/>
              <a:buChar char="§"/>
            </a:pPr>
            <a:r>
              <a:rPr lang="el-GR" altLang="el-GR" sz="2000" dirty="0"/>
              <a:t>Δήλωση και αρχικοποίηση πινάκων</a:t>
            </a:r>
            <a:endParaRPr lang="en-US" altLang="el-GR" sz="2000" dirty="0"/>
          </a:p>
          <a:p>
            <a:pPr lvl="1">
              <a:buClr>
                <a:schemeClr val="tx1"/>
              </a:buClr>
              <a:buFont typeface="Wingdings" panose="05000000000000000000" pitchFamily="2" charset="2"/>
              <a:buChar char="§"/>
            </a:pPr>
            <a:r>
              <a:rPr lang="el-GR" altLang="el-GR" sz="2000" dirty="0"/>
              <a:t>Παραδείγματα</a:t>
            </a:r>
            <a:endParaRPr lang="en-US" altLang="el-GR" sz="2000" dirty="0"/>
          </a:p>
          <a:p>
            <a:pPr lvl="2">
              <a:buClr>
                <a:schemeClr val="tx1"/>
              </a:buClr>
            </a:pPr>
            <a:r>
              <a:rPr lang="en-US" altLang="el-GR" sz="2000" dirty="0"/>
              <a:t>command line array</a:t>
            </a:r>
          </a:p>
          <a:p>
            <a:pPr lvl="2">
              <a:buClr>
                <a:schemeClr val="tx1"/>
              </a:buClr>
            </a:pPr>
            <a:r>
              <a:rPr lang="en-US" altLang="el-GR" sz="2000" dirty="0"/>
              <a:t>strings </a:t>
            </a:r>
            <a:r>
              <a:rPr lang="el-GR" altLang="el-GR" sz="2000" dirty="0"/>
              <a:t>σαν </a:t>
            </a:r>
            <a:r>
              <a:rPr lang="en-US" altLang="el-GR" sz="2000" dirty="0"/>
              <a:t>arrays </a:t>
            </a:r>
          </a:p>
          <a:p>
            <a:pPr lvl="2">
              <a:buClr>
                <a:schemeClr val="tx1"/>
              </a:buClr>
            </a:pPr>
            <a:r>
              <a:rPr lang="el-GR" altLang="el-GR" sz="2000" dirty="0"/>
              <a:t>Χρήση των στοιχείων ενός πίνακα σαν </a:t>
            </a:r>
            <a:r>
              <a:rPr lang="en-US" altLang="el-GR" sz="2000" dirty="0" smtClean="0"/>
              <a:t>counters</a:t>
            </a:r>
            <a:endParaRPr lang="en-US" altLang="el-GR" sz="2000" i="1" dirty="0" smtClean="0"/>
          </a:p>
          <a:p>
            <a:pPr>
              <a:buClr>
                <a:schemeClr val="tx1"/>
              </a:buClr>
              <a:buFont typeface="Wingdings" panose="05000000000000000000" pitchFamily="2" charset="2"/>
              <a:buChar char="q"/>
            </a:pPr>
            <a:r>
              <a:rPr lang="en-US" altLang="el-GR" sz="2000" i="1" dirty="0" smtClean="0"/>
              <a:t>Arrays</a:t>
            </a:r>
            <a:endParaRPr lang="en-US" altLang="el-GR" sz="2000" i="1" dirty="0"/>
          </a:p>
          <a:p>
            <a:pPr lvl="1">
              <a:buClr>
                <a:schemeClr val="tx1"/>
              </a:buClr>
              <a:buFont typeface="Wingdings" panose="05000000000000000000" pitchFamily="2" charset="2"/>
              <a:buChar char="§"/>
            </a:pPr>
            <a:r>
              <a:rPr lang="el-GR" altLang="el-GR" sz="2000" i="1" dirty="0"/>
              <a:t>Δήλωση, δημιουργία και αρχικοποίηση πινάκων</a:t>
            </a:r>
            <a:endParaRPr lang="en-US" altLang="el-GR" sz="2000" i="1" dirty="0"/>
          </a:p>
          <a:p>
            <a:pPr lvl="1">
              <a:buClr>
                <a:schemeClr val="tx1"/>
              </a:buClr>
              <a:buFont typeface="Wingdings" panose="05000000000000000000" pitchFamily="2" charset="2"/>
              <a:buChar char="§"/>
            </a:pPr>
            <a:r>
              <a:rPr lang="el-GR" altLang="el-GR" sz="2000" dirty="0"/>
              <a:t>Παραδείγματα</a:t>
            </a:r>
            <a:endParaRPr lang="en-US" altLang="el-GR" sz="2000" dirty="0"/>
          </a:p>
          <a:p>
            <a:pPr lvl="2">
              <a:buClr>
                <a:schemeClr val="tx1"/>
              </a:buClr>
              <a:buFont typeface="Wingdings" panose="05000000000000000000" pitchFamily="2" charset="2"/>
              <a:buChar char="§"/>
            </a:pPr>
            <a:r>
              <a:rPr lang="en-US" altLang="el-GR" sz="2000" dirty="0"/>
              <a:t>command line</a:t>
            </a:r>
          </a:p>
          <a:p>
            <a:pPr lvl="2">
              <a:buClr>
                <a:schemeClr val="tx1"/>
              </a:buClr>
              <a:buFont typeface="Wingdings" panose="05000000000000000000" pitchFamily="2" charset="2"/>
              <a:buChar char="§"/>
            </a:pPr>
            <a:r>
              <a:rPr lang="el-GR" altLang="el-GR" sz="2000" dirty="0"/>
              <a:t>Τα </a:t>
            </a:r>
            <a:r>
              <a:rPr lang="en-US" altLang="el-GR" sz="2000" dirty="0"/>
              <a:t>strings </a:t>
            </a:r>
            <a:r>
              <a:rPr lang="el-GR" altLang="el-GR" sz="2000" dirty="0"/>
              <a:t>σαν</a:t>
            </a:r>
            <a:r>
              <a:rPr lang="en-US" altLang="el-GR" sz="2000" dirty="0"/>
              <a:t> arrays</a:t>
            </a:r>
          </a:p>
          <a:p>
            <a:pPr lvl="2">
              <a:buClr>
                <a:schemeClr val="tx1"/>
              </a:buClr>
              <a:buFont typeface="Wingdings" panose="05000000000000000000" pitchFamily="2" charset="2"/>
              <a:buChar char="§"/>
            </a:pPr>
            <a:r>
              <a:rPr lang="el-GR" altLang="el-GR" sz="2000" dirty="0"/>
              <a:t>Χρήση των στοιχείων ενός πίνακα σαν </a:t>
            </a:r>
            <a:r>
              <a:rPr lang="en-US" altLang="el-GR" sz="2000" dirty="0"/>
              <a:t>counters</a:t>
            </a:r>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24136"/>
          </a:xfrm>
        </p:spPr>
        <p:txBody>
          <a:bodyPr>
            <a:noAutofit/>
          </a:bodyPr>
          <a:lstStyle/>
          <a:p>
            <a:r>
              <a:rPr lang="el-GR" altLang="el-GR" sz="4000" u="sng" dirty="0" smtClean="0">
                <a:solidFill>
                  <a:schemeClr val="tx2"/>
                </a:solidFill>
              </a:rPr>
              <a:t>….(7 </a:t>
            </a:r>
            <a:r>
              <a:rPr lang="el-GR" altLang="el-GR" sz="4000" u="sng" dirty="0">
                <a:solidFill>
                  <a:schemeClr val="tx2"/>
                </a:solidFill>
              </a:rPr>
              <a:t>από </a:t>
            </a:r>
            <a:r>
              <a:rPr lang="el-GR" altLang="el-GR" sz="4000" u="sng" dirty="0" smtClean="0">
                <a:solidFill>
                  <a:schemeClr val="tx2"/>
                </a:solidFill>
              </a:rPr>
              <a:t>8)</a:t>
            </a:r>
            <a:endParaRPr lang="el-GR" altLang="el-GR" sz="4000" u="sng" dirty="0">
              <a:solidFill>
                <a:schemeClr val="tx2"/>
              </a:solidFill>
              <a:latin typeface="+mn-lt"/>
            </a:endParaRPr>
          </a:p>
        </p:txBody>
      </p:sp>
      <p:sp>
        <p:nvSpPr>
          <p:cNvPr id="2" name="Ορθογώνιο 1" descr="int high Grade ίσο με 0,&#10;   &#10;for int i ίσο με 0, i μικρότερο του students, i++,&#10;   &#10;for int j ίσο με 0, j μικρότερο του exams, j++,&#10;(σχόλιο: Examine each element in grades array).&#10;   &#10;if grades[ i ][ j ] μεγαλύτερο του high Grade, (σχόλιο: If the current array element higher than the highest grade, set the value of highGrade to be the current element),&#10;high Grade ίσο με grades[ i ][ j ],&#10;      &#10;return high Grade,&#10;άγκιστρο,&#10;   &#10;// determine average grade for a particular student,&#10;public double Average, int[] set Of Grades,&#10;άγκιστρο,&#10;int total ίσο με 0,&#10;   &#10;"/>
          <p:cNvSpPr/>
          <p:nvPr>
            <p:custDataLst>
              <p:tags r:id="rId3"/>
            </p:custDataLst>
          </p:nvPr>
        </p:nvSpPr>
        <p:spPr>
          <a:xfrm>
            <a:off x="467544" y="908720"/>
            <a:ext cx="8219256" cy="5324535"/>
          </a:xfrm>
          <a:prstGeom prst="rect">
            <a:avLst/>
          </a:prstGeom>
        </p:spPr>
        <p:txBody>
          <a:bodyPr wrap="square">
            <a:spAutoFit/>
          </a:bodyPr>
          <a:lstStyle/>
          <a:p>
            <a:r>
              <a:rPr lang="en-US" altLang="el-GR" sz="2000" dirty="0">
                <a:solidFill>
                  <a:srgbClr val="5F5F5F"/>
                </a:solidFill>
                <a:cs typeface="Times New Roman" pitchFamily="18" charset="0"/>
              </a:rPr>
              <a:t>81   </a:t>
            </a:r>
            <a:r>
              <a:rPr lang="en-US" altLang="el-GR" sz="2000" dirty="0">
                <a:solidFill>
                  <a:srgbClr val="000000"/>
                </a:solidFill>
                <a:cs typeface="Times New Roman" pitchFamily="18" charset="0"/>
              </a:rPr>
              <a:t>      </a:t>
            </a:r>
            <a:r>
              <a:rPr lang="en-US" altLang="el-GR" sz="2000" dirty="0" err="1">
                <a:solidFill>
                  <a:srgbClr val="275AFF"/>
                </a:solidFill>
                <a:cs typeface="Courier New" pitchFamily="49" charset="0"/>
              </a:rPr>
              <a:t>int</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highGrade</a:t>
            </a:r>
            <a:r>
              <a:rPr lang="en-US" altLang="el-GR" sz="2000" dirty="0">
                <a:solidFill>
                  <a:srgbClr val="000000"/>
                </a:solidFill>
                <a:cs typeface="Times New Roman" pitchFamily="18" charset="0"/>
              </a:rPr>
              <a:t> = </a:t>
            </a:r>
            <a:r>
              <a:rPr lang="en-US" altLang="el-GR" sz="2000" dirty="0">
                <a:solidFill>
                  <a:schemeClr val="accent4">
                    <a:lumMod val="75000"/>
                  </a:schemeClr>
                </a:solidFill>
                <a:cs typeface="Courier New" pitchFamily="49" charset="0"/>
              </a:rPr>
              <a:t>0</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82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83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for</a:t>
            </a:r>
            <a:r>
              <a:rPr lang="en-US" altLang="el-GR" sz="2000" dirty="0">
                <a:solidFill>
                  <a:srgbClr val="000000"/>
                </a:solidFill>
                <a:cs typeface="Times New Roman" pitchFamily="18" charset="0"/>
              </a:rPr>
              <a:t> ( </a:t>
            </a:r>
            <a:r>
              <a:rPr lang="en-US" altLang="el-GR" sz="2000" dirty="0" err="1">
                <a:solidFill>
                  <a:srgbClr val="275AFF"/>
                </a:solidFill>
                <a:cs typeface="Courier New" pitchFamily="49" charset="0"/>
              </a:rPr>
              <a:t>int</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 </a:t>
            </a:r>
            <a:r>
              <a:rPr lang="en-US" altLang="el-GR" sz="2000" dirty="0">
                <a:solidFill>
                  <a:srgbClr val="4DA6FF"/>
                </a:solidFill>
                <a:cs typeface="Courier New" pitchFamily="49" charset="0"/>
              </a:rPr>
              <a:t>0</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&lt; students;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84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85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for</a:t>
            </a:r>
            <a:r>
              <a:rPr lang="en-US" altLang="el-GR" sz="2000" dirty="0">
                <a:solidFill>
                  <a:srgbClr val="000000"/>
                </a:solidFill>
                <a:cs typeface="Times New Roman" pitchFamily="18" charset="0"/>
              </a:rPr>
              <a:t> ( </a:t>
            </a:r>
            <a:r>
              <a:rPr lang="en-US" altLang="el-GR" sz="2000" dirty="0" err="1">
                <a:solidFill>
                  <a:srgbClr val="275AFF"/>
                </a:solidFill>
                <a:cs typeface="Courier New" pitchFamily="49" charset="0"/>
              </a:rPr>
              <a:t>int</a:t>
            </a:r>
            <a:r>
              <a:rPr lang="en-US" altLang="el-GR" sz="2000" dirty="0">
                <a:solidFill>
                  <a:srgbClr val="000000"/>
                </a:solidFill>
                <a:cs typeface="Times New Roman" pitchFamily="18" charset="0"/>
              </a:rPr>
              <a:t> j = </a:t>
            </a:r>
            <a:r>
              <a:rPr lang="en-US" altLang="el-GR" sz="2000" dirty="0">
                <a:solidFill>
                  <a:srgbClr val="4DA6FF"/>
                </a:solidFill>
                <a:cs typeface="Courier New" pitchFamily="49" charset="0"/>
              </a:rPr>
              <a:t>0</a:t>
            </a:r>
            <a:r>
              <a:rPr lang="en-US" altLang="el-GR" sz="2000" dirty="0">
                <a:solidFill>
                  <a:srgbClr val="000000"/>
                </a:solidFill>
                <a:cs typeface="Times New Roman" pitchFamily="18" charset="0"/>
              </a:rPr>
              <a:t>; j &lt; exams; j++ )</a:t>
            </a:r>
          </a:p>
          <a:p>
            <a:r>
              <a:rPr lang="en-US" altLang="el-GR" sz="2000" dirty="0">
                <a:solidFill>
                  <a:srgbClr val="5F5F5F"/>
                </a:solidFill>
                <a:cs typeface="Times New Roman" pitchFamily="18" charset="0"/>
              </a:rPr>
              <a:t>86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87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if</a:t>
            </a:r>
            <a:r>
              <a:rPr lang="en-US" altLang="el-GR" sz="2000" dirty="0">
                <a:solidFill>
                  <a:srgbClr val="000000"/>
                </a:solidFill>
                <a:cs typeface="Times New Roman" pitchFamily="18" charset="0"/>
              </a:rPr>
              <a:t> ( grades[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 j ] &gt; </a:t>
            </a:r>
            <a:r>
              <a:rPr lang="en-US" altLang="el-GR" sz="2000" dirty="0" err="1">
                <a:solidFill>
                  <a:srgbClr val="000000"/>
                </a:solidFill>
                <a:cs typeface="Times New Roman" pitchFamily="18" charset="0"/>
              </a:rPr>
              <a:t>highGrade</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88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highGrade</a:t>
            </a:r>
            <a:r>
              <a:rPr lang="en-US" altLang="el-GR" sz="2000" dirty="0">
                <a:solidFill>
                  <a:srgbClr val="000000"/>
                </a:solidFill>
                <a:cs typeface="Times New Roman" pitchFamily="18" charset="0"/>
              </a:rPr>
              <a:t> = grades[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 j ];</a:t>
            </a:r>
          </a:p>
          <a:p>
            <a:r>
              <a:rPr lang="en-US" altLang="el-GR" sz="2000" dirty="0">
                <a:solidFill>
                  <a:srgbClr val="5F5F5F"/>
                </a:solidFill>
                <a:cs typeface="Times New Roman" pitchFamily="18" charset="0"/>
              </a:rPr>
              <a:t>89   </a:t>
            </a:r>
            <a:r>
              <a:rPr lang="en-US" altLang="el-GR" sz="2000" dirty="0">
                <a:solidFill>
                  <a:srgbClr val="000000"/>
                </a:solidFill>
                <a:cs typeface="Times New Roman" pitchFamily="18" charset="0"/>
              </a:rPr>
              <a:t>   </a:t>
            </a:r>
          </a:p>
          <a:p>
            <a:r>
              <a:rPr lang="en-US" altLang="el-GR" sz="2000" u="sng" dirty="0">
                <a:solidFill>
                  <a:srgbClr val="5F5F5F"/>
                </a:solidFill>
                <a:cs typeface="Times New Roman" pitchFamily="18" charset="0"/>
              </a:rPr>
              <a:t>90</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return</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highGrade</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91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92   </a:t>
            </a:r>
            <a:endParaRPr lang="el-GR" altLang="el-GR" sz="2000" dirty="0" smtClean="0">
              <a:solidFill>
                <a:srgbClr val="5F5F5F"/>
              </a:solidFill>
              <a:cs typeface="Times New Roman" pitchFamily="18" charset="0"/>
            </a:endParaRPr>
          </a:p>
          <a:p>
            <a:r>
              <a:rPr lang="en-US" altLang="el-GR" sz="2000" dirty="0" smtClean="0">
                <a:solidFill>
                  <a:srgbClr val="5F5F5F"/>
                </a:solidFill>
                <a:cs typeface="Times New Roman" pitchFamily="18" charset="0"/>
              </a:rPr>
              <a:t>93   </a:t>
            </a:r>
            <a:r>
              <a:rPr lang="en-US" altLang="el-GR" sz="2000" dirty="0" smtClean="0">
                <a:solidFill>
                  <a:srgbClr val="008000"/>
                </a:solidFill>
                <a:cs typeface="Courier New" pitchFamily="49" charset="0"/>
              </a:rPr>
              <a:t>   </a:t>
            </a:r>
            <a:r>
              <a:rPr lang="en-US" altLang="el-GR" sz="2000" dirty="0">
                <a:solidFill>
                  <a:schemeClr val="accent5">
                    <a:lumMod val="75000"/>
                  </a:schemeClr>
                </a:solidFill>
                <a:cs typeface="Courier New" pitchFamily="49" charset="0"/>
              </a:rPr>
              <a:t>// determine average grade for a particular student</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94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public</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double</a:t>
            </a:r>
            <a:r>
              <a:rPr lang="en-US" altLang="el-GR" sz="2000" dirty="0">
                <a:solidFill>
                  <a:srgbClr val="000000"/>
                </a:solidFill>
                <a:cs typeface="Times New Roman" pitchFamily="18" charset="0"/>
              </a:rPr>
              <a:t> Average( </a:t>
            </a:r>
            <a:r>
              <a:rPr lang="en-US" altLang="el-GR" sz="2000" dirty="0" err="1">
                <a:solidFill>
                  <a:srgbClr val="275AFF"/>
                </a:solidFill>
                <a:cs typeface="Courier New" pitchFamily="49" charset="0"/>
              </a:rPr>
              <a:t>int</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setOfGrades</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95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96   </a:t>
            </a:r>
            <a:r>
              <a:rPr lang="en-US" altLang="el-GR" sz="2000" dirty="0">
                <a:solidFill>
                  <a:srgbClr val="000000"/>
                </a:solidFill>
                <a:cs typeface="Times New Roman" pitchFamily="18" charset="0"/>
              </a:rPr>
              <a:t>      </a:t>
            </a:r>
            <a:r>
              <a:rPr lang="en-US" altLang="el-GR" sz="2000" dirty="0" err="1">
                <a:solidFill>
                  <a:srgbClr val="275AFF"/>
                </a:solidFill>
                <a:cs typeface="Courier New" pitchFamily="49" charset="0"/>
              </a:rPr>
              <a:t>int</a:t>
            </a:r>
            <a:r>
              <a:rPr lang="en-US" altLang="el-GR" sz="2000" dirty="0">
                <a:solidFill>
                  <a:srgbClr val="000000"/>
                </a:solidFill>
                <a:cs typeface="Times New Roman" pitchFamily="18" charset="0"/>
              </a:rPr>
              <a:t> total = </a:t>
            </a:r>
            <a:r>
              <a:rPr lang="en-US" altLang="el-GR" sz="2000" dirty="0">
                <a:solidFill>
                  <a:srgbClr val="4DA6FF"/>
                </a:solidFill>
                <a:cs typeface="Courier New" pitchFamily="49" charset="0"/>
              </a:rPr>
              <a:t>0</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97   </a:t>
            </a:r>
            <a:endParaRPr lang="en-US" altLang="el-GR" sz="2000" dirty="0">
              <a:solidFill>
                <a:srgbClr val="000000"/>
              </a:solidFill>
              <a:cs typeface="Times New Roman" pitchFamily="18" charset="0"/>
            </a:endParaRPr>
          </a:p>
        </p:txBody>
      </p:sp>
      <p:sp>
        <p:nvSpPr>
          <p:cNvPr id="6" name="Text Box 12" descr="."/>
          <p:cNvSpPr txBox="1">
            <a:spLocks noChangeArrowheads="1"/>
          </p:cNvSpPr>
          <p:nvPr>
            <p:custDataLst>
              <p:tags r:id="rId4"/>
            </p:custDataLst>
          </p:nvPr>
        </p:nvSpPr>
        <p:spPr bwMode="auto">
          <a:xfrm>
            <a:off x="6248400" y="1524000"/>
            <a:ext cx="2286000" cy="1015663"/>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dirty="0">
                <a:latin typeface="+mn-lt"/>
                <a:cs typeface="Times New Roman" pitchFamily="18" charset="0"/>
              </a:rPr>
              <a:t>Examine each element in grades array</a:t>
            </a:r>
          </a:p>
        </p:txBody>
      </p:sp>
      <p:sp>
        <p:nvSpPr>
          <p:cNvPr id="7" name="AutoShape 13" descr="[DECORATIVE]"/>
          <p:cNvSpPr>
            <a:spLocks/>
          </p:cNvSpPr>
          <p:nvPr/>
        </p:nvSpPr>
        <p:spPr bwMode="auto">
          <a:xfrm>
            <a:off x="4499992" y="1491424"/>
            <a:ext cx="402555" cy="1073480"/>
          </a:xfrm>
          <a:prstGeom prst="rightBrace">
            <a:avLst>
              <a:gd name="adj1" fmla="val 2222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p>
        </p:txBody>
      </p:sp>
      <p:sp>
        <p:nvSpPr>
          <p:cNvPr id="8" name="Line 14" descr="."/>
          <p:cNvSpPr>
            <a:spLocks noChangeShapeType="1"/>
          </p:cNvSpPr>
          <p:nvPr/>
        </p:nvSpPr>
        <p:spPr bwMode="auto">
          <a:xfrm flipH="1">
            <a:off x="4902546" y="1981200"/>
            <a:ext cx="1269653" cy="5063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9" name="Text Box 16" descr="."/>
          <p:cNvSpPr txBox="1">
            <a:spLocks noChangeArrowheads="1"/>
          </p:cNvSpPr>
          <p:nvPr>
            <p:custDataLst>
              <p:tags r:id="rId5"/>
            </p:custDataLst>
          </p:nvPr>
        </p:nvSpPr>
        <p:spPr bwMode="auto">
          <a:xfrm>
            <a:off x="5181972" y="3140968"/>
            <a:ext cx="3619128" cy="1323439"/>
          </a:xfrm>
          <a:prstGeom prst="rect">
            <a:avLst/>
          </a:prstGeom>
          <a:solidFill>
            <a:schemeClr val="accent1"/>
          </a:solidFill>
          <a:ln w="9525">
            <a:solidFill>
              <a:schemeClr val="tx1"/>
            </a:solidFill>
            <a:miter lim="800000"/>
            <a:headEnd/>
            <a:tailEnd/>
          </a:ln>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dirty="0">
                <a:latin typeface="+mn-lt"/>
                <a:cs typeface="Times New Roman" pitchFamily="18" charset="0"/>
              </a:rPr>
              <a:t>If the current array element higher than the highest grade, set the value of </a:t>
            </a:r>
            <a:r>
              <a:rPr lang="en-US" altLang="el-GR" dirty="0" err="1">
                <a:latin typeface="+mn-lt"/>
                <a:cs typeface="Times New Roman" pitchFamily="18" charset="0"/>
              </a:rPr>
              <a:t>highGrade</a:t>
            </a:r>
            <a:r>
              <a:rPr lang="en-US" altLang="el-GR" dirty="0">
                <a:latin typeface="+mn-lt"/>
                <a:cs typeface="Times New Roman" pitchFamily="18" charset="0"/>
              </a:rPr>
              <a:t> to be the current element</a:t>
            </a:r>
          </a:p>
        </p:txBody>
      </p:sp>
      <p:sp>
        <p:nvSpPr>
          <p:cNvPr id="10" name="Line 17" descr="."/>
          <p:cNvSpPr>
            <a:spLocks noChangeShapeType="1"/>
          </p:cNvSpPr>
          <p:nvPr/>
        </p:nvSpPr>
        <p:spPr bwMode="auto">
          <a:xfrm flipH="1" flipV="1">
            <a:off x="4648200" y="3105149"/>
            <a:ext cx="533772" cy="6647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50</a:t>
            </a:fld>
            <a:endParaRPr lang="el-GR" sz="1400" dirty="0"/>
          </a:p>
        </p:txBody>
      </p:sp>
    </p:spTree>
    <p:custDataLst>
      <p:tags r:id="rId1"/>
    </p:custDataLst>
    <p:extLst>
      <p:ext uri="{BB962C8B-B14F-4D97-AF65-F5344CB8AC3E}">
        <p14:creationId xmlns:p14="http://schemas.microsoft.com/office/powerpoint/2010/main" val="25139793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24136"/>
          </a:xfrm>
        </p:spPr>
        <p:txBody>
          <a:bodyPr>
            <a:noAutofit/>
          </a:bodyPr>
          <a:lstStyle/>
          <a:p>
            <a:r>
              <a:rPr lang="el-GR" altLang="el-GR" sz="4000" u="sng" dirty="0" smtClean="0">
                <a:solidFill>
                  <a:schemeClr val="tx2"/>
                </a:solidFill>
              </a:rPr>
              <a:t>….(8 </a:t>
            </a:r>
            <a:r>
              <a:rPr lang="el-GR" altLang="el-GR" sz="4000" u="sng" dirty="0">
                <a:solidFill>
                  <a:schemeClr val="tx2"/>
                </a:solidFill>
              </a:rPr>
              <a:t>από </a:t>
            </a:r>
            <a:r>
              <a:rPr lang="el-GR" altLang="el-GR" sz="4000" u="sng" dirty="0" smtClean="0">
                <a:solidFill>
                  <a:schemeClr val="tx2"/>
                </a:solidFill>
              </a:rPr>
              <a:t>8)</a:t>
            </a:r>
            <a:endParaRPr lang="el-GR" altLang="el-GR" sz="4000" u="sng" dirty="0">
              <a:solidFill>
                <a:schemeClr val="tx2"/>
              </a:solidFill>
              <a:latin typeface="+mn-lt"/>
            </a:endParaRPr>
          </a:p>
        </p:txBody>
      </p:sp>
      <p:sp>
        <p:nvSpPr>
          <p:cNvPr id="2" name="Ορθογώνιο 1" descr="for (σχόλιο: Total the grades for the array), int i ίσο με 0, i μικρότερο του set Of Grades τελεία Length, i++,&#10;total += set Of Grades[ i ],&#10;  &#10;return (σχόλιο: Divide the total by the number of grades), double, total διά set Of Grades τελεία Length,&#10;άγκιστρο,&#10; &#10;άγκιστρο, // end class Double Array.&#10;"/>
          <p:cNvSpPr/>
          <p:nvPr>
            <p:custDataLst>
              <p:tags r:id="rId3"/>
            </p:custDataLst>
          </p:nvPr>
        </p:nvSpPr>
        <p:spPr>
          <a:xfrm>
            <a:off x="467544" y="908720"/>
            <a:ext cx="8219256" cy="2246769"/>
          </a:xfrm>
          <a:prstGeom prst="rect">
            <a:avLst/>
          </a:prstGeom>
        </p:spPr>
        <p:txBody>
          <a:bodyPr wrap="square">
            <a:spAutoFit/>
          </a:bodyPr>
          <a:lstStyle/>
          <a:p>
            <a:r>
              <a:rPr lang="en-US" altLang="el-GR" sz="2000" u="sng" dirty="0">
                <a:solidFill>
                  <a:srgbClr val="5F5F5F"/>
                </a:solidFill>
                <a:cs typeface="Times New Roman" pitchFamily="18" charset="0"/>
              </a:rPr>
              <a:t>98</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for</a:t>
            </a:r>
            <a:r>
              <a:rPr lang="en-US" altLang="el-GR" sz="2000" dirty="0">
                <a:solidFill>
                  <a:srgbClr val="000000"/>
                </a:solidFill>
                <a:cs typeface="Times New Roman" pitchFamily="18" charset="0"/>
              </a:rPr>
              <a:t> ( </a:t>
            </a:r>
            <a:r>
              <a:rPr lang="en-US" altLang="el-GR" sz="2000" dirty="0" err="1">
                <a:solidFill>
                  <a:srgbClr val="275AFF"/>
                </a:solidFill>
                <a:cs typeface="Courier New" pitchFamily="49" charset="0"/>
              </a:rPr>
              <a:t>int</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 </a:t>
            </a:r>
            <a:r>
              <a:rPr lang="en-US" altLang="el-GR" sz="2000" dirty="0">
                <a:solidFill>
                  <a:srgbClr val="4DA6FF"/>
                </a:solidFill>
                <a:cs typeface="Courier New" pitchFamily="49" charset="0"/>
              </a:rPr>
              <a:t>0</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&lt; </a:t>
            </a:r>
            <a:r>
              <a:rPr lang="en-US" altLang="el-GR" sz="2000" dirty="0" err="1">
                <a:solidFill>
                  <a:srgbClr val="000000"/>
                </a:solidFill>
                <a:cs typeface="Times New Roman" pitchFamily="18" charset="0"/>
              </a:rPr>
              <a:t>setOfGrades.Length</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99   </a:t>
            </a:r>
            <a:r>
              <a:rPr lang="en-US" altLang="el-GR" sz="2000" dirty="0">
                <a:solidFill>
                  <a:srgbClr val="000000"/>
                </a:solidFill>
                <a:cs typeface="Times New Roman" pitchFamily="18" charset="0"/>
              </a:rPr>
              <a:t>         total += </a:t>
            </a:r>
            <a:r>
              <a:rPr lang="en-US" altLang="el-GR" sz="2000" dirty="0" err="1">
                <a:solidFill>
                  <a:srgbClr val="000000"/>
                </a:solidFill>
                <a:cs typeface="Times New Roman" pitchFamily="18" charset="0"/>
              </a:rPr>
              <a:t>setOfGrades</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i</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100  </a:t>
            </a:r>
            <a:endParaRPr lang="en-US" altLang="el-GR" sz="2000" dirty="0">
              <a:solidFill>
                <a:srgbClr val="000000"/>
              </a:solidFill>
              <a:cs typeface="Times New Roman" pitchFamily="18" charset="0"/>
            </a:endParaRPr>
          </a:p>
          <a:p>
            <a:r>
              <a:rPr lang="en-US" altLang="el-GR" sz="2000" u="sng" dirty="0">
                <a:solidFill>
                  <a:srgbClr val="5F5F5F"/>
                </a:solidFill>
                <a:cs typeface="Times New Roman" pitchFamily="18" charset="0"/>
              </a:rPr>
              <a:t>101</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return</a:t>
            </a:r>
            <a:r>
              <a:rPr lang="en-US" altLang="el-GR" sz="2000" dirty="0">
                <a:solidFill>
                  <a:srgbClr val="000000"/>
                </a:solidFill>
                <a:cs typeface="Times New Roman" pitchFamily="18" charset="0"/>
              </a:rPr>
              <a:t> ( </a:t>
            </a:r>
            <a:r>
              <a:rPr lang="en-US" altLang="el-GR" sz="2000" dirty="0">
                <a:solidFill>
                  <a:srgbClr val="275AFF"/>
                </a:solidFill>
                <a:cs typeface="Courier New" pitchFamily="49" charset="0"/>
              </a:rPr>
              <a:t>double</a:t>
            </a:r>
            <a:r>
              <a:rPr lang="en-US" altLang="el-GR" sz="2000" dirty="0">
                <a:solidFill>
                  <a:srgbClr val="000000"/>
                </a:solidFill>
                <a:cs typeface="Times New Roman" pitchFamily="18" charset="0"/>
              </a:rPr>
              <a:t> ) total / </a:t>
            </a:r>
            <a:r>
              <a:rPr lang="en-US" altLang="el-GR" sz="2000" dirty="0" err="1">
                <a:solidFill>
                  <a:srgbClr val="000000"/>
                </a:solidFill>
                <a:cs typeface="Times New Roman" pitchFamily="18" charset="0"/>
              </a:rPr>
              <a:t>setOfGrades.Length</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102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103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104  </a:t>
            </a:r>
            <a:r>
              <a:rPr lang="en-US" altLang="el-GR" sz="2000" dirty="0">
                <a:solidFill>
                  <a:srgbClr val="000000"/>
                </a:solidFill>
                <a:cs typeface="Times New Roman" pitchFamily="18" charset="0"/>
              </a:rPr>
              <a:t>} </a:t>
            </a:r>
            <a:r>
              <a:rPr lang="en-US" altLang="el-GR" sz="2000" dirty="0">
                <a:solidFill>
                  <a:schemeClr val="accent5">
                    <a:lumMod val="75000"/>
                  </a:schemeClr>
                </a:solidFill>
                <a:cs typeface="Courier New" pitchFamily="49" charset="0"/>
              </a:rPr>
              <a:t>// end class </a:t>
            </a:r>
            <a:r>
              <a:rPr lang="en-US" altLang="el-GR" sz="2000" dirty="0" err="1">
                <a:solidFill>
                  <a:schemeClr val="accent5">
                    <a:lumMod val="75000"/>
                  </a:schemeClr>
                </a:solidFill>
                <a:cs typeface="Courier New" pitchFamily="49" charset="0"/>
              </a:rPr>
              <a:t>DoubleArray</a:t>
            </a:r>
            <a:endParaRPr lang="en-US" altLang="el-GR" sz="2000" dirty="0">
              <a:solidFill>
                <a:schemeClr val="accent5">
                  <a:lumMod val="75000"/>
                </a:schemeClr>
              </a:solidFill>
              <a:cs typeface="Courier New" pitchFamily="49" charset="0"/>
            </a:endParaRPr>
          </a:p>
        </p:txBody>
      </p:sp>
      <p:sp>
        <p:nvSpPr>
          <p:cNvPr id="6" name="Text Box 6" descr="."/>
          <p:cNvSpPr txBox="1">
            <a:spLocks noChangeArrowheads="1"/>
          </p:cNvSpPr>
          <p:nvPr>
            <p:custDataLst>
              <p:tags r:id="rId4"/>
            </p:custDataLst>
          </p:nvPr>
        </p:nvSpPr>
        <p:spPr bwMode="auto">
          <a:xfrm>
            <a:off x="5796136" y="1120914"/>
            <a:ext cx="2667000" cy="707886"/>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dirty="0">
                <a:latin typeface="+mn-lt"/>
                <a:cs typeface="Times New Roman" pitchFamily="18" charset="0"/>
              </a:rPr>
              <a:t>Total the grades for the array</a:t>
            </a:r>
          </a:p>
        </p:txBody>
      </p:sp>
      <p:sp>
        <p:nvSpPr>
          <p:cNvPr id="7" name="Line 7" descr="."/>
          <p:cNvSpPr>
            <a:spLocks noChangeShapeType="1"/>
          </p:cNvSpPr>
          <p:nvPr/>
        </p:nvSpPr>
        <p:spPr bwMode="auto">
          <a:xfrm flipH="1" flipV="1">
            <a:off x="1691680" y="1120913"/>
            <a:ext cx="4104456" cy="35394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8" name="Text Box 9" descr="."/>
          <p:cNvSpPr txBox="1">
            <a:spLocks noChangeArrowheads="1"/>
          </p:cNvSpPr>
          <p:nvPr>
            <p:custDataLst>
              <p:tags r:id="rId5"/>
            </p:custDataLst>
          </p:nvPr>
        </p:nvSpPr>
        <p:spPr bwMode="auto">
          <a:xfrm>
            <a:off x="4719042" y="2438400"/>
            <a:ext cx="2438400" cy="707886"/>
          </a:xfrm>
          <a:prstGeom prst="rect">
            <a:avLst/>
          </a:prstGeom>
          <a:solidFill>
            <a:schemeClr val="accent1"/>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dirty="0">
                <a:latin typeface="+mn-lt"/>
                <a:cs typeface="Times New Roman" pitchFamily="18" charset="0"/>
              </a:rPr>
              <a:t>Divide the total by the number of grades</a:t>
            </a:r>
          </a:p>
        </p:txBody>
      </p:sp>
      <p:sp>
        <p:nvSpPr>
          <p:cNvPr id="9" name="Line 10" descr="."/>
          <p:cNvSpPr>
            <a:spLocks noChangeShapeType="1"/>
          </p:cNvSpPr>
          <p:nvPr/>
        </p:nvSpPr>
        <p:spPr bwMode="auto">
          <a:xfrm flipH="1" flipV="1">
            <a:off x="2051720" y="2204863"/>
            <a:ext cx="2667322" cy="58747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pic>
        <p:nvPicPr>
          <p:cNvPr id="10" name="Picture 4" descr="program outpu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9792" y="3356992"/>
            <a:ext cx="3861048" cy="29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51</a:t>
            </a:fld>
            <a:endParaRPr lang="el-GR" sz="1400" dirty="0"/>
          </a:p>
        </p:txBody>
      </p:sp>
    </p:spTree>
    <p:custDataLst>
      <p:tags r:id="rId1"/>
    </p:custDataLst>
    <p:extLst>
      <p:ext uri="{BB962C8B-B14F-4D97-AF65-F5344CB8AC3E}">
        <p14:creationId xmlns:p14="http://schemas.microsoft.com/office/powerpoint/2010/main" val="25139793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24136"/>
          </a:xfrm>
        </p:spPr>
        <p:txBody>
          <a:bodyPr>
            <a:noAutofit/>
          </a:bodyPr>
          <a:lstStyle/>
          <a:p>
            <a:r>
              <a:rPr lang="el-GR" altLang="el-GR" sz="4000" u="sng" dirty="0" smtClean="0">
                <a:solidFill>
                  <a:schemeClr val="tx2"/>
                </a:solidFill>
              </a:rPr>
              <a:t>Ο βρόγχος </a:t>
            </a:r>
            <a:r>
              <a:rPr lang="en-US" altLang="el-GR" sz="4000" u="sng" dirty="0" err="1" smtClean="0">
                <a:solidFill>
                  <a:schemeClr val="tx2"/>
                </a:solidFill>
              </a:rPr>
              <a:t>foreach</a:t>
            </a:r>
            <a:r>
              <a:rPr lang="el-GR" altLang="el-GR" sz="4000" u="sng" dirty="0" smtClean="0">
                <a:solidFill>
                  <a:schemeClr val="tx2"/>
                </a:solidFill>
              </a:rPr>
              <a:t> </a:t>
            </a:r>
            <a:endParaRPr lang="el-GR" altLang="el-GR" sz="4000" u="sng" dirty="0">
              <a:solidFill>
                <a:schemeClr val="tx2"/>
              </a:solidFill>
              <a:latin typeface="+mn-lt"/>
            </a:endParaRPr>
          </a:p>
        </p:txBody>
      </p:sp>
      <p:sp>
        <p:nvSpPr>
          <p:cNvPr id="7" name="Rectangle 3" descr="η γενική σύνταξη του βρόχου είναι η εξής:&#10;&#10; for each, τύπος μεταβλητής in πίνακας,&#10; άγκιστρο,&#10;  //κώδικας,&#10; άγκιστρο.&#10;&#10;Στην ουσία, δηλώνουμε μία νέα μεταβλητή (ιδίου τύπου με τα στοιχεία του πίνακα) η οποία διατρέχει τον πίνακα, στοιχείο προς στοιχείο.&#10;"/>
          <p:cNvSpPr txBox="1">
            <a:spLocks noChangeArrowheads="1"/>
          </p:cNvSpPr>
          <p:nvPr/>
        </p:nvSpPr>
        <p:spPr>
          <a:xfrm>
            <a:off x="533400" y="1140296"/>
            <a:ext cx="8077200" cy="49530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400" dirty="0" smtClean="0"/>
              <a:t>η γενική σύνταξη του βρόχου είναι η εξής:</a:t>
            </a:r>
            <a:endParaRPr lang="en-US" altLang="el-GR" sz="2400" dirty="0" smtClean="0"/>
          </a:p>
          <a:p>
            <a:endParaRPr lang="en-US" altLang="el-GR" sz="2400" dirty="0" smtClean="0"/>
          </a:p>
          <a:p>
            <a:pPr>
              <a:buFont typeface="ZapfDingbats" pitchFamily="82" charset="2"/>
              <a:buNone/>
            </a:pPr>
            <a:r>
              <a:rPr lang="el-GR" altLang="el-GR" sz="2400" b="1" dirty="0" smtClean="0"/>
              <a:t>	</a:t>
            </a:r>
            <a:r>
              <a:rPr lang="en-US" altLang="el-GR" sz="2400" b="1" dirty="0" err="1" smtClean="0">
                <a:solidFill>
                  <a:schemeClr val="accent1"/>
                </a:solidFill>
                <a:cs typeface="Courier New" pitchFamily="49" charset="0"/>
              </a:rPr>
              <a:t>foreach</a:t>
            </a:r>
            <a:r>
              <a:rPr lang="el-GR" altLang="el-GR" sz="2400" dirty="0" smtClean="0">
                <a:cs typeface="Courier New" pitchFamily="49" charset="0"/>
              </a:rPr>
              <a:t>(τύπος μεταβλητής </a:t>
            </a:r>
            <a:r>
              <a:rPr lang="en-US" altLang="el-GR" sz="2400" b="1" dirty="0" smtClean="0">
                <a:cs typeface="Courier New" pitchFamily="49" charset="0"/>
              </a:rPr>
              <a:t>in</a:t>
            </a:r>
            <a:r>
              <a:rPr lang="el-GR" altLang="el-GR" sz="2400" dirty="0" smtClean="0">
                <a:cs typeface="Courier New" pitchFamily="49" charset="0"/>
              </a:rPr>
              <a:t> πίνακας)</a:t>
            </a:r>
            <a:endParaRPr lang="en-US" altLang="el-GR" sz="2400" dirty="0" smtClean="0">
              <a:cs typeface="Courier New" pitchFamily="49" charset="0"/>
            </a:endParaRPr>
          </a:p>
          <a:p>
            <a:pPr>
              <a:buFont typeface="ZapfDingbats" pitchFamily="82" charset="2"/>
              <a:buNone/>
            </a:pPr>
            <a:r>
              <a:rPr lang="el-GR" altLang="el-GR" sz="2400" dirty="0" smtClean="0">
                <a:cs typeface="Courier New" pitchFamily="49" charset="0"/>
              </a:rPr>
              <a:t>	{</a:t>
            </a:r>
            <a:endParaRPr lang="en-US" altLang="el-GR" sz="2400" dirty="0" smtClean="0">
              <a:cs typeface="Courier New" pitchFamily="49" charset="0"/>
            </a:endParaRPr>
          </a:p>
          <a:p>
            <a:pPr>
              <a:buFont typeface="ZapfDingbats" pitchFamily="82" charset="2"/>
              <a:buNone/>
            </a:pPr>
            <a:r>
              <a:rPr lang="el-GR" altLang="el-GR" sz="2400" dirty="0" smtClean="0">
                <a:cs typeface="Courier New" pitchFamily="49" charset="0"/>
              </a:rPr>
              <a:t>		//κώδικας</a:t>
            </a:r>
            <a:endParaRPr lang="en-US" altLang="el-GR" sz="2400" dirty="0" smtClean="0">
              <a:cs typeface="Courier New" pitchFamily="49" charset="0"/>
            </a:endParaRPr>
          </a:p>
          <a:p>
            <a:pPr>
              <a:buFont typeface="ZapfDingbats" pitchFamily="82" charset="2"/>
              <a:buNone/>
            </a:pPr>
            <a:r>
              <a:rPr lang="el-GR" altLang="el-GR" sz="2400" dirty="0" smtClean="0">
                <a:cs typeface="Courier New" pitchFamily="49" charset="0"/>
              </a:rPr>
              <a:t>	}</a:t>
            </a:r>
            <a:endParaRPr lang="en-US" altLang="el-GR" sz="2400" dirty="0" smtClean="0"/>
          </a:p>
          <a:p>
            <a:pPr>
              <a:buFont typeface="Wingdings" panose="05000000000000000000" pitchFamily="2" charset="2"/>
              <a:buChar char="q"/>
            </a:pPr>
            <a:r>
              <a:rPr lang="el-GR" altLang="el-GR" sz="2400" dirty="0" smtClean="0"/>
              <a:t>Στην ουσία, δηλώνουμε μία νέα μεταβλητή (ιδίου τύπου με τα στοιχεία του πίνακα) η οποία διατρέχει τον πίνακα, στοιχείο προς στοιχείο.</a:t>
            </a:r>
            <a:endParaRPr lang="en-US" altLang="el-GR" sz="1800" b="1" dirty="0" smtClean="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52</a:t>
            </a:fld>
            <a:endParaRPr lang="el-GR" sz="1400" dirty="0"/>
          </a:p>
        </p:txBody>
      </p:sp>
    </p:spTree>
    <p:custDataLst>
      <p:tags r:id="rId1"/>
    </p:custDataLst>
    <p:extLst>
      <p:ext uri="{BB962C8B-B14F-4D97-AF65-F5344CB8AC3E}">
        <p14:creationId xmlns:p14="http://schemas.microsoft.com/office/powerpoint/2010/main" val="31011550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99392"/>
            <a:ext cx="8229600" cy="1224136"/>
          </a:xfrm>
        </p:spPr>
        <p:txBody>
          <a:bodyPr>
            <a:noAutofit/>
          </a:bodyPr>
          <a:lstStyle/>
          <a:p>
            <a:r>
              <a:rPr lang="el-GR" altLang="el-GR" sz="4000" u="sng" dirty="0" smtClean="0">
                <a:solidFill>
                  <a:schemeClr val="tx2"/>
                </a:solidFill>
              </a:rPr>
              <a:t>Παράδειγμα βρόγχου </a:t>
            </a:r>
            <a:r>
              <a:rPr lang="en-US" altLang="el-GR" sz="4000" u="sng" dirty="0" err="1" smtClean="0">
                <a:solidFill>
                  <a:schemeClr val="tx2"/>
                </a:solidFill>
              </a:rPr>
              <a:t>foreach</a:t>
            </a:r>
            <a:r>
              <a:rPr lang="el-GR" altLang="el-GR" sz="4000" u="sng" dirty="0" smtClean="0">
                <a:solidFill>
                  <a:schemeClr val="tx2"/>
                </a:solidFill>
              </a:rPr>
              <a:t> </a:t>
            </a:r>
            <a:endParaRPr lang="el-GR" altLang="el-GR" sz="4000" u="sng" dirty="0">
              <a:solidFill>
                <a:schemeClr val="tx2"/>
              </a:solidFill>
              <a:latin typeface="+mn-lt"/>
            </a:endParaRPr>
          </a:p>
        </p:txBody>
      </p:sp>
      <p:sp>
        <p:nvSpPr>
          <p:cNvPr id="6" name="Rectangle 5" descr="using System,&#10;class For each Demo,&#10;άγκιστρο,&#10;    static void Main(),&#10;    άγκιστρο,&#10;        int sum ίσο με 0,&#10;        int[] nums ίσο με new int[10],&#10;        // Δώσε μερικές τιμές. &#10;        for int i ίσο με 0, i μικρότερο του nums τελεία Length, i++,&#10;            nums[i] ίσο με i,&#10;        // Use foreach to display and sum the values. &#10;        foreach int x in nums,&#10;        άγκιστρο,&#10;            Console τελεία Write Line, Value is άνω κάτω τελεία, σύν x,&#10;            sum += x,&#10;        άγκιστρο,&#10;        Console τελεία Write Line, Summation άνω κάτω τελεία, σύν sum,;&#10;    άγκιστρο,&#10;άγκιστρο.&#10;"/>
          <p:cNvSpPr>
            <a:spLocks noChangeArrowheads="1"/>
          </p:cNvSpPr>
          <p:nvPr>
            <p:custDataLst>
              <p:tags r:id="rId3"/>
            </p:custDataLst>
          </p:nvPr>
        </p:nvSpPr>
        <p:spPr bwMode="auto">
          <a:xfrm>
            <a:off x="838200" y="801280"/>
            <a:ext cx="739140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el-GR" dirty="0">
                <a:solidFill>
                  <a:srgbClr val="0000FF"/>
                </a:solidFill>
                <a:latin typeface="+mn-lt"/>
                <a:ea typeface="Comic Sans MS" pitchFamily="66" charset="0"/>
                <a:cs typeface="Courier New" pitchFamily="49" charset="0"/>
              </a:rPr>
              <a:t>using</a:t>
            </a:r>
            <a:r>
              <a:rPr lang="en-US" altLang="el-GR" dirty="0">
                <a:latin typeface="+mn-lt"/>
                <a:ea typeface="Comic Sans MS" pitchFamily="66" charset="0"/>
                <a:cs typeface="Courier New" pitchFamily="49" charset="0"/>
              </a:rPr>
              <a:t> System;</a:t>
            </a:r>
          </a:p>
          <a:p>
            <a:r>
              <a:rPr lang="en-US" altLang="el-GR" dirty="0">
                <a:solidFill>
                  <a:srgbClr val="0000FF"/>
                </a:solidFill>
                <a:latin typeface="+mn-lt"/>
                <a:ea typeface="Comic Sans MS" pitchFamily="66" charset="0"/>
                <a:cs typeface="Courier New" pitchFamily="49" charset="0"/>
              </a:rPr>
              <a:t>class</a:t>
            </a:r>
            <a:r>
              <a:rPr lang="en-US" altLang="el-GR" dirty="0">
                <a:latin typeface="+mn-lt"/>
                <a:ea typeface="Comic Sans MS" pitchFamily="66" charset="0"/>
                <a:cs typeface="Courier New" pitchFamily="49" charset="0"/>
              </a:rPr>
              <a:t> </a:t>
            </a:r>
            <a:r>
              <a:rPr lang="en-US" altLang="el-GR" dirty="0" err="1">
                <a:solidFill>
                  <a:srgbClr val="2B91AF"/>
                </a:solidFill>
                <a:latin typeface="+mn-lt"/>
                <a:ea typeface="Comic Sans MS" pitchFamily="66" charset="0"/>
                <a:cs typeface="Courier New" pitchFamily="49" charset="0"/>
              </a:rPr>
              <a:t>ForeachDemo</a:t>
            </a:r>
            <a:endParaRPr lang="en-US" altLang="el-GR" dirty="0">
              <a:latin typeface="+mn-lt"/>
              <a:ea typeface="Comic Sans MS" pitchFamily="66" charset="0"/>
              <a:cs typeface="Courier New" pitchFamily="49" charset="0"/>
            </a:endParaRPr>
          </a:p>
          <a:p>
            <a:r>
              <a:rPr lang="en-US" altLang="el-GR" dirty="0">
                <a:latin typeface="+mn-lt"/>
                <a:ea typeface="Comic Sans MS" pitchFamily="66" charset="0"/>
                <a:cs typeface="Courier New" pitchFamily="49" charset="0"/>
              </a:rPr>
              <a:t>{</a:t>
            </a:r>
          </a:p>
          <a:p>
            <a:r>
              <a:rPr lang="en-US" altLang="el-GR" dirty="0">
                <a:latin typeface="+mn-lt"/>
                <a:ea typeface="Comic Sans MS" pitchFamily="66" charset="0"/>
                <a:cs typeface="Courier New" pitchFamily="49" charset="0"/>
              </a:rPr>
              <a:t>    </a:t>
            </a:r>
            <a:r>
              <a:rPr lang="en-US" altLang="el-GR" dirty="0">
                <a:solidFill>
                  <a:srgbClr val="0000FF"/>
                </a:solidFill>
                <a:latin typeface="+mn-lt"/>
                <a:ea typeface="Comic Sans MS" pitchFamily="66" charset="0"/>
                <a:cs typeface="Courier New" pitchFamily="49" charset="0"/>
              </a:rPr>
              <a:t>static</a:t>
            </a:r>
            <a:r>
              <a:rPr lang="en-US" altLang="el-GR" dirty="0">
                <a:latin typeface="+mn-lt"/>
                <a:ea typeface="Comic Sans MS" pitchFamily="66" charset="0"/>
                <a:cs typeface="Courier New" pitchFamily="49" charset="0"/>
              </a:rPr>
              <a:t> </a:t>
            </a:r>
            <a:r>
              <a:rPr lang="en-US" altLang="el-GR" dirty="0">
                <a:solidFill>
                  <a:srgbClr val="0000FF"/>
                </a:solidFill>
                <a:latin typeface="+mn-lt"/>
                <a:ea typeface="Comic Sans MS" pitchFamily="66" charset="0"/>
                <a:cs typeface="Courier New" pitchFamily="49" charset="0"/>
              </a:rPr>
              <a:t>void</a:t>
            </a:r>
            <a:r>
              <a:rPr lang="en-US" altLang="el-GR" dirty="0">
                <a:latin typeface="+mn-lt"/>
                <a:ea typeface="Comic Sans MS" pitchFamily="66" charset="0"/>
                <a:cs typeface="Courier New" pitchFamily="49" charset="0"/>
              </a:rPr>
              <a:t> Main()</a:t>
            </a:r>
          </a:p>
          <a:p>
            <a:r>
              <a:rPr lang="en-US" altLang="el-GR" dirty="0">
                <a:latin typeface="+mn-lt"/>
                <a:ea typeface="Comic Sans MS" pitchFamily="66" charset="0"/>
                <a:cs typeface="Courier New" pitchFamily="49" charset="0"/>
              </a:rPr>
              <a:t>    {</a:t>
            </a:r>
          </a:p>
          <a:p>
            <a:r>
              <a:rPr lang="en-US" altLang="el-GR" dirty="0">
                <a:latin typeface="+mn-lt"/>
                <a:ea typeface="Comic Sans MS" pitchFamily="66" charset="0"/>
                <a:cs typeface="Courier New" pitchFamily="49" charset="0"/>
              </a:rPr>
              <a:t>        </a:t>
            </a:r>
            <a:r>
              <a:rPr lang="en-US" altLang="el-GR" dirty="0" err="1">
                <a:solidFill>
                  <a:srgbClr val="0000FF"/>
                </a:solidFill>
                <a:latin typeface="+mn-lt"/>
                <a:ea typeface="Comic Sans MS" pitchFamily="66" charset="0"/>
                <a:cs typeface="Courier New" pitchFamily="49" charset="0"/>
              </a:rPr>
              <a:t>int</a:t>
            </a:r>
            <a:r>
              <a:rPr lang="en-US" altLang="el-GR" dirty="0">
                <a:latin typeface="+mn-lt"/>
                <a:ea typeface="Comic Sans MS" pitchFamily="66" charset="0"/>
                <a:cs typeface="Courier New" pitchFamily="49" charset="0"/>
              </a:rPr>
              <a:t> sum = 0;</a:t>
            </a:r>
          </a:p>
          <a:p>
            <a:r>
              <a:rPr lang="en-US" altLang="el-GR" dirty="0">
                <a:latin typeface="+mn-lt"/>
                <a:ea typeface="Comic Sans MS" pitchFamily="66" charset="0"/>
                <a:cs typeface="Courier New" pitchFamily="49" charset="0"/>
              </a:rPr>
              <a:t>        </a:t>
            </a:r>
            <a:r>
              <a:rPr lang="en-US" altLang="el-GR" dirty="0" err="1">
                <a:solidFill>
                  <a:srgbClr val="0000FF"/>
                </a:solidFill>
                <a:latin typeface="+mn-lt"/>
                <a:ea typeface="Comic Sans MS" pitchFamily="66" charset="0"/>
                <a:cs typeface="Courier New" pitchFamily="49" charset="0"/>
              </a:rPr>
              <a:t>int</a:t>
            </a:r>
            <a:r>
              <a:rPr lang="en-US" altLang="el-GR" dirty="0">
                <a:latin typeface="+mn-lt"/>
                <a:ea typeface="Comic Sans MS" pitchFamily="66" charset="0"/>
                <a:cs typeface="Courier New" pitchFamily="49" charset="0"/>
              </a:rPr>
              <a:t>[] </a:t>
            </a:r>
            <a:r>
              <a:rPr lang="en-US" altLang="el-GR" dirty="0" err="1">
                <a:latin typeface="+mn-lt"/>
                <a:ea typeface="Comic Sans MS" pitchFamily="66" charset="0"/>
                <a:cs typeface="Courier New" pitchFamily="49" charset="0"/>
              </a:rPr>
              <a:t>nums</a:t>
            </a:r>
            <a:r>
              <a:rPr lang="en-US" altLang="el-GR" dirty="0">
                <a:latin typeface="+mn-lt"/>
                <a:ea typeface="Comic Sans MS" pitchFamily="66" charset="0"/>
                <a:cs typeface="Courier New" pitchFamily="49" charset="0"/>
              </a:rPr>
              <a:t> = </a:t>
            </a:r>
            <a:r>
              <a:rPr lang="en-US" altLang="el-GR" dirty="0">
                <a:solidFill>
                  <a:srgbClr val="0000FF"/>
                </a:solidFill>
                <a:latin typeface="+mn-lt"/>
                <a:ea typeface="Comic Sans MS" pitchFamily="66" charset="0"/>
                <a:cs typeface="Courier New" pitchFamily="49" charset="0"/>
              </a:rPr>
              <a:t>new</a:t>
            </a:r>
            <a:r>
              <a:rPr lang="en-US" altLang="el-GR" dirty="0">
                <a:latin typeface="+mn-lt"/>
                <a:ea typeface="Comic Sans MS" pitchFamily="66" charset="0"/>
                <a:cs typeface="Courier New" pitchFamily="49" charset="0"/>
              </a:rPr>
              <a:t> </a:t>
            </a:r>
            <a:r>
              <a:rPr lang="en-US" altLang="el-GR" dirty="0" err="1">
                <a:solidFill>
                  <a:srgbClr val="0000FF"/>
                </a:solidFill>
                <a:latin typeface="+mn-lt"/>
                <a:ea typeface="Comic Sans MS" pitchFamily="66" charset="0"/>
                <a:cs typeface="Courier New" pitchFamily="49" charset="0"/>
              </a:rPr>
              <a:t>int</a:t>
            </a:r>
            <a:r>
              <a:rPr lang="en-US" altLang="el-GR" dirty="0">
                <a:latin typeface="+mn-lt"/>
                <a:ea typeface="Comic Sans MS" pitchFamily="66" charset="0"/>
                <a:cs typeface="Courier New" pitchFamily="49" charset="0"/>
              </a:rPr>
              <a:t>[10];</a:t>
            </a:r>
          </a:p>
          <a:p>
            <a:r>
              <a:rPr lang="en-US" altLang="el-GR" dirty="0">
                <a:latin typeface="+mn-lt"/>
                <a:ea typeface="Comic Sans MS" pitchFamily="66" charset="0"/>
                <a:cs typeface="Courier New" pitchFamily="49" charset="0"/>
              </a:rPr>
              <a:t>        </a:t>
            </a:r>
            <a:r>
              <a:rPr lang="en-US" altLang="el-GR" dirty="0">
                <a:solidFill>
                  <a:schemeClr val="accent5">
                    <a:lumMod val="75000"/>
                  </a:schemeClr>
                </a:solidFill>
                <a:latin typeface="+mn-lt"/>
                <a:ea typeface="Comic Sans MS" pitchFamily="66" charset="0"/>
                <a:cs typeface="Courier New" pitchFamily="49" charset="0"/>
              </a:rPr>
              <a:t>// </a:t>
            </a:r>
            <a:r>
              <a:rPr lang="el-GR" altLang="el-GR" dirty="0">
                <a:solidFill>
                  <a:schemeClr val="accent5">
                    <a:lumMod val="75000"/>
                  </a:schemeClr>
                </a:solidFill>
                <a:latin typeface="+mn-lt"/>
                <a:ea typeface="Comic Sans MS" pitchFamily="66" charset="0"/>
                <a:cs typeface="Courier New" pitchFamily="49" charset="0"/>
              </a:rPr>
              <a:t>Δώσε μερικές τιμές</a:t>
            </a:r>
            <a:r>
              <a:rPr lang="en-US" altLang="el-GR" dirty="0">
                <a:solidFill>
                  <a:schemeClr val="accent5">
                    <a:lumMod val="75000"/>
                  </a:schemeClr>
                </a:solidFill>
                <a:latin typeface="+mn-lt"/>
                <a:ea typeface="Comic Sans MS" pitchFamily="66" charset="0"/>
                <a:cs typeface="Courier New" pitchFamily="49" charset="0"/>
              </a:rPr>
              <a:t>. </a:t>
            </a:r>
          </a:p>
          <a:p>
            <a:r>
              <a:rPr lang="en-US" altLang="el-GR" dirty="0">
                <a:latin typeface="+mn-lt"/>
                <a:ea typeface="Comic Sans MS" pitchFamily="66" charset="0"/>
                <a:cs typeface="Courier New" pitchFamily="49" charset="0"/>
              </a:rPr>
              <a:t>        </a:t>
            </a:r>
            <a:r>
              <a:rPr lang="en-US" altLang="el-GR" dirty="0">
                <a:solidFill>
                  <a:srgbClr val="0000FF"/>
                </a:solidFill>
                <a:latin typeface="+mn-lt"/>
                <a:ea typeface="Comic Sans MS" pitchFamily="66" charset="0"/>
                <a:cs typeface="Courier New" pitchFamily="49" charset="0"/>
              </a:rPr>
              <a:t>for</a:t>
            </a:r>
            <a:r>
              <a:rPr lang="en-US" altLang="el-GR" dirty="0">
                <a:latin typeface="+mn-lt"/>
                <a:ea typeface="Comic Sans MS" pitchFamily="66" charset="0"/>
                <a:cs typeface="Courier New" pitchFamily="49" charset="0"/>
              </a:rPr>
              <a:t> (</a:t>
            </a:r>
            <a:r>
              <a:rPr lang="en-US" altLang="el-GR" dirty="0" err="1">
                <a:solidFill>
                  <a:srgbClr val="0000FF"/>
                </a:solidFill>
                <a:latin typeface="+mn-lt"/>
                <a:ea typeface="Comic Sans MS" pitchFamily="66" charset="0"/>
                <a:cs typeface="Courier New" pitchFamily="49" charset="0"/>
              </a:rPr>
              <a:t>int</a:t>
            </a:r>
            <a:r>
              <a:rPr lang="en-US" altLang="el-GR" dirty="0">
                <a:latin typeface="+mn-lt"/>
                <a:ea typeface="Comic Sans MS" pitchFamily="66" charset="0"/>
                <a:cs typeface="Courier New" pitchFamily="49" charset="0"/>
              </a:rPr>
              <a:t> </a:t>
            </a:r>
            <a:r>
              <a:rPr lang="en-US" altLang="el-GR" dirty="0" err="1">
                <a:latin typeface="+mn-lt"/>
                <a:ea typeface="Comic Sans MS" pitchFamily="66" charset="0"/>
                <a:cs typeface="Courier New" pitchFamily="49" charset="0"/>
              </a:rPr>
              <a:t>i</a:t>
            </a:r>
            <a:r>
              <a:rPr lang="en-US" altLang="el-GR" dirty="0">
                <a:latin typeface="+mn-lt"/>
                <a:ea typeface="Comic Sans MS" pitchFamily="66" charset="0"/>
                <a:cs typeface="Courier New" pitchFamily="49" charset="0"/>
              </a:rPr>
              <a:t> = 0; </a:t>
            </a:r>
            <a:r>
              <a:rPr lang="en-US" altLang="el-GR" dirty="0" err="1">
                <a:latin typeface="+mn-lt"/>
                <a:ea typeface="Comic Sans MS" pitchFamily="66" charset="0"/>
                <a:cs typeface="Courier New" pitchFamily="49" charset="0"/>
              </a:rPr>
              <a:t>i</a:t>
            </a:r>
            <a:r>
              <a:rPr lang="en-US" altLang="el-GR" dirty="0">
                <a:latin typeface="+mn-lt"/>
                <a:ea typeface="Comic Sans MS" pitchFamily="66" charset="0"/>
                <a:cs typeface="Courier New" pitchFamily="49" charset="0"/>
              </a:rPr>
              <a:t> &lt; </a:t>
            </a:r>
            <a:r>
              <a:rPr lang="en-US" altLang="el-GR" dirty="0" err="1">
                <a:latin typeface="+mn-lt"/>
                <a:ea typeface="Comic Sans MS" pitchFamily="66" charset="0"/>
                <a:cs typeface="Courier New" pitchFamily="49" charset="0"/>
              </a:rPr>
              <a:t>nums.Length</a:t>
            </a:r>
            <a:r>
              <a:rPr lang="en-US" altLang="el-GR" dirty="0">
                <a:latin typeface="+mn-lt"/>
                <a:ea typeface="Comic Sans MS" pitchFamily="66" charset="0"/>
                <a:cs typeface="Courier New" pitchFamily="49" charset="0"/>
              </a:rPr>
              <a:t>; </a:t>
            </a:r>
            <a:r>
              <a:rPr lang="en-US" altLang="el-GR" dirty="0" err="1">
                <a:latin typeface="+mn-lt"/>
                <a:ea typeface="Comic Sans MS" pitchFamily="66" charset="0"/>
                <a:cs typeface="Courier New" pitchFamily="49" charset="0"/>
              </a:rPr>
              <a:t>i</a:t>
            </a:r>
            <a:r>
              <a:rPr lang="en-US" altLang="el-GR" dirty="0">
                <a:latin typeface="+mn-lt"/>
                <a:ea typeface="Comic Sans MS" pitchFamily="66" charset="0"/>
                <a:cs typeface="Courier New" pitchFamily="49" charset="0"/>
              </a:rPr>
              <a:t>++)</a:t>
            </a:r>
          </a:p>
          <a:p>
            <a:r>
              <a:rPr lang="en-US" altLang="el-GR" dirty="0">
                <a:latin typeface="+mn-lt"/>
                <a:ea typeface="Comic Sans MS" pitchFamily="66" charset="0"/>
                <a:cs typeface="Courier New" pitchFamily="49" charset="0"/>
              </a:rPr>
              <a:t>            </a:t>
            </a:r>
            <a:r>
              <a:rPr lang="en-US" altLang="el-GR" dirty="0" err="1">
                <a:latin typeface="+mn-lt"/>
                <a:ea typeface="Comic Sans MS" pitchFamily="66" charset="0"/>
                <a:cs typeface="Courier New" pitchFamily="49" charset="0"/>
              </a:rPr>
              <a:t>nums</a:t>
            </a:r>
            <a:r>
              <a:rPr lang="en-US" altLang="el-GR" dirty="0">
                <a:latin typeface="+mn-lt"/>
                <a:ea typeface="Comic Sans MS" pitchFamily="66" charset="0"/>
                <a:cs typeface="Courier New" pitchFamily="49" charset="0"/>
              </a:rPr>
              <a:t>[</a:t>
            </a:r>
            <a:r>
              <a:rPr lang="en-US" altLang="el-GR" dirty="0" err="1">
                <a:latin typeface="+mn-lt"/>
                <a:ea typeface="Comic Sans MS" pitchFamily="66" charset="0"/>
                <a:cs typeface="Courier New" pitchFamily="49" charset="0"/>
              </a:rPr>
              <a:t>i</a:t>
            </a:r>
            <a:r>
              <a:rPr lang="en-US" altLang="el-GR" dirty="0">
                <a:latin typeface="+mn-lt"/>
                <a:ea typeface="Comic Sans MS" pitchFamily="66" charset="0"/>
                <a:cs typeface="Courier New" pitchFamily="49" charset="0"/>
              </a:rPr>
              <a:t>] = </a:t>
            </a:r>
            <a:r>
              <a:rPr lang="en-US" altLang="el-GR" dirty="0" err="1">
                <a:latin typeface="+mn-lt"/>
                <a:ea typeface="Comic Sans MS" pitchFamily="66" charset="0"/>
                <a:cs typeface="Courier New" pitchFamily="49" charset="0"/>
              </a:rPr>
              <a:t>i</a:t>
            </a:r>
            <a:r>
              <a:rPr lang="en-US" altLang="el-GR" dirty="0">
                <a:latin typeface="+mn-lt"/>
                <a:ea typeface="Comic Sans MS" pitchFamily="66" charset="0"/>
                <a:cs typeface="Courier New" pitchFamily="49" charset="0"/>
              </a:rPr>
              <a:t>;</a:t>
            </a:r>
          </a:p>
          <a:p>
            <a:r>
              <a:rPr lang="en-US" altLang="el-GR" dirty="0">
                <a:latin typeface="+mn-lt"/>
                <a:ea typeface="Comic Sans MS" pitchFamily="66" charset="0"/>
                <a:cs typeface="Courier New" pitchFamily="49" charset="0"/>
              </a:rPr>
              <a:t>        </a:t>
            </a:r>
            <a:r>
              <a:rPr lang="en-US" altLang="el-GR" dirty="0">
                <a:solidFill>
                  <a:schemeClr val="accent5">
                    <a:lumMod val="75000"/>
                  </a:schemeClr>
                </a:solidFill>
                <a:latin typeface="+mn-lt"/>
                <a:ea typeface="Comic Sans MS" pitchFamily="66" charset="0"/>
                <a:cs typeface="Courier New" pitchFamily="49" charset="0"/>
              </a:rPr>
              <a:t>// Use </a:t>
            </a:r>
            <a:r>
              <a:rPr lang="en-US" altLang="el-GR" dirty="0" err="1">
                <a:solidFill>
                  <a:schemeClr val="accent5">
                    <a:lumMod val="75000"/>
                  </a:schemeClr>
                </a:solidFill>
                <a:latin typeface="+mn-lt"/>
                <a:ea typeface="Comic Sans MS" pitchFamily="66" charset="0"/>
                <a:cs typeface="Courier New" pitchFamily="49" charset="0"/>
              </a:rPr>
              <a:t>foreach</a:t>
            </a:r>
            <a:r>
              <a:rPr lang="en-US" altLang="el-GR" dirty="0">
                <a:solidFill>
                  <a:schemeClr val="accent5">
                    <a:lumMod val="75000"/>
                  </a:schemeClr>
                </a:solidFill>
                <a:latin typeface="+mn-lt"/>
                <a:ea typeface="Comic Sans MS" pitchFamily="66" charset="0"/>
                <a:cs typeface="Courier New" pitchFamily="49" charset="0"/>
              </a:rPr>
              <a:t> to display and sum the values. </a:t>
            </a:r>
          </a:p>
          <a:p>
            <a:r>
              <a:rPr lang="en-US" altLang="el-GR" dirty="0">
                <a:latin typeface="+mn-lt"/>
                <a:ea typeface="Comic Sans MS" pitchFamily="66" charset="0"/>
                <a:cs typeface="Courier New" pitchFamily="49" charset="0"/>
              </a:rPr>
              <a:t>        </a:t>
            </a:r>
            <a:r>
              <a:rPr lang="en-US" altLang="el-GR" dirty="0" err="1">
                <a:solidFill>
                  <a:srgbClr val="0000FF"/>
                </a:solidFill>
                <a:latin typeface="+mn-lt"/>
                <a:ea typeface="Comic Sans MS" pitchFamily="66" charset="0"/>
                <a:cs typeface="Courier New" pitchFamily="49" charset="0"/>
              </a:rPr>
              <a:t>foreach</a:t>
            </a:r>
            <a:r>
              <a:rPr lang="en-US" altLang="el-GR" dirty="0">
                <a:latin typeface="+mn-lt"/>
                <a:ea typeface="Comic Sans MS" pitchFamily="66" charset="0"/>
                <a:cs typeface="Courier New" pitchFamily="49" charset="0"/>
              </a:rPr>
              <a:t> (</a:t>
            </a:r>
            <a:r>
              <a:rPr lang="en-US" altLang="el-GR" dirty="0" err="1">
                <a:solidFill>
                  <a:srgbClr val="0000FF"/>
                </a:solidFill>
                <a:latin typeface="+mn-lt"/>
                <a:ea typeface="Comic Sans MS" pitchFamily="66" charset="0"/>
                <a:cs typeface="Courier New" pitchFamily="49" charset="0"/>
              </a:rPr>
              <a:t>int</a:t>
            </a:r>
            <a:r>
              <a:rPr lang="en-US" altLang="el-GR" dirty="0">
                <a:latin typeface="+mn-lt"/>
                <a:ea typeface="Comic Sans MS" pitchFamily="66" charset="0"/>
                <a:cs typeface="Courier New" pitchFamily="49" charset="0"/>
              </a:rPr>
              <a:t> x </a:t>
            </a:r>
            <a:r>
              <a:rPr lang="en-US" altLang="el-GR" dirty="0">
                <a:solidFill>
                  <a:srgbClr val="0000FF"/>
                </a:solidFill>
                <a:latin typeface="+mn-lt"/>
                <a:ea typeface="Comic Sans MS" pitchFamily="66" charset="0"/>
                <a:cs typeface="Courier New" pitchFamily="49" charset="0"/>
              </a:rPr>
              <a:t>in</a:t>
            </a:r>
            <a:r>
              <a:rPr lang="en-US" altLang="el-GR" dirty="0">
                <a:latin typeface="+mn-lt"/>
                <a:ea typeface="Comic Sans MS" pitchFamily="66" charset="0"/>
                <a:cs typeface="Courier New" pitchFamily="49" charset="0"/>
              </a:rPr>
              <a:t> </a:t>
            </a:r>
            <a:r>
              <a:rPr lang="en-US" altLang="el-GR" dirty="0" err="1">
                <a:latin typeface="+mn-lt"/>
                <a:ea typeface="Comic Sans MS" pitchFamily="66" charset="0"/>
                <a:cs typeface="Courier New" pitchFamily="49" charset="0"/>
              </a:rPr>
              <a:t>nums</a:t>
            </a:r>
            <a:r>
              <a:rPr lang="en-US" altLang="el-GR" dirty="0">
                <a:latin typeface="+mn-lt"/>
                <a:ea typeface="Comic Sans MS" pitchFamily="66" charset="0"/>
                <a:cs typeface="Courier New" pitchFamily="49" charset="0"/>
              </a:rPr>
              <a:t>)</a:t>
            </a:r>
          </a:p>
          <a:p>
            <a:r>
              <a:rPr lang="en-US" altLang="el-GR" dirty="0">
                <a:latin typeface="+mn-lt"/>
                <a:ea typeface="Comic Sans MS" pitchFamily="66" charset="0"/>
                <a:cs typeface="Courier New" pitchFamily="49" charset="0"/>
              </a:rPr>
              <a:t>        {</a:t>
            </a:r>
          </a:p>
          <a:p>
            <a:r>
              <a:rPr lang="en-US" altLang="el-GR" dirty="0">
                <a:latin typeface="+mn-lt"/>
                <a:ea typeface="Comic Sans MS" pitchFamily="66" charset="0"/>
                <a:cs typeface="Courier New" pitchFamily="49" charset="0"/>
              </a:rPr>
              <a:t>            </a:t>
            </a:r>
            <a:r>
              <a:rPr lang="en-US" altLang="el-GR" dirty="0" err="1">
                <a:solidFill>
                  <a:srgbClr val="2B91AF"/>
                </a:solidFill>
                <a:latin typeface="+mn-lt"/>
                <a:ea typeface="Comic Sans MS" pitchFamily="66" charset="0"/>
                <a:cs typeface="Courier New" pitchFamily="49" charset="0"/>
              </a:rPr>
              <a:t>Console</a:t>
            </a:r>
            <a:r>
              <a:rPr lang="en-US" altLang="el-GR" dirty="0" err="1">
                <a:latin typeface="+mn-lt"/>
                <a:ea typeface="Comic Sans MS" pitchFamily="66" charset="0"/>
                <a:cs typeface="Courier New" pitchFamily="49" charset="0"/>
              </a:rPr>
              <a:t>.WriteLine</a:t>
            </a:r>
            <a:r>
              <a:rPr lang="en-US" altLang="el-GR" dirty="0">
                <a:latin typeface="+mn-lt"/>
                <a:ea typeface="Comic Sans MS" pitchFamily="66" charset="0"/>
                <a:cs typeface="Courier New" pitchFamily="49" charset="0"/>
              </a:rPr>
              <a:t>(</a:t>
            </a:r>
            <a:r>
              <a:rPr lang="en-US" altLang="el-GR" dirty="0">
                <a:solidFill>
                  <a:srgbClr val="A31515"/>
                </a:solidFill>
                <a:latin typeface="+mn-lt"/>
                <a:ea typeface="Comic Sans MS" pitchFamily="66" charset="0"/>
                <a:cs typeface="Courier New" pitchFamily="49" charset="0"/>
              </a:rPr>
              <a:t>"Value is: "</a:t>
            </a:r>
            <a:r>
              <a:rPr lang="en-US" altLang="el-GR" dirty="0">
                <a:latin typeface="+mn-lt"/>
                <a:ea typeface="Comic Sans MS" pitchFamily="66" charset="0"/>
                <a:cs typeface="Courier New" pitchFamily="49" charset="0"/>
              </a:rPr>
              <a:t> + x);</a:t>
            </a:r>
          </a:p>
          <a:p>
            <a:r>
              <a:rPr lang="en-US" altLang="el-GR" dirty="0">
                <a:latin typeface="+mn-lt"/>
                <a:ea typeface="Comic Sans MS" pitchFamily="66" charset="0"/>
                <a:cs typeface="Courier New" pitchFamily="49" charset="0"/>
              </a:rPr>
              <a:t>            sum += x;</a:t>
            </a:r>
          </a:p>
          <a:p>
            <a:r>
              <a:rPr lang="en-US" altLang="el-GR" dirty="0">
                <a:latin typeface="+mn-lt"/>
                <a:ea typeface="Comic Sans MS" pitchFamily="66" charset="0"/>
                <a:cs typeface="Courier New" pitchFamily="49" charset="0"/>
              </a:rPr>
              <a:t>        }</a:t>
            </a:r>
          </a:p>
          <a:p>
            <a:r>
              <a:rPr lang="en-US" altLang="el-GR" dirty="0">
                <a:latin typeface="+mn-lt"/>
                <a:ea typeface="Comic Sans MS" pitchFamily="66" charset="0"/>
                <a:cs typeface="Courier New" pitchFamily="49" charset="0"/>
              </a:rPr>
              <a:t>        </a:t>
            </a:r>
            <a:r>
              <a:rPr lang="en-US" altLang="el-GR" dirty="0" err="1">
                <a:solidFill>
                  <a:srgbClr val="2B91AF"/>
                </a:solidFill>
                <a:latin typeface="+mn-lt"/>
                <a:ea typeface="Comic Sans MS" pitchFamily="66" charset="0"/>
                <a:cs typeface="Courier New" pitchFamily="49" charset="0"/>
              </a:rPr>
              <a:t>Console</a:t>
            </a:r>
            <a:r>
              <a:rPr lang="en-US" altLang="el-GR" dirty="0" err="1">
                <a:latin typeface="+mn-lt"/>
                <a:ea typeface="Comic Sans MS" pitchFamily="66" charset="0"/>
                <a:cs typeface="Courier New" pitchFamily="49" charset="0"/>
              </a:rPr>
              <a:t>.WriteLine</a:t>
            </a:r>
            <a:r>
              <a:rPr lang="en-US" altLang="el-GR" dirty="0">
                <a:latin typeface="+mn-lt"/>
                <a:ea typeface="Comic Sans MS" pitchFamily="66" charset="0"/>
                <a:cs typeface="Courier New" pitchFamily="49" charset="0"/>
              </a:rPr>
              <a:t>(</a:t>
            </a:r>
            <a:r>
              <a:rPr lang="en-US" altLang="el-GR" dirty="0">
                <a:solidFill>
                  <a:srgbClr val="A31515"/>
                </a:solidFill>
                <a:latin typeface="+mn-lt"/>
                <a:ea typeface="Comic Sans MS" pitchFamily="66" charset="0"/>
                <a:cs typeface="Courier New" pitchFamily="49" charset="0"/>
              </a:rPr>
              <a:t>"Summation: "</a:t>
            </a:r>
            <a:r>
              <a:rPr lang="en-US" altLang="el-GR" dirty="0">
                <a:latin typeface="+mn-lt"/>
                <a:ea typeface="Comic Sans MS" pitchFamily="66" charset="0"/>
                <a:cs typeface="Courier New" pitchFamily="49" charset="0"/>
              </a:rPr>
              <a:t> + sum);</a:t>
            </a:r>
          </a:p>
          <a:p>
            <a:r>
              <a:rPr lang="en-US" altLang="el-GR" dirty="0">
                <a:latin typeface="+mn-lt"/>
                <a:ea typeface="Comic Sans MS" pitchFamily="66" charset="0"/>
                <a:cs typeface="Courier New" pitchFamily="49" charset="0"/>
              </a:rPr>
              <a:t>    }</a:t>
            </a:r>
          </a:p>
          <a:p>
            <a:r>
              <a:rPr lang="en-US" altLang="el-GR" dirty="0">
                <a:latin typeface="+mn-lt"/>
                <a:ea typeface="Comic Sans MS" pitchFamily="66" charset="0"/>
                <a:cs typeface="Courier New" pitchFamily="49" charset="0"/>
              </a:rPr>
              <a:t>} </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53</a:t>
            </a:fld>
            <a:endParaRPr lang="el-GR" sz="1400" dirty="0"/>
          </a:p>
        </p:txBody>
      </p:sp>
    </p:spTree>
    <p:custDataLst>
      <p:tags r:id="rId1"/>
    </p:custDataLst>
    <p:extLst>
      <p:ext uri="{BB962C8B-B14F-4D97-AF65-F5344CB8AC3E}">
        <p14:creationId xmlns:p14="http://schemas.microsoft.com/office/powerpoint/2010/main" val="31011550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24136"/>
          </a:xfrm>
        </p:spPr>
        <p:txBody>
          <a:bodyPr>
            <a:noAutofit/>
          </a:bodyPr>
          <a:lstStyle/>
          <a:p>
            <a:r>
              <a:rPr lang="el-GR" altLang="el-GR" sz="4000" u="sng" dirty="0">
                <a:solidFill>
                  <a:schemeClr val="tx2"/>
                </a:solidFill>
              </a:rPr>
              <a:t>Δύο τύποι μεταβλητών</a:t>
            </a:r>
            <a:endParaRPr lang="el-GR" altLang="el-GR" sz="4000" u="sng" dirty="0">
              <a:solidFill>
                <a:schemeClr val="tx2"/>
              </a:solidFill>
              <a:latin typeface="+mn-lt"/>
            </a:endParaRPr>
          </a:p>
        </p:txBody>
      </p:sp>
      <p:sp>
        <p:nvSpPr>
          <p:cNvPr id="7" name="Rectangle 3" descr="Η μεταβλητή αντιπροσωπεύει ένα κομμάτι μνήμης.&#10;Μεταβλητές Ενός Τύπου Δεδομένων,&#10;int, char, byte, float, double, string&#10;&#10;int x ίσο με 45,&#10;double y ίσο με 45 τελεία 12.&#10;Μεταβλητών ενός τύπου Αναφοράς,&#10;Μια μεταβλητή η οποία αποθηκεύει ένα object ή ένα array &#10;στην ουσία αποθηκεύει μια αναφορά στο αντικείμενο ή το array,&#10;Μια αναφορά είναι μια θέση μνήμης όπου το αντικείμενο ή ο πίνακας αποθηκεύονται,&#10;Time3 t1,&#10;t1 ίσο με new Time3,11, 45, 59.&#10;"/>
          <p:cNvSpPr txBox="1">
            <a:spLocks noChangeArrowheads="1"/>
          </p:cNvSpPr>
          <p:nvPr/>
        </p:nvSpPr>
        <p:spPr>
          <a:xfrm>
            <a:off x="539552" y="1229072"/>
            <a:ext cx="7772400" cy="464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Clr>
                <a:schemeClr val="tx1"/>
              </a:buClr>
              <a:buFont typeface="Wingdings" panose="05000000000000000000" pitchFamily="2" charset="2"/>
              <a:buChar char="q"/>
            </a:pPr>
            <a:r>
              <a:rPr lang="el-GR" altLang="el-GR" sz="2000" dirty="0" smtClean="0"/>
              <a:t>Η μεταβλητή αντιπροσωπεύει ένα κομμάτι </a:t>
            </a:r>
            <a:r>
              <a:rPr lang="el-GR" altLang="el-GR" sz="2000" dirty="0" smtClean="0"/>
              <a:t>μνήμης.</a:t>
            </a:r>
            <a:endParaRPr lang="en-US" altLang="el-GR" sz="2000" dirty="0" smtClean="0"/>
          </a:p>
          <a:p>
            <a:pPr>
              <a:lnSpc>
                <a:spcPct val="90000"/>
              </a:lnSpc>
              <a:buClr>
                <a:schemeClr val="tx1"/>
              </a:buClr>
              <a:buFont typeface="Wingdings" panose="05000000000000000000" pitchFamily="2" charset="2"/>
              <a:buChar char="q"/>
            </a:pPr>
            <a:r>
              <a:rPr lang="el-GR" altLang="el-GR" sz="2000" dirty="0" smtClean="0"/>
              <a:t>Μεταβλητές Ενός Τύπου </a:t>
            </a:r>
            <a:r>
              <a:rPr lang="el-GR" altLang="el-GR" sz="2000" dirty="0" smtClean="0"/>
              <a:t>Δεδομένων,</a:t>
            </a:r>
            <a:endParaRPr lang="en-US" altLang="el-GR" sz="2000" dirty="0" smtClean="0"/>
          </a:p>
          <a:p>
            <a:pPr lvl="1">
              <a:lnSpc>
                <a:spcPct val="90000"/>
              </a:lnSpc>
              <a:buClr>
                <a:schemeClr val="tx1"/>
              </a:buClr>
              <a:buFont typeface="Wingdings" panose="05000000000000000000" pitchFamily="2" charset="2"/>
              <a:buChar char="§"/>
            </a:pPr>
            <a:r>
              <a:rPr lang="en-US" altLang="el-GR" sz="2000" dirty="0" err="1" smtClean="0"/>
              <a:t>int</a:t>
            </a:r>
            <a:r>
              <a:rPr lang="en-US" altLang="el-GR" sz="2000" dirty="0" smtClean="0"/>
              <a:t>, char, byte, float, double, string</a:t>
            </a:r>
            <a:br>
              <a:rPr lang="en-US" altLang="el-GR" sz="2000" dirty="0" smtClean="0"/>
            </a:br>
            <a:r>
              <a:rPr lang="en-US" altLang="el-GR" sz="2000" dirty="0" smtClean="0"/>
              <a:t/>
            </a:r>
            <a:br>
              <a:rPr lang="en-US" altLang="el-GR" sz="2000" dirty="0" smtClean="0"/>
            </a:br>
            <a:r>
              <a:rPr lang="en-US" altLang="el-GR" sz="2000" dirty="0" err="1" smtClean="0"/>
              <a:t>int</a:t>
            </a:r>
            <a:r>
              <a:rPr lang="en-US" altLang="el-GR" sz="2000" dirty="0" smtClean="0"/>
              <a:t> x = 45;</a:t>
            </a:r>
            <a:br>
              <a:rPr lang="en-US" altLang="el-GR" sz="2000" dirty="0" smtClean="0"/>
            </a:br>
            <a:r>
              <a:rPr lang="en-US" altLang="el-GR" sz="2000" dirty="0" smtClean="0"/>
              <a:t>double y = 45.12;</a:t>
            </a:r>
          </a:p>
          <a:p>
            <a:pPr>
              <a:lnSpc>
                <a:spcPct val="90000"/>
              </a:lnSpc>
              <a:buClr>
                <a:schemeClr val="tx1"/>
              </a:buClr>
              <a:buFont typeface="Wingdings" panose="05000000000000000000" pitchFamily="2" charset="2"/>
              <a:buChar char="q"/>
            </a:pPr>
            <a:r>
              <a:rPr lang="el-GR" altLang="el-GR" sz="2000" dirty="0" smtClean="0"/>
              <a:t>Μεταβλητών ενός τύπου </a:t>
            </a:r>
            <a:r>
              <a:rPr lang="el-GR" altLang="el-GR" sz="2000" dirty="0" smtClean="0"/>
              <a:t>Αναφοράς,</a:t>
            </a:r>
            <a:endParaRPr lang="en-US" altLang="el-GR" sz="2000" dirty="0" smtClean="0"/>
          </a:p>
          <a:p>
            <a:pPr lvl="1">
              <a:lnSpc>
                <a:spcPct val="90000"/>
              </a:lnSpc>
              <a:buClr>
                <a:schemeClr val="tx1"/>
              </a:buClr>
              <a:buFont typeface="Wingdings" panose="05000000000000000000" pitchFamily="2" charset="2"/>
              <a:buChar char="§"/>
            </a:pPr>
            <a:r>
              <a:rPr lang="el-GR" altLang="el-GR" sz="2000" dirty="0" smtClean="0"/>
              <a:t>Μια μεταβλητή η οποία αποθηκεύει ένα </a:t>
            </a:r>
            <a:r>
              <a:rPr lang="en-US" altLang="el-GR" sz="2000" dirty="0" smtClean="0"/>
              <a:t>object </a:t>
            </a:r>
            <a:r>
              <a:rPr lang="el-GR" altLang="el-GR" sz="2000" dirty="0" smtClean="0"/>
              <a:t>ή ένα </a:t>
            </a:r>
            <a:r>
              <a:rPr lang="en-US" altLang="el-GR" sz="2000" dirty="0" smtClean="0"/>
              <a:t>array </a:t>
            </a:r>
            <a:br>
              <a:rPr lang="en-US" altLang="el-GR" sz="2000" dirty="0" smtClean="0"/>
            </a:br>
            <a:r>
              <a:rPr lang="el-GR" altLang="el-GR" sz="2000" dirty="0" smtClean="0"/>
              <a:t>στην ουσία αποθηκεύει μια αναφορά στο αντικείμενο ή το </a:t>
            </a:r>
            <a:r>
              <a:rPr lang="en-US" altLang="el-GR" sz="2000" dirty="0" smtClean="0"/>
              <a:t>array</a:t>
            </a:r>
            <a:r>
              <a:rPr lang="el-GR" altLang="el-GR" sz="2000" dirty="0" smtClean="0"/>
              <a:t>,</a:t>
            </a:r>
            <a:endParaRPr lang="en-US" altLang="el-GR" sz="2000" dirty="0" smtClean="0"/>
          </a:p>
          <a:p>
            <a:pPr lvl="1">
              <a:lnSpc>
                <a:spcPct val="90000"/>
              </a:lnSpc>
              <a:buClr>
                <a:schemeClr val="tx1"/>
              </a:buClr>
              <a:buFont typeface="Wingdings" panose="05000000000000000000" pitchFamily="2" charset="2"/>
              <a:buChar char="§"/>
            </a:pPr>
            <a:r>
              <a:rPr lang="el-GR" altLang="el-GR" sz="2000" dirty="0" smtClean="0"/>
              <a:t>Μια αναφορά είναι μια θέση μνήμης όπου το αντικείμενο ή ο πίνακας αποθηκεύονται.</a:t>
            </a:r>
            <a:r>
              <a:rPr lang="en-US" altLang="el-GR" sz="2000" dirty="0" smtClean="0"/>
              <a:t/>
            </a:r>
            <a:br>
              <a:rPr lang="en-US" altLang="el-GR" sz="2000" dirty="0" smtClean="0"/>
            </a:br>
            <a:r>
              <a:rPr lang="en-US" altLang="el-GR" sz="2000" dirty="0" smtClean="0"/>
              <a:t>Time3 t1;</a:t>
            </a:r>
            <a:br>
              <a:rPr lang="en-US" altLang="el-GR" sz="2000" dirty="0" smtClean="0"/>
            </a:br>
            <a:r>
              <a:rPr lang="en-US" altLang="el-GR" sz="2000" dirty="0" smtClean="0"/>
              <a:t>t1 = new Time3(11, 45, 59);</a:t>
            </a:r>
          </a:p>
        </p:txBody>
      </p:sp>
      <p:sp>
        <p:nvSpPr>
          <p:cNvPr id="8" name="Rectangle 4" descr="[DECORATIVE]"/>
          <p:cNvSpPr>
            <a:spLocks noChangeArrowheads="1"/>
          </p:cNvSpPr>
          <p:nvPr/>
        </p:nvSpPr>
        <p:spPr bwMode="auto">
          <a:xfrm>
            <a:off x="7010400" y="1676400"/>
            <a:ext cx="1371600" cy="381000"/>
          </a:xfrm>
          <a:prstGeom prst="rect">
            <a:avLst/>
          </a:prstGeom>
          <a:solidFill>
            <a:srgbClr val="CCECFF"/>
          </a:solidFill>
          <a:ln w="25400">
            <a:solidFill>
              <a:schemeClr val="tx1"/>
            </a:solidFill>
            <a:miter lim="800000"/>
            <a:headEnd/>
            <a:tailEnd/>
          </a:ln>
        </p:spPr>
        <p:txBody>
          <a:bodyPr wrap="none" anchor="ct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solidFill>
                <a:srgbClr val="000000"/>
              </a:solidFill>
            </a:endParaRPr>
          </a:p>
        </p:txBody>
      </p:sp>
      <p:sp>
        <p:nvSpPr>
          <p:cNvPr id="9" name="Text Box 5"/>
          <p:cNvSpPr txBox="1">
            <a:spLocks noChangeArrowheads="1"/>
          </p:cNvSpPr>
          <p:nvPr>
            <p:custDataLst>
              <p:tags r:id="rId3"/>
            </p:custDataLst>
          </p:nvPr>
        </p:nvSpPr>
        <p:spPr bwMode="auto">
          <a:xfrm>
            <a:off x="7086600" y="16764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en-US" altLang="el-GR" sz="1600" b="1" dirty="0">
                <a:solidFill>
                  <a:srgbClr val="000000"/>
                </a:solidFill>
                <a:cs typeface="Times New Roman" pitchFamily="18" charset="0"/>
              </a:rPr>
              <a:t>45</a:t>
            </a:r>
          </a:p>
        </p:txBody>
      </p:sp>
      <p:sp>
        <p:nvSpPr>
          <p:cNvPr id="10" name="Text Box 6" descr="."/>
          <p:cNvSpPr txBox="1">
            <a:spLocks noChangeArrowheads="1"/>
          </p:cNvSpPr>
          <p:nvPr>
            <p:custDataLst>
              <p:tags r:id="rId4"/>
            </p:custDataLst>
          </p:nvPr>
        </p:nvSpPr>
        <p:spPr bwMode="auto">
          <a:xfrm>
            <a:off x="6546850" y="16002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l-GR" dirty="0">
                <a:solidFill>
                  <a:srgbClr val="000000"/>
                </a:solidFill>
              </a:rPr>
              <a:t>x</a:t>
            </a:r>
          </a:p>
        </p:txBody>
      </p:sp>
      <p:sp>
        <p:nvSpPr>
          <p:cNvPr id="11" name="Rectangle 7" descr="[DECORATIVE]"/>
          <p:cNvSpPr>
            <a:spLocks noChangeArrowheads="1"/>
          </p:cNvSpPr>
          <p:nvPr/>
        </p:nvSpPr>
        <p:spPr bwMode="auto">
          <a:xfrm>
            <a:off x="7010400" y="2362200"/>
            <a:ext cx="1371600" cy="381000"/>
          </a:xfrm>
          <a:prstGeom prst="rect">
            <a:avLst/>
          </a:prstGeom>
          <a:solidFill>
            <a:srgbClr val="CCECFF"/>
          </a:solidFill>
          <a:ln w="25400">
            <a:solidFill>
              <a:schemeClr val="tx1"/>
            </a:solidFill>
            <a:miter lim="800000"/>
            <a:headEnd/>
            <a:tailEnd/>
          </a:ln>
        </p:spPr>
        <p:txBody>
          <a:bodyPr wrap="none" anchor="ct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solidFill>
                <a:srgbClr val="000000"/>
              </a:solidFill>
            </a:endParaRPr>
          </a:p>
        </p:txBody>
      </p:sp>
      <p:sp>
        <p:nvSpPr>
          <p:cNvPr id="12" name="Text Box 8"/>
          <p:cNvSpPr txBox="1">
            <a:spLocks noChangeArrowheads="1"/>
          </p:cNvSpPr>
          <p:nvPr>
            <p:custDataLst>
              <p:tags r:id="rId5"/>
            </p:custDataLst>
          </p:nvPr>
        </p:nvSpPr>
        <p:spPr bwMode="auto">
          <a:xfrm>
            <a:off x="7086600" y="23622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en-US" altLang="el-GR" sz="1600" b="1" dirty="0">
                <a:solidFill>
                  <a:srgbClr val="000000"/>
                </a:solidFill>
                <a:cs typeface="Times New Roman" pitchFamily="18" charset="0"/>
              </a:rPr>
              <a:t>45.12</a:t>
            </a:r>
          </a:p>
        </p:txBody>
      </p:sp>
      <p:sp>
        <p:nvSpPr>
          <p:cNvPr id="13" name="Text Box 9" descr="."/>
          <p:cNvSpPr txBox="1">
            <a:spLocks noChangeArrowheads="1"/>
          </p:cNvSpPr>
          <p:nvPr>
            <p:custDataLst>
              <p:tags r:id="rId6"/>
            </p:custDataLst>
          </p:nvPr>
        </p:nvSpPr>
        <p:spPr bwMode="auto">
          <a:xfrm>
            <a:off x="6546850" y="22860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l-GR" dirty="0">
                <a:solidFill>
                  <a:srgbClr val="000000"/>
                </a:solidFill>
              </a:rPr>
              <a:t>y</a:t>
            </a:r>
          </a:p>
        </p:txBody>
      </p:sp>
      <p:sp>
        <p:nvSpPr>
          <p:cNvPr id="14" name="Rectangle 10" descr="[DECORATIVE]"/>
          <p:cNvSpPr>
            <a:spLocks noChangeArrowheads="1"/>
          </p:cNvSpPr>
          <p:nvPr/>
        </p:nvSpPr>
        <p:spPr bwMode="auto">
          <a:xfrm>
            <a:off x="6477000" y="4800600"/>
            <a:ext cx="1371600" cy="381000"/>
          </a:xfrm>
          <a:prstGeom prst="rect">
            <a:avLst/>
          </a:prstGeom>
          <a:solidFill>
            <a:srgbClr val="CCECFF"/>
          </a:solidFill>
          <a:ln w="25400">
            <a:solidFill>
              <a:schemeClr val="tx1"/>
            </a:solidFill>
            <a:miter lim="800000"/>
            <a:headEnd/>
            <a:tailEnd/>
          </a:ln>
        </p:spPr>
        <p:txBody>
          <a:bodyPr wrap="none" anchor="ct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solidFill>
                <a:srgbClr val="000000"/>
              </a:solidFill>
            </a:endParaRPr>
          </a:p>
        </p:txBody>
      </p:sp>
      <p:grpSp>
        <p:nvGrpSpPr>
          <p:cNvPr id="15" name="Group 11" descr="[DECORATIVE]"/>
          <p:cNvGrpSpPr>
            <a:grpSpLocks/>
          </p:cNvGrpSpPr>
          <p:nvPr/>
        </p:nvGrpSpPr>
        <p:grpSpPr bwMode="auto">
          <a:xfrm>
            <a:off x="8305800" y="4876800"/>
            <a:ext cx="609600" cy="685800"/>
            <a:chOff x="5232" y="816"/>
            <a:chExt cx="384" cy="432"/>
          </a:xfrm>
        </p:grpSpPr>
        <p:sp>
          <p:nvSpPr>
            <p:cNvPr id="16" name="Rectangle 12" descr="[DECORATIVE]"/>
            <p:cNvSpPr>
              <a:spLocks noChangeArrowheads="1"/>
            </p:cNvSpPr>
            <p:nvPr/>
          </p:nvSpPr>
          <p:spPr bwMode="auto">
            <a:xfrm>
              <a:off x="5232" y="816"/>
              <a:ext cx="384" cy="144"/>
            </a:xfrm>
            <a:prstGeom prst="rect">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solidFill>
                  <a:srgbClr val="000000"/>
                </a:solidFill>
              </a:endParaRPr>
            </a:p>
          </p:txBody>
        </p:sp>
        <p:sp>
          <p:nvSpPr>
            <p:cNvPr id="17" name="Rectangle 13" descr="[DECORATIVE]"/>
            <p:cNvSpPr>
              <a:spLocks noChangeArrowheads="1"/>
            </p:cNvSpPr>
            <p:nvPr/>
          </p:nvSpPr>
          <p:spPr bwMode="auto">
            <a:xfrm>
              <a:off x="5232" y="960"/>
              <a:ext cx="384" cy="144"/>
            </a:xfrm>
            <a:prstGeom prst="rect">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solidFill>
                  <a:srgbClr val="000000"/>
                </a:solidFill>
              </a:endParaRPr>
            </a:p>
          </p:txBody>
        </p:sp>
        <p:sp>
          <p:nvSpPr>
            <p:cNvPr id="18" name="Rectangle 14" descr="[DECORATIVE]"/>
            <p:cNvSpPr>
              <a:spLocks noChangeArrowheads="1"/>
            </p:cNvSpPr>
            <p:nvPr/>
          </p:nvSpPr>
          <p:spPr bwMode="auto">
            <a:xfrm>
              <a:off x="5232" y="1104"/>
              <a:ext cx="384" cy="144"/>
            </a:xfrm>
            <a:prstGeom prst="rect">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solidFill>
                  <a:srgbClr val="000000"/>
                </a:solidFill>
              </a:endParaRPr>
            </a:p>
          </p:txBody>
        </p:sp>
      </p:grpSp>
      <p:sp>
        <p:nvSpPr>
          <p:cNvPr id="19" name="Line 15"/>
          <p:cNvSpPr>
            <a:spLocks noChangeShapeType="1"/>
          </p:cNvSpPr>
          <p:nvPr/>
        </p:nvSpPr>
        <p:spPr bwMode="auto">
          <a:xfrm>
            <a:off x="7848600" y="4953000"/>
            <a:ext cx="457200" cy="76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0" name="Text Box 16" descr="."/>
          <p:cNvSpPr txBox="1">
            <a:spLocks noChangeArrowheads="1"/>
          </p:cNvSpPr>
          <p:nvPr>
            <p:custDataLst>
              <p:tags r:id="rId7"/>
            </p:custDataLst>
          </p:nvPr>
        </p:nvSpPr>
        <p:spPr bwMode="auto">
          <a:xfrm>
            <a:off x="5984875" y="47244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l-GR" dirty="0">
                <a:solidFill>
                  <a:srgbClr val="000000"/>
                </a:solidFill>
              </a:rPr>
              <a:t>t1</a:t>
            </a:r>
          </a:p>
        </p:txBody>
      </p:sp>
      <p:grpSp>
        <p:nvGrpSpPr>
          <p:cNvPr id="21" name="Group 17" descr="[DECORATIVE]"/>
          <p:cNvGrpSpPr>
            <a:grpSpLocks/>
          </p:cNvGrpSpPr>
          <p:nvPr/>
        </p:nvGrpSpPr>
        <p:grpSpPr bwMode="auto">
          <a:xfrm>
            <a:off x="8305800" y="4876800"/>
            <a:ext cx="609600" cy="792163"/>
            <a:chOff x="5232" y="3072"/>
            <a:chExt cx="384" cy="499"/>
          </a:xfrm>
        </p:grpSpPr>
        <p:sp>
          <p:nvSpPr>
            <p:cNvPr id="23" name="Rectangle 18" descr="[DECORATIVE]"/>
            <p:cNvSpPr>
              <a:spLocks noChangeArrowheads="1"/>
            </p:cNvSpPr>
            <p:nvPr>
              <p:custDataLst>
                <p:tags r:id="rId8"/>
              </p:custDataLst>
            </p:nvPr>
          </p:nvSpPr>
          <p:spPr bwMode="auto">
            <a:xfrm>
              <a:off x="5232" y="3072"/>
              <a:ext cx="384" cy="144"/>
            </a:xfrm>
            <a:prstGeom prst="rect">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l-GR" dirty="0">
                  <a:solidFill>
                    <a:srgbClr val="000000"/>
                  </a:solidFill>
                </a:rPr>
                <a:t>11</a:t>
              </a:r>
            </a:p>
          </p:txBody>
        </p:sp>
        <p:sp>
          <p:nvSpPr>
            <p:cNvPr id="25" name="Rectangle 19" descr="[DECORATIVE]"/>
            <p:cNvSpPr>
              <a:spLocks noChangeArrowheads="1"/>
            </p:cNvSpPr>
            <p:nvPr>
              <p:custDataLst>
                <p:tags r:id="rId9"/>
              </p:custDataLst>
            </p:nvPr>
          </p:nvSpPr>
          <p:spPr bwMode="auto">
            <a:xfrm>
              <a:off x="5232" y="3216"/>
              <a:ext cx="384" cy="144"/>
            </a:xfrm>
            <a:prstGeom prst="rect">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l-GR" dirty="0">
                  <a:solidFill>
                    <a:srgbClr val="000000"/>
                  </a:solidFill>
                </a:rPr>
                <a:t>45</a:t>
              </a:r>
            </a:p>
          </p:txBody>
        </p:sp>
        <p:sp>
          <p:nvSpPr>
            <p:cNvPr id="26" name="Rectangle 20" descr="[DECORATIVE]"/>
            <p:cNvSpPr>
              <a:spLocks noChangeArrowheads="1"/>
            </p:cNvSpPr>
            <p:nvPr/>
          </p:nvSpPr>
          <p:spPr bwMode="auto">
            <a:xfrm>
              <a:off x="5232" y="3360"/>
              <a:ext cx="384" cy="144"/>
            </a:xfrm>
            <a:prstGeom prst="rect">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endParaRPr lang="el-GR" altLang="el-GR">
                <a:solidFill>
                  <a:srgbClr val="000000"/>
                </a:solidFill>
              </a:endParaRPr>
            </a:p>
          </p:txBody>
        </p:sp>
        <p:sp>
          <p:nvSpPr>
            <p:cNvPr id="27" name="Text Box 21" descr="[DECORATIVE]"/>
            <p:cNvSpPr txBox="1">
              <a:spLocks noChangeArrowheads="1"/>
            </p:cNvSpPr>
            <p:nvPr>
              <p:custDataLst>
                <p:tags r:id="rId10"/>
              </p:custDataLst>
            </p:nvPr>
          </p:nvSpPr>
          <p:spPr bwMode="auto">
            <a:xfrm>
              <a:off x="5284" y="3321"/>
              <a:ext cx="2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l-GR" dirty="0">
                  <a:solidFill>
                    <a:srgbClr val="000000"/>
                  </a:solidFill>
                </a:rPr>
                <a:t>59</a:t>
              </a:r>
            </a:p>
          </p:txBody>
        </p:sp>
      </p:gr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54</a:t>
            </a:fld>
            <a:endParaRPr lang="el-GR" sz="1400" dirty="0"/>
          </a:p>
        </p:txBody>
      </p:sp>
    </p:spTree>
    <p:custDataLst>
      <p:tags r:id="rId1"/>
    </p:custDataLst>
    <p:extLst>
      <p:ext uri="{BB962C8B-B14F-4D97-AF65-F5344CB8AC3E}">
        <p14:creationId xmlns:p14="http://schemas.microsoft.com/office/powerpoint/2010/main" val="10677368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24136"/>
          </a:xfrm>
        </p:spPr>
        <p:txBody>
          <a:bodyPr>
            <a:noAutofit/>
          </a:bodyPr>
          <a:lstStyle/>
          <a:p>
            <a:r>
              <a:rPr lang="el-GR" altLang="el-GR" sz="4000" u="sng" dirty="0" smtClean="0">
                <a:solidFill>
                  <a:schemeClr val="tx2"/>
                </a:solidFill>
              </a:rPr>
              <a:t>Εξηγήσεις για τους δύο τύπους μεταβλητών: Εκχώρηση τιμής </a:t>
            </a:r>
            <a:endParaRPr lang="el-GR" altLang="el-GR" sz="4000" u="sng" dirty="0">
              <a:solidFill>
                <a:schemeClr val="tx2"/>
              </a:solidFill>
              <a:latin typeface="+mn-lt"/>
            </a:endParaRPr>
          </a:p>
        </p:txBody>
      </p:sp>
      <p:sp>
        <p:nvSpPr>
          <p:cNvPr id="7" name="Rectangle 3" descr="Η εκχώρηση τιμής μιας μεταβλητής τύπου &#10;δεδομένων σε μια άλλη αντιγράφει την τιμή,&#10;int x ίσο με 45,&#10;double y ίσο με 45 τελεία 12,&#10;int z,&#10;z ίσο με x.&#10;Η εκχώρηση τιμής μιας μεταβλητής αναφοράς σε μια άλλη μεταβλητή αναφοράς αντιγράφει τη διεύθυνση,&#10;Time3 t1,&#10;t1 ίσο με new Time3,11, 45, 59,&#10;&#10;Time3 t2,&#10;t2 ίσο με t1.&#10;"/>
          <p:cNvSpPr txBox="1">
            <a:spLocks noChangeArrowheads="1"/>
          </p:cNvSpPr>
          <p:nvPr/>
        </p:nvSpPr>
        <p:spPr>
          <a:xfrm>
            <a:off x="533400" y="1600200"/>
            <a:ext cx="7772400" cy="464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000" dirty="0" smtClean="0"/>
              <a:t>Η εκχώρηση τιμής μιας μεταβλητής τύπου </a:t>
            </a:r>
            <a:r>
              <a:rPr lang="en-US" altLang="el-GR" sz="2000" dirty="0" smtClean="0"/>
              <a:t/>
            </a:r>
            <a:br>
              <a:rPr lang="en-US" altLang="el-GR" sz="2000" dirty="0" smtClean="0"/>
            </a:br>
            <a:r>
              <a:rPr lang="el-GR" altLang="el-GR" sz="2000" dirty="0" smtClean="0"/>
              <a:t>δεδομένων σε μια άλλη αντιγράφει την </a:t>
            </a:r>
            <a:r>
              <a:rPr lang="el-GR" altLang="el-GR" sz="2000" dirty="0" smtClean="0"/>
              <a:t>τιμή,</a:t>
            </a:r>
            <a:r>
              <a:rPr lang="en-US" altLang="el-GR" sz="2000" dirty="0" smtClean="0"/>
              <a:t/>
            </a:r>
            <a:br>
              <a:rPr lang="en-US" altLang="el-GR" sz="2000" dirty="0" smtClean="0"/>
            </a:br>
            <a:r>
              <a:rPr lang="en-US" altLang="el-GR" sz="2000" dirty="0" err="1" smtClean="0"/>
              <a:t>int</a:t>
            </a:r>
            <a:r>
              <a:rPr lang="en-US" altLang="el-GR" sz="2000" dirty="0" smtClean="0"/>
              <a:t> x = 45;</a:t>
            </a:r>
            <a:br>
              <a:rPr lang="en-US" altLang="el-GR" sz="2000" dirty="0" smtClean="0"/>
            </a:br>
            <a:r>
              <a:rPr lang="en-US" altLang="el-GR" sz="2000" dirty="0" smtClean="0"/>
              <a:t>double y = 45.12;</a:t>
            </a:r>
            <a:br>
              <a:rPr lang="en-US" altLang="el-GR" sz="2000" dirty="0" smtClean="0"/>
            </a:br>
            <a:r>
              <a:rPr lang="en-US" altLang="el-GR" sz="2000" dirty="0" err="1" smtClean="0"/>
              <a:t>int</a:t>
            </a:r>
            <a:r>
              <a:rPr lang="en-US" altLang="el-GR" sz="2000" dirty="0" smtClean="0"/>
              <a:t> z;</a:t>
            </a:r>
            <a:br>
              <a:rPr lang="en-US" altLang="el-GR" sz="2000" dirty="0" smtClean="0"/>
            </a:br>
            <a:r>
              <a:rPr lang="en-US" altLang="el-GR" sz="2000" dirty="0" smtClean="0"/>
              <a:t>z = x;</a:t>
            </a:r>
          </a:p>
          <a:p>
            <a:pPr>
              <a:buFont typeface="Wingdings" panose="05000000000000000000" pitchFamily="2" charset="2"/>
              <a:buChar char="q"/>
            </a:pPr>
            <a:r>
              <a:rPr lang="el-GR" altLang="el-GR" sz="2000" dirty="0" smtClean="0"/>
              <a:t>Η εκχώρηση τιμής μιας μεταβλητής αναφοράς σε μια άλλη μεταβλητή αναφοράς αντιγράφει τη </a:t>
            </a:r>
            <a:r>
              <a:rPr lang="el-GR" altLang="el-GR" sz="2000" dirty="0" smtClean="0"/>
              <a:t>διεύθυνση,</a:t>
            </a:r>
            <a:r>
              <a:rPr lang="en-US" altLang="el-GR" sz="2000" dirty="0" smtClean="0"/>
              <a:t/>
            </a:r>
            <a:br>
              <a:rPr lang="en-US" altLang="el-GR" sz="2000" dirty="0" smtClean="0"/>
            </a:br>
            <a:r>
              <a:rPr lang="en-US" altLang="el-GR" sz="2000" dirty="0" smtClean="0"/>
              <a:t>Time3 t1;</a:t>
            </a:r>
            <a:br>
              <a:rPr lang="en-US" altLang="el-GR" sz="2000" dirty="0" smtClean="0"/>
            </a:br>
            <a:r>
              <a:rPr lang="en-US" altLang="el-GR" sz="2000" dirty="0" smtClean="0"/>
              <a:t>t1 = new Time3(11, 45, 59);</a:t>
            </a:r>
            <a:br>
              <a:rPr lang="en-US" altLang="el-GR" sz="2000" dirty="0" smtClean="0"/>
            </a:br>
            <a:r>
              <a:rPr lang="en-US" altLang="el-GR" sz="2000" dirty="0" smtClean="0"/>
              <a:t/>
            </a:r>
            <a:br>
              <a:rPr lang="en-US" altLang="el-GR" sz="2000" dirty="0" smtClean="0"/>
            </a:br>
            <a:r>
              <a:rPr lang="en-US" altLang="el-GR" sz="2000" dirty="0" smtClean="0"/>
              <a:t>Time3 t2;</a:t>
            </a:r>
            <a:br>
              <a:rPr lang="en-US" altLang="el-GR" sz="2000" dirty="0" smtClean="0"/>
            </a:br>
            <a:r>
              <a:rPr lang="en-US" altLang="el-GR" sz="2000" dirty="0" smtClean="0"/>
              <a:t>t2 = t1;</a:t>
            </a:r>
          </a:p>
        </p:txBody>
      </p:sp>
      <p:sp>
        <p:nvSpPr>
          <p:cNvPr id="8" name="Rectangle 4" descr="[DECORATIVE]"/>
          <p:cNvSpPr>
            <a:spLocks noChangeArrowheads="1"/>
          </p:cNvSpPr>
          <p:nvPr/>
        </p:nvSpPr>
        <p:spPr bwMode="auto">
          <a:xfrm>
            <a:off x="6477000" y="4800600"/>
            <a:ext cx="1371600" cy="381000"/>
          </a:xfrm>
          <a:prstGeom prst="rect">
            <a:avLst/>
          </a:prstGeom>
          <a:solidFill>
            <a:srgbClr val="CCECFF"/>
          </a:solidFill>
          <a:ln w="25400">
            <a:solidFill>
              <a:schemeClr val="tx1"/>
            </a:solidFill>
            <a:miter lim="800000"/>
            <a:headEnd/>
            <a:tailEnd/>
          </a:ln>
        </p:spPr>
        <p:txBody>
          <a:bodyPr wrap="none" anchor="ct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solidFill>
                <a:srgbClr val="000000"/>
              </a:solidFill>
            </a:endParaRPr>
          </a:p>
        </p:txBody>
      </p:sp>
      <p:sp>
        <p:nvSpPr>
          <p:cNvPr id="9" name="Line 5"/>
          <p:cNvSpPr>
            <a:spLocks noChangeShapeType="1"/>
          </p:cNvSpPr>
          <p:nvPr/>
        </p:nvSpPr>
        <p:spPr bwMode="auto">
          <a:xfrm>
            <a:off x="7848600" y="4953000"/>
            <a:ext cx="457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0" name="Text Box 6" descr="."/>
          <p:cNvSpPr txBox="1">
            <a:spLocks noChangeArrowheads="1"/>
          </p:cNvSpPr>
          <p:nvPr>
            <p:custDataLst>
              <p:tags r:id="rId3"/>
            </p:custDataLst>
          </p:nvPr>
        </p:nvSpPr>
        <p:spPr bwMode="auto">
          <a:xfrm>
            <a:off x="5984875" y="47244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l-GR" dirty="0">
                <a:solidFill>
                  <a:srgbClr val="000000"/>
                </a:solidFill>
              </a:rPr>
              <a:t>t1</a:t>
            </a:r>
          </a:p>
        </p:txBody>
      </p:sp>
      <p:sp>
        <p:nvSpPr>
          <p:cNvPr id="11" name="Rectangle 7" descr="[DECORATIVE]"/>
          <p:cNvSpPr>
            <a:spLocks noChangeArrowheads="1"/>
          </p:cNvSpPr>
          <p:nvPr/>
        </p:nvSpPr>
        <p:spPr bwMode="auto">
          <a:xfrm>
            <a:off x="7010400" y="1676400"/>
            <a:ext cx="1371600" cy="381000"/>
          </a:xfrm>
          <a:prstGeom prst="rect">
            <a:avLst/>
          </a:prstGeom>
          <a:solidFill>
            <a:srgbClr val="CCECFF"/>
          </a:solidFill>
          <a:ln w="25400">
            <a:solidFill>
              <a:schemeClr val="tx1"/>
            </a:solidFill>
            <a:miter lim="800000"/>
            <a:headEnd/>
            <a:tailEnd/>
          </a:ln>
        </p:spPr>
        <p:txBody>
          <a:bodyPr wrap="none" anchor="ct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solidFill>
                <a:srgbClr val="000000"/>
              </a:solidFill>
            </a:endParaRPr>
          </a:p>
        </p:txBody>
      </p:sp>
      <p:sp>
        <p:nvSpPr>
          <p:cNvPr id="12" name="Text Box 8"/>
          <p:cNvSpPr txBox="1">
            <a:spLocks noChangeArrowheads="1"/>
          </p:cNvSpPr>
          <p:nvPr>
            <p:custDataLst>
              <p:tags r:id="rId4"/>
            </p:custDataLst>
          </p:nvPr>
        </p:nvSpPr>
        <p:spPr bwMode="auto">
          <a:xfrm>
            <a:off x="7086600" y="16764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en-US" altLang="el-GR" sz="1600" b="1" dirty="0">
                <a:solidFill>
                  <a:srgbClr val="000000"/>
                </a:solidFill>
                <a:cs typeface="Times New Roman" pitchFamily="18" charset="0"/>
              </a:rPr>
              <a:t>45</a:t>
            </a:r>
          </a:p>
        </p:txBody>
      </p:sp>
      <p:sp>
        <p:nvSpPr>
          <p:cNvPr id="13" name="Text Box 9" descr="."/>
          <p:cNvSpPr txBox="1">
            <a:spLocks noChangeArrowheads="1"/>
          </p:cNvSpPr>
          <p:nvPr>
            <p:custDataLst>
              <p:tags r:id="rId5"/>
            </p:custDataLst>
          </p:nvPr>
        </p:nvSpPr>
        <p:spPr bwMode="auto">
          <a:xfrm>
            <a:off x="6546850" y="16002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l-GR" dirty="0">
                <a:solidFill>
                  <a:srgbClr val="000000"/>
                </a:solidFill>
              </a:rPr>
              <a:t>x</a:t>
            </a:r>
          </a:p>
        </p:txBody>
      </p:sp>
      <p:sp>
        <p:nvSpPr>
          <p:cNvPr id="14" name="Rectangle 10" descr="[DECORATIVE]"/>
          <p:cNvSpPr>
            <a:spLocks noChangeArrowheads="1"/>
          </p:cNvSpPr>
          <p:nvPr/>
        </p:nvSpPr>
        <p:spPr bwMode="auto">
          <a:xfrm>
            <a:off x="7010400" y="2362200"/>
            <a:ext cx="1371600" cy="381000"/>
          </a:xfrm>
          <a:prstGeom prst="rect">
            <a:avLst/>
          </a:prstGeom>
          <a:solidFill>
            <a:srgbClr val="CCECFF"/>
          </a:solidFill>
          <a:ln w="25400">
            <a:solidFill>
              <a:schemeClr val="tx1"/>
            </a:solidFill>
            <a:miter lim="800000"/>
            <a:headEnd/>
            <a:tailEnd/>
          </a:ln>
        </p:spPr>
        <p:txBody>
          <a:bodyPr wrap="none" anchor="ct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solidFill>
                <a:srgbClr val="000000"/>
              </a:solidFill>
            </a:endParaRPr>
          </a:p>
        </p:txBody>
      </p:sp>
      <p:sp>
        <p:nvSpPr>
          <p:cNvPr id="15" name="Text Box 11"/>
          <p:cNvSpPr txBox="1">
            <a:spLocks noChangeArrowheads="1"/>
          </p:cNvSpPr>
          <p:nvPr>
            <p:custDataLst>
              <p:tags r:id="rId6"/>
            </p:custDataLst>
          </p:nvPr>
        </p:nvSpPr>
        <p:spPr bwMode="auto">
          <a:xfrm>
            <a:off x="7086600" y="23622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en-US" altLang="el-GR" sz="1600" b="1" dirty="0">
                <a:solidFill>
                  <a:srgbClr val="000000"/>
                </a:solidFill>
                <a:cs typeface="Times New Roman" pitchFamily="18" charset="0"/>
              </a:rPr>
              <a:t>45.12</a:t>
            </a:r>
          </a:p>
        </p:txBody>
      </p:sp>
      <p:sp>
        <p:nvSpPr>
          <p:cNvPr id="16" name="Text Box 12" descr="."/>
          <p:cNvSpPr txBox="1">
            <a:spLocks noChangeArrowheads="1"/>
          </p:cNvSpPr>
          <p:nvPr>
            <p:custDataLst>
              <p:tags r:id="rId7"/>
            </p:custDataLst>
          </p:nvPr>
        </p:nvSpPr>
        <p:spPr bwMode="auto">
          <a:xfrm>
            <a:off x="6546850" y="22860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l-GR" dirty="0">
                <a:solidFill>
                  <a:srgbClr val="000000"/>
                </a:solidFill>
              </a:rPr>
              <a:t>y</a:t>
            </a:r>
          </a:p>
        </p:txBody>
      </p:sp>
      <p:grpSp>
        <p:nvGrpSpPr>
          <p:cNvPr id="17" name="Group 13" descr="[DECORATIVE]"/>
          <p:cNvGrpSpPr>
            <a:grpSpLocks/>
          </p:cNvGrpSpPr>
          <p:nvPr/>
        </p:nvGrpSpPr>
        <p:grpSpPr bwMode="auto">
          <a:xfrm>
            <a:off x="6553200" y="2955925"/>
            <a:ext cx="1828800" cy="473075"/>
            <a:chOff x="4128" y="1862"/>
            <a:chExt cx="1152" cy="298"/>
          </a:xfrm>
        </p:grpSpPr>
        <p:sp>
          <p:nvSpPr>
            <p:cNvPr id="18" name="Rectangle 14" descr="[DECORATIVE]"/>
            <p:cNvSpPr>
              <a:spLocks noChangeArrowheads="1"/>
            </p:cNvSpPr>
            <p:nvPr/>
          </p:nvSpPr>
          <p:spPr bwMode="auto">
            <a:xfrm>
              <a:off x="4416" y="1920"/>
              <a:ext cx="864" cy="240"/>
            </a:xfrm>
            <a:prstGeom prst="rect">
              <a:avLst/>
            </a:prstGeom>
            <a:solidFill>
              <a:srgbClr val="CCECFF"/>
            </a:solidFill>
            <a:ln w="25400">
              <a:solidFill>
                <a:schemeClr val="tx1"/>
              </a:solidFill>
              <a:miter lim="800000"/>
              <a:headEnd/>
              <a:tailEnd/>
            </a:ln>
          </p:spPr>
          <p:txBody>
            <a:bodyPr wrap="none" anchor="ct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solidFill>
                  <a:srgbClr val="000000"/>
                </a:solidFill>
              </a:endParaRPr>
            </a:p>
          </p:txBody>
        </p:sp>
        <p:sp>
          <p:nvSpPr>
            <p:cNvPr id="19" name="Text Box 15" descr="[DECORATIVE]"/>
            <p:cNvSpPr txBox="1">
              <a:spLocks noChangeArrowheads="1"/>
            </p:cNvSpPr>
            <p:nvPr>
              <p:custDataLst>
                <p:tags r:id="rId12"/>
              </p:custDataLst>
            </p:nvPr>
          </p:nvSpPr>
          <p:spPr bwMode="auto">
            <a:xfrm>
              <a:off x="4128" y="1862"/>
              <a:ext cx="18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l-GR" dirty="0">
                  <a:solidFill>
                    <a:srgbClr val="000000"/>
                  </a:solidFill>
                </a:rPr>
                <a:t>z</a:t>
              </a:r>
            </a:p>
          </p:txBody>
        </p:sp>
        <p:sp>
          <p:nvSpPr>
            <p:cNvPr id="20" name="Text Box 16" descr="[DECORATIVE]"/>
            <p:cNvSpPr txBox="1">
              <a:spLocks noChangeArrowheads="1"/>
            </p:cNvSpPr>
            <p:nvPr>
              <p:custDataLst>
                <p:tags r:id="rId13"/>
              </p:custDataLst>
            </p:nvPr>
          </p:nvSpPr>
          <p:spPr bwMode="auto">
            <a:xfrm>
              <a:off x="4464" y="1920"/>
              <a:ext cx="7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en-US" altLang="el-GR" sz="1600" b="1" dirty="0">
                  <a:solidFill>
                    <a:srgbClr val="000000"/>
                  </a:solidFill>
                  <a:cs typeface="Times New Roman" pitchFamily="18" charset="0"/>
                </a:rPr>
                <a:t>45</a:t>
              </a:r>
            </a:p>
          </p:txBody>
        </p:sp>
      </p:grpSp>
      <p:grpSp>
        <p:nvGrpSpPr>
          <p:cNvPr id="21" name="Group 17" descr="[DECORATIVE]"/>
          <p:cNvGrpSpPr>
            <a:grpSpLocks/>
          </p:cNvGrpSpPr>
          <p:nvPr/>
        </p:nvGrpSpPr>
        <p:grpSpPr bwMode="auto">
          <a:xfrm>
            <a:off x="6019800" y="4953000"/>
            <a:ext cx="2286000" cy="1295400"/>
            <a:chOff x="3792" y="3120"/>
            <a:chExt cx="1440" cy="816"/>
          </a:xfrm>
        </p:grpSpPr>
        <p:sp>
          <p:nvSpPr>
            <p:cNvPr id="23" name="Rectangle 18" descr="[DECORATIVE]"/>
            <p:cNvSpPr>
              <a:spLocks noChangeArrowheads="1"/>
            </p:cNvSpPr>
            <p:nvPr/>
          </p:nvSpPr>
          <p:spPr bwMode="auto">
            <a:xfrm>
              <a:off x="4080" y="3696"/>
              <a:ext cx="864" cy="240"/>
            </a:xfrm>
            <a:prstGeom prst="rect">
              <a:avLst/>
            </a:prstGeom>
            <a:solidFill>
              <a:srgbClr val="CCECFF"/>
            </a:solidFill>
            <a:ln w="25400">
              <a:solidFill>
                <a:schemeClr val="tx1"/>
              </a:solidFill>
              <a:miter lim="800000"/>
              <a:headEnd/>
              <a:tailEnd/>
            </a:ln>
          </p:spPr>
          <p:txBody>
            <a:bodyPr wrap="none" anchor="ct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solidFill>
                  <a:srgbClr val="000000"/>
                </a:solidFill>
              </a:endParaRPr>
            </a:p>
          </p:txBody>
        </p:sp>
        <p:sp>
          <p:nvSpPr>
            <p:cNvPr id="25" name="Text Box 19" descr="[DECORATIVE]"/>
            <p:cNvSpPr txBox="1">
              <a:spLocks noChangeArrowheads="1"/>
            </p:cNvSpPr>
            <p:nvPr>
              <p:custDataLst>
                <p:tags r:id="rId11"/>
              </p:custDataLst>
            </p:nvPr>
          </p:nvSpPr>
          <p:spPr bwMode="auto">
            <a:xfrm>
              <a:off x="3792" y="3638"/>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l-GR" dirty="0">
                  <a:solidFill>
                    <a:srgbClr val="000000"/>
                  </a:solidFill>
                </a:rPr>
                <a:t>t2</a:t>
              </a:r>
            </a:p>
          </p:txBody>
        </p:sp>
        <p:sp>
          <p:nvSpPr>
            <p:cNvPr id="26" name="Line 20" descr="[DECORATIVE]"/>
            <p:cNvSpPr>
              <a:spLocks noChangeShapeType="1"/>
            </p:cNvSpPr>
            <p:nvPr/>
          </p:nvSpPr>
          <p:spPr bwMode="auto">
            <a:xfrm flipV="1">
              <a:off x="4944" y="3120"/>
              <a:ext cx="288" cy="6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grpSp>
        <p:nvGrpSpPr>
          <p:cNvPr id="27" name="Group 21" descr="[DECORATIVE]"/>
          <p:cNvGrpSpPr>
            <a:grpSpLocks/>
          </p:cNvGrpSpPr>
          <p:nvPr/>
        </p:nvGrpSpPr>
        <p:grpSpPr bwMode="auto">
          <a:xfrm>
            <a:off x="8305800" y="4876800"/>
            <a:ext cx="609600" cy="792163"/>
            <a:chOff x="5232" y="3072"/>
            <a:chExt cx="384" cy="499"/>
          </a:xfrm>
        </p:grpSpPr>
        <p:sp>
          <p:nvSpPr>
            <p:cNvPr id="28" name="Rectangle 22" descr="[DECORATIVE]"/>
            <p:cNvSpPr>
              <a:spLocks noChangeArrowheads="1"/>
            </p:cNvSpPr>
            <p:nvPr>
              <p:custDataLst>
                <p:tags r:id="rId8"/>
              </p:custDataLst>
            </p:nvPr>
          </p:nvSpPr>
          <p:spPr bwMode="auto">
            <a:xfrm>
              <a:off x="5232" y="3072"/>
              <a:ext cx="384" cy="144"/>
            </a:xfrm>
            <a:prstGeom prst="rect">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l-GR" dirty="0">
                  <a:solidFill>
                    <a:srgbClr val="000000"/>
                  </a:solidFill>
                </a:rPr>
                <a:t>11</a:t>
              </a:r>
            </a:p>
          </p:txBody>
        </p:sp>
        <p:sp>
          <p:nvSpPr>
            <p:cNvPr id="29" name="Rectangle 23" descr="[DECORATIVE]"/>
            <p:cNvSpPr>
              <a:spLocks noChangeArrowheads="1"/>
            </p:cNvSpPr>
            <p:nvPr>
              <p:custDataLst>
                <p:tags r:id="rId9"/>
              </p:custDataLst>
            </p:nvPr>
          </p:nvSpPr>
          <p:spPr bwMode="auto">
            <a:xfrm>
              <a:off x="5232" y="3216"/>
              <a:ext cx="384" cy="144"/>
            </a:xfrm>
            <a:prstGeom prst="rect">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l-GR" dirty="0">
                  <a:solidFill>
                    <a:srgbClr val="000000"/>
                  </a:solidFill>
                </a:rPr>
                <a:t>45</a:t>
              </a:r>
            </a:p>
          </p:txBody>
        </p:sp>
        <p:sp>
          <p:nvSpPr>
            <p:cNvPr id="30" name="Rectangle 24" descr="[DECORATIVE]"/>
            <p:cNvSpPr>
              <a:spLocks noChangeArrowheads="1"/>
            </p:cNvSpPr>
            <p:nvPr/>
          </p:nvSpPr>
          <p:spPr bwMode="auto">
            <a:xfrm>
              <a:off x="5232" y="3360"/>
              <a:ext cx="384" cy="144"/>
            </a:xfrm>
            <a:prstGeom prst="rect">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endParaRPr lang="el-GR" altLang="el-GR">
                <a:solidFill>
                  <a:srgbClr val="000000"/>
                </a:solidFill>
              </a:endParaRPr>
            </a:p>
          </p:txBody>
        </p:sp>
        <p:sp>
          <p:nvSpPr>
            <p:cNvPr id="31" name="Text Box 25" descr="[DECORATIVE]"/>
            <p:cNvSpPr txBox="1">
              <a:spLocks noChangeArrowheads="1"/>
            </p:cNvSpPr>
            <p:nvPr>
              <p:custDataLst>
                <p:tags r:id="rId10"/>
              </p:custDataLst>
            </p:nvPr>
          </p:nvSpPr>
          <p:spPr bwMode="auto">
            <a:xfrm>
              <a:off x="5284" y="3321"/>
              <a:ext cx="2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l-GR" dirty="0">
                  <a:solidFill>
                    <a:srgbClr val="000000"/>
                  </a:solidFill>
                </a:rPr>
                <a:t>59</a:t>
              </a:r>
            </a:p>
          </p:txBody>
        </p:sp>
      </p:gr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55</a:t>
            </a:fld>
            <a:endParaRPr lang="el-GR" sz="1400" dirty="0"/>
          </a:p>
        </p:txBody>
      </p:sp>
    </p:spTree>
    <p:custDataLst>
      <p:tags r:id="rId1"/>
    </p:custDataLst>
    <p:extLst>
      <p:ext uri="{BB962C8B-B14F-4D97-AF65-F5344CB8AC3E}">
        <p14:creationId xmlns:p14="http://schemas.microsoft.com/office/powerpoint/2010/main" val="10677368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24136"/>
          </a:xfrm>
        </p:spPr>
        <p:txBody>
          <a:bodyPr>
            <a:noAutofit/>
          </a:bodyPr>
          <a:lstStyle/>
          <a:p>
            <a:r>
              <a:rPr lang="el-GR" altLang="el-GR" sz="4000" u="sng" dirty="0" smtClean="0">
                <a:solidFill>
                  <a:schemeClr val="tx2"/>
                </a:solidFill>
              </a:rPr>
              <a:t>Εξηγήσεις για τους δύο τύπους μεταβλητών: Αλλαγή τιμής</a:t>
            </a:r>
            <a:endParaRPr lang="el-GR" altLang="el-GR" sz="4000" u="sng" dirty="0">
              <a:solidFill>
                <a:schemeClr val="tx2"/>
              </a:solidFill>
              <a:latin typeface="+mn-lt"/>
            </a:endParaRPr>
          </a:p>
        </p:txBody>
      </p:sp>
      <p:sp>
        <p:nvSpPr>
          <p:cNvPr id="7" name="Rectangle 3"/>
          <p:cNvSpPr txBox="1">
            <a:spLocks noChangeArrowheads="1"/>
          </p:cNvSpPr>
          <p:nvPr/>
        </p:nvSpPr>
        <p:spPr>
          <a:xfrm>
            <a:off x="533400" y="1412776"/>
            <a:ext cx="7772400" cy="49530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000" dirty="0" smtClean="0"/>
              <a:t>Η αλλαγή της τιμής μιας </a:t>
            </a:r>
            <a:r>
              <a:rPr lang="en-US" altLang="el-GR" sz="2000" dirty="0" smtClean="0"/>
              <a:t> value variable</a:t>
            </a:r>
            <a:br>
              <a:rPr lang="en-US" altLang="el-GR" sz="2000" dirty="0" smtClean="0"/>
            </a:br>
            <a:r>
              <a:rPr lang="el-GR" altLang="el-GR" sz="2000" dirty="0" smtClean="0"/>
              <a:t>δεν θα αλλάξει την άλλη</a:t>
            </a:r>
            <a:r>
              <a:rPr lang="en-US" altLang="el-GR" sz="2000" dirty="0" smtClean="0"/>
              <a:t>:</a:t>
            </a:r>
            <a:br>
              <a:rPr lang="en-US" altLang="el-GR" sz="2000" dirty="0" smtClean="0"/>
            </a:br>
            <a:r>
              <a:rPr lang="en-US" altLang="el-GR" sz="2000" dirty="0" err="1" smtClean="0"/>
              <a:t>int</a:t>
            </a:r>
            <a:r>
              <a:rPr lang="en-US" altLang="el-GR" sz="2000" dirty="0" smtClean="0"/>
              <a:t> x = 45;</a:t>
            </a:r>
            <a:br>
              <a:rPr lang="en-US" altLang="el-GR" sz="2000" dirty="0" smtClean="0"/>
            </a:br>
            <a:r>
              <a:rPr lang="en-US" altLang="el-GR" sz="2000" dirty="0" smtClean="0"/>
              <a:t>double y = 45.12;</a:t>
            </a:r>
            <a:br>
              <a:rPr lang="en-US" altLang="el-GR" sz="2000" dirty="0" smtClean="0"/>
            </a:br>
            <a:r>
              <a:rPr lang="en-US" altLang="el-GR" sz="2000" dirty="0" err="1" smtClean="0"/>
              <a:t>int</a:t>
            </a:r>
            <a:r>
              <a:rPr lang="en-US" altLang="el-GR" sz="2000" dirty="0" smtClean="0"/>
              <a:t> z;</a:t>
            </a:r>
            <a:br>
              <a:rPr lang="en-US" altLang="el-GR" sz="2000" dirty="0" smtClean="0"/>
            </a:br>
            <a:r>
              <a:rPr lang="en-US" altLang="el-GR" sz="2000" dirty="0" smtClean="0"/>
              <a:t>z = x;</a:t>
            </a:r>
            <a:br>
              <a:rPr lang="en-US" altLang="el-GR" sz="2000" dirty="0" smtClean="0"/>
            </a:br>
            <a:r>
              <a:rPr lang="en-US" altLang="el-GR" sz="2000" dirty="0" smtClean="0"/>
              <a:t>x = 23;</a:t>
            </a:r>
          </a:p>
          <a:p>
            <a:pPr>
              <a:buFont typeface="Wingdings" panose="05000000000000000000" pitchFamily="2" charset="2"/>
              <a:buChar char="q"/>
            </a:pPr>
            <a:r>
              <a:rPr lang="el-GR" altLang="el-GR" sz="2000" dirty="0" smtClean="0"/>
              <a:t>Η αλλαγή των περιεχομένων </a:t>
            </a:r>
            <a:r>
              <a:rPr lang="en-US" altLang="el-GR" sz="2000" dirty="0" smtClean="0"/>
              <a:t>(state) </a:t>
            </a:r>
            <a:r>
              <a:rPr lang="el-GR" altLang="el-GR" sz="2000" dirty="0" smtClean="0"/>
              <a:t>μιας αναφοράς μπορεί να επηρεάσει την άλλη αναφορά</a:t>
            </a:r>
            <a:r>
              <a:rPr lang="en-US" altLang="el-GR" sz="2000" dirty="0" smtClean="0"/>
              <a:t/>
            </a:r>
            <a:br>
              <a:rPr lang="en-US" altLang="el-GR" sz="2000" dirty="0" smtClean="0"/>
            </a:br>
            <a:r>
              <a:rPr lang="en-US" altLang="el-GR" sz="2000" dirty="0" smtClean="0"/>
              <a:t>Time3 t1;</a:t>
            </a:r>
            <a:br>
              <a:rPr lang="en-US" altLang="el-GR" sz="2000" dirty="0" smtClean="0"/>
            </a:br>
            <a:r>
              <a:rPr lang="en-US" altLang="el-GR" sz="2000" dirty="0" smtClean="0"/>
              <a:t>t1 = new Time3(11, 45, 59);</a:t>
            </a:r>
            <a:br>
              <a:rPr lang="en-US" altLang="el-GR" sz="2000" dirty="0" smtClean="0"/>
            </a:br>
            <a:r>
              <a:rPr lang="en-US" altLang="el-GR" sz="2000" dirty="0" smtClean="0"/>
              <a:t/>
            </a:r>
            <a:br>
              <a:rPr lang="en-US" altLang="el-GR" sz="2000" dirty="0" smtClean="0"/>
            </a:br>
            <a:r>
              <a:rPr lang="en-US" altLang="el-GR" sz="2000" dirty="0" smtClean="0"/>
              <a:t>Time3 t2;</a:t>
            </a:r>
            <a:br>
              <a:rPr lang="en-US" altLang="el-GR" sz="2000" dirty="0" smtClean="0"/>
            </a:br>
            <a:r>
              <a:rPr lang="en-US" altLang="el-GR" sz="2000" dirty="0" smtClean="0"/>
              <a:t>t2 = t1;</a:t>
            </a:r>
            <a:br>
              <a:rPr lang="en-US" altLang="el-GR" sz="2000" dirty="0" smtClean="0"/>
            </a:br>
            <a:r>
              <a:rPr lang="en-US" altLang="el-GR" sz="2000" dirty="0" smtClean="0"/>
              <a:t>t2.SetTime(22, 22, 22);</a:t>
            </a:r>
          </a:p>
        </p:txBody>
      </p:sp>
      <p:sp>
        <p:nvSpPr>
          <p:cNvPr id="8" name="Rectangle 4" descr="[DECORATIVE]"/>
          <p:cNvSpPr>
            <a:spLocks noChangeArrowheads="1"/>
          </p:cNvSpPr>
          <p:nvPr/>
        </p:nvSpPr>
        <p:spPr bwMode="auto">
          <a:xfrm>
            <a:off x="6477000" y="4800600"/>
            <a:ext cx="1371600" cy="381000"/>
          </a:xfrm>
          <a:prstGeom prst="rect">
            <a:avLst/>
          </a:prstGeom>
          <a:solidFill>
            <a:srgbClr val="CCECFF"/>
          </a:solidFill>
          <a:ln w="25400">
            <a:solidFill>
              <a:schemeClr val="tx1"/>
            </a:solidFill>
            <a:miter lim="800000"/>
            <a:headEnd/>
            <a:tailEnd/>
          </a:ln>
        </p:spPr>
        <p:txBody>
          <a:bodyPr wrap="none" anchor="ct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solidFill>
                <a:srgbClr val="000000"/>
              </a:solidFill>
            </a:endParaRPr>
          </a:p>
        </p:txBody>
      </p:sp>
      <p:sp>
        <p:nvSpPr>
          <p:cNvPr id="9" name="Line 5"/>
          <p:cNvSpPr>
            <a:spLocks noChangeShapeType="1"/>
          </p:cNvSpPr>
          <p:nvPr/>
        </p:nvSpPr>
        <p:spPr bwMode="auto">
          <a:xfrm>
            <a:off x="7848600" y="4953000"/>
            <a:ext cx="457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0" name="Text Box 6" descr="."/>
          <p:cNvSpPr txBox="1">
            <a:spLocks noChangeArrowheads="1"/>
          </p:cNvSpPr>
          <p:nvPr>
            <p:custDataLst>
              <p:tags r:id="rId3"/>
            </p:custDataLst>
          </p:nvPr>
        </p:nvSpPr>
        <p:spPr bwMode="auto">
          <a:xfrm>
            <a:off x="5984875" y="47244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l-GR" dirty="0">
                <a:solidFill>
                  <a:srgbClr val="000000"/>
                </a:solidFill>
              </a:rPr>
              <a:t>t1</a:t>
            </a:r>
          </a:p>
        </p:txBody>
      </p:sp>
      <p:sp>
        <p:nvSpPr>
          <p:cNvPr id="11" name="Rectangle 7" descr="[DECORATIVE]"/>
          <p:cNvSpPr>
            <a:spLocks noChangeArrowheads="1"/>
          </p:cNvSpPr>
          <p:nvPr/>
        </p:nvSpPr>
        <p:spPr bwMode="auto">
          <a:xfrm>
            <a:off x="7010400" y="1676400"/>
            <a:ext cx="1371600" cy="381000"/>
          </a:xfrm>
          <a:prstGeom prst="rect">
            <a:avLst/>
          </a:prstGeom>
          <a:solidFill>
            <a:srgbClr val="CCECFF"/>
          </a:solidFill>
          <a:ln w="25400">
            <a:solidFill>
              <a:schemeClr val="tx1"/>
            </a:solidFill>
            <a:miter lim="800000"/>
            <a:headEnd/>
            <a:tailEnd/>
          </a:ln>
        </p:spPr>
        <p:txBody>
          <a:bodyPr wrap="none" anchor="ct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solidFill>
                <a:srgbClr val="000000"/>
              </a:solidFill>
            </a:endParaRPr>
          </a:p>
        </p:txBody>
      </p:sp>
      <p:sp>
        <p:nvSpPr>
          <p:cNvPr id="12" name="Text Box 8"/>
          <p:cNvSpPr txBox="1">
            <a:spLocks noChangeArrowheads="1"/>
          </p:cNvSpPr>
          <p:nvPr>
            <p:custDataLst>
              <p:tags r:id="rId4"/>
            </p:custDataLst>
          </p:nvPr>
        </p:nvSpPr>
        <p:spPr bwMode="auto">
          <a:xfrm>
            <a:off x="7086600" y="16764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en-US" altLang="el-GR" sz="1600" b="1" dirty="0">
                <a:solidFill>
                  <a:srgbClr val="000000"/>
                </a:solidFill>
                <a:cs typeface="Times New Roman" pitchFamily="18" charset="0"/>
              </a:rPr>
              <a:t>45</a:t>
            </a:r>
          </a:p>
        </p:txBody>
      </p:sp>
      <p:sp>
        <p:nvSpPr>
          <p:cNvPr id="13" name="Text Box 9" descr="."/>
          <p:cNvSpPr txBox="1">
            <a:spLocks noChangeArrowheads="1"/>
          </p:cNvSpPr>
          <p:nvPr>
            <p:custDataLst>
              <p:tags r:id="rId5"/>
            </p:custDataLst>
          </p:nvPr>
        </p:nvSpPr>
        <p:spPr bwMode="auto">
          <a:xfrm>
            <a:off x="6546850" y="16002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l-GR" dirty="0">
                <a:solidFill>
                  <a:srgbClr val="000000"/>
                </a:solidFill>
              </a:rPr>
              <a:t>x</a:t>
            </a:r>
          </a:p>
        </p:txBody>
      </p:sp>
      <p:sp>
        <p:nvSpPr>
          <p:cNvPr id="14" name="Rectangle 10" descr="[DECORATIVE]"/>
          <p:cNvSpPr>
            <a:spLocks noChangeArrowheads="1"/>
          </p:cNvSpPr>
          <p:nvPr/>
        </p:nvSpPr>
        <p:spPr bwMode="auto">
          <a:xfrm>
            <a:off x="7010400" y="2362200"/>
            <a:ext cx="1371600" cy="381000"/>
          </a:xfrm>
          <a:prstGeom prst="rect">
            <a:avLst/>
          </a:prstGeom>
          <a:solidFill>
            <a:srgbClr val="CCECFF"/>
          </a:solidFill>
          <a:ln w="25400">
            <a:solidFill>
              <a:schemeClr val="tx1"/>
            </a:solidFill>
            <a:miter lim="800000"/>
            <a:headEnd/>
            <a:tailEnd/>
          </a:ln>
        </p:spPr>
        <p:txBody>
          <a:bodyPr wrap="none" anchor="ct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solidFill>
                <a:srgbClr val="000000"/>
              </a:solidFill>
            </a:endParaRPr>
          </a:p>
        </p:txBody>
      </p:sp>
      <p:sp>
        <p:nvSpPr>
          <p:cNvPr id="15" name="Text Box 11"/>
          <p:cNvSpPr txBox="1">
            <a:spLocks noChangeArrowheads="1"/>
          </p:cNvSpPr>
          <p:nvPr>
            <p:custDataLst>
              <p:tags r:id="rId6"/>
            </p:custDataLst>
          </p:nvPr>
        </p:nvSpPr>
        <p:spPr bwMode="auto">
          <a:xfrm>
            <a:off x="7086600" y="23622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en-US" altLang="el-GR" sz="1600" b="1" dirty="0">
                <a:solidFill>
                  <a:srgbClr val="000000"/>
                </a:solidFill>
                <a:cs typeface="Times New Roman" pitchFamily="18" charset="0"/>
              </a:rPr>
              <a:t>45.12</a:t>
            </a:r>
          </a:p>
        </p:txBody>
      </p:sp>
      <p:sp>
        <p:nvSpPr>
          <p:cNvPr id="16" name="Text Box 12" descr="."/>
          <p:cNvSpPr txBox="1">
            <a:spLocks noChangeArrowheads="1"/>
          </p:cNvSpPr>
          <p:nvPr>
            <p:custDataLst>
              <p:tags r:id="rId7"/>
            </p:custDataLst>
          </p:nvPr>
        </p:nvSpPr>
        <p:spPr bwMode="auto">
          <a:xfrm>
            <a:off x="6546850" y="22860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l-GR" dirty="0">
                <a:solidFill>
                  <a:srgbClr val="000000"/>
                </a:solidFill>
              </a:rPr>
              <a:t>y</a:t>
            </a:r>
          </a:p>
        </p:txBody>
      </p:sp>
      <p:grpSp>
        <p:nvGrpSpPr>
          <p:cNvPr id="17" name="Group 13" descr="[DECORATIVE]"/>
          <p:cNvGrpSpPr>
            <a:grpSpLocks/>
          </p:cNvGrpSpPr>
          <p:nvPr/>
        </p:nvGrpSpPr>
        <p:grpSpPr bwMode="auto">
          <a:xfrm>
            <a:off x="6553200" y="2955925"/>
            <a:ext cx="1828800" cy="473075"/>
            <a:chOff x="4128" y="1862"/>
            <a:chExt cx="1152" cy="298"/>
          </a:xfrm>
        </p:grpSpPr>
        <p:sp>
          <p:nvSpPr>
            <p:cNvPr id="18" name="Rectangle 14" descr="[DECORATIVE]"/>
            <p:cNvSpPr>
              <a:spLocks noChangeArrowheads="1"/>
            </p:cNvSpPr>
            <p:nvPr/>
          </p:nvSpPr>
          <p:spPr bwMode="auto">
            <a:xfrm>
              <a:off x="4416" y="1920"/>
              <a:ext cx="864" cy="240"/>
            </a:xfrm>
            <a:prstGeom prst="rect">
              <a:avLst/>
            </a:prstGeom>
            <a:solidFill>
              <a:srgbClr val="CCECFF"/>
            </a:solidFill>
            <a:ln w="25400">
              <a:solidFill>
                <a:schemeClr val="tx1"/>
              </a:solidFill>
              <a:miter lim="800000"/>
              <a:headEnd/>
              <a:tailEnd/>
            </a:ln>
          </p:spPr>
          <p:txBody>
            <a:bodyPr wrap="none" anchor="ct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solidFill>
                  <a:srgbClr val="000000"/>
                </a:solidFill>
              </a:endParaRPr>
            </a:p>
          </p:txBody>
        </p:sp>
        <p:sp>
          <p:nvSpPr>
            <p:cNvPr id="19" name="Text Box 15" descr="[DECORATIVE]"/>
            <p:cNvSpPr txBox="1">
              <a:spLocks noChangeArrowheads="1"/>
            </p:cNvSpPr>
            <p:nvPr>
              <p:custDataLst>
                <p:tags r:id="rId16"/>
              </p:custDataLst>
            </p:nvPr>
          </p:nvSpPr>
          <p:spPr bwMode="auto">
            <a:xfrm>
              <a:off x="4128" y="1862"/>
              <a:ext cx="18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l-GR" dirty="0">
                  <a:solidFill>
                    <a:srgbClr val="000000"/>
                  </a:solidFill>
                </a:rPr>
                <a:t>z</a:t>
              </a:r>
            </a:p>
          </p:txBody>
        </p:sp>
        <p:sp>
          <p:nvSpPr>
            <p:cNvPr id="20" name="Text Box 16" descr="[DECORATIVE]"/>
            <p:cNvSpPr txBox="1">
              <a:spLocks noChangeArrowheads="1"/>
            </p:cNvSpPr>
            <p:nvPr>
              <p:custDataLst>
                <p:tags r:id="rId17"/>
              </p:custDataLst>
            </p:nvPr>
          </p:nvSpPr>
          <p:spPr bwMode="auto">
            <a:xfrm>
              <a:off x="4464" y="1920"/>
              <a:ext cx="7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en-US" altLang="el-GR" sz="1600" b="1" dirty="0">
                  <a:solidFill>
                    <a:srgbClr val="000000"/>
                  </a:solidFill>
                  <a:cs typeface="Times New Roman" pitchFamily="18" charset="0"/>
                </a:rPr>
                <a:t>45</a:t>
              </a:r>
            </a:p>
          </p:txBody>
        </p:sp>
      </p:grpSp>
      <p:grpSp>
        <p:nvGrpSpPr>
          <p:cNvPr id="21" name="Group 17" descr="[DECORATIVE]"/>
          <p:cNvGrpSpPr>
            <a:grpSpLocks/>
          </p:cNvGrpSpPr>
          <p:nvPr/>
        </p:nvGrpSpPr>
        <p:grpSpPr bwMode="auto">
          <a:xfrm>
            <a:off x="6019800" y="4953000"/>
            <a:ext cx="2286000" cy="1295400"/>
            <a:chOff x="3792" y="3120"/>
            <a:chExt cx="1440" cy="816"/>
          </a:xfrm>
        </p:grpSpPr>
        <p:sp>
          <p:nvSpPr>
            <p:cNvPr id="23" name="Rectangle 18" descr="[DECORATIVE]"/>
            <p:cNvSpPr>
              <a:spLocks noChangeArrowheads="1"/>
            </p:cNvSpPr>
            <p:nvPr/>
          </p:nvSpPr>
          <p:spPr bwMode="auto">
            <a:xfrm>
              <a:off x="4080" y="3696"/>
              <a:ext cx="864" cy="240"/>
            </a:xfrm>
            <a:prstGeom prst="rect">
              <a:avLst/>
            </a:prstGeom>
            <a:solidFill>
              <a:srgbClr val="CCECFF"/>
            </a:solidFill>
            <a:ln w="25400">
              <a:solidFill>
                <a:schemeClr val="tx1"/>
              </a:solidFill>
              <a:miter lim="800000"/>
              <a:headEnd/>
              <a:tailEnd/>
            </a:ln>
          </p:spPr>
          <p:txBody>
            <a:bodyPr wrap="none" anchor="ct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solidFill>
                  <a:srgbClr val="000000"/>
                </a:solidFill>
              </a:endParaRPr>
            </a:p>
          </p:txBody>
        </p:sp>
        <p:sp>
          <p:nvSpPr>
            <p:cNvPr id="25" name="Text Box 19" descr="[DECORATIVE]"/>
            <p:cNvSpPr txBox="1">
              <a:spLocks noChangeArrowheads="1"/>
            </p:cNvSpPr>
            <p:nvPr>
              <p:custDataLst>
                <p:tags r:id="rId15"/>
              </p:custDataLst>
            </p:nvPr>
          </p:nvSpPr>
          <p:spPr bwMode="auto">
            <a:xfrm>
              <a:off x="3792" y="3638"/>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l-GR" dirty="0">
                  <a:solidFill>
                    <a:srgbClr val="000000"/>
                  </a:solidFill>
                </a:rPr>
                <a:t>t2</a:t>
              </a:r>
            </a:p>
          </p:txBody>
        </p:sp>
        <p:sp>
          <p:nvSpPr>
            <p:cNvPr id="26" name="Line 20" descr="[DECORATIVE]"/>
            <p:cNvSpPr>
              <a:spLocks noChangeShapeType="1"/>
            </p:cNvSpPr>
            <p:nvPr/>
          </p:nvSpPr>
          <p:spPr bwMode="auto">
            <a:xfrm flipV="1">
              <a:off x="4944" y="3120"/>
              <a:ext cx="288" cy="6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sp>
        <p:nvSpPr>
          <p:cNvPr id="27" name="Text Box 21"/>
          <p:cNvSpPr txBox="1">
            <a:spLocks noChangeArrowheads="1"/>
          </p:cNvSpPr>
          <p:nvPr>
            <p:custDataLst>
              <p:tags r:id="rId8"/>
            </p:custDataLst>
          </p:nvPr>
        </p:nvSpPr>
        <p:spPr bwMode="auto">
          <a:xfrm>
            <a:off x="7086600" y="1720850"/>
            <a:ext cx="121920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en-US" altLang="el-GR" sz="1600" b="1" dirty="0">
                <a:solidFill>
                  <a:schemeClr val="accent4">
                    <a:lumMod val="75000"/>
                  </a:schemeClr>
                </a:solidFill>
                <a:cs typeface="Times New Roman" pitchFamily="18" charset="0"/>
              </a:rPr>
              <a:t>23</a:t>
            </a:r>
          </a:p>
        </p:txBody>
      </p:sp>
      <p:grpSp>
        <p:nvGrpSpPr>
          <p:cNvPr id="28" name="Group 22" descr="[DECORATIVE]"/>
          <p:cNvGrpSpPr>
            <a:grpSpLocks/>
          </p:cNvGrpSpPr>
          <p:nvPr/>
        </p:nvGrpSpPr>
        <p:grpSpPr bwMode="auto">
          <a:xfrm>
            <a:off x="8305800" y="4876800"/>
            <a:ext cx="609600" cy="792163"/>
            <a:chOff x="5232" y="3072"/>
            <a:chExt cx="384" cy="499"/>
          </a:xfrm>
        </p:grpSpPr>
        <p:sp>
          <p:nvSpPr>
            <p:cNvPr id="29" name="Rectangle 23" descr="[DECORATIVE]"/>
            <p:cNvSpPr>
              <a:spLocks noChangeArrowheads="1"/>
            </p:cNvSpPr>
            <p:nvPr>
              <p:custDataLst>
                <p:tags r:id="rId12"/>
              </p:custDataLst>
            </p:nvPr>
          </p:nvSpPr>
          <p:spPr bwMode="auto">
            <a:xfrm>
              <a:off x="5232" y="3072"/>
              <a:ext cx="384" cy="144"/>
            </a:xfrm>
            <a:prstGeom prst="rect">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l-GR" dirty="0">
                  <a:solidFill>
                    <a:srgbClr val="000000"/>
                  </a:solidFill>
                </a:rPr>
                <a:t>11</a:t>
              </a:r>
            </a:p>
          </p:txBody>
        </p:sp>
        <p:sp>
          <p:nvSpPr>
            <p:cNvPr id="30" name="Rectangle 24" descr="[DECORATIVE]"/>
            <p:cNvSpPr>
              <a:spLocks noChangeArrowheads="1"/>
            </p:cNvSpPr>
            <p:nvPr>
              <p:custDataLst>
                <p:tags r:id="rId13"/>
              </p:custDataLst>
            </p:nvPr>
          </p:nvSpPr>
          <p:spPr bwMode="auto">
            <a:xfrm>
              <a:off x="5232" y="3216"/>
              <a:ext cx="384" cy="144"/>
            </a:xfrm>
            <a:prstGeom prst="rect">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l-GR" dirty="0">
                  <a:solidFill>
                    <a:srgbClr val="000000"/>
                  </a:solidFill>
                </a:rPr>
                <a:t>45</a:t>
              </a:r>
            </a:p>
          </p:txBody>
        </p:sp>
        <p:sp>
          <p:nvSpPr>
            <p:cNvPr id="31" name="Rectangle 25" descr="[DECORATIVE]"/>
            <p:cNvSpPr>
              <a:spLocks noChangeArrowheads="1"/>
            </p:cNvSpPr>
            <p:nvPr/>
          </p:nvSpPr>
          <p:spPr bwMode="auto">
            <a:xfrm>
              <a:off x="5232" y="3360"/>
              <a:ext cx="384" cy="144"/>
            </a:xfrm>
            <a:prstGeom prst="rect">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endParaRPr lang="el-GR" altLang="el-GR">
                <a:solidFill>
                  <a:srgbClr val="000000"/>
                </a:solidFill>
              </a:endParaRPr>
            </a:p>
          </p:txBody>
        </p:sp>
        <p:sp>
          <p:nvSpPr>
            <p:cNvPr id="32" name="Text Box 26" descr="[DECORATIVE]"/>
            <p:cNvSpPr txBox="1">
              <a:spLocks noChangeArrowheads="1"/>
            </p:cNvSpPr>
            <p:nvPr>
              <p:custDataLst>
                <p:tags r:id="rId14"/>
              </p:custDataLst>
            </p:nvPr>
          </p:nvSpPr>
          <p:spPr bwMode="auto">
            <a:xfrm>
              <a:off x="5284" y="3321"/>
              <a:ext cx="2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l-GR" dirty="0">
                  <a:solidFill>
                    <a:srgbClr val="000000"/>
                  </a:solidFill>
                </a:rPr>
                <a:t>59</a:t>
              </a:r>
            </a:p>
          </p:txBody>
        </p:sp>
      </p:grpSp>
      <p:grpSp>
        <p:nvGrpSpPr>
          <p:cNvPr id="33" name="Group 27" descr="[DECORATIVE]"/>
          <p:cNvGrpSpPr>
            <a:grpSpLocks/>
          </p:cNvGrpSpPr>
          <p:nvPr/>
        </p:nvGrpSpPr>
        <p:grpSpPr bwMode="auto">
          <a:xfrm>
            <a:off x="8305800" y="4876800"/>
            <a:ext cx="609600" cy="792163"/>
            <a:chOff x="5232" y="3072"/>
            <a:chExt cx="384" cy="499"/>
          </a:xfrm>
        </p:grpSpPr>
        <p:sp>
          <p:nvSpPr>
            <p:cNvPr id="34" name="Rectangle 28" descr="[DECORATIVE]"/>
            <p:cNvSpPr>
              <a:spLocks noChangeArrowheads="1"/>
            </p:cNvSpPr>
            <p:nvPr>
              <p:custDataLst>
                <p:tags r:id="rId9"/>
              </p:custDataLst>
            </p:nvPr>
          </p:nvSpPr>
          <p:spPr bwMode="auto">
            <a:xfrm>
              <a:off x="5232" y="3072"/>
              <a:ext cx="384" cy="144"/>
            </a:xfrm>
            <a:prstGeom prst="rect">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l-GR" dirty="0">
                  <a:solidFill>
                    <a:schemeClr val="accent4">
                      <a:lumMod val="75000"/>
                    </a:schemeClr>
                  </a:solidFill>
                </a:rPr>
                <a:t>22</a:t>
              </a:r>
            </a:p>
          </p:txBody>
        </p:sp>
        <p:sp>
          <p:nvSpPr>
            <p:cNvPr id="35" name="Rectangle 29" descr="[DECORATIVE]"/>
            <p:cNvSpPr>
              <a:spLocks noChangeArrowheads="1"/>
            </p:cNvSpPr>
            <p:nvPr>
              <p:custDataLst>
                <p:tags r:id="rId10"/>
              </p:custDataLst>
            </p:nvPr>
          </p:nvSpPr>
          <p:spPr bwMode="auto">
            <a:xfrm>
              <a:off x="5232" y="3216"/>
              <a:ext cx="384" cy="144"/>
            </a:xfrm>
            <a:prstGeom prst="rect">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l-GR" dirty="0">
                  <a:solidFill>
                    <a:schemeClr val="accent4">
                      <a:lumMod val="75000"/>
                    </a:schemeClr>
                  </a:solidFill>
                </a:rPr>
                <a:t>22</a:t>
              </a:r>
            </a:p>
          </p:txBody>
        </p:sp>
        <p:sp>
          <p:nvSpPr>
            <p:cNvPr id="36" name="Rectangle 30" descr="[DECORATIVE]"/>
            <p:cNvSpPr>
              <a:spLocks noChangeArrowheads="1"/>
            </p:cNvSpPr>
            <p:nvPr/>
          </p:nvSpPr>
          <p:spPr bwMode="auto">
            <a:xfrm>
              <a:off x="5232" y="3360"/>
              <a:ext cx="384" cy="144"/>
            </a:xfrm>
            <a:prstGeom prst="rect">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endParaRPr lang="el-GR" altLang="el-GR">
                <a:solidFill>
                  <a:srgbClr val="000000"/>
                </a:solidFill>
              </a:endParaRPr>
            </a:p>
          </p:txBody>
        </p:sp>
        <p:sp>
          <p:nvSpPr>
            <p:cNvPr id="37" name="Text Box 31" descr="[DECORATIVE]"/>
            <p:cNvSpPr txBox="1">
              <a:spLocks noChangeArrowheads="1"/>
            </p:cNvSpPr>
            <p:nvPr>
              <p:custDataLst>
                <p:tags r:id="rId11"/>
              </p:custDataLst>
            </p:nvPr>
          </p:nvSpPr>
          <p:spPr bwMode="auto">
            <a:xfrm>
              <a:off x="5284" y="3321"/>
              <a:ext cx="2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l-GR" dirty="0">
                  <a:solidFill>
                    <a:schemeClr val="accent4">
                      <a:lumMod val="75000"/>
                    </a:schemeClr>
                  </a:solidFill>
                </a:rPr>
                <a:t>22</a:t>
              </a:r>
            </a:p>
          </p:txBody>
        </p:sp>
      </p:gr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56</a:t>
            </a:fld>
            <a:endParaRPr lang="el-GR" sz="1400" dirty="0"/>
          </a:p>
        </p:txBody>
      </p:sp>
    </p:spTree>
    <p:custDataLst>
      <p:tags r:id="rId1"/>
    </p:custDataLst>
    <p:extLst>
      <p:ext uri="{BB962C8B-B14F-4D97-AF65-F5344CB8AC3E}">
        <p14:creationId xmlns:p14="http://schemas.microsoft.com/office/powerpoint/2010/main" val="10677368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24136"/>
          </a:xfrm>
        </p:spPr>
        <p:txBody>
          <a:bodyPr>
            <a:noAutofit/>
          </a:bodyPr>
          <a:lstStyle/>
          <a:p>
            <a:r>
              <a:rPr lang="el-GR" altLang="el-GR" sz="4000" u="sng" dirty="0" smtClean="0">
                <a:solidFill>
                  <a:schemeClr val="tx2"/>
                </a:solidFill>
              </a:rPr>
              <a:t>Κάλεσμα μεθόδων: Αναφορά</a:t>
            </a:r>
            <a:endParaRPr lang="el-GR" altLang="el-GR" sz="4000" u="sng" dirty="0">
              <a:solidFill>
                <a:schemeClr val="tx2"/>
              </a:solidFill>
              <a:latin typeface="+mn-lt"/>
            </a:endParaRPr>
          </a:p>
        </p:txBody>
      </p:sp>
      <p:sp>
        <p:nvSpPr>
          <p:cNvPr id="38" name="Rectangle 3" descr="Κάθε φορά που καλείται μια μέθοδος, οι actual arguments αντιγράφονται στις formal arguments,&#10;Αν είναι  value type, αντιγράφεται η τιμή, &#10;Αν είναι αναφορά αντιγράφεται η αναφορά. &#10;"/>
          <p:cNvSpPr txBox="1">
            <a:spLocks noChangeArrowheads="1"/>
          </p:cNvSpPr>
          <p:nvPr/>
        </p:nvSpPr>
        <p:spPr>
          <a:xfrm>
            <a:off x="533400" y="1447800"/>
            <a:ext cx="7772400" cy="18288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Wingdings" panose="05000000000000000000" pitchFamily="2" charset="2"/>
              <a:buChar char="q"/>
            </a:pPr>
            <a:r>
              <a:rPr lang="el-GR" altLang="el-GR" sz="2400" dirty="0" smtClean="0"/>
              <a:t>Κάθε φορά που καλείται μια μέθοδος</a:t>
            </a:r>
            <a:r>
              <a:rPr lang="en-US" altLang="el-GR" sz="2400" dirty="0" smtClean="0"/>
              <a:t>, </a:t>
            </a:r>
            <a:r>
              <a:rPr lang="el-GR" altLang="el-GR" sz="2400" dirty="0" smtClean="0"/>
              <a:t>οι </a:t>
            </a:r>
            <a:r>
              <a:rPr lang="en-US" altLang="el-GR" sz="2400" i="1" dirty="0" smtClean="0">
                <a:solidFill>
                  <a:schemeClr val="accent4"/>
                </a:solidFill>
              </a:rPr>
              <a:t>actual arguments</a:t>
            </a:r>
            <a:r>
              <a:rPr lang="en-US" altLang="el-GR" sz="2400" dirty="0" smtClean="0"/>
              <a:t> </a:t>
            </a:r>
            <a:r>
              <a:rPr lang="el-GR" altLang="el-GR" sz="2400" dirty="0" smtClean="0"/>
              <a:t>αντιγράφονται στις </a:t>
            </a:r>
            <a:r>
              <a:rPr lang="en-US" altLang="el-GR" sz="2400" i="1" dirty="0" smtClean="0">
                <a:solidFill>
                  <a:schemeClr val="accent4"/>
                </a:solidFill>
              </a:rPr>
              <a:t>formal arguments</a:t>
            </a:r>
          </a:p>
          <a:p>
            <a:pPr lvl="1">
              <a:lnSpc>
                <a:spcPct val="90000"/>
              </a:lnSpc>
              <a:buClr>
                <a:schemeClr val="tx1"/>
              </a:buClr>
              <a:buFont typeface="Wingdings" panose="05000000000000000000" pitchFamily="2" charset="2"/>
              <a:buChar char="§"/>
            </a:pPr>
            <a:r>
              <a:rPr lang="el-GR" altLang="el-GR" sz="2400" i="1" dirty="0" smtClean="0">
                <a:solidFill>
                  <a:schemeClr val="accent4"/>
                </a:solidFill>
              </a:rPr>
              <a:t>Αν είναι </a:t>
            </a:r>
            <a:r>
              <a:rPr lang="en-US" altLang="el-GR" sz="2400" i="1" dirty="0" smtClean="0">
                <a:solidFill>
                  <a:schemeClr val="accent4"/>
                </a:solidFill>
              </a:rPr>
              <a:t> value type, </a:t>
            </a:r>
            <a:r>
              <a:rPr lang="el-GR" altLang="el-GR" sz="2400" i="1" dirty="0" smtClean="0">
                <a:solidFill>
                  <a:schemeClr val="accent4"/>
                </a:solidFill>
              </a:rPr>
              <a:t>αντιγράφεται η τιμή </a:t>
            </a:r>
            <a:endParaRPr lang="en-US" altLang="el-GR" sz="2400" i="1" dirty="0" smtClean="0">
              <a:solidFill>
                <a:schemeClr val="accent4"/>
              </a:solidFill>
            </a:endParaRPr>
          </a:p>
          <a:p>
            <a:pPr lvl="1">
              <a:lnSpc>
                <a:spcPct val="90000"/>
              </a:lnSpc>
              <a:buClr>
                <a:schemeClr val="tx1"/>
              </a:buClr>
              <a:buFont typeface="Wingdings" panose="05000000000000000000" pitchFamily="2" charset="2"/>
              <a:buChar char="§"/>
            </a:pPr>
            <a:r>
              <a:rPr lang="el-GR" altLang="el-GR" sz="2400" i="1" dirty="0" smtClean="0">
                <a:solidFill>
                  <a:schemeClr val="accent4"/>
                </a:solidFill>
              </a:rPr>
              <a:t>Αν είναι αναφορά αντιγράφεται η αναφορά</a:t>
            </a:r>
            <a:r>
              <a:rPr lang="en-US" altLang="el-GR" sz="2400" i="1" dirty="0" smtClean="0">
                <a:solidFill>
                  <a:schemeClr val="accent4"/>
                </a:solidFill>
              </a:rPr>
              <a:t> </a:t>
            </a:r>
          </a:p>
        </p:txBody>
      </p:sp>
      <p:sp>
        <p:nvSpPr>
          <p:cNvPr id="44" name="Text Box 9" descr="int[] My Array = άγκιστρο,1, 2, 3, άγκιστρο,&#10;"/>
          <p:cNvSpPr txBox="1">
            <a:spLocks noChangeArrowheads="1"/>
          </p:cNvSpPr>
          <p:nvPr>
            <p:custDataLst>
              <p:tags r:id="rId3"/>
            </p:custDataLst>
          </p:nvPr>
        </p:nvSpPr>
        <p:spPr bwMode="auto">
          <a:xfrm>
            <a:off x="2619234" y="3260725"/>
            <a:ext cx="27448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el-GR" b="1" dirty="0" err="1">
                <a:solidFill>
                  <a:srgbClr val="000000"/>
                </a:solidFill>
                <a:latin typeface="+mn-lt"/>
              </a:rPr>
              <a:t>int</a:t>
            </a:r>
            <a:r>
              <a:rPr lang="en-US" altLang="el-GR" b="1" dirty="0">
                <a:solidFill>
                  <a:srgbClr val="000000"/>
                </a:solidFill>
                <a:latin typeface="+mn-lt"/>
              </a:rPr>
              <a:t>[] </a:t>
            </a:r>
            <a:r>
              <a:rPr lang="en-US" altLang="el-GR" b="1" dirty="0" err="1">
                <a:solidFill>
                  <a:srgbClr val="000000"/>
                </a:solidFill>
                <a:latin typeface="+mn-lt"/>
              </a:rPr>
              <a:t>MyArray</a:t>
            </a:r>
            <a:r>
              <a:rPr lang="en-US" altLang="el-GR" b="1" dirty="0">
                <a:solidFill>
                  <a:srgbClr val="000000"/>
                </a:solidFill>
                <a:latin typeface="+mn-lt"/>
              </a:rPr>
              <a:t> = {1, 2, 3};</a:t>
            </a:r>
          </a:p>
        </p:txBody>
      </p:sp>
      <p:sp>
        <p:nvSpPr>
          <p:cNvPr id="42" name="Text Box 7" descr="Double Array, My Array.&#10;"/>
          <p:cNvSpPr txBox="1">
            <a:spLocks noChangeArrowheads="1"/>
          </p:cNvSpPr>
          <p:nvPr>
            <p:custDataLst>
              <p:tags r:id="rId4"/>
            </p:custDataLst>
          </p:nvPr>
        </p:nvSpPr>
        <p:spPr bwMode="auto">
          <a:xfrm>
            <a:off x="2619234" y="3641725"/>
            <a:ext cx="27401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el-GR" b="1" dirty="0" err="1">
                <a:solidFill>
                  <a:srgbClr val="000000"/>
                </a:solidFill>
                <a:latin typeface="+mn-lt"/>
              </a:rPr>
              <a:t>DoubleArray</a:t>
            </a:r>
            <a:r>
              <a:rPr lang="en-US" altLang="el-GR" b="1" dirty="0">
                <a:solidFill>
                  <a:srgbClr val="000000"/>
                </a:solidFill>
                <a:latin typeface="+mn-lt"/>
              </a:rPr>
              <a:t> (</a:t>
            </a:r>
            <a:r>
              <a:rPr lang="en-US" altLang="el-GR" b="1" dirty="0" err="1">
                <a:solidFill>
                  <a:srgbClr val="000000"/>
                </a:solidFill>
                <a:latin typeface="+mn-lt"/>
              </a:rPr>
              <a:t>MyArray</a:t>
            </a:r>
            <a:r>
              <a:rPr lang="en-US" altLang="el-GR" b="1" dirty="0">
                <a:solidFill>
                  <a:srgbClr val="000000"/>
                </a:solidFill>
                <a:latin typeface="+mn-lt"/>
              </a:rPr>
              <a:t>);</a:t>
            </a:r>
          </a:p>
        </p:txBody>
      </p:sp>
      <p:grpSp>
        <p:nvGrpSpPr>
          <p:cNvPr id="39" name="Group 4" descr="static void Double Array, int[] array,&#10;άγκιστρο,&#10;   for int i ίσο με 0, i μικρότερο του array τελεία Length, i++,&#10;       array[i] *= 2,&#10;άγκιστρο."/>
          <p:cNvGrpSpPr>
            <a:grpSpLocks/>
          </p:cNvGrpSpPr>
          <p:nvPr/>
        </p:nvGrpSpPr>
        <p:grpSpPr bwMode="auto">
          <a:xfrm>
            <a:off x="913507" y="4581128"/>
            <a:ext cx="3946525" cy="1727200"/>
            <a:chOff x="658" y="2338"/>
            <a:chExt cx="2486" cy="1088"/>
          </a:xfrm>
        </p:grpSpPr>
        <p:sp>
          <p:nvSpPr>
            <p:cNvPr id="40" name="Text Box 5" descr="static void Double Array, int[] array,&#10;άγκιστρο,&#10;   for int i ίσο με 0, i μικρότερο του array τελεία Length, i++,&#10;       array[i] *= 2,&#10;άγκιστρο."/>
            <p:cNvSpPr txBox="1">
              <a:spLocks noChangeArrowheads="1"/>
            </p:cNvSpPr>
            <p:nvPr>
              <p:custDataLst>
                <p:tags r:id="rId13"/>
              </p:custDataLst>
            </p:nvPr>
          </p:nvSpPr>
          <p:spPr bwMode="auto">
            <a:xfrm>
              <a:off x="658" y="2338"/>
              <a:ext cx="248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el-GR" b="1" dirty="0">
                  <a:solidFill>
                    <a:srgbClr val="000000"/>
                  </a:solidFill>
                  <a:latin typeface="+mn-lt"/>
                </a:rPr>
                <a:t>static void </a:t>
              </a:r>
              <a:r>
                <a:rPr lang="en-US" altLang="el-GR" b="1" dirty="0" err="1">
                  <a:solidFill>
                    <a:srgbClr val="000000"/>
                  </a:solidFill>
                  <a:latin typeface="+mn-lt"/>
                </a:rPr>
                <a:t>DoubleArray</a:t>
              </a:r>
              <a:r>
                <a:rPr lang="en-US" altLang="el-GR" b="1" dirty="0">
                  <a:solidFill>
                    <a:srgbClr val="000000"/>
                  </a:solidFill>
                  <a:latin typeface="+mn-lt"/>
                </a:rPr>
                <a:t> (</a:t>
              </a:r>
              <a:r>
                <a:rPr lang="en-US" altLang="el-GR" b="1" dirty="0" err="1">
                  <a:solidFill>
                    <a:srgbClr val="000000"/>
                  </a:solidFill>
                  <a:latin typeface="+mn-lt"/>
                </a:rPr>
                <a:t>int</a:t>
              </a:r>
              <a:r>
                <a:rPr lang="en-US" altLang="el-GR" b="1" dirty="0">
                  <a:solidFill>
                    <a:srgbClr val="000000"/>
                  </a:solidFill>
                  <a:latin typeface="+mn-lt"/>
                </a:rPr>
                <a:t>[] array)</a:t>
              </a:r>
            </a:p>
          </p:txBody>
        </p:sp>
        <p:sp>
          <p:nvSpPr>
            <p:cNvPr id="41" name="Text Box 6" descr="[DECORATIVE]"/>
            <p:cNvSpPr txBox="1">
              <a:spLocks noChangeArrowheads="1"/>
            </p:cNvSpPr>
            <p:nvPr>
              <p:custDataLst>
                <p:tags r:id="rId14"/>
              </p:custDataLst>
            </p:nvPr>
          </p:nvSpPr>
          <p:spPr bwMode="auto">
            <a:xfrm>
              <a:off x="672" y="2592"/>
              <a:ext cx="2439"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el-GR" b="1" dirty="0">
                  <a:solidFill>
                    <a:srgbClr val="000000"/>
                  </a:solidFill>
                  <a:latin typeface="+mn-lt"/>
                </a:rPr>
                <a:t>{</a:t>
              </a:r>
            </a:p>
            <a:p>
              <a:r>
                <a:rPr lang="en-US" altLang="el-GR" b="1" dirty="0">
                  <a:solidFill>
                    <a:srgbClr val="000000"/>
                  </a:solidFill>
                  <a:latin typeface="+mn-lt"/>
                </a:rPr>
                <a:t>   for (</a:t>
              </a:r>
              <a:r>
                <a:rPr lang="en-US" altLang="el-GR" b="1" dirty="0" err="1">
                  <a:solidFill>
                    <a:srgbClr val="000000"/>
                  </a:solidFill>
                  <a:latin typeface="+mn-lt"/>
                </a:rPr>
                <a:t>int</a:t>
              </a:r>
              <a:r>
                <a:rPr lang="en-US" altLang="el-GR" b="1" dirty="0">
                  <a:solidFill>
                    <a:srgbClr val="000000"/>
                  </a:solidFill>
                  <a:latin typeface="+mn-lt"/>
                </a:rPr>
                <a:t> </a:t>
              </a:r>
              <a:r>
                <a:rPr lang="en-US" altLang="el-GR" b="1" dirty="0" err="1">
                  <a:solidFill>
                    <a:srgbClr val="000000"/>
                  </a:solidFill>
                  <a:latin typeface="+mn-lt"/>
                </a:rPr>
                <a:t>i</a:t>
              </a:r>
              <a:r>
                <a:rPr lang="en-US" altLang="el-GR" b="1" dirty="0">
                  <a:solidFill>
                    <a:srgbClr val="000000"/>
                  </a:solidFill>
                  <a:latin typeface="+mn-lt"/>
                </a:rPr>
                <a:t> = 0; </a:t>
              </a:r>
              <a:r>
                <a:rPr lang="en-US" altLang="el-GR" b="1" dirty="0" err="1">
                  <a:solidFill>
                    <a:srgbClr val="000000"/>
                  </a:solidFill>
                  <a:latin typeface="+mn-lt"/>
                </a:rPr>
                <a:t>i</a:t>
              </a:r>
              <a:r>
                <a:rPr lang="en-US" altLang="el-GR" b="1" dirty="0">
                  <a:solidFill>
                    <a:srgbClr val="000000"/>
                  </a:solidFill>
                  <a:latin typeface="+mn-lt"/>
                </a:rPr>
                <a:t> &lt; </a:t>
              </a:r>
              <a:r>
                <a:rPr lang="en-US" altLang="el-GR" b="1" dirty="0" err="1">
                  <a:solidFill>
                    <a:srgbClr val="000000"/>
                  </a:solidFill>
                  <a:latin typeface="+mn-lt"/>
                </a:rPr>
                <a:t>array.Length</a:t>
              </a:r>
              <a:r>
                <a:rPr lang="en-US" altLang="el-GR" b="1" dirty="0">
                  <a:solidFill>
                    <a:srgbClr val="000000"/>
                  </a:solidFill>
                  <a:latin typeface="+mn-lt"/>
                </a:rPr>
                <a:t>; </a:t>
              </a:r>
              <a:r>
                <a:rPr lang="en-US" altLang="el-GR" b="1" dirty="0" err="1">
                  <a:solidFill>
                    <a:srgbClr val="000000"/>
                  </a:solidFill>
                  <a:latin typeface="+mn-lt"/>
                </a:rPr>
                <a:t>i</a:t>
              </a:r>
              <a:r>
                <a:rPr lang="en-US" altLang="el-GR" b="1" dirty="0">
                  <a:solidFill>
                    <a:srgbClr val="000000"/>
                  </a:solidFill>
                  <a:latin typeface="+mn-lt"/>
                </a:rPr>
                <a:t>++)</a:t>
              </a:r>
              <a:br>
                <a:rPr lang="en-US" altLang="el-GR" b="1" dirty="0">
                  <a:solidFill>
                    <a:srgbClr val="000000"/>
                  </a:solidFill>
                  <a:latin typeface="+mn-lt"/>
                </a:rPr>
              </a:br>
              <a:r>
                <a:rPr lang="en-US" altLang="el-GR" b="1" dirty="0">
                  <a:solidFill>
                    <a:srgbClr val="000000"/>
                  </a:solidFill>
                  <a:latin typeface="+mn-lt"/>
                </a:rPr>
                <a:t>       array[</a:t>
              </a:r>
              <a:r>
                <a:rPr lang="en-US" altLang="el-GR" b="1" dirty="0" err="1">
                  <a:solidFill>
                    <a:srgbClr val="000000"/>
                  </a:solidFill>
                  <a:latin typeface="+mn-lt"/>
                </a:rPr>
                <a:t>i</a:t>
              </a:r>
              <a:r>
                <a:rPr lang="en-US" altLang="el-GR" b="1" dirty="0">
                  <a:solidFill>
                    <a:srgbClr val="000000"/>
                  </a:solidFill>
                  <a:latin typeface="+mn-lt"/>
                </a:rPr>
                <a:t>] *= 2;</a:t>
              </a:r>
            </a:p>
            <a:p>
              <a:r>
                <a:rPr lang="en-US" altLang="el-GR" b="1" dirty="0">
                  <a:solidFill>
                    <a:srgbClr val="000000"/>
                  </a:solidFill>
                  <a:latin typeface="+mn-lt"/>
                </a:rPr>
                <a:t>}</a:t>
              </a:r>
            </a:p>
          </p:txBody>
        </p:sp>
      </p:grpSp>
      <p:sp>
        <p:nvSpPr>
          <p:cNvPr id="43" name="Line 8" descr="."/>
          <p:cNvSpPr>
            <a:spLocks noChangeShapeType="1"/>
          </p:cNvSpPr>
          <p:nvPr/>
        </p:nvSpPr>
        <p:spPr bwMode="auto">
          <a:xfrm>
            <a:off x="762000" y="4175125"/>
            <a:ext cx="8001000" cy="0"/>
          </a:xfrm>
          <a:prstGeom prst="line">
            <a:avLst/>
          </a:prstGeom>
          <a:noFill/>
          <a:ln w="3175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45" name="Line 10" descr="."/>
          <p:cNvSpPr>
            <a:spLocks noChangeShapeType="1"/>
          </p:cNvSpPr>
          <p:nvPr/>
        </p:nvSpPr>
        <p:spPr bwMode="auto">
          <a:xfrm flipH="1">
            <a:off x="5029200" y="3962400"/>
            <a:ext cx="304800" cy="685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46" name="Rectangle 11" descr="[DECORATIVE]"/>
          <p:cNvSpPr>
            <a:spLocks noChangeArrowheads="1"/>
          </p:cNvSpPr>
          <p:nvPr/>
        </p:nvSpPr>
        <p:spPr bwMode="auto">
          <a:xfrm>
            <a:off x="6864937" y="3260725"/>
            <a:ext cx="990600" cy="381000"/>
          </a:xfrm>
          <a:prstGeom prst="rect">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endParaRPr lang="el-GR" altLang="el-GR">
              <a:solidFill>
                <a:srgbClr val="000000"/>
              </a:solidFill>
            </a:endParaRPr>
          </a:p>
        </p:txBody>
      </p:sp>
      <p:sp>
        <p:nvSpPr>
          <p:cNvPr id="47" name="Text Box 12" descr="."/>
          <p:cNvSpPr txBox="1">
            <a:spLocks noChangeArrowheads="1"/>
          </p:cNvSpPr>
          <p:nvPr>
            <p:custDataLst>
              <p:tags r:id="rId5"/>
            </p:custDataLst>
          </p:nvPr>
        </p:nvSpPr>
        <p:spPr bwMode="auto">
          <a:xfrm>
            <a:off x="5796136" y="3260725"/>
            <a:ext cx="10771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l-GR" dirty="0" err="1">
                <a:solidFill>
                  <a:srgbClr val="000000"/>
                </a:solidFill>
                <a:latin typeface="+mn-lt"/>
              </a:rPr>
              <a:t>MyArray</a:t>
            </a:r>
            <a:endParaRPr lang="en-US" altLang="el-GR" dirty="0">
              <a:solidFill>
                <a:srgbClr val="000000"/>
              </a:solidFill>
              <a:latin typeface="+mn-lt"/>
            </a:endParaRPr>
          </a:p>
        </p:txBody>
      </p:sp>
      <p:sp>
        <p:nvSpPr>
          <p:cNvPr id="48" name="Rectangle 13" descr="[DECORATIVE]"/>
          <p:cNvSpPr>
            <a:spLocks noChangeArrowheads="1"/>
          </p:cNvSpPr>
          <p:nvPr/>
        </p:nvSpPr>
        <p:spPr bwMode="auto">
          <a:xfrm>
            <a:off x="6833187" y="4724400"/>
            <a:ext cx="990600" cy="381000"/>
          </a:xfrm>
          <a:prstGeom prst="rect">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endParaRPr lang="el-GR" altLang="el-GR">
              <a:solidFill>
                <a:srgbClr val="000000"/>
              </a:solidFill>
            </a:endParaRPr>
          </a:p>
        </p:txBody>
      </p:sp>
      <p:sp>
        <p:nvSpPr>
          <p:cNvPr id="49" name="Text Box 14" descr="."/>
          <p:cNvSpPr txBox="1">
            <a:spLocks noChangeArrowheads="1"/>
          </p:cNvSpPr>
          <p:nvPr>
            <p:custDataLst>
              <p:tags r:id="rId6"/>
            </p:custDataLst>
          </p:nvPr>
        </p:nvSpPr>
        <p:spPr bwMode="auto">
          <a:xfrm>
            <a:off x="5944723" y="4724400"/>
            <a:ext cx="7164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l-GR" dirty="0">
                <a:solidFill>
                  <a:srgbClr val="000000"/>
                </a:solidFill>
                <a:latin typeface="+mn-lt"/>
              </a:rPr>
              <a:t>array</a:t>
            </a:r>
          </a:p>
        </p:txBody>
      </p:sp>
      <p:grpSp>
        <p:nvGrpSpPr>
          <p:cNvPr id="50" name="Group 15" descr="[DECORATIVE]"/>
          <p:cNvGrpSpPr>
            <a:grpSpLocks/>
          </p:cNvGrpSpPr>
          <p:nvPr/>
        </p:nvGrpSpPr>
        <p:grpSpPr bwMode="auto">
          <a:xfrm>
            <a:off x="7931737" y="3810000"/>
            <a:ext cx="609600" cy="792163"/>
            <a:chOff x="5232" y="3072"/>
            <a:chExt cx="384" cy="499"/>
          </a:xfrm>
        </p:grpSpPr>
        <p:sp>
          <p:nvSpPr>
            <p:cNvPr id="51" name="Rectangle 16" descr="[DECORATIVE]"/>
            <p:cNvSpPr>
              <a:spLocks noChangeArrowheads="1"/>
            </p:cNvSpPr>
            <p:nvPr>
              <p:custDataLst>
                <p:tags r:id="rId10"/>
              </p:custDataLst>
            </p:nvPr>
          </p:nvSpPr>
          <p:spPr bwMode="auto">
            <a:xfrm>
              <a:off x="5232" y="3072"/>
              <a:ext cx="384" cy="144"/>
            </a:xfrm>
            <a:prstGeom prst="rect">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l-GR" dirty="0">
                  <a:solidFill>
                    <a:srgbClr val="000000"/>
                  </a:solidFill>
                </a:rPr>
                <a:t>1</a:t>
              </a:r>
            </a:p>
          </p:txBody>
        </p:sp>
        <p:sp>
          <p:nvSpPr>
            <p:cNvPr id="52" name="Rectangle 17" descr="[DECORATIVE]"/>
            <p:cNvSpPr>
              <a:spLocks noChangeArrowheads="1"/>
            </p:cNvSpPr>
            <p:nvPr>
              <p:custDataLst>
                <p:tags r:id="rId11"/>
              </p:custDataLst>
            </p:nvPr>
          </p:nvSpPr>
          <p:spPr bwMode="auto">
            <a:xfrm>
              <a:off x="5232" y="3216"/>
              <a:ext cx="384" cy="144"/>
            </a:xfrm>
            <a:prstGeom prst="rect">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l-GR" dirty="0">
                  <a:solidFill>
                    <a:srgbClr val="000000"/>
                  </a:solidFill>
                </a:rPr>
                <a:t>2</a:t>
              </a:r>
            </a:p>
          </p:txBody>
        </p:sp>
        <p:sp>
          <p:nvSpPr>
            <p:cNvPr id="53" name="Rectangle 18" descr="[DECORATIVE]"/>
            <p:cNvSpPr>
              <a:spLocks noChangeArrowheads="1"/>
            </p:cNvSpPr>
            <p:nvPr/>
          </p:nvSpPr>
          <p:spPr bwMode="auto">
            <a:xfrm>
              <a:off x="5232" y="3360"/>
              <a:ext cx="384" cy="144"/>
            </a:xfrm>
            <a:prstGeom prst="rect">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endParaRPr lang="el-GR" altLang="el-GR">
                <a:solidFill>
                  <a:srgbClr val="000000"/>
                </a:solidFill>
              </a:endParaRPr>
            </a:p>
          </p:txBody>
        </p:sp>
        <p:sp>
          <p:nvSpPr>
            <p:cNvPr id="54" name="Text Box 19" descr="[DECORATIVE]"/>
            <p:cNvSpPr txBox="1">
              <a:spLocks noChangeArrowheads="1"/>
            </p:cNvSpPr>
            <p:nvPr>
              <p:custDataLst>
                <p:tags r:id="rId12"/>
              </p:custDataLst>
            </p:nvPr>
          </p:nvSpPr>
          <p:spPr bwMode="auto">
            <a:xfrm>
              <a:off x="5324" y="3321"/>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l-GR" dirty="0">
                  <a:solidFill>
                    <a:srgbClr val="000000"/>
                  </a:solidFill>
                </a:rPr>
                <a:t>3</a:t>
              </a:r>
            </a:p>
          </p:txBody>
        </p:sp>
      </p:grpSp>
      <p:sp>
        <p:nvSpPr>
          <p:cNvPr id="55" name="Line 20" descr="."/>
          <p:cNvSpPr>
            <a:spLocks noChangeShapeType="1"/>
          </p:cNvSpPr>
          <p:nvPr/>
        </p:nvSpPr>
        <p:spPr bwMode="auto">
          <a:xfrm>
            <a:off x="7855537" y="3429000"/>
            <a:ext cx="3048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56" name="Line 21" descr="."/>
          <p:cNvSpPr>
            <a:spLocks noChangeShapeType="1"/>
          </p:cNvSpPr>
          <p:nvPr/>
        </p:nvSpPr>
        <p:spPr bwMode="auto">
          <a:xfrm flipV="1">
            <a:off x="7855537" y="4495800"/>
            <a:ext cx="304800" cy="457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nvGrpSpPr>
          <p:cNvPr id="57" name="Group 22" descr="[DECORATIVE]"/>
          <p:cNvGrpSpPr>
            <a:grpSpLocks/>
          </p:cNvGrpSpPr>
          <p:nvPr/>
        </p:nvGrpSpPr>
        <p:grpSpPr bwMode="auto">
          <a:xfrm>
            <a:off x="7931737" y="3810000"/>
            <a:ext cx="609600" cy="792163"/>
            <a:chOff x="5232" y="3072"/>
            <a:chExt cx="384" cy="499"/>
          </a:xfrm>
        </p:grpSpPr>
        <p:sp>
          <p:nvSpPr>
            <p:cNvPr id="58" name="Rectangle 23" descr="[DECORATIVE]"/>
            <p:cNvSpPr>
              <a:spLocks noChangeArrowheads="1"/>
            </p:cNvSpPr>
            <p:nvPr>
              <p:custDataLst>
                <p:tags r:id="rId7"/>
              </p:custDataLst>
            </p:nvPr>
          </p:nvSpPr>
          <p:spPr bwMode="auto">
            <a:xfrm>
              <a:off x="5232" y="3072"/>
              <a:ext cx="384" cy="144"/>
            </a:xfrm>
            <a:prstGeom prst="rect">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l-GR" dirty="0">
                  <a:solidFill>
                    <a:schemeClr val="accent4">
                      <a:lumMod val="75000"/>
                    </a:schemeClr>
                  </a:solidFill>
                </a:rPr>
                <a:t>2</a:t>
              </a:r>
            </a:p>
          </p:txBody>
        </p:sp>
        <p:sp>
          <p:nvSpPr>
            <p:cNvPr id="59" name="Rectangle 24" descr="[DECORATIVE]"/>
            <p:cNvSpPr>
              <a:spLocks noChangeArrowheads="1"/>
            </p:cNvSpPr>
            <p:nvPr>
              <p:custDataLst>
                <p:tags r:id="rId8"/>
              </p:custDataLst>
            </p:nvPr>
          </p:nvSpPr>
          <p:spPr bwMode="auto">
            <a:xfrm>
              <a:off x="5232" y="3216"/>
              <a:ext cx="384" cy="144"/>
            </a:xfrm>
            <a:prstGeom prst="rect">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l-GR" dirty="0">
                  <a:solidFill>
                    <a:schemeClr val="accent4">
                      <a:lumMod val="75000"/>
                    </a:schemeClr>
                  </a:solidFill>
                </a:rPr>
                <a:t>4</a:t>
              </a:r>
            </a:p>
          </p:txBody>
        </p:sp>
        <p:sp>
          <p:nvSpPr>
            <p:cNvPr id="60" name="Rectangle 25" descr="[DECORATIVE]"/>
            <p:cNvSpPr>
              <a:spLocks noChangeArrowheads="1"/>
            </p:cNvSpPr>
            <p:nvPr/>
          </p:nvSpPr>
          <p:spPr bwMode="auto">
            <a:xfrm>
              <a:off x="5232" y="3360"/>
              <a:ext cx="384" cy="144"/>
            </a:xfrm>
            <a:prstGeom prst="rect">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endParaRPr lang="el-GR" altLang="el-GR">
                <a:solidFill>
                  <a:srgbClr val="000000"/>
                </a:solidFill>
              </a:endParaRPr>
            </a:p>
          </p:txBody>
        </p:sp>
        <p:sp>
          <p:nvSpPr>
            <p:cNvPr id="61" name="Text Box 26" descr="[DECORATIVE]"/>
            <p:cNvSpPr txBox="1">
              <a:spLocks noChangeArrowheads="1"/>
            </p:cNvSpPr>
            <p:nvPr>
              <p:custDataLst>
                <p:tags r:id="rId9"/>
              </p:custDataLst>
            </p:nvPr>
          </p:nvSpPr>
          <p:spPr bwMode="auto">
            <a:xfrm>
              <a:off x="5324" y="3321"/>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l-GR" dirty="0">
                  <a:solidFill>
                    <a:schemeClr val="accent4">
                      <a:lumMod val="75000"/>
                    </a:schemeClr>
                  </a:solidFill>
                </a:rPr>
                <a:t>6</a:t>
              </a:r>
            </a:p>
          </p:txBody>
        </p:sp>
      </p:gr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57</a:t>
            </a:fld>
            <a:endParaRPr lang="el-GR" sz="1400" dirty="0"/>
          </a:p>
        </p:txBody>
      </p:sp>
    </p:spTree>
    <p:custDataLst>
      <p:tags r:id="rId1"/>
    </p:custDataLst>
    <p:extLst>
      <p:ext uri="{BB962C8B-B14F-4D97-AF65-F5344CB8AC3E}">
        <p14:creationId xmlns:p14="http://schemas.microsoft.com/office/powerpoint/2010/main" val="18976508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24136"/>
          </a:xfrm>
        </p:spPr>
        <p:txBody>
          <a:bodyPr>
            <a:noAutofit/>
          </a:bodyPr>
          <a:lstStyle/>
          <a:p>
            <a:r>
              <a:rPr lang="el-GR" altLang="el-GR" sz="4000" u="sng" dirty="0" smtClean="0">
                <a:solidFill>
                  <a:schemeClr val="tx2"/>
                </a:solidFill>
              </a:rPr>
              <a:t>Τετράγωνοι </a:t>
            </a:r>
            <a:r>
              <a:rPr lang="el-GR" altLang="el-GR" sz="4000" u="sng" dirty="0">
                <a:solidFill>
                  <a:schemeClr val="tx2"/>
                </a:solidFill>
              </a:rPr>
              <a:t>Δισδιάστατοι Πίνακες </a:t>
            </a:r>
            <a:endParaRPr lang="el-GR" altLang="el-GR" sz="4000" u="sng" dirty="0">
              <a:solidFill>
                <a:schemeClr val="tx2"/>
              </a:solidFill>
              <a:latin typeface="+mn-lt"/>
            </a:endParaRPr>
          </a:p>
        </p:txBody>
      </p:sp>
      <p:sp>
        <p:nvSpPr>
          <p:cNvPr id="38" name="Rectangle 3" descr="Στους δισδιάστατους πίνακες η θέση ενός στοιχείου καθορίζεται από δύο δείκτες. Η γενική μορφή είναι η εξής:&#10;&#10;    τύπος [ , ] όνομα κάτω παύλα πίνακα ίσο με  new τύπος, μέγεθος1 , μέγεθος2.&#10;&#10;Για παράδειγμα, αν θέλαμε να δηλώσουμε ένα πίνακα ακεραίων με διάσταση 10 επί 20 τότε θα γράφαμε:&#10;int [ , ] table ίσο με new int [10,20].&#10;"/>
          <p:cNvSpPr txBox="1">
            <a:spLocks noChangeArrowheads="1"/>
          </p:cNvSpPr>
          <p:nvPr/>
        </p:nvSpPr>
        <p:spPr>
          <a:xfrm>
            <a:off x="533400" y="1412776"/>
            <a:ext cx="8077200" cy="4648200"/>
          </a:xfrm>
          <a:prstGeom prst="rect">
            <a:avLst/>
          </a:prstGeom>
        </p:spPr>
        <p:txBody>
          <a:bodyPr vert="horz" lIns="92075" tIns="46038" rIns="92075" bIns="46038"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defRPr/>
            </a:pPr>
            <a:r>
              <a:rPr lang="el-GR" sz="2400" dirty="0"/>
              <a:t>Σ</a:t>
            </a:r>
            <a:r>
              <a:rPr lang="el-GR" sz="2400" dirty="0" smtClean="0"/>
              <a:t>τους δισδιάστατους πίνακες η θέση ενός στοιχείου καθορίζεται από δύο δείκτες. Η γενική μορφή είναι η εξής:</a:t>
            </a:r>
            <a:endParaRPr lang="en-US" sz="2400" dirty="0" smtClean="0"/>
          </a:p>
          <a:p>
            <a:pPr>
              <a:defRPr/>
            </a:pPr>
            <a:endParaRPr lang="en-US" sz="2400" dirty="0" smtClean="0"/>
          </a:p>
          <a:p>
            <a:pPr>
              <a:buFont typeface="ZapfDingbats" pitchFamily="82" charset="2"/>
              <a:buNone/>
              <a:defRPr/>
            </a:pPr>
            <a:r>
              <a:rPr lang="en-US" sz="2400" b="1" dirty="0" smtClean="0">
                <a:solidFill>
                  <a:schemeClr val="accent1"/>
                </a:solidFill>
              </a:rPr>
              <a:t>    </a:t>
            </a:r>
            <a:r>
              <a:rPr lang="el-GR" sz="2400" b="1" dirty="0" smtClean="0">
                <a:solidFill>
                  <a:schemeClr val="accent1"/>
                </a:solidFill>
              </a:rPr>
              <a:t>τύπος </a:t>
            </a:r>
            <a:r>
              <a:rPr lang="el-GR" sz="2400" b="1" dirty="0" smtClean="0"/>
              <a:t>[ , ] </a:t>
            </a:r>
            <a:r>
              <a:rPr lang="el-GR" sz="2400" b="1" dirty="0" err="1" smtClean="0"/>
              <a:t>όνομα_πίνακα</a:t>
            </a:r>
            <a:r>
              <a:rPr lang="en-US" sz="2400" b="1" dirty="0" smtClean="0"/>
              <a:t> </a:t>
            </a:r>
            <a:r>
              <a:rPr lang="el-GR" sz="2400" b="1" dirty="0" smtClean="0"/>
              <a:t>=</a:t>
            </a:r>
            <a:r>
              <a:rPr lang="en-US" sz="2400" b="1" dirty="0" smtClean="0"/>
              <a:t> </a:t>
            </a:r>
            <a:r>
              <a:rPr lang="el-GR" sz="2400" b="1" dirty="0" smtClean="0"/>
              <a:t> </a:t>
            </a:r>
            <a:r>
              <a:rPr lang="en-US" sz="2400" b="1" dirty="0" smtClean="0">
                <a:solidFill>
                  <a:schemeClr val="accent1"/>
                </a:solidFill>
              </a:rPr>
              <a:t>new</a:t>
            </a:r>
            <a:r>
              <a:rPr lang="el-GR" sz="2400" b="1" dirty="0" smtClean="0">
                <a:solidFill>
                  <a:schemeClr val="accent1"/>
                </a:solidFill>
              </a:rPr>
              <a:t> τύπος </a:t>
            </a:r>
            <a:r>
              <a:rPr lang="el-GR" sz="2400" b="1" dirty="0" smtClean="0"/>
              <a:t>[</a:t>
            </a:r>
            <a:r>
              <a:rPr lang="el-GR" sz="2400" b="1" dirty="0" err="1" smtClean="0"/>
              <a:t>μέγεθος1</a:t>
            </a:r>
            <a:r>
              <a:rPr lang="el-GR" sz="2400" b="1" dirty="0" smtClean="0"/>
              <a:t> , μέγεθος2];</a:t>
            </a:r>
            <a:endParaRPr lang="en-US" sz="2400" b="1" dirty="0" smtClean="0"/>
          </a:p>
          <a:p>
            <a:pPr>
              <a:buFont typeface="ZapfDingbats" pitchFamily="82" charset="2"/>
              <a:buNone/>
              <a:defRPr/>
            </a:pPr>
            <a:endParaRPr lang="en-US" sz="2400" dirty="0" smtClean="0"/>
          </a:p>
          <a:p>
            <a:pPr>
              <a:buFont typeface="Wingdings" panose="05000000000000000000" pitchFamily="2" charset="2"/>
              <a:buChar char="q"/>
              <a:defRPr/>
            </a:pPr>
            <a:r>
              <a:rPr lang="el-GR" sz="2400" dirty="0" smtClean="0"/>
              <a:t>Για παράδειγμα, αν θέλαμε να δηλώσουμε ένα πίνακα ακεραίων με διάσταση 10Χ20 τότε θα γράφαμε:</a:t>
            </a:r>
            <a:endParaRPr lang="en-US" sz="2400" dirty="0" smtClean="0"/>
          </a:p>
          <a:p>
            <a:pPr lvl="1">
              <a:buFont typeface="ZapfDingbats" pitchFamily="82" charset="2"/>
              <a:buNone/>
              <a:defRPr/>
            </a:pPr>
            <a:r>
              <a:rPr lang="en-US" sz="2400" b="1" dirty="0" err="1" smtClean="0">
                <a:solidFill>
                  <a:schemeClr val="accent1"/>
                </a:solidFill>
              </a:rPr>
              <a:t>int</a:t>
            </a:r>
            <a:r>
              <a:rPr lang="el-GR" sz="2400" b="1" dirty="0" smtClean="0">
                <a:solidFill>
                  <a:schemeClr val="accent2"/>
                </a:solidFill>
              </a:rPr>
              <a:t> </a:t>
            </a:r>
            <a:r>
              <a:rPr lang="en-US" sz="2400" b="1" dirty="0" smtClean="0"/>
              <a:t>[</a:t>
            </a:r>
            <a:r>
              <a:rPr lang="el-GR" sz="2400" b="1" dirty="0" smtClean="0"/>
              <a:t> </a:t>
            </a:r>
            <a:r>
              <a:rPr lang="en-US" sz="2400" b="1" dirty="0" smtClean="0"/>
              <a:t>,</a:t>
            </a:r>
            <a:r>
              <a:rPr lang="el-GR" sz="2400" b="1" dirty="0" smtClean="0"/>
              <a:t> </a:t>
            </a:r>
            <a:r>
              <a:rPr lang="en-US" sz="2400" b="1" dirty="0" smtClean="0"/>
              <a:t>] table = </a:t>
            </a:r>
            <a:r>
              <a:rPr lang="en-US" sz="2400" b="1" dirty="0" smtClean="0">
                <a:solidFill>
                  <a:schemeClr val="accent1"/>
                </a:solidFill>
              </a:rPr>
              <a:t>new </a:t>
            </a:r>
            <a:r>
              <a:rPr lang="en-US" sz="2400" b="1" dirty="0" err="1" smtClean="0">
                <a:solidFill>
                  <a:schemeClr val="accent1"/>
                </a:solidFill>
              </a:rPr>
              <a:t>int</a:t>
            </a:r>
            <a:r>
              <a:rPr lang="el-GR" sz="2400" b="1" dirty="0" smtClean="0">
                <a:solidFill>
                  <a:schemeClr val="accent1"/>
                </a:solidFill>
              </a:rPr>
              <a:t> </a:t>
            </a:r>
            <a:r>
              <a:rPr lang="en-US" sz="2400" b="1" dirty="0" smtClean="0"/>
              <a:t>[10,20];</a:t>
            </a:r>
            <a:endParaRPr lang="en-US" sz="2400" b="1"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58</a:t>
            </a:fld>
            <a:endParaRPr lang="el-GR" sz="1400" dirty="0"/>
          </a:p>
        </p:txBody>
      </p:sp>
    </p:spTree>
    <p:custDataLst>
      <p:tags r:id="rId1"/>
    </p:custDataLst>
    <p:extLst>
      <p:ext uri="{BB962C8B-B14F-4D97-AF65-F5344CB8AC3E}">
        <p14:creationId xmlns:p14="http://schemas.microsoft.com/office/powerpoint/2010/main" val="18976508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pPr marL="342900" indent="-342900">
              <a:spcBef>
                <a:spcPct val="20000"/>
              </a:spcBef>
              <a:defRPr/>
            </a:pPr>
            <a:r>
              <a:rPr lang="el-GR" altLang="el-GR" sz="4000" u="sng" dirty="0">
                <a:solidFill>
                  <a:schemeClr val="tx2"/>
                </a:solidFill>
              </a:rPr>
              <a:t>Επανάληψη</a:t>
            </a:r>
            <a:r>
              <a:rPr lang="en-US" altLang="el-GR" sz="4000" u="sng" dirty="0">
                <a:solidFill>
                  <a:schemeClr val="tx2"/>
                </a:solidFill>
              </a:rPr>
              <a:t>: </a:t>
            </a:r>
            <a:r>
              <a:rPr lang="el-GR" altLang="el-GR" sz="4000" u="sng" dirty="0">
                <a:solidFill>
                  <a:schemeClr val="tx2"/>
                </a:solidFill>
              </a:rPr>
              <a:t>Δήλωση και χρήση τάξεων</a:t>
            </a:r>
            <a:endParaRPr lang="el-GR" sz="4000" u="sng" dirty="0">
              <a:solidFill>
                <a:schemeClr val="tx2"/>
              </a:solidFill>
              <a:latin typeface="+mn-lt"/>
            </a:endParaRPr>
          </a:p>
        </p:txBody>
      </p:sp>
      <p:sp>
        <p:nvSpPr>
          <p:cNvPr id="19" name="Rectangle 3" descr="//  Addition τελεία cs,&#10;// An addition program.&#10;    &#10;using System,&#10;    &#10;class Addition,&#10;άγκιστρο,&#10; static void Main, string[] args,&#10;άγκιστρο,&#10;string first Number,   // first string entered by user,&#10;secondNumber,  // second string entered by user,&#10;   &#10;&#10;"/>
          <p:cNvSpPr txBox="1">
            <a:spLocks noChangeArrowheads="1"/>
          </p:cNvSpPr>
          <p:nvPr>
            <p:custDataLst>
              <p:tags r:id="rId3"/>
            </p:custDataLst>
          </p:nvPr>
        </p:nvSpPr>
        <p:spPr>
          <a:xfrm>
            <a:off x="609600" y="1591816"/>
            <a:ext cx="7772400" cy="435746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Wingdings" panose="05000000000000000000" pitchFamily="2" charset="2"/>
              <a:buChar char="q"/>
            </a:pPr>
            <a:r>
              <a:rPr lang="el-GR" altLang="el-GR" sz="2400" dirty="0"/>
              <a:t>Χρήση τάξεων για την δημιουργία αντικειμένων</a:t>
            </a:r>
            <a:endParaRPr lang="en-US" altLang="el-GR" sz="2400" dirty="0"/>
          </a:p>
          <a:p>
            <a:pPr lvl="1">
              <a:lnSpc>
                <a:spcPct val="90000"/>
              </a:lnSpc>
              <a:buFont typeface="Wingdings" panose="05000000000000000000" pitchFamily="2" charset="2"/>
              <a:buChar char="§"/>
            </a:pPr>
            <a:r>
              <a:rPr lang="el-GR" altLang="el-GR" sz="2400" dirty="0"/>
              <a:t>Δήλωση μιας μεταβλητής του τύπου της τάξης</a:t>
            </a:r>
          </a:p>
          <a:p>
            <a:pPr lvl="1">
              <a:lnSpc>
                <a:spcPct val="90000"/>
              </a:lnSpc>
              <a:buFont typeface="Wingdings" panose="05000000000000000000" pitchFamily="2" charset="2"/>
              <a:buChar char="§"/>
            </a:pPr>
            <a:r>
              <a:rPr lang="el-GR" altLang="el-GR" sz="2400" dirty="0"/>
              <a:t>Δημιουργία αντικειμένου</a:t>
            </a:r>
            <a:endParaRPr lang="en-US" altLang="el-GR" sz="2400" dirty="0"/>
          </a:p>
          <a:p>
            <a:pPr lvl="1">
              <a:lnSpc>
                <a:spcPct val="90000"/>
              </a:lnSpc>
              <a:buFont typeface="Wingdings" panose="05000000000000000000" pitchFamily="2" charset="2"/>
              <a:buChar char="§"/>
            </a:pPr>
            <a:r>
              <a:rPr lang="el-GR" altLang="el-GR" sz="2400" dirty="0"/>
              <a:t>Συσχέτιση ενός αντικειμένου με μια μεταβλητή</a:t>
            </a:r>
            <a:r>
              <a:rPr lang="en-US" altLang="el-GR" sz="2400" dirty="0"/>
              <a:t>,</a:t>
            </a:r>
            <a:br>
              <a:rPr lang="en-US" altLang="el-GR" sz="2400" dirty="0"/>
            </a:br>
            <a:r>
              <a:rPr lang="el-GR" altLang="el-GR" sz="2400" dirty="0"/>
              <a:t>η οποία είναι μια αναφορά στο αντικείμενο</a:t>
            </a:r>
            <a:r>
              <a:rPr lang="en-US" altLang="el-GR" sz="2400" dirty="0"/>
              <a:t/>
            </a:r>
            <a:br>
              <a:rPr lang="en-US" altLang="el-GR" sz="2400" dirty="0"/>
            </a:br>
            <a:r>
              <a:rPr lang="el-GR" altLang="el-GR" sz="2400" dirty="0" err="1"/>
              <a:t>π.χ</a:t>
            </a:r>
            <a:r>
              <a:rPr lang="en-US" altLang="el-GR" sz="2400" dirty="0"/>
              <a:t>.,      </a:t>
            </a:r>
            <a:r>
              <a:rPr lang="en-US" altLang="el-GR" sz="2400" dirty="0">
                <a:latin typeface="Courier New" pitchFamily="49" charset="0"/>
              </a:rPr>
              <a:t>Coin coin1;</a:t>
            </a:r>
            <a:br>
              <a:rPr lang="en-US" altLang="el-GR" sz="2400" dirty="0">
                <a:latin typeface="Courier New" pitchFamily="49" charset="0"/>
              </a:rPr>
            </a:br>
            <a:r>
              <a:rPr lang="en-US" altLang="el-GR" sz="2400" dirty="0">
                <a:latin typeface="Courier New" pitchFamily="49" charset="0"/>
              </a:rPr>
              <a:t>      coin1 = new Coin();</a:t>
            </a:r>
            <a:br>
              <a:rPr lang="en-US" altLang="el-GR" sz="2400" dirty="0">
                <a:latin typeface="Courier New" pitchFamily="49" charset="0"/>
              </a:rPr>
            </a:br>
            <a:r>
              <a:rPr lang="en-US" altLang="el-GR" sz="2400" dirty="0">
                <a:latin typeface="Courier New" pitchFamily="49" charset="0"/>
              </a:rPr>
              <a:t>      Coin coin2 = coin1;</a:t>
            </a:r>
          </a:p>
          <a:p>
            <a:pPr>
              <a:lnSpc>
                <a:spcPct val="90000"/>
              </a:lnSpc>
              <a:buFont typeface="Wingdings" panose="05000000000000000000" pitchFamily="2" charset="2"/>
              <a:buChar char="q"/>
            </a:pPr>
            <a:r>
              <a:rPr lang="el-GR" altLang="el-GR" sz="2400" dirty="0"/>
              <a:t>Ορισμός μιας τάξης με βάση την ενθυλάκωση (</a:t>
            </a:r>
            <a:r>
              <a:rPr lang="en-US" altLang="el-GR" sz="2400" dirty="0"/>
              <a:t>encapsulation</a:t>
            </a:r>
            <a:r>
              <a:rPr lang="el-GR" altLang="el-GR" sz="2400" dirty="0"/>
              <a:t>)</a:t>
            </a:r>
            <a:endParaRPr lang="en-US" alt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ctrTitle"/>
          </p:nvPr>
        </p:nvSpPr>
        <p:spPr>
          <a:xfrm>
            <a:off x="685800" y="44624"/>
            <a:ext cx="7772400" cy="1470025"/>
          </a:xfrm>
        </p:spPr>
        <p:txBody>
          <a:bodyPr>
            <a:normAutofit/>
          </a:bodyPr>
          <a:lstStyle/>
          <a:p>
            <a:r>
              <a:rPr lang="el-GR" altLang="el-GR" u="sng" dirty="0">
                <a:solidFill>
                  <a:schemeClr val="tx2"/>
                </a:solidFill>
              </a:rPr>
              <a:t>Πίνακες</a:t>
            </a:r>
            <a:endParaRPr lang="el-GR" u="sng" dirty="0">
              <a:solidFill>
                <a:schemeClr val="tx2"/>
              </a:solidFill>
            </a:endParaRPr>
          </a:p>
        </p:txBody>
      </p:sp>
      <p:sp>
        <p:nvSpPr>
          <p:cNvPr id="2" name="Ορθογώνιο 1" descr="int number 1,          // first number to add,&#10;number 2,          // second number to add,&#10; sum,              // sum of number 1 and number 2,&#10;   &#10;// prompt for and read first number from user as string,&#10;Console τελεία Write, Please enter the first integer άνω κάτω τελεία,&#10;first Number ίσο με Console τελεία Read Line(),&#10;         &#10;// read second number from user as string,&#10;Console τελεία Write, \ n Please enter the second integer άνω κάτω τελεία,&#10;second Number ίσο με Console τελεία Read Line(),&#10;   &#10;// convert numbers from type string to type int,&#10;number 1 ίσο με  Int 32 τελεία Parse,  first Number,&#10;number 2 ίσο με  Int32 τελεία Parse,  second Number, &#10;        &#10;// add numbers,&#10;sum ίσο με number 1 σύν number 2,&#10;"/>
          <p:cNvSpPr/>
          <p:nvPr>
            <p:custDataLst>
              <p:tags r:id="rId2"/>
            </p:custDataLst>
          </p:nvPr>
        </p:nvSpPr>
        <p:spPr>
          <a:xfrm>
            <a:off x="467544" y="1412776"/>
            <a:ext cx="8219256" cy="4524315"/>
          </a:xfrm>
          <a:prstGeom prst="rect">
            <a:avLst/>
          </a:prstGeom>
        </p:spPr>
        <p:txBody>
          <a:bodyPr wrap="square">
            <a:spAutoFit/>
          </a:bodyPr>
          <a:lstStyle/>
          <a:p>
            <a:pPr marL="342900" indent="-342900">
              <a:buFont typeface="Wingdings" panose="05000000000000000000" pitchFamily="2" charset="2"/>
              <a:buChar char="q"/>
            </a:pPr>
            <a:r>
              <a:rPr lang="el-GR" altLang="el-GR" sz="2400" dirty="0"/>
              <a:t>Ένας πίνακας αποθηκεύει πολλά στοιχεία του ίδιου τύπου δεδομένων</a:t>
            </a:r>
            <a:endParaRPr lang="en-US" altLang="el-GR" sz="2400" dirty="0"/>
          </a:p>
          <a:p>
            <a:pPr marL="800100" lvl="1" indent="-342900">
              <a:buFont typeface="Wingdings" panose="05000000000000000000" pitchFamily="2" charset="2"/>
              <a:buChar char="§"/>
            </a:pPr>
            <a:r>
              <a:rPr lang="el-GR" altLang="el-GR" sz="2400" dirty="0"/>
              <a:t>Αυτός ο τύπος δεδομένων μπορεί να είναι απλός ή να είναι να είναι αντικείμενα μιας τάξης</a:t>
            </a:r>
            <a:endParaRPr lang="en-US" altLang="el-GR" sz="2400" dirty="0"/>
          </a:p>
          <a:p>
            <a:pPr marL="1200150" lvl="2" indent="-285750">
              <a:buFont typeface="Arial" panose="020B0604020202020204" pitchFamily="34" charset="0"/>
              <a:buChar char="•"/>
            </a:pPr>
            <a:r>
              <a:rPr lang="el-GR" altLang="el-GR" sz="2400" dirty="0"/>
              <a:t>Για πίνακες απλών τύπων</a:t>
            </a:r>
            <a:r>
              <a:rPr lang="en-US" altLang="el-GR" sz="2400" dirty="0"/>
              <a:t>, </a:t>
            </a:r>
            <a:r>
              <a:rPr lang="el-GR" altLang="el-GR" sz="2400" dirty="0"/>
              <a:t>κάθε στοιχείο περιέχει μια τιμή του δηλωμένου τύπου </a:t>
            </a:r>
            <a:endParaRPr lang="en-US" altLang="el-GR" sz="2400" dirty="0"/>
          </a:p>
          <a:p>
            <a:pPr marL="1200150" lvl="2" indent="-285750">
              <a:buFont typeface="Arial" panose="020B0604020202020204" pitchFamily="34" charset="0"/>
              <a:buChar char="•"/>
            </a:pPr>
            <a:r>
              <a:rPr lang="el-GR" altLang="el-GR" sz="2400" dirty="0"/>
              <a:t>Για πίνακες αντικειμένων κάθε στοιχείο του πίνακα είναι μια αναφορά σε ένα αντικείμενο της αντίστοιχης τάξης από την οποία δηλώθηκε ο πίνακας </a:t>
            </a:r>
            <a:endParaRPr lang="en-US" altLang="el-GR" sz="2400" dirty="0"/>
          </a:p>
          <a:p>
            <a:pPr marL="342900" indent="-342900">
              <a:buFont typeface="Wingdings" panose="05000000000000000000" pitchFamily="2" charset="2"/>
              <a:buChar char="q"/>
            </a:pPr>
            <a:r>
              <a:rPr lang="el-GR" altLang="el-GR" sz="2400" dirty="0"/>
              <a:t>Αναφορά σε κάποιο στοιχείο του πίνακα γίνεται με ένα δείκτη</a:t>
            </a:r>
            <a:endParaRPr lang="en-US" altLang="el-GR" sz="2400" i="1" dirty="0"/>
          </a:p>
          <a:p>
            <a:pPr marL="800100" lvl="1" indent="-342900">
              <a:buFont typeface="Wingdings" panose="05000000000000000000" pitchFamily="2" charset="2"/>
              <a:buChar char="§"/>
            </a:pPr>
            <a:r>
              <a:rPr lang="el-GR" altLang="el-GR" sz="2400" dirty="0"/>
              <a:t>Π.χ. Α[5]</a:t>
            </a:r>
            <a:endParaRPr lang="en-US" altLang="el-GR" sz="240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71400"/>
            <a:ext cx="8229600" cy="1143000"/>
          </a:xfrm>
        </p:spPr>
        <p:txBody>
          <a:bodyPr>
            <a:normAutofit/>
          </a:bodyPr>
          <a:lstStyle/>
          <a:p>
            <a:r>
              <a:rPr lang="el-GR" altLang="el-GR" u="sng" dirty="0">
                <a:solidFill>
                  <a:schemeClr val="tx2"/>
                </a:solidFill>
              </a:rPr>
              <a:t>Πίνακες</a:t>
            </a:r>
            <a:r>
              <a:rPr lang="en-US" altLang="el-GR" u="sng" dirty="0">
                <a:solidFill>
                  <a:schemeClr val="tx2"/>
                </a:solidFill>
              </a:rPr>
              <a:t>: </a:t>
            </a:r>
            <a:r>
              <a:rPr lang="el-GR" altLang="el-GR" u="sng" dirty="0">
                <a:solidFill>
                  <a:schemeClr val="tx2"/>
                </a:solidFill>
              </a:rPr>
              <a:t>Δήλωση και δημιουργία </a:t>
            </a:r>
            <a:endParaRPr lang="el-GR" u="sng" dirty="0">
              <a:solidFill>
                <a:schemeClr val="tx2"/>
              </a:solidFill>
            </a:endParaRPr>
          </a:p>
        </p:txBody>
      </p:sp>
      <p:sp>
        <p:nvSpPr>
          <p:cNvPr id="3" name="Ορθογώνιο 2" descr="   &#10;// display results,&#10;Console τελεία Write Line, \ n The sum is {0} τελεία, sum,&#10;   &#10;άγκιστρο, // end method Main,&#10;   &#10;άγκιστρο, // end class Addition.&#10;"/>
          <p:cNvSpPr/>
          <p:nvPr>
            <p:custDataLst>
              <p:tags r:id="rId2"/>
            </p:custDataLst>
          </p:nvPr>
        </p:nvSpPr>
        <p:spPr>
          <a:xfrm>
            <a:off x="539552" y="908720"/>
            <a:ext cx="8147248" cy="5515997"/>
          </a:xfrm>
          <a:prstGeom prst="rect">
            <a:avLst/>
          </a:prstGeom>
        </p:spPr>
        <p:txBody>
          <a:bodyPr wrap="square">
            <a:spAutoFit/>
          </a:bodyPr>
          <a:lstStyle/>
          <a:p>
            <a:pPr marL="342900" indent="-342900">
              <a:lnSpc>
                <a:spcPct val="80000"/>
              </a:lnSpc>
              <a:buFont typeface="Wingdings" panose="05000000000000000000" pitchFamily="2" charset="2"/>
              <a:buChar char="q"/>
            </a:pPr>
            <a:r>
              <a:rPr lang="el-GR" altLang="el-GR" sz="2200" dirty="0"/>
              <a:t>Ένας πίνακας δεσμεύει μνήμη με τη λέξη  </a:t>
            </a:r>
            <a:r>
              <a:rPr lang="en-US" altLang="el-GR" sz="2200" b="1" dirty="0">
                <a:solidFill>
                  <a:schemeClr val="accent1"/>
                </a:solidFill>
              </a:rPr>
              <a:t>new</a:t>
            </a:r>
            <a:r>
              <a:rPr lang="en-US" altLang="el-GR" sz="2200" dirty="0"/>
              <a:t> </a:t>
            </a:r>
            <a:r>
              <a:rPr lang="el-GR" altLang="el-GR" sz="2200" dirty="0"/>
              <a:t>για να δηλώσουμε πόσα στοιχεία θα κρατά </a:t>
            </a:r>
            <a:r>
              <a:rPr lang="en-US" altLang="el-GR" sz="2200" dirty="0"/>
              <a:t/>
            </a:r>
            <a:br>
              <a:rPr lang="en-US" altLang="el-GR" sz="2200" dirty="0"/>
            </a:br>
            <a:endParaRPr lang="en-US" altLang="el-GR" sz="2200" dirty="0"/>
          </a:p>
          <a:p>
            <a:pPr>
              <a:lnSpc>
                <a:spcPct val="80000"/>
              </a:lnSpc>
            </a:pPr>
            <a:r>
              <a:rPr lang="en-US" altLang="el-GR" sz="2200" dirty="0"/>
              <a:t>  </a:t>
            </a:r>
            <a:r>
              <a:rPr lang="en-US" altLang="el-GR" sz="2200" dirty="0" err="1">
                <a:solidFill>
                  <a:schemeClr val="accent1"/>
                </a:solidFill>
              </a:rPr>
              <a:t>bool</a:t>
            </a:r>
            <a:r>
              <a:rPr lang="en-US" altLang="el-GR" sz="2200" dirty="0"/>
              <a:t>[] flags; // </a:t>
            </a:r>
            <a:r>
              <a:rPr lang="el-GR" altLang="el-GR" sz="2200" dirty="0"/>
              <a:t>δήλωση</a:t>
            </a:r>
            <a:r>
              <a:rPr lang="en-US" altLang="el-GR" sz="2200" dirty="0"/>
              <a:t> </a:t>
            </a:r>
            <a:r>
              <a:rPr lang="el-GR" altLang="el-GR" sz="2200" dirty="0"/>
              <a:t>του πίνακα </a:t>
            </a:r>
            <a:r>
              <a:rPr lang="en-US" altLang="el-GR" sz="2200" dirty="0"/>
              <a:t>flags</a:t>
            </a:r>
          </a:p>
          <a:p>
            <a:pPr>
              <a:lnSpc>
                <a:spcPct val="80000"/>
              </a:lnSpc>
            </a:pPr>
            <a:r>
              <a:rPr lang="en-US" altLang="el-GR" sz="2200" dirty="0"/>
              <a:t>  flags = </a:t>
            </a:r>
            <a:r>
              <a:rPr lang="en-US" altLang="el-GR" sz="2200" dirty="0">
                <a:solidFill>
                  <a:schemeClr val="accent1"/>
                </a:solidFill>
              </a:rPr>
              <a:t>new</a:t>
            </a:r>
            <a:r>
              <a:rPr lang="en-US" altLang="el-GR" sz="2200" dirty="0"/>
              <a:t> </a:t>
            </a:r>
            <a:r>
              <a:rPr lang="en-US" altLang="el-GR" sz="2200" dirty="0" err="1"/>
              <a:t>bool</a:t>
            </a:r>
            <a:r>
              <a:rPr lang="en-US" altLang="el-GR" sz="2200" dirty="0"/>
              <a:t>[20]; // </a:t>
            </a:r>
            <a:r>
              <a:rPr lang="el-GR" altLang="el-GR" sz="2200" dirty="0"/>
              <a:t>δημιουργία πίνακα και κάνουμε το</a:t>
            </a:r>
            <a:endParaRPr lang="en-US" altLang="el-GR" sz="2200" dirty="0"/>
          </a:p>
          <a:p>
            <a:pPr>
              <a:lnSpc>
                <a:spcPct val="80000"/>
              </a:lnSpc>
            </a:pPr>
            <a:r>
              <a:rPr lang="el-GR" altLang="el-GR" sz="2200" dirty="0"/>
              <a:t> 			</a:t>
            </a:r>
            <a:r>
              <a:rPr lang="en-US" altLang="el-GR" sz="2200" dirty="0"/>
              <a:t>         </a:t>
            </a:r>
            <a:r>
              <a:rPr lang="el-GR" altLang="el-GR" sz="2200" dirty="0"/>
              <a:t>// </a:t>
            </a:r>
            <a:r>
              <a:rPr lang="en-US" altLang="el-GR" sz="2200" dirty="0"/>
              <a:t>flags </a:t>
            </a:r>
            <a:r>
              <a:rPr lang="el-GR" altLang="el-GR" sz="2200" dirty="0"/>
              <a:t>μια αναφορά σε κάποιο κομμάτι</a:t>
            </a:r>
            <a:endParaRPr lang="en-US" altLang="el-GR" sz="2200" dirty="0"/>
          </a:p>
          <a:p>
            <a:pPr>
              <a:lnSpc>
                <a:spcPct val="80000"/>
              </a:lnSpc>
            </a:pPr>
            <a:r>
              <a:rPr lang="en-US" altLang="el-GR" sz="2200" dirty="0"/>
              <a:t>                        </a:t>
            </a:r>
            <a:r>
              <a:rPr lang="el-GR" altLang="el-GR" sz="2200" dirty="0"/>
              <a:t>// μνήμης</a:t>
            </a:r>
            <a:r>
              <a:rPr lang="en-US" altLang="el-GR" sz="2200" dirty="0"/>
              <a:t> </a:t>
            </a:r>
            <a:r>
              <a:rPr lang="el-GR" altLang="el-GR" sz="2200" dirty="0"/>
              <a:t>δηλαδή </a:t>
            </a:r>
            <a:r>
              <a:rPr lang="en-US" altLang="el-GR" sz="2200" dirty="0"/>
              <a:t>ref.</a:t>
            </a:r>
          </a:p>
          <a:p>
            <a:pPr>
              <a:lnSpc>
                <a:spcPct val="80000"/>
              </a:lnSpc>
            </a:pPr>
            <a:r>
              <a:rPr lang="en-US" altLang="el-GR" sz="2200" dirty="0"/>
              <a:t>  // </a:t>
            </a:r>
            <a:r>
              <a:rPr lang="el-GR" altLang="el-GR" sz="2200" dirty="0"/>
              <a:t>τώρα η </a:t>
            </a:r>
            <a:r>
              <a:rPr lang="en-US" altLang="el-GR" sz="2200" dirty="0"/>
              <a:t> flags </a:t>
            </a:r>
            <a:r>
              <a:rPr lang="el-GR" altLang="el-GR" sz="2200" dirty="0"/>
              <a:t>είναι μια αναφορά σε κάποια άλλη μνήμη</a:t>
            </a:r>
            <a:endParaRPr lang="en-US" altLang="el-GR" sz="2200" dirty="0"/>
          </a:p>
          <a:p>
            <a:pPr>
              <a:lnSpc>
                <a:spcPct val="80000"/>
              </a:lnSpc>
            </a:pPr>
            <a:r>
              <a:rPr lang="en-US" altLang="el-GR" sz="2200" dirty="0"/>
              <a:t>  flags = </a:t>
            </a:r>
            <a:r>
              <a:rPr lang="en-US" altLang="el-GR" sz="2200" dirty="0">
                <a:solidFill>
                  <a:schemeClr val="accent1"/>
                </a:solidFill>
              </a:rPr>
              <a:t>new</a:t>
            </a:r>
            <a:r>
              <a:rPr lang="en-US" altLang="el-GR" sz="2200" dirty="0"/>
              <a:t> </a:t>
            </a:r>
            <a:r>
              <a:rPr lang="en-US" altLang="el-GR" sz="2200" dirty="0" err="1"/>
              <a:t>bool</a:t>
            </a:r>
            <a:r>
              <a:rPr lang="en-US" altLang="el-GR" sz="2200" dirty="0"/>
              <a:t>[10]; </a:t>
            </a:r>
          </a:p>
          <a:p>
            <a:pPr>
              <a:lnSpc>
                <a:spcPct val="80000"/>
              </a:lnSpc>
            </a:pPr>
            <a:endParaRPr lang="en-US" altLang="el-GR" sz="2200" dirty="0"/>
          </a:p>
          <a:p>
            <a:pPr>
              <a:lnSpc>
                <a:spcPct val="80000"/>
              </a:lnSpc>
            </a:pPr>
            <a:r>
              <a:rPr lang="en-US" altLang="el-GR" sz="2200" dirty="0"/>
              <a:t>  // </a:t>
            </a:r>
            <a:r>
              <a:rPr lang="el-GR" altLang="el-GR" sz="2200" dirty="0"/>
              <a:t>δήλωση της μεταβλητής </a:t>
            </a:r>
            <a:r>
              <a:rPr lang="en-US" altLang="el-GR" sz="2200" dirty="0"/>
              <a:t>grades; </a:t>
            </a:r>
            <a:r>
              <a:rPr lang="el-GR" altLang="el-GR" sz="2200" dirty="0"/>
              <a:t>Δημιουργία πίνακα</a:t>
            </a:r>
            <a:r>
              <a:rPr lang="en-US" altLang="el-GR" sz="2200" dirty="0"/>
              <a:t>;</a:t>
            </a:r>
          </a:p>
          <a:p>
            <a:pPr>
              <a:lnSpc>
                <a:spcPct val="80000"/>
              </a:lnSpc>
            </a:pPr>
            <a:r>
              <a:rPr lang="en-US" altLang="el-GR" sz="2200" dirty="0"/>
              <a:t>  // </a:t>
            </a:r>
            <a:r>
              <a:rPr lang="el-GR" altLang="el-GR" sz="2200" dirty="0"/>
              <a:t>κάνουμε το </a:t>
            </a:r>
            <a:r>
              <a:rPr lang="en-US" altLang="el-GR" sz="2200" dirty="0"/>
              <a:t>grades </a:t>
            </a:r>
            <a:r>
              <a:rPr lang="el-GR" altLang="el-GR" sz="2200" dirty="0"/>
              <a:t>μια αναφορά στον πίνακα</a:t>
            </a:r>
          </a:p>
          <a:p>
            <a:pPr>
              <a:lnSpc>
                <a:spcPct val="80000"/>
              </a:lnSpc>
            </a:pPr>
            <a:r>
              <a:rPr lang="en-US" altLang="el-GR" sz="2200" dirty="0">
                <a:solidFill>
                  <a:schemeClr val="accent1"/>
                </a:solidFill>
              </a:rPr>
              <a:t>  </a:t>
            </a:r>
            <a:r>
              <a:rPr lang="en-US" altLang="el-GR" sz="2200" dirty="0" err="1">
                <a:solidFill>
                  <a:schemeClr val="accent1"/>
                </a:solidFill>
              </a:rPr>
              <a:t>int</a:t>
            </a:r>
            <a:r>
              <a:rPr lang="en-US" altLang="el-GR" sz="2200" dirty="0"/>
              <a:t>[] grades = </a:t>
            </a:r>
            <a:r>
              <a:rPr lang="en-US" altLang="el-GR" sz="2200" dirty="0">
                <a:solidFill>
                  <a:schemeClr val="accent1"/>
                </a:solidFill>
              </a:rPr>
              <a:t>new </a:t>
            </a:r>
            <a:r>
              <a:rPr lang="en-US" altLang="el-GR" sz="2200" dirty="0" err="1">
                <a:solidFill>
                  <a:schemeClr val="accent1"/>
                </a:solidFill>
              </a:rPr>
              <a:t>int</a:t>
            </a:r>
            <a:r>
              <a:rPr lang="en-US" altLang="el-GR" sz="2200" dirty="0"/>
              <a:t>[12]; </a:t>
            </a:r>
          </a:p>
          <a:p>
            <a:pPr>
              <a:lnSpc>
                <a:spcPct val="80000"/>
              </a:lnSpc>
            </a:pPr>
            <a:endParaRPr lang="en-US" altLang="el-GR" sz="2200" dirty="0"/>
          </a:p>
          <a:p>
            <a:pPr>
              <a:lnSpc>
                <a:spcPct val="80000"/>
              </a:lnSpc>
            </a:pPr>
            <a:r>
              <a:rPr lang="en-US" altLang="el-GR" sz="2200" dirty="0">
                <a:solidFill>
                  <a:schemeClr val="accent1"/>
                </a:solidFill>
              </a:rPr>
              <a:t>  float</a:t>
            </a:r>
            <a:r>
              <a:rPr lang="en-US" altLang="el-GR" sz="2200" dirty="0"/>
              <a:t>[] prices = </a:t>
            </a:r>
            <a:r>
              <a:rPr lang="en-US" altLang="el-GR" sz="2200" dirty="0">
                <a:solidFill>
                  <a:schemeClr val="accent1"/>
                </a:solidFill>
              </a:rPr>
              <a:t>new float</a:t>
            </a:r>
            <a:r>
              <a:rPr lang="en-US" altLang="el-GR" sz="2200" dirty="0"/>
              <a:t>[500];</a:t>
            </a:r>
          </a:p>
          <a:p>
            <a:pPr>
              <a:lnSpc>
                <a:spcPct val="80000"/>
              </a:lnSpc>
            </a:pPr>
            <a:endParaRPr lang="en-US" altLang="el-GR" sz="2200" dirty="0"/>
          </a:p>
          <a:p>
            <a:pPr>
              <a:lnSpc>
                <a:spcPct val="80000"/>
              </a:lnSpc>
            </a:pPr>
            <a:r>
              <a:rPr lang="en-US" altLang="el-GR" sz="2200" dirty="0"/>
              <a:t>  </a:t>
            </a:r>
            <a:r>
              <a:rPr lang="en-US" altLang="el-GR" sz="2200" dirty="0">
                <a:solidFill>
                  <a:schemeClr val="accent1"/>
                </a:solidFill>
              </a:rPr>
              <a:t>string</a:t>
            </a:r>
            <a:r>
              <a:rPr lang="en-US" altLang="el-GR" sz="2200" dirty="0"/>
              <a:t>[] codes = </a:t>
            </a:r>
            <a:r>
              <a:rPr lang="en-US" altLang="el-GR" sz="2200" dirty="0">
                <a:solidFill>
                  <a:schemeClr val="accent1"/>
                </a:solidFill>
              </a:rPr>
              <a:t>new string</a:t>
            </a:r>
            <a:r>
              <a:rPr lang="en-US" altLang="el-GR" sz="2200" dirty="0"/>
              <a:t>[26];</a:t>
            </a:r>
          </a:p>
          <a:p>
            <a:pPr>
              <a:lnSpc>
                <a:spcPct val="80000"/>
              </a:lnSpc>
            </a:pPr>
            <a:endParaRPr lang="en-US" altLang="el-GR" sz="2200" dirty="0"/>
          </a:p>
          <a:p>
            <a:pPr>
              <a:lnSpc>
                <a:spcPct val="80000"/>
              </a:lnSpc>
            </a:pPr>
            <a:r>
              <a:rPr lang="en-US" altLang="el-GR" sz="2200" dirty="0"/>
              <a:t>  </a:t>
            </a:r>
            <a:r>
              <a:rPr lang="en-US" altLang="el-GR" sz="2200" dirty="0" err="1"/>
              <a:t>MyTime</a:t>
            </a:r>
            <a:r>
              <a:rPr lang="en-US" altLang="el-GR" sz="2200" dirty="0"/>
              <a:t>[] times;</a:t>
            </a:r>
          </a:p>
          <a:p>
            <a:pPr>
              <a:lnSpc>
                <a:spcPct val="80000"/>
              </a:lnSpc>
            </a:pPr>
            <a:r>
              <a:rPr lang="en-US" altLang="el-GR" sz="2200" dirty="0"/>
              <a:t>  times = new </a:t>
            </a:r>
            <a:r>
              <a:rPr lang="en-US" altLang="el-GR" sz="2200" dirty="0" err="1"/>
              <a:t>MyTime</a:t>
            </a:r>
            <a:r>
              <a:rPr lang="en-US" altLang="el-GR" sz="2200" dirty="0"/>
              <a:t>[10];</a:t>
            </a: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custDataLst>
              <p:tags r:id="rId2"/>
            </p:custDataLst>
          </p:nvPr>
        </p:nvSpPr>
        <p:spPr>
          <a:xfrm>
            <a:off x="533400" y="44624"/>
            <a:ext cx="7772400" cy="1143000"/>
          </a:xfrm>
        </p:spPr>
        <p:txBody>
          <a:bodyPr>
            <a:noAutofit/>
          </a:bodyPr>
          <a:lstStyle/>
          <a:p>
            <a:r>
              <a:rPr lang="el-GR" altLang="el-GR" u="sng" dirty="0">
                <a:solidFill>
                  <a:schemeClr val="tx2"/>
                </a:solidFill>
              </a:rPr>
              <a:t>Ένας πίνακας απλών τιμών</a:t>
            </a:r>
            <a:endParaRPr lang="el-GR" altLang="el-GR" u="sng" dirty="0" smtClean="0">
              <a:solidFill>
                <a:schemeClr val="tx2"/>
              </a:solidFill>
            </a:endParaRPr>
          </a:p>
        </p:txBody>
      </p:sp>
      <p:grpSp>
        <p:nvGrpSpPr>
          <p:cNvPr id="2" name="Ομάδα 1" descr="Πίνακας απλών τιμών."/>
          <p:cNvGrpSpPr/>
          <p:nvPr/>
        </p:nvGrpSpPr>
        <p:grpSpPr>
          <a:xfrm>
            <a:off x="1331640" y="1176362"/>
            <a:ext cx="6516960" cy="4572000"/>
            <a:chOff x="1331640" y="1176362"/>
            <a:chExt cx="6516960" cy="4572000"/>
          </a:xfrm>
        </p:grpSpPr>
        <p:grpSp>
          <p:nvGrpSpPr>
            <p:cNvPr id="21" name="Group 5"/>
            <p:cNvGrpSpPr>
              <a:grpSpLocks/>
            </p:cNvGrpSpPr>
            <p:nvPr/>
          </p:nvGrpSpPr>
          <p:grpSpPr bwMode="auto">
            <a:xfrm>
              <a:off x="6477000" y="1176362"/>
              <a:ext cx="1371600" cy="4572000"/>
              <a:chOff x="3696" y="672"/>
              <a:chExt cx="864" cy="2880"/>
            </a:xfrm>
          </p:grpSpPr>
          <p:sp>
            <p:nvSpPr>
              <p:cNvPr id="22" name="Rectangle 6"/>
              <p:cNvSpPr>
                <a:spLocks noChangeArrowheads="1"/>
              </p:cNvSpPr>
              <p:nvPr/>
            </p:nvSpPr>
            <p:spPr bwMode="auto">
              <a:xfrm>
                <a:off x="3696" y="3312"/>
                <a:ext cx="864" cy="240"/>
              </a:xfrm>
              <a:prstGeom prst="rect">
                <a:avLst/>
              </a:prstGeom>
              <a:solidFill>
                <a:srgbClr val="CCECFF"/>
              </a:solidFill>
              <a:ln w="25400">
                <a:solidFill>
                  <a:schemeClr val="tx1"/>
                </a:solidFill>
                <a:miter lim="800000"/>
                <a:headEnd/>
                <a:tailEnd/>
              </a:ln>
            </p:spPr>
            <p:txBody>
              <a:bodyPr wrap="none" anchor="ct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p>
            </p:txBody>
          </p:sp>
          <p:sp>
            <p:nvSpPr>
              <p:cNvPr id="23" name="Rectangle 7"/>
              <p:cNvSpPr>
                <a:spLocks noChangeArrowheads="1"/>
              </p:cNvSpPr>
              <p:nvPr/>
            </p:nvSpPr>
            <p:spPr bwMode="auto">
              <a:xfrm>
                <a:off x="3696" y="3072"/>
                <a:ext cx="864" cy="240"/>
              </a:xfrm>
              <a:prstGeom prst="rect">
                <a:avLst/>
              </a:prstGeom>
              <a:solidFill>
                <a:srgbClr val="CCECFF"/>
              </a:solidFill>
              <a:ln w="25400">
                <a:solidFill>
                  <a:schemeClr val="tx1"/>
                </a:solidFill>
                <a:miter lim="800000"/>
                <a:headEnd/>
                <a:tailEnd/>
              </a:ln>
            </p:spPr>
            <p:txBody>
              <a:bodyPr wrap="none" anchor="ct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p>
            </p:txBody>
          </p:sp>
          <p:sp>
            <p:nvSpPr>
              <p:cNvPr id="24" name="Rectangle 8"/>
              <p:cNvSpPr>
                <a:spLocks noChangeArrowheads="1"/>
              </p:cNvSpPr>
              <p:nvPr/>
            </p:nvSpPr>
            <p:spPr bwMode="auto">
              <a:xfrm>
                <a:off x="3696" y="2832"/>
                <a:ext cx="864" cy="240"/>
              </a:xfrm>
              <a:prstGeom prst="rect">
                <a:avLst/>
              </a:prstGeom>
              <a:solidFill>
                <a:srgbClr val="CCECFF"/>
              </a:solidFill>
              <a:ln w="25400">
                <a:solidFill>
                  <a:schemeClr val="tx1"/>
                </a:solidFill>
                <a:miter lim="800000"/>
                <a:headEnd/>
                <a:tailEnd/>
              </a:ln>
            </p:spPr>
            <p:txBody>
              <a:bodyPr wrap="none" anchor="ct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p>
            </p:txBody>
          </p:sp>
          <p:sp>
            <p:nvSpPr>
              <p:cNvPr id="25" name="Rectangle 9"/>
              <p:cNvSpPr>
                <a:spLocks noChangeArrowheads="1"/>
              </p:cNvSpPr>
              <p:nvPr/>
            </p:nvSpPr>
            <p:spPr bwMode="auto">
              <a:xfrm>
                <a:off x="3696" y="2592"/>
                <a:ext cx="864" cy="240"/>
              </a:xfrm>
              <a:prstGeom prst="rect">
                <a:avLst/>
              </a:prstGeom>
              <a:solidFill>
                <a:srgbClr val="CCECFF"/>
              </a:solidFill>
              <a:ln w="25400">
                <a:solidFill>
                  <a:schemeClr val="tx1"/>
                </a:solidFill>
                <a:miter lim="800000"/>
                <a:headEnd/>
                <a:tailEnd/>
              </a:ln>
            </p:spPr>
            <p:txBody>
              <a:bodyPr wrap="none" anchor="ct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p>
            </p:txBody>
          </p:sp>
          <p:sp>
            <p:nvSpPr>
              <p:cNvPr id="26" name="Rectangle 10"/>
              <p:cNvSpPr>
                <a:spLocks noChangeArrowheads="1"/>
              </p:cNvSpPr>
              <p:nvPr/>
            </p:nvSpPr>
            <p:spPr bwMode="auto">
              <a:xfrm>
                <a:off x="3696" y="2112"/>
                <a:ext cx="864" cy="240"/>
              </a:xfrm>
              <a:prstGeom prst="rect">
                <a:avLst/>
              </a:prstGeom>
              <a:solidFill>
                <a:srgbClr val="CCECFF"/>
              </a:solidFill>
              <a:ln w="25400">
                <a:solidFill>
                  <a:schemeClr val="tx1"/>
                </a:solidFill>
                <a:miter lim="800000"/>
                <a:headEnd/>
                <a:tailEnd/>
              </a:ln>
            </p:spPr>
            <p:txBody>
              <a:bodyPr wrap="none" anchor="ct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p>
            </p:txBody>
          </p:sp>
          <p:sp>
            <p:nvSpPr>
              <p:cNvPr id="27" name="Rectangle 11"/>
              <p:cNvSpPr>
                <a:spLocks noChangeArrowheads="1"/>
              </p:cNvSpPr>
              <p:nvPr/>
            </p:nvSpPr>
            <p:spPr bwMode="auto">
              <a:xfrm>
                <a:off x="3696" y="2352"/>
                <a:ext cx="864" cy="240"/>
              </a:xfrm>
              <a:prstGeom prst="rect">
                <a:avLst/>
              </a:prstGeom>
              <a:solidFill>
                <a:srgbClr val="CCECFF"/>
              </a:solidFill>
              <a:ln w="25400">
                <a:solidFill>
                  <a:schemeClr val="tx1"/>
                </a:solidFill>
                <a:miter lim="800000"/>
                <a:headEnd/>
                <a:tailEnd/>
              </a:ln>
            </p:spPr>
            <p:txBody>
              <a:bodyPr wrap="none" anchor="ct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p>
            </p:txBody>
          </p:sp>
          <p:sp>
            <p:nvSpPr>
              <p:cNvPr id="28" name="Rectangle 12"/>
              <p:cNvSpPr>
                <a:spLocks noChangeArrowheads="1"/>
              </p:cNvSpPr>
              <p:nvPr/>
            </p:nvSpPr>
            <p:spPr bwMode="auto">
              <a:xfrm>
                <a:off x="3696" y="1872"/>
                <a:ext cx="864" cy="240"/>
              </a:xfrm>
              <a:prstGeom prst="rect">
                <a:avLst/>
              </a:prstGeom>
              <a:solidFill>
                <a:srgbClr val="CCECFF"/>
              </a:solidFill>
              <a:ln w="25400">
                <a:solidFill>
                  <a:schemeClr val="tx1"/>
                </a:solidFill>
                <a:miter lim="800000"/>
                <a:headEnd/>
                <a:tailEnd/>
              </a:ln>
            </p:spPr>
            <p:txBody>
              <a:bodyPr wrap="none" anchor="ct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p>
            </p:txBody>
          </p:sp>
          <p:sp>
            <p:nvSpPr>
              <p:cNvPr id="29" name="Rectangle 13"/>
              <p:cNvSpPr>
                <a:spLocks noChangeArrowheads="1"/>
              </p:cNvSpPr>
              <p:nvPr/>
            </p:nvSpPr>
            <p:spPr bwMode="auto">
              <a:xfrm>
                <a:off x="3696" y="1632"/>
                <a:ext cx="864" cy="240"/>
              </a:xfrm>
              <a:prstGeom prst="rect">
                <a:avLst/>
              </a:prstGeom>
              <a:solidFill>
                <a:srgbClr val="CCECFF"/>
              </a:solidFill>
              <a:ln w="25400">
                <a:solidFill>
                  <a:schemeClr val="tx1"/>
                </a:solidFill>
                <a:miter lim="800000"/>
                <a:headEnd/>
                <a:tailEnd/>
              </a:ln>
            </p:spPr>
            <p:txBody>
              <a:bodyPr wrap="none" anchor="ct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p>
            </p:txBody>
          </p:sp>
          <p:sp>
            <p:nvSpPr>
              <p:cNvPr id="30" name="Rectangle 14"/>
              <p:cNvSpPr>
                <a:spLocks noChangeArrowheads="1"/>
              </p:cNvSpPr>
              <p:nvPr/>
            </p:nvSpPr>
            <p:spPr bwMode="auto">
              <a:xfrm>
                <a:off x="3696" y="1392"/>
                <a:ext cx="864" cy="240"/>
              </a:xfrm>
              <a:prstGeom prst="rect">
                <a:avLst/>
              </a:prstGeom>
              <a:solidFill>
                <a:srgbClr val="CCECFF"/>
              </a:solidFill>
              <a:ln w="25400">
                <a:solidFill>
                  <a:schemeClr val="tx1"/>
                </a:solidFill>
                <a:miter lim="800000"/>
                <a:headEnd/>
                <a:tailEnd/>
              </a:ln>
            </p:spPr>
            <p:txBody>
              <a:bodyPr wrap="none" anchor="ct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p>
            </p:txBody>
          </p:sp>
          <p:sp>
            <p:nvSpPr>
              <p:cNvPr id="31" name="Rectangle 15"/>
              <p:cNvSpPr>
                <a:spLocks noChangeArrowheads="1"/>
              </p:cNvSpPr>
              <p:nvPr/>
            </p:nvSpPr>
            <p:spPr bwMode="auto">
              <a:xfrm>
                <a:off x="3696" y="1152"/>
                <a:ext cx="864" cy="240"/>
              </a:xfrm>
              <a:prstGeom prst="rect">
                <a:avLst/>
              </a:prstGeom>
              <a:solidFill>
                <a:srgbClr val="CCECFF"/>
              </a:solidFill>
              <a:ln w="25400">
                <a:solidFill>
                  <a:schemeClr val="tx1"/>
                </a:solidFill>
                <a:miter lim="800000"/>
                <a:headEnd/>
                <a:tailEnd/>
              </a:ln>
            </p:spPr>
            <p:txBody>
              <a:bodyPr wrap="none" anchor="ct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p>
            </p:txBody>
          </p:sp>
          <p:sp>
            <p:nvSpPr>
              <p:cNvPr id="32" name="Rectangle 16"/>
              <p:cNvSpPr>
                <a:spLocks noChangeArrowheads="1"/>
              </p:cNvSpPr>
              <p:nvPr/>
            </p:nvSpPr>
            <p:spPr bwMode="auto">
              <a:xfrm>
                <a:off x="3696" y="672"/>
                <a:ext cx="864" cy="240"/>
              </a:xfrm>
              <a:prstGeom prst="rect">
                <a:avLst/>
              </a:prstGeom>
              <a:solidFill>
                <a:srgbClr val="CCECFF"/>
              </a:solidFill>
              <a:ln w="25400">
                <a:solidFill>
                  <a:schemeClr val="tx1"/>
                </a:solidFill>
                <a:miter lim="800000"/>
                <a:headEnd/>
                <a:tailEnd/>
              </a:ln>
            </p:spPr>
            <p:txBody>
              <a:bodyPr wrap="none" anchor="ct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p>
            </p:txBody>
          </p:sp>
          <p:sp>
            <p:nvSpPr>
              <p:cNvPr id="33" name="Rectangle 17"/>
              <p:cNvSpPr>
                <a:spLocks noChangeArrowheads="1"/>
              </p:cNvSpPr>
              <p:nvPr/>
            </p:nvSpPr>
            <p:spPr bwMode="auto">
              <a:xfrm>
                <a:off x="3696" y="912"/>
                <a:ext cx="864" cy="240"/>
              </a:xfrm>
              <a:prstGeom prst="rect">
                <a:avLst/>
              </a:prstGeom>
              <a:solidFill>
                <a:srgbClr val="CCECFF"/>
              </a:solidFill>
              <a:ln w="25400">
                <a:solidFill>
                  <a:schemeClr val="tx1"/>
                </a:solidFill>
                <a:miter lim="800000"/>
                <a:headEnd/>
                <a:tailEnd/>
              </a:ln>
            </p:spPr>
            <p:txBody>
              <a:bodyPr wrap="none" anchor="ct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l-GR" altLang="el-GR"/>
              </a:p>
            </p:txBody>
          </p:sp>
          <p:sp>
            <p:nvSpPr>
              <p:cNvPr id="34" name="Text Box 18"/>
              <p:cNvSpPr txBox="1">
                <a:spLocks noChangeArrowheads="1"/>
              </p:cNvSpPr>
              <p:nvPr>
                <p:custDataLst>
                  <p:tags r:id="rId9"/>
                </p:custDataLst>
              </p:nvPr>
            </p:nvSpPr>
            <p:spPr bwMode="auto">
              <a:xfrm>
                <a:off x="3744" y="672"/>
                <a:ext cx="7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en-US" altLang="el-GR" sz="1600" b="1" dirty="0">
                    <a:cs typeface="Times New Roman" pitchFamily="18" charset="0"/>
                  </a:rPr>
                  <a:t>-45</a:t>
                </a:r>
              </a:p>
            </p:txBody>
          </p:sp>
          <p:sp>
            <p:nvSpPr>
              <p:cNvPr id="35" name="Text Box 19"/>
              <p:cNvSpPr txBox="1">
                <a:spLocks noChangeArrowheads="1"/>
              </p:cNvSpPr>
              <p:nvPr/>
            </p:nvSpPr>
            <p:spPr bwMode="auto">
              <a:xfrm>
                <a:off x="3744" y="912"/>
                <a:ext cx="7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el-GR" altLang="el-GR" sz="1600" b="1" dirty="0" smtClean="0">
                    <a:cs typeface="Times New Roman" pitchFamily="18" charset="0"/>
                  </a:rPr>
                  <a:t>6</a:t>
                </a:r>
                <a:endParaRPr lang="el-GR" altLang="el-GR" sz="1600" b="1" dirty="0">
                  <a:cs typeface="Times New Roman" pitchFamily="18" charset="0"/>
                </a:endParaRPr>
              </a:p>
            </p:txBody>
          </p:sp>
          <p:sp>
            <p:nvSpPr>
              <p:cNvPr id="36" name="Text Box 20"/>
              <p:cNvSpPr txBox="1">
                <a:spLocks noChangeArrowheads="1"/>
              </p:cNvSpPr>
              <p:nvPr/>
            </p:nvSpPr>
            <p:spPr bwMode="auto">
              <a:xfrm>
                <a:off x="3744" y="1152"/>
                <a:ext cx="7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el-GR" altLang="el-GR" sz="1600" b="1" dirty="0" smtClean="0">
                    <a:cs typeface="Times New Roman" pitchFamily="18" charset="0"/>
                  </a:rPr>
                  <a:t>0</a:t>
                </a:r>
                <a:endParaRPr lang="el-GR" altLang="el-GR" sz="1600" b="1" dirty="0">
                  <a:cs typeface="Times New Roman" pitchFamily="18" charset="0"/>
                </a:endParaRPr>
              </a:p>
            </p:txBody>
          </p:sp>
          <p:sp>
            <p:nvSpPr>
              <p:cNvPr id="37" name="Text Box 21"/>
              <p:cNvSpPr txBox="1">
                <a:spLocks noChangeArrowheads="1"/>
              </p:cNvSpPr>
              <p:nvPr/>
            </p:nvSpPr>
            <p:spPr bwMode="auto">
              <a:xfrm>
                <a:off x="3744" y="1392"/>
                <a:ext cx="7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el-GR" altLang="el-GR" sz="1600" b="1" dirty="0" smtClean="0">
                    <a:cs typeface="Times New Roman" pitchFamily="18" charset="0"/>
                  </a:rPr>
                  <a:t>72</a:t>
                </a:r>
                <a:endParaRPr lang="el-GR" altLang="el-GR" sz="1600" b="1" dirty="0">
                  <a:cs typeface="Times New Roman" pitchFamily="18" charset="0"/>
                </a:endParaRPr>
              </a:p>
            </p:txBody>
          </p:sp>
          <p:sp>
            <p:nvSpPr>
              <p:cNvPr id="38" name="Text Box 22"/>
              <p:cNvSpPr txBox="1">
                <a:spLocks noChangeArrowheads="1"/>
              </p:cNvSpPr>
              <p:nvPr/>
            </p:nvSpPr>
            <p:spPr bwMode="auto">
              <a:xfrm>
                <a:off x="3744" y="1632"/>
                <a:ext cx="7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el-GR" altLang="el-GR" sz="1600" b="1" dirty="0" smtClean="0">
                    <a:cs typeface="Times New Roman" pitchFamily="18" charset="0"/>
                  </a:rPr>
                  <a:t>1543</a:t>
                </a:r>
                <a:endParaRPr lang="el-GR" altLang="el-GR" sz="1600" b="1" dirty="0">
                  <a:cs typeface="Times New Roman" pitchFamily="18" charset="0"/>
                </a:endParaRPr>
              </a:p>
            </p:txBody>
          </p:sp>
          <p:sp>
            <p:nvSpPr>
              <p:cNvPr id="39" name="Text Box 23"/>
              <p:cNvSpPr txBox="1">
                <a:spLocks noChangeArrowheads="1"/>
              </p:cNvSpPr>
              <p:nvPr/>
            </p:nvSpPr>
            <p:spPr bwMode="auto">
              <a:xfrm>
                <a:off x="3744" y="1872"/>
                <a:ext cx="7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el-GR" altLang="el-GR" sz="1600" b="1" dirty="0" smtClean="0">
                    <a:cs typeface="Times New Roman" pitchFamily="18" charset="0"/>
                  </a:rPr>
                  <a:t>-89</a:t>
                </a:r>
                <a:endParaRPr lang="el-GR" altLang="el-GR" sz="1600" b="1" dirty="0">
                  <a:cs typeface="Times New Roman" pitchFamily="18" charset="0"/>
                </a:endParaRPr>
              </a:p>
            </p:txBody>
          </p:sp>
          <p:sp>
            <p:nvSpPr>
              <p:cNvPr id="40" name="Text Box 24"/>
              <p:cNvSpPr txBox="1">
                <a:spLocks noChangeArrowheads="1"/>
              </p:cNvSpPr>
              <p:nvPr/>
            </p:nvSpPr>
            <p:spPr bwMode="auto">
              <a:xfrm>
                <a:off x="3744" y="2112"/>
                <a:ext cx="7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el-GR" altLang="el-GR" sz="1600" b="1" dirty="0" smtClean="0">
                    <a:cs typeface="Times New Roman" pitchFamily="18" charset="0"/>
                  </a:rPr>
                  <a:t>0</a:t>
                </a:r>
                <a:endParaRPr lang="el-GR" altLang="el-GR" sz="1600" b="1" dirty="0">
                  <a:cs typeface="Times New Roman" pitchFamily="18" charset="0"/>
                </a:endParaRPr>
              </a:p>
            </p:txBody>
          </p:sp>
          <p:sp>
            <p:nvSpPr>
              <p:cNvPr id="41" name="Text Box 25"/>
              <p:cNvSpPr txBox="1">
                <a:spLocks noChangeArrowheads="1"/>
              </p:cNvSpPr>
              <p:nvPr/>
            </p:nvSpPr>
            <p:spPr bwMode="auto">
              <a:xfrm>
                <a:off x="3744" y="2352"/>
                <a:ext cx="7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el-GR" altLang="el-GR" sz="1600" b="1" dirty="0" smtClean="0">
                    <a:cs typeface="Times New Roman" pitchFamily="18" charset="0"/>
                  </a:rPr>
                  <a:t>62</a:t>
                </a:r>
                <a:endParaRPr lang="el-GR" altLang="el-GR" sz="1600" b="1" dirty="0">
                  <a:cs typeface="Times New Roman" pitchFamily="18" charset="0"/>
                </a:endParaRPr>
              </a:p>
            </p:txBody>
          </p:sp>
          <p:sp>
            <p:nvSpPr>
              <p:cNvPr id="42" name="Text Box 26"/>
              <p:cNvSpPr txBox="1">
                <a:spLocks noChangeArrowheads="1"/>
              </p:cNvSpPr>
              <p:nvPr/>
            </p:nvSpPr>
            <p:spPr bwMode="auto">
              <a:xfrm>
                <a:off x="3744" y="2592"/>
                <a:ext cx="7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el-GR" altLang="el-GR" sz="1600" b="1" dirty="0" smtClean="0">
                    <a:cs typeface="Times New Roman" pitchFamily="18" charset="0"/>
                  </a:rPr>
                  <a:t>-3</a:t>
                </a:r>
                <a:endParaRPr lang="el-GR" altLang="el-GR" sz="1600" b="1" dirty="0">
                  <a:cs typeface="Times New Roman" pitchFamily="18" charset="0"/>
                </a:endParaRPr>
              </a:p>
            </p:txBody>
          </p:sp>
          <p:sp>
            <p:nvSpPr>
              <p:cNvPr id="43" name="Text Box 27"/>
              <p:cNvSpPr txBox="1">
                <a:spLocks noChangeArrowheads="1"/>
              </p:cNvSpPr>
              <p:nvPr/>
            </p:nvSpPr>
            <p:spPr bwMode="auto">
              <a:xfrm>
                <a:off x="3744" y="2832"/>
                <a:ext cx="7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el-GR" altLang="el-GR" sz="1600" b="1" dirty="0" smtClean="0">
                    <a:cs typeface="Times New Roman" pitchFamily="18" charset="0"/>
                  </a:rPr>
                  <a:t>1</a:t>
                </a:r>
                <a:endParaRPr lang="el-GR" altLang="el-GR" sz="1600" b="1" dirty="0">
                  <a:cs typeface="Times New Roman" pitchFamily="18" charset="0"/>
                </a:endParaRPr>
              </a:p>
            </p:txBody>
          </p:sp>
          <p:sp>
            <p:nvSpPr>
              <p:cNvPr id="44" name="Text Box 28"/>
              <p:cNvSpPr txBox="1">
                <a:spLocks noChangeArrowheads="1"/>
              </p:cNvSpPr>
              <p:nvPr/>
            </p:nvSpPr>
            <p:spPr bwMode="auto">
              <a:xfrm>
                <a:off x="3744" y="3072"/>
                <a:ext cx="7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el-GR" altLang="el-GR" sz="1600" b="1" dirty="0" smtClean="0">
                    <a:cs typeface="Times New Roman" pitchFamily="18" charset="0"/>
                  </a:rPr>
                  <a:t>6453</a:t>
                </a:r>
                <a:endParaRPr lang="el-GR" altLang="el-GR" sz="1600" b="1" dirty="0">
                  <a:cs typeface="Times New Roman" pitchFamily="18" charset="0"/>
                </a:endParaRPr>
              </a:p>
            </p:txBody>
          </p:sp>
          <p:sp>
            <p:nvSpPr>
              <p:cNvPr id="45" name="Text Box 29"/>
              <p:cNvSpPr txBox="1">
                <a:spLocks noChangeArrowheads="1"/>
              </p:cNvSpPr>
              <p:nvPr/>
            </p:nvSpPr>
            <p:spPr bwMode="auto">
              <a:xfrm>
                <a:off x="3744" y="3312"/>
                <a:ext cx="7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el-GR" altLang="el-GR" sz="1600" b="1" dirty="0" smtClean="0">
                    <a:cs typeface="Times New Roman" pitchFamily="18" charset="0"/>
                  </a:rPr>
                  <a:t>-78</a:t>
                </a:r>
                <a:endParaRPr lang="el-GR" altLang="el-GR" sz="1600" b="1" dirty="0">
                  <a:cs typeface="Times New Roman" pitchFamily="18" charset="0"/>
                </a:endParaRPr>
              </a:p>
            </p:txBody>
          </p:sp>
        </p:grpSp>
        <p:sp>
          <p:nvSpPr>
            <p:cNvPr id="46" name="Text Box 30"/>
            <p:cNvSpPr txBox="1">
              <a:spLocks noChangeArrowheads="1"/>
            </p:cNvSpPr>
            <p:nvPr/>
          </p:nvSpPr>
          <p:spPr bwMode="auto">
            <a:xfrm>
              <a:off x="5257800" y="5367362"/>
              <a:ext cx="12017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l-GR" altLang="el-GR" sz="1600" b="1" dirty="0" err="1" smtClean="0">
                  <a:cs typeface="Times New Roman" pitchFamily="18" charset="0"/>
                </a:rPr>
                <a:t>grades</a:t>
              </a:r>
              <a:r>
                <a:rPr lang="el-GR" altLang="el-GR" sz="1600" b="1" dirty="0" smtClean="0">
                  <a:cs typeface="Times New Roman" pitchFamily="18" charset="0"/>
                </a:rPr>
                <a:t>[ 11 ]</a:t>
              </a:r>
              <a:endParaRPr lang="el-GR" altLang="el-GR" sz="1600" b="1" dirty="0">
                <a:cs typeface="Times New Roman" pitchFamily="18" charset="0"/>
              </a:endParaRPr>
            </a:p>
          </p:txBody>
        </p:sp>
        <p:sp>
          <p:nvSpPr>
            <p:cNvPr id="47" name="Text Box 31"/>
            <p:cNvSpPr txBox="1">
              <a:spLocks noChangeArrowheads="1"/>
            </p:cNvSpPr>
            <p:nvPr/>
          </p:nvSpPr>
          <p:spPr bwMode="auto">
            <a:xfrm>
              <a:off x="5257800" y="4986362"/>
              <a:ext cx="12017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l-GR" altLang="el-GR" sz="1600" b="1" dirty="0" err="1" smtClean="0">
                  <a:cs typeface="Times New Roman" pitchFamily="18" charset="0"/>
                </a:rPr>
                <a:t>grades</a:t>
              </a:r>
              <a:r>
                <a:rPr lang="el-GR" altLang="el-GR" sz="1600" b="1" dirty="0" smtClean="0">
                  <a:cs typeface="Times New Roman" pitchFamily="18" charset="0"/>
                </a:rPr>
                <a:t>[ 10 ]</a:t>
              </a:r>
              <a:endParaRPr lang="el-GR" altLang="el-GR" sz="1600" b="1" dirty="0">
                <a:cs typeface="Times New Roman" pitchFamily="18" charset="0"/>
              </a:endParaRPr>
            </a:p>
          </p:txBody>
        </p:sp>
        <p:sp>
          <p:nvSpPr>
            <p:cNvPr id="48" name="Text Box 32"/>
            <p:cNvSpPr txBox="1">
              <a:spLocks noChangeArrowheads="1"/>
            </p:cNvSpPr>
            <p:nvPr/>
          </p:nvSpPr>
          <p:spPr bwMode="auto">
            <a:xfrm>
              <a:off x="5257800" y="4605362"/>
              <a:ext cx="1100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l-GR" altLang="el-GR" sz="1600" b="1" dirty="0" err="1" smtClean="0">
                  <a:cs typeface="Times New Roman" pitchFamily="18" charset="0"/>
                </a:rPr>
                <a:t>grades</a:t>
              </a:r>
              <a:r>
                <a:rPr lang="el-GR" altLang="el-GR" sz="1600" b="1" dirty="0" smtClean="0">
                  <a:cs typeface="Times New Roman" pitchFamily="18" charset="0"/>
                </a:rPr>
                <a:t>[ 9 ]</a:t>
              </a:r>
              <a:endParaRPr lang="el-GR" altLang="el-GR" sz="1600" b="1" dirty="0">
                <a:cs typeface="Times New Roman" pitchFamily="18" charset="0"/>
              </a:endParaRPr>
            </a:p>
          </p:txBody>
        </p:sp>
        <p:sp>
          <p:nvSpPr>
            <p:cNvPr id="49" name="Text Box 33"/>
            <p:cNvSpPr txBox="1">
              <a:spLocks noChangeArrowheads="1"/>
            </p:cNvSpPr>
            <p:nvPr/>
          </p:nvSpPr>
          <p:spPr bwMode="auto">
            <a:xfrm>
              <a:off x="5257800" y="4224362"/>
              <a:ext cx="1049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l-GR" altLang="el-GR" sz="1600" b="1" dirty="0" err="1" smtClean="0">
                  <a:cs typeface="Times New Roman" pitchFamily="18" charset="0"/>
                </a:rPr>
                <a:t>grades</a:t>
              </a:r>
              <a:r>
                <a:rPr lang="el-GR" altLang="el-GR" sz="1600" b="1" dirty="0" smtClean="0">
                  <a:cs typeface="Times New Roman" pitchFamily="18" charset="0"/>
                </a:rPr>
                <a:t>[ 8]</a:t>
              </a:r>
              <a:endParaRPr lang="el-GR" altLang="el-GR" sz="1600" b="1" dirty="0">
                <a:cs typeface="Times New Roman" pitchFamily="18" charset="0"/>
              </a:endParaRPr>
            </a:p>
          </p:txBody>
        </p:sp>
        <p:sp>
          <p:nvSpPr>
            <p:cNvPr id="50" name="Text Box 34"/>
            <p:cNvSpPr txBox="1">
              <a:spLocks noChangeArrowheads="1"/>
            </p:cNvSpPr>
            <p:nvPr/>
          </p:nvSpPr>
          <p:spPr bwMode="auto">
            <a:xfrm>
              <a:off x="5257800" y="3843362"/>
              <a:ext cx="1100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l-GR" altLang="el-GR" sz="1600" b="1" dirty="0" err="1" smtClean="0">
                  <a:cs typeface="Times New Roman" pitchFamily="18" charset="0"/>
                </a:rPr>
                <a:t>grades</a:t>
              </a:r>
              <a:r>
                <a:rPr lang="el-GR" altLang="el-GR" sz="1600" b="1" dirty="0" smtClean="0">
                  <a:cs typeface="Times New Roman" pitchFamily="18" charset="0"/>
                </a:rPr>
                <a:t>[ 7 ]</a:t>
              </a:r>
              <a:endParaRPr lang="el-GR" altLang="el-GR" sz="1600" b="1" dirty="0">
                <a:cs typeface="Times New Roman" pitchFamily="18" charset="0"/>
              </a:endParaRPr>
            </a:p>
          </p:txBody>
        </p:sp>
        <p:sp>
          <p:nvSpPr>
            <p:cNvPr id="51" name="Text Box 35"/>
            <p:cNvSpPr txBox="1">
              <a:spLocks noChangeArrowheads="1"/>
            </p:cNvSpPr>
            <p:nvPr/>
          </p:nvSpPr>
          <p:spPr bwMode="auto">
            <a:xfrm>
              <a:off x="5257800" y="2700362"/>
              <a:ext cx="1100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l-GR" altLang="el-GR" sz="1600" b="1" dirty="0" err="1" smtClean="0">
                  <a:cs typeface="Times New Roman" pitchFamily="18" charset="0"/>
                </a:rPr>
                <a:t>grades</a:t>
              </a:r>
              <a:r>
                <a:rPr lang="el-GR" altLang="el-GR" sz="1600" b="1" dirty="0" smtClean="0">
                  <a:cs typeface="Times New Roman" pitchFamily="18" charset="0"/>
                </a:rPr>
                <a:t>[ 4 ]</a:t>
              </a:r>
              <a:endParaRPr lang="el-GR" altLang="el-GR" sz="1600" b="1" dirty="0">
                <a:cs typeface="Times New Roman" pitchFamily="18" charset="0"/>
              </a:endParaRPr>
            </a:p>
          </p:txBody>
        </p:sp>
        <p:sp>
          <p:nvSpPr>
            <p:cNvPr id="52" name="Text Box 36"/>
            <p:cNvSpPr txBox="1">
              <a:spLocks noChangeArrowheads="1"/>
            </p:cNvSpPr>
            <p:nvPr/>
          </p:nvSpPr>
          <p:spPr bwMode="auto">
            <a:xfrm>
              <a:off x="5257800" y="2319362"/>
              <a:ext cx="1100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l-GR" altLang="el-GR" sz="1600" b="1" dirty="0" err="1" smtClean="0">
                  <a:cs typeface="Times New Roman" pitchFamily="18" charset="0"/>
                </a:rPr>
                <a:t>grades</a:t>
              </a:r>
              <a:r>
                <a:rPr lang="el-GR" altLang="el-GR" sz="1600" b="1" dirty="0" smtClean="0">
                  <a:cs typeface="Times New Roman" pitchFamily="18" charset="0"/>
                </a:rPr>
                <a:t>[ 3 ]</a:t>
              </a:r>
              <a:endParaRPr lang="el-GR" altLang="el-GR" sz="1600" b="1" dirty="0">
                <a:cs typeface="Times New Roman" pitchFamily="18" charset="0"/>
              </a:endParaRPr>
            </a:p>
          </p:txBody>
        </p:sp>
        <p:sp>
          <p:nvSpPr>
            <p:cNvPr id="53" name="Text Box 37"/>
            <p:cNvSpPr txBox="1">
              <a:spLocks noChangeArrowheads="1"/>
            </p:cNvSpPr>
            <p:nvPr>
              <p:custDataLst>
                <p:tags r:id="rId3"/>
              </p:custDataLst>
            </p:nvPr>
          </p:nvSpPr>
          <p:spPr bwMode="auto">
            <a:xfrm>
              <a:off x="5257800" y="1938362"/>
              <a:ext cx="1100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sz="1600" b="1" dirty="0">
                  <a:cs typeface="Times New Roman" pitchFamily="18" charset="0"/>
                </a:rPr>
                <a:t>grades[ 2 ]</a:t>
              </a:r>
            </a:p>
          </p:txBody>
        </p:sp>
        <p:sp>
          <p:nvSpPr>
            <p:cNvPr id="54" name="Text Box 38"/>
            <p:cNvSpPr txBox="1">
              <a:spLocks noChangeArrowheads="1"/>
            </p:cNvSpPr>
            <p:nvPr>
              <p:custDataLst>
                <p:tags r:id="rId4"/>
              </p:custDataLst>
            </p:nvPr>
          </p:nvSpPr>
          <p:spPr bwMode="auto">
            <a:xfrm>
              <a:off x="5257800" y="1557362"/>
              <a:ext cx="1100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sz="1600" b="1" dirty="0">
                  <a:cs typeface="Times New Roman" pitchFamily="18" charset="0"/>
                </a:rPr>
                <a:t>grades[ 1 ]</a:t>
              </a:r>
            </a:p>
          </p:txBody>
        </p:sp>
        <p:sp>
          <p:nvSpPr>
            <p:cNvPr id="55" name="Text Box 39"/>
            <p:cNvSpPr txBox="1">
              <a:spLocks noChangeArrowheads="1"/>
            </p:cNvSpPr>
            <p:nvPr>
              <p:custDataLst>
                <p:tags r:id="rId5"/>
              </p:custDataLst>
            </p:nvPr>
          </p:nvSpPr>
          <p:spPr bwMode="auto">
            <a:xfrm>
              <a:off x="5257800" y="1176362"/>
              <a:ext cx="1100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sz="1600" b="1" dirty="0">
                  <a:cs typeface="Times New Roman" pitchFamily="18" charset="0"/>
                </a:rPr>
                <a:t>grades[ 0 ]</a:t>
              </a:r>
            </a:p>
          </p:txBody>
        </p:sp>
        <p:sp>
          <p:nvSpPr>
            <p:cNvPr id="56" name="Text Box 40"/>
            <p:cNvSpPr txBox="1">
              <a:spLocks noChangeArrowheads="1"/>
            </p:cNvSpPr>
            <p:nvPr>
              <p:custDataLst>
                <p:tags r:id="rId6"/>
              </p:custDataLst>
            </p:nvPr>
          </p:nvSpPr>
          <p:spPr bwMode="auto">
            <a:xfrm>
              <a:off x="5257800" y="3462362"/>
              <a:ext cx="1100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sz="1600" b="1" dirty="0">
                  <a:cs typeface="Times New Roman" pitchFamily="18" charset="0"/>
                </a:rPr>
                <a:t>grades[ 6 ]</a:t>
              </a:r>
            </a:p>
          </p:txBody>
        </p:sp>
        <p:sp>
          <p:nvSpPr>
            <p:cNvPr id="57" name="Text Box 41"/>
            <p:cNvSpPr txBox="1">
              <a:spLocks noChangeArrowheads="1"/>
            </p:cNvSpPr>
            <p:nvPr>
              <p:custDataLst>
                <p:tags r:id="rId7"/>
              </p:custDataLst>
            </p:nvPr>
          </p:nvSpPr>
          <p:spPr bwMode="auto">
            <a:xfrm>
              <a:off x="5257800" y="3081362"/>
              <a:ext cx="1100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l-GR" sz="1600" b="1" dirty="0">
                  <a:cs typeface="Times New Roman" pitchFamily="18" charset="0"/>
                </a:rPr>
                <a:t>grades[ 5 ]</a:t>
              </a:r>
            </a:p>
          </p:txBody>
        </p:sp>
        <p:sp>
          <p:nvSpPr>
            <p:cNvPr id="58" name="Text Box 42"/>
            <p:cNvSpPr txBox="1">
              <a:spLocks noChangeArrowheads="1"/>
            </p:cNvSpPr>
            <p:nvPr/>
          </p:nvSpPr>
          <p:spPr bwMode="auto">
            <a:xfrm>
              <a:off x="1331640" y="3011468"/>
              <a:ext cx="23018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l-GR" altLang="el-GR" sz="2400" dirty="0">
                  <a:latin typeface="+mn-lt"/>
                  <a:cs typeface="Times New Roman" pitchFamily="18" charset="0"/>
                </a:rPr>
                <a:t>Δείκτης ενός στοιχείου μέσα στον πίνακα </a:t>
              </a:r>
              <a:r>
                <a:rPr lang="en-US" altLang="el-GR" sz="2400" b="1" dirty="0">
                  <a:latin typeface="+mn-lt"/>
                  <a:cs typeface="Times New Roman" pitchFamily="18" charset="0"/>
                </a:rPr>
                <a:t>grades</a:t>
              </a:r>
            </a:p>
          </p:txBody>
        </p:sp>
        <p:sp>
          <p:nvSpPr>
            <p:cNvPr id="61" name="Rectangle 46"/>
            <p:cNvSpPr>
              <a:spLocks noChangeArrowheads="1"/>
            </p:cNvSpPr>
            <p:nvPr>
              <p:custDataLst>
                <p:tags r:id="rId8"/>
              </p:custDataLst>
            </p:nvPr>
          </p:nvSpPr>
          <p:spPr bwMode="auto">
            <a:xfrm>
              <a:off x="2438400" y="2014562"/>
              <a:ext cx="990600" cy="457200"/>
            </a:xfrm>
            <a:prstGeom prst="rect">
              <a:avLst/>
            </a:prstGeom>
            <a:solidFill>
              <a:srgbClr val="CC99FF"/>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l-GR" dirty="0"/>
                <a:t>grades</a:t>
              </a:r>
            </a:p>
          </p:txBody>
        </p:sp>
      </p:grpSp>
      <p:sp>
        <p:nvSpPr>
          <p:cNvPr id="20" name="Rectangle 3"/>
          <p:cNvSpPr>
            <a:spLocks noChangeArrowheads="1"/>
          </p:cNvSpPr>
          <p:nvPr/>
        </p:nvSpPr>
        <p:spPr bwMode="auto">
          <a:xfrm>
            <a:off x="914400" y="5900762"/>
            <a:ext cx="5715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el-GR" altLang="el-GR" sz="2400" b="1" dirty="0" smtClean="0">
                <a:latin typeface="+mn-lt"/>
                <a:cs typeface="Times New Roman" pitchFamily="18" charset="0"/>
              </a:rPr>
              <a:t>	</a:t>
            </a:r>
            <a:r>
              <a:rPr lang="el-GR" altLang="el-GR" sz="2400" dirty="0" smtClean="0">
                <a:latin typeface="+mn-lt"/>
                <a:cs typeface="Times New Roman" pitchFamily="18" charset="0"/>
              </a:rPr>
              <a:t>το 12</a:t>
            </a:r>
            <a:r>
              <a:rPr lang="el-GR" altLang="el-GR" sz="2400" baseline="30000" dirty="0" smtClean="0">
                <a:latin typeface="+mn-lt"/>
                <a:cs typeface="Times New Roman" pitchFamily="18" charset="0"/>
              </a:rPr>
              <a:t>ο</a:t>
            </a:r>
            <a:r>
              <a:rPr lang="el-GR" altLang="el-GR" sz="2400" dirty="0" smtClean="0">
                <a:latin typeface="+mn-lt"/>
                <a:cs typeface="Times New Roman" pitchFamily="18" charset="0"/>
              </a:rPr>
              <a:t> στοιχείο. </a:t>
            </a:r>
            <a:endParaRPr lang="el-GR" altLang="el-GR" sz="2400" dirty="0">
              <a:latin typeface="+mn-lt"/>
            </a:endParaRPr>
          </a:p>
        </p:txBody>
      </p:sp>
      <p:cxnSp>
        <p:nvCxnSpPr>
          <p:cNvPr id="59" name="AutoShape 43" descr="[DECORATIVE]"/>
          <p:cNvCxnSpPr>
            <a:cxnSpLocks noChangeShapeType="1"/>
            <a:stCxn id="58" idx="2"/>
            <a:endCxn id="46" idx="2"/>
          </p:cNvCxnSpPr>
          <p:nvPr/>
        </p:nvCxnSpPr>
        <p:spPr bwMode="auto">
          <a:xfrm rot="16200000" flipH="1">
            <a:off x="3609231" y="3454474"/>
            <a:ext cx="1122784" cy="3376091"/>
          </a:xfrm>
          <a:prstGeom prst="bentConnector3">
            <a:avLst>
              <a:gd name="adj1" fmla="val 12036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60" name="AutoShape 45" descr="[DECORATIVE]"/>
          <p:cNvCxnSpPr>
            <a:cxnSpLocks noChangeShapeType="1"/>
            <a:endCxn id="55" idx="1"/>
          </p:cNvCxnSpPr>
          <p:nvPr/>
        </p:nvCxnSpPr>
        <p:spPr bwMode="auto">
          <a:xfrm flipV="1">
            <a:off x="3429000" y="1344637"/>
            <a:ext cx="1828800" cy="90011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 name="Θέση υποσέλιδου 3" descr="."/>
          <p:cNvSpPr txBox="1">
            <a:spLocks/>
          </p:cNvSpPr>
          <p:nvPr/>
        </p:nvSpPr>
        <p:spPr>
          <a:xfrm>
            <a:off x="3181325" y="633429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Πίνακες (</a:t>
            </a:r>
            <a:r>
              <a:rPr lang="en-US" altLang="el-GR" sz="1400" dirty="0"/>
              <a:t>Arrays</a:t>
            </a:r>
            <a:r>
              <a:rPr lang="el-GR" altLang="el-GR" sz="1400" dirty="0"/>
              <a:t>)</a:t>
            </a:r>
          </a:p>
        </p:txBody>
      </p:sp>
      <p:sp>
        <p:nvSpPr>
          <p:cNvPr id="9" name="Θέση αριθμού διαφάνειας 5" descr="."/>
          <p:cNvSpPr txBox="1">
            <a:spLocks/>
          </p:cNvSpPr>
          <p:nvPr/>
        </p:nvSpPr>
        <p:spPr>
          <a:xfrm>
            <a:off x="6553200" y="630932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22/2013 11:32:23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5,2,4,14,"/>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READINGORDER" val="22,2,34,35,5,24,"/>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READINGORDER" val="22,2,7,8,5,24,"/>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READINGORDER" val="22,2,5,24,"/>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READINGORDER" val="22,6,7,5,24,"/>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READINGORDER" val="22,3,11,12,13,14,5,24,"/>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READINGORDER" val="22,3,11,12,13,14,5,24,"/>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2,3,6,12,"/>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READINGORDER" val="22,6,5,24,"/>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READINGORDER" val="22,8,5,24,"/>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READINGORDER" val="22,2,19,5,24,"/>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4,2,20,59,60,5,9,"/>
</p:tagLst>
</file>

<file path=ppt/tags/tag1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4.xml><?xml version="1.0" encoding="utf-8"?>
<p:tagLst xmlns:a="http://schemas.openxmlformats.org/drawingml/2006/main" xmlns:r="http://schemas.openxmlformats.org/officeDocument/2006/relationships" xmlns:p="http://schemas.openxmlformats.org/presentationml/2006/main">
  <p:tag name="ZHAW.ACCESSIBILITYADDIN.READINGORDER" val="22,10,5,24,"/>
</p:tagLst>
</file>

<file path=ppt/tags/tag1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6.xml><?xml version="1.0" encoding="utf-8"?>
<p:tagLst xmlns:a="http://schemas.openxmlformats.org/drawingml/2006/main" xmlns:r="http://schemas.openxmlformats.org/officeDocument/2006/relationships" xmlns:p="http://schemas.openxmlformats.org/presentationml/2006/main">
  <p:tag name="ZHAW.ACCESSIBILITYADDIN.READINGORDER" val="22,32,2,5,24,"/>
</p:tagLst>
</file>

<file path=ppt/tags/tag1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9.xml><?xml version="1.0" encoding="utf-8"?>
<p:tagLst xmlns:a="http://schemas.openxmlformats.org/drawingml/2006/main" xmlns:r="http://schemas.openxmlformats.org/officeDocument/2006/relationships" xmlns:p="http://schemas.openxmlformats.org/presentationml/2006/main">
  <p:tag name="ZHAW.ACCESSIBILITYADDIN.READINGORDER" val="22,3,5,24,"/>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2.xml><?xml version="1.0" encoding="utf-8"?>
<p:tagLst xmlns:a="http://schemas.openxmlformats.org/drawingml/2006/main" xmlns:r="http://schemas.openxmlformats.org/officeDocument/2006/relationships" xmlns:p="http://schemas.openxmlformats.org/presentationml/2006/main">
  <p:tag name="ZHAW.ACCESSIBILITYADDIN.READINGORDER" val="22,3,15,16,17,18,19,20,5,24,"/>
</p:tagLst>
</file>

<file path=ppt/tags/tag1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8.xml><?xml version="1.0" encoding="utf-8"?>
<p:tagLst xmlns:a="http://schemas.openxmlformats.org/drawingml/2006/main" xmlns:r="http://schemas.openxmlformats.org/officeDocument/2006/relationships" xmlns:p="http://schemas.openxmlformats.org/presentationml/2006/main">
  <p:tag name="ZHAW.ACCESSIBILITYADDIN.READINGORDER" val="22,3,14,15,16,17,5,24,"/>
</p:tagLst>
</file>

<file path=ppt/tags/tag1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3.xml><?xml version="1.0" encoding="utf-8"?>
<p:tagLst xmlns:a="http://schemas.openxmlformats.org/drawingml/2006/main" xmlns:r="http://schemas.openxmlformats.org/officeDocument/2006/relationships" xmlns:p="http://schemas.openxmlformats.org/presentationml/2006/main">
  <p:tag name="ZHAW.ACCESSIBILITYADDIN.READINGORDER" val="22,3,13,5,24,"/>
</p:tagLst>
</file>

<file path=ppt/tags/tag1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6.xml><?xml version="1.0" encoding="utf-8"?>
<p:tagLst xmlns:a="http://schemas.openxmlformats.org/drawingml/2006/main" xmlns:r="http://schemas.openxmlformats.org/officeDocument/2006/relationships" xmlns:p="http://schemas.openxmlformats.org/presentationml/2006/main">
  <p:tag name="ZHAW.ACCESSIBILITYADDIN.READINGORDER" val="22,2,5,24,"/>
</p:tagLst>
</file>

<file path=ppt/tags/tag1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9.xml><?xml version="1.0" encoding="utf-8"?>
<p:tagLst xmlns:a="http://schemas.openxmlformats.org/drawingml/2006/main" xmlns:r="http://schemas.openxmlformats.org/officeDocument/2006/relationships" xmlns:p="http://schemas.openxmlformats.org/presentationml/2006/main">
  <p:tag name="ZHAW.ACCESSIBILITYADDIN.READINGORDER" val="22,2,7,8,5,24,"/>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3.xml><?xml version="1.0" encoding="utf-8"?>
<p:tagLst xmlns:a="http://schemas.openxmlformats.org/drawingml/2006/main" xmlns:r="http://schemas.openxmlformats.org/officeDocument/2006/relationships" xmlns:p="http://schemas.openxmlformats.org/presentationml/2006/main">
  <p:tag name="ZHAW.ACCESSIBILITYADDIN.READINGORDER" val="22,2,8,7,9,10,5,24,"/>
</p:tagLst>
</file>

<file path=ppt/tags/tag1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7.xml><?xml version="1.0" encoding="utf-8"?>
<p:tagLst xmlns:a="http://schemas.openxmlformats.org/drawingml/2006/main" xmlns:r="http://schemas.openxmlformats.org/officeDocument/2006/relationships" xmlns:p="http://schemas.openxmlformats.org/presentationml/2006/main">
  <p:tag name="ZHAW.ACCESSIBILITYADDIN.READINGORDER" val="22,2,7,8,9,10,5,24,"/>
</p:tagLst>
</file>

<file path=ppt/tags/tag1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2.xml><?xml version="1.0" encoding="utf-8"?>
<p:tagLst xmlns:a="http://schemas.openxmlformats.org/drawingml/2006/main" xmlns:r="http://schemas.openxmlformats.org/officeDocument/2006/relationships" xmlns:p="http://schemas.openxmlformats.org/presentationml/2006/main">
  <p:tag name="ZHAW.ACCESSIBILITYADDIN.READINGORDER" val="22,2,6,7,8,10,11,5,24,"/>
</p:tagLst>
</file>

<file path=ppt/tags/tag19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7.xml><?xml version="1.0" encoding="utf-8"?>
<p:tagLst xmlns:a="http://schemas.openxmlformats.org/drawingml/2006/main" xmlns:r="http://schemas.openxmlformats.org/officeDocument/2006/relationships" xmlns:p="http://schemas.openxmlformats.org/presentationml/2006/main">
  <p:tag name="ZHAW.ACCESSIBILITYADDIN.READINGORDER" val="22,2,6,7,8,9,10,5,24,"/>
</p:tagLst>
</file>

<file path=ppt/tags/tag19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02.xml><?xml version="1.0" encoding="utf-8"?>
<p:tagLst xmlns:a="http://schemas.openxmlformats.org/drawingml/2006/main" xmlns:r="http://schemas.openxmlformats.org/officeDocument/2006/relationships" xmlns:p="http://schemas.openxmlformats.org/presentationml/2006/main">
  <p:tag name="ZHAW.ACCESSIBILITYADDIN.READINGORDER" val="22,2,6,7,8,9,10,5,24,"/>
</p:tagLst>
</file>

<file path=ppt/tags/tag20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07.xml><?xml version="1.0" encoding="utf-8"?>
<p:tagLst xmlns:a="http://schemas.openxmlformats.org/drawingml/2006/main" xmlns:r="http://schemas.openxmlformats.org/officeDocument/2006/relationships" xmlns:p="http://schemas.openxmlformats.org/presentationml/2006/main">
  <p:tag name="ZHAW.ACCESSIBILITYADDIN.READINGORDER" val="22,2,6,7,8,9,10,5,24,"/>
</p:tagLst>
</file>

<file path=ppt/tags/tag20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2.xml><?xml version="1.0" encoding="utf-8"?>
<p:tagLst xmlns:a="http://schemas.openxmlformats.org/drawingml/2006/main" xmlns:r="http://schemas.openxmlformats.org/officeDocument/2006/relationships" xmlns:p="http://schemas.openxmlformats.org/presentationml/2006/main">
  <p:tag name="ZHAW.ACCESSIBILITYADDIN.READINGORDER" val="22,7,5,24,"/>
</p:tagLst>
</file>

<file path=ppt/tags/tag2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4.xml><?xml version="1.0" encoding="utf-8"?>
<p:tagLst xmlns:a="http://schemas.openxmlformats.org/drawingml/2006/main" xmlns:r="http://schemas.openxmlformats.org/officeDocument/2006/relationships" xmlns:p="http://schemas.openxmlformats.org/presentationml/2006/main">
  <p:tag name="ZHAW.ACCESSIBILITYADDIN.READINGORDER" val="22,6,5,24,"/>
</p:tagLst>
</file>

<file path=ppt/tags/tag2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7.xml><?xml version="1.0" encoding="utf-8"?>
<p:tagLst xmlns:a="http://schemas.openxmlformats.org/drawingml/2006/main" xmlns:r="http://schemas.openxmlformats.org/officeDocument/2006/relationships" xmlns:p="http://schemas.openxmlformats.org/presentationml/2006/main">
  <p:tag name="ZHAW.ACCESSIBILITYADDIN.READINGORDER" val="22,7,8,9,10,11,12,13,14,15,19,20,21,5,24,"/>
</p:tagLst>
</file>

<file path=ppt/tags/tag2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7.xml><?xml version="1.0" encoding="utf-8"?>
<p:tagLst xmlns:a="http://schemas.openxmlformats.org/drawingml/2006/main" xmlns:r="http://schemas.openxmlformats.org/officeDocument/2006/relationships" xmlns:p="http://schemas.openxmlformats.org/presentationml/2006/main">
  <p:tag name="ZHAW.ACCESSIBILITYADDIN.READINGORDER" val="22,7,8,9,10,11,12,13,14,15,16,17,21,27,5,24,"/>
</p:tagLst>
</file>

<file path=ppt/tags/tag2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6,2,7,5,11,"/>
</p:tagLst>
</file>

<file path=ppt/tags/tag2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0.xml><?xml version="1.0" encoding="utf-8"?>
<p:tagLst xmlns:a="http://schemas.openxmlformats.org/drawingml/2006/main" xmlns:r="http://schemas.openxmlformats.org/officeDocument/2006/relationships" xmlns:p="http://schemas.openxmlformats.org/presentationml/2006/main">
  <p:tag name="ZHAW.ACCESSIBILITYADDIN.READINGORDER" val="22,7,8,9,10,11,12,13,14,15,16,17,21,27,28,33,5,24,"/>
</p:tagLst>
</file>

<file path=ppt/tags/tag2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7.xml><?xml version="1.0" encoding="utf-8"?>
<p:tagLst xmlns:a="http://schemas.openxmlformats.org/drawingml/2006/main" xmlns:r="http://schemas.openxmlformats.org/officeDocument/2006/relationships" xmlns:p="http://schemas.openxmlformats.org/presentationml/2006/main">
  <p:tag name="ZHAW.ACCESSIBILITYADDIN.READINGORDER" val="22,38,44,42,39,43,45,46,47,48,49,50,55,56,57,5,24,"/>
</p:tagLst>
</file>

<file path=ppt/tags/tag2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1.xml><?xml version="1.0" encoding="utf-8"?>
<p:tagLst xmlns:a="http://schemas.openxmlformats.org/drawingml/2006/main" xmlns:r="http://schemas.openxmlformats.org/officeDocument/2006/relationships" xmlns:p="http://schemas.openxmlformats.org/presentationml/2006/main">
  <p:tag name="ZHAW.ACCESSIBILITYADDIN.READINGORDER" val="22,38,5,24,"/>
</p:tagLst>
</file>

<file path=ppt/tags/tag2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3.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2,18,9,13,"/>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13,22,5,15,"/>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22,122,123,128,124,5,2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1.xml><?xml version="1.0" encoding="utf-8"?>
<p:tagLst xmlns:a="http://schemas.openxmlformats.org/drawingml/2006/main" xmlns:r="http://schemas.openxmlformats.org/officeDocument/2006/relationships" xmlns:p="http://schemas.openxmlformats.org/presentationml/2006/main">
  <p:tag name="ZHAW.ACCESSIBILITYADDIN.READINGORDER" val="22,85,5,24,"/>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22,2,7,8,9,10,5,2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22,2,7,8,9,10,11,12,13,14,15,16,5,2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6.xml><?xml version="1.0" encoding="utf-8"?>
<p:tagLst xmlns:a="http://schemas.openxmlformats.org/drawingml/2006/main" xmlns:r="http://schemas.openxmlformats.org/officeDocument/2006/relationships" xmlns:p="http://schemas.openxmlformats.org/presentationml/2006/main">
  <p:tag name="ZHAW.ACCESSIBILITYADDIN.READINGORDER" val="22,2,30,31,32,5,24,"/>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19,5,24,"/>
</p:tagLst>
</file>

<file path=ppt/tags/tag70.xml><?xml version="1.0" encoding="utf-8"?>
<p:tagLst xmlns:a="http://schemas.openxmlformats.org/drawingml/2006/main" xmlns:r="http://schemas.openxmlformats.org/officeDocument/2006/relationships" xmlns:p="http://schemas.openxmlformats.org/presentationml/2006/main">
  <p:tag name="ZHAW.ACCESSIBILITYADDIN.READINGORDER" val="22,2,32,33,34,35,5,24,"/>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5.xml><?xml version="1.0" encoding="utf-8"?>
<p:tagLst xmlns:a="http://schemas.openxmlformats.org/drawingml/2006/main" xmlns:r="http://schemas.openxmlformats.org/officeDocument/2006/relationships" xmlns:p="http://schemas.openxmlformats.org/presentationml/2006/main">
  <p:tag name="ZHAW.ACCESSIBILITYADDIN.READINGORDER" val="22,2,7,5,24,"/>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8.xml><?xml version="1.0" encoding="utf-8"?>
<p:tagLst xmlns:a="http://schemas.openxmlformats.org/drawingml/2006/main" xmlns:r="http://schemas.openxmlformats.org/officeDocument/2006/relationships" xmlns:p="http://schemas.openxmlformats.org/presentationml/2006/main">
  <p:tag name="ZHAW.ACCESSIBILITYADDIN.READINGORDER" val="18,2,7,8,5,24,"/>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2.xml><?xml version="1.0" encoding="utf-8"?>
<p:tagLst xmlns:a="http://schemas.openxmlformats.org/drawingml/2006/main" xmlns:r="http://schemas.openxmlformats.org/officeDocument/2006/relationships" xmlns:p="http://schemas.openxmlformats.org/presentationml/2006/main">
  <p:tag name="ZHAW.ACCESSIBILITYADDIN.READINGORDER" val="11,2,45,46,47,48,5,24,"/>
</p:tagLst>
</file>

<file path=ppt/tags/tag8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7.xml><?xml version="1.0" encoding="utf-8"?>
<p:tagLst xmlns:a="http://schemas.openxmlformats.org/drawingml/2006/main" xmlns:r="http://schemas.openxmlformats.org/officeDocument/2006/relationships" xmlns:p="http://schemas.openxmlformats.org/presentationml/2006/main">
  <p:tag name="ZHAW.ACCESSIBILITYADDIN.READINGORDER" val="7,39,5,24,"/>
</p:tagLst>
</file>

<file path=ppt/tags/tag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9.xml><?xml version="1.0" encoding="utf-8"?>
<p:tagLst xmlns:a="http://schemas.openxmlformats.org/drawingml/2006/main" xmlns:r="http://schemas.openxmlformats.org/officeDocument/2006/relationships" xmlns:p="http://schemas.openxmlformats.org/presentationml/2006/main">
  <p:tag name="ZHAW.ACCESSIBILITYADDIN.READINGORDER" val="22,6,5,24,"/>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1.xml><?xml version="1.0" encoding="utf-8"?>
<p:tagLst xmlns:a="http://schemas.openxmlformats.org/drawingml/2006/main" xmlns:r="http://schemas.openxmlformats.org/officeDocument/2006/relationships" xmlns:p="http://schemas.openxmlformats.org/presentationml/2006/main">
  <p:tag name="ZHAW.ACCESSIBILITYADDIN.READINGORDER" val="2,10,5,24,"/>
</p:tagLst>
</file>

<file path=ppt/tags/tag92.xml><?xml version="1.0" encoding="utf-8"?>
<p:tagLst xmlns:a="http://schemas.openxmlformats.org/drawingml/2006/main" xmlns:r="http://schemas.openxmlformats.org/officeDocument/2006/relationships" xmlns:p="http://schemas.openxmlformats.org/presentationml/2006/main">
  <p:tag name="ZHAW.ACCESSIBILITYADDIN.READINGORDER" val="2,9,10,11,5,24,"/>
</p:tagLst>
</file>

<file path=ppt/tags/tag93.xml><?xml version="1.0" encoding="utf-8"?>
<p:tagLst xmlns:a="http://schemas.openxmlformats.org/drawingml/2006/main" xmlns:r="http://schemas.openxmlformats.org/officeDocument/2006/relationships" xmlns:p="http://schemas.openxmlformats.org/presentationml/2006/main">
  <p:tag name="ZHAW.ACCESSIBILITYADDIN.READINGORDER" val="22,2,5,24,"/>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6.xml><?xml version="1.0" encoding="utf-8"?>
<p:tagLst xmlns:a="http://schemas.openxmlformats.org/drawingml/2006/main" xmlns:r="http://schemas.openxmlformats.org/officeDocument/2006/relationships" xmlns:p="http://schemas.openxmlformats.org/presentationml/2006/main">
  <p:tag name="ZHAW.ACCESSIBILITYADDIN.READINGORDER" val="22,2,7,8,9,10,5,24,"/>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9.xml><?xml version="1.0" encoding="utf-8"?>
<p:tagLst xmlns:a="http://schemas.openxmlformats.org/drawingml/2006/main" xmlns:r="http://schemas.openxmlformats.org/officeDocument/2006/relationships" xmlns:p="http://schemas.openxmlformats.org/presentationml/2006/main">
  <p:tag name="ZHAW.ACCESSIBILITYADDIN.READINGORDER" val="22,2,34,35,5,2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946413BF-C19E-458E-9558-49E1EB5F6012}">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5502</TotalTime>
  <Words>4720</Words>
  <Application>Microsoft Office PowerPoint</Application>
  <PresentationFormat>Προβολή στην οθόνη (4:3)</PresentationFormat>
  <Paragraphs>986</Paragraphs>
  <Slides>59</Slides>
  <Notes>58</Notes>
  <HiddenSlides>0</HiddenSlides>
  <MMClips>0</MMClips>
  <ScaleCrop>false</ScaleCrop>
  <HeadingPairs>
    <vt:vector size="4" baseType="variant">
      <vt:variant>
        <vt:lpstr>Θέμα</vt:lpstr>
      </vt:variant>
      <vt:variant>
        <vt:i4>1</vt:i4>
      </vt:variant>
      <vt:variant>
        <vt:lpstr>Τίτλοι διαφανειών</vt:lpstr>
      </vt:variant>
      <vt:variant>
        <vt:i4>59</vt:i4>
      </vt:variant>
    </vt:vector>
  </HeadingPairs>
  <TitlesOfParts>
    <vt:vector size="60" baseType="lpstr">
      <vt:lpstr>Θέμα του Office</vt:lpstr>
      <vt:lpstr>Αντικειμενοστραφής Προγραμματισμός ΙΙ</vt:lpstr>
      <vt:lpstr>Άδειες Χρήσης</vt:lpstr>
      <vt:lpstr>Χρηματοδότηση</vt:lpstr>
      <vt:lpstr>Σκοποί  ενότητας</vt:lpstr>
      <vt:lpstr>Περιεχόμενα ενότητας</vt:lpstr>
      <vt:lpstr>Επανάληψη: Δήλωση και χρήση τάξεων</vt:lpstr>
      <vt:lpstr>Πίνακες</vt:lpstr>
      <vt:lpstr>Πίνακες: Δήλωση και δημιουργία </vt:lpstr>
      <vt:lpstr>Ένας πίνακας απλών τιμών</vt:lpstr>
      <vt:lpstr>Ένας πίνακας αντικειμένων</vt:lpstr>
      <vt:lpstr>Πίνακας αντικειμένων</vt:lpstr>
      <vt:lpstr>Array: Length</vt:lpstr>
      <vt:lpstr>Πίνακες και όρια</vt:lpstr>
      <vt:lpstr>Αρχικοποίηση πινάκων σε ένα βήμα: (Initializer List)</vt:lpstr>
      <vt:lpstr>….(1 από 3)</vt:lpstr>
      <vt:lpstr>…..(2 από 3)</vt:lpstr>
      <vt:lpstr>…..(3 από 3)</vt:lpstr>
      <vt:lpstr>…..(1 από 2)</vt:lpstr>
      <vt:lpstr>….(2 από 2)</vt:lpstr>
      <vt:lpstr>…..(1 από 3)</vt:lpstr>
      <vt:lpstr>….(2 από 3)</vt:lpstr>
      <vt:lpstr>….(3 από 3)</vt:lpstr>
      <vt:lpstr>Παράδειγμα 1: Command-Line Arguments</vt:lpstr>
      <vt:lpstr>Παράδειγμα 2: Τα strings σαν Arrays</vt:lpstr>
      <vt:lpstr>Παράδειγμα 3: Χρήση των στοιχείων ενός Array σαν Μετρητές</vt:lpstr>
      <vt:lpstr>…..(1 από 7)</vt:lpstr>
      <vt:lpstr>…..(2 από 7)</vt:lpstr>
      <vt:lpstr>…..(3 από 7)</vt:lpstr>
      <vt:lpstr>…..(4 από 7)</vt:lpstr>
      <vt:lpstr>…..(5 από 7)</vt:lpstr>
      <vt:lpstr>…..(6 από 7)</vt:lpstr>
      <vt:lpstr>…..(7 από 7)</vt:lpstr>
      <vt:lpstr>…..(1 από 3)</vt:lpstr>
      <vt:lpstr>…..(2 από 3)</vt:lpstr>
      <vt:lpstr>…..(3 από 3)</vt:lpstr>
      <vt:lpstr>Αρχικοποίηση ενός Τετράγωνου Δισδιάστατου πίνακα</vt:lpstr>
      <vt:lpstr>Μορφή ενός Τετράγωνου Δισδιάστατου πίνακα</vt:lpstr>
      <vt:lpstr>Ακανόνιστοι Πίνακες </vt:lpstr>
      <vt:lpstr>Σχηματική αναπαράσταση Ακανόνιστου Πίνακα </vt:lpstr>
      <vt:lpstr>….(1 από 4)</vt:lpstr>
      <vt:lpstr>….(2 από 4)</vt:lpstr>
      <vt:lpstr>….(3 από 4)</vt:lpstr>
      <vt:lpstr>….(3 από 4)</vt:lpstr>
      <vt:lpstr>….(1 από 8)</vt:lpstr>
      <vt:lpstr>….(2 από 8)</vt:lpstr>
      <vt:lpstr>….(3 από 8)</vt:lpstr>
      <vt:lpstr>….(4 από 8)</vt:lpstr>
      <vt:lpstr>….(5 από 8)</vt:lpstr>
      <vt:lpstr>….(6 από 8)</vt:lpstr>
      <vt:lpstr>….(7 από 8)</vt:lpstr>
      <vt:lpstr>….(8 από 8)</vt:lpstr>
      <vt:lpstr>Ο βρόγχος foreach </vt:lpstr>
      <vt:lpstr>Παράδειγμα βρόγχου foreach </vt:lpstr>
      <vt:lpstr>Δύο τύποι μεταβλητών</vt:lpstr>
      <vt:lpstr>Εξηγήσεις για τους δύο τύπους μεταβλητών: Εκχώρηση τιμής </vt:lpstr>
      <vt:lpstr>Εξηγήσεις για τους δύο τύπους μεταβλητών: Αλλαγή τιμής</vt:lpstr>
      <vt:lpstr>Κάλεσμα μεθόδων: Αναφορά</vt:lpstr>
      <vt:lpstr>Τετράγωνοι Δισδιάστατοι Πίνακες </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Αντικειμενοστραφής προγραμματισμός:  Πίνακες (Arrays)</dc:title>
  <dc:creator>Νικόλαος Θ. Λιόλιος</dc:creator>
  <cp:keywords>Αντικειμενοστραφής Προγραμματισμός ΙΙ,  Πίνακες (Arrays)</cp:keywords>
  <cp:lastModifiedBy>Windows User</cp:lastModifiedBy>
  <cp:revision>503</cp:revision>
  <dcterms:created xsi:type="dcterms:W3CDTF">2012-09-06T09:03:05Z</dcterms:created>
  <dcterms:modified xsi:type="dcterms:W3CDTF">2013-10-22T08:32:42Z</dcterms:modified>
</cp:coreProperties>
</file>