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9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7" r:id="rId14"/>
    <p:sldId id="272" r:id="rId15"/>
    <p:sldId id="268" r:id="rId16"/>
    <p:sldId id="269" r:id="rId17"/>
    <p:sldId id="270" r:id="rId18"/>
  </p:sldIdLst>
  <p:sldSz cx="9144000" cy="6858000" type="screen4x3"/>
  <p:notesSz cx="6858000" cy="9144000"/>
  <p:custDataLst>
    <p:tags r:id="rId20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9900CC"/>
    <a:srgbClr val="0033CC"/>
    <a:srgbClr val="003300"/>
    <a:srgbClr val="800080"/>
    <a:srgbClr val="663300"/>
    <a:srgbClr val="3333CC"/>
    <a:srgbClr val="993300"/>
    <a:srgbClr val="9966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6DA4C-8CCD-4DF8-8C4C-8AD6A0AE87F1}" type="datetimeFigureOut">
              <a:rPr lang="el-GR" smtClean="0"/>
              <a:t>7/11/2013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65EF95-A1CB-4A02-A9AC-CC07895D98F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6641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CA508-3B63-4BA9-93AF-AA2EFF565143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6342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D8BBA-E385-44AB-875E-30FB8133A108}" type="slidenum">
              <a:rPr lang="el-GR" smtClean="0">
                <a:solidFill>
                  <a:prstClr val="black"/>
                </a:solidFill>
              </a:rPr>
              <a:pPr/>
              <a:t>4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563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0FCE8-A563-4A8A-A2F9-4AF22E479807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Η εξέλιξη των εργαλείων της εκπαίδευσης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9CF2-724D-4445-BA5F-3724C3EC42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621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6A8E9-2512-41B9-B201-6A264864098E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Η εξέλιξη των εργαλείων της εκπαίδευσης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9CF2-724D-4445-BA5F-3724C3EC42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3829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F4082-0DAC-429D-B6F6-22FF81B67293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Η εξέλιξη των εργαλείων της εκπαίδευσης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9CF2-724D-4445-BA5F-3724C3EC42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2342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A8555-8E79-4740-BADE-3500E1DC4330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Η εξέλιξη των εργαλείων της εκπαίδευσης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9CF2-724D-4445-BA5F-3724C3EC42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8694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6552-FD33-4A0D-BA00-39971B51A06E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Η εξέλιξη των εργαλείων της εκπαίδευσης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9CF2-724D-4445-BA5F-3724C3EC42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0570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1FC1B-1AAB-4D89-ACD8-0CA2379D647B}" type="datetime1">
              <a:rPr lang="el-GR" smtClean="0"/>
              <a:t>7/11/2013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Η εξέλιξη των εργαλείων της εκπαίδευσης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9CF2-724D-4445-BA5F-3724C3EC42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01744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66D2F-2165-463A-9614-7E369EDD6892}" type="datetime1">
              <a:rPr lang="el-GR" smtClean="0"/>
              <a:t>7/11/2013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Η εξέλιξη των εργαλείων της εκπαίδευσης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9CF2-724D-4445-BA5F-3724C3EC42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7726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38D4-CF31-4C59-BF67-035AD39C7D43}" type="datetime1">
              <a:rPr lang="el-GR" smtClean="0"/>
              <a:t>7/11/2013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Η εξέλιξη των εργαλείων της εκπαίδευσης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9CF2-724D-4445-BA5F-3724C3EC42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7924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A07F2-F071-4DF4-9E52-4DC8266159C6}" type="datetime1">
              <a:rPr lang="el-GR" smtClean="0"/>
              <a:t>7/11/2013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Η εξέλιξη των εργαλείων της εκπαίδευσης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9CF2-724D-4445-BA5F-3724C3EC42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8144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C440C-E8FA-4E24-9689-A5D0DD569F93}" type="datetime1">
              <a:rPr lang="el-GR" smtClean="0"/>
              <a:t>7/11/2013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Η εξέλιξη των εργαλείων της εκπαίδευσης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9CF2-724D-4445-BA5F-3724C3EC42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41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9AA42-8EC1-4428-B400-F0426752F36C}" type="datetime1">
              <a:rPr lang="el-GR" smtClean="0"/>
              <a:t>7/11/2013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Η εξέλιξη των εργαλείων της εκπαίδευσης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9CF2-724D-4445-BA5F-3724C3EC42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0948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017F0-6524-408B-8775-79014D7CFFA8}" type="datetime1">
              <a:rPr lang="el-GR" smtClean="0"/>
              <a:t>7/11/2013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Η εξέλιξη των εργαλείων της εκπαίδευσης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89CF2-724D-4445-BA5F-3724C3EC424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6494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teilar.gr/" TargetMode="External"/><Relationship Id="rId7" Type="http://schemas.openxmlformats.org/officeDocument/2006/relationships/hyperlink" Target="http://www.edulll.gr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nc-nd/3.0/deed.el" TargetMode="Externa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microsoft.com/office/2007/relationships/hdphoto" Target="../media/hdphoto1.wdp"/><Relationship Id="rId5" Type="http://schemas.openxmlformats.org/officeDocument/2006/relationships/image" Target="../media/image5.jpeg"/><Relationship Id="rId4" Type="http://schemas.openxmlformats.org/officeDocument/2006/relationships/slide" Target="slide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Relationship Id="rId6" Type="http://schemas.openxmlformats.org/officeDocument/2006/relationships/image" Target="../media/image3.png"/><Relationship Id="rId5" Type="http://schemas.openxmlformats.org/officeDocument/2006/relationships/hyperlink" Target="http://www.edulll.gr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hyperlink" Target="http://www.edulll.gr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slide" Target="slide11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Εικόνα 1" descr="Λογότυπο Τεχνολογικό Εκπαιδευτικό Ίδρυμα Θεσσαλίας.">
            <a:hlinkClick r:id="rId3" tooltip="Μετάβαση στην Ιστοσελίδα του Ιδρύματος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88" y="426821"/>
            <a:ext cx="3456432" cy="114604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628012" cy="1326009"/>
          </a:xfrm>
        </p:spPr>
        <p:txBody>
          <a:bodyPr>
            <a:noAutofit/>
          </a:bodyPr>
          <a:lstStyle/>
          <a:p>
            <a:r>
              <a:rPr lang="el-GR" b="1" dirty="0" smtClean="0">
                <a:solidFill>
                  <a:prstClr val="black"/>
                </a:solidFill>
              </a:rPr>
              <a:t>Διδακτική Πληροφορικής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type="subTitle" idx="1"/>
          </p:nvPr>
        </p:nvSpPr>
        <p:spPr>
          <a:xfrm>
            <a:off x="899592" y="2924944"/>
            <a:ext cx="7344816" cy="2592288"/>
          </a:xfrm>
        </p:spPr>
        <p:txBody>
          <a:bodyPr>
            <a:normAutofit fontScale="92500" lnSpcReduction="20000"/>
          </a:bodyPr>
          <a:lstStyle/>
          <a:p>
            <a:pPr lvl="0">
              <a:spcBef>
                <a:spcPts val="0"/>
              </a:spcBef>
              <a:spcAft>
                <a:spcPts val="1200"/>
              </a:spcAft>
              <a:defRPr/>
            </a:pPr>
            <a:r>
              <a:rPr lang="el-GR" sz="3000" b="1" dirty="0">
                <a:solidFill>
                  <a:prstClr val="black"/>
                </a:solidFill>
                <a:cs typeface="Arial" charset="0"/>
              </a:rPr>
              <a:t>Ενότητα </a:t>
            </a:r>
            <a:r>
              <a:rPr lang="en-US" sz="3000" b="1" dirty="0">
                <a:solidFill>
                  <a:prstClr val="black"/>
                </a:solidFill>
                <a:cs typeface="Arial" charset="0"/>
              </a:rPr>
              <a:t>2</a:t>
            </a:r>
            <a:r>
              <a:rPr lang="en-US" sz="3000" b="1" dirty="0" smtClean="0">
                <a:solidFill>
                  <a:prstClr val="black"/>
                </a:solidFill>
                <a:cs typeface="Arial" charset="0"/>
              </a:rPr>
              <a:t>:</a:t>
            </a:r>
            <a:r>
              <a:rPr lang="el-GR" sz="3000" b="1" dirty="0" smtClean="0">
                <a:solidFill>
                  <a:prstClr val="black"/>
                </a:solidFill>
                <a:cs typeface="Arial" charset="0"/>
              </a:rPr>
              <a:t>  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Η </a:t>
            </a:r>
            <a:r>
              <a:rPr lang="el-GR" sz="3000" dirty="0">
                <a:solidFill>
                  <a:prstClr val="black"/>
                </a:solidFill>
                <a:cs typeface="Arial" charset="0"/>
              </a:rPr>
              <a:t>ε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ξέλιξη των εργαλείων της Εκπαίδευσης</a:t>
            </a:r>
            <a:r>
              <a:rPr lang="en-US" sz="3000" dirty="0" smtClean="0">
                <a:solidFill>
                  <a:prstClr val="black"/>
                </a:solidFill>
                <a:cs typeface="Arial" charset="0"/>
              </a:rPr>
              <a:t>.</a:t>
            </a:r>
            <a:endParaRPr lang="el-GR" sz="3000" dirty="0">
              <a:solidFill>
                <a:prstClr val="black"/>
              </a:solidFill>
              <a:cs typeface="Arial" charset="0"/>
            </a:endParaRPr>
          </a:p>
          <a:p>
            <a:pPr lvl="0">
              <a:spcBef>
                <a:spcPts val="0"/>
              </a:spcBef>
              <a:defRPr/>
            </a:pPr>
            <a:r>
              <a:rPr lang="el-GR" sz="2800" dirty="0">
                <a:solidFill>
                  <a:prstClr val="black"/>
                </a:solidFill>
                <a:cs typeface="Arial" charset="0"/>
              </a:rPr>
              <a:t> </a:t>
            </a:r>
            <a:r>
              <a:rPr lang="el-GR" sz="4400" b="1" dirty="0">
                <a:solidFill>
                  <a:prstClr val="black"/>
                </a:solidFill>
                <a:cs typeface="Arial" charset="0"/>
              </a:rPr>
              <a:t>   </a:t>
            </a:r>
            <a:r>
              <a:rPr lang="el-GR" sz="2800" dirty="0">
                <a:solidFill>
                  <a:prstClr val="black"/>
                </a:solidFill>
                <a:cs typeface="Arial" charset="0"/>
              </a:rPr>
              <a:t>Διδάσκων: 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Γεώργιος</a:t>
            </a:r>
            <a:r>
              <a:rPr lang="en-US" sz="2800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l-GR" sz="2800" dirty="0" err="1" smtClean="0">
                <a:solidFill>
                  <a:prstClr val="black"/>
                </a:solidFill>
                <a:cs typeface="Arial" charset="0"/>
              </a:rPr>
              <a:t>Σούλτης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, </a:t>
            </a:r>
          </a:p>
          <a:p>
            <a:pPr lvl="0">
              <a:spcBef>
                <a:spcPts val="0"/>
              </a:spcBef>
              <a:spcAft>
                <a:spcPts val="600"/>
              </a:spcAft>
              <a:defRPr/>
            </a:pP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Επίκουρος Καθηγητής</a:t>
            </a:r>
            <a:r>
              <a:rPr lang="el-GR" sz="2800" dirty="0">
                <a:solidFill>
                  <a:prstClr val="black"/>
                </a:solidFill>
                <a:cs typeface="Arial" charset="0"/>
              </a:rPr>
              <a:t>.</a:t>
            </a:r>
          </a:p>
          <a:p>
            <a:pPr lvl="0">
              <a:spcBef>
                <a:spcPts val="0"/>
              </a:spcBef>
              <a:defRPr/>
            </a:pPr>
            <a:r>
              <a:rPr lang="el-GR" sz="2800" dirty="0">
                <a:solidFill>
                  <a:prstClr val="black"/>
                </a:solidFill>
                <a:cs typeface="Arial" charset="0"/>
              </a:rPr>
              <a:t>Τμήμα Μηχανικών Πληροφορικής, </a:t>
            </a:r>
            <a:endParaRPr lang="en-US" sz="2800" dirty="0" smtClean="0">
              <a:solidFill>
                <a:prstClr val="black"/>
              </a:solidFill>
              <a:cs typeface="Arial" charset="0"/>
            </a:endParaRPr>
          </a:p>
          <a:p>
            <a:pPr lvl="0">
              <a:spcBef>
                <a:spcPts val="0"/>
              </a:spcBef>
              <a:defRPr/>
            </a:pP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Τεχνολογικής </a:t>
            </a:r>
            <a:r>
              <a:rPr lang="el-GR" sz="2800" dirty="0">
                <a:solidFill>
                  <a:prstClr val="black"/>
                </a:solidFill>
                <a:cs typeface="Arial" charset="0"/>
              </a:rPr>
              <a:t>Εκπαίδευσης. </a:t>
            </a:r>
            <a:endParaRPr lang="en-US" sz="4400" b="1" dirty="0">
              <a:solidFill>
                <a:prstClr val="black"/>
              </a:solidFill>
              <a:cs typeface="Arial" charset="0"/>
            </a:endParaRPr>
          </a:p>
          <a:p>
            <a:endParaRPr lang="el-GR" dirty="0"/>
          </a:p>
        </p:txBody>
      </p:sp>
      <p:pic>
        <p:nvPicPr>
          <p:cNvPr id="7" name="Εικόνα 2" descr="Λογότυπο για Άδειες χρήσης Creative Commons, B Y, NC, ND." title="Λογότυπο Creative Commons. ">
            <a:hlinkClick r:id="rId5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 title="Λογότυπο Χρηματοδότησης. ">
            <a:hlinkClick r:id="rId7" tooltip="Μετάβαση σε www.edulll.gr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492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/>
              <a:t>Τα εργαλεία της </a:t>
            </a:r>
            <a:r>
              <a:rPr lang="el-GR" altLang="el-GR" b="1" dirty="0" smtClean="0"/>
              <a:t>Εκπαίδευσης </a:t>
            </a:r>
            <a:r>
              <a:rPr lang="el-GR" altLang="el-GR" b="1" dirty="0"/>
              <a:t>μετά </a:t>
            </a:r>
            <a:r>
              <a:rPr lang="el-GR" altLang="el-GR" b="1" dirty="0" smtClean="0"/>
              <a:t>το 1990</a:t>
            </a:r>
            <a:endParaRPr lang="el-GR" b="1" dirty="0"/>
          </a:p>
        </p:txBody>
      </p:sp>
      <p:sp>
        <p:nvSpPr>
          <p:cNvPr id="6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3000"/>
              </a:spcAft>
              <a:buSzPct val="120000"/>
              <a:buFont typeface="Wingdings" panose="05000000000000000000" pitchFamily="2" charset="2"/>
              <a:buChar char="§"/>
            </a:pPr>
            <a:endParaRPr lang="el-GR" dirty="0" smtClean="0"/>
          </a:p>
          <a:p>
            <a:pPr>
              <a:spcBef>
                <a:spcPts val="0"/>
              </a:spcBef>
              <a:spcAft>
                <a:spcPts val="30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dirty="0" smtClean="0"/>
              <a:t>Μικροϋπολογιστής - Πληροφορική.</a:t>
            </a:r>
          </a:p>
          <a:p>
            <a:pPr lvl="2" indent="-342000">
              <a:spcBef>
                <a:spcPts val="0"/>
              </a:spcBef>
              <a:spcAft>
                <a:spcPts val="1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800" dirty="0" smtClean="0"/>
              <a:t>Πολυμέσα.</a:t>
            </a:r>
          </a:p>
          <a:p>
            <a:pPr lvl="2" indent="-342000">
              <a:spcBef>
                <a:spcPts val="0"/>
              </a:spcBef>
              <a:spcAft>
                <a:spcPts val="1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800" dirty="0" smtClean="0"/>
              <a:t>Internet.</a:t>
            </a:r>
            <a:endParaRPr lang="el-GR" sz="2800" dirty="0" smtClean="0"/>
          </a:p>
          <a:p>
            <a:pPr lvl="2" indent="-342000">
              <a:spcBef>
                <a:spcPts val="0"/>
              </a:spcBef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sz="2800" dirty="0" smtClean="0"/>
              <a:t>Εικονική πραγματικότητα.</a:t>
            </a:r>
            <a:endParaRPr lang="el-GR" sz="28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915816" y="6309320"/>
            <a:ext cx="3312368" cy="385018"/>
          </a:xfrm>
        </p:spPr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Η εξέλιξη των εργαλείων της Εκπαίδευσης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9CF2-724D-4445-BA5F-3724C3EC424A}" type="slidenum">
              <a:rPr lang="el-GR" sz="1400" smtClean="0">
                <a:solidFill>
                  <a:schemeClr val="tx1"/>
                </a:solidFill>
              </a:rPr>
              <a:t>10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7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8422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/>
              <a:t>Η χρήση των εργαλείων της Εκπαίδευσης (1 από </a:t>
            </a:r>
            <a:r>
              <a:rPr lang="el-GR" altLang="el-GR" b="1" dirty="0" smtClean="0"/>
              <a:t>5)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spcAft>
                <a:spcPts val="18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/>
              <a:t>Εργαλεία που βοηθούν την προετοιμασία του δασκάλου:</a:t>
            </a:r>
          </a:p>
          <a:p>
            <a:pPr marL="801000" lvl="2" indent="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None/>
            </a:pPr>
            <a:r>
              <a:rPr kumimoji="1" lang="el-GR" altLang="el-GR" sz="2800" b="1" kern="0" dirty="0" smtClean="0">
                <a:solidFill>
                  <a:srgbClr val="FF0066"/>
                </a:solidFill>
              </a:rPr>
              <a:t>1.  </a:t>
            </a:r>
            <a:r>
              <a:rPr kumimoji="1" lang="el-GR" altLang="el-GR" sz="2800" kern="0" dirty="0" smtClean="0"/>
              <a:t>Αναζήτηση </a:t>
            </a:r>
            <a:r>
              <a:rPr kumimoji="1" lang="el-GR" altLang="el-GR" sz="2800" kern="0" dirty="0"/>
              <a:t>επιπλέον </a:t>
            </a:r>
            <a:r>
              <a:rPr kumimoji="1" lang="el-GR" altLang="el-GR" sz="2800" kern="0" dirty="0" smtClean="0"/>
              <a:t>πληροφοριών.</a:t>
            </a:r>
            <a:endParaRPr kumimoji="1" lang="el-GR" altLang="el-GR" sz="2800" kern="0" dirty="0"/>
          </a:p>
          <a:p>
            <a:pPr marL="801000" lvl="2" indent="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None/>
            </a:pPr>
            <a:r>
              <a:rPr kumimoji="1" lang="el-GR" altLang="el-GR" sz="2800" b="1" kern="0" dirty="0" smtClean="0">
                <a:solidFill>
                  <a:srgbClr val="FF0066"/>
                </a:solidFill>
              </a:rPr>
              <a:t>2.  </a:t>
            </a:r>
            <a:r>
              <a:rPr kumimoji="1" lang="el-GR" altLang="el-GR" sz="2800" kern="0" dirty="0" smtClean="0"/>
              <a:t>Συστηματοποίηση </a:t>
            </a:r>
            <a:r>
              <a:rPr kumimoji="1" lang="el-GR" altLang="el-GR" sz="2800" kern="0" dirty="0"/>
              <a:t>των </a:t>
            </a:r>
            <a:r>
              <a:rPr kumimoji="1" lang="el-GR" altLang="el-GR" sz="2800" kern="0" dirty="0" smtClean="0"/>
              <a:t>πληροφοριών, και </a:t>
            </a:r>
          </a:p>
          <a:p>
            <a:pPr marL="1258200" lvl="3" indent="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None/>
            </a:pPr>
            <a:r>
              <a:rPr kumimoji="1" lang="el-GR" altLang="el-GR" sz="2800" kern="0" dirty="0" smtClean="0"/>
              <a:t>οργάνωση </a:t>
            </a:r>
            <a:r>
              <a:rPr kumimoji="1" lang="el-GR" altLang="el-GR" sz="2800" kern="0" dirty="0"/>
              <a:t>του </a:t>
            </a:r>
            <a:r>
              <a:rPr kumimoji="1" lang="el-GR" altLang="el-GR" sz="2800" kern="0" dirty="0" smtClean="0"/>
              <a:t>μαθήματος.</a:t>
            </a:r>
            <a:endParaRPr kumimoji="1" lang="el-GR" altLang="el-GR" sz="2800" kern="0" dirty="0"/>
          </a:p>
          <a:p>
            <a:pPr marL="801000" lvl="2" indent="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None/>
            </a:pPr>
            <a:r>
              <a:rPr kumimoji="1" lang="el-GR" altLang="el-GR" sz="2800" b="1" kern="0" dirty="0" smtClean="0">
                <a:solidFill>
                  <a:srgbClr val="FF0066"/>
                </a:solidFill>
              </a:rPr>
              <a:t>3.  </a:t>
            </a:r>
            <a:r>
              <a:rPr kumimoji="1" lang="el-GR" altLang="el-GR" sz="2800" kern="0" dirty="0" smtClean="0"/>
              <a:t>Ετοιμασία </a:t>
            </a:r>
            <a:r>
              <a:rPr kumimoji="1" lang="el-GR" altLang="el-GR" sz="2800" kern="0" dirty="0"/>
              <a:t>υλικού </a:t>
            </a:r>
            <a:r>
              <a:rPr kumimoji="1" lang="el-GR" altLang="el-GR" sz="2800" kern="0" dirty="0" smtClean="0"/>
              <a:t>επίδειξης.</a:t>
            </a:r>
            <a:endParaRPr kumimoji="1" lang="el-GR" altLang="el-GR" sz="2800" kern="0" dirty="0"/>
          </a:p>
          <a:p>
            <a:pPr marL="801000" lvl="2" indent="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None/>
            </a:pPr>
            <a:r>
              <a:rPr kumimoji="1" lang="el-GR" altLang="el-GR" sz="2800" b="1" kern="0" dirty="0" smtClean="0">
                <a:solidFill>
                  <a:srgbClr val="FF0066"/>
                </a:solidFill>
              </a:rPr>
              <a:t>4.  </a:t>
            </a:r>
            <a:r>
              <a:rPr kumimoji="1" lang="el-GR" altLang="el-GR" sz="2800" kern="0" dirty="0" smtClean="0"/>
              <a:t>Ετοιμασία </a:t>
            </a:r>
            <a:r>
              <a:rPr kumimoji="1" lang="el-GR" altLang="el-GR" sz="2800" kern="0" dirty="0"/>
              <a:t>ασκήσεων για τους </a:t>
            </a:r>
            <a:r>
              <a:rPr kumimoji="1" lang="el-GR" altLang="el-GR" sz="2800" kern="0" dirty="0" smtClean="0"/>
              <a:t>μαθητές.</a:t>
            </a:r>
            <a:endParaRPr kumimoji="1" lang="el-GR" altLang="el-GR" sz="2800" kern="0" dirty="0"/>
          </a:p>
          <a:p>
            <a:pPr marL="801000" lvl="2" indent="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None/>
            </a:pPr>
            <a:r>
              <a:rPr kumimoji="1" lang="el-GR" altLang="el-GR" sz="2800" b="1" kern="0" dirty="0" smtClean="0">
                <a:solidFill>
                  <a:srgbClr val="FF0066"/>
                </a:solidFill>
              </a:rPr>
              <a:t>5.  </a:t>
            </a:r>
            <a:r>
              <a:rPr kumimoji="1" lang="el-GR" altLang="el-GR" sz="2800" kern="0" dirty="0" smtClean="0"/>
              <a:t>Ετοιμασία </a:t>
            </a:r>
            <a:r>
              <a:rPr kumimoji="1" lang="el-GR" altLang="el-GR" sz="2800" kern="0" dirty="0"/>
              <a:t>των τεστ </a:t>
            </a:r>
            <a:r>
              <a:rPr kumimoji="1" lang="el-GR" altLang="el-GR" sz="2800" kern="0" dirty="0" smtClean="0"/>
              <a:t>αξιολόγησης.</a:t>
            </a:r>
            <a:endParaRPr kumimoji="1" lang="el-GR" altLang="el-GR" sz="2800" kern="0" dirty="0"/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915816" y="6309320"/>
            <a:ext cx="3312368" cy="385018"/>
          </a:xfrm>
        </p:spPr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Η εξέλιξη των εργαλείων της Εκπαίδευσης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9CF2-724D-4445-BA5F-3724C3EC424A}" type="slidenum">
              <a:rPr lang="el-GR" sz="1400" smtClean="0">
                <a:solidFill>
                  <a:schemeClr val="tx1"/>
                </a:solidFill>
              </a:rPr>
              <a:t>11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20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/>
              <a:t>Η χρήση των εργαλείων της </a:t>
            </a:r>
            <a:r>
              <a:rPr lang="el-GR" altLang="el-GR" b="1" dirty="0" smtClean="0"/>
              <a:t>Εκπαίδευσης (2 από 5)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endParaRPr lang="el-GR" altLang="el-GR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spcAft>
                <a:spcPts val="24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Εργαλεία που βοηθούν την προετοιμασία του δασκάλου:</a:t>
            </a:r>
          </a:p>
          <a:p>
            <a:pPr marL="1257300" lvl="3" indent="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None/>
            </a:pPr>
            <a:r>
              <a:rPr kumimoji="1" lang="el-GR" altLang="el-GR" sz="2800" b="1" kern="0" dirty="0" smtClean="0">
                <a:solidFill>
                  <a:srgbClr val="FF0066"/>
                </a:solidFill>
              </a:rPr>
              <a:t>1.  </a:t>
            </a:r>
            <a:r>
              <a:rPr kumimoji="1" lang="el-GR" altLang="el-GR" sz="2800" kern="0" dirty="0" smtClean="0"/>
              <a:t>Βιβλιοθήκες.</a:t>
            </a:r>
            <a:endParaRPr kumimoji="1" lang="el-GR" altLang="el-GR" sz="2800" kern="0" dirty="0"/>
          </a:p>
          <a:p>
            <a:pPr marL="1257300" lvl="3" indent="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None/>
            </a:pPr>
            <a:r>
              <a:rPr kumimoji="1" lang="el-GR" altLang="el-GR" sz="2800" b="1" kern="0" dirty="0" smtClean="0">
                <a:solidFill>
                  <a:srgbClr val="FF0066"/>
                </a:solidFill>
              </a:rPr>
              <a:t>2.  </a:t>
            </a:r>
            <a:r>
              <a:rPr kumimoji="1" lang="el-GR" altLang="el-GR" sz="2800" kern="0" dirty="0" smtClean="0"/>
              <a:t>Βιβλία.</a:t>
            </a:r>
            <a:endParaRPr kumimoji="1" lang="el-GR" altLang="el-GR" sz="2800" kern="0" dirty="0"/>
          </a:p>
          <a:p>
            <a:pPr marL="1257300" lvl="3" indent="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None/>
            </a:pPr>
            <a:r>
              <a:rPr kumimoji="1" lang="el-GR" altLang="el-GR" sz="2800" b="1" kern="0" dirty="0" smtClean="0">
                <a:solidFill>
                  <a:srgbClr val="FF0066"/>
                </a:solidFill>
              </a:rPr>
              <a:t>3.  </a:t>
            </a:r>
            <a:r>
              <a:rPr kumimoji="1" lang="el-GR" altLang="el-GR" sz="2800" kern="0" dirty="0" smtClean="0"/>
              <a:t>Ειδικά εγχειρίδια.</a:t>
            </a:r>
            <a:endParaRPr kumimoji="1" lang="el-GR" altLang="el-GR" sz="2800" kern="0" dirty="0"/>
          </a:p>
          <a:p>
            <a:pPr marL="1257300" lvl="3" indent="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None/>
            </a:pPr>
            <a:r>
              <a:rPr kumimoji="1" lang="el-GR" altLang="el-GR" sz="2800" b="1" kern="0" dirty="0" smtClean="0">
                <a:solidFill>
                  <a:srgbClr val="FF0066"/>
                </a:solidFill>
              </a:rPr>
              <a:t>4.  </a:t>
            </a:r>
            <a:r>
              <a:rPr kumimoji="1" lang="el-GR" altLang="el-GR" sz="2800" kern="0" dirty="0" smtClean="0"/>
              <a:t>Εκπαιδευτική τηλεόραση - </a:t>
            </a:r>
            <a:r>
              <a:rPr kumimoji="1" lang="en-US" altLang="el-GR" sz="2800" kern="0" dirty="0" smtClean="0"/>
              <a:t>video</a:t>
            </a:r>
            <a:r>
              <a:rPr kumimoji="1" lang="el-GR" altLang="el-GR" sz="2800" kern="0" dirty="0" smtClean="0"/>
              <a:t>.</a:t>
            </a:r>
            <a:endParaRPr kumimoji="1" lang="el-GR" altLang="el-GR" sz="2800" kern="0" dirty="0"/>
          </a:p>
          <a:p>
            <a:endParaRPr lang="el-GR" dirty="0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915816" y="6309320"/>
            <a:ext cx="3312368" cy="385018"/>
          </a:xfrm>
        </p:spPr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Η εξέλιξη των εργαλείων της Εκπαίδευσης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9CF2-724D-4445-BA5F-3724C3EC424A}" type="slidenum">
              <a:rPr lang="el-GR" sz="1400" smtClean="0">
                <a:solidFill>
                  <a:schemeClr val="tx1"/>
                </a:solidFill>
              </a:rPr>
              <a:t>12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73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/>
              <a:t>Η χρήση των εργαλείων της Εκπαίδευσης </a:t>
            </a:r>
            <a:r>
              <a:rPr lang="el-GR" altLang="el-GR" b="1" dirty="0" smtClean="0"/>
              <a:t>(3 </a:t>
            </a:r>
            <a:r>
              <a:rPr lang="el-GR" altLang="el-GR" b="1" dirty="0"/>
              <a:t>από </a:t>
            </a:r>
            <a:r>
              <a:rPr lang="el-GR" altLang="el-GR" b="1" dirty="0" smtClean="0"/>
              <a:t>5)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pPr eaLnBrk="0" fontAlgn="base" hangingPunct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/>
              <a:t>Εργαλεία που χρησιμοποιούνται κατά τη διάρκεια της διδασκαλίας, μέσα στην τάξη</a:t>
            </a:r>
            <a:r>
              <a:rPr lang="el-GR" altLang="el-GR" sz="2800" dirty="0" smtClean="0"/>
              <a:t>:</a:t>
            </a:r>
            <a:endParaRPr kumimoji="1" lang="el-GR" altLang="el-GR" sz="2800" kern="0" dirty="0" smtClean="0"/>
          </a:p>
          <a:p>
            <a:pPr marL="801000" lvl="2" indent="0" eaLnBrk="0" fontAlgn="base" hangingPunc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kumimoji="1" lang="el-GR" altLang="el-GR" b="1" kern="0" dirty="0" smtClean="0">
                <a:solidFill>
                  <a:srgbClr val="FF0066"/>
                </a:solidFill>
              </a:rPr>
              <a:t>1.  </a:t>
            </a:r>
            <a:r>
              <a:rPr kumimoji="1" lang="el-GR" altLang="el-GR" kern="0" dirty="0" smtClean="0">
                <a:solidFill>
                  <a:prstClr val="black"/>
                </a:solidFill>
              </a:rPr>
              <a:t>Για </a:t>
            </a:r>
            <a:r>
              <a:rPr kumimoji="1" lang="el-GR" altLang="el-GR" kern="0" dirty="0">
                <a:solidFill>
                  <a:prstClr val="black"/>
                </a:solidFill>
              </a:rPr>
              <a:t>να ερεθίσουν και να προσελκύσουν την προσοχή </a:t>
            </a:r>
            <a:endParaRPr kumimoji="1" lang="el-GR" altLang="el-GR" kern="0" dirty="0" smtClean="0">
              <a:solidFill>
                <a:prstClr val="black"/>
              </a:solidFill>
            </a:endParaRPr>
          </a:p>
          <a:p>
            <a:pPr marL="1258200" lvl="3" indent="0" eaLnBrk="0" fontAlgn="base" hangingPunct="0">
              <a:spcBef>
                <a:spcPts val="0"/>
              </a:spcBef>
              <a:spcAft>
                <a:spcPts val="300"/>
              </a:spcAft>
              <a:buClr>
                <a:srgbClr val="FF0066"/>
              </a:buClr>
              <a:buSzPct val="120000"/>
              <a:buNone/>
            </a:pPr>
            <a:r>
              <a:rPr kumimoji="1" lang="el-GR" altLang="el-GR" sz="2400" kern="0" dirty="0" smtClean="0">
                <a:solidFill>
                  <a:prstClr val="black"/>
                </a:solidFill>
              </a:rPr>
              <a:t>των </a:t>
            </a:r>
            <a:r>
              <a:rPr kumimoji="1" lang="el-GR" altLang="el-GR" sz="2400" kern="0" dirty="0">
                <a:solidFill>
                  <a:prstClr val="black"/>
                </a:solidFill>
              </a:rPr>
              <a:t>μαθητών.</a:t>
            </a:r>
          </a:p>
          <a:p>
            <a:pPr marL="801000" lvl="2" indent="0" eaLnBrk="0" fontAlgn="base" hangingPunct="0">
              <a:spcBef>
                <a:spcPts val="0"/>
              </a:spcBef>
              <a:spcAft>
                <a:spcPts val="300"/>
              </a:spcAft>
              <a:buClr>
                <a:srgbClr val="FF0066"/>
              </a:buClr>
              <a:buSzPct val="120000"/>
              <a:buNone/>
            </a:pPr>
            <a:r>
              <a:rPr kumimoji="1" lang="el-GR" altLang="el-GR" b="1" kern="0" dirty="0" smtClean="0">
                <a:solidFill>
                  <a:srgbClr val="FF0066"/>
                </a:solidFill>
              </a:rPr>
              <a:t>2.  </a:t>
            </a:r>
            <a:r>
              <a:rPr kumimoji="1" lang="el-GR" altLang="el-GR" kern="0" dirty="0" smtClean="0">
                <a:solidFill>
                  <a:prstClr val="black"/>
                </a:solidFill>
              </a:rPr>
              <a:t>Για </a:t>
            </a:r>
            <a:r>
              <a:rPr kumimoji="1" lang="el-GR" altLang="el-GR" kern="0" dirty="0">
                <a:solidFill>
                  <a:prstClr val="black"/>
                </a:solidFill>
              </a:rPr>
              <a:t>να υπογραμμίσουν τα κύρια σημεία.</a:t>
            </a:r>
          </a:p>
          <a:p>
            <a:pPr marL="801000" lvl="2" indent="0" eaLnBrk="0" fontAlgn="base" hangingPunc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kumimoji="1" lang="el-GR" altLang="el-GR" b="1" kern="0" dirty="0" smtClean="0">
                <a:solidFill>
                  <a:srgbClr val="FF0066"/>
                </a:solidFill>
              </a:rPr>
              <a:t>3.  </a:t>
            </a:r>
            <a:r>
              <a:rPr kumimoji="1" lang="el-GR" altLang="el-GR" kern="0" dirty="0" smtClean="0">
                <a:solidFill>
                  <a:prstClr val="black"/>
                </a:solidFill>
              </a:rPr>
              <a:t>Για </a:t>
            </a:r>
            <a:r>
              <a:rPr kumimoji="1" lang="el-GR" altLang="el-GR" kern="0" dirty="0">
                <a:solidFill>
                  <a:prstClr val="black"/>
                </a:solidFill>
              </a:rPr>
              <a:t>να βοηθήσουν στην αποτύπωση στην μνήμη των </a:t>
            </a:r>
            <a:endParaRPr kumimoji="1" lang="el-GR" altLang="el-GR" kern="0" dirty="0" smtClean="0">
              <a:solidFill>
                <a:prstClr val="black"/>
              </a:solidFill>
            </a:endParaRPr>
          </a:p>
          <a:p>
            <a:pPr marL="1258200" lvl="3" indent="0" eaLnBrk="0" fontAlgn="base" hangingPunct="0">
              <a:spcBef>
                <a:spcPts val="0"/>
              </a:spcBef>
              <a:spcAft>
                <a:spcPts val="300"/>
              </a:spcAft>
              <a:buClr>
                <a:srgbClr val="FF0066"/>
              </a:buClr>
              <a:buSzPct val="120000"/>
              <a:buNone/>
            </a:pPr>
            <a:r>
              <a:rPr kumimoji="1" lang="el-GR" altLang="el-GR" sz="2400" kern="0" dirty="0" smtClean="0">
                <a:solidFill>
                  <a:prstClr val="black"/>
                </a:solidFill>
              </a:rPr>
              <a:t>μαθητών </a:t>
            </a:r>
            <a:r>
              <a:rPr kumimoji="1" lang="el-GR" altLang="el-GR" sz="2400" kern="0" dirty="0">
                <a:solidFill>
                  <a:prstClr val="black"/>
                </a:solidFill>
              </a:rPr>
              <a:t>τα κύρια σημεία.</a:t>
            </a:r>
          </a:p>
          <a:p>
            <a:pPr marL="801000" lvl="2" indent="0" eaLnBrk="0" fontAlgn="base" hangingPunc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kumimoji="1" lang="el-GR" altLang="el-GR" b="1" kern="0" dirty="0" smtClean="0">
                <a:solidFill>
                  <a:srgbClr val="FF0066"/>
                </a:solidFill>
              </a:rPr>
              <a:t>4.  </a:t>
            </a:r>
            <a:r>
              <a:rPr kumimoji="1" lang="el-GR" altLang="el-GR" kern="0" dirty="0" smtClean="0">
                <a:solidFill>
                  <a:prstClr val="black"/>
                </a:solidFill>
              </a:rPr>
              <a:t>Για </a:t>
            </a:r>
            <a:r>
              <a:rPr kumimoji="1" lang="el-GR" altLang="el-GR" kern="0" dirty="0">
                <a:solidFill>
                  <a:prstClr val="black"/>
                </a:solidFill>
              </a:rPr>
              <a:t>να επεξηγήσουν κάποια πράγματα που δεν </a:t>
            </a:r>
            <a:endParaRPr kumimoji="1" lang="el-GR" altLang="el-GR" kern="0" dirty="0" smtClean="0">
              <a:solidFill>
                <a:prstClr val="black"/>
              </a:solidFill>
            </a:endParaRPr>
          </a:p>
          <a:p>
            <a:pPr marL="1258200" lvl="3" indent="0" eaLnBrk="0" fontAlgn="base" hangingPunc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kumimoji="1" lang="el-GR" altLang="el-GR" sz="2400" kern="0" dirty="0" smtClean="0">
                <a:solidFill>
                  <a:prstClr val="black"/>
                </a:solidFill>
              </a:rPr>
              <a:t>μπορούν με λόγια</a:t>
            </a:r>
            <a:r>
              <a:rPr kumimoji="1" lang="el-GR" altLang="el-GR" sz="2400" kern="0" dirty="0">
                <a:solidFill>
                  <a:prstClr val="black"/>
                </a:solidFill>
              </a:rPr>
              <a:t>.</a:t>
            </a:r>
          </a:p>
          <a:p>
            <a:pPr marL="801000" lvl="2" indent="0" eaLnBrk="0" fontAlgn="base" hangingPunct="0">
              <a:spcBef>
                <a:spcPts val="0"/>
              </a:spcBef>
              <a:spcAft>
                <a:spcPts val="300"/>
              </a:spcAft>
              <a:buClr>
                <a:srgbClr val="FF0066"/>
              </a:buClr>
              <a:buSzPct val="120000"/>
              <a:buNone/>
            </a:pPr>
            <a:r>
              <a:rPr kumimoji="1" lang="el-GR" altLang="el-GR" b="1" kern="0" dirty="0" smtClean="0">
                <a:solidFill>
                  <a:srgbClr val="FF0066"/>
                </a:solidFill>
              </a:rPr>
              <a:t>5.  </a:t>
            </a:r>
            <a:r>
              <a:rPr kumimoji="1" lang="el-GR" altLang="el-GR" kern="0" dirty="0" smtClean="0">
                <a:solidFill>
                  <a:prstClr val="black"/>
                </a:solidFill>
              </a:rPr>
              <a:t>Για </a:t>
            </a:r>
            <a:r>
              <a:rPr kumimoji="1" lang="el-GR" altLang="el-GR" kern="0" dirty="0">
                <a:solidFill>
                  <a:prstClr val="black"/>
                </a:solidFill>
              </a:rPr>
              <a:t>να δώσουν επιπλέον πληροφορίες.</a:t>
            </a:r>
          </a:p>
          <a:p>
            <a:pPr marL="801000" lvl="2" indent="0" eaLnBrk="0" fontAlgn="base" hangingPunct="0">
              <a:spcBef>
                <a:spcPts val="0"/>
              </a:spcBef>
              <a:buClr>
                <a:srgbClr val="FF0066"/>
              </a:buClr>
              <a:buSzPct val="120000"/>
              <a:buNone/>
            </a:pPr>
            <a:r>
              <a:rPr kumimoji="1" lang="el-GR" altLang="el-GR" b="1" kern="0" dirty="0" smtClean="0">
                <a:solidFill>
                  <a:srgbClr val="FF0066"/>
                </a:solidFill>
              </a:rPr>
              <a:t>6.  </a:t>
            </a:r>
            <a:r>
              <a:rPr kumimoji="1" lang="el-GR" altLang="el-GR" kern="0" dirty="0" smtClean="0">
                <a:solidFill>
                  <a:prstClr val="black"/>
                </a:solidFill>
              </a:rPr>
              <a:t>Για </a:t>
            </a:r>
            <a:r>
              <a:rPr kumimoji="1" lang="el-GR" altLang="el-GR" kern="0" dirty="0">
                <a:solidFill>
                  <a:prstClr val="black"/>
                </a:solidFill>
              </a:rPr>
              <a:t>να βοηθήσουν την οργάνωση του μαθήματος.</a:t>
            </a: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915816" y="6309320"/>
            <a:ext cx="3312368" cy="385018"/>
          </a:xfrm>
        </p:spPr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Η εξέλιξη των εργαλείων της Εκπαίδευσης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9CF2-724D-4445-BA5F-3724C3EC424A}" type="slidenum">
              <a:rPr lang="el-GR" sz="1400" smtClean="0">
                <a:solidFill>
                  <a:schemeClr val="tx1"/>
                </a:solidFill>
              </a:rPr>
              <a:t>13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4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tabLst>
                <a:tab pos="2698750" algn="l"/>
              </a:tabLst>
            </a:pPr>
            <a:r>
              <a:rPr lang="el-GR" altLang="el-GR" b="1" dirty="0"/>
              <a:t>Η χρήση των εργαλείων της Εκπαίδευσης </a:t>
            </a:r>
            <a:r>
              <a:rPr lang="el-GR" altLang="el-GR" b="1" dirty="0" smtClean="0"/>
              <a:t>(4 </a:t>
            </a:r>
            <a:r>
              <a:rPr lang="el-GR" altLang="el-GR" b="1" dirty="0"/>
              <a:t>από </a:t>
            </a:r>
            <a:r>
              <a:rPr lang="el-GR" altLang="el-GR" b="1" dirty="0" smtClean="0"/>
              <a:t>5)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/>
              <a:t>Εργαλεία που χρησιμοποιούνται κατά τη διάρκεια της </a:t>
            </a:r>
            <a:r>
              <a:rPr lang="el-GR" altLang="el-GR" dirty="0" smtClean="0"/>
              <a:t>διδασκαλίας, </a:t>
            </a:r>
            <a:r>
              <a:rPr lang="el-GR" altLang="el-GR" dirty="0"/>
              <a:t>μέσα στην </a:t>
            </a:r>
            <a:r>
              <a:rPr lang="el-GR" altLang="el-GR" dirty="0" smtClean="0"/>
              <a:t>τάξη:</a:t>
            </a:r>
            <a:endParaRPr lang="el-GR" altLang="el-GR" dirty="0"/>
          </a:p>
          <a:p>
            <a:pPr marL="801000" lvl="2" indent="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None/>
            </a:pPr>
            <a:r>
              <a:rPr kumimoji="1" lang="el-GR" altLang="el-GR" sz="2800" b="1" kern="0" dirty="0" smtClean="0">
                <a:solidFill>
                  <a:srgbClr val="FF0066"/>
                </a:solidFill>
              </a:rPr>
              <a:t>1.  </a:t>
            </a:r>
            <a:r>
              <a:rPr kumimoji="1" lang="el-GR" altLang="el-GR" sz="2800" kern="0" dirty="0" smtClean="0"/>
              <a:t>Χάρτες.</a:t>
            </a:r>
            <a:endParaRPr kumimoji="1" lang="el-GR" altLang="el-GR" sz="2800" kern="0" dirty="0"/>
          </a:p>
          <a:p>
            <a:pPr marL="801000" lvl="2" indent="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None/>
            </a:pPr>
            <a:r>
              <a:rPr kumimoji="1" lang="el-GR" altLang="el-GR" sz="2800" b="1" kern="0" dirty="0" smtClean="0">
                <a:solidFill>
                  <a:srgbClr val="FF0066"/>
                </a:solidFill>
              </a:rPr>
              <a:t>2.  </a:t>
            </a:r>
            <a:r>
              <a:rPr kumimoji="1" lang="el-GR" altLang="el-GR" sz="2800" kern="0" dirty="0" err="1" smtClean="0"/>
              <a:t>Διαφανοσκόπειο</a:t>
            </a:r>
            <a:r>
              <a:rPr kumimoji="1" lang="el-GR" altLang="el-GR" sz="2800" kern="0" dirty="0" smtClean="0"/>
              <a:t>.</a:t>
            </a:r>
            <a:endParaRPr kumimoji="1" lang="el-GR" altLang="el-GR" sz="2800" kern="0" dirty="0"/>
          </a:p>
          <a:p>
            <a:pPr marL="801000" lvl="2" indent="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None/>
            </a:pPr>
            <a:r>
              <a:rPr kumimoji="1" lang="el-GR" altLang="el-GR" sz="2800" b="1" kern="0" dirty="0" smtClean="0">
                <a:solidFill>
                  <a:srgbClr val="FF0066"/>
                </a:solidFill>
              </a:rPr>
              <a:t>3.  </a:t>
            </a:r>
            <a:r>
              <a:rPr kumimoji="1" lang="en-US" altLang="el-GR" sz="2800" kern="0" dirty="0" smtClean="0"/>
              <a:t>Slides</a:t>
            </a:r>
            <a:r>
              <a:rPr kumimoji="1" lang="el-GR" altLang="el-GR" sz="2800" kern="0" dirty="0" smtClean="0"/>
              <a:t> </a:t>
            </a:r>
            <a:r>
              <a:rPr kumimoji="1" lang="el-GR" altLang="el-GR" sz="2800" kern="0" dirty="0"/>
              <a:t>και </a:t>
            </a:r>
            <a:r>
              <a:rPr kumimoji="1" lang="el-GR" altLang="el-GR" sz="2800" kern="0" dirty="0" smtClean="0"/>
              <a:t>φωτογραφίες.</a:t>
            </a:r>
            <a:endParaRPr kumimoji="1" lang="el-GR" altLang="el-GR" sz="2800" kern="0" dirty="0"/>
          </a:p>
          <a:p>
            <a:pPr marL="801000" lvl="2" indent="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None/>
            </a:pPr>
            <a:r>
              <a:rPr kumimoji="1" lang="el-GR" altLang="el-GR" sz="2800" b="1" kern="0" dirty="0" smtClean="0">
                <a:solidFill>
                  <a:srgbClr val="FF0066"/>
                </a:solidFill>
              </a:rPr>
              <a:t>4.  </a:t>
            </a:r>
            <a:r>
              <a:rPr kumimoji="1" lang="el-GR" altLang="el-GR" sz="2800" kern="0" dirty="0" smtClean="0"/>
              <a:t>Εκπαιδευτική </a:t>
            </a:r>
            <a:r>
              <a:rPr kumimoji="1" lang="el-GR" altLang="el-GR" sz="2800" kern="0" dirty="0"/>
              <a:t>τηλεόραση και </a:t>
            </a:r>
            <a:r>
              <a:rPr kumimoji="1" lang="en-US" altLang="el-GR" sz="2800" kern="0" dirty="0" smtClean="0"/>
              <a:t>video</a:t>
            </a:r>
            <a:r>
              <a:rPr kumimoji="1" lang="el-GR" altLang="el-GR" sz="2800" kern="0" dirty="0" smtClean="0"/>
              <a:t>.</a:t>
            </a:r>
            <a:endParaRPr kumimoji="1" lang="el-GR" altLang="el-GR" sz="2800" kern="0" dirty="0"/>
          </a:p>
          <a:p>
            <a:pPr marL="801000" lvl="2" indent="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None/>
            </a:pPr>
            <a:r>
              <a:rPr kumimoji="1" lang="el-GR" altLang="el-GR" sz="2800" b="1" kern="0" dirty="0" smtClean="0">
                <a:solidFill>
                  <a:srgbClr val="FF0066"/>
                </a:solidFill>
              </a:rPr>
              <a:t>5.  </a:t>
            </a:r>
            <a:r>
              <a:rPr kumimoji="1" lang="el-GR" altLang="el-GR" sz="2800" kern="0" dirty="0" smtClean="0"/>
              <a:t>Πραγματικά </a:t>
            </a:r>
            <a:r>
              <a:rPr kumimoji="1" lang="el-GR" altLang="el-GR" sz="2800" kern="0" dirty="0"/>
              <a:t>μοντέλα και </a:t>
            </a:r>
            <a:r>
              <a:rPr kumimoji="1" lang="el-GR" altLang="el-GR" sz="2800" kern="0" dirty="0" smtClean="0"/>
              <a:t>αντικείμενα.</a:t>
            </a:r>
            <a:endParaRPr kumimoji="1" lang="el-GR" altLang="el-GR" sz="2800" kern="0" dirty="0"/>
          </a:p>
          <a:p>
            <a:pPr marL="801000" lvl="2" indent="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None/>
            </a:pPr>
            <a:r>
              <a:rPr kumimoji="1" lang="el-GR" altLang="el-GR" sz="2800" b="1" kern="0" dirty="0" smtClean="0">
                <a:solidFill>
                  <a:srgbClr val="FF0066"/>
                </a:solidFill>
              </a:rPr>
              <a:t>6.  </a:t>
            </a:r>
            <a:r>
              <a:rPr kumimoji="1" lang="el-GR" altLang="el-GR" sz="2800" kern="0" dirty="0" smtClean="0"/>
              <a:t>Εργαστηριακές επιδείξεις.</a:t>
            </a:r>
            <a:endParaRPr kumimoji="1" lang="el-GR" altLang="el-GR" sz="2800" kern="0" dirty="0"/>
          </a:p>
          <a:p>
            <a:endParaRPr lang="el-GR" dirty="0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915816" y="6309320"/>
            <a:ext cx="3312368" cy="385018"/>
          </a:xfrm>
        </p:spPr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Η εξέλιξη των εργαλείων της Εκπαίδευσης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9CF2-724D-4445-BA5F-3724C3EC424A}" type="slidenum">
              <a:rPr lang="el-GR" sz="1400" smtClean="0">
                <a:solidFill>
                  <a:schemeClr val="tx1"/>
                </a:solidFill>
              </a:rPr>
              <a:t>14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691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/>
              <a:t>Η χρήση των εργαλείων της Εκπαίδευσης </a:t>
            </a:r>
            <a:r>
              <a:rPr lang="el-GR" altLang="el-GR" b="1" dirty="0" smtClean="0"/>
              <a:t>(5 </a:t>
            </a:r>
            <a:r>
              <a:rPr lang="el-GR" altLang="el-GR" b="1" dirty="0"/>
              <a:t>από </a:t>
            </a:r>
            <a:r>
              <a:rPr lang="el-GR" altLang="el-GR" b="1" dirty="0" smtClean="0"/>
              <a:t>5)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2400"/>
              </a:spcAft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endParaRPr lang="el-GR" altLang="el-GR" dirty="0" smtClean="0">
              <a:solidFill>
                <a:srgbClr val="C00000"/>
              </a:solidFill>
            </a:endParaRPr>
          </a:p>
          <a:p>
            <a:pPr>
              <a:spcBef>
                <a:spcPts val="0"/>
              </a:spcBef>
              <a:spcAft>
                <a:spcPts val="24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Εργαλεία που βοηθούν τη μελέτη του μαθητή:</a:t>
            </a:r>
          </a:p>
          <a:p>
            <a:pPr marL="801000" lvl="2" indent="0">
              <a:spcBef>
                <a:spcPts val="0"/>
              </a:spcBef>
              <a:spcAft>
                <a:spcPts val="1200"/>
              </a:spcAft>
              <a:buClr>
                <a:srgbClr val="FF0066"/>
              </a:buClr>
              <a:buSzPct val="120000"/>
              <a:buNone/>
            </a:pPr>
            <a:r>
              <a:rPr lang="el-GR" altLang="el-GR" sz="2800" b="1" dirty="0" smtClean="0">
                <a:solidFill>
                  <a:srgbClr val="FF0066"/>
                </a:solidFill>
              </a:rPr>
              <a:t>1.  </a:t>
            </a:r>
            <a:r>
              <a:rPr lang="el-GR" altLang="el-GR" sz="2800" dirty="0" smtClean="0"/>
              <a:t>Βιβλία.</a:t>
            </a:r>
          </a:p>
          <a:p>
            <a:pPr marL="801000" lvl="2" indent="0">
              <a:spcBef>
                <a:spcPts val="0"/>
              </a:spcBef>
              <a:spcAft>
                <a:spcPts val="1200"/>
              </a:spcAft>
              <a:buClr>
                <a:srgbClr val="FF0066"/>
              </a:buClr>
              <a:buSzPct val="120000"/>
              <a:buNone/>
            </a:pPr>
            <a:r>
              <a:rPr lang="el-GR" altLang="el-GR" sz="2800" b="1" dirty="0" smtClean="0">
                <a:solidFill>
                  <a:srgbClr val="FF0066"/>
                </a:solidFill>
              </a:rPr>
              <a:t>2.  </a:t>
            </a:r>
            <a:r>
              <a:rPr lang="el-GR" altLang="el-GR" sz="2800" dirty="0" smtClean="0"/>
              <a:t>Βιβλιοθήκες.</a:t>
            </a:r>
          </a:p>
          <a:p>
            <a:pPr marL="801000" lvl="2" indent="0">
              <a:spcBef>
                <a:spcPts val="0"/>
              </a:spcBef>
              <a:spcAft>
                <a:spcPts val="1200"/>
              </a:spcAft>
              <a:buClr>
                <a:srgbClr val="FF0066"/>
              </a:buClr>
              <a:buSzPct val="120000"/>
              <a:buNone/>
            </a:pPr>
            <a:r>
              <a:rPr lang="el-GR" altLang="el-GR" sz="2800" b="1" dirty="0" smtClean="0">
                <a:solidFill>
                  <a:srgbClr val="FF0066"/>
                </a:solidFill>
              </a:rPr>
              <a:t>3.  </a:t>
            </a:r>
            <a:r>
              <a:rPr lang="el-GR" altLang="el-GR" sz="2800" dirty="0" smtClean="0"/>
              <a:t>Ειδικά εγχειρίδια.</a:t>
            </a: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915816" y="6309320"/>
            <a:ext cx="3312368" cy="385018"/>
          </a:xfrm>
        </p:spPr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Η εξέλιξη των εργαλείων της Εκπαίδευσης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9CF2-724D-4445-BA5F-3724C3EC424A}" type="slidenum">
              <a:rPr lang="el-GR" sz="1400" smtClean="0">
                <a:solidFill>
                  <a:schemeClr val="tx1"/>
                </a:solidFill>
              </a:rPr>
              <a:t>15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6" name="Εικόνα 1" descr="Εικονίδιο μετάβασης στα Περιεχόμενα.">
            <a:hlinkClick r:id="rId4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8951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Τέλος </a:t>
            </a:r>
            <a:r>
              <a:rPr lang="el-GR" b="1" dirty="0" smtClean="0"/>
              <a:t>δεύτερης</a:t>
            </a:r>
            <a:r>
              <a:rPr lang="fi-FI" b="1" dirty="0" smtClean="0"/>
              <a:t> </a:t>
            </a:r>
            <a:r>
              <a:rPr lang="el-GR" b="1" dirty="0"/>
              <a:t>ε</a:t>
            </a:r>
            <a:r>
              <a:rPr lang="el-GR" b="1" dirty="0" smtClean="0"/>
              <a:t>νότητας</a:t>
            </a:r>
            <a:endParaRPr lang="el-GR" b="1" dirty="0"/>
          </a:p>
        </p:txBody>
      </p:sp>
      <p:pic>
        <p:nvPicPr>
          <p:cNvPr id="6" name="Εικόνα 1" descr="Λογότυπο για Άδειες χρήσης Creative Commons B Y, NC, ND." title="Λογότυπο Creative Commons.">
            <a:hlinkClick r:id="rId3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Εικόνα 2" descr="Λογότυπο Επιχειρησιακού Προγράμματος Εκπαίδευση και Δια βίου Μάθηση. " title="Λογότυπο Χρηματοδότησης. ">
            <a:hlinkClick r:id="rId5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690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Άδειες χρήσης </a:t>
            </a:r>
            <a:endParaRPr lang="el-GR" dirty="0" smtClean="0"/>
          </a:p>
        </p:txBody>
      </p:sp>
      <p:sp>
        <p:nvSpPr>
          <p:cNvPr id="3075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l-GR" sz="2800" dirty="0" smtClean="0"/>
              <a:t>Το παρόν εκπαιδευτικό υλικό υπόκειται στην παρακάτω άδεια χρήσ</a:t>
            </a:r>
            <a:r>
              <a:rPr lang="el-GR" sz="2800" dirty="0"/>
              <a:t>η</a:t>
            </a:r>
            <a:r>
              <a:rPr lang="el-GR" sz="2800" dirty="0" smtClean="0"/>
              <a:t>ς </a:t>
            </a:r>
            <a:r>
              <a:rPr lang="en-US" sz="2800" dirty="0" smtClean="0"/>
              <a:t>Creative Commons</a:t>
            </a:r>
            <a:r>
              <a:rPr lang="el-GR" sz="2800" dirty="0" smtClean="0"/>
              <a:t> (</a:t>
            </a:r>
            <a:r>
              <a:rPr lang="en-US" sz="2800" dirty="0" smtClean="0"/>
              <a:t>C C)</a:t>
            </a:r>
            <a:r>
              <a:rPr lang="el-GR" sz="2800" dirty="0" smtClean="0"/>
              <a:t>: </a:t>
            </a:r>
            <a:r>
              <a:rPr lang="el-GR" sz="2400" b="1" dirty="0" smtClean="0"/>
              <a:t>Αναφορά δημιουργού</a:t>
            </a:r>
            <a:r>
              <a:rPr lang="en-US" sz="2400" b="1" dirty="0" smtClean="0"/>
              <a:t> (B</a:t>
            </a:r>
            <a:r>
              <a:rPr lang="el-GR" sz="2400" b="1" dirty="0" smtClean="0"/>
              <a:t> </a:t>
            </a:r>
            <a:r>
              <a:rPr lang="en-US" sz="2400" b="1" dirty="0" smtClean="0"/>
              <a:t>Y)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εμπορική χρήση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C)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τροποποίηση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D)</a:t>
            </a:r>
            <a:r>
              <a:rPr lang="el-GR" sz="2400" dirty="0"/>
              <a:t>,</a:t>
            </a:r>
            <a:r>
              <a:rPr lang="en-US" sz="2400" dirty="0" smtClean="0"/>
              <a:t> </a:t>
            </a:r>
            <a:r>
              <a:rPr lang="el-GR" sz="2400" b="1" dirty="0" smtClean="0"/>
              <a:t>3.0</a:t>
            </a:r>
            <a:r>
              <a:rPr lang="en-US" sz="2400" b="1" dirty="0" smtClean="0"/>
              <a:t>,</a:t>
            </a:r>
            <a:r>
              <a:rPr lang="el-GR" sz="2400" b="1" dirty="0" smtClean="0"/>
              <a:t> Μη εισαγόμενο</a:t>
            </a:r>
            <a:r>
              <a:rPr lang="en-US" sz="2400" b="1" dirty="0" smtClean="0"/>
              <a:t>.</a:t>
            </a:r>
            <a:r>
              <a:rPr lang="en-US" sz="2400" dirty="0" smtClean="0"/>
              <a:t> </a:t>
            </a:r>
            <a:endParaRPr lang="el-GR" sz="2400" dirty="0" smtClean="0"/>
          </a:p>
          <a:p>
            <a:pPr eaLnBrk="1" hangingPunct="1"/>
            <a:r>
              <a:rPr lang="el-GR" sz="2800" dirty="0" smtClean="0"/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</p:txBody>
      </p:sp>
      <p:pic>
        <p:nvPicPr>
          <p:cNvPr id="5" name="Εικόνα 1" descr="  Λογότυπο για Άδειες χρήσης Creative Commons, B Y, NC, ND. " title="Λογότυπο Άδειας Χρήσης. ">
            <a:hlinkClick r:id="rId3" tooltip="Μετάβαση στην Άδεια Χρήσης 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79838" y="5516563"/>
            <a:ext cx="15843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883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Χρηματοδότηση </a:t>
            </a:r>
          </a:p>
        </p:txBody>
      </p:sp>
      <p:sp>
        <p:nvSpPr>
          <p:cNvPr id="4099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l-GR" sz="2400" dirty="0" smtClean="0"/>
              <a:t>Το παρόν εκπαιδευτικό υλικό έχει αναπτυχθεί στα πλαίσια του εκπαιδευτικού έργου του διδάσκοντα</a:t>
            </a:r>
            <a:r>
              <a:rPr lang="en-US" sz="2400" dirty="0" smtClean="0"/>
              <a:t>.</a:t>
            </a:r>
            <a:r>
              <a:rPr lang="el-GR" sz="2400" dirty="0" smtClean="0"/>
              <a:t> </a:t>
            </a:r>
          </a:p>
          <a:p>
            <a:pPr eaLnBrk="1" hangingPunct="1"/>
            <a:r>
              <a:rPr lang="el-GR" sz="2400" dirty="0" smtClean="0"/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400" dirty="0" smtClean="0"/>
              <a:t>. </a:t>
            </a:r>
            <a:endParaRPr lang="el-GR" sz="2400" dirty="0" smtClean="0"/>
          </a:p>
        </p:txBody>
      </p:sp>
      <p:pic>
        <p:nvPicPr>
          <p:cNvPr id="6" name="Εικόνα 1" descr=" Λογότυπο Επιχειρησιακού Προγράμματος Εκπαίδευση και Δια βίου Μάθηση.   " title="Λογότυπο Χρηματοδότησης. ">
            <a:hlinkClick r:id="rId4" tooltip="Μετάβαση σε www.edulll.gr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358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smtClean="0"/>
              <a:t>Σκοποί ενότητας </a:t>
            </a:r>
          </a:p>
        </p:txBody>
      </p:sp>
      <p:sp>
        <p:nvSpPr>
          <p:cNvPr id="5122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800"/>
              </a:spcAft>
            </a:pPr>
            <a:endParaRPr lang="en-US" dirty="0" smtClean="0"/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l-GR" dirty="0" smtClean="0"/>
              <a:t>Να </a:t>
            </a:r>
            <a:r>
              <a:rPr lang="el-GR" dirty="0"/>
              <a:t>γνωρίζουν την εξέλιξη της εκπαίδευσης ανά τους αιώνες, την εξέλιξη της εκπαίδευσης </a:t>
            </a:r>
            <a:r>
              <a:rPr lang="el-GR" dirty="0" smtClean="0"/>
              <a:t>στον </a:t>
            </a:r>
            <a:r>
              <a:rPr lang="el-GR" dirty="0"/>
              <a:t>εικοστό αιώνα, τις παιδαγωγικές θεωρίες και πως αυτές συνδέονται με της ψυχοπαιδαγωγικές θεωρίες της μάθησης. </a:t>
            </a:r>
            <a:endParaRPr lang="el-GR" dirty="0" smtClean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915816" y="6356350"/>
            <a:ext cx="3312368" cy="313010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Η εξέλιξη των εργαλείων της Εκπαίδευσης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752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Περιεχόμενα ενότητας</a:t>
            </a:r>
          </a:p>
        </p:txBody>
      </p:sp>
      <p:sp>
        <p:nvSpPr>
          <p:cNvPr id="4" name="Θέση περιεχομένου 1">
            <a:hlinkClick r:id="rId4" action="ppaction://hlinksldjump" tooltip="Μετάβαση στη Διαφάνεια 6"/>
          </p:cNvPr>
          <p:cNvSpPr/>
          <p:nvPr/>
        </p:nvSpPr>
        <p:spPr>
          <a:xfrm>
            <a:off x="809255" y="1906645"/>
            <a:ext cx="7507161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i="1" dirty="0">
                <a:solidFill>
                  <a:srgbClr val="0070C0"/>
                </a:solidFill>
              </a:rPr>
              <a:t>1)  </a:t>
            </a:r>
            <a:r>
              <a:rPr lang="el-GR" sz="2800" i="1" dirty="0" smtClean="0">
                <a:solidFill>
                  <a:srgbClr val="0070C0"/>
                </a:solidFill>
              </a:rPr>
              <a:t>Τα εργαλεία της Εκπαίδευσης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14" name="Θέση περιεχομένου 2">
            <a:hlinkClick r:id="rId5" action="ppaction://hlinksldjump" tooltip="Μετάβαση στη Διαφάνεια 11"/>
          </p:cNvPr>
          <p:cNvSpPr/>
          <p:nvPr>
            <p:custDataLst>
              <p:tags r:id="rId2"/>
            </p:custDataLst>
          </p:nvPr>
        </p:nvSpPr>
        <p:spPr>
          <a:xfrm>
            <a:off x="809258" y="2685952"/>
            <a:ext cx="7507158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i="1" dirty="0">
                <a:solidFill>
                  <a:srgbClr val="0070C0"/>
                </a:solidFill>
              </a:rPr>
              <a:t>2</a:t>
            </a:r>
            <a:r>
              <a:rPr lang="el-GR" sz="2800" i="1" dirty="0" smtClean="0">
                <a:solidFill>
                  <a:srgbClr val="0070C0"/>
                </a:solidFill>
              </a:rPr>
              <a:t>)  Η χρήση των εργαλείων Εκπαίδευσης 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13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915816" y="6356350"/>
            <a:ext cx="3312368" cy="313010"/>
          </a:xfrm>
        </p:spPr>
        <p:txBody>
          <a:bodyPr/>
          <a:lstStyle/>
          <a:p>
            <a:r>
              <a:rPr lang="el-GR" sz="1400" dirty="0" smtClean="0">
                <a:solidFill>
                  <a:prstClr val="black"/>
                </a:solidFill>
              </a:rPr>
              <a:t>Η εξέλιξη των εργαλείων της Εκπαίδευσης</a:t>
            </a:r>
            <a:endParaRPr lang="el-GR" sz="1400" dirty="0">
              <a:solidFill>
                <a:prstClr val="black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439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 smtClean="0"/>
              <a:t>Η Εκπαίδευση την γνωρίσαμε όπως σήμερα</a:t>
            </a:r>
            <a:endParaRPr lang="el-GR" dirty="0"/>
          </a:p>
        </p:txBody>
      </p:sp>
      <p:sp>
        <p:nvSpPr>
          <p:cNvPr id="5" name="Θέση περιεχομένου 1"/>
          <p:cNvSpPr>
            <a:spLocks noGrp="1"/>
          </p:cNvSpPr>
          <p:nvPr>
            <p:ph idx="1"/>
          </p:nvPr>
        </p:nvSpPr>
        <p:spPr bwMode="gray"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8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Η εκπαίδευση δεν ήταν πάντοτε όπως σήμερα.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/>
              <a:t>Η εκπαίδευση είναι </a:t>
            </a:r>
            <a:r>
              <a:rPr lang="el-GR" altLang="el-GR" dirty="0"/>
              <a:t>προϊόν της Βιομηχανικής </a:t>
            </a:r>
            <a:r>
              <a:rPr lang="el-GR" altLang="el-GR" dirty="0" smtClean="0"/>
              <a:t>εποχής.</a:t>
            </a:r>
          </a:p>
          <a:p>
            <a:pPr lvl="2" indent="-34200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Ταξινόμηση μαθητών ανά ηλικία.</a:t>
            </a:r>
          </a:p>
          <a:p>
            <a:pPr lvl="2" indent="-34200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Συγκεκριμένος χώρος (Σχολείο).</a:t>
            </a:r>
          </a:p>
          <a:p>
            <a:pPr lvl="2" indent="-34200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Σταθερό ωράριο.</a:t>
            </a:r>
          </a:p>
          <a:p>
            <a:pPr lvl="2" indent="-342000">
              <a:spcBef>
                <a:spcPts val="0"/>
              </a:spcBef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sz="2800" dirty="0" smtClean="0"/>
              <a:t>Υποχρεωτική εκπαίδευση.</a:t>
            </a:r>
          </a:p>
          <a:p>
            <a:pPr lvl="1"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endParaRPr lang="el-GR" altLang="el-GR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915816" y="6309320"/>
            <a:ext cx="3312368" cy="385018"/>
          </a:xfrm>
        </p:spPr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Η εξέλιξη των εργαλείων της Εκπαίδευσης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4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9CF2-724D-4445-BA5F-3724C3EC424A}" type="slidenum">
              <a:rPr lang="el-GR" sz="1400" smtClean="0">
                <a:solidFill>
                  <a:schemeClr val="tx1"/>
                </a:solidFill>
              </a:rPr>
              <a:t>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694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Τα εργαλεία της Εκπαίδευσης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>
                <a:solidFill>
                  <a:srgbClr val="C00000"/>
                </a:solidFill>
              </a:rPr>
              <a:t>Σε όλ</a:t>
            </a:r>
            <a:r>
              <a:rPr lang="el-GR" altLang="el-GR" sz="3000" dirty="0">
                <a:solidFill>
                  <a:srgbClr val="C00000"/>
                </a:solidFill>
              </a:rPr>
              <a:t>ες τις </a:t>
            </a:r>
            <a:r>
              <a:rPr lang="el-GR" altLang="el-GR" sz="3000" dirty="0" smtClean="0">
                <a:solidFill>
                  <a:srgbClr val="C00000"/>
                </a:solidFill>
              </a:rPr>
              <a:t>εποχές</a:t>
            </a:r>
            <a:r>
              <a:rPr lang="el-GR" altLang="el-GR" sz="3000" dirty="0">
                <a:solidFill>
                  <a:srgbClr val="C00000"/>
                </a:solidFill>
              </a:rPr>
              <a:t> </a:t>
            </a:r>
            <a:r>
              <a:rPr lang="el-GR" altLang="el-GR" sz="3000" dirty="0" smtClean="0">
                <a:solidFill>
                  <a:srgbClr val="C00000"/>
                </a:solidFill>
              </a:rPr>
              <a:t>…</a:t>
            </a:r>
            <a:endParaRPr lang="el-GR" altLang="el-GR" sz="3000" dirty="0">
              <a:solidFill>
                <a:srgbClr val="C00000"/>
              </a:solidFill>
            </a:endParaRPr>
          </a:p>
          <a:p>
            <a:pPr lvl="1" indent="-34200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/>
              <a:t>Τ</a:t>
            </a:r>
            <a:r>
              <a:rPr lang="el-GR" altLang="el-GR" dirty="0" smtClean="0"/>
              <a:t>ο </a:t>
            </a:r>
            <a:r>
              <a:rPr lang="el-GR" altLang="el-GR" dirty="0"/>
              <a:t>υποκείμενο της εκπαίδευσης είναι </a:t>
            </a:r>
            <a:r>
              <a:rPr lang="el-GR" altLang="el-GR" b="1" dirty="0"/>
              <a:t>οι </a:t>
            </a:r>
            <a:r>
              <a:rPr lang="el-GR" altLang="el-GR" b="1" dirty="0" smtClean="0"/>
              <a:t>μαθητές</a:t>
            </a:r>
            <a:r>
              <a:rPr lang="el-GR" altLang="el-GR" dirty="0" smtClean="0"/>
              <a:t>.</a:t>
            </a:r>
            <a:endParaRPr lang="en-US" altLang="el-GR" dirty="0" smtClean="0"/>
          </a:p>
          <a:p>
            <a:pPr lvl="1" indent="-342000">
              <a:spcBef>
                <a:spcPts val="0"/>
              </a:spcBef>
              <a:spcAft>
                <a:spcPts val="1200"/>
              </a:spcAft>
              <a:buClr>
                <a:srgbClr val="FF0066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/>
              <a:t>Ο πυρήνας της εκπαίδευσης είναι ο </a:t>
            </a:r>
            <a:r>
              <a:rPr lang="el-GR" altLang="el-GR" b="1" dirty="0" smtClean="0"/>
              <a:t>δάσκαλος</a:t>
            </a:r>
            <a:r>
              <a:rPr lang="el-GR" altLang="el-GR" dirty="0" smtClean="0"/>
              <a:t>.</a:t>
            </a:r>
            <a:endParaRPr lang="el-GR" altLang="el-GR" b="1" dirty="0"/>
          </a:p>
          <a:p>
            <a:pPr>
              <a:spcBef>
                <a:spcPts val="0"/>
              </a:spcBef>
              <a:buClr>
                <a:srgbClr val="9900CC"/>
              </a:buClr>
              <a:buSzPct val="120000"/>
              <a:buFont typeface="Wingdings" panose="05000000000000000000" pitchFamily="2" charset="2"/>
              <a:buChar char="§"/>
            </a:pPr>
            <a:r>
              <a:rPr lang="el-GR" altLang="el-GR" dirty="0" smtClean="0">
                <a:solidFill>
                  <a:srgbClr val="C00000"/>
                </a:solidFill>
              </a:rPr>
              <a:t>Από την αρχαιότητα τα κύρια εργαλεία ήταν…</a:t>
            </a:r>
          </a:p>
          <a:p>
            <a:pPr marL="801000" lvl="2" indent="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None/>
            </a:pPr>
            <a:r>
              <a:rPr lang="el-GR" altLang="el-GR" sz="2800" b="1" dirty="0" smtClean="0">
                <a:solidFill>
                  <a:srgbClr val="FF0066"/>
                </a:solidFill>
              </a:rPr>
              <a:t>1.  </a:t>
            </a:r>
            <a:r>
              <a:rPr lang="el-GR" altLang="el-GR" sz="2800" dirty="0" smtClean="0"/>
              <a:t>«βιβλία»,</a:t>
            </a:r>
          </a:p>
          <a:p>
            <a:pPr marL="801000" lvl="2" indent="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None/>
            </a:pPr>
            <a:r>
              <a:rPr lang="el-GR" altLang="el-GR" sz="2800" b="1" dirty="0" smtClean="0">
                <a:solidFill>
                  <a:srgbClr val="FF0066"/>
                </a:solidFill>
              </a:rPr>
              <a:t>2.  </a:t>
            </a:r>
            <a:r>
              <a:rPr lang="el-GR" altLang="el-GR" sz="2800" dirty="0" smtClean="0"/>
              <a:t>«χαρτί» γραφής,</a:t>
            </a:r>
          </a:p>
          <a:p>
            <a:pPr marL="801000" lvl="2" indent="0">
              <a:spcBef>
                <a:spcPts val="0"/>
              </a:spcBef>
              <a:spcAft>
                <a:spcPts val="600"/>
              </a:spcAft>
              <a:buClr>
                <a:srgbClr val="FF0066"/>
              </a:buClr>
              <a:buSzPct val="120000"/>
              <a:buNone/>
            </a:pPr>
            <a:r>
              <a:rPr lang="el-GR" altLang="el-GR" sz="2800" b="1" dirty="0" smtClean="0">
                <a:solidFill>
                  <a:srgbClr val="FF0066"/>
                </a:solidFill>
              </a:rPr>
              <a:t>3.  </a:t>
            </a:r>
            <a:r>
              <a:rPr lang="el-GR" altLang="el-GR" sz="2800" dirty="0" smtClean="0"/>
              <a:t>«πίνακας».</a:t>
            </a:r>
          </a:p>
          <a:p>
            <a:pPr marL="800100" lvl="2" indent="0">
              <a:spcBef>
                <a:spcPts val="0"/>
              </a:spcBef>
              <a:buClr>
                <a:schemeClr val="tx1"/>
              </a:buClr>
              <a:buSzPct val="120000"/>
              <a:buNone/>
            </a:pPr>
            <a:r>
              <a:rPr lang="el-GR" altLang="el-GR" i="1" dirty="0" smtClean="0"/>
              <a:t>Σε όλες τις μορφές που έχουν πάρει στην διάρκεια όλων των εποχών.</a:t>
            </a:r>
          </a:p>
          <a:p>
            <a:pPr marL="0" indent="0">
              <a:buClr>
                <a:srgbClr val="C00000"/>
              </a:buClr>
              <a:buSzPct val="120000"/>
              <a:buNone/>
            </a:pPr>
            <a:endParaRPr lang="el-GR" dirty="0">
              <a:solidFill>
                <a:srgbClr val="C00000"/>
              </a:solidFill>
            </a:endParaRPr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915816" y="6309320"/>
            <a:ext cx="3312368" cy="385018"/>
          </a:xfrm>
        </p:spPr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Η εξέλιξη των εργαλείων της Εκπαίδευσης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9CF2-724D-4445-BA5F-3724C3EC424A}" type="slidenum">
              <a:rPr lang="el-GR" sz="1400" smtClean="0">
                <a:solidFill>
                  <a:schemeClr val="tx1"/>
                </a:solidFill>
              </a:rPr>
              <a:t>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25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 smtClean="0"/>
              <a:t>Τα εργαλεία της Εκπαίδευσης μετά τον 18ο αιώνα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/>
          <a:lstStyle/>
          <a:p>
            <a:pPr lvl="0" eaLnBrk="0" fontAlgn="base" hangingPunct="0"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20000"/>
              <a:buFont typeface="Wingdings" panose="05000000000000000000" pitchFamily="2" charset="2"/>
              <a:buChar char="§"/>
            </a:pPr>
            <a:endParaRPr kumimoji="1" lang="el-GR" altLang="el-GR" b="0" i="0" u="none" strike="noStrike" kern="0" cap="none" spc="0" normalizeH="0" baseline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  <a:p>
            <a:pPr marL="400950" lvl="1" indent="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None/>
            </a:pPr>
            <a:r>
              <a:rPr kumimoji="1" lang="el-GR" altLang="el-GR" sz="3200" b="1" i="0" u="none" strike="noStrike" kern="0" cap="none" spc="0" normalizeH="0" baseline="0" dirty="0" smtClean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</a:rPr>
              <a:t>1)  </a:t>
            </a:r>
            <a:r>
              <a:rPr kumimoji="1" lang="el-GR" altLang="el-GR" sz="32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</a:rPr>
              <a:t>Χάρτες και σχέδια, σκίτσα και ζωγραφική.</a:t>
            </a:r>
          </a:p>
          <a:p>
            <a:pPr marL="400950" lvl="1" indent="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None/>
            </a:pPr>
            <a:r>
              <a:rPr kumimoji="1" lang="el-GR" altLang="el-GR" sz="3200" b="1" i="0" u="none" strike="noStrike" kern="0" cap="none" spc="0" normalizeH="0" baseline="0" dirty="0" smtClean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</a:rPr>
              <a:t>2)  </a:t>
            </a:r>
            <a:r>
              <a:rPr kumimoji="1" lang="el-GR" altLang="el-GR" sz="32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</a:rPr>
              <a:t>Βιβλιοθήκες.</a:t>
            </a:r>
          </a:p>
          <a:p>
            <a:pPr marL="400950" lvl="1" indent="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None/>
            </a:pPr>
            <a:r>
              <a:rPr kumimoji="1" lang="el-GR" altLang="el-GR" sz="3200" b="1" i="0" u="none" strike="noStrike" kern="0" cap="none" spc="0" normalizeH="0" baseline="0" dirty="0" smtClean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</a:rPr>
              <a:t>3)  </a:t>
            </a:r>
            <a:r>
              <a:rPr kumimoji="1" lang="el-GR" altLang="el-GR" sz="32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</a:rPr>
              <a:t>Φωτογραφία.</a:t>
            </a:r>
          </a:p>
          <a:p>
            <a:pPr marL="400950" lvl="1" indent="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None/>
            </a:pPr>
            <a:r>
              <a:rPr kumimoji="1" lang="el-GR" altLang="el-GR" sz="3200" b="1" i="0" u="none" strike="noStrike" kern="0" cap="none" spc="0" normalizeH="0" baseline="0" dirty="0" smtClean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</a:rPr>
              <a:t>4)  </a:t>
            </a:r>
            <a:r>
              <a:rPr kumimoji="1" lang="el-GR" altLang="el-GR" sz="32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</a:rPr>
              <a:t>Κινηματογράφος.</a:t>
            </a:r>
          </a:p>
          <a:p>
            <a:pPr marL="400950" lvl="1" indent="0" eaLnBrk="0" fontAlgn="base" hangingPunct="0"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None/>
            </a:pPr>
            <a:r>
              <a:rPr kumimoji="1" lang="el-GR" altLang="el-GR" sz="3200" b="1" i="0" u="none" strike="noStrike" kern="0" cap="none" spc="0" normalizeH="0" baseline="0" dirty="0" smtClean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</a:rPr>
              <a:t>5)  </a:t>
            </a:r>
            <a:r>
              <a:rPr kumimoji="1" lang="el-GR" altLang="el-GR" sz="3200" b="0" i="0" u="none" strike="noStrike" kern="0" cap="none" spc="0" normalizeH="0" baseline="0" dirty="0" smtClean="0">
                <a:ln>
                  <a:noFill/>
                </a:ln>
                <a:effectLst/>
                <a:uLnTx/>
                <a:uFillTx/>
              </a:rPr>
              <a:t>Μηχανήματα προβολής.</a:t>
            </a: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915816" y="6356351"/>
            <a:ext cx="3312368" cy="313009"/>
          </a:xfrm>
        </p:spPr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Η εξέλιξη των εργαλείων της Εκπαίδευσης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9CF2-724D-4445-BA5F-3724C3EC424A}" type="slidenum">
              <a:rPr lang="el-GR" sz="1400" smtClean="0">
                <a:solidFill>
                  <a:schemeClr val="tx1"/>
                </a:solidFill>
              </a:rPr>
              <a:t>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8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tabLst>
                <a:tab pos="5202238" algn="l"/>
              </a:tabLst>
            </a:pPr>
            <a:r>
              <a:rPr kumimoji="1" lang="el-GR" altLang="el-GR" b="1" kern="0" dirty="0">
                <a:latin typeface="+mn-lt"/>
              </a:rPr>
              <a:t>Τα </a:t>
            </a:r>
            <a:r>
              <a:rPr kumimoji="1" lang="el-GR" altLang="el-GR" b="1" kern="0" dirty="0" smtClean="0">
                <a:latin typeface="+mn-lt"/>
              </a:rPr>
              <a:t>εργαλεία της Εκπαίδευσης </a:t>
            </a:r>
            <a:r>
              <a:rPr kumimoji="1" lang="el-GR" altLang="el-GR" b="1" kern="0" dirty="0">
                <a:latin typeface="+mn-lt"/>
              </a:rPr>
              <a:t>μετά το 1980</a:t>
            </a:r>
            <a:endParaRPr lang="el-GR" sz="5400" b="1" dirty="0">
              <a:latin typeface="+mn-lt"/>
            </a:endParaRPr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</a:pPr>
            <a:endParaRPr lang="el-GR" altLang="el-GR" dirty="0" smtClean="0"/>
          </a:p>
          <a:p>
            <a:pPr marL="400950" lvl="1" indent="0"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None/>
            </a:pPr>
            <a:r>
              <a:rPr lang="el-GR" altLang="el-GR" sz="3200" b="1" dirty="0" smtClean="0">
                <a:solidFill>
                  <a:srgbClr val="9900CC"/>
                </a:solidFill>
              </a:rPr>
              <a:t>1)  </a:t>
            </a:r>
            <a:r>
              <a:rPr lang="el-GR" altLang="el-GR" sz="3200" dirty="0" smtClean="0"/>
              <a:t>Τηλεόραση.</a:t>
            </a:r>
          </a:p>
          <a:p>
            <a:pPr marL="400950" lvl="1" indent="0"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None/>
            </a:pPr>
            <a:r>
              <a:rPr lang="el-GR" altLang="el-GR" sz="3200" b="1" dirty="0" smtClean="0">
                <a:solidFill>
                  <a:srgbClr val="9900CC"/>
                </a:solidFill>
              </a:rPr>
              <a:t>2)  </a:t>
            </a:r>
            <a:r>
              <a:rPr lang="el-GR" altLang="el-GR" sz="3200" dirty="0" smtClean="0"/>
              <a:t>Φωτοτυπικά Μηχανήματα.</a:t>
            </a:r>
          </a:p>
          <a:p>
            <a:pPr marL="400950" lvl="1" indent="0"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None/>
            </a:pPr>
            <a:r>
              <a:rPr lang="el-GR" altLang="el-GR" sz="3200" b="1" dirty="0" smtClean="0">
                <a:solidFill>
                  <a:srgbClr val="9900CC"/>
                </a:solidFill>
              </a:rPr>
              <a:t>3)  </a:t>
            </a:r>
            <a:r>
              <a:rPr lang="el-GR" altLang="el-GR" sz="3200" dirty="0" smtClean="0"/>
              <a:t>Μαγνητόφωνο.</a:t>
            </a:r>
          </a:p>
          <a:p>
            <a:pPr marL="400950" lvl="1" indent="0">
              <a:spcBef>
                <a:spcPts val="0"/>
              </a:spcBef>
              <a:spcAft>
                <a:spcPts val="1200"/>
              </a:spcAft>
              <a:buClr>
                <a:srgbClr val="9900CC"/>
              </a:buClr>
              <a:buSzPct val="120000"/>
              <a:buNone/>
            </a:pPr>
            <a:r>
              <a:rPr lang="el-GR" altLang="el-GR" sz="3200" b="1" dirty="0" smtClean="0">
                <a:solidFill>
                  <a:srgbClr val="9900CC"/>
                </a:solidFill>
              </a:rPr>
              <a:t>4)  </a:t>
            </a:r>
            <a:r>
              <a:rPr lang="el-GR" altLang="el-GR" sz="3200" dirty="0" smtClean="0"/>
              <a:t>Μικροϋπολογιστής.</a:t>
            </a:r>
          </a:p>
          <a:p>
            <a:endParaRPr lang="el-GR" dirty="0"/>
          </a:p>
        </p:txBody>
      </p:sp>
      <p:sp>
        <p:nvSpPr>
          <p:cNvPr id="6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2915816" y="6309320"/>
            <a:ext cx="3312368" cy="385018"/>
          </a:xfrm>
        </p:spPr>
        <p:txBody>
          <a:bodyPr/>
          <a:lstStyle/>
          <a:p>
            <a:r>
              <a:rPr lang="el-GR" sz="1400" dirty="0" smtClean="0">
                <a:solidFill>
                  <a:schemeClr val="tx1"/>
                </a:solidFill>
              </a:rPr>
              <a:t>Η εξέλιξη των εργαλείων της Εκπαίδευσης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89CF2-724D-4445-BA5F-3724C3EC424A}" type="slidenum">
              <a:rPr lang="el-GR" sz="1400" smtClean="0">
                <a:solidFill>
                  <a:schemeClr val="tx1"/>
                </a:solidFill>
              </a:rPr>
              <a:t>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615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7/11/2013 6:42:16 πμ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5,6,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6,7,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3,7,8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3074,3075,5,3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098,4099,6,3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6146,4,14,13,6,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6,4,5,7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C42E4181-3823-4D02-9CBF-DB020A7343D1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733</Words>
  <Application>Microsoft Office PowerPoint</Application>
  <PresentationFormat>Προβολή στην οθόνη (4:3)</PresentationFormat>
  <Paragraphs>122</Paragraphs>
  <Slides>16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7" baseType="lpstr">
      <vt:lpstr>Θέμα του Office</vt:lpstr>
      <vt:lpstr>Διδακτική Πληροφορικής</vt:lpstr>
      <vt:lpstr>Άδειες χρήσης </vt:lpstr>
      <vt:lpstr>Χρηματοδότηση </vt:lpstr>
      <vt:lpstr>Σκοποί ενότητας </vt:lpstr>
      <vt:lpstr>Περιεχόμενα ενότητας</vt:lpstr>
      <vt:lpstr>Η Εκπαίδευση την γνωρίσαμε όπως σήμερα</vt:lpstr>
      <vt:lpstr>Τα εργαλεία της Εκπαίδευσης</vt:lpstr>
      <vt:lpstr>Τα εργαλεία της Εκπαίδευσης μετά τον 18ο αιώνα</vt:lpstr>
      <vt:lpstr>Τα εργαλεία της Εκπαίδευσης μετά το 1980</vt:lpstr>
      <vt:lpstr>Τα εργαλεία της Εκπαίδευσης μετά το 1990</vt:lpstr>
      <vt:lpstr>Η χρήση των εργαλείων της Εκπαίδευσης (1 από 5)</vt:lpstr>
      <vt:lpstr>Η χρήση των εργαλείων της Εκπαίδευσης (2 από 5)</vt:lpstr>
      <vt:lpstr>Η χρήση των εργαλείων της Εκπαίδευσης (3 από 5)</vt:lpstr>
      <vt:lpstr>Η χρήση των εργαλείων της Εκπαίδευσης (4 από 5)</vt:lpstr>
      <vt:lpstr>Η χρήση των εργαλείων της Εκπαίδευσης (5 από 5)</vt:lpstr>
      <vt:lpstr>Τέλος δεύτερης ενότητας</vt:lpstr>
    </vt:vector>
  </TitlesOfParts>
  <Company>Τ.Ε.Ι. Θεσσαλίας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Διδακτική Πληροφορικής</dc:title>
  <dc:subject>Η εξέλιξη των εργαλείων της Εκπαίδευσης</dc:subject>
  <dc:creator>Γεώργιος Σούλτης</dc:creator>
  <cp:keywords>Εργαλεία εκπαίδευσης</cp:keywords>
  <dc:description>Η Εκπαίδευση στους αιώνες. Η εξέλιξη στις διάφορες ανά χρονικές περιόδους. Η σημερινή κατάσταση. Τα εργαλεία στην εκπαίδευση διαχρονικά. Τα εργαλεία στην εκπαίδευση σήμερα. </dc:description>
  <cp:lastModifiedBy>Georgia</cp:lastModifiedBy>
  <cp:revision>42</cp:revision>
  <dcterms:created xsi:type="dcterms:W3CDTF">2013-10-10T07:41:59Z</dcterms:created>
  <dcterms:modified xsi:type="dcterms:W3CDTF">2013-11-07T15:33:39Z</dcterms:modified>
  <cp:category>Εκπαιδευτικό υλικό</cp:category>
  <cp:contentStatus>Τελικό</cp:contentStatus>
</cp:coreProperties>
</file>