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9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72" r:id="rId15"/>
    <p:sldId id="268" r:id="rId16"/>
    <p:sldId id="269" r:id="rId17"/>
    <p:sldId id="270" r:id="rId18"/>
  </p:sldIdLst>
  <p:sldSz cx="9144000" cy="6858000" type="screen4x3"/>
  <p:notesSz cx="6858000" cy="9144000"/>
  <p:custDataLst>
    <p:tags r:id="rId2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00CC"/>
    <a:srgbClr val="0033CC"/>
    <a:srgbClr val="003300"/>
    <a:srgbClr val="800080"/>
    <a:srgbClr val="663300"/>
    <a:srgbClr val="3333CC"/>
    <a:srgbClr val="993300"/>
    <a:srgbClr val="9966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6DA4C-8CCD-4DF8-8C4C-8AD6A0AE87F1}" type="datetimeFigureOut">
              <a:rPr lang="el-GR" smtClean="0"/>
              <a:t>7/11/2013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5EF95-A1CB-4A02-A9AC-CC07895D98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6641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D8BBA-E385-44AB-875E-30FB8133A108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6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FCE8-A563-4A8A-A2F9-4AF22E479807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εξέλιξη των εργαλείων της εκπαίδευσης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621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6A8E9-2512-41B9-B201-6A264864098E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εξέλιξη των εργαλείων της εκπαίδευσης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382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F4082-0DAC-429D-B6F6-22FF81B67293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εξέλιξη των εργαλείων της εκπαίδευσης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234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8555-8E79-4740-BADE-3500E1DC4330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εξέλιξη των εργαλείων της εκπαίδευσης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869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6552-FD33-4A0D-BA00-39971B51A06E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εξέλιξη των εργαλείων της εκπαίδευσης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057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1FC1B-1AAB-4D89-ACD8-0CA2379D647B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εξέλιξη των εργαλείων της εκπαίδευσης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174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66D2F-2165-463A-9614-7E369EDD6892}" type="datetime1">
              <a:rPr lang="el-GR" smtClean="0"/>
              <a:t>7/11/2013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εξέλιξη των εργαλείων της εκπαίδευσης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772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538D4-CF31-4C59-BF67-035AD39C7D43}" type="datetime1">
              <a:rPr lang="el-GR" smtClean="0"/>
              <a:t>7/11/2013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εξέλιξη των εργαλείων της εκπαίδευσης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792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A07F2-F071-4DF4-9E52-4DC8266159C6}" type="datetime1">
              <a:rPr lang="el-GR" smtClean="0"/>
              <a:t>7/11/2013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εξέλιξη των εργαλείων της εκπαίδευσης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814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C440C-E8FA-4E24-9689-A5D0DD569F93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εξέλιξη των εργαλείων της εκπαίδευσης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4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AA42-8EC1-4428-B400-F0426752F36C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εξέλιξη των εργαλείων της εκπαίδευσης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094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017F0-6524-408B-8775-79014D7CFFA8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Η εξέλιξη των εργαλείων της εκπαίδευσης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89CF2-724D-4445-BA5F-3724C3EC42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649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slide" Target="slide11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26821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628012" cy="1326009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prstClr val="black"/>
                </a:solidFill>
              </a:rPr>
              <a:t>Διδακτική Πληροφορικής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type="subTitle" idx="1"/>
          </p:nvPr>
        </p:nvSpPr>
        <p:spPr>
          <a:xfrm>
            <a:off x="899592" y="2924944"/>
            <a:ext cx="7344816" cy="2592288"/>
          </a:xfrm>
        </p:spPr>
        <p:txBody>
          <a:bodyPr>
            <a:normAutofit fontScale="92500" lnSpcReduction="20000"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n-US" sz="3000" b="1" dirty="0">
                <a:solidFill>
                  <a:prstClr val="black"/>
                </a:solidFill>
                <a:cs typeface="Arial" charset="0"/>
              </a:rPr>
              <a:t>2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Η 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ε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ξέλιξη των εργαλείων της Εκπαίδευσης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44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Γεώργιος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dirty="0" err="1" smtClean="0">
                <a:solidFill>
                  <a:prstClr val="black"/>
                </a:solidFill>
                <a:cs typeface="Arial" charset="0"/>
              </a:rPr>
              <a:t>Σούλτης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, 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Τμήμα Μηχανικών Πληροφορικής, </a:t>
            </a:r>
            <a:endParaRPr lang="en-US" sz="28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Τεχνολογικής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Εκπαίδευσης. </a:t>
            </a:r>
            <a:endParaRPr lang="en-US" sz="44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 title="Λογότυπο Creative Commons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492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Τα εργαλεία της </a:t>
            </a:r>
            <a:r>
              <a:rPr lang="el-GR" altLang="el-GR" b="1" dirty="0" smtClean="0"/>
              <a:t>Εκπαίδευσης </a:t>
            </a:r>
            <a:r>
              <a:rPr lang="el-GR" altLang="el-GR" b="1" dirty="0"/>
              <a:t>μετά </a:t>
            </a:r>
            <a:r>
              <a:rPr lang="el-GR" altLang="el-GR" b="1" dirty="0" smtClean="0"/>
              <a:t>το 1990</a:t>
            </a:r>
            <a:endParaRPr lang="el-GR" b="1" dirty="0"/>
          </a:p>
        </p:txBody>
      </p:sp>
      <p:sp>
        <p:nvSpPr>
          <p:cNvPr id="6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3000"/>
              </a:spcAft>
              <a:buSzPct val="120000"/>
              <a:buFont typeface="Wingdings" panose="05000000000000000000" pitchFamily="2" charset="2"/>
              <a:buChar char="§"/>
            </a:pPr>
            <a:endParaRPr lang="el-GR" dirty="0" smtClean="0"/>
          </a:p>
          <a:p>
            <a:pPr>
              <a:spcBef>
                <a:spcPts val="0"/>
              </a:spcBef>
              <a:spcAft>
                <a:spcPts val="30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Μικροϋπολογιστής - Πληροφορική.</a:t>
            </a:r>
          </a:p>
          <a:p>
            <a:pPr lvl="2" indent="-342000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Πολυμέσα.</a:t>
            </a:r>
          </a:p>
          <a:p>
            <a:pPr lvl="2" indent="-342000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 smtClean="0"/>
              <a:t>Internet.</a:t>
            </a:r>
            <a:endParaRPr lang="el-GR" sz="2800" dirty="0" smtClean="0"/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Εικονική πραγματικότητα.</a:t>
            </a:r>
            <a:endParaRPr 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12368" cy="385018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εξέλιξη των εργαλείων της Εκπαίδευσης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8422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Η χρήση των εργαλείων της Εκπαίδευσης (1 από </a:t>
            </a:r>
            <a:r>
              <a:rPr lang="el-GR" altLang="el-GR" b="1" dirty="0" smtClean="0"/>
              <a:t>5)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18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Εργαλεία που βοηθούν την προετοιμασία του δασκάλου:</a:t>
            </a:r>
          </a:p>
          <a:p>
            <a:pPr marL="801000" lvl="2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1.  </a:t>
            </a:r>
            <a:r>
              <a:rPr kumimoji="1" lang="el-GR" altLang="el-GR" sz="2800" kern="0" dirty="0" smtClean="0"/>
              <a:t>Αναζήτηση </a:t>
            </a:r>
            <a:r>
              <a:rPr kumimoji="1" lang="el-GR" altLang="el-GR" sz="2800" kern="0" dirty="0"/>
              <a:t>επιπλέον </a:t>
            </a:r>
            <a:r>
              <a:rPr kumimoji="1" lang="el-GR" altLang="el-GR" sz="2800" kern="0" dirty="0" smtClean="0"/>
              <a:t>πληροφοριών.</a:t>
            </a:r>
            <a:endParaRPr kumimoji="1" lang="el-GR" altLang="el-GR" sz="2800" kern="0" dirty="0"/>
          </a:p>
          <a:p>
            <a:pPr marL="801000" lvl="2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2.  </a:t>
            </a:r>
            <a:r>
              <a:rPr kumimoji="1" lang="el-GR" altLang="el-GR" sz="2800" kern="0" dirty="0" smtClean="0"/>
              <a:t>Συστηματοποίηση </a:t>
            </a:r>
            <a:r>
              <a:rPr kumimoji="1" lang="el-GR" altLang="el-GR" sz="2800" kern="0" dirty="0"/>
              <a:t>των </a:t>
            </a:r>
            <a:r>
              <a:rPr kumimoji="1" lang="el-GR" altLang="el-GR" sz="2800" kern="0" dirty="0" smtClean="0"/>
              <a:t>πληροφοριών, και </a:t>
            </a:r>
          </a:p>
          <a:p>
            <a:pPr marL="1258200" lvl="3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kern="0" dirty="0" smtClean="0"/>
              <a:t>οργάνωση </a:t>
            </a:r>
            <a:r>
              <a:rPr kumimoji="1" lang="el-GR" altLang="el-GR" sz="2800" kern="0" dirty="0"/>
              <a:t>του </a:t>
            </a:r>
            <a:r>
              <a:rPr kumimoji="1" lang="el-GR" altLang="el-GR" sz="2800" kern="0" dirty="0" smtClean="0"/>
              <a:t>μαθήματος.</a:t>
            </a:r>
            <a:endParaRPr kumimoji="1" lang="el-GR" altLang="el-GR" sz="2800" kern="0" dirty="0"/>
          </a:p>
          <a:p>
            <a:pPr marL="801000" lvl="2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3.  </a:t>
            </a:r>
            <a:r>
              <a:rPr kumimoji="1" lang="el-GR" altLang="el-GR" sz="2800" kern="0" dirty="0" smtClean="0"/>
              <a:t>Ετοιμασία </a:t>
            </a:r>
            <a:r>
              <a:rPr kumimoji="1" lang="el-GR" altLang="el-GR" sz="2800" kern="0" dirty="0"/>
              <a:t>υλικού </a:t>
            </a:r>
            <a:r>
              <a:rPr kumimoji="1" lang="el-GR" altLang="el-GR" sz="2800" kern="0" dirty="0" smtClean="0"/>
              <a:t>επίδειξης.</a:t>
            </a:r>
            <a:endParaRPr kumimoji="1" lang="el-GR" altLang="el-GR" sz="2800" kern="0" dirty="0"/>
          </a:p>
          <a:p>
            <a:pPr marL="801000" lvl="2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4.  </a:t>
            </a:r>
            <a:r>
              <a:rPr kumimoji="1" lang="el-GR" altLang="el-GR" sz="2800" kern="0" dirty="0" smtClean="0"/>
              <a:t>Ετοιμασία </a:t>
            </a:r>
            <a:r>
              <a:rPr kumimoji="1" lang="el-GR" altLang="el-GR" sz="2800" kern="0" dirty="0"/>
              <a:t>ασκήσεων για τους </a:t>
            </a:r>
            <a:r>
              <a:rPr kumimoji="1" lang="el-GR" altLang="el-GR" sz="2800" kern="0" dirty="0" smtClean="0"/>
              <a:t>μαθητές.</a:t>
            </a:r>
            <a:endParaRPr kumimoji="1" lang="el-GR" altLang="el-GR" sz="2800" kern="0" dirty="0"/>
          </a:p>
          <a:p>
            <a:pPr marL="801000" lvl="2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5.  </a:t>
            </a:r>
            <a:r>
              <a:rPr kumimoji="1" lang="el-GR" altLang="el-GR" sz="2800" kern="0" dirty="0" smtClean="0"/>
              <a:t>Ετοιμασία </a:t>
            </a:r>
            <a:r>
              <a:rPr kumimoji="1" lang="el-GR" altLang="el-GR" sz="2800" kern="0" dirty="0"/>
              <a:t>των τεστ </a:t>
            </a:r>
            <a:r>
              <a:rPr kumimoji="1" lang="el-GR" altLang="el-GR" sz="2800" kern="0" dirty="0" smtClean="0"/>
              <a:t>αξιολόγησης.</a:t>
            </a:r>
            <a:endParaRPr kumimoji="1" lang="el-GR" altLang="el-GR" sz="2800" kern="0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12368" cy="385018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εξέλιξη των εργαλείων της Εκπαίδευσης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2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Η χρήση των εργαλείων της </a:t>
            </a:r>
            <a:r>
              <a:rPr lang="el-GR" altLang="el-GR" b="1" dirty="0" smtClean="0"/>
              <a:t>Εκπαίδευσης (2 από 5)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spcAft>
                <a:spcPts val="24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Εργαλεία που βοηθούν την προετοιμασία του δασκάλου:</a:t>
            </a:r>
          </a:p>
          <a:p>
            <a:pPr marL="1257300" lvl="3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1.  </a:t>
            </a:r>
            <a:r>
              <a:rPr kumimoji="1" lang="el-GR" altLang="el-GR" sz="2800" kern="0" dirty="0" smtClean="0"/>
              <a:t>Βιβλιοθήκες.</a:t>
            </a:r>
            <a:endParaRPr kumimoji="1" lang="el-GR" altLang="el-GR" sz="2800" kern="0" dirty="0"/>
          </a:p>
          <a:p>
            <a:pPr marL="1257300" lvl="3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2.  </a:t>
            </a:r>
            <a:r>
              <a:rPr kumimoji="1" lang="el-GR" altLang="el-GR" sz="2800" kern="0" dirty="0" smtClean="0"/>
              <a:t>Βιβλία.</a:t>
            </a:r>
            <a:endParaRPr kumimoji="1" lang="el-GR" altLang="el-GR" sz="2800" kern="0" dirty="0"/>
          </a:p>
          <a:p>
            <a:pPr marL="1257300" lvl="3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3.  </a:t>
            </a:r>
            <a:r>
              <a:rPr kumimoji="1" lang="el-GR" altLang="el-GR" sz="2800" kern="0" dirty="0" smtClean="0"/>
              <a:t>Ειδικά εγχειρίδια.</a:t>
            </a:r>
            <a:endParaRPr kumimoji="1" lang="el-GR" altLang="el-GR" sz="2800" kern="0" dirty="0"/>
          </a:p>
          <a:p>
            <a:pPr marL="1257300" lvl="3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4.  </a:t>
            </a:r>
            <a:r>
              <a:rPr kumimoji="1" lang="el-GR" altLang="el-GR" sz="2800" kern="0" dirty="0" smtClean="0"/>
              <a:t>Εκπαιδευτική τηλεόραση - </a:t>
            </a:r>
            <a:r>
              <a:rPr kumimoji="1" lang="en-US" altLang="el-GR" sz="2800" kern="0" dirty="0" smtClean="0"/>
              <a:t>video</a:t>
            </a:r>
            <a:r>
              <a:rPr kumimoji="1" lang="el-GR" altLang="el-GR" sz="2800" kern="0" dirty="0" smtClean="0"/>
              <a:t>.</a:t>
            </a:r>
            <a:endParaRPr kumimoji="1" lang="el-GR" altLang="el-GR" sz="2800" kern="0" dirty="0"/>
          </a:p>
          <a:p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12368" cy="385018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εξέλιξη των εργαλείων της Εκπαίδευσης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73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Η χρήση των εργαλείων της Εκπαίδευσης </a:t>
            </a:r>
            <a:r>
              <a:rPr lang="el-GR" altLang="el-GR" b="1" dirty="0" smtClean="0"/>
              <a:t>(3 </a:t>
            </a:r>
            <a:r>
              <a:rPr lang="el-GR" altLang="el-GR" b="1" dirty="0"/>
              <a:t>από </a:t>
            </a:r>
            <a:r>
              <a:rPr lang="el-GR" altLang="el-GR" b="1" dirty="0" smtClean="0"/>
              <a:t>5)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 eaLnBrk="0" fontAlgn="base" hangingPunc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Εργαλεία που χρησιμοποιούνται κατά τη διάρκεια της διδασκαλίας, μέσα στην τάξη</a:t>
            </a:r>
            <a:r>
              <a:rPr lang="el-GR" altLang="el-GR" sz="2800" dirty="0" smtClean="0"/>
              <a:t>:</a:t>
            </a:r>
            <a:endParaRPr kumimoji="1" lang="el-GR" altLang="el-GR" sz="2800" kern="0" dirty="0" smtClean="0"/>
          </a:p>
          <a:p>
            <a:pPr marL="801000" lvl="2" indent="0" eaLnBrk="0" fontAlgn="base" hangingPunc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kumimoji="1" lang="el-GR" altLang="el-GR" b="1" kern="0" dirty="0" smtClean="0">
                <a:solidFill>
                  <a:srgbClr val="FF0066"/>
                </a:solidFill>
              </a:rPr>
              <a:t>1.  </a:t>
            </a:r>
            <a:r>
              <a:rPr kumimoji="1" lang="el-GR" altLang="el-GR" kern="0" dirty="0" smtClean="0">
                <a:solidFill>
                  <a:prstClr val="black"/>
                </a:solidFill>
              </a:rPr>
              <a:t>Για </a:t>
            </a:r>
            <a:r>
              <a:rPr kumimoji="1" lang="el-GR" altLang="el-GR" kern="0" dirty="0">
                <a:solidFill>
                  <a:prstClr val="black"/>
                </a:solidFill>
              </a:rPr>
              <a:t>να ερεθίσουν και να προσελκύσουν την προσοχή </a:t>
            </a:r>
            <a:endParaRPr kumimoji="1" lang="el-GR" altLang="el-GR" kern="0" dirty="0" smtClean="0">
              <a:solidFill>
                <a:prstClr val="black"/>
              </a:solidFill>
            </a:endParaRPr>
          </a:p>
          <a:p>
            <a:pPr marL="1258200" lvl="3" indent="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400" kern="0" dirty="0" smtClean="0">
                <a:solidFill>
                  <a:prstClr val="black"/>
                </a:solidFill>
              </a:rPr>
              <a:t>των </a:t>
            </a:r>
            <a:r>
              <a:rPr kumimoji="1" lang="el-GR" altLang="el-GR" sz="2400" kern="0" dirty="0">
                <a:solidFill>
                  <a:prstClr val="black"/>
                </a:solidFill>
              </a:rPr>
              <a:t>μαθητών.</a:t>
            </a:r>
          </a:p>
          <a:p>
            <a:pPr marL="801000" lvl="2" indent="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b="1" kern="0" dirty="0" smtClean="0">
                <a:solidFill>
                  <a:srgbClr val="FF0066"/>
                </a:solidFill>
              </a:rPr>
              <a:t>2.  </a:t>
            </a:r>
            <a:r>
              <a:rPr kumimoji="1" lang="el-GR" altLang="el-GR" kern="0" dirty="0" smtClean="0">
                <a:solidFill>
                  <a:prstClr val="black"/>
                </a:solidFill>
              </a:rPr>
              <a:t>Για </a:t>
            </a:r>
            <a:r>
              <a:rPr kumimoji="1" lang="el-GR" altLang="el-GR" kern="0" dirty="0">
                <a:solidFill>
                  <a:prstClr val="black"/>
                </a:solidFill>
              </a:rPr>
              <a:t>να υπογραμμίσουν τα κύρια σημεία.</a:t>
            </a:r>
          </a:p>
          <a:p>
            <a:pPr marL="801000" lvl="2" indent="0" eaLnBrk="0" fontAlgn="base" hangingPunc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kumimoji="1" lang="el-GR" altLang="el-GR" b="1" kern="0" dirty="0" smtClean="0">
                <a:solidFill>
                  <a:srgbClr val="FF0066"/>
                </a:solidFill>
              </a:rPr>
              <a:t>3.  </a:t>
            </a:r>
            <a:r>
              <a:rPr kumimoji="1" lang="el-GR" altLang="el-GR" kern="0" dirty="0" smtClean="0">
                <a:solidFill>
                  <a:prstClr val="black"/>
                </a:solidFill>
              </a:rPr>
              <a:t>Για </a:t>
            </a:r>
            <a:r>
              <a:rPr kumimoji="1" lang="el-GR" altLang="el-GR" kern="0" dirty="0">
                <a:solidFill>
                  <a:prstClr val="black"/>
                </a:solidFill>
              </a:rPr>
              <a:t>να βοηθήσουν στην αποτύπωση στην μνήμη των </a:t>
            </a:r>
            <a:endParaRPr kumimoji="1" lang="el-GR" altLang="el-GR" kern="0" dirty="0" smtClean="0">
              <a:solidFill>
                <a:prstClr val="black"/>
              </a:solidFill>
            </a:endParaRPr>
          </a:p>
          <a:p>
            <a:pPr marL="1258200" lvl="3" indent="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400" kern="0" dirty="0" smtClean="0">
                <a:solidFill>
                  <a:prstClr val="black"/>
                </a:solidFill>
              </a:rPr>
              <a:t>μαθητών </a:t>
            </a:r>
            <a:r>
              <a:rPr kumimoji="1" lang="el-GR" altLang="el-GR" sz="2400" kern="0" dirty="0">
                <a:solidFill>
                  <a:prstClr val="black"/>
                </a:solidFill>
              </a:rPr>
              <a:t>τα κύρια σημεία.</a:t>
            </a:r>
          </a:p>
          <a:p>
            <a:pPr marL="801000" lvl="2" indent="0" eaLnBrk="0" fontAlgn="base" hangingPunc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kumimoji="1" lang="el-GR" altLang="el-GR" b="1" kern="0" dirty="0" smtClean="0">
                <a:solidFill>
                  <a:srgbClr val="FF0066"/>
                </a:solidFill>
              </a:rPr>
              <a:t>4.  </a:t>
            </a:r>
            <a:r>
              <a:rPr kumimoji="1" lang="el-GR" altLang="el-GR" kern="0" dirty="0" smtClean="0">
                <a:solidFill>
                  <a:prstClr val="black"/>
                </a:solidFill>
              </a:rPr>
              <a:t>Για </a:t>
            </a:r>
            <a:r>
              <a:rPr kumimoji="1" lang="el-GR" altLang="el-GR" kern="0" dirty="0">
                <a:solidFill>
                  <a:prstClr val="black"/>
                </a:solidFill>
              </a:rPr>
              <a:t>να επεξηγήσουν κάποια πράγματα που δεν </a:t>
            </a:r>
            <a:endParaRPr kumimoji="1" lang="el-GR" altLang="el-GR" kern="0" dirty="0" smtClean="0">
              <a:solidFill>
                <a:prstClr val="black"/>
              </a:solidFill>
            </a:endParaRPr>
          </a:p>
          <a:p>
            <a:pPr marL="1258200" lvl="3" indent="0" eaLnBrk="0" fontAlgn="base" hangingPunc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kumimoji="1" lang="el-GR" altLang="el-GR" sz="2400" kern="0" dirty="0" smtClean="0">
                <a:solidFill>
                  <a:prstClr val="black"/>
                </a:solidFill>
              </a:rPr>
              <a:t>μπορούν με λόγια</a:t>
            </a:r>
            <a:r>
              <a:rPr kumimoji="1" lang="el-GR" altLang="el-GR" sz="2400" kern="0" dirty="0">
                <a:solidFill>
                  <a:prstClr val="black"/>
                </a:solidFill>
              </a:rPr>
              <a:t>.</a:t>
            </a:r>
          </a:p>
          <a:p>
            <a:pPr marL="801000" lvl="2" indent="0" eaLnBrk="0" fontAlgn="base" hangingPunc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b="1" kern="0" dirty="0" smtClean="0">
                <a:solidFill>
                  <a:srgbClr val="FF0066"/>
                </a:solidFill>
              </a:rPr>
              <a:t>5.  </a:t>
            </a:r>
            <a:r>
              <a:rPr kumimoji="1" lang="el-GR" altLang="el-GR" kern="0" dirty="0" smtClean="0">
                <a:solidFill>
                  <a:prstClr val="black"/>
                </a:solidFill>
              </a:rPr>
              <a:t>Για </a:t>
            </a:r>
            <a:r>
              <a:rPr kumimoji="1" lang="el-GR" altLang="el-GR" kern="0" dirty="0">
                <a:solidFill>
                  <a:prstClr val="black"/>
                </a:solidFill>
              </a:rPr>
              <a:t>να δώσουν επιπλέον πληροφορίες.</a:t>
            </a:r>
          </a:p>
          <a:p>
            <a:pPr marL="801000" lvl="2" indent="0" eaLnBrk="0" fontAlgn="base" hangingPunc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kumimoji="1" lang="el-GR" altLang="el-GR" b="1" kern="0" dirty="0" smtClean="0">
                <a:solidFill>
                  <a:srgbClr val="FF0066"/>
                </a:solidFill>
              </a:rPr>
              <a:t>6.  </a:t>
            </a:r>
            <a:r>
              <a:rPr kumimoji="1" lang="el-GR" altLang="el-GR" kern="0" dirty="0" smtClean="0">
                <a:solidFill>
                  <a:prstClr val="black"/>
                </a:solidFill>
              </a:rPr>
              <a:t>Για </a:t>
            </a:r>
            <a:r>
              <a:rPr kumimoji="1" lang="el-GR" altLang="el-GR" kern="0" dirty="0">
                <a:solidFill>
                  <a:prstClr val="black"/>
                </a:solidFill>
              </a:rPr>
              <a:t>να βοηθήσουν την οργάνωση του μαθήματος.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12368" cy="385018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εξέλιξη των εργαλείων της Εκπαίδευσης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4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2698750" algn="l"/>
              </a:tabLst>
            </a:pPr>
            <a:r>
              <a:rPr lang="el-GR" altLang="el-GR" b="1" dirty="0"/>
              <a:t>Η χρήση των εργαλείων της Εκπαίδευσης </a:t>
            </a:r>
            <a:r>
              <a:rPr lang="el-GR" altLang="el-GR" b="1" dirty="0" smtClean="0"/>
              <a:t>(4 </a:t>
            </a:r>
            <a:r>
              <a:rPr lang="el-GR" altLang="el-GR" b="1" dirty="0"/>
              <a:t>από </a:t>
            </a:r>
            <a:r>
              <a:rPr lang="el-GR" altLang="el-GR" b="1" dirty="0" smtClean="0"/>
              <a:t>5)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Εργαλεία που χρησιμοποιούνται κατά τη διάρκεια της </a:t>
            </a:r>
            <a:r>
              <a:rPr lang="el-GR" altLang="el-GR" dirty="0" smtClean="0"/>
              <a:t>διδασκαλίας, </a:t>
            </a:r>
            <a:r>
              <a:rPr lang="el-GR" altLang="el-GR" dirty="0"/>
              <a:t>μέσα στην </a:t>
            </a:r>
            <a:r>
              <a:rPr lang="el-GR" altLang="el-GR" dirty="0" smtClean="0"/>
              <a:t>τάξη:</a:t>
            </a:r>
            <a:endParaRPr lang="el-GR" altLang="el-GR" dirty="0"/>
          </a:p>
          <a:p>
            <a:pPr marL="801000" lvl="2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1.  </a:t>
            </a:r>
            <a:r>
              <a:rPr kumimoji="1" lang="el-GR" altLang="el-GR" sz="2800" kern="0" dirty="0" smtClean="0"/>
              <a:t>Χάρτες.</a:t>
            </a:r>
            <a:endParaRPr kumimoji="1" lang="el-GR" altLang="el-GR" sz="2800" kern="0" dirty="0"/>
          </a:p>
          <a:p>
            <a:pPr marL="801000" lvl="2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2.  </a:t>
            </a:r>
            <a:r>
              <a:rPr kumimoji="1" lang="el-GR" altLang="el-GR" sz="2800" kern="0" dirty="0" err="1" smtClean="0"/>
              <a:t>Διαφανοσκόπειο</a:t>
            </a:r>
            <a:r>
              <a:rPr kumimoji="1" lang="el-GR" altLang="el-GR" sz="2800" kern="0" dirty="0" smtClean="0"/>
              <a:t>.</a:t>
            </a:r>
            <a:endParaRPr kumimoji="1" lang="el-GR" altLang="el-GR" sz="2800" kern="0" dirty="0"/>
          </a:p>
          <a:p>
            <a:pPr marL="801000" lvl="2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3.  </a:t>
            </a:r>
            <a:r>
              <a:rPr kumimoji="1" lang="en-US" altLang="el-GR" sz="2800" kern="0" dirty="0" smtClean="0"/>
              <a:t>Slides</a:t>
            </a:r>
            <a:r>
              <a:rPr kumimoji="1" lang="el-GR" altLang="el-GR" sz="2800" kern="0" dirty="0" smtClean="0"/>
              <a:t> </a:t>
            </a:r>
            <a:r>
              <a:rPr kumimoji="1" lang="el-GR" altLang="el-GR" sz="2800" kern="0" dirty="0"/>
              <a:t>και </a:t>
            </a:r>
            <a:r>
              <a:rPr kumimoji="1" lang="el-GR" altLang="el-GR" sz="2800" kern="0" dirty="0" smtClean="0"/>
              <a:t>φωτογραφίες.</a:t>
            </a:r>
            <a:endParaRPr kumimoji="1" lang="el-GR" altLang="el-GR" sz="2800" kern="0" dirty="0"/>
          </a:p>
          <a:p>
            <a:pPr marL="801000" lvl="2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4.  </a:t>
            </a:r>
            <a:r>
              <a:rPr kumimoji="1" lang="el-GR" altLang="el-GR" sz="2800" kern="0" dirty="0" smtClean="0"/>
              <a:t>Εκπαιδευτική </a:t>
            </a:r>
            <a:r>
              <a:rPr kumimoji="1" lang="el-GR" altLang="el-GR" sz="2800" kern="0" dirty="0"/>
              <a:t>τηλεόραση και </a:t>
            </a:r>
            <a:r>
              <a:rPr kumimoji="1" lang="en-US" altLang="el-GR" sz="2800" kern="0" dirty="0" smtClean="0"/>
              <a:t>video</a:t>
            </a:r>
            <a:r>
              <a:rPr kumimoji="1" lang="el-GR" altLang="el-GR" sz="2800" kern="0" dirty="0" smtClean="0"/>
              <a:t>.</a:t>
            </a:r>
            <a:endParaRPr kumimoji="1" lang="el-GR" altLang="el-GR" sz="2800" kern="0" dirty="0"/>
          </a:p>
          <a:p>
            <a:pPr marL="801000" lvl="2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5.  </a:t>
            </a:r>
            <a:r>
              <a:rPr kumimoji="1" lang="el-GR" altLang="el-GR" sz="2800" kern="0" dirty="0" smtClean="0"/>
              <a:t>Πραγματικά </a:t>
            </a:r>
            <a:r>
              <a:rPr kumimoji="1" lang="el-GR" altLang="el-GR" sz="2800" kern="0" dirty="0"/>
              <a:t>μοντέλα και </a:t>
            </a:r>
            <a:r>
              <a:rPr kumimoji="1" lang="el-GR" altLang="el-GR" sz="2800" kern="0" dirty="0" smtClean="0"/>
              <a:t>αντικείμενα.</a:t>
            </a:r>
            <a:endParaRPr kumimoji="1" lang="el-GR" altLang="el-GR" sz="2800" kern="0" dirty="0"/>
          </a:p>
          <a:p>
            <a:pPr marL="801000" lvl="2" indent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kumimoji="1" lang="el-GR" altLang="el-GR" sz="2800" b="1" kern="0" dirty="0" smtClean="0">
                <a:solidFill>
                  <a:srgbClr val="FF0066"/>
                </a:solidFill>
              </a:rPr>
              <a:t>6.  </a:t>
            </a:r>
            <a:r>
              <a:rPr kumimoji="1" lang="el-GR" altLang="el-GR" sz="2800" kern="0" dirty="0" smtClean="0"/>
              <a:t>Εργαστηριακές επιδείξεις.</a:t>
            </a:r>
            <a:endParaRPr kumimoji="1" lang="el-GR" altLang="el-GR" sz="2800" kern="0" dirty="0"/>
          </a:p>
          <a:p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12368" cy="385018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εξέλιξη των εργαλείων της Εκπαίδευσης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69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Η χρήση των εργαλείων της Εκπαίδευσης </a:t>
            </a:r>
            <a:r>
              <a:rPr lang="el-GR" altLang="el-GR" b="1" dirty="0" smtClean="0"/>
              <a:t>(5 </a:t>
            </a:r>
            <a:r>
              <a:rPr lang="el-GR" altLang="el-GR" b="1" dirty="0"/>
              <a:t>από </a:t>
            </a:r>
            <a:r>
              <a:rPr lang="el-GR" altLang="el-GR" b="1" dirty="0" smtClean="0"/>
              <a:t>5)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spcAft>
                <a:spcPts val="24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Εργαλεία που βοηθούν τη μελέτη του μαθητή:</a:t>
            </a:r>
          </a:p>
          <a:p>
            <a:pPr marL="801000" lvl="2" indent="0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800" b="1" dirty="0" smtClean="0">
                <a:solidFill>
                  <a:srgbClr val="FF0066"/>
                </a:solidFill>
              </a:rPr>
              <a:t>1.  </a:t>
            </a:r>
            <a:r>
              <a:rPr lang="el-GR" altLang="el-GR" sz="2800" dirty="0" smtClean="0"/>
              <a:t>Βιβλία.</a:t>
            </a:r>
          </a:p>
          <a:p>
            <a:pPr marL="801000" lvl="2" indent="0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800" b="1" dirty="0" smtClean="0">
                <a:solidFill>
                  <a:srgbClr val="FF0066"/>
                </a:solidFill>
              </a:rPr>
              <a:t>2.  </a:t>
            </a:r>
            <a:r>
              <a:rPr lang="el-GR" altLang="el-GR" sz="2800" dirty="0" smtClean="0"/>
              <a:t>Βιβλιοθήκες.</a:t>
            </a:r>
          </a:p>
          <a:p>
            <a:pPr marL="801000" lvl="2" indent="0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800" b="1" dirty="0" smtClean="0">
                <a:solidFill>
                  <a:srgbClr val="FF0066"/>
                </a:solidFill>
              </a:rPr>
              <a:t>3.  </a:t>
            </a:r>
            <a:r>
              <a:rPr lang="el-GR" altLang="el-GR" sz="2800" dirty="0" smtClean="0"/>
              <a:t>Ειδικά εγχειρίδια.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12368" cy="385018"/>
          </a:xfrm>
        </p:spPr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Η εξέλιξη των εργαλείων της Εκπαίδευσης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8951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δεύτερης</a:t>
            </a:r>
            <a:r>
              <a:rPr lang="fi-FI" b="1" dirty="0" smtClean="0"/>
              <a:t> </a:t>
            </a:r>
            <a:r>
              <a:rPr lang="el-GR" b="1" dirty="0"/>
              <a:t>ε</a:t>
            </a:r>
            <a:r>
              <a:rPr lang="el-GR" b="1" dirty="0" smtClean="0"/>
              <a:t>νότητας</a:t>
            </a:r>
            <a:endParaRPr lang="el-GR" b="1" dirty="0"/>
          </a:p>
        </p:txBody>
      </p:sp>
      <p:pic>
        <p:nvPicPr>
          <p:cNvPr id="6" name="Εικόνα 1" descr="Λογότυπο για Άδειες χρήσης Creative Commons B Y, NC, ND." title="Λογότυπο Creative Commons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 title="Λογότυπο Χρηματοδότησης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690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 title="Λογότυπο Άδειας Χρήσης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883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</a:p>
          <a:p>
            <a:pPr eaLnBrk="1" hangingPunct="1"/>
            <a:r>
              <a:rPr lang="el-GR" sz="24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400" dirty="0" smtClean="0"/>
              <a:t>. </a:t>
            </a:r>
            <a:endParaRPr lang="el-GR" sz="24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 title="Λογότυπο Χρηματοδότησης.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358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dirty="0" smtClean="0"/>
              <a:t>Να </a:t>
            </a:r>
            <a:r>
              <a:rPr lang="el-GR" dirty="0"/>
              <a:t>γνωρίζουν την εξέλιξη της εκπαίδευσης ανά τους αιώνες, την εξέλιξη της εκπαίδευσης </a:t>
            </a:r>
            <a:r>
              <a:rPr lang="el-GR" dirty="0" smtClean="0"/>
              <a:t>στον </a:t>
            </a:r>
            <a:r>
              <a:rPr lang="el-GR" dirty="0"/>
              <a:t>εικοστό αιώνα, τις παιδαγωγικές θεωρίες και πως αυτές συνδέονται με της ψυχοπαιδαγωγικές θεωρίες της μάθησης. </a:t>
            </a:r>
            <a:endParaRPr lang="el-GR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15816" y="6356350"/>
            <a:ext cx="3312368" cy="313010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Η εξέλιξη των εργαλείων της Εκπαίδευσης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52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Τα εργαλεία της Εκπαίδευσης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5" action="ppaction://hlinksldjump" tooltip="Μετάβαση στη Διαφάνεια 11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50715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</a:rPr>
              <a:t>)  Η χρήση των εργαλείων Εκπαίδευσης 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3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15816" y="6356350"/>
            <a:ext cx="3312368" cy="313010"/>
          </a:xfrm>
        </p:spPr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Η εξέλιξη των εργαλείων της Εκπαίδευσης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439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Η Εκπαίδευση την γνωρίσαμε όπως σήμερα</a:t>
            </a:r>
            <a:endParaRPr lang="el-GR" dirty="0"/>
          </a:p>
        </p:txBody>
      </p:sp>
      <p:sp>
        <p:nvSpPr>
          <p:cNvPr id="5" name="Θέση περιεχομένου 1"/>
          <p:cNvSpPr>
            <a:spLocks noGrp="1"/>
          </p:cNvSpPr>
          <p:nvPr>
            <p:ph idx="1"/>
          </p:nvPr>
        </p:nvSpPr>
        <p:spPr bwMode="gray"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Η εκπαίδευση δεν ήταν πάντοτε όπως σήμερα.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Η εκπαίδευση είναι </a:t>
            </a:r>
            <a:r>
              <a:rPr lang="el-GR" altLang="el-GR" dirty="0"/>
              <a:t>προϊόν της Βιομηχανικής </a:t>
            </a:r>
            <a:r>
              <a:rPr lang="el-GR" altLang="el-GR" dirty="0" smtClean="0"/>
              <a:t>εποχής.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Ταξινόμηση μαθητών ανά ηλικία.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Συγκεκριμένος χώρος (Σχολείο).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Σταθερό ωράριο.</a:t>
            </a:r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Υποχρεωτική εκπαίδευση.</a:t>
            </a:r>
          </a:p>
          <a:p>
            <a:pPr lvl="1"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12368" cy="385018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εξέλιξη των εργαλείων της Εκπαίδευσης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94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Τα εργαλεία της Εκπαίδευσης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>
                <a:solidFill>
                  <a:srgbClr val="C00000"/>
                </a:solidFill>
              </a:rPr>
              <a:t>Σε όλ</a:t>
            </a:r>
            <a:r>
              <a:rPr lang="el-GR" altLang="el-GR" sz="3000" dirty="0">
                <a:solidFill>
                  <a:srgbClr val="C00000"/>
                </a:solidFill>
              </a:rPr>
              <a:t>ες τις </a:t>
            </a:r>
            <a:r>
              <a:rPr lang="el-GR" altLang="el-GR" sz="3000" dirty="0" smtClean="0">
                <a:solidFill>
                  <a:srgbClr val="C00000"/>
                </a:solidFill>
              </a:rPr>
              <a:t>εποχές</a:t>
            </a:r>
            <a:r>
              <a:rPr lang="el-GR" altLang="el-GR" sz="3000" dirty="0">
                <a:solidFill>
                  <a:srgbClr val="C00000"/>
                </a:solidFill>
              </a:rPr>
              <a:t> </a:t>
            </a:r>
            <a:r>
              <a:rPr lang="el-GR" altLang="el-GR" sz="3000" dirty="0" smtClean="0">
                <a:solidFill>
                  <a:srgbClr val="C00000"/>
                </a:solidFill>
              </a:rPr>
              <a:t>…</a:t>
            </a:r>
            <a:endParaRPr lang="el-GR" altLang="el-GR" sz="3000" dirty="0">
              <a:solidFill>
                <a:srgbClr val="C00000"/>
              </a:solidFill>
            </a:endParaRPr>
          </a:p>
          <a:p>
            <a:pPr lvl="1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Τ</a:t>
            </a:r>
            <a:r>
              <a:rPr lang="el-GR" altLang="el-GR" dirty="0" smtClean="0"/>
              <a:t>ο </a:t>
            </a:r>
            <a:r>
              <a:rPr lang="el-GR" altLang="el-GR" dirty="0"/>
              <a:t>υποκείμενο της εκπαίδευσης είναι </a:t>
            </a:r>
            <a:r>
              <a:rPr lang="el-GR" altLang="el-GR" b="1" dirty="0"/>
              <a:t>οι </a:t>
            </a:r>
            <a:r>
              <a:rPr lang="el-GR" altLang="el-GR" b="1" dirty="0" smtClean="0"/>
              <a:t>μαθητές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lvl="1" indent="-342000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Ο πυρήνας της εκπαίδευσης είναι ο </a:t>
            </a:r>
            <a:r>
              <a:rPr lang="el-GR" altLang="el-GR" b="1" dirty="0" smtClean="0"/>
              <a:t>δάσκαλος</a:t>
            </a:r>
            <a:r>
              <a:rPr lang="el-GR" altLang="el-GR" dirty="0" smtClean="0"/>
              <a:t>.</a:t>
            </a:r>
            <a:endParaRPr lang="el-GR" altLang="el-GR" b="1" dirty="0"/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>
                <a:solidFill>
                  <a:srgbClr val="C00000"/>
                </a:solidFill>
              </a:rPr>
              <a:t>Από την αρχαιότητα τα κύρια εργαλεία ήταν…</a:t>
            </a:r>
          </a:p>
          <a:p>
            <a:pPr marL="801000" lvl="2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800" b="1" dirty="0" smtClean="0">
                <a:solidFill>
                  <a:srgbClr val="FF0066"/>
                </a:solidFill>
              </a:rPr>
              <a:t>1.  </a:t>
            </a:r>
            <a:r>
              <a:rPr lang="el-GR" altLang="el-GR" sz="2800" dirty="0" smtClean="0"/>
              <a:t>«βιβλία»,</a:t>
            </a:r>
          </a:p>
          <a:p>
            <a:pPr marL="801000" lvl="2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800" b="1" dirty="0" smtClean="0">
                <a:solidFill>
                  <a:srgbClr val="FF0066"/>
                </a:solidFill>
              </a:rPr>
              <a:t>2.  </a:t>
            </a:r>
            <a:r>
              <a:rPr lang="el-GR" altLang="el-GR" sz="2800" dirty="0" smtClean="0"/>
              <a:t>«χαρτί» γραφής,</a:t>
            </a:r>
          </a:p>
          <a:p>
            <a:pPr marL="801000" lvl="2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800" b="1" dirty="0" smtClean="0">
                <a:solidFill>
                  <a:srgbClr val="FF0066"/>
                </a:solidFill>
              </a:rPr>
              <a:t>3.  </a:t>
            </a:r>
            <a:r>
              <a:rPr lang="el-GR" altLang="el-GR" sz="2800" dirty="0" smtClean="0"/>
              <a:t>«πίνακας».</a:t>
            </a:r>
          </a:p>
          <a:p>
            <a:pPr marL="800100" lvl="2" indent="0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r>
              <a:rPr lang="el-GR" altLang="el-GR" i="1" dirty="0" smtClean="0"/>
              <a:t>Σε όλες τις μορφές που έχουν πάρει στην διάρκεια όλων των εποχών.</a:t>
            </a:r>
          </a:p>
          <a:p>
            <a:pPr marL="0" indent="0">
              <a:buClr>
                <a:srgbClr val="C00000"/>
              </a:buClr>
              <a:buSzPct val="120000"/>
              <a:buNone/>
            </a:pP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12368" cy="385018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εξέλιξη των εργαλείων της Εκπαίδευσης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25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Τα εργαλεία της Εκπαίδευσης μετά τον 18ο αιώνα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pPr lvl="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kumimoji="1" lang="el-GR" altLang="el-GR" b="0" i="0" u="none" strike="noStrike" kern="0" cap="none" spc="0" normalizeH="0" baseline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  <a:p>
            <a:pPr marL="400950" lvl="1" indent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None/>
            </a:pPr>
            <a:r>
              <a:rPr kumimoji="1" lang="el-GR" altLang="el-GR" sz="3200" b="1" i="0" u="none" strike="noStrike" kern="0" cap="none" spc="0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</a:rPr>
              <a:t>1)  </a:t>
            </a:r>
            <a:r>
              <a:rPr kumimoji="1" lang="el-GR" altLang="el-GR" sz="32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</a:rPr>
              <a:t>Χάρτες και σχέδια, σκίτσα και ζωγραφική.</a:t>
            </a:r>
          </a:p>
          <a:p>
            <a:pPr marL="400950" lvl="1" indent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None/>
            </a:pPr>
            <a:r>
              <a:rPr kumimoji="1" lang="el-GR" altLang="el-GR" sz="3200" b="1" i="0" u="none" strike="noStrike" kern="0" cap="none" spc="0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</a:rPr>
              <a:t>2)  </a:t>
            </a:r>
            <a:r>
              <a:rPr kumimoji="1" lang="el-GR" altLang="el-GR" sz="32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</a:rPr>
              <a:t>Βιβλιοθήκες.</a:t>
            </a:r>
          </a:p>
          <a:p>
            <a:pPr marL="400950" lvl="1" indent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None/>
            </a:pPr>
            <a:r>
              <a:rPr kumimoji="1" lang="el-GR" altLang="el-GR" sz="3200" b="1" i="0" u="none" strike="noStrike" kern="0" cap="none" spc="0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</a:rPr>
              <a:t>3)  </a:t>
            </a:r>
            <a:r>
              <a:rPr kumimoji="1" lang="el-GR" altLang="el-GR" sz="32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</a:rPr>
              <a:t>Φωτογραφία.</a:t>
            </a:r>
          </a:p>
          <a:p>
            <a:pPr marL="400950" lvl="1" indent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None/>
            </a:pPr>
            <a:r>
              <a:rPr kumimoji="1" lang="el-GR" altLang="el-GR" sz="3200" b="1" i="0" u="none" strike="noStrike" kern="0" cap="none" spc="0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</a:rPr>
              <a:t>4)  </a:t>
            </a:r>
            <a:r>
              <a:rPr kumimoji="1" lang="el-GR" altLang="el-GR" sz="32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</a:rPr>
              <a:t>Κινηματογράφος.</a:t>
            </a:r>
          </a:p>
          <a:p>
            <a:pPr marL="400950" lvl="1" indent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None/>
            </a:pPr>
            <a:r>
              <a:rPr kumimoji="1" lang="el-GR" altLang="el-GR" sz="3200" b="1" i="0" u="none" strike="noStrike" kern="0" cap="none" spc="0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</a:rPr>
              <a:t>5)  </a:t>
            </a:r>
            <a:r>
              <a:rPr kumimoji="1" lang="el-GR" altLang="el-GR" sz="3200" b="0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</a:rPr>
              <a:t>Μηχανήματα προβολής.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15816" y="6356351"/>
            <a:ext cx="3312368" cy="313009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εξέλιξη των εργαλείων της Εκπαίδευσης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5202238" algn="l"/>
              </a:tabLst>
            </a:pPr>
            <a:r>
              <a:rPr kumimoji="1" lang="el-GR" altLang="el-GR" b="1" kern="0" dirty="0">
                <a:latin typeface="+mn-lt"/>
              </a:rPr>
              <a:t>Τα </a:t>
            </a:r>
            <a:r>
              <a:rPr kumimoji="1" lang="el-GR" altLang="el-GR" b="1" kern="0" dirty="0" smtClean="0">
                <a:latin typeface="+mn-lt"/>
              </a:rPr>
              <a:t>εργαλεία της Εκπαίδευσης </a:t>
            </a:r>
            <a:r>
              <a:rPr kumimoji="1" lang="el-GR" altLang="el-GR" b="1" kern="0" dirty="0">
                <a:latin typeface="+mn-lt"/>
              </a:rPr>
              <a:t>μετά το 1980</a:t>
            </a:r>
            <a:endParaRPr lang="el-GR" sz="5400" b="1" dirty="0">
              <a:latin typeface="+mn-lt"/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SzPct val="120000"/>
              <a:buFont typeface="Wingdings" panose="05000000000000000000" pitchFamily="2" charset="2"/>
              <a:buChar char="§"/>
            </a:pPr>
            <a:endParaRPr lang="el-GR" altLang="el-GR" dirty="0" smtClean="0"/>
          </a:p>
          <a:p>
            <a:pPr marL="400950" lvl="1" indent="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3200" b="1" dirty="0" smtClean="0">
                <a:solidFill>
                  <a:srgbClr val="9900CC"/>
                </a:solidFill>
              </a:rPr>
              <a:t>1)  </a:t>
            </a:r>
            <a:r>
              <a:rPr lang="el-GR" altLang="el-GR" sz="3200" dirty="0" smtClean="0"/>
              <a:t>Τηλεόραση.</a:t>
            </a:r>
          </a:p>
          <a:p>
            <a:pPr marL="400950" lvl="1" indent="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3200" b="1" dirty="0" smtClean="0">
                <a:solidFill>
                  <a:srgbClr val="9900CC"/>
                </a:solidFill>
              </a:rPr>
              <a:t>2)  </a:t>
            </a:r>
            <a:r>
              <a:rPr lang="el-GR" altLang="el-GR" sz="3200" dirty="0" smtClean="0"/>
              <a:t>Φωτοτυπικά Μηχανήματα.</a:t>
            </a:r>
          </a:p>
          <a:p>
            <a:pPr marL="400950" lvl="1" indent="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3200" b="1" dirty="0" smtClean="0">
                <a:solidFill>
                  <a:srgbClr val="9900CC"/>
                </a:solidFill>
              </a:rPr>
              <a:t>3)  </a:t>
            </a:r>
            <a:r>
              <a:rPr lang="el-GR" altLang="el-GR" sz="3200" dirty="0" smtClean="0"/>
              <a:t>Μαγνητόφωνο.</a:t>
            </a:r>
          </a:p>
          <a:p>
            <a:pPr marL="400950" lvl="1" indent="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3200" b="1" dirty="0" smtClean="0">
                <a:solidFill>
                  <a:srgbClr val="9900CC"/>
                </a:solidFill>
              </a:rPr>
              <a:t>4)  </a:t>
            </a:r>
            <a:r>
              <a:rPr lang="el-GR" altLang="el-GR" sz="3200" dirty="0" smtClean="0"/>
              <a:t>Μικροϋπολογιστής.</a:t>
            </a:r>
          </a:p>
          <a:p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12368" cy="385018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εξέλιξη των εργαλείων της Εκπαίδευσης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9CF2-724D-4445-BA5F-3724C3EC424A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61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7/11/2013 6:42:16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3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4,5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C42E4181-3823-4D02-9CBF-DB020A7343D1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733</Words>
  <Application>Microsoft Office PowerPoint</Application>
  <PresentationFormat>Προβολή στην οθόνη (4:3)</PresentationFormat>
  <Paragraphs>122</Paragraphs>
  <Slides>16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Διδακτική Πληροφορικής</vt:lpstr>
      <vt:lpstr>Άδειες χρήσης </vt:lpstr>
      <vt:lpstr>Χρηματοδότηση </vt:lpstr>
      <vt:lpstr>Σκοποί ενότητας </vt:lpstr>
      <vt:lpstr>Περιεχόμενα ενότητας</vt:lpstr>
      <vt:lpstr>Η Εκπαίδευση την γνωρίσαμε όπως σήμερα</vt:lpstr>
      <vt:lpstr>Τα εργαλεία της Εκπαίδευσης</vt:lpstr>
      <vt:lpstr>Τα εργαλεία της Εκπαίδευσης μετά τον 18ο αιώνα</vt:lpstr>
      <vt:lpstr>Τα εργαλεία της Εκπαίδευσης μετά το 1980</vt:lpstr>
      <vt:lpstr>Τα εργαλεία της Εκπαίδευσης μετά το 1990</vt:lpstr>
      <vt:lpstr>Η χρήση των εργαλείων της Εκπαίδευσης (1 από 5)</vt:lpstr>
      <vt:lpstr>Η χρήση των εργαλείων της Εκπαίδευσης (2 από 5)</vt:lpstr>
      <vt:lpstr>Η χρήση των εργαλείων της Εκπαίδευσης (3 από 5)</vt:lpstr>
      <vt:lpstr>Η χρήση των εργαλείων της Εκπαίδευσης (4 από 5)</vt:lpstr>
      <vt:lpstr>Η χρήση των εργαλείων της Εκπαίδευσης (5 από 5)</vt:lpstr>
      <vt:lpstr>Τέλος δεύτερης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Διδακτική Πληροφορικής</dc:title>
  <dc:subject>Η εξέλιξη των εργαλείων της Εκπαίδευσης</dc:subject>
  <dc:creator>Γεώργιος Σούλτης</dc:creator>
  <cp:keywords>Εργαλεία εκπαίδευσης</cp:keywords>
  <dc:description>Η Εκπαίδευση στους αιώνες. Η εξέλιξη στις διάφορες ανά χρονικές περιόδους. Η σημερινή κατάσταση. Τα εργαλεία στην εκπαίδευση διαχρονικά. Τα εργαλεία στην εκπαίδευση σήμερα. </dc:description>
  <cp:lastModifiedBy>Georgia</cp:lastModifiedBy>
  <cp:revision>42</cp:revision>
  <dcterms:created xsi:type="dcterms:W3CDTF">2013-10-10T07:41:59Z</dcterms:created>
  <dcterms:modified xsi:type="dcterms:W3CDTF">2013-11-07T15:33:39Z</dcterms:modified>
  <cp:category>Εκπαιδευτικό υλικό</cp:category>
  <cp:contentStatus>Τελικό</cp:contentStatus>
</cp:coreProperties>
</file>