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9" r:id="rId2"/>
    <p:sldId id="257" r:id="rId3"/>
    <p:sldId id="259" r:id="rId4"/>
    <p:sldId id="261" r:id="rId5"/>
    <p:sldId id="262" r:id="rId6"/>
    <p:sldId id="264" r:id="rId7"/>
    <p:sldId id="266" r:id="rId8"/>
    <p:sldId id="293" r:id="rId9"/>
    <p:sldId id="265" r:id="rId10"/>
    <p:sldId id="299" r:id="rId11"/>
    <p:sldId id="274" r:id="rId12"/>
    <p:sldId id="300" r:id="rId13"/>
    <p:sldId id="301" r:id="rId14"/>
    <p:sldId id="273" r:id="rId15"/>
    <p:sldId id="267" r:id="rId16"/>
    <p:sldId id="317" r:id="rId17"/>
    <p:sldId id="318" r:id="rId18"/>
    <p:sldId id="319" r:id="rId19"/>
    <p:sldId id="321" r:id="rId20"/>
    <p:sldId id="322" r:id="rId21"/>
    <p:sldId id="323" r:id="rId22"/>
    <p:sldId id="324" r:id="rId23"/>
    <p:sldId id="325" r:id="rId24"/>
    <p:sldId id="326" r:id="rId25"/>
    <p:sldId id="320" r:id="rId26"/>
    <p:sldId id="327" r:id="rId27"/>
    <p:sldId id="329" r:id="rId28"/>
    <p:sldId id="330" r:id="rId29"/>
    <p:sldId id="328" r:id="rId30"/>
    <p:sldId id="290" r:id="rId31"/>
    <p:sldId id="280"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50" d="100"/>
          <a:sy n="50" d="100"/>
        </p:scale>
        <p:origin x="-1992"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11/8/2015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41664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6"/>
            <a:ext cx="7772400" cy="1470025"/>
          </a:xfrm>
        </p:spPr>
        <p:txBody>
          <a:bodyPr>
            <a:normAutofit/>
          </a:bodyPr>
          <a:lstStyle/>
          <a:p>
            <a:r>
              <a:rPr lang="el-GR" dirty="0" smtClean="0"/>
              <a:t>ΑΣΚΗΣΗ ΣΤΗΝ ΤΡΙΤΗ ΗΛΙΚΙΑ</a:t>
            </a:r>
            <a:endParaRPr lang="el-GR" dirty="0"/>
          </a:p>
        </p:txBody>
      </p:sp>
      <p:sp>
        <p:nvSpPr>
          <p:cNvPr id="3" name="Υπότιτλος 2"/>
          <p:cNvSpPr>
            <a:spLocks noGrp="1"/>
          </p:cNvSpPr>
          <p:nvPr>
            <p:ph type="subTitle" idx="1"/>
          </p:nvPr>
        </p:nvSpPr>
        <p:spPr>
          <a:xfrm>
            <a:off x="323528" y="3044552"/>
            <a:ext cx="8424936" cy="1752600"/>
          </a:xfrm>
        </p:spPr>
        <p:txBody>
          <a:bodyPr>
            <a:noAutofit/>
          </a:bodyPr>
          <a:lstStyle/>
          <a:p>
            <a:r>
              <a:rPr lang="el-GR" sz="2600" b="1" dirty="0"/>
              <a:t>Ενότητα </a:t>
            </a:r>
            <a:r>
              <a:rPr lang="el-GR" sz="2600" b="1" dirty="0" smtClean="0"/>
              <a:t>1:</a:t>
            </a:r>
            <a:r>
              <a:rPr lang="en-US" sz="2600" dirty="0" smtClean="0"/>
              <a:t> </a:t>
            </a:r>
            <a:r>
              <a:rPr lang="el-GR" sz="2600" dirty="0" smtClean="0"/>
              <a:t>Εισαγωγή στο μάθημα. Διαδικασία γήρανσης, φυσιολογικές μεταβολές &amp; οφέλη της άσκησης</a:t>
            </a:r>
            <a:endParaRPr lang="en-US" sz="2600" dirty="0" smtClean="0"/>
          </a:p>
          <a:p>
            <a:endParaRPr lang="en-US" sz="2800" dirty="0" smtClean="0"/>
          </a:p>
          <a:p>
            <a:r>
              <a:rPr lang="el-GR" sz="2800" dirty="0" smtClean="0"/>
              <a:t>Βασιλική Ζήση, </a:t>
            </a:r>
            <a:r>
              <a:rPr lang="de-DE" sz="2800" dirty="0" smtClean="0"/>
              <a:t>Ph D</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4"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6"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rgbClr val="7F2F2D"/>
                    </a:solidFill>
                    <a:effectLst>
                      <a:outerShdw blurRad="38100" dist="38100" dir="2700000" algn="tl">
                        <a:srgbClr val="000000">
                          <a:alpha val="43137"/>
                        </a:srgbClr>
                      </a:outerShdw>
                    </a:effectLst>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778098"/>
          </a:xfrm>
          <a:solidFill>
            <a:srgbClr val="A50021"/>
          </a:solidFill>
        </p:spPr>
        <p:txBody>
          <a:bodyPr/>
          <a:lstStyle/>
          <a:p>
            <a:r>
              <a:rPr lang="el-GR" dirty="0" smtClean="0">
                <a:solidFill>
                  <a:schemeClr val="bg1"/>
                </a:solidFill>
              </a:rPr>
              <a:t>Βιολογικές θεωρίες γήρανσης</a:t>
            </a:r>
            <a:endParaRPr lang="el-GR" dirty="0">
              <a:solidFill>
                <a:schemeClr val="bg1"/>
              </a:solidFill>
            </a:endParaRPr>
          </a:p>
        </p:txBody>
      </p:sp>
      <p:sp>
        <p:nvSpPr>
          <p:cNvPr id="3" name="Θέση περιεχομένου 2"/>
          <p:cNvSpPr>
            <a:spLocks noGrp="1"/>
          </p:cNvSpPr>
          <p:nvPr>
            <p:ph idx="1"/>
          </p:nvPr>
        </p:nvSpPr>
        <p:spPr>
          <a:xfrm>
            <a:off x="457200" y="1124744"/>
            <a:ext cx="8229600" cy="5256584"/>
          </a:xfrm>
        </p:spPr>
        <p:txBody>
          <a:bodyPr>
            <a:normAutofit/>
          </a:bodyPr>
          <a:lstStyle/>
          <a:p>
            <a:pPr marL="0" indent="273050">
              <a:lnSpc>
                <a:spcPct val="110000"/>
              </a:lnSpc>
              <a:buNone/>
              <a:defRPr/>
            </a:pPr>
            <a:r>
              <a:rPr lang="el-GR" sz="2400" dirty="0" smtClean="0"/>
              <a:t>Οι βιολογικές θεωρίες γήρανσης εξετάζουν τους μηχανισμούς που ευθύνονται για τις δομικές και λειτουργικές αλλαγές κατά τη γήρανσης Σήμερα δεν υπάρχει μία ευρύτερα αποδεκτή θεωρία. Ο </a:t>
            </a:r>
            <a:r>
              <a:rPr lang="el-GR" sz="2400" dirty="0" err="1" smtClean="0"/>
              <a:t>Leonard</a:t>
            </a:r>
            <a:r>
              <a:rPr lang="el-GR" sz="2400" dirty="0" smtClean="0"/>
              <a:t> </a:t>
            </a:r>
            <a:r>
              <a:rPr lang="el-GR" sz="2400" dirty="0" err="1" smtClean="0"/>
              <a:t>Hayflick</a:t>
            </a:r>
            <a:r>
              <a:rPr lang="el-GR" sz="2400" dirty="0" smtClean="0"/>
              <a:t> (1985) ταξινόμησε τις θεωρίες γήρανσης ως εξής:</a:t>
            </a:r>
            <a:endParaRPr lang="en-US" sz="2400" dirty="0" smtClean="0"/>
          </a:p>
          <a:p>
            <a:pPr marL="0" indent="273050">
              <a:lnSpc>
                <a:spcPct val="110000"/>
              </a:lnSpc>
              <a:buNone/>
              <a:defRPr/>
            </a:pPr>
            <a:endParaRPr lang="el-GR" sz="2400" dirty="0" smtClean="0"/>
          </a:p>
          <a:p>
            <a:pPr marL="1519238" indent="12700">
              <a:lnSpc>
                <a:spcPct val="110000"/>
              </a:lnSpc>
              <a:buFont typeface="+mj-lt"/>
              <a:buAutoNum type="arabicPeriod"/>
              <a:defRPr/>
            </a:pPr>
            <a:r>
              <a:rPr lang="el-GR" b="1" dirty="0" smtClean="0"/>
              <a:t> Κυτταρικές </a:t>
            </a:r>
            <a:r>
              <a:rPr lang="el-GR" b="1" dirty="0" smtClean="0"/>
              <a:t>θεωρίες γήρανσης</a:t>
            </a:r>
          </a:p>
          <a:p>
            <a:pPr marL="1519238" indent="12700">
              <a:lnSpc>
                <a:spcPct val="110000"/>
              </a:lnSpc>
              <a:buFont typeface="+mj-lt"/>
              <a:buAutoNum type="arabicPeriod"/>
              <a:defRPr/>
            </a:pPr>
            <a:r>
              <a:rPr lang="el-GR" b="1" dirty="0" smtClean="0"/>
              <a:t> Γενετικές </a:t>
            </a:r>
            <a:r>
              <a:rPr lang="el-GR" b="1" dirty="0" smtClean="0"/>
              <a:t>θεωρίες γήρανσης</a:t>
            </a:r>
          </a:p>
          <a:p>
            <a:pPr marL="1519238" indent="12700">
              <a:lnSpc>
                <a:spcPct val="110000"/>
              </a:lnSpc>
              <a:buFont typeface="+mj-lt"/>
              <a:buAutoNum type="arabicPeriod"/>
              <a:defRPr/>
            </a:pPr>
            <a:r>
              <a:rPr lang="el-GR" b="1" dirty="0" smtClean="0"/>
              <a:t> Θεωρίες </a:t>
            </a:r>
            <a:r>
              <a:rPr lang="el-GR" b="1" dirty="0" smtClean="0"/>
              <a:t>ελέγχου γήρανσης </a:t>
            </a:r>
          </a:p>
          <a:p>
            <a:pPr>
              <a:lnSpc>
                <a:spcPct val="110000"/>
              </a:lnSpc>
              <a:defRPr/>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Κυτταρικές θεωρίες γήρανσης </a:t>
            </a:r>
            <a:endParaRPr lang="el-GR" dirty="0"/>
          </a:p>
        </p:txBody>
      </p:sp>
      <p:sp>
        <p:nvSpPr>
          <p:cNvPr id="3" name="Θέση περιεχομένου 2"/>
          <p:cNvSpPr>
            <a:spLocks noGrp="1"/>
          </p:cNvSpPr>
          <p:nvPr>
            <p:ph idx="1"/>
          </p:nvPr>
        </p:nvSpPr>
        <p:spPr>
          <a:xfrm>
            <a:off x="457200" y="1600200"/>
            <a:ext cx="8435280" cy="4525963"/>
          </a:xfrm>
        </p:spPr>
        <p:txBody>
          <a:bodyPr>
            <a:noAutofit/>
          </a:bodyPr>
          <a:lstStyle/>
          <a:p>
            <a:pPr>
              <a:lnSpc>
                <a:spcPct val="120000"/>
              </a:lnSpc>
              <a:defRPr/>
            </a:pPr>
            <a:r>
              <a:rPr lang="el-GR" sz="2000" dirty="0" smtClean="0"/>
              <a:t>Οι κυτταρικές θεωρίες γήρανσης επικεντρώνονται στις εκφυλιστικές αλλαγές που γίνονται σε κάθε κύτταρο και κυρίως στη δράση των ελευθέρων ριζών.</a:t>
            </a:r>
          </a:p>
          <a:p>
            <a:pPr>
              <a:lnSpc>
                <a:spcPct val="120000"/>
              </a:lnSpc>
              <a:defRPr/>
            </a:pPr>
            <a:r>
              <a:rPr lang="el-GR" sz="2000" dirty="0" smtClean="0"/>
              <a:t>Τα αντιοξειδωτικά συστήματα του οργανισμού εξουδετερώνουν τις ελεύθερες ρίζες</a:t>
            </a:r>
            <a:r>
              <a:rPr lang="en-US" sz="2000" dirty="0" smtClean="0"/>
              <a:t>.</a:t>
            </a:r>
            <a:r>
              <a:rPr lang="el-GR" sz="2000" dirty="0" smtClean="0"/>
              <a:t> Η συγκέντρωση και η δράση των αντιοξειδωτικών περιορίζεται από περιβαλλοντικούς παράγοντες (ακτινοβολία, </a:t>
            </a:r>
            <a:r>
              <a:rPr lang="el-GR" sz="2000" dirty="0" err="1" smtClean="0"/>
              <a:t>καρκινογενή</a:t>
            </a:r>
            <a:r>
              <a:rPr lang="el-GR" sz="2000" dirty="0" smtClean="0"/>
              <a:t> χημικά), αλλά και από την αύξηση της ηλικίας. Έχει σαν αποτέλεσμα εκφυλιστικές αλλαγές στη δομή του κολλαγόνου και της </a:t>
            </a:r>
            <a:r>
              <a:rPr lang="el-GR" sz="2000" dirty="0" err="1" smtClean="0"/>
              <a:t>ελαστίνης</a:t>
            </a:r>
            <a:r>
              <a:rPr lang="el-GR" sz="2000" dirty="0" smtClean="0"/>
              <a:t>, καταστροφή του </a:t>
            </a:r>
            <a:r>
              <a:rPr lang="en-US" sz="2000" dirty="0" smtClean="0"/>
              <a:t>DNA</a:t>
            </a:r>
            <a:r>
              <a:rPr lang="el-GR" sz="2000" dirty="0" smtClean="0"/>
              <a:t> και προοδευτικό περιορισμό στη λειτουργία του ανοσοποιητικού συστήματος.  </a:t>
            </a:r>
          </a:p>
          <a:p>
            <a:pPr>
              <a:lnSpc>
                <a:spcPct val="120000"/>
              </a:lnSpc>
              <a:defRPr/>
            </a:pPr>
            <a:r>
              <a:rPr lang="el-GR" sz="2000" dirty="0" smtClean="0"/>
              <a:t>Οι αλλοιώσεις στο κολλαγόνο και την </a:t>
            </a:r>
            <a:r>
              <a:rPr lang="el-GR" sz="2000" dirty="0" err="1" smtClean="0"/>
              <a:t>ελαστίνη</a:t>
            </a:r>
            <a:r>
              <a:rPr lang="el-GR" sz="2000" dirty="0" smtClean="0"/>
              <a:t> θεωρούνται υπεύθυνες για τον περιορισμό του εύρους κίνησης των αρθρώσεων στους ηλικιωμένους. </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Γενετικές θεωρίες γήρανσης </a:t>
            </a:r>
            <a:endParaRPr lang="el-GR" dirty="0"/>
          </a:p>
        </p:txBody>
      </p:sp>
      <p:sp>
        <p:nvSpPr>
          <p:cNvPr id="3" name="Θέση περιεχομένου 2"/>
          <p:cNvSpPr>
            <a:spLocks noGrp="1"/>
          </p:cNvSpPr>
          <p:nvPr>
            <p:ph idx="1"/>
          </p:nvPr>
        </p:nvSpPr>
        <p:spPr>
          <a:xfrm>
            <a:off x="457200" y="1600200"/>
            <a:ext cx="8435280" cy="4525963"/>
          </a:xfrm>
        </p:spPr>
        <p:txBody>
          <a:bodyPr>
            <a:noAutofit/>
          </a:bodyPr>
          <a:lstStyle/>
          <a:p>
            <a:pPr>
              <a:lnSpc>
                <a:spcPct val="120000"/>
              </a:lnSpc>
              <a:defRPr/>
            </a:pPr>
            <a:r>
              <a:rPr lang="el-GR" sz="2200" dirty="0" smtClean="0"/>
              <a:t>Οι γενετικές θεωρίες γήρανσης επικεντρώνονται στο ρόλο της κληρονομικότητας.</a:t>
            </a:r>
          </a:p>
          <a:p>
            <a:pPr>
              <a:lnSpc>
                <a:spcPct val="120000"/>
              </a:lnSpc>
              <a:defRPr/>
            </a:pPr>
            <a:r>
              <a:rPr lang="el-GR" sz="2200" dirty="0" smtClean="0"/>
              <a:t>Προτάθηκε ότι η γήρανση οφείλεται σε διάσπαση της αλυσίδας των </a:t>
            </a:r>
            <a:r>
              <a:rPr lang="el-GR" sz="2200" dirty="0" err="1" smtClean="0"/>
              <a:t>νουκλεοτιδίων</a:t>
            </a:r>
            <a:r>
              <a:rPr lang="el-GR" sz="2200" dirty="0" smtClean="0"/>
              <a:t> του </a:t>
            </a:r>
            <a:r>
              <a:rPr lang="en-US" sz="2200" dirty="0" smtClean="0"/>
              <a:t>DNA. </a:t>
            </a:r>
            <a:r>
              <a:rPr lang="el-GR" sz="2200" dirty="0" smtClean="0"/>
              <a:t>Αλλαγές στο </a:t>
            </a:r>
            <a:r>
              <a:rPr lang="en-US" sz="2200" dirty="0" smtClean="0"/>
              <a:t>DNA</a:t>
            </a:r>
            <a:r>
              <a:rPr lang="el-GR" sz="2200" dirty="0" smtClean="0"/>
              <a:t> γίνονται σε όλη τη διάρκεια της ζωής, όμως οι συνέπειες τους γίνονται αντιληπτές μόνο σε μεγάλη ηλικία.</a:t>
            </a:r>
          </a:p>
          <a:p>
            <a:pPr>
              <a:lnSpc>
                <a:spcPct val="120000"/>
              </a:lnSpc>
              <a:defRPr/>
            </a:pPr>
            <a:r>
              <a:rPr lang="el-GR" sz="2200" dirty="0" smtClean="0"/>
              <a:t>Ο </a:t>
            </a:r>
            <a:r>
              <a:rPr lang="en-US" sz="2200" dirty="0" err="1" smtClean="0"/>
              <a:t>Hayflick</a:t>
            </a:r>
            <a:r>
              <a:rPr lang="en-US" sz="2200" dirty="0" smtClean="0"/>
              <a:t> (</a:t>
            </a:r>
            <a:r>
              <a:rPr lang="el-GR" sz="2200" dirty="0" smtClean="0"/>
              <a:t>1965; </a:t>
            </a:r>
            <a:r>
              <a:rPr lang="en-US" sz="2200" dirty="0" smtClean="0"/>
              <a:t>1985)</a:t>
            </a:r>
            <a:r>
              <a:rPr lang="el-GR" sz="2200" dirty="0" smtClean="0"/>
              <a:t> σε μία σειρά μελετών απέδειξε ότι η γήρανση είναι μία διαδικασία προγραμματισμένη κατά ένα μεγάλο μέρος εκ των </a:t>
            </a:r>
            <a:r>
              <a:rPr lang="el-GR" sz="2200" dirty="0" err="1" smtClean="0"/>
              <a:t>προτέρω</a:t>
            </a:r>
            <a:r>
              <a:rPr lang="el-GR" sz="2200" dirty="0" smtClean="0"/>
              <a:t>.</a:t>
            </a:r>
          </a:p>
          <a:p>
            <a:pPr>
              <a:lnSpc>
                <a:spcPct val="120000"/>
              </a:lnSpc>
              <a:defRPr/>
            </a:pPr>
            <a:r>
              <a:rPr lang="el-GR" sz="2200" dirty="0" smtClean="0"/>
              <a:t>Παρόλο που ο τρόπος ζωής είναι σημαντικός, δεν υπάρχει τρόπος να αποφύγουμε τη γήρανση</a:t>
            </a:r>
            <a:r>
              <a:rPr lang="el-GR" sz="2400" dirty="0" smtClean="0">
                <a:solidFill>
                  <a:schemeClr val="bg1"/>
                </a:solidFill>
                <a:effectLst>
                  <a:outerShdw blurRad="38100" dist="38100" dir="2700000" algn="tl">
                    <a:srgbClr val="000000"/>
                  </a:outerShdw>
                </a:effectLst>
              </a:rPr>
              <a:t>.</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Θεωρίες ελέγχου γήρανσης </a:t>
            </a:r>
            <a:endParaRPr lang="el-GR" dirty="0"/>
          </a:p>
        </p:txBody>
      </p:sp>
      <p:sp>
        <p:nvSpPr>
          <p:cNvPr id="3" name="Θέση περιεχομένου 2"/>
          <p:cNvSpPr>
            <a:spLocks noGrp="1"/>
          </p:cNvSpPr>
          <p:nvPr>
            <p:ph idx="1"/>
          </p:nvPr>
        </p:nvSpPr>
        <p:spPr>
          <a:xfrm>
            <a:off x="457200" y="1412776"/>
            <a:ext cx="8435280" cy="4525963"/>
          </a:xfrm>
        </p:spPr>
        <p:txBody>
          <a:bodyPr>
            <a:noAutofit/>
          </a:bodyPr>
          <a:lstStyle/>
          <a:p>
            <a:pPr>
              <a:lnSpc>
                <a:spcPct val="120000"/>
              </a:lnSpc>
              <a:defRPr/>
            </a:pPr>
            <a:r>
              <a:rPr lang="el-GR" sz="2200" dirty="0" smtClean="0"/>
              <a:t>Οι θεωρίες  αυτές επικεντρώνονται στο ρόλο συγκεκριμένων συστημάτων στη διαδικασία γήρανσης και κυρίως του ανοσοποιητικού.</a:t>
            </a:r>
          </a:p>
          <a:p>
            <a:pPr>
              <a:lnSpc>
                <a:spcPct val="120000"/>
              </a:lnSpc>
              <a:defRPr/>
            </a:pPr>
            <a:r>
              <a:rPr lang="el-GR" sz="2200" dirty="0" smtClean="0"/>
              <a:t>Μία σειρά σύνθετων γονιδίων (</a:t>
            </a:r>
            <a:r>
              <a:rPr lang="en-US" sz="2200" dirty="0" smtClean="0"/>
              <a:t>MHC) </a:t>
            </a:r>
            <a:r>
              <a:rPr lang="el-GR" sz="2200" dirty="0" smtClean="0"/>
              <a:t>ελέγχουν τη λειτουργία του ανοσοποιητικού συστήματος, αλλά και τη δράση των αντιοξειδωτικών συστημάτων.</a:t>
            </a:r>
          </a:p>
          <a:p>
            <a:pPr>
              <a:lnSpc>
                <a:spcPct val="120000"/>
              </a:lnSpc>
              <a:defRPr/>
            </a:pPr>
            <a:r>
              <a:rPr lang="el-GR" sz="2200" dirty="0" smtClean="0"/>
              <a:t>Οι αλλοιώσεις στο κεντρικό νευρικό και το ενδοκρινικό σύστημα συμβάλλουν στη διαδικασία γήρανσης.</a:t>
            </a:r>
            <a:endParaRPr lang="en-US" sz="2200" dirty="0" smtClean="0"/>
          </a:p>
          <a:p>
            <a:pPr marL="0" indent="0" algn="ctr">
              <a:spcBef>
                <a:spcPts val="3000"/>
              </a:spcBef>
              <a:buNone/>
            </a:pPr>
            <a:r>
              <a:rPr lang="el-GR" sz="2400" b="1" dirty="0" smtClean="0"/>
              <a:t>Η βιολογική γήρανση είναι μία σύνθετη διαδικασία και ελέγχεται από πολλούς μηχανισμούς, κάτι που κάνει σχεδόν απίθανο την «ίαση» της</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a:xfrm>
            <a:off x="683568" y="5157192"/>
            <a:ext cx="7776864" cy="1015008"/>
          </a:xfrm>
        </p:spPr>
        <p:txBody>
          <a:bodyPr>
            <a:noAutofit/>
          </a:bodyPr>
          <a:lstStyle/>
          <a:p>
            <a:r>
              <a:rPr lang="el-GR" dirty="0" smtClean="0"/>
              <a:t>Οι δομικές και λειτουργικές συνέπειες της γήρανσης είναι εμφανείς σε ένα μεγάλο εύρος φυσιολογικών συστημάτων.  Οι λειτουργικές συνέπειες είναι εμφανείς στα διαφορετικά συστήματα του οργανισμού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a:p>
        </p:txBody>
      </p:sp>
      <p:sp>
        <p:nvSpPr>
          <p:cNvPr id="6" name="Τίτλος 5"/>
          <p:cNvSpPr>
            <a:spLocks noGrp="1"/>
          </p:cNvSpPr>
          <p:nvPr>
            <p:ph type="title"/>
          </p:nvPr>
        </p:nvSpPr>
        <p:spPr/>
        <p:txBody>
          <a:bodyPr>
            <a:normAutofit fontScale="90000"/>
          </a:bodyPr>
          <a:lstStyle/>
          <a:p>
            <a:r>
              <a:rPr lang="el-GR" dirty="0" smtClean="0"/>
              <a:t>Δομικές και λειτουργικές αλλαγές λόγω γήρανσης</a:t>
            </a:r>
            <a:br>
              <a:rPr lang="el-GR" dirty="0" smtClean="0"/>
            </a:br>
            <a:endParaRPr lang="el-GR" dirty="0"/>
          </a:p>
        </p:txBody>
      </p:sp>
      <p:pic>
        <p:nvPicPr>
          <p:cNvPr id="1026" name="Picture 2"/>
          <p:cNvPicPr>
            <a:picLocks noGrp="1" noChangeAspect="1" noChangeArrowheads="1"/>
          </p:cNvPicPr>
          <p:nvPr>
            <p:ph type="pic" idx="1"/>
          </p:nvPr>
        </p:nvPicPr>
        <p:blipFill>
          <a:blip r:embed="rId3" cstate="print"/>
          <a:srcRect l="237" r="237"/>
          <a:stretch>
            <a:fillRect/>
          </a:stretch>
        </p:blipFill>
        <p:spPr bwMode="auto">
          <a:prstGeom prst="rect">
            <a:avLst/>
          </a:prstGeom>
          <a:noFill/>
          <a:ln w="9525">
            <a:noFill/>
            <a:miter lim="800000"/>
            <a:headEnd/>
            <a:tailEnd/>
          </a:ln>
          <a:effectLst/>
        </p:spPr>
      </p:pic>
    </p:spTree>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normAutofit fontScale="92500" lnSpcReduction="20000"/>
          </a:bodyPr>
          <a:lstStyle/>
          <a:p>
            <a:pPr>
              <a:buFont typeface="Arial" pitchFamily="34" charset="0"/>
              <a:buChar char="•"/>
            </a:pPr>
            <a:r>
              <a:rPr lang="el-GR" sz="3200" dirty="0" smtClean="0"/>
              <a:t> Φυσιολογικά οφέλη</a:t>
            </a:r>
          </a:p>
          <a:p>
            <a:pPr>
              <a:buFont typeface="Arial" pitchFamily="34" charset="0"/>
              <a:buChar char="•"/>
            </a:pPr>
            <a:r>
              <a:rPr lang="el-GR" sz="3200" dirty="0" smtClean="0"/>
              <a:t> Ψυχολογικά οφέλη</a:t>
            </a:r>
          </a:p>
          <a:p>
            <a:pPr>
              <a:buFont typeface="Arial" pitchFamily="34" charset="0"/>
              <a:buChar char="•"/>
            </a:pPr>
            <a:r>
              <a:rPr lang="el-GR" sz="3200" dirty="0" smtClean="0"/>
              <a:t> Κοινωνικά οφέλη</a:t>
            </a:r>
            <a:endParaRPr lang="el-GR" sz="3200" dirty="0"/>
          </a:p>
        </p:txBody>
      </p:sp>
      <p:sp>
        <p:nvSpPr>
          <p:cNvPr id="5" name="Τίτλος 4"/>
          <p:cNvSpPr>
            <a:spLocks noGrp="1"/>
          </p:cNvSpPr>
          <p:nvPr>
            <p:ph type="title"/>
          </p:nvPr>
        </p:nvSpPr>
        <p:spPr/>
        <p:txBody>
          <a:bodyPr>
            <a:normAutofit fontScale="90000"/>
          </a:bodyPr>
          <a:lstStyle/>
          <a:p>
            <a:r>
              <a:rPr lang="el-GR" sz="4400" dirty="0" smtClean="0"/>
              <a:t>Παρεμβάσεις στον τρόπο ζωής: Άσκηση &amp; Συστηματική ΦΔ</a:t>
            </a:r>
            <a:br>
              <a:rPr lang="el-GR" sz="4400" dirty="0" smtClean="0"/>
            </a:br>
            <a:endParaRPr lang="el-GR" sz="4400" dirty="0" smtClean="0"/>
          </a:p>
        </p:txBody>
      </p:sp>
    </p:spTree>
    <p:extLst>
      <p:ext uri="{BB962C8B-B14F-4D97-AF65-F5344CB8AC3E}">
        <p14:creationId xmlns:p14="http://schemas.microsoft.com/office/powerpoint/2010/main" xmlns="" val="1195502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οφέλη της άσκησης για τους ηλικιωμένους </a:t>
            </a:r>
            <a:endParaRPr lang="el-GR" dirty="0"/>
          </a:p>
        </p:txBody>
      </p:sp>
      <p:sp>
        <p:nvSpPr>
          <p:cNvPr id="3" name="Θέση περιεχομένου 2"/>
          <p:cNvSpPr>
            <a:spLocks noGrp="1"/>
          </p:cNvSpPr>
          <p:nvPr>
            <p:ph idx="1"/>
          </p:nvPr>
        </p:nvSpPr>
        <p:spPr>
          <a:xfrm>
            <a:off x="457200" y="1600200"/>
            <a:ext cx="8435280" cy="4525963"/>
          </a:xfrm>
        </p:spPr>
        <p:txBody>
          <a:bodyPr>
            <a:noAutofit/>
          </a:bodyPr>
          <a:lstStyle/>
          <a:p>
            <a:pPr>
              <a:lnSpc>
                <a:spcPct val="120000"/>
              </a:lnSpc>
              <a:defRPr/>
            </a:pPr>
            <a:r>
              <a:rPr lang="el-GR" sz="2200" dirty="0" smtClean="0"/>
              <a:t>Τα οφέλη της άσκησης στην υγεία και τη λειτουργικότητα των ηλικιωμένων προσελκύουν την προσοχή επιστημόνων από διαφορετικές περιοχές.</a:t>
            </a:r>
          </a:p>
          <a:p>
            <a:pPr>
              <a:lnSpc>
                <a:spcPct val="120000"/>
              </a:lnSpc>
              <a:defRPr/>
            </a:pPr>
            <a:r>
              <a:rPr lang="el-GR" sz="2200" dirty="0" smtClean="0"/>
              <a:t>Η άσκηση συστήνεται σαν εναλλακτικό μέσο θεραπείας για πολλές σωματικές και ψυχολογικές ασθένειες. </a:t>
            </a:r>
          </a:p>
          <a:p>
            <a:pPr>
              <a:lnSpc>
                <a:spcPct val="120000"/>
              </a:lnSpc>
              <a:defRPr/>
            </a:pPr>
            <a:r>
              <a:rPr lang="el-GR" sz="2200" dirty="0" smtClean="0"/>
              <a:t>Η άσκηση έχει θετικές επιδράσεις στο </a:t>
            </a:r>
            <a:r>
              <a:rPr lang="el-GR" sz="2200" dirty="0" err="1" smtClean="0"/>
              <a:t>μυοσκελετικό</a:t>
            </a:r>
            <a:r>
              <a:rPr lang="el-GR" sz="2200" dirty="0" smtClean="0"/>
              <a:t>, </a:t>
            </a:r>
            <a:r>
              <a:rPr lang="el-GR" sz="2200" dirty="0" err="1" smtClean="0"/>
              <a:t>καρδιοαγγεια</a:t>
            </a:r>
            <a:r>
              <a:rPr lang="el-GR" sz="2200" dirty="0" smtClean="0"/>
              <a:t>-</a:t>
            </a:r>
            <a:r>
              <a:rPr lang="el-GR" sz="2200" dirty="0" err="1" smtClean="0"/>
              <a:t>κό</a:t>
            </a:r>
            <a:r>
              <a:rPr lang="el-GR" sz="2200" dirty="0" smtClean="0"/>
              <a:t>, αναπνευστικό και ενδοκρινικό σύστημα, περιορίζει τον κίνδυνο και τη σοβαρότητα εμφάνισης σωματικών και ψυχολογικών ασθενειών που συνοδεύουν τη μεγάλη ηλικία, και περιορίζει το άγχος και την εμφάνιση συμπτωμάτων κατάθλιψης.</a:t>
            </a:r>
          </a:p>
          <a:p>
            <a:pPr>
              <a:lnSpc>
                <a:spcPct val="120000"/>
              </a:lnSpc>
              <a:defRPr/>
            </a:pPr>
            <a:endParaRPr lang="el-GR" sz="2400" dirty="0" smtClean="0">
              <a:solidFill>
                <a:schemeClr val="bg1"/>
              </a:solidFill>
              <a:effectLst>
                <a:outerShdw blurRad="38100" dist="38100" dir="2700000" algn="tl">
                  <a:srgbClr val="000000"/>
                </a:outerShdw>
              </a:effectLst>
            </a:endParaRP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C00000"/>
          </a:solidFill>
        </p:spPr>
        <p:txBody>
          <a:bodyPr>
            <a:normAutofit fontScale="90000"/>
          </a:bodyPr>
          <a:lstStyle/>
          <a:p>
            <a:r>
              <a:rPr lang="el-GR" dirty="0" smtClean="0">
                <a:solidFill>
                  <a:schemeClr val="bg1"/>
                </a:solidFill>
              </a:rPr>
              <a:t>Φυσιολογικά οφέλη της </a:t>
            </a:r>
            <a:br>
              <a:rPr lang="el-GR" dirty="0" smtClean="0">
                <a:solidFill>
                  <a:schemeClr val="bg1"/>
                </a:solidFill>
              </a:rPr>
            </a:br>
            <a:r>
              <a:rPr lang="el-GR" dirty="0" smtClean="0">
                <a:solidFill>
                  <a:schemeClr val="bg1"/>
                </a:solidFill>
              </a:rPr>
              <a:t>Φυσικής Δραστηριότητας</a:t>
            </a:r>
            <a:endParaRPr lang="el-GR" dirty="0">
              <a:solidFill>
                <a:schemeClr val="bg1"/>
              </a:solidFill>
            </a:endParaRPr>
          </a:p>
        </p:txBody>
      </p:sp>
      <p:sp>
        <p:nvSpPr>
          <p:cNvPr id="3" name="Θέση περιεχομένου 2"/>
          <p:cNvSpPr>
            <a:spLocks noGrp="1"/>
          </p:cNvSpPr>
          <p:nvPr>
            <p:ph idx="1"/>
          </p:nvPr>
        </p:nvSpPr>
        <p:spPr>
          <a:xfrm>
            <a:off x="457200" y="1783357"/>
            <a:ext cx="8435280" cy="4525963"/>
          </a:xfrm>
        </p:spPr>
        <p:txBody>
          <a:bodyPr>
            <a:noAutofit/>
          </a:bodyPr>
          <a:lstStyle/>
          <a:p>
            <a:pPr marL="0" indent="0">
              <a:lnSpc>
                <a:spcPct val="120000"/>
              </a:lnSpc>
              <a:buNone/>
              <a:defRPr/>
            </a:pPr>
            <a:r>
              <a:rPr lang="el-GR" sz="2400" dirty="0" smtClean="0"/>
              <a:t>Είναι καλά τεκμηριωμένο ότι η συμμετοχή σε συστηματική Φυσική Δραστηριότητα (ΦΔ) έχει θετικές επιδράσεις στα φυσιολογικά συστήματα του οργανισμού.</a:t>
            </a:r>
          </a:p>
          <a:p>
            <a:pPr marL="0" indent="0">
              <a:lnSpc>
                <a:spcPct val="120000"/>
              </a:lnSpc>
              <a:buNone/>
              <a:defRPr/>
            </a:pPr>
            <a:r>
              <a:rPr lang="el-GR" sz="2400" dirty="0" smtClean="0"/>
              <a:t>Στον πίνακα που ακολουθεί παρουσιάζονται συνοπτικά τα φυσιολογικά οφέλη της άσκησης για τους ηλικιωμένους.</a:t>
            </a:r>
          </a:p>
          <a:p>
            <a:pPr marL="0" indent="0">
              <a:lnSpc>
                <a:spcPct val="120000"/>
              </a:lnSpc>
              <a:buNone/>
              <a:defRPr/>
            </a:pPr>
            <a:r>
              <a:rPr lang="el-GR" sz="2400" dirty="0" smtClean="0"/>
              <a:t>Οι φυσιολογικές αποκρίσεις των ηλικιωμένων στην άσκηση είναι παρόμοιες με αυτές των νεαρών ατόμων. Οι αποκρίσεις αυτές αναλύονται διεξοδικά παρακάτω.</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334963" y="255588"/>
            <a:ext cx="8474075" cy="635476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Φυσιολογικά οφέλη της ΦΔ:</a:t>
            </a:r>
            <a:br>
              <a:rPr lang="el-GR" dirty="0" smtClean="0"/>
            </a:br>
            <a:r>
              <a:rPr lang="el-GR" dirty="0" err="1" smtClean="0"/>
              <a:t>Καρδιοαναπνευστική</a:t>
            </a:r>
            <a:r>
              <a:rPr lang="el-GR" dirty="0" smtClean="0"/>
              <a:t> λειτουργία</a:t>
            </a:r>
            <a:endParaRPr lang="el-GR" dirty="0"/>
          </a:p>
        </p:txBody>
      </p:sp>
      <p:sp>
        <p:nvSpPr>
          <p:cNvPr id="3" name="Θέση περιεχομένου 2"/>
          <p:cNvSpPr>
            <a:spLocks noGrp="1"/>
          </p:cNvSpPr>
          <p:nvPr>
            <p:ph idx="1"/>
          </p:nvPr>
        </p:nvSpPr>
        <p:spPr>
          <a:xfrm>
            <a:off x="457200" y="1783357"/>
            <a:ext cx="8435280" cy="4525963"/>
          </a:xfrm>
        </p:spPr>
        <p:txBody>
          <a:bodyPr>
            <a:noAutofit/>
          </a:bodyPr>
          <a:lstStyle/>
          <a:p>
            <a:pPr marL="0" indent="0">
              <a:lnSpc>
                <a:spcPct val="120000"/>
              </a:lnSpc>
              <a:buNone/>
              <a:defRPr/>
            </a:pPr>
            <a:r>
              <a:rPr lang="el-GR" sz="2400" dirty="0" smtClean="0"/>
              <a:t>Η μέγιστη πρόσληψη οξυγόνου (</a:t>
            </a:r>
            <a:r>
              <a:rPr lang="en-US" sz="2400" dirty="0" smtClean="0"/>
              <a:t>VO2max)</a:t>
            </a:r>
            <a:r>
              <a:rPr lang="el-GR" sz="2400" dirty="0" smtClean="0"/>
              <a:t>, που είναι ένας πολύ καλός δείκτης του </a:t>
            </a:r>
            <a:r>
              <a:rPr lang="el-GR" sz="2400" dirty="0" err="1" smtClean="0"/>
              <a:t>καρδιοαναπνευστικού</a:t>
            </a:r>
            <a:r>
              <a:rPr lang="el-GR" sz="2400" dirty="0" smtClean="0"/>
              <a:t> </a:t>
            </a:r>
            <a:r>
              <a:rPr lang="en-US" sz="2400" dirty="0" smtClean="0"/>
              <a:t>fitness</a:t>
            </a:r>
            <a:r>
              <a:rPr lang="el-GR" sz="2400" dirty="0" smtClean="0"/>
              <a:t> μειώνεται με την αύξηση της ηλικίας (περίπου 10%) ανά δεκαετία. </a:t>
            </a:r>
          </a:p>
          <a:p>
            <a:pPr marL="0" indent="0">
              <a:lnSpc>
                <a:spcPct val="120000"/>
              </a:lnSpc>
              <a:buNone/>
              <a:defRPr/>
            </a:pPr>
            <a:r>
              <a:rPr lang="el-GR" sz="2400" dirty="0" smtClean="0"/>
              <a:t>Η συστηματική φυσική δραστηριότητα μπορεί να καθυστερήσει τη μείωση της </a:t>
            </a:r>
            <a:r>
              <a:rPr lang="en-US" sz="2400" dirty="0" smtClean="0"/>
              <a:t>VO2max</a:t>
            </a:r>
            <a:r>
              <a:rPr lang="el-GR" sz="2400" dirty="0" smtClean="0"/>
              <a:t>.</a:t>
            </a:r>
          </a:p>
          <a:p>
            <a:pPr marL="0" indent="0">
              <a:lnSpc>
                <a:spcPct val="120000"/>
              </a:lnSpc>
              <a:buNone/>
              <a:defRPr/>
            </a:pPr>
            <a:r>
              <a:rPr lang="el-GR" sz="2400" dirty="0" smtClean="0"/>
              <a:t>Ακόμη και χαμηλά επίπεδα φυσικής δραστηριότητας μπορεί να ωφελήσουν την </a:t>
            </a:r>
            <a:r>
              <a:rPr lang="el-GR" sz="2400" dirty="0" err="1" smtClean="0"/>
              <a:t>καρδιαναπνευστική</a:t>
            </a:r>
            <a:r>
              <a:rPr lang="el-GR" sz="2400" dirty="0" smtClean="0"/>
              <a:t> λειτουργία των ηλικιωμένων.</a:t>
            </a:r>
          </a:p>
          <a:p>
            <a:pPr marL="0" indent="0">
              <a:lnSpc>
                <a:spcPct val="120000"/>
              </a:lnSpc>
              <a:buNone/>
              <a:defRPr/>
            </a:pPr>
            <a:r>
              <a:rPr lang="en-US" sz="2400" dirty="0" smtClean="0"/>
              <a:t>O</a:t>
            </a:r>
            <a:r>
              <a:rPr lang="el-GR" sz="2400" dirty="0" smtClean="0"/>
              <a:t>ι επιδράσεις της άσκησης στην </a:t>
            </a:r>
            <a:r>
              <a:rPr lang="el-GR" sz="2400" dirty="0" err="1" smtClean="0"/>
              <a:t>καρδιαναπνευστική</a:t>
            </a:r>
            <a:r>
              <a:rPr lang="el-GR" sz="2400" dirty="0" smtClean="0"/>
              <a:t> λειτουργία είναι τόσο κεντρικές όσο και περιφερειακές. </a:t>
            </a:r>
          </a:p>
          <a:p>
            <a:pPr marL="0" indent="0">
              <a:lnSpc>
                <a:spcPct val="120000"/>
              </a:lnSpc>
              <a:buNone/>
              <a:defRPr/>
            </a:pPr>
            <a:r>
              <a:rPr lang="el-GR" sz="2400" dirty="0" smtClean="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Φυσιολογικά οφέλη της ΦΔ:</a:t>
            </a:r>
            <a:br>
              <a:rPr lang="el-GR" dirty="0" smtClean="0"/>
            </a:br>
            <a:r>
              <a:rPr lang="el-GR" dirty="0" smtClean="0"/>
              <a:t> Πνευμονική λειτουργία</a:t>
            </a:r>
            <a:endParaRPr lang="el-GR" dirty="0"/>
          </a:p>
        </p:txBody>
      </p:sp>
      <p:sp>
        <p:nvSpPr>
          <p:cNvPr id="3" name="Θέση περιεχομένου 2"/>
          <p:cNvSpPr>
            <a:spLocks noGrp="1"/>
          </p:cNvSpPr>
          <p:nvPr>
            <p:ph idx="1"/>
          </p:nvPr>
        </p:nvSpPr>
        <p:spPr>
          <a:xfrm>
            <a:off x="457200" y="1783357"/>
            <a:ext cx="8435280" cy="4525963"/>
          </a:xfrm>
        </p:spPr>
        <p:txBody>
          <a:bodyPr>
            <a:noAutofit/>
          </a:bodyPr>
          <a:lstStyle/>
          <a:p>
            <a:pPr marL="0" indent="0">
              <a:lnSpc>
                <a:spcPct val="120000"/>
              </a:lnSpc>
              <a:buNone/>
              <a:defRPr/>
            </a:pPr>
            <a:r>
              <a:rPr lang="el-GR" sz="2200" dirty="0" smtClean="0"/>
              <a:t>Η πνευμονική λειτουργία μειώνεται με την αύξηση της ηλικίας.  Αυτό οφείλεται στη μείωση της ελαστικότητας των πνευμόνων, την εξασθένηση των θωρακικών μυών και στις αλλαγές στα θωρακικά μεσοσπονδύλια διαστήματα.</a:t>
            </a:r>
          </a:p>
          <a:p>
            <a:pPr marL="0" indent="0">
              <a:lnSpc>
                <a:spcPct val="120000"/>
              </a:lnSpc>
              <a:buNone/>
              <a:defRPr/>
            </a:pPr>
            <a:r>
              <a:rPr lang="el-GR" sz="2200" dirty="0" smtClean="0"/>
              <a:t>Η συστηματική φυσική δραστηριότητα έχει περιορισμένη επίδραση στη πνευμονική λειτουργία νεαρών και ηλικιωμένων ατόμων. Στους ηλικιωμένους όμως μπορεί να βοηθήσει στη διατήρηση της καλής πνευμονικής λειτουργίας.</a:t>
            </a:r>
          </a:p>
          <a:p>
            <a:pPr marL="0" indent="0">
              <a:lnSpc>
                <a:spcPct val="120000"/>
              </a:lnSpc>
              <a:buNone/>
              <a:defRPr/>
            </a:pPr>
            <a:r>
              <a:rPr lang="el-GR" sz="2200" dirty="0" smtClean="0"/>
              <a:t>Οι ακριβείς επιδράσεις της άσκησης στην πνευμονική λειτουργία δεν είναι καλά καθορισμένες. Απαιτείται περαιτέρω έρευνα.</a:t>
            </a:r>
          </a:p>
          <a:p>
            <a:pPr marL="0" indent="0">
              <a:lnSpc>
                <a:spcPct val="120000"/>
              </a:lnSpc>
              <a:buNone/>
              <a:defRPr/>
            </a:pPr>
            <a:r>
              <a:rPr lang="el-GR" sz="2200" dirty="0" smtClean="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Φυσιολογικά οφέλη της ΦΔ:</a:t>
            </a:r>
            <a:br>
              <a:rPr lang="el-GR" dirty="0" smtClean="0"/>
            </a:br>
            <a:r>
              <a:rPr lang="el-GR" dirty="0" smtClean="0"/>
              <a:t> </a:t>
            </a:r>
            <a:r>
              <a:rPr lang="el-GR" dirty="0" smtClean="0"/>
              <a:t>Αρτηριακή </a:t>
            </a:r>
            <a:r>
              <a:rPr lang="el-GR" dirty="0" smtClean="0"/>
              <a:t>πίεση </a:t>
            </a:r>
            <a:r>
              <a:rPr lang="el-GR" dirty="0" smtClean="0"/>
              <a:t>&amp; Λιπίδια </a:t>
            </a:r>
            <a:r>
              <a:rPr lang="el-GR" dirty="0" smtClean="0"/>
              <a:t>αίματος</a:t>
            </a:r>
            <a:endParaRPr lang="el-GR" dirty="0"/>
          </a:p>
        </p:txBody>
      </p:sp>
      <p:sp>
        <p:nvSpPr>
          <p:cNvPr id="3" name="Θέση περιεχομένου 2"/>
          <p:cNvSpPr>
            <a:spLocks noGrp="1"/>
          </p:cNvSpPr>
          <p:nvPr>
            <p:ph idx="1"/>
          </p:nvPr>
        </p:nvSpPr>
        <p:spPr>
          <a:xfrm>
            <a:off x="457200" y="1999381"/>
            <a:ext cx="8435280" cy="4525963"/>
          </a:xfrm>
        </p:spPr>
        <p:txBody>
          <a:bodyPr>
            <a:noAutofit/>
          </a:bodyPr>
          <a:lstStyle/>
          <a:p>
            <a:pPr marL="0" indent="0">
              <a:lnSpc>
                <a:spcPct val="120000"/>
              </a:lnSpc>
              <a:buNone/>
              <a:defRPr/>
            </a:pPr>
            <a:r>
              <a:rPr lang="el-GR" sz="2400" dirty="0" smtClean="0"/>
              <a:t>Η </a:t>
            </a:r>
            <a:r>
              <a:rPr lang="el-GR" sz="2400" dirty="0" smtClean="0"/>
              <a:t>συστηματική φυσική δραστηριότητα συμβάλλει στη μείωση της συστολικής και διαστολικής πίεσης των ηλικιωμένων, όπως και στα πιο νεαρά άτομα. Ακόμη και ένα πρόγραμμα βαδίσματος χαμηλής έντασης μπορεί να έχει θετικά αποτελέσματα.</a:t>
            </a:r>
          </a:p>
          <a:p>
            <a:pPr marL="0" indent="0">
              <a:lnSpc>
                <a:spcPct val="120000"/>
              </a:lnSpc>
              <a:spcAft>
                <a:spcPct val="50000"/>
              </a:spcAft>
              <a:buNone/>
              <a:defRPr/>
            </a:pPr>
            <a:r>
              <a:rPr lang="el-GR" sz="2400" dirty="0" smtClean="0"/>
              <a:t>Τα άτομα που γυμνάζονται έχουν χαμηλότερο ποσοστό σωματικού λίπους άρα και μικρότερο αριθμό λιπιδίων στο αίμα</a:t>
            </a:r>
            <a:r>
              <a:rPr lang="el-GR" sz="2400" dirty="0" smtClean="0"/>
              <a:t>. Η </a:t>
            </a:r>
            <a:r>
              <a:rPr lang="el-GR" sz="2400" dirty="0" smtClean="0"/>
              <a:t>άσκηση συμβάλλει σε ένα καλύτερο βιοχημικό προφίλ (χαμηλή συγκέντρωση </a:t>
            </a:r>
            <a:r>
              <a:rPr lang="en-US" sz="2400" dirty="0" smtClean="0"/>
              <a:t>LDL, </a:t>
            </a:r>
            <a:r>
              <a:rPr lang="el-GR" sz="2400" dirty="0" smtClean="0"/>
              <a:t>υψηλή συγκέντρωση </a:t>
            </a:r>
            <a:r>
              <a:rPr lang="en-US" sz="2400" dirty="0" smtClean="0"/>
              <a:t>HDL</a:t>
            </a:r>
            <a:r>
              <a:rPr lang="el-GR" sz="2400" dirty="0" smtClean="0"/>
              <a:t>). Οι </a:t>
            </a:r>
            <a:r>
              <a:rPr lang="el-GR" sz="2400" dirty="0" smtClean="0"/>
              <a:t>επιδράσεις της άσκησης ό</a:t>
            </a:r>
            <a:r>
              <a:rPr lang="el-GR" sz="2400" dirty="0" smtClean="0"/>
              <a:t>μως, είναι </a:t>
            </a:r>
            <a:r>
              <a:rPr lang="el-GR" sz="2400" dirty="0" smtClean="0"/>
              <a:t>παροδικές</a:t>
            </a:r>
            <a:r>
              <a:rPr lang="el-GR" sz="2400" dirty="0" smtClean="0"/>
              <a:t>.</a:t>
            </a:r>
            <a:endParaRPr lang="el-GR" sz="2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Φυσιολογικά οφέλη της ΦΔ:</a:t>
            </a:r>
            <a:br>
              <a:rPr lang="el-GR" dirty="0" smtClean="0"/>
            </a:br>
            <a:r>
              <a:rPr lang="el-GR" dirty="0" smtClean="0"/>
              <a:t> </a:t>
            </a:r>
            <a:r>
              <a:rPr lang="el-GR" dirty="0" smtClean="0"/>
              <a:t>Μυϊκή δύναμη και </a:t>
            </a:r>
            <a:r>
              <a:rPr lang="el-GR" dirty="0" smtClean="0"/>
              <a:t>Αντοχή</a:t>
            </a:r>
            <a:endParaRPr lang="el-GR" dirty="0"/>
          </a:p>
        </p:txBody>
      </p:sp>
      <p:sp>
        <p:nvSpPr>
          <p:cNvPr id="3" name="Θέση περιεχομένου 2"/>
          <p:cNvSpPr>
            <a:spLocks noGrp="1"/>
          </p:cNvSpPr>
          <p:nvPr>
            <p:ph idx="1"/>
          </p:nvPr>
        </p:nvSpPr>
        <p:spPr>
          <a:xfrm>
            <a:off x="457200" y="1628800"/>
            <a:ext cx="8435280" cy="4525963"/>
          </a:xfrm>
        </p:spPr>
        <p:txBody>
          <a:bodyPr>
            <a:noAutofit/>
          </a:bodyPr>
          <a:lstStyle/>
          <a:p>
            <a:pPr marL="0" indent="0">
              <a:lnSpc>
                <a:spcPct val="120000"/>
              </a:lnSpc>
              <a:spcAft>
                <a:spcPct val="50000"/>
              </a:spcAft>
              <a:buNone/>
              <a:defRPr/>
            </a:pPr>
            <a:r>
              <a:rPr lang="el-GR" sz="2200" dirty="0" smtClean="0"/>
              <a:t>Η </a:t>
            </a:r>
            <a:r>
              <a:rPr lang="el-GR" sz="2200" dirty="0" smtClean="0"/>
              <a:t>μυϊκή δύναμη μειώνεται σημαντικά με την αύξηση της ηλικίας.  </a:t>
            </a:r>
          </a:p>
          <a:p>
            <a:pPr marL="0" indent="0">
              <a:lnSpc>
                <a:spcPct val="120000"/>
              </a:lnSpc>
              <a:spcAft>
                <a:spcPct val="50000"/>
              </a:spcAft>
              <a:buNone/>
              <a:defRPr/>
            </a:pPr>
            <a:r>
              <a:rPr lang="el-GR" sz="2200" dirty="0" smtClean="0"/>
              <a:t>Η </a:t>
            </a:r>
            <a:r>
              <a:rPr lang="el-GR" sz="2200" dirty="0" smtClean="0"/>
              <a:t>προπόνηση με αντιστάσεις συμβάλλει σημαντικά στη βελτίωση της δύναμης. Έχει αναφερθεί βελτίωση της δύναμης μέχρι και 100% σε άτομα ηλικίας έως και 90 ετών.</a:t>
            </a:r>
          </a:p>
          <a:p>
            <a:pPr marL="0" indent="0">
              <a:lnSpc>
                <a:spcPct val="120000"/>
              </a:lnSpc>
              <a:spcAft>
                <a:spcPct val="50000"/>
              </a:spcAft>
              <a:buNone/>
              <a:defRPr/>
            </a:pPr>
            <a:r>
              <a:rPr lang="el-GR" sz="2200" dirty="0" smtClean="0"/>
              <a:t>Η </a:t>
            </a:r>
            <a:r>
              <a:rPr lang="el-GR" sz="2200" dirty="0" smtClean="0"/>
              <a:t>προπόνηση με αντιστάσεις πρέπει να γίνεται με προσοχή γιατί οι μέγιστες – </a:t>
            </a:r>
            <a:r>
              <a:rPr lang="el-GR" sz="2200" dirty="0" err="1" smtClean="0"/>
              <a:t>υπομέγιστες</a:t>
            </a:r>
            <a:r>
              <a:rPr lang="el-GR" sz="2200" dirty="0" smtClean="0"/>
              <a:t> συστολές θεωρείται ότι ανεβάζουν την αρτηριακή πίεση.</a:t>
            </a:r>
          </a:p>
          <a:p>
            <a:pPr marL="0" indent="0">
              <a:lnSpc>
                <a:spcPct val="120000"/>
              </a:lnSpc>
              <a:spcAft>
                <a:spcPct val="50000"/>
              </a:spcAft>
              <a:buNone/>
              <a:defRPr/>
            </a:pPr>
            <a:r>
              <a:rPr lang="el-GR" sz="2200" dirty="0" smtClean="0"/>
              <a:t>Η </a:t>
            </a:r>
            <a:r>
              <a:rPr lang="el-GR" sz="2200" dirty="0" smtClean="0"/>
              <a:t>διατήρηση της δύναμης σε καλά επίπεδα είναι σημαντική για την πραγματοποίηση δραστηριοτήτων της καθημερινής ζωής. Το ACSM συστήνει ασκήσεις δύναμης χαμηλής ή μέτριας έντασης.</a:t>
            </a:r>
            <a:endParaRPr lang="el-GR" sz="22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Φυσιολογικά οφέλη της ΦΔ</a:t>
            </a:r>
            <a:r>
              <a:rPr lang="el-GR" dirty="0" smtClean="0"/>
              <a:t>: </a:t>
            </a:r>
            <a:r>
              <a:rPr lang="el-GR" dirty="0" smtClean="0"/>
              <a:t>Ευκαμψία </a:t>
            </a:r>
            <a:endParaRPr lang="el-GR" dirty="0"/>
          </a:p>
        </p:txBody>
      </p:sp>
      <p:sp>
        <p:nvSpPr>
          <p:cNvPr id="3" name="Θέση περιεχομένου 2"/>
          <p:cNvSpPr>
            <a:spLocks noGrp="1"/>
          </p:cNvSpPr>
          <p:nvPr>
            <p:ph idx="1"/>
          </p:nvPr>
        </p:nvSpPr>
        <p:spPr>
          <a:xfrm>
            <a:off x="457200" y="1556792"/>
            <a:ext cx="8435280" cy="4525963"/>
          </a:xfrm>
        </p:spPr>
        <p:txBody>
          <a:bodyPr>
            <a:noAutofit/>
          </a:bodyPr>
          <a:lstStyle/>
          <a:p>
            <a:pPr marL="0" indent="0">
              <a:lnSpc>
                <a:spcPct val="120000"/>
              </a:lnSpc>
              <a:spcAft>
                <a:spcPct val="50000"/>
              </a:spcAft>
              <a:buNone/>
              <a:defRPr/>
            </a:pPr>
            <a:r>
              <a:rPr lang="el-GR" sz="2200" dirty="0" smtClean="0"/>
              <a:t>Η </a:t>
            </a:r>
            <a:r>
              <a:rPr lang="el-GR" sz="2200" dirty="0" smtClean="0"/>
              <a:t>αύξηση της ηλικίας συνοδεύεται από μείωση της ελαστικότητας του συνδετικού ιστού, με αποτέλεσμα να μειώνεται σημαντικά η ευκαμψία και το εύρος κίνησης  των αρθρώσεων.</a:t>
            </a:r>
          </a:p>
          <a:p>
            <a:pPr marL="0" indent="0">
              <a:lnSpc>
                <a:spcPct val="120000"/>
              </a:lnSpc>
              <a:spcAft>
                <a:spcPct val="50000"/>
              </a:spcAft>
              <a:buNone/>
              <a:defRPr/>
            </a:pPr>
            <a:r>
              <a:rPr lang="el-GR" sz="2200" dirty="0" smtClean="0"/>
              <a:t>Οι </a:t>
            </a:r>
            <a:r>
              <a:rPr lang="el-GR" sz="2200" dirty="0" smtClean="0"/>
              <a:t>περιορισμοί στην ευκαμψία και το εύρος κίνησης  των αρθρώσεων στους ηλικιωμένους αποδίδονται στον περιορισμό της φυσικής δραστηριότητας.</a:t>
            </a:r>
          </a:p>
          <a:p>
            <a:pPr marL="0" indent="0">
              <a:lnSpc>
                <a:spcPct val="120000"/>
              </a:lnSpc>
              <a:spcAft>
                <a:spcPct val="50000"/>
              </a:spcAft>
              <a:buNone/>
              <a:defRPr/>
            </a:pPr>
            <a:r>
              <a:rPr lang="el-GR" sz="2200" dirty="0" smtClean="0"/>
              <a:t>Η </a:t>
            </a:r>
            <a:r>
              <a:rPr lang="el-GR" sz="2200" dirty="0" smtClean="0"/>
              <a:t>ευκαμψία στους ηλικιωμένους βελτιώνεται σημαντικά με κατάλληλες </a:t>
            </a:r>
            <a:r>
              <a:rPr lang="el-GR" sz="2200" dirty="0" err="1" smtClean="0"/>
              <a:t>διατατικές</a:t>
            </a:r>
            <a:r>
              <a:rPr lang="el-GR" sz="2200" dirty="0" smtClean="0"/>
              <a:t> ασκήσεις. Σε όλα σχεδόν τα προγράμματα αεροβικής γυμναστικής περιλαμβάνονται </a:t>
            </a:r>
            <a:r>
              <a:rPr lang="el-GR" sz="2200" dirty="0" err="1" smtClean="0"/>
              <a:t>διατατικές</a:t>
            </a:r>
            <a:r>
              <a:rPr lang="el-GR" sz="2200" dirty="0" smtClean="0"/>
              <a:t> ασκήσεις αμέσως μετά την προθέρμανση και πριν το αερόβιο μέρος.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C00000"/>
          </a:solidFill>
        </p:spPr>
        <p:txBody>
          <a:bodyPr>
            <a:normAutofit fontScale="90000"/>
          </a:bodyPr>
          <a:lstStyle/>
          <a:p>
            <a:r>
              <a:rPr lang="el-GR" dirty="0" smtClean="0">
                <a:solidFill>
                  <a:schemeClr val="bg1"/>
                </a:solidFill>
              </a:rPr>
              <a:t>Ψυχολογικά οφέλη </a:t>
            </a:r>
            <a:r>
              <a:rPr lang="el-GR" dirty="0" smtClean="0">
                <a:solidFill>
                  <a:schemeClr val="bg1"/>
                </a:solidFill>
              </a:rPr>
              <a:t>της </a:t>
            </a:r>
            <a:br>
              <a:rPr lang="el-GR" dirty="0" smtClean="0">
                <a:solidFill>
                  <a:schemeClr val="bg1"/>
                </a:solidFill>
              </a:rPr>
            </a:br>
            <a:r>
              <a:rPr lang="el-GR" dirty="0" smtClean="0">
                <a:solidFill>
                  <a:schemeClr val="bg1"/>
                </a:solidFill>
              </a:rPr>
              <a:t>Φυσικής Δραστηριότητας</a:t>
            </a:r>
            <a:endParaRPr lang="el-GR" dirty="0">
              <a:solidFill>
                <a:schemeClr val="bg1"/>
              </a:solidFill>
            </a:endParaRPr>
          </a:p>
        </p:txBody>
      </p:sp>
      <p:sp>
        <p:nvSpPr>
          <p:cNvPr id="3" name="Θέση περιεχομένου 2"/>
          <p:cNvSpPr>
            <a:spLocks noGrp="1"/>
          </p:cNvSpPr>
          <p:nvPr>
            <p:ph idx="1"/>
          </p:nvPr>
        </p:nvSpPr>
        <p:spPr>
          <a:xfrm>
            <a:off x="457200" y="1783357"/>
            <a:ext cx="8435280" cy="4525963"/>
          </a:xfrm>
        </p:spPr>
        <p:txBody>
          <a:bodyPr>
            <a:noAutofit/>
          </a:bodyPr>
          <a:lstStyle/>
          <a:p>
            <a:pPr marL="0" indent="0">
              <a:lnSpc>
                <a:spcPct val="120000"/>
              </a:lnSpc>
              <a:buNone/>
              <a:defRPr/>
            </a:pPr>
            <a:r>
              <a:rPr lang="el-GR" sz="2400" dirty="0" smtClean="0"/>
              <a:t>Η </a:t>
            </a:r>
            <a:r>
              <a:rPr lang="el-GR" sz="2400" dirty="0" smtClean="0"/>
              <a:t>συστηματική συμμετοχή σε Φυσική Δραστηριότητα (ΦΔ) έχει θετικές επιδράσεις σε αρκετές ψυχολογικές μεταβλητές των ηλικιωμένων. </a:t>
            </a:r>
          </a:p>
          <a:p>
            <a:pPr marL="0" indent="0">
              <a:lnSpc>
                <a:spcPct val="120000"/>
              </a:lnSpc>
              <a:buNone/>
              <a:defRPr/>
            </a:pPr>
            <a:r>
              <a:rPr lang="el-GR" sz="2400" dirty="0" smtClean="0"/>
              <a:t>Στον πίνακα που ακολουθεί παρουσιάζονται συνοπτικά τα ψυχολογικά οφέλη της άσκησης για τους ηλικιωμένους, τα οποία είναι βραχυπρόθεσμα και μακροπρόθεσμα.</a:t>
            </a:r>
          </a:p>
          <a:p>
            <a:pPr marL="0" indent="0">
              <a:lnSpc>
                <a:spcPct val="120000"/>
              </a:lnSpc>
              <a:buNone/>
              <a:defRPr/>
            </a:pPr>
            <a:r>
              <a:rPr lang="el-GR" sz="2400" dirty="0" smtClean="0"/>
              <a:t>Τα </a:t>
            </a:r>
            <a:r>
              <a:rPr lang="el-GR" sz="2400" dirty="0" smtClean="0"/>
              <a:t>πιο σημαντικά ψυχολογικά οφέλη των ηλικιωμένων από την άσκηση  αναλύονται διεξοδικά παρακάτω.</a:t>
            </a:r>
          </a:p>
          <a:p>
            <a:pPr marL="0" indent="0">
              <a:lnSpc>
                <a:spcPct val="120000"/>
              </a:lnSpc>
              <a:buNone/>
              <a:defRPr/>
            </a:pPr>
            <a:endParaRPr lang="el-GR" sz="2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C4726A-630D-4CB4-B088-BAB00F4188E9}" type="slidenum">
              <a:rPr lang="el-GR" smtClean="0"/>
              <a:pPr/>
              <a:t>25</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209550" y="160338"/>
            <a:ext cx="8724900" cy="654526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Ψ</a:t>
            </a:r>
            <a:r>
              <a:rPr lang="el-GR" dirty="0" smtClean="0"/>
              <a:t>υχολογικά </a:t>
            </a:r>
            <a:r>
              <a:rPr lang="el-GR" dirty="0" smtClean="0"/>
              <a:t>οφέλη της ΦΔ</a:t>
            </a:r>
            <a:r>
              <a:rPr lang="el-GR" dirty="0" smtClean="0"/>
              <a:t>: </a:t>
            </a:r>
            <a:br>
              <a:rPr lang="el-GR" dirty="0" smtClean="0"/>
            </a:br>
            <a:r>
              <a:rPr lang="el-GR" dirty="0" smtClean="0"/>
              <a:t>Ψυχική ευεξία </a:t>
            </a:r>
            <a:endParaRPr lang="el-GR" dirty="0"/>
          </a:p>
        </p:txBody>
      </p:sp>
      <p:sp>
        <p:nvSpPr>
          <p:cNvPr id="3" name="Θέση περιεχομένου 2"/>
          <p:cNvSpPr>
            <a:spLocks noGrp="1"/>
          </p:cNvSpPr>
          <p:nvPr>
            <p:ph idx="1"/>
          </p:nvPr>
        </p:nvSpPr>
        <p:spPr>
          <a:xfrm>
            <a:off x="457200" y="1556792"/>
            <a:ext cx="8435280" cy="4525963"/>
          </a:xfrm>
        </p:spPr>
        <p:txBody>
          <a:bodyPr>
            <a:noAutofit/>
          </a:bodyPr>
          <a:lstStyle/>
          <a:p>
            <a:pPr marL="0" indent="0">
              <a:lnSpc>
                <a:spcPct val="120000"/>
              </a:lnSpc>
              <a:spcAft>
                <a:spcPct val="50000"/>
              </a:spcAft>
              <a:buNone/>
              <a:defRPr/>
            </a:pPr>
            <a:r>
              <a:rPr lang="el-GR" sz="2200" dirty="0" smtClean="0"/>
              <a:t>Η </a:t>
            </a:r>
            <a:r>
              <a:rPr lang="el-GR" sz="2200" dirty="0" smtClean="0"/>
              <a:t>ψυχική υγεία περιλαμβάνει θετικές και αρνητικές διαστάσεις. </a:t>
            </a:r>
          </a:p>
          <a:p>
            <a:pPr marL="0" indent="0">
              <a:lnSpc>
                <a:spcPct val="120000"/>
              </a:lnSpc>
              <a:spcAft>
                <a:spcPct val="50000"/>
              </a:spcAft>
              <a:buNone/>
              <a:defRPr/>
            </a:pPr>
            <a:r>
              <a:rPr lang="el-GR" sz="2200" dirty="0" smtClean="0"/>
              <a:t>Οι </a:t>
            </a:r>
            <a:r>
              <a:rPr lang="el-GR" sz="2200" dirty="0" smtClean="0"/>
              <a:t>προηγούμενες έρευνες είχαν επικεντρωθεί κυρίως στην επίδραση της άσκησης στον περιορισμό των αρνητικών διαστάσεων.</a:t>
            </a:r>
          </a:p>
          <a:p>
            <a:pPr marL="0" indent="0">
              <a:lnSpc>
                <a:spcPct val="120000"/>
              </a:lnSpc>
              <a:spcAft>
                <a:spcPct val="50000"/>
              </a:spcAft>
              <a:buNone/>
              <a:defRPr/>
            </a:pPr>
            <a:r>
              <a:rPr lang="el-GR" sz="2200" dirty="0" smtClean="0"/>
              <a:t>Οι </a:t>
            </a:r>
            <a:r>
              <a:rPr lang="el-GR" sz="2200" dirty="0" err="1" smtClean="0"/>
              <a:t>McAuley</a:t>
            </a:r>
            <a:r>
              <a:rPr lang="el-GR" sz="2200" dirty="0" smtClean="0"/>
              <a:t> &amp; </a:t>
            </a:r>
            <a:r>
              <a:rPr lang="el-GR" sz="2200" dirty="0" err="1" smtClean="0"/>
              <a:t>Rudolph</a:t>
            </a:r>
            <a:r>
              <a:rPr lang="el-GR" sz="2200" dirty="0" smtClean="0"/>
              <a:t> (1995) εξέτασαν την επίδραση της άσκησης και σε θετικές διαστάσεις (αυτοεκτίμηση, </a:t>
            </a:r>
            <a:r>
              <a:rPr lang="el-GR" sz="2200" dirty="0" err="1" smtClean="0"/>
              <a:t>αυτοαποτελεσματικότητα</a:t>
            </a:r>
            <a:r>
              <a:rPr lang="el-GR" sz="2200" dirty="0" smtClean="0"/>
              <a:t> και γενική ευεξία). </a:t>
            </a:r>
          </a:p>
          <a:p>
            <a:pPr marL="0" indent="0">
              <a:lnSpc>
                <a:spcPct val="120000"/>
              </a:lnSpc>
              <a:spcAft>
                <a:spcPct val="50000"/>
              </a:spcAft>
              <a:buNone/>
              <a:defRPr/>
            </a:pPr>
            <a:r>
              <a:rPr lang="el-GR" sz="2200" dirty="0" smtClean="0"/>
              <a:t>Βρήκαν </a:t>
            </a:r>
            <a:r>
              <a:rPr lang="el-GR" sz="2200" dirty="0" smtClean="0"/>
              <a:t>θετικές επιδράσεις της άσκησης στην ψυχική ευεξία ιδιαίτερα μετά από μακροχρόνια συμμετοχή (&gt;10 εβδομάδες).</a:t>
            </a:r>
          </a:p>
          <a:p>
            <a:pPr marL="0" indent="0">
              <a:lnSpc>
                <a:spcPct val="120000"/>
              </a:lnSpc>
              <a:spcAft>
                <a:spcPct val="50000"/>
              </a:spcAft>
              <a:buNone/>
              <a:defRPr/>
            </a:pPr>
            <a:r>
              <a:rPr lang="el-GR" sz="2200" dirty="0" smtClean="0"/>
              <a:t>.</a:t>
            </a:r>
            <a:endParaRPr lang="el-GR" sz="22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Ψ</a:t>
            </a:r>
            <a:r>
              <a:rPr lang="el-GR" dirty="0" smtClean="0"/>
              <a:t>υχολογικά </a:t>
            </a:r>
            <a:r>
              <a:rPr lang="el-GR" dirty="0" smtClean="0"/>
              <a:t>οφέλη της ΦΔ</a:t>
            </a:r>
            <a:r>
              <a:rPr lang="el-GR" dirty="0" smtClean="0"/>
              <a:t>: </a:t>
            </a:r>
            <a:br>
              <a:rPr lang="el-GR" dirty="0" smtClean="0"/>
            </a:br>
            <a:r>
              <a:rPr lang="el-GR" dirty="0" smtClean="0"/>
              <a:t>Κατάθλιψη και </a:t>
            </a:r>
            <a:r>
              <a:rPr lang="el-GR" dirty="0" smtClean="0"/>
              <a:t>άγχος</a:t>
            </a:r>
            <a:endParaRPr lang="el-GR" dirty="0"/>
          </a:p>
        </p:txBody>
      </p:sp>
      <p:sp>
        <p:nvSpPr>
          <p:cNvPr id="3" name="Θέση περιεχομένου 2"/>
          <p:cNvSpPr>
            <a:spLocks noGrp="1"/>
          </p:cNvSpPr>
          <p:nvPr>
            <p:ph idx="1"/>
          </p:nvPr>
        </p:nvSpPr>
        <p:spPr>
          <a:xfrm>
            <a:off x="457200" y="1556792"/>
            <a:ext cx="8435280" cy="4525963"/>
          </a:xfrm>
        </p:spPr>
        <p:txBody>
          <a:bodyPr>
            <a:noAutofit/>
          </a:bodyPr>
          <a:lstStyle/>
          <a:p>
            <a:pPr marL="0" indent="0">
              <a:lnSpc>
                <a:spcPct val="120000"/>
              </a:lnSpc>
              <a:spcAft>
                <a:spcPct val="50000"/>
              </a:spcAft>
              <a:buNone/>
              <a:defRPr/>
            </a:pPr>
            <a:r>
              <a:rPr lang="el-GR" sz="2400" dirty="0" smtClean="0"/>
              <a:t>Η </a:t>
            </a:r>
            <a:r>
              <a:rPr lang="el-GR" sz="2400" dirty="0" smtClean="0"/>
              <a:t>πιθανότητα εμφάνισης της κατάθλιψης είναι μεγαλύτερη όσο πιο μεγάλη είναι η ηλικία των ατόμων. Η άσκηση περιορίζει την πιθανότητα εμφάνισης κατάθλιψης.</a:t>
            </a:r>
          </a:p>
          <a:p>
            <a:pPr marL="0" indent="0">
              <a:lnSpc>
                <a:spcPct val="120000"/>
              </a:lnSpc>
              <a:spcAft>
                <a:spcPct val="50000"/>
              </a:spcAft>
              <a:buNone/>
              <a:defRPr/>
            </a:pPr>
            <a:r>
              <a:rPr lang="el-GR" sz="2400" dirty="0" smtClean="0"/>
              <a:t>Βρέθηκε </a:t>
            </a:r>
            <a:r>
              <a:rPr lang="el-GR" sz="2400" dirty="0" smtClean="0"/>
              <a:t>ότι η συστηματική άσκηση περιορίζει το βαθμό κατάθλιψης σε άτομα με μέτρια κατάθλιψη.</a:t>
            </a:r>
          </a:p>
          <a:p>
            <a:pPr marL="0" indent="0">
              <a:lnSpc>
                <a:spcPct val="120000"/>
              </a:lnSpc>
              <a:spcAft>
                <a:spcPct val="50000"/>
              </a:spcAft>
              <a:buNone/>
              <a:defRPr/>
            </a:pPr>
            <a:r>
              <a:rPr lang="el-GR" sz="2400" dirty="0" smtClean="0"/>
              <a:t>Απαιτείται </a:t>
            </a:r>
            <a:r>
              <a:rPr lang="el-GR" sz="2400" dirty="0" smtClean="0"/>
              <a:t>περαιτέρω έρευνα για να διαπιστωθούν οι μηχανισμοί μέσω των οποίων η άσκηση περιορίζει την κατάθλιψη και το άγχος στους ηλικιωμένους</a:t>
            </a:r>
          </a:p>
          <a:p>
            <a:pPr marL="0" indent="0">
              <a:lnSpc>
                <a:spcPct val="120000"/>
              </a:lnSpc>
              <a:spcAft>
                <a:spcPct val="50000"/>
              </a:spcAft>
              <a:buNone/>
              <a:defRPr/>
            </a:pPr>
            <a:r>
              <a:rPr lang="el-GR" sz="2400" dirty="0" smtClean="0"/>
              <a:t>.</a:t>
            </a:r>
            <a:endParaRPr lang="el-GR" sz="2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Ψ</a:t>
            </a:r>
            <a:r>
              <a:rPr lang="el-GR" dirty="0" smtClean="0"/>
              <a:t>υχολογικά </a:t>
            </a:r>
            <a:r>
              <a:rPr lang="el-GR" dirty="0" smtClean="0"/>
              <a:t>οφέλη της ΦΔ</a:t>
            </a:r>
            <a:r>
              <a:rPr lang="el-GR" dirty="0" smtClean="0"/>
              <a:t>: </a:t>
            </a:r>
            <a:br>
              <a:rPr lang="el-GR" dirty="0" smtClean="0"/>
            </a:br>
            <a:r>
              <a:rPr lang="el-GR" dirty="0" smtClean="0"/>
              <a:t>Γνωστική </a:t>
            </a:r>
            <a:r>
              <a:rPr lang="el-GR" dirty="0" smtClean="0"/>
              <a:t>λειτουργία</a:t>
            </a:r>
            <a:endParaRPr lang="el-GR" dirty="0"/>
          </a:p>
        </p:txBody>
      </p:sp>
      <p:sp>
        <p:nvSpPr>
          <p:cNvPr id="3" name="Θέση περιεχομένου 2"/>
          <p:cNvSpPr>
            <a:spLocks noGrp="1"/>
          </p:cNvSpPr>
          <p:nvPr>
            <p:ph idx="1"/>
          </p:nvPr>
        </p:nvSpPr>
        <p:spPr>
          <a:xfrm>
            <a:off x="457200" y="1556792"/>
            <a:ext cx="8435280" cy="4525963"/>
          </a:xfrm>
        </p:spPr>
        <p:txBody>
          <a:bodyPr>
            <a:noAutofit/>
          </a:bodyPr>
          <a:lstStyle/>
          <a:p>
            <a:pPr marL="0" indent="0">
              <a:lnSpc>
                <a:spcPct val="120000"/>
              </a:lnSpc>
              <a:spcAft>
                <a:spcPct val="50000"/>
              </a:spcAft>
              <a:buNone/>
              <a:defRPr/>
            </a:pPr>
            <a:r>
              <a:rPr lang="el-GR" sz="2200" dirty="0" smtClean="0"/>
              <a:t>Η </a:t>
            </a:r>
            <a:r>
              <a:rPr lang="el-GR" sz="2200" dirty="0" smtClean="0"/>
              <a:t>ηλικία και η γήρανση επηρεάζει αρνητικά τη γνωστική λειτουργία. Η γνωστική λειτουργία έχει πολλές διαστάσεις. Δεν υπάρχουν σαφής απαντήσεις για τις επιδράσεις της ΦΔ σε όλες αυτές τις διαστάσεις.</a:t>
            </a:r>
          </a:p>
          <a:p>
            <a:pPr marL="0" indent="0">
              <a:lnSpc>
                <a:spcPct val="120000"/>
              </a:lnSpc>
              <a:spcAft>
                <a:spcPct val="50000"/>
              </a:spcAft>
              <a:buNone/>
              <a:defRPr/>
            </a:pPr>
            <a:r>
              <a:rPr lang="el-GR" sz="2200" dirty="0" smtClean="0"/>
              <a:t>Τα </a:t>
            </a:r>
            <a:r>
              <a:rPr lang="el-GR" sz="2200" dirty="0" smtClean="0"/>
              <a:t>δραστήρια ηλικιωμένα άτομα μεθοδεύουν πληροφορίες από το περιβάλλον πιο αποτελεσματικά από τα μη δραστήρια.</a:t>
            </a:r>
          </a:p>
          <a:p>
            <a:pPr marL="0" indent="0">
              <a:lnSpc>
                <a:spcPct val="120000"/>
              </a:lnSpc>
              <a:spcAft>
                <a:spcPct val="50000"/>
              </a:spcAft>
              <a:buNone/>
              <a:defRPr/>
            </a:pPr>
            <a:r>
              <a:rPr lang="el-GR" sz="2200" dirty="0" smtClean="0"/>
              <a:t>Οι </a:t>
            </a:r>
            <a:r>
              <a:rPr lang="el-GR" sz="2200" dirty="0" smtClean="0"/>
              <a:t>θετικές επιδράσεις της ΦΔ είναι πιο εμφανείς στις δεξιότητες που απαιτούν γρήγορη επεξεργασία παρά στις αυτοματοποιημένες δεξιότητες. Αποδίδονται στη βελτίωση της κυκλοφορίας του αίματος, την </a:t>
            </a:r>
            <a:r>
              <a:rPr lang="el-GR" sz="2200" dirty="0" err="1" smtClean="0"/>
              <a:t>επανασύνθεση</a:t>
            </a:r>
            <a:r>
              <a:rPr lang="el-GR" sz="2200" dirty="0" smtClean="0"/>
              <a:t> νευρικών κυττάρων και τη συγκέντρωση ορισμένων νευροδιαβιβαστών.</a:t>
            </a:r>
          </a:p>
          <a:p>
            <a:pPr marL="0" indent="0">
              <a:lnSpc>
                <a:spcPct val="120000"/>
              </a:lnSpc>
              <a:spcAft>
                <a:spcPct val="50000"/>
              </a:spcAft>
              <a:buNone/>
              <a:defRPr/>
            </a:pPr>
            <a:r>
              <a:rPr lang="el-GR" sz="2200" dirty="0" smtClean="0"/>
              <a:t>.</a:t>
            </a:r>
            <a:endParaRPr lang="el-GR" sz="22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C00000"/>
          </a:solidFill>
        </p:spPr>
        <p:txBody>
          <a:bodyPr>
            <a:normAutofit fontScale="90000"/>
          </a:bodyPr>
          <a:lstStyle/>
          <a:p>
            <a:r>
              <a:rPr lang="el-GR" dirty="0" smtClean="0">
                <a:solidFill>
                  <a:schemeClr val="bg1"/>
                </a:solidFill>
              </a:rPr>
              <a:t>Κοινωνικά </a:t>
            </a:r>
            <a:r>
              <a:rPr lang="el-GR" dirty="0" smtClean="0">
                <a:solidFill>
                  <a:schemeClr val="bg1"/>
                </a:solidFill>
              </a:rPr>
              <a:t>οφέλη </a:t>
            </a:r>
            <a:r>
              <a:rPr lang="el-GR" dirty="0" smtClean="0">
                <a:solidFill>
                  <a:schemeClr val="bg1"/>
                </a:solidFill>
              </a:rPr>
              <a:t>της </a:t>
            </a:r>
            <a:br>
              <a:rPr lang="el-GR" dirty="0" smtClean="0">
                <a:solidFill>
                  <a:schemeClr val="bg1"/>
                </a:solidFill>
              </a:rPr>
            </a:br>
            <a:r>
              <a:rPr lang="el-GR" dirty="0" smtClean="0">
                <a:solidFill>
                  <a:schemeClr val="bg1"/>
                </a:solidFill>
              </a:rPr>
              <a:t>Φυσικής Δραστηριότητας</a:t>
            </a:r>
            <a:endParaRPr lang="el-GR" dirty="0">
              <a:solidFill>
                <a:schemeClr val="bg1"/>
              </a:solidFill>
            </a:endParaRPr>
          </a:p>
        </p:txBody>
      </p:sp>
      <p:sp>
        <p:nvSpPr>
          <p:cNvPr id="3" name="Θέση περιεχομένου 2"/>
          <p:cNvSpPr>
            <a:spLocks noGrp="1"/>
          </p:cNvSpPr>
          <p:nvPr>
            <p:ph idx="1"/>
          </p:nvPr>
        </p:nvSpPr>
        <p:spPr>
          <a:xfrm>
            <a:off x="457200" y="1783357"/>
            <a:ext cx="8435280" cy="4525963"/>
          </a:xfrm>
        </p:spPr>
        <p:txBody>
          <a:bodyPr>
            <a:noAutofit/>
          </a:bodyPr>
          <a:lstStyle/>
          <a:p>
            <a:pPr marL="0" indent="0">
              <a:lnSpc>
                <a:spcPct val="120000"/>
              </a:lnSpc>
              <a:buNone/>
              <a:defRPr/>
            </a:pPr>
            <a:r>
              <a:rPr lang="el-GR" sz="2400" dirty="0" smtClean="0"/>
              <a:t>Η </a:t>
            </a:r>
            <a:r>
              <a:rPr lang="el-GR" sz="2400" dirty="0" smtClean="0"/>
              <a:t>συμμετοχή σε συστηματική Φυσική Δραστηριότητα (ΦΔ), μέσα από την οποία γίνεται ενίσχυση ρόλων έχει θετικές κοινωνικές επιπτώσεις στα ηλικιωμένα άτομα.</a:t>
            </a:r>
          </a:p>
          <a:p>
            <a:pPr marL="0" indent="0">
              <a:lnSpc>
                <a:spcPct val="120000"/>
              </a:lnSpc>
              <a:buNone/>
              <a:defRPr/>
            </a:pPr>
            <a:r>
              <a:rPr lang="el-GR" sz="2400" dirty="0" smtClean="0"/>
              <a:t>Τους βοηθάει να επαναπροσδιορίσουν τον κοινωνικό τους ρόλο και να ξεπεράσουν τις απώλειες αγαπημένων προσώπων. </a:t>
            </a:r>
          </a:p>
          <a:p>
            <a:pPr marL="0" indent="0">
              <a:lnSpc>
                <a:spcPct val="120000"/>
              </a:lnSpc>
              <a:buNone/>
              <a:defRPr/>
            </a:pPr>
            <a:r>
              <a:rPr lang="el-GR" sz="2400" dirty="0" smtClean="0"/>
              <a:t>Στον </a:t>
            </a:r>
            <a:r>
              <a:rPr lang="el-GR" sz="2400" dirty="0" smtClean="0"/>
              <a:t>πίνακα που ακολουθεί παρουσιάζονται συνοπτικά τα κοινωνικά οφέλη της άσκησης για τους </a:t>
            </a:r>
            <a:r>
              <a:rPr lang="el-GR" sz="2400" dirty="0" smtClean="0"/>
              <a:t>ηλικιωμένους.</a:t>
            </a:r>
            <a:endParaRPr lang="el-GR" sz="2400" dirty="0" smtClean="0"/>
          </a:p>
          <a:p>
            <a:pPr marL="0" indent="0">
              <a:lnSpc>
                <a:spcPct val="120000"/>
              </a:lnSpc>
              <a:buNone/>
              <a:defRPr/>
            </a:pPr>
            <a:endParaRPr lang="el-GR" sz="2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C4726A-630D-4CB4-B088-BAB00F4188E9}" type="slidenum">
              <a:rPr lang="el-GR" smtClean="0"/>
              <a:pPr/>
              <a:t>30</a:t>
            </a:fld>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334963" y="65088"/>
            <a:ext cx="8474075" cy="673576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a:r>
              <a:rPr lang="el-GR" dirty="0" smtClean="0"/>
              <a:t>Να παρουσιάσει σε απλουστευμένη μορφή τις θεωρίες γήρανσης, αλλά και τις δομικές αλλαγές στα συστήματα του οργανισμού που συνοδεύουν τη γήρανση, καθώς και τις λειτουργικές τους συνέπειες.</a:t>
            </a:r>
          </a:p>
          <a:p>
            <a:pPr marL="0"/>
            <a:r>
              <a:rPr lang="el-GR" dirty="0" smtClean="0"/>
              <a:t>Να παρουσιάσει τα φυσιολογικά, ψυχολογικά, αλλά και κοινωνικά οφέλη της φυσικής δραστηριότητας και της συστηματικής άσκησης για τους ηλικιωμένους.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lnSpcReduction="10000"/>
          </a:bodyPr>
          <a:lstStyle/>
          <a:p>
            <a:r>
              <a:rPr lang="el-GR" dirty="0" smtClean="0"/>
              <a:t>Βιολογικές θεωρίες γήρανσης</a:t>
            </a:r>
          </a:p>
          <a:p>
            <a:r>
              <a:rPr lang="el-GR" dirty="0" smtClean="0"/>
              <a:t>Δομικές και λειτουργικές αλλαγές λόγω </a:t>
            </a:r>
            <a:r>
              <a:rPr lang="el-GR" dirty="0" smtClean="0"/>
              <a:t>γήρανσης</a:t>
            </a:r>
            <a:endParaRPr lang="en-US" dirty="0" smtClean="0"/>
          </a:p>
          <a:p>
            <a:r>
              <a:rPr lang="el-GR" dirty="0" smtClean="0"/>
              <a:t>Οφέλη </a:t>
            </a:r>
            <a:r>
              <a:rPr lang="el-GR" dirty="0" smtClean="0"/>
              <a:t>της </a:t>
            </a:r>
            <a:r>
              <a:rPr lang="el-GR" dirty="0" smtClean="0"/>
              <a:t>Φυσικής Δραστηριότητας (ΦΔ) και της άσκησης </a:t>
            </a:r>
            <a:r>
              <a:rPr lang="el-GR" dirty="0" smtClean="0"/>
              <a:t>για τους </a:t>
            </a:r>
            <a:r>
              <a:rPr lang="el-GR" dirty="0" smtClean="0"/>
              <a:t>ηλικιωμένους:</a:t>
            </a:r>
          </a:p>
          <a:p>
            <a:pPr lvl="1"/>
            <a:r>
              <a:rPr lang="el-GR" dirty="0" smtClean="0"/>
              <a:t>Φυσιολογικά οφέλη</a:t>
            </a:r>
          </a:p>
          <a:p>
            <a:pPr lvl="1"/>
            <a:r>
              <a:rPr lang="el-GR" dirty="0" smtClean="0"/>
              <a:t>Ψυχολογικά οφέλη</a:t>
            </a:r>
          </a:p>
          <a:p>
            <a:pPr lvl="1"/>
            <a:r>
              <a:rPr lang="el-GR" dirty="0" smtClean="0"/>
              <a:t>Κοινωνικά οφέλη</a:t>
            </a:r>
            <a:endParaRPr lang="el-GR" dirty="0" smtClean="0"/>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620688"/>
            <a:ext cx="7772400" cy="1470025"/>
          </a:xfrm>
        </p:spPr>
        <p:txBody>
          <a:bodyPr>
            <a:normAutofit fontScale="90000"/>
          </a:bodyPr>
          <a:lstStyle/>
          <a:p>
            <a:r>
              <a:rPr lang="el-GR" dirty="0" smtClean="0"/>
              <a:t>Διαδικασία γήρανσης, φυσιολογικές μεταβολές &amp; οφέλη της άσκησης</a:t>
            </a:r>
            <a:endParaRPr lang="el-GR" dirty="0"/>
          </a:p>
        </p:txBody>
      </p:sp>
      <p:sp>
        <p:nvSpPr>
          <p:cNvPr id="5" name="Υπότιτλος 4"/>
          <p:cNvSpPr>
            <a:spLocks noGrp="1"/>
          </p:cNvSpPr>
          <p:nvPr>
            <p:ph type="subTitle" idx="1"/>
          </p:nvPr>
        </p:nvSpPr>
        <p:spPr>
          <a:xfrm>
            <a:off x="3239852" y="2348880"/>
            <a:ext cx="2664296" cy="622920"/>
          </a:xfrm>
        </p:spPr>
        <p:txBody>
          <a:bodyPr/>
          <a:lstStyle/>
          <a:p>
            <a:r>
              <a:rPr lang="el-GR" dirty="0" smtClean="0"/>
              <a:t>1</a:t>
            </a:r>
            <a:r>
              <a:rPr lang="el-GR" baseline="30000" dirty="0" smtClean="0"/>
              <a:t>η</a:t>
            </a:r>
            <a:r>
              <a:rPr lang="el-GR" dirty="0" smtClean="0"/>
              <a:t> ενότητα</a:t>
            </a:r>
            <a:endParaRPr lang="el-GR" dirty="0"/>
          </a:p>
        </p:txBody>
      </p:sp>
      <p:pic>
        <p:nvPicPr>
          <p:cNvPr id="6" name="Picture 152" descr="https://encrypted-tbn3.gstatic.com/images?q=tbn:ANd9GcTPrnZG_myUpkLmmQL181Z_yeMGkkdc4GUPZov9WNxP8F1Sfg9hQg"/>
          <p:cNvPicPr>
            <a:picLocks noChangeAspect="1" noChangeArrowheads="1"/>
          </p:cNvPicPr>
          <p:nvPr/>
        </p:nvPicPr>
        <p:blipFill>
          <a:blip r:embed="rId3" cstate="print"/>
          <a:srcRect/>
          <a:stretch>
            <a:fillRect/>
          </a:stretch>
        </p:blipFill>
        <p:spPr bwMode="auto">
          <a:xfrm>
            <a:off x="2699792" y="3364185"/>
            <a:ext cx="3743325" cy="3305175"/>
          </a:xfrm>
          <a:prstGeom prst="rect">
            <a:avLst/>
          </a:prstGeom>
          <a:noFill/>
          <a:ln w="9525">
            <a:noFill/>
            <a:miter lim="800000"/>
            <a:headEnd/>
            <a:tailEnd/>
          </a:ln>
        </p:spPr>
      </p:pic>
    </p:spTree>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dirty="0"/>
          </a:p>
        </p:txBody>
      </p:sp>
      <p:sp>
        <p:nvSpPr>
          <p:cNvPr id="5" name="Text Box 5"/>
          <p:cNvSpPr txBox="1">
            <a:spLocks noChangeArrowheads="1"/>
          </p:cNvSpPr>
          <p:nvPr/>
        </p:nvSpPr>
        <p:spPr bwMode="auto">
          <a:xfrm>
            <a:off x="457200" y="516824"/>
            <a:ext cx="8229600" cy="5824351"/>
          </a:xfrm>
          <a:prstGeom prst="rect">
            <a:avLst/>
          </a:prstGeom>
          <a:noFill/>
          <a:ln w="9525">
            <a:noFill/>
            <a:miter lim="800000"/>
            <a:headEnd/>
            <a:tailEnd/>
          </a:ln>
          <a:effectLst/>
        </p:spPr>
        <p:txBody>
          <a:bodyPr>
            <a:spAutoFit/>
          </a:bodyPr>
          <a:lstStyle/>
          <a:p>
            <a:pPr eaLnBrk="0" fontAlgn="base" hangingPunct="0">
              <a:lnSpc>
                <a:spcPct val="120000"/>
              </a:lnSpc>
              <a:spcBef>
                <a:spcPct val="0"/>
              </a:spcBef>
              <a:spcAft>
                <a:spcPct val="0"/>
              </a:spcAft>
              <a:defRPr/>
            </a:pPr>
            <a:r>
              <a:rPr lang="el-GR" sz="2400" dirty="0"/>
              <a:t>Η γήρανση είναι ένα γενικό φαινόμενο που μας επηρεάζει όλους. Είναι μία κατάσταση που οι περισσότεροι από εμάς θα βιώσουμε. </a:t>
            </a:r>
          </a:p>
          <a:p>
            <a:pPr eaLnBrk="0" fontAlgn="base" hangingPunct="0">
              <a:lnSpc>
                <a:spcPct val="120000"/>
              </a:lnSpc>
              <a:spcBef>
                <a:spcPct val="0"/>
              </a:spcBef>
              <a:spcAft>
                <a:spcPct val="0"/>
              </a:spcAft>
              <a:defRPr/>
            </a:pPr>
            <a:endParaRPr lang="el-GR" sz="2400" dirty="0"/>
          </a:p>
          <a:p>
            <a:pPr eaLnBrk="0" fontAlgn="base" hangingPunct="0">
              <a:lnSpc>
                <a:spcPct val="120000"/>
              </a:lnSpc>
              <a:spcBef>
                <a:spcPct val="0"/>
              </a:spcBef>
              <a:spcAft>
                <a:spcPct val="0"/>
              </a:spcAft>
              <a:defRPr/>
            </a:pPr>
            <a:r>
              <a:rPr lang="el-GR" sz="2400" b="1" i="1" dirty="0"/>
              <a:t>Όμως, γιατί κάποιοι άνθρωποι γερνούν πιο γρήγορα από τους άλλους? Γιατί κάποιοι άνθρωποι δεν γερνούν τόσο γρήγορα?</a:t>
            </a:r>
          </a:p>
          <a:p>
            <a:pPr eaLnBrk="0" fontAlgn="base" hangingPunct="0">
              <a:lnSpc>
                <a:spcPct val="120000"/>
              </a:lnSpc>
              <a:spcBef>
                <a:spcPct val="0"/>
              </a:spcBef>
              <a:spcAft>
                <a:spcPct val="0"/>
              </a:spcAft>
              <a:defRPr/>
            </a:pPr>
            <a:endParaRPr lang="el-GR" sz="2400" i="1" dirty="0"/>
          </a:p>
          <a:p>
            <a:pPr eaLnBrk="0" fontAlgn="base" hangingPunct="0">
              <a:lnSpc>
                <a:spcPct val="120000"/>
              </a:lnSpc>
              <a:spcBef>
                <a:spcPct val="0"/>
              </a:spcBef>
              <a:spcAft>
                <a:spcPct val="0"/>
              </a:spcAft>
              <a:defRPr/>
            </a:pPr>
            <a:r>
              <a:rPr lang="el-GR" sz="2400" dirty="0"/>
              <a:t>Η επιστημονική έρευνα συνεχίζεται για να δοθούν απαντήσεις σ’ αυτό το ερώτημα. Έχει διευκρινιστεί ότι, εκτός από τους γενετικούς παράγοντες, σημαντικό ρόλο στη διαδικασία γήρανσης παίζουν και κάποιοι παράγοντες του περιβάλλοντος, όπως: η </a:t>
            </a:r>
            <a:r>
              <a:rPr lang="el-GR" sz="2400" b="1" dirty="0"/>
              <a:t>διατροφή, το άγχος, το κάπνισμα και η φυσική δραστηριότητα</a:t>
            </a:r>
            <a:r>
              <a:rPr lang="el-GR" sz="24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44624"/>
            <a:ext cx="8229600" cy="706090"/>
          </a:xfrm>
        </p:spPr>
        <p:txBody>
          <a:bodyPr>
            <a:noAutofit/>
          </a:bodyPr>
          <a:lstStyle/>
          <a:p>
            <a:r>
              <a:rPr lang="el-GR" dirty="0" smtClean="0"/>
              <a:t>Ορισμός της γήρανσης</a:t>
            </a:r>
          </a:p>
        </p:txBody>
      </p:sp>
      <p:sp>
        <p:nvSpPr>
          <p:cNvPr id="5" name="Θέση περιεχομένου 4"/>
          <p:cNvSpPr>
            <a:spLocks noGrp="1"/>
          </p:cNvSpPr>
          <p:nvPr>
            <p:ph idx="1"/>
          </p:nvPr>
        </p:nvSpPr>
        <p:spPr>
          <a:xfrm>
            <a:off x="457200" y="980728"/>
            <a:ext cx="8229600" cy="5400600"/>
          </a:xfrm>
        </p:spPr>
        <p:txBody>
          <a:bodyPr>
            <a:noAutofit/>
          </a:bodyPr>
          <a:lstStyle/>
          <a:p>
            <a:pPr>
              <a:buNone/>
            </a:pPr>
            <a:r>
              <a:rPr lang="el-GR" sz="2500" dirty="0" smtClean="0"/>
              <a:t>Για την κατανόηση της γήρανσης θα πρέπει να γίνει διαχωρισμός διαφόρων ειδών ηλικίας:</a:t>
            </a:r>
          </a:p>
          <a:p>
            <a:pPr fontAlgn="base">
              <a:spcAft>
                <a:spcPct val="0"/>
              </a:spcAft>
              <a:defRPr/>
            </a:pPr>
            <a:r>
              <a:rPr lang="el-GR" sz="2500" b="1" dirty="0" smtClean="0">
                <a:solidFill>
                  <a:srgbClr val="002060"/>
                </a:solidFill>
              </a:rPr>
              <a:t>Χρονολογική ηλικία</a:t>
            </a:r>
            <a:r>
              <a:rPr lang="el-GR" sz="2500" dirty="0" smtClean="0"/>
              <a:t>. Είναι ο χρόνος που πέρασε από την ημερομηνία γέννησης. </a:t>
            </a:r>
          </a:p>
          <a:p>
            <a:pPr fontAlgn="base">
              <a:spcAft>
                <a:spcPct val="0"/>
              </a:spcAft>
              <a:defRPr/>
            </a:pPr>
            <a:r>
              <a:rPr lang="el-GR" sz="2500" b="1" dirty="0" smtClean="0">
                <a:solidFill>
                  <a:srgbClr val="002060"/>
                </a:solidFill>
              </a:rPr>
              <a:t>Βιολογική ηλικία</a:t>
            </a:r>
            <a:r>
              <a:rPr lang="el-GR" sz="2500" dirty="0" smtClean="0"/>
              <a:t>. Αλλαγές στις φυσιολογικές και βιολογικές λειτουργίες. Δεν είναι ξεκάθαρο πώς υπολογίζεται.</a:t>
            </a:r>
          </a:p>
          <a:p>
            <a:pPr fontAlgn="base">
              <a:spcAft>
                <a:spcPct val="0"/>
              </a:spcAft>
              <a:defRPr/>
            </a:pPr>
            <a:r>
              <a:rPr lang="el-GR" sz="2500" b="1" dirty="0" smtClean="0">
                <a:solidFill>
                  <a:srgbClr val="002060"/>
                </a:solidFill>
              </a:rPr>
              <a:t>Ψυχολογική ηλικία</a:t>
            </a:r>
            <a:r>
              <a:rPr lang="el-GR" sz="2500" dirty="0" smtClean="0"/>
              <a:t>. Αλλαγές στην πνευματική και γνωστική λειτουργία (αυτοεκτίμηση, </a:t>
            </a:r>
            <a:r>
              <a:rPr lang="el-GR" sz="2500" dirty="0" err="1" smtClean="0"/>
              <a:t>αυτοαποτελεσματικότητα</a:t>
            </a:r>
            <a:r>
              <a:rPr lang="el-GR" sz="2500" dirty="0" smtClean="0"/>
              <a:t>, αντίληψη, μνήμη και μάθηση).</a:t>
            </a:r>
          </a:p>
          <a:p>
            <a:pPr fontAlgn="base">
              <a:spcAft>
                <a:spcPct val="0"/>
              </a:spcAft>
              <a:defRPr/>
            </a:pPr>
            <a:r>
              <a:rPr lang="el-GR" sz="2500" b="1" dirty="0" smtClean="0">
                <a:solidFill>
                  <a:srgbClr val="002060"/>
                </a:solidFill>
              </a:rPr>
              <a:t>Κοινωνική ηλικία</a:t>
            </a:r>
            <a:r>
              <a:rPr lang="el-GR" sz="2500" dirty="0" smtClean="0"/>
              <a:t>. Αλλαγές στη συμπεριφορά του ατόμου σε σχέση με την άποψη του για τον κοινωνικό του ρόλο.</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1766</TotalTime>
  <Words>1774</Words>
  <Application>Microsoft Office PowerPoint</Application>
  <PresentationFormat>On-screen Show (4:3)</PresentationFormat>
  <Paragraphs>194</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Θέμα του Office</vt:lpstr>
      <vt:lpstr>ΑΣΚΗΣΗ ΣΤΗΝ ΤΡΙΤΗ ΗΛΙΚΙΑ</vt:lpstr>
      <vt:lpstr>Άδειες Χρήσης</vt:lpstr>
      <vt:lpstr>Χρηματοδότηση</vt:lpstr>
      <vt:lpstr>Σκοποί  ενότητας</vt:lpstr>
      <vt:lpstr>Περιεχόμενα ενότητας</vt:lpstr>
      <vt:lpstr>Χρήση Διατάξεων</vt:lpstr>
      <vt:lpstr>Διαδικασία γήρανσης, φυσιολογικές μεταβολές &amp; οφέλη της άσκησης</vt:lpstr>
      <vt:lpstr>Slide 8</vt:lpstr>
      <vt:lpstr>Ορισμός της γήρανσης</vt:lpstr>
      <vt:lpstr>Βιολογικές θεωρίες γήρανσης</vt:lpstr>
      <vt:lpstr>Κυτταρικές θεωρίες γήρανσης </vt:lpstr>
      <vt:lpstr>Γενετικές θεωρίες γήρανσης </vt:lpstr>
      <vt:lpstr>Θεωρίες ελέγχου γήρανσης </vt:lpstr>
      <vt:lpstr>Δομικές και λειτουργικές αλλαγές λόγω γήρανσης </vt:lpstr>
      <vt:lpstr>Παρεμβάσεις στον τρόπο ζωής: Άσκηση &amp; Συστηματική ΦΔ </vt:lpstr>
      <vt:lpstr>Τα οφέλη της άσκησης για τους ηλικιωμένους </vt:lpstr>
      <vt:lpstr>Φυσιολογικά οφέλη της  Φυσικής Δραστηριότητας</vt:lpstr>
      <vt:lpstr>Slide 18</vt:lpstr>
      <vt:lpstr>Φυσιολογικά οφέλη της ΦΔ: Καρδιοαναπνευστική λειτουργία</vt:lpstr>
      <vt:lpstr>Φυσιολογικά οφέλη της ΦΔ:  Πνευμονική λειτουργία</vt:lpstr>
      <vt:lpstr>Φυσιολογικά οφέλη της ΦΔ:  Αρτηριακή πίεση &amp; Λιπίδια αίματος</vt:lpstr>
      <vt:lpstr>Φυσιολογικά οφέλη της ΦΔ:  Μυϊκή δύναμη και Αντοχή</vt:lpstr>
      <vt:lpstr>Φυσιολογικά οφέλη της ΦΔ: Ευκαμψία </vt:lpstr>
      <vt:lpstr>Ψυχολογικά οφέλη της  Φυσικής Δραστηριότητας</vt:lpstr>
      <vt:lpstr>Slide 25</vt:lpstr>
      <vt:lpstr>Ψυχολογικά οφέλη της ΦΔ:  Ψυχική ευεξία </vt:lpstr>
      <vt:lpstr>Ψυχολογικά οφέλη της ΦΔ:  Κατάθλιψη και άγχος</vt:lpstr>
      <vt:lpstr>Ψυχολογικά οφέλη της ΦΔ:  Γνωστική λειτουργία</vt:lpstr>
      <vt:lpstr>Κοινωνικά οφέλη της  Φυσικής Δραστηριότητας</vt:lpstr>
      <vt:lpstr>Slide 30</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Vasiliki Zisi</cp:lastModifiedBy>
  <cp:revision>167</cp:revision>
  <dcterms:created xsi:type="dcterms:W3CDTF">2012-09-06T09:03:05Z</dcterms:created>
  <dcterms:modified xsi:type="dcterms:W3CDTF">2015-08-11T16:53:44Z</dcterms:modified>
</cp:coreProperties>
</file>