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50"/>
  </p:notesMasterIdLst>
  <p:sldIdLst>
    <p:sldId id="257" r:id="rId3"/>
    <p:sldId id="258" r:id="rId4"/>
    <p:sldId id="324" r:id="rId5"/>
    <p:sldId id="261" r:id="rId6"/>
    <p:sldId id="367" r:id="rId7"/>
    <p:sldId id="368" r:id="rId8"/>
    <p:sldId id="369" r:id="rId9"/>
    <p:sldId id="370" r:id="rId10"/>
    <p:sldId id="371" r:id="rId11"/>
    <p:sldId id="372" r:id="rId12"/>
    <p:sldId id="373" r:id="rId13"/>
    <p:sldId id="374" r:id="rId14"/>
    <p:sldId id="375" r:id="rId15"/>
    <p:sldId id="376" r:id="rId16"/>
    <p:sldId id="377" r:id="rId17"/>
    <p:sldId id="378" r:id="rId18"/>
    <p:sldId id="379" r:id="rId19"/>
    <p:sldId id="380" r:id="rId20"/>
    <p:sldId id="381" r:id="rId21"/>
    <p:sldId id="382" r:id="rId22"/>
    <p:sldId id="383" r:id="rId23"/>
    <p:sldId id="384" r:id="rId24"/>
    <p:sldId id="385" r:id="rId25"/>
    <p:sldId id="386" r:id="rId26"/>
    <p:sldId id="387" r:id="rId27"/>
    <p:sldId id="388" r:id="rId28"/>
    <p:sldId id="389" r:id="rId29"/>
    <p:sldId id="390" r:id="rId30"/>
    <p:sldId id="391" r:id="rId31"/>
    <p:sldId id="392" r:id="rId32"/>
    <p:sldId id="393" r:id="rId33"/>
    <p:sldId id="394" r:id="rId34"/>
    <p:sldId id="395" r:id="rId35"/>
    <p:sldId id="396" r:id="rId36"/>
    <p:sldId id="397" r:id="rId37"/>
    <p:sldId id="398" r:id="rId38"/>
    <p:sldId id="399" r:id="rId39"/>
    <p:sldId id="400" r:id="rId40"/>
    <p:sldId id="401" r:id="rId41"/>
    <p:sldId id="402" r:id="rId42"/>
    <p:sldId id="403" r:id="rId43"/>
    <p:sldId id="404" r:id="rId44"/>
    <p:sldId id="405" r:id="rId45"/>
    <p:sldId id="406" r:id="rId46"/>
    <p:sldId id="407" r:id="rId47"/>
    <p:sldId id="408" r:id="rId48"/>
    <p:sldId id="325" r:id="rId49"/>
  </p:sldIdLst>
  <p:sldSz cx="9144000" cy="6858000" type="screen4x3"/>
  <p:notesSz cx="6858000" cy="9144000"/>
  <p:custDataLst>
    <p:tags r:id="rId5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Pet" initials="N"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663300"/>
    <a:srgbClr val="6600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Φωτεινό στυλ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33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tags" Target="tags/tag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05C097-04B7-44E1-9968-25C5DB2563B3}" type="datetimeFigureOut">
              <a:rPr lang="el-GR" smtClean="0"/>
              <a:pPr/>
              <a:t>5/5/2014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0EBB63-910B-484B-BBB9-ECB9018BB688}" type="slidenum">
              <a:rPr lang="el-GR" smtClean="0"/>
              <a:pPr/>
              <a:t>‹#›</a:t>
            </a:fld>
            <a:endParaRPr lang="el-GR"/>
          </a:p>
        </p:txBody>
      </p:sp>
    </p:spTree>
    <p:extLst>
      <p:ext uri="{BB962C8B-B14F-4D97-AF65-F5344CB8AC3E}">
        <p14:creationId xmlns:p14="http://schemas.microsoft.com/office/powerpoint/2010/main" val="3616633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DC27ACE-FA03-481B-A944-F1F9C7A6C06F}"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l-GR" smtClean="0"/>
              <a:t>Αρχιτεκτονική και Μέθοδοι Σχεδίασης</a:t>
            </a:r>
            <a:endParaRPr lang="el-GR"/>
          </a:p>
        </p:txBody>
      </p:sp>
      <p:sp>
        <p:nvSpPr>
          <p:cNvPr id="6" name="Θέση αριθμού διαφάνειας 5"/>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624041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D626B94-859F-45E2-B6D8-3F4AFDAAC21C}"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l-GR" smtClean="0"/>
              <a:t>Αρχιτεκτονική και Μέθοδοι Σχεδίασης</a:t>
            </a:r>
            <a:endParaRPr lang="el-GR"/>
          </a:p>
        </p:txBody>
      </p:sp>
      <p:sp>
        <p:nvSpPr>
          <p:cNvPr id="6" name="Θέση αριθμού διαφάνειας 5"/>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305576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9CF0188-CD73-4327-92F5-0C2ACE29070A}"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l-GR" smtClean="0"/>
              <a:t>Αρχιτεκτονική και Μέθοδοι Σχεδίασης</a:t>
            </a:r>
            <a:endParaRPr lang="el-GR"/>
          </a:p>
        </p:txBody>
      </p:sp>
      <p:sp>
        <p:nvSpPr>
          <p:cNvPr id="6" name="Θέση αριθμού διαφάνειας 5"/>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1947411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ACC11A5-92E4-41C3-A138-80175CE53EEE}"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l-GR" smtClean="0"/>
              <a:t>Αρχιτεκτονική και Μέθοδοι Σχεδίασης</a:t>
            </a:r>
            <a:endParaRPr lang="el-GR"/>
          </a:p>
        </p:txBody>
      </p:sp>
      <p:sp>
        <p:nvSpPr>
          <p:cNvPr id="6" name="Θέση αριθμού διαφάνειας 5"/>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227403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1B3F53F2-A09B-4F33-86D2-2171A68C2F17}"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l-GR" smtClean="0"/>
              <a:t>Αρχιτεκτονική και Μέθοδοι Σχεδίασης</a:t>
            </a:r>
            <a:endParaRPr lang="el-GR"/>
          </a:p>
        </p:txBody>
      </p:sp>
      <p:sp>
        <p:nvSpPr>
          <p:cNvPr id="6" name="Θέση αριθμού διαφάνειας 5"/>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2552651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B2AC4CEF-F073-49D3-932D-0B9F3A7A3387}" type="datetime1">
              <a:rPr lang="el-GR" smtClean="0"/>
              <a:t>5/5/2014</a:t>
            </a:fld>
            <a:endParaRPr lang="el-GR"/>
          </a:p>
        </p:txBody>
      </p:sp>
      <p:sp>
        <p:nvSpPr>
          <p:cNvPr id="6" name="Θέση υποσέλιδου 5"/>
          <p:cNvSpPr>
            <a:spLocks noGrp="1"/>
          </p:cNvSpPr>
          <p:nvPr>
            <p:ph type="ftr" sz="quarter" idx="11"/>
          </p:nvPr>
        </p:nvSpPr>
        <p:spPr/>
        <p:txBody>
          <a:bodyPr/>
          <a:lstStyle/>
          <a:p>
            <a:r>
              <a:rPr lang="el-GR" smtClean="0"/>
              <a:t>Αρχιτεκτονική και Μέθοδοι Σχεδίασης</a:t>
            </a:r>
            <a:endParaRPr lang="el-GR"/>
          </a:p>
        </p:txBody>
      </p:sp>
      <p:sp>
        <p:nvSpPr>
          <p:cNvPr id="7" name="Θέση αριθμού διαφάνειας 6"/>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3036594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F400F522-D308-4C46-9631-85DCDE932B3B}" type="datetime1">
              <a:rPr lang="el-GR" smtClean="0"/>
              <a:t>5/5/2014</a:t>
            </a:fld>
            <a:endParaRPr lang="el-GR"/>
          </a:p>
        </p:txBody>
      </p:sp>
      <p:sp>
        <p:nvSpPr>
          <p:cNvPr id="8" name="Θέση υποσέλιδου 7"/>
          <p:cNvSpPr>
            <a:spLocks noGrp="1"/>
          </p:cNvSpPr>
          <p:nvPr>
            <p:ph type="ftr" sz="quarter" idx="11"/>
          </p:nvPr>
        </p:nvSpPr>
        <p:spPr/>
        <p:txBody>
          <a:bodyPr/>
          <a:lstStyle/>
          <a:p>
            <a:r>
              <a:rPr lang="el-GR" smtClean="0"/>
              <a:t>Αρχιτεκτονική και Μέθοδοι Σχεδίασης</a:t>
            </a:r>
            <a:endParaRPr lang="el-GR"/>
          </a:p>
        </p:txBody>
      </p:sp>
      <p:sp>
        <p:nvSpPr>
          <p:cNvPr id="9" name="Θέση αριθμού διαφάνειας 8"/>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3074660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D64D696-4110-4762-B606-4FBA003638FA}" type="datetime1">
              <a:rPr lang="el-GR" smtClean="0"/>
              <a:t>5/5/2014</a:t>
            </a:fld>
            <a:endParaRPr lang="el-G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3778247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9B8A22E-252A-4435-8A91-0FD7DD753584}" type="datetime1">
              <a:rPr lang="el-GR" smtClean="0"/>
              <a:t>5/5/2014</a:t>
            </a:fld>
            <a:endParaRPr lang="el-GR"/>
          </a:p>
        </p:txBody>
      </p:sp>
      <p:sp>
        <p:nvSpPr>
          <p:cNvPr id="3" name="Θέση υποσέλιδου 2"/>
          <p:cNvSpPr>
            <a:spLocks noGrp="1"/>
          </p:cNvSpPr>
          <p:nvPr>
            <p:ph type="ftr" sz="quarter" idx="11"/>
          </p:nvPr>
        </p:nvSpPr>
        <p:spPr/>
        <p:txBody>
          <a:bodyPr/>
          <a:lstStyle/>
          <a:p>
            <a:r>
              <a:rPr lang="el-GR" smtClean="0"/>
              <a:t>Αρχιτεκτονική και Μέθοδοι Σχεδίασης</a:t>
            </a:r>
            <a:endParaRPr lang="el-GR"/>
          </a:p>
        </p:txBody>
      </p:sp>
      <p:sp>
        <p:nvSpPr>
          <p:cNvPr id="4" name="Θέση αριθμού διαφάνειας 3"/>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1167687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6BB1BFB-F172-4C6C-AD0E-487A054C8E7F}" type="datetime1">
              <a:rPr lang="el-GR" smtClean="0"/>
              <a:t>5/5/2014</a:t>
            </a:fld>
            <a:endParaRPr lang="el-GR"/>
          </a:p>
        </p:txBody>
      </p:sp>
      <p:sp>
        <p:nvSpPr>
          <p:cNvPr id="6" name="Θέση υποσέλιδου 5"/>
          <p:cNvSpPr>
            <a:spLocks noGrp="1"/>
          </p:cNvSpPr>
          <p:nvPr>
            <p:ph type="ftr" sz="quarter" idx="11"/>
          </p:nvPr>
        </p:nvSpPr>
        <p:spPr/>
        <p:txBody>
          <a:bodyPr/>
          <a:lstStyle/>
          <a:p>
            <a:r>
              <a:rPr lang="el-GR" smtClean="0"/>
              <a:t>Αρχιτεκτονική και Μέθοδοι Σχεδίασης</a:t>
            </a:r>
            <a:endParaRPr lang="el-GR"/>
          </a:p>
        </p:txBody>
      </p:sp>
      <p:sp>
        <p:nvSpPr>
          <p:cNvPr id="7" name="Θέση αριθμού διαφάνειας 6"/>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2437089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C1213E7-D3A6-48AC-AE05-509EA4E0676C}" type="datetime1">
              <a:rPr lang="el-GR" smtClean="0"/>
              <a:t>5/5/2014</a:t>
            </a:fld>
            <a:endParaRPr lang="el-GR"/>
          </a:p>
        </p:txBody>
      </p:sp>
      <p:sp>
        <p:nvSpPr>
          <p:cNvPr id="6" name="Θέση υποσέλιδου 5"/>
          <p:cNvSpPr>
            <a:spLocks noGrp="1"/>
          </p:cNvSpPr>
          <p:nvPr>
            <p:ph type="ftr" sz="quarter" idx="11"/>
          </p:nvPr>
        </p:nvSpPr>
        <p:spPr/>
        <p:txBody>
          <a:bodyPr/>
          <a:lstStyle/>
          <a:p>
            <a:r>
              <a:rPr lang="el-GR" smtClean="0"/>
              <a:t>Αρχιτεκτονική και Μέθοδοι Σχεδίασης</a:t>
            </a:r>
            <a:endParaRPr lang="el-GR"/>
          </a:p>
        </p:txBody>
      </p:sp>
      <p:sp>
        <p:nvSpPr>
          <p:cNvPr id="7" name="Θέση αριθμού διαφάνειας 6"/>
          <p:cNvSpPr>
            <a:spLocks noGrp="1"/>
          </p:cNvSpPr>
          <p:nvPr>
            <p:ph type="sldNum" sz="quarter" idx="12"/>
          </p:nvPr>
        </p:nvSpPr>
        <p:spPr/>
        <p:txBody>
          <a:bodyPr/>
          <a:lstStyle/>
          <a:p>
            <a:fld id="{74B3E41E-24DC-44E5-A242-12538B377EB6}" type="slidenum">
              <a:rPr lang="el-GR" smtClean="0"/>
              <a:pPr/>
              <a:t>‹#›</a:t>
            </a:fld>
            <a:endParaRPr lang="el-GR"/>
          </a:p>
        </p:txBody>
      </p:sp>
    </p:spTree>
    <p:extLst>
      <p:ext uri="{BB962C8B-B14F-4D97-AF65-F5344CB8AC3E}">
        <p14:creationId xmlns:p14="http://schemas.microsoft.com/office/powerpoint/2010/main" val="2895363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08960F-44CE-484C-879C-8FD0FE5CB10F}" type="datetime1">
              <a:rPr lang="el-GR" smtClean="0"/>
              <a:t>5/5/2014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Αρχιτεκτονική και Μέθοδοι Σχεδίασης</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B3E41E-24DC-44E5-A242-12538B377EB6}" type="slidenum">
              <a:rPr lang="el-GR" smtClean="0"/>
              <a:pPr/>
              <a:t>‹#›</a:t>
            </a:fld>
            <a:endParaRPr lang="el-GR"/>
          </a:p>
        </p:txBody>
      </p:sp>
    </p:spTree>
    <p:extLst>
      <p:ext uri="{BB962C8B-B14F-4D97-AF65-F5344CB8AC3E}">
        <p14:creationId xmlns:p14="http://schemas.microsoft.com/office/powerpoint/2010/main" val="4216209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image" Target="../../../Users/George/Desktop/maslow.gif" TargetMode="Externa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http://www.valuebasedmanagement.net/images/picture_alderfer_erg.gif" TargetMode="External"/><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38.xml"/><Relationship Id="rId3" Type="http://schemas.openxmlformats.org/officeDocument/2006/relationships/tags" Target="../tags/tag7.xml"/><Relationship Id="rId7" Type="http://schemas.openxmlformats.org/officeDocument/2006/relationships/slide" Target="slide15.xml"/><Relationship Id="rId12" Type="http://schemas.openxmlformats.org/officeDocument/2006/relationships/slide" Target="slide34.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8.xml"/><Relationship Id="rId11" Type="http://schemas.openxmlformats.org/officeDocument/2006/relationships/slide" Target="slide32.xml"/><Relationship Id="rId5" Type="http://schemas.openxmlformats.org/officeDocument/2006/relationships/slide" Target="slide5.xml"/><Relationship Id="rId10" Type="http://schemas.openxmlformats.org/officeDocument/2006/relationships/slide" Target="slide29.xml"/><Relationship Id="rId4" Type="http://schemas.openxmlformats.org/officeDocument/2006/relationships/slideLayout" Target="../slideLayouts/slideLayout6.xml"/><Relationship Id="rId9" Type="http://schemas.openxmlformats.org/officeDocument/2006/relationships/slide" Target="slide2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27.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188" y="449376"/>
            <a:ext cx="3456432" cy="1146048"/>
          </a:xfrm>
          <a:prstGeom prst="rect">
            <a:avLst/>
          </a:prstGeom>
        </p:spPr>
      </p:pic>
      <p:sp>
        <p:nvSpPr>
          <p:cNvPr id="2" name="Τίτλος 1"/>
          <p:cNvSpPr>
            <a:spLocks noGrp="1"/>
          </p:cNvSpPr>
          <p:nvPr>
            <p:ph type="ctrTitle"/>
          </p:nvPr>
        </p:nvSpPr>
        <p:spPr>
          <a:xfrm>
            <a:off x="755576" y="1628801"/>
            <a:ext cx="7628012" cy="936103"/>
          </a:xfrm>
        </p:spPr>
        <p:txBody>
          <a:bodyPr>
            <a:noAutofit/>
          </a:bodyPr>
          <a:lstStyle/>
          <a:p>
            <a:r>
              <a:rPr lang="el-GR" sz="4100" b="1">
                <a:solidFill>
                  <a:prstClr val="black"/>
                </a:solidFill>
              </a:rPr>
              <a:t>Διοίκηση Ανθρωπίνων Πόρων</a:t>
            </a:r>
            <a:endParaRPr lang="el-GR" sz="4100" dirty="0"/>
          </a:p>
        </p:txBody>
      </p:sp>
      <p:sp>
        <p:nvSpPr>
          <p:cNvPr id="3" name="Θέση περιεχομένου 1"/>
          <p:cNvSpPr>
            <a:spLocks noGrp="1"/>
          </p:cNvSpPr>
          <p:nvPr>
            <p:ph type="subTitle" idx="1"/>
          </p:nvPr>
        </p:nvSpPr>
        <p:spPr>
          <a:xfrm>
            <a:off x="395536" y="2564904"/>
            <a:ext cx="8352928" cy="3092946"/>
          </a:xfrm>
        </p:spPr>
        <p:txBody>
          <a:bodyPr>
            <a:normAutofit/>
          </a:bodyPr>
          <a:lstStyle/>
          <a:p>
            <a:pPr lvl="0">
              <a:lnSpc>
                <a:spcPct val="110000"/>
              </a:lnSpc>
              <a:spcBef>
                <a:spcPts val="0"/>
              </a:spcBef>
              <a:defRPr/>
            </a:pPr>
            <a:r>
              <a:rPr lang="el-GR" sz="3000" b="1" dirty="0">
                <a:solidFill>
                  <a:prstClr val="black"/>
                </a:solidFill>
                <a:cs typeface="Arial" charset="0"/>
              </a:rPr>
              <a:t>Ενότητα </a:t>
            </a:r>
            <a:r>
              <a:rPr lang="en-US" sz="3000" b="1" dirty="0">
                <a:solidFill>
                  <a:prstClr val="black"/>
                </a:solidFill>
                <a:cs typeface="Arial" charset="0"/>
              </a:rPr>
              <a:t>4</a:t>
            </a:r>
            <a:r>
              <a:rPr lang="en-US" sz="3000" b="1" dirty="0" smtClean="0">
                <a:solidFill>
                  <a:prstClr val="black"/>
                </a:solidFill>
                <a:cs typeface="Arial" charset="0"/>
              </a:rPr>
              <a:t>:</a:t>
            </a:r>
            <a:r>
              <a:rPr lang="el-GR" sz="3000" b="1" dirty="0" smtClean="0">
                <a:solidFill>
                  <a:prstClr val="black"/>
                </a:solidFill>
                <a:cs typeface="Arial" charset="0"/>
              </a:rPr>
              <a:t>  </a:t>
            </a:r>
            <a:r>
              <a:rPr lang="el-GR" sz="3000" dirty="0" smtClean="0">
                <a:solidFill>
                  <a:prstClr val="black"/>
                </a:solidFill>
                <a:cs typeface="Arial" charset="0"/>
              </a:rPr>
              <a:t>Αξιολόγηση Ανθρώπινου Δυναμικού</a:t>
            </a:r>
            <a:r>
              <a:rPr lang="en-US" sz="3000" dirty="0" smtClean="0">
                <a:solidFill>
                  <a:prstClr val="black"/>
                </a:solidFill>
                <a:cs typeface="Arial" charset="0"/>
              </a:rPr>
              <a:t>.</a:t>
            </a:r>
            <a:endParaRPr lang="el-GR" sz="3000" dirty="0">
              <a:solidFill>
                <a:prstClr val="black"/>
              </a:solidFill>
              <a:cs typeface="Arial" charset="0"/>
            </a:endParaRPr>
          </a:p>
          <a:p>
            <a:pPr lvl="0">
              <a:lnSpc>
                <a:spcPct val="110000"/>
              </a:lnSpc>
              <a:spcBef>
                <a:spcPts val="0"/>
              </a:spcBef>
              <a:defRPr/>
            </a:pPr>
            <a:r>
              <a:rPr lang="el-GR" sz="3000" dirty="0" smtClean="0">
                <a:solidFill>
                  <a:prstClr val="black"/>
                </a:solidFill>
                <a:cs typeface="Arial" charset="0"/>
              </a:rPr>
              <a:t>Διδάσκων</a:t>
            </a:r>
            <a:r>
              <a:rPr lang="el-GR" sz="3000" dirty="0">
                <a:solidFill>
                  <a:prstClr val="black"/>
                </a:solidFill>
                <a:cs typeface="Arial" charset="0"/>
              </a:rPr>
              <a:t>: </a:t>
            </a:r>
            <a:r>
              <a:rPr lang="el-GR" sz="3000" dirty="0" smtClean="0">
                <a:solidFill>
                  <a:prstClr val="black"/>
                </a:solidFill>
                <a:cs typeface="Arial" charset="0"/>
              </a:rPr>
              <a:t>Γεώργιος </a:t>
            </a:r>
            <a:r>
              <a:rPr lang="el-GR" sz="3000" dirty="0" err="1" smtClean="0">
                <a:solidFill>
                  <a:prstClr val="black"/>
                </a:solidFill>
                <a:cs typeface="Arial" charset="0"/>
              </a:rPr>
              <a:t>Ασπρίδης</a:t>
            </a:r>
            <a:r>
              <a:rPr lang="el-GR" sz="3000" dirty="0" smtClean="0">
                <a:solidFill>
                  <a:prstClr val="black"/>
                </a:solidFill>
                <a:cs typeface="Arial" charset="0"/>
              </a:rPr>
              <a:t>,</a:t>
            </a:r>
          </a:p>
          <a:p>
            <a:pPr lvl="0">
              <a:lnSpc>
                <a:spcPct val="110000"/>
              </a:lnSpc>
              <a:spcBef>
                <a:spcPts val="0"/>
              </a:spcBef>
              <a:spcAft>
                <a:spcPts val="1200"/>
              </a:spcAft>
              <a:defRPr/>
            </a:pPr>
            <a:r>
              <a:rPr lang="el-GR" sz="3000" dirty="0" smtClean="0">
                <a:solidFill>
                  <a:prstClr val="black"/>
                </a:solidFill>
                <a:cs typeface="Arial" charset="0"/>
              </a:rPr>
              <a:t>Επίκουρος Καθηγητής</a:t>
            </a:r>
            <a:r>
              <a:rPr lang="el-GR" sz="3000" dirty="0">
                <a:solidFill>
                  <a:prstClr val="black"/>
                </a:solidFill>
                <a:cs typeface="Arial" charset="0"/>
              </a:rPr>
              <a:t>.</a:t>
            </a:r>
          </a:p>
          <a:p>
            <a:pPr lvl="0">
              <a:lnSpc>
                <a:spcPct val="110000"/>
              </a:lnSpc>
              <a:spcBef>
                <a:spcPts val="0"/>
              </a:spcBef>
              <a:defRPr/>
            </a:pPr>
            <a:r>
              <a:rPr lang="el-GR" sz="3000" dirty="0">
                <a:solidFill>
                  <a:prstClr val="black"/>
                </a:solidFill>
                <a:cs typeface="Arial" charset="0"/>
              </a:rPr>
              <a:t>Τμήμα </a:t>
            </a:r>
            <a:r>
              <a:rPr lang="el-GR" sz="3000" dirty="0" smtClean="0">
                <a:solidFill>
                  <a:prstClr val="black"/>
                </a:solidFill>
                <a:cs typeface="Arial" charset="0"/>
              </a:rPr>
              <a:t>Διοίκησης Επιχειρήσεων</a:t>
            </a:r>
            <a:r>
              <a:rPr lang="el-GR" sz="2800" dirty="0" smtClean="0">
                <a:solidFill>
                  <a:prstClr val="black"/>
                </a:solidFill>
                <a:cs typeface="Arial" charset="0"/>
              </a:rPr>
              <a:t>. </a:t>
            </a:r>
            <a:endParaRPr lang="en-US" sz="2800" b="1" dirty="0">
              <a:solidFill>
                <a:prstClr val="black"/>
              </a:solidFill>
              <a:cs typeface="Arial" charset="0"/>
            </a:endParaRPr>
          </a:p>
          <a:p>
            <a:endParaRPr lang="el-GR" dirty="0"/>
          </a:p>
        </p:txBody>
      </p:sp>
      <p:pic>
        <p:nvPicPr>
          <p:cNvPr id="7" name="Εικόνα 2" descr="Λογότυπο για Άδειες χρήσης Creative Commons, B Y, NC, ND.">
            <a:hlinkClick r:id="rId5" tooltip="Μετάβαση στην Άδεια Χρήσης"/>
          </p:cNvPr>
          <p:cNvPicPr>
            <a:picLocks noChangeAspect="1" noChangeArrowheads="1"/>
          </p:cNvPicPr>
          <p:nvPr/>
        </p:nvPicPr>
        <p:blipFill>
          <a:blip r:embed="rId6" cstate="print"/>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a:hlinkClick r:id="rId7" tooltip="Μετάβαση σε www.edulll.gr"/>
          </p:cNvPr>
          <p:cNvPicPr>
            <a:picLocks noChangeAspect="1" noChangeArrowheads="1"/>
          </p:cNvPicPr>
          <p:nvPr/>
        </p:nvPicPr>
        <p:blipFill>
          <a:blip r:embed="rId8" cstate="print"/>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5066032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Σφάλματα κατά την Αξιολόγηση (2/3)</a:t>
            </a:r>
            <a:endParaRPr lang="el-GR" b="1" dirty="0"/>
          </a:p>
        </p:txBody>
      </p:sp>
      <p:sp>
        <p:nvSpPr>
          <p:cNvPr id="3" name="Θέση περιεχομένου 2"/>
          <p:cNvSpPr>
            <a:spLocks noGrp="1"/>
          </p:cNvSpPr>
          <p:nvPr>
            <p:ph idx="1"/>
          </p:nvPr>
        </p:nvSpPr>
        <p:spPr/>
        <p:txBody>
          <a:bodyPr>
            <a:normAutofit fontScale="85000" lnSpcReduction="20000"/>
          </a:bodyPr>
          <a:lstStyle/>
          <a:p>
            <a:pPr marL="0" indent="0">
              <a:lnSpc>
                <a:spcPct val="120000"/>
              </a:lnSpc>
              <a:spcBef>
                <a:spcPts val="0"/>
              </a:spcBef>
              <a:spcAft>
                <a:spcPts val="600"/>
              </a:spcAft>
              <a:buNone/>
            </a:pPr>
            <a:r>
              <a:rPr lang="el-GR" b="1" dirty="0"/>
              <a:t>ΑΞΙΟΛΟΓΗΤΗΣ</a:t>
            </a:r>
          </a:p>
          <a:p>
            <a:pPr>
              <a:lnSpc>
                <a:spcPct val="120000"/>
              </a:lnSpc>
              <a:spcBef>
                <a:spcPts val="0"/>
              </a:spcBef>
              <a:spcAft>
                <a:spcPts val="600"/>
              </a:spcAft>
            </a:pPr>
            <a:r>
              <a:rPr lang="el-GR" dirty="0"/>
              <a:t>Δεν μπορεί να </a:t>
            </a:r>
            <a:r>
              <a:rPr lang="el-GR" b="1" dirty="0"/>
              <a:t>κρίνει σωστά </a:t>
            </a:r>
            <a:r>
              <a:rPr lang="el-GR" dirty="0"/>
              <a:t>τον υφιστάμενο του κυρίως από </a:t>
            </a:r>
            <a:r>
              <a:rPr lang="el-GR" b="1" dirty="0"/>
              <a:t>προκατάληψη</a:t>
            </a:r>
            <a:r>
              <a:rPr lang="el-GR" dirty="0"/>
              <a:t>.</a:t>
            </a:r>
          </a:p>
          <a:p>
            <a:pPr>
              <a:lnSpc>
                <a:spcPct val="120000"/>
              </a:lnSpc>
              <a:spcBef>
                <a:spcPts val="0"/>
              </a:spcBef>
              <a:spcAft>
                <a:spcPts val="600"/>
              </a:spcAft>
            </a:pPr>
            <a:r>
              <a:rPr lang="el-GR" dirty="0"/>
              <a:t>Δεν έχει </a:t>
            </a:r>
            <a:r>
              <a:rPr lang="el-GR" b="1" dirty="0"/>
              <a:t>πλήρη εικόνα </a:t>
            </a:r>
            <a:r>
              <a:rPr lang="el-GR" dirty="0"/>
              <a:t>του συνόλου των υφισταμένων του.</a:t>
            </a:r>
          </a:p>
          <a:p>
            <a:pPr>
              <a:lnSpc>
                <a:spcPct val="120000"/>
              </a:lnSpc>
              <a:spcBef>
                <a:spcPts val="0"/>
              </a:spcBef>
              <a:spcAft>
                <a:spcPts val="600"/>
              </a:spcAft>
            </a:pPr>
            <a:r>
              <a:rPr lang="el-GR" b="1" dirty="0"/>
              <a:t>Πρόβλημα του μέσου όρου</a:t>
            </a:r>
            <a:r>
              <a:rPr lang="el-GR" dirty="0"/>
              <a:t>. Αποφεύγουν τους ακραίους χαρακτηρισμούς.</a:t>
            </a:r>
          </a:p>
          <a:p>
            <a:pPr>
              <a:lnSpc>
                <a:spcPct val="120000"/>
              </a:lnSpc>
              <a:spcBef>
                <a:spcPts val="0"/>
              </a:spcBef>
              <a:spcAft>
                <a:spcPts val="600"/>
              </a:spcAft>
            </a:pPr>
            <a:r>
              <a:rPr lang="el-GR" dirty="0"/>
              <a:t>Σύμπτωμα της </a:t>
            </a:r>
            <a:r>
              <a:rPr lang="el-GR" i="1" dirty="0"/>
              <a:t>ομοιομορφίας</a:t>
            </a:r>
            <a:r>
              <a:rPr lang="el-GR" dirty="0"/>
              <a:t>.</a:t>
            </a:r>
          </a:p>
          <a:p>
            <a:pPr>
              <a:lnSpc>
                <a:spcPct val="120000"/>
              </a:lnSpc>
              <a:spcBef>
                <a:spcPts val="0"/>
              </a:spcBef>
              <a:spcAft>
                <a:spcPts val="600"/>
              </a:spcAft>
            </a:pPr>
            <a:r>
              <a:rPr lang="el-GR" dirty="0"/>
              <a:t>Σύμπτωμα του </a:t>
            </a:r>
            <a:r>
              <a:rPr lang="el-GR" i="1" dirty="0"/>
              <a:t>συσχετισμού</a:t>
            </a:r>
            <a:r>
              <a:rPr lang="el-GR" dirty="0"/>
              <a:t>.</a:t>
            </a:r>
          </a:p>
          <a:p>
            <a:pPr>
              <a:lnSpc>
                <a:spcPct val="120000"/>
              </a:lnSpc>
              <a:spcBef>
                <a:spcPts val="0"/>
              </a:spcBef>
              <a:spcAft>
                <a:spcPts val="600"/>
              </a:spcAft>
            </a:pPr>
            <a:endParaRPr lang="el-GR" dirty="0"/>
          </a:p>
          <a:p>
            <a:pPr>
              <a:lnSpc>
                <a:spcPct val="120000"/>
              </a:lnSpc>
              <a:spcBef>
                <a:spcPts val="0"/>
              </a:spcBef>
              <a:spcAft>
                <a:spcPts val="600"/>
              </a:spcAft>
            </a:pPr>
            <a:endParaRPr lang="el-GR" b="1" dirty="0"/>
          </a:p>
          <a:p>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10</a:t>
            </a:fld>
            <a:endParaRPr lang="el-GR"/>
          </a:p>
        </p:txBody>
      </p:sp>
    </p:spTree>
    <p:extLst>
      <p:ext uri="{BB962C8B-B14F-4D97-AF65-F5344CB8AC3E}">
        <p14:creationId xmlns:p14="http://schemas.microsoft.com/office/powerpoint/2010/main" val="1081274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Σφάλματα κατά την Αξιολόγηση (3/3)</a:t>
            </a:r>
            <a:endParaRPr lang="el-GR" b="1" dirty="0"/>
          </a:p>
        </p:txBody>
      </p:sp>
      <p:sp>
        <p:nvSpPr>
          <p:cNvPr id="3" name="Θέση περιεχομένου 2"/>
          <p:cNvSpPr>
            <a:spLocks noGrp="1"/>
          </p:cNvSpPr>
          <p:nvPr>
            <p:ph idx="1"/>
          </p:nvPr>
        </p:nvSpPr>
        <p:spPr/>
        <p:txBody>
          <a:bodyPr>
            <a:normAutofit/>
          </a:bodyPr>
          <a:lstStyle/>
          <a:p>
            <a:pPr marL="0" indent="0">
              <a:lnSpc>
                <a:spcPct val="120000"/>
              </a:lnSpc>
              <a:spcBef>
                <a:spcPts val="0"/>
              </a:spcBef>
              <a:spcAft>
                <a:spcPts val="600"/>
              </a:spcAft>
              <a:buNone/>
            </a:pPr>
            <a:r>
              <a:rPr lang="el-GR" sz="3600" b="1" dirty="0"/>
              <a:t>ΑΔΥΝΑΜΙΕΣ ΑΠΟ ΤΟ ΙΔΙΟ ΤΟ ΣΥΣΤΗΜΑ</a:t>
            </a:r>
          </a:p>
          <a:p>
            <a:pPr>
              <a:lnSpc>
                <a:spcPct val="120000"/>
              </a:lnSpc>
              <a:spcBef>
                <a:spcPts val="0"/>
              </a:spcBef>
              <a:spcAft>
                <a:spcPts val="600"/>
              </a:spcAft>
            </a:pPr>
            <a:r>
              <a:rPr lang="el-GR" sz="3600" dirty="0"/>
              <a:t>Καθορισμός κριτηρίων.  </a:t>
            </a:r>
            <a:endParaRPr lang="el-GR" sz="3600" dirty="0" smtClean="0"/>
          </a:p>
          <a:p>
            <a:pPr lvl="1">
              <a:lnSpc>
                <a:spcPct val="120000"/>
              </a:lnSpc>
              <a:spcBef>
                <a:spcPts val="0"/>
              </a:spcBef>
              <a:spcAft>
                <a:spcPts val="600"/>
              </a:spcAft>
            </a:pPr>
            <a:r>
              <a:rPr lang="el-GR" sz="3600" dirty="0" smtClean="0"/>
              <a:t>Τα </a:t>
            </a:r>
            <a:r>
              <a:rPr lang="el-GR" sz="3600" dirty="0"/>
              <a:t>κριτήρια πρέπει να είναι απλά, αντικειμενικά και να χαρακτηρίζονται από σαφήνεια.</a:t>
            </a:r>
          </a:p>
          <a:p>
            <a:pPr>
              <a:lnSpc>
                <a:spcPct val="120000"/>
              </a:lnSpc>
              <a:spcBef>
                <a:spcPts val="0"/>
              </a:spcBef>
              <a:spcAft>
                <a:spcPts val="600"/>
              </a:spcAft>
            </a:pPr>
            <a:endParaRPr lang="el-GR" dirty="0"/>
          </a:p>
          <a:p>
            <a:pPr>
              <a:lnSpc>
                <a:spcPct val="120000"/>
              </a:lnSpc>
              <a:spcBef>
                <a:spcPts val="0"/>
              </a:spcBef>
              <a:spcAft>
                <a:spcPts val="600"/>
              </a:spcAft>
            </a:pPr>
            <a:endParaRPr lang="el-GR" b="1" dirty="0"/>
          </a:p>
          <a:p>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11</a:t>
            </a:fld>
            <a:endParaRPr lang="el-GR"/>
          </a:p>
        </p:txBody>
      </p:sp>
    </p:spTree>
    <p:extLst>
      <p:ext uri="{BB962C8B-B14F-4D97-AF65-F5344CB8AC3E}">
        <p14:creationId xmlns:p14="http://schemas.microsoft.com/office/powerpoint/2010/main" val="1284771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Κριτήρια Αξιολόγησης του ανθρώπινου δυναμικού </a:t>
            </a:r>
            <a:endParaRPr lang="el-GR" b="1" dirty="0"/>
          </a:p>
        </p:txBody>
      </p:sp>
      <p:sp>
        <p:nvSpPr>
          <p:cNvPr id="3" name="Θέση περιεχομένου 2"/>
          <p:cNvSpPr>
            <a:spLocks noGrp="1"/>
          </p:cNvSpPr>
          <p:nvPr>
            <p:ph idx="1"/>
          </p:nvPr>
        </p:nvSpPr>
        <p:spPr/>
        <p:txBody>
          <a:bodyPr>
            <a:normAutofit fontScale="92500" lnSpcReduction="20000"/>
          </a:bodyPr>
          <a:lstStyle/>
          <a:p>
            <a:pPr>
              <a:lnSpc>
                <a:spcPct val="120000"/>
              </a:lnSpc>
              <a:spcBef>
                <a:spcPts val="0"/>
              </a:spcBef>
              <a:spcAft>
                <a:spcPts val="600"/>
              </a:spcAft>
            </a:pPr>
            <a:r>
              <a:rPr lang="el-GR" dirty="0"/>
              <a:t>Ποσοτική - ποιοτική απόδοση.</a:t>
            </a:r>
          </a:p>
          <a:p>
            <a:pPr>
              <a:lnSpc>
                <a:spcPct val="120000"/>
              </a:lnSpc>
              <a:spcBef>
                <a:spcPts val="0"/>
              </a:spcBef>
              <a:spcAft>
                <a:spcPts val="600"/>
              </a:spcAft>
            </a:pPr>
            <a:r>
              <a:rPr lang="el-GR" dirty="0"/>
              <a:t>Γνώση του αντικειμένου.</a:t>
            </a:r>
          </a:p>
          <a:p>
            <a:pPr>
              <a:lnSpc>
                <a:spcPct val="120000"/>
              </a:lnSpc>
              <a:spcBef>
                <a:spcPts val="0"/>
              </a:spcBef>
              <a:spcAft>
                <a:spcPts val="600"/>
              </a:spcAft>
            </a:pPr>
            <a:r>
              <a:rPr lang="el-GR" dirty="0"/>
              <a:t>Οι πρωτοβουλίες που αναλαμβάνονται.</a:t>
            </a:r>
          </a:p>
          <a:p>
            <a:pPr>
              <a:lnSpc>
                <a:spcPct val="120000"/>
              </a:lnSpc>
              <a:spcBef>
                <a:spcPts val="0"/>
              </a:spcBef>
              <a:spcAft>
                <a:spcPts val="600"/>
              </a:spcAft>
            </a:pPr>
            <a:r>
              <a:rPr lang="el-GR" dirty="0"/>
              <a:t>Η κρίση που αντιμετωπίζει σε ζητήματα.</a:t>
            </a:r>
          </a:p>
          <a:p>
            <a:pPr>
              <a:lnSpc>
                <a:spcPct val="120000"/>
              </a:lnSpc>
              <a:spcBef>
                <a:spcPts val="0"/>
              </a:spcBef>
              <a:spcAft>
                <a:spcPts val="600"/>
              </a:spcAft>
            </a:pPr>
            <a:r>
              <a:rPr lang="el-GR" dirty="0"/>
              <a:t>Η διοικητική ικανότητα.</a:t>
            </a:r>
          </a:p>
          <a:p>
            <a:pPr>
              <a:lnSpc>
                <a:spcPct val="120000"/>
              </a:lnSpc>
              <a:spcBef>
                <a:spcPts val="0"/>
              </a:spcBef>
              <a:spcAft>
                <a:spcPts val="600"/>
              </a:spcAft>
            </a:pPr>
            <a:r>
              <a:rPr lang="el-GR" dirty="0"/>
              <a:t>Τα ηγετικά προσόντα.</a:t>
            </a:r>
          </a:p>
          <a:p>
            <a:pPr>
              <a:lnSpc>
                <a:spcPct val="120000"/>
              </a:lnSpc>
              <a:spcBef>
                <a:spcPts val="0"/>
              </a:spcBef>
              <a:spcAft>
                <a:spcPts val="600"/>
              </a:spcAft>
            </a:pPr>
            <a:r>
              <a:rPr lang="el-GR" dirty="0"/>
              <a:t>Ο προγραμματισμός που κάνει.</a:t>
            </a:r>
          </a:p>
          <a:p>
            <a:pPr>
              <a:lnSpc>
                <a:spcPct val="120000"/>
              </a:lnSpc>
              <a:spcBef>
                <a:spcPts val="0"/>
              </a:spcBef>
              <a:spcAft>
                <a:spcPts val="600"/>
              </a:spcAft>
            </a:pPr>
            <a:r>
              <a:rPr lang="el-GR" dirty="0"/>
              <a:t>Η κρίση που αναπτύσσει για ορισμένα ζητήματα.</a:t>
            </a:r>
          </a:p>
          <a:p>
            <a:pPr>
              <a:lnSpc>
                <a:spcPct val="120000"/>
              </a:lnSpc>
              <a:spcBef>
                <a:spcPts val="0"/>
              </a:spcBef>
              <a:spcAft>
                <a:spcPts val="600"/>
              </a:spcAft>
            </a:pPr>
            <a:endParaRPr lang="el-GR" dirty="0"/>
          </a:p>
          <a:p>
            <a:pPr>
              <a:lnSpc>
                <a:spcPct val="120000"/>
              </a:lnSpc>
              <a:spcBef>
                <a:spcPts val="0"/>
              </a:spcBef>
              <a:spcAft>
                <a:spcPts val="600"/>
              </a:spcAft>
            </a:pPr>
            <a:endParaRPr lang="el-GR" b="1" dirty="0"/>
          </a:p>
          <a:p>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12</a:t>
            </a:fld>
            <a:endParaRPr lang="el-GR"/>
          </a:p>
        </p:txBody>
      </p:sp>
    </p:spTree>
    <p:extLst>
      <p:ext uri="{BB962C8B-B14F-4D97-AF65-F5344CB8AC3E}">
        <p14:creationId xmlns:p14="http://schemas.microsoft.com/office/powerpoint/2010/main" val="1911770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Χαρακτηριστικά της Αξιολόγησης του ανθρώπινου δυναμικού </a:t>
            </a:r>
            <a:endParaRPr lang="el-GR" b="1" dirty="0"/>
          </a:p>
        </p:txBody>
      </p:sp>
      <p:sp>
        <p:nvSpPr>
          <p:cNvPr id="3" name="Θέση περιεχομένου 2"/>
          <p:cNvSpPr>
            <a:spLocks noGrp="1"/>
          </p:cNvSpPr>
          <p:nvPr>
            <p:ph idx="1"/>
          </p:nvPr>
        </p:nvSpPr>
        <p:spPr/>
        <p:txBody>
          <a:bodyPr>
            <a:normAutofit/>
          </a:bodyPr>
          <a:lstStyle/>
          <a:p>
            <a:pPr>
              <a:spcBef>
                <a:spcPts val="0"/>
              </a:spcBef>
              <a:spcAft>
                <a:spcPts val="1800"/>
              </a:spcAft>
            </a:pPr>
            <a:r>
              <a:rPr lang="el-GR" dirty="0"/>
              <a:t>Η αξιολόγηση γίνεται μια φορά τον χρόνο τυπικά, ιδανικό 1 φορά το εξάμηνο.</a:t>
            </a:r>
          </a:p>
          <a:p>
            <a:pPr>
              <a:spcBef>
                <a:spcPts val="0"/>
              </a:spcBef>
              <a:spcAft>
                <a:spcPts val="1800"/>
              </a:spcAft>
            </a:pPr>
            <a:r>
              <a:rPr lang="el-GR" dirty="0"/>
              <a:t>Αποτελείται από 2 πρόσωπα, και μερικές φορές από τρίτο</a:t>
            </a:r>
          </a:p>
          <a:p>
            <a:pPr>
              <a:lnSpc>
                <a:spcPct val="120000"/>
              </a:lnSpc>
              <a:spcBef>
                <a:spcPts val="0"/>
              </a:spcBef>
              <a:spcAft>
                <a:spcPts val="600"/>
              </a:spcAft>
            </a:pPr>
            <a:endParaRPr lang="el-GR" b="1" dirty="0"/>
          </a:p>
          <a:p>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13</a:t>
            </a:fld>
            <a:endParaRPr lang="el-GR"/>
          </a:p>
        </p:txBody>
      </p:sp>
    </p:spTree>
    <p:extLst>
      <p:ext uri="{BB962C8B-B14F-4D97-AF65-F5344CB8AC3E}">
        <p14:creationId xmlns:p14="http://schemas.microsoft.com/office/powerpoint/2010/main" val="5407892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Διοίκηση της Απόδοσης </a:t>
            </a:r>
            <a:br>
              <a:rPr lang="el-GR" b="1" dirty="0"/>
            </a:br>
            <a:r>
              <a:rPr lang="el-GR" b="1" dirty="0" smtClean="0"/>
              <a:t>[</a:t>
            </a:r>
            <a:r>
              <a:rPr lang="en-US" b="1" dirty="0" smtClean="0"/>
              <a:t>Performance Management</a:t>
            </a:r>
            <a:r>
              <a:rPr lang="el-GR" b="1" dirty="0" smtClean="0"/>
              <a:t>]</a:t>
            </a:r>
            <a:endParaRPr lang="el-GR" b="1" dirty="0"/>
          </a:p>
        </p:txBody>
      </p:sp>
      <p:sp>
        <p:nvSpPr>
          <p:cNvPr id="3" name="Θέση περιεχομένου 2"/>
          <p:cNvSpPr>
            <a:spLocks noGrp="1"/>
          </p:cNvSpPr>
          <p:nvPr>
            <p:ph idx="1"/>
          </p:nvPr>
        </p:nvSpPr>
        <p:spPr/>
        <p:txBody>
          <a:bodyPr>
            <a:normAutofit fontScale="62500" lnSpcReduction="20000"/>
          </a:bodyPr>
          <a:lstStyle/>
          <a:p>
            <a:pPr>
              <a:spcBef>
                <a:spcPts val="0"/>
              </a:spcBef>
              <a:spcAft>
                <a:spcPts val="1800"/>
              </a:spcAft>
            </a:pPr>
            <a:r>
              <a:rPr lang="el-GR" sz="4000" dirty="0"/>
              <a:t>Η διαδικασία που συμβάλλει στην </a:t>
            </a:r>
            <a:r>
              <a:rPr lang="el-GR" sz="4000" b="1" dirty="0"/>
              <a:t>επίτευξη καλύτερων αποτελεσμάτων</a:t>
            </a:r>
            <a:r>
              <a:rPr lang="el-GR" sz="4000" dirty="0"/>
              <a:t> σε επίπεδο ατόμου, ομάδος και οργανισμού. </a:t>
            </a:r>
          </a:p>
          <a:p>
            <a:pPr>
              <a:spcBef>
                <a:spcPts val="0"/>
              </a:spcBef>
              <a:spcAft>
                <a:spcPts val="1800"/>
              </a:spcAft>
            </a:pPr>
            <a:r>
              <a:rPr lang="el-GR" sz="4000" dirty="0" smtClean="0"/>
              <a:t>Είναι </a:t>
            </a:r>
            <a:r>
              <a:rPr lang="el-GR" sz="4000" dirty="0"/>
              <a:t>μια </a:t>
            </a:r>
            <a:r>
              <a:rPr lang="el-GR" sz="4000" b="1" dirty="0"/>
              <a:t>αλληλουχία δράσεων και συμπεριφορών </a:t>
            </a:r>
            <a:r>
              <a:rPr lang="el-GR" sz="4000" dirty="0"/>
              <a:t>από τους ανθρώπους για την επίτευξη καθημερινών αποτελεσμάτων και βελτίωσης της απόδοσης όλων των στελεχών και συλλειτουργεί με τις υπόλοιπες διαδικασίες </a:t>
            </a:r>
            <a:r>
              <a:rPr lang="en-US" sz="4000" dirty="0" smtClean="0"/>
              <a:t>management</a:t>
            </a:r>
            <a:r>
              <a:rPr lang="el-GR" sz="4000" dirty="0" smtClean="0"/>
              <a:t> </a:t>
            </a:r>
            <a:r>
              <a:rPr lang="el-GR" sz="4000" dirty="0"/>
              <a:t>της επιχείρησης.  </a:t>
            </a:r>
          </a:p>
          <a:p>
            <a:pPr>
              <a:spcBef>
                <a:spcPts val="0"/>
              </a:spcBef>
              <a:spcAft>
                <a:spcPts val="1800"/>
              </a:spcAft>
            </a:pPr>
            <a:r>
              <a:rPr lang="el-GR" sz="4000" dirty="0" smtClean="0"/>
              <a:t>Στοχεύει </a:t>
            </a:r>
            <a:r>
              <a:rPr lang="el-GR" sz="4000" dirty="0"/>
              <a:t>στην εργασιακή επιτυχία των στελεχών, συμβάλλει στην ανάπτυξη των ικανοτήτων τους με στόχο να μεγιστοποιήσουν τη συνεισφορά τους στην επιτυχία της οργάνωσης. </a:t>
            </a:r>
          </a:p>
          <a:p>
            <a:pPr>
              <a:lnSpc>
                <a:spcPct val="120000"/>
              </a:lnSpc>
              <a:spcBef>
                <a:spcPts val="0"/>
              </a:spcBef>
              <a:spcAft>
                <a:spcPts val="600"/>
              </a:spcAft>
            </a:pPr>
            <a:endParaRPr lang="el-GR" b="1" dirty="0"/>
          </a:p>
          <a:p>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14</a:t>
            </a:fld>
            <a:endParaRPr lang="el-GR"/>
          </a:p>
        </p:txBody>
      </p:sp>
    </p:spTree>
    <p:extLst>
      <p:ext uri="{BB962C8B-B14F-4D97-AF65-F5344CB8AC3E}">
        <p14:creationId xmlns:p14="http://schemas.microsoft.com/office/powerpoint/2010/main" val="16116786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a:t>
            </a:r>
            <a:r>
              <a:rPr lang="el-GR" b="1" dirty="0" smtClean="0"/>
              <a:t>Διοίκηση της Απόδοσης </a:t>
            </a:r>
            <a:r>
              <a:rPr lang="el-GR" b="1" dirty="0"/>
              <a:t>και οι λειτουργίες της </a:t>
            </a:r>
            <a:r>
              <a:rPr lang="el-GR" b="1" dirty="0" smtClean="0"/>
              <a:t> Διαχείρισης </a:t>
            </a:r>
            <a:r>
              <a:rPr lang="el-GR" b="1" dirty="0"/>
              <a:t>Ανθρωπίνων Πόρων</a:t>
            </a:r>
          </a:p>
        </p:txBody>
      </p:sp>
      <p:grpSp>
        <p:nvGrpSpPr>
          <p:cNvPr id="28" name="Ομάδα 27" descr="Σχεδιάγραμμα το οποίο δείχνει την διοίκηση της απόδοσης, η οποία αποτελείται από τον προγραμματισμό, την αξιολόγηση, την υποκίνηση, την εκπαίδευση και τις μεταβολές της υπηρεσιακής κατάστασης."/>
          <p:cNvGrpSpPr/>
          <p:nvPr/>
        </p:nvGrpSpPr>
        <p:grpSpPr>
          <a:xfrm>
            <a:off x="539552" y="1700808"/>
            <a:ext cx="8208912" cy="4752381"/>
            <a:chOff x="539552" y="1700808"/>
            <a:chExt cx="8208912" cy="4752381"/>
          </a:xfrm>
        </p:grpSpPr>
        <p:grpSp>
          <p:nvGrpSpPr>
            <p:cNvPr id="25" name="Ομάδα 24"/>
            <p:cNvGrpSpPr/>
            <p:nvPr/>
          </p:nvGrpSpPr>
          <p:grpSpPr>
            <a:xfrm>
              <a:off x="539552" y="1700808"/>
              <a:ext cx="8208912" cy="4752381"/>
              <a:chOff x="539552" y="1700808"/>
              <a:chExt cx="7848872" cy="4752381"/>
            </a:xfrm>
          </p:grpSpPr>
          <p:grpSp>
            <p:nvGrpSpPr>
              <p:cNvPr id="7" name="Ομάδα 6"/>
              <p:cNvGrpSpPr/>
              <p:nvPr/>
            </p:nvGrpSpPr>
            <p:grpSpPr>
              <a:xfrm>
                <a:off x="539552" y="1700808"/>
                <a:ext cx="6840736" cy="4752381"/>
                <a:chOff x="1258888" y="2349499"/>
                <a:chExt cx="6337300" cy="4464052"/>
              </a:xfrm>
            </p:grpSpPr>
            <p:sp>
              <p:nvSpPr>
                <p:cNvPr id="8" name="Oval 5" descr="Σχεδιάγραμμα το οποίο δείχνει την διοίκηση της απόδοσης, η οποία αποτελείται από τον προγραμματισμό, την αξιολόγηση, την υποκίνηση, την εκπαίδευση και τις μεταβολές της υπηρεσιακής κατάστασης."/>
                <p:cNvSpPr>
                  <a:spLocks noChangeArrowheads="1"/>
                </p:cNvSpPr>
                <p:nvPr/>
              </p:nvSpPr>
              <p:spPr bwMode="auto">
                <a:xfrm>
                  <a:off x="3635375" y="4869161"/>
                  <a:ext cx="2808288" cy="194439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l-GR" altLang="el-GR" b="1" dirty="0">
                      <a:latin typeface="Times New Roman" pitchFamily="18" charset="0"/>
                    </a:rPr>
                    <a:t>Αξιολόγηση</a:t>
                  </a:r>
                  <a:r>
                    <a:rPr lang="en-US" altLang="el-GR" b="1" dirty="0">
                      <a:latin typeface="Times New Roman" pitchFamily="18" charset="0"/>
                    </a:rPr>
                    <a:t> </a:t>
                  </a:r>
                  <a:r>
                    <a:rPr lang="el-GR" altLang="el-GR" b="1" dirty="0" smtClean="0">
                      <a:latin typeface="Times New Roman" pitchFamily="18" charset="0"/>
                    </a:rPr>
                    <a:t>της</a:t>
                  </a:r>
                  <a:endParaRPr lang="en-US" altLang="el-GR" b="1" dirty="0">
                    <a:latin typeface="Times New Roman" pitchFamily="18" charset="0"/>
                  </a:endParaRPr>
                </a:p>
                <a:p>
                  <a:pPr algn="ctr" eaLnBrk="1" hangingPunct="1"/>
                  <a:r>
                    <a:rPr lang="el-GR" altLang="el-GR" b="1" dirty="0" smtClean="0">
                      <a:latin typeface="Times New Roman" pitchFamily="18" charset="0"/>
                    </a:rPr>
                    <a:t>απόδοσης</a:t>
                  </a:r>
                  <a:endParaRPr lang="en-US" altLang="el-GR" b="1" dirty="0">
                    <a:latin typeface="Times New Roman" pitchFamily="18" charset="0"/>
                  </a:endParaRPr>
                </a:p>
                <a:p>
                  <a:pPr algn="ctr" eaLnBrk="1" hangingPunct="1"/>
                  <a:r>
                    <a:rPr lang="el-GR" altLang="el-GR" b="1" dirty="0" smtClean="0">
                      <a:latin typeface="Times New Roman" pitchFamily="18" charset="0"/>
                    </a:rPr>
                    <a:t>του</a:t>
                  </a:r>
                  <a:endParaRPr lang="en-US" altLang="el-GR" b="1" dirty="0">
                    <a:latin typeface="Times New Roman" pitchFamily="18" charset="0"/>
                  </a:endParaRPr>
                </a:p>
                <a:p>
                  <a:pPr algn="ctr" eaLnBrk="1" hangingPunct="1"/>
                  <a:r>
                    <a:rPr lang="el-GR" altLang="el-GR" b="1" dirty="0" smtClean="0">
                      <a:latin typeface="Times New Roman" pitchFamily="18" charset="0"/>
                    </a:rPr>
                    <a:t>ανθρώπινου</a:t>
                  </a:r>
                  <a:endParaRPr lang="en-US" altLang="el-GR" b="1" dirty="0">
                    <a:latin typeface="Times New Roman" pitchFamily="18" charset="0"/>
                  </a:endParaRPr>
                </a:p>
                <a:p>
                  <a:pPr algn="ctr" eaLnBrk="1" hangingPunct="1"/>
                  <a:r>
                    <a:rPr lang="el-GR" altLang="el-GR" b="1" dirty="0" smtClean="0">
                      <a:latin typeface="Times New Roman" pitchFamily="18" charset="0"/>
                    </a:rPr>
                    <a:t>δυναμικού</a:t>
                  </a:r>
                  <a:endParaRPr lang="en-US" altLang="el-GR" b="1" dirty="0">
                    <a:latin typeface="Times New Roman" pitchFamily="18" charset="0"/>
                  </a:endParaRPr>
                </a:p>
                <a:p>
                  <a:pPr algn="ctr" eaLnBrk="1" hangingPunct="1"/>
                  <a:endParaRPr lang="el-GR" altLang="el-GR" b="1" dirty="0">
                    <a:latin typeface="Times New Roman" pitchFamily="18" charset="0"/>
                  </a:endParaRPr>
                </a:p>
              </p:txBody>
            </p:sp>
            <p:sp>
              <p:nvSpPr>
                <p:cNvPr id="9" name="Oval 6" descr="[DECORATIVE]"/>
                <p:cNvSpPr>
                  <a:spLocks noChangeArrowheads="1"/>
                </p:cNvSpPr>
                <p:nvPr/>
              </p:nvSpPr>
              <p:spPr bwMode="auto">
                <a:xfrm>
                  <a:off x="1258888" y="4581525"/>
                  <a:ext cx="1944687" cy="1584325"/>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l-GR" altLang="el-GR" b="1" dirty="0">
                      <a:latin typeface="Times New Roman" pitchFamily="18" charset="0"/>
                    </a:rPr>
                    <a:t>Μεταβολές </a:t>
                  </a:r>
                </a:p>
                <a:p>
                  <a:pPr algn="ctr" eaLnBrk="1" hangingPunct="1"/>
                  <a:r>
                    <a:rPr lang="en-US" altLang="el-GR" b="1" dirty="0" smtClean="0">
                      <a:latin typeface="Times New Roman" pitchFamily="18" charset="0"/>
                    </a:rPr>
                    <a:t>υ</a:t>
                  </a:r>
                  <a:r>
                    <a:rPr lang="el-GR" altLang="el-GR" b="1" dirty="0" smtClean="0">
                      <a:latin typeface="Times New Roman" pitchFamily="18" charset="0"/>
                    </a:rPr>
                    <a:t>υπηρεσιακής</a:t>
                  </a:r>
                  <a:endParaRPr lang="el-GR" altLang="el-GR" b="1" dirty="0">
                    <a:latin typeface="Times New Roman" pitchFamily="18" charset="0"/>
                  </a:endParaRPr>
                </a:p>
                <a:p>
                  <a:pPr algn="ctr" eaLnBrk="1" hangingPunct="1"/>
                  <a:r>
                    <a:rPr lang="en-US" altLang="el-GR" b="1" dirty="0" smtClean="0">
                      <a:latin typeface="Times New Roman" pitchFamily="18" charset="0"/>
                    </a:rPr>
                    <a:t>κ</a:t>
                  </a:r>
                  <a:r>
                    <a:rPr lang="el-GR" altLang="el-GR" b="1" dirty="0" err="1" smtClean="0">
                      <a:latin typeface="Times New Roman" pitchFamily="18" charset="0"/>
                    </a:rPr>
                    <a:t>ατάστασης</a:t>
                  </a:r>
                  <a:endParaRPr lang="el-GR" altLang="el-GR" b="1" dirty="0">
                    <a:latin typeface="Times New Roman" pitchFamily="18" charset="0"/>
                  </a:endParaRPr>
                </a:p>
              </p:txBody>
            </p:sp>
            <p:sp>
              <p:nvSpPr>
                <p:cNvPr id="10" name="Oval 7" descr="[DECORATIVE]"/>
                <p:cNvSpPr>
                  <a:spLocks noChangeArrowheads="1"/>
                </p:cNvSpPr>
                <p:nvPr/>
              </p:nvSpPr>
              <p:spPr bwMode="auto">
                <a:xfrm>
                  <a:off x="5795963" y="2349500"/>
                  <a:ext cx="1800225" cy="14398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l-GR" altLang="el-GR" b="1" dirty="0">
                      <a:latin typeface="Times New Roman" pitchFamily="18" charset="0"/>
                    </a:rPr>
                    <a:t>Εκπαίδευση</a:t>
                  </a:r>
                  <a:r>
                    <a:rPr lang="en-US" altLang="el-GR" b="1" dirty="0">
                      <a:latin typeface="Times New Roman" pitchFamily="18" charset="0"/>
                    </a:rPr>
                    <a:t> </a:t>
                  </a:r>
                </a:p>
                <a:p>
                  <a:pPr algn="ctr" eaLnBrk="1" hangingPunct="1"/>
                  <a:r>
                    <a:rPr lang="en-US" altLang="el-GR" b="1" dirty="0">
                      <a:latin typeface="Times New Roman" pitchFamily="18" charset="0"/>
                    </a:rPr>
                    <a:t>και </a:t>
                  </a:r>
                  <a:r>
                    <a:rPr lang="el-GR" altLang="el-GR" b="1" dirty="0" smtClean="0">
                      <a:latin typeface="Times New Roman" pitchFamily="18" charset="0"/>
                    </a:rPr>
                    <a:t>ανάπτυξη</a:t>
                  </a:r>
                  <a:endParaRPr lang="en-US" altLang="el-GR" b="1" dirty="0">
                    <a:latin typeface="Times New Roman" pitchFamily="18" charset="0"/>
                  </a:endParaRPr>
                </a:p>
                <a:p>
                  <a:pPr algn="ctr" eaLnBrk="1" hangingPunct="1"/>
                  <a:r>
                    <a:rPr lang="el-GR" altLang="el-GR" b="1" dirty="0">
                      <a:latin typeface="Times New Roman" pitchFamily="18" charset="0"/>
                    </a:rPr>
                    <a:t>τ</a:t>
                  </a:r>
                  <a:r>
                    <a:rPr lang="el-GR" altLang="el-GR" b="1" dirty="0" smtClean="0">
                      <a:latin typeface="Times New Roman" pitchFamily="18" charset="0"/>
                    </a:rPr>
                    <a:t>ου ανθρώπινου</a:t>
                  </a:r>
                  <a:endParaRPr lang="en-US" altLang="el-GR" b="1" dirty="0">
                    <a:latin typeface="Times New Roman" pitchFamily="18" charset="0"/>
                  </a:endParaRPr>
                </a:p>
                <a:p>
                  <a:pPr algn="ctr" eaLnBrk="1" hangingPunct="1"/>
                  <a:r>
                    <a:rPr lang="el-GR" altLang="el-GR" b="1" dirty="0" smtClean="0">
                      <a:latin typeface="Times New Roman" pitchFamily="18" charset="0"/>
                    </a:rPr>
                    <a:t>δυναμικού</a:t>
                  </a:r>
                  <a:endParaRPr lang="el-GR" altLang="el-GR" b="1" dirty="0">
                    <a:latin typeface="Times New Roman" pitchFamily="18" charset="0"/>
                  </a:endParaRPr>
                </a:p>
              </p:txBody>
            </p:sp>
            <p:grpSp>
              <p:nvGrpSpPr>
                <p:cNvPr id="11" name="Ομάδα 10"/>
                <p:cNvGrpSpPr/>
                <p:nvPr/>
              </p:nvGrpSpPr>
              <p:grpSpPr>
                <a:xfrm>
                  <a:off x="1976501" y="2349499"/>
                  <a:ext cx="3746437" cy="2089151"/>
                  <a:chOff x="1976501" y="2349499"/>
                  <a:chExt cx="3746437" cy="2089151"/>
                </a:xfrm>
              </p:grpSpPr>
              <p:sp>
                <p:nvSpPr>
                  <p:cNvPr id="15" name="Oval 3" descr="[DECORATIVE]"/>
                  <p:cNvSpPr>
                    <a:spLocks noChangeArrowheads="1"/>
                  </p:cNvSpPr>
                  <p:nvPr/>
                </p:nvSpPr>
                <p:spPr bwMode="auto">
                  <a:xfrm>
                    <a:off x="4211638" y="3357563"/>
                    <a:ext cx="1511300" cy="1081087"/>
                  </a:xfrm>
                  <a:prstGeom prst="ellipse">
                    <a:avLst/>
                  </a:prstGeom>
                  <a:solidFill>
                    <a:schemeClr val="accent1"/>
                  </a:solidFill>
                  <a:ln w="12700">
                    <a:solidFill>
                      <a:schemeClr val="tx1"/>
                    </a:solidFill>
                    <a:round/>
                    <a:headEnd/>
                    <a:tailEnd/>
                  </a:ln>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l-GR" altLang="el-GR" b="1" dirty="0">
                        <a:latin typeface="Times New Roman" pitchFamily="18" charset="0"/>
                      </a:rPr>
                      <a:t>Διοίκηση της </a:t>
                    </a:r>
                  </a:p>
                  <a:p>
                    <a:pPr algn="ctr" eaLnBrk="1" hangingPunct="1"/>
                    <a:r>
                      <a:rPr lang="el-GR" altLang="el-GR" b="1" dirty="0">
                        <a:latin typeface="Times New Roman" pitchFamily="18" charset="0"/>
                      </a:rPr>
                      <a:t>Απόδοσης</a:t>
                    </a:r>
                  </a:p>
                </p:txBody>
              </p:sp>
              <p:sp>
                <p:nvSpPr>
                  <p:cNvPr id="16" name="Oval 8" descr="[DECORATIVE]"/>
                  <p:cNvSpPr>
                    <a:spLocks noChangeArrowheads="1"/>
                  </p:cNvSpPr>
                  <p:nvPr/>
                </p:nvSpPr>
                <p:spPr bwMode="auto">
                  <a:xfrm>
                    <a:off x="1976501" y="2349499"/>
                    <a:ext cx="2089150" cy="1584325"/>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l-GR" altLang="el-GR" sz="1600" b="1" dirty="0">
                        <a:latin typeface="Times New Roman" pitchFamily="18" charset="0"/>
                      </a:rPr>
                      <a:t>Προγραμματισμός </a:t>
                    </a:r>
                  </a:p>
                  <a:p>
                    <a:pPr algn="ctr" eaLnBrk="1" hangingPunct="1"/>
                    <a:r>
                      <a:rPr lang="el-GR" altLang="el-GR" sz="1600" b="1" dirty="0" smtClean="0">
                        <a:latin typeface="Times New Roman" pitchFamily="18" charset="0"/>
                      </a:rPr>
                      <a:t>ανθρώπινου δυναμικού</a:t>
                    </a:r>
                    <a:endParaRPr lang="el-GR" altLang="el-GR" sz="1600" b="1" dirty="0">
                      <a:latin typeface="Times New Roman" pitchFamily="18" charset="0"/>
                    </a:endParaRPr>
                  </a:p>
                  <a:p>
                    <a:pPr algn="ctr" eaLnBrk="1" hangingPunct="1"/>
                    <a:r>
                      <a:rPr lang="el-GR" altLang="el-GR" sz="1600" b="1" dirty="0" smtClean="0">
                        <a:latin typeface="Times New Roman" pitchFamily="18" charset="0"/>
                      </a:rPr>
                      <a:t>προσλήψεις</a:t>
                    </a:r>
                    <a:endParaRPr lang="el-GR" altLang="el-GR" sz="1600" b="1" dirty="0">
                      <a:latin typeface="Times New Roman" pitchFamily="18" charset="0"/>
                    </a:endParaRPr>
                  </a:p>
                </p:txBody>
              </p:sp>
            </p:grpSp>
            <p:sp>
              <p:nvSpPr>
                <p:cNvPr id="12" name="Line 9" descr="[DECORATIVE]"/>
                <p:cNvSpPr>
                  <a:spLocks noChangeShapeType="1"/>
                </p:cNvSpPr>
                <p:nvPr/>
              </p:nvSpPr>
              <p:spPr bwMode="auto">
                <a:xfrm flipV="1">
                  <a:off x="5219700" y="3141663"/>
                  <a:ext cx="576263" cy="2159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3" name="Line 11" descr="[DECORATIVE]"/>
                <p:cNvSpPr>
                  <a:spLocks noChangeShapeType="1"/>
                </p:cNvSpPr>
                <p:nvPr/>
              </p:nvSpPr>
              <p:spPr bwMode="auto">
                <a:xfrm>
                  <a:off x="5003800" y="4437063"/>
                  <a:ext cx="0" cy="43209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4" name="Line 12" descr="[DECORATIVE]"/>
                <p:cNvSpPr>
                  <a:spLocks noChangeShapeType="1"/>
                </p:cNvSpPr>
                <p:nvPr/>
              </p:nvSpPr>
              <p:spPr bwMode="auto">
                <a:xfrm flipH="1">
                  <a:off x="3132138" y="4221163"/>
                  <a:ext cx="1225550" cy="7921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21" name="Έλλειψη 20" descr="[DECORATIVE]"/>
              <p:cNvSpPr/>
              <p:nvPr/>
            </p:nvSpPr>
            <p:spPr>
              <a:xfrm>
                <a:off x="6660232" y="4536688"/>
                <a:ext cx="1728192" cy="1412592"/>
              </a:xfrm>
              <a:prstGeom prst="ellipse">
                <a:avLst/>
              </a:prstGeom>
              <a:ln w="3175"/>
            </p:spPr>
            <p:style>
              <a:lnRef idx="2">
                <a:schemeClr val="dk1"/>
              </a:lnRef>
              <a:fillRef idx="1">
                <a:schemeClr val="lt1"/>
              </a:fillRef>
              <a:effectRef idx="0">
                <a:schemeClr val="dk1"/>
              </a:effectRef>
              <a:fontRef idx="minor">
                <a:schemeClr val="dk1"/>
              </a:fontRef>
            </p:style>
            <p:txBody>
              <a:bodyPr rtlCol="0" anchor="ctr"/>
              <a:lstStyle/>
              <a:p>
                <a:pPr algn="ctr"/>
                <a:r>
                  <a:rPr lang="el-GR" b="1" dirty="0" smtClean="0"/>
                  <a:t>Υποκίνηση</a:t>
                </a:r>
                <a:endParaRPr lang="el-GR" b="1" dirty="0"/>
              </a:p>
            </p:txBody>
          </p:sp>
          <p:cxnSp>
            <p:nvCxnSpPr>
              <p:cNvPr id="23" name="Ευθεία γραμμή σύνδεσης 22" descr="[DECORATIVE]"/>
              <p:cNvCxnSpPr>
                <a:stCxn id="21" idx="1"/>
              </p:cNvCxnSpPr>
              <p:nvPr/>
            </p:nvCxnSpPr>
            <p:spPr>
              <a:xfrm flipH="1" flipV="1">
                <a:off x="5220072" y="3693361"/>
                <a:ext cx="1693248" cy="1050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7" name="Ευθεία γραμμή σύνδεσης 26" descr="[DECORATIVE]"/>
            <p:cNvCxnSpPr>
              <a:stCxn id="16" idx="6"/>
              <a:endCxn id="15" idx="1"/>
            </p:cNvCxnSpPr>
            <p:nvPr/>
          </p:nvCxnSpPr>
          <p:spPr>
            <a:xfrm>
              <a:off x="3708263" y="2544136"/>
              <a:ext cx="414678" cy="3983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15</a:t>
            </a:fld>
            <a:endParaRPr lang="el-GR"/>
          </a:p>
        </p:txBody>
      </p:sp>
    </p:spTree>
    <p:custDataLst>
      <p:tags r:id="rId1"/>
    </p:custDataLst>
    <p:extLst>
      <p:ext uri="{BB962C8B-B14F-4D97-AF65-F5344CB8AC3E}">
        <p14:creationId xmlns:p14="http://schemas.microsoft.com/office/powerpoint/2010/main" val="28019106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 Η Διοίκηση </a:t>
            </a:r>
            <a:r>
              <a:rPr lang="el-GR" b="1" dirty="0"/>
              <a:t>της Απόδοσης </a:t>
            </a:r>
            <a:r>
              <a:rPr lang="el-GR" b="1" dirty="0" smtClean="0"/>
              <a:t>περιλαμβάνει:</a:t>
            </a:r>
            <a:endParaRPr lang="el-GR" b="1" dirty="0"/>
          </a:p>
        </p:txBody>
      </p:sp>
      <p:sp>
        <p:nvSpPr>
          <p:cNvPr id="3" name="Θέση περιεχομένου 2"/>
          <p:cNvSpPr>
            <a:spLocks noGrp="1"/>
          </p:cNvSpPr>
          <p:nvPr>
            <p:ph idx="1"/>
          </p:nvPr>
        </p:nvSpPr>
        <p:spPr/>
        <p:txBody>
          <a:bodyPr>
            <a:normAutofit fontScale="92500" lnSpcReduction="10000"/>
          </a:bodyPr>
          <a:lstStyle/>
          <a:p>
            <a:pPr>
              <a:spcBef>
                <a:spcPts val="0"/>
              </a:spcBef>
              <a:spcAft>
                <a:spcPts val="1800"/>
              </a:spcAft>
            </a:pPr>
            <a:r>
              <a:rPr lang="el-GR" sz="4000" dirty="0"/>
              <a:t>Το σχεδιασμό και τον προγραμματισμό.</a:t>
            </a:r>
          </a:p>
          <a:p>
            <a:pPr>
              <a:spcBef>
                <a:spcPts val="0"/>
              </a:spcBef>
              <a:spcAft>
                <a:spcPts val="1800"/>
              </a:spcAft>
            </a:pPr>
            <a:r>
              <a:rPr lang="el-GR" sz="4000" dirty="0"/>
              <a:t>Τη διοίκηση και την καθοδήγηση. </a:t>
            </a:r>
          </a:p>
          <a:p>
            <a:pPr>
              <a:spcBef>
                <a:spcPts val="0"/>
              </a:spcBef>
              <a:spcAft>
                <a:spcPts val="1800"/>
              </a:spcAft>
            </a:pPr>
            <a:r>
              <a:rPr lang="el-GR" sz="4000" dirty="0"/>
              <a:t>Την παρακολούθηση της απόδοσης – αξιολόγησης.</a:t>
            </a:r>
          </a:p>
          <a:p>
            <a:pPr>
              <a:spcBef>
                <a:spcPts val="0"/>
              </a:spcBef>
              <a:spcAft>
                <a:spcPts val="1800"/>
              </a:spcAft>
            </a:pPr>
            <a:r>
              <a:rPr lang="el-GR" sz="4000" dirty="0"/>
              <a:t>Την ανταμοιβή της απόδοσης.</a:t>
            </a:r>
          </a:p>
          <a:p>
            <a:pPr>
              <a:spcBef>
                <a:spcPts val="0"/>
              </a:spcBef>
              <a:spcAft>
                <a:spcPts val="1800"/>
              </a:spcAft>
            </a:pPr>
            <a:r>
              <a:rPr lang="el-GR" sz="4000" dirty="0"/>
              <a:t>Την ανάπτυξη των εργαζομένων.</a:t>
            </a:r>
          </a:p>
          <a:p>
            <a:pPr>
              <a:lnSpc>
                <a:spcPct val="120000"/>
              </a:lnSpc>
              <a:spcBef>
                <a:spcPts val="0"/>
              </a:spcBef>
              <a:spcAft>
                <a:spcPts val="600"/>
              </a:spcAft>
            </a:pPr>
            <a:endParaRPr lang="el-GR" b="1" dirty="0"/>
          </a:p>
          <a:p>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16</a:t>
            </a:fld>
            <a:endParaRPr lang="el-GR"/>
          </a:p>
        </p:txBody>
      </p:sp>
    </p:spTree>
    <p:extLst>
      <p:ext uri="{BB962C8B-B14F-4D97-AF65-F5344CB8AC3E}">
        <p14:creationId xmlns:p14="http://schemas.microsoft.com/office/powerpoint/2010/main" val="4008425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 Οι ατομικοί στόχοι της  Διοίκηση </a:t>
            </a:r>
            <a:r>
              <a:rPr lang="el-GR" b="1" dirty="0"/>
              <a:t>της </a:t>
            </a:r>
            <a:r>
              <a:rPr lang="el-GR" b="1" dirty="0" smtClean="0"/>
              <a:t>Απόδοσης</a:t>
            </a:r>
            <a:endParaRPr lang="el-GR" b="1" dirty="0"/>
          </a:p>
        </p:txBody>
      </p:sp>
      <p:sp>
        <p:nvSpPr>
          <p:cNvPr id="3" name="Θέση περιεχομένου 2"/>
          <p:cNvSpPr>
            <a:spLocks noGrp="1"/>
          </p:cNvSpPr>
          <p:nvPr>
            <p:ph idx="1"/>
            <p:custDataLst>
              <p:tags r:id="rId1"/>
            </p:custDataLst>
          </p:nvPr>
        </p:nvSpPr>
        <p:spPr/>
        <p:txBody>
          <a:bodyPr>
            <a:normAutofit lnSpcReduction="10000"/>
          </a:bodyPr>
          <a:lstStyle/>
          <a:p>
            <a:pPr>
              <a:lnSpc>
                <a:spcPct val="120000"/>
              </a:lnSpc>
              <a:spcBef>
                <a:spcPts val="0"/>
              </a:spcBef>
              <a:spcAft>
                <a:spcPts val="600"/>
              </a:spcAft>
            </a:pPr>
            <a:r>
              <a:rPr lang="en-US" b="1" dirty="0"/>
              <a:t>S </a:t>
            </a:r>
            <a:r>
              <a:rPr lang="en-US" b="1" dirty="0" smtClean="0"/>
              <a:t>-</a:t>
            </a:r>
            <a:r>
              <a:rPr lang="el-GR" b="1" dirty="0" smtClean="0"/>
              <a:t> </a:t>
            </a:r>
            <a:r>
              <a:rPr lang="en-US" b="1" dirty="0"/>
              <a:t>s</a:t>
            </a:r>
            <a:r>
              <a:rPr lang="en-US" b="1" dirty="0" smtClean="0"/>
              <a:t>pecific         </a:t>
            </a:r>
            <a:endParaRPr lang="en-US" b="1" dirty="0"/>
          </a:p>
          <a:p>
            <a:pPr>
              <a:lnSpc>
                <a:spcPct val="120000"/>
              </a:lnSpc>
              <a:spcBef>
                <a:spcPts val="0"/>
              </a:spcBef>
              <a:spcAft>
                <a:spcPts val="600"/>
              </a:spcAft>
            </a:pPr>
            <a:r>
              <a:rPr lang="en-US" b="1" dirty="0"/>
              <a:t>M </a:t>
            </a:r>
            <a:r>
              <a:rPr lang="en-US" b="1" dirty="0" smtClean="0"/>
              <a:t>- measurable   </a:t>
            </a:r>
            <a:endParaRPr lang="en-US" b="1" dirty="0"/>
          </a:p>
          <a:p>
            <a:pPr>
              <a:lnSpc>
                <a:spcPct val="120000"/>
              </a:lnSpc>
              <a:spcBef>
                <a:spcPts val="0"/>
              </a:spcBef>
              <a:spcAft>
                <a:spcPts val="600"/>
              </a:spcAft>
            </a:pPr>
            <a:r>
              <a:rPr lang="en-US" b="1" dirty="0"/>
              <a:t>A </a:t>
            </a:r>
            <a:r>
              <a:rPr lang="en-US" b="1" dirty="0" smtClean="0"/>
              <a:t>- agreed           </a:t>
            </a:r>
            <a:endParaRPr lang="en-US" b="1" dirty="0"/>
          </a:p>
          <a:p>
            <a:pPr>
              <a:lnSpc>
                <a:spcPct val="120000"/>
              </a:lnSpc>
              <a:spcBef>
                <a:spcPts val="0"/>
              </a:spcBef>
              <a:spcAft>
                <a:spcPts val="600"/>
              </a:spcAft>
            </a:pPr>
            <a:r>
              <a:rPr lang="en-US" b="1" dirty="0"/>
              <a:t>R </a:t>
            </a:r>
            <a:r>
              <a:rPr lang="en-US" b="1" dirty="0" smtClean="0"/>
              <a:t>– realistic        </a:t>
            </a:r>
            <a:endParaRPr lang="en-US" b="1" dirty="0"/>
          </a:p>
          <a:p>
            <a:pPr>
              <a:lnSpc>
                <a:spcPct val="120000"/>
              </a:lnSpc>
              <a:spcBef>
                <a:spcPts val="0"/>
              </a:spcBef>
              <a:spcAft>
                <a:spcPts val="600"/>
              </a:spcAft>
            </a:pPr>
            <a:r>
              <a:rPr lang="en-US" b="1" dirty="0"/>
              <a:t>T </a:t>
            </a:r>
            <a:r>
              <a:rPr lang="en-US" b="1" dirty="0" smtClean="0"/>
              <a:t>- timed     </a:t>
            </a:r>
            <a:endParaRPr lang="en-US" b="1" dirty="0"/>
          </a:p>
          <a:p>
            <a:pPr>
              <a:lnSpc>
                <a:spcPct val="120000"/>
              </a:lnSpc>
              <a:spcBef>
                <a:spcPts val="0"/>
              </a:spcBef>
              <a:spcAft>
                <a:spcPts val="600"/>
              </a:spcAft>
            </a:pPr>
            <a:r>
              <a:rPr lang="en-US" b="1" dirty="0"/>
              <a:t>E </a:t>
            </a:r>
            <a:r>
              <a:rPr lang="en-US" b="1" dirty="0" smtClean="0"/>
              <a:t>-extending</a:t>
            </a:r>
            <a:endParaRPr lang="en-US" b="1" dirty="0"/>
          </a:p>
          <a:p>
            <a:pPr>
              <a:lnSpc>
                <a:spcPct val="120000"/>
              </a:lnSpc>
              <a:spcBef>
                <a:spcPts val="0"/>
              </a:spcBef>
              <a:spcAft>
                <a:spcPts val="600"/>
              </a:spcAft>
            </a:pPr>
            <a:r>
              <a:rPr lang="en-US" b="1" dirty="0"/>
              <a:t>R </a:t>
            </a:r>
            <a:r>
              <a:rPr lang="en-US" b="1" dirty="0" smtClean="0"/>
              <a:t>-rewarding</a:t>
            </a:r>
            <a:endParaRPr lang="en-US" b="1" dirty="0"/>
          </a:p>
          <a:p>
            <a:pPr>
              <a:lnSpc>
                <a:spcPct val="120000"/>
              </a:lnSpc>
              <a:spcBef>
                <a:spcPts val="0"/>
              </a:spcBef>
              <a:spcAft>
                <a:spcPts val="600"/>
              </a:spcAft>
            </a:pPr>
            <a:endParaRPr lang="el-GR" b="1" dirty="0"/>
          </a:p>
          <a:p>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17</a:t>
            </a:fld>
            <a:endParaRPr lang="el-GR"/>
          </a:p>
        </p:txBody>
      </p:sp>
    </p:spTree>
    <p:extLst>
      <p:ext uri="{BB962C8B-B14F-4D97-AF65-F5344CB8AC3E}">
        <p14:creationId xmlns:p14="http://schemas.microsoft.com/office/powerpoint/2010/main" val="19841022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 </a:t>
            </a:r>
            <a:r>
              <a:rPr lang="en-US" b="1" dirty="0" smtClean="0"/>
              <a:t>H </a:t>
            </a:r>
            <a:r>
              <a:rPr lang="el-GR" b="1" dirty="0" smtClean="0"/>
              <a:t>Διοίκηση </a:t>
            </a:r>
            <a:r>
              <a:rPr lang="el-GR" b="1" dirty="0"/>
              <a:t>της </a:t>
            </a:r>
            <a:r>
              <a:rPr lang="el-GR" b="1" dirty="0" smtClean="0"/>
              <a:t>Απόδοσης</a:t>
            </a:r>
            <a:r>
              <a:rPr lang="en-US" b="1" dirty="0" smtClean="0"/>
              <a:t> </a:t>
            </a:r>
            <a:r>
              <a:rPr lang="el-GR" b="1" dirty="0" smtClean="0"/>
              <a:t>οφείλει να:</a:t>
            </a:r>
            <a:endParaRPr lang="el-GR" b="1" dirty="0"/>
          </a:p>
        </p:txBody>
      </p:sp>
      <p:sp>
        <p:nvSpPr>
          <p:cNvPr id="3" name="Θέση περιεχομένου 2"/>
          <p:cNvSpPr>
            <a:spLocks noGrp="1"/>
          </p:cNvSpPr>
          <p:nvPr>
            <p:ph idx="1"/>
          </p:nvPr>
        </p:nvSpPr>
        <p:spPr>
          <a:xfrm>
            <a:off x="457200" y="1600200"/>
            <a:ext cx="8229600" cy="4637112"/>
          </a:xfrm>
        </p:spPr>
        <p:txBody>
          <a:bodyPr>
            <a:noAutofit/>
          </a:bodyPr>
          <a:lstStyle/>
          <a:p>
            <a:pPr>
              <a:lnSpc>
                <a:spcPct val="120000"/>
              </a:lnSpc>
              <a:spcBef>
                <a:spcPts val="0"/>
              </a:spcBef>
              <a:spcAft>
                <a:spcPts val="600"/>
              </a:spcAft>
            </a:pPr>
            <a:r>
              <a:rPr lang="el-GR" sz="2400" dirty="0"/>
              <a:t>Γίνεται προς όφελος της εταιρείας.</a:t>
            </a:r>
          </a:p>
          <a:p>
            <a:pPr>
              <a:lnSpc>
                <a:spcPct val="120000"/>
              </a:lnSpc>
              <a:spcBef>
                <a:spcPts val="0"/>
              </a:spcBef>
              <a:spcAft>
                <a:spcPts val="600"/>
              </a:spcAft>
            </a:pPr>
            <a:r>
              <a:rPr lang="el-GR" sz="2400" dirty="0"/>
              <a:t>Έχει ξεκάθαρο προσανατολισμό στη βελτίωση της τρέχουσας και της μελλοντικής απόδοσης.</a:t>
            </a:r>
          </a:p>
          <a:p>
            <a:pPr>
              <a:lnSpc>
                <a:spcPct val="120000"/>
              </a:lnSpc>
              <a:spcBef>
                <a:spcPts val="0"/>
              </a:spcBef>
              <a:spcAft>
                <a:spcPts val="600"/>
              </a:spcAft>
            </a:pPr>
            <a:r>
              <a:rPr lang="el-GR" sz="2400" dirty="0"/>
              <a:t>Αφορά την αξιολόγηση της απόδοσης και της συμπεριφοράς.</a:t>
            </a:r>
          </a:p>
          <a:p>
            <a:pPr>
              <a:lnSpc>
                <a:spcPct val="120000"/>
              </a:lnSpc>
              <a:spcBef>
                <a:spcPts val="0"/>
              </a:spcBef>
              <a:spcAft>
                <a:spcPts val="600"/>
              </a:spcAft>
            </a:pPr>
            <a:r>
              <a:rPr lang="el-GR" sz="2400" dirty="0"/>
              <a:t>Δίνει έμφαση στους εργαζομένους.</a:t>
            </a:r>
          </a:p>
          <a:p>
            <a:pPr>
              <a:lnSpc>
                <a:spcPct val="120000"/>
              </a:lnSpc>
              <a:spcBef>
                <a:spcPts val="0"/>
              </a:spcBef>
              <a:spcAft>
                <a:spcPts val="600"/>
              </a:spcAft>
            </a:pPr>
            <a:r>
              <a:rPr lang="el-GR" sz="2400" dirty="0"/>
              <a:t>Είναι συνεχής διαδικασία.</a:t>
            </a:r>
          </a:p>
          <a:p>
            <a:pPr>
              <a:lnSpc>
                <a:spcPct val="120000"/>
              </a:lnSpc>
              <a:spcBef>
                <a:spcPts val="0"/>
              </a:spcBef>
              <a:spcAft>
                <a:spcPts val="600"/>
              </a:spcAft>
            </a:pPr>
            <a:r>
              <a:rPr lang="el-GR" sz="2400" dirty="0"/>
              <a:t>Επικεντρώνεται στην ανάπτυξη.</a:t>
            </a:r>
          </a:p>
          <a:p>
            <a:pPr>
              <a:lnSpc>
                <a:spcPct val="120000"/>
              </a:lnSpc>
              <a:spcBef>
                <a:spcPts val="0"/>
              </a:spcBef>
              <a:spcAft>
                <a:spcPts val="600"/>
              </a:spcAft>
            </a:pPr>
            <a:r>
              <a:rPr lang="el-GR" sz="2400" dirty="0"/>
              <a:t>Συνδέεται στενά με τον κύκλο δραστηριοτήτων της εταιρείας.</a:t>
            </a:r>
          </a:p>
          <a:p>
            <a:pPr>
              <a:lnSpc>
                <a:spcPct val="120000"/>
              </a:lnSpc>
              <a:spcBef>
                <a:spcPts val="0"/>
              </a:spcBef>
              <a:spcAft>
                <a:spcPts val="600"/>
              </a:spcAft>
            </a:pPr>
            <a:r>
              <a:rPr lang="el-GR" sz="2400" dirty="0"/>
              <a:t>Έχει συγκεκριμένους κοινούς στόχους</a:t>
            </a:r>
            <a:r>
              <a:rPr lang="el-GR" sz="2400" dirty="0" smtClean="0"/>
              <a:t>.</a:t>
            </a:r>
            <a:endParaRPr lang="el-GR" sz="2400" dirty="0"/>
          </a:p>
          <a:p>
            <a:pPr>
              <a:buFont typeface="Wingdings" panose="05000000000000000000" pitchFamily="2" charset="2"/>
              <a:buChar char="ü"/>
            </a:pPr>
            <a:endParaRPr lang="el-GR" sz="2400" dirty="0"/>
          </a:p>
          <a:p>
            <a:pPr marL="0" indent="0">
              <a:buNone/>
            </a:pPr>
            <a:endParaRPr lang="el-GR" sz="2400"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18</a:t>
            </a:fld>
            <a:endParaRPr lang="el-GR"/>
          </a:p>
        </p:txBody>
      </p:sp>
    </p:spTree>
    <p:extLst>
      <p:ext uri="{BB962C8B-B14F-4D97-AF65-F5344CB8AC3E}">
        <p14:creationId xmlns:p14="http://schemas.microsoft.com/office/powerpoint/2010/main" val="37725934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 </a:t>
            </a:r>
            <a:r>
              <a:rPr lang="en-US" b="1" dirty="0" smtClean="0"/>
              <a:t>H </a:t>
            </a:r>
            <a:r>
              <a:rPr lang="el-GR" b="1" dirty="0" smtClean="0"/>
              <a:t>Διοίκηση </a:t>
            </a:r>
            <a:r>
              <a:rPr lang="el-GR" b="1" dirty="0"/>
              <a:t>της </a:t>
            </a:r>
            <a:r>
              <a:rPr lang="el-GR" b="1" dirty="0" smtClean="0"/>
              <a:t>Απόδοσης</a:t>
            </a:r>
            <a:r>
              <a:rPr lang="en-US" b="1" dirty="0" smtClean="0"/>
              <a:t> </a:t>
            </a:r>
            <a:r>
              <a:rPr lang="el-GR" b="1" dirty="0" smtClean="0"/>
              <a:t>δεν πρέπει να:</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a:spcBef>
                <a:spcPts val="0"/>
              </a:spcBef>
              <a:spcAft>
                <a:spcPts val="600"/>
              </a:spcAft>
            </a:pPr>
            <a:r>
              <a:rPr lang="el-GR" sz="2400" dirty="0"/>
              <a:t>Είναι απλή διαδικασία του τμήματος ανθρώπινου δυναμικού.</a:t>
            </a:r>
          </a:p>
          <a:p>
            <a:pPr>
              <a:spcBef>
                <a:spcPts val="0"/>
              </a:spcBef>
              <a:spcAft>
                <a:spcPts val="600"/>
              </a:spcAft>
            </a:pPr>
            <a:r>
              <a:rPr lang="el-GR" sz="2400" dirty="0"/>
              <a:t>Έχει ασαφείς, επιδερμικούς και έξωθεν επιβεβλημένους στόχους.</a:t>
            </a:r>
          </a:p>
          <a:p>
            <a:pPr>
              <a:spcBef>
                <a:spcPts val="0"/>
              </a:spcBef>
              <a:spcAft>
                <a:spcPts val="600"/>
              </a:spcAft>
            </a:pPr>
            <a:r>
              <a:rPr lang="el-GR" sz="2400" dirty="0"/>
              <a:t>Είναι γενικά προσανατολισμένη στη βελτίωση της απόδοσης στο μέλλον και να αφορά μόνο την επιφανειακή αξιολόγηση της προσωπικότητας του εργαζόμενου.</a:t>
            </a:r>
          </a:p>
          <a:p>
            <a:pPr>
              <a:spcBef>
                <a:spcPts val="0"/>
              </a:spcBef>
              <a:spcAft>
                <a:spcPts val="600"/>
              </a:spcAft>
            </a:pPr>
            <a:r>
              <a:rPr lang="el-GR" sz="2400" dirty="0"/>
              <a:t>Δίνει έμφαση στο τυπικό μέρος και καταλήγει σε μια ετήσια ρουτίνα.</a:t>
            </a:r>
          </a:p>
          <a:p>
            <a:pPr>
              <a:spcBef>
                <a:spcPts val="0"/>
              </a:spcBef>
              <a:spcAft>
                <a:spcPts val="600"/>
              </a:spcAft>
            </a:pPr>
            <a:r>
              <a:rPr lang="el-GR" sz="2400" dirty="0"/>
              <a:t>Έχει επικριτικό χαρακτήρα.</a:t>
            </a:r>
          </a:p>
          <a:p>
            <a:pPr>
              <a:spcBef>
                <a:spcPts val="0"/>
              </a:spcBef>
              <a:spcAft>
                <a:spcPts val="600"/>
              </a:spcAft>
            </a:pPr>
            <a:r>
              <a:rPr lang="el-GR" sz="2400" dirty="0"/>
              <a:t>Συνδέεται ελάχιστα με τον κύκλο δραστηριοτήτων της εταιρείας.</a:t>
            </a:r>
          </a:p>
          <a:p>
            <a:pPr>
              <a:buFont typeface="Wingdings" panose="05000000000000000000" pitchFamily="2" charset="2"/>
              <a:buChar char="ü"/>
            </a:pPr>
            <a:endParaRPr lang="el-GR" sz="2400" dirty="0"/>
          </a:p>
          <a:p>
            <a:pPr marL="0" indent="0">
              <a:buNone/>
            </a:pPr>
            <a:endParaRPr lang="el-GR" sz="2400"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19</a:t>
            </a:fld>
            <a:endParaRPr lang="el-GR"/>
          </a:p>
        </p:txBody>
      </p:sp>
    </p:spTree>
    <p:extLst>
      <p:ext uri="{BB962C8B-B14F-4D97-AF65-F5344CB8AC3E}">
        <p14:creationId xmlns:p14="http://schemas.microsoft.com/office/powerpoint/2010/main" val="129984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a:hlinkClick r:id="rId3" tooltip="Μετάβαση στην Άδεια Χρήσης "/>
          </p:cNvPr>
          <p:cNvPicPr>
            <a:picLocks noChangeAspect="1" noChangeArrowheads="1"/>
          </p:cNvPicPr>
          <p:nvPr/>
        </p:nvPicPr>
        <p:blipFill>
          <a:blip r:embed="rId4" cstate="print"/>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846900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 Οι συνέπειες της ανεπαρκούς </a:t>
            </a:r>
            <a:r>
              <a:rPr lang="el-GR" b="1" dirty="0" smtClean="0"/>
              <a:t>Διοίκησης </a:t>
            </a:r>
            <a:r>
              <a:rPr lang="el-GR" b="1" dirty="0"/>
              <a:t>της </a:t>
            </a:r>
            <a:r>
              <a:rPr lang="el-GR" b="1" dirty="0" smtClean="0"/>
              <a:t>Απόδοσης</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a:spcBef>
                <a:spcPts val="0"/>
              </a:spcBef>
              <a:spcAft>
                <a:spcPts val="600"/>
              </a:spcAft>
            </a:pPr>
            <a:r>
              <a:rPr lang="el-GR" sz="3600" dirty="0"/>
              <a:t>Η άσκοπη απώλεια πόρων και ενέργειας.</a:t>
            </a:r>
          </a:p>
          <a:p>
            <a:pPr>
              <a:spcBef>
                <a:spcPts val="0"/>
              </a:spcBef>
              <a:spcAft>
                <a:spcPts val="600"/>
              </a:spcAft>
            </a:pPr>
            <a:r>
              <a:rPr lang="el-GR" sz="3600" dirty="0"/>
              <a:t>Η απογοήτευση.</a:t>
            </a:r>
          </a:p>
          <a:p>
            <a:pPr>
              <a:spcBef>
                <a:spcPts val="0"/>
              </a:spcBef>
              <a:spcAft>
                <a:spcPts val="600"/>
              </a:spcAft>
            </a:pPr>
            <a:r>
              <a:rPr lang="el-GR" sz="3600" dirty="0"/>
              <a:t>Η αδιαφορία.</a:t>
            </a:r>
          </a:p>
          <a:p>
            <a:pPr>
              <a:spcBef>
                <a:spcPts val="0"/>
              </a:spcBef>
              <a:spcAft>
                <a:spcPts val="600"/>
              </a:spcAft>
            </a:pPr>
            <a:r>
              <a:rPr lang="el-GR" sz="3600" dirty="0"/>
              <a:t>Η αποτυχία της αξιοποίησης των ατομικών ικανοτήτων.</a:t>
            </a:r>
          </a:p>
          <a:p>
            <a:pPr>
              <a:spcBef>
                <a:spcPts val="0"/>
              </a:spcBef>
              <a:spcAft>
                <a:spcPts val="600"/>
              </a:spcAft>
            </a:pPr>
            <a:r>
              <a:rPr lang="el-GR" sz="3600" dirty="0"/>
              <a:t>Η απάθεια λόγω της έλλειψης αναγνώρισης.</a:t>
            </a:r>
          </a:p>
          <a:p>
            <a:pPr>
              <a:buFont typeface="Wingdings" panose="05000000000000000000" pitchFamily="2" charset="2"/>
              <a:buChar char="ü"/>
            </a:pPr>
            <a:endParaRPr lang="el-GR" sz="2400" dirty="0"/>
          </a:p>
          <a:p>
            <a:pPr marL="0" indent="0">
              <a:buNone/>
            </a:pPr>
            <a:endParaRPr lang="el-GR" sz="2400"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20</a:t>
            </a:fld>
            <a:endParaRPr lang="el-GR"/>
          </a:p>
        </p:txBody>
      </p:sp>
    </p:spTree>
    <p:extLst>
      <p:ext uri="{BB962C8B-B14F-4D97-AF65-F5344CB8AC3E}">
        <p14:creationId xmlns:p14="http://schemas.microsoft.com/office/powerpoint/2010/main" val="25682854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συνολική αξιολόγηση της απόδοσης</a:t>
            </a:r>
          </a:p>
        </p:txBody>
      </p:sp>
      <p:grpSp>
        <p:nvGrpSpPr>
          <p:cNvPr id="19" name="Ομάδα 18" descr="Σχεδιάγραμμα το οποίο δείχνει ότι η συνολική αξιολόγηση της απόδοσης αποτελείται από την απόδοση έναντι στόχων συν την αξιολόγηση δεξιοτήτων της επιχείρησης."/>
          <p:cNvGrpSpPr/>
          <p:nvPr/>
        </p:nvGrpSpPr>
        <p:grpSpPr>
          <a:xfrm>
            <a:off x="548559" y="2636914"/>
            <a:ext cx="8343921" cy="2322102"/>
            <a:chOff x="548559" y="2636914"/>
            <a:chExt cx="8343921" cy="2322102"/>
          </a:xfrm>
        </p:grpSpPr>
        <p:grpSp>
          <p:nvGrpSpPr>
            <p:cNvPr id="15" name="Ομάδα 14"/>
            <p:cNvGrpSpPr/>
            <p:nvPr/>
          </p:nvGrpSpPr>
          <p:grpSpPr>
            <a:xfrm>
              <a:off x="2842419" y="2636914"/>
              <a:ext cx="6050061" cy="2268686"/>
              <a:chOff x="2842419" y="2708921"/>
              <a:chExt cx="6050061" cy="2268686"/>
            </a:xfrm>
          </p:grpSpPr>
          <p:sp>
            <p:nvSpPr>
              <p:cNvPr id="9" name="Text Box 4" descr="Σχεδιάγραμμα το οποίο δείχνει ότι η συνολική αξιολόγηση της απόδοσης αποτελείται από την απόδοση έναντι στόχων συν την αξιολόγηση δεξιοτήτων της επιχείρησης."/>
              <p:cNvSpPr txBox="1">
                <a:spLocks noChangeArrowheads="1"/>
              </p:cNvSpPr>
              <p:nvPr/>
            </p:nvSpPr>
            <p:spPr bwMode="auto">
              <a:xfrm>
                <a:off x="2842419" y="3356991"/>
                <a:ext cx="579437"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l-GR" altLang="el-GR" sz="5400" b="1" dirty="0">
                    <a:solidFill>
                      <a:schemeClr val="accent1"/>
                    </a:solidFill>
                    <a:latin typeface="Verdana" pitchFamily="34" charset="0"/>
                  </a:rPr>
                  <a:t>+</a:t>
                </a:r>
                <a:endParaRPr lang="el-GR" altLang="el-GR" sz="5400" dirty="0">
                  <a:solidFill>
                    <a:schemeClr val="accent1"/>
                  </a:solidFill>
                </a:endParaRPr>
              </a:p>
            </p:txBody>
          </p:sp>
          <p:grpSp>
            <p:nvGrpSpPr>
              <p:cNvPr id="14" name="Ομάδα 13"/>
              <p:cNvGrpSpPr/>
              <p:nvPr/>
            </p:nvGrpSpPr>
            <p:grpSpPr>
              <a:xfrm>
                <a:off x="3707904" y="2708921"/>
                <a:ext cx="5184576" cy="2268686"/>
                <a:chOff x="3707904" y="2708921"/>
                <a:chExt cx="5184576" cy="2268686"/>
              </a:xfrm>
            </p:grpSpPr>
            <p:sp>
              <p:nvSpPr>
                <p:cNvPr id="10" name="Oval 5" descr="[DECORATIVE]"/>
                <p:cNvSpPr>
                  <a:spLocks noChangeArrowheads="1"/>
                </p:cNvSpPr>
                <p:nvPr/>
              </p:nvSpPr>
              <p:spPr bwMode="auto">
                <a:xfrm>
                  <a:off x="3707904" y="2708921"/>
                  <a:ext cx="2304256" cy="2268686"/>
                </a:xfrm>
                <a:prstGeom prst="ellipse">
                  <a:avLst/>
                </a:prstGeom>
                <a:solidFill>
                  <a:schemeClr val="tx2">
                    <a:lumMod val="75000"/>
                  </a:schemeClr>
                </a:solidFill>
                <a:ln w="9525">
                  <a:solidFill>
                    <a:srgbClr val="000000"/>
                  </a:solidFill>
                  <a:round/>
                  <a:headEnd/>
                  <a:tailEnd/>
                </a:ln>
              </p:spPr>
              <p:txBody>
                <a:bodyPr/>
                <a:lstStyle/>
                <a:p>
                  <a:pPr algn="ctr" fontAlgn="auto">
                    <a:spcBef>
                      <a:spcPts val="0"/>
                    </a:spcBef>
                    <a:spcAft>
                      <a:spcPts val="0"/>
                    </a:spcAft>
                    <a:defRPr/>
                  </a:pPr>
                  <a:r>
                    <a:rPr lang="el-GR" sz="1600" b="1" dirty="0" smtClean="0">
                      <a:solidFill>
                        <a:schemeClr val="bg1"/>
                      </a:solidFill>
                      <a:latin typeface="Times New Roman" pitchFamily="18" charset="0"/>
                      <a:cs typeface="+mn-cs"/>
                    </a:rPr>
                    <a:t>Αξιολόγηση δεξιοτήτων της επιχείρησης</a:t>
                  </a:r>
                </a:p>
                <a:p>
                  <a:pPr algn="ctr" fontAlgn="auto">
                    <a:spcBef>
                      <a:spcPts val="0"/>
                    </a:spcBef>
                    <a:spcAft>
                      <a:spcPts val="0"/>
                    </a:spcAft>
                    <a:defRPr/>
                  </a:pPr>
                  <a:r>
                    <a:rPr lang="el-GR" sz="1600" b="1" dirty="0" smtClean="0">
                      <a:solidFill>
                        <a:schemeClr val="bg1"/>
                      </a:solidFill>
                      <a:latin typeface="Times New Roman" pitchFamily="18" charset="0"/>
                      <a:cs typeface="+mn-cs"/>
                    </a:rPr>
                    <a:t>&amp;</a:t>
                  </a:r>
                  <a:r>
                    <a:rPr lang="el-GR" sz="1600" b="1" dirty="0">
                      <a:solidFill>
                        <a:schemeClr val="bg1"/>
                      </a:solidFill>
                      <a:latin typeface="Times New Roman" pitchFamily="18" charset="0"/>
                      <a:cs typeface="+mn-cs"/>
                    </a:rPr>
                    <a:t/>
                  </a:r>
                  <a:br>
                    <a:rPr lang="el-GR" sz="1600" b="1" dirty="0">
                      <a:solidFill>
                        <a:schemeClr val="bg1"/>
                      </a:solidFill>
                      <a:latin typeface="Times New Roman" pitchFamily="18" charset="0"/>
                      <a:cs typeface="+mn-cs"/>
                    </a:rPr>
                  </a:br>
                  <a:r>
                    <a:rPr lang="el-GR" sz="1600" b="1" dirty="0">
                      <a:solidFill>
                        <a:schemeClr val="bg1"/>
                      </a:solidFill>
                      <a:latin typeface="Times New Roman" pitchFamily="18" charset="0"/>
                      <a:cs typeface="+mn-cs"/>
                    </a:rPr>
                    <a:t>τεχνογνωσία</a:t>
                  </a:r>
                  <a:endParaRPr lang="en-US" sz="1600" b="1" dirty="0">
                    <a:solidFill>
                      <a:schemeClr val="bg1"/>
                    </a:solidFill>
                    <a:latin typeface="Times New Roman" pitchFamily="18" charset="0"/>
                    <a:cs typeface="+mn-cs"/>
                  </a:endParaRPr>
                </a:p>
                <a:p>
                  <a:pPr algn="ctr" fontAlgn="auto">
                    <a:spcBef>
                      <a:spcPts val="0"/>
                    </a:spcBef>
                    <a:spcAft>
                      <a:spcPts val="0"/>
                    </a:spcAft>
                    <a:defRPr/>
                  </a:pPr>
                  <a:r>
                    <a:rPr lang="en-US" b="1" dirty="0">
                      <a:solidFill>
                        <a:schemeClr val="bg1"/>
                      </a:solidFill>
                      <a:latin typeface="Times New Roman" pitchFamily="18" charset="0"/>
                      <a:cs typeface="+mn-cs"/>
                    </a:rPr>
                    <a:t>ΠΩΣ</a:t>
                  </a:r>
                  <a:endParaRPr lang="el-GR" b="1" dirty="0">
                    <a:solidFill>
                      <a:schemeClr val="bg1"/>
                    </a:solidFill>
                    <a:latin typeface="Times New Roman" pitchFamily="18" charset="0"/>
                    <a:cs typeface="+mn-cs"/>
                  </a:endParaRPr>
                </a:p>
                <a:p>
                  <a:pPr fontAlgn="auto">
                    <a:spcBef>
                      <a:spcPts val="0"/>
                    </a:spcBef>
                    <a:spcAft>
                      <a:spcPts val="0"/>
                    </a:spcAft>
                    <a:defRPr/>
                  </a:pPr>
                  <a:endParaRPr lang="el-GR" sz="1600" b="1" dirty="0">
                    <a:solidFill>
                      <a:srgbClr val="FF0000"/>
                    </a:solidFill>
                    <a:latin typeface="Times New Roman" pitchFamily="18" charset="0"/>
                    <a:cs typeface="+mn-cs"/>
                  </a:endParaRPr>
                </a:p>
                <a:p>
                  <a:pPr fontAlgn="auto">
                    <a:spcBef>
                      <a:spcPts val="0"/>
                    </a:spcBef>
                    <a:spcAft>
                      <a:spcPts val="0"/>
                    </a:spcAft>
                    <a:defRPr/>
                  </a:pPr>
                  <a:endParaRPr lang="el-GR" sz="2000" dirty="0">
                    <a:latin typeface="Arial" charset="0"/>
                    <a:cs typeface="+mn-cs"/>
                  </a:endParaRPr>
                </a:p>
              </p:txBody>
            </p:sp>
            <p:grpSp>
              <p:nvGrpSpPr>
                <p:cNvPr id="13" name="Ομάδα 12"/>
                <p:cNvGrpSpPr/>
                <p:nvPr/>
              </p:nvGrpSpPr>
              <p:grpSpPr>
                <a:xfrm>
                  <a:off x="6156176" y="3068960"/>
                  <a:ext cx="2736304" cy="1655440"/>
                  <a:chOff x="6156176" y="3068960"/>
                  <a:chExt cx="2736304" cy="1655440"/>
                </a:xfrm>
              </p:grpSpPr>
              <p:sp>
                <p:nvSpPr>
                  <p:cNvPr id="11" name="AutoShape 6" descr="[DECORATIVE]"/>
                  <p:cNvSpPr>
                    <a:spLocks noChangeArrowheads="1"/>
                  </p:cNvSpPr>
                  <p:nvPr/>
                </p:nvSpPr>
                <p:spPr bwMode="auto">
                  <a:xfrm>
                    <a:off x="6156176" y="3717032"/>
                    <a:ext cx="901403" cy="331094"/>
                  </a:xfrm>
                  <a:prstGeom prst="rightArrow">
                    <a:avLst>
                      <a:gd name="adj1" fmla="val 50000"/>
                      <a:gd name="adj2" fmla="val 150000"/>
                    </a:avLst>
                  </a:prstGeom>
                  <a:solidFill>
                    <a:schemeClr val="accent1"/>
                  </a:solidFill>
                  <a:ln w="9525">
                    <a:solidFill>
                      <a:srgbClr val="000000"/>
                    </a:solidFill>
                    <a:miter lim="800000"/>
                    <a:headEnd/>
                    <a:tailEnd/>
                  </a:ln>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l-GR" altLang="el-GR"/>
                  </a:p>
                </p:txBody>
              </p:sp>
              <p:sp>
                <p:nvSpPr>
                  <p:cNvPr id="12" name="Rectangle 7" descr="[DECORATIVE]"/>
                  <p:cNvSpPr>
                    <a:spLocks noChangeArrowheads="1"/>
                  </p:cNvSpPr>
                  <p:nvPr/>
                </p:nvSpPr>
                <p:spPr bwMode="auto">
                  <a:xfrm>
                    <a:off x="7092950" y="3068960"/>
                    <a:ext cx="1799530" cy="1655440"/>
                  </a:xfrm>
                  <a:prstGeom prst="rect">
                    <a:avLst/>
                  </a:prstGeom>
                  <a:solidFill>
                    <a:schemeClr val="tx2">
                      <a:lumMod val="75000"/>
                    </a:schemeClr>
                  </a:solidFill>
                  <a:ln w="9525">
                    <a:solidFill>
                      <a:srgbClr val="000000"/>
                    </a:solidFill>
                    <a:miter lim="800000"/>
                    <a:headEnd/>
                    <a:tailEnd/>
                  </a:ln>
                </p:spPr>
                <p:txBody>
                  <a:bodyPr/>
                  <a:lstStyle/>
                  <a:p>
                    <a:pPr algn="ctr" fontAlgn="auto">
                      <a:spcBef>
                        <a:spcPts val="0"/>
                      </a:spcBef>
                      <a:spcAft>
                        <a:spcPts val="0"/>
                      </a:spcAft>
                      <a:defRPr/>
                    </a:pPr>
                    <a:endParaRPr lang="el-GR" sz="1000" b="1" dirty="0">
                      <a:latin typeface="Arial" charset="0"/>
                      <a:cs typeface="+mn-cs"/>
                    </a:endParaRPr>
                  </a:p>
                  <a:p>
                    <a:pPr algn="ctr" fontAlgn="auto">
                      <a:spcBef>
                        <a:spcPts val="0"/>
                      </a:spcBef>
                      <a:spcAft>
                        <a:spcPts val="0"/>
                      </a:spcAft>
                      <a:defRPr/>
                    </a:pPr>
                    <a:r>
                      <a:rPr lang="el-GR" sz="1600" b="1" dirty="0">
                        <a:solidFill>
                          <a:schemeClr val="bg1"/>
                        </a:solidFill>
                        <a:latin typeface="Times New Roman" pitchFamily="18" charset="0"/>
                        <a:cs typeface="+mn-cs"/>
                      </a:rPr>
                      <a:t>Συνολική αξιολόγηση απόδοσης</a:t>
                    </a:r>
                  </a:p>
                  <a:p>
                    <a:pPr fontAlgn="auto">
                      <a:spcBef>
                        <a:spcPts val="0"/>
                      </a:spcBef>
                      <a:spcAft>
                        <a:spcPts val="0"/>
                      </a:spcAft>
                      <a:defRPr/>
                    </a:pPr>
                    <a:endParaRPr lang="el-GR" sz="1600" dirty="0">
                      <a:solidFill>
                        <a:schemeClr val="bg1"/>
                      </a:solidFill>
                      <a:latin typeface="Times New Roman" pitchFamily="18" charset="0"/>
                      <a:cs typeface="+mn-cs"/>
                    </a:endParaRPr>
                  </a:p>
                </p:txBody>
              </p:sp>
            </p:grpSp>
          </p:grpSp>
        </p:grpSp>
        <p:sp>
          <p:nvSpPr>
            <p:cNvPr id="18" name="Oval 5" descr="[DECORATIVE]"/>
            <p:cNvSpPr>
              <a:spLocks noChangeArrowheads="1"/>
            </p:cNvSpPr>
            <p:nvPr/>
          </p:nvSpPr>
          <p:spPr bwMode="auto">
            <a:xfrm>
              <a:off x="548559" y="2690330"/>
              <a:ext cx="2304256" cy="2268686"/>
            </a:xfrm>
            <a:prstGeom prst="ellipse">
              <a:avLst/>
            </a:prstGeom>
            <a:solidFill>
              <a:schemeClr val="tx2">
                <a:lumMod val="75000"/>
              </a:schemeClr>
            </a:solidFill>
            <a:ln w="9525">
              <a:solidFill>
                <a:srgbClr val="000000"/>
              </a:solidFill>
              <a:round/>
              <a:headEnd/>
              <a:tailEnd/>
            </a:ln>
          </p:spPr>
          <p:txBody>
            <a:bodyPr/>
            <a:lstStyle/>
            <a:p>
              <a:pPr algn="ctr" fontAlgn="auto">
                <a:spcBef>
                  <a:spcPts val="0"/>
                </a:spcBef>
                <a:spcAft>
                  <a:spcPts val="0"/>
                </a:spcAft>
                <a:defRPr/>
              </a:pPr>
              <a:r>
                <a:rPr lang="el-GR" sz="1600" b="1" dirty="0" smtClean="0">
                  <a:solidFill>
                    <a:schemeClr val="bg1"/>
                  </a:solidFill>
                  <a:latin typeface="Times New Roman" pitchFamily="18" charset="0"/>
                  <a:cs typeface="+mn-cs"/>
                </a:rPr>
                <a:t>Απόδοση έναντι στόχων</a:t>
              </a:r>
            </a:p>
            <a:p>
              <a:pPr algn="ctr" fontAlgn="auto">
                <a:spcBef>
                  <a:spcPts val="0"/>
                </a:spcBef>
                <a:spcAft>
                  <a:spcPts val="0"/>
                </a:spcAft>
                <a:defRPr/>
              </a:pPr>
              <a:r>
                <a:rPr lang="el-GR" sz="1600" b="1" dirty="0" smtClean="0">
                  <a:solidFill>
                    <a:schemeClr val="bg1"/>
                  </a:solidFill>
                  <a:latin typeface="Times New Roman" pitchFamily="18" charset="0"/>
                </a:rPr>
                <a:t>ΤΙ</a:t>
              </a:r>
              <a:endParaRPr lang="el-GR" sz="1600" b="1" dirty="0">
                <a:solidFill>
                  <a:srgbClr val="FF0000"/>
                </a:solidFill>
                <a:latin typeface="Times New Roman" pitchFamily="18" charset="0"/>
                <a:cs typeface="+mn-cs"/>
              </a:endParaRPr>
            </a:p>
            <a:p>
              <a:pPr fontAlgn="auto">
                <a:spcBef>
                  <a:spcPts val="0"/>
                </a:spcBef>
                <a:spcAft>
                  <a:spcPts val="0"/>
                </a:spcAft>
                <a:defRPr/>
              </a:pPr>
              <a:endParaRPr lang="el-GR" sz="2000" dirty="0">
                <a:latin typeface="Arial" charset="0"/>
                <a:cs typeface="+mn-cs"/>
              </a:endParaRPr>
            </a:p>
          </p:txBody>
        </p:sp>
      </p:gr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21</a:t>
            </a:fld>
            <a:endParaRPr lang="el-GR"/>
          </a:p>
        </p:txBody>
      </p:sp>
    </p:spTree>
    <p:custDataLst>
      <p:tags r:id="rId1"/>
    </p:custDataLst>
    <p:extLst>
      <p:ext uri="{BB962C8B-B14F-4D97-AF65-F5344CB8AC3E}">
        <p14:creationId xmlns:p14="http://schemas.microsoft.com/office/powerpoint/2010/main" val="22348432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Η ανατροφοδότηση</a:t>
            </a:r>
          </a:p>
        </p:txBody>
      </p:sp>
      <p:sp>
        <p:nvSpPr>
          <p:cNvPr id="3" name="Θέση περιεχομένου 2"/>
          <p:cNvSpPr>
            <a:spLocks noGrp="1"/>
          </p:cNvSpPr>
          <p:nvPr>
            <p:ph idx="1"/>
            <p:custDataLst>
              <p:tags r:id="rId1"/>
            </p:custDataLst>
          </p:nvPr>
        </p:nvSpPr>
        <p:spPr>
          <a:xfrm>
            <a:off x="457200" y="1412776"/>
            <a:ext cx="8229600" cy="4824536"/>
          </a:xfrm>
        </p:spPr>
        <p:txBody>
          <a:bodyPr>
            <a:noAutofit/>
          </a:bodyPr>
          <a:lstStyle/>
          <a:p>
            <a:pPr>
              <a:spcBef>
                <a:spcPts val="0"/>
              </a:spcBef>
              <a:spcAft>
                <a:spcPts val="2400"/>
              </a:spcAft>
            </a:pPr>
            <a:r>
              <a:rPr lang="en-US" sz="2800" b="1" dirty="0"/>
              <a:t>B </a:t>
            </a:r>
            <a:r>
              <a:rPr lang="en-US" sz="2800" b="1" dirty="0" smtClean="0"/>
              <a:t>-</a:t>
            </a:r>
            <a:r>
              <a:rPr lang="el-GR" sz="2800" b="1" dirty="0" smtClean="0"/>
              <a:t> </a:t>
            </a:r>
            <a:r>
              <a:rPr lang="en-US" sz="2800" b="1" dirty="0" smtClean="0"/>
              <a:t>balanced     </a:t>
            </a:r>
            <a:r>
              <a:rPr lang="en-US" sz="2800" b="1" dirty="0"/>
              <a:t>(</a:t>
            </a:r>
            <a:r>
              <a:rPr lang="el-GR" sz="2800" b="1" dirty="0"/>
              <a:t>Ισορροπημένη) </a:t>
            </a:r>
          </a:p>
          <a:p>
            <a:pPr>
              <a:spcBef>
                <a:spcPts val="0"/>
              </a:spcBef>
              <a:spcAft>
                <a:spcPts val="2400"/>
              </a:spcAft>
            </a:pPr>
            <a:r>
              <a:rPr lang="en-US" sz="2800" b="1" dirty="0"/>
              <a:t>O </a:t>
            </a:r>
            <a:r>
              <a:rPr lang="en-US" sz="2800" b="1" dirty="0" smtClean="0"/>
              <a:t>- observable  </a:t>
            </a:r>
            <a:r>
              <a:rPr lang="en-US" sz="2800" b="1" dirty="0"/>
              <a:t>(</a:t>
            </a:r>
            <a:r>
              <a:rPr lang="el-GR" sz="2800" b="1" dirty="0"/>
              <a:t>Ορατή</a:t>
            </a:r>
            <a:r>
              <a:rPr lang="el-GR" sz="2800" b="1" dirty="0" smtClean="0"/>
              <a:t>)</a:t>
            </a:r>
            <a:endParaRPr lang="el-GR" sz="2800" b="1" dirty="0"/>
          </a:p>
          <a:p>
            <a:pPr>
              <a:spcBef>
                <a:spcPts val="0"/>
              </a:spcBef>
              <a:spcAft>
                <a:spcPts val="2400"/>
              </a:spcAft>
            </a:pPr>
            <a:r>
              <a:rPr lang="en-US" sz="2800" b="1" dirty="0"/>
              <a:t>O </a:t>
            </a:r>
            <a:r>
              <a:rPr lang="en-US" sz="2800" b="1" dirty="0" smtClean="0"/>
              <a:t>- owned         </a:t>
            </a:r>
            <a:r>
              <a:rPr lang="en-US" sz="2800" b="1" dirty="0"/>
              <a:t>(</a:t>
            </a:r>
            <a:r>
              <a:rPr lang="el-GR" sz="2800" b="1" dirty="0"/>
              <a:t>Προσωπική</a:t>
            </a:r>
            <a:r>
              <a:rPr lang="el-GR" sz="2800" b="1" dirty="0" smtClean="0"/>
              <a:t>)</a:t>
            </a:r>
            <a:endParaRPr lang="el-GR" sz="2800" b="1" dirty="0"/>
          </a:p>
          <a:p>
            <a:pPr>
              <a:spcBef>
                <a:spcPts val="0"/>
              </a:spcBef>
              <a:spcAft>
                <a:spcPts val="2400"/>
              </a:spcAft>
            </a:pPr>
            <a:r>
              <a:rPr lang="en-US" sz="2800" b="1" dirty="0"/>
              <a:t>S </a:t>
            </a:r>
            <a:r>
              <a:rPr lang="en-US" sz="2800" b="1" dirty="0" smtClean="0"/>
              <a:t>- specific        </a:t>
            </a:r>
            <a:r>
              <a:rPr lang="en-US" sz="2800" b="1" dirty="0"/>
              <a:t>(</a:t>
            </a:r>
            <a:r>
              <a:rPr lang="el-GR" sz="2800" b="1" dirty="0"/>
              <a:t>Συγκεκριμένη</a:t>
            </a:r>
            <a:r>
              <a:rPr lang="el-GR" sz="2800" b="1" dirty="0" smtClean="0"/>
              <a:t>)</a:t>
            </a:r>
            <a:endParaRPr lang="el-GR" sz="2800" b="1" dirty="0"/>
          </a:p>
          <a:p>
            <a:pPr>
              <a:spcBef>
                <a:spcPts val="0"/>
              </a:spcBef>
              <a:spcAft>
                <a:spcPts val="2400"/>
              </a:spcAft>
            </a:pPr>
            <a:r>
              <a:rPr lang="en-US" sz="2800" b="1" dirty="0"/>
              <a:t>T </a:t>
            </a:r>
            <a:r>
              <a:rPr lang="en-US" sz="2800" b="1" dirty="0" smtClean="0"/>
              <a:t>- timely          </a:t>
            </a:r>
            <a:r>
              <a:rPr lang="en-US" sz="2800" b="1" dirty="0"/>
              <a:t>(</a:t>
            </a:r>
            <a:r>
              <a:rPr lang="el-GR" sz="2800" b="1" dirty="0"/>
              <a:t>Έγκαιρη)</a:t>
            </a:r>
          </a:p>
          <a:p>
            <a:pPr>
              <a:buFont typeface="Wingdings" panose="05000000000000000000" pitchFamily="2" charset="2"/>
              <a:buChar char="ü"/>
            </a:pPr>
            <a:endParaRPr lang="el-GR" sz="2400" dirty="0"/>
          </a:p>
          <a:p>
            <a:pPr marL="0" indent="0">
              <a:buNone/>
            </a:pPr>
            <a:endParaRPr lang="el-GR" sz="2400"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22</a:t>
            </a:fld>
            <a:endParaRPr lang="el-GR"/>
          </a:p>
        </p:txBody>
      </p:sp>
    </p:spTree>
    <p:extLst>
      <p:ext uri="{BB962C8B-B14F-4D97-AF65-F5344CB8AC3E}">
        <p14:creationId xmlns:p14="http://schemas.microsoft.com/office/powerpoint/2010/main" val="8315216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Το πλάνο της ανάπτυξης</a:t>
            </a:r>
          </a:p>
        </p:txBody>
      </p:sp>
      <p:pic>
        <p:nvPicPr>
          <p:cNvPr id="5122" name="Picture 2" descr="Σχεδιάγραμμα από τι αποτελείται ένα πλάνο ανάπτυξης, δηλαδή στοχοθεσία, αξιολόγηση, πλάνο, συλλογή στοιχείων πλάνου."/>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039" y="2060848"/>
            <a:ext cx="8291425"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23</a:t>
            </a:fld>
            <a:endParaRPr lang="el-GR"/>
          </a:p>
        </p:txBody>
      </p:sp>
    </p:spTree>
    <p:custDataLst>
      <p:tags r:id="rId1"/>
    </p:custDataLst>
    <p:extLst>
      <p:ext uri="{BB962C8B-B14F-4D97-AF65-F5344CB8AC3E}">
        <p14:creationId xmlns:p14="http://schemas.microsoft.com/office/powerpoint/2010/main" val="7243592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Παρακίνηση</a:t>
            </a:r>
            <a:endParaRPr lang="el-GR" b="1" dirty="0"/>
          </a:p>
        </p:txBody>
      </p:sp>
      <p:sp>
        <p:nvSpPr>
          <p:cNvPr id="3" name="Θέση περιεχομένου 2"/>
          <p:cNvSpPr>
            <a:spLocks noGrp="1"/>
          </p:cNvSpPr>
          <p:nvPr>
            <p:ph idx="1"/>
            <p:custDataLst>
              <p:tags r:id="rId1"/>
            </p:custDataLst>
          </p:nvPr>
        </p:nvSpPr>
        <p:spPr>
          <a:xfrm>
            <a:off x="457200" y="1196752"/>
            <a:ext cx="8229600" cy="5112568"/>
          </a:xfrm>
        </p:spPr>
        <p:txBody>
          <a:bodyPr>
            <a:noAutofit/>
          </a:bodyPr>
          <a:lstStyle/>
          <a:p>
            <a:r>
              <a:rPr lang="el-GR" sz="2400" dirty="0"/>
              <a:t>Προέρχεται από τη λέξη </a:t>
            </a:r>
            <a:r>
              <a:rPr lang="en-US" sz="2400" dirty="0" smtClean="0"/>
              <a:t>motivation</a:t>
            </a:r>
            <a:r>
              <a:rPr lang="el-GR" sz="2400" dirty="0" smtClean="0"/>
              <a:t> (</a:t>
            </a:r>
            <a:r>
              <a:rPr lang="en-US" sz="2400" dirty="0" err="1" smtClean="0"/>
              <a:t>movere</a:t>
            </a:r>
            <a:r>
              <a:rPr lang="el-GR" sz="2400" dirty="0" smtClean="0"/>
              <a:t>) </a:t>
            </a:r>
            <a:r>
              <a:rPr lang="el-GR" sz="2400" dirty="0"/>
              <a:t>και είναι η διαδικασία ώθησης της συμπεριφοράς του εργαζομένου για την επίτευξη κάποιων στόχων των οποίων η υλοποίηση θα έχει ως συνέπεια την ικανοποίηση των  αναγκών του.  </a:t>
            </a:r>
            <a:endParaRPr lang="el-GR" sz="2400" dirty="0" smtClean="0"/>
          </a:p>
          <a:p>
            <a:r>
              <a:rPr lang="el-GR" sz="2400" dirty="0" smtClean="0"/>
              <a:t>Για </a:t>
            </a:r>
            <a:r>
              <a:rPr lang="el-GR" sz="2400" dirty="0"/>
              <a:t>να οδηγηθούμε στην υποκίνηση θα πρέπει να λαμβάνουμε υπόψη τα πέντε στοιχεία </a:t>
            </a:r>
          </a:p>
          <a:p>
            <a:pPr marL="0" indent="0" algn="ctr">
              <a:buNone/>
            </a:pPr>
            <a:r>
              <a:rPr lang="el-GR" sz="2400" b="1" dirty="0" smtClean="0"/>
              <a:t>Ανάγκη  </a:t>
            </a:r>
            <a:r>
              <a:rPr lang="el-GR" sz="2400" b="1" dirty="0"/>
              <a:t>→  Επιθυμία  →  Παρόρμηση   →   </a:t>
            </a:r>
            <a:endParaRPr lang="el-GR" sz="2400" b="1" dirty="0" smtClean="0"/>
          </a:p>
          <a:p>
            <a:pPr marL="0" indent="0" algn="ctr">
              <a:buNone/>
            </a:pPr>
            <a:r>
              <a:rPr lang="el-GR" sz="2400" b="1" dirty="0" smtClean="0"/>
              <a:t>Ενέργεια   </a:t>
            </a:r>
            <a:r>
              <a:rPr lang="el-GR" sz="2400" b="1" dirty="0"/>
              <a:t>→   Ικανοποίηση </a:t>
            </a:r>
            <a:r>
              <a:rPr lang="el-GR" sz="2400" b="1" dirty="0" smtClean="0"/>
              <a:t>αναγκών</a:t>
            </a:r>
          </a:p>
          <a:p>
            <a:r>
              <a:rPr lang="el-GR" sz="2400" dirty="0"/>
              <a:t>Τα </a:t>
            </a:r>
            <a:r>
              <a:rPr lang="el-GR" sz="2400" b="1" dirty="0"/>
              <a:t>ΚΙΝΗΤΡΑ</a:t>
            </a:r>
            <a:r>
              <a:rPr lang="el-GR" sz="2400" dirty="0"/>
              <a:t> είναι η εσωτερική κατάσταση η οποία ενεργοποιεί / δραστηριοποιεί τους εργαζόμενους και τους οδηγεί σε μια συγκεκριμένη συμπεριφορά ώστε να επιτευχθούν οι στόχοι των ατόμων και της οργάνωσης. </a:t>
            </a:r>
          </a:p>
          <a:p>
            <a:endParaRPr lang="el-GR" sz="2400" b="1" dirty="0"/>
          </a:p>
          <a:p>
            <a:endParaRPr lang="el-GR" sz="2400" b="1" dirty="0"/>
          </a:p>
          <a:p>
            <a:pPr>
              <a:buFont typeface="Wingdings" panose="05000000000000000000" pitchFamily="2" charset="2"/>
              <a:buChar char="ü"/>
            </a:pPr>
            <a:endParaRPr lang="el-GR" sz="2400" dirty="0"/>
          </a:p>
          <a:p>
            <a:pPr marL="0" indent="0">
              <a:buNone/>
            </a:pPr>
            <a:endParaRPr lang="el-GR" sz="2400"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24</a:t>
            </a:fld>
            <a:endParaRPr lang="el-GR"/>
          </a:p>
        </p:txBody>
      </p:sp>
    </p:spTree>
    <p:extLst>
      <p:ext uri="{BB962C8B-B14F-4D97-AF65-F5344CB8AC3E}">
        <p14:creationId xmlns:p14="http://schemas.microsoft.com/office/powerpoint/2010/main" val="29985954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Είδη Κινήτρων</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a:buFont typeface="Wingdings" panose="05000000000000000000" pitchFamily="2" charset="2"/>
              <a:buChar char="§"/>
            </a:pPr>
            <a:r>
              <a:rPr lang="el-GR" dirty="0"/>
              <a:t>ΠΡΩΤΟΓΕΝΗ ΚΙΝΗΤΡΑ</a:t>
            </a:r>
          </a:p>
          <a:p>
            <a:pPr>
              <a:buFont typeface="Wingdings" panose="05000000000000000000" pitchFamily="2" charset="2"/>
              <a:buChar char="§"/>
            </a:pPr>
            <a:r>
              <a:rPr lang="el-GR" dirty="0"/>
              <a:t>ΓΕΝΙΚΑ ΚΙΝΗΤΡΑ</a:t>
            </a:r>
          </a:p>
          <a:p>
            <a:pPr>
              <a:buFont typeface="Wingdings" panose="05000000000000000000" pitchFamily="2" charset="2"/>
              <a:buChar char="§"/>
            </a:pPr>
            <a:r>
              <a:rPr lang="el-GR" dirty="0"/>
              <a:t>ΔΕΥΤΕΡΟΓΕΝΗ ΚΙΝΗΤΡΑ</a:t>
            </a:r>
          </a:p>
          <a:p>
            <a:pPr lvl="1">
              <a:buFont typeface="Wingdings" panose="05000000000000000000" pitchFamily="2" charset="2"/>
              <a:buChar char="§"/>
            </a:pPr>
            <a:r>
              <a:rPr lang="el-GR" sz="3200" dirty="0"/>
              <a:t>Κοινωνική ένταξη / αναγνώριση </a:t>
            </a:r>
          </a:p>
          <a:p>
            <a:pPr lvl="1">
              <a:buFont typeface="Wingdings" panose="05000000000000000000" pitchFamily="2" charset="2"/>
              <a:buChar char="§"/>
            </a:pPr>
            <a:r>
              <a:rPr lang="el-GR" sz="3200" dirty="0"/>
              <a:t>Κύρος / γόητρο</a:t>
            </a:r>
          </a:p>
          <a:p>
            <a:pPr lvl="1">
              <a:buFont typeface="Wingdings" panose="05000000000000000000" pitchFamily="2" charset="2"/>
              <a:buChar char="§"/>
            </a:pPr>
            <a:r>
              <a:rPr lang="el-GR" sz="3200" dirty="0"/>
              <a:t>Κίνητρο επιτυχίας </a:t>
            </a:r>
          </a:p>
          <a:p>
            <a:pPr lvl="1">
              <a:buFont typeface="Wingdings" panose="05000000000000000000" pitchFamily="2" charset="2"/>
              <a:buChar char="§"/>
            </a:pPr>
            <a:r>
              <a:rPr lang="el-GR" sz="3200" dirty="0"/>
              <a:t>Κίνητρο της ασφάλειας</a:t>
            </a:r>
          </a:p>
          <a:p>
            <a:pPr lvl="1">
              <a:buFont typeface="Wingdings" panose="05000000000000000000" pitchFamily="2" charset="2"/>
              <a:buChar char="§"/>
            </a:pPr>
            <a:r>
              <a:rPr lang="el-GR" sz="3200" dirty="0"/>
              <a:t>Δύναμη και εξουσία </a:t>
            </a:r>
          </a:p>
          <a:p>
            <a:pPr>
              <a:buFont typeface="Wingdings" panose="05000000000000000000" pitchFamily="2" charset="2"/>
              <a:buChar char="§"/>
            </a:pPr>
            <a:endParaRPr lang="el-GR" sz="2400" dirty="0"/>
          </a:p>
          <a:p>
            <a:pPr>
              <a:buFont typeface="Wingdings" panose="05000000000000000000" pitchFamily="2" charset="2"/>
              <a:buChar char="§"/>
            </a:pPr>
            <a:endParaRPr lang="el-GR" sz="2400"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25</a:t>
            </a:fld>
            <a:endParaRPr lang="el-GR"/>
          </a:p>
        </p:txBody>
      </p:sp>
    </p:spTree>
    <p:extLst>
      <p:ext uri="{BB962C8B-B14F-4D97-AF65-F5344CB8AC3E}">
        <p14:creationId xmlns:p14="http://schemas.microsoft.com/office/powerpoint/2010/main" val="32960270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2"/>
            </p:custDataLst>
          </p:nvPr>
        </p:nvSpPr>
        <p:spPr>
          <a:xfrm>
            <a:off x="457200" y="274638"/>
            <a:ext cx="8229600" cy="778098"/>
          </a:xfrm>
        </p:spPr>
        <p:txBody>
          <a:bodyPr>
            <a:normAutofit/>
          </a:bodyPr>
          <a:lstStyle/>
          <a:p>
            <a:r>
              <a:rPr lang="en-US" b="1" dirty="0"/>
              <a:t>MASLOW</a:t>
            </a:r>
            <a:endParaRPr lang="el-GR" b="1" dirty="0"/>
          </a:p>
        </p:txBody>
      </p:sp>
      <p:pic>
        <p:nvPicPr>
          <p:cNvPr id="7" name="3 - Εικόνα" descr="Σχεδιάγραμμα μάσλοου."/>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251520" y="908720"/>
            <a:ext cx="8640959" cy="5328568"/>
          </a:xfrm>
          <a:prstGeom prst="rect">
            <a:avLst/>
          </a:prstGeom>
          <a:solidFill>
            <a:srgbClr val="DBE5F1"/>
          </a:solidFill>
          <a:ln w="12700">
            <a:solidFill>
              <a:srgbClr val="000000"/>
            </a:solidFill>
            <a:miter lim="800000"/>
            <a:headEnd/>
            <a:tailEnd/>
          </a:ln>
        </p:spPr>
      </p:pic>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26</a:t>
            </a:fld>
            <a:endParaRPr lang="el-GR"/>
          </a:p>
        </p:txBody>
      </p:sp>
    </p:spTree>
    <p:custDataLst>
      <p:tags r:id="rId1"/>
    </p:custDataLst>
    <p:extLst>
      <p:ext uri="{BB962C8B-B14F-4D97-AF65-F5344CB8AC3E}">
        <p14:creationId xmlns:p14="http://schemas.microsoft.com/office/powerpoint/2010/main" val="2323699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2"/>
            </p:custDataLst>
          </p:nvPr>
        </p:nvSpPr>
        <p:spPr>
          <a:xfrm>
            <a:off x="457200" y="274638"/>
            <a:ext cx="8229600" cy="778098"/>
          </a:xfrm>
        </p:spPr>
        <p:txBody>
          <a:bodyPr>
            <a:normAutofit/>
          </a:bodyPr>
          <a:lstStyle/>
          <a:p>
            <a:r>
              <a:rPr lang="en-US" b="1" dirty="0"/>
              <a:t>HERTZBERG</a:t>
            </a:r>
            <a:endParaRPr lang="el-GR" b="1" dirty="0"/>
          </a:p>
        </p:txBody>
      </p:sp>
      <p:pic>
        <p:nvPicPr>
          <p:cNvPr id="6146" name="Picture 2" descr="Σχεδιάγραμμα το οποίο δείχνει τους παράγοντες υποκίνησης και πως αλληλεπιδρούν με την εταιρεία,"/>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200150"/>
            <a:ext cx="8382000" cy="4821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27</a:t>
            </a:fld>
            <a:endParaRPr lang="el-GR"/>
          </a:p>
        </p:txBody>
      </p:sp>
    </p:spTree>
    <p:custDataLst>
      <p:tags r:id="rId1"/>
    </p:custDataLst>
    <p:extLst>
      <p:ext uri="{BB962C8B-B14F-4D97-AF65-F5344CB8AC3E}">
        <p14:creationId xmlns:p14="http://schemas.microsoft.com/office/powerpoint/2010/main" val="23742609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2"/>
            </p:custDataLst>
          </p:nvPr>
        </p:nvSpPr>
        <p:spPr>
          <a:xfrm>
            <a:off x="457200" y="274638"/>
            <a:ext cx="8229600" cy="778098"/>
          </a:xfrm>
        </p:spPr>
        <p:txBody>
          <a:bodyPr>
            <a:normAutofit/>
          </a:bodyPr>
          <a:lstStyle/>
          <a:p>
            <a:r>
              <a:rPr lang="en-US" b="1" dirty="0"/>
              <a:t>ALDERFER</a:t>
            </a:r>
            <a:endParaRPr lang="el-GR" b="1" dirty="0"/>
          </a:p>
        </p:txBody>
      </p:sp>
      <p:pic>
        <p:nvPicPr>
          <p:cNvPr id="6" name="il_fi" descr="Σχεδιάγραμμα άλντερφερ."/>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471053" y="1124745"/>
            <a:ext cx="8349419" cy="4818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28</a:t>
            </a:fld>
            <a:endParaRPr lang="el-GR"/>
          </a:p>
        </p:txBody>
      </p:sp>
    </p:spTree>
    <p:custDataLst>
      <p:tags r:id="rId1"/>
    </p:custDataLst>
    <p:extLst>
      <p:ext uri="{BB962C8B-B14F-4D97-AF65-F5344CB8AC3E}">
        <p14:creationId xmlns:p14="http://schemas.microsoft.com/office/powerpoint/2010/main" val="42340683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Θεωρία της Δικαιοσύνης (1/2)</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a:buFont typeface="Wingdings" panose="05000000000000000000" pitchFamily="2" charset="2"/>
              <a:buChar char="§"/>
            </a:pPr>
            <a:r>
              <a:rPr lang="el-GR" sz="2400" dirty="0"/>
              <a:t>Θεωρεί ότι το άτομο σε μια οργάνωση επιθυμεί </a:t>
            </a:r>
            <a:r>
              <a:rPr lang="el-GR" sz="2400" b="1" dirty="0"/>
              <a:t>ίση ή δίκαιη </a:t>
            </a:r>
            <a:r>
              <a:rPr lang="el-GR" sz="2400" dirty="0"/>
              <a:t>μεταχείριση σε σχέση με τα υπόλοιπα μέλη της οργάνωσης.  Αυτή η μεταχείριση αφορά όλα τα επίπεδα.</a:t>
            </a:r>
          </a:p>
          <a:p>
            <a:pPr>
              <a:buFont typeface="Wingdings" panose="05000000000000000000" pitchFamily="2" charset="2"/>
              <a:buChar char="§"/>
            </a:pPr>
            <a:r>
              <a:rPr lang="el-GR" sz="2400" b="1" dirty="0"/>
              <a:t>Συνεισφορά εργαζόμενου   ≤ ≥   Συνεισφορά των άλλων</a:t>
            </a:r>
          </a:p>
          <a:p>
            <a:pPr>
              <a:buFont typeface="Wingdings" panose="05000000000000000000" pitchFamily="2" charset="2"/>
              <a:buChar char="§"/>
            </a:pPr>
            <a:r>
              <a:rPr lang="el-GR" sz="2400" dirty="0"/>
              <a:t>		</a:t>
            </a:r>
            <a:r>
              <a:rPr lang="el-GR" sz="2400" b="1" dirty="0"/>
              <a:t>Απολαβές                                       </a:t>
            </a:r>
            <a:r>
              <a:rPr lang="el-GR" sz="2400" b="1" dirty="0" err="1" smtClean="0"/>
              <a:t>Απολαβές</a:t>
            </a:r>
            <a:endParaRPr lang="el-GR" sz="2400" b="1" dirty="0"/>
          </a:p>
          <a:p>
            <a:pPr>
              <a:buFont typeface="Wingdings" panose="05000000000000000000" pitchFamily="2" charset="2"/>
              <a:buChar char="§"/>
            </a:pPr>
            <a:r>
              <a:rPr lang="el-GR" sz="2400" dirty="0"/>
              <a:t>Τον παραπάνω μαθηματικό τύπο τον κάνει για να διαπιστώσει αν το σύστημα πληρωμής  είναι δίκαιο για όλους τους εργαζόμενους.  </a:t>
            </a:r>
            <a:endParaRPr lang="el-GR" sz="2400" dirty="0" smtClean="0"/>
          </a:p>
          <a:p>
            <a:pPr>
              <a:buFont typeface="Wingdings" panose="05000000000000000000" pitchFamily="2" charset="2"/>
              <a:buChar char="§"/>
            </a:pPr>
            <a:r>
              <a:rPr lang="el-GR" sz="2400" dirty="0" smtClean="0"/>
              <a:t>Προσπάθησε </a:t>
            </a:r>
            <a:r>
              <a:rPr lang="el-GR" sz="2400" dirty="0"/>
              <a:t>να αντιμετωπίσει την αδικία γιατί θέλει τη δίκαιη μεταχείριση του προσωπικού.  Συγκρίνει το δίκαιο με το άδικο ανά άτομο και λαμβάνει υπόψη του σαν παράγοντα υποκίνησης μόνο το χρήμα.  Το λάθος του είναι ότι ξέχασε όλα τα άλλα.</a:t>
            </a:r>
          </a:p>
          <a:p>
            <a:pPr>
              <a:buFont typeface="Wingdings" panose="05000000000000000000" pitchFamily="2" charset="2"/>
              <a:buChar char="§"/>
            </a:pPr>
            <a:endParaRPr lang="el-GR" sz="2400" dirty="0"/>
          </a:p>
          <a:p>
            <a:pPr>
              <a:buFont typeface="Wingdings" panose="05000000000000000000" pitchFamily="2" charset="2"/>
              <a:buChar char="§"/>
            </a:pPr>
            <a:endParaRPr lang="el-GR" sz="2400"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29</a:t>
            </a:fld>
            <a:endParaRPr lang="el-GR"/>
          </a:p>
        </p:txBody>
      </p:sp>
    </p:spTree>
    <p:extLst>
      <p:ext uri="{BB962C8B-B14F-4D97-AF65-F5344CB8AC3E}">
        <p14:creationId xmlns:p14="http://schemas.microsoft.com/office/powerpoint/2010/main" val="361561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t>Το παρόν εκπαιδευτικό υλικό έχει αναπτυχθεί στα πλαίσια του εκπαιδευτικού έργου του διδάσκοντα</a:t>
            </a:r>
            <a:r>
              <a:rPr lang="en-US" sz="2000" dirty="0" smtClean="0"/>
              <a:t>.</a:t>
            </a:r>
            <a:r>
              <a:rPr lang="el-GR" sz="2000" dirty="0" smtClean="0"/>
              <a:t> </a:t>
            </a:r>
            <a:endParaRPr lang="en-US" sz="2000" dirty="0" smtClean="0"/>
          </a:p>
          <a:p>
            <a:pPr lvl="0">
              <a:spcBef>
                <a:spcPts val="0"/>
              </a:spcBef>
              <a:spcAft>
                <a:spcPts val="600"/>
              </a:spcAft>
            </a:pPr>
            <a:r>
              <a:rPr lang="el-GR" sz="2000" dirty="0">
                <a:solidFill>
                  <a:prstClr val="black"/>
                </a:solidFill>
              </a:rPr>
              <a:t>Το έργο «</a:t>
            </a:r>
            <a:r>
              <a:rPr lang="el-GR" sz="2000" b="1" dirty="0">
                <a:solidFill>
                  <a:prstClr val="black"/>
                </a:solidFill>
              </a:rPr>
              <a:t>Ανοικτά Ακαδημαϊκά Μαθήματα στο ΤΕΙ Θεσσαλίας</a:t>
            </a:r>
            <a:r>
              <a:rPr lang="el-GR" sz="2000" dirty="0">
                <a:solidFill>
                  <a:prstClr val="black"/>
                </a:solidFill>
              </a:rPr>
              <a:t>» έχει χρηματοδοτήσει μόνο τη αναδιαμόρφωση του εκπαιδευτικού υλικού</a:t>
            </a:r>
            <a:r>
              <a:rPr lang="el-GR" sz="2000" dirty="0" smtClean="0">
                <a:solidFill>
                  <a:prstClr val="black"/>
                </a:solidFill>
              </a:rPr>
              <a:t>.</a:t>
            </a:r>
            <a:endParaRPr lang="el-GR" sz="2000" dirty="0" smtClean="0"/>
          </a:p>
          <a:p>
            <a:pPr eaLnBrk="1" hangingPunct="1">
              <a:spcBef>
                <a:spcPts val="0"/>
              </a:spcBef>
            </a:pPr>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t>. </a:t>
            </a:r>
            <a:endParaRPr lang="el-GR" sz="2000" dirty="0" smtClean="0"/>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9018199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Θεωρία της Δικαιοσύνης (1/2)</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a:buFont typeface="Wingdings" panose="05000000000000000000" pitchFamily="2" charset="2"/>
              <a:buChar char="§"/>
            </a:pPr>
            <a:r>
              <a:rPr lang="el-GR" sz="2800" dirty="0"/>
              <a:t>Θεωρεί ότι το άτομο σε μια οργάνωση επιθυμεί </a:t>
            </a:r>
            <a:r>
              <a:rPr lang="el-GR" sz="2800" b="1" dirty="0"/>
              <a:t>ίση ή δίκαιη </a:t>
            </a:r>
            <a:r>
              <a:rPr lang="el-GR" sz="2800" dirty="0"/>
              <a:t>μεταχείριση σε σχέση με τα υπόλοιπα μέλη της οργάνωσης.  Αυτή η μεταχείριση αφορά όλα τα επίπεδα</a:t>
            </a:r>
            <a:r>
              <a:rPr lang="el-GR" sz="2800" dirty="0" smtClean="0"/>
              <a:t>.</a:t>
            </a:r>
            <a:endParaRPr lang="el-GR" sz="2800" dirty="0"/>
          </a:p>
          <a:p>
            <a:pPr>
              <a:buFont typeface="Wingdings" panose="05000000000000000000" pitchFamily="2" charset="2"/>
              <a:buChar char="§"/>
            </a:pPr>
            <a:r>
              <a:rPr lang="el-GR" sz="2400" b="1" dirty="0"/>
              <a:t>Συνεισφορά εργαζόμενου   ≤ ≥   Συνεισφορά των άλλων</a:t>
            </a:r>
          </a:p>
          <a:p>
            <a:pPr marL="0" indent="0">
              <a:buNone/>
            </a:pPr>
            <a:r>
              <a:rPr lang="el-GR" sz="2400" dirty="0" smtClean="0"/>
              <a:t>	</a:t>
            </a:r>
            <a:r>
              <a:rPr lang="el-GR" sz="2400" b="1" dirty="0" smtClean="0"/>
              <a:t>Απολαβές                                       </a:t>
            </a:r>
            <a:r>
              <a:rPr lang="el-GR" sz="2400" b="1" dirty="0" err="1" smtClean="0"/>
              <a:t>Απολαβές</a:t>
            </a:r>
            <a:endParaRPr lang="el-GR" sz="2400" b="1" dirty="0"/>
          </a:p>
          <a:p>
            <a:pPr>
              <a:buFont typeface="Wingdings" panose="05000000000000000000" pitchFamily="2" charset="2"/>
              <a:buChar char="§"/>
            </a:pPr>
            <a:endParaRPr lang="el-GR" sz="2800" dirty="0" smtClean="0"/>
          </a:p>
          <a:p>
            <a:pPr>
              <a:buFont typeface="Wingdings" panose="05000000000000000000" pitchFamily="2" charset="2"/>
              <a:buChar char="§"/>
            </a:pPr>
            <a:r>
              <a:rPr lang="el-GR" sz="2800" dirty="0" smtClean="0"/>
              <a:t>Τον </a:t>
            </a:r>
            <a:r>
              <a:rPr lang="el-GR" sz="2800" dirty="0"/>
              <a:t>παραπάνω μαθηματικό τύπο τον κάνει για να διαπιστώσει </a:t>
            </a:r>
            <a:r>
              <a:rPr lang="el-GR" sz="2800" b="1" dirty="0"/>
              <a:t>αν το σύστημα πληρωμής  είναι δίκαιο</a:t>
            </a:r>
            <a:r>
              <a:rPr lang="el-GR" sz="2800" dirty="0"/>
              <a:t> για όλους τους εργαζόμενους.  </a:t>
            </a:r>
            <a:endParaRPr lang="el-GR" sz="2800" dirty="0" smtClean="0"/>
          </a:p>
          <a:p>
            <a:pPr>
              <a:buFont typeface="Wingdings" panose="05000000000000000000" pitchFamily="2" charset="2"/>
              <a:buChar char="§"/>
            </a:pPr>
            <a:endParaRPr lang="el-GR" sz="2800"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30</a:t>
            </a:fld>
            <a:endParaRPr lang="el-GR"/>
          </a:p>
        </p:txBody>
      </p:sp>
    </p:spTree>
    <p:extLst>
      <p:ext uri="{BB962C8B-B14F-4D97-AF65-F5344CB8AC3E}">
        <p14:creationId xmlns:p14="http://schemas.microsoft.com/office/powerpoint/2010/main" val="31202134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Θεωρία της Δικαιοσύνης (2/2)</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a:buFont typeface="Wingdings" panose="05000000000000000000" pitchFamily="2" charset="2"/>
              <a:buChar char="§"/>
            </a:pPr>
            <a:r>
              <a:rPr lang="el-GR" sz="2800" dirty="0" smtClean="0"/>
              <a:t>Προσπάθησε </a:t>
            </a:r>
            <a:r>
              <a:rPr lang="el-GR" sz="2800" dirty="0"/>
              <a:t>να αντιμετωπίσει την αδικία γιατί θέλει τη δίκαιη μεταχείριση του προσωπικού.  </a:t>
            </a:r>
            <a:endParaRPr lang="el-GR" sz="2800" dirty="0" smtClean="0"/>
          </a:p>
          <a:p>
            <a:pPr marL="0" indent="0">
              <a:buNone/>
            </a:pPr>
            <a:endParaRPr lang="el-GR" sz="2800" dirty="0" smtClean="0"/>
          </a:p>
          <a:p>
            <a:pPr>
              <a:buFont typeface="Wingdings" panose="05000000000000000000" pitchFamily="2" charset="2"/>
              <a:buChar char="§"/>
            </a:pPr>
            <a:r>
              <a:rPr lang="el-GR" sz="2800" dirty="0" smtClean="0"/>
              <a:t>Συγκρίνει </a:t>
            </a:r>
            <a:r>
              <a:rPr lang="el-GR" sz="2800" dirty="0"/>
              <a:t>το </a:t>
            </a:r>
            <a:r>
              <a:rPr lang="el-GR" sz="2800" dirty="0" smtClean="0"/>
              <a:t>δίκαιο </a:t>
            </a:r>
            <a:r>
              <a:rPr lang="el-GR" sz="2800" dirty="0"/>
              <a:t>με το άδικο ανά άτομο και λαμβάνει υπόψη του σαν παράγοντα υποκίνησης </a:t>
            </a:r>
            <a:r>
              <a:rPr lang="el-GR" sz="2800" b="1" dirty="0"/>
              <a:t>μόνο το χρήμα</a:t>
            </a:r>
            <a:r>
              <a:rPr lang="el-GR" sz="2800" dirty="0"/>
              <a:t>.  </a:t>
            </a:r>
            <a:endParaRPr lang="el-GR" sz="2800" dirty="0" smtClean="0"/>
          </a:p>
          <a:p>
            <a:pPr>
              <a:buFont typeface="Wingdings" panose="05000000000000000000" pitchFamily="2" charset="2"/>
              <a:buChar char="§"/>
            </a:pPr>
            <a:endParaRPr lang="el-GR" sz="2800" dirty="0"/>
          </a:p>
          <a:p>
            <a:pPr>
              <a:buFont typeface="Wingdings" panose="05000000000000000000" pitchFamily="2" charset="2"/>
              <a:buChar char="§"/>
            </a:pPr>
            <a:r>
              <a:rPr lang="el-GR" sz="2800" dirty="0" smtClean="0"/>
              <a:t>Το </a:t>
            </a:r>
            <a:r>
              <a:rPr lang="el-GR" sz="2800" dirty="0"/>
              <a:t>λάθος του είναι ότι ξέχασε όλα τα άλλα.</a:t>
            </a:r>
          </a:p>
          <a:p>
            <a:pPr>
              <a:buFont typeface="Wingdings" panose="05000000000000000000" pitchFamily="2" charset="2"/>
              <a:buChar char="§"/>
            </a:pPr>
            <a:endParaRPr lang="el-GR" sz="2800" dirty="0"/>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31</a:t>
            </a:fld>
            <a:endParaRPr lang="el-GR"/>
          </a:p>
        </p:txBody>
      </p:sp>
    </p:spTree>
    <p:extLst>
      <p:ext uri="{BB962C8B-B14F-4D97-AF65-F5344CB8AC3E}">
        <p14:creationId xmlns:p14="http://schemas.microsoft.com/office/powerpoint/2010/main" val="41370443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Θεωρία των Προσδοκιών (1/2)</a:t>
            </a:r>
            <a:endParaRPr lang="el-GR" b="1" dirty="0"/>
          </a:p>
        </p:txBody>
      </p:sp>
      <p:pic>
        <p:nvPicPr>
          <p:cNvPr id="7" name="il_fi" descr="Σχεδιάγραμμα βρούμ θεωρίας προσδοκιών."/>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50" y="1268760"/>
            <a:ext cx="8483600" cy="4968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32</a:t>
            </a:fld>
            <a:endParaRPr lang="el-GR"/>
          </a:p>
        </p:txBody>
      </p:sp>
    </p:spTree>
    <p:custDataLst>
      <p:tags r:id="rId1"/>
    </p:custDataLst>
    <p:extLst>
      <p:ext uri="{BB962C8B-B14F-4D97-AF65-F5344CB8AC3E}">
        <p14:creationId xmlns:p14="http://schemas.microsoft.com/office/powerpoint/2010/main" val="27687905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Θεωρία του </a:t>
            </a:r>
            <a:r>
              <a:rPr lang="en-US" b="1" dirty="0" smtClean="0"/>
              <a:t>McGregor</a:t>
            </a:r>
            <a:endParaRPr lang="el-GR" b="1" dirty="0"/>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33</a:t>
            </a:fld>
            <a:endParaRPr lang="el-GR"/>
          </a:p>
        </p:txBody>
      </p:sp>
      <p:pic>
        <p:nvPicPr>
          <p:cNvPr id="6" name="il_fi" descr="Σχεδιάγραμμα θεωρίας μακγκρέγκορ."/>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539552" y="1124745"/>
            <a:ext cx="7848798" cy="5257006"/>
          </a:xfrm>
        </p:spPr>
      </p:pic>
    </p:spTree>
    <p:extLst>
      <p:ext uri="{BB962C8B-B14F-4D97-AF65-F5344CB8AC3E}">
        <p14:creationId xmlns:p14="http://schemas.microsoft.com/office/powerpoint/2010/main" val="30881084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Κίνητρα - Είδη Κινήτρων</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lvl="1" algn="just">
              <a:spcAft>
                <a:spcPts val="2400"/>
              </a:spcAft>
              <a:buFont typeface="Wingdings" panose="05000000000000000000" pitchFamily="2" charset="2"/>
              <a:buChar char="q"/>
            </a:pPr>
            <a:r>
              <a:rPr lang="el-GR" altLang="el-GR" sz="3600" dirty="0">
                <a:latin typeface="Times New Roman" pitchFamily="18" charset="0"/>
                <a:cs typeface="Times New Roman" pitchFamily="18" charset="0"/>
              </a:rPr>
              <a:t>Οικονομικά κίνητρα.</a:t>
            </a:r>
          </a:p>
          <a:p>
            <a:pPr lvl="1" algn="just">
              <a:spcAft>
                <a:spcPts val="2400"/>
              </a:spcAft>
              <a:buFont typeface="Wingdings" panose="05000000000000000000" pitchFamily="2" charset="2"/>
              <a:buChar char="q"/>
            </a:pPr>
            <a:r>
              <a:rPr lang="el-GR" altLang="el-GR" sz="3600" dirty="0">
                <a:latin typeface="Times New Roman" pitchFamily="18" charset="0"/>
                <a:cs typeface="Times New Roman" pitchFamily="18" charset="0"/>
              </a:rPr>
              <a:t>Ατομικά βραβεία.</a:t>
            </a:r>
          </a:p>
          <a:p>
            <a:pPr lvl="1" algn="just">
              <a:spcAft>
                <a:spcPts val="2400"/>
              </a:spcAft>
              <a:buFont typeface="Wingdings" panose="05000000000000000000" pitchFamily="2" charset="2"/>
              <a:buChar char="q"/>
            </a:pPr>
            <a:r>
              <a:rPr lang="el-GR" altLang="el-GR" sz="3600" dirty="0">
                <a:latin typeface="Times New Roman" pitchFamily="18" charset="0"/>
                <a:cs typeface="Times New Roman" pitchFamily="18" charset="0"/>
              </a:rPr>
              <a:t>Οφέλη.</a:t>
            </a:r>
            <a:endParaRPr lang="en-US" altLang="el-GR" sz="3600" dirty="0">
              <a:latin typeface="Times New Roman" pitchFamily="18" charset="0"/>
              <a:cs typeface="Times New Roman" pitchFamily="18" charset="0"/>
            </a:endParaRPr>
          </a:p>
          <a:p>
            <a:pPr>
              <a:spcAft>
                <a:spcPts val="2400"/>
              </a:spcAft>
              <a:buFont typeface="Wingdings" panose="05000000000000000000" pitchFamily="2" charset="2"/>
              <a:buChar char="q"/>
            </a:pPr>
            <a:endParaRPr lang="el-GR" sz="3600" dirty="0"/>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34</a:t>
            </a:fld>
            <a:endParaRPr lang="el-GR"/>
          </a:p>
        </p:txBody>
      </p:sp>
    </p:spTree>
    <p:extLst>
      <p:ext uri="{BB962C8B-B14F-4D97-AF65-F5344CB8AC3E}">
        <p14:creationId xmlns:p14="http://schemas.microsoft.com/office/powerpoint/2010/main" val="8718599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Προϋποθέσεις Παρακίνησης (1/2)</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lvl="1" algn="just">
              <a:spcBef>
                <a:spcPts val="0"/>
              </a:spcBef>
              <a:spcAft>
                <a:spcPts val="1200"/>
              </a:spcAft>
              <a:buFont typeface="Arial" panose="020B0604020202020204" pitchFamily="34" charset="0"/>
              <a:buChar char="•"/>
            </a:pPr>
            <a:r>
              <a:rPr lang="el-GR" altLang="el-GR" dirty="0">
                <a:latin typeface="Times New Roman" pitchFamily="18" charset="0"/>
                <a:cs typeface="Times New Roman" pitchFamily="18" charset="0"/>
              </a:rPr>
              <a:t>Οι στόχοι και το σύστημα του κάθε εργαζόμενου οφείλουν να συμβαδίζουν με τους αντίστοιχους της επιχείρησης.</a:t>
            </a:r>
          </a:p>
          <a:p>
            <a:pPr lvl="1" algn="just">
              <a:spcBef>
                <a:spcPts val="0"/>
              </a:spcBef>
              <a:spcAft>
                <a:spcPts val="1200"/>
              </a:spcAft>
              <a:buFont typeface="Arial" panose="020B0604020202020204" pitchFamily="34" charset="0"/>
              <a:buChar char="•"/>
            </a:pPr>
            <a:r>
              <a:rPr lang="el-GR" altLang="el-GR" dirty="0">
                <a:latin typeface="Times New Roman" pitchFamily="18" charset="0"/>
                <a:cs typeface="Times New Roman" pitchFamily="18" charset="0"/>
              </a:rPr>
              <a:t>Να χαρακτηρίζονται από σαφήνεια ώστε να γνωρίζει ο εργαζόμενος τι πρέπει να κάνει και τι οφέλη τα αποκομίσει.</a:t>
            </a:r>
          </a:p>
          <a:p>
            <a:pPr lvl="1" algn="just">
              <a:spcBef>
                <a:spcPts val="0"/>
              </a:spcBef>
              <a:spcAft>
                <a:spcPts val="1200"/>
              </a:spcAft>
              <a:buFont typeface="Arial" panose="020B0604020202020204" pitchFamily="34" charset="0"/>
              <a:buChar char="•"/>
            </a:pPr>
            <a:r>
              <a:rPr lang="el-GR" altLang="el-GR" dirty="0">
                <a:latin typeface="Times New Roman" pitchFamily="18" charset="0"/>
                <a:cs typeface="Times New Roman" pitchFamily="18" charset="0"/>
              </a:rPr>
              <a:t>Οι στόχοι να είναι επιτεύξιμοι.</a:t>
            </a:r>
          </a:p>
          <a:p>
            <a:pPr lvl="1" algn="just">
              <a:spcBef>
                <a:spcPts val="0"/>
              </a:spcBef>
              <a:spcAft>
                <a:spcPts val="1200"/>
              </a:spcAft>
              <a:buFont typeface="Arial" panose="020B0604020202020204" pitchFamily="34" charset="0"/>
              <a:buChar char="•"/>
            </a:pPr>
            <a:r>
              <a:rPr lang="el-GR" altLang="el-GR" dirty="0">
                <a:latin typeface="Times New Roman" pitchFamily="18" charset="0"/>
                <a:cs typeface="Times New Roman" pitchFamily="18" charset="0"/>
              </a:rPr>
              <a:t>Τα κίνητρα να έχουν συμπληρωματικό χαρακτήρα σε σχέση με  το μισθό και όχι υποκατάστατο.</a:t>
            </a:r>
          </a:p>
          <a:p>
            <a:pPr>
              <a:spcBef>
                <a:spcPts val="0"/>
              </a:spcBef>
              <a:spcAft>
                <a:spcPts val="600"/>
              </a:spcAft>
              <a:buFont typeface="Wingdings" panose="05000000000000000000" pitchFamily="2" charset="2"/>
              <a:buChar char="q"/>
            </a:pPr>
            <a:endParaRPr lang="el-GR" sz="2800" dirty="0"/>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35</a:t>
            </a:fld>
            <a:endParaRPr lang="el-GR"/>
          </a:p>
        </p:txBody>
      </p:sp>
    </p:spTree>
    <p:extLst>
      <p:ext uri="{BB962C8B-B14F-4D97-AF65-F5344CB8AC3E}">
        <p14:creationId xmlns:p14="http://schemas.microsoft.com/office/powerpoint/2010/main" val="25403988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Προϋποθέσεις Παρακίνησης (2/2)</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lvl="1" algn="just">
              <a:spcBef>
                <a:spcPts val="0"/>
              </a:spcBef>
              <a:spcAft>
                <a:spcPts val="1200"/>
              </a:spcAft>
              <a:buFont typeface="Arial" panose="020B0604020202020204" pitchFamily="34" charset="0"/>
              <a:buChar char="•"/>
            </a:pPr>
            <a:r>
              <a:rPr lang="el-GR" altLang="el-GR" sz="2400" dirty="0">
                <a:latin typeface="Times New Roman" pitchFamily="18" charset="0"/>
                <a:cs typeface="Times New Roman" pitchFamily="18" charset="0"/>
              </a:rPr>
              <a:t>Σε τακτά χρονικά διαστήματα να καταβάλλονται και μία  σειρά άλλων κινήτρων στους εργαζόμενους.</a:t>
            </a:r>
          </a:p>
          <a:p>
            <a:pPr lvl="1" algn="just">
              <a:spcBef>
                <a:spcPts val="0"/>
              </a:spcBef>
              <a:spcAft>
                <a:spcPts val="1200"/>
              </a:spcAft>
              <a:buFont typeface="Arial" panose="020B0604020202020204" pitchFamily="34" charset="0"/>
              <a:buChar char="•"/>
            </a:pPr>
            <a:r>
              <a:rPr lang="el-GR" altLang="el-GR" sz="2400" dirty="0">
                <a:latin typeface="Times New Roman" pitchFamily="18" charset="0"/>
                <a:cs typeface="Times New Roman" pitchFamily="18" charset="0"/>
              </a:rPr>
              <a:t>Η αμοιβή.</a:t>
            </a:r>
          </a:p>
          <a:p>
            <a:pPr lvl="1" algn="just">
              <a:spcBef>
                <a:spcPts val="0"/>
              </a:spcBef>
              <a:spcAft>
                <a:spcPts val="1200"/>
              </a:spcAft>
              <a:buFont typeface="Arial" panose="020B0604020202020204" pitchFamily="34" charset="0"/>
              <a:buChar char="•"/>
            </a:pPr>
            <a:r>
              <a:rPr lang="el-GR" altLang="el-GR" sz="2400" dirty="0">
                <a:latin typeface="Times New Roman" pitchFamily="18" charset="0"/>
                <a:cs typeface="Times New Roman" pitchFamily="18" charset="0"/>
              </a:rPr>
              <a:t>Η υποκίνηση μπορεί να γίνεται και μέσω αντικινήτρων, δηλαδή μέσω κάποιων ενδεχόμενων ποινών – κυρώσεων (μείωση μισθού, μηνιαία περικοπή, υποβιβασμός θέσης εργασία).</a:t>
            </a:r>
          </a:p>
          <a:p>
            <a:pPr lvl="1" algn="just">
              <a:spcBef>
                <a:spcPts val="0"/>
              </a:spcBef>
              <a:spcAft>
                <a:spcPts val="1200"/>
              </a:spcAft>
              <a:buFont typeface="Arial" panose="020B0604020202020204" pitchFamily="34" charset="0"/>
              <a:buChar char="•"/>
            </a:pPr>
            <a:r>
              <a:rPr lang="el-GR" altLang="el-GR" sz="2400" dirty="0">
                <a:latin typeface="Times New Roman" pitchFamily="18" charset="0"/>
                <a:cs typeface="Times New Roman" pitchFamily="18" charset="0"/>
              </a:rPr>
              <a:t>Το προσδοκώμενο  κόστος και το αναμενόμενο όφελος να είναι μετρήσιμα και επιτεύξιμα από το προσωπικό της επιχείρησης.</a:t>
            </a:r>
          </a:p>
          <a:p>
            <a:pPr lvl="1" algn="just">
              <a:spcBef>
                <a:spcPts val="0"/>
              </a:spcBef>
              <a:spcAft>
                <a:spcPts val="1200"/>
              </a:spcAft>
              <a:buFont typeface="Arial" panose="020B0604020202020204" pitchFamily="34" charset="0"/>
              <a:buChar char="•"/>
            </a:pPr>
            <a:r>
              <a:rPr lang="el-GR" altLang="el-GR" sz="2400" dirty="0" smtClean="0">
                <a:latin typeface="Times New Roman" pitchFamily="18" charset="0"/>
                <a:cs typeface="Times New Roman" pitchFamily="18" charset="0"/>
              </a:rPr>
              <a:t>Ανατροφοδότηση.</a:t>
            </a:r>
            <a:endParaRPr lang="el-GR" sz="2400" dirty="0"/>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36</a:t>
            </a:fld>
            <a:endParaRPr lang="el-GR"/>
          </a:p>
        </p:txBody>
      </p:sp>
    </p:spTree>
    <p:extLst>
      <p:ext uri="{BB962C8B-B14F-4D97-AF65-F5344CB8AC3E}">
        <p14:creationId xmlns:p14="http://schemas.microsoft.com/office/powerpoint/2010/main" val="40347119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Οι στόχοι είναι αναγκαίο να σχετίζονται:</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lvl="1" algn="just">
              <a:spcBef>
                <a:spcPts val="0"/>
              </a:spcBef>
              <a:spcAft>
                <a:spcPts val="1200"/>
              </a:spcAft>
              <a:buFont typeface="Arial" panose="020B0604020202020204" pitchFamily="34" charset="0"/>
              <a:buChar char="•"/>
            </a:pPr>
            <a:r>
              <a:rPr lang="el-GR" altLang="el-GR" sz="3200" dirty="0" smtClean="0">
                <a:latin typeface="+mj-lt"/>
                <a:cs typeface="Times New Roman" pitchFamily="18" charset="0"/>
              </a:rPr>
              <a:t>  με την εργασία</a:t>
            </a:r>
          </a:p>
          <a:p>
            <a:pPr lvl="1" algn="just">
              <a:spcBef>
                <a:spcPts val="0"/>
              </a:spcBef>
              <a:spcAft>
                <a:spcPts val="1200"/>
              </a:spcAft>
              <a:buFont typeface="Arial" panose="020B0604020202020204" pitchFamily="34" charset="0"/>
              <a:buChar char="•"/>
            </a:pPr>
            <a:r>
              <a:rPr lang="el-GR" altLang="el-GR" sz="3200" dirty="0" smtClean="0">
                <a:latin typeface="+mj-lt"/>
                <a:cs typeface="Times New Roman" pitchFamily="18" charset="0"/>
              </a:rPr>
              <a:t>	με την καινοτομία</a:t>
            </a:r>
          </a:p>
          <a:p>
            <a:pPr lvl="1" algn="just">
              <a:spcBef>
                <a:spcPts val="0"/>
              </a:spcBef>
              <a:spcAft>
                <a:spcPts val="1200"/>
              </a:spcAft>
              <a:buFont typeface="Arial" panose="020B0604020202020204" pitchFamily="34" charset="0"/>
              <a:buChar char="•"/>
            </a:pPr>
            <a:r>
              <a:rPr lang="el-GR" altLang="el-GR" sz="3200" dirty="0" smtClean="0">
                <a:latin typeface="+mj-lt"/>
                <a:cs typeface="Times New Roman" pitchFamily="18" charset="0"/>
              </a:rPr>
              <a:t>	με την επίλυση προβλημάτων</a:t>
            </a:r>
          </a:p>
          <a:p>
            <a:pPr lvl="1" algn="just">
              <a:spcBef>
                <a:spcPts val="0"/>
              </a:spcBef>
              <a:spcAft>
                <a:spcPts val="1200"/>
              </a:spcAft>
              <a:buFont typeface="Arial" panose="020B0604020202020204" pitchFamily="34" charset="0"/>
              <a:buChar char="•"/>
            </a:pPr>
            <a:r>
              <a:rPr lang="el-GR" altLang="el-GR" sz="3200" dirty="0" smtClean="0">
                <a:latin typeface="+mj-lt"/>
                <a:cs typeface="Times New Roman" pitchFamily="18" charset="0"/>
              </a:rPr>
              <a:t>	με τις εργασιακές σχέσεις</a:t>
            </a:r>
          </a:p>
          <a:p>
            <a:pPr lvl="1" algn="just">
              <a:spcBef>
                <a:spcPts val="0"/>
              </a:spcBef>
              <a:spcAft>
                <a:spcPts val="1200"/>
              </a:spcAft>
              <a:buFont typeface="Arial" panose="020B0604020202020204" pitchFamily="34" charset="0"/>
              <a:buChar char="•"/>
            </a:pPr>
            <a:r>
              <a:rPr lang="el-GR" altLang="el-GR" sz="3200" dirty="0" smtClean="0">
                <a:latin typeface="+mj-lt"/>
                <a:cs typeface="Times New Roman" pitchFamily="18" charset="0"/>
              </a:rPr>
              <a:t>	με την ατομική ανάπτυξη</a:t>
            </a:r>
            <a:endParaRPr lang="el-GR" altLang="el-GR" sz="3200" dirty="0">
              <a:latin typeface="+mj-lt"/>
              <a:cs typeface="Times New Roman" pitchFamily="18" charset="0"/>
            </a:endParaRP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37</a:t>
            </a:fld>
            <a:endParaRPr lang="el-GR"/>
          </a:p>
        </p:txBody>
      </p:sp>
    </p:spTree>
    <p:extLst>
      <p:ext uri="{BB962C8B-B14F-4D97-AF65-F5344CB8AC3E}">
        <p14:creationId xmlns:p14="http://schemas.microsoft.com/office/powerpoint/2010/main" val="2300242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Η θεωρία της Μάθησης</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lvl="1">
              <a:spcBef>
                <a:spcPts val="0"/>
              </a:spcBef>
              <a:spcAft>
                <a:spcPts val="1200"/>
              </a:spcAft>
              <a:buFont typeface="Arial" panose="020B0604020202020204" pitchFamily="34" charset="0"/>
              <a:buChar char="•"/>
            </a:pPr>
            <a:r>
              <a:rPr lang="el-GR" altLang="el-GR" dirty="0" smtClean="0">
                <a:latin typeface="+mj-lt"/>
                <a:cs typeface="Times New Roman" pitchFamily="18" charset="0"/>
              </a:rPr>
              <a:t>  Στη μεταβιομηχανική κοινωνία της γνώσης, όπου οι νέες τεχνολογίες αναπτύσσονται ραγδαία, η ιδέα πως κάποιος μπορεί να αρχίσει και να τελειώσει την εργασιακή σταδιοδρομία του με τις ίδιες γνώσεις και δεξιότητες που είχε αρχικά, είναι παρωχημένη. </a:t>
            </a:r>
          </a:p>
          <a:p>
            <a:pPr lvl="1">
              <a:spcBef>
                <a:spcPts val="0"/>
              </a:spcBef>
              <a:spcAft>
                <a:spcPts val="1200"/>
              </a:spcAft>
              <a:buFont typeface="Arial" panose="020B0604020202020204" pitchFamily="34" charset="0"/>
              <a:buChar char="•"/>
            </a:pPr>
            <a:r>
              <a:rPr lang="el-GR" altLang="el-GR" dirty="0" smtClean="0">
                <a:latin typeface="+mj-lt"/>
                <a:cs typeface="Times New Roman" pitchFamily="18" charset="0"/>
              </a:rPr>
              <a:t>Στο μεταβαλλόμενο και αναπτυσσόμενο επιχειρηματικό περιβάλλον, θεωρείται απαραίτητο να βελτιώνονται καθημερινά οι ικανότητες των εργαζομένων. </a:t>
            </a:r>
            <a:endParaRPr lang="el-GR" altLang="el-GR" dirty="0">
              <a:latin typeface="+mj-lt"/>
              <a:cs typeface="Times New Roman" pitchFamily="18" charset="0"/>
            </a:endParaRP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38</a:t>
            </a:fld>
            <a:endParaRPr lang="el-GR"/>
          </a:p>
        </p:txBody>
      </p:sp>
    </p:spTree>
    <p:extLst>
      <p:ext uri="{BB962C8B-B14F-4D97-AF65-F5344CB8AC3E}">
        <p14:creationId xmlns:p14="http://schemas.microsoft.com/office/powerpoint/2010/main" val="163730972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Εννοιολογικές οριοθετήσεις</a:t>
            </a:r>
          </a:p>
        </p:txBody>
      </p:sp>
      <p:sp>
        <p:nvSpPr>
          <p:cNvPr id="3" name="Θέση περιεχομένου 2"/>
          <p:cNvSpPr>
            <a:spLocks noGrp="1"/>
          </p:cNvSpPr>
          <p:nvPr>
            <p:ph idx="1"/>
          </p:nvPr>
        </p:nvSpPr>
        <p:spPr>
          <a:xfrm>
            <a:off x="457200" y="1412776"/>
            <a:ext cx="8229600" cy="4824536"/>
          </a:xfrm>
        </p:spPr>
        <p:txBody>
          <a:bodyPr>
            <a:noAutofit/>
          </a:bodyPr>
          <a:lstStyle/>
          <a:p>
            <a:pPr lvl="1">
              <a:spcBef>
                <a:spcPts val="0"/>
              </a:spcBef>
              <a:spcAft>
                <a:spcPts val="1200"/>
              </a:spcAft>
              <a:buFont typeface="Arial" panose="020B0604020202020204" pitchFamily="34" charset="0"/>
              <a:buChar char="•"/>
            </a:pPr>
            <a:r>
              <a:rPr lang="el-GR" altLang="el-GR" sz="3000" dirty="0">
                <a:latin typeface="+mj-lt"/>
                <a:cs typeface="Times New Roman" pitchFamily="18" charset="0"/>
              </a:rPr>
              <a:t>Η εκπαίδευση του ανθρώπινου δυναμικού είναι η διαδικασία μάθησης, που αποσκοπεί στη βελτίωση της απόδοσης των εργαζομένων.  </a:t>
            </a:r>
            <a:endParaRPr lang="el-GR" altLang="el-GR" sz="3000" dirty="0" smtClean="0">
              <a:latin typeface="+mj-lt"/>
              <a:cs typeface="Times New Roman" pitchFamily="18" charset="0"/>
            </a:endParaRPr>
          </a:p>
          <a:p>
            <a:pPr lvl="1">
              <a:spcBef>
                <a:spcPts val="0"/>
              </a:spcBef>
              <a:spcAft>
                <a:spcPts val="1200"/>
              </a:spcAft>
              <a:buFont typeface="Arial" panose="020B0604020202020204" pitchFamily="34" charset="0"/>
              <a:buChar char="•"/>
            </a:pPr>
            <a:r>
              <a:rPr lang="el-GR" altLang="el-GR" sz="3000" dirty="0" smtClean="0">
                <a:latin typeface="+mj-lt"/>
                <a:cs typeface="Times New Roman" pitchFamily="18" charset="0"/>
              </a:rPr>
              <a:t>Πρόκειται </a:t>
            </a:r>
            <a:r>
              <a:rPr lang="el-GR" altLang="el-GR" sz="3000" dirty="0">
                <a:latin typeface="+mj-lt"/>
                <a:cs typeface="Times New Roman" pitchFamily="18" charset="0"/>
              </a:rPr>
              <a:t>για μια προγραμματισμένη διαδικασία που αποσκοπεί στην απόκτηση και βελτίωση των γνώσεων, στην ανάπτυξη του ανθρώπινου δυναμικού και στη βελτίωση της συμπεριφοράς των εργαζομένων. </a:t>
            </a:r>
          </a:p>
          <a:p>
            <a:pPr lvl="1">
              <a:spcBef>
                <a:spcPts val="0"/>
              </a:spcBef>
              <a:spcAft>
                <a:spcPts val="1200"/>
              </a:spcAft>
              <a:buFont typeface="Arial" panose="020B0604020202020204" pitchFamily="34" charset="0"/>
              <a:buChar char="•"/>
            </a:pPr>
            <a:endParaRPr lang="el-GR" altLang="el-GR" dirty="0">
              <a:latin typeface="+mj-lt"/>
              <a:cs typeface="Times New Roman" pitchFamily="18" charset="0"/>
            </a:endParaRP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39</a:t>
            </a:fld>
            <a:endParaRPr lang="el-GR"/>
          </a:p>
        </p:txBody>
      </p:sp>
    </p:spTree>
    <p:extLst>
      <p:ext uri="{BB962C8B-B14F-4D97-AF65-F5344CB8AC3E}">
        <p14:creationId xmlns:p14="http://schemas.microsoft.com/office/powerpoint/2010/main" val="5396557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5" action="ppaction://hlinksldjump" tooltip="Μετάβαση στη Διαφάνεια 6"/>
          </p:cNvPr>
          <p:cNvSpPr/>
          <p:nvPr/>
        </p:nvSpPr>
        <p:spPr>
          <a:xfrm>
            <a:off x="791713" y="1470555"/>
            <a:ext cx="743515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hlinkClick r:id="rId5" action="ppaction://hlinksldjump"/>
              </a:rPr>
              <a:t>1)  </a:t>
            </a:r>
            <a:r>
              <a:rPr lang="el-GR" sz="2800" i="1" dirty="0" smtClean="0">
                <a:solidFill>
                  <a:srgbClr val="0070C0"/>
                </a:solidFill>
                <a:hlinkClick r:id="rId5" action="ppaction://hlinksldjump"/>
              </a:rPr>
              <a:t>Αξιολόγηση της Απόδοσης Ανθρώπινου Δυναμικού</a:t>
            </a:r>
            <a:endParaRPr lang="el-GR" i="1" dirty="0">
              <a:solidFill>
                <a:srgbClr val="0070C0"/>
              </a:solidFill>
            </a:endParaRPr>
          </a:p>
        </p:txBody>
      </p:sp>
      <p:sp>
        <p:nvSpPr>
          <p:cNvPr id="14" name="Θέση περιεχομένου 2">
            <a:hlinkClick r:id="rId6" action="ppaction://hlinksldjump" tooltip="Μετάβαση στη Διαφάνεια 9"/>
          </p:cNvPr>
          <p:cNvSpPr/>
          <p:nvPr>
            <p:custDataLst>
              <p:tags r:id="rId2"/>
            </p:custDataLst>
          </p:nvPr>
        </p:nvSpPr>
        <p:spPr>
          <a:xfrm>
            <a:off x="775596" y="2132856"/>
            <a:ext cx="74351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hlinkClick r:id="rId6" action="ppaction://hlinksldjump"/>
              </a:rPr>
              <a:t>2) Βασικές Μέθοδοι Αξιολόγησης</a:t>
            </a:r>
            <a:endParaRPr lang="el-GR" i="1" dirty="0">
              <a:solidFill>
                <a:srgbClr val="0070C0"/>
              </a:solidFill>
            </a:endParaRPr>
          </a:p>
        </p:txBody>
      </p:sp>
      <p:sp>
        <p:nvSpPr>
          <p:cNvPr id="16" name="Θέση περιεχομένου 3">
            <a:hlinkClick r:id="rId7" action="ppaction://hlinksldjump" tooltip="Μετάβαση στη Διαφάνεια 16"/>
          </p:cNvPr>
          <p:cNvSpPr/>
          <p:nvPr>
            <p:custDataLst>
              <p:tags r:id="rId3"/>
            </p:custDataLst>
          </p:nvPr>
        </p:nvSpPr>
        <p:spPr>
          <a:xfrm>
            <a:off x="775596" y="2572085"/>
            <a:ext cx="743515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hlinkClick r:id="rId8" action="ppaction://hlinksldjump"/>
              </a:rPr>
              <a:t>3) Διοίκηση της απόδοσης</a:t>
            </a:r>
            <a:endParaRPr lang="el-GR" i="1" dirty="0">
              <a:solidFill>
                <a:srgbClr val="0070C0"/>
              </a:solidFill>
            </a:endParaRPr>
          </a:p>
        </p:txBody>
      </p:sp>
      <p:sp>
        <p:nvSpPr>
          <p:cNvPr id="5" name="Θέση περιεχομένου 4">
            <a:hlinkClick r:id="rId9" action="ppaction://hlinksldjump" tooltip="Μετάβαση στη Διαφάνεια 28"/>
          </p:cNvPr>
          <p:cNvSpPr/>
          <p:nvPr/>
        </p:nvSpPr>
        <p:spPr>
          <a:xfrm>
            <a:off x="775595" y="3004133"/>
            <a:ext cx="7435152"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hlinkClick r:id="rId10" action="ppaction://hlinksldjump"/>
              </a:rPr>
              <a:t>4) Θεωρία της Δικαιοσύνης</a:t>
            </a:r>
            <a:endParaRPr lang="en-US" sz="2800" i="1" dirty="0">
              <a:solidFill>
                <a:srgbClr val="0070C0"/>
              </a:solidFill>
            </a:endParaRPr>
          </a:p>
        </p:txBody>
      </p:sp>
      <p:sp>
        <p:nvSpPr>
          <p:cNvPr id="10" name="Θέση περιεχομένου 4">
            <a:hlinkClick r:id="rId9" action="ppaction://hlinksldjump" tooltip="Μετάβαση στη Διαφάνεια 28"/>
          </p:cNvPr>
          <p:cNvSpPr/>
          <p:nvPr/>
        </p:nvSpPr>
        <p:spPr>
          <a:xfrm>
            <a:off x="775595" y="3473324"/>
            <a:ext cx="7435152"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hlinkClick r:id="rId11" action="ppaction://hlinksldjump"/>
              </a:rPr>
              <a:t>5</a:t>
            </a:r>
            <a:r>
              <a:rPr lang="el-GR" sz="2800" i="1" dirty="0" smtClean="0">
                <a:solidFill>
                  <a:srgbClr val="0070C0"/>
                </a:solidFill>
                <a:hlinkClick r:id="rId11" action="ppaction://hlinksldjump"/>
              </a:rPr>
              <a:t>) Θεωρία των Προσδοκιών</a:t>
            </a:r>
            <a:endParaRPr lang="en-US" sz="2800" i="1" dirty="0">
              <a:solidFill>
                <a:srgbClr val="0070C0"/>
              </a:solidFill>
            </a:endParaRPr>
          </a:p>
        </p:txBody>
      </p:sp>
      <p:sp>
        <p:nvSpPr>
          <p:cNvPr id="11" name="Θέση περιεχομένου 4">
            <a:hlinkClick r:id="rId9" action="ppaction://hlinksldjump" tooltip="Μετάβαση στη Διαφάνεια 28"/>
          </p:cNvPr>
          <p:cNvSpPr/>
          <p:nvPr/>
        </p:nvSpPr>
        <p:spPr>
          <a:xfrm>
            <a:off x="767145" y="3938615"/>
            <a:ext cx="7435152"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hlinkClick r:id="rId12" action="ppaction://hlinksldjump"/>
              </a:rPr>
              <a:t>6) Κίνητρα – Είδη Κινήτρων</a:t>
            </a:r>
            <a:endParaRPr lang="en-US" sz="2800" i="1" dirty="0">
              <a:solidFill>
                <a:srgbClr val="0070C0"/>
              </a:solidFill>
            </a:endParaRPr>
          </a:p>
        </p:txBody>
      </p:sp>
      <p:sp>
        <p:nvSpPr>
          <p:cNvPr id="12" name="Θέση περιεχομένου 4">
            <a:hlinkClick r:id="rId9" action="ppaction://hlinksldjump" tooltip="Μετάβαση στη Διαφάνεια 28"/>
          </p:cNvPr>
          <p:cNvSpPr/>
          <p:nvPr/>
        </p:nvSpPr>
        <p:spPr>
          <a:xfrm>
            <a:off x="740367" y="4414240"/>
            <a:ext cx="7435152"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hlinkClick r:id="rId13" action="ppaction://hlinksldjump"/>
              </a:rPr>
              <a:t>7</a:t>
            </a:r>
            <a:r>
              <a:rPr lang="el-GR" sz="2800" i="1" dirty="0" smtClean="0">
                <a:solidFill>
                  <a:srgbClr val="0070C0"/>
                </a:solidFill>
                <a:hlinkClick r:id="rId13" action="ppaction://hlinksldjump"/>
              </a:rPr>
              <a:t>) Θεωρία της Μάθησης</a:t>
            </a:r>
            <a:endParaRPr lang="en-US" sz="2800" i="1" dirty="0">
              <a:solidFill>
                <a:srgbClr val="0070C0"/>
              </a:solidFill>
            </a:endParaRPr>
          </a:p>
        </p:txBody>
      </p:sp>
      <p:sp>
        <p:nvSpPr>
          <p:cNvPr id="9" name="Θέση υποσέλιδου 1" descr="."/>
          <p:cNvSpPr>
            <a:spLocks noGrp="1"/>
          </p:cNvSpPr>
          <p:nvPr>
            <p:ph type="ftr" sz="quarter" idx="11"/>
          </p:nvPr>
        </p:nvSpPr>
        <p:spPr>
          <a:xfrm>
            <a:off x="3052192" y="6356350"/>
            <a:ext cx="3031976" cy="365125"/>
          </a:xfrm>
        </p:spPr>
        <p:txBody>
          <a:bodyPr/>
          <a:lstStyle/>
          <a:p>
            <a:r>
              <a:rPr lang="el-GR" sz="1400" dirty="0">
                <a:solidFill>
                  <a:prstClr val="black"/>
                </a:solidFill>
                <a:cs typeface="Arial" charset="0"/>
              </a:rPr>
              <a:t>Αξιολόγηση Ανθρώπινου Δυναμικού</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4</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407551525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Ανάπτυξη Ηγετικών Στελεχών</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lvl="1">
              <a:spcBef>
                <a:spcPts val="0"/>
              </a:spcBef>
              <a:spcAft>
                <a:spcPts val="1200"/>
              </a:spcAft>
              <a:buFont typeface="Arial" panose="020B0604020202020204" pitchFamily="34" charset="0"/>
              <a:buChar char="•"/>
            </a:pPr>
            <a:r>
              <a:rPr lang="el-GR" altLang="el-GR" sz="3600" dirty="0">
                <a:latin typeface="+mj-lt"/>
                <a:cs typeface="Times New Roman" pitchFamily="18" charset="0"/>
              </a:rPr>
              <a:t>Ο όρος «ανάπτυξη ηγετικών στελεχών» αναφέρεται στα μέσα με τα οποία ένα στέλεχος καλλιεργεί τις ικανότητες εκείνες με τις οποίες θα επιτευχθούν κατά τον καλύτερο δυνατό τρόπο τα αναμενόμενα αποτελέσματα. </a:t>
            </a: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40</a:t>
            </a:fld>
            <a:endParaRPr lang="el-GR"/>
          </a:p>
        </p:txBody>
      </p:sp>
    </p:spTree>
    <p:extLst>
      <p:ext uri="{BB962C8B-B14F-4D97-AF65-F5344CB8AC3E}">
        <p14:creationId xmlns:p14="http://schemas.microsoft.com/office/powerpoint/2010/main" val="21357416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Οι στόχοι της εκπαίδευσης </a:t>
            </a:r>
          </a:p>
        </p:txBody>
      </p:sp>
      <p:sp>
        <p:nvSpPr>
          <p:cNvPr id="3" name="Θέση περιεχομένου 2"/>
          <p:cNvSpPr>
            <a:spLocks noGrp="1"/>
          </p:cNvSpPr>
          <p:nvPr>
            <p:ph idx="1"/>
          </p:nvPr>
        </p:nvSpPr>
        <p:spPr>
          <a:xfrm>
            <a:off x="457200" y="1412776"/>
            <a:ext cx="8229600" cy="4824536"/>
          </a:xfrm>
        </p:spPr>
        <p:txBody>
          <a:bodyPr>
            <a:noAutofit/>
          </a:bodyPr>
          <a:lstStyle/>
          <a:p>
            <a:r>
              <a:rPr lang="el-GR" altLang="el-GR" dirty="0">
                <a:latin typeface="Times New Roman" pitchFamily="18" charset="0"/>
              </a:rPr>
              <a:t>η ανάπτυξη των επαγγελματικών δεξιοτήτων του κάθε εργαζομένου,</a:t>
            </a:r>
          </a:p>
          <a:p>
            <a:r>
              <a:rPr lang="el-GR" altLang="el-GR" dirty="0">
                <a:latin typeface="Times New Roman" pitchFamily="18" charset="0"/>
              </a:rPr>
              <a:t>η μείωση του χρόνου εκπαίδευσης,</a:t>
            </a:r>
          </a:p>
          <a:p>
            <a:r>
              <a:rPr lang="el-GR" altLang="el-GR" dirty="0">
                <a:latin typeface="Times New Roman" pitchFamily="18" charset="0"/>
              </a:rPr>
              <a:t>η ενσωμάτωση στην κουλτούρα της επιχείρησης,</a:t>
            </a:r>
          </a:p>
          <a:p>
            <a:r>
              <a:rPr lang="el-GR" altLang="el-GR" dirty="0">
                <a:latin typeface="Times New Roman" pitchFamily="18" charset="0"/>
              </a:rPr>
              <a:t>η αύξηση της παραγωγικότητας,</a:t>
            </a:r>
          </a:p>
          <a:p>
            <a:r>
              <a:rPr lang="el-GR" altLang="el-GR" dirty="0">
                <a:latin typeface="Times New Roman" pitchFamily="18" charset="0"/>
              </a:rPr>
              <a:t>η </a:t>
            </a:r>
            <a:r>
              <a:rPr lang="el-GR" altLang="el-GR" dirty="0" err="1">
                <a:latin typeface="Times New Roman" pitchFamily="18" charset="0"/>
              </a:rPr>
              <a:t>οργανωσιακή</a:t>
            </a:r>
            <a:r>
              <a:rPr lang="el-GR" altLang="el-GR" dirty="0">
                <a:latin typeface="Times New Roman" pitchFamily="18" charset="0"/>
              </a:rPr>
              <a:t> σταθερότητα,</a:t>
            </a:r>
          </a:p>
          <a:p>
            <a:r>
              <a:rPr lang="el-GR" altLang="el-GR" dirty="0">
                <a:latin typeface="Times New Roman" pitchFamily="18" charset="0"/>
              </a:rPr>
              <a:t>η μείωση εργατικών ατυχημάτων.</a:t>
            </a: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41</a:t>
            </a:fld>
            <a:endParaRPr lang="el-GR"/>
          </a:p>
        </p:txBody>
      </p:sp>
    </p:spTree>
    <p:extLst>
      <p:ext uri="{BB962C8B-B14F-4D97-AF65-F5344CB8AC3E}">
        <p14:creationId xmlns:p14="http://schemas.microsoft.com/office/powerpoint/2010/main" val="12862618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Είδη </a:t>
            </a:r>
            <a:r>
              <a:rPr lang="el-GR" b="1" dirty="0"/>
              <a:t>εκπαίδευσης </a:t>
            </a:r>
          </a:p>
        </p:txBody>
      </p:sp>
      <p:sp>
        <p:nvSpPr>
          <p:cNvPr id="3" name="Θέση περιεχομένου 2"/>
          <p:cNvSpPr>
            <a:spLocks noGrp="1"/>
          </p:cNvSpPr>
          <p:nvPr>
            <p:ph idx="1"/>
          </p:nvPr>
        </p:nvSpPr>
        <p:spPr>
          <a:xfrm>
            <a:off x="457200" y="1412776"/>
            <a:ext cx="8229600" cy="4824536"/>
          </a:xfrm>
        </p:spPr>
        <p:txBody>
          <a:bodyPr>
            <a:noAutofit/>
          </a:bodyPr>
          <a:lstStyle/>
          <a:p>
            <a:r>
              <a:rPr lang="el-GR" altLang="el-GR" dirty="0">
                <a:latin typeface="Times New Roman" pitchFamily="18" charset="0"/>
              </a:rPr>
              <a:t>Εκπαίδευση εντός της επιχείρησης</a:t>
            </a:r>
          </a:p>
          <a:p>
            <a:r>
              <a:rPr lang="el-GR" altLang="el-GR" dirty="0">
                <a:latin typeface="Times New Roman" pitchFamily="18" charset="0"/>
              </a:rPr>
              <a:t>Εκπαίδευση εκτός της επιχείρησης</a:t>
            </a: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42</a:t>
            </a:fld>
            <a:endParaRPr lang="el-GR"/>
          </a:p>
        </p:txBody>
      </p:sp>
    </p:spTree>
    <p:extLst>
      <p:ext uri="{BB962C8B-B14F-4D97-AF65-F5344CB8AC3E}">
        <p14:creationId xmlns:p14="http://schemas.microsoft.com/office/powerpoint/2010/main" val="246011497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normAutofit/>
          </a:bodyPr>
          <a:lstStyle/>
          <a:p>
            <a:r>
              <a:rPr lang="en-US" b="1" dirty="0"/>
              <a:t>Management consulting</a:t>
            </a:r>
            <a:r>
              <a:rPr lang="el-GR" b="1" dirty="0" smtClean="0"/>
              <a:t> </a:t>
            </a:r>
            <a:endParaRPr lang="el-GR" b="1" dirty="0"/>
          </a:p>
        </p:txBody>
      </p:sp>
      <p:sp>
        <p:nvSpPr>
          <p:cNvPr id="3" name="Θέση περιεχομένου 2"/>
          <p:cNvSpPr>
            <a:spLocks noGrp="1"/>
          </p:cNvSpPr>
          <p:nvPr>
            <p:ph idx="1"/>
            <p:custDataLst>
              <p:tags r:id="rId2"/>
            </p:custDataLst>
          </p:nvPr>
        </p:nvSpPr>
        <p:spPr>
          <a:xfrm>
            <a:off x="457200" y="1412776"/>
            <a:ext cx="8229600" cy="4824536"/>
          </a:xfrm>
        </p:spPr>
        <p:txBody>
          <a:bodyPr>
            <a:noAutofit/>
          </a:bodyPr>
          <a:lstStyle/>
          <a:p>
            <a:r>
              <a:rPr lang="en-US" altLang="el-GR" sz="2800" dirty="0">
                <a:latin typeface="Times New Roman" pitchFamily="18" charset="0"/>
              </a:rPr>
              <a:t>Management </a:t>
            </a:r>
            <a:r>
              <a:rPr lang="en-US" altLang="el-GR" sz="2800" b="1" dirty="0">
                <a:latin typeface="Times New Roman" pitchFamily="18" charset="0"/>
              </a:rPr>
              <a:t>consulting</a:t>
            </a:r>
            <a:r>
              <a:rPr lang="en-US" altLang="el-GR" sz="2800" dirty="0">
                <a:latin typeface="Times New Roman" pitchFamily="18" charset="0"/>
              </a:rPr>
              <a:t> indicates both the industry of, and the practice of, helping organizations improve their performance, primarily through the analysis of existing business problems and development of plans for improvement. </a:t>
            </a:r>
            <a:endParaRPr lang="el-GR" altLang="el-GR" sz="2800" dirty="0" smtClean="0">
              <a:latin typeface="Times New Roman" pitchFamily="18" charset="0"/>
            </a:endParaRPr>
          </a:p>
          <a:p>
            <a:r>
              <a:rPr lang="en-US" altLang="el-GR" sz="2800" dirty="0" smtClean="0">
                <a:latin typeface="Times New Roman" pitchFamily="18" charset="0"/>
              </a:rPr>
              <a:t>Organizations </a:t>
            </a:r>
            <a:r>
              <a:rPr lang="en-US" altLang="el-GR" sz="2800" dirty="0">
                <a:latin typeface="Times New Roman" pitchFamily="18" charset="0"/>
              </a:rPr>
              <a:t>hire the services of management consultants for a number of reasons, including gaining external (and presumably objective) advice and access to the consultants' specialized expertise.</a:t>
            </a:r>
          </a:p>
          <a:p>
            <a:endParaRPr lang="el-GR" altLang="el-GR" sz="2800" dirty="0">
              <a:latin typeface="Times New Roman" pitchFamily="18" charset="0"/>
            </a:endParaRP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43</a:t>
            </a:fld>
            <a:endParaRPr lang="el-GR"/>
          </a:p>
        </p:txBody>
      </p:sp>
    </p:spTree>
    <p:extLst>
      <p:ext uri="{BB962C8B-B14F-4D97-AF65-F5344CB8AC3E}">
        <p14:creationId xmlns:p14="http://schemas.microsoft.com/office/powerpoint/2010/main" val="20351733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normAutofit/>
          </a:bodyPr>
          <a:lstStyle/>
          <a:p>
            <a:r>
              <a:rPr lang="en-US" b="1" dirty="0"/>
              <a:t>Coaching </a:t>
            </a:r>
            <a:endParaRPr lang="el-GR" b="1" dirty="0"/>
          </a:p>
        </p:txBody>
      </p:sp>
      <p:sp>
        <p:nvSpPr>
          <p:cNvPr id="3" name="Θέση περιεχομένου 2"/>
          <p:cNvSpPr>
            <a:spLocks noGrp="1"/>
          </p:cNvSpPr>
          <p:nvPr>
            <p:ph idx="1"/>
            <p:custDataLst>
              <p:tags r:id="rId2"/>
            </p:custDataLst>
          </p:nvPr>
        </p:nvSpPr>
        <p:spPr>
          <a:xfrm>
            <a:off x="457200" y="1412776"/>
            <a:ext cx="8229600" cy="4824536"/>
          </a:xfrm>
        </p:spPr>
        <p:txBody>
          <a:bodyPr>
            <a:noAutofit/>
          </a:bodyPr>
          <a:lstStyle/>
          <a:p>
            <a:r>
              <a:rPr lang="en-US" altLang="el-GR" sz="2800" b="1" dirty="0">
                <a:latin typeface="Times New Roman" pitchFamily="18" charset="0"/>
              </a:rPr>
              <a:t>Coaching</a:t>
            </a:r>
            <a:r>
              <a:rPr lang="en-US" altLang="el-GR" sz="2800" dirty="0">
                <a:latin typeface="Times New Roman" pitchFamily="18" charset="0"/>
              </a:rPr>
              <a:t> tends to focus on an existing issue (from which to move away) or a specific outcome that the individual wishes to achieve (move towards). In both cases, the coach aims to stimulate the </a:t>
            </a:r>
            <a:r>
              <a:rPr lang="en-US" altLang="el-GR" sz="2800" dirty="0" err="1">
                <a:latin typeface="Times New Roman" pitchFamily="18" charset="0"/>
              </a:rPr>
              <a:t>coachee</a:t>
            </a:r>
            <a:r>
              <a:rPr lang="en-US" altLang="el-GR" sz="2800" dirty="0">
                <a:latin typeface="Times New Roman" pitchFamily="18" charset="0"/>
              </a:rPr>
              <a:t> to uncover innate knowledge so they can achieve a sustainable result. </a:t>
            </a:r>
            <a:endParaRPr lang="el-GR" altLang="el-GR" sz="2800" dirty="0" smtClean="0">
              <a:latin typeface="Times New Roman" pitchFamily="18" charset="0"/>
            </a:endParaRPr>
          </a:p>
          <a:p>
            <a:endParaRPr lang="el-GR" altLang="el-GR" sz="2800" dirty="0">
              <a:latin typeface="Times New Roman" pitchFamily="18" charset="0"/>
            </a:endParaRPr>
          </a:p>
          <a:p>
            <a:r>
              <a:rPr lang="en-US" altLang="el-GR" sz="2800" dirty="0" smtClean="0">
                <a:latin typeface="Times New Roman" pitchFamily="18" charset="0"/>
              </a:rPr>
              <a:t>Coaches </a:t>
            </a:r>
            <a:r>
              <a:rPr lang="en-US" altLang="el-GR" sz="2800" dirty="0">
                <a:latin typeface="Times New Roman" pitchFamily="18" charset="0"/>
              </a:rPr>
              <a:t>will normally check that the specific learning can be successfully re-applied by the </a:t>
            </a:r>
            <a:r>
              <a:rPr lang="en-US" altLang="el-GR" sz="2800" dirty="0" err="1">
                <a:latin typeface="Times New Roman" pitchFamily="18" charset="0"/>
              </a:rPr>
              <a:t>coachee</a:t>
            </a:r>
            <a:r>
              <a:rPr lang="en-US" altLang="el-GR" sz="2800" dirty="0">
                <a:latin typeface="Times New Roman" pitchFamily="18" charset="0"/>
              </a:rPr>
              <a:t>, to deal with other issues in the future.</a:t>
            </a:r>
          </a:p>
          <a:p>
            <a:endParaRPr lang="en-US" altLang="el-GR" sz="2800" dirty="0">
              <a:latin typeface="Times New Roman" pitchFamily="18" charset="0"/>
            </a:endParaRPr>
          </a:p>
          <a:p>
            <a:endParaRPr lang="el-GR" altLang="el-GR" sz="2800" dirty="0">
              <a:latin typeface="Times New Roman" pitchFamily="18" charset="0"/>
            </a:endParaRP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44</a:t>
            </a:fld>
            <a:endParaRPr lang="el-GR"/>
          </a:p>
        </p:txBody>
      </p:sp>
    </p:spTree>
    <p:extLst>
      <p:ext uri="{BB962C8B-B14F-4D97-AF65-F5344CB8AC3E}">
        <p14:creationId xmlns:p14="http://schemas.microsoft.com/office/powerpoint/2010/main" val="151687446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normAutofit/>
          </a:bodyPr>
          <a:lstStyle/>
          <a:p>
            <a:r>
              <a:rPr lang="en-US" b="1" dirty="0"/>
              <a:t>Supervision </a:t>
            </a:r>
            <a:endParaRPr lang="el-GR" b="1" dirty="0"/>
          </a:p>
        </p:txBody>
      </p:sp>
      <p:sp>
        <p:nvSpPr>
          <p:cNvPr id="3" name="Θέση περιεχομένου 2"/>
          <p:cNvSpPr>
            <a:spLocks noGrp="1"/>
          </p:cNvSpPr>
          <p:nvPr>
            <p:ph idx="1"/>
            <p:custDataLst>
              <p:tags r:id="rId2"/>
            </p:custDataLst>
          </p:nvPr>
        </p:nvSpPr>
        <p:spPr>
          <a:xfrm>
            <a:off x="457200" y="1412776"/>
            <a:ext cx="8229600" cy="4824536"/>
          </a:xfrm>
        </p:spPr>
        <p:txBody>
          <a:bodyPr>
            <a:noAutofit/>
          </a:bodyPr>
          <a:lstStyle/>
          <a:p>
            <a:pPr algn="just"/>
            <a:r>
              <a:rPr lang="en-US" altLang="el-GR" sz="2800" b="1" dirty="0" smtClean="0">
                <a:latin typeface="Times New Roman" pitchFamily="18" charset="0"/>
              </a:rPr>
              <a:t>Supervision</a:t>
            </a:r>
            <a:r>
              <a:rPr lang="en-US" altLang="el-GR" sz="2800" dirty="0" smtClean="0">
                <a:latin typeface="Times New Roman" pitchFamily="18" charset="0"/>
              </a:rPr>
              <a:t> means the act of watching over the work or tasks of another who may lack full knowledge of the concept at hand. </a:t>
            </a:r>
          </a:p>
          <a:p>
            <a:pPr algn="just"/>
            <a:endParaRPr lang="en-US" altLang="el-GR" sz="2800" dirty="0" smtClean="0">
              <a:latin typeface="Times New Roman" pitchFamily="18" charset="0"/>
            </a:endParaRPr>
          </a:p>
          <a:p>
            <a:pPr algn="just"/>
            <a:r>
              <a:rPr lang="en-US" altLang="el-GR" sz="2800" dirty="0" smtClean="0">
                <a:latin typeface="Times New Roman" pitchFamily="18" charset="0"/>
              </a:rPr>
              <a:t>Does not mean control of another but guidance in a work, professional or personal context.</a:t>
            </a:r>
          </a:p>
          <a:p>
            <a:endParaRPr lang="en-US" altLang="el-GR" sz="2800" dirty="0" smtClean="0">
              <a:latin typeface="Times New Roman" pitchFamily="18" charset="0"/>
            </a:endParaRPr>
          </a:p>
          <a:p>
            <a:endParaRPr lang="en-US" altLang="el-GR" sz="2800" dirty="0">
              <a:latin typeface="Times New Roman" pitchFamily="18" charset="0"/>
            </a:endParaRPr>
          </a:p>
          <a:p>
            <a:endParaRPr lang="el-GR" altLang="el-GR" sz="2800" dirty="0">
              <a:latin typeface="Times New Roman" pitchFamily="18" charset="0"/>
            </a:endParaRP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45</a:t>
            </a:fld>
            <a:endParaRPr lang="el-GR"/>
          </a:p>
        </p:txBody>
      </p:sp>
    </p:spTree>
    <p:extLst>
      <p:ext uri="{BB962C8B-B14F-4D97-AF65-F5344CB8AC3E}">
        <p14:creationId xmlns:p14="http://schemas.microsoft.com/office/powerpoint/2010/main" val="105771960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Η διά βίου </a:t>
            </a:r>
            <a:r>
              <a:rPr lang="el-GR" b="1" dirty="0" smtClean="0"/>
              <a:t>εκπαίδευση</a:t>
            </a:r>
            <a:endParaRPr lang="el-GR" b="1" dirty="0"/>
          </a:p>
        </p:txBody>
      </p:sp>
      <p:sp>
        <p:nvSpPr>
          <p:cNvPr id="3" name="Θέση περιεχομένου 2"/>
          <p:cNvSpPr>
            <a:spLocks noGrp="1"/>
          </p:cNvSpPr>
          <p:nvPr>
            <p:ph idx="1"/>
          </p:nvPr>
        </p:nvSpPr>
        <p:spPr>
          <a:xfrm>
            <a:off x="457200" y="1412776"/>
            <a:ext cx="8229600" cy="4824536"/>
          </a:xfrm>
        </p:spPr>
        <p:txBody>
          <a:bodyPr>
            <a:noAutofit/>
          </a:bodyPr>
          <a:lstStyle/>
          <a:p>
            <a:pPr algn="just"/>
            <a:r>
              <a:rPr lang="el-GR" altLang="el-GR" sz="2800" dirty="0">
                <a:latin typeface="Times New Roman" pitchFamily="18" charset="0"/>
              </a:rPr>
              <a:t>Η διά βίου εκπαίδευση περιλαμβάνει κάθε μαθησιακή διαδικασία, ακόμη και αυτής της εμπειρικής μάθησης, </a:t>
            </a:r>
            <a:r>
              <a:rPr lang="el-GR" altLang="el-GR" sz="2800" dirty="0" smtClean="0">
                <a:latin typeface="Times New Roman" pitchFamily="18" charset="0"/>
              </a:rPr>
              <a:t>καθ’ όλη </a:t>
            </a:r>
            <a:r>
              <a:rPr lang="el-GR" altLang="el-GR" sz="2800" dirty="0">
                <a:latin typeface="Times New Roman" pitchFamily="18" charset="0"/>
              </a:rPr>
              <a:t>τη διάρκεια της κοινωνικής και επαγγελματικής ζωής του ανθρώπου, με απώτερο σκοπό την απόκτηση ή τη βελτίωση των γενικών και των επιστημονικών γνώσεων, δεξιοτήτων, ικανοτήτων, τόσο για τη διαμόρφωση μιας ολοκληρωμένης προσωπικότητας όσο και για την πρόσβαση στην απασχόληση (Ε.ΚΕ.ΠΙΣ., 2007 : 15-16). </a:t>
            </a:r>
          </a:p>
          <a:p>
            <a:endParaRPr lang="en-US" altLang="el-GR" sz="2800" dirty="0" smtClean="0">
              <a:latin typeface="Times New Roman" pitchFamily="18" charset="0"/>
            </a:endParaRPr>
          </a:p>
          <a:p>
            <a:endParaRPr lang="en-US" altLang="el-GR" sz="2800" dirty="0">
              <a:latin typeface="Times New Roman" pitchFamily="18" charset="0"/>
            </a:endParaRPr>
          </a:p>
          <a:p>
            <a:endParaRPr lang="el-GR" altLang="el-GR" sz="2800" dirty="0">
              <a:latin typeface="Times New Roman" pitchFamily="18" charset="0"/>
            </a:endParaRPr>
          </a:p>
        </p:txBody>
      </p:sp>
      <p:sp>
        <p:nvSpPr>
          <p:cNvPr id="4" name="Θέση υποσέλιδου 3"/>
          <p:cNvSpPr>
            <a:spLocks noGrp="1"/>
          </p:cNvSpPr>
          <p:nvPr>
            <p:ph type="ftr" sz="quarter" idx="11"/>
          </p:nvPr>
        </p:nvSpPr>
        <p:spPr/>
        <p:txBody>
          <a:bodyPr/>
          <a:lstStyle/>
          <a:p>
            <a:r>
              <a:rPr lang="el-GR" smtClean="0"/>
              <a:t>Αρχιτεκτονική και Μέθοδοι Σχεδίασης</a:t>
            </a:r>
            <a:endParaRPr lang="el-GR"/>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46</a:t>
            </a:fld>
            <a:endParaRPr lang="el-GR"/>
          </a:p>
        </p:txBody>
      </p:sp>
    </p:spTree>
    <p:extLst>
      <p:ext uri="{BB962C8B-B14F-4D97-AF65-F5344CB8AC3E}">
        <p14:creationId xmlns:p14="http://schemas.microsoft.com/office/powerpoint/2010/main" val="112968836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20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υλικού: </a:t>
            </a:r>
          </a:p>
          <a:p>
            <a:pPr algn="r"/>
            <a:r>
              <a:rPr lang="el-GR" sz="2000" dirty="0" smtClean="0">
                <a:solidFill>
                  <a:schemeClr val="tx1">
                    <a:lumMod val="65000"/>
                    <a:lumOff val="35000"/>
                  </a:schemeClr>
                </a:solidFill>
              </a:rPr>
              <a:t>Μέγας Χρήστος</a:t>
            </a:r>
            <a:endParaRPr lang="el-GR" sz="2000" dirty="0">
              <a:solidFill>
                <a:schemeClr val="tx1">
                  <a:lumMod val="65000"/>
                  <a:lumOff val="35000"/>
                </a:schemeClr>
              </a:solidFill>
            </a:endParaRPr>
          </a:p>
        </p:txBody>
      </p:sp>
      <p:pic>
        <p:nvPicPr>
          <p:cNvPr id="6" name="Εικόνα 1" descr="Λογότυπο για Άδειες χρήσης Creative Commons B Y, NC, ND.">
            <a:hlinkClick r:id="rId3" tooltip="Μετάβαση στην Άδεια Χρήσης"/>
          </p:cNvPr>
          <p:cNvPicPr>
            <a:picLocks noChangeAspect="1" noChangeArrowheads="1"/>
          </p:cNvPicPr>
          <p:nvPr/>
        </p:nvPicPr>
        <p:blipFill>
          <a:blip r:embed="rId4" cstate="print"/>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671789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Η αξιολόγηση της Απόδοσης του Ανθρώπινου Δυναμικού</a:t>
            </a:r>
            <a:endParaRPr lang="el-GR" b="1" dirty="0"/>
          </a:p>
        </p:txBody>
      </p:sp>
      <p:sp>
        <p:nvSpPr>
          <p:cNvPr id="3" name="Θέση περιεχομένου 2"/>
          <p:cNvSpPr>
            <a:spLocks noGrp="1"/>
          </p:cNvSpPr>
          <p:nvPr>
            <p:ph idx="1"/>
          </p:nvPr>
        </p:nvSpPr>
        <p:spPr/>
        <p:txBody>
          <a:bodyPr>
            <a:normAutofit/>
          </a:bodyPr>
          <a:lstStyle/>
          <a:p>
            <a:r>
              <a:rPr lang="el-GR" dirty="0"/>
              <a:t>Ως αξιολόγηση της απόδοσης του ανθρώπινου δυναμικού εννοούμε τη </a:t>
            </a:r>
            <a:r>
              <a:rPr lang="el-GR" b="1" dirty="0"/>
              <a:t>διαδικασία διαπίστωσης και καταγραφής της απόδοσης αλλά και των προσόντων </a:t>
            </a:r>
            <a:r>
              <a:rPr lang="el-GR" dirty="0"/>
              <a:t>των εργαζομένων σε σχέση με τις απαιτήσεις που έχει η θέση την οποία </a:t>
            </a:r>
            <a:r>
              <a:rPr lang="el-GR" dirty="0" smtClean="0"/>
              <a:t>κατέχουν και </a:t>
            </a:r>
            <a:r>
              <a:rPr lang="el-GR" dirty="0"/>
              <a:t>τις δυνατότητες εξέλιξης που τους παρουσιάζονται.</a:t>
            </a:r>
          </a:p>
          <a:p>
            <a:pPr>
              <a:buFont typeface="Wingdings" panose="05000000000000000000" pitchFamily="2" charset="2"/>
              <a:buChar char="ü"/>
            </a:pPr>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5</a:t>
            </a:fld>
            <a:endParaRPr lang="el-GR"/>
          </a:p>
        </p:txBody>
      </p:sp>
    </p:spTree>
    <p:extLst>
      <p:ext uri="{BB962C8B-B14F-4D97-AF65-F5344CB8AC3E}">
        <p14:creationId xmlns:p14="http://schemas.microsoft.com/office/powerpoint/2010/main" val="3387821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Γνωρίσματα της αξιολόγησης</a:t>
            </a:r>
            <a:endParaRPr lang="el-GR" b="1" dirty="0"/>
          </a:p>
        </p:txBody>
      </p:sp>
      <p:sp>
        <p:nvSpPr>
          <p:cNvPr id="3" name="Θέση περιεχομένου 2"/>
          <p:cNvSpPr>
            <a:spLocks noGrp="1"/>
          </p:cNvSpPr>
          <p:nvPr>
            <p:ph idx="1"/>
          </p:nvPr>
        </p:nvSpPr>
        <p:spPr/>
        <p:txBody>
          <a:bodyPr>
            <a:normAutofit/>
          </a:bodyPr>
          <a:lstStyle/>
          <a:p>
            <a:r>
              <a:rPr lang="el-GR" dirty="0"/>
              <a:t>Διαπιστωτικός χαρακτήρας.</a:t>
            </a:r>
          </a:p>
          <a:p>
            <a:r>
              <a:rPr lang="el-GR" dirty="0"/>
              <a:t>Συγκριτικός χαρακτήρας.</a:t>
            </a:r>
          </a:p>
          <a:p>
            <a:r>
              <a:rPr lang="el-GR" dirty="0"/>
              <a:t>Πληροφοριακός και συμβουλευτικός χαρακτήρας.</a:t>
            </a:r>
          </a:p>
          <a:p>
            <a:r>
              <a:rPr lang="el-GR" dirty="0"/>
              <a:t>Διοικητικός χαρακτήρας. </a:t>
            </a:r>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6</a:t>
            </a:fld>
            <a:endParaRPr lang="el-GR"/>
          </a:p>
        </p:txBody>
      </p:sp>
    </p:spTree>
    <p:extLst>
      <p:ext uri="{BB962C8B-B14F-4D97-AF65-F5344CB8AC3E}">
        <p14:creationId xmlns:p14="http://schemas.microsoft.com/office/powerpoint/2010/main" val="1907779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Γνωρίσματα Συστήματος αξιολόγησης</a:t>
            </a:r>
            <a:endParaRPr lang="el-GR" b="1" dirty="0"/>
          </a:p>
        </p:txBody>
      </p:sp>
      <p:sp>
        <p:nvSpPr>
          <p:cNvPr id="3" name="Θέση περιεχομένου 2"/>
          <p:cNvSpPr>
            <a:spLocks noGrp="1"/>
          </p:cNvSpPr>
          <p:nvPr>
            <p:ph idx="1"/>
          </p:nvPr>
        </p:nvSpPr>
        <p:spPr/>
        <p:txBody>
          <a:bodyPr>
            <a:normAutofit/>
          </a:bodyPr>
          <a:lstStyle/>
          <a:p>
            <a:r>
              <a:rPr lang="el-GR" dirty="0"/>
              <a:t>Να έχει αντικειμενικό  χαρακτήρα.</a:t>
            </a:r>
          </a:p>
          <a:p>
            <a:r>
              <a:rPr lang="el-GR" dirty="0"/>
              <a:t>Να έχει σαφήνεια, να καθορίζεται το σύνολο των παραγόντων βάση των οποίων θα κριθούν οι εργαζόμενοι.</a:t>
            </a:r>
          </a:p>
          <a:p>
            <a:r>
              <a:rPr lang="el-GR" dirty="0"/>
              <a:t>Να έχει απλότητα.</a:t>
            </a:r>
          </a:p>
          <a:p>
            <a:r>
              <a:rPr lang="el-GR" dirty="0"/>
              <a:t>Η βαθμολογία οφείλει να είναι αριθμητική και να προσδιορίζεται με αριθμητικούς  χαρακτήρες.</a:t>
            </a:r>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7</a:t>
            </a:fld>
            <a:endParaRPr lang="el-GR"/>
          </a:p>
        </p:txBody>
      </p:sp>
    </p:spTree>
    <p:extLst>
      <p:ext uri="{BB962C8B-B14F-4D97-AF65-F5344CB8AC3E}">
        <p14:creationId xmlns:p14="http://schemas.microsoft.com/office/powerpoint/2010/main" val="21776874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Βασικές Μέθοδοι Αξιολόγησης</a:t>
            </a:r>
            <a:endParaRPr lang="el-GR" b="1" dirty="0"/>
          </a:p>
        </p:txBody>
      </p:sp>
      <p:sp>
        <p:nvSpPr>
          <p:cNvPr id="3" name="Θέση περιεχομένου 2"/>
          <p:cNvSpPr>
            <a:spLocks noGrp="1"/>
          </p:cNvSpPr>
          <p:nvPr>
            <p:ph idx="1"/>
          </p:nvPr>
        </p:nvSpPr>
        <p:spPr/>
        <p:txBody>
          <a:bodyPr>
            <a:normAutofit fontScale="70000" lnSpcReduction="20000"/>
          </a:bodyPr>
          <a:lstStyle/>
          <a:p>
            <a:pPr>
              <a:lnSpc>
                <a:spcPct val="120000"/>
              </a:lnSpc>
              <a:spcBef>
                <a:spcPts val="0"/>
              </a:spcBef>
              <a:spcAft>
                <a:spcPts val="600"/>
              </a:spcAft>
            </a:pPr>
            <a:r>
              <a:rPr lang="el-GR" b="1" dirty="0"/>
              <a:t>Μέθοδος </a:t>
            </a:r>
            <a:r>
              <a:rPr lang="en-US" b="1" dirty="0" smtClean="0"/>
              <a:t>Gauss</a:t>
            </a:r>
            <a:r>
              <a:rPr lang="el-GR" dirty="0"/>
              <a:t>:</a:t>
            </a:r>
            <a:r>
              <a:rPr lang="el-GR" dirty="0" smtClean="0"/>
              <a:t> </a:t>
            </a:r>
            <a:r>
              <a:rPr lang="el-GR" dirty="0"/>
              <a:t>Μέθοδος ποσοστώσεων, προκαθορισμένης κατανομής. Συνολική εικόνα στο τι συμβαίνει μέσα στην επιχείρηση.</a:t>
            </a:r>
          </a:p>
          <a:p>
            <a:pPr>
              <a:lnSpc>
                <a:spcPct val="120000"/>
              </a:lnSpc>
              <a:spcBef>
                <a:spcPts val="0"/>
              </a:spcBef>
              <a:spcAft>
                <a:spcPts val="600"/>
              </a:spcAft>
            </a:pPr>
            <a:r>
              <a:rPr lang="el-GR" b="1" dirty="0"/>
              <a:t>Μέθοδος του ελέγχου των προσόντων </a:t>
            </a:r>
            <a:r>
              <a:rPr lang="el-GR" dirty="0"/>
              <a:t>με κατάλογο προτάσεων ή  ερωτήσεων.</a:t>
            </a:r>
          </a:p>
          <a:p>
            <a:pPr>
              <a:lnSpc>
                <a:spcPct val="120000"/>
              </a:lnSpc>
              <a:spcBef>
                <a:spcPts val="0"/>
              </a:spcBef>
              <a:spcAft>
                <a:spcPts val="600"/>
              </a:spcAft>
            </a:pPr>
            <a:r>
              <a:rPr lang="el-GR" b="1" dirty="0"/>
              <a:t>Μέθοδος σύγκριση</a:t>
            </a:r>
            <a:r>
              <a:rPr lang="el-GR" dirty="0"/>
              <a:t>ς εργαζόμενου με εργαζόμενο.</a:t>
            </a:r>
          </a:p>
          <a:p>
            <a:pPr>
              <a:lnSpc>
                <a:spcPct val="120000"/>
              </a:lnSpc>
              <a:spcBef>
                <a:spcPts val="0"/>
              </a:spcBef>
              <a:spcAft>
                <a:spcPts val="600"/>
              </a:spcAft>
            </a:pPr>
            <a:r>
              <a:rPr lang="el-GR" b="1" dirty="0"/>
              <a:t>Μέθοδος της συνέντευξης</a:t>
            </a:r>
            <a:r>
              <a:rPr lang="el-GR" dirty="0"/>
              <a:t>.</a:t>
            </a:r>
          </a:p>
          <a:p>
            <a:pPr>
              <a:lnSpc>
                <a:spcPct val="120000"/>
              </a:lnSpc>
              <a:spcBef>
                <a:spcPts val="0"/>
              </a:spcBef>
              <a:spcAft>
                <a:spcPts val="600"/>
              </a:spcAft>
            </a:pPr>
            <a:r>
              <a:rPr lang="el-GR" b="1" dirty="0"/>
              <a:t>Μέθοδος της ελεύθερης </a:t>
            </a:r>
            <a:r>
              <a:rPr lang="el-GR" b="1" dirty="0" smtClean="0"/>
              <a:t>περιγραφής</a:t>
            </a:r>
            <a:r>
              <a:rPr lang="el-GR" dirty="0" smtClean="0"/>
              <a:t>.</a:t>
            </a:r>
            <a:endParaRPr lang="el-GR" dirty="0"/>
          </a:p>
          <a:p>
            <a:pPr>
              <a:lnSpc>
                <a:spcPct val="120000"/>
              </a:lnSpc>
              <a:spcBef>
                <a:spcPts val="0"/>
              </a:spcBef>
              <a:spcAft>
                <a:spcPts val="600"/>
              </a:spcAft>
            </a:pPr>
            <a:r>
              <a:rPr lang="el-GR" b="1" dirty="0"/>
              <a:t>Μέθοδος διοίκησης μέσω στόχων</a:t>
            </a:r>
            <a:r>
              <a:rPr lang="el-GR" dirty="0"/>
              <a:t>.</a:t>
            </a:r>
          </a:p>
          <a:p>
            <a:pPr>
              <a:lnSpc>
                <a:spcPct val="120000"/>
              </a:lnSpc>
              <a:spcBef>
                <a:spcPts val="0"/>
              </a:spcBef>
              <a:spcAft>
                <a:spcPts val="600"/>
              </a:spcAft>
            </a:pPr>
            <a:r>
              <a:rPr lang="el-GR" b="1" dirty="0"/>
              <a:t>Μέθοδος αξιολόγησης προϊστάμενου</a:t>
            </a:r>
            <a:r>
              <a:rPr lang="el-GR" dirty="0"/>
              <a:t> από </a:t>
            </a:r>
            <a:r>
              <a:rPr lang="el-GR" dirty="0" smtClean="0"/>
              <a:t>υφιστάμενο.</a:t>
            </a:r>
            <a:endParaRPr lang="el-GR" dirty="0"/>
          </a:p>
          <a:p>
            <a:pPr>
              <a:lnSpc>
                <a:spcPct val="120000"/>
              </a:lnSpc>
              <a:spcBef>
                <a:spcPts val="0"/>
              </a:spcBef>
              <a:spcAft>
                <a:spcPts val="600"/>
              </a:spcAft>
            </a:pPr>
            <a:r>
              <a:rPr lang="el-GR" b="1" dirty="0"/>
              <a:t>Μέθοδος αυτοκριτικής – </a:t>
            </a:r>
            <a:r>
              <a:rPr lang="el-GR" b="1" dirty="0" err="1" smtClean="0"/>
              <a:t>αυτο</a:t>
            </a:r>
            <a:r>
              <a:rPr lang="el-GR" b="1" dirty="0" smtClean="0"/>
              <a:t>-αξιολόγησης</a:t>
            </a:r>
            <a:r>
              <a:rPr lang="el-GR" b="1" dirty="0"/>
              <a:t>.</a:t>
            </a:r>
          </a:p>
          <a:p>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8</a:t>
            </a:fld>
            <a:endParaRPr lang="el-GR"/>
          </a:p>
        </p:txBody>
      </p:sp>
    </p:spTree>
    <p:extLst>
      <p:ext uri="{BB962C8B-B14F-4D97-AF65-F5344CB8AC3E}">
        <p14:creationId xmlns:p14="http://schemas.microsoft.com/office/powerpoint/2010/main" val="608978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Σφάλματα κατά την Αξιολόγηση (1/3)</a:t>
            </a:r>
            <a:endParaRPr lang="el-GR" b="1" dirty="0"/>
          </a:p>
        </p:txBody>
      </p:sp>
      <p:sp>
        <p:nvSpPr>
          <p:cNvPr id="3" name="Θέση περιεχομένου 2"/>
          <p:cNvSpPr>
            <a:spLocks noGrp="1"/>
          </p:cNvSpPr>
          <p:nvPr>
            <p:ph idx="1"/>
          </p:nvPr>
        </p:nvSpPr>
        <p:spPr/>
        <p:txBody>
          <a:bodyPr>
            <a:normAutofit fontScale="92500" lnSpcReduction="20000"/>
          </a:bodyPr>
          <a:lstStyle/>
          <a:p>
            <a:pPr marL="0" indent="0">
              <a:lnSpc>
                <a:spcPct val="120000"/>
              </a:lnSpc>
              <a:spcBef>
                <a:spcPts val="0"/>
              </a:spcBef>
              <a:spcAft>
                <a:spcPts val="600"/>
              </a:spcAft>
              <a:buNone/>
            </a:pPr>
            <a:r>
              <a:rPr lang="el-GR" b="1" dirty="0"/>
              <a:t>ΑΞΙΟΛΟΓΟΥΜΕΝΟΣ</a:t>
            </a:r>
          </a:p>
          <a:p>
            <a:pPr>
              <a:lnSpc>
                <a:spcPct val="120000"/>
              </a:lnSpc>
              <a:spcBef>
                <a:spcPts val="0"/>
              </a:spcBef>
              <a:spcAft>
                <a:spcPts val="600"/>
              </a:spcAft>
            </a:pPr>
            <a:r>
              <a:rPr lang="el-GR" dirty="0"/>
              <a:t>Δεν αποδεικνύουν το σύνολο των ταλέντων τους είτε γιατί </a:t>
            </a:r>
            <a:r>
              <a:rPr lang="el-GR" b="1" dirty="0"/>
              <a:t>φοβούνται</a:t>
            </a:r>
            <a:r>
              <a:rPr lang="el-GR" dirty="0"/>
              <a:t> να αναλάβουν ορισμένες αρμοδιότητες, είτε δεν κατάλληλοι για την συγκεκριμένη θέση, με αποτέλεσμα να μην μπορούν να ολοκληρώσουν το σύνολο των αρμοδιοτήτων  τους.</a:t>
            </a:r>
          </a:p>
          <a:p>
            <a:pPr>
              <a:lnSpc>
                <a:spcPct val="120000"/>
              </a:lnSpc>
              <a:spcBef>
                <a:spcPts val="0"/>
              </a:spcBef>
              <a:spcAft>
                <a:spcPts val="600"/>
              </a:spcAft>
            </a:pPr>
            <a:r>
              <a:rPr lang="el-GR" dirty="0"/>
              <a:t>Έλλειψη  κατάλληλης εκπαίδευσης.</a:t>
            </a:r>
          </a:p>
          <a:p>
            <a:pPr>
              <a:lnSpc>
                <a:spcPct val="120000"/>
              </a:lnSpc>
              <a:spcBef>
                <a:spcPts val="0"/>
              </a:spcBef>
              <a:spcAft>
                <a:spcPts val="600"/>
              </a:spcAft>
            </a:pPr>
            <a:r>
              <a:rPr lang="el-GR" dirty="0"/>
              <a:t>Φόβος της αποτυχίας.</a:t>
            </a:r>
          </a:p>
          <a:p>
            <a:pPr>
              <a:lnSpc>
                <a:spcPct val="120000"/>
              </a:lnSpc>
              <a:spcBef>
                <a:spcPts val="0"/>
              </a:spcBef>
              <a:spcAft>
                <a:spcPts val="600"/>
              </a:spcAft>
            </a:pPr>
            <a:endParaRPr lang="el-GR" b="1" dirty="0"/>
          </a:p>
          <a:p>
            <a:endParaRPr lang="el-GR" dirty="0"/>
          </a:p>
          <a:p>
            <a:pPr>
              <a:buFont typeface="Wingdings" panose="05000000000000000000" pitchFamily="2" charset="2"/>
              <a:buChar char="ü"/>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dirty="0">
                <a:solidFill>
                  <a:prstClr val="black"/>
                </a:solidFill>
                <a:cs typeface="Arial" charset="0"/>
              </a:rPr>
              <a:t>Αξιολόγηση Ανθρώπινου Δυναμικού</a:t>
            </a:r>
            <a:endParaRPr lang="el-GR" dirty="0"/>
          </a:p>
        </p:txBody>
      </p:sp>
      <p:sp>
        <p:nvSpPr>
          <p:cNvPr id="5" name="Θέση αριθμού διαφάνειας 4"/>
          <p:cNvSpPr>
            <a:spLocks noGrp="1"/>
          </p:cNvSpPr>
          <p:nvPr>
            <p:ph type="sldNum" sz="quarter" idx="12"/>
          </p:nvPr>
        </p:nvSpPr>
        <p:spPr/>
        <p:txBody>
          <a:bodyPr/>
          <a:lstStyle/>
          <a:p>
            <a:fld id="{74B3E41E-24DC-44E5-A242-12538B377EB6}" type="slidenum">
              <a:rPr lang="el-GR" smtClean="0"/>
              <a:pPr/>
              <a:t>9</a:t>
            </a:fld>
            <a:endParaRPr lang="el-GR"/>
          </a:p>
        </p:txBody>
      </p:sp>
    </p:spTree>
    <p:extLst>
      <p:ext uri="{BB962C8B-B14F-4D97-AF65-F5344CB8AC3E}">
        <p14:creationId xmlns:p14="http://schemas.microsoft.com/office/powerpoint/2010/main" val="353218174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3/5/2014 10:03:31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19,4,5,"/>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5122,4,5,"/>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7,4,5,"/>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6146,4,5,"/>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6,4,5,"/>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9,2,3,7,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2,7,4,5,"/>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7.xml><?xml version="1.0" encoding="utf-8"?>
<p:tagLst xmlns:a="http://schemas.openxmlformats.org/drawingml/2006/main" xmlns:r="http://schemas.openxmlformats.org/officeDocument/2006/relationships" xmlns:p="http://schemas.openxmlformats.org/presentationml/2006/main">
  <p:tag name="ZHAW.ACCESSIBILITYADDIN.READINGORDER" val="2,3,6,7,"/>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6,5,10,11,12,9,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28,4,5,"/>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FA76D1C-CA07-4832-989F-E1BD93D4173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1002</TotalTime>
  <Words>2036</Words>
  <Application>Microsoft Office PowerPoint</Application>
  <PresentationFormat>On-screen Show (4:3)</PresentationFormat>
  <Paragraphs>352</Paragraphs>
  <Slides>47</Slides>
  <Notes>1</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Θέμα του Office</vt:lpstr>
      <vt:lpstr>Διοίκηση Ανθρωπίνων Πόρων</vt:lpstr>
      <vt:lpstr>Άδειες χρήσης </vt:lpstr>
      <vt:lpstr>Χρηματοδότηση </vt:lpstr>
      <vt:lpstr>Περιεχόμενα ενότητας</vt:lpstr>
      <vt:lpstr>Η αξιολόγηση της Απόδοσης του Ανθρώπινου Δυναμικού</vt:lpstr>
      <vt:lpstr>Γνωρίσματα της αξιολόγησης</vt:lpstr>
      <vt:lpstr>Γνωρίσματα Συστήματος αξιολόγησης</vt:lpstr>
      <vt:lpstr>Βασικές Μέθοδοι Αξιολόγησης</vt:lpstr>
      <vt:lpstr>Σφάλματα κατά την Αξιολόγηση (1/3)</vt:lpstr>
      <vt:lpstr>Σφάλματα κατά την Αξιολόγηση (2/3)</vt:lpstr>
      <vt:lpstr>Σφάλματα κατά την Αξιολόγηση (3/3)</vt:lpstr>
      <vt:lpstr>Κριτήρια Αξιολόγησης του ανθρώπινου δυναμικού </vt:lpstr>
      <vt:lpstr>Χαρακτηριστικά της Αξιολόγησης του ανθρώπινου δυναμικού </vt:lpstr>
      <vt:lpstr>Διοίκηση της Απόδοσης  [Performance Management]</vt:lpstr>
      <vt:lpstr>Η Διοίκηση της Απόδοσης και οι λειτουργίες της  Διαχείρισης Ανθρωπίνων Πόρων</vt:lpstr>
      <vt:lpstr> Η Διοίκηση της Απόδοσης περιλαμβάνει:</vt:lpstr>
      <vt:lpstr> Οι ατομικοί στόχοι της  Διοίκηση της Απόδοσης</vt:lpstr>
      <vt:lpstr> H Διοίκηση της Απόδοσης οφείλει να:</vt:lpstr>
      <vt:lpstr> H Διοίκηση της Απόδοσης δεν πρέπει να:</vt:lpstr>
      <vt:lpstr> Οι συνέπειες της ανεπαρκούς Διοίκησης της Απόδοσης</vt:lpstr>
      <vt:lpstr>Η συνολική αξιολόγηση της απόδοσης</vt:lpstr>
      <vt:lpstr>Η ανατροφοδότηση</vt:lpstr>
      <vt:lpstr>Το πλάνο της ανάπτυξης</vt:lpstr>
      <vt:lpstr>Παρακίνηση</vt:lpstr>
      <vt:lpstr>Είδη Κινήτρων</vt:lpstr>
      <vt:lpstr>MASLOW</vt:lpstr>
      <vt:lpstr>HERTZBERG</vt:lpstr>
      <vt:lpstr>ALDERFER</vt:lpstr>
      <vt:lpstr>Θεωρία της Δικαιοσύνης (1/2)</vt:lpstr>
      <vt:lpstr>Θεωρία της Δικαιοσύνης (1/2)</vt:lpstr>
      <vt:lpstr>Θεωρία της Δικαιοσύνης (2/2)</vt:lpstr>
      <vt:lpstr>Θεωρία των Προσδοκιών (1/2)</vt:lpstr>
      <vt:lpstr>Θεωρία του McGregor</vt:lpstr>
      <vt:lpstr>Κίνητρα - Είδη Κινήτρων</vt:lpstr>
      <vt:lpstr>Προϋποθέσεις Παρακίνησης (1/2)</vt:lpstr>
      <vt:lpstr>Προϋποθέσεις Παρακίνησης (2/2)</vt:lpstr>
      <vt:lpstr>Οι στόχοι είναι αναγκαίο να σχετίζονται:</vt:lpstr>
      <vt:lpstr>Η θεωρία της Μάθησης</vt:lpstr>
      <vt:lpstr>Εννοιολογικές οριοθετήσεις</vt:lpstr>
      <vt:lpstr>Ανάπτυξη Ηγετικών Στελεχών</vt:lpstr>
      <vt:lpstr>Οι στόχοι της εκπαίδευσης </vt:lpstr>
      <vt:lpstr>Είδη εκπαίδευσης </vt:lpstr>
      <vt:lpstr>Management consulting </vt:lpstr>
      <vt:lpstr>Coaching </vt:lpstr>
      <vt:lpstr>Supervision </vt:lpstr>
      <vt:lpstr>Η διά βίου εκπαίδευση</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Διοίκηση Ανθρώπινου Δυναμικού</dc:title>
  <dc:subject>Αρχιτεκτονική Ενσωματωμένων Συστημάτων και Μέθοδοι Σχεδίασης</dc:subject>
  <dc:creator>Ασπρίδης Γεώργιος</dc:creator>
  <cp:keywords>Διοίκηση Ανθρώπινου Δυναμικού</cp:keywords>
  <dc:description>Ιδιαίτερα χαρακτηριστικά Ενσωματωμένων. Αρχιτεκτονικά χαρακτηριστικά. Στάδια σχεδίασης Ενσωματωμένων Συστημάτων. Τρόποι περιγραφής ενσωματωμένων συστημάτων. Μελέτη ως παράδειγμα του AVR tiny 2313.</dc:description>
  <cp:lastModifiedBy>chris</cp:lastModifiedBy>
  <cp:revision>252</cp:revision>
  <dcterms:created xsi:type="dcterms:W3CDTF">2013-10-22T19:39:27Z</dcterms:created>
  <dcterms:modified xsi:type="dcterms:W3CDTF">2014-05-05T08:18:29Z</dcterms:modified>
  <cp:category>ΑΝΟΙΧΤΑ ΑΚΑΔΗΜΑΙΚΑ ΜΑΘΗΜΑΤΑ</cp:category>
  <cp:contentStatus>Τελικό</cp:contentStatus>
</cp:coreProperties>
</file>