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356" r:id="rId3"/>
    <p:sldId id="340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4" r:id="rId14"/>
    <p:sldId id="353" r:id="rId15"/>
    <p:sldId id="355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779CC93D-E52E-4D84-901B-11D7331DD495}">
          <p14:sldIdLst>
            <p14:sldId id="259"/>
            <p14:sldId id="356"/>
            <p14:sldId id="340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4"/>
            <p14:sldId id="353"/>
            <p14:sldId id="355"/>
          </p14:sldIdLst>
        </p14:section>
        <p14:section name="Επισκόπηση και στόχοι" id="{ABA716BF-3A5C-4ADB-94C9-CFEF84EBA240}">
          <p14:sldIdLst/>
        </p14:section>
        <p14:section name="Θέμα 1" id="{6D9936A3-3945-4757-BC8B-B5C252D8E036}">
          <p14:sldIdLst/>
        </p14:section>
        <p14:section name="Δείγμα διαφανειών των εφέ προβολής" id="{BAB3A466-96C9-4230-9978-795378D75699}">
          <p14:sldIdLst/>
        </p14:section>
        <p14:section name="Μελέτη περίπτωσης" id="{8C0305C9-B152-4FBA-A789-FE1976D53990}">
          <p14:sldIdLst/>
        </p14:section>
        <p14:section name="Συμπέρασμα και σύνοψη" id="{790CEF5B-569A-4C2F-BED5-750B08C0E5AD}">
          <p14:sldIdLst/>
        </p14:section>
        <p14:section name="Παράρτημα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Φωτεινό στυλ 3 - Έμφαση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83977" autoAdjust="0"/>
  </p:normalViewPr>
  <p:slideViewPr>
    <p:cSldViewPr>
      <p:cViewPr>
        <p:scale>
          <a:sx n="80" d="100"/>
          <a:sy n="80" d="100"/>
        </p:scale>
        <p:origin x="-117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847BC-59DC-4908-A0AE-A2338C21922B}" type="doc">
      <dgm:prSet loTypeId="urn:microsoft.com/office/officeart/2005/8/layout/h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l-GR"/>
        </a:p>
      </dgm:t>
    </dgm:pt>
    <dgm:pt modelId="{4BD4FCA7-53BB-4039-A99F-CBF8BA71C2C9}">
      <dgm:prSet phldrT="[Κείμενο]"/>
      <dgm:spPr/>
      <dgm:t>
        <a:bodyPr/>
        <a:lstStyle/>
        <a:p>
          <a:r>
            <a:rPr lang="el-GR" b="1" dirty="0" err="1" smtClean="0">
              <a:latin typeface="Segoe Print" pitchFamily="2" charset="0"/>
            </a:rPr>
            <a:t>προσυγγραφικό</a:t>
          </a:r>
          <a:r>
            <a:rPr lang="el-GR" b="1" dirty="0" smtClean="0">
              <a:latin typeface="Segoe Print" pitchFamily="2" charset="0"/>
            </a:rPr>
            <a:t> στάδιο</a:t>
          </a:r>
          <a:endParaRPr lang="el-GR" b="1" dirty="0">
            <a:latin typeface="Segoe Print" pitchFamily="2" charset="0"/>
          </a:endParaRPr>
        </a:p>
      </dgm:t>
    </dgm:pt>
    <dgm:pt modelId="{94E5FD2B-1798-44A3-9CDA-6158C01760FD}" type="parTrans" cxnId="{59249C4E-153C-49BB-AE37-DB82935C3355}">
      <dgm:prSet/>
      <dgm:spPr/>
      <dgm:t>
        <a:bodyPr/>
        <a:lstStyle/>
        <a:p>
          <a:endParaRPr lang="el-GR"/>
        </a:p>
      </dgm:t>
    </dgm:pt>
    <dgm:pt modelId="{D8DE6014-C54E-4270-8811-D52191C511CA}" type="sibTrans" cxnId="{59249C4E-153C-49BB-AE37-DB82935C3355}">
      <dgm:prSet/>
      <dgm:spPr/>
      <dgm:t>
        <a:bodyPr/>
        <a:lstStyle/>
        <a:p>
          <a:endParaRPr lang="el-GR"/>
        </a:p>
      </dgm:t>
    </dgm:pt>
    <dgm:pt modelId="{6B28FA7A-16A2-4464-AABA-705ACFA63A50}">
      <dgm:prSet phldrT="[Κείμενο]"/>
      <dgm:spPr/>
      <dgm:t>
        <a:bodyPr/>
        <a:lstStyle/>
        <a:p>
          <a:r>
            <a:rPr lang="el-GR" b="1" dirty="0" smtClean="0">
              <a:latin typeface="Segoe Print" pitchFamily="2" charset="0"/>
            </a:rPr>
            <a:t>κυρίως συγγραφικό στάδιο</a:t>
          </a:r>
          <a:endParaRPr lang="el-GR" b="1" dirty="0">
            <a:latin typeface="Segoe Print" pitchFamily="2" charset="0"/>
          </a:endParaRPr>
        </a:p>
      </dgm:t>
    </dgm:pt>
    <dgm:pt modelId="{8EEB6484-A153-4317-BEA7-16B8D66AF49E}" type="parTrans" cxnId="{7420C9C2-3A61-47A7-A832-9558F69D27D1}">
      <dgm:prSet/>
      <dgm:spPr/>
      <dgm:t>
        <a:bodyPr/>
        <a:lstStyle/>
        <a:p>
          <a:endParaRPr lang="el-GR"/>
        </a:p>
      </dgm:t>
    </dgm:pt>
    <dgm:pt modelId="{D95BE576-83C4-4966-AB2C-A9BBDC4F869C}" type="sibTrans" cxnId="{7420C9C2-3A61-47A7-A832-9558F69D27D1}">
      <dgm:prSet/>
      <dgm:spPr/>
      <dgm:t>
        <a:bodyPr/>
        <a:lstStyle/>
        <a:p>
          <a:endParaRPr lang="el-GR"/>
        </a:p>
      </dgm:t>
    </dgm:pt>
    <dgm:pt modelId="{8D172E3B-DA47-40B4-93F2-E05B281E89F4}">
      <dgm:prSet phldrT="[Κείμενο]"/>
      <dgm:spPr/>
      <dgm:t>
        <a:bodyPr/>
        <a:lstStyle/>
        <a:p>
          <a:r>
            <a:rPr lang="el-GR" b="1" dirty="0" err="1" smtClean="0">
              <a:latin typeface="Segoe Print" pitchFamily="2" charset="0"/>
            </a:rPr>
            <a:t>μετασυγγραφικό</a:t>
          </a:r>
          <a:r>
            <a:rPr lang="el-GR" b="1" dirty="0" smtClean="0">
              <a:latin typeface="Segoe Print" pitchFamily="2" charset="0"/>
            </a:rPr>
            <a:t> στάδιο</a:t>
          </a:r>
          <a:endParaRPr lang="el-GR" b="1" dirty="0">
            <a:latin typeface="Segoe Print" pitchFamily="2" charset="0"/>
          </a:endParaRPr>
        </a:p>
      </dgm:t>
    </dgm:pt>
    <dgm:pt modelId="{CB2325C6-A0D4-4BD2-8A9E-372F61A4A134}" type="parTrans" cxnId="{C369C913-FBC9-4352-80E7-92BC1546CF17}">
      <dgm:prSet/>
      <dgm:spPr/>
      <dgm:t>
        <a:bodyPr/>
        <a:lstStyle/>
        <a:p>
          <a:endParaRPr lang="el-GR"/>
        </a:p>
      </dgm:t>
    </dgm:pt>
    <dgm:pt modelId="{A26B8462-7F75-457B-9AA5-CE2D0A538DE7}" type="sibTrans" cxnId="{C369C913-FBC9-4352-80E7-92BC1546CF17}">
      <dgm:prSet/>
      <dgm:spPr/>
      <dgm:t>
        <a:bodyPr/>
        <a:lstStyle/>
        <a:p>
          <a:endParaRPr lang="el-GR"/>
        </a:p>
      </dgm:t>
    </dgm:pt>
    <dgm:pt modelId="{49CA242E-ACDE-4AF0-87A1-751633CD9710}">
      <dgm:prSet phldrT="[Κείμενο]"/>
      <dgm:spPr/>
      <dgm:t>
        <a:bodyPr/>
        <a:lstStyle/>
        <a:p>
          <a:r>
            <a:rPr lang="el-GR" dirty="0" smtClean="0">
              <a:latin typeface="Palatino Linotype" pitchFamily="18" charset="0"/>
            </a:rPr>
            <a:t>επεξεργασία και βελτίωση του αρχικού κειμένου</a:t>
          </a:r>
          <a:endParaRPr lang="el-GR" dirty="0">
            <a:latin typeface="Palatino Linotype" pitchFamily="18" charset="0"/>
          </a:endParaRPr>
        </a:p>
      </dgm:t>
    </dgm:pt>
    <dgm:pt modelId="{895644F0-8300-4FCE-AAC4-ADDE4DD35A72}" type="parTrans" cxnId="{73856B85-24B5-4838-88A9-F1C62D3F83B9}">
      <dgm:prSet/>
      <dgm:spPr/>
      <dgm:t>
        <a:bodyPr/>
        <a:lstStyle/>
        <a:p>
          <a:endParaRPr lang="el-GR"/>
        </a:p>
      </dgm:t>
    </dgm:pt>
    <dgm:pt modelId="{F4A548AA-CCBD-4E86-98AB-27BFD0ED0668}" type="sibTrans" cxnId="{73856B85-24B5-4838-88A9-F1C62D3F83B9}">
      <dgm:prSet/>
      <dgm:spPr/>
      <dgm:t>
        <a:bodyPr/>
        <a:lstStyle/>
        <a:p>
          <a:endParaRPr lang="el-GR"/>
        </a:p>
      </dgm:t>
    </dgm:pt>
    <dgm:pt modelId="{88ECDF1F-6CBB-47DD-A7D2-D817D7D8D49D}">
      <dgm:prSet phldrT="[Κείμενο]"/>
      <dgm:spPr/>
      <dgm:t>
        <a:bodyPr/>
        <a:lstStyle/>
        <a:p>
          <a:r>
            <a:rPr lang="el-GR" dirty="0" smtClean="0">
              <a:latin typeface="Palatino Linotype" pitchFamily="18" charset="0"/>
            </a:rPr>
            <a:t>γενική επιμέλεια του τελικού κειμένου</a:t>
          </a:r>
          <a:endParaRPr lang="el-GR" dirty="0">
            <a:latin typeface="Palatino Linotype" pitchFamily="18" charset="0"/>
          </a:endParaRPr>
        </a:p>
      </dgm:t>
    </dgm:pt>
    <dgm:pt modelId="{2C3FCD27-109C-4CB2-AB9E-77604377C22E}" type="parTrans" cxnId="{F819FE8A-49DC-494B-B20F-55540BF0DF85}">
      <dgm:prSet/>
      <dgm:spPr/>
      <dgm:t>
        <a:bodyPr/>
        <a:lstStyle/>
        <a:p>
          <a:endParaRPr lang="el-GR"/>
        </a:p>
      </dgm:t>
    </dgm:pt>
    <dgm:pt modelId="{4146A1F7-BB76-4002-A711-BD771A6F1927}" type="sibTrans" cxnId="{F819FE8A-49DC-494B-B20F-55540BF0DF85}">
      <dgm:prSet/>
      <dgm:spPr/>
      <dgm:t>
        <a:bodyPr/>
        <a:lstStyle/>
        <a:p>
          <a:endParaRPr lang="el-GR"/>
        </a:p>
      </dgm:t>
    </dgm:pt>
    <dgm:pt modelId="{AC137DBD-7487-4C88-A6D3-8090D2C43515}">
      <dgm:prSet phldrT="[Κείμενο]"/>
      <dgm:spPr/>
      <dgm:t>
        <a:bodyPr/>
        <a:lstStyle/>
        <a:p>
          <a:r>
            <a:rPr lang="el-GR" dirty="0" smtClean="0">
              <a:latin typeface="Palatino Linotype" pitchFamily="18" charset="0"/>
            </a:rPr>
            <a:t>αξιολόγηση του τελικού κειμένου και των διαδικασιών συγγραφής στο σύνολό τους</a:t>
          </a:r>
          <a:endParaRPr lang="el-GR" dirty="0">
            <a:latin typeface="Palatino Linotype" pitchFamily="18" charset="0"/>
          </a:endParaRPr>
        </a:p>
      </dgm:t>
    </dgm:pt>
    <dgm:pt modelId="{AC51C0A0-3E95-4D6C-82CA-D91D7517D64F}" type="parTrans" cxnId="{EF38C837-B166-4361-8B4D-11BA2CDFFE35}">
      <dgm:prSet/>
      <dgm:spPr/>
      <dgm:t>
        <a:bodyPr/>
        <a:lstStyle/>
        <a:p>
          <a:endParaRPr lang="el-GR"/>
        </a:p>
      </dgm:t>
    </dgm:pt>
    <dgm:pt modelId="{5B36B14F-DD79-42FD-8BB0-4D63B1454379}" type="sibTrans" cxnId="{EF38C837-B166-4361-8B4D-11BA2CDFFE35}">
      <dgm:prSet/>
      <dgm:spPr/>
      <dgm:t>
        <a:bodyPr/>
        <a:lstStyle/>
        <a:p>
          <a:endParaRPr lang="el-GR"/>
        </a:p>
      </dgm:t>
    </dgm:pt>
    <dgm:pt modelId="{C76AACAA-35AC-4042-BADA-7631D644EADD}">
      <dgm:prSet/>
      <dgm:spPr/>
      <dgm:t>
        <a:bodyPr/>
        <a:lstStyle/>
        <a:p>
          <a:r>
            <a:rPr lang="el-GR" dirty="0" smtClean="0">
              <a:latin typeface="Palatino Linotype" pitchFamily="18" charset="0"/>
            </a:rPr>
            <a:t>πρώτη γραφή</a:t>
          </a:r>
          <a:endParaRPr lang="el-GR" dirty="0">
            <a:latin typeface="Palatino Linotype" pitchFamily="18" charset="0"/>
          </a:endParaRPr>
        </a:p>
      </dgm:t>
    </dgm:pt>
    <dgm:pt modelId="{E5E6D19F-8394-4635-9022-5BD5DBA8CC71}" type="parTrans" cxnId="{B70F1E7C-32A3-4751-8F68-7BF98ADBA544}">
      <dgm:prSet/>
      <dgm:spPr/>
      <dgm:t>
        <a:bodyPr/>
        <a:lstStyle/>
        <a:p>
          <a:endParaRPr lang="el-GR"/>
        </a:p>
      </dgm:t>
    </dgm:pt>
    <dgm:pt modelId="{40D4FBE1-BF29-4FE0-B6CA-6CCEB0E60D38}" type="sibTrans" cxnId="{B70F1E7C-32A3-4751-8F68-7BF98ADBA544}">
      <dgm:prSet/>
      <dgm:spPr/>
      <dgm:t>
        <a:bodyPr/>
        <a:lstStyle/>
        <a:p>
          <a:endParaRPr lang="el-GR"/>
        </a:p>
      </dgm:t>
    </dgm:pt>
    <dgm:pt modelId="{E3A54F39-3487-42F5-9740-CAE8372E363D}">
      <dgm:prSet phldrT="[Κείμενο]" custT="1"/>
      <dgm:spPr/>
      <dgm:t>
        <a:bodyPr/>
        <a:lstStyle/>
        <a:p>
          <a:r>
            <a:rPr lang="el-GR" sz="1800" dirty="0" smtClean="0">
              <a:latin typeface="Palatino Linotype" pitchFamily="18" charset="0"/>
            </a:rPr>
            <a:t>οργάνωση ιδεών</a:t>
          </a:r>
          <a:endParaRPr lang="el-GR" sz="1800" dirty="0">
            <a:latin typeface="Palatino Linotype" pitchFamily="18" charset="0"/>
          </a:endParaRPr>
        </a:p>
      </dgm:t>
    </dgm:pt>
    <dgm:pt modelId="{C8EE82AD-688F-4696-AFF6-D41B99776D40}" type="sibTrans" cxnId="{F67D4438-E95F-487D-BC1F-20508E5CC809}">
      <dgm:prSet/>
      <dgm:spPr/>
      <dgm:t>
        <a:bodyPr/>
        <a:lstStyle/>
        <a:p>
          <a:endParaRPr lang="el-GR"/>
        </a:p>
      </dgm:t>
    </dgm:pt>
    <dgm:pt modelId="{EA8F526B-9D68-40F3-A09A-FE3661C256FD}" type="parTrans" cxnId="{F67D4438-E95F-487D-BC1F-20508E5CC809}">
      <dgm:prSet/>
      <dgm:spPr/>
      <dgm:t>
        <a:bodyPr/>
        <a:lstStyle/>
        <a:p>
          <a:endParaRPr lang="el-GR"/>
        </a:p>
      </dgm:t>
    </dgm:pt>
    <dgm:pt modelId="{0C4A34F0-04CC-4542-91DE-A312018C7447}">
      <dgm:prSet phldrT="[Κείμενο]" custT="1"/>
      <dgm:spPr/>
      <dgm:t>
        <a:bodyPr/>
        <a:lstStyle/>
        <a:p>
          <a:r>
            <a:rPr lang="el-GR" sz="1800" dirty="0" smtClean="0">
              <a:latin typeface="Palatino Linotype" pitchFamily="18" charset="0"/>
            </a:rPr>
            <a:t>καθορισμός: (α) θέματος, (β) παραμέτρων επικοινωνιακού πλαισίου (</a:t>
          </a:r>
          <a:r>
            <a:rPr lang="el-GR" sz="1800" dirty="0" err="1" smtClean="0">
              <a:latin typeface="Palatino Linotype" pitchFamily="18" charset="0"/>
            </a:rPr>
            <a:t>προθετικότητα</a:t>
          </a:r>
          <a:r>
            <a:rPr lang="el-GR" sz="1800" dirty="0" smtClean="0">
              <a:latin typeface="Palatino Linotype" pitchFamily="18" charset="0"/>
            </a:rPr>
            <a:t>, αποδέκτες) και (γ) κειμενικού είδους</a:t>
          </a:r>
          <a:endParaRPr lang="el-GR" sz="1800" i="0" dirty="0">
            <a:latin typeface="Palatino Linotype" pitchFamily="18" charset="0"/>
          </a:endParaRPr>
        </a:p>
      </dgm:t>
    </dgm:pt>
    <dgm:pt modelId="{BE82ECF4-6164-42E3-BB1F-88A39B273FA6}" type="sibTrans" cxnId="{988EB779-F402-4CF4-B93D-0D7593748673}">
      <dgm:prSet/>
      <dgm:spPr/>
      <dgm:t>
        <a:bodyPr/>
        <a:lstStyle/>
        <a:p>
          <a:endParaRPr lang="en-US"/>
        </a:p>
      </dgm:t>
    </dgm:pt>
    <dgm:pt modelId="{3B73A29B-E9B3-46EB-9FBF-B40212267DD7}" type="parTrans" cxnId="{988EB779-F402-4CF4-B93D-0D7593748673}">
      <dgm:prSet/>
      <dgm:spPr/>
      <dgm:t>
        <a:bodyPr/>
        <a:lstStyle/>
        <a:p>
          <a:endParaRPr lang="en-US"/>
        </a:p>
      </dgm:t>
    </dgm:pt>
    <dgm:pt modelId="{DDC9E85B-6F12-4459-81D7-0FC4DA64DB9B}">
      <dgm:prSet phldrT="[Κείμενο]" custT="1"/>
      <dgm:spPr/>
      <dgm:t>
        <a:bodyPr/>
        <a:lstStyle/>
        <a:p>
          <a:r>
            <a:rPr lang="el-GR" sz="1800" dirty="0" smtClean="0">
              <a:latin typeface="Palatino Linotype" pitchFamily="18" charset="0"/>
            </a:rPr>
            <a:t>παραγωγή ιδεών</a:t>
          </a:r>
          <a:endParaRPr lang="el-GR" sz="1800" i="0" dirty="0">
            <a:latin typeface="Palatino Linotype" pitchFamily="18" charset="0"/>
          </a:endParaRPr>
        </a:p>
      </dgm:t>
    </dgm:pt>
    <dgm:pt modelId="{53AFF6D9-B852-4E81-91B8-68AF1689E557}" type="parTrans" cxnId="{CA598E62-E3A0-4FD3-92FF-292FDE57BFFF}">
      <dgm:prSet/>
      <dgm:spPr/>
      <dgm:t>
        <a:bodyPr/>
        <a:lstStyle/>
        <a:p>
          <a:endParaRPr lang="el-GR"/>
        </a:p>
      </dgm:t>
    </dgm:pt>
    <dgm:pt modelId="{0A3444AB-57E4-4977-ABBC-96782B9A95E2}" type="sibTrans" cxnId="{CA598E62-E3A0-4FD3-92FF-292FDE57BFFF}">
      <dgm:prSet/>
      <dgm:spPr/>
      <dgm:t>
        <a:bodyPr/>
        <a:lstStyle/>
        <a:p>
          <a:endParaRPr lang="el-GR"/>
        </a:p>
      </dgm:t>
    </dgm:pt>
    <dgm:pt modelId="{3227CCED-59F2-4580-B4E6-02769E1F5C64}" type="pres">
      <dgm:prSet presAssocID="{30D847BC-59DC-4908-A0AE-A2338C2192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A773502-6F78-480B-B246-FC8A1D7BDCE7}" type="pres">
      <dgm:prSet presAssocID="{4BD4FCA7-53BB-4039-A99F-CBF8BA71C2C9}" presName="composite" presStyleCnt="0"/>
      <dgm:spPr/>
      <dgm:t>
        <a:bodyPr/>
        <a:lstStyle/>
        <a:p>
          <a:endParaRPr lang="el-GR"/>
        </a:p>
      </dgm:t>
    </dgm:pt>
    <dgm:pt modelId="{C3577E48-7A24-41F2-9634-A3311972B9C1}" type="pres">
      <dgm:prSet presAssocID="{4BD4FCA7-53BB-4039-A99F-CBF8BA71C2C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4DF837-30C5-432E-A5C2-E6BF627815C3}" type="pres">
      <dgm:prSet presAssocID="{4BD4FCA7-53BB-4039-A99F-CBF8BA71C2C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E50BA6-4E43-4602-B787-5EDD803F7B5A}" type="pres">
      <dgm:prSet presAssocID="{D8DE6014-C54E-4270-8811-D52191C511CA}" presName="space" presStyleCnt="0"/>
      <dgm:spPr/>
      <dgm:t>
        <a:bodyPr/>
        <a:lstStyle/>
        <a:p>
          <a:endParaRPr lang="el-GR"/>
        </a:p>
      </dgm:t>
    </dgm:pt>
    <dgm:pt modelId="{DB879B4F-9E42-470C-8A9B-D58BD61476A3}" type="pres">
      <dgm:prSet presAssocID="{6B28FA7A-16A2-4464-AABA-705ACFA63A50}" presName="composite" presStyleCnt="0"/>
      <dgm:spPr/>
      <dgm:t>
        <a:bodyPr/>
        <a:lstStyle/>
        <a:p>
          <a:endParaRPr lang="el-GR"/>
        </a:p>
      </dgm:t>
    </dgm:pt>
    <dgm:pt modelId="{61972F26-9DFA-4599-8623-93ABC0BE3013}" type="pres">
      <dgm:prSet presAssocID="{6B28FA7A-16A2-4464-AABA-705ACFA63A5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7C2B49-F177-46A3-94D1-40793D832F1E}" type="pres">
      <dgm:prSet presAssocID="{6B28FA7A-16A2-4464-AABA-705ACFA63A5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E4EDBD-EFF4-4F9C-9AED-D9A3B70AE21F}" type="pres">
      <dgm:prSet presAssocID="{D95BE576-83C4-4966-AB2C-A9BBDC4F869C}" presName="space" presStyleCnt="0"/>
      <dgm:spPr/>
      <dgm:t>
        <a:bodyPr/>
        <a:lstStyle/>
        <a:p>
          <a:endParaRPr lang="el-GR"/>
        </a:p>
      </dgm:t>
    </dgm:pt>
    <dgm:pt modelId="{BBEC2C4E-155F-4FBD-A586-A92EB5E1A09B}" type="pres">
      <dgm:prSet presAssocID="{8D172E3B-DA47-40B4-93F2-E05B281E89F4}" presName="composite" presStyleCnt="0"/>
      <dgm:spPr/>
      <dgm:t>
        <a:bodyPr/>
        <a:lstStyle/>
        <a:p>
          <a:endParaRPr lang="el-GR"/>
        </a:p>
      </dgm:t>
    </dgm:pt>
    <dgm:pt modelId="{B6EC2204-B730-4183-BF41-F945B1C2F51C}" type="pres">
      <dgm:prSet presAssocID="{8D172E3B-DA47-40B4-93F2-E05B281E89F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042DF6-4A01-4030-8DF5-C343790051C8}" type="pres">
      <dgm:prSet presAssocID="{8D172E3B-DA47-40B4-93F2-E05B281E89F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67D4438-E95F-487D-BC1F-20508E5CC809}" srcId="{4BD4FCA7-53BB-4039-A99F-CBF8BA71C2C9}" destId="{E3A54F39-3487-42F5-9740-CAE8372E363D}" srcOrd="2" destOrd="0" parTransId="{EA8F526B-9D68-40F3-A09A-FE3661C256FD}" sibTransId="{C8EE82AD-688F-4696-AFF6-D41B99776D40}"/>
    <dgm:cxn modelId="{BCE5DD2B-F91A-4F5C-B81F-0D0E45BD1A96}" type="presOf" srcId="{6B28FA7A-16A2-4464-AABA-705ACFA63A50}" destId="{61972F26-9DFA-4599-8623-93ABC0BE3013}" srcOrd="0" destOrd="0" presId="urn:microsoft.com/office/officeart/2005/8/layout/hList1"/>
    <dgm:cxn modelId="{73856B85-24B5-4838-88A9-F1C62D3F83B9}" srcId="{8D172E3B-DA47-40B4-93F2-E05B281E89F4}" destId="{49CA242E-ACDE-4AF0-87A1-751633CD9710}" srcOrd="0" destOrd="0" parTransId="{895644F0-8300-4FCE-AAC4-ADDE4DD35A72}" sibTransId="{F4A548AA-CCBD-4E86-98AB-27BFD0ED0668}"/>
    <dgm:cxn modelId="{A069C668-B7B3-43A4-9A73-37DF78631AB1}" type="presOf" srcId="{49CA242E-ACDE-4AF0-87A1-751633CD9710}" destId="{93042DF6-4A01-4030-8DF5-C343790051C8}" srcOrd="0" destOrd="0" presId="urn:microsoft.com/office/officeart/2005/8/layout/hList1"/>
    <dgm:cxn modelId="{02FEFA1A-21D7-4853-91BD-ECF19FB0D4C2}" type="presOf" srcId="{88ECDF1F-6CBB-47DD-A7D2-D817D7D8D49D}" destId="{93042DF6-4A01-4030-8DF5-C343790051C8}" srcOrd="0" destOrd="1" presId="urn:microsoft.com/office/officeart/2005/8/layout/hList1"/>
    <dgm:cxn modelId="{988EB779-F402-4CF4-B93D-0D7593748673}" srcId="{4BD4FCA7-53BB-4039-A99F-CBF8BA71C2C9}" destId="{0C4A34F0-04CC-4542-91DE-A312018C7447}" srcOrd="0" destOrd="0" parTransId="{3B73A29B-E9B3-46EB-9FBF-B40212267DD7}" sibTransId="{BE82ECF4-6164-42E3-BB1F-88A39B273FA6}"/>
    <dgm:cxn modelId="{7DBE86AF-5DC4-4C9D-97EE-1F04B754B212}" type="presOf" srcId="{8D172E3B-DA47-40B4-93F2-E05B281E89F4}" destId="{B6EC2204-B730-4183-BF41-F945B1C2F51C}" srcOrd="0" destOrd="0" presId="urn:microsoft.com/office/officeart/2005/8/layout/hList1"/>
    <dgm:cxn modelId="{182191E9-17E6-4AC4-89D2-18F0ED7980A1}" type="presOf" srcId="{DDC9E85B-6F12-4459-81D7-0FC4DA64DB9B}" destId="{6E4DF837-30C5-432E-A5C2-E6BF627815C3}" srcOrd="0" destOrd="1" presId="urn:microsoft.com/office/officeart/2005/8/layout/hList1"/>
    <dgm:cxn modelId="{59249C4E-153C-49BB-AE37-DB82935C3355}" srcId="{30D847BC-59DC-4908-A0AE-A2338C21922B}" destId="{4BD4FCA7-53BB-4039-A99F-CBF8BA71C2C9}" srcOrd="0" destOrd="0" parTransId="{94E5FD2B-1798-44A3-9CDA-6158C01760FD}" sibTransId="{D8DE6014-C54E-4270-8811-D52191C511CA}"/>
    <dgm:cxn modelId="{8459A3E1-64A0-4416-B37C-2E44B69932E4}" type="presOf" srcId="{C76AACAA-35AC-4042-BADA-7631D644EADD}" destId="{337C2B49-F177-46A3-94D1-40793D832F1E}" srcOrd="0" destOrd="0" presId="urn:microsoft.com/office/officeart/2005/8/layout/hList1"/>
    <dgm:cxn modelId="{CA598E62-E3A0-4FD3-92FF-292FDE57BFFF}" srcId="{4BD4FCA7-53BB-4039-A99F-CBF8BA71C2C9}" destId="{DDC9E85B-6F12-4459-81D7-0FC4DA64DB9B}" srcOrd="1" destOrd="0" parTransId="{53AFF6D9-B852-4E81-91B8-68AF1689E557}" sibTransId="{0A3444AB-57E4-4977-ABBC-96782B9A95E2}"/>
    <dgm:cxn modelId="{6F9CC3A1-61EC-4869-AF05-4F9DC447ECAF}" type="presOf" srcId="{0C4A34F0-04CC-4542-91DE-A312018C7447}" destId="{6E4DF837-30C5-432E-A5C2-E6BF627815C3}" srcOrd="0" destOrd="0" presId="urn:microsoft.com/office/officeart/2005/8/layout/hList1"/>
    <dgm:cxn modelId="{7420C9C2-3A61-47A7-A832-9558F69D27D1}" srcId="{30D847BC-59DC-4908-A0AE-A2338C21922B}" destId="{6B28FA7A-16A2-4464-AABA-705ACFA63A50}" srcOrd="1" destOrd="0" parTransId="{8EEB6484-A153-4317-BEA7-16B8D66AF49E}" sibTransId="{D95BE576-83C4-4966-AB2C-A9BBDC4F869C}"/>
    <dgm:cxn modelId="{C369C913-FBC9-4352-80E7-92BC1546CF17}" srcId="{30D847BC-59DC-4908-A0AE-A2338C21922B}" destId="{8D172E3B-DA47-40B4-93F2-E05B281E89F4}" srcOrd="2" destOrd="0" parTransId="{CB2325C6-A0D4-4BD2-8A9E-372F61A4A134}" sibTransId="{A26B8462-7F75-457B-9AA5-CE2D0A538DE7}"/>
    <dgm:cxn modelId="{F819FE8A-49DC-494B-B20F-55540BF0DF85}" srcId="{8D172E3B-DA47-40B4-93F2-E05B281E89F4}" destId="{88ECDF1F-6CBB-47DD-A7D2-D817D7D8D49D}" srcOrd="1" destOrd="0" parTransId="{2C3FCD27-109C-4CB2-AB9E-77604377C22E}" sibTransId="{4146A1F7-BB76-4002-A711-BD771A6F1927}"/>
    <dgm:cxn modelId="{EF38C837-B166-4361-8B4D-11BA2CDFFE35}" srcId="{8D172E3B-DA47-40B4-93F2-E05B281E89F4}" destId="{AC137DBD-7487-4C88-A6D3-8090D2C43515}" srcOrd="2" destOrd="0" parTransId="{AC51C0A0-3E95-4D6C-82CA-D91D7517D64F}" sibTransId="{5B36B14F-DD79-42FD-8BB0-4D63B1454379}"/>
    <dgm:cxn modelId="{624411ED-1F69-49E9-8DB4-03ADE79EABD5}" type="presOf" srcId="{4BD4FCA7-53BB-4039-A99F-CBF8BA71C2C9}" destId="{C3577E48-7A24-41F2-9634-A3311972B9C1}" srcOrd="0" destOrd="0" presId="urn:microsoft.com/office/officeart/2005/8/layout/hList1"/>
    <dgm:cxn modelId="{B70F1E7C-32A3-4751-8F68-7BF98ADBA544}" srcId="{6B28FA7A-16A2-4464-AABA-705ACFA63A50}" destId="{C76AACAA-35AC-4042-BADA-7631D644EADD}" srcOrd="0" destOrd="0" parTransId="{E5E6D19F-8394-4635-9022-5BD5DBA8CC71}" sibTransId="{40D4FBE1-BF29-4FE0-B6CA-6CCEB0E60D38}"/>
    <dgm:cxn modelId="{0C9B7BE8-902A-4115-8BD2-7512ACCB7B99}" type="presOf" srcId="{30D847BC-59DC-4908-A0AE-A2338C21922B}" destId="{3227CCED-59F2-4580-B4E6-02769E1F5C64}" srcOrd="0" destOrd="0" presId="urn:microsoft.com/office/officeart/2005/8/layout/hList1"/>
    <dgm:cxn modelId="{A7790D38-520F-48FF-A3DA-A6B080DF76A0}" type="presOf" srcId="{AC137DBD-7487-4C88-A6D3-8090D2C43515}" destId="{93042DF6-4A01-4030-8DF5-C343790051C8}" srcOrd="0" destOrd="2" presId="urn:microsoft.com/office/officeart/2005/8/layout/hList1"/>
    <dgm:cxn modelId="{4718924B-1C4A-435B-950E-99643D27E47E}" type="presOf" srcId="{E3A54F39-3487-42F5-9740-CAE8372E363D}" destId="{6E4DF837-30C5-432E-A5C2-E6BF627815C3}" srcOrd="0" destOrd="2" presId="urn:microsoft.com/office/officeart/2005/8/layout/hList1"/>
    <dgm:cxn modelId="{E29B0500-D12A-4833-821F-B9F625A144EB}" type="presParOf" srcId="{3227CCED-59F2-4580-B4E6-02769E1F5C64}" destId="{BA773502-6F78-480B-B246-FC8A1D7BDCE7}" srcOrd="0" destOrd="0" presId="urn:microsoft.com/office/officeart/2005/8/layout/hList1"/>
    <dgm:cxn modelId="{10FE379A-4D88-4621-8652-5D89873261E6}" type="presParOf" srcId="{BA773502-6F78-480B-B246-FC8A1D7BDCE7}" destId="{C3577E48-7A24-41F2-9634-A3311972B9C1}" srcOrd="0" destOrd="0" presId="urn:microsoft.com/office/officeart/2005/8/layout/hList1"/>
    <dgm:cxn modelId="{29146E95-AAFE-4276-A54D-7835C33AA8CA}" type="presParOf" srcId="{BA773502-6F78-480B-B246-FC8A1D7BDCE7}" destId="{6E4DF837-30C5-432E-A5C2-E6BF627815C3}" srcOrd="1" destOrd="0" presId="urn:microsoft.com/office/officeart/2005/8/layout/hList1"/>
    <dgm:cxn modelId="{D7C23BCA-AC1E-49F4-8279-209BEBF97FDA}" type="presParOf" srcId="{3227CCED-59F2-4580-B4E6-02769E1F5C64}" destId="{F7E50BA6-4E43-4602-B787-5EDD803F7B5A}" srcOrd="1" destOrd="0" presId="urn:microsoft.com/office/officeart/2005/8/layout/hList1"/>
    <dgm:cxn modelId="{A1CEA687-C70B-484D-8FE9-8199DA972CAD}" type="presParOf" srcId="{3227CCED-59F2-4580-B4E6-02769E1F5C64}" destId="{DB879B4F-9E42-470C-8A9B-D58BD61476A3}" srcOrd="2" destOrd="0" presId="urn:microsoft.com/office/officeart/2005/8/layout/hList1"/>
    <dgm:cxn modelId="{6D1E47F5-CE6D-4062-9A72-97112088A670}" type="presParOf" srcId="{DB879B4F-9E42-470C-8A9B-D58BD61476A3}" destId="{61972F26-9DFA-4599-8623-93ABC0BE3013}" srcOrd="0" destOrd="0" presId="urn:microsoft.com/office/officeart/2005/8/layout/hList1"/>
    <dgm:cxn modelId="{5D45A0E9-0E17-4465-BC64-D2F4E91055C6}" type="presParOf" srcId="{DB879B4F-9E42-470C-8A9B-D58BD61476A3}" destId="{337C2B49-F177-46A3-94D1-40793D832F1E}" srcOrd="1" destOrd="0" presId="urn:microsoft.com/office/officeart/2005/8/layout/hList1"/>
    <dgm:cxn modelId="{50215D4A-B446-4E9D-935B-2F25284D6059}" type="presParOf" srcId="{3227CCED-59F2-4580-B4E6-02769E1F5C64}" destId="{DCE4EDBD-EFF4-4F9C-9AED-D9A3B70AE21F}" srcOrd="3" destOrd="0" presId="urn:microsoft.com/office/officeart/2005/8/layout/hList1"/>
    <dgm:cxn modelId="{D58FE632-5C1F-4EE1-A0AD-E8C864A6EE9B}" type="presParOf" srcId="{3227CCED-59F2-4580-B4E6-02769E1F5C64}" destId="{BBEC2C4E-155F-4FBD-A586-A92EB5E1A09B}" srcOrd="4" destOrd="0" presId="urn:microsoft.com/office/officeart/2005/8/layout/hList1"/>
    <dgm:cxn modelId="{E49657E8-6DDB-4ADA-8CAC-BC590AD903E7}" type="presParOf" srcId="{BBEC2C4E-155F-4FBD-A586-A92EB5E1A09B}" destId="{B6EC2204-B730-4183-BF41-F945B1C2F51C}" srcOrd="0" destOrd="0" presId="urn:microsoft.com/office/officeart/2005/8/layout/hList1"/>
    <dgm:cxn modelId="{6B25C518-9EB0-47A2-8CFA-135B4B9E6791}" type="presParOf" srcId="{BBEC2C4E-155F-4FBD-A586-A92EB5E1A09B}" destId="{93042DF6-4A01-4030-8DF5-C343790051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77E48-7A24-41F2-9634-A3311972B9C1}">
      <dsp:nvSpPr>
        <dsp:cNvPr id="0" name=""/>
        <dsp:cNvSpPr/>
      </dsp:nvSpPr>
      <dsp:spPr>
        <a:xfrm>
          <a:off x="2657" y="341617"/>
          <a:ext cx="2591135" cy="84847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err="1" smtClean="0">
              <a:latin typeface="Segoe Print" pitchFamily="2" charset="0"/>
            </a:rPr>
            <a:t>προσυγγραφικό</a:t>
          </a:r>
          <a:r>
            <a:rPr lang="el-GR" sz="1700" b="1" kern="1200" dirty="0" smtClean="0">
              <a:latin typeface="Segoe Print" pitchFamily="2" charset="0"/>
            </a:rPr>
            <a:t> στάδιο</a:t>
          </a:r>
          <a:endParaRPr lang="el-GR" sz="1700" b="1" kern="1200" dirty="0">
            <a:latin typeface="Segoe Print" pitchFamily="2" charset="0"/>
          </a:endParaRPr>
        </a:p>
      </dsp:txBody>
      <dsp:txXfrm>
        <a:off x="2657" y="341617"/>
        <a:ext cx="2591135" cy="848472"/>
      </dsp:txXfrm>
    </dsp:sp>
    <dsp:sp modelId="{6E4DF837-30C5-432E-A5C2-E6BF627815C3}">
      <dsp:nvSpPr>
        <dsp:cNvPr id="0" name=""/>
        <dsp:cNvSpPr/>
      </dsp:nvSpPr>
      <dsp:spPr>
        <a:xfrm>
          <a:off x="2657" y="1190090"/>
          <a:ext cx="2591135" cy="31732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Palatino Linotype" pitchFamily="18" charset="0"/>
            </a:rPr>
            <a:t>καθορισμός: (α) θέματος, (β) παραμέτρων επικοινωνιακού πλαισίου (</a:t>
          </a:r>
          <a:r>
            <a:rPr lang="el-GR" sz="1800" kern="1200" dirty="0" err="1" smtClean="0">
              <a:latin typeface="Palatino Linotype" pitchFamily="18" charset="0"/>
            </a:rPr>
            <a:t>προθετικότητα</a:t>
          </a:r>
          <a:r>
            <a:rPr lang="el-GR" sz="1800" kern="1200" dirty="0" smtClean="0">
              <a:latin typeface="Palatino Linotype" pitchFamily="18" charset="0"/>
            </a:rPr>
            <a:t>, αποδέκτες) και (γ) κειμενικού είδους</a:t>
          </a:r>
          <a:endParaRPr lang="el-GR" sz="1800" i="0" kern="1200" dirty="0">
            <a:latin typeface="Palatino Linotype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Palatino Linotype" pitchFamily="18" charset="0"/>
            </a:rPr>
            <a:t>παραγωγή ιδεών</a:t>
          </a:r>
          <a:endParaRPr lang="el-GR" sz="1800" i="0" kern="1200" dirty="0">
            <a:latin typeface="Palatino Linotype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Palatino Linotype" pitchFamily="18" charset="0"/>
            </a:rPr>
            <a:t>οργάνωση ιδεών</a:t>
          </a:r>
          <a:endParaRPr lang="el-GR" sz="1800" kern="1200" dirty="0">
            <a:latin typeface="Palatino Linotype" pitchFamily="18" charset="0"/>
          </a:endParaRPr>
        </a:p>
      </dsp:txBody>
      <dsp:txXfrm>
        <a:off x="2657" y="1190090"/>
        <a:ext cx="2591135" cy="3173220"/>
      </dsp:txXfrm>
    </dsp:sp>
    <dsp:sp modelId="{61972F26-9DFA-4599-8623-93ABC0BE3013}">
      <dsp:nvSpPr>
        <dsp:cNvPr id="0" name=""/>
        <dsp:cNvSpPr/>
      </dsp:nvSpPr>
      <dsp:spPr>
        <a:xfrm>
          <a:off x="2956551" y="341617"/>
          <a:ext cx="2591135" cy="84847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>
              <a:latin typeface="Segoe Print" pitchFamily="2" charset="0"/>
            </a:rPr>
            <a:t>κυρίως συγγραφικό στάδιο</a:t>
          </a:r>
          <a:endParaRPr lang="el-GR" sz="1700" b="1" kern="1200" dirty="0">
            <a:latin typeface="Segoe Print" pitchFamily="2" charset="0"/>
          </a:endParaRPr>
        </a:p>
      </dsp:txBody>
      <dsp:txXfrm>
        <a:off x="2956551" y="341617"/>
        <a:ext cx="2591135" cy="848472"/>
      </dsp:txXfrm>
    </dsp:sp>
    <dsp:sp modelId="{337C2B49-F177-46A3-94D1-40793D832F1E}">
      <dsp:nvSpPr>
        <dsp:cNvPr id="0" name=""/>
        <dsp:cNvSpPr/>
      </dsp:nvSpPr>
      <dsp:spPr>
        <a:xfrm>
          <a:off x="2956551" y="1190090"/>
          <a:ext cx="2591135" cy="31732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latin typeface="Palatino Linotype" pitchFamily="18" charset="0"/>
            </a:rPr>
            <a:t>πρώτη γραφή</a:t>
          </a:r>
          <a:endParaRPr lang="el-GR" sz="1700" kern="1200" dirty="0">
            <a:latin typeface="Palatino Linotype" pitchFamily="18" charset="0"/>
          </a:endParaRPr>
        </a:p>
      </dsp:txBody>
      <dsp:txXfrm>
        <a:off x="2956551" y="1190090"/>
        <a:ext cx="2591135" cy="3173220"/>
      </dsp:txXfrm>
    </dsp:sp>
    <dsp:sp modelId="{B6EC2204-B730-4183-BF41-F945B1C2F51C}">
      <dsp:nvSpPr>
        <dsp:cNvPr id="0" name=""/>
        <dsp:cNvSpPr/>
      </dsp:nvSpPr>
      <dsp:spPr>
        <a:xfrm>
          <a:off x="5910445" y="341617"/>
          <a:ext cx="2591135" cy="848472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err="1" smtClean="0">
              <a:latin typeface="Segoe Print" pitchFamily="2" charset="0"/>
            </a:rPr>
            <a:t>μετασυγγραφικό</a:t>
          </a:r>
          <a:r>
            <a:rPr lang="el-GR" sz="1700" b="1" kern="1200" dirty="0" smtClean="0">
              <a:latin typeface="Segoe Print" pitchFamily="2" charset="0"/>
            </a:rPr>
            <a:t> στάδιο</a:t>
          </a:r>
          <a:endParaRPr lang="el-GR" sz="1700" b="1" kern="1200" dirty="0">
            <a:latin typeface="Segoe Print" pitchFamily="2" charset="0"/>
          </a:endParaRPr>
        </a:p>
      </dsp:txBody>
      <dsp:txXfrm>
        <a:off x="5910445" y="341617"/>
        <a:ext cx="2591135" cy="848472"/>
      </dsp:txXfrm>
    </dsp:sp>
    <dsp:sp modelId="{93042DF6-4A01-4030-8DF5-C343790051C8}">
      <dsp:nvSpPr>
        <dsp:cNvPr id="0" name=""/>
        <dsp:cNvSpPr/>
      </dsp:nvSpPr>
      <dsp:spPr>
        <a:xfrm>
          <a:off x="5910445" y="1190090"/>
          <a:ext cx="2591135" cy="31732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latin typeface="Palatino Linotype" pitchFamily="18" charset="0"/>
            </a:rPr>
            <a:t>επεξεργασία και βελτίωση του αρχικού κειμένου</a:t>
          </a:r>
          <a:endParaRPr lang="el-GR" sz="1700" kern="1200" dirty="0">
            <a:latin typeface="Palatino Linotype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latin typeface="Palatino Linotype" pitchFamily="18" charset="0"/>
            </a:rPr>
            <a:t>γενική επιμέλεια του τελικού κειμένου</a:t>
          </a:r>
          <a:endParaRPr lang="el-GR" sz="1700" kern="1200" dirty="0">
            <a:latin typeface="Palatino Linotype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latin typeface="Palatino Linotype" pitchFamily="18" charset="0"/>
            </a:rPr>
            <a:t>αξιολόγηση του τελικού κειμένου και των διαδικασιών συγγραφής στο σύνολό τους</a:t>
          </a:r>
          <a:endParaRPr lang="el-GR" sz="1700" kern="1200" dirty="0">
            <a:latin typeface="Palatino Linotype" pitchFamily="18" charset="0"/>
          </a:endParaRPr>
        </a:p>
      </dsp:txBody>
      <dsp:txXfrm>
        <a:off x="5910445" y="1190090"/>
        <a:ext cx="2591135" cy="3173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D83FDC75-7F73-4A4A-A77C-09AADF00E0EA}" type="datetimeFigureOut">
              <a:rPr lang="el-GR" smtClean="0"/>
              <a:pPr/>
              <a:t>23/1/2015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459226BF-1F13-42D3-80DC-373E7ADD1EB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5374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48AEF76B-3757-4A0B-AF93-28494465C1DD}" type="datetimeFigureOut">
              <a:rPr lang="en-US"/>
              <a:pPr/>
              <a:t>1/23/2015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26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883417-7EC4-4DA9-897E-3B9F5A0919A0}" type="slidenum">
              <a:rPr lang="el-GR" smtClean="0"/>
              <a:pPr>
                <a:defRPr/>
              </a:pPr>
              <a:t>4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l-G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l-GR"/>
              <a:t>Κάντε κλικ για επεξεργασία του στυλ του τίτλου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l-G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el-GR" smtClean="0"/>
              <a:t>Κάντε κλικ για να επεξεργαστείτε τον υπότιτλο του υποδείγματος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l-GR" sz="2000" baseline="0"/>
            </a:lvl1pPr>
          </a:lstStyle>
          <a:p>
            <a:r>
              <a:rPr kumimoji="0" lang="el-GR"/>
              <a:t>Λογότυπο εταιρείας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l-GR" smtClean="0"/>
              <a:t>Kλικ για επεξεργασία του τίτλου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 Πανεπιστήμιο Θεσσαλίας</a:t>
            </a:r>
            <a:endParaRPr kumimoji="0"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 Πανεπιστήμιο Θεσσαλίας</a:t>
            </a:r>
            <a:endParaRPr kumimoji="0"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Μόνο φόντ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kumimoji="0" lang="el-GR" smtClean="0"/>
              <a:t>Βασιλάκη Ευγενία, ΠΤΔΕ Πανεπιστήμιο Θεσσαλίας</a:t>
            </a:r>
            <a:endParaRPr kumimoji="0"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Βασιλάκη Ευγενία, ΠΤΔΕ Πανεπιστήμιο Θεσσαλίας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346B1-09F3-487B-A578-20CC11FC4FB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326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el-G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l-GR"/>
              <a:t>Κάντε κλικ για επεξεργασία του στυλ υποδείγματος τίτλου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 Πανεπιστήμιο Θεσσαλίας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l-GR" sz="1800"/>
            </a:lvl1pPr>
          </a:lstStyle>
          <a:p>
            <a:r>
              <a:rPr kumimoji="0" lang="el-GR"/>
              <a:t>Λογότυπο εταιρείας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l-GR"/>
            </a:lvl1pPr>
          </a:lstStyle>
          <a:p>
            <a:r>
              <a:rPr kumimoji="0" lang="el-GR"/>
              <a:t>Κάντε κλικ για επεξεργασία του στυλ υποδείγματος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l-GR" sz="3200">
                <a:latin typeface="+mn-lt"/>
              </a:defRPr>
            </a:lvl1pPr>
            <a:lvl2pPr eaLnBrk="1" latinLnBrk="0" hangingPunct="1">
              <a:defRPr kumimoji="0" lang="el-GR" sz="2800">
                <a:latin typeface="+mn-lt"/>
              </a:defRPr>
            </a:lvl2pPr>
            <a:lvl3pPr eaLnBrk="1" latinLnBrk="0" hangingPunct="1">
              <a:defRPr kumimoji="0" lang="el-GR" sz="2400">
                <a:latin typeface="+mn-lt"/>
              </a:defRPr>
            </a:lvl3pPr>
            <a:lvl4pPr eaLnBrk="1" latinLnBrk="0" hangingPunct="1">
              <a:defRPr kumimoji="0" lang="el-GR" sz="2400">
                <a:latin typeface="+mn-lt"/>
              </a:defRPr>
            </a:lvl4pPr>
            <a:lvl5pPr eaLnBrk="1" latinLnBrk="0" hangingPunct="1">
              <a:defRPr kumimoji="0" lang="el-GR" sz="2400">
                <a:latin typeface="+mn-lt"/>
              </a:defRPr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 Πανεπιστήμιο Θεσσαλίας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l-GR" smtClean="0"/>
              <a:t>Kλικ για επεξεργασία του τίτλου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l-GR" sz="2800"/>
            </a:lvl1pPr>
            <a:lvl2pPr eaLnBrk="1" latinLnBrk="0" hangingPunct="1">
              <a:defRPr kumimoji="0" lang="el-GR" sz="2400"/>
            </a:lvl2pPr>
            <a:lvl3pPr eaLnBrk="1" latinLnBrk="0" hangingPunct="1">
              <a:defRPr kumimoji="0" lang="el-GR" sz="2000"/>
            </a:lvl3pPr>
            <a:lvl4pPr eaLnBrk="1" latinLnBrk="0" hangingPunct="1">
              <a:defRPr kumimoji="0" lang="el-GR" sz="1800"/>
            </a:lvl4pPr>
            <a:lvl5pPr eaLnBrk="1" latinLnBrk="0" hangingPunct="1">
              <a:defRPr kumimoji="0" lang="el-GR" sz="1800"/>
            </a:lvl5pPr>
            <a:lvl6pPr eaLnBrk="1" latinLnBrk="0" hangingPunct="1">
              <a:defRPr kumimoji="0" lang="el-GR" sz="1800"/>
            </a:lvl6pPr>
            <a:lvl7pPr eaLnBrk="1" latinLnBrk="0" hangingPunct="1">
              <a:defRPr kumimoji="0" lang="el-GR" sz="1800"/>
            </a:lvl7pPr>
            <a:lvl8pPr eaLnBrk="1" latinLnBrk="0" hangingPunct="1">
              <a:defRPr kumimoji="0" lang="el-GR" sz="1800"/>
            </a:lvl8pPr>
            <a:lvl9pPr eaLnBrk="1" latinLnBrk="0" hangingPunct="1">
              <a:defRPr kumimoji="0" lang="el-GR" sz="1800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l-GR" sz="2800"/>
            </a:lvl1pPr>
            <a:lvl2pPr eaLnBrk="1" latinLnBrk="0" hangingPunct="1">
              <a:defRPr kumimoji="0" lang="el-GR" sz="2400"/>
            </a:lvl2pPr>
            <a:lvl3pPr eaLnBrk="1" latinLnBrk="0" hangingPunct="1">
              <a:defRPr kumimoji="0" lang="el-GR" sz="2000"/>
            </a:lvl3pPr>
            <a:lvl4pPr eaLnBrk="1" latinLnBrk="0" hangingPunct="1">
              <a:defRPr kumimoji="0" lang="el-GR" sz="1800"/>
            </a:lvl4pPr>
            <a:lvl5pPr eaLnBrk="1" latinLnBrk="0" hangingPunct="1">
              <a:defRPr kumimoji="0" lang="el-GR" sz="1800"/>
            </a:lvl5pPr>
            <a:lvl6pPr eaLnBrk="1" latinLnBrk="0" hangingPunct="1">
              <a:defRPr kumimoji="0" lang="el-GR" sz="1800"/>
            </a:lvl6pPr>
            <a:lvl7pPr eaLnBrk="1" latinLnBrk="0" hangingPunct="1">
              <a:defRPr kumimoji="0" lang="el-GR" sz="1800"/>
            </a:lvl7pPr>
            <a:lvl8pPr eaLnBrk="1" latinLnBrk="0" hangingPunct="1">
              <a:defRPr kumimoji="0" lang="el-GR" sz="1800"/>
            </a:lvl8pPr>
            <a:lvl9pPr eaLnBrk="1" latinLnBrk="0" hangingPunct="1">
              <a:defRPr kumimoji="0" lang="el-GR" sz="1800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 Πανεπιστήμιο Θεσσαλίας</a:t>
            </a:r>
            <a:endParaRPr kumimoji="0"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l-GR"/>
            </a:lvl1pPr>
          </a:lstStyle>
          <a:p>
            <a:pPr eaLnBrk="1" latinLnBrk="0" hangingPunct="1"/>
            <a:r>
              <a:rPr lang="el-GR" smtClean="0"/>
              <a:t>Kλικ για επεξεργασία του τίτλου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l-GR" sz="2400" b="1"/>
            </a:lvl1pPr>
            <a:lvl2pPr marL="457200" indent="0" eaLnBrk="1" latinLnBrk="0" hangingPunct="1">
              <a:buNone/>
              <a:defRPr kumimoji="0" lang="el-GR" sz="2000" b="1"/>
            </a:lvl2pPr>
            <a:lvl3pPr marL="914400" indent="0" eaLnBrk="1" latinLnBrk="0" hangingPunct="1">
              <a:buNone/>
              <a:defRPr kumimoji="0" lang="el-GR" sz="1800" b="1"/>
            </a:lvl3pPr>
            <a:lvl4pPr marL="1371600" indent="0" eaLnBrk="1" latinLnBrk="0" hangingPunct="1">
              <a:buNone/>
              <a:defRPr kumimoji="0" lang="el-GR" sz="1600" b="1"/>
            </a:lvl4pPr>
            <a:lvl5pPr marL="1828800" indent="0" eaLnBrk="1" latinLnBrk="0" hangingPunct="1">
              <a:buNone/>
              <a:defRPr kumimoji="0" lang="el-GR" sz="1600" b="1"/>
            </a:lvl5pPr>
            <a:lvl6pPr marL="2286000" indent="0" eaLnBrk="1" latinLnBrk="0" hangingPunct="1">
              <a:buNone/>
              <a:defRPr kumimoji="0" lang="el-GR" sz="1600" b="1"/>
            </a:lvl6pPr>
            <a:lvl7pPr marL="2743200" indent="0" eaLnBrk="1" latinLnBrk="0" hangingPunct="1">
              <a:buNone/>
              <a:defRPr kumimoji="0" lang="el-GR" sz="1600" b="1"/>
            </a:lvl7pPr>
            <a:lvl8pPr marL="3200400" indent="0" eaLnBrk="1" latinLnBrk="0" hangingPunct="1">
              <a:buNone/>
              <a:defRPr kumimoji="0" lang="el-GR" sz="1600" b="1"/>
            </a:lvl8pPr>
            <a:lvl9pPr marL="3657600" indent="0" eaLnBrk="1" latinLnBrk="0" hangingPunct="1">
              <a:buNone/>
              <a:defRPr kumimoji="0" lang="el-GR" sz="1600" b="1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l-GR" sz="2400"/>
            </a:lvl1pPr>
            <a:lvl2pPr eaLnBrk="1" latinLnBrk="0" hangingPunct="1">
              <a:defRPr kumimoji="0" lang="el-GR" sz="2000"/>
            </a:lvl2pPr>
            <a:lvl3pPr eaLnBrk="1" latinLnBrk="0" hangingPunct="1">
              <a:defRPr kumimoji="0" lang="el-GR" sz="1800"/>
            </a:lvl3pPr>
            <a:lvl4pPr eaLnBrk="1" latinLnBrk="0" hangingPunct="1">
              <a:defRPr kumimoji="0" lang="el-GR" sz="1600"/>
            </a:lvl4pPr>
            <a:lvl5pPr eaLnBrk="1" latinLnBrk="0" hangingPunct="1">
              <a:defRPr kumimoji="0" lang="el-GR" sz="1600"/>
            </a:lvl5pPr>
            <a:lvl6pPr eaLnBrk="1" latinLnBrk="0" hangingPunct="1">
              <a:defRPr kumimoji="0" lang="el-GR" sz="1600"/>
            </a:lvl6pPr>
            <a:lvl7pPr eaLnBrk="1" latinLnBrk="0" hangingPunct="1">
              <a:defRPr kumimoji="0" lang="el-GR" sz="1600"/>
            </a:lvl7pPr>
            <a:lvl8pPr eaLnBrk="1" latinLnBrk="0" hangingPunct="1">
              <a:defRPr kumimoji="0" lang="el-GR" sz="1600"/>
            </a:lvl8pPr>
            <a:lvl9pPr eaLnBrk="1" latinLnBrk="0" hangingPunct="1">
              <a:defRPr kumimoji="0" lang="el-GR" sz="1600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l-GR" sz="2400" b="1"/>
            </a:lvl1pPr>
            <a:lvl2pPr marL="457200" indent="0" eaLnBrk="1" latinLnBrk="0" hangingPunct="1">
              <a:buNone/>
              <a:defRPr kumimoji="0" lang="el-GR" sz="2000" b="1"/>
            </a:lvl2pPr>
            <a:lvl3pPr marL="914400" indent="0" eaLnBrk="1" latinLnBrk="0" hangingPunct="1">
              <a:buNone/>
              <a:defRPr kumimoji="0" lang="el-GR" sz="1800" b="1"/>
            </a:lvl3pPr>
            <a:lvl4pPr marL="1371600" indent="0" eaLnBrk="1" latinLnBrk="0" hangingPunct="1">
              <a:buNone/>
              <a:defRPr kumimoji="0" lang="el-GR" sz="1600" b="1"/>
            </a:lvl4pPr>
            <a:lvl5pPr marL="1828800" indent="0" eaLnBrk="1" latinLnBrk="0" hangingPunct="1">
              <a:buNone/>
              <a:defRPr kumimoji="0" lang="el-GR" sz="1600" b="1"/>
            </a:lvl5pPr>
            <a:lvl6pPr marL="2286000" indent="0" eaLnBrk="1" latinLnBrk="0" hangingPunct="1">
              <a:buNone/>
              <a:defRPr kumimoji="0" lang="el-GR" sz="1600" b="1"/>
            </a:lvl6pPr>
            <a:lvl7pPr marL="2743200" indent="0" eaLnBrk="1" latinLnBrk="0" hangingPunct="1">
              <a:buNone/>
              <a:defRPr kumimoji="0" lang="el-GR" sz="1600" b="1"/>
            </a:lvl7pPr>
            <a:lvl8pPr marL="3200400" indent="0" eaLnBrk="1" latinLnBrk="0" hangingPunct="1">
              <a:buNone/>
              <a:defRPr kumimoji="0" lang="el-GR" sz="1600" b="1"/>
            </a:lvl8pPr>
            <a:lvl9pPr marL="3657600" indent="0" eaLnBrk="1" latinLnBrk="0" hangingPunct="1">
              <a:buNone/>
              <a:defRPr kumimoji="0" lang="el-GR" sz="1600" b="1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l-GR" sz="2400"/>
            </a:lvl1pPr>
            <a:lvl2pPr eaLnBrk="1" latinLnBrk="0" hangingPunct="1">
              <a:defRPr kumimoji="0" lang="el-GR" sz="2000"/>
            </a:lvl2pPr>
            <a:lvl3pPr eaLnBrk="1" latinLnBrk="0" hangingPunct="1">
              <a:defRPr kumimoji="0" lang="el-GR" sz="1800"/>
            </a:lvl3pPr>
            <a:lvl4pPr eaLnBrk="1" latinLnBrk="0" hangingPunct="1">
              <a:defRPr kumimoji="0" lang="el-GR" sz="1600"/>
            </a:lvl4pPr>
            <a:lvl5pPr eaLnBrk="1" latinLnBrk="0" hangingPunct="1">
              <a:defRPr kumimoji="0" lang="el-GR" sz="1600"/>
            </a:lvl5pPr>
            <a:lvl6pPr eaLnBrk="1" latinLnBrk="0" hangingPunct="1">
              <a:defRPr kumimoji="0" lang="el-GR" sz="1600"/>
            </a:lvl6pPr>
            <a:lvl7pPr eaLnBrk="1" latinLnBrk="0" hangingPunct="1">
              <a:defRPr kumimoji="0" lang="el-GR" sz="1600"/>
            </a:lvl7pPr>
            <a:lvl8pPr eaLnBrk="1" latinLnBrk="0" hangingPunct="1">
              <a:defRPr kumimoji="0" lang="el-GR" sz="1600"/>
            </a:lvl8pPr>
            <a:lvl9pPr eaLnBrk="1" latinLnBrk="0" hangingPunct="1">
              <a:defRPr kumimoji="0" lang="el-GR" sz="1600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 Πανεπιστήμιο Θεσσαλίας</a:t>
            </a:r>
            <a:endParaRPr kumimoji="0"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l-GR" sz="2000" b="1"/>
            </a:lvl1pPr>
          </a:lstStyle>
          <a:p>
            <a:pPr eaLnBrk="1" latinLnBrk="0" hangingPunct="1"/>
            <a:r>
              <a:rPr lang="el-GR" smtClean="0"/>
              <a:t>Kλικ για επεξεργασία του τίτλου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l-GR" sz="3200"/>
            </a:lvl1pPr>
            <a:lvl2pPr eaLnBrk="1" latinLnBrk="0" hangingPunct="1">
              <a:defRPr kumimoji="0" lang="el-GR" sz="2800"/>
            </a:lvl2pPr>
            <a:lvl3pPr eaLnBrk="1" latinLnBrk="0" hangingPunct="1">
              <a:defRPr kumimoji="0" lang="el-GR" sz="2400"/>
            </a:lvl3pPr>
            <a:lvl4pPr eaLnBrk="1" latinLnBrk="0" hangingPunct="1">
              <a:defRPr kumimoji="0" lang="el-GR" sz="2000"/>
            </a:lvl4pPr>
            <a:lvl5pPr eaLnBrk="1" latinLnBrk="0" hangingPunct="1">
              <a:defRPr kumimoji="0" lang="el-GR" sz="2000"/>
            </a:lvl5pPr>
            <a:lvl6pPr eaLnBrk="1" latinLnBrk="0" hangingPunct="1">
              <a:defRPr kumimoji="0" lang="el-GR" sz="2000"/>
            </a:lvl6pPr>
            <a:lvl7pPr eaLnBrk="1" latinLnBrk="0" hangingPunct="1">
              <a:defRPr kumimoji="0" lang="el-GR" sz="2000"/>
            </a:lvl7pPr>
            <a:lvl8pPr eaLnBrk="1" latinLnBrk="0" hangingPunct="1">
              <a:defRPr kumimoji="0" lang="el-GR" sz="2000"/>
            </a:lvl8pPr>
            <a:lvl9pPr eaLnBrk="1" latinLnBrk="0" hangingPunct="1">
              <a:defRPr kumimoji="0" lang="el-GR" sz="2000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l-GR" sz="1400"/>
            </a:lvl1pPr>
            <a:lvl2pPr marL="457200" indent="0" eaLnBrk="1" latinLnBrk="0" hangingPunct="1">
              <a:buNone/>
              <a:defRPr kumimoji="0" lang="el-GR" sz="1200"/>
            </a:lvl2pPr>
            <a:lvl3pPr marL="914400" indent="0" eaLnBrk="1" latinLnBrk="0" hangingPunct="1">
              <a:buNone/>
              <a:defRPr kumimoji="0" lang="el-GR" sz="1000"/>
            </a:lvl3pPr>
            <a:lvl4pPr marL="1371600" indent="0" eaLnBrk="1" latinLnBrk="0" hangingPunct="1">
              <a:buNone/>
              <a:defRPr kumimoji="0" lang="el-GR" sz="900"/>
            </a:lvl4pPr>
            <a:lvl5pPr marL="1828800" indent="0" eaLnBrk="1" latinLnBrk="0" hangingPunct="1">
              <a:buNone/>
              <a:defRPr kumimoji="0" lang="el-GR" sz="900"/>
            </a:lvl5pPr>
            <a:lvl6pPr marL="2286000" indent="0" eaLnBrk="1" latinLnBrk="0" hangingPunct="1">
              <a:buNone/>
              <a:defRPr kumimoji="0" lang="el-GR" sz="900"/>
            </a:lvl6pPr>
            <a:lvl7pPr marL="2743200" indent="0" eaLnBrk="1" latinLnBrk="0" hangingPunct="1">
              <a:buNone/>
              <a:defRPr kumimoji="0" lang="el-GR" sz="900"/>
            </a:lvl7pPr>
            <a:lvl8pPr marL="3200400" indent="0" eaLnBrk="1" latinLnBrk="0" hangingPunct="1">
              <a:buNone/>
              <a:defRPr kumimoji="0" lang="el-GR" sz="900"/>
            </a:lvl8pPr>
            <a:lvl9pPr marL="3657600" indent="0" eaLnBrk="1" latinLnBrk="0" hangingPunct="1">
              <a:buNone/>
              <a:defRPr kumimoji="0" lang="el-GR" sz="900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 Πανεπιστήμιο Θεσσαλίας</a:t>
            </a:r>
            <a:endParaRPr kumimoji="0"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l-GR" sz="2000" b="1"/>
            </a:lvl1pPr>
          </a:lstStyle>
          <a:p>
            <a:pPr eaLnBrk="1" latinLnBrk="0" hangingPunct="1"/>
            <a:r>
              <a:rPr lang="el-GR" smtClean="0"/>
              <a:t>Kλικ για επεξεργασία του τίτλου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l-GR" sz="3200"/>
            </a:lvl1pPr>
            <a:lvl2pPr marL="457200" indent="0" eaLnBrk="1" latinLnBrk="0" hangingPunct="1">
              <a:buNone/>
              <a:defRPr kumimoji="0" lang="el-GR" sz="2800"/>
            </a:lvl2pPr>
            <a:lvl3pPr marL="914400" indent="0" eaLnBrk="1" latinLnBrk="0" hangingPunct="1">
              <a:buNone/>
              <a:defRPr kumimoji="0" lang="el-GR" sz="2400"/>
            </a:lvl3pPr>
            <a:lvl4pPr marL="1371600" indent="0" eaLnBrk="1" latinLnBrk="0" hangingPunct="1">
              <a:buNone/>
              <a:defRPr kumimoji="0" lang="el-GR" sz="2000"/>
            </a:lvl4pPr>
            <a:lvl5pPr marL="1828800" indent="0" eaLnBrk="1" latinLnBrk="0" hangingPunct="1">
              <a:buNone/>
              <a:defRPr kumimoji="0" lang="el-GR" sz="2000"/>
            </a:lvl5pPr>
            <a:lvl6pPr marL="2286000" indent="0" eaLnBrk="1" latinLnBrk="0" hangingPunct="1">
              <a:buNone/>
              <a:defRPr kumimoji="0" lang="el-GR" sz="2000"/>
            </a:lvl6pPr>
            <a:lvl7pPr marL="2743200" indent="0" eaLnBrk="1" latinLnBrk="0" hangingPunct="1">
              <a:buNone/>
              <a:defRPr kumimoji="0" lang="el-GR" sz="2000"/>
            </a:lvl7pPr>
            <a:lvl8pPr marL="3200400" indent="0" eaLnBrk="1" latinLnBrk="0" hangingPunct="1">
              <a:buNone/>
              <a:defRPr kumimoji="0" lang="el-GR" sz="2000"/>
            </a:lvl8pPr>
            <a:lvl9pPr marL="3657600" indent="0" eaLnBrk="1" latinLnBrk="0" hangingPunct="1">
              <a:buNone/>
              <a:defRPr kumimoji="0" lang="el-GR" sz="2000"/>
            </a:lvl9pPr>
          </a:lstStyle>
          <a:p>
            <a:pPr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l-GR" sz="1400"/>
            </a:lvl1pPr>
            <a:lvl2pPr marL="457200" indent="0" eaLnBrk="1" latinLnBrk="0" hangingPunct="1">
              <a:buNone/>
              <a:defRPr kumimoji="0" lang="el-GR" sz="1200"/>
            </a:lvl2pPr>
            <a:lvl3pPr marL="914400" indent="0" eaLnBrk="1" latinLnBrk="0" hangingPunct="1">
              <a:buNone/>
              <a:defRPr kumimoji="0" lang="el-GR" sz="1000"/>
            </a:lvl3pPr>
            <a:lvl4pPr marL="1371600" indent="0" eaLnBrk="1" latinLnBrk="0" hangingPunct="1">
              <a:buNone/>
              <a:defRPr kumimoji="0" lang="el-GR" sz="900"/>
            </a:lvl4pPr>
            <a:lvl5pPr marL="1828800" indent="0" eaLnBrk="1" latinLnBrk="0" hangingPunct="1">
              <a:buNone/>
              <a:defRPr kumimoji="0" lang="el-GR" sz="900"/>
            </a:lvl5pPr>
            <a:lvl6pPr marL="2286000" indent="0" eaLnBrk="1" latinLnBrk="0" hangingPunct="1">
              <a:buNone/>
              <a:defRPr kumimoji="0" lang="el-GR" sz="900"/>
            </a:lvl6pPr>
            <a:lvl7pPr marL="2743200" indent="0" eaLnBrk="1" latinLnBrk="0" hangingPunct="1">
              <a:buNone/>
              <a:defRPr kumimoji="0" lang="el-GR" sz="900"/>
            </a:lvl7pPr>
            <a:lvl8pPr marL="3200400" indent="0" eaLnBrk="1" latinLnBrk="0" hangingPunct="1">
              <a:buNone/>
              <a:defRPr kumimoji="0" lang="el-GR" sz="900"/>
            </a:lvl8pPr>
            <a:lvl9pPr marL="3657600" indent="0" eaLnBrk="1" latinLnBrk="0" hangingPunct="1">
              <a:buNone/>
              <a:defRPr kumimoji="0" lang="el-GR" sz="900"/>
            </a:lvl9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 Πανεπιστήμιο Θεσσαλίας</a:t>
            </a:r>
            <a:endParaRPr kumimoji="0"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l-GR" smtClean="0"/>
              <a:t>Kλικ για επεξεργασία του τίτλου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 Πανεπιστήμιο Θεσσαλίας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l-GR" smtClean="0"/>
              <a:t>Kλικ για επεξεργασία του τίτλου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 Πανεπιστήμιο Θεσσαλίας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l-GR" smtClean="0"/>
              <a:t>Στυλ κύριου τίτλου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l-G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l-G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el-GR" smtClean="0"/>
              <a:t>Βασιλάκη Ευγενία, ΠΤΔΕ Πανεπιστήμιο Θεσσαλίας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l-G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el-G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l-G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l-GR"/>
      </a:defPPr>
      <a:lvl1pPr marL="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new/ps.php" TargetMode="External"/><Relationship Id="rId2" Type="http://schemas.openxmlformats.org/officeDocument/2006/relationships/hyperlink" Target="http://filologoi.pblogs.gr/2011/04/a-mihalhs-paragwgh-graptoy-keimenoy-syghrones-dhmioyrgikes-prose.html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l-GR" sz="4000" cap="none" dirty="0" smtClean="0"/>
              <a:t>παραγωγή γραπτού λόγου</a:t>
            </a:r>
            <a:endParaRPr lang="el-GR" sz="4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l-GR" sz="2400" i="1" dirty="0">
                <a:solidFill>
                  <a:prstClr val="black"/>
                </a:solidFill>
                <a:latin typeface="Calibri"/>
              </a:rPr>
              <a:t>Διδακτική της Νεοελληνικής Γλώσσας ΙΙ</a:t>
            </a:r>
          </a:p>
          <a:p>
            <a:pPr lvl="0"/>
            <a:r>
              <a:rPr lang="el-GR" sz="2400" dirty="0">
                <a:solidFill>
                  <a:prstClr val="black"/>
                </a:solidFill>
                <a:latin typeface="Calibri"/>
              </a:rPr>
              <a:t>Βασιλάκη Ευγενία, ΠΤΔΕ</a:t>
            </a:r>
          </a:p>
          <a:p>
            <a:pPr lvl="0"/>
            <a:r>
              <a:rPr lang="el-GR" sz="2400" dirty="0">
                <a:solidFill>
                  <a:prstClr val="black"/>
                </a:solidFill>
                <a:latin typeface="Calibri"/>
              </a:rPr>
              <a:t>ΕΝΟΤΗΤΑ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5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endParaRPr lang="el-GR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2400" i="1" smtClean="0"/>
              <a:t/>
            </a:r>
            <a:br>
              <a:rPr lang="el-GR" sz="2400" i="1" smtClean="0"/>
            </a:br>
            <a:r>
              <a:rPr lang="el-GR" sz="2400" i="1" smtClean="0"/>
              <a:t>προσυγγραφικό στάδιο: </a:t>
            </a:r>
            <a:br>
              <a:rPr lang="el-GR" sz="2400" i="1" smtClean="0"/>
            </a:br>
            <a:r>
              <a:rPr lang="el-GR" sz="2400" i="1" smtClean="0"/>
              <a:t>διαδικασίες παραγωγής και οργάνωσης των ιδεών</a:t>
            </a:r>
            <a:r>
              <a:rPr lang="el-GR" sz="3600" smtClean="0"/>
              <a:t/>
            </a:r>
            <a:br>
              <a:rPr lang="el-GR" sz="3600" smtClean="0"/>
            </a:br>
            <a:endParaRPr lang="el-GR" sz="3600" i="1" smtClean="0"/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124744"/>
            <a:ext cx="3676650" cy="4248373"/>
          </a:xfrm>
          <a:noFill/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052737"/>
            <a:ext cx="3810000" cy="460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27538" y="5661025"/>
            <a:ext cx="41052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i="1" dirty="0">
                <a:latin typeface="+mn-lt"/>
              </a:rPr>
              <a:t>Τετράδιο Εργασιών Γ, τεύχος Β, σ. 51 και σ. 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C9CBAB3-E6D3-44A3-BDD8-8376063FAE7C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indent="0" algn="just" eaLnBrk="1" hangingPunct="1">
              <a:buFont typeface="Wingdings" pitchFamily="2" charset="2"/>
              <a:buChar char="ü"/>
            </a:pPr>
            <a:r>
              <a:rPr lang="el-GR" sz="2400" dirty="0" smtClean="0"/>
              <a:t>πρώτη απόπειρα καταγραφής των ιδεών της πρώτης φάσης σε συνεχή λόγο με γλωσσική συνοχή και νοηματική συνεκτικότητα</a:t>
            </a:r>
          </a:p>
          <a:p>
            <a:pPr indent="0" algn="just" eaLnBrk="1" hangingPunct="1">
              <a:buFont typeface="Wingdings" pitchFamily="2" charset="2"/>
              <a:buChar char="ü"/>
            </a:pPr>
            <a:r>
              <a:rPr lang="el-GR" sz="2400" dirty="0" smtClean="0"/>
              <a:t>μεταβατική φάση: το κείμενο που θα παραχθεί θα υποστεί σταδιακά βελτιώσεις και τροποποιήσεις μέχρι να καταλήξει στην τελική ολοκληρωμένη μορφή του</a:t>
            </a:r>
          </a:p>
        </p:txBody>
      </p:sp>
      <p:sp>
        <p:nvSpPr>
          <p:cNvPr id="19460" name="Title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3600" b="1" i="1" dirty="0" smtClean="0"/>
              <a:t>στάδια παραγωγής γραπτού λόγου:</a:t>
            </a:r>
            <a:br>
              <a:rPr lang="el-GR" sz="3600" b="1" i="1" dirty="0" smtClean="0"/>
            </a:br>
            <a:r>
              <a:rPr lang="el-GR" sz="3600" b="1" i="1" dirty="0" smtClean="0"/>
              <a:t>συγγραφικό στάδιο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5D8EF6F-7B99-4BC9-B329-06C0517E4C25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637088"/>
          </a:xfrm>
        </p:spPr>
        <p:txBody>
          <a:bodyPr/>
          <a:lstStyle/>
          <a:p>
            <a:pPr indent="0" eaLnBrk="1" hangingPunct="1">
              <a:buFont typeface="Wingdings" pitchFamily="2" charset="2"/>
              <a:buChar char="Ø"/>
              <a:defRPr/>
            </a:pPr>
            <a:r>
              <a:rPr lang="el-GR" sz="2400" dirty="0" smtClean="0"/>
              <a:t>αναθεώρηση κειμένου: διαδικασίες που συμβάλλουν</a:t>
            </a:r>
          </a:p>
          <a:p>
            <a:pPr lvl="1" indent="0" eaLnBrk="1" hangingPunct="1">
              <a:buFont typeface="Wingdings" pitchFamily="2" charset="2"/>
              <a:buChar char="ü"/>
              <a:defRPr/>
            </a:pPr>
            <a:r>
              <a:rPr lang="en-US" sz="2000" dirty="0" smtClean="0"/>
              <a:t> </a:t>
            </a:r>
            <a:r>
              <a:rPr lang="el-GR" sz="2000" dirty="0" smtClean="0"/>
              <a:t>σε καλύτερης ποιότητας κείμενα</a:t>
            </a:r>
          </a:p>
          <a:p>
            <a:pPr lvl="1" indent="0" algn="just" eaLnBrk="1" hangingPunct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l-GR" sz="2000" dirty="0" smtClean="0"/>
              <a:t>στην ανάπτυξη δεξιοτήτων μεταγλωσσικής και μεταγνωστικής θεώρησης που επιτρέπουν στον συγγραφέα να συνθέτει προγραμματισμένα και συνειδητά και να παράγει αποτελεσματικά κείμενα</a:t>
            </a:r>
          </a:p>
          <a:p>
            <a:pPr indent="0" algn="just" eaLnBrk="1" hangingPunct="1">
              <a:buFont typeface="Wingdings" pitchFamily="2" charset="2"/>
              <a:buChar char="Ø"/>
              <a:defRPr/>
            </a:pPr>
            <a:r>
              <a:rPr lang="el-GR" sz="2400" dirty="0" smtClean="0"/>
              <a:t>καθοδηγούμενη αυτοαξιολόγηση</a:t>
            </a:r>
          </a:p>
          <a:p>
            <a:pPr indent="0" algn="just" eaLnBrk="1" hangingPunct="1">
              <a:buFont typeface="Wingdings" pitchFamily="2" charset="2"/>
              <a:buChar char="Ø"/>
              <a:defRPr/>
            </a:pPr>
            <a:r>
              <a:rPr lang="el-GR" sz="2400" dirty="0" smtClean="0"/>
              <a:t>κριτήρια αποτίμησης:</a:t>
            </a:r>
          </a:p>
          <a:p>
            <a:pPr marL="1085850" lvl="1" indent="-342900" algn="just">
              <a:buFont typeface="Wingdings" charset="2"/>
              <a:buChar char="ü"/>
              <a:defRPr/>
            </a:pPr>
            <a:r>
              <a:rPr lang="el-GR" sz="2100" dirty="0" smtClean="0"/>
              <a:t>σκοπός</a:t>
            </a:r>
          </a:p>
          <a:p>
            <a:pPr marL="1085850" lvl="1" indent="-342900" algn="just">
              <a:buFont typeface="Wingdings" charset="2"/>
              <a:buChar char="ü"/>
              <a:defRPr/>
            </a:pPr>
            <a:r>
              <a:rPr lang="el-GR" sz="2100" dirty="0" smtClean="0"/>
              <a:t>αποδέκτες κειμένου</a:t>
            </a:r>
          </a:p>
          <a:p>
            <a:pPr marL="1085850" lvl="1" indent="-342900" algn="just">
              <a:buFont typeface="Wingdings" charset="2"/>
              <a:buChar char="ü"/>
              <a:defRPr/>
            </a:pPr>
            <a:r>
              <a:rPr lang="el-GR" sz="2100" smtClean="0"/>
              <a:t>κειμενογλωσσικά </a:t>
            </a:r>
            <a:r>
              <a:rPr lang="el-GR" sz="2100" dirty="0" smtClean="0"/>
              <a:t>χαρακτηριστικά είδους</a:t>
            </a:r>
          </a:p>
          <a:p>
            <a:pPr lvl="1">
              <a:buFont typeface="Wingdings" charset="2"/>
              <a:buChar char="ü"/>
              <a:defRPr/>
            </a:pPr>
            <a:endParaRPr lang="el-GR" sz="2100" dirty="0" smtClean="0"/>
          </a:p>
        </p:txBody>
      </p:sp>
      <p:sp>
        <p:nvSpPr>
          <p:cNvPr id="20484" name="Title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3600" b="1" i="1" dirty="0" smtClean="0"/>
              <a:t>στάδια παραγωγής γραπτού λόγου:</a:t>
            </a:r>
            <a:br>
              <a:rPr lang="el-GR" sz="3600" b="1" i="1" dirty="0" smtClean="0"/>
            </a:br>
            <a:r>
              <a:rPr lang="el-GR" sz="3600" b="1" i="1" dirty="0" err="1" smtClean="0"/>
              <a:t>μετασυγγραφικό</a:t>
            </a:r>
            <a:r>
              <a:rPr lang="el-GR" sz="3600" b="1" i="1" dirty="0" smtClean="0"/>
              <a:t> στάδιο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0C62C01-3E83-4E78-B7E7-C3F7E3A6845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3600" i="1" smtClean="0"/>
              <a:t>στάδια παραγωγής γραπτού λόγου:</a:t>
            </a:r>
            <a:br>
              <a:rPr lang="el-GR" sz="3600" i="1" smtClean="0"/>
            </a:br>
            <a:r>
              <a:rPr lang="el-GR" sz="3600" i="1" smtClean="0"/>
              <a:t>μετασυγγραφικό στάδιο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176" y="6550025"/>
            <a:ext cx="26638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i="1" dirty="0">
                <a:latin typeface="+mn-lt"/>
              </a:rPr>
              <a:t>Γλώσσα ΣΤ, τεύχος Α, σ. 22</a:t>
            </a:r>
          </a:p>
        </p:txBody>
      </p:sp>
      <p:pic>
        <p:nvPicPr>
          <p:cNvPr id="2458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1268760"/>
            <a:ext cx="5616624" cy="5256584"/>
          </a:xfr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693E80E-D07C-46A9-A6F6-4A30989B2BBB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3600" b="1" i="1" dirty="0" smtClean="0"/>
              <a:t>στάδια παραγωγής γραπτού λόγου:</a:t>
            </a:r>
            <a:br>
              <a:rPr lang="el-GR" sz="3600" b="1" i="1" dirty="0" smtClean="0"/>
            </a:br>
            <a:r>
              <a:rPr lang="el-GR" sz="3600" b="1" i="1" dirty="0" err="1" smtClean="0"/>
              <a:t>μετασυγγραφικό</a:t>
            </a:r>
            <a:r>
              <a:rPr lang="el-GR" sz="3600" b="1" i="1" dirty="0" smtClean="0"/>
              <a:t> στάδιο 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340768"/>
            <a:ext cx="6264695" cy="4637757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5867400" y="5949950"/>
            <a:ext cx="266541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i="1" dirty="0">
                <a:latin typeface="+mn-lt"/>
              </a:rPr>
              <a:t>Γλώσσα ΣΤ, τεύχος Α, σ. 21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B5EA3F0-30B9-4FE3-AA4C-867827409776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i="1" dirty="0" smtClean="0"/>
              <a:t>μπορείτε να διαβάσετε περισσότερα στα …</a:t>
            </a:r>
            <a:endParaRPr lang="el-GR" sz="2800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268760"/>
            <a:ext cx="8227640" cy="4857403"/>
          </a:xfrm>
        </p:spPr>
        <p:txBody>
          <a:bodyPr/>
          <a:lstStyle/>
          <a:p>
            <a:pPr algn="just">
              <a:buNone/>
            </a:pPr>
            <a:r>
              <a:rPr lang="el-GR" sz="1800" dirty="0" err="1" smtClean="0"/>
              <a:t>Ιορδανίδου</a:t>
            </a:r>
            <a:r>
              <a:rPr lang="el-GR" sz="1800" dirty="0" smtClean="0"/>
              <a:t>, Α., Κανελλοπούλου, Ν., Κοσμά, Ε., </a:t>
            </a:r>
            <a:r>
              <a:rPr lang="el-GR" sz="1800" dirty="0" err="1" smtClean="0"/>
              <a:t>Κουταβά</a:t>
            </a:r>
            <a:r>
              <a:rPr lang="el-GR" sz="1800" dirty="0" smtClean="0"/>
              <a:t>, Β., Οικονόμου, Π., Παπαϊωάννου, Κ. (2007). </a:t>
            </a:r>
            <a:r>
              <a:rPr lang="el-GR" sz="1800" i="1" dirty="0" smtClean="0"/>
              <a:t>Γλώσσα </a:t>
            </a:r>
            <a:r>
              <a:rPr lang="el-GR" sz="1800" i="1" dirty="0" err="1" smtClean="0"/>
              <a:t>Στ΄</a:t>
            </a:r>
            <a:r>
              <a:rPr lang="el-GR" sz="1800" i="1" dirty="0" smtClean="0"/>
              <a:t> Δημοτικού. Βιβλίο Δασκάλου. Μεθοδολογικές Οδηγίες</a:t>
            </a:r>
            <a:r>
              <a:rPr lang="el-GR" sz="1800" dirty="0" smtClean="0"/>
              <a:t>. Αθήνα: ΟΕΔΒ. </a:t>
            </a:r>
            <a:r>
              <a:rPr lang="el-GR" sz="1800" dirty="0" err="1" smtClean="0"/>
              <a:t>σσ</a:t>
            </a:r>
            <a:r>
              <a:rPr lang="el-GR" sz="1800" dirty="0" smtClean="0"/>
              <a:t>. 21-26. </a:t>
            </a:r>
          </a:p>
          <a:p>
            <a:pPr>
              <a:buNone/>
            </a:pPr>
            <a:r>
              <a:rPr lang="el-GR" sz="1800" dirty="0" smtClean="0"/>
              <a:t>Μιχάλης, Α. (2011). Παραγωγή γραπτού κειμένου: σύγχρονες δημιουργικές προσεγγίσεις. Στο </a:t>
            </a:r>
            <a:r>
              <a:rPr lang="en-US" sz="1800" dirty="0" smtClean="0">
                <a:hlinkClick r:id="rId2"/>
              </a:rPr>
              <a:t>http://filologoi.pblogs.gr/2011/04/a-mihalhs-paragwgh-graptoy-keimenoy-syghrones-dhmioyrgikes-prose.html</a:t>
            </a:r>
            <a:r>
              <a:rPr lang="el-GR" sz="1800" dirty="0" smtClean="0"/>
              <a:t>.</a:t>
            </a:r>
          </a:p>
          <a:p>
            <a:pPr>
              <a:buNone/>
            </a:pPr>
            <a:r>
              <a:rPr lang="el-GR" sz="1800" i="1" dirty="0" smtClean="0"/>
              <a:t>Πρόγραμμα Σπουδών για τη Διδασκαλία της Νεοελληνικής Γλώσσας στην Υποχρεωτική Εκπαίδευση</a:t>
            </a:r>
            <a:r>
              <a:rPr lang="el-GR" sz="1800" dirty="0" smtClean="0"/>
              <a:t> 2011. 17-18.</a:t>
            </a:r>
            <a:r>
              <a:rPr lang="en-US" sz="1800" dirty="0"/>
              <a:t> </a:t>
            </a:r>
            <a:r>
              <a:rPr lang="en-US" sz="1800" dirty="0">
                <a:hlinkClick r:id="rId3"/>
              </a:rPr>
              <a:t>http://ebooks.edu.gr/new/</a:t>
            </a:r>
            <a:r>
              <a:rPr lang="en-US" sz="1800" dirty="0" smtClean="0">
                <a:hlinkClick r:id="rId3"/>
              </a:rPr>
              <a:t>ps.php</a:t>
            </a:r>
            <a:endParaRPr lang="en-US" sz="1800" dirty="0" smtClean="0"/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endParaRPr lang="el-GR" sz="20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6B1-09F3-487B-A578-20CC11FC4FB1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l-GR" sz="3600" dirty="0" smtClean="0"/>
              <a:t>μαθησιακοί στόχοι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/>
            <a:r>
              <a:rPr lang="el-GR" sz="2400" dirty="0" smtClean="0"/>
              <a:t>να αντιληφθούν οι φοιτητές την παραγωγή γραπτού λόγου ως διαδικασία παραγωγής νοήματος με τρία στάδια (σχεδιασμός, καταγραφή, αναθεώρηση)</a:t>
            </a:r>
          </a:p>
          <a:p>
            <a:pPr algn="just"/>
            <a:r>
              <a:rPr lang="el-GR" sz="2400" dirty="0" smtClean="0"/>
              <a:t>να σχεδιάζουν διδασκαλίες παραγωγής γραπτού λόγου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dirty="0" smtClean="0"/>
              <a:t>λέξεις κλειδιά: παραγωγή γραπτού λόγου, διαδικαστικό μοντέλο</a:t>
            </a:r>
          </a:p>
          <a:p>
            <a:pPr algn="just" eaLnBrk="1" hangingPunct="1">
              <a:buNone/>
            </a:pPr>
            <a:endParaRPr lang="el-G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29AD82A-A8D3-42BE-BE97-42B9CE29423B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42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l-GR" sz="3600" b="1" i="1" dirty="0" smtClean="0"/>
              <a:t>παραγωγή γραπτού λόγου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l-GR" sz="2400" dirty="0" smtClean="0"/>
              <a:t>μετακίνηση της διδακτικής έμφασης από το προϊόν, το κείμενο καθαυτό, προς τη διαδικασία, που πραγματώνεται με τη σταδιακή συγγραφή κειμένου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l-GR" sz="2400" dirty="0" smtClean="0"/>
              <a:t>η προτεινόμενη διαδικασία λαμβάνει υπόψη παράγοντες που αφορούν τόσο το περιεχόμενο και τη μορφή του κειμένου όσο και το πλαίσιο παραγωγής του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el-GR" sz="2400" dirty="0" smtClean="0"/>
          </a:p>
          <a:p>
            <a:pPr algn="r" eaLnBrk="1" hangingPunct="1">
              <a:buNone/>
            </a:pPr>
            <a:endParaRPr lang="el-GR" sz="2400" dirty="0" smtClean="0">
              <a:latin typeface="Segoe Print" pitchFamily="2" charset="0"/>
            </a:endParaRPr>
          </a:p>
          <a:p>
            <a:pPr algn="r" eaLnBrk="1" hangingPunct="1">
              <a:buNone/>
            </a:pPr>
            <a:endParaRPr lang="el-GR" sz="2400" dirty="0" smtClean="0">
              <a:latin typeface="Segoe Prin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29AD82A-A8D3-42BE-BE97-42B9CE29423B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1295400"/>
          </a:xfrm>
        </p:spPr>
        <p:txBody>
          <a:bodyPr/>
          <a:lstStyle/>
          <a:p>
            <a:pPr algn="ctr" eaLnBrk="1" hangingPunct="1"/>
            <a:r>
              <a:rPr lang="el-GR" sz="3600" b="1" i="1" dirty="0" smtClean="0"/>
              <a:t>στάδια παραγωγής γραπτού λόγου</a:t>
            </a:r>
            <a:endParaRPr lang="el-GR" sz="36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639762" y="1268760"/>
          <a:ext cx="8504238" cy="470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11560" y="6093297"/>
            <a:ext cx="8210550" cy="764704"/>
          </a:xfrm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r">
              <a:defRPr/>
            </a:pPr>
            <a:r>
              <a:rPr lang="el-GR" sz="1800" b="0" i="1" dirty="0" smtClean="0">
                <a:solidFill>
                  <a:schemeClr val="tx1"/>
                </a:solidFill>
                <a:latin typeface="Cambria"/>
                <a:cs typeface="Cambria"/>
              </a:rPr>
              <a:t>συνολικός χρόνος παραγωγής και αξιολόγησης γραπτού λόγου:</a:t>
            </a:r>
          </a:p>
          <a:p>
            <a:pPr algn="r">
              <a:defRPr/>
            </a:pPr>
            <a:r>
              <a:rPr lang="el-GR" sz="1800" b="0" i="1" dirty="0" smtClean="0">
                <a:solidFill>
                  <a:schemeClr val="tx1"/>
                </a:solidFill>
                <a:latin typeface="Cambria"/>
                <a:cs typeface="Cambria"/>
              </a:rPr>
              <a:t> 2 διδακτικές ώρες</a:t>
            </a:r>
          </a:p>
          <a:p>
            <a:pPr algn="r">
              <a:defRPr/>
            </a:pPr>
            <a:endParaRPr lang="en-US" b="0" i="1" dirty="0" smtClean="0">
              <a:solidFill>
                <a:schemeClr val="tx2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577E48-7A24-41F2-9634-A3311972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C3577E48-7A24-41F2-9634-A3311972B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972F26-9DFA-4599-8623-93ABC0BE3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61972F26-9DFA-4599-8623-93ABC0BE3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EC2204-B730-4183-BF41-F945B1C2F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B6EC2204-B730-4183-BF41-F945B1C2F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4DF837-30C5-432E-A5C2-E6BF62781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6E4DF837-30C5-432E-A5C2-E6BF62781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7C2B49-F177-46A3-94D1-40793D832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337C2B49-F177-46A3-94D1-40793D832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042DF6-4A01-4030-8DF5-C34379005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93042DF6-4A01-4030-8DF5-C34379005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3600" b="1" i="1" dirty="0" smtClean="0"/>
              <a:t>στάδια παραγωγής γραπτού λόγου:</a:t>
            </a:r>
            <a:br>
              <a:rPr lang="el-GR" sz="3600" b="1" i="1" dirty="0" smtClean="0"/>
            </a:br>
            <a:r>
              <a:rPr lang="el-GR" sz="3600" b="1" i="1" dirty="0" err="1" smtClean="0"/>
              <a:t>προσυγγραφικό</a:t>
            </a:r>
            <a:r>
              <a:rPr lang="el-GR" sz="3600" b="1" i="1" dirty="0" smtClean="0"/>
              <a:t> στάδιο</a:t>
            </a:r>
          </a:p>
        </p:txBody>
      </p:sp>
      <p:sp>
        <p:nvSpPr>
          <p:cNvPr id="13315" name="Content Placeholder 8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l-GR" sz="2400" dirty="0" smtClean="0"/>
              <a:t>(«</a:t>
            </a:r>
            <a:r>
              <a:rPr lang="el-GR" sz="2400" dirty="0" err="1" smtClean="0"/>
              <a:t>αυθεντικοποίηση</a:t>
            </a:r>
            <a:r>
              <a:rPr lang="el-GR" sz="2400" dirty="0" smtClean="0"/>
              <a:t>») καθορισμός </a:t>
            </a:r>
            <a:r>
              <a:rPr lang="el-GR" sz="2400" b="1" dirty="0" smtClean="0"/>
              <a:t>θέματος</a:t>
            </a:r>
            <a:r>
              <a:rPr lang="el-GR" sz="2400" dirty="0" smtClean="0"/>
              <a:t> και </a:t>
            </a:r>
            <a:r>
              <a:rPr lang="el-GR" sz="2400" b="1" dirty="0" smtClean="0"/>
              <a:t>παραγόντων</a:t>
            </a:r>
            <a:r>
              <a:rPr lang="el-GR" sz="2400" dirty="0" smtClean="0"/>
              <a:t> </a:t>
            </a:r>
            <a:r>
              <a:rPr lang="el-GR" sz="2400" b="1" dirty="0" smtClean="0"/>
              <a:t>του επικοινωνιακού πλαισίου</a:t>
            </a:r>
            <a:r>
              <a:rPr lang="el-GR" sz="2400" dirty="0" smtClean="0"/>
              <a:t> για το προς σύνθεση κείμενο, με βάση τους οποίους ρυθμίζονται </a:t>
            </a:r>
            <a:r>
              <a:rPr lang="el-GR" sz="2400" i="1" dirty="0" smtClean="0"/>
              <a:t>το περιεχόμενο</a:t>
            </a:r>
            <a:r>
              <a:rPr lang="el-GR" sz="2400" dirty="0" smtClean="0"/>
              <a:t>, </a:t>
            </a:r>
            <a:r>
              <a:rPr lang="el-GR" sz="2400" i="1" dirty="0" smtClean="0"/>
              <a:t>η δομή </a:t>
            </a:r>
            <a:r>
              <a:rPr lang="el-GR" sz="2400" dirty="0" smtClean="0"/>
              <a:t>και </a:t>
            </a:r>
            <a:r>
              <a:rPr lang="el-GR" sz="2400" i="1" dirty="0" smtClean="0"/>
              <a:t>το ύφος </a:t>
            </a:r>
            <a:r>
              <a:rPr lang="el-GR" sz="2400" dirty="0" smtClean="0"/>
              <a:t>του κειμένου: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l-GR" sz="2400" dirty="0" smtClean="0"/>
              <a:t>			λειτουργία κειμένου (</a:t>
            </a:r>
            <a:r>
              <a:rPr lang="el-GR" sz="2400" dirty="0" err="1" smtClean="0"/>
              <a:t>προθετικότητα</a:t>
            </a:r>
            <a:r>
              <a:rPr lang="el-GR" sz="2400" dirty="0" smtClean="0"/>
              <a:t>)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l-GR" sz="2400" dirty="0" smtClean="0"/>
              <a:t>			αποδέκτες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l-GR" sz="2400" dirty="0" smtClean="0"/>
              <a:t>			κειμενικό είδος</a:t>
            </a:r>
          </a:p>
          <a:p>
            <a:pPr algn="just" eaLnBrk="1" hangingPunct="1">
              <a:buFont typeface="Wingdings" pitchFamily="2" charset="2"/>
              <a:buNone/>
            </a:pPr>
            <a:endParaRPr lang="el-GR" sz="24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el-GR" sz="2400" dirty="0" smtClean="0"/>
              <a:t>(σχεδιασμός) διαδικασίες παραγωγής και οργάνωσης των ιδεών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l-GR" sz="2400" dirty="0" smtClean="0"/>
              <a:t>	</a:t>
            </a:r>
            <a:r>
              <a:rPr lang="el-GR" sz="1300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l-G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9484514-EE00-40D2-9BE9-EC45B146891B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2400" i="1" dirty="0" smtClean="0"/>
              <a:t/>
            </a:r>
            <a:br>
              <a:rPr lang="el-GR" sz="2400" i="1" dirty="0" smtClean="0"/>
            </a:br>
            <a:r>
              <a:rPr lang="el-GR" sz="3100" b="1" i="1" dirty="0" err="1" smtClean="0"/>
              <a:t>προσυγγραφικό</a:t>
            </a:r>
            <a:r>
              <a:rPr lang="el-GR" sz="3100" b="1" i="1" dirty="0" smtClean="0"/>
              <a:t> στάδιο: </a:t>
            </a:r>
            <a:br>
              <a:rPr lang="el-GR" sz="3100" b="1" i="1" dirty="0" smtClean="0"/>
            </a:br>
            <a:r>
              <a:rPr lang="el-GR" sz="3100" b="1" i="1" dirty="0" smtClean="0"/>
              <a:t>διαδικασίες παραγωγής και οργάνωσης των ιδεών</a:t>
            </a:r>
            <a:r>
              <a:rPr lang="el-GR" sz="3100" b="1" dirty="0" smtClean="0"/>
              <a:t/>
            </a:r>
            <a:br>
              <a:rPr lang="el-GR" sz="3100" b="1" dirty="0" smtClean="0"/>
            </a:br>
            <a:endParaRPr lang="el-GR" sz="3100" b="1" i="1" dirty="0" smtClean="0"/>
          </a:p>
        </p:txBody>
      </p:sp>
      <p:sp>
        <p:nvSpPr>
          <p:cNvPr id="14340" name="Content Placeholder 6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smtClean="0"/>
              <a:t>παραγωγή ιδεών: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smtClean="0"/>
              <a:t>εικόνες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smtClean="0"/>
              <a:t>καταιγισμός ιδεών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smtClean="0"/>
              <a:t>χρήση πηγών (περιοδικά, εγκυκλοπαίδειες, διαδίκτυο)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smtClean="0"/>
              <a:t>κατανόηση προφορικού ή γραπτού λόγου σχετικά με τη θεματική ενότητα προς επεξεργασία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smtClean="0"/>
              <a:t>σημασιολογικοί χάρτες (δίκτυα λέξεων) με στόχο την ανάκληση ή και παροχή λεξιλογίου κρίσιμου για τη θεματική ενότητα </a:t>
            </a:r>
          </a:p>
          <a:p>
            <a:pPr eaLnBrk="1" hangingPunct="1">
              <a:buFont typeface="Wingdings" pitchFamily="2" charset="2"/>
              <a:buNone/>
            </a:pPr>
            <a:endParaRPr lang="el-GR" sz="2400" smtClean="0"/>
          </a:p>
          <a:p>
            <a:pPr eaLnBrk="1" hangingPunct="1">
              <a:buFont typeface="Wingdings" pitchFamily="2" charset="2"/>
              <a:buNone/>
            </a:pPr>
            <a:endParaRPr lang="el-GR" sz="2400" smtClean="0"/>
          </a:p>
          <a:p>
            <a:pPr eaLnBrk="1" hangingPunct="1">
              <a:buFont typeface="Wingdings" pitchFamily="2" charset="2"/>
              <a:buNone/>
            </a:pPr>
            <a:endParaRPr lang="el-GR" sz="2400" smtClean="0"/>
          </a:p>
          <a:p>
            <a:pPr eaLnBrk="1" hangingPunct="1">
              <a:buFont typeface="Wingdings" pitchFamily="2" charset="2"/>
              <a:buNone/>
            </a:pPr>
            <a:endParaRPr lang="el-GR" sz="2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E0626CC-DCEB-4CDE-A068-087ED8705B75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2400" i="1" dirty="0" smtClean="0"/>
              <a:t/>
            </a:r>
            <a:br>
              <a:rPr lang="el-GR" sz="2400" i="1" dirty="0" smtClean="0"/>
            </a:br>
            <a:r>
              <a:rPr lang="el-GR" sz="3100" b="1" i="1" dirty="0" err="1" smtClean="0"/>
              <a:t>προσυγγραφικό</a:t>
            </a:r>
            <a:r>
              <a:rPr lang="el-GR" sz="3100" b="1" i="1" dirty="0" smtClean="0"/>
              <a:t> στάδιο: </a:t>
            </a:r>
            <a:br>
              <a:rPr lang="el-GR" sz="3100" b="1" i="1" dirty="0" smtClean="0"/>
            </a:br>
            <a:r>
              <a:rPr lang="el-GR" sz="3100" b="1" i="1" dirty="0" smtClean="0"/>
              <a:t>διαδικασίες παραγωγής και οργάνωσης των ιδεών</a:t>
            </a:r>
            <a:r>
              <a:rPr lang="el-GR" sz="3100" b="1" dirty="0" smtClean="0"/>
              <a:t/>
            </a:r>
            <a:br>
              <a:rPr lang="el-GR" sz="3100" b="1" dirty="0" smtClean="0"/>
            </a:br>
            <a:endParaRPr lang="el-GR" sz="3100" b="1" i="1" dirty="0" smtClean="0"/>
          </a:p>
        </p:txBody>
      </p:sp>
      <p:sp>
        <p:nvSpPr>
          <p:cNvPr id="15364" name="Content Placeholder 6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sz="2200" smtClean="0"/>
              <a:t>οργάνωση ιδεών: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smtClean="0"/>
              <a:t>κειμενική υπερδομή (με κατευθυντήριες ερωτήσεις, με σχεδιάγραμμα, με σχήματα κ.λπ.)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smtClean="0"/>
              <a:t>ημιτελείς ή/ και εκτός σειράς φράσεις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smtClean="0"/>
              <a:t>αρχική παράγραφος ή καταληκτική πρόταση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smtClean="0"/>
              <a:t>δημιουργική απομίμηση μοτίβων/ τροποποίηση και ανατροπή μοτίβων (κυρίως σε παραμύθια)</a:t>
            </a:r>
            <a:endParaRPr lang="el-GR" sz="2400" smtClean="0"/>
          </a:p>
          <a:p>
            <a:pPr eaLnBrk="1" hangingPunct="1">
              <a:buFont typeface="Wingdings" pitchFamily="2" charset="2"/>
              <a:buNone/>
            </a:pPr>
            <a:endParaRPr lang="el-GR" sz="2400" smtClean="0"/>
          </a:p>
          <a:p>
            <a:pPr eaLnBrk="1" hangingPunct="1">
              <a:buFont typeface="Wingdings" pitchFamily="2" charset="2"/>
              <a:buNone/>
            </a:pPr>
            <a:endParaRPr lang="el-GR" sz="2400" smtClean="0"/>
          </a:p>
          <a:p>
            <a:pPr eaLnBrk="1" hangingPunct="1">
              <a:buFont typeface="Wingdings" pitchFamily="2" charset="2"/>
              <a:buNone/>
            </a:pPr>
            <a:endParaRPr lang="el-GR" sz="2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0AD287A-65CC-4675-A847-880C6ACADC34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2400" i="1" dirty="0" smtClean="0"/>
              <a:t/>
            </a:r>
            <a:br>
              <a:rPr lang="el-GR" sz="2400" i="1" dirty="0" smtClean="0"/>
            </a:br>
            <a:r>
              <a:rPr lang="el-GR" sz="2400" b="1" i="1" dirty="0" err="1" smtClean="0"/>
              <a:t>προσυγγραφικό</a:t>
            </a:r>
            <a:r>
              <a:rPr lang="el-GR" sz="2400" b="1" i="1" dirty="0" smtClean="0"/>
              <a:t> στάδιο: </a:t>
            </a:r>
            <a:br>
              <a:rPr lang="el-GR" sz="2400" b="1" i="1" dirty="0" smtClean="0"/>
            </a:br>
            <a:r>
              <a:rPr lang="el-GR" sz="2400" b="1" i="1" dirty="0" smtClean="0"/>
              <a:t>διαδικασίες παραγωγής και οργάνωσης των ιδεών</a:t>
            </a:r>
            <a:r>
              <a:rPr lang="el-GR" sz="3600" b="1" dirty="0" smtClean="0"/>
              <a:t/>
            </a:r>
            <a:br>
              <a:rPr lang="el-GR" sz="3600" b="1" dirty="0" smtClean="0"/>
            </a:br>
            <a:endParaRPr lang="el-GR" sz="3600" b="1" i="1" dirty="0" smtClean="0"/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844824"/>
            <a:ext cx="4032250" cy="2663825"/>
          </a:xfrm>
          <a:noFill/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4194175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188" y="5300663"/>
            <a:ext cx="37449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i="1" dirty="0">
                <a:latin typeface="+mn-lt"/>
              </a:rPr>
              <a:t>Τετράδιο Εργασιών Ε, τεύχος Α, </a:t>
            </a:r>
            <a:r>
              <a:rPr lang="el-GR" sz="1400" i="1" dirty="0" err="1">
                <a:latin typeface="+mn-lt"/>
              </a:rPr>
              <a:t>σσ</a:t>
            </a:r>
            <a:r>
              <a:rPr lang="el-GR" sz="1400" i="1" dirty="0">
                <a:latin typeface="+mn-lt"/>
              </a:rPr>
              <a:t>. 29-30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38A0858-2153-4BFB-B6BA-193AEEFBE5BC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xfrm>
            <a:off x="611560" y="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2400" i="1" dirty="0" smtClean="0"/>
              <a:t/>
            </a:r>
            <a:br>
              <a:rPr lang="el-GR" sz="2400" i="1" dirty="0" smtClean="0"/>
            </a:br>
            <a:r>
              <a:rPr lang="el-GR" sz="2400" b="1" i="1" dirty="0" err="1" smtClean="0"/>
              <a:t>προσυγγραφικό</a:t>
            </a:r>
            <a:r>
              <a:rPr lang="el-GR" sz="2400" b="1" i="1" dirty="0" smtClean="0"/>
              <a:t> στάδιο: </a:t>
            </a:r>
            <a:br>
              <a:rPr lang="el-GR" sz="2400" b="1" i="1" dirty="0" smtClean="0"/>
            </a:br>
            <a:r>
              <a:rPr lang="el-GR" sz="2400" b="1" i="1" dirty="0" smtClean="0"/>
              <a:t>διαδικασίες παραγωγής και οργάνωσης των ιδεών</a:t>
            </a: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i="1" dirty="0" smtClean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052736"/>
            <a:ext cx="4103688" cy="4680520"/>
          </a:xfrm>
          <a:noFill/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73062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27538" y="5805488"/>
            <a:ext cx="43211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i="1" dirty="0">
                <a:latin typeface="+mn-lt"/>
              </a:rPr>
              <a:t>Τετράδιο Εργασιών Ε, τεύχος Α, σ. 22 και σ. 25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4C646B7-E457-4719-821E-6A623DB2619E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m6-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m6-12</Template>
  <TotalTime>0</TotalTime>
  <Words>564</Words>
  <Application>Microsoft Office PowerPoint</Application>
  <PresentationFormat>Προβολή στην οθόνη (4:3)</PresentationFormat>
  <Paragraphs>91</Paragraphs>
  <Slides>15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m6-12</vt:lpstr>
      <vt:lpstr>παραγωγή γραπτού λόγου</vt:lpstr>
      <vt:lpstr>μαθησιακοί στόχοι</vt:lpstr>
      <vt:lpstr>παραγωγή γραπτού λόγου</vt:lpstr>
      <vt:lpstr>στάδια παραγωγής γραπτού λόγου</vt:lpstr>
      <vt:lpstr>στάδια παραγωγής γραπτού λόγου: προσυγγραφικό στάδιο</vt:lpstr>
      <vt:lpstr> προσυγγραφικό στάδιο:  διαδικασίες παραγωγής και οργάνωσης των ιδεών </vt:lpstr>
      <vt:lpstr> προσυγγραφικό στάδιο:  διαδικασίες παραγωγής και οργάνωσης των ιδεών </vt:lpstr>
      <vt:lpstr> προσυγγραφικό στάδιο:  διαδικασίες παραγωγής και οργάνωσης των ιδεών </vt:lpstr>
      <vt:lpstr> προσυγγραφικό στάδιο:  διαδικασίες παραγωγής και οργάνωσης των ιδεών </vt:lpstr>
      <vt:lpstr> προσυγγραφικό στάδιο:  διαδικασίες παραγωγής και οργάνωσης των ιδεών </vt:lpstr>
      <vt:lpstr>στάδια παραγωγής γραπτού λόγου: συγγραφικό στάδιο </vt:lpstr>
      <vt:lpstr>στάδια παραγωγής γραπτού λόγου: μετασυγγραφικό στάδιο </vt:lpstr>
      <vt:lpstr>στάδια παραγωγής γραπτού λόγου: μετασυγγραφικό στάδιο </vt:lpstr>
      <vt:lpstr>στάδια παραγωγής γραπτού λόγου: μετασυγγραφικό στάδιο </vt:lpstr>
      <vt:lpstr>μπορείτε να διαβάσετε περισσότερα στα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2012-12-18T20:50:05Z</dcterms:created>
  <dcterms:modified xsi:type="dcterms:W3CDTF">2015-01-23T17:45:15Z</dcterms:modified>
</cp:coreProperties>
</file>