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256" r:id="rId3"/>
    <p:sldId id="316" r:id="rId4"/>
    <p:sldId id="315" r:id="rId5"/>
    <p:sldId id="261" r:id="rId6"/>
    <p:sldId id="262" r:id="rId7"/>
    <p:sldId id="281" r:id="rId8"/>
    <p:sldId id="284" r:id="rId9"/>
    <p:sldId id="282" r:id="rId10"/>
    <p:sldId id="283" r:id="rId11"/>
    <p:sldId id="285" r:id="rId12"/>
    <p:sldId id="289" r:id="rId13"/>
    <p:sldId id="317" r:id="rId14"/>
    <p:sldId id="318" r:id="rId15"/>
    <p:sldId id="319" r:id="rId16"/>
    <p:sldId id="320" r:id="rId17"/>
    <p:sldId id="321" r:id="rId18"/>
    <p:sldId id="322" r:id="rId19"/>
    <p:sldId id="323" r:id="rId20"/>
    <p:sldId id="324" r:id="rId21"/>
    <p:sldId id="325" r:id="rId22"/>
    <p:sldId id="326" r:id="rId23"/>
    <p:sldId id="280"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240446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325666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hyperlink" Target="http://www.edulll.gr/" TargetMode="External"/><Relationship Id="rId5" Type="http://schemas.openxmlformats.org/officeDocument/2006/relationships/image" Target="../media/image10.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normAutofit/>
          </a:bodyPr>
          <a:lstStyle/>
          <a:p>
            <a:r>
              <a:rPr lang="el-GR" altLang="el-GR" dirty="0" smtClean="0"/>
              <a:t>Ποιοτικός Έλεγχος Πρώτων Υλών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5</a:t>
            </a:r>
            <a:r>
              <a:rPr lang="el-GR" sz="2800" b="1" dirty="0"/>
              <a:t>: Χημικές Ιδιότητες του Ξύλου</a:t>
            </a:r>
            <a:endParaRPr lang="el-GR" sz="2800" b="1" dirty="0" smtClean="0"/>
          </a:p>
          <a:p>
            <a:pPr>
              <a:lnSpc>
                <a:spcPct val="90000"/>
              </a:lnSpc>
            </a:pPr>
            <a:r>
              <a:rPr lang="el-GR" altLang="el-GR" sz="2800" dirty="0" smtClean="0"/>
              <a:t>Γεώργιος </a:t>
            </a:r>
            <a:r>
              <a:rPr lang="el-GR" altLang="el-GR" sz="2800" dirty="0" err="1" smtClean="0"/>
              <a:t>Νταλός</a:t>
            </a:r>
            <a:r>
              <a:rPr lang="en-US" altLang="el-GR" sz="2800" dirty="0" smtClean="0"/>
              <a:t>,</a:t>
            </a:r>
            <a:endParaRPr lang="el-GR" altLang="el-GR" sz="2800" dirty="0"/>
          </a:p>
          <a:p>
            <a:pPr>
              <a:lnSpc>
                <a:spcPct val="90000"/>
              </a:lnSpc>
            </a:pPr>
            <a:r>
              <a:rPr lang="el-GR" altLang="el-GR" sz="2800" dirty="0" smtClean="0"/>
              <a:t>Καθηγητής</a:t>
            </a:r>
            <a:r>
              <a:rPr lang="en-US" altLang="el-GR" sz="2800" dirty="0" smtClean="0"/>
              <a:t>,</a:t>
            </a:r>
            <a:endParaRPr lang="el-GR" altLang="el-GR"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Σχεδιασμού &amp; </a:t>
            </a:r>
            <a:r>
              <a:rPr lang="el-GR" sz="2800" dirty="0" smtClean="0"/>
              <a:t>Τεχνολογίας </a:t>
            </a:r>
            <a:r>
              <a:rPr lang="el-GR" sz="2800" dirty="0"/>
              <a:t>Ξύλου και Επίπλου</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smtClean="0"/>
              <a:t>T.E.I</a:t>
            </a:r>
            <a:r>
              <a:rPr lang="fi-FI" sz="2800" dirty="0"/>
              <a:t>.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260475"/>
          </a:xfrm>
        </p:spPr>
        <p:txBody>
          <a:bodyPr>
            <a:noAutofit/>
          </a:bodyPr>
          <a:lstStyle/>
          <a:p>
            <a:pPr>
              <a:tabLst>
                <a:tab pos="457200" algn="l"/>
                <a:tab pos="1584325" algn="l"/>
              </a:tabLst>
            </a:pPr>
            <a:r>
              <a:rPr lang="el-GR" altLang="el-GR" dirty="0">
                <a:cs typeface="Times New Roman" pitchFamily="18" charset="0"/>
              </a:rPr>
              <a:t>Μέθοδος προσδιορισμού της τέφρας του ξύλου </a:t>
            </a:r>
            <a:r>
              <a:rPr lang="el-GR" altLang="el-GR" dirty="0" smtClean="0">
                <a:cs typeface="Times New Roman" pitchFamily="18" charset="0"/>
              </a:rPr>
              <a:t>(5 </a:t>
            </a:r>
            <a:r>
              <a:rPr lang="el-GR" altLang="el-GR" dirty="0">
                <a:cs typeface="Times New Roman" pitchFamily="18" charset="0"/>
              </a:rPr>
              <a:t>από </a:t>
            </a:r>
            <a:r>
              <a:rPr lang="el-GR" altLang="el-GR" dirty="0" smtClean="0">
                <a:cs typeface="Times New Roman" pitchFamily="18" charset="0"/>
              </a:rPr>
              <a:t>6)</a:t>
            </a:r>
            <a:endParaRPr lang="el-GR" dirty="0">
              <a:latin typeface="+mn-lt"/>
            </a:endParaRPr>
          </a:p>
        </p:txBody>
      </p:sp>
      <p:sp>
        <p:nvSpPr>
          <p:cNvPr id="2" name="Ορθογώνιο 1" descr="Το  βάρος (χωνευτήριο και δείγμα μείον χωνευτήριο) καταγράφεται ως ξηρό βάρος του δείγματος. &#10;Το χωνευτήριο με το περιεχόμενό του χωρίς κάλυμμα τοποθετείται στον ηλεκτρικό κλίβανο και αναφλέγεται μέχρι σχηματισμού της ελάχιστης ποσότητας άνθρακα. Η θέρμανση μέχρι ανάφλεξης γίνεται ήπια (σταδιακή αύξηση της θερμοκρασίας) ώστε να αποφευχθεί η δημιουργία φλόγας και ισχυρών ρευμάτων τα οποία μπορεί να προκαλέσουν μηχανική απώλεια του περιεχόμενου. Συνιστάται τελική θερμοκρασία ανάφλεξης από πεντακόσιους ογδόντα μέχρι εξακόσιους βαθμούς κελσίου. Ανάφλεξη σε μεγαλύτερες θερμοκρασίες πρέπει να αποφεύγεται. Μετά την ανάφλεξη το χωνευτήριο και το περιεχόμενό του μεταφέρονται σε ένα ξηραντήριο, αφού χαλαρός τοποθετηθεί το κάλυμμα, όπου ψύχεται και μετά ζυγίζεται. &#10;"/>
          <p:cNvSpPr/>
          <p:nvPr/>
        </p:nvSpPr>
        <p:spPr>
          <a:xfrm>
            <a:off x="467544" y="1268760"/>
            <a:ext cx="8208912" cy="5262979"/>
          </a:xfrm>
          <a:prstGeom prst="rect">
            <a:avLst/>
          </a:prstGeom>
        </p:spPr>
        <p:txBody>
          <a:bodyPr wrap="square">
            <a:spAutoFit/>
          </a:bodyPr>
          <a:lstStyle/>
          <a:p>
            <a:r>
              <a:rPr lang="el-GR" altLang="el-GR" sz="2400" dirty="0"/>
              <a:t>Το  βάρος (χωνευτήριο και δείγμα μείον χωνευτήριο) καταγράφεται ως ξηρό βάρος του δείγματος. </a:t>
            </a:r>
          </a:p>
          <a:p>
            <a:r>
              <a:rPr lang="el-GR" altLang="el-GR" sz="2400" dirty="0"/>
              <a:t>Το χωνευτήριο με το περιεχόμενό του χωρίς κάλυμμα τοποθετείται στον ηλεκτρικό κλίβανο και αναφλέγεται μέχρι σχηματισμού της ελάχιστης ποσότητας άνθρακα. Η θέρμανση μέχρι ανάφλεξης γίνεται ήπια (σταδιακή αύξηση της θερμοκρασίας) ώστε να αποφευχθεί η δημιουργία φλόγας και ισχυρών ρευμάτων τα οποία μπορεί να προκαλέσουν μηχανική απώλεια του περιεχόμενου. Συνιστάται τελική θερμοκρασία ανάφλεξης από 580 </a:t>
            </a:r>
            <a:r>
              <a:rPr lang="el-GR" altLang="el-GR" sz="2400" dirty="0" err="1"/>
              <a:t>οC</a:t>
            </a:r>
            <a:r>
              <a:rPr lang="el-GR" altLang="el-GR" sz="2400" dirty="0"/>
              <a:t> μέχρι 600οC. Ανάφλεξη σε μεγαλύτερες θερμοκρασίες πρέπει να αποφεύγεται. Μετά την ανάφλεξη το χωνευτήριο και το περιεχόμενό του μεταφέρονται σε ένα ξηραντήριο, αφού χαλαρός τοποθετηθεί το κάλυμμα, όπου ψύχεται και μετά ζυγίζεται. </a:t>
            </a: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10</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27384"/>
            <a:ext cx="8424936" cy="1440160"/>
          </a:xfrm>
        </p:spPr>
        <p:txBody>
          <a:bodyPr>
            <a:noAutofit/>
          </a:bodyPr>
          <a:lstStyle/>
          <a:p>
            <a:r>
              <a:rPr lang="el-GR" altLang="el-GR" dirty="0">
                <a:cs typeface="Times New Roman" pitchFamily="18" charset="0"/>
              </a:rPr>
              <a:t>Μέθοδος προσδιορισμού της τέφρας του ξύλου </a:t>
            </a:r>
            <a:r>
              <a:rPr lang="el-GR" altLang="el-GR" dirty="0" smtClean="0">
                <a:cs typeface="Times New Roman" pitchFamily="18" charset="0"/>
              </a:rPr>
              <a:t>(6 </a:t>
            </a:r>
            <a:r>
              <a:rPr lang="el-GR" altLang="el-GR" dirty="0">
                <a:cs typeface="Times New Roman" pitchFamily="18" charset="0"/>
              </a:rPr>
              <a:t>από </a:t>
            </a:r>
            <a:r>
              <a:rPr lang="el-GR" altLang="el-GR" dirty="0" smtClean="0">
                <a:cs typeface="Times New Roman" pitchFamily="18" charset="0"/>
              </a:rPr>
              <a:t>6)</a:t>
            </a:r>
            <a:endParaRPr lang="el-GR" dirty="0">
              <a:latin typeface="+mn-lt"/>
            </a:endParaRPr>
          </a:p>
        </p:txBody>
      </p:sp>
      <p:sp>
        <p:nvSpPr>
          <p:cNvPr id="2" name="Ορθογώνιο 1" descr="Η θέρμανση επαναλαμβάνεται για περιόδους 30 λεπτών μέχρι το βάρος μετά την ψύξη να μην μεταβάλλεται περισσότερο από 0 κόμμα 2 mg.&#10;"/>
          <p:cNvSpPr/>
          <p:nvPr/>
        </p:nvSpPr>
        <p:spPr>
          <a:xfrm>
            <a:off x="539552" y="1508591"/>
            <a:ext cx="8136904" cy="1200329"/>
          </a:xfrm>
          <a:prstGeom prst="rect">
            <a:avLst/>
          </a:prstGeom>
        </p:spPr>
        <p:txBody>
          <a:bodyPr wrap="square">
            <a:spAutoFit/>
          </a:bodyPr>
          <a:lstStyle/>
          <a:p>
            <a:r>
              <a:rPr lang="el-GR" altLang="el-GR" sz="2400" dirty="0"/>
              <a:t>Η θέρμανση επαναλαμβάνεται για περιόδους 30 </a:t>
            </a:r>
            <a:r>
              <a:rPr lang="el-GR" altLang="el-GR" sz="2400" dirty="0" err="1"/>
              <a:t>min</a:t>
            </a:r>
            <a:r>
              <a:rPr lang="el-GR" altLang="el-GR" sz="2400" dirty="0"/>
              <a:t> μέχρι το βάρος μετά την ψύξη να μην μεταβάλλεται περισσότερο από 0,2 </a:t>
            </a:r>
            <a:r>
              <a:rPr lang="el-GR" altLang="el-GR" sz="2400" dirty="0" err="1"/>
              <a:t>mg</a:t>
            </a:r>
            <a:r>
              <a:rPr lang="el-GR" altLang="el-GR" sz="2400" dirty="0"/>
              <a:t>.</a:t>
            </a:r>
          </a:p>
        </p:txBody>
      </p:sp>
      <p:pic>
        <p:nvPicPr>
          <p:cNvPr id="8" name="Picture 2" descr="Υπολογισμός.&#10;&#10;Υπολογίζεται το επί τοις εκατό ποσοστό τέφρας αναγόμενο σε δείγμα ξύλου απαλλαγμένου από υγρασία ως εξής:&#10;&#10;Τέφρα εί τοις εκατό ίσο με w ένα διά w δύο επί εκατό.&#10;&#10;Όπου w ένα είναι το βάρος της τέφρας και w δύο το ξηρό βάρος δείγματος ξύλου.&#10;&#10;Το αποτέλεσμα εκφράζεται με ακρίβεια δύο δεκαδικών ψηφίω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307646"/>
            <a:ext cx="8595455" cy="211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11</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44624"/>
            <a:ext cx="8424936" cy="1770628"/>
          </a:xfrm>
        </p:spPr>
        <p:txBody>
          <a:bodyPr>
            <a:noAutofit/>
          </a:bodyPr>
          <a:lstStyle/>
          <a:p>
            <a:r>
              <a:rPr lang="el-GR" altLang="el-GR" sz="4000" dirty="0" smtClean="0">
                <a:cs typeface="Times New Roman" pitchFamily="18" charset="0"/>
              </a:rPr>
              <a:t>Μέθοδος παρασκευής ξύλου απαλλαγμένου εκχυλισμάτων </a:t>
            </a:r>
            <a:br>
              <a:rPr lang="el-GR" altLang="el-GR" sz="4000" dirty="0" smtClean="0">
                <a:cs typeface="Times New Roman" pitchFamily="18" charset="0"/>
              </a:rPr>
            </a:br>
            <a:r>
              <a:rPr lang="el-GR" altLang="el-GR" sz="4000" dirty="0" smtClean="0">
                <a:cs typeface="Times New Roman" pitchFamily="18" charset="0"/>
              </a:rPr>
              <a:t>(1 </a:t>
            </a:r>
            <a:r>
              <a:rPr lang="el-GR" altLang="el-GR" sz="4000" dirty="0">
                <a:cs typeface="Times New Roman" pitchFamily="18" charset="0"/>
              </a:rPr>
              <a:t>από </a:t>
            </a:r>
            <a:r>
              <a:rPr lang="el-GR" altLang="el-GR" sz="4000" dirty="0" smtClean="0">
                <a:cs typeface="Times New Roman" pitchFamily="18" charset="0"/>
              </a:rPr>
              <a:t>10)</a:t>
            </a:r>
            <a:endParaRPr lang="el-GR" sz="4000" dirty="0">
              <a:latin typeface="+mn-lt"/>
            </a:endParaRPr>
          </a:p>
        </p:txBody>
      </p:sp>
      <p:sp>
        <p:nvSpPr>
          <p:cNvPr id="3" name="Ορθογώνιο 2"/>
          <p:cNvSpPr/>
          <p:nvPr/>
        </p:nvSpPr>
        <p:spPr>
          <a:xfrm>
            <a:off x="467544" y="1628800"/>
            <a:ext cx="8280920" cy="4893647"/>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Σκοπός. </a:t>
            </a:r>
            <a:endParaRPr lang="el-GR" altLang="el-GR" sz="2400" dirty="0"/>
          </a:p>
          <a:p>
            <a:endParaRPr lang="el-GR" altLang="el-GR" sz="2400" dirty="0" smtClean="0"/>
          </a:p>
          <a:p>
            <a:r>
              <a:rPr lang="el-GR" altLang="el-GR" sz="2400" dirty="0" smtClean="0"/>
              <a:t>Η </a:t>
            </a:r>
            <a:r>
              <a:rPr lang="el-GR" altLang="el-GR" sz="2400" dirty="0"/>
              <a:t>μέθοδος αποσκοπεί στην προετοιμασία ξύλου απαλλαγμένου εκχυλισμάτων και μπορεί να εφαρμοσθεί σε όλα τα δασικά είδη της Βορείου Αμερικής. Τα εκχυλίσματα του ξύλου αποτελούνται από συστατικά τα οποία είναι διαλυτά σε ουδέτερους διαλύτες και δεν αποτελούν μέρους της ξυλώδους μάζας. Τα συστατικά αυτά πρέπει ν’ απομακρυνθούν προτού αρχίσει οποιανδήποτε άλλη χημική ανάλυση του ξύλου. </a:t>
            </a:r>
          </a:p>
          <a:p>
            <a:r>
              <a:rPr lang="el-GR" altLang="el-GR" sz="2400" dirty="0"/>
              <a:t>Κατά την εφαρμογή της μεθόδου είναι δυνατόν τόσο τα χρησιμοποιούμενα υλικά όσο και η διαδικασία ανάλυσης να είναι επικίνδυνα για την υγεία του ανθρώπου. Γι’ αυτό πρέπει να παίρνονται όλα τα κατάλληλα μέτρα προστασίας. </a:t>
            </a:r>
          </a:p>
        </p:txBody>
      </p:sp>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12</a:t>
            </a:fld>
            <a:endParaRPr lang="el-GR" dirty="0"/>
          </a:p>
        </p:txBody>
      </p:sp>
    </p:spTree>
    <p:custDataLst>
      <p:tags r:id="rId1"/>
    </p:custDataLst>
    <p:extLst>
      <p:ext uri="{BB962C8B-B14F-4D97-AF65-F5344CB8AC3E}">
        <p14:creationId xmlns:p14="http://schemas.microsoft.com/office/powerpoint/2010/main" val="2855012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27384"/>
            <a:ext cx="8424936" cy="1891372"/>
          </a:xfrm>
        </p:spPr>
        <p:txBody>
          <a:bodyPr>
            <a:noAutofit/>
          </a:bodyPr>
          <a:lstStyle/>
          <a:p>
            <a:r>
              <a:rPr lang="el-GR" altLang="el-GR" sz="4000" dirty="0">
                <a:cs typeface="Times New Roman" pitchFamily="18" charset="0"/>
              </a:rPr>
              <a:t>Μέθοδος παρασκευής ξύλου απαλλαγμένου εκχυλισμάτων </a:t>
            </a:r>
            <a:br>
              <a:rPr lang="el-GR" altLang="el-GR" sz="4000" dirty="0">
                <a:cs typeface="Times New Roman" pitchFamily="18" charset="0"/>
              </a:rPr>
            </a:br>
            <a:r>
              <a:rPr lang="el-GR" altLang="el-GR" sz="4000" dirty="0" smtClean="0">
                <a:cs typeface="Times New Roman" pitchFamily="18" charset="0"/>
              </a:rPr>
              <a:t>(2 </a:t>
            </a:r>
            <a:r>
              <a:rPr lang="el-GR" altLang="el-GR" sz="4000" dirty="0">
                <a:cs typeface="Times New Roman" pitchFamily="18" charset="0"/>
              </a:rPr>
              <a:t>από </a:t>
            </a:r>
            <a:r>
              <a:rPr lang="el-GR" altLang="el-GR" sz="4000" dirty="0" smtClean="0">
                <a:cs typeface="Times New Roman" pitchFamily="18" charset="0"/>
              </a:rPr>
              <a:t>10)</a:t>
            </a:r>
            <a:endParaRPr lang="el-GR" sz="4000" dirty="0">
              <a:latin typeface="+mn-lt"/>
            </a:endParaRPr>
          </a:p>
        </p:txBody>
      </p:sp>
      <p:sp>
        <p:nvSpPr>
          <p:cNvPr id="2" name="Ορθογώνιο 1" descr="Τα εκχυλίσματα που παίρνονται με διάλυμα αλκοόλης-βενζολίου αποτελούνται από κηρούς, λίπη και ορισμένα είδη ρητινών, ενώ με ζεστό νερό εκχειλίζονται χημικές ενώσεις όπως τανίνες, σάκχαρα,  άμυλο και χρωστικές ουσίες. &#10;&#10;Συσκευή.&#10; &#10;Χρησιμοποιείται υάλινη συσκευή εκχυλίσεως τύπου Soxhlet μεγέθους τέτοιου ώστε να μπορεί να υποδεχθεί το δείγμα και υάλινοι ηθμοί με μέσο μέχρι μεγάλο πορώδες. Αντί των υάλινων ηθμών μπορεί να χρησιμοποιηθούν και ηθμοί κατάλληλου μεγέθους από βαμβακερό ύφασμα με λεπτή ύφανση. &#10;"/>
          <p:cNvSpPr/>
          <p:nvPr/>
        </p:nvSpPr>
        <p:spPr>
          <a:xfrm>
            <a:off x="539552" y="1787332"/>
            <a:ext cx="8136904" cy="4893647"/>
          </a:xfrm>
          <a:prstGeom prst="rect">
            <a:avLst/>
          </a:prstGeom>
        </p:spPr>
        <p:txBody>
          <a:bodyPr wrap="square">
            <a:spAutoFit/>
          </a:bodyPr>
          <a:lstStyle/>
          <a:p>
            <a:r>
              <a:rPr lang="el-GR" altLang="el-GR" sz="2400" dirty="0"/>
              <a:t>Τα εκχυλίσματα που παίρνονται με διάλυμα αλκοόλης-βενζολίου αποτελούνται από κηρούς, λίπη και ορισμένα είδη ρητινών, ενώ με ζεστό νερό εκχειλίζονται χημικές ενώσεις όπως τανίνες, σάκχαρα,  άμυλο και χρωστικές ουσίες. </a:t>
            </a:r>
            <a:endParaRPr lang="el-GR" altLang="el-GR" sz="2400" dirty="0" smtClean="0"/>
          </a:p>
          <a:p>
            <a:endParaRPr lang="el-GR" altLang="el-GR" sz="2400" dirty="0"/>
          </a:p>
          <a:p>
            <a:pPr marL="342900" indent="-342900">
              <a:buFont typeface="Arial" panose="020B0604020202020204" pitchFamily="34" charset="0"/>
              <a:buChar char="•"/>
            </a:pPr>
            <a:r>
              <a:rPr lang="el-GR" altLang="el-GR" sz="2400" dirty="0" smtClean="0"/>
              <a:t>Συσκευή.</a:t>
            </a:r>
          </a:p>
          <a:p>
            <a:r>
              <a:rPr lang="el-GR" altLang="el-GR" sz="2400" dirty="0" smtClean="0"/>
              <a:t> </a:t>
            </a:r>
            <a:endParaRPr lang="el-GR" altLang="el-GR" sz="2400" dirty="0"/>
          </a:p>
          <a:p>
            <a:r>
              <a:rPr lang="el-GR" altLang="el-GR" sz="2400" dirty="0"/>
              <a:t>Χρησιμοποιείται υάλινη συσκευή εκχυλίσεως τύπου </a:t>
            </a:r>
            <a:r>
              <a:rPr lang="el-GR" altLang="el-GR" sz="2400" dirty="0" err="1"/>
              <a:t>Soxhlet</a:t>
            </a:r>
            <a:r>
              <a:rPr lang="el-GR" altLang="el-GR" sz="2400" dirty="0"/>
              <a:t> μεγέθους τέτοιου ώστε να μπορεί να υποδεχθεί το δείγμα και υάλινοι ηθμοί με μέσο μέχρι μεγάλο πορώδες. Αντί των υάλινων ηθμών μπορεί να χρησιμοποιηθούν και ηθμοί κατάλληλου μεγέθους από βαμβακερό ύφασμα με λεπτή ύφανση. </a:t>
            </a:r>
          </a:p>
        </p:txBody>
      </p:sp>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13</a:t>
            </a:fld>
            <a:endParaRPr lang="el-GR" dirty="0"/>
          </a:p>
        </p:txBody>
      </p:sp>
    </p:spTree>
    <p:custDataLst>
      <p:tags r:id="rId1"/>
    </p:custDataLst>
    <p:extLst>
      <p:ext uri="{BB962C8B-B14F-4D97-AF65-F5344CB8AC3E}">
        <p14:creationId xmlns:p14="http://schemas.microsoft.com/office/powerpoint/2010/main" val="2855012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25460"/>
            <a:ext cx="8424936" cy="1819364"/>
          </a:xfrm>
        </p:spPr>
        <p:txBody>
          <a:bodyPr>
            <a:noAutofit/>
          </a:bodyPr>
          <a:lstStyle/>
          <a:p>
            <a:r>
              <a:rPr lang="el-GR" altLang="el-GR" sz="4000" dirty="0">
                <a:cs typeface="Times New Roman" pitchFamily="18" charset="0"/>
              </a:rPr>
              <a:t>Μέθοδος παρασκευής ξύλου απαλλαγμένου εκχυλισμάτων </a:t>
            </a:r>
            <a:br>
              <a:rPr lang="el-GR" altLang="el-GR" sz="4000" dirty="0">
                <a:cs typeface="Times New Roman" pitchFamily="18" charset="0"/>
              </a:rPr>
            </a:br>
            <a:r>
              <a:rPr lang="el-GR" altLang="el-GR" sz="4000" dirty="0" smtClean="0">
                <a:cs typeface="Times New Roman" pitchFamily="18" charset="0"/>
              </a:rPr>
              <a:t>(3 </a:t>
            </a:r>
            <a:r>
              <a:rPr lang="el-GR" altLang="el-GR" sz="4000" dirty="0">
                <a:cs typeface="Times New Roman" pitchFamily="18" charset="0"/>
              </a:rPr>
              <a:t>από </a:t>
            </a:r>
            <a:r>
              <a:rPr lang="el-GR" altLang="el-GR" sz="4000" dirty="0" smtClean="0">
                <a:cs typeface="Times New Roman" pitchFamily="18" charset="0"/>
              </a:rPr>
              <a:t>10)</a:t>
            </a:r>
            <a:endParaRPr lang="el-GR" sz="4000" dirty="0">
              <a:latin typeface="+mn-lt"/>
            </a:endParaRPr>
          </a:p>
        </p:txBody>
      </p:sp>
      <p:sp>
        <p:nvSpPr>
          <p:cNvPr id="2" name="Ορθογώνιο 1"/>
          <p:cNvSpPr/>
          <p:nvPr>
            <p:custDataLst>
              <p:tags r:id="rId3"/>
            </p:custDataLst>
          </p:nvPr>
        </p:nvSpPr>
        <p:spPr>
          <a:xfrm>
            <a:off x="539552" y="2200796"/>
            <a:ext cx="8136904" cy="2308324"/>
          </a:xfrm>
          <a:prstGeom prst="rect">
            <a:avLst/>
          </a:prstGeom>
        </p:spPr>
        <p:txBody>
          <a:bodyPr wrap="square">
            <a:spAutoFit/>
          </a:bodyPr>
          <a:lstStyle/>
          <a:p>
            <a:r>
              <a:rPr lang="el-GR" altLang="el-GR" sz="2400" dirty="0"/>
              <a:t>Μια άλλη δυνατότητα είναι να τοποθετηθεί μικρό κάλυμμα από βαμβάκι ή από συρμάτινο πλέγμα στο σωλήνα εκκενώσεως της συσκευής και η συσκευή να πληρωθεί με </a:t>
            </a:r>
            <a:r>
              <a:rPr lang="el-GR" altLang="el-GR" sz="2400" dirty="0" err="1"/>
              <a:t>ξυλόσκονη</a:t>
            </a:r>
            <a:r>
              <a:rPr lang="el-GR" altLang="el-GR" sz="2400" dirty="0"/>
              <a:t>. Επάνω στο υλικό της </a:t>
            </a:r>
            <a:r>
              <a:rPr lang="el-GR" altLang="el-GR" sz="2400" dirty="0" err="1"/>
              <a:t>ξυλόσκονης</a:t>
            </a:r>
            <a:r>
              <a:rPr lang="el-GR" altLang="el-GR" sz="2400" dirty="0"/>
              <a:t> τοποθετείται λεπτός συρμάτινος δίσκος για να αποφευχθούν αυλακώσεις από την ενστάλαξη του </a:t>
            </a:r>
            <a:r>
              <a:rPr lang="el-GR" altLang="el-GR" sz="2400" dirty="0" smtClean="0"/>
              <a:t>συμπυκνωμένου </a:t>
            </a:r>
            <a:r>
              <a:rPr lang="el-GR" altLang="el-GR" sz="2400" dirty="0"/>
              <a:t>διαλύματος.</a:t>
            </a:r>
          </a:p>
        </p:txBody>
      </p:sp>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14</a:t>
            </a:fld>
            <a:endParaRPr lang="el-GR" dirty="0"/>
          </a:p>
        </p:txBody>
      </p:sp>
    </p:spTree>
    <p:custDataLst>
      <p:tags r:id="rId1"/>
    </p:custDataLst>
    <p:extLst>
      <p:ext uri="{BB962C8B-B14F-4D97-AF65-F5344CB8AC3E}">
        <p14:creationId xmlns:p14="http://schemas.microsoft.com/office/powerpoint/2010/main" val="2855012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62096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Μέθοδος παρασκευής ξύλου απαλλαγμένου εκχυλισμάτων </a:t>
            </a:r>
            <a:br>
              <a:rPr lang="el-GR" altLang="el-GR" sz="4000" dirty="0">
                <a:cs typeface="Times New Roman" pitchFamily="18" charset="0"/>
              </a:rPr>
            </a:br>
            <a:r>
              <a:rPr lang="el-GR" altLang="el-GR" sz="4000" dirty="0" smtClean="0">
                <a:cs typeface="Times New Roman" pitchFamily="18" charset="0"/>
              </a:rPr>
              <a:t>(4 </a:t>
            </a:r>
            <a:r>
              <a:rPr lang="el-GR" altLang="el-GR" sz="4000" dirty="0">
                <a:cs typeface="Times New Roman" pitchFamily="18" charset="0"/>
              </a:rPr>
              <a:t>από </a:t>
            </a:r>
            <a:r>
              <a:rPr lang="el-GR" altLang="el-GR" sz="4000" dirty="0" smtClean="0">
                <a:cs typeface="Times New Roman" pitchFamily="18" charset="0"/>
              </a:rPr>
              <a:t>10)</a:t>
            </a:r>
            <a:endParaRPr lang="el-GR" sz="4000" dirty="0">
              <a:latin typeface="+mn-lt"/>
            </a:endParaRPr>
          </a:p>
        </p:txBody>
      </p:sp>
      <p:sp>
        <p:nvSpPr>
          <p:cNvPr id="2" name="Θέση περιεχομένου 1" descr="Αντιδραστήρια. &#10;α) Αιθυλική αλκοόλη (95 τοις εκατό).&#10;β) Μίγμα αιθυλικής αλκοόλης-βενζολίου. Ανάμιξη αιθυλικής αλκοόλης και βενζολίου σε κατ’ όγκο αναλογία 1 προς 2. Επειδή οι ατμοί του βενζολίου είναι επικίνδυνοι για την υγεία επιβάλλονται κατάλληλα μέτρα προστασίας κατά τη λειτουργία της συσκευής Soxhlet. &#10;Δείγμα. &#10;Το δείγμα αποτελείται από ξυλόσκονη ξηρή στον αέρα που έχει διαστάσεις μικρότερο των διακοσίων πενήντα μm και μεγαλύτερο των εκατόν ογδόντα μm και έχει παραχθεί με μύλο τύπου Wiley.&#10;"/>
          <p:cNvSpPr>
            <a:spLocks noGrp="1"/>
          </p:cNvSpPr>
          <p:nvPr>
            <p:ph idx="1"/>
          </p:nvPr>
        </p:nvSpPr>
        <p:spPr>
          <a:xfrm>
            <a:off x="457200" y="1772816"/>
            <a:ext cx="8229600" cy="4637931"/>
          </a:xfrm>
        </p:spPr>
        <p:txBody>
          <a:bodyPr>
            <a:noAutofit/>
          </a:bodyPr>
          <a:lstStyle/>
          <a:p>
            <a:r>
              <a:rPr lang="el-GR" altLang="el-GR" sz="2400" dirty="0" smtClean="0"/>
              <a:t>Αντιδραστήρια. </a:t>
            </a:r>
            <a:endParaRPr lang="el-GR" altLang="el-GR" sz="2400" dirty="0"/>
          </a:p>
          <a:p>
            <a:pPr marL="0" indent="0">
              <a:buNone/>
            </a:pPr>
            <a:r>
              <a:rPr lang="el-GR" altLang="el-GR" sz="2400" dirty="0"/>
              <a:t>α) Αιθυλική αλκοόλη (95%).</a:t>
            </a:r>
          </a:p>
          <a:p>
            <a:pPr marL="0" indent="0">
              <a:buNone/>
            </a:pPr>
            <a:r>
              <a:rPr lang="el-GR" altLang="el-GR" sz="2400" dirty="0"/>
              <a:t>β) Μίγμα αιθυλικής αλκοόλης-βενζολίου. Ανάμιξη αιθυλικής αλκοόλης και βενζολίου σε κατ’ όγκο αναλογία 1:2. Επειδή οι ατμοί του βενζολίου είναι επικίνδυνοι για την υγεία επιβάλλονται κατάλληλα μέτρα προστασίας κατά τη λειτουργία της συσκευής </a:t>
            </a:r>
            <a:r>
              <a:rPr lang="el-GR" altLang="el-GR" sz="2400" dirty="0" err="1"/>
              <a:t>Soxhlet</a:t>
            </a:r>
            <a:r>
              <a:rPr lang="el-GR" altLang="el-GR" sz="2400" dirty="0"/>
              <a:t>. </a:t>
            </a:r>
          </a:p>
          <a:p>
            <a:r>
              <a:rPr lang="el-GR" altLang="el-GR" sz="2400" dirty="0" smtClean="0"/>
              <a:t>Δείγμα. </a:t>
            </a:r>
            <a:endParaRPr lang="el-GR" altLang="el-GR" sz="2400" dirty="0"/>
          </a:p>
          <a:p>
            <a:pPr marL="0" indent="0">
              <a:buNone/>
            </a:pPr>
            <a:r>
              <a:rPr lang="el-GR" altLang="el-GR" sz="2400" dirty="0"/>
              <a:t>Το δείγμα αποτελείται από </a:t>
            </a:r>
            <a:r>
              <a:rPr lang="el-GR" altLang="el-GR" sz="2400" dirty="0" err="1"/>
              <a:t>ξυλόσκονη</a:t>
            </a:r>
            <a:r>
              <a:rPr lang="el-GR" altLang="el-GR" sz="2400" dirty="0"/>
              <a:t> ξηρή στον αέρα που έχει διαστάσεις &lt;250 </a:t>
            </a:r>
            <a:r>
              <a:rPr lang="el-GR" altLang="el-GR" sz="2400" dirty="0" err="1"/>
              <a:t>μm</a:t>
            </a:r>
            <a:r>
              <a:rPr lang="el-GR" altLang="el-GR" sz="2400" dirty="0"/>
              <a:t> και &gt;180 </a:t>
            </a:r>
            <a:r>
              <a:rPr lang="el-GR" altLang="el-GR" sz="2400" dirty="0" err="1"/>
              <a:t>μm</a:t>
            </a:r>
            <a:r>
              <a:rPr lang="el-GR" altLang="el-GR" sz="2400" dirty="0"/>
              <a:t> και έχει παραχθεί με μύλο τύπου </a:t>
            </a:r>
            <a:r>
              <a:rPr lang="el-GR" altLang="el-GR" sz="2400" dirty="0" err="1" smtClean="0"/>
              <a:t>Wiley</a:t>
            </a:r>
            <a:r>
              <a:rPr lang="el-GR" altLang="el-GR" sz="2400" dirty="0" smtClean="0"/>
              <a:t>.</a:t>
            </a:r>
            <a:endParaRPr lang="el-GR" altLang="el-GR" sz="2400" dirty="0"/>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4"/>
            <a:ext cx="8352928" cy="179459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Μέθοδος παρασκευής ξύλου απαλλαγμένου εκχυλισμάτων </a:t>
            </a:r>
            <a:br>
              <a:rPr lang="el-GR" altLang="el-GR" sz="4000" dirty="0">
                <a:cs typeface="Times New Roman" pitchFamily="18" charset="0"/>
              </a:rPr>
            </a:br>
            <a:r>
              <a:rPr lang="el-GR" altLang="el-GR" sz="4000" dirty="0" smtClean="0">
                <a:cs typeface="Times New Roman" pitchFamily="18" charset="0"/>
              </a:rPr>
              <a:t>(5 </a:t>
            </a:r>
            <a:r>
              <a:rPr lang="el-GR" altLang="el-GR" sz="4000" dirty="0">
                <a:cs typeface="Times New Roman" pitchFamily="18" charset="0"/>
              </a:rPr>
              <a:t>από </a:t>
            </a:r>
            <a:r>
              <a:rPr lang="el-GR" altLang="el-GR" sz="4000" dirty="0" smtClean="0">
                <a:cs typeface="Times New Roman" pitchFamily="18" charset="0"/>
              </a:rPr>
              <a:t>10)</a:t>
            </a:r>
            <a:endParaRPr lang="el-GR" sz="4000" dirty="0">
              <a:latin typeface="+mn-lt"/>
            </a:endParaRPr>
          </a:p>
        </p:txBody>
      </p:sp>
      <p:pic>
        <p:nvPicPr>
          <p:cNvPr id="10" name="Picture 2" descr="Εικόνα: Μύλος τύπου Wi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08" y="2060848"/>
            <a:ext cx="5430288" cy="41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4"/>
            <a:ext cx="8352928" cy="183698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Μέθοδος παρασκευής ξύλου απαλλαγμένου εκχυλισμάτων </a:t>
            </a:r>
            <a:br>
              <a:rPr lang="el-GR" altLang="el-GR" sz="4000" dirty="0">
                <a:cs typeface="Times New Roman" pitchFamily="18" charset="0"/>
              </a:rPr>
            </a:br>
            <a:r>
              <a:rPr lang="el-GR" altLang="el-GR" sz="4000" dirty="0" smtClean="0">
                <a:cs typeface="Times New Roman" pitchFamily="18" charset="0"/>
              </a:rPr>
              <a:t>(6 </a:t>
            </a:r>
            <a:r>
              <a:rPr lang="el-GR" altLang="el-GR" sz="4000" dirty="0">
                <a:cs typeface="Times New Roman" pitchFamily="18" charset="0"/>
              </a:rPr>
              <a:t>από </a:t>
            </a:r>
            <a:r>
              <a:rPr lang="el-GR" altLang="el-GR" sz="4000" dirty="0" smtClean="0">
                <a:cs typeface="Times New Roman" pitchFamily="18" charset="0"/>
              </a:rPr>
              <a:t>10)</a:t>
            </a:r>
            <a:endParaRPr lang="el-GR" sz="4000" dirty="0">
              <a:latin typeface="+mn-lt"/>
            </a:endParaRPr>
          </a:p>
        </p:txBody>
      </p:sp>
      <p:pic>
        <p:nvPicPr>
          <p:cNvPr id="10" name="Picture 2" descr="Εικόνα: Συσκευή Εκχυλίσεως.&#10;&#10;Η συσκευή εκχυλίσεως αποτελείται από:&#10;α) Μία σφαιρική φιάλη, όπου τοποθετείται ο διαλύτης εκχυλήσεως, παραδείγματος χάρην νερό, αλκοόλη, αιθέρας και τα λοιπά.&#10;β) Εκχυλιστής τύπου Soxhlet.&#10;γ) Ηθμός, όπου τοποθετείται η προς εκχύλιση ουσία.&#10;δ) Ψύκτης.&#10;ε) Είσοδος νερού για ψύξη.&#10;ζ) έξοδος νερού."/>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895244"/>
            <a:ext cx="6096000" cy="455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4"/>
            <a:ext cx="8352928" cy="177844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Μέθοδος παρασκευής ξύλου απαλλαγμένου εκχυλισμάτων </a:t>
            </a:r>
            <a:br>
              <a:rPr lang="el-GR" altLang="el-GR" sz="4000" dirty="0">
                <a:cs typeface="Times New Roman" pitchFamily="18" charset="0"/>
              </a:rPr>
            </a:br>
            <a:r>
              <a:rPr lang="el-GR" altLang="el-GR" sz="4000" dirty="0" smtClean="0">
                <a:cs typeface="Times New Roman" pitchFamily="18" charset="0"/>
              </a:rPr>
              <a:t>(7 </a:t>
            </a:r>
            <a:r>
              <a:rPr lang="el-GR" altLang="el-GR" sz="4000" dirty="0">
                <a:cs typeface="Times New Roman" pitchFamily="18" charset="0"/>
              </a:rPr>
              <a:t>από </a:t>
            </a:r>
            <a:r>
              <a:rPr lang="el-GR" altLang="el-GR" sz="4000" dirty="0" smtClean="0">
                <a:cs typeface="Times New Roman" pitchFamily="18" charset="0"/>
              </a:rPr>
              <a:t>10)</a:t>
            </a:r>
            <a:endParaRPr lang="el-GR" sz="4000" dirty="0">
              <a:latin typeface="+mn-lt"/>
            </a:endParaRPr>
          </a:p>
        </p:txBody>
      </p:sp>
      <p:sp>
        <p:nvSpPr>
          <p:cNvPr id="6" name="Θέση περιεχομένου 2" descr="Διαδικασία.&#10;Μια κατάλληλη ποσότητα του δείγματος ξυλόσκονης τοποθετείται στον ηθμό εκχυλίσεως έτσι ώστε να μην υπερβαίνει την κορυφή του σωλήνα του σιφωνίου. Στην αρχή γίνεται επί 4 ώρες εκχύλιση με μίγμα αλκοόλης-βενζολίου στη συσκευή εκχυλίσεως Soxhlet. Στη συνέχεια ο ηθμός με  το δείγμα μεταφέρονται σε χοάνη τύπου Bόchner, όπου με αναρρόφηση απομακρύνεται η περίσσεια του διαλύτη και ο ηθμός με την ξυλόσκονη εκπλύνεται με αλκοόλη για απομάκρυνση του βενζολίου. &#10;"/>
          <p:cNvSpPr>
            <a:spLocks noGrp="1"/>
          </p:cNvSpPr>
          <p:nvPr>
            <p:ph sz="quarter" idx="1"/>
          </p:nvPr>
        </p:nvSpPr>
        <p:spPr>
          <a:xfrm>
            <a:off x="457200" y="1939280"/>
            <a:ext cx="8229600" cy="4010000"/>
          </a:xfrm>
        </p:spPr>
        <p:txBody>
          <a:bodyPr>
            <a:noAutofit/>
          </a:bodyPr>
          <a:lstStyle/>
          <a:p>
            <a:r>
              <a:rPr lang="el-GR" altLang="el-GR" sz="2400" dirty="0" smtClean="0"/>
              <a:t>Διαδικασία.</a:t>
            </a:r>
            <a:endParaRPr lang="el-GR" altLang="el-GR" sz="2400" dirty="0"/>
          </a:p>
          <a:p>
            <a:pPr marL="0" indent="0">
              <a:buNone/>
            </a:pPr>
            <a:r>
              <a:rPr lang="el-GR" altLang="el-GR" sz="2400" dirty="0"/>
              <a:t>Μια κατάλληλη ποσότητα του δείγματος </a:t>
            </a:r>
            <a:r>
              <a:rPr lang="el-GR" altLang="el-GR" sz="2400" dirty="0" err="1"/>
              <a:t>ξυλόσκονης</a:t>
            </a:r>
            <a:r>
              <a:rPr lang="el-GR" altLang="el-GR" sz="2400" dirty="0"/>
              <a:t> τοποθετείται στον ηθμό εκχυλίσεως έτσι ώστε να μην υπερβαίνει την κορυφή του σωλήνα του σιφωνίου. Στην αρχή γίνεται επί 4 ώρες εκχύλιση με μίγμα αλκοόλης-βενζολίου στη συσκευή εκχυλίσεως </a:t>
            </a:r>
            <a:r>
              <a:rPr lang="el-GR" altLang="el-GR" sz="2400" dirty="0" err="1"/>
              <a:t>Soxhlet</a:t>
            </a:r>
            <a:r>
              <a:rPr lang="el-GR" altLang="el-GR" sz="2400" dirty="0"/>
              <a:t>. Στη συνέχεια ο ηθμός με  το δείγμα μεταφέρονται σε χοάνη τύπου </a:t>
            </a:r>
            <a:r>
              <a:rPr lang="el-GR" altLang="el-GR" sz="2400" dirty="0" err="1"/>
              <a:t>Bόchner</a:t>
            </a:r>
            <a:r>
              <a:rPr lang="el-GR" altLang="el-GR" sz="2400" dirty="0"/>
              <a:t>, όπου με αναρρόφηση απομακρύνεται η περίσσεια του διαλύτη και ο ηθμός με την </a:t>
            </a:r>
            <a:r>
              <a:rPr lang="el-GR" altLang="el-GR" sz="2400" dirty="0" err="1"/>
              <a:t>ξυλόσκονη</a:t>
            </a:r>
            <a:r>
              <a:rPr lang="el-GR" altLang="el-GR" sz="2400" dirty="0"/>
              <a:t> </a:t>
            </a:r>
            <a:r>
              <a:rPr lang="el-GR" altLang="el-GR" sz="2400" dirty="0" err="1"/>
              <a:t>εκπλύνεται</a:t>
            </a:r>
            <a:r>
              <a:rPr lang="el-GR" altLang="el-GR" sz="2400" dirty="0"/>
              <a:t> με αλκοόλη για απομάκρυνση του βενζολίου. </a:t>
            </a: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15007"/>
            <a:ext cx="8352928" cy="168580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Μέθοδος παρασκευής ξύλου απαλλαγμένου εκχυλισμάτων </a:t>
            </a:r>
            <a:br>
              <a:rPr lang="el-GR" altLang="el-GR" sz="4000" dirty="0">
                <a:cs typeface="Times New Roman" pitchFamily="18" charset="0"/>
              </a:rPr>
            </a:br>
            <a:r>
              <a:rPr lang="el-GR" altLang="el-GR" sz="4000" dirty="0" smtClean="0">
                <a:cs typeface="Times New Roman" pitchFamily="18" charset="0"/>
              </a:rPr>
              <a:t>(8 </a:t>
            </a:r>
            <a:r>
              <a:rPr lang="el-GR" altLang="el-GR" sz="4000" dirty="0">
                <a:cs typeface="Times New Roman" pitchFamily="18" charset="0"/>
              </a:rPr>
              <a:t>από </a:t>
            </a:r>
            <a:r>
              <a:rPr lang="el-GR" altLang="el-GR" sz="4000" dirty="0" smtClean="0">
                <a:cs typeface="Times New Roman" pitchFamily="18" charset="0"/>
              </a:rPr>
              <a:t>10)</a:t>
            </a:r>
            <a:endParaRPr lang="el-GR" sz="4000" dirty="0">
              <a:latin typeface="+mn-lt"/>
            </a:endParaRPr>
          </a:p>
        </p:txBody>
      </p:sp>
      <p:sp>
        <p:nvSpPr>
          <p:cNvPr id="2" name="Ορθογώνιο 1" descr="Μετά ο ηθμός με την ξυλόσκονη τοποθετείται στη συσκευή εκχυλίσεως και η εκχύλιση συνεχίζεται με αλκοόλη 95 τοις εκατό για 4 ή περισσότερες ώρες όσες χρειάζονται για να γίνει η αλκοόλη του σιφωνίου άχρωμος. &#10;Όταν ο ηθμός είναι σχεδόν πλήρης τότε τοποθετείται επί του χείλους του ηθμού μια κάψα τύπου Gooch κατάλληλου μεγέθους για τη συγκράτηση της ξυλόσκονης. Η εκχύλιση με κάθε εκχυλιστή πρέπει να έχει τέτοιο ρυθμό ώστε το σιφόνι να λειτουργεί 4 φορές ανά ώρα. Στη συνέχεια η ξυλόσκονη απλώνεται σε ένα λεπτό στρώμα και αφήνεται να ξηραθεί στον αέρα μέχρι να εξατμισθεί η αλκοόλη. &#10;"/>
          <p:cNvSpPr/>
          <p:nvPr/>
        </p:nvSpPr>
        <p:spPr>
          <a:xfrm>
            <a:off x="467544" y="1938312"/>
            <a:ext cx="8219256" cy="4154984"/>
          </a:xfrm>
          <a:prstGeom prst="rect">
            <a:avLst/>
          </a:prstGeom>
        </p:spPr>
        <p:txBody>
          <a:bodyPr wrap="square">
            <a:spAutoFit/>
          </a:bodyPr>
          <a:lstStyle/>
          <a:p>
            <a:r>
              <a:rPr lang="el-GR" altLang="el-GR" sz="2400" dirty="0"/>
              <a:t>Μετά ο ηθμός με την </a:t>
            </a:r>
            <a:r>
              <a:rPr lang="el-GR" altLang="el-GR" sz="2400" dirty="0" err="1"/>
              <a:t>ξυλόσκονη</a:t>
            </a:r>
            <a:r>
              <a:rPr lang="el-GR" altLang="el-GR" sz="2400" dirty="0"/>
              <a:t> τοποθετείται στη συσκευή εκχυλίσεως και η εκχύλιση συνεχίζεται με αλκοόλη 95% για 4 ή περισσότερες ώρες όσες χρειάζονται για να γίνει η αλκοόλη του σιφωνίου άχρωμος. </a:t>
            </a:r>
          </a:p>
          <a:p>
            <a:r>
              <a:rPr lang="el-GR" altLang="el-GR" sz="2400" dirty="0"/>
              <a:t>Όταν ο ηθμός είναι σχεδόν πλήρης τότε τοποθετείται επί του χείλους του ηθμού μια κάψα τύπου </a:t>
            </a:r>
            <a:r>
              <a:rPr lang="el-GR" altLang="el-GR" sz="2400" dirty="0" err="1"/>
              <a:t>Gooch</a:t>
            </a:r>
            <a:r>
              <a:rPr lang="el-GR" altLang="el-GR" sz="2400" dirty="0"/>
              <a:t> κατάλληλου μεγέθους για τη συγκράτηση της </a:t>
            </a:r>
            <a:r>
              <a:rPr lang="el-GR" altLang="el-GR" sz="2400" dirty="0" err="1"/>
              <a:t>ξυλόσκονης</a:t>
            </a:r>
            <a:r>
              <a:rPr lang="el-GR" altLang="el-GR" sz="2400" dirty="0"/>
              <a:t>. Η εκχύλιση με κάθε </a:t>
            </a:r>
            <a:r>
              <a:rPr lang="el-GR" altLang="el-GR" sz="2400" dirty="0" err="1"/>
              <a:t>εκχυλιστή</a:t>
            </a:r>
            <a:r>
              <a:rPr lang="el-GR" altLang="el-GR" sz="2400" dirty="0"/>
              <a:t> πρέπει να έχει τέτοιο ρυθμό ώστε το σιφόνι να λειτουργεί 4 φορές ανά ώρα. Στη συνέχεια η </a:t>
            </a:r>
            <a:r>
              <a:rPr lang="el-GR" altLang="el-GR" sz="2400" dirty="0" err="1"/>
              <a:t>ξυλόσκονη</a:t>
            </a:r>
            <a:r>
              <a:rPr lang="el-GR" altLang="el-GR" sz="2400" dirty="0"/>
              <a:t> απλώνεται σε ένα λεπτό στρώμα και αφήνεται να ξηραθεί στον αέρα μέχρι να εξατμισθεί η αλκοόλη. </a:t>
            </a: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87015"/>
            <a:ext cx="8352928" cy="168580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Μέθοδος παρασκευής ξύλου απαλλαγμένου εκχυλισμάτων </a:t>
            </a:r>
            <a:br>
              <a:rPr lang="el-GR" altLang="el-GR" sz="4000" dirty="0">
                <a:cs typeface="Times New Roman" pitchFamily="18" charset="0"/>
              </a:rPr>
            </a:br>
            <a:r>
              <a:rPr lang="el-GR" altLang="el-GR" sz="4000" dirty="0" smtClean="0">
                <a:cs typeface="Times New Roman" pitchFamily="18" charset="0"/>
              </a:rPr>
              <a:t>(9 </a:t>
            </a:r>
            <a:r>
              <a:rPr lang="el-GR" altLang="el-GR" sz="4000" dirty="0">
                <a:cs typeface="Times New Roman" pitchFamily="18" charset="0"/>
              </a:rPr>
              <a:t>από </a:t>
            </a:r>
            <a:r>
              <a:rPr lang="el-GR" altLang="el-GR" sz="4000" dirty="0" smtClean="0">
                <a:cs typeface="Times New Roman" pitchFamily="18" charset="0"/>
              </a:rPr>
              <a:t>10)</a:t>
            </a:r>
            <a:endParaRPr lang="el-GR" sz="4000" dirty="0">
              <a:latin typeface="+mn-lt"/>
            </a:endParaRPr>
          </a:p>
        </p:txBody>
      </p:sp>
      <p:sp>
        <p:nvSpPr>
          <p:cNvPr id="2" name="Ορθογώνιο 1" descr="Κατόπιν η ξυλόσκονη μεταφέρεται μέσα σε φιάλη 1 λίτρου τύπου Erlenmeyer ή Florence και εκχειλίζεται 3 φορές με 1 λίτρο απεσταγμένου νερού θερμοκρασίας εκατό βαθμών κελσίου επί 1 ώρα. Το νερό πρέπει να είναι σε θερμοκρασία βρασμού όταν γίνεται η προσθήκη της ξυλόσκονης και επίσης η φιάλη πρέπει να περιβάλλεται πλήρως με βραστό νερό στο υδρόλουτρο. Μετά το πέρας εκχύλισης με νερό το διάλυμα διηθείται σε μια χοάνη τύπου Bόchner, εκπλύνεται με πεντακόσια ml βραστού απεσταγμένου νερού και αφήνεται η εκχυλισθείσα ξυλόσκονη να ξηραθεί στον αέρα. &#10;"/>
          <p:cNvSpPr/>
          <p:nvPr/>
        </p:nvSpPr>
        <p:spPr>
          <a:xfrm>
            <a:off x="467544" y="2091620"/>
            <a:ext cx="8219256" cy="3785652"/>
          </a:xfrm>
          <a:prstGeom prst="rect">
            <a:avLst/>
          </a:prstGeom>
        </p:spPr>
        <p:txBody>
          <a:bodyPr wrap="square">
            <a:spAutoFit/>
          </a:bodyPr>
          <a:lstStyle/>
          <a:p>
            <a:r>
              <a:rPr lang="el-GR" altLang="el-GR" sz="2400" dirty="0"/>
              <a:t>Κατόπιν η </a:t>
            </a:r>
            <a:r>
              <a:rPr lang="el-GR" altLang="el-GR" sz="2400" dirty="0" err="1"/>
              <a:t>ξυλόσκονη</a:t>
            </a:r>
            <a:r>
              <a:rPr lang="el-GR" altLang="el-GR" sz="2400" dirty="0"/>
              <a:t> μεταφέρεται μέσα σε φιάλη 1 λίτρου τύπου </a:t>
            </a:r>
            <a:r>
              <a:rPr lang="el-GR" altLang="el-GR" sz="2400" dirty="0" err="1"/>
              <a:t>Erlenmeyer</a:t>
            </a:r>
            <a:r>
              <a:rPr lang="el-GR" altLang="el-GR" sz="2400" dirty="0"/>
              <a:t> ή </a:t>
            </a:r>
            <a:r>
              <a:rPr lang="el-GR" altLang="el-GR" sz="2400" dirty="0" err="1"/>
              <a:t>Florence</a:t>
            </a:r>
            <a:r>
              <a:rPr lang="el-GR" altLang="el-GR" sz="2400" dirty="0"/>
              <a:t> και εκχειλίζεται 3 φορές με 1 λίτρο </a:t>
            </a:r>
            <a:r>
              <a:rPr lang="el-GR" altLang="el-GR" sz="2400" dirty="0" err="1"/>
              <a:t>απεσταγμένου</a:t>
            </a:r>
            <a:r>
              <a:rPr lang="el-GR" altLang="el-GR" sz="2400" dirty="0"/>
              <a:t> νερού θερμοκρασίας 100 </a:t>
            </a:r>
            <a:r>
              <a:rPr lang="el-GR" altLang="el-GR" sz="2400" dirty="0" err="1"/>
              <a:t>οC</a:t>
            </a:r>
            <a:r>
              <a:rPr lang="el-GR" altLang="el-GR" sz="2400" dirty="0"/>
              <a:t> επί 1 ώρα. Το νερό πρέπει να είναι σε θερμοκρασία βρασμού όταν γίνεται η προσθήκη της </a:t>
            </a:r>
            <a:r>
              <a:rPr lang="el-GR" altLang="el-GR" sz="2400" dirty="0" err="1"/>
              <a:t>ξυλόσκονης</a:t>
            </a:r>
            <a:r>
              <a:rPr lang="el-GR" altLang="el-GR" sz="2400" dirty="0"/>
              <a:t> και επίσης η φιάλη πρέπει να περιβάλλεται πλήρως με βραστό νερό στο </a:t>
            </a:r>
            <a:r>
              <a:rPr lang="el-GR" altLang="el-GR" sz="2400" dirty="0" err="1"/>
              <a:t>υδρόλουτρο</a:t>
            </a:r>
            <a:r>
              <a:rPr lang="el-GR" altLang="el-GR" sz="2400" dirty="0"/>
              <a:t>. Μετά το πέρας εκχύλισης με νερό το διάλυμα διηθείται σε μια χοάνη τύπου </a:t>
            </a:r>
            <a:r>
              <a:rPr lang="el-GR" altLang="el-GR" sz="2400" dirty="0" err="1"/>
              <a:t>Bόchner</a:t>
            </a:r>
            <a:r>
              <a:rPr lang="el-GR" altLang="el-GR" sz="2400" dirty="0"/>
              <a:t>, </a:t>
            </a:r>
            <a:r>
              <a:rPr lang="el-GR" altLang="el-GR" sz="2400" dirty="0" err="1"/>
              <a:t>εκπλύνεται</a:t>
            </a:r>
            <a:r>
              <a:rPr lang="el-GR" altLang="el-GR" sz="2400" dirty="0"/>
              <a:t> με 500 ml βραστού </a:t>
            </a:r>
            <a:r>
              <a:rPr lang="el-GR" altLang="el-GR" sz="2400" dirty="0" err="1"/>
              <a:t>απεσταγμένου</a:t>
            </a:r>
            <a:r>
              <a:rPr lang="el-GR" altLang="el-GR" sz="2400" dirty="0"/>
              <a:t> νερού και αφήνεται η </a:t>
            </a:r>
            <a:r>
              <a:rPr lang="el-GR" altLang="el-GR" sz="2400" dirty="0" err="1"/>
              <a:t>εκχυλισθείσα</a:t>
            </a:r>
            <a:r>
              <a:rPr lang="el-GR" altLang="el-GR" sz="2400" dirty="0"/>
              <a:t> </a:t>
            </a:r>
            <a:r>
              <a:rPr lang="el-GR" altLang="el-GR" sz="2400" dirty="0" err="1"/>
              <a:t>ξυλόσκονη</a:t>
            </a:r>
            <a:r>
              <a:rPr lang="el-GR" altLang="el-GR" sz="2400" dirty="0"/>
              <a:t> να ξηραθεί στον αέρα. </a:t>
            </a: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87220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Μέθοδος παρασκευής ξύλου απαλλαγμένου εκχυλισμάτων </a:t>
            </a:r>
            <a:br>
              <a:rPr lang="el-GR" altLang="el-GR" sz="4000" dirty="0">
                <a:cs typeface="Times New Roman" pitchFamily="18" charset="0"/>
              </a:rPr>
            </a:br>
            <a:r>
              <a:rPr lang="el-GR" altLang="el-GR" sz="4000" dirty="0" smtClean="0">
                <a:cs typeface="Times New Roman" pitchFamily="18" charset="0"/>
              </a:rPr>
              <a:t>(10 </a:t>
            </a:r>
            <a:r>
              <a:rPr lang="el-GR" altLang="el-GR" sz="4000" dirty="0">
                <a:cs typeface="Times New Roman" pitchFamily="18" charset="0"/>
              </a:rPr>
              <a:t>από </a:t>
            </a:r>
            <a:r>
              <a:rPr lang="el-GR" altLang="el-GR" sz="4000" dirty="0" smtClean="0">
                <a:cs typeface="Times New Roman" pitchFamily="18" charset="0"/>
              </a:rPr>
              <a:t>10)</a:t>
            </a:r>
            <a:endParaRPr lang="el-GR" sz="4000" dirty="0">
              <a:latin typeface="+mn-lt"/>
            </a:endParaRPr>
          </a:p>
        </p:txBody>
      </p:sp>
      <p:pic>
        <p:nvPicPr>
          <p:cNvPr id="8" name="Picture 2" descr="Εικόνα: χοάνη τύπου Bόch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904" y="1959446"/>
            <a:ext cx="54864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977627"/>
            <a:ext cx="8229600" cy="2603501"/>
          </a:xfrm>
        </p:spPr>
        <p:txBody>
          <a:bodyPr>
            <a:noAutofit/>
          </a:bodyPr>
          <a:lstStyle/>
          <a:p>
            <a:r>
              <a:rPr lang="el-GR" sz="2800" dirty="0"/>
              <a:t>Σκοπός της ενότητας αυτής είναι η κατανόηση από τους σπουδαστές του τρόπου προσδιορισμού των χημικών ιδιοτήτων του ξύλου και των προϊόντων του. Οι χημικές ιδιότητες είναι πολύ χρήσιμες για την συγκόλληση του ξύλου αλλά και την αξιοποίηση του στην χημικά βιομηχανία.</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r>
              <a:rPr lang="el-GR" sz="2800" dirty="0"/>
              <a:t>1.Ανάλυση συσκευών που </a:t>
            </a:r>
            <a:r>
              <a:rPr lang="el-GR" sz="2800" dirty="0" smtClean="0"/>
              <a:t>χρησιμοποιούνται,</a:t>
            </a:r>
            <a:endParaRPr lang="el-GR" sz="2800" dirty="0"/>
          </a:p>
          <a:p>
            <a:r>
              <a:rPr lang="el-GR" sz="2800" dirty="0"/>
              <a:t>2. Μέτρηση περιεχόμενων εκχυλισμάτων διαλυτών στο </a:t>
            </a:r>
            <a:r>
              <a:rPr lang="el-GR" sz="2800" dirty="0" smtClean="0"/>
              <a:t>νερό,</a:t>
            </a:r>
            <a:endParaRPr lang="el-GR" sz="2800" dirty="0"/>
          </a:p>
          <a:p>
            <a:r>
              <a:rPr lang="el-GR" sz="2800" dirty="0"/>
              <a:t>3. Μέτρηση περιεχόμενων εκχυλισμάτων διαλυτών στο </a:t>
            </a:r>
            <a:r>
              <a:rPr lang="el-GR" sz="2800" dirty="0" err="1"/>
              <a:t>δίχλωρο</a:t>
            </a:r>
            <a:r>
              <a:rPr lang="el-GR" sz="2800" dirty="0"/>
              <a:t> </a:t>
            </a:r>
            <a:r>
              <a:rPr lang="el-GR" sz="2800" dirty="0" smtClean="0"/>
              <a:t>μεθάνιο,</a:t>
            </a:r>
            <a:endParaRPr lang="el-GR" sz="2800" dirty="0"/>
          </a:p>
          <a:p>
            <a:r>
              <a:rPr lang="el-GR" sz="2800" dirty="0"/>
              <a:t>4. Μέτρηση περιεχόμενων εκχυλισμάτων στην αλκοόλη </a:t>
            </a:r>
            <a:r>
              <a:rPr lang="el-GR" sz="2800" dirty="0" smtClean="0"/>
              <a:t>βενζόλιο,</a:t>
            </a:r>
            <a:endParaRPr lang="el-GR" sz="2800" dirty="0"/>
          </a:p>
          <a:p>
            <a:r>
              <a:rPr lang="el-GR" sz="2800" dirty="0"/>
              <a:t>5. Προσδιορισμός ανόργανων συστατικών.</a:t>
            </a:r>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611560" y="44624"/>
            <a:ext cx="7955161" cy="1296144"/>
          </a:xfrm>
        </p:spPr>
        <p:txBody>
          <a:bodyPr>
            <a:noAutofit/>
          </a:bodyPr>
          <a:lstStyle/>
          <a:p>
            <a:pPr algn="ctr"/>
            <a:r>
              <a:rPr lang="el-GR" altLang="el-GR" sz="4400" dirty="0" smtClean="0">
                <a:latin typeface="+mn-lt"/>
                <a:cs typeface="Times New Roman" pitchFamily="18" charset="0"/>
              </a:rPr>
              <a:t>Μέθοδος προσδιορισμού της τέφρας του ξύλου (1 από 6)</a:t>
            </a:r>
            <a:endParaRPr lang="el-GR" sz="4400" dirty="0">
              <a:latin typeface="+mn-lt"/>
            </a:endParaRPr>
          </a:p>
        </p:txBody>
      </p:sp>
      <p:sp>
        <p:nvSpPr>
          <p:cNvPr id="2" name="Ορθογώνιο 1" descr="Σκοπός.&#10;   &#10;Η μέθοδος αποσκοπεί στον προσδιορισμό της τέφρας η οποία εκφράζεται ως το επί της εκατό ποσοστό του παραμένοντος υπολοίπου μετά την ξηρά οξείδωση, (οξείδωση με καύση στους πεντακόσιους ογδόντα με εξακόσιους βαθμούς κελσίου), του ξύλου ή των παραγώγων του ξύλου. Το περιεχόμενο σε τέφρα αποτελεί ένα μέτρο των ανόργανων συστατικών του ξύλου.&#10;&#10;"/>
          <p:cNvSpPr/>
          <p:nvPr/>
        </p:nvSpPr>
        <p:spPr>
          <a:xfrm>
            <a:off x="467544" y="1884888"/>
            <a:ext cx="8219256" cy="3416320"/>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Σκοπός.</a:t>
            </a:r>
          </a:p>
          <a:p>
            <a:r>
              <a:rPr lang="el-GR" altLang="el-GR" sz="2400" dirty="0" smtClean="0"/>
              <a:t>   </a:t>
            </a:r>
            <a:endParaRPr lang="el-GR" altLang="el-GR" sz="2400" dirty="0"/>
          </a:p>
          <a:p>
            <a:r>
              <a:rPr lang="el-GR" altLang="el-GR" sz="2400" dirty="0"/>
              <a:t>Η μέθοδος αποσκοπεί στον προσδιορισμό της τέφρας η οποία εκφράζεται ως το επί της (%) ποσοστό του παραμένοντος υπολοίπου μετά την ξηρά οξείδωση (οξείδωση με καύση στους 580-600οC) του ξύλου ή των παραγώγων του ξύλου. Το περιεχόμενο σε τέφρα αποτελεί ένα μέτρο των ανόργανων συστατικών του ξύλου.</a:t>
            </a:r>
          </a:p>
          <a:p>
            <a:endParaRPr lang="el-GR" altLang="el-GR" sz="2400" dirty="0"/>
          </a:p>
        </p:txBody>
      </p:sp>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352928" cy="141373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cs typeface="Times New Roman" pitchFamily="18" charset="0"/>
              </a:rPr>
              <a:t>Μέθοδος προσδιορισμού της τέφρας του ξύλου </a:t>
            </a:r>
            <a:r>
              <a:rPr lang="el-GR" altLang="el-GR" dirty="0" smtClean="0">
                <a:cs typeface="Times New Roman" pitchFamily="18" charset="0"/>
              </a:rPr>
              <a:t>(2 </a:t>
            </a:r>
            <a:r>
              <a:rPr lang="el-GR" altLang="el-GR" dirty="0">
                <a:cs typeface="Times New Roman" pitchFamily="18" charset="0"/>
              </a:rPr>
              <a:t>από </a:t>
            </a:r>
            <a:r>
              <a:rPr lang="el-GR" altLang="el-GR" dirty="0" smtClean="0">
                <a:cs typeface="Times New Roman" pitchFamily="18" charset="0"/>
              </a:rPr>
              <a:t>6)</a:t>
            </a:r>
            <a:endParaRPr lang="el-GR" dirty="0">
              <a:cs typeface="Times New Roman" pitchFamily="18" charset="0"/>
            </a:endParaRPr>
          </a:p>
        </p:txBody>
      </p:sp>
      <p:sp>
        <p:nvSpPr>
          <p:cNvPr id="2" name="Ορθογώνιο 1" descr="Συσκευές. &#10;&#10;Χρησιμοποιούνται χωνευτήρια (κάψες) με ερμητικά προσαρμοσμένα καλύμματα χωρητικότητας 30 ml ή και περισσότερο. Προτιμούνται χωνευτήρια από πλατίνα αλλά μπορούν να χρησιμοποιηθούν και άλλα από χαλαζία ή πορσελάνη. &#10;Για την καύση απαιτείται ηλεκτρικός κλίβανος κατά προτίμηση εφοδιασμένος με  πυρόμετρο για τη ρύθμιση της θερμοκρασίας. Επιπλέον είναι αναγκαίος ένας αναλυτικός ζυγός με ακρίβεια 0 κόμμα 1 mg και ένα πυριαντήριο με ελεγχόμενη τη θερμοκρασία μεταξύ εκατό και εκατόν πέντε βαθμοών κελσίου."/>
          <p:cNvSpPr/>
          <p:nvPr/>
        </p:nvSpPr>
        <p:spPr>
          <a:xfrm>
            <a:off x="539552" y="1628800"/>
            <a:ext cx="8136904" cy="4524315"/>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Συσκευές. </a:t>
            </a:r>
          </a:p>
          <a:p>
            <a:endParaRPr lang="el-GR" altLang="el-GR" sz="2400" dirty="0"/>
          </a:p>
          <a:p>
            <a:r>
              <a:rPr lang="el-GR" altLang="el-GR" sz="2400" dirty="0"/>
              <a:t>Χρησιμοποιούνται χωνευτήρια (κάψες) με ερμητικά προσαρμοσμένα καλύμματα χωρητικότητας 30 ml ή και </a:t>
            </a:r>
            <a:r>
              <a:rPr lang="el-GR" altLang="el-GR" sz="2400" dirty="0" smtClean="0"/>
              <a:t>περισσότερο. </a:t>
            </a:r>
            <a:r>
              <a:rPr lang="el-GR" altLang="el-GR" sz="2400" dirty="0"/>
              <a:t>Προτιμούνται χωνευτήρια από πλατίνα αλλά μπορούν να χρησιμοποιηθούν και άλλα από χαλαζία ή πορσελάνη. </a:t>
            </a:r>
          </a:p>
          <a:p>
            <a:r>
              <a:rPr lang="el-GR" altLang="el-GR" sz="2400" dirty="0"/>
              <a:t>Για την καύση απαιτείται ηλεκτρικός κλίβανος κατά προτίμηση εφοδιασμένος με  πυρόμετρο για τη ρύθμιση της θερμοκρασίας. </a:t>
            </a:r>
            <a:r>
              <a:rPr lang="el-GR" altLang="el-GR" sz="2400" dirty="0" smtClean="0"/>
              <a:t>Επιπλέον </a:t>
            </a:r>
            <a:r>
              <a:rPr lang="el-GR" altLang="el-GR" sz="2400" dirty="0"/>
              <a:t>είναι αναγκαίος ένας αναλυτικός ζυγός με ακρίβεια 0,1 </a:t>
            </a:r>
            <a:r>
              <a:rPr lang="el-GR" altLang="el-GR" sz="2400" dirty="0" err="1"/>
              <a:t>mg</a:t>
            </a:r>
            <a:r>
              <a:rPr lang="el-GR" altLang="el-GR" sz="2400" dirty="0"/>
              <a:t> και ένα </a:t>
            </a:r>
            <a:r>
              <a:rPr lang="el-GR" altLang="el-GR" sz="2400" dirty="0" err="1"/>
              <a:t>πυριαντήριο</a:t>
            </a:r>
            <a:r>
              <a:rPr lang="el-GR" altLang="el-GR" sz="2400" dirty="0"/>
              <a:t> με ελεγχόμενη τη θερμοκρασία μεταξύ 100 </a:t>
            </a:r>
            <a:r>
              <a:rPr lang="el-GR" altLang="el-GR" sz="2400" dirty="0" err="1"/>
              <a:t>οC</a:t>
            </a:r>
            <a:r>
              <a:rPr lang="el-GR" altLang="el-GR" sz="2400" dirty="0"/>
              <a:t> και 105 </a:t>
            </a:r>
            <a:r>
              <a:rPr lang="el-GR" altLang="el-GR" sz="2400" dirty="0" err="1"/>
              <a:t>οC</a:t>
            </a:r>
            <a:r>
              <a:rPr lang="el-GR" altLang="el-GR" sz="2400" dirty="0"/>
              <a:t>.</a:t>
            </a:r>
          </a:p>
        </p:txBody>
      </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7</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3" y="44624"/>
            <a:ext cx="8208913"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altLang="el-GR" dirty="0">
                <a:cs typeface="Times New Roman" pitchFamily="18" charset="0"/>
              </a:rPr>
              <a:t>Μέθοδος προσδιορισμού της τέφρας του ξύλου </a:t>
            </a:r>
            <a:r>
              <a:rPr lang="el-GR" altLang="el-GR" dirty="0" smtClean="0">
                <a:cs typeface="Times New Roman" pitchFamily="18" charset="0"/>
              </a:rPr>
              <a:t>(3 </a:t>
            </a:r>
            <a:r>
              <a:rPr lang="el-GR" altLang="el-GR" dirty="0">
                <a:cs typeface="Times New Roman" pitchFamily="18" charset="0"/>
              </a:rPr>
              <a:t>από </a:t>
            </a:r>
            <a:r>
              <a:rPr lang="el-GR" altLang="el-GR" dirty="0" smtClean="0">
                <a:cs typeface="Times New Roman" pitchFamily="18" charset="0"/>
              </a:rPr>
              <a:t>6)</a:t>
            </a:r>
            <a:endParaRPr lang="el-GR" dirty="0"/>
          </a:p>
        </p:txBody>
      </p:sp>
      <p:pic>
        <p:nvPicPr>
          <p:cNvPr id="6" name="Picture 2" descr="Εικόνα, Κάψα από πορσελάνη για την αποτέφρωση και στη συνέχεια μέτρηση ανόργανων συστατικών.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3541" y="1484784"/>
            <a:ext cx="316004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descr="Δείγμα.&#10; &#10;Το δείγμα αποτελείται από 2 γραμμάρια περίπου κονιοποιημένου ξύλου τέτοιων διαστάσεων ώστε να διέρχεται από πλέγμα νούμερο σαράντα, δηλαδή μικρότερο του μηδέν κόμμα τετρακόσια είκοσι μm. Θα πρέπει να λαμβάνεται ιδιαίτερη φροντίδα ώστε το δείγμα να είναι αντιπροσωπευτικό του συνολικού υλικού που πρόκειται να ελεγχθεί.&#10;"/>
          <p:cNvSpPr/>
          <p:nvPr/>
        </p:nvSpPr>
        <p:spPr>
          <a:xfrm>
            <a:off x="467544" y="3344793"/>
            <a:ext cx="8208912" cy="2677656"/>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Δείγμα.</a:t>
            </a:r>
          </a:p>
          <a:p>
            <a:r>
              <a:rPr lang="el-GR" altLang="el-GR" sz="2400" dirty="0" smtClean="0"/>
              <a:t> </a:t>
            </a:r>
            <a:endParaRPr lang="el-GR" altLang="el-GR" sz="2400" dirty="0"/>
          </a:p>
          <a:p>
            <a:r>
              <a:rPr lang="el-GR" altLang="el-GR" sz="2400" dirty="0"/>
              <a:t>Το δείγμα αποτελείται από 2 g περίπου κονιοποιημένου ξύλου τέτοιων διαστάσεων ώστε να διέρχεται από πλέγμα </a:t>
            </a:r>
            <a:r>
              <a:rPr lang="el-GR" altLang="el-GR" sz="2400" dirty="0" err="1"/>
              <a:t>Νο</a:t>
            </a:r>
            <a:r>
              <a:rPr lang="el-GR" altLang="el-GR" sz="2400" dirty="0"/>
              <a:t> 40 δηλ. &lt;0,420 </a:t>
            </a:r>
            <a:r>
              <a:rPr lang="el-GR" altLang="el-GR" sz="2400" dirty="0" err="1"/>
              <a:t>μm</a:t>
            </a:r>
            <a:r>
              <a:rPr lang="el-GR" altLang="el-GR" sz="2400" dirty="0"/>
              <a:t>. Θα πρέπει να λαμβάνεται ιδιαίτερη φροντίδα ώστε το δείγμα να είναι αντιπροσωπευτικό του συνολικού υλικού που πρόκειται να ελεγχθεί</a:t>
            </a:r>
            <a:r>
              <a:rPr lang="el-GR" altLang="el-GR" sz="2400" dirty="0" smtClean="0"/>
              <a:t>.</a:t>
            </a:r>
            <a:endParaRPr lang="el-GR" altLang="el-GR" sz="24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8</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4" y="-27384"/>
            <a:ext cx="8208912" cy="129614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altLang="el-GR" dirty="0">
                <a:cs typeface="Times New Roman" pitchFamily="18" charset="0"/>
              </a:rPr>
              <a:t>Μέθοδος προσδιορισμού της τέφρας του ξύλου </a:t>
            </a:r>
            <a:r>
              <a:rPr lang="el-GR" altLang="el-GR" dirty="0" smtClean="0">
                <a:cs typeface="Times New Roman" pitchFamily="18" charset="0"/>
              </a:rPr>
              <a:t>(4 </a:t>
            </a:r>
            <a:r>
              <a:rPr lang="el-GR" altLang="el-GR" dirty="0">
                <a:cs typeface="Times New Roman" pitchFamily="18" charset="0"/>
              </a:rPr>
              <a:t>από </a:t>
            </a:r>
            <a:r>
              <a:rPr lang="el-GR" altLang="el-GR" dirty="0" smtClean="0">
                <a:cs typeface="Times New Roman" pitchFamily="18" charset="0"/>
              </a:rPr>
              <a:t>6)</a:t>
            </a:r>
            <a:endParaRPr lang="el-GR" dirty="0"/>
          </a:p>
        </p:txBody>
      </p:sp>
      <p:sp>
        <p:nvSpPr>
          <p:cNvPr id="3" name="Ορθογώνιο 2" descr="Διαδικασία ανάλυσης.&#10;&#10;Το κενό χωνευτήριο και το κάλυμμά του θερμαίνεται στους 60 βαθμούς κελσίου, ψύχεται σε ένα υάλινο ξηραντήριο (desiccator) και ζυγίζεται με προσέγγιση 0 κόμμα 1 mg. Το δείγμα των 2 g τοποθετείται στο χωνευτήριο, προσδιορίζεται το βάρος του και τοποθετείται σε πυριαντήριο για ξήρανση στους εκατό με εκατόν πέντε βαθμους κελσίου με ανοικτό το κάλυμμα. Μετά από 1 ώρα καλύπτεται το χωνευτήριο με το κάλυμμά του, ψύχεται σε ξηραντήριο και ζυγίζεται. Η ξήρανση και η ζύγιση επαναλαμβάνονται μέχρι σταθερού βάρους που δεν μεταβάλλεται περισσότερο από 0 κόμμα 1 mg. Κατά τη διάρκεια της ψύξης και ζύγισης πρέπει να καλύπτεται το χωνευτήριο για να αποφεύγεται η προσρόφηση υγρασίας. &#10;"/>
          <p:cNvSpPr/>
          <p:nvPr/>
        </p:nvSpPr>
        <p:spPr>
          <a:xfrm>
            <a:off x="467544" y="1348303"/>
            <a:ext cx="8280920" cy="4893647"/>
          </a:xfrm>
          <a:prstGeom prst="rect">
            <a:avLst/>
          </a:prstGeom>
        </p:spPr>
        <p:txBody>
          <a:bodyPr wrap="square">
            <a:spAutoFit/>
          </a:bodyPr>
          <a:lstStyle/>
          <a:p>
            <a:pPr marL="342900" indent="-342900">
              <a:buFont typeface="Arial" panose="020B0604020202020204" pitchFamily="34" charset="0"/>
              <a:buChar char="•"/>
            </a:pPr>
            <a:r>
              <a:rPr lang="el-GR" altLang="el-GR" sz="2400" dirty="0"/>
              <a:t>Διαδικασία </a:t>
            </a:r>
            <a:r>
              <a:rPr lang="el-GR" altLang="el-GR" sz="2400" dirty="0" smtClean="0"/>
              <a:t>ανάλυσης.</a:t>
            </a:r>
          </a:p>
          <a:p>
            <a:pPr marL="342900" indent="-342900">
              <a:buFont typeface="Arial" panose="020B0604020202020204" pitchFamily="34" charset="0"/>
              <a:buChar char="•"/>
            </a:pPr>
            <a:endParaRPr lang="el-GR" altLang="el-GR" sz="2400" dirty="0"/>
          </a:p>
          <a:p>
            <a:r>
              <a:rPr lang="el-GR" altLang="el-GR" sz="2400" dirty="0"/>
              <a:t>Το κενό χωνευτήριο και το κάλυμμά του θερμαίνεται στους 60 </a:t>
            </a:r>
            <a:r>
              <a:rPr lang="el-GR" altLang="el-GR" sz="2400" dirty="0" err="1"/>
              <a:t>οC</a:t>
            </a:r>
            <a:r>
              <a:rPr lang="el-GR" altLang="el-GR" sz="2400" dirty="0"/>
              <a:t>, ψύχεται σε ένα υάλινο ξηραντήριο (</a:t>
            </a:r>
            <a:r>
              <a:rPr lang="el-GR" altLang="el-GR" sz="2400" dirty="0" err="1"/>
              <a:t>desiccator</a:t>
            </a:r>
            <a:r>
              <a:rPr lang="el-GR" altLang="el-GR" sz="2400" dirty="0"/>
              <a:t>) και ζυγίζεται με προσέγγιση 0,1 </a:t>
            </a:r>
            <a:r>
              <a:rPr lang="el-GR" altLang="el-GR" sz="2400" dirty="0" err="1"/>
              <a:t>mg</a:t>
            </a:r>
            <a:r>
              <a:rPr lang="el-GR" altLang="el-GR" sz="2400" dirty="0"/>
              <a:t>. Το δείγμα των 2 g τοποθετείται στο χωνευτήριο, προσδιορίζεται το βάρος του και τοποθετείται σε </a:t>
            </a:r>
            <a:r>
              <a:rPr lang="el-GR" altLang="el-GR" sz="2400" dirty="0" err="1"/>
              <a:t>πυριαντήριο</a:t>
            </a:r>
            <a:r>
              <a:rPr lang="el-GR" altLang="el-GR" sz="2400" dirty="0"/>
              <a:t> για ξήρανση στους 100-105 </a:t>
            </a:r>
            <a:r>
              <a:rPr lang="el-GR" altLang="el-GR" sz="2400" dirty="0" err="1"/>
              <a:t>οC</a:t>
            </a:r>
            <a:r>
              <a:rPr lang="el-GR" altLang="el-GR" sz="2400" dirty="0"/>
              <a:t> με ανοικτό το κάλυμμα. Μετά από 1 ώρα καλύπτεται το χωνευτήριο με το κάλυμμά του, ψύχεται σε ξηραντήριο και ζυγίζεται. Η ξήρανση και η ζύγιση επαναλαμβάνονται μέχρι σταθερού βάρους που δεν μεταβάλλεται περισσότερο από 0,1 </a:t>
            </a:r>
            <a:r>
              <a:rPr lang="el-GR" altLang="el-GR" sz="2400" dirty="0" err="1"/>
              <a:t>mg</a:t>
            </a:r>
            <a:r>
              <a:rPr lang="el-GR" altLang="el-GR" sz="2400" dirty="0"/>
              <a:t>. Κατά τη διάρκεια της ψύξης και ζύγισης πρέπει να καλύπτεται το χωνευτήριο για να αποφεύγεται η προσρόφηση υγρασίας. </a:t>
            </a: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Χημικές Ιδιότητες του Ξύλου</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9</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3/2005 3:52:08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7,6,2,9,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3,10,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5,2,8,7,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3,7,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10,5,9,"/>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10,5,9,"/>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91CE87B-97A1-416E-BB95-16DD9EE51BE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6669</TotalTime>
  <Words>1458</Words>
  <Application>Microsoft Office PowerPoint</Application>
  <PresentationFormat>Προβολή στην οθόνη (4:3)</PresentationFormat>
  <Paragraphs>141</Paragraphs>
  <Slides>22</Slides>
  <Notes>17</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Ποιοτικός Έλεγχος Πρώτων Υλών</vt:lpstr>
      <vt:lpstr>Άδειες χρήσης </vt:lpstr>
      <vt:lpstr>Χρηματοδότηση </vt:lpstr>
      <vt:lpstr>Σκοποί  ενότητας</vt:lpstr>
      <vt:lpstr>Περιεχόμενα ενότητας</vt:lpstr>
      <vt:lpstr>Μέθοδος προσδιορισμού της τέφρας του ξύλου (1 από 6)</vt:lpstr>
      <vt:lpstr>Μέθοδος προσδιορισμού της τέφρας του ξύλου (2 από 6)</vt:lpstr>
      <vt:lpstr>Μέθοδος προσδιορισμού της τέφρας του ξύλου (3 από 6)</vt:lpstr>
      <vt:lpstr>Μέθοδος προσδιορισμού της τέφρας του ξύλου (4 από 6)</vt:lpstr>
      <vt:lpstr>Μέθοδος προσδιορισμού της τέφρας του ξύλου (5 από 6)</vt:lpstr>
      <vt:lpstr>Μέθοδος προσδιορισμού της τέφρας του ξύλου (6 από 6)</vt:lpstr>
      <vt:lpstr>Μέθοδος παρασκευής ξύλου απαλλαγμένου εκχυλισμάτων  (1 από 10)</vt:lpstr>
      <vt:lpstr>Μέθοδος παρασκευής ξύλου απαλλαγμένου εκχυλισμάτων  (2 από 10)</vt:lpstr>
      <vt:lpstr>Μέθοδος παρασκευής ξύλου απαλλαγμένου εκχυλισμάτων  (3 από 10)</vt:lpstr>
      <vt:lpstr>Μέθοδος παρασκευής ξύλου απαλλαγμένου εκχυλισμάτων  (4 από 10)</vt:lpstr>
      <vt:lpstr>Μέθοδος παρασκευής ξύλου απαλλαγμένου εκχυλισμάτων  (5 από 10)</vt:lpstr>
      <vt:lpstr>Μέθοδος παρασκευής ξύλου απαλλαγμένου εκχυλισμάτων  (6 από 10)</vt:lpstr>
      <vt:lpstr>Μέθοδος παρασκευής ξύλου απαλλαγμένου εκχυλισμάτων  (7 από 10)</vt:lpstr>
      <vt:lpstr>Μέθοδος παρασκευής ξύλου απαλλαγμένου εκχυλισμάτων  (8 από 10)</vt:lpstr>
      <vt:lpstr>Μέθοδος παρασκευής ξύλου απαλλαγμένου εκχυλισμάτων  (9 από 10)</vt:lpstr>
      <vt:lpstr>Μέθοδος παρασκευής ξύλου απαλλαγμένου εκχυλισμάτων  (10 από 10)</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Ποιοτικός Έλεγχος Πρώτων Υλών: Χημικές Ιδιότητες του Ξύλου</dc:title>
  <dc:creator>Γεώργιος Νταλός</dc:creator>
  <cp:keywords>Ποιοτικός Έλεγχος Πρώτων Υλών, Χημικές Ιδιότητες του Ξύλου,</cp:keywords>
  <cp:lastModifiedBy>Windows User</cp:lastModifiedBy>
  <cp:revision>582</cp:revision>
  <dcterms:created xsi:type="dcterms:W3CDTF">2012-09-06T09:03:05Z</dcterms:created>
  <dcterms:modified xsi:type="dcterms:W3CDTF">2005-10-03T00:52:15Z</dcterms:modified>
</cp:coreProperties>
</file>