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3.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5"/>
  </p:notesMasterIdLst>
  <p:sldIdLst>
    <p:sldId id="256" r:id="rId3"/>
    <p:sldId id="257" r:id="rId4"/>
    <p:sldId id="259" r:id="rId5"/>
    <p:sldId id="261" r:id="rId6"/>
    <p:sldId id="262" r:id="rId7"/>
    <p:sldId id="264" r:id="rId8"/>
    <p:sldId id="345" r:id="rId9"/>
    <p:sldId id="346" r:id="rId10"/>
    <p:sldId id="347" r:id="rId11"/>
    <p:sldId id="348" r:id="rId12"/>
    <p:sldId id="349" r:id="rId13"/>
    <p:sldId id="350"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3" r:id="rId32"/>
    <p:sldId id="344" r:id="rId33"/>
    <p:sldId id="280" r:id="rId34"/>
  </p:sldIdLst>
  <p:sldSz cx="9144000" cy="6858000" type="screen4x3"/>
  <p:notesSz cx="6858000" cy="9144000"/>
  <p:custDataLst>
    <p:tags r:id="rId3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Συντάκτης" initials="Σ"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9339" autoAdjust="0"/>
  </p:normalViewPr>
  <p:slideViewPr>
    <p:cSldViewPr>
      <p:cViewPr varScale="1">
        <p:scale>
          <a:sx n="60" d="100"/>
          <a:sy n="60" d="100"/>
        </p:scale>
        <p:origin x="78" y="1146"/>
      </p:cViewPr>
      <p:guideLst>
        <p:guide orient="horz" pos="2160"/>
        <p:guide pos="2880"/>
      </p:guideLst>
    </p:cSldViewPr>
  </p:slideViewPr>
  <p:outlineViewPr>
    <p:cViewPr>
      <p:scale>
        <a:sx n="33" d="100"/>
        <a:sy n="33" d="100"/>
      </p:scale>
      <p:origin x="0" y="2760"/>
    </p:cViewPr>
    <p:sldLst>
      <p:sld r:id="rId1" collapse="1"/>
      <p:sld r:id="rId2" collapse="1"/>
      <p:sld r:id="rId3"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slide" Target="slides/slide28.xml"/><Relationship Id="rId1"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22/4/2015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96571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080587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785340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89373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1849020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1490761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1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50.xml"/><Relationship Id="rId7" Type="http://schemas.openxmlformats.org/officeDocument/2006/relationships/notesSlide" Target="../notesSlides/notesSlide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10" Type="http://schemas.microsoft.com/office/2007/relationships/hdphoto" Target="../media/hdphoto1.wdp"/><Relationship Id="rId4" Type="http://schemas.openxmlformats.org/officeDocument/2006/relationships/tags" Target="../tags/tag51.xml"/><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notesSlide" Target="../notesSlides/notesSlide1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slide" Target="slide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slide" Target="slide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s>
</file>

<file path=ppt/slides/_rels/slide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100.xml"/></Relationships>
</file>

<file path=ppt/slides/_rels/slide3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0.xml"/><Relationship Id="rId7" Type="http://schemas.openxmlformats.org/officeDocument/2006/relationships/notesSlide" Target="../notesSlides/notesSlide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slide" Target="slide22.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l-GR" sz="2800" b="1" dirty="0" smtClean="0"/>
              <a:t>1:</a:t>
            </a:r>
            <a:r>
              <a:rPr lang="en-US" sz="2800" dirty="0" smtClean="0"/>
              <a:t> </a:t>
            </a:r>
            <a:r>
              <a:rPr lang="el-GR" dirty="0" smtClean="0"/>
              <a:t>Εισαγωγή στη Νοσηλευτική</a:t>
            </a:r>
            <a:r>
              <a:rPr lang="el-GR" sz="2800" dirty="0" smtClean="0"/>
              <a:t>.</a:t>
            </a:r>
          </a:p>
          <a:p>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Ευαγγελία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smtClean="0"/>
              <a:t>5. ΥΓΕΙΑ - ΑΣΘΕΝΕΙΑ</a:t>
            </a:r>
            <a:endParaRPr lang="en-US" sz="2800" b="0" dirty="0"/>
          </a:p>
        </p:txBody>
      </p:sp>
      <p:sp>
        <p:nvSpPr>
          <p:cNvPr id="9" name="Θέση περιεχομένου 8"/>
          <p:cNvSpPr>
            <a:spLocks noGrp="1"/>
          </p:cNvSpPr>
          <p:nvPr>
            <p:ph idx="1"/>
            <p:custDataLst>
              <p:tags r:id="rId3"/>
            </p:custDataLst>
          </p:nvPr>
        </p:nvSpPr>
        <p:spPr>
          <a:xfrm>
            <a:off x="457200" y="2132856"/>
            <a:ext cx="7920880" cy="2351139"/>
          </a:xfrm>
        </p:spPr>
        <p:txBody>
          <a:bodyPr>
            <a:normAutofit fontScale="55000" lnSpcReduction="20000"/>
          </a:bodyPr>
          <a:lstStyle/>
          <a:p>
            <a:pPr marL="0" indent="0" algn="ctr">
              <a:buNone/>
            </a:pPr>
            <a:r>
              <a:rPr lang="el-GR" sz="4400" b="1" dirty="0"/>
              <a:t>Υπάρχουν άνθρωποι οι οποίοι είναι</a:t>
            </a:r>
            <a:br>
              <a:rPr lang="el-GR" sz="4400" b="1" dirty="0"/>
            </a:br>
            <a:r>
              <a:rPr lang="el-GR" sz="4400" b="1" dirty="0"/>
              <a:t>μερικώς ή ολικώς ανάπηροι,</a:t>
            </a:r>
            <a:br>
              <a:rPr lang="el-GR" sz="4400" b="1" dirty="0"/>
            </a:br>
            <a:r>
              <a:rPr lang="el-GR" sz="4400" b="1" dirty="0"/>
              <a:t>υποφέρουν από μία χρόνια ασθένεια, </a:t>
            </a:r>
            <a:br>
              <a:rPr lang="el-GR" sz="4400" b="1" dirty="0"/>
            </a:br>
            <a:r>
              <a:rPr lang="el-GR" sz="4400" b="1" dirty="0"/>
              <a:t>είναι κωφοί ή τυφλοί,</a:t>
            </a:r>
            <a:br>
              <a:rPr lang="el-GR" sz="4400" b="1" dirty="0"/>
            </a:br>
            <a:r>
              <a:rPr lang="el-GR" sz="4400" b="1" dirty="0"/>
              <a:t>έχουν κάποια ανατομική αναπηρία αλλά παρόλα αυτά θεωρούν τους εαυτούς τους αρκετά υγιείς με αποτέλεσμα να ζουν «γεμάτες» και δημιουργικές ζωές.</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57038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smtClean="0"/>
              <a:t>6. ΥΓΕΙΑ - ΑΣΘΕΝΕΙΑ</a:t>
            </a:r>
            <a:endParaRPr lang="en-US" sz="2800" b="0" dirty="0"/>
          </a:p>
        </p:txBody>
      </p:sp>
      <p:sp>
        <p:nvSpPr>
          <p:cNvPr id="9" name="Θέση περιεχομένου 8"/>
          <p:cNvSpPr>
            <a:spLocks noGrp="1"/>
          </p:cNvSpPr>
          <p:nvPr>
            <p:ph idx="1"/>
            <p:custDataLst>
              <p:tags r:id="rId3"/>
            </p:custDataLst>
          </p:nvPr>
        </p:nvSpPr>
        <p:spPr>
          <a:xfrm>
            <a:off x="457200" y="2132856"/>
            <a:ext cx="7920880" cy="2351139"/>
          </a:xfrm>
        </p:spPr>
        <p:txBody>
          <a:bodyPr>
            <a:normAutofit fontScale="55000" lnSpcReduction="20000"/>
          </a:bodyPr>
          <a:lstStyle/>
          <a:p>
            <a:r>
              <a:rPr lang="el-GR" sz="4400" b="1" dirty="0"/>
              <a:t>Η ασθένεια είναι</a:t>
            </a:r>
            <a:r>
              <a:rPr lang="el-GR" sz="4400" b="1" dirty="0" smtClean="0"/>
              <a:t>:</a:t>
            </a:r>
          </a:p>
          <a:p>
            <a:pPr lvl="1"/>
            <a:r>
              <a:rPr lang="el-GR" sz="4000" b="1" dirty="0" smtClean="0"/>
              <a:t>απόκλιση </a:t>
            </a:r>
            <a:r>
              <a:rPr lang="el-GR" sz="4000" b="1" dirty="0"/>
              <a:t>από τη </a:t>
            </a:r>
            <a:r>
              <a:rPr lang="el-GR" sz="4000" b="1" dirty="0" smtClean="0"/>
              <a:t>φυσιολογική κατάσταση </a:t>
            </a:r>
            <a:r>
              <a:rPr lang="el-GR" sz="4000" b="1" dirty="0"/>
              <a:t>της </a:t>
            </a:r>
            <a:r>
              <a:rPr lang="el-GR" sz="4000" b="1" dirty="0" smtClean="0"/>
              <a:t>υγείας.</a:t>
            </a:r>
          </a:p>
          <a:p>
            <a:pPr lvl="1"/>
            <a:r>
              <a:rPr lang="el-GR" sz="4000" b="1" dirty="0" smtClean="0"/>
              <a:t>αναπόφευκτο </a:t>
            </a:r>
            <a:r>
              <a:rPr lang="el-GR" sz="4000" b="1" dirty="0"/>
              <a:t>κομμάτι της </a:t>
            </a:r>
            <a:r>
              <a:rPr lang="el-GR" sz="4000" b="1" dirty="0" smtClean="0"/>
              <a:t>ζωής.</a:t>
            </a:r>
          </a:p>
          <a:p>
            <a:pPr lvl="1"/>
            <a:r>
              <a:rPr lang="el-GR" sz="4000" b="1" dirty="0" smtClean="0"/>
              <a:t>προσωπική </a:t>
            </a:r>
            <a:r>
              <a:rPr lang="el-GR" sz="4000" b="1" dirty="0"/>
              <a:t>και </a:t>
            </a:r>
            <a:r>
              <a:rPr lang="el-GR" sz="4000" b="1" dirty="0" smtClean="0"/>
              <a:t>υποκειμενική υπόθεση.</a:t>
            </a:r>
          </a:p>
          <a:p>
            <a:pPr lvl="1"/>
            <a:r>
              <a:rPr lang="el-GR" sz="4000" b="1" dirty="0" smtClean="0"/>
              <a:t>μια </a:t>
            </a:r>
            <a:r>
              <a:rPr lang="el-GR" sz="4000" b="1" dirty="0"/>
              <a:t>παθολογική διαδικασία </a:t>
            </a:r>
            <a:r>
              <a:rPr lang="el-GR" sz="4000" b="1" dirty="0" smtClean="0"/>
              <a:t>με καθορισμένα </a:t>
            </a:r>
            <a:r>
              <a:rPr lang="el-GR" sz="4000" b="1" dirty="0"/>
              <a:t>σημεία και </a:t>
            </a:r>
            <a:r>
              <a:rPr lang="el-GR" sz="4000" b="1" dirty="0" smtClean="0"/>
              <a:t>συμπτώματα.</a:t>
            </a:r>
            <a:endParaRPr lang="el-GR" sz="4000" b="1"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5704912"/>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821311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a:t>Στάδια της </a:t>
            </a:r>
            <a:r>
              <a:rPr lang="el-GR" dirty="0" smtClean="0"/>
              <a:t>Ασθένειας</a:t>
            </a:r>
            <a:endParaRPr lang="en-US" sz="2800" b="0" dirty="0"/>
          </a:p>
        </p:txBody>
      </p:sp>
      <p:sp>
        <p:nvSpPr>
          <p:cNvPr id="9" name="Θέση περιεχομένου 8"/>
          <p:cNvSpPr>
            <a:spLocks noGrp="1"/>
          </p:cNvSpPr>
          <p:nvPr>
            <p:ph idx="1"/>
            <p:custDataLst>
              <p:tags r:id="rId3"/>
            </p:custDataLst>
          </p:nvPr>
        </p:nvSpPr>
        <p:spPr>
          <a:xfrm>
            <a:off x="457200" y="2132856"/>
            <a:ext cx="7920880" cy="2351139"/>
          </a:xfrm>
        </p:spPr>
        <p:txBody>
          <a:bodyPr>
            <a:normAutofit lnSpcReduction="10000"/>
          </a:bodyPr>
          <a:lstStyle/>
          <a:p>
            <a:pPr algn="ctr"/>
            <a:r>
              <a:rPr lang="el-GR" sz="4400" dirty="0"/>
              <a:t>Μεταβατικό στάδιο</a:t>
            </a:r>
          </a:p>
          <a:p>
            <a:pPr algn="ctr"/>
            <a:r>
              <a:rPr lang="el-GR" sz="4400" dirty="0"/>
              <a:t>Στάδιο αποδοχής</a:t>
            </a:r>
          </a:p>
          <a:p>
            <a:pPr algn="ctr"/>
            <a:r>
              <a:rPr lang="el-GR" sz="4400" dirty="0"/>
              <a:t>Στάδιο ανάρρωσης</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2412575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0"/>
            <a:ext cx="8229600" cy="1143000"/>
          </a:xfrm>
        </p:spPr>
        <p:txBody>
          <a:bodyPr/>
          <a:lstStyle/>
          <a:p>
            <a:pPr eaLnBrk="1" hangingPunct="1">
              <a:defRPr/>
            </a:pPr>
            <a:r>
              <a:rPr lang="el-GR" altLang="el-GR" b="1" smtClean="0"/>
              <a:t>Μεταβατικό Στάδιο</a:t>
            </a:r>
            <a:r>
              <a:rPr lang="el-GR" altLang="el-GR" smtClean="0"/>
              <a:t> </a:t>
            </a:r>
          </a:p>
        </p:txBody>
      </p:sp>
      <p:sp>
        <p:nvSpPr>
          <p:cNvPr id="11268" name="Rectangle 3"/>
          <p:cNvSpPr>
            <a:spLocks noGrp="1" noChangeArrowheads="1"/>
          </p:cNvSpPr>
          <p:nvPr>
            <p:ph type="body" idx="1"/>
          </p:nvPr>
        </p:nvSpPr>
        <p:spPr>
          <a:xfrm>
            <a:off x="609600" y="1773238"/>
            <a:ext cx="7772400" cy="2189162"/>
          </a:xfrm>
        </p:spPr>
        <p:txBody>
          <a:bodyPr>
            <a:normAutofit fontScale="92500" lnSpcReduction="10000"/>
          </a:bodyPr>
          <a:lstStyle/>
          <a:p>
            <a:pPr eaLnBrk="1" hangingPunct="1"/>
            <a:r>
              <a:rPr lang="el-GR" altLang="el-GR" b="1" dirty="0" smtClean="0">
                <a:effectLst/>
              </a:rPr>
              <a:t>Αποτελεί το ξεκίνημα της ασθένειας.</a:t>
            </a:r>
          </a:p>
          <a:p>
            <a:pPr eaLnBrk="1" hangingPunct="1"/>
            <a:r>
              <a:rPr lang="el-GR" altLang="el-GR" b="1" dirty="0" smtClean="0">
                <a:effectLst/>
              </a:rPr>
              <a:t>Υπάρχουν ασαφή – μη ειδικά συμπτώματα.</a:t>
            </a:r>
          </a:p>
          <a:p>
            <a:pPr eaLnBrk="1" hangingPunct="1"/>
            <a:r>
              <a:rPr lang="el-GR" altLang="el-GR" b="1" dirty="0" smtClean="0">
                <a:effectLst/>
              </a:rPr>
              <a:t>Το άτομο αρχικά αρνείται ότι αισθάνεται άρρωστο.</a:t>
            </a:r>
          </a:p>
        </p:txBody>
      </p:sp>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11266" name="Θέση αριθμού διαφάνειας 5"/>
          <p:cNvSpPr>
            <a:spLocks noGrp="1"/>
          </p:cNvSpPr>
          <p:nvPr>
            <p:ph type="sldNum" sz="quarter" idx="12"/>
          </p:nvPr>
        </p:nvSpPr>
        <p:spPr>
          <a:noFill/>
        </p:spPr>
        <p:txBody>
          <a:bodyPr/>
          <a:lstStyle>
            <a:lvl1pPr eaLnBrk="0" hangingPunct="0">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eaLnBrk="0" hangingPunct="0">
              <a:spcBef>
                <a:spcPct val="20000"/>
              </a:spcBef>
              <a:buClr>
                <a:schemeClr val="folHlink"/>
              </a:buClr>
              <a:buChar char="–"/>
              <a:defRPr kumimoji="1" sz="2800">
                <a:solidFill>
                  <a:schemeClr val="tx1"/>
                </a:solidFill>
                <a:latin typeface="Tahoma" panose="020B0604030504040204" pitchFamily="34" charset="0"/>
              </a:defRPr>
            </a:lvl2pPr>
            <a:lvl3pPr marL="1143000" indent="-228600" eaLnBrk="0" hangingPunct="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eaLnBrk="0" hangingPunct="0">
              <a:spcBef>
                <a:spcPct val="20000"/>
              </a:spcBef>
              <a:buChar char="–"/>
              <a:defRPr kumimoji="1" sz="2000">
                <a:solidFill>
                  <a:schemeClr val="tx1"/>
                </a:solidFill>
                <a:latin typeface="Tahoma" panose="020B0604030504040204" pitchFamily="34" charset="0"/>
              </a:defRPr>
            </a:lvl4pPr>
            <a:lvl5pPr marL="2057400" indent="-228600" eaLnBrk="0" hangingPunct="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spcBef>
                <a:spcPct val="50000"/>
              </a:spcBef>
              <a:buClrTx/>
              <a:buSzTx/>
              <a:buFontTx/>
              <a:buNone/>
            </a:pPr>
            <a:fld id="{35F5875B-3086-4107-8295-A67EE81D1DB6}" type="slidenum">
              <a:rPr kumimoji="0" lang="el-GR" altLang="el-GR" sz="1400">
                <a:latin typeface="Times New Roman" panose="02020603050405020304" pitchFamily="18" charset="0"/>
              </a:rPr>
              <a:pPr>
                <a:spcBef>
                  <a:spcPct val="50000"/>
                </a:spcBef>
                <a:buClrTx/>
                <a:buSzTx/>
                <a:buFontTx/>
                <a:buNone/>
              </a:pPr>
              <a:t>13</a:t>
            </a:fld>
            <a:endParaRPr kumimoji="0" lang="el-GR" altLang="el-GR" sz="1400">
              <a:latin typeface="Times New Roman" panose="02020603050405020304" pitchFamily="18" charset="0"/>
            </a:endParaRPr>
          </a:p>
        </p:txBody>
      </p:sp>
    </p:spTree>
    <p:custDataLst>
      <p:tags r:id="rId1"/>
    </p:custDataLst>
    <p:extLst>
      <p:ext uri="{BB962C8B-B14F-4D97-AF65-F5344CB8AC3E}">
        <p14:creationId xmlns:p14="http://schemas.microsoft.com/office/powerpoint/2010/main" val="1708703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404664"/>
            <a:ext cx="8229600" cy="1143000"/>
          </a:xfrm>
        </p:spPr>
        <p:txBody>
          <a:bodyPr/>
          <a:lstStyle/>
          <a:p>
            <a:pPr eaLnBrk="1" hangingPunct="1">
              <a:defRPr/>
            </a:pPr>
            <a:r>
              <a:rPr lang="el-GR" altLang="el-GR" b="1" dirty="0" smtClean="0"/>
              <a:t>Στάδιο Αποδοχής</a:t>
            </a:r>
          </a:p>
        </p:txBody>
      </p:sp>
      <p:sp>
        <p:nvSpPr>
          <p:cNvPr id="12292" name="Rectangle 3"/>
          <p:cNvSpPr>
            <a:spLocks noGrp="1" noChangeArrowheads="1"/>
          </p:cNvSpPr>
          <p:nvPr>
            <p:ph type="body" idx="1"/>
          </p:nvPr>
        </p:nvSpPr>
        <p:spPr>
          <a:xfrm>
            <a:off x="685800" y="1981200"/>
            <a:ext cx="7486600" cy="4114800"/>
          </a:xfrm>
        </p:spPr>
        <p:txBody>
          <a:bodyPr/>
          <a:lstStyle/>
          <a:p>
            <a:pPr eaLnBrk="1" hangingPunct="1">
              <a:lnSpc>
                <a:spcPct val="90000"/>
              </a:lnSpc>
            </a:pPr>
            <a:r>
              <a:rPr lang="el-GR" altLang="el-GR" sz="2800" b="1" dirty="0" smtClean="0">
                <a:effectLst/>
              </a:rPr>
              <a:t>Αναλαμβάνεται ο ρόλος του πάσχοντα.</a:t>
            </a:r>
          </a:p>
          <a:p>
            <a:pPr eaLnBrk="1" hangingPunct="1">
              <a:lnSpc>
                <a:spcPct val="90000"/>
              </a:lnSpc>
            </a:pPr>
            <a:r>
              <a:rPr lang="el-GR" altLang="el-GR" sz="2800" b="1" dirty="0" smtClean="0">
                <a:effectLst/>
              </a:rPr>
              <a:t>Αναγνώριση - παραδοχή της ασθένειας. </a:t>
            </a:r>
          </a:p>
          <a:p>
            <a:pPr eaLnBrk="1" hangingPunct="1">
              <a:lnSpc>
                <a:spcPct val="90000"/>
              </a:lnSpc>
            </a:pPr>
            <a:r>
              <a:rPr lang="el-GR" altLang="el-GR" sz="2800" b="1" dirty="0" smtClean="0">
                <a:effectLst/>
              </a:rPr>
              <a:t>Συμμετοχή σε ενέργειες ανάκτησης της υγείας.</a:t>
            </a:r>
          </a:p>
          <a:p>
            <a:pPr eaLnBrk="1" hangingPunct="1">
              <a:lnSpc>
                <a:spcPct val="90000"/>
              </a:lnSpc>
            </a:pPr>
            <a:r>
              <a:rPr lang="el-GR" altLang="el-GR" sz="2800" b="1" dirty="0" smtClean="0">
                <a:effectLst/>
              </a:rPr>
              <a:t>Ο ασθενής ζητά ιατρική βοήθεια .</a:t>
            </a:r>
          </a:p>
          <a:p>
            <a:pPr eaLnBrk="1" hangingPunct="1">
              <a:lnSpc>
                <a:spcPct val="90000"/>
              </a:lnSpc>
            </a:pPr>
            <a:r>
              <a:rPr lang="el-GR" altLang="el-GR" sz="2800" b="1" dirty="0" smtClean="0">
                <a:effectLst/>
              </a:rPr>
              <a:t>Ο ασθενής λαμβάνει  φαρμακευτική αγωγή.</a:t>
            </a:r>
          </a:p>
          <a:p>
            <a:pPr eaLnBrk="1" hangingPunct="1">
              <a:lnSpc>
                <a:spcPct val="90000"/>
              </a:lnSpc>
            </a:pPr>
            <a:endParaRPr lang="el-GR" altLang="el-GR" sz="2800" b="1" dirty="0" smtClean="0">
              <a:effectLst/>
            </a:endParaRPr>
          </a:p>
        </p:txBody>
      </p:sp>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12290" name="Θέση αριθμού διαφάνειας 5"/>
          <p:cNvSpPr>
            <a:spLocks noGrp="1"/>
          </p:cNvSpPr>
          <p:nvPr>
            <p:ph type="sldNum" sz="quarter" idx="12"/>
          </p:nvPr>
        </p:nvSpPr>
        <p:spPr>
          <a:noFill/>
        </p:spPr>
        <p:txBody>
          <a:bodyPr/>
          <a:lstStyle>
            <a:lvl1pPr eaLnBrk="0" hangingPunct="0">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eaLnBrk="0" hangingPunct="0">
              <a:spcBef>
                <a:spcPct val="20000"/>
              </a:spcBef>
              <a:buClr>
                <a:schemeClr val="folHlink"/>
              </a:buClr>
              <a:buChar char="–"/>
              <a:defRPr kumimoji="1" sz="2800">
                <a:solidFill>
                  <a:schemeClr val="tx1"/>
                </a:solidFill>
                <a:latin typeface="Tahoma" panose="020B0604030504040204" pitchFamily="34" charset="0"/>
              </a:defRPr>
            </a:lvl2pPr>
            <a:lvl3pPr marL="1143000" indent="-228600" eaLnBrk="0" hangingPunct="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eaLnBrk="0" hangingPunct="0">
              <a:spcBef>
                <a:spcPct val="20000"/>
              </a:spcBef>
              <a:buChar char="–"/>
              <a:defRPr kumimoji="1" sz="2000">
                <a:solidFill>
                  <a:schemeClr val="tx1"/>
                </a:solidFill>
                <a:latin typeface="Tahoma" panose="020B0604030504040204" pitchFamily="34" charset="0"/>
              </a:defRPr>
            </a:lvl4pPr>
            <a:lvl5pPr marL="2057400" indent="-228600" eaLnBrk="0" hangingPunct="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spcBef>
                <a:spcPct val="50000"/>
              </a:spcBef>
              <a:buClrTx/>
              <a:buSzTx/>
              <a:buFontTx/>
              <a:buNone/>
            </a:pPr>
            <a:fld id="{A3BE251B-10A0-4060-B6D4-7360E2574CF8}" type="slidenum">
              <a:rPr kumimoji="0" lang="el-GR" altLang="el-GR" sz="1400">
                <a:latin typeface="Times New Roman" panose="02020603050405020304" pitchFamily="18" charset="0"/>
              </a:rPr>
              <a:pPr>
                <a:spcBef>
                  <a:spcPct val="50000"/>
                </a:spcBef>
                <a:buClrTx/>
                <a:buSzTx/>
                <a:buFontTx/>
                <a:buNone/>
              </a:pPr>
              <a:t>14</a:t>
            </a:fld>
            <a:endParaRPr kumimoji="0" lang="el-GR" altLang="el-GR" sz="1400">
              <a:latin typeface="Times New Roman" panose="02020603050405020304" pitchFamily="18" charset="0"/>
            </a:endParaRPr>
          </a:p>
        </p:txBody>
      </p:sp>
    </p:spTree>
    <p:custDataLst>
      <p:tags r:id="rId1"/>
    </p:custDataLst>
    <p:extLst>
      <p:ext uri="{BB962C8B-B14F-4D97-AF65-F5344CB8AC3E}">
        <p14:creationId xmlns:p14="http://schemas.microsoft.com/office/powerpoint/2010/main" val="2346725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60475" y="28575"/>
            <a:ext cx="6623050" cy="1600200"/>
          </a:xfrm>
        </p:spPr>
        <p:txBody>
          <a:bodyPr/>
          <a:lstStyle/>
          <a:p>
            <a:pPr eaLnBrk="1" hangingPunct="1">
              <a:defRPr/>
            </a:pPr>
            <a:r>
              <a:rPr lang="el-GR" altLang="el-GR" b="1" dirty="0" smtClean="0"/>
              <a:t>Στάδιο Ανάρρωσης</a:t>
            </a:r>
          </a:p>
        </p:txBody>
      </p:sp>
      <p:sp>
        <p:nvSpPr>
          <p:cNvPr id="13316" name="Rectangle 3"/>
          <p:cNvSpPr>
            <a:spLocks noGrp="1" noChangeArrowheads="1"/>
          </p:cNvSpPr>
          <p:nvPr>
            <p:ph type="body" idx="1"/>
          </p:nvPr>
        </p:nvSpPr>
        <p:spPr/>
        <p:txBody>
          <a:bodyPr/>
          <a:lstStyle/>
          <a:p>
            <a:pPr eaLnBrk="1" hangingPunct="1"/>
            <a:r>
              <a:rPr lang="el-GR" altLang="el-GR" b="1" dirty="0" smtClean="0">
                <a:effectLst/>
              </a:rPr>
              <a:t>Διαδικασία ανάκαμψης από μια ασθένεια και η επανάκτηση της υγείας.</a:t>
            </a:r>
          </a:p>
          <a:p>
            <a:pPr eaLnBrk="1" hangingPunct="1"/>
            <a:r>
              <a:rPr lang="el-GR" altLang="el-GR" b="1" dirty="0" smtClean="0">
                <a:effectLst/>
              </a:rPr>
              <a:t>Εάν η ασθένεια είναι χρόνια η φάση της ανάρρωσης αντικαθίσταται από την </a:t>
            </a:r>
            <a:r>
              <a:rPr lang="el-GR" altLang="el-GR" b="1" i="1" dirty="0" smtClean="0">
                <a:effectLst/>
              </a:rPr>
              <a:t>προσαρμογή</a:t>
            </a:r>
            <a:r>
              <a:rPr lang="el-GR" altLang="el-GR" b="1" dirty="0" smtClean="0">
                <a:effectLst/>
              </a:rPr>
              <a:t> ή τη </a:t>
            </a:r>
            <a:r>
              <a:rPr lang="el-GR" altLang="el-GR" b="1" i="1" dirty="0" smtClean="0">
                <a:effectLst/>
              </a:rPr>
              <a:t>μη προσαρμογή.</a:t>
            </a:r>
          </a:p>
        </p:txBody>
      </p:sp>
      <p:pic>
        <p:nvPicPr>
          <p:cNvPr id="6" name="Εικόνα 5"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33958" y="5663958"/>
            <a:ext cx="576065" cy="651438"/>
          </a:xfrm>
          <a:prstGeom prst="rect">
            <a:avLst/>
          </a:prstGeom>
          <a:scene3d>
            <a:camera prst="isometricOffAxis1Right"/>
            <a:lightRig rig="threePt" dir="t"/>
          </a:scene3d>
        </p:spPr>
      </p:pic>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13314" name="Θέση αριθμού διαφάνειας 5"/>
          <p:cNvSpPr>
            <a:spLocks noGrp="1"/>
          </p:cNvSpPr>
          <p:nvPr>
            <p:ph type="sldNum" sz="quarter" idx="12"/>
          </p:nvPr>
        </p:nvSpPr>
        <p:spPr>
          <a:noFill/>
        </p:spPr>
        <p:txBody>
          <a:bodyPr/>
          <a:lstStyle>
            <a:lvl1pPr eaLnBrk="0" hangingPunct="0">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eaLnBrk="0" hangingPunct="0">
              <a:spcBef>
                <a:spcPct val="20000"/>
              </a:spcBef>
              <a:buClr>
                <a:schemeClr val="folHlink"/>
              </a:buClr>
              <a:buChar char="–"/>
              <a:defRPr kumimoji="1" sz="2800">
                <a:solidFill>
                  <a:schemeClr val="tx1"/>
                </a:solidFill>
                <a:latin typeface="Tahoma" panose="020B0604030504040204" pitchFamily="34" charset="0"/>
              </a:defRPr>
            </a:lvl2pPr>
            <a:lvl3pPr marL="1143000" indent="-228600" eaLnBrk="0" hangingPunct="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eaLnBrk="0" hangingPunct="0">
              <a:spcBef>
                <a:spcPct val="20000"/>
              </a:spcBef>
              <a:buChar char="–"/>
              <a:defRPr kumimoji="1" sz="2000">
                <a:solidFill>
                  <a:schemeClr val="tx1"/>
                </a:solidFill>
                <a:latin typeface="Tahoma" panose="020B0604030504040204" pitchFamily="34" charset="0"/>
              </a:defRPr>
            </a:lvl4pPr>
            <a:lvl5pPr marL="2057400" indent="-228600" eaLnBrk="0" hangingPunct="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spcBef>
                <a:spcPct val="50000"/>
              </a:spcBef>
              <a:buClrTx/>
              <a:buSzTx/>
              <a:buFontTx/>
              <a:buNone/>
            </a:pPr>
            <a:fld id="{25A7D2D6-C231-4215-B7BE-FDA6EA79D54E}" type="slidenum">
              <a:rPr kumimoji="0" lang="el-GR" altLang="el-GR" sz="1400">
                <a:latin typeface="Times New Roman" panose="02020603050405020304" pitchFamily="18" charset="0"/>
              </a:rPr>
              <a:pPr>
                <a:spcBef>
                  <a:spcPct val="50000"/>
                </a:spcBef>
                <a:buClrTx/>
                <a:buSzTx/>
                <a:buFontTx/>
                <a:buNone/>
              </a:pPr>
              <a:t>15</a:t>
            </a:fld>
            <a:endParaRPr kumimoji="0" lang="el-GR" altLang="el-GR" sz="1400">
              <a:latin typeface="Times New Roman" panose="02020603050405020304" pitchFamily="18" charset="0"/>
            </a:endParaRPr>
          </a:p>
        </p:txBody>
      </p:sp>
    </p:spTree>
    <p:custDataLst>
      <p:tags r:id="rId1"/>
    </p:custDataLst>
    <p:extLst>
      <p:ext uri="{BB962C8B-B14F-4D97-AF65-F5344CB8AC3E}">
        <p14:creationId xmlns:p14="http://schemas.microsoft.com/office/powerpoint/2010/main" val="1230718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57200" y="342107"/>
            <a:ext cx="8229600" cy="1143000"/>
          </a:xfrm>
        </p:spPr>
        <p:txBody>
          <a:bodyPr/>
          <a:lstStyle/>
          <a:p>
            <a:pPr eaLnBrk="1" hangingPunct="1"/>
            <a:r>
              <a:rPr lang="el-GR" altLang="el-GR" sz="4800" b="1" dirty="0" smtClean="0">
                <a:effectLst/>
              </a:rPr>
              <a:t>Οξεία Ασθένεια</a:t>
            </a:r>
          </a:p>
        </p:txBody>
      </p:sp>
      <p:sp>
        <p:nvSpPr>
          <p:cNvPr id="14340" name="Rectangle 3"/>
          <p:cNvSpPr>
            <a:spLocks noGrp="1" noChangeArrowheads="1"/>
          </p:cNvSpPr>
          <p:nvPr>
            <p:ph type="body" idx="1"/>
          </p:nvPr>
        </p:nvSpPr>
        <p:spPr/>
        <p:txBody>
          <a:bodyPr/>
          <a:lstStyle/>
          <a:p>
            <a:pPr eaLnBrk="1" hangingPunct="1"/>
            <a:r>
              <a:rPr lang="el-GR" altLang="el-GR" sz="3600" dirty="0" smtClean="0">
                <a:effectLst/>
              </a:rPr>
              <a:t>Είναι η ασθένεια που εμφανίζεται αιφνίδια και υποχωρεί σε μικρό χρονικό διάστημα.</a:t>
            </a:r>
          </a:p>
          <a:p>
            <a:pPr eaLnBrk="1" hangingPunct="1"/>
            <a:r>
              <a:rPr lang="el-GR" altLang="el-GR" sz="3600" dirty="0" smtClean="0">
                <a:effectLst/>
              </a:rPr>
              <a:t>Παράδειγμα οξείας ασθένειας είναι η γαστρεντερίτιδα.</a:t>
            </a:r>
          </a:p>
        </p:txBody>
      </p:sp>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14338" name="Θέση αριθμού διαφάνειας 5"/>
          <p:cNvSpPr>
            <a:spLocks noGrp="1"/>
          </p:cNvSpPr>
          <p:nvPr>
            <p:ph type="sldNum" sz="quarter" idx="12"/>
          </p:nvPr>
        </p:nvSpPr>
        <p:spPr>
          <a:noFill/>
        </p:spPr>
        <p:txBody>
          <a:bodyPr/>
          <a:lstStyle>
            <a:lvl1pPr eaLnBrk="0" hangingPunct="0">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eaLnBrk="0" hangingPunct="0">
              <a:spcBef>
                <a:spcPct val="20000"/>
              </a:spcBef>
              <a:buClr>
                <a:schemeClr val="folHlink"/>
              </a:buClr>
              <a:buChar char="–"/>
              <a:defRPr kumimoji="1" sz="2800">
                <a:solidFill>
                  <a:schemeClr val="tx1"/>
                </a:solidFill>
                <a:latin typeface="Tahoma" panose="020B0604030504040204" pitchFamily="34" charset="0"/>
              </a:defRPr>
            </a:lvl2pPr>
            <a:lvl3pPr marL="1143000" indent="-228600" eaLnBrk="0" hangingPunct="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eaLnBrk="0" hangingPunct="0">
              <a:spcBef>
                <a:spcPct val="20000"/>
              </a:spcBef>
              <a:buChar char="–"/>
              <a:defRPr kumimoji="1" sz="2000">
                <a:solidFill>
                  <a:schemeClr val="tx1"/>
                </a:solidFill>
                <a:latin typeface="Tahoma" panose="020B0604030504040204" pitchFamily="34" charset="0"/>
              </a:defRPr>
            </a:lvl4pPr>
            <a:lvl5pPr marL="2057400" indent="-228600" eaLnBrk="0" hangingPunct="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spcBef>
                <a:spcPct val="50000"/>
              </a:spcBef>
              <a:buClrTx/>
              <a:buSzTx/>
              <a:buFontTx/>
              <a:buNone/>
            </a:pPr>
            <a:fld id="{5312E15E-C2CC-4C15-A434-71994434DC9F}" type="slidenum">
              <a:rPr kumimoji="0" lang="el-GR" altLang="el-GR" sz="1400">
                <a:latin typeface="Times New Roman" panose="02020603050405020304" pitchFamily="18" charset="0"/>
              </a:rPr>
              <a:pPr>
                <a:spcBef>
                  <a:spcPct val="50000"/>
                </a:spcBef>
                <a:buClrTx/>
                <a:buSzTx/>
                <a:buFontTx/>
                <a:buNone/>
              </a:pPr>
              <a:t>16</a:t>
            </a:fld>
            <a:endParaRPr kumimoji="0" lang="el-GR" altLang="el-GR" sz="1400">
              <a:latin typeface="Times New Roman" panose="02020603050405020304" pitchFamily="18" charset="0"/>
            </a:endParaRPr>
          </a:p>
        </p:txBody>
      </p:sp>
    </p:spTree>
    <p:custDataLst>
      <p:tags r:id="rId1"/>
    </p:custDataLst>
    <p:extLst>
      <p:ext uri="{BB962C8B-B14F-4D97-AF65-F5344CB8AC3E}">
        <p14:creationId xmlns:p14="http://schemas.microsoft.com/office/powerpoint/2010/main" val="4210572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404664"/>
            <a:ext cx="8229600" cy="1143000"/>
          </a:xfrm>
        </p:spPr>
        <p:txBody>
          <a:bodyPr/>
          <a:lstStyle/>
          <a:p>
            <a:pPr eaLnBrk="1" hangingPunct="1">
              <a:defRPr/>
            </a:pPr>
            <a:r>
              <a:rPr lang="el-GR" altLang="el-GR" sz="4800" b="1" dirty="0" smtClean="0"/>
              <a:t>Χρόνια Ασθένεια</a:t>
            </a:r>
          </a:p>
        </p:txBody>
      </p:sp>
      <p:sp>
        <p:nvSpPr>
          <p:cNvPr id="18435" name="Rectangle 3"/>
          <p:cNvSpPr>
            <a:spLocks noGrp="1" noChangeArrowheads="1"/>
          </p:cNvSpPr>
          <p:nvPr>
            <p:ph type="body" idx="1"/>
          </p:nvPr>
        </p:nvSpPr>
        <p:spPr>
          <a:xfrm>
            <a:off x="0" y="1981200"/>
            <a:ext cx="9144000" cy="4114800"/>
          </a:xfrm>
        </p:spPr>
        <p:txBody>
          <a:bodyPr/>
          <a:lstStyle/>
          <a:p>
            <a:pPr eaLnBrk="1" hangingPunct="1">
              <a:defRPr/>
            </a:pPr>
            <a:r>
              <a:rPr lang="el-GR" altLang="el-GR" sz="3600" dirty="0" smtClean="0">
                <a:effectLst/>
              </a:rPr>
              <a:t>Είναι η ασθένεια που τείνει να αναπτύσσεται αργά μέσα σε μεγάλο χρονικό διάστημα και παραμένει καθ’ όλη τη διάρκεια της ζωής.</a:t>
            </a:r>
          </a:p>
          <a:p>
            <a:pPr eaLnBrk="1" hangingPunct="1">
              <a:defRPr/>
            </a:pPr>
            <a:r>
              <a:rPr lang="el-GR" altLang="el-GR" sz="3600" dirty="0" smtClean="0">
                <a:effectLst/>
              </a:rPr>
              <a:t>Παράδειγμα χρόνιας ασθένειας είναι ο σακχαρώδης διαβήτης.</a:t>
            </a:r>
          </a:p>
          <a:p>
            <a:pPr marL="0" indent="0" eaLnBrk="1" hangingPunct="1">
              <a:buFont typeface="Monotype Sorts" pitchFamily="2" charset="2"/>
              <a:buNone/>
              <a:defRPr/>
            </a:pPr>
            <a:endParaRPr lang="el-GR" altLang="el-GR" sz="3600" dirty="0" smtClean="0">
              <a:effectLst/>
            </a:endParaRPr>
          </a:p>
        </p:txBody>
      </p:sp>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15362" name="Θέση αριθμού διαφάνειας 5"/>
          <p:cNvSpPr>
            <a:spLocks noGrp="1"/>
          </p:cNvSpPr>
          <p:nvPr>
            <p:ph type="sldNum" sz="quarter" idx="12"/>
          </p:nvPr>
        </p:nvSpPr>
        <p:spPr>
          <a:noFill/>
        </p:spPr>
        <p:txBody>
          <a:bodyPr/>
          <a:lstStyle>
            <a:lvl1pPr eaLnBrk="0" hangingPunct="0">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eaLnBrk="0" hangingPunct="0">
              <a:spcBef>
                <a:spcPct val="20000"/>
              </a:spcBef>
              <a:buClr>
                <a:schemeClr val="folHlink"/>
              </a:buClr>
              <a:buChar char="–"/>
              <a:defRPr kumimoji="1" sz="2800">
                <a:solidFill>
                  <a:schemeClr val="tx1"/>
                </a:solidFill>
                <a:latin typeface="Tahoma" panose="020B0604030504040204" pitchFamily="34" charset="0"/>
              </a:defRPr>
            </a:lvl2pPr>
            <a:lvl3pPr marL="1143000" indent="-228600" eaLnBrk="0" hangingPunct="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eaLnBrk="0" hangingPunct="0">
              <a:spcBef>
                <a:spcPct val="20000"/>
              </a:spcBef>
              <a:buChar char="–"/>
              <a:defRPr kumimoji="1" sz="2000">
                <a:solidFill>
                  <a:schemeClr val="tx1"/>
                </a:solidFill>
                <a:latin typeface="Tahoma" panose="020B0604030504040204" pitchFamily="34" charset="0"/>
              </a:defRPr>
            </a:lvl4pPr>
            <a:lvl5pPr marL="2057400" indent="-228600" eaLnBrk="0" hangingPunct="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spcBef>
                <a:spcPct val="50000"/>
              </a:spcBef>
              <a:buClrTx/>
              <a:buSzTx/>
              <a:buFontTx/>
              <a:buNone/>
            </a:pPr>
            <a:fld id="{87AB7143-B9F3-4743-B710-54D901337716}" type="slidenum">
              <a:rPr kumimoji="0" lang="el-GR" altLang="el-GR" sz="1400">
                <a:latin typeface="Times New Roman" panose="02020603050405020304" pitchFamily="18" charset="0"/>
              </a:rPr>
              <a:pPr>
                <a:spcBef>
                  <a:spcPct val="50000"/>
                </a:spcBef>
                <a:buClrTx/>
                <a:buSzTx/>
                <a:buFontTx/>
                <a:buNone/>
              </a:pPr>
              <a:t>17</a:t>
            </a:fld>
            <a:endParaRPr kumimoji="0" lang="el-GR" altLang="el-GR" sz="1400">
              <a:latin typeface="Times New Roman" panose="02020603050405020304" pitchFamily="18" charset="0"/>
            </a:endParaRPr>
          </a:p>
        </p:txBody>
      </p:sp>
    </p:spTree>
    <p:custDataLst>
      <p:tags r:id="rId1"/>
    </p:custDataLst>
    <p:extLst>
      <p:ext uri="{BB962C8B-B14F-4D97-AF65-F5344CB8AC3E}">
        <p14:creationId xmlns:p14="http://schemas.microsoft.com/office/powerpoint/2010/main" val="2903296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l-GR" altLang="el-GR" sz="4800" b="1" smtClean="0">
                <a:effectLst/>
              </a:rPr>
              <a:t>Τελικού Σταδίου Ασθένεια</a:t>
            </a:r>
          </a:p>
        </p:txBody>
      </p:sp>
      <p:sp>
        <p:nvSpPr>
          <p:cNvPr id="16388" name="Rectangle 3"/>
          <p:cNvSpPr>
            <a:spLocks noGrp="1" noChangeArrowheads="1"/>
          </p:cNvSpPr>
          <p:nvPr>
            <p:ph type="body" idx="1"/>
          </p:nvPr>
        </p:nvSpPr>
        <p:spPr>
          <a:xfrm>
            <a:off x="685800" y="1981200"/>
            <a:ext cx="7773988" cy="4114800"/>
          </a:xfrm>
        </p:spPr>
        <p:txBody>
          <a:bodyPr/>
          <a:lstStyle/>
          <a:p>
            <a:pPr eaLnBrk="1" hangingPunct="1"/>
            <a:r>
              <a:rPr lang="el-GR" altLang="el-GR" sz="2800" dirty="0" smtClean="0">
                <a:effectLst/>
              </a:rPr>
              <a:t>Η ασθένεια για την οποία δεν υπάρχει διαθέσιμη θεραπεία και καταλήγει στο θάνατο.</a:t>
            </a:r>
          </a:p>
          <a:p>
            <a:pPr eaLnBrk="1" hangingPunct="1"/>
            <a:r>
              <a:rPr lang="el-GR" altLang="el-GR" sz="2800" dirty="0" smtClean="0">
                <a:effectLst/>
              </a:rPr>
              <a:t>Ο θάνατος επέρχεται σε σύντομο χρονικό διάστημα, όπως μέσα σε λίγους μήνες, εβδομάδες ή μέρες.</a:t>
            </a:r>
          </a:p>
        </p:txBody>
      </p:sp>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16386" name="Θέση αριθμού διαφάνειας 5"/>
          <p:cNvSpPr>
            <a:spLocks noGrp="1"/>
          </p:cNvSpPr>
          <p:nvPr>
            <p:ph type="sldNum" sz="quarter" idx="12"/>
          </p:nvPr>
        </p:nvSpPr>
        <p:spPr>
          <a:noFill/>
        </p:spPr>
        <p:txBody>
          <a:bodyPr/>
          <a:lstStyle>
            <a:lvl1pPr eaLnBrk="0" hangingPunct="0">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eaLnBrk="0" hangingPunct="0">
              <a:spcBef>
                <a:spcPct val="20000"/>
              </a:spcBef>
              <a:buClr>
                <a:schemeClr val="folHlink"/>
              </a:buClr>
              <a:buChar char="–"/>
              <a:defRPr kumimoji="1" sz="2800">
                <a:solidFill>
                  <a:schemeClr val="tx1"/>
                </a:solidFill>
                <a:latin typeface="Tahoma" panose="020B0604030504040204" pitchFamily="34" charset="0"/>
              </a:defRPr>
            </a:lvl2pPr>
            <a:lvl3pPr marL="1143000" indent="-228600" eaLnBrk="0" hangingPunct="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eaLnBrk="0" hangingPunct="0">
              <a:spcBef>
                <a:spcPct val="20000"/>
              </a:spcBef>
              <a:buChar char="–"/>
              <a:defRPr kumimoji="1" sz="2000">
                <a:solidFill>
                  <a:schemeClr val="tx1"/>
                </a:solidFill>
                <a:latin typeface="Tahoma" panose="020B0604030504040204" pitchFamily="34" charset="0"/>
              </a:defRPr>
            </a:lvl4pPr>
            <a:lvl5pPr marL="2057400" indent="-228600" eaLnBrk="0" hangingPunct="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spcBef>
                <a:spcPct val="50000"/>
              </a:spcBef>
              <a:buClrTx/>
              <a:buSzTx/>
              <a:buFontTx/>
              <a:buNone/>
            </a:pPr>
            <a:fld id="{20D5EF05-01EF-4D4A-969E-91E2540C56C6}" type="slidenum">
              <a:rPr kumimoji="0" lang="el-GR" altLang="el-GR" sz="1400">
                <a:latin typeface="Times New Roman" panose="02020603050405020304" pitchFamily="18" charset="0"/>
              </a:rPr>
              <a:pPr>
                <a:spcBef>
                  <a:spcPct val="50000"/>
                </a:spcBef>
                <a:buClrTx/>
                <a:buSzTx/>
                <a:buFontTx/>
                <a:buNone/>
              </a:pPr>
              <a:t>18</a:t>
            </a:fld>
            <a:endParaRPr kumimoji="0" lang="el-GR" altLang="el-GR" sz="1400">
              <a:latin typeface="Times New Roman" panose="02020603050405020304" pitchFamily="18" charset="0"/>
            </a:endParaRPr>
          </a:p>
        </p:txBody>
      </p:sp>
    </p:spTree>
    <p:custDataLst>
      <p:tags r:id="rId1"/>
    </p:custDataLst>
    <p:extLst>
      <p:ext uri="{BB962C8B-B14F-4D97-AF65-F5344CB8AC3E}">
        <p14:creationId xmlns:p14="http://schemas.microsoft.com/office/powerpoint/2010/main" val="4226506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l-GR" altLang="el-GR" sz="4800" b="1" dirty="0" smtClean="0"/>
              <a:t>Πρωτοπαθής Ασθένεια</a:t>
            </a:r>
          </a:p>
        </p:txBody>
      </p:sp>
      <p:sp>
        <p:nvSpPr>
          <p:cNvPr id="17412" name="Rectangle 3"/>
          <p:cNvSpPr>
            <a:spLocks noGrp="1" noChangeArrowheads="1"/>
          </p:cNvSpPr>
          <p:nvPr>
            <p:ph type="body" idx="1"/>
          </p:nvPr>
        </p:nvSpPr>
        <p:spPr/>
        <p:txBody>
          <a:bodyPr/>
          <a:lstStyle/>
          <a:p>
            <a:pPr eaLnBrk="1" hangingPunct="1"/>
            <a:r>
              <a:rPr lang="el-GR" altLang="el-GR" sz="3600" dirty="0" smtClean="0">
                <a:effectLst/>
              </a:rPr>
              <a:t>Η ασθένεια η οποία αναπτύσσεται χωρίς να έχει προκληθεί από κάποιο άλλο πρόβλημα υγείας.</a:t>
            </a:r>
          </a:p>
        </p:txBody>
      </p:sp>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17410" name="Θέση αριθμού διαφάνειας 5"/>
          <p:cNvSpPr>
            <a:spLocks noGrp="1"/>
          </p:cNvSpPr>
          <p:nvPr>
            <p:ph type="sldNum" sz="quarter" idx="12"/>
          </p:nvPr>
        </p:nvSpPr>
        <p:spPr>
          <a:noFill/>
        </p:spPr>
        <p:txBody>
          <a:bodyPr/>
          <a:lstStyle>
            <a:lvl1pPr eaLnBrk="0" hangingPunct="0">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eaLnBrk="0" hangingPunct="0">
              <a:spcBef>
                <a:spcPct val="20000"/>
              </a:spcBef>
              <a:buClr>
                <a:schemeClr val="folHlink"/>
              </a:buClr>
              <a:buChar char="–"/>
              <a:defRPr kumimoji="1" sz="2800">
                <a:solidFill>
                  <a:schemeClr val="tx1"/>
                </a:solidFill>
                <a:latin typeface="Tahoma" panose="020B0604030504040204" pitchFamily="34" charset="0"/>
              </a:defRPr>
            </a:lvl2pPr>
            <a:lvl3pPr marL="1143000" indent="-228600" eaLnBrk="0" hangingPunct="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eaLnBrk="0" hangingPunct="0">
              <a:spcBef>
                <a:spcPct val="20000"/>
              </a:spcBef>
              <a:buChar char="–"/>
              <a:defRPr kumimoji="1" sz="2000">
                <a:solidFill>
                  <a:schemeClr val="tx1"/>
                </a:solidFill>
                <a:latin typeface="Tahoma" panose="020B0604030504040204" pitchFamily="34" charset="0"/>
              </a:defRPr>
            </a:lvl4pPr>
            <a:lvl5pPr marL="2057400" indent="-228600" eaLnBrk="0" hangingPunct="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spcBef>
                <a:spcPct val="50000"/>
              </a:spcBef>
              <a:buClrTx/>
              <a:buSzTx/>
              <a:buFontTx/>
              <a:buNone/>
            </a:pPr>
            <a:fld id="{E2BADBA6-4F67-4F4E-A656-4B6F045E9470}" type="slidenum">
              <a:rPr kumimoji="0" lang="el-GR" altLang="el-GR" sz="1400">
                <a:latin typeface="Times New Roman" panose="02020603050405020304" pitchFamily="18" charset="0"/>
              </a:rPr>
              <a:pPr>
                <a:spcBef>
                  <a:spcPct val="50000"/>
                </a:spcBef>
                <a:buClrTx/>
                <a:buSzTx/>
                <a:buFontTx/>
                <a:buNone/>
              </a:pPr>
              <a:t>19</a:t>
            </a:fld>
            <a:endParaRPr kumimoji="0" lang="el-GR" altLang="el-GR" sz="1400">
              <a:latin typeface="Times New Roman" panose="02020603050405020304" pitchFamily="18" charset="0"/>
            </a:endParaRPr>
          </a:p>
        </p:txBody>
      </p:sp>
    </p:spTree>
    <p:custDataLst>
      <p:tags r:id="rId1"/>
    </p:custDataLst>
    <p:extLst>
      <p:ext uri="{BB962C8B-B14F-4D97-AF65-F5344CB8AC3E}">
        <p14:creationId xmlns:p14="http://schemas.microsoft.com/office/powerpoint/2010/main" val="2120040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l-GR" altLang="el-GR" b="1" dirty="0" smtClean="0"/>
              <a:t>Δευτεροπαθής  Ασθένεια</a:t>
            </a:r>
          </a:p>
        </p:txBody>
      </p:sp>
      <p:sp>
        <p:nvSpPr>
          <p:cNvPr id="21507" name="Rectangle 3"/>
          <p:cNvSpPr>
            <a:spLocks noGrp="1" noChangeArrowheads="1"/>
          </p:cNvSpPr>
          <p:nvPr>
            <p:ph type="body" idx="1"/>
          </p:nvPr>
        </p:nvSpPr>
        <p:spPr/>
        <p:txBody>
          <a:bodyPr/>
          <a:lstStyle/>
          <a:p>
            <a:pPr eaLnBrk="1" hangingPunct="1">
              <a:buFont typeface="Monotype Sorts" pitchFamily="2" charset="2"/>
              <a:buNone/>
              <a:defRPr/>
            </a:pPr>
            <a:r>
              <a:rPr lang="el-GR" altLang="el-GR" dirty="0" smtClean="0"/>
              <a:t>   </a:t>
            </a:r>
            <a:r>
              <a:rPr lang="el-GR" altLang="el-GR" b="1" dirty="0" smtClean="0">
                <a:effectLst/>
              </a:rPr>
              <a:t>Η ασθένεια η οποία είναι αποτέλεσμα ή προκαλείται από μία πρωτοπαθή.</a:t>
            </a:r>
          </a:p>
          <a:p>
            <a:pPr eaLnBrk="1" hangingPunct="1">
              <a:buFont typeface="Monotype Sorts" pitchFamily="2" charset="2"/>
              <a:buNone/>
              <a:defRPr/>
            </a:pPr>
            <a:r>
              <a:rPr lang="el-GR" altLang="el-GR" b="1" dirty="0" smtClean="0">
                <a:effectLst/>
              </a:rPr>
              <a:t>   </a:t>
            </a:r>
            <a:r>
              <a:rPr lang="el-GR" altLang="el-GR" b="1" i="1" dirty="0" smtClean="0">
                <a:effectLst/>
              </a:rPr>
              <a:t>Για παράδειγμα : </a:t>
            </a:r>
            <a:endParaRPr lang="el-GR" altLang="el-GR" b="1" dirty="0" smtClean="0">
              <a:effectLst/>
            </a:endParaRPr>
          </a:p>
          <a:p>
            <a:pPr eaLnBrk="1" hangingPunct="1">
              <a:buFont typeface="Monotype Sorts" pitchFamily="2" charset="2"/>
              <a:buNone/>
              <a:defRPr/>
            </a:pPr>
            <a:r>
              <a:rPr lang="el-GR" altLang="el-GR" b="1" dirty="0" smtClean="0">
                <a:effectLst/>
              </a:rPr>
              <a:t>   Η νόσος των περιφερικών αγγείων η οποία προκαλείται από το σακχαρώδη διαβήτη.</a:t>
            </a:r>
          </a:p>
        </p:txBody>
      </p:sp>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18434" name="Θέση αριθμού διαφάνειας 5"/>
          <p:cNvSpPr>
            <a:spLocks noGrp="1"/>
          </p:cNvSpPr>
          <p:nvPr>
            <p:ph type="sldNum" sz="quarter" idx="12"/>
          </p:nvPr>
        </p:nvSpPr>
        <p:spPr>
          <a:noFill/>
        </p:spPr>
        <p:txBody>
          <a:bodyPr/>
          <a:lstStyle>
            <a:lvl1pPr eaLnBrk="0" hangingPunct="0">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eaLnBrk="0" hangingPunct="0">
              <a:spcBef>
                <a:spcPct val="20000"/>
              </a:spcBef>
              <a:buClr>
                <a:schemeClr val="folHlink"/>
              </a:buClr>
              <a:buChar char="–"/>
              <a:defRPr kumimoji="1" sz="2800">
                <a:solidFill>
                  <a:schemeClr val="tx1"/>
                </a:solidFill>
                <a:latin typeface="Tahoma" panose="020B0604030504040204" pitchFamily="34" charset="0"/>
              </a:defRPr>
            </a:lvl2pPr>
            <a:lvl3pPr marL="1143000" indent="-228600" eaLnBrk="0" hangingPunct="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eaLnBrk="0" hangingPunct="0">
              <a:spcBef>
                <a:spcPct val="20000"/>
              </a:spcBef>
              <a:buChar char="–"/>
              <a:defRPr kumimoji="1" sz="2000">
                <a:solidFill>
                  <a:schemeClr val="tx1"/>
                </a:solidFill>
                <a:latin typeface="Tahoma" panose="020B0604030504040204" pitchFamily="34" charset="0"/>
              </a:defRPr>
            </a:lvl4pPr>
            <a:lvl5pPr marL="2057400" indent="-228600" eaLnBrk="0" hangingPunct="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spcBef>
                <a:spcPct val="50000"/>
              </a:spcBef>
              <a:buClrTx/>
              <a:buSzTx/>
              <a:buFontTx/>
              <a:buNone/>
            </a:pPr>
            <a:fld id="{6274610C-AA41-4968-9A05-6DD02D785FF7}" type="slidenum">
              <a:rPr kumimoji="0" lang="el-GR" altLang="el-GR" sz="1400">
                <a:latin typeface="Times New Roman" panose="02020603050405020304" pitchFamily="18" charset="0"/>
              </a:rPr>
              <a:pPr>
                <a:spcBef>
                  <a:spcPct val="50000"/>
                </a:spcBef>
                <a:buClrTx/>
                <a:buSzTx/>
                <a:buFontTx/>
                <a:buNone/>
              </a:pPr>
              <a:t>20</a:t>
            </a:fld>
            <a:endParaRPr kumimoji="0" lang="el-GR" altLang="el-GR" sz="1400">
              <a:latin typeface="Times New Roman" panose="02020603050405020304" pitchFamily="18" charset="0"/>
            </a:endParaRPr>
          </a:p>
        </p:txBody>
      </p:sp>
    </p:spTree>
    <p:custDataLst>
      <p:tags r:id="rId1"/>
    </p:custDataLst>
    <p:extLst>
      <p:ext uri="{BB962C8B-B14F-4D97-AF65-F5344CB8AC3E}">
        <p14:creationId xmlns:p14="http://schemas.microsoft.com/office/powerpoint/2010/main" val="3975243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0"/>
            <a:ext cx="8229600" cy="1916113"/>
          </a:xfrm>
        </p:spPr>
        <p:txBody>
          <a:bodyPr/>
          <a:lstStyle/>
          <a:p>
            <a:pPr eaLnBrk="1" hangingPunct="1">
              <a:defRPr/>
            </a:pPr>
            <a:r>
              <a:rPr lang="el-GR" altLang="el-GR" sz="4800" b="1" dirty="0" smtClean="0"/>
              <a:t>Ιδιοπαθής  Ασθένεια </a:t>
            </a:r>
          </a:p>
        </p:txBody>
      </p:sp>
      <p:sp>
        <p:nvSpPr>
          <p:cNvPr id="22531" name="Rectangle 3"/>
          <p:cNvSpPr>
            <a:spLocks noGrp="1" noChangeArrowheads="1"/>
          </p:cNvSpPr>
          <p:nvPr>
            <p:ph type="body" idx="1"/>
          </p:nvPr>
        </p:nvSpPr>
        <p:spPr>
          <a:xfrm>
            <a:off x="685800" y="2492375"/>
            <a:ext cx="7772400" cy="3603625"/>
          </a:xfrm>
        </p:spPr>
        <p:txBody>
          <a:bodyPr/>
          <a:lstStyle/>
          <a:p>
            <a:pPr eaLnBrk="1" hangingPunct="1">
              <a:buFont typeface="Monotype Sorts" pitchFamily="2" charset="2"/>
              <a:buNone/>
              <a:defRPr/>
            </a:pPr>
            <a:r>
              <a:rPr lang="el-GR" altLang="el-GR" dirty="0" smtClean="0"/>
              <a:t>   </a:t>
            </a:r>
            <a:r>
              <a:rPr lang="el-GR" altLang="el-GR" sz="4000" dirty="0" smtClean="0">
                <a:effectLst/>
              </a:rPr>
              <a:t>Η ασθένεια εκείνη για την οποία δεν υπάρχει γνωστή αιτιολογία.</a:t>
            </a:r>
          </a:p>
        </p:txBody>
      </p:sp>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19458" name="Θέση αριθμού διαφάνειας 5"/>
          <p:cNvSpPr>
            <a:spLocks noGrp="1"/>
          </p:cNvSpPr>
          <p:nvPr>
            <p:ph type="sldNum" sz="quarter" idx="12"/>
          </p:nvPr>
        </p:nvSpPr>
        <p:spPr>
          <a:noFill/>
        </p:spPr>
        <p:txBody>
          <a:bodyPr/>
          <a:lstStyle>
            <a:lvl1pPr eaLnBrk="0" hangingPunct="0">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eaLnBrk="0" hangingPunct="0">
              <a:spcBef>
                <a:spcPct val="20000"/>
              </a:spcBef>
              <a:buClr>
                <a:schemeClr val="folHlink"/>
              </a:buClr>
              <a:buChar char="–"/>
              <a:defRPr kumimoji="1" sz="2800">
                <a:solidFill>
                  <a:schemeClr val="tx1"/>
                </a:solidFill>
                <a:latin typeface="Tahoma" panose="020B0604030504040204" pitchFamily="34" charset="0"/>
              </a:defRPr>
            </a:lvl2pPr>
            <a:lvl3pPr marL="1143000" indent="-228600" eaLnBrk="0" hangingPunct="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eaLnBrk="0" hangingPunct="0">
              <a:spcBef>
                <a:spcPct val="20000"/>
              </a:spcBef>
              <a:buChar char="–"/>
              <a:defRPr kumimoji="1" sz="2000">
                <a:solidFill>
                  <a:schemeClr val="tx1"/>
                </a:solidFill>
                <a:latin typeface="Tahoma" panose="020B0604030504040204" pitchFamily="34" charset="0"/>
              </a:defRPr>
            </a:lvl4pPr>
            <a:lvl5pPr marL="2057400" indent="-228600" eaLnBrk="0" hangingPunct="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spcBef>
                <a:spcPct val="50000"/>
              </a:spcBef>
              <a:buClrTx/>
              <a:buSzTx/>
              <a:buFontTx/>
              <a:buNone/>
            </a:pPr>
            <a:fld id="{678BDDF1-0653-488D-856E-B8E91F0E949B}" type="slidenum">
              <a:rPr kumimoji="0" lang="el-GR" altLang="el-GR" sz="1400">
                <a:latin typeface="Times New Roman" panose="02020603050405020304" pitchFamily="18" charset="0"/>
              </a:rPr>
              <a:pPr>
                <a:spcBef>
                  <a:spcPct val="50000"/>
                </a:spcBef>
                <a:buClrTx/>
                <a:buSzTx/>
                <a:buFontTx/>
                <a:buNone/>
              </a:pPr>
              <a:t>21</a:t>
            </a:fld>
            <a:endParaRPr kumimoji="0" lang="el-GR" altLang="el-GR" sz="1400">
              <a:latin typeface="Times New Roman" panose="02020603050405020304" pitchFamily="18" charset="0"/>
            </a:endParaRPr>
          </a:p>
        </p:txBody>
      </p:sp>
    </p:spTree>
    <p:custDataLst>
      <p:tags r:id="rId1"/>
    </p:custDataLst>
    <p:extLst>
      <p:ext uri="{BB962C8B-B14F-4D97-AF65-F5344CB8AC3E}">
        <p14:creationId xmlns:p14="http://schemas.microsoft.com/office/powerpoint/2010/main" val="692579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79512" y="188640"/>
            <a:ext cx="8856984" cy="5472608"/>
          </a:xfrm>
        </p:spPr>
        <p:txBody>
          <a:bodyPr/>
          <a:lstStyle/>
          <a:p>
            <a:pPr eaLnBrk="1" hangingPunct="1"/>
            <a:r>
              <a:rPr lang="el-GR" altLang="el-GR" dirty="0" smtClean="0">
                <a:effectLst/>
              </a:rPr>
              <a:t>Μερικές ασθένειες                               είναι </a:t>
            </a:r>
            <a:r>
              <a:rPr lang="el-GR" altLang="el-GR" b="1" dirty="0" smtClean="0">
                <a:effectLst/>
              </a:rPr>
              <a:t>κληρονομικές</a:t>
            </a:r>
            <a:r>
              <a:rPr lang="el-GR" altLang="el-GR" dirty="0" smtClean="0">
                <a:effectLst/>
              </a:rPr>
              <a:t> (γενετικές) </a:t>
            </a:r>
            <a:br>
              <a:rPr lang="el-GR" altLang="el-GR" dirty="0" smtClean="0">
                <a:effectLst/>
              </a:rPr>
            </a:br>
            <a:r>
              <a:rPr lang="el-GR" altLang="el-GR" dirty="0" smtClean="0">
                <a:effectLst/>
              </a:rPr>
              <a:t>ή </a:t>
            </a:r>
            <a:r>
              <a:rPr lang="el-GR" altLang="el-GR" b="1" dirty="0" smtClean="0">
                <a:effectLst/>
              </a:rPr>
              <a:t>συγγενείς </a:t>
            </a:r>
            <a:r>
              <a:rPr lang="el-GR" altLang="el-GR" b="1" i="1" dirty="0" smtClean="0">
                <a:effectLst/>
              </a:rPr>
              <a:t> </a:t>
            </a:r>
            <a:r>
              <a:rPr lang="el-GR" altLang="el-GR" dirty="0" smtClean="0">
                <a:effectLst/>
              </a:rPr>
              <a:t>(υπάρχουν κατά τη γέννηση).</a:t>
            </a:r>
          </a:p>
        </p:txBody>
      </p:sp>
      <p:pic>
        <p:nvPicPr>
          <p:cNvPr id="5" name="Εικόνα 4"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5704912"/>
            <a:ext cx="576065" cy="651438"/>
          </a:xfrm>
          <a:prstGeom prst="rect">
            <a:avLst/>
          </a:prstGeom>
          <a:scene3d>
            <a:camera prst="isometricOffAxis1Right"/>
            <a:lightRig rig="threePt" dir="t"/>
          </a:scene3d>
        </p:spPr>
      </p:pic>
      <p:sp>
        <p:nvSpPr>
          <p:cNvPr id="4"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20482" name="Θέση αριθμού διαφάνειας 5"/>
          <p:cNvSpPr>
            <a:spLocks noGrp="1"/>
          </p:cNvSpPr>
          <p:nvPr>
            <p:ph type="sldNum" sz="quarter" idx="12"/>
          </p:nvPr>
        </p:nvSpPr>
        <p:spPr>
          <a:noFill/>
        </p:spPr>
        <p:txBody>
          <a:bodyPr/>
          <a:lstStyle>
            <a:lvl1pPr eaLnBrk="0" hangingPunct="0">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eaLnBrk="0" hangingPunct="0">
              <a:spcBef>
                <a:spcPct val="20000"/>
              </a:spcBef>
              <a:buClr>
                <a:schemeClr val="folHlink"/>
              </a:buClr>
              <a:buChar char="–"/>
              <a:defRPr kumimoji="1" sz="2800">
                <a:solidFill>
                  <a:schemeClr val="tx1"/>
                </a:solidFill>
                <a:latin typeface="Tahoma" panose="020B0604030504040204" pitchFamily="34" charset="0"/>
              </a:defRPr>
            </a:lvl2pPr>
            <a:lvl3pPr marL="1143000" indent="-228600" eaLnBrk="0" hangingPunct="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eaLnBrk="0" hangingPunct="0">
              <a:spcBef>
                <a:spcPct val="20000"/>
              </a:spcBef>
              <a:buChar char="–"/>
              <a:defRPr kumimoji="1" sz="2000">
                <a:solidFill>
                  <a:schemeClr val="tx1"/>
                </a:solidFill>
                <a:latin typeface="Tahoma" panose="020B0604030504040204" pitchFamily="34" charset="0"/>
              </a:defRPr>
            </a:lvl4pPr>
            <a:lvl5pPr marL="2057400" indent="-228600" eaLnBrk="0" hangingPunct="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spcBef>
                <a:spcPct val="50000"/>
              </a:spcBef>
              <a:buClrTx/>
              <a:buSzTx/>
              <a:buFontTx/>
              <a:buNone/>
            </a:pPr>
            <a:fld id="{A2A8D269-413B-4CF3-A018-2BA9913E4726}" type="slidenum">
              <a:rPr kumimoji="0" lang="el-GR" altLang="el-GR" sz="1400">
                <a:latin typeface="Times New Roman" panose="02020603050405020304" pitchFamily="18" charset="0"/>
              </a:rPr>
              <a:pPr>
                <a:spcBef>
                  <a:spcPct val="50000"/>
                </a:spcBef>
                <a:buClrTx/>
                <a:buSzTx/>
                <a:buFontTx/>
                <a:buNone/>
              </a:pPr>
              <a:t>22</a:t>
            </a:fld>
            <a:endParaRPr kumimoji="0" lang="el-GR" altLang="el-GR" sz="1400">
              <a:latin typeface="Times New Roman" panose="02020603050405020304" pitchFamily="18" charset="0"/>
            </a:endParaRPr>
          </a:p>
        </p:txBody>
      </p:sp>
    </p:spTree>
    <p:custDataLst>
      <p:tags r:id="rId1"/>
    </p:custDataLst>
    <p:extLst>
      <p:ext uri="{BB962C8B-B14F-4D97-AF65-F5344CB8AC3E}">
        <p14:creationId xmlns:p14="http://schemas.microsoft.com/office/powerpoint/2010/main" val="905991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39900" y="0"/>
            <a:ext cx="6096000" cy="1600200"/>
          </a:xfrm>
        </p:spPr>
        <p:txBody>
          <a:bodyPr/>
          <a:lstStyle/>
          <a:p>
            <a:pPr eaLnBrk="1" hangingPunct="1">
              <a:defRPr/>
            </a:pPr>
            <a:r>
              <a:rPr lang="el-GR" altLang="el-GR" sz="4800" b="1" dirty="0" smtClean="0"/>
              <a:t>Συμπεριφορά  Υγείας</a:t>
            </a:r>
          </a:p>
        </p:txBody>
      </p:sp>
      <p:sp>
        <p:nvSpPr>
          <p:cNvPr id="21508" name="Rectangle 3"/>
          <p:cNvSpPr>
            <a:spLocks noGrp="1" noChangeArrowheads="1"/>
          </p:cNvSpPr>
          <p:nvPr>
            <p:ph type="body" idx="1"/>
          </p:nvPr>
        </p:nvSpPr>
        <p:spPr>
          <a:xfrm>
            <a:off x="755650" y="1981200"/>
            <a:ext cx="8064500" cy="4114800"/>
          </a:xfrm>
        </p:spPr>
        <p:txBody>
          <a:bodyPr/>
          <a:lstStyle/>
          <a:p>
            <a:pPr eaLnBrk="1" hangingPunct="1"/>
            <a:r>
              <a:rPr lang="el-GR" altLang="el-GR" sz="2800" b="1" dirty="0" smtClean="0">
                <a:effectLst/>
              </a:rPr>
              <a:t>Ορίζεται  η ενέργεια η οποία πραγματοποιείται προκειμένου: </a:t>
            </a:r>
          </a:p>
          <a:p>
            <a:pPr lvl="1">
              <a:buClr>
                <a:schemeClr val="tx1"/>
              </a:buClr>
              <a:buFont typeface="Wingdings" panose="05000000000000000000" pitchFamily="2" charset="2"/>
              <a:buChar char="Ø"/>
            </a:pPr>
            <a:r>
              <a:rPr lang="el-GR" altLang="el-GR" sz="2400" b="1" dirty="0" smtClean="0">
                <a:effectLst/>
              </a:rPr>
              <a:t> να προαχθεί η υγεία.</a:t>
            </a:r>
          </a:p>
          <a:p>
            <a:pPr lvl="1">
              <a:buClr>
                <a:schemeClr val="tx1"/>
              </a:buClr>
              <a:buFont typeface="Wingdings" panose="05000000000000000000" pitchFamily="2" charset="2"/>
              <a:buChar char="Ø"/>
            </a:pPr>
            <a:r>
              <a:rPr lang="en-US" altLang="el-GR" sz="2400" b="1" dirty="0" smtClean="0">
                <a:effectLst/>
              </a:rPr>
              <a:t> </a:t>
            </a:r>
            <a:r>
              <a:rPr lang="el-GR" altLang="el-GR" sz="2400" b="1" dirty="0" smtClean="0">
                <a:effectLst/>
              </a:rPr>
              <a:t>να προληφθεί η ασθένεια. </a:t>
            </a:r>
          </a:p>
          <a:p>
            <a:pPr lvl="1">
              <a:buClr>
                <a:schemeClr val="tx1"/>
              </a:buClr>
              <a:buFont typeface="Wingdings" panose="05000000000000000000" pitchFamily="2" charset="2"/>
              <a:buChar char="Ø"/>
            </a:pPr>
            <a:r>
              <a:rPr lang="en-US" altLang="el-GR" sz="2400" b="1" dirty="0" smtClean="0">
                <a:effectLst/>
              </a:rPr>
              <a:t> </a:t>
            </a:r>
            <a:r>
              <a:rPr lang="el-GR" altLang="el-GR" sz="2400" b="1" dirty="0" smtClean="0">
                <a:effectLst/>
              </a:rPr>
              <a:t>ή να διαγνωσθεί η ασθένεια σε ένα πρόωρο </a:t>
            </a:r>
            <a:r>
              <a:rPr lang="el-GR" altLang="el-GR" sz="2400" b="1" dirty="0" err="1" smtClean="0">
                <a:effectLst/>
              </a:rPr>
              <a:t>ασυμπτωματικό</a:t>
            </a:r>
            <a:r>
              <a:rPr lang="el-GR" altLang="el-GR" sz="2400" b="1" dirty="0" smtClean="0">
                <a:effectLst/>
              </a:rPr>
              <a:t> στάδιο.</a:t>
            </a:r>
          </a:p>
        </p:txBody>
      </p:sp>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21506" name="Θέση αριθμού διαφάνειας 5"/>
          <p:cNvSpPr>
            <a:spLocks noGrp="1"/>
          </p:cNvSpPr>
          <p:nvPr>
            <p:ph type="sldNum" sz="quarter" idx="12"/>
          </p:nvPr>
        </p:nvSpPr>
        <p:spPr>
          <a:noFill/>
        </p:spPr>
        <p:txBody>
          <a:bodyPr/>
          <a:lstStyle>
            <a:lvl1pPr eaLnBrk="0" hangingPunct="0">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eaLnBrk="0" hangingPunct="0">
              <a:spcBef>
                <a:spcPct val="20000"/>
              </a:spcBef>
              <a:buClr>
                <a:schemeClr val="folHlink"/>
              </a:buClr>
              <a:buChar char="–"/>
              <a:defRPr kumimoji="1" sz="2800">
                <a:solidFill>
                  <a:schemeClr val="tx1"/>
                </a:solidFill>
                <a:latin typeface="Tahoma" panose="020B0604030504040204" pitchFamily="34" charset="0"/>
              </a:defRPr>
            </a:lvl2pPr>
            <a:lvl3pPr marL="1143000" indent="-228600" eaLnBrk="0" hangingPunct="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eaLnBrk="0" hangingPunct="0">
              <a:spcBef>
                <a:spcPct val="20000"/>
              </a:spcBef>
              <a:buChar char="–"/>
              <a:defRPr kumimoji="1" sz="2000">
                <a:solidFill>
                  <a:schemeClr val="tx1"/>
                </a:solidFill>
                <a:latin typeface="Tahoma" panose="020B0604030504040204" pitchFamily="34" charset="0"/>
              </a:defRPr>
            </a:lvl4pPr>
            <a:lvl5pPr marL="2057400" indent="-228600" eaLnBrk="0" hangingPunct="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spcBef>
                <a:spcPct val="50000"/>
              </a:spcBef>
              <a:buClrTx/>
              <a:buSzTx/>
              <a:buFontTx/>
              <a:buNone/>
            </a:pPr>
            <a:fld id="{7282F06B-C73B-4E88-B6E6-961EE2F5F554}" type="slidenum">
              <a:rPr kumimoji="0" lang="el-GR" altLang="el-GR" sz="1400">
                <a:latin typeface="Times New Roman" panose="02020603050405020304" pitchFamily="18" charset="0"/>
              </a:rPr>
              <a:pPr>
                <a:spcBef>
                  <a:spcPct val="50000"/>
                </a:spcBef>
                <a:buClrTx/>
                <a:buSzTx/>
                <a:buFontTx/>
                <a:buNone/>
              </a:pPr>
              <a:t>23</a:t>
            </a:fld>
            <a:endParaRPr kumimoji="0" lang="el-GR" altLang="el-GR" sz="1400">
              <a:latin typeface="Times New Roman" panose="02020603050405020304" pitchFamily="18" charset="0"/>
            </a:endParaRPr>
          </a:p>
        </p:txBody>
      </p:sp>
    </p:spTree>
    <p:custDataLst>
      <p:tags r:id="rId1"/>
    </p:custDataLst>
    <p:extLst>
      <p:ext uri="{BB962C8B-B14F-4D97-AF65-F5344CB8AC3E}">
        <p14:creationId xmlns:p14="http://schemas.microsoft.com/office/powerpoint/2010/main" val="748226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68152" y="0"/>
            <a:ext cx="7007696" cy="1600200"/>
          </a:xfrm>
        </p:spPr>
        <p:txBody>
          <a:bodyPr/>
          <a:lstStyle/>
          <a:p>
            <a:pPr eaLnBrk="1" hangingPunct="1">
              <a:defRPr/>
            </a:pPr>
            <a:r>
              <a:rPr lang="el-GR" altLang="el-GR" b="1" dirty="0" smtClean="0"/>
              <a:t>Συμπεριφορά  Ασθένειας</a:t>
            </a:r>
          </a:p>
        </p:txBody>
      </p:sp>
      <p:sp>
        <p:nvSpPr>
          <p:cNvPr id="22532" name="Rectangle 3"/>
          <p:cNvSpPr>
            <a:spLocks noGrp="1" noChangeArrowheads="1"/>
          </p:cNvSpPr>
          <p:nvPr>
            <p:ph type="body" idx="1"/>
          </p:nvPr>
        </p:nvSpPr>
        <p:spPr/>
        <p:txBody>
          <a:bodyPr/>
          <a:lstStyle/>
          <a:p>
            <a:pPr eaLnBrk="1" hangingPunct="1"/>
            <a:r>
              <a:rPr lang="el-GR" altLang="el-GR" b="1" dirty="0" smtClean="0">
                <a:effectLst/>
              </a:rPr>
              <a:t>Ορίζεται οποιαδήποτε δράση αναλαμβάνει το άτομο προκειμένου να:</a:t>
            </a:r>
          </a:p>
          <a:p>
            <a:pPr eaLnBrk="1" hangingPunct="1">
              <a:buClr>
                <a:schemeClr val="tx1"/>
              </a:buClr>
              <a:buFont typeface="Wingdings" panose="05000000000000000000" pitchFamily="2" charset="2"/>
              <a:buChar char="Ø"/>
            </a:pPr>
            <a:r>
              <a:rPr lang="en-US" altLang="el-GR" b="1" dirty="0" smtClean="0">
                <a:effectLst/>
              </a:rPr>
              <a:t> </a:t>
            </a:r>
            <a:r>
              <a:rPr lang="el-GR" altLang="el-GR" b="1" dirty="0" smtClean="0">
                <a:effectLst/>
              </a:rPr>
              <a:t>Καθορίσει την πραγματική </a:t>
            </a:r>
            <a:r>
              <a:rPr lang="en-US" altLang="el-GR" b="1" dirty="0" smtClean="0">
                <a:effectLst/>
              </a:rPr>
              <a:t> </a:t>
            </a:r>
            <a:r>
              <a:rPr lang="el-GR" altLang="el-GR" b="1" dirty="0" smtClean="0">
                <a:effectLst/>
              </a:rPr>
              <a:t>κατάσταση της υγείας του.</a:t>
            </a:r>
          </a:p>
          <a:p>
            <a:pPr eaLnBrk="1" hangingPunct="1">
              <a:buClr>
                <a:schemeClr val="tx1"/>
              </a:buClr>
              <a:buFont typeface="Wingdings" panose="05000000000000000000" pitchFamily="2" charset="2"/>
              <a:buChar char="Ø"/>
            </a:pPr>
            <a:r>
              <a:rPr lang="el-GR" altLang="el-GR" b="1" dirty="0" smtClean="0">
                <a:effectLst/>
              </a:rPr>
              <a:t> Αναζητήσει την κατάλληλη θεραπεία για ένα πρόβλημα υγείας.</a:t>
            </a:r>
          </a:p>
        </p:txBody>
      </p:sp>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22530" name="Θέση αριθμού διαφάνειας 5"/>
          <p:cNvSpPr>
            <a:spLocks noGrp="1"/>
          </p:cNvSpPr>
          <p:nvPr>
            <p:ph type="sldNum" sz="quarter" idx="12"/>
          </p:nvPr>
        </p:nvSpPr>
        <p:spPr>
          <a:noFill/>
        </p:spPr>
        <p:txBody>
          <a:bodyPr/>
          <a:lstStyle>
            <a:lvl1pPr eaLnBrk="0" hangingPunct="0">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eaLnBrk="0" hangingPunct="0">
              <a:spcBef>
                <a:spcPct val="20000"/>
              </a:spcBef>
              <a:buClr>
                <a:schemeClr val="folHlink"/>
              </a:buClr>
              <a:buChar char="–"/>
              <a:defRPr kumimoji="1" sz="2800">
                <a:solidFill>
                  <a:schemeClr val="tx1"/>
                </a:solidFill>
                <a:latin typeface="Tahoma" panose="020B0604030504040204" pitchFamily="34" charset="0"/>
              </a:defRPr>
            </a:lvl2pPr>
            <a:lvl3pPr marL="1143000" indent="-228600" eaLnBrk="0" hangingPunct="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eaLnBrk="0" hangingPunct="0">
              <a:spcBef>
                <a:spcPct val="20000"/>
              </a:spcBef>
              <a:buChar char="–"/>
              <a:defRPr kumimoji="1" sz="2000">
                <a:solidFill>
                  <a:schemeClr val="tx1"/>
                </a:solidFill>
                <a:latin typeface="Tahoma" panose="020B0604030504040204" pitchFamily="34" charset="0"/>
              </a:defRPr>
            </a:lvl4pPr>
            <a:lvl5pPr marL="2057400" indent="-228600" eaLnBrk="0" hangingPunct="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spcBef>
                <a:spcPct val="50000"/>
              </a:spcBef>
              <a:buClrTx/>
              <a:buSzTx/>
              <a:buFontTx/>
              <a:buNone/>
            </a:pPr>
            <a:fld id="{43C7FC65-7244-4BF4-A806-7ADE0B5B55B8}" type="slidenum">
              <a:rPr kumimoji="0" lang="el-GR" altLang="el-GR" sz="1400">
                <a:latin typeface="Times New Roman" panose="02020603050405020304" pitchFamily="18" charset="0"/>
              </a:rPr>
              <a:pPr>
                <a:spcBef>
                  <a:spcPct val="50000"/>
                </a:spcBef>
                <a:buClrTx/>
                <a:buSzTx/>
                <a:buFontTx/>
                <a:buNone/>
              </a:pPr>
              <a:t>24</a:t>
            </a:fld>
            <a:endParaRPr kumimoji="0" lang="el-GR" altLang="el-GR" sz="1400">
              <a:latin typeface="Times New Roman" panose="02020603050405020304" pitchFamily="18" charset="0"/>
            </a:endParaRPr>
          </a:p>
        </p:txBody>
      </p:sp>
    </p:spTree>
    <p:custDataLst>
      <p:tags r:id="rId1"/>
    </p:custDataLst>
    <p:extLst>
      <p:ext uri="{BB962C8B-B14F-4D97-AF65-F5344CB8AC3E}">
        <p14:creationId xmlns:p14="http://schemas.microsoft.com/office/powerpoint/2010/main" val="20114460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1752600"/>
          </a:xfrm>
        </p:spPr>
        <p:txBody>
          <a:bodyPr/>
          <a:lstStyle/>
          <a:p>
            <a:pPr eaLnBrk="1" hangingPunct="1">
              <a:defRPr/>
            </a:pPr>
            <a:r>
              <a:rPr lang="el-GR" altLang="el-GR" sz="3600" b="1" dirty="0" smtClean="0"/>
              <a:t>Η Επίδραση της Κουλτούρας </a:t>
            </a:r>
            <a:br>
              <a:rPr lang="el-GR" altLang="el-GR" sz="3600" b="1" dirty="0" smtClean="0"/>
            </a:br>
            <a:r>
              <a:rPr lang="el-GR" altLang="el-GR" sz="3600" b="1" dirty="0" smtClean="0"/>
              <a:t>στην Αντίληψη της Υγείας και της Ασθένειας</a:t>
            </a:r>
          </a:p>
        </p:txBody>
      </p:sp>
      <p:sp>
        <p:nvSpPr>
          <p:cNvPr id="23556" name="Rectangle 3"/>
          <p:cNvSpPr>
            <a:spLocks noGrp="1" noChangeArrowheads="1"/>
          </p:cNvSpPr>
          <p:nvPr>
            <p:ph type="body" idx="1"/>
          </p:nvPr>
        </p:nvSpPr>
        <p:spPr>
          <a:xfrm>
            <a:off x="0" y="2209800"/>
            <a:ext cx="9144000" cy="4648200"/>
          </a:xfrm>
        </p:spPr>
        <p:txBody>
          <a:bodyPr/>
          <a:lstStyle/>
          <a:p>
            <a:pPr eaLnBrk="1" hangingPunct="1"/>
            <a:r>
              <a:rPr lang="el-GR" altLang="el-GR" sz="2800" b="1" dirty="0" smtClean="0">
                <a:effectLst/>
              </a:rPr>
              <a:t>Ανάμεσα στις εθνικότητες και φυλές υπάρχουν διαφορές στις αξίες και τα έθιμα. </a:t>
            </a:r>
          </a:p>
          <a:p>
            <a:pPr eaLnBrk="1" hangingPunct="1"/>
            <a:r>
              <a:rPr lang="el-GR" altLang="el-GR" sz="2800" b="1" dirty="0" smtClean="0">
                <a:effectLst/>
              </a:rPr>
              <a:t>Οι αντιλήψεις και τα θρησκευτικά πιστεύω επηρεάζουν π.χ. διατροφικές συνήθειες, ανοσοποίηση, συμπεριφορές υγείας και ασθένειας.</a:t>
            </a:r>
          </a:p>
          <a:p>
            <a:pPr eaLnBrk="1" hangingPunct="1"/>
            <a:r>
              <a:rPr lang="el-GR" altLang="el-GR" sz="2800" b="1" dirty="0" smtClean="0">
                <a:effectLst/>
              </a:rPr>
              <a:t>Ο νοσηλευτής  /</a:t>
            </a:r>
            <a:r>
              <a:rPr lang="el-GR" altLang="el-GR" sz="2800" b="1" dirty="0" err="1" smtClean="0">
                <a:effectLst/>
              </a:rPr>
              <a:t>τρια</a:t>
            </a:r>
            <a:r>
              <a:rPr lang="el-GR" altLang="el-GR" sz="2800" b="1" dirty="0" smtClean="0">
                <a:effectLst/>
              </a:rPr>
              <a:t> πρέπει να λαμβάνει σοβαρά υπόψη τις νοοτροπίες, ιδιαιτερότητες των πολιτισμικών ομάδων.</a:t>
            </a:r>
          </a:p>
        </p:txBody>
      </p:sp>
      <p:pic>
        <p:nvPicPr>
          <p:cNvPr id="6" name="Εικόνα 5"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5704912"/>
            <a:ext cx="576065" cy="651438"/>
          </a:xfrm>
          <a:prstGeom prst="rect">
            <a:avLst/>
          </a:prstGeom>
          <a:scene3d>
            <a:camera prst="isometricOffAxis1Right"/>
            <a:lightRig rig="threePt" dir="t"/>
          </a:scene3d>
        </p:spPr>
      </p:pic>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23554" name="Θέση αριθμού διαφάνειας 5"/>
          <p:cNvSpPr>
            <a:spLocks noGrp="1"/>
          </p:cNvSpPr>
          <p:nvPr>
            <p:ph type="sldNum" sz="quarter" idx="12"/>
          </p:nvPr>
        </p:nvSpPr>
        <p:spPr>
          <a:noFill/>
        </p:spPr>
        <p:txBody>
          <a:bodyPr/>
          <a:lstStyle>
            <a:lvl1pPr eaLnBrk="0" hangingPunct="0">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eaLnBrk="0" hangingPunct="0">
              <a:spcBef>
                <a:spcPct val="20000"/>
              </a:spcBef>
              <a:buClr>
                <a:schemeClr val="folHlink"/>
              </a:buClr>
              <a:buChar char="–"/>
              <a:defRPr kumimoji="1" sz="2800">
                <a:solidFill>
                  <a:schemeClr val="tx1"/>
                </a:solidFill>
                <a:latin typeface="Tahoma" panose="020B0604030504040204" pitchFamily="34" charset="0"/>
              </a:defRPr>
            </a:lvl2pPr>
            <a:lvl3pPr marL="1143000" indent="-228600" eaLnBrk="0" hangingPunct="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eaLnBrk="0" hangingPunct="0">
              <a:spcBef>
                <a:spcPct val="20000"/>
              </a:spcBef>
              <a:buChar char="–"/>
              <a:defRPr kumimoji="1" sz="2000">
                <a:solidFill>
                  <a:schemeClr val="tx1"/>
                </a:solidFill>
                <a:latin typeface="Tahoma" panose="020B0604030504040204" pitchFamily="34" charset="0"/>
              </a:defRPr>
            </a:lvl4pPr>
            <a:lvl5pPr marL="2057400" indent="-228600" eaLnBrk="0" hangingPunct="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spcBef>
                <a:spcPct val="50000"/>
              </a:spcBef>
              <a:buClrTx/>
              <a:buSzTx/>
              <a:buFontTx/>
              <a:buNone/>
            </a:pPr>
            <a:fld id="{01BCC523-D3B8-4E5E-B1C8-FAE45DB9BC5B}" type="slidenum">
              <a:rPr kumimoji="0" lang="el-GR" altLang="el-GR" sz="1400">
                <a:latin typeface="Times New Roman" panose="02020603050405020304" pitchFamily="18" charset="0"/>
              </a:rPr>
              <a:pPr>
                <a:spcBef>
                  <a:spcPct val="50000"/>
                </a:spcBef>
                <a:buClrTx/>
                <a:buSzTx/>
                <a:buFontTx/>
                <a:buNone/>
              </a:pPr>
              <a:t>25</a:t>
            </a:fld>
            <a:endParaRPr kumimoji="0" lang="el-GR" altLang="el-GR" sz="1400">
              <a:latin typeface="Times New Roman" panose="02020603050405020304" pitchFamily="18" charset="0"/>
            </a:endParaRPr>
          </a:p>
        </p:txBody>
      </p:sp>
    </p:spTree>
    <p:custDataLst>
      <p:tags r:id="rId1"/>
    </p:custDataLst>
    <p:extLst>
      <p:ext uri="{BB962C8B-B14F-4D97-AF65-F5344CB8AC3E}">
        <p14:creationId xmlns:p14="http://schemas.microsoft.com/office/powerpoint/2010/main" val="16344832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l-GR" altLang="el-GR" sz="4800" b="1" dirty="0" smtClean="0"/>
              <a:t>Ολιστική Προσέγγιση</a:t>
            </a:r>
          </a:p>
        </p:txBody>
      </p:sp>
      <p:sp>
        <p:nvSpPr>
          <p:cNvPr id="24580" name="Rectangle 3"/>
          <p:cNvSpPr>
            <a:spLocks noGrp="1" noChangeArrowheads="1"/>
          </p:cNvSpPr>
          <p:nvPr>
            <p:ph type="body" idx="1"/>
          </p:nvPr>
        </p:nvSpPr>
        <p:spPr>
          <a:xfrm>
            <a:off x="0" y="1981200"/>
            <a:ext cx="7740650" cy="4876800"/>
          </a:xfrm>
        </p:spPr>
        <p:txBody>
          <a:bodyPr/>
          <a:lstStyle/>
          <a:p>
            <a:pPr eaLnBrk="1" hangingPunct="1">
              <a:lnSpc>
                <a:spcPct val="90000"/>
              </a:lnSpc>
            </a:pPr>
            <a:r>
              <a:rPr lang="el-GR" altLang="el-GR" sz="3600" dirty="0" smtClean="0">
                <a:effectLst/>
              </a:rPr>
              <a:t>Λαμβάνονται υπόψη οι βιολογικές , ψυχολογικές, κοινωνιολογικές και πνευματικές απόψεις και ανάγκες του ατόμου.</a:t>
            </a:r>
          </a:p>
        </p:txBody>
      </p:sp>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24578" name="Θέση αριθμού διαφάνειας 5"/>
          <p:cNvSpPr>
            <a:spLocks noGrp="1"/>
          </p:cNvSpPr>
          <p:nvPr>
            <p:ph type="sldNum" sz="quarter" idx="12"/>
          </p:nvPr>
        </p:nvSpPr>
        <p:spPr>
          <a:noFill/>
        </p:spPr>
        <p:txBody>
          <a:bodyPr/>
          <a:lstStyle>
            <a:lvl1pPr eaLnBrk="0" hangingPunct="0">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eaLnBrk="0" hangingPunct="0">
              <a:spcBef>
                <a:spcPct val="20000"/>
              </a:spcBef>
              <a:buClr>
                <a:schemeClr val="folHlink"/>
              </a:buClr>
              <a:buChar char="–"/>
              <a:defRPr kumimoji="1" sz="2800">
                <a:solidFill>
                  <a:schemeClr val="tx1"/>
                </a:solidFill>
                <a:latin typeface="Tahoma" panose="020B0604030504040204" pitchFamily="34" charset="0"/>
              </a:defRPr>
            </a:lvl2pPr>
            <a:lvl3pPr marL="1143000" indent="-228600" eaLnBrk="0" hangingPunct="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eaLnBrk="0" hangingPunct="0">
              <a:spcBef>
                <a:spcPct val="20000"/>
              </a:spcBef>
              <a:buChar char="–"/>
              <a:defRPr kumimoji="1" sz="2000">
                <a:solidFill>
                  <a:schemeClr val="tx1"/>
                </a:solidFill>
                <a:latin typeface="Tahoma" panose="020B0604030504040204" pitchFamily="34" charset="0"/>
              </a:defRPr>
            </a:lvl4pPr>
            <a:lvl5pPr marL="2057400" indent="-228600" eaLnBrk="0" hangingPunct="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spcBef>
                <a:spcPct val="50000"/>
              </a:spcBef>
              <a:buClrTx/>
              <a:buSzTx/>
              <a:buFontTx/>
              <a:buNone/>
            </a:pPr>
            <a:fld id="{DEE41186-594E-4C89-9B0B-BB6285C7EBE9}" type="slidenum">
              <a:rPr kumimoji="0" lang="el-GR" altLang="el-GR" sz="1400">
                <a:latin typeface="Times New Roman" panose="02020603050405020304" pitchFamily="18" charset="0"/>
              </a:rPr>
              <a:pPr>
                <a:spcBef>
                  <a:spcPct val="50000"/>
                </a:spcBef>
                <a:buClrTx/>
                <a:buSzTx/>
                <a:buFontTx/>
                <a:buNone/>
              </a:pPr>
              <a:t>26</a:t>
            </a:fld>
            <a:endParaRPr kumimoji="0" lang="el-GR" altLang="el-GR" sz="1400">
              <a:latin typeface="Times New Roman" panose="02020603050405020304" pitchFamily="18" charset="0"/>
            </a:endParaRPr>
          </a:p>
        </p:txBody>
      </p:sp>
    </p:spTree>
    <p:custDataLst>
      <p:tags r:id="rId1"/>
    </p:custDataLst>
    <p:extLst>
      <p:ext uri="{BB962C8B-B14F-4D97-AF65-F5344CB8AC3E}">
        <p14:creationId xmlns:p14="http://schemas.microsoft.com/office/powerpoint/2010/main" val="1859519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81000"/>
            <a:ext cx="8458200" cy="1143000"/>
          </a:xfrm>
        </p:spPr>
        <p:txBody>
          <a:bodyPr>
            <a:normAutofit fontScale="90000"/>
          </a:bodyPr>
          <a:lstStyle/>
          <a:p>
            <a:pPr eaLnBrk="1" hangingPunct="1">
              <a:defRPr/>
            </a:pPr>
            <a:r>
              <a:rPr lang="el-GR" altLang="el-GR" b="1" dirty="0" smtClean="0"/>
              <a:t>1. Βασικές Αρχές</a:t>
            </a:r>
            <a:br>
              <a:rPr lang="el-GR" altLang="el-GR" b="1" dirty="0" smtClean="0"/>
            </a:br>
            <a:r>
              <a:rPr lang="el-GR" altLang="el-GR" b="1" dirty="0" smtClean="0"/>
              <a:t> της Ολιστικής Προσέγγισης </a:t>
            </a:r>
          </a:p>
        </p:txBody>
      </p:sp>
      <p:sp>
        <p:nvSpPr>
          <p:cNvPr id="25604" name="Rectangle 3"/>
          <p:cNvSpPr>
            <a:spLocks noGrp="1" noChangeArrowheads="1"/>
          </p:cNvSpPr>
          <p:nvPr>
            <p:ph type="body" idx="1"/>
          </p:nvPr>
        </p:nvSpPr>
        <p:spPr>
          <a:xfrm>
            <a:off x="971550" y="2276475"/>
            <a:ext cx="8172450" cy="4581525"/>
          </a:xfrm>
        </p:spPr>
        <p:txBody>
          <a:bodyPr/>
          <a:lstStyle/>
          <a:p>
            <a:pPr eaLnBrk="1" hangingPunct="1"/>
            <a:r>
              <a:rPr lang="el-GR" altLang="el-GR" sz="2800" b="1" dirty="0" smtClean="0">
                <a:effectLst/>
              </a:rPr>
              <a:t>Κάθε άτομο αποτελεί μια μοναδική ολότητα σώματος, μυαλού και πνεύματος και το ενοποιημένο σύνολο δεν είναι απλά το άθροισμα των επιμέρους. </a:t>
            </a:r>
          </a:p>
          <a:p>
            <a:pPr eaLnBrk="1" hangingPunct="1"/>
            <a:r>
              <a:rPr lang="el-GR" altLang="el-GR" sz="2800" b="1" dirty="0" smtClean="0">
                <a:effectLst/>
              </a:rPr>
              <a:t>Η αλλαγή σε μια πτυχή της ζωής του ατόμου προκαλεί αλλαγή σε κάθε πτυχή  της ύπαρξής του και διαφοροποιεί την ποιότητα του συνόλου.</a:t>
            </a:r>
          </a:p>
        </p:txBody>
      </p:sp>
      <p:sp>
        <p:nvSpPr>
          <p:cNvPr id="5"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25602" name="Θέση αριθμού διαφάνειας 5"/>
          <p:cNvSpPr>
            <a:spLocks noGrp="1"/>
          </p:cNvSpPr>
          <p:nvPr>
            <p:ph type="sldNum" sz="quarter" idx="12"/>
          </p:nvPr>
        </p:nvSpPr>
        <p:spPr>
          <a:noFill/>
        </p:spPr>
        <p:txBody>
          <a:bodyPr/>
          <a:lstStyle>
            <a:lvl1pPr eaLnBrk="0" hangingPunct="0">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eaLnBrk="0" hangingPunct="0">
              <a:spcBef>
                <a:spcPct val="20000"/>
              </a:spcBef>
              <a:buClr>
                <a:schemeClr val="folHlink"/>
              </a:buClr>
              <a:buChar char="–"/>
              <a:defRPr kumimoji="1" sz="2800">
                <a:solidFill>
                  <a:schemeClr val="tx1"/>
                </a:solidFill>
                <a:latin typeface="Tahoma" panose="020B0604030504040204" pitchFamily="34" charset="0"/>
              </a:defRPr>
            </a:lvl2pPr>
            <a:lvl3pPr marL="1143000" indent="-228600" eaLnBrk="0" hangingPunct="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eaLnBrk="0" hangingPunct="0">
              <a:spcBef>
                <a:spcPct val="20000"/>
              </a:spcBef>
              <a:buChar char="–"/>
              <a:defRPr kumimoji="1" sz="2000">
                <a:solidFill>
                  <a:schemeClr val="tx1"/>
                </a:solidFill>
                <a:latin typeface="Tahoma" panose="020B0604030504040204" pitchFamily="34" charset="0"/>
              </a:defRPr>
            </a:lvl4pPr>
            <a:lvl5pPr marL="2057400" indent="-228600" eaLnBrk="0" hangingPunct="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spcBef>
                <a:spcPct val="50000"/>
              </a:spcBef>
              <a:buClrTx/>
              <a:buSzTx/>
              <a:buFontTx/>
              <a:buNone/>
            </a:pPr>
            <a:fld id="{13D95842-BE3D-469F-8463-6E10E5462674}" type="slidenum">
              <a:rPr kumimoji="0" lang="el-GR" altLang="el-GR" sz="1400">
                <a:latin typeface="Times New Roman" panose="02020603050405020304" pitchFamily="18" charset="0"/>
              </a:rPr>
              <a:pPr>
                <a:spcBef>
                  <a:spcPct val="50000"/>
                </a:spcBef>
                <a:buClrTx/>
                <a:buSzTx/>
                <a:buFontTx/>
                <a:buNone/>
              </a:pPr>
              <a:t>27</a:t>
            </a:fld>
            <a:endParaRPr kumimoji="0" lang="el-GR" altLang="el-GR" sz="1400">
              <a:latin typeface="Times New Roman" panose="02020603050405020304" pitchFamily="18" charset="0"/>
            </a:endParaRPr>
          </a:p>
        </p:txBody>
      </p:sp>
    </p:spTree>
    <p:custDataLst>
      <p:tags r:id="rId1"/>
    </p:custDataLst>
    <p:extLst>
      <p:ext uri="{BB962C8B-B14F-4D97-AF65-F5344CB8AC3E}">
        <p14:creationId xmlns:p14="http://schemas.microsoft.com/office/powerpoint/2010/main" val="31852752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467544" y="260648"/>
            <a:ext cx="8496944" cy="1323439"/>
          </a:xfrm>
          <a:prstGeom prst="rect">
            <a:avLst/>
          </a:prstGeom>
        </p:spPr>
        <p:txBody>
          <a:bodyPr wrap="square">
            <a:spAutoFit/>
          </a:bodyPr>
          <a:lstStyle/>
          <a:p>
            <a:pPr algn="ctr"/>
            <a:r>
              <a:rPr lang="el-GR" altLang="el-GR" sz="4000" b="1" dirty="0" smtClean="0">
                <a:solidFill>
                  <a:prstClr val="black"/>
                </a:solidFill>
                <a:ea typeface="+mj-ea"/>
                <a:cs typeface="+mj-cs"/>
              </a:rPr>
              <a:t>2. </a:t>
            </a:r>
            <a:r>
              <a:rPr lang="el-GR" altLang="el-GR" sz="4000" b="1" dirty="0">
                <a:solidFill>
                  <a:prstClr val="black"/>
                </a:solidFill>
                <a:ea typeface="+mj-ea"/>
                <a:cs typeface="+mj-cs"/>
              </a:rPr>
              <a:t>Βασικές </a:t>
            </a:r>
            <a:r>
              <a:rPr lang="el-GR" altLang="el-GR" sz="4000" b="1" dirty="0" smtClean="0">
                <a:solidFill>
                  <a:prstClr val="black"/>
                </a:solidFill>
                <a:ea typeface="+mj-ea"/>
                <a:cs typeface="+mj-cs"/>
              </a:rPr>
              <a:t>Αρχές                                           της </a:t>
            </a:r>
            <a:r>
              <a:rPr lang="el-GR" altLang="el-GR" sz="4000" b="1" dirty="0">
                <a:solidFill>
                  <a:prstClr val="black"/>
                </a:solidFill>
                <a:ea typeface="+mj-ea"/>
                <a:cs typeface="+mj-cs"/>
              </a:rPr>
              <a:t>Ολιστικής Προσέγγισης </a:t>
            </a:r>
            <a:endParaRPr lang="el-GR" sz="1600" dirty="0"/>
          </a:p>
        </p:txBody>
      </p:sp>
      <p:sp>
        <p:nvSpPr>
          <p:cNvPr id="26627" name="Rectangle 3"/>
          <p:cNvSpPr>
            <a:spLocks noGrp="1" noChangeArrowheads="1"/>
          </p:cNvSpPr>
          <p:nvPr>
            <p:ph type="body" idx="1"/>
          </p:nvPr>
        </p:nvSpPr>
        <p:spPr>
          <a:xfrm>
            <a:off x="323528" y="1844824"/>
            <a:ext cx="8640960" cy="5330825"/>
          </a:xfrm>
        </p:spPr>
        <p:txBody>
          <a:bodyPr>
            <a:normAutofit/>
          </a:bodyPr>
          <a:lstStyle/>
          <a:p>
            <a:pPr eaLnBrk="1" hangingPunct="1"/>
            <a:r>
              <a:rPr lang="el-GR" altLang="el-GR" b="1" dirty="0" smtClean="0">
                <a:effectLst/>
              </a:rPr>
              <a:t>Κάθε άτομο έχει το δυναμικό για ανάπτυξη των γνώσεων και των ικανοτήτων του.  </a:t>
            </a:r>
          </a:p>
          <a:p>
            <a:pPr eaLnBrk="1" hangingPunct="1"/>
            <a:r>
              <a:rPr lang="el-GR" altLang="el-GR" b="1" dirty="0" smtClean="0">
                <a:effectLst/>
              </a:rPr>
              <a:t>Οι άνθρωποι έχουν μια φυσική ροπή προς την υγεία. </a:t>
            </a:r>
          </a:p>
          <a:p>
            <a:pPr eaLnBrk="1" hangingPunct="1"/>
            <a:r>
              <a:rPr lang="el-GR" altLang="el-GR" b="1" dirty="0" smtClean="0">
                <a:effectLst/>
              </a:rPr>
              <a:t>Καθένας από εμάς έχει την ευθύνη για τη δική του καλή κατάσταση υγείας, την ανάρρωσή του και τη φροντίδα του εαυτού του.</a:t>
            </a:r>
          </a:p>
        </p:txBody>
      </p:sp>
      <p:sp>
        <p:nvSpPr>
          <p:cNvPr id="7"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26626" name="Θέση αριθμού διαφάνειας 5"/>
          <p:cNvSpPr>
            <a:spLocks noGrp="1"/>
          </p:cNvSpPr>
          <p:nvPr>
            <p:ph type="sldNum" sz="quarter" idx="12"/>
          </p:nvPr>
        </p:nvSpPr>
        <p:spPr>
          <a:noFill/>
        </p:spPr>
        <p:txBody>
          <a:bodyPr/>
          <a:lstStyle>
            <a:lvl1pPr eaLnBrk="0" hangingPunct="0">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eaLnBrk="0" hangingPunct="0">
              <a:spcBef>
                <a:spcPct val="20000"/>
              </a:spcBef>
              <a:buClr>
                <a:schemeClr val="folHlink"/>
              </a:buClr>
              <a:buChar char="–"/>
              <a:defRPr kumimoji="1" sz="2800">
                <a:solidFill>
                  <a:schemeClr val="tx1"/>
                </a:solidFill>
                <a:latin typeface="Tahoma" panose="020B0604030504040204" pitchFamily="34" charset="0"/>
              </a:defRPr>
            </a:lvl2pPr>
            <a:lvl3pPr marL="1143000" indent="-228600" eaLnBrk="0" hangingPunct="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eaLnBrk="0" hangingPunct="0">
              <a:spcBef>
                <a:spcPct val="20000"/>
              </a:spcBef>
              <a:buChar char="–"/>
              <a:defRPr kumimoji="1" sz="2000">
                <a:solidFill>
                  <a:schemeClr val="tx1"/>
                </a:solidFill>
                <a:latin typeface="Tahoma" panose="020B0604030504040204" pitchFamily="34" charset="0"/>
              </a:defRPr>
            </a:lvl4pPr>
            <a:lvl5pPr marL="2057400" indent="-228600" eaLnBrk="0" hangingPunct="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spcBef>
                <a:spcPct val="50000"/>
              </a:spcBef>
              <a:buClrTx/>
              <a:buSzTx/>
              <a:buFontTx/>
              <a:buNone/>
            </a:pPr>
            <a:fld id="{4FD55466-B084-4053-AC6C-BAFC722689F8}" type="slidenum">
              <a:rPr kumimoji="0" lang="el-GR" altLang="el-GR" sz="1400">
                <a:latin typeface="Times New Roman" panose="02020603050405020304" pitchFamily="18" charset="0"/>
              </a:rPr>
              <a:pPr>
                <a:spcBef>
                  <a:spcPct val="50000"/>
                </a:spcBef>
                <a:buClrTx/>
                <a:buSzTx/>
                <a:buFontTx/>
                <a:buNone/>
              </a:pPr>
              <a:t>28</a:t>
            </a:fld>
            <a:endParaRPr kumimoji="0" lang="el-GR" altLang="el-GR" sz="1400">
              <a:latin typeface="Times New Roman" panose="02020603050405020304" pitchFamily="18" charset="0"/>
            </a:endParaRPr>
          </a:p>
        </p:txBody>
      </p:sp>
      <p:sp>
        <p:nvSpPr>
          <p:cNvPr id="5" name="Τίτλος 4" hidden="1"/>
          <p:cNvSpPr>
            <a:spLocks noGrp="1"/>
          </p:cNvSpPr>
          <p:nvPr>
            <p:ph type="title"/>
            <p:custDataLst>
              <p:tags r:id="rId3"/>
            </p:custDataLst>
          </p:nvPr>
        </p:nvSpPr>
        <p:spPr/>
        <p:txBody>
          <a:bodyPr/>
          <a:lstStyle/>
          <a:p>
            <a:r>
              <a:rPr lang="en-US" smtClean="0"/>
              <a:t>title</a:t>
            </a:r>
            <a:endParaRPr lang="el-GR"/>
          </a:p>
        </p:txBody>
      </p:sp>
    </p:spTree>
    <p:custDataLst>
      <p:tags r:id="rId1"/>
    </p:custDataLst>
    <p:extLst>
      <p:ext uri="{BB962C8B-B14F-4D97-AF65-F5344CB8AC3E}">
        <p14:creationId xmlns:p14="http://schemas.microsoft.com/office/powerpoint/2010/main" val="14426149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90736" y="1844824"/>
            <a:ext cx="8229600" cy="1756792"/>
          </a:xfrm>
        </p:spPr>
        <p:txBody>
          <a:bodyPr>
            <a:noAutofit/>
          </a:bodyPr>
          <a:lstStyle/>
          <a:p>
            <a:pPr>
              <a:lnSpc>
                <a:spcPct val="90000"/>
              </a:lnSpc>
            </a:pPr>
            <a:r>
              <a:rPr lang="el-GR" altLang="el-GR" sz="2800" b="1" dirty="0" smtClean="0">
                <a:effectLst/>
              </a:rPr>
              <a:t>Το κεντρικό μέρος των προσπαθειών ανάρρωσης είναι το άτομο, όχι η ασθένεια ή ο τραυματισμός </a:t>
            </a:r>
            <a:endParaRPr lang="el-GR" altLang="el-GR" sz="2800" b="1" dirty="0" smtClean="0"/>
          </a:p>
          <a:p>
            <a:pPr>
              <a:lnSpc>
                <a:spcPct val="90000"/>
              </a:lnSpc>
            </a:pPr>
            <a:r>
              <a:rPr lang="el-GR" altLang="el-GR" sz="2800" b="1" dirty="0" smtClean="0"/>
              <a:t>Η </a:t>
            </a:r>
            <a:r>
              <a:rPr lang="el-GR" altLang="el-GR" sz="2800" b="1" dirty="0"/>
              <a:t>σχέση μεταξύ των επαγγελματιών υγείας και των ασθενών τους πρέπει να είναι μία σχέση αμοιβαίας συνεργασίας. </a:t>
            </a:r>
          </a:p>
          <a:p>
            <a:pPr>
              <a:lnSpc>
                <a:spcPct val="90000"/>
              </a:lnSpc>
            </a:pPr>
            <a:r>
              <a:rPr lang="el-GR" altLang="el-GR" sz="2800" b="1" dirty="0"/>
              <a:t>Τα πρόσωπα που παρέχουν φροντίδα υγείας παρεμβαίνουν εκ μέρους του ενήλικα ασθενή μόνο όταν ζητηθεί η βοήθειά τους από τον ασθενή ή όταν δεν μπορούν να ικανοποιηθούν οι ανάγκες υγείας.</a:t>
            </a:r>
          </a:p>
          <a:p>
            <a:pPr eaLnBrk="1" hangingPunct="1"/>
            <a:endParaRPr lang="el-GR" altLang="el-GR" sz="2800" b="1" dirty="0" smtClean="0">
              <a:effectLst/>
            </a:endParaRPr>
          </a:p>
          <a:p>
            <a:pPr eaLnBrk="1" hangingPunct="1"/>
            <a:endParaRPr lang="el-GR" altLang="el-GR" sz="2800" b="1" dirty="0" smtClean="0">
              <a:effectLst/>
            </a:endParaRPr>
          </a:p>
        </p:txBody>
      </p:sp>
      <p:sp>
        <p:nvSpPr>
          <p:cNvPr id="2" name="Ορθογώνιο 1"/>
          <p:cNvSpPr/>
          <p:nvPr/>
        </p:nvSpPr>
        <p:spPr>
          <a:xfrm>
            <a:off x="1622425" y="260693"/>
            <a:ext cx="6400800" cy="1323439"/>
          </a:xfrm>
          <a:prstGeom prst="rect">
            <a:avLst/>
          </a:prstGeom>
        </p:spPr>
        <p:txBody>
          <a:bodyPr wrap="square">
            <a:spAutoFit/>
          </a:bodyPr>
          <a:lstStyle/>
          <a:p>
            <a:pPr lvl="0" algn="ctr"/>
            <a:r>
              <a:rPr lang="el-GR" altLang="el-GR" sz="4000" b="1" dirty="0" smtClean="0">
                <a:solidFill>
                  <a:prstClr val="black"/>
                </a:solidFill>
              </a:rPr>
              <a:t>3. </a:t>
            </a:r>
            <a:r>
              <a:rPr lang="el-GR" altLang="el-GR" sz="4000" b="1" dirty="0">
                <a:solidFill>
                  <a:prstClr val="black"/>
                </a:solidFill>
              </a:rPr>
              <a:t>Βασικές Αρχές                                           της Ολιστικής Προσέγγισης </a:t>
            </a:r>
            <a:endParaRPr lang="el-GR" sz="1600" dirty="0">
              <a:solidFill>
                <a:prstClr val="black"/>
              </a:solidFill>
            </a:endParaRPr>
          </a:p>
        </p:txBody>
      </p:sp>
      <p:sp>
        <p:nvSpPr>
          <p:cNvPr id="7"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27650" name="Θέση αριθμού διαφάνειας 5"/>
          <p:cNvSpPr>
            <a:spLocks noGrp="1"/>
          </p:cNvSpPr>
          <p:nvPr>
            <p:ph type="sldNum" sz="quarter" idx="12"/>
          </p:nvPr>
        </p:nvSpPr>
        <p:spPr>
          <a:noFill/>
        </p:spPr>
        <p:txBody>
          <a:bodyPr/>
          <a:lstStyle>
            <a:lvl1pPr eaLnBrk="0" hangingPunct="0">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eaLnBrk="0" hangingPunct="0">
              <a:spcBef>
                <a:spcPct val="20000"/>
              </a:spcBef>
              <a:buClr>
                <a:schemeClr val="folHlink"/>
              </a:buClr>
              <a:buChar char="–"/>
              <a:defRPr kumimoji="1" sz="2800">
                <a:solidFill>
                  <a:schemeClr val="tx1"/>
                </a:solidFill>
                <a:latin typeface="Tahoma" panose="020B0604030504040204" pitchFamily="34" charset="0"/>
              </a:defRPr>
            </a:lvl2pPr>
            <a:lvl3pPr marL="1143000" indent="-228600" eaLnBrk="0" hangingPunct="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eaLnBrk="0" hangingPunct="0">
              <a:spcBef>
                <a:spcPct val="20000"/>
              </a:spcBef>
              <a:buChar char="–"/>
              <a:defRPr kumimoji="1" sz="2000">
                <a:solidFill>
                  <a:schemeClr val="tx1"/>
                </a:solidFill>
                <a:latin typeface="Tahoma" panose="020B0604030504040204" pitchFamily="34" charset="0"/>
              </a:defRPr>
            </a:lvl4pPr>
            <a:lvl5pPr marL="2057400" indent="-228600" eaLnBrk="0" hangingPunct="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spcBef>
                <a:spcPct val="50000"/>
              </a:spcBef>
              <a:buClrTx/>
              <a:buSzTx/>
              <a:buFontTx/>
              <a:buNone/>
            </a:pPr>
            <a:fld id="{05E12BAB-3610-40B7-8721-24EF3860D549}" type="slidenum">
              <a:rPr kumimoji="0" lang="el-GR" altLang="el-GR" sz="1400">
                <a:latin typeface="Times New Roman" panose="02020603050405020304" pitchFamily="18" charset="0"/>
              </a:rPr>
              <a:pPr>
                <a:spcBef>
                  <a:spcPct val="50000"/>
                </a:spcBef>
                <a:buClrTx/>
                <a:buSzTx/>
                <a:buFontTx/>
                <a:buNone/>
              </a:pPr>
              <a:t>29</a:t>
            </a:fld>
            <a:endParaRPr kumimoji="0" lang="el-GR" altLang="el-GR" sz="1400">
              <a:latin typeface="Times New Roman" panose="02020603050405020304" pitchFamily="18" charset="0"/>
            </a:endParaRPr>
          </a:p>
        </p:txBody>
      </p:sp>
      <p:sp>
        <p:nvSpPr>
          <p:cNvPr id="3" name="Τίτλος 2" hidden="1"/>
          <p:cNvSpPr>
            <a:spLocks noGrp="1"/>
          </p:cNvSpPr>
          <p:nvPr>
            <p:ph type="title"/>
            <p:custDataLst>
              <p:tags r:id="rId3"/>
            </p:custDataLst>
          </p:nvPr>
        </p:nvSpPr>
        <p:spPr/>
        <p:txBody>
          <a:bodyPr/>
          <a:lstStyle/>
          <a:p>
            <a:r>
              <a:rPr lang="en-US" smtClean="0"/>
              <a:t>title2</a:t>
            </a:r>
            <a:endParaRPr lang="el-GR"/>
          </a:p>
        </p:txBody>
      </p:sp>
    </p:spTree>
    <p:custDataLst>
      <p:tags r:id="rId1"/>
    </p:custDataLst>
    <p:extLst>
      <p:ext uri="{BB962C8B-B14F-4D97-AF65-F5344CB8AC3E}">
        <p14:creationId xmlns:p14="http://schemas.microsoft.com/office/powerpoint/2010/main" val="2652122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Ομάδα 2" descr="[DECORATIVE]"/>
          <p:cNvGrpSpPr/>
          <p:nvPr/>
        </p:nvGrpSpPr>
        <p:grpSpPr>
          <a:xfrm>
            <a:off x="533078" y="2361260"/>
            <a:ext cx="8182644" cy="3845866"/>
            <a:chOff x="533078" y="2361260"/>
            <a:chExt cx="8182644" cy="3845866"/>
          </a:xfrm>
        </p:grpSpPr>
        <p:sp>
          <p:nvSpPr>
            <p:cNvPr id="29699" name="AutoShape 2" descr="[DECORATIVE]"/>
            <p:cNvSpPr>
              <a:spLocks noChangeArrowheads="1"/>
            </p:cNvSpPr>
            <p:nvPr/>
          </p:nvSpPr>
          <p:spPr bwMode="auto">
            <a:xfrm>
              <a:off x="533078" y="2361260"/>
              <a:ext cx="8182644" cy="3845866"/>
            </a:xfrm>
            <a:prstGeom prst="triangle">
              <a:avLst>
                <a:gd name="adj" fmla="val 46838"/>
              </a:avLst>
            </a:prstGeom>
            <a:solidFill>
              <a:srgbClr val="00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eaLnBrk="0" hangingPunct="0">
                <a:spcBef>
                  <a:spcPct val="20000"/>
                </a:spcBef>
                <a:buClr>
                  <a:schemeClr val="folHlink"/>
                </a:buClr>
                <a:buChar char="–"/>
                <a:defRPr kumimoji="1" sz="2800">
                  <a:solidFill>
                    <a:schemeClr val="tx1"/>
                  </a:solidFill>
                  <a:latin typeface="Tahoma" panose="020B0604030504040204" pitchFamily="34" charset="0"/>
                </a:defRPr>
              </a:lvl2pPr>
              <a:lvl3pPr marL="1143000" indent="-228600" eaLnBrk="0" hangingPunct="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eaLnBrk="0" hangingPunct="0">
                <a:spcBef>
                  <a:spcPct val="20000"/>
                </a:spcBef>
                <a:buChar char="–"/>
                <a:defRPr kumimoji="1" sz="2000">
                  <a:solidFill>
                    <a:schemeClr val="tx1"/>
                  </a:solidFill>
                  <a:latin typeface="Tahoma" panose="020B0604030504040204" pitchFamily="34" charset="0"/>
                </a:defRPr>
              </a:lvl4pPr>
              <a:lvl5pPr marL="2057400" indent="-228600" eaLnBrk="0" hangingPunct="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eaLnBrk="1" hangingPunct="1">
                <a:spcBef>
                  <a:spcPct val="0"/>
                </a:spcBef>
                <a:buClrTx/>
                <a:buSzTx/>
                <a:buFontTx/>
                <a:buNone/>
              </a:pPr>
              <a:endParaRPr kumimoji="0" lang="el-GR" altLang="el-GR" sz="2400">
                <a:latin typeface="Times New Roman" panose="02020603050405020304" pitchFamily="18" charset="0"/>
              </a:endParaRPr>
            </a:p>
          </p:txBody>
        </p:sp>
        <p:sp>
          <p:nvSpPr>
            <p:cNvPr id="29701" name="Line 4" descr="[DECORATIVE]"/>
            <p:cNvSpPr>
              <a:spLocks noChangeShapeType="1"/>
            </p:cNvSpPr>
            <p:nvPr/>
          </p:nvSpPr>
          <p:spPr bwMode="auto">
            <a:xfrm>
              <a:off x="1115616" y="5661248"/>
              <a:ext cx="69180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9702" name="Line 5" descr="[DECORATIVE]"/>
            <p:cNvSpPr>
              <a:spLocks noChangeShapeType="1"/>
            </p:cNvSpPr>
            <p:nvPr/>
          </p:nvSpPr>
          <p:spPr bwMode="auto">
            <a:xfrm>
              <a:off x="1691680" y="5013176"/>
              <a:ext cx="56487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9703" name="Line 6" descr="[DECORATIVE]"/>
            <p:cNvSpPr>
              <a:spLocks noChangeShapeType="1"/>
            </p:cNvSpPr>
            <p:nvPr/>
          </p:nvSpPr>
          <p:spPr bwMode="auto">
            <a:xfrm>
              <a:off x="2457931" y="4221088"/>
              <a:ext cx="39425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9704" name="Line 7" descr="[DECORATIVE]"/>
            <p:cNvSpPr>
              <a:spLocks noChangeShapeType="1"/>
            </p:cNvSpPr>
            <p:nvPr/>
          </p:nvSpPr>
          <p:spPr bwMode="auto">
            <a:xfrm>
              <a:off x="3131840" y="3573016"/>
              <a:ext cx="2529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9705" name="Line 8" descr="[DECORATIVE]"/>
            <p:cNvSpPr>
              <a:spLocks noChangeShapeType="1"/>
            </p:cNvSpPr>
            <p:nvPr/>
          </p:nvSpPr>
          <p:spPr bwMode="auto">
            <a:xfrm flipV="1">
              <a:off x="7848278" y="3317419"/>
              <a:ext cx="595102" cy="151810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9706" name="Line 9" descr="[DECORATIVE]"/>
            <p:cNvSpPr>
              <a:spLocks noChangeShapeType="1"/>
            </p:cNvSpPr>
            <p:nvPr/>
          </p:nvSpPr>
          <p:spPr bwMode="auto">
            <a:xfrm flipV="1">
              <a:off x="7162478" y="2984664"/>
              <a:ext cx="595102" cy="86025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9707" name="Line 10" descr="[DECORATIVE]"/>
            <p:cNvSpPr>
              <a:spLocks noChangeShapeType="1"/>
            </p:cNvSpPr>
            <p:nvPr/>
          </p:nvSpPr>
          <p:spPr bwMode="auto">
            <a:xfrm flipV="1">
              <a:off x="6400478" y="2703104"/>
              <a:ext cx="669489" cy="3036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9708" name="Line 11" descr="[DECORATIVE]"/>
            <p:cNvSpPr>
              <a:spLocks noChangeShapeType="1"/>
            </p:cNvSpPr>
            <p:nvPr/>
          </p:nvSpPr>
          <p:spPr bwMode="auto">
            <a:xfrm flipV="1">
              <a:off x="4754723" y="2364980"/>
              <a:ext cx="967040" cy="32202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14" name="Ορθογώνιο 13"/>
          <p:cNvSpPr/>
          <p:nvPr/>
        </p:nvSpPr>
        <p:spPr>
          <a:xfrm>
            <a:off x="-121818" y="283871"/>
            <a:ext cx="9036496" cy="1323439"/>
          </a:xfrm>
          <a:prstGeom prst="rect">
            <a:avLst/>
          </a:prstGeom>
        </p:spPr>
        <p:txBody>
          <a:bodyPr wrap="square">
            <a:spAutoFit/>
          </a:bodyPr>
          <a:lstStyle/>
          <a:p>
            <a:pPr lvl="0" algn="ctr"/>
            <a:r>
              <a:rPr lang="el-GR" altLang="el-GR" sz="4000" b="1" dirty="0">
                <a:solidFill>
                  <a:prstClr val="black"/>
                </a:solidFill>
              </a:rPr>
              <a:t>Θεωρία των Βασικών Αναγκών του </a:t>
            </a:r>
            <a:r>
              <a:rPr lang="el-GR" altLang="el-GR" sz="4000" b="1" dirty="0" err="1">
                <a:solidFill>
                  <a:prstClr val="black"/>
                </a:solidFill>
              </a:rPr>
              <a:t>Maslow</a:t>
            </a:r>
            <a:r>
              <a:rPr lang="el-GR" altLang="el-GR" sz="4000" b="1" dirty="0">
                <a:solidFill>
                  <a:prstClr val="black"/>
                </a:solidFill>
              </a:rPr>
              <a:t> </a:t>
            </a:r>
            <a:endParaRPr lang="el-GR" sz="1600" dirty="0">
              <a:solidFill>
                <a:prstClr val="black"/>
              </a:solidFill>
            </a:endParaRPr>
          </a:p>
        </p:txBody>
      </p:sp>
      <p:sp>
        <p:nvSpPr>
          <p:cNvPr id="38915" name="Rectangle 3"/>
          <p:cNvSpPr>
            <a:spLocks noGrp="1" noChangeArrowheads="1"/>
          </p:cNvSpPr>
          <p:nvPr>
            <p:ph type="body" idx="1"/>
          </p:nvPr>
        </p:nvSpPr>
        <p:spPr>
          <a:xfrm>
            <a:off x="2297891" y="2286648"/>
            <a:ext cx="6846109" cy="3995090"/>
          </a:xfrm>
          <a:extLst>
            <a:ext uri="{909E8E84-426E-40DD-AFC4-6F175D3DCCD1}">
              <a14:hiddenFill xmlns:a14="http://schemas.microsoft.com/office/drawing/2010/main">
                <a:solidFill>
                  <a:srgbClr val="00FFCC"/>
                </a:solidFill>
              </a14:hiddenFill>
            </a:ext>
          </a:extLst>
        </p:spPr>
        <p:txBody>
          <a:bodyPr>
            <a:noAutofit/>
          </a:bodyPr>
          <a:lstStyle/>
          <a:p>
            <a:pPr eaLnBrk="1" hangingPunct="1">
              <a:lnSpc>
                <a:spcPct val="90000"/>
              </a:lnSpc>
              <a:buFont typeface="Monotype Sorts" pitchFamily="2" charset="2"/>
              <a:buNone/>
              <a:defRPr/>
            </a:pPr>
            <a:r>
              <a:rPr lang="el-GR" altLang="el-GR" sz="1600" b="1" dirty="0" smtClean="0"/>
              <a:t>                                                                                Ανάγκες αυτοπραγμάτωσης</a:t>
            </a:r>
            <a:endParaRPr lang="el-GR" altLang="el-GR" sz="1600" dirty="0" smtClean="0"/>
          </a:p>
          <a:p>
            <a:pPr eaLnBrk="1" hangingPunct="1">
              <a:lnSpc>
                <a:spcPct val="90000"/>
              </a:lnSpc>
              <a:buFont typeface="Monotype Sorts" pitchFamily="2" charset="2"/>
              <a:buNone/>
              <a:defRPr/>
            </a:pPr>
            <a:r>
              <a:rPr lang="el-GR" altLang="el-GR" sz="1400" b="1" dirty="0" smtClean="0"/>
              <a:t>                                           </a:t>
            </a:r>
            <a:r>
              <a:rPr lang="el-GR" altLang="el-GR" sz="1200" b="1" dirty="0" smtClean="0"/>
              <a:t>Γνώση</a:t>
            </a:r>
          </a:p>
          <a:p>
            <a:pPr eaLnBrk="1" hangingPunct="1">
              <a:lnSpc>
                <a:spcPct val="90000"/>
              </a:lnSpc>
              <a:buFont typeface="Monotype Sorts" pitchFamily="2" charset="2"/>
              <a:buNone/>
              <a:defRPr/>
            </a:pPr>
            <a:r>
              <a:rPr lang="el-GR" altLang="el-GR" sz="1200" b="1" dirty="0" smtClean="0"/>
              <a:t>                                         Μάθηση</a:t>
            </a:r>
            <a:endParaRPr lang="en-US" altLang="el-GR" sz="1200" b="1" dirty="0" smtClean="0"/>
          </a:p>
          <a:p>
            <a:pPr eaLnBrk="1" hangingPunct="1">
              <a:lnSpc>
                <a:spcPct val="90000"/>
              </a:lnSpc>
              <a:buFont typeface="Monotype Sorts" pitchFamily="2" charset="2"/>
              <a:buNone/>
              <a:defRPr/>
            </a:pPr>
            <a:r>
              <a:rPr lang="el-GR" altLang="el-GR" sz="1200" b="1" dirty="0" smtClean="0"/>
              <a:t>                                 Ομορφιά          Ανώτερες</a:t>
            </a:r>
            <a:r>
              <a:rPr lang="en-US" altLang="el-GR" sz="1200" b="1" dirty="0" smtClean="0"/>
              <a:t> </a:t>
            </a:r>
            <a:r>
              <a:rPr lang="el-GR" altLang="el-GR" sz="1200" b="1" dirty="0" smtClean="0"/>
              <a:t>ανάγκες</a:t>
            </a:r>
          </a:p>
          <a:p>
            <a:pPr eaLnBrk="1" hangingPunct="1">
              <a:lnSpc>
                <a:spcPct val="90000"/>
              </a:lnSpc>
              <a:buFont typeface="Monotype Sorts" pitchFamily="2" charset="2"/>
              <a:buNone/>
              <a:defRPr/>
            </a:pPr>
            <a:r>
              <a:rPr lang="el-GR" altLang="el-GR" sz="2000" dirty="0" smtClean="0"/>
              <a:t>                  </a:t>
            </a:r>
            <a:r>
              <a:rPr lang="el-GR" altLang="el-GR" sz="2400" dirty="0" smtClean="0"/>
              <a:t>   </a:t>
            </a:r>
            <a:r>
              <a:rPr lang="el-GR" altLang="el-GR" sz="2000" b="1" dirty="0" smtClean="0"/>
              <a:t>Ανάγκη εκτίμησης</a:t>
            </a:r>
            <a:r>
              <a:rPr lang="el-GR" altLang="el-GR" sz="2800" dirty="0" smtClean="0"/>
              <a:t>          </a:t>
            </a:r>
            <a:endParaRPr lang="el-GR" altLang="el-GR" sz="2000" dirty="0" smtClean="0"/>
          </a:p>
          <a:p>
            <a:pPr eaLnBrk="1" hangingPunct="1">
              <a:lnSpc>
                <a:spcPct val="90000"/>
              </a:lnSpc>
              <a:buFont typeface="Monotype Sorts" pitchFamily="2" charset="2"/>
              <a:buNone/>
              <a:defRPr/>
            </a:pPr>
            <a:r>
              <a:rPr lang="el-GR" altLang="el-GR" sz="2000" b="1" dirty="0" smtClean="0"/>
              <a:t>              Ανάγκη να ανήκει σε σύνολο</a:t>
            </a:r>
          </a:p>
          <a:p>
            <a:pPr eaLnBrk="1" hangingPunct="1">
              <a:lnSpc>
                <a:spcPct val="90000"/>
              </a:lnSpc>
              <a:buFont typeface="Monotype Sorts" pitchFamily="2" charset="2"/>
              <a:buNone/>
              <a:defRPr/>
            </a:pPr>
            <a:r>
              <a:rPr lang="el-GR" altLang="el-GR" sz="2000" b="1" dirty="0" smtClean="0"/>
              <a:t>               </a:t>
            </a:r>
          </a:p>
          <a:p>
            <a:pPr eaLnBrk="1" hangingPunct="1">
              <a:lnSpc>
                <a:spcPct val="90000"/>
              </a:lnSpc>
              <a:buFont typeface="Monotype Sorts" pitchFamily="2" charset="2"/>
              <a:buNone/>
              <a:defRPr/>
            </a:pPr>
            <a:r>
              <a:rPr lang="el-GR" altLang="el-GR" sz="2000" b="1" dirty="0" smtClean="0"/>
              <a:t>         Ανάγκη για ασφάλεια, προστασία</a:t>
            </a:r>
          </a:p>
          <a:p>
            <a:pPr eaLnBrk="1" hangingPunct="1">
              <a:lnSpc>
                <a:spcPct val="90000"/>
              </a:lnSpc>
              <a:buFont typeface="Monotype Sorts" pitchFamily="2" charset="2"/>
              <a:buNone/>
              <a:defRPr/>
            </a:pPr>
            <a:r>
              <a:rPr lang="el-GR" altLang="el-GR" sz="1600" b="1" dirty="0" smtClean="0"/>
              <a:t>        </a:t>
            </a:r>
          </a:p>
          <a:p>
            <a:pPr eaLnBrk="1" hangingPunct="1">
              <a:lnSpc>
                <a:spcPct val="90000"/>
              </a:lnSpc>
              <a:buFont typeface="Monotype Sorts" pitchFamily="2" charset="2"/>
              <a:buNone/>
              <a:defRPr/>
            </a:pPr>
            <a:r>
              <a:rPr lang="el-GR" altLang="el-GR" sz="2000" b="1" dirty="0" smtClean="0"/>
              <a:t> Βασικές ανάγκες : Ανάγκες για τροφή, νερό, ύπνο</a:t>
            </a:r>
          </a:p>
        </p:txBody>
      </p:sp>
      <p:sp>
        <p:nvSpPr>
          <p:cNvPr id="13" name="Θέση υποσέλιδου 3" descr="."/>
          <p:cNvSpPr txBox="1">
            <a:spLocks/>
          </p:cNvSpPr>
          <p:nvPr>
            <p:custDataLst>
              <p:tags r:id="rId2"/>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29698" name="Θέση αριθμού διαφάνειας 5"/>
          <p:cNvSpPr>
            <a:spLocks noGrp="1"/>
          </p:cNvSpPr>
          <p:nvPr>
            <p:ph type="sldNum" sz="quarter" idx="12"/>
          </p:nvPr>
        </p:nvSpPr>
        <p:spPr>
          <a:noFill/>
        </p:spPr>
        <p:txBody>
          <a:bodyPr/>
          <a:lstStyle>
            <a:lvl1pPr eaLnBrk="0" hangingPunct="0">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eaLnBrk="0" hangingPunct="0">
              <a:spcBef>
                <a:spcPct val="20000"/>
              </a:spcBef>
              <a:buClr>
                <a:schemeClr val="folHlink"/>
              </a:buClr>
              <a:buChar char="–"/>
              <a:defRPr kumimoji="1" sz="2800">
                <a:solidFill>
                  <a:schemeClr val="tx1"/>
                </a:solidFill>
                <a:latin typeface="Tahoma" panose="020B0604030504040204" pitchFamily="34" charset="0"/>
              </a:defRPr>
            </a:lvl2pPr>
            <a:lvl3pPr marL="1143000" indent="-228600" eaLnBrk="0" hangingPunct="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eaLnBrk="0" hangingPunct="0">
              <a:spcBef>
                <a:spcPct val="20000"/>
              </a:spcBef>
              <a:buChar char="–"/>
              <a:defRPr kumimoji="1" sz="2000">
                <a:solidFill>
                  <a:schemeClr val="tx1"/>
                </a:solidFill>
                <a:latin typeface="Tahoma" panose="020B0604030504040204" pitchFamily="34" charset="0"/>
              </a:defRPr>
            </a:lvl4pPr>
            <a:lvl5pPr marL="2057400" indent="-228600" eaLnBrk="0" hangingPunct="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spcBef>
                <a:spcPct val="50000"/>
              </a:spcBef>
              <a:buClrTx/>
              <a:buSzTx/>
              <a:buFontTx/>
              <a:buNone/>
            </a:pPr>
            <a:fld id="{ACE3ACC6-DCC8-468B-9DA4-F621FAA84551}" type="slidenum">
              <a:rPr kumimoji="0" lang="el-GR" altLang="el-GR" sz="1400">
                <a:latin typeface="Times New Roman" panose="02020603050405020304" pitchFamily="18" charset="0"/>
              </a:rPr>
              <a:pPr>
                <a:spcBef>
                  <a:spcPct val="50000"/>
                </a:spcBef>
                <a:buClrTx/>
                <a:buSzTx/>
                <a:buFontTx/>
                <a:buNone/>
              </a:pPr>
              <a:t>30</a:t>
            </a:fld>
            <a:endParaRPr kumimoji="0" lang="el-GR" altLang="el-GR" sz="1400">
              <a:latin typeface="Times New Roman" panose="02020603050405020304" pitchFamily="18" charset="0"/>
            </a:endParaRPr>
          </a:p>
        </p:txBody>
      </p:sp>
      <p:sp>
        <p:nvSpPr>
          <p:cNvPr id="4" name="Τίτλος 3" hidden="1"/>
          <p:cNvSpPr>
            <a:spLocks noGrp="1"/>
          </p:cNvSpPr>
          <p:nvPr>
            <p:ph type="title"/>
            <p:custDataLst>
              <p:tags r:id="rId3"/>
            </p:custDataLst>
          </p:nvPr>
        </p:nvSpPr>
        <p:spPr/>
        <p:txBody>
          <a:bodyPr/>
          <a:lstStyle/>
          <a:p>
            <a:r>
              <a:rPr lang="en-US" smtClean="0"/>
              <a:t>title3</a:t>
            </a:r>
            <a:endParaRPr lang="el-GR"/>
          </a:p>
        </p:txBody>
      </p:sp>
    </p:spTree>
    <p:custDataLst>
      <p:tags r:id="rId1"/>
    </p:custDataLst>
    <p:extLst>
      <p:ext uri="{BB962C8B-B14F-4D97-AF65-F5344CB8AC3E}">
        <p14:creationId xmlns:p14="http://schemas.microsoft.com/office/powerpoint/2010/main" val="16931831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90155" y="1385717"/>
            <a:ext cx="8229600" cy="4525963"/>
          </a:xfrm>
        </p:spPr>
        <p:txBody>
          <a:bodyPr>
            <a:normAutofit/>
          </a:bodyPr>
          <a:lstStyle/>
          <a:p>
            <a:pPr marL="0" lvl="0" indent="0">
              <a:buNone/>
            </a:pPr>
            <a:r>
              <a:rPr lang="el-GR" sz="2800" dirty="0" smtClean="0"/>
              <a:t>Να έχει τη δυνατότητα ο φοιτητής :</a:t>
            </a:r>
          </a:p>
          <a:p>
            <a:pPr lvl="0"/>
            <a:r>
              <a:rPr lang="el-GR" sz="2800" dirty="0" smtClean="0"/>
              <a:t>Να δίδει τον ορισμό της υγείας.</a:t>
            </a:r>
          </a:p>
          <a:p>
            <a:pPr lvl="0"/>
            <a:r>
              <a:rPr lang="el-GR" sz="2800" dirty="0" smtClean="0"/>
              <a:t>Να δίδει τον ορισμό της ασθένειας.</a:t>
            </a:r>
          </a:p>
          <a:p>
            <a:pPr lvl="0"/>
            <a:r>
              <a:rPr lang="el-GR" sz="2800" dirty="0" smtClean="0"/>
              <a:t>Να αναφέρει τα στάδια της ασθένειας.</a:t>
            </a:r>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a:t>
            </a:r>
            <a:r>
              <a:rPr lang="el-GR" sz="1400" dirty="0" smtClean="0"/>
              <a:t>στη Νοσηλευτική </a:t>
            </a:r>
            <a:r>
              <a:rPr lang="el-GR" sz="1400" dirty="0"/>
              <a:t>Επιστήμη</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251520" y="1270571"/>
            <a:ext cx="6768752" cy="4525963"/>
          </a:xfrm>
        </p:spPr>
        <p:txBody>
          <a:bodyPr>
            <a:noAutofit/>
          </a:bodyPr>
          <a:lstStyle/>
          <a:p>
            <a:pPr lvl="1">
              <a:buFont typeface="Wingdings" pitchFamily="2" charset="2"/>
              <a:buChar char="§"/>
            </a:pPr>
            <a:r>
              <a:rPr lang="el-GR" sz="2400" dirty="0" smtClean="0">
                <a:hlinkClick r:id="rId8" action="ppaction://hlinksldjump"/>
              </a:rPr>
              <a:t>Έννοιες Ορισμοί – Υγεία - Ασθένεια.</a:t>
            </a:r>
          </a:p>
          <a:p>
            <a:pPr lvl="1">
              <a:buFont typeface="Wingdings" pitchFamily="2" charset="2"/>
              <a:buChar char="§"/>
            </a:pPr>
            <a:r>
              <a:rPr lang="el-GR" sz="2400" dirty="0" smtClean="0">
                <a:hlinkClick r:id="rId8" action="ppaction://hlinksldjump"/>
              </a:rPr>
              <a:t>Στάδια Ασθένειας.</a:t>
            </a:r>
          </a:p>
          <a:p>
            <a:pPr lvl="1">
              <a:buFont typeface="Wingdings" pitchFamily="2" charset="2"/>
              <a:buChar char="§"/>
            </a:pPr>
            <a:r>
              <a:rPr lang="el-GR" sz="2400" dirty="0" smtClean="0">
                <a:hlinkClick r:id="rId8" action="ppaction://hlinksldjump"/>
              </a:rPr>
              <a:t>Μορφές</a:t>
            </a:r>
            <a:r>
              <a:rPr lang="el-GR" sz="2400" dirty="0" smtClean="0">
                <a:hlinkClick r:id="rId8" action="ppaction://hlinksldjump"/>
              </a:rPr>
              <a:t> Ασθένειας. </a:t>
            </a:r>
            <a:endParaRPr lang="fi-FI" sz="2400" dirty="0"/>
          </a:p>
          <a:p>
            <a:pPr lvl="1">
              <a:buFont typeface="Wingdings" pitchFamily="2" charset="2"/>
              <a:buChar char="§"/>
            </a:pPr>
            <a:r>
              <a:rPr lang="el-GR" sz="2400" dirty="0" smtClean="0">
                <a:hlinkClick r:id="rId9" action="ppaction://hlinksldjump"/>
              </a:rPr>
              <a:t>Συμπεριφορά </a:t>
            </a:r>
            <a:r>
              <a:rPr lang="el-GR" sz="2400" dirty="0" smtClean="0">
                <a:hlinkClick r:id="rId9" action="ppaction://hlinksldjump"/>
              </a:rPr>
              <a:t>Υγείας. </a:t>
            </a:r>
            <a:endParaRPr lang="fi-FI" sz="2400" dirty="0"/>
          </a:p>
          <a:p>
            <a:pPr lvl="1">
              <a:buFont typeface="Wingdings" pitchFamily="2" charset="2"/>
              <a:buChar char="§"/>
            </a:pPr>
            <a:r>
              <a:rPr lang="el-GR" sz="2400" dirty="0" smtClean="0">
                <a:hlinkClick r:id="rId9" action="ppaction://hlinksldjump"/>
              </a:rPr>
              <a:t>Ολιστική </a:t>
            </a:r>
            <a:r>
              <a:rPr lang="el-GR" sz="2400" dirty="0">
                <a:hlinkClick r:id="rId9" action="ppaction://hlinksldjump"/>
              </a:rPr>
              <a:t>προσέγγιση. </a:t>
            </a:r>
          </a:p>
          <a:p>
            <a:pPr lvl="1">
              <a:buFont typeface="Wingdings" pitchFamily="2" charset="2"/>
              <a:buChar char="§"/>
            </a:pPr>
            <a:r>
              <a:rPr lang="el-GR" sz="2400" dirty="0">
                <a:hlinkClick r:id="rId9" action="ppaction://hlinksldjump"/>
              </a:rPr>
              <a:t>Θεωρία των βασικών αναγκών του </a:t>
            </a:r>
            <a:r>
              <a:rPr lang="en-US" sz="2400" dirty="0" err="1">
                <a:hlinkClick r:id="rId9" action="ppaction://hlinksldjump"/>
              </a:rPr>
              <a:t>Maskow</a:t>
            </a:r>
            <a:r>
              <a:rPr lang="el-GR" sz="2400" dirty="0">
                <a:hlinkClick r:id="rId9" action="ppaction://hlinksldjump"/>
              </a:rPr>
              <a:t>. </a:t>
            </a:r>
            <a:endParaRPr lang="fi-FI" sz="2400" dirty="0"/>
          </a:p>
          <a:p>
            <a:pPr lvl="1">
              <a:buSzPct val="45000"/>
              <a:buFont typeface="Wingdings" pitchFamily="2" charset="2"/>
              <a:buChar char="§"/>
            </a:pPr>
            <a:endParaRPr lang="en-US" sz="2400" dirty="0"/>
          </a:p>
          <a:p>
            <a:pPr>
              <a:buFont typeface="Wingdings" pitchFamily="2" charset="2"/>
              <a:buChar char="§"/>
            </a:pPr>
            <a:endParaRPr lang="el-GR" sz="2800" dirty="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smtClean="0"/>
              <a:t>1. ΥΓΕΙΑ - ΑΣΘΕΝΕΙΑ </a:t>
            </a:r>
            <a:endParaRPr lang="en-US" sz="2800" b="0" dirty="0"/>
          </a:p>
        </p:txBody>
      </p:sp>
      <p:sp>
        <p:nvSpPr>
          <p:cNvPr id="9" name="Θέση περιεχομένου 8"/>
          <p:cNvSpPr>
            <a:spLocks noGrp="1"/>
          </p:cNvSpPr>
          <p:nvPr>
            <p:ph idx="1"/>
            <p:custDataLst>
              <p:tags r:id="rId3"/>
            </p:custDataLst>
          </p:nvPr>
        </p:nvSpPr>
        <p:spPr>
          <a:xfrm>
            <a:off x="457200" y="2132856"/>
            <a:ext cx="7920880" cy="2351139"/>
          </a:xfrm>
        </p:spPr>
        <p:txBody>
          <a:bodyPr>
            <a:normAutofit/>
          </a:bodyPr>
          <a:lstStyle/>
          <a:p>
            <a:pPr marL="0" indent="0" algn="ctr">
              <a:buNone/>
            </a:pPr>
            <a:r>
              <a:rPr lang="el-GR" sz="4400" b="1" dirty="0"/>
              <a:t/>
            </a:r>
            <a:br>
              <a:rPr lang="el-GR" sz="4400" b="1" dirty="0"/>
            </a:br>
            <a:r>
              <a:rPr lang="el-GR" sz="4400" b="1" dirty="0"/>
              <a:t>Υγεία είναι η απουσία </a:t>
            </a:r>
            <a:r>
              <a:rPr lang="el-GR" sz="4400" b="1" dirty="0" smtClean="0"/>
              <a:t>ασθένειας.</a:t>
            </a:r>
            <a:r>
              <a:rPr lang="el-GR" sz="4400" b="1" dirty="0"/>
              <a:t/>
            </a:r>
            <a:br>
              <a:rPr lang="el-GR" sz="4400" b="1" dirty="0"/>
            </a:br>
            <a:endParaRPr lang="el-GR" sz="1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smtClean="0"/>
              <a:t>2. ΥΓΕΙΑ - ΑΣΘΕΝΕΙΑ</a:t>
            </a:r>
            <a:endParaRPr lang="en-US" sz="2800" b="0" dirty="0"/>
          </a:p>
        </p:txBody>
      </p:sp>
      <p:sp>
        <p:nvSpPr>
          <p:cNvPr id="9" name="Θέση περιεχομένου 8"/>
          <p:cNvSpPr>
            <a:spLocks noGrp="1"/>
          </p:cNvSpPr>
          <p:nvPr>
            <p:ph idx="1"/>
            <p:custDataLst>
              <p:tags r:id="rId3"/>
            </p:custDataLst>
          </p:nvPr>
        </p:nvSpPr>
        <p:spPr>
          <a:xfrm>
            <a:off x="457200" y="2132856"/>
            <a:ext cx="7920880" cy="2351139"/>
          </a:xfrm>
        </p:spPr>
        <p:txBody>
          <a:bodyPr>
            <a:normAutofit/>
          </a:bodyPr>
          <a:lstStyle/>
          <a:p>
            <a:pPr marL="0" indent="0" algn="ctr">
              <a:buNone/>
            </a:pPr>
            <a:r>
              <a:rPr lang="el-GR" sz="4400" b="1" dirty="0"/>
              <a:t>Υγεία επίσης σημαίνει καλύτερη δυνατή λειτουργία του οργανισμού σε κάθε </a:t>
            </a:r>
            <a:r>
              <a:rPr lang="el-GR" sz="4400" b="1" dirty="0" smtClean="0"/>
              <a:t>επίπεδο.</a:t>
            </a:r>
            <a:endParaRPr lang="el-GR" sz="1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134201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smtClean="0"/>
              <a:t>3. ΥΓΕΙΑ - ΑΣΘΕΝΕΙΑ</a:t>
            </a:r>
            <a:endParaRPr lang="en-US" sz="2800" b="0" dirty="0"/>
          </a:p>
        </p:txBody>
      </p:sp>
      <p:sp>
        <p:nvSpPr>
          <p:cNvPr id="9" name="Θέση περιεχομένου 8"/>
          <p:cNvSpPr>
            <a:spLocks noGrp="1"/>
          </p:cNvSpPr>
          <p:nvPr>
            <p:ph idx="1"/>
            <p:custDataLst>
              <p:tags r:id="rId3"/>
            </p:custDataLst>
          </p:nvPr>
        </p:nvSpPr>
        <p:spPr>
          <a:xfrm>
            <a:off x="457200" y="2132856"/>
            <a:ext cx="7920880" cy="2351139"/>
          </a:xfrm>
        </p:spPr>
        <p:txBody>
          <a:bodyPr>
            <a:normAutofit fontScale="62500" lnSpcReduction="20000"/>
          </a:bodyPr>
          <a:lstStyle/>
          <a:p>
            <a:pPr marL="0" indent="0" algn="ctr">
              <a:buNone/>
            </a:pPr>
            <a:r>
              <a:rPr lang="el-GR" sz="4400" b="1" dirty="0"/>
              <a:t>Επίσης « Υγεία είναι μια σχετική κατάσταση  στην οποία μπορεί κάποιο άτομο να λειτουργήσει καλά σωματικά, διανοητικά, κοινωνικά και ψυχικά, έτσι ώστε να εκφράζεται το πλήρες βεληνεκές των μοναδικών δυνατοτήτων  του, μέσα στο περιβάλλον στο οποίο  ζει».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1764307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smtClean="0"/>
              <a:t>4. ΥΓΕΙΑ - ΑΣΘΕΝΕΙΑ</a:t>
            </a:r>
            <a:endParaRPr lang="en-US" sz="2800" b="0" dirty="0"/>
          </a:p>
        </p:txBody>
      </p:sp>
      <p:sp>
        <p:nvSpPr>
          <p:cNvPr id="9" name="Θέση περιεχομένου 8"/>
          <p:cNvSpPr>
            <a:spLocks noGrp="1"/>
          </p:cNvSpPr>
          <p:nvPr>
            <p:ph idx="1"/>
            <p:custDataLst>
              <p:tags r:id="rId3"/>
            </p:custDataLst>
          </p:nvPr>
        </p:nvSpPr>
        <p:spPr>
          <a:xfrm>
            <a:off x="457200" y="2132856"/>
            <a:ext cx="7920880" cy="2351139"/>
          </a:xfrm>
        </p:spPr>
        <p:txBody>
          <a:bodyPr>
            <a:normAutofit fontScale="62500" lnSpcReduction="20000"/>
          </a:bodyPr>
          <a:lstStyle/>
          <a:p>
            <a:pPr marL="0" indent="0" algn="ctr">
              <a:buNone/>
            </a:pPr>
            <a:r>
              <a:rPr lang="el-GR" sz="4400" b="1" dirty="0"/>
              <a:t>Το  1946 ο Παγκόσμιος Οργανισμός Υγείας όρισε την Υγεία ως την κατάσταση της πλήρους σωματικής, πνευματικής και κοινωνικής ευεξίας και όχι απλά την απουσία της ασθένειας ή της αναπηρίας.</a:t>
            </a:r>
            <a:br>
              <a:rPr lang="el-GR" sz="4400" b="1" dirty="0"/>
            </a:br>
            <a:endParaRPr lang="el-GR" sz="4400" b="1"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17270688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2/4/2015 4:53:58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14338,11268,5,11266,"/>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15362,12292,5,12290,"/>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16386,13316,6,5,1331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14339,14340,5,14338,"/>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18434,18435,5,15362,"/>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16387,16388,5,16386,"/>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READINGORDER" val="20482,17412,5,17410,"/>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21506,21507,5,18434,"/>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22530,22531,5,19458,"/>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READINGORDER" val="20483,5,4,20482,"/>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4578,21508,5,21506,"/>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READINGORDER" val="27650,22532,5,22530,"/>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READINGORDER" val="28674,23556,6,5,23554,"/>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4.xml><?xml version="1.0" encoding="utf-8"?>
<p:tagLst xmlns:a="http://schemas.openxmlformats.org/drawingml/2006/main" xmlns:r="http://schemas.openxmlformats.org/officeDocument/2006/relationships" xmlns:p="http://schemas.openxmlformats.org/presentationml/2006/main">
  <p:tag name="ZHAW.ACCESSIBILITYADDIN.READINGORDER" val="29698,24580,5,24578,"/>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READINGORDER" val="30722,25604,5,25602,"/>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4,26627,7,26626,5,"/>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1.xml><?xml version="1.0" encoding="utf-8"?>
<p:tagLst xmlns:a="http://schemas.openxmlformats.org/drawingml/2006/main" xmlns:r="http://schemas.openxmlformats.org/officeDocument/2006/relationships" xmlns:p="http://schemas.openxmlformats.org/presentationml/2006/main">
  <p:tag name="ZHAW.ACCESSIBILITYADDIN.READINGORDER" val="27651,2,7,27650,3,"/>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4.xml><?xml version="1.0" encoding="utf-8"?>
<p:tagLst xmlns:a="http://schemas.openxmlformats.org/drawingml/2006/main" xmlns:r="http://schemas.openxmlformats.org/officeDocument/2006/relationships" xmlns:p="http://schemas.openxmlformats.org/presentationml/2006/main">
  <p:tag name="ZHAW.ACCESSIBILITYADDIN.READINGORDER" val="3,14,38915,13,29698,4,"/>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7.xml><?xml version="1.0" encoding="utf-8"?>
<p:tagLst xmlns:a="http://schemas.openxmlformats.org/drawingml/2006/main" xmlns:r="http://schemas.openxmlformats.org/officeDocument/2006/relationships" xmlns:p="http://schemas.openxmlformats.org/presentationml/2006/main">
  <p:tag name="ZHAW.ACCESSIBILITYADDIN.READINGORDER" val="2,6,14,"/>
</p:tagLst>
</file>

<file path=ppt/tags/tag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4C8231E5-E79D-43D0-ABB0-7F2102F56D35}">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0</TotalTime>
  <Words>1092</Words>
  <Application>Microsoft Office PowerPoint</Application>
  <PresentationFormat>Προβολή στην οθόνη (4:3)</PresentationFormat>
  <Paragraphs>194</Paragraphs>
  <Slides>32</Slides>
  <Notes>14</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32</vt:i4>
      </vt:variant>
    </vt:vector>
  </HeadingPairs>
  <TitlesOfParts>
    <vt:vector size="38" baseType="lpstr">
      <vt:lpstr>Arial</vt:lpstr>
      <vt:lpstr>Calibri</vt:lpstr>
      <vt:lpstr>Monotype Sorts</vt:lpstr>
      <vt:lpstr>Times New Roman</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1. ΥΓΕΙΑ - ΑΣΘΕΝΕΙΑ </vt:lpstr>
      <vt:lpstr>2. ΥΓΕΙΑ - ΑΣΘΕΝΕΙΑ</vt:lpstr>
      <vt:lpstr>3. ΥΓΕΙΑ - ΑΣΘΕΝΕΙΑ</vt:lpstr>
      <vt:lpstr>4. ΥΓΕΙΑ - ΑΣΘΕΝΕΙΑ</vt:lpstr>
      <vt:lpstr>5. ΥΓΕΙΑ - ΑΣΘΕΝΕΙΑ</vt:lpstr>
      <vt:lpstr>6. ΥΓΕΙΑ - ΑΣΘΕΝΕΙΑ</vt:lpstr>
      <vt:lpstr>Στάδια της Ασθένειας</vt:lpstr>
      <vt:lpstr>Μεταβατικό Στάδιο </vt:lpstr>
      <vt:lpstr>Στάδιο Αποδοχής</vt:lpstr>
      <vt:lpstr>Στάδιο Ανάρρωσης</vt:lpstr>
      <vt:lpstr>Οξεία Ασθένεια</vt:lpstr>
      <vt:lpstr>Χρόνια Ασθένεια</vt:lpstr>
      <vt:lpstr>Τελικού Σταδίου Ασθένεια</vt:lpstr>
      <vt:lpstr>Πρωτοπαθής Ασθένεια</vt:lpstr>
      <vt:lpstr>Δευτεροπαθής  Ασθένεια</vt:lpstr>
      <vt:lpstr>Ιδιοπαθής  Ασθένεια </vt:lpstr>
      <vt:lpstr>Μερικές ασθένειες                               είναι κληρονομικές (γενετικές)  ή συγγενείς  (υπάρχουν κατά τη γέννηση).</vt:lpstr>
      <vt:lpstr>Συμπεριφορά  Υγείας</vt:lpstr>
      <vt:lpstr>Συμπεριφορά  Ασθένειας</vt:lpstr>
      <vt:lpstr>Η Επίδραση της Κουλτούρας  στην Αντίληψη της Υγείας και της Ασθένειας</vt:lpstr>
      <vt:lpstr>Ολιστική Προσέγγιση</vt:lpstr>
      <vt:lpstr>1. Βασικές Αρχές  της Ολιστικής Προσέγγισης </vt:lpstr>
      <vt:lpstr>title</vt:lpstr>
      <vt:lpstr>title2</vt:lpstr>
      <vt:lpstr>title3</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2015-04-06T14:13:21Z</dcterms:created>
  <dcterms:modified xsi:type="dcterms:W3CDTF">2015-04-22T13:54:13Z</dcterms:modified>
</cp:coreProperties>
</file>