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36.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0"/>
  </p:notesMasterIdLst>
  <p:sldIdLst>
    <p:sldId id="256" r:id="rId3"/>
    <p:sldId id="404" r:id="rId4"/>
    <p:sldId id="315" r:id="rId5"/>
    <p:sldId id="261" r:id="rId6"/>
    <p:sldId id="262" r:id="rId7"/>
    <p:sldId id="264" r:id="rId8"/>
    <p:sldId id="266" r:id="rId9"/>
    <p:sldId id="396" r:id="rId10"/>
    <p:sldId id="397" r:id="rId11"/>
    <p:sldId id="398" r:id="rId12"/>
    <p:sldId id="399" r:id="rId13"/>
    <p:sldId id="400" r:id="rId14"/>
    <p:sldId id="401" r:id="rId15"/>
    <p:sldId id="265" r:id="rId16"/>
    <p:sldId id="274" r:id="rId17"/>
    <p:sldId id="288" r:id="rId18"/>
    <p:sldId id="277" r:id="rId19"/>
    <p:sldId id="269" r:id="rId20"/>
    <p:sldId id="278" r:id="rId21"/>
    <p:sldId id="270" r:id="rId22"/>
    <p:sldId id="272" r:id="rId23"/>
    <p:sldId id="279" r:id="rId24"/>
    <p:sldId id="290" r:id="rId25"/>
    <p:sldId id="402" r:id="rId26"/>
    <p:sldId id="403" r:id="rId27"/>
    <p:sldId id="405" r:id="rId28"/>
    <p:sldId id="280" r:id="rId29"/>
  </p:sldIdLst>
  <p:sldSz cx="9144000" cy="6858000" type="screen4x3"/>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412434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30701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 xmlns:p14="http://schemas.microsoft.com/office/powerpoint/2010/main" val="218508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 xmlns:p14="http://schemas.microsoft.com/office/powerpoint/2010/main" val="61026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 xmlns:p14="http://schemas.microsoft.com/office/powerpoint/2010/main" val="80448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 xmlns:p14="http://schemas.microsoft.com/office/powerpoint/2010/main" val="2995585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36299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9.jpeg"/><Relationship Id="rId5" Type="http://schemas.openxmlformats.org/officeDocument/2006/relationships/notesSlide" Target="../notesSlides/notesSlide17.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8.xml"/><Relationship Id="rId4"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9.xml"/><Relationship Id="rId4"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20.xml"/><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1.gif"/></Relationships>
</file>

<file path=ppt/slides/_rels/slide26.xml.rels><?xml version="1.0" encoding="UTF-8" standalone="yes"?>
<Relationships xmlns="http://schemas.openxmlformats.org/package/2006/relationships"><Relationship Id="rId2" Type="http://schemas.openxmlformats.org/officeDocument/2006/relationships/hyperlink" Target="https://www.google.gr/imghp?hl=el&amp;tab=wi&amp;ei=Z2ktVv-1NYO5swHG2rH4Ag&amp;ved=0CBEQqi4oAQ"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hyperlink" Target="http://www.edulll.gr/" TargetMode="External"/><Relationship Id="rId5" Type="http://schemas.openxmlformats.org/officeDocument/2006/relationships/image" Target="../media/image12.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254001"/>
          </a:xfrm>
        </p:spPr>
        <p:txBody>
          <a:bodyPr/>
          <a:lstStyle/>
          <a:p>
            <a:r>
              <a:rPr lang="el-GR" dirty="0"/>
              <a:t>Γενική Μικροβιολογία </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492896"/>
            <a:ext cx="7776864" cy="4056856"/>
          </a:xfrm>
        </p:spPr>
        <p:txBody>
          <a:bodyPr>
            <a:noAutofit/>
          </a:bodyPr>
          <a:lstStyle/>
          <a:p>
            <a:r>
              <a:rPr lang="el-GR" sz="2800" b="1" dirty="0"/>
              <a:t>Ενότητα </a:t>
            </a:r>
            <a:r>
              <a:rPr lang="en-US" sz="2800" b="1" dirty="0" smtClean="0"/>
              <a:t>5</a:t>
            </a:r>
            <a:r>
              <a:rPr lang="el-GR" sz="2800" b="1" dirty="0" smtClean="0"/>
              <a:t>: </a:t>
            </a:r>
            <a:r>
              <a:rPr lang="el-GR" sz="2800" dirty="0" smtClean="0"/>
              <a:t>Αναπαραγωγή βακτηρίων, μικροβιακή αύξηση και θανάτωση</a:t>
            </a:r>
            <a:r>
              <a:rPr lang="el-GR" sz="2800" b="1" dirty="0" smtClean="0"/>
              <a:t>.</a:t>
            </a:r>
          </a:p>
          <a:p>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Ιωάννης </a:t>
            </a:r>
            <a:r>
              <a:rPr lang="el-GR" sz="2800" dirty="0" err="1"/>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Τεχνολογίας 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24136"/>
          </a:xfrm>
        </p:spPr>
        <p:txBody>
          <a:bodyPr>
            <a:noAutofit/>
          </a:bodyPr>
          <a:lstStyle/>
          <a:p>
            <a:pPr eaLnBrk="0" hangingPunct="0"/>
            <a:r>
              <a:rPr lang="el-GR" dirty="0">
                <a:latin typeface="+mn-lt"/>
              </a:rPr>
              <a:t/>
            </a:r>
            <a:br>
              <a:rPr lang="el-GR" dirty="0">
                <a:latin typeface="+mn-lt"/>
              </a:rPr>
            </a:br>
            <a:r>
              <a:rPr lang="el-GR" dirty="0">
                <a:latin typeface="+mn-lt"/>
              </a:rPr>
              <a:t>Καμπύλη ανάπτυξης </a:t>
            </a:r>
            <a:r>
              <a:rPr lang="el-GR" dirty="0" smtClean="0">
                <a:latin typeface="+mn-lt"/>
              </a:rPr>
              <a:t>μικροβίων </a:t>
            </a:r>
            <a:br>
              <a:rPr lang="el-GR" dirty="0" smtClean="0">
                <a:latin typeface="+mn-lt"/>
              </a:rPr>
            </a:br>
            <a:r>
              <a:rPr lang="el-GR" dirty="0" smtClean="0">
                <a:latin typeface="+mn-lt"/>
              </a:rPr>
              <a:t>(1 από 6)</a:t>
            </a:r>
            <a:r>
              <a:rPr lang="el-GR" dirty="0">
                <a:latin typeface="+mn-lt"/>
              </a:rPr>
              <a:t/>
            </a:r>
            <a:br>
              <a:rPr lang="el-GR" dirty="0">
                <a:latin typeface="+mn-lt"/>
              </a:rPr>
            </a:br>
            <a:endParaRPr lang="el-GR" dirty="0">
              <a:latin typeface="+mn-lt"/>
            </a:endParaRPr>
          </a:p>
        </p:txBody>
      </p:sp>
      <p:sp>
        <p:nvSpPr>
          <p:cNvPr id="20" name="Rectangle 17" descr="Για να απεικονισθεί μια καμπύλη ανάπτυξης βακτηρίων γίνεται μέτρηση σε στερεό υπόστρωμα των κυττάρων που αναπτύσσονται με βάση το χρόνο,&#10;Το αποτέλεσμα εκφράζεται σε log cfu/g ή cfu/ml [δεκαδικός λογάριθμος των κυττάρων ανά γραμμάριο ή μιλιλίτρα], &#10;cfu=colony forming units,&#10;Ρυθμός ανάπτυξης είναι η μεταβολή του πληθυσμού των κυττάρων ανά μονάδα χρόνου,&#10;χρόνος διχοτόμησης ή γενεάς είναι ο χρόνος που απαιτείται για να διπλασιαστεί ο μικροβιακός πληθυσμός, &#10;"/>
          <p:cNvSpPr txBox="1">
            <a:spLocks noChangeArrowheads="1"/>
          </p:cNvSpPr>
          <p:nvPr/>
        </p:nvSpPr>
        <p:spPr>
          <a:xfrm>
            <a:off x="543719" y="1556792"/>
            <a:ext cx="8219256" cy="41044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Clr>
                <a:schemeClr val="tx1"/>
              </a:buClr>
              <a:buFont typeface="Wingdings" panose="05000000000000000000" pitchFamily="2" charset="2"/>
              <a:buChar char="§"/>
            </a:pPr>
            <a:r>
              <a:rPr lang="el-GR" sz="2400" dirty="0"/>
              <a:t>Για να απεικονισθεί μια καμπύλη ανάπτυξης βακτηρίων γίνεται μέτρηση σε στερεό υπόστρωμα των κυττάρων που αναπτύσσονται με βάση το </a:t>
            </a:r>
            <a:r>
              <a:rPr lang="el-GR" sz="2400" dirty="0" smtClean="0"/>
              <a:t>χρόνο,</a:t>
            </a:r>
            <a:endParaRPr lang="el-GR" sz="2400" dirty="0"/>
          </a:p>
          <a:p>
            <a:pPr marL="342900" indent="-342900" algn="l">
              <a:buClr>
                <a:schemeClr val="tx1"/>
              </a:buClr>
              <a:buFont typeface="Wingdings" panose="05000000000000000000" pitchFamily="2" charset="2"/>
              <a:buChar char="§"/>
            </a:pPr>
            <a:r>
              <a:rPr lang="el-GR" sz="2400" dirty="0"/>
              <a:t>Το αποτέλεσμα εκφράζεται σε </a:t>
            </a:r>
            <a:r>
              <a:rPr lang="en-US" sz="2400" dirty="0"/>
              <a:t>log </a:t>
            </a:r>
            <a:r>
              <a:rPr lang="en-US" sz="2400" dirty="0" err="1"/>
              <a:t>cfu</a:t>
            </a:r>
            <a:r>
              <a:rPr lang="en-US" sz="2400" dirty="0"/>
              <a:t>/g </a:t>
            </a:r>
            <a:r>
              <a:rPr lang="el-GR" sz="2400" dirty="0"/>
              <a:t>ή </a:t>
            </a:r>
            <a:r>
              <a:rPr lang="en-US" sz="2400" dirty="0" err="1"/>
              <a:t>cfu</a:t>
            </a:r>
            <a:r>
              <a:rPr lang="en-US" sz="2400" dirty="0"/>
              <a:t>/ml [</a:t>
            </a:r>
            <a:r>
              <a:rPr lang="el-GR" sz="2400" dirty="0"/>
              <a:t>δεκαδικός λογάριθμος των κυττάρων </a:t>
            </a:r>
            <a:r>
              <a:rPr lang="el-GR" sz="2400" dirty="0" smtClean="0"/>
              <a:t>ανά </a:t>
            </a:r>
            <a:r>
              <a:rPr lang="en-US" sz="2400" dirty="0"/>
              <a:t>g </a:t>
            </a:r>
            <a:r>
              <a:rPr lang="el-GR" sz="2400" dirty="0"/>
              <a:t>ή </a:t>
            </a:r>
            <a:r>
              <a:rPr lang="en-US" sz="2400" dirty="0"/>
              <a:t>ml</a:t>
            </a:r>
            <a:r>
              <a:rPr lang="en-US" sz="2400" dirty="0" smtClean="0"/>
              <a:t>]</a:t>
            </a:r>
            <a:r>
              <a:rPr lang="el-GR" sz="2400" dirty="0" smtClean="0"/>
              <a:t>, </a:t>
            </a:r>
            <a:endParaRPr lang="en-US" sz="2400" dirty="0"/>
          </a:p>
          <a:p>
            <a:pPr marL="342900" indent="-342900" algn="l">
              <a:buClr>
                <a:schemeClr val="tx1"/>
              </a:buClr>
              <a:buFont typeface="Wingdings" panose="05000000000000000000" pitchFamily="2" charset="2"/>
              <a:buChar char="§"/>
            </a:pPr>
            <a:r>
              <a:rPr lang="en-US" sz="2400" dirty="0" err="1">
                <a:solidFill>
                  <a:schemeClr val="accent4"/>
                </a:solidFill>
              </a:rPr>
              <a:t>cfu</a:t>
            </a:r>
            <a:r>
              <a:rPr lang="el-GR" sz="2400" dirty="0">
                <a:solidFill>
                  <a:schemeClr val="accent4"/>
                </a:solidFill>
              </a:rPr>
              <a:t>=</a:t>
            </a:r>
            <a:r>
              <a:rPr lang="en-US" sz="2400" dirty="0">
                <a:solidFill>
                  <a:schemeClr val="accent4"/>
                </a:solidFill>
              </a:rPr>
              <a:t>colony forming </a:t>
            </a:r>
            <a:r>
              <a:rPr lang="en-US" sz="2400" dirty="0" smtClean="0">
                <a:solidFill>
                  <a:schemeClr val="accent4"/>
                </a:solidFill>
              </a:rPr>
              <a:t>units</a:t>
            </a:r>
            <a:r>
              <a:rPr lang="el-GR" sz="2400" dirty="0" smtClean="0">
                <a:solidFill>
                  <a:schemeClr val="accent4"/>
                </a:solidFill>
              </a:rPr>
              <a:t>,</a:t>
            </a:r>
            <a:endParaRPr lang="en-US" sz="2400" dirty="0">
              <a:solidFill>
                <a:schemeClr val="accent4"/>
              </a:solidFill>
            </a:endParaRPr>
          </a:p>
          <a:p>
            <a:pPr marL="342900" indent="-342900" algn="l">
              <a:buClr>
                <a:schemeClr val="tx1"/>
              </a:buClr>
              <a:buFont typeface="Wingdings" panose="05000000000000000000" pitchFamily="2" charset="2"/>
              <a:buChar char="§"/>
            </a:pPr>
            <a:r>
              <a:rPr lang="el-GR" sz="2400" dirty="0"/>
              <a:t>Ρυθμός ανάπτυξης είναι η μεταβολή του πληθυσμού των κυττάρων ανά μονάδα </a:t>
            </a:r>
            <a:r>
              <a:rPr lang="el-GR" sz="2400" dirty="0" smtClean="0"/>
              <a:t>χρόνου,</a:t>
            </a:r>
            <a:endParaRPr lang="el-GR" sz="2400" dirty="0"/>
          </a:p>
          <a:p>
            <a:pPr marL="342900" indent="-342900" algn="l">
              <a:buClr>
                <a:schemeClr val="tx1"/>
              </a:buClr>
              <a:buFont typeface="Wingdings" panose="05000000000000000000" pitchFamily="2" charset="2"/>
              <a:buChar char="§"/>
            </a:pPr>
            <a:r>
              <a:rPr lang="el-GR" sz="2400" dirty="0">
                <a:solidFill>
                  <a:schemeClr val="accent4"/>
                </a:solidFill>
              </a:rPr>
              <a:t>χρόνος διχοτόμησης ή γενεάς </a:t>
            </a:r>
            <a:r>
              <a:rPr lang="el-GR" sz="2400" dirty="0"/>
              <a:t>είναι ο χρόνος που απαιτείται για να διπλασιαστεί ο μικροβιακός </a:t>
            </a:r>
            <a:r>
              <a:rPr lang="el-GR" sz="2400" dirty="0" smtClean="0"/>
              <a:t>πληθυσμός, </a:t>
            </a:r>
            <a:endParaRPr lang="el-GR" sz="2400" dirty="0"/>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24136"/>
          </a:xfrm>
        </p:spPr>
        <p:txBody>
          <a:bodyPr>
            <a:noAutofit/>
          </a:bodyPr>
          <a:lstStyle/>
          <a:p>
            <a:pPr eaLnBrk="0" hangingPunct="0"/>
            <a:r>
              <a:rPr lang="el-GR" dirty="0"/>
              <a:t/>
            </a:r>
            <a:br>
              <a:rPr lang="el-GR" dirty="0"/>
            </a:br>
            <a:r>
              <a:rPr lang="el-GR" dirty="0"/>
              <a:t>Καμπύλη ανάπτυξης μικροβίων </a:t>
            </a:r>
            <a:br>
              <a:rPr lang="el-GR" dirty="0"/>
            </a:br>
            <a:r>
              <a:rPr lang="el-GR" dirty="0" smtClean="0"/>
              <a:t>(2 </a:t>
            </a:r>
            <a:r>
              <a:rPr lang="el-GR" dirty="0"/>
              <a:t>από </a:t>
            </a:r>
            <a:r>
              <a:rPr lang="el-GR" dirty="0" smtClean="0"/>
              <a:t>6)</a:t>
            </a:r>
            <a:r>
              <a:rPr lang="el-GR" dirty="0"/>
              <a:t/>
            </a:r>
            <a:br>
              <a:rPr lang="el-GR" dirty="0"/>
            </a:br>
            <a:endParaRPr lang="el-GR" dirty="0">
              <a:latin typeface="+mn-lt"/>
            </a:endParaRPr>
          </a:p>
        </p:txBody>
      </p:sp>
      <p:sp>
        <p:nvSpPr>
          <p:cNvPr id="20" name="Rectangle 17" descr="Ο χρόνος γενεάς εξαρτάται από το είδος του μικροοργανισμού, και τις περιβαλλοντικές συνθήκες (πεχά, θερμοκρασία, υγρασία, οξυγόνο, θρεπτικά συστατικά, τοξίνες άλλων μικροβίων, συντηρητικά-απολυμαντικά, και λοιπά).&#10;"/>
          <p:cNvSpPr txBox="1">
            <a:spLocks noChangeArrowheads="1"/>
          </p:cNvSpPr>
          <p:nvPr/>
        </p:nvSpPr>
        <p:spPr>
          <a:xfrm>
            <a:off x="543719" y="1268760"/>
            <a:ext cx="8219256" cy="16561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
            </a:pPr>
            <a:r>
              <a:rPr lang="el-GR" sz="2400" dirty="0"/>
              <a:t>Ο χρόνος γενεάς εξαρτάται από το είδος του μικροοργανισμού, και τις περιβαλλοντικές συνθήκες (</a:t>
            </a:r>
            <a:r>
              <a:rPr lang="en-US" sz="2400" dirty="0"/>
              <a:t>pH, </a:t>
            </a:r>
            <a:r>
              <a:rPr lang="el-GR" sz="2400" dirty="0"/>
              <a:t>θερμοκρασία, υγρασία, οξυγόνο, θρεπτικά συστατικά, τοξίνες άλλων μικροβίων, συντηρητικά-απολυμαντικά, κλπ</a:t>
            </a:r>
            <a:r>
              <a:rPr lang="el-GR" sz="2400" dirty="0" smtClean="0"/>
              <a:t>).</a:t>
            </a:r>
            <a:endParaRPr lang="el-GR" sz="2400" dirty="0"/>
          </a:p>
        </p:txBody>
      </p:sp>
      <p:pic>
        <p:nvPicPr>
          <p:cNvPr id="10" name="Picture 2"/>
          <p:cNvPicPr>
            <a:picLocks noChangeAspect="1" noChangeArrowheads="1"/>
          </p:cNvPicPr>
          <p:nvPr/>
        </p:nvPicPr>
        <p:blipFill>
          <a:blip r:embed="rId4" cstate="print"/>
          <a:srcRect/>
          <a:stretch>
            <a:fillRect/>
          </a:stretch>
        </p:blipFill>
        <p:spPr bwMode="auto">
          <a:xfrm>
            <a:off x="721775" y="3140968"/>
            <a:ext cx="7863143" cy="2816932"/>
          </a:xfrm>
          <a:prstGeom prst="rect">
            <a:avLst/>
          </a:prstGeom>
          <a:noFill/>
          <a:ln w="9525">
            <a:noFill/>
            <a:miter lim="800000"/>
            <a:headEnd/>
            <a:tailEnd/>
          </a:ln>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24136"/>
          </a:xfrm>
        </p:spPr>
        <p:txBody>
          <a:bodyPr>
            <a:noAutofit/>
          </a:bodyPr>
          <a:lstStyle/>
          <a:p>
            <a:pPr eaLnBrk="0" hangingPunct="0"/>
            <a:r>
              <a:rPr lang="el-GR" dirty="0"/>
              <a:t/>
            </a:r>
            <a:br>
              <a:rPr lang="el-GR" dirty="0"/>
            </a:br>
            <a:r>
              <a:rPr lang="el-GR" dirty="0"/>
              <a:t>Καμπύλη ανάπτυξης μικροβίων </a:t>
            </a:r>
            <a:br>
              <a:rPr lang="el-GR" dirty="0"/>
            </a:br>
            <a:r>
              <a:rPr lang="el-GR" dirty="0" smtClean="0"/>
              <a:t>(3 </a:t>
            </a:r>
            <a:r>
              <a:rPr lang="el-GR" dirty="0"/>
              <a:t>από </a:t>
            </a:r>
            <a:r>
              <a:rPr lang="el-GR" dirty="0" smtClean="0"/>
              <a:t>6)</a:t>
            </a:r>
            <a:r>
              <a:rPr lang="el-GR" dirty="0"/>
              <a:t/>
            </a:r>
            <a:br>
              <a:rPr lang="el-GR" dirty="0"/>
            </a:br>
            <a:endParaRPr lang="el-GR" dirty="0">
              <a:latin typeface="+mn-lt"/>
            </a:endParaRPr>
          </a:p>
        </p:txBody>
      </p:sp>
      <p:pic>
        <p:nvPicPr>
          <p:cNvPr id="6" name="Picture 4" descr="growth curve"/>
          <p:cNvPicPr>
            <a:picLocks noChangeAspect="1" noChangeArrowheads="1"/>
          </p:cNvPicPr>
          <p:nvPr/>
        </p:nvPicPr>
        <p:blipFill>
          <a:blip r:embed="rId4" cstate="print"/>
          <a:srcRect/>
          <a:stretch>
            <a:fillRect/>
          </a:stretch>
        </p:blipFill>
        <p:spPr>
          <a:xfrm>
            <a:off x="1259632" y="1340768"/>
            <a:ext cx="6844196" cy="4922210"/>
          </a:xfrm>
          <a:prstGeom prst="rect">
            <a:avLst/>
          </a:prstGeom>
          <a:noFill/>
        </p:spPr>
      </p:pic>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24136"/>
          </a:xfrm>
        </p:spPr>
        <p:txBody>
          <a:bodyPr>
            <a:noAutofit/>
          </a:bodyPr>
          <a:lstStyle/>
          <a:p>
            <a:pPr eaLnBrk="0" hangingPunct="0"/>
            <a:r>
              <a:rPr lang="el-GR" dirty="0"/>
              <a:t/>
            </a:r>
            <a:br>
              <a:rPr lang="el-GR" dirty="0"/>
            </a:br>
            <a:r>
              <a:rPr lang="el-GR" dirty="0"/>
              <a:t>Καμπύλη ανάπτυξης μικροβίων </a:t>
            </a:r>
            <a:br>
              <a:rPr lang="el-GR" dirty="0"/>
            </a:br>
            <a:r>
              <a:rPr lang="el-GR" dirty="0" smtClean="0"/>
              <a:t>(4 </a:t>
            </a:r>
            <a:r>
              <a:rPr lang="el-GR" dirty="0"/>
              <a:t>από </a:t>
            </a:r>
            <a:r>
              <a:rPr lang="el-GR" dirty="0" smtClean="0"/>
              <a:t>6)</a:t>
            </a:r>
            <a:r>
              <a:rPr lang="el-GR" dirty="0"/>
              <a:t/>
            </a:r>
            <a:br>
              <a:rPr lang="el-GR" dirty="0"/>
            </a:br>
            <a:endParaRPr lang="el-GR" dirty="0">
              <a:latin typeface="+mn-lt"/>
            </a:endParaRPr>
          </a:p>
        </p:txBody>
      </p:sp>
      <p:sp>
        <p:nvSpPr>
          <p:cNvPr id="20" name="Rectangle 17" descr="Φάσεις της Καμπύλη ανάπτυξης.&#10;Φάση προσαρμογής  (Lag phase): περίοδος προσαρμογής σε ένα νέο υπόστρωμα, σε νέες περιβαλλοντικές συνθήκες . Τα κύτταρα αφομοιώνουν θρεπτικά συστατικά και παράγουν τα κατάλληλα ένζυμα, πρωτεΐνες, και λοιπά που θα τους βοηθήσουν να επιβιώσουν στις συγκεκριμένες συνθήκες. Δεν παρατηρείται αύξηση των κυττάρων,&#10;Λογαριθμική ή εκθετική φάση ανάπτυξης (log or exponential phase): τα κύτταρα πλέον αναπτύσσονται και αυξάνονται εκθετικά (κυτταρική διαίρεση),&#10;"/>
          <p:cNvSpPr txBox="1">
            <a:spLocks noChangeArrowheads="1"/>
          </p:cNvSpPr>
          <p:nvPr/>
        </p:nvSpPr>
        <p:spPr>
          <a:xfrm>
            <a:off x="529208" y="1628800"/>
            <a:ext cx="8219256" cy="40324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Clr>
                <a:schemeClr val="tx1"/>
              </a:buClr>
            </a:pPr>
            <a:r>
              <a:rPr lang="el-GR" sz="2400" dirty="0">
                <a:solidFill>
                  <a:schemeClr val="accent4"/>
                </a:solidFill>
              </a:rPr>
              <a:t>Φάσεις της Καμπύλη </a:t>
            </a:r>
            <a:r>
              <a:rPr lang="el-GR" sz="2400" dirty="0" smtClean="0">
                <a:solidFill>
                  <a:schemeClr val="accent4"/>
                </a:solidFill>
              </a:rPr>
              <a:t>ανάπτυξης.</a:t>
            </a:r>
          </a:p>
          <a:p>
            <a:pPr marL="342900" indent="-342900" algn="l">
              <a:buClr>
                <a:schemeClr val="tx1"/>
              </a:buClr>
              <a:buFont typeface="Wingdings" panose="05000000000000000000" pitchFamily="2" charset="2"/>
              <a:buChar char="§"/>
            </a:pPr>
            <a:r>
              <a:rPr lang="el-GR" sz="2400" dirty="0" smtClean="0">
                <a:solidFill>
                  <a:schemeClr val="accent4"/>
                </a:solidFill>
              </a:rPr>
              <a:t>Φάση </a:t>
            </a:r>
            <a:r>
              <a:rPr lang="el-GR" sz="2400" dirty="0">
                <a:solidFill>
                  <a:schemeClr val="accent4"/>
                </a:solidFill>
              </a:rPr>
              <a:t>προσαρμογής  (</a:t>
            </a:r>
            <a:r>
              <a:rPr lang="en-US" sz="2400" dirty="0">
                <a:solidFill>
                  <a:schemeClr val="accent4"/>
                </a:solidFill>
              </a:rPr>
              <a:t>Lag phase</a:t>
            </a:r>
            <a:r>
              <a:rPr lang="el-GR" sz="2400" dirty="0">
                <a:solidFill>
                  <a:schemeClr val="accent4"/>
                </a:solidFill>
              </a:rPr>
              <a:t>)</a:t>
            </a:r>
            <a:r>
              <a:rPr lang="en-US" sz="2400" dirty="0"/>
              <a:t>: </a:t>
            </a:r>
            <a:r>
              <a:rPr lang="el-GR" sz="2400" dirty="0"/>
              <a:t>περίοδος προσαρμογής σε ένα νέο υπόστρωμα, σε νέες περιβαλλοντικές συνθήκες . Τα κύτταρα αφομοιώνουν θρεπτικά συστατικά και παράγουν τα κατάλληλα ένζυμα, πρωτεΐνες, κλπ  που θα τους βοηθήσουν να επιβιώσουν στις συγκεκριμένες συνθήκες. Δεν παρατηρείται αύξηση των </a:t>
            </a:r>
            <a:r>
              <a:rPr lang="el-GR" sz="2400" dirty="0" smtClean="0"/>
              <a:t>κυττάρων</a:t>
            </a:r>
            <a:r>
              <a:rPr lang="el-GR" sz="2400" dirty="0"/>
              <a:t>,</a:t>
            </a:r>
            <a:endParaRPr lang="en-US" sz="2400" dirty="0"/>
          </a:p>
          <a:p>
            <a:pPr marL="342900" indent="-342900" algn="l">
              <a:buClr>
                <a:schemeClr val="tx1"/>
              </a:buClr>
              <a:buFont typeface="Wingdings" panose="05000000000000000000" pitchFamily="2" charset="2"/>
              <a:buChar char="§"/>
            </a:pPr>
            <a:r>
              <a:rPr lang="el-GR" sz="2400" dirty="0">
                <a:solidFill>
                  <a:schemeClr val="accent4"/>
                </a:solidFill>
              </a:rPr>
              <a:t>Λογαριθμική ή εκθετική φάση ανάπτυξης </a:t>
            </a:r>
            <a:r>
              <a:rPr lang="en-US" sz="2400" dirty="0">
                <a:solidFill>
                  <a:schemeClr val="accent4"/>
                </a:solidFill>
              </a:rPr>
              <a:t>(log or exponential phase</a:t>
            </a:r>
            <a:r>
              <a:rPr lang="el-GR" sz="2400" dirty="0">
                <a:solidFill>
                  <a:schemeClr val="accent4"/>
                </a:solidFill>
              </a:rPr>
              <a:t>)</a:t>
            </a:r>
            <a:r>
              <a:rPr lang="en-US" sz="2400" dirty="0"/>
              <a:t>: </a:t>
            </a:r>
            <a:r>
              <a:rPr lang="el-GR" sz="2400" dirty="0"/>
              <a:t>τα κύτταρα πλέον αναπτύσσονται και αυξάνονται εκθετικά </a:t>
            </a:r>
            <a:r>
              <a:rPr lang="en-US" sz="2400" dirty="0"/>
              <a:t>(</a:t>
            </a:r>
            <a:r>
              <a:rPr lang="el-GR" sz="2400" dirty="0"/>
              <a:t>κυτταρική διαίρεση</a:t>
            </a:r>
            <a:r>
              <a:rPr lang="el-GR" sz="2400" dirty="0" smtClean="0"/>
              <a:t>),</a:t>
            </a:r>
            <a:endParaRPr lang="en-US" sz="2400" dirty="0"/>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 xmlns:p14="http://schemas.microsoft.com/office/powerpoint/2010/main" val="3799179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129614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
            </a:r>
            <a:br>
              <a:rPr lang="el-GR" dirty="0"/>
            </a:br>
            <a:r>
              <a:rPr lang="el-GR" dirty="0"/>
              <a:t>Καμπύλη ανάπτυξης μικροβίων </a:t>
            </a:r>
            <a:br>
              <a:rPr lang="el-GR" dirty="0"/>
            </a:br>
            <a:r>
              <a:rPr lang="el-GR" dirty="0" smtClean="0"/>
              <a:t>(5 </a:t>
            </a:r>
            <a:r>
              <a:rPr lang="el-GR" dirty="0"/>
              <a:t>από 6)</a:t>
            </a:r>
            <a:br>
              <a:rPr lang="el-GR" dirty="0"/>
            </a:br>
            <a:endParaRPr lang="el-GR" dirty="0">
              <a:latin typeface="+mn-lt"/>
            </a:endParaRPr>
          </a:p>
        </p:txBody>
      </p:sp>
      <p:sp>
        <p:nvSpPr>
          <p:cNvPr id="7" name="Rectangle 3" descr="Φάση στασιμότητας (Stationary phase): η μικροβιακή ανάπτυξη επιβραδύνεται και τελικά σταματάει, λόγω έλλειψης θρεπτικών ουσιών, ή λόγω αντίξοων περιβαλλοντικών συνθηκών (πεχά, oξυγόνο, θερμοκρασία, μικροβιακός ανταγωνισμός, και λοιπά),&#10;Φάση θανάτου (Death phase): πλέον τα κύτταρα θανατώνονται με αυτόλυση (μη αντιστρεπτός προγραμματισμένος κυτταρικός θάνατος),&#10;Σημείωση: μερικά βλαστικά κύτταρα μπορούν να επιβιώσουν για μήνες ή χρόνια (σε φάση στασιμότητας), ενώ τα σπόρια βακτηρίων επιβιώνουν για αιώνες,&#10;&#10;"/>
          <p:cNvSpPr txBox="1">
            <a:spLocks noChangeArrowheads="1"/>
          </p:cNvSpPr>
          <p:nvPr/>
        </p:nvSpPr>
        <p:spPr>
          <a:xfrm>
            <a:off x="605036" y="1484784"/>
            <a:ext cx="8106172" cy="453650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Wingdings" panose="05000000000000000000" pitchFamily="2" charset="2"/>
              <a:buChar char="§"/>
            </a:pPr>
            <a:r>
              <a:rPr lang="el-GR" sz="2400" dirty="0">
                <a:solidFill>
                  <a:schemeClr val="accent4"/>
                </a:solidFill>
              </a:rPr>
              <a:t>Φάση στασιμότητας (</a:t>
            </a:r>
            <a:r>
              <a:rPr lang="en-US" sz="2400" dirty="0">
                <a:solidFill>
                  <a:schemeClr val="accent4"/>
                </a:solidFill>
              </a:rPr>
              <a:t>Stationary phase</a:t>
            </a:r>
            <a:r>
              <a:rPr lang="el-GR" sz="2400" dirty="0">
                <a:solidFill>
                  <a:schemeClr val="accent4"/>
                </a:solidFill>
              </a:rPr>
              <a:t>)</a:t>
            </a:r>
            <a:r>
              <a:rPr lang="en-US" sz="2400" dirty="0"/>
              <a:t>: </a:t>
            </a:r>
            <a:r>
              <a:rPr lang="el-GR" sz="2400" dirty="0"/>
              <a:t>η μικροβιακή ανάπτυξη επιβραδύνεται και τελικά σταματάει, λόγω έλλειψης θρεπτικών ουσιών, ή λόγω αντίξοων περιβαλλοντικών συνθηκών (</a:t>
            </a:r>
            <a:r>
              <a:rPr lang="en-US" sz="2400" dirty="0"/>
              <a:t>pH, o</a:t>
            </a:r>
            <a:r>
              <a:rPr lang="el-GR" sz="2400" dirty="0" err="1"/>
              <a:t>ξυγόνο</a:t>
            </a:r>
            <a:r>
              <a:rPr lang="el-GR" sz="2400" dirty="0"/>
              <a:t>, θερμοκρασία, μικροβιακός ανταγωνισμός, κλπ</a:t>
            </a:r>
            <a:r>
              <a:rPr lang="el-GR" sz="2400" dirty="0" smtClean="0"/>
              <a:t>),</a:t>
            </a:r>
          </a:p>
          <a:p>
            <a:pPr>
              <a:buClr>
                <a:schemeClr val="tx1"/>
              </a:buClr>
              <a:buFont typeface="Wingdings" panose="05000000000000000000" pitchFamily="2" charset="2"/>
              <a:buChar char="§"/>
            </a:pPr>
            <a:r>
              <a:rPr lang="el-GR" sz="2400" dirty="0">
                <a:solidFill>
                  <a:schemeClr val="accent4"/>
                </a:solidFill>
              </a:rPr>
              <a:t>Φάση θανάτου (</a:t>
            </a:r>
            <a:r>
              <a:rPr lang="en-US" sz="2400" dirty="0">
                <a:solidFill>
                  <a:schemeClr val="accent4"/>
                </a:solidFill>
              </a:rPr>
              <a:t>Death phase</a:t>
            </a:r>
            <a:r>
              <a:rPr lang="el-GR" sz="2400" dirty="0">
                <a:solidFill>
                  <a:schemeClr val="accent4"/>
                </a:solidFill>
              </a:rPr>
              <a:t>)</a:t>
            </a:r>
            <a:r>
              <a:rPr lang="en-US" sz="2400" dirty="0"/>
              <a:t>: </a:t>
            </a:r>
            <a:r>
              <a:rPr lang="el-GR" sz="2400" dirty="0"/>
              <a:t>πλέον τα κύτταρα θανατώνονται με </a:t>
            </a:r>
            <a:r>
              <a:rPr lang="el-GR" sz="2400" dirty="0" err="1"/>
              <a:t>αυτόλυση</a:t>
            </a:r>
            <a:r>
              <a:rPr lang="el-GR" sz="2400" dirty="0"/>
              <a:t> (μη αντιστρεπτός προγραμματισμένος κυτταρικός θάνατος</a:t>
            </a:r>
            <a:r>
              <a:rPr lang="el-GR" sz="2400" dirty="0" smtClean="0"/>
              <a:t>),</a:t>
            </a:r>
            <a:endParaRPr lang="en-US" sz="2400" dirty="0"/>
          </a:p>
          <a:p>
            <a:pPr>
              <a:buClr>
                <a:schemeClr val="tx1"/>
              </a:buClr>
              <a:buFont typeface="Wingdings" panose="05000000000000000000" pitchFamily="2" charset="2"/>
              <a:buChar char="§"/>
            </a:pPr>
            <a:r>
              <a:rPr lang="el-GR" sz="2400" dirty="0">
                <a:solidFill>
                  <a:schemeClr val="accent4"/>
                </a:solidFill>
              </a:rPr>
              <a:t>Σημείωση</a:t>
            </a:r>
            <a:r>
              <a:rPr lang="en-US" sz="2400" dirty="0"/>
              <a:t>: </a:t>
            </a:r>
            <a:r>
              <a:rPr lang="el-GR" sz="2400" dirty="0"/>
              <a:t>μερικά βλαστικά κύτταρα μπορούν να επιβιώσουν για μήνες ή χρόνια (σε φάση στασιμότητας), ενώ τα σπόρια βακτηρίων επιβιώνουν για </a:t>
            </a:r>
            <a:r>
              <a:rPr lang="el-GR" sz="2400" dirty="0" smtClean="0"/>
              <a:t>αιώνες,</a:t>
            </a:r>
            <a:endParaRPr lang="en-US" sz="2400" dirty="0"/>
          </a:p>
          <a:p>
            <a:pPr>
              <a:buClr>
                <a:schemeClr val="tx1"/>
              </a:buClr>
              <a:buFont typeface="Wingdings" panose="05000000000000000000" pitchFamily="2" charset="2"/>
              <a:buChar char="§"/>
            </a:pPr>
            <a:endParaRPr lang="en-US" sz="2400" dirty="0"/>
          </a:p>
        </p:txBody>
      </p:sp>
      <p:sp>
        <p:nvSpPr>
          <p:cNvPr id="6"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
            </a:r>
            <a:br>
              <a:rPr lang="el-GR" dirty="0"/>
            </a:br>
            <a:r>
              <a:rPr lang="el-GR" dirty="0"/>
              <a:t>Καμπύλη ανάπτυξης μικροβίων </a:t>
            </a:r>
            <a:br>
              <a:rPr lang="el-GR" dirty="0"/>
            </a:br>
            <a:r>
              <a:rPr lang="el-GR" dirty="0" smtClean="0"/>
              <a:t>(6 </a:t>
            </a:r>
            <a:r>
              <a:rPr lang="el-GR" dirty="0"/>
              <a:t>από 6)</a:t>
            </a:r>
            <a:br>
              <a:rPr lang="el-GR" dirty="0"/>
            </a:br>
            <a:endParaRPr lang="el-GR" dirty="0">
              <a:latin typeface="+mn-lt"/>
            </a:endParaRPr>
          </a:p>
        </p:txBody>
      </p:sp>
      <p:sp>
        <p:nvSpPr>
          <p:cNvPr id="2" name="Ορθογώνιο 1" descr="Η συντήρηση τροφίμων αποσκοπεί σε : &#10;Επιμήκυνση της φάσης προσαρμογής (παραδείγματος χάρην με ψύξη), ή, &#10;Ελάττωση ή αναστολή της φάσης ανάπτυξης και επίσπευση της φάσης στασιμότητας  (παραδείγματος χάρην με υψηλή συγκέντρωση αλάτων), ή, &#10;Επίσπευση της φάσης θανάτου (παραδείγματος χάρην με θέρμανση).&#10;"/>
          <p:cNvSpPr/>
          <p:nvPr/>
        </p:nvSpPr>
        <p:spPr>
          <a:xfrm>
            <a:off x="456878" y="1700808"/>
            <a:ext cx="8219256" cy="2308324"/>
          </a:xfrm>
          <a:prstGeom prst="rect">
            <a:avLst/>
          </a:prstGeom>
        </p:spPr>
        <p:txBody>
          <a:bodyPr wrap="square">
            <a:spAutoFit/>
          </a:bodyPr>
          <a:lstStyle/>
          <a:p>
            <a:pPr>
              <a:buClr>
                <a:schemeClr val="tx1"/>
              </a:buClr>
              <a:buFont typeface="Wingdings" panose="05000000000000000000" pitchFamily="2" charset="2"/>
              <a:buChar char="§"/>
            </a:pPr>
            <a:r>
              <a:rPr lang="el-GR" sz="2400" dirty="0"/>
              <a:t>Η </a:t>
            </a:r>
            <a:r>
              <a:rPr lang="el-GR" sz="2400" dirty="0">
                <a:solidFill>
                  <a:schemeClr val="accent4"/>
                </a:solidFill>
              </a:rPr>
              <a:t>συντήρηση τροφίμων </a:t>
            </a:r>
            <a:r>
              <a:rPr lang="el-GR" sz="2400" dirty="0"/>
              <a:t>αποσκοπεί σε : </a:t>
            </a:r>
          </a:p>
          <a:p>
            <a:pPr marL="1057275" indent="-342900">
              <a:buClr>
                <a:schemeClr val="tx1"/>
              </a:buClr>
              <a:buSzPct val="100000"/>
              <a:buFont typeface="Arial" panose="020B0604020202020204" pitchFamily="34" charset="0"/>
              <a:buChar char="•"/>
            </a:pPr>
            <a:r>
              <a:rPr lang="el-GR" sz="2400" dirty="0"/>
              <a:t>Επιμήκυνση της φάσης προσαρμογής (π.χ. με ψύξη), </a:t>
            </a:r>
            <a:r>
              <a:rPr lang="el-GR" sz="2400" dirty="0" smtClean="0"/>
              <a:t>ή, </a:t>
            </a:r>
            <a:endParaRPr lang="el-GR" sz="2400" dirty="0"/>
          </a:p>
          <a:p>
            <a:pPr marL="1057275" indent="-342900">
              <a:buClr>
                <a:schemeClr val="tx1"/>
              </a:buClr>
              <a:buSzPct val="100000"/>
              <a:buFont typeface="Arial" panose="020B0604020202020204" pitchFamily="34" charset="0"/>
              <a:buChar char="•"/>
            </a:pPr>
            <a:r>
              <a:rPr lang="el-GR" sz="2400" dirty="0"/>
              <a:t>Ελάττωση ή αναστολή της φάσης ανάπτυξης και επίσπευση της φάσης στασιμότητας  (π.χ. με υψηλή συγκέντρωση αλάτων</a:t>
            </a:r>
            <a:r>
              <a:rPr lang="el-GR" sz="2400" dirty="0" smtClean="0"/>
              <a:t>), ή, </a:t>
            </a:r>
            <a:endParaRPr lang="el-GR" sz="2400" dirty="0"/>
          </a:p>
          <a:p>
            <a:pPr marL="1057275" indent="-342900">
              <a:buClr>
                <a:schemeClr val="tx1"/>
              </a:buClr>
              <a:buSzPct val="100000"/>
              <a:buFont typeface="Arial" panose="020B0604020202020204" pitchFamily="34" charset="0"/>
              <a:buChar char="•"/>
            </a:pPr>
            <a:r>
              <a:rPr lang="el-GR" sz="2400" dirty="0"/>
              <a:t>Επίσπευση της φάσης θανάτου (π.χ. με θέρμανση</a:t>
            </a:r>
            <a:r>
              <a:rPr lang="el-GR" sz="2400" dirty="0" smtClean="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44624"/>
            <a:ext cx="8424936" cy="1440160"/>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latin typeface="+mn-lt"/>
                <a:cs typeface="Arial" charset="0"/>
              </a:rPr>
              <a:t>Μικροβιακή αύξηση-ανάπτυξη </a:t>
            </a:r>
            <a:br>
              <a:rPr lang="el-GR" dirty="0" smtClean="0">
                <a:latin typeface="+mn-lt"/>
                <a:cs typeface="Arial" charset="0"/>
              </a:rPr>
            </a:br>
            <a:r>
              <a:rPr lang="el-GR" dirty="0" smtClean="0">
                <a:latin typeface="+mn-lt"/>
                <a:cs typeface="Arial" charset="0"/>
              </a:rPr>
              <a:t>(1 από 8) </a:t>
            </a:r>
            <a:endParaRPr lang="el-GR" dirty="0">
              <a:latin typeface="+mn-lt"/>
            </a:endParaRPr>
          </a:p>
        </p:txBody>
      </p:sp>
      <p:sp>
        <p:nvSpPr>
          <p:cNvPr id="2" name="Ορθογώνιο 1" descr="Η αύξηση του αριθμού των κυττάρων (κατά την εκθετική φάση) με βάση το χρόνο είναι μια γεωμετρική πρόοδος που περιγράφεται από τον τύπο: N ίσο με Nο 2n , όπου: Nο ο αρχικός πληθυσμός, Ν ο πληθυσμός μετά από χρόνο t, n ο αριθμός των γενεών που ολοκληρώθηκαν κατά το χρόνο t,&#10;Χρόνος διπλασιασμού (Generation time, G ή doubling time): ο χρόνος που χρειάζεται ένα κύτταρο για να αναπαραχθεί υπό συγκεκριμένες συνθήκες, &#10;Ο χρόνος γενεάς g (generation time) περιγράφεται από τον τύπο: g ίσο με t διά n ή G ίσο με μηδέν κόμμα 3 επί t διά (log10 N μείον log10 No), όπου No=αρχικός πληθυσμός, N=τελικός πληθυσμός έπειτα από χρόνο t  (λεπτά), αραδείγματος χάρην αν ένα κύτταρο φτάνει από 100 σε 10.000 κύτταρα (102 σε 104 cfu/ml) σε120min, G ίσο με μηδέν κόμμα τρία επί εκατόνείκοσι διά τέσσερα μείον 2 ίσο με δεκαοχτό λεπτά,"/>
          <p:cNvSpPr/>
          <p:nvPr/>
        </p:nvSpPr>
        <p:spPr>
          <a:xfrm>
            <a:off x="467544" y="1484784"/>
            <a:ext cx="8219256" cy="4893647"/>
          </a:xfrm>
          <a:prstGeom prst="rect">
            <a:avLst/>
          </a:prstGeom>
        </p:spPr>
        <p:txBody>
          <a:bodyPr wrap="square">
            <a:spAutoFit/>
          </a:bodyPr>
          <a:lstStyle/>
          <a:p>
            <a:pPr marL="342900" indent="-342900">
              <a:buFont typeface="Wingdings" panose="05000000000000000000" pitchFamily="2" charset="2"/>
              <a:buChar char="§"/>
            </a:pPr>
            <a:r>
              <a:rPr lang="el-GR" sz="2400" dirty="0"/>
              <a:t>Η αύξηση του αριθμού των κυττάρων (κατά την εκθετική φάση) με βάση το χρόνο είναι μια γεωμετρική πρόοδος που περιγράφεται από τον τύπο: </a:t>
            </a:r>
            <a:r>
              <a:rPr lang="en-US" sz="2400" dirty="0">
                <a:solidFill>
                  <a:schemeClr val="accent4"/>
                </a:solidFill>
              </a:rPr>
              <a:t>N</a:t>
            </a:r>
            <a:r>
              <a:rPr lang="el-GR" sz="2400" dirty="0">
                <a:solidFill>
                  <a:schemeClr val="accent4"/>
                </a:solidFill>
              </a:rPr>
              <a:t>=</a:t>
            </a:r>
            <a:r>
              <a:rPr lang="en-US" sz="2400" dirty="0">
                <a:solidFill>
                  <a:schemeClr val="accent4"/>
                </a:solidFill>
              </a:rPr>
              <a:t>N</a:t>
            </a:r>
            <a:r>
              <a:rPr lang="el-GR" sz="2400" baseline="-25000" dirty="0">
                <a:solidFill>
                  <a:schemeClr val="accent4"/>
                </a:solidFill>
              </a:rPr>
              <a:t>ο</a:t>
            </a:r>
            <a:r>
              <a:rPr lang="el-GR" sz="2400" dirty="0">
                <a:solidFill>
                  <a:schemeClr val="accent4"/>
                </a:solidFill>
              </a:rPr>
              <a:t> </a:t>
            </a:r>
            <a:r>
              <a:rPr lang="en-US" sz="2400" dirty="0">
                <a:solidFill>
                  <a:schemeClr val="accent4"/>
                </a:solidFill>
              </a:rPr>
              <a:t>2</a:t>
            </a:r>
            <a:r>
              <a:rPr lang="en-US" sz="2400" baseline="30000" dirty="0">
                <a:solidFill>
                  <a:schemeClr val="accent4"/>
                </a:solidFill>
              </a:rPr>
              <a:t>n</a:t>
            </a:r>
            <a:r>
              <a:rPr lang="en-US" sz="2400" dirty="0">
                <a:solidFill>
                  <a:schemeClr val="accent4"/>
                </a:solidFill>
              </a:rPr>
              <a:t> </a:t>
            </a:r>
            <a:r>
              <a:rPr lang="el-GR" sz="2400" dirty="0"/>
              <a:t>, </a:t>
            </a:r>
            <a:r>
              <a:rPr lang="el-GR" sz="2400" dirty="0" smtClean="0"/>
              <a:t>όπου: </a:t>
            </a:r>
            <a:r>
              <a:rPr lang="en-US" sz="2400" dirty="0" smtClean="0"/>
              <a:t>N</a:t>
            </a:r>
            <a:r>
              <a:rPr lang="el-GR" sz="2400" baseline="-25000" dirty="0"/>
              <a:t>ο </a:t>
            </a:r>
            <a:r>
              <a:rPr lang="el-GR" sz="2400" dirty="0" err="1"/>
              <a:t>ο</a:t>
            </a:r>
            <a:r>
              <a:rPr lang="el-GR" sz="2400" dirty="0"/>
              <a:t> αρχικός πληθυσμός, Ν ο πληθυσμός μετά από χρόνο </a:t>
            </a:r>
            <a:r>
              <a:rPr lang="el-GR" sz="2400" dirty="0" smtClean="0"/>
              <a:t>t, n </a:t>
            </a:r>
            <a:r>
              <a:rPr lang="el-GR" sz="2400" dirty="0"/>
              <a:t>ο αριθμός των γενεών που ολοκληρώθηκαν κατά το χρόνο </a:t>
            </a:r>
            <a:r>
              <a:rPr lang="el-GR" sz="2400" dirty="0" smtClean="0"/>
              <a:t>t,</a:t>
            </a:r>
            <a:endParaRPr lang="el-GR" sz="2400" dirty="0"/>
          </a:p>
          <a:p>
            <a:pPr marL="342900" indent="-342900">
              <a:buFont typeface="Wingdings" panose="05000000000000000000" pitchFamily="2" charset="2"/>
              <a:buChar char="§"/>
            </a:pPr>
            <a:r>
              <a:rPr lang="el-GR" sz="2400" dirty="0">
                <a:solidFill>
                  <a:schemeClr val="accent4"/>
                </a:solidFill>
              </a:rPr>
              <a:t>Χρόνος διπλασιασμού (</a:t>
            </a:r>
            <a:r>
              <a:rPr lang="en-US" sz="2400" dirty="0">
                <a:solidFill>
                  <a:schemeClr val="accent4"/>
                </a:solidFill>
              </a:rPr>
              <a:t>Generation time </a:t>
            </a:r>
            <a:r>
              <a:rPr lang="el-GR" sz="2400" dirty="0">
                <a:solidFill>
                  <a:schemeClr val="accent4"/>
                </a:solidFill>
              </a:rPr>
              <a:t>– </a:t>
            </a:r>
            <a:r>
              <a:rPr lang="en-US" sz="2400" dirty="0">
                <a:solidFill>
                  <a:schemeClr val="accent4"/>
                </a:solidFill>
              </a:rPr>
              <a:t>G</a:t>
            </a:r>
            <a:r>
              <a:rPr lang="el-GR" sz="2400" dirty="0">
                <a:solidFill>
                  <a:schemeClr val="accent4"/>
                </a:solidFill>
              </a:rPr>
              <a:t> ή </a:t>
            </a:r>
            <a:r>
              <a:rPr lang="en-US" sz="2400" dirty="0">
                <a:solidFill>
                  <a:schemeClr val="accent4"/>
                </a:solidFill>
              </a:rPr>
              <a:t>doubling time</a:t>
            </a:r>
            <a:r>
              <a:rPr lang="en-US" sz="2400" dirty="0" smtClean="0">
                <a:solidFill>
                  <a:schemeClr val="accent4"/>
                </a:solidFill>
              </a:rPr>
              <a:t>)</a:t>
            </a:r>
            <a:r>
              <a:rPr lang="en-US" sz="2400" dirty="0" smtClean="0"/>
              <a:t>: </a:t>
            </a:r>
            <a:r>
              <a:rPr lang="el-GR" sz="2400" dirty="0"/>
              <a:t>ο χρόνος που χρειάζεται ένα κύτταρο για να αναπαραχθεί υπό συγκεκριμένες </a:t>
            </a:r>
            <a:r>
              <a:rPr lang="el-GR" sz="2400" dirty="0" smtClean="0"/>
              <a:t>συνθήκες, </a:t>
            </a:r>
            <a:endParaRPr lang="en-US" sz="2400" dirty="0"/>
          </a:p>
          <a:p>
            <a:pPr marL="342900" indent="-342900">
              <a:buFont typeface="Wingdings" panose="05000000000000000000" pitchFamily="2" charset="2"/>
              <a:buChar char="§"/>
            </a:pPr>
            <a:r>
              <a:rPr lang="el-GR" sz="2400" dirty="0">
                <a:solidFill>
                  <a:schemeClr val="accent4"/>
                </a:solidFill>
              </a:rPr>
              <a:t>Ο χρόνος γενεάς g </a:t>
            </a:r>
            <a:r>
              <a:rPr lang="el-GR" sz="2400" dirty="0"/>
              <a:t>(</a:t>
            </a:r>
            <a:r>
              <a:rPr lang="en-US" sz="2400" dirty="0"/>
              <a:t>generation time) </a:t>
            </a:r>
            <a:r>
              <a:rPr lang="el-GR" sz="2400" dirty="0"/>
              <a:t>περιγράφεται από τον τύπο:</a:t>
            </a:r>
            <a:r>
              <a:rPr lang="en-US" sz="2400" dirty="0"/>
              <a:t> </a:t>
            </a:r>
            <a:r>
              <a:rPr lang="en-US" sz="2400" dirty="0">
                <a:solidFill>
                  <a:schemeClr val="accent4"/>
                </a:solidFill>
              </a:rPr>
              <a:t>g </a:t>
            </a:r>
            <a:r>
              <a:rPr lang="el-GR" sz="2400" dirty="0">
                <a:solidFill>
                  <a:schemeClr val="accent4"/>
                </a:solidFill>
              </a:rPr>
              <a:t>=</a:t>
            </a:r>
            <a:r>
              <a:rPr lang="en-US" sz="2400" dirty="0">
                <a:solidFill>
                  <a:schemeClr val="accent4"/>
                </a:solidFill>
              </a:rPr>
              <a:t> t</a:t>
            </a:r>
            <a:r>
              <a:rPr lang="el-GR" sz="2400" dirty="0">
                <a:solidFill>
                  <a:schemeClr val="accent4"/>
                </a:solidFill>
              </a:rPr>
              <a:t>/</a:t>
            </a:r>
            <a:r>
              <a:rPr lang="en-US" sz="2400" dirty="0">
                <a:solidFill>
                  <a:schemeClr val="accent4"/>
                </a:solidFill>
              </a:rPr>
              <a:t>n</a:t>
            </a:r>
            <a:r>
              <a:rPr lang="el-GR" sz="2400" dirty="0">
                <a:solidFill>
                  <a:schemeClr val="accent4"/>
                </a:solidFill>
              </a:rPr>
              <a:t> </a:t>
            </a:r>
            <a:r>
              <a:rPr lang="el-GR" sz="2400" dirty="0" smtClean="0">
                <a:solidFill>
                  <a:schemeClr val="accent4"/>
                </a:solidFill>
              </a:rPr>
              <a:t>ή </a:t>
            </a:r>
            <a:r>
              <a:rPr lang="en-US" sz="2400" dirty="0" smtClean="0">
                <a:solidFill>
                  <a:schemeClr val="accent4"/>
                </a:solidFill>
              </a:rPr>
              <a:t>G=0.3t</a:t>
            </a:r>
            <a:r>
              <a:rPr lang="en-US" sz="2400" dirty="0">
                <a:solidFill>
                  <a:schemeClr val="accent4"/>
                </a:solidFill>
              </a:rPr>
              <a:t>/(log</a:t>
            </a:r>
            <a:r>
              <a:rPr lang="en-US" sz="2400" baseline="-25000" dirty="0">
                <a:solidFill>
                  <a:schemeClr val="accent4"/>
                </a:solidFill>
              </a:rPr>
              <a:t>10</a:t>
            </a:r>
            <a:r>
              <a:rPr lang="en-US" sz="2400" dirty="0">
                <a:solidFill>
                  <a:schemeClr val="accent4"/>
                </a:solidFill>
              </a:rPr>
              <a:t> N – log</a:t>
            </a:r>
            <a:r>
              <a:rPr lang="en-US" sz="2400" baseline="-25000" dirty="0">
                <a:solidFill>
                  <a:schemeClr val="accent4"/>
                </a:solidFill>
              </a:rPr>
              <a:t>10</a:t>
            </a:r>
            <a:r>
              <a:rPr lang="en-US" sz="2400" dirty="0">
                <a:solidFill>
                  <a:schemeClr val="accent4"/>
                </a:solidFill>
              </a:rPr>
              <a:t> N</a:t>
            </a:r>
            <a:r>
              <a:rPr lang="en-US" sz="2400" baseline="-25000" dirty="0">
                <a:solidFill>
                  <a:schemeClr val="accent4"/>
                </a:solidFill>
              </a:rPr>
              <a:t>o</a:t>
            </a:r>
            <a:r>
              <a:rPr lang="en-US" sz="2400" dirty="0">
                <a:solidFill>
                  <a:schemeClr val="accent4"/>
                </a:solidFill>
              </a:rPr>
              <a:t>), </a:t>
            </a:r>
            <a:r>
              <a:rPr lang="el-GR" sz="2400" dirty="0" smtClean="0"/>
              <a:t>όπου </a:t>
            </a:r>
            <a:r>
              <a:rPr lang="en-US" sz="2400" dirty="0"/>
              <a:t>N</a:t>
            </a:r>
            <a:r>
              <a:rPr lang="en-US" sz="2400" baseline="-25000" dirty="0"/>
              <a:t>o</a:t>
            </a:r>
            <a:r>
              <a:rPr lang="en-US" sz="2400" dirty="0"/>
              <a:t>=</a:t>
            </a:r>
            <a:r>
              <a:rPr lang="el-GR" sz="2400" dirty="0"/>
              <a:t>αρχικός πληθυσμός</a:t>
            </a:r>
            <a:r>
              <a:rPr lang="en-US" sz="2400" dirty="0"/>
              <a:t>, N=</a:t>
            </a:r>
            <a:r>
              <a:rPr lang="el-GR" sz="2400" dirty="0"/>
              <a:t>τελικός πληθυσμός έπειτα από χρόνο </a:t>
            </a:r>
            <a:r>
              <a:rPr lang="en-US" sz="2400" dirty="0"/>
              <a:t>t  (</a:t>
            </a:r>
            <a:r>
              <a:rPr lang="en-US" sz="2400" dirty="0" smtClean="0"/>
              <a:t>min)</a:t>
            </a:r>
            <a:r>
              <a:rPr lang="el-GR" sz="2400" dirty="0" smtClean="0"/>
              <a:t>, Π.χ</a:t>
            </a:r>
            <a:r>
              <a:rPr lang="el-GR" sz="2400" dirty="0"/>
              <a:t>. αν ένα κύτταρο φτάνει από 100 σε 10.000 κύτταρα (</a:t>
            </a:r>
            <a:r>
              <a:rPr lang="en-US" sz="2400" dirty="0"/>
              <a:t>10</a:t>
            </a:r>
            <a:r>
              <a:rPr lang="en-US" sz="2400" baseline="30000" dirty="0"/>
              <a:t>2</a:t>
            </a:r>
            <a:r>
              <a:rPr lang="en-US" sz="2400" dirty="0"/>
              <a:t> </a:t>
            </a:r>
            <a:r>
              <a:rPr lang="el-GR" sz="2400" dirty="0"/>
              <a:t>σε</a:t>
            </a:r>
            <a:r>
              <a:rPr lang="en-US" sz="2400" dirty="0"/>
              <a:t> 10</a:t>
            </a:r>
            <a:r>
              <a:rPr lang="en-US" sz="2400" baseline="30000" dirty="0"/>
              <a:t>4 </a:t>
            </a:r>
            <a:r>
              <a:rPr lang="en-US" sz="2400" dirty="0" err="1"/>
              <a:t>cfu</a:t>
            </a:r>
            <a:r>
              <a:rPr lang="en-US" sz="2400" dirty="0"/>
              <a:t>/ml</a:t>
            </a:r>
            <a:r>
              <a:rPr lang="el-GR" sz="2400" dirty="0"/>
              <a:t>) σε</a:t>
            </a:r>
            <a:r>
              <a:rPr lang="en-US" sz="2400" dirty="0"/>
              <a:t>120min, G=0.3x120/(4-2)=</a:t>
            </a:r>
            <a:r>
              <a:rPr lang="en-US" sz="2400" dirty="0" smtClean="0"/>
              <a:t>18min</a:t>
            </a:r>
            <a:r>
              <a:rPr lang="el-GR" sz="2400" dirty="0" smtClean="0"/>
              <a:t>,</a:t>
            </a:r>
            <a:r>
              <a:rPr lang="en-US" sz="2400" dirty="0" smtClean="0"/>
              <a:t>  </a:t>
            </a:r>
            <a:endParaRPr lang="en-US" sz="2400" dirty="0"/>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 xmlns:p14="http://schemas.microsoft.com/office/powerpoint/2010/main" val="2066756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352928" cy="1296144"/>
          </a:xfrm>
          <a:ln/>
          <a:extLst>
            <a:ext uri="{91240B29-F687-4F45-9708-019B960494DF}">
              <a14:hiddenLine xmlns=""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cs typeface="Arial" charset="0"/>
              </a:rPr>
              <a:t>Μικροβιακή αύξηση-ανάπτυξη </a:t>
            </a:r>
            <a:br>
              <a:rPr lang="el-GR" dirty="0" smtClean="0">
                <a:cs typeface="Arial" charset="0"/>
              </a:rPr>
            </a:br>
            <a:r>
              <a:rPr lang="el-GR" dirty="0" smtClean="0">
                <a:cs typeface="Arial" charset="0"/>
              </a:rPr>
              <a:t>(2 από 8) </a:t>
            </a:r>
            <a:endParaRPr lang="el-GR" dirty="0">
              <a:latin typeface="+mn-lt"/>
            </a:endParaRPr>
          </a:p>
        </p:txBody>
      </p:sp>
      <p:sp>
        <p:nvSpPr>
          <p:cNvPr id="2" name="Ορθογώνιο 1" descr="Ο χρόνος G εξαρτάται από τα διαθέσιμα θρεπτικά συστατικά σε ένα υπόστρωμα, τη θερμοκρασία, το πεχά, τη συγκέντρωση οξυγόνου, διοξειδίου του άνθρακα, την ενεργότητα νερού aw, το μικροβιακό ανταγωνισμό και άλλους παράγοντες που επηρεάζουν την ανάπτυξη,&#10;&#10;O ρυθμός ανάπτυξης (Growth rate, μ) ισούται με την αύξηση ή μείωση των κυττάρων ανά  μονάδα χρόνου (cfu/g/h). Μπορεί να μετρηθεί με καταμέτρηση αποικιών σε τρυβλία, φασματοφωτομετρικά, ή με ξήρανση και ζύγιση της μικροβιακής βιομάζας. &#10;"/>
          <p:cNvSpPr/>
          <p:nvPr/>
        </p:nvSpPr>
        <p:spPr>
          <a:xfrm>
            <a:off x="467544" y="1628800"/>
            <a:ext cx="8219256" cy="4154984"/>
          </a:xfrm>
          <a:prstGeom prst="rect">
            <a:avLst/>
          </a:prstGeom>
        </p:spPr>
        <p:txBody>
          <a:bodyPr wrap="square">
            <a:spAutoFit/>
          </a:bodyPr>
          <a:lstStyle/>
          <a:p>
            <a:pPr marL="342900" indent="-342900">
              <a:buClr>
                <a:schemeClr val="tx1"/>
              </a:buClr>
              <a:buFont typeface="Wingdings" panose="05000000000000000000" pitchFamily="2" charset="2"/>
              <a:buChar char="§"/>
            </a:pPr>
            <a:r>
              <a:rPr lang="el-GR" sz="2400" dirty="0"/>
              <a:t>Ο χρόνος </a:t>
            </a:r>
            <a:r>
              <a:rPr lang="en-US" sz="2400" dirty="0"/>
              <a:t>G</a:t>
            </a:r>
            <a:r>
              <a:rPr lang="el-GR" sz="2400" dirty="0"/>
              <a:t> εξαρτάται από τα διαθέσιμα θρεπτικά συστατικά σε ένα υπόστρωμα, τη θερμοκρασία, το </a:t>
            </a:r>
            <a:r>
              <a:rPr lang="en-US" sz="2400" dirty="0"/>
              <a:t>pH, </a:t>
            </a:r>
            <a:r>
              <a:rPr lang="el-GR" sz="2400" dirty="0"/>
              <a:t>τη συγκέντρωση </a:t>
            </a:r>
            <a:r>
              <a:rPr lang="en-US" sz="2400" dirty="0"/>
              <a:t>O</a:t>
            </a:r>
            <a:r>
              <a:rPr lang="en-US" sz="2400" baseline="-25000" dirty="0"/>
              <a:t>2</a:t>
            </a:r>
            <a:r>
              <a:rPr lang="en-US" sz="2400" dirty="0"/>
              <a:t>/CO</a:t>
            </a:r>
            <a:r>
              <a:rPr lang="en-US" sz="2400" baseline="-25000" dirty="0"/>
              <a:t>2</a:t>
            </a:r>
            <a:r>
              <a:rPr lang="en-US" sz="2400" dirty="0"/>
              <a:t>, </a:t>
            </a:r>
            <a:r>
              <a:rPr lang="el-GR" sz="2400" dirty="0"/>
              <a:t>την </a:t>
            </a:r>
            <a:r>
              <a:rPr lang="el-GR" sz="2400" dirty="0" err="1"/>
              <a:t>ενεργότητα</a:t>
            </a:r>
            <a:r>
              <a:rPr lang="el-GR" sz="2400" dirty="0"/>
              <a:t> νερού </a:t>
            </a:r>
            <a:r>
              <a:rPr lang="en-US" sz="2400" dirty="0"/>
              <a:t>a</a:t>
            </a:r>
            <a:r>
              <a:rPr lang="en-US" sz="2400" baseline="-25000" dirty="0"/>
              <a:t>w</a:t>
            </a:r>
            <a:r>
              <a:rPr lang="en-US" sz="2400" dirty="0"/>
              <a:t>, </a:t>
            </a:r>
            <a:r>
              <a:rPr lang="el-GR" sz="2400" dirty="0"/>
              <a:t>το μικροβιακό ανταγωνισμό και άλλους παράγοντες που επηρεάζουν την </a:t>
            </a:r>
            <a:r>
              <a:rPr lang="el-GR" sz="2400" dirty="0" smtClean="0"/>
              <a:t>ανάπτυξη,</a:t>
            </a:r>
            <a:endParaRPr lang="en-US" sz="2400" dirty="0"/>
          </a:p>
          <a:p>
            <a:pPr marL="342900" indent="-342900">
              <a:buClr>
                <a:schemeClr val="tx1"/>
              </a:buClr>
              <a:buFont typeface="Wingdings" panose="05000000000000000000" pitchFamily="2" charset="2"/>
              <a:buChar char="§"/>
            </a:pPr>
            <a:endParaRPr lang="en-US" sz="2400" dirty="0">
              <a:solidFill>
                <a:srgbClr val="FFFF00"/>
              </a:solidFill>
            </a:endParaRPr>
          </a:p>
          <a:p>
            <a:pPr marL="342900" indent="-342900">
              <a:buClr>
                <a:schemeClr val="tx1"/>
              </a:buClr>
              <a:buFont typeface="Wingdings" panose="05000000000000000000" pitchFamily="2" charset="2"/>
              <a:buChar char="§"/>
            </a:pPr>
            <a:r>
              <a:rPr lang="en-US" sz="2400" dirty="0">
                <a:solidFill>
                  <a:schemeClr val="accent4"/>
                </a:solidFill>
              </a:rPr>
              <a:t>O </a:t>
            </a:r>
            <a:r>
              <a:rPr lang="el-GR" sz="2400" dirty="0">
                <a:solidFill>
                  <a:schemeClr val="accent4"/>
                </a:solidFill>
              </a:rPr>
              <a:t>ρυθμός ανάπτυξης (</a:t>
            </a:r>
            <a:r>
              <a:rPr lang="en-US" sz="2400" dirty="0">
                <a:solidFill>
                  <a:schemeClr val="accent4"/>
                </a:solidFill>
              </a:rPr>
              <a:t>Growth rate</a:t>
            </a:r>
            <a:r>
              <a:rPr lang="el-GR" sz="2400" dirty="0">
                <a:solidFill>
                  <a:schemeClr val="accent4"/>
                </a:solidFill>
              </a:rPr>
              <a:t>, μ)</a:t>
            </a:r>
            <a:r>
              <a:rPr lang="en-US" sz="2400" dirty="0">
                <a:solidFill>
                  <a:schemeClr val="accent4"/>
                </a:solidFill>
              </a:rPr>
              <a:t> </a:t>
            </a:r>
            <a:r>
              <a:rPr lang="el-GR" sz="2400" dirty="0"/>
              <a:t>ισούται με την αύξηση/μείωση των κυττάρων ανά  μονάδα χρόνου (</a:t>
            </a:r>
            <a:r>
              <a:rPr lang="en-US" sz="2400" dirty="0" err="1"/>
              <a:t>cfu</a:t>
            </a:r>
            <a:r>
              <a:rPr lang="en-US" sz="2400" dirty="0"/>
              <a:t>/g/h)</a:t>
            </a:r>
            <a:r>
              <a:rPr lang="el-GR" sz="2400" dirty="0"/>
              <a:t>. Μπορεί να μετρηθεί με καταμέτρηση αποικιών σε </a:t>
            </a:r>
            <a:r>
              <a:rPr lang="el-GR" sz="2400" dirty="0" err="1"/>
              <a:t>τρυβλία</a:t>
            </a:r>
            <a:r>
              <a:rPr lang="el-GR" sz="2400" dirty="0"/>
              <a:t>, </a:t>
            </a:r>
            <a:r>
              <a:rPr lang="el-GR" sz="2400" dirty="0" err="1"/>
              <a:t>φασματοφωτομετρικά</a:t>
            </a:r>
            <a:r>
              <a:rPr lang="el-GR" sz="2400" dirty="0"/>
              <a:t>, ή με ξήρανση και ζύγιση της μικροβιακής βιομάζας. </a:t>
            </a:r>
            <a:endParaRPr lang="en-US" sz="2400" dirty="0">
              <a:solidFill>
                <a:srgbClr val="FFFF00"/>
              </a:solidFill>
            </a:endParaRPr>
          </a:p>
        </p:txBody>
      </p:sp>
      <p:sp>
        <p:nvSpPr>
          <p:cNvPr id="9"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 xmlns:p14="http://schemas.microsoft.com/office/powerpoint/2010/main" val="3467503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81806" y="44624"/>
            <a:ext cx="8219256" cy="1224136"/>
          </a:xfrm>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n-US" dirty="0">
                <a:cs typeface="Arial" charset="0"/>
              </a:rPr>
              <a:t>M</a:t>
            </a:r>
            <a:r>
              <a:rPr lang="el-GR" dirty="0" err="1">
                <a:cs typeface="Arial" charset="0"/>
              </a:rPr>
              <a:t>ικροβιακή</a:t>
            </a:r>
            <a:r>
              <a:rPr lang="el-GR" dirty="0">
                <a:cs typeface="Arial" charset="0"/>
              </a:rPr>
              <a:t> αύξηση-ανάπτυξη </a:t>
            </a:r>
            <a:br>
              <a:rPr lang="el-GR" dirty="0">
                <a:cs typeface="Arial" charset="0"/>
              </a:rPr>
            </a:br>
            <a:r>
              <a:rPr lang="el-GR" dirty="0" smtClean="0">
                <a:cs typeface="Arial" charset="0"/>
              </a:rPr>
              <a:t>(3 </a:t>
            </a:r>
            <a:r>
              <a:rPr lang="el-GR" dirty="0">
                <a:cs typeface="Arial" charset="0"/>
              </a:rPr>
              <a:t>από 8) </a:t>
            </a:r>
            <a:endParaRPr lang="el-GR" dirty="0">
              <a:latin typeface="+mn-lt"/>
              <a:cs typeface="Times New Roman" pitchFamily="18" charset="0"/>
            </a:endParaRPr>
          </a:p>
        </p:txBody>
      </p:sp>
      <p:sp>
        <p:nvSpPr>
          <p:cNvPr id="24" name="Rectangle 9" descr="Σε ένα μικροβιακό πληθυσμό του ίδιο είδους, δεν έχουν όλα τα κύτταρα το ίδιο χρόνο διπλασιασμού, &#10;Ο χρόνος G εξαρτάται από τα διαθέσιμα θρεπτικά συστατικά σε ένα υπόστρωμα, τη θερμοκρασία, το πεχά, τη συγκέντρωση οξυγόνου, διοξειδίου του άνθρακα, την ενεργότητα νερού aw, το μικροβιακό ανταγωνισμό και άλλους παράγοντες που επηρεάζουν την ανάπτυξη,&#10;Η γνώση των ορίων ανάπτυξης (minimum, maximum) και των βέλτιστων (optimum) συνθηκών ανάπτυξης, καθώς και των συνθηκών αναστολής ή και καταστροφής των μικροβιών είναι απαραίτητη για την διατήρηση, ενίσχυση ή αναστολή της μικροβιακής ανάπτυξης,  &#10;"/>
          <p:cNvSpPr>
            <a:spLocks noGrp="1" noChangeArrowheads="1"/>
          </p:cNvSpPr>
          <p:nvPr>
            <p:ph type="body" sz="half" idx="2"/>
          </p:nvPr>
        </p:nvSpPr>
        <p:spPr>
          <a:xfrm>
            <a:off x="467544" y="1772816"/>
            <a:ext cx="8219256" cy="3960440"/>
          </a:xfrm>
        </p:spPr>
        <p:txBody>
          <a:bodyPr>
            <a:noAutofit/>
          </a:bodyPr>
          <a:lstStyle/>
          <a:p>
            <a:pPr>
              <a:buClr>
                <a:schemeClr val="tx1"/>
              </a:buClr>
              <a:buFont typeface="Wingdings" panose="05000000000000000000" pitchFamily="2" charset="2"/>
              <a:buChar char="§"/>
            </a:pPr>
            <a:r>
              <a:rPr lang="el-GR" dirty="0"/>
              <a:t>Σε ένα μικροβιακό πληθυσμό του ίδιο είδους, δεν έχουν όλα τα κύτταρα το ίδιο χρόνο </a:t>
            </a:r>
            <a:r>
              <a:rPr lang="el-GR" dirty="0" smtClean="0"/>
              <a:t>διπλασιασμού, </a:t>
            </a:r>
            <a:endParaRPr lang="en-US" dirty="0"/>
          </a:p>
          <a:p>
            <a:pPr>
              <a:lnSpc>
                <a:spcPct val="80000"/>
              </a:lnSpc>
              <a:buClr>
                <a:schemeClr val="tx1"/>
              </a:buClr>
              <a:buFont typeface="Wingdings" panose="05000000000000000000" pitchFamily="2" charset="2"/>
              <a:buChar char="§"/>
            </a:pPr>
            <a:r>
              <a:rPr lang="el-GR" dirty="0"/>
              <a:t>Ο χρόνος </a:t>
            </a:r>
            <a:r>
              <a:rPr lang="en-US" dirty="0"/>
              <a:t>G</a:t>
            </a:r>
            <a:r>
              <a:rPr lang="el-GR" dirty="0"/>
              <a:t> εξαρτάται από τα διαθέσιμα θρεπτικά συστατικά σε ένα υπόστρωμα, τη θερμοκρασία, το </a:t>
            </a:r>
            <a:r>
              <a:rPr lang="en-US" dirty="0"/>
              <a:t>pH, </a:t>
            </a:r>
            <a:r>
              <a:rPr lang="el-GR" dirty="0"/>
              <a:t>τη συγκέντρωση </a:t>
            </a:r>
            <a:r>
              <a:rPr lang="en-US" dirty="0"/>
              <a:t>O</a:t>
            </a:r>
            <a:r>
              <a:rPr lang="en-US" baseline="-25000" dirty="0"/>
              <a:t>2</a:t>
            </a:r>
            <a:r>
              <a:rPr lang="en-US" dirty="0"/>
              <a:t>/CO</a:t>
            </a:r>
            <a:r>
              <a:rPr lang="en-US" baseline="-25000" dirty="0"/>
              <a:t>2</a:t>
            </a:r>
            <a:r>
              <a:rPr lang="en-US" dirty="0"/>
              <a:t>, </a:t>
            </a:r>
            <a:r>
              <a:rPr lang="el-GR" dirty="0"/>
              <a:t>την </a:t>
            </a:r>
            <a:r>
              <a:rPr lang="el-GR" dirty="0" err="1"/>
              <a:t>ενεργότητα</a:t>
            </a:r>
            <a:r>
              <a:rPr lang="el-GR" dirty="0"/>
              <a:t> νερού </a:t>
            </a:r>
            <a:r>
              <a:rPr lang="en-US" dirty="0"/>
              <a:t>a</a:t>
            </a:r>
            <a:r>
              <a:rPr lang="en-US" baseline="-25000" dirty="0"/>
              <a:t>w</a:t>
            </a:r>
            <a:r>
              <a:rPr lang="en-US" dirty="0"/>
              <a:t>, </a:t>
            </a:r>
            <a:r>
              <a:rPr lang="el-GR" dirty="0"/>
              <a:t>το μικροβιακό ανταγωνισμό και άλλους παράγοντες που επηρεάζουν την </a:t>
            </a:r>
            <a:r>
              <a:rPr lang="el-GR" dirty="0" smtClean="0"/>
              <a:t>ανάπτυξη,</a:t>
            </a:r>
            <a:endParaRPr lang="en-US" dirty="0">
              <a:solidFill>
                <a:srgbClr val="FFFF00"/>
              </a:solidFill>
            </a:endParaRPr>
          </a:p>
          <a:p>
            <a:pPr>
              <a:lnSpc>
                <a:spcPct val="80000"/>
              </a:lnSpc>
              <a:buClr>
                <a:schemeClr val="tx1"/>
              </a:buClr>
              <a:buFont typeface="Wingdings" panose="05000000000000000000" pitchFamily="2" charset="2"/>
              <a:buChar char="§"/>
            </a:pPr>
            <a:r>
              <a:rPr lang="el-GR" dirty="0">
                <a:solidFill>
                  <a:schemeClr val="accent4"/>
                </a:solidFill>
              </a:rPr>
              <a:t>Η γνώση των ορίων ανάπτυξης (</a:t>
            </a:r>
            <a:r>
              <a:rPr lang="en-US" dirty="0">
                <a:solidFill>
                  <a:schemeClr val="accent4"/>
                </a:solidFill>
              </a:rPr>
              <a:t>minimum-maximum) </a:t>
            </a:r>
            <a:r>
              <a:rPr lang="el-GR" dirty="0">
                <a:solidFill>
                  <a:schemeClr val="accent4"/>
                </a:solidFill>
              </a:rPr>
              <a:t>και των βέλτιστων</a:t>
            </a:r>
            <a:r>
              <a:rPr lang="en-US" dirty="0">
                <a:solidFill>
                  <a:schemeClr val="accent4"/>
                </a:solidFill>
              </a:rPr>
              <a:t> (optimum) </a:t>
            </a:r>
            <a:r>
              <a:rPr lang="el-GR" dirty="0">
                <a:solidFill>
                  <a:schemeClr val="accent4"/>
                </a:solidFill>
              </a:rPr>
              <a:t>συνθηκών ανάπτυξης, καθώς και των συνθηκών αναστολής ή και καταστροφής των </a:t>
            </a:r>
            <a:r>
              <a:rPr lang="el-GR" dirty="0" err="1">
                <a:solidFill>
                  <a:schemeClr val="accent4"/>
                </a:solidFill>
              </a:rPr>
              <a:t>μικροβιών</a:t>
            </a:r>
            <a:r>
              <a:rPr lang="el-GR" dirty="0">
                <a:solidFill>
                  <a:schemeClr val="accent4"/>
                </a:solidFill>
              </a:rPr>
              <a:t> είναι απαραίτητη για την διατήρηση, ενίσχυση ή αναστολή της μικροβιακής </a:t>
            </a:r>
            <a:r>
              <a:rPr lang="el-GR" dirty="0" smtClean="0">
                <a:solidFill>
                  <a:schemeClr val="accent4"/>
                </a:solidFill>
              </a:rPr>
              <a:t>ανάπτυξης, </a:t>
            </a:r>
            <a:r>
              <a:rPr lang="en-US" dirty="0" smtClean="0">
                <a:solidFill>
                  <a:schemeClr val="accent4"/>
                </a:solidFill>
              </a:rPr>
              <a:t> </a:t>
            </a:r>
            <a:endParaRPr lang="el-GR" dirty="0">
              <a:solidFill>
                <a:schemeClr val="accent4"/>
              </a:solidFill>
            </a:endParaRPr>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 xmlns:p14="http://schemas.microsoft.com/office/powerpoint/2010/main" val="1419080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27384"/>
            <a:ext cx="8219256" cy="1305099"/>
          </a:xfrm>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cs typeface="Arial" charset="0"/>
              </a:rPr>
              <a:t>Μικροβιακή αύξηση-ανάπτυξη </a:t>
            </a:r>
            <a:br>
              <a:rPr lang="el-GR" dirty="0" smtClean="0">
                <a:cs typeface="Arial" charset="0"/>
              </a:rPr>
            </a:br>
            <a:r>
              <a:rPr lang="el-GR" dirty="0" smtClean="0">
                <a:cs typeface="Arial" charset="0"/>
              </a:rPr>
              <a:t>(4 από 8) </a:t>
            </a:r>
            <a:endParaRPr lang="el-GR" dirty="0">
              <a:cs typeface="Times New Roman" pitchFamily="18" charset="0"/>
            </a:endParaRPr>
          </a:p>
        </p:txBody>
      </p:sp>
      <p:pic>
        <p:nvPicPr>
          <p:cNvPr id="15" name="Picture 2" descr="Εικόνα. &#10;Καμπύλες ανάπτυξης S. aureus σε διαφορετικές τιμές pH.&#10;"/>
          <p:cNvPicPr>
            <a:picLocks noChangeAspect="1" noChangeArrowheads="1"/>
          </p:cNvPicPr>
          <p:nvPr/>
        </p:nvPicPr>
        <p:blipFill>
          <a:blip r:embed="rId6" cstate="print"/>
          <a:srcRect/>
          <a:stretch>
            <a:fillRect/>
          </a:stretch>
        </p:blipFill>
        <p:spPr bwMode="auto">
          <a:xfrm>
            <a:off x="2627784" y="1340768"/>
            <a:ext cx="3960440" cy="3752640"/>
          </a:xfrm>
          <a:prstGeom prst="rect">
            <a:avLst/>
          </a:prstGeom>
          <a:noFill/>
        </p:spPr>
      </p:pic>
      <p:sp>
        <p:nvSpPr>
          <p:cNvPr id="6" name="Rectangle 6" descr=".&#10;"/>
          <p:cNvSpPr txBox="1">
            <a:spLocks noChangeArrowheads="1"/>
          </p:cNvSpPr>
          <p:nvPr>
            <p:custDataLst>
              <p:tags r:id="rId3"/>
            </p:custDataLst>
          </p:nvPr>
        </p:nvSpPr>
        <p:spPr>
          <a:xfrm>
            <a:off x="467544" y="5414045"/>
            <a:ext cx="8219256" cy="674811"/>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342900" indent="-342900">
              <a:lnSpc>
                <a:spcPct val="80000"/>
              </a:lnSpc>
              <a:buClr>
                <a:schemeClr val="tx1"/>
              </a:buClr>
              <a:buFont typeface="Wingdings" panose="05000000000000000000" pitchFamily="2" charset="2"/>
              <a:buChar char="§"/>
            </a:pPr>
            <a:r>
              <a:rPr lang="el-GR" sz="2400" dirty="0">
                <a:solidFill>
                  <a:schemeClr val="accent4"/>
                </a:solidFill>
              </a:rPr>
              <a:t>Καμπύλες ανάπτυξης </a:t>
            </a:r>
            <a:r>
              <a:rPr lang="en-US" sz="2400" dirty="0">
                <a:solidFill>
                  <a:schemeClr val="accent4"/>
                </a:solidFill>
              </a:rPr>
              <a:t>S. aureus </a:t>
            </a:r>
            <a:r>
              <a:rPr lang="el-GR" sz="2400" dirty="0">
                <a:solidFill>
                  <a:schemeClr val="accent4"/>
                </a:solidFill>
              </a:rPr>
              <a:t>σε διαφορετικές τιμές </a:t>
            </a:r>
            <a:r>
              <a:rPr lang="en-US" sz="2400" dirty="0" smtClean="0">
                <a:solidFill>
                  <a:schemeClr val="accent4"/>
                </a:solidFill>
              </a:rPr>
              <a:t>pH</a:t>
            </a:r>
            <a:r>
              <a:rPr lang="el-GR" sz="2400" dirty="0" smtClean="0">
                <a:solidFill>
                  <a:schemeClr val="accent4"/>
                </a:solidFill>
              </a:rPr>
              <a:t>.</a:t>
            </a:r>
            <a:endParaRPr lang="en-US" sz="2400" dirty="0">
              <a:solidFill>
                <a:schemeClr val="accent4"/>
              </a:solidFill>
            </a:endParaRPr>
          </a:p>
        </p:txBody>
      </p:sp>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 xmlns:p14="http://schemas.microsoft.com/office/powerpoint/2010/main" val="213308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xmlns="">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xmlns=""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44624"/>
            <a:ext cx="8219256" cy="129614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cs typeface="Arial" charset="0"/>
              </a:rPr>
              <a:t>Μικροβιακή αύξηση-ανάπτυξη </a:t>
            </a:r>
            <a:br>
              <a:rPr lang="el-GR" dirty="0" smtClean="0">
                <a:cs typeface="Arial" charset="0"/>
              </a:rPr>
            </a:br>
            <a:r>
              <a:rPr lang="el-GR" dirty="0" smtClean="0">
                <a:cs typeface="Arial" charset="0"/>
              </a:rPr>
              <a:t>(5 από 8) </a:t>
            </a:r>
            <a:endParaRPr lang="el-GR" dirty="0">
              <a:cs typeface="Times New Roman" pitchFamily="18" charset="0"/>
            </a:endParaRPr>
          </a:p>
        </p:txBody>
      </p:sp>
      <p:sp>
        <p:nvSpPr>
          <p:cNvPr id="7" name="Rectangle 6" descr="Ανάπτυξη μικροβίων σε οικοσυστήματα.&#10;Σε μικτούς πληθυσμούς (με βακτήρια, ζύμες, μύκητες)  το ποια κύτταρα θα επικρατήσουν  εξαρτάται από τις βέλτιστες συνθήκες ανάπτυξης του καθενός (παραδείγματος χάρην τα ψυχρόφιλα βακτήρια θα αναπτυχθούν γρήγορα στο ψυγείο, ενώ τα θερμόφιλα θα επικρατήσουν σε ένα παστεριωμένο προϊόν, άσχετα με τον αρχικό πληθυσμό του καθενός),&#10;&#10;Επίσης, μικρόβια με συντομότερο χρόνο διπλασιασμού (παραδείγματος χάρην βακτήρια) υπερτερούν και μπορούν να ξεπεράσουν σε αριθμό κύτταρα που αναπτύσσονται πιο αργά (παραδείγματος χάρην μύκητες),&#10;"/>
          <p:cNvSpPr txBox="1">
            <a:spLocks noChangeArrowheads="1"/>
          </p:cNvSpPr>
          <p:nvPr>
            <p:custDataLst>
              <p:tags r:id="rId3"/>
            </p:custDataLst>
          </p:nvPr>
        </p:nvSpPr>
        <p:spPr>
          <a:xfrm>
            <a:off x="576263" y="1621234"/>
            <a:ext cx="8110537" cy="425603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buClr>
                <a:schemeClr val="tx1"/>
              </a:buClr>
            </a:pPr>
            <a:r>
              <a:rPr lang="el-GR" sz="2800" b="0" dirty="0">
                <a:solidFill>
                  <a:schemeClr val="accent4"/>
                </a:solidFill>
              </a:rPr>
              <a:t>Ανάπτυξη μικροβίων σε </a:t>
            </a:r>
            <a:r>
              <a:rPr lang="el-GR" sz="2800" b="0" dirty="0" smtClean="0">
                <a:solidFill>
                  <a:schemeClr val="accent4"/>
                </a:solidFill>
              </a:rPr>
              <a:t>οικοσυστήματα.</a:t>
            </a:r>
            <a:endParaRPr lang="en-US" sz="2800" b="0" dirty="0">
              <a:solidFill>
                <a:schemeClr val="accent4"/>
              </a:solidFill>
            </a:endParaRPr>
          </a:p>
          <a:p>
            <a:pPr marL="342900" indent="-342900" algn="l">
              <a:buClr>
                <a:schemeClr val="tx1"/>
              </a:buClr>
              <a:buFont typeface="Wingdings" panose="05000000000000000000" pitchFamily="2" charset="2"/>
              <a:buChar char="§"/>
            </a:pPr>
            <a:r>
              <a:rPr lang="el-GR" sz="2400" b="0" dirty="0">
                <a:solidFill>
                  <a:schemeClr val="accent4"/>
                </a:solidFill>
              </a:rPr>
              <a:t>Σε μικτούς πληθυσμούς</a:t>
            </a:r>
            <a:r>
              <a:rPr lang="en-US" sz="2400" b="0" dirty="0">
                <a:solidFill>
                  <a:schemeClr val="accent4"/>
                </a:solidFill>
              </a:rPr>
              <a:t> </a:t>
            </a:r>
            <a:r>
              <a:rPr lang="en-US" sz="2400" b="0" dirty="0"/>
              <a:t>(</a:t>
            </a:r>
            <a:r>
              <a:rPr lang="el-GR" sz="2400" b="0" dirty="0"/>
              <a:t>με βακτήρια, ζύμες, μύκητες)  το ποια κύτταρα θα </a:t>
            </a:r>
            <a:r>
              <a:rPr lang="el-GR" sz="2400" b="0" dirty="0">
                <a:solidFill>
                  <a:schemeClr val="accent4"/>
                </a:solidFill>
              </a:rPr>
              <a:t>επικρατήσουν </a:t>
            </a:r>
            <a:r>
              <a:rPr lang="en-US" sz="2400" b="0" dirty="0"/>
              <a:t> </a:t>
            </a:r>
            <a:r>
              <a:rPr lang="el-GR" sz="2400" b="0" dirty="0"/>
              <a:t>εξαρτάται από τις βέλτιστες συνθήκες ανάπτυξης του καθενός (π.χ. τα ψυχρόφιλα βακτήρια θα αναπτυχθούν γρήγορα στο ψυγείο, ενώ τα θερμόφιλα θα επικρατήσουν σε ένα παστεριωμένο προϊόν, άσχετα με τον αρχικό πληθυσμό του καθενός</a:t>
            </a:r>
            <a:r>
              <a:rPr lang="el-GR" sz="2400" b="0" dirty="0" smtClean="0"/>
              <a:t>),</a:t>
            </a:r>
            <a:endParaRPr lang="en-US" sz="2000" b="0" dirty="0"/>
          </a:p>
          <a:p>
            <a:pPr marL="171450" indent="-171450" algn="l">
              <a:buClr>
                <a:schemeClr val="tx1"/>
              </a:buClr>
              <a:buFont typeface="Wingdings" panose="05000000000000000000" pitchFamily="2" charset="2"/>
              <a:buChar char="§"/>
            </a:pPr>
            <a:endParaRPr lang="en-US" sz="500" b="0" dirty="0"/>
          </a:p>
          <a:p>
            <a:pPr marL="342900" indent="-342900" algn="l">
              <a:buClr>
                <a:schemeClr val="tx1"/>
              </a:buClr>
              <a:buFont typeface="Wingdings" panose="05000000000000000000" pitchFamily="2" charset="2"/>
              <a:buChar char="§"/>
            </a:pPr>
            <a:r>
              <a:rPr lang="el-GR" sz="2400" b="0" dirty="0"/>
              <a:t>Επίσης, μικρόβια με συντομότερο χρόνο διπλασιασμού (π.χ. βακτήρια) υπερτερούν και μπορούν να ξεπεράσουν σε αριθμό κύτταρα που αναπτύσσονται πιο αργά (π.χ. μύκητες</a:t>
            </a:r>
            <a:r>
              <a:rPr lang="el-GR" sz="2400" b="0" dirty="0" smtClean="0"/>
              <a:t>),</a:t>
            </a:r>
            <a:endParaRPr lang="en-US" sz="2400" b="0" dirty="0"/>
          </a:p>
        </p:txBody>
      </p:sp>
      <p:sp>
        <p:nvSpPr>
          <p:cNvPr id="1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 xmlns:p14="http://schemas.microsoft.com/office/powerpoint/2010/main" val="1566993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27384"/>
            <a:ext cx="8291264" cy="136815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dirty="0" smtClean="0">
                <a:cs typeface="Arial" charset="0"/>
              </a:rPr>
              <a:t>Μικροβιακή αύξηση-ανάπτυξη </a:t>
            </a:r>
            <a:br>
              <a:rPr lang="el-GR" dirty="0" smtClean="0">
                <a:cs typeface="Arial" charset="0"/>
              </a:rPr>
            </a:br>
            <a:r>
              <a:rPr lang="el-GR" dirty="0" smtClean="0">
                <a:cs typeface="Arial" charset="0"/>
              </a:rPr>
              <a:t>(6 από 8) </a:t>
            </a:r>
            <a:endParaRPr lang="el-GR" dirty="0">
              <a:latin typeface="+mn-lt"/>
              <a:cs typeface="Times New Roman" pitchFamily="18" charset="0"/>
            </a:endParaRPr>
          </a:p>
        </p:txBody>
      </p:sp>
      <p:sp>
        <p:nvSpPr>
          <p:cNvPr id="6" name="Rectangle 6" descr="Σε δυναμικά περιβάλλοντα με διαρκείς αλλαγές, συναντούμε μια διαδοχή στους επικρατέστερους μικροοργανισμούς : παραδείγματος χάρην ανάπτυξη αναερόβιων μικροβίων έπειτα από συσκευασία κενού, ή προαιρετικά αναερόβιων μικροβίων έπειτα από την εξάντληση του οξυγόνου από αερόβιους οργανισμούς σε συσκευασμένα τρόφιμα. Ομοίως, οι γαλακτοβάκιλλοι θα επικρατήσουν στη μικροχλωρίδα ζυμούμενων λαχανικών (τουρσί), αφού ανασταλεί σταδιθακά η ανάπτυξη ανταγωνιστικών μικροοργανισμών που δεν είναι ανθεκτικοί στο αλάτι και στα οξέα που παράγουν τα γαλακτικά βακτήρια.  &#10;"/>
          <p:cNvSpPr txBox="1">
            <a:spLocks noChangeArrowheads="1"/>
          </p:cNvSpPr>
          <p:nvPr>
            <p:custDataLst>
              <p:tags r:id="rId3"/>
            </p:custDataLst>
          </p:nvPr>
        </p:nvSpPr>
        <p:spPr>
          <a:xfrm>
            <a:off x="467544" y="1485057"/>
            <a:ext cx="7920880" cy="446422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lang="el-GR" sz="4400" b="1" kern="1200">
                <a:solidFill>
                  <a:schemeClr val="tx1"/>
                </a:solidFill>
                <a:latin typeface="+mj-lt"/>
                <a:ea typeface="+mj-ea"/>
                <a:cs typeface="+mj-cs"/>
              </a:defRPr>
            </a:lvl1pPr>
          </a:lstStyle>
          <a:p>
            <a:pPr marL="342900" indent="-342900" algn="l">
              <a:buClr>
                <a:schemeClr val="tx1"/>
              </a:buClr>
              <a:buFont typeface="Wingdings" panose="05000000000000000000" pitchFamily="2" charset="2"/>
              <a:buChar char="§"/>
            </a:pPr>
            <a:r>
              <a:rPr lang="el-GR" sz="2400" b="0" dirty="0">
                <a:solidFill>
                  <a:schemeClr val="accent4"/>
                </a:solidFill>
              </a:rPr>
              <a:t>Σε δυναμικά περιβάλλοντα </a:t>
            </a:r>
            <a:r>
              <a:rPr lang="el-GR" sz="2400" b="0" dirty="0"/>
              <a:t>με διαρκείς αλλαγές, συναντούμε μια </a:t>
            </a:r>
            <a:r>
              <a:rPr lang="el-GR" sz="2400" b="0" dirty="0">
                <a:solidFill>
                  <a:schemeClr val="accent4"/>
                </a:solidFill>
              </a:rPr>
              <a:t>διαδοχή</a:t>
            </a:r>
            <a:r>
              <a:rPr lang="el-GR" sz="2400" b="0" dirty="0"/>
              <a:t> στους επικρατέστερους μικροοργανισμούς </a:t>
            </a:r>
            <a:r>
              <a:rPr lang="en-US" sz="2400" b="0" dirty="0"/>
              <a:t>: </a:t>
            </a:r>
            <a:r>
              <a:rPr lang="el-GR" sz="2400" b="0" dirty="0" smtClean="0">
                <a:solidFill>
                  <a:schemeClr val="accent4"/>
                </a:solidFill>
              </a:rPr>
              <a:t>π.χ</a:t>
            </a:r>
            <a:r>
              <a:rPr lang="el-GR" sz="2400" b="0" dirty="0">
                <a:solidFill>
                  <a:schemeClr val="accent4"/>
                </a:solidFill>
              </a:rPr>
              <a:t>. </a:t>
            </a:r>
            <a:r>
              <a:rPr lang="el-GR" sz="2400" b="0" dirty="0"/>
              <a:t>ανάπτυξη αναερόβιων μικροβίων έπειτα από συσκευασία κενού, ή προαιρετικά αναερόβιων μικροβίων έπειτα από την εξάντληση του οξυγόνου από αερόβιους οργανισμούς σε συσκευασμένα </a:t>
            </a:r>
            <a:r>
              <a:rPr lang="el-GR" sz="2400" b="0" dirty="0" smtClean="0"/>
              <a:t>τρόφιμα. </a:t>
            </a:r>
            <a:r>
              <a:rPr lang="el-GR" sz="2400" b="0" dirty="0" smtClean="0">
                <a:solidFill>
                  <a:schemeClr val="accent4"/>
                </a:solidFill>
              </a:rPr>
              <a:t>Ομοίως</a:t>
            </a:r>
            <a:r>
              <a:rPr lang="el-GR" sz="2400" b="0" dirty="0"/>
              <a:t>, οι </a:t>
            </a:r>
            <a:r>
              <a:rPr lang="el-GR" sz="2400" b="0" dirty="0" err="1"/>
              <a:t>γαλακτοβάκιλλοι</a:t>
            </a:r>
            <a:r>
              <a:rPr lang="el-GR" sz="2400" b="0" dirty="0"/>
              <a:t> θα επικρατήσουν στη </a:t>
            </a:r>
            <a:r>
              <a:rPr lang="el-GR" sz="2400" b="0" dirty="0" err="1"/>
              <a:t>μικροχλωρίδα</a:t>
            </a:r>
            <a:r>
              <a:rPr lang="el-GR" sz="2400" b="0" dirty="0"/>
              <a:t> </a:t>
            </a:r>
            <a:r>
              <a:rPr lang="el-GR" sz="2400" b="0" dirty="0" err="1"/>
              <a:t>ζυμούμενων</a:t>
            </a:r>
            <a:r>
              <a:rPr lang="el-GR" sz="2400" b="0" dirty="0"/>
              <a:t> λαχανικών (τουρσί), αφού ανασταλεί </a:t>
            </a:r>
            <a:r>
              <a:rPr lang="el-GR" sz="2400" b="0" dirty="0" err="1"/>
              <a:t>σταδιθακά</a:t>
            </a:r>
            <a:r>
              <a:rPr lang="el-GR" sz="2400" b="0" dirty="0"/>
              <a:t> η ανάπτυξη ανταγωνιστικών μικροοργανισμών που δεν είναι ανθεκτικοί στο αλάτι και στα οξέα που παράγουν τα γαλακτικά βακτήρια. </a:t>
            </a:r>
            <a:r>
              <a:rPr lang="en-US" sz="2400" b="0" dirty="0"/>
              <a:t> </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 xmlns:p14="http://schemas.microsoft.com/office/powerpoint/2010/main" val="416472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3" y="116632"/>
            <a:ext cx="8208913" cy="1260475"/>
          </a:xfrm>
        </p:spPr>
        <p:txBody>
          <a:bodyPr>
            <a:noAutofit/>
          </a:bodyPr>
          <a:lstStyle/>
          <a:p>
            <a:r>
              <a:rPr lang="el-GR" dirty="0" smtClean="0">
                <a:cs typeface="Arial" charset="0"/>
              </a:rPr>
              <a:t>Μικροβιακή αύξηση-ανάπτυξη </a:t>
            </a:r>
            <a:br>
              <a:rPr lang="el-GR" dirty="0" smtClean="0">
                <a:cs typeface="Arial" charset="0"/>
              </a:rPr>
            </a:br>
            <a:r>
              <a:rPr lang="el-GR" dirty="0" smtClean="0">
                <a:cs typeface="Arial" charset="0"/>
              </a:rPr>
              <a:t>(7 από 8) </a:t>
            </a:r>
            <a:endParaRPr lang="el-GR" dirty="0">
              <a:latin typeface="+mn-lt"/>
              <a:cs typeface="Times New Roman" pitchFamily="18" charset="0"/>
            </a:endParaRPr>
          </a:p>
        </p:txBody>
      </p:sp>
      <p:sp>
        <p:nvSpPr>
          <p:cNvPr id="6" name="Rectangle 8" descr="Συμβιωτικές και ανταγωνιστικές σχέσεις μικροβίων.&#10;Συμβιωτική, συνεργιστική ανάπτυξη μπορεί να παρατηρηθεί ανάμεσα σε δύο ή περισσότερα είδη μικροβίων παραδείγματος χάρην  στο γιαούρτι ο Streptococcus thermophillus υδρολύει πρωτεΐνες που οφελούν τους Lactobaciullus και  ο Lactobacillus bulgaricus παράγει μυρμυγκικό οξύ που ενισχύει τους στρεπτοκόκκους. Επίσης τα δύο είδη παράγουν περισσότερη ακεταλδεΰδη (αρωματική ουσία) όταν αναπτύσσονται μαζί,&#10;"/>
          <p:cNvSpPr txBox="1">
            <a:spLocks noChangeArrowheads="1"/>
          </p:cNvSpPr>
          <p:nvPr>
            <p:custDataLst>
              <p:tags r:id="rId3"/>
            </p:custDataLst>
          </p:nvPr>
        </p:nvSpPr>
        <p:spPr>
          <a:xfrm>
            <a:off x="395536" y="1881039"/>
            <a:ext cx="8136904" cy="35641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l-GR" sz="4400" b="1" kern="1200">
                <a:solidFill>
                  <a:schemeClr val="tx1"/>
                </a:solidFill>
                <a:latin typeface="+mj-lt"/>
                <a:ea typeface="+mj-ea"/>
                <a:cs typeface="+mj-cs"/>
              </a:defRPr>
            </a:lvl1pPr>
          </a:lstStyle>
          <a:p>
            <a:pPr algn="l"/>
            <a:r>
              <a:rPr lang="el-GR" sz="2400" b="0" dirty="0">
                <a:solidFill>
                  <a:schemeClr val="accent4"/>
                </a:solidFill>
              </a:rPr>
              <a:t>Συμβιωτικές και ανταγωνιστικές σχέσεις </a:t>
            </a:r>
            <a:r>
              <a:rPr lang="el-GR" sz="2400" b="0" dirty="0" smtClean="0">
                <a:solidFill>
                  <a:schemeClr val="accent4"/>
                </a:solidFill>
              </a:rPr>
              <a:t>μικροβίων.</a:t>
            </a:r>
            <a:endParaRPr lang="el-GR" sz="2400" b="0" dirty="0">
              <a:solidFill>
                <a:srgbClr val="FFFF00"/>
              </a:solidFill>
            </a:endParaRPr>
          </a:p>
          <a:p>
            <a:pPr marL="342900" indent="-342900" algn="l">
              <a:buClr>
                <a:schemeClr val="tx1"/>
              </a:buClr>
              <a:buFont typeface="Wingdings" panose="05000000000000000000" pitchFamily="2" charset="2"/>
              <a:buChar char="§"/>
            </a:pPr>
            <a:r>
              <a:rPr lang="el-GR" sz="2400" b="0" dirty="0">
                <a:solidFill>
                  <a:schemeClr val="accent4"/>
                </a:solidFill>
              </a:rPr>
              <a:t>Συμβιωτική - </a:t>
            </a:r>
            <a:r>
              <a:rPr lang="el-GR" sz="2400" b="0" dirty="0" err="1">
                <a:solidFill>
                  <a:schemeClr val="accent4"/>
                </a:solidFill>
              </a:rPr>
              <a:t>συνεργιστική</a:t>
            </a:r>
            <a:r>
              <a:rPr lang="el-GR" sz="2400" b="0" dirty="0">
                <a:solidFill>
                  <a:schemeClr val="accent4"/>
                </a:solidFill>
              </a:rPr>
              <a:t> ανάπτυξη </a:t>
            </a:r>
            <a:r>
              <a:rPr lang="el-GR" sz="2400" b="0" dirty="0"/>
              <a:t>μπορεί να παρατηρηθεί ανάμεσα σε δύο ή περισσότερα είδη μικροβίων </a:t>
            </a:r>
            <a:r>
              <a:rPr lang="el-GR" sz="2400" b="0" dirty="0">
                <a:solidFill>
                  <a:schemeClr val="accent4"/>
                </a:solidFill>
              </a:rPr>
              <a:t>π.χ. </a:t>
            </a:r>
            <a:r>
              <a:rPr lang="en-US" sz="2400" b="0" dirty="0">
                <a:solidFill>
                  <a:schemeClr val="accent4"/>
                </a:solidFill>
              </a:rPr>
              <a:t> </a:t>
            </a:r>
            <a:r>
              <a:rPr lang="el-GR" sz="2400" b="0" dirty="0"/>
              <a:t>στο γιαούρτι ο </a:t>
            </a:r>
            <a:r>
              <a:rPr lang="en-US" sz="2400" b="0" dirty="0"/>
              <a:t>Streptococcus </a:t>
            </a:r>
            <a:r>
              <a:rPr lang="en-US" sz="2400" b="0" dirty="0" err="1"/>
              <a:t>thermophillus</a:t>
            </a:r>
            <a:r>
              <a:rPr lang="en-US" sz="2400" b="0" dirty="0"/>
              <a:t> </a:t>
            </a:r>
            <a:r>
              <a:rPr lang="el-GR" sz="2400" b="0" dirty="0" err="1"/>
              <a:t>υδρολύει</a:t>
            </a:r>
            <a:r>
              <a:rPr lang="el-GR" sz="2400" b="0" dirty="0"/>
              <a:t> πρωτεΐνες που </a:t>
            </a:r>
            <a:r>
              <a:rPr lang="el-GR" sz="2400" b="0" dirty="0" err="1"/>
              <a:t>οφελούν</a:t>
            </a:r>
            <a:r>
              <a:rPr lang="el-GR" sz="2400" b="0" dirty="0"/>
              <a:t> τους </a:t>
            </a:r>
            <a:r>
              <a:rPr lang="en-US" sz="2400" b="0" dirty="0" err="1"/>
              <a:t>Lactobaciullus</a:t>
            </a:r>
            <a:r>
              <a:rPr lang="en-US" sz="2400" b="0" dirty="0"/>
              <a:t> </a:t>
            </a:r>
            <a:r>
              <a:rPr lang="el-GR" sz="2400" b="0" dirty="0"/>
              <a:t>και  ο </a:t>
            </a:r>
            <a:r>
              <a:rPr lang="en-US" sz="2400" b="0" dirty="0"/>
              <a:t>Lactobacillus </a:t>
            </a:r>
            <a:r>
              <a:rPr lang="en-US" sz="2400" b="0" dirty="0" err="1"/>
              <a:t>bulgaricus</a:t>
            </a:r>
            <a:r>
              <a:rPr lang="en-US" sz="2400" b="0" dirty="0"/>
              <a:t> </a:t>
            </a:r>
            <a:r>
              <a:rPr lang="el-GR" sz="2400" b="0" dirty="0"/>
              <a:t>παράγει </a:t>
            </a:r>
            <a:r>
              <a:rPr lang="el-GR" sz="2400" b="0" dirty="0" err="1"/>
              <a:t>μυρμυγκικό</a:t>
            </a:r>
            <a:r>
              <a:rPr lang="el-GR" sz="2400" b="0" dirty="0"/>
              <a:t> οξύ που ενισχύει τους </a:t>
            </a:r>
            <a:r>
              <a:rPr lang="el-GR" sz="2400" b="0" dirty="0" err="1"/>
              <a:t>στρεπτοκόκκους</a:t>
            </a:r>
            <a:r>
              <a:rPr lang="el-GR" sz="2400" b="0" dirty="0"/>
              <a:t>. Επίσης τα δύο είδη παράγουν περισσότερη </a:t>
            </a:r>
            <a:r>
              <a:rPr lang="el-GR" sz="2400" b="0" dirty="0" err="1"/>
              <a:t>ακεταλδεΰδη</a:t>
            </a:r>
            <a:r>
              <a:rPr lang="el-GR" sz="2400" b="0" dirty="0"/>
              <a:t> (αρωματική ουσία) όταν αναπτύσσονται </a:t>
            </a:r>
            <a:r>
              <a:rPr lang="el-GR" sz="2400" b="0" dirty="0" smtClean="0"/>
              <a:t>μαζί,</a:t>
            </a:r>
            <a:endParaRPr lang="el-GR" sz="2400" b="0" dirty="0">
              <a:solidFill>
                <a:srgbClr val="FFFF00"/>
              </a:solidFill>
            </a:endParaRPr>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22</a:t>
            </a:fld>
            <a:endParaRPr lang="el-GR" dirty="0"/>
          </a:p>
        </p:txBody>
      </p:sp>
    </p:spTree>
    <p:custDataLst>
      <p:tags r:id="rId1"/>
    </p:custDataLst>
    <p:extLst>
      <p:ext uri="{BB962C8B-B14F-4D97-AF65-F5344CB8AC3E}">
        <p14:creationId xmlns="" xmlns:p14="http://schemas.microsoft.com/office/powerpoint/2010/main" val="1709911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27384"/>
            <a:ext cx="8208912" cy="1440160"/>
          </a:xfrm>
        </p:spPr>
        <p:txBody>
          <a:bodyPr>
            <a:noAutofit/>
          </a:bodyPr>
          <a:lstStyle/>
          <a:p>
            <a:pPr eaLnBrk="0" hangingPunct="0">
              <a:tabLst>
                <a:tab pos="457200" algn="l"/>
                <a:tab pos="1584325" algn="l"/>
              </a:tabLst>
            </a:pPr>
            <a:r>
              <a:rPr lang="el-GR" dirty="0" smtClean="0">
                <a:cs typeface="Arial" charset="0"/>
              </a:rPr>
              <a:t>Μικροβιακή αύξηση-ανάπτυξη </a:t>
            </a:r>
            <a:br>
              <a:rPr lang="el-GR" dirty="0" smtClean="0">
                <a:cs typeface="Arial" charset="0"/>
              </a:rPr>
            </a:br>
            <a:r>
              <a:rPr lang="el-GR" dirty="0" smtClean="0">
                <a:cs typeface="Arial" charset="0"/>
              </a:rPr>
              <a:t>(8 από 8) </a:t>
            </a:r>
            <a:endParaRPr lang="el-GR" dirty="0">
              <a:latin typeface="+mn-lt"/>
              <a:cs typeface="Times New Roman" pitchFamily="18" charset="0"/>
            </a:endParaRPr>
          </a:p>
        </p:txBody>
      </p:sp>
      <p:sp>
        <p:nvSpPr>
          <p:cNvPr id="8" name="Rectangle 2" descr="Ανταγωνιστική ανάπτυξη σημαίνει ότι ο μεταβολισμός του ενός μικροβίου έχει αρνητική επίδραση σε ένα άλλο (παραδείγματος χάρην παραγωγή γαλακτικού οξέος από γαλακτικά βακτήρια αναστέλλει την ανάπτυξη Listeria monocytogenes, ή η παραγωγή βακτηριοσινών αναστέλει ανταγωνιστική μικροχλωρίδα),&#10;Τα βιοφίλμ ή συσσωματώματα ετερογενών ή ομοειδών μικροβίων που αναπτύσσονται σε τρόφιμα ή επιφάνειες (νερό, χώμα, μηχανήματα, τοιχώματα, και λοπά) έχουν μεγάλη ανθεκτικότητα σε χημικά, απολυμαντικά, θερμική επεξεργασία, καθώς  αλληλοπροστατεύοντα και συμβιώνουν σε συνθήκες αλληλεξάρτησης («η ισχύς εν τη ενώσει»).&#10;"/>
          <p:cNvSpPr txBox="1">
            <a:spLocks noChangeArrowheads="1"/>
          </p:cNvSpPr>
          <p:nvPr>
            <p:custDataLst>
              <p:tags r:id="rId3"/>
            </p:custDataLst>
          </p:nvPr>
        </p:nvSpPr>
        <p:spPr>
          <a:xfrm>
            <a:off x="503238" y="1412776"/>
            <a:ext cx="7885186" cy="48245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342900" indent="-342900" algn="l">
              <a:buClr>
                <a:schemeClr val="tx1"/>
              </a:buClr>
              <a:buFont typeface="Wingdings" panose="05000000000000000000" pitchFamily="2" charset="2"/>
              <a:buChar char="§"/>
            </a:pPr>
            <a:r>
              <a:rPr lang="el-GR" sz="2400" b="0" dirty="0">
                <a:solidFill>
                  <a:schemeClr val="accent4"/>
                </a:solidFill>
              </a:rPr>
              <a:t>Ανταγωνιστική ανάπτυξη </a:t>
            </a:r>
            <a:r>
              <a:rPr lang="el-GR" sz="2400" b="0" dirty="0"/>
              <a:t>σημαίνει ότι ο μεταβολισμός του ενός μικροβίου έχει αρνητική επίδραση σε ένα άλλο (π.χ. </a:t>
            </a:r>
            <a:r>
              <a:rPr lang="el-GR" sz="2400" b="0" dirty="0">
                <a:solidFill>
                  <a:schemeClr val="accent4"/>
                </a:solidFill>
              </a:rPr>
              <a:t>παραγωγή γαλακτικού οξέος </a:t>
            </a:r>
            <a:r>
              <a:rPr lang="el-GR" sz="2400" b="0" dirty="0"/>
              <a:t>από γαλακτικά βακτήρια αναστέλλει την ανάπτυξη </a:t>
            </a:r>
            <a:r>
              <a:rPr lang="en-US" sz="2400" b="0" dirty="0"/>
              <a:t>Listeria </a:t>
            </a:r>
            <a:r>
              <a:rPr lang="en-US" sz="2400" b="0" dirty="0" err="1"/>
              <a:t>monocytogenes</a:t>
            </a:r>
            <a:r>
              <a:rPr lang="en-US" sz="2400" b="0" dirty="0"/>
              <a:t>, </a:t>
            </a:r>
            <a:r>
              <a:rPr lang="el-GR" sz="2400" b="0" dirty="0"/>
              <a:t>ή η </a:t>
            </a:r>
            <a:r>
              <a:rPr lang="el-GR" sz="2400" b="0" dirty="0">
                <a:solidFill>
                  <a:schemeClr val="accent4"/>
                </a:solidFill>
              </a:rPr>
              <a:t>παραγωγή </a:t>
            </a:r>
            <a:r>
              <a:rPr lang="el-GR" sz="2400" b="0" dirty="0" err="1">
                <a:solidFill>
                  <a:schemeClr val="accent4"/>
                </a:solidFill>
              </a:rPr>
              <a:t>βακτηριοσινών</a:t>
            </a:r>
            <a:r>
              <a:rPr lang="el-GR" sz="2400" b="0" dirty="0">
                <a:solidFill>
                  <a:schemeClr val="accent4"/>
                </a:solidFill>
              </a:rPr>
              <a:t> </a:t>
            </a:r>
            <a:r>
              <a:rPr lang="el-GR" sz="2400" b="0" dirty="0" err="1"/>
              <a:t>αναστέλει</a:t>
            </a:r>
            <a:r>
              <a:rPr lang="el-GR" sz="2400" b="0" dirty="0"/>
              <a:t> ανταγωνιστική </a:t>
            </a:r>
            <a:r>
              <a:rPr lang="el-GR" sz="2400" b="0" dirty="0" err="1"/>
              <a:t>μικροχλωρίδα</a:t>
            </a:r>
            <a:r>
              <a:rPr lang="el-GR" sz="2400" b="0" dirty="0" smtClean="0"/>
              <a:t>),</a:t>
            </a:r>
          </a:p>
          <a:p>
            <a:pPr marL="342900" indent="-342900" algn="l">
              <a:buClr>
                <a:schemeClr val="tx1"/>
              </a:buClr>
              <a:buFont typeface="Wingdings" panose="05000000000000000000" pitchFamily="2" charset="2"/>
              <a:buChar char="§"/>
            </a:pPr>
            <a:r>
              <a:rPr lang="el-GR" sz="2400" b="0" dirty="0">
                <a:solidFill>
                  <a:schemeClr val="accent4"/>
                </a:solidFill>
              </a:rPr>
              <a:t>Τα </a:t>
            </a:r>
            <a:r>
              <a:rPr lang="el-GR" sz="2400" b="0" dirty="0" err="1">
                <a:solidFill>
                  <a:schemeClr val="accent4"/>
                </a:solidFill>
              </a:rPr>
              <a:t>βιοφίλμ</a:t>
            </a:r>
            <a:r>
              <a:rPr lang="el-GR" sz="2400" b="0" dirty="0">
                <a:solidFill>
                  <a:schemeClr val="accent4"/>
                </a:solidFill>
              </a:rPr>
              <a:t> ή συσσωματώματα </a:t>
            </a:r>
            <a:r>
              <a:rPr lang="el-GR" sz="2400" b="0" dirty="0"/>
              <a:t>ετερογενών ή ομοειδών μικροβίων που αναπτύσσονται σε τρόφιμα ή επιφάνειες (νερό, χώμα, μηχανήματα, τοιχώματα, κλπ) έχουν μεγάλη ανθεκτικότητα σε χημικά, απολυμαντικά, θερμική επεξεργασία, καθώς  </a:t>
            </a:r>
            <a:r>
              <a:rPr lang="el-GR" sz="2400" b="0" dirty="0" err="1"/>
              <a:t>αλληλοπροστατεύοντα</a:t>
            </a:r>
            <a:r>
              <a:rPr lang="el-GR" sz="2400" b="0" dirty="0"/>
              <a:t> και συμβιώνουν σε συνθήκες αλληλεξάρτησης </a:t>
            </a:r>
            <a:r>
              <a:rPr lang="el-GR" sz="2400" b="0" dirty="0">
                <a:solidFill>
                  <a:schemeClr val="accent4"/>
                </a:solidFill>
              </a:rPr>
              <a:t>(«η ισχύς εν τη ενώσει</a:t>
            </a:r>
            <a:r>
              <a:rPr lang="el-GR" sz="2400" b="0" dirty="0" smtClean="0">
                <a:solidFill>
                  <a:schemeClr val="accent4"/>
                </a:solidFill>
              </a:rPr>
              <a:t>»).</a:t>
            </a:r>
            <a:endParaRPr lang="en-US" sz="2400" b="0" dirty="0">
              <a:solidFill>
                <a:schemeClr val="accent4"/>
              </a:solidFill>
              <a:sym typeface="Symbol" pitchFamily="18" charset="2"/>
            </a:endParaRPr>
          </a:p>
        </p:txBody>
      </p:sp>
      <p:sp>
        <p:nvSpPr>
          <p:cNvPr id="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23</a:t>
            </a:fld>
            <a:endParaRPr lang="el-GR" dirty="0"/>
          </a:p>
        </p:txBody>
      </p:sp>
    </p:spTree>
    <p:custDataLst>
      <p:tags r:id="rId1"/>
    </p:custDataLst>
    <p:extLst>
      <p:ext uri="{BB962C8B-B14F-4D97-AF65-F5344CB8AC3E}">
        <p14:creationId xmlns="" xmlns:p14="http://schemas.microsoft.com/office/powerpoint/2010/main" val="2092168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440160"/>
          </a:xfrm>
        </p:spPr>
        <p:txBody>
          <a:bodyPr>
            <a:noAutofit/>
          </a:bodyPr>
          <a:lstStyle/>
          <a:p>
            <a:pPr eaLnBrk="0" hangingPunct="0">
              <a:tabLst>
                <a:tab pos="457200" algn="l"/>
                <a:tab pos="1584325" algn="l"/>
              </a:tabLst>
            </a:pPr>
            <a:r>
              <a:rPr lang="el-GR" dirty="0"/>
              <a:t>Θανάτωση </a:t>
            </a:r>
            <a:r>
              <a:rPr lang="el-GR" dirty="0" smtClean="0"/>
              <a:t>Μικροοργανισμών </a:t>
            </a:r>
            <a:br>
              <a:rPr lang="el-GR" dirty="0" smtClean="0"/>
            </a:br>
            <a:r>
              <a:rPr lang="el-GR" dirty="0" smtClean="0"/>
              <a:t>(1 από 2)</a:t>
            </a:r>
            <a:endParaRPr lang="el-GR" dirty="0">
              <a:cs typeface="Times New Roman" pitchFamily="18" charset="0"/>
            </a:endParaRPr>
          </a:p>
        </p:txBody>
      </p:sp>
      <p:sp>
        <p:nvSpPr>
          <p:cNvPr id="8" name="Rectangle 2" descr="Θερμική θανάτωση.&#10;Η μείωση του μικροβιακού πληθυσμού κατά τη θερμική καταστροφή περιγράφεται συνήθως με λογαριθμική εξίσωση πρώτης τάξης&#10;D value, άνω κάτω τελεία, Ο χρόνος που απαιτείται για τη μείωση του μικροβιακού πληθυσμού κατά 1 log. Υψηλή τιμή D     μεγάλη θερμοαντοχή,&#10;z value, άνω κάτω τελεία, H διαφορά θερμοκρασίας που απαιτείται για τη μείωση ή αύξηση της τιμής D κατά 1 log. Υψηλή τιμή z     μεγάλη θερμοαντοχή.&#10;"/>
          <p:cNvSpPr txBox="1">
            <a:spLocks noChangeArrowheads="1"/>
          </p:cNvSpPr>
          <p:nvPr>
            <p:custDataLst>
              <p:tags r:id="rId2"/>
            </p:custDataLst>
          </p:nvPr>
        </p:nvSpPr>
        <p:spPr>
          <a:xfrm>
            <a:off x="503238" y="1628800"/>
            <a:ext cx="7885186" cy="38884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l-GR" sz="2400" b="0" dirty="0">
                <a:solidFill>
                  <a:schemeClr val="accent4"/>
                </a:solidFill>
              </a:rPr>
              <a:t>Θερμική </a:t>
            </a:r>
            <a:r>
              <a:rPr lang="el-GR" sz="2400" b="0" dirty="0" smtClean="0">
                <a:solidFill>
                  <a:schemeClr val="accent4"/>
                </a:solidFill>
              </a:rPr>
              <a:t>θανάτωση.</a:t>
            </a:r>
            <a:endParaRPr lang="en-US" sz="2400" b="0" dirty="0">
              <a:solidFill>
                <a:srgbClr val="FFFF00"/>
              </a:solidFill>
            </a:endParaRPr>
          </a:p>
          <a:p>
            <a:pPr marL="342900" indent="-342900" algn="l">
              <a:buClr>
                <a:schemeClr val="tx1"/>
              </a:buClr>
              <a:buFont typeface="Wingdings" panose="05000000000000000000" pitchFamily="2" charset="2"/>
              <a:buChar char="§"/>
            </a:pPr>
            <a:r>
              <a:rPr lang="el-GR" sz="2400" b="0" dirty="0"/>
              <a:t>Η μείωση του μικροβιακού πληθυσμού κατά τη θερμική καταστροφή περιγράφεται συνήθως με λογαριθμική εξίσωση πρώτης τάξης</a:t>
            </a:r>
            <a:endParaRPr lang="el-GR" sz="2400" b="0" dirty="0">
              <a:solidFill>
                <a:srgbClr val="FFFF00"/>
              </a:solidFill>
            </a:endParaRPr>
          </a:p>
          <a:p>
            <a:pPr marL="342900" indent="-342900" algn="l">
              <a:buClr>
                <a:schemeClr val="tx1"/>
              </a:buClr>
              <a:buFont typeface="Wingdings" panose="05000000000000000000" pitchFamily="2" charset="2"/>
              <a:buChar char="§"/>
            </a:pPr>
            <a:r>
              <a:rPr lang="el-GR" sz="2400" b="0" dirty="0">
                <a:solidFill>
                  <a:schemeClr val="accent4"/>
                </a:solidFill>
              </a:rPr>
              <a:t>D-</a:t>
            </a:r>
            <a:r>
              <a:rPr lang="el-GR" sz="2400" b="0" dirty="0" err="1">
                <a:solidFill>
                  <a:schemeClr val="accent4"/>
                </a:solidFill>
              </a:rPr>
              <a:t>value</a:t>
            </a:r>
            <a:r>
              <a:rPr lang="el-GR" sz="2400" b="0" dirty="0">
                <a:solidFill>
                  <a:schemeClr val="accent4"/>
                </a:solidFill>
              </a:rPr>
              <a:t>: </a:t>
            </a:r>
            <a:r>
              <a:rPr lang="el-GR" sz="2400" b="0" dirty="0"/>
              <a:t>Ο χρόνος που απαιτείται για τη μείωση του μικροβιακού πληθυσμού κατά 1 </a:t>
            </a:r>
            <a:r>
              <a:rPr lang="en-US" sz="2400" b="0" dirty="0"/>
              <a:t>log</a:t>
            </a:r>
            <a:r>
              <a:rPr lang="el-GR" sz="2400" b="0" dirty="0"/>
              <a:t>. Υψηλή τιμή </a:t>
            </a:r>
            <a:r>
              <a:rPr lang="en-US" sz="2400" b="0" dirty="0"/>
              <a:t>D     </a:t>
            </a:r>
            <a:r>
              <a:rPr lang="el-GR" sz="2400" b="0" dirty="0"/>
              <a:t>μεγάλη </a:t>
            </a:r>
            <a:r>
              <a:rPr lang="el-GR" sz="2400" b="0" dirty="0" err="1" smtClean="0"/>
              <a:t>θερμοαντοχή</a:t>
            </a:r>
            <a:r>
              <a:rPr lang="el-GR" sz="2400" b="0" dirty="0" smtClean="0"/>
              <a:t>,</a:t>
            </a:r>
            <a:endParaRPr lang="el-GR" sz="2400" b="0" dirty="0"/>
          </a:p>
          <a:p>
            <a:pPr marL="342900" indent="-342900" algn="l">
              <a:buClr>
                <a:schemeClr val="tx1"/>
              </a:buClr>
              <a:buFont typeface="Wingdings" panose="05000000000000000000" pitchFamily="2" charset="2"/>
              <a:buChar char="§"/>
            </a:pPr>
            <a:r>
              <a:rPr lang="el-GR" sz="2400" b="0" dirty="0">
                <a:solidFill>
                  <a:schemeClr val="accent4"/>
                </a:solidFill>
              </a:rPr>
              <a:t>z-</a:t>
            </a:r>
            <a:r>
              <a:rPr lang="el-GR" sz="2400" b="0" dirty="0" err="1">
                <a:solidFill>
                  <a:schemeClr val="accent4"/>
                </a:solidFill>
              </a:rPr>
              <a:t>value</a:t>
            </a:r>
            <a:r>
              <a:rPr lang="el-GR" sz="2400" b="0" dirty="0"/>
              <a:t>: H διαφορά θερμοκρασίας που απαιτείται για τη μείωση/αύξηση της τιμής D κατά 1 </a:t>
            </a:r>
            <a:r>
              <a:rPr lang="en-US" sz="2400" b="0" dirty="0" smtClean="0"/>
              <a:t>log</a:t>
            </a:r>
            <a:r>
              <a:rPr lang="el-GR" sz="2400" b="0" dirty="0" smtClean="0"/>
              <a:t>.</a:t>
            </a:r>
            <a:r>
              <a:rPr lang="en-US" sz="2400" b="0" dirty="0" smtClean="0"/>
              <a:t> </a:t>
            </a:r>
            <a:r>
              <a:rPr lang="el-GR" sz="2400" b="0" dirty="0" smtClean="0"/>
              <a:t>Υψηλή </a:t>
            </a:r>
            <a:r>
              <a:rPr lang="el-GR" sz="2400" b="0" dirty="0"/>
              <a:t>τιμή </a:t>
            </a:r>
            <a:r>
              <a:rPr lang="en-US" sz="2400" b="0" dirty="0"/>
              <a:t>z</a:t>
            </a:r>
            <a:r>
              <a:rPr lang="el-GR" sz="2400" b="0" dirty="0"/>
              <a:t>     μεγάλη </a:t>
            </a:r>
            <a:r>
              <a:rPr lang="el-GR" sz="2400" b="0" dirty="0" err="1" smtClean="0"/>
              <a:t>θερμοαντοχή</a:t>
            </a:r>
            <a:r>
              <a:rPr lang="el-GR" sz="2400" b="0" dirty="0" smtClean="0"/>
              <a:t>.</a:t>
            </a:r>
            <a:endParaRPr lang="el-GR" sz="2400" b="0" dirty="0"/>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24</a:t>
            </a:fld>
            <a:endParaRPr lang="el-GR" dirty="0"/>
          </a:p>
        </p:txBody>
      </p:sp>
    </p:spTree>
    <p:custDataLst>
      <p:tags r:id="rId1"/>
    </p:custDataLst>
    <p:extLst>
      <p:ext uri="{BB962C8B-B14F-4D97-AF65-F5344CB8AC3E}">
        <p14:creationId xmlns="" xmlns:p14="http://schemas.microsoft.com/office/powerpoint/2010/main" val="3170461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440160"/>
          </a:xfrm>
        </p:spPr>
        <p:txBody>
          <a:bodyPr>
            <a:noAutofit/>
          </a:bodyPr>
          <a:lstStyle/>
          <a:p>
            <a:pPr eaLnBrk="0" hangingPunct="0">
              <a:tabLst>
                <a:tab pos="457200" algn="l"/>
                <a:tab pos="1584325" algn="l"/>
              </a:tabLst>
            </a:pPr>
            <a:r>
              <a:rPr lang="el-GR" dirty="0"/>
              <a:t>Θανάτωση </a:t>
            </a:r>
            <a:r>
              <a:rPr lang="el-GR" dirty="0" smtClean="0"/>
              <a:t>Μικροοργανισμών </a:t>
            </a:r>
            <a:br>
              <a:rPr lang="el-GR" dirty="0" smtClean="0"/>
            </a:br>
            <a:r>
              <a:rPr lang="el-GR" dirty="0" smtClean="0"/>
              <a:t>(2 από 2)</a:t>
            </a:r>
            <a:endParaRPr lang="el-GR" dirty="0">
              <a:cs typeface="Times New Roman" pitchFamily="18" charset="0"/>
            </a:endParaRPr>
          </a:p>
        </p:txBody>
      </p:sp>
      <p:pic>
        <p:nvPicPr>
          <p:cNvPr id="9" name="Picture 2" descr="http://wiki.ubc.ca/images/b/b7/FNH200_Lesson06_ThermalDeathRate.gif"/>
          <p:cNvPicPr>
            <a:picLocks noChangeAspect="1" noChangeArrowheads="1"/>
          </p:cNvPicPr>
          <p:nvPr/>
        </p:nvPicPr>
        <p:blipFill>
          <a:blip r:embed="rId3" cstate="print"/>
          <a:srcRect/>
          <a:stretch>
            <a:fillRect/>
          </a:stretch>
        </p:blipFill>
        <p:spPr bwMode="auto">
          <a:xfrm>
            <a:off x="0" y="1844824"/>
            <a:ext cx="4684288" cy="3600400"/>
          </a:xfrm>
          <a:prstGeom prst="rect">
            <a:avLst/>
          </a:prstGeom>
          <a:noFill/>
        </p:spPr>
      </p:pic>
      <p:pic>
        <p:nvPicPr>
          <p:cNvPr id="10" name="irc_mi" descr="http://www.uoguelph.ca/foodscience/sites/uoguelph.ca.foodscience/files/images/Zvalue_0.gif"/>
          <p:cNvPicPr/>
          <p:nvPr/>
        </p:nvPicPr>
        <p:blipFill>
          <a:blip r:embed="rId4" cstate="print"/>
          <a:srcRect/>
          <a:stretch>
            <a:fillRect/>
          </a:stretch>
        </p:blipFill>
        <p:spPr bwMode="auto">
          <a:xfrm>
            <a:off x="5039544" y="1844824"/>
            <a:ext cx="4104456" cy="3672408"/>
          </a:xfrm>
          <a:prstGeom prst="rect">
            <a:avLst/>
          </a:prstGeom>
          <a:solidFill>
            <a:schemeClr val="bg1"/>
          </a:solidFill>
          <a:ln w="9525">
            <a:noFill/>
            <a:miter lim="800000"/>
            <a:headEnd/>
            <a:tailEnd/>
          </a:ln>
        </p:spPr>
      </p:pic>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25</a:t>
            </a:fld>
            <a:endParaRPr lang="el-GR" dirty="0"/>
          </a:p>
        </p:txBody>
      </p:sp>
    </p:spTree>
    <p:custDataLst>
      <p:tags r:id="rId1"/>
    </p:custDataLst>
    <p:extLst>
      <p:ext uri="{BB962C8B-B14F-4D97-AF65-F5344CB8AC3E}">
        <p14:creationId xmlns="" xmlns:p14="http://schemas.microsoft.com/office/powerpoint/2010/main" val="3457538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4525963"/>
          </a:xfrm>
        </p:spPr>
        <p:txBody>
          <a:bodyPr>
            <a:normAutofit fontScale="92500"/>
          </a:bodyPr>
          <a:lstStyle/>
          <a:p>
            <a:pPr>
              <a:buNone/>
            </a:pPr>
            <a:r>
              <a:rPr lang="en-US" altLang="el-GR" dirty="0" smtClean="0">
                <a:latin typeface="Calibri" panose="020F0502020204030204" pitchFamily="34" charset="0"/>
              </a:rPr>
              <a:t>    </a:t>
            </a:r>
            <a:r>
              <a:rPr lang="el-GR" altLang="el-GR" dirty="0" smtClean="0">
                <a:latin typeface="Calibri" panose="020F0502020204030204" pitchFamily="34" charset="0"/>
              </a:rPr>
              <a:t>Δηλώνεται </a:t>
            </a:r>
            <a:r>
              <a:rPr lang="el-GR" altLang="el-GR" dirty="0" smtClean="0">
                <a:latin typeface="Calibri" panose="020F0502020204030204" pitchFamily="34" charset="0"/>
              </a:rPr>
              <a:t>ότι όπου δεν αναφέρεται βιβλιογραφική πηγή σε εικόνες/πίνακες/διαγράμματα,  αυτά δεν αποτελούν πνευματική ιδιοκτησία του διδάσκοντα, αλλά προέρχονται από ηλεκτρονικές πηγές ελεύθερης πρόσβασης όπως το </a:t>
            </a:r>
            <a:r>
              <a:rPr lang="es-PR" altLang="el-GR" dirty="0" smtClean="0">
                <a:latin typeface="Calibri" panose="020F0502020204030204" pitchFamily="34" charset="0"/>
                <a:hlinkClick r:id="rId2"/>
              </a:rPr>
              <a:t>https://www.google.gr/imghp?hl=el&amp;tab=wi&amp;ei=Z2ktVv-1NYO5swHG2rH4Ag&amp;ved=0CBEQqi4oAQ</a:t>
            </a:r>
            <a:r>
              <a:rPr lang="el-GR" altLang="el-GR" dirty="0" smtClean="0">
                <a:latin typeface="Calibri" panose="020F0502020204030204" pitchFamily="34" charset="0"/>
              </a:rPr>
              <a:t> (εικόνες </a:t>
            </a:r>
            <a:r>
              <a:rPr lang="en-US" altLang="el-GR" dirty="0" smtClean="0">
                <a:latin typeface="Calibri" panose="020F0502020204030204" pitchFamily="34" charset="0"/>
              </a:rPr>
              <a:t>google.com)</a:t>
            </a:r>
            <a:r>
              <a:rPr lang="el-GR" altLang="el-GR" dirty="0" smtClean="0">
                <a:latin typeface="Calibri" panose="020F0502020204030204" pitchFamily="34" charset="0"/>
              </a:rPr>
              <a:t>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Εξοικείωση των φοιτητών με τα παρακάτω:</a:t>
            </a:r>
          </a:p>
          <a:p>
            <a:pPr>
              <a:buNone/>
            </a:pPr>
            <a:r>
              <a:rPr lang="el-GR" sz="2800" dirty="0" smtClean="0"/>
              <a:t>	Περιγραφή των σταδίων ανάπτυξης και πολλαπλασιασμού και της καμπύλης ανάπτυξης και θανάτωσης μικροοργανισμών </a:t>
            </a:r>
            <a:endParaRPr lang="el-GR" sz="2800" dirty="0"/>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smtClean="0"/>
              <a:t>Περιγραφή των σταδίων ανάπτυξης και πολλαπλασιασμού και της καμπύλης ανάπτυξης και θανάτωσης μικροοργανισμών </a:t>
            </a:r>
            <a:endParaRPr lang="el-GR" sz="2800" dirty="0"/>
          </a:p>
        </p:txBody>
      </p:sp>
      <p:sp>
        <p:nvSpPr>
          <p:cNvPr id="5" name="Θέση υποσέλιδου 3" descr="."/>
          <p:cNvSpPr txBox="1">
            <a:spLocks/>
          </p:cNvSpPr>
          <p:nvPr/>
        </p:nvSpPr>
        <p:spPr>
          <a:xfrm>
            <a:off x="2909727"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24136"/>
          </a:xfrm>
        </p:spPr>
        <p:txBody>
          <a:bodyPr>
            <a:noAutofit/>
          </a:bodyPr>
          <a:lstStyle/>
          <a:p>
            <a:pPr eaLnBrk="0" hangingPunct="0"/>
            <a:r>
              <a:rPr lang="el-GR" dirty="0">
                <a:latin typeface="+mn-lt"/>
              </a:rPr>
              <a:t>Αναπαραγωγή </a:t>
            </a:r>
            <a:r>
              <a:rPr lang="el-GR" dirty="0" smtClean="0">
                <a:latin typeface="+mn-lt"/>
              </a:rPr>
              <a:t>βακτηρίων </a:t>
            </a:r>
            <a:br>
              <a:rPr lang="el-GR" dirty="0" smtClean="0">
                <a:latin typeface="+mn-lt"/>
              </a:rPr>
            </a:br>
            <a:r>
              <a:rPr lang="el-GR" dirty="0" smtClean="0">
                <a:latin typeface="+mn-lt"/>
              </a:rPr>
              <a:t>(1 από 4)</a:t>
            </a:r>
            <a:endParaRPr lang="el-GR" dirty="0">
              <a:latin typeface="+mn-lt"/>
            </a:endParaRPr>
          </a:p>
        </p:txBody>
      </p:sp>
      <p:sp>
        <p:nvSpPr>
          <p:cNvPr id="7" name="Rectangle 330"/>
          <p:cNvSpPr>
            <a:spLocks noChangeArrowheads="1"/>
          </p:cNvSpPr>
          <p:nvPr/>
        </p:nvSpPr>
        <p:spPr bwMode="auto">
          <a:xfrm>
            <a:off x="467544" y="1285310"/>
            <a:ext cx="8219256"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bIns="0">
            <a:spAutoFit/>
          </a:bodyPr>
          <a:lstStyle/>
          <a:p>
            <a:pPr lvl="0"/>
            <a:r>
              <a:rPr lang="el-GR" sz="2400" dirty="0">
                <a:sym typeface="Symbol" pitchFamily="18" charset="2"/>
              </a:rPr>
              <a:t> Φάσεις ανάπτυξης των </a:t>
            </a:r>
            <a:r>
              <a:rPr lang="el-GR" sz="2400" dirty="0" smtClean="0">
                <a:sym typeface="Symbol" pitchFamily="18" charset="2"/>
              </a:rPr>
              <a:t>μικροβίων.</a:t>
            </a:r>
            <a:endParaRPr lang="el-GR" sz="2400" dirty="0"/>
          </a:p>
        </p:txBody>
      </p:sp>
      <p:pic>
        <p:nvPicPr>
          <p:cNvPr id="6" name="Picture 2" descr="http://t3.gstatic.com/images?q=tbn:ANd9GcQ5U06nLguYPfRLSdN7V0VAl36VavyGp_OFWZYRuim_usk9GAM3"/>
          <p:cNvPicPr>
            <a:picLocks noChangeAspect="1" noChangeArrowheads="1"/>
          </p:cNvPicPr>
          <p:nvPr/>
        </p:nvPicPr>
        <p:blipFill>
          <a:blip r:embed="rId5" cstate="print"/>
          <a:srcRect/>
          <a:stretch>
            <a:fillRect/>
          </a:stretch>
        </p:blipFill>
        <p:spPr bwMode="auto">
          <a:xfrm>
            <a:off x="1484740" y="1911480"/>
            <a:ext cx="6039588" cy="4162419"/>
          </a:xfrm>
          <a:prstGeom prst="rect">
            <a:avLst/>
          </a:prstGeom>
          <a:noFill/>
        </p:spPr>
      </p:pic>
      <p:sp>
        <p:nvSpPr>
          <p:cNvPr id="5" name="Θέση υποσέλιδου 3" descr="."/>
          <p:cNvSpPr txBox="1">
            <a:spLocks/>
          </p:cNvSpPr>
          <p:nvPr/>
        </p:nvSpPr>
        <p:spPr>
          <a:xfrm>
            <a:off x="3120356"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24136"/>
          </a:xfrm>
        </p:spPr>
        <p:txBody>
          <a:bodyPr>
            <a:noAutofit/>
          </a:bodyPr>
          <a:lstStyle/>
          <a:p>
            <a:pPr eaLnBrk="0" hangingPunct="0"/>
            <a:r>
              <a:rPr lang="el-GR" dirty="0"/>
              <a:t>Αναπαραγωγή βακτηρίων </a:t>
            </a:r>
            <a:br>
              <a:rPr lang="el-GR" dirty="0"/>
            </a:br>
            <a:r>
              <a:rPr lang="el-GR" dirty="0" smtClean="0"/>
              <a:t>(2 </a:t>
            </a:r>
            <a:r>
              <a:rPr lang="el-GR" dirty="0"/>
              <a:t>από 4)</a:t>
            </a:r>
            <a:endParaRPr lang="el-GR" dirty="0">
              <a:latin typeface="+mn-lt"/>
            </a:endParaRPr>
          </a:p>
        </p:txBody>
      </p:sp>
      <p:sp>
        <p:nvSpPr>
          <p:cNvPr id="20" name="Rectangle 17" descr="Διχοτόμηση βακτηριακού κυττάρου.&#10;Ξεκινάει με το διπλασιασμό του χρωμοσώματος στο κυτταρόπλασμα,&#10;Συνεχίζεται με το σχηματισμό εγκάρσιου ενδοπλασματικού διαφράγματος ,&#10;Όταν το διάφραγμα ολοκληρωθεί και σχηματιστούν δύο διαφορετικά κυτταρικά τοιχώματα τα κύτταρα διαχωρίζονται, &#10;Σε άριστες συνθήκες οι μικροοργανισμοί αναπτύσσονται ταχύτατα,&#10;Τα περισσότερα βακτήρια ως πιο απλά και μικρά κύτταρα αναπτύσσονται σε άριστες συνθήκες πολύ ταχύτερα από τους μύκητες (ορισμένα έχουν χρόνο γενεάς ή χρόνο διπλασιασμού μικρότερο ή ίσο των 15 εώς 20 λεπτών),&#10;"/>
          <p:cNvSpPr txBox="1">
            <a:spLocks noChangeArrowheads="1"/>
          </p:cNvSpPr>
          <p:nvPr>
            <p:custDataLst>
              <p:tags r:id="rId2"/>
            </p:custDataLst>
          </p:nvPr>
        </p:nvSpPr>
        <p:spPr>
          <a:xfrm>
            <a:off x="543719" y="1412776"/>
            <a:ext cx="8219256" cy="46805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80000"/>
              </a:lnSpc>
              <a:buClr>
                <a:schemeClr val="tx1"/>
              </a:buClr>
            </a:pPr>
            <a:r>
              <a:rPr lang="el-GR" sz="2400" u="sng" dirty="0">
                <a:solidFill>
                  <a:schemeClr val="accent4"/>
                </a:solidFill>
                <a:sym typeface="Symbol" pitchFamily="18" charset="2"/>
              </a:rPr>
              <a:t>Διχοτόμηση </a:t>
            </a:r>
            <a:r>
              <a:rPr lang="el-GR" sz="2400" u="sng" dirty="0" err="1">
                <a:solidFill>
                  <a:schemeClr val="accent4"/>
                </a:solidFill>
                <a:sym typeface="Symbol" pitchFamily="18" charset="2"/>
              </a:rPr>
              <a:t>βακτηριακού</a:t>
            </a:r>
            <a:r>
              <a:rPr lang="el-GR" sz="2400" u="sng" dirty="0">
                <a:solidFill>
                  <a:schemeClr val="accent4"/>
                </a:solidFill>
                <a:sym typeface="Symbol" pitchFamily="18" charset="2"/>
              </a:rPr>
              <a:t> κυττάρου</a:t>
            </a:r>
            <a:endParaRPr lang="en-US" sz="2400" u="sng" dirty="0">
              <a:solidFill>
                <a:schemeClr val="accent4"/>
              </a:solidFill>
              <a:sym typeface="Symbol" pitchFamily="18" charset="2"/>
            </a:endParaRPr>
          </a:p>
          <a:p>
            <a:pPr marL="342900" indent="-342900" algn="l">
              <a:lnSpc>
                <a:spcPct val="80000"/>
              </a:lnSpc>
              <a:buClr>
                <a:schemeClr val="tx1"/>
              </a:buClr>
              <a:buFont typeface="Wingdings" panose="05000000000000000000" pitchFamily="2" charset="2"/>
              <a:buChar char="§"/>
            </a:pPr>
            <a:r>
              <a:rPr lang="el-GR" sz="2400" dirty="0">
                <a:sym typeface="Symbol" pitchFamily="18" charset="2"/>
              </a:rPr>
              <a:t>Ξεκινάει με το διπλασιασμό του </a:t>
            </a:r>
            <a:r>
              <a:rPr lang="el-GR" sz="2400" dirty="0" smtClean="0">
                <a:sym typeface="Symbol" pitchFamily="18" charset="2"/>
              </a:rPr>
              <a:t>χρωμοσώματος</a:t>
            </a:r>
            <a:r>
              <a:rPr lang="el-GR" sz="2400" dirty="0">
                <a:sym typeface="Symbol" pitchFamily="18" charset="2"/>
              </a:rPr>
              <a:t>	στο </a:t>
            </a:r>
            <a:r>
              <a:rPr lang="el-GR" sz="2400" dirty="0" smtClean="0">
                <a:sym typeface="Symbol" pitchFamily="18" charset="2"/>
              </a:rPr>
              <a:t>κυτταρόπλασμα,</a:t>
            </a:r>
            <a:endParaRPr lang="el-GR" sz="2400" dirty="0">
              <a:sym typeface="Symbol" pitchFamily="18" charset="2"/>
            </a:endParaRPr>
          </a:p>
          <a:p>
            <a:pPr marL="342900" indent="-342900" algn="l">
              <a:lnSpc>
                <a:spcPct val="80000"/>
              </a:lnSpc>
              <a:buClr>
                <a:schemeClr val="tx1"/>
              </a:buClr>
              <a:buFont typeface="Wingdings" panose="05000000000000000000" pitchFamily="2" charset="2"/>
              <a:buChar char="§"/>
            </a:pPr>
            <a:r>
              <a:rPr lang="el-GR" sz="2400" dirty="0">
                <a:sym typeface="Symbol" pitchFamily="18" charset="2"/>
              </a:rPr>
              <a:t>Συνεχίζεται με το σχηματισμό </a:t>
            </a:r>
            <a:r>
              <a:rPr lang="el-GR" sz="2400" dirty="0" smtClean="0">
                <a:sym typeface="Symbol" pitchFamily="18" charset="2"/>
              </a:rPr>
              <a:t>εγκάρσιου </a:t>
            </a:r>
            <a:r>
              <a:rPr lang="el-GR" sz="2400" dirty="0" err="1" smtClean="0">
                <a:sym typeface="Symbol" pitchFamily="18" charset="2"/>
              </a:rPr>
              <a:t>ενδοπλασματικού</a:t>
            </a:r>
            <a:r>
              <a:rPr lang="el-GR" sz="2400" dirty="0" smtClean="0">
                <a:sym typeface="Symbol" pitchFamily="18" charset="2"/>
              </a:rPr>
              <a:t> </a:t>
            </a:r>
            <a:r>
              <a:rPr lang="el-GR" sz="2400" dirty="0">
                <a:sym typeface="Symbol" pitchFamily="18" charset="2"/>
              </a:rPr>
              <a:t>διαφράγματος </a:t>
            </a:r>
            <a:r>
              <a:rPr lang="el-GR" sz="2400" dirty="0" smtClean="0">
                <a:sym typeface="Symbol" pitchFamily="18" charset="2"/>
              </a:rPr>
              <a:t>,</a:t>
            </a:r>
            <a:endParaRPr lang="el-GR" sz="2400" dirty="0">
              <a:sym typeface="Symbol" pitchFamily="18" charset="2"/>
            </a:endParaRPr>
          </a:p>
          <a:p>
            <a:pPr marL="342900" indent="-342900" algn="l">
              <a:lnSpc>
                <a:spcPct val="80000"/>
              </a:lnSpc>
              <a:buClr>
                <a:schemeClr val="tx1"/>
              </a:buClr>
              <a:buFont typeface="Wingdings" panose="05000000000000000000" pitchFamily="2" charset="2"/>
              <a:buChar char="§"/>
            </a:pPr>
            <a:r>
              <a:rPr lang="el-GR" sz="2400" dirty="0">
                <a:sym typeface="Symbol" pitchFamily="18" charset="2"/>
              </a:rPr>
              <a:t>Όταν το διάφραγμα ολοκληρωθεί και σχηματιστούν δύο διαφορετικά κυτταρικά τοιχώματα τα κύτταρα </a:t>
            </a:r>
            <a:r>
              <a:rPr lang="el-GR" sz="2400" dirty="0" smtClean="0">
                <a:sym typeface="Symbol" pitchFamily="18" charset="2"/>
              </a:rPr>
              <a:t>διαχωρίζονται, </a:t>
            </a:r>
            <a:endParaRPr lang="el-GR" sz="2400" dirty="0">
              <a:sym typeface="Symbol" pitchFamily="18" charset="2"/>
            </a:endParaRPr>
          </a:p>
          <a:p>
            <a:pPr marL="342900" indent="-342900" algn="l">
              <a:buClr>
                <a:schemeClr val="tx1"/>
              </a:buClr>
              <a:buFont typeface="Wingdings" panose="05000000000000000000" pitchFamily="2" charset="2"/>
              <a:buChar char="§"/>
            </a:pPr>
            <a:r>
              <a:rPr lang="el-GR" sz="2400" dirty="0"/>
              <a:t>Σε άριστες συνθήκες οι </a:t>
            </a:r>
            <a:r>
              <a:rPr lang="el-GR" sz="2400" dirty="0" smtClean="0"/>
              <a:t>μικροοργανισμοί </a:t>
            </a:r>
            <a:r>
              <a:rPr lang="el-GR" sz="2400" dirty="0"/>
              <a:t>αναπτύσσονται </a:t>
            </a:r>
            <a:r>
              <a:rPr lang="el-GR" sz="2400" dirty="0" smtClean="0"/>
              <a:t>ταχύτατα,</a:t>
            </a:r>
            <a:endParaRPr lang="el-GR" sz="2400" dirty="0"/>
          </a:p>
          <a:p>
            <a:pPr marL="342900" indent="-342900" algn="l">
              <a:buClr>
                <a:schemeClr val="tx1"/>
              </a:buClr>
              <a:buFont typeface="Wingdings" panose="05000000000000000000" pitchFamily="2" charset="2"/>
              <a:buChar char="§"/>
            </a:pPr>
            <a:r>
              <a:rPr lang="el-GR" sz="2400" dirty="0"/>
              <a:t>Τα περισσότερα βακτήρια ως πιο απλά και μικρά κύτταρα αναπτύσσονται σε άριστες συνθήκες πολύ ταχύτερα από τους μύκητες (ορισμένα έχουν χρόνο γενεάς ή χρόνο διπλασιασμού ≤15-20 </a:t>
            </a:r>
            <a:r>
              <a:rPr lang="en-US" sz="2400" dirty="0"/>
              <a:t>min</a:t>
            </a:r>
            <a:r>
              <a:rPr lang="en-US" sz="2400" dirty="0" smtClean="0"/>
              <a:t>)</a:t>
            </a:r>
            <a:r>
              <a:rPr lang="el-GR" sz="2400" dirty="0" smtClean="0"/>
              <a:t>,</a:t>
            </a:r>
            <a:endParaRPr lang="el-GR" sz="2400" dirty="0"/>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24136"/>
          </a:xfrm>
        </p:spPr>
        <p:txBody>
          <a:bodyPr>
            <a:noAutofit/>
          </a:bodyPr>
          <a:lstStyle/>
          <a:p>
            <a:pPr eaLnBrk="0" hangingPunct="0"/>
            <a:r>
              <a:rPr lang="el-GR" dirty="0"/>
              <a:t>Αναπαραγωγή βακτηρίων </a:t>
            </a:r>
            <a:br>
              <a:rPr lang="el-GR" dirty="0"/>
            </a:br>
            <a:r>
              <a:rPr lang="el-GR" dirty="0" smtClean="0"/>
              <a:t>(3 </a:t>
            </a:r>
            <a:r>
              <a:rPr lang="el-GR" dirty="0"/>
              <a:t>από 4)</a:t>
            </a:r>
            <a:endParaRPr lang="el-GR" dirty="0">
              <a:latin typeface="+mn-lt"/>
            </a:endParaRPr>
          </a:p>
        </p:txBody>
      </p:sp>
      <p:sp>
        <p:nvSpPr>
          <p:cNvPr id="20" name="Rectangle 17" descr="Οι μικροοργανισμοί μπορούν να αναπτυχθούν και σε συνθήκες εκτός των άριστων αλλά πιο αργά,&#10;Σε περίπτωση που περιβαλλοντικές συνθήκες (πεχά, θερμοκρασία, υγρασία, οξυγόνο, θρεπτικά συστατικά, τοξίνες άλλων μικροβίων, συντηρητικά-απολυμαντικά, και λοιπά) προκαλούν αναστολή ανάπτυξης κάποιοι μ/οι μπαίνουν σε φάση στασιμότητας και κάποιοι σε φάση θανάτου, ανάλογα με την αντοχή τους σε αυτούς τους ανασταλτικούς παράγοντες.  &#10;"/>
          <p:cNvSpPr txBox="1">
            <a:spLocks noChangeArrowheads="1"/>
          </p:cNvSpPr>
          <p:nvPr/>
        </p:nvSpPr>
        <p:spPr>
          <a:xfrm>
            <a:off x="543719" y="1844824"/>
            <a:ext cx="8219256" cy="35283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Clr>
                <a:schemeClr val="tx1"/>
              </a:buClr>
              <a:buFont typeface="Wingdings" panose="05000000000000000000" pitchFamily="2" charset="2"/>
              <a:buChar char="§"/>
            </a:pPr>
            <a:r>
              <a:rPr lang="el-GR" sz="2400" dirty="0"/>
              <a:t>Οι μικροοργανισμοί μπορούν να αναπτυχθούν και σε συνθήκες εκτός των</a:t>
            </a:r>
            <a:r>
              <a:rPr lang="en-US" sz="2400" dirty="0"/>
              <a:t> </a:t>
            </a:r>
            <a:r>
              <a:rPr lang="el-GR" sz="2400" dirty="0"/>
              <a:t>άριστων αλλά πιο </a:t>
            </a:r>
            <a:r>
              <a:rPr lang="el-GR" sz="2400" dirty="0" smtClean="0"/>
              <a:t>αργά,</a:t>
            </a:r>
            <a:endParaRPr lang="el-GR" sz="2400" dirty="0"/>
          </a:p>
          <a:p>
            <a:pPr marL="342900" indent="-342900" algn="l">
              <a:buClr>
                <a:schemeClr val="tx1"/>
              </a:buClr>
              <a:buFont typeface="Wingdings" panose="05000000000000000000" pitchFamily="2" charset="2"/>
              <a:buChar char="§"/>
            </a:pPr>
            <a:r>
              <a:rPr lang="el-GR" sz="2400" dirty="0"/>
              <a:t>Σε περίπτωση που περιβαλλοντικές συνθήκες (</a:t>
            </a:r>
            <a:r>
              <a:rPr lang="en-US" sz="2400" dirty="0"/>
              <a:t>pH, </a:t>
            </a:r>
            <a:r>
              <a:rPr lang="el-GR" sz="2400" dirty="0"/>
              <a:t>θερμοκρασία, υγρασία, οξυγόνο, θρεπτικά συστατικά, τοξίνες άλλων μικροβίων, συντηρητικά-απολυμαντικά, κλπ) προκαλούν αναστολή ανάπτυξης κάποιοι μ/οι μπαίνουν σε φάση στασιμότητας και κάποιοι σε φάση θανάτου, ανάλογα με την αντοχή τους σε αυτούς τους ανασταλτικούς </a:t>
            </a:r>
            <a:r>
              <a:rPr lang="el-GR" sz="2400" dirty="0" smtClean="0"/>
              <a:t>παράγοντες.  </a:t>
            </a:r>
            <a:endParaRPr lang="el-GR" sz="2400" dirty="0">
              <a:sym typeface="Symbol" pitchFamily="18" charset="2"/>
            </a:endParaRPr>
          </a:p>
        </p:txBody>
      </p:sp>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152128"/>
          </a:xfrm>
        </p:spPr>
        <p:txBody>
          <a:bodyPr>
            <a:noAutofit/>
          </a:bodyPr>
          <a:lstStyle/>
          <a:p>
            <a:pPr eaLnBrk="0" hangingPunct="0"/>
            <a:r>
              <a:rPr lang="el-GR" dirty="0"/>
              <a:t>Αναπαραγωγή βακτηρίων </a:t>
            </a:r>
            <a:br>
              <a:rPr lang="el-GR" dirty="0"/>
            </a:br>
            <a:r>
              <a:rPr lang="el-GR" dirty="0" smtClean="0"/>
              <a:t>(4 </a:t>
            </a:r>
            <a:r>
              <a:rPr lang="el-GR" dirty="0"/>
              <a:t>από 4)</a:t>
            </a:r>
            <a:endParaRPr lang="el-GR" dirty="0">
              <a:latin typeface="+mn-lt"/>
            </a:endParaRPr>
          </a:p>
        </p:txBody>
      </p:sp>
      <p:pic>
        <p:nvPicPr>
          <p:cNvPr id="8" name="Picture 2" descr="http://classconnection.s3.amazonaws.com/682/flashcards/3453682/jpg/picture1-1414AABCB7F0C6784DB.jpg"/>
          <p:cNvPicPr>
            <a:picLocks noChangeAspect="1" noChangeArrowheads="1"/>
          </p:cNvPicPr>
          <p:nvPr/>
        </p:nvPicPr>
        <p:blipFill>
          <a:blip r:embed="rId4" cstate="print"/>
          <a:srcRect/>
          <a:stretch>
            <a:fillRect/>
          </a:stretch>
        </p:blipFill>
        <p:spPr bwMode="auto">
          <a:xfrm>
            <a:off x="3047050" y="1236626"/>
            <a:ext cx="3325150" cy="5072693"/>
          </a:xfrm>
          <a:prstGeom prst="rect">
            <a:avLst/>
          </a:prstGeom>
          <a:noFill/>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Αναπαραγωγή βακτηρίων, μικροβιακή αύξηση και θανάτωση</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16/2014 6:42:19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8,4,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20,10,4,1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6,4,1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13,24,5,1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5,15,6,4,1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9,10,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6,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3D51BF1-F543-40BA-9369-116A5FF29CD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7427</TotalTime>
  <Words>1569</Words>
  <Application>Microsoft Office PowerPoint</Application>
  <PresentationFormat>On-screen Show (4:3)</PresentationFormat>
  <Paragraphs>171</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Θέμα του Office</vt:lpstr>
      <vt:lpstr>Γενική Μικροβιολογία </vt:lpstr>
      <vt:lpstr>Άδειες χρήσης </vt:lpstr>
      <vt:lpstr>Χρηματοδότηση </vt:lpstr>
      <vt:lpstr>Σκοποί  ενότητας</vt:lpstr>
      <vt:lpstr>Περιεχόμενα ενότητας</vt:lpstr>
      <vt:lpstr>Αναπαραγωγή βακτηρίων  (1 από 4)</vt:lpstr>
      <vt:lpstr>Αναπαραγωγή βακτηρίων  (2 από 4)</vt:lpstr>
      <vt:lpstr>Αναπαραγωγή βακτηρίων  (3 από 4)</vt:lpstr>
      <vt:lpstr>Αναπαραγωγή βακτηρίων  (4 από 4)</vt:lpstr>
      <vt:lpstr> Καμπύλη ανάπτυξης μικροβίων  (1 από 6) </vt:lpstr>
      <vt:lpstr> Καμπύλη ανάπτυξης μικροβίων  (2 από 6) </vt:lpstr>
      <vt:lpstr> Καμπύλη ανάπτυξης μικροβίων  (3 από 6) </vt:lpstr>
      <vt:lpstr> Καμπύλη ανάπτυξης μικροβίων  (4 από 6) </vt:lpstr>
      <vt:lpstr> Καμπύλη ανάπτυξης μικροβίων  (5 από 6) </vt:lpstr>
      <vt:lpstr> Καμπύλη ανάπτυξης μικροβίων  (6 από 6) </vt:lpstr>
      <vt:lpstr>Μικροβιακή αύξηση-ανάπτυξη  (1 από 8) </vt:lpstr>
      <vt:lpstr>Μικροβιακή αύξηση-ανάπτυξη  (2 από 8) </vt:lpstr>
      <vt:lpstr>Mικροβιακή αύξηση-ανάπτυξη  (3 από 8) </vt:lpstr>
      <vt:lpstr>Μικροβιακή αύξηση-ανάπτυξη  (4 από 8) </vt:lpstr>
      <vt:lpstr>Μικροβιακή αύξηση-ανάπτυξη  (5 από 8) </vt:lpstr>
      <vt:lpstr>Μικροβιακή αύξηση-ανάπτυξη  (6 από 8) </vt:lpstr>
      <vt:lpstr>Μικροβιακή αύξηση-ανάπτυξη  (7 από 8) </vt:lpstr>
      <vt:lpstr>Μικροβιακή αύξηση-ανάπτυξη  (8 από 8) </vt:lpstr>
      <vt:lpstr>Θανάτωση Μικροοργανισμών  (1 από 2)</vt:lpstr>
      <vt:lpstr>Θανάτωση Μικροοργανισμών  (2 από 2)</vt:lpstr>
      <vt:lpstr>Slide 26</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Μικροβιολογία: Αναπαραγωγή βακτηρίων, μικροβιακή αύξηση και θανάτωση.</dc:title>
  <dc:creator>Ιωάννης Γιαβάσης</dc:creator>
  <cp:keywords>Αναπαραγωγή βακτηρίων, μικροβιακή αύξηση και θανάτωση,</cp:keywords>
  <cp:lastModifiedBy>Alex</cp:lastModifiedBy>
  <cp:revision>630</cp:revision>
  <dcterms:created xsi:type="dcterms:W3CDTF">2012-09-06T09:03:05Z</dcterms:created>
  <dcterms:modified xsi:type="dcterms:W3CDTF">2015-11-05T12:38:59Z</dcterms:modified>
</cp:coreProperties>
</file>