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9.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0.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1.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2.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3.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4.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5.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6.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7.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8.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9.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0.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1.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22.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23.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24.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25.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26.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7.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28.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29.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30.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31.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32.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33.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34.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35.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36.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37.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38.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39.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40.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41.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42.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43.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44.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45.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notesSlides/notesSlide46.xml" ContentType="application/vnd.openxmlformats-officedocument.presentationml.notesSlide+xml"/>
  <Override PartName="/ppt/tags/tag232.xml" ContentType="application/vnd.openxmlformats-officedocument.presentationml.tags+xml"/>
  <Override PartName="/ppt/tags/tag233.xml" ContentType="application/vnd.openxmlformats-officedocument.presentationml.tags+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0"/>
  </p:notesMasterIdLst>
  <p:sldIdLst>
    <p:sldId id="256" r:id="rId3"/>
    <p:sldId id="257" r:id="rId4"/>
    <p:sldId id="259" r:id="rId5"/>
    <p:sldId id="261" r:id="rId6"/>
    <p:sldId id="262" r:id="rId7"/>
    <p:sldId id="264" r:id="rId8"/>
    <p:sldId id="404" r:id="rId9"/>
    <p:sldId id="310" r:id="rId10"/>
    <p:sldId id="373" r:id="rId11"/>
    <p:sldId id="311" r:id="rId12"/>
    <p:sldId id="312" r:id="rId13"/>
    <p:sldId id="313" r:id="rId14"/>
    <p:sldId id="314" r:id="rId15"/>
    <p:sldId id="315" r:id="rId16"/>
    <p:sldId id="374" r:id="rId17"/>
    <p:sldId id="375" r:id="rId18"/>
    <p:sldId id="316" r:id="rId19"/>
    <p:sldId id="317" r:id="rId20"/>
    <p:sldId id="376" r:id="rId21"/>
    <p:sldId id="377" r:id="rId22"/>
    <p:sldId id="378" r:id="rId23"/>
    <p:sldId id="379" r:id="rId24"/>
    <p:sldId id="380" r:id="rId25"/>
    <p:sldId id="381" r:id="rId26"/>
    <p:sldId id="382" r:id="rId27"/>
    <p:sldId id="383" r:id="rId28"/>
    <p:sldId id="384" r:id="rId29"/>
    <p:sldId id="385" r:id="rId30"/>
    <p:sldId id="386" r:id="rId31"/>
    <p:sldId id="387" r:id="rId32"/>
    <p:sldId id="388" r:id="rId33"/>
    <p:sldId id="389" r:id="rId34"/>
    <p:sldId id="390" r:id="rId35"/>
    <p:sldId id="391" r:id="rId36"/>
    <p:sldId id="392" r:id="rId37"/>
    <p:sldId id="393" r:id="rId38"/>
    <p:sldId id="394" r:id="rId39"/>
    <p:sldId id="395" r:id="rId40"/>
    <p:sldId id="396" r:id="rId41"/>
    <p:sldId id="397" r:id="rId42"/>
    <p:sldId id="398" r:id="rId43"/>
    <p:sldId id="399" r:id="rId44"/>
    <p:sldId id="400" r:id="rId45"/>
    <p:sldId id="401" r:id="rId46"/>
    <p:sldId id="402" r:id="rId47"/>
    <p:sldId id="403" r:id="rId48"/>
    <p:sldId id="280" r:id="rId49"/>
  </p:sldIdLst>
  <p:sldSz cx="9144000" cy="6858000" type="screen4x3"/>
  <p:notesSz cx="6858000" cy="9144000"/>
  <p:custDataLst>
    <p:tags r:id="rId5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058" autoAdjust="0"/>
    <p:restoredTop sz="99339" autoAdjust="0"/>
  </p:normalViewPr>
  <p:slideViewPr>
    <p:cSldViewPr>
      <p:cViewPr varScale="1">
        <p:scale>
          <a:sx n="90" d="100"/>
          <a:sy n="90" d="100"/>
        </p:scale>
        <p:origin x="84" y="492"/>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9/3/2015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828217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628581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293192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76532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758850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968661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423041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413737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177139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467651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154241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848070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38415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474021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357165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207156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055585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777433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066995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762183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003930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3915997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9330418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1858854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766278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6226617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12347821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4682007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5133831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615580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11233401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33731759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30142924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40534751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20437531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418536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36115056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650137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010502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635864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50.xml"/><Relationship Id="rId7" Type="http://schemas.openxmlformats.org/officeDocument/2006/relationships/notesSlide" Target="../notesSlides/notesSlide1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s>
</file>

<file path=ppt/slides/_rels/slide11.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55.xml"/><Relationship Id="rId7" Type="http://schemas.openxmlformats.org/officeDocument/2006/relationships/notesSlide" Target="../notesSlides/notesSlide11.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10" Type="http://schemas.microsoft.com/office/2007/relationships/hdphoto" Target="../media/hdphoto1.wdp"/><Relationship Id="rId4" Type="http://schemas.openxmlformats.org/officeDocument/2006/relationships/tags" Target="../tags/tag56.xml"/><Relationship Id="rId9"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60.xml"/><Relationship Id="rId7"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s>
</file>

<file path=ppt/slides/_rels/slide13.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notesSlide" Target="../notesSlides/notesSlide13.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Layout" Target="../slideLayouts/slideLayout2.xml"/><Relationship Id="rId5" Type="http://schemas.openxmlformats.org/officeDocument/2006/relationships/tags" Target="../tags/tag68.xml"/><Relationship Id="rId4" Type="http://schemas.openxmlformats.org/officeDocument/2006/relationships/tags" Target="../tags/tag67.xml"/></Relationships>
</file>

<file path=ppt/slides/_rels/slide14.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71.xml"/><Relationship Id="rId7" Type="http://schemas.openxmlformats.org/officeDocument/2006/relationships/hyperlink" Target="http://www.php.net/manual/en/filter.filters.validate.php" TargetMode="Externa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notesSlide" Target="../notesSlides/notesSlide14.xml"/><Relationship Id="rId5" Type="http://schemas.openxmlformats.org/officeDocument/2006/relationships/slideLayout" Target="../slideLayouts/slideLayout2.xml"/><Relationship Id="rId10" Type="http://schemas.microsoft.com/office/2007/relationships/hdphoto" Target="../media/hdphoto1.wdp"/><Relationship Id="rId4" Type="http://schemas.openxmlformats.org/officeDocument/2006/relationships/tags" Target="../tags/tag72.xml"/><Relationship Id="rId9" Type="http://schemas.openxmlformats.org/officeDocument/2006/relationships/image" Target="../media/image4.jpeg"/></Relationships>
</file>

<file path=ppt/slides/_rels/slide1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75.xml"/><Relationship Id="rId7" Type="http://schemas.openxmlformats.org/officeDocument/2006/relationships/notesSlide" Target="../notesSlides/notesSlide1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5" Type="http://schemas.openxmlformats.org/officeDocument/2006/relationships/tags" Target="../tags/tag77.xml"/><Relationship Id="rId10" Type="http://schemas.microsoft.com/office/2007/relationships/hdphoto" Target="../media/hdphoto1.wdp"/><Relationship Id="rId4" Type="http://schemas.openxmlformats.org/officeDocument/2006/relationships/tags" Target="../tags/tag76.xml"/><Relationship Id="rId9"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notesSlide" Target="../notesSlides/notesSlide16.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2.xml"/><Relationship Id="rId5" Type="http://schemas.openxmlformats.org/officeDocument/2006/relationships/tags" Target="../tags/tag82.xml"/><Relationship Id="rId4" Type="http://schemas.openxmlformats.org/officeDocument/2006/relationships/tags" Target="../tags/tag81.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85.xml"/><Relationship Id="rId7" Type="http://schemas.openxmlformats.org/officeDocument/2006/relationships/notesSlide" Target="../notesSlides/notesSlide17.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2.xml"/><Relationship Id="rId5" Type="http://schemas.openxmlformats.org/officeDocument/2006/relationships/tags" Target="../tags/tag87.xml"/><Relationship Id="rId4" Type="http://schemas.openxmlformats.org/officeDocument/2006/relationships/tags" Target="../tags/tag86.xml"/></Relationships>
</file>

<file path=ppt/slides/_rels/slide18.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notesSlide" Target="../notesSlides/notesSlide18.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2.xml"/><Relationship Id="rId5" Type="http://schemas.openxmlformats.org/officeDocument/2006/relationships/tags" Target="../tags/tag92.xml"/><Relationship Id="rId4" Type="http://schemas.openxmlformats.org/officeDocument/2006/relationships/tags" Target="../tags/tag91.xml"/></Relationships>
</file>

<file path=ppt/slides/_rels/slide19.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95.xml"/><Relationship Id="rId7" Type="http://schemas.openxmlformats.org/officeDocument/2006/relationships/notesSlide" Target="../notesSlides/notesSlide19.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2.xml"/><Relationship Id="rId5" Type="http://schemas.openxmlformats.org/officeDocument/2006/relationships/tags" Target="../tags/tag97.xml"/><Relationship Id="rId10" Type="http://schemas.microsoft.com/office/2007/relationships/hdphoto" Target="../media/hdphoto1.wdp"/><Relationship Id="rId4" Type="http://schemas.openxmlformats.org/officeDocument/2006/relationships/tags" Target="../tags/tag96.xml"/><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notesSlide" Target="../notesSlides/notesSlide20.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2.xml"/><Relationship Id="rId5" Type="http://schemas.openxmlformats.org/officeDocument/2006/relationships/tags" Target="../tags/tag102.xml"/><Relationship Id="rId4" Type="http://schemas.openxmlformats.org/officeDocument/2006/relationships/tags" Target="../tags/tag101.xml"/></Relationships>
</file>

<file path=ppt/slides/_rels/slide21.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notesSlide" Target="../notesSlides/notesSlide21.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2.xml"/><Relationship Id="rId5" Type="http://schemas.openxmlformats.org/officeDocument/2006/relationships/tags" Target="../tags/tag107.xml"/><Relationship Id="rId4" Type="http://schemas.openxmlformats.org/officeDocument/2006/relationships/tags" Target="../tags/tag106.xml"/></Relationships>
</file>

<file path=ppt/slides/_rels/slide22.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111.xml"/></Relationships>
</file>

<file path=ppt/slides/_rels/slide23.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notesSlide" Target="../notesSlides/notesSlide23.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Layout" Target="../slideLayouts/slideLayout2.xml"/><Relationship Id="rId5" Type="http://schemas.openxmlformats.org/officeDocument/2006/relationships/tags" Target="../tags/tag116.xml"/><Relationship Id="rId4" Type="http://schemas.openxmlformats.org/officeDocument/2006/relationships/tags" Target="../tags/tag115.xml"/></Relationships>
</file>

<file path=ppt/slides/_rels/slide24.xml.rels><?xml version="1.0" encoding="UTF-8" standalone="yes"?>
<Relationships xmlns="http://schemas.openxmlformats.org/package/2006/relationships"><Relationship Id="rId3" Type="http://schemas.openxmlformats.org/officeDocument/2006/relationships/tags" Target="../tags/tag119.xml"/><Relationship Id="rId7" Type="http://schemas.openxmlformats.org/officeDocument/2006/relationships/notesSlide" Target="../notesSlides/notesSlide24.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slideLayout" Target="../slideLayouts/slideLayout2.xml"/><Relationship Id="rId5" Type="http://schemas.openxmlformats.org/officeDocument/2006/relationships/tags" Target="../tags/tag121.xml"/><Relationship Id="rId4" Type="http://schemas.openxmlformats.org/officeDocument/2006/relationships/tags" Target="../tags/tag120.xml"/></Relationships>
</file>

<file path=ppt/slides/_rels/slide25.xml.rels><?xml version="1.0" encoding="UTF-8" standalone="yes"?>
<Relationships xmlns="http://schemas.openxmlformats.org/package/2006/relationships"><Relationship Id="rId3" Type="http://schemas.openxmlformats.org/officeDocument/2006/relationships/tags" Target="../tags/tag124.xml"/><Relationship Id="rId7" Type="http://schemas.openxmlformats.org/officeDocument/2006/relationships/notesSlide" Target="../notesSlides/notesSlide25.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slideLayout" Target="../slideLayouts/slideLayout2.xml"/><Relationship Id="rId5" Type="http://schemas.openxmlformats.org/officeDocument/2006/relationships/tags" Target="../tags/tag126.xml"/><Relationship Id="rId4" Type="http://schemas.openxmlformats.org/officeDocument/2006/relationships/tags" Target="../tags/tag125.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6.xml"/><Relationship Id="rId3" Type="http://schemas.openxmlformats.org/officeDocument/2006/relationships/tags" Target="../tags/tag129.xml"/><Relationship Id="rId7" Type="http://schemas.openxmlformats.org/officeDocument/2006/relationships/slideLayout" Target="../slideLayouts/slideLayout2.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s>
</file>

<file path=ppt/slides/_rels/slide27.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135.xml"/><Relationship Id="rId7" Type="http://schemas.openxmlformats.org/officeDocument/2006/relationships/notesSlide" Target="../notesSlides/notesSlide27.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Layout" Target="../slideLayouts/slideLayout2.xml"/><Relationship Id="rId5" Type="http://schemas.openxmlformats.org/officeDocument/2006/relationships/tags" Target="../tags/tag137.xml"/><Relationship Id="rId10" Type="http://schemas.microsoft.com/office/2007/relationships/hdphoto" Target="../media/hdphoto1.wdp"/><Relationship Id="rId4" Type="http://schemas.openxmlformats.org/officeDocument/2006/relationships/tags" Target="../tags/tag136.xml"/><Relationship Id="rId9" Type="http://schemas.openxmlformats.org/officeDocument/2006/relationships/image" Target="../media/image4.jpeg"/></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40.xml"/><Relationship Id="rId7" Type="http://schemas.openxmlformats.org/officeDocument/2006/relationships/tags" Target="../tags/tag144.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5" Type="http://schemas.openxmlformats.org/officeDocument/2006/relationships/tags" Target="../tags/tag142.xml"/><Relationship Id="rId10" Type="http://schemas.openxmlformats.org/officeDocument/2006/relationships/image" Target="../media/image9.emf"/><Relationship Id="rId4" Type="http://schemas.openxmlformats.org/officeDocument/2006/relationships/tags" Target="../tags/tag141.xml"/><Relationship Id="rId9"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147.xml"/><Relationship Id="rId7" Type="http://schemas.openxmlformats.org/officeDocument/2006/relationships/notesSlide" Target="../notesSlides/notesSlide29.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slideLayout" Target="../slideLayouts/slideLayout2.xml"/><Relationship Id="rId5" Type="http://schemas.openxmlformats.org/officeDocument/2006/relationships/tags" Target="../tags/tag149.xml"/><Relationship Id="rId10" Type="http://schemas.microsoft.com/office/2007/relationships/hdphoto" Target="../media/hdphoto1.wdp"/><Relationship Id="rId4" Type="http://schemas.openxmlformats.org/officeDocument/2006/relationships/tags" Target="../tags/tag148.xml"/><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tags" Target="../tags/tag152.xml"/><Relationship Id="rId7" Type="http://schemas.openxmlformats.org/officeDocument/2006/relationships/notesSlide" Target="../notesSlides/notesSlide30.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slideLayout" Target="../slideLayouts/slideLayout2.xml"/><Relationship Id="rId5" Type="http://schemas.openxmlformats.org/officeDocument/2006/relationships/tags" Target="../tags/tag154.xml"/><Relationship Id="rId4" Type="http://schemas.openxmlformats.org/officeDocument/2006/relationships/tags" Target="../tags/tag153.xml"/></Relationships>
</file>

<file path=ppt/slides/_rels/slide31.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notesSlide" Target="../notesSlides/notesSlide31.xml"/><Relationship Id="rId5" Type="http://schemas.openxmlformats.org/officeDocument/2006/relationships/slideLayout" Target="../slideLayouts/slideLayout2.xml"/><Relationship Id="rId4" Type="http://schemas.openxmlformats.org/officeDocument/2006/relationships/tags" Target="../tags/tag158.xml"/></Relationships>
</file>

<file path=ppt/slides/_rels/slide3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161.xml"/><Relationship Id="rId7" Type="http://schemas.openxmlformats.org/officeDocument/2006/relationships/image" Target="../media/image10.emf"/><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notesSlide" Target="../notesSlides/notesSlide32.xml"/><Relationship Id="rId5" Type="http://schemas.openxmlformats.org/officeDocument/2006/relationships/slideLayout" Target="../slideLayouts/slideLayout2.xml"/><Relationship Id="rId10" Type="http://schemas.microsoft.com/office/2007/relationships/hdphoto" Target="../media/hdphoto1.wdp"/><Relationship Id="rId4" Type="http://schemas.openxmlformats.org/officeDocument/2006/relationships/tags" Target="../tags/tag162.xml"/><Relationship Id="rId9" Type="http://schemas.openxmlformats.org/officeDocument/2006/relationships/image" Target="../media/image4.jpeg"/></Relationships>
</file>

<file path=ppt/slides/_rels/slide3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165.xml"/><Relationship Id="rId7" Type="http://schemas.openxmlformats.org/officeDocument/2006/relationships/notesSlide" Target="../notesSlides/notesSlide33.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slideLayout" Target="../slideLayouts/slideLayout2.xml"/><Relationship Id="rId5" Type="http://schemas.openxmlformats.org/officeDocument/2006/relationships/tags" Target="../tags/tag167.xml"/><Relationship Id="rId10" Type="http://schemas.microsoft.com/office/2007/relationships/hdphoto" Target="../media/hdphoto1.wdp"/><Relationship Id="rId4" Type="http://schemas.openxmlformats.org/officeDocument/2006/relationships/tags" Target="../tags/tag166.xml"/><Relationship Id="rId9"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tags" Target="../tags/tag170.xml"/><Relationship Id="rId7" Type="http://schemas.openxmlformats.org/officeDocument/2006/relationships/notesSlide" Target="../notesSlides/notesSlide34.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slideLayout" Target="../slideLayouts/slideLayout2.xml"/><Relationship Id="rId5" Type="http://schemas.openxmlformats.org/officeDocument/2006/relationships/tags" Target="../tags/tag172.xml"/><Relationship Id="rId4" Type="http://schemas.openxmlformats.org/officeDocument/2006/relationships/tags" Target="../tags/tag171.xml"/></Relationships>
</file>

<file path=ppt/slides/_rels/slide35.xml.rels><?xml version="1.0" encoding="UTF-8" standalone="yes"?>
<Relationships xmlns="http://schemas.openxmlformats.org/package/2006/relationships"><Relationship Id="rId3" Type="http://schemas.openxmlformats.org/officeDocument/2006/relationships/tags" Target="../tags/tag175.xml"/><Relationship Id="rId7" Type="http://schemas.openxmlformats.org/officeDocument/2006/relationships/notesSlide" Target="../notesSlides/notesSlide35.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slideLayout" Target="../slideLayouts/slideLayout2.xml"/><Relationship Id="rId5" Type="http://schemas.openxmlformats.org/officeDocument/2006/relationships/tags" Target="../tags/tag177.xml"/><Relationship Id="rId4" Type="http://schemas.openxmlformats.org/officeDocument/2006/relationships/tags" Target="../tags/tag176.xml"/></Relationships>
</file>

<file path=ppt/slides/_rels/slide36.xml.rels><?xml version="1.0" encoding="UTF-8" standalone="yes"?>
<Relationships xmlns="http://schemas.openxmlformats.org/package/2006/relationships"><Relationship Id="rId3" Type="http://schemas.openxmlformats.org/officeDocument/2006/relationships/tags" Target="../tags/tag180.xml"/><Relationship Id="rId7" Type="http://schemas.openxmlformats.org/officeDocument/2006/relationships/notesSlide" Target="../notesSlides/notesSlide36.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slideLayout" Target="../slideLayouts/slideLayout2.xml"/><Relationship Id="rId5" Type="http://schemas.openxmlformats.org/officeDocument/2006/relationships/tags" Target="../tags/tag182.xml"/><Relationship Id="rId4" Type="http://schemas.openxmlformats.org/officeDocument/2006/relationships/tags" Target="../tags/tag181.xml"/></Relationships>
</file>

<file path=ppt/slides/_rels/slide37.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185.xml"/><Relationship Id="rId7" Type="http://schemas.openxmlformats.org/officeDocument/2006/relationships/notesSlide" Target="../notesSlides/notesSlide37.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slideLayout" Target="../slideLayouts/slideLayout2.xml"/><Relationship Id="rId5" Type="http://schemas.openxmlformats.org/officeDocument/2006/relationships/tags" Target="../tags/tag187.xml"/><Relationship Id="rId10" Type="http://schemas.microsoft.com/office/2007/relationships/hdphoto" Target="../media/hdphoto1.wdp"/><Relationship Id="rId4" Type="http://schemas.openxmlformats.org/officeDocument/2006/relationships/tags" Target="../tags/tag186.xml"/><Relationship Id="rId9" Type="http://schemas.openxmlformats.org/officeDocument/2006/relationships/image" Target="../media/image4.jpeg"/></Relationships>
</file>

<file path=ppt/slides/_rels/slide38.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190.xml"/><Relationship Id="rId7" Type="http://schemas.openxmlformats.org/officeDocument/2006/relationships/image" Target="../media/image11.emf"/><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notesSlide" Target="../notesSlides/notesSlide38.xml"/><Relationship Id="rId5" Type="http://schemas.openxmlformats.org/officeDocument/2006/relationships/slideLayout" Target="../slideLayouts/slideLayout2.xml"/><Relationship Id="rId4" Type="http://schemas.openxmlformats.org/officeDocument/2006/relationships/tags" Target="../tags/tag191.xml"/></Relationships>
</file>

<file path=ppt/slides/_rels/slide39.xml.rels><?xml version="1.0" encoding="UTF-8" standalone="yes"?>
<Relationships xmlns="http://schemas.openxmlformats.org/package/2006/relationships"><Relationship Id="rId3" Type="http://schemas.openxmlformats.org/officeDocument/2006/relationships/tags" Target="../tags/tag194.xml"/><Relationship Id="rId7" Type="http://schemas.openxmlformats.org/officeDocument/2006/relationships/notesSlide" Target="../notesSlides/notesSlide39.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slideLayout" Target="../slideLayouts/slideLayout2.xml"/><Relationship Id="rId5" Type="http://schemas.openxmlformats.org/officeDocument/2006/relationships/tags" Target="../tags/tag196.xml"/><Relationship Id="rId4" Type="http://schemas.openxmlformats.org/officeDocument/2006/relationships/tags" Target="../tags/tag195.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40.xml.rels><?xml version="1.0" encoding="UTF-8" standalone="yes"?>
<Relationships xmlns="http://schemas.openxmlformats.org/package/2006/relationships"><Relationship Id="rId3" Type="http://schemas.openxmlformats.org/officeDocument/2006/relationships/tags" Target="../tags/tag199.xml"/><Relationship Id="rId7" Type="http://schemas.openxmlformats.org/officeDocument/2006/relationships/notesSlide" Target="../notesSlides/notesSlide40.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slideLayout" Target="../slideLayouts/slideLayout2.xml"/><Relationship Id="rId5" Type="http://schemas.openxmlformats.org/officeDocument/2006/relationships/tags" Target="../tags/tag201.xml"/><Relationship Id="rId4" Type="http://schemas.openxmlformats.org/officeDocument/2006/relationships/tags" Target="../tags/tag200.xml"/></Relationships>
</file>

<file path=ppt/slides/_rels/slide41.xml.rels><?xml version="1.0" encoding="UTF-8" standalone="yes"?>
<Relationships xmlns="http://schemas.openxmlformats.org/package/2006/relationships"><Relationship Id="rId3" Type="http://schemas.openxmlformats.org/officeDocument/2006/relationships/tags" Target="../tags/tag204.xml"/><Relationship Id="rId7" Type="http://schemas.openxmlformats.org/officeDocument/2006/relationships/notesSlide" Target="../notesSlides/notesSlide41.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slideLayout" Target="../slideLayouts/slideLayout2.xml"/><Relationship Id="rId5" Type="http://schemas.openxmlformats.org/officeDocument/2006/relationships/tags" Target="../tags/tag206.xml"/><Relationship Id="rId4" Type="http://schemas.openxmlformats.org/officeDocument/2006/relationships/tags" Target="../tags/tag205.xml"/></Relationships>
</file>

<file path=ppt/slides/_rels/slide42.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notesSlide" Target="../notesSlides/notesSlide42.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slideLayout" Target="../slideLayouts/slideLayout2.xml"/><Relationship Id="rId5" Type="http://schemas.openxmlformats.org/officeDocument/2006/relationships/tags" Target="../tags/tag211.xml"/><Relationship Id="rId4" Type="http://schemas.openxmlformats.org/officeDocument/2006/relationships/tags" Target="../tags/tag210.xml"/></Relationships>
</file>

<file path=ppt/slides/_rels/slide4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214.xml"/><Relationship Id="rId7" Type="http://schemas.openxmlformats.org/officeDocument/2006/relationships/slide" Target="slide6.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notesSlide" Target="../notesSlides/notesSlide43.xml"/><Relationship Id="rId5" Type="http://schemas.openxmlformats.org/officeDocument/2006/relationships/slideLayout" Target="../slideLayouts/slideLayout2.xml"/><Relationship Id="rId4" Type="http://schemas.openxmlformats.org/officeDocument/2006/relationships/tags" Target="../tags/tag215.xml"/><Relationship Id="rId9" Type="http://schemas.microsoft.com/office/2007/relationships/hdphoto" Target="../media/hdphoto1.wdp"/></Relationships>
</file>

<file path=ppt/slides/_rels/slide44.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218.xml"/><Relationship Id="rId7" Type="http://schemas.openxmlformats.org/officeDocument/2006/relationships/notesSlide" Target="../notesSlides/notesSlide44.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slideLayout" Target="../slideLayouts/slideLayout2.xml"/><Relationship Id="rId5" Type="http://schemas.openxmlformats.org/officeDocument/2006/relationships/tags" Target="../tags/tag220.xml"/><Relationship Id="rId10" Type="http://schemas.microsoft.com/office/2007/relationships/hdphoto" Target="../media/hdphoto1.wdp"/><Relationship Id="rId4" Type="http://schemas.openxmlformats.org/officeDocument/2006/relationships/tags" Target="../tags/tag219.xml"/><Relationship Id="rId9" Type="http://schemas.openxmlformats.org/officeDocument/2006/relationships/image" Target="../media/image4.jpeg"/></Relationships>
</file>

<file path=ppt/slides/_rels/slide45.xml.rels><?xml version="1.0" encoding="UTF-8" standalone="yes"?>
<Relationships xmlns="http://schemas.openxmlformats.org/package/2006/relationships"><Relationship Id="rId8" Type="http://schemas.openxmlformats.org/officeDocument/2006/relationships/notesSlide" Target="../notesSlides/notesSlide45.xml"/><Relationship Id="rId3" Type="http://schemas.openxmlformats.org/officeDocument/2006/relationships/tags" Target="../tags/tag223.xml"/><Relationship Id="rId7" Type="http://schemas.openxmlformats.org/officeDocument/2006/relationships/slideLayout" Target="../slideLayouts/slideLayout2.xm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tags" Target="../tags/tag226.xml"/><Relationship Id="rId5" Type="http://schemas.openxmlformats.org/officeDocument/2006/relationships/tags" Target="../tags/tag225.xml"/><Relationship Id="rId4" Type="http://schemas.openxmlformats.org/officeDocument/2006/relationships/tags" Target="../tags/tag224.xml"/></Relationships>
</file>

<file path=ppt/slides/_rels/slide46.xml.rels><?xml version="1.0" encoding="UTF-8" standalone="yes"?>
<Relationships xmlns="http://schemas.openxmlformats.org/package/2006/relationships"><Relationship Id="rId3" Type="http://schemas.openxmlformats.org/officeDocument/2006/relationships/tags" Target="../tags/tag229.xml"/><Relationship Id="rId7" Type="http://schemas.openxmlformats.org/officeDocument/2006/relationships/notesSlide" Target="../notesSlides/notesSlide46.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slideLayout" Target="../slideLayouts/slideLayout2.xml"/><Relationship Id="rId5" Type="http://schemas.openxmlformats.org/officeDocument/2006/relationships/tags" Target="../tags/tag231.xml"/><Relationship Id="rId4" Type="http://schemas.openxmlformats.org/officeDocument/2006/relationships/tags" Target="../tags/tag230.xml"/></Relationships>
</file>

<file path=ppt/slides/_rels/slide4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openxmlformats.org/officeDocument/2006/relationships/slide" Target="slide16.xml"/><Relationship Id="rId18" Type="http://schemas.openxmlformats.org/officeDocument/2006/relationships/slide" Target="slide34.xml"/><Relationship Id="rId3" Type="http://schemas.openxmlformats.org/officeDocument/2006/relationships/tags" Target="../tags/tag20.xml"/><Relationship Id="rId21" Type="http://schemas.openxmlformats.org/officeDocument/2006/relationships/slide" Target="slide45.xml"/><Relationship Id="rId7" Type="http://schemas.openxmlformats.org/officeDocument/2006/relationships/slideLayout" Target="../slideLayouts/slideLayout2.xml"/><Relationship Id="rId12" Type="http://schemas.openxmlformats.org/officeDocument/2006/relationships/slide" Target="slide15.xml"/><Relationship Id="rId17" Type="http://schemas.openxmlformats.org/officeDocument/2006/relationships/slide" Target="slide33.xml"/><Relationship Id="rId2" Type="http://schemas.openxmlformats.org/officeDocument/2006/relationships/tags" Target="../tags/tag19.xml"/><Relationship Id="rId16" Type="http://schemas.openxmlformats.org/officeDocument/2006/relationships/slide" Target="slide30.xml"/><Relationship Id="rId20" Type="http://schemas.openxmlformats.org/officeDocument/2006/relationships/slide" Target="slide44.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slide" Target="slide12.xml"/><Relationship Id="rId5" Type="http://schemas.openxmlformats.org/officeDocument/2006/relationships/tags" Target="../tags/tag22.xml"/><Relationship Id="rId15" Type="http://schemas.openxmlformats.org/officeDocument/2006/relationships/slide" Target="slide28.xml"/><Relationship Id="rId10" Type="http://schemas.openxmlformats.org/officeDocument/2006/relationships/slide" Target="slide8.xml"/><Relationship Id="rId19" Type="http://schemas.openxmlformats.org/officeDocument/2006/relationships/slide" Target="slide38.xml"/><Relationship Id="rId4" Type="http://schemas.openxmlformats.org/officeDocument/2006/relationships/tags" Target="../tags/tag21.xml"/><Relationship Id="rId9" Type="http://schemas.openxmlformats.org/officeDocument/2006/relationships/slide" Target="slide6.xml"/><Relationship Id="rId14" Type="http://schemas.openxmlformats.org/officeDocument/2006/relationships/slide" Target="slide20.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26.xml"/><Relationship Id="rId7"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s>
</file>

<file path=ppt/slides/_rels/slide7.xml.rels><?xml version="1.0" encoding="UTF-8" standalone="yes"?>
<Relationships xmlns="http://schemas.openxmlformats.org/package/2006/relationships"><Relationship Id="rId8" Type="http://schemas.openxmlformats.org/officeDocument/2006/relationships/tags" Target="../tags/tag37.xml"/><Relationship Id="rId13" Type="http://schemas.microsoft.com/office/2007/relationships/hdphoto" Target="../media/hdphoto1.wdp"/><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image" Target="../media/image4.jpe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slide" Target="slide6.xml"/><Relationship Id="rId5" Type="http://schemas.openxmlformats.org/officeDocument/2006/relationships/tags" Target="../tags/tag34.xml"/><Relationship Id="rId10" Type="http://schemas.openxmlformats.org/officeDocument/2006/relationships/notesSlide" Target="../notesSlides/notesSlide7.xml"/><Relationship Id="rId4" Type="http://schemas.openxmlformats.org/officeDocument/2006/relationships/tags" Target="../tags/tag33.xml"/><Relationship Id="rId9"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40.xml"/><Relationship Id="rId7" Type="http://schemas.openxmlformats.org/officeDocument/2006/relationships/notesSlide" Target="../notesSlides/notesSlide8.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5.xml"/><Relationship Id="rId7" Type="http://schemas.openxmlformats.org/officeDocument/2006/relationships/notesSlide" Target="../notesSlides/notesSlide9.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Προγραμματισμός </a:t>
            </a:r>
            <a:br>
              <a:rPr lang="el-GR" dirty="0" smtClean="0"/>
            </a:br>
            <a:r>
              <a:rPr lang="el-GR" dirty="0" smtClean="0"/>
              <a:t>Εφαρμογών Διαδικτύου</a:t>
            </a:r>
            <a:endParaRPr lang="el-GR" dirty="0"/>
          </a:p>
        </p:txBody>
      </p:sp>
      <p:sp>
        <p:nvSpPr>
          <p:cNvPr id="3" name="Υπότιτλος 2"/>
          <p:cNvSpPr>
            <a:spLocks noGrp="1"/>
          </p:cNvSpPr>
          <p:nvPr>
            <p:ph type="subTitle" idx="1"/>
            <p:custDataLst>
              <p:tags r:id="rId3"/>
            </p:custDataLst>
          </p:nvPr>
        </p:nvSpPr>
        <p:spPr>
          <a:xfrm>
            <a:off x="683568" y="2708920"/>
            <a:ext cx="7776864" cy="4056856"/>
          </a:xfrm>
        </p:spPr>
        <p:txBody>
          <a:bodyPr>
            <a:noAutofit/>
          </a:bodyPr>
          <a:lstStyle/>
          <a:p>
            <a:r>
              <a:rPr lang="el-GR" sz="2800" b="1" dirty="0"/>
              <a:t>Ενότητα </a:t>
            </a:r>
            <a:r>
              <a:rPr lang="en-US" sz="2800" b="1" dirty="0" smtClean="0"/>
              <a:t>5</a:t>
            </a:r>
            <a:r>
              <a:rPr lang="el-GR" sz="2800" b="1" dirty="0" smtClean="0"/>
              <a:t>:</a:t>
            </a:r>
            <a:r>
              <a:rPr lang="en-US" sz="2800" dirty="0" smtClean="0"/>
              <a:t> PHP </a:t>
            </a:r>
            <a:r>
              <a:rPr lang="el-GR" sz="2800" dirty="0" smtClean="0"/>
              <a:t>Μέρος </a:t>
            </a:r>
            <a:r>
              <a:rPr lang="en-US" sz="2800" dirty="0" smtClean="0"/>
              <a:t>2</a:t>
            </a:r>
            <a:r>
              <a:rPr lang="el-GR" sz="2800" baseline="30000" dirty="0" smtClean="0"/>
              <a:t>ο</a:t>
            </a:r>
            <a:endParaRPr lang="el-GR" sz="2800" dirty="0" smtClean="0"/>
          </a:p>
          <a:p>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Φώτης </a:t>
            </a:r>
            <a:r>
              <a:rPr lang="el-GR" sz="2800" dirty="0" err="1" smtClean="0"/>
              <a:t>Κόκκορας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 Εφαρμογών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a:t>Έστω η φόρμα του εργαστηρίου 05:</a:t>
            </a:r>
          </a:p>
        </p:txBody>
      </p:sp>
      <p:sp>
        <p:nvSpPr>
          <p:cNvPr id="5" name="Rectangle 2"/>
          <p:cNvSpPr>
            <a:spLocks noChangeArrowheads="1"/>
          </p:cNvSpPr>
          <p:nvPr>
            <p:custDataLst>
              <p:tags r:id="rId3"/>
            </p:custDataLst>
          </p:nvPr>
        </p:nvSpPr>
        <p:spPr bwMode="auto">
          <a:xfrm>
            <a:off x="0" y="1105106"/>
            <a:ext cx="9283311"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l-GR" sz="1600" dirty="0"/>
              <a:t>(για λόγους χώρου, έχει κρατηθεί ο απολύτως απαραίτητος κώδικας)</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&lt;</a:t>
            </a:r>
            <a:r>
              <a:rPr kumimoji="0" lang="en-US" altLang="el-GR" sz="1500" b="1"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form</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name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l-GR" sz="1500" b="0" i="0" u="none" strike="noStrike" cap="none" normalizeH="0" baseline="0" dirty="0" err="1"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userdata</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action</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="2.php"</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1" i="0" u="sng"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method</a:t>
            </a:r>
            <a:r>
              <a:rPr kumimoji="0" lang="en-US" altLang="el-GR" sz="1500" b="1" i="0" u="sng"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l-GR" sz="1500" b="0" i="0" u="sng"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l-GR" sz="1500" b="1" i="0" u="sng"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post</a:t>
            </a:r>
            <a:r>
              <a:rPr kumimoji="0" lang="en-US" altLang="el-GR" sz="1500" b="0" i="0" u="sng"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err="1"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onsubmit</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="return </a:t>
            </a:r>
            <a:r>
              <a:rPr kumimoji="0" lang="en-US" altLang="el-GR" sz="1500" b="0" i="0" u="none" strike="noStrike" cap="none" normalizeH="0" baseline="0" dirty="0" err="1"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validate_form</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();"&gt;</a:t>
            </a:r>
            <a:endParaRPr kumimoji="0" lang="el-GR" altLang="el-GR" sz="900" b="0" i="0" u="none" strike="noStrike" cap="none" normalizeH="0" baseline="0" dirty="0" smtClean="0">
              <a:ln>
                <a:noFill/>
              </a:ln>
              <a:solidFill>
                <a:schemeClr val="tx1"/>
              </a:solidFill>
              <a:effectLst/>
            </a:endParaRPr>
          </a:p>
        </p:txBody>
      </p:sp>
      <p:sp>
        <p:nvSpPr>
          <p:cNvPr id="7" name="Rectangle 3"/>
          <p:cNvSpPr>
            <a:spLocks noChangeArrowheads="1"/>
          </p:cNvSpPr>
          <p:nvPr/>
        </p:nvSpPr>
        <p:spPr bwMode="auto">
          <a:xfrm>
            <a:off x="174847" y="1647369"/>
            <a:ext cx="86868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1" i="0" u="none" strike="noStrike" cap="none" normalizeH="0" baseline="0" dirty="0" smtClean="0">
                <a:ln>
                  <a:noFill/>
                </a:ln>
                <a:solidFill>
                  <a:srgbClr val="008000"/>
                </a:solidFill>
                <a:effectLst/>
                <a:latin typeface="Consolas" panose="020B0609020204030204" pitchFamily="49" charset="0"/>
                <a:ea typeface="Times New Roman" panose="02020603050405020304" pitchFamily="18" charset="0"/>
                <a:cs typeface="Consolas" panose="020B0609020204030204" pitchFamily="49" charset="0"/>
              </a:rPr>
              <a:t>username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 &lt;</a:t>
            </a:r>
            <a:r>
              <a:rPr kumimoji="0" lang="en-US" altLang="el-GR" sz="1500" b="0"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input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type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="text"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name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l-GR" sz="1500" b="1"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username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/&gt;</a:t>
            </a:r>
            <a:endParaRPr kumimoji="0" lang="el-GR" altLang="el-GR" sz="9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1" i="0" u="none" strike="noStrike" cap="none" normalizeH="0" baseline="0" dirty="0" smtClean="0">
                <a:ln>
                  <a:noFill/>
                </a:ln>
                <a:solidFill>
                  <a:srgbClr val="008000"/>
                </a:solidFill>
                <a:effectLst/>
                <a:latin typeface="Consolas" panose="020B0609020204030204" pitchFamily="49" charset="0"/>
                <a:ea typeface="Times New Roman" panose="02020603050405020304" pitchFamily="18" charset="0"/>
                <a:cs typeface="Consolas" panose="020B0609020204030204" pitchFamily="49" charset="0"/>
              </a:rPr>
              <a:t>password</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&lt;</a:t>
            </a:r>
            <a:r>
              <a:rPr kumimoji="0" lang="en-US" altLang="el-GR" sz="1500" b="0"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input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type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="password"</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name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l-GR" sz="1500" b="1"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password</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/&gt;</a:t>
            </a:r>
            <a:endParaRPr kumimoji="0" lang="el-GR" altLang="el-GR" sz="9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1" i="0" u="none" strike="noStrike" cap="none" normalizeH="0" baseline="0" dirty="0" smtClean="0">
                <a:ln>
                  <a:noFill/>
                </a:ln>
                <a:solidFill>
                  <a:srgbClr val="008000"/>
                </a:solidFill>
                <a:effectLst/>
                <a:latin typeface="Consolas" panose="020B0609020204030204" pitchFamily="49" charset="0"/>
                <a:ea typeface="Times New Roman" panose="02020603050405020304" pitchFamily="18" charset="0"/>
                <a:cs typeface="Consolas" panose="020B0609020204030204" pitchFamily="49" charset="0"/>
              </a:rPr>
              <a:t>e-mail</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&lt;</a:t>
            </a:r>
            <a:r>
              <a:rPr kumimoji="0" lang="en-US" altLang="el-GR" sz="1500" b="0"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input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type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="text"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name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l-GR" sz="1500" b="1"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email</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/&gt;</a:t>
            </a:r>
            <a:endParaRPr kumimoji="0" lang="el-GR" altLang="el-GR" sz="9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1" i="0" u="none" strike="noStrike" cap="none" normalizeH="0" baseline="0" dirty="0" smtClean="0">
                <a:ln>
                  <a:noFill/>
                </a:ln>
                <a:solidFill>
                  <a:srgbClr val="008000"/>
                </a:solidFill>
                <a:effectLst/>
                <a:latin typeface="Consolas" panose="020B0609020204030204" pitchFamily="49" charset="0"/>
                <a:ea typeface="Times New Roman" panose="02020603050405020304" pitchFamily="18" charset="0"/>
                <a:cs typeface="Consolas" panose="020B0609020204030204" pitchFamily="49" charset="0"/>
              </a:rPr>
              <a:t>ΑΦΜ</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&lt;</a:t>
            </a:r>
            <a:r>
              <a:rPr kumimoji="0" lang="en-US" altLang="el-GR" sz="1500" b="0"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input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type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="text"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name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l-GR" sz="1500" b="1" i="0" u="none" strike="noStrike" cap="none" normalizeH="0" baseline="0" dirty="0" err="1"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afm</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/&gt;</a:t>
            </a:r>
            <a:endParaRPr kumimoji="0" lang="el-GR" altLang="el-GR" sz="9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1" i="0" u="none" strike="noStrike" cap="none" normalizeH="0" baseline="0" dirty="0" err="1" smtClean="0">
                <a:ln>
                  <a:noFill/>
                </a:ln>
                <a:solidFill>
                  <a:srgbClr val="008000"/>
                </a:solidFill>
                <a:effectLst/>
                <a:latin typeface="Consolas" panose="020B0609020204030204" pitchFamily="49" charset="0"/>
                <a:ea typeface="Times New Roman" panose="02020603050405020304" pitchFamily="18" charset="0"/>
                <a:cs typeface="Consolas" panose="020B0609020204030204" pitchFamily="49" charset="0"/>
              </a:rPr>
              <a:t>Εισόδημ</a:t>
            </a:r>
            <a:r>
              <a:rPr kumimoji="0" lang="en-US" altLang="el-GR" sz="1500" b="1" i="0" u="none" strike="noStrike" cap="none" normalizeH="0" baseline="0" dirty="0" smtClean="0">
                <a:ln>
                  <a:noFill/>
                </a:ln>
                <a:solidFill>
                  <a:srgbClr val="008000"/>
                </a:solidFill>
                <a:effectLst/>
                <a:latin typeface="Consolas" panose="020B0609020204030204" pitchFamily="49" charset="0"/>
                <a:ea typeface="Times New Roman" panose="02020603050405020304" pitchFamily="18" charset="0"/>
                <a:cs typeface="Consolas" panose="020B0609020204030204" pitchFamily="49" charset="0"/>
              </a:rPr>
              <a:t>α</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&lt;</a:t>
            </a:r>
            <a:r>
              <a:rPr kumimoji="0" lang="en-US" altLang="el-GR" sz="1500" b="0"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select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name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l-GR" sz="1500" b="1"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income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"&gt;</a:t>
            </a:r>
            <a:endParaRPr kumimoji="0" lang="el-GR" altLang="el-GR" sz="9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&lt;</a:t>
            </a:r>
            <a:r>
              <a:rPr kumimoji="0" lang="en-US" altLang="el-GR" sz="1500" b="0"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option</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value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="-1"&gt;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-επ</a:t>
            </a:r>
            <a:r>
              <a:rPr kumimoji="0" lang="en-US" altLang="el-GR" sz="1500" b="0" i="0" u="none" strike="noStrike" cap="none" normalizeH="0" baseline="0" dirty="0" err="1"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έλεξε</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&lt;/</a:t>
            </a:r>
            <a:r>
              <a:rPr kumimoji="0" lang="en-US" altLang="el-GR" sz="1500" b="0"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option</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&gt;</a:t>
            </a:r>
            <a:endParaRPr kumimoji="0" lang="el-GR" altLang="el-GR" sz="9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&lt;</a:t>
            </a:r>
            <a:r>
              <a:rPr kumimoji="0" lang="en-US" altLang="el-GR" sz="1500" b="0"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option</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value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="1"&gt;</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&amp;lt;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500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&amp;euro;</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&lt;/</a:t>
            </a:r>
            <a:r>
              <a:rPr kumimoji="0" lang="en-US" altLang="el-GR" sz="1500" b="0"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option</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&gt;</a:t>
            </a:r>
            <a:endParaRPr kumimoji="0" lang="el-GR" altLang="el-GR" sz="9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&lt;</a:t>
            </a:r>
            <a:r>
              <a:rPr kumimoji="0" lang="en-US" altLang="el-GR" sz="1500" b="0"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option</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value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="2"&gt;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500 </a:t>
            </a:r>
            <a:r>
              <a:rPr kumimoji="0" lang="en-US" altLang="el-GR" sz="1500" b="0" i="0" u="none" strike="noStrike" cap="none" normalizeH="0" baseline="0" dirty="0" err="1"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ως</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1000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&amp;euro;</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&lt;/</a:t>
            </a:r>
            <a:r>
              <a:rPr kumimoji="0" lang="en-US" altLang="el-GR" sz="1500" b="0"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option</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&gt;</a:t>
            </a:r>
            <a:endParaRPr kumimoji="0" lang="el-GR" altLang="el-GR" sz="9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&lt;</a:t>
            </a:r>
            <a:r>
              <a:rPr kumimoji="0" lang="en-US" altLang="el-GR" sz="1500" b="0"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option</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value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="3"&gt;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1001 </a:t>
            </a:r>
            <a:r>
              <a:rPr kumimoji="0" lang="en-US" altLang="el-GR" sz="1500" b="0" i="0" u="none" strike="noStrike" cap="none" normalizeH="0" baseline="0" dirty="0" err="1"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ως</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1500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&amp;euro;</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&lt;/</a:t>
            </a:r>
            <a:r>
              <a:rPr kumimoji="0" lang="en-US" altLang="el-GR" sz="1500" b="0"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option</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&gt;</a:t>
            </a:r>
            <a:endParaRPr kumimoji="0" lang="el-GR" altLang="el-GR" sz="9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&lt;/</a:t>
            </a:r>
            <a:r>
              <a:rPr kumimoji="0" lang="en-US" altLang="el-GR" sz="1500" b="0"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select</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&gt;</a:t>
            </a:r>
            <a:endParaRPr kumimoji="0" lang="el-GR" altLang="el-GR" sz="9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1" i="0" u="none" strike="noStrike" cap="none" normalizeH="0" baseline="0" dirty="0" err="1" smtClean="0">
                <a:ln>
                  <a:noFill/>
                </a:ln>
                <a:solidFill>
                  <a:srgbClr val="008000"/>
                </a:solidFill>
                <a:effectLst/>
                <a:latin typeface="Consolas" panose="020B0609020204030204" pitchFamily="49" charset="0"/>
                <a:ea typeface="Times New Roman" panose="02020603050405020304" pitchFamily="18" charset="0"/>
                <a:cs typeface="Consolas" panose="020B0609020204030204" pitchFamily="49" charset="0"/>
              </a:rPr>
              <a:t>Φύλο</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&lt;</a:t>
            </a:r>
            <a:r>
              <a:rPr kumimoji="0" lang="en-US" altLang="el-GR" sz="1500" b="0"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input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type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="radio"</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name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l-GR" sz="1500" b="1"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sex</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value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="1"</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/&gt;</a:t>
            </a:r>
            <a:r>
              <a:rPr kumimoji="0" lang="en-US" altLang="el-GR" sz="1500" b="0" i="0" u="none" strike="noStrike" cap="none" normalizeH="0" baseline="0" dirty="0" err="1"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Άνδρ</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ας</a:t>
            </a:r>
            <a:endParaRPr kumimoji="0" lang="el-GR" altLang="el-GR" sz="9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&lt;</a:t>
            </a:r>
            <a:r>
              <a:rPr kumimoji="0" lang="en-US" altLang="el-GR" sz="1500" b="0"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input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type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="radio"</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name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l-GR" sz="1500" b="1"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sex</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value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="0"</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/&gt;</a:t>
            </a:r>
            <a:r>
              <a:rPr kumimoji="0" lang="en-US" altLang="el-GR" sz="1500" b="0" i="0" u="none" strike="noStrike" cap="none" normalizeH="0" baseline="0" dirty="0" err="1"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Γυν</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αίκα</a:t>
            </a:r>
            <a:endParaRPr kumimoji="0" lang="el-GR" altLang="el-GR" sz="9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1" i="0" u="none" strike="noStrike" cap="none" normalizeH="0" baseline="0" dirty="0" err="1" smtClean="0">
                <a:ln>
                  <a:noFill/>
                </a:ln>
                <a:solidFill>
                  <a:srgbClr val="008000"/>
                </a:solidFill>
                <a:effectLst/>
                <a:latin typeface="Consolas" panose="020B0609020204030204" pitchFamily="49" charset="0"/>
                <a:ea typeface="Times New Roman" panose="02020603050405020304" pitchFamily="18" charset="0"/>
                <a:cs typeface="Consolas" panose="020B0609020204030204" pitchFamily="49" charset="0"/>
              </a:rPr>
              <a:t>Ηλικί</a:t>
            </a:r>
            <a:r>
              <a:rPr kumimoji="0" lang="en-US" altLang="el-GR" sz="1500" b="1" i="0" u="none" strike="noStrike" cap="none" normalizeH="0" baseline="0" dirty="0" smtClean="0">
                <a:ln>
                  <a:noFill/>
                </a:ln>
                <a:solidFill>
                  <a:srgbClr val="008000"/>
                </a:solidFill>
                <a:effectLst/>
                <a:latin typeface="Consolas" panose="020B0609020204030204" pitchFamily="49" charset="0"/>
                <a:ea typeface="Times New Roman" panose="02020603050405020304" pitchFamily="18" charset="0"/>
                <a:cs typeface="Consolas" panose="020B0609020204030204" pitchFamily="49" charset="0"/>
              </a:rPr>
              <a:t>α</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&lt;</a:t>
            </a:r>
            <a:r>
              <a:rPr kumimoji="0" lang="en-US" altLang="el-GR" sz="1500" b="0"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input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type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="text"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name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l-GR" sz="1500" b="1"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age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/&gt;</a:t>
            </a:r>
            <a:endParaRPr kumimoji="0" lang="el-GR" altLang="el-GR" sz="9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l-GR" sz="1500" b="1" i="0" u="none" strike="noStrike" cap="none" normalizeH="0" baseline="0" dirty="0" smtClean="0">
                <a:ln>
                  <a:noFill/>
                </a:ln>
                <a:solidFill>
                  <a:srgbClr val="008000"/>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1" i="0" u="none" strike="noStrike" cap="none" normalizeH="0" baseline="0" dirty="0" err="1" smtClean="0">
                <a:ln>
                  <a:noFill/>
                </a:ln>
                <a:solidFill>
                  <a:srgbClr val="008000"/>
                </a:solidFill>
                <a:effectLst/>
                <a:latin typeface="Consolas" panose="020B0609020204030204" pitchFamily="49" charset="0"/>
                <a:ea typeface="Times New Roman" panose="02020603050405020304" pitchFamily="18" charset="0"/>
                <a:cs typeface="Consolas" panose="020B0609020204030204" pitchFamily="49" charset="0"/>
              </a:rPr>
              <a:t>Ενδι</a:t>
            </a:r>
            <a:r>
              <a:rPr kumimoji="0" lang="en-US" altLang="el-GR" sz="1500" b="1" i="0" u="none" strike="noStrike" cap="none" normalizeH="0" baseline="0" dirty="0" smtClean="0">
                <a:ln>
                  <a:noFill/>
                </a:ln>
                <a:solidFill>
                  <a:srgbClr val="008000"/>
                </a:solidFill>
                <a:effectLst/>
                <a:latin typeface="Consolas" panose="020B0609020204030204" pitchFamily="49" charset="0"/>
                <a:ea typeface="Times New Roman" panose="02020603050405020304" pitchFamily="18" charset="0"/>
                <a:cs typeface="Consolas" panose="020B0609020204030204" pitchFamily="49" charset="0"/>
              </a:rPr>
              <a:t>αφέρ.</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&lt;</a:t>
            </a:r>
            <a:r>
              <a:rPr kumimoji="0" lang="en-US" altLang="el-GR" sz="1500" b="0"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input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type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="checkbox"</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name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l-GR" sz="1500" b="1"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interests1</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/&gt;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Σπορ</a:t>
            </a:r>
            <a:endParaRPr kumimoji="0" lang="el-GR" altLang="el-GR" sz="9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&lt;</a:t>
            </a:r>
            <a:r>
              <a:rPr kumimoji="0" lang="en-US" altLang="el-GR" sz="1500" b="0"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input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type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="checkbox"</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name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l-GR" sz="1500" b="1"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interests2</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/&gt;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Επ</a:t>
            </a:r>
            <a:r>
              <a:rPr kumimoji="0" lang="en-US" altLang="el-GR" sz="1500" b="0" i="0" u="none" strike="noStrike" cap="none" normalizeH="0" baseline="0" dirty="0" err="1"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ιστήμη</a:t>
            </a:r>
            <a:endParaRPr kumimoji="0" lang="el-GR" altLang="el-GR" sz="9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&lt;</a:t>
            </a:r>
            <a:r>
              <a:rPr kumimoji="0" lang="en-US" altLang="el-GR" sz="1500" b="0"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input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type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="checkbox"</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name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l-GR" sz="1500" b="1"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interests3</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/&gt;</a:t>
            </a:r>
            <a:r>
              <a:rPr kumimoji="0" lang="en-US" altLang="el-GR" sz="1500" b="0" i="0" u="none" strike="noStrike" cap="none" normalizeH="0" baseline="0" dirty="0" err="1"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Μουσική</a:t>
            </a:r>
            <a:endParaRPr kumimoji="0" lang="el-GR" altLang="el-GR" sz="9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1" i="0" u="none" strike="noStrike" cap="none" normalizeH="0" baseline="0" dirty="0" err="1" smtClean="0">
                <a:ln>
                  <a:noFill/>
                </a:ln>
                <a:solidFill>
                  <a:srgbClr val="008000"/>
                </a:solidFill>
                <a:effectLst/>
                <a:latin typeface="Consolas" panose="020B0609020204030204" pitchFamily="49" charset="0"/>
                <a:ea typeface="Times New Roman" panose="02020603050405020304" pitchFamily="18" charset="0"/>
                <a:cs typeface="Consolas" panose="020B0609020204030204" pitchFamily="49" charset="0"/>
              </a:rPr>
              <a:t>Σχόλι</a:t>
            </a:r>
            <a:r>
              <a:rPr kumimoji="0" lang="en-US" altLang="el-GR" sz="1500" b="1" i="0" u="none" strike="noStrike" cap="none" normalizeH="0" baseline="0" dirty="0" smtClean="0">
                <a:ln>
                  <a:noFill/>
                </a:ln>
                <a:solidFill>
                  <a:srgbClr val="008000"/>
                </a:solidFill>
                <a:effectLst/>
                <a:latin typeface="Consolas" panose="020B0609020204030204" pitchFamily="49" charset="0"/>
                <a:ea typeface="Times New Roman" panose="02020603050405020304" pitchFamily="18" charset="0"/>
                <a:cs typeface="Consolas" panose="020B0609020204030204" pitchFamily="49" charset="0"/>
              </a:rPr>
              <a:t>α</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&lt;</a:t>
            </a:r>
            <a:r>
              <a:rPr kumimoji="0" lang="en-US" altLang="el-GR" sz="1500" b="0"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textarea</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name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l-GR" sz="1500" b="1"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comments</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"&gt;&lt;/</a:t>
            </a:r>
            <a:r>
              <a:rPr kumimoji="0" lang="en-US" altLang="el-GR" sz="1500" b="0"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textarea</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&gt;</a:t>
            </a:r>
            <a:endParaRPr kumimoji="0" lang="el-GR" altLang="el-GR" sz="9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&lt;</a:t>
            </a:r>
            <a:r>
              <a:rPr kumimoji="0" lang="en-US" altLang="el-GR" sz="1500" b="0"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input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type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="reset"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name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l-GR" sz="1500" b="1"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reset</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value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="Κα</a:t>
            </a:r>
            <a:r>
              <a:rPr kumimoji="0" lang="en-US" altLang="el-GR" sz="1500" b="0" i="0" u="none" strike="noStrike" cap="none" normalizeH="0" baseline="0" dirty="0" err="1"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θάρισμ</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α"</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/&gt;</a:t>
            </a:r>
            <a:endParaRPr kumimoji="0" lang="el-GR" altLang="el-GR" sz="9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&lt;</a:t>
            </a:r>
            <a:r>
              <a:rPr kumimoji="0" lang="en-US" altLang="el-GR" sz="1500" b="0"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input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type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="submit"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name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l-GR" sz="1500" b="1"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submit</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FF0000"/>
                </a:solidFill>
                <a:effectLst/>
                <a:latin typeface="Consolas" panose="020B0609020204030204" pitchFamily="49" charset="0"/>
                <a:ea typeface="Times New Roman" panose="02020603050405020304" pitchFamily="18" charset="0"/>
                <a:cs typeface="Consolas" panose="020B0609020204030204" pitchFamily="49" charset="0"/>
              </a:rPr>
              <a:t>value</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="Απ</a:t>
            </a:r>
            <a:r>
              <a:rPr kumimoji="0" lang="en-US" altLang="el-GR" sz="1500" b="0" i="0" u="none" strike="noStrike" cap="none" normalizeH="0" baseline="0" dirty="0" err="1"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οστολή</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l-GR" sz="1500" b="0" i="0" u="none" strike="noStrike" cap="none" normalizeH="0" baseline="0" dirty="0" smtClean="0">
                <a:ln>
                  <a:noFill/>
                </a:ln>
                <a:solidFill>
                  <a:schemeClr val="tx1"/>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/&gt;</a:t>
            </a:r>
            <a:endParaRPr kumimoji="0" lang="el-GR" altLang="el-GR" sz="9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&lt;/</a:t>
            </a:r>
            <a:r>
              <a:rPr kumimoji="0" lang="en-US" altLang="el-GR" sz="1500" b="1"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form</a:t>
            </a:r>
            <a:r>
              <a:rPr kumimoji="0" lang="en-US" altLang="el-GR" sz="15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&gt;</a:t>
            </a:r>
            <a:endParaRPr kumimoji="0" lang="en-US" altLang="el-GR" sz="1800" b="0" i="0" u="none" strike="noStrike" cap="none" normalizeH="0" baseline="0" dirty="0" smtClean="0">
              <a:ln>
                <a:noFill/>
              </a:ln>
              <a:solidFill>
                <a:schemeClr val="tx1"/>
              </a:solidFill>
              <a:effectLst/>
              <a:latin typeface="Arial" panose="020B0604020202020204" pitchFamily="34" charset="0"/>
            </a:endParaRPr>
          </a:p>
        </p:txBody>
      </p:sp>
      <p:pic>
        <p:nvPicPr>
          <p:cNvPr id="2049" name="Picture 3" descr="Εικόνα φόρμας."/>
          <p:cNvPicPr>
            <a:picLocks noChangeAspect="1" noChangeArrowheads="1"/>
          </p:cNvPicPr>
          <p:nvPr/>
        </p:nvPicPr>
        <p:blipFill>
          <a:blip r:embed="rId8" cstate="print">
            <a:extLst>
              <a:ext uri="{28A0092B-C50C-407E-A947-70E740481C1C}">
                <a14:useLocalDpi xmlns:a14="http://schemas.microsoft.com/office/drawing/2010/main" val="0"/>
              </a:ext>
            </a:extLst>
          </a:blip>
          <a:srcRect l="3979" t="1682" r="12622" b="1961"/>
          <a:stretch>
            <a:fillRect/>
          </a:stretch>
        </p:blipFill>
        <p:spPr bwMode="auto">
          <a:xfrm>
            <a:off x="6580859" y="1834240"/>
            <a:ext cx="2541459" cy="2140227"/>
          </a:xfrm>
          <a:prstGeom prst="rect">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431337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n-US" dirty="0"/>
              <a:t>Server-Side Form </a:t>
            </a:r>
            <a:r>
              <a:rPr lang="en-US" dirty="0" smtClean="0"/>
              <a:t>Validation</a:t>
            </a:r>
            <a:br>
              <a:rPr lang="en-US" dirty="0" smtClean="0"/>
            </a:br>
            <a:r>
              <a:rPr lang="el-GR" sz="2000" dirty="0"/>
              <a:t>(για τα επόμενα, θεωρήστε ότι δεν υπάρχει </a:t>
            </a:r>
            <a:r>
              <a:rPr lang="el-GR" sz="2000" dirty="0" err="1"/>
              <a:t>client-side</a:t>
            </a:r>
            <a:r>
              <a:rPr lang="el-GR" sz="2000" dirty="0"/>
              <a:t> </a:t>
            </a:r>
            <a:r>
              <a:rPr lang="el-GR" sz="2000" dirty="0" err="1"/>
              <a:t>form</a:t>
            </a:r>
            <a:r>
              <a:rPr lang="el-GR" sz="2000" dirty="0"/>
              <a:t> </a:t>
            </a:r>
            <a:r>
              <a:rPr lang="el-GR" sz="2000" dirty="0" err="1"/>
              <a:t>validation</a:t>
            </a:r>
            <a:r>
              <a:rPr lang="el-GR" sz="2000" dirty="0"/>
              <a:t>)</a:t>
            </a:r>
          </a:p>
        </p:txBody>
      </p:sp>
      <p:sp>
        <p:nvSpPr>
          <p:cNvPr id="5" name="Rectangle 3"/>
          <p:cNvSpPr>
            <a:spLocks noChangeArrowheads="1"/>
          </p:cNvSpPr>
          <p:nvPr>
            <p:custDataLst>
              <p:tags r:id="rId3"/>
            </p:custDataLst>
          </p:nvPr>
        </p:nvSpPr>
        <p:spPr bwMode="auto">
          <a:xfrm>
            <a:off x="148486" y="1237083"/>
            <a:ext cx="889248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90600" algn="l"/>
              </a:tabLst>
              <a:defRPr>
                <a:solidFill>
                  <a:schemeClr val="tx1"/>
                </a:solidFill>
                <a:latin typeface="Arial" panose="020B0604020202020204" pitchFamily="34" charset="0"/>
              </a:defRPr>
            </a:lvl1pPr>
            <a:lvl2pPr eaLnBrk="0" fontAlgn="base" hangingPunct="0">
              <a:spcBef>
                <a:spcPct val="0"/>
              </a:spcBef>
              <a:spcAft>
                <a:spcPct val="0"/>
              </a:spcAft>
              <a:tabLst>
                <a:tab pos="990600" algn="l"/>
              </a:tabLst>
              <a:defRPr>
                <a:solidFill>
                  <a:schemeClr val="tx1"/>
                </a:solidFill>
                <a:latin typeface="Arial" panose="020B0604020202020204" pitchFamily="34" charset="0"/>
              </a:defRPr>
            </a:lvl2pPr>
            <a:lvl3pPr eaLnBrk="0" fontAlgn="base" hangingPunct="0">
              <a:spcBef>
                <a:spcPct val="0"/>
              </a:spcBef>
              <a:spcAft>
                <a:spcPct val="0"/>
              </a:spcAft>
              <a:tabLst>
                <a:tab pos="990600" algn="l"/>
              </a:tabLst>
              <a:defRPr>
                <a:solidFill>
                  <a:schemeClr val="tx1"/>
                </a:solidFill>
                <a:latin typeface="Arial" panose="020B0604020202020204" pitchFamily="34" charset="0"/>
              </a:defRPr>
            </a:lvl3pPr>
            <a:lvl4pPr eaLnBrk="0" fontAlgn="base" hangingPunct="0">
              <a:spcBef>
                <a:spcPct val="0"/>
              </a:spcBef>
              <a:spcAft>
                <a:spcPct val="0"/>
              </a:spcAft>
              <a:tabLst>
                <a:tab pos="990600" algn="l"/>
              </a:tabLst>
              <a:defRPr>
                <a:solidFill>
                  <a:schemeClr val="tx1"/>
                </a:solidFill>
                <a:latin typeface="Arial" panose="020B0604020202020204" pitchFamily="34" charset="0"/>
              </a:defRPr>
            </a:lvl4pPr>
            <a:lvl5pPr eaLnBrk="0" fontAlgn="base" hangingPunct="0">
              <a:spcBef>
                <a:spcPct val="0"/>
              </a:spcBef>
              <a:spcAft>
                <a:spcPct val="0"/>
              </a:spcAft>
              <a:tabLst>
                <a:tab pos="990600" algn="l"/>
              </a:tabLst>
              <a:defRPr>
                <a:solidFill>
                  <a:schemeClr val="tx1"/>
                </a:solidFill>
                <a:latin typeface="Arial" panose="020B0604020202020204" pitchFamily="34" charset="0"/>
              </a:defRPr>
            </a:lvl5pPr>
            <a:lvl6pPr eaLnBrk="0" fontAlgn="base" hangingPunct="0">
              <a:spcBef>
                <a:spcPct val="0"/>
              </a:spcBef>
              <a:spcAft>
                <a:spcPct val="0"/>
              </a:spcAft>
              <a:tabLst>
                <a:tab pos="990600" algn="l"/>
              </a:tabLst>
              <a:defRPr>
                <a:solidFill>
                  <a:schemeClr val="tx1"/>
                </a:solidFill>
                <a:latin typeface="Arial" panose="020B0604020202020204" pitchFamily="34" charset="0"/>
              </a:defRPr>
            </a:lvl6pPr>
            <a:lvl7pPr eaLnBrk="0" fontAlgn="base" hangingPunct="0">
              <a:spcBef>
                <a:spcPct val="0"/>
              </a:spcBef>
              <a:spcAft>
                <a:spcPct val="0"/>
              </a:spcAft>
              <a:tabLst>
                <a:tab pos="990600" algn="l"/>
              </a:tabLst>
              <a:defRPr>
                <a:solidFill>
                  <a:schemeClr val="tx1"/>
                </a:solidFill>
                <a:latin typeface="Arial" panose="020B0604020202020204" pitchFamily="34" charset="0"/>
              </a:defRPr>
            </a:lvl7pPr>
            <a:lvl8pPr eaLnBrk="0" fontAlgn="base" hangingPunct="0">
              <a:spcBef>
                <a:spcPct val="0"/>
              </a:spcBef>
              <a:spcAft>
                <a:spcPct val="0"/>
              </a:spcAft>
              <a:tabLst>
                <a:tab pos="990600" algn="l"/>
              </a:tabLst>
              <a:defRPr>
                <a:solidFill>
                  <a:schemeClr val="tx1"/>
                </a:solidFill>
                <a:latin typeface="Arial" panose="020B0604020202020204" pitchFamily="34" charset="0"/>
              </a:defRPr>
            </a:lvl8pPr>
            <a:lvl9pPr eaLnBrk="0" fontAlgn="base" hangingPunct="0">
              <a:spcBef>
                <a:spcPct val="0"/>
              </a:spcBef>
              <a:spcAft>
                <a:spcPct val="0"/>
              </a:spcAft>
              <a:tabLst>
                <a:tab pos="990600" algn="l"/>
              </a:tabLst>
              <a:defRPr>
                <a:solidFill>
                  <a:schemeClr val="tx1"/>
                </a:solidFill>
                <a:latin typeface="Arial" panose="020B0604020202020204" pitchFamily="34" charset="0"/>
              </a:defRPr>
            </a:lvl9pPr>
          </a:lstStyle>
          <a:p>
            <a:pPr marL="285750" lvl="0" indent="-285750">
              <a:buFont typeface="Wingdings" panose="05000000000000000000" pitchFamily="2" charset="2"/>
              <a:buChar char="v"/>
            </a:pPr>
            <a:r>
              <a:rPr lang="el-GR" altLang="el-GR" dirty="0">
                <a:latin typeface="+mn-lt"/>
                <a:ea typeface="Times New Roman" panose="02020603050405020304" pitchFamily="18" charset="0"/>
              </a:rPr>
              <a:t>Τα στοιχεία </a:t>
            </a:r>
            <a:r>
              <a:rPr lang="el-GR" altLang="el-GR" dirty="0" err="1">
                <a:latin typeface="+mn-lt"/>
                <a:ea typeface="Times New Roman" panose="02020603050405020304" pitchFamily="18" charset="0"/>
              </a:rPr>
              <a:t>διεπαφής</a:t>
            </a:r>
            <a:r>
              <a:rPr lang="el-GR" altLang="el-GR" dirty="0">
                <a:latin typeface="+mn-lt"/>
                <a:ea typeface="Times New Roman" panose="02020603050405020304" pitchFamily="18" charset="0"/>
              </a:rPr>
              <a:t> </a:t>
            </a:r>
            <a:r>
              <a:rPr lang="en-US" altLang="el-GR" b="1" dirty="0">
                <a:latin typeface="+mn-lt"/>
                <a:ea typeface="Times New Roman" panose="02020603050405020304" pitchFamily="18" charset="0"/>
              </a:rPr>
              <a:t>input</a:t>
            </a:r>
            <a:r>
              <a:rPr lang="el-GR" altLang="el-GR" b="1" dirty="0">
                <a:latin typeface="+mn-lt"/>
                <a:ea typeface="Times New Roman" panose="02020603050405020304" pitchFamily="18" charset="0"/>
              </a:rPr>
              <a:t> τύπου </a:t>
            </a:r>
            <a:r>
              <a:rPr lang="en-US" altLang="el-GR" b="1" dirty="0">
                <a:latin typeface="+mn-lt"/>
                <a:ea typeface="Times New Roman" panose="02020603050405020304" pitchFamily="18" charset="0"/>
              </a:rPr>
              <a:t>text</a:t>
            </a:r>
            <a:r>
              <a:rPr lang="el-GR" altLang="el-GR" dirty="0">
                <a:latin typeface="+mn-lt"/>
                <a:ea typeface="Times New Roman" panose="02020603050405020304" pitchFamily="18" charset="0"/>
              </a:rPr>
              <a:t> και </a:t>
            </a:r>
            <a:r>
              <a:rPr lang="en-US" altLang="el-GR" b="1" dirty="0" err="1">
                <a:latin typeface="+mn-lt"/>
                <a:ea typeface="Times New Roman" panose="02020603050405020304" pitchFamily="18" charset="0"/>
              </a:rPr>
              <a:t>textarea</a:t>
            </a:r>
            <a:r>
              <a:rPr lang="el-GR" altLang="el-GR" dirty="0">
                <a:latin typeface="+mn-lt"/>
                <a:ea typeface="Times New Roman" panose="02020603050405020304" pitchFamily="18" charset="0"/>
              </a:rPr>
              <a:t>, στέλνουν πάντα τιμή</a:t>
            </a:r>
            <a:endParaRPr lang="el-GR" altLang="el-GR" dirty="0">
              <a:latin typeface="+mn-lt"/>
            </a:endParaRPr>
          </a:p>
          <a:p>
            <a:pPr marL="742950" lvl="1" indent="-285750">
              <a:buFont typeface="Wingdings" panose="05000000000000000000" pitchFamily="2" charset="2"/>
              <a:buChar char="q"/>
            </a:pPr>
            <a:r>
              <a:rPr lang="el-GR" altLang="el-GR" b="1" dirty="0">
                <a:latin typeface="+mn-lt"/>
                <a:ea typeface="Times New Roman" panose="02020603050405020304" pitchFamily="18" charset="0"/>
              </a:rPr>
              <a:t>Παράδειγμα</a:t>
            </a:r>
            <a:r>
              <a:rPr lang="el-GR" altLang="el-GR" dirty="0">
                <a:latin typeface="+mn-lt"/>
                <a:ea typeface="Times New Roman" panose="02020603050405020304" pitchFamily="18" charset="0"/>
              </a:rPr>
              <a:t>:   </a:t>
            </a:r>
            <a:r>
              <a:rPr lang="el-GR" altLang="el-GR" b="1" dirty="0">
                <a:solidFill>
                  <a:srgbClr val="C00000"/>
                </a:solidFill>
                <a:latin typeface="+mn-lt"/>
                <a:ea typeface="Times New Roman" panose="02020603050405020304" pitchFamily="18" charset="0"/>
                <a:cs typeface="Courier New" panose="02070309020205020404" pitchFamily="49" charset="0"/>
              </a:rPr>
              <a:t>$</a:t>
            </a:r>
            <a:r>
              <a:rPr lang="el-GR" altLang="el-GR" b="1" dirty="0" err="1">
                <a:solidFill>
                  <a:srgbClr val="C00000"/>
                </a:solidFill>
                <a:latin typeface="+mn-lt"/>
                <a:ea typeface="Times New Roman" panose="02020603050405020304" pitchFamily="18" charset="0"/>
                <a:cs typeface="Courier New" panose="02070309020205020404" pitchFamily="49" charset="0"/>
              </a:rPr>
              <a:t>username</a:t>
            </a:r>
            <a:r>
              <a:rPr lang="el-GR" altLang="el-GR" b="1" dirty="0">
                <a:latin typeface="+mn-lt"/>
                <a:ea typeface="Times New Roman" panose="02020603050405020304" pitchFamily="18" charset="0"/>
                <a:cs typeface="Courier New" panose="02070309020205020404" pitchFamily="49" charset="0"/>
              </a:rPr>
              <a:t> = $_POST['</a:t>
            </a:r>
            <a:r>
              <a:rPr lang="el-GR" altLang="el-GR" b="1" dirty="0" err="1">
                <a:solidFill>
                  <a:srgbClr val="6600CC"/>
                </a:solidFill>
                <a:latin typeface="+mn-lt"/>
                <a:ea typeface="Times New Roman" panose="02020603050405020304" pitchFamily="18" charset="0"/>
                <a:cs typeface="Courier New" panose="02070309020205020404" pitchFamily="49" charset="0"/>
              </a:rPr>
              <a:t>username</a:t>
            </a:r>
            <a:r>
              <a:rPr lang="el-GR" altLang="el-GR" b="1" dirty="0">
                <a:latin typeface="+mn-lt"/>
                <a:ea typeface="Times New Roman" panose="02020603050405020304" pitchFamily="18" charset="0"/>
                <a:cs typeface="Courier New" panose="02070309020205020404" pitchFamily="49" charset="0"/>
              </a:rPr>
              <a:t>']</a:t>
            </a:r>
            <a:endParaRPr lang="el-GR" altLang="el-GR" dirty="0">
              <a:latin typeface="+mn-lt"/>
            </a:endParaRPr>
          </a:p>
          <a:p>
            <a:pPr marL="742950" lvl="1" indent="-285750">
              <a:buFont typeface="Arial" panose="020B0604020202020204" pitchFamily="34" charset="0"/>
              <a:buChar char="•"/>
            </a:pPr>
            <a:r>
              <a:rPr lang="el-GR" altLang="el-GR" b="1" dirty="0">
                <a:solidFill>
                  <a:srgbClr val="C00000"/>
                </a:solidFill>
                <a:latin typeface="+mn-lt"/>
                <a:ea typeface="Times New Roman" panose="02020603050405020304" pitchFamily="18" charset="0"/>
                <a:cs typeface="Courier New" panose="02070309020205020404" pitchFamily="49" charset="0"/>
              </a:rPr>
              <a:t>$</a:t>
            </a:r>
            <a:r>
              <a:rPr lang="el-GR" altLang="el-GR" b="1" dirty="0" err="1">
                <a:solidFill>
                  <a:srgbClr val="C00000"/>
                </a:solidFill>
                <a:latin typeface="+mn-lt"/>
                <a:ea typeface="Times New Roman" panose="02020603050405020304" pitchFamily="18" charset="0"/>
                <a:cs typeface="Courier New" panose="02070309020205020404" pitchFamily="49" charset="0"/>
              </a:rPr>
              <a:t>username</a:t>
            </a:r>
            <a:r>
              <a:rPr lang="el-GR" altLang="el-GR" dirty="0">
                <a:latin typeface="+mn-lt"/>
                <a:ea typeface="Times New Roman" panose="02020603050405020304" pitchFamily="18" charset="0"/>
              </a:rPr>
              <a:t> είναι </a:t>
            </a:r>
            <a:r>
              <a:rPr lang="el-GR" altLang="el-GR" dirty="0" err="1">
                <a:latin typeface="+mn-lt"/>
                <a:ea typeface="Times New Roman" panose="02020603050405020304" pitchFamily="18" charset="0"/>
              </a:rPr>
              <a:t>php</a:t>
            </a:r>
            <a:r>
              <a:rPr lang="el-GR" altLang="el-GR" dirty="0">
                <a:latin typeface="+mn-lt"/>
                <a:ea typeface="Times New Roman" panose="02020603050405020304" pitchFamily="18" charset="0"/>
              </a:rPr>
              <a:t> μεταβλητή που ορίζουμε εμείς για να αποθηκεύσουμε προσωρινά τα δεδομένα που έστειλε το στοιχείο </a:t>
            </a:r>
            <a:r>
              <a:rPr lang="el-GR" altLang="el-GR" dirty="0" err="1">
                <a:latin typeface="+mn-lt"/>
                <a:ea typeface="Times New Roman" panose="02020603050405020304" pitchFamily="18" charset="0"/>
              </a:rPr>
              <a:t>διεπαφής</a:t>
            </a:r>
            <a:r>
              <a:rPr lang="el-GR" altLang="el-GR" dirty="0">
                <a:latin typeface="+mn-lt"/>
                <a:ea typeface="Times New Roman" panose="02020603050405020304" pitchFamily="18" charset="0"/>
              </a:rPr>
              <a:t> με </a:t>
            </a:r>
            <a:r>
              <a:rPr lang="el-GR" altLang="el-GR" dirty="0" err="1">
                <a:latin typeface="+mn-lt"/>
                <a:ea typeface="Times New Roman" panose="02020603050405020304" pitchFamily="18" charset="0"/>
              </a:rPr>
              <a:t>name</a:t>
            </a:r>
            <a:r>
              <a:rPr lang="el-GR" altLang="el-GR" dirty="0">
                <a:latin typeface="+mn-lt"/>
                <a:ea typeface="Times New Roman" panose="02020603050405020304" pitchFamily="18" charset="0"/>
              </a:rPr>
              <a:t>="</a:t>
            </a:r>
            <a:r>
              <a:rPr lang="el-GR" altLang="el-GR" dirty="0" err="1">
                <a:latin typeface="+mn-lt"/>
                <a:ea typeface="Times New Roman" panose="02020603050405020304" pitchFamily="18" charset="0"/>
              </a:rPr>
              <a:t>username</a:t>
            </a:r>
            <a:r>
              <a:rPr lang="el-GR" altLang="el-GR" dirty="0">
                <a:latin typeface="+mn-lt"/>
                <a:ea typeface="Times New Roman" panose="02020603050405020304" pitchFamily="18" charset="0"/>
              </a:rPr>
              <a:t>"</a:t>
            </a:r>
            <a:endParaRPr lang="el-GR" altLang="el-GR" dirty="0">
              <a:latin typeface="+mn-lt"/>
            </a:endParaRPr>
          </a:p>
          <a:p>
            <a:pPr marL="742950" lvl="1" indent="-285750">
              <a:buFont typeface="Arial" panose="020B0604020202020204" pitchFamily="34" charset="0"/>
              <a:buChar char="•"/>
            </a:pPr>
            <a:r>
              <a:rPr lang="el-GR" altLang="el-GR" dirty="0">
                <a:latin typeface="+mn-lt"/>
                <a:ea typeface="Times New Roman" panose="02020603050405020304" pitchFamily="18" charset="0"/>
              </a:rPr>
              <a:t>οπότε το </a:t>
            </a:r>
            <a:r>
              <a:rPr lang="el-GR" altLang="el-GR" dirty="0">
                <a:latin typeface="+mn-lt"/>
                <a:ea typeface="Times New Roman" panose="02020603050405020304" pitchFamily="18" charset="0"/>
                <a:cs typeface="Courier New" panose="02070309020205020404" pitchFamily="49" charset="0"/>
              </a:rPr>
              <a:t>'</a:t>
            </a:r>
            <a:r>
              <a:rPr lang="el-GR" altLang="el-GR" b="1" dirty="0" err="1">
                <a:solidFill>
                  <a:srgbClr val="6600CC"/>
                </a:solidFill>
                <a:latin typeface="+mn-lt"/>
                <a:ea typeface="Times New Roman" panose="02020603050405020304" pitchFamily="18" charset="0"/>
                <a:cs typeface="Courier New" panose="02070309020205020404" pitchFamily="49" charset="0"/>
              </a:rPr>
              <a:t>username</a:t>
            </a:r>
            <a:r>
              <a:rPr lang="el-GR" altLang="el-GR" dirty="0">
                <a:latin typeface="+mn-lt"/>
                <a:ea typeface="Times New Roman" panose="02020603050405020304" pitchFamily="18" charset="0"/>
                <a:cs typeface="Courier New" panose="02070309020205020404" pitchFamily="49" charset="0"/>
              </a:rPr>
              <a:t>'</a:t>
            </a:r>
            <a:r>
              <a:rPr lang="el-GR" altLang="el-GR" dirty="0">
                <a:latin typeface="+mn-lt"/>
                <a:ea typeface="Times New Roman" panose="02020603050405020304" pitchFamily="18" charset="0"/>
              </a:rPr>
              <a:t> είναι η παράμετρος </a:t>
            </a:r>
            <a:r>
              <a:rPr lang="el-GR" altLang="el-GR" dirty="0" err="1">
                <a:latin typeface="+mn-lt"/>
                <a:ea typeface="Times New Roman" panose="02020603050405020304" pitchFamily="18" charset="0"/>
              </a:rPr>
              <a:t>name</a:t>
            </a:r>
            <a:r>
              <a:rPr lang="el-GR" altLang="el-GR" dirty="0">
                <a:latin typeface="+mn-lt"/>
                <a:ea typeface="Times New Roman" panose="02020603050405020304" pitchFamily="18" charset="0"/>
              </a:rPr>
              <a:t> του 1</a:t>
            </a:r>
            <a:r>
              <a:rPr lang="el-GR" altLang="el-GR" baseline="30000" dirty="0">
                <a:latin typeface="+mn-lt"/>
                <a:ea typeface="Times New Roman" panose="02020603050405020304" pitchFamily="18" charset="0"/>
              </a:rPr>
              <a:t>ου</a:t>
            </a:r>
            <a:r>
              <a:rPr lang="el-GR" altLang="el-GR" dirty="0">
                <a:latin typeface="+mn-lt"/>
                <a:ea typeface="Times New Roman" panose="02020603050405020304" pitchFamily="18" charset="0"/>
              </a:rPr>
              <a:t> στοιχείου </a:t>
            </a:r>
            <a:r>
              <a:rPr lang="el-GR" altLang="el-GR" dirty="0" err="1">
                <a:latin typeface="+mn-lt"/>
                <a:ea typeface="Times New Roman" panose="02020603050405020304" pitchFamily="18" charset="0"/>
              </a:rPr>
              <a:t>διεπαφής</a:t>
            </a:r>
            <a:r>
              <a:rPr lang="el-GR" altLang="el-GR" dirty="0">
                <a:latin typeface="+mn-lt"/>
                <a:ea typeface="Times New Roman" panose="02020603050405020304" pitchFamily="18" charset="0"/>
              </a:rPr>
              <a:t> της φόρμας ,</a:t>
            </a:r>
            <a:endParaRPr lang="el-GR" altLang="el-GR" dirty="0">
              <a:latin typeface="+mn-lt"/>
            </a:endParaRPr>
          </a:p>
          <a:p>
            <a:pPr marL="742950" lvl="1" indent="-285750">
              <a:buFont typeface="Wingdings" panose="05000000000000000000" pitchFamily="2" charset="2"/>
              <a:buChar char="q"/>
            </a:pPr>
            <a:r>
              <a:rPr lang="el-GR" altLang="el-GR" dirty="0">
                <a:latin typeface="+mn-lt"/>
                <a:ea typeface="Times New Roman" panose="02020603050405020304" pitchFamily="18" charset="0"/>
              </a:rPr>
              <a:t>Αν δεν έχουν συμπληρωθεί, η τιμή που στέλνουν είναι </a:t>
            </a:r>
            <a:r>
              <a:rPr lang="el-GR" altLang="el-GR" b="1" dirty="0">
                <a:solidFill>
                  <a:srgbClr val="C00000"/>
                </a:solidFill>
                <a:latin typeface="+mn-lt"/>
                <a:ea typeface="Times New Roman" panose="02020603050405020304" pitchFamily="18" charset="0"/>
              </a:rPr>
              <a:t>""</a:t>
            </a:r>
            <a:r>
              <a:rPr lang="el-GR" altLang="el-GR" dirty="0">
                <a:latin typeface="+mn-lt"/>
                <a:ea typeface="Times New Roman" panose="02020603050405020304" pitchFamily="18" charset="0"/>
              </a:rPr>
              <a:t> (</a:t>
            </a:r>
            <a:r>
              <a:rPr lang="el-GR" altLang="el-GR" dirty="0" err="1">
                <a:latin typeface="+mn-lt"/>
                <a:ea typeface="Times New Roman" panose="02020603050405020304" pitchFamily="18" charset="0"/>
              </a:rPr>
              <a:t>empty</a:t>
            </a:r>
            <a:r>
              <a:rPr lang="el-GR" altLang="el-GR" dirty="0">
                <a:latin typeface="+mn-lt"/>
                <a:ea typeface="Times New Roman" panose="02020603050405020304" pitchFamily="18" charset="0"/>
              </a:rPr>
              <a:t> </a:t>
            </a:r>
            <a:r>
              <a:rPr lang="el-GR" altLang="el-GR" dirty="0" err="1">
                <a:latin typeface="+mn-lt"/>
                <a:ea typeface="Times New Roman" panose="02020603050405020304" pitchFamily="18" charset="0"/>
              </a:rPr>
              <a:t>string</a:t>
            </a:r>
            <a:r>
              <a:rPr lang="el-GR" altLang="el-GR" dirty="0">
                <a:latin typeface="+mn-lt"/>
                <a:ea typeface="Times New Roman" panose="02020603050405020304" pitchFamily="18" charset="0"/>
              </a:rPr>
              <a:t>).</a:t>
            </a:r>
            <a:endParaRPr lang="el-GR" altLang="el-GR" dirty="0">
              <a:latin typeface="+mn-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990600" algn="l"/>
              </a:tabLst>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Άρα οι συνήθεις έλεγχοι </a:t>
            </a: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rPr>
              <a:t>για </a:t>
            </a:r>
            <a:r>
              <a:rPr kumimoji="0" lang="el-GR" altLang="el-GR" b="1" i="0" u="none" strike="noStrike" cap="none" normalizeH="0" baseline="0" dirty="0" err="1" smtClean="0">
                <a:ln>
                  <a:noFill/>
                </a:ln>
                <a:solidFill>
                  <a:schemeClr val="tx1"/>
                </a:solidFill>
                <a:effectLst/>
                <a:latin typeface="+mn-lt"/>
                <a:ea typeface="Times New Roman" panose="02020603050405020304" pitchFamily="18" charset="0"/>
              </a:rPr>
              <a:t>πληκτρολογημένα</a:t>
            </a: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rPr>
              <a:t>data</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είναι (ενδεικτικά):</a:t>
            </a:r>
            <a:endParaRPr kumimoji="0" lang="el-GR" altLang="el-GR"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αν </a:t>
            </a:r>
            <a:r>
              <a:rPr kumimoji="0" lang="el-GR" altLang="el-GR" b="0" i="0" u="none" strike="noStrike" cap="none" normalizeH="0" baseline="0" dirty="0" err="1" smtClean="0">
                <a:ln>
                  <a:noFill/>
                </a:ln>
                <a:solidFill>
                  <a:schemeClr val="tx1"/>
                </a:solidFill>
                <a:effectLst/>
                <a:latin typeface="+mn-lt"/>
                <a:ea typeface="Times New Roman" panose="02020603050405020304" pitchFamily="18" charset="0"/>
              </a:rPr>
              <a:t>πληκτρολογήθηκε</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κάτι και πιθανώς αν έχει δεδομένο μήκος</a:t>
            </a:r>
            <a:endParaRPr kumimoji="0" lang="el-GR" altLang="el-GR"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αν συμφωνεί ή όχι με κάποιο </a:t>
            </a:r>
            <a:r>
              <a:rPr kumimoji="0" lang="el-GR" altLang="el-GR" b="0" i="0" u="none" strike="noStrike" cap="none" normalizeH="0" baseline="0" dirty="0" err="1" smtClean="0">
                <a:ln>
                  <a:noFill/>
                </a:ln>
                <a:solidFill>
                  <a:schemeClr val="tx1"/>
                </a:solidFill>
                <a:effectLst/>
                <a:latin typeface="+mn-lt"/>
                <a:ea typeface="Times New Roman" panose="02020603050405020304" pitchFamily="18" charset="0"/>
              </a:rPr>
              <a:t>pattern</a:t>
            </a:r>
            <a:endParaRPr kumimoji="0" lang="el-GR" altLang="el-GR" b="0" i="0" u="none" strike="noStrike" cap="none" normalizeH="0" baseline="0" dirty="0" smtClean="0">
              <a:ln>
                <a:noFill/>
              </a:ln>
              <a:solidFill>
                <a:schemeClr val="tx1"/>
              </a:solidFill>
              <a:effectLst/>
              <a:latin typeface="+mn-lt"/>
            </a:endParaRPr>
          </a:p>
          <a:p>
            <a:pPr marL="1200150" lvl="2" indent="-285750">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π.χ. αν μοιάζει με email, ή αν ταιριάζει με κάποιο </a:t>
            </a:r>
            <a:r>
              <a:rPr kumimoji="0" lang="el-GR" altLang="el-GR" b="0" i="0" u="none" strike="noStrike" cap="none" normalizeH="0" baseline="0" dirty="0" err="1" smtClean="0">
                <a:ln>
                  <a:noFill/>
                </a:ln>
                <a:solidFill>
                  <a:schemeClr val="tx1"/>
                </a:solidFill>
                <a:effectLst/>
                <a:latin typeface="+mn-lt"/>
                <a:ea typeface="Times New Roman" panose="02020603050405020304" pitchFamily="18" charset="0"/>
              </a:rPr>
              <a:t>regular</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b="0" i="0" u="none" strike="noStrike" cap="none" normalizeH="0" baseline="0" dirty="0" err="1" smtClean="0">
                <a:ln>
                  <a:noFill/>
                </a:ln>
                <a:solidFill>
                  <a:schemeClr val="tx1"/>
                </a:solidFill>
                <a:effectLst/>
                <a:latin typeface="+mn-lt"/>
                <a:ea typeface="Times New Roman" panose="02020603050405020304" pitchFamily="18" charset="0"/>
              </a:rPr>
              <a:t>expression</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b="0" i="0" u="none" strike="noStrike" cap="none" normalizeH="0" baseline="0" dirty="0" err="1" smtClean="0">
                <a:ln>
                  <a:noFill/>
                </a:ln>
                <a:solidFill>
                  <a:schemeClr val="tx1"/>
                </a:solidFill>
                <a:effectLst/>
                <a:latin typeface="+mn-lt"/>
                <a:ea typeface="Times New Roman" panose="02020603050405020304" pitchFamily="18" charset="0"/>
              </a:rPr>
              <a:t>κτλ</a:t>
            </a:r>
            <a:endParaRPr kumimoji="0" lang="el-GR" altLang="el-GR"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αν είναι αριθμός και πιθανώς αν είναι μέσα σε κάποιο εύρος τιμών</a:t>
            </a:r>
            <a:endParaRPr kumimoji="0" lang="el-GR" altLang="el-GR" b="0" i="0" u="none" strike="noStrike" cap="none" normalizeH="0" baseline="0" dirty="0" smtClean="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990600" algn="l"/>
              </a:tabLst>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Στοιχεία </a:t>
            </a:r>
            <a:r>
              <a:rPr kumimoji="0" lang="el-GR" altLang="el-GR" b="0" i="0" u="none" strike="noStrike" cap="none" normalizeH="0" baseline="0" dirty="0" err="1" smtClean="0">
                <a:ln>
                  <a:noFill/>
                </a:ln>
                <a:solidFill>
                  <a:schemeClr val="tx1"/>
                </a:solidFill>
                <a:effectLst/>
                <a:latin typeface="+mn-lt"/>
                <a:ea typeface="Times New Roman" panose="02020603050405020304" pitchFamily="18" charset="0"/>
              </a:rPr>
              <a:t>διεπαφής</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τύπου </a:t>
            </a: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rPr>
              <a:t>λίστας</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στέλνουν το </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value</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του </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option</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που επέλεξε ο χρήστης</a:t>
            </a:r>
            <a:endParaRPr kumimoji="0" lang="el-GR" altLang="el-GR"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Άρα ο έλεγχος σε αυτή την περίπτωση εξαρτάται καθαρά από την εφαρμογή.</a:t>
            </a:r>
            <a:endParaRPr kumimoji="0" lang="el-GR" altLang="el-GR"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rPr>
              <a:t>Παράδειγμα</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$income = $_POST['income']</a:t>
            </a:r>
            <a:endParaRPr kumimoji="0" lang="el-GR" altLang="el-GR" b="0" i="0" u="none" strike="noStrike" cap="none" normalizeH="0" baseline="0" dirty="0" smtClean="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990600" algn="l"/>
              </a:tabLst>
            </a:pPr>
            <a:r>
              <a:rPr kumimoji="0" lang="en-US" altLang="el-GR" b="1" i="0" u="none" strike="noStrike" cap="none" normalizeH="0" baseline="0" dirty="0" err="1" smtClean="0">
                <a:ln>
                  <a:noFill/>
                </a:ln>
                <a:solidFill>
                  <a:schemeClr val="tx1"/>
                </a:solidFill>
                <a:effectLst/>
                <a:latin typeface="+mn-lt"/>
                <a:ea typeface="Times New Roman" panose="02020603050405020304" pitchFamily="18" charset="0"/>
              </a:rPr>
              <a:t>Radiobuttons</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και </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rPr>
              <a:t>checkboxes</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στέλνουν επίσης την τιμή του </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attribute value </a:t>
            </a:r>
            <a:r>
              <a:rPr kumimoji="0" lang="el-GR" altLang="el-GR" b="0" i="0" u="none" strike="noStrike" cap="none" normalizeH="0" baseline="0" dirty="0" smtClean="0">
                <a:ln>
                  <a:noFill/>
                </a:ln>
                <a:solidFill>
                  <a:srgbClr val="C00000"/>
                </a:solidFill>
                <a:effectLst/>
                <a:latin typeface="+mn-lt"/>
                <a:ea typeface="Times New Roman" panose="02020603050405020304" pitchFamily="18" charset="0"/>
              </a:rPr>
              <a:t>ΑΛΛΑ μόνο εφόσον έχουν επιλεγεί</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(π.χ. το μη-τσεκαρισμένο </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checkbox </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δεν στέλνει </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data</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l-GR" altLang="el-GR"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b="1" i="0" u="none" strike="noStrike" cap="none" normalizeH="0" baseline="0" dirty="0" smtClean="0">
                <a:ln>
                  <a:noFill/>
                </a:ln>
                <a:solidFill>
                  <a:srgbClr val="0000FF"/>
                </a:solidFill>
                <a:effectLst/>
                <a:latin typeface="+mn-lt"/>
                <a:ea typeface="Times New Roman" panose="02020603050405020304" pitchFamily="18" charset="0"/>
              </a:rPr>
              <a:t>ΑΡΑ πρέπει πρώτα να δούμε ΑΝ έστειλαν και μετά ΤΙ έστειλαν!!!</a:t>
            </a:r>
            <a:endParaRPr kumimoji="0" lang="el-GR" altLang="el-GR" b="0" i="0" u="none" strike="noStrike" cap="none" normalizeH="0" baseline="0" dirty="0" smtClean="0">
              <a:ln>
                <a:noFill/>
              </a:ln>
              <a:solidFill>
                <a:schemeClr val="tx1"/>
              </a:solidFill>
              <a:effectLst/>
              <a:latin typeface="+mn-lt"/>
            </a:endParaRPr>
          </a:p>
        </p:txBody>
      </p:sp>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148486" y="6029499"/>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1795949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l-GR" dirty="0"/>
              <a:t>Η συνάρτηση </a:t>
            </a:r>
            <a:r>
              <a:rPr lang="el-GR" dirty="0" err="1"/>
              <a:t>filter_input</a:t>
            </a:r>
            <a:r>
              <a:rPr lang="el-GR" dirty="0"/>
              <a:t>  (</a:t>
            </a:r>
            <a:r>
              <a:rPr lang="el-GR" dirty="0" smtClean="0"/>
              <a:t>1/2)</a:t>
            </a:r>
            <a:endParaRPr lang="el-GR" sz="2800" b="0" dirty="0"/>
          </a:p>
        </p:txBody>
      </p:sp>
      <p:sp>
        <p:nvSpPr>
          <p:cNvPr id="5" name="Rectangle 4"/>
          <p:cNvSpPr>
            <a:spLocks noChangeArrowheads="1"/>
          </p:cNvSpPr>
          <p:nvPr>
            <p:custDataLst>
              <p:tags r:id="rId3"/>
            </p:custDataLst>
          </p:nvPr>
        </p:nvSpPr>
        <p:spPr bwMode="auto">
          <a:xfrm>
            <a:off x="502374" y="1581052"/>
            <a:ext cx="8207152"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7013" algn="l"/>
                <a:tab pos="457200" algn="l"/>
                <a:tab pos="684213" algn="l"/>
                <a:tab pos="914400" algn="l"/>
                <a:tab pos="1141413" algn="l"/>
                <a:tab pos="1368425" algn="l"/>
                <a:tab pos="1584325" algn="l"/>
                <a:tab pos="2052638" algn="l"/>
              </a:tabLst>
              <a:defRPr>
                <a:solidFill>
                  <a:schemeClr val="tx1"/>
                </a:solidFill>
                <a:latin typeface="Arial" panose="020B0604020202020204" pitchFamily="34" charset="0"/>
              </a:defRPr>
            </a:lvl1pPr>
            <a:lvl2pPr eaLnBrk="0" fontAlgn="base" hangingPunct="0">
              <a:spcBef>
                <a:spcPct val="0"/>
              </a:spcBef>
              <a:spcAft>
                <a:spcPct val="0"/>
              </a:spcAft>
              <a:tabLst>
                <a:tab pos="227013" algn="l"/>
                <a:tab pos="457200" algn="l"/>
                <a:tab pos="684213" algn="l"/>
                <a:tab pos="914400" algn="l"/>
                <a:tab pos="1141413" algn="l"/>
                <a:tab pos="1368425" algn="l"/>
                <a:tab pos="1584325" algn="l"/>
                <a:tab pos="2052638" algn="l"/>
              </a:tabLst>
              <a:defRPr>
                <a:solidFill>
                  <a:schemeClr val="tx1"/>
                </a:solidFill>
                <a:latin typeface="Arial" panose="020B0604020202020204" pitchFamily="34" charset="0"/>
              </a:defRPr>
            </a:lvl2pPr>
            <a:lvl3pPr eaLnBrk="0" fontAlgn="base" hangingPunct="0">
              <a:spcBef>
                <a:spcPct val="0"/>
              </a:spcBef>
              <a:spcAft>
                <a:spcPct val="0"/>
              </a:spcAft>
              <a:tabLst>
                <a:tab pos="227013" algn="l"/>
                <a:tab pos="457200" algn="l"/>
                <a:tab pos="684213" algn="l"/>
                <a:tab pos="914400" algn="l"/>
                <a:tab pos="1141413" algn="l"/>
                <a:tab pos="1368425" algn="l"/>
                <a:tab pos="1584325" algn="l"/>
                <a:tab pos="2052638" algn="l"/>
              </a:tabLst>
              <a:defRPr>
                <a:solidFill>
                  <a:schemeClr val="tx1"/>
                </a:solidFill>
                <a:latin typeface="Arial" panose="020B0604020202020204" pitchFamily="34" charset="0"/>
              </a:defRPr>
            </a:lvl3pPr>
            <a:lvl4pPr eaLnBrk="0" fontAlgn="base" hangingPunct="0">
              <a:spcBef>
                <a:spcPct val="0"/>
              </a:spcBef>
              <a:spcAft>
                <a:spcPct val="0"/>
              </a:spcAft>
              <a:tabLst>
                <a:tab pos="227013" algn="l"/>
                <a:tab pos="457200" algn="l"/>
                <a:tab pos="684213" algn="l"/>
                <a:tab pos="914400" algn="l"/>
                <a:tab pos="1141413" algn="l"/>
                <a:tab pos="1368425" algn="l"/>
                <a:tab pos="1584325" algn="l"/>
                <a:tab pos="2052638" algn="l"/>
              </a:tabLst>
              <a:defRPr>
                <a:solidFill>
                  <a:schemeClr val="tx1"/>
                </a:solidFill>
                <a:latin typeface="Arial" panose="020B0604020202020204" pitchFamily="34" charset="0"/>
              </a:defRPr>
            </a:lvl4pPr>
            <a:lvl5pPr eaLnBrk="0" fontAlgn="base" hangingPunct="0">
              <a:spcBef>
                <a:spcPct val="0"/>
              </a:spcBef>
              <a:spcAft>
                <a:spcPct val="0"/>
              </a:spcAft>
              <a:tabLst>
                <a:tab pos="227013" algn="l"/>
                <a:tab pos="457200" algn="l"/>
                <a:tab pos="684213" algn="l"/>
                <a:tab pos="914400" algn="l"/>
                <a:tab pos="1141413" algn="l"/>
                <a:tab pos="1368425" algn="l"/>
                <a:tab pos="1584325" algn="l"/>
                <a:tab pos="2052638" algn="l"/>
              </a:tabLst>
              <a:defRPr>
                <a:solidFill>
                  <a:schemeClr val="tx1"/>
                </a:solidFill>
                <a:latin typeface="Arial" panose="020B0604020202020204" pitchFamily="34" charset="0"/>
              </a:defRPr>
            </a:lvl5pPr>
            <a:lvl6pPr eaLnBrk="0" fontAlgn="base" hangingPunct="0">
              <a:spcBef>
                <a:spcPct val="0"/>
              </a:spcBef>
              <a:spcAft>
                <a:spcPct val="0"/>
              </a:spcAft>
              <a:tabLst>
                <a:tab pos="227013" algn="l"/>
                <a:tab pos="457200" algn="l"/>
                <a:tab pos="684213" algn="l"/>
                <a:tab pos="914400" algn="l"/>
                <a:tab pos="1141413" algn="l"/>
                <a:tab pos="1368425" algn="l"/>
                <a:tab pos="1584325" algn="l"/>
                <a:tab pos="2052638" algn="l"/>
              </a:tabLst>
              <a:defRPr>
                <a:solidFill>
                  <a:schemeClr val="tx1"/>
                </a:solidFill>
                <a:latin typeface="Arial" panose="020B0604020202020204" pitchFamily="34" charset="0"/>
              </a:defRPr>
            </a:lvl6pPr>
            <a:lvl7pPr eaLnBrk="0" fontAlgn="base" hangingPunct="0">
              <a:spcBef>
                <a:spcPct val="0"/>
              </a:spcBef>
              <a:spcAft>
                <a:spcPct val="0"/>
              </a:spcAft>
              <a:tabLst>
                <a:tab pos="227013" algn="l"/>
                <a:tab pos="457200" algn="l"/>
                <a:tab pos="684213" algn="l"/>
                <a:tab pos="914400" algn="l"/>
                <a:tab pos="1141413" algn="l"/>
                <a:tab pos="1368425" algn="l"/>
                <a:tab pos="1584325" algn="l"/>
                <a:tab pos="2052638" algn="l"/>
              </a:tabLst>
              <a:defRPr>
                <a:solidFill>
                  <a:schemeClr val="tx1"/>
                </a:solidFill>
                <a:latin typeface="Arial" panose="020B0604020202020204" pitchFamily="34" charset="0"/>
              </a:defRPr>
            </a:lvl7pPr>
            <a:lvl8pPr eaLnBrk="0" fontAlgn="base" hangingPunct="0">
              <a:spcBef>
                <a:spcPct val="0"/>
              </a:spcBef>
              <a:spcAft>
                <a:spcPct val="0"/>
              </a:spcAft>
              <a:tabLst>
                <a:tab pos="227013" algn="l"/>
                <a:tab pos="457200" algn="l"/>
                <a:tab pos="684213" algn="l"/>
                <a:tab pos="914400" algn="l"/>
                <a:tab pos="1141413" algn="l"/>
                <a:tab pos="1368425" algn="l"/>
                <a:tab pos="1584325" algn="l"/>
                <a:tab pos="2052638" algn="l"/>
              </a:tabLst>
              <a:defRPr>
                <a:solidFill>
                  <a:schemeClr val="tx1"/>
                </a:solidFill>
                <a:latin typeface="Arial" panose="020B0604020202020204" pitchFamily="34" charset="0"/>
              </a:defRPr>
            </a:lvl8pPr>
            <a:lvl9pPr eaLnBrk="0" fontAlgn="base" hangingPunct="0">
              <a:spcBef>
                <a:spcPct val="0"/>
              </a:spcBef>
              <a:spcAft>
                <a:spcPct val="0"/>
              </a:spcAft>
              <a:tabLst>
                <a:tab pos="227013" algn="l"/>
                <a:tab pos="457200" algn="l"/>
                <a:tab pos="684213" algn="l"/>
                <a:tab pos="914400" algn="l"/>
                <a:tab pos="1141413" algn="l"/>
                <a:tab pos="1368425" algn="l"/>
                <a:tab pos="1584325" algn="l"/>
                <a:tab pos="2052638" algn="l"/>
              </a:tabLst>
              <a:defRPr>
                <a:solidFill>
                  <a:schemeClr val="tx1"/>
                </a:solidFill>
                <a:latin typeface="Arial" panose="020B0604020202020204" pitchFamily="34" charset="0"/>
              </a:defRPr>
            </a:lvl9pPr>
          </a:lstStyle>
          <a:p>
            <a:pPr marL="285750" lvl="0" indent="-285750">
              <a:buFont typeface="Wingdings" panose="05000000000000000000" pitchFamily="2" charset="2"/>
              <a:buChar char="v"/>
              <a:tabLst>
                <a:tab pos="990600" algn="l"/>
              </a:tabLst>
            </a:pPr>
            <a:r>
              <a:rPr lang="el-GR" altLang="el-GR" sz="1400" dirty="0">
                <a:latin typeface="+mn-lt"/>
                <a:ea typeface="Times New Roman" panose="02020603050405020304" pitchFamily="18" charset="0"/>
              </a:rPr>
              <a:t>Η </a:t>
            </a:r>
            <a:r>
              <a:rPr lang="en-US" altLang="el-GR" sz="1400" dirty="0">
                <a:latin typeface="+mn-lt"/>
                <a:ea typeface="Times New Roman" panose="02020603050405020304" pitchFamily="18" charset="0"/>
              </a:rPr>
              <a:t>PHP </a:t>
            </a:r>
            <a:r>
              <a:rPr lang="el-GR" altLang="el-GR" sz="1400" dirty="0">
                <a:latin typeface="+mn-lt"/>
                <a:ea typeface="Times New Roman" panose="02020603050405020304" pitchFamily="18" charset="0"/>
              </a:rPr>
              <a:t>παρέχει την συνάρτηση </a:t>
            </a:r>
            <a:r>
              <a:rPr lang="en-US" altLang="el-GR" sz="1400" b="1" dirty="0">
                <a:latin typeface="+mn-lt"/>
                <a:ea typeface="Times New Roman" panose="02020603050405020304" pitchFamily="18" charset="0"/>
              </a:rPr>
              <a:t>filter</a:t>
            </a:r>
            <a:r>
              <a:rPr lang="el-GR" altLang="el-GR" sz="1400" b="1" dirty="0">
                <a:latin typeface="+mn-lt"/>
                <a:ea typeface="Times New Roman" panose="02020603050405020304" pitchFamily="18" charset="0"/>
              </a:rPr>
              <a:t>_</a:t>
            </a:r>
            <a:r>
              <a:rPr lang="en-US" altLang="el-GR" sz="1400" b="1" dirty="0">
                <a:latin typeface="+mn-lt"/>
                <a:ea typeface="Times New Roman" panose="02020603050405020304" pitchFamily="18" charset="0"/>
              </a:rPr>
              <a:t>input</a:t>
            </a:r>
            <a:r>
              <a:rPr lang="el-GR" altLang="el-GR" sz="1400" dirty="0">
                <a:latin typeface="+mn-lt"/>
                <a:ea typeface="Times New Roman" panose="02020603050405020304" pitchFamily="18" charset="0"/>
              </a:rPr>
              <a:t> για έλεγχο δεδομένων φορμών:</a:t>
            </a:r>
            <a:endParaRPr lang="el-GR" altLang="el-GR" sz="1400" dirty="0">
              <a:latin typeface="+mn-lt"/>
            </a:endParaRPr>
          </a:p>
          <a:p>
            <a:pPr marL="742950" lvl="1" indent="-285750">
              <a:buFont typeface="Wingdings" panose="05000000000000000000" pitchFamily="2" charset="2"/>
              <a:buChar char="q"/>
              <a:tabLst>
                <a:tab pos="990600" algn="l"/>
              </a:tabLst>
            </a:pPr>
            <a:r>
              <a:rPr lang="el-GR" altLang="el-GR" sz="1400" dirty="0">
                <a:latin typeface="+mn-lt"/>
                <a:ea typeface="Times New Roman" panose="02020603050405020304" pitchFamily="18" charset="0"/>
              </a:rPr>
              <a:t>Συνήθης Χρήση: </a:t>
            </a:r>
            <a:r>
              <a:rPr lang="el-GR" altLang="el-GR" sz="1400" b="1" dirty="0" err="1" smtClean="0">
                <a:latin typeface="+mn-lt"/>
                <a:ea typeface="Times New Roman" panose="02020603050405020304" pitchFamily="18" charset="0"/>
                <a:cs typeface="Courier New" panose="02070309020205020404" pitchFamily="49" charset="0"/>
              </a:rPr>
              <a:t>filter_input</a:t>
            </a:r>
            <a:r>
              <a:rPr lang="en-US" altLang="el-GR" sz="1400" b="1" dirty="0" smtClean="0">
                <a:latin typeface="+mn-lt"/>
                <a:ea typeface="Times New Roman" panose="02020603050405020304" pitchFamily="18" charset="0"/>
                <a:cs typeface="Courier New" panose="02070309020205020404" pitchFamily="49" charset="0"/>
              </a:rPr>
              <a:t> </a:t>
            </a:r>
            <a:r>
              <a:rPr lang="el-GR" altLang="el-GR" sz="1400" b="1" dirty="0" smtClean="0">
                <a:latin typeface="+mn-lt"/>
                <a:ea typeface="Times New Roman" panose="02020603050405020304" pitchFamily="18" charset="0"/>
                <a:cs typeface="Courier New" panose="02070309020205020404" pitchFamily="49" charset="0"/>
              </a:rPr>
              <a:t>(</a:t>
            </a:r>
            <a:r>
              <a:rPr lang="el-GR" altLang="el-GR" sz="1400" b="1" i="1" dirty="0" err="1">
                <a:latin typeface="+mn-lt"/>
                <a:ea typeface="Times New Roman" panose="02020603050405020304" pitchFamily="18" charset="0"/>
                <a:cs typeface="Courier New" panose="02070309020205020404" pitchFamily="49" charset="0"/>
              </a:rPr>
              <a:t>τύπος_μεταβλητής</a:t>
            </a:r>
            <a:r>
              <a:rPr lang="el-GR" altLang="el-GR" sz="1400" b="1" dirty="0">
                <a:latin typeface="+mn-lt"/>
                <a:ea typeface="Times New Roman" panose="02020603050405020304" pitchFamily="18" charset="0"/>
                <a:cs typeface="Courier New" panose="02070309020205020404" pitchFamily="49" charset="0"/>
              </a:rPr>
              <a:t>, </a:t>
            </a:r>
            <a:r>
              <a:rPr lang="el-GR" altLang="el-GR" sz="1400" b="1" i="1" dirty="0">
                <a:latin typeface="+mn-lt"/>
                <a:ea typeface="Times New Roman" panose="02020603050405020304" pitchFamily="18" charset="0"/>
                <a:cs typeface="Courier New" panose="02070309020205020404" pitchFamily="49" charset="0"/>
              </a:rPr>
              <a:t>μεταβλητή</a:t>
            </a:r>
            <a:r>
              <a:rPr lang="el-GR" altLang="el-GR" sz="1400" b="1" dirty="0">
                <a:latin typeface="+mn-lt"/>
                <a:ea typeface="Times New Roman" panose="02020603050405020304" pitchFamily="18" charset="0"/>
                <a:cs typeface="Courier New" panose="02070309020205020404" pitchFamily="49" charset="0"/>
              </a:rPr>
              <a:t>, </a:t>
            </a:r>
            <a:r>
              <a:rPr lang="el-GR" altLang="el-GR" sz="1400" b="1" i="1" dirty="0">
                <a:latin typeface="+mn-lt"/>
                <a:ea typeface="Times New Roman" panose="02020603050405020304" pitchFamily="18" charset="0"/>
                <a:cs typeface="Courier New" panose="02070309020205020404" pitchFamily="49" charset="0"/>
              </a:rPr>
              <a:t>φίλτρο</a:t>
            </a:r>
            <a:r>
              <a:rPr lang="el-GR" altLang="el-GR" sz="1400" b="1" dirty="0">
                <a:latin typeface="+mn-lt"/>
                <a:ea typeface="Times New Roman" panose="02020603050405020304" pitchFamily="18" charset="0"/>
                <a:cs typeface="Courier New" panose="02070309020205020404" pitchFamily="49" charset="0"/>
              </a:rPr>
              <a:t>)</a:t>
            </a:r>
            <a:r>
              <a:rPr lang="el-GR" altLang="el-GR" sz="1400" dirty="0">
                <a:latin typeface="+mn-lt"/>
                <a:ea typeface="Times New Roman" panose="02020603050405020304" pitchFamily="18" charset="0"/>
              </a:rPr>
              <a:t> </a:t>
            </a:r>
            <a:endParaRPr lang="el-GR" altLang="el-GR" sz="1400" dirty="0">
              <a:latin typeface="+mn-lt"/>
            </a:endParaRPr>
          </a:p>
          <a:p>
            <a:pPr marL="742950" lvl="1" indent="-285750">
              <a:buFont typeface="Arial" panose="020B0604020202020204" pitchFamily="34" charset="0"/>
              <a:buChar char="•"/>
              <a:tabLst>
                <a:tab pos="990600" algn="l"/>
              </a:tabLst>
            </a:pPr>
            <a:r>
              <a:rPr lang="el-GR" altLang="el-GR" sz="1400" b="1" dirty="0">
                <a:latin typeface="+mn-lt"/>
                <a:ea typeface="Times New Roman" panose="02020603050405020304" pitchFamily="18" charset="0"/>
              </a:rPr>
              <a:t>τύπος</a:t>
            </a:r>
            <a:r>
              <a:rPr lang="en-US" altLang="el-GR" sz="1400" b="1" dirty="0">
                <a:latin typeface="+mn-lt"/>
                <a:ea typeface="Times New Roman" panose="02020603050405020304" pitchFamily="18" charset="0"/>
              </a:rPr>
              <a:t> </a:t>
            </a:r>
            <a:r>
              <a:rPr lang="el-GR" altLang="el-GR" sz="1400" b="1" dirty="0">
                <a:latin typeface="+mn-lt"/>
                <a:ea typeface="Times New Roman" panose="02020603050405020304" pitchFamily="18" charset="0"/>
              </a:rPr>
              <a:t>μεταβλητής</a:t>
            </a:r>
            <a:r>
              <a:rPr lang="en-US" altLang="el-GR" sz="1400" dirty="0">
                <a:latin typeface="+mn-lt"/>
                <a:ea typeface="Times New Roman" panose="02020603050405020304" pitchFamily="18" charset="0"/>
              </a:rPr>
              <a:t>: INPUT_GET, INPUT_POST, INPUT_COOKIE, </a:t>
            </a:r>
            <a:r>
              <a:rPr lang="el-GR" altLang="el-GR" sz="1400" dirty="0" err="1">
                <a:latin typeface="+mn-lt"/>
                <a:ea typeface="Times New Roman" panose="02020603050405020304" pitchFamily="18" charset="0"/>
              </a:rPr>
              <a:t>κτλ</a:t>
            </a:r>
            <a:endParaRPr lang="el-GR" altLang="el-GR" sz="1400" dirty="0">
              <a:latin typeface="+mn-lt"/>
            </a:endParaRPr>
          </a:p>
          <a:p>
            <a:pPr marL="742950" lvl="1" indent="-285750">
              <a:buFont typeface="Arial" panose="020B0604020202020204" pitchFamily="34" charset="0"/>
              <a:buChar char="•"/>
              <a:tabLst>
                <a:tab pos="990600" algn="l"/>
              </a:tabLst>
            </a:pPr>
            <a:r>
              <a:rPr lang="el-GR" altLang="el-GR" sz="1400" b="1" dirty="0">
                <a:latin typeface="+mn-lt"/>
                <a:ea typeface="Times New Roman" panose="02020603050405020304" pitchFamily="18" charset="0"/>
              </a:rPr>
              <a:t>μεταβλητή</a:t>
            </a:r>
            <a:r>
              <a:rPr lang="el-GR" altLang="el-GR" sz="1400" dirty="0">
                <a:latin typeface="+mn-lt"/>
                <a:ea typeface="Times New Roman" panose="02020603050405020304" pitchFamily="18" charset="0"/>
              </a:rPr>
              <a:t>: βάζουμε το όνομα της μεταβλητής, πχ για την </a:t>
            </a:r>
            <a:r>
              <a:rPr lang="el-GR" altLang="el-GR" sz="1400" b="1" dirty="0">
                <a:latin typeface="+mn-lt"/>
                <a:ea typeface="Times New Roman" panose="02020603050405020304" pitchFamily="18" charset="0"/>
                <a:cs typeface="Courier New" panose="02070309020205020404" pitchFamily="49" charset="0"/>
              </a:rPr>
              <a:t>$_POST['email']</a:t>
            </a:r>
            <a:r>
              <a:rPr lang="el-GR" altLang="el-GR" sz="1400" dirty="0">
                <a:latin typeface="+mn-lt"/>
                <a:ea typeface="Times New Roman" panose="02020603050405020304" pitchFamily="18" charset="0"/>
              </a:rPr>
              <a:t> βάζουμε </a:t>
            </a:r>
            <a:r>
              <a:rPr lang="el-GR" altLang="el-GR" sz="1400" b="1" dirty="0">
                <a:latin typeface="+mn-lt"/>
                <a:ea typeface="Times New Roman" panose="02020603050405020304" pitchFamily="18" charset="0"/>
                <a:cs typeface="Courier New" panose="02070309020205020404" pitchFamily="49" charset="0"/>
              </a:rPr>
              <a:t>'email'</a:t>
            </a:r>
            <a:endParaRPr lang="el-GR" altLang="el-GR" sz="1400" dirty="0">
              <a:latin typeface="+mn-lt"/>
            </a:endParaRPr>
          </a:p>
          <a:p>
            <a:pPr marL="742950" lvl="1" indent="-285750">
              <a:buFont typeface="Arial" panose="020B0604020202020204" pitchFamily="34" charset="0"/>
              <a:buChar char="•"/>
              <a:tabLst>
                <a:tab pos="990600" algn="l"/>
              </a:tabLst>
            </a:pPr>
            <a:r>
              <a:rPr lang="el-GR" altLang="el-GR" sz="1400" b="1" dirty="0">
                <a:latin typeface="+mn-lt"/>
                <a:ea typeface="Times New Roman" panose="02020603050405020304" pitchFamily="18" charset="0"/>
              </a:rPr>
              <a:t>φίλτρα</a:t>
            </a:r>
            <a:r>
              <a:rPr lang="el-GR" altLang="el-GR" sz="1400" dirty="0">
                <a:latin typeface="+mn-lt"/>
                <a:ea typeface="Times New Roman" panose="02020603050405020304" pitchFamily="18" charset="0"/>
              </a:rPr>
              <a:t>: προκαθορισμένα, πχ. για ακέραιο, δεκαδικό, email, διεύθυνση </a:t>
            </a:r>
            <a:r>
              <a:rPr lang="el-GR" altLang="el-GR" sz="1400" dirty="0" err="1">
                <a:latin typeface="+mn-lt"/>
                <a:ea typeface="Times New Roman" panose="02020603050405020304" pitchFamily="18" charset="0"/>
              </a:rPr>
              <a:t>ip</a:t>
            </a:r>
            <a:r>
              <a:rPr lang="el-GR" altLang="el-GR" sz="1400" dirty="0">
                <a:latin typeface="+mn-lt"/>
                <a:ea typeface="Times New Roman" panose="02020603050405020304" pitchFamily="18" charset="0"/>
              </a:rPr>
              <a:t>, </a:t>
            </a:r>
            <a:r>
              <a:rPr lang="el-GR" altLang="el-GR" sz="1400" dirty="0" err="1">
                <a:latin typeface="+mn-lt"/>
                <a:ea typeface="Times New Roman" panose="02020603050405020304" pitchFamily="18" charset="0"/>
              </a:rPr>
              <a:t>regular</a:t>
            </a:r>
            <a:r>
              <a:rPr lang="el-GR" altLang="el-GR" sz="1400" dirty="0">
                <a:latin typeface="+mn-lt"/>
                <a:ea typeface="Times New Roman" panose="02020603050405020304" pitchFamily="18" charset="0"/>
              </a:rPr>
              <a:t> </a:t>
            </a:r>
            <a:r>
              <a:rPr lang="el-GR" altLang="el-GR" sz="1400" dirty="0" err="1">
                <a:latin typeface="+mn-lt"/>
                <a:ea typeface="Times New Roman" panose="02020603050405020304" pitchFamily="18" charset="0"/>
              </a:rPr>
              <a:t>expression</a:t>
            </a:r>
            <a:r>
              <a:rPr lang="el-GR" altLang="el-GR" sz="1400" dirty="0">
                <a:latin typeface="+mn-lt"/>
                <a:ea typeface="Times New Roman" panose="02020603050405020304" pitchFamily="18" charset="0"/>
              </a:rPr>
              <a:t>, </a:t>
            </a:r>
            <a:r>
              <a:rPr lang="el-GR" altLang="el-GR" sz="1400" dirty="0" err="1">
                <a:latin typeface="+mn-lt"/>
                <a:ea typeface="Times New Roman" panose="02020603050405020304" pitchFamily="18" charset="0"/>
              </a:rPr>
              <a:t>κτλ</a:t>
            </a:r>
            <a:endParaRPr lang="el-GR" altLang="el-GR" sz="1400" dirty="0">
              <a:latin typeface="+mn-lt"/>
            </a:endParaRPr>
          </a:p>
          <a:p>
            <a:pPr marL="742950" lvl="1" indent="-285750">
              <a:buFont typeface="Wingdings" panose="05000000000000000000" pitchFamily="2" charset="2"/>
              <a:buChar char="ü"/>
            </a:pPr>
            <a:r>
              <a:rPr kumimoji="0" lang="el-GR" altLang="el-GR" sz="1400" b="0" i="0" u="none" strike="noStrike" cap="none" normalizeH="0" baseline="0" dirty="0" smtClean="0">
                <a:ln>
                  <a:noFill/>
                </a:ln>
                <a:solidFill>
                  <a:schemeClr val="tx1"/>
                </a:solidFill>
                <a:effectLst/>
                <a:latin typeface="+mn-lt"/>
                <a:ea typeface="Times New Roman" panose="02020603050405020304" pitchFamily="18" charset="0"/>
              </a:rPr>
              <a:t>θα τα δούμε στη συνέχεια</a:t>
            </a:r>
            <a:endParaRPr kumimoji="0" lang="el-GR" altLang="el-GR" sz="1400" b="0" i="0" u="none" strike="noStrike" cap="none" normalizeH="0" baseline="0" dirty="0" smtClean="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227013" algn="l"/>
                <a:tab pos="457200" algn="l"/>
                <a:tab pos="684213" algn="l"/>
                <a:tab pos="914400" algn="l"/>
                <a:tab pos="1141413" algn="l"/>
                <a:tab pos="1368425" algn="l"/>
                <a:tab pos="1584325" algn="l"/>
                <a:tab pos="2052638" algn="l"/>
              </a:tabLst>
            </a:pPr>
            <a:r>
              <a:rPr kumimoji="0" lang="el-GR" altLang="el-GR" sz="1400" b="0" i="0" u="none" strike="noStrike" cap="none" normalizeH="0" baseline="0" dirty="0" smtClean="0">
                <a:ln>
                  <a:noFill/>
                </a:ln>
                <a:solidFill>
                  <a:schemeClr val="tx1"/>
                </a:solidFill>
                <a:effectLst/>
                <a:latin typeface="+mn-lt"/>
                <a:ea typeface="Times New Roman" panose="02020603050405020304" pitchFamily="18" charset="0"/>
              </a:rPr>
              <a:t>Η συνάρτηση επιστρέφει:</a:t>
            </a:r>
            <a:endParaRPr kumimoji="0" lang="el-GR" altLang="el-GR" sz="1400" b="0" i="0" u="none" strike="noStrike" cap="none" normalizeH="0" baseline="0" dirty="0" smtClean="0">
              <a:ln>
                <a:noFill/>
              </a:ln>
              <a:solidFill>
                <a:schemeClr val="tx1"/>
              </a:solidFill>
              <a:effectLst/>
              <a:latin typeface="+mn-lt"/>
            </a:endParaRPr>
          </a:p>
          <a:p>
            <a:pPr marL="742950" lvl="1" indent="-285750">
              <a:buFont typeface="Arial" panose="020B0604020202020204" pitchFamily="34" charset="0"/>
              <a:buChar char="•"/>
            </a:pPr>
            <a:r>
              <a:rPr kumimoji="0" lang="el-GR" altLang="el-GR" sz="1400" b="0" i="0" u="none" strike="noStrike" cap="none" normalizeH="0" baseline="0" dirty="0" smtClean="0">
                <a:ln>
                  <a:noFill/>
                </a:ln>
                <a:solidFill>
                  <a:schemeClr val="tx1"/>
                </a:solidFill>
                <a:effectLst/>
                <a:latin typeface="+mn-lt"/>
                <a:ea typeface="Times New Roman" panose="02020603050405020304" pitchFamily="18" charset="0"/>
              </a:rPr>
              <a:t>την </a:t>
            </a:r>
            <a:r>
              <a:rPr kumimoji="0" lang="el-GR" altLang="el-GR" sz="1400" b="1" i="0" u="none" strike="noStrike" cap="none" normalizeH="0" baseline="0" dirty="0" smtClean="0">
                <a:ln>
                  <a:noFill/>
                </a:ln>
                <a:solidFill>
                  <a:schemeClr val="tx1"/>
                </a:solidFill>
                <a:effectLst/>
                <a:latin typeface="+mn-lt"/>
                <a:ea typeface="Times New Roman" panose="02020603050405020304" pitchFamily="18" charset="0"/>
              </a:rPr>
              <a:t>τιμή</a:t>
            </a:r>
            <a:r>
              <a:rPr kumimoji="0" lang="el-GR" altLang="el-GR" sz="1400" b="0" i="0" u="none" strike="noStrike" cap="none" normalizeH="0" baseline="0" dirty="0" smtClean="0">
                <a:ln>
                  <a:noFill/>
                </a:ln>
                <a:solidFill>
                  <a:schemeClr val="tx1"/>
                </a:solidFill>
                <a:effectLst/>
                <a:latin typeface="+mn-lt"/>
                <a:ea typeface="Times New Roman" panose="02020603050405020304" pitchFamily="18" charset="0"/>
              </a:rPr>
              <a:t> της μεταβλητής, εφόσον αυτή περάσει τον έλεγχο</a:t>
            </a:r>
            <a:endParaRPr kumimoji="0" lang="el-GR" altLang="el-GR" sz="1400" b="0" i="0" u="none" strike="noStrike" cap="none" normalizeH="0" baseline="0" dirty="0" smtClean="0">
              <a:ln>
                <a:noFill/>
              </a:ln>
              <a:solidFill>
                <a:schemeClr val="tx1"/>
              </a:solidFill>
              <a:effectLst/>
              <a:latin typeface="+mn-lt"/>
            </a:endParaRPr>
          </a:p>
          <a:p>
            <a:pPr marL="742950" lvl="1" indent="-285750">
              <a:buFont typeface="Arial" panose="020B0604020202020204" pitchFamily="34" charset="0"/>
              <a:buChar char="•"/>
            </a:pPr>
            <a:r>
              <a:rPr kumimoji="0" lang="el-GR" altLang="el-GR" sz="1400" b="1" i="0" u="none" strike="noStrike" cap="none" normalizeH="0" baseline="0" dirty="0" smtClean="0">
                <a:ln>
                  <a:noFill/>
                </a:ln>
                <a:solidFill>
                  <a:schemeClr val="tx1"/>
                </a:solidFill>
                <a:effectLst/>
                <a:latin typeface="+mn-lt"/>
                <a:ea typeface="Times New Roman" panose="02020603050405020304" pitchFamily="18" charset="0"/>
              </a:rPr>
              <a:t>FALSE</a:t>
            </a:r>
            <a:r>
              <a:rPr kumimoji="0" lang="el-GR" altLang="el-GR" sz="1400" b="0" i="0" u="none" strike="noStrike" cap="none" normalizeH="0" baseline="0" dirty="0" smtClean="0">
                <a:ln>
                  <a:noFill/>
                </a:ln>
                <a:solidFill>
                  <a:schemeClr val="tx1"/>
                </a:solidFill>
                <a:effectLst/>
                <a:latin typeface="+mn-lt"/>
                <a:ea typeface="Times New Roman" panose="02020603050405020304" pitchFamily="18" charset="0"/>
              </a:rPr>
              <a:t> αν αποτύχει ο έλεγχος</a:t>
            </a:r>
            <a:endParaRPr kumimoji="0" lang="el-GR" altLang="el-GR" sz="1400" b="0" i="0" u="none" strike="noStrike" cap="none" normalizeH="0" baseline="0" dirty="0" smtClean="0">
              <a:ln>
                <a:noFill/>
              </a:ln>
              <a:solidFill>
                <a:schemeClr val="tx1"/>
              </a:solidFill>
              <a:effectLst/>
              <a:latin typeface="+mn-lt"/>
            </a:endParaRPr>
          </a:p>
          <a:p>
            <a:pPr marL="742950" lvl="1" indent="-285750">
              <a:buFont typeface="Arial" panose="020B0604020202020204" pitchFamily="34" charset="0"/>
              <a:buChar char="•"/>
            </a:pPr>
            <a:r>
              <a:rPr kumimoji="0" lang="el-GR" altLang="el-GR" sz="1400" b="1" i="0" u="none" strike="noStrike" cap="none" normalizeH="0" baseline="0" dirty="0" smtClean="0">
                <a:ln>
                  <a:noFill/>
                </a:ln>
                <a:solidFill>
                  <a:schemeClr val="tx1"/>
                </a:solidFill>
                <a:effectLst/>
                <a:latin typeface="+mn-lt"/>
                <a:ea typeface="Times New Roman" panose="02020603050405020304" pitchFamily="18" charset="0"/>
              </a:rPr>
              <a:t>NULL</a:t>
            </a:r>
            <a:r>
              <a:rPr kumimoji="0" lang="el-GR" altLang="el-GR" sz="1400" b="0" i="0" u="none" strike="noStrike" cap="none" normalizeH="0" baseline="0" dirty="0" smtClean="0">
                <a:ln>
                  <a:noFill/>
                </a:ln>
                <a:solidFill>
                  <a:schemeClr val="tx1"/>
                </a:solidFill>
                <a:effectLst/>
                <a:latin typeface="+mn-lt"/>
                <a:ea typeface="Times New Roman" panose="02020603050405020304" pitchFamily="18" charset="0"/>
              </a:rPr>
              <a:t> αν η μεταβλητή δεν έχει πάρει τιμή</a:t>
            </a:r>
            <a:endParaRPr kumimoji="0" lang="el-GR" altLang="el-GR" sz="1400" b="0" i="0" u="none" strike="noStrike" cap="none" normalizeH="0" baseline="0" dirty="0" smtClean="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227013" algn="l"/>
                <a:tab pos="457200" algn="l"/>
                <a:tab pos="684213" algn="l"/>
                <a:tab pos="914400" algn="l"/>
                <a:tab pos="1141413" algn="l"/>
                <a:tab pos="1368425" algn="l"/>
                <a:tab pos="1584325" algn="l"/>
                <a:tab pos="2052638" algn="l"/>
              </a:tabLst>
            </a:pPr>
            <a:r>
              <a:rPr kumimoji="0" lang="el-GR" altLang="el-GR" sz="1400" b="1" i="0" u="none" strike="noStrike" cap="none" normalizeH="0" baseline="0" dirty="0" smtClean="0">
                <a:ln>
                  <a:noFill/>
                </a:ln>
                <a:solidFill>
                  <a:schemeClr val="tx1"/>
                </a:solidFill>
                <a:effectLst/>
                <a:latin typeface="+mn-lt"/>
                <a:ea typeface="Times New Roman" panose="02020603050405020304" pitchFamily="18" charset="0"/>
              </a:rPr>
              <a:t>Παράδειγμα</a:t>
            </a:r>
            <a:r>
              <a:rPr kumimoji="0" lang="el-GR" altLang="el-GR" sz="1400" b="0" i="0" u="none" strike="noStrike" cap="none" normalizeH="0" baseline="0" dirty="0" smtClean="0">
                <a:ln>
                  <a:noFill/>
                </a:ln>
                <a:solidFill>
                  <a:schemeClr val="tx1"/>
                </a:solidFill>
                <a:effectLst/>
                <a:latin typeface="+mn-lt"/>
                <a:ea typeface="Times New Roman" panose="02020603050405020304" pitchFamily="18" charset="0"/>
              </a:rPr>
              <a:t>: Δείτε τη συμπεριφορά της </a:t>
            </a:r>
            <a:r>
              <a:rPr kumimoji="0" lang="en-US" altLang="el-GR" sz="1400" b="0" i="0" u="none" strike="noStrike" cap="none" normalizeH="0" baseline="0" dirty="0" smtClean="0">
                <a:ln>
                  <a:noFill/>
                </a:ln>
                <a:solidFill>
                  <a:schemeClr val="tx1"/>
                </a:solidFill>
                <a:effectLst/>
                <a:latin typeface="+mn-lt"/>
                <a:ea typeface="Times New Roman" panose="02020603050405020304" pitchFamily="18" charset="0"/>
              </a:rPr>
              <a:t>filter</a:t>
            </a:r>
            <a:r>
              <a:rPr kumimoji="0" lang="el-GR" altLang="el-GR" sz="1400" b="0" i="0" u="none" strike="noStrike" cap="none" normalizeH="0" baseline="0" dirty="0" smtClean="0">
                <a:ln>
                  <a:noFill/>
                </a:ln>
                <a:solidFill>
                  <a:schemeClr val="tx1"/>
                </a:solidFill>
                <a:effectLst/>
                <a:latin typeface="+mn-lt"/>
                <a:ea typeface="Times New Roman" panose="02020603050405020304" pitchFamily="18" charset="0"/>
              </a:rPr>
              <a:t>_</a:t>
            </a:r>
            <a:r>
              <a:rPr kumimoji="0" lang="en-US" altLang="el-GR" sz="1400" b="0" i="0" u="none" strike="noStrike" cap="none" normalizeH="0" baseline="0" dirty="0" smtClean="0">
                <a:ln>
                  <a:noFill/>
                </a:ln>
                <a:solidFill>
                  <a:schemeClr val="tx1"/>
                </a:solidFill>
                <a:effectLst/>
                <a:latin typeface="+mn-lt"/>
                <a:ea typeface="Times New Roman" panose="02020603050405020304" pitchFamily="18" charset="0"/>
              </a:rPr>
              <a:t>input</a:t>
            </a:r>
            <a:r>
              <a:rPr kumimoji="0" lang="el-GR" altLang="el-GR" sz="1400" b="0" i="0" u="none" strike="noStrike" cap="none" normalizeH="0" baseline="0" dirty="0" smtClean="0">
                <a:ln>
                  <a:noFill/>
                </a:ln>
                <a:solidFill>
                  <a:schemeClr val="tx1"/>
                </a:solidFill>
                <a:effectLst/>
                <a:latin typeface="+mn-lt"/>
                <a:ea typeface="Times New Roman" panose="02020603050405020304" pitchFamily="18" charset="0"/>
              </a:rPr>
              <a:t> σε έλεγχο αποδεκτού </a:t>
            </a:r>
            <a:r>
              <a:rPr kumimoji="0" lang="en-US" altLang="el-GR" sz="1400" b="0" i="0" u="none" strike="noStrike" cap="none" normalizeH="0" baseline="0" dirty="0" smtClean="0">
                <a:ln>
                  <a:noFill/>
                </a:ln>
                <a:solidFill>
                  <a:schemeClr val="tx1"/>
                </a:solidFill>
                <a:effectLst/>
                <a:latin typeface="+mn-lt"/>
                <a:ea typeface="Times New Roman" panose="02020603050405020304" pitchFamily="18" charset="0"/>
              </a:rPr>
              <a:t>email</a:t>
            </a:r>
            <a:r>
              <a:rPr kumimoji="0" lang="el-GR" altLang="el-GR" sz="1400"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l-GR" altLang="el-GR" sz="14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227013" algn="l"/>
                <a:tab pos="457200" algn="l"/>
                <a:tab pos="684213" algn="l"/>
                <a:tab pos="914400" algn="l"/>
                <a:tab pos="1141413" algn="l"/>
                <a:tab pos="1368425" algn="l"/>
                <a:tab pos="1584325" algn="l"/>
                <a:tab pos="2052638" algn="l"/>
              </a:tabLst>
            </a:pPr>
            <a:r>
              <a:rPr kumimoji="0" lang="el-GR" altLang="el-GR" sz="14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US" altLang="el-GR" sz="14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&lt;?</a:t>
            </a:r>
            <a:r>
              <a:rPr kumimoji="0" lang="en-US" altLang="el-GR" sz="1400"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php</a:t>
            </a:r>
            <a:endParaRPr kumimoji="0" lang="el-GR" altLang="el-GR" sz="14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227013" algn="l"/>
                <a:tab pos="457200" algn="l"/>
                <a:tab pos="684213" algn="l"/>
                <a:tab pos="914400" algn="l"/>
                <a:tab pos="1141413" algn="l"/>
                <a:tab pos="1368425" algn="l"/>
                <a:tab pos="1584325" algn="l"/>
                <a:tab pos="2052638" algn="l"/>
              </a:tabLst>
            </a:pPr>
            <a:r>
              <a:rPr kumimoji="0" lang="en-US" altLang="el-GR" sz="14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GB" altLang="el-GR" sz="14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echo '&lt;b&gt;Sent by POST: &lt;/b&gt;'.</a:t>
            </a:r>
            <a:r>
              <a:rPr kumimoji="0" lang="en-GB" altLang="el-GR" sz="1400" b="1" i="0" u="none" strike="noStrike" cap="none" normalizeH="0" baseline="0" dirty="0" smtClean="0">
                <a:ln>
                  <a:noFill/>
                </a:ln>
                <a:solidFill>
                  <a:srgbClr val="0000FF"/>
                </a:solidFill>
                <a:effectLst/>
                <a:latin typeface="+mn-lt"/>
                <a:ea typeface="Times New Roman" panose="02020603050405020304" pitchFamily="18" charset="0"/>
                <a:cs typeface="Courier New" panose="02070309020205020404" pitchFamily="49" charset="0"/>
              </a:rPr>
              <a:t>$_POST['email']</a:t>
            </a:r>
            <a:r>
              <a:rPr kumimoji="0" lang="en-GB" altLang="el-GR" sz="14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.'&lt;</a:t>
            </a:r>
            <a:r>
              <a:rPr kumimoji="0" lang="en-GB" altLang="el-GR" sz="1400"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br</a:t>
            </a:r>
            <a:r>
              <a:rPr kumimoji="0" lang="en-GB" altLang="el-GR" sz="14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/&gt;';</a:t>
            </a:r>
            <a:endParaRPr kumimoji="0" lang="el-GR" altLang="el-GR" sz="14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227013" algn="l"/>
                <a:tab pos="457200" algn="l"/>
                <a:tab pos="684213" algn="l"/>
                <a:tab pos="914400" algn="l"/>
                <a:tab pos="1141413" algn="l"/>
                <a:tab pos="1368425" algn="l"/>
                <a:tab pos="1584325" algn="l"/>
                <a:tab pos="2052638" algn="l"/>
              </a:tabLst>
            </a:pPr>
            <a:r>
              <a:rPr kumimoji="0" lang="en-US" altLang="el-GR" sz="14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GB" altLang="el-GR" sz="14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echo '&lt;b&gt;</a:t>
            </a:r>
            <a:r>
              <a:rPr kumimoji="0" lang="en-GB" altLang="el-GR" sz="1400"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var_dump</a:t>
            </a:r>
            <a:r>
              <a:rPr kumimoji="0" lang="en-GB" altLang="el-GR" sz="14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output for variable: &lt;/b&gt;';</a:t>
            </a:r>
            <a:endParaRPr kumimoji="0" lang="el-GR" altLang="el-GR" sz="14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227013" algn="l"/>
                <a:tab pos="457200" algn="l"/>
                <a:tab pos="684213" algn="l"/>
                <a:tab pos="914400" algn="l"/>
                <a:tab pos="1141413" algn="l"/>
                <a:tab pos="1368425" algn="l"/>
                <a:tab pos="1584325" algn="l"/>
                <a:tab pos="2052638" algn="l"/>
              </a:tabLst>
            </a:pPr>
            <a:r>
              <a:rPr kumimoji="0" lang="en-US" altLang="el-GR" sz="14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GB" altLang="el-GR" sz="1400" b="1" i="0" u="none" strike="noStrike" cap="none" normalizeH="0" baseline="0" dirty="0" smtClean="0">
                <a:ln>
                  <a:noFill/>
                </a:ln>
                <a:solidFill>
                  <a:srgbClr val="008000"/>
                </a:solidFill>
                <a:effectLst/>
                <a:latin typeface="+mn-lt"/>
                <a:ea typeface="Times New Roman" panose="02020603050405020304" pitchFamily="18" charset="0"/>
                <a:cs typeface="Courier New" panose="02070309020205020404" pitchFamily="49" charset="0"/>
              </a:rPr>
              <a:t>//</a:t>
            </a:r>
            <a:r>
              <a:rPr kumimoji="0" lang="en-GB" altLang="el-GR" sz="1400" b="1" i="0" u="none" strike="noStrike" cap="none" normalizeH="0" baseline="0" dirty="0" err="1" smtClean="0">
                <a:ln>
                  <a:noFill/>
                </a:ln>
                <a:solidFill>
                  <a:srgbClr val="008000"/>
                </a:solidFill>
                <a:effectLst/>
                <a:latin typeface="+mn-lt"/>
                <a:ea typeface="Times New Roman" panose="02020603050405020304" pitchFamily="18" charset="0"/>
                <a:cs typeface="Courier New" panose="02070309020205020404" pitchFamily="49" charset="0"/>
              </a:rPr>
              <a:t>var_dump</a:t>
            </a:r>
            <a:r>
              <a:rPr kumimoji="0" lang="en-GB" altLang="el-GR" sz="1400" b="1" i="0" u="none" strike="noStrike" cap="none" normalizeH="0" baseline="0" dirty="0" smtClean="0">
                <a:ln>
                  <a:noFill/>
                </a:ln>
                <a:solidFill>
                  <a:srgbClr val="008000"/>
                </a:solidFill>
                <a:effectLst/>
                <a:latin typeface="+mn-lt"/>
                <a:ea typeface="Times New Roman" panose="02020603050405020304" pitchFamily="18" charset="0"/>
                <a:cs typeface="Courier New" panose="02070309020205020404" pitchFamily="49" charset="0"/>
              </a:rPr>
              <a:t> prints information (type/value) for a variable </a:t>
            </a:r>
            <a:endParaRPr kumimoji="0" lang="el-GR" altLang="el-GR" sz="14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227013" algn="l"/>
                <a:tab pos="457200" algn="l"/>
                <a:tab pos="684213" algn="l"/>
                <a:tab pos="914400" algn="l"/>
                <a:tab pos="1141413" algn="l"/>
                <a:tab pos="1368425" algn="l"/>
                <a:tab pos="1584325" algn="l"/>
                <a:tab pos="2052638" algn="l"/>
              </a:tabLst>
            </a:pPr>
            <a:r>
              <a:rPr kumimoji="0" lang="en-US" altLang="el-GR" sz="14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US" altLang="el-GR" sz="1400" b="1" i="0" u="none" strike="noStrike" cap="none" normalizeH="0" baseline="0" dirty="0" err="1" smtClean="0">
                <a:ln>
                  <a:noFill/>
                </a:ln>
                <a:solidFill>
                  <a:srgbClr val="0000FF"/>
                </a:solidFill>
                <a:effectLst/>
                <a:latin typeface="+mn-lt"/>
                <a:ea typeface="Times New Roman" panose="02020603050405020304" pitchFamily="18" charset="0"/>
                <a:cs typeface="Courier New" panose="02070309020205020404" pitchFamily="49" charset="0"/>
              </a:rPr>
              <a:t>var_dump</a:t>
            </a:r>
            <a:r>
              <a:rPr kumimoji="0" lang="en-US" altLang="el-GR" sz="14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($_POST['email']);</a:t>
            </a:r>
            <a:endParaRPr kumimoji="0" lang="el-GR" altLang="el-GR" sz="14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227013" algn="l"/>
                <a:tab pos="457200" algn="l"/>
                <a:tab pos="684213" algn="l"/>
                <a:tab pos="914400" algn="l"/>
                <a:tab pos="1141413" algn="l"/>
                <a:tab pos="1368425" algn="l"/>
                <a:tab pos="1584325" algn="l"/>
                <a:tab pos="2052638" algn="l"/>
              </a:tabLst>
            </a:pPr>
            <a:r>
              <a:rPr kumimoji="0" lang="en-US" altLang="el-GR" sz="14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GB" altLang="el-GR" sz="14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echo '&lt;</a:t>
            </a:r>
            <a:r>
              <a:rPr kumimoji="0" lang="en-GB" altLang="el-GR" sz="1400"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br</a:t>
            </a:r>
            <a:r>
              <a:rPr kumimoji="0" lang="en-GB" altLang="el-GR" sz="14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/&gt;&lt;b&gt;</a:t>
            </a:r>
            <a:r>
              <a:rPr kumimoji="0" lang="en-GB" altLang="el-GR" sz="1400"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var_dump</a:t>
            </a:r>
            <a:r>
              <a:rPr kumimoji="0" lang="en-GB" altLang="el-GR" sz="14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output for validator: &lt;/b&gt;';</a:t>
            </a:r>
            <a:endParaRPr kumimoji="0" lang="el-GR" altLang="el-GR" sz="14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227013" algn="l"/>
                <a:tab pos="457200" algn="l"/>
                <a:tab pos="684213" algn="l"/>
                <a:tab pos="914400" algn="l"/>
                <a:tab pos="1141413" algn="l"/>
                <a:tab pos="1368425" algn="l"/>
                <a:tab pos="1584325" algn="l"/>
                <a:tab pos="2052638" algn="l"/>
              </a:tabLst>
            </a:pPr>
            <a:r>
              <a:rPr kumimoji="0" lang="en-US" altLang="el-GR" sz="14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GB" altLang="el-GR" sz="14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r>
              <a:rPr kumimoji="0" lang="en-GB" altLang="el-GR" sz="1400"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filter_result</a:t>
            </a:r>
            <a:r>
              <a:rPr kumimoji="0" lang="en-GB" altLang="el-GR" sz="14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 </a:t>
            </a:r>
            <a:r>
              <a:rPr kumimoji="0" lang="en-GB" altLang="el-GR" sz="1400" b="1" i="0" u="none" strike="noStrike" cap="none" normalizeH="0" baseline="0" dirty="0" err="1" smtClean="0">
                <a:ln>
                  <a:noFill/>
                </a:ln>
                <a:solidFill>
                  <a:srgbClr val="FF0000"/>
                </a:solidFill>
                <a:effectLst/>
                <a:latin typeface="+mn-lt"/>
                <a:ea typeface="Times New Roman" panose="02020603050405020304" pitchFamily="18" charset="0"/>
                <a:cs typeface="Courier New" panose="02070309020205020404" pitchFamily="49" charset="0"/>
              </a:rPr>
              <a:t>filter_input</a:t>
            </a:r>
            <a:r>
              <a:rPr kumimoji="0" lang="en-GB" altLang="el-GR" sz="1400" b="1" i="0" u="none" strike="noStrike" cap="none" normalizeH="0" baseline="0" dirty="0" smtClean="0">
                <a:ln>
                  <a:noFill/>
                </a:ln>
                <a:solidFill>
                  <a:srgbClr val="FF0000"/>
                </a:solidFill>
                <a:effectLst/>
                <a:latin typeface="+mn-lt"/>
                <a:ea typeface="Times New Roman" panose="02020603050405020304" pitchFamily="18" charset="0"/>
                <a:cs typeface="Courier New" panose="02070309020205020404" pitchFamily="49" charset="0"/>
              </a:rPr>
              <a:t>( INPUT_POST, 'email', FILTER_VALIDATE_EMAIL)</a:t>
            </a:r>
            <a:r>
              <a:rPr kumimoji="0" lang="en-GB" altLang="el-GR" sz="14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p>
          <a:p>
            <a:pPr lvl="0" algn="just"/>
            <a:endParaRPr lang="en-US" altLang="el-GR" sz="1400" b="1" dirty="0">
              <a:latin typeface="+mn-lt"/>
              <a:ea typeface="Times New Roman" panose="02020603050405020304" pitchFamily="18" charset="0"/>
              <a:cs typeface="Courier New" panose="02070309020205020404" pitchFamily="49" charset="0"/>
            </a:endParaRPr>
          </a:p>
          <a:p>
            <a:pPr lvl="0" algn="just"/>
            <a:r>
              <a:rPr lang="en-US" altLang="el-GR" sz="1400" b="1" dirty="0">
                <a:latin typeface="+mn-lt"/>
                <a:ea typeface="Times New Roman" panose="02020603050405020304" pitchFamily="18" charset="0"/>
                <a:cs typeface="Courier New" panose="02070309020205020404" pitchFamily="49" charset="0"/>
              </a:rPr>
              <a:t>			</a:t>
            </a:r>
            <a:r>
              <a:rPr lang="en-US" altLang="el-GR" sz="1400" b="1" dirty="0" err="1">
                <a:solidFill>
                  <a:srgbClr val="0000FF"/>
                </a:solidFill>
                <a:latin typeface="+mn-lt"/>
                <a:ea typeface="Times New Roman" panose="02020603050405020304" pitchFamily="18" charset="0"/>
                <a:cs typeface="Courier New" panose="02070309020205020404" pitchFamily="49" charset="0"/>
              </a:rPr>
              <a:t>var_dump</a:t>
            </a:r>
            <a:r>
              <a:rPr lang="en-US" altLang="el-GR" sz="1400" b="1" dirty="0">
                <a:latin typeface="+mn-lt"/>
                <a:ea typeface="Times New Roman" panose="02020603050405020304" pitchFamily="18" charset="0"/>
                <a:cs typeface="Courier New" panose="02070309020205020404" pitchFamily="49" charset="0"/>
              </a:rPr>
              <a:t>($</a:t>
            </a:r>
            <a:r>
              <a:rPr lang="en-US" altLang="el-GR" sz="1400" b="1" dirty="0" err="1">
                <a:latin typeface="+mn-lt"/>
                <a:ea typeface="Times New Roman" panose="02020603050405020304" pitchFamily="18" charset="0"/>
                <a:cs typeface="Courier New" panose="02070309020205020404" pitchFamily="49" charset="0"/>
              </a:rPr>
              <a:t>filter_result</a:t>
            </a:r>
            <a:r>
              <a:rPr lang="en-US" altLang="el-GR" sz="1400" b="1" dirty="0">
                <a:latin typeface="+mn-lt"/>
                <a:ea typeface="Times New Roman" panose="02020603050405020304" pitchFamily="18" charset="0"/>
                <a:cs typeface="Courier New" panose="02070309020205020404" pitchFamily="49" charset="0"/>
              </a:rPr>
              <a:t>);</a:t>
            </a:r>
            <a:endParaRPr lang="el-GR" altLang="el-GR" sz="1400" dirty="0">
              <a:latin typeface="+mn-lt"/>
            </a:endParaRPr>
          </a:p>
          <a:p>
            <a:pPr lvl="0" algn="just"/>
            <a:r>
              <a:rPr lang="en-US" altLang="el-GR" sz="1400" b="1" dirty="0">
                <a:latin typeface="+mn-lt"/>
                <a:ea typeface="Times New Roman" panose="02020603050405020304" pitchFamily="18" charset="0"/>
                <a:cs typeface="Courier New" panose="02070309020205020404" pitchFamily="49" charset="0"/>
              </a:rPr>
              <a:t>		?&gt; </a:t>
            </a:r>
            <a:endParaRPr lang="en-US" altLang="el-GR" sz="1400" dirty="0">
              <a:latin typeface="+mn-lt"/>
            </a:endParaRPr>
          </a:p>
        </p:txBody>
      </p:sp>
      <p:sp>
        <p:nvSpPr>
          <p:cNvPr id="7" name="Rounded Rectangular Callout 7"/>
          <p:cNvSpPr/>
          <p:nvPr>
            <p:custDataLst>
              <p:tags r:id="rId4"/>
            </p:custDataLst>
          </p:nvPr>
        </p:nvSpPr>
        <p:spPr>
          <a:xfrm>
            <a:off x="3779912" y="5726699"/>
            <a:ext cx="3021330" cy="402590"/>
          </a:xfrm>
          <a:prstGeom prst="wedgeRoundRectCallout">
            <a:avLst>
              <a:gd name="adj1" fmla="val 28084"/>
              <a:gd name="adj2" fmla="val -103374"/>
              <a:gd name="adj3" fmla="val 16667"/>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300"/>
              </a:spcAft>
            </a:pPr>
            <a:r>
              <a:rPr lang="el-GR" sz="1800" b="1" dirty="0">
                <a:effectLst/>
                <a:latin typeface="Times New Roman" panose="02020603050405020304" pitchFamily="18" charset="0"/>
                <a:ea typeface="Times New Roman" panose="02020603050405020304" pitchFamily="18" charset="0"/>
              </a:rPr>
              <a:t>φίλτρο για </a:t>
            </a:r>
            <a:r>
              <a:rPr lang="en-US" sz="1800" b="1" dirty="0">
                <a:effectLst/>
                <a:latin typeface="Times New Roman" panose="02020603050405020304" pitchFamily="18" charset="0"/>
                <a:ea typeface="Times New Roman" panose="02020603050405020304" pitchFamily="18" charset="0"/>
              </a:rPr>
              <a:t>email validation</a:t>
            </a:r>
            <a:endParaRPr lang="el-GR" sz="1200" dirty="0">
              <a:effectLst/>
              <a:latin typeface="Times New Roman" panose="02020603050405020304" pitchFamily="18" charset="0"/>
              <a:ea typeface="Times New Roman" panose="02020603050405020304" pitchFamily="18" charset="0"/>
            </a:endParaRPr>
          </a:p>
        </p:txBody>
      </p:sp>
      <p:sp>
        <p:nvSpPr>
          <p:cNvPr id="6" name="Θέση υποσέλιδου 3" descr="."/>
          <p:cNvSpPr txBox="1">
            <a:spLocks/>
          </p:cNvSpPr>
          <p:nvPr>
            <p:custDataLst>
              <p:tags r:id="rId5"/>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6"/>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33036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2"/>
            </p:custDataLst>
          </p:nvPr>
        </p:nvSpPr>
        <p:spPr>
          <a:xfrm>
            <a:off x="457200" y="115888"/>
            <a:ext cx="8507413" cy="787400"/>
          </a:xfrm>
        </p:spPr>
        <p:txBody>
          <a:bodyPr/>
          <a:lstStyle/>
          <a:p>
            <a:r>
              <a:rPr lang="el-GR" dirty="0"/>
              <a:t>Η συνάρτηση </a:t>
            </a:r>
            <a:r>
              <a:rPr lang="en-US" dirty="0" err="1"/>
              <a:t>filter_input</a:t>
            </a:r>
            <a:r>
              <a:rPr lang="en-US" dirty="0"/>
              <a:t>  (</a:t>
            </a:r>
            <a:r>
              <a:rPr lang="en-US" dirty="0" smtClean="0"/>
              <a:t>2/</a:t>
            </a:r>
            <a:r>
              <a:rPr lang="el-GR" dirty="0" smtClean="0"/>
              <a:t>2</a:t>
            </a:r>
            <a:r>
              <a:rPr lang="en-US" dirty="0" smtClean="0"/>
              <a:t>)</a:t>
            </a:r>
            <a:endParaRPr lang="el-GR" dirty="0"/>
          </a:p>
        </p:txBody>
      </p:sp>
      <p:sp>
        <p:nvSpPr>
          <p:cNvPr id="3" name="Ορθογώνιο 2"/>
          <p:cNvSpPr/>
          <p:nvPr>
            <p:custDataLst>
              <p:tags r:id="rId3"/>
            </p:custDataLst>
          </p:nvPr>
        </p:nvSpPr>
        <p:spPr>
          <a:xfrm>
            <a:off x="246719" y="1124744"/>
            <a:ext cx="8713093" cy="4524315"/>
          </a:xfrm>
          <a:prstGeom prst="rect">
            <a:avLst/>
          </a:prstGeom>
        </p:spPr>
        <p:txBody>
          <a:bodyPr wrap="square">
            <a:spAutoFit/>
          </a:bodyPr>
          <a:lstStyle/>
          <a:p>
            <a:pPr marL="285750" lvl="0" indent="-285750">
              <a:buFont typeface="Wingdings" panose="05000000000000000000" pitchFamily="2" charset="2"/>
              <a:buChar char="v"/>
            </a:pPr>
            <a:r>
              <a:rPr lang="el-GR" b="1" dirty="0"/>
              <a:t>Σημείωση</a:t>
            </a:r>
            <a:r>
              <a:rPr lang="el-GR" dirty="0"/>
              <a:t>: η συνάρτηση </a:t>
            </a:r>
            <a:r>
              <a:rPr lang="en-US" b="1" dirty="0" err="1"/>
              <a:t>var</a:t>
            </a:r>
            <a:r>
              <a:rPr lang="el-GR" b="1" dirty="0"/>
              <a:t>_</a:t>
            </a:r>
            <a:r>
              <a:rPr lang="en-US" b="1" dirty="0"/>
              <a:t>dump</a:t>
            </a:r>
            <a:r>
              <a:rPr lang="el-GR" b="1" dirty="0"/>
              <a:t>( )</a:t>
            </a:r>
            <a:r>
              <a:rPr lang="el-GR" dirty="0"/>
              <a:t> που χρησιμοποιείται παρακάτω, τυπώνει πληροφορίες για την μεταβλητή που της δίνουμε ως παράμετρο. </a:t>
            </a:r>
          </a:p>
          <a:p>
            <a:endParaRPr lang="el-GR" dirty="0"/>
          </a:p>
          <a:p>
            <a:pPr marL="285750" lvl="0" indent="-285750">
              <a:buFont typeface="Wingdings" panose="05000000000000000000" pitchFamily="2" charset="2"/>
              <a:buChar char="v"/>
            </a:pPr>
            <a:r>
              <a:rPr lang="el-GR" dirty="0"/>
              <a:t>Έστω ότι στάλθηκε το </a:t>
            </a:r>
            <a:r>
              <a:rPr lang="el-GR" b="1" dirty="0">
                <a:solidFill>
                  <a:srgbClr val="00B050"/>
                </a:solidFill>
              </a:rPr>
              <a:t>"</a:t>
            </a:r>
            <a:r>
              <a:rPr lang="en-GB" b="1" dirty="0" err="1">
                <a:solidFill>
                  <a:srgbClr val="00B050"/>
                </a:solidFill>
              </a:rPr>
              <a:t>fkokkoras</a:t>
            </a:r>
            <a:r>
              <a:rPr lang="el-GR" b="1" dirty="0">
                <a:solidFill>
                  <a:srgbClr val="00B050"/>
                </a:solidFill>
              </a:rPr>
              <a:t>@</a:t>
            </a:r>
            <a:r>
              <a:rPr lang="en-GB" b="1" dirty="0" err="1">
                <a:solidFill>
                  <a:srgbClr val="00B050"/>
                </a:solidFill>
              </a:rPr>
              <a:t>teilar</a:t>
            </a:r>
            <a:r>
              <a:rPr lang="el-GR" b="1" dirty="0">
                <a:solidFill>
                  <a:srgbClr val="00B050"/>
                </a:solidFill>
              </a:rPr>
              <a:t>.</a:t>
            </a:r>
            <a:r>
              <a:rPr lang="en-GB" b="1" dirty="0">
                <a:solidFill>
                  <a:srgbClr val="00B050"/>
                </a:solidFill>
              </a:rPr>
              <a:t>gr</a:t>
            </a:r>
            <a:r>
              <a:rPr lang="el-GR" b="1" dirty="0">
                <a:solidFill>
                  <a:srgbClr val="00B050"/>
                </a:solidFill>
              </a:rPr>
              <a:t>"</a:t>
            </a:r>
            <a:r>
              <a:rPr lang="el-GR" b="1" dirty="0"/>
              <a:t>. </a:t>
            </a:r>
            <a:r>
              <a:rPr lang="el-GR" dirty="0"/>
              <a:t>Ο προηγούμενος κώδικας θα τυπώσει:</a:t>
            </a:r>
          </a:p>
          <a:p>
            <a:pPr lvl="1"/>
            <a:r>
              <a:rPr lang="en-US" dirty="0">
                <a:solidFill>
                  <a:srgbClr val="7030A0"/>
                </a:solidFill>
              </a:rPr>
              <a:t>Sent by POST: fkokkoras@teilar.gr</a:t>
            </a:r>
            <a:endParaRPr lang="el-GR" dirty="0">
              <a:solidFill>
                <a:srgbClr val="7030A0"/>
              </a:solidFill>
            </a:endParaRPr>
          </a:p>
          <a:p>
            <a:pPr lvl="1"/>
            <a:r>
              <a:rPr lang="en-US" dirty="0" err="1">
                <a:solidFill>
                  <a:srgbClr val="7030A0"/>
                </a:solidFill>
              </a:rPr>
              <a:t>var_dump</a:t>
            </a:r>
            <a:r>
              <a:rPr lang="en-US" dirty="0">
                <a:solidFill>
                  <a:srgbClr val="7030A0"/>
                </a:solidFill>
              </a:rPr>
              <a:t> output for variable: string(19) "fkokkoras@teilar.gr"</a:t>
            </a:r>
            <a:endParaRPr lang="el-GR" dirty="0">
              <a:solidFill>
                <a:srgbClr val="7030A0"/>
              </a:solidFill>
            </a:endParaRPr>
          </a:p>
          <a:p>
            <a:pPr lvl="1"/>
            <a:r>
              <a:rPr lang="en-US" dirty="0" err="1">
                <a:solidFill>
                  <a:srgbClr val="7030A0"/>
                </a:solidFill>
              </a:rPr>
              <a:t>var_dump</a:t>
            </a:r>
            <a:r>
              <a:rPr lang="en-US" dirty="0">
                <a:solidFill>
                  <a:srgbClr val="7030A0"/>
                </a:solidFill>
              </a:rPr>
              <a:t> output for validator: string(19) "fkokkoras@teilar.gr"</a:t>
            </a:r>
            <a:endParaRPr lang="el-GR" dirty="0">
              <a:solidFill>
                <a:srgbClr val="7030A0"/>
              </a:solidFill>
            </a:endParaRPr>
          </a:p>
          <a:p>
            <a:pPr marL="285750" lvl="0" indent="-285750">
              <a:buFont typeface="Wingdings" panose="05000000000000000000" pitchFamily="2" charset="2"/>
              <a:buChar char="v"/>
            </a:pPr>
            <a:r>
              <a:rPr lang="el-GR" dirty="0"/>
              <a:t>Έστω ότι στάλθηκε το </a:t>
            </a:r>
            <a:r>
              <a:rPr lang="el-GR" b="1" dirty="0">
                <a:solidFill>
                  <a:srgbClr val="00B050"/>
                </a:solidFill>
              </a:rPr>
              <a:t>"</a:t>
            </a:r>
            <a:r>
              <a:rPr lang="en-GB" b="1" dirty="0" err="1">
                <a:solidFill>
                  <a:srgbClr val="00B050"/>
                </a:solidFill>
              </a:rPr>
              <a:t>kokkoras</a:t>
            </a:r>
            <a:r>
              <a:rPr lang="el-GR" b="1" dirty="0">
                <a:solidFill>
                  <a:srgbClr val="00B050"/>
                </a:solidFill>
              </a:rPr>
              <a:t>@</a:t>
            </a:r>
            <a:r>
              <a:rPr lang="en-GB" b="1" dirty="0" err="1">
                <a:solidFill>
                  <a:srgbClr val="00B050"/>
                </a:solidFill>
              </a:rPr>
              <a:t>csd</a:t>
            </a:r>
            <a:r>
              <a:rPr lang="el-GR" b="1" dirty="0">
                <a:solidFill>
                  <a:srgbClr val="00B050"/>
                </a:solidFill>
              </a:rPr>
              <a:t>"</a:t>
            </a:r>
            <a:r>
              <a:rPr lang="el-GR" dirty="0"/>
              <a:t>. Ο προηγούμενος κώδικας θα τυπώσει:</a:t>
            </a:r>
          </a:p>
          <a:p>
            <a:pPr lvl="1"/>
            <a:r>
              <a:rPr lang="en-US" dirty="0">
                <a:solidFill>
                  <a:srgbClr val="7030A0"/>
                </a:solidFill>
              </a:rPr>
              <a:t>Sent by POST: </a:t>
            </a:r>
            <a:r>
              <a:rPr lang="en-US" dirty="0" err="1">
                <a:solidFill>
                  <a:srgbClr val="7030A0"/>
                </a:solidFill>
              </a:rPr>
              <a:t>kokkoras@csd</a:t>
            </a:r>
            <a:endParaRPr lang="el-GR" dirty="0">
              <a:solidFill>
                <a:srgbClr val="7030A0"/>
              </a:solidFill>
            </a:endParaRPr>
          </a:p>
          <a:p>
            <a:pPr lvl="1"/>
            <a:r>
              <a:rPr lang="en-US" dirty="0" err="1">
                <a:solidFill>
                  <a:srgbClr val="7030A0"/>
                </a:solidFill>
              </a:rPr>
              <a:t>var_dump</a:t>
            </a:r>
            <a:r>
              <a:rPr lang="en-US" dirty="0">
                <a:solidFill>
                  <a:srgbClr val="7030A0"/>
                </a:solidFill>
              </a:rPr>
              <a:t> output for variable: string(12) "</a:t>
            </a:r>
            <a:r>
              <a:rPr lang="en-US" dirty="0" err="1">
                <a:solidFill>
                  <a:srgbClr val="7030A0"/>
                </a:solidFill>
              </a:rPr>
              <a:t>kokkoras@csd</a:t>
            </a:r>
            <a:r>
              <a:rPr lang="en-US" dirty="0">
                <a:solidFill>
                  <a:srgbClr val="7030A0"/>
                </a:solidFill>
              </a:rPr>
              <a:t>" </a:t>
            </a:r>
            <a:endParaRPr lang="el-GR" dirty="0">
              <a:solidFill>
                <a:srgbClr val="7030A0"/>
              </a:solidFill>
            </a:endParaRPr>
          </a:p>
          <a:p>
            <a:pPr lvl="1"/>
            <a:r>
              <a:rPr lang="en-US" dirty="0" err="1">
                <a:solidFill>
                  <a:srgbClr val="7030A0"/>
                </a:solidFill>
              </a:rPr>
              <a:t>var_dump</a:t>
            </a:r>
            <a:r>
              <a:rPr lang="en-US" dirty="0">
                <a:solidFill>
                  <a:srgbClr val="7030A0"/>
                </a:solidFill>
              </a:rPr>
              <a:t> output for validator: </a:t>
            </a:r>
            <a:r>
              <a:rPr lang="en-US" dirty="0" err="1" smtClean="0">
                <a:solidFill>
                  <a:srgbClr val="7030A0"/>
                </a:solidFill>
              </a:rPr>
              <a:t>bool</a:t>
            </a:r>
            <a:r>
              <a:rPr lang="en-US" dirty="0" smtClean="0">
                <a:solidFill>
                  <a:srgbClr val="7030A0"/>
                </a:solidFill>
              </a:rPr>
              <a:t> (</a:t>
            </a:r>
            <a:r>
              <a:rPr lang="en-US" b="1" dirty="0">
                <a:solidFill>
                  <a:srgbClr val="7030A0"/>
                </a:solidFill>
              </a:rPr>
              <a:t>false</a:t>
            </a:r>
            <a:r>
              <a:rPr lang="en-US" dirty="0">
                <a:solidFill>
                  <a:srgbClr val="7030A0"/>
                </a:solidFill>
              </a:rPr>
              <a:t>)</a:t>
            </a:r>
            <a:endParaRPr lang="el-GR" dirty="0">
              <a:solidFill>
                <a:srgbClr val="7030A0"/>
              </a:solidFill>
            </a:endParaRPr>
          </a:p>
          <a:p>
            <a:endParaRPr lang="el-GR" dirty="0"/>
          </a:p>
          <a:p>
            <a:pPr marL="285750" lvl="0" indent="-285750">
              <a:buFont typeface="Wingdings" panose="05000000000000000000" pitchFamily="2" charset="2"/>
              <a:buChar char="v"/>
            </a:pPr>
            <a:r>
              <a:rPr lang="el-GR" dirty="0"/>
              <a:t>Στην πράξη, στο προηγούμενο παράδειγμα, μας ενδιαφέρει αν θα αποτύχει ή όχι ο έλεγχος, δηλαδή η τελική τιμή του </a:t>
            </a:r>
            <a:r>
              <a:rPr lang="el-GR" b="1" dirty="0"/>
              <a:t>$</a:t>
            </a:r>
            <a:r>
              <a:rPr lang="en-US" b="1" dirty="0"/>
              <a:t>filter</a:t>
            </a:r>
            <a:r>
              <a:rPr lang="el-GR" b="1" dirty="0"/>
              <a:t>_</a:t>
            </a:r>
            <a:r>
              <a:rPr lang="en-US" b="1" dirty="0"/>
              <a:t>result</a:t>
            </a:r>
            <a:r>
              <a:rPr lang="el-GR" dirty="0"/>
              <a:t>: </a:t>
            </a:r>
          </a:p>
          <a:p>
            <a:pPr marL="742950" lvl="1" indent="-285750">
              <a:buFont typeface="Wingdings" panose="05000000000000000000" pitchFamily="2" charset="2"/>
              <a:buChar char="q"/>
            </a:pPr>
            <a:r>
              <a:rPr lang="el-GR" dirty="0"/>
              <a:t>αν </a:t>
            </a:r>
            <a:r>
              <a:rPr lang="el-GR" b="1" dirty="0"/>
              <a:t>$</a:t>
            </a:r>
            <a:r>
              <a:rPr lang="en-GB" b="1" dirty="0"/>
              <a:t>filter</a:t>
            </a:r>
            <a:r>
              <a:rPr lang="el-GR" b="1" dirty="0"/>
              <a:t>_</a:t>
            </a:r>
            <a:r>
              <a:rPr lang="en-GB" b="1" dirty="0"/>
              <a:t>result</a:t>
            </a:r>
            <a:r>
              <a:rPr lang="el-GR" b="1" dirty="0"/>
              <a:t>=</a:t>
            </a:r>
            <a:r>
              <a:rPr lang="en-US" b="1" dirty="0"/>
              <a:t>NULL</a:t>
            </a:r>
            <a:r>
              <a:rPr lang="en-US" dirty="0"/>
              <a:t> </a:t>
            </a:r>
            <a:r>
              <a:rPr lang="el-GR" dirty="0"/>
              <a:t>το </a:t>
            </a:r>
            <a:r>
              <a:rPr lang="el-GR" b="1" dirty="0">
                <a:solidFill>
                  <a:srgbClr val="0000FF"/>
                </a:solidFill>
              </a:rPr>
              <a:t>$_</a:t>
            </a:r>
            <a:r>
              <a:rPr lang="en-GB" b="1" dirty="0">
                <a:solidFill>
                  <a:srgbClr val="0000FF"/>
                </a:solidFill>
              </a:rPr>
              <a:t>POST</a:t>
            </a:r>
            <a:r>
              <a:rPr lang="el-GR" b="1" dirty="0">
                <a:solidFill>
                  <a:srgbClr val="0000FF"/>
                </a:solidFill>
              </a:rPr>
              <a:t>['</a:t>
            </a:r>
            <a:r>
              <a:rPr lang="en-GB" b="1" dirty="0">
                <a:solidFill>
                  <a:srgbClr val="0000FF"/>
                </a:solidFill>
              </a:rPr>
              <a:t>email</a:t>
            </a:r>
            <a:r>
              <a:rPr lang="el-GR" b="1" dirty="0">
                <a:solidFill>
                  <a:srgbClr val="0000FF"/>
                </a:solidFill>
              </a:rPr>
              <a:t>']</a:t>
            </a:r>
            <a:r>
              <a:rPr lang="el-GR" dirty="0"/>
              <a:t> δεν υφίσταται (δεν στάλθηκε καθόλου!)</a:t>
            </a:r>
          </a:p>
          <a:p>
            <a:pPr marL="742950" lvl="1" indent="-285750">
              <a:buFont typeface="Wingdings" panose="05000000000000000000" pitchFamily="2" charset="2"/>
              <a:buChar char="q"/>
            </a:pPr>
            <a:r>
              <a:rPr lang="el-GR" dirty="0"/>
              <a:t>αν </a:t>
            </a:r>
            <a:r>
              <a:rPr lang="el-GR" b="1" dirty="0"/>
              <a:t>$</a:t>
            </a:r>
            <a:r>
              <a:rPr lang="en-GB" b="1" dirty="0"/>
              <a:t>filter</a:t>
            </a:r>
            <a:r>
              <a:rPr lang="el-GR" b="1" dirty="0"/>
              <a:t>_</a:t>
            </a:r>
            <a:r>
              <a:rPr lang="en-GB" b="1" dirty="0"/>
              <a:t>result</a:t>
            </a:r>
            <a:r>
              <a:rPr lang="el-GR" b="1" dirty="0"/>
              <a:t>=</a:t>
            </a:r>
            <a:r>
              <a:rPr lang="en-US" b="1" dirty="0"/>
              <a:t>FALSE</a:t>
            </a:r>
            <a:r>
              <a:rPr lang="en-US" dirty="0"/>
              <a:t> </a:t>
            </a:r>
            <a:r>
              <a:rPr lang="el-GR" dirty="0"/>
              <a:t>το </a:t>
            </a:r>
            <a:r>
              <a:rPr lang="el-GR" b="1" dirty="0">
                <a:solidFill>
                  <a:srgbClr val="0000FF"/>
                </a:solidFill>
              </a:rPr>
              <a:t>$_</a:t>
            </a:r>
            <a:r>
              <a:rPr lang="en-GB" b="1" dirty="0">
                <a:solidFill>
                  <a:srgbClr val="0000FF"/>
                </a:solidFill>
              </a:rPr>
              <a:t>POST</a:t>
            </a:r>
            <a:r>
              <a:rPr lang="el-GR" b="1" dirty="0">
                <a:solidFill>
                  <a:srgbClr val="0000FF"/>
                </a:solidFill>
              </a:rPr>
              <a:t>['</a:t>
            </a:r>
            <a:r>
              <a:rPr lang="en-GB" b="1" dirty="0">
                <a:solidFill>
                  <a:srgbClr val="0000FF"/>
                </a:solidFill>
              </a:rPr>
              <a:t>email</a:t>
            </a:r>
            <a:r>
              <a:rPr lang="el-GR" b="1" dirty="0">
                <a:solidFill>
                  <a:srgbClr val="0000FF"/>
                </a:solidFill>
              </a:rPr>
              <a:t>']</a:t>
            </a:r>
            <a:r>
              <a:rPr lang="el-GR" dirty="0"/>
              <a:t> δεν είναι συντακτικά αποδεκτό </a:t>
            </a:r>
            <a:r>
              <a:rPr lang="en-US" dirty="0" smtClean="0"/>
              <a:t>email</a:t>
            </a:r>
            <a:endParaRPr lang="el-GR"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350643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21320"/>
            <a:ext cx="8507413" cy="787400"/>
          </a:xfrm>
        </p:spPr>
        <p:txBody>
          <a:bodyPr>
            <a:noAutofit/>
          </a:bodyPr>
          <a:lstStyle/>
          <a:p>
            <a:r>
              <a:rPr lang="el-GR" sz="2800" dirty="0"/>
              <a:t>Διαθέσιμα Φίλτρα της </a:t>
            </a:r>
            <a:r>
              <a:rPr lang="el-GR" sz="2800" dirty="0" err="1"/>
              <a:t>filter_input</a:t>
            </a:r>
            <a:r>
              <a:rPr lang="el-GR" sz="2800" dirty="0"/>
              <a:t> και τι </a:t>
            </a:r>
            <a:r>
              <a:rPr lang="el-GR" sz="2800" dirty="0" smtClean="0"/>
              <a:t>Επιστρέφει</a:t>
            </a:r>
            <a:r>
              <a:rPr lang="en-US" sz="2800" dirty="0" smtClean="0"/>
              <a:t/>
            </a:r>
            <a:br>
              <a:rPr lang="en-US" sz="2800" dirty="0" smtClean="0"/>
            </a:br>
            <a:r>
              <a:rPr lang="el-GR" sz="2000" b="0" dirty="0"/>
              <a:t>(έστω ελέγχουμε την παράμετρο </a:t>
            </a:r>
            <a:r>
              <a:rPr lang="el-GR" sz="2000" b="0" dirty="0" err="1"/>
              <a:t>myinput</a:t>
            </a:r>
            <a:r>
              <a:rPr lang="el-GR" sz="2000" b="0" dirty="0"/>
              <a:t> που στάλθηκε με POST)</a:t>
            </a:r>
            <a:r>
              <a:rPr lang="el-GR" sz="2800" dirty="0"/>
              <a:t/>
            </a:r>
            <a:br>
              <a:rPr lang="el-GR" sz="2800" dirty="0"/>
            </a:br>
            <a:endParaRPr lang="el-GR" sz="2800" dirty="0"/>
          </a:p>
        </p:txBody>
      </p:sp>
      <p:sp>
        <p:nvSpPr>
          <p:cNvPr id="3" name="Ορθογώνιο 2"/>
          <p:cNvSpPr/>
          <p:nvPr/>
        </p:nvSpPr>
        <p:spPr>
          <a:xfrm>
            <a:off x="1" y="862926"/>
            <a:ext cx="8964612" cy="5355312"/>
          </a:xfrm>
          <a:prstGeom prst="rect">
            <a:avLst/>
          </a:prstGeom>
        </p:spPr>
        <p:txBody>
          <a:bodyPr wrap="square">
            <a:spAutoFit/>
          </a:bodyPr>
          <a:lstStyle/>
          <a:p>
            <a:pPr marL="285750" indent="-285750">
              <a:buFont typeface="Wingdings" panose="05000000000000000000" pitchFamily="2" charset="2"/>
              <a:buChar char="v"/>
            </a:pPr>
            <a:r>
              <a:rPr lang="en-US" dirty="0" err="1" smtClean="0"/>
              <a:t>filter_input</a:t>
            </a:r>
            <a:r>
              <a:rPr lang="en-US" dirty="0"/>
              <a:t>( INPUT_POST, '</a:t>
            </a:r>
            <a:r>
              <a:rPr lang="en-US" dirty="0" err="1"/>
              <a:t>myinput</a:t>
            </a:r>
            <a:r>
              <a:rPr lang="en-US" dirty="0"/>
              <a:t>', </a:t>
            </a:r>
            <a:r>
              <a:rPr lang="en-US" dirty="0">
                <a:solidFill>
                  <a:srgbClr val="FF0000"/>
                </a:solidFill>
              </a:rPr>
              <a:t>FILTER_VALIDATE_BOOLEAN</a:t>
            </a:r>
            <a:r>
              <a:rPr lang="en-US" dirty="0"/>
              <a:t>) </a:t>
            </a:r>
          </a:p>
          <a:p>
            <a:pPr marL="742950" lvl="1" indent="-285750">
              <a:buFont typeface="Wingdings" panose="05000000000000000000" pitchFamily="2" charset="2"/>
              <a:buChar char="q"/>
            </a:pPr>
            <a:r>
              <a:rPr lang="el-GR" dirty="0" smtClean="0"/>
              <a:t>επιστρέφει </a:t>
            </a:r>
            <a:r>
              <a:rPr lang="en-US" b="1" dirty="0"/>
              <a:t>true</a:t>
            </a:r>
            <a:r>
              <a:rPr lang="en-US" dirty="0"/>
              <a:t> </a:t>
            </a:r>
            <a:r>
              <a:rPr lang="el-GR" dirty="0"/>
              <a:t>αν η τιμή της μεταβλητής είναι "1", "</a:t>
            </a:r>
            <a:r>
              <a:rPr lang="en-US" dirty="0"/>
              <a:t>true", "on" </a:t>
            </a:r>
            <a:r>
              <a:rPr lang="el-GR" dirty="0"/>
              <a:t>ή "</a:t>
            </a:r>
            <a:r>
              <a:rPr lang="en-US" dirty="0"/>
              <a:t>yes", </a:t>
            </a:r>
            <a:r>
              <a:rPr lang="el-GR" dirty="0"/>
              <a:t>αλλιώς </a:t>
            </a:r>
            <a:r>
              <a:rPr lang="en-US" dirty="0"/>
              <a:t>false</a:t>
            </a:r>
          </a:p>
          <a:p>
            <a:pPr marL="285750" indent="-285750">
              <a:buFont typeface="Wingdings" panose="05000000000000000000" pitchFamily="2" charset="2"/>
              <a:buChar char="v"/>
            </a:pPr>
            <a:r>
              <a:rPr lang="en-US" dirty="0" err="1" smtClean="0"/>
              <a:t>filter_input</a:t>
            </a:r>
            <a:r>
              <a:rPr lang="en-US" dirty="0"/>
              <a:t>( INPUT_POST, '</a:t>
            </a:r>
            <a:r>
              <a:rPr lang="en-US" dirty="0" err="1"/>
              <a:t>myinput</a:t>
            </a:r>
            <a:r>
              <a:rPr lang="en-US" dirty="0"/>
              <a:t>', </a:t>
            </a:r>
            <a:r>
              <a:rPr lang="en-US" dirty="0">
                <a:solidFill>
                  <a:srgbClr val="FF0000"/>
                </a:solidFill>
              </a:rPr>
              <a:t>FILTER_VALIDATE_EMAIL</a:t>
            </a:r>
            <a:r>
              <a:rPr lang="en-US" dirty="0"/>
              <a:t>)</a:t>
            </a:r>
          </a:p>
          <a:p>
            <a:pPr marL="742950" lvl="1" indent="-285750">
              <a:buFont typeface="Wingdings" panose="05000000000000000000" pitchFamily="2" charset="2"/>
              <a:buChar char="q"/>
            </a:pPr>
            <a:r>
              <a:rPr lang="el-GR" dirty="0" smtClean="0"/>
              <a:t>επιστρέφει </a:t>
            </a:r>
            <a:r>
              <a:rPr lang="en-US" b="1" dirty="0"/>
              <a:t>false</a:t>
            </a:r>
            <a:r>
              <a:rPr lang="en-US" dirty="0"/>
              <a:t> </a:t>
            </a:r>
            <a:r>
              <a:rPr lang="el-GR" dirty="0"/>
              <a:t>αν αυτό που στάλθηκε δεν μοιάζει με </a:t>
            </a:r>
            <a:r>
              <a:rPr lang="en-US" dirty="0"/>
              <a:t>email </a:t>
            </a:r>
          </a:p>
          <a:p>
            <a:pPr marL="285750" indent="-285750">
              <a:buFont typeface="Wingdings" panose="05000000000000000000" pitchFamily="2" charset="2"/>
              <a:buChar char="v"/>
            </a:pPr>
            <a:r>
              <a:rPr lang="en-US" dirty="0" err="1" smtClean="0"/>
              <a:t>filter_input</a:t>
            </a:r>
            <a:r>
              <a:rPr lang="en-US" dirty="0"/>
              <a:t>( INPUT_POST, '</a:t>
            </a:r>
            <a:r>
              <a:rPr lang="en-US" dirty="0" err="1"/>
              <a:t>myinput</a:t>
            </a:r>
            <a:r>
              <a:rPr lang="en-US" dirty="0"/>
              <a:t>', </a:t>
            </a:r>
            <a:r>
              <a:rPr lang="en-US" dirty="0">
                <a:solidFill>
                  <a:srgbClr val="FF0000"/>
                </a:solidFill>
              </a:rPr>
              <a:t>FILTER_VALIDATE_INT</a:t>
            </a:r>
            <a:r>
              <a:rPr lang="en-US" dirty="0"/>
              <a:t>)</a:t>
            </a:r>
          </a:p>
          <a:p>
            <a:pPr marL="742950" lvl="1" indent="-285750">
              <a:buFont typeface="Wingdings" panose="05000000000000000000" pitchFamily="2" charset="2"/>
              <a:buChar char="q"/>
            </a:pPr>
            <a:r>
              <a:rPr lang="el-GR" dirty="0" smtClean="0"/>
              <a:t>επιστρέφει </a:t>
            </a:r>
            <a:r>
              <a:rPr lang="en-US" b="1" dirty="0"/>
              <a:t>false</a:t>
            </a:r>
            <a:r>
              <a:rPr lang="en-US" dirty="0"/>
              <a:t> </a:t>
            </a:r>
            <a:r>
              <a:rPr lang="el-GR" dirty="0"/>
              <a:t>αν αυτό που στάλθηκε δεν είναι ακέραιος</a:t>
            </a:r>
          </a:p>
          <a:p>
            <a:pPr marL="742950" lvl="1" indent="-285750">
              <a:buFont typeface="Wingdings" panose="05000000000000000000" pitchFamily="2" charset="2"/>
              <a:buChar char="q"/>
            </a:pPr>
            <a:r>
              <a:rPr lang="el-GR" dirty="0" smtClean="0"/>
              <a:t>για </a:t>
            </a:r>
            <a:r>
              <a:rPr lang="el-GR" dirty="0"/>
              <a:t>έλεγχο ακεραίου σε κάποια όρια, π.χ. 1 ως 10, βάζουμε και 4η παράμετρο:</a:t>
            </a:r>
          </a:p>
          <a:p>
            <a:pPr lvl="2"/>
            <a:r>
              <a:rPr lang="el-GR" dirty="0" smtClean="0"/>
              <a:t>$</a:t>
            </a:r>
            <a:r>
              <a:rPr lang="en-US" dirty="0"/>
              <a:t>options = array(); </a:t>
            </a:r>
          </a:p>
          <a:p>
            <a:pPr lvl="2"/>
            <a:r>
              <a:rPr lang="en-US" dirty="0" smtClean="0"/>
              <a:t>$</a:t>
            </a:r>
            <a:r>
              <a:rPr lang="en-US" dirty="0"/>
              <a:t>options['options']['</a:t>
            </a:r>
            <a:r>
              <a:rPr lang="en-US" dirty="0" err="1"/>
              <a:t>min_range</a:t>
            </a:r>
            <a:r>
              <a:rPr lang="en-US" dirty="0"/>
              <a:t>'] = 1; </a:t>
            </a:r>
          </a:p>
          <a:p>
            <a:pPr lvl="2"/>
            <a:r>
              <a:rPr lang="en-US" dirty="0" smtClean="0"/>
              <a:t>$</a:t>
            </a:r>
            <a:r>
              <a:rPr lang="en-US" dirty="0"/>
              <a:t>options['options']['</a:t>
            </a:r>
            <a:r>
              <a:rPr lang="en-US" dirty="0" err="1"/>
              <a:t>max_range</a:t>
            </a:r>
            <a:r>
              <a:rPr lang="en-US" dirty="0"/>
              <a:t>'] = 10;</a:t>
            </a:r>
          </a:p>
          <a:p>
            <a:pPr lvl="2"/>
            <a:r>
              <a:rPr lang="en-US" dirty="0" smtClean="0"/>
              <a:t>$</a:t>
            </a:r>
            <a:r>
              <a:rPr lang="en-US" dirty="0"/>
              <a:t>result = </a:t>
            </a:r>
            <a:r>
              <a:rPr lang="en-US" dirty="0" err="1"/>
              <a:t>filter_input</a:t>
            </a:r>
            <a:r>
              <a:rPr lang="en-US" dirty="0"/>
              <a:t>( INPUT_POST, '</a:t>
            </a:r>
            <a:r>
              <a:rPr lang="en-US" dirty="0" err="1"/>
              <a:t>myinput</a:t>
            </a:r>
            <a:r>
              <a:rPr lang="en-US" dirty="0"/>
              <a:t>', FILTER_VALIDATE_INT, </a:t>
            </a:r>
            <a:r>
              <a:rPr lang="en-US" dirty="0">
                <a:solidFill>
                  <a:srgbClr val="0000FF"/>
                </a:solidFill>
              </a:rPr>
              <a:t>$options</a:t>
            </a:r>
            <a:r>
              <a:rPr lang="en-US" dirty="0"/>
              <a:t>)</a:t>
            </a:r>
          </a:p>
          <a:p>
            <a:pPr marL="285750" indent="-285750">
              <a:buFont typeface="Wingdings" panose="05000000000000000000" pitchFamily="2" charset="2"/>
              <a:buChar char="v"/>
            </a:pPr>
            <a:r>
              <a:rPr lang="en-US" dirty="0" err="1" smtClean="0"/>
              <a:t>filter_input</a:t>
            </a:r>
            <a:r>
              <a:rPr lang="en-US" dirty="0"/>
              <a:t>( INPUT_POST, '</a:t>
            </a:r>
            <a:r>
              <a:rPr lang="en-US" dirty="0" err="1"/>
              <a:t>myinput</a:t>
            </a:r>
            <a:r>
              <a:rPr lang="en-US" dirty="0"/>
              <a:t>', </a:t>
            </a:r>
            <a:r>
              <a:rPr lang="en-US" dirty="0">
                <a:solidFill>
                  <a:srgbClr val="FF0000"/>
                </a:solidFill>
              </a:rPr>
              <a:t>FILTER_VALIDATE_REGEXP</a:t>
            </a:r>
            <a:r>
              <a:rPr lang="en-US" dirty="0"/>
              <a:t>, $options)</a:t>
            </a:r>
          </a:p>
          <a:p>
            <a:pPr marL="742950" lvl="1" indent="-285750">
              <a:buFont typeface="Wingdings" panose="05000000000000000000" pitchFamily="2" charset="2"/>
              <a:buChar char="q"/>
            </a:pPr>
            <a:r>
              <a:rPr lang="el-GR" dirty="0" smtClean="0"/>
              <a:t>επιστρέφει </a:t>
            </a:r>
            <a:r>
              <a:rPr lang="en-US" dirty="0"/>
              <a:t>true </a:t>
            </a:r>
            <a:r>
              <a:rPr lang="el-GR" dirty="0"/>
              <a:t>αν αυτό που στάλθηκε ταιριάζει με το </a:t>
            </a:r>
            <a:r>
              <a:rPr lang="en-US" dirty="0"/>
              <a:t>regular expression </a:t>
            </a:r>
            <a:r>
              <a:rPr lang="el-GR" dirty="0"/>
              <a:t>της 4ης παραμέτρου</a:t>
            </a:r>
          </a:p>
          <a:p>
            <a:pPr marL="285750" indent="-285750">
              <a:buFont typeface="Wingdings" panose="05000000000000000000" pitchFamily="2" charset="2"/>
              <a:buChar char="v"/>
            </a:pPr>
            <a:r>
              <a:rPr lang="el-GR" dirty="0" smtClean="0"/>
              <a:t>Άλλα </a:t>
            </a:r>
            <a:r>
              <a:rPr lang="el-GR" dirty="0"/>
              <a:t>φίλτρα:</a:t>
            </a:r>
          </a:p>
          <a:p>
            <a:pPr marL="742950" lvl="1" indent="-285750">
              <a:buFont typeface="Wingdings" panose="05000000000000000000" pitchFamily="2" charset="2"/>
              <a:buChar char="q"/>
            </a:pPr>
            <a:r>
              <a:rPr lang="en-US" dirty="0" smtClean="0">
                <a:solidFill>
                  <a:srgbClr val="FF0000"/>
                </a:solidFill>
              </a:rPr>
              <a:t>FILTER_VALIDATE_FLOAT</a:t>
            </a:r>
            <a:r>
              <a:rPr lang="en-US" dirty="0" smtClean="0"/>
              <a:t>  </a:t>
            </a:r>
            <a:r>
              <a:rPr lang="el-GR" dirty="0"/>
              <a:t>για έλεγχο δεκαδικών αριθμών</a:t>
            </a:r>
          </a:p>
          <a:p>
            <a:pPr marL="742950" lvl="1" indent="-285750">
              <a:buFont typeface="Wingdings" panose="05000000000000000000" pitchFamily="2" charset="2"/>
              <a:buChar char="q"/>
            </a:pPr>
            <a:r>
              <a:rPr lang="en-US" dirty="0" smtClean="0">
                <a:solidFill>
                  <a:srgbClr val="FF0000"/>
                </a:solidFill>
              </a:rPr>
              <a:t>FILTER_VALIDATE_IP </a:t>
            </a:r>
            <a:r>
              <a:rPr lang="en-US" dirty="0" smtClean="0"/>
              <a:t> </a:t>
            </a:r>
            <a:r>
              <a:rPr lang="el-GR" dirty="0"/>
              <a:t>για έλεγχο διευθύνσεων </a:t>
            </a:r>
            <a:r>
              <a:rPr lang="en-US" dirty="0" err="1"/>
              <a:t>ip</a:t>
            </a:r>
            <a:endParaRPr lang="en-US" dirty="0"/>
          </a:p>
          <a:p>
            <a:pPr marL="742950" lvl="1" indent="-285750">
              <a:buFont typeface="Wingdings" panose="05000000000000000000" pitchFamily="2" charset="2"/>
              <a:buChar char="q"/>
            </a:pPr>
            <a:r>
              <a:rPr lang="en-US" dirty="0" smtClean="0">
                <a:solidFill>
                  <a:srgbClr val="FF0000"/>
                </a:solidFill>
              </a:rPr>
              <a:t>FILTER_VALIDATE_URL</a:t>
            </a:r>
            <a:r>
              <a:rPr lang="en-US" dirty="0" smtClean="0"/>
              <a:t>  </a:t>
            </a:r>
            <a:r>
              <a:rPr lang="el-GR" dirty="0"/>
              <a:t>για έλεγχο </a:t>
            </a:r>
            <a:r>
              <a:rPr lang="en-US" dirty="0"/>
              <a:t>URL</a:t>
            </a:r>
          </a:p>
          <a:p>
            <a:pPr marL="285750" indent="-285750">
              <a:buFont typeface="Wingdings" panose="05000000000000000000" pitchFamily="2" charset="2"/>
              <a:buChar char="v"/>
            </a:pPr>
            <a:r>
              <a:rPr lang="el-GR" b="1" dirty="0" smtClean="0"/>
              <a:t>Περισσότερα </a:t>
            </a:r>
            <a:r>
              <a:rPr lang="el-GR" b="1" dirty="0"/>
              <a:t>εδώ:  </a:t>
            </a:r>
            <a:r>
              <a:rPr lang="en-US" dirty="0">
                <a:hlinkClick r:id="rId7"/>
              </a:rPr>
              <a:t>http://</a:t>
            </a:r>
            <a:r>
              <a:rPr lang="en-US" dirty="0" smtClean="0">
                <a:hlinkClick r:id="rId7"/>
              </a:rPr>
              <a:t>www.php.net/manual/en/filter.filters.validate.php</a:t>
            </a:r>
            <a:r>
              <a:rPr lang="en-US" dirty="0" smtClean="0"/>
              <a:t> </a:t>
            </a:r>
            <a:endParaRPr lang="en-US" dirty="0"/>
          </a:p>
        </p:txBody>
      </p:sp>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6144121"/>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393586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21320"/>
            <a:ext cx="8507413" cy="787400"/>
          </a:xfrm>
        </p:spPr>
        <p:txBody>
          <a:bodyPr>
            <a:normAutofit fontScale="90000"/>
          </a:bodyPr>
          <a:lstStyle/>
          <a:p>
            <a:r>
              <a:rPr lang="en-US" dirty="0"/>
              <a:t>The Stateless Web (Cookies &amp; Sessions)</a:t>
            </a:r>
            <a:endParaRPr lang="el-GR" dirty="0"/>
          </a:p>
        </p:txBody>
      </p:sp>
      <p:sp>
        <p:nvSpPr>
          <p:cNvPr id="2" name="Ορθογώνιο 1"/>
          <p:cNvSpPr/>
          <p:nvPr>
            <p:custDataLst>
              <p:tags r:id="rId3"/>
            </p:custDataLst>
          </p:nvPr>
        </p:nvSpPr>
        <p:spPr>
          <a:xfrm>
            <a:off x="138906" y="1181869"/>
            <a:ext cx="9144000" cy="4770537"/>
          </a:xfrm>
          <a:prstGeom prst="rect">
            <a:avLst/>
          </a:prstGeom>
        </p:spPr>
        <p:txBody>
          <a:bodyPr wrap="square">
            <a:spAutoFit/>
          </a:bodyPr>
          <a:lstStyle/>
          <a:p>
            <a:pPr marL="285750" lvl="0" indent="-285750">
              <a:buFont typeface="Wingdings" panose="05000000000000000000" pitchFamily="2" charset="2"/>
              <a:buChar char="v"/>
            </a:pPr>
            <a:r>
              <a:rPr lang="el-GR" sz="1600" dirty="0"/>
              <a:t>Οι </a:t>
            </a:r>
            <a:r>
              <a:rPr lang="en-US" sz="1600" dirty="0"/>
              <a:t>web servers</a:t>
            </a:r>
            <a:r>
              <a:rPr lang="el-GR" sz="1600" dirty="0"/>
              <a:t>, βάσει </a:t>
            </a:r>
            <a:r>
              <a:rPr lang="en-US" sz="1600" dirty="0"/>
              <a:t>http</a:t>
            </a:r>
            <a:r>
              <a:rPr lang="el-GR" sz="1600" dirty="0"/>
              <a:t>, δεν γνωρίζουν ποιος είναι ο </a:t>
            </a:r>
            <a:r>
              <a:rPr lang="en-US" sz="1600" dirty="0"/>
              <a:t>client </a:t>
            </a:r>
            <a:r>
              <a:rPr lang="el-GR" sz="1600" dirty="0"/>
              <a:t>που εξυπηρετούν!</a:t>
            </a:r>
          </a:p>
          <a:p>
            <a:pPr marL="742950" lvl="1" indent="-285750">
              <a:buFont typeface="Wingdings" panose="05000000000000000000" pitchFamily="2" charset="2"/>
              <a:buChar char="q"/>
            </a:pPr>
            <a:r>
              <a:rPr lang="el-GR" sz="1600" dirty="0"/>
              <a:t>Δεν έχουν "μνήμη" για να θυμούνται την κατάσταση επικοινωνίας με δεδομένο χρήστη. Μόλις του στείλουν τη σελίδα, ξεχνούν τα πάντα </a:t>
            </a:r>
            <a:r>
              <a:rPr lang="el-GR" sz="1600" dirty="0" err="1"/>
              <a:t>γι</a:t>
            </a:r>
            <a:r>
              <a:rPr lang="el-GR" sz="1600" dirty="0"/>
              <a:t> αυτόν!</a:t>
            </a:r>
          </a:p>
          <a:p>
            <a:pPr marL="285750" lvl="0" indent="-285750">
              <a:buFont typeface="Wingdings" panose="05000000000000000000" pitchFamily="2" charset="2"/>
              <a:buChar char="v"/>
            </a:pPr>
            <a:r>
              <a:rPr lang="el-GR" sz="1600" dirty="0"/>
              <a:t>Υπάρχουν πολλές περιπτώσεις που θέλουμε να γνωρίσουμε ποιος είναι ο </a:t>
            </a:r>
            <a:r>
              <a:rPr lang="en-US" sz="1600" dirty="0"/>
              <a:t>client</a:t>
            </a:r>
            <a:r>
              <a:rPr lang="el-GR" sz="1600" dirty="0"/>
              <a:t> (ή όπως λέμε γενικότερα "να διατηρούμε κατάσταση" - </a:t>
            </a:r>
            <a:r>
              <a:rPr lang="en-US" sz="1600" dirty="0"/>
              <a:t>state maintenance</a:t>
            </a:r>
            <a:r>
              <a:rPr lang="el-GR" sz="1600" dirty="0"/>
              <a:t>):</a:t>
            </a:r>
          </a:p>
          <a:p>
            <a:pPr marL="742950" lvl="1" indent="-285750">
              <a:buFont typeface="Wingdings" panose="05000000000000000000" pitchFamily="2" charset="2"/>
              <a:buChar char="q"/>
            </a:pPr>
            <a:r>
              <a:rPr lang="el-GR" sz="1600" b="1" dirty="0"/>
              <a:t>στην ίδια συνεδρία</a:t>
            </a:r>
            <a:r>
              <a:rPr lang="el-GR" sz="1600" dirty="0"/>
              <a:t>: π.χ. για να επιτρέψουμε στον </a:t>
            </a:r>
            <a:r>
              <a:rPr lang="el-GR" sz="1600" dirty="0" err="1"/>
              <a:t>client</a:t>
            </a:r>
            <a:r>
              <a:rPr lang="el-GR" sz="1600" dirty="0"/>
              <a:t> να "βάλει" διάφορα προϊόντα στο ηλεκτρονικό καλάθι αγορών και κάποια στιγμή να τον οδηγήσουμε στο "ταμείο"</a:t>
            </a:r>
          </a:p>
          <a:p>
            <a:pPr marL="742950" lvl="1" indent="-285750">
              <a:buFont typeface="Wingdings" panose="05000000000000000000" pitchFamily="2" charset="2"/>
              <a:buChar char="q"/>
            </a:pPr>
            <a:r>
              <a:rPr lang="el-GR" sz="1600" b="1" dirty="0"/>
              <a:t>σε διαφορετική συνεδρία</a:t>
            </a:r>
            <a:r>
              <a:rPr lang="el-GR" sz="1600" dirty="0"/>
              <a:t>: π.χ. για αντιληφθούμε ότι ο </a:t>
            </a:r>
            <a:r>
              <a:rPr lang="el-GR" sz="1600" dirty="0" err="1"/>
              <a:t>client</a:t>
            </a:r>
            <a:r>
              <a:rPr lang="el-GR" sz="1600" dirty="0"/>
              <a:t> είναι κάποιος που έχει ξανά επισκεφθεί το </a:t>
            </a:r>
            <a:r>
              <a:rPr lang="el-GR" sz="1600" dirty="0" err="1"/>
              <a:t>site</a:t>
            </a:r>
            <a:r>
              <a:rPr lang="el-GR" sz="1600" dirty="0"/>
              <a:t> μας και να τον "χειριστούμε" με ιδιαίτερο τρόπο (π.χ. να του προβάλουμε </a:t>
            </a:r>
            <a:r>
              <a:rPr lang="el-GR" sz="1600" dirty="0" smtClean="0"/>
              <a:t>εξατομικευμένη</a:t>
            </a:r>
            <a:r>
              <a:rPr lang="en-US" sz="1600" dirty="0" smtClean="0"/>
              <a:t> </a:t>
            </a:r>
            <a:r>
              <a:rPr lang="el-GR" sz="1600" dirty="0" smtClean="0"/>
              <a:t>/</a:t>
            </a:r>
            <a:r>
              <a:rPr lang="en-US" sz="1600" dirty="0" smtClean="0"/>
              <a:t> </a:t>
            </a:r>
            <a:r>
              <a:rPr lang="el-GR" sz="1600" dirty="0" smtClean="0"/>
              <a:t>στοχευμένη </a:t>
            </a:r>
            <a:r>
              <a:rPr lang="el-GR" sz="1600" dirty="0"/>
              <a:t>διαφήμιση)</a:t>
            </a:r>
          </a:p>
          <a:p>
            <a:pPr marL="285750" lvl="0" indent="-285750">
              <a:buFont typeface="Wingdings" panose="05000000000000000000" pitchFamily="2" charset="2"/>
              <a:buChar char="v"/>
            </a:pPr>
            <a:r>
              <a:rPr lang="el-GR" sz="1600" dirty="0"/>
              <a:t>Υπάρχουν </a:t>
            </a:r>
            <a:r>
              <a:rPr lang="el-GR" sz="1600" u="sng" dirty="0"/>
              <a:t>δύο τρόποι</a:t>
            </a:r>
            <a:r>
              <a:rPr lang="el-GR" sz="1600" dirty="0"/>
              <a:t> για να υλοποιήσουμε "</a:t>
            </a:r>
            <a:r>
              <a:rPr lang="en-US" sz="1600" dirty="0"/>
              <a:t>state</a:t>
            </a:r>
            <a:r>
              <a:rPr lang="el-GR" sz="1600" dirty="0"/>
              <a:t>" σε </a:t>
            </a:r>
            <a:r>
              <a:rPr lang="en-US" sz="1600" dirty="0"/>
              <a:t>web sites</a:t>
            </a:r>
            <a:r>
              <a:rPr lang="el-GR" sz="1600" dirty="0"/>
              <a:t>:</a:t>
            </a:r>
          </a:p>
          <a:p>
            <a:pPr marL="742950" lvl="1" indent="-285750">
              <a:buFont typeface="Wingdings" panose="05000000000000000000" pitchFamily="2" charset="2"/>
              <a:buChar char="q"/>
            </a:pPr>
            <a:r>
              <a:rPr lang="el-GR" sz="1600" b="1" dirty="0"/>
              <a:t>με </a:t>
            </a:r>
            <a:r>
              <a:rPr lang="el-GR" sz="1600" b="1" dirty="0" err="1"/>
              <a:t>cookies</a:t>
            </a:r>
            <a:r>
              <a:rPr lang="el-GR" sz="1600" dirty="0"/>
              <a:t>: ο </a:t>
            </a:r>
            <a:r>
              <a:rPr lang="el-GR" sz="1600" dirty="0" err="1"/>
              <a:t>server</a:t>
            </a:r>
            <a:r>
              <a:rPr lang="el-GR" sz="1600" dirty="0"/>
              <a:t> τοποθετεί στον Η/Υ του πελάτη ένα μικρό αρχείο με πληροφορίες και στο εξής όταν ο </a:t>
            </a:r>
            <a:r>
              <a:rPr lang="el-GR" sz="1600" dirty="0" err="1"/>
              <a:t>browser</a:t>
            </a:r>
            <a:r>
              <a:rPr lang="el-GR" sz="1600" dirty="0"/>
              <a:t> ζητά κάτι από τον </a:t>
            </a:r>
            <a:r>
              <a:rPr lang="el-GR" sz="1600" dirty="0" err="1"/>
              <a:t>server</a:t>
            </a:r>
            <a:r>
              <a:rPr lang="el-GR" sz="1600" dirty="0"/>
              <a:t>, του στέλνει και το </a:t>
            </a:r>
            <a:r>
              <a:rPr lang="el-GR" sz="1600" dirty="0" err="1"/>
              <a:t>cookie</a:t>
            </a:r>
            <a:endParaRPr lang="el-GR" sz="1600" dirty="0"/>
          </a:p>
          <a:p>
            <a:pPr marL="742950" lvl="1" indent="-285750">
              <a:buFont typeface="Wingdings" panose="05000000000000000000" pitchFamily="2" charset="2"/>
              <a:buChar char="q"/>
            </a:pPr>
            <a:r>
              <a:rPr lang="el-GR" sz="1600" b="1" dirty="0"/>
              <a:t>με </a:t>
            </a:r>
            <a:r>
              <a:rPr lang="el-GR" sz="1600" b="1" dirty="0" err="1"/>
              <a:t>session</a:t>
            </a:r>
            <a:r>
              <a:rPr lang="el-GR" sz="1600" dirty="0"/>
              <a:t>: ορίζεται μοναδικός κωδικός για κάθε </a:t>
            </a:r>
            <a:r>
              <a:rPr lang="en-US" sz="1600" dirty="0"/>
              <a:t>client</a:t>
            </a:r>
            <a:r>
              <a:rPr lang="el-GR" sz="1600" dirty="0"/>
              <a:t> (με </a:t>
            </a:r>
            <a:r>
              <a:rPr lang="el-GR" sz="1600" dirty="0" err="1"/>
              <a:t>cookie</a:t>
            </a:r>
            <a:r>
              <a:rPr lang="el-GR" sz="1600" dirty="0"/>
              <a:t> ή παράμετρο στο </a:t>
            </a:r>
            <a:r>
              <a:rPr lang="en-US" sz="1600" dirty="0"/>
              <a:t>URL</a:t>
            </a:r>
            <a:r>
              <a:rPr lang="el-GR" sz="1600" dirty="0"/>
              <a:t>) και με βάση αυτόν ορίζεται στην </a:t>
            </a:r>
            <a:r>
              <a:rPr lang="en-US" sz="1600" dirty="0" err="1"/>
              <a:t>php</a:t>
            </a:r>
            <a:r>
              <a:rPr lang="en-US" sz="1600" dirty="0"/>
              <a:t> </a:t>
            </a:r>
            <a:r>
              <a:rPr lang="el-GR" sz="1600" dirty="0"/>
              <a:t>πίνακας παραμέτρων για αυτόν τον </a:t>
            </a:r>
            <a:r>
              <a:rPr lang="en-US" sz="1600" dirty="0"/>
              <a:t>client</a:t>
            </a:r>
            <a:r>
              <a:rPr lang="el-GR" sz="1600" dirty="0"/>
              <a:t>. </a:t>
            </a:r>
          </a:p>
          <a:p>
            <a:pPr marL="742950" lvl="1" indent="-285750">
              <a:buFont typeface="Wingdings" panose="05000000000000000000" pitchFamily="2" charset="2"/>
              <a:buChar char="q"/>
            </a:pPr>
            <a:r>
              <a:rPr lang="el-GR" sz="1600" dirty="0"/>
              <a:t>Το </a:t>
            </a:r>
            <a:r>
              <a:rPr lang="el-GR" sz="1600" dirty="0" err="1"/>
              <a:t>state</a:t>
            </a:r>
            <a:r>
              <a:rPr lang="el-GR" sz="1600" dirty="0"/>
              <a:t> </a:t>
            </a:r>
            <a:r>
              <a:rPr lang="el-GR" sz="1600" dirty="0" err="1"/>
              <a:t>maintenance</a:t>
            </a:r>
            <a:r>
              <a:rPr lang="el-GR" sz="1600" dirty="0"/>
              <a:t> με μεταφορά πληροφορίας μεταξύ σελίδων με φόρμες, δεν είναι πρακτικό</a:t>
            </a:r>
          </a:p>
          <a:p>
            <a:pPr marL="285750" lvl="0" indent="-285750">
              <a:buFont typeface="Wingdings" panose="05000000000000000000" pitchFamily="2" charset="2"/>
              <a:buChar char="v"/>
            </a:pPr>
            <a:r>
              <a:rPr lang="el-GR" sz="1600" dirty="0"/>
              <a:t>Τα </a:t>
            </a:r>
            <a:r>
              <a:rPr lang="en-US" sz="1600" dirty="0"/>
              <a:t>cookies</a:t>
            </a:r>
            <a:r>
              <a:rPr lang="el-GR" sz="1600" dirty="0"/>
              <a:t> απαιτούν ρυθμίσεις αποδοχής στην πλευρά του </a:t>
            </a:r>
            <a:r>
              <a:rPr lang="en-US" sz="1600" dirty="0"/>
              <a:t>browser </a:t>
            </a:r>
            <a:r>
              <a:rPr lang="el-GR" sz="1600" dirty="0"/>
              <a:t>(</a:t>
            </a:r>
            <a:r>
              <a:rPr lang="en-US" sz="1600" dirty="0"/>
              <a:t>by default </a:t>
            </a:r>
            <a:r>
              <a:rPr lang="el-GR" sz="1600" dirty="0"/>
              <a:t>γίνονται δεκτά). Αν δεν γίνονται αποδεκτά οι δυνατότητες είναι μηδαμινές!</a:t>
            </a:r>
          </a:p>
          <a:p>
            <a:pPr marL="742950" lvl="1" indent="-285750">
              <a:buFont typeface="Wingdings" panose="05000000000000000000" pitchFamily="2" charset="2"/>
              <a:buChar char="q"/>
            </a:pPr>
            <a:r>
              <a:rPr lang="el-GR" sz="1600" dirty="0"/>
              <a:t>Για πολύπλοκο "</a:t>
            </a:r>
            <a:r>
              <a:rPr lang="en-US" sz="1600" dirty="0"/>
              <a:t>state maintenance</a:t>
            </a:r>
            <a:r>
              <a:rPr lang="el-GR" sz="1600" dirty="0"/>
              <a:t>" χρησιμοποιούνται </a:t>
            </a:r>
            <a:r>
              <a:rPr lang="en-US" sz="1600" dirty="0"/>
              <a:t>sessions </a:t>
            </a:r>
            <a:r>
              <a:rPr lang="el-GR" sz="1600" u="sng" dirty="0"/>
              <a:t>και</a:t>
            </a:r>
            <a:r>
              <a:rPr lang="el-GR" sz="1600" dirty="0"/>
              <a:t> </a:t>
            </a:r>
            <a:r>
              <a:rPr lang="en-US" sz="1600" dirty="0"/>
              <a:t>databases</a:t>
            </a:r>
            <a:r>
              <a:rPr lang="el-GR" sz="1600" dirty="0" smtClean="0"/>
              <a:t>.</a:t>
            </a:r>
            <a:endParaRPr lang="el-GR" sz="1600" dirty="0"/>
          </a:p>
        </p:txBody>
      </p:sp>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5989677"/>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403208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21320"/>
            <a:ext cx="8507413" cy="787400"/>
          </a:xfrm>
        </p:spPr>
        <p:txBody>
          <a:bodyPr>
            <a:normAutofit fontScale="90000"/>
          </a:bodyPr>
          <a:lstStyle/>
          <a:p>
            <a:r>
              <a:rPr lang="en-US" dirty="0" smtClean="0"/>
              <a:t>PHP Cookies</a:t>
            </a:r>
            <a:br>
              <a:rPr lang="en-US" dirty="0" smtClean="0"/>
            </a:br>
            <a:r>
              <a:rPr lang="el-GR" sz="3100" dirty="0" smtClean="0"/>
              <a:t>Τι </a:t>
            </a:r>
            <a:r>
              <a:rPr lang="el-GR" sz="3100" dirty="0"/>
              <a:t>είναι; Πώς τα φτιάχνω</a:t>
            </a:r>
            <a:r>
              <a:rPr lang="el-GR" sz="3100" dirty="0" smtClean="0"/>
              <a:t>;</a:t>
            </a:r>
            <a:endParaRPr lang="el-GR" dirty="0" smtClean="0"/>
          </a:p>
        </p:txBody>
      </p:sp>
      <p:sp>
        <p:nvSpPr>
          <p:cNvPr id="2" name="Ορθογώνιο 1"/>
          <p:cNvSpPr/>
          <p:nvPr>
            <p:custDataLst>
              <p:tags r:id="rId3"/>
            </p:custDataLst>
          </p:nvPr>
        </p:nvSpPr>
        <p:spPr>
          <a:xfrm>
            <a:off x="35941" y="1180879"/>
            <a:ext cx="8964612" cy="4801314"/>
          </a:xfrm>
          <a:prstGeom prst="rect">
            <a:avLst/>
          </a:prstGeom>
        </p:spPr>
        <p:txBody>
          <a:bodyPr wrap="square">
            <a:spAutoFit/>
          </a:bodyPr>
          <a:lstStyle/>
          <a:p>
            <a:pPr marL="285750" indent="-285750">
              <a:buFont typeface="Wingdings" panose="05000000000000000000" pitchFamily="2" charset="2"/>
              <a:buChar char="v"/>
            </a:pPr>
            <a:r>
              <a:rPr lang="el-GR" dirty="0" smtClean="0"/>
              <a:t>Το </a:t>
            </a:r>
            <a:r>
              <a:rPr lang="el-GR" b="1" dirty="0" err="1"/>
              <a:t>cookie</a:t>
            </a:r>
            <a:r>
              <a:rPr lang="el-GR" dirty="0"/>
              <a:t> είναι ένα μικρού μεγέθους αρχείο κειμένου που ο </a:t>
            </a:r>
            <a:r>
              <a:rPr lang="el-GR" dirty="0" err="1"/>
              <a:t>server</a:t>
            </a:r>
            <a:r>
              <a:rPr lang="el-GR" dirty="0"/>
              <a:t> μπορεί να τοποθετήσει στον υπολογιστή του </a:t>
            </a:r>
            <a:r>
              <a:rPr lang="el-GR" dirty="0" err="1"/>
              <a:t>client</a:t>
            </a:r>
            <a:r>
              <a:rPr lang="el-GR" dirty="0"/>
              <a:t>, εφόσον ο δεύτερος το επιτρέπει (υπάρχει κατάλληλη ρύθμιση στους </a:t>
            </a:r>
            <a:r>
              <a:rPr lang="el-GR" dirty="0" err="1"/>
              <a:t>browsers</a:t>
            </a:r>
            <a:r>
              <a:rPr lang="el-GR" dirty="0"/>
              <a:t>). </a:t>
            </a:r>
          </a:p>
          <a:p>
            <a:pPr marL="742950" lvl="1" indent="-285750">
              <a:buFont typeface="Wingdings" panose="05000000000000000000" pitchFamily="2" charset="2"/>
              <a:buChar char="q"/>
            </a:pPr>
            <a:r>
              <a:rPr lang="el-GR" dirty="0" smtClean="0"/>
              <a:t>Μετά </a:t>
            </a:r>
            <a:r>
              <a:rPr lang="el-GR" dirty="0"/>
              <a:t>την τοποθέτηση του </a:t>
            </a:r>
            <a:r>
              <a:rPr lang="el-GR" dirty="0" err="1"/>
              <a:t>cookie</a:t>
            </a:r>
            <a:r>
              <a:rPr lang="el-GR" dirty="0"/>
              <a:t>, κάθε φορά που ο </a:t>
            </a:r>
            <a:r>
              <a:rPr lang="el-GR" dirty="0" err="1"/>
              <a:t>browser</a:t>
            </a:r>
            <a:r>
              <a:rPr lang="el-GR" dirty="0"/>
              <a:t> ζητά σελίδα από τον ίδιο </a:t>
            </a:r>
            <a:r>
              <a:rPr lang="el-GR" dirty="0" err="1"/>
              <a:t>server</a:t>
            </a:r>
            <a:r>
              <a:rPr lang="el-GR" dirty="0"/>
              <a:t>, του στέλνει μαζί και το </a:t>
            </a:r>
            <a:r>
              <a:rPr lang="el-GR" dirty="0" err="1"/>
              <a:t>cookie</a:t>
            </a:r>
            <a:r>
              <a:rPr lang="el-GR" dirty="0"/>
              <a:t>.</a:t>
            </a:r>
          </a:p>
          <a:p>
            <a:pPr marL="742950" lvl="1" indent="-285750">
              <a:buFont typeface="Wingdings" panose="05000000000000000000" pitchFamily="2" charset="2"/>
              <a:buChar char="q"/>
            </a:pPr>
            <a:r>
              <a:rPr lang="el-GR" dirty="0" smtClean="0"/>
              <a:t>Το </a:t>
            </a:r>
            <a:r>
              <a:rPr lang="el-GR" dirty="0" err="1"/>
              <a:t>cookie</a:t>
            </a:r>
            <a:r>
              <a:rPr lang="el-GR" dirty="0"/>
              <a:t> περιέχει μικρό αριθμό παραμέτρων και έχει ημερομηνία λήξης.</a:t>
            </a:r>
          </a:p>
          <a:p>
            <a:pPr marL="742950" lvl="1" indent="-285750">
              <a:buFont typeface="Wingdings" panose="05000000000000000000" pitchFamily="2" charset="2"/>
              <a:buChar char="q"/>
            </a:pPr>
            <a:r>
              <a:rPr lang="el-GR" dirty="0" smtClean="0"/>
              <a:t>Μέσω </a:t>
            </a:r>
            <a:r>
              <a:rPr lang="el-GR" dirty="0"/>
              <a:t>του </a:t>
            </a:r>
            <a:r>
              <a:rPr lang="el-GR" dirty="0" err="1"/>
              <a:t>cookie</a:t>
            </a:r>
            <a:r>
              <a:rPr lang="el-GR" dirty="0"/>
              <a:t> ο </a:t>
            </a:r>
            <a:r>
              <a:rPr lang="el-GR" dirty="0" err="1"/>
              <a:t>server</a:t>
            </a:r>
            <a:r>
              <a:rPr lang="el-GR" dirty="0"/>
              <a:t> "γνωρίζει" ή καλύτερα "ξεχωρίζει" με ποιον "συνομιλεί".</a:t>
            </a:r>
          </a:p>
          <a:p>
            <a:pPr marL="285750" indent="-285750">
              <a:buFont typeface="Wingdings" panose="05000000000000000000" pitchFamily="2" charset="2"/>
              <a:buChar char="v"/>
            </a:pPr>
            <a:r>
              <a:rPr lang="el-GR" dirty="0" smtClean="0"/>
              <a:t>"</a:t>
            </a:r>
            <a:r>
              <a:rPr lang="el-GR" dirty="0"/>
              <a:t>Βάζουμε" </a:t>
            </a:r>
            <a:r>
              <a:rPr lang="el-GR" dirty="0" err="1"/>
              <a:t>cookie</a:t>
            </a:r>
            <a:r>
              <a:rPr lang="el-GR" dirty="0"/>
              <a:t> με την εντολή:</a:t>
            </a:r>
          </a:p>
          <a:p>
            <a:r>
              <a:rPr lang="en-US" dirty="0" smtClean="0"/>
              <a:t>	</a:t>
            </a:r>
            <a:r>
              <a:rPr lang="el-GR" b="1" dirty="0" err="1" smtClean="0"/>
              <a:t>setcookie</a:t>
            </a:r>
            <a:r>
              <a:rPr lang="el-GR" b="1" dirty="0" smtClean="0"/>
              <a:t>(</a:t>
            </a:r>
            <a:r>
              <a:rPr lang="el-GR" b="1" dirty="0" err="1" smtClean="0"/>
              <a:t>name,value,expire,path,domain,secure,httponly</a:t>
            </a:r>
            <a:r>
              <a:rPr lang="el-GR" b="1" dirty="0"/>
              <a:t>)</a:t>
            </a:r>
          </a:p>
          <a:p>
            <a:pPr marL="742950" lvl="1" indent="-285750">
              <a:buFont typeface="Wingdings" panose="05000000000000000000" pitchFamily="2" charset="2"/>
              <a:buChar char="q"/>
            </a:pPr>
            <a:r>
              <a:rPr lang="el-GR" b="1" dirty="0" smtClean="0"/>
              <a:t>ΠΡΟΣΟΧΗ</a:t>
            </a:r>
            <a:r>
              <a:rPr lang="el-GR" b="1" dirty="0"/>
              <a:t>:</a:t>
            </a:r>
            <a:r>
              <a:rPr lang="el-GR" dirty="0"/>
              <a:t> η γραμμή πρέπει να βρίσκεται ΠΡΙΝ την ετικέτα &lt;</a:t>
            </a:r>
            <a:r>
              <a:rPr lang="el-GR" dirty="0" err="1"/>
              <a:t>html</a:t>
            </a:r>
            <a:r>
              <a:rPr lang="el-GR" dirty="0"/>
              <a:t>&gt;. Συνήθως την βάζουμε στην αρχή του αρχείου.</a:t>
            </a:r>
          </a:p>
          <a:p>
            <a:pPr marL="742950" lvl="1" indent="-285750">
              <a:buFont typeface="Wingdings" panose="05000000000000000000" pitchFamily="2" charset="2"/>
              <a:buChar char="q"/>
            </a:pPr>
            <a:r>
              <a:rPr lang="el-GR" dirty="0" smtClean="0"/>
              <a:t>Όλες </a:t>
            </a:r>
            <a:r>
              <a:rPr lang="el-GR" dirty="0"/>
              <a:t>οι παράμετροι εκτός της </a:t>
            </a:r>
            <a:r>
              <a:rPr lang="el-GR" b="1" dirty="0" err="1"/>
              <a:t>name</a:t>
            </a:r>
            <a:r>
              <a:rPr lang="el-GR" dirty="0"/>
              <a:t> είναι προαιρετικές. Οι δύο τελευταίες είναι </a:t>
            </a:r>
            <a:r>
              <a:rPr lang="el-GR" dirty="0" err="1"/>
              <a:t>boolean</a:t>
            </a:r>
            <a:r>
              <a:rPr lang="el-GR" dirty="0"/>
              <a:t>, η </a:t>
            </a:r>
            <a:r>
              <a:rPr lang="el-GR" b="1" dirty="0" err="1"/>
              <a:t>expire</a:t>
            </a:r>
            <a:r>
              <a:rPr lang="el-GR" dirty="0"/>
              <a:t> ακέραιος και οι υπόλοιπες αλφαριθμητικά.</a:t>
            </a:r>
          </a:p>
          <a:p>
            <a:pPr marL="742950" lvl="1" indent="-285750">
              <a:buFont typeface="Wingdings" panose="05000000000000000000" pitchFamily="2" charset="2"/>
              <a:buChar char="q"/>
            </a:pPr>
            <a:r>
              <a:rPr lang="el-GR" dirty="0" smtClean="0"/>
              <a:t>Αν </a:t>
            </a:r>
            <a:r>
              <a:rPr lang="el-GR" dirty="0"/>
              <a:t>χρειάζεται να παραλείψουμε μια παράμετρο και θέλουμε τις επόμενες, βάζουμε "" (</a:t>
            </a:r>
            <a:r>
              <a:rPr lang="el-GR" dirty="0" err="1"/>
              <a:t>empty</a:t>
            </a:r>
            <a:r>
              <a:rPr lang="el-GR" dirty="0"/>
              <a:t> </a:t>
            </a:r>
            <a:r>
              <a:rPr lang="el-GR" dirty="0" err="1"/>
              <a:t>string</a:t>
            </a:r>
            <a:r>
              <a:rPr lang="el-GR" dirty="0"/>
              <a:t>) στη θέση της παραμέτρου, εκτός της περίπτωσης </a:t>
            </a:r>
            <a:r>
              <a:rPr lang="el-GR" b="1" dirty="0" err="1"/>
              <a:t>expire</a:t>
            </a:r>
            <a:r>
              <a:rPr lang="el-GR" dirty="0"/>
              <a:t> που είναι ακέραιος και εκεί βάζουμε 0 (μηδέν).</a:t>
            </a:r>
          </a:p>
          <a:p>
            <a:pPr marL="742950" lvl="1" indent="-285750">
              <a:buFont typeface="Wingdings" panose="05000000000000000000" pitchFamily="2" charset="2"/>
              <a:buChar char="q"/>
            </a:pPr>
            <a:r>
              <a:rPr lang="el-GR" dirty="0" smtClean="0"/>
              <a:t>Αποφεύγουμε </a:t>
            </a:r>
            <a:r>
              <a:rPr lang="el-GR" dirty="0"/>
              <a:t>να αποθηκεύουμε σε </a:t>
            </a:r>
            <a:r>
              <a:rPr lang="el-GR" dirty="0" err="1"/>
              <a:t>cookies</a:t>
            </a:r>
            <a:r>
              <a:rPr lang="el-GR" dirty="0"/>
              <a:t> ευαίσθητες πληροφορίες (πχ </a:t>
            </a:r>
            <a:r>
              <a:rPr lang="el-GR" dirty="0" err="1"/>
              <a:t>passwords</a:t>
            </a:r>
            <a:r>
              <a:rPr lang="el-GR" dirty="0"/>
              <a:t>)</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4143664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custDataLst>
              <p:tags r:id="rId2"/>
            </p:custDataLst>
          </p:nvPr>
        </p:nvSpPr>
        <p:spPr>
          <a:xfrm>
            <a:off x="457200" y="115888"/>
            <a:ext cx="8507413" cy="787400"/>
          </a:xfrm>
        </p:spPr>
        <p:txBody>
          <a:bodyPr>
            <a:normAutofit fontScale="90000"/>
          </a:bodyPr>
          <a:lstStyle/>
          <a:p>
            <a:r>
              <a:rPr lang="el-GR" dirty="0"/>
              <a:t>Παράμετροι Ορισμού σε </a:t>
            </a:r>
            <a:r>
              <a:rPr lang="en-US" dirty="0" smtClean="0"/>
              <a:t>Cookies</a:t>
            </a:r>
            <a:r>
              <a:rPr lang="en-US" sz="2700" b="0" dirty="0" smtClean="0"/>
              <a:t/>
            </a:r>
            <a:br>
              <a:rPr lang="en-US" sz="2700" b="0" dirty="0" smtClean="0"/>
            </a:br>
            <a:r>
              <a:rPr lang="en-US" sz="2700" b="0" dirty="0" err="1"/>
              <a:t>setcookie</a:t>
            </a:r>
            <a:r>
              <a:rPr lang="el-GR" sz="2700" b="0" dirty="0"/>
              <a:t>(</a:t>
            </a:r>
            <a:r>
              <a:rPr lang="en-US" sz="2700" b="0" dirty="0"/>
              <a:t>name</a:t>
            </a:r>
            <a:r>
              <a:rPr lang="el-GR" sz="2700" b="0" dirty="0"/>
              <a:t>,</a:t>
            </a:r>
            <a:r>
              <a:rPr lang="en-US" sz="2700" b="0" dirty="0"/>
              <a:t>value</a:t>
            </a:r>
            <a:r>
              <a:rPr lang="el-GR" sz="2700" b="0" dirty="0"/>
              <a:t>,</a:t>
            </a:r>
            <a:r>
              <a:rPr lang="en-US" sz="2700" b="0" dirty="0"/>
              <a:t>expire</a:t>
            </a:r>
            <a:r>
              <a:rPr lang="el-GR" sz="2700" b="0" dirty="0"/>
              <a:t>,</a:t>
            </a:r>
            <a:r>
              <a:rPr lang="en-US" sz="2700" b="0" dirty="0"/>
              <a:t>path</a:t>
            </a:r>
            <a:r>
              <a:rPr lang="el-GR" sz="2700" b="0" dirty="0"/>
              <a:t>,</a:t>
            </a:r>
            <a:r>
              <a:rPr lang="en-US" sz="2700" b="0" dirty="0"/>
              <a:t>domain</a:t>
            </a:r>
            <a:r>
              <a:rPr lang="el-GR" sz="2700" b="0" dirty="0"/>
              <a:t>,</a:t>
            </a:r>
            <a:r>
              <a:rPr lang="en-US" sz="2700" b="0" dirty="0"/>
              <a:t>secure</a:t>
            </a:r>
            <a:r>
              <a:rPr lang="el-GR" sz="2700" b="0" dirty="0"/>
              <a:t>,</a:t>
            </a:r>
            <a:r>
              <a:rPr lang="en-US" sz="2700" b="0" dirty="0" err="1"/>
              <a:t>httponly</a:t>
            </a:r>
            <a:r>
              <a:rPr lang="el-GR" sz="2700" b="0" dirty="0" smtClean="0"/>
              <a:t>)</a:t>
            </a:r>
            <a:endParaRPr lang="el-GR" b="0" dirty="0"/>
          </a:p>
        </p:txBody>
      </p:sp>
      <p:sp>
        <p:nvSpPr>
          <p:cNvPr id="3" name="Ορθογώνιο 2"/>
          <p:cNvSpPr/>
          <p:nvPr>
            <p:custDataLst>
              <p:tags r:id="rId3"/>
            </p:custDataLst>
          </p:nvPr>
        </p:nvSpPr>
        <p:spPr>
          <a:xfrm>
            <a:off x="36003" y="1389250"/>
            <a:ext cx="8964488" cy="5078313"/>
          </a:xfrm>
          <a:prstGeom prst="rect">
            <a:avLst/>
          </a:prstGeom>
        </p:spPr>
        <p:txBody>
          <a:bodyPr wrap="square">
            <a:spAutoFit/>
          </a:bodyPr>
          <a:lstStyle/>
          <a:p>
            <a:pPr marL="285750" indent="-285750">
              <a:buFont typeface="Wingdings" panose="05000000000000000000" pitchFamily="2" charset="2"/>
              <a:buChar char="v"/>
            </a:pPr>
            <a:r>
              <a:rPr lang="el-GR" dirty="0" smtClean="0"/>
              <a:t>Οι </a:t>
            </a:r>
            <a:r>
              <a:rPr lang="el-GR" dirty="0"/>
              <a:t>σημαντικότερες παράμετροι είναι:</a:t>
            </a:r>
          </a:p>
          <a:p>
            <a:pPr marL="742950" lvl="1" indent="-285750">
              <a:buFont typeface="Wingdings" panose="05000000000000000000" pitchFamily="2" charset="2"/>
              <a:buChar char="q"/>
            </a:pPr>
            <a:r>
              <a:rPr lang="el-GR" b="1" dirty="0" err="1" smtClean="0"/>
              <a:t>name</a:t>
            </a:r>
            <a:r>
              <a:rPr lang="el-GR" b="1" dirty="0"/>
              <a:t>:</a:t>
            </a:r>
            <a:r>
              <a:rPr lang="el-GR" dirty="0"/>
              <a:t> το όνομα του </a:t>
            </a:r>
            <a:r>
              <a:rPr lang="el-GR" dirty="0" err="1"/>
              <a:t>cookie</a:t>
            </a:r>
            <a:endParaRPr lang="el-GR" dirty="0"/>
          </a:p>
          <a:p>
            <a:pPr marL="742950" lvl="1" indent="-285750">
              <a:buFont typeface="Wingdings" panose="05000000000000000000" pitchFamily="2" charset="2"/>
              <a:buChar char="q"/>
            </a:pPr>
            <a:r>
              <a:rPr lang="el-GR" b="1" dirty="0" err="1" smtClean="0"/>
              <a:t>value</a:t>
            </a:r>
            <a:r>
              <a:rPr lang="el-GR" b="1" dirty="0"/>
              <a:t>:</a:t>
            </a:r>
            <a:r>
              <a:rPr lang="el-GR" dirty="0"/>
              <a:t> η τιμή του </a:t>
            </a:r>
            <a:r>
              <a:rPr lang="el-GR" dirty="0" err="1"/>
              <a:t>cookie</a:t>
            </a:r>
            <a:r>
              <a:rPr lang="el-GR" dirty="0"/>
              <a:t> την οποία και συνήθως θέλουμε να μάθουμε</a:t>
            </a:r>
          </a:p>
          <a:p>
            <a:pPr marL="1200150" lvl="2" indent="-285750">
              <a:buFont typeface="Arial" panose="020B0604020202020204" pitchFamily="34" charset="0"/>
              <a:buChar char="•"/>
            </a:pPr>
            <a:r>
              <a:rPr lang="el-GR" dirty="0" smtClean="0"/>
              <a:t>αν </a:t>
            </a:r>
            <a:r>
              <a:rPr lang="el-GR" dirty="0"/>
              <a:t>η </a:t>
            </a:r>
            <a:r>
              <a:rPr lang="el-GR" b="1" dirty="0" err="1"/>
              <a:t>name</a:t>
            </a:r>
            <a:r>
              <a:rPr lang="el-GR" dirty="0"/>
              <a:t> έχει τιμή '</a:t>
            </a:r>
            <a:r>
              <a:rPr lang="el-GR" dirty="0" err="1"/>
              <a:t>cookiename</a:t>
            </a:r>
            <a:r>
              <a:rPr lang="el-GR" dirty="0"/>
              <a:t>' τότε κάνω ανάκτηση τιμής με </a:t>
            </a:r>
            <a:r>
              <a:rPr lang="el-GR" b="1" dirty="0"/>
              <a:t>$_COOKIE['</a:t>
            </a:r>
            <a:r>
              <a:rPr lang="el-GR" b="1" dirty="0" err="1"/>
              <a:t>cookiename</a:t>
            </a:r>
            <a:r>
              <a:rPr lang="el-GR" b="1" dirty="0"/>
              <a:t>']</a:t>
            </a:r>
          </a:p>
          <a:p>
            <a:pPr marL="742950" lvl="1" indent="-285750">
              <a:buFont typeface="Wingdings" panose="05000000000000000000" pitchFamily="2" charset="2"/>
              <a:buChar char="q"/>
            </a:pPr>
            <a:r>
              <a:rPr lang="el-GR" b="1" dirty="0" err="1" smtClean="0"/>
              <a:t>expire</a:t>
            </a:r>
            <a:r>
              <a:rPr lang="el-GR" b="1" dirty="0"/>
              <a:t>:</a:t>
            </a:r>
            <a:r>
              <a:rPr lang="el-GR" dirty="0"/>
              <a:t> η ημερομηνία λήξης του </a:t>
            </a:r>
            <a:r>
              <a:rPr lang="el-GR" dirty="0" err="1"/>
              <a:t>cookie</a:t>
            </a:r>
            <a:r>
              <a:rPr lang="el-GR" dirty="0"/>
              <a:t> που ορίζεται ως δευτερόλεπτα μετά από δεδομένη ημερομηνία (συνήθως την τρέχουσα) με τον ακόλουθο τρόπο:</a:t>
            </a:r>
          </a:p>
          <a:p>
            <a:r>
              <a:rPr lang="en-US" dirty="0" smtClean="0"/>
              <a:t>	</a:t>
            </a:r>
            <a:r>
              <a:rPr lang="el-GR" dirty="0" smtClean="0"/>
              <a:t>π.χ</a:t>
            </a:r>
            <a:r>
              <a:rPr lang="el-GR" dirty="0"/>
              <a:t>. η δήλωση  </a:t>
            </a:r>
            <a:r>
              <a:rPr lang="el-GR" b="1" dirty="0" err="1"/>
              <a:t>time</a:t>
            </a:r>
            <a:r>
              <a:rPr lang="el-GR" b="1" dirty="0"/>
              <a:t>()+60*60*24*</a:t>
            </a:r>
            <a:r>
              <a:rPr lang="el-GR" b="1" dirty="0">
                <a:solidFill>
                  <a:srgbClr val="0000FF"/>
                </a:solidFill>
              </a:rPr>
              <a:t>30</a:t>
            </a:r>
            <a:r>
              <a:rPr lang="el-GR" dirty="0">
                <a:solidFill>
                  <a:srgbClr val="0000FF"/>
                </a:solidFill>
              </a:rPr>
              <a:t> </a:t>
            </a:r>
            <a:r>
              <a:rPr lang="el-GR" dirty="0"/>
              <a:t>  θα ορίσει ημερομηνία λήξης </a:t>
            </a:r>
            <a:r>
              <a:rPr lang="el-GR" b="1" dirty="0">
                <a:solidFill>
                  <a:srgbClr val="0000FF"/>
                </a:solidFill>
              </a:rPr>
              <a:t>30 μέρες</a:t>
            </a:r>
            <a:r>
              <a:rPr lang="el-GR" dirty="0">
                <a:solidFill>
                  <a:srgbClr val="0000FF"/>
                </a:solidFill>
              </a:rPr>
              <a:t> </a:t>
            </a:r>
            <a:r>
              <a:rPr lang="el-GR" dirty="0"/>
              <a:t>μετά </a:t>
            </a:r>
            <a:r>
              <a:rPr lang="en-US" dirty="0" smtClean="0"/>
              <a:t>	</a:t>
            </a:r>
            <a:r>
              <a:rPr lang="el-GR" dirty="0" smtClean="0"/>
              <a:t>την </a:t>
            </a:r>
            <a:r>
              <a:rPr lang="el-GR" dirty="0"/>
              <a:t>τρέχουσα ημερομηνία (η </a:t>
            </a:r>
            <a:r>
              <a:rPr lang="el-GR" b="1" dirty="0" err="1"/>
              <a:t>time</a:t>
            </a:r>
            <a:r>
              <a:rPr lang="el-GR" b="1" dirty="0"/>
              <a:t>()</a:t>
            </a:r>
            <a:r>
              <a:rPr lang="el-GR" dirty="0"/>
              <a:t> επιστρέφει την τρέχουσα ημερομηνία ενώ το </a:t>
            </a:r>
            <a:r>
              <a:rPr lang="en-US" dirty="0" smtClean="0"/>
              <a:t>	</a:t>
            </a:r>
            <a:r>
              <a:rPr lang="el-GR" dirty="0" smtClean="0"/>
              <a:t>γινόμενο </a:t>
            </a:r>
            <a:r>
              <a:rPr lang="el-GR" dirty="0"/>
              <a:t>που ακολουθεί μετατρέπει τις 30 μέρες σε δευτερόλεπτα)</a:t>
            </a:r>
          </a:p>
          <a:p>
            <a:pPr marL="742950" lvl="1" indent="-285750">
              <a:buFont typeface="Wingdings" panose="05000000000000000000" pitchFamily="2" charset="2"/>
              <a:buChar char="q"/>
            </a:pPr>
            <a:r>
              <a:rPr lang="el-GR" b="1" dirty="0" err="1" smtClean="0"/>
              <a:t>secure</a:t>
            </a:r>
            <a:r>
              <a:rPr lang="el-GR" b="1" dirty="0"/>
              <a:t>:</a:t>
            </a:r>
            <a:r>
              <a:rPr lang="el-GR" dirty="0"/>
              <a:t> εάν </a:t>
            </a:r>
            <a:r>
              <a:rPr lang="el-GR" b="1" dirty="0" err="1"/>
              <a:t>true</a:t>
            </a:r>
            <a:r>
              <a:rPr lang="el-GR" dirty="0"/>
              <a:t> το </a:t>
            </a:r>
            <a:r>
              <a:rPr lang="el-GR" dirty="0" err="1"/>
              <a:t>cookie</a:t>
            </a:r>
            <a:r>
              <a:rPr lang="el-GR" dirty="0"/>
              <a:t> μεταδίδεται μόνο σε ασφαλείς συνθέσεις (</a:t>
            </a:r>
            <a:r>
              <a:rPr lang="el-GR" dirty="0" err="1"/>
              <a:t>https</a:t>
            </a:r>
            <a:r>
              <a:rPr lang="el-GR" dirty="0"/>
              <a:t>)</a:t>
            </a:r>
          </a:p>
          <a:p>
            <a:pPr marL="742950" lvl="1" indent="-285750">
              <a:buFont typeface="Wingdings" panose="05000000000000000000" pitchFamily="2" charset="2"/>
              <a:buChar char="q"/>
            </a:pPr>
            <a:r>
              <a:rPr lang="el-GR" b="1" dirty="0" err="1" smtClean="0"/>
              <a:t>httponly</a:t>
            </a:r>
            <a:r>
              <a:rPr lang="el-GR" b="1" dirty="0"/>
              <a:t>:</a:t>
            </a:r>
            <a:r>
              <a:rPr lang="el-GR" dirty="0"/>
              <a:t> εάν </a:t>
            </a:r>
            <a:r>
              <a:rPr lang="el-GR" b="1" dirty="0" err="1"/>
              <a:t>true</a:t>
            </a:r>
            <a:r>
              <a:rPr lang="el-GR" b="1" dirty="0"/>
              <a:t> </a:t>
            </a:r>
            <a:r>
              <a:rPr lang="el-GR" dirty="0"/>
              <a:t>αποτρέπει την ανάγνωση του </a:t>
            </a:r>
            <a:r>
              <a:rPr lang="el-GR" dirty="0" err="1"/>
              <a:t>cookie</a:t>
            </a:r>
            <a:r>
              <a:rPr lang="el-GR" dirty="0"/>
              <a:t> από </a:t>
            </a:r>
          </a:p>
          <a:p>
            <a:r>
              <a:rPr lang="en-US" dirty="0" smtClean="0"/>
              <a:t>	</a:t>
            </a:r>
            <a:r>
              <a:rPr lang="el-GR" dirty="0" err="1" smtClean="0"/>
              <a:t>JavaScripts</a:t>
            </a:r>
            <a:r>
              <a:rPr lang="el-GR" dirty="0" smtClean="0"/>
              <a:t> </a:t>
            </a:r>
            <a:r>
              <a:rPr lang="el-GR" dirty="0"/>
              <a:t>(για ασφάλεια) </a:t>
            </a:r>
          </a:p>
          <a:p>
            <a:pPr marL="285750" indent="-285750">
              <a:buFont typeface="Wingdings" panose="05000000000000000000" pitchFamily="2" charset="2"/>
              <a:buChar char="v"/>
            </a:pPr>
            <a:r>
              <a:rPr lang="el-GR" b="1" dirty="0" smtClean="0"/>
              <a:t>Παράδειγμα </a:t>
            </a:r>
            <a:r>
              <a:rPr lang="el-GR" b="1" dirty="0"/>
              <a:t>ορισμού </a:t>
            </a:r>
            <a:r>
              <a:rPr lang="el-GR" b="1" dirty="0" err="1"/>
              <a:t>cookie</a:t>
            </a:r>
            <a:r>
              <a:rPr lang="el-GR" b="1" dirty="0"/>
              <a:t>:</a:t>
            </a:r>
          </a:p>
          <a:p>
            <a:r>
              <a:rPr lang="en-US" b="1" dirty="0" smtClean="0"/>
              <a:t>	</a:t>
            </a:r>
            <a:r>
              <a:rPr lang="el-GR" b="1" dirty="0" smtClean="0"/>
              <a:t>&lt;?</a:t>
            </a:r>
            <a:r>
              <a:rPr lang="el-GR" b="1" dirty="0" err="1"/>
              <a:t>php</a:t>
            </a:r>
            <a:endParaRPr lang="el-GR" b="1" dirty="0"/>
          </a:p>
          <a:p>
            <a:r>
              <a:rPr lang="en-US" b="1" dirty="0" smtClean="0"/>
              <a:t>	</a:t>
            </a:r>
            <a:r>
              <a:rPr lang="el-GR" b="1" dirty="0"/>
              <a:t>	$</a:t>
            </a:r>
            <a:r>
              <a:rPr lang="el-GR" b="1" dirty="0" err="1"/>
              <a:t>expire</a:t>
            </a:r>
            <a:r>
              <a:rPr lang="el-GR" b="1" dirty="0"/>
              <a:t>=</a:t>
            </a:r>
            <a:r>
              <a:rPr lang="el-GR" b="1" dirty="0" err="1"/>
              <a:t>time</a:t>
            </a:r>
            <a:r>
              <a:rPr lang="el-GR" b="1" dirty="0"/>
              <a:t>()+60*60*24*30;</a:t>
            </a:r>
          </a:p>
          <a:p>
            <a:r>
              <a:rPr lang="en-US" b="1" dirty="0" smtClean="0"/>
              <a:t>	</a:t>
            </a:r>
            <a:r>
              <a:rPr lang="el-GR" b="1" dirty="0"/>
              <a:t>	</a:t>
            </a:r>
            <a:r>
              <a:rPr lang="el-GR" b="1" dirty="0" err="1"/>
              <a:t>setcookie</a:t>
            </a:r>
            <a:r>
              <a:rPr lang="el-GR" b="1" dirty="0"/>
              <a:t>("</a:t>
            </a:r>
            <a:r>
              <a:rPr lang="el-GR" b="1" dirty="0" err="1"/>
              <a:t>user</a:t>
            </a:r>
            <a:r>
              <a:rPr lang="el-GR" b="1" dirty="0"/>
              <a:t>", "</a:t>
            </a:r>
            <a:r>
              <a:rPr lang="el-GR" b="1" dirty="0" err="1"/>
              <a:t>Fotis</a:t>
            </a:r>
            <a:r>
              <a:rPr lang="el-GR" b="1" dirty="0"/>
              <a:t> </a:t>
            </a:r>
            <a:r>
              <a:rPr lang="el-GR" b="1" dirty="0" err="1"/>
              <a:t>Kokkoras</a:t>
            </a:r>
            <a:r>
              <a:rPr lang="el-GR" b="1" dirty="0"/>
              <a:t>", $</a:t>
            </a:r>
            <a:r>
              <a:rPr lang="el-GR" b="1" dirty="0" err="1"/>
              <a:t>expire</a:t>
            </a:r>
            <a:r>
              <a:rPr lang="el-GR" b="1" dirty="0" smtClean="0"/>
              <a:t>);</a:t>
            </a:r>
            <a:endParaRPr lang="en-US" b="1" dirty="0" smtClean="0"/>
          </a:p>
          <a:p>
            <a:r>
              <a:rPr lang="en-US" b="1" dirty="0" smtClean="0"/>
              <a:t>	?&gt;</a:t>
            </a:r>
            <a:endParaRPr lang="el-GR" b="1" dirty="0"/>
          </a:p>
        </p:txBody>
      </p:sp>
      <p:pic>
        <p:nvPicPr>
          <p:cNvPr id="4" name="Εικόνα 3" descr="εικόνα "/>
          <p:cNvPicPr>
            <a:picLocks noChangeAspect="1"/>
          </p:cNvPicPr>
          <p:nvPr/>
        </p:nvPicPr>
        <p:blipFill>
          <a:blip r:embed="rId8"/>
          <a:stretch>
            <a:fillRect/>
          </a:stretch>
        </p:blipFill>
        <p:spPr>
          <a:xfrm>
            <a:off x="6900611" y="4788770"/>
            <a:ext cx="2060627" cy="1304657"/>
          </a:xfrm>
          <a:prstGeom prst="rect">
            <a:avLst/>
          </a:prstGeom>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2956355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n-US" dirty="0"/>
              <a:t>...</a:t>
            </a:r>
            <a:r>
              <a:rPr lang="el-GR" dirty="0"/>
              <a:t>περισσότερα για </a:t>
            </a:r>
            <a:r>
              <a:rPr lang="en-US" dirty="0"/>
              <a:t>Cookies</a:t>
            </a:r>
            <a:endParaRPr lang="el-GR" dirty="0"/>
          </a:p>
        </p:txBody>
      </p:sp>
      <p:sp>
        <p:nvSpPr>
          <p:cNvPr id="2" name="Ορθογώνιο 1"/>
          <p:cNvSpPr/>
          <p:nvPr>
            <p:custDataLst>
              <p:tags r:id="rId3"/>
            </p:custDataLst>
          </p:nvPr>
        </p:nvSpPr>
        <p:spPr>
          <a:xfrm>
            <a:off x="323527" y="697896"/>
            <a:ext cx="8641085" cy="4401205"/>
          </a:xfrm>
          <a:prstGeom prst="rect">
            <a:avLst/>
          </a:prstGeom>
        </p:spPr>
        <p:txBody>
          <a:bodyPr wrap="square">
            <a:spAutoFit/>
          </a:bodyPr>
          <a:lstStyle/>
          <a:p>
            <a:pPr marL="285750" lvl="0" indent="-285750">
              <a:buFont typeface="Wingdings" panose="05000000000000000000" pitchFamily="2" charset="2"/>
              <a:buChar char="v"/>
            </a:pPr>
            <a:r>
              <a:rPr lang="el-GR" sz="1400" b="1" dirty="0"/>
              <a:t>Διαγραφή </a:t>
            </a:r>
            <a:r>
              <a:rPr lang="en-US" sz="1400" b="1" dirty="0"/>
              <a:t>cookie</a:t>
            </a:r>
            <a:r>
              <a:rPr lang="el-GR" sz="1400" dirty="0"/>
              <a:t>: γίνεται </a:t>
            </a:r>
            <a:r>
              <a:rPr lang="el-GR" sz="1400" u="sng" dirty="0"/>
              <a:t>έμμεσα</a:t>
            </a:r>
            <a:r>
              <a:rPr lang="el-GR" sz="1400" dirty="0"/>
              <a:t>, ορίζοντας ημερομηνία λήξης στο παρελθόν και εξαναγκάζοντας έτσι τον </a:t>
            </a:r>
            <a:r>
              <a:rPr lang="en-US" sz="1400" dirty="0"/>
              <a:t>browser </a:t>
            </a:r>
            <a:r>
              <a:rPr lang="el-GR" sz="1400" dirty="0"/>
              <a:t>να διαγράψει το </a:t>
            </a:r>
            <a:r>
              <a:rPr lang="en-US" sz="1400" dirty="0"/>
              <a:t>cookie</a:t>
            </a:r>
            <a:r>
              <a:rPr lang="el-GR" sz="1400" dirty="0"/>
              <a:t>.</a:t>
            </a:r>
          </a:p>
          <a:p>
            <a:r>
              <a:rPr lang="en-US" sz="1400" b="1" dirty="0" smtClean="0"/>
              <a:t>	&lt;?</a:t>
            </a:r>
            <a:r>
              <a:rPr lang="en-US" sz="1400" b="1" dirty="0" err="1" smtClean="0"/>
              <a:t>php</a:t>
            </a:r>
            <a:r>
              <a:rPr lang="en-US" sz="1400" b="1" dirty="0" smtClean="0"/>
              <a:t>        // </a:t>
            </a:r>
            <a:r>
              <a:rPr lang="en-US" sz="1400" b="1" dirty="0"/>
              <a:t>set the expiration date to one hour ago</a:t>
            </a:r>
            <a:endParaRPr lang="el-GR" sz="1400" b="1" dirty="0"/>
          </a:p>
          <a:p>
            <a:r>
              <a:rPr lang="en-US" sz="1400" b="1" dirty="0"/>
              <a:t>		</a:t>
            </a:r>
            <a:r>
              <a:rPr lang="en-US" sz="1400" b="1" dirty="0" err="1"/>
              <a:t>setcookie</a:t>
            </a:r>
            <a:r>
              <a:rPr lang="en-US" sz="1400" b="1" dirty="0"/>
              <a:t> ("</a:t>
            </a:r>
            <a:r>
              <a:rPr lang="en-US" sz="1400" b="1" dirty="0" err="1"/>
              <a:t>TestCookie</a:t>
            </a:r>
            <a:r>
              <a:rPr lang="en-US" sz="1400" b="1" dirty="0"/>
              <a:t>", "", time()-3600);     ?&gt;</a:t>
            </a:r>
            <a:endParaRPr lang="el-GR" sz="1400" b="1" dirty="0"/>
          </a:p>
          <a:p>
            <a:pPr marL="285750" lvl="0" indent="-285750">
              <a:buFont typeface="Wingdings" panose="05000000000000000000" pitchFamily="2" charset="2"/>
              <a:buChar char="v"/>
            </a:pPr>
            <a:r>
              <a:rPr lang="el-GR" sz="1400" dirty="0"/>
              <a:t>Μέσω της παραμέτρου </a:t>
            </a:r>
            <a:r>
              <a:rPr lang="el-GR" sz="1400" b="1" dirty="0" err="1"/>
              <a:t>path</a:t>
            </a:r>
            <a:r>
              <a:rPr lang="el-GR" sz="1400" dirty="0"/>
              <a:t> ορίζουμε τον φάκελο (στο </a:t>
            </a:r>
            <a:r>
              <a:rPr lang="en-US" sz="1400" dirty="0"/>
              <a:t>server</a:t>
            </a:r>
            <a:r>
              <a:rPr lang="el-GR" sz="1400" dirty="0"/>
              <a:t>) μέσα και κάτω από τον οποίο ισχύει το </a:t>
            </a:r>
            <a:r>
              <a:rPr lang="en-US" sz="1400" dirty="0"/>
              <a:t>cookie</a:t>
            </a:r>
            <a:r>
              <a:rPr lang="el-GR" sz="1400" dirty="0"/>
              <a:t>. Αν πχ βάλουμε "/</a:t>
            </a:r>
            <a:r>
              <a:rPr lang="en-US" sz="1400" dirty="0" err="1"/>
              <a:t>myfolder</a:t>
            </a:r>
            <a:r>
              <a:rPr lang="el-GR" sz="1400" dirty="0"/>
              <a:t>" μόνο με σελίδες αυτού του φακέλου και </a:t>
            </a:r>
            <a:r>
              <a:rPr lang="el-GR" sz="1400" dirty="0" err="1"/>
              <a:t>υποφακέλων</a:t>
            </a:r>
            <a:r>
              <a:rPr lang="el-GR" sz="1400" dirty="0"/>
              <a:t> του μπορεί ο </a:t>
            </a:r>
            <a:r>
              <a:rPr lang="en-US" sz="1400" dirty="0"/>
              <a:t>browser </a:t>
            </a:r>
            <a:r>
              <a:rPr lang="el-GR" sz="1400" dirty="0"/>
              <a:t>να στείλει το </a:t>
            </a:r>
            <a:r>
              <a:rPr lang="en-US" sz="1400" dirty="0"/>
              <a:t>cookie</a:t>
            </a:r>
            <a:r>
              <a:rPr lang="el-GR" sz="1400" dirty="0"/>
              <a:t>. Αν βάλουμε "/" τότε ισχύει σε όλο το </a:t>
            </a:r>
            <a:r>
              <a:rPr lang="en-US" sz="1400" dirty="0"/>
              <a:t>domain</a:t>
            </a:r>
            <a:r>
              <a:rPr lang="el-GR" sz="1400" dirty="0"/>
              <a:t>. </a:t>
            </a:r>
          </a:p>
          <a:p>
            <a:pPr marL="285750" lvl="0" indent="-285750">
              <a:buFont typeface="Wingdings" panose="05000000000000000000" pitchFamily="2" charset="2"/>
              <a:buChar char="v"/>
            </a:pPr>
            <a:r>
              <a:rPr lang="el-GR" sz="1400" b="1" dirty="0"/>
              <a:t>Παράδειγμα χρήσης </a:t>
            </a:r>
            <a:r>
              <a:rPr lang="en-US" sz="1400" b="1" dirty="0"/>
              <a:t>cookie</a:t>
            </a:r>
            <a:r>
              <a:rPr lang="el-GR" sz="1400" b="1" dirty="0"/>
              <a:t>:</a:t>
            </a:r>
            <a:endParaRPr lang="el-GR" sz="1400" dirty="0"/>
          </a:p>
          <a:p>
            <a:pPr marL="285750" lvl="0" indent="-285750">
              <a:buFont typeface="Wingdings" panose="05000000000000000000" pitchFamily="2" charset="2"/>
              <a:buChar char="q"/>
            </a:pPr>
            <a:r>
              <a:rPr lang="el-GR" sz="1400" dirty="0"/>
              <a:t>Έστω ότι δίνουμε στον χρήστη δύο επιλογές με μορφή συνδέσμων και θέλουμε σε άλλες σελίδες να θυμόμαστε τι είχε επιλέξει (π.χ. ένα σενάριο επιλογής μεγέθους γραμμάτων)</a:t>
            </a:r>
          </a:p>
          <a:p>
            <a:pPr marL="742950" lvl="1" indent="-285750">
              <a:buFont typeface="Arial" panose="020B0604020202020204" pitchFamily="34" charset="0"/>
              <a:buChar char="•"/>
            </a:pPr>
            <a:r>
              <a:rPr lang="en-US" sz="1400" b="1" dirty="0" err="1"/>
              <a:t>select_style.php?style</a:t>
            </a:r>
            <a:r>
              <a:rPr lang="en-US" sz="1400" b="1" dirty="0"/>
              <a:t>=1 </a:t>
            </a:r>
            <a:r>
              <a:rPr lang="en-US" sz="1400" dirty="0"/>
              <a:t>    </a:t>
            </a:r>
            <a:r>
              <a:rPr lang="el-GR" sz="1400" dirty="0"/>
              <a:t>και</a:t>
            </a:r>
            <a:r>
              <a:rPr lang="en-US" sz="1400" dirty="0"/>
              <a:t>      </a:t>
            </a:r>
            <a:r>
              <a:rPr lang="en-US" sz="1400" b="1" dirty="0" err="1"/>
              <a:t>select_style.php?style</a:t>
            </a:r>
            <a:r>
              <a:rPr lang="en-US" sz="1400" b="1" dirty="0"/>
              <a:t>=2</a:t>
            </a:r>
            <a:endParaRPr lang="el-GR" sz="1400" dirty="0"/>
          </a:p>
          <a:p>
            <a:pPr marL="285750" lvl="0" indent="-285750">
              <a:buFont typeface="Wingdings" panose="05000000000000000000" pitchFamily="2" charset="2"/>
              <a:buChar char="q"/>
            </a:pPr>
            <a:r>
              <a:rPr lang="el-GR" sz="1400" dirty="0"/>
              <a:t>Στο αρχείο </a:t>
            </a:r>
            <a:r>
              <a:rPr lang="en-US" sz="1400" b="1" dirty="0"/>
              <a:t>select</a:t>
            </a:r>
            <a:r>
              <a:rPr lang="el-GR" sz="1400" b="1" dirty="0"/>
              <a:t>_</a:t>
            </a:r>
            <a:r>
              <a:rPr lang="en-US" sz="1400" b="1" dirty="0"/>
              <a:t>style</a:t>
            </a:r>
            <a:r>
              <a:rPr lang="el-GR" sz="1400" b="1" dirty="0"/>
              <a:t>.</a:t>
            </a:r>
            <a:r>
              <a:rPr lang="en-US" sz="1400" b="1" dirty="0" err="1"/>
              <a:t>php</a:t>
            </a:r>
            <a:r>
              <a:rPr lang="el-GR" sz="1400" dirty="0"/>
              <a:t> κάνουμε: </a:t>
            </a:r>
          </a:p>
          <a:p>
            <a:r>
              <a:rPr lang="el-GR" sz="1400" b="1" dirty="0"/>
              <a:t>	&lt;?</a:t>
            </a:r>
            <a:r>
              <a:rPr lang="en-US" sz="1400" b="1" dirty="0" err="1"/>
              <a:t>php</a:t>
            </a:r>
            <a:r>
              <a:rPr lang="en-US" sz="1400" b="1" dirty="0"/>
              <a:t> </a:t>
            </a:r>
            <a:r>
              <a:rPr lang="el-GR" sz="1400" b="1" dirty="0"/>
              <a:t>//αρχικά διαγράφουμε τυχόν παλιά επιλογή βάζοντας </a:t>
            </a:r>
            <a:r>
              <a:rPr lang="en-US" sz="1400" b="1" dirty="0"/>
              <a:t>cookie</a:t>
            </a:r>
            <a:r>
              <a:rPr lang="el-GR" sz="1400" b="1" dirty="0"/>
              <a:t> με λήξη στο παρελθόν</a:t>
            </a:r>
          </a:p>
          <a:p>
            <a:r>
              <a:rPr lang="el-GR" sz="1400" b="1" dirty="0"/>
              <a:t>	 </a:t>
            </a:r>
            <a:r>
              <a:rPr lang="en-US" sz="1400" b="1" dirty="0"/>
              <a:t>if ( </a:t>
            </a:r>
            <a:r>
              <a:rPr lang="en-US" sz="1400" b="1" dirty="0" err="1"/>
              <a:t>isset</a:t>
            </a:r>
            <a:r>
              <a:rPr lang="en-US" sz="1400" b="1" dirty="0"/>
              <a:t>($_COOKIE[</a:t>
            </a:r>
            <a:r>
              <a:rPr lang="en-US" sz="1400" b="1" dirty="0">
                <a:solidFill>
                  <a:srgbClr val="FF0000"/>
                </a:solidFill>
              </a:rPr>
              <a:t>'</a:t>
            </a:r>
            <a:r>
              <a:rPr lang="en-US" sz="1400" b="1" dirty="0" err="1">
                <a:solidFill>
                  <a:srgbClr val="FF0000"/>
                </a:solidFill>
              </a:rPr>
              <a:t>mystyle</a:t>
            </a:r>
            <a:r>
              <a:rPr lang="en-US" sz="1400" b="1" dirty="0"/>
              <a:t>']) ) </a:t>
            </a:r>
            <a:r>
              <a:rPr lang="en-US" sz="1400" b="1" dirty="0" err="1" smtClean="0"/>
              <a:t>setcookie</a:t>
            </a:r>
            <a:r>
              <a:rPr lang="en-US" sz="1400" b="1" dirty="0"/>
              <a:t>("</a:t>
            </a:r>
            <a:r>
              <a:rPr lang="en-US" sz="1400" b="1" dirty="0" err="1">
                <a:solidFill>
                  <a:srgbClr val="FF0000"/>
                </a:solidFill>
              </a:rPr>
              <a:t>mystyle</a:t>
            </a:r>
            <a:r>
              <a:rPr lang="en-US" sz="1400" b="1" dirty="0"/>
              <a:t>", "", time()-3600);</a:t>
            </a:r>
            <a:endParaRPr lang="el-GR" sz="1400" b="1" dirty="0"/>
          </a:p>
          <a:p>
            <a:r>
              <a:rPr lang="en-US" sz="1400" b="1" dirty="0"/>
              <a:t>	 </a:t>
            </a:r>
            <a:r>
              <a:rPr lang="el-GR" sz="1400" b="1" dirty="0"/>
              <a:t>//μετά ορίζουμε σε </a:t>
            </a:r>
            <a:r>
              <a:rPr lang="en-US" sz="1400" b="1" dirty="0"/>
              <a:t>cookie</a:t>
            </a:r>
            <a:r>
              <a:rPr lang="el-GR" sz="1400" b="1" dirty="0"/>
              <a:t> δεδομένης διάρκειας (πχ </a:t>
            </a:r>
            <a:r>
              <a:rPr lang="el-GR" sz="1400" b="1" dirty="0">
                <a:solidFill>
                  <a:srgbClr val="0000FF"/>
                </a:solidFill>
              </a:rPr>
              <a:t>120</a:t>
            </a:r>
            <a:r>
              <a:rPr lang="el-GR" sz="1400" b="1" dirty="0"/>
              <a:t> μέρες), την νέα επιλογή</a:t>
            </a:r>
          </a:p>
          <a:p>
            <a:r>
              <a:rPr lang="el-GR" sz="1400" b="1" dirty="0"/>
              <a:t>	 </a:t>
            </a:r>
            <a:r>
              <a:rPr lang="en-US" sz="1400" b="1" dirty="0"/>
              <a:t>if ( $_GET['style']==2 )  </a:t>
            </a:r>
            <a:r>
              <a:rPr lang="en-US" sz="1400" b="1" dirty="0" err="1"/>
              <a:t>setcookie</a:t>
            </a:r>
            <a:r>
              <a:rPr lang="en-US" sz="1400" b="1" dirty="0"/>
              <a:t>("</a:t>
            </a:r>
            <a:r>
              <a:rPr lang="en-US" sz="1400" b="1" dirty="0" err="1">
                <a:solidFill>
                  <a:srgbClr val="FF0000"/>
                </a:solidFill>
              </a:rPr>
              <a:t>mystyle</a:t>
            </a:r>
            <a:r>
              <a:rPr lang="en-US" sz="1400" b="1" dirty="0"/>
              <a:t>", 2, time()+86400*</a:t>
            </a:r>
            <a:r>
              <a:rPr lang="en-US" sz="1400" b="1" dirty="0">
                <a:solidFill>
                  <a:srgbClr val="0000FF"/>
                </a:solidFill>
              </a:rPr>
              <a:t>120</a:t>
            </a:r>
            <a:r>
              <a:rPr lang="en-US" sz="1400" b="1" dirty="0"/>
              <a:t>);</a:t>
            </a:r>
            <a:endParaRPr lang="el-GR" sz="1400" b="1" dirty="0"/>
          </a:p>
          <a:p>
            <a:r>
              <a:rPr lang="en-US" sz="1400" b="1" dirty="0"/>
              <a:t>	 else  </a:t>
            </a:r>
            <a:r>
              <a:rPr lang="en-US" sz="1400" b="1" dirty="0" err="1"/>
              <a:t>setcookie</a:t>
            </a:r>
            <a:r>
              <a:rPr lang="en-US" sz="1400" b="1" dirty="0"/>
              <a:t>("</a:t>
            </a:r>
            <a:r>
              <a:rPr lang="en-US" sz="1400" b="1" dirty="0" err="1">
                <a:solidFill>
                  <a:srgbClr val="FF0000"/>
                </a:solidFill>
              </a:rPr>
              <a:t>mystyle</a:t>
            </a:r>
            <a:r>
              <a:rPr lang="en-US" sz="1400" b="1" dirty="0"/>
              <a:t>", </a:t>
            </a:r>
            <a:r>
              <a:rPr lang="en-US" sz="1400" b="1" dirty="0">
                <a:solidFill>
                  <a:srgbClr val="0000FF"/>
                </a:solidFill>
              </a:rPr>
              <a:t>1</a:t>
            </a:r>
            <a:r>
              <a:rPr lang="en-US" sz="1400" b="1" dirty="0"/>
              <a:t>, time()+86400*</a:t>
            </a:r>
            <a:r>
              <a:rPr lang="en-US" sz="1400" b="1" dirty="0">
                <a:solidFill>
                  <a:srgbClr val="0000FF"/>
                </a:solidFill>
              </a:rPr>
              <a:t>120</a:t>
            </a:r>
            <a:r>
              <a:rPr lang="en-US" sz="1400" b="1" dirty="0"/>
              <a:t>);</a:t>
            </a:r>
            <a:endParaRPr lang="el-GR" sz="1400" b="1" dirty="0"/>
          </a:p>
          <a:p>
            <a:r>
              <a:rPr lang="en-US" sz="1400" b="1" dirty="0"/>
              <a:t>	 header("Location: </a:t>
            </a:r>
            <a:r>
              <a:rPr lang="en-US" sz="1400" b="1" dirty="0" err="1"/>
              <a:t>somepage.php</a:t>
            </a:r>
            <a:r>
              <a:rPr lang="en-US" sz="1400" b="1" dirty="0"/>
              <a:t>");  // </a:t>
            </a:r>
            <a:r>
              <a:rPr lang="el-GR" sz="1400" b="1" dirty="0"/>
              <a:t>τον ανακατευθύνουμε όπου πρέπει </a:t>
            </a:r>
            <a:r>
              <a:rPr lang="en-US" sz="1400" b="1" dirty="0"/>
              <a:t> ?&gt;</a:t>
            </a:r>
            <a:endParaRPr lang="el-GR" sz="1400" b="1" dirty="0"/>
          </a:p>
          <a:p>
            <a:pPr marL="285750" lvl="0" indent="-285750">
              <a:buFont typeface="Wingdings" panose="05000000000000000000" pitchFamily="2" charset="2"/>
              <a:buChar char="q"/>
            </a:pPr>
            <a:r>
              <a:rPr lang="el-GR" sz="1400" dirty="0"/>
              <a:t>Με βάση το </a:t>
            </a:r>
            <a:r>
              <a:rPr lang="el-GR" sz="1400" b="1" dirty="0"/>
              <a:t>$_</a:t>
            </a:r>
            <a:r>
              <a:rPr lang="en-US" sz="1400" b="1" dirty="0"/>
              <a:t>COOKIE</a:t>
            </a:r>
            <a:r>
              <a:rPr lang="el-GR" sz="1400" b="1" dirty="0"/>
              <a:t>['</a:t>
            </a:r>
            <a:r>
              <a:rPr lang="en-US" sz="1400" b="1" dirty="0" err="1"/>
              <a:t>mystyle</a:t>
            </a:r>
            <a:r>
              <a:rPr lang="el-GR" sz="1400" b="1" dirty="0"/>
              <a:t>']</a:t>
            </a:r>
            <a:r>
              <a:rPr lang="el-GR" sz="1400" dirty="0"/>
              <a:t> αποφασίζουμε τι </a:t>
            </a:r>
            <a:r>
              <a:rPr lang="en-US" sz="1400" dirty="0"/>
              <a:t>CSS </a:t>
            </a:r>
            <a:r>
              <a:rPr lang="el-GR" sz="1400" dirty="0"/>
              <a:t>αρχείο θα δώσουμε στο χρήστη.</a:t>
            </a:r>
          </a:p>
          <a:p>
            <a:endParaRPr lang="el-GR" sz="1400" dirty="0">
              <a:solidFill>
                <a:srgbClr val="0000FF"/>
              </a:solidFill>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355211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sz="3600" dirty="0"/>
              <a:t>Πλεονεκτήματα &amp; Μειονεκτήματα </a:t>
            </a:r>
            <a:r>
              <a:rPr lang="en-US" sz="3600" dirty="0" smtClean="0"/>
              <a:t>Cookies</a:t>
            </a:r>
            <a:endParaRPr lang="el-GR" sz="3600" dirty="0" smtClean="0"/>
          </a:p>
        </p:txBody>
      </p:sp>
      <p:sp>
        <p:nvSpPr>
          <p:cNvPr id="5" name="Ορθογώνιο 4"/>
          <p:cNvSpPr/>
          <p:nvPr>
            <p:custDataLst>
              <p:tags r:id="rId3"/>
            </p:custDataLst>
          </p:nvPr>
        </p:nvSpPr>
        <p:spPr>
          <a:xfrm>
            <a:off x="161763" y="1004781"/>
            <a:ext cx="8712968" cy="5262979"/>
          </a:xfrm>
          <a:prstGeom prst="rect">
            <a:avLst/>
          </a:prstGeom>
        </p:spPr>
        <p:txBody>
          <a:bodyPr wrap="square">
            <a:spAutoFit/>
          </a:bodyPr>
          <a:lstStyle/>
          <a:p>
            <a:pPr marL="285750" indent="-285750">
              <a:buFont typeface="Wingdings" panose="05000000000000000000" pitchFamily="2" charset="2"/>
              <a:buChar char="v"/>
            </a:pPr>
            <a:r>
              <a:rPr lang="el-GR" sz="1600" b="1" dirty="0" smtClean="0"/>
              <a:t>Μειονεκτήματα</a:t>
            </a:r>
            <a:endParaRPr lang="el-GR" sz="1600" b="1" dirty="0"/>
          </a:p>
          <a:p>
            <a:pPr marL="742950" lvl="1" indent="-285750">
              <a:buFont typeface="Wingdings" panose="05000000000000000000" pitchFamily="2" charset="2"/>
              <a:buChar char="q"/>
            </a:pPr>
            <a:r>
              <a:rPr lang="el-GR" sz="1600" dirty="0" smtClean="0"/>
              <a:t>Περιορισμός </a:t>
            </a:r>
            <a:r>
              <a:rPr lang="el-GR" sz="1600" dirty="0"/>
              <a:t>στον αριθμό και το μέγεθος </a:t>
            </a:r>
            <a:r>
              <a:rPr lang="el-GR" sz="1600" dirty="0" err="1"/>
              <a:t>cookies</a:t>
            </a:r>
            <a:r>
              <a:rPr lang="el-GR" sz="1600" dirty="0"/>
              <a:t> ανά </a:t>
            </a:r>
            <a:r>
              <a:rPr lang="el-GR" sz="1600" dirty="0" err="1"/>
              <a:t>domain</a:t>
            </a:r>
            <a:endParaRPr lang="el-GR" sz="1600" dirty="0"/>
          </a:p>
          <a:p>
            <a:pPr marL="1200150" lvl="2" indent="-285750">
              <a:buFont typeface="Arial" panose="020B0604020202020204" pitchFamily="34" charset="0"/>
              <a:buChar char="•"/>
            </a:pPr>
            <a:r>
              <a:rPr lang="el-GR" sz="1600" dirty="0" smtClean="0"/>
              <a:t>για </a:t>
            </a:r>
            <a:r>
              <a:rPr lang="el-GR" sz="1600" dirty="0"/>
              <a:t>αρχές του 2010, περίπου 50 </a:t>
            </a:r>
            <a:r>
              <a:rPr lang="el-GR" sz="1600" dirty="0" err="1"/>
              <a:t>cookies</a:t>
            </a:r>
            <a:r>
              <a:rPr lang="el-GR" sz="1600" dirty="0"/>
              <a:t> ανά </a:t>
            </a:r>
            <a:r>
              <a:rPr lang="el-GR" sz="1600" dirty="0" err="1"/>
              <a:t>domain</a:t>
            </a:r>
            <a:r>
              <a:rPr lang="el-GR" sz="1600" dirty="0"/>
              <a:t>, </a:t>
            </a:r>
            <a:r>
              <a:rPr lang="el-GR" sz="1600" dirty="0" err="1"/>
              <a:t>maximum</a:t>
            </a:r>
            <a:endParaRPr lang="el-GR" sz="1600" dirty="0"/>
          </a:p>
          <a:p>
            <a:pPr marL="1200150" lvl="2" indent="-285750">
              <a:buFont typeface="Arial" panose="020B0604020202020204" pitchFamily="34" charset="0"/>
              <a:buChar char="•"/>
            </a:pPr>
            <a:r>
              <a:rPr lang="el-GR" sz="1600" dirty="0" smtClean="0"/>
              <a:t>νεότεροι </a:t>
            </a:r>
            <a:r>
              <a:rPr lang="el-GR" sz="1600" dirty="0" err="1"/>
              <a:t>browsers</a:t>
            </a:r>
            <a:r>
              <a:rPr lang="el-GR" sz="1600" dirty="0"/>
              <a:t> ανεβάζουν αρκετά αυτό τον αριθμό (π.χ. 180 σε </a:t>
            </a:r>
            <a:r>
              <a:rPr lang="el-GR" sz="1600" dirty="0" err="1"/>
              <a:t>Chrome</a:t>
            </a:r>
            <a:r>
              <a:rPr lang="el-GR" sz="1600" dirty="0"/>
              <a:t> 9)</a:t>
            </a:r>
          </a:p>
          <a:p>
            <a:pPr marL="1200150" lvl="2" indent="-285750">
              <a:buFont typeface="Wingdings" panose="05000000000000000000" pitchFamily="2" charset="2"/>
              <a:buChar char="ü"/>
            </a:pPr>
            <a:r>
              <a:rPr lang="el-GR" sz="1600" dirty="0" smtClean="0"/>
              <a:t>άρα </a:t>
            </a:r>
            <a:r>
              <a:rPr lang="el-GR" sz="1600" dirty="0"/>
              <a:t>δεν πρέπει να γίνεται κατάχρηση των </a:t>
            </a:r>
            <a:r>
              <a:rPr lang="el-GR" sz="1600" dirty="0" err="1"/>
              <a:t>cookies</a:t>
            </a:r>
            <a:r>
              <a:rPr lang="el-GR" sz="1600" dirty="0"/>
              <a:t> γιατί σε παλαιότερους </a:t>
            </a:r>
            <a:r>
              <a:rPr lang="el-GR" sz="1600" dirty="0" err="1"/>
              <a:t>browsers</a:t>
            </a:r>
            <a:r>
              <a:rPr lang="el-GR" sz="1600" dirty="0"/>
              <a:t> </a:t>
            </a:r>
            <a:r>
              <a:rPr lang="el-GR" sz="1600" dirty="0" smtClean="0"/>
              <a:t>μπορεί</a:t>
            </a:r>
            <a:r>
              <a:rPr lang="en-US" sz="1600" dirty="0" smtClean="0"/>
              <a:t> </a:t>
            </a:r>
            <a:r>
              <a:rPr lang="el-GR" sz="1600" dirty="0" smtClean="0"/>
              <a:t>να </a:t>
            </a:r>
            <a:r>
              <a:rPr lang="el-GR" sz="1600" dirty="0"/>
              <a:t>μη γίνουν δεκτά για τεχνικούς λόγους</a:t>
            </a:r>
          </a:p>
          <a:p>
            <a:pPr marL="742950" lvl="1" indent="-285750">
              <a:buFont typeface="Wingdings" panose="05000000000000000000" pitchFamily="2" charset="2"/>
              <a:buChar char="q"/>
            </a:pPr>
            <a:r>
              <a:rPr lang="el-GR" sz="1600" dirty="0" smtClean="0"/>
              <a:t>Ορισμένοι χρήστες μπορεί </a:t>
            </a:r>
            <a:r>
              <a:rPr lang="el-GR" sz="1600" dirty="0"/>
              <a:t>να μην τα έχουν ενεργά</a:t>
            </a:r>
          </a:p>
          <a:p>
            <a:pPr marL="1200150" lvl="2" indent="-285750">
              <a:buFont typeface="Arial" panose="020B0604020202020204" pitchFamily="34" charset="0"/>
              <a:buChar char="•"/>
            </a:pPr>
            <a:r>
              <a:rPr lang="el-GR" sz="1600" dirty="0" smtClean="0"/>
              <a:t>Χρησιμοποιούνται </a:t>
            </a:r>
            <a:r>
              <a:rPr lang="el-GR" sz="1600" dirty="0"/>
              <a:t>από εταιρίες διαφημίσεων για να παρακολουθούν τις </a:t>
            </a:r>
          </a:p>
          <a:p>
            <a:pPr marL="1200150" lvl="2" indent="-285750">
              <a:buFont typeface="Arial" panose="020B0604020202020204" pitchFamily="34" charset="0"/>
              <a:buChar char="•"/>
            </a:pPr>
            <a:r>
              <a:rPr lang="el-GR" sz="1600" dirty="0" smtClean="0"/>
              <a:t>συνήθειες </a:t>
            </a:r>
            <a:r>
              <a:rPr lang="el-GR" sz="1600" dirty="0"/>
              <a:t>των χρηστών.</a:t>
            </a:r>
          </a:p>
          <a:p>
            <a:pPr marL="1200150" lvl="2" indent="-285750">
              <a:buFont typeface="Wingdings" panose="05000000000000000000" pitchFamily="2" charset="2"/>
              <a:buChar char="ü"/>
            </a:pPr>
            <a:r>
              <a:rPr lang="el-GR" sz="1600" dirty="0" smtClean="0"/>
              <a:t>H </a:t>
            </a:r>
            <a:r>
              <a:rPr lang="el-GR" sz="1600" dirty="0" err="1"/>
              <a:t>Google</a:t>
            </a:r>
            <a:r>
              <a:rPr lang="el-GR" sz="1600" dirty="0"/>
              <a:t>, με το "σερβίρει" διαφήμιση (και </a:t>
            </a:r>
            <a:r>
              <a:rPr lang="el-GR" sz="1600" dirty="0" err="1"/>
              <a:t>cookies</a:t>
            </a:r>
            <a:r>
              <a:rPr lang="el-GR" sz="1600" dirty="0"/>
              <a:t>) στην πλειοψηφία των </a:t>
            </a:r>
            <a:r>
              <a:rPr lang="el-GR" sz="1600" dirty="0" err="1"/>
              <a:t>sites</a:t>
            </a:r>
            <a:r>
              <a:rPr lang="el-GR" sz="1600" dirty="0"/>
              <a:t>, μπορεί </a:t>
            </a:r>
          </a:p>
          <a:p>
            <a:pPr lvl="2"/>
            <a:r>
              <a:rPr lang="el-GR" sz="1600" dirty="0"/>
              <a:t>να βλέπει σε τι </a:t>
            </a:r>
            <a:r>
              <a:rPr lang="el-GR" sz="1600" dirty="0" err="1"/>
              <a:t>sites</a:t>
            </a:r>
            <a:r>
              <a:rPr lang="el-GR" sz="1600" dirty="0"/>
              <a:t> συχνάζουμε. Έτσι είναι σε θέση να μας στέλνει εξατομικευμένη διαφήμιση!</a:t>
            </a:r>
          </a:p>
          <a:p>
            <a:pPr marL="742950" lvl="1" indent="-285750">
              <a:buFont typeface="Wingdings" panose="05000000000000000000" pitchFamily="2" charset="2"/>
              <a:buChar char="q"/>
            </a:pPr>
            <a:r>
              <a:rPr lang="el-GR" sz="1600" b="1" dirty="0" smtClean="0">
                <a:solidFill>
                  <a:srgbClr val="FF0000"/>
                </a:solidFill>
              </a:rPr>
              <a:t>Δεν </a:t>
            </a:r>
            <a:r>
              <a:rPr lang="el-GR" sz="1600" b="1" dirty="0">
                <a:solidFill>
                  <a:srgbClr val="FF0000"/>
                </a:solidFill>
              </a:rPr>
              <a:t>είναι κατάλληλα για την αποθήκευση ευαίσθητων πληροφοριών γιατί αποθηκεύονται ως κείμενο στο δίσκο</a:t>
            </a:r>
          </a:p>
          <a:p>
            <a:pPr marL="285750" indent="-285750">
              <a:buFont typeface="Wingdings" panose="05000000000000000000" pitchFamily="2" charset="2"/>
              <a:buChar char="v"/>
            </a:pPr>
            <a:r>
              <a:rPr lang="el-GR" sz="1600" b="1" dirty="0" smtClean="0"/>
              <a:t>Πλεονεκτήματα</a:t>
            </a:r>
            <a:endParaRPr lang="el-GR" sz="1600" b="1" dirty="0"/>
          </a:p>
          <a:p>
            <a:pPr marL="742950" lvl="1" indent="-285750">
              <a:buFont typeface="Wingdings" panose="05000000000000000000" pitchFamily="2" charset="2"/>
              <a:buChar char="q"/>
            </a:pPr>
            <a:r>
              <a:rPr lang="el-GR" sz="1600" dirty="0" smtClean="0"/>
              <a:t>Στο </a:t>
            </a:r>
            <a:r>
              <a:rPr lang="el-GR" sz="1600" dirty="0" err="1"/>
              <a:t>cookie</a:t>
            </a:r>
            <a:r>
              <a:rPr lang="el-GR" sz="1600" dirty="0"/>
              <a:t> που έχει δημιουργήσει κάποιο </a:t>
            </a:r>
            <a:r>
              <a:rPr lang="el-GR" sz="1600" dirty="0" err="1"/>
              <a:t>site</a:t>
            </a:r>
            <a:r>
              <a:rPr lang="el-GR" sz="1600" dirty="0"/>
              <a:t> δεν μπορούν να έχουν </a:t>
            </a:r>
          </a:p>
          <a:p>
            <a:pPr lvl="1"/>
            <a:r>
              <a:rPr lang="el-GR" sz="1600" dirty="0" smtClean="0"/>
              <a:t>	πρόσβαση </a:t>
            </a:r>
            <a:r>
              <a:rPr lang="el-GR" sz="1600" dirty="0"/>
              <a:t>άλλα </a:t>
            </a:r>
            <a:r>
              <a:rPr lang="el-GR" sz="1600" dirty="0" err="1"/>
              <a:t>sites</a:t>
            </a:r>
            <a:endParaRPr lang="el-GR" sz="1600" dirty="0"/>
          </a:p>
          <a:p>
            <a:pPr marL="742950" lvl="1" indent="-285750">
              <a:buFont typeface="Wingdings" panose="05000000000000000000" pitchFamily="2" charset="2"/>
              <a:buChar char="q"/>
            </a:pPr>
            <a:r>
              <a:rPr lang="el-GR" sz="1600" dirty="0" smtClean="0"/>
              <a:t>Η </a:t>
            </a:r>
            <a:r>
              <a:rPr lang="el-GR" sz="1600" dirty="0"/>
              <a:t>διάρκεια ζωής της πληροφορίας καθορίζεται από τον προγραμματιστή και μπορεί να είναι μεγάλη</a:t>
            </a:r>
          </a:p>
          <a:p>
            <a:pPr marL="285750" indent="-285750">
              <a:buFont typeface="Wingdings" panose="05000000000000000000" pitchFamily="2" charset="2"/>
              <a:buChar char="v"/>
            </a:pPr>
            <a:r>
              <a:rPr lang="el-GR" sz="1600" b="1" dirty="0" smtClean="0"/>
              <a:t>HTML5 </a:t>
            </a:r>
            <a:r>
              <a:rPr lang="el-GR" sz="1600" b="1" dirty="0"/>
              <a:t>Web </a:t>
            </a:r>
            <a:r>
              <a:rPr lang="el-GR" sz="1600" b="1" dirty="0" err="1"/>
              <a:t>Storage</a:t>
            </a:r>
            <a:r>
              <a:rPr lang="el-GR" sz="1600" b="1" dirty="0"/>
              <a:t>:</a:t>
            </a:r>
            <a:r>
              <a:rPr lang="el-GR" sz="1600" dirty="0"/>
              <a:t> εξέλιξη των </a:t>
            </a:r>
            <a:r>
              <a:rPr lang="el-GR" sz="1600" dirty="0" err="1"/>
              <a:t>cookies</a:t>
            </a:r>
            <a:r>
              <a:rPr lang="el-GR" sz="1600" dirty="0"/>
              <a:t>, &gt;5ΜΒ χώρος, η πληροφορία αποστέλλεται μόνο όταν ζητηθεί, περισσότερη ασφάλεια και ταχύτητα.</a:t>
            </a:r>
          </a:p>
        </p:txBody>
      </p:sp>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6140847"/>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1869517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n-US" dirty="0"/>
              <a:t>PHP Sessions</a:t>
            </a:r>
            <a:r>
              <a:rPr lang="el-GR" dirty="0"/>
              <a:t>    1/2</a:t>
            </a:r>
            <a:endParaRPr lang="el-GR" dirty="0" smtClean="0"/>
          </a:p>
        </p:txBody>
      </p:sp>
      <p:sp>
        <p:nvSpPr>
          <p:cNvPr id="3" name="Ορθογώνιο 2"/>
          <p:cNvSpPr/>
          <p:nvPr>
            <p:custDataLst>
              <p:tags r:id="rId3"/>
            </p:custDataLst>
          </p:nvPr>
        </p:nvSpPr>
        <p:spPr>
          <a:xfrm>
            <a:off x="0" y="724039"/>
            <a:ext cx="9144000" cy="5632311"/>
          </a:xfrm>
          <a:prstGeom prst="rect">
            <a:avLst/>
          </a:prstGeom>
        </p:spPr>
        <p:txBody>
          <a:bodyPr wrap="square">
            <a:spAutoFit/>
          </a:bodyPr>
          <a:lstStyle/>
          <a:p>
            <a:pPr marL="285750" indent="-285750">
              <a:buFont typeface="Wingdings" panose="05000000000000000000" pitchFamily="2" charset="2"/>
              <a:buChar char="v"/>
            </a:pPr>
            <a:r>
              <a:rPr lang="el-GR" b="1" dirty="0" smtClean="0"/>
              <a:t>Τι </a:t>
            </a:r>
            <a:r>
              <a:rPr lang="el-GR" b="1" dirty="0"/>
              <a:t>είναι το </a:t>
            </a:r>
            <a:r>
              <a:rPr lang="el-GR" b="1" dirty="0" err="1"/>
              <a:t>session</a:t>
            </a:r>
            <a:r>
              <a:rPr lang="el-GR" b="1" dirty="0"/>
              <a:t> (συνεδρία ή σύνοδος)</a:t>
            </a:r>
          </a:p>
          <a:p>
            <a:pPr marL="742950" lvl="1" indent="-285750">
              <a:buFont typeface="Wingdings" panose="05000000000000000000" pitchFamily="2" charset="2"/>
              <a:buChar char="q"/>
            </a:pPr>
            <a:r>
              <a:rPr lang="el-GR" dirty="0" smtClean="0"/>
              <a:t>Σύνολο </a:t>
            </a:r>
            <a:r>
              <a:rPr lang="el-GR" dirty="0"/>
              <a:t>προσωρινών μεταβλητών, οι οποίες αποθηκεύονται στον </a:t>
            </a:r>
            <a:r>
              <a:rPr lang="el-GR" dirty="0" err="1"/>
              <a:t>server</a:t>
            </a:r>
            <a:r>
              <a:rPr lang="el-GR" dirty="0"/>
              <a:t> και χάνονται όταν κλείσει το </a:t>
            </a:r>
            <a:r>
              <a:rPr lang="el-GR" dirty="0" err="1"/>
              <a:t>session</a:t>
            </a:r>
            <a:r>
              <a:rPr lang="el-GR" dirty="0"/>
              <a:t>.</a:t>
            </a:r>
          </a:p>
          <a:p>
            <a:pPr marL="1200150" lvl="2" indent="-285750">
              <a:buFont typeface="Arial" panose="020B0604020202020204" pitchFamily="34" charset="0"/>
              <a:buChar char="•"/>
            </a:pPr>
            <a:r>
              <a:rPr lang="el-GR" dirty="0" smtClean="0"/>
              <a:t>το </a:t>
            </a:r>
            <a:r>
              <a:rPr lang="el-GR" dirty="0"/>
              <a:t>πότε και πώς κλείνει ένα </a:t>
            </a:r>
            <a:r>
              <a:rPr lang="el-GR" dirty="0" err="1"/>
              <a:t>session</a:t>
            </a:r>
            <a:r>
              <a:rPr lang="el-GR" dirty="0"/>
              <a:t> θα το δούμε στη συνέχεια</a:t>
            </a:r>
          </a:p>
          <a:p>
            <a:pPr marL="742950" lvl="1" indent="-285750">
              <a:buFont typeface="Wingdings" panose="05000000000000000000" pitchFamily="2" charset="2"/>
              <a:buChar char="q"/>
            </a:pPr>
            <a:r>
              <a:rPr lang="el-GR" dirty="0" smtClean="0"/>
              <a:t>Σε </a:t>
            </a:r>
            <a:r>
              <a:rPr lang="el-GR" dirty="0"/>
              <a:t>κάθε </a:t>
            </a:r>
            <a:r>
              <a:rPr lang="el-GR" dirty="0" err="1"/>
              <a:t>session</a:t>
            </a:r>
            <a:r>
              <a:rPr lang="el-GR" dirty="0"/>
              <a:t> ανατίθεται (αυτόματα) ένας μοναδικός κωδικός (</a:t>
            </a:r>
            <a:r>
              <a:rPr lang="el-GR" dirty="0" err="1"/>
              <a:t>session</a:t>
            </a:r>
            <a:r>
              <a:rPr lang="el-GR" dirty="0"/>
              <a:t> </a:t>
            </a:r>
            <a:r>
              <a:rPr lang="el-GR" dirty="0" err="1"/>
              <a:t>id</a:t>
            </a:r>
            <a:r>
              <a:rPr lang="el-GR" dirty="0"/>
              <a:t>), ο οποίος ομαδοποιεί όλες τις πληροφορίες που σχετίζονται με ένα χρήστη.</a:t>
            </a:r>
          </a:p>
          <a:p>
            <a:pPr marL="1200150" lvl="2" indent="-285750">
              <a:buFont typeface="Arial" panose="020B0604020202020204" pitchFamily="34" charset="0"/>
              <a:buChar char="•"/>
            </a:pPr>
            <a:r>
              <a:rPr lang="el-GR" dirty="0" smtClean="0"/>
              <a:t>Το </a:t>
            </a:r>
            <a:r>
              <a:rPr lang="el-GR" dirty="0" err="1"/>
              <a:t>session</a:t>
            </a:r>
            <a:r>
              <a:rPr lang="el-GR" dirty="0"/>
              <a:t> </a:t>
            </a:r>
            <a:r>
              <a:rPr lang="el-GR" dirty="0" err="1"/>
              <a:t>id</a:t>
            </a:r>
            <a:r>
              <a:rPr lang="el-GR" dirty="0"/>
              <a:t> περνάει από σελίδα σε σελίδα είτε μέσω του URL είτε μέσω </a:t>
            </a:r>
            <a:r>
              <a:rPr lang="el-GR" dirty="0" err="1"/>
              <a:t>cookies</a:t>
            </a:r>
            <a:r>
              <a:rPr lang="el-GR" dirty="0"/>
              <a:t>. Αυτό καθορίζεται στις ρυθμίσεις της </a:t>
            </a:r>
            <a:r>
              <a:rPr lang="el-GR" dirty="0" err="1"/>
              <a:t>php</a:t>
            </a:r>
            <a:r>
              <a:rPr lang="el-GR" dirty="0"/>
              <a:t> (αρχείο php.ini – βλ. παρακάτω).</a:t>
            </a:r>
          </a:p>
          <a:p>
            <a:pPr marL="1200150" lvl="2" indent="-285750">
              <a:buFont typeface="Arial" panose="020B0604020202020204" pitchFamily="34" charset="0"/>
              <a:buChar char="•"/>
            </a:pPr>
            <a:r>
              <a:rPr lang="el-GR" dirty="0" smtClean="0"/>
              <a:t>Οι </a:t>
            </a:r>
            <a:r>
              <a:rPr lang="el-GR" dirty="0" err="1"/>
              <a:t>browser</a:t>
            </a:r>
            <a:r>
              <a:rPr lang="el-GR" dirty="0"/>
              <a:t> έχουν ειδική ρύθμιση για τα </a:t>
            </a:r>
            <a:r>
              <a:rPr lang="el-GR" dirty="0" err="1"/>
              <a:t>session</a:t>
            </a:r>
            <a:r>
              <a:rPr lang="el-GR" dirty="0"/>
              <a:t> </a:t>
            </a:r>
            <a:r>
              <a:rPr lang="el-GR" dirty="0" err="1"/>
              <a:t>cookies</a:t>
            </a:r>
            <a:r>
              <a:rPr lang="el-GR" dirty="0"/>
              <a:t> καθώς είναι απαραίτητα </a:t>
            </a:r>
          </a:p>
          <a:p>
            <a:pPr marL="1200150" lvl="2" indent="-285750">
              <a:buFont typeface="Arial" panose="020B0604020202020204" pitchFamily="34" charset="0"/>
              <a:buChar char="•"/>
            </a:pPr>
            <a:r>
              <a:rPr lang="el-GR" dirty="0"/>
              <a:t>στο σύγχρονο </a:t>
            </a:r>
            <a:r>
              <a:rPr lang="el-GR" dirty="0" err="1"/>
              <a:t>web</a:t>
            </a:r>
            <a:r>
              <a:rPr lang="el-GR" dirty="0"/>
              <a:t>.</a:t>
            </a:r>
          </a:p>
          <a:p>
            <a:pPr marL="285750" indent="-285750">
              <a:buFont typeface="Wingdings" panose="05000000000000000000" pitchFamily="2" charset="2"/>
              <a:buChar char="v"/>
            </a:pPr>
            <a:r>
              <a:rPr lang="el-GR" b="1" dirty="0" smtClean="0"/>
              <a:t>Ρυθμίσεις </a:t>
            </a:r>
            <a:r>
              <a:rPr lang="el-GR" b="1" dirty="0"/>
              <a:t>στο αρχείο php.ini για τα </a:t>
            </a:r>
            <a:r>
              <a:rPr lang="el-GR" b="1" dirty="0" err="1"/>
              <a:t>sessions</a:t>
            </a:r>
            <a:endParaRPr lang="el-GR" b="1" dirty="0"/>
          </a:p>
          <a:p>
            <a:r>
              <a:rPr lang="el-GR" b="1" dirty="0"/>
              <a:t>	[</a:t>
            </a:r>
            <a:r>
              <a:rPr lang="el-GR" b="1" dirty="0" err="1"/>
              <a:t>Session</a:t>
            </a:r>
            <a:r>
              <a:rPr lang="el-GR" b="1" dirty="0"/>
              <a:t>]</a:t>
            </a:r>
          </a:p>
          <a:p>
            <a:r>
              <a:rPr lang="el-GR" b="1" dirty="0"/>
              <a:t>	</a:t>
            </a:r>
            <a:r>
              <a:rPr lang="el-GR" b="1" dirty="0" err="1"/>
              <a:t>session.save_handler</a:t>
            </a:r>
            <a:r>
              <a:rPr lang="el-GR" b="1" dirty="0"/>
              <a:t> = </a:t>
            </a:r>
            <a:r>
              <a:rPr lang="el-GR" b="1" dirty="0" err="1"/>
              <a:t>files</a:t>
            </a:r>
            <a:endParaRPr lang="el-GR" b="1" dirty="0"/>
          </a:p>
          <a:p>
            <a:r>
              <a:rPr lang="el-GR" b="1" dirty="0"/>
              <a:t>	</a:t>
            </a:r>
            <a:r>
              <a:rPr lang="el-GR" b="1" dirty="0" err="1"/>
              <a:t>session.save_path</a:t>
            </a:r>
            <a:r>
              <a:rPr lang="el-GR" b="1" dirty="0"/>
              <a:t> = C:\WINDOWS\TEMP</a:t>
            </a:r>
          </a:p>
          <a:p>
            <a:r>
              <a:rPr lang="el-GR" b="1" dirty="0"/>
              <a:t>	</a:t>
            </a:r>
            <a:r>
              <a:rPr lang="el-GR" b="1" dirty="0" err="1"/>
              <a:t>session.use_cookies</a:t>
            </a:r>
            <a:r>
              <a:rPr lang="el-GR" b="1" dirty="0"/>
              <a:t> = 1</a:t>
            </a:r>
          </a:p>
          <a:p>
            <a:r>
              <a:rPr lang="el-GR" b="1" dirty="0"/>
              <a:t>	</a:t>
            </a:r>
            <a:r>
              <a:rPr lang="el-GR" b="1" dirty="0" err="1"/>
              <a:t>session.use_trans_sid</a:t>
            </a:r>
            <a:r>
              <a:rPr lang="el-GR" b="1" dirty="0"/>
              <a:t> = 0</a:t>
            </a:r>
          </a:p>
          <a:p>
            <a:pPr marL="742950" lvl="1" indent="-285750">
              <a:buFont typeface="Wingdings" panose="05000000000000000000" pitchFamily="2" charset="2"/>
              <a:buChar char="q"/>
            </a:pPr>
            <a:r>
              <a:rPr lang="el-GR" dirty="0" smtClean="0"/>
              <a:t>Η </a:t>
            </a:r>
            <a:r>
              <a:rPr lang="el-GR" dirty="0"/>
              <a:t>τελευταία παράμετρος ελέγχει αν το </a:t>
            </a:r>
            <a:r>
              <a:rPr lang="el-GR" dirty="0" err="1"/>
              <a:t>session</a:t>
            </a:r>
            <a:r>
              <a:rPr lang="el-GR" dirty="0"/>
              <a:t> </a:t>
            </a:r>
            <a:r>
              <a:rPr lang="el-GR" dirty="0" err="1"/>
              <a:t>id</a:t>
            </a:r>
            <a:r>
              <a:rPr lang="el-GR" dirty="0"/>
              <a:t> θα οριστεί μέσω αρχείου </a:t>
            </a:r>
            <a:r>
              <a:rPr lang="el-GR" dirty="0" err="1"/>
              <a:t>cookie</a:t>
            </a:r>
            <a:r>
              <a:rPr lang="el-GR" dirty="0"/>
              <a:t> στον </a:t>
            </a:r>
            <a:r>
              <a:rPr lang="el-GR" dirty="0" err="1"/>
              <a:t>client</a:t>
            </a:r>
            <a:r>
              <a:rPr lang="el-GR" dirty="0"/>
              <a:t> (τιμή 0) ή θα μεταφέρεται ως παράμετρος στο URL (τιμή 1). Η δεύτερη περίπτωση δουλεύει και σε </a:t>
            </a:r>
            <a:r>
              <a:rPr lang="el-GR" dirty="0" err="1"/>
              <a:t>browsers</a:t>
            </a:r>
            <a:r>
              <a:rPr lang="el-GR" dirty="0"/>
              <a:t> με κλειστά </a:t>
            </a:r>
            <a:r>
              <a:rPr lang="el-GR" dirty="0" err="1"/>
              <a:t>cookies</a:t>
            </a:r>
            <a:r>
              <a:rPr lang="el-GR" dirty="0"/>
              <a:t> – δεν είναι όμως ασφαλής και καλύτερα να αποφεύγεται!</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137967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n-US" dirty="0"/>
              <a:t>PHP Sessions</a:t>
            </a:r>
            <a:r>
              <a:rPr lang="en-GB" dirty="0"/>
              <a:t>    2/2</a:t>
            </a:r>
            <a:endParaRPr lang="el-GR" dirty="0"/>
          </a:p>
        </p:txBody>
      </p:sp>
      <p:sp>
        <p:nvSpPr>
          <p:cNvPr id="3" name="Ορθογώνιο 2"/>
          <p:cNvSpPr/>
          <p:nvPr>
            <p:custDataLst>
              <p:tags r:id="rId3"/>
            </p:custDataLst>
          </p:nvPr>
        </p:nvSpPr>
        <p:spPr>
          <a:xfrm>
            <a:off x="-48349" y="724039"/>
            <a:ext cx="9144000" cy="5632311"/>
          </a:xfrm>
          <a:prstGeom prst="rect">
            <a:avLst/>
          </a:prstGeom>
        </p:spPr>
        <p:txBody>
          <a:bodyPr wrap="square">
            <a:spAutoFit/>
          </a:bodyPr>
          <a:lstStyle/>
          <a:p>
            <a:pPr marL="285750" indent="-285750">
              <a:buFont typeface="Wingdings" panose="05000000000000000000" pitchFamily="2" charset="2"/>
              <a:buChar char="v"/>
            </a:pPr>
            <a:r>
              <a:rPr lang="el-GR" dirty="0" smtClean="0"/>
              <a:t>Για </a:t>
            </a:r>
            <a:r>
              <a:rPr lang="el-GR" dirty="0"/>
              <a:t>κάθε </a:t>
            </a:r>
            <a:r>
              <a:rPr lang="el-GR" dirty="0" err="1"/>
              <a:t>client</a:t>
            </a:r>
            <a:r>
              <a:rPr lang="el-GR" dirty="0"/>
              <a:t>, αποθηκεύουμε τιμές μεταβλητών στον </a:t>
            </a:r>
            <a:r>
              <a:rPr lang="el-GR" dirty="0" err="1"/>
              <a:t>server</a:t>
            </a:r>
            <a:r>
              <a:rPr lang="el-GR" dirty="0"/>
              <a:t> (π.χ. </a:t>
            </a:r>
            <a:r>
              <a:rPr lang="el-GR" dirty="0" err="1"/>
              <a:t>username</a:t>
            </a:r>
            <a:r>
              <a:rPr lang="el-GR" dirty="0"/>
              <a:t>, επιλεγμένα αντικείμενα προς αγορά, </a:t>
            </a:r>
            <a:r>
              <a:rPr lang="el-GR" dirty="0" err="1"/>
              <a:t>κτλ</a:t>
            </a:r>
            <a:r>
              <a:rPr lang="el-GR" dirty="0"/>
              <a:t>).</a:t>
            </a:r>
          </a:p>
          <a:p>
            <a:pPr marL="285750" indent="-285750">
              <a:buFont typeface="Wingdings" panose="05000000000000000000" pitchFamily="2" charset="2"/>
              <a:buChar char="v"/>
            </a:pPr>
            <a:r>
              <a:rPr lang="el-GR" dirty="0" smtClean="0"/>
              <a:t>Οι </a:t>
            </a:r>
            <a:r>
              <a:rPr lang="el-GR" dirty="0"/>
              <a:t>μεταβλητές αυτές είναι </a:t>
            </a:r>
            <a:r>
              <a:rPr lang="el-GR" b="1" dirty="0"/>
              <a:t>προσωρινές</a:t>
            </a:r>
            <a:r>
              <a:rPr lang="el-GR" dirty="0"/>
              <a:t> και </a:t>
            </a:r>
            <a:r>
              <a:rPr lang="el-GR" b="1" dirty="0"/>
              <a:t>διαγράφονται αυτόματα</a:t>
            </a:r>
            <a:r>
              <a:rPr lang="el-GR" dirty="0"/>
              <a:t> από το </a:t>
            </a:r>
            <a:r>
              <a:rPr lang="el-GR" dirty="0" err="1"/>
              <a:t>server</a:t>
            </a:r>
            <a:r>
              <a:rPr lang="el-GR" dirty="0"/>
              <a:t> όταν ο </a:t>
            </a:r>
            <a:r>
              <a:rPr lang="el-GR" dirty="0" err="1"/>
              <a:t>client</a:t>
            </a:r>
            <a:r>
              <a:rPr lang="el-GR" dirty="0"/>
              <a:t> "φύγει".</a:t>
            </a:r>
          </a:p>
          <a:p>
            <a:pPr marL="742950" lvl="1" indent="-285750">
              <a:buFont typeface="Wingdings" panose="05000000000000000000" pitchFamily="2" charset="2"/>
              <a:buChar char="q"/>
            </a:pPr>
            <a:r>
              <a:rPr lang="el-GR" dirty="0" smtClean="0"/>
              <a:t>Πότε </a:t>
            </a:r>
            <a:r>
              <a:rPr lang="el-GR" dirty="0"/>
              <a:t>"φεύγει" ο </a:t>
            </a:r>
            <a:r>
              <a:rPr lang="el-GR" dirty="0" err="1"/>
              <a:t>client</a:t>
            </a:r>
            <a:r>
              <a:rPr lang="el-GR" dirty="0"/>
              <a:t>;</a:t>
            </a:r>
          </a:p>
          <a:p>
            <a:pPr marL="1200150" lvl="2" indent="-285750">
              <a:buFont typeface="Arial" panose="020B0604020202020204" pitchFamily="34" charset="0"/>
              <a:buChar char="•"/>
            </a:pPr>
            <a:r>
              <a:rPr lang="el-GR" dirty="0" smtClean="0"/>
              <a:t>Όταν </a:t>
            </a:r>
            <a:r>
              <a:rPr lang="el-GR" dirty="0"/>
              <a:t>το δηλώνει ο ίδιος, π.χ. μέσω κάποιας </a:t>
            </a:r>
            <a:r>
              <a:rPr lang="el-GR" dirty="0" err="1"/>
              <a:t>log-out</a:t>
            </a:r>
            <a:r>
              <a:rPr lang="el-GR" dirty="0"/>
              <a:t> διαδικασίας του </a:t>
            </a:r>
            <a:r>
              <a:rPr lang="el-GR" dirty="0" err="1"/>
              <a:t>site</a:t>
            </a:r>
            <a:r>
              <a:rPr lang="el-GR" dirty="0"/>
              <a:t>.</a:t>
            </a:r>
          </a:p>
          <a:p>
            <a:pPr marL="1200150" lvl="2" indent="-285750">
              <a:buFont typeface="Arial" panose="020B0604020202020204" pitchFamily="34" charset="0"/>
              <a:buChar char="•"/>
            </a:pPr>
            <a:r>
              <a:rPr lang="el-GR" dirty="0" smtClean="0"/>
              <a:t>Μετά </a:t>
            </a:r>
            <a:r>
              <a:rPr lang="el-GR" dirty="0"/>
              <a:t>από πάροδο κάποιου χρονικού διαστήματος στο οποίο δεν έγινε επικοινωνία μεταξύ </a:t>
            </a:r>
            <a:r>
              <a:rPr lang="el-GR" dirty="0" err="1"/>
              <a:t>client</a:t>
            </a:r>
            <a:r>
              <a:rPr lang="el-GR" dirty="0"/>
              <a:t> και </a:t>
            </a:r>
            <a:r>
              <a:rPr lang="el-GR" dirty="0" err="1"/>
              <a:t>server</a:t>
            </a:r>
            <a:r>
              <a:rPr lang="el-GR" dirty="0"/>
              <a:t> (~20 λεπτά </a:t>
            </a:r>
            <a:r>
              <a:rPr lang="el-GR" dirty="0" err="1"/>
              <a:t>by</a:t>
            </a:r>
            <a:r>
              <a:rPr lang="el-GR" dirty="0"/>
              <a:t> </a:t>
            </a:r>
            <a:r>
              <a:rPr lang="el-GR" dirty="0" err="1"/>
              <a:t>default</a:t>
            </a:r>
            <a:r>
              <a:rPr lang="el-GR" dirty="0"/>
              <a:t> σε ASP/IIS και PHP – δείτε και ρυθμίσεις στο php.ini).</a:t>
            </a:r>
          </a:p>
          <a:p>
            <a:pPr marL="742950" lvl="1" indent="-285750">
              <a:buFont typeface="Wingdings" panose="05000000000000000000" pitchFamily="2" charset="2"/>
              <a:buChar char="q"/>
            </a:pPr>
            <a:r>
              <a:rPr lang="el-GR" dirty="0" smtClean="0"/>
              <a:t>Τι </a:t>
            </a:r>
            <a:r>
              <a:rPr lang="el-GR" dirty="0"/>
              <a:t>κάνουμε αν θέλουμε οι τιμές να παραμείνουν μόνιμα;</a:t>
            </a:r>
          </a:p>
          <a:p>
            <a:pPr marL="1200150" lvl="2" indent="-285750">
              <a:buFont typeface="Arial" panose="020B0604020202020204" pitchFamily="34" charset="0"/>
              <a:buChar char="•"/>
            </a:pPr>
            <a:r>
              <a:rPr lang="el-GR" dirty="0" smtClean="0"/>
              <a:t>Πρέπει </a:t>
            </a:r>
            <a:r>
              <a:rPr lang="el-GR" dirty="0"/>
              <a:t>να τις αποθηκεύσουμε σε κάποια </a:t>
            </a:r>
            <a:r>
              <a:rPr lang="el-GR" dirty="0" err="1"/>
              <a:t>database</a:t>
            </a:r>
            <a:r>
              <a:rPr lang="el-GR" dirty="0"/>
              <a:t> (π.χ. ατομικά στοιχεία </a:t>
            </a:r>
            <a:r>
              <a:rPr lang="el-GR" dirty="0" err="1"/>
              <a:t>log</a:t>
            </a:r>
            <a:r>
              <a:rPr lang="el-GR" dirty="0"/>
              <a:t>-in)</a:t>
            </a:r>
          </a:p>
          <a:p>
            <a:pPr marL="285750" indent="-285750">
              <a:buFont typeface="Wingdings" panose="05000000000000000000" pitchFamily="2" charset="2"/>
              <a:buChar char="v"/>
            </a:pPr>
            <a:r>
              <a:rPr lang="el-GR" b="1" dirty="0" smtClean="0">
                <a:solidFill>
                  <a:srgbClr val="00B050"/>
                </a:solidFill>
              </a:rPr>
              <a:t>Εκκίνηση </a:t>
            </a:r>
            <a:r>
              <a:rPr lang="el-GR" b="1" dirty="0">
                <a:solidFill>
                  <a:srgbClr val="00B050"/>
                </a:solidFill>
              </a:rPr>
              <a:t>ενός PHP </a:t>
            </a:r>
            <a:r>
              <a:rPr lang="el-GR" b="1" dirty="0" err="1">
                <a:solidFill>
                  <a:srgbClr val="00B050"/>
                </a:solidFill>
              </a:rPr>
              <a:t>session</a:t>
            </a:r>
            <a:r>
              <a:rPr lang="el-GR" b="1" dirty="0"/>
              <a:t>: &lt;?</a:t>
            </a:r>
            <a:r>
              <a:rPr lang="el-GR" b="1" dirty="0" err="1"/>
              <a:t>php</a:t>
            </a:r>
            <a:r>
              <a:rPr lang="el-GR" b="1" dirty="0"/>
              <a:t> </a:t>
            </a:r>
            <a:r>
              <a:rPr lang="el-GR" b="1" dirty="0" err="1"/>
              <a:t>session_start</a:t>
            </a:r>
            <a:r>
              <a:rPr lang="el-GR" b="1" dirty="0"/>
              <a:t>(); ?&gt;</a:t>
            </a:r>
          </a:p>
          <a:p>
            <a:pPr marL="742950" lvl="1" indent="-285750">
              <a:buFont typeface="Wingdings" panose="05000000000000000000" pitchFamily="2" charset="2"/>
              <a:buChar char="q"/>
            </a:pPr>
            <a:r>
              <a:rPr lang="el-GR" dirty="0" smtClean="0"/>
              <a:t>ΠΡΟΣΟΧΗ</a:t>
            </a:r>
            <a:r>
              <a:rPr lang="el-GR" dirty="0"/>
              <a:t>: η γραμμή πρέπει να βρίσκεται ΠΡΙΝ την ετικέτα &lt;</a:t>
            </a:r>
            <a:r>
              <a:rPr lang="el-GR" dirty="0" err="1"/>
              <a:t>html</a:t>
            </a:r>
            <a:r>
              <a:rPr lang="el-GR" dirty="0"/>
              <a:t>&gt;. Συνήθως την βάζουμε στην αρχή του αρχείου.</a:t>
            </a:r>
          </a:p>
          <a:p>
            <a:pPr marL="742950" lvl="1" indent="-285750">
              <a:buFont typeface="Wingdings" panose="05000000000000000000" pitchFamily="2" charset="2"/>
              <a:buChar char="q"/>
            </a:pPr>
            <a:r>
              <a:rPr lang="el-GR" dirty="0" smtClean="0">
                <a:solidFill>
                  <a:srgbClr val="0000FF"/>
                </a:solidFill>
              </a:rPr>
              <a:t>Τι </a:t>
            </a:r>
            <a:r>
              <a:rPr lang="el-GR" dirty="0">
                <a:solidFill>
                  <a:srgbClr val="0000FF"/>
                </a:solidFill>
              </a:rPr>
              <a:t>ακριβώς κάνει η </a:t>
            </a:r>
            <a:r>
              <a:rPr lang="el-GR" b="1" dirty="0" err="1">
                <a:solidFill>
                  <a:srgbClr val="0000FF"/>
                </a:solidFill>
              </a:rPr>
              <a:t>session_start</a:t>
            </a:r>
            <a:r>
              <a:rPr lang="el-GR" b="1" dirty="0">
                <a:solidFill>
                  <a:srgbClr val="0000FF"/>
                </a:solidFill>
              </a:rPr>
              <a:t>();</a:t>
            </a:r>
          </a:p>
          <a:p>
            <a:pPr marL="742950" lvl="1" indent="-285750">
              <a:buFont typeface="Arial" panose="020B0604020202020204" pitchFamily="34" charset="0"/>
              <a:buChar char="•"/>
            </a:pPr>
            <a:r>
              <a:rPr lang="el-GR" dirty="0" smtClean="0"/>
              <a:t>Δημιουργεί </a:t>
            </a:r>
            <a:r>
              <a:rPr lang="el-GR" dirty="0"/>
              <a:t>εσωτερικά στο </a:t>
            </a:r>
            <a:r>
              <a:rPr lang="el-GR" dirty="0" err="1"/>
              <a:t>server</a:t>
            </a:r>
            <a:r>
              <a:rPr lang="el-GR" dirty="0"/>
              <a:t> ένα μοναδικό κωδικό (</a:t>
            </a:r>
            <a:r>
              <a:rPr lang="el-GR" dirty="0" err="1"/>
              <a:t>unique</a:t>
            </a:r>
            <a:r>
              <a:rPr lang="el-GR" dirty="0"/>
              <a:t> ID - UID) για κάθε </a:t>
            </a:r>
            <a:r>
              <a:rPr lang="el-GR" dirty="0" err="1"/>
              <a:t>browser</a:t>
            </a:r>
            <a:r>
              <a:rPr lang="el-GR" dirty="0"/>
              <a:t> που "ζητά" σελίδες (άρα και για τον </a:t>
            </a:r>
            <a:r>
              <a:rPr lang="el-GR" dirty="0" err="1"/>
              <a:t>user</a:t>
            </a:r>
            <a:r>
              <a:rPr lang="el-GR" dirty="0"/>
              <a:t> που βρίσκεται πίσω από τον εκάστοτε </a:t>
            </a:r>
            <a:r>
              <a:rPr lang="el-GR" dirty="0" err="1"/>
              <a:t>browser</a:t>
            </a:r>
            <a:r>
              <a:rPr lang="el-GR" dirty="0"/>
              <a:t>).</a:t>
            </a:r>
          </a:p>
          <a:p>
            <a:pPr marL="742950" lvl="1" indent="-285750">
              <a:buFont typeface="Arial" panose="020B0604020202020204" pitchFamily="34" charset="0"/>
              <a:buChar char="•"/>
            </a:pPr>
            <a:r>
              <a:rPr lang="el-GR" dirty="0" smtClean="0"/>
              <a:t>Επιτρέπει </a:t>
            </a:r>
            <a:r>
              <a:rPr lang="el-GR" dirty="0"/>
              <a:t>τον ορισμό άλλων μεταβλητών σε σχέση με δεδομένο UID. </a:t>
            </a:r>
          </a:p>
          <a:p>
            <a:pPr marL="285750" indent="-285750">
              <a:buFont typeface="Wingdings" panose="05000000000000000000" pitchFamily="2" charset="2"/>
              <a:buChar char="v"/>
            </a:pPr>
            <a:r>
              <a:rPr lang="el-GR" b="1" dirty="0" smtClean="0">
                <a:solidFill>
                  <a:srgbClr val="00B050"/>
                </a:solidFill>
              </a:rPr>
              <a:t>Πώς </a:t>
            </a:r>
            <a:r>
              <a:rPr lang="el-GR" b="1" dirty="0">
                <a:solidFill>
                  <a:srgbClr val="00B050"/>
                </a:solidFill>
              </a:rPr>
              <a:t>ορίζω επιπλέον </a:t>
            </a:r>
            <a:r>
              <a:rPr lang="el-GR" b="1" dirty="0" err="1">
                <a:solidFill>
                  <a:srgbClr val="00B050"/>
                </a:solidFill>
              </a:rPr>
              <a:t>session</a:t>
            </a:r>
            <a:r>
              <a:rPr lang="el-GR" b="1" dirty="0">
                <a:solidFill>
                  <a:srgbClr val="00B050"/>
                </a:solidFill>
              </a:rPr>
              <a:t> </a:t>
            </a:r>
            <a:r>
              <a:rPr lang="el-GR" dirty="0"/>
              <a:t>μεταβλητές: μέσω της μεταβλητής</a:t>
            </a:r>
            <a:r>
              <a:rPr lang="el-GR" b="1" dirty="0"/>
              <a:t> $_SESSION</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37299634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44053" y="628022"/>
            <a:ext cx="8507413" cy="729593"/>
          </a:xfrm>
        </p:spPr>
        <p:txBody>
          <a:bodyPr>
            <a:noAutofit/>
          </a:bodyPr>
          <a:lstStyle/>
          <a:p>
            <a:r>
              <a:rPr lang="el-GR" sz="3600" dirty="0" smtClean="0"/>
              <a:t>Διαχείριση </a:t>
            </a:r>
            <a:r>
              <a:rPr lang="el-GR" sz="3600" dirty="0" err="1" smtClean="0"/>
              <a:t>Session</a:t>
            </a:r>
            <a:r>
              <a:rPr lang="el-GR" sz="3600" dirty="0" smtClean="0"/>
              <a:t> &amp; Μεταβλητών   1/2</a:t>
            </a:r>
            <a:br>
              <a:rPr lang="el-GR" sz="3600" dirty="0" smtClean="0"/>
            </a:br>
            <a:r>
              <a:rPr lang="el-GR" sz="2400" b="0" dirty="0" smtClean="0"/>
              <a:t>Παράδειγμα Καταμέτρησης Κλήσεων Σελίδας </a:t>
            </a:r>
            <a:br>
              <a:rPr lang="el-GR" sz="2400" b="0" dirty="0" smtClean="0"/>
            </a:br>
            <a:r>
              <a:rPr lang="el-GR" sz="2400" b="0" dirty="0" smtClean="0"/>
              <a:t>από τον ίδιο Χρήστη στη </a:t>
            </a:r>
            <a:r>
              <a:rPr lang="el-GR" sz="2400" b="0" dirty="0" err="1" smtClean="0"/>
              <a:t>session</a:t>
            </a:r>
            <a:r>
              <a:rPr lang="el-GR" sz="2400" b="0" dirty="0" smtClean="0"/>
              <a:t> </a:t>
            </a:r>
            <a:r>
              <a:rPr lang="el-GR" sz="2400" b="0" dirty="0" err="1" smtClean="0"/>
              <a:t>variable</a:t>
            </a:r>
            <a:r>
              <a:rPr lang="el-GR" sz="2400" b="0" dirty="0" smtClean="0"/>
              <a:t> </a:t>
            </a:r>
            <a:r>
              <a:rPr lang="el-GR" sz="2400" b="0" dirty="0" err="1" smtClean="0"/>
              <a:t>views</a:t>
            </a:r>
            <a:r>
              <a:rPr lang="el-GR" sz="2400" b="0" dirty="0" smtClean="0"/>
              <a:t/>
            </a:r>
            <a:br>
              <a:rPr lang="el-GR" sz="2400" b="0" dirty="0" smtClean="0"/>
            </a:br>
            <a:endParaRPr lang="el-GR" sz="3600" b="0" dirty="0" smtClean="0"/>
          </a:p>
        </p:txBody>
      </p:sp>
      <p:sp>
        <p:nvSpPr>
          <p:cNvPr id="3" name="Ορθογώνιο 2"/>
          <p:cNvSpPr/>
          <p:nvPr/>
        </p:nvSpPr>
        <p:spPr>
          <a:xfrm>
            <a:off x="107504" y="1692370"/>
            <a:ext cx="8843962" cy="4247317"/>
          </a:xfrm>
          <a:prstGeom prst="rect">
            <a:avLst/>
          </a:prstGeom>
        </p:spPr>
        <p:txBody>
          <a:bodyPr wrap="square">
            <a:spAutoFit/>
          </a:bodyPr>
          <a:lstStyle/>
          <a:p>
            <a:r>
              <a:rPr lang="en-US" b="1" dirty="0"/>
              <a:t>&lt;?</a:t>
            </a:r>
            <a:r>
              <a:rPr lang="en-US" b="1" dirty="0" err="1"/>
              <a:t>php</a:t>
            </a:r>
            <a:endParaRPr lang="en-US" b="1" dirty="0"/>
          </a:p>
          <a:p>
            <a:r>
              <a:rPr lang="en-US" b="1" dirty="0"/>
              <a:t>  </a:t>
            </a:r>
            <a:r>
              <a:rPr lang="en-US" b="1" dirty="0" err="1">
                <a:solidFill>
                  <a:srgbClr val="0000FF"/>
                </a:solidFill>
              </a:rPr>
              <a:t>session_start</a:t>
            </a:r>
            <a:r>
              <a:rPr lang="en-US" b="1" dirty="0">
                <a:solidFill>
                  <a:srgbClr val="0000FF"/>
                </a:solidFill>
              </a:rPr>
              <a:t>();</a:t>
            </a:r>
          </a:p>
          <a:p>
            <a:r>
              <a:rPr lang="en-US" b="1" dirty="0"/>
              <a:t>  if ( </a:t>
            </a:r>
            <a:r>
              <a:rPr lang="en-US" b="1" dirty="0" err="1" smtClean="0">
                <a:solidFill>
                  <a:srgbClr val="FF0000"/>
                </a:solidFill>
              </a:rPr>
              <a:t>isset</a:t>
            </a:r>
            <a:r>
              <a:rPr lang="el-GR" b="1" dirty="0" smtClean="0">
                <a:solidFill>
                  <a:srgbClr val="FF0000"/>
                </a:solidFill>
              </a:rPr>
              <a:t> </a:t>
            </a:r>
            <a:r>
              <a:rPr lang="en-US" b="1" dirty="0" smtClean="0">
                <a:solidFill>
                  <a:srgbClr val="FF0000"/>
                </a:solidFill>
              </a:rPr>
              <a:t>(</a:t>
            </a:r>
            <a:r>
              <a:rPr lang="en-US" b="1" dirty="0" smtClean="0"/>
              <a:t> </a:t>
            </a:r>
            <a:r>
              <a:rPr lang="en-US" b="1" dirty="0">
                <a:solidFill>
                  <a:srgbClr val="0000FF"/>
                </a:solidFill>
              </a:rPr>
              <a:t>$_SESSION['views'] </a:t>
            </a:r>
            <a:r>
              <a:rPr lang="en-US" b="1" dirty="0">
                <a:solidFill>
                  <a:srgbClr val="FF0000"/>
                </a:solidFill>
              </a:rPr>
              <a:t>)</a:t>
            </a:r>
            <a:r>
              <a:rPr lang="en-US" b="1" dirty="0"/>
              <a:t> )		</a:t>
            </a:r>
            <a:r>
              <a:rPr lang="en-US" dirty="0" smtClean="0"/>
              <a:t>//</a:t>
            </a:r>
            <a:r>
              <a:rPr lang="el-GR" dirty="0"/>
              <a:t>αν έχει οριστεί</a:t>
            </a:r>
          </a:p>
          <a:p>
            <a:r>
              <a:rPr lang="el-GR" b="1" dirty="0"/>
              <a:t>    $_</a:t>
            </a:r>
            <a:r>
              <a:rPr lang="en-US" b="1" dirty="0"/>
              <a:t>SESSION['views'] = $_SESSION['views'] + 1;	</a:t>
            </a:r>
            <a:r>
              <a:rPr lang="en-US" dirty="0"/>
              <a:t>//</a:t>
            </a:r>
            <a:r>
              <a:rPr lang="el-GR" dirty="0"/>
              <a:t>αύξησε την κατά ένα</a:t>
            </a:r>
          </a:p>
          <a:p>
            <a:r>
              <a:rPr lang="el-GR" b="1" dirty="0"/>
              <a:t>  </a:t>
            </a:r>
            <a:r>
              <a:rPr lang="en-US" b="1" dirty="0"/>
              <a:t>else 					</a:t>
            </a:r>
            <a:r>
              <a:rPr lang="en-US" dirty="0" smtClean="0"/>
              <a:t>//</a:t>
            </a:r>
            <a:r>
              <a:rPr lang="el-GR" dirty="0"/>
              <a:t>αλλιώς</a:t>
            </a:r>
          </a:p>
          <a:p>
            <a:r>
              <a:rPr lang="el-GR" b="1" dirty="0"/>
              <a:t>    $_</a:t>
            </a:r>
            <a:r>
              <a:rPr lang="en-US" b="1" dirty="0"/>
              <a:t>SESSION['views'] = 1;			</a:t>
            </a:r>
            <a:r>
              <a:rPr lang="en-US" dirty="0" smtClean="0"/>
              <a:t>//</a:t>
            </a:r>
            <a:r>
              <a:rPr lang="el-GR" dirty="0" err="1"/>
              <a:t>αρχικοποίησέ</a:t>
            </a:r>
            <a:r>
              <a:rPr lang="el-GR" dirty="0"/>
              <a:t> την</a:t>
            </a:r>
          </a:p>
          <a:p>
            <a:r>
              <a:rPr lang="el-GR" b="1" dirty="0"/>
              <a:t>?&gt;</a:t>
            </a:r>
          </a:p>
          <a:p>
            <a:r>
              <a:rPr lang="el-GR" b="1" dirty="0"/>
              <a:t>&lt;</a:t>
            </a:r>
            <a:r>
              <a:rPr lang="en-US" b="1" dirty="0"/>
              <a:t>html&gt;</a:t>
            </a:r>
          </a:p>
          <a:p>
            <a:r>
              <a:rPr lang="en-US" b="1" dirty="0"/>
              <a:t>  &lt;body&gt;</a:t>
            </a:r>
          </a:p>
          <a:p>
            <a:r>
              <a:rPr lang="en-US" b="1" dirty="0"/>
              <a:t>    &lt;?</a:t>
            </a:r>
            <a:r>
              <a:rPr lang="en-US" b="1" dirty="0" err="1"/>
              <a:t>php</a:t>
            </a:r>
            <a:endParaRPr lang="en-US" b="1" dirty="0"/>
          </a:p>
          <a:p>
            <a:r>
              <a:rPr lang="en-US" b="1" dirty="0"/>
              <a:t>     </a:t>
            </a:r>
            <a:r>
              <a:rPr lang="el-GR" b="1" dirty="0" smtClean="0"/>
              <a:t>			</a:t>
            </a:r>
            <a:r>
              <a:rPr lang="en-US" b="1" dirty="0" smtClean="0"/>
              <a:t> </a:t>
            </a:r>
            <a:r>
              <a:rPr lang="en-US" dirty="0"/>
              <a:t>//</a:t>
            </a:r>
            <a:r>
              <a:rPr lang="el-GR" dirty="0"/>
              <a:t>πάρε την τιμή της </a:t>
            </a:r>
            <a:r>
              <a:rPr lang="en-US" dirty="0"/>
              <a:t>session variable </a:t>
            </a:r>
            <a:r>
              <a:rPr lang="el-GR" dirty="0"/>
              <a:t>και τύπωσέ την</a:t>
            </a:r>
          </a:p>
          <a:p>
            <a:r>
              <a:rPr lang="el-GR" b="1" dirty="0"/>
              <a:t>      </a:t>
            </a:r>
            <a:r>
              <a:rPr lang="en-US" b="1" dirty="0"/>
              <a:t>echo "</a:t>
            </a:r>
            <a:r>
              <a:rPr lang="en-US" b="1" dirty="0" err="1"/>
              <a:t>Pageviews</a:t>
            </a:r>
            <a:r>
              <a:rPr lang="en-US" b="1" dirty="0"/>
              <a:t>=". $_SESSION['views'];</a:t>
            </a:r>
          </a:p>
          <a:p>
            <a:r>
              <a:rPr lang="en-US" b="1" dirty="0"/>
              <a:t>    ?&gt;</a:t>
            </a:r>
          </a:p>
          <a:p>
            <a:r>
              <a:rPr lang="en-US" b="1" dirty="0"/>
              <a:t>  &lt;/body&gt;</a:t>
            </a:r>
          </a:p>
          <a:p>
            <a:r>
              <a:rPr lang="en-US" b="1" dirty="0"/>
              <a:t>&lt;/html&gt;</a:t>
            </a:r>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17347863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sz="3600" dirty="0"/>
              <a:t>Διαχείριση </a:t>
            </a:r>
            <a:r>
              <a:rPr lang="en-US" sz="3600" dirty="0"/>
              <a:t>Session &amp; </a:t>
            </a:r>
            <a:r>
              <a:rPr lang="el-GR" sz="3600" dirty="0"/>
              <a:t>Μεταβλητών   2/2</a:t>
            </a:r>
          </a:p>
        </p:txBody>
      </p:sp>
      <p:sp>
        <p:nvSpPr>
          <p:cNvPr id="3" name="Ορθογώνιο 2"/>
          <p:cNvSpPr/>
          <p:nvPr>
            <p:custDataLst>
              <p:tags r:id="rId3"/>
            </p:custDataLst>
          </p:nvPr>
        </p:nvSpPr>
        <p:spPr>
          <a:xfrm>
            <a:off x="138906" y="1340175"/>
            <a:ext cx="9144000" cy="4524315"/>
          </a:xfrm>
          <a:prstGeom prst="rect">
            <a:avLst/>
          </a:prstGeom>
        </p:spPr>
        <p:txBody>
          <a:bodyPr wrap="square">
            <a:spAutoFit/>
          </a:bodyPr>
          <a:lstStyle/>
          <a:p>
            <a:pPr marL="285750" indent="-285750">
              <a:buFont typeface="Wingdings" panose="05000000000000000000" pitchFamily="2" charset="2"/>
              <a:buChar char="v"/>
            </a:pPr>
            <a:r>
              <a:rPr lang="el-GR" dirty="0" smtClean="0"/>
              <a:t>Ξεκινώ </a:t>
            </a:r>
            <a:r>
              <a:rPr lang="el-GR" dirty="0"/>
              <a:t>ένα </a:t>
            </a:r>
            <a:r>
              <a:rPr lang="el-GR" dirty="0" err="1"/>
              <a:t>session</a:t>
            </a:r>
            <a:r>
              <a:rPr lang="el-GR" dirty="0"/>
              <a:t> με: </a:t>
            </a:r>
            <a:r>
              <a:rPr lang="el-GR" b="1" dirty="0" err="1"/>
              <a:t>session_start</a:t>
            </a:r>
            <a:r>
              <a:rPr lang="el-GR" b="1" dirty="0"/>
              <a:t>() </a:t>
            </a:r>
            <a:r>
              <a:rPr lang="el-GR" dirty="0"/>
              <a:t>πριν το &lt;</a:t>
            </a:r>
            <a:r>
              <a:rPr lang="el-GR" dirty="0" err="1"/>
              <a:t>html</a:t>
            </a:r>
            <a:r>
              <a:rPr lang="el-GR" dirty="0"/>
              <a:t>&gt; </a:t>
            </a:r>
            <a:r>
              <a:rPr lang="el-GR" dirty="0" err="1"/>
              <a:t>tag</a:t>
            </a:r>
            <a:endParaRPr lang="el-GR" dirty="0"/>
          </a:p>
          <a:p>
            <a:pPr marL="285750" indent="-285750">
              <a:buFont typeface="Wingdings" panose="05000000000000000000" pitchFamily="2" charset="2"/>
              <a:buChar char="v"/>
            </a:pPr>
            <a:r>
              <a:rPr lang="el-GR" dirty="0" smtClean="0"/>
              <a:t>Ορίζω </a:t>
            </a:r>
            <a:r>
              <a:rPr lang="el-GR" dirty="0" err="1"/>
              <a:t>session</a:t>
            </a:r>
            <a:r>
              <a:rPr lang="el-GR" dirty="0"/>
              <a:t> μεταβλητές με: </a:t>
            </a:r>
            <a:r>
              <a:rPr lang="el-GR" b="1" dirty="0"/>
              <a:t>$_SESSION['όνομα μεταβλητής']</a:t>
            </a:r>
          </a:p>
          <a:p>
            <a:pPr marL="742950" lvl="1" indent="-285750">
              <a:buFont typeface="Wingdings" panose="05000000000000000000" pitchFamily="2" charset="2"/>
              <a:buChar char="q"/>
            </a:pPr>
            <a:r>
              <a:rPr lang="el-GR" dirty="0" smtClean="0"/>
              <a:t>το </a:t>
            </a:r>
            <a:r>
              <a:rPr lang="el-GR" b="1" dirty="0"/>
              <a:t>$_SESSION </a:t>
            </a:r>
            <a:r>
              <a:rPr lang="el-GR" dirty="0"/>
              <a:t>είναι σαν ένας πίνακας στη μνήμη του </a:t>
            </a:r>
            <a:r>
              <a:rPr lang="el-GR" dirty="0" err="1"/>
              <a:t>server</a:t>
            </a:r>
            <a:r>
              <a:rPr lang="el-GR" dirty="0"/>
              <a:t> στον οποίο αποθηκεύω τιμές μεταβλητών που ορίζω</a:t>
            </a:r>
          </a:p>
          <a:p>
            <a:pPr marL="742950" lvl="1" indent="-285750">
              <a:buFont typeface="Wingdings" panose="05000000000000000000" pitchFamily="2" charset="2"/>
              <a:buChar char="q"/>
            </a:pPr>
            <a:r>
              <a:rPr lang="el-GR" dirty="0" smtClean="0"/>
              <a:t>τα </a:t>
            </a:r>
            <a:r>
              <a:rPr lang="el-GR" dirty="0" err="1"/>
              <a:t>sessions</a:t>
            </a:r>
            <a:r>
              <a:rPr lang="el-GR" dirty="0"/>
              <a:t> υλοποιούνται με αρχεία στο </a:t>
            </a:r>
            <a:r>
              <a:rPr lang="el-GR" dirty="0" err="1"/>
              <a:t>file</a:t>
            </a:r>
            <a:r>
              <a:rPr lang="el-GR" dirty="0"/>
              <a:t> </a:t>
            </a:r>
            <a:r>
              <a:rPr lang="el-GR" dirty="0" err="1"/>
              <a:t>system</a:t>
            </a:r>
            <a:r>
              <a:rPr lang="el-GR" dirty="0"/>
              <a:t> του </a:t>
            </a:r>
            <a:r>
              <a:rPr lang="el-GR" dirty="0" err="1"/>
              <a:t>server</a:t>
            </a:r>
            <a:r>
              <a:rPr lang="el-GR" dirty="0"/>
              <a:t> (ένα αρχείο ανά </a:t>
            </a:r>
            <a:r>
              <a:rPr lang="el-GR" dirty="0" err="1"/>
              <a:t>client</a:t>
            </a:r>
            <a:r>
              <a:rPr lang="el-GR" dirty="0"/>
              <a:t>)</a:t>
            </a:r>
          </a:p>
          <a:p>
            <a:pPr marL="742950" lvl="1" indent="-285750">
              <a:buFont typeface="Wingdings" panose="05000000000000000000" pitchFamily="2" charset="2"/>
              <a:buChar char="q"/>
            </a:pPr>
            <a:r>
              <a:rPr lang="el-GR" dirty="0" smtClean="0"/>
              <a:t>δεν </a:t>
            </a:r>
            <a:r>
              <a:rPr lang="el-GR" dirty="0"/>
              <a:t>είναι ιδιαίτερα καλή ιδέα να "φορτώνουμε" το </a:t>
            </a:r>
            <a:r>
              <a:rPr lang="el-GR" dirty="0" err="1"/>
              <a:t>session</a:t>
            </a:r>
            <a:r>
              <a:rPr lang="el-GR" dirty="0"/>
              <a:t> κάθε χρήστη με πληθώρα μεταβλητών και γενικά με πάρα πολλά δεδομένα (φανταστείτε να υπάρχουν μερικές χιλιάδες χρήστες συνδεδεμένοι στο </a:t>
            </a:r>
            <a:r>
              <a:rPr lang="el-GR" dirty="0" err="1"/>
              <a:t>server</a:t>
            </a:r>
            <a:r>
              <a:rPr lang="el-GR" dirty="0"/>
              <a:t> σας...!!)</a:t>
            </a:r>
          </a:p>
          <a:p>
            <a:pPr marL="285750" indent="-285750">
              <a:buFont typeface="Wingdings" panose="05000000000000000000" pitchFamily="2" charset="2"/>
              <a:buChar char="v"/>
            </a:pPr>
            <a:r>
              <a:rPr lang="el-GR" dirty="0" smtClean="0"/>
              <a:t>Ελέγχω </a:t>
            </a:r>
            <a:r>
              <a:rPr lang="el-GR" dirty="0"/>
              <a:t>αν έχει οριστεί κάποια </a:t>
            </a:r>
            <a:r>
              <a:rPr lang="el-GR" dirty="0" err="1"/>
              <a:t>session</a:t>
            </a:r>
            <a:r>
              <a:rPr lang="el-GR" dirty="0"/>
              <a:t> μεταβλητή με:</a:t>
            </a:r>
          </a:p>
          <a:p>
            <a:r>
              <a:rPr lang="el-GR" dirty="0" smtClean="0"/>
              <a:t>	</a:t>
            </a:r>
            <a:r>
              <a:rPr lang="el-GR" b="1" dirty="0" err="1" smtClean="0"/>
              <a:t>isset</a:t>
            </a:r>
            <a:r>
              <a:rPr lang="el-GR" b="1" dirty="0"/>
              <a:t>( $_SESSION['όνομα μεταβλητής'] )</a:t>
            </a:r>
          </a:p>
          <a:p>
            <a:pPr marL="285750" indent="-285750">
              <a:buFont typeface="Wingdings" panose="05000000000000000000" pitchFamily="2" charset="2"/>
              <a:buChar char="v"/>
            </a:pPr>
            <a:r>
              <a:rPr lang="el-GR" dirty="0" smtClean="0"/>
              <a:t>Καταργώ </a:t>
            </a:r>
            <a:r>
              <a:rPr lang="el-GR" dirty="0"/>
              <a:t>μια </a:t>
            </a:r>
            <a:r>
              <a:rPr lang="el-GR" dirty="0" err="1"/>
              <a:t>session</a:t>
            </a:r>
            <a:r>
              <a:rPr lang="el-GR" dirty="0"/>
              <a:t> μεταβλητή που έχω ορίσει με:</a:t>
            </a:r>
          </a:p>
          <a:p>
            <a:r>
              <a:rPr lang="el-GR" b="1" dirty="0" smtClean="0"/>
              <a:t>	</a:t>
            </a:r>
            <a:r>
              <a:rPr lang="el-GR" b="1" dirty="0" err="1" smtClean="0"/>
              <a:t>unset</a:t>
            </a:r>
            <a:r>
              <a:rPr lang="el-GR" b="1" dirty="0"/>
              <a:t>( $_SESSION['όνομα μεταβλητής'] )</a:t>
            </a:r>
          </a:p>
          <a:p>
            <a:pPr marL="742950" lvl="1" indent="-285750">
              <a:buFont typeface="Wingdings" panose="05000000000000000000" pitchFamily="2" charset="2"/>
              <a:buChar char="q"/>
            </a:pPr>
            <a:r>
              <a:rPr lang="el-GR" dirty="0" smtClean="0"/>
              <a:t>Ο </a:t>
            </a:r>
            <a:r>
              <a:rPr lang="el-GR" dirty="0" err="1"/>
              <a:t>server</a:t>
            </a:r>
            <a:r>
              <a:rPr lang="el-GR" dirty="0"/>
              <a:t> διαγράφει περιοδικά από μόνος του τα </a:t>
            </a:r>
            <a:r>
              <a:rPr lang="el-GR" dirty="0" err="1"/>
              <a:t>sessions</a:t>
            </a:r>
            <a:r>
              <a:rPr lang="el-GR" dirty="0"/>
              <a:t> που δεν είναι ενεργά (επειδή ο </a:t>
            </a:r>
            <a:r>
              <a:rPr lang="el-GR" dirty="0" err="1"/>
              <a:t>συσχετιζόμενος</a:t>
            </a:r>
            <a:r>
              <a:rPr lang="el-GR" dirty="0"/>
              <a:t> με το </a:t>
            </a:r>
            <a:r>
              <a:rPr lang="el-GR" dirty="0" err="1"/>
              <a:t>session</a:t>
            </a:r>
            <a:r>
              <a:rPr lang="el-GR" dirty="0"/>
              <a:t> χρήστης έφυγε από το </a:t>
            </a:r>
            <a:r>
              <a:rPr lang="el-GR" dirty="0" err="1"/>
              <a:t>site</a:t>
            </a:r>
            <a:r>
              <a:rPr lang="el-GR" dirty="0"/>
              <a:t>)</a:t>
            </a:r>
          </a:p>
          <a:p>
            <a:pPr marL="285750" indent="-285750">
              <a:buFont typeface="Wingdings" panose="05000000000000000000" pitchFamily="2" charset="2"/>
              <a:buChar char="v"/>
            </a:pPr>
            <a:r>
              <a:rPr lang="el-GR" dirty="0" smtClean="0"/>
              <a:t>Καταργώ </a:t>
            </a:r>
            <a:r>
              <a:rPr lang="el-GR" dirty="0"/>
              <a:t>ολοκληρωτικά ένα </a:t>
            </a:r>
            <a:r>
              <a:rPr lang="el-GR" dirty="0" err="1"/>
              <a:t>session</a:t>
            </a:r>
            <a:r>
              <a:rPr lang="el-GR" dirty="0"/>
              <a:t> (και ότι περιέχει μέσα του) με:</a:t>
            </a:r>
          </a:p>
          <a:p>
            <a:r>
              <a:rPr lang="el-GR" dirty="0" smtClean="0"/>
              <a:t>	</a:t>
            </a:r>
            <a:r>
              <a:rPr lang="el-GR" b="1" dirty="0" err="1" smtClean="0"/>
              <a:t>session_destroy</a:t>
            </a:r>
            <a:r>
              <a:rPr lang="el-GR" b="1" dirty="0"/>
              <a:t>()</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38487683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sz="4000" dirty="0"/>
              <a:t>Παραδείγματα Χρήσης </a:t>
            </a:r>
            <a:r>
              <a:rPr lang="en-US" sz="4000" dirty="0"/>
              <a:t>Session</a:t>
            </a:r>
            <a:r>
              <a:rPr lang="el-GR" sz="4000" dirty="0"/>
              <a:t>    1/</a:t>
            </a:r>
            <a:r>
              <a:rPr lang="en-US" sz="4000" dirty="0"/>
              <a:t>2</a:t>
            </a:r>
            <a:endParaRPr lang="el-GR" sz="4000" dirty="0"/>
          </a:p>
        </p:txBody>
      </p:sp>
      <p:sp>
        <p:nvSpPr>
          <p:cNvPr id="2" name="Ορθογώνιο 1"/>
          <p:cNvSpPr/>
          <p:nvPr>
            <p:custDataLst>
              <p:tags r:id="rId3"/>
            </p:custDataLst>
          </p:nvPr>
        </p:nvSpPr>
        <p:spPr>
          <a:xfrm>
            <a:off x="251520" y="980728"/>
            <a:ext cx="8892480" cy="4770537"/>
          </a:xfrm>
          <a:prstGeom prst="rect">
            <a:avLst/>
          </a:prstGeom>
        </p:spPr>
        <p:txBody>
          <a:bodyPr wrap="square">
            <a:spAutoFit/>
          </a:bodyPr>
          <a:lstStyle/>
          <a:p>
            <a:pPr marL="285750" lvl="0" indent="-285750">
              <a:buFont typeface="Wingdings" panose="05000000000000000000" pitchFamily="2" charset="2"/>
              <a:buChar char="v"/>
            </a:pPr>
            <a:r>
              <a:rPr lang="en-US" sz="1600" b="1" dirty="0"/>
              <a:t>log</a:t>
            </a:r>
            <a:r>
              <a:rPr lang="el-GR" sz="1600" b="1" dirty="0"/>
              <a:t>-</a:t>
            </a:r>
            <a:r>
              <a:rPr lang="en-US" sz="1600" b="1" dirty="0"/>
              <a:t>in</a:t>
            </a:r>
            <a:r>
              <a:rPr lang="el-GR" sz="1600" b="1" dirty="0"/>
              <a:t> χρήστη σε διαβαθμισμένες υπηρεσίες ενός </a:t>
            </a:r>
            <a:r>
              <a:rPr lang="en-US" sz="1600" b="1" dirty="0"/>
              <a:t>site</a:t>
            </a:r>
            <a:endParaRPr lang="el-GR" sz="1600" dirty="0"/>
          </a:p>
          <a:p>
            <a:pPr marL="742950" lvl="1" indent="-285750">
              <a:buFont typeface="Wingdings" panose="05000000000000000000" pitchFamily="2" charset="2"/>
              <a:buChar char="q"/>
            </a:pPr>
            <a:r>
              <a:rPr lang="el-GR" sz="1600" dirty="0"/>
              <a:t>σε κάποια σελίδα (π.χ. στην </a:t>
            </a:r>
            <a:r>
              <a:rPr lang="en-US" sz="1600" dirty="0"/>
              <a:t>index</a:t>
            </a:r>
            <a:r>
              <a:rPr lang="el-GR" sz="1600" dirty="0"/>
              <a:t>.</a:t>
            </a:r>
            <a:r>
              <a:rPr lang="en-US" sz="1600" dirty="0" err="1"/>
              <a:t>php</a:t>
            </a:r>
            <a:r>
              <a:rPr lang="el-GR" sz="1600" dirty="0"/>
              <a:t>) έχουμε τη φόρμα </a:t>
            </a:r>
            <a:r>
              <a:rPr lang="en-US" sz="1600" dirty="0"/>
              <a:t>log</a:t>
            </a:r>
            <a:r>
              <a:rPr lang="el-GR" sz="1600" dirty="0"/>
              <a:t>-</a:t>
            </a:r>
            <a:r>
              <a:rPr lang="en-US" sz="1600" dirty="0"/>
              <a:t>in </a:t>
            </a:r>
            <a:r>
              <a:rPr lang="el-GR" sz="1600" dirty="0"/>
              <a:t>με πεδία </a:t>
            </a:r>
            <a:br>
              <a:rPr lang="el-GR" sz="1600" dirty="0"/>
            </a:br>
            <a:r>
              <a:rPr lang="en-US" sz="1600" dirty="0"/>
              <a:t>username </a:t>
            </a:r>
            <a:r>
              <a:rPr lang="el-GR" sz="1600" dirty="0"/>
              <a:t>και </a:t>
            </a:r>
            <a:r>
              <a:rPr lang="en-US" sz="1600" dirty="0"/>
              <a:t>password</a:t>
            </a:r>
            <a:endParaRPr lang="el-GR" sz="1600" dirty="0"/>
          </a:p>
          <a:p>
            <a:pPr marL="742950" lvl="1" indent="-285750">
              <a:buFont typeface="Wingdings" panose="05000000000000000000" pitchFamily="2" charset="2"/>
              <a:buChar char="q"/>
            </a:pPr>
            <a:r>
              <a:rPr lang="el-GR" sz="1600" dirty="0"/>
              <a:t>ο χρήστης δίνει τα στοιχεία του και πατά το </a:t>
            </a:r>
            <a:r>
              <a:rPr lang="en-US" sz="1600" dirty="0"/>
              <a:t>submit </a:t>
            </a:r>
            <a:r>
              <a:rPr lang="el-GR" sz="1600" dirty="0"/>
              <a:t>για να αποστείλει τα δεδομένα</a:t>
            </a:r>
          </a:p>
          <a:p>
            <a:pPr marL="742950" lvl="1" indent="-285750">
              <a:buFont typeface="Wingdings" panose="05000000000000000000" pitchFamily="2" charset="2"/>
              <a:buChar char="q"/>
            </a:pPr>
            <a:r>
              <a:rPr lang="el-GR" sz="1600" dirty="0"/>
              <a:t>καλείται η σελίδα που είναι δηλωμένη στη φόρμα (έστω η </a:t>
            </a:r>
            <a:r>
              <a:rPr lang="en-US" sz="1600" dirty="0"/>
              <a:t>log</a:t>
            </a:r>
            <a:r>
              <a:rPr lang="el-GR" sz="1600" dirty="0"/>
              <a:t>-</a:t>
            </a:r>
            <a:r>
              <a:rPr lang="en-US" sz="1600" dirty="0"/>
              <a:t>in</a:t>
            </a:r>
            <a:r>
              <a:rPr lang="el-GR" sz="1600" dirty="0"/>
              <a:t>.</a:t>
            </a:r>
            <a:r>
              <a:rPr lang="en-US" sz="1600" dirty="0" err="1"/>
              <a:t>php</a:t>
            </a:r>
            <a:r>
              <a:rPr lang="el-GR" sz="1600" dirty="0"/>
              <a:t>) – ταυτόχρονα αποστέλλονται τα δεδομένα της φόρμας</a:t>
            </a:r>
          </a:p>
          <a:p>
            <a:pPr marL="742950" lvl="1" indent="-285750">
              <a:buFont typeface="Wingdings" panose="05000000000000000000" pitchFamily="2" charset="2"/>
              <a:buChar char="q"/>
            </a:pPr>
            <a:r>
              <a:rPr lang="el-GR" sz="1600" dirty="0"/>
              <a:t>στη σελίδα </a:t>
            </a:r>
            <a:r>
              <a:rPr lang="en-US" sz="1600" dirty="0"/>
              <a:t>log</a:t>
            </a:r>
            <a:r>
              <a:rPr lang="el-GR" sz="1600" dirty="0"/>
              <a:t>-</a:t>
            </a:r>
            <a:r>
              <a:rPr lang="en-US" sz="1600" dirty="0"/>
              <a:t>in</a:t>
            </a:r>
            <a:r>
              <a:rPr lang="el-GR" sz="1600" dirty="0"/>
              <a:t>.</a:t>
            </a:r>
            <a:r>
              <a:rPr lang="en-US" sz="1600" dirty="0" err="1"/>
              <a:t>php</a:t>
            </a:r>
            <a:r>
              <a:rPr lang="el-GR" sz="1600" dirty="0"/>
              <a:t>, τα </a:t>
            </a:r>
            <a:r>
              <a:rPr lang="en-US" sz="1600" dirty="0"/>
              <a:t>username </a:t>
            </a:r>
            <a:r>
              <a:rPr lang="el-GR" sz="1600" dirty="0"/>
              <a:t>και </a:t>
            </a:r>
            <a:r>
              <a:rPr lang="en-US" sz="1600" dirty="0"/>
              <a:t>password </a:t>
            </a:r>
            <a:r>
              <a:rPr lang="el-GR" sz="1600" dirty="0"/>
              <a:t>ελέγχονται με αντίστοιχα σε κάποια </a:t>
            </a:r>
            <a:r>
              <a:rPr lang="en-US" sz="1600" dirty="0"/>
              <a:t>database </a:t>
            </a:r>
            <a:r>
              <a:rPr lang="el-GR" sz="1600" dirty="0"/>
              <a:t>με τους γνωστούς χρήστες και εφόσον βρεθεί χρήστης με αυτά τα στοιχεία:</a:t>
            </a:r>
          </a:p>
          <a:p>
            <a:pPr marL="1200150" lvl="2" indent="-285750">
              <a:buFont typeface="Arial" panose="020B0604020202020204" pitchFamily="34" charset="0"/>
              <a:buChar char="•"/>
            </a:pPr>
            <a:r>
              <a:rPr lang="el-GR" sz="1600" dirty="0"/>
              <a:t>καθαρίζεται το </a:t>
            </a:r>
            <a:r>
              <a:rPr lang="el-GR" sz="1600" dirty="0" err="1"/>
              <a:t>session</a:t>
            </a:r>
            <a:r>
              <a:rPr lang="el-GR" sz="1600" dirty="0"/>
              <a:t> του χρήστη (προληπτικά και εφόσον επιτρέπει η εφαρμογή)</a:t>
            </a:r>
          </a:p>
          <a:p>
            <a:pPr marL="1200150" lvl="2" indent="-285750">
              <a:buFont typeface="Arial" panose="020B0604020202020204" pitchFamily="34" charset="0"/>
              <a:buChar char="•"/>
            </a:pPr>
            <a:r>
              <a:rPr lang="el-GR" sz="1600" dirty="0"/>
              <a:t>ξεκινά νέο </a:t>
            </a:r>
            <a:r>
              <a:rPr lang="el-GR" sz="1600" dirty="0" err="1"/>
              <a:t>session</a:t>
            </a:r>
            <a:r>
              <a:rPr lang="el-GR" sz="1600" dirty="0"/>
              <a:t> στο οποίο συνήθως αποθηκεύεται το </a:t>
            </a:r>
            <a:r>
              <a:rPr lang="el-GR" sz="1600" dirty="0" err="1"/>
              <a:t>userID</a:t>
            </a:r>
            <a:r>
              <a:rPr lang="el-GR" sz="1600" dirty="0"/>
              <a:t> του χρήστη (τιμή δηλαδή του πεδίου που τον προσδιορίζει μοναδικά στην </a:t>
            </a:r>
            <a:r>
              <a:rPr lang="el-GR" sz="1600" dirty="0" err="1"/>
              <a:t>database</a:t>
            </a:r>
            <a:r>
              <a:rPr lang="el-GR" sz="1600" dirty="0"/>
              <a:t> των χρηστών της εφαρμογής). </a:t>
            </a:r>
          </a:p>
          <a:p>
            <a:pPr marL="285750" lvl="0" indent="-285750">
              <a:buFont typeface="Wingdings" panose="05000000000000000000" pitchFamily="2" charset="2"/>
              <a:buChar char="v"/>
            </a:pPr>
            <a:r>
              <a:rPr lang="el-GR" sz="1600" b="1" dirty="0"/>
              <a:t>καλάθι αγορών σε </a:t>
            </a:r>
            <a:r>
              <a:rPr lang="en-US" sz="1600" b="1" dirty="0"/>
              <a:t>e</a:t>
            </a:r>
            <a:r>
              <a:rPr lang="el-GR" sz="1600" b="1" dirty="0"/>
              <a:t>-</a:t>
            </a:r>
            <a:r>
              <a:rPr lang="en-US" sz="1600" b="1" dirty="0"/>
              <a:t>shop</a:t>
            </a:r>
            <a:endParaRPr lang="el-GR" sz="1600" dirty="0"/>
          </a:p>
          <a:p>
            <a:pPr marL="742950" lvl="1" indent="-285750">
              <a:buFont typeface="Wingdings" panose="05000000000000000000" pitchFamily="2" charset="2"/>
              <a:buChar char="q"/>
            </a:pPr>
            <a:r>
              <a:rPr lang="el-GR" sz="1600" dirty="0"/>
              <a:t>το </a:t>
            </a:r>
            <a:r>
              <a:rPr lang="en-US" sz="1600" dirty="0"/>
              <a:t>session </a:t>
            </a:r>
            <a:r>
              <a:rPr lang="el-GR" sz="1600" dirty="0" err="1"/>
              <a:t>αρχικοποιείται</a:t>
            </a:r>
            <a:r>
              <a:rPr lang="el-GR" sz="1600" dirty="0"/>
              <a:t> με την επίσκεψη του χρήστη στο </a:t>
            </a:r>
            <a:r>
              <a:rPr lang="en-US" sz="1600" dirty="0"/>
              <a:t>e</a:t>
            </a:r>
            <a:r>
              <a:rPr lang="el-GR" sz="1600" dirty="0"/>
              <a:t>-</a:t>
            </a:r>
            <a:r>
              <a:rPr lang="en-US" sz="1600" dirty="0"/>
              <a:t>shop</a:t>
            </a:r>
            <a:endParaRPr lang="el-GR" sz="1600" dirty="0"/>
          </a:p>
          <a:p>
            <a:pPr marL="742950" lvl="1" indent="-285750">
              <a:buFont typeface="Wingdings" panose="05000000000000000000" pitchFamily="2" charset="2"/>
              <a:buChar char="q"/>
            </a:pPr>
            <a:r>
              <a:rPr lang="el-GR" sz="1600" dirty="0"/>
              <a:t>η προσθήκη προϊόντων στο καλάθι αγορών ισοδυναμεί με την αποθήκευση του μοναδικού κωδικού που προσδιορίζει κάθε προϊόν (</a:t>
            </a:r>
            <a:r>
              <a:rPr lang="en-US" sz="1600" dirty="0" err="1"/>
              <a:t>productID</a:t>
            </a:r>
            <a:r>
              <a:rPr lang="el-GR" sz="1600" dirty="0"/>
              <a:t>) σε </a:t>
            </a:r>
            <a:r>
              <a:rPr lang="en-US" sz="1600" dirty="0"/>
              <a:t>session variables</a:t>
            </a:r>
            <a:endParaRPr lang="el-GR" sz="1600" dirty="0"/>
          </a:p>
          <a:p>
            <a:pPr marL="1200150" lvl="2" indent="-285750">
              <a:buFont typeface="Arial" panose="020B0604020202020204" pitchFamily="34" charset="0"/>
              <a:buChar char="•"/>
            </a:pPr>
            <a:r>
              <a:rPr lang="el-GR" sz="1600" dirty="0"/>
              <a:t>μπορείτε να υλοποιήσετε το καλάθι με μία μόνο </a:t>
            </a:r>
            <a:r>
              <a:rPr lang="el-GR" sz="1600" dirty="0" err="1"/>
              <a:t>session</a:t>
            </a:r>
            <a:r>
              <a:rPr lang="el-GR" sz="1600" dirty="0"/>
              <a:t> </a:t>
            </a:r>
            <a:r>
              <a:rPr lang="el-GR" sz="1600" dirty="0" err="1"/>
              <a:t>variable</a:t>
            </a:r>
            <a:r>
              <a:rPr lang="el-GR" sz="1600" dirty="0"/>
              <a:t> τύπου </a:t>
            </a:r>
            <a:r>
              <a:rPr lang="el-GR" sz="1600" dirty="0" err="1"/>
              <a:t>array</a:t>
            </a:r>
            <a:r>
              <a:rPr lang="el-GR" sz="1600" dirty="0"/>
              <a:t> </a:t>
            </a:r>
          </a:p>
          <a:p>
            <a:pPr marL="742950" lvl="1" indent="-285750">
              <a:buFont typeface="Wingdings" panose="05000000000000000000" pitchFamily="2" charset="2"/>
              <a:buChar char="q"/>
            </a:pPr>
            <a:r>
              <a:rPr lang="el-GR" sz="1600" dirty="0"/>
              <a:t>στο </a:t>
            </a:r>
            <a:r>
              <a:rPr lang="en-US" sz="1600" dirty="0"/>
              <a:t>check</a:t>
            </a:r>
            <a:r>
              <a:rPr lang="el-GR" sz="1600" dirty="0"/>
              <a:t>-</a:t>
            </a:r>
            <a:r>
              <a:rPr lang="en-US" sz="1600" dirty="0"/>
              <a:t>out </a:t>
            </a:r>
            <a:r>
              <a:rPr lang="el-GR" sz="1600" dirty="0"/>
              <a:t>(πληρωμή) τα προϊόντα εντοπίζονται μέσω των κωδικών τους που είναι </a:t>
            </a:r>
            <a:r>
              <a:rPr lang="el-GR" sz="1600" dirty="0" err="1"/>
              <a:t>αποθηκευμένα</a:t>
            </a:r>
            <a:r>
              <a:rPr lang="el-GR" sz="1600" dirty="0"/>
              <a:t> στις </a:t>
            </a:r>
            <a:r>
              <a:rPr lang="en-US" sz="1600" dirty="0"/>
              <a:t>session </a:t>
            </a:r>
            <a:r>
              <a:rPr lang="el-GR" sz="1600" dirty="0"/>
              <a:t>μεταβλητές</a:t>
            </a:r>
          </a:p>
          <a:p>
            <a:pPr marL="742950" lvl="1" indent="-285750">
              <a:buFont typeface="Wingdings" panose="05000000000000000000" pitchFamily="2" charset="2"/>
              <a:buChar char="q"/>
            </a:pPr>
            <a:r>
              <a:rPr lang="el-GR" sz="1600" dirty="0"/>
              <a:t>το άδειασμα καλαθιού ισοδυναμεί με διαγραφή των σχετικών </a:t>
            </a:r>
            <a:r>
              <a:rPr lang="en-US" sz="1600" dirty="0"/>
              <a:t>session</a:t>
            </a:r>
            <a:r>
              <a:rPr lang="el-GR" sz="1600" dirty="0"/>
              <a:t> μεταβλητών </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3565243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sz="4000" dirty="0"/>
              <a:t>Παραδείγματα Χρήσης </a:t>
            </a:r>
            <a:r>
              <a:rPr lang="en-US" sz="4000" dirty="0"/>
              <a:t>Session    2/2</a:t>
            </a:r>
            <a:endParaRPr lang="el-GR" sz="4000" dirty="0"/>
          </a:p>
        </p:txBody>
      </p:sp>
      <p:sp>
        <p:nvSpPr>
          <p:cNvPr id="2" name="Ορθογώνιο 1"/>
          <p:cNvSpPr/>
          <p:nvPr>
            <p:custDataLst>
              <p:tags r:id="rId3"/>
            </p:custDataLst>
          </p:nvPr>
        </p:nvSpPr>
        <p:spPr>
          <a:xfrm>
            <a:off x="251520" y="1484784"/>
            <a:ext cx="8892480" cy="4247317"/>
          </a:xfrm>
          <a:prstGeom prst="rect">
            <a:avLst/>
          </a:prstGeom>
        </p:spPr>
        <p:txBody>
          <a:bodyPr wrap="square">
            <a:spAutoFit/>
          </a:bodyPr>
          <a:lstStyle/>
          <a:p>
            <a:pPr marL="285750" lvl="0" indent="-285750">
              <a:buFont typeface="Wingdings" panose="05000000000000000000" pitchFamily="2" charset="2"/>
              <a:buChar char="v"/>
            </a:pPr>
            <a:r>
              <a:rPr lang="el-GR" b="1" dirty="0"/>
              <a:t>μεταβολή αναζήτησης</a:t>
            </a:r>
            <a:endParaRPr lang="el-GR" dirty="0"/>
          </a:p>
          <a:p>
            <a:pPr marL="742950" lvl="1" indent="-285750">
              <a:buFont typeface="Wingdings" panose="05000000000000000000" pitchFamily="2" charset="2"/>
              <a:buChar char="q"/>
            </a:pPr>
            <a:r>
              <a:rPr lang="el-GR" b="1" dirty="0"/>
              <a:t>ζητούμενο</a:t>
            </a:r>
            <a:r>
              <a:rPr lang="el-GR" dirty="0"/>
              <a:t>: να παρουσιάζουμε στο χρήστη μια φόρμα αναζήτησης συμπληρωμένη με τις τιμές που όρισε ο χρήστης στην τελευταία χρήση αναζήτησης που έκανε (πιθανώς πριν από αρκετή ώρα) – έτσι βλέπει τι αναζήτηση είχε κάνει και μπορεί να τη μεταβάλει εύκολα</a:t>
            </a:r>
          </a:p>
          <a:p>
            <a:r>
              <a:rPr lang="el-GR" dirty="0"/>
              <a:t> </a:t>
            </a:r>
          </a:p>
          <a:p>
            <a:pPr marL="285750" lvl="0" indent="-285750">
              <a:buFont typeface="Wingdings" panose="05000000000000000000" pitchFamily="2" charset="2"/>
              <a:buChar char="v"/>
            </a:pPr>
            <a:r>
              <a:rPr lang="el-GR" b="1" dirty="0"/>
              <a:t>καλάθι σύγκρισης</a:t>
            </a:r>
            <a:endParaRPr lang="el-GR" dirty="0"/>
          </a:p>
          <a:p>
            <a:pPr marL="742950" lvl="1" indent="-285750">
              <a:buFont typeface="Wingdings" panose="05000000000000000000" pitchFamily="2" charset="2"/>
              <a:buChar char="q"/>
            </a:pPr>
            <a:r>
              <a:rPr lang="el-GR" b="1" dirty="0"/>
              <a:t>ζητούμενο</a:t>
            </a:r>
            <a:r>
              <a:rPr lang="el-GR" dirty="0"/>
              <a:t>: να μπορεί ο χρήσης να διαλέγει </a:t>
            </a:r>
            <a:r>
              <a:rPr lang="el-GR" u="sng" dirty="0"/>
              <a:t>σταδιακά</a:t>
            </a:r>
            <a:r>
              <a:rPr lang="el-GR" dirty="0"/>
              <a:t>, ομοειδή προϊόντα με σκοπό να τα συγκρίνει αργότερα, δίπλα-δίπλα (</a:t>
            </a:r>
            <a:r>
              <a:rPr lang="en-US" dirty="0"/>
              <a:t>side</a:t>
            </a:r>
            <a:r>
              <a:rPr lang="el-GR" dirty="0"/>
              <a:t>-</a:t>
            </a:r>
            <a:r>
              <a:rPr lang="en-US" dirty="0"/>
              <a:t>by</a:t>
            </a:r>
            <a:r>
              <a:rPr lang="el-GR" dirty="0"/>
              <a:t>-</a:t>
            </a:r>
            <a:r>
              <a:rPr lang="en-US" dirty="0"/>
              <a:t>side comparison</a:t>
            </a:r>
            <a:r>
              <a:rPr lang="el-GR" dirty="0"/>
              <a:t>)</a:t>
            </a:r>
          </a:p>
          <a:p>
            <a:pPr marL="285750" lvl="0" indent="-285750">
              <a:buFont typeface="Wingdings" panose="05000000000000000000" pitchFamily="2" charset="2"/>
              <a:buChar char="v"/>
            </a:pPr>
            <a:endParaRPr lang="el-GR" dirty="0" smtClean="0"/>
          </a:p>
          <a:p>
            <a:pPr marL="285750" lvl="0" indent="-285750">
              <a:buFont typeface="Wingdings" panose="05000000000000000000" pitchFamily="2" charset="2"/>
              <a:buChar char="v"/>
            </a:pPr>
            <a:endParaRPr lang="el-GR" dirty="0"/>
          </a:p>
          <a:p>
            <a:pPr marL="285750" lvl="0" indent="-285750">
              <a:buFont typeface="Wingdings" panose="05000000000000000000" pitchFamily="2" charset="2"/>
              <a:buChar char="v"/>
            </a:pPr>
            <a:endParaRPr lang="el-GR" dirty="0" smtClean="0"/>
          </a:p>
          <a:p>
            <a:pPr marL="285750" lvl="0" indent="-285750">
              <a:buFont typeface="Wingdings" panose="05000000000000000000" pitchFamily="2" charset="2"/>
              <a:buChar char="v"/>
            </a:pPr>
            <a:endParaRPr lang="el-GR" dirty="0"/>
          </a:p>
          <a:p>
            <a:pPr marL="742950" lvl="1" indent="-285750">
              <a:buFont typeface="Wingdings" panose="05000000000000000000" pitchFamily="2" charset="2"/>
              <a:buChar char="q"/>
            </a:pPr>
            <a:r>
              <a:rPr lang="el-GR" dirty="0" smtClean="0"/>
              <a:t>σκεφτείτε </a:t>
            </a:r>
            <a:r>
              <a:rPr lang="el-GR" dirty="0"/>
              <a:t>τις λεπτομέρειες για τα παραπάνω μόνοι σας</a:t>
            </a:r>
          </a:p>
          <a:p>
            <a:pPr marL="1200150" lvl="2" indent="-285750">
              <a:buFont typeface="Arial" panose="020B0604020202020204" pitchFamily="34" charset="0"/>
              <a:buChar char="•"/>
            </a:pPr>
            <a:r>
              <a:rPr lang="el-GR" dirty="0"/>
              <a:t>μπορεί να ζητηθούν στις εξετάσεις!</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32049168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sz="3600" dirty="0"/>
              <a:t>Παράδειγμα Χρήσης: </a:t>
            </a:r>
            <a:r>
              <a:rPr lang="el-GR" sz="3600" dirty="0" err="1"/>
              <a:t>User</a:t>
            </a:r>
            <a:r>
              <a:rPr lang="el-GR" sz="3600" dirty="0"/>
              <a:t> </a:t>
            </a:r>
            <a:r>
              <a:rPr lang="el-GR" sz="3600" dirty="0" err="1"/>
              <a:t>Tracking</a:t>
            </a:r>
            <a:r>
              <a:rPr lang="el-GR" sz="3600" dirty="0"/>
              <a:t> (1/2)</a:t>
            </a:r>
            <a:endParaRPr lang="el-GR" sz="3600" dirty="0" smtClean="0"/>
          </a:p>
        </p:txBody>
      </p:sp>
      <p:sp>
        <p:nvSpPr>
          <p:cNvPr id="8" name="Rectangle 5"/>
          <p:cNvSpPr>
            <a:spLocks noChangeArrowheads="1"/>
          </p:cNvSpPr>
          <p:nvPr>
            <p:custDataLst>
              <p:tags r:id="rId3"/>
            </p:custDataLst>
          </p:nvPr>
        </p:nvSpPr>
        <p:spPr bwMode="auto">
          <a:xfrm>
            <a:off x="251520" y="886434"/>
            <a:ext cx="871309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7013" algn="l"/>
                <a:tab pos="457200" algn="l"/>
                <a:tab pos="684213" algn="l"/>
                <a:tab pos="914400" algn="l"/>
                <a:tab pos="1141413" algn="l"/>
                <a:tab pos="1368425" algn="l"/>
                <a:tab pos="1584325" algn="l"/>
                <a:tab pos="2052638" algn="l"/>
              </a:tabLst>
              <a:defRPr>
                <a:solidFill>
                  <a:schemeClr val="tx1"/>
                </a:solidFill>
                <a:latin typeface="Arial" panose="020B0604020202020204" pitchFamily="34" charset="0"/>
              </a:defRPr>
            </a:lvl1pPr>
            <a:lvl2pPr eaLnBrk="0" fontAlgn="base" hangingPunct="0">
              <a:spcBef>
                <a:spcPct val="0"/>
              </a:spcBef>
              <a:spcAft>
                <a:spcPct val="0"/>
              </a:spcAft>
              <a:tabLst>
                <a:tab pos="227013" algn="l"/>
                <a:tab pos="457200" algn="l"/>
                <a:tab pos="684213" algn="l"/>
                <a:tab pos="914400" algn="l"/>
                <a:tab pos="1141413" algn="l"/>
                <a:tab pos="1368425" algn="l"/>
                <a:tab pos="1584325" algn="l"/>
                <a:tab pos="2052638" algn="l"/>
              </a:tabLst>
              <a:defRPr>
                <a:solidFill>
                  <a:schemeClr val="tx1"/>
                </a:solidFill>
                <a:latin typeface="Arial" panose="020B0604020202020204" pitchFamily="34" charset="0"/>
              </a:defRPr>
            </a:lvl2pPr>
            <a:lvl3pPr eaLnBrk="0" fontAlgn="base" hangingPunct="0">
              <a:spcBef>
                <a:spcPct val="0"/>
              </a:spcBef>
              <a:spcAft>
                <a:spcPct val="0"/>
              </a:spcAft>
              <a:tabLst>
                <a:tab pos="227013" algn="l"/>
                <a:tab pos="457200" algn="l"/>
                <a:tab pos="684213" algn="l"/>
                <a:tab pos="914400" algn="l"/>
                <a:tab pos="1141413" algn="l"/>
                <a:tab pos="1368425" algn="l"/>
                <a:tab pos="1584325" algn="l"/>
                <a:tab pos="2052638" algn="l"/>
              </a:tabLst>
              <a:defRPr>
                <a:solidFill>
                  <a:schemeClr val="tx1"/>
                </a:solidFill>
                <a:latin typeface="Arial" panose="020B0604020202020204" pitchFamily="34" charset="0"/>
              </a:defRPr>
            </a:lvl3pPr>
            <a:lvl4pPr eaLnBrk="0" fontAlgn="base" hangingPunct="0">
              <a:spcBef>
                <a:spcPct val="0"/>
              </a:spcBef>
              <a:spcAft>
                <a:spcPct val="0"/>
              </a:spcAft>
              <a:tabLst>
                <a:tab pos="227013" algn="l"/>
                <a:tab pos="457200" algn="l"/>
                <a:tab pos="684213" algn="l"/>
                <a:tab pos="914400" algn="l"/>
                <a:tab pos="1141413" algn="l"/>
                <a:tab pos="1368425" algn="l"/>
                <a:tab pos="1584325" algn="l"/>
                <a:tab pos="2052638" algn="l"/>
              </a:tabLst>
              <a:defRPr>
                <a:solidFill>
                  <a:schemeClr val="tx1"/>
                </a:solidFill>
                <a:latin typeface="Arial" panose="020B0604020202020204" pitchFamily="34" charset="0"/>
              </a:defRPr>
            </a:lvl4pPr>
            <a:lvl5pPr eaLnBrk="0" fontAlgn="base" hangingPunct="0">
              <a:spcBef>
                <a:spcPct val="0"/>
              </a:spcBef>
              <a:spcAft>
                <a:spcPct val="0"/>
              </a:spcAft>
              <a:tabLst>
                <a:tab pos="227013" algn="l"/>
                <a:tab pos="457200" algn="l"/>
                <a:tab pos="684213" algn="l"/>
                <a:tab pos="914400" algn="l"/>
                <a:tab pos="1141413" algn="l"/>
                <a:tab pos="1368425" algn="l"/>
                <a:tab pos="1584325" algn="l"/>
                <a:tab pos="2052638" algn="l"/>
              </a:tabLst>
              <a:defRPr>
                <a:solidFill>
                  <a:schemeClr val="tx1"/>
                </a:solidFill>
                <a:latin typeface="Arial" panose="020B0604020202020204" pitchFamily="34" charset="0"/>
              </a:defRPr>
            </a:lvl5pPr>
            <a:lvl6pPr eaLnBrk="0" fontAlgn="base" hangingPunct="0">
              <a:spcBef>
                <a:spcPct val="0"/>
              </a:spcBef>
              <a:spcAft>
                <a:spcPct val="0"/>
              </a:spcAft>
              <a:tabLst>
                <a:tab pos="227013" algn="l"/>
                <a:tab pos="457200" algn="l"/>
                <a:tab pos="684213" algn="l"/>
                <a:tab pos="914400" algn="l"/>
                <a:tab pos="1141413" algn="l"/>
                <a:tab pos="1368425" algn="l"/>
                <a:tab pos="1584325" algn="l"/>
                <a:tab pos="2052638" algn="l"/>
              </a:tabLst>
              <a:defRPr>
                <a:solidFill>
                  <a:schemeClr val="tx1"/>
                </a:solidFill>
                <a:latin typeface="Arial" panose="020B0604020202020204" pitchFamily="34" charset="0"/>
              </a:defRPr>
            </a:lvl6pPr>
            <a:lvl7pPr eaLnBrk="0" fontAlgn="base" hangingPunct="0">
              <a:spcBef>
                <a:spcPct val="0"/>
              </a:spcBef>
              <a:spcAft>
                <a:spcPct val="0"/>
              </a:spcAft>
              <a:tabLst>
                <a:tab pos="227013" algn="l"/>
                <a:tab pos="457200" algn="l"/>
                <a:tab pos="684213" algn="l"/>
                <a:tab pos="914400" algn="l"/>
                <a:tab pos="1141413" algn="l"/>
                <a:tab pos="1368425" algn="l"/>
                <a:tab pos="1584325" algn="l"/>
                <a:tab pos="2052638" algn="l"/>
              </a:tabLst>
              <a:defRPr>
                <a:solidFill>
                  <a:schemeClr val="tx1"/>
                </a:solidFill>
                <a:latin typeface="Arial" panose="020B0604020202020204" pitchFamily="34" charset="0"/>
              </a:defRPr>
            </a:lvl7pPr>
            <a:lvl8pPr eaLnBrk="0" fontAlgn="base" hangingPunct="0">
              <a:spcBef>
                <a:spcPct val="0"/>
              </a:spcBef>
              <a:spcAft>
                <a:spcPct val="0"/>
              </a:spcAft>
              <a:tabLst>
                <a:tab pos="227013" algn="l"/>
                <a:tab pos="457200" algn="l"/>
                <a:tab pos="684213" algn="l"/>
                <a:tab pos="914400" algn="l"/>
                <a:tab pos="1141413" algn="l"/>
                <a:tab pos="1368425" algn="l"/>
                <a:tab pos="1584325" algn="l"/>
                <a:tab pos="2052638" algn="l"/>
              </a:tabLst>
              <a:defRPr>
                <a:solidFill>
                  <a:schemeClr val="tx1"/>
                </a:solidFill>
                <a:latin typeface="Arial" panose="020B0604020202020204" pitchFamily="34" charset="0"/>
              </a:defRPr>
            </a:lvl8pPr>
            <a:lvl9pPr eaLnBrk="0" fontAlgn="base" hangingPunct="0">
              <a:spcBef>
                <a:spcPct val="0"/>
              </a:spcBef>
              <a:spcAft>
                <a:spcPct val="0"/>
              </a:spcAft>
              <a:tabLst>
                <a:tab pos="227013" algn="l"/>
                <a:tab pos="457200" algn="l"/>
                <a:tab pos="684213" algn="l"/>
                <a:tab pos="914400" algn="l"/>
                <a:tab pos="1141413" algn="l"/>
                <a:tab pos="1368425" algn="l"/>
                <a:tab pos="1584325" algn="l"/>
                <a:tab pos="2052638" algn="l"/>
              </a:tabLs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227013" algn="l"/>
                <a:tab pos="457200" algn="l"/>
                <a:tab pos="684213" algn="l"/>
                <a:tab pos="914400" algn="l"/>
                <a:tab pos="1141413" algn="l"/>
                <a:tab pos="1368425" algn="l"/>
                <a:tab pos="1584325" algn="l"/>
                <a:tab pos="2052638" algn="l"/>
              </a:tabLst>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Κάποιες σελίδες ή τμήματα σελίδων ενός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site</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θέλουμε να είναι διαβαθμισμένα, δηλαδή να είναι </a:t>
            </a:r>
            <a:r>
              <a:rPr kumimoji="0" lang="el-GR" altLang="el-GR" sz="1600" b="0" i="0" u="none" strike="noStrike" cap="none" normalizeH="0" baseline="0" dirty="0" err="1" smtClean="0">
                <a:ln>
                  <a:noFill/>
                </a:ln>
                <a:solidFill>
                  <a:schemeClr val="tx1"/>
                </a:solidFill>
                <a:effectLst/>
                <a:latin typeface="+mn-lt"/>
                <a:ea typeface="Times New Roman" panose="02020603050405020304" pitchFamily="18" charset="0"/>
              </a:rPr>
              <a:t>προσβάσιμα</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μόνο από χρήστες που έχουν κάνει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login</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στο σύστημα. </a:t>
            </a:r>
            <a:endParaRPr kumimoji="0" lang="el-GR" altLang="el-GR" sz="1600" b="0" i="0" u="none" strike="noStrike" cap="none" normalizeH="0" baseline="0" dirty="0" smtClean="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227013" algn="l"/>
                <a:tab pos="457200" algn="l"/>
                <a:tab pos="684213" algn="l"/>
                <a:tab pos="914400" algn="l"/>
                <a:tab pos="1141413" algn="l"/>
                <a:tab pos="1368425" algn="l"/>
                <a:tab pos="1584325" algn="l"/>
                <a:tab pos="2052638" algn="l"/>
              </a:tabLst>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Θεωρώντας περιβάλλον με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database</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και καταχωρημένους χρήστες, αυτό απαιτεί: </a:t>
            </a:r>
            <a:endParaRPr kumimoji="0" lang="el-GR" altLang="el-GR" sz="16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να παρέχεται σε κάποιο σημείο μια φόρμα διαπίστευσης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login</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l-GR" altLang="el-GR" sz="1600" b="0" i="0" u="none" strike="noStrike" cap="none" normalizeH="0" baseline="0" dirty="0" smtClean="0">
              <a:ln>
                <a:noFill/>
              </a:ln>
              <a:solidFill>
                <a:schemeClr val="tx1"/>
              </a:solidFill>
              <a:effectLst/>
              <a:latin typeface="+mn-lt"/>
            </a:endParaRPr>
          </a:p>
        </p:txBody>
      </p:sp>
      <p:graphicFrame>
        <p:nvGraphicFramePr>
          <p:cNvPr id="7" name="Πίνακας 6"/>
          <p:cNvGraphicFramePr>
            <a:graphicFrameLocks noGrp="1"/>
          </p:cNvGraphicFramePr>
          <p:nvPr>
            <p:extLst>
              <p:ext uri="{D42A27DB-BD31-4B8C-83A1-F6EECF244321}">
                <p14:modId xmlns:p14="http://schemas.microsoft.com/office/powerpoint/2010/main" val="4192845583"/>
              </p:ext>
            </p:extLst>
          </p:nvPr>
        </p:nvGraphicFramePr>
        <p:xfrm>
          <a:off x="288454" y="1963652"/>
          <a:ext cx="8740553" cy="1410817"/>
        </p:xfrm>
        <a:graphic>
          <a:graphicData uri="http://schemas.openxmlformats.org/drawingml/2006/table">
            <a:tbl>
              <a:tblPr firstRow="1" firstCol="1" bandRow="1"/>
              <a:tblGrid>
                <a:gridCol w="8740553"/>
              </a:tblGrid>
              <a:tr h="1410817">
                <a:tc>
                  <a:txBody>
                    <a:bodyPr/>
                    <a:lstStyle/>
                    <a:p>
                      <a:pPr algn="just">
                        <a:spcAft>
                          <a:spcPts val="300"/>
                        </a:spcAft>
                        <a:tabLst>
                          <a:tab pos="226695" algn="l"/>
                          <a:tab pos="457200" algn="l"/>
                          <a:tab pos="683895" algn="l"/>
                          <a:tab pos="914400" algn="l"/>
                          <a:tab pos="1141095" algn="l"/>
                          <a:tab pos="1368425" algn="l"/>
                          <a:tab pos="1584325" algn="l"/>
                          <a:tab pos="2052320" algn="l"/>
                        </a:tabLst>
                      </a:pPr>
                      <a:r>
                        <a:rPr lang="en-US" sz="1500" b="1" spc="0" dirty="0">
                          <a:effectLst/>
                          <a:latin typeface="Courier New" panose="02070309020205020404" pitchFamily="49" charset="0"/>
                          <a:ea typeface="Times New Roman" panose="02020603050405020304" pitchFamily="18" charset="0"/>
                          <a:cs typeface="Times New Roman" panose="02020603050405020304" pitchFamily="18" charset="0"/>
                        </a:rPr>
                        <a:t>&lt;form action="login-</a:t>
                      </a:r>
                      <a:r>
                        <a:rPr lang="en-US" sz="1500" b="1" spc="0" dirty="0" err="1">
                          <a:effectLst/>
                          <a:latin typeface="Courier New" panose="02070309020205020404" pitchFamily="49" charset="0"/>
                          <a:ea typeface="Times New Roman" panose="02020603050405020304" pitchFamily="18" charset="0"/>
                          <a:cs typeface="Times New Roman" panose="02020603050405020304" pitchFamily="18" charset="0"/>
                        </a:rPr>
                        <a:t>logout.php</a:t>
                      </a:r>
                      <a:r>
                        <a:rPr lang="en-US" sz="1500" b="1" spc="0" dirty="0">
                          <a:effectLst/>
                          <a:latin typeface="Courier New" panose="02070309020205020404" pitchFamily="49" charset="0"/>
                          <a:ea typeface="Times New Roman" panose="02020603050405020304" pitchFamily="18" charset="0"/>
                          <a:cs typeface="Times New Roman" panose="02020603050405020304" pitchFamily="18" charset="0"/>
                        </a:rPr>
                        <a:t>" method="post" name="</a:t>
                      </a:r>
                      <a:r>
                        <a:rPr lang="en-US" sz="1500" b="1" spc="0" dirty="0" err="1">
                          <a:effectLst/>
                          <a:latin typeface="Courier New" panose="02070309020205020404" pitchFamily="49" charset="0"/>
                          <a:ea typeface="Times New Roman" panose="02020603050405020304" pitchFamily="18" charset="0"/>
                          <a:cs typeface="Times New Roman" panose="02020603050405020304" pitchFamily="18" charset="0"/>
                        </a:rPr>
                        <a:t>loginForm</a:t>
                      </a:r>
                      <a:r>
                        <a:rPr lang="en-US" sz="1500" b="1" spc="0" dirty="0">
                          <a:effectLst/>
                          <a:latin typeface="Courier New" panose="02070309020205020404" pitchFamily="49" charset="0"/>
                          <a:ea typeface="Times New Roman" panose="02020603050405020304" pitchFamily="18" charset="0"/>
                          <a:cs typeface="Times New Roman" panose="02020603050405020304" pitchFamily="18" charset="0"/>
                        </a:rPr>
                        <a:t>"&gt;</a:t>
                      </a:r>
                      <a:endParaRPr lang="el-GR" sz="1500" b="1" spc="-15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just">
                        <a:spcAft>
                          <a:spcPts val="300"/>
                        </a:spcAft>
                        <a:tabLst>
                          <a:tab pos="226695" algn="l"/>
                          <a:tab pos="457200" algn="l"/>
                          <a:tab pos="683895" algn="l"/>
                          <a:tab pos="914400" algn="l"/>
                          <a:tab pos="1141095" algn="l"/>
                          <a:tab pos="1368425" algn="l"/>
                          <a:tab pos="1584325" algn="l"/>
                          <a:tab pos="2052320" algn="l"/>
                        </a:tabLst>
                      </a:pPr>
                      <a:r>
                        <a:rPr lang="en-US" sz="1500" b="1" spc="0" dirty="0">
                          <a:effectLst/>
                          <a:latin typeface="Courier New" panose="02070309020205020404" pitchFamily="49" charset="0"/>
                          <a:ea typeface="Times New Roman" panose="02020603050405020304" pitchFamily="18" charset="0"/>
                          <a:cs typeface="Times New Roman" panose="02020603050405020304" pitchFamily="18" charset="0"/>
                        </a:rPr>
                        <a:t>	&lt;label&gt;username:&lt;input type="text" name="</a:t>
                      </a:r>
                      <a:r>
                        <a:rPr lang="en-US" sz="1500" b="1" spc="0" dirty="0">
                          <a:effectLst/>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username</a:t>
                      </a:r>
                      <a:r>
                        <a:rPr lang="en-US" sz="1500" b="1" spc="0" dirty="0">
                          <a:effectLst/>
                          <a:latin typeface="Courier New" panose="02070309020205020404" pitchFamily="49" charset="0"/>
                          <a:ea typeface="Times New Roman" panose="02020603050405020304" pitchFamily="18" charset="0"/>
                          <a:cs typeface="Times New Roman" panose="02020603050405020304" pitchFamily="18" charset="0"/>
                        </a:rPr>
                        <a:t>"/&gt;&lt;/label&gt; &lt;</a:t>
                      </a:r>
                      <a:r>
                        <a:rPr lang="en-US" sz="1500" b="1" spc="0" dirty="0" err="1">
                          <a:effectLst/>
                          <a:latin typeface="Courier New" panose="02070309020205020404" pitchFamily="49" charset="0"/>
                          <a:ea typeface="Times New Roman" panose="02020603050405020304" pitchFamily="18" charset="0"/>
                          <a:cs typeface="Times New Roman" panose="02020603050405020304" pitchFamily="18" charset="0"/>
                        </a:rPr>
                        <a:t>br</a:t>
                      </a:r>
                      <a:r>
                        <a:rPr lang="en-US" sz="1500" b="1" spc="0" dirty="0">
                          <a:effectLst/>
                          <a:latin typeface="Courier New" panose="02070309020205020404" pitchFamily="49" charset="0"/>
                          <a:ea typeface="Times New Roman" panose="02020603050405020304" pitchFamily="18" charset="0"/>
                          <a:cs typeface="Times New Roman" panose="02020603050405020304" pitchFamily="18" charset="0"/>
                        </a:rPr>
                        <a:t>/&gt;</a:t>
                      </a:r>
                      <a:endParaRPr lang="el-GR" sz="1500" b="1" spc="-15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just">
                        <a:spcAft>
                          <a:spcPts val="300"/>
                        </a:spcAft>
                        <a:tabLst>
                          <a:tab pos="226695" algn="l"/>
                          <a:tab pos="457200" algn="l"/>
                          <a:tab pos="683895" algn="l"/>
                          <a:tab pos="914400" algn="l"/>
                          <a:tab pos="1141095" algn="l"/>
                          <a:tab pos="1368425" algn="l"/>
                          <a:tab pos="1584325" algn="l"/>
                          <a:tab pos="2052320" algn="l"/>
                        </a:tabLst>
                      </a:pPr>
                      <a:r>
                        <a:rPr lang="en-US" sz="1500" b="1" spc="0" dirty="0">
                          <a:effectLst/>
                          <a:latin typeface="Courier New" panose="02070309020205020404" pitchFamily="49" charset="0"/>
                          <a:ea typeface="Times New Roman" panose="02020603050405020304" pitchFamily="18" charset="0"/>
                          <a:cs typeface="Times New Roman" panose="02020603050405020304" pitchFamily="18" charset="0"/>
                        </a:rPr>
                        <a:t>	&lt;label&gt;password:&lt;input type="password" name="</a:t>
                      </a:r>
                      <a:r>
                        <a:rPr lang="en-US" sz="1500" b="1" spc="0" dirty="0">
                          <a:effectLst/>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password</a:t>
                      </a:r>
                      <a:r>
                        <a:rPr lang="en-US" sz="1500" b="1" spc="0" dirty="0">
                          <a:effectLst/>
                          <a:latin typeface="Courier New" panose="02070309020205020404" pitchFamily="49" charset="0"/>
                          <a:ea typeface="Times New Roman" panose="02020603050405020304" pitchFamily="18" charset="0"/>
                          <a:cs typeface="Times New Roman" panose="02020603050405020304" pitchFamily="18" charset="0"/>
                        </a:rPr>
                        <a:t>"/&gt;&lt;/label&gt; &lt;</a:t>
                      </a:r>
                      <a:r>
                        <a:rPr lang="en-US" sz="1500" b="1" spc="0" dirty="0" err="1">
                          <a:effectLst/>
                          <a:latin typeface="Courier New" panose="02070309020205020404" pitchFamily="49" charset="0"/>
                          <a:ea typeface="Times New Roman" panose="02020603050405020304" pitchFamily="18" charset="0"/>
                          <a:cs typeface="Times New Roman" panose="02020603050405020304" pitchFamily="18" charset="0"/>
                        </a:rPr>
                        <a:t>br</a:t>
                      </a:r>
                      <a:r>
                        <a:rPr lang="en-US" sz="1500" b="1" spc="0" dirty="0">
                          <a:effectLst/>
                          <a:latin typeface="Courier New" panose="02070309020205020404" pitchFamily="49" charset="0"/>
                          <a:ea typeface="Times New Roman" panose="02020603050405020304" pitchFamily="18" charset="0"/>
                          <a:cs typeface="Times New Roman" panose="02020603050405020304" pitchFamily="18" charset="0"/>
                        </a:rPr>
                        <a:t>/&gt;</a:t>
                      </a:r>
                      <a:endParaRPr lang="el-GR" sz="1500" b="1" spc="-15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just">
                        <a:spcAft>
                          <a:spcPts val="300"/>
                        </a:spcAft>
                        <a:tabLst>
                          <a:tab pos="226695" algn="l"/>
                          <a:tab pos="457200" algn="l"/>
                          <a:tab pos="683895" algn="l"/>
                          <a:tab pos="914400" algn="l"/>
                          <a:tab pos="1141095" algn="l"/>
                          <a:tab pos="1368425" algn="l"/>
                          <a:tab pos="1584325" algn="l"/>
                          <a:tab pos="2052320" algn="l"/>
                        </a:tabLst>
                      </a:pPr>
                      <a:r>
                        <a:rPr lang="en-US" sz="1500" b="1" spc="0" dirty="0">
                          <a:effectLst/>
                          <a:latin typeface="Courier New" panose="02070309020205020404" pitchFamily="49" charset="0"/>
                          <a:ea typeface="Times New Roman" panose="02020603050405020304" pitchFamily="18" charset="0"/>
                          <a:cs typeface="Times New Roman" panose="02020603050405020304" pitchFamily="18" charset="0"/>
                        </a:rPr>
                        <a:t>	&lt;input type="submit" name="</a:t>
                      </a:r>
                      <a:r>
                        <a:rPr lang="en-US" sz="1500" b="1" spc="0" dirty="0">
                          <a:effectLst/>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submit</a:t>
                      </a:r>
                      <a:r>
                        <a:rPr lang="en-US" sz="1500" b="1" spc="0" dirty="0">
                          <a:effectLst/>
                          <a:latin typeface="Courier New" panose="02070309020205020404" pitchFamily="49" charset="0"/>
                          <a:ea typeface="Times New Roman" panose="02020603050405020304" pitchFamily="18" charset="0"/>
                          <a:cs typeface="Times New Roman" panose="02020603050405020304" pitchFamily="18" charset="0"/>
                        </a:rPr>
                        <a:t>" value="login"/&gt;</a:t>
                      </a:r>
                      <a:endParaRPr lang="el-GR" sz="1500" b="1" spc="-15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just">
                        <a:spcAft>
                          <a:spcPts val="0"/>
                        </a:spcAft>
                        <a:tabLst>
                          <a:tab pos="226695" algn="l"/>
                          <a:tab pos="457200" algn="l"/>
                          <a:tab pos="683895" algn="l"/>
                          <a:tab pos="914400" algn="l"/>
                          <a:tab pos="1141095" algn="l"/>
                          <a:tab pos="1368425" algn="l"/>
                          <a:tab pos="1584325" algn="l"/>
                          <a:tab pos="2052320" algn="l"/>
                        </a:tabLst>
                      </a:pPr>
                      <a:r>
                        <a:rPr lang="en-US" sz="1500" b="1" spc="0" dirty="0">
                          <a:effectLst/>
                          <a:latin typeface="Courier New" panose="02070309020205020404" pitchFamily="49" charset="0"/>
                          <a:ea typeface="Times New Roman" panose="02020603050405020304" pitchFamily="18" charset="0"/>
                          <a:cs typeface="Times New Roman" panose="02020603050405020304" pitchFamily="18" charset="0"/>
                        </a:rPr>
                        <a:t>&lt;/form&gt;</a:t>
                      </a:r>
                      <a:endParaRPr lang="el-GR" sz="1500" b="1" spc="-15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32881" marR="32881" marT="32881" marB="328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
        <p:nvSpPr>
          <p:cNvPr id="11" name="Ορθογώνιο 10"/>
          <p:cNvSpPr/>
          <p:nvPr>
            <p:custDataLst>
              <p:tags r:id="rId4"/>
            </p:custDataLst>
          </p:nvPr>
        </p:nvSpPr>
        <p:spPr>
          <a:xfrm>
            <a:off x="251520" y="3334762"/>
            <a:ext cx="9270776" cy="3046988"/>
          </a:xfrm>
          <a:prstGeom prst="rect">
            <a:avLst/>
          </a:prstGeom>
        </p:spPr>
        <p:txBody>
          <a:bodyPr wrap="square">
            <a:spAutoFit/>
          </a:bodyPr>
          <a:lstStyle/>
          <a:p>
            <a:pPr marL="742950" lvl="1" indent="-285750" eaLnBrk="0" fontAlgn="base" hangingPunct="0">
              <a:spcBef>
                <a:spcPct val="0"/>
              </a:spcBef>
              <a:spcAft>
                <a:spcPct val="0"/>
              </a:spcAft>
              <a:buFont typeface="Wingdings" panose="05000000000000000000" pitchFamily="2" charset="2"/>
              <a:buChar char="q"/>
              <a:tabLst>
                <a:tab pos="227013" algn="l"/>
                <a:tab pos="457200" algn="l"/>
                <a:tab pos="684213" algn="l"/>
                <a:tab pos="914400" algn="l"/>
                <a:tab pos="1141413" algn="l"/>
                <a:tab pos="1368425" algn="l"/>
                <a:tab pos="1584325" algn="l"/>
                <a:tab pos="2052638" algn="l"/>
              </a:tabLst>
            </a:pPr>
            <a:r>
              <a:rPr lang="el-GR" altLang="el-GR" sz="1600" dirty="0">
                <a:ea typeface="Times New Roman" panose="02020603050405020304" pitchFamily="18" charset="0"/>
              </a:rPr>
              <a:t>να μπορούμε όποτε χρειάζεται να ελέγχουμε εύκολα αν δεδομένος χρήστης έκανε </a:t>
            </a:r>
            <a:r>
              <a:rPr lang="el-GR" altLang="el-GR" sz="1600" dirty="0" err="1">
                <a:ea typeface="Times New Roman" panose="02020603050405020304" pitchFamily="18" charset="0"/>
              </a:rPr>
              <a:t>login</a:t>
            </a:r>
            <a:endParaRPr lang="el-GR" altLang="el-GR" sz="1600" dirty="0"/>
          </a:p>
          <a:p>
            <a:pPr marL="742950" lvl="1" indent="-285750" eaLnBrk="0" fontAlgn="base" hangingPunct="0">
              <a:spcBef>
                <a:spcPct val="0"/>
              </a:spcBef>
              <a:spcAft>
                <a:spcPct val="0"/>
              </a:spcAft>
              <a:buFont typeface="Arial" panose="020B0604020202020204" pitchFamily="34" charset="0"/>
              <a:buChar char="•"/>
              <a:tabLst>
                <a:tab pos="227013" algn="l"/>
                <a:tab pos="457200" algn="l"/>
                <a:tab pos="684213" algn="l"/>
                <a:tab pos="914400" algn="l"/>
                <a:tab pos="1141413" algn="l"/>
                <a:tab pos="1368425" algn="l"/>
                <a:tab pos="1584325" algn="l"/>
                <a:tab pos="2052638" algn="l"/>
              </a:tabLst>
            </a:pPr>
            <a:r>
              <a:rPr lang="el-GR" altLang="el-GR" sz="1600" dirty="0">
                <a:ea typeface="Times New Roman" panose="02020603050405020304" pitchFamily="18" charset="0"/>
              </a:rPr>
              <a:t>αυτό γίνεται βάζοντας στο </a:t>
            </a:r>
            <a:r>
              <a:rPr lang="en-US" altLang="el-GR" sz="1600" dirty="0">
                <a:ea typeface="Times New Roman" panose="02020603050405020304" pitchFamily="18" charset="0"/>
              </a:rPr>
              <a:t>session </a:t>
            </a:r>
            <a:r>
              <a:rPr lang="el-GR" altLang="el-GR" sz="1600" dirty="0">
                <a:ea typeface="Times New Roman" panose="02020603050405020304" pitchFamily="18" charset="0"/>
              </a:rPr>
              <a:t>του χρήστη μετά από επιτυχημένο </a:t>
            </a:r>
            <a:r>
              <a:rPr lang="en-US" altLang="el-GR" sz="1600" dirty="0">
                <a:ea typeface="Times New Roman" panose="02020603050405020304" pitchFamily="18" charset="0"/>
              </a:rPr>
              <a:t>login</a:t>
            </a:r>
            <a:r>
              <a:rPr lang="el-GR" altLang="el-GR" sz="1600" dirty="0">
                <a:ea typeface="Times New Roman" panose="02020603050405020304" pitchFamily="18" charset="0"/>
              </a:rPr>
              <a:t>, μια τιμή που τον χαρακτηρίζει (πχ το </a:t>
            </a:r>
            <a:r>
              <a:rPr lang="en-US" altLang="el-GR" sz="1600" dirty="0">
                <a:ea typeface="Times New Roman" panose="02020603050405020304" pitchFamily="18" charset="0"/>
              </a:rPr>
              <a:t>username</a:t>
            </a:r>
            <a:r>
              <a:rPr lang="el-GR" altLang="el-GR" sz="1600" dirty="0">
                <a:ea typeface="Times New Roman" panose="02020603050405020304" pitchFamily="18" charset="0"/>
              </a:rPr>
              <a:t>):   </a:t>
            </a:r>
            <a:r>
              <a:rPr lang="el-GR" altLang="el-GR" sz="1600" b="1" dirty="0">
                <a:ea typeface="Times New Roman" panose="02020603050405020304" pitchFamily="18" charset="0"/>
                <a:cs typeface="Courier New" panose="02070309020205020404" pitchFamily="49" charset="0"/>
              </a:rPr>
              <a:t>$_</a:t>
            </a:r>
            <a:r>
              <a:rPr lang="en-US" altLang="el-GR" sz="1600" b="1" dirty="0">
                <a:ea typeface="Times New Roman" panose="02020603050405020304" pitchFamily="18" charset="0"/>
                <a:cs typeface="Courier New" panose="02070309020205020404" pitchFamily="49" charset="0"/>
              </a:rPr>
              <a:t>SESSION</a:t>
            </a:r>
            <a:r>
              <a:rPr lang="el-GR" altLang="el-GR" sz="1600" b="1" dirty="0">
                <a:ea typeface="Times New Roman" panose="02020603050405020304" pitchFamily="18" charset="0"/>
                <a:cs typeface="Courier New" panose="02070309020205020404" pitchFamily="49" charset="0"/>
              </a:rPr>
              <a:t>['</a:t>
            </a:r>
            <a:r>
              <a:rPr lang="en-US" altLang="el-GR" sz="1600" b="1" dirty="0">
                <a:ea typeface="Times New Roman" panose="02020603050405020304" pitchFamily="18" charset="0"/>
                <a:cs typeface="Courier New" panose="02070309020205020404" pitchFamily="49" charset="0"/>
              </a:rPr>
              <a:t>user</a:t>
            </a:r>
            <a:r>
              <a:rPr lang="el-GR" altLang="el-GR" sz="1600" b="1" dirty="0">
                <a:ea typeface="Times New Roman" panose="02020603050405020304" pitchFamily="18" charset="0"/>
                <a:cs typeface="Courier New" panose="02070309020205020404" pitchFamily="49" charset="0"/>
              </a:rPr>
              <a:t>']=$</a:t>
            </a:r>
            <a:r>
              <a:rPr lang="en-US" altLang="el-GR" sz="1600" b="1" dirty="0">
                <a:ea typeface="Times New Roman" panose="02020603050405020304" pitchFamily="18" charset="0"/>
                <a:cs typeface="Courier New" panose="02070309020205020404" pitchFamily="49" charset="0"/>
              </a:rPr>
              <a:t>username </a:t>
            </a:r>
            <a:endParaRPr lang="el-GR" altLang="el-GR" sz="1600" b="1" dirty="0">
              <a:ea typeface="Times New Roman" panose="02020603050405020304" pitchFamily="18" charset="0"/>
              <a:cs typeface="Courier New" panose="02070309020205020404" pitchFamily="49" charset="0"/>
            </a:endParaRPr>
          </a:p>
          <a:p>
            <a:pPr marL="742950" lvl="1" indent="-285750">
              <a:buFont typeface="Arial" panose="020B0604020202020204" pitchFamily="34" charset="0"/>
              <a:buChar char="•"/>
            </a:pPr>
            <a:r>
              <a:rPr lang="el-GR" sz="1600" dirty="0" smtClean="0"/>
              <a:t>και </a:t>
            </a:r>
            <a:r>
              <a:rPr lang="el-GR" sz="1600" dirty="0"/>
              <a:t>ελέγχοντας πάντα αυτή την τιμή πριν προβούμε σε διαβαθμισμένες ενέργειες</a:t>
            </a:r>
          </a:p>
          <a:p>
            <a:pPr marL="285750" indent="-285750">
              <a:buFont typeface="Wingdings" panose="05000000000000000000" pitchFamily="2" charset="2"/>
              <a:buChar char="v"/>
            </a:pPr>
            <a:r>
              <a:rPr lang="el-GR" sz="1600" dirty="0" smtClean="0"/>
              <a:t>Παράδειγμα </a:t>
            </a:r>
            <a:r>
              <a:rPr lang="el-GR" sz="1600" dirty="0"/>
              <a:t>ελέγχου στην αρχή μιας διαβαθμισμένης σελίδας: </a:t>
            </a:r>
          </a:p>
          <a:p>
            <a:r>
              <a:rPr lang="el-GR" sz="1600" dirty="0" smtClean="0"/>
              <a:t>	&lt;?</a:t>
            </a:r>
            <a:r>
              <a:rPr lang="el-GR" sz="1600" dirty="0" err="1"/>
              <a:t>php</a:t>
            </a:r>
            <a:endParaRPr lang="el-GR" sz="1600" dirty="0"/>
          </a:p>
          <a:p>
            <a:r>
              <a:rPr lang="el-GR" sz="1600" dirty="0"/>
              <a:t>	</a:t>
            </a:r>
            <a:r>
              <a:rPr lang="el-GR" sz="1600" dirty="0" smtClean="0"/>
              <a:t>	</a:t>
            </a:r>
            <a:r>
              <a:rPr lang="el-GR" sz="1600" dirty="0" err="1" smtClean="0"/>
              <a:t>session_start</a:t>
            </a:r>
            <a:r>
              <a:rPr lang="el-GR" sz="1600" dirty="0" smtClean="0"/>
              <a:t>();</a:t>
            </a:r>
            <a:r>
              <a:rPr lang="el-GR" sz="1600" dirty="0"/>
              <a:t>	</a:t>
            </a:r>
            <a:r>
              <a:rPr lang="el-GR" sz="1600" dirty="0" smtClean="0"/>
              <a:t>// </a:t>
            </a:r>
            <a:r>
              <a:rPr lang="el-GR" sz="1600" dirty="0"/>
              <a:t>δίνει πρόσβαση στο </a:t>
            </a:r>
            <a:r>
              <a:rPr lang="el-GR" sz="1600" dirty="0" err="1"/>
              <a:t>session</a:t>
            </a:r>
            <a:endParaRPr lang="el-GR" sz="1600" dirty="0"/>
          </a:p>
          <a:p>
            <a:r>
              <a:rPr lang="el-GR" sz="1600" dirty="0" smtClean="0"/>
              <a:t>	</a:t>
            </a:r>
            <a:r>
              <a:rPr lang="el-GR" sz="1600" dirty="0"/>
              <a:t>	</a:t>
            </a:r>
            <a:r>
              <a:rPr lang="el-GR" sz="1600" dirty="0" err="1"/>
              <a:t>if</a:t>
            </a:r>
            <a:r>
              <a:rPr lang="el-GR" sz="1600" dirty="0"/>
              <a:t> (!</a:t>
            </a:r>
            <a:r>
              <a:rPr lang="el-GR" sz="1600" dirty="0" err="1"/>
              <a:t>isset</a:t>
            </a:r>
            <a:r>
              <a:rPr lang="el-GR" sz="1600" dirty="0"/>
              <a:t>($_SESSION['</a:t>
            </a:r>
            <a:r>
              <a:rPr lang="el-GR" sz="1600" dirty="0" err="1"/>
              <a:t>user</a:t>
            </a:r>
            <a:r>
              <a:rPr lang="el-GR" sz="1600" dirty="0"/>
              <a:t>']))        	// αν δεν έχει </a:t>
            </a:r>
            <a:r>
              <a:rPr lang="el-GR" sz="1600" dirty="0" err="1"/>
              <a:t>διαπιστευτεί</a:t>
            </a:r>
            <a:endParaRPr lang="el-GR" sz="1600" dirty="0"/>
          </a:p>
          <a:p>
            <a:r>
              <a:rPr lang="el-GR" sz="1600" dirty="0"/>
              <a:t>	</a:t>
            </a:r>
            <a:r>
              <a:rPr lang="el-GR" sz="1600" dirty="0" smtClean="0"/>
              <a:t>	</a:t>
            </a:r>
            <a:r>
              <a:rPr lang="el-GR" sz="1600" dirty="0" err="1" smtClean="0"/>
              <a:t>header</a:t>
            </a:r>
            <a:r>
              <a:rPr lang="el-GR" sz="1600" dirty="0"/>
              <a:t>('HTTP/1.0 401 </a:t>
            </a:r>
            <a:r>
              <a:rPr lang="el-GR" sz="1600" dirty="0" err="1"/>
              <a:t>Unauthorized</a:t>
            </a:r>
            <a:r>
              <a:rPr lang="el-GR" sz="1600" dirty="0" smtClean="0"/>
              <a:t>');// </a:t>
            </a:r>
            <a:r>
              <a:rPr lang="el-GR" sz="1600" dirty="0"/>
              <a:t>ανακατεύθυνέ τον στη σελίδα </a:t>
            </a:r>
            <a:r>
              <a:rPr lang="el-GR" sz="1600" dirty="0" err="1"/>
              <a:t>unauthorized</a:t>
            </a:r>
            <a:endParaRPr lang="el-GR" sz="1600" dirty="0"/>
          </a:p>
          <a:p>
            <a:r>
              <a:rPr lang="el-GR" sz="1600" dirty="0" smtClean="0"/>
              <a:t>	?&gt;</a:t>
            </a:r>
            <a:endParaRPr lang="el-GR" sz="1600" dirty="0"/>
          </a:p>
          <a:p>
            <a:pPr marL="285750" indent="-285750">
              <a:buFont typeface="Wingdings" panose="05000000000000000000" pitchFamily="2" charset="2"/>
              <a:buChar char="v"/>
            </a:pPr>
            <a:r>
              <a:rPr lang="el-GR" sz="1600" dirty="0"/>
              <a:t>Ο παραπάνω κώδικας πρέπει να βρίσκεται στην κορυφή της σελίδας διαφορετικά η εντολή </a:t>
            </a:r>
            <a:r>
              <a:rPr lang="el-GR" sz="1600" dirty="0" err="1"/>
              <a:t>header</a:t>
            </a:r>
            <a:r>
              <a:rPr lang="el-GR" sz="1600" dirty="0"/>
              <a:t> δημιουργεί πρόβλημα (πρέπει να τρέξει πριν σταλεί οτιδήποτε άλλο στον </a:t>
            </a:r>
            <a:r>
              <a:rPr lang="el-GR" sz="1600" dirty="0" err="1"/>
              <a:t>client</a:t>
            </a:r>
            <a:r>
              <a:rPr lang="el-GR" sz="1600" dirty="0"/>
              <a:t>)!</a:t>
            </a:r>
          </a:p>
        </p:txBody>
      </p:sp>
      <p:sp>
        <p:nvSpPr>
          <p:cNvPr id="6"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6"/>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2317310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n-US" dirty="0"/>
              <a:t>User Tracking</a:t>
            </a:r>
            <a:r>
              <a:rPr lang="el-GR" dirty="0"/>
              <a:t> (</a:t>
            </a:r>
            <a:r>
              <a:rPr lang="en-US" dirty="0"/>
              <a:t>2</a:t>
            </a:r>
            <a:r>
              <a:rPr lang="el-GR" dirty="0"/>
              <a:t>/2)</a:t>
            </a:r>
          </a:p>
        </p:txBody>
      </p:sp>
      <p:sp>
        <p:nvSpPr>
          <p:cNvPr id="2" name="Ορθογώνιο 1"/>
          <p:cNvSpPr/>
          <p:nvPr>
            <p:custDataLst>
              <p:tags r:id="rId3"/>
            </p:custDataLst>
          </p:nvPr>
        </p:nvSpPr>
        <p:spPr>
          <a:xfrm>
            <a:off x="76598" y="1052736"/>
            <a:ext cx="9049642" cy="4770537"/>
          </a:xfrm>
          <a:prstGeom prst="rect">
            <a:avLst/>
          </a:prstGeom>
        </p:spPr>
        <p:txBody>
          <a:bodyPr wrap="square">
            <a:spAutoFit/>
          </a:bodyPr>
          <a:lstStyle/>
          <a:p>
            <a:pPr marL="285750" lvl="0" indent="-285750">
              <a:buFont typeface="Wingdings" panose="05000000000000000000" pitchFamily="2" charset="2"/>
              <a:buChar char="v"/>
            </a:pPr>
            <a:r>
              <a:rPr lang="el-GR" sz="1600" dirty="0"/>
              <a:t>Στο προηγούμενο παράδειγμα, η εντολή </a:t>
            </a:r>
            <a:r>
              <a:rPr lang="en-US" sz="1600" b="1" dirty="0"/>
              <a:t>session</a:t>
            </a:r>
            <a:r>
              <a:rPr lang="el-GR" sz="1600" b="1" dirty="0"/>
              <a:t>_</a:t>
            </a:r>
            <a:r>
              <a:rPr lang="en-US" sz="1600" b="1" dirty="0"/>
              <a:t>start</a:t>
            </a:r>
            <a:r>
              <a:rPr lang="el-GR" sz="1600" b="1" dirty="0"/>
              <a:t>()</a:t>
            </a:r>
            <a:r>
              <a:rPr lang="el-GR" sz="1600" dirty="0"/>
              <a:t> δεν ξεκινά </a:t>
            </a:r>
            <a:r>
              <a:rPr lang="en-US" sz="1600" dirty="0"/>
              <a:t>session</a:t>
            </a:r>
            <a:r>
              <a:rPr lang="el-GR" sz="1600" dirty="0"/>
              <a:t>! Δίνει πρό­σβαση στο </a:t>
            </a:r>
            <a:r>
              <a:rPr lang="el-GR" sz="1600" u="sng" dirty="0"/>
              <a:t>ήδη ανοιγμένο</a:t>
            </a:r>
            <a:r>
              <a:rPr lang="el-GR" sz="1600" dirty="0"/>
              <a:t> </a:t>
            </a:r>
            <a:r>
              <a:rPr lang="en-US" sz="1600" dirty="0"/>
              <a:t>session</a:t>
            </a:r>
            <a:r>
              <a:rPr lang="el-GR" sz="1600" dirty="0"/>
              <a:t>. Το </a:t>
            </a:r>
            <a:r>
              <a:rPr lang="en-US" sz="1600" dirty="0"/>
              <a:t>session</a:t>
            </a:r>
            <a:r>
              <a:rPr lang="el-GR" sz="1600" dirty="0"/>
              <a:t> έχει εκκινήσει με την ίδια εντολή σε άλλη σελίδα! </a:t>
            </a:r>
          </a:p>
          <a:p>
            <a:pPr marL="742950" lvl="1" indent="-285750">
              <a:buFont typeface="Wingdings" panose="05000000000000000000" pitchFamily="2" charset="2"/>
              <a:buChar char="q"/>
            </a:pPr>
            <a:r>
              <a:rPr lang="el-GR" sz="1600" dirty="0"/>
              <a:t>Η </a:t>
            </a:r>
            <a:r>
              <a:rPr lang="en-US" sz="1600" b="1" dirty="0"/>
              <a:t>session</a:t>
            </a:r>
            <a:r>
              <a:rPr lang="el-GR" sz="1600" b="1" dirty="0"/>
              <a:t>_</a:t>
            </a:r>
            <a:r>
              <a:rPr lang="en-US" sz="1600" b="1" dirty="0"/>
              <a:t>start</a:t>
            </a:r>
            <a:r>
              <a:rPr lang="el-GR" sz="1600" b="1" dirty="0"/>
              <a:t>()</a:t>
            </a:r>
            <a:r>
              <a:rPr lang="el-GR" sz="1600" dirty="0"/>
              <a:t>, βάζει </a:t>
            </a:r>
            <a:r>
              <a:rPr lang="en-US" sz="1600" dirty="0"/>
              <a:t>cookie</a:t>
            </a:r>
            <a:r>
              <a:rPr lang="el-GR" sz="1600" dirty="0"/>
              <a:t> στον χρήστη </a:t>
            </a:r>
            <a:r>
              <a:rPr lang="el-GR" sz="1600" u="sng" dirty="0"/>
              <a:t>αν δεν έχει ήδη</a:t>
            </a:r>
            <a:r>
              <a:rPr lang="el-GR" sz="1600" dirty="0"/>
              <a:t>, και εκκινεί το </a:t>
            </a:r>
            <a:r>
              <a:rPr lang="en-US" sz="1600" dirty="0"/>
              <a:t>session</a:t>
            </a:r>
            <a:r>
              <a:rPr lang="el-GR" sz="1600" dirty="0"/>
              <a:t>.</a:t>
            </a:r>
          </a:p>
          <a:p>
            <a:pPr marL="742950" lvl="1" indent="-285750">
              <a:buFont typeface="Wingdings" panose="05000000000000000000" pitchFamily="2" charset="2"/>
              <a:buChar char="q"/>
            </a:pPr>
            <a:r>
              <a:rPr lang="el-GR" sz="1600" dirty="0"/>
              <a:t>Αν όμως το </a:t>
            </a:r>
            <a:r>
              <a:rPr lang="el-GR" sz="1600" dirty="0" err="1"/>
              <a:t>session</a:t>
            </a:r>
            <a:r>
              <a:rPr lang="el-GR" sz="1600" dirty="0"/>
              <a:t> έχει ήδη εκκινήσει, τότε η εντολή απλά δίνει πρόσβαση σε αυτό. </a:t>
            </a:r>
          </a:p>
          <a:p>
            <a:pPr marL="742950" lvl="1" indent="-285750">
              <a:buFont typeface="Arial" panose="020B0604020202020204" pitchFamily="34" charset="0"/>
              <a:buChar char="•"/>
            </a:pPr>
            <a:r>
              <a:rPr lang="el-GR" sz="1600" b="1" dirty="0"/>
              <a:t>ΑΡΑ</a:t>
            </a:r>
            <a:r>
              <a:rPr lang="el-GR" sz="1600" dirty="0"/>
              <a:t>: κάθε σελίδα που έχει λειτουργικότητα βασισμένη σε παραμέτρους του </a:t>
            </a:r>
            <a:r>
              <a:rPr lang="en-US" sz="1600" dirty="0"/>
              <a:t>session</a:t>
            </a:r>
            <a:r>
              <a:rPr lang="el-GR" sz="1600" dirty="0"/>
              <a:t>, ξεκινά με την εντολή </a:t>
            </a:r>
            <a:r>
              <a:rPr lang="en-US" sz="1600" b="1" dirty="0"/>
              <a:t>session</a:t>
            </a:r>
            <a:r>
              <a:rPr lang="el-GR" sz="1600" b="1" dirty="0"/>
              <a:t>_</a:t>
            </a:r>
            <a:r>
              <a:rPr lang="en-US" sz="1600" b="1" dirty="0"/>
              <a:t>start</a:t>
            </a:r>
            <a:r>
              <a:rPr lang="el-GR" sz="1600" b="1" dirty="0"/>
              <a:t>()</a:t>
            </a:r>
            <a:endParaRPr lang="el-GR" sz="1600" dirty="0"/>
          </a:p>
          <a:p>
            <a:pPr marL="285750" lvl="0" indent="-285750">
              <a:buFont typeface="Wingdings" panose="05000000000000000000" pitchFamily="2" charset="2"/>
              <a:buChar char="v"/>
            </a:pPr>
            <a:r>
              <a:rPr lang="el-GR" sz="1600" dirty="0"/>
              <a:t>Η </a:t>
            </a:r>
            <a:r>
              <a:rPr lang="en-US" sz="1600" b="1" dirty="0"/>
              <a:t>session</a:t>
            </a:r>
            <a:r>
              <a:rPr lang="el-GR" sz="1600" b="1" dirty="0"/>
              <a:t>_</a:t>
            </a:r>
            <a:r>
              <a:rPr lang="en-US" sz="1600" b="1" dirty="0"/>
              <a:t>destroy</a:t>
            </a:r>
            <a:r>
              <a:rPr lang="el-GR" sz="1600" b="1" dirty="0"/>
              <a:t>()</a:t>
            </a:r>
            <a:r>
              <a:rPr lang="el-GR" sz="1600" dirty="0"/>
              <a:t> διαγράφει τις παραμέτρους του </a:t>
            </a:r>
            <a:r>
              <a:rPr lang="en-US" sz="1600" dirty="0"/>
              <a:t>session</a:t>
            </a:r>
            <a:r>
              <a:rPr lang="el-GR" sz="1600" dirty="0"/>
              <a:t>, δεν το κλείνει!</a:t>
            </a:r>
          </a:p>
          <a:p>
            <a:pPr marL="742950" lvl="1" indent="-285750">
              <a:buFont typeface="Wingdings" panose="05000000000000000000" pitchFamily="2" charset="2"/>
              <a:buChar char="q"/>
            </a:pPr>
            <a:r>
              <a:rPr lang="el-GR" sz="1600" dirty="0"/>
              <a:t>Για να κλείσει το </a:t>
            </a:r>
            <a:r>
              <a:rPr lang="en-US" sz="1600" dirty="0"/>
              <a:t>session </a:t>
            </a:r>
            <a:r>
              <a:rPr lang="el-GR" sz="1600" dirty="0"/>
              <a:t>πρέπει να διαγραφεί και το </a:t>
            </a:r>
            <a:r>
              <a:rPr lang="en-US" sz="1600" dirty="0"/>
              <a:t>cookie</a:t>
            </a:r>
            <a:r>
              <a:rPr lang="el-GR" sz="1600" dirty="0"/>
              <a:t> που το </a:t>
            </a:r>
            <a:r>
              <a:rPr lang="el-GR" sz="1600" dirty="0" err="1"/>
              <a:t>εκίνησε</a:t>
            </a:r>
            <a:r>
              <a:rPr lang="el-GR" sz="1600" dirty="0"/>
              <a:t>! Αυτό δεν είναι απολύτως απαραίτητο: αν καθαρίσει το </a:t>
            </a:r>
            <a:r>
              <a:rPr lang="en-US" sz="1600" dirty="0"/>
              <a:t>session </a:t>
            </a:r>
            <a:r>
              <a:rPr lang="el-GR" sz="1600" dirty="0"/>
              <a:t>από τις παραμέτρους στις οποίες βασίζεται η διαπίστευση του χρήστη, αυτός δεν θα μπορεί να δει διαβαθμισμένες σελίδες </a:t>
            </a:r>
            <a:r>
              <a:rPr lang="el-GR" sz="1600" u="sng" dirty="0"/>
              <a:t>εφόσον γίνεται έλεγχος όπως στο παράδειγμα του προηγούμενου </a:t>
            </a:r>
            <a:r>
              <a:rPr lang="en-US" sz="1600" u="sng" dirty="0"/>
              <a:t>slide</a:t>
            </a:r>
            <a:r>
              <a:rPr lang="el-GR" sz="1600" dirty="0"/>
              <a:t>!</a:t>
            </a:r>
          </a:p>
          <a:p>
            <a:pPr marL="285750" lvl="0" indent="-285750">
              <a:buFont typeface="Wingdings" panose="05000000000000000000" pitchFamily="2" charset="2"/>
              <a:buChar char="v"/>
            </a:pPr>
            <a:r>
              <a:rPr lang="el-GR" sz="1600" dirty="0"/>
              <a:t>Είναι καλό η φόρμα </a:t>
            </a:r>
            <a:r>
              <a:rPr lang="el-GR" sz="1600" dirty="0" err="1"/>
              <a:t>login</a:t>
            </a:r>
            <a:r>
              <a:rPr lang="el-GR" sz="1600" dirty="0"/>
              <a:t> να οδηγεί σε αρχείο με μόνο </a:t>
            </a:r>
            <a:r>
              <a:rPr lang="el-GR" sz="1600" dirty="0" err="1"/>
              <a:t>php</a:t>
            </a:r>
            <a:r>
              <a:rPr lang="el-GR" sz="1600" dirty="0"/>
              <a:t> κώδικα (όχι HTML) που να υλοποιεί τη </a:t>
            </a:r>
            <a:r>
              <a:rPr lang="el-GR" sz="1600" dirty="0" err="1"/>
              <a:t>login</a:t>
            </a:r>
            <a:r>
              <a:rPr lang="el-GR" sz="1600" dirty="0"/>
              <a:t> διαδικασία, δηλαδή συνδέεται στην </a:t>
            </a:r>
            <a:r>
              <a:rPr lang="el-GR" sz="1600" dirty="0" err="1"/>
              <a:t>database</a:t>
            </a:r>
            <a:r>
              <a:rPr lang="el-GR" sz="1600" dirty="0"/>
              <a:t> και ελέγχει την ύπαρξη του χρήστη σε αυτή, με βάσει τα στοιχεία που έγιναν POST</a:t>
            </a:r>
          </a:p>
          <a:p>
            <a:pPr marL="742950" lvl="1" indent="-285750">
              <a:buFont typeface="Wingdings" panose="05000000000000000000" pitchFamily="2" charset="2"/>
              <a:buChar char="q"/>
            </a:pPr>
            <a:r>
              <a:rPr lang="el-GR" sz="1600" dirty="0"/>
              <a:t>αν ο χρήστης βρεθεί στην </a:t>
            </a:r>
            <a:r>
              <a:rPr lang="en-US" sz="1600" dirty="0"/>
              <a:t>database</a:t>
            </a:r>
            <a:endParaRPr lang="el-GR" sz="1600" dirty="0"/>
          </a:p>
          <a:p>
            <a:pPr marL="1200150" lvl="2" indent="-285750">
              <a:buFont typeface="Arial" panose="020B0604020202020204" pitchFamily="34" charset="0"/>
              <a:buChar char="•"/>
            </a:pPr>
            <a:r>
              <a:rPr lang="el-GR" sz="1600" dirty="0"/>
              <a:t>καταχωρείται σε μια </a:t>
            </a:r>
            <a:r>
              <a:rPr lang="en-US" sz="1600" dirty="0"/>
              <a:t>session </a:t>
            </a:r>
            <a:r>
              <a:rPr lang="el-GR" sz="1600" dirty="0"/>
              <a:t>μεταβλητή ένας μοναδικός προσδιοριστής για αυτόν το χρήστη</a:t>
            </a:r>
          </a:p>
          <a:p>
            <a:pPr marL="1200150" lvl="2" indent="-285750">
              <a:buFont typeface="Arial" panose="020B0604020202020204" pitchFamily="34" charset="0"/>
              <a:buChar char="•"/>
            </a:pPr>
            <a:r>
              <a:rPr lang="el-GR" sz="1600" dirty="0"/>
              <a:t>ανακατευθύνεται στη διαβαθμισμένη σελίδα που προβλέπει η σχεδίαση του </a:t>
            </a:r>
            <a:r>
              <a:rPr lang="en-US" sz="1600" dirty="0"/>
              <a:t>site</a:t>
            </a:r>
            <a:endParaRPr lang="el-GR" sz="1600" dirty="0"/>
          </a:p>
          <a:p>
            <a:pPr marL="742950" lvl="1" indent="-285750">
              <a:buFont typeface="Wingdings" panose="05000000000000000000" pitchFamily="2" charset="2"/>
              <a:buChar char="q"/>
            </a:pPr>
            <a:r>
              <a:rPr lang="el-GR" sz="1600" dirty="0"/>
              <a:t>αν ο χρήστης δεν βρεθεί στην </a:t>
            </a:r>
            <a:r>
              <a:rPr lang="en-US" sz="1600" dirty="0"/>
              <a:t>database</a:t>
            </a:r>
            <a:endParaRPr lang="el-GR" sz="1600" dirty="0"/>
          </a:p>
          <a:p>
            <a:pPr marL="1200150" lvl="2" indent="-285750">
              <a:buFont typeface="Arial" panose="020B0604020202020204" pitchFamily="34" charset="0"/>
              <a:buChar char="•"/>
            </a:pPr>
            <a:r>
              <a:rPr lang="el-GR" sz="1600" dirty="0"/>
              <a:t>ανακατευθύνεται σε κάποια άλλη σελίδα που προβλέπεται για </a:t>
            </a:r>
            <a:r>
              <a:rPr lang="en-US" sz="1600" dirty="0"/>
              <a:t>unauthorized </a:t>
            </a:r>
            <a:r>
              <a:rPr lang="el-GR" sz="1600" dirty="0" smtClean="0"/>
              <a:t>καταστάσεις</a:t>
            </a:r>
            <a:endParaRPr lang="el-GR" sz="1600" dirty="0"/>
          </a:p>
        </p:txBody>
      </p:sp>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5989677"/>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11263351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Πέρασμα Μεταβλητής σε Σελίδα</a:t>
            </a:r>
          </a:p>
        </p:txBody>
      </p:sp>
      <p:sp>
        <p:nvSpPr>
          <p:cNvPr id="2" name="Ορθογώνιο 1"/>
          <p:cNvSpPr/>
          <p:nvPr>
            <p:custDataLst>
              <p:tags r:id="rId3"/>
            </p:custDataLst>
          </p:nvPr>
        </p:nvSpPr>
        <p:spPr>
          <a:xfrm>
            <a:off x="-26721" y="1344450"/>
            <a:ext cx="9144000" cy="2092881"/>
          </a:xfrm>
          <a:prstGeom prst="rect">
            <a:avLst/>
          </a:prstGeom>
        </p:spPr>
        <p:txBody>
          <a:bodyPr wrap="square">
            <a:spAutoFit/>
          </a:bodyPr>
          <a:lstStyle/>
          <a:p>
            <a:pPr marL="457200" indent="-457200">
              <a:buFont typeface="Arial" panose="020B0604020202020204" pitchFamily="34" charset="0"/>
              <a:buChar char="•"/>
            </a:pPr>
            <a:r>
              <a:rPr lang="el-GR" sz="2600" dirty="0" smtClean="0"/>
              <a:t>Μέθοδοι</a:t>
            </a:r>
          </a:p>
          <a:p>
            <a:pPr marL="800100" lvl="1" indent="-342900">
              <a:buFontTx/>
              <a:buChar char="-"/>
            </a:pPr>
            <a:r>
              <a:rPr lang="el-GR" sz="2600" dirty="0" smtClean="0"/>
              <a:t>Με τη μέθοδο </a:t>
            </a:r>
            <a:r>
              <a:rPr lang="en-US" sz="2600" dirty="0" smtClean="0"/>
              <a:t>GET </a:t>
            </a:r>
            <a:r>
              <a:rPr lang="el-GR" sz="2600" dirty="0" smtClean="0"/>
              <a:t>(μέσω του </a:t>
            </a:r>
            <a:r>
              <a:rPr lang="en-US" sz="2600" dirty="0" smtClean="0"/>
              <a:t>URL </a:t>
            </a:r>
            <a:r>
              <a:rPr lang="el-GR" sz="2600" dirty="0" smtClean="0"/>
              <a:t>απευθείας ή με φόρμα)</a:t>
            </a:r>
          </a:p>
          <a:p>
            <a:pPr marL="800100" lvl="1" indent="-342900">
              <a:buFontTx/>
              <a:buChar char="-"/>
            </a:pPr>
            <a:r>
              <a:rPr lang="el-GR" sz="2600" dirty="0" smtClean="0"/>
              <a:t>Με τη μέθοδο </a:t>
            </a:r>
            <a:r>
              <a:rPr lang="en-US" sz="2600" dirty="0" smtClean="0"/>
              <a:t>POST (</a:t>
            </a:r>
            <a:r>
              <a:rPr lang="el-GR" sz="2600" dirty="0" smtClean="0"/>
              <a:t>με φόρμα</a:t>
            </a:r>
            <a:r>
              <a:rPr lang="en-US" sz="2600" dirty="0" smtClean="0"/>
              <a:t>)</a:t>
            </a:r>
            <a:endParaRPr lang="el-GR" sz="2600" dirty="0" smtClean="0"/>
          </a:p>
          <a:p>
            <a:pPr marL="800100" lvl="1" indent="-342900">
              <a:buFontTx/>
              <a:buChar char="-"/>
            </a:pPr>
            <a:r>
              <a:rPr lang="el-GR" sz="2600" dirty="0" smtClean="0"/>
              <a:t>Με </a:t>
            </a:r>
            <a:r>
              <a:rPr lang="en-US" sz="2600" dirty="0" smtClean="0"/>
              <a:t>session</a:t>
            </a:r>
          </a:p>
          <a:p>
            <a:pPr marL="800100" lvl="1" indent="-342900">
              <a:buFontTx/>
              <a:buChar char="-"/>
            </a:pPr>
            <a:r>
              <a:rPr lang="el-GR" sz="2600" dirty="0" smtClean="0"/>
              <a:t>Με </a:t>
            </a:r>
            <a:r>
              <a:rPr lang="en-US" sz="2600" dirty="0" smtClean="0"/>
              <a:t>cookies </a:t>
            </a:r>
          </a:p>
        </p:txBody>
      </p:sp>
      <p:sp>
        <p:nvSpPr>
          <p:cNvPr id="3" name="Ορθογώνιο 2"/>
          <p:cNvSpPr/>
          <p:nvPr>
            <p:custDataLst>
              <p:tags r:id="rId4"/>
            </p:custDataLst>
          </p:nvPr>
        </p:nvSpPr>
        <p:spPr>
          <a:xfrm>
            <a:off x="2411679" y="2777445"/>
            <a:ext cx="3227214" cy="646331"/>
          </a:xfrm>
          <a:prstGeom prst="rect">
            <a:avLst/>
          </a:prstGeom>
        </p:spPr>
        <p:txBody>
          <a:bodyPr wrap="square">
            <a:spAutoFit/>
          </a:bodyPr>
          <a:lstStyle/>
          <a:p>
            <a:r>
              <a:rPr lang="el-GR" dirty="0">
                <a:solidFill>
                  <a:srgbClr val="0000FF"/>
                </a:solidFill>
                <a:latin typeface=""/>
              </a:rPr>
              <a:t>Περισσότερα για </a:t>
            </a:r>
            <a:r>
              <a:rPr lang="el-GR" dirty="0" err="1">
                <a:solidFill>
                  <a:srgbClr val="0000FF"/>
                </a:solidFill>
                <a:latin typeface=""/>
              </a:rPr>
              <a:t>session</a:t>
            </a:r>
            <a:r>
              <a:rPr lang="el-GR" dirty="0">
                <a:solidFill>
                  <a:srgbClr val="0000FF"/>
                </a:solidFill>
                <a:latin typeface=""/>
              </a:rPr>
              <a:t> και </a:t>
            </a:r>
            <a:r>
              <a:rPr lang="el-GR" dirty="0" err="1">
                <a:solidFill>
                  <a:srgbClr val="0000FF"/>
                </a:solidFill>
                <a:latin typeface=""/>
              </a:rPr>
              <a:t>cookies</a:t>
            </a:r>
            <a:r>
              <a:rPr lang="el-GR" dirty="0">
                <a:solidFill>
                  <a:srgbClr val="0000FF"/>
                </a:solidFill>
                <a:latin typeface=""/>
              </a:rPr>
              <a:t>, σε επόμενο μάθημα.</a:t>
            </a:r>
            <a:endParaRPr lang="el-GR" dirty="0"/>
          </a:p>
        </p:txBody>
      </p:sp>
      <p:sp>
        <p:nvSpPr>
          <p:cNvPr id="4" name="Ορθογώνιο 3"/>
          <p:cNvSpPr/>
          <p:nvPr>
            <p:custDataLst>
              <p:tags r:id="rId5"/>
            </p:custDataLst>
          </p:nvPr>
        </p:nvSpPr>
        <p:spPr>
          <a:xfrm>
            <a:off x="7216888" y="2272026"/>
            <a:ext cx="1469912" cy="1200329"/>
          </a:xfrm>
          <a:prstGeom prst="rect">
            <a:avLst/>
          </a:prstGeom>
        </p:spPr>
        <p:txBody>
          <a:bodyPr wrap="square">
            <a:spAutoFit/>
          </a:bodyPr>
          <a:lstStyle/>
          <a:p>
            <a:pPr algn="ctr"/>
            <a:r>
              <a:rPr lang="el-GR" dirty="0">
                <a:solidFill>
                  <a:srgbClr val="0000FF"/>
                </a:solidFill>
                <a:latin typeface=""/>
              </a:rPr>
              <a:t>θα τα δούμε αναλυτικά σε εργαστήριο</a:t>
            </a:r>
            <a:endParaRPr lang="el-GR" dirty="0"/>
          </a:p>
        </p:txBody>
      </p:sp>
      <p:pic>
        <p:nvPicPr>
          <p:cNvPr id="5" name="Εικόνα 4" descr="Ανάκτηση των μεταβλητών στην επόμενη σελίδα όταν η ρύθμιση register globals είναι off με τον εξής τρόπο. Δολάριο under score request όνομα μεταβλητής."/>
          <p:cNvPicPr>
            <a:picLocks noChangeAspect="1"/>
          </p:cNvPicPr>
          <p:nvPr/>
        </p:nvPicPr>
        <p:blipFill>
          <a:blip r:embed="rId10">
            <a:lum bright="-2000" contrast="13000"/>
          </a:blip>
          <a:stretch>
            <a:fillRect/>
          </a:stretch>
        </p:blipFill>
        <p:spPr>
          <a:xfrm>
            <a:off x="48481" y="3544389"/>
            <a:ext cx="7827256" cy="2477322"/>
          </a:xfrm>
          <a:prstGeom prst="rect">
            <a:avLst/>
          </a:prstGeom>
        </p:spPr>
      </p:pic>
      <p:sp>
        <p:nvSpPr>
          <p:cNvPr id="6" name="Θέση υποσέλιδου 3" descr="."/>
          <p:cNvSpPr txBox="1">
            <a:spLocks/>
          </p:cNvSpPr>
          <p:nvPr>
            <p:custDataLst>
              <p:tags r:id="rId6"/>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7"/>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39146844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Πέρασμα Μεταβλητής μέσω </a:t>
            </a:r>
            <a:r>
              <a:rPr lang="en-US" dirty="0" smtClean="0"/>
              <a:t>URL</a:t>
            </a:r>
            <a:endParaRPr lang="el-GR" dirty="0" smtClean="0"/>
          </a:p>
        </p:txBody>
      </p:sp>
      <p:sp>
        <p:nvSpPr>
          <p:cNvPr id="2" name="Ορθογώνιο 1"/>
          <p:cNvSpPr/>
          <p:nvPr>
            <p:custDataLst>
              <p:tags r:id="rId3"/>
            </p:custDataLst>
          </p:nvPr>
        </p:nvSpPr>
        <p:spPr>
          <a:xfrm>
            <a:off x="-26721" y="1344450"/>
            <a:ext cx="9144000" cy="4893647"/>
          </a:xfrm>
          <a:prstGeom prst="rect">
            <a:avLst/>
          </a:prstGeom>
        </p:spPr>
        <p:txBody>
          <a:bodyPr wrap="square">
            <a:spAutoFit/>
          </a:bodyPr>
          <a:lstStyle/>
          <a:p>
            <a:pPr marL="457200" indent="-457200">
              <a:buFont typeface="Arial" panose="020B0604020202020204" pitchFamily="34" charset="0"/>
              <a:buChar char="•"/>
            </a:pPr>
            <a:r>
              <a:rPr lang="el-GR" sz="2400" dirty="0" smtClean="0"/>
              <a:t>Με Παραδείγματα</a:t>
            </a:r>
          </a:p>
          <a:p>
            <a:r>
              <a:rPr lang="el-GR" sz="2400" dirty="0" smtClean="0"/>
              <a:t>	- </a:t>
            </a:r>
            <a:r>
              <a:rPr lang="en-US" sz="2400" dirty="0" smtClean="0"/>
              <a:t>http</a:t>
            </a:r>
            <a:r>
              <a:rPr lang="en-US" sz="2400" dirty="0"/>
              <a:t>://www.tovima.gr/listbytopic.php?fyllo=15201&amp;tmhma=07</a:t>
            </a:r>
          </a:p>
          <a:p>
            <a:r>
              <a:rPr lang="el-GR" sz="2400" dirty="0" smtClean="0"/>
              <a:t>	-</a:t>
            </a:r>
            <a:r>
              <a:rPr lang="en-US" sz="2400" dirty="0" smtClean="0"/>
              <a:t> </a:t>
            </a:r>
            <a:r>
              <a:rPr lang="en-US" sz="2400" dirty="0"/>
              <a:t>http://pileas.csd.auth.gr/course/view.php?id=20</a:t>
            </a:r>
          </a:p>
          <a:p>
            <a:pPr marL="342900" indent="-342900">
              <a:buFont typeface="Arial" panose="020B0604020202020204" pitchFamily="34" charset="0"/>
              <a:buChar char="•"/>
            </a:pPr>
            <a:r>
              <a:rPr lang="el-GR" sz="2400" dirty="0" smtClean="0"/>
              <a:t> Με χρήση φόρμας</a:t>
            </a:r>
            <a:endParaRPr lang="el-GR" sz="2400" dirty="0"/>
          </a:p>
          <a:p>
            <a:r>
              <a:rPr lang="el-GR" sz="2400" dirty="0" smtClean="0"/>
              <a:t>	</a:t>
            </a:r>
            <a:r>
              <a:rPr lang="en-US" sz="2400" dirty="0" smtClean="0">
                <a:solidFill>
                  <a:srgbClr val="0000FF"/>
                </a:solidFill>
              </a:rPr>
              <a:t>– </a:t>
            </a:r>
            <a:r>
              <a:rPr lang="en-US" sz="2400" b="1" dirty="0">
                <a:solidFill>
                  <a:srgbClr val="0000FF"/>
                </a:solidFill>
              </a:rPr>
              <a:t>&lt;form method="get" action="</a:t>
            </a:r>
            <a:r>
              <a:rPr lang="en-US" sz="2400" b="1" dirty="0" err="1">
                <a:solidFill>
                  <a:srgbClr val="0000FF"/>
                </a:solidFill>
              </a:rPr>
              <a:t>page.php</a:t>
            </a:r>
            <a:r>
              <a:rPr lang="en-US" sz="2400" b="1" dirty="0" smtClean="0">
                <a:solidFill>
                  <a:srgbClr val="0000FF"/>
                </a:solidFill>
              </a:rPr>
              <a:t>"&gt;</a:t>
            </a:r>
            <a:endParaRPr lang="el-GR" sz="2400" b="1" dirty="0" smtClean="0">
              <a:solidFill>
                <a:srgbClr val="0000FF"/>
              </a:solidFill>
            </a:endParaRPr>
          </a:p>
          <a:p>
            <a:pPr marL="342900" indent="-342900">
              <a:buFont typeface="Arial" panose="020B0604020202020204" pitchFamily="34" charset="0"/>
              <a:buChar char="•"/>
            </a:pPr>
            <a:r>
              <a:rPr lang="el-GR" sz="2400" dirty="0"/>
              <a:t> </a:t>
            </a:r>
            <a:r>
              <a:rPr lang="el-GR" sz="2400" dirty="0" smtClean="0"/>
              <a:t>Πλεονεκτήματα και Μειονεκτήματα</a:t>
            </a:r>
          </a:p>
          <a:p>
            <a:pPr lvl="1"/>
            <a:r>
              <a:rPr lang="el-GR" sz="2400" dirty="0" smtClean="0"/>
              <a:t>+ Η σελίδα μπορεί να γίνει </a:t>
            </a:r>
            <a:r>
              <a:rPr lang="en-US" sz="2400" dirty="0" smtClean="0"/>
              <a:t>bookmark</a:t>
            </a:r>
          </a:p>
          <a:p>
            <a:pPr marL="914400" lvl="1" indent="-457200">
              <a:buFontTx/>
              <a:buChar char="-"/>
            </a:pPr>
            <a:r>
              <a:rPr lang="el-GR" sz="2400" dirty="0" smtClean="0"/>
              <a:t>Οι χρήστες βλέπουν τα ονόματα των μεταβλητών και τιμών </a:t>
            </a:r>
          </a:p>
          <a:p>
            <a:pPr marL="1371600" lvl="2" indent="-457200">
              <a:buFont typeface="Arial" panose="020B0604020202020204" pitchFamily="34" charset="0"/>
              <a:buChar char="•"/>
            </a:pPr>
            <a:r>
              <a:rPr lang="el-GR" sz="2400" dirty="0" smtClean="0"/>
              <a:t>Ακατάλληλη μέθοδος για πέρασμα ευαίσθητων δεδομένων</a:t>
            </a:r>
          </a:p>
          <a:p>
            <a:pPr marL="1371600" lvl="2" indent="-457200">
              <a:buFont typeface="Arial" panose="020B0604020202020204" pitchFamily="34" charset="0"/>
              <a:buChar char="•"/>
            </a:pPr>
            <a:r>
              <a:rPr lang="el-GR" sz="2400" dirty="0" smtClean="0"/>
              <a:t>Οι χρήστες μπορεί να βάλουν δικές τους τιμές και να ανακτήσουν παλιά ή κρυφά δεδομένα.</a:t>
            </a:r>
          </a:p>
          <a:p>
            <a:pPr marL="457200" indent="-457200">
              <a:buFont typeface="Arial" panose="020B0604020202020204" pitchFamily="34" charset="0"/>
              <a:buChar char="•"/>
            </a:pPr>
            <a:r>
              <a:rPr lang="el-GR" sz="2400" dirty="0" err="1" smtClean="0"/>
              <a:t>Εξειδίκευμένη</a:t>
            </a:r>
            <a:r>
              <a:rPr lang="el-GR" sz="2400" dirty="0" smtClean="0"/>
              <a:t> ανάκτηση μεταβλητής</a:t>
            </a:r>
            <a:endParaRPr lang="el-GR" sz="2400" dirty="0"/>
          </a:p>
          <a:p>
            <a:r>
              <a:rPr lang="el-GR" sz="2400" b="1" dirty="0"/>
              <a:t>	</a:t>
            </a:r>
            <a:r>
              <a:rPr lang="en-US" sz="2400" b="1" dirty="0">
                <a:solidFill>
                  <a:srgbClr val="0000FF"/>
                </a:solidFill>
              </a:rPr>
              <a:t>– </a:t>
            </a:r>
            <a:r>
              <a:rPr lang="el-GR" sz="2400" b="1" dirty="0" smtClean="0">
                <a:solidFill>
                  <a:srgbClr val="0000FF"/>
                </a:solidFill>
              </a:rPr>
              <a:t>$_</a:t>
            </a:r>
            <a:r>
              <a:rPr lang="en-US" sz="2400" b="1" dirty="0" smtClean="0">
                <a:solidFill>
                  <a:srgbClr val="0000FF"/>
                </a:solidFill>
              </a:rPr>
              <a:t>GET[‘</a:t>
            </a:r>
            <a:r>
              <a:rPr lang="el-GR" sz="2400" b="1" dirty="0" err="1" smtClean="0">
                <a:solidFill>
                  <a:srgbClr val="FF0000"/>
                </a:solidFill>
              </a:rPr>
              <a:t>όνομα_μεταβλητής</a:t>
            </a:r>
            <a:r>
              <a:rPr lang="en-US" sz="2400" b="1" dirty="0" smtClean="0">
                <a:solidFill>
                  <a:srgbClr val="0000FF"/>
                </a:solidFill>
              </a:rPr>
              <a:t>’]</a:t>
            </a:r>
            <a:endParaRPr lang="en-US" sz="2000" b="1" dirty="0">
              <a:solidFill>
                <a:srgbClr val="0000FF"/>
              </a:solidFill>
            </a:endParaRPr>
          </a:p>
        </p:txBody>
      </p:sp>
      <p:sp>
        <p:nvSpPr>
          <p:cNvPr id="7" name="Ορθογώνιο 6" descr="[DECORATIVE]"/>
          <p:cNvSpPr/>
          <p:nvPr/>
        </p:nvSpPr>
        <p:spPr>
          <a:xfrm>
            <a:off x="1979712" y="2924944"/>
            <a:ext cx="187220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5989677"/>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674065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Πέρασμα Μεταβλητής με </a:t>
            </a:r>
            <a:r>
              <a:rPr lang="en-US" dirty="0" smtClean="0"/>
              <a:t>POST</a:t>
            </a:r>
            <a:endParaRPr lang="el-GR" dirty="0" smtClean="0"/>
          </a:p>
        </p:txBody>
      </p:sp>
      <p:sp>
        <p:nvSpPr>
          <p:cNvPr id="2" name="Ορθογώνιο 1"/>
          <p:cNvSpPr/>
          <p:nvPr>
            <p:custDataLst>
              <p:tags r:id="rId3"/>
            </p:custDataLst>
          </p:nvPr>
        </p:nvSpPr>
        <p:spPr>
          <a:xfrm>
            <a:off x="-26721" y="1344450"/>
            <a:ext cx="9144000" cy="3046988"/>
          </a:xfrm>
          <a:prstGeom prst="rect">
            <a:avLst/>
          </a:prstGeom>
        </p:spPr>
        <p:txBody>
          <a:bodyPr wrap="square">
            <a:spAutoFit/>
          </a:bodyPr>
          <a:lstStyle/>
          <a:p>
            <a:pPr marL="457200" indent="-457200">
              <a:buFont typeface="Arial" panose="020B0604020202020204" pitchFamily="34" charset="0"/>
              <a:buChar char="•"/>
            </a:pPr>
            <a:r>
              <a:rPr lang="el-GR" sz="2400" dirty="0" smtClean="0"/>
              <a:t>Απαίτηση η χρήση φόρμας</a:t>
            </a:r>
            <a:endParaRPr lang="el-GR" sz="2400" dirty="0"/>
          </a:p>
          <a:p>
            <a:r>
              <a:rPr lang="el-GR" sz="2400" dirty="0" smtClean="0"/>
              <a:t>	</a:t>
            </a:r>
            <a:r>
              <a:rPr lang="en-US" sz="2400" dirty="0" smtClean="0">
                <a:solidFill>
                  <a:srgbClr val="0000FF"/>
                </a:solidFill>
              </a:rPr>
              <a:t>– </a:t>
            </a:r>
            <a:r>
              <a:rPr lang="en-US" sz="2400" b="1" dirty="0">
                <a:solidFill>
                  <a:srgbClr val="0000FF"/>
                </a:solidFill>
              </a:rPr>
              <a:t>&lt;form method="get" action="</a:t>
            </a:r>
            <a:r>
              <a:rPr lang="en-US" sz="2400" b="1" dirty="0" err="1">
                <a:solidFill>
                  <a:srgbClr val="0000FF"/>
                </a:solidFill>
              </a:rPr>
              <a:t>page.php</a:t>
            </a:r>
            <a:r>
              <a:rPr lang="en-US" sz="2400" b="1" dirty="0" smtClean="0">
                <a:solidFill>
                  <a:srgbClr val="0000FF"/>
                </a:solidFill>
              </a:rPr>
              <a:t>"&gt;</a:t>
            </a:r>
            <a:endParaRPr lang="el-GR" sz="2400" b="1" dirty="0" smtClean="0">
              <a:solidFill>
                <a:srgbClr val="0000FF"/>
              </a:solidFill>
            </a:endParaRPr>
          </a:p>
          <a:p>
            <a:pPr marL="342900" indent="-342900">
              <a:buFont typeface="Arial" panose="020B0604020202020204" pitchFamily="34" charset="0"/>
              <a:buChar char="•"/>
            </a:pPr>
            <a:r>
              <a:rPr lang="el-GR" sz="2400" dirty="0"/>
              <a:t> </a:t>
            </a:r>
            <a:r>
              <a:rPr lang="el-GR" sz="2400" dirty="0" smtClean="0"/>
              <a:t>Πλεονεκτήματα και Μειονεκτήματα</a:t>
            </a:r>
          </a:p>
          <a:p>
            <a:pPr lvl="1"/>
            <a:r>
              <a:rPr lang="el-GR" sz="2400" dirty="0" smtClean="0"/>
              <a:t>+ </a:t>
            </a:r>
            <a:r>
              <a:rPr lang="el-GR" sz="2400" dirty="0"/>
              <a:t>κατάλληλη μέθοδος για πέρασμα ευαίσθητων </a:t>
            </a:r>
            <a:r>
              <a:rPr lang="el-GR" sz="2400" dirty="0" smtClean="0"/>
              <a:t>δεδομένων</a:t>
            </a:r>
          </a:p>
          <a:p>
            <a:pPr lvl="1"/>
            <a:r>
              <a:rPr lang="el-GR" sz="2400" dirty="0" smtClean="0"/>
              <a:t>-  Η σελίδα δεν μπορεί να γίνει </a:t>
            </a:r>
            <a:r>
              <a:rPr lang="en-US" sz="2400" dirty="0" smtClean="0"/>
              <a:t>bookmark</a:t>
            </a:r>
          </a:p>
          <a:p>
            <a:pPr marL="914400" lvl="1" indent="-457200">
              <a:buFontTx/>
              <a:buChar char="-"/>
            </a:pPr>
            <a:r>
              <a:rPr lang="el-GR" sz="2400" dirty="0" smtClean="0"/>
              <a:t>Οι χρήστες βλέπουν τα ονόματα των μεταβλητών και τιμών </a:t>
            </a:r>
          </a:p>
          <a:p>
            <a:pPr marL="457200" indent="-457200">
              <a:buFont typeface="Arial" panose="020B0604020202020204" pitchFamily="34" charset="0"/>
              <a:buChar char="•"/>
            </a:pPr>
            <a:r>
              <a:rPr lang="el-GR" sz="2400" dirty="0" smtClean="0"/>
              <a:t>Εξειδικευμένη ανάκτηση μεταβλητής</a:t>
            </a:r>
            <a:endParaRPr lang="el-GR" sz="2400" dirty="0"/>
          </a:p>
          <a:p>
            <a:r>
              <a:rPr lang="el-GR" sz="2400" b="1" dirty="0"/>
              <a:t>	</a:t>
            </a:r>
            <a:r>
              <a:rPr lang="en-US" sz="2400" b="1" dirty="0">
                <a:solidFill>
                  <a:srgbClr val="0000FF"/>
                </a:solidFill>
              </a:rPr>
              <a:t>– </a:t>
            </a:r>
            <a:r>
              <a:rPr lang="el-GR" sz="2400" b="1" dirty="0" smtClean="0">
                <a:solidFill>
                  <a:srgbClr val="0000FF"/>
                </a:solidFill>
              </a:rPr>
              <a:t>$_</a:t>
            </a:r>
            <a:r>
              <a:rPr lang="en-US" sz="2400" b="1" dirty="0" smtClean="0">
                <a:solidFill>
                  <a:srgbClr val="0000FF"/>
                </a:solidFill>
              </a:rPr>
              <a:t>GET[‘</a:t>
            </a:r>
            <a:r>
              <a:rPr lang="el-GR" sz="2400" b="1" dirty="0" err="1" smtClean="0">
                <a:solidFill>
                  <a:srgbClr val="FF0000"/>
                </a:solidFill>
              </a:rPr>
              <a:t>όνομα_μεταβλητής</a:t>
            </a:r>
            <a:r>
              <a:rPr lang="en-US" sz="2400" b="1" dirty="0" smtClean="0">
                <a:solidFill>
                  <a:srgbClr val="0000FF"/>
                </a:solidFill>
              </a:rPr>
              <a:t>’]</a:t>
            </a:r>
            <a:endParaRPr lang="en-US" sz="2000" b="1" dirty="0">
              <a:solidFill>
                <a:srgbClr val="0000FF"/>
              </a:solidFill>
            </a:endParaRPr>
          </a:p>
        </p:txBody>
      </p:sp>
      <p:sp>
        <p:nvSpPr>
          <p:cNvPr id="7" name="Ορθογώνιο 6" descr="[DECORATIVE]"/>
          <p:cNvSpPr/>
          <p:nvPr/>
        </p:nvSpPr>
        <p:spPr>
          <a:xfrm>
            <a:off x="1979712" y="1772816"/>
            <a:ext cx="187220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13309959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Παράδειγμα </a:t>
            </a:r>
            <a:r>
              <a:rPr lang="en-US" dirty="0" smtClean="0"/>
              <a:t>LOOP </a:t>
            </a:r>
            <a:r>
              <a:rPr lang="el-GR" dirty="0" smtClean="0"/>
              <a:t>με </a:t>
            </a:r>
            <a:r>
              <a:rPr lang="en-US" dirty="0" smtClean="0"/>
              <a:t>POST</a:t>
            </a:r>
            <a:endParaRPr lang="el-GR" dirty="0" smtClean="0"/>
          </a:p>
        </p:txBody>
      </p:sp>
      <p:sp>
        <p:nvSpPr>
          <p:cNvPr id="3" name="Ορθογώνιο 2"/>
          <p:cNvSpPr/>
          <p:nvPr/>
        </p:nvSpPr>
        <p:spPr>
          <a:xfrm>
            <a:off x="323528" y="894659"/>
            <a:ext cx="6858000" cy="5355312"/>
          </a:xfrm>
          <a:prstGeom prst="rect">
            <a:avLst/>
          </a:prstGeom>
        </p:spPr>
        <p:txBody>
          <a:bodyPr wrap="square">
            <a:spAutoFit/>
          </a:bodyPr>
          <a:lstStyle/>
          <a:p>
            <a:r>
              <a:rPr lang="en-US" b="1" dirty="0">
                <a:solidFill>
                  <a:srgbClr val="3333CD"/>
                </a:solidFill>
                <a:latin typeface="CourierStd-Bold"/>
              </a:rPr>
              <a:t>&lt;html&gt;&lt;head&gt;&lt;title&gt;Loops&lt;/title&gt;&lt;/head&gt;</a:t>
            </a:r>
          </a:p>
          <a:p>
            <a:r>
              <a:rPr lang="en-US" b="1" dirty="0">
                <a:solidFill>
                  <a:srgbClr val="3333CD"/>
                </a:solidFill>
                <a:latin typeface="CourierStd-Bold"/>
              </a:rPr>
              <a:t>&lt;body&gt;</a:t>
            </a:r>
          </a:p>
          <a:p>
            <a:r>
              <a:rPr lang="en-US" b="1" dirty="0">
                <a:solidFill>
                  <a:srgbClr val="3333CD"/>
                </a:solidFill>
                <a:latin typeface="CourierStd-Bold"/>
              </a:rPr>
              <a:t>&lt;p&gt;Generate Square and Cube Values&lt;/p&gt;</a:t>
            </a:r>
          </a:p>
          <a:p>
            <a:r>
              <a:rPr lang="en-US" b="1" dirty="0">
                <a:solidFill>
                  <a:srgbClr val="3333CD"/>
                </a:solidFill>
                <a:latin typeface="CourierStd-Bold"/>
              </a:rPr>
              <a:t>&lt;form action=".</a:t>
            </a:r>
            <a:r>
              <a:rPr lang="en-US" b="1" dirty="0" err="1">
                <a:solidFill>
                  <a:srgbClr val="3333CD"/>
                </a:solidFill>
                <a:latin typeface="CourierStd-Bold"/>
              </a:rPr>
              <a:t>php</a:t>
            </a:r>
            <a:r>
              <a:rPr lang="en-US" b="1" dirty="0">
                <a:solidFill>
                  <a:srgbClr val="3333CD"/>
                </a:solidFill>
                <a:latin typeface="CourierStd-Bold"/>
              </a:rPr>
              <a:t>" method="post"&gt;</a:t>
            </a:r>
          </a:p>
          <a:p>
            <a:r>
              <a:rPr lang="en-US" b="1" dirty="0">
                <a:solidFill>
                  <a:srgbClr val="3333CD"/>
                </a:solidFill>
                <a:latin typeface="CourierStd-Bold"/>
              </a:rPr>
              <a:t>&lt;</a:t>
            </a:r>
            <a:r>
              <a:rPr lang="en-US" b="1" dirty="0" err="1">
                <a:solidFill>
                  <a:srgbClr val="3333CD"/>
                </a:solidFill>
                <a:latin typeface="CourierStd-Bold"/>
              </a:rPr>
              <a:t>br</a:t>
            </a:r>
            <a:r>
              <a:rPr lang="en-US" b="1" dirty="0">
                <a:solidFill>
                  <a:srgbClr val="3333CD"/>
                </a:solidFill>
                <a:latin typeface="CourierStd-Bold"/>
              </a:rPr>
              <a:t>&gt;&lt;p&gt;Select Start Number&lt;/p&gt;</a:t>
            </a:r>
          </a:p>
          <a:p>
            <a:r>
              <a:rPr lang="en-US" b="1" dirty="0">
                <a:solidFill>
                  <a:srgbClr val="3333CD"/>
                </a:solidFill>
                <a:latin typeface="CourierStd-Bold"/>
              </a:rPr>
              <a:t>&lt;select name="start"&gt;</a:t>
            </a:r>
          </a:p>
          <a:p>
            <a:r>
              <a:rPr lang="en-US" b="1" dirty="0">
                <a:solidFill>
                  <a:srgbClr val="3333CD"/>
                </a:solidFill>
                <a:latin typeface="CourierStd-Bold"/>
              </a:rPr>
              <a:t>&lt;?</a:t>
            </a:r>
            <a:r>
              <a:rPr lang="en-US" b="1" dirty="0" err="1">
                <a:solidFill>
                  <a:srgbClr val="3333CD"/>
                </a:solidFill>
                <a:latin typeface="CourierStd-Bold"/>
              </a:rPr>
              <a:t>php</a:t>
            </a:r>
            <a:endParaRPr lang="en-US" b="1" dirty="0">
              <a:solidFill>
                <a:srgbClr val="3333CD"/>
              </a:solidFill>
              <a:latin typeface="CourierStd-Bold"/>
            </a:endParaRPr>
          </a:p>
          <a:p>
            <a:r>
              <a:rPr lang="da-DK" b="1" dirty="0">
                <a:solidFill>
                  <a:srgbClr val="3333CD"/>
                </a:solidFill>
                <a:latin typeface="CourierStd-Bold"/>
              </a:rPr>
              <a:t>for ($i=0; $i&lt;10; $i++) { echo "&lt;option&gt;$i&lt;/option&gt;"; }</a:t>
            </a:r>
          </a:p>
          <a:p>
            <a:r>
              <a:rPr lang="el-GR" b="1" dirty="0">
                <a:solidFill>
                  <a:srgbClr val="3333CD"/>
                </a:solidFill>
                <a:latin typeface="CourierStd-Bold"/>
              </a:rPr>
              <a:t>?&gt;</a:t>
            </a:r>
          </a:p>
          <a:p>
            <a:r>
              <a:rPr lang="en-US" b="1" dirty="0">
                <a:solidFill>
                  <a:srgbClr val="3333CD"/>
                </a:solidFill>
                <a:latin typeface="CourierStd-Bold"/>
              </a:rPr>
              <a:t>&lt;/select&gt;</a:t>
            </a:r>
          </a:p>
          <a:p>
            <a:r>
              <a:rPr lang="en-US" b="1" dirty="0">
                <a:solidFill>
                  <a:srgbClr val="3333CD"/>
                </a:solidFill>
                <a:latin typeface="CourierStd-Bold"/>
              </a:rPr>
              <a:t>&lt;</a:t>
            </a:r>
            <a:r>
              <a:rPr lang="en-US" b="1" dirty="0" err="1">
                <a:solidFill>
                  <a:srgbClr val="3333CD"/>
                </a:solidFill>
                <a:latin typeface="CourierStd-Bold"/>
              </a:rPr>
              <a:t>br</a:t>
            </a:r>
            <a:r>
              <a:rPr lang="en-US" b="1" dirty="0">
                <a:solidFill>
                  <a:srgbClr val="3333CD"/>
                </a:solidFill>
                <a:latin typeface="CourierStd-Bold"/>
              </a:rPr>
              <a:t>&gt;&lt;p&gt;Select End Number&lt;/p&gt;</a:t>
            </a:r>
          </a:p>
          <a:p>
            <a:r>
              <a:rPr lang="en-US" b="1" dirty="0">
                <a:solidFill>
                  <a:srgbClr val="3333CD"/>
                </a:solidFill>
                <a:latin typeface="CourierStd-Bold"/>
              </a:rPr>
              <a:t>&lt;select name="end"&gt;</a:t>
            </a:r>
          </a:p>
          <a:p>
            <a:r>
              <a:rPr lang="en-US" b="1" dirty="0">
                <a:solidFill>
                  <a:srgbClr val="3333CD"/>
                </a:solidFill>
                <a:latin typeface="CourierStd-Bold"/>
              </a:rPr>
              <a:t>&lt;?</a:t>
            </a:r>
            <a:r>
              <a:rPr lang="en-US" b="1" dirty="0" err="1">
                <a:solidFill>
                  <a:srgbClr val="3333CD"/>
                </a:solidFill>
                <a:latin typeface="CourierStd-Bold"/>
              </a:rPr>
              <a:t>php</a:t>
            </a:r>
            <a:endParaRPr lang="en-US" b="1" dirty="0">
              <a:solidFill>
                <a:srgbClr val="3333CD"/>
              </a:solidFill>
              <a:latin typeface="CourierStd-Bold"/>
            </a:endParaRPr>
          </a:p>
          <a:p>
            <a:r>
              <a:rPr lang="da-DK" b="1" dirty="0">
                <a:solidFill>
                  <a:srgbClr val="3333CD"/>
                </a:solidFill>
                <a:latin typeface="CourierStd-Bold"/>
              </a:rPr>
              <a:t>for ($i=10; $i&lt;20; $i++) { echo "&lt;option&gt;$i&lt;/option&gt;"; }</a:t>
            </a:r>
          </a:p>
          <a:p>
            <a:r>
              <a:rPr lang="el-GR" b="1" dirty="0">
                <a:solidFill>
                  <a:srgbClr val="3333CD"/>
                </a:solidFill>
                <a:latin typeface="CourierStd-Bold"/>
              </a:rPr>
              <a:t>?&gt;</a:t>
            </a:r>
          </a:p>
          <a:p>
            <a:r>
              <a:rPr lang="en-US" b="1" dirty="0">
                <a:solidFill>
                  <a:srgbClr val="3333CD"/>
                </a:solidFill>
                <a:latin typeface="CourierStd-Bold"/>
              </a:rPr>
              <a:t>&lt;/select&gt;</a:t>
            </a:r>
          </a:p>
          <a:p>
            <a:r>
              <a:rPr lang="en-US" b="1" dirty="0">
                <a:solidFill>
                  <a:srgbClr val="3333CD"/>
                </a:solidFill>
                <a:latin typeface="CourierStd-Bold"/>
              </a:rPr>
              <a:t>&lt;</a:t>
            </a:r>
            <a:r>
              <a:rPr lang="en-US" b="1" dirty="0" err="1">
                <a:solidFill>
                  <a:srgbClr val="3333CD"/>
                </a:solidFill>
                <a:latin typeface="CourierStd-Bold"/>
              </a:rPr>
              <a:t>br</a:t>
            </a:r>
            <a:r>
              <a:rPr lang="en-US" b="1" dirty="0">
                <a:solidFill>
                  <a:srgbClr val="3333CD"/>
                </a:solidFill>
                <a:latin typeface="CourierStd-Bold"/>
              </a:rPr>
              <a:t>&gt;&lt;input type="submit" value="Submit"&gt;</a:t>
            </a:r>
          </a:p>
          <a:p>
            <a:r>
              <a:rPr lang="en-US" b="1" dirty="0">
                <a:solidFill>
                  <a:srgbClr val="3333CD"/>
                </a:solidFill>
                <a:latin typeface="CourierStd-Bold"/>
              </a:rPr>
              <a:t>&lt;input type="reset" value="Clear and Restart"&gt;</a:t>
            </a:r>
          </a:p>
          <a:p>
            <a:r>
              <a:rPr lang="en-US" b="1" dirty="0">
                <a:solidFill>
                  <a:srgbClr val="3333CD"/>
                </a:solidFill>
                <a:latin typeface="CourierStd-Bold"/>
              </a:rPr>
              <a:t>&lt;/form&gt;&lt;/body&gt;&lt;/html&gt;</a:t>
            </a:r>
            <a:endParaRPr lang="el-GR" dirty="0"/>
          </a:p>
        </p:txBody>
      </p:sp>
      <p:sp>
        <p:nvSpPr>
          <p:cNvPr id="4" name="Ορθογώνιο 3" descr="[DECORATIVE]"/>
          <p:cNvSpPr/>
          <p:nvPr/>
        </p:nvSpPr>
        <p:spPr>
          <a:xfrm>
            <a:off x="323528" y="2564904"/>
            <a:ext cx="6048672"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descr="[DECORATIVE]"/>
          <p:cNvSpPr/>
          <p:nvPr/>
        </p:nvSpPr>
        <p:spPr>
          <a:xfrm>
            <a:off x="323528" y="4226064"/>
            <a:ext cx="6048672"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35665998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Αποτέλεσμα </a:t>
            </a:r>
          </a:p>
        </p:txBody>
      </p:sp>
      <p:pic>
        <p:nvPicPr>
          <p:cNvPr id="2" name="Εικόνα 1" descr="Εικόνα ιστοσελίδας που υπολογίζει τα τετράγωνα και τους κύβους διαφόρων τιμών."/>
          <p:cNvPicPr>
            <a:picLocks noChangeAspect="1"/>
          </p:cNvPicPr>
          <p:nvPr/>
        </p:nvPicPr>
        <p:blipFill>
          <a:blip r:embed="rId7"/>
          <a:stretch>
            <a:fillRect/>
          </a:stretch>
        </p:blipFill>
        <p:spPr>
          <a:xfrm>
            <a:off x="457200" y="1124744"/>
            <a:ext cx="7987019" cy="4464496"/>
          </a:xfrm>
          <a:prstGeom prst="rect">
            <a:avLst/>
          </a:prstGeom>
        </p:spPr>
      </p:pic>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5989677"/>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40717963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Εξωτερικά Αρχεία Κώδικα</a:t>
            </a:r>
          </a:p>
        </p:txBody>
      </p:sp>
      <p:sp>
        <p:nvSpPr>
          <p:cNvPr id="2" name="Ορθογώνιο 1"/>
          <p:cNvSpPr/>
          <p:nvPr>
            <p:custDataLst>
              <p:tags r:id="rId3"/>
            </p:custDataLst>
          </p:nvPr>
        </p:nvSpPr>
        <p:spPr>
          <a:xfrm>
            <a:off x="179511" y="1124744"/>
            <a:ext cx="8785101" cy="4893647"/>
          </a:xfrm>
          <a:prstGeom prst="rect">
            <a:avLst/>
          </a:prstGeom>
        </p:spPr>
        <p:txBody>
          <a:bodyPr wrap="square">
            <a:spAutoFit/>
          </a:bodyPr>
          <a:lstStyle/>
          <a:p>
            <a:pPr marL="285750" indent="-285750">
              <a:buFont typeface="Arial" panose="020B0604020202020204" pitchFamily="34" charset="0"/>
              <a:buChar char="•"/>
            </a:pPr>
            <a:r>
              <a:rPr lang="el-GR" sz="2400" dirty="0" smtClean="0"/>
              <a:t>Χρήση εξωτερικών αρχείων</a:t>
            </a:r>
          </a:p>
          <a:p>
            <a:pPr marL="742950" lvl="1" indent="-285750">
              <a:buFont typeface="Arial" panose="020B0604020202020204" pitchFamily="34" charset="0"/>
              <a:buChar char="•"/>
            </a:pPr>
            <a:r>
              <a:rPr lang="el-GR" sz="2400" dirty="0" smtClean="0"/>
              <a:t>Για ενσωμάτωση συχνά χρησιμοποιούμενων τμημάτων κώδικα </a:t>
            </a:r>
            <a:r>
              <a:rPr lang="en-US" sz="2400" dirty="0" smtClean="0"/>
              <a:t>PHP </a:t>
            </a:r>
            <a:r>
              <a:rPr lang="el-GR" sz="2400" dirty="0" smtClean="0"/>
              <a:t>σε ένα αρχείο.</a:t>
            </a:r>
          </a:p>
          <a:p>
            <a:pPr marL="742950" lvl="1" indent="-285750">
              <a:buFont typeface="Arial" panose="020B0604020202020204" pitchFamily="34" charset="0"/>
              <a:buChar char="•"/>
            </a:pPr>
            <a:r>
              <a:rPr lang="el-GR" sz="2400" dirty="0" smtClean="0"/>
              <a:t>Για ενσωμάτωση τμημάτων κώδικα </a:t>
            </a:r>
            <a:r>
              <a:rPr lang="en-US" sz="2400" dirty="0" smtClean="0"/>
              <a:t>HTML </a:t>
            </a:r>
            <a:r>
              <a:rPr lang="el-GR" sz="2400" dirty="0" smtClean="0"/>
              <a:t>(και </a:t>
            </a:r>
            <a:r>
              <a:rPr lang="en-US" sz="2400" dirty="0" smtClean="0"/>
              <a:t>PHP</a:t>
            </a:r>
            <a:r>
              <a:rPr lang="el-GR" sz="2400" dirty="0" smtClean="0"/>
              <a:t>)</a:t>
            </a:r>
            <a:r>
              <a:rPr lang="en-US" sz="2400" dirty="0" smtClean="0"/>
              <a:t> </a:t>
            </a:r>
            <a:r>
              <a:rPr lang="el-GR" sz="2400" dirty="0" smtClean="0"/>
              <a:t>που θέλουμε να υπάρχουν σε κάθε σελίδα.</a:t>
            </a:r>
          </a:p>
          <a:p>
            <a:pPr marL="742950" lvl="1" indent="-285750">
              <a:buFont typeface="Arial" panose="020B0604020202020204" pitchFamily="34" charset="0"/>
              <a:buChar char="•"/>
            </a:pPr>
            <a:r>
              <a:rPr lang="el-GR" sz="2400" dirty="0" smtClean="0"/>
              <a:t>Δημιουργία ιστοσελίδας πρότυπο για ένα </a:t>
            </a:r>
            <a:r>
              <a:rPr lang="en-US" sz="2400" dirty="0" smtClean="0"/>
              <a:t>Web Site</a:t>
            </a:r>
            <a:r>
              <a:rPr lang="el-GR" sz="2400" dirty="0" smtClean="0"/>
              <a:t> </a:t>
            </a:r>
            <a:endParaRPr lang="el-GR" sz="2400" dirty="0"/>
          </a:p>
          <a:p>
            <a:pPr marL="285750" indent="-285750">
              <a:buFont typeface="Arial" panose="020B0604020202020204" pitchFamily="34" charset="0"/>
              <a:buChar char="•"/>
            </a:pPr>
            <a:r>
              <a:rPr lang="el-GR" sz="2400" dirty="0" smtClean="0"/>
              <a:t>Για την ενσωμάτωση ενός εξωτερικού αρχείου στο τρέχον αρχείο</a:t>
            </a:r>
            <a:endParaRPr lang="en-US" sz="2400" dirty="0" smtClean="0"/>
          </a:p>
          <a:p>
            <a:r>
              <a:rPr lang="en-US" sz="2400" dirty="0" smtClean="0"/>
              <a:t>	</a:t>
            </a:r>
            <a:r>
              <a:rPr lang="en-US" sz="2400" dirty="0" smtClean="0">
                <a:solidFill>
                  <a:srgbClr val="0000FF"/>
                </a:solidFill>
              </a:rPr>
              <a:t>- include (“</a:t>
            </a:r>
            <a:r>
              <a:rPr lang="en-US" sz="2400" dirty="0" err="1" smtClean="0">
                <a:solidFill>
                  <a:srgbClr val="0000FF"/>
                </a:solidFill>
              </a:rPr>
              <a:t>filename.php</a:t>
            </a:r>
            <a:r>
              <a:rPr lang="en-US" sz="2400" dirty="0" smtClean="0">
                <a:solidFill>
                  <a:srgbClr val="0000FF"/>
                </a:solidFill>
              </a:rPr>
              <a:t>”);</a:t>
            </a:r>
          </a:p>
          <a:p>
            <a:pPr marL="285750" indent="-285750">
              <a:buFont typeface="Arial" panose="020B0604020202020204" pitchFamily="34" charset="0"/>
              <a:buChar char="•"/>
            </a:pPr>
            <a:r>
              <a:rPr lang="el-GR" sz="2400" dirty="0" smtClean="0"/>
              <a:t>Αν δεν ενσωματωθεί το αρχείο, προκαλείται ένα </a:t>
            </a:r>
            <a:r>
              <a:rPr lang="en-US" sz="2400" dirty="0" smtClean="0"/>
              <a:t>warning.</a:t>
            </a:r>
          </a:p>
          <a:p>
            <a:r>
              <a:rPr lang="en-US" sz="2400" dirty="0"/>
              <a:t>	</a:t>
            </a:r>
            <a:r>
              <a:rPr lang="en-US" sz="2400" dirty="0">
                <a:solidFill>
                  <a:srgbClr val="0000FF"/>
                </a:solidFill>
              </a:rPr>
              <a:t>- </a:t>
            </a:r>
            <a:r>
              <a:rPr lang="en-US" sz="2400" dirty="0" smtClean="0">
                <a:solidFill>
                  <a:srgbClr val="0000FF"/>
                </a:solidFill>
              </a:rPr>
              <a:t>require (“</a:t>
            </a:r>
            <a:r>
              <a:rPr lang="en-US" sz="2400" dirty="0" err="1">
                <a:solidFill>
                  <a:srgbClr val="0000FF"/>
                </a:solidFill>
              </a:rPr>
              <a:t>filename.php</a:t>
            </a:r>
            <a:r>
              <a:rPr lang="en-US" sz="2400" dirty="0" smtClean="0">
                <a:solidFill>
                  <a:srgbClr val="0000FF"/>
                </a:solidFill>
              </a:rPr>
              <a:t>”);</a:t>
            </a:r>
          </a:p>
          <a:p>
            <a:pPr marL="285750" indent="-285750">
              <a:buFont typeface="Arial" panose="020B0604020202020204" pitchFamily="34" charset="0"/>
              <a:buChar char="•"/>
            </a:pPr>
            <a:r>
              <a:rPr lang="el-GR" sz="2400" dirty="0"/>
              <a:t>Αν δεν ενσωματωθεί το αρχείο, προκαλείται ένα </a:t>
            </a:r>
            <a:r>
              <a:rPr lang="en-US" sz="2400" dirty="0" smtClean="0"/>
              <a:t>fatal error.</a:t>
            </a:r>
            <a:endParaRPr lang="en-US" sz="2400" dirty="0"/>
          </a:p>
          <a:p>
            <a:pPr marL="285750" indent="-285750">
              <a:buFont typeface="Arial" panose="020B0604020202020204" pitchFamily="34" charset="0"/>
              <a:buChar char="•"/>
            </a:pPr>
            <a:endParaRPr lang="en-US" sz="2400" dirty="0"/>
          </a:p>
          <a:p>
            <a:pPr algn="ctr"/>
            <a:r>
              <a:rPr lang="el-GR" sz="2400" b="1" dirty="0" smtClean="0">
                <a:solidFill>
                  <a:srgbClr val="0000FF"/>
                </a:solidFill>
              </a:rPr>
              <a:t>Βασικός μηχανισμός κατασκευής δομημένων σελίδων.</a:t>
            </a:r>
            <a:endParaRPr lang="el-GR" sz="2400" b="1" dirty="0">
              <a:solidFill>
                <a:srgbClr val="0000FF"/>
              </a:solidFill>
            </a:endParaRPr>
          </a:p>
        </p:txBody>
      </p:sp>
      <p:sp>
        <p:nvSpPr>
          <p:cNvPr id="5" name="Ορθογώνιο 4" descr="[DECORATIVE]"/>
          <p:cNvSpPr/>
          <p:nvPr/>
        </p:nvSpPr>
        <p:spPr>
          <a:xfrm>
            <a:off x="1043608" y="5517232"/>
            <a:ext cx="7056784" cy="4320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5989677"/>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10298154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Συναρτήσεις 1</a:t>
            </a:r>
          </a:p>
        </p:txBody>
      </p:sp>
      <p:sp>
        <p:nvSpPr>
          <p:cNvPr id="2" name="Ορθογώνιο 1"/>
          <p:cNvSpPr/>
          <p:nvPr>
            <p:custDataLst>
              <p:tags r:id="rId3"/>
            </p:custDataLst>
          </p:nvPr>
        </p:nvSpPr>
        <p:spPr>
          <a:xfrm>
            <a:off x="179511" y="1124744"/>
            <a:ext cx="8785101" cy="3785652"/>
          </a:xfrm>
          <a:prstGeom prst="rect">
            <a:avLst/>
          </a:prstGeom>
        </p:spPr>
        <p:txBody>
          <a:bodyPr wrap="square">
            <a:spAutoFit/>
          </a:bodyPr>
          <a:lstStyle/>
          <a:p>
            <a:pPr marL="285750" indent="-285750">
              <a:buFont typeface="Arial" panose="020B0604020202020204" pitchFamily="34" charset="0"/>
              <a:buChar char="•"/>
            </a:pPr>
            <a:r>
              <a:rPr lang="el-GR" sz="2400" dirty="0" smtClean="0"/>
              <a:t>Πού δηλώνονται οι συναρτήσεις ;</a:t>
            </a:r>
          </a:p>
          <a:p>
            <a:pPr marL="742950" lvl="1" indent="-285750">
              <a:buFont typeface="Arial" panose="020B0604020202020204" pitchFamily="34" charset="0"/>
              <a:buChar char="•"/>
            </a:pPr>
            <a:r>
              <a:rPr lang="el-GR" sz="2400" dirty="0" smtClean="0"/>
              <a:t>Σε οποιοδήποτε σημείο του κώδικα.</a:t>
            </a:r>
          </a:p>
          <a:p>
            <a:pPr marL="742950" lvl="1" indent="-285750">
              <a:buFont typeface="Arial" panose="020B0604020202020204" pitchFamily="34" charset="0"/>
              <a:buChar char="•"/>
            </a:pPr>
            <a:r>
              <a:rPr lang="el-GR" sz="2400" dirty="0" smtClean="0"/>
              <a:t>Ακόμα και σε ξεχωριστό αρχείο.</a:t>
            </a:r>
          </a:p>
          <a:p>
            <a:pPr marL="285750" indent="-285750">
              <a:buFont typeface="Arial" panose="020B0604020202020204" pitchFamily="34" charset="0"/>
              <a:buChar char="•"/>
            </a:pPr>
            <a:r>
              <a:rPr lang="el-GR" sz="2400" dirty="0" smtClean="0"/>
              <a:t>Δήλωση απλής συνάρτησης</a:t>
            </a:r>
          </a:p>
          <a:p>
            <a:pPr lvl="1"/>
            <a:r>
              <a:rPr lang="el-GR" sz="2400" dirty="0" smtClean="0">
                <a:solidFill>
                  <a:srgbClr val="0000FF"/>
                </a:solidFill>
              </a:rPr>
              <a:t>	</a:t>
            </a:r>
            <a:r>
              <a:rPr lang="en-US" sz="2400" dirty="0" smtClean="0">
                <a:solidFill>
                  <a:srgbClr val="0000FF"/>
                </a:solidFill>
              </a:rPr>
              <a:t>- function name () { // </a:t>
            </a:r>
            <a:r>
              <a:rPr lang="el-GR" sz="2400" dirty="0" smtClean="0">
                <a:solidFill>
                  <a:srgbClr val="0000FF"/>
                </a:solidFill>
              </a:rPr>
              <a:t>εντολές</a:t>
            </a:r>
            <a:r>
              <a:rPr lang="en-US" sz="2400" dirty="0" smtClean="0">
                <a:solidFill>
                  <a:srgbClr val="0000FF"/>
                </a:solidFill>
              </a:rPr>
              <a:t>}</a:t>
            </a:r>
            <a:endParaRPr lang="el-GR" sz="2400" dirty="0" smtClean="0">
              <a:solidFill>
                <a:srgbClr val="0000FF"/>
              </a:solidFill>
            </a:endParaRPr>
          </a:p>
          <a:p>
            <a:pPr lvl="1"/>
            <a:r>
              <a:rPr lang="el-GR" sz="2400" dirty="0">
                <a:solidFill>
                  <a:srgbClr val="0000FF"/>
                </a:solidFill>
              </a:rPr>
              <a:t>	</a:t>
            </a:r>
            <a:r>
              <a:rPr lang="en-US" sz="2400" dirty="0" smtClean="0">
                <a:solidFill>
                  <a:srgbClr val="0000FF"/>
                </a:solidFill>
              </a:rPr>
              <a:t>function </a:t>
            </a:r>
            <a:r>
              <a:rPr lang="en-US" sz="2400" dirty="0" err="1" smtClean="0">
                <a:solidFill>
                  <a:srgbClr val="0000FF"/>
                </a:solidFill>
              </a:rPr>
              <a:t>printAddress</a:t>
            </a:r>
            <a:r>
              <a:rPr lang="en-US" sz="2400" dirty="0" smtClean="0">
                <a:solidFill>
                  <a:srgbClr val="0000FF"/>
                </a:solidFill>
              </a:rPr>
              <a:t>() {</a:t>
            </a:r>
          </a:p>
          <a:p>
            <a:pPr lvl="1"/>
            <a:r>
              <a:rPr lang="en-US" sz="2400" dirty="0">
                <a:solidFill>
                  <a:srgbClr val="0000FF"/>
                </a:solidFill>
              </a:rPr>
              <a:t>	</a:t>
            </a:r>
            <a:r>
              <a:rPr lang="en-US" sz="2400" dirty="0" smtClean="0">
                <a:solidFill>
                  <a:srgbClr val="0000FF"/>
                </a:solidFill>
              </a:rPr>
              <a:t>	echo “&lt;p&gt;Dept. of Informatics,  AUTH&lt;/p&gt;”;</a:t>
            </a:r>
          </a:p>
          <a:p>
            <a:pPr lvl="1"/>
            <a:r>
              <a:rPr lang="en-US" sz="2400" dirty="0">
                <a:solidFill>
                  <a:srgbClr val="0000FF"/>
                </a:solidFill>
              </a:rPr>
              <a:t>	</a:t>
            </a:r>
            <a:r>
              <a:rPr lang="en-US" sz="2400" dirty="0" smtClean="0">
                <a:solidFill>
                  <a:srgbClr val="0000FF"/>
                </a:solidFill>
              </a:rPr>
              <a:t>}</a:t>
            </a:r>
          </a:p>
          <a:p>
            <a:pPr marL="285750" indent="-285750">
              <a:buFont typeface="Arial" panose="020B0604020202020204" pitchFamily="34" charset="0"/>
              <a:buChar char="•"/>
            </a:pPr>
            <a:r>
              <a:rPr lang="el-GR" sz="2400" dirty="0" smtClean="0"/>
              <a:t>Κλήση συνάρτησης με το όνομα της</a:t>
            </a:r>
            <a:endParaRPr lang="en-US" sz="2400" dirty="0" smtClean="0"/>
          </a:p>
          <a:p>
            <a:r>
              <a:rPr lang="en-US" sz="2400" dirty="0"/>
              <a:t>	</a:t>
            </a:r>
            <a:r>
              <a:rPr lang="en-US" sz="2400" dirty="0">
                <a:solidFill>
                  <a:srgbClr val="0000FF"/>
                </a:solidFill>
              </a:rPr>
              <a:t>- </a:t>
            </a:r>
            <a:r>
              <a:rPr lang="en-US" sz="2400" dirty="0" err="1" smtClean="0">
                <a:solidFill>
                  <a:srgbClr val="0000FF"/>
                </a:solidFill>
              </a:rPr>
              <a:t>printAddress</a:t>
            </a:r>
            <a:r>
              <a:rPr lang="en-US" sz="2400" dirty="0" smtClean="0">
                <a:solidFill>
                  <a:srgbClr val="0000FF"/>
                </a:solidFill>
              </a:rPr>
              <a:t>(); </a:t>
            </a:r>
            <a:endParaRPr lang="el-GR" sz="2400" b="1" dirty="0">
              <a:solidFill>
                <a:srgbClr val="0000FF"/>
              </a:solidFill>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33132053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Συναρτήσεις </a:t>
            </a:r>
            <a:r>
              <a:rPr lang="en-US" dirty="0" smtClean="0"/>
              <a:t>2</a:t>
            </a:r>
            <a:endParaRPr lang="el-GR" dirty="0" smtClean="0"/>
          </a:p>
        </p:txBody>
      </p:sp>
      <p:sp>
        <p:nvSpPr>
          <p:cNvPr id="2" name="Ορθογώνιο 1"/>
          <p:cNvSpPr/>
          <p:nvPr>
            <p:custDataLst>
              <p:tags r:id="rId3"/>
            </p:custDataLst>
          </p:nvPr>
        </p:nvSpPr>
        <p:spPr>
          <a:xfrm>
            <a:off x="179511" y="1124744"/>
            <a:ext cx="8785101" cy="3046988"/>
          </a:xfrm>
          <a:prstGeom prst="rect">
            <a:avLst/>
          </a:prstGeom>
        </p:spPr>
        <p:txBody>
          <a:bodyPr wrap="square">
            <a:spAutoFit/>
          </a:bodyPr>
          <a:lstStyle/>
          <a:p>
            <a:pPr marL="285750" indent="-285750">
              <a:buFont typeface="Arial" panose="020B0604020202020204" pitchFamily="34" charset="0"/>
              <a:buChar char="•"/>
            </a:pPr>
            <a:r>
              <a:rPr lang="el-GR" sz="2400" dirty="0" smtClean="0"/>
              <a:t>Δήλωση συνάρτησης με ορίσματα </a:t>
            </a:r>
          </a:p>
          <a:p>
            <a:r>
              <a:rPr lang="el-GR" sz="2400" dirty="0" smtClean="0">
                <a:solidFill>
                  <a:srgbClr val="0000FF"/>
                </a:solidFill>
              </a:rPr>
              <a:t>	</a:t>
            </a:r>
            <a:r>
              <a:rPr lang="en-US" sz="2400" dirty="0" smtClean="0"/>
              <a:t>- function name (</a:t>
            </a:r>
            <a:r>
              <a:rPr lang="el-GR" sz="2400" dirty="0" smtClean="0"/>
              <a:t>$</a:t>
            </a:r>
            <a:r>
              <a:rPr lang="en-US" sz="2400" dirty="0" smtClean="0"/>
              <a:t>var1, $var2, …) { // </a:t>
            </a:r>
            <a:r>
              <a:rPr lang="el-GR" sz="2400" dirty="0" smtClean="0"/>
              <a:t>εντολές</a:t>
            </a:r>
            <a:r>
              <a:rPr lang="en-US" sz="2400" dirty="0" smtClean="0"/>
              <a:t>}</a:t>
            </a:r>
            <a:endParaRPr lang="el-GR" sz="2400" dirty="0" smtClean="0"/>
          </a:p>
          <a:p>
            <a:pPr lvl="1"/>
            <a:r>
              <a:rPr lang="el-GR" sz="2400" dirty="0">
                <a:solidFill>
                  <a:srgbClr val="0000FF"/>
                </a:solidFill>
              </a:rPr>
              <a:t>	</a:t>
            </a:r>
            <a:r>
              <a:rPr lang="en-US" sz="2400" dirty="0" smtClean="0">
                <a:solidFill>
                  <a:srgbClr val="0000FF"/>
                </a:solidFill>
              </a:rPr>
              <a:t>function </a:t>
            </a:r>
            <a:r>
              <a:rPr lang="en-US" sz="2400" dirty="0" err="1" smtClean="0">
                <a:solidFill>
                  <a:srgbClr val="0000FF"/>
                </a:solidFill>
              </a:rPr>
              <a:t>printAddress</a:t>
            </a:r>
            <a:r>
              <a:rPr lang="en-US" sz="2400" dirty="0" smtClean="0">
                <a:solidFill>
                  <a:srgbClr val="0000FF"/>
                </a:solidFill>
              </a:rPr>
              <a:t>($address) {</a:t>
            </a:r>
          </a:p>
          <a:p>
            <a:pPr lvl="1"/>
            <a:r>
              <a:rPr lang="en-US" sz="2400" dirty="0">
                <a:solidFill>
                  <a:srgbClr val="0000FF"/>
                </a:solidFill>
              </a:rPr>
              <a:t>	</a:t>
            </a:r>
            <a:r>
              <a:rPr lang="en-US" sz="2400" dirty="0" smtClean="0">
                <a:solidFill>
                  <a:srgbClr val="0000FF"/>
                </a:solidFill>
              </a:rPr>
              <a:t>	echo “&lt;p&gt;$address&lt;/p&gt;”;</a:t>
            </a:r>
          </a:p>
          <a:p>
            <a:pPr lvl="1"/>
            <a:r>
              <a:rPr lang="en-US" sz="2400" dirty="0">
                <a:solidFill>
                  <a:srgbClr val="0000FF"/>
                </a:solidFill>
              </a:rPr>
              <a:t>	</a:t>
            </a:r>
            <a:r>
              <a:rPr lang="en-US" sz="2400" dirty="0" smtClean="0">
                <a:solidFill>
                  <a:srgbClr val="0000FF"/>
                </a:solidFill>
              </a:rPr>
              <a:t>}</a:t>
            </a:r>
          </a:p>
          <a:p>
            <a:pPr marL="285750" indent="-285750">
              <a:buFont typeface="Arial" panose="020B0604020202020204" pitchFamily="34" charset="0"/>
              <a:buChar char="•"/>
            </a:pPr>
            <a:r>
              <a:rPr lang="el-GR" sz="2400" dirty="0" smtClean="0"/>
              <a:t>Κλήση συνάρτησης</a:t>
            </a:r>
            <a:endParaRPr lang="en-US" sz="2400" dirty="0" smtClean="0"/>
          </a:p>
          <a:p>
            <a:r>
              <a:rPr lang="en-US" sz="2400" dirty="0">
                <a:solidFill>
                  <a:srgbClr val="0000FF"/>
                </a:solidFill>
              </a:rPr>
              <a:t>	</a:t>
            </a:r>
            <a:r>
              <a:rPr lang="en-US" sz="2400" dirty="0" smtClean="0">
                <a:solidFill>
                  <a:srgbClr val="0000FF"/>
                </a:solidFill>
              </a:rPr>
              <a:t>$address = “Dept. of Informatics, AUTH”;</a:t>
            </a:r>
          </a:p>
          <a:p>
            <a:r>
              <a:rPr lang="en-US" sz="2400" dirty="0">
                <a:solidFill>
                  <a:srgbClr val="0000FF"/>
                </a:solidFill>
              </a:rPr>
              <a:t>	</a:t>
            </a:r>
            <a:r>
              <a:rPr lang="en-US" sz="2400" dirty="0" err="1" smtClean="0">
                <a:solidFill>
                  <a:srgbClr val="0000FF"/>
                </a:solidFill>
              </a:rPr>
              <a:t>printAddress</a:t>
            </a:r>
            <a:r>
              <a:rPr lang="en-US" sz="2400" dirty="0" smtClean="0">
                <a:solidFill>
                  <a:srgbClr val="0000FF"/>
                </a:solidFill>
              </a:rPr>
              <a:t> ($address); </a:t>
            </a:r>
            <a:endParaRPr lang="el-GR" sz="2400" b="1" dirty="0">
              <a:solidFill>
                <a:srgbClr val="0000FF"/>
              </a:solidFill>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21385784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Συναρτήσεις </a:t>
            </a:r>
            <a:r>
              <a:rPr lang="en-US" dirty="0" smtClean="0"/>
              <a:t>3</a:t>
            </a:r>
            <a:endParaRPr lang="el-GR" dirty="0" smtClean="0"/>
          </a:p>
        </p:txBody>
      </p:sp>
      <p:sp>
        <p:nvSpPr>
          <p:cNvPr id="2" name="Ορθογώνιο 1"/>
          <p:cNvSpPr/>
          <p:nvPr>
            <p:custDataLst>
              <p:tags r:id="rId3"/>
            </p:custDataLst>
          </p:nvPr>
        </p:nvSpPr>
        <p:spPr>
          <a:xfrm>
            <a:off x="179511" y="1124744"/>
            <a:ext cx="8785101" cy="3785652"/>
          </a:xfrm>
          <a:prstGeom prst="rect">
            <a:avLst/>
          </a:prstGeom>
        </p:spPr>
        <p:txBody>
          <a:bodyPr wrap="square">
            <a:spAutoFit/>
          </a:bodyPr>
          <a:lstStyle/>
          <a:p>
            <a:pPr marL="285750" indent="-285750">
              <a:buFont typeface="Arial" panose="020B0604020202020204" pitchFamily="34" charset="0"/>
              <a:buChar char="•"/>
            </a:pPr>
            <a:r>
              <a:rPr lang="el-GR" sz="2400" dirty="0" smtClean="0"/>
              <a:t>Επιστροφή τιμής </a:t>
            </a:r>
          </a:p>
          <a:p>
            <a:r>
              <a:rPr lang="el-GR" sz="2400" dirty="0" smtClean="0">
                <a:solidFill>
                  <a:srgbClr val="0000FF"/>
                </a:solidFill>
              </a:rPr>
              <a:t>	</a:t>
            </a:r>
            <a:r>
              <a:rPr lang="en-US" sz="2400" dirty="0" smtClean="0"/>
              <a:t>- return (value)</a:t>
            </a:r>
          </a:p>
          <a:p>
            <a:r>
              <a:rPr lang="en-US" sz="2400" dirty="0" smtClean="0"/>
              <a:t> </a:t>
            </a:r>
            <a:r>
              <a:rPr lang="el-GR" sz="2400" dirty="0">
                <a:solidFill>
                  <a:srgbClr val="0000FF"/>
                </a:solidFill>
              </a:rPr>
              <a:t>	</a:t>
            </a:r>
            <a:r>
              <a:rPr lang="en-US" sz="2400" dirty="0" smtClean="0">
                <a:solidFill>
                  <a:srgbClr val="0000FF"/>
                </a:solidFill>
              </a:rPr>
              <a:t>function largest($num1, $num2) {</a:t>
            </a:r>
          </a:p>
          <a:p>
            <a:pPr lvl="1"/>
            <a:r>
              <a:rPr lang="en-US" sz="2400" dirty="0">
                <a:solidFill>
                  <a:srgbClr val="0000FF"/>
                </a:solidFill>
              </a:rPr>
              <a:t>	</a:t>
            </a:r>
            <a:r>
              <a:rPr lang="en-US" sz="2400" dirty="0" smtClean="0">
                <a:solidFill>
                  <a:srgbClr val="0000FF"/>
                </a:solidFill>
              </a:rPr>
              <a:t>	if ($num1 &gt; $num2)</a:t>
            </a:r>
          </a:p>
          <a:p>
            <a:pPr lvl="1"/>
            <a:r>
              <a:rPr lang="en-US" sz="2400" dirty="0">
                <a:solidFill>
                  <a:srgbClr val="0000FF"/>
                </a:solidFill>
              </a:rPr>
              <a:t>	</a:t>
            </a:r>
            <a:r>
              <a:rPr lang="en-US" sz="2400" dirty="0" smtClean="0">
                <a:solidFill>
                  <a:srgbClr val="0000FF"/>
                </a:solidFill>
              </a:rPr>
              <a:t>		return ($num1);</a:t>
            </a:r>
          </a:p>
          <a:p>
            <a:pPr lvl="1"/>
            <a:r>
              <a:rPr lang="en-US" sz="2400" dirty="0">
                <a:solidFill>
                  <a:srgbClr val="0000FF"/>
                </a:solidFill>
              </a:rPr>
              <a:t>	</a:t>
            </a:r>
            <a:r>
              <a:rPr lang="en-US" sz="2400" dirty="0" smtClean="0">
                <a:solidFill>
                  <a:srgbClr val="0000FF"/>
                </a:solidFill>
              </a:rPr>
              <a:t>	else</a:t>
            </a:r>
          </a:p>
          <a:p>
            <a:pPr lvl="1"/>
            <a:r>
              <a:rPr lang="en-US" sz="2400" dirty="0">
                <a:solidFill>
                  <a:srgbClr val="0000FF"/>
                </a:solidFill>
              </a:rPr>
              <a:t>	</a:t>
            </a:r>
            <a:r>
              <a:rPr lang="en-US" sz="2400" dirty="0" smtClean="0">
                <a:solidFill>
                  <a:srgbClr val="0000FF"/>
                </a:solidFill>
              </a:rPr>
              <a:t>		</a:t>
            </a:r>
            <a:r>
              <a:rPr lang="en-US" sz="2400" dirty="0">
                <a:solidFill>
                  <a:srgbClr val="0000FF"/>
                </a:solidFill>
              </a:rPr>
              <a:t>return ($</a:t>
            </a:r>
            <a:r>
              <a:rPr lang="en-US" sz="2400" dirty="0" smtClean="0">
                <a:solidFill>
                  <a:srgbClr val="0000FF"/>
                </a:solidFill>
              </a:rPr>
              <a:t>num2);</a:t>
            </a:r>
            <a:endParaRPr lang="en-US" sz="2400" dirty="0">
              <a:solidFill>
                <a:srgbClr val="0000FF"/>
              </a:solidFill>
            </a:endParaRPr>
          </a:p>
          <a:p>
            <a:pPr lvl="1"/>
            <a:r>
              <a:rPr lang="en-US" sz="2400" dirty="0">
                <a:solidFill>
                  <a:srgbClr val="0000FF"/>
                </a:solidFill>
              </a:rPr>
              <a:t>	</a:t>
            </a:r>
            <a:r>
              <a:rPr lang="en-US" sz="2400" dirty="0" smtClean="0">
                <a:solidFill>
                  <a:srgbClr val="0000FF"/>
                </a:solidFill>
              </a:rPr>
              <a:t>}</a:t>
            </a:r>
          </a:p>
          <a:p>
            <a:pPr marL="285750" indent="-285750">
              <a:buFont typeface="Arial" panose="020B0604020202020204" pitchFamily="34" charset="0"/>
              <a:buChar char="•"/>
            </a:pPr>
            <a:r>
              <a:rPr lang="el-GR" sz="2400" dirty="0" smtClean="0"/>
              <a:t>Επιστροφή της τιμής</a:t>
            </a:r>
            <a:endParaRPr lang="en-US" sz="2400" dirty="0" smtClean="0"/>
          </a:p>
          <a:p>
            <a:r>
              <a:rPr lang="en-US" sz="2400" dirty="0">
                <a:solidFill>
                  <a:srgbClr val="0000FF"/>
                </a:solidFill>
              </a:rPr>
              <a:t>	</a:t>
            </a:r>
            <a:r>
              <a:rPr lang="en-US" sz="2400" dirty="0" smtClean="0">
                <a:solidFill>
                  <a:srgbClr val="0000FF"/>
                </a:solidFill>
              </a:rPr>
              <a:t>$</a:t>
            </a:r>
            <a:r>
              <a:rPr lang="en-US" sz="2400" dirty="0">
                <a:solidFill>
                  <a:srgbClr val="0000FF"/>
                </a:solidFill>
              </a:rPr>
              <a:t>x</a:t>
            </a:r>
            <a:r>
              <a:rPr lang="en-US" sz="2400" dirty="0" smtClean="0">
                <a:solidFill>
                  <a:srgbClr val="0000FF"/>
                </a:solidFill>
              </a:rPr>
              <a:t> = largest(3, 5); </a:t>
            </a:r>
            <a:endParaRPr lang="el-GR" sz="2400" b="1" dirty="0">
              <a:solidFill>
                <a:srgbClr val="0000FF"/>
              </a:solidFill>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36</a:t>
            </a:fld>
            <a:endParaRPr lang="el-GR" sz="1400" dirty="0"/>
          </a:p>
        </p:txBody>
      </p:sp>
    </p:spTree>
    <p:custDataLst>
      <p:tags r:id="rId1"/>
    </p:custDataLst>
    <p:extLst>
      <p:ext uri="{BB962C8B-B14F-4D97-AF65-F5344CB8AC3E}">
        <p14:creationId xmlns:p14="http://schemas.microsoft.com/office/powerpoint/2010/main" val="34416308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Συναρτήσεις </a:t>
            </a:r>
            <a:r>
              <a:rPr lang="en-US" dirty="0" smtClean="0"/>
              <a:t>4</a:t>
            </a:r>
            <a:endParaRPr lang="el-GR" dirty="0" smtClean="0"/>
          </a:p>
        </p:txBody>
      </p:sp>
      <p:sp>
        <p:nvSpPr>
          <p:cNvPr id="2" name="Ορθογώνιο 1"/>
          <p:cNvSpPr/>
          <p:nvPr>
            <p:custDataLst>
              <p:tags r:id="rId3"/>
            </p:custDataLst>
          </p:nvPr>
        </p:nvSpPr>
        <p:spPr>
          <a:xfrm>
            <a:off x="179511" y="1124744"/>
            <a:ext cx="8785101" cy="3785652"/>
          </a:xfrm>
          <a:prstGeom prst="rect">
            <a:avLst/>
          </a:prstGeom>
        </p:spPr>
        <p:txBody>
          <a:bodyPr wrap="square">
            <a:spAutoFit/>
          </a:bodyPr>
          <a:lstStyle/>
          <a:p>
            <a:pPr marL="285750" indent="-285750">
              <a:buFont typeface="Arial" panose="020B0604020202020204" pitchFamily="34" charset="0"/>
              <a:buChar char="•"/>
            </a:pPr>
            <a:r>
              <a:rPr lang="el-GR" sz="2400" dirty="0" smtClean="0"/>
              <a:t>Η εμβέλεια των μεταβλητών είναι τοπική </a:t>
            </a:r>
          </a:p>
          <a:p>
            <a:r>
              <a:rPr lang="el-GR" sz="2400" dirty="0" smtClean="0">
                <a:solidFill>
                  <a:srgbClr val="0000FF"/>
                </a:solidFill>
              </a:rPr>
              <a:t>	</a:t>
            </a:r>
            <a:r>
              <a:rPr lang="en-US" sz="2400" dirty="0" smtClean="0"/>
              <a:t>- </a:t>
            </a:r>
            <a:r>
              <a:rPr lang="el-GR" sz="2400" dirty="0" smtClean="0"/>
              <a:t>Μεταβλητές που ορίζονται μέσα σε μια συνάρτηση ή 	μεταβλητές παράμετροι της δεν είναι ορατές έξω από τη 	συνάρτηση.</a:t>
            </a:r>
          </a:p>
          <a:p>
            <a:r>
              <a:rPr lang="el-GR" sz="2400" dirty="0" smtClean="0"/>
              <a:t>	</a:t>
            </a:r>
            <a:r>
              <a:rPr lang="en-US" sz="2400" dirty="0" smtClean="0"/>
              <a:t>- </a:t>
            </a:r>
            <a:r>
              <a:rPr lang="el-GR" sz="2400" dirty="0"/>
              <a:t>Μεταβλητές που ορίζονται </a:t>
            </a:r>
            <a:r>
              <a:rPr lang="el-GR" sz="2400" dirty="0" smtClean="0"/>
              <a:t>στο κυρίως πρόγραμμα δεν είναι 	ορατές μέσα σε μια συνάρτηση.</a:t>
            </a:r>
            <a:endParaRPr lang="el-GR" sz="2400" dirty="0"/>
          </a:p>
          <a:p>
            <a:pPr marL="342900" indent="-342900">
              <a:buFont typeface="Arial" panose="020B0604020202020204" pitchFamily="34" charset="0"/>
              <a:buChar char="•"/>
            </a:pPr>
            <a:r>
              <a:rPr lang="el-GR" sz="2400" dirty="0" smtClean="0"/>
              <a:t>Εκτός και αν δηλωθούν ως </a:t>
            </a:r>
            <a:r>
              <a:rPr lang="en-US" sz="2400" dirty="0" smtClean="0"/>
              <a:t>global</a:t>
            </a:r>
          </a:p>
          <a:p>
            <a:pPr marL="800100" lvl="1" indent="-342900">
              <a:buFont typeface="Arial" panose="020B0604020202020204" pitchFamily="34" charset="0"/>
              <a:buChar char="•"/>
            </a:pPr>
            <a:r>
              <a:rPr lang="en-US" sz="2400" dirty="0" smtClean="0">
                <a:solidFill>
                  <a:srgbClr val="0000FF"/>
                </a:solidFill>
              </a:rPr>
              <a:t>global $</a:t>
            </a:r>
            <a:r>
              <a:rPr lang="en-US" sz="2400" dirty="0" err="1" smtClean="0">
                <a:solidFill>
                  <a:srgbClr val="0000FF"/>
                </a:solidFill>
              </a:rPr>
              <a:t>varname</a:t>
            </a:r>
            <a:endParaRPr lang="el-GR" sz="2400" dirty="0" smtClean="0">
              <a:solidFill>
                <a:srgbClr val="0000FF"/>
              </a:solidFill>
            </a:endParaRPr>
          </a:p>
          <a:p>
            <a:pPr marL="342900" indent="-342900">
              <a:buFont typeface="Arial" panose="020B0604020202020204" pitchFamily="34" charset="0"/>
              <a:buChar char="•"/>
            </a:pPr>
            <a:r>
              <a:rPr lang="el-GR" sz="2400" dirty="0" smtClean="0"/>
              <a:t>Εξαιρούνται μεταβλητές που είναι εξ’ ορισμού καθολικές </a:t>
            </a:r>
          </a:p>
          <a:p>
            <a:pPr lvl="1"/>
            <a:r>
              <a:rPr lang="en-US" sz="2400" dirty="0" smtClean="0">
                <a:solidFill>
                  <a:srgbClr val="0000FF"/>
                </a:solidFill>
              </a:rPr>
              <a:t>$</a:t>
            </a:r>
            <a:r>
              <a:rPr lang="el-GR" sz="2400" dirty="0" smtClean="0">
                <a:solidFill>
                  <a:srgbClr val="0000FF"/>
                </a:solidFill>
              </a:rPr>
              <a:t>_</a:t>
            </a:r>
            <a:r>
              <a:rPr lang="en-US" sz="2400" dirty="0" smtClean="0">
                <a:solidFill>
                  <a:srgbClr val="0000FF"/>
                </a:solidFill>
              </a:rPr>
              <a:t>GET[var1] , $_POST[var2] </a:t>
            </a:r>
            <a:endParaRPr lang="el-GR" sz="2400" b="1" dirty="0">
              <a:solidFill>
                <a:srgbClr val="0000FF"/>
              </a:solidFill>
            </a:endParaRPr>
          </a:p>
        </p:txBody>
      </p:sp>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5989677"/>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37</a:t>
            </a:fld>
            <a:endParaRPr lang="el-GR" sz="1400" dirty="0"/>
          </a:p>
        </p:txBody>
      </p:sp>
    </p:spTree>
    <p:custDataLst>
      <p:tags r:id="rId1"/>
    </p:custDataLst>
    <p:extLst>
      <p:ext uri="{BB962C8B-B14F-4D97-AF65-F5344CB8AC3E}">
        <p14:creationId xmlns:p14="http://schemas.microsoft.com/office/powerpoint/2010/main" val="20978221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Πίνακες</a:t>
            </a:r>
          </a:p>
        </p:txBody>
      </p:sp>
      <p:sp>
        <p:nvSpPr>
          <p:cNvPr id="2" name="Ορθογώνιο 1"/>
          <p:cNvSpPr/>
          <p:nvPr/>
        </p:nvSpPr>
        <p:spPr>
          <a:xfrm>
            <a:off x="179511" y="1124744"/>
            <a:ext cx="3672409" cy="1200329"/>
          </a:xfrm>
          <a:prstGeom prst="rect">
            <a:avLst/>
          </a:prstGeom>
        </p:spPr>
        <p:txBody>
          <a:bodyPr wrap="square">
            <a:spAutoFit/>
          </a:bodyPr>
          <a:lstStyle/>
          <a:p>
            <a:r>
              <a:rPr lang="en-US" sz="2400" dirty="0"/>
              <a:t>• </a:t>
            </a:r>
            <a:r>
              <a:rPr lang="en-US" sz="2400" dirty="0" smtClean="0"/>
              <a:t>Sequential</a:t>
            </a:r>
          </a:p>
          <a:p>
            <a:r>
              <a:rPr lang="en-US" sz="2400" dirty="0" smtClean="0"/>
              <a:t>- </a:t>
            </a:r>
            <a:r>
              <a:rPr lang="el-GR" sz="2400" dirty="0" smtClean="0"/>
              <a:t>Η αρίθμηση των στοιχείων ξεκινάει από 0.</a:t>
            </a:r>
            <a:endParaRPr lang="en-US" sz="2400" dirty="0" smtClean="0"/>
          </a:p>
        </p:txBody>
      </p:sp>
      <p:pic>
        <p:nvPicPr>
          <p:cNvPr id="4" name="Εικόνα 3" descr="Πίνακας 2 στηλών. πρώτη στήλη το όρισμα KEY με τιμές 0 1 2 3 . Δεύτερη στήλη το όρισμα value με τιμές Karen Tom Billy Justine."/>
          <p:cNvPicPr>
            <a:picLocks noChangeAspect="1"/>
          </p:cNvPicPr>
          <p:nvPr/>
        </p:nvPicPr>
        <p:blipFill>
          <a:blip r:embed="rId7"/>
          <a:stretch>
            <a:fillRect/>
          </a:stretch>
        </p:blipFill>
        <p:spPr>
          <a:xfrm>
            <a:off x="261390" y="2981931"/>
            <a:ext cx="3508650" cy="3045938"/>
          </a:xfrm>
          <a:prstGeom prst="rect">
            <a:avLst/>
          </a:prstGeom>
        </p:spPr>
      </p:pic>
      <p:sp>
        <p:nvSpPr>
          <p:cNvPr id="7" name="Ορθογώνιο 6"/>
          <p:cNvSpPr/>
          <p:nvPr/>
        </p:nvSpPr>
        <p:spPr>
          <a:xfrm>
            <a:off x="4211960" y="1124743"/>
            <a:ext cx="3672409" cy="1569660"/>
          </a:xfrm>
          <a:prstGeom prst="rect">
            <a:avLst/>
          </a:prstGeom>
        </p:spPr>
        <p:txBody>
          <a:bodyPr wrap="square">
            <a:spAutoFit/>
          </a:bodyPr>
          <a:lstStyle/>
          <a:p>
            <a:r>
              <a:rPr lang="en-US" sz="2400" dirty="0"/>
              <a:t>• </a:t>
            </a:r>
            <a:r>
              <a:rPr lang="en-US" sz="2400" dirty="0" smtClean="0"/>
              <a:t>Associate</a:t>
            </a:r>
          </a:p>
          <a:p>
            <a:r>
              <a:rPr lang="en-US" sz="2400" dirty="0" smtClean="0"/>
              <a:t>- </a:t>
            </a:r>
            <a:r>
              <a:rPr lang="el-GR" sz="2400" dirty="0" smtClean="0"/>
              <a:t>Χρησιμοποιούνται </a:t>
            </a:r>
            <a:r>
              <a:rPr lang="en-US" sz="2400" dirty="0" smtClean="0"/>
              <a:t>strings </a:t>
            </a:r>
            <a:r>
              <a:rPr lang="el-GR" sz="2400" dirty="0" smtClean="0"/>
              <a:t>για την αναφορά στα στοιχεία.</a:t>
            </a:r>
            <a:endParaRPr lang="en-US" sz="2400" dirty="0" smtClean="0"/>
          </a:p>
        </p:txBody>
      </p:sp>
      <p:pic>
        <p:nvPicPr>
          <p:cNvPr id="5" name="Εικόνα 4" descr="Πίνακας 2 στηλών. πρώτη στήλη το όρισμα KEY με τιμές fname Iname email phone. Δεύτερη στήλη το όρισμα value με τιμές Karen Jones kj@yahoo.com 555-1212."/>
          <p:cNvPicPr>
            <a:picLocks noChangeAspect="1"/>
          </p:cNvPicPr>
          <p:nvPr/>
        </p:nvPicPr>
        <p:blipFill>
          <a:blip r:embed="rId8"/>
          <a:stretch>
            <a:fillRect/>
          </a:stretch>
        </p:blipFill>
        <p:spPr>
          <a:xfrm>
            <a:off x="4745186" y="2942417"/>
            <a:ext cx="3648488" cy="3084012"/>
          </a:xfrm>
          <a:prstGeom prst="rect">
            <a:avLst/>
          </a:prstGeom>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38</a:t>
            </a:fld>
            <a:endParaRPr lang="el-GR" sz="1400" dirty="0"/>
          </a:p>
        </p:txBody>
      </p:sp>
    </p:spTree>
    <p:custDataLst>
      <p:tags r:id="rId1"/>
    </p:custDataLst>
    <p:extLst>
      <p:ext uri="{BB962C8B-B14F-4D97-AF65-F5344CB8AC3E}">
        <p14:creationId xmlns:p14="http://schemas.microsoft.com/office/powerpoint/2010/main" val="2785586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Πίνακες </a:t>
            </a:r>
            <a:r>
              <a:rPr lang="en-US" dirty="0" smtClean="0"/>
              <a:t>Sequential 1</a:t>
            </a:r>
            <a:endParaRPr lang="el-GR" dirty="0" smtClean="0"/>
          </a:p>
        </p:txBody>
      </p:sp>
      <p:sp>
        <p:nvSpPr>
          <p:cNvPr id="2" name="Ορθογώνιο 1"/>
          <p:cNvSpPr/>
          <p:nvPr>
            <p:custDataLst>
              <p:tags r:id="rId3"/>
            </p:custDataLst>
          </p:nvPr>
        </p:nvSpPr>
        <p:spPr>
          <a:xfrm>
            <a:off x="179511" y="1124744"/>
            <a:ext cx="8785101" cy="3785652"/>
          </a:xfrm>
          <a:prstGeom prst="rect">
            <a:avLst/>
          </a:prstGeom>
        </p:spPr>
        <p:txBody>
          <a:bodyPr wrap="square">
            <a:spAutoFit/>
          </a:bodyPr>
          <a:lstStyle/>
          <a:p>
            <a:pPr marL="285750" indent="-285750">
              <a:buFont typeface="Arial" panose="020B0604020202020204" pitchFamily="34" charset="0"/>
              <a:buChar char="•"/>
            </a:pPr>
            <a:r>
              <a:rPr lang="el-GR" sz="2400" dirty="0" smtClean="0"/>
              <a:t>Δημιουργία πίνακα</a:t>
            </a:r>
          </a:p>
          <a:p>
            <a:pPr lvl="1"/>
            <a:r>
              <a:rPr lang="el-GR" sz="2400" dirty="0" smtClean="0"/>
              <a:t>	</a:t>
            </a:r>
            <a:r>
              <a:rPr lang="el-GR" sz="2400" dirty="0" smtClean="0">
                <a:solidFill>
                  <a:srgbClr val="0000FF"/>
                </a:solidFill>
              </a:rPr>
              <a:t>$</a:t>
            </a:r>
            <a:r>
              <a:rPr lang="en-US" sz="2400" dirty="0" err="1" smtClean="0">
                <a:solidFill>
                  <a:srgbClr val="0000FF"/>
                </a:solidFill>
              </a:rPr>
              <a:t>myarray</a:t>
            </a:r>
            <a:r>
              <a:rPr lang="en-US" sz="2400" dirty="0" smtClean="0">
                <a:solidFill>
                  <a:srgbClr val="0000FF"/>
                </a:solidFill>
              </a:rPr>
              <a:t> = array (18 , 12 , 23) ;</a:t>
            </a:r>
          </a:p>
          <a:p>
            <a:pPr marL="342900" indent="-342900">
              <a:buFont typeface="Arial" panose="020B0604020202020204" pitchFamily="34" charset="0"/>
              <a:buChar char="•"/>
            </a:pPr>
            <a:r>
              <a:rPr lang="el-GR" sz="2400" dirty="0" smtClean="0"/>
              <a:t>Ο τύπος δεδομένων των στοιχείων</a:t>
            </a:r>
          </a:p>
          <a:p>
            <a:pPr marL="800100" lvl="1" indent="-342900">
              <a:buFont typeface="Wingdings" panose="05000000000000000000" pitchFamily="2" charset="2"/>
              <a:buChar char="Ø"/>
            </a:pPr>
            <a:r>
              <a:rPr lang="el-GR" sz="2400" dirty="0" smtClean="0"/>
              <a:t>Μπορεί να διαφέρει από στοιχείο σε στοιχείο</a:t>
            </a:r>
          </a:p>
          <a:p>
            <a:pPr lvl="1"/>
            <a:r>
              <a:rPr lang="el-GR" sz="2400" dirty="0" smtClean="0"/>
              <a:t>	</a:t>
            </a:r>
            <a:r>
              <a:rPr lang="el-GR" sz="2400" dirty="0" smtClean="0">
                <a:solidFill>
                  <a:srgbClr val="0000FF"/>
                </a:solidFill>
              </a:rPr>
              <a:t>$</a:t>
            </a:r>
            <a:r>
              <a:rPr lang="en-US" sz="2400" dirty="0" err="1">
                <a:solidFill>
                  <a:srgbClr val="0000FF"/>
                </a:solidFill>
              </a:rPr>
              <a:t>myarray</a:t>
            </a:r>
            <a:r>
              <a:rPr lang="en-US" sz="2400" dirty="0">
                <a:solidFill>
                  <a:srgbClr val="0000FF"/>
                </a:solidFill>
              </a:rPr>
              <a:t> = array </a:t>
            </a:r>
            <a:r>
              <a:rPr lang="en-US" sz="2400" dirty="0" smtClean="0">
                <a:solidFill>
                  <a:srgbClr val="0000FF"/>
                </a:solidFill>
              </a:rPr>
              <a:t>(</a:t>
            </a:r>
            <a:r>
              <a:rPr lang="el-GR" sz="2400" dirty="0" smtClean="0">
                <a:solidFill>
                  <a:srgbClr val="0000FF"/>
                </a:solidFill>
              </a:rPr>
              <a:t>‘</a:t>
            </a:r>
            <a:r>
              <a:rPr lang="en-US" sz="2400" dirty="0" smtClean="0">
                <a:solidFill>
                  <a:srgbClr val="0000FF"/>
                </a:solidFill>
              </a:rPr>
              <a:t>one</a:t>
            </a:r>
            <a:r>
              <a:rPr lang="el-GR" sz="2400" dirty="0" smtClean="0">
                <a:solidFill>
                  <a:srgbClr val="0000FF"/>
                </a:solidFill>
              </a:rPr>
              <a:t>’</a:t>
            </a:r>
            <a:r>
              <a:rPr lang="en-US" sz="2400" dirty="0" smtClean="0">
                <a:solidFill>
                  <a:srgbClr val="0000FF"/>
                </a:solidFill>
              </a:rPr>
              <a:t> </a:t>
            </a:r>
            <a:r>
              <a:rPr lang="en-US" sz="2400" dirty="0">
                <a:solidFill>
                  <a:srgbClr val="0000FF"/>
                </a:solidFill>
              </a:rPr>
              <a:t>, 12 , </a:t>
            </a:r>
            <a:r>
              <a:rPr lang="en-US" sz="2400" dirty="0" smtClean="0">
                <a:solidFill>
                  <a:srgbClr val="0000FF"/>
                </a:solidFill>
              </a:rPr>
              <a:t>‘3’) </a:t>
            </a:r>
            <a:r>
              <a:rPr lang="en-US" sz="2400" dirty="0">
                <a:solidFill>
                  <a:srgbClr val="0000FF"/>
                </a:solidFill>
              </a:rPr>
              <a:t>;</a:t>
            </a:r>
          </a:p>
          <a:p>
            <a:pPr marL="342900" indent="-342900">
              <a:buFont typeface="Arial" panose="020B0604020202020204" pitchFamily="34" charset="0"/>
              <a:buChar char="•"/>
            </a:pPr>
            <a:r>
              <a:rPr lang="el-GR" sz="2400" dirty="0" smtClean="0"/>
              <a:t>Ανάκτηση των στοιχείων ενός πίνακας</a:t>
            </a:r>
          </a:p>
          <a:p>
            <a:pPr lvl="2"/>
            <a:r>
              <a:rPr lang="en-US" sz="2400" dirty="0">
                <a:solidFill>
                  <a:srgbClr val="0000FF"/>
                </a:solidFill>
              </a:rPr>
              <a:t>– echo $</a:t>
            </a:r>
            <a:r>
              <a:rPr lang="en-US" sz="2400" dirty="0" err="1">
                <a:solidFill>
                  <a:srgbClr val="0000FF"/>
                </a:solidFill>
              </a:rPr>
              <a:t>myarray</a:t>
            </a:r>
            <a:r>
              <a:rPr lang="en-US" sz="2400" dirty="0">
                <a:solidFill>
                  <a:srgbClr val="0000FF"/>
                </a:solidFill>
              </a:rPr>
              <a:t>[0]; // 'one'</a:t>
            </a:r>
          </a:p>
          <a:p>
            <a:pPr lvl="2"/>
            <a:r>
              <a:rPr lang="en-US" sz="2400" dirty="0">
                <a:solidFill>
                  <a:srgbClr val="0000FF"/>
                </a:solidFill>
              </a:rPr>
              <a:t>– echo $</a:t>
            </a:r>
            <a:r>
              <a:rPr lang="en-US" sz="2400" dirty="0" err="1">
                <a:solidFill>
                  <a:srgbClr val="0000FF"/>
                </a:solidFill>
              </a:rPr>
              <a:t>myarray</a:t>
            </a:r>
            <a:r>
              <a:rPr lang="en-US" sz="2400" dirty="0">
                <a:solidFill>
                  <a:srgbClr val="0000FF"/>
                </a:solidFill>
              </a:rPr>
              <a:t>[1]; // 2</a:t>
            </a:r>
          </a:p>
          <a:p>
            <a:pPr lvl="2"/>
            <a:r>
              <a:rPr lang="en-US" sz="2400" dirty="0">
                <a:solidFill>
                  <a:srgbClr val="0000FF"/>
                </a:solidFill>
              </a:rPr>
              <a:t>– echo $</a:t>
            </a:r>
            <a:r>
              <a:rPr lang="en-US" sz="2400" dirty="0" err="1">
                <a:solidFill>
                  <a:srgbClr val="0000FF"/>
                </a:solidFill>
              </a:rPr>
              <a:t>myarray</a:t>
            </a:r>
            <a:r>
              <a:rPr lang="en-US" sz="2400" dirty="0">
                <a:solidFill>
                  <a:srgbClr val="0000FF"/>
                </a:solidFill>
              </a:rPr>
              <a:t>[2]; // '3'</a:t>
            </a:r>
          </a:p>
          <a:p>
            <a:pPr lvl="2"/>
            <a:r>
              <a:rPr lang="en-US" sz="2400" dirty="0">
                <a:solidFill>
                  <a:srgbClr val="0000FF"/>
                </a:solidFill>
              </a:rPr>
              <a:t>– $</a:t>
            </a:r>
            <a:r>
              <a:rPr lang="en-US" sz="2400" dirty="0" err="1">
                <a:solidFill>
                  <a:srgbClr val="0000FF"/>
                </a:solidFill>
              </a:rPr>
              <a:t>myarray</a:t>
            </a:r>
            <a:r>
              <a:rPr lang="en-US" sz="2400" dirty="0">
                <a:solidFill>
                  <a:srgbClr val="0000FF"/>
                </a:solidFill>
              </a:rPr>
              <a:t>[1] = 5;</a:t>
            </a:r>
            <a:endParaRPr lang="el-GR" sz="4000" dirty="0">
              <a:solidFill>
                <a:srgbClr val="0000FF"/>
              </a:solidFill>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39</a:t>
            </a:fld>
            <a:endParaRPr lang="el-GR" sz="1400" dirty="0"/>
          </a:p>
        </p:txBody>
      </p:sp>
    </p:spTree>
    <p:custDataLst>
      <p:tags r:id="rId1"/>
    </p:custDataLst>
    <p:extLst>
      <p:ext uri="{BB962C8B-B14F-4D97-AF65-F5344CB8AC3E}">
        <p14:creationId xmlns:p14="http://schemas.microsoft.com/office/powerpoint/2010/main" val="347002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67544" y="1833611"/>
            <a:ext cx="8568952" cy="4525963"/>
          </a:xfrm>
        </p:spPr>
        <p:txBody>
          <a:bodyPr>
            <a:normAutofit fontScale="62500" lnSpcReduction="20000"/>
          </a:bodyPr>
          <a:lstStyle/>
          <a:p>
            <a:pPr marL="0"/>
            <a:r>
              <a:rPr lang="el-GR" sz="2800" dirty="0" smtClean="0"/>
              <a:t>Να σχεδιάζει με δομημένο τρόπο μια ιστοσελίδα.</a:t>
            </a:r>
          </a:p>
          <a:p>
            <a:pPr marL="0"/>
            <a:r>
              <a:rPr lang="el-GR" sz="2800" dirty="0" smtClean="0"/>
              <a:t>Να περνά δεδομένα φόρμας στο </a:t>
            </a:r>
            <a:r>
              <a:rPr lang="en-US" sz="2800" dirty="0" smtClean="0"/>
              <a:t>server </a:t>
            </a:r>
            <a:r>
              <a:rPr lang="el-GR" sz="2800" dirty="0" smtClean="0"/>
              <a:t>με </a:t>
            </a:r>
            <a:r>
              <a:rPr lang="en-US" sz="2800" dirty="0" smtClean="0"/>
              <a:t>POST </a:t>
            </a:r>
            <a:r>
              <a:rPr lang="el-GR" sz="2800" dirty="0" smtClean="0"/>
              <a:t>&amp; </a:t>
            </a:r>
            <a:r>
              <a:rPr lang="en-US" sz="2800" dirty="0" smtClean="0"/>
              <a:t>GET.</a:t>
            </a:r>
          </a:p>
          <a:p>
            <a:pPr marL="0"/>
            <a:r>
              <a:rPr lang="el-GR" sz="2800" dirty="0" smtClean="0"/>
              <a:t>Να εφαρμόζει τη συνάρτηση </a:t>
            </a:r>
            <a:r>
              <a:rPr lang="en-US" sz="2800" dirty="0" smtClean="0"/>
              <a:t>filter input. </a:t>
            </a:r>
          </a:p>
          <a:p>
            <a:pPr marL="0"/>
            <a:r>
              <a:rPr lang="el-GR" sz="2800" dirty="0" smtClean="0"/>
              <a:t>Να ορίζει το </a:t>
            </a:r>
            <a:r>
              <a:rPr lang="en-US" sz="2800" dirty="0" smtClean="0"/>
              <a:t>stateless web.</a:t>
            </a:r>
          </a:p>
          <a:p>
            <a:pPr marL="0"/>
            <a:r>
              <a:rPr lang="el-GR" sz="2800" dirty="0" smtClean="0"/>
              <a:t>Να ορίζει τα </a:t>
            </a:r>
            <a:r>
              <a:rPr lang="en-US" sz="2800" dirty="0" smtClean="0"/>
              <a:t>PHP cookies.</a:t>
            </a:r>
          </a:p>
          <a:p>
            <a:pPr marL="0"/>
            <a:r>
              <a:rPr lang="el-GR" sz="2800" dirty="0" smtClean="0"/>
              <a:t>Να ορίζει τα </a:t>
            </a:r>
            <a:r>
              <a:rPr lang="en-US" sz="2800" dirty="0" smtClean="0"/>
              <a:t>PHP sessions.</a:t>
            </a:r>
          </a:p>
          <a:p>
            <a:pPr marL="0"/>
            <a:r>
              <a:rPr lang="el-GR" sz="2800" dirty="0" smtClean="0"/>
              <a:t>Να περνά μεταβλητές μέσω </a:t>
            </a:r>
            <a:r>
              <a:rPr lang="en-US" sz="2800" dirty="0" smtClean="0"/>
              <a:t>URL </a:t>
            </a:r>
            <a:r>
              <a:rPr lang="el-GR" sz="2800" dirty="0" smtClean="0"/>
              <a:t>και </a:t>
            </a:r>
            <a:r>
              <a:rPr lang="en-US" sz="2800" dirty="0" smtClean="0"/>
              <a:t>POST.</a:t>
            </a:r>
          </a:p>
          <a:p>
            <a:pPr marL="0"/>
            <a:r>
              <a:rPr lang="el-GR" sz="2800" dirty="0" smtClean="0"/>
              <a:t>Να διαχειρίζεται εξωτερικά αρχεία κώδικα.</a:t>
            </a:r>
          </a:p>
          <a:p>
            <a:pPr marL="0"/>
            <a:r>
              <a:rPr lang="el-GR" sz="2800" dirty="0" smtClean="0"/>
              <a:t>Να εφαρμόζει το συντακτικό των συναρτήσεων σε κώδικα </a:t>
            </a:r>
            <a:r>
              <a:rPr lang="en-US" sz="2800" dirty="0" smtClean="0"/>
              <a:t>PHP.</a:t>
            </a:r>
          </a:p>
          <a:p>
            <a:pPr marL="0"/>
            <a:r>
              <a:rPr lang="el-GR" sz="2800" dirty="0"/>
              <a:t>Να εφαρμόζει το συντακτικό των </a:t>
            </a:r>
            <a:r>
              <a:rPr lang="el-GR" sz="2800" dirty="0" smtClean="0"/>
              <a:t>πινάκων </a:t>
            </a:r>
            <a:r>
              <a:rPr lang="el-GR" sz="2800" dirty="0"/>
              <a:t>σε κώδικα </a:t>
            </a:r>
            <a:r>
              <a:rPr lang="en-US" sz="2800" dirty="0"/>
              <a:t>PHP.</a:t>
            </a:r>
          </a:p>
          <a:p>
            <a:pPr marL="0"/>
            <a:r>
              <a:rPr lang="el-GR" sz="2800" dirty="0"/>
              <a:t>Να εφαρμόζει </a:t>
            </a:r>
            <a:r>
              <a:rPr lang="el-GR" sz="2800" dirty="0" smtClean="0"/>
              <a:t>την ανακατεύθυνση </a:t>
            </a:r>
            <a:r>
              <a:rPr lang="el-GR" sz="2800" dirty="0"/>
              <a:t>σε κώδικα </a:t>
            </a:r>
            <a:r>
              <a:rPr lang="en-US" sz="2800" dirty="0"/>
              <a:t>PHP.</a:t>
            </a:r>
          </a:p>
          <a:p>
            <a:pPr marL="0"/>
            <a:r>
              <a:rPr lang="el-GR" sz="2800" dirty="0"/>
              <a:t>Να εφαρμόζει </a:t>
            </a:r>
            <a:r>
              <a:rPr lang="el-GR" sz="2800" dirty="0" smtClean="0"/>
              <a:t>την αποστολή </a:t>
            </a:r>
            <a:r>
              <a:rPr lang="en-US" sz="2800" dirty="0" smtClean="0"/>
              <a:t>email</a:t>
            </a:r>
            <a:r>
              <a:rPr lang="el-GR" sz="2800" dirty="0" smtClean="0"/>
              <a:t> </a:t>
            </a:r>
            <a:r>
              <a:rPr lang="el-GR" sz="2800" dirty="0"/>
              <a:t>σε κώδικα </a:t>
            </a:r>
            <a:r>
              <a:rPr lang="en-US" sz="2800" dirty="0"/>
              <a:t>PHP.</a:t>
            </a:r>
          </a:p>
          <a:p>
            <a:pPr marL="0"/>
            <a:endParaRPr lang="el-GR" sz="2800" dirty="0" smtClean="0"/>
          </a:p>
          <a:p>
            <a:pPr marL="0" indent="0">
              <a:buNone/>
            </a:pPr>
            <a:endParaRPr lang="el-GR" sz="2800" dirty="0"/>
          </a:p>
        </p:txBody>
      </p:sp>
      <p:sp>
        <p:nvSpPr>
          <p:cNvPr id="5" name="Θέση υποσέλιδου 3" descr="."/>
          <p:cNvSpPr txBox="1">
            <a:spLocks/>
          </p:cNvSpPr>
          <p:nvPr>
            <p:custDataLst>
              <p:tags r:id="rId4"/>
            </p:custDataLst>
          </p:nvPr>
        </p:nvSpPr>
        <p:spPr>
          <a:xfrm>
            <a:off x="3059833" y="6381328"/>
            <a:ext cx="3312368"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Εφαρμογών Διαδικτύου</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Πίνακες </a:t>
            </a:r>
            <a:r>
              <a:rPr lang="en-US" dirty="0" smtClean="0"/>
              <a:t>Sequential 2</a:t>
            </a:r>
            <a:endParaRPr lang="el-GR" dirty="0" smtClean="0"/>
          </a:p>
        </p:txBody>
      </p:sp>
      <p:sp>
        <p:nvSpPr>
          <p:cNvPr id="2" name="Ορθογώνιο 1"/>
          <p:cNvSpPr/>
          <p:nvPr>
            <p:custDataLst>
              <p:tags r:id="rId3"/>
            </p:custDataLst>
          </p:nvPr>
        </p:nvSpPr>
        <p:spPr>
          <a:xfrm>
            <a:off x="179511" y="1124744"/>
            <a:ext cx="8785101" cy="2246769"/>
          </a:xfrm>
          <a:prstGeom prst="rect">
            <a:avLst/>
          </a:prstGeom>
        </p:spPr>
        <p:txBody>
          <a:bodyPr wrap="square">
            <a:spAutoFit/>
          </a:bodyPr>
          <a:lstStyle/>
          <a:p>
            <a:pPr marL="342900" indent="-342900">
              <a:buFont typeface="Arial" panose="020B0604020202020204" pitchFamily="34" charset="0"/>
              <a:buChar char="•"/>
            </a:pPr>
            <a:r>
              <a:rPr lang="el-GR" sz="2800" dirty="0" smtClean="0"/>
              <a:t>Προσθήκη στοιχείων σε πίνακα</a:t>
            </a:r>
          </a:p>
          <a:p>
            <a:pPr lvl="2"/>
            <a:r>
              <a:rPr lang="en-US" sz="2800" dirty="0">
                <a:solidFill>
                  <a:srgbClr val="0000FF"/>
                </a:solidFill>
              </a:rPr>
              <a:t>– $</a:t>
            </a:r>
            <a:r>
              <a:rPr lang="en-US" sz="2800" dirty="0" err="1" smtClean="0">
                <a:solidFill>
                  <a:srgbClr val="0000FF"/>
                </a:solidFill>
              </a:rPr>
              <a:t>myarray</a:t>
            </a:r>
            <a:r>
              <a:rPr lang="el-GR" sz="2800" dirty="0" smtClean="0">
                <a:solidFill>
                  <a:srgbClr val="0000FF"/>
                </a:solidFill>
              </a:rPr>
              <a:t> </a:t>
            </a:r>
            <a:r>
              <a:rPr lang="en-US" sz="2800" dirty="0" smtClean="0">
                <a:solidFill>
                  <a:srgbClr val="0000FF"/>
                </a:solidFill>
              </a:rPr>
              <a:t>[</a:t>
            </a:r>
            <a:r>
              <a:rPr lang="en-US" sz="2800" dirty="0">
                <a:solidFill>
                  <a:srgbClr val="0000FF"/>
                </a:solidFill>
              </a:rPr>
              <a:t>3] = 5;</a:t>
            </a:r>
          </a:p>
          <a:p>
            <a:pPr lvl="2"/>
            <a:r>
              <a:rPr lang="en-US" sz="2800" dirty="0">
                <a:solidFill>
                  <a:srgbClr val="0000FF"/>
                </a:solidFill>
              </a:rPr>
              <a:t>– $</a:t>
            </a:r>
            <a:r>
              <a:rPr lang="en-US" sz="2800" dirty="0" err="1" smtClean="0">
                <a:solidFill>
                  <a:srgbClr val="0000FF"/>
                </a:solidFill>
              </a:rPr>
              <a:t>myarray</a:t>
            </a:r>
            <a:r>
              <a:rPr lang="el-GR" sz="2800" dirty="0" smtClean="0">
                <a:solidFill>
                  <a:srgbClr val="0000FF"/>
                </a:solidFill>
              </a:rPr>
              <a:t> </a:t>
            </a:r>
            <a:r>
              <a:rPr lang="en-US" sz="2800" dirty="0" smtClean="0">
                <a:solidFill>
                  <a:srgbClr val="0000FF"/>
                </a:solidFill>
              </a:rPr>
              <a:t>[</a:t>
            </a:r>
            <a:r>
              <a:rPr lang="en-US" sz="2800" dirty="0">
                <a:solidFill>
                  <a:srgbClr val="0000FF"/>
                </a:solidFill>
              </a:rPr>
              <a:t>6] = 15; </a:t>
            </a:r>
            <a:r>
              <a:rPr lang="el-GR" sz="2800" dirty="0" smtClean="0">
                <a:solidFill>
                  <a:srgbClr val="0000FF"/>
                </a:solidFill>
              </a:rPr>
              <a:t> </a:t>
            </a:r>
            <a:r>
              <a:rPr lang="en-US" sz="2800" dirty="0" smtClean="0">
                <a:solidFill>
                  <a:srgbClr val="0000FF"/>
                </a:solidFill>
              </a:rPr>
              <a:t>//   </a:t>
            </a:r>
            <a:r>
              <a:rPr lang="el-GR" sz="2800" dirty="0" smtClean="0">
                <a:solidFill>
                  <a:srgbClr val="0000FF"/>
                </a:solidFill>
              </a:rPr>
              <a:t>μη συνεχόμενα στοιχεία</a:t>
            </a:r>
            <a:endParaRPr lang="en-US" sz="2800" dirty="0">
              <a:solidFill>
                <a:srgbClr val="0000FF"/>
              </a:solidFill>
            </a:endParaRPr>
          </a:p>
          <a:p>
            <a:pPr lvl="2"/>
            <a:r>
              <a:rPr lang="en-US" sz="2800" dirty="0">
                <a:solidFill>
                  <a:srgbClr val="0000FF"/>
                </a:solidFill>
              </a:rPr>
              <a:t>– $</a:t>
            </a:r>
            <a:r>
              <a:rPr lang="en-US" sz="2800" dirty="0" err="1" smtClean="0">
                <a:solidFill>
                  <a:srgbClr val="0000FF"/>
                </a:solidFill>
              </a:rPr>
              <a:t>myarray</a:t>
            </a:r>
            <a:r>
              <a:rPr lang="el-GR" sz="2800" dirty="0" smtClean="0">
                <a:solidFill>
                  <a:srgbClr val="0000FF"/>
                </a:solidFill>
              </a:rPr>
              <a:t> </a:t>
            </a:r>
            <a:r>
              <a:rPr lang="en-US" sz="2800" dirty="0" smtClean="0">
                <a:solidFill>
                  <a:srgbClr val="0000FF"/>
                </a:solidFill>
              </a:rPr>
              <a:t>[]</a:t>
            </a:r>
            <a:r>
              <a:rPr lang="el-GR" sz="2800" dirty="0" smtClean="0">
                <a:solidFill>
                  <a:srgbClr val="0000FF"/>
                </a:solidFill>
              </a:rPr>
              <a:t>  </a:t>
            </a:r>
            <a:r>
              <a:rPr lang="en-US" sz="2800" dirty="0" smtClean="0">
                <a:solidFill>
                  <a:srgbClr val="0000FF"/>
                </a:solidFill>
              </a:rPr>
              <a:t> </a:t>
            </a:r>
            <a:r>
              <a:rPr lang="en-US" sz="2800" dirty="0">
                <a:solidFill>
                  <a:srgbClr val="0000FF"/>
                </a:solidFill>
              </a:rPr>
              <a:t>= 23; </a:t>
            </a:r>
            <a:r>
              <a:rPr lang="el-GR" sz="2800" dirty="0" smtClean="0">
                <a:solidFill>
                  <a:srgbClr val="0000FF"/>
                </a:solidFill>
              </a:rPr>
              <a:t> </a:t>
            </a:r>
            <a:r>
              <a:rPr lang="en-US" sz="2800" dirty="0" smtClean="0">
                <a:solidFill>
                  <a:srgbClr val="0000FF"/>
                </a:solidFill>
              </a:rPr>
              <a:t>//  </a:t>
            </a:r>
            <a:r>
              <a:rPr lang="el-GR" sz="2800" dirty="0" smtClean="0">
                <a:solidFill>
                  <a:srgbClr val="0000FF"/>
                </a:solidFill>
              </a:rPr>
              <a:t>προσθήκη στο τέλος</a:t>
            </a:r>
            <a:r>
              <a:rPr lang="en-US" sz="2800" dirty="0" smtClean="0">
                <a:solidFill>
                  <a:srgbClr val="0000FF"/>
                </a:solidFill>
              </a:rPr>
              <a:t> </a:t>
            </a:r>
            <a:endParaRPr lang="en-US" sz="2800" dirty="0">
              <a:solidFill>
                <a:srgbClr val="0000FF"/>
              </a:solidFill>
            </a:endParaRPr>
          </a:p>
          <a:p>
            <a:pPr lvl="2"/>
            <a:r>
              <a:rPr lang="en-US" sz="2800" dirty="0">
                <a:solidFill>
                  <a:srgbClr val="0000FF"/>
                </a:solidFill>
              </a:rPr>
              <a:t>– echo $</a:t>
            </a:r>
            <a:r>
              <a:rPr lang="en-US" sz="2800" dirty="0" err="1">
                <a:solidFill>
                  <a:srgbClr val="0000FF"/>
                </a:solidFill>
              </a:rPr>
              <a:t>myarray</a:t>
            </a:r>
            <a:r>
              <a:rPr lang="en-US" sz="2800" dirty="0">
                <a:solidFill>
                  <a:srgbClr val="0000FF"/>
                </a:solidFill>
              </a:rPr>
              <a:t>[7];</a:t>
            </a:r>
            <a:endParaRPr lang="el-GR" sz="6600" dirty="0">
              <a:solidFill>
                <a:srgbClr val="0000FF"/>
              </a:solidFill>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40</a:t>
            </a:fld>
            <a:endParaRPr lang="el-GR" sz="1400" dirty="0"/>
          </a:p>
        </p:txBody>
      </p:sp>
    </p:spTree>
    <p:custDataLst>
      <p:tags r:id="rId1"/>
    </p:custDataLst>
    <p:extLst>
      <p:ext uri="{BB962C8B-B14F-4D97-AF65-F5344CB8AC3E}">
        <p14:creationId xmlns:p14="http://schemas.microsoft.com/office/powerpoint/2010/main" val="14678208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Πίνακες </a:t>
            </a:r>
            <a:r>
              <a:rPr lang="en-US" dirty="0" smtClean="0"/>
              <a:t>Associative</a:t>
            </a:r>
            <a:endParaRPr lang="el-GR" dirty="0" smtClean="0"/>
          </a:p>
        </p:txBody>
      </p:sp>
      <p:sp>
        <p:nvSpPr>
          <p:cNvPr id="2" name="Ορθογώνιο 1"/>
          <p:cNvSpPr/>
          <p:nvPr>
            <p:custDataLst>
              <p:tags r:id="rId3"/>
            </p:custDataLst>
          </p:nvPr>
        </p:nvSpPr>
        <p:spPr>
          <a:xfrm>
            <a:off x="179511" y="1124744"/>
            <a:ext cx="8785101" cy="4524315"/>
          </a:xfrm>
          <a:prstGeom prst="rect">
            <a:avLst/>
          </a:prstGeom>
        </p:spPr>
        <p:txBody>
          <a:bodyPr wrap="square">
            <a:spAutoFit/>
          </a:bodyPr>
          <a:lstStyle/>
          <a:p>
            <a:r>
              <a:rPr lang="el-GR" sz="2400" dirty="0" smtClean="0"/>
              <a:t>•</a:t>
            </a:r>
            <a:r>
              <a:rPr lang="en-US" sz="2400" dirty="0" smtClean="0"/>
              <a:t> </a:t>
            </a:r>
            <a:r>
              <a:rPr lang="el-GR" sz="2400" dirty="0" smtClean="0"/>
              <a:t>Δημιουργία πίνακα'  </a:t>
            </a:r>
            <a:endParaRPr lang="el-GR" sz="2400" dirty="0"/>
          </a:p>
          <a:p>
            <a:r>
              <a:rPr lang="el-GR" sz="2400" dirty="0" smtClean="0"/>
              <a:t>	</a:t>
            </a:r>
            <a:r>
              <a:rPr lang="en-US" sz="2400" dirty="0" smtClean="0">
                <a:solidFill>
                  <a:srgbClr val="0000FF"/>
                </a:solidFill>
              </a:rPr>
              <a:t>– </a:t>
            </a:r>
            <a:r>
              <a:rPr lang="en-US" sz="2400" b="1" dirty="0">
                <a:solidFill>
                  <a:srgbClr val="0000FF"/>
                </a:solidFill>
              </a:rPr>
              <a:t>$person = array('name'=&gt;'Albert',</a:t>
            </a:r>
          </a:p>
          <a:p>
            <a:r>
              <a:rPr lang="el-GR" sz="2400" b="1" dirty="0" smtClean="0">
                <a:solidFill>
                  <a:srgbClr val="0000FF"/>
                </a:solidFill>
              </a:rPr>
              <a:t>				</a:t>
            </a:r>
            <a:r>
              <a:rPr lang="en-US" sz="2400" b="1" dirty="0" smtClean="0">
                <a:solidFill>
                  <a:srgbClr val="0000FF"/>
                </a:solidFill>
              </a:rPr>
              <a:t>'age</a:t>
            </a:r>
            <a:r>
              <a:rPr lang="en-US" sz="2400" b="1" dirty="0">
                <a:solidFill>
                  <a:srgbClr val="0000FF"/>
                </a:solidFill>
              </a:rPr>
              <a:t>'=&gt;'124');</a:t>
            </a:r>
          </a:p>
          <a:p>
            <a:r>
              <a:rPr lang="el-GR" sz="2400" dirty="0"/>
              <a:t>• </a:t>
            </a:r>
            <a:r>
              <a:rPr lang="el-GR" sz="2400" dirty="0" smtClean="0"/>
              <a:t>Ανάκτηση των στοιχείων ενός πίνακα  </a:t>
            </a:r>
            <a:endParaRPr lang="el-GR" sz="2400" dirty="0"/>
          </a:p>
          <a:p>
            <a:pPr lvl="2"/>
            <a:r>
              <a:rPr lang="en-US" sz="2400" dirty="0">
                <a:solidFill>
                  <a:srgbClr val="0000FF"/>
                </a:solidFill>
              </a:rPr>
              <a:t>– </a:t>
            </a:r>
            <a:r>
              <a:rPr lang="en-US" sz="2400" b="1" dirty="0">
                <a:solidFill>
                  <a:srgbClr val="0000FF"/>
                </a:solidFill>
              </a:rPr>
              <a:t>echo $person['name']; // Albert</a:t>
            </a:r>
          </a:p>
          <a:p>
            <a:pPr lvl="2"/>
            <a:r>
              <a:rPr lang="en-US" sz="2400" dirty="0">
                <a:solidFill>
                  <a:srgbClr val="0000FF"/>
                </a:solidFill>
              </a:rPr>
              <a:t>– </a:t>
            </a:r>
            <a:r>
              <a:rPr lang="en-US" sz="2400" b="1" dirty="0">
                <a:solidFill>
                  <a:srgbClr val="0000FF"/>
                </a:solidFill>
              </a:rPr>
              <a:t>$person['age'] = 105;</a:t>
            </a:r>
          </a:p>
          <a:p>
            <a:r>
              <a:rPr lang="el-GR" sz="2400" dirty="0"/>
              <a:t>• </a:t>
            </a:r>
            <a:r>
              <a:rPr lang="el-GR" sz="2400" dirty="0" smtClean="0"/>
              <a:t>Προσθήκη στοιχείων σε πίνακα  </a:t>
            </a:r>
            <a:endParaRPr lang="el-GR" sz="2400" dirty="0"/>
          </a:p>
          <a:p>
            <a:r>
              <a:rPr lang="el-GR" sz="2400" dirty="0" smtClean="0"/>
              <a:t>	</a:t>
            </a:r>
            <a:r>
              <a:rPr lang="en-US" sz="2400" dirty="0" smtClean="0">
                <a:solidFill>
                  <a:srgbClr val="0000FF"/>
                </a:solidFill>
              </a:rPr>
              <a:t>– </a:t>
            </a:r>
            <a:r>
              <a:rPr lang="en-US" sz="2400" b="1" dirty="0">
                <a:solidFill>
                  <a:srgbClr val="0000FF"/>
                </a:solidFill>
              </a:rPr>
              <a:t>$person['email'] = 'albert@physics.com';</a:t>
            </a:r>
          </a:p>
          <a:p>
            <a:r>
              <a:rPr lang="el-GR" sz="2400" dirty="0"/>
              <a:t>• </a:t>
            </a:r>
            <a:r>
              <a:rPr lang="el-GR" sz="2400" dirty="0" smtClean="0"/>
              <a:t>Διαγραφή στοιχείου </a:t>
            </a:r>
            <a:endParaRPr lang="el-GR" sz="2400" dirty="0"/>
          </a:p>
          <a:p>
            <a:r>
              <a:rPr lang="el-GR" sz="2400" dirty="0" smtClean="0"/>
              <a:t>	</a:t>
            </a:r>
            <a:r>
              <a:rPr lang="en-US" sz="2400" dirty="0" smtClean="0">
                <a:solidFill>
                  <a:srgbClr val="0000FF"/>
                </a:solidFill>
              </a:rPr>
              <a:t>– </a:t>
            </a:r>
            <a:r>
              <a:rPr lang="en-US" sz="2400" b="1" dirty="0">
                <a:solidFill>
                  <a:srgbClr val="0000FF"/>
                </a:solidFill>
              </a:rPr>
              <a:t>unset($person['</a:t>
            </a:r>
            <a:r>
              <a:rPr lang="en-US" sz="2400" b="1" dirty="0" err="1">
                <a:solidFill>
                  <a:srgbClr val="0000FF"/>
                </a:solidFill>
              </a:rPr>
              <a:t>firstname</a:t>
            </a:r>
            <a:r>
              <a:rPr lang="en-US" sz="2400" b="1" dirty="0">
                <a:solidFill>
                  <a:srgbClr val="0000FF"/>
                </a:solidFill>
              </a:rPr>
              <a:t>']);</a:t>
            </a:r>
          </a:p>
          <a:p>
            <a:r>
              <a:rPr lang="el-GR" sz="2400" dirty="0" smtClean="0"/>
              <a:t>• Εξακριβώνοντας την ύπαρξη ενός στοιχείου </a:t>
            </a:r>
            <a:endParaRPr lang="el-GR" sz="2400" dirty="0"/>
          </a:p>
          <a:p>
            <a:r>
              <a:rPr lang="el-GR" sz="2400" dirty="0" smtClean="0"/>
              <a:t>	</a:t>
            </a:r>
            <a:r>
              <a:rPr lang="en-US" sz="2400" dirty="0" smtClean="0">
                <a:solidFill>
                  <a:srgbClr val="0000FF"/>
                </a:solidFill>
              </a:rPr>
              <a:t>– </a:t>
            </a:r>
            <a:r>
              <a:rPr lang="en-US" sz="2400" b="1" dirty="0">
                <a:solidFill>
                  <a:srgbClr val="0000FF"/>
                </a:solidFill>
              </a:rPr>
              <a:t>if </a:t>
            </a:r>
            <a:r>
              <a:rPr lang="en-US" sz="2400" b="1" dirty="0" err="1">
                <a:solidFill>
                  <a:srgbClr val="0000FF"/>
                </a:solidFill>
              </a:rPr>
              <a:t>isset</a:t>
            </a:r>
            <a:r>
              <a:rPr lang="en-US" sz="2400" b="1" dirty="0">
                <a:solidFill>
                  <a:srgbClr val="0000FF"/>
                </a:solidFill>
              </a:rPr>
              <a:t>($person['age']) {echo 'has age!';}</a:t>
            </a:r>
            <a:endParaRPr lang="el-GR" sz="2400" dirty="0">
              <a:solidFill>
                <a:srgbClr val="0000FF"/>
              </a:solidFill>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41</a:t>
            </a:fld>
            <a:endParaRPr lang="el-GR" sz="1400" dirty="0"/>
          </a:p>
        </p:txBody>
      </p:sp>
    </p:spTree>
    <p:custDataLst>
      <p:tags r:id="rId1"/>
    </p:custDataLst>
    <p:extLst>
      <p:ext uri="{BB962C8B-B14F-4D97-AF65-F5344CB8AC3E}">
        <p14:creationId xmlns:p14="http://schemas.microsoft.com/office/powerpoint/2010/main" val="31837867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n-US" dirty="0" err="1" smtClean="0"/>
              <a:t>foreach</a:t>
            </a:r>
            <a:r>
              <a:rPr lang="en-US" dirty="0" smtClean="0"/>
              <a:t> </a:t>
            </a:r>
            <a:endParaRPr lang="el-GR" dirty="0" smtClean="0"/>
          </a:p>
        </p:txBody>
      </p:sp>
      <p:sp>
        <p:nvSpPr>
          <p:cNvPr id="2" name="Ορθογώνιο 1"/>
          <p:cNvSpPr/>
          <p:nvPr>
            <p:custDataLst>
              <p:tags r:id="rId3"/>
            </p:custDataLst>
          </p:nvPr>
        </p:nvSpPr>
        <p:spPr>
          <a:xfrm>
            <a:off x="179511" y="1124744"/>
            <a:ext cx="8785101" cy="4893647"/>
          </a:xfrm>
          <a:prstGeom prst="rect">
            <a:avLst/>
          </a:prstGeom>
        </p:spPr>
        <p:txBody>
          <a:bodyPr wrap="square">
            <a:spAutoFit/>
          </a:bodyPr>
          <a:lstStyle/>
          <a:p>
            <a:pPr marL="342900" indent="-342900">
              <a:buFont typeface="Arial" panose="020B0604020202020204" pitchFamily="34" charset="0"/>
              <a:buChar char="•"/>
            </a:pPr>
            <a:r>
              <a:rPr lang="el-GR" sz="2400" dirty="0" smtClean="0"/>
              <a:t>Η εντολή </a:t>
            </a:r>
            <a:r>
              <a:rPr lang="en-US" sz="2400" dirty="0" err="1" smtClean="0"/>
              <a:t>foreach</a:t>
            </a:r>
            <a:r>
              <a:rPr lang="el-GR" sz="2400" dirty="0" smtClean="0"/>
              <a:t> </a:t>
            </a:r>
            <a:r>
              <a:rPr lang="en-US" sz="2400" dirty="0" smtClean="0"/>
              <a:t>($</a:t>
            </a:r>
            <a:r>
              <a:rPr lang="en-US" sz="2400" dirty="0"/>
              <a:t>array as $value) </a:t>
            </a:r>
            <a:r>
              <a:rPr lang="el-GR" sz="2400" dirty="0" smtClean="0"/>
              <a:t>διατρέχει όλες τις τιμές του πίνακα.</a:t>
            </a:r>
            <a:endParaRPr lang="en-US" sz="2400" dirty="0"/>
          </a:p>
          <a:p>
            <a:r>
              <a:rPr lang="el-GR" sz="2400" dirty="0"/>
              <a:t>     </a:t>
            </a:r>
          </a:p>
          <a:p>
            <a:pPr marL="342900" indent="-342900">
              <a:buFont typeface="Arial" panose="020B0604020202020204" pitchFamily="34" charset="0"/>
              <a:buChar char="•"/>
            </a:pPr>
            <a:r>
              <a:rPr lang="el-GR" sz="2400" dirty="0" smtClean="0"/>
              <a:t>Παράδειγμα</a:t>
            </a:r>
            <a:endParaRPr lang="el-GR" sz="2400" dirty="0"/>
          </a:p>
          <a:p>
            <a:pPr lvl="2"/>
            <a:r>
              <a:rPr lang="en-US" sz="2400" b="1" dirty="0">
                <a:solidFill>
                  <a:srgbClr val="0000FF"/>
                </a:solidFill>
              </a:rPr>
              <a:t>&lt;?</a:t>
            </a:r>
            <a:r>
              <a:rPr lang="en-US" sz="2400" b="1" dirty="0" err="1">
                <a:solidFill>
                  <a:srgbClr val="0000FF"/>
                </a:solidFill>
              </a:rPr>
              <a:t>php</a:t>
            </a:r>
            <a:endParaRPr lang="en-US" sz="2400" b="1" dirty="0">
              <a:solidFill>
                <a:srgbClr val="0000FF"/>
              </a:solidFill>
            </a:endParaRPr>
          </a:p>
          <a:p>
            <a:pPr lvl="2"/>
            <a:r>
              <a:rPr lang="en-US" sz="2400" b="1" dirty="0">
                <a:solidFill>
                  <a:srgbClr val="0000FF"/>
                </a:solidFill>
              </a:rPr>
              <a:t>$flavor[] = "blue raspberry";</a:t>
            </a:r>
          </a:p>
          <a:p>
            <a:pPr lvl="2"/>
            <a:r>
              <a:rPr lang="en-US" sz="2400" b="1" dirty="0">
                <a:solidFill>
                  <a:srgbClr val="0000FF"/>
                </a:solidFill>
              </a:rPr>
              <a:t>$flavor[] = "root beer";</a:t>
            </a:r>
          </a:p>
          <a:p>
            <a:pPr lvl="2"/>
            <a:r>
              <a:rPr lang="en-US" sz="2400" b="1" dirty="0">
                <a:solidFill>
                  <a:srgbClr val="0000FF"/>
                </a:solidFill>
              </a:rPr>
              <a:t>$flavor[] = "pineapple";</a:t>
            </a:r>
          </a:p>
          <a:p>
            <a:pPr lvl="2"/>
            <a:r>
              <a:rPr lang="en-US" sz="2400" b="1" dirty="0">
                <a:solidFill>
                  <a:srgbClr val="0000FF"/>
                </a:solidFill>
              </a:rPr>
              <a:t>echo "My favorite flavors are:&lt;</a:t>
            </a:r>
            <a:r>
              <a:rPr lang="en-US" sz="2400" b="1" dirty="0" err="1">
                <a:solidFill>
                  <a:srgbClr val="0000FF"/>
                </a:solidFill>
              </a:rPr>
              <a:t>br</a:t>
            </a:r>
            <a:r>
              <a:rPr lang="en-US" sz="2400" b="1" dirty="0">
                <a:solidFill>
                  <a:srgbClr val="0000FF"/>
                </a:solidFill>
              </a:rPr>
              <a:t>&gt;";</a:t>
            </a:r>
          </a:p>
          <a:p>
            <a:pPr lvl="2"/>
            <a:r>
              <a:rPr lang="en-US" sz="2400" b="1" dirty="0" err="1">
                <a:solidFill>
                  <a:srgbClr val="0000FF"/>
                </a:solidFill>
              </a:rPr>
              <a:t>foreach</a:t>
            </a:r>
            <a:r>
              <a:rPr lang="en-US" sz="2400" b="1" dirty="0">
                <a:solidFill>
                  <a:srgbClr val="0000FF"/>
                </a:solidFill>
              </a:rPr>
              <a:t> ($flavor as $</a:t>
            </a:r>
            <a:r>
              <a:rPr lang="en-US" sz="2400" b="1" dirty="0" err="1">
                <a:solidFill>
                  <a:srgbClr val="0000FF"/>
                </a:solidFill>
              </a:rPr>
              <a:t>currentvalue</a:t>
            </a:r>
            <a:r>
              <a:rPr lang="en-US" sz="2400" b="1" dirty="0">
                <a:solidFill>
                  <a:srgbClr val="0000FF"/>
                </a:solidFill>
              </a:rPr>
              <a:t>) {</a:t>
            </a:r>
          </a:p>
          <a:p>
            <a:pPr lvl="2"/>
            <a:r>
              <a:rPr lang="en-US" sz="2400" b="1" dirty="0">
                <a:solidFill>
                  <a:srgbClr val="0000FF"/>
                </a:solidFill>
              </a:rPr>
              <a:t>echo $</a:t>
            </a:r>
            <a:r>
              <a:rPr lang="en-US" sz="2400" b="1" dirty="0" err="1">
                <a:solidFill>
                  <a:srgbClr val="0000FF"/>
                </a:solidFill>
              </a:rPr>
              <a:t>currentvalue</a:t>
            </a:r>
            <a:r>
              <a:rPr lang="en-US" sz="2400" b="1" dirty="0">
                <a:solidFill>
                  <a:srgbClr val="0000FF"/>
                </a:solidFill>
              </a:rPr>
              <a:t> . "&lt;</a:t>
            </a:r>
            <a:r>
              <a:rPr lang="en-US" sz="2400" b="1" dirty="0" err="1">
                <a:solidFill>
                  <a:srgbClr val="0000FF"/>
                </a:solidFill>
              </a:rPr>
              <a:t>br</a:t>
            </a:r>
            <a:r>
              <a:rPr lang="en-US" sz="2400" b="1" dirty="0">
                <a:solidFill>
                  <a:srgbClr val="0000FF"/>
                </a:solidFill>
              </a:rPr>
              <a:t>&gt;\n";</a:t>
            </a:r>
          </a:p>
          <a:p>
            <a:pPr lvl="2"/>
            <a:r>
              <a:rPr lang="el-GR" sz="2400" b="1" dirty="0">
                <a:solidFill>
                  <a:srgbClr val="0000FF"/>
                </a:solidFill>
              </a:rPr>
              <a:t>}</a:t>
            </a:r>
          </a:p>
          <a:p>
            <a:pPr lvl="2"/>
            <a:r>
              <a:rPr lang="el-GR" sz="2400" b="1" dirty="0">
                <a:solidFill>
                  <a:srgbClr val="0000FF"/>
                </a:solidFill>
              </a:rPr>
              <a:t>?&gt;</a:t>
            </a:r>
            <a:endParaRPr lang="el-GR" sz="2400" dirty="0">
              <a:solidFill>
                <a:srgbClr val="0000FF"/>
              </a:solidFill>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42</a:t>
            </a:fld>
            <a:endParaRPr lang="el-GR" sz="1400" dirty="0"/>
          </a:p>
        </p:txBody>
      </p:sp>
    </p:spTree>
    <p:custDataLst>
      <p:tags r:id="rId1"/>
    </p:custDataLst>
    <p:extLst>
      <p:ext uri="{BB962C8B-B14F-4D97-AF65-F5344CB8AC3E}">
        <p14:creationId xmlns:p14="http://schemas.microsoft.com/office/powerpoint/2010/main" val="28011554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Συναρτήσεις Πινάκων</a:t>
            </a:r>
          </a:p>
        </p:txBody>
      </p:sp>
      <p:sp>
        <p:nvSpPr>
          <p:cNvPr id="2" name="Ορθογώνιο 1"/>
          <p:cNvSpPr/>
          <p:nvPr/>
        </p:nvSpPr>
        <p:spPr>
          <a:xfrm>
            <a:off x="179511" y="1124744"/>
            <a:ext cx="8785101" cy="2677656"/>
          </a:xfrm>
          <a:prstGeom prst="rect">
            <a:avLst/>
          </a:prstGeom>
        </p:spPr>
        <p:txBody>
          <a:bodyPr wrap="square">
            <a:spAutoFit/>
          </a:bodyPr>
          <a:lstStyle/>
          <a:p>
            <a:r>
              <a:rPr lang="en-US" sz="2800" dirty="0"/>
              <a:t>• count </a:t>
            </a:r>
            <a:r>
              <a:rPr lang="el-GR" sz="2800" dirty="0" smtClean="0"/>
              <a:t>ή</a:t>
            </a:r>
            <a:r>
              <a:rPr lang="en-US" sz="2800" dirty="0" smtClean="0"/>
              <a:t> </a:t>
            </a:r>
            <a:r>
              <a:rPr lang="en-US" sz="2800" dirty="0" err="1" smtClean="0"/>
              <a:t>sizeof</a:t>
            </a:r>
            <a:r>
              <a:rPr lang="el-GR" sz="2800" dirty="0" smtClean="0"/>
              <a:t> για πλήθος στοιχείων</a:t>
            </a:r>
            <a:endParaRPr lang="en-US" sz="2800" dirty="0"/>
          </a:p>
          <a:p>
            <a:pPr lvl="2"/>
            <a:r>
              <a:rPr lang="en-US" sz="2800" b="1" dirty="0">
                <a:solidFill>
                  <a:srgbClr val="0000FF"/>
                </a:solidFill>
              </a:rPr>
              <a:t>$</a:t>
            </a:r>
            <a:r>
              <a:rPr lang="en-US" sz="2800" b="1" dirty="0" err="1">
                <a:solidFill>
                  <a:srgbClr val="0000FF"/>
                </a:solidFill>
              </a:rPr>
              <a:t>my_array</a:t>
            </a:r>
            <a:r>
              <a:rPr lang="en-US" sz="2800" b="1" dirty="0">
                <a:solidFill>
                  <a:srgbClr val="0000FF"/>
                </a:solidFill>
              </a:rPr>
              <a:t> = array(3, 7, 5);</a:t>
            </a:r>
          </a:p>
          <a:p>
            <a:pPr lvl="2"/>
            <a:r>
              <a:rPr lang="en-US" sz="2800" b="1" dirty="0">
                <a:solidFill>
                  <a:srgbClr val="0000FF"/>
                </a:solidFill>
              </a:rPr>
              <a:t>echo count($</a:t>
            </a:r>
            <a:r>
              <a:rPr lang="en-US" sz="2800" b="1" dirty="0" err="1">
                <a:solidFill>
                  <a:srgbClr val="0000FF"/>
                </a:solidFill>
              </a:rPr>
              <a:t>my_array</a:t>
            </a:r>
            <a:r>
              <a:rPr lang="en-US" sz="2800" b="1" dirty="0">
                <a:solidFill>
                  <a:srgbClr val="0000FF"/>
                </a:solidFill>
              </a:rPr>
              <a:t>) // 3</a:t>
            </a:r>
          </a:p>
          <a:p>
            <a:r>
              <a:rPr lang="en-US" sz="2800" dirty="0"/>
              <a:t>• sort  </a:t>
            </a:r>
            <a:r>
              <a:rPr lang="el-GR" sz="2800" dirty="0" smtClean="0"/>
              <a:t>ή </a:t>
            </a:r>
            <a:r>
              <a:rPr lang="en-US" sz="2800" dirty="0" err="1" smtClean="0"/>
              <a:t>rsort</a:t>
            </a:r>
            <a:r>
              <a:rPr lang="el-GR" sz="2800" dirty="0" smtClean="0"/>
              <a:t> για ταξινόμηση αύξουσα ή φθίνουσα</a:t>
            </a:r>
            <a:r>
              <a:rPr lang="en-US" sz="2800" dirty="0" smtClean="0"/>
              <a:t> </a:t>
            </a:r>
            <a:endParaRPr lang="en-US" sz="2800" dirty="0"/>
          </a:p>
          <a:p>
            <a:pPr lvl="2"/>
            <a:r>
              <a:rPr lang="en-US" sz="2800" b="1" dirty="0" err="1">
                <a:solidFill>
                  <a:srgbClr val="0000FF"/>
                </a:solidFill>
              </a:rPr>
              <a:t>rsort</a:t>
            </a:r>
            <a:r>
              <a:rPr lang="en-US" sz="2800" b="1" dirty="0">
                <a:solidFill>
                  <a:srgbClr val="0000FF"/>
                </a:solidFill>
              </a:rPr>
              <a:t>($</a:t>
            </a:r>
            <a:r>
              <a:rPr lang="en-US" sz="2800" b="1" dirty="0" err="1">
                <a:solidFill>
                  <a:srgbClr val="0000FF"/>
                </a:solidFill>
              </a:rPr>
              <a:t>my_array</a:t>
            </a:r>
            <a:r>
              <a:rPr lang="en-US" sz="2800" b="1" dirty="0">
                <a:solidFill>
                  <a:srgbClr val="0000FF"/>
                </a:solidFill>
              </a:rPr>
              <a:t>);</a:t>
            </a:r>
          </a:p>
          <a:p>
            <a:pPr lvl="2"/>
            <a:r>
              <a:rPr lang="en-US" sz="2800" b="1" dirty="0">
                <a:solidFill>
                  <a:srgbClr val="0000FF"/>
                </a:solidFill>
              </a:rPr>
              <a:t>echo $</a:t>
            </a:r>
            <a:r>
              <a:rPr lang="en-US" sz="2800" b="1" dirty="0" err="1">
                <a:solidFill>
                  <a:srgbClr val="0000FF"/>
                </a:solidFill>
              </a:rPr>
              <a:t>my_array</a:t>
            </a:r>
            <a:r>
              <a:rPr lang="en-US" sz="2800" b="1" dirty="0">
                <a:solidFill>
                  <a:srgbClr val="0000FF"/>
                </a:solidFill>
              </a:rPr>
              <a:t>[0]; // 7</a:t>
            </a:r>
            <a:endParaRPr lang="el-GR" sz="2800" dirty="0">
              <a:solidFill>
                <a:srgbClr val="0000FF"/>
              </a:solidFill>
            </a:endParaRPr>
          </a:p>
        </p:txBody>
      </p:sp>
      <p:pic>
        <p:nvPicPr>
          <p:cNvPr id="7" name="Εικόνα 6" descr="Εικονίδιο μετάβασης στα Περιεχόμενα.">
            <a:hlinkClick r:id="rId7" action="ppaction://hlinksldjump" tooltip="Επιστροφή στα Περιεχόμενα"/>
          </p:cNvPr>
          <p:cNvPicPr>
            <a:picLocks noChangeAspect="1"/>
          </p:cNvPicPr>
          <p:nvPr/>
        </p:nvPicPr>
        <p:blipFill>
          <a:blip r:embed="rId8">
            <a:extLst>
              <a:ext uri="{BEBA8EAE-BF5A-486C-A8C5-ECC9F3942E4B}">
                <a14:imgProps xmlns:a14="http://schemas.microsoft.com/office/drawing/2010/main">
                  <a14:imgLayer r:embed="rId9">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5989677"/>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43</a:t>
            </a:fld>
            <a:endParaRPr lang="el-GR" sz="1400" dirty="0"/>
          </a:p>
        </p:txBody>
      </p:sp>
    </p:spTree>
    <p:custDataLst>
      <p:tags r:id="rId1"/>
    </p:custDataLst>
    <p:extLst>
      <p:ext uri="{BB962C8B-B14F-4D97-AF65-F5344CB8AC3E}">
        <p14:creationId xmlns:p14="http://schemas.microsoft.com/office/powerpoint/2010/main" val="22740703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Ανακατεύθυνση Σελίδας</a:t>
            </a:r>
          </a:p>
        </p:txBody>
      </p:sp>
      <p:sp>
        <p:nvSpPr>
          <p:cNvPr id="2" name="Ορθογώνιο 1"/>
          <p:cNvSpPr/>
          <p:nvPr>
            <p:custDataLst>
              <p:tags r:id="rId3"/>
            </p:custDataLst>
          </p:nvPr>
        </p:nvSpPr>
        <p:spPr>
          <a:xfrm>
            <a:off x="179511" y="1124744"/>
            <a:ext cx="8785101" cy="4955203"/>
          </a:xfrm>
          <a:prstGeom prst="rect">
            <a:avLst/>
          </a:prstGeom>
        </p:spPr>
        <p:txBody>
          <a:bodyPr wrap="square">
            <a:spAutoFit/>
          </a:bodyPr>
          <a:lstStyle/>
          <a:p>
            <a:pPr marL="457200" indent="-457200">
              <a:buFont typeface="Arial" panose="020B0604020202020204" pitchFamily="34" charset="0"/>
              <a:buChar char="•"/>
            </a:pPr>
            <a:r>
              <a:rPr lang="el-GR" sz="2600" dirty="0" smtClean="0"/>
              <a:t>Χρησιμοποιείται η εντολή </a:t>
            </a:r>
            <a:r>
              <a:rPr lang="en-US" sz="2600" dirty="0" smtClean="0"/>
              <a:t>header,</a:t>
            </a:r>
            <a:r>
              <a:rPr lang="el-GR" sz="2600" dirty="0" smtClean="0"/>
              <a:t> η οποία στέλνει </a:t>
            </a:r>
            <a:r>
              <a:rPr lang="en-US" sz="2600" dirty="0" smtClean="0"/>
              <a:t> HTTP headers</a:t>
            </a:r>
          </a:p>
          <a:p>
            <a:pPr marL="914400" lvl="1" indent="-457200">
              <a:buFont typeface="Arial" panose="020B0604020202020204" pitchFamily="34" charset="0"/>
              <a:buChar char="•"/>
            </a:pPr>
            <a:r>
              <a:rPr lang="el-GR" sz="2600" dirty="0" smtClean="0"/>
              <a:t>Θα πρέπει να εκτελεστεί πριν ξεκινήσει η σελίδα, δηλαδή  πριν την ετικέτα </a:t>
            </a:r>
            <a:r>
              <a:rPr lang="en-US" sz="2600" dirty="0" smtClean="0"/>
              <a:t>&lt;html&gt;</a:t>
            </a:r>
            <a:endParaRPr lang="el-GR" sz="2600" dirty="0" smtClean="0"/>
          </a:p>
          <a:p>
            <a:pPr marL="457200" indent="-457200">
              <a:buFont typeface="Arial" panose="020B0604020202020204" pitchFamily="34" charset="0"/>
              <a:buChar char="•"/>
            </a:pPr>
            <a:r>
              <a:rPr lang="el-GR" sz="2600" dirty="0" smtClean="0"/>
              <a:t>Ανακατεύθυνση σε άλλη σελίδα</a:t>
            </a:r>
            <a:endParaRPr lang="en-US" sz="2600" dirty="0" smtClean="0"/>
          </a:p>
          <a:p>
            <a:pPr lvl="1"/>
            <a:r>
              <a:rPr lang="en-US" sz="2600" dirty="0" smtClean="0">
                <a:solidFill>
                  <a:srgbClr val="0000FF"/>
                </a:solidFill>
              </a:rPr>
              <a:t>header('location: http://www.auth.gr');</a:t>
            </a:r>
          </a:p>
          <a:p>
            <a:pPr lvl="1"/>
            <a:r>
              <a:rPr lang="en-US" sz="2600" dirty="0" smtClean="0">
                <a:solidFill>
                  <a:srgbClr val="0000FF"/>
                </a:solidFill>
              </a:rPr>
              <a:t>exit();</a:t>
            </a:r>
          </a:p>
          <a:p>
            <a:pPr marL="457200" indent="-457200">
              <a:buFont typeface="Arial" panose="020B0604020202020204" pitchFamily="34" charset="0"/>
              <a:buChar char="•"/>
            </a:pPr>
            <a:r>
              <a:rPr lang="el-GR" sz="2600" dirty="0" smtClean="0"/>
              <a:t>Ανακατεύθυνση σε ίδια σελίδα</a:t>
            </a:r>
            <a:endParaRPr lang="en-US" sz="2600" dirty="0" smtClean="0"/>
          </a:p>
          <a:p>
            <a:pPr lvl="1"/>
            <a:r>
              <a:rPr lang="en-US" sz="2600" dirty="0">
                <a:solidFill>
                  <a:srgbClr val="0000FF"/>
                </a:solidFill>
              </a:rPr>
              <a:t>header('location: '. $_SERVER['PHP_SELF']);</a:t>
            </a:r>
          </a:p>
          <a:p>
            <a:pPr lvl="1"/>
            <a:r>
              <a:rPr lang="en-US" sz="2600" dirty="0">
                <a:solidFill>
                  <a:srgbClr val="0000FF"/>
                </a:solidFill>
              </a:rPr>
              <a:t>exit</a:t>
            </a:r>
            <a:r>
              <a:rPr lang="en-US" sz="2600" dirty="0" smtClean="0">
                <a:solidFill>
                  <a:srgbClr val="0000FF"/>
                </a:solidFill>
              </a:rPr>
              <a:t>();</a:t>
            </a:r>
            <a:endParaRPr lang="el-GR" sz="2600" dirty="0" smtClean="0">
              <a:solidFill>
                <a:srgbClr val="0000FF"/>
              </a:solidFill>
            </a:endParaRPr>
          </a:p>
          <a:p>
            <a:r>
              <a:rPr lang="en-US" dirty="0" smtClean="0">
                <a:solidFill>
                  <a:srgbClr val="0000FF"/>
                </a:solidFill>
              </a:rPr>
              <a:t> </a:t>
            </a:r>
            <a:r>
              <a:rPr lang="el-GR" sz="2600" dirty="0" smtClean="0"/>
              <a:t>- Χρειάζεται αν νωρίτερα έχουμε θέσει τιμές σε κάποιες  μεταβλητές και θέλουμε να ξαναφορτώσουμε τη σελίδα.</a:t>
            </a:r>
          </a:p>
        </p:txBody>
      </p:sp>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5989677"/>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44</a:t>
            </a:fld>
            <a:endParaRPr lang="el-GR" sz="1400" dirty="0"/>
          </a:p>
        </p:txBody>
      </p:sp>
    </p:spTree>
    <p:custDataLst>
      <p:tags r:id="rId1"/>
    </p:custDataLst>
    <p:extLst>
      <p:ext uri="{BB962C8B-B14F-4D97-AF65-F5344CB8AC3E}">
        <p14:creationId xmlns:p14="http://schemas.microsoft.com/office/powerpoint/2010/main" val="1824086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Αποστολή </a:t>
            </a:r>
            <a:r>
              <a:rPr lang="en-US" dirty="0" smtClean="0"/>
              <a:t>Email</a:t>
            </a:r>
            <a:r>
              <a:rPr lang="el-GR" dirty="0" smtClean="0"/>
              <a:t> 1</a:t>
            </a:r>
          </a:p>
        </p:txBody>
      </p:sp>
      <p:sp>
        <p:nvSpPr>
          <p:cNvPr id="2" name="Ορθογώνιο 1"/>
          <p:cNvSpPr/>
          <p:nvPr>
            <p:custDataLst>
              <p:tags r:id="rId3"/>
            </p:custDataLst>
          </p:nvPr>
        </p:nvSpPr>
        <p:spPr>
          <a:xfrm>
            <a:off x="179511" y="1124744"/>
            <a:ext cx="8785101" cy="3447098"/>
          </a:xfrm>
          <a:prstGeom prst="rect">
            <a:avLst/>
          </a:prstGeom>
        </p:spPr>
        <p:txBody>
          <a:bodyPr wrap="square">
            <a:spAutoFit/>
          </a:bodyPr>
          <a:lstStyle/>
          <a:p>
            <a:pPr marL="457200" indent="-457200">
              <a:buFont typeface="Arial" panose="020B0604020202020204" pitchFamily="34" charset="0"/>
              <a:buChar char="•"/>
            </a:pPr>
            <a:r>
              <a:rPr lang="el-GR" sz="2600" dirty="0" smtClean="0"/>
              <a:t>Ρύθμιση στο </a:t>
            </a:r>
            <a:r>
              <a:rPr lang="en-US" sz="2600" dirty="0" smtClean="0"/>
              <a:t>php.ini </a:t>
            </a:r>
            <a:r>
              <a:rPr lang="el-GR" sz="2600" dirty="0" smtClean="0"/>
              <a:t>αρχείο.</a:t>
            </a:r>
          </a:p>
          <a:p>
            <a:pPr lvl="1"/>
            <a:r>
              <a:rPr lang="en-US" sz="2400" dirty="0">
                <a:solidFill>
                  <a:srgbClr val="0000FF"/>
                </a:solidFill>
              </a:rPr>
              <a:t>– </a:t>
            </a:r>
            <a:r>
              <a:rPr lang="en-US" sz="2400" b="1" dirty="0">
                <a:solidFill>
                  <a:srgbClr val="0000FF"/>
                </a:solidFill>
              </a:rPr>
              <a:t>[mail function]</a:t>
            </a:r>
          </a:p>
          <a:p>
            <a:pPr lvl="2"/>
            <a:r>
              <a:rPr lang="en-US" sz="2400" b="1" dirty="0">
                <a:solidFill>
                  <a:srgbClr val="0000FF"/>
                </a:solidFill>
              </a:rPr>
              <a:t>; Setup for Windows systems</a:t>
            </a:r>
          </a:p>
          <a:p>
            <a:pPr lvl="2"/>
            <a:r>
              <a:rPr lang="en-US" sz="2400" b="1" dirty="0">
                <a:solidFill>
                  <a:srgbClr val="0000FF"/>
                </a:solidFill>
              </a:rPr>
              <a:t>SMTP = </a:t>
            </a:r>
            <a:r>
              <a:rPr lang="en-US" sz="2400" b="1" i="1" dirty="0">
                <a:solidFill>
                  <a:srgbClr val="0000FF"/>
                </a:solidFill>
              </a:rPr>
              <a:t>smtp.my.isp.net </a:t>
            </a:r>
            <a:r>
              <a:rPr lang="en-US" sz="2400" b="1" dirty="0" smtClean="0">
                <a:solidFill>
                  <a:srgbClr val="0000FF"/>
                </a:solidFill>
              </a:rPr>
              <a:t>(</a:t>
            </a:r>
            <a:r>
              <a:rPr lang="el-GR" sz="2400" b="1" dirty="0" err="1" smtClean="0">
                <a:solidFill>
                  <a:srgbClr val="0000FF"/>
                </a:solidFill>
              </a:rPr>
              <a:t>π.χ</a:t>
            </a:r>
            <a:r>
              <a:rPr lang="en-US" sz="2400" b="1" dirty="0" smtClean="0">
                <a:solidFill>
                  <a:srgbClr val="0000FF"/>
                </a:solidFill>
              </a:rPr>
              <a:t>. </a:t>
            </a:r>
            <a:r>
              <a:rPr lang="en-US" sz="2400" b="1" dirty="0">
                <a:solidFill>
                  <a:srgbClr val="0000FF"/>
                </a:solidFill>
              </a:rPr>
              <a:t>mail.auth.gr)</a:t>
            </a:r>
          </a:p>
          <a:p>
            <a:pPr lvl="2"/>
            <a:r>
              <a:rPr lang="en-US" sz="2400" b="1" dirty="0" err="1">
                <a:solidFill>
                  <a:srgbClr val="0000FF"/>
                </a:solidFill>
              </a:rPr>
              <a:t>sendmail_from</a:t>
            </a:r>
            <a:r>
              <a:rPr lang="en-US" sz="2400" b="1" dirty="0">
                <a:solidFill>
                  <a:srgbClr val="0000FF"/>
                </a:solidFill>
              </a:rPr>
              <a:t> </a:t>
            </a:r>
            <a:r>
              <a:rPr lang="en-US" sz="2400" b="1" dirty="0" smtClean="0">
                <a:solidFill>
                  <a:srgbClr val="0000FF"/>
                </a:solidFill>
              </a:rPr>
              <a:t>=</a:t>
            </a:r>
            <a:r>
              <a:rPr lang="el-GR" sz="2400" b="1" dirty="0" smtClean="0">
                <a:solidFill>
                  <a:srgbClr val="0000FF"/>
                </a:solidFill>
              </a:rPr>
              <a:t> </a:t>
            </a:r>
            <a:r>
              <a:rPr lang="en-US" sz="2400" b="1" dirty="0" smtClean="0">
                <a:solidFill>
                  <a:srgbClr val="0000FF"/>
                </a:solidFill>
              </a:rPr>
              <a:t>myemail</a:t>
            </a:r>
            <a:r>
              <a:rPr lang="en-US" sz="2400" b="1" dirty="0" smtClean="0">
                <a:solidFill>
                  <a:srgbClr val="FF0000"/>
                </a:solidFill>
              </a:rPr>
              <a:t>@teithessaly.gr</a:t>
            </a:r>
            <a:r>
              <a:rPr lang="en-US" sz="2400" b="1" dirty="0" smtClean="0">
                <a:solidFill>
                  <a:srgbClr val="0000FF"/>
                </a:solidFill>
              </a:rPr>
              <a:t> (</a:t>
            </a:r>
            <a:r>
              <a:rPr lang="el-GR" sz="2400" b="1" dirty="0" smtClean="0">
                <a:solidFill>
                  <a:srgbClr val="0000FF"/>
                </a:solidFill>
              </a:rPr>
              <a:t>το </a:t>
            </a:r>
            <a:r>
              <a:rPr lang="en-US" sz="2400" b="1" dirty="0" smtClean="0">
                <a:solidFill>
                  <a:srgbClr val="0000FF"/>
                </a:solidFill>
              </a:rPr>
              <a:t>email </a:t>
            </a:r>
            <a:r>
              <a:rPr lang="el-GR" sz="2400" b="1" dirty="0" smtClean="0">
                <a:solidFill>
                  <a:srgbClr val="0000FF"/>
                </a:solidFill>
              </a:rPr>
              <a:t>σας</a:t>
            </a:r>
            <a:r>
              <a:rPr lang="en-US" sz="2400" b="1" dirty="0" smtClean="0">
                <a:solidFill>
                  <a:srgbClr val="0000FF"/>
                </a:solidFill>
              </a:rPr>
              <a:t>)</a:t>
            </a:r>
            <a:endParaRPr lang="en-US" sz="2400" b="1" i="1" dirty="0">
              <a:solidFill>
                <a:srgbClr val="0000FF"/>
              </a:solidFill>
            </a:endParaRPr>
          </a:p>
          <a:p>
            <a:pPr lvl="1"/>
            <a:r>
              <a:rPr lang="en-US" sz="2400" dirty="0">
                <a:solidFill>
                  <a:srgbClr val="0000FF"/>
                </a:solidFill>
              </a:rPr>
              <a:t>– </a:t>
            </a:r>
            <a:r>
              <a:rPr lang="en-US" sz="2400" b="1" dirty="0">
                <a:solidFill>
                  <a:srgbClr val="0000FF"/>
                </a:solidFill>
              </a:rPr>
              <a:t>[mail function]</a:t>
            </a:r>
          </a:p>
          <a:p>
            <a:pPr lvl="2"/>
            <a:r>
              <a:rPr lang="en-US" sz="2400" b="1" dirty="0">
                <a:solidFill>
                  <a:srgbClr val="0000FF"/>
                </a:solidFill>
              </a:rPr>
              <a:t>; Setup for Linux systems</a:t>
            </a:r>
          </a:p>
          <a:p>
            <a:pPr lvl="2"/>
            <a:r>
              <a:rPr lang="en-US" sz="2400" b="1" dirty="0" err="1">
                <a:solidFill>
                  <a:srgbClr val="0000FF"/>
                </a:solidFill>
              </a:rPr>
              <a:t>sendmail_path</a:t>
            </a:r>
            <a:r>
              <a:rPr lang="en-US" sz="2400" b="1" dirty="0">
                <a:solidFill>
                  <a:srgbClr val="0000FF"/>
                </a:solidFill>
              </a:rPr>
              <a:t> = /</a:t>
            </a:r>
            <a:r>
              <a:rPr lang="en-US" sz="2400" b="1" dirty="0" err="1">
                <a:solidFill>
                  <a:srgbClr val="0000FF"/>
                </a:solidFill>
              </a:rPr>
              <a:t>usr</a:t>
            </a:r>
            <a:r>
              <a:rPr lang="en-US" sz="2400" b="1" dirty="0">
                <a:solidFill>
                  <a:srgbClr val="0000FF"/>
                </a:solidFill>
              </a:rPr>
              <a:t>/</a:t>
            </a:r>
            <a:r>
              <a:rPr lang="en-US" sz="2400" b="1" dirty="0" err="1">
                <a:solidFill>
                  <a:srgbClr val="0000FF"/>
                </a:solidFill>
              </a:rPr>
              <a:t>sbin</a:t>
            </a:r>
            <a:r>
              <a:rPr lang="en-US" sz="2400" b="1" dirty="0">
                <a:solidFill>
                  <a:srgbClr val="0000FF"/>
                </a:solidFill>
              </a:rPr>
              <a:t>/</a:t>
            </a:r>
            <a:r>
              <a:rPr lang="en-US" sz="2400" b="1" dirty="0" err="1">
                <a:solidFill>
                  <a:srgbClr val="0000FF"/>
                </a:solidFill>
              </a:rPr>
              <a:t>sendmail</a:t>
            </a:r>
            <a:r>
              <a:rPr lang="en-US" sz="2400" b="1" dirty="0">
                <a:solidFill>
                  <a:srgbClr val="0000FF"/>
                </a:solidFill>
              </a:rPr>
              <a:t> -t</a:t>
            </a:r>
          </a:p>
          <a:p>
            <a:pPr lvl="2"/>
            <a:r>
              <a:rPr lang="en-US" sz="2400" b="1" dirty="0" err="1" smtClean="0">
                <a:solidFill>
                  <a:srgbClr val="0000FF"/>
                </a:solidFill>
              </a:rPr>
              <a:t>sendmail_from</a:t>
            </a:r>
            <a:r>
              <a:rPr lang="en-US" sz="2400" b="1" dirty="0" smtClean="0">
                <a:solidFill>
                  <a:srgbClr val="0000FF"/>
                </a:solidFill>
              </a:rPr>
              <a:t> = </a:t>
            </a:r>
            <a:r>
              <a:rPr lang="en-US" sz="2400" b="1" dirty="0">
                <a:solidFill>
                  <a:srgbClr val="0000FF"/>
                </a:solidFill>
              </a:rPr>
              <a:t>myemail</a:t>
            </a:r>
            <a:r>
              <a:rPr lang="en-US" sz="2400" b="1" dirty="0">
                <a:solidFill>
                  <a:srgbClr val="FF0000"/>
                </a:solidFill>
              </a:rPr>
              <a:t>@teithessaly.gr</a:t>
            </a:r>
            <a:r>
              <a:rPr lang="en-US" sz="2400" b="1" dirty="0">
                <a:solidFill>
                  <a:srgbClr val="0000FF"/>
                </a:solidFill>
              </a:rPr>
              <a:t> (</a:t>
            </a:r>
            <a:r>
              <a:rPr lang="el-GR" sz="2400" b="1" dirty="0">
                <a:solidFill>
                  <a:srgbClr val="0000FF"/>
                </a:solidFill>
              </a:rPr>
              <a:t>το </a:t>
            </a:r>
            <a:r>
              <a:rPr lang="en-US" sz="2400" b="1" dirty="0">
                <a:solidFill>
                  <a:srgbClr val="0000FF"/>
                </a:solidFill>
              </a:rPr>
              <a:t>email </a:t>
            </a:r>
            <a:r>
              <a:rPr lang="el-GR" sz="2400" b="1" dirty="0">
                <a:solidFill>
                  <a:srgbClr val="0000FF"/>
                </a:solidFill>
              </a:rPr>
              <a:t>σας</a:t>
            </a:r>
            <a:r>
              <a:rPr lang="en-US" sz="2400" b="1" dirty="0">
                <a:solidFill>
                  <a:srgbClr val="0000FF"/>
                </a:solidFill>
              </a:rPr>
              <a:t>)</a:t>
            </a:r>
            <a:endParaRPr lang="en-US" sz="2400" b="1" i="1" dirty="0">
              <a:solidFill>
                <a:srgbClr val="0000FF"/>
              </a:solidFill>
            </a:endParaRPr>
          </a:p>
        </p:txBody>
      </p:sp>
      <p:sp>
        <p:nvSpPr>
          <p:cNvPr id="3" name="Ορθογώνιο 2"/>
          <p:cNvSpPr/>
          <p:nvPr>
            <p:custDataLst>
              <p:tags r:id="rId4"/>
            </p:custDataLst>
          </p:nvPr>
        </p:nvSpPr>
        <p:spPr>
          <a:xfrm>
            <a:off x="755576" y="4781808"/>
            <a:ext cx="7344816" cy="1477328"/>
          </a:xfrm>
          <a:prstGeom prst="rect">
            <a:avLst/>
          </a:prstGeom>
          <a:noFill/>
          <a:ln>
            <a:solidFill>
              <a:srgbClr val="C00000"/>
            </a:solidFill>
          </a:ln>
        </p:spPr>
        <p:txBody>
          <a:bodyPr wrap="square">
            <a:spAutoFit/>
          </a:bodyPr>
          <a:lstStyle/>
          <a:p>
            <a:pPr algn="ctr"/>
            <a:r>
              <a:rPr lang="el-GR" b="1" dirty="0">
                <a:latin typeface=""/>
              </a:rPr>
              <a:t>Οι παραπάνω ρυθμίσεις για </a:t>
            </a:r>
            <a:r>
              <a:rPr lang="el-GR" b="1" dirty="0" err="1">
                <a:latin typeface=""/>
              </a:rPr>
              <a:t>Win</a:t>
            </a:r>
            <a:r>
              <a:rPr lang="el-GR" b="1" dirty="0">
                <a:latin typeface=""/>
              </a:rPr>
              <a:t> </a:t>
            </a:r>
            <a:r>
              <a:rPr lang="el-GR" b="1" dirty="0" err="1">
                <a:latin typeface=""/>
              </a:rPr>
              <a:t>setup</a:t>
            </a:r>
            <a:r>
              <a:rPr lang="el-GR" b="1" dirty="0">
                <a:latin typeface=""/>
              </a:rPr>
              <a:t>, έχουν δοκιμαστεί και λειτουργούν ΟΚ αλλά μόνο εντός του </a:t>
            </a:r>
            <a:r>
              <a:rPr lang="el-GR" b="1" dirty="0" err="1">
                <a:latin typeface=""/>
              </a:rPr>
              <a:t>domain</a:t>
            </a:r>
            <a:r>
              <a:rPr lang="el-GR" b="1" dirty="0">
                <a:latin typeface=""/>
              </a:rPr>
              <a:t> teithessaly.gr (πρέπει ο </a:t>
            </a:r>
            <a:r>
              <a:rPr lang="el-GR" b="1" dirty="0" err="1">
                <a:latin typeface=""/>
              </a:rPr>
              <a:t>mail</a:t>
            </a:r>
            <a:r>
              <a:rPr lang="el-GR" b="1" dirty="0">
                <a:latin typeface=""/>
              </a:rPr>
              <a:t> </a:t>
            </a:r>
            <a:r>
              <a:rPr lang="el-GR" b="1" dirty="0" err="1">
                <a:latin typeface=""/>
              </a:rPr>
              <a:t>server</a:t>
            </a:r>
            <a:r>
              <a:rPr lang="el-GR" b="1" dirty="0">
                <a:latin typeface=""/>
              </a:rPr>
              <a:t> να σας βλέπει εντός του TEI). Δεν λειτουργούν αν π.χ. συνδεθείτε σε Internet μέσω άλλου </a:t>
            </a:r>
            <a:r>
              <a:rPr lang="el-GR" b="1" dirty="0" err="1">
                <a:latin typeface=""/>
              </a:rPr>
              <a:t>παροχέα</a:t>
            </a:r>
            <a:r>
              <a:rPr lang="el-GR" b="1" dirty="0">
                <a:latin typeface=""/>
              </a:rPr>
              <a:t> (π.χ. </a:t>
            </a:r>
            <a:r>
              <a:rPr lang="el-GR" b="1" dirty="0" err="1">
                <a:latin typeface=""/>
              </a:rPr>
              <a:t>otenet</a:t>
            </a:r>
            <a:r>
              <a:rPr lang="el-GR" b="1" dirty="0">
                <a:latin typeface=""/>
              </a:rPr>
              <a:t>, </a:t>
            </a:r>
            <a:r>
              <a:rPr lang="el-GR" b="1" dirty="0" err="1">
                <a:latin typeface=""/>
              </a:rPr>
              <a:t>forthnet</a:t>
            </a:r>
            <a:r>
              <a:rPr lang="el-GR" b="1" dirty="0">
                <a:latin typeface=""/>
              </a:rPr>
              <a:t>, </a:t>
            </a:r>
            <a:r>
              <a:rPr lang="el-GR" b="1" dirty="0" err="1">
                <a:latin typeface=""/>
              </a:rPr>
              <a:t>κτλ</a:t>
            </a:r>
            <a:r>
              <a:rPr lang="el-GR" b="1" dirty="0">
                <a:latin typeface=""/>
              </a:rPr>
              <a:t>)</a:t>
            </a:r>
            <a:endParaRPr lang="el-GR" dirty="0"/>
          </a:p>
        </p:txBody>
      </p:sp>
      <p:sp>
        <p:nvSpPr>
          <p:cNvPr id="6"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6"/>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45</a:t>
            </a:fld>
            <a:endParaRPr lang="el-GR" sz="1400" dirty="0"/>
          </a:p>
        </p:txBody>
      </p:sp>
    </p:spTree>
    <p:custDataLst>
      <p:tags r:id="rId1"/>
    </p:custDataLst>
    <p:extLst>
      <p:ext uri="{BB962C8B-B14F-4D97-AF65-F5344CB8AC3E}">
        <p14:creationId xmlns:p14="http://schemas.microsoft.com/office/powerpoint/2010/main" val="14572587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Αποστολή </a:t>
            </a:r>
            <a:r>
              <a:rPr lang="en-US" dirty="0" smtClean="0"/>
              <a:t>Email</a:t>
            </a:r>
            <a:r>
              <a:rPr lang="el-GR" dirty="0" smtClean="0"/>
              <a:t> 2</a:t>
            </a:r>
          </a:p>
        </p:txBody>
      </p:sp>
      <p:sp>
        <p:nvSpPr>
          <p:cNvPr id="2" name="Ορθογώνιο 1"/>
          <p:cNvSpPr/>
          <p:nvPr>
            <p:custDataLst>
              <p:tags r:id="rId3"/>
            </p:custDataLst>
          </p:nvPr>
        </p:nvSpPr>
        <p:spPr>
          <a:xfrm>
            <a:off x="179511" y="1124744"/>
            <a:ext cx="8785101" cy="4832092"/>
          </a:xfrm>
          <a:prstGeom prst="rect">
            <a:avLst/>
          </a:prstGeom>
        </p:spPr>
        <p:txBody>
          <a:bodyPr wrap="square">
            <a:spAutoFit/>
          </a:bodyPr>
          <a:lstStyle/>
          <a:p>
            <a:pPr marL="457200" indent="-457200">
              <a:buFont typeface="Arial" panose="020B0604020202020204" pitchFamily="34" charset="0"/>
              <a:buChar char="•"/>
            </a:pPr>
            <a:r>
              <a:rPr lang="el-GR" sz="2800" dirty="0" smtClean="0"/>
              <a:t>Κώδικας για την αποστολή    </a:t>
            </a:r>
            <a:endParaRPr lang="el-GR" sz="2800" dirty="0"/>
          </a:p>
          <a:p>
            <a:pPr lvl="2"/>
            <a:r>
              <a:rPr lang="en-US" sz="2800" b="1" dirty="0">
                <a:solidFill>
                  <a:srgbClr val="0000FF"/>
                </a:solidFill>
              </a:rPr>
              <a:t>&lt;?</a:t>
            </a:r>
            <a:r>
              <a:rPr lang="en-US" sz="2800" b="1" dirty="0" err="1">
                <a:solidFill>
                  <a:srgbClr val="0000FF"/>
                </a:solidFill>
              </a:rPr>
              <a:t>php</a:t>
            </a:r>
            <a:endParaRPr lang="en-US" sz="2800" b="1" dirty="0">
              <a:solidFill>
                <a:srgbClr val="0000FF"/>
              </a:solidFill>
            </a:endParaRPr>
          </a:p>
          <a:p>
            <a:pPr lvl="2"/>
            <a:r>
              <a:rPr lang="en-US" sz="2800" b="1" dirty="0">
                <a:solidFill>
                  <a:srgbClr val="0000FF"/>
                </a:solidFill>
              </a:rPr>
              <a:t>$to = </a:t>
            </a:r>
            <a:r>
              <a:rPr lang="en-US" sz="2800" b="1" dirty="0" smtClean="0">
                <a:solidFill>
                  <a:srgbClr val="0000FF"/>
                </a:solidFill>
              </a:rPr>
              <a:t>‘myemail@teithessaly.gr';</a:t>
            </a:r>
            <a:endParaRPr lang="en-US" sz="2800" b="1" dirty="0">
              <a:solidFill>
                <a:srgbClr val="0000FF"/>
              </a:solidFill>
            </a:endParaRPr>
          </a:p>
          <a:p>
            <a:pPr lvl="2"/>
            <a:r>
              <a:rPr lang="en-US" sz="2800" b="1" dirty="0">
                <a:solidFill>
                  <a:srgbClr val="0000FF"/>
                </a:solidFill>
              </a:rPr>
              <a:t>$subject = 'test';</a:t>
            </a:r>
          </a:p>
          <a:p>
            <a:pPr lvl="2"/>
            <a:r>
              <a:rPr lang="en-US" sz="2800" b="1" dirty="0">
                <a:solidFill>
                  <a:srgbClr val="0000FF"/>
                </a:solidFill>
              </a:rPr>
              <a:t>$message = 'hello there!';</a:t>
            </a:r>
          </a:p>
          <a:p>
            <a:pPr lvl="2"/>
            <a:r>
              <a:rPr lang="en-US" sz="2800" b="1" dirty="0">
                <a:solidFill>
                  <a:srgbClr val="0000FF"/>
                </a:solidFill>
              </a:rPr>
              <a:t>if (mail($to, $subject, $message)) {</a:t>
            </a:r>
          </a:p>
          <a:p>
            <a:pPr lvl="2"/>
            <a:r>
              <a:rPr lang="en-US" sz="2800" b="1" dirty="0">
                <a:solidFill>
                  <a:srgbClr val="0000FF"/>
                </a:solidFill>
              </a:rPr>
              <a:t>echo '&lt;p&gt;Mail sent successfully&lt;/p&gt;';</a:t>
            </a:r>
          </a:p>
          <a:p>
            <a:pPr lvl="2"/>
            <a:r>
              <a:rPr lang="en-US" sz="2800" b="1" dirty="0">
                <a:solidFill>
                  <a:srgbClr val="0000FF"/>
                </a:solidFill>
              </a:rPr>
              <a:t>} else {</a:t>
            </a:r>
          </a:p>
          <a:p>
            <a:pPr lvl="2"/>
            <a:r>
              <a:rPr lang="en-US" sz="2800" b="1" dirty="0">
                <a:solidFill>
                  <a:srgbClr val="0000FF"/>
                </a:solidFill>
              </a:rPr>
              <a:t>echo '&lt;p&gt;Mail could not be sent&lt;/p&gt;';</a:t>
            </a:r>
          </a:p>
          <a:p>
            <a:pPr lvl="2"/>
            <a:r>
              <a:rPr lang="el-GR" sz="2800" b="1" dirty="0" smtClean="0">
                <a:solidFill>
                  <a:srgbClr val="0000FF"/>
                </a:solidFill>
              </a:rPr>
              <a:t>}</a:t>
            </a:r>
            <a:endParaRPr lang="en-US" sz="2800" b="1" dirty="0" smtClean="0">
              <a:solidFill>
                <a:srgbClr val="0000FF"/>
              </a:solidFill>
            </a:endParaRPr>
          </a:p>
          <a:p>
            <a:pPr lvl="2"/>
            <a:r>
              <a:rPr lang="en-US" sz="2800" b="1" i="1" dirty="0" smtClean="0">
                <a:solidFill>
                  <a:srgbClr val="0000FF"/>
                </a:solidFill>
              </a:rPr>
              <a:t>?&gt;</a:t>
            </a:r>
            <a:endParaRPr lang="en-US" sz="2400" b="1" i="1" dirty="0">
              <a:solidFill>
                <a:srgbClr val="0000FF"/>
              </a:solidFill>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46</a:t>
            </a:fld>
            <a:endParaRPr lang="el-GR" sz="1400" dirty="0"/>
          </a:p>
        </p:txBody>
      </p:sp>
    </p:spTree>
    <p:custDataLst>
      <p:tags r:id="rId1"/>
    </p:custDataLst>
    <p:extLst>
      <p:ext uri="{BB962C8B-B14F-4D97-AF65-F5344CB8AC3E}">
        <p14:creationId xmlns:p14="http://schemas.microsoft.com/office/powerpoint/2010/main" val="4335093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0" y="1268760"/>
            <a:ext cx="3779912" cy="4525963"/>
          </a:xfrm>
        </p:spPr>
        <p:txBody>
          <a:bodyPr>
            <a:noAutofit/>
          </a:bodyPr>
          <a:lstStyle/>
          <a:p>
            <a:pPr lvl="1">
              <a:buFont typeface="Wingdings" pitchFamily="2" charset="2"/>
              <a:buChar char="§"/>
            </a:pPr>
            <a:r>
              <a:rPr lang="el-GR" sz="2000" dirty="0" smtClean="0">
                <a:hlinkClick r:id="rId9" action="ppaction://hlinksldjump"/>
              </a:rPr>
              <a:t>Δομημένη κατασκευή Ιστοσελίδων. </a:t>
            </a:r>
            <a:r>
              <a:rPr lang="en-US" sz="2000" dirty="0" smtClean="0">
                <a:hlinkClick r:id="rId9" action="ppaction://hlinksldjump"/>
              </a:rPr>
              <a:t> </a:t>
            </a:r>
            <a:r>
              <a:rPr lang="el-GR" sz="2000" dirty="0" smtClean="0">
                <a:hlinkClick r:id="rId9" action="ppaction://hlinksldjump"/>
              </a:rPr>
              <a:t> </a:t>
            </a:r>
            <a:endParaRPr lang="fi-FI" sz="2000" dirty="0"/>
          </a:p>
          <a:p>
            <a:pPr lvl="1">
              <a:buFont typeface="Wingdings" pitchFamily="2" charset="2"/>
              <a:buChar char="§"/>
            </a:pPr>
            <a:r>
              <a:rPr lang="el-GR" sz="2000" dirty="0" smtClean="0">
                <a:hlinkClick r:id="rId10" action="ppaction://hlinksldjump"/>
              </a:rPr>
              <a:t>Διάβασμα δεδομένων φόρμας. </a:t>
            </a:r>
            <a:endParaRPr lang="fi-FI" sz="2000" dirty="0"/>
          </a:p>
          <a:p>
            <a:pPr lvl="1">
              <a:buFont typeface="Wingdings" pitchFamily="2" charset="2"/>
              <a:buChar char="§"/>
            </a:pPr>
            <a:r>
              <a:rPr lang="el-GR" sz="2000" dirty="0" smtClean="0">
                <a:hlinkClick r:id="rId11" action="ppaction://hlinksldjump"/>
              </a:rPr>
              <a:t>Συνάρτηση </a:t>
            </a:r>
            <a:r>
              <a:rPr lang="en-US" sz="2000" dirty="0" smtClean="0">
                <a:hlinkClick r:id="rId11" action="ppaction://hlinksldjump"/>
              </a:rPr>
              <a:t>filter input.</a:t>
            </a:r>
            <a:endParaRPr lang="el-GR" sz="2000" dirty="0" smtClean="0"/>
          </a:p>
          <a:p>
            <a:pPr lvl="1">
              <a:buFont typeface="Wingdings" pitchFamily="2" charset="2"/>
              <a:buChar char="§"/>
            </a:pPr>
            <a:r>
              <a:rPr lang="en-US" sz="2000" dirty="0">
                <a:hlinkClick r:id="rId12" action="ppaction://hlinksldjump"/>
              </a:rPr>
              <a:t>Stateless </a:t>
            </a:r>
            <a:r>
              <a:rPr lang="en-US" sz="2000" dirty="0" smtClean="0">
                <a:hlinkClick r:id="rId12" action="ppaction://hlinksldjump"/>
              </a:rPr>
              <a:t>Web.</a:t>
            </a:r>
            <a:endParaRPr lang="en-US" sz="2000" dirty="0" smtClean="0"/>
          </a:p>
          <a:p>
            <a:pPr lvl="1">
              <a:buFont typeface="Wingdings" pitchFamily="2" charset="2"/>
              <a:buChar char="§"/>
            </a:pPr>
            <a:r>
              <a:rPr lang="en-US" sz="2000" dirty="0" smtClean="0">
                <a:hlinkClick r:id="rId13" action="ppaction://hlinksldjump"/>
              </a:rPr>
              <a:t>PHP cookies.</a:t>
            </a:r>
            <a:endParaRPr lang="en-US" sz="2000" dirty="0" smtClean="0"/>
          </a:p>
          <a:p>
            <a:pPr lvl="1">
              <a:buFont typeface="Wingdings" pitchFamily="2" charset="2"/>
              <a:buChar char="§"/>
            </a:pPr>
            <a:r>
              <a:rPr lang="en-US" sz="2000" dirty="0" smtClean="0">
                <a:hlinkClick r:id="rId14" action="ppaction://hlinksldjump"/>
              </a:rPr>
              <a:t>PHP sessions.</a:t>
            </a:r>
            <a:endParaRPr lang="en-US" sz="2000" dirty="0" smtClean="0"/>
          </a:p>
          <a:p>
            <a:pPr lvl="1">
              <a:buFont typeface="Wingdings" pitchFamily="2" charset="2"/>
              <a:buChar char="§"/>
            </a:pPr>
            <a:r>
              <a:rPr lang="el-GR" sz="2000" dirty="0">
                <a:hlinkClick r:id="rId15" action="ppaction://hlinksldjump"/>
              </a:rPr>
              <a:t>Πέρασμα Μεταβλητής μέσω </a:t>
            </a:r>
            <a:r>
              <a:rPr lang="en-US" sz="2000" dirty="0" smtClean="0">
                <a:hlinkClick r:id="rId15" action="ppaction://hlinksldjump"/>
              </a:rPr>
              <a:t>URL.</a:t>
            </a:r>
            <a:endParaRPr lang="en-US" sz="2000" dirty="0" smtClean="0"/>
          </a:p>
          <a:p>
            <a:pPr lvl="1">
              <a:buFont typeface="Wingdings" pitchFamily="2" charset="2"/>
              <a:buChar char="§"/>
            </a:pPr>
            <a:r>
              <a:rPr lang="el-GR" sz="2000" dirty="0">
                <a:hlinkClick r:id="rId16" action="ppaction://hlinksldjump"/>
              </a:rPr>
              <a:t>Πέρασμα Μεταβλητής </a:t>
            </a:r>
            <a:r>
              <a:rPr lang="el-GR" sz="2000" dirty="0" smtClean="0">
                <a:hlinkClick r:id="rId16" action="ppaction://hlinksldjump"/>
              </a:rPr>
              <a:t>μέσω</a:t>
            </a:r>
            <a:r>
              <a:rPr lang="en-US" sz="2000" dirty="0" smtClean="0">
                <a:hlinkClick r:id="rId16" action="ppaction://hlinksldjump"/>
              </a:rPr>
              <a:t> POST.</a:t>
            </a:r>
            <a:endParaRPr lang="en-US" sz="2000" dirty="0" smtClean="0"/>
          </a:p>
          <a:p>
            <a:pPr lvl="1">
              <a:buFont typeface="Wingdings" pitchFamily="2" charset="2"/>
              <a:buChar char="§"/>
            </a:pPr>
            <a:endParaRPr lang="en-US" sz="2000" dirty="0"/>
          </a:p>
          <a:p>
            <a:pPr>
              <a:buFont typeface="Wingdings" pitchFamily="2" charset="2"/>
              <a:buChar char="§"/>
            </a:pPr>
            <a:endParaRPr lang="el-GR" sz="2400" dirty="0"/>
          </a:p>
        </p:txBody>
      </p:sp>
      <p:sp>
        <p:nvSpPr>
          <p:cNvPr id="6" name="Content Placeholder 2"/>
          <p:cNvSpPr txBox="1">
            <a:spLocks/>
          </p:cNvSpPr>
          <p:nvPr>
            <p:custDataLst>
              <p:tags r:id="rId4"/>
            </p:custDataLst>
          </p:nvPr>
        </p:nvSpPr>
        <p:spPr>
          <a:xfrm>
            <a:off x="4170276" y="1266378"/>
            <a:ext cx="3779912" cy="4525963"/>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Wingdings" pitchFamily="2" charset="2"/>
              <a:buChar char="§"/>
            </a:pPr>
            <a:r>
              <a:rPr lang="el-GR" sz="2000" dirty="0" smtClean="0">
                <a:hlinkClick r:id="rId17" action="ppaction://hlinksldjump"/>
              </a:rPr>
              <a:t>Εξωτερικά αρχεία κώδικα.</a:t>
            </a:r>
            <a:endParaRPr lang="fi-FI" sz="2000" dirty="0" smtClean="0"/>
          </a:p>
          <a:p>
            <a:pPr lvl="1">
              <a:buFont typeface="Wingdings" pitchFamily="2" charset="2"/>
              <a:buChar char="§"/>
            </a:pPr>
            <a:r>
              <a:rPr lang="el-GR" sz="2000" dirty="0" smtClean="0">
                <a:hlinkClick r:id="rId18" action="ppaction://hlinksldjump"/>
              </a:rPr>
              <a:t>Συναρτήσεις.</a:t>
            </a:r>
            <a:endParaRPr lang="fi-FI" sz="2000" dirty="0" smtClean="0"/>
          </a:p>
          <a:p>
            <a:pPr lvl="1">
              <a:buFont typeface="Wingdings" pitchFamily="2" charset="2"/>
              <a:buChar char="§"/>
            </a:pPr>
            <a:r>
              <a:rPr lang="el-GR" sz="2000" dirty="0" smtClean="0">
                <a:hlinkClick r:id="rId19" action="ppaction://hlinksldjump"/>
              </a:rPr>
              <a:t>Πίνακες</a:t>
            </a:r>
            <a:r>
              <a:rPr lang="el-GR" sz="2000" dirty="0" smtClean="0"/>
              <a:t>.</a:t>
            </a:r>
          </a:p>
          <a:p>
            <a:pPr lvl="1">
              <a:buFont typeface="Wingdings" pitchFamily="2" charset="2"/>
              <a:buChar char="§"/>
            </a:pPr>
            <a:r>
              <a:rPr lang="el-GR" sz="2000" dirty="0" smtClean="0">
                <a:hlinkClick r:id="rId20" action="ppaction://hlinksldjump"/>
              </a:rPr>
              <a:t>Ανακατεύθυνση. </a:t>
            </a:r>
            <a:endParaRPr lang="en-US" sz="2000" dirty="0" smtClean="0"/>
          </a:p>
          <a:p>
            <a:pPr lvl="1">
              <a:buFont typeface="Wingdings" pitchFamily="2" charset="2"/>
              <a:buChar char="§"/>
            </a:pPr>
            <a:r>
              <a:rPr lang="el-GR" sz="2000" dirty="0" smtClean="0">
                <a:hlinkClick r:id="rId21" action="ppaction://hlinksldjump"/>
              </a:rPr>
              <a:t>Αποστολή </a:t>
            </a:r>
            <a:r>
              <a:rPr lang="en-US" sz="2000" dirty="0" smtClean="0">
                <a:hlinkClick r:id="rId21" action="ppaction://hlinksldjump"/>
              </a:rPr>
              <a:t>email.</a:t>
            </a:r>
            <a:endParaRPr lang="en-US" sz="2000" dirty="0" smtClean="0"/>
          </a:p>
          <a:p>
            <a:pPr lvl="1">
              <a:buFont typeface="Wingdings" pitchFamily="2" charset="2"/>
              <a:buChar char="§"/>
            </a:pPr>
            <a:endParaRPr lang="en-US" sz="2000" dirty="0" smtClean="0"/>
          </a:p>
          <a:p>
            <a:pPr>
              <a:buFont typeface="Wingdings" pitchFamily="2" charset="2"/>
              <a:buChar char="§"/>
            </a:pPr>
            <a:endParaRPr lang="el-GR" sz="2400" dirty="0"/>
          </a:p>
        </p:txBody>
      </p:sp>
      <p:sp>
        <p:nvSpPr>
          <p:cNvPr id="5"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4" name="Slide Number Placeholder 3" descr="."/>
          <p:cNvSpPr>
            <a:spLocks noGrp="1"/>
          </p:cNvSpPr>
          <p:nvPr>
            <p:ph type="sldNum" sz="quarter" idx="12"/>
            <p:custDataLst>
              <p:tags r:id="rId6"/>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0"/>
            <a:ext cx="8229600" cy="940966"/>
          </a:xfrm>
        </p:spPr>
        <p:txBody>
          <a:bodyPr>
            <a:noAutofit/>
          </a:bodyPr>
          <a:lstStyle/>
          <a:p>
            <a:r>
              <a:rPr lang="el-GR" sz="4000" dirty="0" smtClean="0"/>
              <a:t>Δομημένη Κατασκευή Σελίδων (1/2) </a:t>
            </a:r>
            <a:endParaRPr lang="el-GR" sz="4000" dirty="0">
              <a:solidFill>
                <a:srgbClr val="0070C0"/>
              </a:solidFill>
            </a:endParaRPr>
          </a:p>
        </p:txBody>
      </p:sp>
      <p:sp>
        <p:nvSpPr>
          <p:cNvPr id="2" name="Rectangle 19"/>
          <p:cNvSpPr>
            <a:spLocks noChangeArrowheads="1"/>
          </p:cNvSpPr>
          <p:nvPr>
            <p:custDataLst>
              <p:tags r:id="rId3"/>
            </p:custDataLst>
          </p:nvPr>
        </p:nvSpPr>
        <p:spPr bwMode="auto">
          <a:xfrm>
            <a:off x="-11088" y="842076"/>
            <a:ext cx="896448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98500" algn="l"/>
                <a:tab pos="809625" algn="l"/>
                <a:tab pos="858838" algn="l"/>
              </a:tabLst>
              <a:defRPr>
                <a:solidFill>
                  <a:schemeClr val="tx1"/>
                </a:solidFill>
                <a:latin typeface="Arial" panose="020B0604020202020204" pitchFamily="34" charset="0"/>
              </a:defRPr>
            </a:lvl1pPr>
            <a:lvl2pPr eaLnBrk="0" fontAlgn="base" hangingPunct="0">
              <a:spcBef>
                <a:spcPct val="0"/>
              </a:spcBef>
              <a:spcAft>
                <a:spcPct val="0"/>
              </a:spcAft>
              <a:tabLst>
                <a:tab pos="698500" algn="l"/>
                <a:tab pos="809625" algn="l"/>
                <a:tab pos="858838" algn="l"/>
              </a:tabLst>
              <a:defRPr>
                <a:solidFill>
                  <a:schemeClr val="tx1"/>
                </a:solidFill>
                <a:latin typeface="Arial" panose="020B0604020202020204" pitchFamily="34" charset="0"/>
              </a:defRPr>
            </a:lvl2pPr>
            <a:lvl3pPr eaLnBrk="0" fontAlgn="base" hangingPunct="0">
              <a:spcBef>
                <a:spcPct val="0"/>
              </a:spcBef>
              <a:spcAft>
                <a:spcPct val="0"/>
              </a:spcAft>
              <a:tabLst>
                <a:tab pos="698500" algn="l"/>
                <a:tab pos="809625" algn="l"/>
                <a:tab pos="858838" algn="l"/>
              </a:tabLst>
              <a:defRPr>
                <a:solidFill>
                  <a:schemeClr val="tx1"/>
                </a:solidFill>
                <a:latin typeface="Arial" panose="020B0604020202020204" pitchFamily="34" charset="0"/>
              </a:defRPr>
            </a:lvl3pPr>
            <a:lvl4pPr eaLnBrk="0" fontAlgn="base" hangingPunct="0">
              <a:spcBef>
                <a:spcPct val="0"/>
              </a:spcBef>
              <a:spcAft>
                <a:spcPct val="0"/>
              </a:spcAft>
              <a:tabLst>
                <a:tab pos="698500" algn="l"/>
                <a:tab pos="809625" algn="l"/>
                <a:tab pos="858838" algn="l"/>
              </a:tabLst>
              <a:defRPr>
                <a:solidFill>
                  <a:schemeClr val="tx1"/>
                </a:solidFill>
                <a:latin typeface="Arial" panose="020B0604020202020204" pitchFamily="34" charset="0"/>
              </a:defRPr>
            </a:lvl4pPr>
            <a:lvl5pPr eaLnBrk="0" fontAlgn="base" hangingPunct="0">
              <a:spcBef>
                <a:spcPct val="0"/>
              </a:spcBef>
              <a:spcAft>
                <a:spcPct val="0"/>
              </a:spcAft>
              <a:tabLst>
                <a:tab pos="698500" algn="l"/>
                <a:tab pos="809625" algn="l"/>
                <a:tab pos="858838" algn="l"/>
              </a:tabLst>
              <a:defRPr>
                <a:solidFill>
                  <a:schemeClr val="tx1"/>
                </a:solidFill>
                <a:latin typeface="Arial" panose="020B0604020202020204" pitchFamily="34" charset="0"/>
              </a:defRPr>
            </a:lvl5pPr>
            <a:lvl6pPr eaLnBrk="0" fontAlgn="base" hangingPunct="0">
              <a:spcBef>
                <a:spcPct val="0"/>
              </a:spcBef>
              <a:spcAft>
                <a:spcPct val="0"/>
              </a:spcAft>
              <a:tabLst>
                <a:tab pos="698500" algn="l"/>
                <a:tab pos="809625" algn="l"/>
                <a:tab pos="858838" algn="l"/>
              </a:tabLst>
              <a:defRPr>
                <a:solidFill>
                  <a:schemeClr val="tx1"/>
                </a:solidFill>
                <a:latin typeface="Arial" panose="020B0604020202020204" pitchFamily="34" charset="0"/>
              </a:defRPr>
            </a:lvl6pPr>
            <a:lvl7pPr eaLnBrk="0" fontAlgn="base" hangingPunct="0">
              <a:spcBef>
                <a:spcPct val="0"/>
              </a:spcBef>
              <a:spcAft>
                <a:spcPct val="0"/>
              </a:spcAft>
              <a:tabLst>
                <a:tab pos="698500" algn="l"/>
                <a:tab pos="809625" algn="l"/>
                <a:tab pos="858838" algn="l"/>
              </a:tabLst>
              <a:defRPr>
                <a:solidFill>
                  <a:schemeClr val="tx1"/>
                </a:solidFill>
                <a:latin typeface="Arial" panose="020B0604020202020204" pitchFamily="34" charset="0"/>
              </a:defRPr>
            </a:lvl7pPr>
            <a:lvl8pPr eaLnBrk="0" fontAlgn="base" hangingPunct="0">
              <a:spcBef>
                <a:spcPct val="0"/>
              </a:spcBef>
              <a:spcAft>
                <a:spcPct val="0"/>
              </a:spcAft>
              <a:tabLst>
                <a:tab pos="698500" algn="l"/>
                <a:tab pos="809625" algn="l"/>
                <a:tab pos="858838" algn="l"/>
              </a:tabLst>
              <a:defRPr>
                <a:solidFill>
                  <a:schemeClr val="tx1"/>
                </a:solidFill>
                <a:latin typeface="Arial" panose="020B0604020202020204" pitchFamily="34" charset="0"/>
              </a:defRPr>
            </a:lvl8pPr>
            <a:lvl9pPr eaLnBrk="0" fontAlgn="base" hangingPunct="0">
              <a:spcBef>
                <a:spcPct val="0"/>
              </a:spcBef>
              <a:spcAft>
                <a:spcPct val="0"/>
              </a:spcAft>
              <a:tabLst>
                <a:tab pos="698500" algn="l"/>
                <a:tab pos="809625" algn="l"/>
                <a:tab pos="858838" algn="l"/>
              </a:tabLs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698500" algn="l"/>
                <a:tab pos="809625" algn="l"/>
                <a:tab pos="858838" algn="l"/>
              </a:tabLst>
            </a:pPr>
            <a:r>
              <a:rPr kumimoji="0" lang="el-GR" altLang="el-GR" sz="2200" b="1" i="0" u="none" strike="noStrike" cap="none" normalizeH="0" baseline="0" dirty="0" smtClean="0">
                <a:ln>
                  <a:noFill/>
                </a:ln>
                <a:solidFill>
                  <a:schemeClr val="tx1"/>
                </a:solidFill>
                <a:effectLst/>
                <a:latin typeface="+mn-lt"/>
                <a:ea typeface="Times New Roman" panose="02020603050405020304" pitchFamily="18" charset="0"/>
              </a:rPr>
              <a:t>Ζητούμενο</a:t>
            </a:r>
            <a:r>
              <a:rPr kumimoji="0" lang="el-GR" altLang="el-GR" sz="2200" b="0" i="0" u="none" strike="noStrike" cap="none" normalizeH="0" baseline="0" dirty="0" smtClean="0">
                <a:ln>
                  <a:noFill/>
                </a:ln>
                <a:solidFill>
                  <a:schemeClr val="tx1"/>
                </a:solidFill>
                <a:effectLst/>
                <a:latin typeface="+mn-lt"/>
                <a:ea typeface="Times New Roman" panose="02020603050405020304" pitchFamily="18" charset="0"/>
              </a:rPr>
              <a:t>: Να μπορούμε να φτιάχνουμε γρήγορα ομοιόμορφες σελίδες που επιπλέον συντηρούνται και εύκολα.</a:t>
            </a:r>
            <a:endParaRPr kumimoji="0" lang="el-GR" altLang="el-GR" sz="900" b="0" i="0" u="none" strike="noStrike" cap="none" normalizeH="0" baseline="0" dirty="0" smtClean="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698500" algn="l"/>
                <a:tab pos="809625" algn="l"/>
                <a:tab pos="858838" algn="l"/>
              </a:tabLst>
            </a:pPr>
            <a:r>
              <a:rPr kumimoji="0" lang="el-GR" altLang="el-GR" sz="2200" b="0" i="0" u="none" strike="noStrike" cap="none" normalizeH="0" baseline="0" dirty="0" smtClean="0">
                <a:ln>
                  <a:noFill/>
                </a:ln>
                <a:solidFill>
                  <a:schemeClr val="tx1"/>
                </a:solidFill>
                <a:effectLst/>
                <a:latin typeface="+mn-lt"/>
                <a:ea typeface="Times New Roman" panose="02020603050405020304" pitchFamily="18" charset="0"/>
              </a:rPr>
              <a:t>Θεωρώντας ότι η </a:t>
            </a:r>
            <a:r>
              <a:rPr kumimoji="0" lang="el-GR" altLang="el-GR" sz="2200" b="0" i="0" u="none" strike="noStrike" cap="none" normalizeH="0" baseline="0" dirty="0" err="1" smtClean="0">
                <a:ln>
                  <a:noFill/>
                </a:ln>
                <a:solidFill>
                  <a:schemeClr val="tx1"/>
                </a:solidFill>
                <a:effectLst/>
                <a:latin typeface="+mn-lt"/>
                <a:ea typeface="Times New Roman" panose="02020603050405020304" pitchFamily="18" charset="0"/>
              </a:rPr>
              <a:t>χωροθέτηση</a:t>
            </a:r>
            <a:r>
              <a:rPr kumimoji="0" lang="el-GR" altLang="el-GR" sz="2200" b="0" i="0" u="none" strike="noStrike" cap="none" normalizeH="0" baseline="0" dirty="0" smtClean="0">
                <a:ln>
                  <a:noFill/>
                </a:ln>
                <a:solidFill>
                  <a:schemeClr val="tx1"/>
                </a:solidFill>
                <a:effectLst/>
                <a:latin typeface="+mn-lt"/>
                <a:ea typeface="Times New Roman" panose="02020603050405020304" pitchFamily="18" charset="0"/>
              </a:rPr>
              <a:t> της σελίδας μας έχει γίνει σωστά (χρήση </a:t>
            </a:r>
            <a:r>
              <a:rPr kumimoji="0" lang="en-US" altLang="el-GR" sz="2200" b="0" i="0" u="none" strike="noStrike" cap="none" normalizeH="0" baseline="0" dirty="0" smtClean="0">
                <a:ln>
                  <a:noFill/>
                </a:ln>
                <a:solidFill>
                  <a:schemeClr val="tx1"/>
                </a:solidFill>
                <a:effectLst/>
                <a:latin typeface="+mn-lt"/>
                <a:ea typeface="Times New Roman" panose="02020603050405020304" pitchFamily="18" charset="0"/>
              </a:rPr>
              <a:t>div</a:t>
            </a:r>
            <a:r>
              <a:rPr kumimoji="0" lang="el-GR" altLang="el-GR" sz="2200" b="0" i="0" u="none" strike="noStrike" cap="none" normalizeH="0" baseline="0" dirty="0" smtClean="0">
                <a:ln>
                  <a:noFill/>
                </a:ln>
                <a:solidFill>
                  <a:schemeClr val="tx1"/>
                </a:solidFill>
                <a:effectLst/>
                <a:latin typeface="+mn-lt"/>
                <a:ea typeface="Times New Roman" panose="02020603050405020304" pitchFamily="18" charset="0"/>
              </a:rPr>
              <a:t>,</a:t>
            </a:r>
            <a:r>
              <a:rPr kumimoji="0" lang="en-US" altLang="el-GR" sz="2200" b="0" i="0" u="none" strike="noStrike" cap="none" normalizeH="0" baseline="0" dirty="0" err="1" smtClean="0">
                <a:ln>
                  <a:noFill/>
                </a:ln>
                <a:solidFill>
                  <a:schemeClr val="tx1"/>
                </a:solidFill>
                <a:effectLst/>
                <a:latin typeface="+mn-lt"/>
                <a:ea typeface="Times New Roman" panose="02020603050405020304" pitchFamily="18" charset="0"/>
              </a:rPr>
              <a:t>css</a:t>
            </a:r>
            <a:r>
              <a:rPr kumimoji="0" lang="el-GR" altLang="el-GR" sz="2200"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sz="2200" b="0" i="0" u="none" strike="noStrike" cap="none" normalizeH="0" baseline="0" dirty="0" err="1" smtClean="0">
                <a:ln>
                  <a:noFill/>
                </a:ln>
                <a:solidFill>
                  <a:schemeClr val="tx1"/>
                </a:solidFill>
                <a:effectLst/>
                <a:latin typeface="+mn-lt"/>
                <a:ea typeface="Times New Roman" panose="02020603050405020304" pitchFamily="18" charset="0"/>
              </a:rPr>
              <a:t>κτλ</a:t>
            </a:r>
            <a:r>
              <a:rPr kumimoji="0" lang="el-GR" altLang="el-GR" sz="2200" b="0" i="0" u="none" strike="noStrike" cap="none" normalizeH="0" baseline="0" dirty="0" smtClean="0">
                <a:ln>
                  <a:noFill/>
                </a:ln>
                <a:solidFill>
                  <a:schemeClr val="tx1"/>
                </a:solidFill>
                <a:effectLst/>
                <a:latin typeface="+mn-lt"/>
                <a:ea typeface="Times New Roman" panose="02020603050405020304" pitchFamily="18" charset="0"/>
              </a:rPr>
              <a:t>) και ότι έχουμε ολοκληρώσει κατά το δυνατό μια τυπική σελίδα του </a:t>
            </a:r>
            <a:r>
              <a:rPr kumimoji="0" lang="en-US" altLang="el-GR" sz="2200" b="0" i="0" u="none" strike="noStrike" cap="none" normalizeH="0" baseline="0" dirty="0" smtClean="0">
                <a:ln>
                  <a:noFill/>
                </a:ln>
                <a:solidFill>
                  <a:schemeClr val="tx1"/>
                </a:solidFill>
                <a:effectLst/>
                <a:latin typeface="+mn-lt"/>
                <a:ea typeface="Times New Roman" panose="02020603050405020304" pitchFamily="18" charset="0"/>
              </a:rPr>
              <a:t>site </a:t>
            </a:r>
            <a:r>
              <a:rPr kumimoji="0" lang="el-GR" altLang="el-GR" sz="2200" b="0" i="0" u="none" strike="noStrike" cap="none" normalizeH="0" baseline="0" dirty="0" smtClean="0">
                <a:ln>
                  <a:noFill/>
                </a:ln>
                <a:solidFill>
                  <a:schemeClr val="tx1"/>
                </a:solidFill>
                <a:effectLst/>
                <a:latin typeface="+mn-lt"/>
                <a:ea typeface="Times New Roman" panose="02020603050405020304" pitchFamily="18" charset="0"/>
              </a:rPr>
              <a:t>μας:</a:t>
            </a:r>
            <a:endParaRPr kumimoji="0" lang="el-GR" altLang="el-GR" sz="900" b="0" i="0" u="none" strike="noStrike" cap="none" normalizeH="0" baseline="0" dirty="0" smtClean="0">
              <a:ln>
                <a:noFill/>
              </a:ln>
              <a:solidFill>
                <a:schemeClr val="tx1"/>
              </a:solidFill>
              <a:effectLst/>
              <a:latin typeface="+mn-lt"/>
            </a:endParaRPr>
          </a:p>
          <a:p>
            <a:pPr marL="914400" lvl="1" indent="-457200">
              <a:buFont typeface="+mj-lt"/>
              <a:buAutoNum type="alphaUcPeriod"/>
            </a:pP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Τεμαχίζουμε τη σελίδα μεταφέροντας τμήματα κώδικα σε άλλα </a:t>
            </a:r>
            <a:r>
              <a:rPr kumimoji="0" lang="en-US" altLang="el-GR" sz="2000" b="0" i="0" u="none" strike="noStrike" cap="none" normalizeH="0" baseline="0" dirty="0" err="1" smtClean="0">
                <a:ln>
                  <a:noFill/>
                </a:ln>
                <a:solidFill>
                  <a:schemeClr val="tx1"/>
                </a:solidFill>
                <a:effectLst/>
                <a:latin typeface="+mn-lt"/>
                <a:ea typeface="Times New Roman" panose="02020603050405020304" pitchFamily="18" charset="0"/>
              </a:rPr>
              <a:t>php</a:t>
            </a:r>
            <a:r>
              <a:rPr kumimoji="0" lang="en-US" altLang="el-GR" sz="2000"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αρχεία. Κρατούμε μόνο το κυρίως τμήμα της σελίδας. Για παράδειγμα:</a:t>
            </a:r>
            <a:endParaRPr kumimoji="0" lang="el-GR" altLang="el-GR" sz="9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698500" algn="l"/>
                <a:tab pos="809625" algn="l"/>
                <a:tab pos="858838" algn="l"/>
              </a:tabLst>
            </a:pPr>
            <a:endParaRPr kumimoji="0" lang="el-GR" altLang="el-GR" sz="1800" b="0" i="0" u="none" strike="noStrike" cap="none" normalizeH="0" baseline="0" dirty="0" smtClean="0">
              <a:ln>
                <a:noFill/>
              </a:ln>
              <a:solidFill>
                <a:schemeClr val="tx1"/>
              </a:solidFill>
              <a:effectLst/>
              <a:latin typeface="+mn-lt"/>
            </a:endParaRPr>
          </a:p>
        </p:txBody>
      </p:sp>
      <p:sp>
        <p:nvSpPr>
          <p:cNvPr id="3" name="Rectangle 22"/>
          <p:cNvSpPr>
            <a:spLocks noChangeArrowheads="1"/>
          </p:cNvSpPr>
          <p:nvPr>
            <p:custDataLst>
              <p:tags r:id="rId4"/>
            </p:custDataLst>
          </p:nvPr>
        </p:nvSpPr>
        <p:spPr bwMode="auto">
          <a:xfrm>
            <a:off x="-24036" y="5571907"/>
            <a:ext cx="8953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60475" algn="l"/>
              </a:tabLst>
              <a:defRPr>
                <a:solidFill>
                  <a:schemeClr val="tx1"/>
                </a:solidFill>
                <a:latin typeface="Arial" panose="020B0604020202020204" pitchFamily="34" charset="0"/>
              </a:defRPr>
            </a:lvl1pPr>
            <a:lvl2pPr eaLnBrk="0" fontAlgn="base" hangingPunct="0">
              <a:spcBef>
                <a:spcPct val="0"/>
              </a:spcBef>
              <a:spcAft>
                <a:spcPct val="0"/>
              </a:spcAft>
              <a:tabLst>
                <a:tab pos="1260475" algn="l"/>
              </a:tabLst>
              <a:defRPr>
                <a:solidFill>
                  <a:schemeClr val="tx1"/>
                </a:solidFill>
                <a:latin typeface="Arial" panose="020B0604020202020204" pitchFamily="34" charset="0"/>
              </a:defRPr>
            </a:lvl2pPr>
            <a:lvl3pPr eaLnBrk="0" fontAlgn="base" hangingPunct="0">
              <a:spcBef>
                <a:spcPct val="0"/>
              </a:spcBef>
              <a:spcAft>
                <a:spcPct val="0"/>
              </a:spcAft>
              <a:tabLst>
                <a:tab pos="1260475" algn="l"/>
              </a:tabLst>
              <a:defRPr>
                <a:solidFill>
                  <a:schemeClr val="tx1"/>
                </a:solidFill>
                <a:latin typeface="Arial" panose="020B0604020202020204" pitchFamily="34" charset="0"/>
              </a:defRPr>
            </a:lvl3pPr>
            <a:lvl4pPr eaLnBrk="0" fontAlgn="base" hangingPunct="0">
              <a:spcBef>
                <a:spcPct val="0"/>
              </a:spcBef>
              <a:spcAft>
                <a:spcPct val="0"/>
              </a:spcAft>
              <a:tabLst>
                <a:tab pos="1260475" algn="l"/>
              </a:tabLst>
              <a:defRPr>
                <a:solidFill>
                  <a:schemeClr val="tx1"/>
                </a:solidFill>
                <a:latin typeface="Arial" panose="020B0604020202020204" pitchFamily="34" charset="0"/>
              </a:defRPr>
            </a:lvl4pPr>
            <a:lvl5pPr eaLnBrk="0" fontAlgn="base" hangingPunct="0">
              <a:spcBef>
                <a:spcPct val="0"/>
              </a:spcBef>
              <a:spcAft>
                <a:spcPct val="0"/>
              </a:spcAft>
              <a:tabLst>
                <a:tab pos="1260475" algn="l"/>
              </a:tabLst>
              <a:defRPr>
                <a:solidFill>
                  <a:schemeClr val="tx1"/>
                </a:solidFill>
                <a:latin typeface="Arial" panose="020B0604020202020204" pitchFamily="34" charset="0"/>
              </a:defRPr>
            </a:lvl5pPr>
            <a:lvl6pPr eaLnBrk="0" fontAlgn="base" hangingPunct="0">
              <a:spcBef>
                <a:spcPct val="0"/>
              </a:spcBef>
              <a:spcAft>
                <a:spcPct val="0"/>
              </a:spcAft>
              <a:tabLst>
                <a:tab pos="1260475" algn="l"/>
              </a:tabLst>
              <a:defRPr>
                <a:solidFill>
                  <a:schemeClr val="tx1"/>
                </a:solidFill>
                <a:latin typeface="Arial" panose="020B0604020202020204" pitchFamily="34" charset="0"/>
              </a:defRPr>
            </a:lvl6pPr>
            <a:lvl7pPr eaLnBrk="0" fontAlgn="base" hangingPunct="0">
              <a:spcBef>
                <a:spcPct val="0"/>
              </a:spcBef>
              <a:spcAft>
                <a:spcPct val="0"/>
              </a:spcAft>
              <a:tabLst>
                <a:tab pos="1260475" algn="l"/>
              </a:tabLst>
              <a:defRPr>
                <a:solidFill>
                  <a:schemeClr val="tx1"/>
                </a:solidFill>
                <a:latin typeface="Arial" panose="020B0604020202020204" pitchFamily="34" charset="0"/>
              </a:defRPr>
            </a:lvl7pPr>
            <a:lvl8pPr eaLnBrk="0" fontAlgn="base" hangingPunct="0">
              <a:spcBef>
                <a:spcPct val="0"/>
              </a:spcBef>
              <a:spcAft>
                <a:spcPct val="0"/>
              </a:spcAft>
              <a:tabLst>
                <a:tab pos="1260475" algn="l"/>
              </a:tabLst>
              <a:defRPr>
                <a:solidFill>
                  <a:schemeClr val="tx1"/>
                </a:solidFill>
                <a:latin typeface="Arial" panose="020B0604020202020204" pitchFamily="34" charset="0"/>
              </a:defRPr>
            </a:lvl8pPr>
            <a:lvl9pPr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1260475" algn="l"/>
              </a:tabLst>
            </a:pPr>
            <a:r>
              <a:rPr kumimoji="0" lang="el-GR" altLang="el-GR" sz="1800" b="0" i="0" u="none" strike="noStrike" cap="none" normalizeH="0" baseline="0" dirty="0" smtClean="0">
                <a:ln>
                  <a:noFill/>
                </a:ln>
                <a:solidFill>
                  <a:schemeClr val="tx1"/>
                </a:solidFill>
                <a:effectLst/>
                <a:latin typeface="+mn-lt"/>
                <a:ea typeface="Times New Roman" panose="02020603050405020304" pitchFamily="18" charset="0"/>
              </a:rPr>
              <a:t>Προσοχή στα </a:t>
            </a:r>
            <a:r>
              <a:rPr kumimoji="0" lang="en-US" altLang="el-GR" sz="1800" b="0" i="0" u="none" strike="noStrike" cap="none" normalizeH="0" baseline="0" dirty="0" smtClean="0">
                <a:ln>
                  <a:noFill/>
                </a:ln>
                <a:solidFill>
                  <a:schemeClr val="tx1"/>
                </a:solidFill>
                <a:effectLst/>
                <a:latin typeface="+mn-lt"/>
                <a:ea typeface="Times New Roman" panose="02020603050405020304" pitchFamily="18" charset="0"/>
              </a:rPr>
              <a:t>header</a:t>
            </a:r>
            <a:r>
              <a:rPr kumimoji="0" lang="el-GR" altLang="el-GR" sz="1800" b="0" i="0" u="none" strike="noStrike" cap="none" normalizeH="0" baseline="0" dirty="0" smtClean="0">
                <a:ln>
                  <a:noFill/>
                </a:ln>
                <a:solidFill>
                  <a:schemeClr val="tx1"/>
                </a:solidFill>
                <a:effectLst/>
                <a:latin typeface="+mn-lt"/>
                <a:ea typeface="Times New Roman" panose="02020603050405020304" pitchFamily="18" charset="0"/>
              </a:rPr>
              <a:t>.</a:t>
            </a:r>
            <a:r>
              <a:rPr kumimoji="0" lang="en-US" altLang="el-GR" sz="1800" b="0" i="0" u="none" strike="noStrike" cap="none" normalizeH="0" baseline="0" dirty="0" err="1" smtClean="0">
                <a:ln>
                  <a:noFill/>
                </a:ln>
                <a:solidFill>
                  <a:schemeClr val="tx1"/>
                </a:solidFill>
                <a:effectLst/>
                <a:latin typeface="+mn-lt"/>
                <a:ea typeface="Times New Roman" panose="02020603050405020304" pitchFamily="18" charset="0"/>
              </a:rPr>
              <a:t>php</a:t>
            </a:r>
            <a:r>
              <a:rPr kumimoji="0" lang="en-US" altLang="el-GR" sz="1800"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sz="1800" b="0" i="0" u="none" strike="noStrike" cap="none" normalizeH="0" baseline="0" dirty="0" smtClean="0">
                <a:ln>
                  <a:noFill/>
                </a:ln>
                <a:solidFill>
                  <a:schemeClr val="tx1"/>
                </a:solidFill>
                <a:effectLst/>
                <a:latin typeface="+mn-lt"/>
                <a:ea typeface="Times New Roman" panose="02020603050405020304" pitchFamily="18" charset="0"/>
              </a:rPr>
              <a:t>και </a:t>
            </a:r>
            <a:r>
              <a:rPr kumimoji="0" lang="en-US" altLang="el-GR" sz="1800" b="0" i="0" u="none" strike="noStrike" cap="none" normalizeH="0" baseline="0" dirty="0" smtClean="0">
                <a:ln>
                  <a:noFill/>
                </a:ln>
                <a:solidFill>
                  <a:schemeClr val="tx1"/>
                </a:solidFill>
                <a:effectLst/>
                <a:latin typeface="+mn-lt"/>
                <a:ea typeface="Times New Roman" panose="02020603050405020304" pitchFamily="18" charset="0"/>
              </a:rPr>
              <a:t>footer</a:t>
            </a:r>
            <a:r>
              <a:rPr kumimoji="0" lang="el-GR" altLang="el-GR" sz="1800" b="0" i="0" u="none" strike="noStrike" cap="none" normalizeH="0" baseline="0" dirty="0" smtClean="0">
                <a:ln>
                  <a:noFill/>
                </a:ln>
                <a:solidFill>
                  <a:schemeClr val="tx1"/>
                </a:solidFill>
                <a:effectLst/>
                <a:latin typeface="+mn-lt"/>
                <a:ea typeface="Times New Roman" panose="02020603050405020304" pitchFamily="18" charset="0"/>
              </a:rPr>
              <a:t>.</a:t>
            </a:r>
            <a:r>
              <a:rPr kumimoji="0" lang="en-US" altLang="el-GR" sz="1800" b="0" i="0" u="none" strike="noStrike" cap="none" normalizeH="0" baseline="0" dirty="0" err="1" smtClean="0">
                <a:ln>
                  <a:noFill/>
                </a:ln>
                <a:solidFill>
                  <a:schemeClr val="tx1"/>
                </a:solidFill>
                <a:effectLst/>
                <a:latin typeface="+mn-lt"/>
                <a:ea typeface="Times New Roman" panose="02020603050405020304" pitchFamily="18" charset="0"/>
              </a:rPr>
              <a:t>php</a:t>
            </a:r>
            <a:r>
              <a:rPr kumimoji="0" lang="el-GR" altLang="el-GR" sz="1800" b="0" i="0" u="none" strike="noStrike" cap="none" normalizeH="0" baseline="0" dirty="0" smtClean="0">
                <a:ln>
                  <a:noFill/>
                </a:ln>
                <a:solidFill>
                  <a:schemeClr val="tx1"/>
                </a:solidFill>
                <a:effectLst/>
                <a:latin typeface="+mn-lt"/>
                <a:ea typeface="Times New Roman" panose="02020603050405020304" pitchFamily="18" charset="0"/>
              </a:rPr>
              <a:t> τα οποία πέραν του πραγματικού </a:t>
            </a:r>
            <a:r>
              <a:rPr kumimoji="0" lang="en-US" altLang="el-GR" sz="1800" b="0" i="0" u="none" strike="noStrike" cap="none" normalizeH="0" baseline="0" dirty="0" smtClean="0">
                <a:ln>
                  <a:noFill/>
                </a:ln>
                <a:solidFill>
                  <a:schemeClr val="tx1"/>
                </a:solidFill>
                <a:effectLst/>
                <a:latin typeface="+mn-lt"/>
                <a:ea typeface="Times New Roman" panose="02020603050405020304" pitchFamily="18" charset="0"/>
              </a:rPr>
              <a:t>header</a:t>
            </a:r>
            <a:r>
              <a:rPr kumimoji="0" lang="el-GR" altLang="el-GR" sz="1800" b="0" i="0" u="none" strike="noStrike" cap="none" normalizeH="0" baseline="0" dirty="0" smtClean="0">
                <a:ln>
                  <a:noFill/>
                </a:ln>
                <a:solidFill>
                  <a:schemeClr val="tx1"/>
                </a:solidFill>
                <a:effectLst/>
                <a:latin typeface="+mn-lt"/>
                <a:ea typeface="Times New Roman" panose="02020603050405020304" pitchFamily="18" charset="0"/>
              </a:rPr>
              <a:t> και </a:t>
            </a:r>
            <a:r>
              <a:rPr kumimoji="0" lang="en-US" altLang="el-GR" sz="1800" b="0" i="0" u="none" strike="noStrike" cap="none" normalizeH="0" baseline="0" dirty="0" smtClean="0">
                <a:ln>
                  <a:noFill/>
                </a:ln>
                <a:solidFill>
                  <a:schemeClr val="tx1"/>
                </a:solidFill>
                <a:effectLst/>
                <a:latin typeface="+mn-lt"/>
                <a:ea typeface="Times New Roman" panose="02020603050405020304" pitchFamily="18" charset="0"/>
              </a:rPr>
              <a:t>footer</a:t>
            </a:r>
            <a:r>
              <a:rPr kumimoji="0" lang="el-GR" altLang="el-GR" sz="1800" b="0" i="0" u="none" strike="noStrike" cap="none" normalizeH="0" baseline="0" dirty="0" smtClean="0">
                <a:ln>
                  <a:noFill/>
                </a:ln>
                <a:solidFill>
                  <a:schemeClr val="tx1"/>
                </a:solidFill>
                <a:effectLst/>
                <a:latin typeface="+mn-lt"/>
                <a:ea typeface="Times New Roman" panose="02020603050405020304" pitchFamily="18" charset="0"/>
              </a:rPr>
              <a:t>, περιέχουν επιπλέον τον </a:t>
            </a:r>
            <a:r>
              <a:rPr kumimoji="0" lang="en-US" altLang="el-GR" sz="1800" b="0" i="0" u="none" strike="noStrike" cap="none" normalizeH="0" baseline="0" dirty="0" smtClean="0">
                <a:ln>
                  <a:noFill/>
                </a:ln>
                <a:solidFill>
                  <a:schemeClr val="tx1"/>
                </a:solidFill>
                <a:effectLst/>
                <a:latin typeface="+mn-lt"/>
                <a:ea typeface="Times New Roman" panose="02020603050405020304" pitchFamily="18" charset="0"/>
              </a:rPr>
              <a:t>html </a:t>
            </a:r>
            <a:r>
              <a:rPr kumimoji="0" lang="el-GR" altLang="el-GR" sz="1800" b="0" i="0" u="none" strike="noStrike" cap="none" normalizeH="0" baseline="0" dirty="0" smtClean="0">
                <a:ln>
                  <a:noFill/>
                </a:ln>
                <a:solidFill>
                  <a:schemeClr val="tx1"/>
                </a:solidFill>
                <a:effectLst/>
                <a:latin typeface="+mn-lt"/>
                <a:ea typeface="Times New Roman" panose="02020603050405020304" pitchFamily="18" charset="0"/>
              </a:rPr>
              <a:t>κώδικα αρχής και τέλους της σελίδας.</a:t>
            </a:r>
            <a:endParaRPr kumimoji="0" lang="el-GR" altLang="el-GR" sz="1800" b="0" i="0" u="none" strike="noStrike" cap="none" normalizeH="0" baseline="0" dirty="0" smtClean="0">
              <a:ln>
                <a:noFill/>
              </a:ln>
              <a:solidFill>
                <a:schemeClr val="tx1"/>
              </a:solidFill>
              <a:effectLst/>
              <a:latin typeface="+mn-lt"/>
            </a:endParaRPr>
          </a:p>
        </p:txBody>
      </p:sp>
      <p:grpSp>
        <p:nvGrpSpPr>
          <p:cNvPr id="6" name="Ομάδα 5" descr="Διάγραμμα δομημένης κατασκευής σελίδων."/>
          <p:cNvGrpSpPr/>
          <p:nvPr/>
        </p:nvGrpSpPr>
        <p:grpSpPr>
          <a:xfrm>
            <a:off x="-362268" y="3212976"/>
            <a:ext cx="9049067" cy="2399884"/>
            <a:chOff x="152400" y="152400"/>
            <a:chExt cx="9868535" cy="3624197"/>
          </a:xfrm>
        </p:grpSpPr>
        <p:sp>
          <p:nvSpPr>
            <p:cNvPr id="5" name="Rectangle 41"/>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98500" algn="l"/>
                  <a:tab pos="809625" algn="l"/>
                  <a:tab pos="858838" algn="l"/>
                </a:tabLst>
                <a:defRPr>
                  <a:solidFill>
                    <a:schemeClr val="tx1"/>
                  </a:solidFill>
                  <a:latin typeface="Arial" panose="020B0604020202020204" pitchFamily="34" charset="0"/>
                </a:defRPr>
              </a:lvl1pPr>
              <a:lvl2pPr eaLnBrk="0" fontAlgn="base" hangingPunct="0">
                <a:spcBef>
                  <a:spcPct val="0"/>
                </a:spcBef>
                <a:spcAft>
                  <a:spcPct val="0"/>
                </a:spcAft>
                <a:tabLst>
                  <a:tab pos="698500" algn="l"/>
                  <a:tab pos="809625" algn="l"/>
                  <a:tab pos="858838" algn="l"/>
                </a:tabLst>
                <a:defRPr>
                  <a:solidFill>
                    <a:schemeClr val="tx1"/>
                  </a:solidFill>
                  <a:latin typeface="Arial" panose="020B0604020202020204" pitchFamily="34" charset="0"/>
                </a:defRPr>
              </a:lvl2pPr>
              <a:lvl3pPr eaLnBrk="0" fontAlgn="base" hangingPunct="0">
                <a:spcBef>
                  <a:spcPct val="0"/>
                </a:spcBef>
                <a:spcAft>
                  <a:spcPct val="0"/>
                </a:spcAft>
                <a:tabLst>
                  <a:tab pos="698500" algn="l"/>
                  <a:tab pos="809625" algn="l"/>
                  <a:tab pos="858838" algn="l"/>
                </a:tabLst>
                <a:defRPr>
                  <a:solidFill>
                    <a:schemeClr val="tx1"/>
                  </a:solidFill>
                  <a:latin typeface="Arial" panose="020B0604020202020204" pitchFamily="34" charset="0"/>
                </a:defRPr>
              </a:lvl3pPr>
              <a:lvl4pPr eaLnBrk="0" fontAlgn="base" hangingPunct="0">
                <a:spcBef>
                  <a:spcPct val="0"/>
                </a:spcBef>
                <a:spcAft>
                  <a:spcPct val="0"/>
                </a:spcAft>
                <a:tabLst>
                  <a:tab pos="698500" algn="l"/>
                  <a:tab pos="809625" algn="l"/>
                  <a:tab pos="858838" algn="l"/>
                </a:tabLst>
                <a:defRPr>
                  <a:solidFill>
                    <a:schemeClr val="tx1"/>
                  </a:solidFill>
                  <a:latin typeface="Arial" panose="020B0604020202020204" pitchFamily="34" charset="0"/>
                </a:defRPr>
              </a:lvl4pPr>
              <a:lvl5pPr eaLnBrk="0" fontAlgn="base" hangingPunct="0">
                <a:spcBef>
                  <a:spcPct val="0"/>
                </a:spcBef>
                <a:spcAft>
                  <a:spcPct val="0"/>
                </a:spcAft>
                <a:tabLst>
                  <a:tab pos="698500" algn="l"/>
                  <a:tab pos="809625" algn="l"/>
                  <a:tab pos="858838" algn="l"/>
                </a:tabLst>
                <a:defRPr>
                  <a:solidFill>
                    <a:schemeClr val="tx1"/>
                  </a:solidFill>
                  <a:latin typeface="Arial" panose="020B0604020202020204" pitchFamily="34" charset="0"/>
                </a:defRPr>
              </a:lvl5pPr>
              <a:lvl6pPr eaLnBrk="0" fontAlgn="base" hangingPunct="0">
                <a:spcBef>
                  <a:spcPct val="0"/>
                </a:spcBef>
                <a:spcAft>
                  <a:spcPct val="0"/>
                </a:spcAft>
                <a:tabLst>
                  <a:tab pos="698500" algn="l"/>
                  <a:tab pos="809625" algn="l"/>
                  <a:tab pos="858838" algn="l"/>
                </a:tabLst>
                <a:defRPr>
                  <a:solidFill>
                    <a:schemeClr val="tx1"/>
                  </a:solidFill>
                  <a:latin typeface="Arial" panose="020B0604020202020204" pitchFamily="34" charset="0"/>
                </a:defRPr>
              </a:lvl6pPr>
              <a:lvl7pPr eaLnBrk="0" fontAlgn="base" hangingPunct="0">
                <a:spcBef>
                  <a:spcPct val="0"/>
                </a:spcBef>
                <a:spcAft>
                  <a:spcPct val="0"/>
                </a:spcAft>
                <a:tabLst>
                  <a:tab pos="698500" algn="l"/>
                  <a:tab pos="809625" algn="l"/>
                  <a:tab pos="858838" algn="l"/>
                </a:tabLst>
                <a:defRPr>
                  <a:solidFill>
                    <a:schemeClr val="tx1"/>
                  </a:solidFill>
                  <a:latin typeface="Arial" panose="020B0604020202020204" pitchFamily="34" charset="0"/>
                </a:defRPr>
              </a:lvl7pPr>
              <a:lvl8pPr eaLnBrk="0" fontAlgn="base" hangingPunct="0">
                <a:spcBef>
                  <a:spcPct val="0"/>
                </a:spcBef>
                <a:spcAft>
                  <a:spcPct val="0"/>
                </a:spcAft>
                <a:tabLst>
                  <a:tab pos="698500" algn="l"/>
                  <a:tab pos="809625" algn="l"/>
                  <a:tab pos="858838" algn="l"/>
                </a:tabLst>
                <a:defRPr>
                  <a:solidFill>
                    <a:schemeClr val="tx1"/>
                  </a:solidFill>
                  <a:latin typeface="Arial" panose="020B0604020202020204" pitchFamily="34" charset="0"/>
                </a:defRPr>
              </a:lvl8pPr>
              <a:lvl9pPr eaLnBrk="0" fontAlgn="base" hangingPunct="0">
                <a:spcBef>
                  <a:spcPct val="0"/>
                </a:spcBef>
                <a:spcAft>
                  <a:spcPct val="0"/>
                </a:spcAft>
                <a:tabLst>
                  <a:tab pos="698500" algn="l"/>
                  <a:tab pos="809625" algn="l"/>
                  <a:tab pos="8588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98500" algn="l"/>
                  <a:tab pos="809625" algn="l"/>
                  <a:tab pos="858838" algn="l"/>
                </a:tabLst>
              </a:pPr>
              <a:endParaRPr kumimoji="0" lang="el-GR" altLang="el-GR" sz="1800" b="0" i="0" u="none" strike="noStrike" cap="none" normalizeH="0" baseline="0" smtClean="0">
                <a:ln>
                  <a:noFill/>
                </a:ln>
                <a:solidFill>
                  <a:schemeClr val="tx1"/>
                </a:solidFill>
                <a:effectLst/>
                <a:latin typeface="Arial" panose="020B0604020202020204" pitchFamily="34" charset="0"/>
              </a:endParaRPr>
            </a:p>
          </p:txBody>
        </p:sp>
        <p:grpSp>
          <p:nvGrpSpPr>
            <p:cNvPr id="29" name="Canvas 8"/>
            <p:cNvGrpSpPr/>
            <p:nvPr/>
          </p:nvGrpSpPr>
          <p:grpSpPr>
            <a:xfrm>
              <a:off x="152400" y="152400"/>
              <a:ext cx="9868535" cy="3624197"/>
              <a:chOff x="0" y="0"/>
              <a:chExt cx="9868535" cy="3624197"/>
            </a:xfrm>
          </p:grpSpPr>
          <p:sp>
            <p:nvSpPr>
              <p:cNvPr id="30" name="Ορθογώνιο 29"/>
              <p:cNvSpPr/>
              <p:nvPr/>
            </p:nvSpPr>
            <p:spPr>
              <a:xfrm>
                <a:off x="0" y="0"/>
                <a:ext cx="9868535" cy="3562350"/>
              </a:xfrm>
              <a:prstGeom prst="rect">
                <a:avLst/>
              </a:prstGeom>
            </p:spPr>
          </p:sp>
          <p:grpSp>
            <p:nvGrpSpPr>
              <p:cNvPr id="31" name="Group 14"/>
              <p:cNvGrpSpPr/>
              <p:nvPr/>
            </p:nvGrpSpPr>
            <p:grpSpPr>
              <a:xfrm>
                <a:off x="862648" y="409209"/>
                <a:ext cx="2199735" cy="2690300"/>
                <a:chOff x="854015" y="232913"/>
                <a:chExt cx="2199735" cy="2665562"/>
              </a:xfrm>
            </p:grpSpPr>
            <p:sp>
              <p:nvSpPr>
                <p:cNvPr id="42" name="Rectangle 9"/>
                <p:cNvSpPr/>
                <p:nvPr/>
              </p:nvSpPr>
              <p:spPr>
                <a:xfrm>
                  <a:off x="854015" y="232913"/>
                  <a:ext cx="2199735" cy="2665562"/>
                </a:xfrm>
                <a:prstGeom prst="rect">
                  <a:avLst/>
                </a:prstGeom>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43" name="Rectangle 10"/>
                <p:cNvSpPr/>
                <p:nvPr/>
              </p:nvSpPr>
              <p:spPr>
                <a:xfrm>
                  <a:off x="914401" y="319176"/>
                  <a:ext cx="2070340" cy="414069"/>
                </a:xfrm>
                <a:prstGeom prst="rect">
                  <a:avLst/>
                </a:prstGeom>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44" name="Rectangle 11"/>
                <p:cNvSpPr/>
                <p:nvPr/>
              </p:nvSpPr>
              <p:spPr>
                <a:xfrm>
                  <a:off x="914401" y="2562045"/>
                  <a:ext cx="2070340" cy="267419"/>
                </a:xfrm>
                <a:prstGeom prst="rect">
                  <a:avLst/>
                </a:prstGeom>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45" name="Rectangle 12"/>
                <p:cNvSpPr/>
                <p:nvPr/>
              </p:nvSpPr>
              <p:spPr>
                <a:xfrm>
                  <a:off x="914401" y="802257"/>
                  <a:ext cx="483079" cy="1682150"/>
                </a:xfrm>
                <a:prstGeom prst="rect">
                  <a:avLst/>
                </a:prstGeom>
                <a:solidFill>
                  <a:schemeClr val="accent3">
                    <a:lumMod val="40000"/>
                    <a:lumOff val="60000"/>
                  </a:schemeClr>
                </a:solidFill>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46" name="Rectangle 13"/>
                <p:cNvSpPr/>
                <p:nvPr/>
              </p:nvSpPr>
              <p:spPr>
                <a:xfrm>
                  <a:off x="1457865" y="802257"/>
                  <a:ext cx="1526876" cy="1682150"/>
                </a:xfrm>
                <a:prstGeom prst="rect">
                  <a:avLst/>
                </a:prstGeom>
                <a:solidFill>
                  <a:schemeClr val="accent4">
                    <a:lumMod val="40000"/>
                    <a:lumOff val="60000"/>
                  </a:schemeClr>
                </a:solidFill>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grpSp>
          <p:sp>
            <p:nvSpPr>
              <p:cNvPr id="32" name="Text Box 15"/>
              <p:cNvSpPr txBox="1"/>
              <p:nvPr/>
            </p:nvSpPr>
            <p:spPr>
              <a:xfrm>
                <a:off x="4009928" y="69606"/>
                <a:ext cx="3995330" cy="355459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200"/>
                  </a:spcAft>
                  <a:tabLst>
                    <a:tab pos="226695" algn="l"/>
                    <a:tab pos="457200" algn="l"/>
                    <a:tab pos="683895" algn="l"/>
                    <a:tab pos="914400" algn="l"/>
                    <a:tab pos="1141095" algn="l"/>
                    <a:tab pos="1368425" algn="l"/>
                    <a:tab pos="1584325" algn="l"/>
                    <a:tab pos="2052320" algn="l"/>
                  </a:tabLst>
                </a:pPr>
                <a:r>
                  <a:rPr lang="en-US" sz="1000" b="1" spc="-150" dirty="0">
                    <a:effectLst/>
                    <a:latin typeface="Courier New" panose="02070309020205020404" pitchFamily="49" charset="0"/>
                    <a:ea typeface="Times New Roman" panose="02020603050405020304" pitchFamily="18" charset="0"/>
                    <a:cs typeface="Times New Roman" panose="02020603050405020304" pitchFamily="18" charset="0"/>
                  </a:rPr>
                  <a:t>&lt;html&gt;</a:t>
                </a:r>
                <a:endParaRPr lang="el-GR" sz="1000" b="1" spc="-15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just">
                  <a:spcAft>
                    <a:spcPts val="200"/>
                  </a:spcAft>
                  <a:tabLst>
                    <a:tab pos="226695" algn="l"/>
                    <a:tab pos="457200" algn="l"/>
                    <a:tab pos="683895" algn="l"/>
                    <a:tab pos="914400" algn="l"/>
                    <a:tab pos="1141095" algn="l"/>
                    <a:tab pos="1368425" algn="l"/>
                    <a:tab pos="1584325" algn="l"/>
                    <a:tab pos="2052320" algn="l"/>
                  </a:tabLst>
                </a:pPr>
                <a:r>
                  <a:rPr lang="en-US" sz="1000" b="1" spc="-150" dirty="0">
                    <a:effectLst/>
                    <a:latin typeface="Courier New" panose="02070309020205020404" pitchFamily="49" charset="0"/>
                    <a:ea typeface="Times New Roman" panose="02020603050405020304" pitchFamily="18" charset="0"/>
                    <a:cs typeface="Times New Roman" panose="02020603050405020304" pitchFamily="18" charset="0"/>
                  </a:rPr>
                  <a:t>	&lt;head&gt;</a:t>
                </a:r>
                <a:endParaRPr lang="el-GR" sz="1000" b="1" spc="-15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just">
                  <a:spcAft>
                    <a:spcPts val="200"/>
                  </a:spcAft>
                  <a:tabLst>
                    <a:tab pos="226695" algn="l"/>
                    <a:tab pos="457200" algn="l"/>
                    <a:tab pos="683895" algn="l"/>
                    <a:tab pos="914400" algn="l"/>
                    <a:tab pos="1141095" algn="l"/>
                    <a:tab pos="1368425" algn="l"/>
                    <a:tab pos="1584325" algn="l"/>
                    <a:tab pos="2052320" algn="l"/>
                  </a:tabLst>
                </a:pPr>
                <a:r>
                  <a:rPr lang="en-US" sz="1000" b="1" spc="-150" dirty="0">
                    <a:effectLst/>
                    <a:latin typeface="Courier New" panose="02070309020205020404" pitchFamily="49" charset="0"/>
                    <a:ea typeface="Times New Roman" panose="02020603050405020304" pitchFamily="18" charset="0"/>
                    <a:cs typeface="Times New Roman" panose="02020603050405020304" pitchFamily="18" charset="0"/>
                  </a:rPr>
                  <a:t>		&lt;link </a:t>
                </a:r>
                <a:r>
                  <a:rPr lang="en-US" sz="1000" b="1" spc="-150" dirty="0" err="1">
                    <a:effectLst/>
                    <a:latin typeface="Courier New" panose="02070309020205020404" pitchFamily="49" charset="0"/>
                    <a:ea typeface="Times New Roman" panose="02020603050405020304" pitchFamily="18" charset="0"/>
                    <a:cs typeface="Times New Roman" panose="02020603050405020304" pitchFamily="18" charset="0"/>
                  </a:rPr>
                  <a:t>href</a:t>
                </a:r>
                <a:r>
                  <a:rPr lang="en-US" sz="1000" b="1" spc="-150" dirty="0">
                    <a:effectLst/>
                    <a:latin typeface="Courier New" panose="02070309020205020404" pitchFamily="49" charset="0"/>
                    <a:ea typeface="Times New Roman" panose="02020603050405020304" pitchFamily="18" charset="0"/>
                    <a:cs typeface="Times New Roman" panose="02020603050405020304" pitchFamily="18" charset="0"/>
                  </a:rPr>
                  <a:t>="my.css" ..... /&gt;</a:t>
                </a:r>
                <a:endParaRPr lang="el-GR" sz="1000" b="1" spc="-15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just">
                  <a:spcAft>
                    <a:spcPts val="200"/>
                  </a:spcAft>
                  <a:tabLst>
                    <a:tab pos="226695" algn="l"/>
                    <a:tab pos="457200" algn="l"/>
                    <a:tab pos="683895" algn="l"/>
                    <a:tab pos="914400" algn="l"/>
                    <a:tab pos="1141095" algn="l"/>
                    <a:tab pos="1368425" algn="l"/>
                    <a:tab pos="1584325" algn="l"/>
                    <a:tab pos="2052320" algn="l"/>
                  </a:tabLst>
                </a:pPr>
                <a:r>
                  <a:rPr lang="en-US" sz="1000" b="1" spc="-150" dirty="0">
                    <a:effectLst/>
                    <a:latin typeface="Courier New" panose="02070309020205020404" pitchFamily="49" charset="0"/>
                    <a:ea typeface="Times New Roman" panose="02020603050405020304" pitchFamily="18" charset="0"/>
                    <a:cs typeface="Times New Roman" panose="02020603050405020304" pitchFamily="18" charset="0"/>
                  </a:rPr>
                  <a:t>	&lt;/head&gt;</a:t>
                </a:r>
                <a:endParaRPr lang="el-GR" sz="1000" b="1" spc="-15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just">
                  <a:spcAft>
                    <a:spcPts val="200"/>
                  </a:spcAft>
                  <a:tabLst>
                    <a:tab pos="226695" algn="l"/>
                    <a:tab pos="457200" algn="l"/>
                    <a:tab pos="683895" algn="l"/>
                    <a:tab pos="914400" algn="l"/>
                    <a:tab pos="1141095" algn="l"/>
                    <a:tab pos="1368425" algn="l"/>
                    <a:tab pos="1584325" algn="l"/>
                    <a:tab pos="2052320" algn="l"/>
                  </a:tabLst>
                </a:pPr>
                <a:r>
                  <a:rPr lang="en-US" sz="1000" b="1" spc="-150" dirty="0">
                    <a:effectLst/>
                    <a:latin typeface="Courier New" panose="02070309020205020404" pitchFamily="49" charset="0"/>
                    <a:ea typeface="Times New Roman" panose="02020603050405020304" pitchFamily="18" charset="0"/>
                    <a:cs typeface="Times New Roman" panose="02020603050405020304" pitchFamily="18" charset="0"/>
                  </a:rPr>
                  <a:t>	&lt;body&gt;</a:t>
                </a:r>
                <a:endParaRPr lang="el-GR" sz="1000" b="1" spc="-15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just">
                  <a:spcAft>
                    <a:spcPts val="200"/>
                  </a:spcAft>
                  <a:tabLst>
                    <a:tab pos="226695" algn="l"/>
                    <a:tab pos="457200" algn="l"/>
                    <a:tab pos="683895" algn="l"/>
                    <a:tab pos="914400" algn="l"/>
                    <a:tab pos="1141095" algn="l"/>
                    <a:tab pos="1368425" algn="l"/>
                    <a:tab pos="1584325" algn="l"/>
                    <a:tab pos="2052320" algn="l"/>
                  </a:tabLst>
                </a:pPr>
                <a:r>
                  <a:rPr lang="en-US" sz="1000" b="1" spc="-150" dirty="0">
                    <a:effectLst/>
                    <a:latin typeface="Courier New" panose="02070309020205020404" pitchFamily="49" charset="0"/>
                    <a:ea typeface="Times New Roman" panose="02020603050405020304" pitchFamily="18" charset="0"/>
                    <a:cs typeface="Times New Roman" panose="02020603050405020304" pitchFamily="18" charset="0"/>
                  </a:rPr>
                  <a:t>		&lt;div id="container"&gt;</a:t>
                </a:r>
                <a:endParaRPr lang="el-GR" sz="1000" b="1" spc="-15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just">
                  <a:spcAft>
                    <a:spcPts val="200"/>
                  </a:spcAft>
                  <a:tabLst>
                    <a:tab pos="226695" algn="l"/>
                    <a:tab pos="457200" algn="l"/>
                    <a:tab pos="683895" algn="l"/>
                    <a:tab pos="914400" algn="l"/>
                    <a:tab pos="1141095" algn="l"/>
                    <a:tab pos="1368425" algn="l"/>
                    <a:tab pos="1584325" algn="l"/>
                    <a:tab pos="2052320" algn="l"/>
                  </a:tabLst>
                </a:pPr>
                <a:r>
                  <a:rPr lang="en-US" sz="1000" b="1" spc="-150" dirty="0">
                    <a:effectLst/>
                    <a:latin typeface="Courier New" panose="02070309020205020404" pitchFamily="49" charset="0"/>
                    <a:ea typeface="Times New Roman" panose="02020603050405020304" pitchFamily="18" charset="0"/>
                    <a:cs typeface="Times New Roman" panose="02020603050405020304" pitchFamily="18" charset="0"/>
                  </a:rPr>
                  <a:t>			&lt;div id="header"&gt; ... &lt;/div&gt;</a:t>
                </a:r>
                <a:endParaRPr lang="el-GR" sz="1000" b="1" spc="-15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just">
                  <a:spcAft>
                    <a:spcPts val="200"/>
                  </a:spcAft>
                  <a:tabLst>
                    <a:tab pos="226695" algn="l"/>
                    <a:tab pos="457200" algn="l"/>
                    <a:tab pos="683895" algn="l"/>
                    <a:tab pos="914400" algn="l"/>
                    <a:tab pos="1141095" algn="l"/>
                    <a:tab pos="1368425" algn="l"/>
                    <a:tab pos="1584325" algn="l"/>
                    <a:tab pos="2052320" algn="l"/>
                  </a:tabLst>
                </a:pPr>
                <a:r>
                  <a:rPr lang="en-US" sz="1000" b="1" spc="-150" dirty="0">
                    <a:effectLst/>
                    <a:latin typeface="Courier New" panose="02070309020205020404" pitchFamily="49" charset="0"/>
                    <a:ea typeface="Times New Roman" panose="02020603050405020304" pitchFamily="18" charset="0"/>
                    <a:cs typeface="Times New Roman" panose="02020603050405020304" pitchFamily="18" charset="0"/>
                  </a:rPr>
                  <a:t>			&lt;div id="sidebar"&gt; ... &lt;/div&gt;</a:t>
                </a:r>
                <a:endParaRPr lang="el-GR" sz="1000" b="1" spc="-15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just">
                  <a:spcAft>
                    <a:spcPts val="200"/>
                  </a:spcAft>
                  <a:tabLst>
                    <a:tab pos="226695" algn="l"/>
                    <a:tab pos="457200" algn="l"/>
                    <a:tab pos="683895" algn="l"/>
                    <a:tab pos="914400" algn="l"/>
                    <a:tab pos="1141095" algn="l"/>
                    <a:tab pos="1368425" algn="l"/>
                    <a:tab pos="1584325" algn="l"/>
                    <a:tab pos="2052320" algn="l"/>
                  </a:tabLst>
                </a:pPr>
                <a:r>
                  <a:rPr lang="en-US" sz="1000" b="1" spc="-150" dirty="0">
                    <a:effectLst/>
                    <a:latin typeface="Courier New" panose="02070309020205020404" pitchFamily="49" charset="0"/>
                    <a:ea typeface="Times New Roman" panose="02020603050405020304" pitchFamily="18" charset="0"/>
                    <a:cs typeface="Times New Roman" panose="02020603050405020304" pitchFamily="18" charset="0"/>
                  </a:rPr>
                  <a:t>			&lt;div id="main"&gt; ... &lt;/div&gt;</a:t>
                </a:r>
                <a:endParaRPr lang="el-GR" sz="1000" b="1" spc="-15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just">
                  <a:spcAft>
                    <a:spcPts val="200"/>
                  </a:spcAft>
                  <a:tabLst>
                    <a:tab pos="226695" algn="l"/>
                    <a:tab pos="457200" algn="l"/>
                    <a:tab pos="683895" algn="l"/>
                    <a:tab pos="914400" algn="l"/>
                    <a:tab pos="1141095" algn="l"/>
                    <a:tab pos="1368425" algn="l"/>
                    <a:tab pos="1584325" algn="l"/>
                    <a:tab pos="2052320" algn="l"/>
                  </a:tabLst>
                </a:pPr>
                <a:r>
                  <a:rPr lang="en-US" sz="1000" b="1" spc="-150" dirty="0">
                    <a:effectLst/>
                    <a:latin typeface="Courier New" panose="02070309020205020404" pitchFamily="49" charset="0"/>
                    <a:ea typeface="Times New Roman" panose="02020603050405020304" pitchFamily="18" charset="0"/>
                    <a:cs typeface="Times New Roman" panose="02020603050405020304" pitchFamily="18" charset="0"/>
                  </a:rPr>
                  <a:t>			&lt;div id="footer"&gt; ... &lt;/div&gt;</a:t>
                </a:r>
                <a:endParaRPr lang="el-GR" sz="1000" b="1" spc="-15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just">
                  <a:spcAft>
                    <a:spcPts val="200"/>
                  </a:spcAft>
                  <a:tabLst>
                    <a:tab pos="226695" algn="l"/>
                    <a:tab pos="457200" algn="l"/>
                    <a:tab pos="683895" algn="l"/>
                    <a:tab pos="914400" algn="l"/>
                    <a:tab pos="1141095" algn="l"/>
                    <a:tab pos="1368425" algn="l"/>
                    <a:tab pos="1584325" algn="l"/>
                    <a:tab pos="2052320" algn="l"/>
                  </a:tabLst>
                </a:pPr>
                <a:r>
                  <a:rPr lang="en-US" sz="1000" b="1" spc="-150" dirty="0">
                    <a:effectLst/>
                    <a:latin typeface="Courier New" panose="02070309020205020404" pitchFamily="49" charset="0"/>
                    <a:ea typeface="Times New Roman" panose="02020603050405020304" pitchFamily="18" charset="0"/>
                    <a:cs typeface="Times New Roman" panose="02020603050405020304" pitchFamily="18" charset="0"/>
                  </a:rPr>
                  <a:t>		&lt;/div&gt;</a:t>
                </a:r>
                <a:endParaRPr lang="el-GR" sz="1000" b="1" spc="-15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just">
                  <a:spcAft>
                    <a:spcPts val="200"/>
                  </a:spcAft>
                  <a:tabLst>
                    <a:tab pos="226695" algn="l"/>
                    <a:tab pos="457200" algn="l"/>
                    <a:tab pos="683895" algn="l"/>
                    <a:tab pos="914400" algn="l"/>
                    <a:tab pos="1141095" algn="l"/>
                    <a:tab pos="1368425" algn="l"/>
                    <a:tab pos="1584325" algn="l"/>
                    <a:tab pos="2052320" algn="l"/>
                  </a:tabLst>
                </a:pPr>
                <a:r>
                  <a:rPr lang="en-US" sz="1000" b="1" spc="-150" dirty="0">
                    <a:effectLst/>
                    <a:latin typeface="Courier New" panose="02070309020205020404" pitchFamily="49" charset="0"/>
                    <a:ea typeface="Times New Roman" panose="02020603050405020304" pitchFamily="18" charset="0"/>
                    <a:cs typeface="Times New Roman" panose="02020603050405020304" pitchFamily="18" charset="0"/>
                  </a:rPr>
                  <a:t>	&lt;/body&gt;</a:t>
                </a:r>
                <a:endParaRPr lang="el-GR" sz="1000" b="1" spc="-15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just">
                  <a:spcAft>
                    <a:spcPts val="200"/>
                  </a:spcAft>
                  <a:tabLst>
                    <a:tab pos="226695" algn="l"/>
                    <a:tab pos="457200" algn="l"/>
                    <a:tab pos="683895" algn="l"/>
                    <a:tab pos="914400" algn="l"/>
                    <a:tab pos="1141095" algn="l"/>
                    <a:tab pos="1368425" algn="l"/>
                    <a:tab pos="1584325" algn="l"/>
                    <a:tab pos="2052320" algn="l"/>
                  </a:tabLst>
                </a:pPr>
                <a:r>
                  <a:rPr lang="en-US" sz="1000" b="1" spc="-150" dirty="0">
                    <a:effectLst/>
                    <a:latin typeface="Courier New" panose="02070309020205020404" pitchFamily="49" charset="0"/>
                    <a:ea typeface="Times New Roman" panose="02020603050405020304" pitchFamily="18" charset="0"/>
                    <a:cs typeface="Times New Roman" panose="02020603050405020304" pitchFamily="18" charset="0"/>
                  </a:rPr>
                  <a:t>&lt;/html&gt;</a:t>
                </a:r>
                <a:endParaRPr lang="el-GR" sz="1000" b="1" spc="-15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33" name="Freeform 21"/>
              <p:cNvSpPr/>
              <p:nvPr/>
            </p:nvSpPr>
            <p:spPr>
              <a:xfrm>
                <a:off x="552091" y="235074"/>
                <a:ext cx="2794958" cy="713931"/>
              </a:xfrm>
              <a:custGeom>
                <a:avLst/>
                <a:gdLst>
                  <a:gd name="connsiteX0" fmla="*/ 0 w 2794958"/>
                  <a:gd name="connsiteY0" fmla="*/ 0 h 707366"/>
                  <a:gd name="connsiteX1" fmla="*/ 0 w 2794958"/>
                  <a:gd name="connsiteY1" fmla="*/ 707366 h 707366"/>
                  <a:gd name="connsiteX2" fmla="*/ 2794958 w 2794958"/>
                  <a:gd name="connsiteY2" fmla="*/ 707366 h 707366"/>
                  <a:gd name="connsiteX3" fmla="*/ 2794958 w 2794958"/>
                  <a:gd name="connsiteY3" fmla="*/ 0 h 707366"/>
                </a:gdLst>
                <a:ahLst/>
                <a:cxnLst>
                  <a:cxn ang="0">
                    <a:pos x="connsiteX0" y="connsiteY0"/>
                  </a:cxn>
                  <a:cxn ang="0">
                    <a:pos x="connsiteX1" y="connsiteY1"/>
                  </a:cxn>
                  <a:cxn ang="0">
                    <a:pos x="connsiteX2" y="connsiteY2"/>
                  </a:cxn>
                  <a:cxn ang="0">
                    <a:pos x="connsiteX3" y="connsiteY3"/>
                  </a:cxn>
                </a:cxnLst>
                <a:rect l="l" t="t" r="r" b="b"/>
                <a:pathLst>
                  <a:path w="2794958" h="707366">
                    <a:moveTo>
                      <a:pt x="0" y="0"/>
                    </a:moveTo>
                    <a:lnTo>
                      <a:pt x="0" y="707366"/>
                    </a:lnTo>
                    <a:lnTo>
                      <a:pt x="2794958" y="707366"/>
                    </a:lnTo>
                    <a:lnTo>
                      <a:pt x="2794958" y="0"/>
                    </a:lnTo>
                  </a:path>
                </a:pathLst>
              </a:custGeom>
              <a:solidFill>
                <a:schemeClr val="accent5">
                  <a:lumMod val="40000"/>
                  <a:lumOff val="60000"/>
                  <a:alpha val="50000"/>
                </a:schemeClr>
              </a:solid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34" name="Freeform 22"/>
              <p:cNvSpPr/>
              <p:nvPr/>
            </p:nvSpPr>
            <p:spPr>
              <a:xfrm flipV="1">
                <a:off x="552065" y="2716092"/>
                <a:ext cx="2794958" cy="662020"/>
              </a:xfrm>
              <a:custGeom>
                <a:avLst/>
                <a:gdLst>
                  <a:gd name="connsiteX0" fmla="*/ 0 w 2794958"/>
                  <a:gd name="connsiteY0" fmla="*/ 0 h 707366"/>
                  <a:gd name="connsiteX1" fmla="*/ 0 w 2794958"/>
                  <a:gd name="connsiteY1" fmla="*/ 707366 h 707366"/>
                  <a:gd name="connsiteX2" fmla="*/ 2794958 w 2794958"/>
                  <a:gd name="connsiteY2" fmla="*/ 707366 h 707366"/>
                  <a:gd name="connsiteX3" fmla="*/ 2794958 w 2794958"/>
                  <a:gd name="connsiteY3" fmla="*/ 0 h 707366"/>
                </a:gdLst>
                <a:ahLst/>
                <a:cxnLst>
                  <a:cxn ang="0">
                    <a:pos x="connsiteX0" y="connsiteY0"/>
                  </a:cxn>
                  <a:cxn ang="0">
                    <a:pos x="connsiteX1" y="connsiteY1"/>
                  </a:cxn>
                  <a:cxn ang="0">
                    <a:pos x="connsiteX2" y="connsiteY2"/>
                  </a:cxn>
                  <a:cxn ang="0">
                    <a:pos x="connsiteX3" y="connsiteY3"/>
                  </a:cxn>
                </a:cxnLst>
                <a:rect l="l" t="t" r="r" b="b"/>
                <a:pathLst>
                  <a:path w="2794958" h="707366">
                    <a:moveTo>
                      <a:pt x="0" y="0"/>
                    </a:moveTo>
                    <a:lnTo>
                      <a:pt x="0" y="707366"/>
                    </a:lnTo>
                    <a:lnTo>
                      <a:pt x="2794958" y="707366"/>
                    </a:lnTo>
                    <a:lnTo>
                      <a:pt x="2794958" y="0"/>
                    </a:lnTo>
                  </a:path>
                </a:pathLst>
              </a:custGeom>
              <a:solidFill>
                <a:schemeClr val="accent2">
                  <a:lumMod val="40000"/>
                  <a:lumOff val="60000"/>
                  <a:alpha val="50000"/>
                </a:schemeClr>
              </a:solid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35" name="Left Brace 24"/>
              <p:cNvSpPr/>
              <p:nvPr/>
            </p:nvSpPr>
            <p:spPr>
              <a:xfrm>
                <a:off x="3683481" y="139296"/>
                <a:ext cx="275860" cy="1863185"/>
              </a:xfrm>
              <a:prstGeom prst="leftBrac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36" name="Left Brace 25"/>
              <p:cNvSpPr/>
              <p:nvPr/>
            </p:nvSpPr>
            <p:spPr>
              <a:xfrm>
                <a:off x="3682909" y="2576954"/>
                <a:ext cx="275860" cy="853397"/>
              </a:xfrm>
              <a:prstGeom prst="leftBrac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cxnSp>
            <p:nvCxnSpPr>
              <p:cNvPr id="37" name="Straight Arrow Connector 26"/>
              <p:cNvCxnSpPr>
                <a:stCxn id="35" idx="1"/>
                <a:endCxn id="33" idx="2"/>
              </p:cNvCxnSpPr>
              <p:nvPr/>
            </p:nvCxnSpPr>
            <p:spPr>
              <a:xfrm flipH="1" flipV="1">
                <a:off x="3347049" y="949005"/>
                <a:ext cx="336432" cy="121883"/>
              </a:xfrm>
              <a:prstGeom prst="straightConnector1">
                <a:avLst/>
              </a:prstGeom>
              <a:ln w="19050">
                <a:solidFill>
                  <a:schemeClr val="tx1">
                    <a:lumMod val="95000"/>
                    <a:lumOff val="5000"/>
                  </a:schemeClr>
                </a:solidFill>
                <a:tailEnd type="arrow"/>
              </a:ln>
            </p:spPr>
            <p:style>
              <a:lnRef idx="1">
                <a:schemeClr val="dk1"/>
              </a:lnRef>
              <a:fillRef idx="0">
                <a:schemeClr val="dk1"/>
              </a:fillRef>
              <a:effectRef idx="0">
                <a:schemeClr val="dk1"/>
              </a:effectRef>
              <a:fontRef idx="minor">
                <a:schemeClr val="tx1"/>
              </a:fontRef>
            </p:style>
          </p:cxnSp>
          <p:cxnSp>
            <p:nvCxnSpPr>
              <p:cNvPr id="38" name="Straight Arrow Connector 27"/>
              <p:cNvCxnSpPr>
                <a:stCxn id="36" idx="1"/>
              </p:cNvCxnSpPr>
              <p:nvPr/>
            </p:nvCxnSpPr>
            <p:spPr>
              <a:xfrm flipH="1">
                <a:off x="3346689" y="3003653"/>
                <a:ext cx="336220" cy="25643"/>
              </a:xfrm>
              <a:prstGeom prst="straightConnector1">
                <a:avLst/>
              </a:prstGeom>
              <a:ln w="19050">
                <a:solidFill>
                  <a:schemeClr val="tx1">
                    <a:lumMod val="95000"/>
                    <a:lumOff val="5000"/>
                  </a:schemeClr>
                </a:solidFill>
                <a:tailEnd type="arrow"/>
              </a:ln>
            </p:spPr>
            <p:style>
              <a:lnRef idx="1">
                <a:schemeClr val="dk1"/>
              </a:lnRef>
              <a:fillRef idx="0">
                <a:schemeClr val="dk1"/>
              </a:fillRef>
              <a:effectRef idx="0">
                <a:schemeClr val="dk1"/>
              </a:effectRef>
              <a:fontRef idx="minor">
                <a:schemeClr val="tx1"/>
              </a:fontRef>
            </p:style>
          </p:cxnSp>
          <p:cxnSp>
            <p:nvCxnSpPr>
              <p:cNvPr id="39" name="Straight Arrow Connector 29"/>
              <p:cNvCxnSpPr/>
              <p:nvPr/>
            </p:nvCxnSpPr>
            <p:spPr>
              <a:xfrm flipH="1" flipV="1">
                <a:off x="1242205" y="1314677"/>
                <a:ext cx="2767953" cy="809493"/>
              </a:xfrm>
              <a:prstGeom prst="straightConnector1">
                <a:avLst/>
              </a:prstGeom>
              <a:ln w="19050">
                <a:solidFill>
                  <a:schemeClr val="tx1">
                    <a:lumMod val="95000"/>
                    <a:lumOff val="5000"/>
                  </a:schemeClr>
                </a:solidFill>
                <a:tailEnd type="arrow"/>
              </a:ln>
            </p:spPr>
            <p:style>
              <a:lnRef idx="1">
                <a:schemeClr val="dk1"/>
              </a:lnRef>
              <a:fillRef idx="0">
                <a:schemeClr val="dk1"/>
              </a:fillRef>
              <a:effectRef idx="0">
                <a:schemeClr val="dk1"/>
              </a:effectRef>
              <a:fontRef idx="minor">
                <a:schemeClr val="tx1"/>
              </a:fontRef>
            </p:style>
          </p:cxnSp>
          <p:cxnSp>
            <p:nvCxnSpPr>
              <p:cNvPr id="40" name="Straight Arrow Connector 30"/>
              <p:cNvCxnSpPr/>
              <p:nvPr/>
            </p:nvCxnSpPr>
            <p:spPr>
              <a:xfrm flipH="1" flipV="1">
                <a:off x="2311880" y="2185325"/>
                <a:ext cx="1698090" cy="226012"/>
              </a:xfrm>
              <a:prstGeom prst="straightConnector1">
                <a:avLst/>
              </a:prstGeom>
              <a:ln w="19050">
                <a:solidFill>
                  <a:schemeClr val="tx1">
                    <a:lumMod val="95000"/>
                    <a:lumOff val="5000"/>
                  </a:schemeClr>
                </a:solidFill>
                <a:tailEnd type="arrow"/>
              </a:ln>
            </p:spPr>
            <p:style>
              <a:lnRef idx="1">
                <a:schemeClr val="dk1"/>
              </a:lnRef>
              <a:fillRef idx="0">
                <a:schemeClr val="dk1"/>
              </a:fillRef>
              <a:effectRef idx="0">
                <a:schemeClr val="dk1"/>
              </a:effectRef>
              <a:fontRef idx="minor">
                <a:schemeClr val="tx1"/>
              </a:fontRef>
            </p:style>
          </p:cxnSp>
          <p:sp>
            <p:nvSpPr>
              <p:cNvPr id="41" name="Text Box 31"/>
              <p:cNvSpPr txBox="1"/>
              <p:nvPr/>
            </p:nvSpPr>
            <p:spPr>
              <a:xfrm>
                <a:off x="8100089" y="69594"/>
                <a:ext cx="1767029" cy="355460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200"/>
                  </a:spcAft>
                  <a:tabLst>
                    <a:tab pos="226695" algn="l"/>
                    <a:tab pos="457200" algn="l"/>
                    <a:tab pos="683895" algn="l"/>
                    <a:tab pos="914400" algn="l"/>
                    <a:tab pos="1141095" algn="l"/>
                    <a:tab pos="1368425" algn="l"/>
                    <a:tab pos="1584325" algn="l"/>
                    <a:tab pos="2052320" algn="l"/>
                  </a:tabLst>
                </a:pPr>
                <a:r>
                  <a:rPr lang="en-US" sz="1200" b="1" spc="-15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l-GR" sz="1200" b="1" spc="-15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ctr">
                  <a:spcAft>
                    <a:spcPts val="200"/>
                  </a:spcAft>
                  <a:tabLst>
                    <a:tab pos="226695" algn="l"/>
                    <a:tab pos="457200" algn="l"/>
                    <a:tab pos="683895" algn="l"/>
                    <a:tab pos="914400" algn="l"/>
                    <a:tab pos="1141095" algn="l"/>
                    <a:tab pos="1368425" algn="l"/>
                    <a:tab pos="1584325" algn="l"/>
                    <a:tab pos="2052320" algn="l"/>
                  </a:tabLst>
                </a:pPr>
                <a:r>
                  <a:rPr lang="en-US" sz="1200" b="1" spc="-15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l-GR" sz="1200" b="1" spc="-15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ctr">
                  <a:spcAft>
                    <a:spcPts val="200"/>
                  </a:spcAft>
                  <a:tabLst>
                    <a:tab pos="226695" algn="l"/>
                    <a:tab pos="457200" algn="l"/>
                    <a:tab pos="683895" algn="l"/>
                    <a:tab pos="914400" algn="l"/>
                    <a:tab pos="1141095" algn="l"/>
                    <a:tab pos="1368425" algn="l"/>
                    <a:tab pos="1584325" algn="l"/>
                    <a:tab pos="2052320" algn="l"/>
                  </a:tabLst>
                </a:pPr>
                <a:r>
                  <a:rPr lang="en-US" sz="1200" b="1" spc="-150" dirty="0" err="1">
                    <a:effectLst/>
                    <a:latin typeface="Courier New" panose="02070309020205020404" pitchFamily="49" charset="0"/>
                    <a:ea typeface="Times New Roman" panose="02020603050405020304" pitchFamily="18" charset="0"/>
                    <a:cs typeface="Times New Roman" panose="02020603050405020304" pitchFamily="18" charset="0"/>
                  </a:rPr>
                  <a:t>header.php</a:t>
                </a:r>
                <a:endParaRPr lang="el-GR" sz="1200" b="1" spc="-15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ctr">
                  <a:spcAft>
                    <a:spcPts val="200"/>
                  </a:spcAft>
                  <a:tabLst>
                    <a:tab pos="226695" algn="l"/>
                    <a:tab pos="457200" algn="l"/>
                    <a:tab pos="683895" algn="l"/>
                    <a:tab pos="914400" algn="l"/>
                    <a:tab pos="1141095" algn="l"/>
                    <a:tab pos="1368425" algn="l"/>
                    <a:tab pos="1584325" algn="l"/>
                    <a:tab pos="2052320" algn="l"/>
                  </a:tabLst>
                </a:pPr>
                <a:r>
                  <a:rPr lang="en-US" sz="1200" b="1" spc="-15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l-GR" sz="1200" b="1" spc="-15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ctr">
                  <a:spcAft>
                    <a:spcPts val="200"/>
                  </a:spcAft>
                  <a:tabLst>
                    <a:tab pos="226695" algn="l"/>
                    <a:tab pos="457200" algn="l"/>
                    <a:tab pos="683895" algn="l"/>
                    <a:tab pos="914400" algn="l"/>
                    <a:tab pos="1141095" algn="l"/>
                    <a:tab pos="1368425" algn="l"/>
                    <a:tab pos="1584325" algn="l"/>
                    <a:tab pos="2052320" algn="l"/>
                  </a:tabLst>
                </a:pPr>
                <a:r>
                  <a:rPr lang="en-US" sz="1200" b="1" spc="-15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l-GR" sz="1200" b="1" spc="-15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ctr">
                  <a:spcAft>
                    <a:spcPts val="200"/>
                  </a:spcAft>
                  <a:tabLst>
                    <a:tab pos="226695" algn="l"/>
                    <a:tab pos="457200" algn="l"/>
                    <a:tab pos="683895" algn="l"/>
                    <a:tab pos="914400" algn="l"/>
                    <a:tab pos="1141095" algn="l"/>
                    <a:tab pos="1368425" algn="l"/>
                    <a:tab pos="1584325" algn="l"/>
                    <a:tab pos="2052320" algn="l"/>
                  </a:tabLst>
                </a:pPr>
                <a:r>
                  <a:rPr lang="en-US" sz="1200" b="1" spc="-15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l-GR" sz="1200" b="1" spc="-15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ctr">
                  <a:spcAft>
                    <a:spcPts val="200"/>
                  </a:spcAft>
                  <a:tabLst>
                    <a:tab pos="226695" algn="l"/>
                    <a:tab pos="457200" algn="l"/>
                    <a:tab pos="683895" algn="l"/>
                    <a:tab pos="914400" algn="l"/>
                    <a:tab pos="1141095" algn="l"/>
                    <a:tab pos="1368425" algn="l"/>
                    <a:tab pos="1584325" algn="l"/>
                    <a:tab pos="2052320" algn="l"/>
                  </a:tabLst>
                </a:pPr>
                <a:r>
                  <a:rPr lang="en-US" sz="1200" b="1" spc="-150" dirty="0" err="1">
                    <a:effectLst/>
                    <a:latin typeface="Courier New" panose="02070309020205020404" pitchFamily="49" charset="0"/>
                    <a:ea typeface="Times New Roman" panose="02020603050405020304" pitchFamily="18" charset="0"/>
                    <a:cs typeface="Times New Roman" panose="02020603050405020304" pitchFamily="18" charset="0"/>
                  </a:rPr>
                  <a:t>sidebar.php</a:t>
                </a:r>
                <a:endParaRPr lang="el-GR" sz="1200" b="1" spc="-15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ctr">
                  <a:spcAft>
                    <a:spcPts val="200"/>
                  </a:spcAft>
                  <a:tabLst>
                    <a:tab pos="226695" algn="l"/>
                    <a:tab pos="457200" algn="l"/>
                    <a:tab pos="683895" algn="l"/>
                    <a:tab pos="914400" algn="l"/>
                    <a:tab pos="1141095" algn="l"/>
                    <a:tab pos="1368425" algn="l"/>
                    <a:tab pos="1584325" algn="l"/>
                    <a:tab pos="2052320" algn="l"/>
                  </a:tabLst>
                </a:pPr>
                <a:r>
                  <a:rPr lang="el-GR" sz="1200" b="1" spc="-150" dirty="0">
                    <a:effectLst/>
                    <a:latin typeface="Courier New" panose="02070309020205020404" pitchFamily="49" charset="0"/>
                    <a:ea typeface="Times New Roman" panose="02020603050405020304" pitchFamily="18" charset="0"/>
                    <a:cs typeface="Times New Roman" panose="02020603050405020304" pitchFamily="18" charset="0"/>
                  </a:rPr>
                  <a:t>κυρίως τμήμα</a:t>
                </a:r>
              </a:p>
              <a:p>
                <a:pPr algn="ctr">
                  <a:spcAft>
                    <a:spcPts val="200"/>
                  </a:spcAft>
                  <a:tabLst>
                    <a:tab pos="226695" algn="l"/>
                    <a:tab pos="457200" algn="l"/>
                    <a:tab pos="683895" algn="l"/>
                    <a:tab pos="914400" algn="l"/>
                    <a:tab pos="1141095" algn="l"/>
                    <a:tab pos="1368425" algn="l"/>
                    <a:tab pos="1584325" algn="l"/>
                    <a:tab pos="2052320" algn="l"/>
                  </a:tabLst>
                </a:pPr>
                <a:r>
                  <a:rPr lang="en-US" sz="1200" b="1" spc="-15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l-GR" sz="1200" b="1" spc="-15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ctr">
                  <a:spcAft>
                    <a:spcPts val="200"/>
                  </a:spcAft>
                  <a:tabLst>
                    <a:tab pos="226695" algn="l"/>
                    <a:tab pos="457200" algn="l"/>
                    <a:tab pos="683895" algn="l"/>
                    <a:tab pos="914400" algn="l"/>
                    <a:tab pos="1141095" algn="l"/>
                    <a:tab pos="1368425" algn="l"/>
                    <a:tab pos="1584325" algn="l"/>
                    <a:tab pos="2052320" algn="l"/>
                  </a:tabLst>
                </a:pPr>
                <a:r>
                  <a:rPr lang="en-US" sz="1200" b="1" spc="-150" dirty="0" err="1">
                    <a:effectLst/>
                    <a:latin typeface="Courier New" panose="02070309020205020404" pitchFamily="49" charset="0"/>
                    <a:ea typeface="Times New Roman" panose="02020603050405020304" pitchFamily="18" charset="0"/>
                    <a:cs typeface="Times New Roman" panose="02020603050405020304" pitchFamily="18" charset="0"/>
                  </a:rPr>
                  <a:t>footer.php</a:t>
                </a:r>
                <a:endParaRPr lang="el-GR" sz="1200" b="1" spc="-15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ctr">
                  <a:spcAft>
                    <a:spcPts val="200"/>
                  </a:spcAft>
                  <a:tabLst>
                    <a:tab pos="226695" algn="l"/>
                    <a:tab pos="457200" algn="l"/>
                    <a:tab pos="683895" algn="l"/>
                    <a:tab pos="914400" algn="l"/>
                    <a:tab pos="1141095" algn="l"/>
                    <a:tab pos="1368425" algn="l"/>
                    <a:tab pos="1584325" algn="l"/>
                    <a:tab pos="2052320" algn="l"/>
                  </a:tabLst>
                </a:pPr>
                <a:r>
                  <a:rPr lang="en-US" sz="1600" b="1" spc="-15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l-GR" sz="1600" b="1" spc="-15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ctr">
                  <a:spcAft>
                    <a:spcPts val="200"/>
                  </a:spcAft>
                  <a:tabLst>
                    <a:tab pos="226695" algn="l"/>
                    <a:tab pos="457200" algn="l"/>
                    <a:tab pos="683895" algn="l"/>
                    <a:tab pos="914400" algn="l"/>
                    <a:tab pos="1141095" algn="l"/>
                    <a:tab pos="1368425" algn="l"/>
                    <a:tab pos="1584325" algn="l"/>
                    <a:tab pos="2052320" algn="l"/>
                  </a:tabLst>
                </a:pPr>
                <a:r>
                  <a:rPr lang="en-US" sz="1600" b="1" spc="-15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l-GR" sz="1600" b="1" spc="-15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grpSp>
      </p:grpSp>
      <p:sp>
        <p:nvSpPr>
          <p:cNvPr id="8"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6"/>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0"/>
            <a:ext cx="8229600" cy="940966"/>
          </a:xfrm>
        </p:spPr>
        <p:txBody>
          <a:bodyPr>
            <a:noAutofit/>
          </a:bodyPr>
          <a:lstStyle/>
          <a:p>
            <a:r>
              <a:rPr lang="el-GR" sz="4000" dirty="0" smtClean="0"/>
              <a:t>Δομημένη Κατασκευή Σελίδων (2/2) </a:t>
            </a:r>
            <a:endParaRPr lang="el-GR" sz="4000" dirty="0">
              <a:solidFill>
                <a:srgbClr val="0070C0"/>
              </a:solidFill>
            </a:endParaRPr>
          </a:p>
        </p:txBody>
      </p:sp>
      <p:sp>
        <p:nvSpPr>
          <p:cNvPr id="9" name="Rectangle 2"/>
          <p:cNvSpPr>
            <a:spLocks noChangeArrowheads="1"/>
          </p:cNvSpPr>
          <p:nvPr>
            <p:custDataLst>
              <p:tags r:id="rId3"/>
            </p:custDataLst>
          </p:nvPr>
        </p:nvSpPr>
        <p:spPr bwMode="auto">
          <a:xfrm>
            <a:off x="251520" y="940966"/>
            <a:ext cx="836327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98500" algn="l"/>
                <a:tab pos="809625" algn="l"/>
                <a:tab pos="858838" algn="l"/>
              </a:tabLst>
              <a:defRPr>
                <a:solidFill>
                  <a:schemeClr val="tx1"/>
                </a:solidFill>
                <a:latin typeface="Arial" panose="020B0604020202020204" pitchFamily="34" charset="0"/>
              </a:defRPr>
            </a:lvl1pPr>
            <a:lvl2pPr eaLnBrk="0" fontAlgn="base" hangingPunct="0">
              <a:spcBef>
                <a:spcPct val="0"/>
              </a:spcBef>
              <a:spcAft>
                <a:spcPct val="0"/>
              </a:spcAft>
              <a:tabLst>
                <a:tab pos="698500" algn="l"/>
                <a:tab pos="809625" algn="l"/>
                <a:tab pos="858838" algn="l"/>
              </a:tabLst>
              <a:defRPr>
                <a:solidFill>
                  <a:schemeClr val="tx1"/>
                </a:solidFill>
                <a:latin typeface="Arial" panose="020B0604020202020204" pitchFamily="34" charset="0"/>
              </a:defRPr>
            </a:lvl2pPr>
            <a:lvl3pPr eaLnBrk="0" fontAlgn="base" hangingPunct="0">
              <a:spcBef>
                <a:spcPct val="0"/>
              </a:spcBef>
              <a:spcAft>
                <a:spcPct val="0"/>
              </a:spcAft>
              <a:tabLst>
                <a:tab pos="698500" algn="l"/>
                <a:tab pos="809625" algn="l"/>
                <a:tab pos="858838" algn="l"/>
              </a:tabLst>
              <a:defRPr>
                <a:solidFill>
                  <a:schemeClr val="tx1"/>
                </a:solidFill>
                <a:latin typeface="Arial" panose="020B0604020202020204" pitchFamily="34" charset="0"/>
              </a:defRPr>
            </a:lvl3pPr>
            <a:lvl4pPr eaLnBrk="0" fontAlgn="base" hangingPunct="0">
              <a:spcBef>
                <a:spcPct val="0"/>
              </a:spcBef>
              <a:spcAft>
                <a:spcPct val="0"/>
              </a:spcAft>
              <a:tabLst>
                <a:tab pos="698500" algn="l"/>
                <a:tab pos="809625" algn="l"/>
                <a:tab pos="858838" algn="l"/>
              </a:tabLst>
              <a:defRPr>
                <a:solidFill>
                  <a:schemeClr val="tx1"/>
                </a:solidFill>
                <a:latin typeface="Arial" panose="020B0604020202020204" pitchFamily="34" charset="0"/>
              </a:defRPr>
            </a:lvl4pPr>
            <a:lvl5pPr eaLnBrk="0" fontAlgn="base" hangingPunct="0">
              <a:spcBef>
                <a:spcPct val="0"/>
              </a:spcBef>
              <a:spcAft>
                <a:spcPct val="0"/>
              </a:spcAft>
              <a:tabLst>
                <a:tab pos="698500" algn="l"/>
                <a:tab pos="809625" algn="l"/>
                <a:tab pos="858838" algn="l"/>
              </a:tabLst>
              <a:defRPr>
                <a:solidFill>
                  <a:schemeClr val="tx1"/>
                </a:solidFill>
                <a:latin typeface="Arial" panose="020B0604020202020204" pitchFamily="34" charset="0"/>
              </a:defRPr>
            </a:lvl5pPr>
            <a:lvl6pPr eaLnBrk="0" fontAlgn="base" hangingPunct="0">
              <a:spcBef>
                <a:spcPct val="0"/>
              </a:spcBef>
              <a:spcAft>
                <a:spcPct val="0"/>
              </a:spcAft>
              <a:tabLst>
                <a:tab pos="698500" algn="l"/>
                <a:tab pos="809625" algn="l"/>
                <a:tab pos="858838" algn="l"/>
              </a:tabLst>
              <a:defRPr>
                <a:solidFill>
                  <a:schemeClr val="tx1"/>
                </a:solidFill>
                <a:latin typeface="Arial" panose="020B0604020202020204" pitchFamily="34" charset="0"/>
              </a:defRPr>
            </a:lvl6pPr>
            <a:lvl7pPr eaLnBrk="0" fontAlgn="base" hangingPunct="0">
              <a:spcBef>
                <a:spcPct val="0"/>
              </a:spcBef>
              <a:spcAft>
                <a:spcPct val="0"/>
              </a:spcAft>
              <a:tabLst>
                <a:tab pos="698500" algn="l"/>
                <a:tab pos="809625" algn="l"/>
                <a:tab pos="858838" algn="l"/>
              </a:tabLst>
              <a:defRPr>
                <a:solidFill>
                  <a:schemeClr val="tx1"/>
                </a:solidFill>
                <a:latin typeface="Arial" panose="020B0604020202020204" pitchFamily="34" charset="0"/>
              </a:defRPr>
            </a:lvl7pPr>
            <a:lvl8pPr eaLnBrk="0" fontAlgn="base" hangingPunct="0">
              <a:spcBef>
                <a:spcPct val="0"/>
              </a:spcBef>
              <a:spcAft>
                <a:spcPct val="0"/>
              </a:spcAft>
              <a:tabLst>
                <a:tab pos="698500" algn="l"/>
                <a:tab pos="809625" algn="l"/>
                <a:tab pos="858838" algn="l"/>
              </a:tabLst>
              <a:defRPr>
                <a:solidFill>
                  <a:schemeClr val="tx1"/>
                </a:solidFill>
                <a:latin typeface="Arial" panose="020B0604020202020204" pitchFamily="34" charset="0"/>
              </a:defRPr>
            </a:lvl8pPr>
            <a:lvl9pPr eaLnBrk="0" fontAlgn="base" hangingPunct="0">
              <a:spcBef>
                <a:spcPct val="0"/>
              </a:spcBef>
              <a:spcAft>
                <a:spcPct val="0"/>
              </a:spcAft>
              <a:tabLst>
                <a:tab pos="698500" algn="l"/>
                <a:tab pos="809625" algn="l"/>
                <a:tab pos="858838" algn="l"/>
              </a:tabLs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tab pos="698500" algn="l"/>
                <a:tab pos="809625" algn="l"/>
                <a:tab pos="858838" algn="l"/>
              </a:tabLst>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Β. 	</a:t>
            </a:r>
            <a:r>
              <a:rPr kumimoji="0" lang="el-GR" altLang="el-GR" sz="2000" b="0" i="0" u="none" strike="noStrike" cap="none" normalizeH="0" baseline="0" dirty="0" err="1" smtClean="0">
                <a:ln>
                  <a:noFill/>
                </a:ln>
                <a:solidFill>
                  <a:schemeClr val="tx1"/>
                </a:solidFill>
                <a:effectLst/>
                <a:latin typeface="+mn-lt"/>
                <a:ea typeface="Times New Roman" panose="02020603050405020304" pitchFamily="18" charset="0"/>
              </a:rPr>
              <a:t>Επανασυνθέτουμε</a:t>
            </a: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 τη σελίδα κάνοντας </a:t>
            </a:r>
            <a:r>
              <a:rPr kumimoji="0" lang="en-US" altLang="el-GR" sz="2000" b="0" i="0" u="none" strike="noStrike" cap="none" normalizeH="0" baseline="0" dirty="0" smtClean="0">
                <a:ln>
                  <a:noFill/>
                </a:ln>
                <a:solidFill>
                  <a:schemeClr val="tx1"/>
                </a:solidFill>
                <a:effectLst/>
                <a:latin typeface="+mn-lt"/>
                <a:ea typeface="Times New Roman" panose="02020603050405020304" pitchFamily="18" charset="0"/>
              </a:rPr>
              <a:t>include</a:t>
            </a: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 σε κατάλληλα σημεία, τα 	τμήματα που απομακρύνθηκαν πριν, σε ξεχωριστά αρχεία. </a:t>
            </a:r>
            <a:endParaRPr kumimoji="0" lang="el-GR" altLang="el-GR" b="0" i="0" u="none" strike="noStrike" cap="none" normalizeH="0" baseline="0" dirty="0" smtClean="0">
              <a:ln>
                <a:noFill/>
              </a:ln>
              <a:solidFill>
                <a:schemeClr val="tx1"/>
              </a:solidFill>
              <a:effectLst/>
              <a:latin typeface="+mn-lt"/>
            </a:endParaRPr>
          </a:p>
        </p:txBody>
      </p:sp>
      <p:graphicFrame>
        <p:nvGraphicFramePr>
          <p:cNvPr id="11" name="Πίνακας 10"/>
          <p:cNvGraphicFramePr>
            <a:graphicFrameLocks noGrp="1"/>
          </p:cNvGraphicFramePr>
          <p:nvPr>
            <p:custDataLst>
              <p:tags r:id="rId4"/>
            </p:custDataLst>
            <p:extLst>
              <p:ext uri="{D42A27DB-BD31-4B8C-83A1-F6EECF244321}">
                <p14:modId xmlns:p14="http://schemas.microsoft.com/office/powerpoint/2010/main" val="3227452545"/>
              </p:ext>
            </p:extLst>
          </p:nvPr>
        </p:nvGraphicFramePr>
        <p:xfrm>
          <a:off x="385192" y="1682785"/>
          <a:ext cx="8229600" cy="1727451"/>
        </p:xfrm>
        <a:graphic>
          <a:graphicData uri="http://schemas.openxmlformats.org/drawingml/2006/table">
            <a:tbl>
              <a:tblPr firstRow="1" firstCol="1" bandRow="1">
                <a:tableStyleId>{5C22544A-7EE6-4342-B048-85BDC9FD1C3A}</a:tableStyleId>
              </a:tblPr>
              <a:tblGrid>
                <a:gridCol w="8229600"/>
              </a:tblGrid>
              <a:tr h="152586">
                <a:tc>
                  <a:txBody>
                    <a:bodyPr/>
                    <a:lstStyle/>
                    <a:p>
                      <a:pPr algn="ctr">
                        <a:spcBef>
                          <a:spcPts val="0"/>
                        </a:spcBef>
                        <a:spcAft>
                          <a:spcPts val="0"/>
                        </a:spcAft>
                      </a:pPr>
                      <a:r>
                        <a:rPr lang="el-GR" sz="1600" b="0" dirty="0">
                          <a:solidFill>
                            <a:schemeClr val="tx1"/>
                          </a:solidFill>
                          <a:effectLst/>
                        </a:rPr>
                        <a:t>κώδικας σελίδας </a:t>
                      </a:r>
                      <a:r>
                        <a:rPr lang="el-GR" sz="1600" dirty="0" err="1">
                          <a:solidFill>
                            <a:schemeClr val="tx1"/>
                          </a:solidFill>
                          <a:effectLst/>
                        </a:rPr>
                        <a:t>index.php</a:t>
                      </a:r>
                      <a:endParaRPr lang="el-GR" sz="1600" dirty="0">
                        <a:solidFill>
                          <a:schemeClr val="tx1"/>
                        </a:solidFill>
                        <a:effectLst/>
                        <a:latin typeface="Times New Roman" panose="02020603050405020304" pitchFamily="18" charset="0"/>
                        <a:ea typeface="Times New Roman" panose="02020603050405020304" pitchFamily="18" charset="0"/>
                      </a:endParaRPr>
                    </a:p>
                  </a:txBody>
                  <a:tcPr marL="63979" marR="63979" marT="0" marB="0" anchor="ctr">
                    <a:noFill/>
                  </a:tcPr>
                </a:tc>
              </a:tr>
              <a:tr h="1483611">
                <a:tc>
                  <a:txBody>
                    <a:bodyPr/>
                    <a:lstStyle/>
                    <a:p>
                      <a:pPr algn="just">
                        <a:spcBef>
                          <a:spcPts val="0"/>
                        </a:spcBef>
                        <a:spcAft>
                          <a:spcPts val="0"/>
                        </a:spcAft>
                        <a:tabLst>
                          <a:tab pos="226695" algn="l"/>
                          <a:tab pos="457200" algn="l"/>
                          <a:tab pos="683895" algn="l"/>
                          <a:tab pos="914400" algn="l"/>
                          <a:tab pos="1141095" algn="l"/>
                          <a:tab pos="1368425" algn="l"/>
                          <a:tab pos="1584325" algn="l"/>
                          <a:tab pos="2052320" algn="l"/>
                        </a:tabLst>
                      </a:pPr>
                      <a:r>
                        <a:rPr lang="en-US" sz="1600" spc="-150" dirty="0">
                          <a:solidFill>
                            <a:schemeClr val="tx1"/>
                          </a:solidFill>
                          <a:effectLst/>
                          <a:latin typeface="+mn-lt"/>
                        </a:rPr>
                        <a:t>&lt;?</a:t>
                      </a:r>
                      <a:r>
                        <a:rPr lang="en-US" sz="1600" spc="-150" dirty="0" err="1">
                          <a:solidFill>
                            <a:schemeClr val="tx1"/>
                          </a:solidFill>
                          <a:effectLst/>
                          <a:latin typeface="+mn-lt"/>
                        </a:rPr>
                        <a:t>php</a:t>
                      </a:r>
                      <a:r>
                        <a:rPr lang="en-US" sz="1600" spc="-150" dirty="0">
                          <a:solidFill>
                            <a:schemeClr val="tx1"/>
                          </a:solidFill>
                          <a:effectLst/>
                          <a:latin typeface="+mn-lt"/>
                        </a:rPr>
                        <a:t> </a:t>
                      </a:r>
                      <a:r>
                        <a:rPr lang="en-US" sz="1600" spc="-150" dirty="0" err="1" smtClean="0">
                          <a:solidFill>
                            <a:schemeClr val="tx1"/>
                          </a:solidFill>
                          <a:effectLst/>
                          <a:latin typeface="+mn-lt"/>
                        </a:rPr>
                        <a:t>include'header.php</a:t>
                      </a:r>
                      <a:r>
                        <a:rPr lang="en-US" sz="1600" spc="-150" dirty="0" smtClean="0">
                          <a:solidFill>
                            <a:schemeClr val="tx1"/>
                          </a:solidFill>
                          <a:effectLst/>
                          <a:latin typeface="+mn-lt"/>
                        </a:rPr>
                        <a:t> ('); </a:t>
                      </a:r>
                      <a:r>
                        <a:rPr lang="en-US" sz="1600" spc="-150" dirty="0">
                          <a:solidFill>
                            <a:schemeClr val="tx1"/>
                          </a:solidFill>
                          <a:effectLst/>
                          <a:latin typeface="+mn-lt"/>
                        </a:rPr>
                        <a:t>?&gt;</a:t>
                      </a:r>
                      <a:endParaRPr lang="el-GR" sz="1600" spc="-150" dirty="0">
                        <a:solidFill>
                          <a:schemeClr val="tx1"/>
                        </a:solidFill>
                        <a:effectLst/>
                        <a:latin typeface="+mn-lt"/>
                      </a:endParaRPr>
                    </a:p>
                    <a:p>
                      <a:pPr algn="just">
                        <a:spcBef>
                          <a:spcPts val="0"/>
                        </a:spcBef>
                        <a:spcAft>
                          <a:spcPts val="0"/>
                        </a:spcAft>
                        <a:tabLst>
                          <a:tab pos="226695" algn="l"/>
                          <a:tab pos="457200" algn="l"/>
                          <a:tab pos="683895" algn="l"/>
                          <a:tab pos="914400" algn="l"/>
                          <a:tab pos="1141095" algn="l"/>
                          <a:tab pos="1368425" algn="l"/>
                          <a:tab pos="1584325" algn="l"/>
                          <a:tab pos="2052320" algn="l"/>
                        </a:tabLst>
                      </a:pPr>
                      <a:r>
                        <a:rPr lang="en-US" sz="1600" spc="-150" dirty="0">
                          <a:solidFill>
                            <a:schemeClr val="tx1"/>
                          </a:solidFill>
                          <a:effectLst/>
                          <a:latin typeface="+mn-lt"/>
                        </a:rPr>
                        <a:t>&lt;?</a:t>
                      </a:r>
                      <a:r>
                        <a:rPr lang="en-US" sz="1600" spc="-150" dirty="0" err="1">
                          <a:solidFill>
                            <a:schemeClr val="tx1"/>
                          </a:solidFill>
                          <a:effectLst/>
                          <a:latin typeface="+mn-lt"/>
                        </a:rPr>
                        <a:t>php</a:t>
                      </a:r>
                      <a:r>
                        <a:rPr lang="en-US" sz="1600" spc="-150" dirty="0">
                          <a:solidFill>
                            <a:schemeClr val="tx1"/>
                          </a:solidFill>
                          <a:effectLst/>
                          <a:latin typeface="+mn-lt"/>
                        </a:rPr>
                        <a:t> include('</a:t>
                      </a:r>
                      <a:r>
                        <a:rPr lang="en-US" sz="1600" spc="-150" dirty="0" err="1">
                          <a:solidFill>
                            <a:schemeClr val="tx1"/>
                          </a:solidFill>
                          <a:effectLst/>
                          <a:latin typeface="+mn-lt"/>
                        </a:rPr>
                        <a:t>sidebar.php</a:t>
                      </a:r>
                      <a:r>
                        <a:rPr lang="en-US" sz="1600" spc="-150" dirty="0">
                          <a:solidFill>
                            <a:schemeClr val="tx1"/>
                          </a:solidFill>
                          <a:effectLst/>
                          <a:latin typeface="+mn-lt"/>
                        </a:rPr>
                        <a:t>'); ?&gt;</a:t>
                      </a:r>
                      <a:endParaRPr lang="el-GR" sz="1600" spc="-150" dirty="0">
                        <a:solidFill>
                          <a:schemeClr val="tx1"/>
                        </a:solidFill>
                        <a:effectLst/>
                        <a:latin typeface="+mn-lt"/>
                      </a:endParaRPr>
                    </a:p>
                    <a:p>
                      <a:pPr algn="just">
                        <a:spcBef>
                          <a:spcPts val="0"/>
                        </a:spcBef>
                        <a:spcAft>
                          <a:spcPts val="0"/>
                        </a:spcAft>
                        <a:tabLst>
                          <a:tab pos="226695" algn="l"/>
                          <a:tab pos="457200" algn="l"/>
                          <a:tab pos="683895" algn="l"/>
                          <a:tab pos="914400" algn="l"/>
                          <a:tab pos="1141095" algn="l"/>
                          <a:tab pos="1368425" algn="l"/>
                          <a:tab pos="1584325" algn="l"/>
                          <a:tab pos="2052320" algn="l"/>
                        </a:tabLst>
                      </a:pPr>
                      <a:r>
                        <a:rPr lang="en-US" sz="1600" spc="-150" dirty="0">
                          <a:solidFill>
                            <a:schemeClr val="tx1"/>
                          </a:solidFill>
                          <a:effectLst/>
                          <a:latin typeface="+mn-lt"/>
                        </a:rPr>
                        <a:t>	</a:t>
                      </a:r>
                      <a:r>
                        <a:rPr lang="el-GR" sz="1600" spc="-150" dirty="0">
                          <a:solidFill>
                            <a:schemeClr val="tx1"/>
                          </a:solidFill>
                          <a:effectLst/>
                          <a:latin typeface="+mn-lt"/>
                        </a:rPr>
                        <a:t>&lt;</a:t>
                      </a:r>
                      <a:r>
                        <a:rPr lang="en-US" sz="1600" spc="-150" dirty="0">
                          <a:solidFill>
                            <a:schemeClr val="tx1"/>
                          </a:solidFill>
                          <a:effectLst/>
                          <a:latin typeface="+mn-lt"/>
                        </a:rPr>
                        <a:t>div id</a:t>
                      </a:r>
                      <a:r>
                        <a:rPr lang="el-GR" sz="1600" spc="-150" dirty="0">
                          <a:solidFill>
                            <a:schemeClr val="tx1"/>
                          </a:solidFill>
                          <a:effectLst/>
                          <a:latin typeface="+mn-lt"/>
                        </a:rPr>
                        <a:t>="</a:t>
                      </a:r>
                      <a:r>
                        <a:rPr lang="en-US" sz="1600" spc="-150" dirty="0">
                          <a:solidFill>
                            <a:schemeClr val="tx1"/>
                          </a:solidFill>
                          <a:effectLst/>
                          <a:latin typeface="+mn-lt"/>
                        </a:rPr>
                        <a:t>main</a:t>
                      </a:r>
                      <a:r>
                        <a:rPr lang="el-GR" sz="1600" spc="-150" dirty="0">
                          <a:solidFill>
                            <a:schemeClr val="tx1"/>
                          </a:solidFill>
                          <a:effectLst/>
                          <a:latin typeface="+mn-lt"/>
                        </a:rPr>
                        <a:t>"&gt;</a:t>
                      </a:r>
                    </a:p>
                    <a:p>
                      <a:pPr algn="just">
                        <a:spcBef>
                          <a:spcPts val="0"/>
                        </a:spcBef>
                        <a:spcAft>
                          <a:spcPts val="0"/>
                        </a:spcAft>
                        <a:tabLst>
                          <a:tab pos="226695" algn="l"/>
                          <a:tab pos="457200" algn="l"/>
                          <a:tab pos="683895" algn="l"/>
                          <a:tab pos="914400" algn="l"/>
                          <a:tab pos="1141095" algn="l"/>
                          <a:tab pos="1368425" algn="l"/>
                          <a:tab pos="1584325" algn="l"/>
                          <a:tab pos="2052320" algn="l"/>
                        </a:tabLst>
                      </a:pPr>
                      <a:r>
                        <a:rPr lang="el-GR" sz="1600" spc="-150" dirty="0">
                          <a:solidFill>
                            <a:schemeClr val="tx1"/>
                          </a:solidFill>
                          <a:effectLst/>
                          <a:latin typeface="+mn-lt"/>
                        </a:rPr>
                        <a:t>		</a:t>
                      </a:r>
                      <a:r>
                        <a:rPr lang="el-GR" sz="1600" spc="-100" dirty="0">
                          <a:solidFill>
                            <a:schemeClr val="tx1"/>
                          </a:solidFill>
                          <a:effectLst/>
                          <a:latin typeface="+mn-lt"/>
                        </a:rPr>
                        <a:t>Εδώ είναι το </a:t>
                      </a:r>
                      <a:r>
                        <a:rPr lang="en-US" sz="1600" spc="-100" dirty="0">
                          <a:solidFill>
                            <a:schemeClr val="tx1"/>
                          </a:solidFill>
                          <a:effectLst/>
                          <a:latin typeface="+mn-lt"/>
                        </a:rPr>
                        <a:t>div</a:t>
                      </a:r>
                      <a:r>
                        <a:rPr lang="el-GR" sz="1600" spc="-100" dirty="0">
                          <a:solidFill>
                            <a:schemeClr val="tx1"/>
                          </a:solidFill>
                          <a:effectLst/>
                          <a:latin typeface="+mn-lt"/>
                        </a:rPr>
                        <a:t> για το κυρίως περιεχόμενο της σελίδας.</a:t>
                      </a:r>
                      <a:endParaRPr lang="el-GR" sz="1600" spc="-150" dirty="0">
                        <a:solidFill>
                          <a:schemeClr val="tx1"/>
                        </a:solidFill>
                        <a:effectLst/>
                        <a:latin typeface="+mn-lt"/>
                      </a:endParaRPr>
                    </a:p>
                    <a:p>
                      <a:pPr algn="just">
                        <a:spcBef>
                          <a:spcPts val="0"/>
                        </a:spcBef>
                        <a:spcAft>
                          <a:spcPts val="0"/>
                        </a:spcAft>
                        <a:tabLst>
                          <a:tab pos="226695" algn="l"/>
                          <a:tab pos="457200" algn="l"/>
                          <a:tab pos="683895" algn="l"/>
                          <a:tab pos="914400" algn="l"/>
                          <a:tab pos="1141095" algn="l"/>
                          <a:tab pos="1368425" algn="l"/>
                          <a:tab pos="1584325" algn="l"/>
                          <a:tab pos="2052320" algn="l"/>
                        </a:tabLst>
                      </a:pPr>
                      <a:r>
                        <a:rPr lang="el-GR" sz="1600" spc="-150" dirty="0">
                          <a:solidFill>
                            <a:schemeClr val="tx1"/>
                          </a:solidFill>
                          <a:effectLst/>
                          <a:latin typeface="+mn-lt"/>
                        </a:rPr>
                        <a:t>	</a:t>
                      </a:r>
                      <a:r>
                        <a:rPr lang="en-US" sz="1600" spc="-150" dirty="0">
                          <a:solidFill>
                            <a:schemeClr val="tx1"/>
                          </a:solidFill>
                          <a:effectLst/>
                          <a:latin typeface="+mn-lt"/>
                        </a:rPr>
                        <a:t>&lt;/div&gt;</a:t>
                      </a:r>
                      <a:endParaRPr lang="el-GR" sz="1600" spc="-150" dirty="0">
                        <a:solidFill>
                          <a:schemeClr val="tx1"/>
                        </a:solidFill>
                        <a:effectLst/>
                        <a:latin typeface="+mn-lt"/>
                      </a:endParaRPr>
                    </a:p>
                    <a:p>
                      <a:pPr algn="just">
                        <a:spcBef>
                          <a:spcPts val="0"/>
                        </a:spcBef>
                        <a:spcAft>
                          <a:spcPts val="0"/>
                        </a:spcAft>
                        <a:tabLst>
                          <a:tab pos="226695" algn="l"/>
                          <a:tab pos="457200" algn="l"/>
                          <a:tab pos="683895" algn="l"/>
                          <a:tab pos="914400" algn="l"/>
                          <a:tab pos="1141095" algn="l"/>
                          <a:tab pos="1368425" algn="l"/>
                          <a:tab pos="1584325" algn="l"/>
                          <a:tab pos="2052320" algn="l"/>
                        </a:tabLst>
                      </a:pPr>
                      <a:r>
                        <a:rPr lang="en-US" sz="1600" spc="-150" dirty="0">
                          <a:solidFill>
                            <a:schemeClr val="tx1"/>
                          </a:solidFill>
                          <a:effectLst/>
                          <a:latin typeface="+mn-lt"/>
                        </a:rPr>
                        <a:t>&lt;?</a:t>
                      </a:r>
                      <a:r>
                        <a:rPr lang="en-US" sz="1600" spc="-150" dirty="0" err="1">
                          <a:solidFill>
                            <a:schemeClr val="tx1"/>
                          </a:solidFill>
                          <a:effectLst/>
                          <a:latin typeface="+mn-lt"/>
                        </a:rPr>
                        <a:t>php</a:t>
                      </a:r>
                      <a:r>
                        <a:rPr lang="en-US" sz="1600" spc="-150" dirty="0">
                          <a:solidFill>
                            <a:schemeClr val="tx1"/>
                          </a:solidFill>
                          <a:effectLst/>
                          <a:latin typeface="+mn-lt"/>
                        </a:rPr>
                        <a:t> include('</a:t>
                      </a:r>
                      <a:r>
                        <a:rPr lang="en-US" sz="1600" spc="-150" dirty="0" err="1">
                          <a:solidFill>
                            <a:schemeClr val="tx1"/>
                          </a:solidFill>
                          <a:effectLst/>
                          <a:latin typeface="+mn-lt"/>
                        </a:rPr>
                        <a:t>footer.php</a:t>
                      </a:r>
                      <a:r>
                        <a:rPr lang="en-US" sz="1600" spc="-150" dirty="0">
                          <a:solidFill>
                            <a:schemeClr val="tx1"/>
                          </a:solidFill>
                          <a:effectLst/>
                          <a:latin typeface="+mn-lt"/>
                        </a:rPr>
                        <a:t>'); ?&gt;</a:t>
                      </a:r>
                      <a:endParaRPr lang="el-GR" sz="1600" b="1" spc="-150" dirty="0">
                        <a:solidFill>
                          <a:schemeClr val="tx1"/>
                        </a:solidFill>
                        <a:effectLst/>
                        <a:latin typeface="+mn-lt"/>
                        <a:ea typeface="Times New Roman" panose="02020603050405020304" pitchFamily="18" charset="0"/>
                        <a:cs typeface="Times New Roman" panose="02020603050405020304" pitchFamily="18" charset="0"/>
                      </a:endParaRPr>
                    </a:p>
                  </a:txBody>
                  <a:tcPr marL="63979" marR="63979" marT="0" marB="0">
                    <a:gradFill>
                      <a:gsLst>
                        <a:gs pos="0">
                          <a:schemeClr val="accent1">
                            <a:lumMod val="60000"/>
                            <a:lumOff val="40000"/>
                          </a:schemeClr>
                        </a:gs>
                        <a:gs pos="90000">
                          <a:schemeClr val="accent6">
                            <a:lumMod val="40000"/>
                            <a:lumOff val="60000"/>
                          </a:schemeClr>
                        </a:gs>
                        <a:gs pos="99000">
                          <a:srgbClr val="E4CBC8"/>
                        </a:gs>
                        <a:gs pos="86000">
                          <a:schemeClr val="accent4">
                            <a:lumMod val="40000"/>
                            <a:lumOff val="60000"/>
                          </a:schemeClr>
                        </a:gs>
                        <a:gs pos="34000">
                          <a:schemeClr val="accent4">
                            <a:lumMod val="40000"/>
                            <a:lumOff val="60000"/>
                          </a:schemeClr>
                        </a:gs>
                        <a:gs pos="9000">
                          <a:schemeClr val="tx2">
                            <a:lumMod val="40000"/>
                            <a:lumOff val="60000"/>
                          </a:schemeClr>
                        </a:gs>
                        <a:gs pos="31000">
                          <a:schemeClr val="accent3"/>
                        </a:gs>
                      </a:gsLst>
                      <a:lin ang="5400000" scaled="1"/>
                    </a:gradFill>
                  </a:tcPr>
                </a:tc>
              </a:tr>
            </a:tbl>
          </a:graphicData>
        </a:graphic>
      </p:graphicFrame>
      <p:graphicFrame>
        <p:nvGraphicFramePr>
          <p:cNvPr id="12" name="Πίνακας 11"/>
          <p:cNvGraphicFramePr>
            <a:graphicFrameLocks noGrp="1"/>
          </p:cNvGraphicFramePr>
          <p:nvPr>
            <p:custDataLst>
              <p:tags r:id="rId5"/>
            </p:custDataLst>
            <p:extLst>
              <p:ext uri="{D42A27DB-BD31-4B8C-83A1-F6EECF244321}">
                <p14:modId xmlns:p14="http://schemas.microsoft.com/office/powerpoint/2010/main" val="1313855234"/>
              </p:ext>
            </p:extLst>
          </p:nvPr>
        </p:nvGraphicFramePr>
        <p:xfrm>
          <a:off x="338933" y="3534162"/>
          <a:ext cx="8229600" cy="2316480"/>
        </p:xfrm>
        <a:graphic>
          <a:graphicData uri="http://schemas.openxmlformats.org/drawingml/2006/table">
            <a:tbl>
              <a:tblPr firstRow="1" firstCol="1" bandRow="1">
                <a:tableStyleId>{5C22544A-7EE6-4342-B048-85BDC9FD1C3A}</a:tableStyleId>
              </a:tblPr>
              <a:tblGrid>
                <a:gridCol w="8229600"/>
              </a:tblGrid>
              <a:tr h="187089">
                <a:tc>
                  <a:txBody>
                    <a:bodyPr/>
                    <a:lstStyle/>
                    <a:p>
                      <a:pPr algn="ctr">
                        <a:spcAft>
                          <a:spcPts val="0"/>
                        </a:spcAft>
                      </a:pPr>
                      <a:r>
                        <a:rPr lang="el-GR" sz="1600" b="0" dirty="0">
                          <a:solidFill>
                            <a:schemeClr val="tx1"/>
                          </a:solidFill>
                          <a:effectLst/>
                          <a:latin typeface="+mn-lt"/>
                        </a:rPr>
                        <a:t>κώδικας άλλης σελίδας χωρίς </a:t>
                      </a:r>
                      <a:r>
                        <a:rPr lang="en-US" sz="1600" b="0" dirty="0">
                          <a:solidFill>
                            <a:schemeClr val="tx1"/>
                          </a:solidFill>
                          <a:effectLst/>
                          <a:latin typeface="+mn-lt"/>
                        </a:rPr>
                        <a:t>sidebar</a:t>
                      </a:r>
                      <a:r>
                        <a:rPr lang="en-US" sz="1600" dirty="0">
                          <a:solidFill>
                            <a:schemeClr val="tx1"/>
                          </a:solidFill>
                          <a:effectLst/>
                          <a:latin typeface="+mn-lt"/>
                        </a:rPr>
                        <a:t>: some-other-</a:t>
                      </a:r>
                      <a:r>
                        <a:rPr lang="en-US" sz="1600" dirty="0" err="1">
                          <a:solidFill>
                            <a:schemeClr val="tx1"/>
                          </a:solidFill>
                          <a:effectLst/>
                          <a:latin typeface="+mn-lt"/>
                        </a:rPr>
                        <a:t>page.php</a:t>
                      </a:r>
                      <a:endParaRPr lang="el-GR" sz="1600" dirty="0">
                        <a:solidFill>
                          <a:schemeClr val="tx1"/>
                        </a:solidFill>
                        <a:effectLst/>
                        <a:latin typeface="+mn-lt"/>
                        <a:ea typeface="Times New Roman" panose="02020603050405020304" pitchFamily="18" charset="0"/>
                      </a:endParaRPr>
                    </a:p>
                  </a:txBody>
                  <a:tcPr marL="63979" marR="63979" marT="0" marB="0" anchor="ctr">
                    <a:noFill/>
                  </a:tcPr>
                </a:tc>
              </a:tr>
              <a:tr h="1590261">
                <a:tc>
                  <a:txBody>
                    <a:bodyPr/>
                    <a:lstStyle/>
                    <a:p>
                      <a:pPr algn="just">
                        <a:spcBef>
                          <a:spcPts val="600"/>
                        </a:spcBef>
                        <a:spcAft>
                          <a:spcPts val="600"/>
                        </a:spcAft>
                        <a:tabLst>
                          <a:tab pos="226695" algn="l"/>
                          <a:tab pos="457200" algn="l"/>
                          <a:tab pos="683895" algn="l"/>
                          <a:tab pos="914400" algn="l"/>
                          <a:tab pos="1141095" algn="l"/>
                          <a:tab pos="1368425" algn="l"/>
                          <a:tab pos="1584325" algn="l"/>
                          <a:tab pos="2052320" algn="l"/>
                        </a:tabLst>
                      </a:pPr>
                      <a:r>
                        <a:rPr lang="en-US" sz="1600" spc="-150" dirty="0">
                          <a:solidFill>
                            <a:schemeClr val="tx1"/>
                          </a:solidFill>
                          <a:effectLst/>
                          <a:latin typeface="+mn-lt"/>
                        </a:rPr>
                        <a:t>&lt;?</a:t>
                      </a:r>
                      <a:r>
                        <a:rPr lang="en-US" sz="1600" spc="-150" dirty="0" err="1">
                          <a:solidFill>
                            <a:schemeClr val="tx1"/>
                          </a:solidFill>
                          <a:effectLst/>
                          <a:latin typeface="+mn-lt"/>
                        </a:rPr>
                        <a:t>php</a:t>
                      </a:r>
                      <a:r>
                        <a:rPr lang="en-US" sz="1600" spc="-150" dirty="0">
                          <a:solidFill>
                            <a:schemeClr val="tx1"/>
                          </a:solidFill>
                          <a:effectLst/>
                          <a:latin typeface="+mn-lt"/>
                        </a:rPr>
                        <a:t> include('</a:t>
                      </a:r>
                      <a:r>
                        <a:rPr lang="en-US" sz="1600" spc="-150" dirty="0" err="1">
                          <a:solidFill>
                            <a:schemeClr val="tx1"/>
                          </a:solidFill>
                          <a:effectLst/>
                          <a:latin typeface="+mn-lt"/>
                        </a:rPr>
                        <a:t>header.php</a:t>
                      </a:r>
                      <a:r>
                        <a:rPr lang="en-US" sz="1600" spc="-150" dirty="0">
                          <a:solidFill>
                            <a:schemeClr val="tx1"/>
                          </a:solidFill>
                          <a:effectLst/>
                          <a:latin typeface="+mn-lt"/>
                        </a:rPr>
                        <a:t>'); ?&gt;</a:t>
                      </a:r>
                      <a:endParaRPr lang="el-GR" sz="1600" spc="-150" dirty="0">
                        <a:solidFill>
                          <a:schemeClr val="tx1"/>
                        </a:solidFill>
                        <a:effectLst/>
                        <a:latin typeface="+mn-lt"/>
                      </a:endParaRPr>
                    </a:p>
                    <a:p>
                      <a:pPr algn="just">
                        <a:spcBef>
                          <a:spcPts val="600"/>
                        </a:spcBef>
                        <a:spcAft>
                          <a:spcPts val="600"/>
                        </a:spcAft>
                        <a:tabLst>
                          <a:tab pos="226695" algn="l"/>
                          <a:tab pos="457200" algn="l"/>
                          <a:tab pos="683895" algn="l"/>
                          <a:tab pos="914400" algn="l"/>
                          <a:tab pos="1141095" algn="l"/>
                          <a:tab pos="1368425" algn="l"/>
                          <a:tab pos="1584325" algn="l"/>
                          <a:tab pos="2052320" algn="l"/>
                        </a:tabLst>
                      </a:pPr>
                      <a:r>
                        <a:rPr lang="en-US" sz="1600" spc="-150" dirty="0">
                          <a:solidFill>
                            <a:schemeClr val="tx1"/>
                          </a:solidFill>
                          <a:effectLst/>
                          <a:latin typeface="+mn-lt"/>
                        </a:rPr>
                        <a:t>	&lt;div id="main" </a:t>
                      </a:r>
                      <a:r>
                        <a:rPr lang="en-US" sz="1600" spc="-150" dirty="0">
                          <a:solidFill>
                            <a:srgbClr val="FF0000"/>
                          </a:solidFill>
                          <a:effectLst/>
                          <a:latin typeface="+mn-lt"/>
                        </a:rPr>
                        <a:t>style="margin:0px</a:t>
                      </a:r>
                      <a:r>
                        <a:rPr lang="en-US" sz="1600" spc="-150" dirty="0">
                          <a:solidFill>
                            <a:schemeClr val="tx1"/>
                          </a:solidFill>
                          <a:effectLst/>
                          <a:latin typeface="+mn-lt"/>
                        </a:rPr>
                        <a:t>;"&gt; </a:t>
                      </a:r>
                      <a:endParaRPr lang="el-GR" sz="1600" spc="-150" dirty="0">
                        <a:solidFill>
                          <a:schemeClr val="tx1"/>
                        </a:solidFill>
                        <a:effectLst/>
                        <a:latin typeface="+mn-lt"/>
                      </a:endParaRPr>
                    </a:p>
                    <a:p>
                      <a:pPr algn="l">
                        <a:spcBef>
                          <a:spcPts val="600"/>
                        </a:spcBef>
                        <a:spcAft>
                          <a:spcPts val="600"/>
                        </a:spcAft>
                        <a:tabLst>
                          <a:tab pos="226695" algn="l"/>
                          <a:tab pos="457200" algn="l"/>
                          <a:tab pos="683895" algn="l"/>
                          <a:tab pos="914400" algn="l"/>
                          <a:tab pos="1141095" algn="l"/>
                          <a:tab pos="1368425" algn="l"/>
                          <a:tab pos="1584325" algn="l"/>
                          <a:tab pos="2052320" algn="l"/>
                        </a:tabLst>
                      </a:pPr>
                      <a:r>
                        <a:rPr lang="en-US" sz="1600" spc="-150" dirty="0">
                          <a:solidFill>
                            <a:schemeClr val="tx1"/>
                          </a:solidFill>
                          <a:effectLst/>
                          <a:latin typeface="+mn-lt"/>
                        </a:rPr>
                        <a:t>		</a:t>
                      </a:r>
                      <a:r>
                        <a:rPr lang="el-GR" sz="1600" spc="-100" dirty="0">
                          <a:solidFill>
                            <a:schemeClr val="tx1"/>
                          </a:solidFill>
                          <a:effectLst/>
                          <a:latin typeface="+mn-lt"/>
                        </a:rPr>
                        <a:t>Εδώ είναι το </a:t>
                      </a:r>
                      <a:r>
                        <a:rPr lang="en-US" sz="1600" spc="-100" dirty="0">
                          <a:solidFill>
                            <a:schemeClr val="tx1"/>
                          </a:solidFill>
                          <a:effectLst/>
                          <a:latin typeface="+mn-lt"/>
                        </a:rPr>
                        <a:t>div</a:t>
                      </a:r>
                      <a:r>
                        <a:rPr lang="el-GR" sz="1600" spc="-100" dirty="0">
                          <a:solidFill>
                            <a:schemeClr val="tx1"/>
                          </a:solidFill>
                          <a:effectLst/>
                          <a:latin typeface="+mn-lt"/>
                        </a:rPr>
                        <a:t> για το κυρίως περιεχόμενο της σελίδας. </a:t>
                      </a:r>
                      <a:r>
                        <a:rPr lang="el-GR" sz="1600" spc="-100" dirty="0">
                          <a:solidFill>
                            <a:srgbClr val="FF0000"/>
                          </a:solidFill>
                          <a:effectLst/>
                          <a:latin typeface="+mn-lt"/>
                        </a:rPr>
                        <a:t>Η αλλαγή στο</a:t>
                      </a:r>
                      <a:br>
                        <a:rPr lang="el-GR" sz="1600" spc="-100" dirty="0">
                          <a:solidFill>
                            <a:srgbClr val="FF0000"/>
                          </a:solidFill>
                          <a:effectLst/>
                          <a:latin typeface="+mn-lt"/>
                        </a:rPr>
                      </a:br>
                      <a:r>
                        <a:rPr lang="el-GR" sz="1600" spc="-100" dirty="0">
                          <a:solidFill>
                            <a:srgbClr val="FF0000"/>
                          </a:solidFill>
                          <a:effectLst/>
                          <a:latin typeface="+mn-lt"/>
                        </a:rPr>
                        <a:t>		</a:t>
                      </a:r>
                      <a:r>
                        <a:rPr lang="en-US" sz="1600" spc="-100" dirty="0">
                          <a:solidFill>
                            <a:srgbClr val="FF0000"/>
                          </a:solidFill>
                          <a:effectLst/>
                          <a:latin typeface="+mn-lt"/>
                        </a:rPr>
                        <a:t>style</a:t>
                      </a:r>
                      <a:r>
                        <a:rPr lang="en-US" sz="1600" spc="-100" dirty="0">
                          <a:solidFill>
                            <a:schemeClr val="tx1"/>
                          </a:solidFill>
                          <a:effectLst/>
                          <a:latin typeface="+mn-lt"/>
                        </a:rPr>
                        <a:t> </a:t>
                      </a:r>
                      <a:r>
                        <a:rPr lang="el-GR" sz="1600" spc="-100" dirty="0">
                          <a:solidFill>
                            <a:schemeClr val="tx1"/>
                          </a:solidFill>
                          <a:effectLst/>
                          <a:latin typeface="+mn-lt"/>
                        </a:rPr>
                        <a:t>είναι ενδεικτική (υπάρχει και στο παράδειγμα, παρακάτω).</a:t>
                      </a:r>
                      <a:endParaRPr lang="el-GR" sz="1600" spc="-150" dirty="0">
                        <a:solidFill>
                          <a:schemeClr val="tx1"/>
                        </a:solidFill>
                        <a:effectLst/>
                        <a:latin typeface="+mn-lt"/>
                      </a:endParaRPr>
                    </a:p>
                    <a:p>
                      <a:pPr algn="just">
                        <a:spcBef>
                          <a:spcPts val="600"/>
                        </a:spcBef>
                        <a:spcAft>
                          <a:spcPts val="600"/>
                        </a:spcAft>
                        <a:tabLst>
                          <a:tab pos="226695" algn="l"/>
                          <a:tab pos="457200" algn="l"/>
                          <a:tab pos="683895" algn="l"/>
                          <a:tab pos="914400" algn="l"/>
                          <a:tab pos="1141095" algn="l"/>
                          <a:tab pos="1368425" algn="l"/>
                          <a:tab pos="1584325" algn="l"/>
                          <a:tab pos="2052320" algn="l"/>
                        </a:tabLst>
                      </a:pPr>
                      <a:r>
                        <a:rPr lang="el-GR" sz="1600" spc="-150" dirty="0">
                          <a:solidFill>
                            <a:schemeClr val="tx1"/>
                          </a:solidFill>
                          <a:effectLst/>
                          <a:latin typeface="+mn-lt"/>
                        </a:rPr>
                        <a:t>	</a:t>
                      </a:r>
                      <a:r>
                        <a:rPr lang="en-US" sz="1600" spc="-150" dirty="0">
                          <a:solidFill>
                            <a:schemeClr val="tx1"/>
                          </a:solidFill>
                          <a:effectLst/>
                          <a:latin typeface="+mn-lt"/>
                        </a:rPr>
                        <a:t>&lt;/div&gt;</a:t>
                      </a:r>
                      <a:endParaRPr lang="el-GR" sz="1600" spc="-150" dirty="0">
                        <a:solidFill>
                          <a:schemeClr val="tx1"/>
                        </a:solidFill>
                        <a:effectLst/>
                        <a:latin typeface="+mn-lt"/>
                      </a:endParaRPr>
                    </a:p>
                    <a:p>
                      <a:pPr algn="just">
                        <a:spcBef>
                          <a:spcPts val="600"/>
                        </a:spcBef>
                        <a:spcAft>
                          <a:spcPts val="600"/>
                        </a:spcAft>
                        <a:tabLst>
                          <a:tab pos="226695" algn="l"/>
                          <a:tab pos="457200" algn="l"/>
                          <a:tab pos="683895" algn="l"/>
                          <a:tab pos="914400" algn="l"/>
                          <a:tab pos="1141095" algn="l"/>
                          <a:tab pos="1368425" algn="l"/>
                          <a:tab pos="1584325" algn="l"/>
                          <a:tab pos="2052320" algn="l"/>
                        </a:tabLst>
                      </a:pPr>
                      <a:r>
                        <a:rPr lang="en-US" sz="1600" spc="-150" dirty="0">
                          <a:solidFill>
                            <a:schemeClr val="tx1"/>
                          </a:solidFill>
                          <a:effectLst/>
                          <a:latin typeface="+mn-lt"/>
                        </a:rPr>
                        <a:t>&lt;?</a:t>
                      </a:r>
                      <a:r>
                        <a:rPr lang="en-US" sz="1600" spc="-150" dirty="0" err="1">
                          <a:solidFill>
                            <a:schemeClr val="tx1"/>
                          </a:solidFill>
                          <a:effectLst/>
                          <a:latin typeface="+mn-lt"/>
                        </a:rPr>
                        <a:t>php</a:t>
                      </a:r>
                      <a:r>
                        <a:rPr lang="en-US" sz="1600" spc="-150" dirty="0">
                          <a:solidFill>
                            <a:schemeClr val="tx1"/>
                          </a:solidFill>
                          <a:effectLst/>
                          <a:latin typeface="+mn-lt"/>
                        </a:rPr>
                        <a:t> include('</a:t>
                      </a:r>
                      <a:r>
                        <a:rPr lang="en-US" sz="1600" spc="-150" dirty="0" err="1">
                          <a:solidFill>
                            <a:schemeClr val="tx1"/>
                          </a:solidFill>
                          <a:effectLst/>
                          <a:latin typeface="+mn-lt"/>
                        </a:rPr>
                        <a:t>footer.php</a:t>
                      </a:r>
                      <a:r>
                        <a:rPr lang="en-US" sz="1600" spc="-150" dirty="0">
                          <a:solidFill>
                            <a:schemeClr val="tx1"/>
                          </a:solidFill>
                          <a:effectLst/>
                          <a:latin typeface="+mn-lt"/>
                        </a:rPr>
                        <a:t>'); ?&gt;</a:t>
                      </a:r>
                      <a:endParaRPr lang="el-GR" sz="1600" b="1" spc="-150" dirty="0">
                        <a:solidFill>
                          <a:schemeClr val="tx1"/>
                        </a:solidFill>
                        <a:effectLst/>
                        <a:latin typeface="+mn-lt"/>
                        <a:ea typeface="Times New Roman" panose="02020603050405020304" pitchFamily="18" charset="0"/>
                        <a:cs typeface="Times New Roman" panose="02020603050405020304" pitchFamily="18" charset="0"/>
                      </a:endParaRPr>
                    </a:p>
                  </a:txBody>
                  <a:tcPr marL="63979" marR="63979" marT="0" marB="0">
                    <a:gradFill>
                      <a:gsLst>
                        <a:gs pos="13000">
                          <a:schemeClr val="accent1">
                            <a:lumMod val="60000"/>
                            <a:lumOff val="40000"/>
                          </a:schemeClr>
                        </a:gs>
                        <a:gs pos="90000">
                          <a:schemeClr val="accent6">
                            <a:lumMod val="40000"/>
                            <a:lumOff val="60000"/>
                          </a:schemeClr>
                        </a:gs>
                        <a:gs pos="99000">
                          <a:srgbClr val="E4CBC8"/>
                        </a:gs>
                        <a:gs pos="86000">
                          <a:schemeClr val="accent4">
                            <a:lumMod val="40000"/>
                            <a:lumOff val="60000"/>
                          </a:schemeClr>
                        </a:gs>
                        <a:gs pos="14000">
                          <a:schemeClr val="accent4">
                            <a:lumMod val="40000"/>
                            <a:lumOff val="60000"/>
                          </a:schemeClr>
                        </a:gs>
                      </a:gsLst>
                      <a:lin ang="5400000" scaled="1"/>
                    </a:gradFill>
                  </a:tcPr>
                </a:tc>
              </a:tr>
            </a:tbl>
          </a:graphicData>
        </a:graphic>
      </p:graphicFrame>
      <p:sp>
        <p:nvSpPr>
          <p:cNvPr id="10" name="Rectangle 3"/>
          <p:cNvSpPr>
            <a:spLocks noChangeArrowheads="1"/>
          </p:cNvSpPr>
          <p:nvPr>
            <p:custDataLst>
              <p:tags r:id="rId6"/>
            </p:custDataLst>
          </p:nvPr>
        </p:nvSpPr>
        <p:spPr bwMode="auto">
          <a:xfrm>
            <a:off x="318356" y="5818548"/>
            <a:ext cx="8507288" cy="553998"/>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b="0" i="0" u="none" strike="noStrike" cap="none" normalizeH="0" baseline="0" dirty="0" smtClean="0">
                <a:ln>
                  <a:noFill/>
                </a:ln>
                <a:solidFill>
                  <a:schemeClr val="tx1"/>
                </a:solidFill>
                <a:effectLst/>
                <a:ea typeface="Times New Roman" panose="02020603050405020304" pitchFamily="18" charset="0"/>
              </a:rPr>
              <a:t>Περισσότερα δομικά στοιχεία σελίδων δίνουν περισσότερη ευελιξία σύνθεσης!</a:t>
            </a:r>
            <a:endParaRPr kumimoji="0" lang="el-GR" altLang="el-GR" b="1" i="0" u="none" strike="noStrike" cap="none" normalizeH="0" baseline="0" dirty="0" smtClean="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200" b="1" i="0" u="none" strike="noStrike" cap="none" normalizeH="0" baseline="0" dirty="0" smtClean="0">
                <a:ln>
                  <a:noFill/>
                </a:ln>
                <a:solidFill>
                  <a:schemeClr val="tx1"/>
                </a:solidFill>
                <a:effectLst/>
                <a:ea typeface="Times New Roman" panose="02020603050405020304" pitchFamily="18" charset="0"/>
              </a:rPr>
              <a:t>==== ΔΕΙΤΕ </a:t>
            </a:r>
            <a:r>
              <a:rPr kumimoji="0" lang="en-US" altLang="el-GR" sz="1200" b="1" i="0" u="none" strike="noStrike" cap="none" normalizeH="0" baseline="0" dirty="0" smtClean="0">
                <a:ln>
                  <a:noFill/>
                </a:ln>
                <a:solidFill>
                  <a:schemeClr val="tx1"/>
                </a:solidFill>
                <a:effectLst/>
                <a:ea typeface="Times New Roman" panose="02020603050405020304" pitchFamily="18" charset="0"/>
              </a:rPr>
              <a:t>KAI</a:t>
            </a:r>
            <a:r>
              <a:rPr kumimoji="0" lang="el-GR" altLang="el-GR" sz="1200" b="1" i="0" u="none" strike="noStrike" cap="none" normalizeH="0" baseline="0" dirty="0" smtClean="0">
                <a:ln>
                  <a:noFill/>
                </a:ln>
                <a:solidFill>
                  <a:schemeClr val="tx1"/>
                </a:solidFill>
                <a:effectLst/>
                <a:ea typeface="Times New Roman" panose="02020603050405020304" pitchFamily="18" charset="0"/>
              </a:rPr>
              <a:t> ΣΧΕΤΙΚΟ ΕΡΓΑΣΤΗΡΙΟ ====</a:t>
            </a:r>
            <a:r>
              <a:rPr kumimoji="0" lang="el-GR" altLang="el-GR" sz="900" b="1" i="0" u="none" strike="noStrike" cap="none" normalizeH="0" baseline="0" dirty="0" smtClean="0">
                <a:ln>
                  <a:noFill/>
                </a:ln>
                <a:solidFill>
                  <a:schemeClr val="tx1"/>
                </a:solidFill>
                <a:effectLst/>
              </a:rPr>
              <a:t> </a:t>
            </a:r>
            <a:endParaRPr kumimoji="0" lang="el-GR" altLang="el-GR" sz="1800" b="1" i="0" u="none" strike="noStrike" cap="none" normalizeH="0" baseline="0" dirty="0" smtClean="0">
              <a:ln>
                <a:noFill/>
              </a:ln>
              <a:solidFill>
                <a:schemeClr val="tx1"/>
              </a:solidFill>
              <a:effectLst/>
            </a:endParaRPr>
          </a:p>
        </p:txBody>
      </p:sp>
      <p:pic>
        <p:nvPicPr>
          <p:cNvPr id="13" name="Εικόνα 12" descr="Εικονίδιο μετάβασης στα Περιεχόμενα.">
            <a:hlinkClick r:id="rId11" action="ppaction://hlinksldjump" tooltip="Επιστροφή στα Περιεχόμενα"/>
          </p:cNvPr>
          <p:cNvPicPr>
            <a:picLocks noChangeAspect="1"/>
          </p:cNvPicPr>
          <p:nvPr/>
        </p:nvPicPr>
        <p:blipFill>
          <a:blip r:embed="rId12">
            <a:extLst>
              <a:ext uri="{BEBA8EAE-BF5A-486C-A8C5-ECC9F3942E4B}">
                <a14:imgProps xmlns:a14="http://schemas.microsoft.com/office/drawing/2010/main">
                  <a14:imgLayer r:embed="rId13">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6030631"/>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7"/>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8"/>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507028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0910"/>
            <a:ext cx="8229600" cy="940966"/>
          </a:xfrm>
        </p:spPr>
        <p:txBody>
          <a:bodyPr>
            <a:noAutofit/>
          </a:bodyPr>
          <a:lstStyle/>
          <a:p>
            <a:r>
              <a:rPr lang="el-GR" sz="3600" dirty="0"/>
              <a:t>Server-</a:t>
            </a:r>
            <a:r>
              <a:rPr lang="el-GR" sz="3600" dirty="0" err="1"/>
              <a:t>Side</a:t>
            </a:r>
            <a:r>
              <a:rPr lang="el-GR" sz="3600" dirty="0"/>
              <a:t> </a:t>
            </a:r>
            <a:r>
              <a:rPr lang="en-US" sz="3600" dirty="0" smtClean="0"/>
              <a:t/>
            </a:r>
            <a:br>
              <a:rPr lang="en-US" sz="3600" dirty="0" smtClean="0"/>
            </a:br>
            <a:r>
              <a:rPr lang="el-GR" sz="3600" dirty="0" smtClean="0"/>
              <a:t>Διάβασμα</a:t>
            </a:r>
            <a:r>
              <a:rPr lang="en-US" sz="3600" dirty="0" smtClean="0"/>
              <a:t> </a:t>
            </a:r>
            <a:r>
              <a:rPr lang="el-GR" sz="3600" dirty="0" smtClean="0"/>
              <a:t>Δεδομένων </a:t>
            </a:r>
            <a:r>
              <a:rPr lang="el-GR" sz="3600" dirty="0"/>
              <a:t>Φόρμας</a:t>
            </a:r>
            <a:endParaRPr lang="en-US" sz="3600" dirty="0"/>
          </a:p>
        </p:txBody>
      </p:sp>
      <p:sp>
        <p:nvSpPr>
          <p:cNvPr id="9" name="Θέση περιεχομένου 8"/>
          <p:cNvSpPr>
            <a:spLocks noGrp="1"/>
          </p:cNvSpPr>
          <p:nvPr>
            <p:ph idx="1"/>
            <p:custDataLst>
              <p:tags r:id="rId3"/>
            </p:custDataLst>
          </p:nvPr>
        </p:nvSpPr>
        <p:spPr>
          <a:xfrm>
            <a:off x="107504" y="1124744"/>
            <a:ext cx="8856984" cy="5896990"/>
          </a:xfrm>
        </p:spPr>
        <p:txBody>
          <a:bodyPr>
            <a:noAutofit/>
          </a:bodyPr>
          <a:lstStyle/>
          <a:p>
            <a:pPr>
              <a:buFont typeface="Wingdings" panose="05000000000000000000" pitchFamily="2" charset="2"/>
              <a:buChar char="v"/>
            </a:pPr>
            <a:r>
              <a:rPr lang="el-GR" sz="1400" dirty="0" smtClean="0"/>
              <a:t>Η </a:t>
            </a:r>
            <a:r>
              <a:rPr lang="el-GR" sz="1400" dirty="0"/>
              <a:t>PHP παρέχει δομές δεδομένων (πίνακες) στις οποίες τοποθετούνται τα δεδομένα που έχουν γίνει </a:t>
            </a:r>
            <a:r>
              <a:rPr lang="el-GR" sz="1400" dirty="0" err="1"/>
              <a:t>submit</a:t>
            </a:r>
            <a:r>
              <a:rPr lang="el-GR" sz="1400" dirty="0"/>
              <a:t>: </a:t>
            </a:r>
          </a:p>
          <a:p>
            <a:pPr lvl="1">
              <a:buFont typeface="Wingdings" panose="05000000000000000000" pitchFamily="2" charset="2"/>
              <a:buChar char="q"/>
            </a:pPr>
            <a:r>
              <a:rPr lang="el-GR" sz="1400" b="1" dirty="0" smtClean="0">
                <a:solidFill>
                  <a:srgbClr val="0000FF"/>
                </a:solidFill>
              </a:rPr>
              <a:t>πίνακας </a:t>
            </a:r>
            <a:r>
              <a:rPr lang="el-GR" sz="1400" b="1" dirty="0">
                <a:solidFill>
                  <a:srgbClr val="0000FF"/>
                </a:solidFill>
              </a:rPr>
              <a:t>$_GET</a:t>
            </a:r>
            <a:r>
              <a:rPr lang="el-GR" sz="1400" dirty="0"/>
              <a:t>:  όταν η φόρμα έστειλε με </a:t>
            </a:r>
            <a:r>
              <a:rPr lang="el-GR" sz="1400" dirty="0" err="1"/>
              <a:t>method</a:t>
            </a:r>
            <a:r>
              <a:rPr lang="el-GR" sz="1400" dirty="0"/>
              <a:t>="GET"</a:t>
            </a:r>
          </a:p>
          <a:p>
            <a:pPr lvl="1">
              <a:buFont typeface="Wingdings" panose="05000000000000000000" pitchFamily="2" charset="2"/>
              <a:buChar char="q"/>
            </a:pPr>
            <a:r>
              <a:rPr lang="el-GR" sz="1400" dirty="0" smtClean="0">
                <a:solidFill>
                  <a:srgbClr val="00B050"/>
                </a:solidFill>
              </a:rPr>
              <a:t>πίνακας </a:t>
            </a:r>
            <a:r>
              <a:rPr lang="el-GR" sz="1400" dirty="0">
                <a:solidFill>
                  <a:srgbClr val="00B050"/>
                </a:solidFill>
              </a:rPr>
              <a:t>$_POST</a:t>
            </a:r>
            <a:r>
              <a:rPr lang="el-GR" sz="1400" dirty="0"/>
              <a:t>:  όταν η φόρμα έστειλε με </a:t>
            </a:r>
            <a:r>
              <a:rPr lang="el-GR" sz="1400" dirty="0" err="1"/>
              <a:t>method</a:t>
            </a:r>
            <a:r>
              <a:rPr lang="el-GR" sz="1400" dirty="0"/>
              <a:t>="POST"</a:t>
            </a:r>
          </a:p>
          <a:p>
            <a:pPr lvl="1">
              <a:buFont typeface="Wingdings" panose="05000000000000000000" pitchFamily="2" charset="2"/>
              <a:buChar char="q"/>
            </a:pPr>
            <a:r>
              <a:rPr lang="el-GR" sz="1400" dirty="0" smtClean="0">
                <a:solidFill>
                  <a:srgbClr val="FF0000"/>
                </a:solidFill>
              </a:rPr>
              <a:t>πίνακας </a:t>
            </a:r>
            <a:r>
              <a:rPr lang="el-GR" sz="1400" dirty="0">
                <a:solidFill>
                  <a:srgbClr val="FF0000"/>
                </a:solidFill>
              </a:rPr>
              <a:t>$_REQUEST</a:t>
            </a:r>
            <a:r>
              <a:rPr lang="el-GR" sz="1400" dirty="0"/>
              <a:t>:  περιέχει την ένωση (σύνολο) των </a:t>
            </a:r>
          </a:p>
          <a:p>
            <a:pPr lvl="1">
              <a:buFont typeface="Wingdings" panose="05000000000000000000" pitchFamily="2" charset="2"/>
              <a:buChar char="q"/>
            </a:pPr>
            <a:r>
              <a:rPr lang="el-GR" sz="1400" dirty="0"/>
              <a:t>ακόλουθων πινάκων:</a:t>
            </a:r>
          </a:p>
          <a:p>
            <a:pPr lvl="1">
              <a:buFont typeface="Arial" panose="020B0604020202020204" pitchFamily="34" charset="0"/>
              <a:buChar char="•"/>
            </a:pPr>
            <a:r>
              <a:rPr lang="el-GR" sz="1400" b="1" dirty="0" smtClean="0">
                <a:solidFill>
                  <a:srgbClr val="0000FF"/>
                </a:solidFill>
              </a:rPr>
              <a:t>$_</a:t>
            </a:r>
            <a:r>
              <a:rPr lang="el-GR" sz="1400" b="1" dirty="0">
                <a:solidFill>
                  <a:srgbClr val="0000FF"/>
                </a:solidFill>
              </a:rPr>
              <a:t>GET</a:t>
            </a:r>
            <a:r>
              <a:rPr lang="el-GR" sz="1400" dirty="0"/>
              <a:t>,  </a:t>
            </a:r>
            <a:r>
              <a:rPr lang="el-GR" sz="1400" b="1" dirty="0">
                <a:solidFill>
                  <a:srgbClr val="00B050"/>
                </a:solidFill>
              </a:rPr>
              <a:t>$_POST</a:t>
            </a:r>
            <a:r>
              <a:rPr lang="el-GR" sz="1400" dirty="0"/>
              <a:t>, </a:t>
            </a:r>
            <a:r>
              <a:rPr lang="el-GR" sz="1400" b="1" dirty="0">
                <a:solidFill>
                  <a:srgbClr val="FF0000"/>
                </a:solidFill>
              </a:rPr>
              <a:t> $_COOKIE</a:t>
            </a:r>
          </a:p>
          <a:p>
            <a:pPr lvl="2">
              <a:buFont typeface="Wingdings" panose="05000000000000000000" pitchFamily="2" charset="2"/>
              <a:buChar char="ü"/>
            </a:pPr>
            <a:r>
              <a:rPr lang="el-GR" sz="1400" dirty="0" smtClean="0"/>
              <a:t>Ο πίνακας </a:t>
            </a:r>
            <a:r>
              <a:rPr lang="el-GR" sz="1400" dirty="0"/>
              <a:t>$_COOKIE θα μας απασχολήσει αργότερα.</a:t>
            </a:r>
          </a:p>
          <a:p>
            <a:pPr lvl="1">
              <a:buFont typeface="Arial" panose="020B0604020202020204" pitchFamily="34" charset="0"/>
              <a:buChar char="•"/>
            </a:pPr>
            <a:r>
              <a:rPr lang="el-GR" sz="1400" dirty="0" smtClean="0"/>
              <a:t>Προτιμήστε </a:t>
            </a:r>
            <a:r>
              <a:rPr lang="el-GR" sz="1400" dirty="0"/>
              <a:t>τους εξειδικευμένους πίνακες, όχι τον $_</a:t>
            </a:r>
            <a:r>
              <a:rPr lang="el-GR" sz="1400" dirty="0" smtClean="0"/>
              <a:t>REQUEST.</a:t>
            </a:r>
          </a:p>
          <a:p>
            <a:pPr>
              <a:buFont typeface="Wingdings" panose="05000000000000000000" pitchFamily="2" charset="2"/>
              <a:buChar char="v"/>
            </a:pPr>
            <a:r>
              <a:rPr lang="el-GR" sz="1400" dirty="0" smtClean="0"/>
              <a:t>Για </a:t>
            </a:r>
            <a:r>
              <a:rPr lang="el-GR" sz="1400" dirty="0"/>
              <a:t>κάθε στοιχείο φόρμας που στέλνει δεδομένα (προσοχή, δεν στέλνουν πάντα όλα)</a:t>
            </a:r>
          </a:p>
          <a:p>
            <a:pPr lvl="1">
              <a:buFont typeface="Wingdings" panose="05000000000000000000" pitchFamily="2" charset="2"/>
              <a:buChar char="q"/>
            </a:pPr>
            <a:r>
              <a:rPr lang="el-GR" sz="1400" dirty="0" smtClean="0"/>
              <a:t>Αν </a:t>
            </a:r>
            <a:r>
              <a:rPr lang="el-GR" sz="1400" dirty="0"/>
              <a:t>στέλνει με GET χρησιμοποιούμε: $_GET['</a:t>
            </a:r>
            <a:r>
              <a:rPr lang="el-GR" sz="1400" dirty="0" err="1">
                <a:solidFill>
                  <a:srgbClr val="FF0000"/>
                </a:solidFill>
              </a:rPr>
              <a:t>τιμή_παραμέτρου_name</a:t>
            </a:r>
            <a:r>
              <a:rPr lang="el-GR" sz="1400" dirty="0"/>
              <a:t>']</a:t>
            </a:r>
          </a:p>
          <a:p>
            <a:pPr lvl="1">
              <a:buFont typeface="Wingdings" panose="05000000000000000000" pitchFamily="2" charset="2"/>
              <a:buChar char="q"/>
            </a:pPr>
            <a:r>
              <a:rPr lang="el-GR" sz="1400" dirty="0" smtClean="0"/>
              <a:t>Αν </a:t>
            </a:r>
            <a:r>
              <a:rPr lang="el-GR" sz="1400" dirty="0"/>
              <a:t>στέλνει με POST χρησιμοποιούμε: $_POST['</a:t>
            </a:r>
            <a:r>
              <a:rPr lang="el-GR" sz="1400" dirty="0" err="1">
                <a:solidFill>
                  <a:srgbClr val="FF0000"/>
                </a:solidFill>
              </a:rPr>
              <a:t>τιμή_παραμέτρου_name</a:t>
            </a:r>
            <a:r>
              <a:rPr lang="el-GR" sz="1400" dirty="0"/>
              <a:t>']</a:t>
            </a:r>
          </a:p>
          <a:p>
            <a:pPr>
              <a:buFont typeface="Wingdings" panose="05000000000000000000" pitchFamily="2" charset="2"/>
              <a:buChar char="v"/>
            </a:pPr>
            <a:r>
              <a:rPr lang="el-GR" sz="1400" dirty="0" smtClean="0"/>
              <a:t>ΆΡΑ</a:t>
            </a:r>
            <a:r>
              <a:rPr lang="el-GR" sz="1400" dirty="0"/>
              <a:t>, το είδος του στοιχείου (</a:t>
            </a:r>
            <a:r>
              <a:rPr lang="el-GR" sz="1400" dirty="0" err="1"/>
              <a:t>text</a:t>
            </a:r>
            <a:r>
              <a:rPr lang="el-GR" sz="1400" dirty="0"/>
              <a:t>, λίστα, </a:t>
            </a:r>
            <a:r>
              <a:rPr lang="el-GR" sz="1400" dirty="0" err="1"/>
              <a:t>κτλ</a:t>
            </a:r>
            <a:r>
              <a:rPr lang="el-GR" sz="1400" dirty="0"/>
              <a:t>) δεν επηρεάζει το πώς το διαβάζουμε στον </a:t>
            </a:r>
            <a:r>
              <a:rPr lang="el-GR" sz="1400" dirty="0" err="1"/>
              <a:t>server</a:t>
            </a:r>
            <a:r>
              <a:rPr lang="el-GR" sz="1400" dirty="0"/>
              <a:t>! Αρκεί να ξέρουμε αν η φόρμα έστειλε με μέθοδο POST ή με GET. Μάλιστα, αν χρησιμοποιήσουμε τον πίνακα $_REQUEST που περιέχει την ένωση των 2 άλλων χρειάζεται να ξέρουμε μόνο το </a:t>
            </a:r>
            <a:r>
              <a:rPr lang="el-GR" sz="1400" dirty="0" err="1"/>
              <a:t>name</a:t>
            </a:r>
            <a:r>
              <a:rPr lang="el-GR" sz="1400" dirty="0"/>
              <a:t> των στοιχείων </a:t>
            </a:r>
            <a:r>
              <a:rPr lang="el-GR" sz="1400" dirty="0" err="1"/>
              <a:t>διεπαφής</a:t>
            </a:r>
            <a:r>
              <a:rPr lang="el-GR" sz="1400" dirty="0"/>
              <a:t> της φόρμας.</a:t>
            </a:r>
          </a:p>
          <a:p>
            <a:pPr>
              <a:buFont typeface="Wingdings" panose="05000000000000000000" pitchFamily="2" charset="2"/>
              <a:buChar char="v"/>
            </a:pPr>
            <a:r>
              <a:rPr lang="el-GR" sz="1400" dirty="0" smtClean="0">
                <a:solidFill>
                  <a:srgbClr val="FF0000"/>
                </a:solidFill>
              </a:rPr>
              <a:t>ΠΡΟΣΟΧΗ</a:t>
            </a:r>
            <a:r>
              <a:rPr lang="el-GR" sz="1400" dirty="0">
                <a:solidFill>
                  <a:srgbClr val="FF0000"/>
                </a:solidFill>
              </a:rPr>
              <a:t>:</a:t>
            </a:r>
            <a:r>
              <a:rPr lang="el-GR" sz="1400" dirty="0"/>
              <a:t> Το περιεχόμενο του $_REQUEST το επηρεάζει ο </a:t>
            </a:r>
            <a:r>
              <a:rPr lang="el-GR" sz="1400" dirty="0" err="1"/>
              <a:t>client</a:t>
            </a:r>
            <a:r>
              <a:rPr lang="el-GR" sz="1400" dirty="0"/>
              <a:t> – ΔΕΝ είναι έμπιστο.</a:t>
            </a:r>
          </a:p>
          <a:p>
            <a:pPr marL="0" indent="0">
              <a:buNone/>
            </a:pPr>
            <a:endParaRPr lang="el-GR" sz="1600" dirty="0"/>
          </a:p>
        </p:txBody>
      </p:sp>
      <p:pic>
        <p:nvPicPr>
          <p:cNvPr id="11" name="Picture 1" descr="Εικόνα δεδομένων φόρμας"/>
          <p:cNvPicPr/>
          <p:nvPr/>
        </p:nvPicPr>
        <p:blipFill>
          <a:blip r:embed="rId8" cstate="print">
            <a:extLst>
              <a:ext uri="{28A0092B-C50C-407E-A947-70E740481C1C}">
                <a14:useLocalDpi xmlns:a14="http://schemas.microsoft.com/office/drawing/2010/main" val="0"/>
              </a:ext>
            </a:extLst>
          </a:blip>
          <a:stretch>
            <a:fillRect/>
          </a:stretch>
        </p:blipFill>
        <p:spPr>
          <a:xfrm>
            <a:off x="6228184" y="1628800"/>
            <a:ext cx="2201545" cy="17354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1864950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0910"/>
            <a:ext cx="8229600" cy="940966"/>
          </a:xfrm>
        </p:spPr>
        <p:txBody>
          <a:bodyPr>
            <a:noAutofit/>
          </a:bodyPr>
          <a:lstStyle/>
          <a:p>
            <a:r>
              <a:rPr lang="el-GR" sz="4000" dirty="0"/>
              <a:t>Τι θα τα κάνουμε αυτά τα δεδομένα;</a:t>
            </a:r>
            <a:endParaRPr lang="en-US" sz="4000" dirty="0"/>
          </a:p>
        </p:txBody>
      </p:sp>
      <p:sp>
        <p:nvSpPr>
          <p:cNvPr id="9" name="Θέση περιεχομένου 8"/>
          <p:cNvSpPr>
            <a:spLocks noGrp="1"/>
          </p:cNvSpPr>
          <p:nvPr>
            <p:ph idx="1"/>
            <p:custDataLst>
              <p:tags r:id="rId3"/>
            </p:custDataLst>
          </p:nvPr>
        </p:nvSpPr>
        <p:spPr>
          <a:xfrm>
            <a:off x="143508" y="1041820"/>
            <a:ext cx="8856984" cy="5057578"/>
          </a:xfrm>
        </p:spPr>
        <p:txBody>
          <a:bodyPr>
            <a:noAutofit/>
          </a:bodyPr>
          <a:lstStyle/>
          <a:p>
            <a:pPr>
              <a:buFont typeface="Wingdings" panose="05000000000000000000" pitchFamily="2" charset="2"/>
              <a:buChar char="v"/>
            </a:pPr>
            <a:r>
              <a:rPr lang="el-GR" sz="1400" dirty="0" smtClean="0"/>
              <a:t>Το </a:t>
            </a:r>
            <a:r>
              <a:rPr lang="el-GR" sz="1400" dirty="0"/>
              <a:t>τι θα τα κάνουμε το καθορίζει η εκάστοτε εφαρμογή, σε κάθε περίπτωση όμως πρέπει να προηγηθεί </a:t>
            </a:r>
            <a:r>
              <a:rPr lang="el-GR" sz="1400" dirty="0" smtClean="0"/>
              <a:t>                </a:t>
            </a:r>
            <a:r>
              <a:rPr lang="el-GR" sz="1400" b="1" dirty="0" smtClean="0">
                <a:solidFill>
                  <a:srgbClr val="FF0000"/>
                </a:solidFill>
              </a:rPr>
              <a:t>έλεγχος </a:t>
            </a:r>
            <a:r>
              <a:rPr lang="el-GR" sz="1400" b="1" dirty="0">
                <a:solidFill>
                  <a:srgbClr val="FF0000"/>
                </a:solidFill>
              </a:rPr>
              <a:t>ορθότητας δεδομένων</a:t>
            </a:r>
            <a:r>
              <a:rPr lang="el-GR" sz="1400" dirty="0"/>
              <a:t> (</a:t>
            </a:r>
            <a:r>
              <a:rPr lang="el-GR" sz="1400" dirty="0" err="1"/>
              <a:t>validation</a:t>
            </a:r>
            <a:r>
              <a:rPr lang="el-GR" sz="1400" dirty="0"/>
              <a:t>)!</a:t>
            </a:r>
          </a:p>
          <a:p>
            <a:pPr>
              <a:buFont typeface="Wingdings" panose="05000000000000000000" pitchFamily="2" charset="2"/>
              <a:buChar char="v"/>
            </a:pPr>
            <a:r>
              <a:rPr lang="el-GR" sz="1400" b="1" dirty="0" smtClean="0"/>
              <a:t>Μα </a:t>
            </a:r>
            <a:r>
              <a:rPr lang="el-GR" sz="1400" b="1" dirty="0"/>
              <a:t>πάλι </a:t>
            </a:r>
            <a:r>
              <a:rPr lang="el-GR" sz="1400" b="1" dirty="0" err="1"/>
              <a:t>validation</a:t>
            </a:r>
            <a:r>
              <a:rPr lang="el-GR" sz="1400" b="1" dirty="0"/>
              <a:t>; Δεν αρκεί το </a:t>
            </a:r>
            <a:r>
              <a:rPr lang="el-GR" sz="1400" b="1" dirty="0" err="1"/>
              <a:t>client-side</a:t>
            </a:r>
            <a:r>
              <a:rPr lang="el-GR" sz="1400" b="1" dirty="0"/>
              <a:t> που κάνουμε με </a:t>
            </a:r>
            <a:r>
              <a:rPr lang="el-GR" sz="1400" b="1" dirty="0" err="1"/>
              <a:t>JavaScript</a:t>
            </a:r>
            <a:r>
              <a:rPr lang="el-GR" sz="1400" b="1" dirty="0"/>
              <a:t>;</a:t>
            </a:r>
          </a:p>
          <a:p>
            <a:pPr lvl="1">
              <a:buFont typeface="Wingdings" panose="05000000000000000000" pitchFamily="2" charset="2"/>
              <a:buChar char="q"/>
            </a:pPr>
            <a:r>
              <a:rPr lang="el-GR" sz="1400" b="1" dirty="0" smtClean="0">
                <a:solidFill>
                  <a:srgbClr val="FF0000"/>
                </a:solidFill>
              </a:rPr>
              <a:t>ΟΧΙ</a:t>
            </a:r>
            <a:r>
              <a:rPr lang="el-GR" sz="1400" b="1" dirty="0">
                <a:solidFill>
                  <a:srgbClr val="FF0000"/>
                </a:solidFill>
              </a:rPr>
              <a:t>! Δεν αρκεί!</a:t>
            </a:r>
          </a:p>
          <a:p>
            <a:pPr lvl="1">
              <a:buFont typeface="Wingdings" panose="05000000000000000000" pitchFamily="2" charset="2"/>
              <a:buChar char="q"/>
            </a:pPr>
            <a:r>
              <a:rPr lang="el-GR" sz="1400" dirty="0" smtClean="0"/>
              <a:t>Αν </a:t>
            </a:r>
            <a:r>
              <a:rPr lang="el-GR" sz="1400" dirty="0"/>
              <a:t>κάποιος κακόβουλος χρήστης δει τον κώδικά της </a:t>
            </a:r>
            <a:r>
              <a:rPr lang="el-GR" sz="1400" dirty="0" err="1"/>
              <a:t>html</a:t>
            </a:r>
            <a:r>
              <a:rPr lang="el-GR" sz="1400" dirty="0"/>
              <a:t> φόρμας, μπορεί να φτιάξει μια ίδια, χωρίς τους ελέγχους </a:t>
            </a:r>
            <a:r>
              <a:rPr lang="el-GR" sz="1400" dirty="0" err="1"/>
              <a:t>validation</a:t>
            </a:r>
            <a:r>
              <a:rPr lang="el-GR" sz="1400" dirty="0"/>
              <a:t> της αρχικής, που να στέλνει "κακόβουλα" δεδομένα στο ίδιο αρχείο-αποδέκτη!</a:t>
            </a:r>
          </a:p>
          <a:p>
            <a:pPr>
              <a:buFont typeface="Wingdings" panose="05000000000000000000" pitchFamily="2" charset="2"/>
              <a:buChar char="v"/>
            </a:pPr>
            <a:r>
              <a:rPr lang="el-GR" sz="1400" b="1" dirty="0" smtClean="0"/>
              <a:t>ΆΡΑ</a:t>
            </a:r>
            <a:r>
              <a:rPr lang="el-GR" sz="1400" b="1" dirty="0"/>
              <a:t>:</a:t>
            </a:r>
            <a:r>
              <a:rPr lang="el-GR" sz="1400" dirty="0"/>
              <a:t> Δεδομένα που στέλνονται με φόρμες πρέπει να ελέγχονται:</a:t>
            </a:r>
          </a:p>
          <a:p>
            <a:pPr lvl="1">
              <a:buFont typeface="Wingdings" panose="05000000000000000000" pitchFamily="2" charset="2"/>
              <a:buChar char="q"/>
            </a:pPr>
            <a:r>
              <a:rPr lang="el-GR" sz="1400" b="1" dirty="0" smtClean="0"/>
              <a:t>στον </a:t>
            </a:r>
            <a:r>
              <a:rPr lang="el-GR" sz="1400" b="1" dirty="0" err="1"/>
              <a:t>client</a:t>
            </a:r>
            <a:r>
              <a:rPr lang="el-GR" sz="1400" b="1" dirty="0"/>
              <a:t> (με </a:t>
            </a:r>
            <a:r>
              <a:rPr lang="el-GR" sz="1400" b="1" dirty="0" err="1"/>
              <a:t>JavaScript</a:t>
            </a:r>
            <a:r>
              <a:rPr lang="el-GR" sz="1400" b="1" dirty="0"/>
              <a:t>)</a:t>
            </a:r>
            <a:r>
              <a:rPr lang="el-GR" sz="1400" dirty="0"/>
              <a:t>: κύρια για να λόγους ευχρηστίας</a:t>
            </a:r>
          </a:p>
          <a:p>
            <a:pPr lvl="1">
              <a:buFont typeface="Wingdings" panose="05000000000000000000" pitchFamily="2" charset="2"/>
              <a:buChar char="q"/>
            </a:pPr>
            <a:r>
              <a:rPr lang="el-GR" sz="1400" b="1" dirty="0" smtClean="0"/>
              <a:t>στον </a:t>
            </a:r>
            <a:r>
              <a:rPr lang="el-GR" sz="1400" b="1" dirty="0" err="1"/>
              <a:t>server</a:t>
            </a:r>
            <a:r>
              <a:rPr lang="el-GR" sz="1400" b="1" dirty="0"/>
              <a:t> (με </a:t>
            </a:r>
            <a:r>
              <a:rPr lang="el-GR" sz="1400" b="1" dirty="0" err="1"/>
              <a:t>php</a:t>
            </a:r>
            <a:r>
              <a:rPr lang="el-GR" sz="1400" b="1" dirty="0"/>
              <a:t>)</a:t>
            </a:r>
            <a:r>
              <a:rPr lang="el-GR" sz="1400" dirty="0"/>
              <a:t>: κύρια για λόγους ασφάλειας (</a:t>
            </a:r>
            <a:r>
              <a:rPr lang="el-GR" sz="1400" dirty="0" smtClean="0"/>
              <a:t>προστασία εφαρμογής </a:t>
            </a:r>
            <a:r>
              <a:rPr lang="el-GR" sz="1400" dirty="0"/>
              <a:t>από κακόβουλα </a:t>
            </a:r>
            <a:r>
              <a:rPr lang="el-GR" sz="1400" dirty="0" err="1"/>
              <a:t>data</a:t>
            </a:r>
            <a:r>
              <a:rPr lang="el-GR" sz="1400" dirty="0"/>
              <a:t>)</a:t>
            </a:r>
          </a:p>
          <a:p>
            <a:pPr>
              <a:buFont typeface="Wingdings" panose="05000000000000000000" pitchFamily="2" charset="2"/>
              <a:buChar char="v"/>
            </a:pPr>
            <a:r>
              <a:rPr lang="el-GR" sz="1400" b="1" dirty="0" smtClean="0"/>
              <a:t>Στην </a:t>
            </a:r>
            <a:r>
              <a:rPr lang="el-GR" sz="1400" b="1" dirty="0"/>
              <a:t>πράξη: </a:t>
            </a:r>
          </a:p>
          <a:p>
            <a:pPr lvl="1">
              <a:buFont typeface="Wingdings" panose="05000000000000000000" pitchFamily="2" charset="2"/>
              <a:buChar char="q"/>
            </a:pPr>
            <a:r>
              <a:rPr lang="el-GR" sz="1400" dirty="0" smtClean="0"/>
              <a:t>ελέγχουμε </a:t>
            </a:r>
            <a:r>
              <a:rPr lang="el-GR" sz="1400" dirty="0"/>
              <a:t>τα δεδομένα που στάλθηκαν (στο $_POST ή στο $_GET) αν είναι αποδεκτά (υπάρχει ειδική </a:t>
            </a:r>
            <a:r>
              <a:rPr lang="el-GR" sz="1400" dirty="0" err="1"/>
              <a:t>php</a:t>
            </a:r>
            <a:r>
              <a:rPr lang="el-GR" sz="1400" dirty="0"/>
              <a:t> συνάρτηση για αυτό – θα τη </a:t>
            </a:r>
            <a:r>
              <a:rPr lang="el-GR" sz="1400" dirty="0" smtClean="0"/>
              <a:t>δούμε </a:t>
            </a:r>
            <a:r>
              <a:rPr lang="el-GR" sz="1400" dirty="0"/>
              <a:t>παρακάτω)</a:t>
            </a:r>
          </a:p>
          <a:p>
            <a:pPr lvl="1">
              <a:buFont typeface="Wingdings" panose="05000000000000000000" pitchFamily="2" charset="2"/>
              <a:buChar char="q"/>
            </a:pPr>
            <a:r>
              <a:rPr lang="el-GR" sz="1400" dirty="0" smtClean="0"/>
              <a:t>αναθέτουμε </a:t>
            </a:r>
            <a:r>
              <a:rPr lang="el-GR" sz="1400" dirty="0"/>
              <a:t>τα ελεγμένα δεδομένα σε </a:t>
            </a:r>
            <a:r>
              <a:rPr lang="el-GR" sz="1400" dirty="0" err="1"/>
              <a:t>php</a:t>
            </a:r>
            <a:r>
              <a:rPr lang="el-GR" sz="1400" dirty="0"/>
              <a:t> μεταβλητές (καλό είναι να έχουν το ίδιο όνομα με το αντίστοιχο στοιχείο της φόρμας) – το κάνουμε κύρια για απλούστερο κώδικα (είναι πιο απλό να γράφεις </a:t>
            </a:r>
            <a:r>
              <a:rPr lang="el-GR" sz="1400" dirty="0" smtClean="0"/>
              <a:t>                                       π.χ</a:t>
            </a:r>
            <a:r>
              <a:rPr lang="el-GR" sz="1400" dirty="0"/>
              <a:t>. </a:t>
            </a:r>
            <a:r>
              <a:rPr lang="el-GR" sz="1400" b="1" dirty="0"/>
              <a:t>$</a:t>
            </a:r>
            <a:r>
              <a:rPr lang="el-GR" sz="1400" b="1" dirty="0" err="1"/>
              <a:t>username</a:t>
            </a:r>
            <a:r>
              <a:rPr lang="el-GR" sz="1400" dirty="0"/>
              <a:t> αντί </a:t>
            </a:r>
            <a:r>
              <a:rPr lang="el-GR" sz="1400" b="1" dirty="0"/>
              <a:t>$_GET['</a:t>
            </a:r>
            <a:r>
              <a:rPr lang="el-GR" sz="1400" b="1" dirty="0" err="1"/>
              <a:t>username</a:t>
            </a:r>
            <a:r>
              <a:rPr lang="el-GR" sz="1400" b="1" dirty="0"/>
              <a:t>']</a:t>
            </a:r>
            <a:r>
              <a:rPr lang="el-GR" sz="1400" dirty="0"/>
              <a:t> )</a:t>
            </a:r>
          </a:p>
          <a:p>
            <a:pPr lvl="1">
              <a:buFont typeface="Wingdings" panose="05000000000000000000" pitchFamily="2" charset="2"/>
              <a:buChar char="q"/>
            </a:pPr>
            <a:r>
              <a:rPr lang="el-GR" sz="1400" dirty="0" smtClean="0"/>
              <a:t>υλοποιούμε </a:t>
            </a:r>
            <a:r>
              <a:rPr lang="el-GR" sz="1400" dirty="0"/>
              <a:t>τη λογική της εφαρμογής με αυτές τις μεταβλητές</a:t>
            </a:r>
          </a:p>
          <a:p>
            <a:pPr marL="0" indent="0">
              <a:buNone/>
            </a:pPr>
            <a:endParaRPr lang="el-GR" sz="1200" dirty="0"/>
          </a:p>
        </p:txBody>
      </p:sp>
      <p:pic>
        <p:nvPicPr>
          <p:cNvPr id="2" name="Εικόνα 1" descr="εικονίδιο php."/>
          <p:cNvPicPr>
            <a:picLocks noChangeAspect="1"/>
          </p:cNvPicPr>
          <p:nvPr/>
        </p:nvPicPr>
        <p:blipFill>
          <a:blip r:embed="rId8"/>
          <a:stretch>
            <a:fillRect/>
          </a:stretch>
        </p:blipFill>
        <p:spPr>
          <a:xfrm>
            <a:off x="7380312" y="2852936"/>
            <a:ext cx="1463939" cy="816590"/>
          </a:xfrm>
          <a:prstGeom prst="rect">
            <a:avLst/>
          </a:prstGeom>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1248088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EnglishUS"/>
  <p:tag name="ZHAW.ACCESSIBILITYADDIN.CHECKTIMEDATE" val="22/7/2014 11:11:05 π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READINGORDER" val="10,3,6,14,"/>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READINGORDER" val="10,3,6,14,"/>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READINGORDER" val="10,3,6,14,"/>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READINGORDER" val="10,8,7,11,6,14,"/>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READINGORDER" val="10,2,7,6,14,"/>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READINGORDER" val="10,2,3,4,5,6,14,"/>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READINGORDER" val="10,2,7,8,6,14,"/>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READINGORDER" val="10,2,7,6,14,"/>
</p:tagLst>
</file>

<file path=ppt/tags/tag1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5.xml><?xml version="1.0" encoding="utf-8"?>
<p:tagLst xmlns:a="http://schemas.openxmlformats.org/drawingml/2006/main" xmlns:r="http://schemas.openxmlformats.org/officeDocument/2006/relationships" xmlns:p="http://schemas.openxmlformats.org/presentationml/2006/main">
  <p:tag name="ZHAW.ACCESSIBILITYADDIN.READINGORDER" val="10,3,4,9,6,14,"/>
</p:tagLst>
</file>

<file path=ppt/tags/tag1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9.xml><?xml version="1.0" encoding="utf-8"?>
<p:tagLst xmlns:a="http://schemas.openxmlformats.org/drawingml/2006/main" xmlns:r="http://schemas.openxmlformats.org/officeDocument/2006/relationships" xmlns:p="http://schemas.openxmlformats.org/presentationml/2006/main">
  <p:tag name="ZHAW.ACCESSIBILITYADDIN.READINGORDER" val="10,2,7,6,14,"/>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3.xml><?xml version="1.0" encoding="utf-8"?>
<p:tagLst xmlns:a="http://schemas.openxmlformats.org/drawingml/2006/main" xmlns:r="http://schemas.openxmlformats.org/officeDocument/2006/relationships" xmlns:p="http://schemas.openxmlformats.org/presentationml/2006/main">
  <p:tag name="ZHAW.ACCESSIBILITYADDIN.READINGORDER" val="10,2,5,7,6,14,"/>
</p:tagLst>
</file>

<file path=ppt/tags/tag1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8.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1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3.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1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8.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1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6,5,4,"/>
</p:tagLst>
</file>

<file path=ppt/tags/tag1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3.xml><?xml version="1.0" encoding="utf-8"?>
<p:tagLst xmlns:a="http://schemas.openxmlformats.org/drawingml/2006/main" xmlns:r="http://schemas.openxmlformats.org/officeDocument/2006/relationships" xmlns:p="http://schemas.openxmlformats.org/presentationml/2006/main">
  <p:tag name="ZHAW.ACCESSIBILITYADDIN.READINGORDER" val="10,2,7,6,14,"/>
</p:tagLst>
</file>

<file path=ppt/tags/tag1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8.xml><?xml version="1.0" encoding="utf-8"?>
<p:tagLst xmlns:a="http://schemas.openxmlformats.org/drawingml/2006/main" xmlns:r="http://schemas.openxmlformats.org/officeDocument/2006/relationships" xmlns:p="http://schemas.openxmlformats.org/presentationml/2006/main">
  <p:tag name="ZHAW.ACCESSIBILITYADDIN.READINGORDER" val="10,2,4,7,5,6,14,"/>
</p:tagLst>
</file>

<file path=ppt/tags/tag1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2.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1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7.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1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2.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2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7.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2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2.xml><?xml version="1.0" encoding="utf-8"?>
<p:tagLst xmlns:a="http://schemas.openxmlformats.org/drawingml/2006/main" xmlns:r="http://schemas.openxmlformats.org/officeDocument/2006/relationships" xmlns:p="http://schemas.openxmlformats.org/presentationml/2006/main">
  <p:tag name="ZHAW.ACCESSIBILITYADDIN.READINGORDER" val="10,2,7,6,14,"/>
</p:tagLst>
</file>

<file path=ppt/tags/tag2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6.xml><?xml version="1.0" encoding="utf-8"?>
<p:tagLst xmlns:a="http://schemas.openxmlformats.org/drawingml/2006/main" xmlns:r="http://schemas.openxmlformats.org/officeDocument/2006/relationships" xmlns:p="http://schemas.openxmlformats.org/presentationml/2006/main">
  <p:tag name="ZHAW.ACCESSIBILITYADDIN.READINGORDER" val="10,2,7,6,14,"/>
</p:tagLst>
</file>

<file path=ppt/tags/tag2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1.xml><?xml version="1.0" encoding="utf-8"?>
<p:tagLst xmlns:a="http://schemas.openxmlformats.org/drawingml/2006/main" xmlns:r="http://schemas.openxmlformats.org/officeDocument/2006/relationships" xmlns:p="http://schemas.openxmlformats.org/presentationml/2006/main">
  <p:tag name="ZHAW.ACCESSIBILITYADDIN.READINGORDER" val="10,2,3,6,14,"/>
</p:tagLst>
</file>

<file path=ppt/tags/tag2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7.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2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2.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2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22,2,3,6,8,24,"/>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22,9,11,12,10,13,8,24,"/>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2,9,11,8,2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2,9,2,8,2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5,7,2049,6,1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5,7,6,1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2,5,7,6,1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9,3,6,14,"/>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9.xml><?xml version="1.0" encoding="utf-8"?>
<p:tagLst xmlns:a="http://schemas.openxmlformats.org/drawingml/2006/main" xmlns:r="http://schemas.openxmlformats.org/officeDocument/2006/relationships" xmlns:p="http://schemas.openxmlformats.org/presentationml/2006/main">
  <p:tag name="ZHAW.ACCESSIBILITYADDIN.READINGORDER" val="10,3,7,6,14,"/>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10,2,7,6,1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7,3,4,6,14,"/>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READINGORDER" val="10,5,7,6,14,"/>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10,3,6,14,"/>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4DE4711E-7D54-474F-8AE9-3BC8DC396473}">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4</Template>
  <TotalTime>3574</TotalTime>
  <Words>4345</Words>
  <Application>Microsoft Office PowerPoint</Application>
  <PresentationFormat>Προβολή στην οθόνη (4:3)</PresentationFormat>
  <Paragraphs>762</Paragraphs>
  <Slides>47</Slides>
  <Notes>47</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47</vt:i4>
      </vt:variant>
    </vt:vector>
  </HeadingPairs>
  <TitlesOfParts>
    <vt:vector size="55" baseType="lpstr">
      <vt:lpstr>Arial</vt:lpstr>
      <vt:lpstr>Calibri</vt:lpstr>
      <vt:lpstr>Consolas</vt:lpstr>
      <vt:lpstr>Courier New</vt:lpstr>
      <vt:lpstr>CourierStd-Bold</vt:lpstr>
      <vt:lpstr>Times New Roman</vt:lpstr>
      <vt:lpstr>Wingdings</vt:lpstr>
      <vt:lpstr>Θέμα του Office</vt:lpstr>
      <vt:lpstr>Προγραμματισμός  Εφαρμογών Διαδικτύου</vt:lpstr>
      <vt:lpstr>Άδειες Χρήσης</vt:lpstr>
      <vt:lpstr>Χρηματοδότηση</vt:lpstr>
      <vt:lpstr>Σκοποί  ενότητας</vt:lpstr>
      <vt:lpstr>Περιεχόμενα ενότητας</vt:lpstr>
      <vt:lpstr>Δομημένη Κατασκευή Σελίδων (1/2) </vt:lpstr>
      <vt:lpstr>Δομημένη Κατασκευή Σελίδων (2/2) </vt:lpstr>
      <vt:lpstr>Server-Side  Διάβασμα Δεδομένων Φόρμας</vt:lpstr>
      <vt:lpstr>Τι θα τα κάνουμε αυτά τα δεδομένα;</vt:lpstr>
      <vt:lpstr>Έστω η φόρμα του εργαστηρίου 05:</vt:lpstr>
      <vt:lpstr>Server-Side Form Validation (για τα επόμενα, θεωρήστε ότι δεν υπάρχει client-side form validation)</vt:lpstr>
      <vt:lpstr>Η συνάρτηση filter_input  (1/2)</vt:lpstr>
      <vt:lpstr>Η συνάρτηση filter_input  (2/2)</vt:lpstr>
      <vt:lpstr>Διαθέσιμα Φίλτρα της filter_input και τι Επιστρέφει (έστω ελέγχουμε την παράμετρο myinput που στάλθηκε με POST) </vt:lpstr>
      <vt:lpstr>The Stateless Web (Cookies &amp; Sessions)</vt:lpstr>
      <vt:lpstr>PHP Cookies Τι είναι; Πώς τα φτιάχνω;</vt:lpstr>
      <vt:lpstr>Παράμετροι Ορισμού σε Cookies setcookie(name,value,expire,path,domain,secure,httponly)</vt:lpstr>
      <vt:lpstr>...περισσότερα για Cookies</vt:lpstr>
      <vt:lpstr>Πλεονεκτήματα &amp; Μειονεκτήματα Cookies</vt:lpstr>
      <vt:lpstr>PHP Sessions    1/2</vt:lpstr>
      <vt:lpstr>PHP Sessions    2/2</vt:lpstr>
      <vt:lpstr>Διαχείριση Session &amp; Μεταβλητών   1/2 Παράδειγμα Καταμέτρησης Κλήσεων Σελίδας  από τον ίδιο Χρήστη στη session variable views </vt:lpstr>
      <vt:lpstr>Διαχείριση Session &amp; Μεταβλητών   2/2</vt:lpstr>
      <vt:lpstr>Παραδείγματα Χρήσης Session    1/2</vt:lpstr>
      <vt:lpstr>Παραδείγματα Χρήσης Session    2/2</vt:lpstr>
      <vt:lpstr>Παράδειγμα Χρήσης: User Tracking (1/2)</vt:lpstr>
      <vt:lpstr>User Tracking (2/2)</vt:lpstr>
      <vt:lpstr>Πέρασμα Μεταβλητής σε Σελίδα</vt:lpstr>
      <vt:lpstr>Πέρασμα Μεταβλητής μέσω URL</vt:lpstr>
      <vt:lpstr>Πέρασμα Μεταβλητής με POST</vt:lpstr>
      <vt:lpstr>Παράδειγμα LOOP με POST</vt:lpstr>
      <vt:lpstr>Αποτέλεσμα </vt:lpstr>
      <vt:lpstr>Εξωτερικά Αρχεία Κώδικα</vt:lpstr>
      <vt:lpstr>Συναρτήσεις 1</vt:lpstr>
      <vt:lpstr>Συναρτήσεις 2</vt:lpstr>
      <vt:lpstr>Συναρτήσεις 3</vt:lpstr>
      <vt:lpstr>Συναρτήσεις 4</vt:lpstr>
      <vt:lpstr>Πίνακες</vt:lpstr>
      <vt:lpstr>Πίνακες Sequential 1</vt:lpstr>
      <vt:lpstr>Πίνακες Sequential 2</vt:lpstr>
      <vt:lpstr>Πίνακες Associative</vt:lpstr>
      <vt:lpstr>foreach </vt:lpstr>
      <vt:lpstr>Συναρτήσεις Πινάκων</vt:lpstr>
      <vt:lpstr>Ανακατεύθυνση Σελίδας</vt:lpstr>
      <vt:lpstr>Αποστολή Email 1</vt:lpstr>
      <vt:lpstr>Αποστολή Email 2</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Εφαρμογών Διαδικτύου</dc:title>
  <dc:creator>maxos</dc:creator>
  <cp:keywords>Δομές Δεδομένων και Αρχεία, Διαχείριση Αρχείων κειμένου, Εκτύπωση/Αντιγραφή αρχείων κειμένου, Ειδικές διαδικασίες αρχείων κειμένου, Header Files.</cp:keywords>
  <cp:lastModifiedBy>maxos</cp:lastModifiedBy>
  <cp:revision>111</cp:revision>
  <dcterms:created xsi:type="dcterms:W3CDTF">2014-05-12T06:36:11Z</dcterms:created>
  <dcterms:modified xsi:type="dcterms:W3CDTF">2015-03-09T07:30:01Z</dcterms:modified>
</cp:coreProperties>
</file>