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Στρογγυλεμένο ορθογώνιο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Στρογγυλεμένο ορθογώνιο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Τίτλος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20" name="Υπότιτλος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Στυλ κύριου υπότιτλου</a:t>
            </a:r>
            <a:endParaRPr kumimoji="0" lang="en-US"/>
          </a:p>
        </p:txBody>
      </p:sp>
      <p:sp>
        <p:nvSpPr>
          <p:cNvPr id="19" name="Θέση ημερομηνίας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9981B7-F6A7-4069-8CA2-D3E20B7503E8}" type="datetimeFigureOut">
              <a:rPr lang="el-GR" smtClean="0">
                <a:solidFill>
                  <a:srgbClr val="E3DED1">
                    <a:shade val="50000"/>
                  </a:srgbClr>
                </a:solidFill>
              </a:rPr>
              <a:pPr/>
              <a:t>21/2/2015</a:t>
            </a:fld>
            <a:endParaRPr lang="el-GR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11" name="Θέση αριθμού διαφάνειας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4FE4C5-A2E6-41EA-AEB8-EA418923F745}" type="slidenum">
              <a:rPr lang="el-GR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el-GR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0348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9981B7-F6A7-4069-8CA2-D3E20B7503E8}" type="datetimeFigureOut">
              <a:rPr lang="el-GR" smtClean="0">
                <a:solidFill>
                  <a:srgbClr val="E3DED1">
                    <a:shade val="50000"/>
                  </a:srgbClr>
                </a:solidFill>
              </a:rPr>
              <a:pPr/>
              <a:t>21/2/2015</a:t>
            </a:fld>
            <a:endParaRPr lang="el-GR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4FE4C5-A2E6-41EA-AEB8-EA418923F745}" type="slidenum">
              <a:rPr lang="el-GR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el-GR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0575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9981B7-F6A7-4069-8CA2-D3E20B7503E8}" type="datetimeFigureOut">
              <a:rPr lang="el-GR" smtClean="0">
                <a:solidFill>
                  <a:srgbClr val="E3DED1">
                    <a:shade val="50000"/>
                  </a:srgbClr>
                </a:solidFill>
              </a:rPr>
              <a:pPr/>
              <a:t>21/2/2015</a:t>
            </a:fld>
            <a:endParaRPr lang="el-GR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4FE4C5-A2E6-41EA-AEB8-EA418923F745}" type="slidenum">
              <a:rPr lang="el-GR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el-GR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1552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9981B7-F6A7-4069-8CA2-D3E20B7503E8}" type="datetimeFigureOut">
              <a:rPr lang="el-GR" smtClean="0">
                <a:solidFill>
                  <a:srgbClr val="E3DED1">
                    <a:shade val="50000"/>
                  </a:srgbClr>
                </a:solidFill>
              </a:rPr>
              <a:pPr/>
              <a:t>21/2/2015</a:t>
            </a:fld>
            <a:endParaRPr lang="el-GR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4FE4C5-A2E6-41EA-AEB8-EA418923F745}" type="slidenum">
              <a:rPr lang="el-GR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el-GR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6851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Στρογγυλεμένο ορθογώνιο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Στρογγυλεμένο ορθογώνιο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9981B7-F6A7-4069-8CA2-D3E20B7503E8}" type="datetimeFigureOut">
              <a:rPr lang="el-GR" smtClean="0">
                <a:solidFill>
                  <a:srgbClr val="E3DED1">
                    <a:shade val="50000"/>
                  </a:srgbClr>
                </a:solidFill>
              </a:rPr>
              <a:pPr/>
              <a:t>21/2/2015</a:t>
            </a:fld>
            <a:endParaRPr lang="el-GR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4FE4C5-A2E6-41EA-AEB8-EA418923F745}" type="slidenum">
              <a:rPr lang="el-GR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el-GR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3416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9981B7-F6A7-4069-8CA2-D3E20B7503E8}" type="datetimeFigureOut">
              <a:rPr lang="el-GR" smtClean="0">
                <a:solidFill>
                  <a:srgbClr val="E3DED1">
                    <a:shade val="50000"/>
                  </a:srgbClr>
                </a:solidFill>
              </a:rPr>
              <a:pPr/>
              <a:t>21/2/2015</a:t>
            </a:fld>
            <a:endParaRPr lang="el-GR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4FE4C5-A2E6-41EA-AEB8-EA418923F745}" type="slidenum">
              <a:rPr lang="el-GR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el-GR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7704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9981B7-F6A7-4069-8CA2-D3E20B7503E8}" type="datetimeFigureOut">
              <a:rPr lang="el-GR" smtClean="0">
                <a:solidFill>
                  <a:srgbClr val="E3DED1">
                    <a:shade val="50000"/>
                  </a:srgbClr>
                </a:solidFill>
              </a:rPr>
              <a:pPr/>
              <a:t>21/2/2015</a:t>
            </a:fld>
            <a:endParaRPr lang="el-GR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4FE4C5-A2E6-41EA-AEB8-EA418923F745}" type="slidenum">
              <a:rPr lang="el-GR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el-GR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2172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9981B7-F6A7-4069-8CA2-D3E20B7503E8}" type="datetimeFigureOut">
              <a:rPr lang="el-GR" smtClean="0">
                <a:solidFill>
                  <a:srgbClr val="E3DED1">
                    <a:shade val="50000"/>
                  </a:srgbClr>
                </a:solidFill>
              </a:rPr>
              <a:pPr/>
              <a:t>21/2/2015</a:t>
            </a:fld>
            <a:endParaRPr lang="el-GR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4FE4C5-A2E6-41EA-AEB8-EA418923F745}" type="slidenum">
              <a:rPr lang="el-GR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el-GR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527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Στρογγυλεμένο ορθογώνιο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9981B7-F6A7-4069-8CA2-D3E20B7503E8}" type="datetimeFigureOut">
              <a:rPr lang="el-GR" smtClean="0">
                <a:solidFill>
                  <a:srgbClr val="E3DED1">
                    <a:shade val="50000"/>
                  </a:srgbClr>
                </a:solidFill>
              </a:rPr>
              <a:pPr/>
              <a:t>21/2/2015</a:t>
            </a:fld>
            <a:endParaRPr lang="el-GR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4FE4C5-A2E6-41EA-AEB8-EA418923F745}" type="slidenum">
              <a:rPr lang="el-GR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el-GR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51074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9981B7-F6A7-4069-8CA2-D3E20B7503E8}" type="datetimeFigureOut">
              <a:rPr lang="el-GR" smtClean="0">
                <a:solidFill>
                  <a:srgbClr val="E3DED1">
                    <a:shade val="50000"/>
                  </a:srgbClr>
                </a:solidFill>
              </a:rPr>
              <a:pPr/>
              <a:t>21/2/2015</a:t>
            </a:fld>
            <a:endParaRPr lang="el-GR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4FE4C5-A2E6-41EA-AEB8-EA418923F745}" type="slidenum">
              <a:rPr lang="el-GR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el-GR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4480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Στρογγυλεμένο ορθογώνιο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Στρογγύλεμα μίας γωνίας ορθογωνίου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9981B7-F6A7-4069-8CA2-D3E20B7503E8}" type="datetimeFigureOut">
              <a:rPr lang="el-GR" smtClean="0">
                <a:solidFill>
                  <a:srgbClr val="E3DED1">
                    <a:shade val="50000"/>
                  </a:srgbClr>
                </a:solidFill>
              </a:rPr>
              <a:pPr/>
              <a:t>21/2/2015</a:t>
            </a:fld>
            <a:endParaRPr lang="el-GR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4FE4C5-A2E6-41EA-AEB8-EA418923F745}" type="slidenum">
              <a:rPr lang="el-GR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el-GR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12574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Στρογγυλεμένο ορθογώνιο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Στρογγυλεμένο ορθογώνιο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Θέση τίτλου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4" name="Θέση κειμένου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25" name="Θέση ημερομηνίας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A39981B7-F6A7-4069-8CA2-D3E20B7503E8}" type="datetimeFigureOut">
              <a:rPr lang="el-GR" smtClean="0">
                <a:solidFill>
                  <a:srgbClr val="E3DED1">
                    <a:shade val="50000"/>
                  </a:srgbClr>
                </a:solidFill>
              </a:rPr>
              <a:pPr/>
              <a:t>21/2/2015</a:t>
            </a:fld>
            <a:endParaRPr lang="el-GR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18" name="Θέση υποσέλιδου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l-GR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24FE4C5-A2E6-41EA-AEB8-EA418923F745}" type="slidenum">
              <a:rPr lang="el-GR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el-GR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1570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722376" y="692696"/>
            <a:ext cx="7772400" cy="2956310"/>
          </a:xfrm>
        </p:spPr>
        <p:txBody>
          <a:bodyPr>
            <a:noAutofit/>
          </a:bodyPr>
          <a:lstStyle/>
          <a:p>
            <a:pPr algn="ctr">
              <a:lnSpc>
                <a:spcPct val="95000"/>
              </a:lnSpc>
            </a:pPr>
            <a:r>
              <a:rPr lang="el-GR" altLang="en-US" sz="2800" dirty="0" err="1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Γραμματισμός</a:t>
            </a:r>
            <a:r>
              <a:rPr lang="el-GR" altLang="en-US" sz="2800" dirty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 και σχεδιασμός γλωσσικού μαθήματος:</a:t>
            </a:r>
            <a:br>
              <a:rPr lang="el-GR" altLang="en-US" sz="2800" dirty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</a:br>
            <a:r>
              <a:rPr lang="el-GR" altLang="en-US" sz="2800" dirty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/>
            </a:r>
            <a:br>
              <a:rPr lang="el-GR" altLang="en-US" sz="2800" dirty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</a:br>
            <a:r>
              <a:rPr lang="el-GR" altLang="en-US" sz="2800" dirty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5</a:t>
            </a:r>
            <a:r>
              <a:rPr lang="el-GR" altLang="en-US" sz="2800" dirty="0" smtClean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.</a:t>
            </a:r>
            <a:r>
              <a:rPr lang="el-GR" altLang="en-US" sz="2800" dirty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/>
            </a:r>
            <a:br>
              <a:rPr lang="el-GR" altLang="en-US" sz="2800" dirty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</a:br>
            <a:r>
              <a:rPr lang="el-GR" altLang="en-US" sz="2800" dirty="0" err="1" smtClean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Πολυγραμματισμοί</a:t>
            </a:r>
            <a:r>
              <a:rPr lang="en-US" altLang="en-US" sz="2800" dirty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/>
            </a:r>
            <a:br>
              <a:rPr lang="en-US" altLang="en-US" sz="2800" dirty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</a:br>
            <a:endParaRPr lang="el-GR" sz="2800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573016"/>
            <a:ext cx="7772400" cy="2232248"/>
          </a:xfrm>
        </p:spPr>
        <p:txBody>
          <a:bodyPr>
            <a:normAutofit/>
          </a:bodyPr>
          <a:lstStyle/>
          <a:p>
            <a:pPr algn="ctr">
              <a:lnSpc>
                <a:spcPct val="95000"/>
              </a:lnSpc>
              <a:spcBef>
                <a:spcPct val="0"/>
              </a:spcBef>
            </a:pPr>
            <a:endParaRPr lang="el-GR" altLang="en-US" dirty="0"/>
          </a:p>
          <a:p>
            <a:pPr algn="ctr">
              <a:lnSpc>
                <a:spcPct val="95000"/>
              </a:lnSpc>
              <a:spcBef>
                <a:spcPct val="0"/>
              </a:spcBef>
            </a:pPr>
            <a:r>
              <a:rPr lang="el-GR" altLang="en-US" b="1" dirty="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Υπεύθυνος Καθηγητής: Γιώργος Ανδρουλάκης</a:t>
            </a:r>
          </a:p>
          <a:p>
            <a:pPr algn="ctr">
              <a:lnSpc>
                <a:spcPct val="95000"/>
              </a:lnSpc>
              <a:spcBef>
                <a:spcPct val="0"/>
              </a:spcBef>
            </a:pPr>
            <a:r>
              <a:rPr lang="el-GR" altLang="en-US" b="1" dirty="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ΠΤΔΕ Πανεπιστήμιο Θεσσαλίας</a:t>
            </a:r>
          </a:p>
          <a:p>
            <a:pPr algn="ctr">
              <a:lnSpc>
                <a:spcPct val="95000"/>
              </a:lnSpc>
              <a:spcBef>
                <a:spcPct val="0"/>
              </a:spcBef>
            </a:pPr>
            <a:endParaRPr lang="en-US" altLang="en-US" b="1" dirty="0">
              <a:solidFill>
                <a:srgbClr val="000000"/>
              </a:solidFill>
              <a:latin typeface="Tahoma" pitchFamily="34" charset="0"/>
              <a:cs typeface="Tahoma" pitchFamily="34" charset="0"/>
            </a:endParaRPr>
          </a:p>
        </p:txBody>
      </p:sp>
      <p:pic>
        <p:nvPicPr>
          <p:cNvPr id="1026" name="Picture 2" descr="C:\Users\πατσακούτι\Desktop\kentavro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59" y="5229200"/>
            <a:ext cx="1116533" cy="11165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09173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11560" y="476672"/>
            <a:ext cx="8183880" cy="1051560"/>
          </a:xfrm>
        </p:spPr>
        <p:txBody>
          <a:bodyPr>
            <a:noAutofit/>
          </a:bodyPr>
          <a:lstStyle/>
          <a:p>
            <a:pPr algn="ctr"/>
            <a:r>
              <a:rPr lang="en-US" altLang="en-US" dirty="0" err="1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Αρχές</a:t>
            </a:r>
            <a:r>
              <a:rPr lang="en-US" altLang="en-US" dirty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dirty="0" err="1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της</a:t>
            </a:r>
            <a:r>
              <a:rPr lang="en-US" altLang="en-US" dirty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 πα</a:t>
            </a:r>
            <a:r>
              <a:rPr lang="en-US" altLang="en-US" dirty="0" err="1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ιδ</a:t>
            </a:r>
            <a:r>
              <a:rPr lang="en-US" altLang="en-US" dirty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αγωγικής </a:t>
            </a:r>
            <a:r>
              <a:rPr lang="el-GR" altLang="en-US" dirty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/>
            </a:r>
            <a:br>
              <a:rPr lang="el-GR" altLang="en-US" dirty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</a:br>
            <a:r>
              <a:rPr lang="en-US" altLang="en-US" dirty="0" err="1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των</a:t>
            </a:r>
            <a:r>
              <a:rPr lang="en-US" altLang="en-US" dirty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l-GR" altLang="en-US" dirty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π</a:t>
            </a:r>
            <a:r>
              <a:rPr lang="en-US" altLang="en-US" dirty="0" err="1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ολυγρ</a:t>
            </a:r>
            <a:r>
              <a:rPr lang="en-US" altLang="en-US" dirty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αμματισμών (1)</a:t>
            </a:r>
            <a:endParaRPr lang="el-GR" dirty="0">
              <a:solidFill>
                <a:srgbClr val="C0000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67544" y="1772816"/>
            <a:ext cx="8183880" cy="4187952"/>
          </a:xfrm>
        </p:spPr>
        <p:txBody>
          <a:bodyPr>
            <a:normAutofit/>
          </a:bodyPr>
          <a:lstStyle/>
          <a:p>
            <a:pPr marL="114300" lvl="1" indent="0" algn="just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None/>
              <a:defRPr/>
            </a:pPr>
            <a:r>
              <a:rPr lang="en-US" alt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H πα</a:t>
            </a:r>
            <a:r>
              <a:rPr lang="en-US" altLang="en-US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ιδ</a:t>
            </a:r>
            <a:r>
              <a:rPr lang="en-US" alt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αγωγική πρέπει να</a:t>
            </a:r>
            <a:r>
              <a:rPr lang="el-GR" altLang="en-US" dirty="0">
                <a:solidFill>
                  <a:srgbClr val="000000"/>
                </a:solidFill>
                <a:latin typeface="Arial" charset="0"/>
              </a:rPr>
              <a:t>:</a:t>
            </a:r>
            <a:r>
              <a:rPr lang="en-US" altLang="en-US" dirty="0">
                <a:solidFill>
                  <a:srgbClr val="000000"/>
                </a:solidFill>
                <a:latin typeface="Arial" charset="0"/>
              </a:rPr>
              <a:t> </a:t>
            </a:r>
            <a:endParaRPr lang="el-GR" altLang="en-US" dirty="0">
              <a:solidFill>
                <a:srgbClr val="000000"/>
              </a:solidFill>
              <a:latin typeface="Arial" charset="0"/>
            </a:endParaRPr>
          </a:p>
          <a:p>
            <a:pPr marL="114300" lvl="1" indent="0" algn="just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None/>
              <a:defRPr/>
            </a:pPr>
            <a:endParaRPr lang="el-GR" altLang="en-US" dirty="0">
              <a:solidFill>
                <a:srgbClr val="000000"/>
              </a:solidFill>
              <a:latin typeface="Arial" charset="0"/>
            </a:endParaRPr>
          </a:p>
          <a:p>
            <a:pPr marL="571500" lvl="1" indent="-457200" algn="just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lang="en-US" altLang="en-US" dirty="0" err="1">
                <a:solidFill>
                  <a:srgbClr val="000000"/>
                </a:solidFill>
                <a:latin typeface="Arial" charset="0"/>
              </a:rPr>
              <a:t>συνεργ</a:t>
            </a:r>
            <a:r>
              <a:rPr lang="en-US" altLang="en-US" dirty="0">
                <a:solidFill>
                  <a:srgbClr val="000000"/>
                </a:solidFill>
                <a:latin typeface="Arial" charset="0"/>
              </a:rPr>
              <a:t>αστεί και να </a:t>
            </a:r>
            <a:r>
              <a:rPr lang="el-GR" altLang="en-US" dirty="0">
                <a:solidFill>
                  <a:srgbClr val="000000"/>
                </a:solidFill>
                <a:latin typeface="Arial" charset="0"/>
              </a:rPr>
              <a:t>οικοδομήσει</a:t>
            </a:r>
            <a:r>
              <a:rPr lang="en-US" altLang="en-US" dirty="0">
                <a:solidFill>
                  <a:srgbClr val="000000"/>
                </a:solidFill>
                <a:latin typeface="Arial" charset="0"/>
              </a:rPr>
              <a:t> π</a:t>
            </a:r>
            <a:r>
              <a:rPr lang="en-US" altLang="en-US" dirty="0" err="1">
                <a:solidFill>
                  <a:srgbClr val="000000"/>
                </a:solidFill>
                <a:latin typeface="Arial" charset="0"/>
              </a:rPr>
              <a:t>άνω</a:t>
            </a:r>
            <a:r>
              <a:rPr lang="en-US" altLang="en-US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Arial" charset="0"/>
              </a:rPr>
              <a:t>στους</a:t>
            </a:r>
            <a:r>
              <a:rPr lang="en-US" altLang="en-US" dirty="0">
                <a:solidFill>
                  <a:srgbClr val="000000"/>
                </a:solidFill>
                <a:latin typeface="Arial" charset="0"/>
              </a:rPr>
              <a:t> π</a:t>
            </a:r>
            <a:r>
              <a:rPr lang="en-US" altLang="en-US" dirty="0" err="1">
                <a:solidFill>
                  <a:srgbClr val="000000"/>
                </a:solidFill>
                <a:latin typeface="Arial" charset="0"/>
              </a:rPr>
              <a:t>όρους</a:t>
            </a:r>
            <a:r>
              <a:rPr lang="en-US" altLang="en-US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Arial" charset="0"/>
              </a:rPr>
              <a:t>λόγου</a:t>
            </a:r>
            <a:r>
              <a:rPr lang="en-US" altLang="en-US" dirty="0">
                <a:solidFill>
                  <a:srgbClr val="000000"/>
                </a:solidFill>
                <a:latin typeface="Arial" charset="0"/>
              </a:rPr>
              <a:t>, κα</a:t>
            </a:r>
            <a:r>
              <a:rPr lang="en-US" altLang="en-US" dirty="0" err="1">
                <a:solidFill>
                  <a:srgbClr val="000000"/>
                </a:solidFill>
                <a:latin typeface="Arial" charset="0"/>
              </a:rPr>
              <a:t>θώς</a:t>
            </a:r>
            <a:r>
              <a:rPr lang="en-US" altLang="en-US" dirty="0">
                <a:solidFill>
                  <a:srgbClr val="000000"/>
                </a:solidFill>
                <a:latin typeface="Arial" charset="0"/>
              </a:rPr>
              <a:t> και </a:t>
            </a:r>
            <a:r>
              <a:rPr lang="en-US" altLang="en-US" dirty="0" err="1">
                <a:solidFill>
                  <a:srgbClr val="000000"/>
                </a:solidFill>
                <a:latin typeface="Arial" charset="0"/>
              </a:rPr>
              <a:t>στ</a:t>
            </a:r>
            <a:r>
              <a:rPr lang="en-US" altLang="en-US" dirty="0">
                <a:solidFill>
                  <a:srgbClr val="000000"/>
                </a:solidFill>
                <a:latin typeface="Arial" charset="0"/>
              </a:rPr>
              <a:t>α ρεπερτόρια της πολιτισμικής πρακτικής που οι διδασκόμενοι φέρουν μαζί τους στ</a:t>
            </a:r>
            <a:r>
              <a:rPr lang="el-GR" altLang="en-US" dirty="0">
                <a:solidFill>
                  <a:srgbClr val="000000"/>
                </a:solidFill>
                <a:latin typeface="Arial" charset="0"/>
              </a:rPr>
              <a:t>ο </a:t>
            </a:r>
            <a:r>
              <a:rPr lang="el-GR" altLang="en-US" dirty="0" smtClean="0">
                <a:solidFill>
                  <a:srgbClr val="000000"/>
                </a:solidFill>
                <a:latin typeface="Arial" charset="0"/>
              </a:rPr>
              <a:t>σχολείο,</a:t>
            </a:r>
            <a:endParaRPr lang="el-GR" altLang="en-US" dirty="0">
              <a:solidFill>
                <a:srgbClr val="000000"/>
              </a:solidFill>
              <a:latin typeface="Arial" charset="0"/>
            </a:endParaRPr>
          </a:p>
          <a:p>
            <a:pPr marL="571500" lvl="1" indent="-457200" algn="just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lang="en-US" altLang="en-US" dirty="0" err="1">
                <a:solidFill>
                  <a:srgbClr val="000000"/>
                </a:solidFill>
                <a:latin typeface="Arial" charset="0"/>
              </a:rPr>
              <a:t>είν</a:t>
            </a:r>
            <a:r>
              <a:rPr lang="en-US" altLang="en-US" dirty="0">
                <a:solidFill>
                  <a:srgbClr val="000000"/>
                </a:solidFill>
                <a:latin typeface="Arial" charset="0"/>
              </a:rPr>
              <a:t>αι δομημένη και </a:t>
            </a:r>
            <a:r>
              <a:rPr lang="en-US" altLang="en-US" dirty="0" smtClean="0">
                <a:solidFill>
                  <a:srgbClr val="000000"/>
                </a:solidFill>
                <a:latin typeface="Arial" charset="0"/>
              </a:rPr>
              <a:t>σαφής</a:t>
            </a:r>
            <a:r>
              <a:rPr lang="el-GR" altLang="en-US" dirty="0" smtClean="0">
                <a:solidFill>
                  <a:srgbClr val="000000"/>
                </a:solidFill>
                <a:latin typeface="Arial" charset="0"/>
              </a:rPr>
              <a:t>,</a:t>
            </a:r>
            <a:endParaRPr lang="el-GR" altLang="en-US" dirty="0">
              <a:solidFill>
                <a:srgbClr val="000000"/>
              </a:solidFill>
              <a:latin typeface="Arial" charset="0"/>
            </a:endParaRPr>
          </a:p>
          <a:p>
            <a:pPr marL="571500" lvl="1" indent="-457200" algn="just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lang="en-US" altLang="en-US" dirty="0">
                <a:solidFill>
                  <a:srgbClr val="000000"/>
                </a:solidFill>
                <a:latin typeface="Arial" charset="0"/>
              </a:rPr>
              <a:t>να </a:t>
            </a:r>
            <a:r>
              <a:rPr lang="en-US" altLang="en-US" dirty="0" err="1">
                <a:solidFill>
                  <a:srgbClr val="000000"/>
                </a:solidFill>
                <a:latin typeface="Arial" charset="0"/>
              </a:rPr>
              <a:t>εμ</a:t>
            </a:r>
            <a:r>
              <a:rPr lang="en-US" altLang="en-US" dirty="0">
                <a:solidFill>
                  <a:srgbClr val="000000"/>
                </a:solidFill>
                <a:latin typeface="Arial" charset="0"/>
              </a:rPr>
              <a:t>βυθίζει τους </a:t>
            </a:r>
            <a:r>
              <a:rPr lang="el-GR" altLang="en-US" dirty="0">
                <a:solidFill>
                  <a:srgbClr val="000000"/>
                </a:solidFill>
                <a:latin typeface="Arial" charset="0"/>
              </a:rPr>
              <a:t>μαθητές</a:t>
            </a:r>
            <a:r>
              <a:rPr lang="en-US" altLang="en-US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Arial" charset="0"/>
              </a:rPr>
              <a:t>σε</a:t>
            </a:r>
            <a:r>
              <a:rPr lang="en-US" altLang="en-US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Arial" charset="0"/>
              </a:rPr>
              <a:t>ουσι</a:t>
            </a:r>
            <a:r>
              <a:rPr lang="en-US" altLang="en-US" dirty="0">
                <a:solidFill>
                  <a:srgbClr val="000000"/>
                </a:solidFill>
                <a:latin typeface="Arial" charset="0"/>
              </a:rPr>
              <a:t>αστικές καθημερινές πρακτικές κατασκευής νοήματος χρησιμοποιώντας ένα ευρύ φάσμα </a:t>
            </a:r>
            <a:r>
              <a:rPr lang="en-US" altLang="en-US" dirty="0" smtClean="0">
                <a:solidFill>
                  <a:srgbClr val="000000"/>
                </a:solidFill>
                <a:latin typeface="Arial" charset="0"/>
              </a:rPr>
              <a:t>μέσων</a:t>
            </a:r>
            <a:r>
              <a:rPr lang="el-GR" altLang="en-US" dirty="0" smtClean="0">
                <a:solidFill>
                  <a:srgbClr val="000000"/>
                </a:solidFill>
                <a:latin typeface="Arial" charset="0"/>
              </a:rPr>
              <a:t>.</a:t>
            </a:r>
            <a:endParaRPr lang="en-US" altLang="en-US" dirty="0">
              <a:solidFill>
                <a:srgbClr val="000000"/>
              </a:solidFill>
              <a:latin typeface="Arial" charset="0"/>
            </a:endParaRPr>
          </a:p>
          <a:p>
            <a:endParaRPr lang="el-GR" sz="2400" dirty="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37430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183880" cy="1051560"/>
          </a:xfrm>
        </p:spPr>
        <p:txBody>
          <a:bodyPr>
            <a:noAutofit/>
          </a:bodyPr>
          <a:lstStyle/>
          <a:p>
            <a:pPr algn="ctr"/>
            <a:r>
              <a:rPr lang="en-US" altLang="en-US" dirty="0" err="1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Αρχές</a:t>
            </a:r>
            <a:r>
              <a:rPr lang="en-US" altLang="en-US" dirty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altLang="en-US" dirty="0" err="1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της</a:t>
            </a:r>
            <a:r>
              <a:rPr lang="en-US" altLang="en-US" dirty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 πα</a:t>
            </a:r>
            <a:r>
              <a:rPr lang="en-US" altLang="en-US" dirty="0" err="1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ιδ</a:t>
            </a:r>
            <a:r>
              <a:rPr lang="en-US" altLang="en-US" dirty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αγωγικής </a:t>
            </a:r>
            <a:r>
              <a:rPr lang="el-GR" altLang="en-US" dirty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/>
            </a:r>
            <a:br>
              <a:rPr lang="el-GR" altLang="en-US" dirty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</a:br>
            <a:r>
              <a:rPr lang="en-US" altLang="en-US" dirty="0" err="1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των</a:t>
            </a:r>
            <a:r>
              <a:rPr lang="en-US" altLang="en-US" dirty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l-GR" altLang="en-US" dirty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π</a:t>
            </a:r>
            <a:r>
              <a:rPr lang="en-US" altLang="en-US" dirty="0" err="1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ολυγρ</a:t>
            </a:r>
            <a:r>
              <a:rPr lang="en-US" altLang="en-US" dirty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αμματισμών (2)</a:t>
            </a:r>
            <a:endParaRPr lang="el-GR" dirty="0">
              <a:solidFill>
                <a:srgbClr val="C0000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95536" y="1916832"/>
            <a:ext cx="8208912" cy="3384376"/>
          </a:xfrm>
        </p:spPr>
        <p:txBody>
          <a:bodyPr/>
          <a:lstStyle/>
          <a:p>
            <a:pPr marL="457200" lvl="1" indent="-342900" algn="just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Char char="•"/>
            </a:pPr>
            <a:r>
              <a:rPr lang="en-US" altLang="en-US" dirty="0" err="1">
                <a:solidFill>
                  <a:srgbClr val="000000"/>
                </a:solidFill>
                <a:latin typeface="Arial" charset="0"/>
              </a:rPr>
              <a:t>είν</a:t>
            </a:r>
            <a:r>
              <a:rPr lang="en-US" altLang="en-US" dirty="0">
                <a:solidFill>
                  <a:srgbClr val="000000"/>
                </a:solidFill>
                <a:latin typeface="Arial" charset="0"/>
              </a:rPr>
              <a:t>αι μια σημαντική πολιτισμική δράση και πρέπει να παράγει σχέδια για μια τέτοια δράση</a:t>
            </a:r>
          </a:p>
          <a:p>
            <a:pPr marL="457200" lvl="1" indent="-342900" algn="just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Char char="•"/>
            </a:pPr>
            <a:r>
              <a:rPr lang="en-US" altLang="en-US" dirty="0" err="1">
                <a:solidFill>
                  <a:srgbClr val="000000"/>
                </a:solidFill>
                <a:latin typeface="Arial" charset="0"/>
              </a:rPr>
              <a:t>στοχεύσει</a:t>
            </a:r>
            <a:r>
              <a:rPr lang="en-US" altLang="en-US" dirty="0">
                <a:solidFill>
                  <a:srgbClr val="000000"/>
                </a:solidFill>
                <a:latin typeface="Arial" charset="0"/>
              </a:rPr>
              <a:t> π</a:t>
            </a:r>
            <a:r>
              <a:rPr lang="en-US" altLang="en-US" dirty="0" err="1">
                <a:solidFill>
                  <a:srgbClr val="000000"/>
                </a:solidFill>
                <a:latin typeface="Arial" charset="0"/>
              </a:rPr>
              <a:t>ρος</a:t>
            </a:r>
            <a:r>
              <a:rPr lang="en-US" altLang="en-US" dirty="0">
                <a:solidFill>
                  <a:srgbClr val="000000"/>
                </a:solidFill>
                <a:latin typeface="Arial" charset="0"/>
              </a:rPr>
              <a:t> πρα</a:t>
            </a:r>
            <a:r>
              <a:rPr lang="en-US" altLang="en-US" dirty="0" err="1">
                <a:solidFill>
                  <a:srgbClr val="000000"/>
                </a:solidFill>
                <a:latin typeface="Arial" charset="0"/>
              </a:rPr>
              <a:t>κτικές</a:t>
            </a:r>
            <a:r>
              <a:rPr lang="en-US" altLang="en-US" dirty="0">
                <a:solidFill>
                  <a:srgbClr val="000000"/>
                </a:solidFill>
                <a:latin typeface="Arial" charset="0"/>
              </a:rPr>
              <a:t> π</a:t>
            </a:r>
            <a:r>
              <a:rPr lang="en-US" altLang="en-US" dirty="0" err="1">
                <a:solidFill>
                  <a:srgbClr val="000000"/>
                </a:solidFill>
                <a:latin typeface="Arial" charset="0"/>
              </a:rPr>
              <a:t>ου</a:t>
            </a:r>
            <a:r>
              <a:rPr lang="en-US" altLang="en-US" dirty="0">
                <a:solidFill>
                  <a:srgbClr val="000000"/>
                </a:solidFill>
                <a:latin typeface="Arial" charset="0"/>
              </a:rPr>
              <a:t> απα</a:t>
            </a:r>
            <a:r>
              <a:rPr lang="en-US" altLang="en-US" dirty="0" err="1">
                <a:solidFill>
                  <a:srgbClr val="000000"/>
                </a:solidFill>
                <a:latin typeface="Arial" charset="0"/>
              </a:rPr>
              <a:t>ιτούντ</a:t>
            </a:r>
            <a:r>
              <a:rPr lang="en-US" altLang="en-US" dirty="0">
                <a:solidFill>
                  <a:srgbClr val="000000"/>
                </a:solidFill>
                <a:latin typeface="Arial" charset="0"/>
              </a:rPr>
              <a:t>αι για την κατασκευή και τη διαπραγμάτευση νέων ειδών ταυτότητας, κοινωνικών σχέσεων και παραγωγικής εργασίας.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493817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183880" cy="1051560"/>
          </a:xfrm>
        </p:spPr>
        <p:txBody>
          <a:bodyPr>
            <a:noAutofit/>
          </a:bodyPr>
          <a:lstStyle/>
          <a:p>
            <a:pPr algn="ctr"/>
            <a:r>
              <a:rPr lang="en-US" altLang="en-US" dirty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Η ΕΝΝΟΙΑ ΤΟΥ ΣΧΕΔΙΟΥ </a:t>
            </a:r>
            <a:r>
              <a:rPr lang="el-GR" altLang="en-US" dirty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/>
            </a:r>
            <a:br>
              <a:rPr lang="el-GR" altLang="en-US" dirty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</a:br>
            <a:r>
              <a:rPr lang="en-US" altLang="en-US" dirty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ΣΤΟΥΣ ΠΟΛΥΓΡΑΜΜΑΤΙΣΜΟΥΣ</a:t>
            </a:r>
            <a:endParaRPr lang="el-GR" dirty="0">
              <a:solidFill>
                <a:srgbClr val="C0000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67544" y="1628800"/>
            <a:ext cx="8183880" cy="4475984"/>
          </a:xfrm>
        </p:spPr>
        <p:txBody>
          <a:bodyPr>
            <a:noAutofit/>
          </a:bodyPr>
          <a:lstStyle/>
          <a:p>
            <a:pPr marL="457200" lvl="1" indent="-342900" algn="just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Char char="•"/>
            </a:pPr>
            <a:r>
              <a:rPr lang="en-US" alt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ΤΟ ΣΧΕΔΙΑΣΜΕΝΟ (The Designed)</a:t>
            </a:r>
          </a:p>
          <a:p>
            <a:pPr marL="0" lvl="0" indent="0" algn="just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400" dirty="0" err="1">
                <a:solidFill>
                  <a:srgbClr val="000000"/>
                </a:solidFill>
                <a:latin typeface="Arial" charset="0"/>
              </a:rPr>
              <a:t>Δι</a:t>
            </a:r>
            <a:r>
              <a:rPr lang="en-US" altLang="en-US" sz="2400" dirty="0">
                <a:solidFill>
                  <a:srgbClr val="000000"/>
                </a:solidFill>
                <a:latin typeface="Arial" charset="0"/>
              </a:rPr>
              <a:t>αθέσιμες πηγές παραγωγής νοήματος</a:t>
            </a:r>
          </a:p>
          <a:p>
            <a:pPr marL="0" lvl="0" indent="0" algn="just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l-GR" altLang="en-US" sz="2400" dirty="0">
                <a:solidFill>
                  <a:srgbClr val="000000"/>
                </a:solidFill>
                <a:latin typeface="Arial" charset="0"/>
              </a:rPr>
              <a:t>(</a:t>
            </a:r>
            <a:r>
              <a:rPr lang="en-US" altLang="en-US" sz="2400" dirty="0">
                <a:solidFill>
                  <a:srgbClr val="000000"/>
                </a:solidFill>
                <a:latin typeface="Arial" charset="0"/>
              </a:rPr>
              <a:t>π.χ. π</a:t>
            </a:r>
            <a:r>
              <a:rPr lang="en-US" altLang="en-US" sz="2400" dirty="0" err="1">
                <a:solidFill>
                  <a:srgbClr val="000000"/>
                </a:solidFill>
                <a:latin typeface="Arial" charset="0"/>
              </a:rPr>
              <a:t>ηγές</a:t>
            </a:r>
            <a:r>
              <a:rPr lang="en-US" altLang="en-US" sz="2400" dirty="0">
                <a:solidFill>
                  <a:srgbClr val="000000"/>
                </a:solidFill>
                <a:latin typeface="Arial" charset="0"/>
              </a:rPr>
              <a:t>: </a:t>
            </a:r>
            <a:r>
              <a:rPr lang="en-US" altLang="en-US" sz="2400" dirty="0" err="1">
                <a:solidFill>
                  <a:srgbClr val="000000"/>
                </a:solidFill>
                <a:latin typeface="Arial" charset="0"/>
              </a:rPr>
              <a:t>κείμεν</a:t>
            </a:r>
            <a:r>
              <a:rPr lang="en-US" altLang="en-US" sz="2400" dirty="0">
                <a:solidFill>
                  <a:srgbClr val="000000"/>
                </a:solidFill>
                <a:latin typeface="Arial" charset="0"/>
              </a:rPr>
              <a:t>α διάλεξης σε σοβαρό ύφος, σε χιουμοριστικό, σε ελληνική γλώσσα, σε Greeklish κ</a:t>
            </a:r>
            <a:r>
              <a:rPr lang="el-GR" altLang="en-US" sz="2400" dirty="0">
                <a:solidFill>
                  <a:srgbClr val="000000"/>
                </a:solidFill>
                <a:latin typeface="Arial" charset="0"/>
              </a:rPr>
              <a:t>.ά.)</a:t>
            </a:r>
            <a:endParaRPr lang="en-US" altLang="en-US" sz="2400" dirty="0">
              <a:solidFill>
                <a:srgbClr val="000000"/>
              </a:solidFill>
              <a:latin typeface="Arial" charset="0"/>
            </a:endParaRPr>
          </a:p>
          <a:p>
            <a:pPr marL="457200" lvl="1" indent="-342900" algn="just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Char char="•"/>
            </a:pPr>
            <a:r>
              <a:rPr lang="en-US" alt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Ο ΣΧΕΔΙΑΣΜΟΣ (Designing)</a:t>
            </a:r>
          </a:p>
          <a:p>
            <a:pPr marL="0" lvl="0" indent="0" algn="just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400" dirty="0">
                <a:solidFill>
                  <a:srgbClr val="000000"/>
                </a:solidFill>
                <a:latin typeface="Arial" charset="0"/>
              </a:rPr>
              <a:t>Η </a:t>
            </a:r>
            <a:r>
              <a:rPr lang="en-US" altLang="en-US" sz="2400" dirty="0" err="1">
                <a:solidFill>
                  <a:srgbClr val="000000"/>
                </a:solidFill>
                <a:latin typeface="Arial" charset="0"/>
              </a:rPr>
              <a:t>δι</a:t>
            </a:r>
            <a:r>
              <a:rPr lang="en-US" altLang="en-US" sz="2400" dirty="0">
                <a:solidFill>
                  <a:srgbClr val="000000"/>
                </a:solidFill>
                <a:latin typeface="Arial" charset="0"/>
              </a:rPr>
              <a:t>αδικασία διαμόρφωσης νοήματος</a:t>
            </a:r>
          </a:p>
          <a:p>
            <a:pPr marL="0" lvl="0" indent="0" algn="just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l-GR" altLang="en-US" sz="2400" dirty="0">
                <a:solidFill>
                  <a:srgbClr val="000000"/>
                </a:solidFill>
                <a:latin typeface="Arial" charset="0"/>
              </a:rPr>
              <a:t>(</a:t>
            </a:r>
            <a:r>
              <a:rPr lang="en-US" altLang="en-US" sz="2400" dirty="0">
                <a:solidFill>
                  <a:srgbClr val="000000"/>
                </a:solidFill>
                <a:latin typeface="Arial" charset="0"/>
              </a:rPr>
              <a:t>π.χ. </a:t>
            </a:r>
            <a:r>
              <a:rPr lang="en-US" altLang="en-US" sz="2400" dirty="0" err="1">
                <a:solidFill>
                  <a:srgbClr val="000000"/>
                </a:solidFill>
                <a:latin typeface="Arial" charset="0"/>
              </a:rPr>
              <a:t>δι</a:t>
            </a:r>
            <a:r>
              <a:rPr lang="en-US" altLang="en-US" sz="2400" dirty="0">
                <a:solidFill>
                  <a:srgbClr val="000000"/>
                </a:solidFill>
                <a:latin typeface="Arial" charset="0"/>
              </a:rPr>
              <a:t>αδικασία: διάλεξη σε ελληνική γλώσσα με χιούμορ</a:t>
            </a:r>
            <a:r>
              <a:rPr lang="el-GR" altLang="en-US" sz="2400" dirty="0">
                <a:solidFill>
                  <a:srgbClr val="000000"/>
                </a:solidFill>
                <a:latin typeface="Arial" charset="0"/>
              </a:rPr>
              <a:t>)</a:t>
            </a:r>
            <a:endParaRPr lang="en-US" altLang="en-US" sz="2400" dirty="0">
              <a:solidFill>
                <a:srgbClr val="000000"/>
              </a:solidFill>
              <a:latin typeface="Arial" charset="0"/>
            </a:endParaRPr>
          </a:p>
          <a:p>
            <a:pPr marL="457200" lvl="1" indent="-342900" algn="just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Char char="•"/>
            </a:pPr>
            <a:r>
              <a:rPr lang="en-US" alt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ΤΟ ΑΝΑΣΧΕΔΙΑΣΜΕΝΟ (The Redesigned)</a:t>
            </a:r>
          </a:p>
          <a:p>
            <a:pPr marL="0" lvl="0" indent="0" algn="just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400" dirty="0" err="1">
                <a:solidFill>
                  <a:srgbClr val="000000"/>
                </a:solidFill>
                <a:latin typeface="Arial" charset="0"/>
              </a:rPr>
              <a:t>Το</a:t>
            </a:r>
            <a:r>
              <a:rPr lang="en-US" altLang="en-US" sz="2400" dirty="0">
                <a:solidFill>
                  <a:srgbClr val="000000"/>
                </a:solidFill>
                <a:latin typeface="Arial" charset="0"/>
              </a:rPr>
              <a:t> π</a:t>
            </a:r>
            <a:r>
              <a:rPr lang="en-US" altLang="en-US" sz="2400" dirty="0" err="1">
                <a:solidFill>
                  <a:srgbClr val="000000"/>
                </a:solidFill>
                <a:latin typeface="Arial" charset="0"/>
              </a:rPr>
              <a:t>ροϊόν</a:t>
            </a:r>
            <a:r>
              <a:rPr lang="en-US" altLang="en-US" sz="2400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charset="0"/>
              </a:rPr>
              <a:t>σχεδι</a:t>
            </a:r>
            <a:r>
              <a:rPr lang="en-US" altLang="en-US" sz="2400" dirty="0">
                <a:solidFill>
                  <a:srgbClr val="000000"/>
                </a:solidFill>
                <a:latin typeface="Arial" charset="0"/>
              </a:rPr>
              <a:t>ασμού, μια νέα πηγή παραγωγής νοήματος.</a:t>
            </a:r>
          </a:p>
          <a:p>
            <a:pPr marL="0" lvl="0" indent="0" algn="just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l-GR" altLang="en-US" sz="2400" dirty="0">
                <a:solidFill>
                  <a:srgbClr val="000000"/>
                </a:solidFill>
                <a:latin typeface="Arial" charset="0"/>
              </a:rPr>
              <a:t>(</a:t>
            </a:r>
            <a:r>
              <a:rPr lang="en-US" altLang="en-US" sz="2400" dirty="0">
                <a:solidFill>
                  <a:srgbClr val="000000"/>
                </a:solidFill>
                <a:latin typeface="Arial" charset="0"/>
              </a:rPr>
              <a:t>π.χ. π</a:t>
            </a:r>
            <a:r>
              <a:rPr lang="en-US" altLang="en-US" sz="2400" dirty="0" err="1">
                <a:solidFill>
                  <a:srgbClr val="000000"/>
                </a:solidFill>
                <a:latin typeface="Arial" charset="0"/>
              </a:rPr>
              <a:t>ροϊόν</a:t>
            </a:r>
            <a:r>
              <a:rPr lang="en-US" altLang="en-US" sz="2400" dirty="0">
                <a:solidFill>
                  <a:srgbClr val="000000"/>
                </a:solidFill>
                <a:latin typeface="Arial" charset="0"/>
              </a:rPr>
              <a:t>: </a:t>
            </a:r>
            <a:r>
              <a:rPr lang="en-US" altLang="en-US" sz="2400" dirty="0" err="1">
                <a:solidFill>
                  <a:srgbClr val="000000"/>
                </a:solidFill>
                <a:latin typeface="Arial" charset="0"/>
              </a:rPr>
              <a:t>το</a:t>
            </a:r>
            <a:r>
              <a:rPr lang="en-US" altLang="en-US" sz="2400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charset="0"/>
              </a:rPr>
              <a:t>νόημ</a:t>
            </a:r>
            <a:r>
              <a:rPr lang="en-US" altLang="en-US" sz="2400" dirty="0">
                <a:solidFill>
                  <a:srgbClr val="000000"/>
                </a:solidFill>
                <a:latin typeface="Arial" charset="0"/>
              </a:rPr>
              <a:t>α που προέκυψε με βάση τη διαδικασία</a:t>
            </a:r>
            <a:r>
              <a:rPr lang="el-GR" altLang="en-US" sz="2400" dirty="0">
                <a:solidFill>
                  <a:srgbClr val="000000"/>
                </a:solidFill>
                <a:latin typeface="Arial" charset="0"/>
              </a:rPr>
              <a:t>)</a:t>
            </a:r>
            <a:endParaRPr lang="en-US" altLang="en-US" sz="2400" dirty="0">
              <a:solidFill>
                <a:srgbClr val="000000"/>
              </a:solidFill>
              <a:latin typeface="Arial" charset="0"/>
            </a:endParaRPr>
          </a:p>
          <a:p>
            <a:pPr algn="just"/>
            <a:endParaRPr lang="el-GR" sz="2400" dirty="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71973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183880" cy="1051560"/>
          </a:xfrm>
        </p:spPr>
        <p:txBody>
          <a:bodyPr>
            <a:noAutofit/>
          </a:bodyPr>
          <a:lstStyle/>
          <a:p>
            <a:pPr algn="ctr"/>
            <a:r>
              <a:rPr lang="en-US" altLang="en-US" dirty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ΠΟΛΥΓΡΑΜΜΑΤΙΣΜΟΙ &amp; ΔΙΔΑΣΚΑΛΙΑ</a:t>
            </a:r>
            <a:endParaRPr lang="el-GR" dirty="0">
              <a:solidFill>
                <a:srgbClr val="C0000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67544" y="1628800"/>
            <a:ext cx="8183880" cy="4392488"/>
          </a:xfrm>
        </p:spPr>
        <p:txBody>
          <a:bodyPr>
            <a:normAutofit/>
          </a:bodyPr>
          <a:lstStyle/>
          <a:p>
            <a:pPr marL="0" lvl="0" indent="0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4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1. ΤΟΠΟΘΕΤΗΜΕΝΗ ΠΡΑΚΤΙΚΗ </a:t>
            </a:r>
          </a:p>
          <a:p>
            <a:pPr marL="0" lvl="0" indent="0" algn="just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400" dirty="0" err="1">
                <a:solidFill>
                  <a:srgbClr val="000000"/>
                </a:solidFill>
                <a:latin typeface="Arial" charset="0"/>
              </a:rPr>
              <a:t>Εμ</a:t>
            </a:r>
            <a:r>
              <a:rPr lang="en-US" altLang="en-US" sz="2400" dirty="0">
                <a:solidFill>
                  <a:srgbClr val="000000"/>
                </a:solidFill>
                <a:latin typeface="Arial" charset="0"/>
              </a:rPr>
              <a:t>βύθιση στην εμπειρία των μαθητών και στους λόγους που συμμετέχουν στη</a:t>
            </a:r>
            <a:r>
              <a:rPr lang="el-GR" altLang="en-US" sz="2400" dirty="0">
                <a:solidFill>
                  <a:srgbClr val="000000"/>
                </a:solidFill>
                <a:latin typeface="Arial" charset="0"/>
              </a:rPr>
              <a:t>ν κοινωνική</a:t>
            </a:r>
            <a:r>
              <a:rPr lang="en-US" altLang="en-US" sz="2400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charset="0"/>
              </a:rPr>
              <a:t>ζωή</a:t>
            </a:r>
            <a:endParaRPr lang="en-US" altLang="en-US" sz="2400" dirty="0">
              <a:solidFill>
                <a:srgbClr val="000000"/>
              </a:solidFill>
              <a:latin typeface="Arial" charset="0"/>
            </a:endParaRPr>
          </a:p>
          <a:p>
            <a:pPr marL="0" lvl="0" indent="0" algn="just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4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2. ΑΝΟΙΧΤΗ ΔΙΔΑΣΚΑΛΙΑ</a:t>
            </a:r>
          </a:p>
          <a:p>
            <a:pPr marL="0" lvl="0" indent="0" algn="just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400" dirty="0" err="1">
                <a:solidFill>
                  <a:srgbClr val="000000"/>
                </a:solidFill>
                <a:latin typeface="Arial" charset="0"/>
              </a:rPr>
              <a:t>Συστημ</a:t>
            </a:r>
            <a:r>
              <a:rPr lang="en-US" altLang="en-US" sz="2400" dirty="0">
                <a:solidFill>
                  <a:srgbClr val="000000"/>
                </a:solidFill>
                <a:latin typeface="Arial" charset="0"/>
              </a:rPr>
              <a:t>ατική και αναλυτική κατανόηση μέσω συγκεκριμένης μεταγλώσσας (όχι γραμματικής)</a:t>
            </a:r>
          </a:p>
          <a:p>
            <a:pPr marL="0" lvl="0" indent="0" algn="just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4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3. ΚΡΙΤΙΚΗ ΠΛΑΙΣΙΩΣΗ</a:t>
            </a:r>
          </a:p>
          <a:p>
            <a:pPr marL="0" lvl="0" indent="0" algn="just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400" dirty="0" err="1">
                <a:solidFill>
                  <a:srgbClr val="000000"/>
                </a:solidFill>
                <a:latin typeface="Arial" charset="0"/>
              </a:rPr>
              <a:t>Ερμηνεί</a:t>
            </a:r>
            <a:r>
              <a:rPr lang="en-US" altLang="en-US" sz="2400" dirty="0">
                <a:solidFill>
                  <a:srgbClr val="000000"/>
                </a:solidFill>
                <a:latin typeface="Arial" charset="0"/>
              </a:rPr>
              <a:t>α του κοινωνικού και πολιτισμικού πλαισίου του παραγόμενου νοήματος </a:t>
            </a:r>
          </a:p>
          <a:p>
            <a:pPr marL="0" lvl="0" indent="0" algn="just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4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4. ΜΕΤΑΣΧΗΜΑΤΙΣΜΕΝΗ ΠΡΑΚΤΙΚΗ</a:t>
            </a:r>
          </a:p>
          <a:p>
            <a:pPr marL="0" lvl="0" indent="0" algn="just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400" dirty="0" err="1">
                <a:solidFill>
                  <a:srgbClr val="000000"/>
                </a:solidFill>
                <a:latin typeface="Arial" charset="0"/>
              </a:rPr>
              <a:t>Μετ</a:t>
            </a:r>
            <a:r>
              <a:rPr lang="en-US" altLang="en-US" sz="2400" dirty="0">
                <a:solidFill>
                  <a:srgbClr val="000000"/>
                </a:solidFill>
                <a:latin typeface="Arial" charset="0"/>
              </a:rPr>
              <a:t>α</a:t>
            </a:r>
            <a:r>
              <a:rPr lang="el-GR" altLang="en-US" sz="2400" dirty="0" err="1">
                <a:solidFill>
                  <a:srgbClr val="000000"/>
                </a:solidFill>
                <a:latin typeface="Arial" charset="0"/>
              </a:rPr>
              <a:t>τόπιση</a:t>
            </a:r>
            <a:r>
              <a:rPr lang="en-US" altLang="en-US" sz="2400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charset="0"/>
              </a:rPr>
              <a:t>της</a:t>
            </a:r>
            <a:r>
              <a:rPr lang="en-US" altLang="en-US" sz="2400" dirty="0">
                <a:solidFill>
                  <a:srgbClr val="000000"/>
                </a:solidFill>
                <a:latin typeface="Arial" charset="0"/>
              </a:rPr>
              <a:t> πρα</a:t>
            </a:r>
            <a:r>
              <a:rPr lang="en-US" altLang="en-US" sz="2400" dirty="0" err="1">
                <a:solidFill>
                  <a:srgbClr val="000000"/>
                </a:solidFill>
                <a:latin typeface="Arial" charset="0"/>
              </a:rPr>
              <a:t>κτικής</a:t>
            </a:r>
            <a:r>
              <a:rPr lang="en-US" altLang="en-US" sz="2400" dirty="0">
                <a:solidFill>
                  <a:srgbClr val="000000"/>
                </a:solidFill>
                <a:latin typeface="Arial" charset="0"/>
              </a:rPr>
              <a:t> παρα</a:t>
            </a:r>
            <a:r>
              <a:rPr lang="en-US" altLang="en-US" sz="2400" dirty="0" err="1">
                <a:solidFill>
                  <a:srgbClr val="000000"/>
                </a:solidFill>
                <a:latin typeface="Arial" charset="0"/>
              </a:rPr>
              <a:t>γωγής</a:t>
            </a:r>
            <a:r>
              <a:rPr lang="en-US" altLang="en-US" sz="2400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charset="0"/>
              </a:rPr>
              <a:t>νοήμ</a:t>
            </a:r>
            <a:r>
              <a:rPr lang="en-US" altLang="en-US" sz="2400" dirty="0">
                <a:solidFill>
                  <a:srgbClr val="000000"/>
                </a:solidFill>
                <a:latin typeface="Arial" charset="0"/>
              </a:rPr>
              <a:t>ατος σε άλλα πλαίσια.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071973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6336704" cy="576064"/>
          </a:xfrm>
        </p:spPr>
        <p:txBody>
          <a:bodyPr>
            <a:normAutofit fontScale="90000"/>
          </a:bodyPr>
          <a:lstStyle/>
          <a:p>
            <a:r>
              <a:rPr lang="el-GR" altLang="en-US" dirty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Αναδυόμενος </a:t>
            </a:r>
            <a:r>
              <a:rPr lang="el-GR" altLang="en-US" dirty="0" err="1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γραμματισμός</a:t>
            </a:r>
            <a:endParaRPr lang="el-GR" dirty="0">
              <a:solidFill>
                <a:srgbClr val="C0000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95536" y="1196752"/>
            <a:ext cx="8327896" cy="4680520"/>
          </a:xfrm>
        </p:spPr>
        <p:txBody>
          <a:bodyPr>
            <a:normAutofit fontScale="92500" lnSpcReduction="20000"/>
          </a:bodyPr>
          <a:lstStyle/>
          <a:p>
            <a:pPr marL="457200" lvl="0" indent="-457200" algn="just" eaLnBrk="0" fontAlgn="base" hangingPunct="0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l-GR" altLang="en-US" dirty="0">
                <a:solidFill>
                  <a:srgbClr val="000000"/>
                </a:solidFill>
                <a:latin typeface="Arial" charset="0"/>
              </a:rPr>
              <a:t>Ρόλος των προγενέστερων γνώσεων και εμπειριών, που οι </a:t>
            </a:r>
            <a:r>
              <a:rPr lang="el-GR" alt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εκκολαπτόμενοι αναγνώστες </a:t>
            </a:r>
            <a:r>
              <a:rPr lang="el-GR" altLang="en-US" dirty="0">
                <a:solidFill>
                  <a:srgbClr val="000000"/>
                </a:solidFill>
                <a:latin typeface="Arial" charset="0"/>
              </a:rPr>
              <a:t>φέρουν κατά την ανάγνωση.</a:t>
            </a:r>
          </a:p>
          <a:p>
            <a:pPr marL="457200" lvl="0" indent="-457200" algn="just" eaLnBrk="0" fontAlgn="base" hangingPunct="0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l-GR" altLang="en-US" dirty="0">
                <a:solidFill>
                  <a:srgbClr val="000000"/>
                </a:solidFill>
                <a:latin typeface="Arial" charset="0"/>
              </a:rPr>
              <a:t>Η </a:t>
            </a:r>
            <a:r>
              <a:rPr lang="el-GR" alt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κατάκτηση</a:t>
            </a:r>
            <a:r>
              <a:rPr lang="el-GR" altLang="en-US" dirty="0">
                <a:solidFill>
                  <a:srgbClr val="000000"/>
                </a:solidFill>
                <a:latin typeface="Arial" charset="0"/>
              </a:rPr>
              <a:t> του γραμματισμού δεν πραγματοποιείται από μόνη της, απαιτεί ένα περιβάλλον πλούσιο σε </a:t>
            </a:r>
            <a:r>
              <a:rPr lang="el-GR" alt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αναγνωστικά ερεθίσματα</a:t>
            </a:r>
            <a:r>
              <a:rPr lang="el-GR" altLang="en-US" dirty="0">
                <a:solidFill>
                  <a:srgbClr val="000000"/>
                </a:solidFill>
                <a:latin typeface="Arial" charset="0"/>
              </a:rPr>
              <a:t>, δεν αρχίζει ούτε τελειώνει στην Α΄ Δημοτικού. </a:t>
            </a:r>
          </a:p>
          <a:p>
            <a:pPr marL="457200" lvl="0" indent="-457200" algn="just" eaLnBrk="0" fontAlgn="base" hangingPunct="0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l-GR" altLang="en-US" dirty="0">
                <a:solidFill>
                  <a:srgbClr val="000000"/>
                </a:solidFill>
                <a:latin typeface="Arial" charset="0"/>
              </a:rPr>
              <a:t>Η </a:t>
            </a:r>
            <a:r>
              <a:rPr lang="el-GR" alt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ανάπτυξη</a:t>
            </a:r>
            <a:r>
              <a:rPr lang="el-GR" altLang="en-US" dirty="0">
                <a:solidFill>
                  <a:srgbClr val="000000"/>
                </a:solidFill>
                <a:latin typeface="Arial" charset="0"/>
              </a:rPr>
              <a:t> του γραμματισμού δεν περιορίζεται στο σχολικό πλαίσιο, αλλά και σε οποιαδήποτε άλλη περίσταση προφορικής ή γραπτής επικοινωνίας, συνεργασίας και </a:t>
            </a:r>
            <a:r>
              <a:rPr lang="el-GR" altLang="en-US" dirty="0" err="1">
                <a:solidFill>
                  <a:srgbClr val="000000"/>
                </a:solidFill>
                <a:latin typeface="Arial" charset="0"/>
              </a:rPr>
              <a:t>διεπίδρασης</a:t>
            </a:r>
            <a:r>
              <a:rPr lang="el-GR" altLang="en-US" dirty="0">
                <a:solidFill>
                  <a:srgbClr val="000000"/>
                </a:solidFill>
                <a:latin typeface="Arial" charset="0"/>
              </a:rPr>
              <a:t> με άλλους ικανότερους συμμετέχοντες. </a:t>
            </a:r>
          </a:p>
          <a:p>
            <a:pPr marL="457200" lvl="0" indent="-457200" algn="just" eaLnBrk="0" fontAlgn="base" hangingPunct="0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l-GR" alt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Γνωστική</a:t>
            </a:r>
            <a:r>
              <a:rPr lang="el-GR" altLang="en-US" dirty="0">
                <a:solidFill>
                  <a:srgbClr val="000000"/>
                </a:solidFill>
                <a:latin typeface="Arial" charset="0"/>
              </a:rPr>
              <a:t> αλλά και </a:t>
            </a:r>
            <a:r>
              <a:rPr lang="el-GR" alt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κοινωνική</a:t>
            </a:r>
            <a:r>
              <a:rPr lang="el-GR" altLang="en-US" dirty="0">
                <a:solidFill>
                  <a:srgbClr val="000000"/>
                </a:solidFill>
                <a:latin typeface="Arial" charset="0"/>
              </a:rPr>
              <a:t> διαδικασία.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071973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183880" cy="720080"/>
          </a:xfrm>
        </p:spPr>
        <p:txBody>
          <a:bodyPr>
            <a:normAutofit/>
          </a:bodyPr>
          <a:lstStyle/>
          <a:p>
            <a:r>
              <a:rPr lang="el-GR" altLang="en-US" dirty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Σχολικός </a:t>
            </a:r>
            <a:r>
              <a:rPr lang="el-GR" altLang="en-US" dirty="0" err="1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γραμματισμός</a:t>
            </a:r>
            <a:r>
              <a:rPr lang="el-GR" altLang="en-US" dirty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 </a:t>
            </a:r>
            <a:endParaRPr lang="el-GR" dirty="0">
              <a:solidFill>
                <a:srgbClr val="C0000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67544" y="1340768"/>
            <a:ext cx="8183880" cy="4764016"/>
          </a:xfrm>
        </p:spPr>
        <p:txBody>
          <a:bodyPr>
            <a:normAutofit/>
          </a:bodyPr>
          <a:lstStyle/>
          <a:p>
            <a:pPr marL="0" lvl="0" indent="0" algn="just" eaLnBrk="0" fontAlgn="base" hangingPunct="0">
              <a:spcBef>
                <a:spcPct val="20000"/>
              </a:spcBef>
              <a:spcAft>
                <a:spcPct val="0"/>
              </a:spcAft>
              <a:buClrTx/>
              <a:buSzTx/>
              <a:buNone/>
            </a:pPr>
            <a:r>
              <a:rPr lang="el-GR" altLang="en-US" sz="2600" dirty="0">
                <a:solidFill>
                  <a:srgbClr val="000000"/>
                </a:solidFill>
                <a:latin typeface="Arial" charset="0"/>
              </a:rPr>
              <a:t>Έχει παραδοσιακά συνδεθεί με τη διδασκαλία ανάγνωσης και γραφής, καθώς και με την ανάπτυξη </a:t>
            </a:r>
            <a:r>
              <a:rPr lang="el-GR" altLang="en-US" sz="2600" dirty="0" err="1">
                <a:solidFill>
                  <a:srgbClr val="000000"/>
                </a:solidFill>
                <a:latin typeface="Arial" charset="0"/>
              </a:rPr>
              <a:t>γνωσιακών</a:t>
            </a:r>
            <a:r>
              <a:rPr lang="el-GR" altLang="en-US" sz="2600" dirty="0">
                <a:solidFill>
                  <a:srgbClr val="000000"/>
                </a:solidFill>
                <a:latin typeface="Arial" charset="0"/>
              </a:rPr>
              <a:t> δεξιοτήτων όπως: </a:t>
            </a:r>
          </a:p>
          <a:p>
            <a:pPr marL="0" lvl="0" indent="0" algn="just" eaLnBrk="0" fontAlgn="base" hangingPunct="0">
              <a:spcBef>
                <a:spcPct val="20000"/>
              </a:spcBef>
              <a:spcAft>
                <a:spcPct val="0"/>
              </a:spcAft>
              <a:buClrTx/>
              <a:buSzTx/>
              <a:buNone/>
            </a:pPr>
            <a:r>
              <a:rPr lang="el-GR" altLang="en-US" sz="2600" dirty="0">
                <a:solidFill>
                  <a:srgbClr val="000000"/>
                </a:solidFill>
                <a:latin typeface="Arial" charset="0"/>
              </a:rPr>
              <a:t> </a:t>
            </a:r>
          </a:p>
          <a:p>
            <a:pPr lvl="0" algn="just" eaLnBrk="0" fontAlgn="base" hangingPunct="0"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l-GR" altLang="en-US" sz="2600" dirty="0">
                <a:solidFill>
                  <a:srgbClr val="000000"/>
                </a:solidFill>
                <a:latin typeface="Arial" charset="0"/>
              </a:rPr>
              <a:t>καλλιέργεια της λογικής σκέψης, </a:t>
            </a:r>
          </a:p>
          <a:p>
            <a:pPr lvl="0" algn="just" eaLnBrk="0" fontAlgn="base" hangingPunct="0"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l-GR" altLang="en-US" sz="2600" dirty="0">
                <a:solidFill>
                  <a:srgbClr val="000000"/>
                </a:solidFill>
                <a:latin typeface="Arial" charset="0"/>
              </a:rPr>
              <a:t>κατανόηση γραμματικών κανόνων,</a:t>
            </a:r>
          </a:p>
          <a:p>
            <a:pPr lvl="0" algn="just" eaLnBrk="0" fontAlgn="base" hangingPunct="0"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l-GR" altLang="en-US" sz="2600" dirty="0">
                <a:solidFill>
                  <a:srgbClr val="000000"/>
                </a:solidFill>
                <a:latin typeface="Arial" charset="0"/>
              </a:rPr>
              <a:t>ικανότητα διαχείρισης αφηρημένων εννοιών και υποθετικών ερωτήσεων, </a:t>
            </a:r>
          </a:p>
          <a:p>
            <a:pPr lvl="0" algn="just" eaLnBrk="0" fontAlgn="base" hangingPunct="0"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l-GR" altLang="en-US" sz="2600" dirty="0">
                <a:solidFill>
                  <a:srgbClr val="000000"/>
                </a:solidFill>
                <a:latin typeface="Arial" charset="0"/>
              </a:rPr>
              <a:t>ανάπτυξη επικοινωνιακών και άλλων διανοητικών δεξιοτήτων.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0719735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Άποψη">
  <a:themeElements>
    <a:clrScheme name="Άποψη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Άποψη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Άποψη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384</Words>
  <Application>Microsoft Office PowerPoint</Application>
  <PresentationFormat>Προβολή στην οθόνη (4:3)</PresentationFormat>
  <Paragraphs>44</Paragraphs>
  <Slides>7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8" baseType="lpstr">
      <vt:lpstr>Άποψη</vt:lpstr>
      <vt:lpstr>Γραμματισμός και σχεδιασμός γλωσσικού μαθήματος:  5. Πολυγραμματισμοί </vt:lpstr>
      <vt:lpstr>Αρχές της παιδαγωγικής  των πολυγραμματισμών (1)</vt:lpstr>
      <vt:lpstr>Αρχές της παιδαγωγικής  των πολυγραμματισμών (2)</vt:lpstr>
      <vt:lpstr>Η ΕΝΝΟΙΑ ΤΟΥ ΣΧΕΔΙΟΥ  ΣΤΟΥΣ ΠΟΛΥΓΡΑΜΜΑΤΙΣΜΟΥΣ</vt:lpstr>
      <vt:lpstr>ΠΟΛΥΓΡΑΜΜΑΤΙΣΜΟΙ &amp; ΔΙΔΑΣΚΑΛΙΑ</vt:lpstr>
      <vt:lpstr>Αναδυόμενος γραμματισμός</vt:lpstr>
      <vt:lpstr>Σχολικός γραμματισμός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Γραμματισμός και σχεδιασμός γλωσσικού μαθήματος:  5. Πολυγραμματισμοί</dc:title>
  <dc:creator>πατσακούτι</dc:creator>
  <cp:lastModifiedBy>πατσακούτι</cp:lastModifiedBy>
  <cp:revision>2</cp:revision>
  <dcterms:created xsi:type="dcterms:W3CDTF">2015-02-21T07:57:24Z</dcterms:created>
  <dcterms:modified xsi:type="dcterms:W3CDTF">2015-02-21T08:07:44Z</dcterms:modified>
</cp:coreProperties>
</file>