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1" r:id="rId5"/>
    <p:sldId id="288"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295" r:id="rId23"/>
    <p:sldId id="280"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0" d="100"/>
          <a:sy n="60" d="100"/>
        </p:scale>
        <p:origin x="-172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7η:</a:t>
            </a:r>
            <a:r>
              <a:rPr lang="en-US" sz="2800" dirty="0" smtClean="0"/>
              <a:t> </a:t>
            </a:r>
            <a:r>
              <a:rPr lang="el-GR" sz="2800" dirty="0" smtClean="0"/>
              <a:t>Η Προπόνηση Δύναμης στο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a:bodyPr>
          <a:lstStyle/>
          <a:p>
            <a:r>
              <a:rPr lang="el-GR" dirty="0" smtClean="0"/>
              <a:t>ΤΑΧΥΔΥΝΑΜΗ</a:t>
            </a:r>
            <a:endParaRPr lang="el-GR" dirty="0"/>
          </a:p>
        </p:txBody>
      </p:sp>
      <p:sp>
        <p:nvSpPr>
          <p:cNvPr id="3" name="2 - Θέση περιεχομένου"/>
          <p:cNvSpPr>
            <a:spLocks noGrp="1"/>
          </p:cNvSpPr>
          <p:nvPr>
            <p:ph idx="1"/>
          </p:nvPr>
        </p:nvSpPr>
        <p:spPr>
          <a:xfrm>
            <a:off x="457200" y="1268760"/>
            <a:ext cx="8229600" cy="5112568"/>
          </a:xfrm>
        </p:spPr>
        <p:txBody>
          <a:bodyPr>
            <a:normAutofit fontScale="85000" lnSpcReduction="20000"/>
          </a:bodyPr>
          <a:lstStyle/>
          <a:p>
            <a:r>
              <a:rPr lang="el-GR" dirty="0" smtClean="0"/>
              <a:t>Ως ταχυδύναμη ορίζεται η ικανότητα του </a:t>
            </a:r>
            <a:r>
              <a:rPr lang="el-GR" dirty="0" err="1" smtClean="0"/>
              <a:t>νευρομυϊκού</a:t>
            </a:r>
            <a:r>
              <a:rPr lang="el-GR" dirty="0" smtClean="0"/>
              <a:t> συστήματος του παίκτη/</a:t>
            </a:r>
            <a:r>
              <a:rPr lang="el-GR" dirty="0" err="1" smtClean="0"/>
              <a:t>τριας</a:t>
            </a:r>
            <a:r>
              <a:rPr lang="el-GR" dirty="0" smtClean="0"/>
              <a:t> να υπερνικά αντιστάσεις με μεγάλη επιτάχυνση </a:t>
            </a:r>
            <a:r>
              <a:rPr lang="el-GR" dirty="0"/>
              <a:t>ή</a:t>
            </a:r>
            <a:r>
              <a:rPr lang="el-GR" dirty="0" smtClean="0"/>
              <a:t> με υψηλή ταχύτητα συστολών.</a:t>
            </a:r>
          </a:p>
          <a:p>
            <a:r>
              <a:rPr lang="el-GR" dirty="0" smtClean="0"/>
              <a:t>Ο τύπος αυτός της δύναμης είναι απαραίτητος στην πετοσφαίριση, τόσο στις φάσεις υπερνίκησης του σωματικού βάρους στο καρφί, στο μπλοκ ή στην άμυνα εδάφους, όσο και στην υπερνίκηση της αντίστασης της μπάλας και του χεριού που καρφώνει ή σερβίρει.</a:t>
            </a:r>
          </a:p>
          <a:p>
            <a:r>
              <a:rPr lang="el-GR" dirty="0" smtClean="0"/>
              <a:t>Βασικός στόχος της προπόνησης στην πετοσφαίριση είναι η </a:t>
            </a:r>
            <a:r>
              <a:rPr lang="el-GR" dirty="0" err="1" smtClean="0"/>
              <a:t>ταχυδυναμική</a:t>
            </a:r>
            <a:r>
              <a:rPr lang="el-GR" dirty="0" smtClean="0"/>
              <a:t> εκτέλεση των ασκήσεων και η ενεργοποίηση όσο το δυνατόν περισσότερων ινών ταχείας συστολής.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ΣΧΕΤΙΚΗ </a:t>
            </a:r>
            <a:r>
              <a:rPr lang="el-GR" dirty="0" smtClean="0"/>
              <a:t>ΔΥΝΑΜΗ</a:t>
            </a:r>
            <a:endParaRPr lang="el-GR" dirty="0"/>
          </a:p>
        </p:txBody>
      </p:sp>
      <p:sp>
        <p:nvSpPr>
          <p:cNvPr id="3" name="2 - Θέση περιεχομένου"/>
          <p:cNvSpPr>
            <a:spLocks noGrp="1"/>
          </p:cNvSpPr>
          <p:nvPr>
            <p:ph idx="1"/>
          </p:nvPr>
        </p:nvSpPr>
        <p:spPr/>
        <p:txBody>
          <a:bodyPr>
            <a:normAutofit/>
          </a:bodyPr>
          <a:lstStyle/>
          <a:p>
            <a:r>
              <a:rPr lang="el-GR" dirty="0" smtClean="0"/>
              <a:t>Η σχετική δύναμη είναι το μέγεθος που ορίζεται από το πηλίκο της μέγιστης δύναμης δια του σωματικού βάρους του παίκτη (σδ = μδ/σβ).</a:t>
            </a:r>
          </a:p>
          <a:p>
            <a:r>
              <a:rPr lang="el-GR" dirty="0" smtClean="0"/>
              <a:t>Κατά συνέπεια η σχετική δύναμη του παίκτη/</a:t>
            </a:r>
            <a:r>
              <a:rPr lang="el-GR" dirty="0" err="1" smtClean="0"/>
              <a:t>τριας</a:t>
            </a:r>
            <a:r>
              <a:rPr lang="el-GR" dirty="0" smtClean="0"/>
              <a:t> επηρεάζεται από:</a:t>
            </a:r>
          </a:p>
          <a:p>
            <a:r>
              <a:rPr lang="el-GR" dirty="0" smtClean="0"/>
              <a:t>1. την αύξηση της μέγιστης μυϊκής δύναμης,</a:t>
            </a:r>
          </a:p>
          <a:p>
            <a:r>
              <a:rPr lang="el-GR" dirty="0" smtClean="0"/>
              <a:t>2. την αύξηση του σωματικού βάρους.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ΑΥΞΗΣΗ ΜΕΓΙΣΤΗΣ </a:t>
            </a:r>
            <a:r>
              <a:rPr lang="el-GR" dirty="0" smtClean="0"/>
              <a:t>ΜΥΪΚΗΣ ΔΥΝΑΜΗΣ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Η αύξηση της μέγιστης μυϊκής δύναμης ενός παίκτη/</a:t>
            </a:r>
            <a:r>
              <a:rPr lang="el-GR" dirty="0" err="1" smtClean="0"/>
              <a:t>τριας</a:t>
            </a:r>
            <a:r>
              <a:rPr lang="el-GR" dirty="0" smtClean="0"/>
              <a:t> πετοσφαίρισης μπορεί να συμβεί με δυο τρόπους:</a:t>
            </a:r>
          </a:p>
          <a:p>
            <a:r>
              <a:rPr lang="el-GR" dirty="0" smtClean="0"/>
              <a:t>1. με αύξηση της μυϊκής διαμέτρου, άρα με υπερτροφία των μυών, όμως το επιπλέον σωματικό βάρος μπορεί να προκαλέσει προβλήματα στον παίκτη μας και να τον καταστήσει δυσκίνητο,</a:t>
            </a:r>
          </a:p>
          <a:p>
            <a:r>
              <a:rPr lang="el-GR" dirty="0" smtClean="0"/>
              <a:t>2. με βελτίωση του </a:t>
            </a:r>
            <a:r>
              <a:rPr lang="el-GR" dirty="0" err="1" smtClean="0"/>
              <a:t>νευρομυϊκού</a:t>
            </a:r>
            <a:r>
              <a:rPr lang="el-GR" dirty="0" smtClean="0"/>
              <a:t> συντονισμού που αυξάνει τη σχετική δύναμη χωρίς να επηρεάσει το σωματικό βάρος του παίκτη και που ενδείκνυται για τους παίκτες πετοσφαίρισης.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ΑΥΞΗΣΗ ΣΧΕΤΙΚΗΣ </a:t>
            </a:r>
            <a:r>
              <a:rPr lang="el-GR" dirty="0" smtClean="0"/>
              <a:t>ΔΥΝΑΜΗΣ</a:t>
            </a:r>
            <a:endParaRPr lang="el-GR" dirty="0"/>
          </a:p>
        </p:txBody>
      </p:sp>
      <p:sp>
        <p:nvSpPr>
          <p:cNvPr id="3" name="2 - Θέση περιεχομένου"/>
          <p:cNvSpPr>
            <a:spLocks noGrp="1"/>
          </p:cNvSpPr>
          <p:nvPr>
            <p:ph idx="1"/>
          </p:nvPr>
        </p:nvSpPr>
        <p:spPr>
          <a:xfrm>
            <a:off x="457200" y="1556792"/>
            <a:ext cx="8229600" cy="4525963"/>
          </a:xfrm>
        </p:spPr>
        <p:txBody>
          <a:bodyPr>
            <a:normAutofit fontScale="85000" lnSpcReduction="20000"/>
          </a:bodyPr>
          <a:lstStyle/>
          <a:p>
            <a:r>
              <a:rPr lang="el-GR" dirty="0" smtClean="0"/>
              <a:t>Η αύξηση της σχετικής δύναμης επιτυγχάνεται επίσης μέσω της μείωσης της ανενεργού μάζας στην πετοσφαίριση.</a:t>
            </a:r>
          </a:p>
          <a:p>
            <a:r>
              <a:rPr lang="el-GR" dirty="0" smtClean="0"/>
              <a:t>Ως ανενεργός μάζα στην πετοσφαίριση ορίζεται ο λιπώδης ιστός.</a:t>
            </a:r>
          </a:p>
          <a:p>
            <a:r>
              <a:rPr lang="el-GR" dirty="0" smtClean="0"/>
              <a:t>Η μείωση του λιπώδη ιστού μπορεί να συμβεί εύκολα σε αρχάριους </a:t>
            </a:r>
            <a:r>
              <a:rPr lang="el-GR" dirty="0"/>
              <a:t>ή</a:t>
            </a:r>
            <a:r>
              <a:rPr lang="el-GR" dirty="0" smtClean="0"/>
              <a:t> σε απροπόνητους παίκτες/</a:t>
            </a:r>
            <a:r>
              <a:rPr lang="el-GR" dirty="0" err="1" smtClean="0"/>
              <a:t>τριες</a:t>
            </a:r>
            <a:r>
              <a:rPr lang="el-GR" dirty="0" smtClean="0"/>
              <a:t>.</a:t>
            </a:r>
          </a:p>
          <a:p>
            <a:r>
              <a:rPr lang="el-GR" dirty="0" smtClean="0"/>
              <a:t>Η μείωση του λιπώδη ιστού σε προπονημένους παίκτες οδηγεί πολύ συχνά σε μείωση της μυϊκής διαμέτρου των ινών και σε απώλεια της μέγιστης δύναμης, πράγμα που πρέπει να αντιμετωπιστεί με την κατάλληλη προπόνηση.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ΑΝΤΟΧΗ ΣΤΗ </a:t>
            </a:r>
            <a:r>
              <a:rPr lang="el-GR" dirty="0" smtClean="0"/>
              <a:t>ΔΥΝΑΜΗ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Σαν αντοχή στην δύναμη αναφερόμαστε στην ικανότητα εκείνη του οργανισμού να διατηρεί για μεγάλο χρονικό διάστημα τις μυϊκές συστολές, χωρίς να μειώνεται το παραγόμενο έργο ή η συχνότητα των μυϊκών συστολών.</a:t>
            </a:r>
          </a:p>
          <a:p>
            <a:r>
              <a:rPr lang="el-GR" dirty="0" smtClean="0"/>
              <a:t>Στην πετοσφαίριση όταν μιλούμε για αντοχή στη δύναμη αναφερόμαστε στην αντοχή στα άλματα στο καρφί ή στο μπλοκ και την αντοχή στα χτυπήματα της μπάλας με το χέρι κατά τη φάση του καρφιού.</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ΕΣΩΤΕΡΙΚΗ ΚΑΙ </a:t>
            </a:r>
            <a:r>
              <a:rPr lang="el-GR" dirty="0" smtClean="0"/>
              <a:t>ΕΞΩΤΕΡΙΚΗ ΔΥΝΑΜΗ</a:t>
            </a:r>
            <a:endParaRPr lang="el-GR" dirty="0"/>
          </a:p>
        </p:txBody>
      </p:sp>
      <p:sp>
        <p:nvSpPr>
          <p:cNvPr id="3" name="2 - Θέση περιεχομένου"/>
          <p:cNvSpPr>
            <a:spLocks noGrp="1"/>
          </p:cNvSpPr>
          <p:nvPr>
            <p:ph idx="1"/>
          </p:nvPr>
        </p:nvSpPr>
        <p:spPr>
          <a:xfrm>
            <a:off x="457200" y="1340768"/>
            <a:ext cx="8229600" cy="5040560"/>
          </a:xfrm>
        </p:spPr>
        <p:txBody>
          <a:bodyPr>
            <a:normAutofit fontScale="77500" lnSpcReduction="20000"/>
          </a:bodyPr>
          <a:lstStyle/>
          <a:p>
            <a:r>
              <a:rPr lang="el-GR" dirty="0" smtClean="0"/>
              <a:t>Εσωτερική δύναμη είναι η δύναμη εκείνη που αναπτύσσει ο παίκτης/</a:t>
            </a:r>
            <a:r>
              <a:rPr lang="el-GR" dirty="0" err="1" smtClean="0"/>
              <a:t>τρια</a:t>
            </a:r>
            <a:r>
              <a:rPr lang="el-GR" dirty="0" smtClean="0"/>
              <a:t> μέσω των μυών και του σωματικού του βάρους κατά την φάση του καρφιού, του μπλοκ ή της άμυνας.</a:t>
            </a:r>
            <a:endParaRPr lang="el-GR" dirty="0"/>
          </a:p>
          <a:p>
            <a:r>
              <a:rPr lang="el-GR" dirty="0" smtClean="0"/>
              <a:t>Εξωτερική δύναμη είναι οι αντιστάσεις από εξωτερικούς παράγοντες στερεάς υγρής </a:t>
            </a:r>
            <a:r>
              <a:rPr lang="el-GR" dirty="0"/>
              <a:t>ή</a:t>
            </a:r>
            <a:r>
              <a:rPr lang="el-GR" dirty="0" smtClean="0"/>
              <a:t> αεριώδους μορφής. Τέτοιος παράγοντας στην πετοσφαίριση είναι κυρίως η μπάλα.</a:t>
            </a:r>
          </a:p>
          <a:p>
            <a:r>
              <a:rPr lang="el-GR" dirty="0" smtClean="0"/>
              <a:t>Ως εφεδρική δύναμη εννοούμε την δύναμη που μπορεί να επιτευχθεί μόνον κατά τη διάρκεια ενός αγώνα κάτω από συνθήκες έντονου άγχους και σε καταστάσεις κινδύνου.</a:t>
            </a:r>
          </a:p>
          <a:p>
            <a:r>
              <a:rPr lang="el-GR" dirty="0" smtClean="0"/>
              <a:t>Αυτού του τύπου η δύναμη δεν μπορεί να βελτιωθεί μέσω προπόνησης ιδίως στην πετοσφαίριση, σε άλλα αθλήματα όμως π.χ. στίβος εμφανίζεται πιο συχνά ιδίως όταν αθλητές κάνουν ρεκόρ.</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ΕΙΔΙΚΗ </a:t>
            </a:r>
            <a:r>
              <a:rPr lang="el-GR" dirty="0" smtClean="0"/>
              <a:t>ΔΥΝΑΜΗ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Ειδική δύναμη είναι η ικανότητα ενός παίκτη/</a:t>
            </a:r>
            <a:r>
              <a:rPr lang="el-GR" dirty="0" err="1" smtClean="0"/>
              <a:t>τριας</a:t>
            </a:r>
            <a:r>
              <a:rPr lang="el-GR" dirty="0" smtClean="0"/>
              <a:t> να διοχετεύει την μυϊκή του δύναμη ανάλογα με τον χρόνο και τον χώρο.</a:t>
            </a:r>
          </a:p>
          <a:p>
            <a:r>
              <a:rPr lang="el-GR" dirty="0" smtClean="0"/>
              <a:t>Η προπόνηση ειδικής δύναμης έχει μεγάλη σημασία στην πετοσφαίριση όπου ένας παίκτης π.χ. στο καρφί θα πρέπει να καρφώσει με δύναμη την μπάλα σε κάποιο συγκεκριμένο σημείο του γηπέδου ώστε να μην μπορέσει να αμυνθεί η αντίπαλη ομάδα.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ΕΛΑΣΤΙΚΗ </a:t>
            </a:r>
            <a:r>
              <a:rPr lang="el-GR" dirty="0" smtClean="0"/>
              <a:t>ΔΥΝΑΜΗ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Ελαστική δύναμη είναι η ικανότητα </a:t>
            </a:r>
            <a:r>
              <a:rPr lang="el-GR" dirty="0" smtClean="0"/>
              <a:t>παραγωγής </a:t>
            </a:r>
            <a:r>
              <a:rPr lang="el-GR" dirty="0" smtClean="0"/>
              <a:t>δύναμης μέσω των ελαστικών σημείων του μυός και εμφανίζεται κυρίως κατά την διάταση των μυών πριν την δυναμική συστολή λόγω της φύσης του αθλήματος .</a:t>
            </a:r>
          </a:p>
          <a:p>
            <a:r>
              <a:rPr lang="el-GR" dirty="0" smtClean="0"/>
              <a:t>Η ελαστική δύναμη είναι πολύ σημαντική για την πετοσφαίριση και θα πρέπει να γίνονται συχνά ασκήσεις για την βελτίωση της.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ΕΙΔΗ </a:t>
            </a:r>
            <a:r>
              <a:rPr lang="el-GR" dirty="0"/>
              <a:t>ΜΥΪΚΩΝ ΣΥΣΤΟΛΩΝ</a:t>
            </a:r>
          </a:p>
        </p:txBody>
      </p:sp>
      <p:sp>
        <p:nvSpPr>
          <p:cNvPr id="3" name="2 - Θέση περιεχομένου"/>
          <p:cNvSpPr>
            <a:spLocks noGrp="1"/>
          </p:cNvSpPr>
          <p:nvPr>
            <p:ph idx="1"/>
          </p:nvPr>
        </p:nvSpPr>
        <p:spPr>
          <a:xfrm>
            <a:off x="457200" y="1340768"/>
            <a:ext cx="8229600" cy="5040560"/>
          </a:xfrm>
        </p:spPr>
        <p:txBody>
          <a:bodyPr>
            <a:normAutofit fontScale="77500" lnSpcReduction="20000"/>
          </a:bodyPr>
          <a:lstStyle/>
          <a:p>
            <a:r>
              <a:rPr lang="el-GR" dirty="0" smtClean="0"/>
              <a:t> Γενικά όταν μιλάμε για τα είδη των μυϊκών συστολών αναφερόμαστε στα παρακάτω 4 είδη:</a:t>
            </a:r>
          </a:p>
          <a:p>
            <a:r>
              <a:rPr lang="el-GR" dirty="0" smtClean="0"/>
              <a:t>1. ισοτονική συστολή,</a:t>
            </a:r>
          </a:p>
          <a:p>
            <a:r>
              <a:rPr lang="el-GR" dirty="0" smtClean="0"/>
              <a:t>2. </a:t>
            </a:r>
            <a:r>
              <a:rPr lang="el-GR" dirty="0" err="1" smtClean="0"/>
              <a:t>ισοκινητική</a:t>
            </a:r>
            <a:r>
              <a:rPr lang="el-GR" dirty="0" smtClean="0"/>
              <a:t> συστολή,</a:t>
            </a:r>
          </a:p>
          <a:p>
            <a:r>
              <a:rPr lang="el-GR" dirty="0" smtClean="0"/>
              <a:t>3. ισομετρική συστολή,</a:t>
            </a:r>
          </a:p>
          <a:p>
            <a:r>
              <a:rPr lang="el-GR" dirty="0" smtClean="0"/>
              <a:t>4. </a:t>
            </a:r>
            <a:r>
              <a:rPr lang="el-GR" dirty="0" err="1" smtClean="0"/>
              <a:t>αυξοτονική</a:t>
            </a:r>
            <a:r>
              <a:rPr lang="el-GR" dirty="0" smtClean="0"/>
              <a:t> συστολή.</a:t>
            </a:r>
          </a:p>
          <a:p>
            <a:r>
              <a:rPr lang="el-GR" dirty="0" smtClean="0"/>
              <a:t>Ισοτονική συστολή (είναι το είδος της συστολής όπου η ένταση παραμένει η ίδια και μεταβάλλεται το μήκος του μυός).</a:t>
            </a:r>
          </a:p>
          <a:p>
            <a:r>
              <a:rPr lang="el-GR" dirty="0" smtClean="0"/>
              <a:t>Εξαιτίας των </a:t>
            </a:r>
            <a:r>
              <a:rPr lang="el-GR" dirty="0" err="1"/>
              <a:t>ά</a:t>
            </a:r>
            <a:r>
              <a:rPr lang="el-GR" dirty="0" err="1" smtClean="0"/>
              <a:t>κυκλων</a:t>
            </a:r>
            <a:r>
              <a:rPr lang="el-GR" dirty="0" smtClean="0"/>
              <a:t> κινήσεων που πραγματοποιούνται λόγω της φύσης του αθλήματος με τη συνεχή αυξομείωση της έντασης συναντάται σπάνια στην πετοσφαίριση.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dirty="0"/>
              <a:t>ΕΙΔΗ ΜΥΪΚΩΝ ΣΥΣΤΟΛΩΝ</a:t>
            </a:r>
          </a:p>
        </p:txBody>
      </p:sp>
      <p:sp>
        <p:nvSpPr>
          <p:cNvPr id="3" name="2 - Θέση περιεχομένου"/>
          <p:cNvSpPr>
            <a:spLocks noGrp="1"/>
          </p:cNvSpPr>
          <p:nvPr>
            <p:ph idx="1"/>
          </p:nvPr>
        </p:nvSpPr>
        <p:spPr>
          <a:xfrm>
            <a:off x="251520" y="1052736"/>
            <a:ext cx="8640960" cy="5400600"/>
          </a:xfrm>
        </p:spPr>
        <p:txBody>
          <a:bodyPr>
            <a:noAutofit/>
          </a:bodyPr>
          <a:lstStyle/>
          <a:p>
            <a:r>
              <a:rPr lang="el-GR" sz="2300" dirty="0" err="1" smtClean="0"/>
              <a:t>Ισοκινητική</a:t>
            </a:r>
            <a:r>
              <a:rPr lang="el-GR" sz="2300" dirty="0" smtClean="0"/>
              <a:t> συστολή είναι το είδος της συστολής που προσαρμόζεται στις εξωτερικές αντιστάσεις ώστε να διατηρείται η ίδια κινητική ταχύτητα.</a:t>
            </a:r>
          </a:p>
          <a:p>
            <a:r>
              <a:rPr lang="el-GR" sz="2300" dirty="0" smtClean="0"/>
              <a:t>Αυτό το είδος της συστολής απαντάται επίσης σπάνια στην πετοσφαίριση αφού στοχεύει κυρίως στην αύξηση του μυϊκού όγκου με τη χρήση μηχανημάτων </a:t>
            </a:r>
            <a:r>
              <a:rPr lang="el-GR" sz="2300" dirty="0"/>
              <a:t>ή</a:t>
            </a:r>
            <a:r>
              <a:rPr lang="el-GR" sz="2300" dirty="0" smtClean="0"/>
              <a:t> για την αποκατάσταση των αθλητών μετά από τραυματισμούς.</a:t>
            </a:r>
          </a:p>
          <a:p>
            <a:r>
              <a:rPr lang="el-GR" sz="2300" dirty="0" smtClean="0"/>
              <a:t>Ισομετρική συστολή είναι το είδος της συστολής όπου η ένταση του μυός μεταβάλλεται χωρίς να μεταβάλλεται το μήκος του.</a:t>
            </a:r>
          </a:p>
          <a:p>
            <a:r>
              <a:rPr lang="el-GR" sz="2300" dirty="0" smtClean="0"/>
              <a:t>Ισομετρική συστολή παρατηρείται κυρίως όταν κινήσεις προϋποθέτουν ισορροπία του σώματος </a:t>
            </a:r>
            <a:r>
              <a:rPr lang="el-GR" sz="2300" dirty="0"/>
              <a:t>ή</a:t>
            </a:r>
            <a:r>
              <a:rPr lang="el-GR" sz="2300" dirty="0" smtClean="0"/>
              <a:t> μελών του σώματος. Στο βόλεϊ ισομετρική συστολή παρατηρείται κατά την αφετηριακή φάση πριν το καρφί ή το μπλοκ, στην βασική θέση ετοιμότητας και στην άμυνα εδάφους.</a:t>
            </a:r>
            <a:endParaRPr lang="el-GR" sz="23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ΕΙΔΗ ΜΥΪΚΩΝ ΣΥΣΤΟΛΩΝ</a:t>
            </a:r>
          </a:p>
        </p:txBody>
      </p:sp>
      <p:sp>
        <p:nvSpPr>
          <p:cNvPr id="3" name="2 - Θέση περιεχομένου"/>
          <p:cNvSpPr>
            <a:spLocks noGrp="1"/>
          </p:cNvSpPr>
          <p:nvPr>
            <p:ph idx="1"/>
          </p:nvPr>
        </p:nvSpPr>
        <p:spPr>
          <a:xfrm>
            <a:off x="251520" y="1268760"/>
            <a:ext cx="8640960" cy="5112568"/>
          </a:xfrm>
        </p:spPr>
        <p:txBody>
          <a:bodyPr>
            <a:normAutofit fontScale="70000" lnSpcReduction="20000"/>
          </a:bodyPr>
          <a:lstStyle/>
          <a:p>
            <a:r>
              <a:rPr lang="el-GR" dirty="0" smtClean="0"/>
              <a:t>Αυξοτονική συστολή είναι το είδος της συστολής όπου η ένταση και το μήκος του μυός μεταβάλλονται ταυτόχρονα. Το είδος αυτό των συστολών είναι πολύ συχνές στην πετοσφαίριση εξαιτίας των πολλαπλών κινήσεων που πρέπει να κάνουν οι παίκτες σε κάθε φάση.</a:t>
            </a:r>
          </a:p>
          <a:p>
            <a:r>
              <a:rPr lang="el-GR" dirty="0" err="1" smtClean="0"/>
              <a:t>Αυξοτονικές</a:t>
            </a:r>
            <a:r>
              <a:rPr lang="el-GR" dirty="0" smtClean="0"/>
              <a:t> συστολές παρατηρούνται ιδιαίτερα κατά την φάση του καρφιού και την απόσπαση του σώματος του παίκτη από το έδαφος, το χτύπημα της μπάλας και την προσγείωση, όπως επίσης και στο μπλοκ.</a:t>
            </a:r>
          </a:p>
          <a:p>
            <a:r>
              <a:rPr lang="el-GR" dirty="0" smtClean="0"/>
              <a:t>Ανάλογα με το είδος της συστολής που παρατηρείται στην κίνηση ενός μέλους του σώματος του παίκτη διαμορφώνεται και η ανάλογη κίνηση.</a:t>
            </a:r>
          </a:p>
          <a:p>
            <a:r>
              <a:rPr lang="el-GR" dirty="0" smtClean="0"/>
              <a:t>Ισομετρικές συστολές προκαλούν και οι στατικές θέσεις του σώματος π.χ. στην βασική θέση άμυνας, στα χεριά του </a:t>
            </a:r>
            <a:r>
              <a:rPr lang="el-GR" smtClean="0"/>
              <a:t>μπλοκέρ</a:t>
            </a:r>
            <a:r>
              <a:rPr lang="el-GR" dirty="0" smtClean="0"/>
              <a:t> κατά την φάση ετοιμότητας, πριν το σέρβις κλπ.</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ΜΟΡΦΕΣ ΕΜΦΑΝΙΣΗΣ ΔΥΝΑΜΗΣ</a:t>
            </a:r>
            <a:br>
              <a:rPr lang="el-GR" dirty="0"/>
            </a:br>
            <a:endParaRPr lang="el-GR" dirty="0"/>
          </a:p>
        </p:txBody>
      </p:sp>
      <p:sp>
        <p:nvSpPr>
          <p:cNvPr id="3" name="2 - Θέση περιεχομένου"/>
          <p:cNvSpPr>
            <a:spLocks noGrp="1"/>
          </p:cNvSpPr>
          <p:nvPr>
            <p:ph idx="1"/>
          </p:nvPr>
        </p:nvSpPr>
        <p:spPr>
          <a:xfrm>
            <a:off x="457200" y="1196752"/>
            <a:ext cx="8435280" cy="5184576"/>
          </a:xfrm>
        </p:spPr>
        <p:txBody>
          <a:bodyPr>
            <a:normAutofit fontScale="70000" lnSpcReduction="20000"/>
          </a:bodyPr>
          <a:lstStyle/>
          <a:p>
            <a:r>
              <a:rPr lang="el-GR" dirty="0" smtClean="0"/>
              <a:t>Η μορφή δύναμης και οι εμφανίσεις των</a:t>
            </a:r>
            <a:r>
              <a:rPr lang="en-US" dirty="0" smtClean="0"/>
              <a:t> </a:t>
            </a:r>
            <a:r>
              <a:rPr lang="el-GR" dirty="0" smtClean="0"/>
              <a:t>δράσεων αυτών των μυϊκών συστολών</a:t>
            </a:r>
            <a:r>
              <a:rPr lang="en-US" dirty="0" smtClean="0"/>
              <a:t> </a:t>
            </a:r>
            <a:r>
              <a:rPr lang="el-GR" dirty="0" smtClean="0"/>
              <a:t>(</a:t>
            </a:r>
            <a:r>
              <a:rPr lang="el-GR" dirty="0" err="1" smtClean="0"/>
              <a:t>ισοκινητική</a:t>
            </a:r>
            <a:r>
              <a:rPr lang="el-GR" dirty="0" smtClean="0"/>
              <a:t>, ισοτονική</a:t>
            </a:r>
            <a:r>
              <a:rPr lang="el-GR" smtClean="0"/>
              <a:t>, </a:t>
            </a:r>
            <a:r>
              <a:rPr lang="el-GR" smtClean="0"/>
              <a:t>αυξοτονική)</a:t>
            </a:r>
            <a:r>
              <a:rPr lang="en-US" dirty="0" smtClean="0"/>
              <a:t> </a:t>
            </a:r>
            <a:r>
              <a:rPr lang="el-GR" dirty="0" smtClean="0"/>
              <a:t>ονομάζονται δυναμική δύναμη </a:t>
            </a:r>
            <a:r>
              <a:rPr lang="el-GR" dirty="0"/>
              <a:t>ή</a:t>
            </a:r>
            <a:r>
              <a:rPr lang="en-US" dirty="0" smtClean="0"/>
              <a:t> </a:t>
            </a:r>
            <a:r>
              <a:rPr lang="el-GR" dirty="0" smtClean="0"/>
              <a:t>δυναμικοί τρόποι εργασίας του μυός</a:t>
            </a:r>
            <a:r>
              <a:rPr lang="en-US" dirty="0" smtClean="0"/>
              <a:t>. </a:t>
            </a:r>
            <a:r>
              <a:rPr lang="el-GR" dirty="0" smtClean="0"/>
              <a:t>Οι πιο πάνω τύποι</a:t>
            </a:r>
            <a:r>
              <a:rPr lang="en-US" dirty="0" smtClean="0"/>
              <a:t> </a:t>
            </a:r>
            <a:r>
              <a:rPr lang="el-GR" dirty="0" smtClean="0"/>
              <a:t>εμφάνισης μυϊκών συστολών αποτελούν</a:t>
            </a:r>
            <a:r>
              <a:rPr lang="en-US" dirty="0" smtClean="0"/>
              <a:t> </a:t>
            </a:r>
            <a:r>
              <a:rPr lang="el-GR" dirty="0" smtClean="0"/>
              <a:t>την πλειοψηφία των μορφών εμφάνισης</a:t>
            </a:r>
            <a:r>
              <a:rPr lang="en-US" dirty="0" smtClean="0"/>
              <a:t> </a:t>
            </a:r>
            <a:r>
              <a:rPr lang="el-GR" dirty="0" smtClean="0"/>
              <a:t>δράσεων στη</a:t>
            </a:r>
            <a:r>
              <a:rPr lang="el-GR" dirty="0"/>
              <a:t>ν</a:t>
            </a:r>
            <a:r>
              <a:rPr lang="el-GR" dirty="0" smtClean="0"/>
              <a:t> πετοσφαίριση</a:t>
            </a:r>
            <a:r>
              <a:rPr lang="en-US" dirty="0" smtClean="0"/>
              <a:t>.</a:t>
            </a:r>
            <a:endParaRPr lang="el-GR" dirty="0" smtClean="0"/>
          </a:p>
          <a:p>
            <a:r>
              <a:rPr lang="el-GR" dirty="0" smtClean="0"/>
              <a:t>Η δυναμική δύναμη εξαρτάται από την</a:t>
            </a:r>
            <a:r>
              <a:rPr lang="en-US" dirty="0" smtClean="0"/>
              <a:t> </a:t>
            </a:r>
            <a:r>
              <a:rPr lang="el-GR" dirty="0" smtClean="0"/>
              <a:t>αυξομείωση του μήκους του μυός και την σχέση</a:t>
            </a:r>
            <a:r>
              <a:rPr lang="en-US" dirty="0" smtClean="0"/>
              <a:t> </a:t>
            </a:r>
            <a:r>
              <a:rPr lang="el-GR" dirty="0" smtClean="0"/>
              <a:t>της εσωτερικής δύναμης με τις εξωτερικές</a:t>
            </a:r>
            <a:r>
              <a:rPr lang="en-US" dirty="0" smtClean="0"/>
              <a:t> </a:t>
            </a:r>
            <a:r>
              <a:rPr lang="el-GR" dirty="0" smtClean="0"/>
              <a:t>δυνάμεις.</a:t>
            </a:r>
          </a:p>
          <a:p>
            <a:r>
              <a:rPr lang="el-GR" dirty="0" smtClean="0"/>
              <a:t>Στην πετοσφαίριση προηγούνται οι ισομετρικές</a:t>
            </a:r>
            <a:r>
              <a:rPr lang="en-US" dirty="0" smtClean="0"/>
              <a:t> </a:t>
            </a:r>
            <a:r>
              <a:rPr lang="el-GR" dirty="0" smtClean="0"/>
              <a:t>συστολές ακολουθούν οι έκκεντρες εργασίες και</a:t>
            </a:r>
            <a:r>
              <a:rPr lang="en-US" dirty="0" smtClean="0"/>
              <a:t> </a:t>
            </a:r>
            <a:r>
              <a:rPr lang="el-GR" dirty="0" smtClean="0"/>
              <a:t>τις διαδέχονται οι ομόκεντρες, π.χ.  στο καρφί, στην αρχική φάση ετοιμότητας –</a:t>
            </a:r>
            <a:r>
              <a:rPr lang="en-US" dirty="0" smtClean="0"/>
              <a:t> </a:t>
            </a:r>
            <a:r>
              <a:rPr lang="el-GR" dirty="0" smtClean="0"/>
              <a:t>ισορροπίας σώματος υπάρχει ισομετρική</a:t>
            </a:r>
            <a:r>
              <a:rPr lang="en-US" dirty="0" smtClean="0"/>
              <a:t> </a:t>
            </a:r>
            <a:r>
              <a:rPr lang="el-GR" dirty="0" smtClean="0"/>
              <a:t>συστολή, μετά υπάρχει η έκκεντρη-</a:t>
            </a:r>
            <a:r>
              <a:rPr lang="el-GR" dirty="0" err="1" smtClean="0"/>
              <a:t>πλειομετρική</a:t>
            </a:r>
            <a:r>
              <a:rPr lang="el-GR" dirty="0" smtClean="0"/>
              <a:t> εργασία κατά το άλμα και το καρφί και</a:t>
            </a:r>
            <a:r>
              <a:rPr lang="en-US" dirty="0" smtClean="0"/>
              <a:t> </a:t>
            </a:r>
            <a:r>
              <a:rPr lang="el-GR" dirty="0" smtClean="0"/>
              <a:t>ακολουθείται από την ομόκεντρη </a:t>
            </a:r>
            <a:r>
              <a:rPr lang="el-GR" dirty="0" err="1" smtClean="0"/>
              <a:t>μειομετρική</a:t>
            </a:r>
            <a:r>
              <a:rPr lang="en-US" dirty="0" smtClean="0"/>
              <a:t> </a:t>
            </a:r>
            <a:r>
              <a:rPr lang="el-GR" dirty="0" smtClean="0"/>
              <a:t>εργασία.</a:t>
            </a:r>
          </a:p>
          <a:p>
            <a:r>
              <a:rPr lang="el-GR" dirty="0" smtClean="0"/>
              <a:t>Η μορφή των κινήσεων στην πετοσφαίριση λέγεται</a:t>
            </a:r>
            <a:r>
              <a:rPr lang="en-US" dirty="0" smtClean="0"/>
              <a:t> </a:t>
            </a:r>
            <a:r>
              <a:rPr lang="el-GR" dirty="0" smtClean="0"/>
              <a:t>και βαλλιστική, ενώ ο μυς ενός παίκτη</a:t>
            </a:r>
            <a:r>
              <a:rPr lang="en-US" dirty="0" smtClean="0"/>
              <a:t> </a:t>
            </a:r>
            <a:r>
              <a:rPr lang="el-GR" dirty="0" smtClean="0"/>
              <a:t>βραχύνεται, επιμηκύνεται </a:t>
            </a:r>
            <a:r>
              <a:rPr lang="el-GR" dirty="0"/>
              <a:t>ή</a:t>
            </a:r>
            <a:r>
              <a:rPr lang="el-GR" dirty="0" smtClean="0"/>
              <a:t> δεν αλλάζει μήκος.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 ΑΥΤΟΕΚΔΟΣΗ.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δεξιότητες που εμπλέκονται στην προπόνηση δύναμης στο βόλεϊ και χρησιμοποιούνται από τους παίκτες μιας ομάδας.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normAutofit/>
          </a:bodyPr>
          <a:lstStyle/>
          <a:p>
            <a:r>
              <a:rPr lang="el-GR" altLang="el-GR" dirty="0" smtClean="0"/>
              <a:t>Τα βασικά στοιχεία που απαρτίζουν την δύναμη, π.χ.</a:t>
            </a:r>
            <a:r>
              <a:rPr lang="el-GR" dirty="0"/>
              <a:t> </a:t>
            </a:r>
            <a:r>
              <a:rPr lang="el-GR" dirty="0" smtClean="0"/>
              <a:t>μέγιστη δύναμη, απόλυτη δύναμη, ταχυδύναμη, σχετική δύναμη, αντοχή στη δύναμη, εσωτερική και εξωτερική δύναμη κλπ.</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ΠΡΟΠΟΝΗΣΗ ΔΥΝΑΜΗΣ </a:t>
            </a:r>
            <a:r>
              <a:rPr lang="el-GR" dirty="0" smtClean="0"/>
              <a:t>ΣΤΗΝ ΠΕΤΟΣΦΑΙΡΙΣΗ</a:t>
            </a:r>
            <a:endParaRPr lang="el-GR" dirty="0"/>
          </a:p>
        </p:txBody>
      </p:sp>
      <p:sp>
        <p:nvSpPr>
          <p:cNvPr id="3" name="2 - Θέση περιεχομένου"/>
          <p:cNvSpPr>
            <a:spLocks noGrp="1"/>
          </p:cNvSpPr>
          <p:nvPr>
            <p:ph idx="1"/>
          </p:nvPr>
        </p:nvSpPr>
        <p:spPr/>
        <p:txBody>
          <a:bodyPr>
            <a:normAutofit/>
          </a:bodyPr>
          <a:lstStyle/>
          <a:p>
            <a:r>
              <a:rPr lang="el-GR" dirty="0" smtClean="0"/>
              <a:t>Μιλώντας για τις ιδιότητες της δύναμης στην πετοσφαίριση αναφερόμαστε στην ικανότητα που έχει ο παίκτης μας να αλλάζει τη σχέση και το σχήμα του σώματος του ή μέρος του σώματος του επιδρώντας στο περιβάλλον.</a:t>
            </a:r>
          </a:p>
          <a:p>
            <a:r>
              <a:rPr lang="el-GR" dirty="0" smtClean="0"/>
              <a:t>Χαρακτηριστικό παράδειγμα έκφρασης της δύναμης στην πετοσφαίριση είναι το άλμα στο καρφί ή στο μπλοκ.</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ΠΡΟΠΟΝΗΣΗ ΔΥΝΑΜΗΣ </a:t>
            </a:r>
            <a:r>
              <a:rPr lang="el-GR" dirty="0" smtClean="0"/>
              <a:t>ΣΤΗ ΠΕΤΟΣΦΑΙΡΙΣΗ</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δύναμη διαχωρίζεται σε:</a:t>
            </a:r>
          </a:p>
          <a:p>
            <a:r>
              <a:rPr lang="el-GR" dirty="0" smtClean="0"/>
              <a:t>1. μέγιστη δύναμη,</a:t>
            </a:r>
          </a:p>
          <a:p>
            <a:r>
              <a:rPr lang="el-GR" dirty="0" smtClean="0"/>
              <a:t>2. απόλυτη δύναμη,</a:t>
            </a:r>
          </a:p>
          <a:p>
            <a:r>
              <a:rPr lang="el-GR" dirty="0" smtClean="0"/>
              <a:t>3. ταχυδύναμη,</a:t>
            </a:r>
          </a:p>
          <a:p>
            <a:r>
              <a:rPr lang="el-GR" dirty="0" smtClean="0"/>
              <a:t>4. σχετική δύναμη,</a:t>
            </a:r>
          </a:p>
          <a:p>
            <a:r>
              <a:rPr lang="el-GR" dirty="0" smtClean="0"/>
              <a:t>5. αντοχή στη δύναμη,</a:t>
            </a:r>
          </a:p>
          <a:p>
            <a:r>
              <a:rPr lang="el-GR" dirty="0" smtClean="0"/>
              <a:t>6. εσωτερική και εξωτερική δύναμη,</a:t>
            </a:r>
          </a:p>
          <a:p>
            <a:r>
              <a:rPr lang="el-GR" dirty="0" smtClean="0"/>
              <a:t>7. εφεδρική δύναμη,</a:t>
            </a:r>
          </a:p>
          <a:p>
            <a:r>
              <a:rPr lang="el-GR" dirty="0" smtClean="0"/>
              <a:t>8. ειδική δύναμη,</a:t>
            </a:r>
          </a:p>
          <a:p>
            <a:r>
              <a:rPr lang="el-GR" dirty="0" smtClean="0"/>
              <a:t>9. ελαστική δύναμη.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ΜΕΓΙΣΤΗ </a:t>
            </a:r>
            <a:r>
              <a:rPr lang="el-GR" dirty="0" smtClean="0"/>
              <a:t>ΔΥΝΑΜΗ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Ως μέγιστη δύναμη ορίζεται η ανώτερη δύναμη που μπορεί να παράγει το μυϊκό σύστημα του παίκτη/</a:t>
            </a:r>
            <a:r>
              <a:rPr lang="el-GR" dirty="0" err="1" smtClean="0"/>
              <a:t>τριας</a:t>
            </a:r>
            <a:r>
              <a:rPr lang="el-GR" dirty="0" smtClean="0"/>
              <a:t> κατά την διάρκεια μιας μυϊκής συστολής.</a:t>
            </a:r>
          </a:p>
          <a:p>
            <a:r>
              <a:rPr lang="el-GR" dirty="0" smtClean="0"/>
              <a:t>Στην πετοσφαίριση η μέγιστη δύναμη και η ανάπτυξη της έχει σχέση κυρίως με τη σχετική δύναμη και αφορά την ανύψωση του σώματος του παίκτη/</a:t>
            </a:r>
            <a:r>
              <a:rPr lang="el-GR" dirty="0" err="1" smtClean="0"/>
              <a:t>τριας</a:t>
            </a:r>
            <a:r>
              <a:rPr lang="el-GR" dirty="0" smtClean="0"/>
              <a:t> στο καρφί </a:t>
            </a:r>
            <a:r>
              <a:rPr lang="el-GR" dirty="0"/>
              <a:t>ή</a:t>
            </a:r>
            <a:r>
              <a:rPr lang="el-GR" dirty="0" smtClean="0"/>
              <a:t> στο μπλοκ.</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ΑΠΟΛΥΤΗ </a:t>
            </a:r>
            <a:r>
              <a:rPr lang="el-GR" dirty="0" smtClean="0"/>
              <a:t>ΔΥΝΑΜΗ</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Συνήθως η απόλυτη δύναμη ταυτίζεται με την μέγιστη δύναμη, όμως η απόλυτη δύναμη είναι η δύναμη που περιέχει ένας μυς ενός παίκτη/</a:t>
            </a:r>
            <a:r>
              <a:rPr lang="el-GR" dirty="0" err="1" smtClean="0"/>
              <a:t>τριας</a:t>
            </a:r>
            <a:r>
              <a:rPr lang="el-GR" dirty="0" smtClean="0"/>
              <a:t> και μπορεί να  αναπτύξει και να εφαρμόσει μόνο με τη βοήθεια τεχνητών μέσων και όχι βουλητικά σε κάποια φάση του παιχνιδιού.</a:t>
            </a:r>
          </a:p>
          <a:p>
            <a:r>
              <a:rPr lang="el-GR" dirty="0" smtClean="0"/>
              <a:t>Επειδή η απόλυτη δύναμη έχει μεγάλη σχέση με το βάρος του σώματος και είναι ανάλογη αυτού του μεγέθους (μεγάλο σωματικό βάρος – μεγάλη ανάπτυξη δύναμης) δεν έχει μεγάλη αξία για την πετοσφαίριση, όπου το σωματικό βάρος του παίκτη/</a:t>
            </a:r>
            <a:r>
              <a:rPr lang="el-GR" dirty="0" err="1" smtClean="0"/>
              <a:t>τριας</a:t>
            </a:r>
            <a:r>
              <a:rPr lang="el-GR" dirty="0" smtClean="0"/>
              <a:t> πρέπει να κυμαίνεται σε χαμηλά επίπεδα.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1592</Words>
  <Application>Microsoft Office PowerPoint</Application>
  <PresentationFormat>On-screen Show (4:3)</PresentationFormat>
  <Paragraphs>127</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ΠΡΟΠΟΝΗΣΗ ΔΥΝΑΜΗΣ ΣΤΗΝ ΠΕΤΟΣΦΑΙΡΙΣΗ</vt:lpstr>
      <vt:lpstr>ΠΡΟΠΟΝΗΣΗ ΔΥΝΑΜΗΣ ΣΤΗ ΠΕΤΟΣΦΑΙΡΙΣΗ</vt:lpstr>
      <vt:lpstr>ΜΕΓΙΣΤΗ ΔΥΝΑΜΗ</vt:lpstr>
      <vt:lpstr>ΑΠΟΛΥΤΗ ΔΥΝΑΜΗ</vt:lpstr>
      <vt:lpstr>ΤΑΧΥΔΥΝΑΜΗ</vt:lpstr>
      <vt:lpstr>ΣΧΕΤΙΚΗ ΔΥΝΑΜΗ</vt:lpstr>
      <vt:lpstr>ΑΥΞΗΣΗ ΜΕΓΙΣΤΗΣ ΜΥΪΚΗΣ ΔΥΝΑΜΗΣ</vt:lpstr>
      <vt:lpstr>ΑΥΞΗΣΗ ΣΧΕΤΙΚΗΣ ΔΥΝΑΜΗΣ</vt:lpstr>
      <vt:lpstr>ΑΝΤΟΧΗ ΣΤΗ ΔΥΝΑΜΗ</vt:lpstr>
      <vt:lpstr>ΕΣΩΤΕΡΙΚΗ ΚΑΙ ΕΞΩΤΕΡΙΚΗ ΔΥΝΑΜΗ</vt:lpstr>
      <vt:lpstr>ΕΙΔΙΚΗ ΔΥΝΑΜΗ</vt:lpstr>
      <vt:lpstr>ΕΛΑΣΤΙΚΗ ΔΥΝΑΜΗ</vt:lpstr>
      <vt:lpstr>ΕΙΔΗ ΜΥΪΚΩΝ ΣΥΣΤΟΛΩΝ</vt:lpstr>
      <vt:lpstr>ΕΙΔΗ ΜΥΪΚΩΝ ΣΥΣΤΟΛΩΝ</vt:lpstr>
      <vt:lpstr>ΕΙΔΗ ΜΥΪΚΩΝ ΣΥΣΤΟΛΩΝ</vt:lpstr>
      <vt:lpstr>ΜΟΡΦΕΣ ΕΜΦΑΝΙΣΗΣ ΔΥΝΑΜΗΣ </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281</cp:revision>
  <dcterms:created xsi:type="dcterms:W3CDTF">2012-09-06T09:03:05Z</dcterms:created>
  <dcterms:modified xsi:type="dcterms:W3CDTF">2015-06-26T19:51:15Z</dcterms:modified>
</cp:coreProperties>
</file>