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0.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41.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4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4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45.xml" ContentType="application/vnd.openxmlformats-officedocument.presentationml.notesSlide+xml"/>
  <Override PartName="/ppt/tags/tag155.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303" r:id="rId25"/>
    <p:sldId id="304" r:id="rId26"/>
    <p:sldId id="305" r:id="rId27"/>
    <p:sldId id="306" r:id="rId28"/>
    <p:sldId id="307" r:id="rId29"/>
    <p:sldId id="308" r:id="rId30"/>
    <p:sldId id="309" r:id="rId31"/>
    <p:sldId id="310" r:id="rId32"/>
    <p:sldId id="311" r:id="rId33"/>
    <p:sldId id="312" r:id="rId34"/>
    <p:sldId id="313" r:id="rId35"/>
    <p:sldId id="318" r:id="rId36"/>
    <p:sldId id="319" r:id="rId37"/>
    <p:sldId id="320" r:id="rId38"/>
    <p:sldId id="321" r:id="rId39"/>
    <p:sldId id="329" r:id="rId40"/>
    <p:sldId id="330" r:id="rId41"/>
    <p:sldId id="331" r:id="rId42"/>
    <p:sldId id="332" r:id="rId43"/>
    <p:sldId id="333" r:id="rId44"/>
    <p:sldId id="334" r:id="rId45"/>
    <p:sldId id="335" r:id="rId46"/>
    <p:sldId id="336" r:id="rId47"/>
    <p:sldId id="322" r:id="rId48"/>
    <p:sldId id="280" r:id="rId49"/>
  </p:sldIdLst>
  <p:sldSz cx="9144000" cy="6858000" type="screen4x3"/>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5.xml"/><Relationship Id="rId5" Type="http://schemas.openxmlformats.org/officeDocument/2006/relationships/tags" Target="../tags/tag25.xml"/><Relationship Id="rId4"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19.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21.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notesSlide" Target="../notesSlides/notesSlide20.xml"/><Relationship Id="rId4" Type="http://schemas.openxmlformats.org/officeDocument/2006/relationships/tags" Target="../tags/tag52.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2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2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7.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notesSlide" Target="../notesSlides/notesSlide30.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s>
</file>

<file path=ppt/slides/_rels/slide32.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notesSlide" Target="../notesSlides/notesSlide3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s>
</file>

<file path=ppt/slides/_rels/slide3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8.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35.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notesSlide" Target="../notesSlides/notesSlide3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36.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9.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7.xml"/><Relationship Id="rId3" Type="http://schemas.openxmlformats.org/officeDocument/2006/relationships/tags" Target="../tags/tag116.xml"/><Relationship Id="rId7"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8.xml"/><Relationship Id="rId3" Type="http://schemas.openxmlformats.org/officeDocument/2006/relationships/tags" Target="../tags/tag122.xml"/><Relationship Id="rId7"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notesSlide" Target="../notesSlides/notesSlide39.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5" Type="http://schemas.openxmlformats.org/officeDocument/2006/relationships/tags" Target="../tags/tag130.xml"/><Relationship Id="rId4" Type="http://schemas.openxmlformats.org/officeDocument/2006/relationships/tags" Target="../tags/tag129.xml"/></Relationships>
</file>

<file path=ppt/slides/_rels/slide4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34.xml"/></Relationships>
</file>

<file path=ppt/slides/_rels/slide42.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0.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10" Type="http://schemas.openxmlformats.org/officeDocument/2006/relationships/notesSlide" Target="../notesSlides/notesSlide44.xml"/><Relationship Id="rId4" Type="http://schemas.openxmlformats.org/officeDocument/2006/relationships/tags" Target="../tags/tag147.xml"/><Relationship Id="rId9"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1.pn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5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a:t>
            </a:r>
            <a:r>
              <a:rPr lang="en-US" sz="2800" b="1" dirty="0" smtClean="0"/>
              <a:t>2</a:t>
            </a:r>
            <a:r>
              <a:rPr lang="el-GR" sz="2800" b="1" dirty="0" smtClean="0"/>
              <a:t>:</a:t>
            </a:r>
            <a:r>
              <a:rPr lang="en-US" sz="2800" b="1" dirty="0" smtClean="0"/>
              <a:t> </a:t>
            </a:r>
            <a:r>
              <a:rPr lang="el-GR" altLang="el-GR" sz="2800" b="1" dirty="0"/>
              <a:t>Χαρακτήρες και </a:t>
            </a:r>
            <a:r>
              <a:rPr lang="el-GR" altLang="el-GR" sz="2800" b="1" dirty="0" smtClean="0"/>
              <a:t>Συμβολοσειρές</a:t>
            </a:r>
            <a:endParaRPr lang="en-US" altLang="el-GR" sz="2800" b="1" dirty="0" smtClean="0"/>
          </a:p>
          <a:p>
            <a:endParaRPr 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27384"/>
            <a:ext cx="8229600" cy="1143000"/>
          </a:xfrm>
        </p:spPr>
        <p:txBody>
          <a:bodyPr>
            <a:normAutofit/>
          </a:bodyPr>
          <a:lstStyle/>
          <a:p>
            <a:r>
              <a:rPr lang="el-GR" altLang="el-GR" u="sng" dirty="0" smtClean="0">
                <a:solidFill>
                  <a:schemeClr val="tx2"/>
                </a:solidFill>
              </a:rPr>
              <a:t>….(3 από 4)</a:t>
            </a:r>
            <a:endParaRPr lang="el-GR" u="sng" dirty="0">
              <a:solidFill>
                <a:schemeClr val="tx2"/>
              </a:solidFill>
              <a:latin typeface="+mn-lt"/>
            </a:endParaRPr>
          </a:p>
        </p:txBody>
      </p:sp>
      <p:sp>
        <p:nvSpPr>
          <p:cNvPr id="2" name="Ορθογώνιο 1" descr="Console τελεία Write Line, is lower case άνω κάτω τελεία, σύν,&#10;           Char τελεία Is Lower, input Character,&#10;&#10;        Console τελεία Write Line, is upper case άνω κάτω τελεία, σύν,&#10;           Char τελεία Is Upper, input Character,&#10;&#10;        Console τελεία Write Line, to upper case άνω κάτω τελεία, σύν,&#10;           Char τελεία To Upper, input Character,&#10;&#10;        Console τελεία Write Line, to lower case άνω κάτω τελεία, σύν,&#10;           Char τελεία To Lower, input Character,&#10;&#10;        Console τελεία Write Line, is punctuation άνω κάτω τελεία, σύν,&#10;           Char τελεία Is Punctuation, input Character,&#10;&#10;        Console τελεία Write Line, is symbol άνω κάτω τελεία, σύν,&#10;           Char τελεία Is Symbol, input Character,&#10;"/>
          <p:cNvSpPr/>
          <p:nvPr>
            <p:custDataLst>
              <p:tags r:id="rId2"/>
            </p:custDataLst>
          </p:nvPr>
        </p:nvSpPr>
        <p:spPr>
          <a:xfrm>
            <a:off x="467544" y="1010334"/>
            <a:ext cx="8219256" cy="5324535"/>
          </a:xfrm>
          <a:prstGeom prst="rect">
            <a:avLst/>
          </a:prstGeom>
        </p:spPr>
        <p:txBody>
          <a:bodyPr wrap="square">
            <a:spAutoFit/>
          </a:bodyPr>
          <a:lstStyle/>
          <a:p>
            <a:pPr>
              <a:defRPr/>
            </a:pPr>
            <a:r>
              <a:rPr lang="en-US" sz="2000" dirty="0" err="1">
                <a:solidFill>
                  <a:srgbClr val="00B0F0"/>
                </a:solidFill>
              </a:rPr>
              <a:t>Console</a:t>
            </a:r>
            <a:r>
              <a:rPr lang="en-US" sz="2000" dirty="0" err="1"/>
              <a:t>.WriteLine</a:t>
            </a:r>
            <a:r>
              <a:rPr lang="en-US" sz="2000" dirty="0"/>
              <a:t>(</a:t>
            </a:r>
            <a:r>
              <a:rPr lang="en-US" sz="2000" dirty="0">
                <a:solidFill>
                  <a:schemeClr val="accent4">
                    <a:lumMod val="75000"/>
                  </a:schemeClr>
                </a:solidFill>
              </a:rPr>
              <a:t>"is lower case: " </a:t>
            </a:r>
            <a:r>
              <a:rPr lang="en-US" sz="2000" dirty="0"/>
              <a:t>+</a:t>
            </a:r>
          </a:p>
          <a:p>
            <a:pPr>
              <a:defRPr/>
            </a:pPr>
            <a:r>
              <a:rPr lang="en-US" sz="2000" dirty="0"/>
              <a:t>           </a:t>
            </a:r>
            <a:r>
              <a:rPr lang="en-US" sz="2000" dirty="0" err="1">
                <a:solidFill>
                  <a:srgbClr val="00B0F0"/>
                </a:solidFill>
              </a:rPr>
              <a:t>Char</a:t>
            </a:r>
            <a:r>
              <a:rPr lang="en-US" sz="2000" dirty="0" err="1"/>
              <a:t>.IsLower</a:t>
            </a:r>
            <a:r>
              <a:rPr lang="en-US" sz="2000" dirty="0"/>
              <a:t>(</a:t>
            </a:r>
            <a:r>
              <a:rPr lang="en-US" sz="2000" dirty="0" err="1"/>
              <a:t>inputCharacter</a:t>
            </a:r>
            <a:r>
              <a:rPr lang="en-US" sz="2000" dirty="0"/>
              <a:t>));</a:t>
            </a:r>
          </a:p>
          <a:p>
            <a:pPr>
              <a:defRPr/>
            </a:pPr>
            <a:endParaRPr lang="en-US" sz="2000" dirty="0"/>
          </a:p>
          <a:p>
            <a:pPr>
              <a:defRPr/>
            </a:pPr>
            <a:r>
              <a:rPr lang="en-US" sz="2000" dirty="0"/>
              <a:t>        </a:t>
            </a:r>
            <a:r>
              <a:rPr lang="en-US" sz="2000" dirty="0" err="1">
                <a:solidFill>
                  <a:srgbClr val="00B0F0"/>
                </a:solidFill>
              </a:rPr>
              <a:t>Console</a:t>
            </a:r>
            <a:r>
              <a:rPr lang="en-US" sz="2000" dirty="0" err="1"/>
              <a:t>.WriteLine</a:t>
            </a:r>
            <a:r>
              <a:rPr lang="en-US" sz="2000" dirty="0"/>
              <a:t>(</a:t>
            </a:r>
            <a:r>
              <a:rPr lang="en-US" sz="2000" dirty="0">
                <a:solidFill>
                  <a:schemeClr val="accent4">
                    <a:lumMod val="75000"/>
                  </a:schemeClr>
                </a:solidFill>
              </a:rPr>
              <a:t>"is upper case: " </a:t>
            </a:r>
            <a:r>
              <a:rPr lang="en-US" sz="2000" dirty="0"/>
              <a:t>+</a:t>
            </a:r>
          </a:p>
          <a:p>
            <a:pPr>
              <a:defRPr/>
            </a:pPr>
            <a:r>
              <a:rPr lang="en-US" sz="2000" dirty="0"/>
              <a:t>           </a:t>
            </a:r>
            <a:r>
              <a:rPr lang="en-US" sz="2000" dirty="0" err="1">
                <a:solidFill>
                  <a:srgbClr val="00B0F0"/>
                </a:solidFill>
              </a:rPr>
              <a:t>Char</a:t>
            </a:r>
            <a:r>
              <a:rPr lang="en-US" sz="2000" dirty="0" err="1"/>
              <a:t>.IsUpper</a:t>
            </a:r>
            <a:r>
              <a:rPr lang="en-US" sz="2000" dirty="0"/>
              <a:t>(</a:t>
            </a:r>
            <a:r>
              <a:rPr lang="en-US" sz="2000" dirty="0" err="1"/>
              <a:t>inputCharacter</a:t>
            </a:r>
            <a:r>
              <a:rPr lang="en-US" sz="2000" dirty="0"/>
              <a:t>));</a:t>
            </a:r>
          </a:p>
          <a:p>
            <a:pPr>
              <a:defRPr/>
            </a:pPr>
            <a:endParaRPr lang="en-US" sz="2000" dirty="0"/>
          </a:p>
          <a:p>
            <a:pPr>
              <a:defRPr/>
            </a:pPr>
            <a:r>
              <a:rPr lang="en-US" sz="2000" dirty="0"/>
              <a:t>        </a:t>
            </a:r>
            <a:r>
              <a:rPr lang="en-US" sz="2000" dirty="0" err="1">
                <a:solidFill>
                  <a:srgbClr val="00B0F0"/>
                </a:solidFill>
              </a:rPr>
              <a:t>Console</a:t>
            </a:r>
            <a:r>
              <a:rPr lang="en-US" sz="2000" dirty="0" err="1"/>
              <a:t>.WriteLine</a:t>
            </a:r>
            <a:r>
              <a:rPr lang="en-US" sz="2000" dirty="0"/>
              <a:t>(</a:t>
            </a:r>
            <a:r>
              <a:rPr lang="en-US" sz="2000" dirty="0">
                <a:solidFill>
                  <a:schemeClr val="accent4">
                    <a:lumMod val="75000"/>
                  </a:schemeClr>
                </a:solidFill>
              </a:rPr>
              <a:t>"to upper case: " </a:t>
            </a:r>
            <a:r>
              <a:rPr lang="en-US" sz="2000" dirty="0"/>
              <a:t>+</a:t>
            </a:r>
          </a:p>
          <a:p>
            <a:pPr>
              <a:defRPr/>
            </a:pPr>
            <a:r>
              <a:rPr lang="en-US" sz="2000" dirty="0"/>
              <a:t>           </a:t>
            </a:r>
            <a:r>
              <a:rPr lang="en-US" sz="2000" dirty="0" err="1">
                <a:solidFill>
                  <a:srgbClr val="00B0F0"/>
                </a:solidFill>
              </a:rPr>
              <a:t>Char</a:t>
            </a:r>
            <a:r>
              <a:rPr lang="en-US" sz="2000" dirty="0" err="1"/>
              <a:t>.ToUpper</a:t>
            </a:r>
            <a:r>
              <a:rPr lang="en-US" sz="2000" dirty="0"/>
              <a:t>(</a:t>
            </a:r>
            <a:r>
              <a:rPr lang="en-US" sz="2000" dirty="0" err="1"/>
              <a:t>inputCharacter</a:t>
            </a:r>
            <a:r>
              <a:rPr lang="en-US" sz="2000" dirty="0"/>
              <a:t>));</a:t>
            </a:r>
          </a:p>
          <a:p>
            <a:pPr>
              <a:defRPr/>
            </a:pPr>
            <a:endParaRPr lang="en-US" sz="2000" dirty="0"/>
          </a:p>
          <a:p>
            <a:pPr>
              <a:defRPr/>
            </a:pPr>
            <a:r>
              <a:rPr lang="en-US" sz="2000" dirty="0"/>
              <a:t>        </a:t>
            </a:r>
            <a:r>
              <a:rPr lang="en-US" sz="2000" dirty="0" err="1">
                <a:solidFill>
                  <a:srgbClr val="00B0F0"/>
                </a:solidFill>
              </a:rPr>
              <a:t>Console</a:t>
            </a:r>
            <a:r>
              <a:rPr lang="en-US" sz="2000" dirty="0" err="1"/>
              <a:t>.WriteLine</a:t>
            </a:r>
            <a:r>
              <a:rPr lang="en-US" sz="2000" dirty="0"/>
              <a:t>(</a:t>
            </a:r>
            <a:r>
              <a:rPr lang="en-US" sz="2000" dirty="0">
                <a:solidFill>
                  <a:schemeClr val="accent4">
                    <a:lumMod val="75000"/>
                  </a:schemeClr>
                </a:solidFill>
              </a:rPr>
              <a:t>"to lower case: " </a:t>
            </a:r>
            <a:r>
              <a:rPr lang="en-US" sz="2000" dirty="0"/>
              <a:t>+</a:t>
            </a:r>
          </a:p>
          <a:p>
            <a:pPr>
              <a:defRPr/>
            </a:pPr>
            <a:r>
              <a:rPr lang="en-US" sz="2000" dirty="0"/>
              <a:t>           </a:t>
            </a:r>
            <a:r>
              <a:rPr lang="en-US" sz="2000" dirty="0" err="1">
                <a:solidFill>
                  <a:srgbClr val="00B0F0"/>
                </a:solidFill>
              </a:rPr>
              <a:t>Char</a:t>
            </a:r>
            <a:r>
              <a:rPr lang="en-US" sz="2000" dirty="0" err="1"/>
              <a:t>.ToLower</a:t>
            </a:r>
            <a:r>
              <a:rPr lang="en-US" sz="2000" dirty="0"/>
              <a:t>(</a:t>
            </a:r>
            <a:r>
              <a:rPr lang="en-US" sz="2000" dirty="0" err="1"/>
              <a:t>inputCharacter</a:t>
            </a:r>
            <a:r>
              <a:rPr lang="en-US" sz="2000" dirty="0"/>
              <a:t>));</a:t>
            </a:r>
          </a:p>
          <a:p>
            <a:pPr>
              <a:defRPr/>
            </a:pPr>
            <a:endParaRPr lang="en-US" sz="2000" dirty="0"/>
          </a:p>
          <a:p>
            <a:pPr>
              <a:defRPr/>
            </a:pPr>
            <a:r>
              <a:rPr lang="en-US" sz="2000" dirty="0"/>
              <a:t>        </a:t>
            </a:r>
            <a:r>
              <a:rPr lang="en-US" sz="2000" dirty="0" err="1">
                <a:solidFill>
                  <a:srgbClr val="00B0F0"/>
                </a:solidFill>
              </a:rPr>
              <a:t>Console</a:t>
            </a:r>
            <a:r>
              <a:rPr lang="en-US" sz="2000" dirty="0" err="1"/>
              <a:t>.WriteLine</a:t>
            </a:r>
            <a:r>
              <a:rPr lang="en-US" sz="2000" dirty="0"/>
              <a:t>(</a:t>
            </a:r>
            <a:r>
              <a:rPr lang="en-US" sz="2000" dirty="0">
                <a:solidFill>
                  <a:schemeClr val="accent4">
                    <a:lumMod val="75000"/>
                  </a:schemeClr>
                </a:solidFill>
              </a:rPr>
              <a:t>"is punctuation: " </a:t>
            </a:r>
            <a:r>
              <a:rPr lang="en-US" sz="2000" dirty="0"/>
              <a:t>+</a:t>
            </a:r>
          </a:p>
          <a:p>
            <a:pPr>
              <a:defRPr/>
            </a:pPr>
            <a:r>
              <a:rPr lang="en-US" sz="2000" dirty="0"/>
              <a:t>           </a:t>
            </a:r>
            <a:r>
              <a:rPr lang="en-US" sz="2000" dirty="0" err="1">
                <a:solidFill>
                  <a:srgbClr val="00B0F0"/>
                </a:solidFill>
              </a:rPr>
              <a:t>Char</a:t>
            </a:r>
            <a:r>
              <a:rPr lang="en-US" sz="2000" dirty="0" err="1"/>
              <a:t>.IsPunctuation</a:t>
            </a:r>
            <a:r>
              <a:rPr lang="en-US" sz="2000" dirty="0"/>
              <a:t>(</a:t>
            </a:r>
            <a:r>
              <a:rPr lang="en-US" sz="2000" dirty="0" err="1"/>
              <a:t>inputCharacter</a:t>
            </a:r>
            <a:r>
              <a:rPr lang="en-US" sz="2000" dirty="0"/>
              <a:t>));</a:t>
            </a:r>
          </a:p>
          <a:p>
            <a:pPr>
              <a:defRPr/>
            </a:pPr>
            <a:endParaRPr lang="en-US" sz="2000" dirty="0"/>
          </a:p>
          <a:p>
            <a:pPr>
              <a:defRPr/>
            </a:pPr>
            <a:r>
              <a:rPr lang="en-US" sz="2000" dirty="0"/>
              <a:t>        </a:t>
            </a:r>
            <a:r>
              <a:rPr lang="en-US" sz="2000" dirty="0" err="1">
                <a:solidFill>
                  <a:srgbClr val="00B0F0"/>
                </a:solidFill>
              </a:rPr>
              <a:t>Console</a:t>
            </a:r>
            <a:r>
              <a:rPr lang="en-US" sz="2000" dirty="0" err="1"/>
              <a:t>.WriteLine</a:t>
            </a:r>
            <a:r>
              <a:rPr lang="en-US" sz="2000" dirty="0"/>
              <a:t>(</a:t>
            </a:r>
            <a:r>
              <a:rPr lang="en-US" sz="2000" dirty="0">
                <a:solidFill>
                  <a:schemeClr val="accent4">
                    <a:lumMod val="75000"/>
                  </a:schemeClr>
                </a:solidFill>
              </a:rPr>
              <a:t>"is symbol: " </a:t>
            </a:r>
            <a:r>
              <a:rPr lang="en-US" sz="2000" dirty="0"/>
              <a:t>+ </a:t>
            </a:r>
          </a:p>
          <a:p>
            <a:pPr>
              <a:defRPr/>
            </a:pPr>
            <a:r>
              <a:rPr lang="en-US" sz="2000" dirty="0">
                <a:solidFill>
                  <a:srgbClr val="00B0F0"/>
                </a:solidFill>
              </a:rPr>
              <a:t>           </a:t>
            </a:r>
            <a:r>
              <a:rPr lang="en-US" sz="2000" dirty="0" err="1">
                <a:solidFill>
                  <a:srgbClr val="00B0F0"/>
                </a:solidFill>
              </a:rPr>
              <a:t>Char</a:t>
            </a:r>
            <a:r>
              <a:rPr lang="en-US" sz="2000" dirty="0" err="1"/>
              <a:t>.IsSymbol</a:t>
            </a:r>
            <a:r>
              <a:rPr lang="en-US" sz="2000" dirty="0"/>
              <a:t>(</a:t>
            </a:r>
            <a:r>
              <a:rPr lang="en-US" sz="2000" dirty="0" err="1"/>
              <a:t>inputCharacter</a:t>
            </a:r>
            <a:r>
              <a:rPr lang="en-US" sz="2000" dirty="0" smtClean="0"/>
              <a:t>));</a:t>
            </a:r>
            <a:endParaRPr lang="en-US" sz="20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altLang="el-GR" u="sng" dirty="0" smtClean="0">
                <a:solidFill>
                  <a:schemeClr val="tx2"/>
                </a:solidFill>
              </a:rPr>
              <a:t>….(4 από 4)</a:t>
            </a:r>
            <a:endParaRPr lang="el-GR" u="sng" dirty="0">
              <a:solidFill>
                <a:schemeClr val="tx2"/>
              </a:solidFill>
            </a:endParaRPr>
          </a:p>
        </p:txBody>
      </p:sp>
      <p:sp>
        <p:nvSpPr>
          <p:cNvPr id="3" name="Ορθογώνιο 2" descr="&#10;        Console τελεία Write Line(),&#10;&#10;    } // end method Build Output,&#10;&#10;} // end class Static Char Methods.&#10;"/>
          <p:cNvSpPr/>
          <p:nvPr>
            <p:custDataLst>
              <p:tags r:id="rId2"/>
            </p:custDataLst>
          </p:nvPr>
        </p:nvSpPr>
        <p:spPr>
          <a:xfrm>
            <a:off x="467544" y="1562016"/>
            <a:ext cx="8219256" cy="1938992"/>
          </a:xfrm>
          <a:prstGeom prst="rect">
            <a:avLst/>
          </a:prstGeom>
        </p:spPr>
        <p:txBody>
          <a:bodyPr wrap="square">
            <a:spAutoFit/>
          </a:bodyPr>
          <a:lstStyle/>
          <a:p>
            <a:pPr>
              <a:defRPr/>
            </a:pPr>
            <a:endParaRPr lang="en-US" sz="2000" dirty="0"/>
          </a:p>
          <a:p>
            <a:pPr>
              <a:defRPr/>
            </a:pPr>
            <a:r>
              <a:rPr lang="en-US" sz="2000" dirty="0"/>
              <a:t>        </a:t>
            </a:r>
            <a:r>
              <a:rPr lang="en-US" sz="2000" dirty="0" err="1">
                <a:solidFill>
                  <a:srgbClr val="00B0F0"/>
                </a:solidFill>
              </a:rPr>
              <a:t>Console</a:t>
            </a:r>
            <a:r>
              <a:rPr lang="en-US" sz="2000" dirty="0" err="1"/>
              <a:t>.WriteLine</a:t>
            </a:r>
            <a:r>
              <a:rPr lang="en-US" sz="2000" dirty="0"/>
              <a:t>();</a:t>
            </a:r>
          </a:p>
          <a:p>
            <a:pPr>
              <a:defRPr/>
            </a:pPr>
            <a:endParaRPr lang="en-US" sz="2000" dirty="0"/>
          </a:p>
          <a:p>
            <a:pPr>
              <a:defRPr/>
            </a:pPr>
            <a:r>
              <a:rPr lang="en-US" sz="2000" dirty="0"/>
              <a:t>    } </a:t>
            </a:r>
            <a:r>
              <a:rPr lang="en-US" sz="2000" dirty="0">
                <a:solidFill>
                  <a:schemeClr val="accent5">
                    <a:lumMod val="75000"/>
                  </a:schemeClr>
                </a:solidFill>
              </a:rPr>
              <a:t>// end method </a:t>
            </a:r>
            <a:r>
              <a:rPr lang="en-US" sz="2000" dirty="0" err="1">
                <a:solidFill>
                  <a:schemeClr val="accent5">
                    <a:lumMod val="75000"/>
                  </a:schemeClr>
                </a:solidFill>
              </a:rPr>
              <a:t>BuildOutput</a:t>
            </a:r>
            <a:endParaRPr lang="en-US" sz="2000" dirty="0">
              <a:solidFill>
                <a:schemeClr val="accent5">
                  <a:lumMod val="75000"/>
                </a:schemeClr>
              </a:solidFill>
            </a:endParaRPr>
          </a:p>
          <a:p>
            <a:pPr>
              <a:defRPr/>
            </a:pPr>
            <a:endParaRPr lang="en-US" sz="2000" dirty="0"/>
          </a:p>
          <a:p>
            <a:pPr>
              <a:defRPr/>
            </a:pPr>
            <a:r>
              <a:rPr lang="en-US" sz="2000" dirty="0"/>
              <a:t>} </a:t>
            </a:r>
            <a:r>
              <a:rPr lang="en-US" sz="2000" dirty="0">
                <a:solidFill>
                  <a:schemeClr val="accent5">
                    <a:lumMod val="75000"/>
                  </a:schemeClr>
                </a:solidFill>
              </a:rPr>
              <a:t>// end class </a:t>
            </a:r>
            <a:r>
              <a:rPr lang="en-US" sz="2000" dirty="0" err="1">
                <a:solidFill>
                  <a:schemeClr val="accent5">
                    <a:lumMod val="75000"/>
                  </a:schemeClr>
                </a:solidFill>
              </a:rPr>
              <a:t>StaticCharMethods</a:t>
            </a:r>
            <a:endParaRPr lang="en-US" sz="2000" dirty="0">
              <a:solidFill>
                <a:schemeClr val="accent5">
                  <a:lumMod val="75000"/>
                </a:schemeClr>
              </a:solidFill>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a:solidFill>
                  <a:schemeClr val="tx2"/>
                </a:solidFill>
              </a:rPr>
              <a:t>Αποτελέσματα </a:t>
            </a:r>
            <a:endParaRPr lang="el-GR" altLang="el-GR" u="sng" dirty="0">
              <a:solidFill>
                <a:schemeClr val="tx2"/>
              </a:solidFill>
              <a:latin typeface="+mn-lt"/>
            </a:endParaRPr>
          </a:p>
        </p:txBody>
      </p:sp>
      <p:sp>
        <p:nvSpPr>
          <p:cNvPr id="7" name="Content Placeholder 2" descr="Results for character 'B',&#10;&#10;is digit: True,&#10;is letter: False,&#10;is letter or digit: True,&#10;is lower case: False,&#10;is upper case: False,&#10;to upper case: 7,&#10;to lower case: 7,&#10;is punctuation: False,&#10;is symbol: False.&#10;&#10;"/>
          <p:cNvSpPr>
            <a:spLocks noGrp="1"/>
          </p:cNvSpPr>
          <p:nvPr>
            <p:ph idx="1"/>
            <p:custDataLst>
              <p:tags r:id="rId3"/>
            </p:custDataLst>
          </p:nvPr>
        </p:nvSpPr>
        <p:spPr>
          <a:xfrm>
            <a:off x="467544" y="1490464"/>
            <a:ext cx="2687216" cy="4818856"/>
          </a:xfrm>
        </p:spPr>
        <p:txBody>
          <a:bodyPr>
            <a:noAutofit/>
          </a:bodyPr>
          <a:lstStyle/>
          <a:p>
            <a:pPr>
              <a:buFontTx/>
              <a:buNone/>
            </a:pPr>
            <a:r>
              <a:rPr lang="en-US" altLang="el-GR" sz="2000" b="1" dirty="0" smtClean="0">
                <a:cs typeface="Courier New" pitchFamily="49" charset="0"/>
              </a:rPr>
              <a:t>Results for character 'B'</a:t>
            </a:r>
          </a:p>
          <a:p>
            <a:pPr>
              <a:buFontTx/>
              <a:buNone/>
            </a:pPr>
            <a:r>
              <a:rPr lang="en-US" altLang="el-GR" sz="2000" b="1" dirty="0" smtClean="0">
                <a:cs typeface="Courier New" pitchFamily="49" charset="0"/>
              </a:rPr>
              <a:t>-------------------------</a:t>
            </a:r>
          </a:p>
          <a:p>
            <a:pPr>
              <a:buFontTx/>
              <a:buNone/>
            </a:pPr>
            <a:endParaRPr lang="en-US" altLang="el-GR" sz="2000" b="1" dirty="0" smtClean="0">
              <a:cs typeface="Courier New" pitchFamily="49" charset="0"/>
            </a:endParaRPr>
          </a:p>
          <a:p>
            <a:pPr>
              <a:buFontTx/>
              <a:buNone/>
            </a:pPr>
            <a:r>
              <a:rPr lang="en-US" altLang="el-GR" sz="2000" b="1" dirty="0" smtClean="0">
                <a:cs typeface="Courier New" pitchFamily="49" charset="0"/>
              </a:rPr>
              <a:t>is digit: True</a:t>
            </a:r>
          </a:p>
          <a:p>
            <a:pPr>
              <a:buFontTx/>
              <a:buNone/>
            </a:pPr>
            <a:r>
              <a:rPr lang="en-US" altLang="el-GR" sz="2000" b="1" dirty="0" smtClean="0">
                <a:cs typeface="Courier New" pitchFamily="49" charset="0"/>
              </a:rPr>
              <a:t>is letter: False</a:t>
            </a:r>
          </a:p>
          <a:p>
            <a:pPr>
              <a:buFontTx/>
              <a:buNone/>
            </a:pPr>
            <a:r>
              <a:rPr lang="en-US" altLang="el-GR" sz="2000" b="1" dirty="0" smtClean="0">
                <a:cs typeface="Courier New" pitchFamily="49" charset="0"/>
              </a:rPr>
              <a:t>is letter or digit: True</a:t>
            </a:r>
          </a:p>
          <a:p>
            <a:pPr>
              <a:buFontTx/>
              <a:buNone/>
            </a:pPr>
            <a:r>
              <a:rPr lang="en-US" altLang="el-GR" sz="2000" b="1" dirty="0" smtClean="0">
                <a:cs typeface="Courier New" pitchFamily="49" charset="0"/>
              </a:rPr>
              <a:t>is lower case: False</a:t>
            </a:r>
          </a:p>
          <a:p>
            <a:pPr>
              <a:buFontTx/>
              <a:buNone/>
            </a:pPr>
            <a:r>
              <a:rPr lang="en-US" altLang="el-GR" sz="2000" b="1" dirty="0" smtClean="0">
                <a:cs typeface="Courier New" pitchFamily="49" charset="0"/>
              </a:rPr>
              <a:t>is upper case: False</a:t>
            </a:r>
          </a:p>
          <a:p>
            <a:pPr>
              <a:buFontTx/>
              <a:buNone/>
            </a:pPr>
            <a:r>
              <a:rPr lang="en-US" altLang="el-GR" sz="2000" b="1" dirty="0" smtClean="0">
                <a:cs typeface="Courier New" pitchFamily="49" charset="0"/>
              </a:rPr>
              <a:t>to upper case: 7</a:t>
            </a:r>
          </a:p>
          <a:p>
            <a:pPr>
              <a:buFontTx/>
              <a:buNone/>
            </a:pPr>
            <a:r>
              <a:rPr lang="en-US" altLang="el-GR" sz="2000" b="1" dirty="0" smtClean="0">
                <a:cs typeface="Courier New" pitchFamily="49" charset="0"/>
              </a:rPr>
              <a:t>to lower case: 7</a:t>
            </a:r>
          </a:p>
          <a:p>
            <a:pPr>
              <a:buFontTx/>
              <a:buNone/>
            </a:pPr>
            <a:r>
              <a:rPr lang="en-US" altLang="el-GR" sz="2000" b="1" dirty="0" smtClean="0">
                <a:cs typeface="Courier New" pitchFamily="49" charset="0"/>
              </a:rPr>
              <a:t>is punctuation: False</a:t>
            </a:r>
          </a:p>
          <a:p>
            <a:pPr>
              <a:buFontTx/>
              <a:buNone/>
            </a:pPr>
            <a:r>
              <a:rPr lang="en-US" altLang="el-GR" sz="2000" b="1" dirty="0" smtClean="0">
                <a:cs typeface="Courier New" pitchFamily="49" charset="0"/>
              </a:rPr>
              <a:t>is symbol: False</a:t>
            </a:r>
          </a:p>
          <a:p>
            <a:pPr>
              <a:buFontTx/>
              <a:buNone/>
            </a:pPr>
            <a:endParaRPr lang="en-US" altLang="el-GR" sz="2000" dirty="0" smtClean="0">
              <a:cs typeface="Courier New" pitchFamily="49" charset="0"/>
            </a:endParaRPr>
          </a:p>
        </p:txBody>
      </p:sp>
      <p:sp>
        <p:nvSpPr>
          <p:cNvPr id="8" name="Content Placeholder 2" descr="Results for character '7',&#10;&#10;is digit: True,&#10;is letter: False,&#10;is letter or digit: True,&#10;is lower case: False,&#10;is upper case: False,&#10;to upper case: 7,&#10;to lower case: 7,&#10;is punctuation: False,&#10;is symbol: False.&#10;&#10;"/>
          <p:cNvSpPr txBox="1">
            <a:spLocks/>
          </p:cNvSpPr>
          <p:nvPr>
            <p:custDataLst>
              <p:tags r:id="rId4"/>
            </p:custDataLst>
          </p:nvPr>
        </p:nvSpPr>
        <p:spPr bwMode="auto">
          <a:xfrm>
            <a:off x="3200400" y="1519808"/>
            <a:ext cx="2971800" cy="4717504"/>
          </a:xfrm>
          <a:prstGeom prst="rect">
            <a:avLst/>
          </a:prstGeom>
          <a:noFill/>
          <a:ln w="9525">
            <a:noFill/>
            <a:miter lim="800000"/>
            <a:headEnd/>
            <a:tailEnd/>
          </a:ln>
        </p:spPr>
        <p:txBody>
          <a:bodyPr/>
          <a:lstStyle/>
          <a:p>
            <a:pPr marL="342900" indent="-342900" algn="l">
              <a:spcBef>
                <a:spcPct val="20000"/>
              </a:spcBef>
              <a:defRPr/>
            </a:pPr>
            <a:r>
              <a:rPr lang="en-US" sz="2000" b="1" kern="0" dirty="0">
                <a:cs typeface="Courier New" pitchFamily="49" charset="0"/>
              </a:rPr>
              <a:t>Results for character '7'</a:t>
            </a:r>
          </a:p>
          <a:p>
            <a:pPr marL="342900" indent="-342900" algn="l">
              <a:spcBef>
                <a:spcPct val="20000"/>
              </a:spcBef>
              <a:defRPr/>
            </a:pPr>
            <a:r>
              <a:rPr lang="en-US" sz="2000" b="1" kern="0" dirty="0">
                <a:cs typeface="Courier New" pitchFamily="49" charset="0"/>
              </a:rPr>
              <a:t>-------------------------</a:t>
            </a:r>
          </a:p>
          <a:p>
            <a:pPr marL="342900" indent="-342900" algn="l">
              <a:spcBef>
                <a:spcPct val="20000"/>
              </a:spcBef>
              <a:defRPr/>
            </a:pPr>
            <a:endParaRPr lang="en-US" sz="2000" b="1" kern="0" dirty="0">
              <a:cs typeface="Courier New" pitchFamily="49" charset="0"/>
            </a:endParaRPr>
          </a:p>
          <a:p>
            <a:pPr marL="342900" indent="-342900" algn="l">
              <a:spcBef>
                <a:spcPct val="20000"/>
              </a:spcBef>
              <a:defRPr/>
            </a:pPr>
            <a:r>
              <a:rPr lang="en-US" sz="2000" b="1" kern="0" dirty="0">
                <a:cs typeface="Courier New" pitchFamily="49" charset="0"/>
              </a:rPr>
              <a:t>is digit: True</a:t>
            </a:r>
          </a:p>
          <a:p>
            <a:pPr marL="342900" indent="-342900" algn="l">
              <a:spcBef>
                <a:spcPct val="20000"/>
              </a:spcBef>
              <a:defRPr/>
            </a:pPr>
            <a:r>
              <a:rPr lang="en-US" sz="2000" b="1" kern="0" dirty="0">
                <a:cs typeface="Courier New" pitchFamily="49" charset="0"/>
              </a:rPr>
              <a:t>is letter: False</a:t>
            </a:r>
          </a:p>
          <a:p>
            <a:pPr marL="342900" indent="-342900" algn="l">
              <a:spcBef>
                <a:spcPct val="20000"/>
              </a:spcBef>
              <a:defRPr/>
            </a:pPr>
            <a:r>
              <a:rPr lang="en-US" sz="2000" b="1" kern="0" dirty="0">
                <a:cs typeface="Courier New" pitchFamily="49" charset="0"/>
              </a:rPr>
              <a:t>is letter or digit: True</a:t>
            </a:r>
          </a:p>
          <a:p>
            <a:pPr marL="342900" indent="-342900" algn="l">
              <a:spcBef>
                <a:spcPct val="20000"/>
              </a:spcBef>
              <a:defRPr/>
            </a:pPr>
            <a:r>
              <a:rPr lang="en-US" sz="2000" b="1" kern="0" dirty="0">
                <a:cs typeface="Courier New" pitchFamily="49" charset="0"/>
              </a:rPr>
              <a:t>is lower case: False</a:t>
            </a:r>
          </a:p>
          <a:p>
            <a:pPr marL="342900" indent="-342900" algn="l">
              <a:spcBef>
                <a:spcPct val="20000"/>
              </a:spcBef>
              <a:defRPr/>
            </a:pPr>
            <a:r>
              <a:rPr lang="en-US" sz="2000" b="1" kern="0" dirty="0">
                <a:cs typeface="Courier New" pitchFamily="49" charset="0"/>
              </a:rPr>
              <a:t>is upper case: False</a:t>
            </a:r>
          </a:p>
          <a:p>
            <a:pPr marL="342900" indent="-342900" algn="l">
              <a:spcBef>
                <a:spcPct val="20000"/>
              </a:spcBef>
              <a:defRPr/>
            </a:pPr>
            <a:r>
              <a:rPr lang="en-US" sz="2000" b="1" kern="0" dirty="0">
                <a:cs typeface="Courier New" pitchFamily="49" charset="0"/>
              </a:rPr>
              <a:t>to upper case: 7</a:t>
            </a:r>
          </a:p>
          <a:p>
            <a:pPr marL="342900" indent="-342900" algn="l">
              <a:spcBef>
                <a:spcPct val="20000"/>
              </a:spcBef>
              <a:defRPr/>
            </a:pPr>
            <a:r>
              <a:rPr lang="en-US" sz="2000" b="1" kern="0" dirty="0">
                <a:cs typeface="Courier New" pitchFamily="49" charset="0"/>
              </a:rPr>
              <a:t>to lower case: 7</a:t>
            </a:r>
          </a:p>
          <a:p>
            <a:pPr marL="342900" indent="-342900" algn="l">
              <a:spcBef>
                <a:spcPct val="20000"/>
              </a:spcBef>
              <a:defRPr/>
            </a:pPr>
            <a:r>
              <a:rPr lang="en-US" sz="2000" b="1" kern="0" dirty="0">
                <a:cs typeface="Courier New" pitchFamily="49" charset="0"/>
              </a:rPr>
              <a:t>is punctuation: False</a:t>
            </a:r>
          </a:p>
          <a:p>
            <a:pPr marL="342900" indent="-342900" algn="l">
              <a:spcBef>
                <a:spcPct val="20000"/>
              </a:spcBef>
              <a:defRPr/>
            </a:pPr>
            <a:r>
              <a:rPr lang="en-US" sz="2000" b="1" kern="0" dirty="0">
                <a:cs typeface="Courier New" pitchFamily="49" charset="0"/>
              </a:rPr>
              <a:t>is symbol: False</a:t>
            </a:r>
          </a:p>
          <a:p>
            <a:pPr marL="342900" indent="-342900" algn="l">
              <a:spcBef>
                <a:spcPct val="20000"/>
              </a:spcBef>
              <a:defRPr/>
            </a:pPr>
            <a:endParaRPr lang="en-US" sz="2000" kern="0" dirty="0">
              <a:cs typeface="Courier New" pitchFamily="49" charset="0"/>
            </a:endParaRPr>
          </a:p>
        </p:txBody>
      </p:sp>
      <p:sp>
        <p:nvSpPr>
          <p:cNvPr id="9" name="Content Placeholder 2" descr="Results for character '#',&#10;&#10;is digit: False,&#10;is letter: False,&#10;is letter or digit: False,&#10;is lower case: False,&#10;is upper case: False,&#10;to upper case: #,&#10;to lower case: #,&#10;is punctuation: True,&#10;is symbol: False.&#10;&#10;&#10;"/>
          <p:cNvSpPr txBox="1">
            <a:spLocks/>
          </p:cNvSpPr>
          <p:nvPr>
            <p:custDataLst>
              <p:tags r:id="rId5"/>
            </p:custDataLst>
          </p:nvPr>
        </p:nvSpPr>
        <p:spPr bwMode="auto">
          <a:xfrm>
            <a:off x="5796136" y="1555576"/>
            <a:ext cx="2971800" cy="4681736"/>
          </a:xfrm>
          <a:prstGeom prst="rect">
            <a:avLst/>
          </a:prstGeom>
          <a:noFill/>
          <a:ln w="9525">
            <a:noFill/>
            <a:miter lim="800000"/>
            <a:headEnd/>
            <a:tailEnd/>
          </a:ln>
        </p:spPr>
        <p:txBody>
          <a:bodyPr/>
          <a:lstStyle/>
          <a:p>
            <a:pPr marL="342900" indent="-342900" algn="l">
              <a:spcBef>
                <a:spcPct val="20000"/>
              </a:spcBef>
              <a:defRPr/>
            </a:pPr>
            <a:r>
              <a:rPr lang="en-US" sz="2000" b="1" kern="0" dirty="0">
                <a:cs typeface="Courier New" pitchFamily="49" charset="0"/>
              </a:rPr>
              <a:t>Results for character '#'</a:t>
            </a:r>
          </a:p>
          <a:p>
            <a:pPr marL="342900" indent="-342900" algn="l">
              <a:spcBef>
                <a:spcPct val="20000"/>
              </a:spcBef>
              <a:defRPr/>
            </a:pPr>
            <a:r>
              <a:rPr lang="en-US" sz="2000" b="1" kern="0" dirty="0">
                <a:cs typeface="Courier New" pitchFamily="49" charset="0"/>
              </a:rPr>
              <a:t>-------------------------</a:t>
            </a:r>
          </a:p>
          <a:p>
            <a:pPr marL="342900" indent="-342900" algn="l">
              <a:spcBef>
                <a:spcPct val="20000"/>
              </a:spcBef>
              <a:defRPr/>
            </a:pPr>
            <a:endParaRPr lang="en-US" sz="2000" b="1" kern="0" dirty="0">
              <a:cs typeface="Courier New" pitchFamily="49" charset="0"/>
            </a:endParaRPr>
          </a:p>
          <a:p>
            <a:pPr marL="342900" indent="-342900" algn="l">
              <a:spcBef>
                <a:spcPct val="20000"/>
              </a:spcBef>
              <a:defRPr/>
            </a:pPr>
            <a:r>
              <a:rPr lang="en-US" sz="2000" b="1" kern="0" dirty="0">
                <a:cs typeface="Courier New" pitchFamily="49" charset="0"/>
              </a:rPr>
              <a:t>is digit: False</a:t>
            </a:r>
          </a:p>
          <a:p>
            <a:pPr marL="342900" indent="-342900" algn="l">
              <a:spcBef>
                <a:spcPct val="20000"/>
              </a:spcBef>
              <a:defRPr/>
            </a:pPr>
            <a:r>
              <a:rPr lang="en-US" sz="2000" b="1" kern="0" dirty="0">
                <a:cs typeface="Courier New" pitchFamily="49" charset="0"/>
              </a:rPr>
              <a:t>is letter: False</a:t>
            </a:r>
          </a:p>
          <a:p>
            <a:pPr marL="342900" indent="-342900" algn="l">
              <a:spcBef>
                <a:spcPct val="20000"/>
              </a:spcBef>
              <a:defRPr/>
            </a:pPr>
            <a:r>
              <a:rPr lang="en-US" sz="2000" b="1" kern="0" dirty="0">
                <a:cs typeface="Courier New" pitchFamily="49" charset="0"/>
              </a:rPr>
              <a:t>is letter or digit: False</a:t>
            </a:r>
          </a:p>
          <a:p>
            <a:pPr marL="342900" indent="-342900" algn="l">
              <a:spcBef>
                <a:spcPct val="20000"/>
              </a:spcBef>
              <a:defRPr/>
            </a:pPr>
            <a:r>
              <a:rPr lang="en-US" sz="2000" b="1" kern="0" dirty="0">
                <a:cs typeface="Courier New" pitchFamily="49" charset="0"/>
              </a:rPr>
              <a:t>is lower case: False</a:t>
            </a:r>
          </a:p>
          <a:p>
            <a:pPr marL="342900" indent="-342900" algn="l">
              <a:spcBef>
                <a:spcPct val="20000"/>
              </a:spcBef>
              <a:defRPr/>
            </a:pPr>
            <a:r>
              <a:rPr lang="en-US" sz="2000" b="1" kern="0" dirty="0">
                <a:cs typeface="Courier New" pitchFamily="49" charset="0"/>
              </a:rPr>
              <a:t>is upper case: False</a:t>
            </a:r>
          </a:p>
          <a:p>
            <a:pPr marL="342900" indent="-342900" algn="l">
              <a:spcBef>
                <a:spcPct val="20000"/>
              </a:spcBef>
              <a:defRPr/>
            </a:pPr>
            <a:r>
              <a:rPr lang="en-US" sz="2000" b="1" kern="0" dirty="0">
                <a:cs typeface="Courier New" pitchFamily="49" charset="0"/>
              </a:rPr>
              <a:t>to upper case: #</a:t>
            </a:r>
          </a:p>
          <a:p>
            <a:pPr marL="342900" indent="-342900" algn="l">
              <a:spcBef>
                <a:spcPct val="20000"/>
              </a:spcBef>
              <a:defRPr/>
            </a:pPr>
            <a:r>
              <a:rPr lang="en-US" sz="2000" b="1" kern="0" dirty="0">
                <a:cs typeface="Courier New" pitchFamily="49" charset="0"/>
              </a:rPr>
              <a:t>to lower case: #</a:t>
            </a:r>
          </a:p>
          <a:p>
            <a:pPr marL="342900" indent="-342900" algn="l">
              <a:spcBef>
                <a:spcPct val="20000"/>
              </a:spcBef>
              <a:defRPr/>
            </a:pPr>
            <a:r>
              <a:rPr lang="en-US" sz="2000" b="1" kern="0" dirty="0">
                <a:cs typeface="Courier New" pitchFamily="49" charset="0"/>
              </a:rPr>
              <a:t>is punctuation: True</a:t>
            </a:r>
          </a:p>
          <a:p>
            <a:pPr marL="342900" indent="-342900" algn="l">
              <a:spcBef>
                <a:spcPct val="20000"/>
              </a:spcBef>
              <a:defRPr/>
            </a:pPr>
            <a:r>
              <a:rPr lang="en-US" sz="2000" b="1" kern="0" dirty="0">
                <a:cs typeface="Courier New" pitchFamily="49" charset="0"/>
              </a:rPr>
              <a:t>is symbol: False</a:t>
            </a:r>
          </a:p>
          <a:p>
            <a:pPr marL="342900" indent="-342900" algn="l">
              <a:spcBef>
                <a:spcPct val="20000"/>
              </a:spcBef>
              <a:defRPr/>
            </a:pPr>
            <a:endParaRPr lang="en-US" sz="2000" kern="0" dirty="0">
              <a:cs typeface="Courier New" pitchFamily="49" charset="0"/>
            </a:endParaRPr>
          </a:p>
          <a:p>
            <a:pPr marL="342900" indent="-342900" algn="l">
              <a:spcBef>
                <a:spcPct val="20000"/>
              </a:spcBef>
              <a:defRPr/>
            </a:pPr>
            <a:endParaRPr lang="en-US" sz="2000" kern="0" dirty="0">
              <a:cs typeface="Courier New" pitchFamily="49"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rPr>
              <a:t>Η τάξη </a:t>
            </a:r>
            <a:r>
              <a:rPr lang="en-US" altLang="el-GR" u="sng" dirty="0" smtClean="0">
                <a:solidFill>
                  <a:schemeClr val="tx2"/>
                </a:solidFill>
              </a:rPr>
              <a:t>String</a:t>
            </a:r>
            <a:r>
              <a:rPr lang="el-GR" altLang="el-GR" u="sng" dirty="0" smtClean="0">
                <a:solidFill>
                  <a:schemeClr val="tx2"/>
                </a:solidFill>
              </a:rPr>
              <a:t> (1 από 2)</a:t>
            </a:r>
            <a:endParaRPr lang="el-GR" u="sng" dirty="0">
              <a:solidFill>
                <a:schemeClr val="tx2"/>
              </a:solidFill>
              <a:latin typeface="+mn-lt"/>
            </a:endParaRPr>
          </a:p>
        </p:txBody>
      </p:sp>
      <p:sp>
        <p:nvSpPr>
          <p:cNvPr id="122" name="Rectangle 3" descr="Μια συμβολοσειρά (string) είναι βασικά ένας μονοδιάστατος πίνακας από χαρακτήρες,&#10;Επειδή η χρήση μεταβλητών τύπου string είναι συχνή, μέρος της γλώσσας C# είναι η τάξη string η οποία συμπεριλαμβάνει αρκετές μεθόδους επεξεργασίας συμβολοσειρών.&#10;&#10;Παραδείγματος χάρην,&#10;μέθοδος  ToUpper,&#10;αντικαθιστά τα πεζά γράμματα με κεφαλαία,&#10;η αρχική συμβολοσειρά παραμένει αναλοίωτη.&#10;μέθοδος ToLower,&#10;αντικαθιστά τα κεφαλαία  με πεζά γράμματα,&#10;η αρχική συμβολοσειρά παραμένει αναλοίωτη.&#10;"/>
          <p:cNvSpPr txBox="1">
            <a:spLocks noChangeArrowheads="1"/>
          </p:cNvSpPr>
          <p:nvPr/>
        </p:nvSpPr>
        <p:spPr>
          <a:xfrm>
            <a:off x="152400" y="1144637"/>
            <a:ext cx="8686800" cy="566873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400" dirty="0"/>
              <a:t>Μια συμβολοσειρά (</a:t>
            </a:r>
            <a:r>
              <a:rPr lang="en-US" altLang="el-GR" sz="2400" dirty="0">
                <a:solidFill>
                  <a:schemeClr val="accent4">
                    <a:lumMod val="75000"/>
                  </a:schemeClr>
                </a:solidFill>
              </a:rPr>
              <a:t>string</a:t>
            </a:r>
            <a:r>
              <a:rPr lang="en-US" altLang="el-GR" sz="2400" dirty="0"/>
              <a:t>) </a:t>
            </a:r>
            <a:r>
              <a:rPr lang="el-GR" altLang="el-GR" sz="2400" dirty="0"/>
              <a:t>είναι βασικά ένας μονοδιάστατος πίνακας από </a:t>
            </a:r>
            <a:r>
              <a:rPr lang="el-GR" altLang="el-GR" sz="2400" dirty="0" smtClean="0"/>
              <a:t>χαρακτήρες,</a:t>
            </a:r>
            <a:endParaRPr lang="en-US" altLang="el-GR" sz="2400" dirty="0"/>
          </a:p>
          <a:p>
            <a:pPr lvl="1">
              <a:lnSpc>
                <a:spcPct val="80000"/>
              </a:lnSpc>
              <a:buFont typeface="Wingdings" panose="05000000000000000000" pitchFamily="2" charset="2"/>
              <a:buChar char="§"/>
            </a:pPr>
            <a:r>
              <a:rPr lang="el-GR" altLang="el-GR" sz="2400" dirty="0"/>
              <a:t>Επειδή η χρήση </a:t>
            </a:r>
            <a:r>
              <a:rPr lang="el-GR" altLang="el-GR" sz="2400" dirty="0" smtClean="0"/>
              <a:t>μεταβλητών </a:t>
            </a:r>
            <a:r>
              <a:rPr lang="el-GR" altLang="el-GR" sz="2400" dirty="0"/>
              <a:t>τύπου </a:t>
            </a:r>
            <a:r>
              <a:rPr lang="en-US" altLang="el-GR" sz="2400" dirty="0">
                <a:solidFill>
                  <a:schemeClr val="accent4">
                    <a:lumMod val="75000"/>
                  </a:schemeClr>
                </a:solidFill>
              </a:rPr>
              <a:t>string</a:t>
            </a:r>
            <a:r>
              <a:rPr lang="en-US" altLang="el-GR" sz="2400" dirty="0"/>
              <a:t> </a:t>
            </a:r>
            <a:r>
              <a:rPr lang="el-GR" altLang="el-GR" sz="2400" dirty="0"/>
              <a:t>είναι συχνή</a:t>
            </a:r>
            <a:r>
              <a:rPr lang="en-US" altLang="el-GR" sz="2400" dirty="0"/>
              <a:t>, </a:t>
            </a:r>
            <a:r>
              <a:rPr lang="el-GR" altLang="el-GR" sz="2400" dirty="0"/>
              <a:t>μέρος της γλώσσας </a:t>
            </a:r>
            <a:r>
              <a:rPr lang="en-US" altLang="el-GR" sz="2400" dirty="0"/>
              <a:t>C# </a:t>
            </a:r>
            <a:r>
              <a:rPr lang="el-GR" altLang="el-GR" sz="2400" dirty="0"/>
              <a:t>είναι η τάξη </a:t>
            </a:r>
            <a:r>
              <a:rPr lang="en-US" altLang="el-GR" sz="2400" dirty="0">
                <a:solidFill>
                  <a:schemeClr val="accent4">
                    <a:lumMod val="75000"/>
                  </a:schemeClr>
                </a:solidFill>
              </a:rPr>
              <a:t>string</a:t>
            </a:r>
            <a:r>
              <a:rPr lang="en-US" altLang="el-GR" sz="2400" dirty="0"/>
              <a:t> </a:t>
            </a:r>
            <a:r>
              <a:rPr lang="el-GR" altLang="el-GR" sz="2400" dirty="0"/>
              <a:t>η οποία συμπεριλαμβάνει αρκετές μεθόδους επεξεργασίας </a:t>
            </a:r>
            <a:r>
              <a:rPr lang="el-GR" altLang="el-GR" sz="2400" dirty="0" smtClean="0"/>
              <a:t>συμβολοσειρών.</a:t>
            </a:r>
          </a:p>
          <a:p>
            <a:pPr lvl="1">
              <a:lnSpc>
                <a:spcPct val="80000"/>
              </a:lnSpc>
              <a:buFont typeface="Wingdings" panose="05000000000000000000" pitchFamily="2" charset="2"/>
              <a:buChar char="§"/>
            </a:pPr>
            <a:endParaRPr lang="en-US" altLang="el-GR" sz="2400" dirty="0"/>
          </a:p>
          <a:p>
            <a:pPr>
              <a:lnSpc>
                <a:spcPct val="80000"/>
              </a:lnSpc>
              <a:buFont typeface="Wingdings" panose="05000000000000000000" pitchFamily="2" charset="2"/>
              <a:buChar char="q"/>
            </a:pPr>
            <a:r>
              <a:rPr lang="el-GR" altLang="el-GR" sz="2400" dirty="0"/>
              <a:t>Π.Χ</a:t>
            </a:r>
            <a:r>
              <a:rPr lang="el-GR" altLang="el-GR" sz="2400" dirty="0" smtClean="0"/>
              <a:t>.,</a:t>
            </a:r>
            <a:endParaRPr lang="en-US" altLang="el-GR" sz="2400" dirty="0"/>
          </a:p>
          <a:p>
            <a:pPr lvl="1">
              <a:lnSpc>
                <a:spcPct val="80000"/>
              </a:lnSpc>
              <a:buFont typeface="Wingdings" panose="05000000000000000000" pitchFamily="2" charset="2"/>
              <a:buChar char="§"/>
            </a:pPr>
            <a:r>
              <a:rPr lang="el-GR" altLang="el-GR" sz="2400" dirty="0"/>
              <a:t>μέθοδος </a:t>
            </a:r>
            <a:r>
              <a:rPr lang="en-US" altLang="el-GR" sz="2400" dirty="0"/>
              <a:t> </a:t>
            </a:r>
            <a:r>
              <a:rPr lang="en-US" altLang="el-GR" sz="2400" dirty="0" err="1" smtClean="0"/>
              <a:t>ToUpper</a:t>
            </a:r>
            <a:r>
              <a:rPr lang="el-GR" altLang="el-GR" sz="2400" dirty="0" smtClean="0"/>
              <a:t>,</a:t>
            </a:r>
            <a:endParaRPr lang="en-US" altLang="el-GR" sz="2400" dirty="0"/>
          </a:p>
          <a:p>
            <a:pPr lvl="2">
              <a:lnSpc>
                <a:spcPct val="80000"/>
              </a:lnSpc>
            </a:pPr>
            <a:r>
              <a:rPr lang="el-GR" altLang="el-GR" dirty="0"/>
              <a:t>αντικαθιστά τα πεζά γράμματα με </a:t>
            </a:r>
            <a:r>
              <a:rPr lang="el-GR" altLang="el-GR" dirty="0" smtClean="0"/>
              <a:t>κεφαλαία,</a:t>
            </a:r>
            <a:endParaRPr lang="en-US" altLang="el-GR" dirty="0"/>
          </a:p>
          <a:p>
            <a:pPr lvl="2">
              <a:lnSpc>
                <a:spcPct val="80000"/>
              </a:lnSpc>
            </a:pPr>
            <a:r>
              <a:rPr lang="el-GR" altLang="el-GR" dirty="0"/>
              <a:t>η αρχική συμβολοσειρά παραμένει </a:t>
            </a:r>
            <a:r>
              <a:rPr lang="el-GR" altLang="el-GR" dirty="0" smtClean="0"/>
              <a:t>αναλλοίωτη.</a:t>
            </a:r>
            <a:endParaRPr lang="en-US" altLang="el-GR" dirty="0"/>
          </a:p>
          <a:p>
            <a:pPr lvl="1">
              <a:lnSpc>
                <a:spcPct val="80000"/>
              </a:lnSpc>
              <a:buFont typeface="Wingdings" panose="05000000000000000000" pitchFamily="2" charset="2"/>
              <a:buChar char="§"/>
            </a:pPr>
            <a:r>
              <a:rPr lang="el-GR" altLang="el-GR" sz="2400" dirty="0"/>
              <a:t>μέθοδος </a:t>
            </a:r>
            <a:r>
              <a:rPr lang="en-US" altLang="el-GR" sz="2400" dirty="0" err="1" smtClean="0"/>
              <a:t>ToLower</a:t>
            </a:r>
            <a:r>
              <a:rPr lang="el-GR" altLang="el-GR" sz="2400" dirty="0" smtClean="0"/>
              <a:t>,</a:t>
            </a:r>
            <a:endParaRPr lang="en-US" altLang="el-GR" sz="2400" dirty="0"/>
          </a:p>
          <a:p>
            <a:pPr lvl="2">
              <a:lnSpc>
                <a:spcPct val="80000"/>
              </a:lnSpc>
            </a:pPr>
            <a:r>
              <a:rPr lang="el-GR" altLang="el-GR" dirty="0"/>
              <a:t>αντικαθιστά τα κεφαλαία  με πεζά </a:t>
            </a:r>
            <a:r>
              <a:rPr lang="el-GR" altLang="el-GR" dirty="0" smtClean="0"/>
              <a:t>γράμματα,</a:t>
            </a:r>
            <a:endParaRPr lang="en-US" altLang="el-GR" dirty="0"/>
          </a:p>
          <a:p>
            <a:pPr lvl="2">
              <a:lnSpc>
                <a:spcPct val="80000"/>
              </a:lnSpc>
            </a:pPr>
            <a:r>
              <a:rPr lang="el-GR" altLang="el-GR" dirty="0"/>
              <a:t>η αρχική συμβολοσειρά παραμένει </a:t>
            </a:r>
            <a:r>
              <a:rPr lang="el-GR" altLang="el-GR" dirty="0" smtClean="0"/>
              <a:t>αναλλοίωτη.</a:t>
            </a:r>
            <a:endParaRPr lang="en-US" alt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u="sng" smtClean="0">
                <a:solidFill>
                  <a:schemeClr val="tx2"/>
                </a:solidFill>
              </a:rPr>
              <a:t>Η τάξη String (2 από 2)</a:t>
            </a:r>
            <a:br>
              <a:rPr lang="el-GR" u="sng" smtClean="0">
                <a:solidFill>
                  <a:schemeClr val="tx2"/>
                </a:solidFill>
              </a:rPr>
            </a:br>
            <a:endParaRPr lang="el-GR" u="sng" dirty="0">
              <a:solidFill>
                <a:schemeClr val="tx2"/>
              </a:solidFill>
            </a:endParaRPr>
          </a:p>
        </p:txBody>
      </p:sp>
      <p:sp>
        <p:nvSpPr>
          <p:cNvPr id="85" name="Rectangle 3"/>
          <p:cNvSpPr txBox="1">
            <a:spLocks noChangeArrowheads="1"/>
          </p:cNvSpPr>
          <p:nvPr/>
        </p:nvSpPr>
        <p:spPr>
          <a:xfrm>
            <a:off x="533400" y="1816224"/>
            <a:ext cx="8001000" cy="17567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buFont typeface="Wingdings" panose="05000000000000000000" pitchFamily="2" charset="2"/>
              <a:buChar char="§"/>
            </a:pPr>
            <a:r>
              <a:rPr lang="el-GR" altLang="el-GR" sz="2400" dirty="0" smtClean="0"/>
              <a:t>μέθοδος </a:t>
            </a:r>
            <a:r>
              <a:rPr lang="en-US" altLang="el-GR" sz="2400" dirty="0" smtClean="0"/>
              <a:t>Format</a:t>
            </a:r>
            <a:r>
              <a:rPr lang="el-GR" altLang="el-GR" sz="2400" dirty="0" smtClean="0"/>
              <a:t>.</a:t>
            </a:r>
          </a:p>
          <a:p>
            <a:pPr lvl="1">
              <a:lnSpc>
                <a:spcPct val="80000"/>
              </a:lnSpc>
              <a:buFont typeface="Wingdings" panose="05000000000000000000" pitchFamily="2" charset="2"/>
              <a:buChar char="§"/>
            </a:pPr>
            <a:endParaRPr lang="el-GR" altLang="el-GR" sz="2400" dirty="0" smtClean="0"/>
          </a:p>
          <a:p>
            <a:pPr>
              <a:lnSpc>
                <a:spcPct val="80000"/>
              </a:lnSpc>
              <a:buFont typeface="Wingdings" panose="05000000000000000000" pitchFamily="2" charset="2"/>
              <a:buChar char="q"/>
            </a:pPr>
            <a:r>
              <a:rPr lang="el-GR" altLang="el-GR" sz="2400" dirty="0" smtClean="0"/>
              <a:t>Για μια πλήρη κάλυψη λεπτομέρειες χρήσης όλων των μεθόδων της </a:t>
            </a:r>
            <a:r>
              <a:rPr lang="en-US" altLang="el-GR" sz="2400" dirty="0" smtClean="0">
                <a:solidFill>
                  <a:schemeClr val="accent4">
                    <a:lumMod val="75000"/>
                  </a:schemeClr>
                </a:solidFill>
              </a:rPr>
              <a:t>string</a:t>
            </a:r>
            <a:r>
              <a:rPr lang="el-GR" altLang="el-GR" sz="2400" dirty="0" smtClean="0"/>
              <a:t> συμβουλευτείτε το σύστημα παροχής βοήθειας του </a:t>
            </a:r>
            <a:r>
              <a:rPr lang="en-US" altLang="el-GR" sz="2400" dirty="0" smtClean="0"/>
              <a:t>Visual Studio </a:t>
            </a:r>
            <a:r>
              <a:rPr lang="el-GR" altLang="el-GR" sz="2400" dirty="0" smtClean="0"/>
              <a:t>ή του </a:t>
            </a:r>
            <a:r>
              <a:rPr lang="en-US" altLang="el-GR" sz="2400" dirty="0" smtClean="0"/>
              <a:t>Mono Develop</a:t>
            </a:r>
            <a:r>
              <a:rPr lang="el-GR" altLang="el-GR" sz="2400" dirty="0" smtClean="0"/>
              <a:t>.</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u="sng" dirty="0" smtClean="0">
                <a:solidFill>
                  <a:schemeClr val="tx2"/>
                </a:solidFill>
              </a:rPr>
              <a:t>Η τάξη </a:t>
            </a:r>
            <a:r>
              <a:rPr lang="en-US" altLang="el-GR" u="sng" dirty="0" smtClean="0">
                <a:solidFill>
                  <a:schemeClr val="tx2"/>
                </a:solidFill>
              </a:rPr>
              <a:t>String</a:t>
            </a:r>
            <a:r>
              <a:rPr lang="el-GR" altLang="el-GR" u="sng" dirty="0" smtClean="0">
                <a:solidFill>
                  <a:schemeClr val="tx2"/>
                </a:solidFill>
              </a:rPr>
              <a:t>: Δημιουργία Συμβολοσειρών</a:t>
            </a:r>
            <a:endParaRPr lang="el-GR" u="sng" dirty="0">
              <a:solidFill>
                <a:schemeClr val="tx2"/>
              </a:solidFill>
              <a:latin typeface="+mn-lt"/>
            </a:endParaRPr>
          </a:p>
        </p:txBody>
      </p:sp>
      <p:sp>
        <p:nvSpPr>
          <p:cNvPr id="11" name="Rectangle 3"/>
          <p:cNvSpPr txBox="1">
            <a:spLocks noChangeArrowheads="1"/>
          </p:cNvSpPr>
          <p:nvPr/>
        </p:nvSpPr>
        <p:spPr>
          <a:xfrm>
            <a:off x="533400" y="1484784"/>
            <a:ext cx="7772400" cy="487156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Κατασκευαστές,</a:t>
            </a:r>
          </a:p>
          <a:p>
            <a:pPr lvl="1">
              <a:buFont typeface="Wingdings" panose="05000000000000000000" pitchFamily="2" charset="2"/>
              <a:buChar char="§"/>
            </a:pPr>
            <a:r>
              <a:rPr lang="el-GR" altLang="el-GR" sz="2400" dirty="0" smtClean="0"/>
              <a:t>Η </a:t>
            </a:r>
            <a:r>
              <a:rPr lang="en-US" altLang="el-GR" sz="2400" dirty="0" smtClean="0"/>
              <a:t>C#</a:t>
            </a:r>
            <a:r>
              <a:rPr lang="el-GR" altLang="el-GR" sz="2400" dirty="0" smtClean="0"/>
              <a:t> μας παρέχει οκτώ κατασκευαστές για δημιουργία και αρχικοποίηση συμβολοσειρών.</a:t>
            </a:r>
          </a:p>
          <a:p>
            <a:pPr>
              <a:buFont typeface="Wingdings" panose="05000000000000000000" pitchFamily="2" charset="2"/>
              <a:buChar char="q"/>
            </a:pPr>
            <a:r>
              <a:rPr lang="el-GR" altLang="el-GR" sz="2400" dirty="0" smtClean="0"/>
              <a:t>Η μέθοδος </a:t>
            </a:r>
            <a:r>
              <a:rPr lang="en-US" altLang="el-GR" sz="2400" b="1" dirty="0" err="1" smtClean="0"/>
              <a:t>CopyTo</a:t>
            </a:r>
            <a:r>
              <a:rPr lang="el-GR" altLang="el-GR" sz="2400" b="1" dirty="0" smtClean="0"/>
              <a:t>,</a:t>
            </a:r>
          </a:p>
          <a:p>
            <a:pPr lvl="1">
              <a:buFont typeface="Wingdings" panose="05000000000000000000" pitchFamily="2" charset="2"/>
              <a:buChar char="§"/>
            </a:pPr>
            <a:r>
              <a:rPr lang="el-GR" altLang="el-GR" sz="2400" dirty="0" smtClean="0"/>
              <a:t>Αντιγράφει ένα συγκεκριμένο αριθμό χαρακτήρων σε ένα πίνακα από χαρακτήρες.</a:t>
            </a:r>
          </a:p>
          <a:p>
            <a:pPr>
              <a:buFont typeface="Wingdings" panose="05000000000000000000" pitchFamily="2" charset="2"/>
              <a:buChar char="q"/>
            </a:pPr>
            <a:r>
              <a:rPr lang="el-GR" altLang="el-GR" sz="2400" dirty="0" smtClean="0"/>
              <a:t>Η μέθοδος </a:t>
            </a:r>
            <a:r>
              <a:rPr lang="en-US" altLang="el-GR" sz="2400" b="1" dirty="0" smtClean="0"/>
              <a:t>Substring</a:t>
            </a:r>
            <a:r>
              <a:rPr lang="el-GR" altLang="el-GR" sz="2400" b="1" dirty="0" smtClean="0"/>
              <a:t>,</a:t>
            </a:r>
          </a:p>
          <a:p>
            <a:pPr lvl="1">
              <a:buFont typeface="Wingdings" panose="05000000000000000000" pitchFamily="2" charset="2"/>
              <a:buChar char="§"/>
            </a:pPr>
            <a:r>
              <a:rPr lang="el-GR" altLang="el-GR" sz="2400" dirty="0" smtClean="0"/>
              <a:t>Εξάγει ένα κομμάτι από μία συμβολοσειρά.</a:t>
            </a:r>
          </a:p>
          <a:p>
            <a:pPr>
              <a:buFont typeface="Wingdings" panose="05000000000000000000" pitchFamily="2" charset="2"/>
              <a:buChar char="q"/>
            </a:pPr>
            <a:r>
              <a:rPr lang="el-GR" altLang="el-GR" sz="2400" dirty="0" smtClean="0"/>
              <a:t>Η μέθοδος </a:t>
            </a:r>
            <a:r>
              <a:rPr lang="en-US" altLang="el-GR" sz="2400" b="1" dirty="0" err="1" smtClean="0"/>
              <a:t>Concat</a:t>
            </a:r>
            <a:r>
              <a:rPr lang="el-GR" altLang="el-GR" sz="2400" b="1" dirty="0" smtClean="0"/>
              <a:t>,</a:t>
            </a:r>
          </a:p>
          <a:p>
            <a:pPr lvl="1">
              <a:buFont typeface="Wingdings" panose="05000000000000000000" pitchFamily="2" charset="2"/>
              <a:buChar char="§"/>
            </a:pPr>
            <a:r>
              <a:rPr lang="el-GR" altLang="el-GR" sz="2400" dirty="0" smtClean="0"/>
              <a:t>Συνενώνει δύο συμβολοσειρές.</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152128"/>
          </a:xfrm>
        </p:spPr>
        <p:txBody>
          <a:bodyPr>
            <a:noAutofit/>
          </a:bodyPr>
          <a:lstStyle/>
          <a:p>
            <a:pPr marL="342900" indent="-342900">
              <a:spcBef>
                <a:spcPct val="20000"/>
              </a:spcBef>
              <a:defRPr/>
            </a:pPr>
            <a:r>
              <a:rPr lang="el-GR" altLang="el-GR" sz="4000" u="sng" dirty="0" smtClean="0">
                <a:solidFill>
                  <a:schemeClr val="tx2"/>
                </a:solidFill>
              </a:rPr>
              <a:t>…..(1 </a:t>
            </a:r>
            <a:r>
              <a:rPr lang="el-GR" altLang="el-GR" sz="4000" u="sng" dirty="0">
                <a:solidFill>
                  <a:schemeClr val="tx2"/>
                </a:solidFill>
              </a:rPr>
              <a:t>από </a:t>
            </a:r>
            <a:r>
              <a:rPr lang="el-GR" altLang="el-GR" sz="4000" u="sng" dirty="0" smtClean="0">
                <a:solidFill>
                  <a:schemeClr val="tx2"/>
                </a:solidFill>
              </a:rPr>
              <a:t>3)</a:t>
            </a:r>
            <a:endParaRPr lang="el-GR" sz="4000" u="sng" dirty="0">
              <a:solidFill>
                <a:schemeClr val="tx2"/>
              </a:solidFill>
              <a:latin typeface="+mn-lt"/>
            </a:endParaRPr>
          </a:p>
        </p:txBody>
      </p:sp>
      <p:sp>
        <p:nvSpPr>
          <p:cNvPr id="2" name="Ορθογώνιο 1" descr="// String Constructor τελεία cs,&#10;// Demonstrating String class constructors.&#10;    &#10;using System,&#10;using System τελεία Windows τελεία Forms,&#10;    &#10;// test several String class constructors,&#10;class String Constructor,&#10;άγκιστρο,&#10;// The main entry point for the application.&#10;static void Main, string[] args,&#10;άγκιστρο,&#10;string output,&#10;string original String, string1, string2, &#10;string3, string4,&#10;   &#10;char[] character Array ίσο με &#10;{ 'b', 'i', 'r', 't', 'h', ' ', 'd', 'a', 'y' },&#10;"/>
          <p:cNvSpPr/>
          <p:nvPr>
            <p:custDataLst>
              <p:tags r:id="rId3"/>
            </p:custDataLst>
          </p:nvPr>
        </p:nvSpPr>
        <p:spPr>
          <a:xfrm>
            <a:off x="467544" y="908720"/>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StringConstructor.cs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Demonstrating String class constructors.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chemeClr val="accent5">
                    <a:lumMod val="75000"/>
                  </a:schemeClr>
                </a:solidFill>
                <a:cs typeface="Courier New" pitchFamily="49" charset="0"/>
              </a:rPr>
              <a:t>// test several String class constructors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StringConstructor</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originalString</a:t>
            </a:r>
            <a:r>
              <a:rPr lang="en-US" altLang="el-GR" sz="2000" dirty="0">
                <a:solidFill>
                  <a:srgbClr val="000000"/>
                </a:solidFill>
                <a:cs typeface="Courier New" pitchFamily="49" charset="0"/>
              </a:rPr>
              <a:t>, string1, string2,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string3, string4;</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char</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characterArray</a:t>
            </a:r>
            <a:r>
              <a:rPr lang="en-US" altLang="el-GR" sz="2000" dirty="0">
                <a:solidFill>
                  <a:srgbClr val="000000"/>
                </a:solidFill>
                <a:cs typeface="Courier New" pitchFamily="49" charset="0"/>
              </a:rPr>
              <a: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'b'</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i</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'r'</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'h'</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'd'</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'y'</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…..(2 </a:t>
            </a:r>
            <a:r>
              <a:rPr lang="el-GR" altLang="el-GR" sz="4000" u="sng" dirty="0">
                <a:solidFill>
                  <a:schemeClr val="tx2"/>
                </a:solidFill>
              </a:rPr>
              <a:t>από </a:t>
            </a:r>
            <a:r>
              <a:rPr lang="el-GR" altLang="el-GR" sz="4000" u="sng" dirty="0" smtClean="0">
                <a:solidFill>
                  <a:schemeClr val="tx2"/>
                </a:solidFill>
              </a:rPr>
              <a:t>3)</a:t>
            </a:r>
            <a:endParaRPr lang="el-GR" altLang="el-GR" sz="4000" u="sng" dirty="0">
              <a:solidFill>
                <a:schemeClr val="tx2"/>
              </a:solidFill>
              <a:latin typeface="+mn-lt"/>
            </a:endParaRPr>
          </a:p>
        </p:txBody>
      </p:sp>
      <p:sp>
        <p:nvSpPr>
          <p:cNvPr id="2" name="Ορθογώνιο 1" descr="   &#10;// string initialization,&#10;original String ίσο με Welcome to C# programming!,&#10;string 1 ίσο με original String,&#10;string 2 ίσο με new string, character Array, (σχόλιο: Κατασκευαστής της string που παίρνει σαν όρισμα ένα πίνακα από χαρακτήρες).&#10;string 3 ίσο με new string, character Array (σχόλιο: Κατασκευαστής της string που παίρνει σαν όρισμα ένα πίνακα από χαρακτήρες και δύο int).&#10;, 6, 3, (σχόλιο: Δείκτης αρχής και αριθμός χαρακτήρων).&#10;string 4 ίσο με new string, 'C', 5, (σχόλιο: Κατασκευαστής της string με ορίσματα char and an int που ορίζουν πόσες φορές να επαναληφθεί ο χαρακτήρας μέσα στη string).&#10;&#10;   &#10;output ίσο με string1 ίσο με &quot;&quot; σύν string1 σύν &quot; \ &quot; \ n, σύν,&#10;string 2 ίσο με  &quot;&quot; σύν string2 σύν &quot; \ &quot; \ n, σύν,&#10;string 3 ίσο με &quot; &quot; σύν string3 σύν &quot; \ &quot; \ n, σύν,&#10;string 4 ίσο με &quot;&quot; σύν string4 σύν &quot; \ &quot; \ n,&#10;   &#10;Message Box τελεία Show, output, String Class Constructors,&#10;&#10;"/>
          <p:cNvSpPr/>
          <p:nvPr>
            <p:custDataLst>
              <p:tags r:id="rId3"/>
            </p:custDataLst>
          </p:nvPr>
        </p:nvSpPr>
        <p:spPr>
          <a:xfrm>
            <a:off x="457200" y="1332051"/>
            <a:ext cx="8219256" cy="4401205"/>
          </a:xfrm>
          <a:prstGeom prst="rect">
            <a:avLst/>
          </a:prstGeom>
        </p:spPr>
        <p:txBody>
          <a:bodyPr wrap="square">
            <a:spAutoFit/>
          </a:bodyPr>
          <a:lstStyle/>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string initialization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originalString</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"Welcome to C# programming!"</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string1 = </a:t>
            </a:r>
            <a:r>
              <a:rPr lang="en-US" altLang="el-GR" sz="2000" dirty="0" err="1">
                <a:solidFill>
                  <a:srgbClr val="000000"/>
                </a:solidFill>
                <a:cs typeface="Courier New" pitchFamily="49" charset="0"/>
              </a:rPr>
              <a:t>originalString</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string2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characterArray</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string3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characterArray</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3</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string4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'C'</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"string1 = \""</a:t>
            </a:r>
            <a:r>
              <a:rPr lang="en-US" altLang="el-GR" sz="2000" dirty="0">
                <a:solidFill>
                  <a:srgbClr val="000000"/>
                </a:solidFill>
                <a:cs typeface="Courier New" pitchFamily="49" charset="0"/>
              </a:rPr>
              <a:t> + string1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"string2 = \""</a:t>
            </a:r>
            <a:r>
              <a:rPr lang="en-US" altLang="el-GR" sz="2000" dirty="0">
                <a:solidFill>
                  <a:srgbClr val="000000"/>
                </a:solidFill>
                <a:cs typeface="Courier New" pitchFamily="49" charset="0"/>
              </a:rPr>
              <a:t> + string2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"string3 = \""</a:t>
            </a:r>
            <a:r>
              <a:rPr lang="en-US" altLang="el-GR" sz="2000" dirty="0">
                <a:solidFill>
                  <a:srgbClr val="000000"/>
                </a:solidFill>
                <a:cs typeface="Courier New" pitchFamily="49" charset="0"/>
              </a:rPr>
              <a:t> + string3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"string4 = \""</a:t>
            </a:r>
            <a:r>
              <a:rPr lang="en-US" altLang="el-GR" sz="2000" dirty="0">
                <a:solidFill>
                  <a:srgbClr val="000000"/>
                </a:solidFill>
                <a:cs typeface="Courier New" pitchFamily="49" charset="0"/>
              </a:rPr>
              <a:t> + string4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endParaRPr lang="el-GR" altLang="el-GR" sz="2000" dirty="0" smtClean="0">
              <a:solidFill>
                <a:srgbClr val="5F5F5F"/>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r>
              <a:rPr lang="en-US" altLang="el-GR" sz="2000" dirty="0">
                <a:solidFill>
                  <a:srgbClr val="4DA6FF"/>
                </a:solidFill>
                <a:cs typeface="Courier New" pitchFamily="49" charset="0"/>
              </a:rPr>
              <a:t>"String Class Constructors</a:t>
            </a:r>
            <a:r>
              <a:rPr lang="en-US" altLang="el-GR" sz="2000" dirty="0" smtClean="0">
                <a:solidFill>
                  <a:srgbClr val="4DA6FF"/>
                </a:solidFill>
                <a:cs typeface="Courier New" pitchFamily="49" charset="0"/>
              </a:rPr>
              <a:t>"</a:t>
            </a:r>
            <a:r>
              <a:rPr lang="en-US" altLang="el-GR" sz="2000" dirty="0" smtClean="0">
                <a:solidFill>
                  <a:srgbClr val="000000"/>
                </a:solidFill>
                <a:cs typeface="Times New Roman" pitchFamily="18" charset="0"/>
              </a:rPr>
              <a:t>,</a:t>
            </a:r>
            <a:endParaRPr lang="en-US" altLang="el-GR" sz="2000" dirty="0">
              <a:solidFill>
                <a:srgbClr val="000000"/>
              </a:solidFill>
              <a:cs typeface="Times New Roman" pitchFamily="18" charset="0"/>
            </a:endParaRPr>
          </a:p>
        </p:txBody>
      </p:sp>
      <p:sp>
        <p:nvSpPr>
          <p:cNvPr id="9" name="Text Box 35" descr="."/>
          <p:cNvSpPr txBox="1">
            <a:spLocks noChangeArrowheads="1"/>
          </p:cNvSpPr>
          <p:nvPr/>
        </p:nvSpPr>
        <p:spPr bwMode="auto">
          <a:xfrm>
            <a:off x="457200" y="5661248"/>
            <a:ext cx="8179295" cy="707886"/>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l-GR" altLang="el-GR" dirty="0">
                <a:cs typeface="Times New Roman" pitchFamily="18" charset="0"/>
              </a:rPr>
              <a:t>Κατασκευαστής της </a:t>
            </a:r>
            <a:r>
              <a:rPr lang="en-US" altLang="el-GR" b="1" dirty="0">
                <a:cs typeface="Times New Roman" pitchFamily="18" charset="0"/>
              </a:rPr>
              <a:t>string</a:t>
            </a:r>
            <a:r>
              <a:rPr lang="en-US" altLang="el-GR" dirty="0">
                <a:cs typeface="Times New Roman" pitchFamily="18" charset="0"/>
              </a:rPr>
              <a:t> </a:t>
            </a:r>
            <a:r>
              <a:rPr lang="el-GR" altLang="el-GR" dirty="0">
                <a:cs typeface="Times New Roman" pitchFamily="18" charset="0"/>
              </a:rPr>
              <a:t>με ορίσματα</a:t>
            </a:r>
            <a:r>
              <a:rPr lang="en-US" altLang="el-GR" dirty="0">
                <a:cs typeface="Times New Roman" pitchFamily="18" charset="0"/>
              </a:rPr>
              <a:t> </a:t>
            </a:r>
            <a:r>
              <a:rPr lang="en-US" altLang="el-GR" b="1" dirty="0">
                <a:cs typeface="Times New Roman" pitchFamily="18" charset="0"/>
              </a:rPr>
              <a:t>char</a:t>
            </a:r>
            <a:r>
              <a:rPr lang="en-US" altLang="el-GR" dirty="0">
                <a:cs typeface="Times New Roman" pitchFamily="18" charset="0"/>
              </a:rPr>
              <a:t> and an </a:t>
            </a:r>
            <a:r>
              <a:rPr lang="en-US" altLang="el-GR" b="1" dirty="0" err="1">
                <a:cs typeface="Times New Roman" pitchFamily="18" charset="0"/>
              </a:rPr>
              <a:t>int</a:t>
            </a:r>
            <a:r>
              <a:rPr lang="en-US" altLang="el-GR" dirty="0">
                <a:cs typeface="Times New Roman" pitchFamily="18" charset="0"/>
              </a:rPr>
              <a:t> </a:t>
            </a:r>
            <a:r>
              <a:rPr lang="el-GR" altLang="el-GR" dirty="0">
                <a:cs typeface="Times New Roman" pitchFamily="18" charset="0"/>
              </a:rPr>
              <a:t>που ορίζουν πόσες φορές να επαναληφθεί ο χαρακτήρας μέσα στη </a:t>
            </a:r>
            <a:r>
              <a:rPr lang="en-US" altLang="el-GR" b="1" dirty="0">
                <a:cs typeface="Times New Roman" pitchFamily="18" charset="0"/>
              </a:rPr>
              <a:t>string</a:t>
            </a:r>
          </a:p>
        </p:txBody>
      </p:sp>
      <p:sp>
        <p:nvSpPr>
          <p:cNvPr id="10" name="Line 36" descr="."/>
          <p:cNvSpPr>
            <a:spLocks noChangeShapeType="1"/>
          </p:cNvSpPr>
          <p:nvPr/>
        </p:nvSpPr>
        <p:spPr bwMode="auto">
          <a:xfrm flipH="1" flipV="1">
            <a:off x="3995936" y="3532653"/>
            <a:ext cx="216024" cy="21285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27" descr="."/>
          <p:cNvSpPr txBox="1">
            <a:spLocks noChangeArrowheads="1"/>
          </p:cNvSpPr>
          <p:nvPr/>
        </p:nvSpPr>
        <p:spPr bwMode="auto">
          <a:xfrm>
            <a:off x="6316911" y="4267200"/>
            <a:ext cx="22098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l-GR" altLang="el-GR" dirty="0">
                <a:latin typeface="+mn-lt"/>
                <a:cs typeface="Times New Roman" pitchFamily="18" charset="0"/>
              </a:rPr>
              <a:t>Δείκτης αρχής και αριθμός χαρακτήρων</a:t>
            </a:r>
            <a:endParaRPr lang="en-US" altLang="el-GR" dirty="0">
              <a:latin typeface="+mn-lt"/>
              <a:cs typeface="Times New Roman" pitchFamily="18" charset="0"/>
            </a:endParaRPr>
          </a:p>
        </p:txBody>
      </p:sp>
      <p:sp>
        <p:nvSpPr>
          <p:cNvPr id="12" name="Line 28" descr="."/>
          <p:cNvSpPr>
            <a:spLocks noChangeShapeType="1"/>
          </p:cNvSpPr>
          <p:nvPr/>
        </p:nvSpPr>
        <p:spPr bwMode="auto">
          <a:xfrm flipH="1" flipV="1">
            <a:off x="5508103" y="3140968"/>
            <a:ext cx="1913706" cy="11262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Line 29" descr="."/>
          <p:cNvSpPr>
            <a:spLocks noChangeShapeType="1"/>
          </p:cNvSpPr>
          <p:nvPr/>
        </p:nvSpPr>
        <p:spPr bwMode="auto">
          <a:xfrm flipH="1" flipV="1">
            <a:off x="5292080" y="3140968"/>
            <a:ext cx="1944216" cy="11262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24" descr="."/>
          <p:cNvSpPr txBox="1">
            <a:spLocks noChangeArrowheads="1"/>
          </p:cNvSpPr>
          <p:nvPr/>
        </p:nvSpPr>
        <p:spPr bwMode="auto">
          <a:xfrm>
            <a:off x="6838156" y="1994064"/>
            <a:ext cx="2153444" cy="1938992"/>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l-GR" altLang="el-GR" dirty="0">
                <a:latin typeface="+mn-lt"/>
                <a:cs typeface="Times New Roman" pitchFamily="18" charset="0"/>
              </a:rPr>
              <a:t>Κατασκευαστής της </a:t>
            </a:r>
            <a:r>
              <a:rPr lang="en-US" altLang="el-GR" b="1" dirty="0">
                <a:latin typeface="+mn-lt"/>
                <a:cs typeface="Times New Roman" pitchFamily="18" charset="0"/>
              </a:rPr>
              <a:t>string</a:t>
            </a:r>
            <a:r>
              <a:rPr lang="en-US" altLang="el-GR" dirty="0">
                <a:latin typeface="+mn-lt"/>
                <a:cs typeface="Times New Roman" pitchFamily="18" charset="0"/>
              </a:rPr>
              <a:t> </a:t>
            </a:r>
            <a:r>
              <a:rPr lang="el-GR" altLang="el-GR" dirty="0">
                <a:latin typeface="+mn-lt"/>
                <a:cs typeface="Times New Roman" pitchFamily="18" charset="0"/>
              </a:rPr>
              <a:t>που παίρνει σαν όρισμα ένα πίνακα από χαρακτήρες και δύο</a:t>
            </a:r>
            <a:r>
              <a:rPr lang="en-US" altLang="el-GR" dirty="0">
                <a:latin typeface="+mn-lt"/>
                <a:cs typeface="Times New Roman" pitchFamily="18" charset="0"/>
              </a:rPr>
              <a:t> </a:t>
            </a:r>
            <a:r>
              <a:rPr lang="en-US" altLang="el-GR" b="1" dirty="0" err="1">
                <a:latin typeface="+mn-lt"/>
                <a:cs typeface="Times New Roman" pitchFamily="18" charset="0"/>
              </a:rPr>
              <a:t>int</a:t>
            </a:r>
            <a:endParaRPr lang="en-US" altLang="el-GR" dirty="0">
              <a:latin typeface="+mn-lt"/>
              <a:cs typeface="Times New Roman" pitchFamily="18" charset="0"/>
            </a:endParaRPr>
          </a:p>
        </p:txBody>
      </p:sp>
      <p:sp>
        <p:nvSpPr>
          <p:cNvPr id="15" name="Line 25" descr="."/>
          <p:cNvSpPr>
            <a:spLocks noChangeShapeType="1"/>
          </p:cNvSpPr>
          <p:nvPr/>
        </p:nvSpPr>
        <p:spPr bwMode="auto">
          <a:xfrm flipH="1">
            <a:off x="4932040" y="2840504"/>
            <a:ext cx="1906116" cy="156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21" descr="."/>
          <p:cNvSpPr txBox="1">
            <a:spLocks noChangeArrowheads="1"/>
          </p:cNvSpPr>
          <p:nvPr/>
        </p:nvSpPr>
        <p:spPr bwMode="auto">
          <a:xfrm>
            <a:off x="3926954" y="855345"/>
            <a:ext cx="3916288" cy="1015663"/>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l-GR" altLang="el-GR" dirty="0">
                <a:latin typeface="+mn-lt"/>
                <a:cs typeface="Times New Roman" pitchFamily="18" charset="0"/>
              </a:rPr>
              <a:t>Κατασκευαστής της </a:t>
            </a:r>
            <a:r>
              <a:rPr lang="en-US" altLang="el-GR" b="1" dirty="0">
                <a:latin typeface="+mn-lt"/>
                <a:cs typeface="Times New Roman" pitchFamily="18" charset="0"/>
              </a:rPr>
              <a:t>string</a:t>
            </a:r>
            <a:r>
              <a:rPr lang="en-US" altLang="el-GR" dirty="0">
                <a:latin typeface="+mn-lt"/>
                <a:cs typeface="Times New Roman" pitchFamily="18" charset="0"/>
              </a:rPr>
              <a:t> </a:t>
            </a:r>
            <a:r>
              <a:rPr lang="el-GR" altLang="el-GR" dirty="0">
                <a:latin typeface="+mn-lt"/>
                <a:cs typeface="Times New Roman" pitchFamily="18" charset="0"/>
              </a:rPr>
              <a:t>που παίρνει σαν όρισμα ένα πίνακα από χαρακτήρες</a:t>
            </a:r>
            <a:endParaRPr lang="en-US" altLang="el-GR" dirty="0">
              <a:latin typeface="+mn-lt"/>
              <a:cs typeface="Times New Roman" pitchFamily="18" charset="0"/>
            </a:endParaRPr>
          </a:p>
        </p:txBody>
      </p:sp>
      <p:sp>
        <p:nvSpPr>
          <p:cNvPr id="17" name="Line 22" descr="."/>
          <p:cNvSpPr>
            <a:spLocks noChangeShapeType="1"/>
          </p:cNvSpPr>
          <p:nvPr/>
        </p:nvSpPr>
        <p:spPr bwMode="auto">
          <a:xfrm flipH="1">
            <a:off x="4566827" y="1871008"/>
            <a:ext cx="894419" cy="800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03922"/>
          </a:xfrm>
        </p:spPr>
        <p:txBody>
          <a:bodyPr>
            <a:noAutofit/>
          </a:bodyPr>
          <a:lstStyle/>
          <a:p>
            <a:pPr marL="342900" indent="-342900">
              <a:spcBef>
                <a:spcPct val="20000"/>
              </a:spcBef>
              <a:defRPr/>
            </a:pPr>
            <a:r>
              <a:rPr lang="el-GR" altLang="el-GR" sz="4000" u="sng" dirty="0" smtClean="0">
                <a:solidFill>
                  <a:schemeClr val="tx2"/>
                </a:solidFill>
              </a:rPr>
              <a:t>…..(3 </a:t>
            </a:r>
            <a:r>
              <a:rPr lang="el-GR" altLang="el-GR" sz="4000" u="sng" dirty="0">
                <a:solidFill>
                  <a:schemeClr val="tx2"/>
                </a:solidFill>
              </a:rPr>
              <a:t>από 3</a:t>
            </a:r>
            <a:r>
              <a:rPr lang="el-GR" altLang="el-GR" sz="4000" u="sng" dirty="0" smtClean="0">
                <a:solidFill>
                  <a:schemeClr val="tx2"/>
                </a:solidFill>
              </a:rPr>
              <a:t>)</a:t>
            </a:r>
            <a:endParaRPr lang="el-GR" sz="4000" u="sng" dirty="0">
              <a:solidFill>
                <a:schemeClr val="tx2"/>
              </a:solidFill>
              <a:latin typeface="+mn-lt"/>
            </a:endParaRPr>
          </a:p>
        </p:txBody>
      </p:sp>
      <p:sp>
        <p:nvSpPr>
          <p:cNvPr id="2" name="Ορθογώνιο 1" descr="Message Box Buttons τελεία OK, Message Box Icon τελεία Information, (σχόλιο: Αποτελέσματα εκτέλεσης).&#10;   &#10;άγκιστρο, // end method Main,&#10;   &#10;άγκιστρο, // end class String Constructor.&#10;&#10;"/>
          <p:cNvSpPr/>
          <p:nvPr>
            <p:custDataLst>
              <p:tags r:id="rId3"/>
            </p:custDataLst>
          </p:nvPr>
        </p:nvSpPr>
        <p:spPr>
          <a:xfrm>
            <a:off x="467544" y="1148546"/>
            <a:ext cx="8219256" cy="1938992"/>
          </a:xfrm>
          <a:prstGeom prst="rect">
            <a:avLst/>
          </a:prstGeom>
        </p:spPr>
        <p:txBody>
          <a:bodyPr wrap="square">
            <a:spAutoFit/>
          </a:bodyPr>
          <a:lstStyle/>
          <a:p>
            <a:r>
              <a:rPr lang="en-US" altLang="el-GR" sz="2000" dirty="0">
                <a:solidFill>
                  <a:srgbClr val="5F5F5F"/>
                </a:solidFill>
                <a:cs typeface="Times New Roman" pitchFamily="18" charset="0"/>
              </a:rPr>
              <a:t>33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34   </a:t>
            </a:r>
            <a:endParaRPr lang="el-GR" altLang="el-GR" sz="2000" dirty="0" smtClean="0">
              <a:solidFill>
                <a:srgbClr val="5F5F5F"/>
              </a:solidFill>
              <a:cs typeface="Times New Roman" pitchFamily="18" charset="0"/>
            </a:endParaRPr>
          </a:p>
          <a:p>
            <a:r>
              <a:rPr lang="en-US" altLang="el-GR" sz="2000" dirty="0" smtClean="0">
                <a:solidFill>
                  <a:srgbClr val="5F5F5F"/>
                </a:solidFill>
                <a:cs typeface="Times New Roman" pitchFamily="18" charset="0"/>
              </a:rPr>
              <a:t>35   </a:t>
            </a:r>
            <a:r>
              <a:rPr lang="en-US" altLang="el-GR" sz="2000" dirty="0" smtClean="0">
                <a:solidFill>
                  <a:srgbClr val="000000"/>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008000"/>
                </a:solidFill>
                <a:cs typeface="Courier New" pitchFamily="49" charset="0"/>
              </a:rPr>
              <a:t>// end method Main</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37   </a:t>
            </a:r>
            <a:r>
              <a:rPr lang="en-US" altLang="el-GR" sz="2000" dirty="0">
                <a:solidFill>
                  <a:srgbClr val="000000"/>
                </a:solidFill>
                <a:cs typeface="Times New Roman" pitchFamily="18" charset="0"/>
              </a:rPr>
              <a:t>} </a:t>
            </a:r>
            <a:r>
              <a:rPr lang="en-US" altLang="el-GR" sz="2000" dirty="0">
                <a:solidFill>
                  <a:srgbClr val="008000"/>
                </a:solidFill>
                <a:cs typeface="Courier New" pitchFamily="49" charset="0"/>
              </a:rPr>
              <a:t>// end class </a:t>
            </a:r>
            <a:r>
              <a:rPr lang="en-US" altLang="el-GR" sz="2000" dirty="0" err="1">
                <a:solidFill>
                  <a:srgbClr val="008000"/>
                </a:solidFill>
                <a:cs typeface="Courier New" pitchFamily="49" charset="0"/>
              </a:rPr>
              <a:t>StringConstructor</a:t>
            </a:r>
            <a:endParaRPr lang="en-US" altLang="el-GR" sz="2000" dirty="0">
              <a:solidFill>
                <a:srgbClr val="008000"/>
              </a:solidFill>
              <a:cs typeface="Courier New" pitchFamily="49" charset="0"/>
            </a:endParaRPr>
          </a:p>
          <a:p>
            <a:endParaRPr lang="en-US" altLang="el-GR" sz="2000" dirty="0">
              <a:solidFill>
                <a:srgbClr val="000000"/>
              </a:solidFill>
              <a:cs typeface="Times New Roman" pitchFamily="18" charset="0"/>
            </a:endParaRPr>
          </a:p>
        </p:txBody>
      </p:sp>
      <p:pic>
        <p:nvPicPr>
          <p:cNvPr id="10" name="Picture 4" descr="Αποτελέσματα εκτέλεσης.&#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136" y="3066772"/>
            <a:ext cx="6369224" cy="324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descr="."/>
          <p:cNvSpPr txBox="1">
            <a:spLocks noChangeArrowheads="1"/>
          </p:cNvSpPr>
          <p:nvPr/>
        </p:nvSpPr>
        <p:spPr bwMode="auto">
          <a:xfrm>
            <a:off x="5638800" y="1973193"/>
            <a:ext cx="18288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l-GR" altLang="el-GR" b="1" dirty="0">
                <a:latin typeface="+mn-lt"/>
                <a:cs typeface="Times New Roman" pitchFamily="18" charset="0"/>
              </a:rPr>
              <a:t>Αποτελέσματα εκτέλεσης</a:t>
            </a:r>
            <a:endParaRPr lang="en-US" altLang="el-GR" b="1" dirty="0">
              <a:latin typeface="+mn-lt"/>
              <a:cs typeface="Times New Roman" pitchFamily="18" charset="0"/>
            </a:endParaRPr>
          </a:p>
        </p:txBody>
      </p:sp>
      <p:sp>
        <p:nvSpPr>
          <p:cNvPr id="12" name="Line 7" descr="."/>
          <p:cNvSpPr>
            <a:spLocks noChangeShapeType="1"/>
          </p:cNvSpPr>
          <p:nvPr/>
        </p:nvSpPr>
        <p:spPr bwMode="auto">
          <a:xfrm flipH="1" flipV="1">
            <a:off x="4876800" y="1544568"/>
            <a:ext cx="762000" cy="7825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Line 8" descr="."/>
          <p:cNvSpPr>
            <a:spLocks noChangeShapeType="1"/>
          </p:cNvSpPr>
          <p:nvPr/>
        </p:nvSpPr>
        <p:spPr bwMode="auto">
          <a:xfrm flipH="1">
            <a:off x="5105400" y="2327136"/>
            <a:ext cx="533400" cy="7604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08112"/>
          </a:xfrm>
        </p:spPr>
        <p:txBody>
          <a:bodyPr>
            <a:noAutofit/>
          </a:bodyPr>
          <a:lstStyle/>
          <a:p>
            <a:r>
              <a:rPr lang="el-GR" altLang="el-GR" u="sng" dirty="0" smtClean="0">
                <a:solidFill>
                  <a:schemeClr val="tx2"/>
                </a:solidFill>
                <a:latin typeface="Courier New" pitchFamily="49" charset="0"/>
              </a:rPr>
              <a:t>….</a:t>
            </a:r>
            <a:r>
              <a:rPr lang="el-GR" altLang="el-GR" u="sng" dirty="0" smtClean="0">
                <a:solidFill>
                  <a:schemeClr val="tx2"/>
                </a:solidFill>
              </a:rPr>
              <a:t>(1 από 4)</a:t>
            </a:r>
            <a:endParaRPr lang="en-US" altLang="el-GR" u="sng" dirty="0">
              <a:solidFill>
                <a:schemeClr val="tx2"/>
              </a:solidFill>
              <a:latin typeface="+mn-lt"/>
            </a:endParaRPr>
          </a:p>
        </p:txBody>
      </p:sp>
      <p:sp>
        <p:nvSpPr>
          <p:cNvPr id="2" name="Ορθογώνιο 1" descr="// String Methods τελεία cs,&#10;// Using the indexer, property Length and method Copy To,&#10;// of class String.&#10;    &#10;using System,&#10;using System τελεία Windows τελεία Forms,&#10;    &#10;// creates string objects and displays results of using,&#10;// indexer and methods Length and Copy To,&#10;class String Methods,&#10;άγκιστρο,&#10;// The main entry point for the application.&#10;[STA Thread],&#10;static void Main, string[] args,&#10;άγκιστρο,&#10;string string1, output,(σχόλιο: String declarations).&#10;char[] character Array,&#10;   &#10;"/>
          <p:cNvSpPr/>
          <p:nvPr>
            <p:custDataLst>
              <p:tags r:id="rId3"/>
            </p:custDataLst>
          </p:nvPr>
        </p:nvSpPr>
        <p:spPr>
          <a:xfrm>
            <a:off x="467544" y="836712"/>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StringMethods.cs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Using the indexer, property Length and method </a:t>
            </a:r>
            <a:r>
              <a:rPr lang="en-US" altLang="el-GR" sz="2000" dirty="0" err="1">
                <a:solidFill>
                  <a:schemeClr val="accent5">
                    <a:lumMod val="75000"/>
                  </a:schemeClr>
                </a:solidFill>
                <a:cs typeface="Courier New" pitchFamily="49" charset="0"/>
              </a:rPr>
              <a:t>CopyTo</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r>
              <a:rPr lang="en-US" altLang="el-GR" sz="2000" dirty="0">
                <a:solidFill>
                  <a:schemeClr val="accent5">
                    <a:lumMod val="75000"/>
                  </a:schemeClr>
                </a:solidFill>
                <a:cs typeface="Courier New" pitchFamily="49" charset="0"/>
              </a:rPr>
              <a:t>// of class String.</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chemeClr val="accent5">
                    <a:lumMod val="75000"/>
                  </a:schemeClr>
                </a:solidFill>
                <a:cs typeface="Courier New" pitchFamily="49" charset="0"/>
              </a:rPr>
              <a:t>// creates string objects and displays results of using</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chemeClr val="accent5">
                    <a:lumMod val="75000"/>
                  </a:schemeClr>
                </a:solidFill>
                <a:cs typeface="Courier New" pitchFamily="49" charset="0"/>
              </a:rPr>
              <a:t>// indexer and methods Length and </a:t>
            </a:r>
            <a:r>
              <a:rPr lang="en-US" altLang="el-GR" sz="2000" dirty="0" err="1">
                <a:solidFill>
                  <a:schemeClr val="accent5">
                    <a:lumMod val="75000"/>
                  </a:schemeClr>
                </a:solidFill>
                <a:cs typeface="Courier New" pitchFamily="49" charset="0"/>
              </a:rPr>
              <a:t>CopyTo</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StringMethods</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string1, output;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char</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characterArray</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endParaRPr lang="en-US" altLang="el-GR" sz="2000" dirty="0">
              <a:solidFill>
                <a:srgbClr val="000000"/>
              </a:solidFill>
              <a:cs typeface="Times New Roman" pitchFamily="18" charset="0"/>
            </a:endParaRPr>
          </a:p>
        </p:txBody>
      </p:sp>
      <p:sp>
        <p:nvSpPr>
          <p:cNvPr id="8" name="Text Box 5" descr="."/>
          <p:cNvSpPr txBox="1">
            <a:spLocks noChangeArrowheads="1"/>
          </p:cNvSpPr>
          <p:nvPr>
            <p:custDataLst>
              <p:tags r:id="rId4"/>
            </p:custDataLst>
          </p:nvPr>
        </p:nvSpPr>
        <p:spPr bwMode="auto">
          <a:xfrm>
            <a:off x="6012160" y="4653136"/>
            <a:ext cx="1799968"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b="1" dirty="0">
                <a:latin typeface="+mn-lt"/>
                <a:cs typeface="Times New Roman" pitchFamily="18" charset="0"/>
              </a:rPr>
              <a:t>String</a:t>
            </a:r>
            <a:r>
              <a:rPr lang="en-US" altLang="el-GR" dirty="0">
                <a:latin typeface="+mn-lt"/>
                <a:cs typeface="Times New Roman" pitchFamily="18" charset="0"/>
              </a:rPr>
              <a:t> declarations</a:t>
            </a:r>
          </a:p>
        </p:txBody>
      </p:sp>
      <p:sp>
        <p:nvSpPr>
          <p:cNvPr id="9" name="Line 6" descr="."/>
          <p:cNvSpPr>
            <a:spLocks noChangeShapeType="1"/>
          </p:cNvSpPr>
          <p:nvPr/>
        </p:nvSpPr>
        <p:spPr bwMode="auto">
          <a:xfrm flipH="1">
            <a:off x="3563888" y="5007077"/>
            <a:ext cx="2448272" cy="654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50606"/>
            <a:ext cx="8229600" cy="1103342"/>
          </a:xfrm>
        </p:spPr>
        <p:txBody>
          <a:bodyPr>
            <a:noAutofit/>
          </a:bodyPr>
          <a:lstStyle/>
          <a:p>
            <a:r>
              <a:rPr lang="el-GR" altLang="el-GR" sz="4000" u="sng" dirty="0" smtClean="0">
                <a:solidFill>
                  <a:schemeClr val="tx2"/>
                </a:solidFill>
                <a:latin typeface="Courier New" pitchFamily="49" charset="0"/>
              </a:rPr>
              <a:t>…..</a:t>
            </a:r>
            <a:r>
              <a:rPr lang="el-GR" altLang="el-GR" sz="4000" u="sng" dirty="0" smtClean="0">
                <a:solidFill>
                  <a:schemeClr val="tx2"/>
                </a:solidFill>
              </a:rPr>
              <a:t>(2 </a:t>
            </a:r>
            <a:r>
              <a:rPr lang="el-GR" altLang="el-GR" sz="4000" u="sng" dirty="0">
                <a:solidFill>
                  <a:schemeClr val="tx2"/>
                </a:solidFill>
              </a:rPr>
              <a:t>από 4</a:t>
            </a:r>
            <a:r>
              <a:rPr lang="el-GR" altLang="el-GR" sz="4000" u="sng" dirty="0" smtClean="0">
                <a:solidFill>
                  <a:schemeClr val="tx2"/>
                </a:solidFill>
              </a:rPr>
              <a:t>)</a:t>
            </a:r>
            <a:endParaRPr lang="en-US" altLang="el-GR" sz="4000" u="sng" dirty="0">
              <a:solidFill>
                <a:schemeClr val="tx2"/>
              </a:solidFill>
              <a:latin typeface="+mn-lt"/>
            </a:endParaRPr>
          </a:p>
        </p:txBody>
      </p:sp>
      <p:sp>
        <p:nvSpPr>
          <p:cNvPr id="2" name="Ορθογώνιο 1" descr="string 1 ίσο με hello there, (σχόλιο: String1 to store string literal “hello there”).&#10;character Array ίσο με new char[ 5 ],&#10;   &#10;// output string,&#10;output ίσο με&#10;string 1άνω κάτω τελεία, &quot;&quot; σύν string1 σύν &quot; \ &quot;&quot;,&#10;   &#10;// test Length property,&#10;output += \ n Length of string1 άνω κάτω τελεία σύν string 1 τελεία Length,&#10;   &#10;// loop through character in string 1 and display,&#10;// reversed,&#10;output += \ n The string reversed is άνω κάτω τελεία,&#10;   &#10;for  int i ίσο με string 1 τελεία Length μείον 1, i μεγαλύτερο ή ίσο του 0, i πλήν πλήν, (σχόλιο: Append to output of string1 in reverse order).&#10;output += string1[ i ],&#10;"/>
          <p:cNvSpPr/>
          <p:nvPr>
            <p:custDataLst>
              <p:tags r:id="rId3"/>
            </p:custDataLst>
          </p:nvPr>
        </p:nvSpPr>
        <p:spPr>
          <a:xfrm>
            <a:off x="467544" y="1003950"/>
            <a:ext cx="8219256" cy="5293757"/>
          </a:xfrm>
          <a:prstGeom prst="rect">
            <a:avLst/>
          </a:prstGeom>
        </p:spPr>
        <p:txBody>
          <a:bodyPr wrap="square">
            <a:spAutoFit/>
          </a:bodyPr>
          <a:lstStyle/>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string1 = </a:t>
            </a:r>
            <a:r>
              <a:rPr lang="en-US" altLang="el-GR" sz="2000" dirty="0">
                <a:solidFill>
                  <a:srgbClr val="4DA6FF"/>
                </a:solidFill>
                <a:cs typeface="Courier New" pitchFamily="49" charset="0"/>
              </a:rPr>
              <a:t>"hello there"</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characterArray</a:t>
            </a:r>
            <a:r>
              <a:rPr lang="en-US" altLang="el-GR" sz="2000" dirty="0">
                <a:solidFill>
                  <a:srgbClr val="000000"/>
                </a:solidFill>
                <a:cs typeface="Courier New" pitchFamily="49" charset="0"/>
              </a:rPr>
              <a:t>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char</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string</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output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"string1: \""</a:t>
            </a:r>
            <a:r>
              <a:rPr lang="en-US" altLang="el-GR" sz="2000" dirty="0">
                <a:solidFill>
                  <a:srgbClr val="000000"/>
                </a:solidFill>
                <a:cs typeface="Courier New" pitchFamily="49" charset="0"/>
              </a:rPr>
              <a:t> + string1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Length property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nLength</a:t>
            </a:r>
            <a:r>
              <a:rPr lang="en-US" altLang="el-GR" sz="2000" dirty="0">
                <a:solidFill>
                  <a:srgbClr val="4DA6FF"/>
                </a:solidFill>
                <a:cs typeface="Courier New" pitchFamily="49" charset="0"/>
              </a:rPr>
              <a:t> of string1: "</a:t>
            </a:r>
            <a:r>
              <a:rPr lang="en-US" altLang="el-GR" sz="2000" dirty="0">
                <a:solidFill>
                  <a:srgbClr val="000000"/>
                </a:solidFill>
                <a:cs typeface="Courier New" pitchFamily="49" charset="0"/>
              </a:rPr>
              <a:t> + string1.Length;</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loop through character in string1 and display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reversed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nThe</a:t>
            </a:r>
            <a:r>
              <a:rPr lang="en-US" altLang="el-GR" sz="2000" dirty="0">
                <a:solidFill>
                  <a:srgbClr val="4DA6FF"/>
                </a:solidFill>
                <a:cs typeface="Courier New" pitchFamily="49" charset="0"/>
              </a:rPr>
              <a:t> string reversed is: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string1.Length -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&gt;=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34   </a:t>
            </a:r>
            <a:r>
              <a:rPr lang="en-US" altLang="el-GR" sz="2000" dirty="0">
                <a:solidFill>
                  <a:srgbClr val="000000"/>
                </a:solidFill>
                <a:cs typeface="Courier New" pitchFamily="49" charset="0"/>
              </a:rPr>
              <a:t>         output += string1[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35   </a:t>
            </a:r>
            <a:endParaRPr lang="en-US" altLang="el-GR" sz="2000" dirty="0"/>
          </a:p>
        </p:txBody>
      </p:sp>
      <p:sp>
        <p:nvSpPr>
          <p:cNvPr id="9" name="Text Box 8" descr="."/>
          <p:cNvSpPr txBox="1">
            <a:spLocks noChangeArrowheads="1"/>
          </p:cNvSpPr>
          <p:nvPr>
            <p:custDataLst>
              <p:tags r:id="rId4"/>
            </p:custDataLst>
          </p:nvPr>
        </p:nvSpPr>
        <p:spPr bwMode="auto">
          <a:xfrm>
            <a:off x="5940152" y="1340768"/>
            <a:ext cx="22098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b="1" dirty="0">
                <a:latin typeface="+mn-lt"/>
                <a:cs typeface="Times New Roman" pitchFamily="18" charset="0"/>
              </a:rPr>
              <a:t>String1</a:t>
            </a:r>
            <a:r>
              <a:rPr lang="en-US" altLang="el-GR" dirty="0">
                <a:latin typeface="+mn-lt"/>
                <a:cs typeface="Times New Roman" pitchFamily="18" charset="0"/>
              </a:rPr>
              <a:t> to store </a:t>
            </a:r>
            <a:r>
              <a:rPr lang="en-US" altLang="el-GR" b="1" dirty="0">
                <a:latin typeface="+mn-lt"/>
                <a:cs typeface="Times New Roman" pitchFamily="18" charset="0"/>
              </a:rPr>
              <a:t>string</a:t>
            </a:r>
            <a:r>
              <a:rPr lang="en-US" altLang="el-GR" dirty="0">
                <a:latin typeface="+mn-lt"/>
                <a:cs typeface="Times New Roman" pitchFamily="18" charset="0"/>
              </a:rPr>
              <a:t> literal “hello there”</a:t>
            </a:r>
          </a:p>
        </p:txBody>
      </p:sp>
      <p:sp>
        <p:nvSpPr>
          <p:cNvPr id="10" name="Line 9" descr="."/>
          <p:cNvSpPr>
            <a:spLocks noChangeShapeType="1"/>
          </p:cNvSpPr>
          <p:nvPr/>
        </p:nvSpPr>
        <p:spPr bwMode="auto">
          <a:xfrm flipH="1" flipV="1">
            <a:off x="3707904" y="1340768"/>
            <a:ext cx="2232248" cy="5078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11" descr="."/>
          <p:cNvSpPr txBox="1">
            <a:spLocks noChangeArrowheads="1"/>
          </p:cNvSpPr>
          <p:nvPr>
            <p:custDataLst>
              <p:tags r:id="rId5"/>
            </p:custDataLst>
          </p:nvPr>
        </p:nvSpPr>
        <p:spPr bwMode="auto">
          <a:xfrm>
            <a:off x="6330281" y="4149080"/>
            <a:ext cx="22098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Append to output of </a:t>
            </a:r>
            <a:r>
              <a:rPr lang="en-US" altLang="el-GR" b="1" dirty="0">
                <a:latin typeface="+mn-lt"/>
                <a:cs typeface="Times New Roman" pitchFamily="18" charset="0"/>
              </a:rPr>
              <a:t>string1</a:t>
            </a:r>
            <a:r>
              <a:rPr lang="en-US" altLang="el-GR" dirty="0">
                <a:latin typeface="+mn-lt"/>
                <a:cs typeface="Times New Roman" pitchFamily="18" charset="0"/>
              </a:rPr>
              <a:t> in reverse order</a:t>
            </a:r>
          </a:p>
        </p:txBody>
      </p:sp>
      <p:sp>
        <p:nvSpPr>
          <p:cNvPr id="12" name="Line 12" descr="."/>
          <p:cNvSpPr>
            <a:spLocks noChangeShapeType="1"/>
          </p:cNvSpPr>
          <p:nvPr/>
        </p:nvSpPr>
        <p:spPr bwMode="auto">
          <a:xfrm flipH="1">
            <a:off x="4824028" y="4656911"/>
            <a:ext cx="1506252" cy="6442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latin typeface="Courier New" pitchFamily="49" charset="0"/>
              </a:rPr>
              <a:t>….</a:t>
            </a:r>
            <a:r>
              <a:rPr lang="el-GR" altLang="el-GR" sz="4000" u="sng" dirty="0" smtClean="0">
                <a:solidFill>
                  <a:schemeClr val="tx2"/>
                </a:solidFill>
              </a:rPr>
              <a:t>(3 </a:t>
            </a:r>
            <a:r>
              <a:rPr lang="el-GR" altLang="el-GR" sz="4000" u="sng" dirty="0">
                <a:solidFill>
                  <a:schemeClr val="tx2"/>
                </a:solidFill>
              </a:rPr>
              <a:t>από </a:t>
            </a:r>
            <a:r>
              <a:rPr lang="el-GR" altLang="el-GR" sz="4000" u="sng" dirty="0" smtClean="0">
                <a:solidFill>
                  <a:schemeClr val="tx2"/>
                </a:solidFill>
              </a:rPr>
              <a:t>4)</a:t>
            </a:r>
            <a:endParaRPr lang="en-US" altLang="el-GR" sz="4000" u="sng" dirty="0">
              <a:solidFill>
                <a:schemeClr val="tx2"/>
              </a:solidFill>
              <a:latin typeface="+mn-lt"/>
            </a:endParaRPr>
          </a:p>
        </p:txBody>
      </p:sp>
      <p:sp>
        <p:nvSpPr>
          <p:cNvPr id="2" name="Ορθογώνιο 1" descr="// copy characters from string1 into character Array,&#10;string 1 τελεία Copy To (σχόλιο: Method Copyto called by string1), 0 (σχόλιο: Index to begin copying ), character Array(σχόλιο: character array to copy to), 0 (σχόλιο: Index of location to put into character array), 5) σχόλιο:Number of characters to copy from string),&#10;output += \ n The character array is άνω κάτω τελεία,&#10;   &#10;for int i ίσο με 0, i μικρότερο του character Array τελεία Length, i++,&#10;output += character Array[ i ],&#10;   &#10;Message Box τελεία Show, output, Demonstrating the string, σύν,&#10;Indexer, Length Property and Copy To method,&#10;Message Box Buttons τελεία OK, Message Box Icon τελεία Information,&#10;   &#10;άγκιστρο, // end method Main,&#10;   &#10;άγκιστρο, // end class String Methods.&#10;"/>
          <p:cNvSpPr/>
          <p:nvPr>
            <p:custDataLst>
              <p:tags r:id="rId3"/>
            </p:custDataLst>
          </p:nvPr>
        </p:nvSpPr>
        <p:spPr>
          <a:xfrm>
            <a:off x="467544" y="1196752"/>
            <a:ext cx="8219256" cy="4401205"/>
          </a:xfrm>
          <a:prstGeom prst="rect">
            <a:avLst/>
          </a:prstGeom>
        </p:spPr>
        <p:txBody>
          <a:bodyPr wrap="square">
            <a:spAutoFit/>
          </a:bodyPr>
          <a:lstStyle/>
          <a:p>
            <a:r>
              <a:rPr lang="en-US" altLang="el-GR" sz="2000" dirty="0">
                <a:solidFill>
                  <a:srgbClr val="5F5F5F"/>
                </a:solidFill>
                <a:cs typeface="Times New Roman" pitchFamily="18" charset="0"/>
              </a:rPr>
              <a:t>36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copy characters from string1 into </a:t>
            </a:r>
            <a:r>
              <a:rPr lang="en-US" altLang="el-GR" sz="2000" dirty="0" err="1">
                <a:solidFill>
                  <a:schemeClr val="accent5">
                    <a:lumMod val="75000"/>
                  </a:schemeClr>
                </a:solidFill>
                <a:cs typeface="Courier New" pitchFamily="49" charset="0"/>
              </a:rPr>
              <a:t>characterArray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37   </a:t>
            </a:r>
            <a:r>
              <a:rPr lang="en-US" altLang="el-GR" sz="2000" dirty="0">
                <a:solidFill>
                  <a:srgbClr val="000000"/>
                </a:solidFill>
                <a:cs typeface="Times New Roman" pitchFamily="18" charset="0"/>
              </a:rPr>
              <a:t>      string1.CopyTo(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characterArray</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5</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38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nThe</a:t>
            </a:r>
            <a:r>
              <a:rPr lang="en-US" altLang="el-GR" sz="2000" dirty="0">
                <a:solidFill>
                  <a:srgbClr val="4DA6FF"/>
                </a:solidFill>
                <a:cs typeface="Courier New" pitchFamily="49" charset="0"/>
              </a:rPr>
              <a:t> character array is: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39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a:t>
            </a:r>
            <a:r>
              <a:rPr lang="en-US" altLang="el-GR" sz="2000" dirty="0" err="1">
                <a:solidFill>
                  <a:srgbClr val="000000"/>
                </a:solidFill>
                <a:cs typeface="Times New Roman" pitchFamily="18" charset="0"/>
              </a:rPr>
              <a:t>characterArray.Length</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41   </a:t>
            </a:r>
            <a:r>
              <a:rPr lang="en-US" altLang="el-GR" sz="2000" dirty="0">
                <a:solidFill>
                  <a:srgbClr val="000000"/>
                </a:solidFill>
                <a:cs typeface="Times New Roman" pitchFamily="18" charset="0"/>
              </a:rPr>
              <a:t>         output += </a:t>
            </a:r>
            <a:r>
              <a:rPr lang="en-US" altLang="el-GR" sz="2000" dirty="0" err="1">
                <a:solidFill>
                  <a:srgbClr val="000000"/>
                </a:solidFill>
                <a:cs typeface="Times New Roman" pitchFamily="18" charset="0"/>
              </a:rPr>
              <a:t>characterArray</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r>
              <a:rPr lang="en-US" altLang="el-GR" sz="2000" dirty="0">
                <a:solidFill>
                  <a:srgbClr val="4DA6FF"/>
                </a:solidFill>
                <a:cs typeface="Courier New" pitchFamily="49" charset="0"/>
              </a:rPr>
              <a:t>"Demonstrating the string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44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"Indexer, Length Property and </a:t>
            </a:r>
            <a:r>
              <a:rPr lang="en-US" altLang="el-GR" sz="2000" dirty="0" err="1">
                <a:solidFill>
                  <a:srgbClr val="4DA6FF"/>
                </a:solidFill>
                <a:cs typeface="Courier New" pitchFamily="49" charset="0"/>
              </a:rPr>
              <a:t>CopyTo</a:t>
            </a:r>
            <a:r>
              <a:rPr lang="en-US" altLang="el-GR" sz="2000" dirty="0">
                <a:solidFill>
                  <a:srgbClr val="4DA6FF"/>
                </a:solidFill>
                <a:cs typeface="Courier New" pitchFamily="49" charset="0"/>
              </a:rPr>
              <a:t> method"</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45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47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49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StringMethods</a:t>
            </a:r>
            <a:endParaRPr lang="en-US" altLang="el-GR" sz="2000" dirty="0">
              <a:solidFill>
                <a:schemeClr val="accent5">
                  <a:lumMod val="75000"/>
                </a:schemeClr>
              </a:solidFill>
              <a:cs typeface="Courier New" pitchFamily="49" charset="0"/>
            </a:endParaRPr>
          </a:p>
        </p:txBody>
      </p:sp>
      <p:sp>
        <p:nvSpPr>
          <p:cNvPr id="10" name="Text Box 22" descr="."/>
          <p:cNvSpPr txBox="1">
            <a:spLocks noChangeArrowheads="1"/>
          </p:cNvSpPr>
          <p:nvPr>
            <p:custDataLst>
              <p:tags r:id="rId4"/>
            </p:custDataLst>
          </p:nvPr>
        </p:nvSpPr>
        <p:spPr bwMode="auto">
          <a:xfrm>
            <a:off x="1024136" y="5601434"/>
            <a:ext cx="29718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a:t>
            </a:r>
            <a:r>
              <a:rPr lang="en-US" altLang="el-GR" b="1" dirty="0">
                <a:latin typeface="+mn-lt"/>
                <a:cs typeface="Times New Roman" pitchFamily="18" charset="0"/>
              </a:rPr>
              <a:t> </a:t>
            </a:r>
            <a:r>
              <a:rPr lang="en-US" altLang="el-GR" b="1" dirty="0" err="1">
                <a:latin typeface="+mn-lt"/>
                <a:cs typeface="Times New Roman" pitchFamily="18" charset="0"/>
              </a:rPr>
              <a:t>Copyto</a:t>
            </a:r>
            <a:r>
              <a:rPr lang="en-US" altLang="el-GR" b="1" dirty="0">
                <a:latin typeface="+mn-lt"/>
                <a:cs typeface="Times New Roman" pitchFamily="18" charset="0"/>
              </a:rPr>
              <a:t> </a:t>
            </a:r>
            <a:r>
              <a:rPr lang="en-US" altLang="el-GR" dirty="0">
                <a:latin typeface="+mn-lt"/>
                <a:cs typeface="Times New Roman" pitchFamily="18" charset="0"/>
              </a:rPr>
              <a:t>called by</a:t>
            </a:r>
            <a:r>
              <a:rPr lang="en-US" altLang="el-GR" b="1" dirty="0">
                <a:latin typeface="+mn-lt"/>
                <a:cs typeface="Times New Roman" pitchFamily="18" charset="0"/>
              </a:rPr>
              <a:t> string1</a:t>
            </a:r>
          </a:p>
        </p:txBody>
      </p:sp>
      <p:sp>
        <p:nvSpPr>
          <p:cNvPr id="12" name="Line 23" descr="."/>
          <p:cNvSpPr>
            <a:spLocks noChangeShapeType="1"/>
          </p:cNvSpPr>
          <p:nvPr/>
        </p:nvSpPr>
        <p:spPr bwMode="auto">
          <a:xfrm flipV="1">
            <a:off x="1670249" y="1828800"/>
            <a:ext cx="120451" cy="37726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7" descr="."/>
          <p:cNvSpPr txBox="1">
            <a:spLocks noChangeArrowheads="1"/>
          </p:cNvSpPr>
          <p:nvPr>
            <p:custDataLst>
              <p:tags r:id="rId5"/>
            </p:custDataLst>
          </p:nvPr>
        </p:nvSpPr>
        <p:spPr bwMode="auto">
          <a:xfrm>
            <a:off x="4068292" y="4725144"/>
            <a:ext cx="21336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Index to begin copying</a:t>
            </a:r>
            <a:r>
              <a:rPr lang="en-US" altLang="el-GR" b="1" dirty="0">
                <a:latin typeface="+mn-lt"/>
                <a:cs typeface="Times New Roman" pitchFamily="18" charset="0"/>
              </a:rPr>
              <a:t> </a:t>
            </a:r>
          </a:p>
        </p:txBody>
      </p:sp>
      <p:sp>
        <p:nvSpPr>
          <p:cNvPr id="14" name="Line 8" descr="."/>
          <p:cNvSpPr>
            <a:spLocks noChangeShapeType="1"/>
          </p:cNvSpPr>
          <p:nvPr/>
        </p:nvSpPr>
        <p:spPr bwMode="auto">
          <a:xfrm flipH="1" flipV="1">
            <a:off x="3120356" y="1828800"/>
            <a:ext cx="1811684" cy="2896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5" name="Text Box 10" descr="."/>
          <p:cNvSpPr txBox="1">
            <a:spLocks noChangeArrowheads="1"/>
          </p:cNvSpPr>
          <p:nvPr>
            <p:custDataLst>
              <p:tags r:id="rId6"/>
            </p:custDataLst>
          </p:nvPr>
        </p:nvSpPr>
        <p:spPr bwMode="auto">
          <a:xfrm>
            <a:off x="6515100" y="4925198"/>
            <a:ext cx="1594520" cy="1015663"/>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character array to copy to</a:t>
            </a:r>
            <a:endParaRPr lang="en-US" altLang="el-GR" b="1" dirty="0">
              <a:latin typeface="+mn-lt"/>
              <a:cs typeface="Times New Roman" pitchFamily="18" charset="0"/>
            </a:endParaRPr>
          </a:p>
        </p:txBody>
      </p:sp>
      <p:sp>
        <p:nvSpPr>
          <p:cNvPr id="16" name="Line 11" descr="."/>
          <p:cNvSpPr>
            <a:spLocks noChangeShapeType="1"/>
          </p:cNvSpPr>
          <p:nvPr/>
        </p:nvSpPr>
        <p:spPr bwMode="auto">
          <a:xfrm flipH="1" flipV="1">
            <a:off x="4026198" y="1828800"/>
            <a:ext cx="3138090" cy="3096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7" name="Text Box 13" descr="."/>
          <p:cNvSpPr txBox="1">
            <a:spLocks noChangeArrowheads="1"/>
          </p:cNvSpPr>
          <p:nvPr>
            <p:custDataLst>
              <p:tags r:id="rId7"/>
            </p:custDataLst>
          </p:nvPr>
        </p:nvSpPr>
        <p:spPr bwMode="auto">
          <a:xfrm>
            <a:off x="7437300" y="2714144"/>
            <a:ext cx="1023132" cy="1938992"/>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Index of location to put into character array</a:t>
            </a:r>
          </a:p>
        </p:txBody>
      </p:sp>
      <p:sp>
        <p:nvSpPr>
          <p:cNvPr id="18" name="Line 14" descr="."/>
          <p:cNvSpPr>
            <a:spLocks noChangeShapeType="1"/>
          </p:cNvSpPr>
          <p:nvPr/>
        </p:nvSpPr>
        <p:spPr bwMode="auto">
          <a:xfrm flipH="1" flipV="1">
            <a:off x="4932040" y="1828800"/>
            <a:ext cx="2505260"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9" name="Text Box 16" descr="."/>
          <p:cNvSpPr txBox="1">
            <a:spLocks noChangeArrowheads="1"/>
          </p:cNvSpPr>
          <p:nvPr>
            <p:custDataLst>
              <p:tags r:id="rId8"/>
            </p:custDataLst>
          </p:nvPr>
        </p:nvSpPr>
        <p:spPr bwMode="auto">
          <a:xfrm>
            <a:off x="6705600" y="1196752"/>
            <a:ext cx="19812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Number of characters to copy from</a:t>
            </a:r>
            <a:r>
              <a:rPr lang="en-US" altLang="el-GR" b="1" dirty="0">
                <a:latin typeface="+mn-lt"/>
                <a:cs typeface="Times New Roman" pitchFamily="18" charset="0"/>
              </a:rPr>
              <a:t> string</a:t>
            </a:r>
          </a:p>
        </p:txBody>
      </p:sp>
      <p:sp>
        <p:nvSpPr>
          <p:cNvPr id="20" name="Line 17" descr="."/>
          <p:cNvSpPr>
            <a:spLocks noChangeShapeType="1"/>
          </p:cNvSpPr>
          <p:nvPr/>
        </p:nvSpPr>
        <p:spPr bwMode="auto">
          <a:xfrm flipH="1">
            <a:off x="5292080" y="1704582"/>
            <a:ext cx="14135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Courier New" pitchFamily="49" charset="0"/>
              </a:rPr>
              <a:t>….</a:t>
            </a:r>
            <a:r>
              <a:rPr lang="el-GR" altLang="el-GR" sz="4000" u="sng" dirty="0" smtClean="0">
                <a:solidFill>
                  <a:schemeClr val="tx2"/>
                </a:solidFill>
              </a:rPr>
              <a:t>(4 </a:t>
            </a:r>
            <a:r>
              <a:rPr lang="el-GR" altLang="el-GR" sz="4000" u="sng" dirty="0">
                <a:solidFill>
                  <a:schemeClr val="tx2"/>
                </a:solidFill>
              </a:rPr>
              <a:t>από 4</a:t>
            </a:r>
            <a:r>
              <a:rPr lang="el-GR" altLang="el-GR" sz="4000" u="sng" dirty="0" smtClean="0">
                <a:solidFill>
                  <a:schemeClr val="tx2"/>
                </a:solidFill>
              </a:rPr>
              <a:t>)</a:t>
            </a:r>
            <a:endParaRPr lang="en-US" altLang="el-GR" sz="4000" u="sng" dirty="0">
              <a:solidFill>
                <a:schemeClr val="tx2"/>
              </a:solidFill>
              <a:latin typeface="+mn-lt"/>
            </a:endParaRPr>
          </a:p>
        </p:txBody>
      </p:sp>
      <p:pic>
        <p:nvPicPr>
          <p:cNvPr id="6" name="Picture 4"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80" y="1988840"/>
            <a:ext cx="7927552" cy="246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custDataLst>
              <p:tags r:id="rId3"/>
            </p:custDataLst>
          </p:nvPr>
        </p:nvSpPr>
        <p:spPr>
          <a:xfrm>
            <a:off x="6251173" y="2420888"/>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936104"/>
          </a:xfrm>
        </p:spPr>
        <p:txBody>
          <a:bodyPr>
            <a:noAutofit/>
          </a:bodyPr>
          <a:lstStyle/>
          <a:p>
            <a:pPr marL="342900" indent="-342900">
              <a:spcBef>
                <a:spcPct val="20000"/>
              </a:spcBef>
              <a:defRPr/>
            </a:pPr>
            <a:r>
              <a:rPr lang="el-GR" altLang="el-GR" u="sng" dirty="0" smtClean="0">
                <a:solidFill>
                  <a:schemeClr val="tx2"/>
                </a:solidFill>
                <a:latin typeface="+mn-lt"/>
              </a:rPr>
              <a:t>…..(1 από </a:t>
            </a:r>
            <a:r>
              <a:rPr lang="el-GR" altLang="el-GR" u="sng" dirty="0">
                <a:solidFill>
                  <a:schemeClr val="tx2"/>
                </a:solidFill>
                <a:latin typeface="+mn-lt"/>
              </a:rPr>
              <a:t>3</a:t>
            </a:r>
            <a:r>
              <a:rPr lang="el-GR" altLang="el-GR" u="sng" dirty="0" smtClean="0">
                <a:solidFill>
                  <a:schemeClr val="tx2"/>
                </a:solidFill>
                <a:latin typeface="+mn-lt"/>
              </a:rPr>
              <a:t>)</a:t>
            </a:r>
            <a:endParaRPr lang="el-GR" u="sng" dirty="0">
              <a:solidFill>
                <a:schemeClr val="tx2"/>
              </a:solidFill>
              <a:latin typeface="+mn-lt"/>
            </a:endParaRPr>
          </a:p>
        </p:txBody>
      </p:sp>
      <p:sp>
        <p:nvSpPr>
          <p:cNvPr id="2" name="Ορθογώνιο 1" descr="// Sub String τελεία cs,&#10;// Demonstrating the String Substring method.&#10;    &#10;using System,&#10;using System τελεία Windows τελεία Forms,&#10;    &#10;// creating substrings,&#10;class SubString,&#10;άγκιστρο,&#10;// The main entry point for the application.&#10;[STA Thread],&#10;static void Main, string[] args,&#10;άγκιστρο,&#10;string letters ίσο με a, b, c, d, e, f, g, h, i, j, k, l, m, a, b, c, d, e, f, g, h, i, j, k, l, m, &#10;string output ίσο με &quot;&quot;,&#10;   &#10;// invoke Substring method and pass it one parameter,&#10;output += Substring from index 20 to end is \&quot;&quot;, σύν,&#10;"/>
          <p:cNvSpPr/>
          <p:nvPr>
            <p:custDataLst>
              <p:tags r:id="rId3"/>
            </p:custDataLst>
          </p:nvPr>
        </p:nvSpPr>
        <p:spPr>
          <a:xfrm>
            <a:off x="467544" y="836712"/>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SubString.cs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Demonstrating the String Substring method.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chemeClr val="accent5">
                    <a:lumMod val="75000"/>
                  </a:schemeClr>
                </a:solidFill>
                <a:cs typeface="Courier New" pitchFamily="49" charset="0"/>
              </a:rPr>
              <a:t>// creating substrings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SubString</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letters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abcdefghijklmabcdefghijklm</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invoke Substring method and pass it one parameter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"Substring from index 20 to end is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80120"/>
          </a:xfrm>
        </p:spPr>
        <p:txBody>
          <a:bodyPr>
            <a:noAutofit/>
          </a:bodyPr>
          <a:lstStyle/>
          <a:p>
            <a:r>
              <a:rPr lang="el-GR" altLang="el-GR" u="sng" dirty="0" smtClean="0">
                <a:solidFill>
                  <a:schemeClr val="tx2"/>
                </a:solidFill>
              </a:rPr>
              <a:t>…..(2 </a:t>
            </a:r>
            <a:r>
              <a:rPr lang="el-GR" altLang="el-GR" u="sng" dirty="0">
                <a:solidFill>
                  <a:schemeClr val="tx2"/>
                </a:solidFill>
              </a:rPr>
              <a:t>από </a:t>
            </a:r>
            <a:r>
              <a:rPr lang="el-GR" altLang="el-GR" u="sng" dirty="0" smtClean="0">
                <a:solidFill>
                  <a:schemeClr val="tx2"/>
                </a:solidFill>
              </a:rPr>
              <a:t>3)</a:t>
            </a:r>
            <a:endParaRPr lang="en-US" altLang="el-GR" u="sng" dirty="0">
              <a:solidFill>
                <a:schemeClr val="tx2"/>
              </a:solidFill>
              <a:latin typeface="+mn-lt"/>
            </a:endParaRPr>
          </a:p>
        </p:txBody>
      </p:sp>
      <p:sp>
        <p:nvSpPr>
          <p:cNvPr id="2" name="Ορθογώνιο 1" descr="letters τελεία Substring, 20 σύν \ &quot; \ n,&#10;   &#10;// invoke Substring method and pass it two parameters,&#10;output += Substring from index 0 to 6 is &quot;&quot;, σύν,&#10;letters τελεία Substring,  0 (σχόλιο: First argument specify the starting index), 6 (σχόλιο: Second argument specify length of the substring to be copied), σύν, &#10;   &#10;Message Box τελεία Show, output, &#10;Demonstrating String method Substring,&#10;Message Box Buttons τελεία OK, Message Box Icon τελεία Information,&#10;   &#10;άγκιστρο, // end method Main,&#10;   &#10;άγκιστρο, // end class SubString.&#10;"/>
          <p:cNvSpPr/>
          <p:nvPr>
            <p:custDataLst>
              <p:tags r:id="rId3"/>
            </p:custDataLst>
          </p:nvPr>
        </p:nvSpPr>
        <p:spPr>
          <a:xfrm>
            <a:off x="467544" y="1310565"/>
            <a:ext cx="8219256" cy="4062651"/>
          </a:xfrm>
          <a:prstGeom prst="rect">
            <a:avLst/>
          </a:prstGeom>
        </p:spPr>
        <p:txBody>
          <a:bodyPr wrap="square">
            <a:spAutoFit/>
          </a:bodyPr>
          <a:lstStyle/>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letters.Substring</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20</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invoke Substring method and pass it two parameters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"Substring from index 0 to 6 is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letters.Substring</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MessageBox.Show</a:t>
            </a:r>
            <a:r>
              <a:rPr lang="en-US" altLang="el-GR" sz="2000" dirty="0">
                <a:solidFill>
                  <a:srgbClr val="000000"/>
                </a:solidFill>
                <a:cs typeface="Courier New" pitchFamily="49" charset="0"/>
              </a:rPr>
              <a:t>( output,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"Demonstrating String method Substring"</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SubString</a:t>
            </a:r>
            <a:endParaRPr lang="en-US" altLang="el-GR" sz="2000" dirty="0">
              <a:solidFill>
                <a:schemeClr val="accent5">
                  <a:lumMod val="75000"/>
                </a:schemeClr>
              </a:solidFill>
              <a:cs typeface="Times New Roman" pitchFamily="18" charset="0"/>
            </a:endParaRPr>
          </a:p>
        </p:txBody>
      </p:sp>
      <p:sp>
        <p:nvSpPr>
          <p:cNvPr id="12" name="Text Box 21" descr="."/>
          <p:cNvSpPr txBox="1">
            <a:spLocks noChangeArrowheads="1"/>
          </p:cNvSpPr>
          <p:nvPr>
            <p:custDataLst>
              <p:tags r:id="rId4"/>
            </p:custDataLst>
          </p:nvPr>
        </p:nvSpPr>
        <p:spPr bwMode="auto">
          <a:xfrm>
            <a:off x="4067944" y="4865384"/>
            <a:ext cx="20574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First argument specify the starting index</a:t>
            </a:r>
          </a:p>
        </p:txBody>
      </p:sp>
      <p:sp>
        <p:nvSpPr>
          <p:cNvPr id="13" name="Line 22" descr="."/>
          <p:cNvSpPr>
            <a:spLocks noChangeShapeType="1"/>
          </p:cNvSpPr>
          <p:nvPr/>
        </p:nvSpPr>
        <p:spPr bwMode="auto">
          <a:xfrm flipH="1" flipV="1">
            <a:off x="3491880" y="2852936"/>
            <a:ext cx="1604764" cy="2012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24" descr="."/>
          <p:cNvSpPr txBox="1">
            <a:spLocks noChangeArrowheads="1"/>
          </p:cNvSpPr>
          <p:nvPr>
            <p:custDataLst>
              <p:tags r:id="rId5"/>
            </p:custDataLst>
          </p:nvPr>
        </p:nvSpPr>
        <p:spPr bwMode="auto">
          <a:xfrm>
            <a:off x="6125344" y="2564904"/>
            <a:ext cx="25146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Second argument specify length of the substring to be copied</a:t>
            </a:r>
          </a:p>
        </p:txBody>
      </p:sp>
      <p:sp>
        <p:nvSpPr>
          <p:cNvPr id="15" name="Line 25" descr="."/>
          <p:cNvSpPr>
            <a:spLocks noChangeShapeType="1"/>
          </p:cNvSpPr>
          <p:nvPr/>
        </p:nvSpPr>
        <p:spPr bwMode="auto">
          <a:xfrm flipH="1" flipV="1">
            <a:off x="3779912" y="2852936"/>
            <a:ext cx="2345432" cy="2197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8508"/>
            <a:ext cx="8229600" cy="989236"/>
          </a:xfrm>
        </p:spPr>
        <p:txBody>
          <a:bodyPr>
            <a:noAutofit/>
          </a:bodyPr>
          <a:lstStyle/>
          <a:p>
            <a:r>
              <a:rPr lang="el-GR" altLang="el-GR" u="sng" dirty="0" smtClean="0">
                <a:solidFill>
                  <a:schemeClr val="tx2"/>
                </a:solidFill>
              </a:rPr>
              <a:t>…..(3 </a:t>
            </a:r>
            <a:r>
              <a:rPr lang="el-GR" altLang="el-GR" u="sng" dirty="0">
                <a:solidFill>
                  <a:schemeClr val="tx2"/>
                </a:solidFill>
              </a:rPr>
              <a:t>από </a:t>
            </a:r>
            <a:r>
              <a:rPr lang="el-GR" altLang="el-GR" u="sng" dirty="0" smtClean="0">
                <a:solidFill>
                  <a:schemeClr val="tx2"/>
                </a:solidFill>
              </a:rPr>
              <a:t>3)</a:t>
            </a:r>
            <a:endParaRPr lang="en-US" altLang="el-GR" u="sng" dirty="0">
              <a:solidFill>
                <a:schemeClr val="tx2"/>
              </a:solidFill>
              <a:latin typeface="+mn-lt"/>
            </a:endParaRPr>
          </a:p>
        </p:txBody>
      </p:sp>
      <p:pic>
        <p:nvPicPr>
          <p:cNvPr id="8" name="Picture 3"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132856"/>
            <a:ext cx="65532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custDataLst>
              <p:tags r:id="rId3"/>
            </p:custDataLst>
          </p:nvPr>
        </p:nvSpPr>
        <p:spPr>
          <a:xfrm>
            <a:off x="5603573" y="4558854"/>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80120"/>
          </a:xfrm>
        </p:spPr>
        <p:txBody>
          <a:bodyPr>
            <a:noAutofit/>
          </a:bodyPr>
          <a:lstStyle/>
          <a:p>
            <a:r>
              <a:rPr lang="el-GR" altLang="el-GR" u="sng" dirty="0" smtClean="0">
                <a:solidFill>
                  <a:schemeClr val="tx2"/>
                </a:solidFill>
              </a:rPr>
              <a:t>…..(1 </a:t>
            </a:r>
            <a:r>
              <a:rPr lang="el-GR" altLang="el-GR" u="sng" dirty="0">
                <a:solidFill>
                  <a:schemeClr val="tx2"/>
                </a:solidFill>
              </a:rPr>
              <a:t>από </a:t>
            </a:r>
            <a:r>
              <a:rPr lang="el-GR" altLang="el-GR" u="sng" dirty="0" smtClean="0">
                <a:solidFill>
                  <a:schemeClr val="tx2"/>
                </a:solidFill>
              </a:rPr>
              <a:t>3)</a:t>
            </a:r>
            <a:endParaRPr lang="en-US" altLang="el-GR" u="sng" dirty="0">
              <a:solidFill>
                <a:schemeClr val="tx2"/>
              </a:solidFill>
              <a:latin typeface="+mn-lt"/>
            </a:endParaRPr>
          </a:p>
        </p:txBody>
      </p:sp>
      <p:sp>
        <p:nvSpPr>
          <p:cNvPr id="2" name="Ορθογώνιο 1" descr="// Sub Concatination τελεία cs,&#10;// Demonstrating String class Concat method.&#10;    &#10;using System,&#10;using System τελεία Windows τελεία Forms,&#10;    &#10;// concatenates strings using String method Concat,&#10;class String Concatenation,&#10;άγκιστρο,&#10;// The main entry point for the application.&#10;[STA Thread],&#10;static void Main, string[] args,&#10;άγκιστρο,&#10;string string1 ίσο με Happy,&#10;string string2 ίσο με Birthday,&#10;string output,&#10;   &#10;"/>
          <p:cNvSpPr/>
          <p:nvPr>
            <p:custDataLst>
              <p:tags r:id="rId3"/>
            </p:custDataLst>
          </p:nvPr>
        </p:nvSpPr>
        <p:spPr>
          <a:xfrm>
            <a:off x="467544" y="980728"/>
            <a:ext cx="8219256" cy="5293757"/>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SubConcatination.cs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Demonstrating String class </a:t>
            </a:r>
            <a:r>
              <a:rPr lang="en-US" altLang="el-GR" sz="2000" dirty="0" err="1">
                <a:solidFill>
                  <a:schemeClr val="accent5">
                    <a:lumMod val="75000"/>
                  </a:schemeClr>
                </a:solidFill>
                <a:cs typeface="Courier New" pitchFamily="49" charset="0"/>
              </a:rPr>
              <a:t>Concat</a:t>
            </a:r>
            <a:r>
              <a:rPr lang="en-US" altLang="el-GR" sz="2000" dirty="0">
                <a:solidFill>
                  <a:schemeClr val="accent5">
                    <a:lumMod val="75000"/>
                  </a:schemeClr>
                </a:solidFill>
                <a:cs typeface="Courier New" pitchFamily="49" charset="0"/>
              </a:rPr>
              <a:t> method.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chemeClr val="accent5">
                    <a:lumMod val="75000"/>
                  </a:schemeClr>
                </a:solidFill>
                <a:cs typeface="Courier New" pitchFamily="49" charset="0"/>
              </a:rPr>
              <a:t>// concatenates strings using String method </a:t>
            </a:r>
            <a:r>
              <a:rPr lang="en-US" altLang="el-GR" sz="2000" dirty="0" err="1">
                <a:solidFill>
                  <a:schemeClr val="accent5">
                    <a:lumMod val="75000"/>
                  </a:schemeClr>
                </a:solidFill>
                <a:cs typeface="Courier New" pitchFamily="49" charset="0"/>
              </a:rPr>
              <a:t>Concat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StringConcatenation</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string1 = </a:t>
            </a:r>
            <a:r>
              <a:rPr lang="en-US" altLang="el-GR" sz="2000" dirty="0">
                <a:solidFill>
                  <a:srgbClr val="4DA6FF"/>
                </a:solidFill>
                <a:cs typeface="Courier New" pitchFamily="49" charset="0"/>
              </a:rPr>
              <a:t>"Happy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string2 = </a:t>
            </a:r>
            <a:r>
              <a:rPr lang="en-US" altLang="el-GR" sz="2000" dirty="0">
                <a:solidFill>
                  <a:srgbClr val="4DA6FF"/>
                </a:solidFill>
                <a:cs typeface="Courier New" pitchFamily="49" charset="0"/>
              </a:rPr>
              <a:t>"Birthday"</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84177"/>
          </a:xfrm>
        </p:spPr>
        <p:txBody>
          <a:bodyPr>
            <a:noAutofit/>
          </a:bodyPr>
          <a:lstStyle/>
          <a:p>
            <a:r>
              <a:rPr lang="el-GR" altLang="el-GR" u="sng" dirty="0" smtClean="0">
                <a:solidFill>
                  <a:schemeClr val="tx2"/>
                </a:solidFill>
              </a:rPr>
              <a:t>…..(2 </a:t>
            </a:r>
            <a:r>
              <a:rPr lang="el-GR" altLang="el-GR" u="sng" dirty="0">
                <a:solidFill>
                  <a:schemeClr val="tx2"/>
                </a:solidFill>
              </a:rPr>
              <a:t>από </a:t>
            </a:r>
            <a:r>
              <a:rPr lang="el-GR" altLang="el-GR" u="sng" dirty="0" smtClean="0">
                <a:solidFill>
                  <a:schemeClr val="tx2"/>
                </a:solidFill>
              </a:rPr>
              <a:t>3)</a:t>
            </a:r>
            <a:endParaRPr lang="en-US" altLang="el-GR" u="sng" dirty="0">
              <a:solidFill>
                <a:schemeClr val="tx2"/>
              </a:solidFill>
              <a:latin typeface="+mn-lt"/>
            </a:endParaRPr>
          </a:p>
        </p:txBody>
      </p:sp>
      <p:sp>
        <p:nvSpPr>
          <p:cNvPr id="2" name="Ορθογώνιο 1" descr="output ίσο με string1 ίσο &quot; &quot; σύν string1 σύν &quot; \ &quot; \ n&quot;, σύν,&#10;string2 ίσο &quot; &quot; σύν string2 σύν &quot; \ &quot; &quot;,&#10;   &#10;output += &#10;\ n \ n Result of String τελεία Concat, string1, string2, ίσο &quot;, σύν,&#10;String τελεία Concat, string1, string2,&#10;   &#10;output += \ n string1 after concatenation ίσο &quot;, σύν string1,&#10;   &#10;Message Box τελεία Show, output, &#10;Demonstrating String method Concat,&#10;Message Box Buttons τελεία OK, Message Box Icon τελεία Information,&#10;   &#10;άγκιστρο, // end method Main,&#10;         &#10;άγκιστρο, // end class String Concatenation.&#10;&#10;"/>
          <p:cNvSpPr/>
          <p:nvPr>
            <p:custDataLst>
              <p:tags r:id="rId3"/>
            </p:custDataLst>
          </p:nvPr>
        </p:nvSpPr>
        <p:spPr>
          <a:xfrm>
            <a:off x="529208" y="1056793"/>
            <a:ext cx="8147248" cy="5293757"/>
          </a:xfrm>
          <a:prstGeom prst="rect">
            <a:avLst/>
          </a:prstGeom>
        </p:spPr>
        <p:txBody>
          <a:bodyPr wrap="square">
            <a:spAutoFit/>
          </a:bodyPr>
          <a:lstStyle/>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"string1 = \""</a:t>
            </a:r>
            <a:r>
              <a:rPr lang="en-US" altLang="el-GR" sz="2000" dirty="0">
                <a:solidFill>
                  <a:srgbClr val="000000"/>
                </a:solidFill>
                <a:cs typeface="Courier New" pitchFamily="49" charset="0"/>
              </a:rPr>
              <a:t> + string1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"string2 = \""</a:t>
            </a:r>
            <a:r>
              <a:rPr lang="en-US" altLang="el-GR" sz="2000" dirty="0">
                <a:solidFill>
                  <a:srgbClr val="000000"/>
                </a:solidFill>
                <a:cs typeface="Courier New" pitchFamily="49" charset="0"/>
              </a:rPr>
              <a:t> + string2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output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nResult</a:t>
            </a:r>
            <a:r>
              <a:rPr lang="en-US" altLang="el-GR" sz="2000" dirty="0">
                <a:solidFill>
                  <a:srgbClr val="4DA6FF"/>
                </a:solidFill>
                <a:cs typeface="Courier New" pitchFamily="49" charset="0"/>
              </a:rPr>
              <a:t> of </a:t>
            </a:r>
            <a:r>
              <a:rPr lang="en-US" altLang="el-GR" sz="2000" dirty="0" err="1">
                <a:solidFill>
                  <a:srgbClr val="4DA6FF"/>
                </a:solidFill>
                <a:cs typeface="Courier New" pitchFamily="49" charset="0"/>
              </a:rPr>
              <a:t>String.Concat</a:t>
            </a:r>
            <a:r>
              <a:rPr lang="en-US" altLang="el-GR" sz="2000" dirty="0">
                <a:solidFill>
                  <a:srgbClr val="4DA6FF"/>
                </a:solidFill>
                <a:cs typeface="Courier New" pitchFamily="49" charset="0"/>
              </a:rPr>
              <a:t>( string1, string2 ) =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String.Concat</a:t>
            </a:r>
            <a:r>
              <a:rPr lang="en-US" altLang="el-GR" sz="2000" dirty="0">
                <a:solidFill>
                  <a:srgbClr val="000000"/>
                </a:solidFill>
                <a:cs typeface="Courier New" pitchFamily="49" charset="0"/>
              </a:rPr>
              <a:t>( string1, string2 );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"\nstring1 after concatenation = "</a:t>
            </a:r>
            <a:r>
              <a:rPr lang="en-US" altLang="el-GR" sz="2000" dirty="0">
                <a:solidFill>
                  <a:srgbClr val="000000"/>
                </a:solidFill>
                <a:cs typeface="Courier New" pitchFamily="49" charset="0"/>
              </a:rPr>
              <a:t> + string1;</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MessageBox.Show</a:t>
            </a:r>
            <a:r>
              <a:rPr lang="en-US" altLang="el-GR" sz="2000" dirty="0">
                <a:solidFill>
                  <a:srgbClr val="000000"/>
                </a:solidFill>
                <a:cs typeface="Courier New" pitchFamily="49" charset="0"/>
              </a:rPr>
              <a:t>( output,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"Demonstrating String method </a:t>
            </a:r>
            <a:r>
              <a:rPr lang="en-US" altLang="el-GR" sz="2000" dirty="0" err="1">
                <a:solidFill>
                  <a:srgbClr val="4DA6FF"/>
                </a:solidFill>
                <a:cs typeface="Courier New" pitchFamily="49" charset="0"/>
              </a:rPr>
              <a:t>Concat</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33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StringConcatenation</a:t>
            </a:r>
            <a:endParaRPr lang="en-US" altLang="el-GR" sz="2000" dirty="0">
              <a:solidFill>
                <a:schemeClr val="accent5">
                  <a:lumMod val="75000"/>
                </a:schemeClr>
              </a:solidFill>
              <a:cs typeface="Times New Roman" pitchFamily="18" charset="0"/>
            </a:endParaRPr>
          </a:p>
          <a:p>
            <a:endParaRPr lang="en-US" altLang="el-GR" sz="20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80120"/>
          </a:xfrm>
        </p:spPr>
        <p:txBody>
          <a:bodyPr>
            <a:noAutofit/>
          </a:bodyPr>
          <a:lstStyle/>
          <a:p>
            <a:r>
              <a:rPr lang="el-GR" altLang="el-GR" u="sng" dirty="0" smtClean="0">
                <a:solidFill>
                  <a:schemeClr val="tx2"/>
                </a:solidFill>
              </a:rPr>
              <a:t>…..(3 </a:t>
            </a:r>
            <a:r>
              <a:rPr lang="el-GR" altLang="el-GR" u="sng" dirty="0">
                <a:solidFill>
                  <a:schemeClr val="tx2"/>
                </a:solidFill>
              </a:rPr>
              <a:t>από </a:t>
            </a:r>
            <a:r>
              <a:rPr lang="el-GR" altLang="el-GR" u="sng" dirty="0" smtClean="0">
                <a:solidFill>
                  <a:schemeClr val="tx2"/>
                </a:solidFill>
              </a:rPr>
              <a:t>3)</a:t>
            </a:r>
            <a:endParaRPr lang="en-US" altLang="el-GR" u="sng" dirty="0">
              <a:solidFill>
                <a:schemeClr val="tx2"/>
              </a:solidFill>
              <a:latin typeface="+mn-lt"/>
            </a:endParaRPr>
          </a:p>
        </p:txBody>
      </p:sp>
      <p:pic>
        <p:nvPicPr>
          <p:cNvPr id="6" name="Picture 3" descr="Program Output.&#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81200"/>
            <a:ext cx="77724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custDataLst>
              <p:tags r:id="rId3"/>
            </p:custDataLst>
          </p:nvPr>
        </p:nvSpPr>
        <p:spPr>
          <a:xfrm>
            <a:off x="6311231" y="4781848"/>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Η τάξη </a:t>
            </a:r>
            <a:r>
              <a:rPr lang="en-US" altLang="el-GR" sz="4000" u="sng" dirty="0" smtClean="0">
                <a:solidFill>
                  <a:schemeClr val="tx2"/>
                </a:solidFill>
              </a:rPr>
              <a:t>String</a:t>
            </a:r>
            <a:r>
              <a:rPr lang="el-GR" altLang="el-GR" sz="4000" u="sng" dirty="0" smtClean="0">
                <a:solidFill>
                  <a:schemeClr val="tx2"/>
                </a:solidFill>
              </a:rPr>
              <a:t>: Σύγκριση και Αναζήτηση</a:t>
            </a:r>
            <a:endParaRPr lang="el-GR" altLang="el-GR" sz="4000" u="sng" dirty="0">
              <a:solidFill>
                <a:schemeClr val="tx2"/>
              </a:solidFill>
              <a:latin typeface="+mn-lt"/>
            </a:endParaRPr>
          </a:p>
        </p:txBody>
      </p:sp>
      <p:sp>
        <p:nvSpPr>
          <p:cNvPr id="8" name="Rectangle 3" descr="Σύγκριση,&#10;Μέθοδοι CompareTo και Equals,&#10;Χρησιμοποιούν λεξικογραφική σύγκριση,&#10;Μέθοδοι StartsWith και EndsWith.&#10;&#10;Εύρεση της θέσης ενός χαρακτήρα σε μία συμβολοσειρά,&#10;Index Of,&#10;Index Of Any,&#10;Last Index Of,&#10;Last Index Of Any.&#10;"/>
          <p:cNvSpPr txBox="1">
            <a:spLocks noChangeArrowheads="1"/>
          </p:cNvSpPr>
          <p:nvPr/>
        </p:nvSpPr>
        <p:spPr>
          <a:xfrm>
            <a:off x="533400" y="1196752"/>
            <a:ext cx="7772400" cy="515959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el-GR" sz="2400" dirty="0" smtClean="0"/>
              <a:t>Σύγκριση,</a:t>
            </a:r>
            <a:endParaRPr lang="en-US" sz="2400" dirty="0" smtClean="0"/>
          </a:p>
          <a:p>
            <a:pPr lvl="1">
              <a:buFont typeface="Wingdings" panose="05000000000000000000" pitchFamily="2" charset="2"/>
              <a:buChar char="§"/>
              <a:defRPr/>
            </a:pPr>
            <a:r>
              <a:rPr lang="el-GR" sz="2400" dirty="0" smtClean="0"/>
              <a:t>Μέθοδοι</a:t>
            </a:r>
            <a:r>
              <a:rPr lang="en-US" sz="2400" dirty="0" smtClean="0"/>
              <a:t> </a:t>
            </a:r>
            <a:r>
              <a:rPr lang="en-US" sz="2400" dirty="0" err="1" smtClean="0"/>
              <a:t>CompareTo</a:t>
            </a:r>
            <a:r>
              <a:rPr lang="en-US" sz="2400" dirty="0" smtClean="0"/>
              <a:t> </a:t>
            </a:r>
            <a:r>
              <a:rPr lang="el-GR" sz="2400" dirty="0" smtClean="0"/>
              <a:t>και</a:t>
            </a:r>
            <a:r>
              <a:rPr lang="en-US" sz="2400" dirty="0" smtClean="0"/>
              <a:t> Equals</a:t>
            </a:r>
            <a:r>
              <a:rPr lang="el-GR" sz="2400" dirty="0" smtClean="0"/>
              <a:t>,</a:t>
            </a:r>
            <a:endParaRPr lang="en-US" sz="2400" dirty="0" smtClean="0"/>
          </a:p>
          <a:p>
            <a:pPr lvl="2">
              <a:defRPr/>
            </a:pPr>
            <a:r>
              <a:rPr lang="el-GR" dirty="0" smtClean="0"/>
              <a:t>Χρησιμοποιούν λεξικογραφική σύγκριση,</a:t>
            </a:r>
            <a:endParaRPr lang="en-US" dirty="0" smtClean="0"/>
          </a:p>
          <a:p>
            <a:pPr lvl="1">
              <a:buFont typeface="Wingdings" panose="05000000000000000000" pitchFamily="2" charset="2"/>
              <a:buChar char="§"/>
              <a:defRPr/>
            </a:pPr>
            <a:r>
              <a:rPr lang="el-GR" sz="2400" dirty="0" smtClean="0"/>
              <a:t>Μέθοδοι</a:t>
            </a:r>
            <a:r>
              <a:rPr lang="en-US" sz="2400" dirty="0" smtClean="0"/>
              <a:t> </a:t>
            </a:r>
            <a:r>
              <a:rPr lang="en-US" sz="2400" dirty="0" err="1" smtClean="0">
                <a:solidFill>
                  <a:srgbClr val="000000"/>
                </a:solidFill>
                <a:cs typeface="Courier New" pitchFamily="49" charset="0"/>
              </a:rPr>
              <a:t>StartsWith</a:t>
            </a:r>
            <a:r>
              <a:rPr lang="en-US" sz="2400" dirty="0" smtClean="0">
                <a:solidFill>
                  <a:srgbClr val="000000"/>
                </a:solidFill>
                <a:cs typeface="Courier New" pitchFamily="49" charset="0"/>
              </a:rPr>
              <a:t> </a:t>
            </a:r>
            <a:r>
              <a:rPr lang="el-GR" sz="2400" dirty="0" smtClean="0"/>
              <a:t>και</a:t>
            </a:r>
            <a:r>
              <a:rPr lang="en-US" sz="2400" dirty="0" smtClean="0"/>
              <a:t> </a:t>
            </a:r>
            <a:r>
              <a:rPr lang="en-US" sz="2400" dirty="0" err="1" smtClean="0">
                <a:solidFill>
                  <a:srgbClr val="000000"/>
                </a:solidFill>
                <a:cs typeface="Courier New" pitchFamily="49" charset="0"/>
              </a:rPr>
              <a:t>EndsWith</a:t>
            </a:r>
            <a:r>
              <a:rPr lang="el-GR" sz="2400" dirty="0" smtClean="0">
                <a:solidFill>
                  <a:srgbClr val="000000"/>
                </a:solidFill>
                <a:cs typeface="Courier New" pitchFamily="49" charset="0"/>
              </a:rPr>
              <a:t>.</a:t>
            </a:r>
            <a:endParaRPr lang="en-US" sz="2400" dirty="0" smtClean="0">
              <a:solidFill>
                <a:srgbClr val="000000"/>
              </a:solidFill>
              <a:cs typeface="Courier New" pitchFamily="49" charset="0"/>
            </a:endParaRPr>
          </a:p>
          <a:p>
            <a:pPr lvl="1">
              <a:defRPr/>
            </a:pPr>
            <a:endParaRPr lang="en-US" sz="2400" dirty="0" smtClean="0"/>
          </a:p>
          <a:p>
            <a:pPr>
              <a:buFont typeface="Wingdings" panose="05000000000000000000" pitchFamily="2" charset="2"/>
              <a:buChar char="q"/>
              <a:defRPr/>
            </a:pPr>
            <a:r>
              <a:rPr lang="el-GR" sz="2400" dirty="0" smtClean="0"/>
              <a:t>Εύρεση της θέσης ενός χαρακτήρα σε μία συμβολοσειρά,</a:t>
            </a:r>
            <a:endParaRPr lang="en-US" sz="2400" dirty="0" smtClean="0"/>
          </a:p>
          <a:p>
            <a:pPr lvl="1">
              <a:buFont typeface="Wingdings" panose="05000000000000000000" pitchFamily="2" charset="2"/>
              <a:buChar char="§"/>
              <a:defRPr/>
            </a:pPr>
            <a:r>
              <a:rPr lang="en-US" sz="2400" dirty="0" err="1" smtClean="0"/>
              <a:t>IndexOf</a:t>
            </a:r>
            <a:r>
              <a:rPr lang="el-GR" sz="2400" dirty="0" smtClean="0"/>
              <a:t>,</a:t>
            </a:r>
            <a:endParaRPr lang="en-US" sz="2400" dirty="0" smtClean="0"/>
          </a:p>
          <a:p>
            <a:pPr lvl="1">
              <a:buFont typeface="Wingdings" panose="05000000000000000000" pitchFamily="2" charset="2"/>
              <a:buChar char="§"/>
              <a:defRPr/>
            </a:pPr>
            <a:r>
              <a:rPr lang="en-US" sz="2400" dirty="0" err="1" smtClean="0"/>
              <a:t>IndexOfAny</a:t>
            </a:r>
            <a:r>
              <a:rPr lang="el-GR" sz="2400" dirty="0" smtClean="0"/>
              <a:t>,</a:t>
            </a:r>
            <a:endParaRPr lang="en-US" sz="2400" dirty="0" smtClean="0"/>
          </a:p>
          <a:p>
            <a:pPr lvl="1">
              <a:buFont typeface="Wingdings" panose="05000000000000000000" pitchFamily="2" charset="2"/>
              <a:buChar char="§"/>
              <a:defRPr/>
            </a:pPr>
            <a:r>
              <a:rPr lang="en-US" sz="2400" dirty="0" err="1" smtClean="0"/>
              <a:t>LastIndexOf</a:t>
            </a:r>
            <a:r>
              <a:rPr lang="el-GR" sz="2400" dirty="0" smtClean="0"/>
              <a:t>,</a:t>
            </a:r>
            <a:endParaRPr lang="en-US" sz="2400" dirty="0" smtClean="0"/>
          </a:p>
          <a:p>
            <a:pPr lvl="1">
              <a:buFont typeface="Wingdings" panose="05000000000000000000" pitchFamily="2" charset="2"/>
              <a:buChar char="§"/>
              <a:defRPr/>
            </a:pPr>
            <a:r>
              <a:rPr lang="en-US" sz="2400" dirty="0" err="1" smtClean="0"/>
              <a:t>LastIndexOfAny</a:t>
            </a:r>
            <a:r>
              <a:rPr lang="el-GR" sz="2400" dirty="0" smtClean="0"/>
              <a:t>.</a:t>
            </a:r>
            <a:endParaRPr lang="en-US"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12169"/>
          </a:xfrm>
        </p:spPr>
        <p:txBody>
          <a:bodyPr>
            <a:noAutofit/>
          </a:bodyPr>
          <a:lstStyle/>
          <a:p>
            <a:r>
              <a:rPr lang="el-GR" altLang="el-GR" u="sng" dirty="0" smtClean="0">
                <a:solidFill>
                  <a:schemeClr val="tx2"/>
                </a:solidFill>
              </a:rPr>
              <a:t>…..(1 </a:t>
            </a:r>
            <a:r>
              <a:rPr lang="el-GR" altLang="el-GR" u="sng" dirty="0">
                <a:solidFill>
                  <a:schemeClr val="tx2"/>
                </a:solidFill>
              </a:rPr>
              <a:t>από </a:t>
            </a:r>
            <a:r>
              <a:rPr lang="el-GR" altLang="el-GR" u="sng" dirty="0" smtClean="0">
                <a:solidFill>
                  <a:schemeClr val="tx2"/>
                </a:solidFill>
              </a:rPr>
              <a:t>4)</a:t>
            </a:r>
            <a:endParaRPr lang="el-GR" altLang="el-GR" u="sng" dirty="0">
              <a:solidFill>
                <a:schemeClr val="tx2"/>
              </a:solidFill>
              <a:latin typeface="+mn-lt"/>
            </a:endParaRPr>
          </a:p>
        </p:txBody>
      </p:sp>
      <p:sp>
        <p:nvSpPr>
          <p:cNvPr id="3" name="Ορθογώνιο 2" descr="// Fig. String Compare τελεία cs,&#10;// Comparing strings.&#10;    &#10;using System,&#10;using System τελεία Windows τελέια Forms,&#10;   &#10;// compare a number of strings,&#10;class String Compare,&#10;άγκιστρο,&#10;// The main entry point for the application.&#10;[STA Thread],&#10;static void Main, string[] args,&#10;άγκιστρο,&#10;string string1 ίσο με hello,&#10;string string2 ίσο με good bye,&#10;string string3 ίσο με Happy Birthday,&#10;string string4 ίσο με happy birthday,&#10;string output,&#10;"/>
          <p:cNvSpPr/>
          <p:nvPr>
            <p:custDataLst>
              <p:tags r:id="rId3"/>
            </p:custDataLst>
          </p:nvPr>
        </p:nvSpPr>
        <p:spPr>
          <a:xfrm>
            <a:off x="467544" y="836712"/>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Fig. </a:t>
            </a:r>
            <a:r>
              <a:rPr lang="en-US" altLang="el-GR" sz="2000" dirty="0" err="1">
                <a:solidFill>
                  <a:schemeClr val="accent5">
                    <a:lumMod val="75000"/>
                  </a:schemeClr>
                </a:solidFill>
                <a:cs typeface="Courier New" pitchFamily="49" charset="0"/>
              </a:rPr>
              <a:t>StringCompare.cs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Comparing strings.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chemeClr val="accent5">
                    <a:lumMod val="75000"/>
                  </a:schemeClr>
                </a:solidFill>
                <a:cs typeface="Courier New" pitchFamily="49" charset="0"/>
              </a:rPr>
              <a:t>// compare a number of strings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StringCompare</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string1 = </a:t>
            </a:r>
            <a:r>
              <a:rPr lang="en-US" altLang="el-GR" sz="2000" dirty="0">
                <a:solidFill>
                  <a:srgbClr val="4DA6FF"/>
                </a:solidFill>
                <a:cs typeface="Courier New" pitchFamily="49" charset="0"/>
              </a:rPr>
              <a:t>"hello"</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string2 = </a:t>
            </a:r>
            <a:r>
              <a:rPr lang="en-US" altLang="el-GR" sz="2000" dirty="0">
                <a:solidFill>
                  <a:srgbClr val="4DA6FF"/>
                </a:solidFill>
                <a:cs typeface="Courier New" pitchFamily="49" charset="0"/>
              </a:rPr>
              <a:t>"good bye"</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string3 = </a:t>
            </a:r>
            <a:r>
              <a:rPr lang="en-US" altLang="el-GR" sz="2000" dirty="0">
                <a:solidFill>
                  <a:srgbClr val="4DA6FF"/>
                </a:solidFill>
                <a:cs typeface="Courier New" pitchFamily="49" charset="0"/>
              </a:rPr>
              <a:t>"Happy Birthday"</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string4 = </a:t>
            </a:r>
            <a:r>
              <a:rPr lang="en-US" altLang="el-GR" sz="2000" dirty="0">
                <a:solidFill>
                  <a:srgbClr val="4DA6FF"/>
                </a:solidFill>
                <a:cs typeface="Courier New" pitchFamily="49" charset="0"/>
              </a:rPr>
              <a:t>"happy birthday"</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a:t>
            </a:r>
            <a:endParaRPr lang="en-US" altLang="el-GR" sz="2000" dirty="0">
              <a:solidFill>
                <a:srgbClr val="000000"/>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08112"/>
          </a:xfrm>
        </p:spPr>
        <p:txBody>
          <a:bodyPr>
            <a:noAutofit/>
          </a:bodyPr>
          <a:lstStyle/>
          <a:p>
            <a:r>
              <a:rPr lang="el-GR" altLang="el-GR" u="sng" dirty="0" smtClean="0">
                <a:solidFill>
                  <a:schemeClr val="tx2"/>
                </a:solidFill>
              </a:rPr>
              <a:t>…..(2 </a:t>
            </a:r>
            <a:r>
              <a:rPr lang="el-GR" altLang="el-GR" u="sng" dirty="0">
                <a:solidFill>
                  <a:schemeClr val="tx2"/>
                </a:solidFill>
              </a:rPr>
              <a:t>από </a:t>
            </a:r>
            <a:r>
              <a:rPr lang="el-GR" altLang="el-GR" u="sng" dirty="0" smtClean="0">
                <a:solidFill>
                  <a:schemeClr val="tx2"/>
                </a:solidFill>
              </a:rPr>
              <a:t>4)</a:t>
            </a:r>
            <a:endParaRPr lang="el-GR" altLang="el-GR" u="sng" dirty="0">
              <a:solidFill>
                <a:schemeClr val="tx2"/>
              </a:solidFill>
              <a:latin typeface="+mn-lt"/>
            </a:endParaRPr>
          </a:p>
        </p:txBody>
      </p:sp>
      <p:sp>
        <p:nvSpPr>
          <p:cNvPr id="3" name="Ορθογώνιο 2" descr="   &#10;// output values of four strings,&#10;output ίσο με string1 ίσο &quot; &quot;, σύν string1 σύν &quot;\&quot;&quot;, σύν,&#10;\ n string2 ίσο με &quot;&quot; σύν string2 σύν &quot;\&quot;&quot; σύν,&#10;\ n string3 ίσο με &quot;&quot; σύν string3 σύν &quot;\&quot;&quot; σύν,&#10;\ n string4 ίσο με &quot;&quot; σύν string4 σύν &quot; \ &quot; \ n \ n,&#10;   &#10;// test for equality using Equals method,&#10;if  string1 τελεία Equals, hello, (σχόλιο: Instance method Equals)&#10;output += string1 equals, \ hello \ &quot; \ n,&#10;else,&#10;output += string1 does not equal \ hello \ &quot; \ n,&#10;   &#10;// test for equality with ==, (σχόλιο: Equality operator)&#10;if string1 == hello,&#10;output += string1 equals \ hello \ &quot; \ n,&#10;else,&#10;output += string1 does not equal \ hello \ &quot; \ n,"/>
          <p:cNvSpPr/>
          <p:nvPr>
            <p:custDataLst>
              <p:tags r:id="rId3"/>
            </p:custDataLst>
          </p:nvPr>
        </p:nvSpPr>
        <p:spPr>
          <a:xfrm>
            <a:off x="467544" y="764704"/>
            <a:ext cx="8219256" cy="5632311"/>
          </a:xfrm>
          <a:prstGeom prst="rect">
            <a:avLst/>
          </a:prstGeom>
        </p:spPr>
        <p:txBody>
          <a:bodyPr wrap="square">
            <a:spAutoFit/>
          </a:bodyPr>
          <a:lstStyle/>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values of four strings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"string1 = \""</a:t>
            </a:r>
            <a:r>
              <a:rPr lang="en-US" altLang="el-GR" sz="2000" dirty="0">
                <a:solidFill>
                  <a:srgbClr val="000000"/>
                </a:solidFill>
                <a:cs typeface="Courier New" pitchFamily="49" charset="0"/>
              </a:rPr>
              <a:t> + string1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 "\nstring2 = \""</a:t>
            </a:r>
            <a:r>
              <a:rPr lang="en-US" altLang="el-GR" sz="2000" dirty="0">
                <a:solidFill>
                  <a:srgbClr val="000000"/>
                </a:solidFill>
                <a:cs typeface="Courier New" pitchFamily="49" charset="0"/>
              </a:rPr>
              <a:t> + string2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"\nstring3 = \""</a:t>
            </a:r>
            <a:r>
              <a:rPr lang="en-US" altLang="el-GR" sz="2000" dirty="0">
                <a:solidFill>
                  <a:srgbClr val="000000"/>
                </a:solidFill>
                <a:cs typeface="Courier New" pitchFamily="49" charset="0"/>
              </a:rPr>
              <a:t> + string3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"\nstring4 = \""</a:t>
            </a:r>
            <a:r>
              <a:rPr lang="en-US" altLang="el-GR" sz="2000" dirty="0">
                <a:solidFill>
                  <a:srgbClr val="000000"/>
                </a:solidFill>
                <a:cs typeface="Courier New" pitchFamily="49" charset="0"/>
              </a:rPr>
              <a:t> + string4 + </a:t>
            </a:r>
            <a:r>
              <a:rPr lang="en-US" altLang="el-GR" sz="2000" dirty="0">
                <a:solidFill>
                  <a:srgbClr val="4DA6FF"/>
                </a:solidFill>
                <a:cs typeface="Courier New" pitchFamily="49" charset="0"/>
              </a:rPr>
              <a:t>"\"\n\n"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for equality using Equals method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string1.Equals( </a:t>
            </a:r>
            <a:r>
              <a:rPr lang="en-US" altLang="el-GR" sz="2000" dirty="0">
                <a:solidFill>
                  <a:srgbClr val="4DA6FF"/>
                </a:solidFill>
                <a:cs typeface="Courier New" pitchFamily="49" charset="0"/>
              </a:rPr>
              <a:t>"hello"</a:t>
            </a:r>
            <a:r>
              <a:rPr lang="en-US" altLang="el-GR" sz="2000" dirty="0">
                <a:solidFill>
                  <a:srgbClr val="000000"/>
                </a:solidFill>
                <a:cs typeface="Courier New" pitchFamily="49" charset="0"/>
              </a:rPr>
              <a: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"string1 equals \"hello\"\n"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else</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"string1 does not equal \"hello\"\n"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for equality with ==</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string1 == </a:t>
            </a:r>
            <a:r>
              <a:rPr lang="en-US" altLang="el-GR" sz="2000" dirty="0">
                <a:solidFill>
                  <a:srgbClr val="4DA6FF"/>
                </a:solidFill>
                <a:cs typeface="Courier New" pitchFamily="49" charset="0"/>
              </a:rPr>
              <a:t>"hello"</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457200" indent="-457200">
              <a:buAutoNum type="arabicPlain" startAt="34"/>
            </a:pPr>
            <a:r>
              <a:rPr lang="en-US" altLang="el-GR" sz="2000" dirty="0" smtClean="0">
                <a:solidFill>
                  <a:srgbClr val="000000"/>
                </a:solidFill>
                <a:cs typeface="Courier New" pitchFamily="49" charset="0"/>
              </a:rPr>
              <a:t>output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"string1 equals \"hello\"\n</a:t>
            </a:r>
            <a:r>
              <a:rPr lang="en-US" altLang="el-GR" sz="2000" dirty="0" smtClean="0">
                <a:solidFill>
                  <a:srgbClr val="4DA6FF"/>
                </a:solidFill>
                <a:cs typeface="Courier New" pitchFamily="49" charset="0"/>
              </a:rPr>
              <a:t>"</a:t>
            </a:r>
            <a:r>
              <a:rPr lang="en-US" altLang="el-GR" sz="2000" dirty="0" smtClean="0">
                <a:solidFill>
                  <a:srgbClr val="000000"/>
                </a:solidFill>
                <a:cs typeface="Courier New" pitchFamily="49" charset="0"/>
              </a:rPr>
              <a:t>;</a:t>
            </a:r>
            <a:endParaRPr lang="el-GR" altLang="el-GR" sz="2000" dirty="0" smtClean="0">
              <a:solidFill>
                <a:srgbClr val="000000"/>
              </a:solidFill>
              <a:cs typeface="Courier New" pitchFamily="49" charset="0"/>
            </a:endParaRPr>
          </a:p>
          <a:p>
            <a:r>
              <a:rPr lang="en-US" altLang="el-GR" sz="2000" dirty="0">
                <a:solidFill>
                  <a:srgbClr val="5F5F5F"/>
                </a:solidFill>
                <a:cs typeface="Times New Roman" pitchFamily="18" charset="0"/>
              </a:rPr>
              <a:t>35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else</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"string1 does not equal \"hello\"\n"</a:t>
            </a:r>
            <a:r>
              <a:rPr lang="en-US" altLang="el-GR" sz="2000" dirty="0">
                <a:solidFill>
                  <a:srgbClr val="000000"/>
                </a:solidFill>
                <a:cs typeface="Times New Roman" pitchFamily="18" charset="0"/>
              </a:rPr>
              <a:t>;</a:t>
            </a:r>
          </a:p>
        </p:txBody>
      </p:sp>
      <p:sp>
        <p:nvSpPr>
          <p:cNvPr id="10" name="Text Box 5" descr="."/>
          <p:cNvSpPr txBox="1">
            <a:spLocks noChangeArrowheads="1"/>
          </p:cNvSpPr>
          <p:nvPr>
            <p:custDataLst>
              <p:tags r:id="rId4"/>
            </p:custDataLst>
          </p:nvPr>
        </p:nvSpPr>
        <p:spPr bwMode="auto">
          <a:xfrm>
            <a:off x="5796136" y="1844824"/>
            <a:ext cx="22860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Instance method </a:t>
            </a:r>
            <a:r>
              <a:rPr lang="en-US" altLang="el-GR" b="1" dirty="0">
                <a:latin typeface="+mn-lt"/>
                <a:cs typeface="Times New Roman" pitchFamily="18" charset="0"/>
              </a:rPr>
              <a:t>Equals</a:t>
            </a:r>
          </a:p>
        </p:txBody>
      </p:sp>
      <p:sp>
        <p:nvSpPr>
          <p:cNvPr id="15" name="Line 6" descr="."/>
          <p:cNvSpPr>
            <a:spLocks noChangeShapeType="1"/>
          </p:cNvSpPr>
          <p:nvPr/>
        </p:nvSpPr>
        <p:spPr bwMode="auto">
          <a:xfrm flipH="1">
            <a:off x="2915816" y="2198767"/>
            <a:ext cx="2880320" cy="10862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12" descr="."/>
          <p:cNvSpPr txBox="1">
            <a:spLocks noChangeArrowheads="1"/>
          </p:cNvSpPr>
          <p:nvPr>
            <p:custDataLst>
              <p:tags r:id="rId5"/>
            </p:custDataLst>
          </p:nvPr>
        </p:nvSpPr>
        <p:spPr bwMode="auto">
          <a:xfrm>
            <a:off x="5867400" y="5086350"/>
            <a:ext cx="17526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Equality operator</a:t>
            </a:r>
          </a:p>
        </p:txBody>
      </p:sp>
      <p:sp>
        <p:nvSpPr>
          <p:cNvPr id="17" name="Line 13" descr="."/>
          <p:cNvSpPr>
            <a:spLocks noChangeShapeType="1"/>
          </p:cNvSpPr>
          <p:nvPr/>
        </p:nvSpPr>
        <p:spPr bwMode="auto">
          <a:xfrm flipH="1" flipV="1">
            <a:off x="2915816" y="5086351"/>
            <a:ext cx="2951584" cy="3539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80120"/>
          </a:xfrm>
        </p:spPr>
        <p:txBody>
          <a:bodyPr>
            <a:noAutofit/>
          </a:bodyPr>
          <a:lstStyle/>
          <a:p>
            <a:r>
              <a:rPr lang="el-GR" altLang="el-GR" u="sng" dirty="0" smtClean="0">
                <a:solidFill>
                  <a:schemeClr val="tx2"/>
                </a:solidFill>
              </a:rPr>
              <a:t>…..(3 </a:t>
            </a:r>
            <a:r>
              <a:rPr lang="el-GR" altLang="el-GR" u="sng" dirty="0">
                <a:solidFill>
                  <a:schemeClr val="tx2"/>
                </a:solidFill>
              </a:rPr>
              <a:t>από </a:t>
            </a:r>
            <a:r>
              <a:rPr lang="el-GR" altLang="el-GR" u="sng" dirty="0" smtClean="0">
                <a:solidFill>
                  <a:schemeClr val="tx2"/>
                </a:solidFill>
              </a:rPr>
              <a:t>4)</a:t>
            </a:r>
            <a:endParaRPr lang="el-GR" altLang="el-GR" u="sng" dirty="0">
              <a:solidFill>
                <a:schemeClr val="tx2"/>
              </a:solidFill>
              <a:latin typeface="+mn-lt"/>
            </a:endParaRPr>
          </a:p>
        </p:txBody>
      </p:sp>
      <p:sp>
        <p:nvSpPr>
          <p:cNvPr id="2" name="Ορθογώνιο 1" descr="   &#10;// test for equality comparing case,&#10;if String τελεία Equals, string3, string4, (σχόλιο: Static method Equals).&#10;output += string3 equals string4 \ n,&#10;else,&#10;output += string3 does not equal string4 \ n,&#10;   &#10;// test Compare To,&#10;output += \ n string1 τελεία Compare To string2  is &quot; σύν, (σχόλιο: Method CompareTo called to compare strings).&#10;string1 τελεία Compare To string2 σύν \ n, σύν,&#10;string2 τελεία Compare To string1  is &quot;, σύν,&#10;string2 τελεία Compare To string1 σύν  \ n, σύν,&#10;string1 τελεία Compare To string1 is &quot;, σύν,&#10;string1 τελεία Compare To string1 σύν \ n, σύν,&#10;string3 τελεία Compare To string4 is &quot;, σύν,&#10;string3 τελεία Compare To string4 σύν \ n, σύν,&#10;string4 τελεία Compare To string3 is &quot;, σύν,&#10;string4 τελεία Compare To string3 σύν \ n \ n,&#10;   &#10;"/>
          <p:cNvSpPr/>
          <p:nvPr>
            <p:custDataLst>
              <p:tags r:id="rId3"/>
            </p:custDataLst>
          </p:nvPr>
        </p:nvSpPr>
        <p:spPr>
          <a:xfrm>
            <a:off x="467544" y="729272"/>
            <a:ext cx="8219256" cy="5940088"/>
          </a:xfrm>
          <a:prstGeom prst="rect">
            <a:avLst/>
          </a:prstGeom>
        </p:spPr>
        <p:txBody>
          <a:bodyPr wrap="square">
            <a:spAutoFit/>
          </a:bodyPr>
          <a:lstStyle/>
          <a:p>
            <a:r>
              <a:rPr lang="en-US" altLang="el-GR" sz="2000" dirty="0">
                <a:solidFill>
                  <a:srgbClr val="5F5F5F"/>
                </a:solidFill>
                <a:cs typeface="Times New Roman" pitchFamily="18" charset="0"/>
              </a:rPr>
              <a:t>37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for equality comparing case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if</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String</a:t>
            </a:r>
            <a:r>
              <a:rPr lang="en-US" altLang="el-GR" sz="2000" dirty="0" err="1">
                <a:solidFill>
                  <a:srgbClr val="000000"/>
                </a:solidFill>
                <a:cs typeface="Times New Roman" pitchFamily="18" charset="0"/>
              </a:rPr>
              <a:t>.Equals</a:t>
            </a:r>
            <a:r>
              <a:rPr lang="en-US" altLang="el-GR" sz="2000" dirty="0">
                <a:solidFill>
                  <a:srgbClr val="000000"/>
                </a:solidFill>
                <a:cs typeface="Times New Roman" pitchFamily="18" charset="0"/>
              </a:rPr>
              <a:t>( string3, string4 ) )</a:t>
            </a:r>
          </a:p>
          <a:p>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"string3 equals string4\n"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41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else</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42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"string3 does not equal string4\n"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44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a:t>
            </a:r>
            <a:r>
              <a:rPr lang="en-US" altLang="el-GR" sz="2000" dirty="0" err="1">
                <a:solidFill>
                  <a:schemeClr val="accent5">
                    <a:lumMod val="75000"/>
                  </a:schemeClr>
                </a:solidFill>
                <a:cs typeface="Courier New" pitchFamily="49" charset="0"/>
              </a:rPr>
              <a:t>CompareTo</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45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"\nstring1.CompareTo( string2 )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46   </a:t>
            </a:r>
            <a:r>
              <a:rPr lang="en-US" altLang="el-GR" sz="2000" dirty="0">
                <a:solidFill>
                  <a:srgbClr val="000000"/>
                </a:solidFill>
                <a:cs typeface="Times New Roman" pitchFamily="18" charset="0"/>
              </a:rPr>
              <a:t>         string1.CompareTo( string2 )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47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"string2.CompareTo( string1 )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48   </a:t>
            </a:r>
            <a:r>
              <a:rPr lang="en-US" altLang="el-GR" sz="2000" dirty="0">
                <a:solidFill>
                  <a:srgbClr val="000000"/>
                </a:solidFill>
                <a:cs typeface="Times New Roman" pitchFamily="18" charset="0"/>
              </a:rPr>
              <a:t>         string2.CompareTo( string1 )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49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"string1.CompareTo( string1 )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50   </a:t>
            </a:r>
            <a:r>
              <a:rPr lang="en-US" altLang="el-GR" sz="2000" dirty="0">
                <a:solidFill>
                  <a:srgbClr val="000000"/>
                </a:solidFill>
                <a:cs typeface="Times New Roman" pitchFamily="18" charset="0"/>
              </a:rPr>
              <a:t>         string1.CompareTo( string1 )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51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"string3.CompareTo( string4 )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52   </a:t>
            </a:r>
            <a:r>
              <a:rPr lang="en-US" altLang="el-GR" sz="2000" dirty="0">
                <a:solidFill>
                  <a:srgbClr val="000000"/>
                </a:solidFill>
                <a:cs typeface="Times New Roman" pitchFamily="18" charset="0"/>
              </a:rPr>
              <a:t>         string3.CompareTo( string4 )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53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"string4.CompareTo( string3 )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54   </a:t>
            </a:r>
            <a:r>
              <a:rPr lang="en-US" altLang="el-GR" sz="2000" dirty="0">
                <a:solidFill>
                  <a:srgbClr val="000000"/>
                </a:solidFill>
                <a:cs typeface="Times New Roman" pitchFamily="18" charset="0"/>
              </a:rPr>
              <a:t>         string4.CompareTo( string3 ) + </a:t>
            </a:r>
            <a:r>
              <a:rPr lang="en-US" altLang="el-GR" sz="2000" dirty="0">
                <a:solidFill>
                  <a:srgbClr val="4DA6FF"/>
                </a:solidFill>
                <a:cs typeface="Courier New" pitchFamily="49" charset="0"/>
              </a:rPr>
              <a:t>"\n\n"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55   </a:t>
            </a:r>
            <a:endParaRPr lang="en-US" altLang="el-GR" sz="2000" dirty="0">
              <a:solidFill>
                <a:srgbClr val="000000"/>
              </a:solidFill>
              <a:cs typeface="Times New Roman" pitchFamily="18" charset="0"/>
            </a:endParaRPr>
          </a:p>
        </p:txBody>
      </p:sp>
      <p:sp>
        <p:nvSpPr>
          <p:cNvPr id="7" name="Text Box 12" descr="."/>
          <p:cNvSpPr txBox="1">
            <a:spLocks noChangeArrowheads="1"/>
          </p:cNvSpPr>
          <p:nvPr>
            <p:custDataLst>
              <p:tags r:id="rId4"/>
            </p:custDataLst>
          </p:nvPr>
        </p:nvSpPr>
        <p:spPr bwMode="auto">
          <a:xfrm>
            <a:off x="5868144" y="1484784"/>
            <a:ext cx="20574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b="1" dirty="0">
                <a:latin typeface="+mn-lt"/>
                <a:cs typeface="Times New Roman" pitchFamily="18" charset="0"/>
              </a:rPr>
              <a:t>Static </a:t>
            </a:r>
            <a:r>
              <a:rPr lang="en-US" altLang="el-GR" dirty="0">
                <a:latin typeface="+mn-lt"/>
                <a:cs typeface="Times New Roman" pitchFamily="18" charset="0"/>
              </a:rPr>
              <a:t>method</a:t>
            </a:r>
            <a:r>
              <a:rPr lang="en-US" altLang="el-GR" b="1" dirty="0">
                <a:latin typeface="+mn-lt"/>
                <a:cs typeface="Times New Roman" pitchFamily="18" charset="0"/>
              </a:rPr>
              <a:t> Equals</a:t>
            </a:r>
          </a:p>
        </p:txBody>
      </p:sp>
      <p:sp>
        <p:nvSpPr>
          <p:cNvPr id="8" name="Line 13" descr="."/>
          <p:cNvSpPr>
            <a:spLocks noChangeShapeType="1"/>
          </p:cNvSpPr>
          <p:nvPr/>
        </p:nvSpPr>
        <p:spPr bwMode="auto">
          <a:xfrm flipH="1" flipV="1">
            <a:off x="3120356" y="1490862"/>
            <a:ext cx="2747788" cy="3478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Text Box 15" descr="."/>
          <p:cNvSpPr txBox="1">
            <a:spLocks noChangeArrowheads="1"/>
          </p:cNvSpPr>
          <p:nvPr>
            <p:custDataLst>
              <p:tags r:id="rId5"/>
            </p:custDataLst>
          </p:nvPr>
        </p:nvSpPr>
        <p:spPr bwMode="auto">
          <a:xfrm>
            <a:off x="5997575" y="4152900"/>
            <a:ext cx="2308225"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a:t>
            </a:r>
            <a:r>
              <a:rPr lang="en-US" altLang="el-GR" b="1" dirty="0">
                <a:latin typeface="+mn-lt"/>
                <a:cs typeface="Times New Roman" pitchFamily="18" charset="0"/>
              </a:rPr>
              <a:t> </a:t>
            </a:r>
            <a:r>
              <a:rPr lang="en-US" altLang="el-GR" b="1" dirty="0" err="1">
                <a:latin typeface="+mn-lt"/>
                <a:cs typeface="Times New Roman" pitchFamily="18" charset="0"/>
              </a:rPr>
              <a:t>CompareTo</a:t>
            </a:r>
            <a:r>
              <a:rPr lang="en-US" altLang="el-GR" b="1" dirty="0">
                <a:latin typeface="+mn-lt"/>
                <a:cs typeface="Times New Roman" pitchFamily="18" charset="0"/>
              </a:rPr>
              <a:t> </a:t>
            </a:r>
            <a:r>
              <a:rPr lang="en-US" altLang="el-GR" dirty="0">
                <a:latin typeface="+mn-lt"/>
                <a:cs typeface="Times New Roman" pitchFamily="18" charset="0"/>
              </a:rPr>
              <a:t>called to compare </a:t>
            </a:r>
            <a:r>
              <a:rPr lang="en-US" altLang="el-GR" b="1" dirty="0">
                <a:latin typeface="+mn-lt"/>
                <a:cs typeface="Times New Roman" pitchFamily="18" charset="0"/>
              </a:rPr>
              <a:t>string</a:t>
            </a:r>
            <a:r>
              <a:rPr lang="en-US" altLang="el-GR" dirty="0">
                <a:latin typeface="+mn-lt"/>
                <a:cs typeface="Times New Roman" pitchFamily="18" charset="0"/>
              </a:rPr>
              <a:t>s</a:t>
            </a:r>
          </a:p>
        </p:txBody>
      </p:sp>
      <p:sp>
        <p:nvSpPr>
          <p:cNvPr id="10" name="Line 16" descr="."/>
          <p:cNvSpPr>
            <a:spLocks noChangeShapeType="1"/>
          </p:cNvSpPr>
          <p:nvPr/>
        </p:nvSpPr>
        <p:spPr bwMode="auto">
          <a:xfrm flipH="1" flipV="1">
            <a:off x="3563887" y="3627307"/>
            <a:ext cx="2433686" cy="10334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152128"/>
          </a:xfrm>
        </p:spPr>
        <p:txBody>
          <a:bodyPr>
            <a:noAutofit/>
          </a:bodyPr>
          <a:lstStyle/>
          <a:p>
            <a:r>
              <a:rPr lang="el-GR" altLang="el-GR" u="sng" dirty="0" smtClean="0">
                <a:solidFill>
                  <a:schemeClr val="tx2"/>
                </a:solidFill>
              </a:rPr>
              <a:t>….(4 από 4)</a:t>
            </a:r>
            <a:endParaRPr lang="el-GR" altLang="el-GR" u="sng" dirty="0">
              <a:solidFill>
                <a:schemeClr val="tx2"/>
              </a:solidFill>
              <a:latin typeface="+mn-lt"/>
            </a:endParaRPr>
          </a:p>
        </p:txBody>
      </p:sp>
      <p:sp>
        <p:nvSpPr>
          <p:cNvPr id="2" name="Ορθογώνιο 1" descr="Message Box τελεία Show, output, Demonstrating string, σύν,&#10;comparisons, Message Box Buttons τελεία OK, &#10;Message Box Icon τελεία Information,&#10;   &#10;άγκιστρο, // end method Main,&#10;   &#10;άγκιστρο, // end class String Compare.&#10;"/>
          <p:cNvSpPr/>
          <p:nvPr>
            <p:custDataLst>
              <p:tags r:id="rId3"/>
            </p:custDataLst>
          </p:nvPr>
        </p:nvSpPr>
        <p:spPr>
          <a:xfrm>
            <a:off x="467544" y="836712"/>
            <a:ext cx="8219256" cy="2246769"/>
          </a:xfrm>
          <a:prstGeom prst="rect">
            <a:avLst/>
          </a:prstGeom>
        </p:spPr>
        <p:txBody>
          <a:bodyPr wrap="square">
            <a:spAutoFit/>
          </a:bodyPr>
          <a:lstStyle/>
          <a:p>
            <a:r>
              <a:rPr lang="en-US" altLang="el-GR" sz="2000" dirty="0">
                <a:solidFill>
                  <a:srgbClr val="5F5F5F"/>
                </a:solidFill>
                <a:cs typeface="Times New Roman" pitchFamily="18" charset="0"/>
              </a:rPr>
              <a:t>56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r>
              <a:rPr lang="en-US" altLang="el-GR" sz="2000" dirty="0">
                <a:solidFill>
                  <a:srgbClr val="4DA6FF"/>
                </a:solidFill>
                <a:cs typeface="Courier New" pitchFamily="49" charset="0"/>
              </a:rPr>
              <a:t>"Demonstrating string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57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"comparisons"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58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60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61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62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StringCompare</a:t>
            </a:r>
            <a:endParaRPr lang="en-US" altLang="el-GR" sz="2000" dirty="0">
              <a:solidFill>
                <a:schemeClr val="accent5">
                  <a:lumMod val="75000"/>
                </a:schemeClr>
              </a:solidFill>
              <a:cs typeface="Courier New" pitchFamily="49" charset="0"/>
            </a:endParaRPr>
          </a:p>
        </p:txBody>
      </p:sp>
      <p:pic>
        <p:nvPicPr>
          <p:cNvPr id="7" name="Picture 3"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045" y="1960096"/>
            <a:ext cx="3569379" cy="421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920417"/>
          </a:xfrm>
        </p:spPr>
        <p:txBody>
          <a:bodyPr>
            <a:noAutofit/>
          </a:bodyPr>
          <a:lstStyle/>
          <a:p>
            <a:r>
              <a:rPr lang="el-GR" altLang="el-GR" u="sng" dirty="0" smtClean="0">
                <a:solidFill>
                  <a:schemeClr val="tx2"/>
                </a:solidFill>
              </a:rPr>
              <a:t>….(</a:t>
            </a:r>
            <a:r>
              <a:rPr lang="el-GR" altLang="el-GR" u="sng" dirty="0">
                <a:solidFill>
                  <a:schemeClr val="tx2"/>
                </a:solidFill>
              </a:rPr>
              <a:t>1</a:t>
            </a:r>
            <a:r>
              <a:rPr lang="el-GR" altLang="el-GR" u="sng" dirty="0" smtClean="0">
                <a:solidFill>
                  <a:schemeClr val="tx2"/>
                </a:solidFill>
              </a:rPr>
              <a:t> </a:t>
            </a:r>
            <a:r>
              <a:rPr lang="el-GR" altLang="el-GR" u="sng" dirty="0">
                <a:solidFill>
                  <a:schemeClr val="tx2"/>
                </a:solidFill>
              </a:rPr>
              <a:t>από </a:t>
            </a:r>
            <a:r>
              <a:rPr lang="el-GR" altLang="el-GR" u="sng" dirty="0" smtClean="0">
                <a:solidFill>
                  <a:schemeClr val="tx2"/>
                </a:solidFill>
              </a:rPr>
              <a:t>3)</a:t>
            </a:r>
            <a:endParaRPr lang="el-GR" altLang="el-GR" u="sng" dirty="0">
              <a:solidFill>
                <a:schemeClr val="tx2"/>
              </a:solidFill>
              <a:latin typeface="+mn-lt"/>
            </a:endParaRPr>
          </a:p>
        </p:txBody>
      </p:sp>
      <p:sp>
        <p:nvSpPr>
          <p:cNvPr id="3" name="Ορθογώνιο 2" descr="// String Start End τελεία cs,&#10;// Demonstrating Starts With and Ends With methods.&#10;    &#10;using System,&#10;using System τελεία Windows τελεία Forms,&#10;    &#10;// testing Starts With and Ends With,&#10;class String Start End,&#10;άγκιστρο,&#10;// The main entry point for the application.&#10;[STA Thread],&#10;static void Main, string[] args,&#10;άγκιστρο,&#10;string[] strings ίσο με (σχόλιο: Array of strings; contents defined at time of declaration),&#10;started, starting, ended, ending,&#10;string output ίσο με &quot;&quot;,&#10;   &#10;//test every string to see if it starts with &quot;st&quot;,&#10;"/>
          <p:cNvSpPr/>
          <p:nvPr>
            <p:custDataLst>
              <p:tags r:id="rId3"/>
            </p:custDataLst>
          </p:nvPr>
        </p:nvSpPr>
        <p:spPr>
          <a:xfrm>
            <a:off x="467544" y="893033"/>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StringStartEnd.cs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Demonstrating </a:t>
            </a:r>
            <a:r>
              <a:rPr lang="en-US" altLang="el-GR" sz="2000" dirty="0" err="1">
                <a:solidFill>
                  <a:schemeClr val="accent5">
                    <a:lumMod val="75000"/>
                  </a:schemeClr>
                </a:solidFill>
                <a:cs typeface="Courier New" pitchFamily="49" charset="0"/>
              </a:rPr>
              <a:t>StartsWith</a:t>
            </a:r>
            <a:r>
              <a:rPr lang="en-US" altLang="el-GR" sz="2000" dirty="0">
                <a:solidFill>
                  <a:schemeClr val="accent5">
                    <a:lumMod val="75000"/>
                  </a:schemeClr>
                </a:solidFill>
                <a:cs typeface="Courier New" pitchFamily="49" charset="0"/>
              </a:rPr>
              <a:t> and </a:t>
            </a:r>
            <a:r>
              <a:rPr lang="en-US" altLang="el-GR" sz="2000" dirty="0" err="1">
                <a:solidFill>
                  <a:schemeClr val="accent5">
                    <a:lumMod val="75000"/>
                  </a:schemeClr>
                </a:solidFill>
                <a:cs typeface="Courier New" pitchFamily="49" charset="0"/>
              </a:rPr>
              <a:t>EndsWith</a:t>
            </a:r>
            <a:r>
              <a:rPr lang="en-US" altLang="el-GR" sz="2000" dirty="0">
                <a:solidFill>
                  <a:schemeClr val="accent5">
                    <a:lumMod val="75000"/>
                  </a:schemeClr>
                </a:solidFill>
                <a:cs typeface="Courier New" pitchFamily="49" charset="0"/>
              </a:rPr>
              <a:t> methods.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chemeClr val="accent5">
                    <a:lumMod val="75000"/>
                  </a:schemeClr>
                </a:solidFill>
                <a:cs typeface="Courier New" pitchFamily="49" charset="0"/>
              </a:rPr>
              <a:t>// testing </a:t>
            </a:r>
            <a:r>
              <a:rPr lang="en-US" altLang="el-GR" sz="2000" dirty="0" err="1">
                <a:solidFill>
                  <a:schemeClr val="accent5">
                    <a:lumMod val="75000"/>
                  </a:schemeClr>
                </a:solidFill>
                <a:cs typeface="Courier New" pitchFamily="49" charset="0"/>
              </a:rPr>
              <a:t>StartsWith</a:t>
            </a:r>
            <a:r>
              <a:rPr lang="en-US" altLang="el-GR" sz="2000" dirty="0">
                <a:solidFill>
                  <a:schemeClr val="accent5">
                    <a:lumMod val="75000"/>
                  </a:schemeClr>
                </a:solidFill>
                <a:cs typeface="Courier New" pitchFamily="49" charset="0"/>
              </a:rPr>
              <a:t> and </a:t>
            </a:r>
            <a:r>
              <a:rPr lang="en-US" altLang="el-GR" sz="2000" dirty="0" err="1">
                <a:solidFill>
                  <a:schemeClr val="accent5">
                    <a:lumMod val="75000"/>
                  </a:schemeClr>
                </a:solidFill>
                <a:cs typeface="Courier New" pitchFamily="49" charset="0"/>
              </a:rPr>
              <a:t>EndsWith</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StringStartEnd</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strings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"started"</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"starting"</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"ended"</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"ending"</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//test every string to see if it starts with "</a:t>
            </a:r>
            <a:r>
              <a:rPr lang="en-US" altLang="el-GR" sz="2000" dirty="0" err="1">
                <a:solidFill>
                  <a:schemeClr val="accent5">
                    <a:lumMod val="75000"/>
                  </a:schemeClr>
                </a:solidFill>
                <a:cs typeface="Courier New" pitchFamily="49" charset="0"/>
              </a:rPr>
              <a:t>st</a:t>
            </a:r>
            <a:r>
              <a:rPr lang="en-US" altLang="el-GR" sz="2000" dirty="0">
                <a:solidFill>
                  <a:schemeClr val="accent5">
                    <a:lumMod val="75000"/>
                  </a:schemeClr>
                </a:solidFill>
                <a:cs typeface="Courier New" pitchFamily="49" charset="0"/>
              </a:rPr>
              <a:t>"</a:t>
            </a:r>
            <a:endParaRPr lang="en-US" altLang="el-GR" sz="2000" dirty="0">
              <a:solidFill>
                <a:schemeClr val="accent5">
                  <a:lumMod val="75000"/>
                </a:schemeClr>
              </a:solidFill>
              <a:cs typeface="Times New Roman" pitchFamily="18" charset="0"/>
            </a:endParaRPr>
          </a:p>
        </p:txBody>
      </p:sp>
      <p:sp>
        <p:nvSpPr>
          <p:cNvPr id="6" name="Text Box 14" descr="."/>
          <p:cNvSpPr txBox="1">
            <a:spLocks noChangeArrowheads="1"/>
          </p:cNvSpPr>
          <p:nvPr>
            <p:custDataLst>
              <p:tags r:id="rId4"/>
            </p:custDataLst>
          </p:nvPr>
        </p:nvSpPr>
        <p:spPr bwMode="auto">
          <a:xfrm>
            <a:off x="5940152" y="2882563"/>
            <a:ext cx="2111375"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t>Array of</a:t>
            </a:r>
            <a:r>
              <a:rPr lang="en-US" altLang="el-GR" b="1" dirty="0"/>
              <a:t> string</a:t>
            </a:r>
            <a:r>
              <a:rPr lang="en-US" altLang="el-GR" dirty="0"/>
              <a:t>s; </a:t>
            </a:r>
            <a:r>
              <a:rPr lang="en-US" altLang="el-GR" dirty="0">
                <a:cs typeface="Times New Roman" pitchFamily="18" charset="0"/>
              </a:rPr>
              <a:t>contents defined at time of declaration</a:t>
            </a:r>
          </a:p>
        </p:txBody>
      </p:sp>
      <p:sp>
        <p:nvSpPr>
          <p:cNvPr id="7" name="Line 32" descr="."/>
          <p:cNvSpPr>
            <a:spLocks noChangeShapeType="1"/>
          </p:cNvSpPr>
          <p:nvPr/>
        </p:nvSpPr>
        <p:spPr bwMode="auto">
          <a:xfrm flipH="1">
            <a:off x="2699792" y="3371850"/>
            <a:ext cx="3243808" cy="156931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12169"/>
          </a:xfrm>
        </p:spPr>
        <p:txBody>
          <a:bodyPr>
            <a:noAutofit/>
          </a:bodyPr>
          <a:lstStyle/>
          <a:p>
            <a:r>
              <a:rPr lang="el-GR" altLang="el-GR" u="sng" dirty="0" smtClean="0">
                <a:solidFill>
                  <a:schemeClr val="tx2"/>
                </a:solidFill>
              </a:rPr>
              <a:t>….(2 </a:t>
            </a:r>
            <a:r>
              <a:rPr lang="el-GR" altLang="el-GR" u="sng" dirty="0">
                <a:solidFill>
                  <a:schemeClr val="tx2"/>
                </a:solidFill>
              </a:rPr>
              <a:t>από </a:t>
            </a:r>
            <a:r>
              <a:rPr lang="el-GR" altLang="el-GR" u="sng" dirty="0" smtClean="0">
                <a:solidFill>
                  <a:schemeClr val="tx2"/>
                </a:solidFill>
              </a:rPr>
              <a:t>3)</a:t>
            </a:r>
            <a:endParaRPr lang="el-GR" altLang="el-GR" u="sng" dirty="0">
              <a:solidFill>
                <a:schemeClr val="tx2"/>
              </a:solidFill>
              <a:latin typeface="+mn-lt"/>
            </a:endParaRPr>
          </a:p>
        </p:txBody>
      </p:sp>
      <p:sp>
        <p:nvSpPr>
          <p:cNvPr id="3" name="Ορθογώνιο 2" descr="for int i ίσο με 0, i  μικρότερο του strings τελεία Length, i++,&#10;   &#10;if strings[ i ] τελεία Starts With, st, (σχόλιο: Method StartsWith determines if a string instance starts with the string text passed to it),&#10;output += \ &quot; &quot; σύν strings[ i ] σύν \ &quot; &quot; σύν,&#10;starts with \ st \ \ n,&#10;   &#10;output +=  \ n,&#10;   &#10;// test every string to see if it ends with ed,&#10;for int i ίσο με 0, i μικρότερο του strings τελεία Length, i ++,&#10;   &#10;if strings[ i ] τελεία Ends With, ed, (σχόλιο: Method EndsWith determines if a string instance ends with the string text passed to it),&#10;output += \ &quot;&quot; σύν strings[ i ] σύν \ &quot;&quot; σύν,&#10;ends with \ ed \ \ n,&#10;   &#10;Message Box τελεία Show, output, Demonstrating Starts With and, σύν,&#10;Ends With methods, Message Box Buttons τελεία OK, &#10;"/>
          <p:cNvSpPr/>
          <p:nvPr>
            <p:custDataLst>
              <p:tags r:id="rId3"/>
            </p:custDataLst>
          </p:nvPr>
        </p:nvSpPr>
        <p:spPr>
          <a:xfrm>
            <a:off x="467544" y="912777"/>
            <a:ext cx="8219256" cy="5324535"/>
          </a:xfrm>
          <a:prstGeom prst="rect">
            <a:avLst/>
          </a:prstGeom>
        </p:spPr>
        <p:txBody>
          <a:bodyPr wrap="square">
            <a:spAutoFit/>
          </a:bodyPr>
          <a:lstStyle/>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&lt; </a:t>
            </a:r>
            <a:r>
              <a:rPr lang="en-US" altLang="el-GR" sz="2000" dirty="0" err="1">
                <a:solidFill>
                  <a:srgbClr val="000000"/>
                </a:solidFill>
                <a:cs typeface="Courier New" pitchFamily="49" charset="0"/>
              </a:rPr>
              <a:t>strings.Length</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strings[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StartsWith</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st</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 strings[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 starts with \"</a:t>
            </a:r>
            <a:r>
              <a:rPr lang="en-US" altLang="el-GR" sz="2000" dirty="0" err="1">
                <a:solidFill>
                  <a:srgbClr val="4DA6FF"/>
                </a:solidFill>
                <a:cs typeface="Courier New" pitchFamily="49" charset="0"/>
              </a:rPr>
              <a:t>st</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every string to see if it ends with "</a:t>
            </a:r>
            <a:r>
              <a:rPr lang="en-US" altLang="el-GR" sz="2000" dirty="0" err="1">
                <a:solidFill>
                  <a:schemeClr val="accent5">
                    <a:lumMod val="75000"/>
                  </a:schemeClr>
                </a:solidFill>
                <a:cs typeface="Courier New" pitchFamily="49" charset="0"/>
              </a:rPr>
              <a:t>ed</a:t>
            </a:r>
            <a:r>
              <a:rPr lang="en-US" altLang="el-GR" sz="2000" dirty="0">
                <a:solidFill>
                  <a:schemeClr val="accent5">
                    <a:lumMod val="75000"/>
                  </a:schemeClr>
                </a:solidFill>
                <a:cs typeface="Courier New" pitchFamily="49" charset="0"/>
              </a:rPr>
              <a: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&lt; </a:t>
            </a:r>
            <a:r>
              <a:rPr lang="en-US" altLang="el-GR" sz="2000" dirty="0" err="1">
                <a:solidFill>
                  <a:srgbClr val="000000"/>
                </a:solidFill>
                <a:cs typeface="Courier New" pitchFamily="49" charset="0"/>
              </a:rPr>
              <a:t>strings.Length</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strings[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EndsWith</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ed</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 strings[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 ends with \"</a:t>
            </a:r>
            <a:r>
              <a:rPr lang="en-US" altLang="el-GR" sz="2000" dirty="0" err="1">
                <a:solidFill>
                  <a:srgbClr val="4DA6FF"/>
                </a:solidFill>
                <a:cs typeface="Courier New" pitchFamily="49" charset="0"/>
              </a:rPr>
              <a:t>ed</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33   </a:t>
            </a:r>
            <a:endParaRPr lang="el-GR" altLang="el-GR" sz="2000" dirty="0" smtClean="0">
              <a:solidFill>
                <a:srgbClr val="5F5F5F"/>
              </a:solidFill>
              <a:cs typeface="Times New Roman" pitchFamily="18" charset="0"/>
            </a:endParaRPr>
          </a:p>
          <a:p>
            <a:r>
              <a:rPr lang="en-US" altLang="el-GR" sz="2000" dirty="0">
                <a:solidFill>
                  <a:srgbClr val="5F5F5F"/>
                </a:solidFill>
                <a:cs typeface="Times New Roman" pitchFamily="18" charset="0"/>
              </a:rPr>
              <a:t>34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r>
              <a:rPr lang="en-US" altLang="el-GR" sz="2000" dirty="0">
                <a:solidFill>
                  <a:srgbClr val="4DA6FF"/>
                </a:solidFill>
                <a:cs typeface="Courier New" pitchFamily="49" charset="0"/>
              </a:rPr>
              <a:t>"Demonstrating </a:t>
            </a:r>
            <a:r>
              <a:rPr lang="en-US" altLang="el-GR" sz="2000" dirty="0" err="1">
                <a:solidFill>
                  <a:srgbClr val="4DA6FF"/>
                </a:solidFill>
                <a:cs typeface="Courier New" pitchFamily="49" charset="0"/>
              </a:rPr>
              <a:t>StartsWith</a:t>
            </a:r>
            <a:r>
              <a:rPr lang="en-US" altLang="el-GR" sz="2000" dirty="0">
                <a:solidFill>
                  <a:srgbClr val="4DA6FF"/>
                </a:solidFill>
                <a:cs typeface="Courier New" pitchFamily="49" charset="0"/>
              </a:rPr>
              <a:t> and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35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EndsWith</a:t>
            </a:r>
            <a:r>
              <a:rPr lang="en-US" altLang="el-GR" sz="2000" dirty="0">
                <a:solidFill>
                  <a:srgbClr val="4DA6FF"/>
                </a:solidFill>
                <a:cs typeface="Courier New" pitchFamily="49" charset="0"/>
              </a:rPr>
              <a:t> methods"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p>
        </p:txBody>
      </p:sp>
      <p:sp>
        <p:nvSpPr>
          <p:cNvPr id="12" name="Text Box 5" descr="."/>
          <p:cNvSpPr txBox="1">
            <a:spLocks noChangeArrowheads="1"/>
          </p:cNvSpPr>
          <p:nvPr>
            <p:custDataLst>
              <p:tags r:id="rId4"/>
            </p:custDataLst>
          </p:nvPr>
        </p:nvSpPr>
        <p:spPr bwMode="auto">
          <a:xfrm>
            <a:off x="5580112" y="1412776"/>
            <a:ext cx="28194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 </a:t>
            </a:r>
            <a:r>
              <a:rPr lang="en-US" altLang="el-GR" b="1" dirty="0" err="1">
                <a:latin typeface="+mn-lt"/>
                <a:cs typeface="Times New Roman" pitchFamily="18" charset="0"/>
              </a:rPr>
              <a:t>StartsWith</a:t>
            </a:r>
            <a:r>
              <a:rPr lang="en-US" altLang="el-GR" dirty="0">
                <a:latin typeface="+mn-lt"/>
                <a:cs typeface="Times New Roman" pitchFamily="18" charset="0"/>
              </a:rPr>
              <a:t> determines if a </a:t>
            </a:r>
            <a:r>
              <a:rPr lang="en-US" altLang="el-GR" b="1" dirty="0">
                <a:latin typeface="+mn-lt"/>
                <a:cs typeface="Times New Roman" pitchFamily="18" charset="0"/>
              </a:rPr>
              <a:t>string</a:t>
            </a:r>
            <a:r>
              <a:rPr lang="en-US" altLang="el-GR" dirty="0">
                <a:latin typeface="+mn-lt"/>
                <a:cs typeface="Times New Roman" pitchFamily="18" charset="0"/>
              </a:rPr>
              <a:t> instance starts with the </a:t>
            </a:r>
            <a:r>
              <a:rPr lang="en-US" altLang="el-GR" b="1" dirty="0">
                <a:latin typeface="+mn-lt"/>
                <a:cs typeface="Times New Roman" pitchFamily="18" charset="0"/>
              </a:rPr>
              <a:t>string</a:t>
            </a:r>
            <a:r>
              <a:rPr lang="en-US" altLang="el-GR" dirty="0">
                <a:latin typeface="+mn-lt"/>
                <a:cs typeface="Times New Roman" pitchFamily="18" charset="0"/>
              </a:rPr>
              <a:t> text passed to it</a:t>
            </a:r>
          </a:p>
        </p:txBody>
      </p:sp>
      <p:sp>
        <p:nvSpPr>
          <p:cNvPr id="13" name="Line 6" descr="."/>
          <p:cNvSpPr>
            <a:spLocks noChangeShapeType="1"/>
          </p:cNvSpPr>
          <p:nvPr/>
        </p:nvSpPr>
        <p:spPr bwMode="auto">
          <a:xfrm flipH="1" flipV="1">
            <a:off x="2627784" y="1772816"/>
            <a:ext cx="2952328" cy="3016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8" descr="."/>
          <p:cNvSpPr txBox="1">
            <a:spLocks noChangeArrowheads="1"/>
          </p:cNvSpPr>
          <p:nvPr>
            <p:custDataLst>
              <p:tags r:id="rId5"/>
            </p:custDataLst>
          </p:nvPr>
        </p:nvSpPr>
        <p:spPr bwMode="auto">
          <a:xfrm>
            <a:off x="5867400" y="3933056"/>
            <a:ext cx="28194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 </a:t>
            </a:r>
            <a:r>
              <a:rPr lang="en-US" altLang="el-GR" b="1" dirty="0" err="1">
                <a:latin typeface="+mn-lt"/>
                <a:cs typeface="Times New Roman" pitchFamily="18" charset="0"/>
              </a:rPr>
              <a:t>EndsWith</a:t>
            </a:r>
            <a:r>
              <a:rPr lang="en-US" altLang="el-GR" dirty="0">
                <a:latin typeface="+mn-lt"/>
                <a:cs typeface="Times New Roman" pitchFamily="18" charset="0"/>
              </a:rPr>
              <a:t> determines if a </a:t>
            </a:r>
            <a:r>
              <a:rPr lang="en-US" altLang="el-GR" b="1" dirty="0">
                <a:latin typeface="+mn-lt"/>
                <a:cs typeface="Times New Roman" pitchFamily="18" charset="0"/>
              </a:rPr>
              <a:t>string</a:t>
            </a:r>
            <a:r>
              <a:rPr lang="en-US" altLang="el-GR" dirty="0">
                <a:latin typeface="+mn-lt"/>
                <a:cs typeface="Times New Roman" pitchFamily="18" charset="0"/>
              </a:rPr>
              <a:t> instance ends with the </a:t>
            </a:r>
            <a:r>
              <a:rPr lang="en-US" altLang="el-GR" b="1" dirty="0">
                <a:latin typeface="+mn-lt"/>
                <a:cs typeface="Times New Roman" pitchFamily="18" charset="0"/>
              </a:rPr>
              <a:t>string</a:t>
            </a:r>
            <a:r>
              <a:rPr lang="en-US" altLang="el-GR" dirty="0">
                <a:latin typeface="+mn-lt"/>
                <a:cs typeface="Times New Roman" pitchFamily="18" charset="0"/>
              </a:rPr>
              <a:t> text passed to it</a:t>
            </a:r>
          </a:p>
        </p:txBody>
      </p:sp>
      <p:sp>
        <p:nvSpPr>
          <p:cNvPr id="21" name="Line 9" descr="."/>
          <p:cNvSpPr>
            <a:spLocks noChangeShapeType="1"/>
          </p:cNvSpPr>
          <p:nvPr/>
        </p:nvSpPr>
        <p:spPr bwMode="auto">
          <a:xfrm flipH="1" flipV="1">
            <a:off x="4751648" y="4437112"/>
            <a:ext cx="1115752" cy="1576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74886"/>
          </a:xfrm>
        </p:spPr>
        <p:txBody>
          <a:bodyPr>
            <a:noAutofit/>
          </a:bodyPr>
          <a:lstStyle/>
          <a:p>
            <a:r>
              <a:rPr lang="el-GR" altLang="el-GR" u="sng" dirty="0" smtClean="0">
                <a:solidFill>
                  <a:schemeClr val="tx2"/>
                </a:solidFill>
              </a:rPr>
              <a:t>….(3 </a:t>
            </a:r>
            <a:r>
              <a:rPr lang="el-GR" altLang="el-GR" u="sng" dirty="0">
                <a:solidFill>
                  <a:schemeClr val="tx2"/>
                </a:solidFill>
              </a:rPr>
              <a:t>από </a:t>
            </a:r>
            <a:r>
              <a:rPr lang="el-GR" altLang="el-GR" u="sng" dirty="0" smtClean="0">
                <a:solidFill>
                  <a:schemeClr val="tx2"/>
                </a:solidFill>
              </a:rPr>
              <a:t>3)</a:t>
            </a:r>
            <a:endParaRPr lang="el-GR" altLang="el-GR" u="sng" dirty="0">
              <a:solidFill>
                <a:schemeClr val="tx2"/>
              </a:solidFill>
              <a:latin typeface="+mn-lt"/>
            </a:endParaRPr>
          </a:p>
        </p:txBody>
      </p:sp>
      <p:sp>
        <p:nvSpPr>
          <p:cNvPr id="3" name="Ορθογώνιο 2" descr="Message Box Icon τελεία Information,&#10;   &#10;άγκιστρο, // end method Main,&#10;   &#10;άγκιστρο, // end class String Start End.&#10;"/>
          <p:cNvSpPr/>
          <p:nvPr>
            <p:custDataLst>
              <p:tags r:id="rId3"/>
            </p:custDataLst>
          </p:nvPr>
        </p:nvSpPr>
        <p:spPr>
          <a:xfrm>
            <a:off x="467544" y="836712"/>
            <a:ext cx="8219256" cy="1631216"/>
          </a:xfrm>
          <a:prstGeom prst="rect">
            <a:avLst/>
          </a:prstGeom>
        </p:spPr>
        <p:txBody>
          <a:bodyPr wrap="square">
            <a:spAutoFit/>
          </a:bodyPr>
          <a:lstStyle/>
          <a:p>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StringStartEnd</a:t>
            </a:r>
            <a:endParaRPr lang="en-US" altLang="el-GR" sz="2000" dirty="0">
              <a:solidFill>
                <a:schemeClr val="accent5">
                  <a:lumMod val="75000"/>
                </a:schemeClr>
              </a:solidFill>
              <a:cs typeface="Courier New" pitchFamily="49" charset="0"/>
            </a:endParaRPr>
          </a:p>
        </p:txBody>
      </p:sp>
      <p:pic>
        <p:nvPicPr>
          <p:cNvPr id="10" name="Picture 4" descr="Program Outpu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208" y="2723604"/>
            <a:ext cx="7315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custDataLst>
              <p:tags r:id="rId4"/>
            </p:custDataLst>
          </p:nvPr>
        </p:nvSpPr>
        <p:spPr>
          <a:xfrm>
            <a:off x="5943755" y="3244334"/>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08112"/>
          </a:xfrm>
        </p:spPr>
        <p:txBody>
          <a:bodyPr>
            <a:noAutofit/>
          </a:bodyPr>
          <a:lstStyle/>
          <a:p>
            <a:r>
              <a:rPr lang="el-GR" altLang="el-GR" u="sng" dirty="0" smtClean="0">
                <a:solidFill>
                  <a:schemeClr val="tx2"/>
                </a:solidFill>
              </a:rPr>
              <a:t>….(1 </a:t>
            </a:r>
            <a:r>
              <a:rPr lang="el-GR" altLang="el-GR" u="sng" dirty="0">
                <a:solidFill>
                  <a:schemeClr val="tx2"/>
                </a:solidFill>
              </a:rPr>
              <a:t>από </a:t>
            </a:r>
            <a:r>
              <a:rPr lang="el-GR" altLang="el-GR" u="sng" dirty="0" smtClean="0">
                <a:solidFill>
                  <a:schemeClr val="tx2"/>
                </a:solidFill>
              </a:rPr>
              <a:t>6)</a:t>
            </a:r>
            <a:endParaRPr lang="el-GR" altLang="el-GR" u="sng" dirty="0">
              <a:solidFill>
                <a:schemeClr val="tx2"/>
              </a:solidFill>
              <a:latin typeface="+mn-lt"/>
            </a:endParaRPr>
          </a:p>
        </p:txBody>
      </p:sp>
      <p:sp>
        <p:nvSpPr>
          <p:cNvPr id="3" name="Ορθογώνιο 2" descr="// String Index Methods τελεία cs,&#10;// Using String searching methods.&#10;    &#10;using System,&#10;using System τελεία Windows τελεία Forms,&#10;    &#10;// testing indexing capabilities of strings,&#10;class String Index Methods,&#10;άγκιστρο,&#10;// The main entry point for the application.&#10;[STA Thread],&#10;static void Main, string[] args,&#10;άγκιστρο,&#10;string letters ίσο με a, b, c, d, e, f, g, h, i, j, k, l, m, a, b, c, d, e, f, g, h, i, j, k, l, m,&#10;string output ίσο με &quot;&quot;,&#10;char[] search Letters ίσο με  'c', 'a', '$',&#10;   &#10;// test Index Of to locate a character in a string,&#10;"/>
          <p:cNvSpPr/>
          <p:nvPr>
            <p:custDataLst>
              <p:tags r:id="rId3"/>
            </p:custDataLst>
          </p:nvPr>
        </p:nvSpPr>
        <p:spPr>
          <a:xfrm>
            <a:off x="467544" y="836712"/>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StringIndexMethods.cs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Using String searching methods.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chemeClr val="accent5">
                    <a:lumMod val="75000"/>
                  </a:schemeClr>
                </a:solidFill>
                <a:cs typeface="Courier New" pitchFamily="49" charset="0"/>
              </a:rPr>
              <a:t>// testing indexing capabilities of strings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StringIndexMethods</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letters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abcdefghijklmabcdefghijklm</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char</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searchLetters</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 'c'</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'a'</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a:t>
            </a:r>
            <a:r>
              <a:rPr lang="en-US" altLang="el-GR" sz="2000" dirty="0" err="1">
                <a:solidFill>
                  <a:schemeClr val="accent5">
                    <a:lumMod val="75000"/>
                  </a:schemeClr>
                </a:solidFill>
                <a:cs typeface="Courier New" pitchFamily="49" charset="0"/>
              </a:rPr>
              <a:t>IndexOf</a:t>
            </a:r>
            <a:r>
              <a:rPr lang="en-US" altLang="el-GR" sz="2000" dirty="0">
                <a:solidFill>
                  <a:schemeClr val="accent5">
                    <a:lumMod val="75000"/>
                  </a:schemeClr>
                </a:solidFill>
                <a:cs typeface="Courier New" pitchFamily="49" charset="0"/>
              </a:rPr>
              <a:t> to locate a character in a string</a:t>
            </a:r>
            <a:endParaRPr lang="en-US" altLang="el-GR" sz="2000" dirty="0">
              <a:solidFill>
                <a:schemeClr val="accent5">
                  <a:lumMod val="75000"/>
                </a:schemeClr>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08112"/>
          </a:xfrm>
        </p:spPr>
        <p:txBody>
          <a:bodyPr>
            <a:noAutofit/>
          </a:bodyPr>
          <a:lstStyle/>
          <a:p>
            <a:r>
              <a:rPr lang="el-GR" altLang="el-GR" u="sng" dirty="0" smtClean="0">
                <a:solidFill>
                  <a:schemeClr val="tx2"/>
                </a:solidFill>
              </a:rPr>
              <a:t>….(</a:t>
            </a:r>
            <a:r>
              <a:rPr lang="el-GR" altLang="el-GR" u="sng" dirty="0">
                <a:solidFill>
                  <a:schemeClr val="tx2"/>
                </a:solidFill>
              </a:rPr>
              <a:t>2</a:t>
            </a:r>
            <a:r>
              <a:rPr lang="el-GR" altLang="el-GR" u="sng" dirty="0" smtClean="0">
                <a:solidFill>
                  <a:schemeClr val="tx2"/>
                </a:solidFill>
              </a:rPr>
              <a:t> </a:t>
            </a:r>
            <a:r>
              <a:rPr lang="el-GR" altLang="el-GR" u="sng" dirty="0">
                <a:solidFill>
                  <a:schemeClr val="tx2"/>
                </a:solidFill>
              </a:rPr>
              <a:t>από 6</a:t>
            </a:r>
            <a:r>
              <a:rPr lang="el-GR" altLang="el-GR" u="sng" dirty="0" smtClean="0">
                <a:solidFill>
                  <a:schemeClr val="tx2"/>
                </a:solidFill>
              </a:rPr>
              <a:t>)</a:t>
            </a:r>
            <a:endParaRPr lang="el-GR" altLang="el-GR" u="sng" dirty="0">
              <a:solidFill>
                <a:schemeClr val="tx2"/>
              </a:solidFill>
              <a:latin typeface="+mn-lt"/>
            </a:endParaRPr>
          </a:p>
        </p:txBody>
      </p:sp>
      <p:sp>
        <p:nvSpPr>
          <p:cNvPr id="2" name="Ορθογώνιο 1" descr="output += 'c' is located at index, σύν&#10;letters τελεία Index Of,  'c', (σχόλιο: IndexOf takes one argument, the character to search for; If successful IndexOf will return index of specified character or return -1).&#10;   &#10;output += \ n 'a' is located at index, σύν, (σχόλιο: IndexOf takes two arguments, the character to search for and the initial index of the search),&#10;letters τελεία Index Of,  'a', 1,&#10;   &#10;output += \ n ‘a' is located at index, σύν&#10;letters τελεία Index Of, ‘a', 3, 5, (σχόλιο: IndexOf takes three arguments, the character to search for, the initial index of the search and the number of characters to search).&#10;   &#10;// test Last Index Of to find a character in a string,&#10;output += \ n \ n Last 'c' is located at, σύν,&#10;"/>
          <p:cNvSpPr/>
          <p:nvPr>
            <p:custDataLst>
              <p:tags r:id="rId3"/>
            </p:custDataLst>
          </p:nvPr>
        </p:nvSpPr>
        <p:spPr>
          <a:xfrm>
            <a:off x="467544" y="821025"/>
            <a:ext cx="8219256" cy="3477875"/>
          </a:xfrm>
          <a:prstGeom prst="rect">
            <a:avLst/>
          </a:prstGeom>
        </p:spPr>
        <p:txBody>
          <a:bodyPr wrap="square">
            <a:spAutoFit/>
          </a:bodyPr>
          <a:lstStyle/>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"'c' is located at index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letters.IndexOf</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'c'</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n'a</a:t>
            </a:r>
            <a:r>
              <a:rPr lang="en-US" altLang="el-GR" sz="2000" dirty="0">
                <a:solidFill>
                  <a:srgbClr val="4DA6FF"/>
                </a:solidFill>
                <a:cs typeface="Courier New" pitchFamily="49" charset="0"/>
              </a:rPr>
              <a:t>' is located at index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letters.IndexOf</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'a'</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n‘a</a:t>
            </a:r>
            <a:r>
              <a:rPr lang="en-US" altLang="el-GR" sz="2000" dirty="0">
                <a:solidFill>
                  <a:srgbClr val="4DA6FF"/>
                </a:solidFill>
                <a:cs typeface="Courier New" pitchFamily="49" charset="0"/>
              </a:rPr>
              <a:t>' is located at index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letters.IndexOf</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3</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a:t>
            </a:r>
            <a:r>
              <a:rPr lang="en-US" altLang="el-GR" sz="2000" dirty="0" err="1">
                <a:solidFill>
                  <a:schemeClr val="accent5">
                    <a:lumMod val="75000"/>
                  </a:schemeClr>
                </a:solidFill>
                <a:cs typeface="Courier New" pitchFamily="49" charset="0"/>
              </a:rPr>
              <a:t>LastIndexOf</a:t>
            </a:r>
            <a:r>
              <a:rPr lang="en-US" altLang="el-GR" sz="2000" dirty="0">
                <a:solidFill>
                  <a:schemeClr val="accent5">
                    <a:lumMod val="75000"/>
                  </a:schemeClr>
                </a:solidFill>
                <a:cs typeface="Courier New" pitchFamily="49" charset="0"/>
              </a:rPr>
              <a:t> to find a character in a string</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'c' is located at "</a:t>
            </a:r>
            <a:r>
              <a:rPr lang="en-US" altLang="el-GR" sz="2000" dirty="0">
                <a:solidFill>
                  <a:srgbClr val="000000"/>
                </a:solidFill>
                <a:cs typeface="Courier New" pitchFamily="49" charset="0"/>
              </a:rPr>
              <a:t> </a:t>
            </a:r>
            <a:r>
              <a:rPr lang="en-US" altLang="el-GR" sz="2000" dirty="0" smtClean="0">
                <a:solidFill>
                  <a:srgbClr val="000000"/>
                </a:solidFill>
                <a:cs typeface="Courier New" pitchFamily="49" charset="0"/>
              </a:rPr>
              <a:t>+</a:t>
            </a:r>
            <a:endParaRPr lang="en-US" altLang="el-GR" sz="2000" dirty="0">
              <a:solidFill>
                <a:srgbClr val="000000"/>
              </a:solidFill>
              <a:cs typeface="Times New Roman" pitchFamily="18" charset="0"/>
            </a:endParaRPr>
          </a:p>
        </p:txBody>
      </p:sp>
      <p:sp>
        <p:nvSpPr>
          <p:cNvPr id="6" name="Line 16" descr="."/>
          <p:cNvSpPr>
            <a:spLocks noChangeShapeType="1"/>
          </p:cNvSpPr>
          <p:nvPr/>
        </p:nvSpPr>
        <p:spPr bwMode="auto">
          <a:xfrm flipH="1" flipV="1">
            <a:off x="2987824" y="1412776"/>
            <a:ext cx="2879576" cy="4922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7" name="Text Box 30" descr="."/>
          <p:cNvSpPr txBox="1">
            <a:spLocks noChangeArrowheads="1"/>
          </p:cNvSpPr>
          <p:nvPr>
            <p:custDataLst>
              <p:tags r:id="rId4"/>
            </p:custDataLst>
          </p:nvPr>
        </p:nvSpPr>
        <p:spPr bwMode="auto">
          <a:xfrm>
            <a:off x="5867400" y="836712"/>
            <a:ext cx="3048000" cy="1938992"/>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b="1" dirty="0" err="1">
                <a:latin typeface="+mn-lt"/>
                <a:cs typeface="Times New Roman" pitchFamily="18" charset="0"/>
              </a:rPr>
              <a:t>IndexOf</a:t>
            </a:r>
            <a:r>
              <a:rPr lang="en-US" altLang="el-GR" dirty="0">
                <a:latin typeface="+mn-lt"/>
                <a:cs typeface="Times New Roman" pitchFamily="18" charset="0"/>
              </a:rPr>
              <a:t> takes one argument, the character to search for; If successful </a:t>
            </a:r>
            <a:r>
              <a:rPr lang="en-US" altLang="el-GR" b="1" dirty="0" err="1">
                <a:latin typeface="+mn-lt"/>
                <a:cs typeface="Times New Roman" pitchFamily="18" charset="0"/>
              </a:rPr>
              <a:t>IndexOf</a:t>
            </a:r>
            <a:r>
              <a:rPr lang="en-US" altLang="el-GR" dirty="0">
                <a:latin typeface="+mn-lt"/>
                <a:cs typeface="Times New Roman" pitchFamily="18" charset="0"/>
              </a:rPr>
              <a:t> will return index of specified character or return -1</a:t>
            </a:r>
          </a:p>
        </p:txBody>
      </p:sp>
      <p:sp>
        <p:nvSpPr>
          <p:cNvPr id="8" name="Text Box 15" descr="."/>
          <p:cNvSpPr txBox="1">
            <a:spLocks noChangeArrowheads="1"/>
          </p:cNvSpPr>
          <p:nvPr>
            <p:custDataLst>
              <p:tags r:id="rId5"/>
            </p:custDataLst>
          </p:nvPr>
        </p:nvSpPr>
        <p:spPr bwMode="auto">
          <a:xfrm>
            <a:off x="5943600" y="4121785"/>
            <a:ext cx="30480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b="1" dirty="0" err="1">
                <a:latin typeface="+mn-lt"/>
                <a:cs typeface="Times New Roman" pitchFamily="18" charset="0"/>
              </a:rPr>
              <a:t>IndexOf</a:t>
            </a:r>
            <a:r>
              <a:rPr lang="en-US" altLang="el-GR" dirty="0">
                <a:latin typeface="+mn-lt"/>
                <a:cs typeface="Times New Roman" pitchFamily="18" charset="0"/>
              </a:rPr>
              <a:t> takes two arguments, the character to search for and the initial index of the search</a:t>
            </a:r>
          </a:p>
        </p:txBody>
      </p:sp>
      <p:sp>
        <p:nvSpPr>
          <p:cNvPr id="9" name="Line 26" descr="."/>
          <p:cNvSpPr>
            <a:spLocks noChangeShapeType="1"/>
          </p:cNvSpPr>
          <p:nvPr/>
        </p:nvSpPr>
        <p:spPr bwMode="auto">
          <a:xfrm flipH="1" flipV="1">
            <a:off x="2987824" y="1904999"/>
            <a:ext cx="4403576" cy="22167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Text Box 18" descr="."/>
          <p:cNvSpPr txBox="1">
            <a:spLocks noChangeArrowheads="1"/>
          </p:cNvSpPr>
          <p:nvPr>
            <p:custDataLst>
              <p:tags r:id="rId6"/>
            </p:custDataLst>
          </p:nvPr>
        </p:nvSpPr>
        <p:spPr bwMode="auto">
          <a:xfrm>
            <a:off x="1403648" y="4769857"/>
            <a:ext cx="3888432" cy="1323439"/>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b="1" dirty="0" err="1">
                <a:latin typeface="+mn-lt"/>
                <a:cs typeface="Times New Roman" pitchFamily="18" charset="0"/>
              </a:rPr>
              <a:t>IndexOf</a:t>
            </a:r>
            <a:r>
              <a:rPr lang="en-US" altLang="el-GR" dirty="0">
                <a:latin typeface="+mn-lt"/>
                <a:cs typeface="Times New Roman" pitchFamily="18" charset="0"/>
              </a:rPr>
              <a:t> takes three arguments, the character to search for, the initial index of the search and the number of characters to search</a:t>
            </a:r>
          </a:p>
        </p:txBody>
      </p:sp>
      <p:sp>
        <p:nvSpPr>
          <p:cNvPr id="11" name="Line 23" descr="."/>
          <p:cNvSpPr>
            <a:spLocks noChangeShapeType="1"/>
          </p:cNvSpPr>
          <p:nvPr/>
        </p:nvSpPr>
        <p:spPr bwMode="auto">
          <a:xfrm flipV="1">
            <a:off x="3851920" y="3276600"/>
            <a:ext cx="204192" cy="149325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08112"/>
          </a:xfrm>
        </p:spPr>
        <p:txBody>
          <a:bodyPr>
            <a:noAutofit/>
          </a:bodyPr>
          <a:lstStyle/>
          <a:p>
            <a:r>
              <a:rPr lang="el-GR" altLang="el-GR" u="sng" dirty="0" smtClean="0">
                <a:solidFill>
                  <a:schemeClr val="tx2"/>
                </a:solidFill>
              </a:rPr>
              <a:t>….(3 </a:t>
            </a:r>
            <a:r>
              <a:rPr lang="el-GR" altLang="el-GR" u="sng" dirty="0">
                <a:solidFill>
                  <a:schemeClr val="tx2"/>
                </a:solidFill>
              </a:rPr>
              <a:t>από 6</a:t>
            </a:r>
            <a:r>
              <a:rPr lang="el-GR" altLang="el-GR" u="sng" dirty="0" smtClean="0">
                <a:solidFill>
                  <a:schemeClr val="tx2"/>
                </a:solidFill>
              </a:rPr>
              <a:t>)</a:t>
            </a:r>
            <a:endParaRPr lang="el-GR" altLang="el-GR" u="sng" dirty="0">
              <a:solidFill>
                <a:schemeClr val="tx2"/>
              </a:solidFill>
              <a:latin typeface="+mn-lt"/>
            </a:endParaRPr>
          </a:p>
        </p:txBody>
      </p:sp>
      <p:sp>
        <p:nvSpPr>
          <p:cNvPr id="2" name="Ορθογώνιο 1" descr="index σύν letters τελεία Last Index Of, 'c', (σχόλιο: LastIndexOf search from the end of the string toward the beginning).&#10;   &#10;output += \ n Last 'a' is located at index, σύν,&#10;letters τελεία Last Index Of, 'a', 25, (σχόλιο: Takes two argument, the character to search for and highest index to begin backward search).&#10;   &#10;output += \ n Last '$' is located at index, σύν,&#10;letters τελεία Last Index Of, '$', 15, 5,&#10;   &#10;// test Index Of to locate a substring in a string,&#10;output += \ n \ n \ def \  is located at, σύν,&#10;index σύν letters τελεία Index Of, &quot;def&quot;, (σχόλιο: Instead of sending character arguments, these two methods search substring argument).&#10;   &#10;output += \ n \ def \ is located at index, σύν,&#10;letters τελεία Index Of, def, 7,&#10;   &#10;output += \ n \ hello \ is located at index, σύν,&#10;letters τελεία Index Of, hello, 5, 15,&#10;   &#10;"/>
          <p:cNvSpPr/>
          <p:nvPr>
            <p:custDataLst>
              <p:tags r:id="rId3"/>
            </p:custDataLst>
          </p:nvPr>
        </p:nvSpPr>
        <p:spPr>
          <a:xfrm>
            <a:off x="467544" y="764704"/>
            <a:ext cx="8219256" cy="5632311"/>
          </a:xfrm>
          <a:prstGeom prst="rect">
            <a:avLst/>
          </a:prstGeom>
        </p:spPr>
        <p:txBody>
          <a:bodyPr wrap="square">
            <a:spAutoFit/>
          </a:bodyPr>
          <a:lstStyle/>
          <a:p>
            <a:r>
              <a:rPr lang="en-US" altLang="el-GR" sz="2000" dirty="0">
                <a:solidFill>
                  <a:srgbClr val="5F5F5F"/>
                </a:solidFill>
                <a:cs typeface="Times New Roman" pitchFamily="18" charset="0"/>
              </a:rPr>
              <a:t>30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"index "</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letters.LastIndexOf</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'c'</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'a' is located at index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33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letters.LastIndexOf</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25</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34   </a:t>
            </a:r>
            <a:endParaRPr lang="el-GR" altLang="el-GR" sz="2000" dirty="0">
              <a:solidFill>
                <a:srgbClr val="5F5F5F"/>
              </a:solidFill>
              <a:cs typeface="Times New Roman" pitchFamily="18" charset="0"/>
            </a:endParaRPr>
          </a:p>
          <a:p>
            <a:r>
              <a:rPr lang="en-US" altLang="el-GR" sz="2000" dirty="0">
                <a:solidFill>
                  <a:srgbClr val="5F5F5F"/>
                </a:solidFill>
                <a:cs typeface="Times New Roman" pitchFamily="18" charset="0"/>
              </a:rPr>
              <a:t>35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 is located at index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letters.LastIndexOf</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15</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5</a:t>
            </a:r>
            <a:r>
              <a:rPr lang="en-US" altLang="el-GR" sz="2000" dirty="0">
                <a:solidFill>
                  <a:srgbClr val="000000"/>
                </a:solidFill>
                <a:cs typeface="Times New Roman" pitchFamily="18" charset="0"/>
              </a:rPr>
              <a:t> </a:t>
            </a:r>
            <a:r>
              <a:rPr lang="en-US" altLang="el-GR" sz="2000" dirty="0" smtClean="0">
                <a:solidFill>
                  <a:srgbClr val="000000"/>
                </a:solidFill>
                <a:cs typeface="Times New Roman" pitchFamily="18" charset="0"/>
              </a:rPr>
              <a:t>);</a:t>
            </a:r>
            <a:endParaRPr lang="el-GR" altLang="el-GR" sz="2000" dirty="0" smtClean="0">
              <a:solidFill>
                <a:srgbClr val="5F5F5F"/>
              </a:solidFill>
              <a:cs typeface="Times New Roman" pitchFamily="18" charset="0"/>
            </a:endParaRPr>
          </a:p>
          <a:p>
            <a:r>
              <a:rPr lang="en-US" altLang="el-GR" sz="2000" dirty="0" smtClean="0">
                <a:solidFill>
                  <a:srgbClr val="5F5F5F"/>
                </a:solidFill>
                <a:cs typeface="Times New Roman" pitchFamily="18" charset="0"/>
              </a:rPr>
              <a:t>37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a:t>
            </a:r>
            <a:r>
              <a:rPr lang="en-US" altLang="el-GR" sz="2000" dirty="0" err="1">
                <a:solidFill>
                  <a:schemeClr val="accent5">
                    <a:lumMod val="75000"/>
                  </a:schemeClr>
                </a:solidFill>
                <a:cs typeface="Courier New" pitchFamily="49" charset="0"/>
              </a:rPr>
              <a:t>IndexOf</a:t>
            </a:r>
            <a:r>
              <a:rPr lang="en-US" altLang="el-GR" sz="2000" dirty="0">
                <a:solidFill>
                  <a:schemeClr val="accent5">
                    <a:lumMod val="75000"/>
                  </a:schemeClr>
                </a:solidFill>
                <a:cs typeface="Courier New" pitchFamily="49" charset="0"/>
              </a:rPr>
              <a:t> to locate a substring in a string</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"\n\n\"</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 is located at"</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 index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letters.IndexOf</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42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 is located at index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letters.IndexOf</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7</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45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"\n\"hello\" is located at index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letters.IndexOf</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"hello"</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5</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15</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47   </a:t>
            </a:r>
            <a:endParaRPr lang="en-US" altLang="el-GR" sz="2000" dirty="0">
              <a:solidFill>
                <a:srgbClr val="000000"/>
              </a:solidFill>
              <a:cs typeface="Times New Roman" pitchFamily="18" charset="0"/>
            </a:endParaRPr>
          </a:p>
        </p:txBody>
      </p:sp>
      <p:sp>
        <p:nvSpPr>
          <p:cNvPr id="9" name="Text Box 21" descr="."/>
          <p:cNvSpPr txBox="1">
            <a:spLocks noChangeArrowheads="1"/>
          </p:cNvSpPr>
          <p:nvPr>
            <p:custDataLst>
              <p:tags r:id="rId4"/>
            </p:custDataLst>
          </p:nvPr>
        </p:nvSpPr>
        <p:spPr bwMode="auto">
          <a:xfrm>
            <a:off x="5867400" y="1124744"/>
            <a:ext cx="28194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b="1" dirty="0" err="1">
                <a:latin typeface="+mn-lt"/>
                <a:cs typeface="Times New Roman" pitchFamily="18" charset="0"/>
              </a:rPr>
              <a:t>LastIndexOf</a:t>
            </a:r>
            <a:r>
              <a:rPr lang="en-US" altLang="el-GR" dirty="0">
                <a:latin typeface="+mn-lt"/>
                <a:cs typeface="Times New Roman" pitchFamily="18" charset="0"/>
              </a:rPr>
              <a:t> search from the end of the string toward the beginning</a:t>
            </a:r>
          </a:p>
        </p:txBody>
      </p:sp>
      <p:sp>
        <p:nvSpPr>
          <p:cNvPr id="10" name="Line 31" descr="."/>
          <p:cNvSpPr>
            <a:spLocks noChangeShapeType="1"/>
          </p:cNvSpPr>
          <p:nvPr/>
        </p:nvSpPr>
        <p:spPr bwMode="auto">
          <a:xfrm flipH="1" flipV="1">
            <a:off x="5076056" y="1124744"/>
            <a:ext cx="791344" cy="5078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28" descr="."/>
          <p:cNvSpPr txBox="1">
            <a:spLocks noChangeArrowheads="1"/>
          </p:cNvSpPr>
          <p:nvPr>
            <p:custDataLst>
              <p:tags r:id="rId5"/>
            </p:custDataLst>
          </p:nvPr>
        </p:nvSpPr>
        <p:spPr bwMode="auto">
          <a:xfrm>
            <a:off x="6311230" y="2492896"/>
            <a:ext cx="2437233" cy="1938992"/>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Takes two argument, the character to search for and highest index to begin backward search</a:t>
            </a:r>
          </a:p>
        </p:txBody>
      </p:sp>
      <p:sp>
        <p:nvSpPr>
          <p:cNvPr id="12" name="Line 29" descr="."/>
          <p:cNvSpPr>
            <a:spLocks noChangeShapeType="1"/>
          </p:cNvSpPr>
          <p:nvPr/>
        </p:nvSpPr>
        <p:spPr bwMode="auto">
          <a:xfrm flipH="1" flipV="1">
            <a:off x="3995935" y="1988838"/>
            <a:ext cx="2315295" cy="14735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16" descr="."/>
          <p:cNvSpPr txBox="1">
            <a:spLocks noChangeArrowheads="1"/>
          </p:cNvSpPr>
          <p:nvPr>
            <p:custDataLst>
              <p:tags r:id="rId6"/>
            </p:custDataLst>
          </p:nvPr>
        </p:nvSpPr>
        <p:spPr bwMode="auto">
          <a:xfrm>
            <a:off x="6096000" y="4725134"/>
            <a:ext cx="2743200" cy="163121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Instead of sending character arguments, these two methods search substring argument</a:t>
            </a:r>
          </a:p>
        </p:txBody>
      </p:sp>
      <p:sp>
        <p:nvSpPr>
          <p:cNvPr id="14" name="Line 17" descr="."/>
          <p:cNvSpPr>
            <a:spLocks noChangeShapeType="1"/>
          </p:cNvSpPr>
          <p:nvPr/>
        </p:nvSpPr>
        <p:spPr bwMode="auto">
          <a:xfrm flipH="1" flipV="1">
            <a:off x="4715792" y="4149080"/>
            <a:ext cx="1380207" cy="1391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80120"/>
          </a:xfrm>
        </p:spPr>
        <p:txBody>
          <a:bodyPr>
            <a:noAutofit/>
          </a:bodyPr>
          <a:lstStyle/>
          <a:p>
            <a:r>
              <a:rPr lang="el-GR" altLang="el-GR" u="sng" dirty="0" smtClean="0">
                <a:solidFill>
                  <a:schemeClr val="tx2"/>
                </a:solidFill>
              </a:rPr>
              <a:t>….(4 </a:t>
            </a:r>
            <a:r>
              <a:rPr lang="el-GR" altLang="el-GR" u="sng" dirty="0">
                <a:solidFill>
                  <a:schemeClr val="tx2"/>
                </a:solidFill>
              </a:rPr>
              <a:t>από 6</a:t>
            </a:r>
            <a:r>
              <a:rPr lang="el-GR" altLang="el-GR" u="sng" dirty="0" smtClean="0">
                <a:solidFill>
                  <a:schemeClr val="tx2"/>
                </a:solidFill>
              </a:rPr>
              <a:t>)</a:t>
            </a:r>
            <a:endParaRPr lang="el-GR" altLang="el-GR" u="sng" dirty="0">
              <a:solidFill>
                <a:schemeClr val="tx2"/>
              </a:solidFill>
              <a:latin typeface="+mn-lt"/>
            </a:endParaRPr>
          </a:p>
        </p:txBody>
      </p:sp>
      <p:sp>
        <p:nvSpPr>
          <p:cNvPr id="2" name="Ορθογώνιο 1" descr="// test Last Index Of to find a substring in a string,&#10;output += \ n \ n Last \ def \ is located at index, σύν,&#10;letters τελεία Last Index Of, def, (σχόλιο: Instead of sending character arguments, these two methods search substring argument),&#10;   &#10;output += \ n Last \ def \ is located at, σύν,&#10;letters τελεία Last Index Of, def, 25,&#10;   &#10;output += \ n Last \ hello \ is located at index, σύν,&#10;letters τελεία Last Index Of, hello, 20, 15,&#10;   &#10;// test Index Of Any to find first occurrence of character,&#10;// in array,&#10;output += \ n \ n First occurrence of  'c', 'a', '$' is, σύν,&#10;located at σύν letters τελεία Index Of Any,  search Letters, (σχόλιο: Method IndexOfAny take an array of characters as the first argument; returns the index of first occurrence of any characters specified in the character array argument),&#10;   &#10;output += \ n First occurrence of 'c, 'a' or '$' is, σύν,&#10;located at σύν letters τελεία Index Of Any, searchLetters, 7, (σχόλιο: Method IndexOfAny take an array of characters as the first argument; returns the index of first occurrence of any characters specified in the character array argument).&#10; &#10;   &#10;"/>
          <p:cNvSpPr/>
          <p:nvPr>
            <p:custDataLst>
              <p:tags r:id="rId3"/>
            </p:custDataLst>
          </p:nvPr>
        </p:nvSpPr>
        <p:spPr>
          <a:xfrm>
            <a:off x="467544" y="836712"/>
            <a:ext cx="8219256" cy="5632311"/>
          </a:xfrm>
          <a:prstGeom prst="rect">
            <a:avLst/>
          </a:prstGeom>
        </p:spPr>
        <p:txBody>
          <a:bodyPr wrap="square">
            <a:spAutoFit/>
          </a:bodyPr>
          <a:lstStyle/>
          <a:p>
            <a:r>
              <a:rPr lang="en-US" altLang="el-GR" sz="2000" dirty="0">
                <a:solidFill>
                  <a:srgbClr val="5F5F5F"/>
                </a:solidFill>
                <a:cs typeface="Times New Roman" pitchFamily="18" charset="0"/>
              </a:rPr>
              <a:t>48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a:t>
            </a:r>
            <a:r>
              <a:rPr lang="en-US" altLang="el-GR" sz="2000" dirty="0" err="1">
                <a:solidFill>
                  <a:schemeClr val="accent5">
                    <a:lumMod val="75000"/>
                  </a:schemeClr>
                </a:solidFill>
                <a:cs typeface="Courier New" pitchFamily="49" charset="0"/>
              </a:rPr>
              <a:t>LastIndexOf</a:t>
            </a:r>
            <a:r>
              <a:rPr lang="en-US" altLang="el-GR" sz="2000" dirty="0">
                <a:solidFill>
                  <a:schemeClr val="accent5">
                    <a:lumMod val="75000"/>
                  </a:schemeClr>
                </a:solidFill>
                <a:cs typeface="Courier New" pitchFamily="49" charset="0"/>
              </a:rPr>
              <a:t> to find a substring in a string</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49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 is located at index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50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letters.LastIndexOf</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52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 is located at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letters.LastIndexOf</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def</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25</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54   </a:t>
            </a:r>
            <a:endParaRPr lang="en-US" altLang="el-GR" sz="2000" dirty="0">
              <a:solidFill>
                <a:srgbClr val="000000"/>
              </a:solidFill>
              <a:cs typeface="Times New Roman" pitchFamily="18" charset="0"/>
            </a:endParaRPr>
          </a:p>
          <a:p>
            <a:r>
              <a:rPr lang="en-US" altLang="el-GR" sz="2000" dirty="0" smtClean="0">
                <a:solidFill>
                  <a:srgbClr val="5F5F5F"/>
                </a:solidFill>
                <a:cs typeface="Times New Roman" pitchFamily="18" charset="0"/>
              </a:rPr>
              <a:t>55   </a:t>
            </a:r>
            <a:r>
              <a:rPr lang="en-US" altLang="el-GR" sz="2000" dirty="0" smtClean="0">
                <a:solidFill>
                  <a:srgbClr val="000000"/>
                </a:solidFill>
                <a:cs typeface="Times New Roman" pitchFamily="18" charset="0"/>
              </a:rPr>
              <a:t>      </a:t>
            </a:r>
            <a:r>
              <a:rPr lang="en-US" altLang="el-GR" sz="2000" dirty="0">
                <a:solidFill>
                  <a:srgbClr val="000000"/>
                </a:solidFill>
                <a:cs typeface="Times New Roman" pitchFamily="18" charset="0"/>
              </a:rPr>
              <a:t>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\"hello\" is located at index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letters.LastIndexOf</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"hello"</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20</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15</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a:t>
            </a:r>
            <a:r>
              <a:rPr lang="en-US" altLang="el-GR" sz="2000" dirty="0" err="1">
                <a:solidFill>
                  <a:schemeClr val="accent5">
                    <a:lumMod val="75000"/>
                  </a:schemeClr>
                </a:solidFill>
                <a:cs typeface="Courier New" pitchFamily="49" charset="0"/>
              </a:rPr>
              <a:t>IndexOfAny</a:t>
            </a:r>
            <a:r>
              <a:rPr lang="en-US" altLang="el-GR" sz="2000" dirty="0">
                <a:solidFill>
                  <a:schemeClr val="accent5">
                    <a:lumMod val="75000"/>
                  </a:schemeClr>
                </a:solidFill>
                <a:cs typeface="Courier New" pitchFamily="49" charset="0"/>
              </a:rPr>
              <a:t> to find first occurrence of character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59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in array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60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nFirst</a:t>
            </a:r>
            <a:r>
              <a:rPr lang="en-US" altLang="el-GR" sz="2000" dirty="0">
                <a:solidFill>
                  <a:srgbClr val="4DA6FF"/>
                </a:solidFill>
                <a:cs typeface="Courier New" pitchFamily="49" charset="0"/>
              </a:rPr>
              <a:t> occurrence of 'c', 'a',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61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"located at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letters.IndexOfAny</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searchLetters</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63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nFirst</a:t>
            </a:r>
            <a:r>
              <a:rPr lang="en-US" altLang="el-GR" sz="2000" dirty="0">
                <a:solidFill>
                  <a:srgbClr val="4DA6FF"/>
                </a:solidFill>
                <a:cs typeface="Courier New" pitchFamily="49" charset="0"/>
              </a:rPr>
              <a:t> occurrence of 'c, 'a' or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64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"located at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letters.IndexOfAny</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searchLetters</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7</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65   </a:t>
            </a:r>
            <a:endParaRPr lang="en-US" altLang="el-GR" sz="2000" dirty="0">
              <a:solidFill>
                <a:srgbClr val="000000"/>
              </a:solidFill>
              <a:cs typeface="Times New Roman" pitchFamily="18" charset="0"/>
            </a:endParaRPr>
          </a:p>
        </p:txBody>
      </p:sp>
      <p:sp>
        <p:nvSpPr>
          <p:cNvPr id="11" name="Text Box 16" descr="."/>
          <p:cNvSpPr txBox="1">
            <a:spLocks noChangeArrowheads="1"/>
          </p:cNvSpPr>
          <p:nvPr>
            <p:custDataLst>
              <p:tags r:id="rId4"/>
            </p:custDataLst>
          </p:nvPr>
        </p:nvSpPr>
        <p:spPr bwMode="auto">
          <a:xfrm>
            <a:off x="6550868" y="597168"/>
            <a:ext cx="2394619" cy="1631216"/>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Instead of sending character arguments, these two methods search substring argument</a:t>
            </a:r>
          </a:p>
        </p:txBody>
      </p:sp>
      <p:sp>
        <p:nvSpPr>
          <p:cNvPr id="12" name="Line 17" descr="."/>
          <p:cNvSpPr>
            <a:spLocks noChangeShapeType="1"/>
          </p:cNvSpPr>
          <p:nvPr/>
        </p:nvSpPr>
        <p:spPr bwMode="auto">
          <a:xfrm flipH="1">
            <a:off x="4355974" y="1466850"/>
            <a:ext cx="2197225" cy="2339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26" descr="."/>
          <p:cNvSpPr txBox="1">
            <a:spLocks noChangeArrowheads="1"/>
          </p:cNvSpPr>
          <p:nvPr>
            <p:custDataLst>
              <p:tags r:id="rId5"/>
            </p:custDataLst>
          </p:nvPr>
        </p:nvSpPr>
        <p:spPr bwMode="auto">
          <a:xfrm>
            <a:off x="7046167" y="2287900"/>
            <a:ext cx="1899320" cy="4093428"/>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 </a:t>
            </a:r>
            <a:r>
              <a:rPr lang="en-US" altLang="el-GR" b="1" dirty="0" err="1">
                <a:latin typeface="+mn-lt"/>
                <a:cs typeface="Times New Roman" pitchFamily="18" charset="0"/>
              </a:rPr>
              <a:t>IndexOfAny</a:t>
            </a:r>
            <a:r>
              <a:rPr lang="en-US" altLang="el-GR" dirty="0">
                <a:latin typeface="+mn-lt"/>
                <a:cs typeface="Times New Roman" pitchFamily="18" charset="0"/>
              </a:rPr>
              <a:t> take an array of characters as the first argument; returns the index of first occurrence of any characters specified in the character array argument</a:t>
            </a:r>
          </a:p>
        </p:txBody>
      </p:sp>
      <p:sp>
        <p:nvSpPr>
          <p:cNvPr id="15" name="Line 27" descr="."/>
          <p:cNvSpPr>
            <a:spLocks noChangeShapeType="1"/>
          </p:cNvSpPr>
          <p:nvPr/>
        </p:nvSpPr>
        <p:spPr bwMode="auto">
          <a:xfrm flipH="1">
            <a:off x="6553199" y="4653136"/>
            <a:ext cx="492966" cy="2308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Line 28" descr="."/>
          <p:cNvSpPr>
            <a:spLocks noChangeShapeType="1"/>
          </p:cNvSpPr>
          <p:nvPr/>
        </p:nvSpPr>
        <p:spPr bwMode="auto">
          <a:xfrm flipH="1">
            <a:off x="6799681" y="4653136"/>
            <a:ext cx="246482" cy="10801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80120"/>
          </a:xfrm>
        </p:spPr>
        <p:txBody>
          <a:bodyPr>
            <a:noAutofit/>
          </a:bodyPr>
          <a:lstStyle/>
          <a:p>
            <a:r>
              <a:rPr lang="el-GR" altLang="el-GR" sz="4000" u="sng" dirty="0" smtClean="0">
                <a:solidFill>
                  <a:schemeClr val="tx2"/>
                </a:solidFill>
              </a:rPr>
              <a:t>….(5 </a:t>
            </a:r>
            <a:r>
              <a:rPr lang="el-GR" altLang="el-GR" sz="4000" u="sng" dirty="0">
                <a:solidFill>
                  <a:schemeClr val="tx2"/>
                </a:solidFill>
              </a:rPr>
              <a:t>από </a:t>
            </a:r>
            <a:r>
              <a:rPr lang="el-GR" altLang="el-GR" sz="4000" u="sng" dirty="0" smtClean="0">
                <a:solidFill>
                  <a:schemeClr val="tx2"/>
                </a:solidFill>
              </a:rPr>
              <a:t>6)</a:t>
            </a:r>
            <a:endParaRPr lang="el-GR" altLang="el-GR" sz="4000" u="sng" dirty="0">
              <a:solidFill>
                <a:schemeClr val="tx2"/>
              </a:solidFill>
              <a:latin typeface="+mn-lt"/>
            </a:endParaRPr>
          </a:p>
        </p:txBody>
      </p:sp>
      <p:sp>
        <p:nvSpPr>
          <p:cNvPr id="2" name="Ορθογώνιο 1" descr="output += \ n First occurrence of 'c', 'a' or '$' is, σύν,&#10;located at σύν letters τελεία Index Of Any, search Letters, 20, 5, (σχόλιο:Method IndexOfAny take an array of characters as the first argument; returns the index of first occurrence of any characters specified in the character array argument).&#10;   &#10;// test Last Index Of Any to find last occurrence of character,&#10;// in array,&#10;output += \ n \ n Last occurrence of 'c', 'a' or '$' is, σύν,&#10;located at σύν letters τελεία Last Index Of Any, searchLetters,&#10;   &#10;output += \ n Last occurrence of 'c', 'a' or '$' is, σύν,&#10;located at σύν letters τελεία Last Index Of Any, search Letters, 1,&#10;   &#10;output += \ n Last occurrence of 'c', 'a' or '$' is, σύν,&#10;located at σύν letters τελεία Last Index Of Any &#10;search Letters, 25, 5,&#10;   &#10;Message Box τελεία Show, output, Demonstrating class index methods,&#10;Message Box Buttons τελεία OK, Message Box Icon τελεία Information,&#10;"/>
          <p:cNvSpPr/>
          <p:nvPr>
            <p:custDataLst>
              <p:tags r:id="rId3"/>
            </p:custDataLst>
          </p:nvPr>
        </p:nvSpPr>
        <p:spPr>
          <a:xfrm>
            <a:off x="467544" y="764704"/>
            <a:ext cx="8219256" cy="5632311"/>
          </a:xfrm>
          <a:prstGeom prst="rect">
            <a:avLst/>
          </a:prstGeom>
        </p:spPr>
        <p:txBody>
          <a:bodyPr wrap="square">
            <a:spAutoFit/>
          </a:bodyPr>
          <a:lstStyle/>
          <a:p>
            <a:r>
              <a:rPr lang="en-US" altLang="el-GR" sz="2000" dirty="0">
                <a:solidFill>
                  <a:srgbClr val="5F5F5F"/>
                </a:solidFill>
                <a:cs typeface="Times New Roman" pitchFamily="18" charset="0"/>
              </a:rPr>
              <a:t>66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nFirst</a:t>
            </a:r>
            <a:r>
              <a:rPr lang="en-US" altLang="el-GR" sz="2000" dirty="0">
                <a:solidFill>
                  <a:srgbClr val="4DA6FF"/>
                </a:solidFill>
                <a:cs typeface="Courier New" pitchFamily="49" charset="0"/>
              </a:rPr>
              <a:t> occurrence of 'c', 'a' or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67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"located at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letters.IndexOfAny</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searchLetters</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20</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5</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68   </a:t>
            </a:r>
            <a:endParaRPr lang="el-GR" altLang="el-GR" sz="2000" dirty="0">
              <a:solidFill>
                <a:srgbClr val="5F5F5F"/>
              </a:solidFill>
              <a:cs typeface="Times New Roman" pitchFamily="18" charset="0"/>
            </a:endParaRPr>
          </a:p>
          <a:p>
            <a:r>
              <a:rPr lang="en-US" altLang="el-GR" sz="2000" dirty="0">
                <a:solidFill>
                  <a:srgbClr val="5F5F5F"/>
                </a:solidFill>
                <a:cs typeface="Times New Roman" pitchFamily="18" charset="0"/>
              </a:rPr>
              <a:t>69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 </a:t>
            </a:r>
            <a:r>
              <a:rPr lang="en-US" altLang="el-GR" sz="2000" dirty="0" err="1">
                <a:solidFill>
                  <a:schemeClr val="accent5">
                    <a:lumMod val="75000"/>
                  </a:schemeClr>
                </a:solidFill>
                <a:cs typeface="Courier New" pitchFamily="49" charset="0"/>
              </a:rPr>
              <a:t>LastIndexOfAny</a:t>
            </a:r>
            <a:r>
              <a:rPr lang="en-US" altLang="el-GR" sz="2000" dirty="0">
                <a:solidFill>
                  <a:schemeClr val="accent5">
                    <a:lumMod val="75000"/>
                  </a:schemeClr>
                </a:solidFill>
                <a:cs typeface="Courier New" pitchFamily="49" charset="0"/>
              </a:rPr>
              <a:t> to find last occurrence of character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70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in array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71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occurrence of 'c', 'a' or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72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"located at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letters.LastIndexOfAny</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searchLetters</a:t>
            </a:r>
            <a:r>
              <a:rPr lang="en-US" altLang="el-GR" sz="2000" dirty="0">
                <a:solidFill>
                  <a:srgbClr val="000000"/>
                </a:solidFill>
                <a:cs typeface="Times New Roman" pitchFamily="18" charset="0"/>
              </a:rPr>
              <a:t> );</a:t>
            </a:r>
          </a:p>
          <a:p>
            <a:r>
              <a:rPr lang="en-US" altLang="el-GR" sz="2000" dirty="0" smtClean="0">
                <a:solidFill>
                  <a:srgbClr val="5F5F5F"/>
                </a:solidFill>
                <a:cs typeface="Times New Roman" pitchFamily="18" charset="0"/>
              </a:rPr>
              <a:t>73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74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occurrence of 'c', 'a' or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75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"located at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letters.LastIndexOfAny</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searchLetters</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1</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77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nLast</a:t>
            </a:r>
            <a:r>
              <a:rPr lang="en-US" altLang="el-GR" sz="2000" dirty="0">
                <a:solidFill>
                  <a:srgbClr val="4DA6FF"/>
                </a:solidFill>
                <a:cs typeface="Courier New" pitchFamily="49" charset="0"/>
              </a:rPr>
              <a:t> occurrence of 'c', 'a' or '$'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78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"located at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letters.LastIndexOfAny</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79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searchLetters</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25</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5</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80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p>
          <a:p>
            <a:r>
              <a:rPr lang="en-US" altLang="el-GR" sz="2000" dirty="0">
                <a:solidFill>
                  <a:srgbClr val="5F5F5F"/>
                </a:solidFill>
                <a:cs typeface="Times New Roman" pitchFamily="18" charset="0"/>
              </a:rPr>
              <a:t>82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"Demonstrating class index methods"</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r>
              <a:rPr lang="en-US" altLang="el-GR" sz="2000" dirty="0" smtClean="0">
                <a:solidFill>
                  <a:srgbClr val="000000"/>
                </a:solidFill>
                <a:cs typeface="Times New Roman" pitchFamily="18" charset="0"/>
              </a:rPr>
              <a:t>);</a:t>
            </a:r>
            <a:endParaRPr lang="en-US" altLang="el-GR" sz="2000" dirty="0">
              <a:solidFill>
                <a:srgbClr val="000000"/>
              </a:solidFill>
              <a:cs typeface="Times New Roman" pitchFamily="18" charset="0"/>
            </a:endParaRPr>
          </a:p>
        </p:txBody>
      </p:sp>
      <p:sp>
        <p:nvSpPr>
          <p:cNvPr id="11" name="Text Box 26" descr="."/>
          <p:cNvSpPr txBox="1">
            <a:spLocks noChangeArrowheads="1"/>
          </p:cNvSpPr>
          <p:nvPr>
            <p:custDataLst>
              <p:tags r:id="rId4"/>
            </p:custDataLst>
          </p:nvPr>
        </p:nvSpPr>
        <p:spPr bwMode="auto">
          <a:xfrm>
            <a:off x="7137176" y="1999868"/>
            <a:ext cx="1899320" cy="4093428"/>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 </a:t>
            </a:r>
            <a:r>
              <a:rPr lang="en-US" altLang="el-GR" b="1" dirty="0" err="1">
                <a:latin typeface="+mn-lt"/>
                <a:cs typeface="Times New Roman" pitchFamily="18" charset="0"/>
              </a:rPr>
              <a:t>IndexOfAny</a:t>
            </a:r>
            <a:r>
              <a:rPr lang="en-US" altLang="el-GR" dirty="0">
                <a:latin typeface="+mn-lt"/>
                <a:cs typeface="Times New Roman" pitchFamily="18" charset="0"/>
              </a:rPr>
              <a:t> take an array of characters as the first argument; returns the index of first occurrence of any characters specified in the character array argument</a:t>
            </a:r>
          </a:p>
        </p:txBody>
      </p:sp>
      <p:sp>
        <p:nvSpPr>
          <p:cNvPr id="12" name="Line 27" descr="."/>
          <p:cNvSpPr>
            <a:spLocks noChangeShapeType="1"/>
          </p:cNvSpPr>
          <p:nvPr/>
        </p:nvSpPr>
        <p:spPr bwMode="auto">
          <a:xfrm flipH="1" flipV="1">
            <a:off x="6553200" y="1556792"/>
            <a:ext cx="583974" cy="2808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936104"/>
          </a:xfrm>
        </p:spPr>
        <p:txBody>
          <a:bodyPr>
            <a:noAutofit/>
          </a:bodyPr>
          <a:lstStyle/>
          <a:p>
            <a:r>
              <a:rPr lang="el-GR" altLang="el-GR" u="sng" dirty="0" smtClean="0">
                <a:solidFill>
                  <a:schemeClr val="tx2"/>
                </a:solidFill>
              </a:rPr>
              <a:t>….(6 </a:t>
            </a:r>
            <a:r>
              <a:rPr lang="el-GR" altLang="el-GR" u="sng" dirty="0">
                <a:solidFill>
                  <a:schemeClr val="tx2"/>
                </a:solidFill>
              </a:rPr>
              <a:t>από </a:t>
            </a:r>
            <a:r>
              <a:rPr lang="el-GR" altLang="el-GR" u="sng" dirty="0" smtClean="0">
                <a:solidFill>
                  <a:schemeClr val="tx2"/>
                </a:solidFill>
              </a:rPr>
              <a:t>6)</a:t>
            </a:r>
            <a:endParaRPr lang="el-GR" altLang="el-GR" u="sng" dirty="0">
              <a:solidFill>
                <a:schemeClr val="tx2"/>
              </a:solidFill>
              <a:latin typeface="+mn-lt"/>
            </a:endParaRPr>
          </a:p>
        </p:txBody>
      </p:sp>
      <p:sp>
        <p:nvSpPr>
          <p:cNvPr id="4" name="Ορθογώνιο 3" descr="  &#10;άγκιστρο, // end method Main,&#10;   &#10;άγκιστρο, // end class String Index Methods.&#10;"/>
          <p:cNvSpPr/>
          <p:nvPr>
            <p:custDataLst>
              <p:tags r:id="rId3"/>
            </p:custDataLst>
          </p:nvPr>
        </p:nvSpPr>
        <p:spPr>
          <a:xfrm>
            <a:off x="467544" y="764704"/>
            <a:ext cx="8219256" cy="1323439"/>
          </a:xfrm>
          <a:prstGeom prst="rect">
            <a:avLst/>
          </a:prstGeom>
        </p:spPr>
        <p:txBody>
          <a:bodyPr wrap="square">
            <a:spAutoFit/>
          </a:bodyPr>
          <a:lstStyle/>
          <a:p>
            <a:r>
              <a:rPr lang="en-US" altLang="el-GR" sz="2000" dirty="0">
                <a:solidFill>
                  <a:srgbClr val="5F5F5F"/>
                </a:solidFill>
                <a:cs typeface="Times New Roman" pitchFamily="18" charset="0"/>
              </a:rPr>
              <a:t>84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85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87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StringIndexMethods</a:t>
            </a:r>
            <a:endParaRPr lang="en-US" altLang="el-GR" sz="2000" dirty="0">
              <a:solidFill>
                <a:schemeClr val="accent5">
                  <a:lumMod val="75000"/>
                </a:schemeClr>
              </a:solidFill>
              <a:cs typeface="Courier New" pitchFamily="49" charset="0"/>
            </a:endParaRPr>
          </a:p>
        </p:txBody>
      </p:sp>
      <p:pic>
        <p:nvPicPr>
          <p:cNvPr id="12" name="Picture 3" descr="program outp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0194" y="2065241"/>
            <a:ext cx="3309998" cy="43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custDataLst>
              <p:tags r:id="rId4"/>
            </p:custDataLst>
          </p:nvPr>
        </p:nvSpPr>
        <p:spPr>
          <a:xfrm>
            <a:off x="6323181" y="2319263"/>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n-US" altLang="el-GR" u="sng" dirty="0" smtClean="0">
                <a:solidFill>
                  <a:schemeClr val="tx2"/>
                </a:solidFill>
              </a:rPr>
              <a:t>More String Methods</a:t>
            </a:r>
            <a:endParaRPr lang="en-US" altLang="el-GR" u="sng" dirty="0">
              <a:solidFill>
                <a:schemeClr val="tx2"/>
              </a:solidFill>
              <a:latin typeface="+mn-lt"/>
            </a:endParaRPr>
          </a:p>
        </p:txBody>
      </p:sp>
      <p:sp>
        <p:nvSpPr>
          <p:cNvPr id="11" name="Rectangle 3"/>
          <p:cNvSpPr txBox="1">
            <a:spLocks noChangeArrowheads="1"/>
          </p:cNvSpPr>
          <p:nvPr/>
        </p:nvSpPr>
        <p:spPr>
          <a:xfrm>
            <a:off x="616024" y="1340768"/>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Η μέθοδος </a:t>
            </a:r>
            <a:r>
              <a:rPr lang="en-US" altLang="el-GR" sz="2400" dirty="0" smtClean="0"/>
              <a:t>Trim</a:t>
            </a:r>
            <a:r>
              <a:rPr lang="el-GR" altLang="el-GR" sz="2400" dirty="0" smtClean="0"/>
              <a:t>,</a:t>
            </a:r>
          </a:p>
          <a:p>
            <a:pPr lvl="1">
              <a:buFont typeface="Wingdings" panose="05000000000000000000" pitchFamily="2" charset="2"/>
              <a:buChar char="§"/>
            </a:pPr>
            <a:r>
              <a:rPr lang="el-GR" altLang="el-GR" sz="2400" dirty="0" smtClean="0"/>
              <a:t>Αφαιρεί μη εκτυπώσιμους (</a:t>
            </a:r>
            <a:r>
              <a:rPr lang="en-US" altLang="el-GR" sz="2400" dirty="0" smtClean="0"/>
              <a:t>whitespaces</a:t>
            </a:r>
            <a:r>
              <a:rPr lang="el-GR" altLang="el-GR" sz="2400" dirty="0" smtClean="0"/>
              <a:t>) χαρακτήρες από την αρχή και το τέλος της συμβολοσειράς.</a:t>
            </a:r>
          </a:p>
          <a:p>
            <a:pPr lvl="1"/>
            <a:endParaRPr lang="el-GR" altLang="el-GR" sz="2400" dirty="0" smtClean="0"/>
          </a:p>
          <a:p>
            <a:pPr>
              <a:buFont typeface="Wingdings" panose="05000000000000000000" pitchFamily="2" charset="2"/>
              <a:buChar char="q"/>
            </a:pPr>
            <a:r>
              <a:rPr lang="el-GR" altLang="el-GR" sz="2400" dirty="0" smtClean="0"/>
              <a:t>Η μέθοδος </a:t>
            </a:r>
            <a:r>
              <a:rPr lang="en-US" altLang="el-GR" sz="2400" dirty="0" smtClean="0"/>
              <a:t>Replace</a:t>
            </a:r>
            <a:r>
              <a:rPr lang="el-GR" altLang="el-GR" sz="2400" dirty="0" smtClean="0"/>
              <a:t> (υπερφορτωμένη), </a:t>
            </a:r>
          </a:p>
          <a:p>
            <a:pPr lvl="1">
              <a:buFont typeface="Wingdings" panose="05000000000000000000" pitchFamily="2" charset="2"/>
              <a:buChar char="§"/>
            </a:pPr>
            <a:r>
              <a:rPr lang="el-GR" altLang="el-GR" sz="2400" dirty="0" smtClean="0"/>
              <a:t>Αντικαθιστά κάθε χαρακτήρα ή συμβολοσειρά που βρίσκει στην αρχική με κάποιο άλλο χαρακτήρα ή συμβολοσειρά (</a:t>
            </a:r>
            <a:r>
              <a:rPr lang="en-US" altLang="el-GR" sz="2400" dirty="0" smtClean="0"/>
              <a:t>search and replace</a:t>
            </a:r>
            <a:r>
              <a:rPr lang="el-GR" altLang="el-GR" sz="2400" dirty="0" smtClean="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936104"/>
          </a:xfrm>
        </p:spPr>
        <p:txBody>
          <a:bodyPr>
            <a:noAutofit/>
          </a:bodyPr>
          <a:lstStyle/>
          <a:p>
            <a:r>
              <a:rPr lang="el-GR" altLang="el-GR" u="sng" dirty="0" smtClean="0">
                <a:solidFill>
                  <a:schemeClr val="tx2"/>
                </a:solidFill>
              </a:rPr>
              <a:t>….(1 </a:t>
            </a:r>
            <a:r>
              <a:rPr lang="el-GR" altLang="el-GR" u="sng" dirty="0">
                <a:solidFill>
                  <a:schemeClr val="tx2"/>
                </a:solidFill>
              </a:rPr>
              <a:t>από 3</a:t>
            </a:r>
            <a:r>
              <a:rPr lang="el-GR" altLang="el-GR" u="sng" dirty="0" smtClean="0">
                <a:solidFill>
                  <a:schemeClr val="tx2"/>
                </a:solidFill>
              </a:rPr>
              <a:t>)</a:t>
            </a:r>
            <a:endParaRPr lang="el-GR" altLang="el-GR" u="sng" dirty="0">
              <a:solidFill>
                <a:schemeClr val="tx2"/>
              </a:solidFill>
              <a:latin typeface="+mn-lt"/>
            </a:endParaRPr>
          </a:p>
        </p:txBody>
      </p:sp>
      <p:sp>
        <p:nvSpPr>
          <p:cNvPr id="2" name="Ορθογώνιο 1" descr="// String Method 2 τελεία cs,&#10;// Demonstrating String methods Replace, To Lower, To Upper, Trim, &#10;// and To String.&#10;    &#10;using System,&#10;using System τελεία Windows τελεία Forms,&#10;    &#10;// creates strings using methods Replace, To Lower, To Upper, Trim,&#10;class String Methods 2,&#10;άγκιστρο,&#10;// The main entry point for the application.&#10;[STA Thread],&#10;static void Main, string[] args,&#10;άγκιστρο,&#10;string string 1 ίσο με cheers!,&#10;string string 2 ίσο με GOOD BYE,&#10;string string 3 ίσο με  spaces,&#10;string output,&#10;"/>
          <p:cNvSpPr/>
          <p:nvPr>
            <p:custDataLst>
              <p:tags r:id="rId3"/>
            </p:custDataLst>
          </p:nvPr>
        </p:nvSpPr>
        <p:spPr>
          <a:xfrm>
            <a:off x="467544" y="908720"/>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StringMethod2.cs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Demonstrating String methods Replace, </a:t>
            </a:r>
            <a:r>
              <a:rPr lang="en-US" altLang="el-GR" sz="2000" dirty="0" err="1">
                <a:solidFill>
                  <a:schemeClr val="accent5">
                    <a:lumMod val="75000"/>
                  </a:schemeClr>
                </a:solidFill>
                <a:cs typeface="Courier New" pitchFamily="49" charset="0"/>
              </a:rPr>
              <a:t>ToLower</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ToUpper</a:t>
            </a:r>
            <a:r>
              <a:rPr lang="en-US" altLang="el-GR" sz="2000" dirty="0">
                <a:solidFill>
                  <a:schemeClr val="accent5">
                    <a:lumMod val="75000"/>
                  </a:schemeClr>
                </a:solidFill>
                <a:cs typeface="Courier New" pitchFamily="49" charset="0"/>
              </a:rPr>
              <a:t>, Trim </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r>
              <a:rPr lang="en-US" altLang="el-GR" sz="2000" dirty="0">
                <a:solidFill>
                  <a:schemeClr val="accent5">
                    <a:lumMod val="75000"/>
                  </a:schemeClr>
                </a:solidFill>
                <a:cs typeface="Courier New" pitchFamily="49" charset="0"/>
              </a:rPr>
              <a:t>// and </a:t>
            </a:r>
            <a:r>
              <a:rPr lang="en-US" altLang="el-GR" sz="2000" dirty="0" err="1">
                <a:solidFill>
                  <a:schemeClr val="accent5">
                    <a:lumMod val="75000"/>
                  </a:schemeClr>
                </a:solidFill>
                <a:cs typeface="Courier New" pitchFamily="49" charset="0"/>
              </a:rPr>
              <a:t>ToString</a:t>
            </a:r>
            <a:r>
              <a:rPr lang="en-US" altLang="el-GR" sz="2000" dirty="0">
                <a:solidFill>
                  <a:schemeClr val="accent5">
                    <a:lumMod val="75000"/>
                  </a:schemeClr>
                </a:solidFill>
                <a:cs typeface="Courier New" pitchFamily="49" charset="0"/>
              </a:rPr>
              <a: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chemeClr val="accent5">
                    <a:lumMod val="75000"/>
                  </a:schemeClr>
                </a:solidFill>
                <a:cs typeface="Courier New" pitchFamily="49" charset="0"/>
              </a:rPr>
              <a:t>// creates strings using methods Replace, </a:t>
            </a:r>
            <a:r>
              <a:rPr lang="en-US" altLang="el-GR" sz="2000" dirty="0" err="1">
                <a:solidFill>
                  <a:schemeClr val="accent5">
                    <a:lumMod val="75000"/>
                  </a:schemeClr>
                </a:solidFill>
                <a:cs typeface="Courier New" pitchFamily="49" charset="0"/>
              </a:rPr>
              <a:t>ToLower</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ToUpper</a:t>
            </a:r>
            <a:r>
              <a:rPr lang="en-US" altLang="el-GR" sz="2000" dirty="0">
                <a:solidFill>
                  <a:schemeClr val="accent5">
                    <a:lumMod val="75000"/>
                  </a:schemeClr>
                </a:solidFill>
                <a:cs typeface="Courier New" pitchFamily="49" charset="0"/>
              </a:rPr>
              <a:t>, Trim</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StringMethods2</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The main entry point for the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string1 = </a:t>
            </a:r>
            <a:r>
              <a:rPr lang="en-US" altLang="el-GR" sz="2000" dirty="0">
                <a:solidFill>
                  <a:srgbClr val="4DA6FF"/>
                </a:solidFill>
                <a:cs typeface="Courier New" pitchFamily="49" charset="0"/>
              </a:rPr>
              <a:t>"cheers!"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string2 = </a:t>
            </a:r>
            <a:r>
              <a:rPr lang="en-US" altLang="el-GR" sz="2000" dirty="0">
                <a:solidFill>
                  <a:srgbClr val="4DA6FF"/>
                </a:solidFill>
                <a:cs typeface="Courier New" pitchFamily="49" charset="0"/>
              </a:rPr>
              <a:t>"GOOD BYE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string3 = </a:t>
            </a:r>
            <a:r>
              <a:rPr lang="en-US" altLang="el-GR" sz="2000" dirty="0">
                <a:solidFill>
                  <a:srgbClr val="4DA6FF"/>
                </a:solidFill>
                <a:cs typeface="Courier New" pitchFamily="49" charset="0"/>
              </a:rPr>
              <a:t>"   spaces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a:t>
            </a:r>
            <a:endParaRPr lang="en-US" altLang="el-GR" sz="2000" dirty="0">
              <a:solidFill>
                <a:srgbClr val="000000"/>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936104"/>
          </a:xfrm>
        </p:spPr>
        <p:txBody>
          <a:bodyPr>
            <a:noAutofit/>
          </a:bodyPr>
          <a:lstStyle/>
          <a:p>
            <a:r>
              <a:rPr lang="el-GR" altLang="el-GR" u="sng" dirty="0" smtClean="0">
                <a:solidFill>
                  <a:schemeClr val="tx2"/>
                </a:solidFill>
              </a:rPr>
              <a:t>….(2 </a:t>
            </a:r>
            <a:r>
              <a:rPr lang="el-GR" altLang="el-GR" u="sng" dirty="0">
                <a:solidFill>
                  <a:schemeClr val="tx2"/>
                </a:solidFill>
              </a:rPr>
              <a:t>από </a:t>
            </a:r>
            <a:r>
              <a:rPr lang="el-GR" altLang="el-GR" u="sng" dirty="0" smtClean="0">
                <a:solidFill>
                  <a:schemeClr val="tx2"/>
                </a:solidFill>
              </a:rPr>
              <a:t>3)</a:t>
            </a:r>
            <a:endParaRPr lang="el-GR" altLang="el-GR" u="sng" dirty="0">
              <a:solidFill>
                <a:schemeClr val="tx2"/>
              </a:solidFill>
              <a:latin typeface="+mn-lt"/>
            </a:endParaRPr>
          </a:p>
        </p:txBody>
      </p:sp>
      <p:sp>
        <p:nvSpPr>
          <p:cNvPr id="2" name="Ορθογώνιο 1" descr="  &#10;output ίσο με string1 ίσο  &quot; &quot; σύν string 1 σύν  \ &quot; \ n σύν,&#10;string 2 ίσο με &quot; &quot; σύν string 2 σύν \ &quot; \ n σύν,&#10;string 3 ίσο με &quot; &quot; σύν string 3 σύν \ &quot; &quot;,&#10;   &#10;// call method Replace,&#10;output += &#10;\ n \ n Replacing \ &quot;e \ &quot; with \ &quot; E\ &quot;  in string 1 άνω κάτω τελεία,&quot; &quot; σύν,&#10;string 1 τελέια Replace (σχόλιο: Method Replace return new string with correct revision based on the argument), 'e' (σχόλιο:String to search for), 'E' (σχόλιο: String to replace with), σύν \ &quot; &quot;, (σχόλιο: Replace all instances of ‘e’ with ‘E’ in string1). &#10;   &#10;// call To Lower and To Upper,&#10;output += \ n \ n string 1 τελεία To Upper() ίσο με &quot; &quot; σύν,&#10;string 1 τελεία To Upper() σύν &quot; \ &quot; \ n string 2 τελεία To Lower() ίσο με &quot; &quot; σύν,&#10;string 2 τελεία To Lower() σύν &quot; \ &quot; &quot;,&#10;  &#10;// call Trim method,&#10;output += \ n \ n string 3 after trim ίσο με &quot; &quot;, σύν,&#10;string 3 τελεία Trim() σύν \ &quot; &quot;, (σχόλιο:Method Trim to remove all whitespace character at the beginning or end of string3; Return new string omitting leading or trailing whitespace character).&#10;&#10;  "/>
          <p:cNvSpPr/>
          <p:nvPr>
            <p:custDataLst>
              <p:tags r:id="rId3"/>
            </p:custDataLst>
          </p:nvPr>
        </p:nvSpPr>
        <p:spPr>
          <a:xfrm>
            <a:off x="395536" y="764704"/>
            <a:ext cx="8219256" cy="5940088"/>
          </a:xfrm>
          <a:prstGeom prst="rect">
            <a:avLst/>
          </a:prstGeom>
        </p:spPr>
        <p:txBody>
          <a:bodyPr wrap="square">
            <a:spAutoFit/>
          </a:bodyPr>
          <a:lstStyle/>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"string1 = \""</a:t>
            </a:r>
            <a:r>
              <a:rPr lang="en-US" altLang="el-GR" sz="2000" dirty="0">
                <a:solidFill>
                  <a:srgbClr val="000000"/>
                </a:solidFill>
                <a:cs typeface="Courier New" pitchFamily="49" charset="0"/>
              </a:rPr>
              <a:t> + string1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"string2 = \""</a:t>
            </a:r>
            <a:r>
              <a:rPr lang="en-US" altLang="el-GR" sz="2000" dirty="0">
                <a:solidFill>
                  <a:srgbClr val="000000"/>
                </a:solidFill>
                <a:cs typeface="Courier New" pitchFamily="49" charset="0"/>
              </a:rPr>
              <a:t> + string2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"string3 = \""</a:t>
            </a:r>
            <a:r>
              <a:rPr lang="en-US" altLang="el-GR" sz="2000" dirty="0">
                <a:solidFill>
                  <a:srgbClr val="000000"/>
                </a:solidFill>
                <a:cs typeface="Courier New" pitchFamily="49" charset="0"/>
              </a:rPr>
              <a:t> + string3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call method Replace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output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nReplacing</a:t>
            </a:r>
            <a:r>
              <a:rPr lang="en-US" altLang="el-GR" sz="2000" dirty="0">
                <a:solidFill>
                  <a:srgbClr val="4DA6FF"/>
                </a:solidFill>
                <a:cs typeface="Courier New" pitchFamily="49" charset="0"/>
              </a:rPr>
              <a:t> \"e\" with \"E\" in string1: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string1.Replace( </a:t>
            </a:r>
            <a:r>
              <a:rPr lang="en-US" altLang="el-GR" sz="2000" dirty="0">
                <a:solidFill>
                  <a:srgbClr val="4DA6FF"/>
                </a:solidFill>
                <a:cs typeface="Courier New" pitchFamily="49" charset="0"/>
              </a:rPr>
              <a:t>'e'</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'E'</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call </a:t>
            </a:r>
            <a:r>
              <a:rPr lang="en-US" altLang="el-GR" sz="2000" dirty="0" err="1">
                <a:solidFill>
                  <a:schemeClr val="accent5">
                    <a:lumMod val="75000"/>
                  </a:schemeClr>
                </a:solidFill>
                <a:cs typeface="Courier New" pitchFamily="49" charset="0"/>
              </a:rPr>
              <a:t>ToLower</a:t>
            </a:r>
            <a:r>
              <a:rPr lang="en-US" altLang="el-GR" sz="2000" dirty="0">
                <a:solidFill>
                  <a:schemeClr val="accent5">
                    <a:lumMod val="75000"/>
                  </a:schemeClr>
                </a:solidFill>
                <a:cs typeface="Courier New" pitchFamily="49" charset="0"/>
              </a:rPr>
              <a:t> and </a:t>
            </a:r>
            <a:r>
              <a:rPr lang="en-US" altLang="el-GR" sz="2000" dirty="0" err="1">
                <a:solidFill>
                  <a:schemeClr val="accent5">
                    <a:lumMod val="75000"/>
                  </a:schemeClr>
                </a:solidFill>
                <a:cs typeface="Courier New" pitchFamily="49" charset="0"/>
              </a:rPr>
              <a:t>ToUpper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30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"\n\nstring1.ToUpper() =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string1.ToUpper() + </a:t>
            </a:r>
            <a:r>
              <a:rPr lang="en-US" altLang="el-GR" sz="2000" dirty="0">
                <a:solidFill>
                  <a:srgbClr val="4DA6FF"/>
                </a:solidFill>
                <a:cs typeface="Courier New" pitchFamily="49" charset="0"/>
              </a:rPr>
              <a:t>"\"\nstring2.ToLower() =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0000"/>
                </a:solidFill>
                <a:cs typeface="Courier New" pitchFamily="49" charset="0"/>
              </a:rPr>
              <a:t>         string2.ToLower() +</a:t>
            </a:r>
            <a:r>
              <a:rPr lang="en-US" altLang="el-GR" sz="2000" dirty="0">
                <a:solidFill>
                  <a:srgbClr val="4DA6FF"/>
                </a:solidFill>
                <a:cs typeface="Courier New" pitchFamily="49" charset="0"/>
              </a:rPr>
              <a:t>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33  </a:t>
            </a:r>
            <a:endParaRPr lang="el-GR" altLang="el-GR" sz="2000" dirty="0" smtClean="0">
              <a:solidFill>
                <a:srgbClr val="5F5F5F"/>
              </a:solidFill>
              <a:cs typeface="Times New Roman" pitchFamily="18" charset="0"/>
            </a:endParaRPr>
          </a:p>
          <a:p>
            <a:r>
              <a:rPr lang="en-US" altLang="el-GR" sz="2000" dirty="0" smtClean="0">
                <a:solidFill>
                  <a:srgbClr val="5F5F5F"/>
                </a:solidFill>
                <a:cs typeface="Times New Roman" pitchFamily="18" charset="0"/>
              </a:rPr>
              <a:t>34   </a:t>
            </a:r>
            <a:r>
              <a:rPr lang="en-US" altLang="el-GR" sz="2000" dirty="0" smtClean="0">
                <a:solidFill>
                  <a:srgbClr val="008000"/>
                </a:solidFill>
                <a:cs typeface="Courier New" pitchFamily="49" charset="0"/>
              </a:rPr>
              <a:t>      </a:t>
            </a:r>
            <a:r>
              <a:rPr lang="en-US" altLang="el-GR" sz="2000" dirty="0">
                <a:solidFill>
                  <a:schemeClr val="accent5">
                    <a:lumMod val="75000"/>
                  </a:schemeClr>
                </a:solidFill>
                <a:cs typeface="Courier New" pitchFamily="49" charset="0"/>
              </a:rPr>
              <a:t>// call Trim method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35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"\n\nstring3 after trim =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string3.Trim() + </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37   </a:t>
            </a:r>
            <a:endParaRPr lang="en-US" altLang="el-GR" sz="2000" dirty="0">
              <a:solidFill>
                <a:srgbClr val="000000"/>
              </a:solidFill>
              <a:cs typeface="Times New Roman" pitchFamily="18" charset="0"/>
            </a:endParaRPr>
          </a:p>
        </p:txBody>
      </p:sp>
      <p:sp>
        <p:nvSpPr>
          <p:cNvPr id="11" name="Text Box 6" descr="."/>
          <p:cNvSpPr txBox="1">
            <a:spLocks noChangeArrowheads="1"/>
          </p:cNvSpPr>
          <p:nvPr>
            <p:custDataLst>
              <p:tags r:id="rId4"/>
            </p:custDataLst>
          </p:nvPr>
        </p:nvSpPr>
        <p:spPr bwMode="auto">
          <a:xfrm>
            <a:off x="6660233" y="3212976"/>
            <a:ext cx="2269182" cy="3170099"/>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 </a:t>
            </a:r>
            <a:r>
              <a:rPr lang="en-US" altLang="el-GR" b="1" dirty="0">
                <a:latin typeface="+mn-lt"/>
                <a:cs typeface="Times New Roman" pitchFamily="18" charset="0"/>
              </a:rPr>
              <a:t>Trim</a:t>
            </a:r>
            <a:r>
              <a:rPr lang="en-US" altLang="el-GR" dirty="0">
                <a:latin typeface="+mn-lt"/>
                <a:cs typeface="Times New Roman" pitchFamily="18" charset="0"/>
              </a:rPr>
              <a:t> to remove all whitespace character at the beginning or end of </a:t>
            </a:r>
            <a:r>
              <a:rPr lang="en-US" altLang="el-GR" b="1" dirty="0">
                <a:latin typeface="+mn-lt"/>
                <a:cs typeface="Times New Roman" pitchFamily="18" charset="0"/>
              </a:rPr>
              <a:t>string3; </a:t>
            </a:r>
            <a:r>
              <a:rPr lang="en-US" altLang="el-GR" dirty="0">
                <a:latin typeface="+mn-lt"/>
                <a:cs typeface="Times New Roman" pitchFamily="18" charset="0"/>
              </a:rPr>
              <a:t>Return new </a:t>
            </a:r>
            <a:r>
              <a:rPr lang="en-US" altLang="el-GR" b="1" dirty="0">
                <a:latin typeface="+mn-lt"/>
                <a:cs typeface="Times New Roman" pitchFamily="18" charset="0"/>
              </a:rPr>
              <a:t>string</a:t>
            </a:r>
            <a:r>
              <a:rPr lang="en-US" altLang="el-GR" dirty="0">
                <a:latin typeface="+mn-lt"/>
                <a:cs typeface="Times New Roman" pitchFamily="18" charset="0"/>
              </a:rPr>
              <a:t> omitting leading or trailing whitespace character</a:t>
            </a:r>
            <a:endParaRPr lang="en-US" altLang="el-GR" b="1" dirty="0">
              <a:latin typeface="+mn-lt"/>
              <a:cs typeface="Times New Roman" pitchFamily="18" charset="0"/>
            </a:endParaRPr>
          </a:p>
        </p:txBody>
      </p:sp>
      <p:sp>
        <p:nvSpPr>
          <p:cNvPr id="12" name="Line 7" descr="."/>
          <p:cNvSpPr>
            <a:spLocks noChangeShapeType="1"/>
          </p:cNvSpPr>
          <p:nvPr/>
        </p:nvSpPr>
        <p:spPr bwMode="auto">
          <a:xfrm flipH="1">
            <a:off x="3657599" y="4798023"/>
            <a:ext cx="3002632" cy="13741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11" descr="."/>
          <p:cNvSpPr txBox="1">
            <a:spLocks noChangeArrowheads="1"/>
          </p:cNvSpPr>
          <p:nvPr>
            <p:custDataLst>
              <p:tags r:id="rId5"/>
            </p:custDataLst>
          </p:nvPr>
        </p:nvSpPr>
        <p:spPr bwMode="auto">
          <a:xfrm>
            <a:off x="4558866" y="2132856"/>
            <a:ext cx="1835497" cy="707886"/>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String to search for</a:t>
            </a:r>
          </a:p>
        </p:txBody>
      </p:sp>
      <p:sp>
        <p:nvSpPr>
          <p:cNvPr id="14" name="Line 12" descr="."/>
          <p:cNvSpPr>
            <a:spLocks noChangeShapeType="1"/>
          </p:cNvSpPr>
          <p:nvPr/>
        </p:nvSpPr>
        <p:spPr bwMode="auto">
          <a:xfrm flipH="1">
            <a:off x="3347864" y="2486799"/>
            <a:ext cx="1211002" cy="8701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5" name="Text Box 14" descr="."/>
          <p:cNvSpPr txBox="1">
            <a:spLocks noChangeArrowheads="1"/>
          </p:cNvSpPr>
          <p:nvPr>
            <p:custDataLst>
              <p:tags r:id="rId6"/>
            </p:custDataLst>
          </p:nvPr>
        </p:nvSpPr>
        <p:spPr bwMode="auto">
          <a:xfrm>
            <a:off x="3953365" y="3534693"/>
            <a:ext cx="2619767" cy="400110"/>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String to replace with</a:t>
            </a:r>
          </a:p>
        </p:txBody>
      </p:sp>
      <p:sp>
        <p:nvSpPr>
          <p:cNvPr id="16" name="Line 15" descr="."/>
          <p:cNvSpPr>
            <a:spLocks noChangeShapeType="1"/>
          </p:cNvSpPr>
          <p:nvPr/>
        </p:nvSpPr>
        <p:spPr bwMode="auto">
          <a:xfrm flipH="1" flipV="1">
            <a:off x="3657599" y="3534693"/>
            <a:ext cx="295766" cy="2000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7" name="Text Box 8" descr="."/>
          <p:cNvSpPr txBox="1">
            <a:spLocks noChangeArrowheads="1"/>
          </p:cNvSpPr>
          <p:nvPr>
            <p:custDataLst>
              <p:tags r:id="rId7"/>
            </p:custDataLst>
          </p:nvPr>
        </p:nvSpPr>
        <p:spPr bwMode="auto">
          <a:xfrm>
            <a:off x="6660233" y="1978967"/>
            <a:ext cx="21336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cs typeface="Times New Roman" pitchFamily="18" charset="0"/>
              </a:rPr>
              <a:t>Replace all instances of ‘e’ with ‘E’ in </a:t>
            </a:r>
            <a:r>
              <a:rPr lang="en-US" altLang="el-GR" b="1" dirty="0">
                <a:cs typeface="Times New Roman" pitchFamily="18" charset="0"/>
              </a:rPr>
              <a:t>string1</a:t>
            </a:r>
          </a:p>
        </p:txBody>
      </p:sp>
      <p:sp>
        <p:nvSpPr>
          <p:cNvPr id="18" name="Line 9" descr="."/>
          <p:cNvSpPr>
            <a:spLocks noChangeShapeType="1"/>
          </p:cNvSpPr>
          <p:nvPr/>
        </p:nvSpPr>
        <p:spPr bwMode="auto">
          <a:xfrm flipH="1">
            <a:off x="4715792" y="2486799"/>
            <a:ext cx="1944437" cy="8701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9" name="Text Box 5" descr="."/>
          <p:cNvSpPr txBox="1">
            <a:spLocks noChangeArrowheads="1"/>
          </p:cNvSpPr>
          <p:nvPr>
            <p:custDataLst>
              <p:tags r:id="rId8"/>
            </p:custDataLst>
          </p:nvPr>
        </p:nvSpPr>
        <p:spPr bwMode="auto">
          <a:xfrm>
            <a:off x="6153150" y="476672"/>
            <a:ext cx="25146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ct val="50000"/>
              </a:spcBef>
            </a:pPr>
            <a:r>
              <a:rPr lang="en-US" altLang="el-GR" dirty="0">
                <a:latin typeface="+mn-lt"/>
                <a:cs typeface="Times New Roman" pitchFamily="18" charset="0"/>
              </a:rPr>
              <a:t>Method </a:t>
            </a:r>
            <a:r>
              <a:rPr lang="en-US" altLang="el-GR" b="1" dirty="0">
                <a:latin typeface="+mn-lt"/>
                <a:cs typeface="Times New Roman" pitchFamily="18" charset="0"/>
              </a:rPr>
              <a:t>Replace</a:t>
            </a:r>
            <a:r>
              <a:rPr lang="en-US" altLang="el-GR" dirty="0">
                <a:latin typeface="+mn-lt"/>
                <a:cs typeface="Times New Roman" pitchFamily="18" charset="0"/>
              </a:rPr>
              <a:t> return new string with correct revision based on the argument</a:t>
            </a:r>
          </a:p>
        </p:txBody>
      </p:sp>
      <p:sp>
        <p:nvSpPr>
          <p:cNvPr id="20" name="Line 6" descr="."/>
          <p:cNvSpPr>
            <a:spLocks noChangeShapeType="1"/>
          </p:cNvSpPr>
          <p:nvPr/>
        </p:nvSpPr>
        <p:spPr bwMode="auto">
          <a:xfrm flipH="1">
            <a:off x="2051720" y="1138391"/>
            <a:ext cx="4101430" cy="22186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008112"/>
          </a:xfrm>
        </p:spPr>
        <p:txBody>
          <a:bodyPr>
            <a:noAutofit/>
          </a:bodyPr>
          <a:lstStyle/>
          <a:p>
            <a:r>
              <a:rPr lang="el-GR" altLang="el-GR" u="sng" dirty="0" smtClean="0">
                <a:solidFill>
                  <a:schemeClr val="tx2"/>
                </a:solidFill>
              </a:rPr>
              <a:t>….(3 από 3)</a:t>
            </a:r>
            <a:endParaRPr lang="el-GR" altLang="el-GR" u="sng" dirty="0">
              <a:solidFill>
                <a:schemeClr val="tx2"/>
              </a:solidFill>
              <a:latin typeface="+mn-lt"/>
            </a:endParaRPr>
          </a:p>
        </p:txBody>
      </p:sp>
      <p:sp>
        <p:nvSpPr>
          <p:cNvPr id="2" name="Ορθογώνιο 1" descr="// call To String method,&#10;output += \ n \ n string 1 ίσο με &quot; &quot; σύν string 1 σύν \&quot; &quot;,&#10;   &#10;Message Box τελεία Show, output, &#10;Demonstrating various string methods,&#10;Message Box Buttons τελεία OK, Message Box Icon τελεία Information ,&#10;   &#10;άγκιστρο, // end method Main,&#10;   &#10;άγκιστρο, // end class String Methods 2.&#10;"/>
          <p:cNvSpPr/>
          <p:nvPr>
            <p:custDataLst>
              <p:tags r:id="rId3"/>
            </p:custDataLst>
          </p:nvPr>
        </p:nvSpPr>
        <p:spPr>
          <a:xfrm>
            <a:off x="467544" y="764704"/>
            <a:ext cx="8219256" cy="3170099"/>
          </a:xfrm>
          <a:prstGeom prst="rect">
            <a:avLst/>
          </a:prstGeom>
        </p:spPr>
        <p:txBody>
          <a:bodyPr wrap="square">
            <a:spAutoFit/>
          </a:bodyPr>
          <a:lstStyle/>
          <a:p>
            <a:r>
              <a:rPr lang="en-US" altLang="el-GR" sz="2000" dirty="0">
                <a:solidFill>
                  <a:srgbClr val="5F5F5F"/>
                </a:solidFill>
                <a:cs typeface="Times New Roman" pitchFamily="18" charset="0"/>
              </a:rPr>
              <a:t>38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call </a:t>
            </a:r>
            <a:r>
              <a:rPr lang="en-US" altLang="el-GR" sz="2000" dirty="0" err="1">
                <a:solidFill>
                  <a:schemeClr val="accent5">
                    <a:lumMod val="75000"/>
                  </a:schemeClr>
                </a:solidFill>
                <a:cs typeface="Courier New" pitchFamily="49" charset="0"/>
              </a:rPr>
              <a:t>ToString</a:t>
            </a:r>
            <a:r>
              <a:rPr lang="en-US" altLang="el-GR" sz="2000" dirty="0">
                <a:solidFill>
                  <a:schemeClr val="accent5">
                    <a:lumMod val="75000"/>
                  </a:schemeClr>
                </a:solidFill>
                <a:cs typeface="Courier New" pitchFamily="49" charset="0"/>
              </a:rPr>
              <a:t> method</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"\n\nstring1 = \""</a:t>
            </a:r>
            <a:r>
              <a:rPr lang="en-US" altLang="el-GR" sz="2000" dirty="0">
                <a:solidFill>
                  <a:srgbClr val="000000"/>
                </a:solidFill>
                <a:cs typeface="Times New Roman" pitchFamily="18" charset="0"/>
              </a:rPr>
              <a:t> + string1 + </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p>
          <a:p>
            <a:r>
              <a:rPr lang="en-US" altLang="el-GR" sz="2000" dirty="0">
                <a:solidFill>
                  <a:srgbClr val="5F5F5F"/>
                </a:solidFill>
                <a:cs typeface="Times New Roman" pitchFamily="18" charset="0"/>
              </a:rPr>
              <a:t>42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"Demonstrating various string methods"</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45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47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StringMethods2</a:t>
            </a:r>
          </a:p>
        </p:txBody>
      </p:sp>
      <p:pic>
        <p:nvPicPr>
          <p:cNvPr id="8" name="Picture 4"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193" y="2758653"/>
            <a:ext cx="41148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384"/>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980729"/>
            <a:ext cx="8208912" cy="5400599"/>
          </a:xfrm>
        </p:spPr>
        <p:txBody>
          <a:bodyPr>
            <a:noAutofit/>
          </a:bodyPr>
          <a:lstStyle/>
          <a:p>
            <a:pPr>
              <a:buClr>
                <a:schemeClr val="tx1"/>
              </a:buClr>
              <a:buFont typeface="Wingdings" panose="05000000000000000000" pitchFamily="2" charset="2"/>
              <a:buChar char="q"/>
            </a:pPr>
            <a:r>
              <a:rPr lang="el-GR" altLang="el-GR" sz="2000" dirty="0"/>
              <a:t>Πίνακες</a:t>
            </a:r>
            <a:endParaRPr lang="en-US" altLang="el-GR" sz="2000" dirty="0"/>
          </a:p>
          <a:p>
            <a:pPr lvl="1">
              <a:buClr>
                <a:schemeClr val="tx1"/>
              </a:buClr>
              <a:buFont typeface="Wingdings" panose="05000000000000000000" pitchFamily="2" charset="2"/>
              <a:buChar char="§"/>
            </a:pPr>
            <a:r>
              <a:rPr lang="el-GR" altLang="el-GR" sz="2000" dirty="0"/>
              <a:t>Δήλωση και αρχικοποίηση πινάκων</a:t>
            </a:r>
            <a:endParaRPr lang="en-US" altLang="el-GR" sz="2000" dirty="0"/>
          </a:p>
          <a:p>
            <a:pPr lvl="1">
              <a:buClr>
                <a:schemeClr val="tx1"/>
              </a:buClr>
              <a:buFont typeface="Wingdings" panose="05000000000000000000" pitchFamily="2" charset="2"/>
              <a:buChar char="§"/>
            </a:pPr>
            <a:r>
              <a:rPr lang="el-GR" altLang="el-GR" sz="2000" dirty="0"/>
              <a:t>Παραδείγματα</a:t>
            </a:r>
            <a:endParaRPr lang="en-US" altLang="el-GR" sz="2000" dirty="0"/>
          </a:p>
          <a:p>
            <a:pPr lvl="2">
              <a:buClr>
                <a:schemeClr val="tx1"/>
              </a:buClr>
            </a:pPr>
            <a:r>
              <a:rPr lang="en-US" altLang="el-GR" sz="2000" dirty="0"/>
              <a:t>command line array</a:t>
            </a:r>
          </a:p>
          <a:p>
            <a:pPr lvl="2">
              <a:buClr>
                <a:schemeClr val="tx1"/>
              </a:buClr>
            </a:pPr>
            <a:r>
              <a:rPr lang="en-US" altLang="el-GR" sz="2000" dirty="0"/>
              <a:t>strings </a:t>
            </a:r>
            <a:r>
              <a:rPr lang="el-GR" altLang="el-GR" sz="2000" dirty="0"/>
              <a:t>σαν </a:t>
            </a:r>
            <a:r>
              <a:rPr lang="en-US" altLang="el-GR" sz="2000" dirty="0"/>
              <a:t>arrays </a:t>
            </a:r>
          </a:p>
          <a:p>
            <a:pPr lvl="2">
              <a:buClr>
                <a:schemeClr val="tx1"/>
              </a:buClr>
            </a:pPr>
            <a:r>
              <a:rPr lang="el-GR" altLang="el-GR" sz="2000" dirty="0"/>
              <a:t>Χρήση των στοιχείων ενός πίνακα σαν </a:t>
            </a:r>
            <a:r>
              <a:rPr lang="en-US" altLang="el-GR" sz="2000" dirty="0" smtClean="0"/>
              <a:t>counters</a:t>
            </a:r>
            <a:endParaRPr lang="en-US" altLang="el-GR" sz="2000" i="1" dirty="0" smtClean="0"/>
          </a:p>
          <a:p>
            <a:pPr>
              <a:buClr>
                <a:schemeClr val="tx1"/>
              </a:buClr>
              <a:buFont typeface="Wingdings" panose="05000000000000000000" pitchFamily="2" charset="2"/>
              <a:buChar char="q"/>
            </a:pPr>
            <a:r>
              <a:rPr lang="en-US" altLang="el-GR" sz="2000" i="1" dirty="0" smtClean="0"/>
              <a:t>Arrays</a:t>
            </a:r>
            <a:endParaRPr lang="en-US" altLang="el-GR" sz="2000" i="1" dirty="0"/>
          </a:p>
          <a:p>
            <a:pPr lvl="1">
              <a:buClr>
                <a:schemeClr val="tx1"/>
              </a:buClr>
              <a:buFont typeface="Wingdings" panose="05000000000000000000" pitchFamily="2" charset="2"/>
              <a:buChar char="§"/>
            </a:pPr>
            <a:r>
              <a:rPr lang="el-GR" altLang="el-GR" sz="2000" i="1" dirty="0"/>
              <a:t>Δήλωση, δημιουργία και αρχικοποίηση πινάκων</a:t>
            </a:r>
            <a:endParaRPr lang="en-US" altLang="el-GR" sz="2000" i="1" dirty="0"/>
          </a:p>
          <a:p>
            <a:pPr lvl="1">
              <a:buClr>
                <a:schemeClr val="tx1"/>
              </a:buClr>
              <a:buFont typeface="Wingdings" panose="05000000000000000000" pitchFamily="2" charset="2"/>
              <a:buChar char="§"/>
            </a:pPr>
            <a:r>
              <a:rPr lang="el-GR" altLang="el-GR" sz="2000" dirty="0"/>
              <a:t>Παραδείγματα</a:t>
            </a:r>
            <a:endParaRPr lang="en-US" altLang="el-GR" sz="2000" dirty="0"/>
          </a:p>
          <a:p>
            <a:pPr lvl="2">
              <a:buClr>
                <a:schemeClr val="tx1"/>
              </a:buClr>
              <a:buFont typeface="Wingdings" panose="05000000000000000000" pitchFamily="2" charset="2"/>
              <a:buChar char="§"/>
            </a:pPr>
            <a:r>
              <a:rPr lang="en-US" altLang="el-GR" sz="2000" dirty="0"/>
              <a:t>command line</a:t>
            </a:r>
          </a:p>
          <a:p>
            <a:pPr lvl="2">
              <a:buClr>
                <a:schemeClr val="tx1"/>
              </a:buClr>
              <a:buFont typeface="Wingdings" panose="05000000000000000000" pitchFamily="2" charset="2"/>
              <a:buChar char="§"/>
            </a:pPr>
            <a:r>
              <a:rPr lang="el-GR" altLang="el-GR" sz="2000" dirty="0"/>
              <a:t>Τα </a:t>
            </a:r>
            <a:r>
              <a:rPr lang="en-US" altLang="el-GR" sz="2000" dirty="0"/>
              <a:t>strings </a:t>
            </a:r>
            <a:r>
              <a:rPr lang="el-GR" altLang="el-GR" sz="2000" dirty="0"/>
              <a:t>σαν</a:t>
            </a:r>
            <a:r>
              <a:rPr lang="en-US" altLang="el-GR" sz="2000" dirty="0"/>
              <a:t> arrays</a:t>
            </a:r>
          </a:p>
          <a:p>
            <a:pPr lvl="2">
              <a:buClr>
                <a:schemeClr val="tx1"/>
              </a:buClr>
              <a:buFont typeface="Wingdings" panose="05000000000000000000" pitchFamily="2" charset="2"/>
              <a:buChar char="§"/>
            </a:pPr>
            <a:r>
              <a:rPr lang="el-GR" altLang="el-GR" sz="2000" dirty="0"/>
              <a:t>Χρήση των στοιχείων ενός πίνακα σαν </a:t>
            </a:r>
            <a:r>
              <a:rPr lang="en-US" altLang="el-GR" sz="2000" dirty="0"/>
              <a:t>counters</a:t>
            </a:r>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u="sng" dirty="0" smtClean="0">
                <a:solidFill>
                  <a:schemeClr val="tx2"/>
                </a:solidFill>
              </a:rPr>
              <a:t>Η τάξη </a:t>
            </a:r>
            <a:r>
              <a:rPr lang="en-US" altLang="el-GR" u="sng" dirty="0" smtClean="0">
                <a:solidFill>
                  <a:schemeClr val="tx2"/>
                </a:solidFill>
              </a:rPr>
              <a:t>char</a:t>
            </a:r>
            <a:r>
              <a:rPr lang="el-GR" altLang="el-GR" u="sng" dirty="0" smtClean="0">
                <a:solidFill>
                  <a:schemeClr val="tx2"/>
                </a:solidFill>
              </a:rPr>
              <a:t> (1 από 2)</a:t>
            </a:r>
            <a:endParaRPr lang="el-GR" u="sng" dirty="0">
              <a:solidFill>
                <a:schemeClr val="tx2"/>
              </a:solidFill>
              <a:latin typeface="+mn-lt"/>
            </a:endParaRPr>
          </a:p>
        </p:txBody>
      </p:sp>
      <p:sp>
        <p:nvSpPr>
          <p:cNvPr id="19" name="Rectangle 3" descr="//  Addition τελεία cs,&#10;// An addition program.&#10;    &#10;using System,&#10;    &#10;class Addition,&#10;άγκιστρο,&#10; static void Main, string[] args,&#10;άγκιστρο,&#10;string first Number,   // first string entered by user,&#10;secondNumber,  // second string entered by user,&#10;   &#10;&#10;"/>
          <p:cNvSpPr txBox="1">
            <a:spLocks noChangeArrowheads="1"/>
          </p:cNvSpPr>
          <p:nvPr>
            <p:custDataLst>
              <p:tags r:id="rId3"/>
            </p:custDataLst>
          </p:nvPr>
        </p:nvSpPr>
        <p:spPr>
          <a:xfrm>
            <a:off x="609600" y="1556792"/>
            <a:ext cx="7772400" cy="43574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Για μεταβλητές τύπου </a:t>
            </a:r>
            <a:r>
              <a:rPr lang="en-US" altLang="el-GR" sz="2400" b="1" dirty="0" smtClean="0">
                <a:solidFill>
                  <a:schemeClr val="accent4">
                    <a:lumMod val="75000"/>
                  </a:schemeClr>
                </a:solidFill>
              </a:rPr>
              <a:t>char</a:t>
            </a:r>
            <a:r>
              <a:rPr lang="el-GR" altLang="el-GR" sz="2400" dirty="0" smtClean="0"/>
              <a:t>, υπάρχει η τάξη </a:t>
            </a:r>
            <a:r>
              <a:rPr lang="en-US" altLang="el-GR" sz="2400" b="1" u="sng" dirty="0" smtClean="0">
                <a:solidFill>
                  <a:schemeClr val="accent4">
                    <a:lumMod val="75000"/>
                  </a:schemeClr>
                </a:solidFill>
              </a:rPr>
              <a:t>C</a:t>
            </a:r>
            <a:r>
              <a:rPr lang="en-US" altLang="el-GR" sz="2400" b="1" dirty="0" smtClean="0">
                <a:solidFill>
                  <a:schemeClr val="accent4">
                    <a:lumMod val="75000"/>
                  </a:schemeClr>
                </a:solidFill>
              </a:rPr>
              <a:t>har</a:t>
            </a:r>
            <a:r>
              <a:rPr lang="en-US" altLang="el-GR" sz="2400" dirty="0" smtClean="0"/>
              <a:t> </a:t>
            </a:r>
            <a:r>
              <a:rPr lang="el-GR" altLang="el-GR" sz="2400" dirty="0" smtClean="0"/>
              <a:t>(κεφαλαίο </a:t>
            </a:r>
            <a:r>
              <a:rPr lang="en-US" altLang="el-GR" sz="2400" dirty="0" smtClean="0"/>
              <a:t>C</a:t>
            </a:r>
            <a:r>
              <a:rPr lang="el-GR" altLang="el-GR" sz="2400" dirty="0" smtClean="0"/>
              <a:t>) με τις παρακάτω στατικές μεθόδους:</a:t>
            </a:r>
          </a:p>
          <a:p>
            <a:pPr lvl="1">
              <a:buFont typeface="Wingdings" panose="05000000000000000000" pitchFamily="2" charset="2"/>
              <a:buChar char="§"/>
            </a:pPr>
            <a:r>
              <a:rPr lang="en-US" altLang="el-GR" sz="2400" dirty="0" err="1" smtClean="0"/>
              <a:t>IsLetter</a:t>
            </a:r>
            <a:endParaRPr lang="en-US" altLang="el-GR" sz="2400" dirty="0" smtClean="0"/>
          </a:p>
          <a:p>
            <a:pPr lvl="1">
              <a:buFont typeface="Wingdings" panose="05000000000000000000" pitchFamily="2" charset="2"/>
              <a:buChar char="§"/>
            </a:pPr>
            <a:r>
              <a:rPr lang="en-US" altLang="el-GR" sz="2400" dirty="0" err="1" smtClean="0"/>
              <a:t>IsDigit</a:t>
            </a:r>
            <a:endParaRPr lang="en-US" altLang="el-GR" sz="2400" dirty="0" smtClean="0"/>
          </a:p>
          <a:p>
            <a:pPr lvl="1">
              <a:buFont typeface="Wingdings" panose="05000000000000000000" pitchFamily="2" charset="2"/>
              <a:buChar char="§"/>
            </a:pPr>
            <a:r>
              <a:rPr lang="en-US" altLang="el-GR" sz="2400" dirty="0" err="1" smtClean="0"/>
              <a:t>IsLetterOrDigit</a:t>
            </a:r>
            <a:endParaRPr lang="en-US" altLang="el-GR" sz="2400" dirty="0" smtClean="0"/>
          </a:p>
          <a:p>
            <a:pPr lvl="1">
              <a:buFont typeface="Wingdings" panose="05000000000000000000" pitchFamily="2" charset="2"/>
              <a:buChar char="§"/>
            </a:pPr>
            <a:r>
              <a:rPr lang="en-US" altLang="el-GR" sz="2400" dirty="0" err="1" smtClean="0"/>
              <a:t>IsLower</a:t>
            </a:r>
            <a:endParaRPr lang="en-US" altLang="el-GR" sz="2400" dirty="0" smtClean="0"/>
          </a:p>
          <a:p>
            <a:pPr lvl="1">
              <a:buFont typeface="Wingdings" panose="05000000000000000000" pitchFamily="2" charset="2"/>
              <a:buChar char="§"/>
            </a:pPr>
            <a:r>
              <a:rPr lang="en-US" altLang="el-GR" sz="2400" dirty="0" err="1" smtClean="0"/>
              <a:t>IsUpper</a:t>
            </a:r>
            <a:endParaRPr lang="en-US" altLang="el-GR" sz="2400" dirty="0" smtClean="0"/>
          </a:p>
          <a:p>
            <a:pPr lvl="1">
              <a:buFont typeface="Wingdings" panose="05000000000000000000" pitchFamily="2" charset="2"/>
              <a:buChar char="§"/>
            </a:pPr>
            <a:r>
              <a:rPr lang="en-US" altLang="el-GR" sz="2400" dirty="0" err="1" smtClean="0"/>
              <a:t>ToUpper</a:t>
            </a:r>
            <a:endParaRPr lang="en-US" altLang="el-GR" sz="2400" dirty="0" smtClean="0"/>
          </a:p>
          <a:p>
            <a:pPr lvl="1">
              <a:buFont typeface="Wingdings" panose="05000000000000000000" pitchFamily="2" charset="2"/>
              <a:buChar char="§"/>
            </a:pPr>
            <a:r>
              <a:rPr lang="en-US" altLang="el-GR" sz="2400" dirty="0" err="1" smtClean="0"/>
              <a:t>ToLower</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4"/>
            <a:ext cx="7772400" cy="1470025"/>
          </a:xfrm>
        </p:spPr>
        <p:txBody>
          <a:bodyPr>
            <a:normAutofit/>
          </a:bodyPr>
          <a:lstStyle/>
          <a:p>
            <a:r>
              <a:rPr lang="el-GR" altLang="el-GR" u="sng" dirty="0" smtClean="0">
                <a:solidFill>
                  <a:schemeClr val="tx2"/>
                </a:solidFill>
              </a:rPr>
              <a:t>Η τάξη </a:t>
            </a:r>
            <a:r>
              <a:rPr lang="en-US" altLang="el-GR" u="sng" dirty="0" smtClean="0">
                <a:solidFill>
                  <a:schemeClr val="tx2"/>
                </a:solidFill>
              </a:rPr>
              <a:t>char</a:t>
            </a:r>
            <a:r>
              <a:rPr lang="el-GR" altLang="el-GR" u="sng" dirty="0" smtClean="0">
                <a:solidFill>
                  <a:schemeClr val="tx2"/>
                </a:solidFill>
              </a:rPr>
              <a:t> (2 από 2)</a:t>
            </a:r>
            <a:endParaRPr lang="el-GR" u="sng" dirty="0">
              <a:solidFill>
                <a:schemeClr val="tx2"/>
              </a:solidFill>
            </a:endParaRPr>
          </a:p>
        </p:txBody>
      </p:sp>
      <p:sp>
        <p:nvSpPr>
          <p:cNvPr id="2" name="Ορθογώνιο 1" descr="int number 1,          // first number to add,&#10;number 2,          // second number to add,&#10; sum,              // sum of number 1 and number 2,&#10;   &#10;// prompt for and read first number from user as string,&#10;Console τελεία Write, Please enter the first integer άνω κάτω τελεία,&#10;first Number ίσο με Console τελεία Read Line(),&#10;         &#10;// read second number from user as string,&#10;Console τελεία Write, \ n Please enter the second integer άνω κάτω τελεία,&#10;second Number ίσο με Console τελεία Read Line(),&#10;   &#10;// convert numbers from type string to type int,&#10;number 1 ίσο με  Int 32 τελεία Parse,  first Number,&#10;number 2 ίσο με  Int32 τελεία Parse,  second Number, &#10;        &#10;// add numbers,&#10;sum ίσο με number 1 σύν number 2,&#10;"/>
          <p:cNvSpPr/>
          <p:nvPr>
            <p:custDataLst>
              <p:tags r:id="rId2"/>
            </p:custDataLst>
          </p:nvPr>
        </p:nvSpPr>
        <p:spPr>
          <a:xfrm>
            <a:off x="467544" y="1724615"/>
            <a:ext cx="8219256" cy="1200329"/>
          </a:xfrm>
          <a:prstGeom prst="rect">
            <a:avLst/>
          </a:prstGeom>
        </p:spPr>
        <p:txBody>
          <a:bodyPr wrap="square">
            <a:spAutoFit/>
          </a:bodyPr>
          <a:lstStyle/>
          <a:p>
            <a:pPr marL="800100" lvl="1" indent="-342900">
              <a:buFont typeface="Wingdings" panose="05000000000000000000" pitchFamily="2" charset="2"/>
              <a:buChar char="§"/>
            </a:pPr>
            <a:r>
              <a:rPr lang="en-US" altLang="el-GR" sz="2400" dirty="0" err="1"/>
              <a:t>IsPunctuation</a:t>
            </a:r>
            <a:endParaRPr lang="en-US" altLang="el-GR" sz="2400" dirty="0"/>
          </a:p>
          <a:p>
            <a:pPr marL="800100" lvl="1" indent="-342900">
              <a:buFont typeface="Wingdings" panose="05000000000000000000" pitchFamily="2" charset="2"/>
              <a:buChar char="§"/>
            </a:pPr>
            <a:r>
              <a:rPr lang="en-US" altLang="el-GR" sz="2400" dirty="0" err="1"/>
              <a:t>IsSymbol</a:t>
            </a:r>
            <a:endParaRPr lang="en-US" altLang="el-GR" sz="2400" dirty="0"/>
          </a:p>
          <a:p>
            <a:pPr marL="800100" lvl="1" indent="-342900">
              <a:buFont typeface="Wingdings" panose="05000000000000000000" pitchFamily="2" charset="2"/>
              <a:buChar char="§"/>
            </a:pPr>
            <a:r>
              <a:rPr lang="en-US" altLang="el-GR" sz="2400" dirty="0" err="1"/>
              <a:t>IsWhiteSpace</a:t>
            </a:r>
            <a:endParaRPr lang="en-US"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256"/>
            <a:ext cx="8229600" cy="1143000"/>
          </a:xfrm>
        </p:spPr>
        <p:txBody>
          <a:bodyPr>
            <a:normAutofit/>
          </a:bodyPr>
          <a:lstStyle/>
          <a:p>
            <a:r>
              <a:rPr lang="el-GR" altLang="el-GR" u="sng" dirty="0" smtClean="0">
                <a:solidFill>
                  <a:schemeClr val="tx2"/>
                </a:solidFill>
              </a:rPr>
              <a:t>…(1 από 4)</a:t>
            </a:r>
            <a:endParaRPr lang="el-GR" u="sng" dirty="0">
              <a:solidFill>
                <a:schemeClr val="tx2"/>
              </a:solidFill>
            </a:endParaRPr>
          </a:p>
        </p:txBody>
      </p:sp>
      <p:sp>
        <p:nvSpPr>
          <p:cNvPr id="4" name="Ορθογώνιο 3" descr="// Static Char Methods τελεία cs,&#10;// Παράδειγμα χρήσης των στατικών μεθόδων της,&#10;// τάξης Char,&#10;&#10;using System,&#10;&#10;public class Static Char Methods,&#10;άγκιστρο,&#10;    static void Main, string[] args,&#10;    άγκιστρο,&#10;        Console τελεία Write Line, Results for character 'B‘,&#10;        Console τελεία Write Line, ------------------------- \ r \ n,&#10;        Analyze Character, B,&#10;&#10;        Console τελεία Write Line, Results for character '7',&#10;        Console τελεία Write Line, ------------------------- \ r \ n,&#10;        Analyze Character '7',&#10;"/>
          <p:cNvSpPr/>
          <p:nvPr>
            <p:custDataLst>
              <p:tags r:id="rId2"/>
            </p:custDataLst>
          </p:nvPr>
        </p:nvSpPr>
        <p:spPr>
          <a:xfrm>
            <a:off x="467544" y="908720"/>
            <a:ext cx="8219256" cy="5324535"/>
          </a:xfrm>
          <a:prstGeom prst="rect">
            <a:avLst/>
          </a:prstGeom>
        </p:spPr>
        <p:txBody>
          <a:bodyPr wrap="square">
            <a:spAutoFit/>
          </a:bodyPr>
          <a:lstStyle/>
          <a:p>
            <a:r>
              <a:rPr lang="en-US" altLang="el-GR" sz="2000" dirty="0">
                <a:solidFill>
                  <a:schemeClr val="accent5">
                    <a:lumMod val="75000"/>
                  </a:schemeClr>
                </a:solidFill>
              </a:rPr>
              <a:t>// </a:t>
            </a:r>
            <a:r>
              <a:rPr lang="en-US" altLang="el-GR" sz="2000" dirty="0" err="1">
                <a:solidFill>
                  <a:schemeClr val="accent5">
                    <a:lumMod val="75000"/>
                  </a:schemeClr>
                </a:solidFill>
              </a:rPr>
              <a:t>StaticCharMethods.cs</a:t>
            </a:r>
            <a:endParaRPr lang="en-US" altLang="el-GR" sz="2000" dirty="0">
              <a:solidFill>
                <a:schemeClr val="accent5">
                  <a:lumMod val="75000"/>
                </a:schemeClr>
              </a:solidFill>
            </a:endParaRPr>
          </a:p>
          <a:p>
            <a:r>
              <a:rPr lang="en-US" altLang="el-GR" sz="2000" dirty="0">
                <a:solidFill>
                  <a:schemeClr val="accent5">
                    <a:lumMod val="75000"/>
                  </a:schemeClr>
                </a:solidFill>
              </a:rPr>
              <a:t>// </a:t>
            </a:r>
            <a:r>
              <a:rPr lang="el-GR" altLang="el-GR" sz="2000" dirty="0">
                <a:solidFill>
                  <a:schemeClr val="accent5">
                    <a:lumMod val="75000"/>
                  </a:schemeClr>
                </a:solidFill>
              </a:rPr>
              <a:t>Παράδειγμα χρήσης των στατικών μεθόδων της</a:t>
            </a:r>
            <a:endParaRPr lang="en-US" altLang="el-GR" sz="2000" dirty="0">
              <a:solidFill>
                <a:schemeClr val="accent5">
                  <a:lumMod val="75000"/>
                </a:schemeClr>
              </a:solidFill>
            </a:endParaRPr>
          </a:p>
          <a:p>
            <a:r>
              <a:rPr lang="en-US" altLang="el-GR" sz="2000" dirty="0">
                <a:solidFill>
                  <a:schemeClr val="accent5">
                    <a:lumMod val="75000"/>
                  </a:schemeClr>
                </a:solidFill>
              </a:rPr>
              <a:t>// </a:t>
            </a:r>
            <a:r>
              <a:rPr lang="el-GR" altLang="el-GR" sz="2000" dirty="0">
                <a:solidFill>
                  <a:schemeClr val="accent5">
                    <a:lumMod val="75000"/>
                  </a:schemeClr>
                </a:solidFill>
              </a:rPr>
              <a:t>τάξης </a:t>
            </a:r>
            <a:r>
              <a:rPr lang="en-US" altLang="el-GR" sz="2000" dirty="0">
                <a:solidFill>
                  <a:schemeClr val="accent5">
                    <a:lumMod val="75000"/>
                  </a:schemeClr>
                </a:solidFill>
              </a:rPr>
              <a:t>Char</a:t>
            </a:r>
          </a:p>
          <a:p>
            <a:endParaRPr lang="en-US" altLang="el-GR" sz="2000" dirty="0"/>
          </a:p>
          <a:p>
            <a:r>
              <a:rPr lang="en-US" altLang="el-GR" sz="2000" dirty="0">
                <a:solidFill>
                  <a:srgbClr val="003399"/>
                </a:solidFill>
              </a:rPr>
              <a:t>using</a:t>
            </a:r>
            <a:r>
              <a:rPr lang="en-US" altLang="el-GR" sz="2000" dirty="0"/>
              <a:t> System;</a:t>
            </a:r>
          </a:p>
          <a:p>
            <a:endParaRPr lang="en-US" altLang="el-GR" sz="2000" dirty="0"/>
          </a:p>
          <a:p>
            <a:r>
              <a:rPr lang="en-US" altLang="el-GR" sz="2000" dirty="0">
                <a:solidFill>
                  <a:srgbClr val="003399"/>
                </a:solidFill>
              </a:rPr>
              <a:t>public class </a:t>
            </a:r>
            <a:r>
              <a:rPr lang="en-US" altLang="el-GR" sz="2000" dirty="0" err="1"/>
              <a:t>StaticCharMethods</a:t>
            </a:r>
            <a:endParaRPr lang="en-US" altLang="el-GR" sz="2000" dirty="0"/>
          </a:p>
          <a:p>
            <a:r>
              <a:rPr lang="en-US" altLang="el-GR" sz="2000" dirty="0"/>
              <a:t>{</a:t>
            </a:r>
          </a:p>
          <a:p>
            <a:r>
              <a:rPr lang="en-US" altLang="el-GR" sz="2000" dirty="0"/>
              <a:t>    </a:t>
            </a:r>
            <a:r>
              <a:rPr lang="en-US" altLang="el-GR" sz="2000" dirty="0">
                <a:solidFill>
                  <a:srgbClr val="003399"/>
                </a:solidFill>
              </a:rPr>
              <a:t>static void </a:t>
            </a:r>
            <a:r>
              <a:rPr lang="en-US" altLang="el-GR" sz="2000" dirty="0"/>
              <a:t>Main(</a:t>
            </a:r>
            <a:r>
              <a:rPr lang="en-US" altLang="el-GR" sz="2000" dirty="0">
                <a:solidFill>
                  <a:srgbClr val="003399"/>
                </a:solidFill>
              </a:rPr>
              <a:t>string</a:t>
            </a:r>
            <a:r>
              <a:rPr lang="en-US" altLang="el-GR" sz="2000" dirty="0"/>
              <a:t>[] </a:t>
            </a:r>
            <a:r>
              <a:rPr lang="en-US" altLang="el-GR" sz="2000" dirty="0" err="1"/>
              <a:t>args</a:t>
            </a:r>
            <a:r>
              <a:rPr lang="en-US" altLang="el-GR" sz="2000" dirty="0"/>
              <a:t>)</a:t>
            </a:r>
          </a:p>
          <a:p>
            <a:r>
              <a:rPr lang="en-US" altLang="el-GR" sz="2000" dirty="0"/>
              <a:t>    {</a:t>
            </a:r>
          </a:p>
          <a:p>
            <a:r>
              <a:rPr lang="en-US" altLang="el-GR" sz="2000" dirty="0"/>
              <a:t>        </a:t>
            </a:r>
            <a:r>
              <a:rPr lang="en-US" altLang="el-GR" sz="2000" dirty="0" err="1">
                <a:solidFill>
                  <a:srgbClr val="00B0F0"/>
                </a:solidFill>
              </a:rPr>
              <a:t>Console</a:t>
            </a:r>
            <a:r>
              <a:rPr lang="en-US" altLang="el-GR" sz="2000" dirty="0" err="1"/>
              <a:t>.WriteLine</a:t>
            </a:r>
            <a:r>
              <a:rPr lang="en-US" altLang="el-GR" sz="2000" dirty="0" smtClean="0"/>
              <a:t>(</a:t>
            </a:r>
            <a:r>
              <a:rPr lang="en-US" altLang="el-GR" sz="2000" dirty="0" smtClean="0">
                <a:solidFill>
                  <a:schemeClr val="accent4">
                    <a:lumMod val="75000"/>
                  </a:schemeClr>
                </a:solidFill>
              </a:rPr>
              <a:t>"</a:t>
            </a:r>
            <a:r>
              <a:rPr lang="en-US" altLang="el-GR" sz="2000" dirty="0">
                <a:solidFill>
                  <a:schemeClr val="accent4">
                    <a:lumMod val="75000"/>
                  </a:schemeClr>
                </a:solidFill>
              </a:rPr>
              <a:t>Results for character </a:t>
            </a:r>
            <a:r>
              <a:rPr lang="en-US" altLang="el-GR" sz="2000" dirty="0" smtClean="0">
                <a:solidFill>
                  <a:schemeClr val="accent4">
                    <a:lumMod val="75000"/>
                  </a:schemeClr>
                </a:solidFill>
              </a:rPr>
              <a:t>'B‘</a:t>
            </a:r>
            <a:r>
              <a:rPr lang="el-GR" altLang="el-GR" sz="2000" dirty="0" smtClean="0">
                <a:solidFill>
                  <a:schemeClr val="accent4">
                    <a:lumMod val="75000"/>
                  </a:schemeClr>
                </a:solidFill>
              </a:rPr>
              <a:t> </a:t>
            </a:r>
            <a:r>
              <a:rPr lang="en-US" altLang="el-GR" sz="2000" dirty="0" smtClean="0">
                <a:solidFill>
                  <a:schemeClr val="accent4">
                    <a:lumMod val="75000"/>
                  </a:schemeClr>
                </a:solidFill>
              </a:rPr>
              <a:t>“</a:t>
            </a:r>
            <a:r>
              <a:rPr lang="en-US" altLang="el-GR" sz="2000" dirty="0" smtClean="0"/>
              <a:t>);</a:t>
            </a:r>
            <a:endParaRPr lang="en-US" altLang="el-GR" sz="2000" dirty="0"/>
          </a:p>
          <a:p>
            <a:r>
              <a:rPr lang="en-US" altLang="el-GR" sz="2000" dirty="0"/>
              <a:t>        </a:t>
            </a:r>
            <a:r>
              <a:rPr lang="en-US" altLang="el-GR" sz="2000" dirty="0" err="1">
                <a:solidFill>
                  <a:srgbClr val="00B0F0"/>
                </a:solidFill>
              </a:rPr>
              <a:t>Console</a:t>
            </a:r>
            <a:r>
              <a:rPr lang="en-US" altLang="el-GR" sz="2000" dirty="0" err="1"/>
              <a:t>.WriteLine</a:t>
            </a:r>
            <a:r>
              <a:rPr lang="en-US" altLang="el-GR" sz="2000" dirty="0"/>
              <a:t>(</a:t>
            </a:r>
            <a:r>
              <a:rPr lang="en-US" altLang="el-GR" sz="2000" dirty="0">
                <a:solidFill>
                  <a:schemeClr val="accent4">
                    <a:lumMod val="75000"/>
                  </a:schemeClr>
                </a:solidFill>
              </a:rPr>
              <a:t>"-------------------------\r\n"</a:t>
            </a:r>
            <a:r>
              <a:rPr lang="en-US" altLang="el-GR" sz="2000" dirty="0"/>
              <a:t>);</a:t>
            </a:r>
          </a:p>
          <a:p>
            <a:r>
              <a:rPr lang="en-US" altLang="el-GR" sz="2000" dirty="0"/>
              <a:t>        </a:t>
            </a:r>
            <a:r>
              <a:rPr lang="en-US" altLang="el-GR" sz="2000" dirty="0" err="1"/>
              <a:t>AnalyzeCharacter</a:t>
            </a:r>
            <a:r>
              <a:rPr lang="en-US" altLang="el-GR" sz="2000" dirty="0">
                <a:solidFill>
                  <a:schemeClr val="accent4">
                    <a:lumMod val="75000"/>
                  </a:schemeClr>
                </a:solidFill>
              </a:rPr>
              <a:t>(‘B'</a:t>
            </a:r>
            <a:r>
              <a:rPr lang="en-US" altLang="el-GR" sz="2000" dirty="0"/>
              <a:t>);</a:t>
            </a:r>
          </a:p>
          <a:p>
            <a:endParaRPr lang="en-US" altLang="el-GR" sz="2000" dirty="0"/>
          </a:p>
          <a:p>
            <a:r>
              <a:rPr lang="en-US" altLang="el-GR" sz="2000" dirty="0"/>
              <a:t>        </a:t>
            </a:r>
            <a:r>
              <a:rPr lang="en-US" altLang="el-GR" sz="2000" dirty="0" err="1">
                <a:solidFill>
                  <a:srgbClr val="00B0F0"/>
                </a:solidFill>
              </a:rPr>
              <a:t>Console</a:t>
            </a:r>
            <a:r>
              <a:rPr lang="en-US" altLang="el-GR" sz="2000" dirty="0" err="1"/>
              <a:t>.WriteLine</a:t>
            </a:r>
            <a:r>
              <a:rPr lang="en-US" altLang="el-GR" sz="2000" dirty="0"/>
              <a:t>(</a:t>
            </a:r>
            <a:r>
              <a:rPr lang="en-US" altLang="el-GR" sz="2000" dirty="0">
                <a:solidFill>
                  <a:schemeClr val="accent4">
                    <a:lumMod val="75000"/>
                  </a:schemeClr>
                </a:solidFill>
              </a:rPr>
              <a:t>"Results for character '7'"</a:t>
            </a:r>
            <a:r>
              <a:rPr lang="en-US" altLang="el-GR" sz="2000" dirty="0"/>
              <a:t>);</a:t>
            </a:r>
          </a:p>
          <a:p>
            <a:r>
              <a:rPr lang="en-US" altLang="el-GR" sz="2000" dirty="0"/>
              <a:t>        </a:t>
            </a:r>
            <a:r>
              <a:rPr lang="en-US" altLang="el-GR" sz="2000" dirty="0" err="1">
                <a:solidFill>
                  <a:srgbClr val="00B0F0"/>
                </a:solidFill>
              </a:rPr>
              <a:t>Console</a:t>
            </a:r>
            <a:r>
              <a:rPr lang="en-US" altLang="el-GR" sz="2000" dirty="0" err="1"/>
              <a:t>.WriteLine</a:t>
            </a:r>
            <a:r>
              <a:rPr lang="en-US" altLang="el-GR" sz="2000" dirty="0"/>
              <a:t>(</a:t>
            </a:r>
            <a:r>
              <a:rPr lang="en-US" altLang="el-GR" sz="2000" dirty="0">
                <a:solidFill>
                  <a:schemeClr val="accent4">
                    <a:lumMod val="75000"/>
                  </a:schemeClr>
                </a:solidFill>
              </a:rPr>
              <a:t>"-------------------------\r\n"</a:t>
            </a:r>
            <a:r>
              <a:rPr lang="en-US" altLang="el-GR" sz="2000" dirty="0"/>
              <a:t>);</a:t>
            </a:r>
          </a:p>
          <a:p>
            <a:r>
              <a:rPr lang="en-US" altLang="el-GR" sz="2000" dirty="0"/>
              <a:t>        </a:t>
            </a:r>
            <a:r>
              <a:rPr lang="en-US" altLang="el-GR" sz="2000" dirty="0" err="1"/>
              <a:t>AnalyzeCharacter</a:t>
            </a:r>
            <a:r>
              <a:rPr lang="en-US" altLang="el-GR" sz="2000" dirty="0"/>
              <a:t>(</a:t>
            </a:r>
            <a:r>
              <a:rPr lang="en-US" altLang="el-GR" sz="2000" dirty="0">
                <a:solidFill>
                  <a:schemeClr val="accent4">
                    <a:lumMod val="75000"/>
                  </a:schemeClr>
                </a:solidFill>
              </a:rPr>
              <a:t>'7</a:t>
            </a:r>
            <a:r>
              <a:rPr lang="en-US" altLang="el-GR" sz="2000" dirty="0" smtClean="0">
                <a:solidFill>
                  <a:schemeClr val="accent4">
                    <a:lumMod val="75000"/>
                  </a:schemeClr>
                </a:solidFill>
              </a:rPr>
              <a:t>'</a:t>
            </a:r>
            <a:r>
              <a:rPr lang="en-US" altLang="el-GR" sz="2000" dirty="0" smtClean="0"/>
              <a:t>);</a:t>
            </a:r>
            <a:endParaRPr lang="en-US" altLang="el-GR" sz="20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533400" y="44624"/>
            <a:ext cx="7772400" cy="1143000"/>
          </a:xfrm>
        </p:spPr>
        <p:txBody>
          <a:bodyPr>
            <a:noAutofit/>
          </a:bodyPr>
          <a:lstStyle/>
          <a:p>
            <a:r>
              <a:rPr lang="el-GR" altLang="el-GR" u="sng" dirty="0" smtClean="0">
                <a:solidFill>
                  <a:schemeClr val="tx2"/>
                </a:solidFill>
              </a:rPr>
              <a:t>…(2 από 4)</a:t>
            </a:r>
          </a:p>
        </p:txBody>
      </p:sp>
      <p:sp>
        <p:nvSpPr>
          <p:cNvPr id="2" name="Ορθογώνιο 1" descr="        Console τελεία Write Line, Results for character '#',&#10;        Console τελεία Write Line, ------------------------- \ r \ n,&#10;        Analyze Character '#',&#10;&#10;        Console τελεία Read Key(),&#10;    άγκιστρο,&#10;&#10;    // display character information in output Text Box,&#10;    private static void Analyze Character, char input Character,&#10;    άγκιστρο,&#10;        Console τελεία Write Line, &quot;is digit άνω κάτω τελεία, &quot; σύν,&#10;           Char τελεία Is Digit, input Character,&#10;&#10;        Console τελεία Write Line, is letter άνω κάτω τελεία, σύν,&#10;           Char τελεία Is Letter, input Character,&#10;Console τελεία Write Line, is letter or digit άνω κάτω τελεία, σύν,&#10;           Char τελεία Is Letter Or Digit, input Character,&#10;"/>
          <p:cNvSpPr/>
          <p:nvPr>
            <p:custDataLst>
              <p:tags r:id="rId3"/>
            </p:custDataLst>
          </p:nvPr>
        </p:nvSpPr>
        <p:spPr>
          <a:xfrm>
            <a:off x="467544" y="1052736"/>
            <a:ext cx="8219256" cy="5324535"/>
          </a:xfrm>
          <a:prstGeom prst="rect">
            <a:avLst/>
          </a:prstGeom>
        </p:spPr>
        <p:txBody>
          <a:bodyPr wrap="square">
            <a:spAutoFit/>
          </a:bodyPr>
          <a:lstStyle/>
          <a:p>
            <a:r>
              <a:rPr lang="en-US" altLang="el-GR" sz="2000" dirty="0" smtClean="0"/>
              <a:t>        </a:t>
            </a:r>
            <a:r>
              <a:rPr lang="en-US" altLang="el-GR" sz="2000" dirty="0" err="1">
                <a:solidFill>
                  <a:srgbClr val="00B0F0"/>
                </a:solidFill>
              </a:rPr>
              <a:t>Console</a:t>
            </a:r>
            <a:r>
              <a:rPr lang="en-US" altLang="el-GR" sz="2000" dirty="0" err="1"/>
              <a:t>.WriteLine</a:t>
            </a:r>
            <a:r>
              <a:rPr lang="en-US" altLang="el-GR" sz="2000" dirty="0"/>
              <a:t>(</a:t>
            </a:r>
            <a:r>
              <a:rPr lang="en-US" altLang="el-GR" sz="2000" dirty="0">
                <a:solidFill>
                  <a:schemeClr val="accent4">
                    <a:lumMod val="75000"/>
                  </a:schemeClr>
                </a:solidFill>
              </a:rPr>
              <a:t>"Results for character '#'"</a:t>
            </a:r>
            <a:r>
              <a:rPr lang="en-US" altLang="el-GR" sz="2000" dirty="0"/>
              <a:t>);</a:t>
            </a:r>
          </a:p>
          <a:p>
            <a:r>
              <a:rPr lang="en-US" altLang="el-GR" sz="2000" dirty="0"/>
              <a:t>        </a:t>
            </a:r>
            <a:r>
              <a:rPr lang="en-US" altLang="el-GR" sz="2000" dirty="0" err="1">
                <a:solidFill>
                  <a:srgbClr val="00B0F0"/>
                </a:solidFill>
              </a:rPr>
              <a:t>Console</a:t>
            </a:r>
            <a:r>
              <a:rPr lang="en-US" altLang="el-GR" sz="2000" dirty="0" err="1"/>
              <a:t>.WriteLine</a:t>
            </a:r>
            <a:r>
              <a:rPr lang="en-US" altLang="el-GR" sz="2000" dirty="0"/>
              <a:t>(</a:t>
            </a:r>
            <a:r>
              <a:rPr lang="en-US" altLang="el-GR" sz="2000" dirty="0">
                <a:solidFill>
                  <a:schemeClr val="accent4">
                    <a:lumMod val="75000"/>
                  </a:schemeClr>
                </a:solidFill>
              </a:rPr>
              <a:t>"-------------------------\r\n"</a:t>
            </a:r>
            <a:r>
              <a:rPr lang="en-US" altLang="el-GR" sz="2000" dirty="0"/>
              <a:t>);</a:t>
            </a:r>
          </a:p>
          <a:p>
            <a:r>
              <a:rPr lang="en-US" altLang="el-GR" sz="2000" dirty="0"/>
              <a:t>        </a:t>
            </a:r>
            <a:r>
              <a:rPr lang="en-US" altLang="el-GR" sz="2000" dirty="0" err="1"/>
              <a:t>AnalyzeCharacter</a:t>
            </a:r>
            <a:r>
              <a:rPr lang="en-US" altLang="el-GR" sz="2000" dirty="0"/>
              <a:t>(</a:t>
            </a:r>
            <a:r>
              <a:rPr lang="en-US" altLang="el-GR" sz="2000" dirty="0">
                <a:solidFill>
                  <a:schemeClr val="accent4">
                    <a:lumMod val="75000"/>
                  </a:schemeClr>
                </a:solidFill>
              </a:rPr>
              <a:t>'#'</a:t>
            </a:r>
            <a:r>
              <a:rPr lang="en-US" altLang="el-GR" sz="2000" dirty="0"/>
              <a:t>);</a:t>
            </a:r>
          </a:p>
          <a:p>
            <a:endParaRPr lang="en-US" altLang="el-GR" sz="2000" dirty="0"/>
          </a:p>
          <a:p>
            <a:r>
              <a:rPr lang="en-US" altLang="el-GR" sz="2000" dirty="0"/>
              <a:t>        </a:t>
            </a:r>
            <a:r>
              <a:rPr lang="en-US" altLang="el-GR" sz="2000" dirty="0" err="1">
                <a:solidFill>
                  <a:srgbClr val="00B0F0"/>
                </a:solidFill>
              </a:rPr>
              <a:t>Console</a:t>
            </a:r>
            <a:r>
              <a:rPr lang="en-US" altLang="el-GR" sz="2000" dirty="0" err="1"/>
              <a:t>.ReadKey</a:t>
            </a:r>
            <a:r>
              <a:rPr lang="en-US" altLang="el-GR" sz="2000" dirty="0"/>
              <a:t>();</a:t>
            </a:r>
          </a:p>
          <a:p>
            <a:r>
              <a:rPr lang="en-US" altLang="el-GR" sz="2000" dirty="0"/>
              <a:t>    </a:t>
            </a:r>
            <a:r>
              <a:rPr lang="en-US" altLang="el-GR" sz="2000" dirty="0" smtClean="0"/>
              <a:t>}</a:t>
            </a:r>
            <a:endParaRPr lang="el-GR" altLang="el-GR" sz="2000" dirty="0" smtClean="0"/>
          </a:p>
          <a:p>
            <a:endParaRPr lang="en-US" altLang="el-GR" sz="2000" dirty="0"/>
          </a:p>
          <a:p>
            <a:r>
              <a:rPr lang="en-US" altLang="el-GR" sz="2000" dirty="0"/>
              <a:t>    // display character information in </a:t>
            </a:r>
            <a:r>
              <a:rPr lang="en-US" altLang="el-GR" sz="2000" dirty="0" err="1"/>
              <a:t>outputTextBox</a:t>
            </a:r>
            <a:endParaRPr lang="en-US" altLang="el-GR" sz="2000" dirty="0"/>
          </a:p>
          <a:p>
            <a:r>
              <a:rPr lang="en-US" altLang="el-GR" sz="2000" dirty="0"/>
              <a:t>    </a:t>
            </a:r>
            <a:r>
              <a:rPr lang="en-US" altLang="el-GR" sz="2000" dirty="0">
                <a:solidFill>
                  <a:srgbClr val="003399"/>
                </a:solidFill>
              </a:rPr>
              <a:t>private static void </a:t>
            </a:r>
            <a:r>
              <a:rPr lang="en-US" altLang="el-GR" sz="2000" dirty="0" err="1"/>
              <a:t>AnalyzeCharacter</a:t>
            </a:r>
            <a:r>
              <a:rPr lang="en-US" altLang="el-GR" sz="2000" dirty="0"/>
              <a:t>(</a:t>
            </a:r>
            <a:r>
              <a:rPr lang="en-US" altLang="el-GR" sz="2000" dirty="0">
                <a:solidFill>
                  <a:srgbClr val="003399"/>
                </a:solidFill>
              </a:rPr>
              <a:t>char</a:t>
            </a:r>
            <a:r>
              <a:rPr lang="en-US" altLang="el-GR" sz="2000" dirty="0"/>
              <a:t> </a:t>
            </a:r>
            <a:r>
              <a:rPr lang="en-US" altLang="el-GR" sz="2000" dirty="0" err="1"/>
              <a:t>inputCharacter</a:t>
            </a:r>
            <a:r>
              <a:rPr lang="en-US" altLang="el-GR" sz="2000" dirty="0"/>
              <a:t>)</a:t>
            </a:r>
          </a:p>
          <a:p>
            <a:r>
              <a:rPr lang="en-US" altLang="el-GR" sz="2000" dirty="0"/>
              <a:t>    {</a:t>
            </a:r>
          </a:p>
          <a:p>
            <a:r>
              <a:rPr lang="en-US" altLang="el-GR" sz="2000" dirty="0"/>
              <a:t>        </a:t>
            </a:r>
            <a:r>
              <a:rPr lang="en-US" altLang="el-GR" sz="2000" dirty="0" err="1">
                <a:solidFill>
                  <a:srgbClr val="00B0F0"/>
                </a:solidFill>
              </a:rPr>
              <a:t>Console</a:t>
            </a:r>
            <a:r>
              <a:rPr lang="en-US" altLang="el-GR" sz="2000" dirty="0" err="1"/>
              <a:t>.WriteLine</a:t>
            </a:r>
            <a:r>
              <a:rPr lang="en-US" altLang="el-GR" sz="2000" dirty="0"/>
              <a:t>(</a:t>
            </a:r>
            <a:r>
              <a:rPr lang="en-US" altLang="el-GR" sz="2000" dirty="0">
                <a:solidFill>
                  <a:schemeClr val="accent4">
                    <a:lumMod val="75000"/>
                  </a:schemeClr>
                </a:solidFill>
              </a:rPr>
              <a:t>"is digit: " </a:t>
            </a:r>
            <a:r>
              <a:rPr lang="en-US" altLang="el-GR" sz="2000" dirty="0"/>
              <a:t>+</a:t>
            </a:r>
          </a:p>
          <a:p>
            <a:r>
              <a:rPr lang="en-US" altLang="el-GR" sz="2000" dirty="0"/>
              <a:t>           </a:t>
            </a:r>
            <a:r>
              <a:rPr lang="en-US" altLang="el-GR" sz="2000" dirty="0" err="1">
                <a:solidFill>
                  <a:srgbClr val="00B0F0"/>
                </a:solidFill>
              </a:rPr>
              <a:t>Char</a:t>
            </a:r>
            <a:r>
              <a:rPr lang="en-US" altLang="el-GR" sz="2000" dirty="0" err="1"/>
              <a:t>.IsDigit</a:t>
            </a:r>
            <a:r>
              <a:rPr lang="en-US" altLang="el-GR" sz="2000" dirty="0"/>
              <a:t>(</a:t>
            </a:r>
            <a:r>
              <a:rPr lang="en-US" altLang="el-GR" sz="2000" dirty="0" err="1"/>
              <a:t>inputCharacter</a:t>
            </a:r>
            <a:r>
              <a:rPr lang="en-US" altLang="el-GR" sz="2000" dirty="0"/>
              <a:t>));</a:t>
            </a:r>
          </a:p>
          <a:p>
            <a:endParaRPr lang="en-US" altLang="el-GR" sz="2000" dirty="0"/>
          </a:p>
          <a:p>
            <a:r>
              <a:rPr lang="en-US" altLang="el-GR" sz="2000" dirty="0"/>
              <a:t>        </a:t>
            </a:r>
            <a:r>
              <a:rPr lang="en-US" altLang="el-GR" sz="2000" dirty="0" err="1">
                <a:solidFill>
                  <a:srgbClr val="00B0F0"/>
                </a:solidFill>
              </a:rPr>
              <a:t>Console</a:t>
            </a:r>
            <a:r>
              <a:rPr lang="en-US" altLang="el-GR" sz="2000" dirty="0" err="1"/>
              <a:t>.WriteLine</a:t>
            </a:r>
            <a:r>
              <a:rPr lang="en-US" altLang="el-GR" sz="2000" dirty="0">
                <a:solidFill>
                  <a:schemeClr val="accent4">
                    <a:lumMod val="75000"/>
                  </a:schemeClr>
                </a:solidFill>
              </a:rPr>
              <a:t>("is letter: " </a:t>
            </a:r>
            <a:r>
              <a:rPr lang="en-US" altLang="el-GR" sz="2000" dirty="0"/>
              <a:t>+</a:t>
            </a:r>
          </a:p>
          <a:p>
            <a:r>
              <a:rPr lang="en-US" altLang="el-GR" sz="2000" dirty="0"/>
              <a:t>           </a:t>
            </a:r>
            <a:r>
              <a:rPr lang="en-US" altLang="el-GR" sz="2000" dirty="0" err="1">
                <a:solidFill>
                  <a:srgbClr val="00B0F0"/>
                </a:solidFill>
              </a:rPr>
              <a:t>Char</a:t>
            </a:r>
            <a:r>
              <a:rPr lang="en-US" altLang="el-GR" sz="2000" dirty="0" err="1"/>
              <a:t>.IsLetter</a:t>
            </a:r>
            <a:r>
              <a:rPr lang="en-US" altLang="el-GR" sz="2000" dirty="0"/>
              <a:t>(</a:t>
            </a:r>
            <a:r>
              <a:rPr lang="en-US" altLang="el-GR" sz="2000" dirty="0" err="1"/>
              <a:t>inputCharacter</a:t>
            </a:r>
            <a:r>
              <a:rPr lang="en-US" altLang="el-GR" sz="2000" dirty="0" smtClean="0"/>
              <a:t>));</a:t>
            </a:r>
            <a:endParaRPr lang="el-GR" altLang="el-GR" sz="2000" dirty="0" smtClean="0"/>
          </a:p>
          <a:p>
            <a:pPr>
              <a:defRPr/>
            </a:pPr>
            <a:r>
              <a:rPr lang="en-US" sz="2000" dirty="0" err="1">
                <a:solidFill>
                  <a:srgbClr val="00B0F0"/>
                </a:solidFill>
              </a:rPr>
              <a:t>Console</a:t>
            </a:r>
            <a:r>
              <a:rPr lang="en-US" sz="2000" dirty="0" err="1"/>
              <a:t>.WriteLine</a:t>
            </a:r>
            <a:r>
              <a:rPr lang="en-US" sz="2000" dirty="0"/>
              <a:t>(</a:t>
            </a:r>
            <a:r>
              <a:rPr lang="en-US" sz="2000" dirty="0">
                <a:solidFill>
                  <a:schemeClr val="accent4">
                    <a:lumMod val="75000"/>
                  </a:schemeClr>
                </a:solidFill>
              </a:rPr>
              <a:t>"is letter or digit: " </a:t>
            </a:r>
            <a:r>
              <a:rPr lang="en-US" sz="2000" dirty="0"/>
              <a:t>+</a:t>
            </a:r>
          </a:p>
          <a:p>
            <a:pPr>
              <a:defRPr/>
            </a:pPr>
            <a:r>
              <a:rPr lang="en-US" sz="2000" dirty="0"/>
              <a:t>           </a:t>
            </a:r>
            <a:r>
              <a:rPr lang="en-US" sz="2000" dirty="0" err="1">
                <a:solidFill>
                  <a:srgbClr val="00B0F0"/>
                </a:solidFill>
              </a:rPr>
              <a:t>Char</a:t>
            </a:r>
            <a:r>
              <a:rPr lang="en-US" sz="2000" dirty="0" err="1"/>
              <a:t>.IsLetterOrDigit</a:t>
            </a:r>
            <a:r>
              <a:rPr lang="en-US" sz="2000" dirty="0"/>
              <a:t>(</a:t>
            </a:r>
            <a:r>
              <a:rPr lang="en-US" sz="2000" dirty="0" err="1"/>
              <a:t>inputCharacter</a:t>
            </a:r>
            <a:r>
              <a:rPr lang="en-US" sz="2000" dirty="0" smtClean="0"/>
              <a:t>));</a:t>
            </a:r>
            <a:endParaRPr lang="en-US" sz="2000" dirty="0"/>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Χαρακτήρες και Συμβολοσειρές</a:t>
            </a:r>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1/2013 10:05:1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5,2,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2,3,12,13,14,21,5,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3,10,2,5,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2,6,7,8,9,10,11,5,2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4,6,12,"/>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22,2,9,10,11,12,13,14,5,24,"/>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22,2,11,12,14,15,16,5,24,"/>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READINGORDER" val="22,2,11,12,5,24,"/>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22,4,12,3,5,24,"/>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22,11,5,2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2,5,9,"/>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22,2,11,12,13,14,15,16,17,18,19,20,5,24,"/>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22,2,8,5,24,"/>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2,5,11,"/>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9,13,"/>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3,7,8,9,5,1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2,122,5,2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4,85,5,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11,5,2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2,9,10,11,12,13,14,15,16,17,5,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2,2,10,11,12,13,5,2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2,2,8,9,5,2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18,2,9,10,11,12,24,5,"/>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11,2,10,12,13,14,15,16,17,18,19,20,5,2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2,5,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2,12,13,14,15,5,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8,3,5,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2,6,3,5,2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2,8,5,2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22,3,10,15,16,17,5,2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22,2,7,8,9,10,5,2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22,2,7,5,24,"/>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3,6,7,5,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41F90EB-F6BF-48B3-8EF1-C38948EE092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5674</TotalTime>
  <Words>4087</Words>
  <Application>Microsoft Office PowerPoint</Application>
  <PresentationFormat>Προβολή στην οθόνη (4:3)</PresentationFormat>
  <Paragraphs>785</Paragraphs>
  <Slides>47</Slides>
  <Notes>46</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Θέμα του Office</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Η τάξη char (1 από 2)</vt:lpstr>
      <vt:lpstr>Η τάξη char (2 από 2)</vt:lpstr>
      <vt:lpstr>…(1 από 4)</vt:lpstr>
      <vt:lpstr>…(2 από 4)</vt:lpstr>
      <vt:lpstr>….(3 από 4)</vt:lpstr>
      <vt:lpstr>….(4 από 4)</vt:lpstr>
      <vt:lpstr>Αποτελέσματα </vt:lpstr>
      <vt:lpstr>Η τάξη String (1 από 2)</vt:lpstr>
      <vt:lpstr>Η τάξη String (2 από 2) </vt:lpstr>
      <vt:lpstr>Η τάξη String: Δημιουργία Συμβολοσειρών</vt:lpstr>
      <vt:lpstr>…..(1 από 3)</vt:lpstr>
      <vt:lpstr>…..(2 από 3)</vt:lpstr>
      <vt:lpstr>…..(3 από 3)</vt:lpstr>
      <vt:lpstr>….(1 από 4)</vt:lpstr>
      <vt:lpstr>…..(2 από 4)</vt:lpstr>
      <vt:lpstr>….(3 από 4)</vt:lpstr>
      <vt:lpstr>….(4 από 4)</vt:lpstr>
      <vt:lpstr>…..(1 από 3)</vt:lpstr>
      <vt:lpstr>…..(2 από 3)</vt:lpstr>
      <vt:lpstr>…..(3 από 3)</vt:lpstr>
      <vt:lpstr>…..(1 από 3)</vt:lpstr>
      <vt:lpstr>…..(2 από 3)</vt:lpstr>
      <vt:lpstr>…..(3 από 3)</vt:lpstr>
      <vt:lpstr>Η τάξη String: Σύγκριση και Αναζήτηση</vt:lpstr>
      <vt:lpstr>…..(1 από 4)</vt:lpstr>
      <vt:lpstr>…..(2 από 4)</vt:lpstr>
      <vt:lpstr>…..(3 από 4)</vt:lpstr>
      <vt:lpstr>….(4 από 4)</vt:lpstr>
      <vt:lpstr>….(1 από 3)</vt:lpstr>
      <vt:lpstr>….(2 από 3)</vt:lpstr>
      <vt:lpstr>….(3 από 3)</vt:lpstr>
      <vt:lpstr>….(1 από 6)</vt:lpstr>
      <vt:lpstr>….(2 από 6)</vt:lpstr>
      <vt:lpstr>….(3 από 6)</vt:lpstr>
      <vt:lpstr>….(4 από 6)</vt:lpstr>
      <vt:lpstr>….(5 από 6)</vt:lpstr>
      <vt:lpstr>….(6 από 6)</vt:lpstr>
      <vt:lpstr>More String Methods</vt:lpstr>
      <vt:lpstr>….(1 από 3)</vt:lpstr>
      <vt:lpstr>….(2 από 3)</vt:lpstr>
      <vt:lpstr>….(3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Χαρακτήρες και Συμβολοσειρές</dc:title>
  <dc:creator>Νικόλαος Θ. Λιόλιος</dc:creator>
  <cp:keywords>Αντικειμενοστραφής Προγραμματισμός ΙΙ,  Χαρακτήρες και Συμβολοσειρές,</cp:keywords>
  <cp:lastModifiedBy>Windows User</cp:lastModifiedBy>
  <cp:revision>514</cp:revision>
  <dcterms:created xsi:type="dcterms:W3CDTF">2012-09-06T09:03:05Z</dcterms:created>
  <dcterms:modified xsi:type="dcterms:W3CDTF">2013-10-21T07:08:49Z</dcterms:modified>
</cp:coreProperties>
</file>