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4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25" r:id="rId23"/>
  </p:sldIdLst>
  <p:sldSz cx="9144000" cy="6858000" type="screen4x3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6A36CA-6F9C-4000-A828-43F2F068E7E2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1E6DC8F-E3BC-4F86-ABAD-9346D43362EE}">
      <dgm:prSet phldrT="[Κείμενο]"/>
      <dgm:spPr/>
      <dgm:t>
        <a:bodyPr/>
        <a:lstStyle/>
        <a:p>
          <a:r>
            <a:rPr lang="el-GR" dirty="0" smtClean="0"/>
            <a:t>Πρέπει να είναι ικανοποιημένοι</a:t>
          </a:r>
          <a:endParaRPr lang="el-GR" dirty="0"/>
        </a:p>
      </dgm:t>
    </dgm:pt>
    <dgm:pt modelId="{E235A07B-2F93-41D9-9EB8-CB6EAF947743}" type="parTrans" cxnId="{9A1C9B4B-20DC-4C98-B40D-EA230BE77815}">
      <dgm:prSet/>
      <dgm:spPr/>
      <dgm:t>
        <a:bodyPr/>
        <a:lstStyle/>
        <a:p>
          <a:endParaRPr lang="el-GR"/>
        </a:p>
      </dgm:t>
    </dgm:pt>
    <dgm:pt modelId="{947F915C-2E99-49F6-BF4B-5EFF479FD7DA}" type="sibTrans" cxnId="{9A1C9B4B-20DC-4C98-B40D-EA230BE77815}">
      <dgm:prSet/>
      <dgm:spPr/>
      <dgm:t>
        <a:bodyPr/>
        <a:lstStyle/>
        <a:p>
          <a:endParaRPr lang="el-GR"/>
        </a:p>
      </dgm:t>
    </dgm:pt>
    <dgm:pt modelId="{4C789091-6035-4303-9BFD-5EFB5F831399}">
      <dgm:prSet phldrT="[Κείμενο]"/>
      <dgm:spPr/>
      <dgm:t>
        <a:bodyPr/>
        <a:lstStyle/>
        <a:p>
          <a:r>
            <a:rPr lang="el-GR" dirty="0" smtClean="0"/>
            <a:t>Στενή παρακολούθηση αναγκών</a:t>
          </a:r>
          <a:endParaRPr lang="el-GR" dirty="0"/>
        </a:p>
      </dgm:t>
    </dgm:pt>
    <dgm:pt modelId="{F84C91B1-F321-43E4-9CFE-DC234FD86D27}" type="parTrans" cxnId="{B6C14354-E2BA-46E7-B8A5-FF8D3867E7A2}">
      <dgm:prSet/>
      <dgm:spPr/>
      <dgm:t>
        <a:bodyPr/>
        <a:lstStyle/>
        <a:p>
          <a:endParaRPr lang="el-GR"/>
        </a:p>
      </dgm:t>
    </dgm:pt>
    <dgm:pt modelId="{94D37CA9-F34C-4028-ABB8-F4069B2C988E}" type="sibTrans" cxnId="{B6C14354-E2BA-46E7-B8A5-FF8D3867E7A2}">
      <dgm:prSet/>
      <dgm:spPr/>
      <dgm:t>
        <a:bodyPr/>
        <a:lstStyle/>
        <a:p>
          <a:endParaRPr lang="el-GR"/>
        </a:p>
      </dgm:t>
    </dgm:pt>
    <dgm:pt modelId="{3CB8705B-228D-47B1-9A8D-FB89671C2CCE}">
      <dgm:prSet phldrT="[Κείμενο]"/>
      <dgm:spPr/>
      <dgm:t>
        <a:bodyPr/>
        <a:lstStyle/>
        <a:p>
          <a:r>
            <a:rPr lang="el-GR" dirty="0" smtClean="0"/>
            <a:t>Απλή παρακολούθηση (ελάχιστη προσπάθεια)</a:t>
          </a:r>
          <a:endParaRPr lang="el-GR" dirty="0"/>
        </a:p>
      </dgm:t>
    </dgm:pt>
    <dgm:pt modelId="{44178CB2-9CBD-4ACC-8CBD-2A58E169541B}" type="parTrans" cxnId="{FBF375CF-A6C9-43A5-B849-3E9C9F3FE284}">
      <dgm:prSet/>
      <dgm:spPr/>
      <dgm:t>
        <a:bodyPr/>
        <a:lstStyle/>
        <a:p>
          <a:endParaRPr lang="el-GR"/>
        </a:p>
      </dgm:t>
    </dgm:pt>
    <dgm:pt modelId="{7E2C309A-7B02-4452-9D8C-EF505B203130}" type="sibTrans" cxnId="{FBF375CF-A6C9-43A5-B849-3E9C9F3FE284}">
      <dgm:prSet/>
      <dgm:spPr/>
      <dgm:t>
        <a:bodyPr/>
        <a:lstStyle/>
        <a:p>
          <a:endParaRPr lang="el-GR"/>
        </a:p>
      </dgm:t>
    </dgm:pt>
    <dgm:pt modelId="{A546F4F7-8B0F-46D4-9168-8963FDDF8265}">
      <dgm:prSet phldrT="[Κείμενο]"/>
      <dgm:spPr/>
      <dgm:t>
        <a:bodyPr/>
        <a:lstStyle/>
        <a:p>
          <a:r>
            <a:rPr lang="el-GR" dirty="0" smtClean="0"/>
            <a:t>Πληροφόρηση</a:t>
          </a:r>
          <a:endParaRPr lang="el-GR" dirty="0"/>
        </a:p>
      </dgm:t>
    </dgm:pt>
    <dgm:pt modelId="{321E463A-B491-49D4-A55E-EBA61BB226A6}" type="parTrans" cxnId="{1BB8631D-E715-4939-B076-2894A7616C0E}">
      <dgm:prSet/>
      <dgm:spPr/>
      <dgm:t>
        <a:bodyPr/>
        <a:lstStyle/>
        <a:p>
          <a:endParaRPr lang="el-GR"/>
        </a:p>
      </dgm:t>
    </dgm:pt>
    <dgm:pt modelId="{8C7C4A94-F8DA-41CF-B390-7B4BD9B22A9A}" type="sibTrans" cxnId="{1BB8631D-E715-4939-B076-2894A7616C0E}">
      <dgm:prSet/>
      <dgm:spPr/>
      <dgm:t>
        <a:bodyPr/>
        <a:lstStyle/>
        <a:p>
          <a:endParaRPr lang="el-GR"/>
        </a:p>
      </dgm:t>
    </dgm:pt>
    <dgm:pt modelId="{011D3C1F-881B-473E-BED1-74B7C3450C42}" type="pres">
      <dgm:prSet presAssocID="{246A36CA-6F9C-4000-A828-43F2F068E7E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698ECB3-C904-4D55-A242-8102314B7A44}" type="pres">
      <dgm:prSet presAssocID="{246A36CA-6F9C-4000-A828-43F2F068E7E2}" presName="axisShape" presStyleLbl="bgShp" presStyleIdx="0" presStyleCnt="1"/>
      <dgm:spPr/>
    </dgm:pt>
    <dgm:pt modelId="{BFB936D5-47C3-41BC-B339-A7A73D32E499}" type="pres">
      <dgm:prSet presAssocID="{246A36CA-6F9C-4000-A828-43F2F068E7E2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7127F19-2E6B-4354-9465-0386F28DBEF4}" type="pres">
      <dgm:prSet presAssocID="{246A36CA-6F9C-4000-A828-43F2F068E7E2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8B577F8-1335-475E-864F-5D6A2174F1EF}" type="pres">
      <dgm:prSet presAssocID="{246A36CA-6F9C-4000-A828-43F2F068E7E2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DD3E34D-6CA3-411A-95E1-0606DEB4BB74}" type="pres">
      <dgm:prSet presAssocID="{246A36CA-6F9C-4000-A828-43F2F068E7E2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BA762EC-FD87-4AF3-82AB-9EE769711AC5}" type="presOf" srcId="{A546F4F7-8B0F-46D4-9168-8963FDDF8265}" destId="{FDD3E34D-6CA3-411A-95E1-0606DEB4BB74}" srcOrd="0" destOrd="0" presId="urn:microsoft.com/office/officeart/2005/8/layout/matrix2"/>
    <dgm:cxn modelId="{1BB8631D-E715-4939-B076-2894A7616C0E}" srcId="{246A36CA-6F9C-4000-A828-43F2F068E7E2}" destId="{A546F4F7-8B0F-46D4-9168-8963FDDF8265}" srcOrd="3" destOrd="0" parTransId="{321E463A-B491-49D4-A55E-EBA61BB226A6}" sibTransId="{8C7C4A94-F8DA-41CF-B390-7B4BD9B22A9A}"/>
    <dgm:cxn modelId="{9A1C9B4B-20DC-4C98-B40D-EA230BE77815}" srcId="{246A36CA-6F9C-4000-A828-43F2F068E7E2}" destId="{21E6DC8F-E3BC-4F86-ABAD-9346D43362EE}" srcOrd="0" destOrd="0" parTransId="{E235A07B-2F93-41D9-9EB8-CB6EAF947743}" sibTransId="{947F915C-2E99-49F6-BF4B-5EFF479FD7DA}"/>
    <dgm:cxn modelId="{B6C14354-E2BA-46E7-B8A5-FF8D3867E7A2}" srcId="{246A36CA-6F9C-4000-A828-43F2F068E7E2}" destId="{4C789091-6035-4303-9BFD-5EFB5F831399}" srcOrd="1" destOrd="0" parTransId="{F84C91B1-F321-43E4-9CFE-DC234FD86D27}" sibTransId="{94D37CA9-F34C-4028-ABB8-F4069B2C988E}"/>
    <dgm:cxn modelId="{467C2669-A825-4B92-BA41-61797F69B4A5}" type="presOf" srcId="{246A36CA-6F9C-4000-A828-43F2F068E7E2}" destId="{011D3C1F-881B-473E-BED1-74B7C3450C42}" srcOrd="0" destOrd="0" presId="urn:microsoft.com/office/officeart/2005/8/layout/matrix2"/>
    <dgm:cxn modelId="{58A62382-CDC9-4084-9416-47EFE80EF54C}" type="presOf" srcId="{4C789091-6035-4303-9BFD-5EFB5F831399}" destId="{47127F19-2E6B-4354-9465-0386F28DBEF4}" srcOrd="0" destOrd="0" presId="urn:microsoft.com/office/officeart/2005/8/layout/matrix2"/>
    <dgm:cxn modelId="{55A19E62-0A64-465E-85B6-1F8241746C68}" type="presOf" srcId="{3CB8705B-228D-47B1-9A8D-FB89671C2CCE}" destId="{48B577F8-1335-475E-864F-5D6A2174F1EF}" srcOrd="0" destOrd="0" presId="urn:microsoft.com/office/officeart/2005/8/layout/matrix2"/>
    <dgm:cxn modelId="{FBF375CF-A6C9-43A5-B849-3E9C9F3FE284}" srcId="{246A36CA-6F9C-4000-A828-43F2F068E7E2}" destId="{3CB8705B-228D-47B1-9A8D-FB89671C2CCE}" srcOrd="2" destOrd="0" parTransId="{44178CB2-9CBD-4ACC-8CBD-2A58E169541B}" sibTransId="{7E2C309A-7B02-4452-9D8C-EF505B203130}"/>
    <dgm:cxn modelId="{8C369E71-741A-44C8-A1CC-CD7D4E93501E}" type="presOf" srcId="{21E6DC8F-E3BC-4F86-ABAD-9346D43362EE}" destId="{BFB936D5-47C3-41BC-B339-A7A73D32E499}" srcOrd="0" destOrd="0" presId="urn:microsoft.com/office/officeart/2005/8/layout/matrix2"/>
    <dgm:cxn modelId="{341E542E-2C56-42DC-B925-F7DF8B3A5A54}" type="presParOf" srcId="{011D3C1F-881B-473E-BED1-74B7C3450C42}" destId="{3698ECB3-C904-4D55-A242-8102314B7A44}" srcOrd="0" destOrd="0" presId="urn:microsoft.com/office/officeart/2005/8/layout/matrix2"/>
    <dgm:cxn modelId="{7D1CDC5B-3880-4937-A5D5-EB733C3BDF12}" type="presParOf" srcId="{011D3C1F-881B-473E-BED1-74B7C3450C42}" destId="{BFB936D5-47C3-41BC-B339-A7A73D32E499}" srcOrd="1" destOrd="0" presId="urn:microsoft.com/office/officeart/2005/8/layout/matrix2"/>
    <dgm:cxn modelId="{B551CDC6-1CEF-4348-97AE-4CEDB9E82B1C}" type="presParOf" srcId="{011D3C1F-881B-473E-BED1-74B7C3450C42}" destId="{47127F19-2E6B-4354-9465-0386F28DBEF4}" srcOrd="2" destOrd="0" presId="urn:microsoft.com/office/officeart/2005/8/layout/matrix2"/>
    <dgm:cxn modelId="{4F15C588-F583-4F4F-A240-4B900F89FBB2}" type="presParOf" srcId="{011D3C1F-881B-473E-BED1-74B7C3450C42}" destId="{48B577F8-1335-475E-864F-5D6A2174F1EF}" srcOrd="3" destOrd="0" presId="urn:microsoft.com/office/officeart/2005/8/layout/matrix2"/>
    <dgm:cxn modelId="{BD6A0D94-C5A8-4F47-BD4D-DA983DBFD3E3}" type="presParOf" srcId="{011D3C1F-881B-473E-BED1-74B7C3450C42}" destId="{FDD3E34D-6CA3-411A-95E1-0606DEB4BB74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8ECB3-C904-4D55-A242-8102314B7A44}">
      <dsp:nvSpPr>
        <dsp:cNvPr id="0" name=""/>
        <dsp:cNvSpPr/>
      </dsp:nvSpPr>
      <dsp:spPr>
        <a:xfrm>
          <a:off x="1016000" y="0"/>
          <a:ext cx="4064000" cy="40640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B936D5-47C3-41BC-B339-A7A73D32E499}">
      <dsp:nvSpPr>
        <dsp:cNvPr id="0" name=""/>
        <dsp:cNvSpPr/>
      </dsp:nvSpPr>
      <dsp:spPr>
        <a:xfrm>
          <a:off x="128016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Πρέπει να είναι ικανοποιημένοι</a:t>
          </a:r>
          <a:endParaRPr lang="el-GR" sz="1500" kern="1200" dirty="0"/>
        </a:p>
      </dsp:txBody>
      <dsp:txXfrm>
        <a:off x="1359515" y="343515"/>
        <a:ext cx="1466890" cy="1466890"/>
      </dsp:txXfrm>
    </dsp:sp>
    <dsp:sp modelId="{47127F19-2E6B-4354-9465-0386F28DBEF4}">
      <dsp:nvSpPr>
        <dsp:cNvPr id="0" name=""/>
        <dsp:cNvSpPr/>
      </dsp:nvSpPr>
      <dsp:spPr>
        <a:xfrm>
          <a:off x="3190240" y="26416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Στενή παρακολούθηση αναγκών</a:t>
          </a:r>
          <a:endParaRPr lang="el-GR" sz="1500" kern="1200" dirty="0"/>
        </a:p>
      </dsp:txBody>
      <dsp:txXfrm>
        <a:off x="3269595" y="343515"/>
        <a:ext cx="1466890" cy="1466890"/>
      </dsp:txXfrm>
    </dsp:sp>
    <dsp:sp modelId="{48B577F8-1335-475E-864F-5D6A2174F1EF}">
      <dsp:nvSpPr>
        <dsp:cNvPr id="0" name=""/>
        <dsp:cNvSpPr/>
      </dsp:nvSpPr>
      <dsp:spPr>
        <a:xfrm>
          <a:off x="128016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Απλή παρακολούθηση (ελάχιστη προσπάθεια)</a:t>
          </a:r>
          <a:endParaRPr lang="el-GR" sz="1500" kern="1200" dirty="0"/>
        </a:p>
      </dsp:txBody>
      <dsp:txXfrm>
        <a:off x="1359515" y="2253595"/>
        <a:ext cx="1466890" cy="1466890"/>
      </dsp:txXfrm>
    </dsp:sp>
    <dsp:sp modelId="{FDD3E34D-6CA3-411A-95E1-0606DEB4BB74}">
      <dsp:nvSpPr>
        <dsp:cNvPr id="0" name=""/>
        <dsp:cNvSpPr/>
      </dsp:nvSpPr>
      <dsp:spPr>
        <a:xfrm>
          <a:off x="3190240" y="217424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kern="1200" dirty="0" smtClean="0"/>
            <a:t>Πληροφόρηση</a:t>
          </a:r>
          <a:endParaRPr lang="el-GR" sz="1500" kern="1200" dirty="0"/>
        </a:p>
      </dsp:txBody>
      <dsp:txXfrm>
        <a:off x="3269595" y="2253595"/>
        <a:ext cx="1466890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CB42DD4-723D-45B1-B96E-D634474A40A6}" type="slidenum">
              <a:rPr lang="fr-FR" smtClean="0"/>
              <a:pPr eaLnBrk="1" hangingPunct="1"/>
              <a:t>13</a:t>
            </a:fld>
            <a:endParaRPr lang="fr-F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496588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l-GR" smtClean="0"/>
          </a:p>
        </p:txBody>
      </p:sp>
      <p:sp>
        <p:nvSpPr>
          <p:cNvPr id="104452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6979CC-95BE-40F0-A4C2-DFFC6733A9EA}" type="slidenum">
              <a:rPr lang="en-GB" smtClean="0"/>
              <a:pPr>
                <a:defRPr/>
              </a:pPr>
              <a:t>14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5BE59B1-89A1-46DD-BBE0-5D03AE5B4C13}" type="slidenum">
              <a:rPr lang="fr-FR" smtClean="0"/>
              <a:pPr eaLnBrk="1" hangingPunct="1"/>
              <a:t>17</a:t>
            </a:fld>
            <a:endParaRPr lang="fr-F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72759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A366EFD-A65F-4CA7-846A-1CCF53985E72}" type="slidenum">
              <a:rPr lang="fr-FR" smtClean="0"/>
              <a:pPr eaLnBrk="1" hangingPunct="1"/>
              <a:t>4</a:t>
            </a:fld>
            <a:endParaRPr lang="fr-F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581250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72B2304-7D53-4DD7-AB3A-6E06EED12405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917102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3035DF-5560-453F-8865-7066691EC87D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044948-5E11-423D-B8AB-A65D1F83CE0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5DEDF6-E061-4F19-AB1B-A9A326BB344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B7C865-1374-49FC-81F2-6DCD9BACB251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BE7986-D65F-484A-8246-3C28830C6531}" type="slidenum">
              <a:rPr lang="en-GB"/>
              <a:pPr>
                <a:defRPr/>
              </a:pPr>
              <a:t>11</a:t>
            </a:fld>
            <a:endParaRPr lang="en-GB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D0D42E-79FA-49ED-BA66-BD64C7D3B5B6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5339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5339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>
          <a:xfrm>
            <a:off x="2819400" y="6172200"/>
            <a:ext cx="3810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Copyright © 2011 Pearson Education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781800" y="6172200"/>
            <a:ext cx="1828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 1 -</a:t>
            </a:r>
            <a:fld id="{F4296F4A-9920-43B7-805C-E84824937F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95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INFS 724 Project and Change Management - Omar El-Gayar, Ph.D.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AD1A5-6BB1-49BF-BDB7-500956350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6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n-US" sz="3000" b="1" dirty="0">
                <a:solidFill>
                  <a:prstClr val="black"/>
                </a:solidFill>
                <a:cs typeface="Arial" charset="0"/>
              </a:rPr>
              <a:t>3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Οι Συμμετέχοντες (</a:t>
            </a:r>
            <a:r>
              <a:rPr lang="en-US" sz="3000" dirty="0">
                <a:solidFill>
                  <a:prstClr val="black"/>
                </a:solidFill>
                <a:cs typeface="Arial" charset="0"/>
              </a:rPr>
              <a:t>stakeholders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)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D7DF89B-8E81-4195-AB17-0FD3D4AB7AEC}" type="slidenum">
              <a:rPr lang="el-GR"/>
              <a:pPr>
                <a:defRPr/>
              </a:pPr>
              <a:t>10</a:t>
            </a:fld>
            <a:endParaRPr lang="el-GR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Προσδιορισμός </a:t>
            </a:r>
            <a:r>
              <a:rPr lang="el-GR" dirty="0" smtClean="0"/>
              <a:t>συμμετεχόντων – μεγαλύτερη λίστα</a:t>
            </a:r>
            <a:endParaRPr lang="en-GB" dirty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2038350"/>
            <a:ext cx="7940675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23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b="1" dirty="0" smtClean="0">
                <a:solidFill>
                  <a:schemeClr val="accent2"/>
                </a:solidFill>
              </a:rPr>
              <a:t>Σπόνσορας (</a:t>
            </a:r>
            <a:r>
              <a:rPr lang="en-GB" altLang="el-GR" sz="2800" b="1" dirty="0" smtClean="0">
                <a:solidFill>
                  <a:schemeClr val="accent2"/>
                </a:solidFill>
              </a:rPr>
              <a:t>Sponsor)</a:t>
            </a:r>
            <a:r>
              <a:rPr lang="en-GB" altLang="el-GR" sz="2800" dirty="0" smtClean="0"/>
              <a:t>– </a:t>
            </a:r>
            <a:r>
              <a:rPr lang="el-GR" altLang="el-GR" sz="2800" dirty="0" smtClean="0"/>
              <a:t>το άτομο που παρέχει τους πόρους, που είναι υπεύθυνο να εξασφαλίζει ότι το έργο είναι επιτυχές στον οργανισμό πελάτη. </a:t>
            </a:r>
          </a:p>
          <a:p>
            <a:r>
              <a:rPr lang="el-GR" altLang="el-GR" sz="2800" b="1" dirty="0">
                <a:solidFill>
                  <a:schemeClr val="accent2"/>
                </a:solidFill>
              </a:rPr>
              <a:t>Πελάτης (</a:t>
            </a:r>
            <a:r>
              <a:rPr lang="en-GB" altLang="el-GR" sz="2800" b="1" dirty="0">
                <a:solidFill>
                  <a:schemeClr val="accent2"/>
                </a:solidFill>
              </a:rPr>
              <a:t>Client) </a:t>
            </a:r>
            <a:r>
              <a:rPr lang="en-US" altLang="el-GR" sz="2800" dirty="0" smtClean="0"/>
              <a:t>O </a:t>
            </a:r>
            <a:r>
              <a:rPr lang="el-GR" altLang="el-GR" sz="2800" dirty="0" smtClean="0"/>
              <a:t>οργανισμός που υπογράφει την σύμβαση</a:t>
            </a:r>
            <a:endParaRPr lang="en-GB" altLang="el-GR" sz="2800" dirty="0" smtClean="0"/>
          </a:p>
        </p:txBody>
      </p:sp>
      <p:sp>
        <p:nvSpPr>
          <p:cNvPr id="48131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0F0D950-1603-43E5-9B56-C02BC1C01B97}" type="slidenum">
              <a:rPr lang="el-GR"/>
              <a:pPr>
                <a:defRPr/>
              </a:pPr>
              <a:t>11</a:t>
            </a:fld>
            <a:endParaRPr lang="el-GR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i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Βασικοί συμμετέχοντες </a:t>
            </a:r>
            <a:endParaRPr lang="en-GB" i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6802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b="1" dirty="0" smtClean="0">
                <a:solidFill>
                  <a:schemeClr val="accent2"/>
                </a:solidFill>
              </a:rPr>
              <a:t>Χρήστης – </a:t>
            </a:r>
            <a:r>
              <a:rPr lang="el-GR" altLang="el-GR" sz="2800" dirty="0" smtClean="0"/>
              <a:t>Αυτός που χρησιμοποιεί το τελικό αποτέλεσμα του έργου</a:t>
            </a:r>
          </a:p>
          <a:p>
            <a:pPr>
              <a:lnSpc>
                <a:spcPct val="90000"/>
              </a:lnSpc>
            </a:pPr>
            <a:r>
              <a:rPr lang="en-GB" altLang="el-GR" sz="2800" b="1" u="sng" dirty="0">
                <a:solidFill>
                  <a:schemeClr val="accent2"/>
                </a:solidFill>
              </a:rPr>
              <a:t>PROJECT MANAGER</a:t>
            </a:r>
            <a:r>
              <a:rPr lang="en-GB" altLang="el-GR" sz="2800" dirty="0">
                <a:solidFill>
                  <a:schemeClr val="accent2"/>
                </a:solidFill>
              </a:rPr>
              <a:t> – </a:t>
            </a:r>
            <a:r>
              <a:rPr lang="el-GR" altLang="el-GR" sz="2800" dirty="0" smtClean="0"/>
              <a:t>το άτομο που «τρέχει τα έργο» και είναι υπεύθυνο για την επιτυχία αυτού. </a:t>
            </a:r>
            <a:endParaRPr lang="en-GB" altLang="el-GR" sz="2800" dirty="0"/>
          </a:p>
          <a:p>
            <a:endParaRPr lang="en-GB" altLang="el-GR" sz="2800" dirty="0" smtClean="0"/>
          </a:p>
        </p:txBody>
      </p:sp>
      <p:sp>
        <p:nvSpPr>
          <p:cNvPr id="49155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EDF5907-204B-46B2-BF41-6E6C5676B38E}" type="slidenum">
              <a:rPr lang="el-GR"/>
              <a:pPr>
                <a:defRPr/>
              </a:pPr>
              <a:t>12</a:t>
            </a:fld>
            <a:endParaRPr lang="el-GR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i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Βασικοί συμμετέχοντες </a:t>
            </a:r>
            <a:endParaRPr lang="en-GB" i="1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31883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412875"/>
            <a:ext cx="7777162" cy="503238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GB" sz="2000" i="1" smtClean="0">
                <a:solidFill>
                  <a:srgbClr val="000099"/>
                </a:solidFill>
              </a:rPr>
              <a:t>“</a:t>
            </a:r>
            <a:r>
              <a:rPr lang="el-GR" sz="2000" i="1" smtClean="0">
                <a:solidFill>
                  <a:srgbClr val="000099"/>
                </a:solidFill>
              </a:rPr>
              <a:t>σε κάθε φάση του έργου</a:t>
            </a:r>
            <a:r>
              <a:rPr lang="en-GB" sz="2000" i="1" smtClean="0">
                <a:solidFill>
                  <a:srgbClr val="000099"/>
                </a:solidFill>
              </a:rPr>
              <a:t>”</a:t>
            </a:r>
            <a:endParaRPr lang="en-GB" sz="2000" i="1" dirty="0" smtClean="0">
              <a:solidFill>
                <a:srgbClr val="000099"/>
              </a:solidFill>
            </a:endParaRPr>
          </a:p>
        </p:txBody>
      </p:sp>
      <p:sp>
        <p:nvSpPr>
          <p:cNvPr id="618522" name="Rectangle 26"/>
          <p:cNvSpPr>
            <a:spLocks noGrp="1" noChangeArrowheads="1"/>
          </p:cNvSpPr>
          <p:nvPr>
            <p:ph type="title"/>
          </p:nvPr>
        </p:nvSpPr>
        <p:spPr>
          <a:xfrm>
            <a:off x="85725" y="304800"/>
            <a:ext cx="7962900" cy="863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mtClean="0"/>
              <a:t>Που να εμπλέξουμε τους συμμετέχοντες</a:t>
            </a:r>
            <a:endParaRPr lang="en-US" dirty="0"/>
          </a:p>
        </p:txBody>
      </p:sp>
      <p:grpSp>
        <p:nvGrpSpPr>
          <p:cNvPr id="618527" name="Group 31"/>
          <p:cNvGrpSpPr>
            <a:grpSpLocks/>
          </p:cNvGrpSpPr>
          <p:nvPr/>
        </p:nvGrpSpPr>
        <p:grpSpPr bwMode="auto">
          <a:xfrm>
            <a:off x="900113" y="1901972"/>
            <a:ext cx="3167062" cy="1492473"/>
            <a:chOff x="567" y="1472"/>
            <a:chExt cx="1995" cy="703"/>
          </a:xfrm>
        </p:grpSpPr>
        <p:grpSp>
          <p:nvGrpSpPr>
            <p:cNvPr id="19476" name="Group 3"/>
            <p:cNvGrpSpPr>
              <a:grpSpLocks/>
            </p:cNvGrpSpPr>
            <p:nvPr/>
          </p:nvGrpSpPr>
          <p:grpSpPr bwMode="auto">
            <a:xfrm>
              <a:off x="612" y="1472"/>
              <a:ext cx="1860" cy="368"/>
              <a:chOff x="249" y="1655"/>
              <a:chExt cx="1860" cy="431"/>
            </a:xfrm>
          </p:grpSpPr>
          <p:sp>
            <p:nvSpPr>
              <p:cNvPr id="19478" name="AutoShape 4"/>
              <p:cNvSpPr>
                <a:spLocks noChangeArrowheads="1"/>
              </p:cNvSpPr>
              <p:nvPr/>
            </p:nvSpPr>
            <p:spPr bwMode="auto">
              <a:xfrm>
                <a:off x="249" y="1661"/>
                <a:ext cx="1769" cy="318"/>
              </a:xfrm>
              <a:prstGeom prst="flowChartTerminator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479" name="Text Box 5"/>
              <p:cNvSpPr txBox="1">
                <a:spLocks noChangeArrowheads="1"/>
              </p:cNvSpPr>
              <p:nvPr/>
            </p:nvSpPr>
            <p:spPr bwMode="auto">
              <a:xfrm>
                <a:off x="340" y="1655"/>
                <a:ext cx="1769" cy="4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Προσδιορισμός του έργου</a:t>
                </a:r>
                <a:r>
                  <a:rPr lang="en-GB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/ </a:t>
                </a:r>
                <a:r>
                  <a:rPr lang="el-GR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Αρχική Ιδέα</a:t>
                </a:r>
                <a:endParaRPr lang="en-GB" sz="1600" dirty="0">
                  <a:solidFill>
                    <a:srgbClr val="000099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9477" name="Text Box 27"/>
            <p:cNvSpPr txBox="1">
              <a:spLocks noChangeArrowheads="1"/>
            </p:cNvSpPr>
            <p:nvPr/>
          </p:nvSpPr>
          <p:spPr bwMode="auto">
            <a:xfrm>
              <a:off x="567" y="1842"/>
              <a:ext cx="1995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 algn="ctr">
                  <a:solidFill>
                    <a:srgbClr val="000080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i="1" dirty="0">
                  <a:solidFill>
                    <a:srgbClr val="000099"/>
                  </a:solidFill>
                </a:rPr>
                <a:t>… 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επιβεβαίωση των αναγκών</a:t>
              </a:r>
              <a:endParaRPr lang="en-GB" dirty="0"/>
            </a:p>
          </p:txBody>
        </p:sp>
      </p:grpSp>
      <p:grpSp>
        <p:nvGrpSpPr>
          <p:cNvPr id="618529" name="Group 33"/>
          <p:cNvGrpSpPr>
            <a:grpSpLocks/>
          </p:cNvGrpSpPr>
          <p:nvPr/>
        </p:nvGrpSpPr>
        <p:grpSpPr bwMode="auto">
          <a:xfrm>
            <a:off x="827088" y="4292600"/>
            <a:ext cx="3455987" cy="1357313"/>
            <a:chOff x="521" y="2704"/>
            <a:chExt cx="2177" cy="855"/>
          </a:xfrm>
        </p:grpSpPr>
        <p:grpSp>
          <p:nvGrpSpPr>
            <p:cNvPr id="19472" name="Group 6"/>
            <p:cNvGrpSpPr>
              <a:grpSpLocks/>
            </p:cNvGrpSpPr>
            <p:nvPr/>
          </p:nvGrpSpPr>
          <p:grpSpPr bwMode="auto">
            <a:xfrm>
              <a:off x="612" y="2704"/>
              <a:ext cx="1769" cy="272"/>
              <a:chOff x="249" y="1661"/>
              <a:chExt cx="1769" cy="318"/>
            </a:xfrm>
          </p:grpSpPr>
          <p:sp>
            <p:nvSpPr>
              <p:cNvPr id="19474" name="AutoShape 7"/>
              <p:cNvSpPr>
                <a:spLocks noChangeArrowheads="1"/>
              </p:cNvSpPr>
              <p:nvPr/>
            </p:nvSpPr>
            <p:spPr bwMode="auto">
              <a:xfrm>
                <a:off x="249" y="1661"/>
                <a:ext cx="1769" cy="318"/>
              </a:xfrm>
              <a:prstGeom prst="flowChartTerminator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475" name="Text Box 8"/>
              <p:cNvSpPr txBox="1">
                <a:spLocks noChangeArrowheads="1"/>
              </p:cNvSpPr>
              <p:nvPr/>
            </p:nvSpPr>
            <p:spPr bwMode="auto">
              <a:xfrm>
                <a:off x="249" y="1705"/>
                <a:ext cx="176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Σχεδιασμός /Δημιουργία</a:t>
                </a:r>
                <a:endParaRPr lang="en-GB" sz="1600" dirty="0">
                  <a:solidFill>
                    <a:srgbClr val="000099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9473" name="Text Box 28"/>
            <p:cNvSpPr txBox="1">
              <a:spLocks noChangeArrowheads="1"/>
            </p:cNvSpPr>
            <p:nvPr/>
          </p:nvSpPr>
          <p:spPr bwMode="auto">
            <a:xfrm>
              <a:off x="521" y="3113"/>
              <a:ext cx="21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 algn="ctr">
                  <a:solidFill>
                    <a:srgbClr val="000080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i="1" dirty="0">
                  <a:solidFill>
                    <a:srgbClr val="000099"/>
                  </a:solidFill>
                </a:rPr>
                <a:t>… 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αξιολόγηση των εναλλακτικών λύσεων</a:t>
              </a:r>
              <a:endParaRPr lang="en-GB" dirty="0"/>
            </a:p>
          </p:txBody>
        </p:sp>
      </p:grpSp>
      <p:grpSp>
        <p:nvGrpSpPr>
          <p:cNvPr id="618528" name="Group 32"/>
          <p:cNvGrpSpPr>
            <a:grpSpLocks/>
          </p:cNvGrpSpPr>
          <p:nvPr/>
        </p:nvGrpSpPr>
        <p:grpSpPr bwMode="auto">
          <a:xfrm>
            <a:off x="5003800" y="2349500"/>
            <a:ext cx="3455988" cy="1282700"/>
            <a:chOff x="3152" y="1480"/>
            <a:chExt cx="2177" cy="808"/>
          </a:xfrm>
        </p:grpSpPr>
        <p:grpSp>
          <p:nvGrpSpPr>
            <p:cNvPr id="19468" name="Group 12"/>
            <p:cNvGrpSpPr>
              <a:grpSpLocks/>
            </p:cNvGrpSpPr>
            <p:nvPr/>
          </p:nvGrpSpPr>
          <p:grpSpPr bwMode="auto">
            <a:xfrm>
              <a:off x="3379" y="1480"/>
              <a:ext cx="1769" cy="272"/>
              <a:chOff x="249" y="1661"/>
              <a:chExt cx="1769" cy="318"/>
            </a:xfrm>
          </p:grpSpPr>
          <p:sp>
            <p:nvSpPr>
              <p:cNvPr id="19470" name="AutoShape 13"/>
              <p:cNvSpPr>
                <a:spLocks noChangeArrowheads="1"/>
              </p:cNvSpPr>
              <p:nvPr/>
            </p:nvSpPr>
            <p:spPr bwMode="auto">
              <a:xfrm>
                <a:off x="249" y="1661"/>
                <a:ext cx="1769" cy="318"/>
              </a:xfrm>
              <a:prstGeom prst="flowChartTerminator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471" name="Text Box 14"/>
              <p:cNvSpPr txBox="1">
                <a:spLocks noChangeArrowheads="1"/>
              </p:cNvSpPr>
              <p:nvPr/>
            </p:nvSpPr>
            <p:spPr bwMode="auto">
              <a:xfrm>
                <a:off x="249" y="1705"/>
                <a:ext cx="176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Υλοποίηση</a:t>
                </a:r>
                <a:endParaRPr lang="en-GB" sz="1600" dirty="0">
                  <a:solidFill>
                    <a:srgbClr val="000099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9469" name="Text Box 29"/>
            <p:cNvSpPr txBox="1">
              <a:spLocks noChangeArrowheads="1"/>
            </p:cNvSpPr>
            <p:nvPr/>
          </p:nvSpPr>
          <p:spPr bwMode="auto">
            <a:xfrm>
              <a:off x="3152" y="1842"/>
              <a:ext cx="217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 algn="ctr">
                  <a:solidFill>
                    <a:srgbClr val="000080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i="1" dirty="0">
                  <a:solidFill>
                    <a:srgbClr val="000099"/>
                  </a:solidFill>
                </a:rPr>
                <a:t>… 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για </a:t>
              </a:r>
              <a:r>
                <a:rPr lang="en-GB" sz="2000" i="1" dirty="0" smtClean="0">
                  <a:solidFill>
                    <a:srgbClr val="000099"/>
                  </a:solidFill>
                </a:rPr>
                <a:t>(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έρευνα</a:t>
              </a:r>
              <a:r>
                <a:rPr lang="en-GB" sz="2000" i="1" dirty="0" smtClean="0">
                  <a:solidFill>
                    <a:srgbClr val="000099"/>
                  </a:solidFill>
                </a:rPr>
                <a:t>, 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έλεγχος</a:t>
              </a:r>
              <a:r>
                <a:rPr lang="en-GB" sz="2000" i="1" dirty="0" smtClean="0">
                  <a:solidFill>
                    <a:srgbClr val="000099"/>
                  </a:solidFill>
                </a:rPr>
                <a:t>, </a:t>
              </a:r>
              <a:r>
                <a:rPr lang="el-GR" sz="2000" i="1" dirty="0" err="1" smtClean="0">
                  <a:solidFill>
                    <a:srgbClr val="000099"/>
                  </a:solidFill>
                </a:rPr>
                <a:t>αξιολογηση</a:t>
              </a:r>
              <a:r>
                <a:rPr lang="en-GB" sz="2000" i="1" dirty="0" smtClean="0">
                  <a:solidFill>
                    <a:srgbClr val="000099"/>
                  </a:solidFill>
                </a:rPr>
                <a:t>)</a:t>
              </a:r>
              <a:endParaRPr lang="en-GB" dirty="0"/>
            </a:p>
          </p:txBody>
        </p:sp>
      </p:grpSp>
      <p:grpSp>
        <p:nvGrpSpPr>
          <p:cNvPr id="618532" name="Group 36"/>
          <p:cNvGrpSpPr>
            <a:grpSpLocks/>
          </p:cNvGrpSpPr>
          <p:nvPr/>
        </p:nvGrpSpPr>
        <p:grpSpPr bwMode="auto">
          <a:xfrm>
            <a:off x="4500563" y="4292601"/>
            <a:ext cx="4392612" cy="1357313"/>
            <a:chOff x="2835" y="2704"/>
            <a:chExt cx="2767" cy="855"/>
          </a:xfrm>
        </p:grpSpPr>
        <p:grpSp>
          <p:nvGrpSpPr>
            <p:cNvPr id="19464" name="Group 18"/>
            <p:cNvGrpSpPr>
              <a:grpSpLocks/>
            </p:cNvGrpSpPr>
            <p:nvPr/>
          </p:nvGrpSpPr>
          <p:grpSpPr bwMode="auto">
            <a:xfrm>
              <a:off x="3379" y="2704"/>
              <a:ext cx="1769" cy="272"/>
              <a:chOff x="249" y="1661"/>
              <a:chExt cx="1769" cy="318"/>
            </a:xfrm>
          </p:grpSpPr>
          <p:sp>
            <p:nvSpPr>
              <p:cNvPr id="19466" name="AutoShape 19"/>
              <p:cNvSpPr>
                <a:spLocks noChangeArrowheads="1"/>
              </p:cNvSpPr>
              <p:nvPr/>
            </p:nvSpPr>
            <p:spPr bwMode="auto">
              <a:xfrm>
                <a:off x="249" y="1661"/>
                <a:ext cx="1769" cy="318"/>
              </a:xfrm>
              <a:prstGeom prst="flowChartTerminator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9467" name="Text Box 20"/>
              <p:cNvSpPr txBox="1">
                <a:spLocks noChangeArrowheads="1"/>
              </p:cNvSpPr>
              <p:nvPr/>
            </p:nvSpPr>
            <p:spPr bwMode="auto">
              <a:xfrm>
                <a:off x="249" y="1705"/>
                <a:ext cx="176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sz="1600" dirty="0" smtClean="0">
                    <a:solidFill>
                      <a:srgbClr val="000099"/>
                    </a:solidFill>
                    <a:latin typeface="Verdana" pitchFamily="34" charset="0"/>
                  </a:rPr>
                  <a:t>Ολοκλήρωση</a:t>
                </a:r>
                <a:endParaRPr lang="en-GB" sz="1600" dirty="0">
                  <a:solidFill>
                    <a:srgbClr val="000099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9465" name="Text Box 30"/>
            <p:cNvSpPr txBox="1">
              <a:spLocks noChangeArrowheads="1"/>
            </p:cNvSpPr>
            <p:nvPr/>
          </p:nvSpPr>
          <p:spPr bwMode="auto">
            <a:xfrm>
              <a:off x="2835" y="3113"/>
              <a:ext cx="2767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5875" algn="ctr">
                  <a:solidFill>
                    <a:srgbClr val="000080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i="1" dirty="0">
                  <a:solidFill>
                    <a:srgbClr val="000099"/>
                  </a:solidFill>
                </a:rPr>
                <a:t>… </a:t>
              </a:r>
              <a:r>
                <a:rPr lang="el-GR" sz="2000" i="1" dirty="0" smtClean="0">
                  <a:solidFill>
                    <a:srgbClr val="000099"/>
                  </a:solidFill>
                </a:rPr>
                <a:t>αξιολόγηση της επιτυχίας του έργου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751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8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8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8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8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18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8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8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8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8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8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8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8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8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49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Ερώτηση</a:t>
            </a:r>
            <a:endParaRPr lang="el-GR" dirty="0"/>
          </a:p>
        </p:txBody>
      </p:sp>
      <p:sp>
        <p:nvSpPr>
          <p:cNvPr id="19459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1246188" y="1600200"/>
            <a:ext cx="6678612" cy="4873625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rgbClr val="FF0000"/>
                </a:solidFill>
              </a:rPr>
              <a:t>Γιατί χρειάζεται να προσδιορίσουμε τους συμμετέχοντες </a:t>
            </a:r>
            <a:r>
              <a:rPr lang="en-US" altLang="el-GR" dirty="0" smtClean="0">
                <a:solidFill>
                  <a:srgbClr val="FF0000"/>
                </a:solidFill>
              </a:rPr>
              <a:t>?</a:t>
            </a:r>
            <a:endParaRPr lang="el-GR" altLang="el-G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28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Προτεραιότητες Συμμετεχόντων</a:t>
            </a:r>
            <a:endParaRPr lang="en-US" dirty="0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Έχουν όλοι την ίδια προτεραιότητα?</a:t>
            </a:r>
          </a:p>
          <a:p>
            <a:r>
              <a:rPr lang="el-GR" smtClean="0"/>
              <a:t>Έχουν όλοι την ίδια επιρροή?</a:t>
            </a:r>
          </a:p>
          <a:p>
            <a:r>
              <a:rPr lang="el-GR" smtClean="0"/>
              <a:t>Έχουν όλοι το ίδιο ενδιαφέρον για το έργο?</a:t>
            </a:r>
          </a:p>
          <a:p>
            <a:r>
              <a:rPr lang="el-GR" smtClean="0"/>
              <a:t>Δημιουργία Χάρτη Επιρροής/ Ενδιαφέροντος</a:t>
            </a:r>
            <a:endParaRPr lang="en-US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03768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56772"/>
            <a:ext cx="5281612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3524" y="3296206"/>
            <a:ext cx="97975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Δύναμη</a:t>
            </a:r>
            <a:endParaRPr lang="el-GR" dirty="0"/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847711738"/>
              </p:ext>
            </p:extLst>
          </p:nvPr>
        </p:nvGraphicFramePr>
        <p:xfrm>
          <a:off x="1788368" y="14532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27984" y="5507940"/>
            <a:ext cx="12186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dirty="0" smtClean="0"/>
              <a:t>Συμφέρον</a:t>
            </a:r>
            <a:endParaRPr lang="el-GR" dirty="0"/>
          </a:p>
        </p:txBody>
      </p:sp>
      <p:sp>
        <p:nvSpPr>
          <p:cNvPr id="6" name="3 - Τίτλος"/>
          <p:cNvSpPr txBox="1">
            <a:spLocks/>
          </p:cNvSpPr>
          <p:nvPr/>
        </p:nvSpPr>
        <p:spPr>
          <a:xfrm>
            <a:off x="457200" y="620688"/>
            <a:ext cx="8229600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kumimoji="0" lang="el-GR"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smtClean="0"/>
              <a:t>Προτεραιοποίηση συμμετεχόντων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883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6" name="AutoShape 4"/>
          <p:cNvSpPr>
            <a:spLocks/>
          </p:cNvSpPr>
          <p:nvPr/>
        </p:nvSpPr>
        <p:spPr bwMode="auto">
          <a:xfrm>
            <a:off x="688975" y="4060825"/>
            <a:ext cx="1955800" cy="773113"/>
          </a:xfrm>
          <a:prstGeom prst="accentBorderCallout1">
            <a:avLst>
              <a:gd name="adj1" fmla="val 14782"/>
              <a:gd name="adj2" fmla="val 103898"/>
              <a:gd name="adj3" fmla="val 43532"/>
              <a:gd name="adj4" fmla="val 177190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Διοίκηση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Ανώτατη  Διοίκηση </a:t>
            </a:r>
          </a:p>
          <a:p>
            <a:r>
              <a:rPr lang="el-GR" sz="1200" b="1" dirty="0" smtClean="0">
                <a:solidFill>
                  <a:srgbClr val="000099"/>
                </a:solidFill>
              </a:rPr>
              <a:t>Μέτοχοι 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57" name="AutoShape 5"/>
          <p:cNvSpPr>
            <a:spLocks/>
          </p:cNvSpPr>
          <p:nvPr/>
        </p:nvSpPr>
        <p:spPr bwMode="auto">
          <a:xfrm>
            <a:off x="688975" y="2911475"/>
            <a:ext cx="1943100" cy="773113"/>
          </a:xfrm>
          <a:prstGeom prst="accentBorderCallout1">
            <a:avLst>
              <a:gd name="adj1" fmla="val 14782"/>
              <a:gd name="adj2" fmla="val 103921"/>
              <a:gd name="adj3" fmla="val 113759"/>
              <a:gd name="adj4" fmla="val 176551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Οργάνωση</a:t>
            </a:r>
          </a:p>
          <a:p>
            <a:r>
              <a:rPr lang="el-GR" sz="1200" b="1" dirty="0" smtClean="0">
                <a:solidFill>
                  <a:srgbClr val="000099"/>
                </a:solidFill>
              </a:rPr>
              <a:t>Εργαζόμενοι</a:t>
            </a:r>
            <a:r>
              <a:rPr lang="en-GB" sz="1200" b="1" dirty="0" smtClean="0">
                <a:solidFill>
                  <a:srgbClr val="000099"/>
                </a:solidFill>
              </a:rPr>
              <a:t>; </a:t>
            </a:r>
            <a:r>
              <a:rPr lang="el-GR" sz="1200" b="1" dirty="0" smtClean="0">
                <a:solidFill>
                  <a:srgbClr val="000099"/>
                </a:solidFill>
              </a:rPr>
              <a:t>Συνάδελφοι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58" name="AutoShape 6"/>
          <p:cNvSpPr>
            <a:spLocks/>
          </p:cNvSpPr>
          <p:nvPr/>
        </p:nvSpPr>
        <p:spPr bwMode="auto">
          <a:xfrm>
            <a:off x="6715125" y="4060825"/>
            <a:ext cx="1965325" cy="773113"/>
          </a:xfrm>
          <a:prstGeom prst="accentBorderCallout1">
            <a:avLst>
              <a:gd name="adj1" fmla="val 14782"/>
              <a:gd name="adj2" fmla="val -3875"/>
              <a:gd name="adj3" fmla="val 32236"/>
              <a:gd name="adj4" fmla="val -74069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Εκπαιδευτικοί 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Εκπαιδευτές</a:t>
            </a:r>
          </a:p>
          <a:p>
            <a:r>
              <a:rPr lang="el-GR" sz="1200" b="1" dirty="0" smtClean="0">
                <a:solidFill>
                  <a:srgbClr val="000099"/>
                </a:solidFill>
              </a:rPr>
              <a:t>Εκπαιδευόμενοι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59" name="AutoShape 7"/>
          <p:cNvSpPr>
            <a:spLocks/>
          </p:cNvSpPr>
          <p:nvPr/>
        </p:nvSpPr>
        <p:spPr bwMode="auto">
          <a:xfrm>
            <a:off x="6715125" y="2925763"/>
            <a:ext cx="1965325" cy="773112"/>
          </a:xfrm>
          <a:prstGeom prst="accentBorderCallout1">
            <a:avLst>
              <a:gd name="adj1" fmla="val 14782"/>
              <a:gd name="adj2" fmla="val -3875"/>
              <a:gd name="adj3" fmla="val 127926"/>
              <a:gd name="adj4" fmla="val -73991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Τοπική Κοινότητα</a:t>
            </a:r>
            <a:r>
              <a:rPr lang="en-GB" sz="1200" b="1" dirty="0">
                <a:solidFill>
                  <a:srgbClr val="000099"/>
                </a:solidFill>
              </a:rPr>
              <a:t/>
            </a:r>
            <a:br>
              <a:rPr lang="en-GB" sz="1200" b="1" dirty="0">
                <a:solidFill>
                  <a:srgbClr val="000099"/>
                </a:solidFill>
              </a:rPr>
            </a:br>
            <a:r>
              <a:rPr lang="el-GR" sz="1200" b="1" dirty="0" smtClean="0">
                <a:solidFill>
                  <a:srgbClr val="000099"/>
                </a:solidFill>
              </a:rPr>
              <a:t>Δήμοι</a:t>
            </a:r>
          </a:p>
          <a:p>
            <a:r>
              <a:rPr lang="el-GR" sz="1200" b="1" dirty="0" smtClean="0">
                <a:solidFill>
                  <a:srgbClr val="000099"/>
                </a:solidFill>
              </a:rPr>
              <a:t>Τοπικές οργανώσεις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60" name="AutoShape 8"/>
          <p:cNvSpPr>
            <a:spLocks/>
          </p:cNvSpPr>
          <p:nvPr/>
        </p:nvSpPr>
        <p:spPr bwMode="auto">
          <a:xfrm>
            <a:off x="5360988" y="1827213"/>
            <a:ext cx="1952625" cy="773112"/>
          </a:xfrm>
          <a:prstGeom prst="accentBorderCallout2">
            <a:avLst>
              <a:gd name="adj1" fmla="val 14782"/>
              <a:gd name="adj2" fmla="val -3903"/>
              <a:gd name="adj3" fmla="val 14782"/>
              <a:gd name="adj4" fmla="val -13009"/>
              <a:gd name="adj5" fmla="val 219713"/>
              <a:gd name="adj6" fmla="val -23009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Κρατικοί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Δημόσιες Υπηρεσίες</a:t>
            </a:r>
            <a:r>
              <a:rPr lang="en-GB" sz="1200" b="1" dirty="0" smtClean="0">
                <a:solidFill>
                  <a:srgbClr val="000099"/>
                </a:solidFill>
              </a:rPr>
              <a:t>; </a:t>
            </a:r>
            <a:r>
              <a:rPr lang="el-GR" sz="1200" b="1" dirty="0" smtClean="0">
                <a:solidFill>
                  <a:srgbClr val="000099"/>
                </a:solidFill>
              </a:rPr>
              <a:t>Πολιτικοί 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61" name="AutoShape 9"/>
          <p:cNvSpPr>
            <a:spLocks/>
          </p:cNvSpPr>
          <p:nvPr/>
        </p:nvSpPr>
        <p:spPr bwMode="auto">
          <a:xfrm>
            <a:off x="2055813" y="1827213"/>
            <a:ext cx="1952625" cy="773112"/>
          </a:xfrm>
          <a:prstGeom prst="accentBorderCallout2">
            <a:avLst>
              <a:gd name="adj1" fmla="val 14782"/>
              <a:gd name="adj2" fmla="val 103903"/>
              <a:gd name="adj3" fmla="val 14782"/>
              <a:gd name="adj4" fmla="val 112032"/>
              <a:gd name="adj5" fmla="val 219301"/>
              <a:gd name="adj6" fmla="val 120731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ΑΜΕΣΟΙ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Πελάτες</a:t>
            </a:r>
            <a:r>
              <a:rPr lang="en-GB" sz="1200" b="1" dirty="0" smtClean="0">
                <a:solidFill>
                  <a:srgbClr val="000099"/>
                </a:solidFill>
              </a:rPr>
              <a:t>; </a:t>
            </a:r>
            <a:r>
              <a:rPr lang="el-GR" sz="1200" b="1" dirty="0" smtClean="0">
                <a:solidFill>
                  <a:srgbClr val="000099"/>
                </a:solidFill>
              </a:rPr>
              <a:t>Συμβαλλόμενοι 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63" name="Rectangle 11"/>
          <p:cNvSpPr>
            <a:spLocks noChangeArrowheads="1"/>
          </p:cNvSpPr>
          <p:nvPr/>
        </p:nvSpPr>
        <p:spPr bwMode="auto">
          <a:xfrm>
            <a:off x="228600" y="533400"/>
            <a:ext cx="59055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r>
              <a:rPr lang="el-GR" sz="32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Χάρτης Συμμετεχόντων</a:t>
            </a:r>
            <a:endParaRPr lang="en-US" sz="32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09964" name="AutoShape 12"/>
          <p:cNvSpPr>
            <a:spLocks/>
          </p:cNvSpPr>
          <p:nvPr/>
        </p:nvSpPr>
        <p:spPr bwMode="auto">
          <a:xfrm>
            <a:off x="5364163" y="5084763"/>
            <a:ext cx="2016125" cy="773112"/>
          </a:xfrm>
          <a:prstGeom prst="accentBorderCallout1">
            <a:avLst>
              <a:gd name="adj1" fmla="val 14782"/>
              <a:gd name="adj2" fmla="val -3778"/>
              <a:gd name="adj3" fmla="val -111500"/>
              <a:gd name="adj4" fmla="val -19056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Τομεακοί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Επιμελητήρια </a:t>
            </a:r>
            <a:r>
              <a:rPr lang="en-GB" sz="1200" b="1" dirty="0" smtClean="0">
                <a:solidFill>
                  <a:srgbClr val="000099"/>
                </a:solidFill>
              </a:rPr>
              <a:t>;</a:t>
            </a:r>
            <a:endParaRPr lang="en-GB" sz="1200" b="1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Σύλλογοι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65" name="AutoShape 13"/>
          <p:cNvSpPr>
            <a:spLocks/>
          </p:cNvSpPr>
          <p:nvPr/>
        </p:nvSpPr>
        <p:spPr bwMode="auto">
          <a:xfrm>
            <a:off x="2039938" y="5084763"/>
            <a:ext cx="1955800" cy="773112"/>
          </a:xfrm>
          <a:prstGeom prst="accentBorderCallout1">
            <a:avLst>
              <a:gd name="adj1" fmla="val 14782"/>
              <a:gd name="adj2" fmla="val 103898"/>
              <a:gd name="adj3" fmla="val -96921"/>
              <a:gd name="adj4" fmla="val 117616"/>
            </a:avLst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l-GR" sz="1200" b="1" u="sng" dirty="0" smtClean="0">
                <a:solidFill>
                  <a:srgbClr val="000099"/>
                </a:solidFill>
              </a:rPr>
              <a:t>Οικονομικοί</a:t>
            </a:r>
            <a:endParaRPr lang="en-GB" sz="1200" b="1" u="sng" dirty="0">
              <a:solidFill>
                <a:srgbClr val="000099"/>
              </a:solidFill>
            </a:endParaRPr>
          </a:p>
          <a:p>
            <a:r>
              <a:rPr lang="el-GR" sz="1200" b="1" dirty="0" smtClean="0">
                <a:solidFill>
                  <a:srgbClr val="000099"/>
                </a:solidFill>
              </a:rPr>
              <a:t>Επενδυτές </a:t>
            </a:r>
            <a:r>
              <a:rPr lang="en-GB" sz="1200" b="1" dirty="0" smtClean="0">
                <a:solidFill>
                  <a:srgbClr val="000099"/>
                </a:solidFill>
              </a:rPr>
              <a:t>;</a:t>
            </a:r>
            <a:r>
              <a:rPr lang="en-GB" sz="1200" b="1" dirty="0">
                <a:solidFill>
                  <a:srgbClr val="000099"/>
                </a:solidFill>
              </a:rPr>
              <a:t/>
            </a:r>
            <a:br>
              <a:rPr lang="en-GB" sz="1200" b="1" dirty="0">
                <a:solidFill>
                  <a:srgbClr val="000099"/>
                </a:solidFill>
              </a:rPr>
            </a:br>
            <a:r>
              <a:rPr lang="el-GR" sz="1200" b="1" smtClean="0">
                <a:solidFill>
                  <a:srgbClr val="000099"/>
                </a:solidFill>
              </a:rPr>
              <a:t>Δανειστές </a:t>
            </a:r>
            <a:endParaRPr lang="en-GB" sz="1200" b="1" dirty="0">
              <a:solidFill>
                <a:srgbClr val="000099"/>
              </a:solidFill>
            </a:endParaRPr>
          </a:p>
        </p:txBody>
      </p:sp>
      <p:sp>
        <p:nvSpPr>
          <p:cNvPr id="509962" name="Rectangle 10"/>
          <p:cNvSpPr>
            <a:spLocks noChangeArrowheads="1"/>
          </p:cNvSpPr>
          <p:nvPr/>
        </p:nvSpPr>
        <p:spPr bwMode="auto">
          <a:xfrm>
            <a:off x="3779838" y="3141663"/>
            <a:ext cx="1619250" cy="1258887"/>
          </a:xfrm>
          <a:prstGeom prst="rect">
            <a:avLst/>
          </a:prstGeom>
          <a:solidFill>
            <a:srgbClr val="CCFFFF"/>
          </a:solidFill>
          <a:ln w="1587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l-GR" b="1" dirty="0" smtClean="0">
                <a:solidFill>
                  <a:srgbClr val="000099"/>
                </a:solidFill>
              </a:rPr>
              <a:t>ΈΡΓΟ</a:t>
            </a:r>
            <a:endParaRPr lang="en-GB" b="1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67600" y="2005013"/>
            <a:ext cx="13853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+++ </a:t>
            </a:r>
            <a:r>
              <a:rPr lang="el-GR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Θετική </a:t>
            </a:r>
          </a:p>
          <a:p>
            <a:pPr>
              <a:defRPr/>
            </a:pPr>
            <a:r>
              <a:rPr lang="el-GR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cs typeface="Arial" charset="0"/>
              </a:rPr>
              <a:t>επιρροή</a:t>
            </a:r>
            <a:endParaRPr lang="el-GR" dirty="0">
              <a:solidFill>
                <a:schemeClr val="bg2">
                  <a:lumMod val="2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3566" name="TextBox 17"/>
          <p:cNvSpPr txBox="1">
            <a:spLocks noChangeArrowheads="1"/>
          </p:cNvSpPr>
          <p:nvPr/>
        </p:nvSpPr>
        <p:spPr bwMode="auto">
          <a:xfrm>
            <a:off x="381000" y="5211763"/>
            <a:ext cx="14382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</a:rPr>
              <a:t>--- </a:t>
            </a:r>
            <a:r>
              <a:rPr lang="el-GR" dirty="0" smtClean="0">
                <a:solidFill>
                  <a:srgbClr val="FF0000"/>
                </a:solidFill>
              </a:rPr>
              <a:t>αρνητική </a:t>
            </a:r>
          </a:p>
          <a:p>
            <a:pPr eaLnBrk="1" hangingPunct="1"/>
            <a:r>
              <a:rPr lang="el-GR" dirty="0" smtClean="0">
                <a:solidFill>
                  <a:srgbClr val="FF0000"/>
                </a:solidFill>
              </a:rPr>
              <a:t>επιρροή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281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0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9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9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9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0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9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9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9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9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0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0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9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9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0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9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9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0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9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09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9956" grpId="0" animBg="1"/>
      <p:bldP spid="509957" grpId="0" animBg="1"/>
      <p:bldP spid="509958" grpId="0" animBg="1"/>
      <p:bldP spid="509959" grpId="0" animBg="1"/>
      <p:bldP spid="509960" grpId="0" animBg="1"/>
      <p:bldP spid="509961" grpId="0" animBg="1"/>
      <p:bldP spid="509964" grpId="0" animBg="1"/>
      <p:bldP spid="509965" grpId="0" animBg="1"/>
      <p:bldP spid="5099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Ανάλυση συμμετεχόντων</a:t>
            </a:r>
            <a:endParaRPr lang="en-US" dirty="0" smtClean="0"/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Τι πληροφορία χρειάζονται για το έργο? Πως θέλουν να λαμβάνουν την πληροφορία?</a:t>
            </a:r>
          </a:p>
          <a:p>
            <a:r>
              <a:rPr lang="el-GR" smtClean="0"/>
              <a:t>Ποιο είναι το κίνητρο που έχουν?</a:t>
            </a:r>
          </a:p>
          <a:p>
            <a:r>
              <a:rPr lang="el-GR" smtClean="0"/>
              <a:t>Έχουν θετική ή αρνητική προδιάθεση? </a:t>
            </a:r>
          </a:p>
          <a:p>
            <a:r>
              <a:rPr lang="el-GR" smtClean="0"/>
              <a:t>Πως μπορούμε να τους επηρεάσουμε θετικά?</a:t>
            </a:r>
          </a:p>
          <a:p>
            <a:r>
              <a:rPr lang="el-GR" smtClean="0"/>
              <a:t>Ποιος τους επηρεάζει  και ποιον επηρεάζουν?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8247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Πίνακας ανάλυσης συμμετεχόντων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67190"/>
              </p:ext>
            </p:extLst>
          </p:nvPr>
        </p:nvGraphicFramePr>
        <p:xfrm>
          <a:off x="457200" y="1828800"/>
          <a:ext cx="82296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827158"/>
                <a:gridCol w="2232249"/>
                <a:gridCol w="2304256"/>
                <a:gridCol w="220018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Συμμετέχων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Ενδιαφέρον</a:t>
                      </a:r>
                      <a:r>
                        <a:rPr lang="el-GR" baseline="0" dirty="0" smtClean="0"/>
                        <a:t> από το έργο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Αξιολόγηση Επιρροής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Στρατηγικές </a:t>
                      </a:r>
                    </a:p>
                    <a:p>
                      <a:r>
                        <a:rPr lang="el-GR" dirty="0" smtClean="0"/>
                        <a:t>Επιρροής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09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ανάλυσης </a:t>
            </a:r>
            <a:endParaRPr lang="el-GR" dirty="0"/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3661811"/>
              </p:ext>
            </p:extLst>
          </p:nvPr>
        </p:nvGraphicFramePr>
        <p:xfrm>
          <a:off x="395536" y="1968480"/>
          <a:ext cx="8569325" cy="2540640"/>
        </p:xfrm>
        <a:graphic>
          <a:graphicData uri="http://schemas.openxmlformats.org/drawingml/2006/table">
            <a:tbl>
              <a:tblPr/>
              <a:tblGrid>
                <a:gridCol w="1543050"/>
                <a:gridCol w="1192932"/>
                <a:gridCol w="1120056"/>
                <a:gridCol w="911225"/>
                <a:gridCol w="849312"/>
                <a:gridCol w="1007839"/>
                <a:gridCol w="1944911"/>
              </a:tblGrid>
              <a:tr h="4593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Όνομα συμμετέχοντα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Όνομα υπευθύνου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Είδος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Επιρροή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Ενδιαφέον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Υποστήριξη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Ενέργεια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3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Δήμος Λάρισας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09600" marR="0" lvl="0" indent="-609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Γ. Γεωργίου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Τοπική Αρχή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Μεγάλη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Μεγάλο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Ουδέτερη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KEEP SATISFIED </a:t>
                      </a:r>
                      <a:r>
                        <a:rPr kumimoji="0" lang="en-GB" sz="1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and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 BUILD INTEREST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3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Σύλλογος Αρχιτεκτόνων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Δ. Δημητρίου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Τομεακός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Μικρή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Μεγάλο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Αρνητική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KEEP INFORMED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3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Διαχειριστική Αρχή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Π. </a:t>
                      </a:r>
                      <a:r>
                        <a:rPr kumimoji="0" lang="el-G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Παναγιώτου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Κυβερνητική Υπηρεσία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High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Medium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Πράσινο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KEEP SATISFIED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9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4247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351837" cy="3671888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buFontTx/>
              <a:buChar char="-"/>
            </a:pPr>
            <a:r>
              <a:rPr lang="el-GR" sz="1800" dirty="0" smtClean="0"/>
              <a:t>Συμμετέχοντες μπορεί να είναι 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el-GR" sz="1600" dirty="0" smtClean="0"/>
              <a:t>Άτομα, ομάδες ατόμων, οργανισμοί, 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el-GR" sz="1600" dirty="0" smtClean="0"/>
              <a:t>Οικονομικό, κοινωνικό, πολιτικό συμφέρον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el-GR" sz="1600" dirty="0" smtClean="0"/>
              <a:t>Εσωτερικοί (ομάδα έργου)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el-GR" sz="1600" dirty="0" smtClean="0"/>
              <a:t>Εξωτερικοί (π.χ. δημόσιες υπηρεσίες)</a:t>
            </a:r>
          </a:p>
        </p:txBody>
      </p:sp>
      <p:sp>
        <p:nvSpPr>
          <p:cNvPr id="621571" name="Rectangle 3"/>
          <p:cNvSpPr>
            <a:spLocks noChangeArrowheads="1"/>
          </p:cNvSpPr>
          <p:nvPr/>
        </p:nvSpPr>
        <p:spPr bwMode="auto">
          <a:xfrm>
            <a:off x="395288" y="1557338"/>
            <a:ext cx="849788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lnSpc>
                <a:spcPct val="120000"/>
              </a:lnSpc>
              <a:spcBef>
                <a:spcPct val="20000"/>
              </a:spcBef>
            </a:pPr>
            <a:r>
              <a:rPr lang="en-GB" sz="1700" i="1" dirty="0" smtClean="0">
                <a:solidFill>
                  <a:srgbClr val="FF0000"/>
                </a:solidFill>
              </a:rPr>
              <a:t>“</a:t>
            </a:r>
            <a:r>
              <a:rPr lang="el-GR" sz="1600" dirty="0">
                <a:solidFill>
                  <a:srgbClr val="FF0000"/>
                </a:solidFill>
              </a:rPr>
              <a:t>Οι </a:t>
            </a:r>
            <a:r>
              <a:rPr lang="el-GR" sz="1600" dirty="0" smtClean="0">
                <a:solidFill>
                  <a:srgbClr val="FF0000"/>
                </a:solidFill>
              </a:rPr>
              <a:t>συμμετέχοντες είναι αυτοί που επηρεάζονται </a:t>
            </a:r>
            <a:r>
              <a:rPr lang="el-GR" sz="1600" dirty="0">
                <a:solidFill>
                  <a:srgbClr val="FF0000"/>
                </a:solidFill>
              </a:rPr>
              <a:t>άμεσα ή έμμεσα από τις δραστηριότητες και τα επιτεύγματα ενός οργανισμού, του συνεταιρίζεσθαι, της εταιρικής σχέσης ή έργου</a:t>
            </a:r>
            <a:r>
              <a:rPr lang="en-GB" sz="1700" i="1" dirty="0" smtClean="0">
                <a:solidFill>
                  <a:srgbClr val="FF0000"/>
                </a:solidFill>
              </a:rPr>
              <a:t>”</a:t>
            </a:r>
            <a:endParaRPr lang="en-GB" sz="1700" i="1" dirty="0">
              <a:solidFill>
                <a:srgbClr val="FF0000"/>
              </a:solidFill>
            </a:endParaRPr>
          </a:p>
        </p:txBody>
      </p:sp>
      <p:sp>
        <p:nvSpPr>
          <p:cNvPr id="621572" name="Rectangle 4"/>
          <p:cNvSpPr>
            <a:spLocks noGrp="1" noChangeArrowheads="1"/>
          </p:cNvSpPr>
          <p:nvPr>
            <p:ph type="title"/>
          </p:nvPr>
        </p:nvSpPr>
        <p:spPr>
          <a:xfrm>
            <a:off x="-17452" y="692696"/>
            <a:ext cx="8117843" cy="6492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000099"/>
                </a:solidFill>
              </a:rPr>
              <a:t>Ποιος είναι συμμετέχων (</a:t>
            </a:r>
            <a:r>
              <a:rPr lang="en-US" dirty="0" smtClean="0">
                <a:solidFill>
                  <a:srgbClr val="000099"/>
                </a:solidFill>
              </a:rPr>
              <a:t>Stakeholder</a:t>
            </a:r>
            <a:r>
              <a:rPr lang="el-GR" dirty="0" smtClean="0">
                <a:solidFill>
                  <a:srgbClr val="000099"/>
                </a:solidFill>
              </a:rPr>
              <a:t>)</a:t>
            </a:r>
            <a:r>
              <a:rPr lang="en-US" dirty="0" smtClean="0">
                <a:solidFill>
                  <a:srgbClr val="000099"/>
                </a:solidFill>
              </a:rPr>
              <a:t>?</a:t>
            </a:r>
            <a:endParaRPr 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1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2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621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621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621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1000"/>
                                        <p:tgtEl>
                                          <p:spTgt spid="621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621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70" grpId="0" build="p"/>
      <p:bldP spid="6215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5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E1B4A30-C022-4F10-93CF-3E48B16C3771}" type="slidenum">
              <a:rPr lang="el-GR" smtClean="0"/>
              <a:pPr eaLnBrk="1" hangingPunct="1"/>
              <a:t>5</a:t>
            </a:fld>
            <a:endParaRPr lang="el-GR" smtClean="0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2400" dirty="0" smtClean="0"/>
              <a:t>Σχέση μεταξύ συμμετεχόντων και έργου </a:t>
            </a:r>
            <a:endParaRPr lang="el-GR" sz="2400" dirty="0"/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133600"/>
            <a:ext cx="5576888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734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l-GR" dirty="0"/>
          </a:p>
          <a:p>
            <a:r>
              <a:rPr lang="el-GR" dirty="0"/>
              <a:t>"Διαχείριση των </a:t>
            </a:r>
            <a:r>
              <a:rPr lang="el-GR" dirty="0" smtClean="0"/>
              <a:t>συμμετεχόντων είναι </a:t>
            </a:r>
            <a:r>
              <a:rPr lang="el-GR" dirty="0"/>
              <a:t>ζωτικής σημασίας για την επιτυχία του κάθε έργου σε κάθε οργάνωση που έχω </a:t>
            </a:r>
            <a:r>
              <a:rPr lang="el-GR" dirty="0" smtClean="0"/>
              <a:t>συνεργαστεί. </a:t>
            </a:r>
            <a:r>
              <a:rPr lang="el-GR" dirty="0"/>
              <a:t>Με τη συμμετοχή </a:t>
            </a:r>
            <a:r>
              <a:rPr lang="el-GR" dirty="0" smtClean="0"/>
              <a:t>των σωστών ανθρώπων, με τον κατάλληλο τρόπο </a:t>
            </a:r>
            <a:r>
              <a:rPr lang="el-GR" dirty="0"/>
              <a:t>στο έργο σας, μπορείτε να </a:t>
            </a:r>
            <a:r>
              <a:rPr lang="el-GR" dirty="0" smtClean="0"/>
              <a:t>έχει μεγάλη </a:t>
            </a:r>
            <a:r>
              <a:rPr lang="el-GR" dirty="0"/>
              <a:t>διαφορά για την επιτυχία του ... </a:t>
            </a:r>
            <a:r>
              <a:rPr lang="el-GR" dirty="0" smtClean="0"/>
              <a:t>Αλλά και </a:t>
            </a:r>
            <a:r>
              <a:rPr lang="el-GR" dirty="0"/>
              <a:t>την καριέρα σας. "</a:t>
            </a:r>
          </a:p>
          <a:p>
            <a:r>
              <a:rPr lang="en-US" altLang="el-GR" i="1" dirty="0" smtClean="0"/>
              <a:t>– Rachel Thompson, Experienced Project Manager</a:t>
            </a:r>
            <a:endParaRPr lang="en-US" altLang="el-GR" dirty="0" smtClean="0"/>
          </a:p>
          <a:p>
            <a:endParaRPr lang="el-GR" altLang="el-GR" dirty="0" smtClean="0"/>
          </a:p>
        </p:txBody>
      </p:sp>
      <p:sp>
        <p:nvSpPr>
          <p:cNvPr id="44035" name="2 - Θέση αριθμού διαφάνειας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FF53F9B-7937-4907-AD66-728F179FB697}" type="slidenum">
              <a:rPr lang="el-GR"/>
              <a:pPr>
                <a:defRPr/>
              </a:pPr>
              <a:t>6</a:t>
            </a:fld>
            <a:endParaRPr lang="el-GR"/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Διαχείριση Συμμετεχόντων (</a:t>
            </a:r>
            <a:r>
              <a:rPr lang="en-US" dirty="0" smtClean="0"/>
              <a:t>Stakeholder management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6013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Πλεονεκτήματα διαχείρισης συμμετεχόντων (</a:t>
            </a:r>
            <a:r>
              <a:rPr lang="en-US" dirty="0" smtClean="0"/>
              <a:t>Benefits of stakeholder management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Τα οφέλη από τη διαχείριση συμμετεχόντων είναι: </a:t>
            </a:r>
          </a:p>
          <a:p>
            <a:pPr lvl="1"/>
            <a:r>
              <a:rPr lang="el-GR" dirty="0" smtClean="0"/>
              <a:t>Μπορείτε να χρησιμοποιήσουμε τις απόψεις των πιο ισχυρών συμμετεχόντων  για να διαμορφώσουμε τα έργα μας σε πρώιμο στάδιο. </a:t>
            </a:r>
          </a:p>
          <a:p>
            <a:pPr lvl="1"/>
            <a:r>
              <a:rPr lang="el-GR" dirty="0" smtClean="0"/>
              <a:t>Κερδίζοντας την υποστήριξη ισχυρών συμμετεχόντων μπορεί να μας βοηθήσει να κερδίσουμε περισσότερους πόρους - αυτό καθιστά πιο πιθανό ότι τα έργα μας θα είναι επιτυχή</a:t>
            </a:r>
          </a:p>
          <a:p>
            <a:pPr lvl="1"/>
            <a:r>
              <a:rPr lang="el-GR" dirty="0" smtClean="0"/>
              <a:t>Με την επικοινωνία με τους συμμετεχόντων νωρίς και συχνά, μπορούμε να εξασφαλίσουμε  ότι οι χρήστες κατανοούν πλήρως τα οφέλη του έργου μας - αυτό σημαίνει ότι μπορεί να μας υποστηρίξουν ενεργά όταν είναι απαραίτητο. </a:t>
            </a:r>
          </a:p>
          <a:p>
            <a:pPr lvl="1"/>
            <a:r>
              <a:rPr lang="el-GR" dirty="0" smtClean="0"/>
              <a:t>Μπορούμε να προβλέψουμε ποια ήταν η αντίδραση των ανθρώπων στο έργο σας μπορεί να είναι, ώστε να σχεδιάσουμε ενέργειες που θα κερδίσουν την υποστήριξη των ανθρώπων.</a:t>
            </a:r>
            <a:endParaRPr lang="el-GR" dirty="0"/>
          </a:p>
        </p:txBody>
      </p:sp>
      <p:sp>
        <p:nvSpPr>
          <p:cNvPr id="45059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5224F-3E41-4DC0-B76F-B335EE16FCC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3250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Τα βήματα στη διαχείριση συμμετεχόντων</a:t>
            </a:r>
            <a:endParaRPr lang="el-GR" dirty="0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Προσδιορισμός συμμετεχόντων</a:t>
            </a:r>
            <a:endParaRPr lang="en-GB" dirty="0" smtClean="0"/>
          </a:p>
          <a:p>
            <a:r>
              <a:rPr lang="el-GR" dirty="0" err="1"/>
              <a:t>Προτεραιοποίηση</a:t>
            </a:r>
            <a:r>
              <a:rPr lang="el-GR" dirty="0"/>
              <a:t> </a:t>
            </a:r>
            <a:r>
              <a:rPr lang="el-GR" dirty="0" smtClean="0"/>
              <a:t>των συμμετεχόντων</a:t>
            </a:r>
            <a:endParaRPr lang="en-GB" dirty="0" smtClean="0"/>
          </a:p>
          <a:p>
            <a:r>
              <a:rPr lang="el-GR" dirty="0" smtClean="0"/>
              <a:t>Κατανόηση των αναγκών/ Ανάλυση των συμμετεχόντων</a:t>
            </a:r>
            <a:endParaRPr lang="en-US" dirty="0" smtClean="0"/>
          </a:p>
          <a:p>
            <a:endParaRPr lang="en-GB" dirty="0" smtClean="0"/>
          </a:p>
          <a:p>
            <a:endParaRPr lang="el-GR" dirty="0"/>
          </a:p>
        </p:txBody>
      </p:sp>
      <p:sp>
        <p:nvSpPr>
          <p:cNvPr id="4608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E6170-6D87-4D46-A88E-8705B967B05A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400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 smtClean="0"/>
              <a:t>Προσδιορισμός των συμμετεχόντων </a:t>
            </a:r>
            <a:endParaRPr 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001000" cy="4191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sz="2400" dirty="0" smtClean="0"/>
              <a:t>Η ομάδα έργου θα πρέπει να συνεδριάσει και να καταγράψει όλους τους πιθανούς συμμετέχοντες</a:t>
            </a:r>
          </a:p>
          <a:p>
            <a:pPr lvl="1"/>
            <a:r>
              <a:rPr lang="el-GR" sz="2200" dirty="0" smtClean="0"/>
              <a:t>Χρήστες</a:t>
            </a:r>
          </a:p>
          <a:p>
            <a:pPr lvl="1"/>
            <a:r>
              <a:rPr lang="el-GR" sz="2200" dirty="0" smtClean="0"/>
              <a:t>Πελάτες</a:t>
            </a:r>
          </a:p>
          <a:p>
            <a:pPr lvl="1"/>
            <a:r>
              <a:rPr lang="el-GR" sz="2200" dirty="0" smtClean="0"/>
              <a:t>Ελεγκτικοί Μηχανισμοί</a:t>
            </a:r>
          </a:p>
          <a:p>
            <a:pPr lvl="1"/>
            <a:r>
              <a:rPr lang="el-GR" sz="2200" dirty="0" smtClean="0"/>
              <a:t>Συνεργάτες</a:t>
            </a:r>
          </a:p>
          <a:p>
            <a:pPr lvl="1"/>
            <a:r>
              <a:rPr lang="el-GR" sz="2200" dirty="0" smtClean="0"/>
              <a:t>Υπεργολάβοι</a:t>
            </a:r>
          </a:p>
          <a:p>
            <a:pPr lvl="1"/>
            <a:r>
              <a:rPr lang="el-GR" sz="2200" dirty="0" smtClean="0"/>
              <a:t>Κοινό</a:t>
            </a:r>
          </a:p>
          <a:p>
            <a:pPr lvl="1"/>
            <a:endParaRPr lang="en-US" sz="2200" dirty="0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91000"/>
            <a:ext cx="259080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9952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F58511C-6DA0-4A34-9B0F-8F2F0977E36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804</Words>
  <Application>Microsoft Office PowerPoint</Application>
  <PresentationFormat>On-screen Show (4:3)</PresentationFormat>
  <Paragraphs>172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Ποιος είναι συμμετέχων (Stakeholder)?</vt:lpstr>
      <vt:lpstr>Σχέση μεταξύ συμμετεχόντων και έργου </vt:lpstr>
      <vt:lpstr>Διαχείριση Συμμετεχόντων (Stakeholder management)</vt:lpstr>
      <vt:lpstr>Πλεονεκτήματα διαχείρισης συμμετεχόντων (Benefits of stakeholder management)</vt:lpstr>
      <vt:lpstr>Τα βήματα στη διαχείριση συμμετεχόντων</vt:lpstr>
      <vt:lpstr>Προσδιορισμός των συμμετεχόντων </vt:lpstr>
      <vt:lpstr>Προσδιορισμός συμμετεχόντων – μεγαλύτερη λίστα</vt:lpstr>
      <vt:lpstr>Βασικοί συμμετέχοντες </vt:lpstr>
      <vt:lpstr>Βασικοί συμμετέχοντες </vt:lpstr>
      <vt:lpstr>Που να εμπλέξουμε τους συμμετέχοντες</vt:lpstr>
      <vt:lpstr>Ερώτηση</vt:lpstr>
      <vt:lpstr>Προτεραιότητες Συμμετεχόντων</vt:lpstr>
      <vt:lpstr>PowerPoint Presentation</vt:lpstr>
      <vt:lpstr>PowerPoint Presentation</vt:lpstr>
      <vt:lpstr>Ανάλυση συμμετεχόντων</vt:lpstr>
      <vt:lpstr>Πίνακας ανάλυσης συμμετεχόντων</vt:lpstr>
      <vt:lpstr>Παράδειγμα ανάλυσης 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257</cp:revision>
  <dcterms:created xsi:type="dcterms:W3CDTF">2013-10-22T19:39:27Z</dcterms:created>
  <dcterms:modified xsi:type="dcterms:W3CDTF">2016-03-16T09:38:30Z</dcterms:modified>
  <cp:category>ΑΝΟΙΧΤΑ ΑΚΑΔΗΜΑΙΚΑ ΜΑΘΗΜΑΤΑ</cp:category>
  <cp:contentStatus>Τελικό</cp:contentStatus>
</cp:coreProperties>
</file>