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2.xml" ContentType="application/vnd.openxmlformats-officedocument.presentationml.notesSlide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24"/>
  </p:notesMasterIdLst>
  <p:sldIdLst>
    <p:sldId id="257" r:id="rId3"/>
    <p:sldId id="258" r:id="rId4"/>
    <p:sldId id="324" r:id="rId5"/>
    <p:sldId id="326" r:id="rId6"/>
    <p:sldId id="327" r:id="rId7"/>
    <p:sldId id="328" r:id="rId8"/>
    <p:sldId id="329" r:id="rId9"/>
    <p:sldId id="330" r:id="rId10"/>
    <p:sldId id="331" r:id="rId11"/>
    <p:sldId id="332" r:id="rId12"/>
    <p:sldId id="333" r:id="rId13"/>
    <p:sldId id="334" r:id="rId14"/>
    <p:sldId id="335" r:id="rId15"/>
    <p:sldId id="336" r:id="rId16"/>
    <p:sldId id="337" r:id="rId17"/>
    <p:sldId id="338" r:id="rId18"/>
    <p:sldId id="339" r:id="rId19"/>
    <p:sldId id="340" r:id="rId20"/>
    <p:sldId id="341" r:id="rId21"/>
    <p:sldId id="342" r:id="rId22"/>
    <p:sldId id="325" r:id="rId23"/>
  </p:sldIdLst>
  <p:sldSz cx="9144000" cy="6858000" type="screen4x3"/>
  <p:notesSz cx="6858000" cy="9144000"/>
  <p:custDataLst>
    <p:tags r:id="rId25"/>
  </p:custDataLst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Pet" initials="N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663300"/>
    <a:srgbClr val="6600F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Φωτεινό στυλ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9" d="100"/>
          <a:sy n="89" d="100"/>
        </p:scale>
        <p:origin x="-147" y="-65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commentAuthors" Target="commentAuthor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gs" Target="tags/tag1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46A36CA-6F9C-4000-A828-43F2F068E7E2}" type="doc">
      <dgm:prSet loTypeId="urn:microsoft.com/office/officeart/2005/8/layout/matrix2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21E6DC8F-E3BC-4F86-ABAD-9346D43362EE}">
      <dgm:prSet phldrT="[Κείμενο]"/>
      <dgm:spPr/>
      <dgm:t>
        <a:bodyPr/>
        <a:lstStyle/>
        <a:p>
          <a:r>
            <a:rPr lang="el-GR" dirty="0" smtClean="0"/>
            <a:t>Πρέπει να είναι ικανοποιημένοι</a:t>
          </a:r>
          <a:endParaRPr lang="el-GR" dirty="0"/>
        </a:p>
      </dgm:t>
    </dgm:pt>
    <dgm:pt modelId="{E235A07B-2F93-41D9-9EB8-CB6EAF947743}" type="parTrans" cxnId="{9A1C9B4B-20DC-4C98-B40D-EA230BE77815}">
      <dgm:prSet/>
      <dgm:spPr/>
      <dgm:t>
        <a:bodyPr/>
        <a:lstStyle/>
        <a:p>
          <a:endParaRPr lang="el-GR"/>
        </a:p>
      </dgm:t>
    </dgm:pt>
    <dgm:pt modelId="{947F915C-2E99-49F6-BF4B-5EFF479FD7DA}" type="sibTrans" cxnId="{9A1C9B4B-20DC-4C98-B40D-EA230BE77815}">
      <dgm:prSet/>
      <dgm:spPr/>
      <dgm:t>
        <a:bodyPr/>
        <a:lstStyle/>
        <a:p>
          <a:endParaRPr lang="el-GR"/>
        </a:p>
      </dgm:t>
    </dgm:pt>
    <dgm:pt modelId="{4C789091-6035-4303-9BFD-5EFB5F831399}">
      <dgm:prSet phldrT="[Κείμενο]"/>
      <dgm:spPr/>
      <dgm:t>
        <a:bodyPr/>
        <a:lstStyle/>
        <a:p>
          <a:r>
            <a:rPr lang="el-GR" dirty="0" smtClean="0"/>
            <a:t>Στενή παρακολούθηση αναγκών</a:t>
          </a:r>
          <a:endParaRPr lang="el-GR" dirty="0"/>
        </a:p>
      </dgm:t>
    </dgm:pt>
    <dgm:pt modelId="{F84C91B1-F321-43E4-9CFE-DC234FD86D27}" type="parTrans" cxnId="{B6C14354-E2BA-46E7-B8A5-FF8D3867E7A2}">
      <dgm:prSet/>
      <dgm:spPr/>
      <dgm:t>
        <a:bodyPr/>
        <a:lstStyle/>
        <a:p>
          <a:endParaRPr lang="el-GR"/>
        </a:p>
      </dgm:t>
    </dgm:pt>
    <dgm:pt modelId="{94D37CA9-F34C-4028-ABB8-F4069B2C988E}" type="sibTrans" cxnId="{B6C14354-E2BA-46E7-B8A5-FF8D3867E7A2}">
      <dgm:prSet/>
      <dgm:spPr/>
      <dgm:t>
        <a:bodyPr/>
        <a:lstStyle/>
        <a:p>
          <a:endParaRPr lang="el-GR"/>
        </a:p>
      </dgm:t>
    </dgm:pt>
    <dgm:pt modelId="{3CB8705B-228D-47B1-9A8D-FB89671C2CCE}">
      <dgm:prSet phldrT="[Κείμενο]"/>
      <dgm:spPr/>
      <dgm:t>
        <a:bodyPr/>
        <a:lstStyle/>
        <a:p>
          <a:r>
            <a:rPr lang="el-GR" dirty="0" smtClean="0"/>
            <a:t>Απλή παρακολούθηση (ελάχιστη προσπάθεια)</a:t>
          </a:r>
          <a:endParaRPr lang="el-GR" dirty="0"/>
        </a:p>
      </dgm:t>
    </dgm:pt>
    <dgm:pt modelId="{44178CB2-9CBD-4ACC-8CBD-2A58E169541B}" type="parTrans" cxnId="{FBF375CF-A6C9-43A5-B849-3E9C9F3FE284}">
      <dgm:prSet/>
      <dgm:spPr/>
      <dgm:t>
        <a:bodyPr/>
        <a:lstStyle/>
        <a:p>
          <a:endParaRPr lang="el-GR"/>
        </a:p>
      </dgm:t>
    </dgm:pt>
    <dgm:pt modelId="{7E2C309A-7B02-4452-9D8C-EF505B203130}" type="sibTrans" cxnId="{FBF375CF-A6C9-43A5-B849-3E9C9F3FE284}">
      <dgm:prSet/>
      <dgm:spPr/>
      <dgm:t>
        <a:bodyPr/>
        <a:lstStyle/>
        <a:p>
          <a:endParaRPr lang="el-GR"/>
        </a:p>
      </dgm:t>
    </dgm:pt>
    <dgm:pt modelId="{A546F4F7-8B0F-46D4-9168-8963FDDF8265}">
      <dgm:prSet phldrT="[Κείμενο]"/>
      <dgm:spPr/>
      <dgm:t>
        <a:bodyPr/>
        <a:lstStyle/>
        <a:p>
          <a:r>
            <a:rPr lang="el-GR" dirty="0" smtClean="0"/>
            <a:t>Πληροφόρηση</a:t>
          </a:r>
          <a:endParaRPr lang="el-GR" dirty="0"/>
        </a:p>
      </dgm:t>
    </dgm:pt>
    <dgm:pt modelId="{321E463A-B491-49D4-A55E-EBA61BB226A6}" type="parTrans" cxnId="{1BB8631D-E715-4939-B076-2894A7616C0E}">
      <dgm:prSet/>
      <dgm:spPr/>
      <dgm:t>
        <a:bodyPr/>
        <a:lstStyle/>
        <a:p>
          <a:endParaRPr lang="el-GR"/>
        </a:p>
      </dgm:t>
    </dgm:pt>
    <dgm:pt modelId="{8C7C4A94-F8DA-41CF-B390-7B4BD9B22A9A}" type="sibTrans" cxnId="{1BB8631D-E715-4939-B076-2894A7616C0E}">
      <dgm:prSet/>
      <dgm:spPr/>
      <dgm:t>
        <a:bodyPr/>
        <a:lstStyle/>
        <a:p>
          <a:endParaRPr lang="el-GR"/>
        </a:p>
      </dgm:t>
    </dgm:pt>
    <dgm:pt modelId="{011D3C1F-881B-473E-BED1-74B7C3450C42}" type="pres">
      <dgm:prSet presAssocID="{246A36CA-6F9C-4000-A828-43F2F068E7E2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3698ECB3-C904-4D55-A242-8102314B7A44}" type="pres">
      <dgm:prSet presAssocID="{246A36CA-6F9C-4000-A828-43F2F068E7E2}" presName="axisShape" presStyleLbl="bgShp" presStyleIdx="0" presStyleCnt="1"/>
      <dgm:spPr/>
    </dgm:pt>
    <dgm:pt modelId="{BFB936D5-47C3-41BC-B339-A7A73D32E499}" type="pres">
      <dgm:prSet presAssocID="{246A36CA-6F9C-4000-A828-43F2F068E7E2}" presName="rect1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47127F19-2E6B-4354-9465-0386F28DBEF4}" type="pres">
      <dgm:prSet presAssocID="{246A36CA-6F9C-4000-A828-43F2F068E7E2}" presName="rect2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48B577F8-1335-475E-864F-5D6A2174F1EF}" type="pres">
      <dgm:prSet presAssocID="{246A36CA-6F9C-4000-A828-43F2F068E7E2}" presName="rect3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FDD3E34D-6CA3-411A-95E1-0606DEB4BB74}" type="pres">
      <dgm:prSet presAssocID="{246A36CA-6F9C-4000-A828-43F2F068E7E2}" presName="rect4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ABA762EC-FD87-4AF3-82AB-9EE769711AC5}" type="presOf" srcId="{A546F4F7-8B0F-46D4-9168-8963FDDF8265}" destId="{FDD3E34D-6CA3-411A-95E1-0606DEB4BB74}" srcOrd="0" destOrd="0" presId="urn:microsoft.com/office/officeart/2005/8/layout/matrix2"/>
    <dgm:cxn modelId="{1BB8631D-E715-4939-B076-2894A7616C0E}" srcId="{246A36CA-6F9C-4000-A828-43F2F068E7E2}" destId="{A546F4F7-8B0F-46D4-9168-8963FDDF8265}" srcOrd="3" destOrd="0" parTransId="{321E463A-B491-49D4-A55E-EBA61BB226A6}" sibTransId="{8C7C4A94-F8DA-41CF-B390-7B4BD9B22A9A}"/>
    <dgm:cxn modelId="{9A1C9B4B-20DC-4C98-B40D-EA230BE77815}" srcId="{246A36CA-6F9C-4000-A828-43F2F068E7E2}" destId="{21E6DC8F-E3BC-4F86-ABAD-9346D43362EE}" srcOrd="0" destOrd="0" parTransId="{E235A07B-2F93-41D9-9EB8-CB6EAF947743}" sibTransId="{947F915C-2E99-49F6-BF4B-5EFF479FD7DA}"/>
    <dgm:cxn modelId="{B6C14354-E2BA-46E7-B8A5-FF8D3867E7A2}" srcId="{246A36CA-6F9C-4000-A828-43F2F068E7E2}" destId="{4C789091-6035-4303-9BFD-5EFB5F831399}" srcOrd="1" destOrd="0" parTransId="{F84C91B1-F321-43E4-9CFE-DC234FD86D27}" sibTransId="{94D37CA9-F34C-4028-ABB8-F4069B2C988E}"/>
    <dgm:cxn modelId="{467C2669-A825-4B92-BA41-61797F69B4A5}" type="presOf" srcId="{246A36CA-6F9C-4000-A828-43F2F068E7E2}" destId="{011D3C1F-881B-473E-BED1-74B7C3450C42}" srcOrd="0" destOrd="0" presId="urn:microsoft.com/office/officeart/2005/8/layout/matrix2"/>
    <dgm:cxn modelId="{58A62382-CDC9-4084-9416-47EFE80EF54C}" type="presOf" srcId="{4C789091-6035-4303-9BFD-5EFB5F831399}" destId="{47127F19-2E6B-4354-9465-0386F28DBEF4}" srcOrd="0" destOrd="0" presId="urn:microsoft.com/office/officeart/2005/8/layout/matrix2"/>
    <dgm:cxn modelId="{55A19E62-0A64-465E-85B6-1F8241746C68}" type="presOf" srcId="{3CB8705B-228D-47B1-9A8D-FB89671C2CCE}" destId="{48B577F8-1335-475E-864F-5D6A2174F1EF}" srcOrd="0" destOrd="0" presId="urn:microsoft.com/office/officeart/2005/8/layout/matrix2"/>
    <dgm:cxn modelId="{FBF375CF-A6C9-43A5-B849-3E9C9F3FE284}" srcId="{246A36CA-6F9C-4000-A828-43F2F068E7E2}" destId="{3CB8705B-228D-47B1-9A8D-FB89671C2CCE}" srcOrd="2" destOrd="0" parTransId="{44178CB2-9CBD-4ACC-8CBD-2A58E169541B}" sibTransId="{7E2C309A-7B02-4452-9D8C-EF505B203130}"/>
    <dgm:cxn modelId="{8C369E71-741A-44C8-A1CC-CD7D4E93501E}" type="presOf" srcId="{21E6DC8F-E3BC-4F86-ABAD-9346D43362EE}" destId="{BFB936D5-47C3-41BC-B339-A7A73D32E499}" srcOrd="0" destOrd="0" presId="urn:microsoft.com/office/officeart/2005/8/layout/matrix2"/>
    <dgm:cxn modelId="{341E542E-2C56-42DC-B925-F7DF8B3A5A54}" type="presParOf" srcId="{011D3C1F-881B-473E-BED1-74B7C3450C42}" destId="{3698ECB3-C904-4D55-A242-8102314B7A44}" srcOrd="0" destOrd="0" presId="urn:microsoft.com/office/officeart/2005/8/layout/matrix2"/>
    <dgm:cxn modelId="{7D1CDC5B-3880-4937-A5D5-EB733C3BDF12}" type="presParOf" srcId="{011D3C1F-881B-473E-BED1-74B7C3450C42}" destId="{BFB936D5-47C3-41BC-B339-A7A73D32E499}" srcOrd="1" destOrd="0" presId="urn:microsoft.com/office/officeart/2005/8/layout/matrix2"/>
    <dgm:cxn modelId="{B551CDC6-1CEF-4348-97AE-4CEDB9E82B1C}" type="presParOf" srcId="{011D3C1F-881B-473E-BED1-74B7C3450C42}" destId="{47127F19-2E6B-4354-9465-0386F28DBEF4}" srcOrd="2" destOrd="0" presId="urn:microsoft.com/office/officeart/2005/8/layout/matrix2"/>
    <dgm:cxn modelId="{4F15C588-F583-4F4F-A240-4B900F89FBB2}" type="presParOf" srcId="{011D3C1F-881B-473E-BED1-74B7C3450C42}" destId="{48B577F8-1335-475E-864F-5D6A2174F1EF}" srcOrd="3" destOrd="0" presId="urn:microsoft.com/office/officeart/2005/8/layout/matrix2"/>
    <dgm:cxn modelId="{BD6A0D94-C5A8-4F47-BD4D-DA983DBFD3E3}" type="presParOf" srcId="{011D3C1F-881B-473E-BED1-74B7C3450C42}" destId="{FDD3E34D-6CA3-411A-95E1-0606DEB4BB74}" srcOrd="4" destOrd="0" presId="urn:microsoft.com/office/officeart/2005/8/layout/matrix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98ECB3-C904-4D55-A242-8102314B7A44}">
      <dsp:nvSpPr>
        <dsp:cNvPr id="0" name=""/>
        <dsp:cNvSpPr/>
      </dsp:nvSpPr>
      <dsp:spPr>
        <a:xfrm>
          <a:off x="1016000" y="0"/>
          <a:ext cx="4064000" cy="4064000"/>
        </a:xfrm>
        <a:prstGeom prst="quadArrow">
          <a:avLst>
            <a:gd name="adj1" fmla="val 2000"/>
            <a:gd name="adj2" fmla="val 4000"/>
            <a:gd name="adj3" fmla="val 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FB936D5-47C3-41BC-B339-A7A73D32E499}">
      <dsp:nvSpPr>
        <dsp:cNvPr id="0" name=""/>
        <dsp:cNvSpPr/>
      </dsp:nvSpPr>
      <dsp:spPr>
        <a:xfrm>
          <a:off x="1280160" y="264160"/>
          <a:ext cx="1625600" cy="1625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500" kern="1200" dirty="0" smtClean="0"/>
            <a:t>Πρέπει να είναι ικανοποιημένοι</a:t>
          </a:r>
          <a:endParaRPr lang="el-GR" sz="1500" kern="1200" dirty="0"/>
        </a:p>
      </dsp:txBody>
      <dsp:txXfrm>
        <a:off x="1359515" y="343515"/>
        <a:ext cx="1466890" cy="1466890"/>
      </dsp:txXfrm>
    </dsp:sp>
    <dsp:sp modelId="{47127F19-2E6B-4354-9465-0386F28DBEF4}">
      <dsp:nvSpPr>
        <dsp:cNvPr id="0" name=""/>
        <dsp:cNvSpPr/>
      </dsp:nvSpPr>
      <dsp:spPr>
        <a:xfrm>
          <a:off x="3190240" y="264160"/>
          <a:ext cx="1625600" cy="1625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500" kern="1200" dirty="0" smtClean="0"/>
            <a:t>Στενή παρακολούθηση αναγκών</a:t>
          </a:r>
          <a:endParaRPr lang="el-GR" sz="1500" kern="1200" dirty="0"/>
        </a:p>
      </dsp:txBody>
      <dsp:txXfrm>
        <a:off x="3269595" y="343515"/>
        <a:ext cx="1466890" cy="1466890"/>
      </dsp:txXfrm>
    </dsp:sp>
    <dsp:sp modelId="{48B577F8-1335-475E-864F-5D6A2174F1EF}">
      <dsp:nvSpPr>
        <dsp:cNvPr id="0" name=""/>
        <dsp:cNvSpPr/>
      </dsp:nvSpPr>
      <dsp:spPr>
        <a:xfrm>
          <a:off x="1280160" y="2174240"/>
          <a:ext cx="1625600" cy="1625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500" kern="1200" dirty="0" smtClean="0"/>
            <a:t>Απλή παρακολούθηση (ελάχιστη προσπάθεια)</a:t>
          </a:r>
          <a:endParaRPr lang="el-GR" sz="1500" kern="1200" dirty="0"/>
        </a:p>
      </dsp:txBody>
      <dsp:txXfrm>
        <a:off x="1359515" y="2253595"/>
        <a:ext cx="1466890" cy="1466890"/>
      </dsp:txXfrm>
    </dsp:sp>
    <dsp:sp modelId="{FDD3E34D-6CA3-411A-95E1-0606DEB4BB74}">
      <dsp:nvSpPr>
        <dsp:cNvPr id="0" name=""/>
        <dsp:cNvSpPr/>
      </dsp:nvSpPr>
      <dsp:spPr>
        <a:xfrm>
          <a:off x="3190240" y="2174240"/>
          <a:ext cx="1625600" cy="1625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500" kern="1200" dirty="0" smtClean="0"/>
            <a:t>Πληροφόρηση</a:t>
          </a:r>
          <a:endParaRPr lang="el-GR" sz="1500" kern="1200" dirty="0"/>
        </a:p>
      </dsp:txBody>
      <dsp:txXfrm>
        <a:off x="3269595" y="2253595"/>
        <a:ext cx="1466890" cy="14668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2">
  <dgm:title val=""/>
  <dgm:desc val=""/>
  <dgm:catLst>
    <dgm:cat type="matrix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l" for="ch" forName="rect1" refType="w" fact="0.065"/>
          <dgm:constr type="t" for="ch" forName="rect1" refType="h" fact="0.065"/>
          <dgm:constr type="w" for="ch" forName="rect2" refType="w" fact="0.4"/>
          <dgm:constr type="h" for="ch" forName="rect2" refType="h" fact="0.4"/>
          <dgm:constr type="r" for="ch" forName="rect2" refType="w" fact="0.935"/>
          <dgm:constr type="t" for="ch" forName="rect2" refType="h" fact="0.065"/>
          <dgm:constr type="w" for="ch" forName="rect3" refType="w" fact="0.4"/>
          <dgm:constr type="h" for="ch" forName="rect3" refType="w" fact="0.4"/>
          <dgm:constr type="l" for="ch" forName="rect3" refType="w" fact="0.065"/>
          <dgm:constr type="b" for="ch" forName="rect3" refType="h" fact="0.935"/>
          <dgm:constr type="w" for="ch" forName="rect4" refType="w" fact="0.4"/>
          <dgm:constr type="h" for="ch" forName="rect4" refType="h" fact="0.4"/>
          <dgm:constr type="r" for="ch" forName="rect4" refType="w" fact="0.935"/>
          <dgm:constr type="b" for="ch" forName="rect4" refType="h" fact="0.935"/>
        </dgm:constrLst>
      </dgm:if>
      <dgm:else name="Name2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r" for="ch" forName="rect1" refType="w" fact="0.935"/>
          <dgm:constr type="t" for="ch" forName="rect1" refType="h" fact="0.065"/>
          <dgm:constr type="w" for="ch" forName="rect2" refType="w" fact="0.4"/>
          <dgm:constr type="h" for="ch" forName="rect2" refType="h" fact="0.4"/>
          <dgm:constr type="l" for="ch" forName="rect2" refType="w" fact="0.065"/>
          <dgm:constr type="t" for="ch" forName="rect2" refType="h" fact="0.065"/>
          <dgm:constr type="w" for="ch" forName="rect3" refType="w" fact="0.4"/>
          <dgm:constr type="h" for="ch" forName="rect3" refType="w" fact="0.4"/>
          <dgm:constr type="r" for="ch" forName="rect3" refType="w" fact="0.935"/>
          <dgm:constr type="b" for="ch" forName="rect3" refType="h" fact="0.935"/>
          <dgm:constr type="w" for="ch" forName="rect4" refType="w" fact="0.4"/>
          <dgm:constr type="h" for="ch" forName="rect4" refType="h" fact="0.4"/>
          <dgm:constr type="l" for="ch" forName="rect4" refType="w" fact="0.065"/>
          <dgm:constr type="b" for="ch" forName="rect4" refType="h" fact="0.935"/>
        </dgm:constrLst>
      </dgm:else>
    </dgm:choose>
    <dgm:ruleLst/>
    <dgm:choose name="Name3">
      <dgm:if name="Name4" axis="ch" ptType="node" func="cnt" op="gte" val="1">
        <dgm:layoutNode name="axisShape" styleLbl="bgShp">
          <dgm:alg type="sp"/>
          <dgm:shape xmlns:r="http://schemas.openxmlformats.org/officeDocument/2006/relationships" type="quadArrow" r:blip="">
            <dgm:adjLst>
              <dgm:adj idx="1" val="0.02"/>
              <dgm:adj idx="2" val="0.04"/>
              <dgm:adj idx="3" val="0.05"/>
            </dgm:adjLst>
          </dgm:shape>
          <dgm:presOf/>
          <dgm:constrLst/>
          <dgm:ruleLst/>
        </dgm:layoutNode>
        <dgm:layoutNode name="rect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05C097-04B7-44E1-9968-25C5DB2563B3}" type="datetimeFigureOut">
              <a:rPr lang="el-GR" smtClean="0"/>
              <a:pPr/>
              <a:t>16/3/2016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0EBB63-910B-484B-BBB9-ECB9018BB688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166338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CCA508-3B63-4BA9-93AF-AA2EFF565143}" type="slidenum">
              <a:rPr lang="el-GR" smtClean="0"/>
              <a:pPr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3634208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0CB42DD4-723D-45B1-B96E-D634474A40A6}" type="slidenum">
              <a:rPr lang="fr-FR" smtClean="0"/>
              <a:pPr eaLnBrk="1" hangingPunct="1"/>
              <a:t>13</a:t>
            </a:fld>
            <a:endParaRPr lang="fr-FR" smtClean="0"/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</p:spTree>
    <p:extLst>
      <p:ext uri="{BB962C8B-B14F-4D97-AF65-F5344CB8AC3E}">
        <p14:creationId xmlns:p14="http://schemas.microsoft.com/office/powerpoint/2010/main" val="349658875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1 - Θέση εικόνας διαφάνειας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9" name="2 - Θέση σημειώσεων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l-GR" altLang="el-GR" smtClean="0"/>
          </a:p>
        </p:txBody>
      </p:sp>
      <p:sp>
        <p:nvSpPr>
          <p:cNvPr id="104452" name="3 - Θέση αριθμού διαφάνειας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B6979CC-95BE-40F0-A4C2-DFFC6733A9EA}" type="slidenum">
              <a:rPr lang="en-GB" smtClean="0"/>
              <a:pPr>
                <a:defRPr/>
              </a:pPr>
              <a:t>14</a:t>
            </a:fld>
            <a:endParaRPr lang="en-GB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E5BE59B1-89A1-46DD-BBE0-5D03AE5B4C13}" type="slidenum">
              <a:rPr lang="fr-FR" smtClean="0"/>
              <a:pPr eaLnBrk="1" hangingPunct="1"/>
              <a:t>17</a:t>
            </a:fld>
            <a:endParaRPr lang="fr-FR" smtClean="0"/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</p:spTree>
    <p:extLst>
      <p:ext uri="{BB962C8B-B14F-4D97-AF65-F5344CB8AC3E}">
        <p14:creationId xmlns:p14="http://schemas.microsoft.com/office/powerpoint/2010/main" val="6727591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7A366EFD-A65F-4CA7-846A-1CCF53985E72}" type="slidenum">
              <a:rPr lang="fr-FR" smtClean="0"/>
              <a:pPr eaLnBrk="1" hangingPunct="1"/>
              <a:t>4</a:t>
            </a:fld>
            <a:endParaRPr lang="fr-FR" smtClean="0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</p:spTree>
    <p:extLst>
      <p:ext uri="{BB962C8B-B14F-4D97-AF65-F5344CB8AC3E}">
        <p14:creationId xmlns:p14="http://schemas.microsoft.com/office/powerpoint/2010/main" val="15812504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B72B2304-7D53-4DD7-AB3A-6E06EED12405}" type="slidenum">
              <a:rPr lang="en-GB" smtClean="0"/>
              <a:pPr eaLnBrk="1" hangingPunct="1"/>
              <a:t>5</a:t>
            </a:fld>
            <a:endParaRPr lang="en-GB" smtClean="0"/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l-GR" smtClean="0"/>
          </a:p>
        </p:txBody>
      </p:sp>
    </p:spTree>
    <p:extLst>
      <p:ext uri="{BB962C8B-B14F-4D97-AF65-F5344CB8AC3E}">
        <p14:creationId xmlns:p14="http://schemas.microsoft.com/office/powerpoint/2010/main" val="29171021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1 - Θέση εικόνας διαφάνειας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2 - Θέση σημειώσεων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l-GR" altLang="el-GR" smtClean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33035DF-5560-453F-8865-7066691EC87D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1 - Θέση εικόνας διαφάνειας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2 - Θέση σημειώσεων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l-GR" altLang="el-GR" smtClean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B044948-5E11-423D-B8AB-A65D1F83CE05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1 - Θέση εικόνας διαφάνειας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2 - Θέση σημειώσεων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l-GR" altLang="el-GR" smtClean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A5DEDF6-E061-4F19-AB1B-A9A326BB344F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1 - Θέση εικόνας διαφάνειας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2 - Θέση σημειώσεων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l-GR" altLang="el-GR" smtClean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EB7C865-1374-49FC-81F2-6DCD9BACB251}" type="slidenum">
              <a:rPr lang="en-GB" smtClean="0"/>
              <a:pPr>
                <a:defRPr/>
              </a:pPr>
              <a:t>10</a:t>
            </a:fld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0BE7986-D65F-484A-8246-3C28830C6531}" type="slidenum">
              <a:rPr lang="en-GB"/>
              <a:pPr>
                <a:defRPr/>
              </a:pPr>
              <a:t>11</a:t>
            </a:fld>
            <a:endParaRPr lang="en-GB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l-GR" altLang="el-GR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4D0D42E-79FA-49ED-BA66-BD64C7D3B5B6}" type="slidenum">
              <a:rPr lang="en-GB"/>
              <a:pPr>
                <a:defRPr/>
              </a:pPr>
              <a:t>12</a:t>
            </a:fld>
            <a:endParaRPr lang="en-GB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l-GR" altLang="el-G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27ACE-FA03-481B-A944-F1F9C7A6C06F}" type="datetime1">
              <a:rPr lang="el-GR" smtClean="0"/>
              <a:t>16/3/2016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24041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26B94-859F-45E2-B6D8-3F4AFDAAC21C}" type="datetime1">
              <a:rPr lang="el-GR" smtClean="0"/>
              <a:t>16/3/2016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557663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F0188-CD73-4327-92F5-0C2ACE29070A}" type="datetime1">
              <a:rPr lang="el-GR" smtClean="0"/>
              <a:t>16/3/2016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474110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Τίτλος, Κείμενο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sz="half" idx="1"/>
          </p:nvPr>
        </p:nvSpPr>
        <p:spPr>
          <a:xfrm>
            <a:off x="455613" y="1598613"/>
            <a:ext cx="4037012" cy="4533900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5025" y="1598613"/>
            <a:ext cx="4037013" cy="4533900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0"/>
          </p:nvPr>
        </p:nvSpPr>
        <p:spPr>
          <a:xfrm>
            <a:off x="2819400" y="6172200"/>
            <a:ext cx="38100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Copyright © 2011 Pearson Education</a:t>
            </a:r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1"/>
          </p:nvPr>
        </p:nvSpPr>
        <p:spPr>
          <a:xfrm>
            <a:off x="6781800" y="6172200"/>
            <a:ext cx="1828800" cy="476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Ch 1 -</a:t>
            </a:r>
            <a:fld id="{F4296F4A-9920-43B7-805C-E84824937FA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8953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/>
          </p:nvPr>
        </p:nvSpPr>
        <p:spPr>
          <a:xfrm>
            <a:off x="914400" y="277813"/>
            <a:ext cx="7772400" cy="5853112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INFS 724 Project and Change Management - Omar El-Gayar, Ph.D.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1AD1A5-6BB1-49BF-BDB7-500956350C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5636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C11A5-92E4-41C3-A138-80175CE53EEE}" type="datetime1">
              <a:rPr lang="el-GR" smtClean="0"/>
              <a:t>16/3/2016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74036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F53F2-A09B-4F33-86D2-2171A68C2F17}" type="datetime1">
              <a:rPr lang="el-GR" smtClean="0"/>
              <a:t>16/3/2016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52651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C4CEF-F073-49D3-932D-0B9F3A7A3387}" type="datetime1">
              <a:rPr lang="el-GR" smtClean="0"/>
              <a:t>16/3/2016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36594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0F522-D308-4C46-9631-85DCDE932B3B}" type="datetime1">
              <a:rPr lang="el-GR" smtClean="0"/>
              <a:t>16/3/2016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74660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4D696-4110-4762-B606-4FBA003638FA}" type="datetime1">
              <a:rPr lang="el-GR" smtClean="0"/>
              <a:t>16/3/2016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782472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8A22E-252A-4435-8A91-0FD7DD753584}" type="datetime1">
              <a:rPr lang="el-GR" smtClean="0"/>
              <a:t>16/3/2016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67687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B1BFB-F172-4C6C-AD0E-487A054C8E7F}" type="datetime1">
              <a:rPr lang="el-GR" smtClean="0"/>
              <a:t>16/3/2016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37089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213E7-D3A6-48AC-AE05-509EA4E0676C}" type="datetime1">
              <a:rPr lang="el-GR" smtClean="0"/>
              <a:t>16/3/2016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95363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08960F-44CE-484C-879C-8FD0FE5CB10F}" type="datetime1">
              <a:rPr lang="el-GR" smtClean="0"/>
              <a:t>16/3/2016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16209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hyperlink" Target="http://www.teilar.gr/" TargetMode="External"/><Relationship Id="rId7" Type="http://schemas.openxmlformats.org/officeDocument/2006/relationships/hyperlink" Target="http://www.edulll.gr/" TargetMode="Externa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image" Target="../media/image2.png"/><Relationship Id="rId5" Type="http://schemas.openxmlformats.org/officeDocument/2006/relationships/hyperlink" Target="http://creativecommons.org/licenses/by-nc-nd/3.0/deed.el" TargetMode="External"/><Relationship Id="rId4" Type="http://schemas.openxmlformats.org/officeDocument/2006/relationships/image" Target="../media/image1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-nd/3.0/deed.el" TargetMode="Externa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-nd/3.0/deed.el" TargetMode="Externa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6" Type="http://schemas.openxmlformats.org/officeDocument/2006/relationships/image" Target="../media/image3.png"/><Relationship Id="rId5" Type="http://schemas.openxmlformats.org/officeDocument/2006/relationships/hyperlink" Target="http://www.edulll.gr/" TargetMode="Externa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5" Type="http://schemas.openxmlformats.org/officeDocument/2006/relationships/image" Target="../media/image4.png"/><Relationship Id="rId4" Type="http://schemas.openxmlformats.org/officeDocument/2006/relationships/hyperlink" Target="http://www.edulll.gr/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Εικόνα 1" descr="Λογότυπο Τεχνολογικό Εκπαιδευτικό Ίδρυμα Θεσσαλίας.">
            <a:hlinkClick r:id="rId3" tooltip="Μετάβαση στην Ιστοσελίδα του Ιδρύματος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188" y="449376"/>
            <a:ext cx="3456432" cy="1146048"/>
          </a:xfrm>
          <a:prstGeom prst="rect">
            <a:avLst/>
          </a:prstGeom>
        </p:spPr>
      </p:pic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755576" y="1628801"/>
            <a:ext cx="7628012" cy="936103"/>
          </a:xfrm>
        </p:spPr>
        <p:txBody>
          <a:bodyPr>
            <a:noAutofit/>
          </a:bodyPr>
          <a:lstStyle/>
          <a:p>
            <a:r>
              <a:rPr lang="el-GR" sz="4100" b="1" dirty="0" smtClean="0">
                <a:solidFill>
                  <a:prstClr val="black"/>
                </a:solidFill>
              </a:rPr>
              <a:t>Αρχές Διοίκησης και Διαχείρισης Έργων</a:t>
            </a:r>
            <a:endParaRPr lang="el-GR" sz="4100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type="subTitle" idx="1"/>
          </p:nvPr>
        </p:nvSpPr>
        <p:spPr>
          <a:xfrm>
            <a:off x="395536" y="2780928"/>
            <a:ext cx="8352928" cy="2876922"/>
          </a:xfrm>
        </p:spPr>
        <p:txBody>
          <a:bodyPr>
            <a:normAutofit/>
          </a:bodyPr>
          <a:lstStyle/>
          <a:p>
            <a:pPr lvl="0">
              <a:lnSpc>
                <a:spcPct val="110000"/>
              </a:lnSpc>
              <a:spcBef>
                <a:spcPts val="0"/>
              </a:spcBef>
              <a:defRPr/>
            </a:pPr>
            <a:r>
              <a:rPr lang="el-GR" sz="3000" b="1" dirty="0">
                <a:solidFill>
                  <a:prstClr val="black"/>
                </a:solidFill>
                <a:cs typeface="Arial" charset="0"/>
              </a:rPr>
              <a:t>Ενότητα </a:t>
            </a:r>
            <a:r>
              <a:rPr lang="en-US" sz="3000" b="1" dirty="0">
                <a:solidFill>
                  <a:prstClr val="black"/>
                </a:solidFill>
                <a:cs typeface="Arial" charset="0"/>
              </a:rPr>
              <a:t>3</a:t>
            </a:r>
            <a:r>
              <a:rPr lang="en-US" sz="3000" b="1" dirty="0" smtClean="0">
                <a:solidFill>
                  <a:prstClr val="black"/>
                </a:solidFill>
                <a:cs typeface="Arial" charset="0"/>
              </a:rPr>
              <a:t>:</a:t>
            </a:r>
            <a:r>
              <a:rPr lang="el-GR" sz="3000" b="1" dirty="0" smtClean="0">
                <a:solidFill>
                  <a:prstClr val="black"/>
                </a:solidFill>
                <a:cs typeface="Arial" charset="0"/>
              </a:rPr>
              <a:t>  </a:t>
            </a:r>
            <a:r>
              <a:rPr lang="el-GR" sz="3000" dirty="0">
                <a:solidFill>
                  <a:prstClr val="black"/>
                </a:solidFill>
                <a:cs typeface="Arial" charset="0"/>
              </a:rPr>
              <a:t>Οι Συμμετέχοντες (</a:t>
            </a:r>
            <a:r>
              <a:rPr lang="en-US" sz="3000" dirty="0">
                <a:solidFill>
                  <a:prstClr val="black"/>
                </a:solidFill>
                <a:cs typeface="Arial" charset="0"/>
              </a:rPr>
              <a:t>stakeholders</a:t>
            </a:r>
            <a:r>
              <a:rPr lang="en-US" sz="3000" dirty="0" smtClean="0">
                <a:solidFill>
                  <a:prstClr val="black"/>
                </a:solidFill>
                <a:cs typeface="Arial" charset="0"/>
              </a:rPr>
              <a:t>)</a:t>
            </a:r>
            <a:r>
              <a:rPr lang="en-US" sz="3000" dirty="0" smtClean="0">
                <a:solidFill>
                  <a:prstClr val="black"/>
                </a:solidFill>
                <a:cs typeface="Arial" charset="0"/>
              </a:rPr>
              <a:t>.</a:t>
            </a:r>
            <a:endParaRPr lang="el-GR" sz="3000" dirty="0" smtClean="0">
              <a:solidFill>
                <a:prstClr val="black"/>
              </a:solidFill>
              <a:cs typeface="Arial" charset="0"/>
            </a:endParaRPr>
          </a:p>
          <a:p>
            <a:pPr lvl="0">
              <a:lnSpc>
                <a:spcPct val="110000"/>
              </a:lnSpc>
              <a:spcBef>
                <a:spcPts val="0"/>
              </a:spcBef>
              <a:defRPr/>
            </a:pPr>
            <a:r>
              <a:rPr lang="el-GR" sz="3000" dirty="0" smtClean="0">
                <a:solidFill>
                  <a:prstClr val="black"/>
                </a:solidFill>
                <a:cs typeface="Arial" charset="0"/>
              </a:rPr>
              <a:t>Διδάσκων</a:t>
            </a:r>
            <a:r>
              <a:rPr lang="el-GR" sz="3000" dirty="0">
                <a:solidFill>
                  <a:prstClr val="black"/>
                </a:solidFill>
                <a:cs typeface="Arial" charset="0"/>
              </a:rPr>
              <a:t>: </a:t>
            </a:r>
            <a:r>
              <a:rPr lang="el-GR" sz="3000" dirty="0" err="1" smtClean="0">
                <a:solidFill>
                  <a:prstClr val="black"/>
                </a:solidFill>
                <a:cs typeface="Arial" charset="0"/>
              </a:rPr>
              <a:t>Φιτσιλής</a:t>
            </a:r>
            <a:r>
              <a:rPr lang="el-GR" sz="3000" dirty="0" smtClean="0">
                <a:solidFill>
                  <a:prstClr val="black"/>
                </a:solidFill>
                <a:cs typeface="Arial" charset="0"/>
              </a:rPr>
              <a:t> Παναγιώτης,</a:t>
            </a:r>
          </a:p>
          <a:p>
            <a:pPr lvl="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defRPr/>
            </a:pPr>
            <a:r>
              <a:rPr lang="el-GR" sz="3000" dirty="0" smtClean="0">
                <a:solidFill>
                  <a:prstClr val="black"/>
                </a:solidFill>
                <a:cs typeface="Arial" charset="0"/>
              </a:rPr>
              <a:t>Καθηγητής</a:t>
            </a:r>
            <a:r>
              <a:rPr lang="el-GR" sz="3000" dirty="0">
                <a:solidFill>
                  <a:prstClr val="black"/>
                </a:solidFill>
                <a:cs typeface="Arial" charset="0"/>
              </a:rPr>
              <a:t>.</a:t>
            </a:r>
          </a:p>
          <a:p>
            <a:pPr lvl="0">
              <a:lnSpc>
                <a:spcPct val="110000"/>
              </a:lnSpc>
              <a:spcBef>
                <a:spcPts val="0"/>
              </a:spcBef>
              <a:defRPr/>
            </a:pPr>
            <a:r>
              <a:rPr lang="el-GR" sz="3000" dirty="0">
                <a:solidFill>
                  <a:prstClr val="black"/>
                </a:solidFill>
                <a:cs typeface="Arial" charset="0"/>
              </a:rPr>
              <a:t>Τμήμα </a:t>
            </a:r>
            <a:r>
              <a:rPr lang="el-GR" sz="3000" dirty="0" smtClean="0">
                <a:solidFill>
                  <a:prstClr val="black"/>
                </a:solidFill>
                <a:cs typeface="Arial" charset="0"/>
              </a:rPr>
              <a:t>Διοίκησης Επιχειρήσεων</a:t>
            </a:r>
            <a:r>
              <a:rPr lang="el-GR" sz="2800" dirty="0" smtClean="0">
                <a:solidFill>
                  <a:prstClr val="black"/>
                </a:solidFill>
                <a:cs typeface="Arial" charset="0"/>
              </a:rPr>
              <a:t>. </a:t>
            </a:r>
            <a:endParaRPr lang="en-US" sz="2800" b="1" dirty="0">
              <a:solidFill>
                <a:prstClr val="black"/>
              </a:solidFill>
              <a:cs typeface="Arial" charset="0"/>
            </a:endParaRPr>
          </a:p>
          <a:p>
            <a:endParaRPr lang="el-GR" dirty="0"/>
          </a:p>
        </p:txBody>
      </p:sp>
      <p:pic>
        <p:nvPicPr>
          <p:cNvPr id="7" name="Εικόνα 2" descr="Λογότυπο για Άδειες χρήσης Creative Commons, B Y, NC, ND.">
            <a:hlinkClick r:id="rId5" tooltip="Μετάβαση στην Άδεια Χρήσης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908175" y="5949950"/>
            <a:ext cx="1584325" cy="554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Εικόνα 3" descr="Λογότυπο Επιχειρησιακού Προγράμματος Εκπαίδευση και Δια βίου Μάθηση του Υπουργείου Παιδείας, ΕΣΠΑ 2007 - 2013, με τη σημαία της Ευρωπαϊκής Ένωσης, το οποίο συγχρηματοδοτείται από την Ευρωπαϊκή Ένωση (Ευρωπαϊκό Κοινωνικό Ταμείο) και από εθνικούς πόρους. ">
            <a:hlinkClick r:id="rId7" tooltip="Μετάβαση σε www.edulll.gr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492500" y="5657850"/>
            <a:ext cx="4310063" cy="1030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506603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2 - Θέση αριθμού διαφάνειας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5D7DF89B-8E81-4195-AB17-0FD3D4AB7AEC}" type="slidenum">
              <a:rPr lang="el-GR"/>
              <a:pPr>
                <a:defRPr/>
              </a:pPr>
              <a:t>10</a:t>
            </a:fld>
            <a:endParaRPr lang="el-GR"/>
          </a:p>
        </p:txBody>
      </p:sp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Προσδιορισμός </a:t>
            </a:r>
            <a:r>
              <a:rPr lang="el-GR" dirty="0" smtClean="0"/>
              <a:t>συμμετεχόντων – μεγαλύτερη λίστα</a:t>
            </a:r>
            <a:endParaRPr lang="en-GB" dirty="0"/>
          </a:p>
        </p:txBody>
      </p:sp>
      <p:pic>
        <p:nvPicPr>
          <p:cNvPr id="1434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8700" y="2038350"/>
            <a:ext cx="7940675" cy="2500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252352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altLang="el-GR" sz="2800" b="1" dirty="0" smtClean="0">
                <a:solidFill>
                  <a:schemeClr val="accent2"/>
                </a:solidFill>
              </a:rPr>
              <a:t>Σπόνσορας (</a:t>
            </a:r>
            <a:r>
              <a:rPr lang="en-GB" altLang="el-GR" sz="2800" b="1" dirty="0" smtClean="0">
                <a:solidFill>
                  <a:schemeClr val="accent2"/>
                </a:solidFill>
              </a:rPr>
              <a:t>Sponsor)</a:t>
            </a:r>
            <a:r>
              <a:rPr lang="en-GB" altLang="el-GR" sz="2800" dirty="0" smtClean="0"/>
              <a:t>– </a:t>
            </a:r>
            <a:r>
              <a:rPr lang="el-GR" altLang="el-GR" sz="2800" dirty="0" smtClean="0"/>
              <a:t>το άτομο που παρέχει τους πόρους, που είναι υπεύθυνο να εξασφαλίζει ότι το έργο είναι επιτυχές στον οργανισμό πελάτη. </a:t>
            </a:r>
          </a:p>
          <a:p>
            <a:r>
              <a:rPr lang="el-GR" altLang="el-GR" sz="2800" b="1" dirty="0">
                <a:solidFill>
                  <a:schemeClr val="accent2"/>
                </a:solidFill>
              </a:rPr>
              <a:t>Πελάτης (</a:t>
            </a:r>
            <a:r>
              <a:rPr lang="en-GB" altLang="el-GR" sz="2800" b="1" dirty="0">
                <a:solidFill>
                  <a:schemeClr val="accent2"/>
                </a:solidFill>
              </a:rPr>
              <a:t>Client) </a:t>
            </a:r>
            <a:r>
              <a:rPr lang="en-US" altLang="el-GR" sz="2800" dirty="0" smtClean="0"/>
              <a:t>O </a:t>
            </a:r>
            <a:r>
              <a:rPr lang="el-GR" altLang="el-GR" sz="2800" dirty="0" smtClean="0"/>
              <a:t>οργανισμός που υπογράφει την σύμβαση</a:t>
            </a:r>
            <a:endParaRPr lang="en-GB" altLang="el-GR" sz="2800" dirty="0" smtClean="0"/>
          </a:p>
        </p:txBody>
      </p:sp>
      <p:sp>
        <p:nvSpPr>
          <p:cNvPr id="48131" name="5 - Θέση αριθμού διαφάνειας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90F0D950-1603-43E5-9B56-C02BC1C01B97}" type="slidenum">
              <a:rPr lang="el-GR"/>
              <a:pPr>
                <a:defRPr/>
              </a:pPr>
              <a:t>11</a:t>
            </a:fld>
            <a:endParaRPr lang="el-GR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l-GR" i="1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Βασικοί συμμετέχοντες </a:t>
            </a:r>
            <a:endParaRPr lang="en-GB" i="1" dirty="0">
              <a:solidFill>
                <a:srgbClr val="003366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8680266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altLang="el-GR" sz="2800" b="1" dirty="0" smtClean="0">
                <a:solidFill>
                  <a:schemeClr val="accent2"/>
                </a:solidFill>
              </a:rPr>
              <a:t>Χρήστης – </a:t>
            </a:r>
            <a:r>
              <a:rPr lang="el-GR" altLang="el-GR" sz="2800" dirty="0" smtClean="0"/>
              <a:t>Αυτός που χρησιμοποιεί το τελικό αποτέλεσμα του έργου</a:t>
            </a:r>
          </a:p>
          <a:p>
            <a:pPr>
              <a:lnSpc>
                <a:spcPct val="90000"/>
              </a:lnSpc>
            </a:pPr>
            <a:r>
              <a:rPr lang="en-GB" altLang="el-GR" sz="2800" b="1" u="sng" dirty="0">
                <a:solidFill>
                  <a:schemeClr val="accent2"/>
                </a:solidFill>
              </a:rPr>
              <a:t>PROJECT MANAGER</a:t>
            </a:r>
            <a:r>
              <a:rPr lang="en-GB" altLang="el-GR" sz="2800" dirty="0">
                <a:solidFill>
                  <a:schemeClr val="accent2"/>
                </a:solidFill>
              </a:rPr>
              <a:t> – </a:t>
            </a:r>
            <a:r>
              <a:rPr lang="el-GR" altLang="el-GR" sz="2800" dirty="0" smtClean="0"/>
              <a:t>το άτομο που «τρέχει τα έργο» και είναι υπεύθυνο για την επιτυχία αυτού. </a:t>
            </a:r>
            <a:endParaRPr lang="en-GB" altLang="el-GR" sz="2800" dirty="0"/>
          </a:p>
          <a:p>
            <a:endParaRPr lang="en-GB" altLang="el-GR" sz="2800" dirty="0" smtClean="0"/>
          </a:p>
        </p:txBody>
      </p:sp>
      <p:sp>
        <p:nvSpPr>
          <p:cNvPr id="49155" name="5 - Θέση αριθμού διαφάνειας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FEDF5907-204B-46B2-BF41-6E6C5676B38E}" type="slidenum">
              <a:rPr lang="el-GR"/>
              <a:pPr>
                <a:defRPr/>
              </a:pPr>
              <a:t>12</a:t>
            </a:fld>
            <a:endParaRPr lang="el-GR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l-GR" i="1" dirty="0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Βασικοί συμμετέχοντες </a:t>
            </a:r>
            <a:endParaRPr lang="en-GB" i="1" dirty="0">
              <a:solidFill>
                <a:srgbClr val="003366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8318832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8498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827088" y="1412875"/>
            <a:ext cx="7777162" cy="503238"/>
          </a:xfrm>
        </p:spPr>
        <p:txBody>
          <a:bodyPr/>
          <a:lstStyle/>
          <a:p>
            <a:pPr algn="ctr" eaLnBrk="1" hangingPunct="1">
              <a:lnSpc>
                <a:spcPct val="120000"/>
              </a:lnSpc>
              <a:buFontTx/>
              <a:buNone/>
            </a:pPr>
            <a:r>
              <a:rPr lang="en-GB" sz="2000" i="1" smtClean="0">
                <a:solidFill>
                  <a:srgbClr val="000099"/>
                </a:solidFill>
              </a:rPr>
              <a:t>“</a:t>
            </a:r>
            <a:r>
              <a:rPr lang="el-GR" sz="2000" i="1" smtClean="0">
                <a:solidFill>
                  <a:srgbClr val="000099"/>
                </a:solidFill>
              </a:rPr>
              <a:t>σε κάθε φάση του έργου</a:t>
            </a:r>
            <a:r>
              <a:rPr lang="en-GB" sz="2000" i="1" smtClean="0">
                <a:solidFill>
                  <a:srgbClr val="000099"/>
                </a:solidFill>
              </a:rPr>
              <a:t>”</a:t>
            </a:r>
            <a:endParaRPr lang="en-GB" sz="2000" i="1" dirty="0" smtClean="0">
              <a:solidFill>
                <a:srgbClr val="000099"/>
              </a:solidFill>
            </a:endParaRPr>
          </a:p>
        </p:txBody>
      </p:sp>
      <p:sp>
        <p:nvSpPr>
          <p:cNvPr id="618522" name="Rectangle 26"/>
          <p:cNvSpPr>
            <a:spLocks noGrp="1" noChangeArrowheads="1"/>
          </p:cNvSpPr>
          <p:nvPr>
            <p:ph type="title"/>
          </p:nvPr>
        </p:nvSpPr>
        <p:spPr>
          <a:xfrm>
            <a:off x="85725" y="304800"/>
            <a:ext cx="7962900" cy="8636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l-GR" smtClean="0"/>
              <a:t>Που να εμπλέξουμε τους συμμετέχοντες</a:t>
            </a:r>
            <a:endParaRPr lang="en-US" dirty="0"/>
          </a:p>
        </p:txBody>
      </p:sp>
      <p:grpSp>
        <p:nvGrpSpPr>
          <p:cNvPr id="618527" name="Group 31"/>
          <p:cNvGrpSpPr>
            <a:grpSpLocks/>
          </p:cNvGrpSpPr>
          <p:nvPr/>
        </p:nvGrpSpPr>
        <p:grpSpPr bwMode="auto">
          <a:xfrm>
            <a:off x="900113" y="1901972"/>
            <a:ext cx="3167062" cy="1492473"/>
            <a:chOff x="567" y="1472"/>
            <a:chExt cx="1995" cy="703"/>
          </a:xfrm>
        </p:grpSpPr>
        <p:grpSp>
          <p:nvGrpSpPr>
            <p:cNvPr id="19476" name="Group 3"/>
            <p:cNvGrpSpPr>
              <a:grpSpLocks/>
            </p:cNvGrpSpPr>
            <p:nvPr/>
          </p:nvGrpSpPr>
          <p:grpSpPr bwMode="auto">
            <a:xfrm>
              <a:off x="612" y="1472"/>
              <a:ext cx="1860" cy="368"/>
              <a:chOff x="249" y="1655"/>
              <a:chExt cx="1860" cy="431"/>
            </a:xfrm>
          </p:grpSpPr>
          <p:sp>
            <p:nvSpPr>
              <p:cNvPr id="19478" name="AutoShape 4"/>
              <p:cNvSpPr>
                <a:spLocks noChangeArrowheads="1"/>
              </p:cNvSpPr>
              <p:nvPr/>
            </p:nvSpPr>
            <p:spPr bwMode="auto">
              <a:xfrm>
                <a:off x="249" y="1661"/>
                <a:ext cx="1769" cy="318"/>
              </a:xfrm>
              <a:prstGeom prst="flowChartTerminator">
                <a:avLst/>
              </a:prstGeom>
              <a:solidFill>
                <a:srgbClr val="CCFF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l-GR"/>
              </a:p>
            </p:txBody>
          </p:sp>
          <p:sp>
            <p:nvSpPr>
              <p:cNvPr id="19479" name="Text Box 5"/>
              <p:cNvSpPr txBox="1">
                <a:spLocks noChangeArrowheads="1"/>
              </p:cNvSpPr>
              <p:nvPr/>
            </p:nvSpPr>
            <p:spPr bwMode="auto">
              <a:xfrm>
                <a:off x="340" y="1655"/>
                <a:ext cx="1769" cy="4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l-GR" sz="1600" dirty="0" smtClean="0">
                    <a:solidFill>
                      <a:srgbClr val="000099"/>
                    </a:solidFill>
                    <a:latin typeface="Verdana" pitchFamily="34" charset="0"/>
                  </a:rPr>
                  <a:t>Προσδιορισμός του έργου</a:t>
                </a:r>
                <a:r>
                  <a:rPr lang="en-GB" sz="1600" dirty="0" smtClean="0">
                    <a:solidFill>
                      <a:srgbClr val="000099"/>
                    </a:solidFill>
                    <a:latin typeface="Verdana" pitchFamily="34" charset="0"/>
                  </a:rPr>
                  <a:t>/ </a:t>
                </a:r>
                <a:r>
                  <a:rPr lang="el-GR" sz="1600" dirty="0" smtClean="0">
                    <a:solidFill>
                      <a:srgbClr val="000099"/>
                    </a:solidFill>
                    <a:latin typeface="Verdana" pitchFamily="34" charset="0"/>
                  </a:rPr>
                  <a:t>Αρχική Ιδέα</a:t>
                </a:r>
                <a:endParaRPr lang="en-GB" sz="1600" dirty="0">
                  <a:solidFill>
                    <a:srgbClr val="000099"/>
                  </a:solidFill>
                  <a:latin typeface="Verdana" pitchFamily="34" charset="0"/>
                </a:endParaRPr>
              </a:p>
            </p:txBody>
          </p:sp>
        </p:grpSp>
        <p:sp>
          <p:nvSpPr>
            <p:cNvPr id="19477" name="Text Box 27"/>
            <p:cNvSpPr txBox="1">
              <a:spLocks noChangeArrowheads="1"/>
            </p:cNvSpPr>
            <p:nvPr/>
          </p:nvSpPr>
          <p:spPr bwMode="auto">
            <a:xfrm>
              <a:off x="567" y="1842"/>
              <a:ext cx="1995" cy="3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5875" algn="ctr">
                  <a:solidFill>
                    <a:srgbClr val="000080"/>
                  </a:solidFill>
                  <a:miter lim="800000"/>
                  <a:headEnd/>
                  <a:tailEnd type="none" w="lg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000" i="1" dirty="0">
                  <a:solidFill>
                    <a:srgbClr val="000099"/>
                  </a:solidFill>
                </a:rPr>
                <a:t>… </a:t>
              </a:r>
              <a:r>
                <a:rPr lang="el-GR" sz="2000" i="1" dirty="0" smtClean="0">
                  <a:solidFill>
                    <a:srgbClr val="000099"/>
                  </a:solidFill>
                </a:rPr>
                <a:t>επιβεβαίωση των αναγκών</a:t>
              </a:r>
              <a:endParaRPr lang="en-GB" dirty="0"/>
            </a:p>
          </p:txBody>
        </p:sp>
      </p:grpSp>
      <p:grpSp>
        <p:nvGrpSpPr>
          <p:cNvPr id="618529" name="Group 33"/>
          <p:cNvGrpSpPr>
            <a:grpSpLocks/>
          </p:cNvGrpSpPr>
          <p:nvPr/>
        </p:nvGrpSpPr>
        <p:grpSpPr bwMode="auto">
          <a:xfrm>
            <a:off x="827088" y="4292600"/>
            <a:ext cx="3455987" cy="1357313"/>
            <a:chOff x="521" y="2704"/>
            <a:chExt cx="2177" cy="855"/>
          </a:xfrm>
        </p:grpSpPr>
        <p:grpSp>
          <p:nvGrpSpPr>
            <p:cNvPr id="19472" name="Group 6"/>
            <p:cNvGrpSpPr>
              <a:grpSpLocks/>
            </p:cNvGrpSpPr>
            <p:nvPr/>
          </p:nvGrpSpPr>
          <p:grpSpPr bwMode="auto">
            <a:xfrm>
              <a:off x="612" y="2704"/>
              <a:ext cx="1769" cy="272"/>
              <a:chOff x="249" y="1661"/>
              <a:chExt cx="1769" cy="318"/>
            </a:xfrm>
          </p:grpSpPr>
          <p:sp>
            <p:nvSpPr>
              <p:cNvPr id="19474" name="AutoShape 7"/>
              <p:cNvSpPr>
                <a:spLocks noChangeArrowheads="1"/>
              </p:cNvSpPr>
              <p:nvPr/>
            </p:nvSpPr>
            <p:spPr bwMode="auto">
              <a:xfrm>
                <a:off x="249" y="1661"/>
                <a:ext cx="1769" cy="318"/>
              </a:xfrm>
              <a:prstGeom prst="flowChartTerminator">
                <a:avLst/>
              </a:prstGeom>
              <a:solidFill>
                <a:srgbClr val="CCFF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l-GR"/>
              </a:p>
            </p:txBody>
          </p:sp>
          <p:sp>
            <p:nvSpPr>
              <p:cNvPr id="19475" name="Text Box 8"/>
              <p:cNvSpPr txBox="1">
                <a:spLocks noChangeArrowheads="1"/>
              </p:cNvSpPr>
              <p:nvPr/>
            </p:nvSpPr>
            <p:spPr bwMode="auto">
              <a:xfrm>
                <a:off x="249" y="1705"/>
                <a:ext cx="1769" cy="24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l-GR" sz="1600" dirty="0" smtClean="0">
                    <a:solidFill>
                      <a:srgbClr val="000099"/>
                    </a:solidFill>
                    <a:latin typeface="Verdana" pitchFamily="34" charset="0"/>
                  </a:rPr>
                  <a:t>Σχεδιασμός /Δημιουργία</a:t>
                </a:r>
                <a:endParaRPr lang="en-GB" sz="1600" dirty="0">
                  <a:solidFill>
                    <a:srgbClr val="000099"/>
                  </a:solidFill>
                  <a:latin typeface="Verdana" pitchFamily="34" charset="0"/>
                </a:endParaRPr>
              </a:p>
            </p:txBody>
          </p:sp>
        </p:grpSp>
        <p:sp>
          <p:nvSpPr>
            <p:cNvPr id="19473" name="Text Box 28"/>
            <p:cNvSpPr txBox="1">
              <a:spLocks noChangeArrowheads="1"/>
            </p:cNvSpPr>
            <p:nvPr/>
          </p:nvSpPr>
          <p:spPr bwMode="auto">
            <a:xfrm>
              <a:off x="521" y="3113"/>
              <a:ext cx="2177" cy="4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5875" algn="ctr">
                  <a:solidFill>
                    <a:srgbClr val="000080"/>
                  </a:solidFill>
                  <a:miter lim="800000"/>
                  <a:headEnd/>
                  <a:tailEnd type="none" w="lg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000" i="1" dirty="0">
                  <a:solidFill>
                    <a:srgbClr val="000099"/>
                  </a:solidFill>
                </a:rPr>
                <a:t>… </a:t>
              </a:r>
              <a:r>
                <a:rPr lang="el-GR" sz="2000" i="1" dirty="0" smtClean="0">
                  <a:solidFill>
                    <a:srgbClr val="000099"/>
                  </a:solidFill>
                </a:rPr>
                <a:t>αξιολόγηση των εναλλακτικών λύσεων</a:t>
              </a:r>
              <a:endParaRPr lang="en-GB" dirty="0"/>
            </a:p>
          </p:txBody>
        </p:sp>
      </p:grpSp>
      <p:grpSp>
        <p:nvGrpSpPr>
          <p:cNvPr id="618528" name="Group 32"/>
          <p:cNvGrpSpPr>
            <a:grpSpLocks/>
          </p:cNvGrpSpPr>
          <p:nvPr/>
        </p:nvGrpSpPr>
        <p:grpSpPr bwMode="auto">
          <a:xfrm>
            <a:off x="5003800" y="2349500"/>
            <a:ext cx="3455988" cy="1282700"/>
            <a:chOff x="3152" y="1480"/>
            <a:chExt cx="2177" cy="808"/>
          </a:xfrm>
        </p:grpSpPr>
        <p:grpSp>
          <p:nvGrpSpPr>
            <p:cNvPr id="19468" name="Group 12"/>
            <p:cNvGrpSpPr>
              <a:grpSpLocks/>
            </p:cNvGrpSpPr>
            <p:nvPr/>
          </p:nvGrpSpPr>
          <p:grpSpPr bwMode="auto">
            <a:xfrm>
              <a:off x="3379" y="1480"/>
              <a:ext cx="1769" cy="272"/>
              <a:chOff x="249" y="1661"/>
              <a:chExt cx="1769" cy="318"/>
            </a:xfrm>
          </p:grpSpPr>
          <p:sp>
            <p:nvSpPr>
              <p:cNvPr id="19470" name="AutoShape 13"/>
              <p:cNvSpPr>
                <a:spLocks noChangeArrowheads="1"/>
              </p:cNvSpPr>
              <p:nvPr/>
            </p:nvSpPr>
            <p:spPr bwMode="auto">
              <a:xfrm>
                <a:off x="249" y="1661"/>
                <a:ext cx="1769" cy="318"/>
              </a:xfrm>
              <a:prstGeom prst="flowChartTerminator">
                <a:avLst/>
              </a:prstGeom>
              <a:solidFill>
                <a:srgbClr val="CCFF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l-GR"/>
              </a:p>
            </p:txBody>
          </p:sp>
          <p:sp>
            <p:nvSpPr>
              <p:cNvPr id="19471" name="Text Box 14"/>
              <p:cNvSpPr txBox="1">
                <a:spLocks noChangeArrowheads="1"/>
              </p:cNvSpPr>
              <p:nvPr/>
            </p:nvSpPr>
            <p:spPr bwMode="auto">
              <a:xfrm>
                <a:off x="249" y="1705"/>
                <a:ext cx="1769" cy="24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l-GR" sz="1600" dirty="0" smtClean="0">
                    <a:solidFill>
                      <a:srgbClr val="000099"/>
                    </a:solidFill>
                    <a:latin typeface="Verdana" pitchFamily="34" charset="0"/>
                  </a:rPr>
                  <a:t>Υλοποίηση</a:t>
                </a:r>
                <a:endParaRPr lang="en-GB" sz="1600" dirty="0">
                  <a:solidFill>
                    <a:srgbClr val="000099"/>
                  </a:solidFill>
                  <a:latin typeface="Verdana" pitchFamily="34" charset="0"/>
                </a:endParaRPr>
              </a:p>
            </p:txBody>
          </p:sp>
        </p:grpSp>
        <p:sp>
          <p:nvSpPr>
            <p:cNvPr id="19469" name="Text Box 29"/>
            <p:cNvSpPr txBox="1">
              <a:spLocks noChangeArrowheads="1"/>
            </p:cNvSpPr>
            <p:nvPr/>
          </p:nvSpPr>
          <p:spPr bwMode="auto">
            <a:xfrm>
              <a:off x="3152" y="1842"/>
              <a:ext cx="2177" cy="4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5875" algn="ctr">
                  <a:solidFill>
                    <a:srgbClr val="000080"/>
                  </a:solidFill>
                  <a:miter lim="800000"/>
                  <a:headEnd/>
                  <a:tailEnd type="none" w="lg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000" i="1" dirty="0">
                  <a:solidFill>
                    <a:srgbClr val="000099"/>
                  </a:solidFill>
                </a:rPr>
                <a:t>… </a:t>
              </a:r>
              <a:r>
                <a:rPr lang="el-GR" sz="2000" i="1" dirty="0" smtClean="0">
                  <a:solidFill>
                    <a:srgbClr val="000099"/>
                  </a:solidFill>
                </a:rPr>
                <a:t>για </a:t>
              </a:r>
              <a:r>
                <a:rPr lang="en-GB" sz="2000" i="1" dirty="0" smtClean="0">
                  <a:solidFill>
                    <a:srgbClr val="000099"/>
                  </a:solidFill>
                </a:rPr>
                <a:t>(</a:t>
              </a:r>
              <a:r>
                <a:rPr lang="el-GR" sz="2000" i="1" dirty="0" smtClean="0">
                  <a:solidFill>
                    <a:srgbClr val="000099"/>
                  </a:solidFill>
                </a:rPr>
                <a:t>έρευνα</a:t>
              </a:r>
              <a:r>
                <a:rPr lang="en-GB" sz="2000" i="1" dirty="0" smtClean="0">
                  <a:solidFill>
                    <a:srgbClr val="000099"/>
                  </a:solidFill>
                </a:rPr>
                <a:t>, </a:t>
              </a:r>
              <a:r>
                <a:rPr lang="el-GR" sz="2000" i="1" dirty="0" smtClean="0">
                  <a:solidFill>
                    <a:srgbClr val="000099"/>
                  </a:solidFill>
                </a:rPr>
                <a:t>έλεγχος</a:t>
              </a:r>
              <a:r>
                <a:rPr lang="en-GB" sz="2000" i="1" dirty="0" smtClean="0">
                  <a:solidFill>
                    <a:srgbClr val="000099"/>
                  </a:solidFill>
                </a:rPr>
                <a:t>, </a:t>
              </a:r>
              <a:r>
                <a:rPr lang="el-GR" sz="2000" i="1" dirty="0" err="1" smtClean="0">
                  <a:solidFill>
                    <a:srgbClr val="000099"/>
                  </a:solidFill>
                </a:rPr>
                <a:t>αξιολογηση</a:t>
              </a:r>
              <a:r>
                <a:rPr lang="en-GB" sz="2000" i="1" dirty="0" smtClean="0">
                  <a:solidFill>
                    <a:srgbClr val="000099"/>
                  </a:solidFill>
                </a:rPr>
                <a:t>)</a:t>
              </a:r>
              <a:endParaRPr lang="en-GB" dirty="0"/>
            </a:p>
          </p:txBody>
        </p:sp>
      </p:grpSp>
      <p:grpSp>
        <p:nvGrpSpPr>
          <p:cNvPr id="618532" name="Group 36"/>
          <p:cNvGrpSpPr>
            <a:grpSpLocks/>
          </p:cNvGrpSpPr>
          <p:nvPr/>
        </p:nvGrpSpPr>
        <p:grpSpPr bwMode="auto">
          <a:xfrm>
            <a:off x="4500563" y="4292601"/>
            <a:ext cx="4392612" cy="1357313"/>
            <a:chOff x="2835" y="2704"/>
            <a:chExt cx="2767" cy="855"/>
          </a:xfrm>
        </p:grpSpPr>
        <p:grpSp>
          <p:nvGrpSpPr>
            <p:cNvPr id="19464" name="Group 18"/>
            <p:cNvGrpSpPr>
              <a:grpSpLocks/>
            </p:cNvGrpSpPr>
            <p:nvPr/>
          </p:nvGrpSpPr>
          <p:grpSpPr bwMode="auto">
            <a:xfrm>
              <a:off x="3379" y="2704"/>
              <a:ext cx="1769" cy="272"/>
              <a:chOff x="249" y="1661"/>
              <a:chExt cx="1769" cy="318"/>
            </a:xfrm>
          </p:grpSpPr>
          <p:sp>
            <p:nvSpPr>
              <p:cNvPr id="19466" name="AutoShape 19"/>
              <p:cNvSpPr>
                <a:spLocks noChangeArrowheads="1"/>
              </p:cNvSpPr>
              <p:nvPr/>
            </p:nvSpPr>
            <p:spPr bwMode="auto">
              <a:xfrm>
                <a:off x="249" y="1661"/>
                <a:ext cx="1769" cy="318"/>
              </a:xfrm>
              <a:prstGeom prst="flowChartTerminator">
                <a:avLst/>
              </a:prstGeom>
              <a:solidFill>
                <a:srgbClr val="CCFF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l-GR"/>
              </a:p>
            </p:txBody>
          </p:sp>
          <p:sp>
            <p:nvSpPr>
              <p:cNvPr id="19467" name="Text Box 20"/>
              <p:cNvSpPr txBox="1">
                <a:spLocks noChangeArrowheads="1"/>
              </p:cNvSpPr>
              <p:nvPr/>
            </p:nvSpPr>
            <p:spPr bwMode="auto">
              <a:xfrm>
                <a:off x="249" y="1705"/>
                <a:ext cx="1769" cy="24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l-GR" sz="1600" dirty="0" smtClean="0">
                    <a:solidFill>
                      <a:srgbClr val="000099"/>
                    </a:solidFill>
                    <a:latin typeface="Verdana" pitchFamily="34" charset="0"/>
                  </a:rPr>
                  <a:t>Ολοκλήρωση</a:t>
                </a:r>
                <a:endParaRPr lang="en-GB" sz="1600" dirty="0">
                  <a:solidFill>
                    <a:srgbClr val="000099"/>
                  </a:solidFill>
                  <a:latin typeface="Verdana" pitchFamily="34" charset="0"/>
                </a:endParaRPr>
              </a:p>
            </p:txBody>
          </p:sp>
        </p:grpSp>
        <p:sp>
          <p:nvSpPr>
            <p:cNvPr id="19465" name="Text Box 30"/>
            <p:cNvSpPr txBox="1">
              <a:spLocks noChangeArrowheads="1"/>
            </p:cNvSpPr>
            <p:nvPr/>
          </p:nvSpPr>
          <p:spPr bwMode="auto">
            <a:xfrm>
              <a:off x="2835" y="3113"/>
              <a:ext cx="2767" cy="4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5875" algn="ctr">
                  <a:solidFill>
                    <a:srgbClr val="000080"/>
                  </a:solidFill>
                  <a:miter lim="800000"/>
                  <a:headEnd/>
                  <a:tailEnd type="none" w="lg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000" i="1" dirty="0">
                  <a:solidFill>
                    <a:srgbClr val="000099"/>
                  </a:solidFill>
                </a:rPr>
                <a:t>… </a:t>
              </a:r>
              <a:r>
                <a:rPr lang="el-GR" sz="2000" i="1" dirty="0" smtClean="0">
                  <a:solidFill>
                    <a:srgbClr val="000099"/>
                  </a:solidFill>
                </a:rPr>
                <a:t>αξιολόγηση της επιτυχίας του έργου</a:t>
              </a:r>
              <a:endParaRPr lang="en-GB" dirty="0"/>
            </a:p>
          </p:txBody>
        </p:sp>
      </p:grpSp>
    </p:spTree>
    <p:extLst>
      <p:ext uri="{BB962C8B-B14F-4D97-AF65-F5344CB8AC3E}">
        <p14:creationId xmlns:p14="http://schemas.microsoft.com/office/powerpoint/2010/main" val="3657512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85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85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6185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185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4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6184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185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85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185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85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185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185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185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185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8498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dirty="0" smtClean="0"/>
              <a:t>Ερώτηση</a:t>
            </a:r>
            <a:endParaRPr lang="el-GR" dirty="0"/>
          </a:p>
        </p:txBody>
      </p:sp>
      <p:sp>
        <p:nvSpPr>
          <p:cNvPr id="19459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1246188" y="1600200"/>
            <a:ext cx="6678612" cy="4873625"/>
          </a:xfrm>
        </p:spPr>
        <p:txBody>
          <a:bodyPr/>
          <a:lstStyle/>
          <a:p>
            <a:pPr eaLnBrk="1" hangingPunct="1"/>
            <a:r>
              <a:rPr lang="el-GR" altLang="el-GR" dirty="0" smtClean="0">
                <a:solidFill>
                  <a:srgbClr val="FF0000"/>
                </a:solidFill>
              </a:rPr>
              <a:t>Γιατί χρειάζεται να προσδιορίσουμε τους συμμετέχοντες </a:t>
            </a:r>
            <a:r>
              <a:rPr lang="en-US" altLang="el-GR" dirty="0" smtClean="0">
                <a:solidFill>
                  <a:srgbClr val="FF0000"/>
                </a:solidFill>
              </a:rPr>
              <a:t>?</a:t>
            </a:r>
            <a:endParaRPr lang="el-GR" altLang="el-GR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6283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Προτεραιότητες Συμμετεχόντων</a:t>
            </a:r>
            <a:endParaRPr lang="en-US" dirty="0" smtClean="0"/>
          </a:p>
        </p:txBody>
      </p:sp>
      <p:sp>
        <p:nvSpPr>
          <p:cNvPr id="2560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smtClean="0"/>
              <a:t>Έχουν όλοι την ίδια προτεραιότητα?</a:t>
            </a:r>
          </a:p>
          <a:p>
            <a:r>
              <a:rPr lang="el-GR" smtClean="0"/>
              <a:t>Έχουν όλοι την ίδια επιρροή?</a:t>
            </a:r>
          </a:p>
          <a:p>
            <a:r>
              <a:rPr lang="el-GR" smtClean="0"/>
              <a:t>Έχουν όλοι το ίδιο ενδιαφέρον για το έργο?</a:t>
            </a:r>
          </a:p>
          <a:p>
            <a:r>
              <a:rPr lang="el-GR" smtClean="0"/>
              <a:t>Δημιουργία Χάρτη Επιρροής/ Ενδιαφέροντος</a:t>
            </a:r>
            <a:endParaRPr lang="en-US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0037686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1156772"/>
            <a:ext cx="5281612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893524" y="3296206"/>
            <a:ext cx="979755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l-GR" dirty="0" smtClean="0"/>
              <a:t>Δύναμη</a:t>
            </a:r>
            <a:endParaRPr lang="el-GR" dirty="0"/>
          </a:p>
        </p:txBody>
      </p:sp>
      <p:graphicFrame>
        <p:nvGraphicFramePr>
          <p:cNvPr id="3" name="Διάγραμμα 2"/>
          <p:cNvGraphicFramePr/>
          <p:nvPr>
            <p:extLst>
              <p:ext uri="{D42A27DB-BD31-4B8C-83A1-F6EECF244321}">
                <p14:modId xmlns:p14="http://schemas.microsoft.com/office/powerpoint/2010/main" val="847711738"/>
              </p:ext>
            </p:extLst>
          </p:nvPr>
        </p:nvGraphicFramePr>
        <p:xfrm>
          <a:off x="1788368" y="1453232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427984" y="5507940"/>
            <a:ext cx="121860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l-GR" dirty="0" smtClean="0"/>
              <a:t>Συμφέρον</a:t>
            </a:r>
            <a:endParaRPr lang="el-GR" dirty="0"/>
          </a:p>
        </p:txBody>
      </p:sp>
      <p:sp>
        <p:nvSpPr>
          <p:cNvPr id="6" name="3 - Τίτλος"/>
          <p:cNvSpPr txBox="1">
            <a:spLocks/>
          </p:cNvSpPr>
          <p:nvPr/>
        </p:nvSpPr>
        <p:spPr>
          <a:xfrm>
            <a:off x="457200" y="620688"/>
            <a:ext cx="8229600" cy="9144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kumimoji="0" lang="el-GR"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l-GR" smtClean="0"/>
              <a:t>Προτεραιοποίηση συμμετεχόντων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588355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956" name="AutoShape 4"/>
          <p:cNvSpPr>
            <a:spLocks/>
          </p:cNvSpPr>
          <p:nvPr/>
        </p:nvSpPr>
        <p:spPr bwMode="auto">
          <a:xfrm>
            <a:off x="688975" y="4060825"/>
            <a:ext cx="1955800" cy="773113"/>
          </a:xfrm>
          <a:prstGeom prst="accentBorderCallout1">
            <a:avLst>
              <a:gd name="adj1" fmla="val 14782"/>
              <a:gd name="adj2" fmla="val 103898"/>
              <a:gd name="adj3" fmla="val 43532"/>
              <a:gd name="adj4" fmla="val 177190"/>
            </a:avLst>
          </a:prstGeom>
          <a:solidFill>
            <a:srgbClr val="CCFFFF"/>
          </a:solidFill>
          <a:ln w="15875" algn="ctr">
            <a:solidFill>
              <a:srgbClr val="0033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el-GR" sz="1200" b="1" u="sng" dirty="0" smtClean="0">
                <a:solidFill>
                  <a:srgbClr val="000099"/>
                </a:solidFill>
              </a:rPr>
              <a:t>Διοίκηση</a:t>
            </a:r>
            <a:endParaRPr lang="en-GB" sz="1200" b="1" u="sng" dirty="0">
              <a:solidFill>
                <a:srgbClr val="000099"/>
              </a:solidFill>
            </a:endParaRPr>
          </a:p>
          <a:p>
            <a:r>
              <a:rPr lang="el-GR" sz="1200" b="1" dirty="0" smtClean="0">
                <a:solidFill>
                  <a:srgbClr val="000099"/>
                </a:solidFill>
              </a:rPr>
              <a:t>Ανώτατη  Διοίκηση </a:t>
            </a:r>
          </a:p>
          <a:p>
            <a:r>
              <a:rPr lang="el-GR" sz="1200" b="1" dirty="0" smtClean="0">
                <a:solidFill>
                  <a:srgbClr val="000099"/>
                </a:solidFill>
              </a:rPr>
              <a:t>Μέτοχοι </a:t>
            </a:r>
            <a:endParaRPr lang="en-GB" sz="1200" b="1" dirty="0">
              <a:solidFill>
                <a:srgbClr val="000099"/>
              </a:solidFill>
            </a:endParaRPr>
          </a:p>
        </p:txBody>
      </p:sp>
      <p:sp>
        <p:nvSpPr>
          <p:cNvPr id="509957" name="AutoShape 5"/>
          <p:cNvSpPr>
            <a:spLocks/>
          </p:cNvSpPr>
          <p:nvPr/>
        </p:nvSpPr>
        <p:spPr bwMode="auto">
          <a:xfrm>
            <a:off x="688975" y="2911475"/>
            <a:ext cx="1943100" cy="773113"/>
          </a:xfrm>
          <a:prstGeom prst="accentBorderCallout1">
            <a:avLst>
              <a:gd name="adj1" fmla="val 14782"/>
              <a:gd name="adj2" fmla="val 103921"/>
              <a:gd name="adj3" fmla="val 113759"/>
              <a:gd name="adj4" fmla="val 176551"/>
            </a:avLst>
          </a:prstGeom>
          <a:solidFill>
            <a:srgbClr val="CCFFFF"/>
          </a:solidFill>
          <a:ln w="15875" algn="ctr">
            <a:solidFill>
              <a:srgbClr val="0033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el-GR" sz="1200" b="1" u="sng" dirty="0" smtClean="0">
                <a:solidFill>
                  <a:srgbClr val="000099"/>
                </a:solidFill>
              </a:rPr>
              <a:t>Οργάνωση</a:t>
            </a:r>
          </a:p>
          <a:p>
            <a:r>
              <a:rPr lang="el-GR" sz="1200" b="1" dirty="0" smtClean="0">
                <a:solidFill>
                  <a:srgbClr val="000099"/>
                </a:solidFill>
              </a:rPr>
              <a:t>Εργαζόμενοι</a:t>
            </a:r>
            <a:r>
              <a:rPr lang="en-GB" sz="1200" b="1" dirty="0" smtClean="0">
                <a:solidFill>
                  <a:srgbClr val="000099"/>
                </a:solidFill>
              </a:rPr>
              <a:t>; </a:t>
            </a:r>
            <a:r>
              <a:rPr lang="el-GR" sz="1200" b="1" dirty="0" smtClean="0">
                <a:solidFill>
                  <a:srgbClr val="000099"/>
                </a:solidFill>
              </a:rPr>
              <a:t>Συνάδελφοι</a:t>
            </a:r>
            <a:endParaRPr lang="en-GB" sz="1200" b="1" dirty="0">
              <a:solidFill>
                <a:srgbClr val="000099"/>
              </a:solidFill>
            </a:endParaRPr>
          </a:p>
        </p:txBody>
      </p:sp>
      <p:sp>
        <p:nvSpPr>
          <p:cNvPr id="509958" name="AutoShape 6"/>
          <p:cNvSpPr>
            <a:spLocks/>
          </p:cNvSpPr>
          <p:nvPr/>
        </p:nvSpPr>
        <p:spPr bwMode="auto">
          <a:xfrm>
            <a:off x="6715125" y="4060825"/>
            <a:ext cx="1965325" cy="773113"/>
          </a:xfrm>
          <a:prstGeom prst="accentBorderCallout1">
            <a:avLst>
              <a:gd name="adj1" fmla="val 14782"/>
              <a:gd name="adj2" fmla="val -3875"/>
              <a:gd name="adj3" fmla="val 32236"/>
              <a:gd name="adj4" fmla="val -74069"/>
            </a:avLst>
          </a:prstGeom>
          <a:solidFill>
            <a:srgbClr val="CCFFFF"/>
          </a:solidFill>
          <a:ln w="15875" algn="ctr">
            <a:solidFill>
              <a:srgbClr val="0033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el-GR" sz="1200" b="1" u="sng" dirty="0" smtClean="0">
                <a:solidFill>
                  <a:srgbClr val="000099"/>
                </a:solidFill>
              </a:rPr>
              <a:t>Εκπαιδευτικοί </a:t>
            </a:r>
            <a:endParaRPr lang="en-GB" sz="1200" b="1" u="sng" dirty="0">
              <a:solidFill>
                <a:srgbClr val="000099"/>
              </a:solidFill>
            </a:endParaRPr>
          </a:p>
          <a:p>
            <a:r>
              <a:rPr lang="el-GR" sz="1200" b="1" dirty="0" smtClean="0">
                <a:solidFill>
                  <a:srgbClr val="000099"/>
                </a:solidFill>
              </a:rPr>
              <a:t>Εκπαιδευτές</a:t>
            </a:r>
          </a:p>
          <a:p>
            <a:r>
              <a:rPr lang="el-GR" sz="1200" b="1" dirty="0" smtClean="0">
                <a:solidFill>
                  <a:srgbClr val="000099"/>
                </a:solidFill>
              </a:rPr>
              <a:t>Εκπαιδευόμενοι</a:t>
            </a:r>
            <a:endParaRPr lang="en-GB" sz="1200" b="1" dirty="0">
              <a:solidFill>
                <a:srgbClr val="000099"/>
              </a:solidFill>
            </a:endParaRPr>
          </a:p>
        </p:txBody>
      </p:sp>
      <p:sp>
        <p:nvSpPr>
          <p:cNvPr id="509959" name="AutoShape 7"/>
          <p:cNvSpPr>
            <a:spLocks/>
          </p:cNvSpPr>
          <p:nvPr/>
        </p:nvSpPr>
        <p:spPr bwMode="auto">
          <a:xfrm>
            <a:off x="6715125" y="2925763"/>
            <a:ext cx="1965325" cy="773112"/>
          </a:xfrm>
          <a:prstGeom prst="accentBorderCallout1">
            <a:avLst>
              <a:gd name="adj1" fmla="val 14782"/>
              <a:gd name="adj2" fmla="val -3875"/>
              <a:gd name="adj3" fmla="val 127926"/>
              <a:gd name="adj4" fmla="val -73991"/>
            </a:avLst>
          </a:prstGeom>
          <a:solidFill>
            <a:srgbClr val="CCFFFF"/>
          </a:solidFill>
          <a:ln w="15875" algn="ctr">
            <a:solidFill>
              <a:srgbClr val="0033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el-GR" sz="1200" b="1" u="sng" dirty="0" smtClean="0">
                <a:solidFill>
                  <a:srgbClr val="000099"/>
                </a:solidFill>
              </a:rPr>
              <a:t>Τοπική Κοινότητα</a:t>
            </a:r>
            <a:r>
              <a:rPr lang="en-GB" sz="1200" b="1" dirty="0">
                <a:solidFill>
                  <a:srgbClr val="000099"/>
                </a:solidFill>
              </a:rPr>
              <a:t/>
            </a:r>
            <a:br>
              <a:rPr lang="en-GB" sz="1200" b="1" dirty="0">
                <a:solidFill>
                  <a:srgbClr val="000099"/>
                </a:solidFill>
              </a:rPr>
            </a:br>
            <a:r>
              <a:rPr lang="el-GR" sz="1200" b="1" dirty="0" smtClean="0">
                <a:solidFill>
                  <a:srgbClr val="000099"/>
                </a:solidFill>
              </a:rPr>
              <a:t>Δήμοι</a:t>
            </a:r>
          </a:p>
          <a:p>
            <a:r>
              <a:rPr lang="el-GR" sz="1200" b="1" dirty="0" smtClean="0">
                <a:solidFill>
                  <a:srgbClr val="000099"/>
                </a:solidFill>
              </a:rPr>
              <a:t>Τοπικές οργανώσεις</a:t>
            </a:r>
            <a:endParaRPr lang="en-GB" sz="1200" b="1" dirty="0">
              <a:solidFill>
                <a:srgbClr val="000099"/>
              </a:solidFill>
            </a:endParaRPr>
          </a:p>
        </p:txBody>
      </p:sp>
      <p:sp>
        <p:nvSpPr>
          <p:cNvPr id="509960" name="AutoShape 8"/>
          <p:cNvSpPr>
            <a:spLocks/>
          </p:cNvSpPr>
          <p:nvPr/>
        </p:nvSpPr>
        <p:spPr bwMode="auto">
          <a:xfrm>
            <a:off x="5360988" y="1827213"/>
            <a:ext cx="1952625" cy="773112"/>
          </a:xfrm>
          <a:prstGeom prst="accentBorderCallout2">
            <a:avLst>
              <a:gd name="adj1" fmla="val 14782"/>
              <a:gd name="adj2" fmla="val -3903"/>
              <a:gd name="adj3" fmla="val 14782"/>
              <a:gd name="adj4" fmla="val -13009"/>
              <a:gd name="adj5" fmla="val 219713"/>
              <a:gd name="adj6" fmla="val -23009"/>
            </a:avLst>
          </a:prstGeom>
          <a:solidFill>
            <a:srgbClr val="CCFFFF"/>
          </a:solidFill>
          <a:ln w="15875" algn="ctr">
            <a:solidFill>
              <a:srgbClr val="0033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el-GR" sz="1200" b="1" u="sng" dirty="0" smtClean="0">
                <a:solidFill>
                  <a:srgbClr val="000099"/>
                </a:solidFill>
              </a:rPr>
              <a:t>Κρατικοί</a:t>
            </a:r>
            <a:endParaRPr lang="en-GB" sz="1200" b="1" u="sng" dirty="0">
              <a:solidFill>
                <a:srgbClr val="000099"/>
              </a:solidFill>
            </a:endParaRPr>
          </a:p>
          <a:p>
            <a:r>
              <a:rPr lang="el-GR" sz="1200" b="1" dirty="0" smtClean="0">
                <a:solidFill>
                  <a:srgbClr val="000099"/>
                </a:solidFill>
              </a:rPr>
              <a:t>Δημόσιες Υπηρεσίες</a:t>
            </a:r>
            <a:r>
              <a:rPr lang="en-GB" sz="1200" b="1" dirty="0" smtClean="0">
                <a:solidFill>
                  <a:srgbClr val="000099"/>
                </a:solidFill>
              </a:rPr>
              <a:t>; </a:t>
            </a:r>
            <a:r>
              <a:rPr lang="el-GR" sz="1200" b="1" dirty="0" smtClean="0">
                <a:solidFill>
                  <a:srgbClr val="000099"/>
                </a:solidFill>
              </a:rPr>
              <a:t>Πολιτικοί </a:t>
            </a:r>
            <a:endParaRPr lang="en-GB" sz="1200" b="1" dirty="0">
              <a:solidFill>
                <a:srgbClr val="000099"/>
              </a:solidFill>
            </a:endParaRPr>
          </a:p>
        </p:txBody>
      </p:sp>
      <p:sp>
        <p:nvSpPr>
          <p:cNvPr id="509961" name="AutoShape 9"/>
          <p:cNvSpPr>
            <a:spLocks/>
          </p:cNvSpPr>
          <p:nvPr/>
        </p:nvSpPr>
        <p:spPr bwMode="auto">
          <a:xfrm>
            <a:off x="2055813" y="1827213"/>
            <a:ext cx="1952625" cy="773112"/>
          </a:xfrm>
          <a:prstGeom prst="accentBorderCallout2">
            <a:avLst>
              <a:gd name="adj1" fmla="val 14782"/>
              <a:gd name="adj2" fmla="val 103903"/>
              <a:gd name="adj3" fmla="val 14782"/>
              <a:gd name="adj4" fmla="val 112032"/>
              <a:gd name="adj5" fmla="val 219301"/>
              <a:gd name="adj6" fmla="val 120731"/>
            </a:avLst>
          </a:prstGeom>
          <a:solidFill>
            <a:srgbClr val="CCFFFF"/>
          </a:solidFill>
          <a:ln w="15875" algn="ctr">
            <a:solidFill>
              <a:srgbClr val="0033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el-GR" sz="1200" b="1" u="sng" dirty="0" smtClean="0">
                <a:solidFill>
                  <a:srgbClr val="000099"/>
                </a:solidFill>
              </a:rPr>
              <a:t>ΑΜΕΣΟΙ</a:t>
            </a:r>
            <a:endParaRPr lang="en-GB" sz="1200" b="1" u="sng" dirty="0">
              <a:solidFill>
                <a:srgbClr val="000099"/>
              </a:solidFill>
            </a:endParaRPr>
          </a:p>
          <a:p>
            <a:r>
              <a:rPr lang="el-GR" sz="1200" b="1" dirty="0" smtClean="0">
                <a:solidFill>
                  <a:srgbClr val="000099"/>
                </a:solidFill>
              </a:rPr>
              <a:t>Πελάτες</a:t>
            </a:r>
            <a:r>
              <a:rPr lang="en-GB" sz="1200" b="1" dirty="0" smtClean="0">
                <a:solidFill>
                  <a:srgbClr val="000099"/>
                </a:solidFill>
              </a:rPr>
              <a:t>; </a:t>
            </a:r>
            <a:r>
              <a:rPr lang="el-GR" sz="1200" b="1" dirty="0" smtClean="0">
                <a:solidFill>
                  <a:srgbClr val="000099"/>
                </a:solidFill>
              </a:rPr>
              <a:t>Συμβαλλόμενοι </a:t>
            </a:r>
            <a:endParaRPr lang="en-GB" sz="1200" b="1" dirty="0">
              <a:solidFill>
                <a:srgbClr val="000099"/>
              </a:solidFill>
            </a:endParaRPr>
          </a:p>
        </p:txBody>
      </p:sp>
      <p:sp>
        <p:nvSpPr>
          <p:cNvPr id="509963" name="Rectangle 11"/>
          <p:cNvSpPr>
            <a:spLocks noChangeArrowheads="1"/>
          </p:cNvSpPr>
          <p:nvPr/>
        </p:nvSpPr>
        <p:spPr bwMode="auto">
          <a:xfrm>
            <a:off x="228600" y="533400"/>
            <a:ext cx="5905500" cy="649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>
              <a:defRPr/>
            </a:pPr>
            <a:r>
              <a:rPr lang="el-GR" sz="3200" b="1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Χάρτης Συμμετεχόντων</a:t>
            </a:r>
            <a:endParaRPr lang="en-US" sz="3200" b="1" dirty="0"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509964" name="AutoShape 12"/>
          <p:cNvSpPr>
            <a:spLocks/>
          </p:cNvSpPr>
          <p:nvPr/>
        </p:nvSpPr>
        <p:spPr bwMode="auto">
          <a:xfrm>
            <a:off x="5364163" y="5084763"/>
            <a:ext cx="2016125" cy="773112"/>
          </a:xfrm>
          <a:prstGeom prst="accentBorderCallout1">
            <a:avLst>
              <a:gd name="adj1" fmla="val 14782"/>
              <a:gd name="adj2" fmla="val -3778"/>
              <a:gd name="adj3" fmla="val -111500"/>
              <a:gd name="adj4" fmla="val -19056"/>
            </a:avLst>
          </a:prstGeom>
          <a:solidFill>
            <a:srgbClr val="CCFFFF"/>
          </a:solidFill>
          <a:ln w="15875" algn="ctr">
            <a:solidFill>
              <a:srgbClr val="0033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el-GR" sz="1200" b="1" u="sng" dirty="0" smtClean="0">
                <a:solidFill>
                  <a:srgbClr val="000099"/>
                </a:solidFill>
              </a:rPr>
              <a:t>Τομεακοί</a:t>
            </a:r>
            <a:endParaRPr lang="en-GB" sz="1200" b="1" u="sng" dirty="0">
              <a:solidFill>
                <a:srgbClr val="000099"/>
              </a:solidFill>
            </a:endParaRPr>
          </a:p>
          <a:p>
            <a:r>
              <a:rPr lang="el-GR" sz="1200" b="1" dirty="0" smtClean="0">
                <a:solidFill>
                  <a:srgbClr val="000099"/>
                </a:solidFill>
              </a:rPr>
              <a:t>Επιμελητήρια </a:t>
            </a:r>
            <a:r>
              <a:rPr lang="en-GB" sz="1200" b="1" dirty="0" smtClean="0">
                <a:solidFill>
                  <a:srgbClr val="000099"/>
                </a:solidFill>
              </a:rPr>
              <a:t>;</a:t>
            </a:r>
            <a:endParaRPr lang="en-GB" sz="1200" b="1" dirty="0">
              <a:solidFill>
                <a:srgbClr val="000099"/>
              </a:solidFill>
            </a:endParaRPr>
          </a:p>
          <a:p>
            <a:r>
              <a:rPr lang="el-GR" sz="1200" b="1" dirty="0" smtClean="0">
                <a:solidFill>
                  <a:srgbClr val="000099"/>
                </a:solidFill>
              </a:rPr>
              <a:t>Σύλλογοι</a:t>
            </a:r>
            <a:endParaRPr lang="en-GB" sz="1200" b="1" dirty="0">
              <a:solidFill>
                <a:srgbClr val="000099"/>
              </a:solidFill>
            </a:endParaRPr>
          </a:p>
        </p:txBody>
      </p:sp>
      <p:sp>
        <p:nvSpPr>
          <p:cNvPr id="509965" name="AutoShape 13"/>
          <p:cNvSpPr>
            <a:spLocks/>
          </p:cNvSpPr>
          <p:nvPr/>
        </p:nvSpPr>
        <p:spPr bwMode="auto">
          <a:xfrm>
            <a:off x="2039938" y="5084763"/>
            <a:ext cx="1955800" cy="773112"/>
          </a:xfrm>
          <a:prstGeom prst="accentBorderCallout1">
            <a:avLst>
              <a:gd name="adj1" fmla="val 14782"/>
              <a:gd name="adj2" fmla="val 103898"/>
              <a:gd name="adj3" fmla="val -96921"/>
              <a:gd name="adj4" fmla="val 117616"/>
            </a:avLst>
          </a:prstGeom>
          <a:solidFill>
            <a:srgbClr val="CCFFFF"/>
          </a:solidFill>
          <a:ln w="15875" algn="ctr">
            <a:solidFill>
              <a:srgbClr val="0033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el-GR" sz="1200" b="1" u="sng" dirty="0" smtClean="0">
                <a:solidFill>
                  <a:srgbClr val="000099"/>
                </a:solidFill>
              </a:rPr>
              <a:t>Οικονομικοί</a:t>
            </a:r>
            <a:endParaRPr lang="en-GB" sz="1200" b="1" u="sng" dirty="0">
              <a:solidFill>
                <a:srgbClr val="000099"/>
              </a:solidFill>
            </a:endParaRPr>
          </a:p>
          <a:p>
            <a:r>
              <a:rPr lang="el-GR" sz="1200" b="1" dirty="0" smtClean="0">
                <a:solidFill>
                  <a:srgbClr val="000099"/>
                </a:solidFill>
              </a:rPr>
              <a:t>Επενδυτές </a:t>
            </a:r>
            <a:r>
              <a:rPr lang="en-GB" sz="1200" b="1" dirty="0" smtClean="0">
                <a:solidFill>
                  <a:srgbClr val="000099"/>
                </a:solidFill>
              </a:rPr>
              <a:t>;</a:t>
            </a:r>
            <a:r>
              <a:rPr lang="en-GB" sz="1200" b="1" dirty="0">
                <a:solidFill>
                  <a:srgbClr val="000099"/>
                </a:solidFill>
              </a:rPr>
              <a:t/>
            </a:r>
            <a:br>
              <a:rPr lang="en-GB" sz="1200" b="1" dirty="0">
                <a:solidFill>
                  <a:srgbClr val="000099"/>
                </a:solidFill>
              </a:rPr>
            </a:br>
            <a:r>
              <a:rPr lang="el-GR" sz="1200" b="1" smtClean="0">
                <a:solidFill>
                  <a:srgbClr val="000099"/>
                </a:solidFill>
              </a:rPr>
              <a:t>Δανειστές </a:t>
            </a:r>
            <a:endParaRPr lang="en-GB" sz="1200" b="1" dirty="0">
              <a:solidFill>
                <a:srgbClr val="000099"/>
              </a:solidFill>
            </a:endParaRPr>
          </a:p>
        </p:txBody>
      </p:sp>
      <p:sp>
        <p:nvSpPr>
          <p:cNvPr id="509962" name="Rectangle 10"/>
          <p:cNvSpPr>
            <a:spLocks noChangeArrowheads="1"/>
          </p:cNvSpPr>
          <p:nvPr/>
        </p:nvSpPr>
        <p:spPr bwMode="auto">
          <a:xfrm>
            <a:off x="3779838" y="3141663"/>
            <a:ext cx="1619250" cy="1258887"/>
          </a:xfrm>
          <a:prstGeom prst="rect">
            <a:avLst/>
          </a:prstGeom>
          <a:solidFill>
            <a:srgbClr val="CCFFFF"/>
          </a:solidFill>
          <a:ln w="15875" algn="ctr">
            <a:solidFill>
              <a:srgbClr val="0033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l-GR" b="1" dirty="0" smtClean="0">
                <a:solidFill>
                  <a:srgbClr val="000099"/>
                </a:solidFill>
              </a:rPr>
              <a:t>ΈΡΓΟ</a:t>
            </a:r>
            <a:endParaRPr lang="en-GB" b="1" dirty="0">
              <a:solidFill>
                <a:srgbClr val="000099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467600" y="2005013"/>
            <a:ext cx="1385316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bg2">
                    <a:lumMod val="25000"/>
                  </a:schemeClr>
                </a:solidFill>
                <a:latin typeface="Arial" charset="0"/>
                <a:cs typeface="Arial" charset="0"/>
              </a:rPr>
              <a:t>+++ </a:t>
            </a:r>
            <a:r>
              <a:rPr lang="el-GR" dirty="0" smtClean="0">
                <a:solidFill>
                  <a:schemeClr val="bg2">
                    <a:lumMod val="25000"/>
                  </a:schemeClr>
                </a:solidFill>
                <a:latin typeface="Arial" charset="0"/>
                <a:cs typeface="Arial" charset="0"/>
              </a:rPr>
              <a:t>Θετική </a:t>
            </a:r>
          </a:p>
          <a:p>
            <a:pPr>
              <a:defRPr/>
            </a:pPr>
            <a:r>
              <a:rPr lang="el-GR" dirty="0" smtClean="0">
                <a:solidFill>
                  <a:schemeClr val="bg2">
                    <a:lumMod val="25000"/>
                  </a:schemeClr>
                </a:solidFill>
                <a:latin typeface="Arial" charset="0"/>
                <a:cs typeface="Arial" charset="0"/>
              </a:rPr>
              <a:t>επιρροή</a:t>
            </a:r>
            <a:endParaRPr lang="el-GR" dirty="0">
              <a:solidFill>
                <a:schemeClr val="bg2">
                  <a:lumMod val="25000"/>
                </a:schemeClr>
              </a:solidFill>
              <a:latin typeface="Arial" charset="0"/>
              <a:cs typeface="Arial" charset="0"/>
            </a:endParaRPr>
          </a:p>
        </p:txBody>
      </p:sp>
      <p:sp>
        <p:nvSpPr>
          <p:cNvPr id="23566" name="TextBox 17"/>
          <p:cNvSpPr txBox="1">
            <a:spLocks noChangeArrowheads="1"/>
          </p:cNvSpPr>
          <p:nvPr/>
        </p:nvSpPr>
        <p:spPr bwMode="auto">
          <a:xfrm>
            <a:off x="381000" y="5211763"/>
            <a:ext cx="143821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FF0000"/>
                </a:solidFill>
              </a:rPr>
              <a:t>--- </a:t>
            </a:r>
            <a:r>
              <a:rPr lang="el-GR" dirty="0" smtClean="0">
                <a:solidFill>
                  <a:srgbClr val="FF0000"/>
                </a:solidFill>
              </a:rPr>
              <a:t>αρνητική </a:t>
            </a:r>
          </a:p>
          <a:p>
            <a:pPr eaLnBrk="1" hangingPunct="1"/>
            <a:r>
              <a:rPr lang="el-GR" dirty="0" smtClean="0">
                <a:solidFill>
                  <a:srgbClr val="FF0000"/>
                </a:solidFill>
              </a:rPr>
              <a:t>επιρροή</a:t>
            </a:r>
            <a:endParaRPr lang="el-G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962815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09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099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099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099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099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099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099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099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099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099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099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099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099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099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099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099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099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099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5099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5099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5099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5099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5099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5099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5099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9956" grpId="0" animBg="1"/>
      <p:bldP spid="509957" grpId="0" animBg="1"/>
      <p:bldP spid="509958" grpId="0" animBg="1"/>
      <p:bldP spid="509959" grpId="0" animBg="1"/>
      <p:bldP spid="509960" grpId="0" animBg="1"/>
      <p:bldP spid="509961" grpId="0" animBg="1"/>
      <p:bldP spid="509964" grpId="0" animBg="1"/>
      <p:bldP spid="509965" grpId="0" animBg="1"/>
      <p:bldP spid="50996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Ανάλυση συμμετεχόντων</a:t>
            </a:r>
            <a:endParaRPr lang="en-US" dirty="0" smtClean="0"/>
          </a:p>
        </p:txBody>
      </p:sp>
      <p:sp>
        <p:nvSpPr>
          <p:cNvPr id="2969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smtClean="0"/>
              <a:t>Τι πληροφορία χρειάζονται για το έργο? Πως θέλουν να λαμβάνουν την πληροφορία?</a:t>
            </a:r>
          </a:p>
          <a:p>
            <a:r>
              <a:rPr lang="el-GR" smtClean="0"/>
              <a:t>Ποιο είναι το κίνητρο που έχουν?</a:t>
            </a:r>
          </a:p>
          <a:p>
            <a:r>
              <a:rPr lang="el-GR" smtClean="0"/>
              <a:t>Έχουν θετική ή αρνητική προδιάθεση? </a:t>
            </a:r>
          </a:p>
          <a:p>
            <a:r>
              <a:rPr lang="el-GR" smtClean="0"/>
              <a:t>Πως μπορούμε να τους επηρεάσουμε θετικά?</a:t>
            </a:r>
          </a:p>
          <a:p>
            <a:r>
              <a:rPr lang="el-GR" smtClean="0"/>
              <a:t>Ποιος τους επηρεάζει  και ποιον επηρεάζουν?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0682479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Πίνακας ανάλυσης συμμετεχόντων</a:t>
            </a:r>
            <a:endParaRPr lang="el-GR" dirty="0"/>
          </a:p>
        </p:txBody>
      </p:sp>
      <p:graphicFrame>
        <p:nvGraphicFramePr>
          <p:cNvPr id="4" name="Θέση περιεχομένου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267190"/>
              </p:ext>
            </p:extLst>
          </p:nvPr>
        </p:nvGraphicFramePr>
        <p:xfrm>
          <a:off x="457200" y="1828800"/>
          <a:ext cx="8229601" cy="101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827158"/>
                <a:gridCol w="2232249"/>
                <a:gridCol w="2304256"/>
                <a:gridCol w="220018"/>
              </a:tblGrid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Συμμετέχων</a:t>
                      </a:r>
                      <a:r>
                        <a:rPr lang="el-GR" baseline="0" dirty="0" smtClean="0"/>
                        <a:t> 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Ενδιαφέρον</a:t>
                      </a:r>
                      <a:r>
                        <a:rPr lang="el-GR" baseline="0" dirty="0" smtClean="0"/>
                        <a:t> από το έργο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Αξιολόγηση Επιρροής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Στρατηγικές </a:t>
                      </a:r>
                    </a:p>
                    <a:p>
                      <a:r>
                        <a:rPr lang="el-GR" dirty="0" smtClean="0"/>
                        <a:t>Επιρροής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50925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b="1" dirty="0" smtClean="0"/>
              <a:t>Άδειες χρήσης </a:t>
            </a:r>
            <a:endParaRPr lang="el-GR" dirty="0" smtClean="0"/>
          </a:p>
        </p:txBody>
      </p:sp>
      <p:sp>
        <p:nvSpPr>
          <p:cNvPr id="3075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Bef>
                <a:spcPts val="0"/>
              </a:spcBef>
              <a:spcAft>
                <a:spcPts val="1200"/>
              </a:spcAft>
            </a:pPr>
            <a:r>
              <a:rPr lang="el-GR" sz="2800" dirty="0" smtClean="0"/>
              <a:t>Το παρόν εκπαιδευτικό υλικό υπόκειται στην παρακάτω άδεια χρήσ</a:t>
            </a:r>
            <a:r>
              <a:rPr lang="el-GR" sz="2800" dirty="0"/>
              <a:t>η</a:t>
            </a:r>
            <a:r>
              <a:rPr lang="el-GR" sz="2800" dirty="0" smtClean="0"/>
              <a:t>ς </a:t>
            </a:r>
            <a:r>
              <a:rPr lang="en-US" sz="2800" dirty="0" smtClean="0"/>
              <a:t>Creative Commons</a:t>
            </a:r>
            <a:r>
              <a:rPr lang="el-GR" sz="2800" dirty="0" smtClean="0"/>
              <a:t> (</a:t>
            </a:r>
            <a:r>
              <a:rPr lang="en-US" sz="2800" dirty="0" smtClean="0"/>
              <a:t>C C)</a:t>
            </a:r>
            <a:r>
              <a:rPr lang="el-GR" sz="2800" dirty="0" smtClean="0"/>
              <a:t>: </a:t>
            </a:r>
            <a:r>
              <a:rPr lang="el-GR" sz="2400" b="1" dirty="0" smtClean="0"/>
              <a:t>Αναφορά δημιουργού</a:t>
            </a:r>
            <a:r>
              <a:rPr lang="en-US" sz="2400" b="1" dirty="0" smtClean="0"/>
              <a:t> (B</a:t>
            </a:r>
            <a:r>
              <a:rPr lang="el-GR" sz="2400" b="1" dirty="0" smtClean="0"/>
              <a:t> </a:t>
            </a:r>
            <a:r>
              <a:rPr lang="en-US" sz="2400" b="1" dirty="0" smtClean="0"/>
              <a:t>Y)</a:t>
            </a:r>
            <a:r>
              <a:rPr lang="en-US" sz="2400" dirty="0" smtClean="0"/>
              <a:t>,</a:t>
            </a:r>
            <a:r>
              <a:rPr lang="el-GR" sz="2400" dirty="0" smtClean="0"/>
              <a:t> </a:t>
            </a:r>
            <a:r>
              <a:rPr lang="el-GR" sz="2400" b="1" dirty="0" smtClean="0"/>
              <a:t>Μη εμπορική χρήση</a:t>
            </a:r>
            <a:r>
              <a:rPr lang="en-US" sz="2400" b="1" dirty="0" smtClean="0"/>
              <a:t> (N</a:t>
            </a:r>
            <a:r>
              <a:rPr lang="el-GR" sz="2400" b="1" dirty="0" smtClean="0"/>
              <a:t> </a:t>
            </a:r>
            <a:r>
              <a:rPr lang="en-US" sz="2400" b="1" dirty="0" smtClean="0"/>
              <a:t>C)</a:t>
            </a:r>
            <a:r>
              <a:rPr lang="en-US" sz="2400" dirty="0" smtClean="0"/>
              <a:t>,</a:t>
            </a:r>
            <a:r>
              <a:rPr lang="el-GR" sz="2400" dirty="0" smtClean="0"/>
              <a:t> </a:t>
            </a:r>
            <a:r>
              <a:rPr lang="el-GR" sz="2400" b="1" dirty="0" smtClean="0"/>
              <a:t>Μη τροποποίηση</a:t>
            </a:r>
            <a:r>
              <a:rPr lang="en-US" sz="2400" b="1" dirty="0" smtClean="0"/>
              <a:t> (N</a:t>
            </a:r>
            <a:r>
              <a:rPr lang="el-GR" sz="2400" b="1" dirty="0" smtClean="0"/>
              <a:t> </a:t>
            </a:r>
            <a:r>
              <a:rPr lang="en-US" sz="2400" b="1" dirty="0" smtClean="0"/>
              <a:t>D)</a:t>
            </a:r>
            <a:r>
              <a:rPr lang="el-GR" sz="2400" dirty="0"/>
              <a:t>,</a:t>
            </a:r>
            <a:r>
              <a:rPr lang="en-US" sz="2400" dirty="0" smtClean="0"/>
              <a:t> </a:t>
            </a:r>
            <a:r>
              <a:rPr lang="el-GR" sz="2400" b="1" dirty="0" smtClean="0"/>
              <a:t>3.0</a:t>
            </a:r>
            <a:r>
              <a:rPr lang="en-US" sz="2400" b="1" dirty="0" smtClean="0"/>
              <a:t>,</a:t>
            </a:r>
            <a:r>
              <a:rPr lang="el-GR" sz="2400" b="1" dirty="0" smtClean="0"/>
              <a:t> Μη εισαγόμενο</a:t>
            </a:r>
            <a:r>
              <a:rPr lang="en-US" sz="2400" b="1" dirty="0" smtClean="0"/>
              <a:t>.</a:t>
            </a:r>
            <a:r>
              <a:rPr lang="en-US" sz="2400" dirty="0" smtClean="0"/>
              <a:t> </a:t>
            </a:r>
            <a:endParaRPr lang="el-GR" sz="2400" dirty="0" smtClean="0"/>
          </a:p>
          <a:p>
            <a:pPr eaLnBrk="1" hangingPunct="1"/>
            <a:r>
              <a:rPr lang="el-GR" sz="2800" dirty="0" smtClean="0"/>
              <a:t>Για εκπαιδευτικό υλικό, όπως εικόνες, που υπόκειται σε άλλου τύπου άδειας χρήσης, η άδεια χρήσης αναφέρεται ρητώς. </a:t>
            </a:r>
          </a:p>
        </p:txBody>
      </p:sp>
      <p:pic>
        <p:nvPicPr>
          <p:cNvPr id="5" name="Εικόνα 1" descr="  Λογότυπο για Άδειες χρήσης Creative Commons, B Y, NC, ND. ">
            <a:hlinkClick r:id="rId3" tooltip="Μετάβαση στην Άδεια Χρήσης 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79838" y="5516563"/>
            <a:ext cx="1584325" cy="554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34B054-DA0D-4AD9-A3C5-59235BE4FE8B}" type="slidenum">
              <a:rPr lang="el-GR" sz="1400" smtClean="0">
                <a:solidFill>
                  <a:prstClr val="black"/>
                </a:solidFill>
              </a:rPr>
              <a:pPr>
                <a:defRPr/>
              </a:pPr>
              <a:t>2</a:t>
            </a:fld>
            <a:endParaRPr lang="el-GR" sz="14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4690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Παράδειγμα ανάλυσης </a:t>
            </a:r>
            <a:endParaRPr lang="el-GR" dirty="0"/>
          </a:p>
        </p:txBody>
      </p:sp>
      <p:graphicFrame>
        <p:nvGraphicFramePr>
          <p:cNvPr id="5" name="Group 68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813661811"/>
              </p:ext>
            </p:extLst>
          </p:nvPr>
        </p:nvGraphicFramePr>
        <p:xfrm>
          <a:off x="395536" y="1968480"/>
          <a:ext cx="8569325" cy="2540640"/>
        </p:xfrm>
        <a:graphic>
          <a:graphicData uri="http://schemas.openxmlformats.org/drawingml/2006/table">
            <a:tbl>
              <a:tblPr/>
              <a:tblGrid>
                <a:gridCol w="1543050"/>
                <a:gridCol w="1192932"/>
                <a:gridCol w="1120056"/>
                <a:gridCol w="911225"/>
                <a:gridCol w="849312"/>
                <a:gridCol w="1007839"/>
                <a:gridCol w="1944911"/>
              </a:tblGrid>
              <a:tr h="45935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Όνομα συμμετέχοντα</a:t>
                      </a:r>
                      <a:endParaRPr kumimoji="0" lang="en-GB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Όνομα υπευθύνου</a:t>
                      </a:r>
                      <a:endParaRPr kumimoji="0" lang="en-GB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Είδος</a:t>
                      </a:r>
                      <a:endParaRPr kumimoji="0" lang="en-GB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Επιρροή</a:t>
                      </a:r>
                      <a:endParaRPr kumimoji="0" lang="en-GB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Ενδιαφέον</a:t>
                      </a:r>
                      <a:endParaRPr kumimoji="0" lang="en-GB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Υποστήριξη</a:t>
                      </a:r>
                      <a:endParaRPr kumimoji="0" lang="en-GB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Ενέργεια</a:t>
                      </a:r>
                      <a:endParaRPr kumimoji="0" lang="en-GB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031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Δήμος Λάρισας</a:t>
                      </a:r>
                      <a:endParaRPr kumimoji="0" lang="en-GB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609600" marR="0" lvl="0" indent="-6096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Γ. Γεωργίου</a:t>
                      </a:r>
                      <a:endParaRPr kumimoji="0" lang="en-GB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Τοπική Αρχή</a:t>
                      </a:r>
                      <a:endParaRPr kumimoji="0" lang="en-GB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Μεγάλη</a:t>
                      </a:r>
                      <a:endParaRPr kumimoji="0" lang="en-GB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Μεγάλο</a:t>
                      </a:r>
                      <a:endParaRPr kumimoji="0" lang="en-GB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Ουδέτερη</a:t>
                      </a:r>
                      <a:endParaRPr kumimoji="0" lang="en-GB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KEEP SATISFIED </a:t>
                      </a:r>
                      <a:r>
                        <a:rPr kumimoji="0" lang="en-GB" sz="14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and</a:t>
                      </a:r>
                      <a:r>
                        <a:rPr kumimoji="0" lang="en-GB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 BUILD INTEREST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031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Σύλλογος Αρχιτεκτόνων</a:t>
                      </a:r>
                      <a:endParaRPr kumimoji="0" lang="en-GB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Δ. Δημητρίου</a:t>
                      </a:r>
                      <a:endParaRPr kumimoji="0" lang="en-GB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Τομεακός</a:t>
                      </a:r>
                      <a:endParaRPr kumimoji="0" lang="en-GB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Μικρή</a:t>
                      </a:r>
                      <a:endParaRPr kumimoji="0" lang="en-GB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Μεγάλο</a:t>
                      </a:r>
                      <a:endParaRPr kumimoji="0" lang="en-GB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Αρνητική</a:t>
                      </a:r>
                      <a:endParaRPr kumimoji="0" lang="en-GB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KEEP INFORMED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031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Διαχειριστική Αρχή</a:t>
                      </a:r>
                      <a:endParaRPr kumimoji="0" lang="en-GB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Π. </a:t>
                      </a:r>
                      <a:r>
                        <a:rPr kumimoji="0" lang="el-G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Παναγιώτου</a:t>
                      </a:r>
                      <a:endParaRPr kumimoji="0" lang="en-GB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Κυβερνητική Υπηρεσία</a:t>
                      </a:r>
                      <a:endParaRPr kumimoji="0" lang="en-GB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High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Medium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Πράσινο</a:t>
                      </a:r>
                      <a:endParaRPr kumimoji="0" lang="en-GB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KEEP SATISFIED 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695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…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…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…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…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…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…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…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842477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b="1" dirty="0"/>
              <a:t>Τέλος </a:t>
            </a:r>
            <a:r>
              <a:rPr lang="el-GR" b="1" dirty="0" smtClean="0"/>
              <a:t>ενότητας</a:t>
            </a:r>
            <a:endParaRPr lang="el-GR" b="1" dirty="0"/>
          </a:p>
        </p:txBody>
      </p:sp>
      <p:sp>
        <p:nvSpPr>
          <p:cNvPr id="3" name="Υπότιτλος 1"/>
          <p:cNvSpPr>
            <a:spLocks noGrp="1"/>
          </p:cNvSpPr>
          <p:nvPr>
            <p:ph type="subTitle" idx="1"/>
          </p:nvPr>
        </p:nvSpPr>
        <p:spPr bwMode="gray"/>
        <p:txBody>
          <a:bodyPr>
            <a:normAutofit/>
          </a:bodyPr>
          <a:lstStyle/>
          <a:p>
            <a:pPr algn="r"/>
            <a:endParaRPr lang="el-GR" sz="20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r"/>
            <a:r>
              <a:rPr lang="el-GR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Επεξεργασία υλικού: </a:t>
            </a:r>
          </a:p>
          <a:p>
            <a:pPr algn="r"/>
            <a:r>
              <a:rPr lang="el-GR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Μέγας Χρήστος</a:t>
            </a:r>
            <a:endParaRPr lang="el-GR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6" name="Εικόνα 1" descr="Λογότυπο για Άδειες χρήσης Creative Commons B Y, NC, ND.">
            <a:hlinkClick r:id="rId3" tooltip="Μετάβαση στην Άδεια Χρήσης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08175" y="5949950"/>
            <a:ext cx="1584325" cy="554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Εικόνα 2" descr="Λογότυπο Επιχειρησιακού Προγράμματος Εκπαίδευση και Δια βίου Μάθηση. ">
            <a:hlinkClick r:id="rId5" tooltip="Μετάβαση στο www.edulll.gr/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492500" y="5638800"/>
            <a:ext cx="4310063" cy="1030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671789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b="1" dirty="0" smtClean="0"/>
              <a:t>Χρηματοδότηση </a:t>
            </a:r>
          </a:p>
        </p:txBody>
      </p:sp>
      <p:sp>
        <p:nvSpPr>
          <p:cNvPr id="4099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spcBef>
                <a:spcPts val="0"/>
              </a:spcBef>
              <a:spcAft>
                <a:spcPts val="600"/>
              </a:spcAft>
            </a:pPr>
            <a:r>
              <a:rPr lang="el-GR" sz="2000" dirty="0" smtClean="0"/>
              <a:t>Το παρόν εκπαιδευτικό υλικό έχει αναπτυχθεί στα πλαίσια του εκπαιδευτικού έργου του διδάσκοντα</a:t>
            </a:r>
            <a:r>
              <a:rPr lang="en-US" sz="2000" dirty="0" smtClean="0"/>
              <a:t>.</a:t>
            </a:r>
            <a:r>
              <a:rPr lang="el-GR" sz="2000" dirty="0" smtClean="0"/>
              <a:t> </a:t>
            </a:r>
            <a:endParaRPr lang="en-US" sz="2000" dirty="0" smtClean="0"/>
          </a:p>
          <a:p>
            <a:pPr lvl="0">
              <a:spcBef>
                <a:spcPts val="0"/>
              </a:spcBef>
              <a:spcAft>
                <a:spcPts val="600"/>
              </a:spcAft>
            </a:pPr>
            <a:r>
              <a:rPr lang="el-GR" sz="2000" dirty="0">
                <a:solidFill>
                  <a:prstClr val="black"/>
                </a:solidFill>
              </a:rPr>
              <a:t>Το έργο «</a:t>
            </a:r>
            <a:r>
              <a:rPr lang="el-GR" sz="2000" b="1" dirty="0">
                <a:solidFill>
                  <a:prstClr val="black"/>
                </a:solidFill>
              </a:rPr>
              <a:t>Ανοικτά Ακαδημαϊκά Μαθήματα στο ΤΕΙ Θεσσαλίας</a:t>
            </a:r>
            <a:r>
              <a:rPr lang="el-GR" sz="2000" dirty="0">
                <a:solidFill>
                  <a:prstClr val="black"/>
                </a:solidFill>
              </a:rPr>
              <a:t>» έχει χρηματοδοτήσει μόνο τη αναδιαμόρφωση του εκπαιδευτικού υλικού</a:t>
            </a:r>
            <a:r>
              <a:rPr lang="el-GR" sz="2000" dirty="0" smtClean="0">
                <a:solidFill>
                  <a:prstClr val="black"/>
                </a:solidFill>
              </a:rPr>
              <a:t>.</a:t>
            </a:r>
            <a:endParaRPr lang="el-GR" sz="2000" dirty="0" smtClean="0"/>
          </a:p>
          <a:p>
            <a:pPr eaLnBrk="1" hangingPunct="1">
              <a:spcBef>
                <a:spcPts val="0"/>
              </a:spcBef>
            </a:pPr>
            <a:r>
              <a:rPr lang="el-GR" sz="2000" dirty="0" smtClean="0"/>
              <a:t>Το έργο υλοποιείται στο πλαίσιο του Επιχειρησιακού Προγράμματος  «Εκπαίδευση και Δια Βίου Μάθηση» και συγχρηματοδοτείται από την Ευρωπαϊκή Ένωση (Ευρωπαϊκό Κοινωνικό Ταμείο) και από εθνικούς πόρους</a:t>
            </a:r>
            <a:r>
              <a:rPr lang="en-US" sz="2000" dirty="0" smtClean="0"/>
              <a:t>. </a:t>
            </a:r>
            <a:endParaRPr lang="el-GR" sz="2000" dirty="0" smtClean="0"/>
          </a:p>
        </p:txBody>
      </p:sp>
      <p:pic>
        <p:nvPicPr>
          <p:cNvPr id="6" name="Εικόνα 1" descr=" Λογότυπο Επιχειρησιακού Προγράμματος Εκπαίδευση και Δια βίου Μάθηση.   ">
            <a:hlinkClick r:id="rId4" tooltip="Μετάβαση σε www.edulll.gr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4213" y="4221163"/>
            <a:ext cx="7848600" cy="2016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34B054-DA0D-4AD9-A3C5-59235BE4FE8B}" type="slidenum">
              <a:rPr lang="el-GR" sz="1400" smtClean="0">
                <a:solidFill>
                  <a:prstClr val="black"/>
                </a:solidFill>
              </a:rPr>
              <a:pPr>
                <a:defRPr/>
              </a:pPr>
              <a:t>3</a:t>
            </a:fld>
            <a:endParaRPr lang="el-GR" sz="14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01819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15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2492375"/>
            <a:ext cx="8351837" cy="3671888"/>
          </a:xfrm>
        </p:spPr>
        <p:txBody>
          <a:bodyPr>
            <a:normAutofit/>
          </a:bodyPr>
          <a:lstStyle/>
          <a:p>
            <a:pPr eaLnBrk="1" hangingPunct="1">
              <a:lnSpc>
                <a:spcPct val="120000"/>
              </a:lnSpc>
              <a:buFontTx/>
              <a:buChar char="-"/>
            </a:pPr>
            <a:r>
              <a:rPr lang="el-GR" sz="1800" dirty="0" smtClean="0"/>
              <a:t>Συμμετέχοντες μπορεί να είναι </a:t>
            </a:r>
          </a:p>
          <a:p>
            <a:pPr lvl="1">
              <a:lnSpc>
                <a:spcPct val="120000"/>
              </a:lnSpc>
              <a:buFontTx/>
              <a:buChar char="-"/>
            </a:pPr>
            <a:r>
              <a:rPr lang="el-GR" sz="1600" dirty="0" smtClean="0"/>
              <a:t>Άτομα, ομάδες ατόμων, οργανισμοί, </a:t>
            </a:r>
          </a:p>
          <a:p>
            <a:pPr lvl="1">
              <a:lnSpc>
                <a:spcPct val="120000"/>
              </a:lnSpc>
              <a:buFontTx/>
              <a:buChar char="-"/>
            </a:pPr>
            <a:r>
              <a:rPr lang="el-GR" sz="1600" dirty="0" smtClean="0"/>
              <a:t>Οικονομικό, κοινωνικό, πολιτικό συμφέρον</a:t>
            </a:r>
          </a:p>
          <a:p>
            <a:pPr lvl="1">
              <a:lnSpc>
                <a:spcPct val="120000"/>
              </a:lnSpc>
              <a:buFontTx/>
              <a:buChar char="-"/>
            </a:pPr>
            <a:r>
              <a:rPr lang="el-GR" sz="1600" dirty="0" smtClean="0"/>
              <a:t>Εσωτερικοί (ομάδα έργου)</a:t>
            </a:r>
          </a:p>
          <a:p>
            <a:pPr lvl="1">
              <a:lnSpc>
                <a:spcPct val="120000"/>
              </a:lnSpc>
              <a:buFontTx/>
              <a:buChar char="-"/>
            </a:pPr>
            <a:r>
              <a:rPr lang="el-GR" sz="1600" dirty="0" smtClean="0"/>
              <a:t>Εξωτερικοί (π.χ. δημόσιες υπηρεσίες)</a:t>
            </a:r>
          </a:p>
        </p:txBody>
      </p:sp>
      <p:sp>
        <p:nvSpPr>
          <p:cNvPr id="621571" name="Rectangle 3"/>
          <p:cNvSpPr>
            <a:spLocks noChangeArrowheads="1"/>
          </p:cNvSpPr>
          <p:nvPr/>
        </p:nvSpPr>
        <p:spPr bwMode="auto">
          <a:xfrm>
            <a:off x="395288" y="1557338"/>
            <a:ext cx="8497887" cy="719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ctr">
              <a:lnSpc>
                <a:spcPct val="120000"/>
              </a:lnSpc>
              <a:spcBef>
                <a:spcPct val="20000"/>
              </a:spcBef>
            </a:pPr>
            <a:r>
              <a:rPr lang="en-GB" sz="1700" i="1" dirty="0" smtClean="0">
                <a:solidFill>
                  <a:srgbClr val="FF0000"/>
                </a:solidFill>
              </a:rPr>
              <a:t>“</a:t>
            </a:r>
            <a:r>
              <a:rPr lang="el-GR" sz="1600" dirty="0">
                <a:solidFill>
                  <a:srgbClr val="FF0000"/>
                </a:solidFill>
              </a:rPr>
              <a:t>Οι </a:t>
            </a:r>
            <a:r>
              <a:rPr lang="el-GR" sz="1600" dirty="0" smtClean="0">
                <a:solidFill>
                  <a:srgbClr val="FF0000"/>
                </a:solidFill>
              </a:rPr>
              <a:t>συμμετέχοντες είναι αυτοί που επηρεάζονται </a:t>
            </a:r>
            <a:r>
              <a:rPr lang="el-GR" sz="1600" dirty="0">
                <a:solidFill>
                  <a:srgbClr val="FF0000"/>
                </a:solidFill>
              </a:rPr>
              <a:t>άμεσα ή έμμεσα από τις δραστηριότητες και τα επιτεύγματα ενός οργανισμού, του συνεταιρίζεσθαι, της εταιρικής σχέσης ή έργου</a:t>
            </a:r>
            <a:r>
              <a:rPr lang="en-GB" sz="1700" i="1" dirty="0" smtClean="0">
                <a:solidFill>
                  <a:srgbClr val="FF0000"/>
                </a:solidFill>
              </a:rPr>
              <a:t>”</a:t>
            </a:r>
            <a:endParaRPr lang="en-GB" sz="1700" i="1" dirty="0">
              <a:solidFill>
                <a:srgbClr val="FF0000"/>
              </a:solidFill>
            </a:endParaRPr>
          </a:p>
        </p:txBody>
      </p:sp>
      <p:sp>
        <p:nvSpPr>
          <p:cNvPr id="621572" name="Rectangle 4"/>
          <p:cNvSpPr>
            <a:spLocks noGrp="1" noChangeArrowheads="1"/>
          </p:cNvSpPr>
          <p:nvPr>
            <p:ph type="title"/>
          </p:nvPr>
        </p:nvSpPr>
        <p:spPr>
          <a:xfrm>
            <a:off x="-17452" y="692696"/>
            <a:ext cx="8117843" cy="649288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l-GR" dirty="0" smtClean="0">
                <a:solidFill>
                  <a:srgbClr val="000099"/>
                </a:solidFill>
              </a:rPr>
              <a:t>Ποιος είναι συμμετέχων (</a:t>
            </a:r>
            <a:r>
              <a:rPr lang="en-US" dirty="0" smtClean="0">
                <a:solidFill>
                  <a:srgbClr val="000099"/>
                </a:solidFill>
              </a:rPr>
              <a:t>Stakeholder</a:t>
            </a:r>
            <a:r>
              <a:rPr lang="el-GR" dirty="0" smtClean="0">
                <a:solidFill>
                  <a:srgbClr val="000099"/>
                </a:solidFill>
              </a:rPr>
              <a:t>)</a:t>
            </a:r>
            <a:r>
              <a:rPr lang="en-US" dirty="0" smtClean="0">
                <a:solidFill>
                  <a:srgbClr val="000099"/>
                </a:solidFill>
              </a:rPr>
              <a:t>?</a:t>
            </a:r>
            <a:endParaRPr lang="en-US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54161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621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5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1000"/>
                                        <p:tgtEl>
                                          <p:spTgt spid="6215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5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" dur="1000"/>
                                        <p:tgtEl>
                                          <p:spTgt spid="6215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5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1000"/>
                                        <p:tgtEl>
                                          <p:spTgt spid="6215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5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1000"/>
                                        <p:tgtEl>
                                          <p:spTgt spid="6215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5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1000"/>
                                        <p:tgtEl>
                                          <p:spTgt spid="6215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1570" grpId="0" build="p"/>
      <p:bldP spid="62157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5 - Θέση αριθμού διαφάνειας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6E1B4A30-C022-4F10-93CF-3E48B16C3771}" type="slidenum">
              <a:rPr lang="el-GR" smtClean="0"/>
              <a:pPr eaLnBrk="1" hangingPunct="1"/>
              <a:t>5</a:t>
            </a:fld>
            <a:endParaRPr lang="el-GR" smtClean="0"/>
          </a:p>
        </p:txBody>
      </p:sp>
      <p:sp>
        <p:nvSpPr>
          <p:cNvPr id="17715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sz="2400" dirty="0" smtClean="0"/>
              <a:t>Σχέση μεταξύ συμμετεχόντων και έργου </a:t>
            </a:r>
            <a:endParaRPr lang="el-GR" sz="2400" dirty="0"/>
          </a:p>
        </p:txBody>
      </p:sp>
      <p:pic>
        <p:nvPicPr>
          <p:cNvPr id="24580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375" y="2133600"/>
            <a:ext cx="5576888" cy="397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227348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1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el-GR" dirty="0"/>
          </a:p>
          <a:p>
            <a:r>
              <a:rPr lang="el-GR" dirty="0"/>
              <a:t>"Διαχείριση των </a:t>
            </a:r>
            <a:r>
              <a:rPr lang="el-GR" dirty="0" smtClean="0"/>
              <a:t>συμμετεχόντων είναι </a:t>
            </a:r>
            <a:r>
              <a:rPr lang="el-GR" dirty="0"/>
              <a:t>ζωτικής σημασίας για την επιτυχία του κάθε έργου σε κάθε οργάνωση που έχω </a:t>
            </a:r>
            <a:r>
              <a:rPr lang="el-GR" dirty="0" smtClean="0"/>
              <a:t>συνεργαστεί. </a:t>
            </a:r>
            <a:r>
              <a:rPr lang="el-GR" dirty="0"/>
              <a:t>Με τη συμμετοχή </a:t>
            </a:r>
            <a:r>
              <a:rPr lang="el-GR" dirty="0" smtClean="0"/>
              <a:t>των σωστών ανθρώπων, με τον κατάλληλο τρόπο </a:t>
            </a:r>
            <a:r>
              <a:rPr lang="el-GR" dirty="0"/>
              <a:t>στο έργο σας, μπορείτε να </a:t>
            </a:r>
            <a:r>
              <a:rPr lang="el-GR" dirty="0" smtClean="0"/>
              <a:t>έχει μεγάλη </a:t>
            </a:r>
            <a:r>
              <a:rPr lang="el-GR" dirty="0"/>
              <a:t>διαφορά για την επιτυχία του ... </a:t>
            </a:r>
            <a:r>
              <a:rPr lang="el-GR" dirty="0" smtClean="0"/>
              <a:t>Αλλά και </a:t>
            </a:r>
            <a:r>
              <a:rPr lang="el-GR" dirty="0"/>
              <a:t>την καριέρα σας. "</a:t>
            </a:r>
          </a:p>
          <a:p>
            <a:r>
              <a:rPr lang="en-US" altLang="el-GR" i="1" dirty="0" smtClean="0"/>
              <a:t>– Rachel Thompson, Experienced Project Manager</a:t>
            </a:r>
            <a:endParaRPr lang="en-US" altLang="el-GR" dirty="0" smtClean="0"/>
          </a:p>
          <a:p>
            <a:endParaRPr lang="el-GR" altLang="el-GR" dirty="0" smtClean="0"/>
          </a:p>
        </p:txBody>
      </p:sp>
      <p:sp>
        <p:nvSpPr>
          <p:cNvPr id="44035" name="2 - Θέση αριθμού διαφάνειας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5FF53F9B-7937-4907-AD66-728F179FB697}" type="slidenum">
              <a:rPr lang="el-GR"/>
              <a:pPr>
                <a:defRPr/>
              </a:pPr>
              <a:t>6</a:t>
            </a:fld>
            <a:endParaRPr lang="el-GR"/>
          </a:p>
        </p:txBody>
      </p:sp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l-GR" dirty="0" smtClean="0"/>
              <a:t>Διαχείριση Συμμετεχόντων (</a:t>
            </a:r>
            <a:r>
              <a:rPr lang="en-US" dirty="0" smtClean="0"/>
              <a:t>Stakeholder management</a:t>
            </a:r>
            <a:r>
              <a:rPr lang="el-GR" dirty="0" smtClean="0"/>
              <a:t>)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560135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Πλεονεκτήματα διαχείρισης συμμετεχόντων (</a:t>
            </a:r>
            <a:r>
              <a:rPr lang="en-US" dirty="0" smtClean="0"/>
              <a:t>Benefits of stakeholder management</a:t>
            </a:r>
            <a:r>
              <a:rPr lang="el-GR" dirty="0" smtClean="0"/>
              <a:t>)</a:t>
            </a:r>
            <a:endParaRPr lang="el-GR" dirty="0"/>
          </a:p>
        </p:txBody>
      </p:sp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endParaRPr lang="el-GR" dirty="0" smtClean="0"/>
          </a:p>
          <a:p>
            <a:r>
              <a:rPr lang="el-GR" dirty="0" smtClean="0"/>
              <a:t>Τα οφέλη από τη διαχείριση συμμετεχόντων είναι: </a:t>
            </a:r>
          </a:p>
          <a:p>
            <a:pPr lvl="1"/>
            <a:r>
              <a:rPr lang="el-GR" dirty="0" smtClean="0"/>
              <a:t>Μπορείτε να χρησιμοποιήσουμε τις απόψεις των πιο ισχυρών συμμετεχόντων  για να διαμορφώσουμε τα έργα μας σε πρώιμο στάδιο. </a:t>
            </a:r>
          </a:p>
          <a:p>
            <a:pPr lvl="1"/>
            <a:r>
              <a:rPr lang="el-GR" dirty="0" smtClean="0"/>
              <a:t>Κερδίζοντας την υποστήριξη ισχυρών συμμετεχόντων μπορεί να μας βοηθήσει να κερδίσουμε περισσότερους πόρους - αυτό καθιστά πιο πιθανό ότι τα έργα μας θα είναι επιτυχή</a:t>
            </a:r>
          </a:p>
          <a:p>
            <a:pPr lvl="1"/>
            <a:r>
              <a:rPr lang="el-GR" dirty="0" smtClean="0"/>
              <a:t>Με την επικοινωνία με τους συμμετεχόντων νωρίς και συχνά, μπορούμε να εξασφαλίσουμε  ότι οι χρήστες κατανοούν πλήρως τα οφέλη του έργου μας - αυτό σημαίνει ότι μπορεί να μας υποστηρίξουν ενεργά όταν είναι απαραίτητο. </a:t>
            </a:r>
          </a:p>
          <a:p>
            <a:pPr lvl="1"/>
            <a:r>
              <a:rPr lang="el-GR" dirty="0" smtClean="0"/>
              <a:t>Μπορούμε να προβλέψουμε ποια ήταν η αντίδραση των ανθρώπων στο έργο σας μπορεί να είναι, ώστε να σχεδιάσουμε ενέργειες που θα κερδίσουν την υποστήριξη των ανθρώπων.</a:t>
            </a:r>
            <a:endParaRPr lang="el-GR" dirty="0"/>
          </a:p>
        </p:txBody>
      </p:sp>
      <p:sp>
        <p:nvSpPr>
          <p:cNvPr id="45059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5224F-3E41-4DC0-B76F-B335EE16FCCF}" type="slidenum">
              <a:rPr lang="el-GR" smtClean="0"/>
              <a:pPr/>
              <a:t>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332503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Τα βήματα στη διαχείριση συμμετεχόντων</a:t>
            </a:r>
            <a:endParaRPr lang="el-GR" dirty="0"/>
          </a:p>
        </p:txBody>
      </p:sp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Προσδιορισμός συμμετεχόντων</a:t>
            </a:r>
            <a:endParaRPr lang="en-GB" dirty="0" smtClean="0"/>
          </a:p>
          <a:p>
            <a:r>
              <a:rPr lang="el-GR" dirty="0" err="1"/>
              <a:t>Προτεραιοποίηση</a:t>
            </a:r>
            <a:r>
              <a:rPr lang="el-GR" dirty="0"/>
              <a:t> </a:t>
            </a:r>
            <a:r>
              <a:rPr lang="el-GR" dirty="0" smtClean="0"/>
              <a:t>των συμμετεχόντων</a:t>
            </a:r>
            <a:endParaRPr lang="en-GB" dirty="0" smtClean="0"/>
          </a:p>
          <a:p>
            <a:r>
              <a:rPr lang="el-GR" dirty="0" smtClean="0"/>
              <a:t>Κατανόηση των αναγκών/ Ανάλυση των συμμετεχόντων</a:t>
            </a:r>
            <a:endParaRPr lang="en-US" dirty="0" smtClean="0"/>
          </a:p>
          <a:p>
            <a:endParaRPr lang="en-GB" dirty="0" smtClean="0"/>
          </a:p>
          <a:p>
            <a:endParaRPr lang="el-GR" dirty="0"/>
          </a:p>
        </p:txBody>
      </p:sp>
      <p:sp>
        <p:nvSpPr>
          <p:cNvPr id="4608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E6170-6D87-4D46-A88E-8705B967B05A}" type="slidenum">
              <a:rPr lang="el-GR" smtClean="0"/>
              <a:pPr/>
              <a:t>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040050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sz="3200" dirty="0" smtClean="0"/>
              <a:t>Προσδιορισμός των συμμετεχόντων </a:t>
            </a:r>
            <a:endParaRPr lang="en-US" sz="3200" dirty="0" smtClean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8001000" cy="4191000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l-GR" sz="2400" dirty="0" smtClean="0"/>
              <a:t>Η ομάδα έργου θα πρέπει να συνεδριάσει και να καταγράψει όλους τους πιθανούς συμμετέχοντες</a:t>
            </a:r>
          </a:p>
          <a:p>
            <a:pPr lvl="1"/>
            <a:r>
              <a:rPr lang="el-GR" sz="2200" dirty="0" smtClean="0"/>
              <a:t>Χρήστες</a:t>
            </a:r>
          </a:p>
          <a:p>
            <a:pPr lvl="1"/>
            <a:r>
              <a:rPr lang="el-GR" sz="2200" dirty="0" smtClean="0"/>
              <a:t>Πελάτες</a:t>
            </a:r>
          </a:p>
          <a:p>
            <a:pPr lvl="1"/>
            <a:r>
              <a:rPr lang="el-GR" sz="2200" dirty="0" smtClean="0"/>
              <a:t>Ελεγκτικοί Μηχανισμοί</a:t>
            </a:r>
          </a:p>
          <a:p>
            <a:pPr lvl="1"/>
            <a:r>
              <a:rPr lang="el-GR" sz="2200" dirty="0" smtClean="0"/>
              <a:t>Συνεργάτες</a:t>
            </a:r>
          </a:p>
          <a:p>
            <a:pPr lvl="1"/>
            <a:r>
              <a:rPr lang="el-GR" sz="2200" dirty="0" smtClean="0"/>
              <a:t>Υπεργολάβοι</a:t>
            </a:r>
          </a:p>
          <a:p>
            <a:pPr lvl="1"/>
            <a:r>
              <a:rPr lang="el-GR" sz="2200" dirty="0" smtClean="0"/>
              <a:t>Κοινό</a:t>
            </a:r>
          </a:p>
          <a:p>
            <a:pPr lvl="1"/>
            <a:endParaRPr lang="en-US" sz="2200" dirty="0" smtClean="0"/>
          </a:p>
        </p:txBody>
      </p:sp>
      <p:pic>
        <p:nvPicPr>
          <p:cNvPr id="2253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4191000"/>
            <a:ext cx="2590800" cy="220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399526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HECKTIMEDATE" val="3/5/2014 12:50:11 μμ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9,2,3,7,8,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3074,3075,5,3,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4098,4099,6,3,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6,7,"/>
</p:tagLst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��< ? x m l   v e r s i o n = " 1 . 0 "   e n c o d i n g = " u t f - 1 6 " ? > < D o c u m e n t S e t t i n g s   x m l n s : x s d = " h t t p : / / w w w . w 3 . o r g / 2 0 0 1 / X M L S c h e m a "   x m l n s : x s i = " h t t p : / / w w w . w 3 . o r g / 2 0 0 1 / X M L S c h e m a - i n s t a n c e "   x m l n s = " h t t p : / / w w w . z h a w . c h / A c c e s s i b i l i t y A d d I n " >  
     < C h e c k R e a d i n g O r d e r > t r u e < / C h e c k R e a d i n g O r d e r >  
     < C h e c k T a b l e H e a d e r > t r u e < / C h e c k T a b l e H e a d e r >  
     < C h e c k S l i d e T i t l e > t r u e < / C h e c k S l i d e T i t l e >  
     < C h e c k L a n g u a g e S e t t i n g > t r u e < / C h e c k L a n g u a g e S e t t i n g >  
     < C h e c k A l t T e x t > t r u e < / C h e c k A l t T e x t >  
     < C h e c k T e x t S i z e > f a l s e < / C h e c k T e x t S i z e >  
     < C h e c k S c r e e n T i p > f a l s e < / C h e c k S c r e e n T i p >  
     < S h o w S h a p e N a m e C o l u m n > f a l s e < / S h o w S h a p e N a m e C o l u m n >  
     < S h o w I s s u e D e s c r i p t i o n > t r u e < / S h o w I s s u e D e s c r i p t i o n >  
 < / D o c u m e n t S e t t i n g s > 
</file>

<file path=customXml/itemProps1.xml><?xml version="1.0" encoding="utf-8"?>
<ds:datastoreItem xmlns:ds="http://schemas.openxmlformats.org/officeDocument/2006/customXml" ds:itemID="{CF58511C-6DA0-4A34-9B0F-8F2F0977E360}">
  <ds:schemaRefs>
    <ds:schemaRef ds:uri="http://www.w3.org/2001/XMLSchema"/>
    <ds:schemaRef ds:uri="http://www.zhaw.ch/AccessibilityAddI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1180</TotalTime>
  <Words>804</Words>
  <Application>Microsoft Office PowerPoint</Application>
  <PresentationFormat>On-screen Show (4:3)</PresentationFormat>
  <Paragraphs>172</Paragraphs>
  <Slides>21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Θέμα του Office</vt:lpstr>
      <vt:lpstr>Αρχές Διοίκησης και Διαχείρισης Έργων</vt:lpstr>
      <vt:lpstr>Άδειες χρήσης </vt:lpstr>
      <vt:lpstr>Χρηματοδότηση </vt:lpstr>
      <vt:lpstr>Ποιος είναι συμμετέχων (Stakeholder)?</vt:lpstr>
      <vt:lpstr>Σχέση μεταξύ συμμετεχόντων και έργου </vt:lpstr>
      <vt:lpstr>Διαχείριση Συμμετεχόντων (Stakeholder management)</vt:lpstr>
      <vt:lpstr>Πλεονεκτήματα διαχείρισης συμμετεχόντων (Benefits of stakeholder management)</vt:lpstr>
      <vt:lpstr>Τα βήματα στη διαχείριση συμμετεχόντων</vt:lpstr>
      <vt:lpstr>Προσδιορισμός των συμμετεχόντων </vt:lpstr>
      <vt:lpstr>Προσδιορισμός συμμετεχόντων – μεγαλύτερη λίστα</vt:lpstr>
      <vt:lpstr>Βασικοί συμμετέχοντες </vt:lpstr>
      <vt:lpstr>Βασικοί συμμετέχοντες </vt:lpstr>
      <vt:lpstr>Που να εμπλέξουμε τους συμμετέχοντες</vt:lpstr>
      <vt:lpstr>Ερώτηση</vt:lpstr>
      <vt:lpstr>Προτεραιότητες Συμμετεχόντων</vt:lpstr>
      <vt:lpstr>PowerPoint Presentation</vt:lpstr>
      <vt:lpstr>PowerPoint Presentation</vt:lpstr>
      <vt:lpstr>Ανάλυση συμμετεχόντων</vt:lpstr>
      <vt:lpstr>Πίνακας ανάλυσης συμμετεχόντων</vt:lpstr>
      <vt:lpstr>Παράδειγμα ανάλυσης </vt:lpstr>
      <vt:lpstr>Τέλος ενότητας</vt:lpstr>
    </vt:vector>
  </TitlesOfParts>
  <Company>Τ.Ε.Ι. Θεσσαλίας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Διοίκηση Ανθρώπινου Δυναμικού</dc:title>
  <dc:subject>Διοίκηση Ανθρώπινου Δυναμικού</dc:subject>
  <dc:creator>Ασπρίδης Γεώργιος</dc:creator>
  <cp:keywords>Διοίκηση Ανθρώπινου Δυναμικού</cp:keywords>
  <dc:description>Διοίκηση Ανθρώπινου Δυναμικού</dc:description>
  <cp:lastModifiedBy>chris</cp:lastModifiedBy>
  <cp:revision>257</cp:revision>
  <dcterms:created xsi:type="dcterms:W3CDTF">2013-10-22T19:39:27Z</dcterms:created>
  <dcterms:modified xsi:type="dcterms:W3CDTF">2016-03-16T09:38:30Z</dcterms:modified>
  <cp:category>ΑΝΟΙΧΤΑ ΑΚΑΔΗΜΑΙΚΑ ΜΑΘΗΜΑΤΑ</cp:category>
  <cp:contentStatus>Τελικό</cp:contentStatus>
</cp:coreProperties>
</file>