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5" r:id="rId2"/>
    <p:sldId id="257"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4.bin"/><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wmf"/><Relationship Id="rId9"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10" Type="http://schemas.openxmlformats.org/officeDocument/2006/relationships/image" Target="../media/image11.png"/><Relationship Id="rId4" Type="http://schemas.openxmlformats.org/officeDocument/2006/relationships/image" Target="../media/image6.wmf"/><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7"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smtClean="0">
                <a:solidFill>
                  <a:schemeClr val="accent5">
                    <a:lumMod val="75000"/>
                  </a:schemeClr>
                </a:solidFill>
              </a:rPr>
              <a:t>5</a:t>
            </a:r>
            <a:r>
              <a:rPr lang="el-GR" b="1" baseline="30000" dirty="0" smtClean="0">
                <a:solidFill>
                  <a:schemeClr val="accent5">
                    <a:lumMod val="75000"/>
                  </a:schemeClr>
                </a:solidFill>
              </a:rPr>
              <a:t>η</a:t>
            </a:r>
            <a:r>
              <a:rPr lang="el-GR" b="1" dirty="0" smtClean="0">
                <a:solidFill>
                  <a:schemeClr val="accent5">
                    <a:lumMod val="75000"/>
                  </a:schemeClr>
                </a:solidFill>
              </a:rPr>
              <a:t>: Η ΑΡΧΗ ΤΩΝ ΔΥΝΑΤΩΝ ΕΡΓΩΝ</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Έργο δυνάμεων – γενικευμένες δυνάμεις και γενικευμένες μετακινήσεις – η αρχή των δυνατων έργων.</a:t>
            </a:r>
            <a:endParaRPr lang="el-GR" sz="2400" b="1" dirty="0">
              <a:solidFill>
                <a:schemeClr val="tx1"/>
              </a:solidFill>
            </a:endParaRPr>
          </a:p>
        </p:txBody>
      </p:sp>
      <p:sp>
        <p:nvSpPr>
          <p:cNvPr id="7" name="Subtitle 2"/>
          <p:cNvSpPr txBox="1">
            <a:spLocks/>
          </p:cNvSpPr>
          <p:nvPr/>
        </p:nvSpPr>
        <p:spPr>
          <a:xfrm>
            <a:off x="144016" y="4509120"/>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22538"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36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2</a:t>
            </a:r>
            <a:r>
              <a:rPr lang="el-GR" sz="2800" b="1" baseline="30000" dirty="0" smtClean="0"/>
              <a:t>η</a:t>
            </a:r>
            <a:r>
              <a:rPr lang="el-GR" sz="2800" b="1" dirty="0" smtClean="0"/>
              <a:t> περίπτωση γενικευμένης δύναμης</a:t>
            </a:r>
            <a:endParaRPr lang="el-GR" sz="2800" b="1" dirty="0"/>
          </a:p>
        </p:txBody>
      </p:sp>
      <p:sp>
        <p:nvSpPr>
          <p:cNvPr id="13" name="Content Placeholder 2"/>
          <p:cNvSpPr txBox="1">
            <a:spLocks/>
          </p:cNvSpPr>
          <p:nvPr/>
        </p:nvSpPr>
        <p:spPr>
          <a:xfrm>
            <a:off x="35496" y="836712"/>
            <a:ext cx="9108504" cy="1454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δεύτερη περίπτωση γενικευμένης δύναμης είναι η διπλή δύναμη, που αποτελείται από δύο ίσες, συνευθειακές και αντίθετες δυνάμεις:</a:t>
            </a:r>
            <a:endParaRPr lang="en-US" sz="2400" dirty="0" smtClean="0"/>
          </a:p>
        </p:txBody>
      </p:sp>
      <p:graphicFrame>
        <p:nvGraphicFramePr>
          <p:cNvPr id="4" name="Object 3" descr="Εικόνα που παρουσιάζει τη διπλή δύναμη που αποτελείται από δύο ίσες συνευθειακές και αντίθετες δυνάμεις."/>
          <p:cNvGraphicFramePr>
            <a:graphicFrameLocks noChangeAspect="1"/>
          </p:cNvGraphicFramePr>
          <p:nvPr>
            <p:extLst>
              <p:ext uri="{D42A27DB-BD31-4B8C-83A1-F6EECF244321}">
                <p14:modId xmlns:p14="http://schemas.microsoft.com/office/powerpoint/2010/main" val="917423036"/>
              </p:ext>
            </p:extLst>
          </p:nvPr>
        </p:nvGraphicFramePr>
        <p:xfrm>
          <a:off x="1835696" y="1556792"/>
          <a:ext cx="5328592" cy="1376202"/>
        </p:xfrm>
        <a:graphic>
          <a:graphicData uri="http://schemas.openxmlformats.org/presentationml/2006/ole">
            <mc:AlternateContent xmlns:mc="http://schemas.openxmlformats.org/markup-compatibility/2006">
              <mc:Choice xmlns:v="urn:schemas-microsoft-com:vml" Requires="v">
                <p:oleObj spid="_x0000_s83055" name="Picture (32-bit)" r:id="rId3" imgW="2352600" imgH="419040" progId="MetafileCompanion32.Picture.1">
                  <p:embed/>
                </p:oleObj>
              </mc:Choice>
              <mc:Fallback>
                <p:oleObj name="Picture (32-bit)" r:id="rId3" imgW="2352600" imgH="419040" progId="MetafileCompanion32.Picture.1">
                  <p:embed/>
                  <p:pic>
                    <p:nvPicPr>
                      <p:cNvPr id="0" name=""/>
                      <p:cNvPicPr/>
                      <p:nvPr/>
                    </p:nvPicPr>
                    <p:blipFill>
                      <a:blip r:embed="rId4"/>
                      <a:stretch>
                        <a:fillRect/>
                      </a:stretch>
                    </p:blipFill>
                    <p:spPr>
                      <a:xfrm>
                        <a:off x="1835696" y="1556792"/>
                        <a:ext cx="5328592" cy="1376202"/>
                      </a:xfrm>
                      <a:prstGeom prst="rect">
                        <a:avLst/>
                      </a:prstGeom>
                    </p:spPr>
                  </p:pic>
                </p:oleObj>
              </mc:Fallback>
            </mc:AlternateContent>
          </a:graphicData>
        </a:graphic>
      </p:graphicFrame>
      <p:sp>
        <p:nvSpPr>
          <p:cNvPr id="9" name="Content Placeholder 2"/>
          <p:cNvSpPr txBox="1">
            <a:spLocks/>
          </p:cNvSpPr>
          <p:nvPr/>
        </p:nvSpPr>
        <p:spPr>
          <a:xfrm>
            <a:off x="35496" y="2924944"/>
            <a:ext cx="9108504"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Εργικά αντίστοιχη είναι η προβολή δ της </a:t>
            </a:r>
            <a:r>
              <a:rPr lang="el-GR" sz="2400" b="1" u="sng" dirty="0" smtClean="0"/>
              <a:t>αμοιβαίας</a:t>
            </a:r>
            <a:r>
              <a:rPr lang="el-GR" sz="2400" dirty="0" smtClean="0"/>
              <a:t> μετακίνησης των σημείων επιβολής των δυνάμεων </a:t>
            </a:r>
            <a:r>
              <a:rPr lang="en-US" sz="2400" dirty="0" smtClean="0"/>
              <a:t>P </a:t>
            </a:r>
            <a:r>
              <a:rPr lang="el-GR" sz="2400" dirty="0" smtClean="0"/>
              <a:t>πάνω στο φορέα των δυνάμεων.</a:t>
            </a:r>
          </a:p>
          <a:p>
            <a:pPr marL="0" indent="0">
              <a:buFont typeface="Arial" pitchFamily="34" charset="0"/>
              <a:buNone/>
            </a:pPr>
            <a:r>
              <a:rPr lang="el-GR" sz="2400" dirty="0" smtClean="0"/>
              <a:t>Δ</a:t>
            </a:r>
            <a:r>
              <a:rPr lang="en-US" sz="2400" dirty="0" smtClean="0"/>
              <a:t>u</a:t>
            </a:r>
            <a:r>
              <a:rPr lang="el-GR" sz="2400" dirty="0" smtClean="0"/>
              <a:t>: η αμοιβαία μετακίνηση των σημείων εφαρμογής των </a:t>
            </a:r>
            <a:r>
              <a:rPr lang="en-US" sz="2400" dirty="0" smtClean="0"/>
              <a:t>P</a:t>
            </a:r>
            <a:r>
              <a:rPr lang="el-GR" sz="2400" dirty="0" smtClean="0"/>
              <a:t>, δηλαδή η μετακίνηση του ενός σημείου εφαρμογής σε σχέση με το άλλο.  </a:t>
            </a:r>
            <a:endParaRPr lang="en-US" sz="2400" dirty="0" smtClean="0"/>
          </a:p>
        </p:txBody>
      </p:sp>
      <p:sp>
        <p:nvSpPr>
          <p:cNvPr id="14" name="Content Placeholder 2"/>
          <p:cNvSpPr txBox="1">
            <a:spLocks/>
          </p:cNvSpPr>
          <p:nvPr/>
        </p:nvSpPr>
        <p:spPr>
          <a:xfrm>
            <a:off x="107504" y="4653136"/>
            <a:ext cx="860444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Στην περίπτωση της διπλής δύναμης ισχύει:</a:t>
            </a:r>
          </a:p>
        </p:txBody>
      </p:sp>
      <p:sp>
        <p:nvSpPr>
          <p:cNvPr id="15" name="Content Placeholder 2"/>
          <p:cNvSpPr txBox="1">
            <a:spLocks/>
          </p:cNvSpPr>
          <p:nvPr/>
        </p:nvSpPr>
        <p:spPr>
          <a:xfrm>
            <a:off x="5940152" y="4653136"/>
            <a:ext cx="1749896"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5">
                    <a:lumMod val="75000"/>
                  </a:schemeClr>
                </a:solidFill>
              </a:rPr>
              <a:t>K = P</a:t>
            </a:r>
          </a:p>
          <a:p>
            <a:pPr marL="0" indent="0">
              <a:buFont typeface="Arial" pitchFamily="34" charset="0"/>
              <a:buNone/>
            </a:pPr>
            <a:r>
              <a:rPr lang="en-US" sz="2400" b="1" dirty="0" smtClean="0">
                <a:solidFill>
                  <a:schemeClr val="accent5">
                    <a:lumMod val="75000"/>
                  </a:schemeClr>
                </a:solidFill>
              </a:rPr>
              <a:t>W = K</a:t>
            </a:r>
            <a:r>
              <a:rPr lang="el-GR" sz="2400" b="1" dirty="0" smtClean="0">
                <a:solidFill>
                  <a:schemeClr val="accent5">
                    <a:lumMod val="75000"/>
                  </a:schemeClr>
                </a:solidFill>
              </a:rPr>
              <a:t>δ</a:t>
            </a:r>
          </a:p>
        </p:txBody>
      </p:sp>
      <p:graphicFrame>
        <p:nvGraphicFramePr>
          <p:cNvPr id="6" name="Object 5" descr="Εικόνα που παρουσιάζει τη διπλή δύναμη και την εργικά αντίστοιχή της γενικευμένη μετακίνηση, που είναι η αμοιβαία μετακίνηση των σημείων εφαρμογής της διπλής δύναμης."/>
          <p:cNvGraphicFramePr>
            <a:graphicFrameLocks noChangeAspect="1"/>
          </p:cNvGraphicFramePr>
          <p:nvPr>
            <p:extLst>
              <p:ext uri="{D42A27DB-BD31-4B8C-83A1-F6EECF244321}">
                <p14:modId xmlns:p14="http://schemas.microsoft.com/office/powerpoint/2010/main" val="1875991392"/>
              </p:ext>
            </p:extLst>
          </p:nvPr>
        </p:nvGraphicFramePr>
        <p:xfrm>
          <a:off x="39141" y="5085184"/>
          <a:ext cx="4905375" cy="1143000"/>
        </p:xfrm>
        <a:graphic>
          <a:graphicData uri="http://schemas.openxmlformats.org/presentationml/2006/ole">
            <mc:AlternateContent xmlns:mc="http://schemas.openxmlformats.org/markup-compatibility/2006">
              <mc:Choice xmlns:v="urn:schemas-microsoft-com:vml" Requires="v">
                <p:oleObj spid="_x0000_s83056" name="Picture (32-bit)" r:id="rId5" imgW="4905360" imgH="1143000" progId="MetafileCompanion32.Picture.1">
                  <p:embed/>
                </p:oleObj>
              </mc:Choice>
              <mc:Fallback>
                <p:oleObj name="Picture (32-bit)" r:id="rId5" imgW="4905360" imgH="1143000" progId="MetafileCompanion32.Picture.1">
                  <p:embed/>
                  <p:pic>
                    <p:nvPicPr>
                      <p:cNvPr id="0" name=""/>
                      <p:cNvPicPr/>
                      <p:nvPr/>
                    </p:nvPicPr>
                    <p:blipFill>
                      <a:blip r:embed="rId6"/>
                      <a:stretch>
                        <a:fillRect/>
                      </a:stretch>
                    </p:blipFill>
                    <p:spPr>
                      <a:xfrm>
                        <a:off x="39141" y="5085184"/>
                        <a:ext cx="4905375" cy="1143000"/>
                      </a:xfrm>
                      <a:prstGeom prst="rect">
                        <a:avLst/>
                      </a:prstGeom>
                    </p:spPr>
                  </p:pic>
                </p:oleObj>
              </mc:Fallback>
            </mc:AlternateContent>
          </a:graphicData>
        </a:graphic>
      </p:graphicFrame>
      <p:sp>
        <p:nvSpPr>
          <p:cNvPr id="11" name="Content Placeholder 2"/>
          <p:cNvSpPr txBox="1">
            <a:spLocks/>
          </p:cNvSpPr>
          <p:nvPr/>
        </p:nvSpPr>
        <p:spPr>
          <a:xfrm>
            <a:off x="323528" y="6303109"/>
            <a:ext cx="4968552"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5">
                    <a:lumMod val="75000"/>
                  </a:schemeClr>
                </a:solidFill>
              </a:rPr>
              <a:t>W = </a:t>
            </a:r>
            <a:r>
              <a:rPr lang="en-US" sz="2400" b="1" dirty="0">
                <a:solidFill>
                  <a:schemeClr val="accent5">
                    <a:lumMod val="75000"/>
                  </a:schemeClr>
                </a:solidFill>
              </a:rPr>
              <a:t>P</a:t>
            </a:r>
            <a:r>
              <a:rPr lang="el-GR" sz="2400" b="1" dirty="0" smtClean="0">
                <a:solidFill>
                  <a:schemeClr val="accent5">
                    <a:lumMod val="75000"/>
                  </a:schemeClr>
                </a:solidFill>
              </a:rPr>
              <a:t>δ</a:t>
            </a:r>
            <a:r>
              <a:rPr lang="en-US" sz="2400" b="1" baseline="-25000" dirty="0" smtClean="0">
                <a:solidFill>
                  <a:schemeClr val="accent5">
                    <a:lumMod val="75000"/>
                  </a:schemeClr>
                </a:solidFill>
              </a:rPr>
              <a:t>1</a:t>
            </a:r>
            <a:r>
              <a:rPr lang="en-US" sz="2400" b="1" dirty="0" smtClean="0">
                <a:solidFill>
                  <a:schemeClr val="accent5">
                    <a:lumMod val="75000"/>
                  </a:schemeClr>
                </a:solidFill>
              </a:rPr>
              <a:t> + P</a:t>
            </a:r>
            <a:r>
              <a:rPr lang="el-GR" sz="2400" b="1" dirty="0" smtClean="0">
                <a:solidFill>
                  <a:schemeClr val="accent5">
                    <a:lumMod val="75000"/>
                  </a:schemeClr>
                </a:solidFill>
              </a:rPr>
              <a:t>δ</a:t>
            </a:r>
            <a:r>
              <a:rPr lang="el-GR" sz="2400" b="1" baseline="-25000" dirty="0" smtClean="0">
                <a:solidFill>
                  <a:schemeClr val="accent5">
                    <a:lumMod val="75000"/>
                  </a:schemeClr>
                </a:solidFill>
              </a:rPr>
              <a:t>2</a:t>
            </a:r>
            <a:r>
              <a:rPr lang="el-GR" sz="2400" b="1" dirty="0" smtClean="0">
                <a:solidFill>
                  <a:schemeClr val="accent5">
                    <a:lumMod val="75000"/>
                  </a:schemeClr>
                </a:solidFill>
              </a:rPr>
              <a:t> = </a:t>
            </a:r>
            <a:r>
              <a:rPr lang="en-US" sz="2400" b="1" dirty="0" smtClean="0">
                <a:solidFill>
                  <a:schemeClr val="accent5">
                    <a:lumMod val="75000"/>
                  </a:schemeClr>
                </a:solidFill>
              </a:rPr>
              <a:t>P(</a:t>
            </a:r>
            <a:r>
              <a:rPr lang="el-GR" sz="2400" b="1" dirty="0" smtClean="0">
                <a:solidFill>
                  <a:schemeClr val="accent5">
                    <a:lumMod val="75000"/>
                  </a:schemeClr>
                </a:solidFill>
              </a:rPr>
              <a:t>δ</a:t>
            </a:r>
            <a:r>
              <a:rPr lang="el-GR" sz="2400" b="1" baseline="-25000" dirty="0" smtClean="0">
                <a:solidFill>
                  <a:schemeClr val="accent5">
                    <a:lumMod val="75000"/>
                  </a:schemeClr>
                </a:solidFill>
              </a:rPr>
              <a:t>1</a:t>
            </a:r>
            <a:r>
              <a:rPr lang="el-GR" sz="2400" b="1" dirty="0" smtClean="0">
                <a:solidFill>
                  <a:schemeClr val="accent5">
                    <a:lumMod val="75000"/>
                  </a:schemeClr>
                </a:solidFill>
              </a:rPr>
              <a:t> + δ</a:t>
            </a:r>
            <a:r>
              <a:rPr lang="el-GR" sz="2400" b="1" baseline="-25000" dirty="0" smtClean="0">
                <a:solidFill>
                  <a:schemeClr val="accent5">
                    <a:lumMod val="75000"/>
                  </a:schemeClr>
                </a:solidFill>
              </a:rPr>
              <a:t>2</a:t>
            </a:r>
            <a:r>
              <a:rPr lang="el-GR" sz="2400" b="1" dirty="0" smtClean="0">
                <a:solidFill>
                  <a:schemeClr val="accent5">
                    <a:lumMod val="75000"/>
                  </a:schemeClr>
                </a:solidFill>
              </a:rPr>
              <a:t>) = </a:t>
            </a:r>
            <a:r>
              <a:rPr lang="en-US" sz="2400" b="1" dirty="0" smtClean="0">
                <a:solidFill>
                  <a:schemeClr val="accent5">
                    <a:lumMod val="75000"/>
                  </a:schemeClr>
                </a:solidFill>
              </a:rPr>
              <a:t>P</a:t>
            </a:r>
            <a:r>
              <a:rPr lang="el-GR" sz="2400" b="1" dirty="0" smtClean="0">
                <a:solidFill>
                  <a:schemeClr val="accent5">
                    <a:lumMod val="75000"/>
                  </a:schemeClr>
                </a:solidFill>
              </a:rPr>
              <a:t>δ</a:t>
            </a:r>
          </a:p>
        </p:txBody>
      </p:sp>
      <p:sp>
        <p:nvSpPr>
          <p:cNvPr id="5" name="Slide Number Placeholder 4"/>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20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3</a:t>
            </a:r>
            <a:r>
              <a:rPr lang="el-GR" sz="2800" b="1" baseline="30000" dirty="0" smtClean="0"/>
              <a:t>η</a:t>
            </a:r>
            <a:r>
              <a:rPr lang="el-GR" sz="2800" b="1" dirty="0" smtClean="0"/>
              <a:t> περίπτωση γενικευμένης δύναμης</a:t>
            </a:r>
            <a:endParaRPr lang="el-GR" sz="2800" b="1" dirty="0"/>
          </a:p>
        </p:txBody>
      </p:sp>
      <p:sp>
        <p:nvSpPr>
          <p:cNvPr id="13" name="Content Placeholder 2"/>
          <p:cNvSpPr txBox="1">
            <a:spLocks/>
          </p:cNvSpPr>
          <p:nvPr/>
        </p:nvSpPr>
        <p:spPr>
          <a:xfrm>
            <a:off x="0" y="1052736"/>
            <a:ext cx="9144000" cy="28803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τρίτη περίπτωση γενικευμένης δύναμης είναι η απλή ροπή. </a:t>
            </a:r>
          </a:p>
          <a:p>
            <a:pPr marL="0" indent="0">
              <a:buFont typeface="Arial" pitchFamily="34" charset="0"/>
              <a:buNone/>
            </a:pPr>
            <a:r>
              <a:rPr lang="el-GR" sz="2400" dirty="0" smtClean="0"/>
              <a:t>Ισχύει </a:t>
            </a:r>
            <a:r>
              <a:rPr lang="el-GR" sz="2400" b="1" dirty="0" smtClean="0">
                <a:solidFill>
                  <a:schemeClr val="accent5">
                    <a:lumMod val="75000"/>
                  </a:schemeClr>
                </a:solidFill>
              </a:rPr>
              <a:t>Κ = Μ</a:t>
            </a:r>
            <a:r>
              <a:rPr lang="el-GR" sz="2400" dirty="0" smtClean="0"/>
              <a:t>.</a:t>
            </a:r>
          </a:p>
          <a:p>
            <a:pPr marL="0" indent="0">
              <a:buFont typeface="Arial" pitchFamily="34" charset="0"/>
              <a:buNone/>
            </a:pPr>
            <a:r>
              <a:rPr lang="el-GR" sz="2400" dirty="0" smtClean="0"/>
              <a:t>Εργικά αντίστοιχο μέγεθος είναι η γωνία στροφής ω. Χαράζεται μια ευθεία, η οποία μετατοπίζεται μετά τη μετακίνηση και σχηματίζει με την αρχική της θέση γωνία ω. Τότε ισχύει </a:t>
            </a:r>
            <a:r>
              <a:rPr lang="el-GR" sz="2400" b="1" dirty="0" smtClean="0">
                <a:solidFill>
                  <a:schemeClr val="accent5">
                    <a:lumMod val="75000"/>
                  </a:schemeClr>
                </a:solidFill>
              </a:rPr>
              <a:t>δ = ω</a:t>
            </a:r>
            <a:r>
              <a:rPr lang="el-GR" sz="2400" dirty="0" smtClean="0"/>
              <a:t>.</a:t>
            </a:r>
          </a:p>
          <a:p>
            <a:pPr marL="0" indent="0">
              <a:buFont typeface="Arial" pitchFamily="34" charset="0"/>
              <a:buNone/>
            </a:pPr>
            <a:r>
              <a:rPr lang="el-GR" sz="2400" dirty="0" smtClean="0"/>
              <a:t>Επομένως, στην περίπτωση αυτή ισχύει:</a:t>
            </a:r>
          </a:p>
          <a:p>
            <a:pPr marL="0" indent="0" algn="ctr">
              <a:buFont typeface="Arial" pitchFamily="34" charset="0"/>
              <a:buNone/>
            </a:pPr>
            <a:r>
              <a:rPr lang="en-US" sz="2400" b="1" dirty="0" smtClean="0">
                <a:solidFill>
                  <a:schemeClr val="accent5">
                    <a:lumMod val="75000"/>
                  </a:schemeClr>
                </a:solidFill>
              </a:rPr>
              <a:t>W = K</a:t>
            </a:r>
            <a:r>
              <a:rPr lang="el-GR" sz="2400" b="1" dirty="0" smtClean="0">
                <a:solidFill>
                  <a:schemeClr val="accent5">
                    <a:lumMod val="75000"/>
                  </a:schemeClr>
                </a:solidFill>
              </a:rPr>
              <a:t>δ = Μω</a:t>
            </a:r>
          </a:p>
          <a:p>
            <a:pPr marL="0" indent="0">
              <a:buFont typeface="Arial" pitchFamily="34" charset="0"/>
              <a:buNone/>
            </a:pPr>
            <a:endParaRPr lang="en-US" sz="2400" dirty="0" smtClean="0"/>
          </a:p>
        </p:txBody>
      </p:sp>
      <p:graphicFrame>
        <p:nvGraphicFramePr>
          <p:cNvPr id="3" name="Object 2" descr="Εικόνα που παρουσιάζει την απλή επιβεβλημένη ροπή και την εργικά αντίστοιχή της γενικευμένη μετακίνηση, που είναι η απλή γωνία στροφής ω."/>
          <p:cNvGraphicFramePr>
            <a:graphicFrameLocks noChangeAspect="1"/>
          </p:cNvGraphicFramePr>
          <p:nvPr>
            <p:extLst>
              <p:ext uri="{D42A27DB-BD31-4B8C-83A1-F6EECF244321}">
                <p14:modId xmlns:p14="http://schemas.microsoft.com/office/powerpoint/2010/main" val="30149616"/>
              </p:ext>
            </p:extLst>
          </p:nvPr>
        </p:nvGraphicFramePr>
        <p:xfrm>
          <a:off x="2987824" y="3900324"/>
          <a:ext cx="2808312" cy="2553012"/>
        </p:xfrm>
        <a:graphic>
          <a:graphicData uri="http://schemas.openxmlformats.org/presentationml/2006/ole">
            <mc:AlternateContent xmlns:mc="http://schemas.openxmlformats.org/markup-compatibility/2006">
              <mc:Choice xmlns:v="urn:schemas-microsoft-com:vml" Requires="v">
                <p:oleObj spid="_x0000_s84022" name="Picture (32-bit)" r:id="rId3" imgW="1467000" imgH="1333440" progId="MetafileCompanion32.Picture.1">
                  <p:embed/>
                </p:oleObj>
              </mc:Choice>
              <mc:Fallback>
                <p:oleObj name="Picture (32-bit)" r:id="rId3" imgW="1467000" imgH="1333440" progId="MetafileCompanion32.Picture.1">
                  <p:embed/>
                  <p:pic>
                    <p:nvPicPr>
                      <p:cNvPr id="0" name=""/>
                      <p:cNvPicPr/>
                      <p:nvPr/>
                    </p:nvPicPr>
                    <p:blipFill>
                      <a:blip r:embed="rId4"/>
                      <a:stretch>
                        <a:fillRect/>
                      </a:stretch>
                    </p:blipFill>
                    <p:spPr>
                      <a:xfrm>
                        <a:off x="2987824" y="3900324"/>
                        <a:ext cx="2808312" cy="25530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1094456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4</a:t>
            </a:r>
            <a:r>
              <a:rPr lang="el-GR" sz="2800" b="1" baseline="30000" dirty="0" smtClean="0"/>
              <a:t>η</a:t>
            </a:r>
            <a:r>
              <a:rPr lang="el-GR" sz="2800" b="1" dirty="0" smtClean="0"/>
              <a:t> περίπτωση γενικευμένης δύναμης</a:t>
            </a:r>
            <a:endParaRPr lang="el-GR" sz="2800" b="1" dirty="0"/>
          </a:p>
        </p:txBody>
      </p:sp>
      <p:sp>
        <p:nvSpPr>
          <p:cNvPr id="13" name="Content Placeholder 2"/>
          <p:cNvSpPr txBox="1">
            <a:spLocks/>
          </p:cNvSpPr>
          <p:nvPr/>
        </p:nvSpPr>
        <p:spPr>
          <a:xfrm>
            <a:off x="0" y="836712"/>
            <a:ext cx="91440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τέταρτη περίπτωση γενικευμένης δύναμης είναι η διπλή ροπή, που αποτελεί ένα σύστημα δύο ίσων και αντίθετων ροπών, όπως φαίνεται στο σχήμα:</a:t>
            </a:r>
          </a:p>
          <a:p>
            <a:pPr marL="0" indent="0">
              <a:buFont typeface="Arial" pitchFamily="34" charset="0"/>
              <a:buNone/>
            </a:pPr>
            <a:endParaRPr lang="en-US" sz="2400" dirty="0" smtClean="0"/>
          </a:p>
        </p:txBody>
      </p:sp>
      <p:graphicFrame>
        <p:nvGraphicFramePr>
          <p:cNvPr id="4" name="Object 3" descr="Εικόνα που παρουσιάζει τη διπλή επιβεβλημένη ροπή και την εργικά αντίστοιχή της γενικευμένη μετακίνηση, που είναι η αμοιβαία γωνία στροφής ω."/>
          <p:cNvGraphicFramePr>
            <a:graphicFrameLocks noChangeAspect="1"/>
          </p:cNvGraphicFramePr>
          <p:nvPr>
            <p:extLst>
              <p:ext uri="{D42A27DB-BD31-4B8C-83A1-F6EECF244321}">
                <p14:modId xmlns:p14="http://schemas.microsoft.com/office/powerpoint/2010/main" val="1603552081"/>
              </p:ext>
            </p:extLst>
          </p:nvPr>
        </p:nvGraphicFramePr>
        <p:xfrm>
          <a:off x="107504" y="2164624"/>
          <a:ext cx="4895289" cy="2416504"/>
        </p:xfrm>
        <a:graphic>
          <a:graphicData uri="http://schemas.openxmlformats.org/presentationml/2006/ole">
            <mc:AlternateContent xmlns:mc="http://schemas.openxmlformats.org/markup-compatibility/2006">
              <mc:Choice xmlns:v="urn:schemas-microsoft-com:vml" Requires="v">
                <p:oleObj spid="_x0000_s85047" name="Picture (32-bit)" r:id="rId3" imgW="3743280" imgH="1847880" progId="MetafileCompanion32.Picture.1">
                  <p:embed/>
                </p:oleObj>
              </mc:Choice>
              <mc:Fallback>
                <p:oleObj name="Picture (32-bit)" r:id="rId3" imgW="3743280" imgH="1847880" progId="MetafileCompanion32.Picture.1">
                  <p:embed/>
                  <p:pic>
                    <p:nvPicPr>
                      <p:cNvPr id="0" name=""/>
                      <p:cNvPicPr/>
                      <p:nvPr/>
                    </p:nvPicPr>
                    <p:blipFill>
                      <a:blip r:embed="rId4"/>
                      <a:stretch>
                        <a:fillRect/>
                      </a:stretch>
                    </p:blipFill>
                    <p:spPr>
                      <a:xfrm>
                        <a:off x="107504" y="2164624"/>
                        <a:ext cx="4895289" cy="2416504"/>
                      </a:xfrm>
                      <a:prstGeom prst="rect">
                        <a:avLst/>
                      </a:prstGeom>
                    </p:spPr>
                  </p:pic>
                </p:oleObj>
              </mc:Fallback>
            </mc:AlternateContent>
          </a:graphicData>
        </a:graphic>
      </p:graphicFrame>
      <p:sp>
        <p:nvSpPr>
          <p:cNvPr id="7" name="Content Placeholder 2"/>
          <p:cNvSpPr txBox="1">
            <a:spLocks/>
          </p:cNvSpPr>
          <p:nvPr/>
        </p:nvSpPr>
        <p:spPr>
          <a:xfrm>
            <a:off x="5076056" y="1844824"/>
            <a:ext cx="4067944" cy="3231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Χαράζονται οι ευθείες, όπως και πριν, και προσδιορίζεται η θέση τους μετά την περιστροφή. Ισχύει:</a:t>
            </a:r>
          </a:p>
          <a:p>
            <a:pPr marL="0" indent="0" algn="ctr">
              <a:buFont typeface="Arial" pitchFamily="34" charset="0"/>
              <a:buNone/>
            </a:pPr>
            <a:r>
              <a:rPr lang="el-GR" sz="2400" b="1" dirty="0">
                <a:solidFill>
                  <a:schemeClr val="accent5">
                    <a:lumMod val="75000"/>
                  </a:schemeClr>
                </a:solidFill>
              </a:rPr>
              <a:t>ω</a:t>
            </a:r>
            <a:r>
              <a:rPr lang="el-GR" sz="2400" b="1" dirty="0" smtClean="0">
                <a:solidFill>
                  <a:schemeClr val="accent5">
                    <a:lumMod val="75000"/>
                  </a:schemeClr>
                </a:solidFill>
              </a:rPr>
              <a:t> = ω</a:t>
            </a:r>
            <a:r>
              <a:rPr lang="el-GR" sz="2400" b="1" baseline="-25000" dirty="0" smtClean="0">
                <a:solidFill>
                  <a:schemeClr val="accent5">
                    <a:lumMod val="75000"/>
                  </a:schemeClr>
                </a:solidFill>
              </a:rPr>
              <a:t>1</a:t>
            </a:r>
            <a:r>
              <a:rPr lang="el-GR" sz="2400" b="1" dirty="0" smtClean="0">
                <a:solidFill>
                  <a:schemeClr val="accent5">
                    <a:lumMod val="75000"/>
                  </a:schemeClr>
                </a:solidFill>
              </a:rPr>
              <a:t> + ω</a:t>
            </a:r>
            <a:r>
              <a:rPr lang="el-GR" sz="2400" b="1" baseline="-25000" dirty="0" smtClean="0">
                <a:solidFill>
                  <a:schemeClr val="accent5">
                    <a:lumMod val="75000"/>
                  </a:schemeClr>
                </a:solidFill>
              </a:rPr>
              <a:t>2</a:t>
            </a:r>
          </a:p>
          <a:p>
            <a:pPr marL="0" indent="0" algn="ctr">
              <a:buFont typeface="Arial" pitchFamily="34" charset="0"/>
              <a:buNone/>
            </a:pPr>
            <a:r>
              <a:rPr lang="el-GR" sz="2400" b="1" dirty="0" smtClean="0">
                <a:solidFill>
                  <a:schemeClr val="accent5">
                    <a:lumMod val="75000"/>
                  </a:schemeClr>
                </a:solidFill>
              </a:rPr>
              <a:t>Κ = Μ</a:t>
            </a:r>
          </a:p>
          <a:p>
            <a:pPr marL="0" indent="0" algn="ctr">
              <a:buFont typeface="Arial" pitchFamily="34" charset="0"/>
              <a:buNone/>
            </a:pPr>
            <a:r>
              <a:rPr lang="el-GR" sz="2400" b="1" dirty="0">
                <a:solidFill>
                  <a:schemeClr val="accent5">
                    <a:lumMod val="75000"/>
                  </a:schemeClr>
                </a:solidFill>
              </a:rPr>
              <a:t>δ</a:t>
            </a:r>
            <a:r>
              <a:rPr lang="el-GR" sz="2400" b="1" dirty="0" smtClean="0">
                <a:solidFill>
                  <a:schemeClr val="accent5">
                    <a:lumMod val="75000"/>
                  </a:schemeClr>
                </a:solidFill>
              </a:rPr>
              <a:t> = ω  </a:t>
            </a:r>
          </a:p>
          <a:p>
            <a:pPr marL="0" indent="0">
              <a:buFont typeface="Arial" pitchFamily="34" charset="0"/>
              <a:buNone/>
            </a:pPr>
            <a:endParaRPr lang="en-US" sz="2400" dirty="0" smtClean="0"/>
          </a:p>
        </p:txBody>
      </p:sp>
      <p:sp>
        <p:nvSpPr>
          <p:cNvPr id="8" name="Content Placeholder 2"/>
          <p:cNvSpPr txBox="1">
            <a:spLocks/>
          </p:cNvSpPr>
          <p:nvPr/>
        </p:nvSpPr>
        <p:spPr>
          <a:xfrm>
            <a:off x="-17292" y="4941168"/>
            <a:ext cx="91440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Η εργικά αντίστοιχη μετακίνηση είναι </a:t>
            </a:r>
            <a:r>
              <a:rPr lang="el-GR" sz="2400" dirty="0"/>
              <a:t>η γωνία </a:t>
            </a:r>
            <a:r>
              <a:rPr lang="el-GR" sz="2400" b="1" u="sng" dirty="0" smtClean="0"/>
              <a:t>αμοιβαίας</a:t>
            </a:r>
            <a:r>
              <a:rPr lang="el-GR" sz="2400" dirty="0" smtClean="0"/>
              <a:t> στροφής ω.</a:t>
            </a:r>
          </a:p>
          <a:p>
            <a:pPr marL="0" indent="0">
              <a:buFont typeface="Arial" pitchFamily="34" charset="0"/>
              <a:buNone/>
            </a:pPr>
            <a:r>
              <a:rPr lang="el-GR" sz="2400" dirty="0" smtClean="0"/>
              <a:t>Ισχύει:  </a:t>
            </a:r>
          </a:p>
          <a:p>
            <a:pPr marL="0" indent="0" algn="ctr">
              <a:buNone/>
            </a:pPr>
            <a:r>
              <a:rPr lang="en-US" sz="2400" b="1" dirty="0" smtClean="0">
                <a:solidFill>
                  <a:schemeClr val="accent5">
                    <a:lumMod val="75000"/>
                  </a:schemeClr>
                </a:solidFill>
              </a:rPr>
              <a:t>W = M</a:t>
            </a:r>
            <a:r>
              <a:rPr lang="el-GR" sz="2400" b="1" dirty="0" smtClean="0">
                <a:solidFill>
                  <a:schemeClr val="accent5">
                    <a:lumMod val="75000"/>
                  </a:schemeClr>
                </a:solidFill>
              </a:rPr>
              <a:t>ω</a:t>
            </a:r>
            <a:r>
              <a:rPr lang="el-GR" sz="2400" b="1" baseline="-25000" dirty="0" smtClean="0">
                <a:solidFill>
                  <a:schemeClr val="accent5">
                    <a:lumMod val="75000"/>
                  </a:schemeClr>
                </a:solidFill>
              </a:rPr>
              <a:t>1</a:t>
            </a:r>
            <a:r>
              <a:rPr lang="el-GR" sz="2400" b="1" dirty="0" smtClean="0">
                <a:solidFill>
                  <a:schemeClr val="accent5">
                    <a:lumMod val="75000"/>
                  </a:schemeClr>
                </a:solidFill>
              </a:rPr>
              <a:t> + Μω</a:t>
            </a:r>
            <a:r>
              <a:rPr lang="el-GR" sz="2400" b="1" baseline="-25000" dirty="0" smtClean="0">
                <a:solidFill>
                  <a:schemeClr val="accent5">
                    <a:lumMod val="75000"/>
                  </a:schemeClr>
                </a:solidFill>
              </a:rPr>
              <a:t>2</a:t>
            </a:r>
            <a:r>
              <a:rPr lang="el-GR" sz="2400" b="1" dirty="0" smtClean="0">
                <a:solidFill>
                  <a:schemeClr val="accent5">
                    <a:lumMod val="75000"/>
                  </a:schemeClr>
                </a:solidFill>
              </a:rPr>
              <a:t> = Μ(ω</a:t>
            </a:r>
            <a:r>
              <a:rPr lang="el-GR" sz="2400" b="1" baseline="-25000" dirty="0">
                <a:solidFill>
                  <a:schemeClr val="accent5">
                    <a:lumMod val="75000"/>
                  </a:schemeClr>
                </a:solidFill>
              </a:rPr>
              <a:t>1</a:t>
            </a:r>
            <a:r>
              <a:rPr lang="el-GR" sz="2400" b="1" dirty="0" smtClean="0">
                <a:solidFill>
                  <a:schemeClr val="accent5">
                    <a:lumMod val="75000"/>
                  </a:schemeClr>
                </a:solidFill>
              </a:rPr>
              <a:t> + ω</a:t>
            </a:r>
            <a:r>
              <a:rPr lang="el-GR" sz="2400" b="1" baseline="-25000" dirty="0">
                <a:solidFill>
                  <a:schemeClr val="accent5">
                    <a:lumMod val="75000"/>
                  </a:schemeClr>
                </a:solidFill>
              </a:rPr>
              <a:t>2</a:t>
            </a:r>
            <a:r>
              <a:rPr lang="el-GR" sz="2400" b="1" dirty="0" smtClean="0">
                <a:solidFill>
                  <a:schemeClr val="accent5">
                    <a:lumMod val="75000"/>
                  </a:schemeClr>
                </a:solidFill>
              </a:rPr>
              <a:t>) = Μω = Κδ</a:t>
            </a:r>
          </a:p>
          <a:p>
            <a:pPr marL="0" indent="0">
              <a:buFont typeface="Arial" pitchFamily="34" charset="0"/>
              <a:buNone/>
            </a:pPr>
            <a:endParaRPr lang="en-US"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67952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5</a:t>
            </a:r>
            <a:r>
              <a:rPr lang="el-GR" sz="2800" b="1" baseline="30000" dirty="0" smtClean="0"/>
              <a:t>η</a:t>
            </a:r>
            <a:r>
              <a:rPr lang="el-GR" sz="2800" b="1" dirty="0" smtClean="0"/>
              <a:t> περίπτωση γενικευμένης δύναμης</a:t>
            </a:r>
            <a:endParaRPr lang="el-GR" sz="2800" b="1" dirty="0"/>
          </a:p>
        </p:txBody>
      </p:sp>
      <p:sp>
        <p:nvSpPr>
          <p:cNvPr id="13" name="Content Placeholder 2"/>
          <p:cNvSpPr txBox="1">
            <a:spLocks/>
          </p:cNvSpPr>
          <p:nvPr/>
        </p:nvSpPr>
        <p:spPr>
          <a:xfrm>
            <a:off x="0" y="836712"/>
            <a:ext cx="91440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πέμπτη περίπτωση γενικευμένης δύναμης είναι το απλό ζεύγος δυνάμεων και το εργικά αντίστοιχο μέγεθος είναι η γωνία στροφής ω του μοχλοβραχίονα του ζεύγους, όπως φαίνεται στο σχήμα:</a:t>
            </a:r>
          </a:p>
          <a:p>
            <a:pPr marL="0" indent="0">
              <a:buFont typeface="Arial" pitchFamily="34" charset="0"/>
              <a:buNone/>
            </a:pPr>
            <a:endParaRPr lang="en-US" sz="2400" dirty="0" smtClean="0"/>
          </a:p>
        </p:txBody>
      </p:sp>
      <p:graphicFrame>
        <p:nvGraphicFramePr>
          <p:cNvPr id="4" name="Object 3" descr="Εικόνα που παρουσιάζει το απλό ζέυγος δυνάμεων και την εργικά αντίστοιχή του γενικευμένη μετακίνηση, που είναι η γωνία στροφής ω του μοχλοβραχίονα του ζεύγους."/>
          <p:cNvGraphicFramePr>
            <a:graphicFrameLocks noChangeAspect="1"/>
          </p:cNvGraphicFramePr>
          <p:nvPr>
            <p:extLst>
              <p:ext uri="{D42A27DB-BD31-4B8C-83A1-F6EECF244321}">
                <p14:modId xmlns:p14="http://schemas.microsoft.com/office/powerpoint/2010/main" val="3162055566"/>
              </p:ext>
            </p:extLst>
          </p:nvPr>
        </p:nvGraphicFramePr>
        <p:xfrm>
          <a:off x="323528" y="2348880"/>
          <a:ext cx="3550560" cy="2304256"/>
        </p:xfrm>
        <a:graphic>
          <a:graphicData uri="http://schemas.openxmlformats.org/presentationml/2006/ole">
            <mc:AlternateContent xmlns:mc="http://schemas.openxmlformats.org/markup-compatibility/2006">
              <mc:Choice xmlns:v="urn:schemas-microsoft-com:vml" Requires="v">
                <p:oleObj spid="_x0000_s86068" name="Picture (32-bit)" r:id="rId3" imgW="2971800" imgH="1495440" progId="MetafileCompanion32.Picture.1">
                  <p:embed/>
                </p:oleObj>
              </mc:Choice>
              <mc:Fallback>
                <p:oleObj name="Picture (32-bit)" r:id="rId3" imgW="2971800" imgH="1495440" progId="MetafileCompanion32.Picture.1">
                  <p:embed/>
                  <p:pic>
                    <p:nvPicPr>
                      <p:cNvPr id="0" name=""/>
                      <p:cNvPicPr/>
                      <p:nvPr/>
                    </p:nvPicPr>
                    <p:blipFill>
                      <a:blip r:embed="rId4"/>
                      <a:stretch>
                        <a:fillRect/>
                      </a:stretch>
                    </p:blipFill>
                    <p:spPr>
                      <a:xfrm>
                        <a:off x="323528" y="2348880"/>
                        <a:ext cx="3550560" cy="2304256"/>
                      </a:xfrm>
                      <a:prstGeom prst="rect">
                        <a:avLst/>
                      </a:prstGeom>
                    </p:spPr>
                  </p:pic>
                </p:oleObj>
              </mc:Fallback>
            </mc:AlternateContent>
          </a:graphicData>
        </a:graphic>
      </p:graphicFrame>
      <p:sp>
        <p:nvSpPr>
          <p:cNvPr id="7" name="Content Placeholder 2"/>
          <p:cNvSpPr txBox="1">
            <a:spLocks/>
          </p:cNvSpPr>
          <p:nvPr/>
        </p:nvSpPr>
        <p:spPr>
          <a:xfrm>
            <a:off x="4554708" y="2276872"/>
            <a:ext cx="458929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Χαράζεται η ευθεία που ενώνει τα σημεία εφαρμογής των δυνάμεων (μοχλοβραχίονας). Μετά τη μετακίνηση η ευθεία αυτή έχει περιστραφεί κατά γωνία ω. </a:t>
            </a:r>
          </a:p>
          <a:p>
            <a:pPr marL="0" indent="0">
              <a:buFont typeface="Arial" pitchFamily="34" charset="0"/>
              <a:buNone/>
            </a:pPr>
            <a:r>
              <a:rPr lang="el-GR" sz="2400" dirty="0" smtClean="0"/>
              <a:t>Ισχύει:</a:t>
            </a:r>
          </a:p>
          <a:p>
            <a:pPr marL="0" indent="0" algn="ctr">
              <a:buFont typeface="Arial" pitchFamily="34" charset="0"/>
              <a:buNone/>
            </a:pPr>
            <a:r>
              <a:rPr lang="el-GR" sz="2400" b="1" dirty="0" smtClean="0">
                <a:solidFill>
                  <a:schemeClr val="accent5">
                    <a:lumMod val="75000"/>
                  </a:schemeClr>
                </a:solidFill>
              </a:rPr>
              <a:t>Κ =</a:t>
            </a:r>
            <a:r>
              <a:rPr lang="en-US" sz="2400" b="1" dirty="0" err="1" smtClean="0">
                <a:solidFill>
                  <a:schemeClr val="accent5">
                    <a:lumMod val="75000"/>
                  </a:schemeClr>
                </a:solidFill>
              </a:rPr>
              <a:t>Pd</a:t>
            </a:r>
            <a:r>
              <a:rPr lang="en-US" sz="2400" b="1" dirty="0" smtClean="0">
                <a:solidFill>
                  <a:schemeClr val="accent5">
                    <a:lumMod val="75000"/>
                  </a:schemeClr>
                </a:solidFill>
              </a:rPr>
              <a:t> =</a:t>
            </a:r>
            <a:r>
              <a:rPr lang="el-GR" sz="2400" b="1" dirty="0" smtClean="0">
                <a:solidFill>
                  <a:schemeClr val="accent5">
                    <a:lumMod val="75000"/>
                  </a:schemeClr>
                </a:solidFill>
              </a:rPr>
              <a:t> Μ</a:t>
            </a:r>
          </a:p>
          <a:p>
            <a:pPr marL="0" indent="0" algn="ctr">
              <a:buFont typeface="Arial" pitchFamily="34" charset="0"/>
              <a:buNone/>
            </a:pPr>
            <a:r>
              <a:rPr lang="el-GR" sz="2400" b="1" dirty="0">
                <a:solidFill>
                  <a:schemeClr val="accent5">
                    <a:lumMod val="75000"/>
                  </a:schemeClr>
                </a:solidFill>
              </a:rPr>
              <a:t>δ</a:t>
            </a:r>
            <a:r>
              <a:rPr lang="el-GR" sz="2400" b="1" dirty="0" smtClean="0">
                <a:solidFill>
                  <a:schemeClr val="accent5">
                    <a:lumMod val="75000"/>
                  </a:schemeClr>
                </a:solidFill>
              </a:rPr>
              <a:t> = ω  </a:t>
            </a:r>
          </a:p>
          <a:p>
            <a:pPr marL="0" indent="0">
              <a:buFont typeface="Arial" pitchFamily="34" charset="0"/>
              <a:buNone/>
            </a:pPr>
            <a:endParaRPr lang="en-US"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1541630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634082"/>
          </a:xfrm>
          <a:solidFill>
            <a:schemeClr val="accent5">
              <a:lumMod val="40000"/>
              <a:lumOff val="60000"/>
            </a:schemeClr>
          </a:solidFill>
        </p:spPr>
        <p:txBody>
          <a:bodyPr>
            <a:normAutofit/>
          </a:bodyPr>
          <a:lstStyle/>
          <a:p>
            <a:r>
              <a:rPr lang="el-GR" sz="2800" b="1" dirty="0" smtClean="0"/>
              <a:t>6</a:t>
            </a:r>
            <a:r>
              <a:rPr lang="el-GR" sz="2800" b="1" baseline="30000" dirty="0" smtClean="0"/>
              <a:t>η</a:t>
            </a:r>
            <a:r>
              <a:rPr lang="el-GR" sz="2800" b="1" dirty="0" smtClean="0"/>
              <a:t> περίπτωση γενικευμένης δύναμης</a:t>
            </a:r>
            <a:endParaRPr lang="el-GR" sz="2800" b="1" dirty="0"/>
          </a:p>
        </p:txBody>
      </p:sp>
      <p:sp>
        <p:nvSpPr>
          <p:cNvPr id="13" name="Content Placeholder 2"/>
          <p:cNvSpPr txBox="1">
            <a:spLocks/>
          </p:cNvSpPr>
          <p:nvPr/>
        </p:nvSpPr>
        <p:spPr>
          <a:xfrm>
            <a:off x="0" y="620688"/>
            <a:ext cx="91440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έκτη και τελευταία περίπτωση γενικευμένης δύναμης είναι το διπλό ζεύγος δυνάμεων που αποτελεί ένα σύστημα ίσων και αντίθετων ζευγών, όπως φαίνεται στο σχήμα:</a:t>
            </a:r>
          </a:p>
          <a:p>
            <a:pPr marL="0" indent="0">
              <a:buFont typeface="Arial" pitchFamily="34" charset="0"/>
              <a:buNone/>
            </a:pPr>
            <a:endParaRPr lang="en-US" sz="2400" dirty="0" smtClean="0"/>
          </a:p>
        </p:txBody>
      </p:sp>
      <p:graphicFrame>
        <p:nvGraphicFramePr>
          <p:cNvPr id="3" name="Object 2" descr="Εικόνα που παρουσιάζει το διπλό ζέυγος δυνάμεων και την εργικά αντίστοιχή του γενικευμένη μετακίνηση, που είναι η αμοιβαία γωνία στροφής ω των μοχλοβραχιώνων των δύο ζευγών."/>
          <p:cNvGraphicFramePr>
            <a:graphicFrameLocks noChangeAspect="1"/>
          </p:cNvGraphicFramePr>
          <p:nvPr>
            <p:extLst>
              <p:ext uri="{D42A27DB-BD31-4B8C-83A1-F6EECF244321}">
                <p14:modId xmlns:p14="http://schemas.microsoft.com/office/powerpoint/2010/main" val="3601476615"/>
              </p:ext>
            </p:extLst>
          </p:nvPr>
        </p:nvGraphicFramePr>
        <p:xfrm>
          <a:off x="179512" y="1772816"/>
          <a:ext cx="6272661" cy="1872208"/>
        </p:xfrm>
        <a:graphic>
          <a:graphicData uri="http://schemas.openxmlformats.org/presentationml/2006/ole">
            <mc:AlternateContent xmlns:mc="http://schemas.openxmlformats.org/markup-compatibility/2006">
              <mc:Choice xmlns:v="urn:schemas-microsoft-com:vml" Requires="v">
                <p:oleObj spid="_x0000_s87090" name="Picture (32-bit)" r:id="rId3" imgW="3571920" imgH="838080" progId="MetafileCompanion32.Picture.1">
                  <p:embed/>
                </p:oleObj>
              </mc:Choice>
              <mc:Fallback>
                <p:oleObj name="Picture (32-bit)" r:id="rId3" imgW="3571920" imgH="838080" progId="MetafileCompanion32.Picture.1">
                  <p:embed/>
                  <p:pic>
                    <p:nvPicPr>
                      <p:cNvPr id="0" name=""/>
                      <p:cNvPicPr/>
                      <p:nvPr/>
                    </p:nvPicPr>
                    <p:blipFill>
                      <a:blip r:embed="rId4"/>
                      <a:stretch>
                        <a:fillRect/>
                      </a:stretch>
                    </p:blipFill>
                    <p:spPr>
                      <a:xfrm>
                        <a:off x="179512" y="1772816"/>
                        <a:ext cx="6272661" cy="1872208"/>
                      </a:xfrm>
                      <a:prstGeom prst="rect">
                        <a:avLst/>
                      </a:prstGeom>
                    </p:spPr>
                  </p:pic>
                </p:oleObj>
              </mc:Fallback>
            </mc:AlternateContent>
          </a:graphicData>
        </a:graphic>
      </p:graphicFrame>
      <p:sp>
        <p:nvSpPr>
          <p:cNvPr id="7" name="Content Placeholder 2"/>
          <p:cNvSpPr txBox="1">
            <a:spLocks/>
          </p:cNvSpPr>
          <p:nvPr/>
        </p:nvSpPr>
        <p:spPr>
          <a:xfrm>
            <a:off x="0" y="3645024"/>
            <a:ext cx="91440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Εργικά αντίστοιχο μέγεθος είναι η γωνία </a:t>
            </a:r>
            <a:r>
              <a:rPr lang="el-GR" sz="2400" b="1" u="sng" dirty="0" smtClean="0"/>
              <a:t>αμοιβαίας</a:t>
            </a:r>
            <a:r>
              <a:rPr lang="el-GR" sz="2400" dirty="0" smtClean="0"/>
              <a:t> στροφής ω. Χαράζονται οι μοχλοβραχίονες όπως και πρίν και προσδιορίζεται η θέση τους μετά τη μετακίνηση. Ισχύει: </a:t>
            </a:r>
            <a:r>
              <a:rPr lang="el-GR" sz="2400" b="1" dirty="0" smtClean="0">
                <a:solidFill>
                  <a:schemeClr val="accent5">
                    <a:lumMod val="75000"/>
                  </a:schemeClr>
                </a:solidFill>
              </a:rPr>
              <a:t>Κ =</a:t>
            </a:r>
            <a:r>
              <a:rPr lang="en-US" sz="2400" b="1" dirty="0" err="1" smtClean="0">
                <a:solidFill>
                  <a:schemeClr val="accent5">
                    <a:lumMod val="75000"/>
                  </a:schemeClr>
                </a:solidFill>
              </a:rPr>
              <a:t>Pd</a:t>
            </a:r>
            <a:r>
              <a:rPr lang="en-US" sz="2400" b="1" dirty="0" smtClean="0">
                <a:solidFill>
                  <a:schemeClr val="accent5">
                    <a:lumMod val="75000"/>
                  </a:schemeClr>
                </a:solidFill>
              </a:rPr>
              <a:t> =</a:t>
            </a:r>
            <a:r>
              <a:rPr lang="el-GR" sz="2400" b="1" dirty="0" smtClean="0">
                <a:solidFill>
                  <a:schemeClr val="accent5">
                    <a:lumMod val="75000"/>
                  </a:schemeClr>
                </a:solidFill>
              </a:rPr>
              <a:t> Μ</a:t>
            </a:r>
          </a:p>
          <a:p>
            <a:pPr marL="0" indent="0" algn="ctr">
              <a:buFont typeface="Arial" pitchFamily="34" charset="0"/>
              <a:buNone/>
            </a:pPr>
            <a:r>
              <a:rPr lang="el-GR" sz="2400" b="1" dirty="0" smtClean="0">
                <a:solidFill>
                  <a:schemeClr val="accent5">
                    <a:lumMod val="75000"/>
                  </a:schemeClr>
                </a:solidFill>
              </a:rPr>
              <a:t>                                      δ = ω = ω</a:t>
            </a:r>
            <a:r>
              <a:rPr lang="el-GR" sz="2400" b="1" baseline="-25000" dirty="0" smtClean="0">
                <a:solidFill>
                  <a:schemeClr val="accent5">
                    <a:lumMod val="75000"/>
                  </a:schemeClr>
                </a:solidFill>
              </a:rPr>
              <a:t>1</a:t>
            </a:r>
            <a:r>
              <a:rPr lang="el-GR" sz="2400" b="1" dirty="0" smtClean="0">
                <a:solidFill>
                  <a:schemeClr val="accent5">
                    <a:lumMod val="75000"/>
                  </a:schemeClr>
                </a:solidFill>
              </a:rPr>
              <a:t> + ω</a:t>
            </a:r>
            <a:r>
              <a:rPr lang="el-GR" sz="2400" b="1" baseline="-25000" dirty="0" smtClean="0">
                <a:solidFill>
                  <a:schemeClr val="accent5">
                    <a:lumMod val="75000"/>
                  </a:schemeClr>
                </a:solidFill>
              </a:rPr>
              <a:t>2</a:t>
            </a:r>
            <a:r>
              <a:rPr lang="el-GR" sz="2400" b="1" dirty="0" smtClean="0">
                <a:solidFill>
                  <a:schemeClr val="accent5">
                    <a:lumMod val="75000"/>
                  </a:schemeClr>
                </a:solidFill>
              </a:rPr>
              <a:t> </a:t>
            </a:r>
          </a:p>
          <a:p>
            <a:pPr marL="0" indent="0">
              <a:buFont typeface="Arial" pitchFamily="34" charset="0"/>
              <a:buNone/>
            </a:pPr>
            <a:endParaRPr lang="en-US" sz="2400" dirty="0" smtClean="0"/>
          </a:p>
        </p:txBody>
      </p:sp>
      <p:sp>
        <p:nvSpPr>
          <p:cNvPr id="8" name="Content Placeholder 2"/>
          <p:cNvSpPr txBox="1">
            <a:spLocks/>
          </p:cNvSpPr>
          <p:nvPr/>
        </p:nvSpPr>
        <p:spPr>
          <a:xfrm>
            <a:off x="-125" y="5445224"/>
            <a:ext cx="9144000" cy="12241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ΣΥΝΟΨΗ: </a:t>
            </a:r>
            <a:r>
              <a:rPr lang="el-GR" sz="2400" dirty="0" smtClean="0"/>
              <a:t>παραπάνω περιγράφηκαν έξι θεμελιώδεις γενικευμένες δυνάμεις και οι εργικά αντίστοιχες γενικευμένες μετακινήσεις.</a:t>
            </a:r>
          </a:p>
          <a:p>
            <a:pPr marL="0" indent="0">
              <a:buFont typeface="Arial" pitchFamily="34" charset="0"/>
              <a:buNone/>
            </a:pPr>
            <a:r>
              <a:rPr lang="el-GR" sz="2400" dirty="0" smtClean="0"/>
              <a:t>Παρατηρείται ότι σε όλες τις περιπτώσεις </a:t>
            </a:r>
            <a:r>
              <a:rPr lang="en-US" sz="2400" b="1" dirty="0" smtClean="0">
                <a:solidFill>
                  <a:schemeClr val="accent5">
                    <a:lumMod val="75000"/>
                  </a:schemeClr>
                </a:solidFill>
              </a:rPr>
              <a:t>W = K</a:t>
            </a:r>
            <a:r>
              <a:rPr lang="el-GR" sz="2400" b="1" dirty="0" smtClean="0">
                <a:solidFill>
                  <a:schemeClr val="accent5">
                    <a:lumMod val="75000"/>
                  </a:schemeClr>
                </a:solidFill>
              </a:rPr>
              <a:t>δ</a:t>
            </a:r>
            <a:r>
              <a:rPr lang="el-GR" sz="2400" dirty="0" smtClean="0"/>
              <a:t>.</a:t>
            </a:r>
          </a:p>
          <a:p>
            <a:pPr marL="0" indent="0">
              <a:buFont typeface="Arial" pitchFamily="34" charset="0"/>
              <a:buNone/>
            </a:pPr>
            <a:endParaRPr lang="en-US"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236759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2"/>
            <a:ext cx="9144000" cy="634082"/>
          </a:xfrm>
          <a:solidFill>
            <a:schemeClr val="accent5">
              <a:lumMod val="40000"/>
              <a:lumOff val="60000"/>
            </a:schemeClr>
          </a:solidFill>
        </p:spPr>
        <p:txBody>
          <a:bodyPr>
            <a:normAutofit/>
          </a:bodyPr>
          <a:lstStyle/>
          <a:p>
            <a:r>
              <a:rPr lang="el-GR" sz="2800" b="1" dirty="0" smtClean="0"/>
              <a:t>Δυνατές μετακινήσεις</a:t>
            </a:r>
            <a:endParaRPr lang="el-GR" sz="2800" b="1" dirty="0"/>
          </a:p>
        </p:txBody>
      </p:sp>
      <p:sp>
        <p:nvSpPr>
          <p:cNvPr id="13" name="Content Placeholder 2"/>
          <p:cNvSpPr txBox="1">
            <a:spLocks/>
          </p:cNvSpPr>
          <p:nvPr/>
        </p:nvSpPr>
        <p:spPr>
          <a:xfrm>
            <a:off x="0" y="836712"/>
            <a:ext cx="9144000"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Δυνατές μετακινήσεις: </a:t>
            </a:r>
            <a:r>
              <a:rPr lang="el-GR" sz="2400" dirty="0" smtClean="0"/>
              <a:t>οι μετακινήσεις που είναι δυνατό να πραγματοποιηθούν. Έχουν τα εξής χαρακτηριστικά:</a:t>
            </a:r>
          </a:p>
          <a:p>
            <a:pPr marL="457200" indent="-457200">
              <a:buFont typeface="+mj-lt"/>
              <a:buAutoNum type="arabicPeriod"/>
            </a:pPr>
            <a:r>
              <a:rPr lang="el-GR" sz="2400" dirty="0" smtClean="0"/>
              <a:t>Είναι μικρές.</a:t>
            </a:r>
          </a:p>
          <a:p>
            <a:pPr marL="457200" indent="-457200">
              <a:buFont typeface="+mj-lt"/>
              <a:buAutoNum type="arabicPeriod"/>
            </a:pPr>
            <a:r>
              <a:rPr lang="el-GR" sz="2400" dirty="0" smtClean="0"/>
              <a:t>Είναι ανεξάρτητες από το χρονο.</a:t>
            </a:r>
          </a:p>
          <a:p>
            <a:pPr marL="457200" indent="-457200">
              <a:buFont typeface="+mj-lt"/>
              <a:buAutoNum type="arabicPeriod"/>
            </a:pPr>
            <a:r>
              <a:rPr lang="el-GR" sz="2400" dirty="0" smtClean="0"/>
              <a:t>Είναι συμβιβαστές με τους συνδέσμους.</a:t>
            </a:r>
          </a:p>
          <a:p>
            <a:pPr marL="0" indent="0">
              <a:buFont typeface="Arial" pitchFamily="34" charset="0"/>
              <a:buNone/>
            </a:pPr>
            <a:endParaRPr lang="en-US" sz="2400" dirty="0" smtClean="0"/>
          </a:p>
        </p:txBody>
      </p:sp>
      <p:graphicFrame>
        <p:nvGraphicFramePr>
          <p:cNvPr id="4" name="Object 3" descr="Εικόνα ενός φορέα που συνδέεται με το έδαφος μέσω μιας άρθρωσης και μιας κύλισης και παράδειγμα μιας μετακίνησης μη συμβιβαστής και μιας μετακίνησης συμβιβαστής με τις συνδέσεις. "/>
          <p:cNvGraphicFramePr>
            <a:graphicFrameLocks noChangeAspect="1"/>
          </p:cNvGraphicFramePr>
          <p:nvPr>
            <p:extLst>
              <p:ext uri="{D42A27DB-BD31-4B8C-83A1-F6EECF244321}">
                <p14:modId xmlns:p14="http://schemas.microsoft.com/office/powerpoint/2010/main" val="1486365154"/>
              </p:ext>
            </p:extLst>
          </p:nvPr>
        </p:nvGraphicFramePr>
        <p:xfrm>
          <a:off x="1187624" y="3429000"/>
          <a:ext cx="6552728" cy="3303896"/>
        </p:xfrm>
        <a:graphic>
          <a:graphicData uri="http://schemas.openxmlformats.org/presentationml/2006/ole">
            <mc:AlternateContent xmlns:mc="http://schemas.openxmlformats.org/markup-compatibility/2006">
              <mc:Choice xmlns:v="urn:schemas-microsoft-com:vml" Requires="v">
                <p:oleObj spid="_x0000_s88109" name="Picture (32-bit)" r:id="rId3" imgW="5667480" imgH="2857680" progId="MetafileCompanion32.Picture.1">
                  <p:embed/>
                </p:oleObj>
              </mc:Choice>
              <mc:Fallback>
                <p:oleObj name="Picture (32-bit)" r:id="rId3" imgW="5667480" imgH="2857680" progId="MetafileCompanion32.Picture.1">
                  <p:embed/>
                  <p:pic>
                    <p:nvPicPr>
                      <p:cNvPr id="0" name=""/>
                      <p:cNvPicPr/>
                      <p:nvPr/>
                    </p:nvPicPr>
                    <p:blipFill>
                      <a:blip r:embed="rId4"/>
                      <a:stretch>
                        <a:fillRect/>
                      </a:stretch>
                    </p:blipFill>
                    <p:spPr>
                      <a:xfrm>
                        <a:off x="1187624" y="3429000"/>
                        <a:ext cx="6552728" cy="330389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3875322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2"/>
            <a:ext cx="9144000" cy="634082"/>
          </a:xfrm>
          <a:solidFill>
            <a:schemeClr val="accent5">
              <a:lumMod val="40000"/>
              <a:lumOff val="60000"/>
            </a:schemeClr>
          </a:solidFill>
        </p:spPr>
        <p:txBody>
          <a:bodyPr>
            <a:normAutofit/>
          </a:bodyPr>
          <a:lstStyle/>
          <a:p>
            <a:r>
              <a:rPr lang="el-GR" sz="2800" b="1" dirty="0" smtClean="0"/>
              <a:t>Αρχή Δυνατών Έργων</a:t>
            </a:r>
            <a:endParaRPr lang="el-GR" sz="2800" b="1" dirty="0"/>
          </a:p>
        </p:txBody>
      </p:sp>
      <p:sp>
        <p:nvSpPr>
          <p:cNvPr id="13" name="Content Placeholder 2"/>
          <p:cNvSpPr txBox="1">
            <a:spLocks/>
          </p:cNvSpPr>
          <p:nvPr/>
        </p:nvSpPr>
        <p:spPr>
          <a:xfrm>
            <a:off x="0" y="836712"/>
            <a:ext cx="9144000"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Αρχή Δυνατών Έργων ή Α.Δ.Ε. </a:t>
            </a:r>
            <a:r>
              <a:rPr lang="el-GR" sz="2400" dirty="0" smtClean="0"/>
              <a:t>: αποτελεί κριτήριο ισορροπίας.</a:t>
            </a:r>
          </a:p>
          <a:p>
            <a:pPr marL="0" indent="0">
              <a:buFont typeface="Arial" pitchFamily="34" charset="0"/>
              <a:buNone/>
            </a:pPr>
            <a:r>
              <a:rPr lang="el-GR" sz="2400" dirty="0" smtClean="0"/>
              <a:t>Σε ένα φορέα που ασκούνται δυνάμεις, ισορροπία υφίσταται εάν το δυνατό έργο </a:t>
            </a:r>
            <a:r>
              <a:rPr lang="en-US" sz="2400" dirty="0" err="1" smtClean="0"/>
              <a:t>W</a:t>
            </a:r>
            <a:r>
              <a:rPr lang="en-US" sz="2400" baseline="30000" dirty="0" err="1" smtClean="0"/>
              <a:t>v</a:t>
            </a:r>
            <a:r>
              <a:rPr lang="en-US" sz="2400" dirty="0" smtClean="0"/>
              <a:t> </a:t>
            </a:r>
            <a:r>
              <a:rPr lang="el-GR" sz="2400" dirty="0" smtClean="0"/>
              <a:t>των δυνάμεων, για κάθε δυνατή μετακίνηση δ</a:t>
            </a:r>
            <a:r>
              <a:rPr lang="en-US" sz="2400" baseline="30000" dirty="0" smtClean="0"/>
              <a:t>v</a:t>
            </a:r>
            <a:r>
              <a:rPr lang="el-GR" sz="2400" dirty="0" smtClean="0"/>
              <a:t>, είναι μικρότερο ή ίσο του μηδενός. Δηλαδή: </a:t>
            </a:r>
          </a:p>
          <a:p>
            <a:pPr marL="0" indent="0">
              <a:buFont typeface="Arial" pitchFamily="34" charset="0"/>
              <a:buNone/>
            </a:pPr>
            <a:endParaRPr lang="en-US" sz="2400" dirty="0" smtClean="0"/>
          </a:p>
        </p:txBody>
      </p:sp>
      <mc:AlternateContent xmlns:mc="http://schemas.openxmlformats.org/markup-compatibility/2006" xmlns:a14="http://schemas.microsoft.com/office/drawing/2010/main">
        <mc:Choice Requires="a14">
          <p:sp>
            <p:nvSpPr>
              <p:cNvPr id="4" name="TextBox 3"/>
              <p:cNvSpPr txBox="1"/>
              <p:nvPr/>
            </p:nvSpPr>
            <p:spPr>
              <a:xfrm>
                <a:off x="3899412" y="2492896"/>
                <a:ext cx="1917513" cy="461665"/>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n-US" sz="2400" i="1">
                          <a:latin typeface="Cambria Math"/>
                          <a:ea typeface="Cambria Math"/>
                        </a:rPr>
                        <m:t>≤</m:t>
                      </m:r>
                      <m:r>
                        <a:rPr lang="el-GR" sz="2400" b="0" i="1" smtClean="0">
                          <a:latin typeface="Cambria Math"/>
                          <a:ea typeface="Cambria Math"/>
                        </a:rPr>
                        <m:t>0,∀</m:t>
                      </m:r>
                      <m:sSup>
                        <m:sSupPr>
                          <m:ctrlPr>
                            <a:rPr lang="el-GR" sz="2400" b="0" i="1" smtClean="0">
                              <a:latin typeface="Cambria Math"/>
                              <a:ea typeface="Cambria Math"/>
                            </a:rPr>
                          </m:ctrlPr>
                        </m:sSupPr>
                        <m:e>
                          <m:r>
                            <a:rPr lang="el-GR" sz="2400" b="0" i="1" smtClean="0">
                              <a:latin typeface="Cambria Math"/>
                              <a:ea typeface="Cambria Math"/>
                            </a:rPr>
                            <m:t>𝛿</m:t>
                          </m:r>
                        </m:e>
                        <m:sup>
                          <m:r>
                            <a:rPr lang="en-US" sz="2400" b="0" i="1" smtClean="0">
                              <a:latin typeface="Cambria Math"/>
                              <a:ea typeface="Cambria Math"/>
                            </a:rPr>
                            <m:t>𝑣</m:t>
                          </m:r>
                        </m:sup>
                      </m:sSup>
                    </m:oMath>
                  </m:oMathPara>
                </a14:m>
                <a:endParaRPr lang="el-G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99412" y="2492896"/>
                <a:ext cx="1917513" cy="461665"/>
              </a:xfrm>
              <a:prstGeom prst="rect">
                <a:avLst/>
              </a:prstGeom>
              <a:blipFill rotWithShape="1">
                <a:blip r:embed="rId4"/>
                <a:stretch>
                  <a:fillRect/>
                </a:stretch>
              </a:blipFill>
              <a:ln w="25400">
                <a:solidFill>
                  <a:schemeClr val="accent1"/>
                </a:solidFill>
              </a:ln>
            </p:spPr>
            <p:txBody>
              <a:bodyPr/>
              <a:lstStyle/>
              <a:p>
                <a:r>
                  <a:rPr lang="el-GR">
                    <a:noFill/>
                  </a:rPr>
                  <a:t> </a:t>
                </a:r>
              </a:p>
            </p:txBody>
          </p:sp>
        </mc:Fallback>
      </mc:AlternateContent>
      <p:sp>
        <p:nvSpPr>
          <p:cNvPr id="7" name="Content Placeholder 2"/>
          <p:cNvSpPr txBox="1">
            <a:spLocks/>
          </p:cNvSpPr>
          <p:nvPr/>
        </p:nvSpPr>
        <p:spPr>
          <a:xfrm>
            <a:off x="0" y="3068960"/>
            <a:ext cx="9144000"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Α.Δ.Ε. με την παρούσα μορφή μπορεί να εφαρμοστεί:</a:t>
            </a:r>
          </a:p>
          <a:p>
            <a:r>
              <a:rPr lang="el-GR" sz="2400" dirty="0" smtClean="0"/>
              <a:t>Μόνο σε κινητούς φορείς.</a:t>
            </a:r>
          </a:p>
          <a:p>
            <a:r>
              <a:rPr lang="el-GR" sz="2400" dirty="0" smtClean="0"/>
              <a:t>Σε φορείς με κάθε είδος συνδέσμου, είτε αμφίπλευρους, είτε μονόπλευρους. </a:t>
            </a:r>
            <a:endParaRPr lang="en-US" sz="2400" dirty="0" smtClean="0"/>
          </a:p>
        </p:txBody>
      </p:sp>
      <p:sp>
        <p:nvSpPr>
          <p:cNvPr id="10" name="Content Placeholder 2"/>
          <p:cNvSpPr txBox="1">
            <a:spLocks/>
          </p:cNvSpPr>
          <p:nvPr/>
        </p:nvSpPr>
        <p:spPr>
          <a:xfrm>
            <a:off x="35496" y="4725144"/>
            <a:ext cx="9144000" cy="2132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Αμφίπλευροι σύνδεσμοι: </a:t>
            </a:r>
            <a:r>
              <a:rPr lang="el-GR" sz="2400" dirty="0" smtClean="0"/>
              <a:t>όταν απαγορεύουν μια μετακίνηση και αποκλείουν συγχρόνως και την ακριβώς αντίθετή της (π.χ. </a:t>
            </a:r>
            <a:r>
              <a:rPr lang="el-GR" sz="2400" dirty="0"/>
              <a:t>δ</a:t>
            </a:r>
            <a:r>
              <a:rPr lang="el-GR" sz="2400" dirty="0" smtClean="0"/>
              <a:t>εσμική ράβδος).</a:t>
            </a:r>
          </a:p>
          <a:p>
            <a:pPr marL="0" indent="0">
              <a:buFont typeface="Arial" pitchFamily="34" charset="0"/>
              <a:buNone/>
            </a:pPr>
            <a:r>
              <a:rPr lang="el-GR" sz="2400" b="1" dirty="0" smtClean="0">
                <a:solidFill>
                  <a:schemeClr val="accent5">
                    <a:lumMod val="75000"/>
                  </a:schemeClr>
                </a:solidFill>
              </a:rPr>
              <a:t>Μονόπλευροι σύνδεσμοι: </a:t>
            </a:r>
            <a:r>
              <a:rPr lang="el-GR" sz="2400" dirty="0" smtClean="0"/>
              <a:t>αποκλείουν τη μετακίνηση μόνο κατά τη μία φορά (π.χ. </a:t>
            </a:r>
            <a:r>
              <a:rPr lang="el-GR" sz="2400" dirty="0"/>
              <a:t>ν</a:t>
            </a:r>
            <a:r>
              <a:rPr lang="el-GR" sz="2400" dirty="0" smtClean="0"/>
              <a:t>ήμα).</a:t>
            </a:r>
            <a:endParaRPr lang="en-US"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16</a:t>
            </a:fld>
            <a:endParaRPr lang="el-GR"/>
          </a:p>
        </p:txBody>
      </p:sp>
    </p:spTree>
    <p:extLst>
      <p:ext uri="{BB962C8B-B14F-4D97-AF65-F5344CB8AC3E}">
        <p14:creationId xmlns:p14="http://schemas.microsoft.com/office/powerpoint/2010/main" val="3473217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2"/>
            <a:ext cx="9144000" cy="634082"/>
          </a:xfrm>
          <a:solidFill>
            <a:schemeClr val="accent5">
              <a:lumMod val="40000"/>
              <a:lumOff val="60000"/>
            </a:schemeClr>
          </a:solidFill>
        </p:spPr>
        <p:txBody>
          <a:bodyPr>
            <a:normAutofit/>
          </a:bodyPr>
          <a:lstStyle/>
          <a:p>
            <a:r>
              <a:rPr lang="el-GR" sz="2800" b="1" dirty="0" smtClean="0"/>
              <a:t>Παράδειγμα με μονόπλευρο σύνδεσμο</a:t>
            </a:r>
            <a:endParaRPr lang="el-GR" sz="2800" b="1" dirty="0"/>
          </a:p>
        </p:txBody>
      </p:sp>
      <p:sp>
        <p:nvSpPr>
          <p:cNvPr id="11" name="Content Placeholder 2"/>
          <p:cNvSpPr txBox="1">
            <a:spLocks/>
          </p:cNvSpPr>
          <p:nvPr/>
        </p:nvSpPr>
        <p:spPr>
          <a:xfrm>
            <a:off x="2555776" y="850848"/>
            <a:ext cx="6588224" cy="149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φορέας του σχήματος με μονόπλευρο σύνδεσμο το νήμα.</a:t>
            </a:r>
          </a:p>
          <a:p>
            <a:pPr marL="0" indent="0">
              <a:buFont typeface="Arial" pitchFamily="34" charset="0"/>
              <a:buNone/>
            </a:pPr>
            <a:r>
              <a:rPr lang="el-GR" sz="2400" dirty="0" smtClean="0"/>
              <a:t>Ποιά κίνηση μπορεί να κάνει ο δίσκος? </a:t>
            </a:r>
            <a:endParaRPr lang="en-US" sz="2400" dirty="0" smtClean="0"/>
          </a:p>
        </p:txBody>
      </p:sp>
      <p:graphicFrame>
        <p:nvGraphicFramePr>
          <p:cNvPr id="3" name="Object 2" descr="Εικόνα δίσκου που στηρίζεται μέσω μια άρθρωσης και του νήματος που αποτελεί μονόπλευρο σύνδεσμο."/>
          <p:cNvGraphicFramePr>
            <a:graphicFrameLocks noChangeAspect="1"/>
          </p:cNvGraphicFramePr>
          <p:nvPr>
            <p:extLst>
              <p:ext uri="{D42A27DB-BD31-4B8C-83A1-F6EECF244321}">
                <p14:modId xmlns:p14="http://schemas.microsoft.com/office/powerpoint/2010/main" val="2738552937"/>
              </p:ext>
            </p:extLst>
          </p:nvPr>
        </p:nvGraphicFramePr>
        <p:xfrm>
          <a:off x="179512" y="836712"/>
          <a:ext cx="2160240" cy="2096328"/>
        </p:xfrm>
        <a:graphic>
          <a:graphicData uri="http://schemas.openxmlformats.org/presentationml/2006/ole">
            <mc:AlternateContent xmlns:mc="http://schemas.openxmlformats.org/markup-compatibility/2006">
              <mc:Choice xmlns:v="urn:schemas-microsoft-com:vml" Requires="v">
                <p:oleObj spid="_x0000_s89168" name="Picture (32-bit)" r:id="rId3" imgW="1609560" imgH="1562040" progId="MetafileCompanion32.Picture.1">
                  <p:embed/>
                </p:oleObj>
              </mc:Choice>
              <mc:Fallback>
                <p:oleObj name="Picture (32-bit)" r:id="rId3" imgW="1609560" imgH="1562040" progId="MetafileCompanion32.Picture.1">
                  <p:embed/>
                  <p:pic>
                    <p:nvPicPr>
                      <p:cNvPr id="0" name=""/>
                      <p:cNvPicPr/>
                      <p:nvPr/>
                    </p:nvPicPr>
                    <p:blipFill>
                      <a:blip r:embed="rId4"/>
                      <a:stretch>
                        <a:fillRect/>
                      </a:stretch>
                    </p:blipFill>
                    <p:spPr>
                      <a:xfrm>
                        <a:off x="179512" y="836712"/>
                        <a:ext cx="2160240" cy="2096328"/>
                      </a:xfrm>
                      <a:prstGeom prst="rect">
                        <a:avLst/>
                      </a:prstGeom>
                    </p:spPr>
                  </p:pic>
                </p:oleObj>
              </mc:Fallback>
            </mc:AlternateContent>
          </a:graphicData>
        </a:graphic>
      </p:graphicFrame>
      <p:sp>
        <p:nvSpPr>
          <p:cNvPr id="7" name="Content Placeholder 2"/>
          <p:cNvSpPr txBox="1">
            <a:spLocks/>
          </p:cNvSpPr>
          <p:nvPr/>
        </p:nvSpPr>
        <p:spPr>
          <a:xfrm>
            <a:off x="2411760" y="2564904"/>
            <a:ext cx="6714916"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Το νήμα αντιστέκεται μόνο στην άυξηση του μήκους του. Επομένως, το σχήμα απεικονίζει μια δυνατή μετακίνηση του δίσκου (η αντίθετη δεν είναι δυνατή γιατί δεν είναι συμβιβαστή με τον σύνδεσμο νημα). Εφαρμόζοντας την Α.Δ.Ε. </a:t>
            </a:r>
            <a:r>
              <a:rPr lang="el-GR" sz="2400" dirty="0"/>
              <a:t>γ</a:t>
            </a:r>
            <a:r>
              <a:rPr lang="el-GR" sz="2400" dirty="0" smtClean="0"/>
              <a:t>ια τη συγκεκριμένη μετακίνηση έχουμε:</a:t>
            </a:r>
          </a:p>
        </p:txBody>
      </p:sp>
      <mc:AlternateContent xmlns:mc="http://schemas.openxmlformats.org/markup-compatibility/2006" xmlns:a14="http://schemas.microsoft.com/office/drawing/2010/main">
        <mc:Choice Requires="a14">
          <p:sp>
            <p:nvSpPr>
              <p:cNvPr id="4" name="TextBox 3"/>
              <p:cNvSpPr txBox="1"/>
              <p:nvPr/>
            </p:nvSpPr>
            <p:spPr>
              <a:xfrm>
                <a:off x="5183881" y="4509120"/>
                <a:ext cx="24124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l-GR" sz="2400" b="0" i="1" smtClean="0">
                          <a:latin typeface="Cambria Math"/>
                        </a:rPr>
                        <m:t>=</m:t>
                      </m:r>
                      <m:r>
                        <a:rPr lang="en-US" sz="2400" b="0" i="1" smtClean="0">
                          <a:latin typeface="Cambria Math"/>
                        </a:rPr>
                        <m:t>𝑃</m:t>
                      </m:r>
                      <m:r>
                        <a:rPr lang="en-US" sz="2400" b="0" i="1" smtClean="0">
                          <a:latin typeface="Cambria Math"/>
                        </a:rPr>
                        <m:t>∗</m:t>
                      </m:r>
                      <m:r>
                        <a:rPr lang="en-US" sz="2400" b="0" i="1" smtClean="0">
                          <a:latin typeface="Cambria Math"/>
                        </a:rPr>
                        <m:t>𝑢</m:t>
                      </m:r>
                      <m:r>
                        <a:rPr lang="el-GR" sz="2400" b="0" i="1" smtClean="0">
                          <a:latin typeface="Cambria Math"/>
                        </a:rPr>
                        <m:t>&lt;</m:t>
                      </m:r>
                      <m:r>
                        <a:rPr lang="el-GR" sz="2400" b="0" i="1" smtClean="0">
                          <a:latin typeface="Cambria Math"/>
                          <a:ea typeface="Cambria Math"/>
                        </a:rPr>
                        <m:t>0</m:t>
                      </m:r>
                    </m:oMath>
                  </m:oMathPara>
                </a14:m>
                <a:endParaRPr lang="el-G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183881" y="4509120"/>
                <a:ext cx="2412455" cy="461665"/>
              </a:xfrm>
              <a:prstGeom prst="rect">
                <a:avLst/>
              </a:prstGeom>
              <a:blipFill rotWithShape="1">
                <a:blip r:embed="rId7"/>
                <a:stretch>
                  <a:fillRect/>
                </a:stretch>
              </a:blipFill>
            </p:spPr>
            <p:txBody>
              <a:bodyPr/>
              <a:lstStyle/>
              <a:p>
                <a:r>
                  <a:rPr lang="el-GR">
                    <a:noFill/>
                  </a:rPr>
                  <a:t> </a:t>
                </a:r>
              </a:p>
            </p:txBody>
          </p:sp>
        </mc:Fallback>
      </mc:AlternateContent>
      <p:graphicFrame>
        <p:nvGraphicFramePr>
          <p:cNvPr id="8" name="Object 7" descr="Εικόνα της συμβιβαστής με το σύσδεσμο νήμα μετακίνησης του δίσκου."/>
          <p:cNvGraphicFramePr>
            <a:graphicFrameLocks noChangeAspect="1"/>
          </p:cNvGraphicFramePr>
          <p:nvPr>
            <p:extLst>
              <p:ext uri="{D42A27DB-BD31-4B8C-83A1-F6EECF244321}">
                <p14:modId xmlns:p14="http://schemas.microsoft.com/office/powerpoint/2010/main" val="1825960264"/>
              </p:ext>
            </p:extLst>
          </p:nvPr>
        </p:nvGraphicFramePr>
        <p:xfrm>
          <a:off x="107504" y="3140968"/>
          <a:ext cx="2113267" cy="1341866"/>
        </p:xfrm>
        <a:graphic>
          <a:graphicData uri="http://schemas.openxmlformats.org/presentationml/2006/ole">
            <mc:AlternateContent xmlns:mc="http://schemas.openxmlformats.org/markup-compatibility/2006">
              <mc:Choice xmlns:v="urn:schemas-microsoft-com:vml" Requires="v">
                <p:oleObj spid="_x0000_s89169" name="Picture (32-bit)" r:id="rId8" imgW="1523880" imgH="876240" progId="MetafileCompanion32.Picture.1">
                  <p:embed/>
                </p:oleObj>
              </mc:Choice>
              <mc:Fallback>
                <p:oleObj name="Picture (32-bit)" r:id="rId8" imgW="1523880" imgH="876240" progId="MetafileCompanion32.Picture.1">
                  <p:embed/>
                  <p:pic>
                    <p:nvPicPr>
                      <p:cNvPr id="0" name=""/>
                      <p:cNvPicPr/>
                      <p:nvPr/>
                    </p:nvPicPr>
                    <p:blipFill>
                      <a:blip r:embed="rId9"/>
                      <a:stretch>
                        <a:fillRect/>
                      </a:stretch>
                    </p:blipFill>
                    <p:spPr>
                      <a:xfrm>
                        <a:off x="107504" y="3140968"/>
                        <a:ext cx="2113267" cy="1341866"/>
                      </a:xfrm>
                      <a:prstGeom prst="rect">
                        <a:avLst/>
                      </a:prstGeom>
                    </p:spPr>
                  </p:pic>
                </p:oleObj>
              </mc:Fallback>
            </mc:AlternateContent>
          </a:graphicData>
        </a:graphic>
      </p:graphicFrame>
      <p:sp>
        <p:nvSpPr>
          <p:cNvPr id="12" name="Content Placeholder 2"/>
          <p:cNvSpPr txBox="1">
            <a:spLocks/>
          </p:cNvSpPr>
          <p:nvPr/>
        </p:nvSpPr>
        <p:spPr>
          <a:xfrm>
            <a:off x="21456" y="5000614"/>
            <a:ext cx="8943031"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Το δυνατό έργο για τη συγκεκριμένη δύναμη προκύπτει αρνητικό και άρα το σύστημα ισορροπεί, διότι </a:t>
            </a:r>
            <a:r>
              <a:rPr lang="en-US" sz="2400" dirty="0" smtClean="0"/>
              <a:t>P</a:t>
            </a:r>
            <a:r>
              <a:rPr lang="el-GR" sz="2400" dirty="0" smtClean="0"/>
              <a:t> και </a:t>
            </a:r>
            <a:r>
              <a:rPr lang="en-US" sz="2400" dirty="0" smtClean="0"/>
              <a:t>u </a:t>
            </a:r>
            <a:r>
              <a:rPr lang="el-GR" sz="2400" dirty="0" smtClean="0"/>
              <a:t>είναι αντίθετες. </a:t>
            </a:r>
          </a:p>
          <a:p>
            <a:pPr marL="0" indent="0">
              <a:buFont typeface="Arial" pitchFamily="34" charset="0"/>
              <a:buNone/>
            </a:pPr>
            <a:r>
              <a:rPr lang="el-GR" sz="2400" dirty="0" smtClean="0"/>
              <a:t>Εάν η </a:t>
            </a:r>
            <a:r>
              <a:rPr lang="en-US" sz="2400" dirty="0" smtClean="0"/>
              <a:t>P </a:t>
            </a:r>
            <a:r>
              <a:rPr lang="el-GR" sz="2400" dirty="0" smtClean="0"/>
              <a:t>του παραδείγματος είχε αντίθετη φορά, τότε το δυνατό έργο </a:t>
            </a:r>
            <a:r>
              <a:rPr lang="en-US" sz="2400" dirty="0" err="1" smtClean="0"/>
              <a:t>W</a:t>
            </a:r>
            <a:r>
              <a:rPr lang="en-US" sz="2400" baseline="30000" dirty="0" err="1" smtClean="0"/>
              <a:t>v</a:t>
            </a:r>
            <a:r>
              <a:rPr lang="el-GR" sz="2400" dirty="0" smtClean="0"/>
              <a:t> θα προέκυπτε θετικό και δεν θα ισορροπούσε το σύστημα.</a:t>
            </a:r>
          </a:p>
        </p:txBody>
      </p:sp>
      <p:sp>
        <p:nvSpPr>
          <p:cNvPr id="5" name="Slide Number Placeholder 4"/>
          <p:cNvSpPr>
            <a:spLocks noGrp="1"/>
          </p:cNvSpPr>
          <p:nvPr>
            <p:ph type="sldNum" sz="quarter" idx="12"/>
          </p:nvPr>
        </p:nvSpPr>
        <p:spPr/>
        <p:txBody>
          <a:bodyPr/>
          <a:lstStyle/>
          <a:p>
            <a:fld id="{E53BB423-234F-4104-8070-014A5F326CB9}" type="slidenum">
              <a:rPr lang="el-GR" smtClean="0"/>
              <a:t>17</a:t>
            </a:fld>
            <a:endParaRPr lang="el-GR"/>
          </a:p>
        </p:txBody>
      </p:sp>
    </p:spTree>
    <p:extLst>
      <p:ext uri="{BB962C8B-B14F-4D97-AF65-F5344CB8AC3E}">
        <p14:creationId xmlns:p14="http://schemas.microsoft.com/office/powerpoint/2010/main" val="3893258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2"/>
            <a:ext cx="9144000" cy="634082"/>
          </a:xfrm>
          <a:solidFill>
            <a:schemeClr val="accent5">
              <a:lumMod val="40000"/>
              <a:lumOff val="60000"/>
            </a:schemeClr>
          </a:solidFill>
        </p:spPr>
        <p:txBody>
          <a:bodyPr>
            <a:normAutofit fontScale="90000"/>
          </a:bodyPr>
          <a:lstStyle/>
          <a:p>
            <a:r>
              <a:rPr lang="el-GR" sz="2800" b="1" dirty="0" smtClean="0"/>
              <a:t>Η αρχή των δυνατών έργων για φορείς με αμφίπλευρους συνδέσμους</a:t>
            </a:r>
            <a:endParaRPr lang="el-GR" sz="2800" b="1" dirty="0"/>
          </a:p>
        </p:txBody>
      </p:sp>
      <p:sp>
        <p:nvSpPr>
          <p:cNvPr id="11" name="Content Placeholder 2"/>
          <p:cNvSpPr txBox="1">
            <a:spLocks/>
          </p:cNvSpPr>
          <p:nvPr/>
        </p:nvSpPr>
        <p:spPr>
          <a:xfrm>
            <a:off x="251520" y="850848"/>
            <a:ext cx="8568952" cy="149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Εφόσον ο φορέας περιέχει μόνον αμφίπλευρους συνδέσμους (κλασική περίπτωση), τότε η αρχή των δυνατών έργων παίρνει την απλούστερη μορφή.</a:t>
            </a:r>
            <a:endParaRPr lang="en-US"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18</a:t>
            </a:fld>
            <a:endParaRPr lang="el-GR"/>
          </a:p>
        </p:txBody>
      </p:sp>
      <mc:AlternateContent xmlns:mc="http://schemas.openxmlformats.org/markup-compatibility/2006" xmlns:a14="http://schemas.microsoft.com/office/drawing/2010/main">
        <mc:Choice Requires="a14">
          <p:sp>
            <p:nvSpPr>
              <p:cNvPr id="10" name="TextBox 9"/>
              <p:cNvSpPr txBox="1"/>
              <p:nvPr/>
            </p:nvSpPr>
            <p:spPr>
              <a:xfrm>
                <a:off x="3266368" y="2276872"/>
                <a:ext cx="1917513" cy="461665"/>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l-GR" sz="2400" b="0" i="1" smtClean="0">
                          <a:latin typeface="Cambria Math"/>
                          <a:ea typeface="Cambria Math"/>
                        </a:rPr>
                        <m:t>=0,∀</m:t>
                      </m:r>
                      <m:sSup>
                        <m:sSupPr>
                          <m:ctrlPr>
                            <a:rPr lang="el-GR" sz="2400" b="0" i="1" smtClean="0">
                              <a:latin typeface="Cambria Math"/>
                              <a:ea typeface="Cambria Math"/>
                            </a:rPr>
                          </m:ctrlPr>
                        </m:sSupPr>
                        <m:e>
                          <m:r>
                            <a:rPr lang="el-GR" sz="2400" b="0" i="1" smtClean="0">
                              <a:latin typeface="Cambria Math"/>
                              <a:ea typeface="Cambria Math"/>
                            </a:rPr>
                            <m:t>𝛿</m:t>
                          </m:r>
                        </m:e>
                        <m:sup>
                          <m:r>
                            <a:rPr lang="en-US" sz="2400" b="0" i="1" smtClean="0">
                              <a:latin typeface="Cambria Math"/>
                              <a:ea typeface="Cambria Math"/>
                            </a:rPr>
                            <m:t>𝑣</m:t>
                          </m:r>
                        </m:sup>
                      </m:sSup>
                    </m:oMath>
                  </m:oMathPara>
                </a14:m>
                <a:endParaRPr lang="el-G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66368" y="2276872"/>
                <a:ext cx="1917513" cy="461665"/>
              </a:xfrm>
              <a:prstGeom prst="rect">
                <a:avLst/>
              </a:prstGeom>
              <a:blipFill rotWithShape="1">
                <a:blip r:embed="rId4"/>
                <a:stretch>
                  <a:fillRect/>
                </a:stretch>
              </a:blipFill>
              <a:ln w="25400">
                <a:solidFill>
                  <a:schemeClr val="accent1"/>
                </a:solidFill>
              </a:ln>
            </p:spPr>
            <p:txBody>
              <a:bodyPr/>
              <a:lstStyle/>
              <a:p>
                <a:r>
                  <a:rPr lang="el-GR">
                    <a:noFill/>
                  </a:rPr>
                  <a:t> </a:t>
                </a:r>
              </a:p>
            </p:txBody>
          </p:sp>
        </mc:Fallback>
      </mc:AlternateContent>
      <p:sp>
        <p:nvSpPr>
          <p:cNvPr id="13" name="Content Placeholder 2"/>
          <p:cNvSpPr txBox="1">
            <a:spLocks/>
          </p:cNvSpPr>
          <p:nvPr/>
        </p:nvSpPr>
        <p:spPr>
          <a:xfrm>
            <a:off x="251520" y="2852936"/>
            <a:ext cx="8568952"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Δηλαδή, </a:t>
            </a:r>
            <a:r>
              <a:rPr lang="el-GR" sz="2400" dirty="0" smtClean="0"/>
              <a:t>σε </a:t>
            </a:r>
            <a:r>
              <a:rPr lang="el-GR" sz="2400" dirty="0"/>
              <a:t>ένα </a:t>
            </a:r>
            <a:r>
              <a:rPr lang="el-GR" sz="2400" dirty="0" smtClean="0"/>
              <a:t>κινητό φορέα στον οποίο ασκούνται </a:t>
            </a:r>
            <a:r>
              <a:rPr lang="el-GR" sz="2400" dirty="0"/>
              <a:t>δυνάμεις, ισορροπία υφίσταται εάν το δυνατό έργο </a:t>
            </a:r>
            <a:r>
              <a:rPr lang="en-US" sz="2400" dirty="0" err="1"/>
              <a:t>W</a:t>
            </a:r>
            <a:r>
              <a:rPr lang="en-US" sz="2400" baseline="30000" dirty="0" err="1"/>
              <a:t>v</a:t>
            </a:r>
            <a:r>
              <a:rPr lang="en-US" sz="2400" dirty="0"/>
              <a:t> </a:t>
            </a:r>
            <a:r>
              <a:rPr lang="el-GR" sz="2400" dirty="0" smtClean="0"/>
              <a:t> των </a:t>
            </a:r>
            <a:r>
              <a:rPr lang="el-GR" sz="2400" dirty="0"/>
              <a:t>δυνάμεων, για κάθε δυνατή μετακίνηση δ</a:t>
            </a:r>
            <a:r>
              <a:rPr lang="en-US" sz="2400" baseline="30000" dirty="0"/>
              <a:t>v</a:t>
            </a:r>
            <a:r>
              <a:rPr lang="el-GR" sz="2400" dirty="0"/>
              <a:t>, είναι </a:t>
            </a:r>
            <a:r>
              <a:rPr lang="el-GR" sz="2400" dirty="0" smtClean="0"/>
              <a:t>ίσο </a:t>
            </a:r>
            <a:r>
              <a:rPr lang="el-GR" sz="2400" dirty="0"/>
              <a:t>του μηδενός. </a:t>
            </a:r>
            <a:r>
              <a:rPr lang="el-GR" sz="2400" dirty="0" smtClean="0"/>
              <a:t> </a:t>
            </a:r>
            <a:endParaRPr lang="el-GR" sz="2400" dirty="0"/>
          </a:p>
          <a:p>
            <a:pPr marL="0" indent="0">
              <a:buFont typeface="Arial" pitchFamily="34" charset="0"/>
              <a:buNone/>
            </a:pPr>
            <a:r>
              <a:rPr lang="el-GR" sz="2400" dirty="0" smtClean="0"/>
              <a:t> </a:t>
            </a:r>
            <a:endParaRPr lang="en-US" sz="2400" dirty="0" smtClean="0"/>
          </a:p>
        </p:txBody>
      </p:sp>
    </p:spTree>
    <p:extLst>
      <p:ext uri="{BB962C8B-B14F-4D97-AF65-F5344CB8AC3E}">
        <p14:creationId xmlns:p14="http://schemas.microsoft.com/office/powerpoint/2010/main" val="263641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Έργο δύναμης δίσκου με μεταφορική κίνηση</a:t>
            </a:r>
            <a:endParaRPr lang="el-GR" sz="2800" b="1" dirty="0"/>
          </a:p>
        </p:txBody>
      </p:sp>
      <p:sp>
        <p:nvSpPr>
          <p:cNvPr id="13" name="Content Placeholder 2"/>
          <p:cNvSpPr txBox="1">
            <a:spLocks/>
          </p:cNvSpPr>
          <p:nvPr/>
        </p:nvSpPr>
        <p:spPr>
          <a:xfrm>
            <a:off x="0" y="836712"/>
            <a:ext cx="91440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δίσκος στον οποίο ασκείται μια δύναμη </a:t>
            </a:r>
            <a:r>
              <a:rPr lang="en-US" sz="2400" dirty="0" smtClean="0"/>
              <a:t>P </a:t>
            </a:r>
            <a:r>
              <a:rPr lang="el-GR" sz="2400" dirty="0" smtClean="0"/>
              <a:t>και ο οποίος μετακινείται κατά </a:t>
            </a:r>
            <a:r>
              <a:rPr lang="en-US" sz="2400" dirty="0" smtClean="0"/>
              <a:t>u. </a:t>
            </a:r>
            <a:r>
              <a:rPr lang="el-GR" sz="2400" dirty="0" smtClean="0"/>
              <a:t>Τότε το έργο της δύναμης είναι:</a:t>
            </a:r>
          </a:p>
        </p:txBody>
      </p:sp>
      <mc:AlternateContent xmlns:mc="http://schemas.openxmlformats.org/markup-compatibility/2006" xmlns:a14="http://schemas.microsoft.com/office/drawing/2010/main">
        <mc:Choice Requires="a14">
          <p:sp>
            <p:nvSpPr>
              <p:cNvPr id="3" name="TextBox 2"/>
              <p:cNvSpPr txBox="1"/>
              <p:nvPr/>
            </p:nvSpPr>
            <p:spPr>
              <a:xfrm>
                <a:off x="1835696" y="1774746"/>
                <a:ext cx="4428007" cy="463973"/>
              </a:xfrm>
              <a:prstGeom prst="rect">
                <a:avLst/>
              </a:prstGeom>
              <a:noFill/>
              <a:ln w="25400">
                <a:solidFill>
                  <a:schemeClr val="accent1"/>
                </a:solidFill>
              </a:ln>
            </p:spPr>
            <p:txBody>
              <a:bodyPr wrap="none" rtlCol="0">
                <a:spAutoFit/>
              </a:bodyPr>
              <a:lstStyle/>
              <a:p>
                <a:r>
                  <a:rPr lang="en-US" sz="2200" dirty="0" smtClean="0"/>
                  <a:t>W</a:t>
                </a:r>
                <a14:m>
                  <m:oMath xmlns:m="http://schemas.openxmlformats.org/officeDocument/2006/math">
                    <m:r>
                      <a:rPr lang="en-US" sz="2200" i="1" smtClean="0">
                        <a:latin typeface="Cambria Math"/>
                      </a:rPr>
                      <m:t>=</m:t>
                    </m:r>
                    <m:acc>
                      <m:accPr>
                        <m:chr m:val="̅"/>
                        <m:ctrlPr>
                          <a:rPr lang="en-US" sz="2200" i="1" smtClean="0">
                            <a:latin typeface="Cambria Math"/>
                          </a:rPr>
                        </m:ctrlPr>
                      </m:accPr>
                      <m:e>
                        <m:r>
                          <a:rPr lang="en-US" sz="2200" b="0" i="1" smtClean="0">
                            <a:latin typeface="Cambria Math"/>
                          </a:rPr>
                          <m:t>𝑃</m:t>
                        </m:r>
                      </m:e>
                    </m:acc>
                    <m:r>
                      <a:rPr lang="en-US" sz="2200" i="1" smtClean="0">
                        <a:latin typeface="Cambria Math"/>
                        <a:ea typeface="Cambria Math"/>
                      </a:rPr>
                      <m:t>⋅</m:t>
                    </m:r>
                    <m:acc>
                      <m:accPr>
                        <m:chr m:val="̅"/>
                        <m:ctrlPr>
                          <a:rPr lang="en-US" sz="2200" i="1" smtClean="0">
                            <a:latin typeface="Cambria Math"/>
                            <a:ea typeface="Cambria Math"/>
                          </a:rPr>
                        </m:ctrlPr>
                      </m:accPr>
                      <m:e>
                        <m:r>
                          <a:rPr lang="en-US" sz="2200" b="0" i="1" smtClean="0">
                            <a:latin typeface="Cambria Math"/>
                            <a:ea typeface="Cambria Math"/>
                          </a:rPr>
                          <m:t>𝑢</m:t>
                        </m:r>
                      </m:e>
                    </m:acc>
                    <m:r>
                      <a:rPr lang="en-US" sz="2200" b="0" i="1" smtClean="0">
                        <a:latin typeface="Cambria Math"/>
                      </a:rPr>
                      <m:t>=</m:t>
                    </m:r>
                    <m:r>
                      <a:rPr lang="en-US" sz="2200" b="0" i="1" smtClean="0">
                        <a:latin typeface="Cambria Math"/>
                      </a:rPr>
                      <m:t>𝑃𝑢𝑐𝑜𝑠</m:t>
                    </m:r>
                    <m:r>
                      <a:rPr lang="el-GR" sz="2200" b="0" i="1" smtClean="0">
                        <a:latin typeface="Cambria Math"/>
                      </a:rPr>
                      <m:t>𝜑</m:t>
                    </m:r>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𝑥</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𝑥</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𝑦</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𝑦</m:t>
                        </m:r>
                      </m:sub>
                    </m:sSub>
                  </m:oMath>
                </a14:m>
                <a:endParaRPr lang="el-GR"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1835696" y="1774746"/>
                <a:ext cx="4428007" cy="463973"/>
              </a:xfrm>
              <a:prstGeom prst="rect">
                <a:avLst/>
              </a:prstGeom>
              <a:blipFill rotWithShape="1">
                <a:blip r:embed="rId5"/>
                <a:stretch>
                  <a:fillRect l="-1368" t="-2500" b="-17500"/>
                </a:stretch>
              </a:blipFill>
              <a:ln w="25400">
                <a:solidFill>
                  <a:schemeClr val="accent1"/>
                </a:solidFill>
              </a:ln>
            </p:spPr>
            <p:txBody>
              <a:bodyPr/>
              <a:lstStyle/>
              <a:p>
                <a:r>
                  <a:rPr lang="el-GR">
                    <a:noFill/>
                  </a:rPr>
                  <a:t> </a:t>
                </a:r>
              </a:p>
            </p:txBody>
          </p:sp>
        </mc:Fallback>
      </mc:AlternateContent>
      <p:graphicFrame>
        <p:nvGraphicFramePr>
          <p:cNvPr id="6" name="Object 5" descr="Εικόνα δίσκου στον οποίο ασκείται μια δύναμη P και ο οποίος μετακινείται κατά u. Μεταξύ των διανυσμάτων δύναμης και μετακίνησης η γωνία είναι φ."/>
          <p:cNvGraphicFramePr>
            <a:graphicFrameLocks noChangeAspect="1"/>
          </p:cNvGraphicFramePr>
          <p:nvPr>
            <p:extLst>
              <p:ext uri="{D42A27DB-BD31-4B8C-83A1-F6EECF244321}">
                <p14:modId xmlns:p14="http://schemas.microsoft.com/office/powerpoint/2010/main" val="4256656092"/>
              </p:ext>
            </p:extLst>
          </p:nvPr>
        </p:nvGraphicFramePr>
        <p:xfrm>
          <a:off x="251520" y="2465065"/>
          <a:ext cx="2520280" cy="1323975"/>
        </p:xfrm>
        <a:graphic>
          <a:graphicData uri="http://schemas.openxmlformats.org/presentationml/2006/ole">
            <mc:AlternateContent xmlns:mc="http://schemas.openxmlformats.org/markup-compatibility/2006">
              <mc:Choice xmlns:v="urn:schemas-microsoft-com:vml" Requires="v">
                <p:oleObj spid="_x0000_s56455" name="Picture (32-bit)" r:id="rId6" imgW="3600360" imgH="1324080" progId="MetafileCompanion32.Picture.1">
                  <p:embed/>
                </p:oleObj>
              </mc:Choice>
              <mc:Fallback>
                <p:oleObj name="Picture (32-bit)" r:id="rId6" imgW="3600360" imgH="1324080" progId="MetafileCompanion32.Picture.1">
                  <p:embed/>
                  <p:pic>
                    <p:nvPicPr>
                      <p:cNvPr id="0" name=""/>
                      <p:cNvPicPr/>
                      <p:nvPr/>
                    </p:nvPicPr>
                    <p:blipFill>
                      <a:blip r:embed="rId7"/>
                      <a:stretch>
                        <a:fillRect/>
                      </a:stretch>
                    </p:blipFill>
                    <p:spPr>
                      <a:xfrm>
                        <a:off x="251520" y="2465065"/>
                        <a:ext cx="2520280" cy="1323975"/>
                      </a:xfrm>
                      <a:prstGeom prst="rect">
                        <a:avLst/>
                      </a:prstGeom>
                    </p:spPr>
                  </p:pic>
                </p:oleObj>
              </mc:Fallback>
            </mc:AlternateContent>
          </a:graphicData>
        </a:graphic>
      </p:graphicFrame>
      <p:sp>
        <p:nvSpPr>
          <p:cNvPr id="14" name="Content Placeholder 2"/>
          <p:cNvSpPr txBox="1">
            <a:spLocks/>
          </p:cNvSpPr>
          <p:nvPr/>
        </p:nvSpPr>
        <p:spPr>
          <a:xfrm>
            <a:off x="2987824" y="2420888"/>
            <a:ext cx="6048672"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 </a:t>
            </a:r>
            <a:r>
              <a:rPr lang="el-GR" sz="2400" dirty="0" smtClean="0"/>
              <a:t>μεταξύ δύναμης </a:t>
            </a:r>
            <a:r>
              <a:rPr lang="en-US" sz="2400" dirty="0" smtClean="0"/>
              <a:t>P </a:t>
            </a:r>
            <a:r>
              <a:rPr lang="el-GR" sz="2400" dirty="0" smtClean="0"/>
              <a:t>και μετακίνησης</a:t>
            </a:r>
            <a:r>
              <a:rPr lang="en-US" sz="2400" dirty="0" smtClean="0"/>
              <a:t> u </a:t>
            </a:r>
            <a:r>
              <a:rPr lang="el-GR" sz="2400" dirty="0" smtClean="0"/>
              <a:t>δεν υπάρχει σχέση αίτιου – αιτιατού. Δηλαδή, η μετακίνηση </a:t>
            </a:r>
            <a:r>
              <a:rPr lang="en-US" sz="2400" dirty="0" smtClean="0"/>
              <a:t>u</a:t>
            </a:r>
            <a:r>
              <a:rPr lang="el-GR" sz="2400" dirty="0" smtClean="0"/>
              <a:t> δεν είναι μετακίνηση που προκαλείται από την εφαρμογή της </a:t>
            </a:r>
            <a:r>
              <a:rPr lang="en-US" sz="2400" dirty="0" smtClean="0"/>
              <a:t>P.</a:t>
            </a:r>
            <a:r>
              <a:rPr lang="el-GR" sz="2400" dirty="0" smtClean="0"/>
              <a:t> </a:t>
            </a:r>
          </a:p>
        </p:txBody>
      </p:sp>
      <p:sp>
        <p:nvSpPr>
          <p:cNvPr id="15" name="Right Arrow 14" descr="Σχήμα βέλος."/>
          <p:cNvSpPr/>
          <p:nvPr/>
        </p:nvSpPr>
        <p:spPr>
          <a:xfrm>
            <a:off x="137541" y="460055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504056" y="4437112"/>
            <a:ext cx="8639944" cy="19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το έργο δύναμης ισχύει:</a:t>
            </a:r>
          </a:p>
          <a:p>
            <a:r>
              <a:rPr lang="el-GR" sz="2400" dirty="0" smtClean="0"/>
              <a:t>Όταν φ&lt;90° → </a:t>
            </a:r>
            <a:r>
              <a:rPr lang="en-US" sz="2400" dirty="0" smtClean="0"/>
              <a:t>W&gt;0.</a:t>
            </a:r>
          </a:p>
          <a:p>
            <a:r>
              <a:rPr lang="el-GR" sz="2400" dirty="0" smtClean="0"/>
              <a:t>Όταν φ=90° → </a:t>
            </a:r>
            <a:r>
              <a:rPr lang="en-US" sz="2400" dirty="0" smtClean="0"/>
              <a:t>W=0.</a:t>
            </a:r>
          </a:p>
          <a:p>
            <a:r>
              <a:rPr lang="el-GR" sz="2400" dirty="0" smtClean="0"/>
              <a:t>Όταν φ&gt;90° → </a:t>
            </a:r>
            <a:r>
              <a:rPr lang="en-US" sz="2400" dirty="0" smtClean="0"/>
              <a:t>W&lt;0.</a:t>
            </a:r>
            <a:endParaRPr lang="el-GR" sz="2400" dirty="0"/>
          </a:p>
        </p:txBody>
      </p:sp>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Έργο δύναμης σε υλικό σημείο</a:t>
            </a:r>
            <a:endParaRPr lang="el-GR" sz="2800" b="1" dirty="0"/>
          </a:p>
        </p:txBody>
      </p:sp>
      <p:sp>
        <p:nvSpPr>
          <p:cNvPr id="13" name="Content Placeholder 2"/>
          <p:cNvSpPr txBox="1">
            <a:spLocks/>
          </p:cNvSpPr>
          <p:nvPr/>
        </p:nvSpPr>
        <p:spPr>
          <a:xfrm>
            <a:off x="2555777" y="822189"/>
            <a:ext cx="6588224" cy="25348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υλικό σημείο στο οποίο ασκείται </a:t>
            </a:r>
            <a:r>
              <a:rPr lang="en-US" sz="2400" i="1" dirty="0" smtClean="0"/>
              <a:t>n</a:t>
            </a:r>
            <a:r>
              <a:rPr lang="el-GR" sz="2400" dirty="0" smtClean="0"/>
              <a:t> αριθμός δυνάμεων </a:t>
            </a:r>
            <a:r>
              <a:rPr lang="en-US" sz="2400" dirty="0" smtClean="0"/>
              <a:t>P. </a:t>
            </a:r>
          </a:p>
          <a:p>
            <a:pPr marL="0" indent="0">
              <a:buFont typeface="Arial" pitchFamily="34" charset="0"/>
              <a:buNone/>
            </a:pPr>
            <a:r>
              <a:rPr lang="el-GR" sz="2400" dirty="0" smtClean="0"/>
              <a:t>Για μια μετακίνηση </a:t>
            </a:r>
            <a:r>
              <a:rPr lang="en-US" sz="2400" dirty="0" smtClean="0"/>
              <a:t>u</a:t>
            </a:r>
            <a:r>
              <a:rPr lang="el-GR" sz="2400" dirty="0" smtClean="0"/>
              <a:t> υπολογίζεται το έργο κάθε δύναμης για τη μετακίνηση αυτή.</a:t>
            </a:r>
          </a:p>
          <a:p>
            <a:pPr marL="0" indent="0">
              <a:buFont typeface="Arial" pitchFamily="34" charset="0"/>
              <a:buNone/>
            </a:pPr>
            <a:r>
              <a:rPr lang="el-GR" sz="2400" dirty="0" smtClean="0"/>
              <a:t>Κάθε δύναμη και η </a:t>
            </a:r>
            <a:r>
              <a:rPr lang="en-US" sz="2400" dirty="0" smtClean="0"/>
              <a:t>u</a:t>
            </a:r>
            <a:r>
              <a:rPr lang="el-GR" sz="2400" dirty="0" smtClean="0"/>
              <a:t> αναλύονται σε συνιστώσες </a:t>
            </a:r>
            <a:r>
              <a:rPr lang="en-US" sz="2400" dirty="0" smtClean="0"/>
              <a:t>x</a:t>
            </a:r>
            <a:r>
              <a:rPr lang="el-GR" sz="2400" dirty="0" smtClean="0"/>
              <a:t> και </a:t>
            </a:r>
            <a:r>
              <a:rPr lang="en-US" sz="2400" dirty="0" smtClean="0"/>
              <a:t>y </a:t>
            </a:r>
            <a:r>
              <a:rPr lang="el-GR" sz="2400" dirty="0" smtClean="0"/>
              <a:t>και υπολογίζεται:</a:t>
            </a:r>
          </a:p>
          <a:p>
            <a:pPr marL="0" indent="0">
              <a:buFont typeface="Arial" pitchFamily="34" charset="0"/>
              <a:buNone/>
            </a:pPr>
            <a:endParaRPr lang="el-GR" sz="2400" dirty="0" smtClean="0"/>
          </a:p>
        </p:txBody>
      </p:sp>
      <p:graphicFrame>
        <p:nvGraphicFramePr>
          <p:cNvPr id="7" name="Object 6" descr="Εικόνα υλικού σημείου στο οποίο ασκούνται n δυνάμεις και το οποίο μετακινείται κατά u."/>
          <p:cNvGraphicFramePr>
            <a:graphicFrameLocks noChangeAspect="1"/>
          </p:cNvGraphicFramePr>
          <p:nvPr>
            <p:extLst>
              <p:ext uri="{D42A27DB-BD31-4B8C-83A1-F6EECF244321}">
                <p14:modId xmlns:p14="http://schemas.microsoft.com/office/powerpoint/2010/main" val="3244537238"/>
              </p:ext>
            </p:extLst>
          </p:nvPr>
        </p:nvGraphicFramePr>
        <p:xfrm>
          <a:off x="107504" y="908720"/>
          <a:ext cx="2349346" cy="1828800"/>
        </p:xfrm>
        <a:graphic>
          <a:graphicData uri="http://schemas.openxmlformats.org/presentationml/2006/ole">
            <mc:AlternateContent xmlns:mc="http://schemas.openxmlformats.org/markup-compatibility/2006">
              <mc:Choice xmlns:v="urn:schemas-microsoft-com:vml" Requires="v">
                <p:oleObj spid="_x0000_s77896" name="Picture (32-bit)" r:id="rId3" imgW="2790720" imgH="1828800" progId="MetafileCompanion32.Picture.1">
                  <p:embed/>
                </p:oleObj>
              </mc:Choice>
              <mc:Fallback>
                <p:oleObj name="Picture (32-bit)" r:id="rId3" imgW="2790720" imgH="1828800" progId="MetafileCompanion32.Picture.1">
                  <p:embed/>
                  <p:pic>
                    <p:nvPicPr>
                      <p:cNvPr id="0" name=""/>
                      <p:cNvPicPr/>
                      <p:nvPr/>
                    </p:nvPicPr>
                    <p:blipFill>
                      <a:blip r:embed="rId4"/>
                      <a:stretch>
                        <a:fillRect/>
                      </a:stretch>
                    </p:blipFill>
                    <p:spPr>
                      <a:xfrm>
                        <a:off x="107504" y="908720"/>
                        <a:ext cx="2349346" cy="1828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35496" y="3284984"/>
                <a:ext cx="7515262" cy="457561"/>
              </a:xfrm>
              <a:prstGeom prst="rect">
                <a:avLst/>
              </a:prstGeom>
              <a:noFill/>
            </p:spPr>
            <p:txBody>
              <a:bodyPr wrap="none" rtlCol="0">
                <a:spAutoFit/>
              </a:bodyPr>
              <a:lstStyle/>
              <a:p>
                <a:r>
                  <a:rPr lang="en-US" sz="2200" i="1" dirty="0" smtClean="0"/>
                  <a:t>W</a:t>
                </a:r>
                <a14:m>
                  <m:oMath xmlns:m="http://schemas.openxmlformats.org/officeDocument/2006/math">
                    <m:r>
                      <a:rPr lang="en-US" sz="2200" i="1" smtClean="0">
                        <a:latin typeface="Cambria Math"/>
                      </a:rPr>
                      <m:t>=</m:t>
                    </m:r>
                    <m:sSub>
                      <m:sSubPr>
                        <m:ctrlPr>
                          <a:rPr lang="el-GR" sz="2200" b="0" i="1" smtClean="0">
                            <a:latin typeface="Cambria Math"/>
                          </a:rPr>
                        </m:ctrlPr>
                      </m:sSubPr>
                      <m:e>
                        <m:r>
                          <a:rPr lang="en-US" sz="2200" b="0" i="1" smtClean="0">
                            <a:latin typeface="Cambria Math"/>
                          </a:rPr>
                          <m:t>𝑃</m:t>
                        </m:r>
                      </m:e>
                      <m:sub>
                        <m:r>
                          <a:rPr lang="el-GR" sz="2200" b="0" i="1" smtClean="0">
                            <a:latin typeface="Cambria Math"/>
                          </a:rPr>
                          <m:t>1</m:t>
                        </m:r>
                        <m:r>
                          <a:rPr lang="en-US" sz="2200" b="0" i="1" smtClean="0">
                            <a:latin typeface="Cambria Math"/>
                          </a:rPr>
                          <m:t>𝑥</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𝑥</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l-GR" sz="2200" b="0" i="1" smtClean="0">
                            <a:latin typeface="Cambria Math"/>
                          </a:rPr>
                          <m:t>1</m:t>
                        </m:r>
                        <m:r>
                          <a:rPr lang="en-US" sz="2200" b="0" i="1" smtClean="0">
                            <a:latin typeface="Cambria Math"/>
                          </a:rPr>
                          <m:t>𝑦</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𝑦</m:t>
                        </m:r>
                      </m:sub>
                    </m:sSub>
                    <m:r>
                      <a:rPr lang="el-GR" sz="2200" b="0" i="0"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2</m:t>
                        </m:r>
                        <m:r>
                          <a:rPr lang="en-US" sz="2200" b="0" i="1" smtClean="0">
                            <a:latin typeface="Cambria Math"/>
                          </a:rPr>
                          <m:t>𝑥</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𝑥</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2</m:t>
                        </m:r>
                        <m:r>
                          <a:rPr lang="en-US" sz="2200" b="0" i="1" smtClean="0">
                            <a:latin typeface="Cambria Math"/>
                          </a:rPr>
                          <m:t>𝑦</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𝑦</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𝑛𝑥</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𝑥</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𝑛𝑦</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𝑦</m:t>
                        </m:r>
                      </m:sub>
                    </m:sSub>
                    <m:r>
                      <a:rPr lang="el-GR" sz="2200" b="0" i="1" smtClean="0">
                        <a:latin typeface="Cambria Math"/>
                        <a:ea typeface="Cambria Math"/>
                      </a:rPr>
                      <m:t>⇒</m:t>
                    </m:r>
                  </m:oMath>
                </a14:m>
                <a:endParaRPr lang="el-GR"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35496" y="3284984"/>
                <a:ext cx="7515262" cy="457561"/>
              </a:xfrm>
              <a:prstGeom prst="rect">
                <a:avLst/>
              </a:prstGeom>
              <a:blipFill rotWithShape="1">
                <a:blip r:embed="rId7"/>
                <a:stretch>
                  <a:fillRect l="-1054" t="-6667" b="-21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7504" y="3835535"/>
                <a:ext cx="7802905" cy="457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a:ea typeface="Cambria Math"/>
                        </a:rPr>
                        <m:t>⇒</m:t>
                      </m:r>
                      <m:r>
                        <a:rPr lang="en-US" sz="2200" b="0" i="1" smtClean="0">
                          <a:latin typeface="Cambria Math"/>
                          <a:ea typeface="Cambria Math"/>
                        </a:rPr>
                        <m:t>𝑊</m:t>
                      </m:r>
                      <m:r>
                        <a:rPr lang="en-US" sz="2200" i="1" smtClean="0">
                          <a:latin typeface="Cambria Math"/>
                        </a:rPr>
                        <m:t>=</m:t>
                      </m:r>
                      <m:r>
                        <a:rPr lang="en-US" sz="2200" b="0" i="1" smtClean="0">
                          <a:latin typeface="Cambria Math"/>
                        </a:rPr>
                        <m:t>(</m:t>
                      </m:r>
                      <m:sSub>
                        <m:sSubPr>
                          <m:ctrlPr>
                            <a:rPr lang="el-GR" sz="2200" i="1">
                              <a:latin typeface="Cambria Math"/>
                            </a:rPr>
                          </m:ctrlPr>
                        </m:sSubPr>
                        <m:e>
                          <m:r>
                            <a:rPr lang="en-US" sz="2200" i="1">
                              <a:latin typeface="Cambria Math"/>
                            </a:rPr>
                            <m:t>𝑃</m:t>
                          </m:r>
                        </m:e>
                        <m:sub>
                          <m:r>
                            <a:rPr lang="el-GR" sz="2200" i="1">
                              <a:latin typeface="Cambria Math"/>
                            </a:rPr>
                            <m:t>1</m:t>
                          </m:r>
                          <m:r>
                            <a:rPr lang="en-US" sz="2200" i="1">
                              <a:latin typeface="Cambria Math"/>
                            </a:rPr>
                            <m:t>𝑥</m:t>
                          </m:r>
                        </m:sub>
                      </m:sSub>
                      <m:sSub>
                        <m:sSubPr>
                          <m:ctrlPr>
                            <a:rPr lang="el-GR" sz="2200" b="0" i="1" smtClean="0">
                              <a:latin typeface="Cambria Math"/>
                            </a:rPr>
                          </m:ctrlPr>
                        </m:sSubPr>
                        <m:e>
                          <m:r>
                            <a:rPr lang="en-US" sz="2200" b="0" i="1" smtClean="0">
                              <a:latin typeface="Cambria Math"/>
                            </a:rPr>
                            <m:t>+</m:t>
                          </m:r>
                          <m:sSub>
                            <m:sSubPr>
                              <m:ctrlPr>
                                <a:rPr lang="en-US" sz="2200" b="0" i="1" smtClean="0">
                                  <a:latin typeface="Cambria Math"/>
                                </a:rPr>
                              </m:ctrlPr>
                            </m:sSubPr>
                            <m:e>
                              <m:r>
                                <a:rPr lang="en-US" sz="2200" b="0" i="1" smtClean="0">
                                  <a:latin typeface="Cambria Math"/>
                                </a:rPr>
                                <m:t>𝑃</m:t>
                              </m:r>
                            </m:e>
                            <m:sub>
                              <m:r>
                                <a:rPr lang="en-US" sz="2200" b="0" i="1" smtClean="0">
                                  <a:latin typeface="Cambria Math"/>
                                </a:rPr>
                                <m:t>2</m:t>
                              </m:r>
                              <m:r>
                                <a:rPr lang="en-US" sz="2200" b="0" i="1" smtClean="0">
                                  <a:latin typeface="Cambria Math"/>
                                </a:rPr>
                                <m:t>𝑥</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𝑃</m:t>
                              </m:r>
                            </m:e>
                            <m:sub>
                              <m:r>
                                <a:rPr lang="en-US" sz="2200" b="0" i="1" smtClean="0">
                                  <a:latin typeface="Cambria Math"/>
                                </a:rPr>
                                <m:t>𝑛𝑥</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𝑥</m:t>
                              </m:r>
                            </m:sub>
                          </m:sSub>
                          <m:r>
                            <a:rPr lang="en-US" sz="2200" b="0" i="1" smtClean="0">
                              <a:latin typeface="Cambria Math"/>
                            </a:rPr>
                            <m:t>+(</m:t>
                          </m:r>
                          <m:r>
                            <a:rPr lang="en-US" sz="2200" b="0" i="1" smtClean="0">
                              <a:latin typeface="Cambria Math"/>
                            </a:rPr>
                            <m:t>𝑃</m:t>
                          </m:r>
                        </m:e>
                        <m:sub>
                          <m:r>
                            <a:rPr lang="el-GR" sz="2200" b="0" i="1" smtClean="0">
                              <a:latin typeface="Cambria Math"/>
                            </a:rPr>
                            <m:t>1</m:t>
                          </m:r>
                          <m:r>
                            <a:rPr lang="en-US" sz="2200" b="0" i="1" smtClean="0">
                              <a:latin typeface="Cambria Math"/>
                            </a:rPr>
                            <m:t>𝑦</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2</m:t>
                          </m:r>
                          <m:r>
                            <a:rPr lang="en-US" sz="2200" b="0" i="1" smtClean="0">
                              <a:latin typeface="Cambria Math"/>
                            </a:rPr>
                            <m:t>𝑦</m:t>
                          </m:r>
                        </m:sub>
                      </m:sSub>
                      <m:r>
                        <a:rPr lang="en-US" sz="2200" b="0" i="1" smtClean="0">
                          <a:latin typeface="Cambria Math"/>
                        </a:rPr>
                        <m:t>+</m:t>
                      </m:r>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𝑛𝑦</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𝑦</m:t>
                          </m:r>
                        </m:sub>
                      </m:sSub>
                      <m:r>
                        <a:rPr lang="el-GR" sz="2200" b="0" i="1" smtClean="0">
                          <a:latin typeface="Cambria Math"/>
                          <a:ea typeface="Cambria Math"/>
                        </a:rPr>
                        <m:t>⇒</m:t>
                      </m:r>
                    </m:oMath>
                  </m:oMathPara>
                </a14:m>
                <a:endParaRPr lang="el-GR"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504" y="3835535"/>
                <a:ext cx="7802905" cy="457561"/>
              </a:xfrm>
              <a:prstGeom prst="rect">
                <a:avLst/>
              </a:prstGeom>
              <a:blipFill rotWithShape="1">
                <a:blip r:embed="rId8"/>
                <a:stretch>
                  <a:fillRect b="-10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9512" y="4333179"/>
                <a:ext cx="4288097" cy="4639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a:ea typeface="Cambria Math"/>
                        </a:rPr>
                        <m:t>⇒</m:t>
                      </m:r>
                      <m:r>
                        <a:rPr lang="en-US" sz="2200" b="0" i="1" smtClean="0">
                          <a:latin typeface="Cambria Math"/>
                          <a:ea typeface="Cambria Math"/>
                        </a:rPr>
                        <m:t>𝑊</m:t>
                      </m:r>
                      <m:r>
                        <a:rPr lang="en-US" sz="2200" i="1" smtClean="0">
                          <a:latin typeface="Cambria Math"/>
                        </a:rPr>
                        <m:t>=</m:t>
                      </m:r>
                      <m:sSub>
                        <m:sSubPr>
                          <m:ctrlPr>
                            <a:rPr lang="el-GR" sz="2200" i="1">
                              <a:latin typeface="Cambria Math"/>
                            </a:rPr>
                          </m:ctrlPr>
                        </m:sSubPr>
                        <m:e>
                          <m:r>
                            <a:rPr lang="en-US" sz="2200" i="1">
                              <a:latin typeface="Cambria Math"/>
                            </a:rPr>
                            <m:t>𝑃</m:t>
                          </m:r>
                        </m:e>
                        <m:sub>
                          <m:r>
                            <a:rPr lang="en-US" sz="2200" i="1">
                              <a:latin typeface="Cambria Math"/>
                            </a:rPr>
                            <m:t>𝑥</m:t>
                          </m:r>
                        </m:sub>
                      </m:sSub>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𝑥</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𝑦</m:t>
                          </m:r>
                        </m:sub>
                      </m:sSub>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𝑦</m:t>
                          </m:r>
                        </m:sub>
                      </m:sSub>
                      <m:r>
                        <a:rPr lang="el-GR" sz="2200" b="0" i="1" smtClean="0">
                          <a:latin typeface="Cambria Math"/>
                          <a:ea typeface="Cambria Math"/>
                        </a:rPr>
                        <m:t>⇒</m:t>
                      </m:r>
                      <m:r>
                        <a:rPr lang="en-US" sz="2200" b="0" i="1" smtClean="0">
                          <a:latin typeface="Cambria Math"/>
                          <a:ea typeface="Cambria Math"/>
                        </a:rPr>
                        <m:t>𝑊</m:t>
                      </m:r>
                      <m:r>
                        <a:rPr lang="en-US" sz="2200" b="0" i="1" smtClean="0">
                          <a:latin typeface="Cambria Math"/>
                          <a:ea typeface="Cambria Math"/>
                        </a:rPr>
                        <m:t>=</m:t>
                      </m:r>
                      <m:acc>
                        <m:accPr>
                          <m:chr m:val="̅"/>
                          <m:ctrlPr>
                            <a:rPr lang="en-US" sz="2200" b="0" i="1" smtClean="0">
                              <a:latin typeface="Cambria Math"/>
                              <a:ea typeface="Cambria Math"/>
                            </a:rPr>
                          </m:ctrlPr>
                        </m:accPr>
                        <m:e>
                          <m:r>
                            <a:rPr lang="en-US" sz="2200" b="0" i="1" smtClean="0">
                              <a:latin typeface="Cambria Math"/>
                              <a:ea typeface="Cambria Math"/>
                            </a:rPr>
                            <m:t>𝑃</m:t>
                          </m:r>
                        </m:e>
                      </m:acc>
                      <m:r>
                        <a:rPr lang="en-US" sz="2200" i="1" smtClean="0">
                          <a:latin typeface="Cambria Math"/>
                          <a:ea typeface="Cambria Math"/>
                        </a:rPr>
                        <m:t>⋅</m:t>
                      </m:r>
                      <m:acc>
                        <m:accPr>
                          <m:chr m:val="̅"/>
                          <m:ctrlPr>
                            <a:rPr lang="en-US" sz="2200" i="1" smtClean="0">
                              <a:latin typeface="Cambria Math"/>
                              <a:ea typeface="Cambria Math"/>
                            </a:rPr>
                          </m:ctrlPr>
                        </m:accPr>
                        <m:e>
                          <m:r>
                            <a:rPr lang="en-US" sz="2200" b="0" i="1" smtClean="0">
                              <a:latin typeface="Cambria Math"/>
                              <a:ea typeface="Cambria Math"/>
                            </a:rPr>
                            <m:t>𝑢</m:t>
                          </m:r>
                        </m:e>
                      </m:acc>
                    </m:oMath>
                  </m:oMathPara>
                </a14:m>
                <a:endParaRPr lang="el-GR"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79512" y="4333179"/>
                <a:ext cx="4288097" cy="463973"/>
              </a:xfrm>
              <a:prstGeom prst="rect">
                <a:avLst/>
              </a:prstGeom>
              <a:blipFill rotWithShape="1">
                <a:blip r:embed="rId9"/>
                <a:stretch>
                  <a:fillRect r="-5256" b="-6579"/>
                </a:stretch>
              </a:blipFill>
            </p:spPr>
            <p:txBody>
              <a:bodyPr/>
              <a:lstStyle/>
              <a:p>
                <a:r>
                  <a:rPr lang="el-GR">
                    <a:noFill/>
                  </a:rPr>
                  <a:t> </a:t>
                </a:r>
              </a:p>
            </p:txBody>
          </p:sp>
        </mc:Fallback>
      </mc:AlternateContent>
      <p:sp>
        <p:nvSpPr>
          <p:cNvPr id="17" name="Content Placeholder 2"/>
          <p:cNvSpPr txBox="1">
            <a:spLocks/>
          </p:cNvSpPr>
          <p:nvPr/>
        </p:nvSpPr>
        <p:spPr>
          <a:xfrm>
            <a:off x="157094" y="4939402"/>
            <a:ext cx="8807394" cy="18019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ΣΥΜΠΕΡΑΣΜΑ: </a:t>
            </a:r>
            <a:r>
              <a:rPr lang="el-GR" sz="2400" dirty="0" smtClean="0"/>
              <a:t>Το έργο των δυνάμεων που δρουν σε ένα υλικό σημείο ισούται με το έργο της συνισταμένης τους.</a:t>
            </a:r>
          </a:p>
          <a:p>
            <a:pPr marL="0" indent="0">
              <a:buFont typeface="Arial" pitchFamily="34" charset="0"/>
              <a:buNone/>
            </a:pPr>
            <a:r>
              <a:rPr lang="el-GR" sz="2400" dirty="0" smtClean="0"/>
              <a:t>Άρα, οι δυνάμεις που είναι στατικά ισότιμες είναι και </a:t>
            </a:r>
            <a:r>
              <a:rPr lang="el-GR" sz="2400" dirty="0" err="1" smtClean="0"/>
              <a:t>εργικά</a:t>
            </a:r>
            <a:r>
              <a:rPr lang="el-GR" sz="2400" dirty="0" smtClean="0"/>
              <a:t> ισότιμες. </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327772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Έργο δύναμης σε δίσκο με περιστροφική κίνηση</a:t>
            </a:r>
            <a:endParaRPr lang="el-GR" sz="2800" b="1" dirty="0"/>
          </a:p>
        </p:txBody>
      </p:sp>
      <p:sp>
        <p:nvSpPr>
          <p:cNvPr id="13" name="Content Placeholder 2"/>
          <p:cNvSpPr txBox="1">
            <a:spLocks/>
          </p:cNvSpPr>
          <p:nvPr/>
        </p:nvSpPr>
        <p:spPr>
          <a:xfrm>
            <a:off x="3779912" y="822188"/>
            <a:ext cx="5328592" cy="2894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δίσκος που εκτελεί μια καθαρή περιστροφική κίνηση με κάποιο τρόπο και στον οποίο επιβάλλεται δύναμη </a:t>
            </a:r>
            <a:r>
              <a:rPr lang="en-US" sz="2400" dirty="0" smtClean="0"/>
              <a:t>P. </a:t>
            </a:r>
            <a:r>
              <a:rPr lang="el-GR" sz="2400" dirty="0" smtClean="0"/>
              <a:t>Έστω </a:t>
            </a:r>
            <a:r>
              <a:rPr lang="en-US" sz="2400" dirty="0" smtClean="0"/>
              <a:t>o </a:t>
            </a:r>
            <a:r>
              <a:rPr lang="el-GR" sz="2400" dirty="0" smtClean="0"/>
              <a:t>πόλος περιστροφής Ω.</a:t>
            </a:r>
            <a:endParaRPr lang="en-US" sz="2400" dirty="0" smtClean="0"/>
          </a:p>
          <a:p>
            <a:pPr marL="0" indent="0">
              <a:buFont typeface="Arial" pitchFamily="34" charset="0"/>
              <a:buNone/>
            </a:pPr>
            <a:r>
              <a:rPr lang="el-GR" sz="2400" dirty="0" smtClean="0"/>
              <a:t>Το σημείο εφαρμογής της </a:t>
            </a:r>
            <a:r>
              <a:rPr lang="en-US" sz="2400" dirty="0" smtClean="0"/>
              <a:t>P </a:t>
            </a:r>
            <a:r>
              <a:rPr lang="el-GR" sz="2400" dirty="0" smtClean="0"/>
              <a:t>μετακινείται κάθετα στην πολική ακτίνα </a:t>
            </a:r>
            <a:r>
              <a:rPr lang="en-US" sz="2400" dirty="0" smtClean="0"/>
              <a:t>r</a:t>
            </a:r>
            <a:r>
              <a:rPr lang="el-GR" sz="2400" dirty="0" smtClean="0"/>
              <a:t>.</a:t>
            </a:r>
          </a:p>
          <a:p>
            <a:pPr marL="0" indent="0">
              <a:buFont typeface="Arial" pitchFamily="34" charset="0"/>
              <a:buNone/>
            </a:pPr>
            <a:r>
              <a:rPr lang="el-GR" sz="2400" dirty="0" smtClean="0"/>
              <a:t>Ισχύει:</a:t>
            </a:r>
          </a:p>
          <a:p>
            <a:pPr marL="0" indent="0">
              <a:buFont typeface="Arial" pitchFamily="34" charset="0"/>
              <a:buNone/>
            </a:pPr>
            <a:endParaRPr lang="el-GR" sz="2400" dirty="0" smtClean="0"/>
          </a:p>
        </p:txBody>
      </p:sp>
      <p:graphicFrame>
        <p:nvGraphicFramePr>
          <p:cNvPr id="7" name="Object 6" descr="Εικόνα δίσκου που περιστρέφεται γύρω από την πολική του ακτίνα και στον οποίο ασκείται δύναμη P."/>
          <p:cNvGraphicFramePr>
            <a:graphicFrameLocks noChangeAspect="1"/>
          </p:cNvGraphicFramePr>
          <p:nvPr>
            <p:extLst>
              <p:ext uri="{D42A27DB-BD31-4B8C-83A1-F6EECF244321}">
                <p14:modId xmlns:p14="http://schemas.microsoft.com/office/powerpoint/2010/main" val="3580351285"/>
              </p:ext>
            </p:extLst>
          </p:nvPr>
        </p:nvGraphicFramePr>
        <p:xfrm>
          <a:off x="88664" y="822188"/>
          <a:ext cx="3495675" cy="2619375"/>
        </p:xfrm>
        <a:graphic>
          <a:graphicData uri="http://schemas.openxmlformats.org/presentationml/2006/ole">
            <mc:AlternateContent xmlns:mc="http://schemas.openxmlformats.org/markup-compatibility/2006">
              <mc:Choice xmlns:v="urn:schemas-microsoft-com:vml" Requires="v">
                <p:oleObj spid="_x0000_s78917" name="Picture (32-bit)" r:id="rId3" imgW="2324160" imgH="2324160" progId="MetafileCompanion32.Picture.1">
                  <p:embed/>
                </p:oleObj>
              </mc:Choice>
              <mc:Fallback>
                <p:oleObj name="Picture (32-bit)" r:id="rId3" imgW="2324160" imgH="2324160" progId="MetafileCompanion32.Picture.1">
                  <p:embed/>
                  <p:pic>
                    <p:nvPicPr>
                      <p:cNvPr id="0" name=""/>
                      <p:cNvPicPr/>
                      <p:nvPr/>
                    </p:nvPicPr>
                    <p:blipFill>
                      <a:blip r:embed="rId4"/>
                      <a:stretch>
                        <a:fillRect/>
                      </a:stretch>
                    </p:blipFill>
                    <p:spPr>
                      <a:xfrm>
                        <a:off x="88664" y="822188"/>
                        <a:ext cx="3495675" cy="26193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1836502" y="3835535"/>
                <a:ext cx="2375458"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𝑊</m:t>
                      </m:r>
                      <m:r>
                        <a:rPr lang="en-US" sz="2200" b="0" i="1" smtClean="0">
                          <a:latin typeface="Cambria Math"/>
                        </a:rPr>
                        <m:t>=</m:t>
                      </m:r>
                      <m:r>
                        <a:rPr lang="en-US" sz="2200" b="0" i="1" smtClean="0">
                          <a:latin typeface="Cambria Math"/>
                        </a:rPr>
                        <m:t>𝑃</m:t>
                      </m:r>
                      <m:r>
                        <a:rPr lang="el-GR" sz="2200" b="0" i="1" smtClean="0">
                          <a:latin typeface="Cambria Math"/>
                        </a:rPr>
                        <m:t>∗</m:t>
                      </m:r>
                      <m:r>
                        <a:rPr lang="en-US" sz="2200" b="0" i="1" smtClean="0">
                          <a:latin typeface="Cambria Math"/>
                        </a:rPr>
                        <m:t>𝑢</m:t>
                      </m:r>
                      <m:r>
                        <a:rPr lang="el-GR" sz="2200" b="0" i="1" smtClean="0">
                          <a:latin typeface="Cambria Math"/>
                        </a:rPr>
                        <m:t>∗</m:t>
                      </m:r>
                      <m:r>
                        <a:rPr lang="en-US" sz="2200" b="0" i="1" smtClean="0">
                          <a:latin typeface="Cambria Math"/>
                        </a:rPr>
                        <m:t>𝑐𝑜𝑠</m:t>
                      </m:r>
                      <m:r>
                        <a:rPr lang="el-GR" sz="2200" b="0" i="1" smtClean="0">
                          <a:latin typeface="Cambria Math"/>
                        </a:rPr>
                        <m:t>𝜑</m:t>
                      </m:r>
                    </m:oMath>
                  </m:oMathPara>
                </a14:m>
                <a:endParaRPr lang="el-GR"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36502" y="3835535"/>
                <a:ext cx="2375458" cy="430887"/>
              </a:xfrm>
              <a:prstGeom prst="rect">
                <a:avLst/>
              </a:prstGeom>
              <a:blipFill rotWithShape="1">
                <a:blip r:embed="rId7"/>
                <a:stretch>
                  <a:fillRect b="-845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36502" y="4221088"/>
                <a:ext cx="1398524"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𝑢</m:t>
                      </m:r>
                      <m:r>
                        <a:rPr lang="en-US" sz="2200" b="0" i="1" smtClean="0">
                          <a:latin typeface="Cambria Math"/>
                        </a:rPr>
                        <m:t>=</m:t>
                      </m:r>
                      <m:r>
                        <a:rPr lang="en-US" sz="2200" b="0" i="1" smtClean="0">
                          <a:latin typeface="Cambria Math"/>
                        </a:rPr>
                        <m:t>𝑟</m:t>
                      </m:r>
                      <m:r>
                        <a:rPr lang="en-US" sz="2200" b="0" i="1" smtClean="0">
                          <a:latin typeface="Cambria Math"/>
                        </a:rPr>
                        <m:t>∗</m:t>
                      </m:r>
                      <m:r>
                        <a:rPr lang="el-GR" sz="2200" b="0" i="1" smtClean="0">
                          <a:latin typeface="Cambria Math"/>
                        </a:rPr>
                        <m:t>𝜔</m:t>
                      </m:r>
                    </m:oMath>
                  </m:oMathPara>
                </a14:m>
                <a:endParaRPr lang="el-GR"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36502" y="4221088"/>
                <a:ext cx="1398524" cy="430887"/>
              </a:xfrm>
              <a:prstGeom prst="rect">
                <a:avLst/>
              </a:prstGeom>
              <a:blipFill rotWithShape="1">
                <a:blip r:embed="rId8"/>
                <a:stretch>
                  <a:fillRect/>
                </a:stretch>
              </a:blipFill>
            </p:spPr>
            <p:txBody>
              <a:bodyPr/>
              <a:lstStyle/>
              <a:p>
                <a:r>
                  <a:rPr lang="el-GR">
                    <a:noFill/>
                  </a:rPr>
                  <a:t> </a:t>
                </a:r>
              </a:p>
            </p:txBody>
          </p:sp>
        </mc:Fallback>
      </mc:AlternateContent>
      <p:sp>
        <p:nvSpPr>
          <p:cNvPr id="6" name="Right Brace 5" descr="Σχήμα άγκιστρο."/>
          <p:cNvSpPr/>
          <p:nvPr/>
        </p:nvSpPr>
        <p:spPr>
          <a:xfrm>
            <a:off x="4211960" y="3835535"/>
            <a:ext cx="36004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4" name="TextBox 13"/>
              <p:cNvSpPr txBox="1"/>
              <p:nvPr/>
            </p:nvSpPr>
            <p:spPr>
              <a:xfrm>
                <a:off x="4644008" y="4077072"/>
                <a:ext cx="2820324"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𝑊</m:t>
                      </m:r>
                      <m:r>
                        <a:rPr lang="en-US" sz="2200" b="0" i="1" smtClean="0">
                          <a:latin typeface="Cambria Math"/>
                        </a:rPr>
                        <m:t>=</m:t>
                      </m:r>
                      <m:r>
                        <a:rPr lang="en-US" sz="2200" b="0" i="1" smtClean="0">
                          <a:latin typeface="Cambria Math"/>
                        </a:rPr>
                        <m:t>𝑃</m:t>
                      </m:r>
                      <m:r>
                        <a:rPr lang="el-GR" sz="2200" b="0" i="1" smtClean="0">
                          <a:latin typeface="Cambria Math"/>
                        </a:rPr>
                        <m:t>∗</m:t>
                      </m:r>
                      <m:r>
                        <a:rPr lang="en-US" sz="2200" b="0" i="1" smtClean="0">
                          <a:latin typeface="Cambria Math"/>
                        </a:rPr>
                        <m:t>𝑟</m:t>
                      </m:r>
                      <m:r>
                        <a:rPr lang="en-US" sz="2200" b="0" i="1" smtClean="0">
                          <a:latin typeface="Cambria Math"/>
                        </a:rPr>
                        <m:t>∗</m:t>
                      </m:r>
                      <m:r>
                        <a:rPr lang="el-GR" sz="2200" b="0" i="1" smtClean="0">
                          <a:latin typeface="Cambria Math"/>
                        </a:rPr>
                        <m:t>𝜔</m:t>
                      </m:r>
                      <m:r>
                        <a:rPr lang="el-GR" sz="2200" b="0" i="1" smtClean="0">
                          <a:latin typeface="Cambria Math"/>
                        </a:rPr>
                        <m:t>∗</m:t>
                      </m:r>
                      <m:r>
                        <a:rPr lang="en-US" sz="2200" b="0" i="1" smtClean="0">
                          <a:latin typeface="Cambria Math"/>
                        </a:rPr>
                        <m:t>𝑐𝑜𝑠</m:t>
                      </m:r>
                      <m:r>
                        <a:rPr lang="el-GR" sz="2200" b="0" i="1" smtClean="0">
                          <a:latin typeface="Cambria Math"/>
                        </a:rPr>
                        <m:t>𝜑</m:t>
                      </m:r>
                    </m:oMath>
                  </m:oMathPara>
                </a14:m>
                <a:endParaRPr lang="el-GR"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644008" y="4077072"/>
                <a:ext cx="2820324" cy="430887"/>
              </a:xfrm>
              <a:prstGeom prst="rect">
                <a:avLst/>
              </a:prstGeom>
              <a:blipFill rotWithShape="1">
                <a:blip r:embed="rId9"/>
                <a:stretch>
                  <a:fillRect b="-10000"/>
                </a:stretch>
              </a:blipFill>
            </p:spPr>
            <p:txBody>
              <a:bodyPr/>
              <a:lstStyle/>
              <a:p>
                <a:r>
                  <a:rPr lang="el-GR">
                    <a:noFill/>
                  </a:rPr>
                  <a:t> </a:t>
                </a:r>
              </a:p>
            </p:txBody>
          </p:sp>
        </mc:Fallback>
      </mc:AlternateContent>
      <p:sp>
        <p:nvSpPr>
          <p:cNvPr id="17" name="Content Placeholder 2"/>
          <p:cNvSpPr txBox="1">
            <a:spLocks/>
          </p:cNvSpPr>
          <p:nvPr/>
        </p:nvSpPr>
        <p:spPr>
          <a:xfrm>
            <a:off x="157094" y="4939402"/>
            <a:ext cx="8807394" cy="18019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φέρουμε μια κάθετη από το Ω στην </a:t>
            </a:r>
            <a:r>
              <a:rPr lang="en-US" sz="2400" dirty="0" smtClean="0"/>
              <a:t>P, </a:t>
            </a:r>
            <a:r>
              <a:rPr lang="el-GR" sz="2400" dirty="0" smtClean="0"/>
              <a:t>προκύπτει τμήμα με μήκος </a:t>
            </a:r>
            <a:r>
              <a:rPr lang="en-US" sz="2400" dirty="0" smtClean="0"/>
              <a:t>d</a:t>
            </a:r>
            <a:r>
              <a:rPr lang="el-GR" sz="2400" dirty="0" smtClean="0"/>
              <a:t> και γωνία φ</a:t>
            </a:r>
            <a:r>
              <a:rPr lang="en-US" sz="2400" dirty="0" smtClean="0"/>
              <a:t>,</a:t>
            </a:r>
            <a:r>
              <a:rPr lang="el-GR" sz="2400" dirty="0" smtClean="0"/>
              <a:t> άρα </a:t>
            </a:r>
            <a:r>
              <a:rPr lang="en-US" sz="2400" b="1" dirty="0" smtClean="0">
                <a:solidFill>
                  <a:schemeClr val="accent5">
                    <a:lumMod val="75000"/>
                  </a:schemeClr>
                </a:solidFill>
              </a:rPr>
              <a:t>r*</a:t>
            </a:r>
            <a:r>
              <a:rPr lang="en-US" sz="2400" b="1" dirty="0" err="1" smtClean="0">
                <a:solidFill>
                  <a:schemeClr val="accent5">
                    <a:lumMod val="75000"/>
                  </a:schemeClr>
                </a:solidFill>
              </a:rPr>
              <a:t>cos</a:t>
            </a:r>
            <a:r>
              <a:rPr lang="el-GR" sz="2400" b="1" dirty="0" smtClean="0">
                <a:solidFill>
                  <a:schemeClr val="accent5">
                    <a:lumMod val="75000"/>
                  </a:schemeClr>
                </a:solidFill>
              </a:rPr>
              <a:t>φ=</a:t>
            </a:r>
            <a:r>
              <a:rPr lang="en-US" sz="2400" b="1" dirty="0" smtClean="0">
                <a:solidFill>
                  <a:schemeClr val="accent5">
                    <a:lumMod val="75000"/>
                  </a:schemeClr>
                </a:solidFill>
              </a:rPr>
              <a:t>d</a:t>
            </a:r>
            <a:r>
              <a:rPr lang="en-US" sz="2400" dirty="0" smtClean="0"/>
              <a:t>. </a:t>
            </a:r>
            <a:r>
              <a:rPr lang="el-GR" sz="2400" dirty="0" smtClean="0"/>
              <a:t>Επίσης, η ροπή Μ της δύναμης </a:t>
            </a:r>
            <a:r>
              <a:rPr lang="en-US" sz="2400" dirty="0" smtClean="0"/>
              <a:t>P</a:t>
            </a:r>
            <a:r>
              <a:rPr lang="el-GR" sz="2400" dirty="0" smtClean="0"/>
              <a:t> ως προς τον απόλυτο πόλο περιστροφής Ω είναι </a:t>
            </a:r>
            <a:r>
              <a:rPr lang="el-GR" sz="2400" b="1" dirty="0" smtClean="0">
                <a:solidFill>
                  <a:schemeClr val="accent5">
                    <a:lumMod val="75000"/>
                  </a:schemeClr>
                </a:solidFill>
              </a:rPr>
              <a:t>Μ</a:t>
            </a:r>
            <a:r>
              <a:rPr lang="el-GR" sz="2400" b="1" baseline="-25000" dirty="0">
                <a:solidFill>
                  <a:schemeClr val="accent5">
                    <a:lumMod val="75000"/>
                  </a:schemeClr>
                </a:solidFill>
              </a:rPr>
              <a:t>Ω</a:t>
            </a:r>
            <a:r>
              <a:rPr lang="el-GR" sz="2400" b="1" dirty="0" smtClean="0">
                <a:solidFill>
                  <a:schemeClr val="accent5">
                    <a:lumMod val="75000"/>
                  </a:schemeClr>
                </a:solidFill>
              </a:rPr>
              <a:t>=</a:t>
            </a:r>
            <a:r>
              <a:rPr lang="en-US" sz="2400" b="1" dirty="0" smtClean="0">
                <a:solidFill>
                  <a:schemeClr val="accent5">
                    <a:lumMod val="75000"/>
                  </a:schemeClr>
                </a:solidFill>
              </a:rPr>
              <a:t>P*d</a:t>
            </a:r>
            <a:r>
              <a:rPr lang="en-US" sz="2400" dirty="0" smtClean="0"/>
              <a:t>.</a:t>
            </a:r>
          </a:p>
          <a:p>
            <a:pPr marL="0" indent="0">
              <a:buFont typeface="Arial" pitchFamily="34" charset="0"/>
              <a:buNone/>
            </a:pPr>
            <a:r>
              <a:rPr lang="el-GR" sz="2400" dirty="0" smtClean="0"/>
              <a:t>Με βάση τα παραπάνω: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5" name="TextBox 14"/>
              <p:cNvSpPr txBox="1"/>
              <p:nvPr/>
            </p:nvSpPr>
            <p:spPr>
              <a:xfrm>
                <a:off x="3275856" y="6166465"/>
                <a:ext cx="363298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𝑊</m:t>
                      </m:r>
                      <m:r>
                        <a:rPr lang="en-US" sz="2200" b="0" i="1" smtClean="0">
                          <a:latin typeface="Cambria Math"/>
                        </a:rPr>
                        <m:t>=</m:t>
                      </m:r>
                      <m:r>
                        <a:rPr lang="en-US" sz="2200" b="0" i="1" smtClean="0">
                          <a:latin typeface="Cambria Math"/>
                        </a:rPr>
                        <m:t>𝑃</m:t>
                      </m:r>
                      <m:r>
                        <a:rPr lang="el-GR" sz="2200" b="0" i="1" smtClean="0">
                          <a:latin typeface="Cambria Math"/>
                        </a:rPr>
                        <m:t>∗</m:t>
                      </m:r>
                      <m:r>
                        <a:rPr lang="en-US" sz="2200" b="0" i="1" smtClean="0">
                          <a:latin typeface="Cambria Math"/>
                        </a:rPr>
                        <m:t>𝑑</m:t>
                      </m:r>
                      <m:r>
                        <a:rPr lang="en-US" sz="2200" b="0" i="1" smtClean="0">
                          <a:latin typeface="Cambria Math"/>
                        </a:rPr>
                        <m:t>∗</m:t>
                      </m:r>
                      <m:r>
                        <a:rPr lang="el-GR" sz="2200" b="0" i="1" smtClean="0">
                          <a:latin typeface="Cambria Math"/>
                        </a:rPr>
                        <m:t>𝜔</m:t>
                      </m:r>
                      <m:r>
                        <a:rPr lang="el-GR" sz="2200" b="0" i="1" smtClean="0">
                          <a:latin typeface="Cambria Math"/>
                          <a:ea typeface="Cambria Math"/>
                        </a:rPr>
                        <m:t>⇒</m:t>
                      </m:r>
                      <m:r>
                        <a:rPr lang="en-US" sz="2200" b="0" i="1" smtClean="0">
                          <a:latin typeface="Cambria Math"/>
                          <a:ea typeface="Cambria Math"/>
                        </a:rPr>
                        <m:t>𝑊</m:t>
                      </m:r>
                      <m:r>
                        <a:rPr lang="en-US" sz="2200" b="0" i="1" smtClean="0">
                          <a:latin typeface="Cambria Math"/>
                          <a:ea typeface="Cambria Math"/>
                        </a:rPr>
                        <m:t>=</m:t>
                      </m:r>
                      <m:sSub>
                        <m:sSubPr>
                          <m:ctrlPr>
                            <a:rPr lang="en-US" sz="2200" b="0" i="1" smtClean="0">
                              <a:latin typeface="Cambria Math"/>
                              <a:ea typeface="Cambria Math"/>
                            </a:rPr>
                          </m:ctrlPr>
                        </m:sSubPr>
                        <m:e>
                          <m:r>
                            <a:rPr lang="en-US" sz="2200" b="0" i="1" smtClean="0">
                              <a:latin typeface="Cambria Math"/>
                              <a:ea typeface="Cambria Math"/>
                            </a:rPr>
                            <m:t>𝑀</m:t>
                          </m:r>
                        </m:e>
                        <m:sub>
                          <m:r>
                            <m:rPr>
                              <m:sty m:val="p"/>
                            </m:rPr>
                            <a:rPr lang="el-GR" sz="2200" b="0" i="0" smtClean="0">
                              <a:latin typeface="Cambria Math"/>
                              <a:ea typeface="Cambria Math"/>
                            </a:rPr>
                            <m:t>Ω</m:t>
                          </m:r>
                        </m:sub>
                      </m:sSub>
                      <m:r>
                        <a:rPr lang="el-GR" sz="2200" b="0" i="1" smtClean="0">
                          <a:latin typeface="Cambria Math"/>
                          <a:ea typeface="Cambria Math"/>
                        </a:rPr>
                        <m:t>𝜔</m:t>
                      </m:r>
                    </m:oMath>
                  </m:oMathPara>
                </a14:m>
                <a:endParaRPr lang="el-GR"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75856" y="6166465"/>
                <a:ext cx="3632982" cy="430887"/>
              </a:xfrm>
              <a:prstGeom prst="rect">
                <a:avLst/>
              </a:prstGeom>
              <a:blipFill rotWithShape="1">
                <a:blip r:embed="rId10"/>
                <a:stretch>
                  <a:fillRect b="-1429"/>
                </a:stretch>
              </a:blipFill>
            </p:spPr>
            <p:txBody>
              <a:bodyPr/>
              <a:lstStyle/>
              <a:p>
                <a:r>
                  <a:rPr lang="el-GR">
                    <a:noFill/>
                  </a:rPr>
                  <a:t> </a:t>
                </a:r>
              </a:p>
            </p:txBody>
          </p:sp>
        </mc:Fallback>
      </mc:AlternateContent>
      <p:sp>
        <p:nvSpPr>
          <p:cNvPr id="8" name="Rectangle 7" descr="Σχήμα περίγραμμα."/>
          <p:cNvSpPr/>
          <p:nvPr/>
        </p:nvSpPr>
        <p:spPr>
          <a:xfrm>
            <a:off x="5499721" y="6164143"/>
            <a:ext cx="1409118" cy="433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116312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Έργο δύναμης σε δίσκο – γενικευμένος τύπος</a:t>
            </a:r>
            <a:endParaRPr lang="el-GR" sz="2800" b="1" dirty="0"/>
          </a:p>
        </p:txBody>
      </p:sp>
      <p:sp>
        <p:nvSpPr>
          <p:cNvPr id="13" name="Content Placeholder 2"/>
          <p:cNvSpPr txBox="1">
            <a:spLocks/>
          </p:cNvSpPr>
          <p:nvPr/>
        </p:nvSpPr>
        <p:spPr>
          <a:xfrm>
            <a:off x="288032" y="1182228"/>
            <a:ext cx="8604448" cy="21027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Όταν ο δίσκος του προηγούμενου σχήματος μετακινείται πρώτα με μεταφορική κίνηση </a:t>
            </a:r>
            <a:r>
              <a:rPr lang="en-US" sz="2400" dirty="0" err="1" smtClean="0"/>
              <a:t>u</a:t>
            </a:r>
            <a:r>
              <a:rPr lang="en-US" sz="2400" baseline="-25000" dirty="0" err="1" smtClean="0"/>
              <a:t>x</a:t>
            </a:r>
            <a:r>
              <a:rPr lang="el-GR" sz="2400" dirty="0" smtClean="0"/>
              <a:t> και </a:t>
            </a:r>
            <a:r>
              <a:rPr lang="en-US" sz="2400" dirty="0" err="1" smtClean="0"/>
              <a:t>u</a:t>
            </a:r>
            <a:r>
              <a:rPr lang="en-US" sz="2400" baseline="-25000" dirty="0" err="1" smtClean="0"/>
              <a:t>y</a:t>
            </a:r>
            <a:r>
              <a:rPr lang="el-GR" sz="2400" dirty="0" smtClean="0"/>
              <a:t> και μετά με περιστροφή γύρω από το σχετικό πόλο περιστροφής Ω’ (με Μ</a:t>
            </a:r>
            <a:r>
              <a:rPr lang="el-GR" sz="2400" baseline="-25000" dirty="0" smtClean="0"/>
              <a:t>Ω’ </a:t>
            </a:r>
            <a:r>
              <a:rPr lang="el-GR" sz="2400" dirty="0" smtClean="0"/>
              <a:t>τη ροπή της </a:t>
            </a:r>
            <a:r>
              <a:rPr lang="en-US" sz="2400" dirty="0" smtClean="0"/>
              <a:t>P </a:t>
            </a:r>
            <a:r>
              <a:rPr lang="el-GR" sz="2400" dirty="0" smtClean="0"/>
              <a:t>ως προς το σχετικό πόλο περιστροφής), τότε ισχύει ο γενικευμένος τύπος του έργου του δίσκου:</a:t>
            </a:r>
            <a:endParaRPr lang="en-US" sz="2400" dirty="0" smtClean="0"/>
          </a:p>
        </p:txBody>
      </p:sp>
      <mc:AlternateContent xmlns:mc="http://schemas.openxmlformats.org/markup-compatibility/2006" xmlns:a14="http://schemas.microsoft.com/office/drawing/2010/main">
        <mc:Choice Requires="a14">
          <p:sp>
            <p:nvSpPr>
              <p:cNvPr id="15" name="TextBox 14"/>
              <p:cNvSpPr txBox="1"/>
              <p:nvPr/>
            </p:nvSpPr>
            <p:spPr>
              <a:xfrm>
                <a:off x="2627784" y="3429000"/>
                <a:ext cx="3377335" cy="457561"/>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𝑊</m:t>
                      </m:r>
                      <m:r>
                        <a:rPr lang="en-US" sz="2200" b="0" i="1" smtClean="0">
                          <a:latin typeface="Cambria Math"/>
                        </a:rPr>
                        <m:t>=</m:t>
                      </m:r>
                      <m:sSub>
                        <m:sSubPr>
                          <m:ctrlPr>
                            <a:rPr lang="en-US" sz="2200" b="0" i="1" smtClean="0">
                              <a:latin typeface="Cambria Math"/>
                            </a:rPr>
                          </m:ctrlPr>
                        </m:sSubPr>
                        <m:e>
                          <m:r>
                            <a:rPr lang="en-US" sz="2200" b="0" i="1" smtClean="0">
                              <a:latin typeface="Cambria Math"/>
                            </a:rPr>
                            <m:t>𝑃</m:t>
                          </m:r>
                        </m:e>
                        <m:sub>
                          <m:r>
                            <a:rPr lang="en-US" sz="2200" b="0" i="1" smtClean="0">
                              <a:latin typeface="Cambria Math"/>
                            </a:rPr>
                            <m:t>𝑥</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𝑥</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𝑦</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𝑦</m:t>
                          </m:r>
                        </m:sub>
                      </m:sSub>
                      <m:r>
                        <a:rPr lang="el-GR" sz="2200" b="0" i="1" smtClean="0">
                          <a:latin typeface="Cambria Math"/>
                        </a:rPr>
                        <m:t>+</m:t>
                      </m:r>
                      <m:sSub>
                        <m:sSubPr>
                          <m:ctrlPr>
                            <a:rPr lang="en-US" sz="2200" b="0" i="1" smtClean="0">
                              <a:latin typeface="Cambria Math"/>
                              <a:ea typeface="Cambria Math"/>
                            </a:rPr>
                          </m:ctrlPr>
                        </m:sSubPr>
                        <m:e>
                          <m:r>
                            <a:rPr lang="en-US" sz="2200" b="0" i="1" smtClean="0">
                              <a:latin typeface="Cambria Math"/>
                              <a:ea typeface="Cambria Math"/>
                            </a:rPr>
                            <m:t>𝑀</m:t>
                          </m:r>
                        </m:e>
                        <m:sub>
                          <m:r>
                            <m:rPr>
                              <m:sty m:val="p"/>
                            </m:rPr>
                            <a:rPr lang="el-GR" sz="2200" b="0" i="0" smtClean="0">
                              <a:latin typeface="Cambria Math"/>
                              <a:ea typeface="Cambria Math"/>
                            </a:rPr>
                            <m:t>Ω</m:t>
                          </m:r>
                          <m:r>
                            <a:rPr lang="el-GR" sz="2200" b="0" i="1" smtClean="0">
                              <a:latin typeface="Cambria Math"/>
                              <a:ea typeface="Cambria Math"/>
                            </a:rPr>
                            <m:t>′</m:t>
                          </m:r>
                        </m:sub>
                      </m:sSub>
                      <m:r>
                        <a:rPr lang="el-GR" sz="2200" b="0" i="1" smtClean="0">
                          <a:latin typeface="Cambria Math"/>
                          <a:ea typeface="Cambria Math"/>
                        </a:rPr>
                        <m:t>𝜔</m:t>
                      </m:r>
                    </m:oMath>
                  </m:oMathPara>
                </a14:m>
                <a:endParaRPr lang="el-GR"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27784" y="3429000"/>
                <a:ext cx="3377335" cy="457561"/>
              </a:xfrm>
              <a:prstGeom prst="rect">
                <a:avLst/>
              </a:prstGeom>
              <a:blipFill rotWithShape="1">
                <a:blip r:embed="rId4"/>
                <a:stretch>
                  <a:fillRect b="-2532"/>
                </a:stretch>
              </a:blipFill>
              <a:ln w="25400">
                <a:solidFill>
                  <a:schemeClr val="accent1"/>
                </a:solidFill>
              </a:ln>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423990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Γενικευμένη δύναμη</a:t>
            </a:r>
            <a:endParaRPr lang="el-GR" sz="2800" b="1" dirty="0"/>
          </a:p>
        </p:txBody>
      </p:sp>
      <p:sp>
        <p:nvSpPr>
          <p:cNvPr id="17" name="Content Placeholder 2"/>
          <p:cNvSpPr txBox="1">
            <a:spLocks/>
          </p:cNvSpPr>
          <p:nvPr/>
        </p:nvSpPr>
        <p:spPr>
          <a:xfrm>
            <a:off x="5148064" y="1340768"/>
            <a:ext cx="3816424"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Γενικευμένη δύναμη: </a:t>
            </a:r>
          </a:p>
          <a:p>
            <a:pPr marL="0" indent="0">
              <a:buFont typeface="Arial" pitchFamily="34" charset="0"/>
              <a:buNone/>
            </a:pPr>
            <a:r>
              <a:rPr lang="el-GR" sz="2400" dirty="0" smtClean="0"/>
              <a:t>Ομάδα δυνάμεων που αυξάνονται ή μειώνονται με τον ίδιο τρόπο, δηλαδή σε συνάρτηση με την ίδια παράμετρο:</a:t>
            </a:r>
          </a:p>
          <a:p>
            <a:pPr marL="0" indent="0">
              <a:buFont typeface="Arial" pitchFamily="34" charset="0"/>
              <a:buNone/>
            </a:pPr>
            <a:r>
              <a:rPr lang="en-US" sz="2400" dirty="0" smtClean="0"/>
              <a:t>P</a:t>
            </a:r>
            <a:r>
              <a:rPr lang="en-US" sz="2400" baseline="-25000" dirty="0" smtClean="0"/>
              <a:t>1</a:t>
            </a:r>
            <a:r>
              <a:rPr lang="en-US" sz="2400" dirty="0" smtClean="0"/>
              <a:t> = KP</a:t>
            </a:r>
            <a:r>
              <a:rPr lang="en-US" sz="2400" baseline="-25000" dirty="0" smtClean="0"/>
              <a:t>10</a:t>
            </a:r>
          </a:p>
          <a:p>
            <a:pPr marL="0" indent="0">
              <a:buFont typeface="Arial" pitchFamily="34" charset="0"/>
              <a:buNone/>
            </a:pPr>
            <a:r>
              <a:rPr lang="en-US" sz="2400" dirty="0" smtClean="0"/>
              <a:t>P</a:t>
            </a:r>
            <a:r>
              <a:rPr lang="en-US" sz="2400" baseline="-25000" dirty="0" smtClean="0"/>
              <a:t>2</a:t>
            </a:r>
            <a:r>
              <a:rPr lang="en-US" sz="2400" dirty="0" smtClean="0"/>
              <a:t> = KP</a:t>
            </a:r>
            <a:r>
              <a:rPr lang="en-US" sz="2400" baseline="-25000" dirty="0" smtClean="0"/>
              <a:t>20</a:t>
            </a:r>
          </a:p>
          <a:p>
            <a:pPr marL="0" indent="0">
              <a:buFont typeface="Arial" pitchFamily="34" charset="0"/>
              <a:buNone/>
            </a:pPr>
            <a:r>
              <a:rPr lang="el-GR" sz="2400" dirty="0" smtClean="0"/>
              <a:t>:</a:t>
            </a:r>
          </a:p>
          <a:p>
            <a:pPr marL="0" indent="0">
              <a:buFont typeface="Arial" pitchFamily="34" charset="0"/>
              <a:buNone/>
            </a:pPr>
            <a:r>
              <a:rPr lang="en-US" sz="2400" dirty="0" err="1" smtClean="0"/>
              <a:t>P</a:t>
            </a:r>
            <a:r>
              <a:rPr lang="en-US" sz="2400" baseline="-25000" dirty="0" err="1" smtClean="0"/>
              <a:t>n</a:t>
            </a:r>
            <a:r>
              <a:rPr lang="en-US" sz="2400" dirty="0" smtClean="0"/>
              <a:t> = KP</a:t>
            </a:r>
            <a:r>
              <a:rPr lang="en-US" sz="2400" baseline="-25000" dirty="0" smtClean="0"/>
              <a:t>n0</a:t>
            </a:r>
            <a:endParaRPr lang="el-GR" sz="2400" baseline="-25000" dirty="0" smtClean="0"/>
          </a:p>
          <a:p>
            <a:pPr marL="0" indent="0">
              <a:buFont typeface="Arial" pitchFamily="34" charset="0"/>
              <a:buNone/>
            </a:pPr>
            <a:endParaRPr lang="el-GR" sz="2400" dirty="0" smtClean="0"/>
          </a:p>
        </p:txBody>
      </p:sp>
      <p:graphicFrame>
        <p:nvGraphicFramePr>
          <p:cNvPr id="7" name="Object 6" descr="Εικόνα που παρουσιάζει μια ομάδα γενικευμένων δυνάμεων και τις εργικά αντίστοιχες γενικευμένες μετακινήσεις. "/>
          <p:cNvGraphicFramePr>
            <a:graphicFrameLocks noChangeAspect="1"/>
          </p:cNvGraphicFramePr>
          <p:nvPr>
            <p:extLst>
              <p:ext uri="{D42A27DB-BD31-4B8C-83A1-F6EECF244321}">
                <p14:modId xmlns:p14="http://schemas.microsoft.com/office/powerpoint/2010/main" val="2799526711"/>
              </p:ext>
            </p:extLst>
          </p:nvPr>
        </p:nvGraphicFramePr>
        <p:xfrm>
          <a:off x="132531" y="1122978"/>
          <a:ext cx="4673247" cy="4250238"/>
        </p:xfrm>
        <a:graphic>
          <a:graphicData uri="http://schemas.openxmlformats.org/presentationml/2006/ole">
            <mc:AlternateContent xmlns:mc="http://schemas.openxmlformats.org/markup-compatibility/2006">
              <mc:Choice xmlns:v="urn:schemas-microsoft-com:vml" Requires="v">
                <p:oleObj spid="_x0000_s79936" name="Picture (32-bit)" r:id="rId3" imgW="2209680" imgH="2009880" progId="MetafileCompanion32.Picture.1">
                  <p:embed/>
                </p:oleObj>
              </mc:Choice>
              <mc:Fallback>
                <p:oleObj name="Picture (32-bit)" r:id="rId3" imgW="2209680" imgH="2009880" progId="MetafileCompanion32.Picture.1">
                  <p:embed/>
                  <p:pic>
                    <p:nvPicPr>
                      <p:cNvPr id="0" name=""/>
                      <p:cNvPicPr/>
                      <p:nvPr/>
                    </p:nvPicPr>
                    <p:blipFill>
                      <a:blip r:embed="rId4"/>
                      <a:stretch>
                        <a:fillRect/>
                      </a:stretch>
                    </p:blipFill>
                    <p:spPr>
                      <a:xfrm>
                        <a:off x="132531" y="1122978"/>
                        <a:ext cx="4673247" cy="425023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406701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Γενικευμένη μετακίνηση</a:t>
            </a:r>
            <a:endParaRPr lang="el-GR" sz="2800" b="1" dirty="0"/>
          </a:p>
        </p:txBody>
      </p:sp>
      <p:graphicFrame>
        <p:nvGraphicFramePr>
          <p:cNvPr id="7" name="Object 6" descr="Εικόνα που παρουσιάζει μια ομάδα γενικευμένων δυνάμεων και τις εργικά αντίστοιχες γενικευμένες μετακινήσεις. "/>
          <p:cNvGraphicFramePr>
            <a:graphicFrameLocks noChangeAspect="1"/>
          </p:cNvGraphicFramePr>
          <p:nvPr>
            <p:extLst>
              <p:ext uri="{D42A27DB-BD31-4B8C-83A1-F6EECF244321}">
                <p14:modId xmlns:p14="http://schemas.microsoft.com/office/powerpoint/2010/main" val="4283068527"/>
              </p:ext>
            </p:extLst>
          </p:nvPr>
        </p:nvGraphicFramePr>
        <p:xfrm>
          <a:off x="107504" y="906954"/>
          <a:ext cx="4673247" cy="4250238"/>
        </p:xfrm>
        <a:graphic>
          <a:graphicData uri="http://schemas.openxmlformats.org/presentationml/2006/ole">
            <mc:AlternateContent xmlns:mc="http://schemas.openxmlformats.org/markup-compatibility/2006">
              <mc:Choice xmlns:v="urn:schemas-microsoft-com:vml" Requires="v">
                <p:oleObj spid="_x0000_s80959" name="Picture (32-bit)" r:id="rId3" imgW="2209680" imgH="2009880" progId="MetafileCompanion32.Picture.1">
                  <p:embed/>
                </p:oleObj>
              </mc:Choice>
              <mc:Fallback>
                <p:oleObj name="Picture (32-bit)" r:id="rId3" imgW="2209680" imgH="2009880" progId="MetafileCompanion32.Picture.1">
                  <p:embed/>
                  <p:pic>
                    <p:nvPicPr>
                      <p:cNvPr id="0" name=""/>
                      <p:cNvPicPr/>
                      <p:nvPr/>
                    </p:nvPicPr>
                    <p:blipFill>
                      <a:blip r:embed="rId4"/>
                      <a:stretch>
                        <a:fillRect/>
                      </a:stretch>
                    </p:blipFill>
                    <p:spPr>
                      <a:xfrm>
                        <a:off x="107504" y="906954"/>
                        <a:ext cx="4673247" cy="4250238"/>
                      </a:xfrm>
                      <a:prstGeom prst="rect">
                        <a:avLst/>
                      </a:prstGeom>
                    </p:spPr>
                  </p:pic>
                </p:oleObj>
              </mc:Fallback>
            </mc:AlternateContent>
          </a:graphicData>
        </a:graphic>
      </p:graphicFrame>
      <p:sp>
        <p:nvSpPr>
          <p:cNvPr id="17" name="Content Placeholder 2"/>
          <p:cNvSpPr txBox="1">
            <a:spLocks/>
          </p:cNvSpPr>
          <p:nvPr/>
        </p:nvSpPr>
        <p:spPr>
          <a:xfrm>
            <a:off x="4860032" y="764704"/>
            <a:ext cx="410445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Γενικευμένη μετακίνηση: </a:t>
            </a:r>
          </a:p>
          <a:p>
            <a:pPr marL="0" indent="0">
              <a:buNone/>
            </a:pPr>
            <a:r>
              <a:rPr lang="el-GR" sz="2400" dirty="0" smtClean="0"/>
              <a:t>Είναι εργικά αντίστοιχη της γενικευμένης δύναμης και είναι ομάδα μετακινήσεων που </a:t>
            </a:r>
            <a:r>
              <a:rPr lang="el-GR" sz="2400" dirty="0"/>
              <a:t>αυξάνονται ή μειώνονται με </a:t>
            </a:r>
            <a:r>
              <a:rPr lang="el-GR" sz="2400" dirty="0" smtClean="0"/>
              <a:t>τον ίδιο τρόπο, δηλαδή σε συνάρτηση με την ίδια παράμετρο:</a:t>
            </a:r>
          </a:p>
          <a:p>
            <a:pPr marL="0" indent="0">
              <a:buFont typeface="Arial" pitchFamily="34" charset="0"/>
              <a:buNone/>
            </a:pPr>
            <a:r>
              <a:rPr lang="en-US" sz="2400" dirty="0" smtClean="0"/>
              <a:t>u</a:t>
            </a:r>
            <a:r>
              <a:rPr lang="en-US" sz="2400" baseline="-25000" dirty="0" smtClean="0"/>
              <a:t>1</a:t>
            </a:r>
            <a:r>
              <a:rPr lang="en-US" sz="2400" dirty="0" smtClean="0"/>
              <a:t> = </a:t>
            </a:r>
            <a:r>
              <a:rPr lang="el-GR" sz="2400" dirty="0" smtClean="0"/>
              <a:t>δ</a:t>
            </a:r>
            <a:r>
              <a:rPr lang="en-US" sz="2400" dirty="0" smtClean="0"/>
              <a:t>u</a:t>
            </a:r>
            <a:r>
              <a:rPr lang="en-US" sz="2400" baseline="-25000" dirty="0" smtClean="0"/>
              <a:t>10</a:t>
            </a:r>
          </a:p>
          <a:p>
            <a:pPr marL="0" indent="0">
              <a:buFont typeface="Arial" pitchFamily="34" charset="0"/>
              <a:buNone/>
            </a:pPr>
            <a:r>
              <a:rPr lang="en-US" sz="2400" dirty="0"/>
              <a:t>u</a:t>
            </a:r>
            <a:r>
              <a:rPr lang="en-US" sz="2400" baseline="-25000" dirty="0" smtClean="0"/>
              <a:t>2</a:t>
            </a:r>
            <a:r>
              <a:rPr lang="en-US" sz="2400" dirty="0" smtClean="0"/>
              <a:t> = </a:t>
            </a:r>
            <a:r>
              <a:rPr lang="el-GR" sz="2400" dirty="0" smtClean="0"/>
              <a:t>δ</a:t>
            </a:r>
            <a:r>
              <a:rPr lang="en-US" sz="2400" dirty="0" smtClean="0"/>
              <a:t>u</a:t>
            </a:r>
            <a:r>
              <a:rPr lang="en-US" sz="2400" baseline="-25000" dirty="0" smtClean="0"/>
              <a:t>20</a:t>
            </a:r>
          </a:p>
          <a:p>
            <a:pPr marL="0" indent="0">
              <a:buFont typeface="Arial" pitchFamily="34" charset="0"/>
              <a:buNone/>
            </a:pPr>
            <a:r>
              <a:rPr lang="el-GR" sz="2400" dirty="0" smtClean="0"/>
              <a:t>:</a:t>
            </a:r>
          </a:p>
          <a:p>
            <a:pPr marL="0" indent="0">
              <a:buFont typeface="Arial" pitchFamily="34" charset="0"/>
              <a:buNone/>
            </a:pPr>
            <a:r>
              <a:rPr lang="en-US" sz="2400" dirty="0"/>
              <a:t>u</a:t>
            </a:r>
            <a:r>
              <a:rPr lang="en-US" sz="2400" baseline="-25000" dirty="0" smtClean="0"/>
              <a:t>n</a:t>
            </a:r>
            <a:r>
              <a:rPr lang="en-US" sz="2400" dirty="0" smtClean="0"/>
              <a:t> = </a:t>
            </a:r>
            <a:r>
              <a:rPr lang="el-GR" sz="2400" dirty="0" smtClean="0"/>
              <a:t>δ</a:t>
            </a:r>
            <a:r>
              <a:rPr lang="en-US" sz="2400" dirty="0" smtClean="0"/>
              <a:t>u</a:t>
            </a:r>
            <a:r>
              <a:rPr lang="en-US" sz="2400" baseline="-25000" dirty="0" smtClean="0"/>
              <a:t>n0</a:t>
            </a:r>
            <a:endParaRPr lang="el-GR" sz="2400" baseline="-25000" dirty="0" smtClean="0"/>
          </a:p>
          <a:p>
            <a:pPr marL="0" indent="0">
              <a:buFont typeface="Arial" pitchFamily="34" charset="0"/>
              <a:buNone/>
            </a:pPr>
            <a:endParaRPr lang="el-GR" sz="2400" dirty="0" smtClean="0"/>
          </a:p>
        </p:txBody>
      </p:sp>
      <p:sp>
        <p:nvSpPr>
          <p:cNvPr id="6" name="Content Placeholder 2"/>
          <p:cNvSpPr txBox="1">
            <a:spLocks/>
          </p:cNvSpPr>
          <p:nvPr/>
        </p:nvSpPr>
        <p:spPr>
          <a:xfrm>
            <a:off x="107504" y="5589240"/>
            <a:ext cx="878497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Επίσης, η κάθε μια μετακίνηση ξεχωριστά έχει διεύθυνση εκείνη της αντίστοιχης δύναμης </a:t>
            </a:r>
            <a:r>
              <a:rPr lang="en-US" sz="2400" dirty="0" smtClean="0"/>
              <a:t>P</a:t>
            </a:r>
            <a:r>
              <a:rPr lang="el-GR" sz="2400" dirty="0" smtClean="0"/>
              <a:t>, όπως φαίνεται στο σχήμα. Ακόμη, ισχύει:</a:t>
            </a:r>
          </a:p>
        </p:txBody>
      </p:sp>
      <mc:AlternateContent xmlns:mc="http://schemas.openxmlformats.org/markup-compatibility/2006" xmlns:a14="http://schemas.microsoft.com/office/drawing/2010/main">
        <mc:Choice Requires="a14">
          <p:sp>
            <p:nvSpPr>
              <p:cNvPr id="8" name="TextBox 7"/>
              <p:cNvSpPr txBox="1"/>
              <p:nvPr/>
            </p:nvSpPr>
            <p:spPr>
              <a:xfrm>
                <a:off x="2012097" y="6355815"/>
                <a:ext cx="443211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10</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10</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20</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20</m:t>
                          </m:r>
                        </m:sub>
                      </m:sSub>
                      <m:r>
                        <a:rPr lang="en-US" sz="2200" b="0" i="1" smtClean="0">
                          <a:latin typeface="Cambria Math"/>
                        </a:rPr>
                        <m:t>+…</m:t>
                      </m:r>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𝑛</m:t>
                          </m:r>
                          <m:r>
                            <a:rPr lang="en-US" sz="2200" b="0" i="1" smtClean="0">
                              <a:latin typeface="Cambria Math"/>
                            </a:rPr>
                            <m:t>0</m:t>
                          </m:r>
                        </m:sub>
                      </m:sSub>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𝑛</m:t>
                          </m:r>
                          <m:r>
                            <a:rPr lang="en-US" sz="2200" b="0" i="1" smtClean="0">
                              <a:latin typeface="Cambria Math"/>
                            </a:rPr>
                            <m:t>0</m:t>
                          </m:r>
                        </m:sub>
                      </m:sSub>
                      <m:r>
                        <a:rPr lang="el-GR" sz="2200" b="0" i="1" smtClean="0">
                          <a:latin typeface="Cambria Math"/>
                          <a:ea typeface="Cambria Math"/>
                        </a:rPr>
                        <m:t>=1</m:t>
                      </m:r>
                    </m:oMath>
                  </m:oMathPara>
                </a14:m>
                <a:endParaRPr lang="el-GR"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2012097" y="6355815"/>
                <a:ext cx="4432111" cy="430887"/>
              </a:xfrm>
              <a:prstGeom prst="rect">
                <a:avLst/>
              </a:prstGeom>
              <a:blipFill rotWithShape="1">
                <a:blip r:embed="rId7"/>
                <a:stretch>
                  <a:fillRect b="-1429"/>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7</a:t>
            </a:fld>
            <a:endParaRPr lang="el-GR" dirty="0"/>
          </a:p>
        </p:txBody>
      </p:sp>
    </p:spTree>
    <p:extLst>
      <p:ext uri="{BB962C8B-B14F-4D97-AF65-F5344CB8AC3E}">
        <p14:creationId xmlns:p14="http://schemas.microsoft.com/office/powerpoint/2010/main" val="112641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Έργο γενικευμένης δύναμης</a:t>
            </a:r>
            <a:endParaRPr lang="el-GR" sz="2800" b="1" dirty="0"/>
          </a:p>
        </p:txBody>
      </p:sp>
      <p:sp>
        <p:nvSpPr>
          <p:cNvPr id="7" name="Right Arrow 6" descr="Σχήμα βέλος."/>
          <p:cNvSpPr/>
          <p:nvPr/>
        </p:nvSpPr>
        <p:spPr>
          <a:xfrm>
            <a:off x="257757" y="134076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Content Placeholder 2"/>
          <p:cNvSpPr txBox="1">
            <a:spLocks/>
          </p:cNvSpPr>
          <p:nvPr/>
        </p:nvSpPr>
        <p:spPr>
          <a:xfrm>
            <a:off x="576064" y="1182228"/>
            <a:ext cx="8604448" cy="950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Το έργο της γενικευμένης δύναμης για την εργικά αντίστοιχη γενικευμένη μετακίνηση είναι ίσο με:</a:t>
            </a:r>
            <a:endParaRPr lang="en-US" sz="2400" dirty="0" smtClean="0"/>
          </a:p>
        </p:txBody>
      </p:sp>
      <mc:AlternateContent xmlns:mc="http://schemas.openxmlformats.org/markup-compatibility/2006" xmlns:a14="http://schemas.microsoft.com/office/drawing/2010/main">
        <mc:Choice Requires="a14">
          <p:sp>
            <p:nvSpPr>
              <p:cNvPr id="8" name="TextBox 7"/>
              <p:cNvSpPr txBox="1"/>
              <p:nvPr/>
            </p:nvSpPr>
            <p:spPr>
              <a:xfrm>
                <a:off x="971600" y="2132856"/>
                <a:ext cx="4147930"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200" b="0" i="1" smtClean="0">
                              <a:latin typeface="Cambria Math"/>
                            </a:rPr>
                          </m:ctrlPr>
                        </m:sSubPr>
                        <m:e>
                          <m:r>
                            <a:rPr lang="en-US" sz="2200" b="0" i="1" smtClean="0">
                              <a:latin typeface="Cambria Math"/>
                            </a:rPr>
                            <m:t>𝑊</m:t>
                          </m:r>
                          <m:r>
                            <a:rPr lang="en-US" sz="2200" b="0" i="1" smtClean="0">
                              <a:latin typeface="Cambria Math"/>
                            </a:rPr>
                            <m:t>=</m:t>
                          </m:r>
                          <m:r>
                            <a:rPr lang="en-US" sz="2200" b="0" i="1" smtClean="0">
                              <a:latin typeface="Cambria Math"/>
                            </a:rPr>
                            <m:t>𝑃</m:t>
                          </m:r>
                        </m:e>
                        <m:sub>
                          <m:r>
                            <a:rPr lang="en-US" sz="2200" b="0" i="1" smtClean="0">
                              <a:latin typeface="Cambria Math"/>
                            </a:rPr>
                            <m:t>1</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1</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2</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2</m:t>
                          </m:r>
                        </m:sub>
                      </m:sSub>
                      <m:r>
                        <a:rPr lang="en-US" sz="2200" b="0" i="1" smtClean="0">
                          <a:latin typeface="Cambria Math"/>
                        </a:rPr>
                        <m:t>+…</m:t>
                      </m:r>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𝑛</m:t>
                          </m:r>
                        </m:sub>
                      </m:sSub>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𝑛</m:t>
                          </m:r>
                        </m:sub>
                      </m:sSub>
                      <m:r>
                        <a:rPr lang="el-GR" sz="2200" i="1">
                          <a:latin typeface="Cambria Math"/>
                          <a:ea typeface="Cambria Math"/>
                        </a:rPr>
                        <m:t>⇒</m:t>
                      </m:r>
                    </m:oMath>
                  </m:oMathPara>
                </a14:m>
                <a:endParaRPr lang="el-GR"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971600" y="2132856"/>
                <a:ext cx="4147930" cy="430887"/>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8654" y="2716382"/>
                <a:ext cx="706129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200" b="0" i="1" smtClean="0">
                              <a:latin typeface="Cambria Math"/>
                            </a:rPr>
                          </m:ctrlPr>
                        </m:sSubPr>
                        <m:e>
                          <m:r>
                            <a:rPr lang="el-GR" sz="2200" b="0" i="1" smtClean="0">
                              <a:latin typeface="Cambria Math"/>
                              <a:ea typeface="Cambria Math"/>
                            </a:rPr>
                            <m:t>⇒</m:t>
                          </m:r>
                          <m:r>
                            <a:rPr lang="en-US" sz="2200" b="0" i="1" smtClean="0">
                              <a:latin typeface="Cambria Math"/>
                            </a:rPr>
                            <m:t>𝑊</m:t>
                          </m:r>
                          <m:r>
                            <a:rPr lang="en-US" sz="2200" b="0" i="1" smtClean="0">
                              <a:latin typeface="Cambria Math"/>
                            </a:rPr>
                            <m:t>=(</m:t>
                          </m:r>
                          <m:r>
                            <a:rPr lang="en-US" sz="2200" b="0" i="1" smtClean="0">
                              <a:latin typeface="Cambria Math"/>
                            </a:rPr>
                            <m:t>𝐾𝑃</m:t>
                          </m:r>
                        </m:e>
                        <m:sub>
                          <m:r>
                            <a:rPr lang="en-US" sz="2200" b="0" i="1" smtClean="0">
                              <a:latin typeface="Cambria Math"/>
                            </a:rPr>
                            <m:t>10</m:t>
                          </m:r>
                        </m:sub>
                      </m:sSub>
                      <m:r>
                        <a:rPr lang="el-GR" sz="2200" b="0" i="1" smtClean="0">
                          <a:latin typeface="Cambria Math"/>
                        </a:rPr>
                        <m:t>𝛿</m:t>
                      </m:r>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10</m:t>
                          </m:r>
                        </m:sub>
                      </m:sSub>
                      <m:r>
                        <a:rPr lang="en-US" sz="2200" b="0" i="1" smtClean="0">
                          <a:latin typeface="Cambria Math"/>
                        </a:rPr>
                        <m:t>)</m:t>
                      </m:r>
                      <m:r>
                        <a:rPr lang="el-GR" sz="2200" b="0" i="1" smtClean="0">
                          <a:latin typeface="Cambria Math"/>
                        </a:rPr>
                        <m:t>+</m:t>
                      </m:r>
                      <m:sSub>
                        <m:sSubPr>
                          <m:ctrlPr>
                            <a:rPr lang="el-GR" sz="2200" b="0" i="1" smtClean="0">
                              <a:latin typeface="Cambria Math"/>
                            </a:rPr>
                          </m:ctrlPr>
                        </m:sSubPr>
                        <m:e>
                          <m:r>
                            <a:rPr lang="en-US" sz="2200" b="0" i="1" smtClean="0">
                              <a:latin typeface="Cambria Math"/>
                            </a:rPr>
                            <m:t>(</m:t>
                          </m:r>
                          <m:r>
                            <a:rPr lang="en-US" sz="2200" b="0" i="1" smtClean="0">
                              <a:latin typeface="Cambria Math"/>
                            </a:rPr>
                            <m:t>𝐾𝑃</m:t>
                          </m:r>
                        </m:e>
                        <m:sub>
                          <m:r>
                            <a:rPr lang="en-US" sz="2200" b="0" i="1" smtClean="0">
                              <a:latin typeface="Cambria Math"/>
                            </a:rPr>
                            <m:t>20</m:t>
                          </m:r>
                        </m:sub>
                      </m:sSub>
                      <m:r>
                        <a:rPr lang="el-GR" sz="2200" b="0" i="1" smtClean="0">
                          <a:latin typeface="Cambria Math"/>
                        </a:rPr>
                        <m:t>𝛿</m:t>
                      </m:r>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20</m:t>
                          </m:r>
                        </m:sub>
                      </m:sSub>
                      <m:r>
                        <a:rPr lang="en-US" sz="2200" b="0" i="1" smtClean="0">
                          <a:latin typeface="Cambria Math"/>
                        </a:rPr>
                        <m:t>)+…</m:t>
                      </m:r>
                      <m:r>
                        <a:rPr lang="el-GR" sz="2200" b="0" i="1" smtClean="0">
                          <a:latin typeface="Cambria Math"/>
                        </a:rPr>
                        <m:t>+</m:t>
                      </m:r>
                      <m:sSub>
                        <m:sSubPr>
                          <m:ctrlPr>
                            <a:rPr lang="el-GR" sz="2200" b="0" i="1" smtClean="0">
                              <a:latin typeface="Cambria Math"/>
                            </a:rPr>
                          </m:ctrlPr>
                        </m:sSubPr>
                        <m:e>
                          <m:r>
                            <a:rPr lang="en-US" sz="2200" b="0" i="1" smtClean="0">
                              <a:latin typeface="Cambria Math"/>
                            </a:rPr>
                            <m:t>(</m:t>
                          </m:r>
                          <m:r>
                            <a:rPr lang="en-US" sz="2200" b="0" i="1" smtClean="0">
                              <a:latin typeface="Cambria Math"/>
                            </a:rPr>
                            <m:t>𝐾𝑃</m:t>
                          </m:r>
                        </m:e>
                        <m:sub>
                          <m:r>
                            <a:rPr lang="en-US" sz="2200" b="0" i="1" smtClean="0">
                              <a:latin typeface="Cambria Math"/>
                            </a:rPr>
                            <m:t>𝑛</m:t>
                          </m:r>
                          <m:r>
                            <a:rPr lang="en-US" sz="2200" b="0" i="1" smtClean="0">
                              <a:latin typeface="Cambria Math"/>
                            </a:rPr>
                            <m:t>0</m:t>
                          </m:r>
                        </m:sub>
                      </m:sSub>
                      <m:r>
                        <a:rPr lang="el-GR" sz="2200" b="0" i="1" smtClean="0">
                          <a:latin typeface="Cambria Math"/>
                        </a:rPr>
                        <m:t>𝛿</m:t>
                      </m:r>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𝑛</m:t>
                          </m:r>
                          <m:r>
                            <a:rPr lang="en-US" sz="2200" b="0" i="1" smtClean="0">
                              <a:latin typeface="Cambria Math"/>
                            </a:rPr>
                            <m:t>0</m:t>
                          </m:r>
                        </m:sub>
                      </m:sSub>
                      <m:r>
                        <a:rPr lang="en-US" sz="2200" b="0" i="1" smtClean="0">
                          <a:latin typeface="Cambria Math"/>
                        </a:rPr>
                        <m:t>)</m:t>
                      </m:r>
                      <m:r>
                        <a:rPr lang="el-GR" sz="2200" i="1">
                          <a:latin typeface="Cambria Math"/>
                          <a:ea typeface="Cambria Math"/>
                        </a:rPr>
                        <m:t>⇒</m:t>
                      </m:r>
                    </m:oMath>
                  </m:oMathPara>
                </a14:m>
                <a:endParaRPr lang="el-GR"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8654" y="2716382"/>
                <a:ext cx="7061292" cy="430887"/>
              </a:xfrm>
              <a:prstGeom prst="rect">
                <a:avLst/>
              </a:prstGeom>
              <a:blipFill rotWithShape="1">
                <a:blip r:embed="rId5"/>
                <a:stretch>
                  <a:fillRect b="-171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5536" y="3284984"/>
                <a:ext cx="587224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200" b="0" i="1" smtClean="0">
                              <a:latin typeface="Cambria Math"/>
                            </a:rPr>
                          </m:ctrlPr>
                        </m:sSubPr>
                        <m:e>
                          <m:r>
                            <a:rPr lang="el-GR" sz="2200" b="0" i="1" smtClean="0">
                              <a:latin typeface="Cambria Math"/>
                              <a:ea typeface="Cambria Math"/>
                            </a:rPr>
                            <m:t>⇒</m:t>
                          </m:r>
                          <m:r>
                            <a:rPr lang="en-US" sz="2200" b="0" i="1" smtClean="0">
                              <a:latin typeface="Cambria Math"/>
                            </a:rPr>
                            <m:t>𝑊</m:t>
                          </m:r>
                          <m:r>
                            <a:rPr lang="en-US" sz="2200" b="0" i="1" smtClean="0">
                              <a:latin typeface="Cambria Math"/>
                            </a:rPr>
                            <m:t>=</m:t>
                          </m:r>
                          <m:r>
                            <a:rPr lang="en-US" sz="2200" b="0" i="1" smtClean="0">
                              <a:latin typeface="Cambria Math"/>
                            </a:rPr>
                            <m:t>𝐾</m:t>
                          </m:r>
                          <m:r>
                            <a:rPr lang="el-GR" sz="2200" b="0" i="1" smtClean="0">
                              <a:latin typeface="Cambria Math"/>
                            </a:rPr>
                            <m:t>𝛿</m:t>
                          </m:r>
                          <m:r>
                            <a:rPr lang="en-US" sz="2200" b="0" i="1" smtClean="0">
                              <a:latin typeface="Cambria Math"/>
                            </a:rPr>
                            <m:t>(</m:t>
                          </m:r>
                          <m:r>
                            <a:rPr lang="en-US" sz="2200" b="0" i="1" smtClean="0">
                              <a:latin typeface="Cambria Math"/>
                            </a:rPr>
                            <m:t>𝑃</m:t>
                          </m:r>
                        </m:e>
                        <m:sub>
                          <m:r>
                            <a:rPr lang="en-US" sz="2200" b="0" i="1" smtClean="0">
                              <a:latin typeface="Cambria Math"/>
                            </a:rPr>
                            <m:t>10</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10</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20</m:t>
                          </m:r>
                        </m:sub>
                      </m:sSub>
                      <m:sSub>
                        <m:sSubPr>
                          <m:ctrlPr>
                            <a:rPr lang="el-GR" sz="2200" b="0" i="1" smtClean="0">
                              <a:latin typeface="Cambria Math"/>
                            </a:rPr>
                          </m:ctrlPr>
                        </m:sSubPr>
                        <m:e>
                          <m:r>
                            <a:rPr lang="en-US" sz="2200" b="0" i="1" smtClean="0">
                              <a:latin typeface="Cambria Math"/>
                            </a:rPr>
                            <m:t>𝑢</m:t>
                          </m:r>
                        </m:e>
                        <m:sub>
                          <m:r>
                            <a:rPr lang="en-US" sz="2200" b="0" i="1" smtClean="0">
                              <a:latin typeface="Cambria Math"/>
                            </a:rPr>
                            <m:t>20</m:t>
                          </m:r>
                        </m:sub>
                      </m:sSub>
                      <m:r>
                        <a:rPr lang="en-US" sz="2200" b="0" i="1" smtClean="0">
                          <a:latin typeface="Cambria Math"/>
                        </a:rPr>
                        <m:t>+…</m:t>
                      </m:r>
                      <m:r>
                        <a:rPr lang="el-GR" sz="2200" b="0" i="1" smtClean="0">
                          <a:latin typeface="Cambria Math"/>
                        </a:rPr>
                        <m:t>+</m:t>
                      </m:r>
                      <m:sSub>
                        <m:sSubPr>
                          <m:ctrlPr>
                            <a:rPr lang="el-GR" sz="2200" b="0" i="1" smtClean="0">
                              <a:latin typeface="Cambria Math"/>
                            </a:rPr>
                          </m:ctrlPr>
                        </m:sSubPr>
                        <m:e>
                          <m:r>
                            <a:rPr lang="en-US" sz="2200" b="0" i="1" smtClean="0">
                              <a:latin typeface="Cambria Math"/>
                            </a:rPr>
                            <m:t>𝑃</m:t>
                          </m:r>
                        </m:e>
                        <m:sub>
                          <m:r>
                            <a:rPr lang="en-US" sz="2200" b="0" i="1" smtClean="0">
                              <a:latin typeface="Cambria Math"/>
                            </a:rPr>
                            <m:t>𝑛</m:t>
                          </m:r>
                          <m:r>
                            <a:rPr lang="en-US" sz="2200" b="0" i="1" smtClean="0">
                              <a:latin typeface="Cambria Math"/>
                            </a:rPr>
                            <m:t>0</m:t>
                          </m:r>
                        </m:sub>
                      </m:sSub>
                      <m:sSub>
                        <m:sSubPr>
                          <m:ctrlPr>
                            <a:rPr lang="en-US" sz="2200" b="0" i="1" smtClean="0">
                              <a:latin typeface="Cambria Math"/>
                            </a:rPr>
                          </m:ctrlPr>
                        </m:sSubPr>
                        <m:e>
                          <m:r>
                            <a:rPr lang="en-US" sz="2200" b="0" i="1" smtClean="0">
                              <a:latin typeface="Cambria Math"/>
                            </a:rPr>
                            <m:t>𝑢</m:t>
                          </m:r>
                        </m:e>
                        <m:sub>
                          <m:r>
                            <a:rPr lang="en-US" sz="2200" b="0" i="1" smtClean="0">
                              <a:latin typeface="Cambria Math"/>
                            </a:rPr>
                            <m:t>𝑛</m:t>
                          </m:r>
                          <m:r>
                            <a:rPr lang="en-US" sz="2200" b="0" i="1" smtClean="0">
                              <a:latin typeface="Cambria Math"/>
                            </a:rPr>
                            <m:t>0</m:t>
                          </m:r>
                        </m:sub>
                      </m:sSub>
                      <m:r>
                        <a:rPr lang="el-GR" sz="2200" b="0" i="1" smtClean="0">
                          <a:latin typeface="Cambria Math"/>
                        </a:rPr>
                        <m:t>)</m:t>
                      </m:r>
                      <m:r>
                        <a:rPr lang="el-GR" sz="2200" i="1">
                          <a:latin typeface="Cambria Math"/>
                          <a:ea typeface="Cambria Math"/>
                        </a:rPr>
                        <m:t>⇒</m:t>
                      </m:r>
                    </m:oMath>
                  </m:oMathPara>
                </a14:m>
                <a:endParaRPr lang="el-GR"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5536" y="3284984"/>
                <a:ext cx="5872249" cy="430887"/>
              </a:xfrm>
              <a:prstGeom prst="rect">
                <a:avLst/>
              </a:prstGeom>
              <a:blipFill rotWithShape="1">
                <a:blip r:embed="rId6"/>
                <a:stretch>
                  <a:fillRect b="-1549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63038" y="3934217"/>
                <a:ext cx="1576714" cy="430887"/>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ea typeface="Cambria Math"/>
                        </a:rPr>
                        <m:t>⇒</m:t>
                      </m:r>
                      <m:r>
                        <a:rPr lang="en-US" sz="2200" b="0" i="1" smtClean="0">
                          <a:latin typeface="Cambria Math"/>
                        </a:rPr>
                        <m:t>𝑊</m:t>
                      </m:r>
                      <m:r>
                        <a:rPr lang="en-US" sz="2200" i="1" smtClean="0">
                          <a:latin typeface="Cambria Math"/>
                        </a:rPr>
                        <m:t>=</m:t>
                      </m:r>
                      <m:r>
                        <a:rPr lang="en-US" sz="2200" b="0" i="1" smtClean="0">
                          <a:latin typeface="Cambria Math"/>
                        </a:rPr>
                        <m:t>𝐾</m:t>
                      </m:r>
                      <m:r>
                        <a:rPr lang="el-GR" sz="2200" b="0" i="1" smtClean="0">
                          <a:latin typeface="Cambria Math"/>
                        </a:rPr>
                        <m:t>𝛿</m:t>
                      </m:r>
                    </m:oMath>
                  </m:oMathPara>
                </a14:m>
                <a:endParaRPr lang="el-GR"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3038" y="3934217"/>
                <a:ext cx="1576714" cy="430887"/>
              </a:xfrm>
              <a:prstGeom prst="rect">
                <a:avLst/>
              </a:prstGeom>
              <a:blipFill rotWithShape="1">
                <a:blip r:embed="rId7"/>
                <a:stretch>
                  <a:fillRect/>
                </a:stretch>
              </a:blipFill>
              <a:ln w="25400">
                <a:solidFill>
                  <a:schemeClr val="accent1"/>
                </a:solidFill>
              </a:ln>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291806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1</a:t>
            </a:r>
            <a:r>
              <a:rPr lang="el-GR" sz="2800" b="1" baseline="30000" dirty="0" smtClean="0"/>
              <a:t>η</a:t>
            </a:r>
            <a:r>
              <a:rPr lang="el-GR" sz="2800" b="1" dirty="0" smtClean="0"/>
              <a:t> περίπτωση γενικευμένης δύναμης</a:t>
            </a:r>
            <a:endParaRPr lang="el-GR" sz="2800" b="1" dirty="0"/>
          </a:p>
        </p:txBody>
      </p:sp>
      <p:sp>
        <p:nvSpPr>
          <p:cNvPr id="13" name="Content Placeholder 2"/>
          <p:cNvSpPr txBox="1">
            <a:spLocks/>
          </p:cNvSpPr>
          <p:nvPr/>
        </p:nvSpPr>
        <p:spPr>
          <a:xfrm>
            <a:off x="323528" y="1182228"/>
            <a:ext cx="8604448" cy="1454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πιο απλή περίπτωση γενικευμένης δύναμης είναι η απλή δύναμη και η εργικά αντίστοιχη γενικευμένη μετακίνηση είναι η προβολή της </a:t>
            </a:r>
            <a:r>
              <a:rPr lang="en-US" sz="2400" dirty="0" smtClean="0"/>
              <a:t>u</a:t>
            </a:r>
            <a:r>
              <a:rPr lang="el-GR" sz="2400" dirty="0" smtClean="0"/>
              <a:t> στην </a:t>
            </a:r>
            <a:r>
              <a:rPr lang="en-US" sz="2400" dirty="0" smtClean="0"/>
              <a:t>P, </a:t>
            </a:r>
            <a:r>
              <a:rPr lang="el-GR" sz="2400" dirty="0" smtClean="0"/>
              <a:t>όπως φαίνεται στο σχήμα:</a:t>
            </a:r>
            <a:endParaRPr lang="en-US" sz="2400" dirty="0" smtClean="0"/>
          </a:p>
        </p:txBody>
      </p:sp>
      <p:graphicFrame>
        <p:nvGraphicFramePr>
          <p:cNvPr id="3" name="Object 2" descr="Εικόνα που παρουσιάζει την απλή δύναμη και την εργικά αντίστοιχή της γενικευμένη μετακίνηση, που είναι η μετακίνηση του σημείου εφαρμογής της απλής δύναμης."/>
          <p:cNvGraphicFramePr>
            <a:graphicFrameLocks noChangeAspect="1"/>
          </p:cNvGraphicFramePr>
          <p:nvPr>
            <p:extLst>
              <p:ext uri="{D42A27DB-BD31-4B8C-83A1-F6EECF244321}">
                <p14:modId xmlns:p14="http://schemas.microsoft.com/office/powerpoint/2010/main" val="2656425079"/>
              </p:ext>
            </p:extLst>
          </p:nvPr>
        </p:nvGraphicFramePr>
        <p:xfrm>
          <a:off x="2987824" y="2636912"/>
          <a:ext cx="2609850" cy="1512168"/>
        </p:xfrm>
        <a:graphic>
          <a:graphicData uri="http://schemas.openxmlformats.org/presentationml/2006/ole">
            <mc:AlternateContent xmlns:mc="http://schemas.openxmlformats.org/markup-compatibility/2006">
              <mc:Choice xmlns:v="urn:schemas-microsoft-com:vml" Requires="v">
                <p:oleObj spid="_x0000_s81976" name="Picture (32-bit)" r:id="rId3" imgW="2610000" imgH="895320" progId="MetafileCompanion32.Picture.1">
                  <p:embed/>
                </p:oleObj>
              </mc:Choice>
              <mc:Fallback>
                <p:oleObj name="Picture (32-bit)" r:id="rId3" imgW="2610000" imgH="895320" progId="MetafileCompanion32.Picture.1">
                  <p:embed/>
                  <p:pic>
                    <p:nvPicPr>
                      <p:cNvPr id="0" name=""/>
                      <p:cNvPicPr/>
                      <p:nvPr/>
                    </p:nvPicPr>
                    <p:blipFill>
                      <a:blip r:embed="rId4"/>
                      <a:stretch>
                        <a:fillRect/>
                      </a:stretch>
                    </p:blipFill>
                    <p:spPr>
                      <a:xfrm>
                        <a:off x="2987824" y="2636912"/>
                        <a:ext cx="2609850" cy="1512168"/>
                      </a:xfrm>
                      <a:prstGeom prst="rect">
                        <a:avLst/>
                      </a:prstGeom>
                    </p:spPr>
                  </p:pic>
                </p:oleObj>
              </mc:Fallback>
            </mc:AlternateContent>
          </a:graphicData>
        </a:graphic>
      </p:graphicFrame>
      <p:sp>
        <p:nvSpPr>
          <p:cNvPr id="14" name="Content Placeholder 2"/>
          <p:cNvSpPr txBox="1">
            <a:spLocks/>
          </p:cNvSpPr>
          <p:nvPr/>
        </p:nvSpPr>
        <p:spPr>
          <a:xfrm>
            <a:off x="323528" y="4293096"/>
            <a:ext cx="860444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Στην περίπτωση της απλής δύναμης ισχύει:</a:t>
            </a:r>
          </a:p>
        </p:txBody>
      </p:sp>
      <p:sp>
        <p:nvSpPr>
          <p:cNvPr id="15" name="Content Placeholder 2"/>
          <p:cNvSpPr txBox="1">
            <a:spLocks/>
          </p:cNvSpPr>
          <p:nvPr/>
        </p:nvSpPr>
        <p:spPr>
          <a:xfrm>
            <a:off x="3923928" y="4869160"/>
            <a:ext cx="1749896"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5">
                    <a:lumMod val="75000"/>
                  </a:schemeClr>
                </a:solidFill>
              </a:rPr>
              <a:t>K = P</a:t>
            </a:r>
          </a:p>
          <a:p>
            <a:pPr marL="0" indent="0">
              <a:buFont typeface="Arial" pitchFamily="34" charset="0"/>
              <a:buNone/>
            </a:pPr>
            <a:r>
              <a:rPr lang="en-US" sz="2400" b="1" dirty="0" smtClean="0">
                <a:solidFill>
                  <a:schemeClr val="accent5">
                    <a:lumMod val="75000"/>
                  </a:schemeClr>
                </a:solidFill>
              </a:rPr>
              <a:t>W = K</a:t>
            </a:r>
            <a:r>
              <a:rPr lang="el-GR" sz="2400" b="1" dirty="0" smtClean="0">
                <a:solidFill>
                  <a:schemeClr val="accent5">
                    <a:lumMod val="75000"/>
                  </a:schemeClr>
                </a:solidFill>
              </a:rPr>
              <a:t>δ</a:t>
            </a:r>
          </a:p>
        </p:txBody>
      </p:sp>
      <p:sp>
        <p:nvSpPr>
          <p:cNvPr id="5" name="Slide Number Placeholder 4"/>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1440278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15576</TotalTime>
  <Words>1711</Words>
  <Application>Microsoft Office PowerPoint</Application>
  <PresentationFormat>On-screen Show (4:3)</PresentationFormat>
  <Paragraphs>141</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Picture (32-bit)</vt:lpstr>
      <vt:lpstr>ΣΤΑΤΙΚΗ Ι</vt:lpstr>
      <vt:lpstr>Έργο δύναμης δίσκου με μεταφορική κίνηση</vt:lpstr>
      <vt:lpstr>Έργο δύναμης σε υλικό σημείο</vt:lpstr>
      <vt:lpstr>Έργο δύναμης σε δίσκο με περιστροφική κίνηση</vt:lpstr>
      <vt:lpstr>Έργο δύναμης σε δίσκο – γενικευμένος τύπος</vt:lpstr>
      <vt:lpstr>Γενικευμένη δύναμη</vt:lpstr>
      <vt:lpstr>Γενικευμένη μετακίνηση</vt:lpstr>
      <vt:lpstr>Έργο γενικευμένης δύναμης</vt:lpstr>
      <vt:lpstr>1η περίπτωση γενικευμένης δύναμης</vt:lpstr>
      <vt:lpstr>2η περίπτωση γενικευμένης δύναμης</vt:lpstr>
      <vt:lpstr>3η περίπτωση γενικευμένης δύναμης</vt:lpstr>
      <vt:lpstr>4η περίπτωση γενικευμένης δύναμης</vt:lpstr>
      <vt:lpstr>5η περίπτωση γενικευμένης δύναμης</vt:lpstr>
      <vt:lpstr>6η περίπτωση γενικευμένης δύναμης</vt:lpstr>
      <vt:lpstr>Δυνατές μετακινήσεις</vt:lpstr>
      <vt:lpstr>Αρχή Δυνατών Έργων</vt:lpstr>
      <vt:lpstr>Παράδειγμα με μονόπλευρο σύνδεσμο</vt:lpstr>
      <vt:lpstr>Η αρχή των δυνατών έργων για φορείς με αμφίπλευρους συνδέσμους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357</cp:revision>
  <dcterms:created xsi:type="dcterms:W3CDTF">2013-03-08T16:01:01Z</dcterms:created>
  <dcterms:modified xsi:type="dcterms:W3CDTF">2015-06-08T08:35:55Z</dcterms:modified>
</cp:coreProperties>
</file>