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88" r:id="rId6"/>
    <p:sldId id="302" r:id="rId7"/>
    <p:sldId id="303" r:id="rId8"/>
    <p:sldId id="304" r:id="rId9"/>
    <p:sldId id="296" r:id="rId10"/>
    <p:sldId id="305" r:id="rId11"/>
    <p:sldId id="306" r:id="rId12"/>
    <p:sldId id="307" r:id="rId13"/>
    <p:sldId id="310" r:id="rId14"/>
    <p:sldId id="311" r:id="rId15"/>
    <p:sldId id="312" r:id="rId16"/>
    <p:sldId id="313" r:id="rId17"/>
    <p:sldId id="314" r:id="rId18"/>
    <p:sldId id="297" r:id="rId19"/>
    <p:sldId id="315" r:id="rId20"/>
    <p:sldId id="316" r:id="rId21"/>
    <p:sldId id="293" r:id="rId22"/>
    <p:sldId id="280" r:id="rId23"/>
  </p:sldIdLst>
  <p:sldSz cx="9144000" cy="6858000" type="screen4x3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DB7B7-6811-444E-A2B8-87FB92F62592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3</a:t>
            </a:r>
            <a:r>
              <a:rPr lang="el-GR" sz="2800" b="1" dirty="0" smtClean="0"/>
              <a:t>η:</a:t>
            </a:r>
            <a:r>
              <a:rPr lang="en-US" sz="2800" dirty="0" smtClean="0"/>
              <a:t> </a:t>
            </a:r>
            <a:r>
              <a:rPr lang="el-GR" sz="2800" dirty="0" smtClean="0"/>
              <a:t>Το </a:t>
            </a:r>
            <a:r>
              <a:rPr lang="el-GR" sz="2800" dirty="0" err="1" smtClean="0"/>
              <a:t>σερβίς</a:t>
            </a:r>
            <a:r>
              <a:rPr lang="el-GR" sz="2800" dirty="0" smtClean="0"/>
              <a:t> και </a:t>
            </a:r>
            <a:r>
              <a:rPr lang="el-GR" sz="2800" smtClean="0"/>
              <a:t>η υποδοχή-άμυνα </a:t>
            </a:r>
            <a:r>
              <a:rPr lang="el-GR" sz="2800" dirty="0" smtClean="0"/>
              <a:t>στο Βόλεϊ</a:t>
            </a:r>
          </a:p>
          <a:p>
            <a:r>
              <a:rPr lang="el-GR" sz="2800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σερβίς</a:t>
            </a:r>
            <a:r>
              <a:rPr lang="el-GR" dirty="0" smtClean="0"/>
              <a:t> από κάτω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Το </a:t>
            </a:r>
            <a:r>
              <a:rPr lang="el-GR" dirty="0" err="1"/>
              <a:t>σερβίς</a:t>
            </a:r>
            <a:r>
              <a:rPr lang="el-GR" dirty="0"/>
              <a:t> από κάτω είναι εύκολο στην </a:t>
            </a:r>
            <a:r>
              <a:rPr lang="el-GR" dirty="0" smtClean="0"/>
              <a:t>εκμάθηση και </a:t>
            </a:r>
            <a:r>
              <a:rPr lang="el-GR" dirty="0"/>
              <a:t>την εκτέλεσή του, αλλά δεν </a:t>
            </a:r>
            <a:r>
              <a:rPr lang="el-GR" dirty="0" smtClean="0"/>
              <a:t>είναι αποτελεσματικό, εξάλλου είναι </a:t>
            </a:r>
            <a:r>
              <a:rPr lang="el-GR" dirty="0"/>
              <a:t>το πρώτο </a:t>
            </a:r>
            <a:r>
              <a:rPr lang="el-GR" dirty="0" err="1"/>
              <a:t>σερβίς</a:t>
            </a:r>
            <a:r>
              <a:rPr lang="el-GR" dirty="0"/>
              <a:t> που μαθαίνουν </a:t>
            </a:r>
            <a:r>
              <a:rPr lang="el-GR" dirty="0" smtClean="0"/>
              <a:t>αρχάριοι παίκτες/</a:t>
            </a:r>
            <a:r>
              <a:rPr lang="el-GR" dirty="0" err="1" smtClean="0"/>
              <a:t>τριες</a:t>
            </a:r>
            <a:r>
              <a:rPr lang="el-GR" dirty="0" smtClean="0"/>
              <a:t>.</a:t>
            </a:r>
          </a:p>
          <a:p>
            <a:r>
              <a:rPr lang="el-GR" dirty="0"/>
              <a:t> </a:t>
            </a:r>
            <a:r>
              <a:rPr lang="el-GR" dirty="0" smtClean="0"/>
              <a:t>Χρησιμοποιείται </a:t>
            </a:r>
            <a:r>
              <a:rPr lang="el-GR" dirty="0"/>
              <a:t>επίσης από </a:t>
            </a:r>
            <a:r>
              <a:rPr lang="el-GR" dirty="0" smtClean="0"/>
              <a:t>παίκτες/</a:t>
            </a:r>
            <a:r>
              <a:rPr lang="el-GR" dirty="0" err="1" smtClean="0"/>
              <a:t>τριες</a:t>
            </a:r>
            <a:r>
              <a:rPr lang="el-GR" dirty="0" smtClean="0"/>
              <a:t> που στερούνται </a:t>
            </a:r>
            <a:r>
              <a:rPr lang="el-GR" dirty="0"/>
              <a:t>δύναμης στα χέρια για την </a:t>
            </a:r>
            <a:r>
              <a:rPr lang="el-GR" dirty="0" smtClean="0"/>
              <a:t>εκτέλεση του </a:t>
            </a:r>
            <a:r>
              <a:rPr lang="el-GR" dirty="0" err="1"/>
              <a:t>σερβίς</a:t>
            </a:r>
            <a:r>
              <a:rPr lang="el-GR" dirty="0"/>
              <a:t> από πάνω και χρησιμοποιείται </a:t>
            </a:r>
            <a:r>
              <a:rPr lang="el-GR" dirty="0" smtClean="0"/>
              <a:t>συχνά σε ανοιχτά </a:t>
            </a:r>
            <a:r>
              <a:rPr lang="el-GR" dirty="0"/>
              <a:t>γήπεδα στην παραλία (</a:t>
            </a:r>
            <a:r>
              <a:rPr lang="el-GR" dirty="0" err="1"/>
              <a:t>beach</a:t>
            </a:r>
            <a:r>
              <a:rPr lang="el-GR" dirty="0"/>
              <a:t>-</a:t>
            </a:r>
            <a:r>
              <a:rPr lang="el-GR" dirty="0" err="1"/>
              <a:t>volley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83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σερβίς</a:t>
            </a:r>
            <a:r>
              <a:rPr lang="el-GR" dirty="0" smtClean="0"/>
              <a:t> από κάτω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Στη διδασκαλία του </a:t>
            </a:r>
            <a:r>
              <a:rPr lang="el-GR" dirty="0" err="1"/>
              <a:t>σερβίς</a:t>
            </a:r>
            <a:r>
              <a:rPr lang="el-GR" dirty="0"/>
              <a:t> από κάτω </a:t>
            </a:r>
            <a:r>
              <a:rPr lang="el-GR" dirty="0" smtClean="0"/>
              <a:t>δίνεται μεγάλη </a:t>
            </a:r>
            <a:r>
              <a:rPr lang="el-GR" dirty="0"/>
              <a:t>βαρύτητα:</a:t>
            </a:r>
          </a:p>
          <a:p>
            <a:r>
              <a:rPr lang="el-GR" dirty="0"/>
              <a:t>α) στη θέση του σώματος και την κίνηση των μελών </a:t>
            </a:r>
            <a:r>
              <a:rPr lang="el-GR" dirty="0" smtClean="0"/>
              <a:t>του σώματος</a:t>
            </a:r>
            <a:r>
              <a:rPr lang="el-GR" dirty="0"/>
              <a:t>,</a:t>
            </a:r>
          </a:p>
          <a:p>
            <a:r>
              <a:rPr lang="el-GR" dirty="0"/>
              <a:t>β) στο πέταγμα της μπάλας προς τα αριστερά </a:t>
            </a:r>
            <a:r>
              <a:rPr lang="el-GR" dirty="0" smtClean="0"/>
              <a:t>ή </a:t>
            </a:r>
            <a:r>
              <a:rPr lang="el-GR" dirty="0"/>
              <a:t>δεξιά </a:t>
            </a:r>
            <a:r>
              <a:rPr lang="el-GR" dirty="0" smtClean="0"/>
              <a:t>του σώματος</a:t>
            </a:r>
            <a:r>
              <a:rPr lang="el-GR" dirty="0"/>
              <a:t>, ανάλογα αν ο παίκτης είναι δεξιόχειρας </a:t>
            </a:r>
            <a:r>
              <a:rPr lang="el-GR" dirty="0" smtClean="0"/>
              <a:t>ή αριστερόχειρας</a:t>
            </a:r>
            <a:r>
              <a:rPr lang="el-GR" dirty="0"/>
              <a:t>,</a:t>
            </a:r>
          </a:p>
          <a:p>
            <a:r>
              <a:rPr lang="el-GR" dirty="0"/>
              <a:t>γ) στην αιώρηση του χεριού που χτυπάει την μπάλα,</a:t>
            </a:r>
          </a:p>
          <a:p>
            <a:r>
              <a:rPr lang="el-GR" dirty="0"/>
              <a:t>δ) στο χτύπημα της μπάλας,</a:t>
            </a:r>
          </a:p>
          <a:p>
            <a:r>
              <a:rPr lang="el-GR" dirty="0"/>
              <a:t>ε) στο στόχο του </a:t>
            </a:r>
            <a:r>
              <a:rPr lang="el-GR" dirty="0" err="1"/>
              <a:t>σερβίς</a:t>
            </a:r>
            <a:r>
              <a:rPr lang="el-GR" dirty="0"/>
              <a:t> στο αντίπαλο </a:t>
            </a:r>
            <a:r>
              <a:rPr lang="el-GR" dirty="0" smtClean="0"/>
              <a:t>γήπεδο, </a:t>
            </a:r>
            <a:r>
              <a:rPr lang="el-GR" dirty="0"/>
              <a:t>και</a:t>
            </a:r>
          </a:p>
          <a:p>
            <a:r>
              <a:rPr lang="el-GR" dirty="0"/>
              <a:t>στ) στην </a:t>
            </a:r>
            <a:r>
              <a:rPr lang="el-GR" dirty="0" smtClean="0"/>
              <a:t>είσοδο </a:t>
            </a:r>
            <a:r>
              <a:rPr lang="el-GR" dirty="0"/>
              <a:t>του παίκτη στη θέση του μέσα στο </a:t>
            </a:r>
            <a:r>
              <a:rPr lang="el-GR" dirty="0" smtClean="0"/>
              <a:t>γήπεδο μετά το </a:t>
            </a:r>
            <a:r>
              <a:rPr lang="el-GR" dirty="0" err="1" smtClean="0"/>
              <a:t>σερβίς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363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σερβίς</a:t>
            </a:r>
            <a:r>
              <a:rPr lang="el-GR" dirty="0" smtClean="0"/>
              <a:t> από πάνω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Το περιστρεφόμενο σέρβις από πάνω είναι ένα δυνατό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καμπύλη τροχιά και ονομάζεται έτσι, επειδή έχει την </a:t>
            </a:r>
            <a:r>
              <a:rPr lang="el-GR" dirty="0" smtClean="0"/>
              <a:t>ίδια τεχνική </a:t>
            </a:r>
            <a:r>
              <a:rPr lang="el-GR" dirty="0"/>
              <a:t>με το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τένις.</a:t>
            </a:r>
            <a:endParaRPr lang="el-GR" dirty="0"/>
          </a:p>
          <a:p>
            <a:r>
              <a:rPr lang="el-GR" dirty="0" smtClean="0"/>
              <a:t>Ο 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βρίσκεται πριν την εκτέλεση του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/>
              <a:t>στην </a:t>
            </a:r>
            <a:r>
              <a:rPr lang="el-GR" dirty="0" smtClean="0"/>
              <a:t>ψηλή στάση </a:t>
            </a:r>
            <a:r>
              <a:rPr lang="el-GR" dirty="0"/>
              <a:t>με μέτωπο προς το φιλέ έχοντας το αριστερό πόδι </a:t>
            </a:r>
            <a:r>
              <a:rPr lang="el-GR" dirty="0" smtClean="0"/>
              <a:t>πιο μπροστά </a:t>
            </a:r>
            <a:r>
              <a:rPr lang="el-GR" dirty="0"/>
              <a:t>από το δεξί (ισχύει για δεξιόχειρες παίκτες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Ο 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αφού πετάξει την μπάλα στο αέρα ανεβάζει το </a:t>
            </a:r>
            <a:r>
              <a:rPr lang="el-GR" dirty="0" smtClean="0"/>
              <a:t>δεξί του </a:t>
            </a:r>
            <a:r>
              <a:rPr lang="el-GR" dirty="0"/>
              <a:t>χέρι προς τα επάνω το οποίο έρχεται πίσω από το </a:t>
            </a:r>
            <a:r>
              <a:rPr lang="el-GR" dirty="0" smtClean="0"/>
              <a:t>κεφάλι δίπλα </a:t>
            </a:r>
            <a:r>
              <a:rPr lang="el-GR" dirty="0"/>
              <a:t>στο αυτί λυγισμένο στον αγκώνα με τα δάχτυλα </a:t>
            </a:r>
            <a:r>
              <a:rPr lang="el-GR" dirty="0" smtClean="0"/>
              <a:t>χαλαρά και </a:t>
            </a:r>
            <a:r>
              <a:rPr lang="el-GR" dirty="0"/>
              <a:t>την παλάμη τεντωμένη.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αριστερό χέρι ανεβαίνει </a:t>
            </a:r>
            <a:r>
              <a:rPr lang="el-GR" dirty="0" smtClean="0"/>
              <a:t>και αυτό </a:t>
            </a:r>
            <a:r>
              <a:rPr lang="el-GR" dirty="0"/>
              <a:t>προς τα επάνω μέχρι το ύψος του ώμου για </a:t>
            </a:r>
            <a:r>
              <a:rPr lang="el-GR" dirty="0" smtClean="0"/>
              <a:t>την διατήρηση </a:t>
            </a:r>
            <a:r>
              <a:rPr lang="el-GR" dirty="0"/>
              <a:t>της ισορροπίας του σώματος, ενώ ο </a:t>
            </a:r>
            <a:r>
              <a:rPr lang="el-GR" dirty="0" smtClean="0"/>
              <a:t>κορμός εκτείνεται </a:t>
            </a:r>
            <a:r>
              <a:rPr lang="el-GR" dirty="0"/>
              <a:t>προς τα </a:t>
            </a:r>
            <a:r>
              <a:rPr lang="el-GR" dirty="0" smtClean="0"/>
              <a:t>πίσω.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05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υποδοχή του </a:t>
            </a:r>
            <a:r>
              <a:rPr lang="el-GR" dirty="0" err="1" smtClean="0"/>
              <a:t>σερβίς</a:t>
            </a:r>
            <a:r>
              <a:rPr lang="el-GR" dirty="0" smtClean="0"/>
              <a:t>-άμυνα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</a:t>
            </a:r>
            <a:r>
              <a:rPr lang="el-GR" dirty="0"/>
              <a:t>πρώτη μπαλιά είναι η πρώτη επαφή με </a:t>
            </a:r>
            <a:r>
              <a:rPr lang="el-GR" dirty="0" smtClean="0"/>
              <a:t>την μπάλα </a:t>
            </a:r>
            <a:r>
              <a:rPr lang="el-GR" dirty="0"/>
              <a:t>μετά το </a:t>
            </a:r>
            <a:r>
              <a:rPr lang="el-GR" dirty="0" err="1"/>
              <a:t>σερβίς</a:t>
            </a:r>
            <a:r>
              <a:rPr lang="el-GR" dirty="0"/>
              <a:t> του </a:t>
            </a:r>
            <a:r>
              <a:rPr lang="el-GR" dirty="0" smtClean="0"/>
              <a:t>αντιπάλου.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κύριος στόχος της υποδοχής της </a:t>
            </a:r>
            <a:r>
              <a:rPr lang="el-GR" dirty="0" smtClean="0"/>
              <a:t>μπάλας είναι </a:t>
            </a:r>
            <a:r>
              <a:rPr lang="el-GR" dirty="0"/>
              <a:t>να κατευθύνει τη μπάλα στον </a:t>
            </a:r>
            <a:r>
              <a:rPr lang="el-GR" dirty="0" err="1" smtClean="0"/>
              <a:t>πασαδόρο</a:t>
            </a:r>
            <a:r>
              <a:rPr lang="el-GR" dirty="0" smtClean="0"/>
              <a:t> που </a:t>
            </a:r>
            <a:r>
              <a:rPr lang="el-GR" dirty="0"/>
              <a:t>βρίσκεται σε μια καθορισμένη </a:t>
            </a:r>
            <a:r>
              <a:rPr lang="el-GR" dirty="0" smtClean="0"/>
              <a:t>περιοχή του γηπέδου.</a:t>
            </a:r>
          </a:p>
          <a:p>
            <a:r>
              <a:rPr lang="el-GR" dirty="0" smtClean="0"/>
              <a:t>Η </a:t>
            </a:r>
            <a:r>
              <a:rPr lang="el-GR" dirty="0"/>
              <a:t>ικανότητα μιας ομάδας να </a:t>
            </a:r>
            <a:r>
              <a:rPr lang="el-GR" dirty="0" smtClean="0"/>
              <a:t>πραγματοποιήσει μια </a:t>
            </a:r>
            <a:r>
              <a:rPr lang="el-GR" dirty="0"/>
              <a:t>αποτελεσματική επίθεση εξαρτάται </a:t>
            </a:r>
            <a:r>
              <a:rPr lang="el-GR" dirty="0" smtClean="0"/>
              <a:t>από την </a:t>
            </a:r>
            <a:r>
              <a:rPr lang="el-GR" dirty="0"/>
              <a:t>ποιότητα της υποδοχής της </a:t>
            </a:r>
            <a:r>
              <a:rPr lang="el-GR" dirty="0" smtClean="0"/>
              <a:t>μπάλας.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754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υποδοχή του </a:t>
            </a:r>
            <a:r>
              <a:rPr lang="el-GR" dirty="0" err="1"/>
              <a:t>σερβίς</a:t>
            </a:r>
            <a:r>
              <a:rPr lang="el-GR" dirty="0"/>
              <a:t>-άμυνα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Όταν </a:t>
            </a:r>
            <a:r>
              <a:rPr lang="el-GR" dirty="0"/>
              <a:t>η υποδοχή της μπάλας δεν είναι καλή </a:t>
            </a:r>
            <a:r>
              <a:rPr lang="el-GR" dirty="0" smtClean="0"/>
              <a:t>τότε οι </a:t>
            </a:r>
            <a:r>
              <a:rPr lang="el-GR" dirty="0"/>
              <a:t>επιλογές του </a:t>
            </a:r>
            <a:r>
              <a:rPr lang="el-GR" dirty="0" err="1"/>
              <a:t>πασαδόρου</a:t>
            </a:r>
            <a:r>
              <a:rPr lang="el-GR" dirty="0"/>
              <a:t> μειώνονται και </a:t>
            </a:r>
            <a:r>
              <a:rPr lang="el-GR" dirty="0" smtClean="0"/>
              <a:t>τόσο ο χρόνος </a:t>
            </a:r>
            <a:r>
              <a:rPr lang="el-GR" dirty="0"/>
              <a:t>επίθεσης, </a:t>
            </a:r>
            <a:r>
              <a:rPr lang="el-GR" dirty="0" smtClean="0"/>
              <a:t>όσο </a:t>
            </a:r>
            <a:r>
              <a:rPr lang="el-GR" dirty="0"/>
              <a:t>και η πλευρά </a:t>
            </a:r>
            <a:r>
              <a:rPr lang="el-GR" dirty="0" smtClean="0"/>
              <a:t>επίθεσης είναι </a:t>
            </a:r>
            <a:r>
              <a:rPr lang="el-GR" dirty="0"/>
              <a:t>προβλέψιμη από τον </a:t>
            </a:r>
            <a:r>
              <a:rPr lang="el-GR" dirty="0" smtClean="0"/>
              <a:t>αντίπαλο.</a:t>
            </a:r>
            <a:endParaRPr lang="el-GR" dirty="0"/>
          </a:p>
          <a:p>
            <a:r>
              <a:rPr lang="el-GR" dirty="0" smtClean="0"/>
              <a:t>Σύμφωνα </a:t>
            </a:r>
            <a:r>
              <a:rPr lang="el-GR" dirty="0"/>
              <a:t>με τους νέους κανονισμούς </a:t>
            </a:r>
            <a:r>
              <a:rPr lang="el-GR" dirty="0" smtClean="0"/>
              <a:t>επιτρέπεται η </a:t>
            </a:r>
            <a:r>
              <a:rPr lang="el-GR" dirty="0"/>
              <a:t>υποδοχή της μπάλας με τα </a:t>
            </a:r>
            <a:r>
              <a:rPr lang="el-GR" dirty="0" smtClean="0"/>
              <a:t>δάχτυλα.</a:t>
            </a:r>
            <a:endParaRPr lang="el-GR" dirty="0"/>
          </a:p>
          <a:p>
            <a:r>
              <a:rPr lang="el-GR" dirty="0" smtClean="0"/>
              <a:t>Κάνοντας χρήση του παραπάνω κανονισμού πολλοί </a:t>
            </a:r>
            <a:r>
              <a:rPr lang="el-GR" dirty="0"/>
              <a:t>παίκτες προπονούνται στην υποδοχή </a:t>
            </a:r>
            <a:r>
              <a:rPr lang="el-GR" dirty="0" smtClean="0"/>
              <a:t>της μπάλας </a:t>
            </a:r>
            <a:r>
              <a:rPr lang="el-GR" dirty="0"/>
              <a:t>με τα δάχτυλα γιατί μετά την </a:t>
            </a:r>
            <a:r>
              <a:rPr lang="el-GR" dirty="0" smtClean="0"/>
              <a:t>πρώτη μπαλιά </a:t>
            </a:r>
            <a:r>
              <a:rPr lang="el-GR" dirty="0"/>
              <a:t>έχουν χρόνο να έρθουν </a:t>
            </a:r>
            <a:r>
              <a:rPr lang="el-GR" dirty="0" smtClean="0"/>
              <a:t>κοντά στον </a:t>
            </a:r>
            <a:r>
              <a:rPr lang="el-GR" dirty="0"/>
              <a:t>φιλέ και </a:t>
            </a:r>
            <a:r>
              <a:rPr lang="el-GR" dirty="0" smtClean="0"/>
              <a:t>να καρφώσουν.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υποδοχή του </a:t>
            </a:r>
            <a:r>
              <a:rPr lang="el-GR" dirty="0" err="1"/>
              <a:t>σερβίς</a:t>
            </a:r>
            <a:r>
              <a:rPr lang="el-GR" dirty="0"/>
              <a:t>-άμυνα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Συνήθως όμως η πρώτη μπαλιά γίνεται με </a:t>
            </a:r>
            <a:r>
              <a:rPr lang="el-GR" dirty="0" smtClean="0"/>
              <a:t>την χρησιμοποίηση </a:t>
            </a:r>
            <a:r>
              <a:rPr lang="el-GR" dirty="0"/>
              <a:t>της μανσέτας διότι:</a:t>
            </a:r>
          </a:p>
          <a:p>
            <a:r>
              <a:rPr lang="el-GR" dirty="0"/>
              <a:t>α) σε επίπεδο αρχαρίων η εκτέλεση της δεξιότητας </a:t>
            </a:r>
            <a:r>
              <a:rPr lang="el-GR" dirty="0" smtClean="0"/>
              <a:t>είναι δύσκολη</a:t>
            </a:r>
            <a:r>
              <a:rPr lang="el-GR" dirty="0"/>
              <a:t>, ενώ</a:t>
            </a:r>
          </a:p>
          <a:p>
            <a:r>
              <a:rPr lang="el-GR" dirty="0"/>
              <a:t>β) σε υψηλό επίπεδο χρησιμοποιούνται κατά κόρον </a:t>
            </a:r>
            <a:r>
              <a:rPr lang="el-GR" dirty="0" smtClean="0"/>
              <a:t>τα επιθετικά </a:t>
            </a:r>
            <a:r>
              <a:rPr lang="el-GR" dirty="0" err="1"/>
              <a:t>σερβίς</a:t>
            </a:r>
            <a:r>
              <a:rPr lang="el-GR" dirty="0"/>
              <a:t> που αποκλείουν την υποδοχή της μπάλας </a:t>
            </a:r>
            <a:r>
              <a:rPr lang="el-GR" dirty="0" smtClean="0"/>
              <a:t>με τα </a:t>
            </a:r>
            <a:r>
              <a:rPr lang="el-GR" dirty="0" smtClean="0"/>
              <a:t>δάχτυλα.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τεχνική της μανσέτας για την υποδοχή </a:t>
            </a:r>
            <a:r>
              <a:rPr lang="el-GR" dirty="0" smtClean="0"/>
              <a:t>του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/>
              <a:t>είναι σχετικά δύσκολη δεξιότητα </a:t>
            </a:r>
            <a:r>
              <a:rPr lang="el-GR" dirty="0" smtClean="0"/>
              <a:t>για αρχαρίους </a:t>
            </a:r>
            <a:r>
              <a:rPr lang="el-GR" dirty="0"/>
              <a:t>διότι </a:t>
            </a:r>
            <a:r>
              <a:rPr lang="el-GR" dirty="0" smtClean="0"/>
              <a:t>συνήθως δεν </a:t>
            </a:r>
            <a:r>
              <a:rPr lang="el-GR" dirty="0"/>
              <a:t>τοποθετούν σωστά </a:t>
            </a:r>
            <a:r>
              <a:rPr lang="el-GR" dirty="0" smtClean="0"/>
              <a:t>το σώμα </a:t>
            </a:r>
            <a:r>
              <a:rPr lang="el-GR" dirty="0"/>
              <a:t>τους σε σχέση με την τροχιά της </a:t>
            </a:r>
            <a:r>
              <a:rPr lang="el-GR" dirty="0" smtClean="0"/>
              <a:t>μπάλας και δυσκολεύονται να ελέγξουν-κατευθύνουν τη μπ</a:t>
            </a:r>
            <a:r>
              <a:rPr lang="el-GR" dirty="0"/>
              <a:t>ά</a:t>
            </a:r>
            <a:r>
              <a:rPr lang="el-GR" dirty="0" smtClean="0"/>
              <a:t>λα εκεί </a:t>
            </a:r>
            <a:r>
              <a:rPr lang="el-GR" dirty="0" smtClean="0"/>
              <a:t>όπο</a:t>
            </a:r>
            <a:r>
              <a:rPr lang="el-GR" dirty="0" smtClean="0"/>
              <a:t>υ </a:t>
            </a:r>
            <a:r>
              <a:rPr lang="el-GR" dirty="0" smtClean="0"/>
              <a:t>θέλουν.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023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υποδοχή του </a:t>
            </a:r>
            <a:r>
              <a:rPr lang="el-GR" dirty="0" err="1"/>
              <a:t>σερβίς</a:t>
            </a:r>
            <a:r>
              <a:rPr lang="el-GR" dirty="0"/>
              <a:t>-άμυνα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χρησιμοποίηση της μανσέτας γενικά </a:t>
            </a:r>
            <a:r>
              <a:rPr lang="el-GR" dirty="0" smtClean="0"/>
              <a:t>στην υποδοχή </a:t>
            </a:r>
            <a:r>
              <a:rPr lang="el-GR" dirty="0"/>
              <a:t>του </a:t>
            </a:r>
            <a:r>
              <a:rPr lang="el-GR" dirty="0" err="1"/>
              <a:t>σερβίς</a:t>
            </a:r>
            <a:r>
              <a:rPr lang="el-GR" dirty="0"/>
              <a:t> είναι μια δύσκολη </a:t>
            </a:r>
            <a:r>
              <a:rPr lang="el-GR" dirty="0" smtClean="0"/>
              <a:t>σε εκτέλεση </a:t>
            </a:r>
            <a:r>
              <a:rPr lang="el-GR" dirty="0"/>
              <a:t>τεχνική δεξιότητα στο βόλεϊ γιατί:</a:t>
            </a:r>
          </a:p>
          <a:p>
            <a:r>
              <a:rPr lang="el-GR" dirty="0"/>
              <a:t>α) οι προπονητές δίνουν μεγάλη σημασία στην υποδοχή </a:t>
            </a:r>
            <a:r>
              <a:rPr lang="el-GR" dirty="0" smtClean="0"/>
              <a:t>του </a:t>
            </a:r>
            <a:r>
              <a:rPr lang="el-GR" dirty="0" err="1" smtClean="0"/>
              <a:t>σερβίς</a:t>
            </a:r>
            <a:r>
              <a:rPr lang="el-GR" dirty="0"/>
              <a:t>,</a:t>
            </a:r>
          </a:p>
          <a:p>
            <a:r>
              <a:rPr lang="el-GR" dirty="0"/>
              <a:t>β) οι παίκτες δεν γνωρίζουν σωστά την ακριβή εκτέλεση </a:t>
            </a:r>
            <a:r>
              <a:rPr lang="el-GR" dirty="0" smtClean="0"/>
              <a:t>της δεξιότητας </a:t>
            </a:r>
            <a:r>
              <a:rPr lang="el-GR" dirty="0"/>
              <a:t>κατά την υποδοχή του </a:t>
            </a:r>
            <a:r>
              <a:rPr lang="el-GR" dirty="0" err="1"/>
              <a:t>σερβίς</a:t>
            </a:r>
            <a:r>
              <a:rPr lang="el-GR" dirty="0"/>
              <a:t>,</a:t>
            </a:r>
          </a:p>
          <a:p>
            <a:r>
              <a:rPr lang="el-GR" dirty="0"/>
              <a:t>γ) οι παίκτες βρίσκονται κάτω από ψυχολογική </a:t>
            </a:r>
            <a:r>
              <a:rPr lang="el-GR" dirty="0" smtClean="0"/>
              <a:t>πίεση, </a:t>
            </a:r>
            <a:r>
              <a:rPr lang="el-GR" dirty="0"/>
              <a:t>και</a:t>
            </a:r>
          </a:p>
          <a:p>
            <a:r>
              <a:rPr lang="el-GR" dirty="0"/>
              <a:t>δ) η ταχύτητα της μπάλας είναι πολύ υψηλή, ενώ </a:t>
            </a:r>
            <a:r>
              <a:rPr lang="el-GR" dirty="0" smtClean="0"/>
              <a:t>παράλληλα και </a:t>
            </a:r>
            <a:r>
              <a:rPr lang="el-GR" dirty="0"/>
              <a:t>η τροχιά της μπάλας είναι δύσκολο να </a:t>
            </a:r>
            <a:r>
              <a:rPr lang="el-GR" dirty="0" smtClean="0"/>
              <a:t>προβλεφθεί.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12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υποδοχής του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τεχνική υποδοχής του </a:t>
            </a:r>
            <a:r>
              <a:rPr lang="el-GR" dirty="0" err="1"/>
              <a:t>σερβίς</a:t>
            </a:r>
            <a:r>
              <a:rPr lang="el-GR" dirty="0"/>
              <a:t> </a:t>
            </a:r>
            <a:r>
              <a:rPr lang="el-GR" dirty="0" smtClean="0"/>
              <a:t>είναι συνυφασμένη και άρρηκτα συνδεδεμένη με </a:t>
            </a:r>
            <a:r>
              <a:rPr lang="el-GR" dirty="0"/>
              <a:t>την τεχνική της </a:t>
            </a:r>
            <a:r>
              <a:rPr lang="el-GR" dirty="0" smtClean="0"/>
              <a:t>μανσέτας.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τεχνική περιλαμβάνει έννοιες όπως τη </a:t>
            </a:r>
            <a:r>
              <a:rPr lang="el-GR" dirty="0" smtClean="0"/>
              <a:t>θέση ετοιμότητας </a:t>
            </a:r>
            <a:r>
              <a:rPr lang="el-GR" dirty="0"/>
              <a:t>του σώματος, το σχηματισμό </a:t>
            </a:r>
            <a:r>
              <a:rPr lang="el-GR" dirty="0" smtClean="0"/>
              <a:t>της επιφάνειας </a:t>
            </a:r>
            <a:r>
              <a:rPr lang="el-GR" dirty="0"/>
              <a:t>των χεριών στους πήχεις και το </a:t>
            </a:r>
            <a:r>
              <a:rPr lang="el-GR" dirty="0" smtClean="0"/>
              <a:t>δέσιμο των </a:t>
            </a:r>
            <a:r>
              <a:rPr lang="el-GR" dirty="0"/>
              <a:t>χεριών, όπως ακριβώς ισχύει στη </a:t>
            </a:r>
            <a:r>
              <a:rPr lang="el-GR" dirty="0" smtClean="0"/>
              <a:t>μανσέτα.</a:t>
            </a:r>
          </a:p>
          <a:p>
            <a:r>
              <a:rPr lang="el-GR" dirty="0" smtClean="0"/>
              <a:t>Στη </a:t>
            </a:r>
            <a:r>
              <a:rPr lang="el-GR" dirty="0"/>
              <a:t>θέση ετοιμότητας </a:t>
            </a:r>
            <a:r>
              <a:rPr lang="el-GR" dirty="0" smtClean="0"/>
              <a:t>καθήκον του παίκτη/</a:t>
            </a:r>
            <a:r>
              <a:rPr lang="el-GR" dirty="0" err="1" smtClean="0"/>
              <a:t>τριας</a:t>
            </a:r>
            <a:r>
              <a:rPr lang="el-GR" dirty="0" smtClean="0"/>
              <a:t> είναι να συγκεντρώσει </a:t>
            </a:r>
            <a:r>
              <a:rPr lang="el-GR" dirty="0"/>
              <a:t>την προσοχή του στον </a:t>
            </a:r>
            <a:r>
              <a:rPr lang="el-GR" dirty="0" smtClean="0"/>
              <a:t>αντίπαλο που </a:t>
            </a:r>
            <a:r>
              <a:rPr lang="el-GR" dirty="0"/>
              <a:t>σερβίρει, ώστε να μαντέψει τις προθέσεις </a:t>
            </a:r>
            <a:r>
              <a:rPr lang="el-GR" dirty="0" smtClean="0"/>
              <a:t>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654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υποδοχής του </a:t>
            </a:r>
            <a:r>
              <a:rPr lang="el-GR" dirty="0" err="1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Όταν βρίσκεται στη </a:t>
            </a:r>
            <a:r>
              <a:rPr lang="el-GR" dirty="0"/>
              <a:t>θέση ετοιμότητας ο </a:t>
            </a:r>
            <a:r>
              <a:rPr lang="el-GR" dirty="0" smtClean="0"/>
              <a:t>αμυντικός παίκτης/</a:t>
            </a:r>
            <a:r>
              <a:rPr lang="el-GR" dirty="0" err="1" smtClean="0"/>
              <a:t>τρια</a:t>
            </a:r>
            <a:r>
              <a:rPr lang="el-GR" dirty="0" smtClean="0"/>
              <a:t> </a:t>
            </a:r>
            <a:r>
              <a:rPr lang="el-GR" dirty="0"/>
              <a:t>θα </a:t>
            </a:r>
            <a:r>
              <a:rPr lang="el-GR" dirty="0" smtClean="0"/>
              <a:t>πρέπει να προσέξει</a:t>
            </a:r>
            <a:r>
              <a:rPr lang="el-GR" dirty="0"/>
              <a:t>:</a:t>
            </a:r>
          </a:p>
          <a:p>
            <a:r>
              <a:rPr lang="el-GR" dirty="0"/>
              <a:t>α) την τοποθέτηση των ποδιών του αντιπάλου που σερβίρει,</a:t>
            </a:r>
          </a:p>
          <a:p>
            <a:r>
              <a:rPr lang="el-GR" dirty="0"/>
              <a:t>β) την απόσταση του πίσω από την τελική γραμμή του γηπέδου,</a:t>
            </a:r>
          </a:p>
          <a:p>
            <a:r>
              <a:rPr lang="el-GR" dirty="0"/>
              <a:t>γ) την κατεύθυνση του σώματός </a:t>
            </a:r>
            <a:r>
              <a:rPr lang="el-GR" dirty="0" smtClean="0"/>
              <a:t>του, </a:t>
            </a:r>
            <a:r>
              <a:rPr lang="el-GR" dirty="0"/>
              <a:t>και</a:t>
            </a:r>
          </a:p>
          <a:p>
            <a:r>
              <a:rPr lang="el-GR" dirty="0"/>
              <a:t>δ) την τεχνική του </a:t>
            </a:r>
            <a:r>
              <a:rPr lang="el-GR" dirty="0" err="1"/>
              <a:t>σερβίς</a:t>
            </a:r>
            <a:r>
              <a:rPr lang="el-GR" dirty="0"/>
              <a:t> που θα </a:t>
            </a:r>
            <a:r>
              <a:rPr lang="el-GR" dirty="0" smtClean="0"/>
              <a:t>χρησιμοποιήσει.</a:t>
            </a:r>
            <a:endParaRPr lang="el-GR" dirty="0"/>
          </a:p>
          <a:p>
            <a:r>
              <a:rPr lang="el-GR" dirty="0"/>
              <a:t>Θ</a:t>
            </a:r>
            <a:r>
              <a:rPr lang="el-GR" dirty="0" smtClean="0"/>
              <a:t>α </a:t>
            </a:r>
            <a:r>
              <a:rPr lang="el-GR" dirty="0"/>
              <a:t>πρέπει </a:t>
            </a:r>
            <a:r>
              <a:rPr lang="el-GR" dirty="0" smtClean="0"/>
              <a:t>επίσης εκτιμώντας </a:t>
            </a:r>
            <a:r>
              <a:rPr lang="el-GR" dirty="0"/>
              <a:t>την ταχύτητα και </a:t>
            </a:r>
            <a:r>
              <a:rPr lang="el-GR" dirty="0" smtClean="0"/>
              <a:t>την τροχιά </a:t>
            </a:r>
            <a:r>
              <a:rPr lang="el-GR" dirty="0"/>
              <a:t>της μπάλας να μεταφέρει το σώμα του </a:t>
            </a:r>
            <a:r>
              <a:rPr lang="el-GR" dirty="0" smtClean="0"/>
              <a:t>στο κατάλληλο </a:t>
            </a:r>
            <a:r>
              <a:rPr lang="el-GR" dirty="0"/>
              <a:t>σημείο του γηπέδου, ώστε το σώμα </a:t>
            </a:r>
            <a:r>
              <a:rPr lang="el-GR" dirty="0" smtClean="0"/>
              <a:t>του να </a:t>
            </a:r>
            <a:r>
              <a:rPr lang="el-GR" dirty="0"/>
              <a:t>είναι κάτω από την μπάλα και να την </a:t>
            </a:r>
            <a:r>
              <a:rPr lang="el-GR" dirty="0" smtClean="0"/>
              <a:t>υποδεχθεί με τον σωστό τρόπο.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02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υποδοχής του </a:t>
            </a:r>
            <a:r>
              <a:rPr lang="el-GR" dirty="0" err="1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μετακίνηση προς τη μπάλα μπορεί να γίνει:</a:t>
            </a:r>
          </a:p>
          <a:p>
            <a:r>
              <a:rPr lang="el-GR" dirty="0"/>
              <a:t>α) με </a:t>
            </a:r>
            <a:r>
              <a:rPr lang="el-GR" dirty="0" smtClean="0"/>
              <a:t>βήματα,</a:t>
            </a:r>
            <a:endParaRPr lang="el-GR" dirty="0"/>
          </a:p>
          <a:p>
            <a:r>
              <a:rPr lang="el-GR" dirty="0"/>
              <a:t>β) με σταυρωτό βήμα,</a:t>
            </a:r>
          </a:p>
          <a:p>
            <a:r>
              <a:rPr lang="el-GR" dirty="0"/>
              <a:t>γ) με </a:t>
            </a:r>
            <a:r>
              <a:rPr lang="el-GR" dirty="0" smtClean="0"/>
              <a:t>τρέξιμο, </a:t>
            </a:r>
            <a:r>
              <a:rPr lang="el-GR" dirty="0"/>
              <a:t>και</a:t>
            </a:r>
          </a:p>
          <a:p>
            <a:r>
              <a:rPr lang="el-GR" dirty="0"/>
              <a:t>δ) με </a:t>
            </a:r>
            <a:r>
              <a:rPr lang="el-GR" dirty="0" smtClean="0"/>
              <a:t>πτώση.</a:t>
            </a:r>
            <a:endParaRPr lang="el-GR" dirty="0"/>
          </a:p>
          <a:p>
            <a:r>
              <a:rPr lang="el-GR" dirty="0" smtClean="0"/>
              <a:t>Απαραίτητο </a:t>
            </a:r>
            <a:r>
              <a:rPr lang="el-GR" dirty="0"/>
              <a:t>είναι να διατηρεί συνεχώς ο παίκτης </a:t>
            </a:r>
            <a:r>
              <a:rPr lang="el-GR" dirty="0" smtClean="0"/>
              <a:t>την οπτική </a:t>
            </a:r>
            <a:r>
              <a:rPr lang="el-GR" dirty="0"/>
              <a:t>επαφή με την </a:t>
            </a:r>
            <a:r>
              <a:rPr lang="el-GR" dirty="0" smtClean="0"/>
              <a:t>μπάλα. Στην </a:t>
            </a:r>
            <a:r>
              <a:rPr lang="el-GR" dirty="0"/>
              <a:t>τεχνική της υποδοχής της μπάλας πρέπει ο </a:t>
            </a:r>
            <a:r>
              <a:rPr lang="el-GR" dirty="0" smtClean="0"/>
              <a:t>παίκτης να </a:t>
            </a:r>
            <a:r>
              <a:rPr lang="el-GR" dirty="0"/>
              <a:t>λαμβάνει υπόψη του και την τεχνική του </a:t>
            </a:r>
            <a:r>
              <a:rPr lang="el-GR" dirty="0" err="1"/>
              <a:t>σερβίς</a:t>
            </a:r>
            <a:r>
              <a:rPr lang="el-GR" dirty="0"/>
              <a:t> </a:t>
            </a:r>
            <a:r>
              <a:rPr lang="el-GR" dirty="0" smtClean="0"/>
              <a:t>που χρησιμοποιεί </a:t>
            </a:r>
            <a:r>
              <a:rPr lang="el-GR" dirty="0"/>
              <a:t>ο </a:t>
            </a:r>
            <a:r>
              <a:rPr lang="el-GR" dirty="0" smtClean="0"/>
              <a:t>αντίπαλος, </a:t>
            </a:r>
            <a:r>
              <a:rPr lang="el-GR" dirty="0"/>
              <a:t>ώστε να βρίσκεται </a:t>
            </a:r>
            <a:r>
              <a:rPr lang="el-GR" dirty="0" smtClean="0"/>
              <a:t>την κατάλληλη </a:t>
            </a:r>
            <a:r>
              <a:rPr lang="el-GR" dirty="0"/>
              <a:t>χρονική στιγμή στην σωστή θέση. </a:t>
            </a:r>
            <a:r>
              <a:rPr lang="el-GR" dirty="0" smtClean="0"/>
              <a:t>Επί παραδείγματι </a:t>
            </a:r>
            <a:r>
              <a:rPr lang="el-GR" dirty="0"/>
              <a:t>ένα κυματιστό </a:t>
            </a:r>
            <a:r>
              <a:rPr lang="el-GR" dirty="0" err="1"/>
              <a:t>σερβίς</a:t>
            </a:r>
            <a:r>
              <a:rPr lang="el-GR" dirty="0"/>
              <a:t> πρέπει </a:t>
            </a:r>
            <a:r>
              <a:rPr lang="el-GR" dirty="0" smtClean="0"/>
              <a:t>να αποκρούεται </a:t>
            </a:r>
            <a:r>
              <a:rPr lang="el-GR" dirty="0"/>
              <a:t>ψηλότερα σε σχέση με ένα επιθετικό </a:t>
            </a:r>
            <a:r>
              <a:rPr lang="el-GR" dirty="0" err="1" smtClean="0"/>
              <a:t>σερβίς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97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Τεχνική υποδοχής του </a:t>
            </a:r>
            <a:r>
              <a:rPr lang="el-GR" dirty="0" err="1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Μετά την αλλαγή των κανονισμών επιτρέπεται </a:t>
            </a:r>
            <a:r>
              <a:rPr lang="el-GR" dirty="0" smtClean="0"/>
              <a:t>η υποδοχή </a:t>
            </a:r>
            <a:r>
              <a:rPr lang="el-GR" dirty="0"/>
              <a:t>του </a:t>
            </a:r>
            <a:r>
              <a:rPr lang="el-GR" dirty="0" err="1"/>
              <a:t>σερβίς</a:t>
            </a:r>
            <a:r>
              <a:rPr lang="el-GR" dirty="0"/>
              <a:t> με τα δάχτυλα και η άμυνα </a:t>
            </a:r>
            <a:r>
              <a:rPr lang="el-GR" dirty="0" smtClean="0"/>
              <a:t>των επιθετικών </a:t>
            </a:r>
            <a:r>
              <a:rPr lang="el-GR" dirty="0"/>
              <a:t>χτυπημάτων χωρίς αυτή η ενέργεια </a:t>
            </a:r>
            <a:r>
              <a:rPr lang="el-GR" dirty="0" smtClean="0"/>
              <a:t>να θεωρείται </a:t>
            </a:r>
            <a:r>
              <a:rPr lang="el-GR" dirty="0" err="1"/>
              <a:t>πιαστή</a:t>
            </a:r>
            <a:r>
              <a:rPr lang="el-GR" dirty="0"/>
              <a:t> </a:t>
            </a:r>
            <a:r>
              <a:rPr lang="el-GR" dirty="0" smtClean="0"/>
              <a:t>μπαλιά.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αλλαγή αυτή των κανονισμών επέφερε και </a:t>
            </a:r>
            <a:r>
              <a:rPr lang="el-GR" dirty="0" smtClean="0"/>
              <a:t>αλλαγές στην </a:t>
            </a:r>
            <a:r>
              <a:rPr lang="el-GR" dirty="0"/>
              <a:t>υποδοχή του </a:t>
            </a:r>
            <a:r>
              <a:rPr lang="el-GR" dirty="0" err="1"/>
              <a:t>σερβίς</a:t>
            </a:r>
            <a:r>
              <a:rPr lang="el-GR" dirty="0"/>
              <a:t> και την άμυνα των </a:t>
            </a:r>
            <a:r>
              <a:rPr lang="el-GR" dirty="0" smtClean="0"/>
              <a:t>επιθετικών χτυπημάτων.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παίκτης χρησιμοποιεί την ψηλή στάση του </a:t>
            </a:r>
            <a:r>
              <a:rPr lang="el-GR" dirty="0" smtClean="0"/>
              <a:t>σώματος κατά </a:t>
            </a:r>
            <a:r>
              <a:rPr lang="el-GR" dirty="0"/>
              <a:t>την υποδοχή κυρίως των κυματιστών </a:t>
            </a:r>
            <a:r>
              <a:rPr lang="el-GR" dirty="0" err="1"/>
              <a:t>σερβίς</a:t>
            </a:r>
            <a:r>
              <a:rPr lang="el-GR" dirty="0"/>
              <a:t> </a:t>
            </a:r>
            <a:r>
              <a:rPr lang="el-GR" dirty="0" smtClean="0"/>
              <a:t>και κάνει </a:t>
            </a:r>
            <a:r>
              <a:rPr lang="el-GR" dirty="0"/>
              <a:t>την υποδοχή της μπάλας ακριβώς μπροστά </a:t>
            </a:r>
            <a:r>
              <a:rPr lang="el-GR" dirty="0" smtClean="0"/>
              <a:t>στο μέτωπό </a:t>
            </a:r>
            <a:r>
              <a:rPr lang="el-GR" dirty="0"/>
              <a:t>του γιατί σε μια ψηλότερη θέση μπορεί η </a:t>
            </a:r>
            <a:r>
              <a:rPr lang="el-GR" dirty="0" smtClean="0"/>
              <a:t>μπάλα να </a:t>
            </a:r>
            <a:r>
              <a:rPr lang="el-GR" dirty="0"/>
              <a:t>του λυγίσει τα δάχτυλα προς τα </a:t>
            </a:r>
            <a:r>
              <a:rPr lang="el-GR" dirty="0" smtClean="0"/>
              <a:t>πίσω και να την χάσει ή να τραυματισθεί.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843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err="1"/>
              <a:t>Ζέτου</a:t>
            </a:r>
            <a:r>
              <a:rPr lang="el-GR" dirty="0"/>
              <a:t>, Ε., Χαριτωνίδης, Κ. (2001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l-GR" dirty="0" err="1" smtClean="0"/>
              <a:t>Πετοσφαίρισης</a:t>
            </a:r>
            <a:r>
              <a:rPr lang="el-GR" dirty="0"/>
              <a:t>. Τόμος Ι </a:t>
            </a:r>
            <a:r>
              <a:rPr lang="en-US" dirty="0"/>
              <a:t>University Studio press.</a:t>
            </a:r>
          </a:p>
          <a:p>
            <a:r>
              <a:rPr lang="el-GR" dirty="0" err="1" smtClean="0"/>
              <a:t>Ζέτου</a:t>
            </a:r>
            <a:r>
              <a:rPr lang="el-GR" dirty="0"/>
              <a:t>, Ε., Χαριτωνίδης, Κ. (2002</a:t>
            </a:r>
            <a:r>
              <a:rPr lang="el-GR" dirty="0" smtClean="0"/>
              <a:t>). Η </a:t>
            </a:r>
            <a:r>
              <a:rPr lang="el-GR" dirty="0"/>
              <a:t>διδασκαλία </a:t>
            </a:r>
            <a:r>
              <a:rPr lang="el-GR" dirty="0" smtClean="0"/>
              <a:t>της </a:t>
            </a:r>
            <a:r>
              <a:rPr lang="en-US" dirty="0" err="1" smtClean="0"/>
              <a:t>Πετοσφ</a:t>
            </a:r>
            <a:r>
              <a:rPr lang="en-US" dirty="0" smtClean="0"/>
              <a:t>αίρισης</a:t>
            </a:r>
            <a:r>
              <a:rPr lang="en-US" dirty="0"/>
              <a:t>. </a:t>
            </a:r>
            <a:r>
              <a:rPr lang="en-US" dirty="0" err="1"/>
              <a:t>Τόμος</a:t>
            </a:r>
            <a:r>
              <a:rPr lang="en-US" dirty="0"/>
              <a:t> IΙ University Studio press.</a:t>
            </a:r>
          </a:p>
          <a:p>
            <a:r>
              <a:rPr lang="en-US" dirty="0" err="1" smtClean="0"/>
              <a:t>Papageorgiou</a:t>
            </a:r>
            <a:r>
              <a:rPr lang="en-US" dirty="0" smtClean="0"/>
              <a:t> </a:t>
            </a:r>
            <a:r>
              <a:rPr lang="en-US" dirty="0"/>
              <a:t>, A., </a:t>
            </a:r>
            <a:r>
              <a:rPr lang="en-US" dirty="0" err="1"/>
              <a:t>Spitzley</a:t>
            </a:r>
            <a:r>
              <a:rPr lang="en-US" dirty="0"/>
              <a:t>, W. (1994). </a:t>
            </a:r>
            <a:r>
              <a:rPr lang="en-US" dirty="0" err="1"/>
              <a:t>Handbuch</a:t>
            </a:r>
            <a:r>
              <a:rPr lang="en-US" dirty="0"/>
              <a:t> </a:t>
            </a:r>
            <a:r>
              <a:rPr lang="en-US" dirty="0" err="1" smtClean="0"/>
              <a:t>fuer</a:t>
            </a:r>
            <a:r>
              <a:rPr lang="el-GR" dirty="0" smtClean="0"/>
              <a:t> </a:t>
            </a:r>
            <a:r>
              <a:rPr lang="en-US" dirty="0" smtClean="0"/>
              <a:t>Volleyball</a:t>
            </a:r>
            <a:r>
              <a:rPr lang="en-US" dirty="0"/>
              <a:t>.</a:t>
            </a:r>
          </a:p>
          <a:p>
            <a:r>
              <a:rPr lang="el-GR" dirty="0" err="1" smtClean="0"/>
              <a:t>Πατσιαούρας</a:t>
            </a:r>
            <a:r>
              <a:rPr lang="el-GR" dirty="0" smtClean="0"/>
              <a:t> </a:t>
            </a:r>
            <a:r>
              <a:rPr lang="el-GR" dirty="0"/>
              <a:t>Α. (2006). </a:t>
            </a:r>
            <a:r>
              <a:rPr lang="el-GR" dirty="0" err="1"/>
              <a:t>Πετοσφαίριση</a:t>
            </a:r>
            <a:r>
              <a:rPr lang="el-GR" dirty="0"/>
              <a:t>. Θεωρία</a:t>
            </a:r>
            <a:r>
              <a:rPr lang="el-GR" dirty="0" smtClean="0"/>
              <a:t>, τεχνική</a:t>
            </a:r>
            <a:r>
              <a:rPr lang="el-GR" dirty="0"/>
              <a:t>, μεθοδολογία, ειδική διδακτική &amp; κανονισμοί</a:t>
            </a:r>
            <a:r>
              <a:rPr lang="el-GR" dirty="0" smtClean="0"/>
              <a:t>. ΑΣΕΠ</a:t>
            </a:r>
            <a:r>
              <a:rPr lang="el-GR" dirty="0"/>
              <a:t>, κλάδος Φυσικής Αγωγής. Εκδόσεις ΣΑΛΤΟ</a:t>
            </a:r>
            <a:r>
              <a:rPr lang="el-GR" dirty="0" smtClean="0"/>
              <a:t>, Θεσσαλονίκη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95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Να αναλυθούν οι δεξιότητες που εμπλέκονται στο </a:t>
            </a:r>
            <a:r>
              <a:rPr lang="el-GR" dirty="0" err="1" smtClean="0"/>
              <a:t>σερβίς</a:t>
            </a:r>
            <a:r>
              <a:rPr lang="el-GR" dirty="0" smtClean="0"/>
              <a:t> και στην άμυνα στο βόλεϊ και χρησιμοποιούνται από τους παίκτες μιας ομάδας.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Περιεχόμενα ενότητας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βασικά στοιχεία που απαρτίζουν τις δεξιότητες των παικτών στο </a:t>
            </a:r>
            <a:r>
              <a:rPr lang="el-GR" altLang="el-GR" dirty="0" err="1" smtClean="0"/>
              <a:t>σερβίς</a:t>
            </a:r>
            <a:r>
              <a:rPr lang="el-GR" altLang="el-GR" dirty="0" smtClean="0"/>
              <a:t>, και στην άμυνα.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AD3B-C63A-4EA4-9327-8FE3D1D418D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594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</a:t>
            </a:r>
            <a:r>
              <a:rPr lang="el-GR" dirty="0" err="1"/>
              <a:t>σερβίς</a:t>
            </a:r>
            <a:r>
              <a:rPr lang="el-GR" dirty="0"/>
              <a:t> είναι το στοιχείο της τεχνικής με </a:t>
            </a:r>
            <a:r>
              <a:rPr lang="el-GR" dirty="0" smtClean="0"/>
              <a:t>το οποίο </a:t>
            </a:r>
            <a:r>
              <a:rPr lang="el-GR" dirty="0"/>
              <a:t>αρχίζει </a:t>
            </a:r>
            <a:r>
              <a:rPr lang="el-GR" dirty="0" smtClean="0"/>
              <a:t>ένα παιχνίδι και ένα αγωνιστικό επεισόδιο.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 err="1"/>
              <a:t>σερβίς</a:t>
            </a:r>
            <a:r>
              <a:rPr lang="el-GR" dirty="0"/>
              <a:t> αποτελεί την πρώτη </a:t>
            </a:r>
            <a:r>
              <a:rPr lang="el-GR" dirty="0" smtClean="0"/>
              <a:t>επιθετική ενέργεια </a:t>
            </a:r>
            <a:r>
              <a:rPr lang="el-GR" dirty="0"/>
              <a:t>της ομάδας που το </a:t>
            </a:r>
            <a:r>
              <a:rPr lang="el-GR" dirty="0" smtClean="0"/>
              <a:t>πραγματοποιεί και </a:t>
            </a:r>
            <a:r>
              <a:rPr lang="el-GR" dirty="0"/>
              <a:t>έχει δύο στόχους:</a:t>
            </a:r>
          </a:p>
          <a:p>
            <a:r>
              <a:rPr lang="el-GR" dirty="0"/>
              <a:t>α) να σημειώσει απευθείας </a:t>
            </a:r>
            <a:r>
              <a:rPr lang="el-GR" dirty="0" smtClean="0"/>
              <a:t>πόντο,</a:t>
            </a:r>
            <a:endParaRPr lang="el-GR" dirty="0"/>
          </a:p>
          <a:p>
            <a:r>
              <a:rPr lang="el-GR" dirty="0"/>
              <a:t>β) να δυσκολέψει ή και να καταστρέψει την υποδοχή </a:t>
            </a:r>
            <a:r>
              <a:rPr lang="el-GR" dirty="0" smtClean="0"/>
              <a:t>ώστε </a:t>
            </a:r>
            <a:r>
              <a:rPr lang="el-GR" dirty="0"/>
              <a:t>να μην μπορέσει </a:t>
            </a:r>
            <a:r>
              <a:rPr lang="el-GR" dirty="0" smtClean="0"/>
              <a:t>ο αντίπαλος να πραγματοποιήσει την επίθεση του με </a:t>
            </a:r>
            <a:r>
              <a:rPr lang="el-GR" dirty="0"/>
              <a:t>ευνοϊκές </a:t>
            </a:r>
            <a:r>
              <a:rPr lang="el-GR" dirty="0" smtClean="0"/>
              <a:t>προϋποθέσεις.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408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Σερβίς</a:t>
            </a:r>
            <a:r>
              <a:rPr lang="el-GR" dirty="0" smtClean="0"/>
              <a:t> και πόντος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 πόντος που κατακτιέται απευθείας μετά από </a:t>
            </a:r>
            <a:r>
              <a:rPr lang="el-GR" dirty="0" smtClean="0"/>
              <a:t>την εκτέλεση </a:t>
            </a:r>
            <a:r>
              <a:rPr lang="el-GR" dirty="0"/>
              <a:t>του </a:t>
            </a:r>
            <a:r>
              <a:rPr lang="el-GR" dirty="0" err="1"/>
              <a:t>σερβίς</a:t>
            </a:r>
            <a:r>
              <a:rPr lang="el-GR" dirty="0"/>
              <a:t> ονομάζεται </a:t>
            </a:r>
            <a:r>
              <a:rPr lang="el-GR" dirty="0" smtClean="0"/>
              <a:t>άσσος. Ομάδες </a:t>
            </a:r>
            <a:r>
              <a:rPr lang="el-GR" dirty="0"/>
              <a:t>υψηλής κατηγορίας πετυχαίνουν σε </a:t>
            </a:r>
            <a:r>
              <a:rPr lang="el-GR" dirty="0" smtClean="0"/>
              <a:t>ένα αγώνα κατά μέσο όρο 2-4 </a:t>
            </a:r>
            <a:r>
              <a:rPr lang="el-GR" dirty="0"/>
              <a:t>πόντους με το </a:t>
            </a:r>
            <a:r>
              <a:rPr lang="el-GR" dirty="0" err="1" smtClean="0"/>
              <a:t>σερβίς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Σε </a:t>
            </a:r>
            <a:r>
              <a:rPr lang="el-GR" dirty="0"/>
              <a:t>ομάδες μικρότερης κατηγορίας παίκτες με </a:t>
            </a:r>
            <a:r>
              <a:rPr lang="el-GR" dirty="0" smtClean="0"/>
              <a:t>καλό </a:t>
            </a:r>
            <a:r>
              <a:rPr lang="el-GR" dirty="0" err="1" smtClean="0"/>
              <a:t>σερβίς</a:t>
            </a:r>
            <a:r>
              <a:rPr lang="el-GR" dirty="0" smtClean="0"/>
              <a:t> </a:t>
            </a:r>
            <a:r>
              <a:rPr lang="el-GR" dirty="0"/>
              <a:t>μπορούν να </a:t>
            </a:r>
            <a:r>
              <a:rPr lang="el-GR" dirty="0" smtClean="0"/>
              <a:t>επιτύχουν κατά μέσο όρο  </a:t>
            </a:r>
            <a:r>
              <a:rPr lang="el-GR" dirty="0"/>
              <a:t>6-7 πόντους με </a:t>
            </a:r>
            <a:r>
              <a:rPr lang="el-GR" dirty="0" smtClean="0"/>
              <a:t>το </a:t>
            </a:r>
            <a:r>
              <a:rPr lang="el-GR" dirty="0" err="1" smtClean="0"/>
              <a:t>σερβίς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Αυτό </a:t>
            </a:r>
            <a:r>
              <a:rPr lang="el-GR" dirty="0"/>
              <a:t>συμβαίνει γιατί είναι πιο εύκολη η </a:t>
            </a:r>
            <a:r>
              <a:rPr lang="el-GR" dirty="0" smtClean="0"/>
              <a:t>δεξιότητα της </a:t>
            </a:r>
            <a:r>
              <a:rPr lang="el-GR" dirty="0"/>
              <a:t>εκτέλεσης του </a:t>
            </a:r>
            <a:r>
              <a:rPr lang="el-GR" dirty="0" err="1"/>
              <a:t>σερβίς</a:t>
            </a:r>
            <a:r>
              <a:rPr lang="el-GR" dirty="0"/>
              <a:t> σε σχέση με την </a:t>
            </a:r>
            <a:r>
              <a:rPr lang="el-GR" dirty="0" smtClean="0"/>
              <a:t>εκτέλεση της </a:t>
            </a:r>
            <a:r>
              <a:rPr lang="el-GR" dirty="0"/>
              <a:t>δεξιότητας της υποδοχής του </a:t>
            </a:r>
            <a:r>
              <a:rPr lang="el-GR" dirty="0" err="1" smtClean="0"/>
              <a:t>σερβίς</a:t>
            </a:r>
            <a:r>
              <a:rPr lang="el-GR" dirty="0" smtClean="0"/>
              <a:t> και δεν παρεμβαίνει αντίπαλος ή συμπαίκτης κατά την εκτέλεση της δεξιότητας.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079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</a:t>
            </a:r>
            <a:r>
              <a:rPr lang="el-GR" dirty="0" err="1"/>
              <a:t>σερβίς</a:t>
            </a:r>
            <a:r>
              <a:rPr lang="el-GR" dirty="0"/>
              <a:t> στο βόλεϊ είναι μια σχετική </a:t>
            </a:r>
            <a:r>
              <a:rPr lang="el-GR" dirty="0" smtClean="0"/>
              <a:t>εύκολη δεξιότητα για την </a:t>
            </a:r>
            <a:r>
              <a:rPr lang="el-GR" dirty="0"/>
              <a:t>εκμάθησή </a:t>
            </a:r>
            <a:r>
              <a:rPr lang="el-GR" dirty="0" smtClean="0"/>
              <a:t>της, </a:t>
            </a:r>
            <a:r>
              <a:rPr lang="el-GR" dirty="0" smtClean="0"/>
              <a:t>απαιτείται </a:t>
            </a:r>
            <a:r>
              <a:rPr lang="el-GR" dirty="0"/>
              <a:t>όμως πολύ εξάσκηση για </a:t>
            </a:r>
            <a:r>
              <a:rPr lang="el-GR" dirty="0" smtClean="0"/>
              <a:t>να υπάρξει</a:t>
            </a:r>
            <a:r>
              <a:rPr lang="el-GR" dirty="0"/>
              <a:t>:</a:t>
            </a:r>
          </a:p>
          <a:p>
            <a:r>
              <a:rPr lang="el-GR" dirty="0"/>
              <a:t>α) ικανοποιητικός έλεγχος της μπάλας,</a:t>
            </a:r>
          </a:p>
          <a:p>
            <a:r>
              <a:rPr lang="el-GR" dirty="0"/>
              <a:t>β) έλεγχος στην ταχύτητα της μπάλας,</a:t>
            </a:r>
          </a:p>
          <a:p>
            <a:r>
              <a:rPr lang="el-GR" dirty="0"/>
              <a:t>γ) έλεγχος στην τροχιά της μπάλας,</a:t>
            </a:r>
          </a:p>
          <a:p>
            <a:r>
              <a:rPr lang="el-GR" dirty="0"/>
              <a:t>δ) έλεγχος στην κατεύθυνση της μπάλας και</a:t>
            </a:r>
          </a:p>
          <a:p>
            <a:r>
              <a:rPr lang="el-GR" dirty="0"/>
              <a:t>ε) έλεγχος στην αποτελεσματικότητα του </a:t>
            </a:r>
            <a:r>
              <a:rPr lang="el-GR" dirty="0" err="1" smtClean="0"/>
              <a:t>σερβίς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94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Στο σέρβις διακρίνουμε τα παρακάτω </a:t>
            </a:r>
            <a:r>
              <a:rPr lang="el-GR" dirty="0" smtClean="0"/>
              <a:t>είδη ανάλογα </a:t>
            </a:r>
            <a:r>
              <a:rPr lang="el-GR" dirty="0"/>
              <a:t>με:</a:t>
            </a:r>
          </a:p>
          <a:p>
            <a:r>
              <a:rPr lang="el-GR" dirty="0"/>
              <a:t>α) τον τρόπο χτυπήματος της μπάλας και συγκεκριμένα με:</a:t>
            </a:r>
          </a:p>
          <a:p>
            <a:r>
              <a:rPr lang="el-GR" dirty="0"/>
              <a:t>1. την παλάμη (σέρβις τένις ή περιστρεφόμενο σέρβις),</a:t>
            </a:r>
          </a:p>
          <a:p>
            <a:r>
              <a:rPr lang="el-GR" dirty="0"/>
              <a:t>2. με την βάση της παλάμης (ταλαντευόμενο σέρβις) και</a:t>
            </a:r>
          </a:p>
          <a:p>
            <a:r>
              <a:rPr lang="el-GR" dirty="0"/>
              <a:t>3. με την ράχη της παλάμης (περιστρεφόμενο ή τσέχικο σέρβις)</a:t>
            </a:r>
          </a:p>
          <a:p>
            <a:r>
              <a:rPr lang="el-GR" dirty="0"/>
              <a:t>β) με τον κινητικό τρόπο εκτέλεσης και συγκεκριμένα:</a:t>
            </a:r>
          </a:p>
          <a:p>
            <a:r>
              <a:rPr lang="el-GR" dirty="0"/>
              <a:t>1. από κάτω (μετωπικό, πλάγιο , κατακόρυφο ή αλλιώς τσέχικο),</a:t>
            </a:r>
          </a:p>
          <a:p>
            <a:r>
              <a:rPr lang="el-GR" dirty="0"/>
              <a:t>2. από πάνω με περιστροφή ή ταλάντευση της μπάλας (μετωπικό,</a:t>
            </a:r>
          </a:p>
          <a:p>
            <a:pPr marL="0" indent="0">
              <a:buNone/>
            </a:pPr>
            <a:r>
              <a:rPr lang="el-GR" dirty="0"/>
              <a:t>πλάγιο, </a:t>
            </a:r>
            <a:r>
              <a:rPr lang="el-GR" dirty="0" err="1"/>
              <a:t>ημιμετωπικό</a:t>
            </a:r>
            <a:r>
              <a:rPr lang="el-GR" dirty="0"/>
              <a:t> και με άλμα ή αλλιώς επιθετικό </a:t>
            </a:r>
            <a:r>
              <a:rPr lang="el-GR" dirty="0" smtClean="0"/>
              <a:t>σέρβις.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581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1595</Words>
  <Application>Microsoft Office PowerPoint</Application>
  <PresentationFormat>Προβολή στην οθόνη (4:3)</PresentationFormat>
  <Paragraphs>135</Paragraphs>
  <Slides>22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Το σερβίς</vt:lpstr>
      <vt:lpstr>Σερβίς και πόντος</vt:lpstr>
      <vt:lpstr>To σερβίς</vt:lpstr>
      <vt:lpstr>Είδη σερβίς</vt:lpstr>
      <vt:lpstr>Το σερβίς από κάτω</vt:lpstr>
      <vt:lpstr>Το σερβίς από κάτω</vt:lpstr>
      <vt:lpstr>Το σερβίς από πάνω</vt:lpstr>
      <vt:lpstr>Η υποδοχή του σερβίς-άμυνα</vt:lpstr>
      <vt:lpstr>Η υποδοχή του σερβίς-άμυνα</vt:lpstr>
      <vt:lpstr>Η υποδοχή του σερβίς-άμυνα</vt:lpstr>
      <vt:lpstr>Η υποδοχή του σερβίς-άμυνα</vt:lpstr>
      <vt:lpstr>Τεχνική υποδοχής του σερβίς</vt:lpstr>
      <vt:lpstr>Τεχνική υποδοχής του σερβίς</vt:lpstr>
      <vt:lpstr>Τεχνική υποδοχής του σερβίς</vt:lpstr>
      <vt:lpstr>Τεχνική υποδοχής του σερβίς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pats</cp:lastModifiedBy>
  <cp:revision>241</cp:revision>
  <dcterms:created xsi:type="dcterms:W3CDTF">2012-09-06T09:03:05Z</dcterms:created>
  <dcterms:modified xsi:type="dcterms:W3CDTF">2015-01-07T13:20:59Z</dcterms:modified>
</cp:coreProperties>
</file>