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2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4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1.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4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4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5.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48.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4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5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5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52.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5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54.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5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5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5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58.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59.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60.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61.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62.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63.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64.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65.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6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67.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68.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notesSlides/notesSlide69.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70.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notesSlides/notesSlide71.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72.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73.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74.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75.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76.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77.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78.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79.xml" ContentType="application/vnd.openxmlformats-officedocument.presentationml.notesSlide+xml"/>
  <Override PartName="/ppt/tags/tag167.xml" ContentType="application/vnd.openxmlformats-officedocument.presentationml.tags+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90"/>
  </p:notesMasterIdLst>
  <p:sldIdLst>
    <p:sldId id="256" r:id="rId3"/>
    <p:sldId id="257" r:id="rId4"/>
    <p:sldId id="259" r:id="rId5"/>
    <p:sldId id="261" r:id="rId6"/>
    <p:sldId id="262" r:id="rId7"/>
    <p:sldId id="264" r:id="rId8"/>
    <p:sldId id="266" r:id="rId9"/>
    <p:sldId id="274" r:id="rId10"/>
    <p:sldId id="265" r:id="rId11"/>
    <p:sldId id="288" r:id="rId12"/>
    <p:sldId id="277" r:id="rId13"/>
    <p:sldId id="309" r:id="rId14"/>
    <p:sldId id="269" r:id="rId15"/>
    <p:sldId id="278" r:id="rId16"/>
    <p:sldId id="270" r:id="rId17"/>
    <p:sldId id="272" r:id="rId18"/>
    <p:sldId id="279" r:id="rId19"/>
    <p:sldId id="273" r:id="rId20"/>
    <p:sldId id="281" r:id="rId21"/>
    <p:sldId id="284" r:id="rId22"/>
    <p:sldId id="282" r:id="rId23"/>
    <p:sldId id="283" r:id="rId24"/>
    <p:sldId id="285" r:id="rId25"/>
    <p:sldId id="289" r:id="rId26"/>
    <p:sldId id="290" r:id="rId27"/>
    <p:sldId id="291" r:id="rId28"/>
    <p:sldId id="308"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 id="357" r:id="rId77"/>
    <p:sldId id="358" r:id="rId78"/>
    <p:sldId id="359" r:id="rId79"/>
    <p:sldId id="360" r:id="rId80"/>
    <p:sldId id="361" r:id="rId81"/>
    <p:sldId id="362" r:id="rId82"/>
    <p:sldId id="363" r:id="rId83"/>
    <p:sldId id="364" r:id="rId84"/>
    <p:sldId id="365" r:id="rId85"/>
    <p:sldId id="366" r:id="rId86"/>
    <p:sldId id="368" r:id="rId87"/>
    <p:sldId id="369" r:id="rId88"/>
    <p:sldId id="280" r:id="rId89"/>
  </p:sldIdLst>
  <p:sldSz cx="9144000" cy="6858000" type="screen4x3"/>
  <p:notesSz cx="6858000" cy="9144000"/>
  <p:custDataLst>
    <p:tags r:id="rId9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tags" Target="tags/tag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9.jpe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tags" Target="../tags/tag3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7.pn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jpe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slide" Target="slide3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29.jpeg"/><Relationship Id="rId4"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4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notesSlide" Target="../notesSlides/notesSlide4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32.jpeg"/><Relationship Id="rId4" Type="http://schemas.openxmlformats.org/officeDocument/2006/relationships/notesSlide" Target="../notesSlides/notesSlide47.xml"/></Relationships>
</file>

<file path=ppt/slides/_rels/slide5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notesSlide" Target="../notesSlides/notesSlide49.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50.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notesSlide" Target="../notesSlides/notesSlide51.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6.gif"/><Relationship Id="rId5" Type="http://schemas.openxmlformats.org/officeDocument/2006/relationships/image" Target="../media/image35.jpeg"/><Relationship Id="rId4" Type="http://schemas.openxmlformats.org/officeDocument/2006/relationships/notesSlide" Target="../notesSlides/notesSlide53.xml"/></Relationships>
</file>

<file path=ppt/slides/_rels/slide61.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37.jpeg"/><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notesSlide" Target="../notesSlides/notesSlide55.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notesSlide" Target="../notesSlides/notesSlide56.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38.gif"/><Relationship Id="rId4" Type="http://schemas.openxmlformats.org/officeDocument/2006/relationships/notesSlide" Target="../notesSlides/notesSlide57.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39.png"/><Relationship Id="rId4" Type="http://schemas.openxmlformats.org/officeDocument/2006/relationships/notesSlide" Target="../notesSlides/notesSlide58.xml"/></Relationships>
</file>

<file path=ppt/slides/_rels/slide66.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notesSlide" Target="../notesSlides/notesSlide60.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notesSlide" Target="../notesSlides/notesSlide61.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notesSlide" Target="../notesSlides/notesSlide63.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notesSlide" Target="../notesSlides/notesSlide64.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40.gif"/><Relationship Id="rId4" Type="http://schemas.openxmlformats.org/officeDocument/2006/relationships/notesSlide" Target="../notesSlides/notesSlide65.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41.jpeg"/><Relationship Id="rId4" Type="http://schemas.openxmlformats.org/officeDocument/2006/relationships/notesSlide" Target="../notesSlides/notesSlide66.xml"/></Relationships>
</file>

<file path=ppt/slides/_rels/slide74.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notesSlide" Target="../notesSlides/notesSlide67.xml"/><Relationship Id="rId4"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42.jpeg"/><Relationship Id="rId4" Type="http://schemas.openxmlformats.org/officeDocument/2006/relationships/notesSlide" Target="../notesSlides/notesSlide68.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tags" Target="../tags/tag140.xml"/><Relationship Id="rId4" Type="http://schemas.openxmlformats.org/officeDocument/2006/relationships/notesSlide" Target="../notesSlides/notesSlide69.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notesSlide" Target="../notesSlides/notesSlide70.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43.jpeg"/><Relationship Id="rId4" Type="http://schemas.openxmlformats.org/officeDocument/2006/relationships/notesSlide" Target="../notesSlides/notesSlide71.xml"/></Relationships>
</file>

<file path=ppt/slides/_rels/slide79.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72.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image" Target="../media/image44.jpeg"/><Relationship Id="rId4" Type="http://schemas.openxmlformats.org/officeDocument/2006/relationships/notesSlide" Target="../notesSlides/notesSlide73.xml"/></Relationships>
</file>

<file path=ppt/slides/_rels/slide81.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notesSlide" Target="../notesSlides/notesSlide74.xml"/><Relationship Id="rId4"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image" Target="../media/image45.jpeg"/><Relationship Id="rId4" Type="http://schemas.openxmlformats.org/officeDocument/2006/relationships/notesSlide" Target="../notesSlides/notesSlide75.xml"/></Relationships>
</file>

<file path=ppt/slides/_rels/slide83.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notesSlide" Target="../notesSlides/notesSlide76.xml"/><Relationship Id="rId4"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notesSlide" Target="../notesSlides/notesSlide77.xml"/><Relationship Id="rId4"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notesSlide" Target="../notesSlides/notesSlide78.xml"/><Relationship Id="rId4"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image" Target="../media/image46.gif"/><Relationship Id="rId4" Type="http://schemas.openxmlformats.org/officeDocument/2006/relationships/notesSlide" Target="../notesSlides/notesSlide79.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67.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t>Πληροφορική</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smtClean="0"/>
              <a:t>Ενότητα </a:t>
            </a:r>
            <a:r>
              <a:rPr lang="en-US" sz="2800" b="1" dirty="0" smtClean="0"/>
              <a:t>2 </a:t>
            </a:r>
            <a:r>
              <a:rPr lang="el-GR" sz="2800" b="1" dirty="0" smtClean="0"/>
              <a:t>(Μέρος </a:t>
            </a:r>
            <a:r>
              <a:rPr lang="en-US" sz="2800" b="1" dirty="0" smtClean="0"/>
              <a:t>A</a:t>
            </a:r>
            <a:r>
              <a:rPr lang="el-GR" sz="2800" b="1" dirty="0" smtClean="0"/>
              <a:t>):</a:t>
            </a:r>
            <a:r>
              <a:rPr lang="en-US" sz="2800" dirty="0" smtClean="0"/>
              <a:t> </a:t>
            </a:r>
            <a:r>
              <a:rPr lang="el-GR" sz="2800" dirty="0"/>
              <a:t>Το Υλικό του </a:t>
            </a:r>
            <a:r>
              <a:rPr lang="el-GR" sz="2800" dirty="0" smtClean="0"/>
              <a:t>Υπολογιστή.</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Δήμητρα Αβραμούλη</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Καθηγήτρια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Σχεδιασμού και Τεχνολογίας Ξύλου και Επίπλου </a:t>
            </a:r>
            <a:r>
              <a:rPr lang="el-GR" sz="2800" dirty="0"/>
              <a:t>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Κύρια Μέρη του Προσωπικού </a:t>
            </a:r>
            <a:r>
              <a:rPr lang="el-GR" dirty="0" smtClean="0"/>
              <a:t>Υπολογιστή (1 από 5)</a:t>
            </a:r>
            <a:endParaRPr lang="el-GR" dirty="0"/>
          </a:p>
        </p:txBody>
      </p:sp>
      <p:sp>
        <p:nvSpPr>
          <p:cNvPr id="10" name="Ορθογώνιο 9" descr="1 - Επεξεργαστής ή Κεντρική Μονάδα Επεξεργασίας ή Κ.Μ.Ε. (Central Processing Unit ή C.P.U.)&#10;Μικροεπεξεργαστής που διαχειρίζεται τις εντολές και τα δεδομένα. Παραδείγματος χάρην Intel® Pentium® 4 Processors  &#10;Είναι το πιο σημαντικό εξάρτημα, καθώς είναι υπεύθυνο για τις κυριότερες επεξεργασίες που γίνονται στον υπολογιστή. Όλα τα δεδομένα μεταφέρονται από την Κύρια Μνήμη στον επεξεργαστή, ώστε να γίνει η απαραίτητη επεξεργασία τους σύμφωνα με τις εντολές μας. Μετά την επεξεργασία τους τα δεδομένα επιστρέφουν και τοποθετούνται προσωρινά στη Κύρια Μνήμη του υπολογιστή.&#10;Η Κ.Μ.Ε. είναι τοποθετημένη πάνω στη μητρική πλακέτα και, επειδή θερμαίνεται πολύ κατά τη λειτουργία της, χρειάζεται έναν ανεμιστήρα, για να την ψύχει. &#10;"/>
          <p:cNvSpPr/>
          <p:nvPr>
            <p:custDataLst>
              <p:tags r:id="rId2"/>
            </p:custDataLst>
          </p:nvPr>
        </p:nvSpPr>
        <p:spPr>
          <a:xfrm>
            <a:off x="467544" y="1484784"/>
            <a:ext cx="8219256" cy="4832092"/>
          </a:xfrm>
          <a:prstGeom prst="rect">
            <a:avLst/>
          </a:prstGeom>
        </p:spPr>
        <p:txBody>
          <a:bodyPr wrap="square">
            <a:spAutoFit/>
          </a:bodyPr>
          <a:lstStyle/>
          <a:p>
            <a:pPr lvl="1"/>
            <a:r>
              <a:rPr lang="el-GR" sz="2200" dirty="0"/>
              <a:t>1 -</a:t>
            </a:r>
            <a:r>
              <a:rPr lang="el-GR" sz="2200" b="1" dirty="0"/>
              <a:t> Επεξεργαστής ή Κεντρική Μονάδα Επεξεργασίας ή Κ.Μ.Ε. (</a:t>
            </a:r>
            <a:r>
              <a:rPr lang="el-GR" sz="2200" b="1" dirty="0" err="1"/>
              <a:t>Central</a:t>
            </a:r>
            <a:r>
              <a:rPr lang="el-GR" sz="2200" b="1" dirty="0"/>
              <a:t> </a:t>
            </a:r>
            <a:r>
              <a:rPr lang="el-GR" sz="2200" b="1" dirty="0" err="1"/>
              <a:t>Processing</a:t>
            </a:r>
            <a:r>
              <a:rPr lang="el-GR" sz="2200" b="1" dirty="0"/>
              <a:t> </a:t>
            </a:r>
            <a:r>
              <a:rPr lang="el-GR" sz="2200" b="1" dirty="0" err="1"/>
              <a:t>Unit</a:t>
            </a:r>
            <a:r>
              <a:rPr lang="el-GR" sz="2200" b="1" dirty="0"/>
              <a:t> ή C.P.U.)</a:t>
            </a:r>
            <a:endParaRPr lang="el-GR" sz="2200" dirty="0"/>
          </a:p>
          <a:p>
            <a:pPr lvl="2"/>
            <a:r>
              <a:rPr lang="el-GR" sz="2200" dirty="0"/>
              <a:t>Μικροεπεξεργαστής που διαχειρίζεται τις εντολές και τα δεδομένα </a:t>
            </a:r>
            <a:r>
              <a:rPr lang="el-GR" sz="2200" dirty="0" smtClean="0"/>
              <a:t>π.χ. </a:t>
            </a:r>
            <a:r>
              <a:rPr lang="en-US" sz="2200" b="1" dirty="0"/>
              <a:t>Intel® Pentium® 4 Processors </a:t>
            </a:r>
            <a:r>
              <a:rPr lang="el-GR" sz="2200" b="1" dirty="0"/>
              <a:t> </a:t>
            </a:r>
            <a:endParaRPr lang="en-US" sz="2200" b="1" dirty="0"/>
          </a:p>
          <a:p>
            <a:pPr lvl="2"/>
            <a:r>
              <a:rPr lang="el-GR" sz="2200" dirty="0" smtClean="0"/>
              <a:t>Είναι </a:t>
            </a:r>
            <a:r>
              <a:rPr lang="el-GR" sz="2200" dirty="0"/>
              <a:t>το πιο σημαντικό εξάρτημα, καθώς είναι υπεύθυνο για τις κυριότερες επεξεργασίες που γίνονται στον υπολογιστή. Όλα τα δεδομένα μεταφέρονται από την Κύρια Μνήμη στον επεξεργαστή, ώστε να γίνει η απαραίτητη επεξεργασία τους σύμφωνα με τις εντολές μας. Μετά την επεξεργασία τους τα δεδομένα επιστρέφουν και τοποθετούνται προσωρινά στη Κύρια Μνήμη του υπολογιστή.</a:t>
            </a:r>
          </a:p>
          <a:p>
            <a:pPr lvl="2"/>
            <a:r>
              <a:rPr lang="el-GR" sz="2200" dirty="0"/>
              <a:t>Η Κ.Μ.Ε. είναι τοποθετημένη πάνω στη μητρική πλακέτα και, επειδή θερμαίνεται πολύ κατά τη λειτουργία της, χρειάζεται έναν ανεμιστήρα, για να την ψύχει. </a:t>
            </a:r>
            <a:endParaRPr lang="en-US" sz="22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188640"/>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Κύρια Μέρη του Προσωπικού Υπολογιστή </a:t>
            </a:r>
            <a:r>
              <a:rPr lang="el-GR" dirty="0" smtClean="0"/>
              <a:t>(2 </a:t>
            </a:r>
            <a:r>
              <a:rPr lang="el-GR" dirty="0"/>
              <a:t>από </a:t>
            </a:r>
            <a:r>
              <a:rPr lang="el-GR" dirty="0" smtClean="0"/>
              <a:t>5)</a:t>
            </a:r>
            <a:endParaRPr lang="el-GR" dirty="0"/>
          </a:p>
        </p:txBody>
      </p:sp>
      <p:sp>
        <p:nvSpPr>
          <p:cNvPr id="2" name="Ορθογώνιο 1" descr="Πολλοί τη χαρακτηρίζουν ως «εγκέφαλο» του υπολογιστή και με βάση αυτή αποτιμώνται συνήθως η ταχύτητα και οι δυνατότητες του υπολογιστή που χρησιμοποιούμε. Καθώς η τεχνολογία συνεχώς εξελίσσεται, η ταχύτητα επεξεργασίας της Κ.Μ.Ε. γίνεται ολοένα και μεγαλύτερη.&#10;&#10;&#10;2 – Μητρική Κάρτα&#10;Τυπωμένο κύκλωμα που υλοποιεί τη βασική συνδεσμολογία&#10;Διαθέτει υποδοχές για την σύνδεση άλλων μονάδων  (ΚΜΕ, Κύρια μνήμη, κάρτες) όπως και κάποια ολοκληρωμένα κυκλώματα υποστήριξης.  Παραδείγματος χάρην ASUS M5A78L-M LX, Gigabyte GA-M68MT-S2 mATX - GeForce 7025&#10;"/>
          <p:cNvSpPr/>
          <p:nvPr/>
        </p:nvSpPr>
        <p:spPr>
          <a:xfrm>
            <a:off x="467544" y="1599758"/>
            <a:ext cx="8219256" cy="4493538"/>
          </a:xfrm>
          <a:prstGeom prst="rect">
            <a:avLst/>
          </a:prstGeom>
        </p:spPr>
        <p:txBody>
          <a:bodyPr wrap="square">
            <a:spAutoFit/>
          </a:bodyPr>
          <a:lstStyle/>
          <a:p>
            <a:pPr lvl="2"/>
            <a:r>
              <a:rPr lang="el-GR" sz="2200" dirty="0"/>
              <a:t>Πολλοί τη χαρακτηρίζουν ως «εγκέφαλο» του υπολογιστή και με βάση αυτή αποτιμώνται συνήθως η ταχύτητα και οι δυνατότητες του υπολογιστή που χρησιμοποιούμε. Καθώς η τεχνολογία συνεχώς εξελίσσεται, η ταχύτητα επεξεργασίας της Κ.Μ.Ε. γίνεται ολοένα και μεγαλύτερη.</a:t>
            </a:r>
          </a:p>
          <a:p>
            <a:pPr lvl="2"/>
            <a:r>
              <a:rPr lang="en-US" sz="2200" dirty="0"/>
              <a:t/>
            </a:r>
            <a:br>
              <a:rPr lang="en-US" sz="2200" dirty="0"/>
            </a:br>
            <a:endParaRPr lang="el-GR" sz="2200" dirty="0"/>
          </a:p>
          <a:p>
            <a:pPr lvl="1"/>
            <a:r>
              <a:rPr lang="el-GR" sz="2200" dirty="0"/>
              <a:t>2 – Μητρική Κάρτα</a:t>
            </a:r>
          </a:p>
          <a:p>
            <a:pPr lvl="2"/>
            <a:r>
              <a:rPr lang="el-GR" sz="2200" dirty="0"/>
              <a:t>Τυπωμένο κύκλωμα που υλοποιεί τη βασική συνδεσμολογία</a:t>
            </a:r>
          </a:p>
          <a:p>
            <a:pPr lvl="2"/>
            <a:r>
              <a:rPr lang="el-GR" sz="2200" dirty="0"/>
              <a:t>Διαθέτει υποδοχές για την σύνδεση άλλων μονάδων  (ΚΜΕ, Κύρια μνήμη, κάρτες) όπως και κάποια ολοκληρωμένα κυκλώματα υποστήριξης  </a:t>
            </a:r>
            <a:r>
              <a:rPr lang="el-GR" sz="2200" dirty="0" smtClean="0"/>
              <a:t>π.χ. </a:t>
            </a:r>
            <a:r>
              <a:rPr lang="en-US" sz="2200" dirty="0"/>
              <a:t>ASUS M5A78L-M LX</a:t>
            </a:r>
            <a:r>
              <a:rPr lang="el-GR" sz="2200" dirty="0"/>
              <a:t>, </a:t>
            </a:r>
            <a:r>
              <a:rPr lang="nl-NL" sz="2200" dirty="0"/>
              <a:t>Gigabyte GA-M68MT-S2 mATX - GeForce 7025</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44624"/>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Κύρια Μέρη του Προσωπικού Υπολογιστή </a:t>
            </a:r>
            <a:r>
              <a:rPr lang="el-GR" dirty="0" smtClean="0"/>
              <a:t>(3 </a:t>
            </a:r>
            <a:r>
              <a:rPr lang="el-GR" dirty="0"/>
              <a:t>από </a:t>
            </a:r>
            <a:r>
              <a:rPr lang="el-GR" dirty="0" smtClean="0"/>
              <a:t>5)</a:t>
            </a:r>
            <a:endParaRPr lang="el-GR" dirty="0"/>
          </a:p>
        </p:txBody>
      </p:sp>
      <p:sp>
        <p:nvSpPr>
          <p:cNvPr id="3" name="Ορθογώνιο 2" descr="3 – Κύρια Μνήμη&#10;Ολοκληρωμένα κυκλώματα, στα οποία αποθηκεύονται προσωρινά τα δεδομένα και οι εντολές , προτού μεταφερθούν για επεξεργασία στην ΚΜΕ.&#10;Μπορεί να διακριθεί σε RAM και ROM.&#10;Παραδείγματος χάρην TeamGroup 2GB DDR3-1333 Ram Kit &#10;Corsair Vengeance 8GB DDR3-1600 Kit&#10;&#10;4 - Σκληρός Δίσκος&#10;Συσκευή στην οποία αποθηκεύονται μόνιμα μεγάλες ποσότητες δεδομένων . Βρίσκετε στην κεντρική μονάδα του Υπολογιστή. Παραδείγματος χάρην Western Digital Caviar Blue WD1600AAJB 160GB HDD 3.5&quot; (8MB Cache, 7200RPM, IDE)&#10;"/>
          <p:cNvSpPr/>
          <p:nvPr/>
        </p:nvSpPr>
        <p:spPr>
          <a:xfrm>
            <a:off x="467544" y="1484784"/>
            <a:ext cx="8219256" cy="4893647"/>
          </a:xfrm>
          <a:prstGeom prst="rect">
            <a:avLst/>
          </a:prstGeom>
        </p:spPr>
        <p:txBody>
          <a:bodyPr wrap="square">
            <a:spAutoFit/>
          </a:bodyPr>
          <a:lstStyle/>
          <a:p>
            <a:r>
              <a:rPr lang="el-GR" sz="2400" dirty="0"/>
              <a:t>3 – Κύρια Μνήμη</a:t>
            </a:r>
          </a:p>
          <a:p>
            <a:pPr lvl="1"/>
            <a:r>
              <a:rPr lang="el-GR" sz="2400" dirty="0"/>
              <a:t>Ολοκληρωμένα κυκλώματα, στα οποία αποθηκεύονται </a:t>
            </a:r>
            <a:r>
              <a:rPr lang="el-GR" sz="2400" b="1" dirty="0"/>
              <a:t>προσωρινά</a:t>
            </a:r>
            <a:r>
              <a:rPr lang="el-GR" sz="2400" dirty="0"/>
              <a:t> τα δεδομένα και οι εντολές , προτού μεταφερθούν για επεξεργασία στην ΚΜΕ.</a:t>
            </a:r>
          </a:p>
          <a:p>
            <a:pPr lvl="1"/>
            <a:r>
              <a:rPr lang="el-GR" sz="2400" dirty="0"/>
              <a:t>Μπορεί να διακριθεί σε RAM και ROM.</a:t>
            </a:r>
          </a:p>
          <a:p>
            <a:pPr lvl="1"/>
            <a:r>
              <a:rPr lang="el-GR" sz="2400" dirty="0"/>
              <a:t>Πχ </a:t>
            </a:r>
            <a:r>
              <a:rPr lang="en-US" sz="2400" b="1" dirty="0" err="1"/>
              <a:t>TeamGroup</a:t>
            </a:r>
            <a:r>
              <a:rPr lang="en-US" sz="2400" b="1" dirty="0"/>
              <a:t> 2GB DDR3-1333 Ram Kit </a:t>
            </a:r>
            <a:endParaRPr lang="en-US" sz="2400" dirty="0"/>
          </a:p>
          <a:p>
            <a:pPr lvl="1"/>
            <a:r>
              <a:rPr lang="en-US" sz="2400" b="1" dirty="0"/>
              <a:t>Corsair Vengeance 8GB DDR3-1600 Kit</a:t>
            </a:r>
            <a:endParaRPr lang="en-US" sz="2400" dirty="0"/>
          </a:p>
          <a:p>
            <a:pPr lvl="1"/>
            <a:endParaRPr lang="el-GR" sz="2400" dirty="0"/>
          </a:p>
          <a:p>
            <a:r>
              <a:rPr lang="el-GR" sz="2400" dirty="0"/>
              <a:t>4 - Σκληρός Δίσκος</a:t>
            </a:r>
          </a:p>
          <a:p>
            <a:r>
              <a:rPr lang="el-GR" sz="2400" dirty="0"/>
              <a:t>Συσκευή στην οποία αποθηκεύονται </a:t>
            </a:r>
            <a:r>
              <a:rPr lang="el-GR" sz="2400" b="1" dirty="0"/>
              <a:t>μόνιμα</a:t>
            </a:r>
            <a:r>
              <a:rPr lang="el-GR" sz="2400" dirty="0"/>
              <a:t> μεγάλες ποσότητες δεδομένων . Βρίσκετε στην κεντρική μονάδα του Υπολογιστή πχ </a:t>
            </a:r>
            <a:r>
              <a:rPr lang="en-US" sz="2400" b="1" dirty="0"/>
              <a:t>Western Digital Caviar Blue WD1600AAJB 160GB HDD 3.5" (8MB Cache, 7200RPM, IDE</a:t>
            </a:r>
            <a:r>
              <a:rPr lang="en-US" sz="2400" b="1" dirty="0" smtClean="0"/>
              <a:t>)</a:t>
            </a:r>
            <a:endParaRPr lang="en-US"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019581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35941" y="44624"/>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Κύρια Μέρη του Προσωπικού Υπολογιστή </a:t>
            </a:r>
            <a:r>
              <a:rPr lang="el-GR" dirty="0" smtClean="0"/>
              <a:t>(4 </a:t>
            </a:r>
            <a:r>
              <a:rPr lang="el-GR" dirty="0"/>
              <a:t>από </a:t>
            </a:r>
            <a:r>
              <a:rPr lang="el-GR" dirty="0" smtClean="0"/>
              <a:t>5)</a:t>
            </a:r>
            <a:endParaRPr lang="el-GR" dirty="0"/>
          </a:p>
        </p:txBody>
      </p:sp>
      <p:sp>
        <p:nvSpPr>
          <p:cNvPr id="3" name="Ορθογώνιο 2" descr="5 - Κάρτα Γραφικών&#10;Εξαρτάται η ποιότητα της εικόνας Gigabyte 5750 GV-R575D5-1GD SVGA (PCI-Express).&#10;&#10;6 – Οθόνη&#10;Συσκευή στην οποία απεικονίζονται τα αποτελέσματα λειτουργίας του υπολογιστή LG W1946S-BF TFT Monitor 18,5'‘.&#10;&#10;7 – Πληκτρολόγιο&#10;Για την εισαγωγή δεδομένων και εκτέλεση κάποιον λειτουργιών&#10;Π.χ. Logitech K120 Classic Wired Keyboard.&#10;"/>
          <p:cNvSpPr/>
          <p:nvPr/>
        </p:nvSpPr>
        <p:spPr>
          <a:xfrm>
            <a:off x="467544" y="1484784"/>
            <a:ext cx="8219256" cy="4893647"/>
          </a:xfrm>
          <a:prstGeom prst="rect">
            <a:avLst/>
          </a:prstGeom>
        </p:spPr>
        <p:txBody>
          <a:bodyPr wrap="square">
            <a:spAutoFit/>
          </a:bodyPr>
          <a:lstStyle/>
          <a:p>
            <a:r>
              <a:rPr lang="el-GR" sz="2400" dirty="0"/>
              <a:t>5 - Κάρτα Γραφικών</a:t>
            </a:r>
          </a:p>
          <a:p>
            <a:r>
              <a:rPr lang="el-GR" sz="2400" dirty="0"/>
              <a:t>Εξαρτάται η ποιότητα της εικόνας </a:t>
            </a:r>
            <a:r>
              <a:rPr lang="en-US" sz="2400" b="1" dirty="0"/>
              <a:t>Gigabyte 5750 GV-R575D5-1GD SVGA (PCI-Express</a:t>
            </a:r>
            <a:r>
              <a:rPr lang="en-US" sz="2400" b="1" dirty="0" smtClean="0"/>
              <a:t>)</a:t>
            </a:r>
            <a:r>
              <a:rPr lang="el-GR" sz="2400" b="1" dirty="0" smtClean="0"/>
              <a:t>.</a:t>
            </a:r>
            <a:endParaRPr lang="el-GR" sz="2400" dirty="0"/>
          </a:p>
          <a:p>
            <a:pPr lvl="1"/>
            <a:endParaRPr lang="el-GR" sz="2400" dirty="0"/>
          </a:p>
          <a:p>
            <a:r>
              <a:rPr lang="el-GR" sz="2400" dirty="0"/>
              <a:t>6 – Οθόνη</a:t>
            </a:r>
          </a:p>
          <a:p>
            <a:pPr lvl="1"/>
            <a:r>
              <a:rPr lang="el-GR" sz="2400" dirty="0"/>
              <a:t>Συσκευή στην οποία απεικονίζονται τα αποτελέσματα λειτουργίας του υπολογιστή </a:t>
            </a:r>
            <a:r>
              <a:rPr lang="pl-PL" sz="2400" b="1" dirty="0"/>
              <a:t>LG W1946S-BF TFT Monitor 18,5</a:t>
            </a:r>
            <a:r>
              <a:rPr lang="pl-PL" sz="2400" b="1" dirty="0" smtClean="0"/>
              <a:t>'‘</a:t>
            </a:r>
            <a:r>
              <a:rPr lang="el-GR" sz="2400" b="1" dirty="0" smtClean="0"/>
              <a:t>.</a:t>
            </a:r>
          </a:p>
          <a:p>
            <a:pPr lvl="1"/>
            <a:endParaRPr lang="el-GR" sz="2400" b="1" dirty="0" smtClean="0"/>
          </a:p>
          <a:p>
            <a:r>
              <a:rPr lang="el-GR" sz="2400" dirty="0"/>
              <a:t>7 – Πληκτρολόγιο</a:t>
            </a:r>
          </a:p>
          <a:p>
            <a:pPr lvl="1"/>
            <a:r>
              <a:rPr lang="el-GR" sz="2400" dirty="0"/>
              <a:t>Για την εισαγωγή δεδομένων και εκτέλεση κάποιον λειτουργιών</a:t>
            </a:r>
          </a:p>
          <a:p>
            <a:pPr lvl="1"/>
            <a:r>
              <a:rPr lang="el-GR" sz="2400" dirty="0" smtClean="0"/>
              <a:t>Π.χ. </a:t>
            </a:r>
            <a:r>
              <a:rPr lang="en-US" sz="2400" b="1" dirty="0"/>
              <a:t>Logitech K120 Classic Wired </a:t>
            </a:r>
            <a:r>
              <a:rPr lang="en-US" sz="2400" b="1" dirty="0" smtClean="0"/>
              <a:t>Keyboard</a:t>
            </a:r>
            <a:r>
              <a:rPr lang="el-GR" sz="24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Κύρια Μέρη του Προσωπικού Υπολογιστή </a:t>
            </a:r>
            <a:r>
              <a:rPr lang="el-GR" dirty="0" smtClean="0"/>
              <a:t>(5 </a:t>
            </a:r>
            <a:r>
              <a:rPr lang="el-GR" dirty="0"/>
              <a:t>από </a:t>
            </a:r>
            <a:r>
              <a:rPr lang="el-GR" dirty="0" smtClean="0"/>
              <a:t>5)</a:t>
            </a:r>
            <a:endParaRPr lang="el-GR" dirty="0"/>
          </a:p>
        </p:txBody>
      </p:sp>
      <p:sp>
        <p:nvSpPr>
          <p:cNvPr id="13" name="Rectangle 3" descr="8 – Ποντίκι&#10;Συσκευή που διευκολύνει την επικοινωνία του χρήστη με τον Η/Υ. &#10;Microsoft 5000 Bluetooth Mouse&#10;&#10;9- Οδηγός Δισκέτας&#10;Συσκευή με τη οποία μπορούμε να γράψουμε και να διαβάσουμε μια δισκέτα NEC &#10;&#10;10 – Οδηγός DVD &#10;μπορούμε να γράψουμε και να διαβάσουμε ένα δίσκο DVD&#10;Samsung DVD-RW SH-222AB Sata Black Bulk&#10;&#10;"/>
          <p:cNvSpPr>
            <a:spLocks noGrp="1" noChangeArrowheads="1"/>
          </p:cNvSpPr>
          <p:nvPr>
            <p:ph type="body" idx="1"/>
          </p:nvPr>
        </p:nvSpPr>
        <p:spPr>
          <a:xfrm>
            <a:off x="437828" y="1340768"/>
            <a:ext cx="8219256" cy="5112568"/>
          </a:xfrm>
        </p:spPr>
        <p:txBody>
          <a:bodyPr>
            <a:noAutofit/>
          </a:bodyPr>
          <a:lstStyle/>
          <a:p>
            <a:r>
              <a:rPr lang="el-GR" b="0" dirty="0"/>
              <a:t>8 – Ποντίκι</a:t>
            </a:r>
          </a:p>
          <a:p>
            <a:pPr lvl="1"/>
            <a:r>
              <a:rPr lang="el-GR" sz="2400" b="0" dirty="0"/>
              <a:t>Συσκευή που διευκολύνει την επικοινωνία του χρήστη με τον </a:t>
            </a:r>
            <a:r>
              <a:rPr lang="el-GR" sz="2400" b="0" dirty="0" smtClean="0"/>
              <a:t>Η/Υ. </a:t>
            </a:r>
            <a:endParaRPr lang="en-US" sz="2400" b="0" dirty="0"/>
          </a:p>
          <a:p>
            <a:pPr lvl="1"/>
            <a:r>
              <a:rPr lang="en-US" sz="2400" b="0" dirty="0"/>
              <a:t>Microsoft 5000 Bluetooth </a:t>
            </a:r>
            <a:r>
              <a:rPr lang="en-US" sz="2400" b="0" dirty="0" smtClean="0"/>
              <a:t>Mouse</a:t>
            </a:r>
            <a:endParaRPr lang="el-GR" sz="2400" b="0" dirty="0" smtClean="0"/>
          </a:p>
          <a:p>
            <a:pPr lvl="1"/>
            <a:endParaRPr lang="el-GR" sz="2400" b="0" dirty="0" smtClean="0"/>
          </a:p>
          <a:p>
            <a:r>
              <a:rPr lang="el-GR" b="0" dirty="0"/>
              <a:t>9- Οδηγός Δισκέτας</a:t>
            </a:r>
          </a:p>
          <a:p>
            <a:pPr lvl="1"/>
            <a:r>
              <a:rPr lang="el-GR" sz="2400" b="0" dirty="0"/>
              <a:t>Συσκευή με τη οποία μπορούμε να γράψουμε και να διαβάσουμε μια δισκέτα</a:t>
            </a:r>
            <a:r>
              <a:rPr lang="en-US" sz="2400" b="0" dirty="0"/>
              <a:t> </a:t>
            </a:r>
            <a:r>
              <a:rPr lang="en-US" sz="2400" b="0" cap="all" dirty="0"/>
              <a:t>NEC </a:t>
            </a:r>
            <a:endParaRPr lang="el-GR" sz="2400" b="0" dirty="0" smtClean="0"/>
          </a:p>
          <a:p>
            <a:pPr lvl="1"/>
            <a:endParaRPr lang="el-GR" sz="2400" b="0" dirty="0"/>
          </a:p>
          <a:p>
            <a:r>
              <a:rPr lang="el-GR" b="0" dirty="0"/>
              <a:t>10 – Οδηγός </a:t>
            </a:r>
            <a:r>
              <a:rPr lang="en-US" b="0" dirty="0"/>
              <a:t>DVD </a:t>
            </a:r>
            <a:endParaRPr lang="el-GR" b="0" dirty="0"/>
          </a:p>
          <a:p>
            <a:pPr lvl="1"/>
            <a:r>
              <a:rPr lang="el-GR" sz="2400" b="0" dirty="0"/>
              <a:t>μπορούμε να γράψουμε και να διαβάσουμε ένα δίσκο </a:t>
            </a:r>
            <a:r>
              <a:rPr lang="en-US" sz="2400" b="0" dirty="0"/>
              <a:t>DVD</a:t>
            </a:r>
            <a:endParaRPr lang="el-GR" sz="2400" b="0" dirty="0"/>
          </a:p>
          <a:p>
            <a:pPr lvl="1"/>
            <a:r>
              <a:rPr lang="en-US" sz="2400" b="0" dirty="0"/>
              <a:t>Samsung DVD-RW SH-222AB </a:t>
            </a:r>
            <a:r>
              <a:rPr lang="en-US" sz="2400" b="0" dirty="0" err="1"/>
              <a:t>Sata</a:t>
            </a:r>
            <a:r>
              <a:rPr lang="en-US" sz="2400" b="0" dirty="0"/>
              <a:t> Black </a:t>
            </a:r>
            <a:r>
              <a:rPr lang="en-US" sz="2400" b="0" dirty="0" smtClean="0"/>
              <a:t>Bulk</a:t>
            </a:r>
            <a:endParaRPr lang="el-GR" sz="2400"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35496" y="80293"/>
            <a:ext cx="9072563"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Μητρική Κάρτα (1 από 10)</a:t>
            </a:r>
            <a:endParaRPr lang="el-GR" sz="4000" dirty="0"/>
          </a:p>
        </p:txBody>
      </p:sp>
      <p:sp>
        <p:nvSpPr>
          <p:cNvPr id="2" name="Ορθογώνιο 1" descr="Πλακέτα που υλοποιεί τη βασική συνδεσμολογία,&#10;Οι εξωτερικές συσκευές συνδέονται με την μητρική μέσω καλωδίων τα οποία προσαρμόζονται σε ειδικές υποδοχές που ονομάζονται θύρες (ports),&#10;Οι κάρτες επέκτασης χρησιμοποιούν κατά κύριο λόγο υποδοχές τύπου PCI (Peripheral Component Interface). &#10;"/>
          <p:cNvSpPr/>
          <p:nvPr/>
        </p:nvSpPr>
        <p:spPr>
          <a:xfrm>
            <a:off x="467544" y="1052736"/>
            <a:ext cx="8219256" cy="2308324"/>
          </a:xfrm>
          <a:prstGeom prst="rect">
            <a:avLst/>
          </a:prstGeom>
        </p:spPr>
        <p:txBody>
          <a:bodyPr wrap="square">
            <a:spAutoFit/>
          </a:bodyPr>
          <a:lstStyle/>
          <a:p>
            <a:pPr marL="342900" indent="-342900">
              <a:buFont typeface="Arial" panose="020B0604020202020204" pitchFamily="34" charset="0"/>
              <a:buChar char="•"/>
            </a:pPr>
            <a:r>
              <a:rPr lang="el-GR" sz="2400" dirty="0"/>
              <a:t>Πλακέτα που υλοποιεί τη βασική </a:t>
            </a:r>
            <a:r>
              <a:rPr lang="el-GR" sz="2400" dirty="0" smtClean="0"/>
              <a:t>συνδεσμολογία,</a:t>
            </a:r>
            <a:endParaRPr lang="el-GR" sz="2400" dirty="0"/>
          </a:p>
          <a:p>
            <a:pPr marL="342900" indent="-342900">
              <a:buFont typeface="Arial" panose="020B0604020202020204" pitchFamily="34" charset="0"/>
              <a:buChar char="•"/>
            </a:pPr>
            <a:r>
              <a:rPr lang="el-GR" sz="2400" dirty="0"/>
              <a:t>Οι εξωτερικές συσκευές συνδέονται με την μητρική μέσω καλωδίων τα οποία προσαρμόζονται σε ειδικές υποδοχές που ονομάζονται θύρες (</a:t>
            </a:r>
            <a:r>
              <a:rPr lang="en-US" sz="2400" dirty="0"/>
              <a:t>ports</a:t>
            </a:r>
            <a:r>
              <a:rPr lang="en-US" sz="2400" dirty="0" smtClean="0"/>
              <a:t>)</a:t>
            </a:r>
            <a:r>
              <a:rPr lang="el-GR" sz="2400" dirty="0" smtClean="0"/>
              <a:t>,</a:t>
            </a:r>
            <a:endParaRPr lang="en-US" sz="2400" dirty="0"/>
          </a:p>
          <a:p>
            <a:pPr marL="342900" indent="-342900">
              <a:buFont typeface="Arial" panose="020B0604020202020204" pitchFamily="34" charset="0"/>
              <a:buChar char="•"/>
            </a:pPr>
            <a:r>
              <a:rPr lang="el-GR" sz="2400" dirty="0"/>
              <a:t>Οι κάρτες επέκτασης χρησιμοποιούν κατά κύριο λόγο υποδοχές τύπου </a:t>
            </a:r>
            <a:r>
              <a:rPr lang="en-US" sz="2400" dirty="0"/>
              <a:t>PCI (Peripheral Component Interface</a:t>
            </a:r>
            <a:r>
              <a:rPr lang="en-US" sz="2400" dirty="0" smtClean="0"/>
              <a:t>)</a:t>
            </a:r>
            <a:r>
              <a:rPr lang="el-GR" sz="2400" dirty="0" smtClean="0"/>
              <a:t>.</a:t>
            </a:r>
            <a:r>
              <a:rPr lang="en-US" sz="2400" dirty="0" smtClean="0"/>
              <a:t> </a:t>
            </a:r>
            <a:endParaRPr lang="el-GR" sz="2400" dirty="0"/>
          </a:p>
        </p:txBody>
      </p:sp>
      <p:pic>
        <p:nvPicPr>
          <p:cNvPr id="8" name="Picture 2" descr="Εικόνα μητρικής κάρτας."/>
          <p:cNvPicPr>
            <a:picLocks noChangeAspect="1" noChangeArrowheads="1"/>
          </p:cNvPicPr>
          <p:nvPr/>
        </p:nvPicPr>
        <p:blipFill>
          <a:blip r:embed="rId4" cstate="print"/>
          <a:srcRect/>
          <a:stretch>
            <a:fillRect/>
          </a:stretch>
        </p:blipFill>
        <p:spPr bwMode="auto">
          <a:xfrm>
            <a:off x="3181325" y="3645024"/>
            <a:ext cx="2976330" cy="2232248"/>
          </a:xfrm>
          <a:prstGeom prst="rect">
            <a:avLst/>
          </a:prstGeom>
          <a:noFill/>
        </p:spPr>
      </p:pic>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27383"/>
            <a:ext cx="9072563"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Μητρική Κάρτα </a:t>
            </a:r>
            <a:r>
              <a:rPr lang="el-GR" dirty="0" smtClean="0"/>
              <a:t>(2 </a:t>
            </a:r>
            <a:r>
              <a:rPr lang="el-GR" dirty="0"/>
              <a:t>από </a:t>
            </a:r>
            <a:r>
              <a:rPr lang="el-GR" dirty="0" smtClean="0"/>
              <a:t>10)</a:t>
            </a:r>
            <a:endParaRPr lang="el-GR" dirty="0"/>
          </a:p>
        </p:txBody>
      </p:sp>
      <p:sp>
        <p:nvSpPr>
          <p:cNvPr id="6" name="TextBox 4" descr="Υποδοχή τροφοδοσίας&#10;Συνεχές ρεύμα χαμηλής τάσης , η ισχύς 400-500 Watt και ψύχεται με ανεμιστήρα&#10;Τροφοδοτικό: Ο υπολογιστής είναι μια ηλεκτρονική μηχανή και χρειάζεται απαραίτητα ηλεκτρικό ρεύμα για τη λειτουργία του. Ενώ η τάση του ηλεκτρικού δικτύου που έχουμε στην Ευρώπη, είναι 220 Volt και παρέχει εναλλασσόμενο ρεύμα, τα εξαρτήματα του υπολογιστή δουλεύουν με συνεχές ρεύμα στα 5 και 12 Volt . To τροφοδοτικό είναι μια συσκευή υπεύθυνη για τις δύο αυτές λειτουργίες, δηλαδή:&#10;Μετατρέπει το εναλλασσόμενο ρεύμα σε συνεχές.&#10;Παρέχει τις κατάλληλες τάσεις 5 και 12 Volt, για να τροφοδοτηθούν οι εσωτερικές συσκευές στο κουτί του υπολογιστή.&#10;"/>
          <p:cNvSpPr txBox="1">
            <a:spLocks noChangeArrowheads="1"/>
          </p:cNvSpPr>
          <p:nvPr/>
        </p:nvSpPr>
        <p:spPr bwMode="auto">
          <a:xfrm>
            <a:off x="395537" y="908720"/>
            <a:ext cx="829126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el-GR" sz="2400" dirty="0"/>
              <a:t>Υποδοχή τροφοδοσίας</a:t>
            </a:r>
            <a:endParaRPr lang="en-US" sz="2400" dirty="0"/>
          </a:p>
          <a:p>
            <a:pPr marL="800100" lvl="1" indent="-342900">
              <a:buFont typeface="Wingdings" panose="05000000000000000000" pitchFamily="2" charset="2"/>
              <a:buChar char="§"/>
            </a:pPr>
            <a:r>
              <a:rPr lang="el-GR" sz="2400" dirty="0"/>
              <a:t>Συνεχές ρεύμα χαμηλής τάσης , η ισχύς 400-500 </a:t>
            </a:r>
            <a:r>
              <a:rPr lang="en-US" sz="2400" dirty="0"/>
              <a:t>Watt </a:t>
            </a:r>
            <a:r>
              <a:rPr lang="el-GR" sz="2400" dirty="0"/>
              <a:t>και ψύχεται με ανεμιστήρα</a:t>
            </a:r>
          </a:p>
          <a:p>
            <a:pPr marL="800100" lvl="1" indent="-342900">
              <a:buFont typeface="Wingdings" panose="05000000000000000000" pitchFamily="2" charset="2"/>
              <a:buChar char="§"/>
            </a:pPr>
            <a:r>
              <a:rPr lang="el-GR" sz="2400" b="1" dirty="0"/>
              <a:t>Τροφοδοτικό:</a:t>
            </a:r>
            <a:r>
              <a:rPr lang="el-GR" sz="2400" dirty="0"/>
              <a:t> Ο υπολογιστής είναι μια ηλεκτρονική μηχανή και χρειάζεται απαραίτητα ηλεκτρικό ρεύμα για τη λειτουργία του. Ενώ η τάση του ηλεκτρικού δικτύου που έχουμε στην Ευρώπη, είναι 220 </a:t>
            </a:r>
            <a:r>
              <a:rPr lang="el-GR" sz="2400" dirty="0" err="1"/>
              <a:t>Volt</a:t>
            </a:r>
            <a:r>
              <a:rPr lang="el-GR" sz="2400" dirty="0"/>
              <a:t> και παρέχει εναλλασσόμενο ρεύμα, τα εξαρτήματα του υπολογιστή δουλεύουν με συνεχές ρεύμα στα 5 και 12 </a:t>
            </a:r>
            <a:r>
              <a:rPr lang="el-GR" sz="2400" dirty="0" err="1"/>
              <a:t>Volt</a:t>
            </a:r>
            <a:r>
              <a:rPr lang="el-GR" sz="2400" dirty="0"/>
              <a:t> . </a:t>
            </a:r>
            <a:r>
              <a:rPr lang="en-US" sz="2400" dirty="0"/>
              <a:t>To</a:t>
            </a:r>
            <a:r>
              <a:rPr lang="el-GR" sz="2400" dirty="0"/>
              <a:t> τροφοδοτικό είναι μια συσκευή υπεύθυνη για τις δύο αυτές λειτουργίες, δηλαδή:</a:t>
            </a:r>
          </a:p>
          <a:p>
            <a:pPr marL="1257300" lvl="2" indent="-342900">
              <a:buFont typeface="Courier New" panose="02070309020205020404" pitchFamily="49" charset="0"/>
              <a:buChar char="o"/>
            </a:pPr>
            <a:r>
              <a:rPr lang="el-GR" sz="2400" dirty="0"/>
              <a:t>Μετατρέπει το εναλλασσόμενο ρεύμα σε συνεχές.</a:t>
            </a:r>
          </a:p>
          <a:p>
            <a:pPr marL="1257300" lvl="2" indent="-342900">
              <a:buFont typeface="Courier New" panose="02070309020205020404" pitchFamily="49" charset="0"/>
              <a:buChar char="o"/>
            </a:pPr>
            <a:r>
              <a:rPr lang="el-GR" sz="2400" dirty="0"/>
              <a:t>Παρέχει τις κατάλληλες τάσεις 5 και 12 </a:t>
            </a:r>
            <a:r>
              <a:rPr lang="el-GR" sz="2400" dirty="0" err="1"/>
              <a:t>Volt</a:t>
            </a:r>
            <a:r>
              <a:rPr lang="el-GR" sz="2400" dirty="0"/>
              <a:t>, για να τροφοδοτηθούν οι εσωτερικές συσκευές στο κουτί του υπολογιστή</a:t>
            </a:r>
            <a:r>
              <a:rPr lang="el-GR" sz="2400" dirty="0" smtClean="0"/>
              <a:t>.</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5496" y="8285"/>
            <a:ext cx="9072563" cy="1044451"/>
          </a:xfrm>
        </p:spPr>
        <p:txBody>
          <a:bodyPr>
            <a:normAutofit/>
          </a:bodyPr>
          <a:lstStyle/>
          <a:p>
            <a:r>
              <a:rPr lang="el-GR" dirty="0"/>
              <a:t>Μητρική Κάρτα </a:t>
            </a:r>
            <a:r>
              <a:rPr lang="el-GR" dirty="0" smtClean="0"/>
              <a:t>(3 </a:t>
            </a:r>
            <a:r>
              <a:rPr lang="el-GR" dirty="0"/>
              <a:t>από </a:t>
            </a:r>
            <a:r>
              <a:rPr lang="el-GR" dirty="0" smtClean="0"/>
              <a:t>10)</a:t>
            </a:r>
            <a:endParaRPr lang="el-GR" dirty="0"/>
          </a:p>
        </p:txBody>
      </p:sp>
      <p:sp>
        <p:nvSpPr>
          <p:cNvPr id="2" name="Ορθογώνιο 1" descr="BIOS -  Basic Input Output System:&#10;Πρόγραμμα το οποίο εκτελείται με την εκκίνηση. Ελέγχει το υλικό και στη συνέχεια φορτώνει το λειτουργικό. Το ολοκληρωμένο κύκλωμα που είναι το BIOS είναι μνήμη μόνο ανάγνωσης (ROM).&#10;Μπαταρία:&#10;Για την λειτουργία του ρολογιού πραγματικού χρόνου.&#10;Υποδοχές επέκτασης (slots)  τύπου PCI:&#10;Τοποθετούνται κάρτες επέκτασης όπως κάρτες δικτύου ή ήχου. &#10;"/>
          <p:cNvSpPr/>
          <p:nvPr>
            <p:custDataLst>
              <p:tags r:id="rId2"/>
            </p:custDataLst>
          </p:nvPr>
        </p:nvSpPr>
        <p:spPr>
          <a:xfrm>
            <a:off x="467544" y="1587564"/>
            <a:ext cx="8208912" cy="3785652"/>
          </a:xfrm>
          <a:prstGeom prst="rect">
            <a:avLst/>
          </a:prstGeom>
        </p:spPr>
        <p:txBody>
          <a:bodyPr wrap="square">
            <a:spAutoFit/>
          </a:bodyPr>
          <a:lstStyle/>
          <a:p>
            <a:pPr marL="342900" indent="-342900">
              <a:buFont typeface="Arial" panose="020B0604020202020204" pitchFamily="34" charset="0"/>
              <a:buChar char="•"/>
            </a:pPr>
            <a:r>
              <a:rPr lang="en-US" sz="2400" dirty="0"/>
              <a:t>BIOS</a:t>
            </a:r>
            <a:r>
              <a:rPr lang="el-GR" sz="2400" dirty="0"/>
              <a:t> -  </a:t>
            </a:r>
            <a:r>
              <a:rPr lang="en-US" sz="2400" dirty="0"/>
              <a:t>Basic Input Output </a:t>
            </a:r>
            <a:r>
              <a:rPr lang="en-US" sz="2400" dirty="0" smtClean="0"/>
              <a:t>System</a:t>
            </a:r>
            <a:r>
              <a:rPr lang="el-GR" sz="2400" dirty="0" smtClean="0"/>
              <a:t>:</a:t>
            </a:r>
            <a:endParaRPr lang="el-GR" sz="2400" dirty="0"/>
          </a:p>
          <a:p>
            <a:pPr lvl="1"/>
            <a:r>
              <a:rPr lang="el-GR" sz="2400" dirty="0"/>
              <a:t>Πρόγραμμα το οποίο εκτελείται με την εκκίνηση. Ελέγχει το υλικό και στη συνέχεια φορτώνει το λειτουργικό. Το ολοκληρωμένο κύκλωμα που είναι το </a:t>
            </a:r>
            <a:r>
              <a:rPr lang="en-US" sz="2400" dirty="0"/>
              <a:t>BIOS </a:t>
            </a:r>
            <a:r>
              <a:rPr lang="el-GR" sz="2400" dirty="0"/>
              <a:t>είναι μνήμη μόνο ανάγνωσης </a:t>
            </a:r>
            <a:r>
              <a:rPr lang="en-US" sz="2400" dirty="0"/>
              <a:t>(ROM</a:t>
            </a:r>
            <a:r>
              <a:rPr lang="en-US" sz="2400" dirty="0" smtClean="0"/>
              <a:t>)</a:t>
            </a:r>
            <a:r>
              <a:rPr lang="el-GR" sz="2400" dirty="0" smtClean="0"/>
              <a:t>.</a:t>
            </a:r>
            <a:endParaRPr lang="en-US" sz="2400" dirty="0"/>
          </a:p>
          <a:p>
            <a:pPr marL="342900" indent="-342900">
              <a:buFont typeface="Arial" panose="020B0604020202020204" pitchFamily="34" charset="0"/>
              <a:buChar char="•"/>
            </a:pPr>
            <a:r>
              <a:rPr lang="el-GR" sz="2400" dirty="0" smtClean="0"/>
              <a:t>Μπαταρία:</a:t>
            </a:r>
            <a:endParaRPr lang="en-US" sz="2400" dirty="0"/>
          </a:p>
          <a:p>
            <a:pPr lvl="1"/>
            <a:r>
              <a:rPr lang="el-GR" sz="2400" dirty="0"/>
              <a:t>Για την λειτουργία του ρολογιού πραγματικού </a:t>
            </a:r>
            <a:r>
              <a:rPr lang="el-GR" sz="2400" dirty="0" smtClean="0"/>
              <a:t>χρόνου.</a:t>
            </a:r>
          </a:p>
          <a:p>
            <a:pPr marL="342900" indent="-342900">
              <a:buFont typeface="Arial" panose="020B0604020202020204" pitchFamily="34" charset="0"/>
              <a:buChar char="•"/>
            </a:pPr>
            <a:r>
              <a:rPr lang="el-GR" sz="2400" dirty="0"/>
              <a:t>Υποδοχές επέκτασης (</a:t>
            </a:r>
            <a:r>
              <a:rPr lang="en-US" sz="2400" dirty="0"/>
              <a:t>slots)  </a:t>
            </a:r>
            <a:r>
              <a:rPr lang="el-GR" sz="2400" dirty="0"/>
              <a:t>τύπου </a:t>
            </a:r>
            <a:r>
              <a:rPr lang="en-US" sz="2400" dirty="0" smtClean="0"/>
              <a:t>PCI</a:t>
            </a:r>
            <a:r>
              <a:rPr lang="el-GR" sz="2400" dirty="0" smtClean="0"/>
              <a:t>:</a:t>
            </a:r>
            <a:endParaRPr lang="el-GR" sz="2400" dirty="0"/>
          </a:p>
          <a:p>
            <a:pPr lvl="1"/>
            <a:r>
              <a:rPr lang="el-GR" sz="2400" dirty="0"/>
              <a:t>Τοποθετούνται κάρτες επέκτασης όπως κάρτες δικτύου ή </a:t>
            </a:r>
            <a:r>
              <a:rPr lang="el-GR" sz="2400" dirty="0" smtClean="0"/>
              <a:t>ήχου.</a:t>
            </a:r>
            <a:r>
              <a:rPr lang="en-US" sz="2400" dirty="0" smtClean="0"/>
              <a:t> </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35941" y="8285"/>
            <a:ext cx="9072563" cy="1260475"/>
          </a:xfrm>
        </p:spPr>
        <p:txBody>
          <a:bodyPr>
            <a:noAutofit/>
          </a:bodyPr>
          <a:lstStyle/>
          <a:p>
            <a:r>
              <a:rPr lang="el-GR" sz="4000" dirty="0"/>
              <a:t>Μητρική Κάρτα </a:t>
            </a:r>
            <a:r>
              <a:rPr lang="el-GR" sz="4000" dirty="0" smtClean="0"/>
              <a:t>(4 </a:t>
            </a:r>
            <a:r>
              <a:rPr lang="el-GR" sz="4000" dirty="0"/>
              <a:t>από </a:t>
            </a:r>
            <a:r>
              <a:rPr lang="el-GR" sz="4000" dirty="0" smtClean="0"/>
              <a:t>10)</a:t>
            </a:r>
            <a:endParaRPr lang="el-GR" sz="4000" dirty="0"/>
          </a:p>
        </p:txBody>
      </p:sp>
      <p:sp>
        <p:nvSpPr>
          <p:cNvPr id="10" name="TextBox 4" descr="Υποδοχή τύπου AGP (Accelerated Graphics Port):&#10;Τοποθετούνται οι κάρτες γραφικών,&#10;Επιτρέπει την απευθείας επικοινωνία της κάρτας με την κεντρική μνήμη και τον επεξεργαστή με αποτέλεσμα την γρήγορη απεικόνιση τρισδιάστατων γραφικών, &#10;Οι νέες μητρικές έχουν PCI Express που αντικαθιστούν την υποδοχή AGP.&#10;Υποδοχές μνήμης:&#10;Ολοκληρωμένα κυκλώματα μνήμης,&#10;Ταχύτητα!!!&#10;"/>
          <p:cNvSpPr txBox="1">
            <a:spLocks noChangeArrowheads="1"/>
          </p:cNvSpPr>
          <p:nvPr>
            <p:custDataLst>
              <p:tags r:id="rId2"/>
            </p:custDataLst>
          </p:nvPr>
        </p:nvSpPr>
        <p:spPr bwMode="auto">
          <a:xfrm>
            <a:off x="323528" y="1587564"/>
            <a:ext cx="8318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anose="020B0604020202020204" pitchFamily="34" charset="0"/>
              <a:buChar char="•"/>
            </a:pPr>
            <a:r>
              <a:rPr lang="el-GR" sz="2400" dirty="0"/>
              <a:t>Υποδοχή τύπου </a:t>
            </a:r>
            <a:r>
              <a:rPr lang="en-US" sz="2400" dirty="0"/>
              <a:t>AGP (Accelerated Graphics Port</a:t>
            </a:r>
            <a:r>
              <a:rPr lang="en-US" sz="2400" dirty="0" smtClean="0"/>
              <a:t>)</a:t>
            </a:r>
            <a:r>
              <a:rPr lang="el-GR" sz="2400" dirty="0" smtClean="0"/>
              <a:t>:</a:t>
            </a:r>
            <a:endParaRPr lang="el-GR" sz="2400" dirty="0"/>
          </a:p>
          <a:p>
            <a:pPr marL="800100" lvl="1" indent="-342900">
              <a:buFont typeface="Wingdings" panose="05000000000000000000" pitchFamily="2" charset="2"/>
              <a:buChar char="§"/>
            </a:pPr>
            <a:r>
              <a:rPr lang="el-GR" sz="2400" dirty="0"/>
              <a:t>Τοποθετούνται οι κάρτες </a:t>
            </a:r>
            <a:r>
              <a:rPr lang="el-GR" sz="2400" dirty="0" smtClean="0"/>
              <a:t>γραφικών,</a:t>
            </a:r>
            <a:endParaRPr lang="el-GR" sz="2400" dirty="0"/>
          </a:p>
          <a:p>
            <a:pPr marL="800100" lvl="1" indent="-342900">
              <a:buFont typeface="Wingdings" panose="05000000000000000000" pitchFamily="2" charset="2"/>
              <a:buChar char="§"/>
            </a:pPr>
            <a:r>
              <a:rPr lang="el-GR" sz="2400" dirty="0"/>
              <a:t>Επιτρέπει την απευθείας επικοινωνία της κάρτας με την κεντρική μνήμη και τον επεξεργαστή με αποτέλεσμα την γρήγορη απεικόνιση τρισδιάστατων </a:t>
            </a:r>
            <a:r>
              <a:rPr lang="el-GR" sz="2400" dirty="0" smtClean="0"/>
              <a:t>γραφικών, </a:t>
            </a:r>
            <a:endParaRPr lang="el-GR" sz="2400" dirty="0"/>
          </a:p>
          <a:p>
            <a:pPr marL="800100" lvl="1" indent="-342900">
              <a:buFont typeface="Wingdings" panose="05000000000000000000" pitchFamily="2" charset="2"/>
              <a:buChar char="§"/>
            </a:pPr>
            <a:r>
              <a:rPr lang="el-GR" sz="2400" dirty="0"/>
              <a:t>Οι νέες μητρικές έχουν </a:t>
            </a:r>
            <a:r>
              <a:rPr lang="en-US" sz="2400" dirty="0"/>
              <a:t>PCI Express </a:t>
            </a:r>
            <a:r>
              <a:rPr lang="el-GR" sz="2400" dirty="0"/>
              <a:t>που αντικαθιστούν την υποδοχή </a:t>
            </a:r>
            <a:r>
              <a:rPr lang="en-US" sz="2400" dirty="0" smtClean="0"/>
              <a:t>AGP</a:t>
            </a:r>
            <a:r>
              <a:rPr lang="el-GR" sz="2400" dirty="0" smtClean="0"/>
              <a:t>.</a:t>
            </a:r>
            <a:endParaRPr lang="en-US" sz="2400" dirty="0"/>
          </a:p>
          <a:p>
            <a:pPr marL="342900" indent="-342900">
              <a:buFont typeface="Arial" panose="020B0604020202020204" pitchFamily="34" charset="0"/>
              <a:buChar char="•"/>
            </a:pPr>
            <a:r>
              <a:rPr lang="el-GR" sz="2400" dirty="0"/>
              <a:t>Υποδοχές </a:t>
            </a:r>
            <a:r>
              <a:rPr lang="el-GR" sz="2400" dirty="0" smtClean="0"/>
              <a:t>μνήμης:</a:t>
            </a:r>
            <a:endParaRPr lang="el-GR" sz="2400" dirty="0"/>
          </a:p>
          <a:p>
            <a:pPr marL="800100" lvl="1" indent="-342900">
              <a:buFont typeface="Wingdings" panose="05000000000000000000" pitchFamily="2" charset="2"/>
              <a:buChar char="§"/>
            </a:pPr>
            <a:r>
              <a:rPr lang="el-GR" sz="2400" dirty="0"/>
              <a:t>Ολοκληρωμένα κυκλώματα </a:t>
            </a:r>
            <a:r>
              <a:rPr lang="el-GR" sz="2400" dirty="0" smtClean="0"/>
              <a:t>μνήμης,</a:t>
            </a:r>
            <a:endParaRPr lang="el-GR" sz="2400" dirty="0"/>
          </a:p>
          <a:p>
            <a:pPr marL="800100" lvl="1" indent="-342900">
              <a:buFont typeface="Wingdings" panose="05000000000000000000" pitchFamily="2" charset="2"/>
              <a:buChar char="§"/>
            </a:pPr>
            <a:r>
              <a:rPr lang="el-GR" sz="2400" dirty="0"/>
              <a:t>Ταχύτητα</a:t>
            </a:r>
            <a:r>
              <a:rPr lang="el-GR" sz="2400" dirty="0" smtClean="0"/>
              <a:t>!!!</a:t>
            </a:r>
            <a:endParaRPr 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362075"/>
          </a:xfrm>
        </p:spPr>
        <p:txBody>
          <a:bodyPr/>
          <a:lstStyle/>
          <a:p>
            <a:pPr algn="ctr"/>
            <a:r>
              <a:rPr lang="el-GR" dirty="0"/>
              <a:t>Μητρική Κάρτα </a:t>
            </a:r>
            <a:r>
              <a:rPr lang="el-GR" dirty="0" smtClean="0"/>
              <a:t>(5 </a:t>
            </a:r>
            <a:r>
              <a:rPr lang="el-GR" dirty="0"/>
              <a:t>από </a:t>
            </a:r>
            <a:r>
              <a:rPr lang="el-GR" dirty="0" smtClean="0"/>
              <a:t>10)</a:t>
            </a:r>
            <a:endParaRPr lang="el-GR" dirty="0"/>
          </a:p>
        </p:txBody>
      </p:sp>
      <p:sp>
        <p:nvSpPr>
          <p:cNvPr id="11" name="TextBox 4"/>
          <p:cNvSpPr txBox="1">
            <a:spLocks noChangeArrowheads="1"/>
          </p:cNvSpPr>
          <p:nvPr>
            <p:custDataLst>
              <p:tags r:id="rId2"/>
            </p:custDataLst>
          </p:nvPr>
        </p:nvSpPr>
        <p:spPr bwMode="auto">
          <a:xfrm>
            <a:off x="539751" y="1052736"/>
            <a:ext cx="8147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smtClean="0"/>
              <a:t>Στη </a:t>
            </a:r>
            <a:r>
              <a:rPr lang="el-GR" sz="2400" b="1" dirty="0" smtClean="0"/>
              <a:t>σειριακή θύρα </a:t>
            </a:r>
            <a:r>
              <a:rPr lang="el-GR" sz="2400" dirty="0" smtClean="0"/>
              <a:t>μπορούμε να συνδέσουμε για παράδειγμα ένα εξωτερικό μόντεμ ή ένα ποντίκι. Επειδή η μεταφορά των δυαδικών ψηφίων γίνεται ένα προς ένα, συνδέουμε συσκευές χαμηλής ταχύτητας. Οι σειριακές θύρες έχουν πια αντικατασταθεί από τις θύρες </a:t>
            </a:r>
            <a:r>
              <a:rPr lang="en-US" sz="2400" dirty="0" smtClean="0"/>
              <a:t>USB</a:t>
            </a:r>
            <a:r>
              <a:rPr lang="el-GR" sz="2400" dirty="0" smtClean="0"/>
              <a:t>. </a:t>
            </a:r>
            <a:endParaRPr lang="el-GR" sz="2400" dirty="0"/>
          </a:p>
        </p:txBody>
      </p:sp>
      <p:pic>
        <p:nvPicPr>
          <p:cNvPr id="6" name="Picture 4" descr="Εικόνες σειριακών θυρών."/>
          <p:cNvPicPr>
            <a:picLocks noChangeAspect="1" noChangeArrowheads="1"/>
          </p:cNvPicPr>
          <p:nvPr/>
        </p:nvPicPr>
        <p:blipFill>
          <a:blip r:embed="rId5" cstate="print"/>
          <a:srcRect/>
          <a:stretch>
            <a:fillRect/>
          </a:stretch>
        </p:blipFill>
        <p:spPr bwMode="auto">
          <a:xfrm>
            <a:off x="3635896" y="3356992"/>
            <a:ext cx="4680520" cy="2482096"/>
          </a:xfrm>
          <a:prstGeom prst="rect">
            <a:avLst/>
          </a:prstGeom>
          <a:noFill/>
        </p:spPr>
      </p:pic>
      <p:pic>
        <p:nvPicPr>
          <p:cNvPr id="7" name="Picture 2" descr="."/>
          <p:cNvPicPr>
            <a:picLocks noChangeAspect="1" noChangeArrowheads="1"/>
          </p:cNvPicPr>
          <p:nvPr/>
        </p:nvPicPr>
        <p:blipFill>
          <a:blip r:embed="rId6" cstate="print"/>
          <a:srcRect/>
          <a:stretch>
            <a:fillRect/>
          </a:stretch>
        </p:blipFill>
        <p:spPr bwMode="auto">
          <a:xfrm>
            <a:off x="755576" y="3592040"/>
            <a:ext cx="2381250" cy="1781176"/>
          </a:xfrm>
          <a:prstGeom prst="rect">
            <a:avLst/>
          </a:prstGeom>
          <a:noFill/>
        </p:spPr>
      </p:pic>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4"/>
            <a:ext cx="8352928"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Μητρική Κάρτα </a:t>
            </a:r>
            <a:r>
              <a:rPr lang="el-GR" dirty="0" smtClean="0"/>
              <a:t>(6 </a:t>
            </a:r>
            <a:r>
              <a:rPr lang="el-GR" dirty="0"/>
              <a:t>από </a:t>
            </a:r>
            <a:r>
              <a:rPr lang="el-GR" dirty="0" smtClean="0"/>
              <a:t>10)</a:t>
            </a:r>
            <a:endParaRPr lang="el-GR" dirty="0"/>
          </a:p>
        </p:txBody>
      </p:sp>
      <p:sp>
        <p:nvSpPr>
          <p:cNvPr id="6" name="2 - Θέση περιεχομένου"/>
          <p:cNvSpPr>
            <a:spLocks noGrp="1"/>
          </p:cNvSpPr>
          <p:nvPr>
            <p:ph sz="quarter" idx="1"/>
          </p:nvPr>
        </p:nvSpPr>
        <p:spPr>
          <a:xfrm>
            <a:off x="612648" y="1340768"/>
            <a:ext cx="8153400" cy="1468760"/>
          </a:xfrm>
        </p:spPr>
        <p:txBody>
          <a:bodyPr>
            <a:normAutofit lnSpcReduction="10000"/>
          </a:bodyPr>
          <a:lstStyle/>
          <a:p>
            <a:pPr marL="0" indent="0">
              <a:buNone/>
            </a:pPr>
            <a:r>
              <a:rPr lang="el-GR" sz="2400" dirty="0" smtClean="0"/>
              <a:t>Στη </a:t>
            </a:r>
            <a:r>
              <a:rPr lang="el-GR" sz="2400" b="1" dirty="0" smtClean="0"/>
              <a:t>παράλληλη</a:t>
            </a:r>
            <a:r>
              <a:rPr lang="el-GR" sz="2400" dirty="0" smtClean="0"/>
              <a:t> θύρα όπου τα </a:t>
            </a:r>
            <a:r>
              <a:rPr lang="en-US" sz="2400" dirty="0" smtClean="0"/>
              <a:t>bits</a:t>
            </a:r>
            <a:r>
              <a:rPr lang="el-GR" sz="2400" dirty="0" smtClean="0"/>
              <a:t> μεταφέρονται ανά οκτώ , συνδέουμε συσκευές οι οποίες απαιτούν μεγαλύτερους ρυθμούς μετάδοσης . Παραδείγματος χάριν εκτυπωτή ή εξωτερικό σκληρό δίσκο</a:t>
            </a:r>
            <a:endParaRPr lang="el-GR" sz="2400" dirty="0"/>
          </a:p>
        </p:txBody>
      </p:sp>
      <p:pic>
        <p:nvPicPr>
          <p:cNvPr id="8" name="Picture 2" descr="Εικόνα παράλληλης θύρας."/>
          <p:cNvPicPr>
            <a:picLocks noChangeAspect="1" noChangeArrowheads="1"/>
          </p:cNvPicPr>
          <p:nvPr/>
        </p:nvPicPr>
        <p:blipFill>
          <a:blip r:embed="rId4" cstate="print"/>
          <a:srcRect/>
          <a:stretch>
            <a:fillRect/>
          </a:stretch>
        </p:blipFill>
        <p:spPr bwMode="auto">
          <a:xfrm>
            <a:off x="2437010" y="3068960"/>
            <a:ext cx="3935190" cy="2951393"/>
          </a:xfrm>
          <a:prstGeom prst="rect">
            <a:avLst/>
          </a:prstGeom>
          <a:noFill/>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44624"/>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Μητρική Κάρτα </a:t>
            </a:r>
            <a:r>
              <a:rPr lang="el-GR" dirty="0" smtClean="0"/>
              <a:t>(7 </a:t>
            </a:r>
            <a:r>
              <a:rPr lang="el-GR" dirty="0"/>
              <a:t>από </a:t>
            </a:r>
            <a:r>
              <a:rPr lang="el-GR" dirty="0" smtClean="0"/>
              <a:t>10)</a:t>
            </a:r>
            <a:endParaRPr lang="el-GR" dirty="0"/>
          </a:p>
        </p:txBody>
      </p:sp>
      <p:sp>
        <p:nvSpPr>
          <p:cNvPr id="6" name="2 - Θέση περιεχομένου" descr="USB (Universal Serial Bus) Universal Serial Bus&#10;Παρέχουν εύκολο τρόπο σύνδεσης περιφερειακών χωρίς καν επανεκκίνηση του υπολογιστή . Επίσης παρέχουν ενέργεια σε απλές συσκευές όπως τι πληκτρολόγιο και το ποντίκι. &#10;USB 2 το οποίο λειτουργεί με ταχύτητα μεταφοράς 480 Μbps. &#10;Η έκδοση USB 1.0 παρουσιάστηκε το Νοέμβριο του 1995 και η έκδοση 1.1 το Σεπτέμβριο του 1998 για να αποκαταστήσει τα προβλήματα της αρχικής έκδοσης. Η έκδοση 2.0 παρουσιάστηκε τον Απρίλιο του 2000. Η τελευταία έκδοση 3.0 παρουσιάστηκε το Νοέμβριο του 2009.&#10;"/>
          <p:cNvSpPr>
            <a:spLocks noGrp="1"/>
          </p:cNvSpPr>
          <p:nvPr>
            <p:ph sz="quarter" idx="1"/>
            <p:custDataLst>
              <p:tags r:id="rId2"/>
            </p:custDataLst>
          </p:nvPr>
        </p:nvSpPr>
        <p:spPr>
          <a:xfrm>
            <a:off x="612648" y="1124744"/>
            <a:ext cx="8153400" cy="4205064"/>
          </a:xfrm>
        </p:spPr>
        <p:txBody>
          <a:bodyPr>
            <a:normAutofit fontScale="85000" lnSpcReduction="10000"/>
          </a:bodyPr>
          <a:lstStyle/>
          <a:p>
            <a:r>
              <a:rPr lang="en-US" sz="2800" dirty="0"/>
              <a:t>USB (Universal Serial Bus) Universal Serial Bus</a:t>
            </a:r>
          </a:p>
          <a:p>
            <a:r>
              <a:rPr lang="el-GR" sz="2800" dirty="0"/>
              <a:t>Παρέχουν εύκολο τρόπο σύνδεσης περιφερειακών χωρίς καν επανεκκίνηση του υπολογιστή . Επίσης παρέχουν ενέργεια σε απλές συσκευές όπως τι πληκτρολόγιο και το ποντίκι. </a:t>
            </a:r>
          </a:p>
          <a:p>
            <a:r>
              <a:rPr lang="en-US" sz="2800" dirty="0"/>
              <a:t>USB 2 </a:t>
            </a:r>
            <a:r>
              <a:rPr lang="el-GR" sz="2800" dirty="0"/>
              <a:t>το οποίο λειτουργεί με ταχύτητα μεταφοράς 480 Μ</a:t>
            </a:r>
            <a:r>
              <a:rPr lang="en-US" sz="2800" dirty="0" smtClean="0"/>
              <a:t>bps</a:t>
            </a:r>
            <a:r>
              <a:rPr lang="el-GR" sz="2800" dirty="0" smtClean="0"/>
              <a:t>.</a:t>
            </a:r>
            <a:r>
              <a:rPr lang="en-US" sz="2800" dirty="0" smtClean="0"/>
              <a:t> </a:t>
            </a:r>
            <a:endParaRPr lang="el-GR" sz="2800" dirty="0"/>
          </a:p>
          <a:p>
            <a:r>
              <a:rPr lang="el-GR" sz="2800" dirty="0"/>
              <a:t>Η έκδοση USB 1.0 παρουσιάστηκε το Νοέμβριο του 1995 και η έκδοση 1.1 το Σεπτέμβριο του 1998 για να αποκαταστήσει τα προβλήματα της αρχικής έκδοσης. Η έκδοση 2.0 παρουσιάστηκε τον Απρίλιο του 2000. Η τελευταία έκδοση 3.0 παρουσιάστηκε το Νοέμβριο του </a:t>
            </a:r>
            <a:r>
              <a:rPr lang="el-GR" sz="2800" dirty="0" smtClean="0"/>
              <a:t>2009.</a:t>
            </a:r>
            <a:endParaRPr lang="el-GR" sz="2800" dirty="0"/>
          </a:p>
        </p:txBody>
      </p:sp>
      <p:pic>
        <p:nvPicPr>
          <p:cNvPr id="8" name="Picture 2" descr="Εικόνα USB (Universal Serial Bus)."/>
          <p:cNvPicPr>
            <a:picLocks noChangeAspect="1" noChangeArrowheads="1"/>
          </p:cNvPicPr>
          <p:nvPr/>
        </p:nvPicPr>
        <p:blipFill>
          <a:blip r:embed="rId5" cstate="print"/>
          <a:srcRect/>
          <a:stretch>
            <a:fillRect/>
          </a:stretch>
        </p:blipFill>
        <p:spPr bwMode="auto">
          <a:xfrm>
            <a:off x="6486691" y="5003626"/>
            <a:ext cx="1685709" cy="1449710"/>
          </a:xfrm>
          <a:prstGeom prst="rect">
            <a:avLst/>
          </a:prstGeom>
          <a:noFill/>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108504" cy="1152128"/>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a:t>Μητρική Κάρτα </a:t>
            </a:r>
            <a:r>
              <a:rPr lang="el-GR" dirty="0" smtClean="0"/>
              <a:t>(8 </a:t>
            </a:r>
            <a:r>
              <a:rPr lang="el-GR" dirty="0"/>
              <a:t>από </a:t>
            </a:r>
            <a:r>
              <a:rPr lang="el-GR" dirty="0" smtClean="0"/>
              <a:t>10)</a:t>
            </a:r>
            <a:endParaRPr lang="el-GR" dirty="0"/>
          </a:p>
        </p:txBody>
      </p:sp>
      <p:sp>
        <p:nvSpPr>
          <p:cNvPr id="9" name="Rectangle 2" descr="Ταχύτητες μεταφοράς δεδομένων&#10;Οι πρώτες εκδόσεις USB 1.0 και 1.1 υποστηρίζουν ρυθμούς μεταφοράς δεδομένων:&#10;1.5 Mbps (low speed),&#10;12 Mbps (full speed),&#10;Η έκδοση USB 2.0 υποστηρίζει ταχύτητα έως:&#10;480 Mbps (high speed),&#10;Η έκδοση USB 3.0 υποστηρίζει ταχύτητα έως:&#10;5 Gbps (super speed).&#10;"/>
          <p:cNvSpPr txBox="1">
            <a:spLocks noChangeArrowheads="1"/>
          </p:cNvSpPr>
          <p:nvPr>
            <p:custDataLst>
              <p:tags r:id="rId2"/>
            </p:custDataLst>
          </p:nvPr>
        </p:nvSpPr>
        <p:spPr>
          <a:xfrm>
            <a:off x="467544" y="1412776"/>
            <a:ext cx="8208912" cy="4464496"/>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b="1" dirty="0"/>
              <a:t>Ταχύτητες μεταφοράς δεδομένων</a:t>
            </a:r>
          </a:p>
          <a:p>
            <a:r>
              <a:rPr lang="el-GR" sz="2400" dirty="0"/>
              <a:t>Οι πρώτες εκδόσεις USB 1.0 και 1.1 υποστηρίζουν ρυθμούς μεταφοράς δεδομένων:</a:t>
            </a:r>
          </a:p>
          <a:p>
            <a:pPr lvl="1"/>
            <a:r>
              <a:rPr lang="el-GR" sz="2400" dirty="0"/>
              <a:t>1.5 </a:t>
            </a:r>
            <a:r>
              <a:rPr lang="el-GR" sz="2400" dirty="0" err="1"/>
              <a:t>Mbps</a:t>
            </a:r>
            <a:r>
              <a:rPr lang="el-GR" sz="2400" dirty="0"/>
              <a:t> (</a:t>
            </a:r>
            <a:r>
              <a:rPr lang="el-GR" sz="2400" dirty="0" err="1"/>
              <a:t>low</a:t>
            </a:r>
            <a:r>
              <a:rPr lang="el-GR" sz="2400" dirty="0"/>
              <a:t> </a:t>
            </a:r>
            <a:r>
              <a:rPr lang="el-GR" sz="2400" dirty="0" err="1"/>
              <a:t>speed</a:t>
            </a:r>
            <a:r>
              <a:rPr lang="el-GR" sz="2400" dirty="0" smtClean="0"/>
              <a:t>),</a:t>
            </a:r>
            <a:endParaRPr lang="el-GR" sz="2400" dirty="0"/>
          </a:p>
          <a:p>
            <a:pPr lvl="1"/>
            <a:r>
              <a:rPr lang="el-GR" sz="2400" dirty="0"/>
              <a:t>12 </a:t>
            </a:r>
            <a:r>
              <a:rPr lang="el-GR" sz="2400" dirty="0" err="1"/>
              <a:t>Mbps</a:t>
            </a:r>
            <a:r>
              <a:rPr lang="el-GR" sz="2400" dirty="0"/>
              <a:t> (</a:t>
            </a:r>
            <a:r>
              <a:rPr lang="el-GR" sz="2400" dirty="0" err="1"/>
              <a:t>full</a:t>
            </a:r>
            <a:r>
              <a:rPr lang="el-GR" sz="2400" dirty="0"/>
              <a:t> </a:t>
            </a:r>
            <a:r>
              <a:rPr lang="el-GR" sz="2400" dirty="0" err="1"/>
              <a:t>speed</a:t>
            </a:r>
            <a:r>
              <a:rPr lang="el-GR" sz="2400" dirty="0" smtClean="0"/>
              <a:t>),</a:t>
            </a:r>
            <a:endParaRPr lang="el-GR" sz="2400" dirty="0"/>
          </a:p>
          <a:p>
            <a:r>
              <a:rPr lang="el-GR" sz="2400" dirty="0"/>
              <a:t>Η έκδοση USB 2.0 υποστηρίζει ταχύτητα έως:</a:t>
            </a:r>
          </a:p>
          <a:p>
            <a:pPr lvl="1"/>
            <a:r>
              <a:rPr lang="el-GR" sz="2400" dirty="0"/>
              <a:t>480 </a:t>
            </a:r>
            <a:r>
              <a:rPr lang="el-GR" sz="2400" dirty="0" err="1"/>
              <a:t>Mbps</a:t>
            </a:r>
            <a:r>
              <a:rPr lang="el-GR" sz="2400" dirty="0"/>
              <a:t> (</a:t>
            </a:r>
            <a:r>
              <a:rPr lang="el-GR" sz="2400" dirty="0" err="1"/>
              <a:t>high</a:t>
            </a:r>
            <a:r>
              <a:rPr lang="el-GR" sz="2400" dirty="0"/>
              <a:t> </a:t>
            </a:r>
            <a:r>
              <a:rPr lang="el-GR" sz="2400" dirty="0" err="1"/>
              <a:t>speed</a:t>
            </a:r>
            <a:r>
              <a:rPr lang="el-GR" sz="2400" dirty="0" smtClean="0"/>
              <a:t>),</a:t>
            </a:r>
            <a:endParaRPr lang="el-GR" sz="2400" dirty="0"/>
          </a:p>
          <a:p>
            <a:r>
              <a:rPr lang="el-GR" sz="2400" dirty="0"/>
              <a:t>Η έκδοση USB 3.0 υποστηρίζει ταχύτητα έως:</a:t>
            </a:r>
          </a:p>
          <a:p>
            <a:pPr lvl="1"/>
            <a:r>
              <a:rPr lang="el-GR" sz="2400" dirty="0"/>
              <a:t>5 </a:t>
            </a:r>
            <a:r>
              <a:rPr lang="el-GR" sz="2400" dirty="0" err="1"/>
              <a:t>Gbps</a:t>
            </a:r>
            <a:r>
              <a:rPr lang="el-GR" sz="2400" dirty="0"/>
              <a:t> (</a:t>
            </a:r>
            <a:r>
              <a:rPr lang="el-GR" sz="2400" dirty="0" err="1"/>
              <a:t>super</a:t>
            </a:r>
            <a:r>
              <a:rPr lang="el-GR" sz="2400" dirty="0"/>
              <a:t> </a:t>
            </a:r>
            <a:r>
              <a:rPr lang="el-GR" sz="2400" dirty="0" err="1"/>
              <a:t>speed</a:t>
            </a:r>
            <a:r>
              <a:rPr lang="el-GR" sz="2400" dirty="0" smtClean="0"/>
              <a:t>).</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260475"/>
          </a:xfrm>
        </p:spPr>
        <p:txBody>
          <a:bodyPr>
            <a:normAutofit/>
          </a:bodyPr>
          <a:lstStyle/>
          <a:p>
            <a:r>
              <a:rPr lang="el-GR" dirty="0"/>
              <a:t>Μητρική Κάρτα </a:t>
            </a:r>
            <a:r>
              <a:rPr lang="el-GR" dirty="0" smtClean="0"/>
              <a:t>(9 </a:t>
            </a:r>
            <a:r>
              <a:rPr lang="el-GR" dirty="0"/>
              <a:t>από </a:t>
            </a:r>
            <a:r>
              <a:rPr lang="el-GR" dirty="0" smtClean="0"/>
              <a:t>10)</a:t>
            </a:r>
            <a:endParaRPr lang="en-US" dirty="0"/>
          </a:p>
        </p:txBody>
      </p:sp>
      <p:sp>
        <p:nvSpPr>
          <p:cNvPr id="2" name="Ορθογώνιο 1" descr="PS2 συνδέουμε το πληκτρολόγιο και το ποντίκι.&#10;"/>
          <p:cNvSpPr/>
          <p:nvPr>
            <p:custDataLst>
              <p:tags r:id="rId2"/>
            </p:custDataLst>
          </p:nvPr>
        </p:nvSpPr>
        <p:spPr>
          <a:xfrm>
            <a:off x="467544" y="1239143"/>
            <a:ext cx="8208912" cy="461665"/>
          </a:xfrm>
          <a:prstGeom prst="rect">
            <a:avLst/>
          </a:prstGeom>
        </p:spPr>
        <p:txBody>
          <a:bodyPr wrap="square">
            <a:spAutoFit/>
          </a:bodyPr>
          <a:lstStyle/>
          <a:p>
            <a:r>
              <a:rPr lang="en-US" sz="2400" dirty="0"/>
              <a:t>PS2 </a:t>
            </a:r>
            <a:r>
              <a:rPr lang="el-GR" sz="2400" dirty="0"/>
              <a:t>συνδέουμε το πληκτρολόγιο και το </a:t>
            </a:r>
            <a:r>
              <a:rPr lang="el-GR" sz="2400" dirty="0" smtClean="0"/>
              <a:t>ποντίκι.</a:t>
            </a:r>
            <a:endParaRPr lang="el-GR" sz="2400" dirty="0"/>
          </a:p>
        </p:txBody>
      </p:sp>
      <p:pic>
        <p:nvPicPr>
          <p:cNvPr id="6" name="Picture 2" descr="Εικόνα θύρας PS2."/>
          <p:cNvPicPr>
            <a:picLocks noChangeAspect="1" noChangeArrowheads="1"/>
          </p:cNvPicPr>
          <p:nvPr/>
        </p:nvPicPr>
        <p:blipFill>
          <a:blip r:embed="rId5" cstate="print"/>
          <a:srcRect/>
          <a:stretch>
            <a:fillRect/>
          </a:stretch>
        </p:blipFill>
        <p:spPr bwMode="auto">
          <a:xfrm rot="5400000">
            <a:off x="1490142" y="1398290"/>
            <a:ext cx="1628775" cy="2809876"/>
          </a:xfrm>
          <a:prstGeom prst="rect">
            <a:avLst/>
          </a:prstGeom>
          <a:noFill/>
        </p:spPr>
      </p:pic>
      <p:sp>
        <p:nvSpPr>
          <p:cNvPr id="3" name="Ορθογώνιο 2" descr="Το Firewire είναι ένας σειριακός δίαυλος που εφευρέθηκε από την Apple και χρησιμοποιείται συνήθως για την σύνδεση αποθηκευτικών συσκευών και βιντεοκαμερών. Η έκδοση “firewire 800” παρέχει 800 Mbps ταχύτητα μεταφοράς.&#10;&#10;"/>
          <p:cNvSpPr/>
          <p:nvPr/>
        </p:nvSpPr>
        <p:spPr>
          <a:xfrm>
            <a:off x="467544" y="4154304"/>
            <a:ext cx="8208912" cy="1938992"/>
          </a:xfrm>
          <a:prstGeom prst="rect">
            <a:avLst/>
          </a:prstGeom>
        </p:spPr>
        <p:txBody>
          <a:bodyPr wrap="square">
            <a:spAutoFit/>
          </a:bodyPr>
          <a:lstStyle/>
          <a:p>
            <a:r>
              <a:rPr lang="el-GR" sz="2400" dirty="0"/>
              <a:t>Το </a:t>
            </a:r>
            <a:r>
              <a:rPr lang="en-US" sz="2400" dirty="0" err="1"/>
              <a:t>Firewire</a:t>
            </a:r>
            <a:r>
              <a:rPr lang="en-US" sz="2400" dirty="0"/>
              <a:t> </a:t>
            </a:r>
            <a:r>
              <a:rPr lang="el-GR" sz="2400" dirty="0"/>
              <a:t>είναι ένας σειριακός δίαυλος που εφευρέθηκε από την </a:t>
            </a:r>
            <a:r>
              <a:rPr lang="en-US" sz="2400" dirty="0"/>
              <a:t>Apple </a:t>
            </a:r>
            <a:r>
              <a:rPr lang="el-GR" sz="2400" dirty="0"/>
              <a:t>και χρησιμοποιείται συνήθως για την σύνδεση αποθηκευτικών συσκευών και βιντεοκαμερών. Η έκδοση </a:t>
            </a:r>
            <a:r>
              <a:rPr lang="en-US" sz="2400" dirty="0"/>
              <a:t>“</a:t>
            </a:r>
            <a:r>
              <a:rPr lang="en-US" sz="2400" dirty="0" err="1"/>
              <a:t>firewire</a:t>
            </a:r>
            <a:r>
              <a:rPr lang="en-US" sz="2400" dirty="0"/>
              <a:t> 800” </a:t>
            </a:r>
            <a:r>
              <a:rPr lang="el-GR" sz="2400" dirty="0"/>
              <a:t>παρέχει 800 </a:t>
            </a:r>
            <a:r>
              <a:rPr lang="en-US" sz="2400" dirty="0"/>
              <a:t>Mbps</a:t>
            </a:r>
            <a:r>
              <a:rPr lang="el-GR" sz="2400" dirty="0"/>
              <a:t> ταχύτητα </a:t>
            </a:r>
            <a:r>
              <a:rPr lang="el-GR" sz="2400" dirty="0" smtClean="0"/>
              <a:t>μεταφοράς.</a:t>
            </a:r>
            <a:endParaRPr lang="el-GR" sz="2400" dirty="0"/>
          </a:p>
          <a:p>
            <a:endParaRPr lang="el-GR" sz="2400" dirty="0"/>
          </a:p>
        </p:txBody>
      </p:sp>
      <p:pic>
        <p:nvPicPr>
          <p:cNvPr id="8" name="Picture 4" descr="Εικόνα θύρας Firewire."/>
          <p:cNvPicPr>
            <a:picLocks noChangeAspect="1" noChangeArrowheads="1"/>
          </p:cNvPicPr>
          <p:nvPr/>
        </p:nvPicPr>
        <p:blipFill>
          <a:blip r:embed="rId6" cstate="print"/>
          <a:srcRect/>
          <a:stretch>
            <a:fillRect/>
          </a:stretch>
        </p:blipFill>
        <p:spPr bwMode="auto">
          <a:xfrm>
            <a:off x="4750072" y="1988840"/>
            <a:ext cx="2664296" cy="1829483"/>
          </a:xfrm>
          <a:prstGeom prst="rect">
            <a:avLst/>
          </a:prstGeom>
          <a:noFill/>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044451"/>
          </a:xfrm>
        </p:spPr>
        <p:txBody>
          <a:bodyPr>
            <a:noAutofit/>
          </a:bodyPr>
          <a:lstStyle/>
          <a:p>
            <a:r>
              <a:rPr lang="el-GR" dirty="0"/>
              <a:t>Μητρική Κάρτα </a:t>
            </a:r>
            <a:r>
              <a:rPr lang="el-GR" dirty="0" smtClean="0"/>
              <a:t>(10 </a:t>
            </a:r>
            <a:r>
              <a:rPr lang="el-GR" dirty="0"/>
              <a:t>από </a:t>
            </a:r>
            <a:r>
              <a:rPr lang="el-GR" dirty="0" smtClean="0"/>
              <a:t>10)</a:t>
            </a:r>
            <a:endParaRPr lang="el-GR" dirty="0"/>
          </a:p>
        </p:txBody>
      </p:sp>
      <p:pic>
        <p:nvPicPr>
          <p:cNvPr id="9" name="Picture 2" descr="Εικόνα μητρικής κάρτας εξωτερικά με όλες τις θύρες που αναφέρθηκαν παραπάνω."/>
          <p:cNvPicPr>
            <a:picLocks noChangeAspect="1" noChangeArrowheads="1"/>
          </p:cNvPicPr>
          <p:nvPr/>
        </p:nvPicPr>
        <p:blipFill>
          <a:blip r:embed="rId3" cstate="print"/>
          <a:srcRect/>
          <a:stretch>
            <a:fillRect/>
          </a:stretch>
        </p:blipFill>
        <p:spPr bwMode="auto">
          <a:xfrm>
            <a:off x="2064434" y="836712"/>
            <a:ext cx="5315878" cy="5544616"/>
          </a:xfrm>
          <a:prstGeom prst="rect">
            <a:avLst/>
          </a:prstGeom>
          <a:noFill/>
          <a:ln w="9525">
            <a:noFill/>
            <a:miter lim="800000"/>
            <a:headEnd/>
            <a:tailEnd/>
          </a:ln>
          <a:effectLst/>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80293"/>
            <a:ext cx="9072563" cy="1260475"/>
          </a:xfrm>
        </p:spPr>
        <p:txBody>
          <a:bodyPr>
            <a:noAutofit/>
          </a:bodyPr>
          <a:lstStyle/>
          <a:p>
            <a:r>
              <a:rPr lang="el-GR" dirty="0"/>
              <a:t>Κεντρική Μονάδα Επεξεργασίας</a:t>
            </a:r>
            <a:br>
              <a:rPr lang="el-GR" dirty="0"/>
            </a:br>
            <a:r>
              <a:rPr lang="el-GR" dirty="0" smtClean="0"/>
              <a:t>(1 </a:t>
            </a:r>
            <a:r>
              <a:rPr lang="el-GR" dirty="0"/>
              <a:t>από </a:t>
            </a:r>
            <a:r>
              <a:rPr lang="el-GR" dirty="0" smtClean="0"/>
              <a:t>5)</a:t>
            </a:r>
            <a:endParaRPr lang="el-GR" dirty="0"/>
          </a:p>
        </p:txBody>
      </p:sp>
      <p:sp>
        <p:nvSpPr>
          <p:cNvPr id="8" name="Content Placeholder 2" descr="Είναι το τμήμα του ηλεκτρονικού υπολογιστή που επεξεργάζεται τα δεδομένα με βάση ένα πρόγραμμα,&#10;Αποτελεί τον εγκέφαλο του ηλεκτρονικού υπολογιστή,&#10; η δομή της ΚΜΕ αποτελείται από: &#10;Μονάδα ελέγχου (Control Unit): &#10;Η μονάδα αυτή διαμορφώνει  συντονίζει και ελέγχει τις εργασίες όλων των άλλων τμημάτων του ηλεκτρονικού υπολογιστή. &#10;Αριθμητική και Λογική Μονάδα (ALU Arithmetic Logic Unit):&#10;Λειτουργεί υπό τον έλεγχο της Μονάδας Ελέγχου και εκτελεί αριθμητικές και λογικές πράξεις,&#10;"/>
          <p:cNvSpPr>
            <a:spLocks noGrp="1"/>
          </p:cNvSpPr>
          <p:nvPr>
            <p:ph idx="4294967295"/>
          </p:nvPr>
        </p:nvSpPr>
        <p:spPr>
          <a:xfrm>
            <a:off x="467545" y="1484784"/>
            <a:ext cx="8280920" cy="4824536"/>
          </a:xfrm>
        </p:spPr>
        <p:txBody>
          <a:bodyPr>
            <a:noAutofit/>
          </a:bodyPr>
          <a:lstStyle/>
          <a:p>
            <a:r>
              <a:rPr lang="el-GR" sz="2400" dirty="0"/>
              <a:t>Είναι το τμήμα του Η/Υ που επεξεργάζεται τα δεδομένα με βάση ένα </a:t>
            </a:r>
            <a:r>
              <a:rPr lang="el-GR" sz="2400" dirty="0" smtClean="0"/>
              <a:t>πρόγραμμα,</a:t>
            </a:r>
            <a:endParaRPr lang="el-GR" sz="2400" dirty="0"/>
          </a:p>
          <a:p>
            <a:r>
              <a:rPr lang="el-GR" sz="2400" dirty="0"/>
              <a:t>Αποτελεί τον εγκέφαλο του </a:t>
            </a:r>
            <a:r>
              <a:rPr lang="el-GR" sz="2400" dirty="0" smtClean="0"/>
              <a:t>Η/Υ,</a:t>
            </a:r>
            <a:endParaRPr lang="el-GR" sz="2400" dirty="0"/>
          </a:p>
          <a:p>
            <a:r>
              <a:rPr lang="el-GR" sz="2400" dirty="0"/>
              <a:t> η δομή της ΚΜΕ αποτελείται </a:t>
            </a:r>
            <a:r>
              <a:rPr lang="el-GR" sz="2400" dirty="0" smtClean="0"/>
              <a:t>από: </a:t>
            </a:r>
            <a:endParaRPr lang="el-GR" sz="2400" dirty="0"/>
          </a:p>
          <a:p>
            <a:pPr lvl="1"/>
            <a:r>
              <a:rPr lang="el-GR" sz="2400" dirty="0"/>
              <a:t>Μονάδα ελέγχου (</a:t>
            </a:r>
            <a:r>
              <a:rPr lang="en-US" sz="2400" dirty="0"/>
              <a:t>Control Unit</a:t>
            </a:r>
            <a:r>
              <a:rPr lang="en-US" sz="2400" dirty="0" smtClean="0"/>
              <a:t>)</a:t>
            </a:r>
            <a:r>
              <a:rPr lang="el-GR" sz="2400" dirty="0" smtClean="0"/>
              <a:t>:</a:t>
            </a:r>
            <a:r>
              <a:rPr lang="en-US" sz="2400" dirty="0" smtClean="0"/>
              <a:t> </a:t>
            </a:r>
            <a:endParaRPr lang="el-GR" sz="2400" dirty="0"/>
          </a:p>
          <a:p>
            <a:pPr lvl="2">
              <a:buFont typeface="Courier New" pitchFamily="49" charset="0"/>
              <a:buChar char="o"/>
            </a:pPr>
            <a:r>
              <a:rPr lang="el-GR" dirty="0"/>
              <a:t>Η μονάδα αυτή διαμορφώνει  συντονίζει και ελέγχει τις εργασίες όλων των άλλων τμημάτων του ηλεκτρονικού </a:t>
            </a:r>
            <a:r>
              <a:rPr lang="el-GR" dirty="0" smtClean="0"/>
              <a:t>υπολογιστή. </a:t>
            </a:r>
            <a:endParaRPr lang="el-GR" dirty="0"/>
          </a:p>
          <a:p>
            <a:pPr lvl="1"/>
            <a:r>
              <a:rPr lang="el-GR" sz="2400" dirty="0"/>
              <a:t>Αριθμητική και Λογική Μονάδα</a:t>
            </a:r>
            <a:r>
              <a:rPr lang="en-US" sz="2400" dirty="0"/>
              <a:t> (ALU Arithmetic Logic Unit</a:t>
            </a:r>
            <a:r>
              <a:rPr lang="en-US" sz="2400" dirty="0" smtClean="0"/>
              <a:t>)</a:t>
            </a:r>
            <a:r>
              <a:rPr lang="el-GR" sz="2400" dirty="0"/>
              <a:t>:</a:t>
            </a:r>
          </a:p>
          <a:p>
            <a:pPr lvl="2">
              <a:buFont typeface="Courier New" pitchFamily="49" charset="0"/>
              <a:buChar char="o"/>
            </a:pPr>
            <a:r>
              <a:rPr lang="el-GR" dirty="0"/>
              <a:t>Λειτουργεί υπό τον έλεγχο της Μονάδας Ελέγχου και εκτελεί αριθμητικές και λογικές </a:t>
            </a:r>
            <a:r>
              <a:rPr lang="el-GR" dirty="0" smtClean="0"/>
              <a:t>πράξεις,</a:t>
            </a:r>
            <a:endParaRPr lang="el-GR"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Κεντρική Μονάδα Επεξεργασίας</a:t>
            </a:r>
            <a:br>
              <a:rPr lang="el-GR" dirty="0"/>
            </a:br>
            <a:r>
              <a:rPr lang="el-GR" dirty="0" smtClean="0"/>
              <a:t>(2 </a:t>
            </a:r>
            <a:r>
              <a:rPr lang="el-GR" dirty="0"/>
              <a:t>από </a:t>
            </a:r>
            <a:r>
              <a:rPr lang="el-GR" dirty="0" smtClean="0"/>
              <a:t>5)</a:t>
            </a:r>
            <a:endParaRPr lang="el-GR" dirty="0"/>
          </a:p>
        </p:txBody>
      </p:sp>
      <p:sp>
        <p:nvSpPr>
          <p:cNvPr id="6" name="Rectangle 4" descr="Καταχωρητές (Registers): &#10;Ειδικές και ταχύτητας μνήμες όπου αποθηκεύονται συνήθως ενδιάμεσα αποτελέσματα πράξεων ή δεδομένων , τα οποία η ΚΜΕ χρειάζεται συχνά. &#10;"/>
          <p:cNvSpPr txBox="1">
            <a:spLocks noChangeArrowheads="1"/>
          </p:cNvSpPr>
          <p:nvPr/>
        </p:nvSpPr>
        <p:spPr>
          <a:xfrm>
            <a:off x="467545" y="1484784"/>
            <a:ext cx="8280920" cy="18002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l-GR" sz="2400" dirty="0" err="1"/>
              <a:t>Καταχωρητές</a:t>
            </a:r>
            <a:r>
              <a:rPr lang="el-GR" sz="2400" dirty="0"/>
              <a:t> </a:t>
            </a:r>
            <a:r>
              <a:rPr lang="en-US" sz="2400" dirty="0"/>
              <a:t>(Registers</a:t>
            </a:r>
            <a:r>
              <a:rPr lang="en-US" sz="2400" dirty="0" smtClean="0"/>
              <a:t>)</a:t>
            </a:r>
            <a:r>
              <a:rPr lang="el-GR" sz="2400" dirty="0" smtClean="0"/>
              <a:t>:</a:t>
            </a:r>
            <a:r>
              <a:rPr lang="en-US" sz="2400" dirty="0" smtClean="0"/>
              <a:t> </a:t>
            </a:r>
            <a:endParaRPr lang="el-GR" sz="2400" dirty="0"/>
          </a:p>
          <a:p>
            <a:pPr lvl="2"/>
            <a:r>
              <a:rPr lang="el-GR" dirty="0" smtClean="0"/>
              <a:t>Ειδικές και ταχύτητας μνήμες όπου αποθηκεύονται συνήθως ενδιάμεσα αποτελέσματα πράξεων ή δεδομένων , τα οποία η ΚΜΕ χρειάζεται συχνά. </a:t>
            </a:r>
            <a:endParaRPr lang="el-GR" dirty="0"/>
          </a:p>
        </p:txBody>
      </p:sp>
      <p:sp>
        <p:nvSpPr>
          <p:cNvPr id="2" name="Ορθογώνιο 1" descr="Η λειτουργίας της συντονίζεται από ένα κύκλωμα που λέγεται ρολόι. Οι παλμοί τους οποίους δημιουργεί ανά τακτά χρονικά διαστήματα φροντίζουν ώστε να συγχρονίζεται (ρυθμό και σειρά)  η εκτέλεση των εντολών από την ΚΜΕ. &#10;Γιγαχέρτζ (δισ παλμούς / sec)  η συχνότητα του ρολογιού μεγαλύτερο των 3,6 GHz,&#10;Ο πρώτος Η/Υ της ΙΒΜ το 1981 είχε συχνότητα λειτουργίας ήταν 4,77 MHz,&#10;"/>
          <p:cNvSpPr/>
          <p:nvPr/>
        </p:nvSpPr>
        <p:spPr>
          <a:xfrm>
            <a:off x="467544" y="3415640"/>
            <a:ext cx="8280920" cy="2677656"/>
          </a:xfrm>
          <a:prstGeom prst="rect">
            <a:avLst/>
          </a:prstGeom>
        </p:spPr>
        <p:txBody>
          <a:bodyPr wrap="square">
            <a:spAutoFit/>
          </a:bodyPr>
          <a:lstStyle/>
          <a:p>
            <a:pPr marL="342900" indent="-342900">
              <a:buFont typeface="Wingdings" panose="05000000000000000000" pitchFamily="2" charset="2"/>
              <a:buChar char="§"/>
            </a:pPr>
            <a:r>
              <a:rPr lang="el-GR" sz="2400" dirty="0"/>
              <a:t>Η λειτουργίας της συντονίζεται από ένα κύκλωμα που λέγεται </a:t>
            </a:r>
            <a:r>
              <a:rPr lang="el-GR" sz="2400" b="1" dirty="0"/>
              <a:t>ρολόι</a:t>
            </a:r>
            <a:r>
              <a:rPr lang="el-GR" sz="2400" dirty="0"/>
              <a:t>. Οι παλμοί τους οποίους δημιουργεί ανά τακτά χρονικά διαστήματα φροντίζουν ώστε να </a:t>
            </a:r>
            <a:r>
              <a:rPr lang="el-GR" sz="2400" b="1" dirty="0"/>
              <a:t>συγχρονίζεται </a:t>
            </a:r>
            <a:r>
              <a:rPr lang="el-GR" sz="2400" dirty="0"/>
              <a:t>(ρυθμό και σειρά)  η εκτέλεση των εντολών από την ΚΜΕ. </a:t>
            </a:r>
          </a:p>
          <a:p>
            <a:pPr marL="342900" indent="-342900">
              <a:buFont typeface="Wingdings" panose="05000000000000000000" pitchFamily="2" charset="2"/>
              <a:buChar char="§"/>
            </a:pPr>
            <a:r>
              <a:rPr lang="en-US" sz="2400" dirty="0"/>
              <a:t>GHz</a:t>
            </a:r>
            <a:r>
              <a:rPr lang="el-GR" sz="2400" dirty="0"/>
              <a:t> (</a:t>
            </a:r>
            <a:r>
              <a:rPr lang="el-GR" sz="2400" dirty="0" err="1"/>
              <a:t>δισ</a:t>
            </a:r>
            <a:r>
              <a:rPr lang="el-GR" sz="2400" dirty="0"/>
              <a:t> παλμούς / </a:t>
            </a:r>
            <a:r>
              <a:rPr lang="en-US" sz="2400" dirty="0"/>
              <a:t>sec)  </a:t>
            </a:r>
            <a:r>
              <a:rPr lang="el-GR" sz="2400" dirty="0"/>
              <a:t>η συχνότητα του ρολογιού </a:t>
            </a:r>
            <a:r>
              <a:rPr lang="en-US" sz="2400" dirty="0" smtClean="0"/>
              <a:t>&gt; </a:t>
            </a:r>
            <a:r>
              <a:rPr lang="en-US" sz="2400" dirty="0"/>
              <a:t>3,6 </a:t>
            </a:r>
            <a:r>
              <a:rPr lang="en-US" sz="2400" dirty="0" smtClean="0"/>
              <a:t>GHz</a:t>
            </a:r>
            <a:r>
              <a:rPr lang="el-GR" sz="2400" dirty="0" smtClean="0"/>
              <a:t>,</a:t>
            </a:r>
            <a:endParaRPr lang="en-US" sz="2400" dirty="0"/>
          </a:p>
          <a:p>
            <a:pPr marL="342900" indent="-342900">
              <a:buFont typeface="Wingdings" panose="05000000000000000000" pitchFamily="2" charset="2"/>
              <a:buChar char="§"/>
            </a:pPr>
            <a:r>
              <a:rPr lang="el-GR" sz="2400" dirty="0"/>
              <a:t>Ο πρώτος Η/Υ της ΙΒΜ το 1981 είχε συχνότητα λειτουργίας ήταν </a:t>
            </a:r>
            <a:r>
              <a:rPr lang="en-US" sz="2400" dirty="0"/>
              <a:t>4,77 </a:t>
            </a:r>
            <a:r>
              <a:rPr lang="en-US" sz="2400" dirty="0" smtClean="0"/>
              <a:t>MHz</a:t>
            </a:r>
            <a:r>
              <a:rPr lang="el-GR" sz="2400" dirty="0" smtClean="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fontScale="90000"/>
          </a:bodyPr>
          <a:lstStyle/>
          <a:p>
            <a:r>
              <a:rPr lang="el-GR" dirty="0"/>
              <a:t>Κεντρική Μονάδα </a:t>
            </a:r>
            <a:r>
              <a:rPr lang="el-GR" dirty="0" smtClean="0"/>
              <a:t>Επεξεργασίας</a:t>
            </a:r>
            <a:br>
              <a:rPr lang="el-GR" dirty="0" smtClean="0"/>
            </a:br>
            <a:r>
              <a:rPr lang="el-GR" dirty="0" smtClean="0"/>
              <a:t>(3 από 5)</a:t>
            </a:r>
            <a:endParaRPr lang="el-GR" dirty="0"/>
          </a:p>
        </p:txBody>
      </p:sp>
      <p:sp>
        <p:nvSpPr>
          <p:cNvPr id="4" name="Ορθογώνιο 3" descr="Όσο μεγαλύτερη η συχνότητα -à γρηγορότερος, &#10;Η ταχύτητα εξαρτάται από την αρχιτεκτονική , την ποσότητα ενσωματωμένης μνήμης και το είδος λειτουργίας που προορίζεται.&#10;"/>
          <p:cNvSpPr/>
          <p:nvPr>
            <p:custDataLst>
              <p:tags r:id="rId2"/>
            </p:custDataLst>
          </p:nvPr>
        </p:nvSpPr>
        <p:spPr>
          <a:xfrm>
            <a:off x="467545" y="2147372"/>
            <a:ext cx="8208912" cy="1569660"/>
          </a:xfrm>
          <a:prstGeom prst="rect">
            <a:avLst/>
          </a:prstGeom>
        </p:spPr>
        <p:txBody>
          <a:bodyPr wrap="square">
            <a:spAutoFit/>
          </a:bodyPr>
          <a:lstStyle/>
          <a:p>
            <a:pPr marL="342900" indent="-342900">
              <a:buFont typeface="Wingdings" panose="05000000000000000000" pitchFamily="2" charset="2"/>
              <a:buChar char="§"/>
            </a:pPr>
            <a:r>
              <a:rPr lang="el-GR" sz="2400" dirty="0"/>
              <a:t>Όσο μεγαλύτερη η συχνότητα -</a:t>
            </a:r>
            <a:r>
              <a:rPr lang="el-GR" sz="2400" dirty="0">
                <a:sym typeface="Wingdings" pitchFamily="2" charset="2"/>
              </a:rPr>
              <a:t> </a:t>
            </a:r>
            <a:r>
              <a:rPr lang="el-GR" sz="2400" dirty="0" smtClean="0">
                <a:sym typeface="Wingdings" pitchFamily="2" charset="2"/>
              </a:rPr>
              <a:t>γρηγορότερος</a:t>
            </a:r>
            <a:r>
              <a:rPr lang="en-GB" sz="2400" dirty="0" smtClean="0">
                <a:sym typeface="Wingdings" pitchFamily="2" charset="2"/>
              </a:rPr>
              <a:t>,</a:t>
            </a:r>
            <a:r>
              <a:rPr lang="el-GR" sz="2400" dirty="0" smtClean="0">
                <a:sym typeface="Wingdings" pitchFamily="2" charset="2"/>
              </a:rPr>
              <a:t> </a:t>
            </a:r>
            <a:endParaRPr lang="el-GR" sz="2400" dirty="0">
              <a:sym typeface="Wingdings" pitchFamily="2" charset="2"/>
            </a:endParaRPr>
          </a:p>
          <a:p>
            <a:pPr marL="342900" indent="-342900">
              <a:buFont typeface="Wingdings" panose="05000000000000000000" pitchFamily="2" charset="2"/>
              <a:buChar char="§"/>
            </a:pPr>
            <a:r>
              <a:rPr lang="el-GR" sz="2400" dirty="0">
                <a:sym typeface="Wingdings" pitchFamily="2" charset="2"/>
              </a:rPr>
              <a:t>Η ταχύτητα εξαρτάται από την αρχιτεκτονική , την ποσότητα ενσωματωμένης μνήμης και το είδος λειτουργίας που </a:t>
            </a:r>
            <a:r>
              <a:rPr lang="el-GR" sz="2400" dirty="0" smtClean="0">
                <a:sym typeface="Wingdings" pitchFamily="2" charset="2"/>
              </a:rPr>
              <a:t>προορίζεται</a:t>
            </a:r>
            <a:r>
              <a:rPr lang="en-GB" sz="2400" dirty="0" smtClean="0">
                <a:sym typeface="Wingdings" pitchFamily="2" charset="2"/>
              </a:rPr>
              <a:t>.</a:t>
            </a:r>
            <a:endParaRPr lang="el-GR" sz="2400" dirty="0">
              <a:sym typeface="Wingdings" pitchFamily="2" charset="2"/>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Κεντρική Μονάδα Επεξεργασίας</a:t>
            </a:r>
            <a:br>
              <a:rPr lang="el-GR" dirty="0"/>
            </a:br>
            <a:r>
              <a:rPr lang="el-GR" dirty="0" smtClean="0"/>
              <a:t>(4 </a:t>
            </a:r>
            <a:r>
              <a:rPr lang="el-GR" dirty="0"/>
              <a:t>από </a:t>
            </a:r>
            <a:r>
              <a:rPr lang="el-GR" dirty="0" smtClean="0"/>
              <a:t>5)</a:t>
            </a:r>
            <a:endParaRPr lang="el-GR" dirty="0"/>
          </a:p>
        </p:txBody>
      </p:sp>
      <p:sp>
        <p:nvSpPr>
          <p:cNvPr id="8" name="2 - Θέση περιεχομένου" descr="Οι τετραπύρηνοι πολλαπλασιάζουν την απόδοση και μειώνουν τις απαιτήσεις σε ενέργεια. Έχουν πάνω από ένα δισ κρυσταλολυχνίες (transistors). &#10;&#10; Intel  και AMD.&#10;"/>
          <p:cNvSpPr>
            <a:spLocks noGrp="1"/>
          </p:cNvSpPr>
          <p:nvPr>
            <p:ph idx="1"/>
          </p:nvPr>
        </p:nvSpPr>
        <p:spPr>
          <a:xfrm>
            <a:off x="683568" y="1484784"/>
            <a:ext cx="8064896" cy="2232248"/>
          </a:xfrm>
        </p:spPr>
        <p:txBody>
          <a:bodyPr>
            <a:normAutofit/>
          </a:bodyPr>
          <a:lstStyle/>
          <a:p>
            <a:r>
              <a:rPr lang="el-GR" sz="2400" dirty="0" smtClean="0"/>
              <a:t>Οι </a:t>
            </a:r>
            <a:r>
              <a:rPr lang="el-GR" sz="2400" dirty="0" err="1" smtClean="0"/>
              <a:t>τετραπύρηνοι</a:t>
            </a:r>
            <a:r>
              <a:rPr lang="el-GR" sz="2400" dirty="0" smtClean="0"/>
              <a:t> πολλαπλασιάζουν την απόδοση και μειώνουν τις απαιτήσεις σε ενέργεια. Έχουν πάνω από ένα </a:t>
            </a:r>
            <a:r>
              <a:rPr lang="el-GR" sz="2400" dirty="0" err="1" smtClean="0"/>
              <a:t>δισ</a:t>
            </a:r>
            <a:r>
              <a:rPr lang="el-GR" sz="2400" dirty="0" smtClean="0"/>
              <a:t> </a:t>
            </a:r>
            <a:r>
              <a:rPr lang="el-GR" sz="2400" dirty="0" err="1" smtClean="0"/>
              <a:t>κρυσταλολυχνίες</a:t>
            </a:r>
            <a:r>
              <a:rPr lang="el-GR" sz="2400" dirty="0" smtClean="0"/>
              <a:t> (</a:t>
            </a:r>
            <a:r>
              <a:rPr lang="en-US" sz="2400" dirty="0" smtClean="0"/>
              <a:t>transistors)</a:t>
            </a:r>
            <a:r>
              <a:rPr lang="el-GR" sz="2400" dirty="0" smtClean="0"/>
              <a:t>. </a:t>
            </a:r>
            <a:endParaRPr lang="en-US" sz="2400" dirty="0" smtClean="0"/>
          </a:p>
          <a:p>
            <a:endParaRPr lang="en-US" sz="2400" dirty="0" smtClean="0"/>
          </a:p>
          <a:p>
            <a:r>
              <a:rPr lang="el-GR" sz="2400" dirty="0" smtClean="0"/>
              <a:t> </a:t>
            </a:r>
            <a:r>
              <a:rPr lang="en-US" sz="2400" dirty="0" smtClean="0"/>
              <a:t>Intel  </a:t>
            </a:r>
            <a:r>
              <a:rPr lang="el-GR" sz="2400" dirty="0" smtClean="0"/>
              <a:t>και </a:t>
            </a:r>
            <a:r>
              <a:rPr lang="en-US" sz="2400" dirty="0" smtClean="0"/>
              <a:t>AMD.</a:t>
            </a:r>
          </a:p>
        </p:txBody>
      </p:sp>
      <p:pic>
        <p:nvPicPr>
          <p:cNvPr id="9" name="Picture 2" descr="."/>
          <p:cNvPicPr>
            <a:picLocks noChangeAspect="1" noChangeArrowheads="1"/>
          </p:cNvPicPr>
          <p:nvPr/>
        </p:nvPicPr>
        <p:blipFill>
          <a:blip r:embed="rId3" cstate="print"/>
          <a:srcRect/>
          <a:stretch>
            <a:fillRect/>
          </a:stretch>
        </p:blipFill>
        <p:spPr bwMode="auto">
          <a:xfrm>
            <a:off x="1291605" y="3935312"/>
            <a:ext cx="2200275" cy="2085976"/>
          </a:xfrm>
          <a:prstGeom prst="rect">
            <a:avLst/>
          </a:prstGeom>
          <a:noFill/>
        </p:spPr>
      </p:pic>
      <p:pic>
        <p:nvPicPr>
          <p:cNvPr id="10" name="Picture 4" descr="."/>
          <p:cNvPicPr>
            <a:picLocks noChangeAspect="1" noChangeArrowheads="1"/>
          </p:cNvPicPr>
          <p:nvPr/>
        </p:nvPicPr>
        <p:blipFill>
          <a:blip r:embed="rId4" cstate="print"/>
          <a:srcRect/>
          <a:stretch>
            <a:fillRect/>
          </a:stretch>
        </p:blipFill>
        <p:spPr bwMode="auto">
          <a:xfrm>
            <a:off x="5580112" y="3706713"/>
            <a:ext cx="1971675" cy="2314575"/>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239659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Κεντρική Μονάδα Επεξεργασίας</a:t>
            </a:r>
            <a:br>
              <a:rPr lang="el-GR" dirty="0"/>
            </a:br>
            <a:r>
              <a:rPr lang="el-GR" dirty="0" smtClean="0"/>
              <a:t>(5 </a:t>
            </a:r>
            <a:r>
              <a:rPr lang="el-GR" dirty="0"/>
              <a:t>από </a:t>
            </a:r>
            <a:r>
              <a:rPr lang="el-GR" dirty="0" smtClean="0"/>
              <a:t>5)</a:t>
            </a:r>
            <a:endParaRPr lang="el-GR" dirty="0"/>
          </a:p>
        </p:txBody>
      </p:sp>
      <p:sp>
        <p:nvSpPr>
          <p:cNvPr id="8" name="Rectangle 2"/>
          <p:cNvSpPr txBox="1">
            <a:spLocks noChangeArrowheads="1"/>
          </p:cNvSpPr>
          <p:nvPr/>
        </p:nvSpPr>
        <p:spPr>
          <a:xfrm>
            <a:off x="495994" y="1484784"/>
            <a:ext cx="8229600" cy="56991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2800" b="0" i="0" u="none" strike="noStrike" kern="1200" cap="none" spc="0" normalizeH="0" baseline="0" dirty="0" smtClean="0">
                <a:ln>
                  <a:noFill/>
                </a:ln>
                <a:effectLst/>
                <a:uLnTx/>
                <a:uFillTx/>
                <a:latin typeface="+mj-lt"/>
                <a:ea typeface="+mj-ea"/>
                <a:cs typeface="+mj-cs"/>
              </a:rPr>
              <a:t>Μοντέλα </a:t>
            </a:r>
            <a:r>
              <a:rPr kumimoji="0" lang="en-US" sz="2800" b="0" i="0" u="none" strike="noStrike" kern="1200" cap="none" spc="0" normalizeH="0" baseline="0" dirty="0" smtClean="0">
                <a:ln>
                  <a:noFill/>
                </a:ln>
                <a:effectLst/>
                <a:uLnTx/>
                <a:uFillTx/>
                <a:latin typeface="+mj-lt"/>
                <a:ea typeface="+mj-ea"/>
                <a:cs typeface="+mj-cs"/>
              </a:rPr>
              <a:t>CPU</a:t>
            </a:r>
            <a:r>
              <a:rPr kumimoji="0" lang="el-GR" sz="2800" b="0" i="0" u="none" strike="noStrike" kern="1200" cap="none" spc="0" normalizeH="0" baseline="0" dirty="0" smtClean="0">
                <a:ln>
                  <a:noFill/>
                </a:ln>
                <a:effectLst/>
                <a:uLnTx/>
                <a:uFillTx/>
                <a:latin typeface="+mj-lt"/>
                <a:ea typeface="+mj-ea"/>
                <a:cs typeface="+mj-cs"/>
              </a:rPr>
              <a:t>.</a:t>
            </a:r>
            <a:endParaRPr kumimoji="0" lang="el-GR" sz="2800" b="0" i="0" u="none" strike="noStrike" kern="1200" cap="none" spc="0" normalizeH="0" baseline="0" dirty="0">
              <a:ln>
                <a:noFill/>
              </a:ln>
              <a:effectLst/>
              <a:uLnTx/>
              <a:uFillTx/>
              <a:latin typeface="+mj-lt"/>
              <a:ea typeface="+mj-ea"/>
              <a:cs typeface="+mj-cs"/>
            </a:endParaRPr>
          </a:p>
        </p:txBody>
      </p:sp>
      <p:sp>
        <p:nvSpPr>
          <p:cNvPr id="9" name="Rectangle 3"/>
          <p:cNvSpPr txBox="1">
            <a:spLocks noChangeArrowheads="1"/>
          </p:cNvSpPr>
          <p:nvPr>
            <p:custDataLst>
              <p:tags r:id="rId2"/>
            </p:custDataLst>
          </p:nvPr>
        </p:nvSpPr>
        <p:spPr>
          <a:xfrm>
            <a:off x="423986" y="2564904"/>
            <a:ext cx="4041775" cy="28803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None/>
              <a:tabLst/>
              <a:defRPr/>
            </a:pPr>
            <a:r>
              <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Intel</a:t>
            </a:r>
            <a:r>
              <a:rPr kumimoji="0" lang="el-GR"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a:t>
            </a:r>
            <a:endPar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Char char="v"/>
              <a:tabLst/>
              <a:defRPr/>
            </a:pPr>
            <a:r>
              <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 Pentium</a:t>
            </a:r>
            <a:r>
              <a:rPr kumimoji="0" lang="el-GR"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a:t>
            </a:r>
            <a:endPar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Char char="v"/>
              <a:tabLst/>
              <a:defRPr/>
            </a:pPr>
            <a:r>
              <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Celeron</a:t>
            </a:r>
            <a:r>
              <a:rPr kumimoji="0" lang="el-GR"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a:t>
            </a:r>
            <a:endPar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Char char="v"/>
              <a:tabLst/>
              <a:defRPr/>
            </a:pPr>
            <a:r>
              <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XEON</a:t>
            </a:r>
            <a:r>
              <a:rPr kumimoji="0" lang="el-GR"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a:t>
            </a:r>
            <a:endPar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Char char="v"/>
              <a:tabLst/>
              <a:defRPr/>
            </a:pPr>
            <a:r>
              <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Itanium</a:t>
            </a:r>
            <a:r>
              <a:rPr kumimoji="0" lang="el-GR"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a:t>
            </a:r>
            <a:endParaRPr kumimoji="0" lang="en-US" sz="2200" b="0" i="0" u="none" strike="noStrike" kern="1200" cap="none" spc="0" normalizeH="0" baseline="0" dirty="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endParaRPr>
          </a:p>
        </p:txBody>
      </p:sp>
      <p:sp>
        <p:nvSpPr>
          <p:cNvPr id="10" name="Rectangle 4"/>
          <p:cNvSpPr txBox="1">
            <a:spLocks noChangeArrowheads="1"/>
          </p:cNvSpPr>
          <p:nvPr>
            <p:custDataLst>
              <p:tags r:id="rId3"/>
            </p:custDataLst>
          </p:nvPr>
        </p:nvSpPr>
        <p:spPr>
          <a:xfrm>
            <a:off x="4644008" y="2492896"/>
            <a:ext cx="3456384" cy="2880321"/>
          </a:xfrm>
          <a:prstGeom prst="rect">
            <a:avLst/>
          </a:prstGeom>
        </p:spPr>
        <p:txBody>
          <a:bodyPr/>
          <a:lstStyle/>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None/>
              <a:tabLst/>
              <a:defRPr/>
            </a:pPr>
            <a:r>
              <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AMD</a:t>
            </a:r>
            <a:r>
              <a:rPr kumimoji="0" lang="el-GR"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a:t>
            </a:r>
            <a:endPar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Char char="v"/>
              <a:tabLst/>
              <a:defRPr/>
            </a:pPr>
            <a:r>
              <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Athlon</a:t>
            </a:r>
            <a:r>
              <a:rPr kumimoji="0" lang="el-GR"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a:t>
            </a:r>
            <a:endPar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Char char="v"/>
              <a:tabLst/>
              <a:defRPr/>
            </a:pPr>
            <a:r>
              <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Duron</a:t>
            </a:r>
            <a:r>
              <a:rPr kumimoji="0" lang="el-GR"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a:t>
            </a:r>
            <a:endPar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Char char="v"/>
              <a:tabLst/>
              <a:defRPr/>
            </a:pPr>
            <a:r>
              <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Sempron</a:t>
            </a:r>
            <a:r>
              <a:rPr kumimoji="0" lang="el-GR"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a:t>
            </a:r>
            <a:endPar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Char char="v"/>
              <a:tabLst/>
              <a:defRPr/>
            </a:pPr>
            <a:r>
              <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Opteron</a:t>
            </a:r>
            <a:r>
              <a:rPr kumimoji="0" lang="el-GR"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rPr>
              <a:t>.</a:t>
            </a:r>
            <a:endParaRPr kumimoji="0" lang="en-US" sz="2200" b="0" i="0" u="none" strike="noStrike" kern="1200" cap="none" spc="0" normalizeH="0" baseline="0" dirty="0" smtClean="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Char char="v"/>
              <a:tabLst/>
              <a:defRPr/>
            </a:pPr>
            <a:endParaRPr kumimoji="0" lang="en-US" sz="2200" b="0" i="0" u="none" strike="noStrike" kern="1200" cap="none" spc="0" normalizeH="0" baseline="0" dirty="0">
              <a:ln>
                <a:noFill/>
              </a:ln>
              <a:gradFill>
                <a:gsLst>
                  <a:gs pos="0">
                    <a:schemeClr val="tx1">
                      <a:alpha val="90000"/>
                    </a:schemeClr>
                  </a:gs>
                  <a:gs pos="100000">
                    <a:schemeClr val="tx1">
                      <a:lumMod val="75000"/>
                      <a:lumOff val="25000"/>
                      <a:alpha val="90000"/>
                    </a:schemeClr>
                  </a:gs>
                </a:gsLst>
                <a:lin ang="5400000" scaled="0"/>
              </a:gradFill>
              <a:effectLst/>
              <a:uLnTx/>
              <a:uFillTx/>
              <a:latin typeface="+mn-lt"/>
              <a:ea typeface="+mn-ea"/>
              <a:cs typeface="+mn-cs"/>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pic>
        <p:nvPicPr>
          <p:cNvPr id="11" name="Picture 5" descr="[DECORATIVE]"/>
          <p:cNvPicPr>
            <a:picLocks noChangeAspect="1" noChangeArrowheads="1"/>
          </p:cNvPicPr>
          <p:nvPr/>
        </p:nvPicPr>
        <p:blipFill>
          <a:blip r:embed="rId5" cstate="print"/>
          <a:srcRect/>
          <a:stretch>
            <a:fillRect/>
          </a:stretch>
        </p:blipFill>
        <p:spPr bwMode="auto">
          <a:xfrm>
            <a:off x="2172295" y="2173337"/>
            <a:ext cx="1343025" cy="914400"/>
          </a:xfrm>
          <a:prstGeom prst="rect">
            <a:avLst/>
          </a:prstGeom>
          <a:noFill/>
          <a:ln w="9525">
            <a:noFill/>
            <a:miter lim="800000"/>
            <a:headEnd/>
            <a:tailEnd/>
          </a:ln>
          <a:effectLst/>
        </p:spPr>
      </p:pic>
      <p:pic>
        <p:nvPicPr>
          <p:cNvPr id="12" name="Picture 6" descr="[DECORATIVE]"/>
          <p:cNvPicPr>
            <a:picLocks noChangeAspect="1" noChangeArrowheads="1"/>
          </p:cNvPicPr>
          <p:nvPr/>
        </p:nvPicPr>
        <p:blipFill>
          <a:blip r:embed="rId6" cstate="print"/>
          <a:srcRect/>
          <a:stretch>
            <a:fillRect/>
          </a:stretch>
        </p:blipFill>
        <p:spPr bwMode="auto">
          <a:xfrm>
            <a:off x="6491882" y="2173337"/>
            <a:ext cx="846138" cy="88265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239659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Περιφερικές συσκευές</a:t>
            </a:r>
          </a:p>
        </p:txBody>
      </p:sp>
      <p:sp>
        <p:nvSpPr>
          <p:cNvPr id="23" name="Rectangle 3" descr="Περιφερικές συσκευές : επιτυγχάνουν την επικοινωνία του ηλεκτρονικού υπολογιστή με το περιβάλλον.&#10;Χωρίζονται σε: &#10;Εισόδου,&#10;Εξόδου.&#10;"/>
          <p:cNvSpPr>
            <a:spLocks noGrp="1" noChangeArrowheads="1"/>
          </p:cNvSpPr>
          <p:nvPr>
            <p:ph idx="1"/>
          </p:nvPr>
        </p:nvSpPr>
        <p:spPr>
          <a:xfrm>
            <a:off x="457200" y="1844824"/>
            <a:ext cx="8229600" cy="3312368"/>
          </a:xfrm>
        </p:spPr>
        <p:txBody>
          <a:bodyPr>
            <a:noAutofit/>
          </a:bodyPr>
          <a:lstStyle/>
          <a:p>
            <a:r>
              <a:rPr lang="el-GR" dirty="0"/>
              <a:t>Περιφερικές συσκευές : επιτυγχάνουν την επικοινωνία του </a:t>
            </a:r>
            <a:r>
              <a:rPr lang="en-US" dirty="0"/>
              <a:t>H</a:t>
            </a:r>
            <a:r>
              <a:rPr lang="el-GR" dirty="0"/>
              <a:t>/</a:t>
            </a:r>
            <a:r>
              <a:rPr lang="en-US" dirty="0"/>
              <a:t>Y</a:t>
            </a:r>
            <a:r>
              <a:rPr lang="el-GR" dirty="0"/>
              <a:t> με το </a:t>
            </a:r>
            <a:r>
              <a:rPr lang="el-GR" dirty="0" smtClean="0"/>
              <a:t>περιβάλλον</a:t>
            </a:r>
            <a:r>
              <a:rPr lang="en-US" dirty="0" smtClean="0"/>
              <a:t>.</a:t>
            </a:r>
            <a:endParaRPr lang="el-GR" dirty="0"/>
          </a:p>
          <a:p>
            <a:r>
              <a:rPr lang="el-GR" dirty="0"/>
              <a:t>Χωρίζονται </a:t>
            </a:r>
            <a:r>
              <a:rPr lang="el-GR" dirty="0" smtClean="0"/>
              <a:t>σε: </a:t>
            </a:r>
            <a:endParaRPr lang="el-GR" dirty="0"/>
          </a:p>
          <a:p>
            <a:pPr lvl="1"/>
            <a:r>
              <a:rPr lang="el-GR" dirty="0" smtClean="0"/>
              <a:t>Εισόδου</a:t>
            </a:r>
            <a:r>
              <a:rPr lang="en-US" dirty="0" smtClean="0"/>
              <a:t>,</a:t>
            </a:r>
            <a:endParaRPr lang="el-GR" dirty="0"/>
          </a:p>
          <a:p>
            <a:pPr lvl="1"/>
            <a:r>
              <a:rPr lang="el-GR" dirty="0" smtClean="0"/>
              <a:t>Εξόδου</a:t>
            </a:r>
            <a:r>
              <a:rPr lang="en-US" dirty="0" smtClean="0"/>
              <a:t>.</a:t>
            </a:r>
            <a:endParaRPr lang="el-GR"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008112"/>
          </a:xfrm>
        </p:spPr>
        <p:txBody>
          <a:bodyPr>
            <a:noAutofit/>
          </a:bodyPr>
          <a:lstStyle/>
          <a:p>
            <a:r>
              <a:rPr lang="el-GR" dirty="0"/>
              <a:t>Συσκευές εισόδου και </a:t>
            </a:r>
            <a:r>
              <a:rPr lang="el-GR" dirty="0" smtClean="0"/>
              <a:t>εξόδου </a:t>
            </a:r>
            <a:endParaRPr lang="el-GR" dirty="0"/>
          </a:p>
        </p:txBody>
      </p:sp>
      <p:sp>
        <p:nvSpPr>
          <p:cNvPr id="23" name="Rectangle 3"/>
          <p:cNvSpPr>
            <a:spLocks noGrp="1" noChangeArrowheads="1"/>
          </p:cNvSpPr>
          <p:nvPr>
            <p:ph idx="1"/>
          </p:nvPr>
        </p:nvSpPr>
        <p:spPr>
          <a:xfrm>
            <a:off x="457200" y="1196752"/>
            <a:ext cx="8229600" cy="2808312"/>
          </a:xfrm>
        </p:spPr>
        <p:txBody>
          <a:bodyPr>
            <a:noAutofit/>
          </a:bodyPr>
          <a:lstStyle/>
          <a:p>
            <a:r>
              <a:rPr lang="el-GR" sz="2400" dirty="0"/>
              <a:t>Συσκευές εισόδου ονομάζονται οι συσκευές που χρησιμοποιούνται από τον χρήστη για να εισάγει πληροφορίες στον υπολογιστή. Ουσιαστικά </a:t>
            </a:r>
            <a:r>
              <a:rPr lang="el-GR" sz="2400" dirty="0" err="1"/>
              <a:t>δρούν</a:t>
            </a:r>
            <a:r>
              <a:rPr lang="el-GR" sz="2400" dirty="0"/>
              <a:t> ως μεταφραστές ανάμεσα στο χρήστη και στον υπολογιστή.</a:t>
            </a:r>
          </a:p>
          <a:p>
            <a:r>
              <a:rPr lang="el-GR" sz="2400" dirty="0"/>
              <a:t>Συσκευές εξόδου ονομάζονται οι συσκευές στις οποίες παρουσιάζεται το αποτέλεσμα μιας εργασίας που εκτελεί ή μιας εντολής που δίνει ο χρήστης.</a:t>
            </a:r>
          </a:p>
        </p:txBody>
      </p:sp>
      <p:sp>
        <p:nvSpPr>
          <p:cNvPr id="8" name="1 - Θέση περιεχομένου"/>
          <p:cNvSpPr txBox="1">
            <a:spLocks/>
          </p:cNvSpPr>
          <p:nvPr/>
        </p:nvSpPr>
        <p:spPr>
          <a:xfrm>
            <a:off x="457200" y="4145624"/>
            <a:ext cx="8229600" cy="201968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l-GR" sz="2400" dirty="0"/>
              <a:t>Ποια η λειτουργία  </a:t>
            </a:r>
            <a:r>
              <a:rPr lang="el-GR" sz="2400" dirty="0" smtClean="0"/>
              <a:t>τους;</a:t>
            </a:r>
          </a:p>
          <a:p>
            <a:pPr marL="0" indent="0">
              <a:buNone/>
            </a:pPr>
            <a:r>
              <a:rPr lang="el-GR" sz="2400" dirty="0" smtClean="0"/>
              <a:t>Σ’ όλους τους ψηφιακούς υπολογιστές η πληροφορία που λαμβάνεται από τις συσκευές εισόδου μετατρέπεται σε ψηφιακό δυαδικό αριθμητικό σύστημα.</a:t>
            </a:r>
          </a:p>
          <a:p>
            <a:endParaRPr lang="el-GR" sz="2400" dirty="0" smtClean="0"/>
          </a:p>
          <a:p>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008112"/>
          </a:xfrm>
        </p:spPr>
        <p:txBody>
          <a:bodyPr>
            <a:noAutofit/>
          </a:bodyPr>
          <a:lstStyle/>
          <a:p>
            <a:r>
              <a:rPr lang="el-GR" dirty="0" smtClean="0"/>
              <a:t>Συσκευές εισόδου (1 από 2)</a:t>
            </a:r>
            <a:endParaRPr lang="el-GR" dirty="0"/>
          </a:p>
        </p:txBody>
      </p:sp>
      <p:sp>
        <p:nvSpPr>
          <p:cNvPr id="23" name="Rectangle 3" descr="Πληκτρολόγιο (keyboard),&#10;Ποντίκι (mouse),&#10;Ιχνόσφαιρα (trackball),&#10;Πινακίδα αφής (touch pad),&#10;Γραφίδα (stylus),&#10;Φωτογραφίδα (light pen),&#10;Σαρωτής (scanner),&#10;Ψηφιακή φωτογραφική μηχανή (digital camera),&#10;Ιστοκάμερα ή κάμερα Web (web camera),&#10;&#10;&#10;"/>
          <p:cNvSpPr>
            <a:spLocks noGrp="1" noChangeArrowheads="1"/>
          </p:cNvSpPr>
          <p:nvPr>
            <p:ph idx="1"/>
          </p:nvPr>
        </p:nvSpPr>
        <p:spPr>
          <a:xfrm>
            <a:off x="457200" y="1196752"/>
            <a:ext cx="8229600" cy="4752528"/>
          </a:xfrm>
        </p:spPr>
        <p:txBody>
          <a:bodyPr>
            <a:noAutofit/>
          </a:bodyPr>
          <a:lstStyle/>
          <a:p>
            <a:r>
              <a:rPr lang="el-GR" sz="2400" dirty="0"/>
              <a:t>Πληκτρολόγιο</a:t>
            </a:r>
            <a:r>
              <a:rPr lang="en-US" sz="2400" dirty="0"/>
              <a:t> (keyboard</a:t>
            </a:r>
            <a:r>
              <a:rPr lang="en-US" sz="2400" dirty="0" smtClean="0"/>
              <a:t>)</a:t>
            </a:r>
            <a:r>
              <a:rPr lang="el-GR" sz="2400" dirty="0" smtClean="0"/>
              <a:t>,</a:t>
            </a:r>
            <a:endParaRPr lang="el-GR" sz="2400" dirty="0"/>
          </a:p>
          <a:p>
            <a:r>
              <a:rPr lang="el-GR" sz="2400" dirty="0"/>
              <a:t>Ποντίκι</a:t>
            </a:r>
            <a:r>
              <a:rPr lang="en-US" sz="2400" dirty="0"/>
              <a:t> (mouse</a:t>
            </a:r>
            <a:r>
              <a:rPr lang="en-US" sz="2400" dirty="0" smtClean="0"/>
              <a:t>)</a:t>
            </a:r>
            <a:r>
              <a:rPr lang="el-GR" sz="2400" dirty="0" smtClean="0"/>
              <a:t>,</a:t>
            </a:r>
            <a:endParaRPr lang="en-US" sz="2400" dirty="0"/>
          </a:p>
          <a:p>
            <a:r>
              <a:rPr lang="el-GR" sz="2400" dirty="0" err="1"/>
              <a:t>Ιχνόσφαιρα</a:t>
            </a:r>
            <a:r>
              <a:rPr lang="en-US" sz="2400" dirty="0"/>
              <a:t> (trackball</a:t>
            </a:r>
            <a:r>
              <a:rPr lang="en-US" sz="2400" dirty="0" smtClean="0"/>
              <a:t>)</a:t>
            </a:r>
            <a:r>
              <a:rPr lang="el-GR" sz="2400" dirty="0" smtClean="0"/>
              <a:t>,</a:t>
            </a:r>
            <a:endParaRPr lang="el-GR" sz="2400" dirty="0"/>
          </a:p>
          <a:p>
            <a:r>
              <a:rPr lang="el-GR" sz="2400" dirty="0"/>
              <a:t>Πινακίδα αφής</a:t>
            </a:r>
            <a:r>
              <a:rPr lang="en-US" sz="2400" dirty="0"/>
              <a:t> (touch pad</a:t>
            </a:r>
            <a:r>
              <a:rPr lang="en-US" sz="2400" dirty="0" smtClean="0"/>
              <a:t>)</a:t>
            </a:r>
            <a:r>
              <a:rPr lang="el-GR" sz="2400" dirty="0" smtClean="0"/>
              <a:t>,</a:t>
            </a:r>
            <a:endParaRPr lang="el-GR" sz="2400" dirty="0"/>
          </a:p>
          <a:p>
            <a:r>
              <a:rPr lang="el-GR" sz="2400" dirty="0"/>
              <a:t>Γραφίδα (</a:t>
            </a:r>
            <a:r>
              <a:rPr lang="en-US" sz="2400" dirty="0"/>
              <a:t>stylus</a:t>
            </a:r>
            <a:r>
              <a:rPr lang="en-US" sz="2400" dirty="0" smtClean="0"/>
              <a:t>)</a:t>
            </a:r>
            <a:r>
              <a:rPr lang="el-GR" sz="2400" dirty="0" smtClean="0"/>
              <a:t>,</a:t>
            </a:r>
            <a:endParaRPr lang="el-GR" sz="2400" dirty="0"/>
          </a:p>
          <a:p>
            <a:r>
              <a:rPr lang="el-GR" sz="2400" dirty="0" err="1"/>
              <a:t>Φωτογραφίδα</a:t>
            </a:r>
            <a:r>
              <a:rPr lang="el-GR" sz="2400" dirty="0"/>
              <a:t> (</a:t>
            </a:r>
            <a:r>
              <a:rPr lang="en-US" sz="2400" dirty="0"/>
              <a:t>light pen</a:t>
            </a:r>
            <a:r>
              <a:rPr lang="en-US" sz="2400" dirty="0" smtClean="0"/>
              <a:t>)</a:t>
            </a:r>
            <a:r>
              <a:rPr lang="el-GR" sz="2400" dirty="0" smtClean="0"/>
              <a:t>,</a:t>
            </a:r>
            <a:endParaRPr lang="el-GR" sz="2400" dirty="0"/>
          </a:p>
          <a:p>
            <a:r>
              <a:rPr lang="el-GR" sz="2400" dirty="0"/>
              <a:t>Σαρωτής</a:t>
            </a:r>
            <a:r>
              <a:rPr lang="en-US" sz="2400" dirty="0"/>
              <a:t> (scanner</a:t>
            </a:r>
            <a:r>
              <a:rPr lang="en-US" sz="2400" dirty="0" smtClean="0"/>
              <a:t>)</a:t>
            </a:r>
            <a:r>
              <a:rPr lang="el-GR" sz="2400" dirty="0" smtClean="0"/>
              <a:t>,</a:t>
            </a:r>
            <a:endParaRPr lang="en-US" sz="2400" dirty="0"/>
          </a:p>
          <a:p>
            <a:r>
              <a:rPr lang="el-GR" sz="2400" dirty="0"/>
              <a:t>Ψηφιακή φωτογραφική μηχανή (</a:t>
            </a:r>
            <a:r>
              <a:rPr lang="en-US" sz="2400" dirty="0"/>
              <a:t>digital camera</a:t>
            </a:r>
            <a:r>
              <a:rPr lang="en-US" sz="2400" dirty="0" smtClean="0"/>
              <a:t>)</a:t>
            </a:r>
            <a:r>
              <a:rPr lang="el-GR" sz="2400" dirty="0" smtClean="0"/>
              <a:t>,</a:t>
            </a:r>
            <a:endParaRPr lang="en-US" sz="2400" dirty="0"/>
          </a:p>
          <a:p>
            <a:r>
              <a:rPr lang="el-GR" sz="2400" dirty="0" err="1"/>
              <a:t>Ιστοκάμερα</a:t>
            </a:r>
            <a:r>
              <a:rPr lang="el-GR" sz="2400" dirty="0"/>
              <a:t> ή κάμερα </a:t>
            </a:r>
            <a:r>
              <a:rPr lang="en-US" sz="2400" dirty="0"/>
              <a:t>Web (web camera</a:t>
            </a:r>
            <a:r>
              <a:rPr lang="en-US" sz="2400" dirty="0" smtClean="0"/>
              <a:t>)</a:t>
            </a:r>
            <a:r>
              <a:rPr lang="el-GR" sz="2400" dirty="0" smtClean="0"/>
              <a:t>,</a:t>
            </a:r>
            <a:endParaRPr lang="el-GR" sz="2400" dirty="0"/>
          </a:p>
          <a:p>
            <a:endParaRPr lang="el-GR" sz="2400" dirty="0"/>
          </a:p>
          <a:p>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936104"/>
          </a:xfrm>
        </p:spPr>
        <p:txBody>
          <a:bodyPr>
            <a:noAutofit/>
          </a:bodyPr>
          <a:lstStyle/>
          <a:p>
            <a:r>
              <a:rPr lang="el-GR" dirty="0"/>
              <a:t>Συσκευές εισόδου </a:t>
            </a:r>
            <a:r>
              <a:rPr lang="el-GR" dirty="0" smtClean="0"/>
              <a:t>(2 </a:t>
            </a:r>
            <a:r>
              <a:rPr lang="el-GR" dirty="0"/>
              <a:t>από 2)</a:t>
            </a:r>
          </a:p>
        </p:txBody>
      </p:sp>
      <p:sp>
        <p:nvSpPr>
          <p:cNvPr id="23" name="Rectangle 3" descr="Μικρόφωνο (microphone),&#10;Συσκευή ανάγνωσης ραβδοκωδίκων (bar code reader),&#10;Χειριστήριο παιχνιδιών (joystick).&#10;"/>
          <p:cNvSpPr>
            <a:spLocks noGrp="1" noChangeArrowheads="1"/>
          </p:cNvSpPr>
          <p:nvPr>
            <p:ph idx="1"/>
          </p:nvPr>
        </p:nvSpPr>
        <p:spPr>
          <a:xfrm>
            <a:off x="457200" y="1844824"/>
            <a:ext cx="8229600" cy="3312368"/>
          </a:xfrm>
        </p:spPr>
        <p:txBody>
          <a:bodyPr>
            <a:noAutofit/>
          </a:bodyPr>
          <a:lstStyle/>
          <a:p>
            <a:r>
              <a:rPr lang="el-GR" sz="2400" dirty="0"/>
              <a:t>Μικρόφωνο</a:t>
            </a:r>
            <a:r>
              <a:rPr lang="en-US" sz="2400" dirty="0"/>
              <a:t> (microphone</a:t>
            </a:r>
            <a:r>
              <a:rPr lang="en-US" sz="2400" dirty="0" smtClean="0"/>
              <a:t>)</a:t>
            </a:r>
            <a:r>
              <a:rPr lang="el-GR" sz="2400" dirty="0" smtClean="0"/>
              <a:t>,</a:t>
            </a:r>
            <a:endParaRPr lang="en-US" sz="2400" dirty="0"/>
          </a:p>
          <a:p>
            <a:r>
              <a:rPr lang="el-GR" sz="2400" dirty="0"/>
              <a:t>Συσκευή ανάγνωσης </a:t>
            </a:r>
            <a:r>
              <a:rPr lang="el-GR" sz="2400" dirty="0" err="1"/>
              <a:t>ραβδοκωδίκων</a:t>
            </a:r>
            <a:r>
              <a:rPr lang="el-GR" sz="2400" dirty="0"/>
              <a:t> (</a:t>
            </a:r>
            <a:r>
              <a:rPr lang="en-US" sz="2400" dirty="0"/>
              <a:t>bar code </a:t>
            </a:r>
            <a:r>
              <a:rPr lang="en-US" sz="2400" dirty="0" smtClean="0"/>
              <a:t>reader)</a:t>
            </a:r>
            <a:r>
              <a:rPr lang="el-GR" sz="2400" dirty="0"/>
              <a:t>,</a:t>
            </a:r>
          </a:p>
          <a:p>
            <a:r>
              <a:rPr lang="el-GR" sz="2400" dirty="0"/>
              <a:t>Χειριστήριο</a:t>
            </a:r>
            <a:r>
              <a:rPr lang="en-US" sz="2400" dirty="0"/>
              <a:t> </a:t>
            </a:r>
            <a:r>
              <a:rPr lang="el-GR" sz="2400" dirty="0"/>
              <a:t>παιχνιδιών (</a:t>
            </a:r>
            <a:r>
              <a:rPr lang="en-US" sz="2400" dirty="0"/>
              <a:t>joystick</a:t>
            </a:r>
            <a:r>
              <a:rPr lang="en-US" sz="2400" dirty="0" smtClean="0"/>
              <a:t>)</a:t>
            </a:r>
            <a:r>
              <a:rPr lang="el-GR" sz="2400" dirty="0"/>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Πληκτρολόγιο (1 από 4)</a:t>
            </a:r>
            <a:endParaRPr lang="el-GR" dirty="0"/>
          </a:p>
        </p:txBody>
      </p:sp>
      <p:sp>
        <p:nvSpPr>
          <p:cNvPr id="23" name="Rectangle 3" descr="Ο σχεδιασμός του βασίζεται στην γραφομηχανή, &#10;Η βασική λειτουργία του πληκτρολογίου είναι η εισαγωγή χαρακτήρων (κειμένου) στον υπολογιστή,&#10;Επιπλέον, περιλαμβάνει αρκετά ακόμα πλήκτρα που βοηθούν στην ευκολότερη πλοήγηση στον υπολογιστή, &#10;Υπάρχουν πληκτρολόγια που συνδέονται με καλώδιο με βύσμα τύπου PS2, σε θύρα USB αλλά και πληκτρολόγια ασύρματης σύνδεσης,&#10;Συνήθως έχουν 105 πλήκτρα,&#10;&#10;&#10;"/>
          <p:cNvSpPr>
            <a:spLocks noGrp="1" noChangeArrowheads="1"/>
          </p:cNvSpPr>
          <p:nvPr>
            <p:ph idx="1"/>
          </p:nvPr>
        </p:nvSpPr>
        <p:spPr>
          <a:xfrm>
            <a:off x="457200" y="1340768"/>
            <a:ext cx="8229600" cy="4104456"/>
          </a:xfrm>
        </p:spPr>
        <p:txBody>
          <a:bodyPr>
            <a:noAutofit/>
          </a:bodyPr>
          <a:lstStyle/>
          <a:p>
            <a:r>
              <a:rPr lang="el-GR" sz="2400" dirty="0"/>
              <a:t>Ο σχεδιασμός του βασίζεται στην </a:t>
            </a:r>
            <a:r>
              <a:rPr lang="el-GR" sz="2400" dirty="0" smtClean="0"/>
              <a:t>γραφομηχανή, </a:t>
            </a:r>
            <a:endParaRPr lang="el-GR" sz="2400" dirty="0"/>
          </a:p>
          <a:p>
            <a:r>
              <a:rPr lang="el-GR" sz="2400" dirty="0"/>
              <a:t>Η βασική λειτουργία του πληκτρολογίου είναι η εισαγωγή χαρακτήρων (κειμένου) στον </a:t>
            </a:r>
            <a:r>
              <a:rPr lang="el-GR" sz="2400" dirty="0" smtClean="0"/>
              <a:t>υπολογιστή</a:t>
            </a:r>
            <a:r>
              <a:rPr lang="el-GR" sz="2400" dirty="0"/>
              <a:t>,</a:t>
            </a:r>
          </a:p>
          <a:p>
            <a:r>
              <a:rPr lang="el-GR" sz="2400" dirty="0"/>
              <a:t>Επιπλέον, περιλαμβάνει αρκετά ακόμα πλήκτρα που βοηθούν στην ευκολότερη πλοήγηση στον </a:t>
            </a:r>
            <a:r>
              <a:rPr lang="el-GR" sz="2400" dirty="0" smtClean="0"/>
              <a:t>υπολογιστή, </a:t>
            </a:r>
            <a:endParaRPr lang="el-GR" sz="2400" dirty="0"/>
          </a:p>
          <a:p>
            <a:r>
              <a:rPr lang="el-GR" sz="2400" dirty="0"/>
              <a:t>Υπάρχουν πληκτρολόγια που συνδέονται με καλώδιο με βύσμα τύπου PS2, σε θύρα USB αλλά και πληκτρολόγια ασύρματης </a:t>
            </a:r>
            <a:r>
              <a:rPr lang="el-GR" sz="2400" dirty="0" smtClean="0"/>
              <a:t>σύνδεσης,</a:t>
            </a:r>
            <a:endParaRPr lang="en-US" sz="2400" dirty="0"/>
          </a:p>
          <a:p>
            <a:r>
              <a:rPr lang="el-GR" sz="2400" dirty="0"/>
              <a:t>Συνήθως έχουν 105 </a:t>
            </a:r>
            <a:r>
              <a:rPr lang="el-GR" sz="2400" dirty="0" smtClean="0"/>
              <a:t>πλήκτρα,</a:t>
            </a:r>
            <a:endParaRPr lang="el-GR" sz="2400" dirty="0"/>
          </a:p>
          <a:p>
            <a:pPr lvl="1"/>
            <a:endParaRPr lang="el-GR" sz="2400" dirty="0"/>
          </a:p>
          <a:p>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Πληκτρολόγιο </a:t>
            </a:r>
            <a:r>
              <a:rPr lang="el-GR" dirty="0" smtClean="0"/>
              <a:t>(2 </a:t>
            </a:r>
            <a:r>
              <a:rPr lang="el-GR" dirty="0"/>
              <a:t>από </a:t>
            </a:r>
            <a:r>
              <a:rPr lang="el-GR" dirty="0" smtClean="0"/>
              <a:t>4)</a:t>
            </a:r>
            <a:endParaRPr lang="el-GR" dirty="0"/>
          </a:p>
        </p:txBody>
      </p:sp>
      <p:sp>
        <p:nvSpPr>
          <p:cNvPr id="23" name="Rectangle 3" descr="Διατάξεις χαρακτήρων:&#10;Το πληκτρολόγιο περιλαμβάνει όλους τους χαρακτήρες κάποιου αλφάβητου παραδείγματος χάριν του λατινικού, και πολλά σημεία στίξης, διακριτικά σύμβολα, και βοηθητικά πλήκτρα. Ανάλογα με το αλφάβητο και την γλώσσα που χρησιμοποιεί ο χρήστης μπορεί το πληκτρολόγιο να έχει διάφορες διατάξεις πλήκτρων.&#10;"/>
          <p:cNvSpPr>
            <a:spLocks noGrp="1" noChangeArrowheads="1"/>
          </p:cNvSpPr>
          <p:nvPr>
            <p:ph idx="1"/>
          </p:nvPr>
        </p:nvSpPr>
        <p:spPr>
          <a:xfrm>
            <a:off x="457200" y="1628800"/>
            <a:ext cx="8229600" cy="3024336"/>
          </a:xfrm>
        </p:spPr>
        <p:txBody>
          <a:bodyPr>
            <a:noAutofit/>
          </a:bodyPr>
          <a:lstStyle/>
          <a:p>
            <a:r>
              <a:rPr lang="el-GR" sz="2400" b="1" dirty="0"/>
              <a:t>Διατάξεις </a:t>
            </a:r>
            <a:r>
              <a:rPr lang="el-GR" sz="2400" b="1" dirty="0" smtClean="0"/>
              <a:t>χαρακτήρων:</a:t>
            </a:r>
            <a:endParaRPr lang="el-GR" sz="2400" b="1" dirty="0"/>
          </a:p>
          <a:p>
            <a:pPr lvl="1"/>
            <a:r>
              <a:rPr lang="el-GR" sz="2400" dirty="0"/>
              <a:t>Το πληκτρολόγιο περιλαμβάνει όλους τους χαρακτήρες κάποιου αλφάβητου π.χ. του λατινικού, και πολλά σημεία στίξης, διακριτικά σύμβολα, και βοηθητικά πλήκτρα. Ανάλογα με το αλφάβητο και την γλώσσα που χρησιμοποιεί ο χρήστης μπορεί το πληκτρολόγιο να έχει διάφορες διατάξεις πλήκτρων.</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Πληκτρολόγιο </a:t>
            </a:r>
            <a:r>
              <a:rPr lang="el-GR" dirty="0" smtClean="0"/>
              <a:t>(3 </a:t>
            </a:r>
            <a:r>
              <a:rPr lang="el-GR" dirty="0"/>
              <a:t>από </a:t>
            </a:r>
            <a:r>
              <a:rPr lang="el-GR" dirty="0" smtClean="0"/>
              <a:t>4)</a:t>
            </a:r>
            <a:endParaRPr lang="el-GR" dirty="0"/>
          </a:p>
        </p:txBody>
      </p:sp>
      <p:sp>
        <p:nvSpPr>
          <p:cNvPr id="23" name="Rectangle 3"/>
          <p:cNvSpPr>
            <a:spLocks noGrp="1" noChangeArrowheads="1"/>
          </p:cNvSpPr>
          <p:nvPr>
            <p:ph idx="1"/>
            <p:custDataLst>
              <p:tags r:id="rId3"/>
            </p:custDataLst>
          </p:nvPr>
        </p:nvSpPr>
        <p:spPr>
          <a:xfrm>
            <a:off x="457200" y="1124744"/>
            <a:ext cx="8229600" cy="504056"/>
          </a:xfrm>
        </p:spPr>
        <p:txBody>
          <a:bodyPr>
            <a:noAutofit/>
          </a:bodyPr>
          <a:lstStyle/>
          <a:p>
            <a:r>
              <a:rPr lang="en-US" sz="2800" dirty="0" smtClean="0"/>
              <a:t>QWERTY</a:t>
            </a:r>
            <a:r>
              <a:rPr lang="el-GR" sz="2800" dirty="0" smtClean="0"/>
              <a:t>  διάταξη:</a:t>
            </a:r>
            <a:endParaRPr lang="el-GR" sz="2800" dirty="0"/>
          </a:p>
        </p:txBody>
      </p:sp>
      <p:pic>
        <p:nvPicPr>
          <p:cNvPr id="6" name="Picture 2" descr="Αμερικανική διάταξη πλήκτρων"/>
          <p:cNvPicPr>
            <a:picLocks noChangeAspect="1" noChangeArrowheads="1"/>
          </p:cNvPicPr>
          <p:nvPr/>
        </p:nvPicPr>
        <p:blipFill>
          <a:blip r:embed="rId6" cstate="print"/>
          <a:srcRect/>
          <a:stretch>
            <a:fillRect/>
          </a:stretch>
        </p:blipFill>
        <p:spPr bwMode="auto">
          <a:xfrm>
            <a:off x="539552" y="1802134"/>
            <a:ext cx="7924740" cy="2634978"/>
          </a:xfrm>
          <a:prstGeom prst="rect">
            <a:avLst/>
          </a:prstGeom>
          <a:noFill/>
        </p:spPr>
      </p:pic>
      <p:sp>
        <p:nvSpPr>
          <p:cNvPr id="7" name="4 - TextBox" descr="Ορισμένοι από τους ειδικούς χαρακτήρες που περιέχονται στο πληκτρολόγιο είναι οι ακόλουθοι:&#10;+ _ - = ! @ # $ % ^ &amp; * ( ) ~ ` : ; { } | ¨ &quot; &lt; &gt; ? [] \ , . /&#10;&#10;"/>
          <p:cNvSpPr txBox="1"/>
          <p:nvPr/>
        </p:nvSpPr>
        <p:spPr>
          <a:xfrm>
            <a:off x="539552" y="4725144"/>
            <a:ext cx="8147248" cy="1569660"/>
          </a:xfrm>
          <a:prstGeom prst="rect">
            <a:avLst/>
          </a:prstGeom>
          <a:noFill/>
        </p:spPr>
        <p:txBody>
          <a:bodyPr wrap="square" rtlCol="0">
            <a:spAutoFit/>
          </a:bodyPr>
          <a:lstStyle/>
          <a:p>
            <a:r>
              <a:rPr lang="el-GR" sz="2400" dirty="0" smtClean="0"/>
              <a:t>Ορισμένοι από τους ειδικούς χαρακτήρες που περιέχονται στο πληκτρολόγιο είναι οι ακόλουθοι:</a:t>
            </a:r>
          </a:p>
          <a:p>
            <a:r>
              <a:rPr lang="el-GR" sz="2400" dirty="0" smtClean="0"/>
              <a:t>+ _ - = ! @ # $ % ^ &amp; * ( ) ~ ` : ; { } | ¨ " &lt; &gt; ? [] \ , . /</a:t>
            </a:r>
          </a:p>
          <a:p>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Πληκτρολόγιο (4 από 4)</a:t>
            </a:r>
            <a:endParaRPr lang="el-GR" dirty="0"/>
          </a:p>
        </p:txBody>
      </p:sp>
      <p:sp>
        <p:nvSpPr>
          <p:cNvPr id="23" name="Rectangle 3"/>
          <p:cNvSpPr>
            <a:spLocks noGrp="1" noChangeArrowheads="1"/>
          </p:cNvSpPr>
          <p:nvPr>
            <p:ph idx="1"/>
          </p:nvPr>
        </p:nvSpPr>
        <p:spPr>
          <a:xfrm>
            <a:off x="457200" y="1196752"/>
            <a:ext cx="8229600" cy="1440160"/>
          </a:xfrm>
        </p:spPr>
        <p:txBody>
          <a:bodyPr>
            <a:noAutofit/>
          </a:bodyPr>
          <a:lstStyle/>
          <a:p>
            <a:r>
              <a:rPr lang="el-GR" sz="2800" dirty="0"/>
              <a:t>Εργονομικά </a:t>
            </a:r>
            <a:r>
              <a:rPr lang="el-GR" sz="2800" dirty="0" smtClean="0"/>
              <a:t>πληκτρολόγια.</a:t>
            </a:r>
          </a:p>
          <a:p>
            <a:pPr marL="0" indent="0">
              <a:buNone/>
            </a:pPr>
            <a:r>
              <a:rPr lang="el-GR" sz="2400" dirty="0"/>
              <a:t>Για αποφυγή των κινδύνων πρόκλησης  κακώσεων στους καρπούς και στα </a:t>
            </a:r>
            <a:r>
              <a:rPr lang="el-GR" sz="2400" dirty="0" smtClean="0"/>
              <a:t>χέρια.</a:t>
            </a:r>
            <a:endParaRPr lang="el-GR" sz="2400" dirty="0"/>
          </a:p>
          <a:p>
            <a:pPr marL="0" indent="0">
              <a:buNone/>
            </a:pPr>
            <a:endParaRPr lang="el-GR" sz="2800" dirty="0"/>
          </a:p>
        </p:txBody>
      </p:sp>
      <p:pic>
        <p:nvPicPr>
          <p:cNvPr id="6" name="Picture 4" descr="Εικόνα 1 εργονοκιμού πληκτολογίου."/>
          <p:cNvPicPr>
            <a:picLocks noChangeAspect="1" noChangeArrowheads="1"/>
          </p:cNvPicPr>
          <p:nvPr/>
        </p:nvPicPr>
        <p:blipFill>
          <a:blip r:embed="rId5" cstate="print"/>
          <a:srcRect/>
          <a:stretch>
            <a:fillRect/>
          </a:stretch>
        </p:blipFill>
        <p:spPr bwMode="auto">
          <a:xfrm>
            <a:off x="611560" y="2780928"/>
            <a:ext cx="4176464" cy="3286835"/>
          </a:xfrm>
          <a:prstGeom prst="rect">
            <a:avLst/>
          </a:prstGeom>
          <a:noFill/>
        </p:spPr>
      </p:pic>
      <p:pic>
        <p:nvPicPr>
          <p:cNvPr id="7" name="Picture 2" descr="Εικόνα 2 εργονοκιμού πληκτολογίου."/>
          <p:cNvPicPr>
            <a:picLocks noChangeAspect="1" noChangeArrowheads="1"/>
          </p:cNvPicPr>
          <p:nvPr/>
        </p:nvPicPr>
        <p:blipFill>
          <a:blip r:embed="rId6" cstate="print"/>
          <a:srcRect/>
          <a:stretch>
            <a:fillRect/>
          </a:stretch>
        </p:blipFill>
        <p:spPr bwMode="auto">
          <a:xfrm>
            <a:off x="4373502" y="2900329"/>
            <a:ext cx="4302954" cy="3048951"/>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Ποντίκι (1 από 5)</a:t>
            </a:r>
            <a:endParaRPr lang="el-GR" dirty="0"/>
          </a:p>
        </p:txBody>
      </p:sp>
      <p:sp>
        <p:nvSpPr>
          <p:cNvPr id="23" name="Rectangle 3"/>
          <p:cNvSpPr>
            <a:spLocks noGrp="1" noChangeArrowheads="1"/>
          </p:cNvSpPr>
          <p:nvPr>
            <p:ph idx="1"/>
          </p:nvPr>
        </p:nvSpPr>
        <p:spPr>
          <a:xfrm>
            <a:off x="457200" y="1412776"/>
            <a:ext cx="8229600" cy="4511526"/>
          </a:xfrm>
        </p:spPr>
        <p:txBody>
          <a:bodyPr>
            <a:noAutofit/>
          </a:bodyPr>
          <a:lstStyle/>
          <a:p>
            <a:r>
              <a:rPr lang="el-GR" sz="2200" dirty="0" smtClean="0"/>
              <a:t>Mouse - Το όνομα του προέρχεται από το χαρακτηριστικό σχήμα των πρώτων συσκευών του είδους, που θυμίζει το μικρό θηλαστικό. </a:t>
            </a:r>
          </a:p>
          <a:p>
            <a:r>
              <a:rPr lang="el-GR" sz="2200" dirty="0" smtClean="0"/>
              <a:t>Είναι μονάδα ελέγχου του δρομέα (</a:t>
            </a:r>
            <a:r>
              <a:rPr lang="en-US" sz="2200" dirty="0" smtClean="0"/>
              <a:t>cursor</a:t>
            </a:r>
            <a:r>
              <a:rPr lang="el-GR" sz="2200" dirty="0" smtClean="0"/>
              <a:t>) , δηλαδή του φωτεινού βέλους που δηλώνει το σημείο εργασίας στην οθόνη.</a:t>
            </a:r>
          </a:p>
          <a:p>
            <a:r>
              <a:rPr lang="el-GR" sz="2200" dirty="0" smtClean="0"/>
              <a:t>Η μορφή αλλάζει ανάλογα με την εργασία που εκτελούμε.</a:t>
            </a:r>
          </a:p>
          <a:p>
            <a:r>
              <a:rPr lang="el-GR" sz="2200" dirty="0" smtClean="0"/>
              <a:t>2 πλήκτρα και μια ροδέλα:</a:t>
            </a:r>
          </a:p>
          <a:p>
            <a:pPr lvl="1"/>
            <a:r>
              <a:rPr lang="el-GR" sz="2200" dirty="0" smtClean="0"/>
              <a:t>Το αριστερό έχει την ίδια λειτουργία με το  </a:t>
            </a:r>
            <a:r>
              <a:rPr lang="en-US" sz="2200" dirty="0" smtClean="0"/>
              <a:t>enter</a:t>
            </a:r>
            <a:r>
              <a:rPr lang="el-GR" sz="2200" dirty="0" smtClean="0"/>
              <a:t>,</a:t>
            </a:r>
          </a:p>
          <a:p>
            <a:pPr lvl="1"/>
            <a:r>
              <a:rPr lang="el-GR" sz="2200" dirty="0" smtClean="0"/>
              <a:t>Το δεξί εμφανίζει το μενού συντόμευσης ,</a:t>
            </a:r>
          </a:p>
          <a:p>
            <a:pPr lvl="1"/>
            <a:r>
              <a:rPr lang="el-GR" sz="2200" dirty="0" smtClean="0"/>
              <a:t>Η ροδέλα μας μετακινεί μένα σε ένα έγγραφο.</a:t>
            </a:r>
            <a:endParaRPr lang="el-GR" sz="22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Ποντίκι </a:t>
            </a:r>
            <a:r>
              <a:rPr lang="el-GR" dirty="0" smtClean="0"/>
              <a:t>(2 </a:t>
            </a:r>
            <a:r>
              <a:rPr lang="el-GR" dirty="0"/>
              <a:t>από </a:t>
            </a:r>
            <a:r>
              <a:rPr lang="el-GR" dirty="0" smtClean="0"/>
              <a:t>5)</a:t>
            </a:r>
            <a:endParaRPr lang="el-GR" dirty="0"/>
          </a:p>
        </p:txBody>
      </p:sp>
      <p:sp>
        <p:nvSpPr>
          <p:cNvPr id="23" name="Rectangle 3" descr="Μηχανικό ποντίκι.&#10;Οπτικό ποντίκι:&#10;Χρησιμοποιούν δέσμη φωτός για να προσδιορίζουν την κατεύθυνση προς την οποία  τα μετακινεί ο χρήστης και να καθορίζουν την κίνηση  του δείκτη στην οθόνη&#10;Ποντίκι Laser: &#10;τα laser ποντίκια έχουν μόνο μία διαφορά: αντί για το LED που ρίχνει διάσπαρτα το φως στην επιφάνεια, έχουν ένα laser που αφήνει μόνο μία μικροσκοπική κηλίδα στην επιφάνεια&#10;Ασύρματα ποντίκια: &#10;Τα ποντίκια αυτά επικοινωνούν με την κεντρική μονάδα ασύρματα, δηλαδή χωρίς την χρήση καλωδίου&#10;&#10;"/>
          <p:cNvSpPr>
            <a:spLocks noGrp="1" noChangeArrowheads="1"/>
          </p:cNvSpPr>
          <p:nvPr>
            <p:ph idx="1"/>
          </p:nvPr>
        </p:nvSpPr>
        <p:spPr>
          <a:xfrm>
            <a:off x="457200" y="1124744"/>
            <a:ext cx="8229600" cy="5039741"/>
          </a:xfrm>
        </p:spPr>
        <p:txBody>
          <a:bodyPr>
            <a:noAutofit/>
          </a:bodyPr>
          <a:lstStyle/>
          <a:p>
            <a:r>
              <a:rPr lang="el-GR" sz="2200" b="1" dirty="0"/>
              <a:t>Μηχανικό </a:t>
            </a:r>
            <a:r>
              <a:rPr lang="el-GR" sz="2200" b="1" dirty="0" smtClean="0"/>
              <a:t>ποντίκι.</a:t>
            </a:r>
            <a:endParaRPr lang="el-GR" sz="2200" b="1" dirty="0"/>
          </a:p>
          <a:p>
            <a:r>
              <a:rPr lang="el-GR" sz="2200" b="1" dirty="0"/>
              <a:t>Οπτικό </a:t>
            </a:r>
            <a:r>
              <a:rPr lang="el-GR" sz="2200" b="1" dirty="0" smtClean="0"/>
              <a:t>ποντίκι:</a:t>
            </a:r>
            <a:endParaRPr lang="el-GR" sz="2200" b="1" dirty="0"/>
          </a:p>
          <a:p>
            <a:pPr lvl="1"/>
            <a:r>
              <a:rPr lang="el-GR" sz="2200" dirty="0"/>
              <a:t>Χρησιμοποιούν δέσμη φωτός για να προσδιορίζουν την κατεύθυνση προς την οποία  τα μετακινεί ο χρήστης και να καθορίζουν την κίνηση  του δείκτη στην οθόνη</a:t>
            </a:r>
          </a:p>
          <a:p>
            <a:r>
              <a:rPr lang="el-GR" sz="2200" b="1" dirty="0"/>
              <a:t>Ποντίκι </a:t>
            </a:r>
            <a:r>
              <a:rPr lang="en-US" sz="2200" b="1" dirty="0" smtClean="0"/>
              <a:t>Laser</a:t>
            </a:r>
            <a:r>
              <a:rPr lang="el-GR" sz="2200" b="1" dirty="0" smtClean="0"/>
              <a:t>:</a:t>
            </a:r>
            <a:r>
              <a:rPr lang="el-GR" sz="2200" dirty="0" smtClean="0"/>
              <a:t> </a:t>
            </a:r>
            <a:endParaRPr lang="el-GR" sz="2200" dirty="0"/>
          </a:p>
          <a:p>
            <a:pPr lvl="1"/>
            <a:r>
              <a:rPr lang="el-GR" sz="2200" dirty="0"/>
              <a:t>τα </a:t>
            </a:r>
            <a:r>
              <a:rPr lang="el-GR" sz="2200" b="1" dirty="0" err="1"/>
              <a:t>laser</a:t>
            </a:r>
            <a:r>
              <a:rPr lang="el-GR" sz="2200" b="1" dirty="0"/>
              <a:t> ποντίκια</a:t>
            </a:r>
            <a:r>
              <a:rPr lang="el-GR" sz="2200" dirty="0"/>
              <a:t> έχουν μόνο μία διαφορά: αντί για το LED που ρίχνει διάσπαρτα το φως στην επιφάνεια, έχουν ένα </a:t>
            </a:r>
            <a:r>
              <a:rPr lang="el-GR" sz="2200" dirty="0" err="1"/>
              <a:t>laser</a:t>
            </a:r>
            <a:r>
              <a:rPr lang="el-GR" sz="2200" dirty="0"/>
              <a:t> που αφήνει μόνο μία μικροσκοπική κηλίδα στην επιφάνεια</a:t>
            </a:r>
          </a:p>
          <a:p>
            <a:r>
              <a:rPr lang="el-GR" sz="2200" b="1" dirty="0"/>
              <a:t>Ασύρματα </a:t>
            </a:r>
            <a:r>
              <a:rPr lang="el-GR" sz="2200" b="1" dirty="0" smtClean="0"/>
              <a:t>ποντίκια: </a:t>
            </a:r>
            <a:endParaRPr lang="el-GR" sz="2200" b="1" dirty="0"/>
          </a:p>
          <a:p>
            <a:pPr lvl="1"/>
            <a:r>
              <a:rPr lang="el-GR" sz="2200" dirty="0"/>
              <a:t>Τα ποντίκια αυτά επικοινωνούν με την κεντρική μονάδα ασύρματα, δηλαδή χωρίς την χρήση καλωδίου</a:t>
            </a:r>
          </a:p>
          <a:p>
            <a:endParaRPr lang="el-GR" sz="22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a:bodyPr>
          <a:lstStyle/>
          <a:p>
            <a:r>
              <a:rPr lang="el-GR" sz="2800" dirty="0"/>
              <a:t>Σκοπός της ενότητας είναι η κατανόηση του υλικού που αποτελεί τον υπολογιστή. Διασαφηνίζεται τι είναι υπολογιστής και ότι περιφερειακές συσκευές όπως οθόνη και ποντίκι δεν είναι ο ηλεκτρονικός υπολογιστής. Αναλύεται το εσωτερικό του </a:t>
            </a:r>
            <a:r>
              <a:rPr lang="el-GR" sz="2800" dirty="0" smtClean="0"/>
              <a:t>ηλεκτρονικού υπολογιστή </a:t>
            </a:r>
            <a:r>
              <a:rPr lang="el-GR" sz="2800" dirty="0"/>
              <a:t>, τι περιέχει και πως τα διάφορα τμήμα δασύνονται και παρουσιάζονται αναλυτικά οι συσκευές εισόδου και </a:t>
            </a:r>
            <a:r>
              <a:rPr lang="el-GR" sz="2800" dirty="0" smtClean="0"/>
              <a:t>εξόδου.</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Ποντίκι </a:t>
            </a:r>
            <a:r>
              <a:rPr lang="el-GR" dirty="0" smtClean="0"/>
              <a:t>(3 </a:t>
            </a:r>
            <a:r>
              <a:rPr lang="el-GR" dirty="0"/>
              <a:t>από </a:t>
            </a:r>
            <a:r>
              <a:rPr lang="el-GR" dirty="0" smtClean="0"/>
              <a:t>5)</a:t>
            </a:r>
            <a:endParaRPr lang="el-GR" dirty="0"/>
          </a:p>
        </p:txBody>
      </p:sp>
      <p:sp>
        <p:nvSpPr>
          <p:cNvPr id="9" name="7 - TextBox" descr="Εσωτερικά μέρη ενός τυπικού μηχανικού ποντικιού:&#10;1. Μπίλια,&#10;2. Πλαστικοί ράβδοι &amp; γρανάζια,&#10;3. LED,&#10;4. taster,&#10;5. Φωτοδίοδος.&#10;"/>
          <p:cNvSpPr txBox="1"/>
          <p:nvPr/>
        </p:nvSpPr>
        <p:spPr>
          <a:xfrm>
            <a:off x="322784" y="1060213"/>
            <a:ext cx="8219256" cy="2308324"/>
          </a:xfrm>
          <a:prstGeom prst="rect">
            <a:avLst/>
          </a:prstGeom>
          <a:noFill/>
        </p:spPr>
        <p:txBody>
          <a:bodyPr wrap="square" rtlCol="0">
            <a:spAutoFit/>
          </a:bodyPr>
          <a:lstStyle/>
          <a:p>
            <a:r>
              <a:rPr lang="el-GR" sz="2400" dirty="0" smtClean="0"/>
              <a:t>Εσωτερικά μέρη ενός τυπικού μηχανικού ποντικιού:</a:t>
            </a:r>
            <a:br>
              <a:rPr lang="el-GR" sz="2400" dirty="0" smtClean="0"/>
            </a:br>
            <a:r>
              <a:rPr lang="el-GR" sz="2400" dirty="0" smtClean="0"/>
              <a:t>1. Μπίλια,</a:t>
            </a:r>
            <a:br>
              <a:rPr lang="el-GR" sz="2400" dirty="0" smtClean="0"/>
            </a:br>
            <a:r>
              <a:rPr lang="el-GR" sz="2400" dirty="0" smtClean="0"/>
              <a:t>2. Πλαστικοί ράβδοι &amp; γρανάζια,</a:t>
            </a:r>
            <a:br>
              <a:rPr lang="el-GR" sz="2400" dirty="0" smtClean="0"/>
            </a:br>
            <a:r>
              <a:rPr lang="el-GR" sz="2400" dirty="0" smtClean="0"/>
              <a:t>3. LED,</a:t>
            </a:r>
          </a:p>
          <a:p>
            <a:r>
              <a:rPr lang="el-GR" sz="2400" dirty="0" smtClean="0"/>
              <a:t>4. </a:t>
            </a:r>
            <a:r>
              <a:rPr lang="en-US" sz="2400" dirty="0" smtClean="0"/>
              <a:t>taster</a:t>
            </a:r>
            <a:r>
              <a:rPr lang="el-GR" sz="2400" dirty="0" smtClean="0"/>
              <a:t>,</a:t>
            </a:r>
            <a:br>
              <a:rPr lang="el-GR" sz="2400" dirty="0" smtClean="0"/>
            </a:br>
            <a:r>
              <a:rPr lang="el-GR" sz="2400" dirty="0" smtClean="0"/>
              <a:t>5. </a:t>
            </a:r>
            <a:r>
              <a:rPr lang="el-GR" sz="2400" dirty="0" err="1" smtClean="0"/>
              <a:t>Φωτοδίοδος</a:t>
            </a:r>
            <a:r>
              <a:rPr lang="el-GR" sz="2400" dirty="0" smtClean="0"/>
              <a:t>.</a:t>
            </a:r>
            <a:endParaRPr lang="el-GR" sz="2400" dirty="0"/>
          </a:p>
        </p:txBody>
      </p:sp>
      <p:pic>
        <p:nvPicPr>
          <p:cNvPr id="8" name="Picture 8" descr="Εικόνα εσωτρικού μέρους ποντικιού."/>
          <p:cNvPicPr>
            <a:picLocks noChangeAspect="1" noChangeArrowheads="1"/>
          </p:cNvPicPr>
          <p:nvPr/>
        </p:nvPicPr>
        <p:blipFill>
          <a:blip r:embed="rId5" cstate="print"/>
          <a:srcRect/>
          <a:stretch>
            <a:fillRect/>
          </a:stretch>
        </p:blipFill>
        <p:spPr bwMode="auto">
          <a:xfrm>
            <a:off x="467767" y="3428174"/>
            <a:ext cx="4392265" cy="2928176"/>
          </a:xfrm>
          <a:prstGeom prst="rect">
            <a:avLst/>
          </a:prstGeom>
          <a:noFill/>
        </p:spPr>
      </p:pic>
      <p:pic>
        <p:nvPicPr>
          <p:cNvPr id="7" name="Picture 4" descr="Εικόνα ηεκτρονικού ποντικιού."/>
          <p:cNvPicPr>
            <a:picLocks noChangeAspect="1" noChangeArrowheads="1"/>
          </p:cNvPicPr>
          <p:nvPr/>
        </p:nvPicPr>
        <p:blipFill>
          <a:blip r:embed="rId6" cstate="print"/>
          <a:srcRect/>
          <a:stretch>
            <a:fillRect/>
          </a:stretch>
        </p:blipFill>
        <p:spPr bwMode="auto">
          <a:xfrm>
            <a:off x="4985147" y="3091210"/>
            <a:ext cx="3233936" cy="3233936"/>
          </a:xfrm>
          <a:prstGeom prst="rect">
            <a:avLst/>
          </a:prstGeom>
          <a:noFill/>
        </p:spPr>
      </p:pic>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Ποντίκι </a:t>
            </a:r>
            <a:r>
              <a:rPr lang="el-GR" dirty="0" smtClean="0"/>
              <a:t>(4 </a:t>
            </a:r>
            <a:r>
              <a:rPr lang="el-GR" dirty="0"/>
              <a:t>από </a:t>
            </a:r>
            <a:r>
              <a:rPr lang="el-GR" dirty="0" smtClean="0"/>
              <a:t>5)</a:t>
            </a:r>
            <a:endParaRPr lang="el-GR" dirty="0"/>
          </a:p>
        </p:txBody>
      </p:sp>
      <p:sp>
        <p:nvSpPr>
          <p:cNvPr id="23" name="Rectangle 3"/>
          <p:cNvSpPr>
            <a:spLocks noGrp="1" noChangeArrowheads="1"/>
          </p:cNvSpPr>
          <p:nvPr>
            <p:ph idx="1"/>
          </p:nvPr>
        </p:nvSpPr>
        <p:spPr>
          <a:xfrm>
            <a:off x="457200" y="1844824"/>
            <a:ext cx="8229600" cy="3960440"/>
          </a:xfrm>
        </p:spPr>
        <p:txBody>
          <a:bodyPr>
            <a:noAutofit/>
          </a:bodyPr>
          <a:lstStyle/>
          <a:p>
            <a:r>
              <a:rPr lang="el-GR" sz="2800" dirty="0" err="1" smtClean="0"/>
              <a:t>Ιχνόσφαιρα</a:t>
            </a:r>
            <a:r>
              <a:rPr lang="el-GR" sz="2800" dirty="0" smtClean="0"/>
              <a:t> (</a:t>
            </a:r>
            <a:r>
              <a:rPr lang="en-US" sz="2800" dirty="0" smtClean="0"/>
              <a:t>Trackball</a:t>
            </a:r>
            <a:r>
              <a:rPr lang="el-GR" sz="2800" dirty="0" smtClean="0"/>
              <a:t>):</a:t>
            </a:r>
          </a:p>
          <a:p>
            <a:pPr marL="0" indent="0">
              <a:buNone/>
            </a:pPr>
            <a:r>
              <a:rPr lang="el-GR" sz="2400" dirty="0" smtClean="0"/>
              <a:t>Μια </a:t>
            </a:r>
            <a:r>
              <a:rPr lang="el-GR" sz="2400" b="1" dirty="0" err="1" smtClean="0"/>
              <a:t>ιχνόσφαιρα</a:t>
            </a:r>
            <a:r>
              <a:rPr lang="el-GR" sz="2400" b="1" dirty="0" smtClean="0"/>
              <a:t> </a:t>
            </a:r>
            <a:r>
              <a:rPr lang="el-GR" sz="2400" dirty="0" smtClean="0"/>
              <a:t>μπορεί να χρησιμοποιηθεί σαν εναλλακτική λύση του ποντικιού.  Αυτή η συσκευή έχει κουμπιά παρόμοια με αυτά του ποντικιού, αλλά έχει μια μεγάλη περιστρεφόμενη σφαίρα στο πάνω μέρος του, που χρησιμοποιείται για να μετακινείται ο δείκτης.</a:t>
            </a:r>
          </a:p>
          <a:p>
            <a:pPr marL="0" indent="0">
              <a:buNone/>
            </a:pPr>
            <a:r>
              <a:rPr lang="el-GR" sz="2400" dirty="0" smtClean="0"/>
              <a:t>Είναι κατάλληλη όταν δεν έχουμε πολύ ελεύθερο χώρο στο γραφείο μας.</a:t>
            </a:r>
          </a:p>
          <a:p>
            <a:pPr>
              <a:buFont typeface="Wingdings" panose="05000000000000000000" pitchFamily="2" charset="2"/>
              <a:buChar char="§"/>
            </a:pPr>
            <a:endParaRPr 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Ποντίκι </a:t>
            </a:r>
            <a:r>
              <a:rPr lang="el-GR" dirty="0" smtClean="0"/>
              <a:t>(5 </a:t>
            </a:r>
            <a:r>
              <a:rPr lang="el-GR" dirty="0"/>
              <a:t>από </a:t>
            </a:r>
            <a:r>
              <a:rPr lang="el-GR" dirty="0" smtClean="0"/>
              <a:t>5)</a:t>
            </a:r>
            <a:endParaRPr lang="el-GR" dirty="0"/>
          </a:p>
        </p:txBody>
      </p:sp>
      <p:sp>
        <p:nvSpPr>
          <p:cNvPr id="23" name="Rectangle 3"/>
          <p:cNvSpPr>
            <a:spLocks noGrp="1" noChangeArrowheads="1"/>
          </p:cNvSpPr>
          <p:nvPr>
            <p:ph idx="1"/>
          </p:nvPr>
        </p:nvSpPr>
        <p:spPr>
          <a:xfrm>
            <a:off x="457200" y="1484784"/>
            <a:ext cx="8229600" cy="1800200"/>
          </a:xfrm>
        </p:spPr>
        <p:txBody>
          <a:bodyPr>
            <a:noAutofit/>
          </a:bodyPr>
          <a:lstStyle/>
          <a:p>
            <a:r>
              <a:rPr lang="el-GR" sz="2800" dirty="0" smtClean="0"/>
              <a:t>Πινακίδα αφής (</a:t>
            </a:r>
            <a:r>
              <a:rPr lang="en-US" sz="2800" dirty="0" smtClean="0"/>
              <a:t>Touch pad</a:t>
            </a:r>
            <a:r>
              <a:rPr lang="el-GR" sz="2800" dirty="0" smtClean="0"/>
              <a:t>):</a:t>
            </a:r>
          </a:p>
          <a:p>
            <a:pPr marL="0" indent="0">
              <a:buNone/>
            </a:pPr>
            <a:r>
              <a:rPr lang="el-GR" sz="2400" dirty="0" smtClean="0"/>
              <a:t>Ανιχνεύει την κίνηση του δακτύλου του χρήστη ή μιας γραφίδας μέσω αισθητήρων πίεσης και στην συνέχεια μετακινεί τον δείκτη στη οθόνη.</a:t>
            </a:r>
          </a:p>
          <a:p>
            <a:endParaRPr lang="el-GR" sz="2800" dirty="0"/>
          </a:p>
        </p:txBody>
      </p:sp>
      <p:pic>
        <p:nvPicPr>
          <p:cNvPr id="6" name="Picture 8" descr="Εικόνα πινακίδας αφής εσωτερικά."/>
          <p:cNvPicPr>
            <a:picLocks noChangeAspect="1" noChangeArrowheads="1"/>
          </p:cNvPicPr>
          <p:nvPr/>
        </p:nvPicPr>
        <p:blipFill>
          <a:blip r:embed="rId5" cstate="print"/>
          <a:srcRect/>
          <a:stretch>
            <a:fillRect/>
          </a:stretch>
        </p:blipFill>
        <p:spPr bwMode="auto">
          <a:xfrm>
            <a:off x="899592" y="3524988"/>
            <a:ext cx="3883134" cy="2496300"/>
          </a:xfrm>
          <a:prstGeom prst="rect">
            <a:avLst/>
          </a:prstGeom>
          <a:noFill/>
        </p:spPr>
      </p:pic>
      <p:pic>
        <p:nvPicPr>
          <p:cNvPr id="7" name="Picture 10" descr="Εικόνα πινακίδας αφής εξωτερικά."/>
          <p:cNvPicPr>
            <a:picLocks noChangeAspect="1" noChangeArrowheads="1"/>
          </p:cNvPicPr>
          <p:nvPr/>
        </p:nvPicPr>
        <p:blipFill>
          <a:blip r:embed="rId6" cstate="print"/>
          <a:srcRect/>
          <a:stretch>
            <a:fillRect/>
          </a:stretch>
        </p:blipFill>
        <p:spPr bwMode="auto">
          <a:xfrm>
            <a:off x="5508104" y="3861048"/>
            <a:ext cx="2466975" cy="1847851"/>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Γραφίδα</a:t>
            </a:r>
          </a:p>
        </p:txBody>
      </p:sp>
      <p:sp>
        <p:nvSpPr>
          <p:cNvPr id="23" name="Rectangle 3"/>
          <p:cNvSpPr>
            <a:spLocks noGrp="1" noChangeArrowheads="1"/>
          </p:cNvSpPr>
          <p:nvPr>
            <p:ph idx="1"/>
          </p:nvPr>
        </p:nvSpPr>
        <p:spPr>
          <a:xfrm>
            <a:off x="457200" y="1844824"/>
            <a:ext cx="8229600" cy="3312368"/>
          </a:xfrm>
        </p:spPr>
        <p:txBody>
          <a:bodyPr>
            <a:noAutofit/>
          </a:bodyPr>
          <a:lstStyle/>
          <a:p>
            <a:pPr marL="0" indent="0">
              <a:buNone/>
            </a:pPr>
            <a:r>
              <a:rPr lang="el-GR" sz="2800" dirty="0" smtClean="0"/>
              <a:t>Χρησιμοποιείται σε συνδυασμό με μια πινακίδα αφής είτε απευθείας σε μια οθόνη αφής και μας επιτρέπει να δείχνουμε εντολές και εικονίδια με μεγαλύτερη ακρίβεια , χωρίς να έρχεται σε επαφή η πινακίδα αφής ή η οθόνη με το δάκτυλο μας. Επίσης μας δίνει δυνατότητες να κρατάμε χειρόγραφες σημειώσεις σε ένα </a:t>
            </a:r>
            <a:r>
              <a:rPr lang="en-US" sz="2800" dirty="0" smtClean="0"/>
              <a:t>tablet pc</a:t>
            </a:r>
            <a:r>
              <a:rPr lang="el-GR" sz="2800" dirty="0" smtClean="0"/>
              <a:t>.</a:t>
            </a:r>
            <a:endParaRPr 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936104"/>
          </a:xfrm>
        </p:spPr>
        <p:txBody>
          <a:bodyPr>
            <a:noAutofit/>
          </a:bodyPr>
          <a:lstStyle/>
          <a:p>
            <a:r>
              <a:rPr lang="el-GR" dirty="0" err="1" smtClean="0"/>
              <a:t>Φωτογραφίδα</a:t>
            </a:r>
            <a:r>
              <a:rPr lang="el-GR" dirty="0" smtClean="0"/>
              <a:t> (1 από 2)</a:t>
            </a:r>
            <a:endParaRPr lang="el-GR" dirty="0"/>
          </a:p>
        </p:txBody>
      </p:sp>
      <p:sp>
        <p:nvSpPr>
          <p:cNvPr id="23" name="Rectangle 3" descr="Η Φωτογραφίδα (light pen) χρησιμοποιείται για τον προσδιορισμό ενός σημείου της οθόνης. &#10;Χειρίζεται από τον χρήστη υπολογιστή, ως συσκευή που συνδυάζει λειτουργίες του πληκτρολογίου και του ποντικιού.&#10;Οι πένες φωτός δεν χρησιμοποιούνται ευρέως καθώς απαιτούν πολύ κίνηση χεριού και έτσι συνήθως κουραστικές και δεν είναι άνετες για να χρησιμοποιηθούν για μεγάλα διαστήματα. &#10;Πιθανές χρήσεις: &#10;γραμμές παραγωγής,&#10;επιστημονικά εργαστήρια, &#10;όπου η σκόνη ή άλλοι περιβαλλοντολογικοί παράγοντες κάνουν μη πρακτική τη χρήση ενός πληκτρολογίου ή ποντικιού.&#10; &#10;&#10;"/>
          <p:cNvSpPr>
            <a:spLocks noGrp="1" noChangeArrowheads="1"/>
          </p:cNvSpPr>
          <p:nvPr>
            <p:ph idx="1"/>
          </p:nvPr>
        </p:nvSpPr>
        <p:spPr>
          <a:xfrm>
            <a:off x="457200" y="1052736"/>
            <a:ext cx="8229600" cy="5040560"/>
          </a:xfrm>
        </p:spPr>
        <p:txBody>
          <a:bodyPr>
            <a:noAutofit/>
          </a:bodyPr>
          <a:lstStyle/>
          <a:p>
            <a:r>
              <a:rPr lang="el-GR" sz="2200" b="1" dirty="0"/>
              <a:t>Η </a:t>
            </a:r>
            <a:r>
              <a:rPr lang="el-GR" sz="2200" b="1" dirty="0" err="1"/>
              <a:t>Φωτογραφίδα</a:t>
            </a:r>
            <a:r>
              <a:rPr lang="el-GR" sz="2200" b="1" dirty="0"/>
              <a:t> (</a:t>
            </a:r>
            <a:r>
              <a:rPr lang="el-GR" sz="2200" b="1" dirty="0" err="1"/>
              <a:t>light</a:t>
            </a:r>
            <a:r>
              <a:rPr lang="el-GR" sz="2200" b="1" dirty="0"/>
              <a:t> </a:t>
            </a:r>
            <a:r>
              <a:rPr lang="el-GR" sz="2200" b="1" dirty="0" err="1"/>
              <a:t>pen</a:t>
            </a:r>
            <a:r>
              <a:rPr lang="el-GR" sz="2200" b="1" dirty="0"/>
              <a:t>)</a:t>
            </a:r>
            <a:r>
              <a:rPr lang="el-GR" sz="2200" dirty="0"/>
              <a:t> χρησιμοποιείται για τον προσδιορισμό ενός σημείου της οθόνης. </a:t>
            </a:r>
          </a:p>
          <a:p>
            <a:r>
              <a:rPr lang="el-GR" sz="2200" dirty="0"/>
              <a:t>Χειρίζεται από τον χρήστη υπολογιστή, ως συσκευή που συνδυάζει λειτουργίες του πληκτρολογίου και του ποντικιού.</a:t>
            </a:r>
            <a:endParaRPr lang="en-US" sz="2200" dirty="0"/>
          </a:p>
          <a:p>
            <a:r>
              <a:rPr lang="el-GR" sz="2200" dirty="0"/>
              <a:t>Οι πένες φωτός δεν χρησιμοποιούνται ευρέως καθώς απαιτούν πολύ κίνηση χεριού και έτσι συνήθως κουραστικές και δεν είναι άνετες για να χρησιμοποιηθούν για μεγάλα διαστήματα. </a:t>
            </a:r>
            <a:endParaRPr lang="en-US" sz="2200" dirty="0"/>
          </a:p>
          <a:p>
            <a:r>
              <a:rPr lang="el-GR" sz="2200" dirty="0"/>
              <a:t>Πιθανές </a:t>
            </a:r>
            <a:r>
              <a:rPr lang="el-GR" sz="2200" dirty="0" smtClean="0"/>
              <a:t>χρήσεις: </a:t>
            </a:r>
            <a:endParaRPr lang="el-GR" sz="2200" dirty="0"/>
          </a:p>
          <a:p>
            <a:pPr lvl="1"/>
            <a:r>
              <a:rPr lang="el-GR" sz="2200" dirty="0"/>
              <a:t>γραμμές </a:t>
            </a:r>
            <a:r>
              <a:rPr lang="el-GR" sz="2200" dirty="0" smtClean="0"/>
              <a:t>παραγωγής,</a:t>
            </a:r>
            <a:endParaRPr lang="el-GR" sz="2200" dirty="0"/>
          </a:p>
          <a:p>
            <a:pPr lvl="1"/>
            <a:r>
              <a:rPr lang="el-GR" sz="2200" dirty="0"/>
              <a:t>επιστημονικά </a:t>
            </a:r>
            <a:r>
              <a:rPr lang="el-GR" sz="2200" dirty="0" smtClean="0"/>
              <a:t>εργαστήρια, </a:t>
            </a:r>
            <a:endParaRPr lang="el-GR" sz="2200" dirty="0"/>
          </a:p>
          <a:p>
            <a:pPr lvl="1"/>
            <a:r>
              <a:rPr lang="el-GR" sz="2200" dirty="0"/>
              <a:t>όπου η σκόνη ή άλλοι περιβαλλοντολογικοί παράγοντες κάνουν μη πρακτική τη χρήση ενός πληκτρολογίου ή ποντικιού.</a:t>
            </a:r>
            <a:endParaRPr lang="en-US" sz="2200" dirty="0"/>
          </a:p>
          <a:p>
            <a:endParaRPr lang="el-GR" sz="22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err="1"/>
              <a:t>Φωτογραφίδα</a:t>
            </a:r>
            <a:r>
              <a:rPr lang="el-GR" dirty="0"/>
              <a:t> </a:t>
            </a:r>
            <a:r>
              <a:rPr lang="el-GR" dirty="0" smtClean="0"/>
              <a:t>(2 </a:t>
            </a:r>
            <a:r>
              <a:rPr lang="el-GR" dirty="0"/>
              <a:t>από 2)</a:t>
            </a:r>
          </a:p>
        </p:txBody>
      </p:sp>
      <p:sp>
        <p:nvSpPr>
          <p:cNvPr id="23" name="Rectangle 3" descr="Χρησιμοποιούνται συχνά από γραφίστες, σχεδιαστές και μηχανικούς . &#10;"/>
          <p:cNvSpPr>
            <a:spLocks noGrp="1" noChangeArrowheads="1"/>
          </p:cNvSpPr>
          <p:nvPr>
            <p:ph idx="1"/>
          </p:nvPr>
        </p:nvSpPr>
        <p:spPr>
          <a:xfrm>
            <a:off x="457200" y="1268760"/>
            <a:ext cx="8229600" cy="864096"/>
          </a:xfrm>
        </p:spPr>
        <p:txBody>
          <a:bodyPr>
            <a:noAutofit/>
          </a:bodyPr>
          <a:lstStyle/>
          <a:p>
            <a:r>
              <a:rPr lang="el-GR" sz="2200" dirty="0"/>
              <a:t>Χρησιμοποιούνται συχνά από γραφίστες, σχεδιαστές και μηχανικούς</a:t>
            </a:r>
            <a:r>
              <a:rPr lang="en-US" sz="2200" dirty="0"/>
              <a:t> </a:t>
            </a:r>
            <a:r>
              <a:rPr lang="el-GR" sz="2200" dirty="0"/>
              <a:t>.</a:t>
            </a:r>
            <a:r>
              <a:rPr lang="en-US" sz="2200" dirty="0"/>
              <a:t> </a:t>
            </a:r>
            <a:endParaRPr lang="en-GB" sz="2200" dirty="0"/>
          </a:p>
        </p:txBody>
      </p:sp>
      <p:pic>
        <p:nvPicPr>
          <p:cNvPr id="6" name="Picture 2" descr="Εικόνες φωτογραφίδας (light pen)."/>
          <p:cNvPicPr>
            <a:picLocks noChangeAspect="1" noChangeArrowheads="1"/>
          </p:cNvPicPr>
          <p:nvPr/>
        </p:nvPicPr>
        <p:blipFill>
          <a:blip r:embed="rId5" cstate="print"/>
          <a:srcRect/>
          <a:stretch>
            <a:fillRect/>
          </a:stretch>
        </p:blipFill>
        <p:spPr bwMode="auto">
          <a:xfrm>
            <a:off x="539552" y="2413745"/>
            <a:ext cx="3024336" cy="2599431"/>
          </a:xfrm>
          <a:prstGeom prst="rect">
            <a:avLst/>
          </a:prstGeom>
          <a:noFill/>
        </p:spPr>
      </p:pic>
      <p:pic>
        <p:nvPicPr>
          <p:cNvPr id="7" name="Picture 4" descr="."/>
          <p:cNvPicPr>
            <a:picLocks noChangeAspect="1" noChangeArrowheads="1"/>
          </p:cNvPicPr>
          <p:nvPr/>
        </p:nvPicPr>
        <p:blipFill>
          <a:blip r:embed="rId6" cstate="print"/>
          <a:srcRect/>
          <a:stretch>
            <a:fillRect/>
          </a:stretch>
        </p:blipFill>
        <p:spPr bwMode="auto">
          <a:xfrm>
            <a:off x="5436096" y="1868984"/>
            <a:ext cx="2559231" cy="1810981"/>
          </a:xfrm>
          <a:prstGeom prst="rect">
            <a:avLst/>
          </a:prstGeom>
          <a:noFill/>
        </p:spPr>
      </p:pic>
      <p:pic>
        <p:nvPicPr>
          <p:cNvPr id="8" name="Picture 6" descr="."/>
          <p:cNvPicPr>
            <a:picLocks noChangeAspect="1" noChangeArrowheads="1"/>
          </p:cNvPicPr>
          <p:nvPr/>
        </p:nvPicPr>
        <p:blipFill>
          <a:blip r:embed="rId7" cstate="print"/>
          <a:srcRect/>
          <a:stretch>
            <a:fillRect/>
          </a:stretch>
        </p:blipFill>
        <p:spPr bwMode="auto">
          <a:xfrm>
            <a:off x="4311435" y="4005064"/>
            <a:ext cx="3068877" cy="2289856"/>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Σαρωτής (1 από 2)</a:t>
            </a:r>
            <a:endParaRPr lang="el-GR" dirty="0"/>
          </a:p>
        </p:txBody>
      </p:sp>
      <p:sp>
        <p:nvSpPr>
          <p:cNvPr id="23" name="Rectangle 3" descr="Οι σαρωτές (scanner) είναι συσκευές εισόδου που χρησιμοποιούνται για να εντοπίζουν εικόνες ή κείμενο σε χαρτί και να τα μεταφράζουν μετά σε δεδομένα.&#10;Η ποιότητα της σάρωσης εξαρτάται από την ανάλυση και το πλήθος χρωμάτων που υποστηρίζει ο σαρωτής.&#10;Η ανάλυση υπολογίζεται σε dpi (dots per inch). &#10;Υπάρχουν δυο κύριοι τύποι σαρωτών:  &#10;Χειρός,&#10;Επίπεδοι.&#10;"/>
          <p:cNvSpPr>
            <a:spLocks noGrp="1" noChangeArrowheads="1"/>
          </p:cNvSpPr>
          <p:nvPr>
            <p:ph idx="1"/>
          </p:nvPr>
        </p:nvSpPr>
        <p:spPr>
          <a:xfrm>
            <a:off x="457200" y="1628800"/>
            <a:ext cx="8229600" cy="3888432"/>
          </a:xfrm>
        </p:spPr>
        <p:txBody>
          <a:bodyPr>
            <a:noAutofit/>
          </a:bodyPr>
          <a:lstStyle/>
          <a:p>
            <a:pPr>
              <a:lnSpc>
                <a:spcPct val="90000"/>
              </a:lnSpc>
            </a:pPr>
            <a:r>
              <a:rPr lang="el-GR" sz="2400" dirty="0" smtClean="0"/>
              <a:t>Οι σαρωτές (</a:t>
            </a:r>
            <a:r>
              <a:rPr lang="en-US" sz="2400" dirty="0" smtClean="0"/>
              <a:t>scanner</a:t>
            </a:r>
            <a:r>
              <a:rPr lang="el-GR" sz="2400" dirty="0" smtClean="0"/>
              <a:t>) είναι συσκευές εισόδου που χρησιμοποιούνται για να εντοπίζουν εικόνες ή κείμενο σε χαρτί και να τα μεταφράζουν μετά σε δεδομένα.</a:t>
            </a:r>
            <a:endParaRPr lang="en-US" sz="2400" dirty="0" smtClean="0"/>
          </a:p>
          <a:p>
            <a:pPr>
              <a:lnSpc>
                <a:spcPct val="90000"/>
              </a:lnSpc>
            </a:pPr>
            <a:r>
              <a:rPr lang="el-GR" sz="2400" dirty="0" smtClean="0"/>
              <a:t>Η ποιότητα της σάρωσης εξαρτάται από την ανάλυση και το πλήθος χρωμάτων που υποστηρίζει ο σαρωτής.</a:t>
            </a:r>
          </a:p>
          <a:p>
            <a:pPr>
              <a:lnSpc>
                <a:spcPct val="90000"/>
              </a:lnSpc>
            </a:pPr>
            <a:r>
              <a:rPr lang="el-GR" sz="2400" dirty="0" smtClean="0"/>
              <a:t>Η ανάλυση υπολογίζεται σε </a:t>
            </a:r>
            <a:r>
              <a:rPr lang="en-US" sz="2400" dirty="0" smtClean="0"/>
              <a:t>dpi (dots per inch)</a:t>
            </a:r>
            <a:r>
              <a:rPr lang="el-GR" sz="2400" dirty="0"/>
              <a:t>.</a:t>
            </a:r>
            <a:r>
              <a:rPr lang="el-GR" sz="2400" dirty="0" smtClean="0"/>
              <a:t> </a:t>
            </a:r>
            <a:endParaRPr lang="en-US" sz="2400" dirty="0" smtClean="0"/>
          </a:p>
          <a:p>
            <a:pPr>
              <a:lnSpc>
                <a:spcPct val="90000"/>
              </a:lnSpc>
            </a:pPr>
            <a:r>
              <a:rPr lang="el-GR" sz="2400" dirty="0" smtClean="0"/>
              <a:t>Υπάρχουν δυο κύριοι τύποι σαρωτών:  </a:t>
            </a:r>
            <a:endParaRPr lang="en-US" sz="2400" dirty="0" smtClean="0"/>
          </a:p>
          <a:p>
            <a:pPr lvl="2">
              <a:lnSpc>
                <a:spcPct val="90000"/>
              </a:lnSpc>
            </a:pPr>
            <a:r>
              <a:rPr lang="el-GR" dirty="0" smtClean="0"/>
              <a:t>Χειρός,</a:t>
            </a:r>
            <a:endParaRPr lang="en-US" dirty="0" smtClean="0"/>
          </a:p>
          <a:p>
            <a:pPr lvl="2">
              <a:lnSpc>
                <a:spcPct val="90000"/>
              </a:lnSpc>
            </a:pPr>
            <a:r>
              <a:rPr lang="el-GR" dirty="0" smtClean="0"/>
              <a:t>Επίπεδοι.</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Σαρωτής </a:t>
            </a:r>
            <a:r>
              <a:rPr lang="el-GR" dirty="0" smtClean="0"/>
              <a:t>(2 </a:t>
            </a:r>
            <a:r>
              <a:rPr lang="el-GR" dirty="0"/>
              <a:t>από 2)</a:t>
            </a:r>
          </a:p>
        </p:txBody>
      </p:sp>
      <p:sp>
        <p:nvSpPr>
          <p:cNvPr id="23" name="Rectangle 3" descr="Αν χρησιμοποιηθεί ένας σαρωτής για να σαρώσει μια σελίδα κειμένου, μπορεί να χρησιμοποιηθεί ένα πρόγραμμα OCR (Optical Character Recognition - Οπτικής Αναγνώρισης Χαρακτήρων) για να μετατρέψει την εικόνα σε αρχείο κειμένου,&#10;Μια κατηγορία scanner είναι οι αναγνώστες ραβδωτού κώδικα (bar code reader). &#10;"/>
          <p:cNvSpPr>
            <a:spLocks noGrp="1" noChangeArrowheads="1"/>
          </p:cNvSpPr>
          <p:nvPr>
            <p:ph idx="1"/>
          </p:nvPr>
        </p:nvSpPr>
        <p:spPr>
          <a:xfrm>
            <a:off x="457200" y="2132856"/>
            <a:ext cx="8229600" cy="2592288"/>
          </a:xfrm>
        </p:spPr>
        <p:txBody>
          <a:bodyPr>
            <a:noAutofit/>
          </a:bodyPr>
          <a:lstStyle/>
          <a:p>
            <a:pPr>
              <a:lnSpc>
                <a:spcPct val="90000"/>
              </a:lnSpc>
            </a:pPr>
            <a:r>
              <a:rPr lang="el-GR" sz="2400" dirty="0"/>
              <a:t>Αν χρησιμοποιηθεί ένας σαρωτής για να σαρώσει μια σελίδα κειμένου, μπορεί να χρησιμοποιηθεί ένα πρόγραμμα </a:t>
            </a:r>
            <a:r>
              <a:rPr lang="en-US" sz="2400" dirty="0"/>
              <a:t>OCR</a:t>
            </a:r>
            <a:r>
              <a:rPr lang="el-GR" sz="2400" dirty="0"/>
              <a:t> (</a:t>
            </a:r>
            <a:r>
              <a:rPr lang="en-US" sz="2400" dirty="0"/>
              <a:t>Optical Character Recognition</a:t>
            </a:r>
            <a:r>
              <a:rPr lang="el-GR" sz="2400" dirty="0"/>
              <a:t> - Οπτικής Αναγνώρισης Χαρακτήρων) για να μετατρέψει την εικόνα σε αρχείο </a:t>
            </a:r>
            <a:r>
              <a:rPr lang="el-GR" sz="2400" dirty="0" smtClean="0"/>
              <a:t>κειμένου,</a:t>
            </a:r>
            <a:endParaRPr lang="en-US" sz="2400" dirty="0"/>
          </a:p>
          <a:p>
            <a:pPr>
              <a:lnSpc>
                <a:spcPct val="90000"/>
              </a:lnSpc>
            </a:pPr>
            <a:r>
              <a:rPr lang="el-GR" sz="2400" dirty="0"/>
              <a:t>Μια κατηγορία </a:t>
            </a:r>
            <a:r>
              <a:rPr lang="en-US" sz="2400" dirty="0"/>
              <a:t>scanner </a:t>
            </a:r>
            <a:r>
              <a:rPr lang="el-GR" sz="2400" dirty="0"/>
              <a:t>είναι οι αναγνώστες ραβδωτού κώδικα (</a:t>
            </a:r>
            <a:r>
              <a:rPr lang="en-US" sz="2400" dirty="0"/>
              <a:t>bar code reader</a:t>
            </a:r>
            <a:r>
              <a:rPr lang="en-US" sz="2400" dirty="0" smtClean="0"/>
              <a:t>)</a:t>
            </a:r>
            <a:r>
              <a:rPr lang="el-GR" sz="2400" dirty="0" smtClean="0"/>
              <a:t>.</a:t>
            </a:r>
            <a:r>
              <a:rPr lang="en-US" sz="2400" dirty="0" smtClean="0"/>
              <a:t> </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n-US" dirty="0" smtClean="0"/>
              <a:t>3D Scanner </a:t>
            </a:r>
            <a:r>
              <a:rPr lang="el-GR" dirty="0" smtClean="0"/>
              <a:t>(1 από 3)</a:t>
            </a:r>
            <a:endParaRPr lang="el-GR" dirty="0"/>
          </a:p>
        </p:txBody>
      </p:sp>
      <p:pic>
        <p:nvPicPr>
          <p:cNvPr id="7" name="Picture 2" descr="Εικόνα 3D scanner, μοντέλο ZScanner®700CX color laser scanner.&#10;"/>
          <p:cNvPicPr>
            <a:picLocks noChangeAspect="1" noChangeArrowheads="1"/>
          </p:cNvPicPr>
          <p:nvPr/>
        </p:nvPicPr>
        <p:blipFill>
          <a:blip r:embed="rId5" cstate="print"/>
          <a:srcRect/>
          <a:stretch>
            <a:fillRect/>
          </a:stretch>
        </p:blipFill>
        <p:spPr bwMode="auto">
          <a:xfrm>
            <a:off x="1075829" y="1772816"/>
            <a:ext cx="4038600" cy="3228975"/>
          </a:xfrm>
          <a:prstGeom prst="rect">
            <a:avLst/>
          </a:prstGeom>
          <a:noFill/>
        </p:spPr>
      </p:pic>
      <p:pic>
        <p:nvPicPr>
          <p:cNvPr id="8" name="Picture 4" descr="Εικόνα 3D αναπαράστασης."/>
          <p:cNvPicPr>
            <a:picLocks noChangeAspect="1" noChangeArrowheads="1"/>
          </p:cNvPicPr>
          <p:nvPr/>
        </p:nvPicPr>
        <p:blipFill>
          <a:blip r:embed="rId6" cstate="print"/>
          <a:srcRect/>
          <a:stretch>
            <a:fillRect/>
          </a:stretch>
        </p:blipFill>
        <p:spPr bwMode="auto">
          <a:xfrm>
            <a:off x="6355853" y="2137842"/>
            <a:ext cx="1343025" cy="2838450"/>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48</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n-US" dirty="0"/>
              <a:t>3D Scanner </a:t>
            </a:r>
            <a:r>
              <a:rPr lang="el-GR" dirty="0" smtClean="0"/>
              <a:t>(2 </a:t>
            </a:r>
            <a:r>
              <a:rPr lang="el-GR" dirty="0"/>
              <a:t>από </a:t>
            </a:r>
            <a:r>
              <a:rPr lang="el-GR" dirty="0" smtClean="0"/>
              <a:t>3)</a:t>
            </a:r>
            <a:endParaRPr lang="el-GR" dirty="0"/>
          </a:p>
        </p:txBody>
      </p:sp>
      <p:sp>
        <p:nvSpPr>
          <p:cNvPr id="23" name="Rectangle 3" descr="Εφαρμογές:&#10;Multimedia/Διασκέδαση: Σαρώσεις προσώπων/σώματος για ρεαλιστική παρουσίαση ανθρώπων για ειδικά εφέ ή αντικατάσταση προσώπων (stunts).&#10;Μουσεία/Πολιτιστική κληρονομιά: Αναπαραγωγή έργων τέχνης, μουσεία εικονικής πραγματικότητας, παραγωγή αντιγράφων για εμπορικούς και διαφημιστικούς σκοπούς, αναστήλωση κατεστραμμένων αρχαίων ευρημάτων, ανακατασκευή αρχαιολογικών εδωλίων ή περιοχών, 3D αναπαραγωγή αρχαιολογικών/ιστορικών τοποθεσιών, σάρωση απολιθωμάτων, σάρωση απολιθωμάτων για ανάλυση, εκπαιδευτικοί και ανακατασκευαστικοί σκοποί.&#10;&#10;&#10;"/>
          <p:cNvSpPr>
            <a:spLocks noGrp="1" noChangeArrowheads="1"/>
          </p:cNvSpPr>
          <p:nvPr>
            <p:ph idx="1"/>
          </p:nvPr>
        </p:nvSpPr>
        <p:spPr>
          <a:xfrm>
            <a:off x="457200" y="1268760"/>
            <a:ext cx="8229600" cy="4788122"/>
          </a:xfrm>
        </p:spPr>
        <p:txBody>
          <a:bodyPr>
            <a:noAutofit/>
          </a:bodyPr>
          <a:lstStyle/>
          <a:p>
            <a:r>
              <a:rPr lang="el-GR" sz="2400" dirty="0" smtClean="0"/>
              <a:t>Εφαρμογές:</a:t>
            </a:r>
          </a:p>
          <a:p>
            <a:pPr>
              <a:buFont typeface="Wingdings" pitchFamily="2" charset="2"/>
              <a:buChar char="Ø"/>
            </a:pPr>
            <a:r>
              <a:rPr lang="el-GR" sz="2400" b="1" dirty="0" err="1"/>
              <a:t>Multimedia</a:t>
            </a:r>
            <a:r>
              <a:rPr lang="el-GR" sz="2400" b="1" dirty="0"/>
              <a:t>/Διασκέδαση:</a:t>
            </a:r>
            <a:r>
              <a:rPr lang="el-GR" sz="2400" dirty="0"/>
              <a:t> Σαρώσεις προσώπων/σώματος για ρεαλιστική παρουσίαση ανθρώπων για ειδικά εφέ ή αντικατάσταση προσώπων (</a:t>
            </a:r>
            <a:r>
              <a:rPr lang="el-GR" sz="2400" dirty="0" err="1"/>
              <a:t>stunts</a:t>
            </a:r>
            <a:r>
              <a:rPr lang="el-GR" sz="2400" dirty="0"/>
              <a:t>).</a:t>
            </a:r>
          </a:p>
          <a:p>
            <a:pPr>
              <a:buFont typeface="Wingdings" pitchFamily="2" charset="2"/>
              <a:buChar char="Ø"/>
            </a:pPr>
            <a:r>
              <a:rPr lang="el-GR" sz="2400" b="1" dirty="0"/>
              <a:t>Μουσεία/Πολιτιστική κληρονομιά:</a:t>
            </a:r>
            <a:r>
              <a:rPr lang="el-GR" sz="2400" dirty="0"/>
              <a:t> Αναπαραγωγή έργων τέχνης, μουσεία εικονικής πραγματικότητας, παραγωγή αντιγράφων για εμπορικούς και διαφημιστικούς σκοπούς, αναστήλωση κατεστραμμένων αρχαίων ευρημάτων, ανακατασκευή αρχαιολογικών εδωλίων ή περιοχών, 3D αναπαραγωγή αρχαιολογικών/ιστορικών τοποθεσιών, σάρωση απολιθωμάτων, σάρωση απολιθωμάτων για ανάλυση, εκπαιδευτικοί και </a:t>
            </a:r>
            <a:r>
              <a:rPr lang="el-GR" sz="2400" dirty="0" err="1"/>
              <a:t>ανακατασκευαστικοί</a:t>
            </a:r>
            <a:r>
              <a:rPr lang="el-GR" sz="2400" dirty="0"/>
              <a:t> σκοποί.</a:t>
            </a:r>
          </a:p>
          <a:p>
            <a:endParaRPr lang="el-GR" sz="2400" dirty="0"/>
          </a:p>
          <a:p>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49</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55365"/>
            <a:ext cx="8208912" cy="3157811"/>
          </a:xfrm>
        </p:spPr>
        <p:txBody>
          <a:bodyPr>
            <a:noAutofit/>
          </a:bodyPr>
          <a:lstStyle/>
          <a:p>
            <a:r>
              <a:rPr lang="el-GR" dirty="0">
                <a:hlinkClick r:id="rId4" action="ppaction://hlinksldjump"/>
              </a:rPr>
              <a:t>Υλικό του </a:t>
            </a:r>
            <a:r>
              <a:rPr lang="el-GR" dirty="0" smtClean="0">
                <a:hlinkClick r:id="rId4" action="ppaction://hlinksldjump"/>
              </a:rPr>
              <a:t>Υπολογιστή,</a:t>
            </a:r>
            <a:endParaRPr lang="el-GR" dirty="0"/>
          </a:p>
          <a:p>
            <a:r>
              <a:rPr lang="el-GR" dirty="0">
                <a:hlinkClick r:id="rId5" action="ppaction://hlinksldjump"/>
              </a:rPr>
              <a:t>Γενικός τρόπος λειτουργίας του </a:t>
            </a:r>
            <a:r>
              <a:rPr lang="el-GR" dirty="0" smtClean="0">
                <a:hlinkClick r:id="rId5" action="ppaction://hlinksldjump"/>
              </a:rPr>
              <a:t>ηλεκτρονικού υπολογιστή,</a:t>
            </a:r>
            <a:endParaRPr lang="el-GR" dirty="0"/>
          </a:p>
          <a:p>
            <a:r>
              <a:rPr lang="el-GR" dirty="0">
                <a:hlinkClick r:id="rId6" action="ppaction://hlinksldjump"/>
              </a:rPr>
              <a:t>Κύρια Μέρη του Προσωπικού </a:t>
            </a:r>
            <a:r>
              <a:rPr lang="el-GR" dirty="0" smtClean="0">
                <a:hlinkClick r:id="rId6" action="ppaction://hlinksldjump"/>
              </a:rPr>
              <a:t>Υπολογιστή,</a:t>
            </a:r>
            <a:endParaRPr lang="el-GR" dirty="0"/>
          </a:p>
          <a:p>
            <a:r>
              <a:rPr lang="el-GR" dirty="0">
                <a:hlinkClick r:id="rId7" action="ppaction://hlinksldjump"/>
              </a:rPr>
              <a:t>Συσκευές εισόδου και </a:t>
            </a:r>
            <a:r>
              <a:rPr lang="el-GR" dirty="0" smtClean="0">
                <a:hlinkClick r:id="rId7" action="ppaction://hlinksldjump"/>
              </a:rPr>
              <a:t>εξόδου.</a:t>
            </a:r>
            <a:endParaRPr lang="el-GR" dirty="0"/>
          </a:p>
          <a:p>
            <a:pPr>
              <a:buFont typeface="Wingdings" pitchFamily="2" charset="2"/>
              <a:buChar char="§"/>
            </a:pP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n-US" dirty="0"/>
              <a:t>3D Scanner </a:t>
            </a:r>
            <a:r>
              <a:rPr lang="el-GR" dirty="0" smtClean="0"/>
              <a:t>(3 </a:t>
            </a:r>
            <a:r>
              <a:rPr lang="el-GR" dirty="0"/>
              <a:t>από </a:t>
            </a:r>
            <a:r>
              <a:rPr lang="el-GR" dirty="0" smtClean="0"/>
              <a:t>3)</a:t>
            </a:r>
            <a:endParaRPr lang="el-GR" dirty="0"/>
          </a:p>
        </p:txBody>
      </p:sp>
      <p:sp>
        <p:nvSpPr>
          <p:cNvPr id="23" name="Rectangle 3" descr="E-Marketing/Ανάπτυξη ιστοσελίδων: Σάρωση αντικειμένων για διαδραστικά 3D περιεχόμενα (π.χ. 3D εμφάνιση ή κίνηση προϊόντων προς πώληση μέσω διαδικτύου).&#10;Βιομηχανικός σχεδιασμός: Αντίστροφη μηχανολογία (σχέδια από υπάρχοντα έγχρωμα αντικείμενα), έλεγχος μορφής και χρώματος αντικειμένων, τεχνικά εγχειρίδια, 3D διαδραστική συνεργασία.&#10;Άλλες εφαρμογές περιλαμβάνουν 3D σαρώσεις υπαρχόντων αντικειμένων, αρχαιολογικά ευρήματα, αρχαιολογικές τοποθεσίες, 3D αρχειοθέτηση, σάρωση πολύπλοκων μορφών, αρχειοθέτηση μετρήσεων, ηλεκτρονικά μοντέλα, συσκευασία και ταχεία πρωτοτυποποίηση.&#10;"/>
          <p:cNvSpPr>
            <a:spLocks noGrp="1" noChangeArrowheads="1"/>
          </p:cNvSpPr>
          <p:nvPr>
            <p:ph idx="1"/>
          </p:nvPr>
        </p:nvSpPr>
        <p:spPr>
          <a:xfrm>
            <a:off x="457200" y="1327200"/>
            <a:ext cx="8229600" cy="4694088"/>
          </a:xfrm>
        </p:spPr>
        <p:txBody>
          <a:bodyPr>
            <a:noAutofit/>
          </a:bodyPr>
          <a:lstStyle/>
          <a:p>
            <a:pPr>
              <a:buFont typeface="Wingdings" pitchFamily="2" charset="2"/>
              <a:buChar char="Ø"/>
            </a:pPr>
            <a:r>
              <a:rPr lang="el-GR" sz="2400" b="1" dirty="0"/>
              <a:t>E-</a:t>
            </a:r>
            <a:r>
              <a:rPr lang="el-GR" sz="2400" b="1" dirty="0" err="1"/>
              <a:t>Marketing</a:t>
            </a:r>
            <a:r>
              <a:rPr lang="el-GR" sz="2400" b="1" dirty="0"/>
              <a:t>/Ανάπτυξη ιστοσελίδων</a:t>
            </a:r>
            <a:r>
              <a:rPr lang="el-GR" sz="2400" dirty="0"/>
              <a:t>: Σάρωση αντικειμένων για διαδραστικά 3D περιεχόμενα (π.χ. 3D εμφάνιση ή κίνηση προϊόντων προς πώληση μέσω διαδικτύου).</a:t>
            </a:r>
          </a:p>
          <a:p>
            <a:pPr>
              <a:buFont typeface="Wingdings" pitchFamily="2" charset="2"/>
              <a:buChar char="Ø"/>
            </a:pPr>
            <a:r>
              <a:rPr lang="el-GR" sz="2400" b="1" dirty="0"/>
              <a:t>Βιομηχανικός σχεδιασμός:</a:t>
            </a:r>
            <a:r>
              <a:rPr lang="el-GR" sz="2400" dirty="0"/>
              <a:t> Αντίστροφη μηχανολογία (σχέδια από υπάρχοντα έγχρωμα αντικείμενα), έλεγχος μορφής και χρώματος αντικειμένων, τεχνικά εγχειρίδια, 3D </a:t>
            </a:r>
            <a:r>
              <a:rPr lang="el-GR" sz="2400" dirty="0" err="1"/>
              <a:t>διαδραστική</a:t>
            </a:r>
            <a:r>
              <a:rPr lang="el-GR" sz="2400" dirty="0"/>
              <a:t> συνεργασία.</a:t>
            </a:r>
          </a:p>
          <a:p>
            <a:pPr>
              <a:buFont typeface="Wingdings" pitchFamily="2" charset="2"/>
              <a:buChar char="Ø"/>
            </a:pPr>
            <a:r>
              <a:rPr lang="el-GR" sz="2400" b="1" dirty="0"/>
              <a:t>Άλλες εφαρμογές</a:t>
            </a:r>
            <a:r>
              <a:rPr lang="el-GR" sz="2400" dirty="0"/>
              <a:t> περιλαμβάνουν 3D σαρώσεις υπαρχόντων αντικειμένων, αρχαιολογικά ευρήματα, αρχαιολογικές τοποθεσίες, 3D αρχειοθέτηση, σάρωση πολύπλοκων μορφών, αρχειοθέτηση μετρήσεων, ηλεκτρονικά μοντέλα, συσκευασία και ταχεία </a:t>
            </a:r>
            <a:r>
              <a:rPr lang="el-GR" sz="2400" dirty="0" err="1"/>
              <a:t>πρωτοτυποποίηση</a:t>
            </a:r>
            <a:r>
              <a:rPr lang="el-GR" sz="2400" dirty="0"/>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50</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Ψηφιακή φωτογραφική μηχανή</a:t>
            </a:r>
          </a:p>
        </p:txBody>
      </p:sp>
      <p:sp>
        <p:nvSpPr>
          <p:cNvPr id="23" name="Rectangle 3"/>
          <p:cNvSpPr>
            <a:spLocks noGrp="1" noChangeArrowheads="1"/>
          </p:cNvSpPr>
          <p:nvPr>
            <p:ph idx="1"/>
          </p:nvPr>
        </p:nvSpPr>
        <p:spPr>
          <a:xfrm>
            <a:off x="457200" y="1196752"/>
            <a:ext cx="8229600" cy="3096344"/>
          </a:xfrm>
        </p:spPr>
        <p:txBody>
          <a:bodyPr>
            <a:noAutofit/>
          </a:bodyPr>
          <a:lstStyle/>
          <a:p>
            <a:r>
              <a:rPr lang="el-GR" sz="2400" dirty="0"/>
              <a:t>Αποθηκεύει τη φωτογραφία σε ψηφιακή μορφή σε ειδικές κάρτες </a:t>
            </a:r>
            <a:r>
              <a:rPr lang="el-GR" sz="2400" dirty="0" smtClean="0"/>
              <a:t>μνήμης,</a:t>
            </a:r>
            <a:endParaRPr lang="el-GR" sz="2400" dirty="0"/>
          </a:p>
          <a:p>
            <a:r>
              <a:rPr lang="el-GR" sz="2400" dirty="0"/>
              <a:t>Μέσω καλωδίου η μεταφορά των εικόνων στον </a:t>
            </a:r>
            <a:r>
              <a:rPr lang="el-GR" sz="2400" dirty="0" smtClean="0"/>
              <a:t>υπολογιστή,</a:t>
            </a:r>
            <a:endParaRPr lang="el-GR" sz="2400" dirty="0"/>
          </a:p>
          <a:p>
            <a:r>
              <a:rPr lang="el-GR" sz="2400" dirty="0"/>
              <a:t>Οι φωτογραφίες αποτελούνται από χιλιάδες </a:t>
            </a:r>
            <a:r>
              <a:rPr lang="el-GR" sz="2400" dirty="0" err="1"/>
              <a:t>εικονοστοιχεία</a:t>
            </a:r>
            <a:r>
              <a:rPr lang="el-GR" sz="2400" dirty="0"/>
              <a:t> ή </a:t>
            </a:r>
            <a:r>
              <a:rPr lang="el-GR" sz="2400" dirty="0" err="1" smtClean="0"/>
              <a:t>πίξελ</a:t>
            </a:r>
            <a:r>
              <a:rPr lang="el-GR" sz="2400" dirty="0" smtClean="0"/>
              <a:t>,</a:t>
            </a:r>
            <a:endParaRPr lang="el-GR" sz="2400" dirty="0"/>
          </a:p>
          <a:p>
            <a:r>
              <a:rPr lang="el-GR" sz="2400" dirty="0"/>
              <a:t>Ανάλυση μιας φωτογραφίας είναι ο αριθμός των </a:t>
            </a:r>
            <a:r>
              <a:rPr lang="el-GR" sz="2400" dirty="0" err="1" smtClean="0"/>
              <a:t>εικονοστοιχείων</a:t>
            </a:r>
            <a:r>
              <a:rPr lang="el-GR" sz="2400" dirty="0" smtClean="0"/>
              <a:t>. </a:t>
            </a:r>
            <a:endParaRPr lang="el-GR" sz="2400" dirty="0"/>
          </a:p>
        </p:txBody>
      </p:sp>
      <p:pic>
        <p:nvPicPr>
          <p:cNvPr id="6" name="Picture 2" descr="Εικόνα ψηφιακής φωτογραφικής μηχανής."/>
          <p:cNvPicPr>
            <a:picLocks noChangeAspect="1" noChangeArrowheads="1"/>
          </p:cNvPicPr>
          <p:nvPr/>
        </p:nvPicPr>
        <p:blipFill>
          <a:blip r:embed="rId5" cstate="print"/>
          <a:srcRect/>
          <a:stretch>
            <a:fillRect/>
          </a:stretch>
        </p:blipFill>
        <p:spPr bwMode="auto">
          <a:xfrm>
            <a:off x="4139952" y="4005064"/>
            <a:ext cx="3417137" cy="2236465"/>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51</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err="1"/>
              <a:t>Ιστοκάμερα</a:t>
            </a:r>
            <a:r>
              <a:rPr lang="el-GR" dirty="0"/>
              <a:t> ή Κάμερα</a:t>
            </a:r>
            <a:r>
              <a:rPr lang="en-US" dirty="0"/>
              <a:t> </a:t>
            </a:r>
            <a:r>
              <a:rPr lang="el-GR" dirty="0" smtClean="0"/>
              <a:t>Διαδικτύου</a:t>
            </a:r>
            <a:br>
              <a:rPr lang="el-GR" dirty="0" smtClean="0"/>
            </a:br>
            <a:r>
              <a:rPr lang="el-GR" dirty="0" smtClean="0"/>
              <a:t>(1 από 2)</a:t>
            </a:r>
            <a:endParaRPr lang="el-GR" dirty="0"/>
          </a:p>
        </p:txBody>
      </p:sp>
      <p:sp>
        <p:nvSpPr>
          <p:cNvPr id="23" name="Rectangle 3" descr="Μία web camera είναι μια κάμερα η οποία τροφοδοτεί τις εικόνες σε πραγματικό χρόνο σε ένα δίκτυο υπολογιστών, συχνά μέσω USB, Ethernet ή Wi-Fi. &#10;Η πιο δημοφιλή χρήση τους είναι η δημιουργία δεσμών βίντεο, επιτρέποντας τους υπολογιστές να λειτουργήσουν ως εικονοτηλέφωνα. &#10;Αυτή η κοινή χρήση ως μια βιντεοκάμερα για το Ίντερνετ (World Wide Web[www]) έδωσε στην κάμερα το όνομά της. &#10;Άλλες δημοφιλείς χρήσεις περιλαμβάνουν την επιτήρηση της ασφάλειας . &#10;&#10;"/>
          <p:cNvSpPr>
            <a:spLocks noGrp="1" noChangeArrowheads="1"/>
          </p:cNvSpPr>
          <p:nvPr>
            <p:ph idx="1"/>
          </p:nvPr>
        </p:nvSpPr>
        <p:spPr>
          <a:xfrm>
            <a:off x="457200" y="1484784"/>
            <a:ext cx="8229600" cy="4536504"/>
          </a:xfrm>
        </p:spPr>
        <p:txBody>
          <a:bodyPr>
            <a:noAutofit/>
          </a:bodyPr>
          <a:lstStyle/>
          <a:p>
            <a:r>
              <a:rPr lang="el-GR" sz="2400" dirty="0"/>
              <a:t>Μία </a:t>
            </a:r>
            <a:r>
              <a:rPr lang="el-GR" sz="2400" i="1" dirty="0" err="1"/>
              <a:t>web</a:t>
            </a:r>
            <a:r>
              <a:rPr lang="el-GR" sz="2400" i="1" dirty="0"/>
              <a:t> </a:t>
            </a:r>
            <a:r>
              <a:rPr lang="el-GR" sz="2400" i="1" dirty="0" err="1"/>
              <a:t>camera</a:t>
            </a:r>
            <a:r>
              <a:rPr lang="el-GR" sz="2400" dirty="0"/>
              <a:t> είναι μια κάμερα η οποία τροφοδοτεί τις εικόνες σε πραγματικό χρόνο σε ένα δίκτυο υπολογιστών, συχνά μέσω USB, </a:t>
            </a:r>
            <a:r>
              <a:rPr lang="el-GR" sz="2400" dirty="0" err="1"/>
              <a:t>Ethernet</a:t>
            </a:r>
            <a:r>
              <a:rPr lang="el-GR" sz="2400" dirty="0"/>
              <a:t> ή </a:t>
            </a:r>
            <a:r>
              <a:rPr lang="el-GR" sz="2400" dirty="0" err="1"/>
              <a:t>Wi</a:t>
            </a:r>
            <a:r>
              <a:rPr lang="el-GR" sz="2400" dirty="0"/>
              <a:t>-</a:t>
            </a:r>
            <a:r>
              <a:rPr lang="el-GR" sz="2400" dirty="0" err="1"/>
              <a:t>Fi</a:t>
            </a:r>
            <a:r>
              <a:rPr lang="el-GR" sz="2400" dirty="0"/>
              <a:t>. </a:t>
            </a:r>
          </a:p>
          <a:p>
            <a:r>
              <a:rPr lang="el-GR" sz="2400" dirty="0"/>
              <a:t>Η πιο δημοφιλή χρήση τους είναι η δημιουργία δεσμών βίντεο, επιτρέποντας τους υπολογιστές να λειτουργήσουν ως εικονοτηλέφωνα. </a:t>
            </a:r>
          </a:p>
          <a:p>
            <a:r>
              <a:rPr lang="el-GR" sz="2400" dirty="0"/>
              <a:t>Αυτή η κοινή χρήση ως μια βιντεοκάμερα για το </a:t>
            </a:r>
            <a:r>
              <a:rPr lang="el-GR" sz="2400" dirty="0" err="1"/>
              <a:t>Ίντερνετ</a:t>
            </a:r>
            <a:r>
              <a:rPr lang="el-GR" sz="2400" dirty="0"/>
              <a:t> (</a:t>
            </a:r>
            <a:r>
              <a:rPr lang="el-GR" sz="2400" dirty="0" err="1"/>
              <a:t>World</a:t>
            </a:r>
            <a:r>
              <a:rPr lang="el-GR" sz="2400" dirty="0"/>
              <a:t> </a:t>
            </a:r>
            <a:r>
              <a:rPr lang="el-GR" sz="2400" dirty="0" err="1"/>
              <a:t>Wide</a:t>
            </a:r>
            <a:r>
              <a:rPr lang="el-GR" sz="2400" dirty="0"/>
              <a:t> </a:t>
            </a:r>
            <a:r>
              <a:rPr lang="el-GR" sz="2400" dirty="0" err="1"/>
              <a:t>Web[www</a:t>
            </a:r>
            <a:r>
              <a:rPr lang="el-GR" sz="2400" dirty="0"/>
              <a:t>]) έδωσε στην κάμερα το όνομά της. </a:t>
            </a:r>
          </a:p>
          <a:p>
            <a:r>
              <a:rPr lang="el-GR" sz="2400" dirty="0"/>
              <a:t>Άλλες δημοφιλείς χρήσεις περιλαμβάνουν την επιτήρηση της </a:t>
            </a:r>
            <a:r>
              <a:rPr lang="el-GR" sz="2400" dirty="0" smtClean="0"/>
              <a:t>ασφάλειας. </a:t>
            </a:r>
            <a:r>
              <a:rPr lang="el-GR" sz="2400" dirty="0"/>
              <a:t/>
            </a:r>
            <a:br>
              <a:rPr lang="el-GR" sz="2400" dirty="0"/>
            </a:b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52</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err="1"/>
              <a:t>Ιστοκάμερα</a:t>
            </a:r>
            <a:r>
              <a:rPr lang="el-GR" dirty="0"/>
              <a:t> ή Κάμερα</a:t>
            </a:r>
            <a:r>
              <a:rPr lang="en-US" dirty="0"/>
              <a:t> </a:t>
            </a:r>
            <a:r>
              <a:rPr lang="el-GR" dirty="0"/>
              <a:t>Διαδικτύου</a:t>
            </a:r>
            <a:br>
              <a:rPr lang="el-GR" dirty="0"/>
            </a:br>
            <a:r>
              <a:rPr lang="el-GR" dirty="0" smtClean="0"/>
              <a:t>(2 </a:t>
            </a:r>
            <a:r>
              <a:rPr lang="el-GR" dirty="0"/>
              <a:t>από 2)</a:t>
            </a:r>
          </a:p>
        </p:txBody>
      </p:sp>
      <p:sp>
        <p:nvSpPr>
          <p:cNvPr id="23" name="Rectangle 3" descr="Η web camera είναι γνωστή για το χαμηλό κόστος παραγωγής της, που την καθιστά το χαμηλότερο κόστος για μορφή βιντεοτηλεφωνίας. &#10;Έχει επίσης γίνει μια πηγή ασφάλειας, αφού κάποιες κάμερες μπορούν να ενεργοποιηθούν εξ αποστάσεως μέσω spyware.&#10;"/>
          <p:cNvSpPr>
            <a:spLocks noGrp="1" noChangeArrowheads="1"/>
          </p:cNvSpPr>
          <p:nvPr>
            <p:ph idx="1"/>
          </p:nvPr>
        </p:nvSpPr>
        <p:spPr>
          <a:xfrm>
            <a:off x="457200" y="1484784"/>
            <a:ext cx="8229600" cy="2160240"/>
          </a:xfrm>
        </p:spPr>
        <p:txBody>
          <a:bodyPr>
            <a:noAutofit/>
          </a:bodyPr>
          <a:lstStyle/>
          <a:p>
            <a:r>
              <a:rPr lang="el-GR" sz="2400" dirty="0"/>
              <a:t>Η </a:t>
            </a:r>
            <a:r>
              <a:rPr lang="el-GR" sz="2400" i="1" dirty="0" err="1"/>
              <a:t>web</a:t>
            </a:r>
            <a:r>
              <a:rPr lang="el-GR" sz="2400" i="1" dirty="0"/>
              <a:t> </a:t>
            </a:r>
            <a:r>
              <a:rPr lang="el-GR" sz="2400" i="1" dirty="0" err="1"/>
              <a:t>camera</a:t>
            </a:r>
            <a:r>
              <a:rPr lang="el-GR" sz="2400" dirty="0"/>
              <a:t> είναι γνωστή για το χαμηλό κόστος παραγωγής της, που την καθιστά το χαμηλότερο κόστος για μορφή </a:t>
            </a:r>
            <a:r>
              <a:rPr lang="el-GR" sz="2400" dirty="0" err="1"/>
              <a:t>βιντεοτηλεφωνίας</a:t>
            </a:r>
            <a:r>
              <a:rPr lang="el-GR" sz="2400" dirty="0"/>
              <a:t>. </a:t>
            </a:r>
          </a:p>
          <a:p>
            <a:r>
              <a:rPr lang="el-GR" sz="2400" dirty="0"/>
              <a:t>Έχει επίσης γίνει μια πηγή ασφάλειας, αφού κάποιες κάμερες μπορούν να ενεργοποιηθούν εξ αποστάσεως μέσω </a:t>
            </a:r>
            <a:r>
              <a:rPr lang="el-GR" sz="2400" b="1" i="1" dirty="0" err="1"/>
              <a:t>spyware</a:t>
            </a:r>
            <a:r>
              <a:rPr lang="el-GR" sz="2400" dirty="0"/>
              <a:t>.</a:t>
            </a:r>
          </a:p>
        </p:txBody>
      </p:sp>
      <p:pic>
        <p:nvPicPr>
          <p:cNvPr id="6" name="Picture 4" descr="Εικόνα ιστοκάμερας (webcam)."/>
          <p:cNvPicPr>
            <a:picLocks noChangeAspect="1" noChangeArrowheads="1"/>
          </p:cNvPicPr>
          <p:nvPr/>
        </p:nvPicPr>
        <p:blipFill>
          <a:blip r:embed="rId5" cstate="print"/>
          <a:srcRect/>
          <a:stretch>
            <a:fillRect/>
          </a:stretch>
        </p:blipFill>
        <p:spPr bwMode="auto">
          <a:xfrm>
            <a:off x="6156176" y="3789040"/>
            <a:ext cx="2143125" cy="2143125"/>
          </a:xfrm>
          <a:prstGeom prst="rect">
            <a:avLst/>
          </a:prstGeom>
          <a:noFill/>
        </p:spPr>
      </p:pic>
      <p:pic>
        <p:nvPicPr>
          <p:cNvPr id="7" name="Picture 2" descr="."/>
          <p:cNvPicPr>
            <a:picLocks noChangeAspect="1" noChangeArrowheads="1"/>
          </p:cNvPicPr>
          <p:nvPr/>
        </p:nvPicPr>
        <p:blipFill>
          <a:blip r:embed="rId6" cstate="print"/>
          <a:srcRect/>
          <a:stretch>
            <a:fillRect/>
          </a:stretch>
        </p:blipFill>
        <p:spPr bwMode="auto">
          <a:xfrm>
            <a:off x="496343" y="4009255"/>
            <a:ext cx="5248026" cy="1702694"/>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53</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Χειριστήριο</a:t>
            </a:r>
            <a:endParaRPr lang="el-GR" dirty="0"/>
          </a:p>
        </p:txBody>
      </p:sp>
      <p:sp>
        <p:nvSpPr>
          <p:cNvPr id="23" name="Rectangle 3"/>
          <p:cNvSpPr>
            <a:spLocks noGrp="1" noChangeArrowheads="1"/>
          </p:cNvSpPr>
          <p:nvPr>
            <p:ph idx="1"/>
          </p:nvPr>
        </p:nvSpPr>
        <p:spPr>
          <a:xfrm>
            <a:off x="457200" y="1268760"/>
            <a:ext cx="8229600" cy="576064"/>
          </a:xfrm>
        </p:spPr>
        <p:txBody>
          <a:bodyPr>
            <a:noAutofit/>
          </a:bodyPr>
          <a:lstStyle/>
          <a:p>
            <a:pPr marL="0" indent="0">
              <a:buNone/>
            </a:pPr>
            <a:r>
              <a:rPr lang="el-GR" sz="2800" dirty="0" smtClean="0"/>
              <a:t>Χειριστήριο (</a:t>
            </a:r>
            <a:r>
              <a:rPr lang="en-US" sz="2800" dirty="0" smtClean="0"/>
              <a:t>Joystick</a:t>
            </a:r>
            <a:r>
              <a:rPr lang="el-GR" sz="2800" dirty="0" smtClean="0"/>
              <a:t>) για παιχνίδια.</a:t>
            </a:r>
          </a:p>
          <a:p>
            <a:endParaRPr lang="el-GR" sz="2800" dirty="0" smtClean="0"/>
          </a:p>
          <a:p>
            <a:pPr marL="0" indent="0">
              <a:buNone/>
            </a:pPr>
            <a:r>
              <a:rPr lang="el-GR" sz="2800" dirty="0" smtClean="0"/>
              <a:t/>
            </a:r>
            <a:br>
              <a:rPr lang="el-GR" sz="2800" dirty="0" smtClean="0"/>
            </a:br>
            <a:endParaRPr lang="el-GR" sz="2800" dirty="0"/>
          </a:p>
        </p:txBody>
      </p:sp>
      <p:pic>
        <p:nvPicPr>
          <p:cNvPr id="6" name="Picture 2" descr="Εικόνα χειριστηρίου (joystick)."/>
          <p:cNvPicPr>
            <a:picLocks noChangeAspect="1" noChangeArrowheads="1"/>
          </p:cNvPicPr>
          <p:nvPr/>
        </p:nvPicPr>
        <p:blipFill>
          <a:blip r:embed="rId5" cstate="print"/>
          <a:srcRect/>
          <a:stretch>
            <a:fillRect/>
          </a:stretch>
        </p:blipFill>
        <p:spPr bwMode="auto">
          <a:xfrm>
            <a:off x="2924789" y="1950249"/>
            <a:ext cx="3375403" cy="4215055"/>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54</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Μικρόφωνο (1 από 2)</a:t>
            </a:r>
            <a:endParaRPr lang="el-GR" dirty="0"/>
          </a:p>
        </p:txBody>
      </p:sp>
      <p:sp>
        <p:nvSpPr>
          <p:cNvPr id="23" name="Rectangle 3"/>
          <p:cNvSpPr>
            <a:spLocks noGrp="1" noChangeArrowheads="1"/>
          </p:cNvSpPr>
          <p:nvPr>
            <p:ph idx="1"/>
            <p:custDataLst>
              <p:tags r:id="rId3"/>
            </p:custDataLst>
          </p:nvPr>
        </p:nvSpPr>
        <p:spPr>
          <a:xfrm>
            <a:off x="457200" y="1844824"/>
            <a:ext cx="8229600" cy="3312368"/>
          </a:xfrm>
        </p:spPr>
        <p:txBody>
          <a:bodyPr>
            <a:noAutofit/>
          </a:bodyPr>
          <a:lstStyle/>
          <a:p>
            <a:r>
              <a:rPr lang="en-US" sz="2800" dirty="0" smtClean="0"/>
              <a:t>Microphone,</a:t>
            </a:r>
          </a:p>
          <a:p>
            <a:r>
              <a:rPr lang="el-GR" sz="2800" dirty="0" smtClean="0"/>
              <a:t>Μετατρέπει τα ακουστικά κύματα σε ηλεκτρικά σήματα,</a:t>
            </a:r>
          </a:p>
          <a:p>
            <a:r>
              <a:rPr lang="el-GR" sz="2800" dirty="0" smtClean="0"/>
              <a:t>Εγγραφή ήχου,</a:t>
            </a:r>
          </a:p>
          <a:p>
            <a:r>
              <a:rPr lang="el-GR" sz="2800" dirty="0" smtClean="0"/>
              <a:t>Υπαγόρευση κειμένου,</a:t>
            </a:r>
          </a:p>
          <a:p>
            <a:r>
              <a:rPr lang="el-GR" sz="2800" dirty="0" smtClean="0"/>
              <a:t>Φωνητική συνομιλία .</a:t>
            </a:r>
            <a:endParaRPr 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55</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Μικρόφωνο </a:t>
            </a:r>
            <a:r>
              <a:rPr lang="el-GR" dirty="0" smtClean="0"/>
              <a:t>(2 </a:t>
            </a:r>
            <a:r>
              <a:rPr lang="el-GR" dirty="0"/>
              <a:t>από 2)</a:t>
            </a:r>
          </a:p>
        </p:txBody>
      </p:sp>
      <p:pic>
        <p:nvPicPr>
          <p:cNvPr id="8" name="Picture 4" descr="Εικόνα μικροφώνου εσωτρικά.&#10;Τα μέλη του είναι:&#10;1. Ηχητικά κύμματα,&#10;2. Μεμβράνη,&#10;3. Πηνίο,&#10;4. Μαγνήτης,&#10;5. Μεταφορά ηλεκτρικών κυμμάτων."/>
          <p:cNvPicPr>
            <a:picLocks noChangeAspect="1" noChangeArrowheads="1"/>
          </p:cNvPicPr>
          <p:nvPr/>
        </p:nvPicPr>
        <p:blipFill>
          <a:blip r:embed="rId5" cstate="print"/>
          <a:srcRect/>
          <a:stretch>
            <a:fillRect/>
          </a:stretch>
        </p:blipFill>
        <p:spPr bwMode="auto">
          <a:xfrm>
            <a:off x="899592" y="1844824"/>
            <a:ext cx="4681887" cy="3240360"/>
          </a:xfrm>
          <a:prstGeom prst="rect">
            <a:avLst/>
          </a:prstGeom>
          <a:noFill/>
        </p:spPr>
      </p:pic>
      <p:pic>
        <p:nvPicPr>
          <p:cNvPr id="7" name="Picture 2" descr="Εικόνα μικροφώνου."/>
          <p:cNvPicPr>
            <a:picLocks noChangeAspect="1" noChangeArrowheads="1"/>
          </p:cNvPicPr>
          <p:nvPr/>
        </p:nvPicPr>
        <p:blipFill>
          <a:blip r:embed="rId6" cstate="print"/>
          <a:srcRect/>
          <a:stretch>
            <a:fillRect/>
          </a:stretch>
        </p:blipFill>
        <p:spPr bwMode="auto">
          <a:xfrm>
            <a:off x="6310236" y="2492896"/>
            <a:ext cx="2376564" cy="2809733"/>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56</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Συσκευές </a:t>
            </a:r>
            <a:r>
              <a:rPr lang="el-GR" dirty="0" smtClean="0"/>
              <a:t>Εξόδου (1 από 2)</a:t>
            </a:r>
            <a:endParaRPr lang="el-GR" dirty="0"/>
          </a:p>
        </p:txBody>
      </p:sp>
      <p:sp>
        <p:nvSpPr>
          <p:cNvPr id="23" name="Rectangle 3"/>
          <p:cNvSpPr>
            <a:spLocks noGrp="1" noChangeArrowheads="1"/>
          </p:cNvSpPr>
          <p:nvPr>
            <p:ph idx="1"/>
          </p:nvPr>
        </p:nvSpPr>
        <p:spPr>
          <a:xfrm>
            <a:off x="457200" y="1844824"/>
            <a:ext cx="8229600" cy="3312368"/>
          </a:xfrm>
        </p:spPr>
        <p:txBody>
          <a:bodyPr>
            <a:noAutofit/>
          </a:bodyPr>
          <a:lstStyle/>
          <a:p>
            <a:r>
              <a:rPr lang="el-GR" sz="2800" dirty="0"/>
              <a:t>Μια συσκευή εξόδου λαμβάνει δεδομένα από έναν υπολογιστή (ή αν προτιμάτε ο υπολογιστής "εξάγει" σε αυτήν δεδομένα) και τα μετατρέπει σε μια άλλη μορφή.  </a:t>
            </a:r>
          </a:p>
          <a:p>
            <a:r>
              <a:rPr lang="el-GR" sz="2800" dirty="0"/>
              <a:t>Οι πρώτοι υπολογιστές χρησιμοποιούσαν χαρτί.</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57</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Συσκευές Εξόδου </a:t>
            </a:r>
            <a:r>
              <a:rPr lang="el-GR" dirty="0" smtClean="0"/>
              <a:t>(2 </a:t>
            </a:r>
            <a:r>
              <a:rPr lang="el-GR" dirty="0"/>
              <a:t>από 2)</a:t>
            </a:r>
          </a:p>
        </p:txBody>
      </p:sp>
      <p:sp>
        <p:nvSpPr>
          <p:cNvPr id="23" name="Rectangle 3"/>
          <p:cNvSpPr>
            <a:spLocks noGrp="1" noChangeArrowheads="1"/>
          </p:cNvSpPr>
          <p:nvPr>
            <p:ph idx="1"/>
          </p:nvPr>
        </p:nvSpPr>
        <p:spPr>
          <a:xfrm>
            <a:off x="457200" y="1700808"/>
            <a:ext cx="8229600" cy="4032448"/>
          </a:xfrm>
        </p:spPr>
        <p:txBody>
          <a:bodyPr>
            <a:noAutofit/>
          </a:bodyPr>
          <a:lstStyle/>
          <a:p>
            <a:r>
              <a:rPr lang="el-GR" sz="2800" dirty="0"/>
              <a:t>Οθόνη και Κάρτα </a:t>
            </a:r>
            <a:r>
              <a:rPr lang="el-GR" sz="2800" dirty="0" smtClean="0"/>
              <a:t>Γραφικών,</a:t>
            </a:r>
            <a:endParaRPr lang="el-GR" sz="2800" dirty="0"/>
          </a:p>
          <a:p>
            <a:r>
              <a:rPr lang="el-GR" sz="2800" dirty="0" smtClean="0"/>
              <a:t>Εκτυπωτής,</a:t>
            </a:r>
            <a:endParaRPr lang="el-GR" sz="2800" dirty="0"/>
          </a:p>
          <a:p>
            <a:r>
              <a:rPr lang="el-GR" sz="2800" dirty="0" err="1" smtClean="0"/>
              <a:t>Σχεδιογράφος</a:t>
            </a:r>
            <a:r>
              <a:rPr lang="el-GR" sz="2800" dirty="0" smtClean="0"/>
              <a:t>,</a:t>
            </a:r>
            <a:endParaRPr lang="el-GR" sz="2800" dirty="0"/>
          </a:p>
          <a:p>
            <a:r>
              <a:rPr lang="el-GR" sz="2800" dirty="0"/>
              <a:t>Κάρτα </a:t>
            </a:r>
            <a:r>
              <a:rPr lang="el-GR" sz="2800" dirty="0" smtClean="0"/>
              <a:t>Ήχου,</a:t>
            </a:r>
            <a:endParaRPr lang="el-GR" sz="2800" dirty="0"/>
          </a:p>
          <a:p>
            <a:r>
              <a:rPr lang="el-GR" sz="2800" dirty="0" smtClean="0"/>
              <a:t>Ηχεία,</a:t>
            </a:r>
            <a:endParaRPr lang="el-GR" sz="2800" dirty="0"/>
          </a:p>
          <a:p>
            <a:r>
              <a:rPr lang="el-GR" sz="2800" dirty="0"/>
              <a:t>Συνθέτης </a:t>
            </a:r>
            <a:r>
              <a:rPr lang="el-GR" sz="2800" dirty="0" smtClean="0"/>
              <a:t>ομιλίας,</a:t>
            </a:r>
            <a:endParaRPr lang="el-GR" sz="2800" dirty="0"/>
          </a:p>
          <a:p>
            <a:r>
              <a:rPr lang="el-GR" sz="2800" dirty="0" smtClean="0"/>
              <a:t>Ακουστικά.</a:t>
            </a:r>
            <a:endParaRPr 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58</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Κάρτα Γραφικών</a:t>
            </a:r>
            <a:r>
              <a:rPr lang="el-GR" dirty="0" smtClean="0"/>
              <a:t/>
            </a:r>
            <a:br>
              <a:rPr lang="el-GR" dirty="0" smtClean="0"/>
            </a:br>
            <a:r>
              <a:rPr lang="en-US" dirty="0" smtClean="0"/>
              <a:t>(1</a:t>
            </a:r>
            <a:r>
              <a:rPr lang="el-GR" dirty="0"/>
              <a:t> </a:t>
            </a:r>
            <a:r>
              <a:rPr lang="el-GR" dirty="0" smtClean="0"/>
              <a:t>από 3)</a:t>
            </a:r>
            <a:endParaRPr lang="el-GR" dirty="0"/>
          </a:p>
        </p:txBody>
      </p:sp>
      <p:sp>
        <p:nvSpPr>
          <p:cNvPr id="23" name="Rectangle 3" descr="Η κάρτα γραφικών είναι τμήμα ενός υπολογιστή, το οποίο λαμβάνει ψηφιακά δεδομένα από την Κεντρική Μονάδα Επεξεργασίας (CPU) για να τα μετατρέψει σε εικόνα, η οποία θα προβληθεί στην οθόνη,&#10;Τοποθετείται σε θύρα επέκτασης PCI Express ή AGP,&#10;Μερικές μητρικές τις έχουν ενσωματωμένες,&#10;Διαθέτουν ξεχωριστό επεξεργαστή (graphics processing unit),&#10;Δική τους μνήμη τύπου DDR,   256ΜΒ – 4GB,&#10;&#10;"/>
          <p:cNvSpPr>
            <a:spLocks noGrp="1" noChangeArrowheads="1"/>
          </p:cNvSpPr>
          <p:nvPr>
            <p:ph idx="1"/>
          </p:nvPr>
        </p:nvSpPr>
        <p:spPr>
          <a:xfrm>
            <a:off x="457200" y="1844824"/>
            <a:ext cx="8229600" cy="3600400"/>
          </a:xfrm>
        </p:spPr>
        <p:txBody>
          <a:bodyPr>
            <a:noAutofit/>
          </a:bodyPr>
          <a:lstStyle/>
          <a:p>
            <a:r>
              <a:rPr lang="el-GR" sz="2400" dirty="0"/>
              <a:t>Η </a:t>
            </a:r>
            <a:r>
              <a:rPr lang="el-GR" sz="2400" b="1" dirty="0"/>
              <a:t>κάρτα γραφικών</a:t>
            </a:r>
            <a:r>
              <a:rPr lang="el-GR" sz="2400" dirty="0"/>
              <a:t> είναι τμήμα ενός υπολογιστή, το οποίο λαμβάνει ψηφιακά δεδομένα από την Κεντρική Μονάδα Επεξεργασίας (CPU) για να τα μετατρέψει σε εικόνα, η οποία θα προβληθεί στην </a:t>
            </a:r>
            <a:r>
              <a:rPr lang="el-GR" sz="2400" dirty="0" smtClean="0"/>
              <a:t>οθόνη,</a:t>
            </a:r>
            <a:endParaRPr lang="el-GR" sz="2400" dirty="0"/>
          </a:p>
          <a:p>
            <a:r>
              <a:rPr lang="el-GR" sz="2400" dirty="0"/>
              <a:t>Τοποθετείται σε θύρα επέκτασης </a:t>
            </a:r>
            <a:r>
              <a:rPr lang="en-US" sz="2400" dirty="0"/>
              <a:t>PCI Express </a:t>
            </a:r>
            <a:r>
              <a:rPr lang="el-GR" sz="2400" dirty="0"/>
              <a:t>ή </a:t>
            </a:r>
            <a:r>
              <a:rPr lang="en-US" sz="2400" dirty="0" smtClean="0"/>
              <a:t>AGP</a:t>
            </a:r>
            <a:r>
              <a:rPr lang="el-GR" sz="2400" dirty="0" smtClean="0"/>
              <a:t>,</a:t>
            </a:r>
            <a:endParaRPr lang="el-GR" sz="2400" dirty="0"/>
          </a:p>
          <a:p>
            <a:r>
              <a:rPr lang="el-GR" sz="2400" dirty="0"/>
              <a:t>Μερικές μητρικές τις έχουν </a:t>
            </a:r>
            <a:r>
              <a:rPr lang="el-GR" sz="2400" dirty="0" smtClean="0"/>
              <a:t>ενσωματωμένες,</a:t>
            </a:r>
            <a:endParaRPr lang="el-GR" sz="2400" dirty="0"/>
          </a:p>
          <a:p>
            <a:r>
              <a:rPr lang="el-GR" sz="2400" dirty="0"/>
              <a:t>Διαθέτουν ξεχωριστό επεξεργαστή (</a:t>
            </a:r>
            <a:r>
              <a:rPr lang="en-US" sz="2400" dirty="0"/>
              <a:t>graphics processing unit</a:t>
            </a:r>
            <a:r>
              <a:rPr lang="en-US" sz="2400" dirty="0" smtClean="0"/>
              <a:t>)</a:t>
            </a:r>
            <a:r>
              <a:rPr lang="el-GR" sz="2400" dirty="0" smtClean="0"/>
              <a:t>,</a:t>
            </a:r>
            <a:endParaRPr lang="en-US" sz="2400" dirty="0"/>
          </a:p>
          <a:p>
            <a:r>
              <a:rPr lang="el-GR" sz="2400" dirty="0"/>
              <a:t>Δική τους μνήμη τύπου </a:t>
            </a:r>
            <a:r>
              <a:rPr lang="en-US" sz="2400" dirty="0"/>
              <a:t>DDR,</a:t>
            </a:r>
            <a:r>
              <a:rPr lang="el-GR" sz="2400" dirty="0"/>
              <a:t>  </a:t>
            </a:r>
            <a:r>
              <a:rPr lang="en-US" sz="2400" dirty="0"/>
              <a:t> 256</a:t>
            </a:r>
            <a:r>
              <a:rPr lang="el-GR" sz="2400" dirty="0"/>
              <a:t>ΜΒ – 4</a:t>
            </a:r>
            <a:r>
              <a:rPr lang="en-US" sz="2400" dirty="0" smtClean="0"/>
              <a:t>GB</a:t>
            </a:r>
            <a:r>
              <a:rPr lang="el-GR" sz="2400" dirty="0" smtClean="0"/>
              <a:t>,</a:t>
            </a:r>
            <a:endParaRPr lang="el-GR" sz="2400" dirty="0"/>
          </a:p>
          <a:p>
            <a:pPr>
              <a:buNone/>
            </a:pP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59</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Ηλεκτρονικός </a:t>
            </a:r>
            <a:r>
              <a:rPr lang="el-GR" dirty="0" smtClean="0"/>
              <a:t>Υπολογιστής</a:t>
            </a:r>
            <a:r>
              <a:rPr lang="en-US" dirty="0" smtClean="0"/>
              <a:t> </a:t>
            </a:r>
            <a:r>
              <a:rPr lang="el-GR" dirty="0" smtClean="0"/>
              <a:t/>
            </a:r>
            <a:br>
              <a:rPr lang="el-GR" dirty="0" smtClean="0"/>
            </a:br>
            <a:r>
              <a:rPr lang="en-US" dirty="0" smtClean="0"/>
              <a:t>(1</a:t>
            </a:r>
            <a:r>
              <a:rPr lang="el-GR" dirty="0"/>
              <a:t> </a:t>
            </a:r>
            <a:r>
              <a:rPr lang="el-GR" dirty="0" smtClean="0"/>
              <a:t>από 3)</a:t>
            </a:r>
            <a:endParaRPr lang="el-GR" dirty="0"/>
          </a:p>
        </p:txBody>
      </p:sp>
      <p:sp>
        <p:nvSpPr>
          <p:cNvPr id="23" name="Rectangle 3"/>
          <p:cNvSpPr>
            <a:spLocks noGrp="1" noChangeArrowheads="1"/>
          </p:cNvSpPr>
          <p:nvPr>
            <p:ph idx="1"/>
          </p:nvPr>
        </p:nvSpPr>
        <p:spPr>
          <a:xfrm>
            <a:off x="457200" y="1844824"/>
            <a:ext cx="8229600" cy="3312368"/>
          </a:xfrm>
        </p:spPr>
        <p:txBody>
          <a:bodyPr>
            <a:noAutofit/>
          </a:bodyPr>
          <a:lstStyle/>
          <a:p>
            <a:r>
              <a:rPr lang="el-GR" sz="2800" dirty="0" smtClean="0"/>
              <a:t>Πουλιέται οπουδήποτε (ακόμη και σε </a:t>
            </a:r>
            <a:r>
              <a:rPr lang="en-US" sz="2800" dirty="0" smtClean="0"/>
              <a:t>Super Market</a:t>
            </a:r>
            <a:r>
              <a:rPr lang="el-GR" sz="2800" dirty="0" smtClean="0"/>
              <a:t>),</a:t>
            </a:r>
          </a:p>
          <a:p>
            <a:r>
              <a:rPr lang="el-GR" sz="2800" dirty="0" smtClean="0"/>
              <a:t>Είναι παντού,</a:t>
            </a:r>
          </a:p>
          <a:p>
            <a:r>
              <a:rPr lang="el-GR" sz="2800" dirty="0" smtClean="0"/>
              <a:t>Ο φορητός έχει τις ίδιες δυνατότητες με τον επιτραπέζιο,</a:t>
            </a:r>
          </a:p>
          <a:p>
            <a:r>
              <a:rPr lang="el-GR" sz="2800" dirty="0" smtClean="0"/>
              <a:t>Γίνονται μικρότεροι και ισχυρότεροι,</a:t>
            </a:r>
          </a:p>
          <a:p>
            <a:r>
              <a:rPr lang="el-GR" sz="2800" dirty="0" smtClean="0"/>
              <a:t>Δωρεάν πληροφορίες,</a:t>
            </a:r>
            <a:endParaRPr 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Κάρτα Γραφικών</a:t>
            </a:r>
            <a:br>
              <a:rPr lang="el-GR" dirty="0"/>
            </a:br>
            <a:r>
              <a:rPr lang="en-US" dirty="0" smtClean="0"/>
              <a:t>(</a:t>
            </a:r>
            <a:r>
              <a:rPr lang="el-GR" dirty="0" smtClean="0"/>
              <a:t>2 </a:t>
            </a:r>
            <a:r>
              <a:rPr lang="el-GR" dirty="0"/>
              <a:t>από 3)</a:t>
            </a:r>
          </a:p>
        </p:txBody>
      </p:sp>
      <p:sp>
        <p:nvSpPr>
          <p:cNvPr id="23" name="Rectangle 3" descr="Παιχνίδια, επαγγελματικές εφαρμογές,&#10;Δύο εξόδους: &#10;Αναλογική VGA,&#10;Ψηφιακή DVI.&#10;"/>
          <p:cNvSpPr>
            <a:spLocks noGrp="1" noChangeArrowheads="1"/>
          </p:cNvSpPr>
          <p:nvPr>
            <p:ph idx="1"/>
          </p:nvPr>
        </p:nvSpPr>
        <p:spPr>
          <a:xfrm>
            <a:off x="457200" y="1628800"/>
            <a:ext cx="8229600" cy="2016224"/>
          </a:xfrm>
        </p:spPr>
        <p:txBody>
          <a:bodyPr>
            <a:noAutofit/>
          </a:bodyPr>
          <a:lstStyle/>
          <a:p>
            <a:r>
              <a:rPr lang="el-GR" sz="2400" dirty="0"/>
              <a:t>Παιχνίδια, επαγγελματικές </a:t>
            </a:r>
            <a:r>
              <a:rPr lang="el-GR" sz="2400" dirty="0" smtClean="0"/>
              <a:t>εφαρμογές,</a:t>
            </a:r>
            <a:endParaRPr lang="el-GR" sz="2400" dirty="0"/>
          </a:p>
          <a:p>
            <a:r>
              <a:rPr lang="el-GR" sz="2400" dirty="0"/>
              <a:t>Δύο </a:t>
            </a:r>
            <a:r>
              <a:rPr lang="el-GR" sz="2400" dirty="0" smtClean="0"/>
              <a:t>εξόδους: </a:t>
            </a:r>
            <a:endParaRPr lang="en-US" sz="2400" dirty="0"/>
          </a:p>
          <a:p>
            <a:pPr lvl="1"/>
            <a:r>
              <a:rPr lang="el-GR" sz="2400" dirty="0"/>
              <a:t>Αναλογική </a:t>
            </a:r>
            <a:r>
              <a:rPr lang="en-US" sz="2400" dirty="0" smtClean="0"/>
              <a:t>VGA</a:t>
            </a:r>
            <a:r>
              <a:rPr lang="el-GR" sz="2400" dirty="0" smtClean="0"/>
              <a:t>,</a:t>
            </a:r>
            <a:endParaRPr lang="en-US" sz="2400" dirty="0"/>
          </a:p>
          <a:p>
            <a:pPr lvl="1"/>
            <a:r>
              <a:rPr lang="el-GR" sz="2400" dirty="0"/>
              <a:t>Ψηφιακή </a:t>
            </a:r>
            <a:r>
              <a:rPr lang="en-US" sz="2400" dirty="0" smtClean="0"/>
              <a:t>DVI</a:t>
            </a:r>
            <a:r>
              <a:rPr lang="el-GR" sz="2400" dirty="0" smtClean="0"/>
              <a:t>.</a:t>
            </a:r>
            <a:endParaRPr lang="el-GR" sz="2400" dirty="0"/>
          </a:p>
        </p:txBody>
      </p:sp>
      <p:pic>
        <p:nvPicPr>
          <p:cNvPr id="7" name="Picture 20" descr="Εικόνα κάρτα γραφικών."/>
          <p:cNvPicPr>
            <a:picLocks noChangeAspect="1" noChangeArrowheads="1"/>
          </p:cNvPicPr>
          <p:nvPr/>
        </p:nvPicPr>
        <p:blipFill>
          <a:blip r:embed="rId5" cstate="print"/>
          <a:srcRect/>
          <a:stretch>
            <a:fillRect/>
          </a:stretch>
        </p:blipFill>
        <p:spPr bwMode="auto">
          <a:xfrm>
            <a:off x="3923928" y="1763316"/>
            <a:ext cx="4392488" cy="4392488"/>
          </a:xfrm>
          <a:prstGeom prst="rect">
            <a:avLst/>
          </a:prstGeom>
          <a:noFill/>
        </p:spPr>
      </p:pic>
      <p:pic>
        <p:nvPicPr>
          <p:cNvPr id="6" name="Picture 2" descr="."/>
          <p:cNvPicPr>
            <a:picLocks noChangeAspect="1" noChangeArrowheads="1"/>
          </p:cNvPicPr>
          <p:nvPr/>
        </p:nvPicPr>
        <p:blipFill>
          <a:blip r:embed="rId6" cstate="print"/>
          <a:srcRect/>
          <a:stretch>
            <a:fillRect/>
          </a:stretch>
        </p:blipFill>
        <p:spPr bwMode="auto">
          <a:xfrm>
            <a:off x="839068" y="3692500"/>
            <a:ext cx="2580804" cy="2580804"/>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60</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Κάρτα Γραφικών</a:t>
            </a:r>
            <a:br>
              <a:rPr lang="el-GR" dirty="0" smtClean="0"/>
            </a:br>
            <a:r>
              <a:rPr lang="en-US" dirty="0" smtClean="0"/>
              <a:t>(</a:t>
            </a:r>
            <a:r>
              <a:rPr lang="el-GR" dirty="0" smtClean="0"/>
              <a:t>3 από 3)</a:t>
            </a:r>
            <a:endParaRPr lang="el-GR" dirty="0"/>
          </a:p>
        </p:txBody>
      </p:sp>
      <p:sp>
        <p:nvSpPr>
          <p:cNvPr id="3" name="Ορθογώνιο 2"/>
          <p:cNvSpPr/>
          <p:nvPr>
            <p:custDataLst>
              <p:tags r:id="rId3"/>
            </p:custDataLst>
          </p:nvPr>
        </p:nvSpPr>
        <p:spPr>
          <a:xfrm>
            <a:off x="467544" y="1556792"/>
            <a:ext cx="8219256" cy="461665"/>
          </a:xfrm>
          <a:prstGeom prst="rect">
            <a:avLst/>
          </a:prstGeom>
        </p:spPr>
        <p:txBody>
          <a:bodyPr wrap="square">
            <a:spAutoFit/>
          </a:bodyPr>
          <a:lstStyle/>
          <a:p>
            <a:r>
              <a:rPr lang="en-US" sz="2400" b="1" dirty="0" smtClean="0"/>
              <a:t>S</a:t>
            </a:r>
            <a:r>
              <a:rPr lang="en-US" sz="2400" dirty="0" smtClean="0"/>
              <a:t>-</a:t>
            </a:r>
            <a:r>
              <a:rPr lang="en-US" sz="2400" b="1" dirty="0" smtClean="0"/>
              <a:t>Video</a:t>
            </a:r>
            <a:r>
              <a:rPr lang="en-US" sz="2400" dirty="0" smtClean="0"/>
              <a:t>, </a:t>
            </a:r>
            <a:r>
              <a:rPr lang="en-US" sz="2400" b="1" dirty="0" smtClean="0"/>
              <a:t>DVI</a:t>
            </a:r>
            <a:r>
              <a:rPr lang="en-US" sz="2400" dirty="0" smtClean="0"/>
              <a:t> and </a:t>
            </a:r>
            <a:r>
              <a:rPr lang="en-US" sz="2400" b="1" dirty="0" smtClean="0"/>
              <a:t>VGA ports</a:t>
            </a:r>
            <a:r>
              <a:rPr lang="en-US" sz="2400" dirty="0" smtClean="0"/>
              <a:t>.</a:t>
            </a:r>
            <a:endParaRPr lang="en-US" sz="2400" dirty="0"/>
          </a:p>
        </p:txBody>
      </p:sp>
      <p:pic>
        <p:nvPicPr>
          <p:cNvPr id="7" name="Picture 2" descr="Εικόνα κάρτας γραφικών, μοντέλο S-Video, DVI and VGA ports..&#10;"/>
          <p:cNvPicPr>
            <a:picLocks noChangeAspect="1" noChangeArrowheads="1"/>
          </p:cNvPicPr>
          <p:nvPr/>
        </p:nvPicPr>
        <p:blipFill>
          <a:blip r:embed="rId6" cstate="print"/>
          <a:srcRect/>
          <a:stretch>
            <a:fillRect/>
          </a:stretch>
        </p:blipFill>
        <p:spPr bwMode="auto">
          <a:xfrm>
            <a:off x="2195736" y="2069700"/>
            <a:ext cx="4680520" cy="3951587"/>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61</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Οθόνη (1 από 6)</a:t>
            </a:r>
            <a:endParaRPr lang="el-GR" dirty="0"/>
          </a:p>
        </p:txBody>
      </p:sp>
      <p:sp>
        <p:nvSpPr>
          <p:cNvPr id="23" name="Rectangle 3" descr="Στην οθόνη απεικονίζονται οι πληροφορίες και τα δεδομένα, τα οποία παράγει ο Η/Υ.&#10;Αποτελείται από μία λυχνία καθοδικών ακτινών (CRT – Cathode Ray Tube) η οποία φέρει μια επικάλυψη από φώσφορο. &#10;Ένας εκτοξευτής ηλεκτρονίων σαρώνει όλη την επιφάνεια (από αριστερά προς τα δεξιά και από πάνω έως κάτω) εκτοξεύοντας ηλεκτρόνια, τα οποία προσπίπτουν στον φώσφορο,τον φωτίζουν σχηματίζοντας έτσι τα γραφικά .&#10;Τεχνολογία:&#10; LCD (Liquid Crystal Display),  &#10;TFT (Thin  Film Transistor),&#10;Καθοδικού σωλήνα.&#10;&#10;"/>
          <p:cNvSpPr>
            <a:spLocks noGrp="1" noChangeArrowheads="1"/>
          </p:cNvSpPr>
          <p:nvPr>
            <p:ph idx="1"/>
          </p:nvPr>
        </p:nvSpPr>
        <p:spPr>
          <a:xfrm>
            <a:off x="457200" y="1196752"/>
            <a:ext cx="8229600" cy="5039741"/>
          </a:xfrm>
        </p:spPr>
        <p:txBody>
          <a:bodyPr>
            <a:noAutofit/>
          </a:bodyPr>
          <a:lstStyle/>
          <a:p>
            <a:r>
              <a:rPr lang="el-GR" sz="2200" dirty="0"/>
              <a:t>Στην οθόνη απεικονίζονται οι πληροφορίες και τα δεδομένα, τα οποία παράγει ο Η/Υ.</a:t>
            </a:r>
            <a:endParaRPr lang="en-US" sz="2200" dirty="0"/>
          </a:p>
          <a:p>
            <a:r>
              <a:rPr lang="el-GR" sz="2200" dirty="0"/>
              <a:t>Αποτελείται από μία λυχνία καθοδικών ακτινών (</a:t>
            </a:r>
            <a:r>
              <a:rPr lang="en-US" sz="2200" dirty="0"/>
              <a:t>CRT – Cathode Ray Tube) </a:t>
            </a:r>
            <a:r>
              <a:rPr lang="el-GR" sz="2200" dirty="0"/>
              <a:t>η οποία φέρει μια επικάλυψη από φώσφορο. </a:t>
            </a:r>
          </a:p>
          <a:p>
            <a:r>
              <a:rPr lang="el-GR" sz="2200" dirty="0"/>
              <a:t>Ένας εκτοξευτής ηλεκτρονίων σαρώνει όλη την επιφάνεια (από αριστερά προς τα δεξιά και από πάνω έως κάτω) εκτοξεύοντας ηλεκτρόνια, τα οποία προσπίπτουν στον </a:t>
            </a:r>
            <a:r>
              <a:rPr lang="el-GR" sz="2200" dirty="0" smtClean="0"/>
              <a:t>φώσφορο, τον </a:t>
            </a:r>
            <a:r>
              <a:rPr lang="el-GR" sz="2200" dirty="0"/>
              <a:t>φωτίζουν σχηματίζοντας έτσι τα γραφικά </a:t>
            </a:r>
            <a:r>
              <a:rPr lang="el-GR" sz="2200" dirty="0" smtClean="0"/>
              <a:t>.</a:t>
            </a:r>
            <a:endParaRPr lang="el-GR" sz="2200" dirty="0"/>
          </a:p>
          <a:p>
            <a:r>
              <a:rPr lang="el-GR" sz="2200" dirty="0" smtClean="0"/>
              <a:t>Τεχνολογία:</a:t>
            </a:r>
            <a:endParaRPr lang="el-GR" sz="2200" dirty="0"/>
          </a:p>
          <a:p>
            <a:pPr lvl="1"/>
            <a:r>
              <a:rPr lang="el-GR" sz="2200" dirty="0"/>
              <a:t> </a:t>
            </a:r>
            <a:r>
              <a:rPr lang="en-US" sz="2200" dirty="0"/>
              <a:t>LCD (Liquid Crystal Display</a:t>
            </a:r>
            <a:r>
              <a:rPr lang="en-US" sz="2200" dirty="0" smtClean="0"/>
              <a:t>)</a:t>
            </a:r>
            <a:r>
              <a:rPr lang="el-GR" sz="2200" dirty="0" smtClean="0"/>
              <a:t>,  </a:t>
            </a:r>
            <a:endParaRPr lang="en-US" sz="2200" dirty="0"/>
          </a:p>
          <a:p>
            <a:pPr lvl="1"/>
            <a:r>
              <a:rPr lang="en-US" sz="2200" dirty="0"/>
              <a:t>TFT (Thin  Film Transistor</a:t>
            </a:r>
            <a:r>
              <a:rPr lang="en-US" sz="2200" dirty="0" smtClean="0"/>
              <a:t>)</a:t>
            </a:r>
            <a:r>
              <a:rPr lang="el-GR" sz="2200" dirty="0" smtClean="0"/>
              <a:t>,</a:t>
            </a:r>
            <a:endParaRPr lang="en-US" sz="2200" dirty="0"/>
          </a:p>
          <a:p>
            <a:pPr lvl="1"/>
            <a:r>
              <a:rPr lang="el-GR" sz="2200" dirty="0"/>
              <a:t>Καθοδικού </a:t>
            </a:r>
            <a:r>
              <a:rPr lang="el-GR" sz="2200" dirty="0" smtClean="0"/>
              <a:t>σωλήνα.</a:t>
            </a:r>
            <a:endParaRPr lang="el-GR" sz="2200" dirty="0"/>
          </a:p>
          <a:p>
            <a:endParaRPr lang="el-GR" sz="22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62</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Οθόνη </a:t>
            </a:r>
            <a:r>
              <a:rPr lang="el-GR" dirty="0" smtClean="0"/>
              <a:t>(2 </a:t>
            </a:r>
            <a:r>
              <a:rPr lang="el-GR" dirty="0"/>
              <a:t>από 6)</a:t>
            </a:r>
          </a:p>
        </p:txBody>
      </p:sp>
      <p:sp>
        <p:nvSpPr>
          <p:cNvPr id="23" name="Rectangle 3" descr="Μέγεθος:&#10;Μήκος διαγωνίου (σε ίντσες),&#10;μεγαλύτερη των δεκαεφτά ιντσών,&#10;22, 24 και 30 για γραφικές τέχνες ή επιτραπέζια τυπογραφία,&#10;Ανάλυση:&#10;Αριθμός εικονοστοιχείων (pixels) τα οποία οηλεκτρονικός υπολογιστής έχει την δυνατότητα να φωτίσει, &#10;Η ανάλυση είναι το γινόμενο του αριθμού των pixels μιας οριζόντιας γραμμής της οθόνης επί τον αριθμό των pixels της στήλης της,&#10;Οθόνη 1024x768 à 786.432 σημείων, &#10;&#10;"/>
          <p:cNvSpPr>
            <a:spLocks noGrp="1" noChangeArrowheads="1"/>
          </p:cNvSpPr>
          <p:nvPr>
            <p:ph idx="1"/>
          </p:nvPr>
        </p:nvSpPr>
        <p:spPr>
          <a:xfrm>
            <a:off x="457200" y="1052736"/>
            <a:ext cx="8229600" cy="5231606"/>
          </a:xfrm>
        </p:spPr>
        <p:txBody>
          <a:bodyPr>
            <a:noAutofit/>
          </a:bodyPr>
          <a:lstStyle/>
          <a:p>
            <a:pPr lvl="1">
              <a:buFont typeface="Wingdings" panose="05000000000000000000" pitchFamily="2" charset="2"/>
              <a:buChar char="§"/>
            </a:pPr>
            <a:r>
              <a:rPr lang="el-GR" sz="2200" b="1" dirty="0" smtClean="0"/>
              <a:t>Μέγεθος:</a:t>
            </a:r>
            <a:endParaRPr lang="el-GR" sz="2200" b="1" dirty="0"/>
          </a:p>
          <a:p>
            <a:pPr lvl="2">
              <a:buFont typeface="Wingdings" panose="05000000000000000000" pitchFamily="2" charset="2"/>
              <a:buChar char="§"/>
            </a:pPr>
            <a:r>
              <a:rPr lang="el-GR" sz="2200" dirty="0"/>
              <a:t>Μήκος διαγωνίου (σε ίντσες</a:t>
            </a:r>
            <a:r>
              <a:rPr lang="el-GR" sz="2200" dirty="0" smtClean="0"/>
              <a:t>),</a:t>
            </a:r>
            <a:endParaRPr lang="el-GR" sz="2200" dirty="0"/>
          </a:p>
          <a:p>
            <a:pPr lvl="2">
              <a:buFont typeface="Wingdings" panose="05000000000000000000" pitchFamily="2" charset="2"/>
              <a:buChar char="§"/>
            </a:pPr>
            <a:r>
              <a:rPr lang="el-GR" sz="2200" dirty="0"/>
              <a:t>&gt;17</a:t>
            </a:r>
            <a:r>
              <a:rPr lang="el-GR" sz="2200" dirty="0" smtClean="0"/>
              <a:t>’’,</a:t>
            </a:r>
            <a:endParaRPr lang="el-GR" sz="2200" dirty="0"/>
          </a:p>
          <a:p>
            <a:pPr lvl="2">
              <a:buFont typeface="Wingdings" panose="05000000000000000000" pitchFamily="2" charset="2"/>
              <a:buChar char="§"/>
            </a:pPr>
            <a:r>
              <a:rPr lang="el-GR" sz="2200" dirty="0"/>
              <a:t>22, 24 και 30 για γραφικές τέχνες ή επιτραπέζια </a:t>
            </a:r>
            <a:r>
              <a:rPr lang="el-GR" sz="2200" dirty="0" smtClean="0"/>
              <a:t>τυπογραφία,</a:t>
            </a:r>
            <a:endParaRPr lang="el-GR" sz="2200" dirty="0"/>
          </a:p>
          <a:p>
            <a:pPr lvl="1">
              <a:buFont typeface="Wingdings" panose="05000000000000000000" pitchFamily="2" charset="2"/>
              <a:buChar char="§"/>
            </a:pPr>
            <a:r>
              <a:rPr lang="el-GR" sz="2200" b="1" dirty="0" smtClean="0"/>
              <a:t>Ανάλυση:</a:t>
            </a:r>
            <a:endParaRPr lang="el-GR" sz="2200" b="1" dirty="0"/>
          </a:p>
          <a:p>
            <a:pPr lvl="2">
              <a:buFont typeface="Wingdings" panose="05000000000000000000" pitchFamily="2" charset="2"/>
              <a:buChar char="§"/>
            </a:pPr>
            <a:r>
              <a:rPr lang="el-GR" sz="2200" dirty="0"/>
              <a:t>Αριθμός </a:t>
            </a:r>
            <a:r>
              <a:rPr lang="el-GR" sz="2200" dirty="0" err="1"/>
              <a:t>εικονοστοιχείων</a:t>
            </a:r>
            <a:r>
              <a:rPr lang="el-GR" sz="2200" dirty="0"/>
              <a:t> (</a:t>
            </a:r>
            <a:r>
              <a:rPr lang="en-US" sz="2200" dirty="0"/>
              <a:t>pixels) </a:t>
            </a:r>
            <a:r>
              <a:rPr lang="el-GR" sz="2200" dirty="0"/>
              <a:t>τα οποία ο Η/Υ έχει την δυνατότητα να </a:t>
            </a:r>
            <a:r>
              <a:rPr lang="el-GR" sz="2200" dirty="0" smtClean="0"/>
              <a:t>φωτίσει, </a:t>
            </a:r>
            <a:endParaRPr lang="el-GR" sz="2200" dirty="0"/>
          </a:p>
          <a:p>
            <a:pPr lvl="2">
              <a:buFont typeface="Wingdings" panose="05000000000000000000" pitchFamily="2" charset="2"/>
              <a:buChar char="§"/>
            </a:pPr>
            <a:r>
              <a:rPr lang="el-GR" sz="2200" dirty="0"/>
              <a:t>Η ανάλυση είναι το γινόμενο του αριθμού των </a:t>
            </a:r>
            <a:r>
              <a:rPr lang="en-US" sz="2200" dirty="0"/>
              <a:t>pixels </a:t>
            </a:r>
            <a:r>
              <a:rPr lang="el-GR" sz="2200" dirty="0"/>
              <a:t>μιας οριζόντιας γραμμής της οθόνης επί τον αριθμό των </a:t>
            </a:r>
            <a:r>
              <a:rPr lang="en-US" sz="2200" dirty="0"/>
              <a:t>pixels </a:t>
            </a:r>
            <a:r>
              <a:rPr lang="el-GR" sz="2200" dirty="0"/>
              <a:t>της στήλης </a:t>
            </a:r>
            <a:r>
              <a:rPr lang="el-GR" sz="2200" dirty="0" smtClean="0"/>
              <a:t>της</a:t>
            </a:r>
            <a:r>
              <a:rPr lang="el-GR" sz="2200" dirty="0"/>
              <a:t>,</a:t>
            </a:r>
          </a:p>
          <a:p>
            <a:pPr lvl="2">
              <a:buFont typeface="Wingdings" panose="05000000000000000000" pitchFamily="2" charset="2"/>
              <a:buChar char="§"/>
            </a:pPr>
            <a:r>
              <a:rPr lang="el-GR" sz="2200" dirty="0"/>
              <a:t>Οθόνη 1024</a:t>
            </a:r>
            <a:r>
              <a:rPr lang="en-US" sz="2200" dirty="0"/>
              <a:t>x</a:t>
            </a:r>
            <a:r>
              <a:rPr lang="el-GR" sz="2200" dirty="0"/>
              <a:t>768 </a:t>
            </a:r>
            <a:r>
              <a:rPr lang="el-GR" sz="2200" dirty="0">
                <a:sym typeface="Wingdings" pitchFamily="2" charset="2"/>
              </a:rPr>
              <a:t> 786.432 </a:t>
            </a:r>
            <a:r>
              <a:rPr lang="el-GR" sz="2200" dirty="0" smtClean="0">
                <a:sym typeface="Wingdings" pitchFamily="2" charset="2"/>
              </a:rPr>
              <a:t>σημείων, </a:t>
            </a:r>
            <a:endParaRPr lang="el-GR" sz="2200" dirty="0"/>
          </a:p>
          <a:p>
            <a:pPr lvl="2"/>
            <a:endParaRPr lang="el-GR" sz="22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63</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Οθόνη </a:t>
            </a:r>
            <a:r>
              <a:rPr lang="el-GR" dirty="0" smtClean="0"/>
              <a:t>(3 </a:t>
            </a:r>
            <a:r>
              <a:rPr lang="el-GR" dirty="0"/>
              <a:t>από 6)</a:t>
            </a:r>
          </a:p>
        </p:txBody>
      </p:sp>
      <p:sp>
        <p:nvSpPr>
          <p:cNvPr id="23" name="Rectangle 3" descr="Συχνότητα κάθετης σάρωσης:&#10;Είναι ο ρυθμός ανανέωσης ολόκληρης της οθόνης,&#10;Τιμή σε Hz, όσο μικρότερη τιμή τόσο ποιο εμφανές το τρεμούλιασμα.&#10;"/>
          <p:cNvSpPr>
            <a:spLocks noGrp="1" noChangeArrowheads="1"/>
          </p:cNvSpPr>
          <p:nvPr>
            <p:ph idx="1"/>
          </p:nvPr>
        </p:nvSpPr>
        <p:spPr>
          <a:xfrm>
            <a:off x="457200" y="1988840"/>
            <a:ext cx="5087044" cy="2880320"/>
          </a:xfrm>
        </p:spPr>
        <p:txBody>
          <a:bodyPr>
            <a:noAutofit/>
          </a:bodyPr>
          <a:lstStyle/>
          <a:p>
            <a:pPr lvl="1">
              <a:buFont typeface="Wingdings" panose="05000000000000000000" pitchFamily="2" charset="2"/>
              <a:buChar char="§"/>
            </a:pPr>
            <a:r>
              <a:rPr lang="el-GR" sz="2200" b="1" dirty="0"/>
              <a:t>Συχνότητα κάθετης </a:t>
            </a:r>
            <a:r>
              <a:rPr lang="el-GR" sz="2200" b="1" dirty="0" smtClean="0"/>
              <a:t>σάρωσης:</a:t>
            </a:r>
            <a:endParaRPr lang="el-GR" sz="2200" b="1" dirty="0"/>
          </a:p>
          <a:p>
            <a:pPr lvl="2">
              <a:buFont typeface="Wingdings" panose="05000000000000000000" pitchFamily="2" charset="2"/>
              <a:buChar char="§"/>
            </a:pPr>
            <a:r>
              <a:rPr lang="el-GR" sz="2200" dirty="0"/>
              <a:t>Είναι ο ρυθμός ανανέωσης ολόκληρης της </a:t>
            </a:r>
            <a:r>
              <a:rPr lang="el-GR" sz="2200" dirty="0" smtClean="0"/>
              <a:t>οθόνης,</a:t>
            </a:r>
            <a:endParaRPr lang="el-GR" sz="2200" dirty="0"/>
          </a:p>
          <a:p>
            <a:pPr lvl="2">
              <a:buFont typeface="Wingdings" panose="05000000000000000000" pitchFamily="2" charset="2"/>
              <a:buChar char="§"/>
            </a:pPr>
            <a:r>
              <a:rPr lang="el-GR" sz="2200" dirty="0"/>
              <a:t>Τιμή σε </a:t>
            </a:r>
            <a:r>
              <a:rPr lang="en-US" sz="2200" dirty="0"/>
              <a:t>Hz, </a:t>
            </a:r>
            <a:r>
              <a:rPr lang="el-GR" sz="2200" dirty="0"/>
              <a:t>όσο μικρότερη τιμή τόσο ποιο εμφανές το </a:t>
            </a:r>
            <a:r>
              <a:rPr lang="el-GR" sz="2200" dirty="0" smtClean="0"/>
              <a:t>τρεμούλιασμα.</a:t>
            </a:r>
            <a:endParaRPr lang="en-US" sz="2200" dirty="0"/>
          </a:p>
        </p:txBody>
      </p:sp>
      <p:pic>
        <p:nvPicPr>
          <p:cNvPr id="6" name="Picture 2" descr="Εικόνα διαφορετικών αναλύσεων μιας οθόνης."/>
          <p:cNvPicPr>
            <a:picLocks noChangeAspect="1" noChangeArrowheads="1"/>
          </p:cNvPicPr>
          <p:nvPr/>
        </p:nvPicPr>
        <p:blipFill>
          <a:blip r:embed="rId5" cstate="print"/>
          <a:srcRect/>
          <a:stretch>
            <a:fillRect/>
          </a:stretch>
        </p:blipFill>
        <p:spPr bwMode="auto">
          <a:xfrm>
            <a:off x="5544244" y="1401738"/>
            <a:ext cx="2880097" cy="4684413"/>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64</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Οθόνη </a:t>
            </a:r>
            <a:r>
              <a:rPr lang="el-GR" dirty="0" smtClean="0"/>
              <a:t>(4 </a:t>
            </a:r>
            <a:r>
              <a:rPr lang="el-GR" dirty="0"/>
              <a:t>από 6)</a:t>
            </a:r>
          </a:p>
        </p:txBody>
      </p:sp>
      <p:pic>
        <p:nvPicPr>
          <p:cNvPr id="7" name="Picture 2" descr="Εικόνα στην οποία διαγράφονται οι αναλύσεις μιας οθόνης."/>
          <p:cNvPicPr>
            <a:picLocks noChangeAspect="1" noChangeArrowheads="1"/>
          </p:cNvPicPr>
          <p:nvPr/>
        </p:nvPicPr>
        <p:blipFill>
          <a:blip r:embed="rId5" cstate="print"/>
          <a:srcRect/>
          <a:stretch>
            <a:fillRect/>
          </a:stretch>
        </p:blipFill>
        <p:spPr bwMode="auto">
          <a:xfrm>
            <a:off x="755576" y="1210485"/>
            <a:ext cx="7668344" cy="4810803"/>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65</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Οθόνη </a:t>
            </a:r>
            <a:r>
              <a:rPr lang="el-GR" dirty="0" smtClean="0"/>
              <a:t>(5 </a:t>
            </a:r>
            <a:r>
              <a:rPr lang="el-GR" dirty="0"/>
              <a:t>από 6)</a:t>
            </a:r>
          </a:p>
        </p:txBody>
      </p:sp>
      <p:sp>
        <p:nvSpPr>
          <p:cNvPr id="23" name="Rectangle 3"/>
          <p:cNvSpPr>
            <a:spLocks noGrp="1" noChangeArrowheads="1"/>
          </p:cNvSpPr>
          <p:nvPr>
            <p:ph idx="1"/>
          </p:nvPr>
        </p:nvSpPr>
        <p:spPr>
          <a:xfrm>
            <a:off x="457200" y="1196752"/>
            <a:ext cx="8229600" cy="504056"/>
          </a:xfrm>
        </p:spPr>
        <p:txBody>
          <a:bodyPr>
            <a:noAutofit/>
          </a:bodyPr>
          <a:lstStyle/>
          <a:p>
            <a:r>
              <a:rPr lang="el-GR" sz="2800" dirty="0" smtClean="0"/>
              <a:t>Τιμές ανάλυσης με βάση το μέγεθος της οθόνης.</a:t>
            </a:r>
            <a:endParaRPr lang="el-GR" sz="2800" dirty="0"/>
          </a:p>
        </p:txBody>
      </p:sp>
      <p:graphicFrame>
        <p:nvGraphicFramePr>
          <p:cNvPr id="6" name="5 - Θέση περιεχομένου" descr="Μια οθόνη δεκαπέντε ιντσών έχει συνιστωμένη ανάλυση χίλια εικοσιτέσσερα επί εφτακόσια εξήντα οκτώ.&#10;Μια οθόνη μεγέθους από δεκαεφτά εώς δεκαεννιά ιντσών έχει συνιστωμένη ανάλυση χίλια διακόσια ογδόντα επί χιλια εικοσι τέσερα.&#10;Μια οθόνη είκοσι ή παραπάνω ιντσών έχει συνιστωμένη ανάλυση χίλια εξακόσια επι χίλια διακόσια."/>
          <p:cNvGraphicFramePr>
            <a:graphicFrameLocks/>
          </p:cNvGraphicFramePr>
          <p:nvPr>
            <p:custDataLst>
              <p:tags r:id="rId3"/>
            </p:custDataLst>
            <p:extLst>
              <p:ext uri="{D42A27DB-BD31-4B8C-83A1-F6EECF244321}">
                <p14:modId xmlns:p14="http://schemas.microsoft.com/office/powerpoint/2010/main" val="4291092875"/>
              </p:ext>
            </p:extLst>
          </p:nvPr>
        </p:nvGraphicFramePr>
        <p:xfrm>
          <a:off x="1259632" y="2184648"/>
          <a:ext cx="6696744" cy="3548608"/>
        </p:xfrm>
        <a:graphic>
          <a:graphicData uri="http://schemas.openxmlformats.org/drawingml/2006/table">
            <a:tbl>
              <a:tblPr firstRow="1" bandRow="1">
                <a:tableStyleId>{5C22544A-7EE6-4342-B048-85BDC9FD1C3A}</a:tableStyleId>
              </a:tblPr>
              <a:tblGrid>
                <a:gridCol w="3348372"/>
                <a:gridCol w="3348372"/>
              </a:tblGrid>
              <a:tr h="932779">
                <a:tc>
                  <a:txBody>
                    <a:bodyPr/>
                    <a:lstStyle/>
                    <a:p>
                      <a:r>
                        <a:rPr lang="el-GR" sz="1800" b="1" i="0" kern="1200" dirty="0" smtClean="0">
                          <a:solidFill>
                            <a:schemeClr val="lt1"/>
                          </a:solidFill>
                          <a:latin typeface="+mn-lt"/>
                          <a:ea typeface="+mn-ea"/>
                          <a:cs typeface="+mn-cs"/>
                        </a:rPr>
                        <a:t>Μέγεθος οθόνης</a:t>
                      </a:r>
                      <a:endParaRPr lang="el-GR" dirty="0"/>
                    </a:p>
                  </a:txBody>
                  <a:tcPr/>
                </a:tc>
                <a:tc>
                  <a:txBody>
                    <a:bodyPr/>
                    <a:lstStyle/>
                    <a:p>
                      <a:r>
                        <a:rPr lang="el-GR" sz="1800" b="1" i="0" kern="1200" dirty="0" smtClean="0">
                          <a:solidFill>
                            <a:schemeClr val="lt1"/>
                          </a:solidFill>
                          <a:latin typeface="+mn-lt"/>
                          <a:ea typeface="+mn-ea"/>
                          <a:cs typeface="+mn-cs"/>
                        </a:rPr>
                        <a:t>Συνιστώμενη ανάλυση</a:t>
                      </a:r>
                      <a:endParaRPr lang="el-GR" dirty="0"/>
                    </a:p>
                  </a:txBody>
                  <a:tcPr/>
                </a:tc>
              </a:tr>
              <a:tr h="750271">
                <a:tc>
                  <a:txBody>
                    <a:bodyPr/>
                    <a:lstStyle/>
                    <a:p>
                      <a:r>
                        <a:rPr lang="el-GR" sz="1800" b="0" i="0" kern="1200" dirty="0" smtClean="0">
                          <a:solidFill>
                            <a:schemeClr val="dk1"/>
                          </a:solidFill>
                          <a:latin typeface="+mn-lt"/>
                          <a:ea typeface="+mn-ea"/>
                          <a:cs typeface="+mn-cs"/>
                        </a:rPr>
                        <a:t>Οθόνη 15 ιντσών</a:t>
                      </a:r>
                      <a:endParaRPr lang="el-GR" dirty="0"/>
                    </a:p>
                  </a:txBody>
                  <a:tcPr/>
                </a:tc>
                <a:tc>
                  <a:txBody>
                    <a:bodyPr/>
                    <a:lstStyle/>
                    <a:p>
                      <a:r>
                        <a:rPr lang="el-GR" sz="1800" b="0" i="0" kern="1200" dirty="0" smtClean="0">
                          <a:solidFill>
                            <a:schemeClr val="dk1"/>
                          </a:solidFill>
                          <a:latin typeface="+mn-lt"/>
                          <a:ea typeface="+mn-ea"/>
                          <a:cs typeface="+mn-cs"/>
                        </a:rPr>
                        <a:t>1024 × 768</a:t>
                      </a:r>
                      <a:endParaRPr lang="el-GR" dirty="0"/>
                    </a:p>
                  </a:txBody>
                  <a:tcPr/>
                </a:tc>
              </a:tr>
              <a:tr h="932779">
                <a:tc>
                  <a:txBody>
                    <a:bodyPr/>
                    <a:lstStyle/>
                    <a:p>
                      <a:r>
                        <a:rPr lang="el-GR" sz="1800" b="0" i="0" kern="1200" dirty="0" smtClean="0">
                          <a:solidFill>
                            <a:schemeClr val="dk1"/>
                          </a:solidFill>
                          <a:latin typeface="+mn-lt"/>
                          <a:ea typeface="+mn-ea"/>
                          <a:cs typeface="+mn-cs"/>
                        </a:rPr>
                        <a:t>Οθόνη 17 έως 19 ιντσών</a:t>
                      </a:r>
                      <a:endParaRPr lang="el-GR" dirty="0"/>
                    </a:p>
                  </a:txBody>
                  <a:tcPr/>
                </a:tc>
                <a:tc>
                  <a:txBody>
                    <a:bodyPr/>
                    <a:lstStyle/>
                    <a:p>
                      <a:r>
                        <a:rPr lang="el-GR" sz="1800" b="0" i="0" kern="1200" dirty="0" smtClean="0">
                          <a:solidFill>
                            <a:schemeClr val="dk1"/>
                          </a:solidFill>
                          <a:latin typeface="+mn-lt"/>
                          <a:ea typeface="+mn-ea"/>
                          <a:cs typeface="+mn-cs"/>
                        </a:rPr>
                        <a:t>1280 × 1024</a:t>
                      </a:r>
                      <a:endParaRPr lang="el-GR" dirty="0"/>
                    </a:p>
                  </a:txBody>
                  <a:tcPr/>
                </a:tc>
              </a:tr>
              <a:tr h="932779">
                <a:tc>
                  <a:txBody>
                    <a:bodyPr/>
                    <a:lstStyle/>
                    <a:p>
                      <a:r>
                        <a:rPr lang="el-GR" sz="1800" b="0" i="0" kern="1200" dirty="0" smtClean="0">
                          <a:solidFill>
                            <a:schemeClr val="dk1"/>
                          </a:solidFill>
                          <a:latin typeface="+mn-lt"/>
                          <a:ea typeface="+mn-ea"/>
                          <a:cs typeface="+mn-cs"/>
                        </a:rPr>
                        <a:t>Οθόνη 20 ιντσών ή μεγαλύτερη</a:t>
                      </a:r>
                      <a:endParaRPr lang="el-GR" dirty="0"/>
                    </a:p>
                  </a:txBody>
                  <a:tcPr/>
                </a:tc>
                <a:tc>
                  <a:txBody>
                    <a:bodyPr/>
                    <a:lstStyle/>
                    <a:p>
                      <a:r>
                        <a:rPr lang="el-GR" sz="1800" b="0" i="0" kern="1200" dirty="0" smtClean="0">
                          <a:solidFill>
                            <a:schemeClr val="dk1"/>
                          </a:solidFill>
                          <a:latin typeface="+mn-lt"/>
                          <a:ea typeface="+mn-ea"/>
                          <a:cs typeface="+mn-cs"/>
                        </a:rPr>
                        <a:t>1600 × 1200</a:t>
                      </a:r>
                      <a:endParaRPr lang="el-GR" dirty="0"/>
                    </a:p>
                  </a:txBody>
                  <a:tcPr/>
                </a:tc>
              </a:tr>
            </a:tbl>
          </a:graphicData>
        </a:graphic>
      </p:graphicFrame>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66</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Οθόνη </a:t>
            </a:r>
            <a:r>
              <a:rPr lang="el-GR" dirty="0" smtClean="0"/>
              <a:t>(6 </a:t>
            </a:r>
            <a:r>
              <a:rPr lang="el-GR" dirty="0"/>
              <a:t>από 6)</a:t>
            </a:r>
          </a:p>
        </p:txBody>
      </p:sp>
      <p:sp>
        <p:nvSpPr>
          <p:cNvPr id="23" name="Rectangle 3" descr="Βάθος χρώματος:&#10;Bit,&#10;Περιγράφει το pixel,&#10;Είναι το πλήθος των χρωμάτων ενός pixel,&#10;8 bit à 256 χρώματα,&#10;65.536 χρώματα ή &#10;16.777.216 &#10;Touch screen:&#10;Info kiosk,&#10;Η λειτουργία τους τις κατατάσσει και στην κατηγορία των συσκευών εισόδου. &#10;&#10;"/>
          <p:cNvSpPr>
            <a:spLocks noGrp="1" noChangeArrowheads="1"/>
          </p:cNvSpPr>
          <p:nvPr>
            <p:ph idx="1"/>
          </p:nvPr>
        </p:nvSpPr>
        <p:spPr>
          <a:xfrm>
            <a:off x="457200" y="1124744"/>
            <a:ext cx="8229600" cy="5184576"/>
          </a:xfrm>
        </p:spPr>
        <p:txBody>
          <a:bodyPr>
            <a:noAutofit/>
          </a:bodyPr>
          <a:lstStyle/>
          <a:p>
            <a:r>
              <a:rPr lang="el-GR" sz="2200" dirty="0"/>
              <a:t>Βάθος </a:t>
            </a:r>
            <a:r>
              <a:rPr lang="el-GR" sz="2200" dirty="0" smtClean="0"/>
              <a:t>χρώματος:</a:t>
            </a:r>
            <a:endParaRPr lang="el-GR" sz="2200" dirty="0"/>
          </a:p>
          <a:p>
            <a:pPr lvl="1"/>
            <a:r>
              <a:rPr lang="en-US" sz="2200" dirty="0" smtClean="0"/>
              <a:t>Bit</a:t>
            </a:r>
            <a:r>
              <a:rPr lang="el-GR" sz="2200" dirty="0" smtClean="0"/>
              <a:t>,</a:t>
            </a:r>
            <a:endParaRPr lang="en-US" sz="2200" dirty="0"/>
          </a:p>
          <a:p>
            <a:pPr lvl="1"/>
            <a:r>
              <a:rPr lang="el-GR" sz="2200" dirty="0"/>
              <a:t>Περιγράφει το </a:t>
            </a:r>
            <a:r>
              <a:rPr lang="en-US" sz="2200" dirty="0" smtClean="0"/>
              <a:t>pixel</a:t>
            </a:r>
            <a:r>
              <a:rPr lang="el-GR" sz="2200" dirty="0" smtClean="0"/>
              <a:t>,</a:t>
            </a:r>
            <a:endParaRPr lang="en-US" sz="2200" dirty="0"/>
          </a:p>
          <a:p>
            <a:pPr lvl="1"/>
            <a:r>
              <a:rPr lang="el-GR" sz="2200" dirty="0"/>
              <a:t>Είναι το πλήθος των χρωμάτων ενός </a:t>
            </a:r>
            <a:r>
              <a:rPr lang="en-US" sz="2200" dirty="0" smtClean="0"/>
              <a:t>pixel</a:t>
            </a:r>
            <a:r>
              <a:rPr lang="el-GR" sz="2200" dirty="0" smtClean="0"/>
              <a:t>,</a:t>
            </a:r>
            <a:endParaRPr lang="en-US" sz="2200" dirty="0"/>
          </a:p>
          <a:p>
            <a:pPr lvl="1"/>
            <a:r>
              <a:rPr lang="el-GR" sz="2200" dirty="0"/>
              <a:t>8 </a:t>
            </a:r>
            <a:r>
              <a:rPr lang="en-US" sz="2200" dirty="0"/>
              <a:t>bit </a:t>
            </a:r>
            <a:r>
              <a:rPr lang="en-US" sz="2200" dirty="0">
                <a:sym typeface="Wingdings" pitchFamily="2" charset="2"/>
              </a:rPr>
              <a:t> 256 </a:t>
            </a:r>
            <a:r>
              <a:rPr lang="el-GR" sz="2200" dirty="0" smtClean="0">
                <a:sym typeface="Wingdings" pitchFamily="2" charset="2"/>
              </a:rPr>
              <a:t>χρώματα,</a:t>
            </a:r>
            <a:endParaRPr lang="el-GR" sz="2200" dirty="0">
              <a:sym typeface="Wingdings" pitchFamily="2" charset="2"/>
            </a:endParaRPr>
          </a:p>
          <a:p>
            <a:pPr lvl="1"/>
            <a:r>
              <a:rPr lang="el-GR" sz="2200" dirty="0">
                <a:sym typeface="Wingdings" pitchFamily="2" charset="2"/>
              </a:rPr>
              <a:t>65.536 χρώματα ή </a:t>
            </a:r>
          </a:p>
          <a:p>
            <a:pPr lvl="1"/>
            <a:r>
              <a:rPr lang="el-GR" sz="2200" dirty="0">
                <a:sym typeface="Wingdings" pitchFamily="2" charset="2"/>
              </a:rPr>
              <a:t>16.</a:t>
            </a:r>
            <a:r>
              <a:rPr lang="en-US" sz="2200" dirty="0">
                <a:sym typeface="Wingdings" pitchFamily="2" charset="2"/>
              </a:rPr>
              <a:t>7</a:t>
            </a:r>
            <a:r>
              <a:rPr lang="el-GR" sz="2200" dirty="0">
                <a:sym typeface="Wingdings" pitchFamily="2" charset="2"/>
              </a:rPr>
              <a:t>77.216 </a:t>
            </a:r>
          </a:p>
          <a:p>
            <a:r>
              <a:rPr lang="en-US" sz="2200" dirty="0"/>
              <a:t>Touch </a:t>
            </a:r>
            <a:r>
              <a:rPr lang="en-US" sz="2200" dirty="0" smtClean="0"/>
              <a:t>screen</a:t>
            </a:r>
            <a:r>
              <a:rPr lang="el-GR" sz="2200" dirty="0" smtClean="0"/>
              <a:t>:</a:t>
            </a:r>
            <a:endParaRPr lang="en-US" sz="2200" dirty="0"/>
          </a:p>
          <a:p>
            <a:pPr lvl="1"/>
            <a:r>
              <a:rPr lang="en-US" sz="2200" dirty="0"/>
              <a:t>Info </a:t>
            </a:r>
            <a:r>
              <a:rPr lang="en-US" sz="2200" dirty="0" smtClean="0"/>
              <a:t>kiosk</a:t>
            </a:r>
            <a:r>
              <a:rPr lang="el-GR" sz="2200" dirty="0" smtClean="0"/>
              <a:t>,</a:t>
            </a:r>
            <a:endParaRPr lang="el-GR" sz="2200" dirty="0"/>
          </a:p>
          <a:p>
            <a:pPr lvl="1"/>
            <a:r>
              <a:rPr lang="el-GR" sz="2200" b="1" dirty="0"/>
              <a:t>Η λειτουργία τους τις κατατάσσει και στην κατηγορία των συσκευών </a:t>
            </a:r>
            <a:r>
              <a:rPr lang="el-GR" sz="2200" b="1" dirty="0" smtClean="0"/>
              <a:t>εισόδου. </a:t>
            </a:r>
            <a:endParaRPr lang="en-US" sz="2200" b="1" dirty="0"/>
          </a:p>
          <a:p>
            <a:pPr lvl="1">
              <a:buNone/>
            </a:pPr>
            <a:endParaRPr lang="el-GR" sz="22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67</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080120"/>
          </a:xfrm>
        </p:spPr>
        <p:txBody>
          <a:bodyPr>
            <a:noAutofit/>
          </a:bodyPr>
          <a:lstStyle/>
          <a:p>
            <a:r>
              <a:rPr lang="el-GR" dirty="0" smtClean="0"/>
              <a:t>Εκτυπωτής (1 από 2)</a:t>
            </a:r>
            <a:endParaRPr lang="el-GR" dirty="0"/>
          </a:p>
        </p:txBody>
      </p:sp>
      <p:sp>
        <p:nvSpPr>
          <p:cNvPr id="23" name="Rectangle 3" descr="Περιφερειακή μονάδα η οποία δίνει τη δυνατότητα να εκτυπώσουμε σε χαρτί κείμενα, γραφικά και γενικότερα τα αποτελέσματα ενός προγράμματος.&#10;Τα βασικά χαρακτηριστικά είναι : Ποιότητα και ταχύτητα. &#10;Ποιότητα: &#10;Κουκίδες ανά ίντσα  (Dpi – dots per inch ),&#10;600-1800 dpi,&#10;&#10;"/>
          <p:cNvSpPr>
            <a:spLocks noGrp="1" noChangeArrowheads="1"/>
          </p:cNvSpPr>
          <p:nvPr>
            <p:ph idx="1"/>
          </p:nvPr>
        </p:nvSpPr>
        <p:spPr>
          <a:xfrm>
            <a:off x="457200" y="1700808"/>
            <a:ext cx="8229600" cy="3456384"/>
          </a:xfrm>
        </p:spPr>
        <p:txBody>
          <a:bodyPr>
            <a:noAutofit/>
          </a:bodyPr>
          <a:lstStyle/>
          <a:p>
            <a:r>
              <a:rPr lang="el-GR" sz="2400" dirty="0"/>
              <a:t>Περιφερειακή μονάδα η οποία δίνει τη δυνατότητα να εκτυπώσουμε σε χαρτί κείμενα, γραφικά και γενικότερα τα αποτελέσματα ενός </a:t>
            </a:r>
            <a:r>
              <a:rPr lang="el-GR" sz="2400" dirty="0" smtClean="0"/>
              <a:t>προγράμματος.</a:t>
            </a:r>
            <a:endParaRPr lang="el-GR" sz="2400" dirty="0"/>
          </a:p>
          <a:p>
            <a:r>
              <a:rPr lang="el-GR" sz="2400" dirty="0"/>
              <a:t>Τα βασικά χαρακτηριστικά είναι : </a:t>
            </a:r>
            <a:r>
              <a:rPr lang="el-GR" sz="2400" b="1" dirty="0"/>
              <a:t>Ποιότητα και </a:t>
            </a:r>
            <a:r>
              <a:rPr lang="el-GR" sz="2400" b="1" dirty="0" smtClean="0"/>
              <a:t>ταχύτητα. </a:t>
            </a:r>
            <a:endParaRPr lang="el-GR" sz="2400" b="1" dirty="0"/>
          </a:p>
          <a:p>
            <a:r>
              <a:rPr lang="el-GR" sz="2400" dirty="0" smtClean="0"/>
              <a:t>Ποιότητα: </a:t>
            </a:r>
            <a:endParaRPr lang="el-GR" sz="2400" dirty="0"/>
          </a:p>
          <a:p>
            <a:pPr lvl="1"/>
            <a:r>
              <a:rPr lang="el-GR" sz="2400" dirty="0"/>
              <a:t>Κουκίδες ανά ίντσα  (</a:t>
            </a:r>
            <a:r>
              <a:rPr lang="en-US" sz="2400" dirty="0"/>
              <a:t>Dpi – dots per inch </a:t>
            </a:r>
            <a:r>
              <a:rPr lang="el-GR" sz="2400" dirty="0" smtClean="0"/>
              <a:t>),</a:t>
            </a:r>
            <a:endParaRPr lang="en-US" sz="2400" dirty="0"/>
          </a:p>
          <a:p>
            <a:pPr lvl="1"/>
            <a:r>
              <a:rPr lang="en-US" sz="2400" dirty="0"/>
              <a:t>600-1800 </a:t>
            </a:r>
            <a:r>
              <a:rPr lang="en-US" sz="2400" dirty="0" smtClean="0"/>
              <a:t>dpi</a:t>
            </a:r>
            <a:r>
              <a:rPr lang="el-GR" sz="2400" dirty="0"/>
              <a:t>,</a:t>
            </a:r>
            <a:endParaRPr lang="en-US" sz="2400" dirty="0"/>
          </a:p>
          <a:p>
            <a:pPr lvl="1"/>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68</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Εκτυπωτής </a:t>
            </a:r>
            <a:r>
              <a:rPr lang="el-GR" dirty="0" smtClean="0"/>
              <a:t>(2 </a:t>
            </a:r>
            <a:r>
              <a:rPr lang="el-GR" dirty="0"/>
              <a:t>από 2)</a:t>
            </a:r>
          </a:p>
        </p:txBody>
      </p:sp>
      <p:sp>
        <p:nvSpPr>
          <p:cNvPr id="23" name="Rectangle 3" descr="Ταχύτητα&#10;Χαρακτήρες/δευτερόλεπτο  cps ή&#10;Σελίδες / λεπτό ppm. &#10;Σύμφωνα με τον τρόπο λειτουργίας χωρίζονται σε 2 κατηγορίες:&#10;Σειριακοί, &#10;Σελίδας.&#10;"/>
          <p:cNvSpPr>
            <a:spLocks noGrp="1" noChangeArrowheads="1"/>
          </p:cNvSpPr>
          <p:nvPr>
            <p:ph idx="1"/>
          </p:nvPr>
        </p:nvSpPr>
        <p:spPr>
          <a:xfrm>
            <a:off x="457200" y="1844824"/>
            <a:ext cx="8229600" cy="3312368"/>
          </a:xfrm>
        </p:spPr>
        <p:txBody>
          <a:bodyPr>
            <a:noAutofit/>
          </a:bodyPr>
          <a:lstStyle/>
          <a:p>
            <a:r>
              <a:rPr lang="el-GR" sz="2400" dirty="0"/>
              <a:t>Ταχύτητα</a:t>
            </a:r>
            <a:endParaRPr lang="en-US" sz="2400" dirty="0"/>
          </a:p>
          <a:p>
            <a:pPr lvl="1"/>
            <a:r>
              <a:rPr lang="el-GR" sz="2400" dirty="0"/>
              <a:t>Χαρακτήρες/δευτερόλεπτο  </a:t>
            </a:r>
            <a:r>
              <a:rPr lang="en-US" sz="2400" dirty="0"/>
              <a:t>cps </a:t>
            </a:r>
            <a:r>
              <a:rPr lang="el-GR" sz="2400" dirty="0"/>
              <a:t>ή</a:t>
            </a:r>
          </a:p>
          <a:p>
            <a:pPr lvl="1"/>
            <a:r>
              <a:rPr lang="el-GR" sz="2400" dirty="0"/>
              <a:t>Σελίδες / λεπτό </a:t>
            </a:r>
            <a:r>
              <a:rPr lang="en-US" sz="2400" dirty="0" smtClean="0"/>
              <a:t>ppm</a:t>
            </a:r>
            <a:r>
              <a:rPr lang="el-GR" sz="2400" dirty="0" smtClean="0"/>
              <a:t>.</a:t>
            </a:r>
            <a:r>
              <a:rPr lang="en-US" sz="2400" dirty="0" smtClean="0"/>
              <a:t> </a:t>
            </a:r>
            <a:endParaRPr lang="en-US" sz="2400" dirty="0"/>
          </a:p>
          <a:p>
            <a:r>
              <a:rPr lang="el-GR" sz="2400" dirty="0"/>
              <a:t>Σύμφωνα με τον τρόπο λειτουργίας χωρίζονται σε 2 κατηγορίες:</a:t>
            </a:r>
          </a:p>
          <a:p>
            <a:pPr lvl="1"/>
            <a:r>
              <a:rPr lang="el-GR" sz="2400" dirty="0" smtClean="0"/>
              <a:t>Σειριακοί, </a:t>
            </a:r>
            <a:endParaRPr lang="el-GR" sz="2400" dirty="0"/>
          </a:p>
          <a:p>
            <a:pPr lvl="1"/>
            <a:r>
              <a:rPr lang="el-GR" sz="2400" dirty="0" smtClean="0"/>
              <a:t>Σελίδας.</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69</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450825"/>
          </a:xfrm>
        </p:spPr>
        <p:txBody>
          <a:bodyPr>
            <a:noAutofit/>
          </a:bodyPr>
          <a:lstStyle/>
          <a:p>
            <a:r>
              <a:rPr lang="el-GR" dirty="0"/>
              <a:t>Ηλεκτρονικός Υπολογιστής</a:t>
            </a:r>
            <a:r>
              <a:rPr lang="en-US" dirty="0"/>
              <a:t> </a:t>
            </a:r>
            <a:r>
              <a:rPr lang="el-GR" dirty="0"/>
              <a:t/>
            </a:r>
            <a:br>
              <a:rPr lang="el-GR" dirty="0"/>
            </a:br>
            <a:r>
              <a:rPr lang="en-US" dirty="0" smtClean="0"/>
              <a:t>(</a:t>
            </a:r>
            <a:r>
              <a:rPr lang="el-GR" dirty="0" smtClean="0"/>
              <a:t>2 </a:t>
            </a:r>
            <a:r>
              <a:rPr lang="el-GR" dirty="0"/>
              <a:t>από </a:t>
            </a:r>
            <a:r>
              <a:rPr lang="el-GR" dirty="0" smtClean="0"/>
              <a:t>3)</a:t>
            </a:r>
            <a:endParaRPr lang="el-GR" dirty="0"/>
          </a:p>
        </p:txBody>
      </p:sp>
      <p:sp>
        <p:nvSpPr>
          <p:cNvPr id="9" name="Rectangle 3" descr="Τι είναι;&#10;Είναι ένα σύνολο από ηλεκτρικά και ηλεκτρονικά εξαρτήματα.&#10;Ο ηλεκτρονικός υπολογιστής δέχεται δεδομένα, τα επεξεργάζεται και στην συνέχεια μας δίνει τα αποτελέσματα&#10;"/>
          <p:cNvSpPr txBox="1">
            <a:spLocks noChangeArrowheads="1"/>
          </p:cNvSpPr>
          <p:nvPr>
            <p:custDataLst>
              <p:tags r:id="rId2"/>
            </p:custDataLst>
          </p:nvPr>
        </p:nvSpPr>
        <p:spPr>
          <a:xfrm>
            <a:off x="467544" y="2143521"/>
            <a:ext cx="8219256" cy="265363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800" dirty="0"/>
              <a:t>Τι </a:t>
            </a:r>
            <a:r>
              <a:rPr lang="el-GR" sz="2800" dirty="0" smtClean="0"/>
              <a:t>είναι;</a:t>
            </a:r>
            <a:endParaRPr lang="el-GR" sz="2800" dirty="0"/>
          </a:p>
          <a:p>
            <a:pPr marL="914400" lvl="1" indent="-457200" algn="l">
              <a:buFont typeface="Arial" panose="020B0604020202020204" pitchFamily="34" charset="0"/>
              <a:buChar char="•"/>
            </a:pPr>
            <a:r>
              <a:rPr lang="el-GR" dirty="0">
                <a:solidFill>
                  <a:schemeClr val="tx1"/>
                </a:solidFill>
              </a:rPr>
              <a:t>Είναι ένα σύνολο από ηλεκτρικά και ηλεκτρονικά εξαρτήματα.</a:t>
            </a:r>
          </a:p>
          <a:p>
            <a:pPr marL="914400" lvl="1" indent="-457200" algn="l">
              <a:buFont typeface="Arial" panose="020B0604020202020204" pitchFamily="34" charset="0"/>
              <a:buChar char="•"/>
            </a:pPr>
            <a:r>
              <a:rPr lang="el-GR" dirty="0">
                <a:solidFill>
                  <a:schemeClr val="tx1"/>
                </a:solidFill>
              </a:rPr>
              <a:t>Ο Η/Υ δέχεται δεδομένα, τα επεξεργάζεται και στην συνέχεια μας δίνει τα αποτελέσματα</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Σειριακοί εκτυπωτές</a:t>
            </a:r>
          </a:p>
        </p:txBody>
      </p:sp>
      <p:sp>
        <p:nvSpPr>
          <p:cNvPr id="23" name="Rectangle 3" descr="Ανάλογα με τον μηχανισμό χωρίζονται σε : &#10;Ακίδων (dot matrix printer),&#10;Εκτόξευση μελάνης,&#10;Λέιζερ.&#10;"/>
          <p:cNvSpPr>
            <a:spLocks noGrp="1" noChangeArrowheads="1"/>
          </p:cNvSpPr>
          <p:nvPr>
            <p:ph idx="1"/>
          </p:nvPr>
        </p:nvSpPr>
        <p:spPr>
          <a:xfrm>
            <a:off x="457200" y="1844824"/>
            <a:ext cx="8229600" cy="3312368"/>
          </a:xfrm>
        </p:spPr>
        <p:txBody>
          <a:bodyPr>
            <a:noAutofit/>
          </a:bodyPr>
          <a:lstStyle/>
          <a:p>
            <a:r>
              <a:rPr lang="el-GR" dirty="0"/>
              <a:t>Ανάλογα με τον μηχανισμό χωρίζονται σε : </a:t>
            </a:r>
          </a:p>
          <a:p>
            <a:pPr lvl="1"/>
            <a:r>
              <a:rPr lang="el-GR" dirty="0"/>
              <a:t>Ακίδων (</a:t>
            </a:r>
            <a:r>
              <a:rPr lang="en-US" dirty="0"/>
              <a:t>dot matrix printer</a:t>
            </a:r>
            <a:r>
              <a:rPr lang="en-US" dirty="0" smtClean="0"/>
              <a:t>)</a:t>
            </a:r>
            <a:r>
              <a:rPr lang="el-GR" dirty="0" smtClean="0"/>
              <a:t>,</a:t>
            </a:r>
            <a:endParaRPr lang="en-US" dirty="0"/>
          </a:p>
          <a:p>
            <a:pPr lvl="1"/>
            <a:r>
              <a:rPr lang="el-GR" dirty="0"/>
              <a:t>Εκτόξευση </a:t>
            </a:r>
            <a:r>
              <a:rPr lang="el-GR" dirty="0" smtClean="0"/>
              <a:t>μελάνης,</a:t>
            </a:r>
            <a:endParaRPr lang="el-GR" dirty="0"/>
          </a:p>
          <a:p>
            <a:pPr lvl="1"/>
            <a:r>
              <a:rPr lang="el-GR" dirty="0" smtClean="0"/>
              <a:t>Λέιζερ.</a:t>
            </a:r>
            <a:endParaRPr lang="el-GR"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70</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Εκτυπωτής </a:t>
            </a:r>
            <a:r>
              <a:rPr lang="el-GR" dirty="0" smtClean="0"/>
              <a:t>Ακίδων (1 από 3)</a:t>
            </a:r>
            <a:endParaRPr lang="el-GR" dirty="0"/>
          </a:p>
        </p:txBody>
      </p:sp>
      <p:sp>
        <p:nvSpPr>
          <p:cNvPr id="23" name="Rectangle 3" descr="Ακίδων (dot matrix printer):&#10;Έχει σαν μηχανισμό εκτύπωσης μια κινητή κεφαλή με ενσωματωμένο ένα αριθμό ακίδων,&#10;Πίεση ακίδων πάνω στην μελανοταινία η οποία βρίσκεται μπροστά από το χαρτί εκτύπωσης,&#10;Η ποιότητα των εγγράφων εξαρτάται από τον αριθμό των ακίδων που διαθέτει η κεφαλή εκτύπωσης,&#10;Ακίδες  9, 18 ή 24.&#10;Είναι θορυβώδεις,&#10;Χαμηλό κόστος αγοράς,&#10;Χαμηλό κόστος εκτύπωσης ,&#10;Ιδανικοί για εκτύπωση διπλότυπων εντύπων παραδείγματος χάριν τιμολόγια .&#10;"/>
          <p:cNvSpPr>
            <a:spLocks noGrp="1" noChangeArrowheads="1"/>
          </p:cNvSpPr>
          <p:nvPr>
            <p:ph idx="1"/>
          </p:nvPr>
        </p:nvSpPr>
        <p:spPr>
          <a:xfrm>
            <a:off x="457200" y="1052736"/>
            <a:ext cx="8229600" cy="5328592"/>
          </a:xfrm>
        </p:spPr>
        <p:txBody>
          <a:bodyPr>
            <a:noAutofit/>
          </a:bodyPr>
          <a:lstStyle/>
          <a:p>
            <a:pPr lvl="1"/>
            <a:r>
              <a:rPr lang="el-GR" sz="2200" dirty="0"/>
              <a:t>Ακίδων (</a:t>
            </a:r>
            <a:r>
              <a:rPr lang="en-US" sz="2200" dirty="0"/>
              <a:t>dot matrix printer</a:t>
            </a:r>
            <a:r>
              <a:rPr lang="en-US" sz="2200" dirty="0" smtClean="0"/>
              <a:t>)</a:t>
            </a:r>
            <a:r>
              <a:rPr lang="el-GR" sz="2200" dirty="0" smtClean="0"/>
              <a:t>:</a:t>
            </a:r>
            <a:endParaRPr lang="en-US" sz="2200" dirty="0"/>
          </a:p>
          <a:p>
            <a:pPr lvl="2"/>
            <a:r>
              <a:rPr lang="el-GR" sz="2200" dirty="0"/>
              <a:t>Έχει σαν μηχανισμό εκτύπωσης μια κινητή κεφαλή με ενσωματωμένο ένα αριθμό </a:t>
            </a:r>
            <a:r>
              <a:rPr lang="el-GR" sz="2200" dirty="0" smtClean="0"/>
              <a:t>ακίδων,</a:t>
            </a:r>
            <a:endParaRPr lang="el-GR" sz="2200" dirty="0"/>
          </a:p>
          <a:p>
            <a:pPr lvl="2"/>
            <a:r>
              <a:rPr lang="el-GR" sz="2200" dirty="0"/>
              <a:t>Πίεση ακίδων πάνω στην </a:t>
            </a:r>
            <a:r>
              <a:rPr lang="el-GR" sz="2200" dirty="0" err="1"/>
              <a:t>μελανοταινία</a:t>
            </a:r>
            <a:r>
              <a:rPr lang="el-GR" sz="2200" dirty="0"/>
              <a:t> η οποία βρίσκεται μπροστά από το χαρτί </a:t>
            </a:r>
            <a:r>
              <a:rPr lang="el-GR" sz="2200" dirty="0" smtClean="0"/>
              <a:t>εκτύπωσης,</a:t>
            </a:r>
            <a:endParaRPr lang="el-GR" sz="2200" dirty="0"/>
          </a:p>
          <a:p>
            <a:pPr lvl="2"/>
            <a:r>
              <a:rPr lang="el-GR" sz="2200" dirty="0"/>
              <a:t>Η ποιότητα των εγγράφων εξαρτάται από τον αριθμό των ακίδων που διαθέτει η κεφαλή </a:t>
            </a:r>
            <a:r>
              <a:rPr lang="el-GR" sz="2200" dirty="0" smtClean="0"/>
              <a:t>εκτύπωσης,</a:t>
            </a:r>
            <a:endParaRPr lang="el-GR" sz="2200" dirty="0"/>
          </a:p>
          <a:p>
            <a:pPr lvl="2"/>
            <a:r>
              <a:rPr lang="el-GR" sz="2200" dirty="0"/>
              <a:t>Ακίδες  9, 18 ή </a:t>
            </a:r>
            <a:r>
              <a:rPr lang="el-GR" sz="2200" dirty="0" smtClean="0"/>
              <a:t>24.</a:t>
            </a:r>
            <a:endParaRPr lang="el-GR" sz="2200" dirty="0"/>
          </a:p>
          <a:p>
            <a:pPr lvl="1"/>
            <a:r>
              <a:rPr lang="el-GR" sz="2200" dirty="0"/>
              <a:t>Είναι </a:t>
            </a:r>
            <a:r>
              <a:rPr lang="el-GR" sz="2200" dirty="0" smtClean="0"/>
              <a:t>θορυβώδεις,</a:t>
            </a:r>
            <a:endParaRPr lang="el-GR" sz="2200" dirty="0"/>
          </a:p>
          <a:p>
            <a:pPr lvl="1"/>
            <a:r>
              <a:rPr lang="el-GR" sz="2200" dirty="0"/>
              <a:t>Χαμηλό κόστος </a:t>
            </a:r>
            <a:r>
              <a:rPr lang="el-GR" sz="2200" dirty="0" smtClean="0"/>
              <a:t>αγοράς,</a:t>
            </a:r>
            <a:endParaRPr lang="el-GR" sz="2200" dirty="0"/>
          </a:p>
          <a:p>
            <a:pPr lvl="1"/>
            <a:r>
              <a:rPr lang="el-GR" sz="2200" dirty="0"/>
              <a:t>Χαμηλό κόστος εκτύπωσης </a:t>
            </a:r>
            <a:r>
              <a:rPr lang="el-GR" sz="2200" dirty="0" smtClean="0"/>
              <a:t>,</a:t>
            </a:r>
            <a:endParaRPr lang="el-GR" sz="2200" dirty="0"/>
          </a:p>
          <a:p>
            <a:pPr lvl="1"/>
            <a:r>
              <a:rPr lang="el-GR" sz="2200" dirty="0"/>
              <a:t>Ιδανικοί για εκτύπωση διπλότυπων εντύπων πχ τιμολόγια </a:t>
            </a:r>
            <a:r>
              <a:rPr lang="el-GR" sz="2200" dirty="0" smtClean="0"/>
              <a:t>.</a:t>
            </a:r>
            <a:endParaRPr lang="el-GR" sz="22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71</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Εκτυπωτής Ακίδων </a:t>
            </a:r>
            <a:r>
              <a:rPr lang="el-GR" dirty="0" smtClean="0"/>
              <a:t>(2 </a:t>
            </a:r>
            <a:r>
              <a:rPr lang="el-GR" dirty="0"/>
              <a:t>από 3)</a:t>
            </a:r>
          </a:p>
        </p:txBody>
      </p:sp>
      <p:pic>
        <p:nvPicPr>
          <p:cNvPr id="7" name="Picture 2" descr="Εικόνα απεικόνισης μηχανισμού των εκτυπωτών ακίδων."/>
          <p:cNvPicPr>
            <a:picLocks noChangeAspect="1" noChangeArrowheads="1"/>
          </p:cNvPicPr>
          <p:nvPr/>
        </p:nvPicPr>
        <p:blipFill>
          <a:blip r:embed="rId5" cstate="print"/>
          <a:srcRect/>
          <a:stretch>
            <a:fillRect/>
          </a:stretch>
        </p:blipFill>
        <p:spPr bwMode="auto">
          <a:xfrm>
            <a:off x="1583445" y="1340768"/>
            <a:ext cx="6264696" cy="4648539"/>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72</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Εκτυπωτής Ακίδων </a:t>
            </a:r>
            <a:r>
              <a:rPr lang="el-GR" dirty="0" smtClean="0"/>
              <a:t>(3 </a:t>
            </a:r>
            <a:r>
              <a:rPr lang="el-GR" dirty="0"/>
              <a:t>από 3)</a:t>
            </a:r>
          </a:p>
        </p:txBody>
      </p:sp>
      <p:pic>
        <p:nvPicPr>
          <p:cNvPr id="7" name="Picture 2" descr="Εικόνα, εκτυπωτής ακίδων."/>
          <p:cNvPicPr>
            <a:picLocks noChangeAspect="1" noChangeArrowheads="1"/>
          </p:cNvPicPr>
          <p:nvPr/>
        </p:nvPicPr>
        <p:blipFill>
          <a:blip r:embed="rId5" cstate="print"/>
          <a:srcRect/>
          <a:stretch>
            <a:fillRect/>
          </a:stretch>
        </p:blipFill>
        <p:spPr bwMode="auto">
          <a:xfrm>
            <a:off x="1763688" y="1412776"/>
            <a:ext cx="5400600" cy="4387990"/>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73</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Εκτυπωτές με εκτόξευση </a:t>
            </a:r>
            <a:r>
              <a:rPr lang="el-GR" dirty="0" smtClean="0"/>
              <a:t>μελάνης</a:t>
            </a:r>
            <a:br>
              <a:rPr lang="el-GR" dirty="0" smtClean="0"/>
            </a:br>
            <a:r>
              <a:rPr lang="el-GR" dirty="0" smtClean="0"/>
              <a:t>(1 από 2)</a:t>
            </a:r>
            <a:endParaRPr lang="el-GR" dirty="0"/>
          </a:p>
        </p:txBody>
      </p:sp>
      <p:sp>
        <p:nvSpPr>
          <p:cNvPr id="23" name="Rectangle 3" descr="Ink jet.&#10;Ραντίζει με σταγονίδια μελάνης το χαρτί εκτύπωσης και αποτυπώνει με αυτό τον τρόπο τους χαρακτήρες.&#10;Πλεονεκτήματα :&#10;Καλή ποιότητα,&#10;Αθόρυβη λειτουργία, &#10;Μπορούν να εκτυπώσουν σε ειδικό χαρτί εικόνες με φωτογραφική ποιότητα,&#10;Μειονεκτήματα:&#10;Μικρή ταχύτητα,&#10;Κόστος λειτουργίας. &#10;"/>
          <p:cNvSpPr>
            <a:spLocks noGrp="1" noChangeArrowheads="1"/>
          </p:cNvSpPr>
          <p:nvPr>
            <p:ph idx="1"/>
            <p:custDataLst>
              <p:tags r:id="rId3"/>
            </p:custDataLst>
          </p:nvPr>
        </p:nvSpPr>
        <p:spPr>
          <a:xfrm>
            <a:off x="457200" y="1340768"/>
            <a:ext cx="8229600" cy="5039741"/>
          </a:xfrm>
        </p:spPr>
        <p:txBody>
          <a:bodyPr>
            <a:noAutofit/>
          </a:bodyPr>
          <a:lstStyle/>
          <a:p>
            <a:r>
              <a:rPr lang="en-US" sz="2200" b="1" dirty="0"/>
              <a:t>Ink </a:t>
            </a:r>
            <a:r>
              <a:rPr lang="en-US" sz="2200" b="1" dirty="0" smtClean="0"/>
              <a:t>jet</a:t>
            </a:r>
            <a:r>
              <a:rPr lang="el-GR" sz="2200" b="1" dirty="0" smtClean="0"/>
              <a:t>.</a:t>
            </a:r>
            <a:endParaRPr lang="en-US" sz="2200" b="1" dirty="0"/>
          </a:p>
          <a:p>
            <a:r>
              <a:rPr lang="el-GR" sz="2200" dirty="0"/>
              <a:t>Ραντίζει με σταγονίδια μελάνης το χαρτί εκτύπωσης και αποτυπώνει με αυτό τον τρόπο τους </a:t>
            </a:r>
            <a:r>
              <a:rPr lang="el-GR" sz="2200" dirty="0" smtClean="0"/>
              <a:t>χαρακτήρες.</a:t>
            </a:r>
            <a:endParaRPr lang="el-GR" sz="2200" dirty="0"/>
          </a:p>
          <a:p>
            <a:r>
              <a:rPr lang="el-GR" sz="2200" dirty="0"/>
              <a:t>Πλεονεκτήματα </a:t>
            </a:r>
            <a:r>
              <a:rPr lang="el-GR" sz="2200" dirty="0" smtClean="0"/>
              <a:t>:</a:t>
            </a:r>
            <a:endParaRPr lang="el-GR" sz="2200" dirty="0"/>
          </a:p>
          <a:p>
            <a:pPr lvl="1"/>
            <a:r>
              <a:rPr lang="el-GR" sz="2200" dirty="0"/>
              <a:t>Καλή </a:t>
            </a:r>
            <a:r>
              <a:rPr lang="el-GR" sz="2200" dirty="0" smtClean="0"/>
              <a:t>ποιότητα,</a:t>
            </a:r>
            <a:endParaRPr lang="el-GR" sz="2200" dirty="0"/>
          </a:p>
          <a:p>
            <a:pPr lvl="1"/>
            <a:r>
              <a:rPr lang="el-GR" sz="2200" dirty="0"/>
              <a:t>Αθόρυβη </a:t>
            </a:r>
            <a:r>
              <a:rPr lang="el-GR" sz="2200" dirty="0" smtClean="0"/>
              <a:t>λειτουργία, </a:t>
            </a:r>
            <a:endParaRPr lang="el-GR" sz="2200" dirty="0"/>
          </a:p>
          <a:p>
            <a:pPr lvl="1"/>
            <a:r>
              <a:rPr lang="el-GR" sz="2200" dirty="0"/>
              <a:t>Μπορούν να εκτυπώσουν σε ειδικό χαρτί εικόνες με φωτογραφική </a:t>
            </a:r>
            <a:r>
              <a:rPr lang="el-GR" sz="2200" dirty="0" smtClean="0"/>
              <a:t>ποιότητα,</a:t>
            </a:r>
            <a:endParaRPr lang="el-GR" sz="2200" dirty="0"/>
          </a:p>
          <a:p>
            <a:r>
              <a:rPr lang="el-GR" sz="2200" dirty="0" smtClean="0"/>
              <a:t>Μειονεκτήματα:</a:t>
            </a:r>
            <a:endParaRPr lang="el-GR" sz="2200" dirty="0"/>
          </a:p>
          <a:p>
            <a:pPr lvl="1"/>
            <a:r>
              <a:rPr lang="el-GR" sz="2200" dirty="0"/>
              <a:t>Μικρή </a:t>
            </a:r>
            <a:r>
              <a:rPr lang="el-GR" sz="2200" dirty="0" smtClean="0"/>
              <a:t>ταχύτητα,</a:t>
            </a:r>
            <a:endParaRPr lang="el-GR" sz="2200" dirty="0"/>
          </a:p>
          <a:p>
            <a:pPr lvl="1"/>
            <a:r>
              <a:rPr lang="el-GR" sz="2200" dirty="0"/>
              <a:t>Κόστος </a:t>
            </a:r>
            <a:r>
              <a:rPr lang="el-GR" sz="2200" dirty="0" smtClean="0"/>
              <a:t>λειτουργίας. </a:t>
            </a:r>
            <a:endParaRPr lang="el-GR" sz="22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74</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Εκτυπωτές με εκτόξευση μελάνης</a:t>
            </a:r>
            <a:br>
              <a:rPr lang="el-GR" dirty="0"/>
            </a:br>
            <a:r>
              <a:rPr lang="el-GR" dirty="0" smtClean="0"/>
              <a:t>(2 </a:t>
            </a:r>
            <a:r>
              <a:rPr lang="el-GR" dirty="0"/>
              <a:t>από 2)</a:t>
            </a:r>
          </a:p>
        </p:txBody>
      </p:sp>
      <p:pic>
        <p:nvPicPr>
          <p:cNvPr id="7" name="Picture 4" descr="Εικόνα, εκτυπωτής εκτόξευσης μελάνης."/>
          <p:cNvPicPr>
            <a:picLocks noChangeAspect="1" noChangeArrowheads="1"/>
          </p:cNvPicPr>
          <p:nvPr/>
        </p:nvPicPr>
        <p:blipFill>
          <a:blip r:embed="rId5" cstate="print"/>
          <a:srcRect/>
          <a:stretch>
            <a:fillRect/>
          </a:stretch>
        </p:blipFill>
        <p:spPr bwMode="auto">
          <a:xfrm>
            <a:off x="1547664" y="1525395"/>
            <a:ext cx="6408712" cy="4639909"/>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75</a:t>
            </a:fld>
            <a:endParaRPr lang="el-GR" sz="1400" dirty="0"/>
          </a:p>
        </p:txBody>
      </p:sp>
    </p:spTree>
    <p:custDataLst>
      <p:tags r:id="rId1"/>
    </p:custDataLst>
    <p:extLst>
      <p:ext uri="{BB962C8B-B14F-4D97-AF65-F5344CB8AC3E}">
        <p14:creationId xmlns:p14="http://schemas.microsoft.com/office/powerpoint/2010/main" val="3846553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Εκτυπωτές Σελίδας</a:t>
            </a:r>
          </a:p>
        </p:txBody>
      </p:sp>
      <p:sp>
        <p:nvSpPr>
          <p:cNvPr id="23" name="Rectangle 3"/>
          <p:cNvSpPr>
            <a:spLocks noGrp="1" noChangeArrowheads="1"/>
          </p:cNvSpPr>
          <p:nvPr>
            <p:ph idx="1"/>
          </p:nvPr>
        </p:nvSpPr>
        <p:spPr>
          <a:xfrm>
            <a:off x="457200" y="1700808"/>
            <a:ext cx="8229600" cy="3744416"/>
          </a:xfrm>
        </p:spPr>
        <p:txBody>
          <a:bodyPr>
            <a:noAutofit/>
          </a:bodyPr>
          <a:lstStyle/>
          <a:p>
            <a:r>
              <a:rPr lang="el-GR" sz="2400" dirty="0" smtClean="0"/>
              <a:t>Η λειτουργία τους στηρίζεται στις ακτίνες </a:t>
            </a:r>
            <a:r>
              <a:rPr lang="en-US" sz="2400" dirty="0" smtClean="0"/>
              <a:t>laser</a:t>
            </a:r>
            <a:r>
              <a:rPr lang="el-GR" sz="2400" dirty="0" smtClean="0"/>
              <a:t>, οι οποίες σαρώνουν την επιφάνεια ενός ειδικού τυμπάνου και παράγουν χαρακτήρες, σύμβολα ή σχήματα πάνω σε αυτό. </a:t>
            </a:r>
          </a:p>
          <a:p>
            <a:r>
              <a:rPr lang="el-GR" sz="2400" dirty="0" smtClean="0"/>
              <a:t>Η ακτίνα </a:t>
            </a:r>
            <a:r>
              <a:rPr lang="en-US" sz="2400" dirty="0" smtClean="0"/>
              <a:t>laser </a:t>
            </a:r>
            <a:r>
              <a:rPr lang="el-GR" sz="2400" dirty="0" smtClean="0"/>
              <a:t>φωτίζει τα σημεία πρόσκρουσης με το τύμπανο, οπότε έλκονται οι ετερώνυμα φορτισμένοι κόκκοι γραφίτη (</a:t>
            </a:r>
            <a:r>
              <a:rPr lang="en-US" sz="2400" dirty="0" smtClean="0"/>
              <a:t>toner</a:t>
            </a:r>
            <a:r>
              <a:rPr lang="el-GR" sz="2400" dirty="0" smtClean="0"/>
              <a:t>). </a:t>
            </a:r>
          </a:p>
          <a:p>
            <a:r>
              <a:rPr lang="el-GR" sz="2400" dirty="0" smtClean="0"/>
              <a:t>Στη συνέχεια τοποθετείται η σελίδα χαρτιού σε επαφή  με το τύμπανο με συνέπεια να προσκολληθούν οι κόκκοι του γραφίτη πάνω σε αυτήν.</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76</a:t>
            </a:fld>
            <a:endParaRPr lang="el-GR" sz="1400" dirty="0"/>
          </a:p>
        </p:txBody>
      </p:sp>
    </p:spTree>
    <p:custDataLst>
      <p:tags r:id="rId1"/>
    </p:custDataLst>
    <p:extLst>
      <p:ext uri="{BB962C8B-B14F-4D97-AF65-F5344CB8AC3E}">
        <p14:creationId xmlns:p14="http://schemas.microsoft.com/office/powerpoint/2010/main" val="31239682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Εκτυπωτής </a:t>
            </a:r>
            <a:r>
              <a:rPr lang="el-GR" dirty="0" smtClean="0"/>
              <a:t>Λέιζερ (1 από 2)</a:t>
            </a:r>
            <a:endParaRPr lang="el-GR" dirty="0"/>
          </a:p>
        </p:txBody>
      </p:sp>
      <p:sp>
        <p:nvSpPr>
          <p:cNvPr id="23" name="Rectangle 3"/>
          <p:cNvSpPr>
            <a:spLocks noGrp="1" noChangeArrowheads="1"/>
          </p:cNvSpPr>
          <p:nvPr>
            <p:ph idx="1"/>
          </p:nvPr>
        </p:nvSpPr>
        <p:spPr>
          <a:xfrm>
            <a:off x="457200" y="1268760"/>
            <a:ext cx="8229600" cy="4680520"/>
          </a:xfrm>
        </p:spPr>
        <p:txBody>
          <a:bodyPr>
            <a:noAutofit/>
          </a:bodyPr>
          <a:lstStyle/>
          <a:p>
            <a:r>
              <a:rPr lang="el-GR" sz="2800" dirty="0" smtClean="0"/>
              <a:t>Διαθέτουν ενσωματωμένη μνήμη η οποία μπορεί να αυξηθεί,</a:t>
            </a:r>
          </a:p>
          <a:p>
            <a:r>
              <a:rPr lang="el-GR" sz="2800" dirty="0" smtClean="0"/>
              <a:t>Υπάρχουν μοντέλα που έχουν δικό τους επεξεργαστή,</a:t>
            </a:r>
          </a:p>
          <a:p>
            <a:r>
              <a:rPr lang="el-GR" sz="2800" dirty="0" smtClean="0"/>
              <a:t>Υψηλή απόδοση (1200 </a:t>
            </a:r>
            <a:r>
              <a:rPr lang="en-US" sz="2800" dirty="0" smtClean="0"/>
              <a:t>dpi</a:t>
            </a:r>
            <a:r>
              <a:rPr lang="el-GR" sz="2800" dirty="0" smtClean="0"/>
              <a:t>), </a:t>
            </a:r>
          </a:p>
          <a:p>
            <a:r>
              <a:rPr lang="el-GR" sz="2800" dirty="0" smtClean="0"/>
              <a:t>Είναι αθόρυβοι,</a:t>
            </a:r>
          </a:p>
          <a:p>
            <a:r>
              <a:rPr lang="el-GR" sz="2800" dirty="0" smtClean="0"/>
              <a:t>Υψηλή ταχύτητα εκτύπωσης ( 8 -35 σελίδες ανά λεπτό), </a:t>
            </a:r>
          </a:p>
          <a:p>
            <a:r>
              <a:rPr lang="el-GR" sz="2800" dirty="0" smtClean="0"/>
              <a:t>Ιδανικοί για εκτύπωση επαγγελματικών εγγράφων.</a:t>
            </a:r>
          </a:p>
          <a:p>
            <a:endParaRPr lang="el-GR" sz="2800" dirty="0" smtClean="0"/>
          </a:p>
          <a:p>
            <a:endParaRPr lang="el-GR" sz="2800" dirty="0" smtClean="0"/>
          </a:p>
          <a:p>
            <a:endParaRPr 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77</a:t>
            </a:fld>
            <a:endParaRPr lang="el-GR" sz="1400" dirty="0"/>
          </a:p>
        </p:txBody>
      </p:sp>
    </p:spTree>
    <p:custDataLst>
      <p:tags r:id="rId1"/>
    </p:custDataLst>
    <p:extLst>
      <p:ext uri="{BB962C8B-B14F-4D97-AF65-F5344CB8AC3E}">
        <p14:creationId xmlns:p14="http://schemas.microsoft.com/office/powerpoint/2010/main" val="31239682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Εκτυπωτής Λέιζερ </a:t>
            </a:r>
            <a:r>
              <a:rPr lang="el-GR" dirty="0" smtClean="0"/>
              <a:t>(2 </a:t>
            </a:r>
            <a:r>
              <a:rPr lang="el-GR" dirty="0"/>
              <a:t>από 2)</a:t>
            </a:r>
          </a:p>
        </p:txBody>
      </p:sp>
      <p:pic>
        <p:nvPicPr>
          <p:cNvPr id="7" name="Picture 4" descr="Εικόνα, εκτυπωτής λείζερ."/>
          <p:cNvPicPr>
            <a:picLocks noChangeAspect="1" noChangeArrowheads="1"/>
          </p:cNvPicPr>
          <p:nvPr/>
        </p:nvPicPr>
        <p:blipFill>
          <a:blip r:embed="rId5" cstate="print"/>
          <a:srcRect/>
          <a:stretch>
            <a:fillRect/>
          </a:stretch>
        </p:blipFill>
        <p:spPr bwMode="auto">
          <a:xfrm>
            <a:off x="2051720" y="1628800"/>
            <a:ext cx="5108487" cy="4577204"/>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78</a:t>
            </a:fld>
            <a:endParaRPr lang="el-GR" sz="1400" dirty="0"/>
          </a:p>
        </p:txBody>
      </p:sp>
    </p:spTree>
    <p:custDataLst>
      <p:tags r:id="rId1"/>
    </p:custDataLst>
    <p:extLst>
      <p:ext uri="{BB962C8B-B14F-4D97-AF65-F5344CB8AC3E}">
        <p14:creationId xmlns:p14="http://schemas.microsoft.com/office/powerpoint/2010/main" val="31239682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err="1" smtClean="0"/>
              <a:t>Σχεδιογράφος</a:t>
            </a:r>
            <a:r>
              <a:rPr lang="el-GR" dirty="0" smtClean="0"/>
              <a:t> (1 από 2)</a:t>
            </a:r>
            <a:endParaRPr lang="el-GR" dirty="0"/>
          </a:p>
        </p:txBody>
      </p:sp>
      <p:sp>
        <p:nvSpPr>
          <p:cNvPr id="23" name="Rectangle 3"/>
          <p:cNvSpPr>
            <a:spLocks noGrp="1" noChangeArrowheads="1"/>
          </p:cNvSpPr>
          <p:nvPr>
            <p:ph idx="1"/>
            <p:custDataLst>
              <p:tags r:id="rId3"/>
            </p:custDataLst>
          </p:nvPr>
        </p:nvSpPr>
        <p:spPr>
          <a:xfrm>
            <a:off x="457200" y="1340768"/>
            <a:ext cx="8229600" cy="4752528"/>
          </a:xfrm>
        </p:spPr>
        <p:txBody>
          <a:bodyPr>
            <a:noAutofit/>
          </a:bodyPr>
          <a:lstStyle/>
          <a:p>
            <a:r>
              <a:rPr lang="en-US" sz="2400" dirty="0" smtClean="0"/>
              <a:t>Plotter</a:t>
            </a:r>
            <a:r>
              <a:rPr lang="el-GR" sz="2400" dirty="0" smtClean="0"/>
              <a:t>,</a:t>
            </a:r>
            <a:endParaRPr lang="en-US" sz="2400" dirty="0" smtClean="0"/>
          </a:p>
          <a:p>
            <a:r>
              <a:rPr lang="el-GR" sz="2400" dirty="0" smtClean="0"/>
              <a:t>Μπορεί να σχεδιάσει υψηλής ποιότητας σχέδια ή γραφικά πάνω σε χαρτί με μονόχρωμες ή έγχρωμες πένες,</a:t>
            </a:r>
          </a:p>
          <a:p>
            <a:r>
              <a:rPr lang="el-GR" sz="2400" dirty="0" smtClean="0"/>
              <a:t>Μηχανικούς και γραφίστες,</a:t>
            </a:r>
          </a:p>
          <a:p>
            <a:r>
              <a:rPr lang="el-GR" sz="2400" dirty="0" smtClean="0"/>
              <a:t>Υπάρχουν </a:t>
            </a:r>
            <a:r>
              <a:rPr lang="el-GR" sz="2400" b="1" dirty="0" err="1" smtClean="0"/>
              <a:t>σχεδιογράφοι</a:t>
            </a:r>
            <a:r>
              <a:rPr lang="el-GR" sz="2400" b="1" dirty="0" smtClean="0"/>
              <a:t> με πενάκια (στυλό)</a:t>
            </a:r>
            <a:r>
              <a:rPr lang="el-GR" sz="2400" dirty="0" smtClean="0"/>
              <a:t> αλλά και </a:t>
            </a:r>
            <a:r>
              <a:rPr lang="el-GR" sz="2400" b="1" dirty="0" err="1" smtClean="0"/>
              <a:t>σχεδιογράφοι</a:t>
            </a:r>
            <a:r>
              <a:rPr lang="el-GR" sz="2400" b="1" dirty="0" smtClean="0"/>
              <a:t> έγχυσης μελάνης (</a:t>
            </a:r>
            <a:r>
              <a:rPr lang="en-US" sz="2400" b="1" dirty="0" smtClean="0"/>
              <a:t>inkjet</a:t>
            </a:r>
            <a:r>
              <a:rPr lang="el-GR" sz="2400" b="1" dirty="0" smtClean="0"/>
              <a:t>),</a:t>
            </a:r>
            <a:endParaRPr lang="el-GR" sz="2400" dirty="0" smtClean="0"/>
          </a:p>
          <a:p>
            <a:r>
              <a:rPr lang="el-GR" sz="2400" dirty="0" smtClean="0"/>
              <a:t>Διακρίνονται σε:</a:t>
            </a:r>
          </a:p>
          <a:p>
            <a:pPr lvl="1"/>
            <a:r>
              <a:rPr lang="el-GR" sz="2400" dirty="0" smtClean="0"/>
              <a:t>Επίπεδους </a:t>
            </a:r>
            <a:r>
              <a:rPr lang="el-GR" sz="2400" dirty="0" err="1" smtClean="0"/>
              <a:t>σχεδιογράφους</a:t>
            </a:r>
            <a:r>
              <a:rPr lang="el-GR" sz="2400" dirty="0" smtClean="0"/>
              <a:t>,</a:t>
            </a:r>
          </a:p>
          <a:p>
            <a:pPr lvl="3"/>
            <a:r>
              <a:rPr lang="el-GR" sz="2400" dirty="0" smtClean="0"/>
              <a:t>Σχεδιάζουν πάνω σε χαρτί με κίνηση της πένας σε όλο το μήκος και πλάτος του επιπέδου σχεδίασης,</a:t>
            </a:r>
          </a:p>
          <a:p>
            <a:pPr lvl="1"/>
            <a:endParaRPr lang="el-GR" sz="2400" dirty="0" smtClean="0"/>
          </a:p>
          <a:p>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79</a:t>
            </a:fld>
            <a:endParaRPr lang="el-GR" sz="1400" dirty="0"/>
          </a:p>
        </p:txBody>
      </p:sp>
    </p:spTree>
    <p:custDataLst>
      <p:tags r:id="rId1"/>
    </p:custDataLst>
    <p:extLst>
      <p:ext uri="{BB962C8B-B14F-4D97-AF65-F5344CB8AC3E}">
        <p14:creationId xmlns:p14="http://schemas.microsoft.com/office/powerpoint/2010/main" val="3123968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Ηλεκτρονικός υπολογιστής</a:t>
            </a:r>
            <a:br>
              <a:rPr lang="el-GR" dirty="0" smtClean="0"/>
            </a:br>
            <a:r>
              <a:rPr lang="el-GR" dirty="0" smtClean="0"/>
              <a:t>(3 από 3)</a:t>
            </a:r>
            <a:endParaRPr lang="el-GR" dirty="0"/>
          </a:p>
        </p:txBody>
      </p:sp>
      <p:sp>
        <p:nvSpPr>
          <p:cNvPr id="6" name="Θέση περιεχομένου 2"/>
          <p:cNvSpPr>
            <a:spLocks noGrp="1"/>
          </p:cNvSpPr>
          <p:nvPr>
            <p:ph idx="1"/>
          </p:nvPr>
        </p:nvSpPr>
        <p:spPr>
          <a:xfrm>
            <a:off x="467544" y="1124744"/>
            <a:ext cx="8219256" cy="1008112"/>
          </a:xfrm>
        </p:spPr>
        <p:txBody>
          <a:bodyPr>
            <a:noAutofit/>
          </a:bodyPr>
          <a:lstStyle/>
          <a:p>
            <a:r>
              <a:rPr lang="el-GR" sz="2400" dirty="0" smtClean="0"/>
              <a:t>Υλικό,</a:t>
            </a:r>
            <a:endParaRPr lang="el-GR" sz="2400" dirty="0"/>
          </a:p>
          <a:p>
            <a:r>
              <a:rPr lang="el-GR" sz="2400" dirty="0" smtClean="0"/>
              <a:t>Λογισμικό.</a:t>
            </a:r>
            <a:endParaRPr lang="el-GR" sz="2400" dirty="0"/>
          </a:p>
        </p:txBody>
      </p:sp>
      <p:pic>
        <p:nvPicPr>
          <p:cNvPr id="10" name="Picture 2" descr="Εικόνα: Τα κύρια μέρη του ηλεκτρονικού υπολογιστή.&#10;Τροφοδοτικό, μητρική πλακέτα, κάρτα ήχου, κάρτα δικτύου, κάτα μνήμης RAM, σκληρός δίσκος, Οδηγός δισκέτας, DVD ROM, και τα λοιπά.&#10;&#10;Πηγή : http://ebooks.edu.gr/modules/ebook/show.php/DSB101/4/28,71/&#10;"/>
          <p:cNvPicPr>
            <a:picLocks noChangeAspect="1" noChangeArrowheads="1"/>
          </p:cNvPicPr>
          <p:nvPr/>
        </p:nvPicPr>
        <p:blipFill>
          <a:blip r:embed="rId4" cstate="print"/>
          <a:srcRect/>
          <a:stretch>
            <a:fillRect/>
          </a:stretch>
        </p:blipFill>
        <p:spPr bwMode="auto">
          <a:xfrm>
            <a:off x="395536" y="2648787"/>
            <a:ext cx="8281621" cy="2514510"/>
          </a:xfrm>
          <a:prstGeom prst="rect">
            <a:avLst/>
          </a:prstGeom>
          <a:noFill/>
        </p:spPr>
      </p:pic>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err="1"/>
              <a:t>Σχεδιογράφος</a:t>
            </a:r>
            <a:r>
              <a:rPr lang="el-GR" dirty="0"/>
              <a:t> </a:t>
            </a:r>
            <a:r>
              <a:rPr lang="el-GR" dirty="0" smtClean="0"/>
              <a:t>(2 </a:t>
            </a:r>
            <a:r>
              <a:rPr lang="el-GR" dirty="0"/>
              <a:t>από 2)</a:t>
            </a:r>
          </a:p>
        </p:txBody>
      </p:sp>
      <p:sp>
        <p:nvSpPr>
          <p:cNvPr id="23" name="Rectangle 3"/>
          <p:cNvSpPr>
            <a:spLocks noGrp="1" noChangeArrowheads="1"/>
          </p:cNvSpPr>
          <p:nvPr>
            <p:ph idx="1"/>
          </p:nvPr>
        </p:nvSpPr>
        <p:spPr>
          <a:xfrm>
            <a:off x="457200" y="1484784"/>
            <a:ext cx="8229600" cy="1008112"/>
          </a:xfrm>
        </p:spPr>
        <p:txBody>
          <a:bodyPr>
            <a:noAutofit/>
          </a:bodyPr>
          <a:lstStyle/>
          <a:p>
            <a:pPr lvl="1"/>
            <a:r>
              <a:rPr lang="el-GR" sz="2400" dirty="0" err="1"/>
              <a:t>Σχεδιογράφους</a:t>
            </a:r>
            <a:r>
              <a:rPr lang="el-GR" sz="2400" dirty="0"/>
              <a:t> με κινούμενο </a:t>
            </a:r>
            <a:r>
              <a:rPr lang="el-GR" sz="2400" dirty="0" smtClean="0"/>
              <a:t>χαρτί,</a:t>
            </a:r>
            <a:endParaRPr lang="el-GR" sz="2400" dirty="0"/>
          </a:p>
          <a:p>
            <a:pPr lvl="3"/>
            <a:r>
              <a:rPr lang="el-GR" sz="2400" dirty="0"/>
              <a:t>Συνδυασμός της κίνησης του χαρτιού και της </a:t>
            </a:r>
            <a:r>
              <a:rPr lang="el-GR" sz="2400" dirty="0" smtClean="0"/>
              <a:t>πένας.</a:t>
            </a:r>
            <a:endParaRPr lang="el-GR" sz="2800" dirty="0"/>
          </a:p>
        </p:txBody>
      </p:sp>
      <p:pic>
        <p:nvPicPr>
          <p:cNvPr id="6" name="Picture 4" descr="http://www.plaisio.gr/ProductImages/600x600/1225286.jpg"/>
          <p:cNvPicPr>
            <a:picLocks noChangeAspect="1" noChangeArrowheads="1"/>
          </p:cNvPicPr>
          <p:nvPr/>
        </p:nvPicPr>
        <p:blipFill>
          <a:blip r:embed="rId5" cstate="print"/>
          <a:srcRect/>
          <a:stretch>
            <a:fillRect/>
          </a:stretch>
        </p:blipFill>
        <p:spPr bwMode="auto">
          <a:xfrm>
            <a:off x="3120356" y="2712764"/>
            <a:ext cx="3190875" cy="3190875"/>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80</a:t>
            </a:fld>
            <a:endParaRPr lang="el-GR" sz="1400" dirty="0"/>
          </a:p>
        </p:txBody>
      </p:sp>
    </p:spTree>
    <p:custDataLst>
      <p:tags r:id="rId1"/>
    </p:custDataLst>
    <p:extLst>
      <p:ext uri="{BB962C8B-B14F-4D97-AF65-F5344CB8AC3E}">
        <p14:creationId xmlns:p14="http://schemas.microsoft.com/office/powerpoint/2010/main" val="31239682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Κάρτα </a:t>
            </a:r>
            <a:r>
              <a:rPr lang="el-GR" dirty="0" smtClean="0"/>
              <a:t>ήχου (1 από 3)</a:t>
            </a:r>
            <a:endParaRPr lang="el-GR" dirty="0"/>
          </a:p>
        </p:txBody>
      </p:sp>
      <p:sp>
        <p:nvSpPr>
          <p:cNvPr id="23" name="Rectangle 3" descr="Sound Board,&#10;Είναι κάρτα επέκτασης και τοποθετείται σε μια ελεύθερη θύρα στο εσωτερικό του υπολογιστή,&#10;Σήμερα είναι ενσωματωμένη,&#10;Μας δίνει την δυνατότητα να αναπαράγουμε και να ηχογραφήσουμε ήχο και ομιλία,&#10;Πρέπει να έχει μέγεθος δειγματοληψίας 16 bit και ρυθμό δειγματοληψίας 44.1 KHz,&#10;DSP (Digital Sound Processor) είναι ο εξειδικευμένος επεξεργαστής που πραγματοποιεί την επεξεργασία του ήχου,&#10;"/>
          <p:cNvSpPr>
            <a:spLocks noGrp="1" noChangeArrowheads="1"/>
          </p:cNvSpPr>
          <p:nvPr>
            <p:ph idx="1"/>
            <p:custDataLst>
              <p:tags r:id="rId3"/>
            </p:custDataLst>
          </p:nvPr>
        </p:nvSpPr>
        <p:spPr>
          <a:xfrm>
            <a:off x="457200" y="1268760"/>
            <a:ext cx="8229600" cy="4752528"/>
          </a:xfrm>
        </p:spPr>
        <p:txBody>
          <a:bodyPr>
            <a:noAutofit/>
          </a:bodyPr>
          <a:lstStyle/>
          <a:p>
            <a:r>
              <a:rPr lang="en-US" sz="2400" dirty="0"/>
              <a:t>Sound </a:t>
            </a:r>
            <a:r>
              <a:rPr lang="en-US" sz="2400" dirty="0" smtClean="0"/>
              <a:t>Board</a:t>
            </a:r>
            <a:r>
              <a:rPr lang="el-GR" sz="2400" dirty="0" smtClean="0"/>
              <a:t>,</a:t>
            </a:r>
            <a:endParaRPr lang="en-US" sz="2400" dirty="0"/>
          </a:p>
          <a:p>
            <a:r>
              <a:rPr lang="el-GR" sz="2400" dirty="0"/>
              <a:t>Είναι κάρτα επέκτασης και τοποθετείται σε μια ελεύθερη θύρα στο εσωτερικό του </a:t>
            </a:r>
            <a:r>
              <a:rPr lang="el-GR" sz="2400" dirty="0" smtClean="0"/>
              <a:t>υπολογιστή,</a:t>
            </a:r>
            <a:endParaRPr lang="el-GR" sz="2400" dirty="0"/>
          </a:p>
          <a:p>
            <a:r>
              <a:rPr lang="el-GR" sz="2400" dirty="0"/>
              <a:t>Σήμερα είναι </a:t>
            </a:r>
            <a:r>
              <a:rPr lang="el-GR" sz="2400" dirty="0" smtClean="0"/>
              <a:t>ενσωματωμένη,</a:t>
            </a:r>
            <a:endParaRPr lang="el-GR" sz="2400" dirty="0"/>
          </a:p>
          <a:p>
            <a:r>
              <a:rPr lang="el-GR" sz="2400" dirty="0"/>
              <a:t>Μας δίνει την δυνατότητα να αναπαράγουμε και να ηχογραφήσουμε ήχο και </a:t>
            </a:r>
            <a:r>
              <a:rPr lang="el-GR" sz="2400" dirty="0" smtClean="0"/>
              <a:t>ομιλία,</a:t>
            </a:r>
            <a:endParaRPr lang="el-GR" sz="2400" dirty="0"/>
          </a:p>
          <a:p>
            <a:r>
              <a:rPr lang="el-GR" sz="2400" dirty="0"/>
              <a:t>Πρέπει να έχει μέγεθος δειγματοληψίας 16 </a:t>
            </a:r>
            <a:r>
              <a:rPr lang="en-US" sz="2400" dirty="0"/>
              <a:t>bit </a:t>
            </a:r>
            <a:r>
              <a:rPr lang="el-GR" sz="2400" dirty="0"/>
              <a:t>και ρυθμό δειγματοληψίας 44.1 </a:t>
            </a:r>
            <a:r>
              <a:rPr lang="en-US" sz="2400" dirty="0" smtClean="0"/>
              <a:t>KHz</a:t>
            </a:r>
            <a:r>
              <a:rPr lang="el-GR" sz="2400" dirty="0" smtClean="0"/>
              <a:t>,</a:t>
            </a:r>
            <a:endParaRPr lang="el-GR" sz="2400" dirty="0"/>
          </a:p>
          <a:p>
            <a:r>
              <a:rPr lang="en-US" sz="2400" dirty="0"/>
              <a:t>DSP (Digital Sound Processor) </a:t>
            </a:r>
            <a:r>
              <a:rPr lang="el-GR" sz="2400" dirty="0"/>
              <a:t>είναι ο εξειδικευμένος επεξεργαστής που πραγματοποιεί την επεξεργασία του </a:t>
            </a:r>
            <a:r>
              <a:rPr lang="el-GR" sz="2400" dirty="0" smtClean="0"/>
              <a:t>ήχου,</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81</a:t>
            </a:fld>
            <a:endParaRPr lang="el-GR" sz="1400" dirty="0"/>
          </a:p>
        </p:txBody>
      </p:sp>
    </p:spTree>
    <p:custDataLst>
      <p:tags r:id="rId1"/>
    </p:custDataLst>
    <p:extLst>
      <p:ext uri="{BB962C8B-B14F-4D97-AF65-F5344CB8AC3E}">
        <p14:creationId xmlns:p14="http://schemas.microsoft.com/office/powerpoint/2010/main" val="31239682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Κάρτα ήχου </a:t>
            </a:r>
            <a:r>
              <a:rPr lang="el-GR" dirty="0" smtClean="0"/>
              <a:t>(2 </a:t>
            </a:r>
            <a:r>
              <a:rPr lang="el-GR" dirty="0"/>
              <a:t>από </a:t>
            </a:r>
            <a:r>
              <a:rPr lang="el-GR" dirty="0" smtClean="0"/>
              <a:t>3)</a:t>
            </a:r>
            <a:endParaRPr lang="el-GR" dirty="0"/>
          </a:p>
        </p:txBody>
      </p:sp>
      <p:sp>
        <p:nvSpPr>
          <p:cNvPr id="23" name="Rectangle 3" descr="Βασικά Κυκλώματα:&#10;ADC (Analog to Digital Converter),&#10;DAC (Digital to Analog Converter ).&#10;"/>
          <p:cNvSpPr>
            <a:spLocks noGrp="1" noChangeArrowheads="1"/>
          </p:cNvSpPr>
          <p:nvPr>
            <p:ph idx="1"/>
          </p:nvPr>
        </p:nvSpPr>
        <p:spPr>
          <a:xfrm>
            <a:off x="457200" y="1268760"/>
            <a:ext cx="8229600" cy="1656184"/>
          </a:xfrm>
        </p:spPr>
        <p:txBody>
          <a:bodyPr>
            <a:noAutofit/>
          </a:bodyPr>
          <a:lstStyle/>
          <a:p>
            <a:r>
              <a:rPr lang="el-GR" sz="2400" dirty="0"/>
              <a:t>Βασικά </a:t>
            </a:r>
            <a:r>
              <a:rPr lang="el-GR" sz="2400" dirty="0" smtClean="0"/>
              <a:t>Κυκλώματα:</a:t>
            </a:r>
            <a:endParaRPr lang="el-GR" sz="2400" dirty="0"/>
          </a:p>
          <a:p>
            <a:pPr lvl="1"/>
            <a:r>
              <a:rPr lang="en-US" sz="2400" dirty="0"/>
              <a:t>ADC (Analog to Digital Converter</a:t>
            </a:r>
            <a:r>
              <a:rPr lang="en-US" sz="2400" dirty="0" smtClean="0"/>
              <a:t>)</a:t>
            </a:r>
            <a:r>
              <a:rPr lang="el-GR" sz="2400" dirty="0" smtClean="0"/>
              <a:t>,</a:t>
            </a:r>
            <a:endParaRPr lang="en-US" sz="2400" dirty="0"/>
          </a:p>
          <a:p>
            <a:pPr lvl="1"/>
            <a:r>
              <a:rPr lang="en-US" sz="2400" dirty="0"/>
              <a:t>DAC (Digital to Analog Converter </a:t>
            </a:r>
            <a:r>
              <a:rPr lang="en-US" sz="2400" dirty="0" smtClean="0"/>
              <a:t>)</a:t>
            </a:r>
            <a:r>
              <a:rPr lang="el-GR" sz="2400" dirty="0" smtClean="0"/>
              <a:t>.</a:t>
            </a:r>
            <a:endParaRPr lang="el-GR" sz="2400" dirty="0"/>
          </a:p>
        </p:txBody>
      </p:sp>
      <p:pic>
        <p:nvPicPr>
          <p:cNvPr id="6" name="Picture 2" descr="Εικόνα κάρτας ήχου.&#10;Η κάρτα ήχου Sound_Blaster Sound Blaster Live!, είναι μια τυπική σύγχρονη κάρτα επέκτασης τύπου PCI."/>
          <p:cNvPicPr>
            <a:picLocks noChangeAspect="1" noChangeArrowheads="1"/>
          </p:cNvPicPr>
          <p:nvPr/>
        </p:nvPicPr>
        <p:blipFill>
          <a:blip r:embed="rId5" cstate="print"/>
          <a:srcRect/>
          <a:stretch>
            <a:fillRect/>
          </a:stretch>
        </p:blipFill>
        <p:spPr bwMode="auto">
          <a:xfrm>
            <a:off x="2627784" y="2888178"/>
            <a:ext cx="3683447" cy="3300369"/>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82</a:t>
            </a:fld>
            <a:endParaRPr lang="el-GR" sz="1400" dirty="0"/>
          </a:p>
        </p:txBody>
      </p:sp>
    </p:spTree>
    <p:custDataLst>
      <p:tags r:id="rId1"/>
    </p:custDataLst>
    <p:extLst>
      <p:ext uri="{BB962C8B-B14F-4D97-AF65-F5344CB8AC3E}">
        <p14:creationId xmlns:p14="http://schemas.microsoft.com/office/powerpoint/2010/main" val="31239682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Κάρτα ήχου </a:t>
            </a:r>
            <a:r>
              <a:rPr lang="el-GR" dirty="0" smtClean="0"/>
              <a:t>(3 </a:t>
            </a:r>
            <a:r>
              <a:rPr lang="el-GR" dirty="0"/>
              <a:t>από 3)</a:t>
            </a:r>
          </a:p>
        </p:txBody>
      </p:sp>
      <p:sp>
        <p:nvSpPr>
          <p:cNvPr id="23" name="Rectangle 3"/>
          <p:cNvSpPr>
            <a:spLocks noGrp="1" noChangeArrowheads="1"/>
          </p:cNvSpPr>
          <p:nvPr>
            <p:ph idx="1"/>
          </p:nvPr>
        </p:nvSpPr>
        <p:spPr>
          <a:xfrm>
            <a:off x="457200" y="1268760"/>
            <a:ext cx="8229600" cy="576064"/>
          </a:xfrm>
        </p:spPr>
        <p:txBody>
          <a:bodyPr>
            <a:noAutofit/>
          </a:bodyPr>
          <a:lstStyle/>
          <a:p>
            <a:pPr marL="0" indent="0">
              <a:buNone/>
            </a:pPr>
            <a:r>
              <a:rPr lang="el-GR" sz="2800" dirty="0" smtClean="0"/>
              <a:t>Συνδέσεις:</a:t>
            </a:r>
            <a:r>
              <a:rPr lang="el-GR" sz="2800" dirty="0"/>
              <a:t/>
            </a:r>
            <a:br>
              <a:rPr lang="el-GR" sz="2800" dirty="0"/>
            </a:br>
            <a:endParaRPr lang="el-GR" sz="2800" dirty="0"/>
          </a:p>
        </p:txBody>
      </p:sp>
      <p:graphicFrame>
        <p:nvGraphicFramePr>
          <p:cNvPr id="6" name="5 - Θέση περιεχομένου" descr="Χρώμα: ρόζ, λειτουργία: αναλογική είσοδος ήχου για μικρόφωνο.&#10;Χρώμα: ανοιχτό μπλέ, λειτουργία: Αναλογική είσοδος ήχου, στεροφωνική.&#10;Χρώμα: πράσινο, λειτουργία: Αναλογική γραμμή εξόδου για το κύριο στερεωφονικό σήμα.&#10;Χρώμα: μάυρο, λειτουγία: αναλογική γραμμή εξόδου για τα πίσω ηχεία.&#10;Χρώμα πορτοκαλί, λειτουργία: S / PDIF ψηφιακή έξοδος."/>
          <p:cNvGraphicFramePr>
            <a:graphicFrameLocks/>
          </p:cNvGraphicFramePr>
          <p:nvPr>
            <p:custDataLst>
              <p:tags r:id="rId3"/>
            </p:custDataLst>
            <p:extLst>
              <p:ext uri="{D42A27DB-BD31-4B8C-83A1-F6EECF244321}">
                <p14:modId xmlns:p14="http://schemas.microsoft.com/office/powerpoint/2010/main" val="668284023"/>
              </p:ext>
            </p:extLst>
          </p:nvPr>
        </p:nvGraphicFramePr>
        <p:xfrm>
          <a:off x="683568" y="1988840"/>
          <a:ext cx="7776864" cy="4069827"/>
        </p:xfrm>
        <a:graphic>
          <a:graphicData uri="http://schemas.openxmlformats.org/drawingml/2006/table">
            <a:tbl>
              <a:tblPr firstRow="1" bandRow="1">
                <a:tableStyleId>{5C22544A-7EE6-4342-B048-85BDC9FD1C3A}</a:tableStyleId>
              </a:tblPr>
              <a:tblGrid>
                <a:gridCol w="1710547"/>
                <a:gridCol w="6066317"/>
              </a:tblGrid>
              <a:tr h="322132">
                <a:tc>
                  <a:txBody>
                    <a:bodyPr/>
                    <a:lstStyle/>
                    <a:p>
                      <a:r>
                        <a:rPr lang="el-GR" sz="1800" b="1" i="0" kern="1200" dirty="0" smtClean="0">
                          <a:solidFill>
                            <a:schemeClr val="lt1"/>
                          </a:solidFill>
                          <a:latin typeface="+mn-lt"/>
                          <a:ea typeface="+mn-ea"/>
                          <a:cs typeface="+mn-cs"/>
                        </a:rPr>
                        <a:t>Χρώμα</a:t>
                      </a:r>
                      <a:endParaRPr lang="el-GR" dirty="0"/>
                    </a:p>
                  </a:txBody>
                  <a:tcPr/>
                </a:tc>
                <a:tc>
                  <a:txBody>
                    <a:bodyPr/>
                    <a:lstStyle/>
                    <a:p>
                      <a:r>
                        <a:rPr lang="el-GR" sz="1800" b="1" i="0" kern="1200" dirty="0" smtClean="0">
                          <a:solidFill>
                            <a:schemeClr val="lt1"/>
                          </a:solidFill>
                          <a:latin typeface="+mn-lt"/>
                          <a:ea typeface="+mn-ea"/>
                          <a:cs typeface="+mn-cs"/>
                        </a:rPr>
                        <a:t>Λειτουργία</a:t>
                      </a:r>
                      <a:endParaRPr lang="el-GR" dirty="0"/>
                    </a:p>
                  </a:txBody>
                  <a:tcPr/>
                </a:tc>
              </a:tr>
              <a:tr h="502314">
                <a:tc>
                  <a:txBody>
                    <a:bodyPr/>
                    <a:lstStyle/>
                    <a:p>
                      <a:r>
                        <a:rPr lang="el-GR" sz="1800" b="1" i="0" kern="1200" dirty="0" smtClean="0">
                          <a:solidFill>
                            <a:schemeClr val="dk1"/>
                          </a:solidFill>
                          <a:latin typeface="+mn-lt"/>
                          <a:ea typeface="+mn-ea"/>
                          <a:cs typeface="+mn-cs"/>
                        </a:rPr>
                        <a:t>Ροζ</a:t>
                      </a:r>
                      <a:endParaRPr lang="el-GR" dirty="0"/>
                    </a:p>
                  </a:txBody>
                  <a:tcPr/>
                </a:tc>
                <a:tc>
                  <a:txBody>
                    <a:bodyPr/>
                    <a:lstStyle/>
                    <a:p>
                      <a:r>
                        <a:rPr lang="el-GR" sz="1800" b="0" i="0" kern="1200" dirty="0" smtClean="0">
                          <a:solidFill>
                            <a:schemeClr val="dk1"/>
                          </a:solidFill>
                          <a:latin typeface="+mn-lt"/>
                          <a:ea typeface="+mn-ea"/>
                          <a:cs typeface="+mn-cs"/>
                        </a:rPr>
                        <a:t>Αναλογική είσοδος ήχου για </a:t>
                      </a:r>
                      <a:r>
                        <a:rPr lang="el-GR" sz="1800" b="0" i="0" u="none" strike="noStrike" kern="1200" dirty="0" smtClean="0">
                          <a:solidFill>
                            <a:schemeClr val="dk1"/>
                          </a:solidFill>
                          <a:latin typeface="+mn-lt"/>
                          <a:ea typeface="+mn-ea"/>
                          <a:cs typeface="+mn-cs"/>
                        </a:rPr>
                        <a:t>μικρόφωνο</a:t>
                      </a:r>
                      <a:r>
                        <a:rPr lang="el-GR" sz="1800" b="0" i="0" kern="1200" dirty="0" smtClean="0">
                          <a:solidFill>
                            <a:schemeClr val="dk1"/>
                          </a:solidFill>
                          <a:latin typeface="+mn-lt"/>
                          <a:ea typeface="+mn-ea"/>
                          <a:cs typeface="+mn-cs"/>
                        </a:rPr>
                        <a:t>. (Συνήθως μονοφωνική)</a:t>
                      </a:r>
                      <a:endParaRPr lang="el-GR" dirty="0"/>
                    </a:p>
                  </a:txBody>
                  <a:tcPr/>
                </a:tc>
              </a:tr>
              <a:tr h="474622">
                <a:tc>
                  <a:txBody>
                    <a:bodyPr/>
                    <a:lstStyle/>
                    <a:p>
                      <a:pPr algn="l"/>
                      <a:r>
                        <a:rPr lang="el-GR" sz="1800" b="1" i="0" kern="1200" dirty="0" smtClean="0">
                          <a:solidFill>
                            <a:schemeClr val="dk1"/>
                          </a:solidFill>
                          <a:latin typeface="+mn-lt"/>
                          <a:ea typeface="+mn-ea"/>
                          <a:cs typeface="+mn-cs"/>
                        </a:rPr>
                        <a:t>Ανοιχτό μπλε</a:t>
                      </a:r>
                    </a:p>
                  </a:txBody>
                  <a:tcPr anchor="ctr"/>
                </a:tc>
                <a:tc>
                  <a:txBody>
                    <a:bodyPr/>
                    <a:lstStyle/>
                    <a:p>
                      <a:r>
                        <a:rPr lang="el-GR" dirty="0"/>
                        <a:t>Αναλογική είσοδος ήχου. (στερεοφωνική)</a:t>
                      </a:r>
                    </a:p>
                  </a:txBody>
                  <a:tcPr anchor="ctr"/>
                </a:tc>
              </a:tr>
              <a:tr h="666916">
                <a:tc>
                  <a:txBody>
                    <a:bodyPr/>
                    <a:lstStyle/>
                    <a:p>
                      <a:r>
                        <a:rPr lang="el-GR" sz="1800" b="1" i="0" kern="1200" dirty="0" err="1" smtClean="0">
                          <a:solidFill>
                            <a:schemeClr val="dk1"/>
                          </a:solidFill>
                          <a:latin typeface="+mn-lt"/>
                          <a:ea typeface="+mn-ea"/>
                          <a:cs typeface="+mn-cs"/>
                        </a:rPr>
                        <a:t>Λαιμ</a:t>
                      </a:r>
                      <a:r>
                        <a:rPr lang="el-GR" sz="1800" b="1" i="0" kern="1200" dirty="0" smtClean="0">
                          <a:solidFill>
                            <a:schemeClr val="dk1"/>
                          </a:solidFill>
                          <a:latin typeface="+mn-lt"/>
                          <a:ea typeface="+mn-ea"/>
                          <a:cs typeface="+mn-cs"/>
                        </a:rPr>
                        <a:t> πράσινο</a:t>
                      </a:r>
                      <a:endParaRPr lang="el-GR" dirty="0"/>
                    </a:p>
                  </a:txBody>
                  <a:tcPr/>
                </a:tc>
                <a:tc>
                  <a:txBody>
                    <a:bodyPr/>
                    <a:lstStyle/>
                    <a:p>
                      <a:r>
                        <a:rPr lang="el-GR" sz="1800" b="0" i="0" kern="1200" dirty="0" smtClean="0">
                          <a:solidFill>
                            <a:schemeClr val="dk1"/>
                          </a:solidFill>
                          <a:latin typeface="+mn-lt"/>
                          <a:ea typeface="+mn-ea"/>
                          <a:cs typeface="+mn-cs"/>
                        </a:rPr>
                        <a:t>Αναλογική γραμμή εξόδου για το κύριο στερεοφωνικό σήμα (εμπρόσθια </a:t>
                      </a:r>
                      <a:r>
                        <a:rPr lang="el-GR" sz="1800" b="0" i="0" u="none" strike="noStrike" kern="1200" dirty="0" smtClean="0">
                          <a:solidFill>
                            <a:schemeClr val="dk1"/>
                          </a:solidFill>
                          <a:latin typeface="+mn-lt"/>
                          <a:ea typeface="+mn-ea"/>
                          <a:cs typeface="+mn-cs"/>
                        </a:rPr>
                        <a:t>ηχεία</a:t>
                      </a:r>
                      <a:r>
                        <a:rPr lang="el-GR" sz="1800" b="0" i="0" kern="1200" dirty="0" smtClean="0">
                          <a:solidFill>
                            <a:schemeClr val="dk1"/>
                          </a:solidFill>
                          <a:latin typeface="+mn-lt"/>
                          <a:ea typeface="+mn-ea"/>
                          <a:cs typeface="+mn-cs"/>
                        </a:rPr>
                        <a:t> ή ακουστικά).</a:t>
                      </a:r>
                      <a:endParaRPr lang="el-GR" dirty="0"/>
                    </a:p>
                  </a:txBody>
                  <a:tcPr/>
                </a:tc>
              </a:tr>
              <a:tr h="634188">
                <a:tc>
                  <a:txBody>
                    <a:bodyPr/>
                    <a:lstStyle/>
                    <a:p>
                      <a:r>
                        <a:rPr lang="el-GR" sz="1800" b="1" i="0" kern="1200" dirty="0" smtClean="0">
                          <a:solidFill>
                            <a:schemeClr val="dk1"/>
                          </a:solidFill>
                          <a:latin typeface="+mn-lt"/>
                          <a:ea typeface="+mn-ea"/>
                          <a:cs typeface="+mn-cs"/>
                        </a:rPr>
                        <a:t>Μαύρο</a:t>
                      </a:r>
                      <a:endParaRPr lang="el-GR" dirty="0"/>
                    </a:p>
                  </a:txBody>
                  <a:tcPr/>
                </a:tc>
                <a:tc>
                  <a:txBody>
                    <a:bodyPr/>
                    <a:lstStyle/>
                    <a:p>
                      <a:r>
                        <a:rPr lang="el-GR" sz="1800" b="0" i="0" kern="1200" dirty="0" smtClean="0">
                          <a:solidFill>
                            <a:schemeClr val="dk1"/>
                          </a:solidFill>
                          <a:latin typeface="+mn-lt"/>
                          <a:ea typeface="+mn-ea"/>
                          <a:cs typeface="+mn-cs"/>
                        </a:rPr>
                        <a:t>Αναλογική γραμμή εξόδου για τα πίσω </a:t>
                      </a:r>
                      <a:r>
                        <a:rPr lang="el-GR" sz="1800" b="0" i="0" u="none" strike="noStrike" kern="1200" dirty="0" smtClean="0">
                          <a:solidFill>
                            <a:schemeClr val="dk1"/>
                          </a:solidFill>
                          <a:latin typeface="+mn-lt"/>
                          <a:ea typeface="+mn-ea"/>
                          <a:cs typeface="+mn-cs"/>
                        </a:rPr>
                        <a:t>ηχεία</a:t>
                      </a:r>
                      <a:r>
                        <a:rPr lang="el-GR" sz="1800" b="0" i="0" kern="1200" dirty="0" smtClean="0">
                          <a:solidFill>
                            <a:schemeClr val="dk1"/>
                          </a:solidFill>
                          <a:latin typeface="+mn-lt"/>
                          <a:ea typeface="+mn-ea"/>
                          <a:cs typeface="+mn-cs"/>
                        </a:rPr>
                        <a:t>.</a:t>
                      </a:r>
                      <a:endParaRPr lang="el-GR" dirty="0"/>
                    </a:p>
                  </a:txBody>
                  <a:tcPr/>
                </a:tc>
              </a:tr>
              <a:tr h="1288261">
                <a:tc>
                  <a:txBody>
                    <a:bodyPr/>
                    <a:lstStyle/>
                    <a:p>
                      <a:r>
                        <a:rPr lang="el-GR" sz="1800" b="1" i="0" kern="1200" dirty="0" smtClean="0">
                          <a:solidFill>
                            <a:schemeClr val="dk1"/>
                          </a:solidFill>
                          <a:latin typeface="+mn-lt"/>
                          <a:ea typeface="+mn-ea"/>
                          <a:cs typeface="+mn-cs"/>
                        </a:rPr>
                        <a:t>Πορτοκαλί</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0" i="0" u="none" strike="noStrike" kern="1200" dirty="0" smtClean="0">
                          <a:solidFill>
                            <a:schemeClr val="dk1"/>
                          </a:solidFill>
                          <a:latin typeface="+mn-lt"/>
                          <a:ea typeface="+mn-ea"/>
                          <a:cs typeface="+mn-cs"/>
                        </a:rPr>
                        <a:t>S/PDIF</a:t>
                      </a:r>
                      <a:r>
                        <a:rPr lang="el-GR" sz="1800" b="0" i="0" kern="1200" dirty="0" smtClean="0">
                          <a:solidFill>
                            <a:schemeClr val="dk1"/>
                          </a:solidFill>
                          <a:latin typeface="+mn-lt"/>
                          <a:ea typeface="+mn-ea"/>
                          <a:cs typeface="+mn-cs"/>
                        </a:rPr>
                        <a:t> Ψηφιακή έξοδος (μερικές φορές χρησιμοποιείται εναλλακτικά ως αναλογική γραμμή εξόδου για το κεντρικό </a:t>
                      </a:r>
                      <a:r>
                        <a:rPr lang="el-GR" sz="1800" b="0" i="0" u="none" strike="noStrike" kern="1200" dirty="0" smtClean="0">
                          <a:solidFill>
                            <a:schemeClr val="dk1"/>
                          </a:solidFill>
                          <a:latin typeface="+mn-lt"/>
                          <a:ea typeface="+mn-ea"/>
                          <a:cs typeface="+mn-cs"/>
                        </a:rPr>
                        <a:t>ηχείο</a:t>
                      </a:r>
                      <a:r>
                        <a:rPr lang="el-GR" sz="1800" b="0" i="0" kern="1200" dirty="0" smtClean="0">
                          <a:solidFill>
                            <a:schemeClr val="dk1"/>
                          </a:solidFill>
                          <a:latin typeface="+mn-lt"/>
                          <a:ea typeface="+mn-ea"/>
                          <a:cs typeface="+mn-cs"/>
                        </a:rPr>
                        <a:t>)</a:t>
                      </a:r>
                    </a:p>
                  </a:txBody>
                  <a:tcPr/>
                </a:tc>
              </a:tr>
            </a:tbl>
          </a:graphicData>
        </a:graphic>
      </p:graphicFrame>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83</a:t>
            </a:fld>
            <a:endParaRPr lang="el-GR" sz="1400" dirty="0"/>
          </a:p>
        </p:txBody>
      </p:sp>
    </p:spTree>
    <p:custDataLst>
      <p:tags r:id="rId1"/>
    </p:custDataLst>
    <p:extLst>
      <p:ext uri="{BB962C8B-B14F-4D97-AF65-F5344CB8AC3E}">
        <p14:creationId xmlns:p14="http://schemas.microsoft.com/office/powerpoint/2010/main" val="31239682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Ηχεία</a:t>
            </a:r>
            <a:r>
              <a:rPr lang="en-US" dirty="0"/>
              <a:t> – </a:t>
            </a:r>
            <a:r>
              <a:rPr lang="el-GR" dirty="0"/>
              <a:t>Ακουστικά</a:t>
            </a:r>
          </a:p>
        </p:txBody>
      </p:sp>
      <p:sp>
        <p:nvSpPr>
          <p:cNvPr id="23" name="Rectangle 3"/>
          <p:cNvSpPr>
            <a:spLocks noGrp="1" noChangeArrowheads="1"/>
          </p:cNvSpPr>
          <p:nvPr>
            <p:ph idx="1"/>
            <p:custDataLst>
              <p:tags r:id="rId3"/>
            </p:custDataLst>
          </p:nvPr>
        </p:nvSpPr>
        <p:spPr>
          <a:xfrm>
            <a:off x="457200" y="1844824"/>
            <a:ext cx="8229600" cy="3312368"/>
          </a:xfrm>
        </p:spPr>
        <p:txBody>
          <a:bodyPr>
            <a:noAutofit/>
          </a:bodyPr>
          <a:lstStyle/>
          <a:p>
            <a:r>
              <a:rPr lang="en-US" sz="2800" dirty="0" smtClean="0"/>
              <a:t>Speakers – headphones,</a:t>
            </a:r>
          </a:p>
          <a:p>
            <a:r>
              <a:rPr lang="el-GR" sz="2800" dirty="0" smtClean="0"/>
              <a:t>Για να ακούσουμε τον ήχο που παράγεται από την κάρτα ήχου,</a:t>
            </a:r>
          </a:p>
          <a:p>
            <a:r>
              <a:rPr lang="el-GR" sz="2800" dirty="0" smtClean="0"/>
              <a:t>Έχουν ενσωματωμένο ενισχυτή,</a:t>
            </a:r>
          </a:p>
          <a:p>
            <a:r>
              <a:rPr lang="el-GR" sz="2800" dirty="0" smtClean="0"/>
              <a:t>Πολλές οθόνες έχουν ενσωματωμένα ηχεία και μικρόφωνο.</a:t>
            </a:r>
            <a:endParaRPr 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84</a:t>
            </a:fld>
            <a:endParaRPr lang="el-GR" sz="1400" dirty="0"/>
          </a:p>
        </p:txBody>
      </p:sp>
    </p:spTree>
    <p:custDataLst>
      <p:tags r:id="rId1"/>
    </p:custDataLst>
    <p:extLst>
      <p:ext uri="{BB962C8B-B14F-4D97-AF65-F5344CB8AC3E}">
        <p14:creationId xmlns:p14="http://schemas.microsoft.com/office/powerpoint/2010/main" val="31239682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smtClean="0"/>
              <a:t>Συνθέτης ομιλίας (1 από 2)</a:t>
            </a:r>
            <a:endParaRPr lang="el-GR" dirty="0"/>
          </a:p>
        </p:txBody>
      </p:sp>
      <p:sp>
        <p:nvSpPr>
          <p:cNvPr id="23" name="Rectangle 3"/>
          <p:cNvSpPr>
            <a:spLocks noGrp="1" noChangeArrowheads="1"/>
          </p:cNvSpPr>
          <p:nvPr>
            <p:ph idx="1"/>
            <p:custDataLst>
              <p:tags r:id="rId3"/>
            </p:custDataLst>
          </p:nvPr>
        </p:nvSpPr>
        <p:spPr>
          <a:xfrm>
            <a:off x="457200" y="1844824"/>
            <a:ext cx="8229600" cy="3312368"/>
          </a:xfrm>
        </p:spPr>
        <p:txBody>
          <a:bodyPr>
            <a:noAutofit/>
          </a:bodyPr>
          <a:lstStyle/>
          <a:p>
            <a:r>
              <a:rPr lang="en-US" sz="2800" dirty="0" smtClean="0"/>
              <a:t>Speech Synthesizer,</a:t>
            </a:r>
          </a:p>
          <a:p>
            <a:r>
              <a:rPr lang="el-GR" sz="2800" dirty="0" smtClean="0"/>
              <a:t>Κάρτα επέκτασης που συνοδεύεται από λογισμικό και δίνει την δυνατότητα στον υπολογιστή ηχητικής αναπαραγωγής ενός κειμένου,</a:t>
            </a:r>
          </a:p>
          <a:p>
            <a:r>
              <a:rPr lang="el-GR" sz="2800" dirty="0" smtClean="0"/>
              <a:t>Για άτομα με ειδικές ανάγκες.</a:t>
            </a:r>
            <a:endParaRPr lang="el-GR" sz="28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85</a:t>
            </a:fld>
            <a:endParaRPr lang="el-GR" sz="1400" dirty="0"/>
          </a:p>
        </p:txBody>
      </p:sp>
    </p:spTree>
    <p:custDataLst>
      <p:tags r:id="rId1"/>
    </p:custDataLst>
    <p:extLst>
      <p:ext uri="{BB962C8B-B14F-4D97-AF65-F5344CB8AC3E}">
        <p14:creationId xmlns:p14="http://schemas.microsoft.com/office/powerpoint/2010/main" val="23380780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Συνθέτης ομιλίας </a:t>
            </a:r>
            <a:r>
              <a:rPr lang="el-GR" dirty="0" smtClean="0"/>
              <a:t>(2 </a:t>
            </a:r>
            <a:r>
              <a:rPr lang="el-GR" dirty="0"/>
              <a:t>από 2)</a:t>
            </a:r>
          </a:p>
        </p:txBody>
      </p:sp>
      <p:pic>
        <p:nvPicPr>
          <p:cNvPr id="7" name="Picture 4" descr="Εικόνα προγράμματος συνθέτη ομιλίας."/>
          <p:cNvPicPr>
            <a:picLocks noChangeAspect="1" noChangeArrowheads="1"/>
          </p:cNvPicPr>
          <p:nvPr/>
        </p:nvPicPr>
        <p:blipFill>
          <a:blip r:embed="rId5" cstate="print"/>
          <a:srcRect/>
          <a:stretch>
            <a:fillRect/>
          </a:stretch>
        </p:blipFill>
        <p:spPr bwMode="auto">
          <a:xfrm>
            <a:off x="1547441" y="1268760"/>
            <a:ext cx="6336704" cy="4530745"/>
          </a:xfrm>
          <a:prstGeom prst="rect">
            <a:avLst/>
          </a:prstGeom>
          <a:noFill/>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86</a:t>
            </a:fld>
            <a:endParaRPr lang="el-GR" sz="1400" dirty="0"/>
          </a:p>
        </p:txBody>
      </p:sp>
    </p:spTree>
    <p:custDataLst>
      <p:tags r:id="rId1"/>
    </p:custDataLst>
    <p:extLst>
      <p:ext uri="{BB962C8B-B14F-4D97-AF65-F5344CB8AC3E}">
        <p14:creationId xmlns:p14="http://schemas.microsoft.com/office/powerpoint/2010/main" val="23380780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97185"/>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Γενικός τρόπος λειτουργίας</a:t>
            </a:r>
          </a:p>
        </p:txBody>
      </p:sp>
      <p:sp>
        <p:nvSpPr>
          <p:cNvPr id="7" name="2 - Θέση περιεχομένου"/>
          <p:cNvSpPr>
            <a:spLocks noGrp="1"/>
          </p:cNvSpPr>
          <p:nvPr>
            <p:ph idx="1"/>
          </p:nvPr>
        </p:nvSpPr>
        <p:spPr>
          <a:xfrm>
            <a:off x="467544" y="1340768"/>
            <a:ext cx="8219256" cy="576064"/>
          </a:xfrm>
        </p:spPr>
        <p:txBody>
          <a:bodyPr>
            <a:normAutofit/>
          </a:bodyPr>
          <a:lstStyle/>
          <a:p>
            <a:r>
              <a:rPr lang="el-GR" sz="2400" dirty="0" smtClean="0"/>
              <a:t>Για την επίλυση προβλημάτων ή εκτέλεση εφαρμογών.</a:t>
            </a:r>
            <a:endParaRPr lang="el-GR" sz="2400" dirty="0"/>
          </a:p>
        </p:txBody>
      </p:sp>
      <p:sp>
        <p:nvSpPr>
          <p:cNvPr id="10" name="3 - Ορθογώνιο" descr="."/>
          <p:cNvSpPr/>
          <p:nvPr/>
        </p:nvSpPr>
        <p:spPr>
          <a:xfrm>
            <a:off x="1043608" y="2132856"/>
            <a:ext cx="187220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Είσοδος Δεδομένων</a:t>
            </a:r>
            <a:endParaRPr lang="el-GR" dirty="0"/>
          </a:p>
        </p:txBody>
      </p:sp>
      <p:sp>
        <p:nvSpPr>
          <p:cNvPr id="11" name="4 - Ορθογώνιο" descr="."/>
          <p:cNvSpPr/>
          <p:nvPr/>
        </p:nvSpPr>
        <p:spPr>
          <a:xfrm>
            <a:off x="3707904" y="2132856"/>
            <a:ext cx="165618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Επεξεργασία Δεδομένων</a:t>
            </a:r>
            <a:endParaRPr lang="el-GR" dirty="0"/>
          </a:p>
        </p:txBody>
      </p:sp>
      <p:cxnSp>
        <p:nvCxnSpPr>
          <p:cNvPr id="13" name="7 - Ευθύγραμμο βέλος σύνδεσης" descr="."/>
          <p:cNvCxnSpPr>
            <a:stCxn id="10" idx="3"/>
            <a:endCxn id="11" idx="1"/>
          </p:cNvCxnSpPr>
          <p:nvPr/>
        </p:nvCxnSpPr>
        <p:spPr>
          <a:xfrm>
            <a:off x="2915816" y="2600908"/>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9 - Ευθύγραμμο βέλος σύνδεσης" descr="."/>
          <p:cNvCxnSpPr>
            <a:stCxn id="11" idx="3"/>
          </p:cNvCxnSpPr>
          <p:nvPr/>
        </p:nvCxnSpPr>
        <p:spPr>
          <a:xfrm>
            <a:off x="5364088" y="2600908"/>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5 - Ορθογώνιο" descr="Ο γενικός τρόπος λειτουργίας ενός ηλεκτρονικού υπολογιστή είναι ο εξής:&#10;είσοδος δεδομένων, επεξεργασία των δεδομένων και έξοδος πληροφοριών."/>
          <p:cNvSpPr/>
          <p:nvPr/>
        </p:nvSpPr>
        <p:spPr>
          <a:xfrm>
            <a:off x="6228184" y="2132856"/>
            <a:ext cx="180020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Έξοδος πληροφοριών</a:t>
            </a:r>
            <a:endParaRPr lang="el-GR" dirty="0"/>
          </a:p>
        </p:txBody>
      </p:sp>
      <p:sp>
        <p:nvSpPr>
          <p:cNvPr id="15" name="2 - Θέση περιεχομένου" descr="Δεδομένα είναι το σύνολο των πρωτογενών στοιχείων, τα οποία συλλέγονται για την επίλυση του εκάστοτε προβλήματος.&#10;&#10;Επεξεργασία είναι η διαχείριση των δεδομένων μας για την παραγωγή πληροφοριών, που εκτελεί η Κεντρική Μονάδα Επεξεργασίας (Κ.Μ.Ε.) του ηλεκτρονικού υπολογιστή.&#10;&#10;Πληροφορία είναι η εμφάνιση, στην οθόνη ή σε χαρτί εκτύπωσης, των αποτελεσμάτων της επεξεργασίας των δεδομένων. &#10;"/>
          <p:cNvSpPr txBox="1">
            <a:spLocks/>
          </p:cNvSpPr>
          <p:nvPr/>
        </p:nvSpPr>
        <p:spPr>
          <a:xfrm>
            <a:off x="827584" y="3501008"/>
            <a:ext cx="7704856" cy="271132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Char char="v"/>
              <a:tabLst/>
              <a:defRPr/>
            </a:pPr>
            <a:r>
              <a:rPr kumimoji="0" lang="el-GR" sz="2000" b="1" i="0" u="none" strike="noStrike" kern="1200" cap="none" spc="0" normalizeH="0" baseline="0" noProof="0" dirty="0" smtClean="0">
                <a:ln>
                  <a:noFill/>
                </a:ln>
                <a:effectLst/>
                <a:uLnTx/>
                <a:uFillTx/>
                <a:latin typeface="+mn-lt"/>
                <a:ea typeface="+mn-ea"/>
                <a:cs typeface="+mn-cs"/>
              </a:rPr>
              <a:t>Δεδομένα</a:t>
            </a:r>
            <a:r>
              <a:rPr kumimoji="0" lang="el-GR" sz="2000" b="0" i="0" u="none" strike="noStrike" kern="1200" cap="none" spc="0" normalizeH="0" baseline="0" noProof="0" dirty="0" smtClean="0">
                <a:ln>
                  <a:noFill/>
                </a:ln>
                <a:effectLst/>
                <a:uLnTx/>
                <a:uFillTx/>
                <a:latin typeface="+mn-lt"/>
                <a:ea typeface="+mn-ea"/>
                <a:cs typeface="+mn-cs"/>
              </a:rPr>
              <a:t> είναι</a:t>
            </a:r>
            <a:r>
              <a:rPr kumimoji="0" lang="el-GR" sz="2000" b="0" i="0" u="none" strike="noStrike" kern="1200" cap="none" spc="0" normalizeH="0" noProof="0" dirty="0" smtClean="0">
                <a:ln>
                  <a:noFill/>
                </a:ln>
                <a:effectLst/>
                <a:uLnTx/>
                <a:uFillTx/>
                <a:latin typeface="+mn-lt"/>
                <a:ea typeface="+mn-ea"/>
                <a:cs typeface="+mn-cs"/>
              </a:rPr>
              <a:t> το σύνολο των πρωτογενών στοιχείων</a:t>
            </a:r>
            <a:r>
              <a:rPr lang="el-GR" sz="2000" dirty="0" smtClean="0"/>
              <a:t>, τα οποία συλλέγονται για την επίλυση του εκάστοτε προβλήματος</a:t>
            </a:r>
            <a:endParaRPr kumimoji="0" lang="el-GR" sz="2000" b="0" i="0" u="none" strike="noStrike" kern="1200" cap="none" spc="0" normalizeH="0" baseline="0" noProof="0" dirty="0" smtClean="0">
              <a:ln>
                <a:noFill/>
              </a:ln>
              <a:effectLst/>
              <a:uLnTx/>
              <a:uFillTx/>
            </a:endParaRPr>
          </a:p>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Char char="v"/>
              <a:tabLst/>
              <a:defRPr/>
            </a:pPr>
            <a:r>
              <a:rPr lang="el-GR" sz="2000" b="1" dirty="0" smtClean="0"/>
              <a:t>Επεξεργασία</a:t>
            </a:r>
            <a:r>
              <a:rPr lang="el-GR" sz="2000" dirty="0" smtClean="0"/>
              <a:t> είναι η διαχείριση των δεδομένων μας για την παραγωγή πληροφοριών, που εκτελεί η Κεντρική Μονάδα Επεξεργασίας (Κ.Μ.Ε.) του Η/Υ</a:t>
            </a:r>
          </a:p>
          <a:p>
            <a:pPr marL="342900" marR="0" lvl="0" indent="-342900" algn="l" defTabSz="914400" rtl="0" eaLnBrk="1" fontAlgn="auto" latinLnBrk="0" hangingPunct="1">
              <a:lnSpc>
                <a:spcPct val="100000"/>
              </a:lnSpc>
              <a:spcBef>
                <a:spcPts val="2000"/>
              </a:spcBef>
              <a:spcAft>
                <a:spcPts val="0"/>
              </a:spcAft>
              <a:buClr>
                <a:schemeClr val="tx1"/>
              </a:buClr>
              <a:buSzPct val="80000"/>
              <a:buFont typeface="Wingdings" pitchFamily="2" charset="2"/>
              <a:buChar char="v"/>
              <a:tabLst/>
              <a:defRPr/>
            </a:pPr>
            <a:r>
              <a:rPr kumimoji="0" lang="el-GR" sz="2000" b="1" i="0" u="none" strike="noStrike" kern="1200" cap="none" spc="0" normalizeH="0" baseline="0" noProof="0" dirty="0" smtClean="0">
                <a:ln>
                  <a:noFill/>
                </a:ln>
                <a:effectLst/>
                <a:uLnTx/>
                <a:uFillTx/>
                <a:latin typeface="+mn-lt"/>
                <a:ea typeface="+mn-ea"/>
                <a:cs typeface="+mn-cs"/>
              </a:rPr>
              <a:t>Πληροφορία</a:t>
            </a:r>
            <a:r>
              <a:rPr kumimoji="0" lang="el-GR" sz="2000" b="0" i="0" u="none" strike="noStrike" kern="1200" cap="none" spc="0" normalizeH="0" baseline="0" noProof="0" dirty="0" smtClean="0">
                <a:ln>
                  <a:noFill/>
                </a:ln>
                <a:effectLst/>
                <a:uLnTx/>
                <a:uFillTx/>
                <a:latin typeface="+mn-lt"/>
                <a:ea typeface="+mn-ea"/>
                <a:cs typeface="+mn-cs"/>
              </a:rPr>
              <a:t> είναι</a:t>
            </a:r>
            <a:r>
              <a:rPr kumimoji="0" lang="el-GR" sz="2000" b="0" i="0" u="none" strike="noStrike" kern="1200" cap="none" spc="0" normalizeH="0" noProof="0" dirty="0" smtClean="0">
                <a:ln>
                  <a:noFill/>
                </a:ln>
                <a:effectLst/>
                <a:uLnTx/>
                <a:uFillTx/>
                <a:latin typeface="+mn-lt"/>
                <a:ea typeface="+mn-ea"/>
                <a:cs typeface="+mn-cs"/>
              </a:rPr>
              <a:t> η εμφάνιση, στην οθόνη ή σε χαρτί εκτύπωσης, των αποτελεσμάτων της επεξεργασίας των δεδομένων </a:t>
            </a:r>
            <a:endParaRPr kumimoji="0" lang="el-GR" sz="2000" b="0" i="0" u="none" strike="noStrike" kern="1200" cap="none" spc="0" normalizeH="0" baseline="0" noProof="0" dirty="0">
              <a:ln>
                <a:noFill/>
              </a:ln>
              <a:effectLst/>
              <a:uLnTx/>
              <a:uFillTx/>
              <a:latin typeface="+mn-lt"/>
              <a:ea typeface="+mn-ea"/>
              <a:cs typeface="+mn-cs"/>
            </a:endParaRP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Υλικό του Υπολογιστή</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6:30:19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READINGORDER" val="22,23,7,6,5,24,"/>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READINGORDER" val="22,3,7,5,24,"/>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6,10,5,9,"/>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22,23,6,5,24,"/>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22,23,6,5,2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10,11,13,14,16,15,6,12,"/>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READINGORDER" val="22,23,6,5,2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READINGORDER" val="22,23,6,5,24,"/>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READINGORDER" val="22,23,6,5,24,"/>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3,3,5,15,"/>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3,3,5,1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6,2,8,17,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9,2,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3,11,6,7,10,9,"/>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8,11,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7,6,8,9,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2,6,3,8,10,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5,9,7,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6,2,7,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8,9,10,7,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8,9,10,7,4,11,12,"/>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22,23,8,5,2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22,23,6,7,5,2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2,23,6,7,5,2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22,9,8,7,24,5,"/>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23,6,7,5,2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22,23,6,7,8,5,2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22,7,8,5,24,"/>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22,23,6,5,24,"/>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90.xml><?xml version="1.0" encoding="utf-8"?>
<p:tagLst xmlns:a="http://schemas.openxmlformats.org/drawingml/2006/main" xmlns:r="http://schemas.openxmlformats.org/officeDocument/2006/relationships" xmlns:p="http://schemas.openxmlformats.org/presentationml/2006/main">
  <p:tag name="ZHAW.ACCESSIBILITYADDIN.READINGORDER" val="22,23,6,7,5,24,"/>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22,23,6,5,24,"/>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7.xml><?xml version="1.0" encoding="utf-8"?>
<p:tagLst xmlns:a="http://schemas.openxmlformats.org/drawingml/2006/main" xmlns:r="http://schemas.openxmlformats.org/officeDocument/2006/relationships" xmlns:p="http://schemas.openxmlformats.org/presentationml/2006/main">
  <p:tag name="ZHAW.ACCESSIBILITYADDIN.READINGORDER" val="22,8,7,5,24,"/>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9.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018EDE2-D39E-4C81-B5B7-6D9A2066172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4271</TotalTime>
  <Words>3806</Words>
  <Application>Microsoft Office PowerPoint</Application>
  <PresentationFormat>Προβολή στην οθόνη (4:3)</PresentationFormat>
  <Paragraphs>706</Paragraphs>
  <Slides>87</Slides>
  <Notes>80</Notes>
  <HiddenSlides>0</HiddenSlides>
  <MMClips>0</MMClips>
  <ScaleCrop>false</ScaleCrop>
  <HeadingPairs>
    <vt:vector size="4" baseType="variant">
      <vt:variant>
        <vt:lpstr>Θέμα</vt:lpstr>
      </vt:variant>
      <vt:variant>
        <vt:i4>1</vt:i4>
      </vt:variant>
      <vt:variant>
        <vt:lpstr>Τίτλοι διαφανειών</vt:lpstr>
      </vt:variant>
      <vt:variant>
        <vt:i4>87</vt:i4>
      </vt:variant>
    </vt:vector>
  </HeadingPairs>
  <TitlesOfParts>
    <vt:vector size="88" baseType="lpstr">
      <vt:lpstr>Θέμα του Office</vt:lpstr>
      <vt:lpstr>Πληροφορική</vt:lpstr>
      <vt:lpstr>Άδειες Χρήσης</vt:lpstr>
      <vt:lpstr>Χρηματοδότηση</vt:lpstr>
      <vt:lpstr>Σκοποί  ενότητας</vt:lpstr>
      <vt:lpstr>Περιεχόμενα ενότητας</vt:lpstr>
      <vt:lpstr>Ηλεκτρονικός Υπολογιστής  (1 από 3)</vt:lpstr>
      <vt:lpstr>Ηλεκτρονικός Υπολογιστής  (2 από 3)</vt:lpstr>
      <vt:lpstr>Ηλεκτρονικός υπολογιστής (3 από 3)</vt:lpstr>
      <vt:lpstr>Γενικός τρόπος λειτουργίας</vt:lpstr>
      <vt:lpstr>Κύρια Μέρη του Προσωπικού Υπολογιστή (1 από 5)</vt:lpstr>
      <vt:lpstr>Κύρια Μέρη του Προσωπικού Υπολογιστή (2 από 5)</vt:lpstr>
      <vt:lpstr>Κύρια Μέρη του Προσωπικού Υπολογιστή (3 από 5)</vt:lpstr>
      <vt:lpstr>Κύρια Μέρη του Προσωπικού Υπολογιστή (4 από 5)</vt:lpstr>
      <vt:lpstr>Κύρια Μέρη του Προσωπικού Υπολογιστή (5 από 5)</vt:lpstr>
      <vt:lpstr>Μητρική Κάρτα (1 από 10)</vt:lpstr>
      <vt:lpstr>Μητρική Κάρτα (2 από 10)</vt:lpstr>
      <vt:lpstr>Μητρική Κάρτα (3 από 10)</vt:lpstr>
      <vt:lpstr>Μητρική Κάρτα (4 από 10)</vt:lpstr>
      <vt:lpstr>Μητρική Κάρτα (5 από 10)</vt:lpstr>
      <vt:lpstr>Μητρική Κάρτα (6 από 10)</vt:lpstr>
      <vt:lpstr>Μητρική Κάρτα (7 από 10)</vt:lpstr>
      <vt:lpstr>Μητρική Κάρτα (8 από 10)</vt:lpstr>
      <vt:lpstr>Μητρική Κάρτα (9 από 10)</vt:lpstr>
      <vt:lpstr>Μητρική Κάρτα (10 από 10)</vt:lpstr>
      <vt:lpstr>Κεντρική Μονάδα Επεξεργασίας (1 από 5)</vt:lpstr>
      <vt:lpstr>Κεντρική Μονάδα Επεξεργασίας (2 από 5)</vt:lpstr>
      <vt:lpstr>Κεντρική Μονάδα Επεξεργασίας (3 από 5)</vt:lpstr>
      <vt:lpstr>Κεντρική Μονάδα Επεξεργασίας (4 από 5)</vt:lpstr>
      <vt:lpstr>Κεντρική Μονάδα Επεξεργασίας (5 από 5)</vt:lpstr>
      <vt:lpstr>Περιφερικές συσκευές</vt:lpstr>
      <vt:lpstr>Συσκευές εισόδου και εξόδου </vt:lpstr>
      <vt:lpstr>Συσκευές εισόδου (1 από 2)</vt:lpstr>
      <vt:lpstr>Συσκευές εισόδου (2 από 2)</vt:lpstr>
      <vt:lpstr>Πληκτρολόγιο (1 από 4)</vt:lpstr>
      <vt:lpstr>Πληκτρολόγιο (2 από 4)</vt:lpstr>
      <vt:lpstr>Πληκτρολόγιο (3 από 4)</vt:lpstr>
      <vt:lpstr>Πληκτρολόγιο (4 από 4)</vt:lpstr>
      <vt:lpstr>Ποντίκι (1 από 5)</vt:lpstr>
      <vt:lpstr>Ποντίκι (2 από 5)</vt:lpstr>
      <vt:lpstr>Ποντίκι (3 από 5)</vt:lpstr>
      <vt:lpstr>Ποντίκι (4 από 5)</vt:lpstr>
      <vt:lpstr>Ποντίκι (5 από 5)</vt:lpstr>
      <vt:lpstr>Γραφίδα</vt:lpstr>
      <vt:lpstr>Φωτογραφίδα (1 από 2)</vt:lpstr>
      <vt:lpstr>Φωτογραφίδα (2 από 2)</vt:lpstr>
      <vt:lpstr>Σαρωτής (1 από 2)</vt:lpstr>
      <vt:lpstr>Σαρωτής (2 από 2)</vt:lpstr>
      <vt:lpstr>3D Scanner (1 από 3)</vt:lpstr>
      <vt:lpstr>3D Scanner (2 από 3)</vt:lpstr>
      <vt:lpstr>3D Scanner (3 από 3)</vt:lpstr>
      <vt:lpstr>Ψηφιακή φωτογραφική μηχανή</vt:lpstr>
      <vt:lpstr>Ιστοκάμερα ή Κάμερα Διαδικτύου (1 από 2)</vt:lpstr>
      <vt:lpstr>Ιστοκάμερα ή Κάμερα Διαδικτύου (2 από 2)</vt:lpstr>
      <vt:lpstr>Χειριστήριο</vt:lpstr>
      <vt:lpstr>Μικρόφωνο (1 από 2)</vt:lpstr>
      <vt:lpstr>Μικρόφωνο (2 από 2)</vt:lpstr>
      <vt:lpstr>Συσκευές Εξόδου (1 από 2)</vt:lpstr>
      <vt:lpstr>Συσκευές Εξόδου (2 από 2)</vt:lpstr>
      <vt:lpstr>Κάρτα Γραφικών (1 από 3)</vt:lpstr>
      <vt:lpstr>Κάρτα Γραφικών (2 από 3)</vt:lpstr>
      <vt:lpstr>Κάρτα Γραφικών (3 από 3)</vt:lpstr>
      <vt:lpstr>Οθόνη (1 από 6)</vt:lpstr>
      <vt:lpstr>Οθόνη (2 από 6)</vt:lpstr>
      <vt:lpstr>Οθόνη (3 από 6)</vt:lpstr>
      <vt:lpstr>Οθόνη (4 από 6)</vt:lpstr>
      <vt:lpstr>Οθόνη (5 από 6)</vt:lpstr>
      <vt:lpstr>Οθόνη (6 από 6)</vt:lpstr>
      <vt:lpstr>Εκτυπωτής (1 από 2)</vt:lpstr>
      <vt:lpstr>Εκτυπωτής (2 από 2)</vt:lpstr>
      <vt:lpstr>Σειριακοί εκτυπωτές</vt:lpstr>
      <vt:lpstr>Εκτυπωτής Ακίδων (1 από 3)</vt:lpstr>
      <vt:lpstr>Εκτυπωτής Ακίδων (2 από 3)</vt:lpstr>
      <vt:lpstr>Εκτυπωτής Ακίδων (3 από 3)</vt:lpstr>
      <vt:lpstr>Εκτυπωτές με εκτόξευση μελάνης (1 από 2)</vt:lpstr>
      <vt:lpstr>Εκτυπωτές με εκτόξευση μελάνης (2 από 2)</vt:lpstr>
      <vt:lpstr>Εκτυπωτές Σελίδας</vt:lpstr>
      <vt:lpstr>Εκτυπωτής Λέιζερ (1 από 2)</vt:lpstr>
      <vt:lpstr>Εκτυπωτής Λέιζερ (2 από 2)</vt:lpstr>
      <vt:lpstr>Σχεδιογράφος (1 από 2)</vt:lpstr>
      <vt:lpstr>Σχεδιογράφος (2 από 2)</vt:lpstr>
      <vt:lpstr>Κάρτα ήχου (1 από 3)</vt:lpstr>
      <vt:lpstr>Κάρτα ήχου (2 από 3)</vt:lpstr>
      <vt:lpstr>Κάρτα ήχου (3 από 3)</vt:lpstr>
      <vt:lpstr>Ηχεία – Ακουστικά</vt:lpstr>
      <vt:lpstr>Συνθέτης ομιλίας (1 από 2)</vt:lpstr>
      <vt:lpstr>Συνθέτης ομιλίας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Πληροφορική</dc:title>
  <dc:subject>Το Υλικό του Υπολογιστή.</dc:subject>
  <dc:creator>Αβραμούλη Δήμητρα</dc:creator>
  <cp:keywords>Το Υλικό του Υπολογιστή,</cp:keywords>
  <cp:lastModifiedBy>Windows User</cp:lastModifiedBy>
  <cp:revision>363</cp:revision>
  <dcterms:created xsi:type="dcterms:W3CDTF">2012-09-06T09:03:05Z</dcterms:created>
  <dcterms:modified xsi:type="dcterms:W3CDTF">2005-10-02T03:30:34Z</dcterms:modified>
</cp:coreProperties>
</file>