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notesSlides/notesSlide2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5.xml" ContentType="application/vnd.openxmlformats-officedocument.presentationml.notesSlide+xml"/>
  <Override PartName="/ppt/tags/tag46.xml" ContentType="application/vnd.openxmlformats-officedocument.presentationml.tags+xml"/>
  <Override PartName="/ppt/notesSlides/notesSlide2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8.xml" ContentType="application/vnd.openxmlformats-officedocument.presentationml.notesSlide+xml"/>
  <Override PartName="/ppt/tags/tag51.xml" ContentType="application/vnd.openxmlformats-officedocument.presentationml.tags+xml"/>
  <Override PartName="/ppt/notesSlides/notesSlide29.xml" ContentType="application/vnd.openxmlformats-officedocument.presentationml.notesSlide+xml"/>
  <Override PartName="/ppt/tags/tag52.xml" ContentType="application/vnd.openxmlformats-officedocument.presentationml.tags+xml"/>
  <Override PartName="/ppt/notesSlides/notesSlide30.xml" ContentType="application/vnd.openxmlformats-officedocument.presentationml.notesSlide+xml"/>
  <Override PartName="/ppt/tags/tag53.xml" ContentType="application/vnd.openxmlformats-officedocument.presentationml.tags+xml"/>
  <Override PartName="/ppt/notesSlides/notesSlide31.xml" ContentType="application/vnd.openxmlformats-officedocument.presentationml.notesSlide+xml"/>
  <Override PartName="/ppt/tags/tag54.xml" ContentType="application/vnd.openxmlformats-officedocument.presentationml.tags+xml"/>
  <Override PartName="/ppt/notesSlides/notesSlide32.xml" ContentType="application/vnd.openxmlformats-officedocument.presentationml.notesSlide+xml"/>
  <Override PartName="/ppt/tags/tag55.xml" ContentType="application/vnd.openxmlformats-officedocument.presentationml.tags+xml"/>
  <Override PartName="/ppt/notesSlides/notesSlide33.xml" ContentType="application/vnd.openxmlformats-officedocument.presentationml.notesSlide+xml"/>
  <Override PartName="/ppt/tags/tag56.xml" ContentType="application/vnd.openxmlformats-officedocument.presentationml.tags+xml"/>
  <Override PartName="/ppt/notesSlides/notesSlide34.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ppt/tags/tag58.xml" ContentType="application/vnd.openxmlformats-officedocument.presentationml.tags+xml"/>
  <Override PartName="/ppt/notesSlides/notesSlide36.xml" ContentType="application/vnd.openxmlformats-officedocument.presentationml.notesSlide+xml"/>
  <Override PartName="/ppt/tags/tag59.xml" ContentType="application/vnd.openxmlformats-officedocument.presentationml.tags+xml"/>
  <Override PartName="/ppt/notesSlides/notesSlide37.xml" ContentType="application/vnd.openxmlformats-officedocument.presentationml.notesSlide+xml"/>
  <Override PartName="/ppt/tags/tag60.xml" ContentType="application/vnd.openxmlformats-officedocument.presentationml.tags+xml"/>
  <Override PartName="/ppt/notesSlides/notesSlide38.xml" ContentType="application/vnd.openxmlformats-officedocument.presentationml.notesSlide+xml"/>
  <Override PartName="/ppt/tags/tag61.xml" ContentType="application/vnd.openxmlformats-officedocument.presentationml.tags+xml"/>
  <Override PartName="/ppt/notesSlides/notesSlide39.xml" ContentType="application/vnd.openxmlformats-officedocument.presentationml.notesSlide+xml"/>
  <Override PartName="/ppt/tags/tag62.xml" ContentType="application/vnd.openxmlformats-officedocument.presentationml.tags+xml"/>
  <Override PartName="/ppt/notesSlides/notesSlide4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41.xml" ContentType="application/vnd.openxmlformats-officedocument.presentationml.notesSlide+xml"/>
  <Override PartName="/ppt/tags/tag65.xml" ContentType="application/vnd.openxmlformats-officedocument.presentationml.tags+xml"/>
  <Override PartName="/ppt/notesSlides/notesSlide42.xml" ContentType="application/vnd.openxmlformats-officedocument.presentationml.notesSlide+xml"/>
  <Override PartName="/ppt/tags/tag66.xml" ContentType="application/vnd.openxmlformats-officedocument.presentationml.tags+xml"/>
  <Override PartName="/ppt/notesSlides/notesSlide4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44.xml" ContentType="application/vnd.openxmlformats-officedocument.presentationml.notesSlide+xml"/>
  <Override PartName="/ppt/tags/tag69.xml" ContentType="application/vnd.openxmlformats-officedocument.presentationml.tags+xml"/>
  <Override PartName="/ppt/notesSlides/notesSlide4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4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4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4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49.xml" ContentType="application/vnd.openxmlformats-officedocument.presentationml.notesSlide+xml"/>
  <Override PartName="/ppt/tags/tag80.xml" ContentType="application/vnd.openxmlformats-officedocument.presentationml.tags+xml"/>
  <Override PartName="/ppt/notesSlides/notesSlide50.xml" ContentType="application/vnd.openxmlformats-officedocument.presentationml.notesSlide+xml"/>
  <Override PartName="/ppt/tags/tag81.xml" ContentType="application/vnd.openxmlformats-officedocument.presentationml.tags+xml"/>
  <Override PartName="/ppt/notesSlides/notesSlide51.xml" ContentType="application/vnd.openxmlformats-officedocument.presentationml.notesSlide+xml"/>
  <Override PartName="/ppt/tags/tag82.xml" ContentType="application/vnd.openxmlformats-officedocument.presentationml.tags+xml"/>
  <Override PartName="/ppt/notesSlides/notesSlide52.xml" ContentType="application/vnd.openxmlformats-officedocument.presentationml.notesSlide+xml"/>
  <Override PartName="/ppt/tags/tag83.xml" ContentType="application/vnd.openxmlformats-officedocument.presentationml.tags+xml"/>
  <Override PartName="/ppt/notesSlides/notesSlide53.xml" ContentType="application/vnd.openxmlformats-officedocument.presentationml.notesSlide+xml"/>
  <Override PartName="/ppt/tags/tag84.xml" ContentType="application/vnd.openxmlformats-officedocument.presentationml.tags+xml"/>
  <Override PartName="/ppt/notesSlides/notesSlide54.xml" ContentType="application/vnd.openxmlformats-officedocument.presentationml.notesSlide+xml"/>
  <Override PartName="/ppt/tags/tag85.xml" ContentType="application/vnd.openxmlformats-officedocument.presentationml.tags+xml"/>
  <Override PartName="/ppt/notesSlides/notesSlide55.xml" ContentType="application/vnd.openxmlformats-officedocument.presentationml.notesSlide+xml"/>
  <Override PartName="/ppt/tags/tag86.xml" ContentType="application/vnd.openxmlformats-officedocument.presentationml.tags+xml"/>
  <Override PartName="/ppt/notesSlides/notesSlide56.xml" ContentType="application/vnd.openxmlformats-officedocument.presentationml.notesSlide+xml"/>
  <Override PartName="/ppt/tags/tag87.xml" ContentType="application/vnd.openxmlformats-officedocument.presentationml.tags+xml"/>
  <Override PartName="/ppt/notesSlides/notesSlide57.xml" ContentType="application/vnd.openxmlformats-officedocument.presentationml.notesSlide+xml"/>
  <Override PartName="/ppt/tags/tag88.xml" ContentType="application/vnd.openxmlformats-officedocument.presentationml.tags+xml"/>
  <Override PartName="/ppt/notesSlides/notesSlide58.xml" ContentType="application/vnd.openxmlformats-officedocument.presentationml.notesSlide+xml"/>
  <Override PartName="/ppt/tags/tag89.xml" ContentType="application/vnd.openxmlformats-officedocument.presentationml.tags+xml"/>
  <Override PartName="/ppt/notesSlides/notesSlide59.xml" ContentType="application/vnd.openxmlformats-officedocument.presentationml.notesSlide+xml"/>
  <Override PartName="/ppt/tags/tag90.xml" ContentType="application/vnd.openxmlformats-officedocument.presentationml.tags+xml"/>
  <Override PartName="/ppt/notesSlides/notesSlide60.xml" ContentType="application/vnd.openxmlformats-officedocument.presentationml.notesSlide+xml"/>
  <Override PartName="/ppt/tags/tag91.xml" ContentType="application/vnd.openxmlformats-officedocument.presentationml.tags+xml"/>
  <Override PartName="/ppt/notesSlides/notesSlide61.xml" ContentType="application/vnd.openxmlformats-officedocument.presentationml.notesSlide+xml"/>
  <Override PartName="/ppt/tags/tag92.xml" ContentType="application/vnd.openxmlformats-officedocument.presentationml.tags+xml"/>
  <Override PartName="/ppt/notesSlides/notesSlide62.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63.xml" ContentType="application/vnd.openxmlformats-officedocument.presentationml.notesSlide+xml"/>
  <Override PartName="/ppt/tags/tag95.xml" ContentType="application/vnd.openxmlformats-officedocument.presentationml.tags+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2"/>
  </p:notesMasterIdLst>
  <p:sldIdLst>
    <p:sldId id="310" r:id="rId3"/>
    <p:sldId id="257" r:id="rId4"/>
    <p:sldId id="259" r:id="rId5"/>
    <p:sldId id="261" r:id="rId6"/>
    <p:sldId id="262" r:id="rId7"/>
    <p:sldId id="264" r:id="rId8"/>
    <p:sldId id="266" r:id="rId9"/>
    <p:sldId id="274" r:id="rId10"/>
    <p:sldId id="288" r:id="rId11"/>
    <p:sldId id="277" r:id="rId12"/>
    <p:sldId id="269" r:id="rId13"/>
    <p:sldId id="278" r:id="rId14"/>
    <p:sldId id="270" r:id="rId15"/>
    <p:sldId id="272" r:id="rId16"/>
    <p:sldId id="279" r:id="rId17"/>
    <p:sldId id="273" r:id="rId18"/>
    <p:sldId id="281" r:id="rId19"/>
    <p:sldId id="284" r:id="rId20"/>
    <p:sldId id="282" r:id="rId21"/>
    <p:sldId id="283" r:id="rId22"/>
    <p:sldId id="285" r:id="rId23"/>
    <p:sldId id="289" r:id="rId24"/>
    <p:sldId id="308" r:id="rId25"/>
    <p:sldId id="290" r:id="rId26"/>
    <p:sldId id="291"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4" r:id="rId61"/>
    <p:sldId id="345" r:id="rId62"/>
    <p:sldId id="346" r:id="rId63"/>
    <p:sldId id="347" r:id="rId64"/>
    <p:sldId id="348" r:id="rId65"/>
    <p:sldId id="349" r:id="rId66"/>
    <p:sldId id="350" r:id="rId67"/>
    <p:sldId id="351" r:id="rId68"/>
    <p:sldId id="352" r:id="rId69"/>
    <p:sldId id="353" r:id="rId70"/>
    <p:sldId id="280" r:id="rId71"/>
  </p:sldIdLst>
  <p:sldSz cx="9144000" cy="6858000" type="screen4x3"/>
  <p:notesSz cx="6858000" cy="9144000"/>
  <p:custDataLst>
    <p:tags r:id="rId7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jpe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8" Type="http://schemas.openxmlformats.org/officeDocument/2006/relationships/hyperlink" Target="http://en.wikipedia.org/wiki/Kilobit" TargetMode="External"/><Relationship Id="rId13" Type="http://schemas.openxmlformats.org/officeDocument/2006/relationships/hyperlink" Target="http://en.wikipedia.org/wiki/Mebibit" TargetMode="External"/><Relationship Id="rId18" Type="http://schemas.openxmlformats.org/officeDocument/2006/relationships/hyperlink" Target="http://en.wikipedia.org/wiki/Gigabyte" TargetMode="External"/><Relationship Id="rId3" Type="http://schemas.openxmlformats.org/officeDocument/2006/relationships/tags" Target="../tags/tag40.xml"/><Relationship Id="rId21" Type="http://schemas.openxmlformats.org/officeDocument/2006/relationships/hyperlink" Target="http://en.wikipedia.org/wiki/Tebibit" TargetMode="External"/><Relationship Id="rId7" Type="http://schemas.openxmlformats.org/officeDocument/2006/relationships/hyperlink" Target="http://en.wikipedia.org/wiki/Byte" TargetMode="External"/><Relationship Id="rId12" Type="http://schemas.openxmlformats.org/officeDocument/2006/relationships/hyperlink" Target="http://en.wikipedia.org/wiki/Megabit" TargetMode="External"/><Relationship Id="rId17" Type="http://schemas.openxmlformats.org/officeDocument/2006/relationships/hyperlink" Target="http://en.wikipedia.org/wiki/Gibibit" TargetMode="External"/><Relationship Id="rId2" Type="http://schemas.openxmlformats.org/officeDocument/2006/relationships/tags" Target="../tags/tag39.xml"/><Relationship Id="rId16" Type="http://schemas.openxmlformats.org/officeDocument/2006/relationships/hyperlink" Target="http://en.wikipedia.org/wiki/Gigabit" TargetMode="External"/><Relationship Id="rId20" Type="http://schemas.openxmlformats.org/officeDocument/2006/relationships/hyperlink" Target="http://en.wikipedia.org/wiki/Terabit" TargetMode="External"/><Relationship Id="rId1" Type="http://schemas.openxmlformats.org/officeDocument/2006/relationships/tags" Target="../tags/tag38.xml"/><Relationship Id="rId6" Type="http://schemas.openxmlformats.org/officeDocument/2006/relationships/hyperlink" Target="http://en.wikipedia.org/wiki/Bit" TargetMode="External"/><Relationship Id="rId11" Type="http://schemas.openxmlformats.org/officeDocument/2006/relationships/hyperlink" Target="http://en.wikipedia.org/wiki/Kibibyte" TargetMode="External"/><Relationship Id="rId5" Type="http://schemas.openxmlformats.org/officeDocument/2006/relationships/notesSlide" Target="../notesSlides/notesSlide22.xml"/><Relationship Id="rId15" Type="http://schemas.openxmlformats.org/officeDocument/2006/relationships/hyperlink" Target="http://en.wikipedia.org/wiki/Mebibyte" TargetMode="External"/><Relationship Id="rId23" Type="http://schemas.openxmlformats.org/officeDocument/2006/relationships/hyperlink" Target="http://en.wikipedia.org/wiki/Tebibyte" TargetMode="External"/><Relationship Id="rId10" Type="http://schemas.openxmlformats.org/officeDocument/2006/relationships/hyperlink" Target="http://en.wikipedia.org/wiki/Kilobyte" TargetMode="External"/><Relationship Id="rId19" Type="http://schemas.openxmlformats.org/officeDocument/2006/relationships/hyperlink" Target="http://en.wikipedia.org/wiki/Gibibyte" TargetMode="External"/><Relationship Id="rId4" Type="http://schemas.openxmlformats.org/officeDocument/2006/relationships/slideLayout" Target="../slideLayouts/slideLayout2.xml"/><Relationship Id="rId9" Type="http://schemas.openxmlformats.org/officeDocument/2006/relationships/hyperlink" Target="http://en.wikipedia.org/wiki/Kibibit" TargetMode="External"/><Relationship Id="rId14" Type="http://schemas.openxmlformats.org/officeDocument/2006/relationships/hyperlink" Target="http://en.wikipedia.org/wiki/Megabyte" TargetMode="External"/><Relationship Id="rId22" Type="http://schemas.openxmlformats.org/officeDocument/2006/relationships/hyperlink" Target="http://en.wikipedia.org/wiki/Terabyte"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16.gi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17.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20.gi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21.gif"/></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notesSlide" Target="../notesSlides/notesSlide5.xml"/><Relationship Id="rId7" Type="http://schemas.openxmlformats.org/officeDocument/2006/relationships/slide" Target="slide2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1.xml"/><Relationship Id="rId5" Type="http://schemas.openxmlformats.org/officeDocument/2006/relationships/slide" Target="slide19.xml"/><Relationship Id="rId4" Type="http://schemas.openxmlformats.org/officeDocument/2006/relationships/slide" Target="slide7.xml"/><Relationship Id="rId9" Type="http://schemas.openxmlformats.org/officeDocument/2006/relationships/slide" Target="slide40.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84.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85.xml"/><Relationship Id="rId4" Type="http://schemas.openxmlformats.org/officeDocument/2006/relationships/image" Target="../media/image23.gi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86.xml"/><Relationship Id="rId4" Type="http://schemas.openxmlformats.org/officeDocument/2006/relationships/image" Target="../media/image24.gi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87.xml"/><Relationship Id="rId4" Type="http://schemas.openxmlformats.org/officeDocument/2006/relationships/hyperlink" Target="http://el.wikipedia.org/wiki/Internet"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8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4" Type="http://schemas.openxmlformats.org/officeDocument/2006/relationships/notesSlide" Target="../notesSlides/notesSlide6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95.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t>Πληροφορική</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smtClean="0"/>
              <a:t>Ενότητα 1</a:t>
            </a:r>
            <a:r>
              <a:rPr lang="en-US" sz="2800" b="1" dirty="0" smtClean="0"/>
              <a:t> </a:t>
            </a:r>
            <a:r>
              <a:rPr lang="el-GR" sz="2800" b="1" dirty="0" smtClean="0"/>
              <a:t>(Μέρος Γ):</a:t>
            </a:r>
            <a:r>
              <a:rPr lang="en-US" sz="2800" dirty="0" smtClean="0"/>
              <a:t> </a:t>
            </a:r>
            <a:r>
              <a:rPr lang="el-GR" sz="2800" dirty="0" smtClean="0">
                <a:cs typeface="Times New Roman"/>
              </a:rPr>
              <a:t>Δίκτυα Υπολογιστών</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Δήμητρα Αβραμούλη</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Καθηγήτρια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Σχεδιασμού και Τεχνολογίας Ξύλου και Επίπλου </a:t>
            </a:r>
            <a:r>
              <a:rPr lang="el-GR" sz="2800" dirty="0"/>
              <a:t>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913821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188640"/>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Τα πρώτα δίκτυα υπολογιστών </a:t>
            </a:r>
            <a:br>
              <a:rPr lang="el-GR" dirty="0"/>
            </a:br>
            <a:r>
              <a:rPr lang="el-GR" dirty="0" smtClean="0"/>
              <a:t>(3 </a:t>
            </a:r>
            <a:r>
              <a:rPr lang="el-GR" dirty="0"/>
              <a:t>από 3)</a:t>
            </a:r>
          </a:p>
        </p:txBody>
      </p:sp>
      <p:sp>
        <p:nvSpPr>
          <p:cNvPr id="7" name="Ορθογώνιο 6"/>
          <p:cNvSpPr/>
          <p:nvPr/>
        </p:nvSpPr>
        <p:spPr>
          <a:xfrm>
            <a:off x="467544" y="1794296"/>
            <a:ext cx="8219256" cy="4154984"/>
          </a:xfrm>
          <a:prstGeom prst="rect">
            <a:avLst/>
          </a:prstGeom>
        </p:spPr>
        <p:txBody>
          <a:bodyPr wrap="square">
            <a:spAutoFit/>
          </a:bodyPr>
          <a:lstStyle/>
          <a:p>
            <a:pPr marL="342900" indent="-342900">
              <a:buFont typeface="Wingdings" panose="05000000000000000000" pitchFamily="2" charset="2"/>
              <a:buChar char="§"/>
            </a:pPr>
            <a:r>
              <a:rPr lang="el-GR" sz="2400" dirty="0"/>
              <a:t>Στόχος ήταν η δημιουργία ενός διαδικτύου που θα εξασφάλιζε την </a:t>
            </a:r>
            <a:r>
              <a:rPr lang="el-GR" sz="2400" b="1" dirty="0"/>
              <a:t>επικοινωνία μεταξύ απομακρυσμένων δικτύων</a:t>
            </a:r>
            <a:r>
              <a:rPr lang="el-GR" sz="2400" dirty="0"/>
              <a:t>, έστω και αν κάποια από τα ενδιάμεσα </a:t>
            </a:r>
            <a:r>
              <a:rPr lang="el-GR" sz="2400" b="1" dirty="0"/>
              <a:t>συστήματα βρίσκονταν προσωρινά εκτός λειτουργίας</a:t>
            </a:r>
            <a:r>
              <a:rPr lang="el-GR" sz="2400" dirty="0"/>
              <a:t>. Κάθε πακέτο θα είχε την πληροφορία που χρειάζονταν για να φτάσει στον προορισμό του, όπου και θα γινόταν η επανασύνδεση του σε δεδομένα τα οποία μπορούσε να χρησιμοποιήσει ο τελικός χρήστης.</a:t>
            </a:r>
          </a:p>
          <a:p>
            <a:pPr marL="342900" indent="-342900">
              <a:buFont typeface="Wingdings" panose="05000000000000000000" pitchFamily="2" charset="2"/>
              <a:buChar char="§"/>
            </a:pPr>
            <a:r>
              <a:rPr lang="el-GR" sz="2400" dirty="0"/>
              <a:t>Το παραπάνω σύστημα θα επέτρεπε σε υπολογιστές να μοιράζονται δεδομένα και σε ερευνητές να υλοποιήσουν το </a:t>
            </a:r>
            <a:r>
              <a:rPr lang="el-GR" sz="2400" b="1" dirty="0"/>
              <a:t>ηλεκτρονικό ταχυδρομείο.</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467544" y="44624"/>
            <a:ext cx="8219256"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Δεκαετία ‘70: οι πρώτες </a:t>
            </a:r>
            <a:r>
              <a:rPr lang="el-GR" dirty="0" smtClean="0"/>
              <a:t>συνδέσεις</a:t>
            </a:r>
            <a:br>
              <a:rPr lang="el-GR" dirty="0" smtClean="0"/>
            </a:br>
            <a:r>
              <a:rPr lang="el-GR" dirty="0" smtClean="0"/>
              <a:t>(1 από 2)</a:t>
            </a:r>
            <a:endParaRPr lang="el-GR" dirty="0"/>
          </a:p>
        </p:txBody>
      </p:sp>
      <p:sp>
        <p:nvSpPr>
          <p:cNvPr id="3" name="Ορθογώνιο 2" descr="Το 1973, ξεκινά ένα νέο ερευνητικό πρόγραμμα που ονομάζεται Internetting Project (Πρόγραμμα Διαδικτύωσης) προκειμένου να ξεπεραστούν οι διαφορετικοί τρόποι που χρησιμοποιεί κάθε δίκτυο για να διακινεί τα δεδομένα του. &#10;Στόχος είναι η διασύνδεση πιθανώς ανόμοιων δικτύων και η ομοιόμορφη διακίνηση δεδομένων από το ένα δίκτυο στο άλλο. &#10;Από την έρευνα γεννιέται μια νέα τεχνική, το Internet Protocol (IP) (Πρωτόκολλο Διαδικτύωσης), από την οποία θα πάρει αργότερα το όνομά του το Internet.&#10;"/>
          <p:cNvSpPr/>
          <p:nvPr/>
        </p:nvSpPr>
        <p:spPr>
          <a:xfrm>
            <a:off x="467544" y="1803588"/>
            <a:ext cx="8219256" cy="3785652"/>
          </a:xfrm>
          <a:prstGeom prst="rect">
            <a:avLst/>
          </a:prstGeom>
        </p:spPr>
        <p:txBody>
          <a:bodyPr wrap="square">
            <a:spAutoFit/>
          </a:bodyPr>
          <a:lstStyle/>
          <a:p>
            <a:pPr marL="342900" indent="-342900">
              <a:buFont typeface="Wingdings" panose="05000000000000000000" pitchFamily="2" charset="2"/>
              <a:buChar char="§"/>
            </a:pPr>
            <a:r>
              <a:rPr lang="el-GR" sz="2400" dirty="0"/>
              <a:t>Το </a:t>
            </a:r>
            <a:r>
              <a:rPr lang="el-GR" sz="2400" b="1" dirty="0"/>
              <a:t>1973</a:t>
            </a:r>
            <a:r>
              <a:rPr lang="el-GR" sz="2400" dirty="0"/>
              <a:t>, ξεκινά ένα νέο ερευνητικό πρόγραμμα που ονομάζεται </a:t>
            </a:r>
            <a:r>
              <a:rPr lang="el-GR" sz="2400" dirty="0" err="1"/>
              <a:t>Internetting</a:t>
            </a:r>
            <a:r>
              <a:rPr lang="el-GR" sz="2400" dirty="0"/>
              <a:t> Project (Πρόγραμμα </a:t>
            </a:r>
            <a:r>
              <a:rPr lang="el-GR" sz="2400" dirty="0" err="1"/>
              <a:t>Διαδικτύωσης</a:t>
            </a:r>
            <a:r>
              <a:rPr lang="el-GR" sz="2400" dirty="0"/>
              <a:t>) προκειμένου να </a:t>
            </a:r>
            <a:r>
              <a:rPr lang="el-GR" sz="2400" b="1" dirty="0"/>
              <a:t>ξεπεραστούν οι διαφορετικοί τρόποι </a:t>
            </a:r>
            <a:r>
              <a:rPr lang="el-GR" sz="2400" dirty="0"/>
              <a:t>που χρησιμοποιεί κάθε δίκτυο για να διακινεί τα δεδομένα του. </a:t>
            </a:r>
            <a:endParaRPr lang="en-US" sz="2400" dirty="0"/>
          </a:p>
          <a:p>
            <a:pPr marL="342900" indent="-342900">
              <a:buFont typeface="Wingdings" panose="05000000000000000000" pitchFamily="2" charset="2"/>
              <a:buChar char="§"/>
            </a:pPr>
            <a:r>
              <a:rPr lang="el-GR" sz="2400" dirty="0"/>
              <a:t>Στόχος είναι </a:t>
            </a:r>
            <a:r>
              <a:rPr lang="el-GR" sz="2400" b="1" dirty="0"/>
              <a:t>η διασύνδεση πιθανώς ανόμοιων δικτύων </a:t>
            </a:r>
            <a:r>
              <a:rPr lang="el-GR" sz="2400" dirty="0"/>
              <a:t>και η ομοιόμορφη διακίνηση δεδομένων από το ένα δίκτυο στο άλλο. </a:t>
            </a:r>
            <a:endParaRPr lang="en-US" sz="2400" dirty="0"/>
          </a:p>
          <a:p>
            <a:pPr marL="342900" indent="-342900">
              <a:buFont typeface="Wingdings" panose="05000000000000000000" pitchFamily="2" charset="2"/>
              <a:buChar char="§"/>
            </a:pPr>
            <a:r>
              <a:rPr lang="el-GR" sz="2400" dirty="0"/>
              <a:t>Από την έρευνα γεννιέται μια νέα τεχνική, το </a:t>
            </a:r>
            <a:r>
              <a:rPr lang="el-GR" sz="2400" b="1" dirty="0"/>
              <a:t>Internet </a:t>
            </a:r>
            <a:r>
              <a:rPr lang="el-GR" sz="2400" b="1" dirty="0" err="1"/>
              <a:t>Protocol</a:t>
            </a:r>
            <a:r>
              <a:rPr lang="el-GR" sz="2400" dirty="0"/>
              <a:t> (</a:t>
            </a:r>
            <a:r>
              <a:rPr lang="el-GR" sz="2400" b="1" dirty="0"/>
              <a:t>IP</a:t>
            </a:r>
            <a:r>
              <a:rPr lang="el-GR" sz="2400" dirty="0"/>
              <a:t>) (</a:t>
            </a:r>
            <a:r>
              <a:rPr lang="el-GR" sz="2400" b="1" dirty="0"/>
              <a:t>Πρωτόκολλο </a:t>
            </a:r>
            <a:r>
              <a:rPr lang="el-GR" sz="2400" b="1" dirty="0" err="1"/>
              <a:t>Διαδικτύωσης</a:t>
            </a:r>
            <a:r>
              <a:rPr lang="el-GR" sz="2400" dirty="0"/>
              <a:t>), από την οποία θα πάρει αργότερα το όνομά του το Internet</a:t>
            </a:r>
            <a:r>
              <a:rPr lang="el-GR" sz="2400" dirty="0" smtClean="0"/>
              <a:t>.</a:t>
            </a:r>
            <a:endParaRPr lang="en-US"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19256"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Δεκαετία ‘70: οι πρώτες συνδέσεις</a:t>
            </a:r>
            <a:br>
              <a:rPr lang="el-GR" dirty="0"/>
            </a:br>
            <a:r>
              <a:rPr lang="el-GR" dirty="0" smtClean="0"/>
              <a:t>(2 </a:t>
            </a:r>
            <a:r>
              <a:rPr lang="el-GR" dirty="0"/>
              <a:t>από 2)</a:t>
            </a:r>
          </a:p>
        </p:txBody>
      </p:sp>
      <p:sp>
        <p:nvSpPr>
          <p:cNvPr id="13" name="Rectangle 3" descr="Διαφορετικά δίκτυα που χρησιμοποιούν το κοινό πρωτόκολλο IP μπορούν να συνδέονται και να αποτελούν ένα διαδίκτυο. Σε ένα δίκτυο IP όλοι οι υπολογιστές είναι ισοδύναμοι, οπότε τελικά οποιοσδήποτε υπολογιστής του διαδικτύου μπορεί να επικοινωνεί με οποιονδήποτε άλλον.&#10;Επίσης, σχεδιάζεται μια άλλη τεχνική για τον έλεγχο της μετάδοσης των δεδομένων, το Transmission Control Protocol (TCP) (Πρωτόκολλο Ελέγχου Μετάδοσης). &#10;Ορίζονται προδιαγραφές για τη μεταφορά αρχείων μεταξύ υπολογιστών (FTP) και για το ηλεκτρονικό ταχυδρομείο (E-mail).&#10;Σταδιακά συνδέονται με το ARPANET ιδρύματα από άλλες χώρες, με πρώτα το University College of London (Αγγλία) και το Royal Radar Establishment (Νορβηγία).&#10;"/>
          <p:cNvSpPr>
            <a:spLocks noGrp="1" noChangeArrowheads="1"/>
          </p:cNvSpPr>
          <p:nvPr>
            <p:ph type="body" idx="1"/>
          </p:nvPr>
        </p:nvSpPr>
        <p:spPr>
          <a:xfrm>
            <a:off x="467544" y="1556792"/>
            <a:ext cx="8219256" cy="4680520"/>
          </a:xfrm>
        </p:spPr>
        <p:txBody>
          <a:bodyPr>
            <a:noAutofit/>
          </a:bodyPr>
          <a:lstStyle/>
          <a:p>
            <a:pPr marL="342900" indent="-342900">
              <a:buFont typeface="Wingdings" panose="05000000000000000000" pitchFamily="2" charset="2"/>
              <a:buChar char="§"/>
            </a:pPr>
            <a:r>
              <a:rPr lang="el-GR" sz="2200" b="0" dirty="0"/>
              <a:t>Διαφορετικά δίκτυα που χρησιμοποιούν το κοινό πρωτόκολλο IP μπορούν να συνδέονται και να αποτελούν ένα διαδίκτυο. Σε ένα δίκτυο IP όλοι οι υπολογιστές είναι ισοδύναμοι, οπότε τελικά οποιοσδήποτε υπολογιστής του διαδικτύου μπορεί να επικοινωνεί με οποιονδήποτε άλλον.</a:t>
            </a:r>
          </a:p>
          <a:p>
            <a:pPr marL="342900" indent="-342900">
              <a:buFont typeface="Wingdings" panose="05000000000000000000" pitchFamily="2" charset="2"/>
              <a:buChar char="§"/>
            </a:pPr>
            <a:r>
              <a:rPr lang="el-GR" sz="2200" b="0" dirty="0"/>
              <a:t>Επίσης, σχεδιάζεται μια άλλη τεχνική για τον έλεγχο της μετάδοσης των δεδομένων, το </a:t>
            </a:r>
            <a:r>
              <a:rPr lang="el-GR" sz="2200" b="0" dirty="0" err="1"/>
              <a:t>Transmission</a:t>
            </a:r>
            <a:r>
              <a:rPr lang="el-GR" sz="2200" b="0" dirty="0"/>
              <a:t> </a:t>
            </a:r>
            <a:r>
              <a:rPr lang="el-GR" sz="2200" b="0" dirty="0" err="1"/>
              <a:t>Control</a:t>
            </a:r>
            <a:r>
              <a:rPr lang="el-GR" sz="2200" b="0" dirty="0"/>
              <a:t> </a:t>
            </a:r>
            <a:r>
              <a:rPr lang="el-GR" sz="2200" b="0" dirty="0" err="1"/>
              <a:t>Protocol</a:t>
            </a:r>
            <a:r>
              <a:rPr lang="el-GR" sz="2200" b="0" dirty="0"/>
              <a:t> (TCP) (Πρωτόκολλο Ελέγχου Μετάδοσης). </a:t>
            </a:r>
            <a:endParaRPr lang="en-US" sz="2200" b="0" dirty="0"/>
          </a:p>
          <a:p>
            <a:pPr marL="342900" indent="-342900">
              <a:buFont typeface="Wingdings" panose="05000000000000000000" pitchFamily="2" charset="2"/>
              <a:buChar char="§"/>
            </a:pPr>
            <a:r>
              <a:rPr lang="el-GR" sz="2200" b="0" dirty="0"/>
              <a:t>Ορίζονται προδιαγραφές για τη μεταφορά αρχείων μεταξύ υπολογιστών (FTP) και για το ηλεκτρονικό ταχυδρομείο (E-</a:t>
            </a:r>
            <a:r>
              <a:rPr lang="el-GR" sz="2200" b="0" dirty="0" err="1"/>
              <a:t>mai</a:t>
            </a:r>
            <a:r>
              <a:rPr lang="el-GR" sz="2200" b="0" dirty="0"/>
              <a:t>l).</a:t>
            </a:r>
            <a:endParaRPr lang="en-US" sz="2200" b="0" dirty="0"/>
          </a:p>
          <a:p>
            <a:pPr marL="342900" indent="-342900">
              <a:buFont typeface="Wingdings" panose="05000000000000000000" pitchFamily="2" charset="2"/>
              <a:buChar char="§"/>
            </a:pPr>
            <a:r>
              <a:rPr lang="el-GR" sz="2200" b="0" dirty="0"/>
              <a:t>Σταδιακά συνδέονται με το ARPANET ιδρύματα από άλλες χώρες, με πρώτα το </a:t>
            </a:r>
            <a:r>
              <a:rPr lang="el-GR" sz="2200" b="0" dirty="0" err="1"/>
              <a:t>University</a:t>
            </a:r>
            <a:r>
              <a:rPr lang="el-GR" sz="2200" b="0" dirty="0"/>
              <a:t> </a:t>
            </a:r>
            <a:r>
              <a:rPr lang="el-GR" sz="2200" b="0" dirty="0" err="1"/>
              <a:t>College</a:t>
            </a:r>
            <a:r>
              <a:rPr lang="el-GR" sz="2200" b="0" dirty="0"/>
              <a:t> </a:t>
            </a:r>
            <a:r>
              <a:rPr lang="el-GR" sz="2200" b="0" dirty="0" err="1"/>
              <a:t>of</a:t>
            </a:r>
            <a:r>
              <a:rPr lang="el-GR" sz="2200" b="0" dirty="0"/>
              <a:t> </a:t>
            </a:r>
            <a:r>
              <a:rPr lang="el-GR" sz="2200" b="0" dirty="0" err="1"/>
              <a:t>London</a:t>
            </a:r>
            <a:r>
              <a:rPr lang="el-GR" sz="2200" b="0" dirty="0"/>
              <a:t> (Αγγλία) και το </a:t>
            </a:r>
            <a:r>
              <a:rPr lang="el-GR" sz="2200" b="0" dirty="0" err="1"/>
              <a:t>Royal</a:t>
            </a:r>
            <a:r>
              <a:rPr lang="el-GR" sz="2200" b="0" dirty="0"/>
              <a:t> </a:t>
            </a:r>
            <a:r>
              <a:rPr lang="el-GR" sz="2200" b="0" dirty="0" err="1"/>
              <a:t>Radar</a:t>
            </a:r>
            <a:r>
              <a:rPr lang="el-GR" sz="2200" b="0" dirty="0"/>
              <a:t> </a:t>
            </a:r>
            <a:r>
              <a:rPr lang="el-GR" sz="2200" b="0" dirty="0" err="1"/>
              <a:t>Establishment</a:t>
            </a:r>
            <a:r>
              <a:rPr lang="el-GR" sz="2200" b="0" dirty="0"/>
              <a:t> (Νορβηγία</a:t>
            </a:r>
            <a:r>
              <a:rPr lang="el-GR" sz="2200" b="0" dirty="0" smtClean="0"/>
              <a:t>).</a:t>
            </a:r>
            <a:endParaRPr lang="el-GR" sz="2200"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0293"/>
            <a:ext cx="8219256" cy="162051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Δεκαετία ‘80: ένα παγκόσμιο δίκτυο για την ακαδημαϊκή </a:t>
            </a:r>
            <a:r>
              <a:rPr lang="el-GR" sz="4000" dirty="0" smtClean="0"/>
              <a:t>κοινότητα </a:t>
            </a:r>
            <a:br>
              <a:rPr lang="el-GR" sz="4000" dirty="0" smtClean="0"/>
            </a:br>
            <a:r>
              <a:rPr lang="el-GR" sz="4000" dirty="0" smtClean="0"/>
              <a:t>(1 από 2)</a:t>
            </a:r>
            <a:endParaRPr lang="el-GR" sz="4000" dirty="0"/>
          </a:p>
        </p:txBody>
      </p:sp>
      <p:sp>
        <p:nvSpPr>
          <p:cNvPr id="2" name="Ορθογώνιο 1" descr="Το 1983, το πρωτόκολλο TCP/IP (δηλ. ο συνδυασμός των TCP και IP) αναγνωρίζεται ως πρότυπο από το Υπουργείο Άμυνας των ΗΠΑ. &#10;Η έκδοση του λειτουργικού συστήματος Berkeley UNIX το οποίο περιλαμβάνει το TCP/IP συντελεί στη γρήγορη εξάπλωση της διαδικτύωσης των υπολογιστών. &#10;Εκατοντάδες Πανεπιστήμια συνδέουν τους υπολογιστές τους στο ARPANET, το οποίο επιβαρύνεται πολύ και το 1983, χωρίζεται σε δύο τμήματα:  &#10;στο MILNET (για στρατιωτικές επικοινωνίες) και &#10;στο νέο ARPANET (για χρήση αποκλειστικά από την πανεπιστημιακή κοινότητα και συνέχιση της έρευνας στη δικτύωση).&#10;"/>
          <p:cNvSpPr/>
          <p:nvPr/>
        </p:nvSpPr>
        <p:spPr>
          <a:xfrm>
            <a:off x="467544" y="1938312"/>
            <a:ext cx="8219256" cy="4154984"/>
          </a:xfrm>
          <a:prstGeom prst="rect">
            <a:avLst/>
          </a:prstGeom>
        </p:spPr>
        <p:txBody>
          <a:bodyPr wrap="square">
            <a:spAutoFit/>
          </a:bodyPr>
          <a:lstStyle/>
          <a:p>
            <a:pPr marL="342900" indent="-342900">
              <a:buFont typeface="Wingdings" panose="05000000000000000000" pitchFamily="2" charset="2"/>
              <a:buChar char="§"/>
            </a:pPr>
            <a:r>
              <a:rPr lang="el-GR" sz="2200" dirty="0"/>
              <a:t>Το </a:t>
            </a:r>
            <a:r>
              <a:rPr lang="el-GR" sz="2200" b="1" dirty="0"/>
              <a:t>1983</a:t>
            </a:r>
            <a:r>
              <a:rPr lang="el-GR" sz="2200" dirty="0"/>
              <a:t>, το πρωτόκολλο </a:t>
            </a:r>
            <a:r>
              <a:rPr lang="el-GR" sz="2200" b="1" dirty="0"/>
              <a:t>TCP/IP</a:t>
            </a:r>
            <a:r>
              <a:rPr lang="el-GR" sz="2200" dirty="0"/>
              <a:t> (δηλ. ο συνδυασμός των TCP και IP) αναγνωρίζεται ως </a:t>
            </a:r>
            <a:r>
              <a:rPr lang="el-GR" sz="2200" b="1" dirty="0"/>
              <a:t>πρότυπο</a:t>
            </a:r>
            <a:r>
              <a:rPr lang="el-GR" sz="2200" dirty="0"/>
              <a:t> από το Υπουργείο Άμυνας των ΗΠΑ. </a:t>
            </a:r>
            <a:endParaRPr lang="en-US" sz="2200" dirty="0"/>
          </a:p>
          <a:p>
            <a:pPr marL="342900" indent="-342900">
              <a:buFont typeface="Wingdings" panose="05000000000000000000" pitchFamily="2" charset="2"/>
              <a:buChar char="§"/>
            </a:pPr>
            <a:r>
              <a:rPr lang="el-GR" sz="2200" dirty="0"/>
              <a:t>Η έκδοση του λειτουργικού συστήματος </a:t>
            </a:r>
            <a:r>
              <a:rPr lang="el-GR" sz="2200" dirty="0" err="1"/>
              <a:t>Berkeley</a:t>
            </a:r>
            <a:r>
              <a:rPr lang="el-GR" sz="2200" dirty="0"/>
              <a:t> </a:t>
            </a:r>
            <a:r>
              <a:rPr lang="el-GR" sz="2200" b="1" dirty="0"/>
              <a:t>UNIX</a:t>
            </a:r>
            <a:r>
              <a:rPr lang="el-GR" sz="2200" dirty="0"/>
              <a:t> το οποίο περιλαμβάνει το TCP/IP συντελεί στη γρήγορη εξάπλωση της </a:t>
            </a:r>
            <a:r>
              <a:rPr lang="el-GR" sz="2200" dirty="0" err="1"/>
              <a:t>διαδικτύωσης</a:t>
            </a:r>
            <a:r>
              <a:rPr lang="el-GR" sz="2200" dirty="0"/>
              <a:t> των υπολογιστών. </a:t>
            </a:r>
            <a:endParaRPr lang="en-US" sz="2200" dirty="0"/>
          </a:p>
          <a:p>
            <a:pPr marL="342900" indent="-342900">
              <a:buFont typeface="Wingdings" panose="05000000000000000000" pitchFamily="2" charset="2"/>
              <a:buChar char="§"/>
            </a:pPr>
            <a:r>
              <a:rPr lang="el-GR" sz="2200" dirty="0"/>
              <a:t>Εκατοντάδες</a:t>
            </a:r>
            <a:r>
              <a:rPr lang="el-GR" sz="2200" b="1" dirty="0"/>
              <a:t> Πανεπιστήμια συνδέουν τους υπολογιστές τους στο ARPANET</a:t>
            </a:r>
            <a:r>
              <a:rPr lang="el-GR" sz="2200" dirty="0"/>
              <a:t>, το οποίο επιβαρύνεται πολύ και το 1983, χωρίζεται σε δύο τμήματα: </a:t>
            </a:r>
            <a:r>
              <a:rPr lang="en-US" sz="2200" dirty="0"/>
              <a:t>	</a:t>
            </a:r>
          </a:p>
          <a:p>
            <a:pPr marL="800100" lvl="1" indent="-342900">
              <a:buFont typeface="Arial" panose="020B0604020202020204" pitchFamily="34" charset="0"/>
              <a:buChar char="•"/>
            </a:pPr>
            <a:r>
              <a:rPr lang="el-GR" sz="2200" dirty="0"/>
              <a:t>στο MILNET (για στρατιωτικές επικοινωνίες) και </a:t>
            </a:r>
            <a:endParaRPr lang="en-US" sz="2200" dirty="0"/>
          </a:p>
          <a:p>
            <a:pPr marL="800100" lvl="1" indent="-342900">
              <a:buFont typeface="Arial" panose="020B0604020202020204" pitchFamily="34" charset="0"/>
              <a:buChar char="•"/>
            </a:pPr>
            <a:r>
              <a:rPr lang="el-GR" sz="2200" dirty="0"/>
              <a:t>στο νέο ARPANET (για χρήση αποκλειστικά από την πανεπιστημιακή κοινότητα και συνέχιση της έρευνας στη δικτύωση).</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76453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Δεκαετία ‘80: ένα παγκόσμιο δίκτυο για την ακαδημαϊκή κοινότητα </a:t>
            </a:r>
            <a:br>
              <a:rPr lang="el-GR" dirty="0"/>
            </a:br>
            <a:r>
              <a:rPr lang="el-GR" dirty="0" smtClean="0"/>
              <a:t>(2 </a:t>
            </a:r>
            <a:r>
              <a:rPr lang="el-GR" dirty="0"/>
              <a:t>από 2)</a:t>
            </a:r>
          </a:p>
        </p:txBody>
      </p:sp>
      <p:sp>
        <p:nvSpPr>
          <p:cNvPr id="6" name="TextBox 4" descr="Το 1985, το National Science Foundation (NSF) δημιουργεί ένα δικό του γρήγορο δίκτυο, το NSFNET χρησιμοποιώντας το πρωτόκολλο TCP/IP, προκειμένου να συνδέσει πέντε κέντρα υπερυπολογιστών μεταξύ τους και με την υπόλοιπη επιστημονική κοινότητα. &#10;&#10;Στα τέλη της δεκαετίας του ‘80, όλο και περισσότερες χώρες συνδέονται στο NSFNET (Καναδάς, Γαλλία, Σουηδία, Αυστραλία, Γερμανία, Ιταλία, και άλλα). Χιλιάδες πανεπιστήμια και οργανισμοί δημιουργούν τα δικά τους δίκτυα και τα συνδέουν πάνω στο παγκόσμιο αυτό δίκτυο το οποίο αρχίζει να γίνεται γνωστό σαν INTERNET και να εξαπλώνεται με τρομερούς ρυθμούς σε ολόκληρο τον κόσμο. Το 1990, το ARPANET πλέον καταργείται.&#10;"/>
          <p:cNvSpPr txBox="1">
            <a:spLocks noChangeArrowheads="1"/>
          </p:cNvSpPr>
          <p:nvPr/>
        </p:nvSpPr>
        <p:spPr bwMode="auto">
          <a:xfrm>
            <a:off x="395537" y="1988840"/>
            <a:ext cx="829126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sz="2200" dirty="0"/>
              <a:t>Το 1985, το </a:t>
            </a:r>
            <a:r>
              <a:rPr lang="el-GR" sz="2200" dirty="0" err="1"/>
              <a:t>National</a:t>
            </a:r>
            <a:r>
              <a:rPr lang="el-GR" sz="2200" dirty="0"/>
              <a:t> </a:t>
            </a:r>
            <a:r>
              <a:rPr lang="el-GR" sz="2200" dirty="0" err="1"/>
              <a:t>Science</a:t>
            </a:r>
            <a:r>
              <a:rPr lang="el-GR" sz="2200" dirty="0"/>
              <a:t> </a:t>
            </a:r>
            <a:r>
              <a:rPr lang="el-GR" sz="2200" dirty="0" err="1"/>
              <a:t>Foundation</a:t>
            </a:r>
            <a:r>
              <a:rPr lang="el-GR" sz="2200" dirty="0"/>
              <a:t> (NSF) δημιουργεί ένα δικό του γρήγορο δίκτυο, το </a:t>
            </a:r>
            <a:r>
              <a:rPr lang="el-GR" sz="2200" b="1" dirty="0"/>
              <a:t>NSFNET</a:t>
            </a:r>
            <a:r>
              <a:rPr lang="el-GR" sz="2200" dirty="0"/>
              <a:t> χρησιμοποιώντας το πρωτόκολλο TCP/IP, προκειμένου να συνδέσει πέντε κέντρα </a:t>
            </a:r>
            <a:r>
              <a:rPr lang="el-GR" sz="2200" dirty="0" err="1"/>
              <a:t>υπερυπολογιστών</a:t>
            </a:r>
            <a:r>
              <a:rPr lang="el-GR" sz="2200" dirty="0"/>
              <a:t> μεταξύ τους και με την υπόλοιπη επιστημονική κοινότητα. </a:t>
            </a:r>
            <a:endParaRPr lang="el-GR" sz="2200" dirty="0" smtClean="0"/>
          </a:p>
          <a:p>
            <a:pPr marL="342900" indent="-342900">
              <a:buFont typeface="Wingdings" panose="05000000000000000000" pitchFamily="2" charset="2"/>
              <a:buChar char="§"/>
            </a:pPr>
            <a:endParaRPr lang="en-US" sz="2200" dirty="0"/>
          </a:p>
          <a:p>
            <a:pPr marL="342900" indent="-342900">
              <a:buFont typeface="Wingdings" panose="05000000000000000000" pitchFamily="2" charset="2"/>
              <a:buChar char="§"/>
            </a:pPr>
            <a:r>
              <a:rPr lang="el-GR" sz="2200" dirty="0"/>
              <a:t>Στα τέλη της δεκαετίας του ‘80, όλο και περισσότερες χώρες συνδέονται στο NSFNET (Καναδάς, Γαλλία, Σουηδία, Αυστραλία, Γερμανία, Ιταλία, κ.α.). Χιλιάδες πανεπιστήμια και οργανισμοί δημιουργούν τα δικά τους δίκτυα και τα συνδέουν πάνω στο παγκόσμιο αυτό δίκτυο το οποίο αρχίζει να γίνεται γνωστό σαν </a:t>
            </a:r>
            <a:r>
              <a:rPr lang="el-GR" sz="2200" b="1" dirty="0"/>
              <a:t>INTERNET</a:t>
            </a:r>
            <a:r>
              <a:rPr lang="el-GR" sz="2200" dirty="0"/>
              <a:t> και να εξαπλώνεται με τρομερούς ρυθμούς σε ολόκληρο τον κόσμο. </a:t>
            </a:r>
            <a:r>
              <a:rPr lang="el-GR" sz="2200" b="1" dirty="0"/>
              <a:t>Το 1990, το ARPANET πλέον καταργείται</a:t>
            </a:r>
            <a:r>
              <a:rPr lang="el-GR" sz="2200" dirty="0"/>
              <a:t>.</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80293"/>
            <a:ext cx="8280920" cy="1044451"/>
          </a:xfrm>
        </p:spPr>
        <p:txBody>
          <a:bodyPr>
            <a:normAutofit fontScale="90000"/>
          </a:bodyPr>
          <a:lstStyle/>
          <a:p>
            <a:r>
              <a:rPr lang="el-GR" dirty="0"/>
              <a:t>Δεκαετία ‘90: ένα παγκόσμιο δίκτυο για </a:t>
            </a:r>
            <a:r>
              <a:rPr lang="el-GR" dirty="0" smtClean="0"/>
              <a:t>όλους (1 από 4)</a:t>
            </a:r>
            <a:endParaRPr lang="el-GR" dirty="0"/>
          </a:p>
        </p:txBody>
      </p:sp>
      <p:sp>
        <p:nvSpPr>
          <p:cNvPr id="2" name="Ορθογώνιο 1" descr="Όλο και περισσότερες χώρες συνδέονται στο NSFNET, μεταξύ των οποίων και η Ελλάδα το 1990.&#10;Το 1993, το εργαστήριο CERN στην Ελβετία παρουσιάζει το World Wide Web (WWW) (Παγκόσμιο Ιστό) που αναπτύχθηκε από τον Tim Berners-Lee. &#10;Πρόκειται για ένα σύστημα διασύνδεσης πληροφοριών σε μορφή πολυμέσων (multimedia) που βρίσκονται αποθηκευμένες σε χιλιάδες υπολογιστές του Internet σε ολόκληρο τον κόσμο και παρουσίασής τους σε ηλεκτρονικές σελίδες, στις οποίες μπορεί να περιηγηθεί κανείς χρησιμοποιώντας το ποντίκι. &#10;To γραφικό αυτό περιβάλλον έκανε την εξερεύνηση του Internet προσιτή στον απλό χρήστη. &#10;"/>
          <p:cNvSpPr/>
          <p:nvPr/>
        </p:nvSpPr>
        <p:spPr>
          <a:xfrm>
            <a:off x="467544" y="1343665"/>
            <a:ext cx="8280920" cy="4893647"/>
          </a:xfrm>
          <a:prstGeom prst="rect">
            <a:avLst/>
          </a:prstGeom>
        </p:spPr>
        <p:txBody>
          <a:bodyPr wrap="square">
            <a:spAutoFit/>
          </a:bodyPr>
          <a:lstStyle/>
          <a:p>
            <a:pPr marL="285750" indent="-285750">
              <a:buFont typeface="Wingdings" panose="05000000000000000000" pitchFamily="2" charset="2"/>
              <a:buChar char="§"/>
            </a:pPr>
            <a:r>
              <a:rPr lang="el-GR" sz="2400" dirty="0"/>
              <a:t>Όλο και περισσότερες χώρες συνδέονται στο NSFNET, μεταξύ των οποίων και η Ελλάδα το 1990.</a:t>
            </a:r>
          </a:p>
          <a:p>
            <a:pPr marL="285750" indent="-285750">
              <a:buFont typeface="Wingdings" panose="05000000000000000000" pitchFamily="2" charset="2"/>
              <a:buChar char="§"/>
            </a:pPr>
            <a:r>
              <a:rPr lang="el-GR" sz="2400" dirty="0"/>
              <a:t>Το 1993, το εργαστήριο CERN στην Ελβετία παρουσιάζει το </a:t>
            </a:r>
            <a:r>
              <a:rPr lang="el-GR" sz="2400" b="1" dirty="0" err="1"/>
              <a:t>World</a:t>
            </a:r>
            <a:r>
              <a:rPr lang="el-GR" sz="2400" b="1" dirty="0"/>
              <a:t> </a:t>
            </a:r>
            <a:r>
              <a:rPr lang="el-GR" sz="2400" b="1" dirty="0" err="1"/>
              <a:t>Wide</a:t>
            </a:r>
            <a:r>
              <a:rPr lang="el-GR" sz="2400" b="1" dirty="0"/>
              <a:t> Web</a:t>
            </a:r>
            <a:r>
              <a:rPr lang="el-GR" sz="2400" dirty="0"/>
              <a:t> (</a:t>
            </a:r>
            <a:r>
              <a:rPr lang="el-GR" sz="2400" b="1" dirty="0"/>
              <a:t>WWW</a:t>
            </a:r>
            <a:r>
              <a:rPr lang="el-GR" sz="2400" dirty="0"/>
              <a:t>) (Παγκόσμιο Ιστό) που αναπτύχθηκε από τον </a:t>
            </a:r>
            <a:r>
              <a:rPr lang="el-GR" sz="2400" dirty="0" err="1"/>
              <a:t>Tim</a:t>
            </a:r>
            <a:r>
              <a:rPr lang="el-GR" sz="2400" dirty="0"/>
              <a:t> </a:t>
            </a:r>
            <a:r>
              <a:rPr lang="el-GR" sz="2400" dirty="0" err="1"/>
              <a:t>Berners</a:t>
            </a:r>
            <a:r>
              <a:rPr lang="el-GR" sz="2400" dirty="0"/>
              <a:t>-</a:t>
            </a:r>
            <a:r>
              <a:rPr lang="el-GR" sz="2400" dirty="0" err="1"/>
              <a:t>Lee</a:t>
            </a:r>
            <a:r>
              <a:rPr lang="el-GR" sz="2400" dirty="0"/>
              <a:t>. </a:t>
            </a:r>
          </a:p>
          <a:p>
            <a:pPr marL="285750" indent="-285750">
              <a:buFont typeface="Wingdings" panose="05000000000000000000" pitchFamily="2" charset="2"/>
              <a:buChar char="§"/>
            </a:pPr>
            <a:r>
              <a:rPr lang="el-GR" sz="2400" dirty="0"/>
              <a:t>Πρόκειται για ένα σύστημα </a:t>
            </a:r>
            <a:r>
              <a:rPr lang="el-GR" sz="2400" b="1" dirty="0"/>
              <a:t>διασύνδεσης πληροφοριών σε μορφή πολυμέσων</a:t>
            </a:r>
            <a:r>
              <a:rPr lang="el-GR" sz="2400" dirty="0"/>
              <a:t> (</a:t>
            </a:r>
            <a:r>
              <a:rPr lang="el-GR" sz="2400" dirty="0" err="1"/>
              <a:t>multimedia</a:t>
            </a:r>
            <a:r>
              <a:rPr lang="el-GR" sz="2400" dirty="0"/>
              <a:t>) που βρίσκονται αποθηκευμένες σε χιλιάδες υπολογιστές του Internet σε ολόκληρο τον κόσμο και </a:t>
            </a:r>
            <a:r>
              <a:rPr lang="el-GR" sz="2400" b="1" dirty="0"/>
              <a:t>παρουσίασής τους σε ηλεκτρονικές σελίδες, </a:t>
            </a:r>
            <a:r>
              <a:rPr lang="el-GR" sz="2400" dirty="0"/>
              <a:t>στις οποίες μπορεί να περιηγηθεί κανείς χρησιμοποιώντας το ποντίκι. </a:t>
            </a:r>
          </a:p>
          <a:p>
            <a:pPr marL="285750" indent="-285750">
              <a:buFont typeface="Wingdings" panose="05000000000000000000" pitchFamily="2" charset="2"/>
              <a:buChar char="§"/>
            </a:pPr>
            <a:r>
              <a:rPr lang="el-GR" sz="2400" dirty="0" err="1"/>
              <a:t>To</a:t>
            </a:r>
            <a:r>
              <a:rPr lang="el-GR" sz="2400" dirty="0"/>
              <a:t> γραφικό αυτό περιβάλλον έκανε την εξερεύνηση του Internet </a:t>
            </a:r>
            <a:r>
              <a:rPr lang="el-GR" sz="2400" b="1" dirty="0"/>
              <a:t>προσιτή</a:t>
            </a:r>
            <a:r>
              <a:rPr lang="el-GR" sz="2400" dirty="0"/>
              <a:t> στον απλό χρήστη.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15</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260475"/>
          </a:xfrm>
        </p:spPr>
        <p:txBody>
          <a:bodyPr>
            <a:noAutofit/>
          </a:bodyPr>
          <a:lstStyle/>
          <a:p>
            <a:r>
              <a:rPr lang="el-GR" sz="4000" dirty="0"/>
              <a:t>Δεκαετία ‘90: ένα παγκόσμιο δίκτυο για όλους </a:t>
            </a:r>
            <a:r>
              <a:rPr lang="el-GR" sz="4000" dirty="0" smtClean="0"/>
              <a:t>(2 </a:t>
            </a:r>
            <a:r>
              <a:rPr lang="el-GR" sz="4000" dirty="0"/>
              <a:t>από 4)</a:t>
            </a:r>
          </a:p>
        </p:txBody>
      </p:sp>
      <p:sp>
        <p:nvSpPr>
          <p:cNvPr id="10" name="TextBox 4" descr="Παράλληλα, εμφανίζονται στο Internet διάφορα εμπορικά δίκτυα που ανήκουν σε εταιρίες παροχής υπηρεσιών Internet (Internet Service Providers - ISP) και προσφέρουν πρόσβαση στο Internet για όλους.&#10;Οποιοσδήποτε διαθέτει PC και modem μπορεί να συνδεθεί με το Internet σε τιμές που μειώνονται διαρκώς. &#10;Το 1995, το NSFNET καταργείται πλέον επίσημα και το φορτίο του μεταφέρεται σε εμπορικά δίκτυα.&#10;"/>
          <p:cNvSpPr txBox="1">
            <a:spLocks noChangeArrowheads="1"/>
          </p:cNvSpPr>
          <p:nvPr>
            <p:custDataLst>
              <p:tags r:id="rId2"/>
            </p:custDataLst>
          </p:nvPr>
        </p:nvSpPr>
        <p:spPr bwMode="auto">
          <a:xfrm>
            <a:off x="323528" y="1822172"/>
            <a:ext cx="83185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anose="05000000000000000000" pitchFamily="2" charset="2"/>
              <a:buChar char="§"/>
            </a:pPr>
            <a:r>
              <a:rPr lang="el-GR" sz="2400" dirty="0"/>
              <a:t>Παράλληλα, εμφανίζονται στο Internet διάφορα </a:t>
            </a:r>
            <a:r>
              <a:rPr lang="el-GR" sz="2400" b="1" dirty="0"/>
              <a:t>εμπορικά δίκτυα </a:t>
            </a:r>
            <a:r>
              <a:rPr lang="el-GR" sz="2400" dirty="0"/>
              <a:t>που ανήκουν σε εταιρίες παροχής υπηρεσιών Internet (</a:t>
            </a:r>
            <a:r>
              <a:rPr lang="el-GR" sz="2400" b="1" dirty="0"/>
              <a:t>Internet </a:t>
            </a:r>
            <a:r>
              <a:rPr lang="el-GR" sz="2400" b="1" dirty="0" err="1"/>
              <a:t>Service</a:t>
            </a:r>
            <a:r>
              <a:rPr lang="el-GR" sz="2400" b="1" dirty="0"/>
              <a:t> </a:t>
            </a:r>
            <a:r>
              <a:rPr lang="el-GR" sz="2400" b="1" dirty="0" err="1"/>
              <a:t>Providers</a:t>
            </a:r>
            <a:r>
              <a:rPr lang="el-GR" sz="2400" b="1" dirty="0"/>
              <a:t> - ISP) </a:t>
            </a:r>
            <a:r>
              <a:rPr lang="el-GR" sz="2400" dirty="0"/>
              <a:t>και προσφέρουν πρόσβαση στο Internet για όλους.</a:t>
            </a:r>
          </a:p>
          <a:p>
            <a:pPr marL="285750" indent="-285750">
              <a:buFont typeface="Wingdings" panose="05000000000000000000" pitchFamily="2" charset="2"/>
              <a:buChar char="§"/>
            </a:pPr>
            <a:r>
              <a:rPr lang="el-GR" sz="2400" dirty="0"/>
              <a:t>Οποιοσδήποτε διαθέτει PC και </a:t>
            </a:r>
            <a:r>
              <a:rPr lang="el-GR" sz="2400" dirty="0" err="1"/>
              <a:t>modem</a:t>
            </a:r>
            <a:r>
              <a:rPr lang="el-GR" sz="2400" dirty="0"/>
              <a:t> μπορεί να συνδεθεί με το Internet σε τιμές που μειώνονται διαρκώς. </a:t>
            </a:r>
          </a:p>
          <a:p>
            <a:pPr marL="285750" indent="-285750">
              <a:buFont typeface="Wingdings" panose="05000000000000000000" pitchFamily="2" charset="2"/>
              <a:buChar char="§"/>
            </a:pPr>
            <a:r>
              <a:rPr lang="el-GR" sz="2400" dirty="0"/>
              <a:t>Το 1995, το NSFNET καταργείται πλέον επίσημα και το φορτίο του μεταφέρεται σε εμπορικά δίκτυα.</a:t>
            </a:r>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lstStyle/>
          <a:p>
            <a:pPr algn="ctr"/>
            <a:r>
              <a:rPr lang="el-GR" dirty="0"/>
              <a:t>Δεκαετία ‘90: ένα παγκόσμιο δίκτυο για όλους </a:t>
            </a:r>
            <a:r>
              <a:rPr lang="el-GR" dirty="0" smtClean="0"/>
              <a:t>(3 </a:t>
            </a:r>
            <a:r>
              <a:rPr lang="el-GR" dirty="0"/>
              <a:t>από 4)</a:t>
            </a:r>
          </a:p>
        </p:txBody>
      </p:sp>
      <p:sp>
        <p:nvSpPr>
          <p:cNvPr id="11" name="TextBox 4" descr="Με την επικράτηση του προσωπικού υπολογιστή στις επιχειρήσεις , υπήρξε άμεση ανάγκη να συνδεθούν τα PC μεταξύ τους , για να μπορούν οι χρήστες τους να ανταλλάζουν δεδομένα μηνύματα και να μπορούν να χρησιμοποιούν τον κοινό εξοπλισμό, όπως εκτυπωτές , μόντεμ και άλλο υλικό.&#10;"/>
          <p:cNvSpPr txBox="1">
            <a:spLocks noChangeArrowheads="1"/>
          </p:cNvSpPr>
          <p:nvPr>
            <p:custDataLst>
              <p:tags r:id="rId2"/>
            </p:custDataLst>
          </p:nvPr>
        </p:nvSpPr>
        <p:spPr bwMode="auto">
          <a:xfrm>
            <a:off x="539751" y="1340768"/>
            <a:ext cx="8147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a:t>Με την επικράτηση του προσωπικού υπολογιστή στις επιχειρήσεις , υπήρξε άμεση ανάγκη να συνδεθούν τα </a:t>
            </a:r>
            <a:r>
              <a:rPr lang="en-US" sz="2400" dirty="0"/>
              <a:t>PC </a:t>
            </a:r>
            <a:r>
              <a:rPr lang="el-GR" sz="2400" dirty="0"/>
              <a:t>μεταξύ τους , για να μπορούν οι χρήστες τους να ανταλλάζουν δεδομένα μηνύματα και να μπορούν να χρησιμοποιούν τον κοινό εξοπλισμό, όπως εκτυπωτές , μόντεμ και άλλο υλικό</a:t>
            </a:r>
            <a:r>
              <a:rPr lang="el-GR" sz="2400" dirty="0" smtClean="0"/>
              <a:t>.</a:t>
            </a:r>
            <a:endParaRPr lang="el-GR" sz="2400" dirty="0"/>
          </a:p>
        </p:txBody>
      </p:sp>
      <p:pic>
        <p:nvPicPr>
          <p:cNvPr id="6" name="Picture 2" descr="Εικόνα, δίκτυο υπολογιστών."/>
          <p:cNvPicPr>
            <a:picLocks noChangeAspect="1" noChangeArrowheads="1"/>
          </p:cNvPicPr>
          <p:nvPr/>
        </p:nvPicPr>
        <p:blipFill>
          <a:blip r:embed="rId5" cstate="print"/>
          <a:srcRect/>
          <a:stretch>
            <a:fillRect/>
          </a:stretch>
        </p:blipFill>
        <p:spPr bwMode="auto">
          <a:xfrm>
            <a:off x="3131840" y="3356992"/>
            <a:ext cx="3096344" cy="3028142"/>
          </a:xfrm>
          <a:prstGeom prst="rect">
            <a:avLst/>
          </a:prstGeom>
          <a:noFill/>
        </p:spPr>
      </p:pic>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Δεκαετία ‘90: ένα παγκόσμιο δίκτυο για όλους </a:t>
            </a:r>
            <a:r>
              <a:rPr lang="el-GR" dirty="0" smtClean="0"/>
              <a:t>(4 </a:t>
            </a:r>
            <a:r>
              <a:rPr lang="el-GR" dirty="0"/>
              <a:t>από 4)</a:t>
            </a:r>
          </a:p>
        </p:txBody>
      </p:sp>
      <p:sp>
        <p:nvSpPr>
          <p:cNvPr id="6" name="2 - Θέση περιεχομένου"/>
          <p:cNvSpPr>
            <a:spLocks noGrp="1"/>
          </p:cNvSpPr>
          <p:nvPr>
            <p:ph sz="quarter" idx="1"/>
          </p:nvPr>
        </p:nvSpPr>
        <p:spPr>
          <a:xfrm>
            <a:off x="612648" y="1844824"/>
            <a:ext cx="8153400" cy="3340968"/>
          </a:xfrm>
        </p:spPr>
        <p:txBody>
          <a:bodyPr>
            <a:noAutofit/>
          </a:bodyPr>
          <a:lstStyle/>
          <a:p>
            <a:r>
              <a:rPr lang="el-GR" sz="2400" dirty="0"/>
              <a:t>Όταν συνδεθούν μεταξύ τους, με οποιοδήποτε τρόπο επικοινωνίας , δύο ή περισσότεροι υπολογιστές τότε έχουμε δίκτυο</a:t>
            </a:r>
            <a:r>
              <a:rPr lang="el-GR" sz="2400" dirty="0" smtClean="0"/>
              <a:t>.</a:t>
            </a:r>
          </a:p>
          <a:p>
            <a:endParaRPr lang="el-GR" sz="2400" dirty="0"/>
          </a:p>
          <a:p>
            <a:r>
              <a:rPr lang="el-GR" sz="2400" dirty="0"/>
              <a:t>Το δίκτυο αποτελείται από ένα σύνολο ηλεκτρονικών υπολογιστών, που συνδέονται μεταξύ τους με </a:t>
            </a:r>
            <a:r>
              <a:rPr lang="el-GR" sz="2400" u="sng" dirty="0"/>
              <a:t>σκοπό</a:t>
            </a:r>
            <a:r>
              <a:rPr lang="el-GR" sz="2400" dirty="0"/>
              <a:t> την ανταλλαγή δεδομένων/πληροφοριών και την κοινή χρήση περιφερειακών συσκευών</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18</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Πλεονεκτήματα (1 από 2)</a:t>
            </a:r>
            <a:endParaRPr lang="el-GR" dirty="0"/>
          </a:p>
        </p:txBody>
      </p:sp>
      <p:sp>
        <p:nvSpPr>
          <p:cNvPr id="6" name="2 - Θέση περιεχομένου"/>
          <p:cNvSpPr>
            <a:spLocks noGrp="1"/>
          </p:cNvSpPr>
          <p:nvPr>
            <p:ph sz="quarter" idx="1"/>
          </p:nvPr>
        </p:nvSpPr>
        <p:spPr>
          <a:xfrm>
            <a:off x="612648" y="1456184"/>
            <a:ext cx="8153400" cy="3629000"/>
          </a:xfrm>
        </p:spPr>
        <p:txBody>
          <a:bodyPr>
            <a:noAutofit/>
          </a:bodyPr>
          <a:lstStyle/>
          <a:p>
            <a:r>
              <a:rPr lang="el-GR" sz="2400" dirty="0"/>
              <a:t>Η κοινή χρήση </a:t>
            </a:r>
            <a:r>
              <a:rPr lang="el-GR" sz="2400" dirty="0" smtClean="0"/>
              <a:t>αρχείων:</a:t>
            </a:r>
            <a:endParaRPr lang="el-GR" sz="2400" dirty="0"/>
          </a:p>
          <a:p>
            <a:pPr lvl="1"/>
            <a:r>
              <a:rPr lang="el-GR" sz="2400" dirty="0"/>
              <a:t>Οι πληροφορίες, τις οποίες περιέχει ένα </a:t>
            </a:r>
            <a:r>
              <a:rPr lang="el-GR" sz="2400" b="1" dirty="0"/>
              <a:t>αρχείο</a:t>
            </a:r>
            <a:r>
              <a:rPr lang="el-GR" sz="2400" dirty="0"/>
              <a:t>, να είναι διαθέσιμες σε όλους όσους έχουν το δικαίωμα πρόσβασης σ’ αυτό το αρχείο.  </a:t>
            </a:r>
          </a:p>
          <a:p>
            <a:pPr lvl="1"/>
            <a:r>
              <a:rPr lang="el-GR" sz="2400" dirty="0"/>
              <a:t>Σημαντικό στοιχείο , επίσης, είναι η κοινή χρήση </a:t>
            </a:r>
            <a:r>
              <a:rPr lang="el-GR" sz="2400" b="1" dirty="0"/>
              <a:t>εφαρμογών λογισμικού</a:t>
            </a:r>
            <a:r>
              <a:rPr lang="el-GR" sz="2400" dirty="0"/>
              <a:t>, καθώς, και </a:t>
            </a:r>
          </a:p>
          <a:p>
            <a:pPr lvl="1"/>
            <a:r>
              <a:rPr lang="el-GR" sz="2400" b="1" dirty="0"/>
              <a:t>η χρήση ειδικού λογισμικού</a:t>
            </a:r>
            <a:r>
              <a:rPr lang="el-GR" sz="2400" dirty="0"/>
              <a:t>, που επιτρέπει τη συνεργασία και επικοινωνία των χρηστών του </a:t>
            </a:r>
            <a:r>
              <a:rPr lang="el-GR" sz="2400" dirty="0" smtClean="0"/>
              <a:t>δικτύου</a:t>
            </a:r>
            <a:r>
              <a:rPr lang="el-GR" sz="24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108504" cy="1152128"/>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t>Πλεονεκτήματα </a:t>
            </a:r>
            <a:r>
              <a:rPr lang="el-GR" dirty="0" smtClean="0"/>
              <a:t>(2 </a:t>
            </a:r>
            <a:r>
              <a:rPr lang="el-GR" dirty="0"/>
              <a:t>από 2)</a:t>
            </a:r>
          </a:p>
        </p:txBody>
      </p:sp>
      <p:sp>
        <p:nvSpPr>
          <p:cNvPr id="9" name="Rectangle 2"/>
          <p:cNvSpPr txBox="1">
            <a:spLocks noChangeArrowheads="1"/>
          </p:cNvSpPr>
          <p:nvPr>
            <p:custDataLst>
              <p:tags r:id="rId2"/>
            </p:custDataLst>
          </p:nvPr>
        </p:nvSpPr>
        <p:spPr>
          <a:xfrm>
            <a:off x="467544" y="1700808"/>
            <a:ext cx="8208912" cy="2880320"/>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Η κοινή χρήση </a:t>
            </a:r>
            <a:r>
              <a:rPr lang="el-GR" sz="2400" dirty="0" smtClean="0"/>
              <a:t>πόρων:</a:t>
            </a:r>
            <a:endParaRPr lang="el-GR" sz="2400" dirty="0"/>
          </a:p>
          <a:p>
            <a:pPr lvl="1"/>
            <a:r>
              <a:rPr lang="el-GR" sz="2400" dirty="0"/>
              <a:t>Ο όρος </a:t>
            </a:r>
            <a:r>
              <a:rPr lang="el-GR" sz="2400" b="1" dirty="0"/>
              <a:t>πόρος</a:t>
            </a:r>
            <a:r>
              <a:rPr lang="el-GR" sz="2400" dirty="0"/>
              <a:t> αναφέρεται στις συσκευές , οι οποίες είναι εγκατεστημένες για λειτουργία στο δίκτυο, όπως για παράδειγμα ένας ακριβός εκτυπωτής. Αντί να υπάρχει εκτυπωτής συνδεδεμένος σε κάθε υπολογιστή, όλοι οι χρήστες του δικτύου μπορούν να εκτυπώνουν στον κοινόχρηστο εκτυπωτή.</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Καλωδίωση</a:t>
            </a:r>
            <a:endParaRPr lang="en-US" dirty="0"/>
          </a:p>
        </p:txBody>
      </p:sp>
      <p:sp>
        <p:nvSpPr>
          <p:cNvPr id="2" name="Ορθογώνιο 1"/>
          <p:cNvSpPr/>
          <p:nvPr/>
        </p:nvSpPr>
        <p:spPr>
          <a:xfrm>
            <a:off x="467544" y="1884888"/>
            <a:ext cx="8208912" cy="3416320"/>
          </a:xfrm>
          <a:prstGeom prst="rect">
            <a:avLst/>
          </a:prstGeom>
        </p:spPr>
        <p:txBody>
          <a:bodyPr wrap="square">
            <a:spAutoFit/>
          </a:bodyPr>
          <a:lstStyle/>
          <a:p>
            <a:pPr marL="342900" indent="-342900">
              <a:buFont typeface="Wingdings" panose="05000000000000000000" pitchFamily="2" charset="2"/>
              <a:buChar char="§"/>
            </a:pPr>
            <a:r>
              <a:rPr lang="el-GR" sz="2400" dirty="0"/>
              <a:t>Παράγοντες που επηρεάζουν την </a:t>
            </a:r>
            <a:r>
              <a:rPr lang="el-GR" sz="2400" dirty="0" smtClean="0"/>
              <a:t>επιλογή:</a:t>
            </a:r>
            <a:endParaRPr lang="el-GR" sz="2400" dirty="0"/>
          </a:p>
          <a:p>
            <a:pPr marL="800100" lvl="1" indent="-342900">
              <a:buFont typeface="Arial" panose="020B0604020202020204" pitchFamily="34" charset="0"/>
              <a:buChar char="•"/>
            </a:pPr>
            <a:r>
              <a:rPr lang="el-GR" sz="2400" dirty="0"/>
              <a:t>Ρυθμός μετάδοσης των </a:t>
            </a:r>
            <a:r>
              <a:rPr lang="el-GR" sz="2400" dirty="0" smtClean="0"/>
              <a:t>δεδομένων,</a:t>
            </a:r>
            <a:endParaRPr lang="el-GR" sz="2400" dirty="0"/>
          </a:p>
          <a:p>
            <a:pPr marL="800100" lvl="1" indent="-342900">
              <a:buFont typeface="Arial" panose="020B0604020202020204" pitchFamily="34" charset="0"/>
              <a:buChar char="•"/>
            </a:pPr>
            <a:r>
              <a:rPr lang="el-GR" sz="2400" dirty="0"/>
              <a:t>Η απόσταση μεταξύ των </a:t>
            </a:r>
            <a:r>
              <a:rPr lang="el-GR" sz="2400" dirty="0" smtClean="0"/>
              <a:t>υπολογιστών,</a:t>
            </a:r>
            <a:endParaRPr lang="el-GR" sz="2400" dirty="0"/>
          </a:p>
          <a:p>
            <a:pPr marL="800100" lvl="1" indent="-342900">
              <a:buFont typeface="Arial" panose="020B0604020202020204" pitchFamily="34" charset="0"/>
              <a:buChar char="•"/>
            </a:pPr>
            <a:r>
              <a:rPr lang="el-GR" sz="2400" dirty="0"/>
              <a:t>Κόστος εγκατάστασης και λειτουργίας του </a:t>
            </a:r>
            <a:r>
              <a:rPr lang="el-GR" sz="2400" dirty="0" smtClean="0"/>
              <a:t>δικτύου,</a:t>
            </a:r>
          </a:p>
          <a:p>
            <a:pPr marL="800100" lvl="1" indent="-342900">
              <a:buFont typeface="Arial" panose="020B0604020202020204" pitchFamily="34" charset="0"/>
              <a:buChar char="•"/>
            </a:pPr>
            <a:endParaRPr lang="el-GR" sz="2400" dirty="0"/>
          </a:p>
          <a:p>
            <a:pPr marL="342900" indent="-342900">
              <a:buFont typeface="Wingdings" panose="05000000000000000000" pitchFamily="2" charset="2"/>
              <a:buChar char="§"/>
            </a:pPr>
            <a:r>
              <a:rPr lang="el-GR" sz="2400" dirty="0"/>
              <a:t>Είδη </a:t>
            </a:r>
            <a:r>
              <a:rPr lang="el-GR" sz="2400" dirty="0" smtClean="0"/>
              <a:t>καλωδίων:</a:t>
            </a:r>
            <a:endParaRPr lang="el-GR" sz="2400" dirty="0"/>
          </a:p>
          <a:p>
            <a:pPr marL="800100" lvl="1" indent="-342900">
              <a:buFont typeface="Arial" panose="020B0604020202020204" pitchFamily="34" charset="0"/>
              <a:buChar char="•"/>
            </a:pPr>
            <a:r>
              <a:rPr lang="el-GR" sz="2400" dirty="0"/>
              <a:t>Συνεστραμμένα </a:t>
            </a:r>
            <a:r>
              <a:rPr lang="el-GR" sz="2400" dirty="0" smtClean="0"/>
              <a:t>ζεύγη,</a:t>
            </a:r>
            <a:endParaRPr lang="el-GR" sz="2400" dirty="0"/>
          </a:p>
          <a:p>
            <a:pPr marL="800100" lvl="1" indent="-342900">
              <a:buFont typeface="Arial" panose="020B0604020202020204" pitchFamily="34" charset="0"/>
              <a:buChar char="•"/>
            </a:pPr>
            <a:r>
              <a:rPr lang="el-GR" sz="2400" dirty="0"/>
              <a:t>Ομοαξονικό </a:t>
            </a:r>
            <a:r>
              <a:rPr lang="el-GR" sz="2400" dirty="0" smtClean="0"/>
              <a:t>καλώδιο,</a:t>
            </a:r>
            <a:endParaRPr lang="el-GR" sz="2400" dirty="0"/>
          </a:p>
          <a:p>
            <a:pPr marL="800100" lvl="1" indent="-342900">
              <a:buFont typeface="Arial" panose="020B0604020202020204" pitchFamily="34" charset="0"/>
              <a:buChar char="•"/>
            </a:pPr>
            <a:r>
              <a:rPr lang="el-GR" sz="2400" dirty="0"/>
              <a:t>Οπτικές </a:t>
            </a:r>
            <a:r>
              <a:rPr lang="el-GR" sz="2400" dirty="0" smtClean="0"/>
              <a:t>ίνες.</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8285"/>
            <a:ext cx="8280920" cy="1260475"/>
          </a:xfrm>
        </p:spPr>
        <p:txBody>
          <a:bodyPr>
            <a:noAutofit/>
          </a:bodyPr>
          <a:lstStyle/>
          <a:p>
            <a:r>
              <a:rPr lang="el-GR" dirty="0"/>
              <a:t>Συνεστραμμένα </a:t>
            </a:r>
            <a:r>
              <a:rPr lang="el-GR" dirty="0" smtClean="0"/>
              <a:t>Ζεύγη (1 από 2)</a:t>
            </a:r>
            <a:endParaRPr lang="el-GR" dirty="0"/>
          </a:p>
        </p:txBody>
      </p:sp>
      <p:sp>
        <p:nvSpPr>
          <p:cNvPr id="6" name="Rectangle 6" descr="Twisted pair,&#10;Τα καλώδια UTP (Unshielded Twisted Pair) αποτελούνται από 4 ζεύγη συνεστραμμένων χάλκινων καλωδίων και αποτελούν τον πιο διαδεδομένο τρόπο καλωδίωσης δικτύων,&#10;Το καλώδιο UTP κατηγορίας 5e, χρησιμοποιείται στα τοπικά δίκτυα Ethernet για ταχύτητες 10 Mbps και 100Mbps, ενώ αυτά της κατηγορίας 6 προτιμούνται στα δίκτυα Gigabit Ethernet (1Gbps),&#10;Χρησιμοποιεί το συνδετήρα RJ-45, ο οποίος είναι λίγο μεγαλύτερος από αυτόν του χρησιμοποιούμε στο τηλέφωνο (RJ-11).&#10;"/>
          <p:cNvSpPr txBox="1">
            <a:spLocks noChangeArrowheads="1"/>
          </p:cNvSpPr>
          <p:nvPr>
            <p:custDataLst>
              <p:tags r:id="rId2"/>
            </p:custDataLst>
          </p:nvPr>
        </p:nvSpPr>
        <p:spPr>
          <a:xfrm>
            <a:off x="467545" y="1412776"/>
            <a:ext cx="8280920" cy="468052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Twisted </a:t>
            </a:r>
            <a:r>
              <a:rPr lang="en-US" sz="2400" dirty="0" smtClean="0"/>
              <a:t>pair</a:t>
            </a:r>
            <a:r>
              <a:rPr lang="el-GR" sz="2400" dirty="0" smtClean="0"/>
              <a:t>,</a:t>
            </a:r>
            <a:endParaRPr lang="en-US" sz="2400" dirty="0"/>
          </a:p>
          <a:p>
            <a:r>
              <a:rPr lang="el-GR" sz="2400" dirty="0"/>
              <a:t>Τα καλώδια </a:t>
            </a:r>
            <a:r>
              <a:rPr lang="en-US" sz="2400" dirty="0"/>
              <a:t>UTP (Unshielded Twisted Pair)</a:t>
            </a:r>
            <a:r>
              <a:rPr lang="el-GR" sz="2400" dirty="0"/>
              <a:t> αποτελούνται από </a:t>
            </a:r>
            <a:r>
              <a:rPr lang="el-GR" sz="2400" b="1" dirty="0"/>
              <a:t>4 ζεύγη συνεστραμμένων χάλκινων καλωδίων</a:t>
            </a:r>
            <a:r>
              <a:rPr lang="el-GR" sz="2400" dirty="0"/>
              <a:t> και αποτελούν τον πιο διαδεδομένο τρόπο καλωδίωσης </a:t>
            </a:r>
            <a:r>
              <a:rPr lang="el-GR" sz="2400" dirty="0" smtClean="0"/>
              <a:t>δικτύων,</a:t>
            </a:r>
            <a:endParaRPr lang="el-GR" sz="2400" dirty="0"/>
          </a:p>
          <a:p>
            <a:r>
              <a:rPr lang="el-GR" sz="2400" dirty="0"/>
              <a:t>Το καλώδιο </a:t>
            </a:r>
            <a:r>
              <a:rPr lang="en-US" sz="2400" dirty="0"/>
              <a:t>UTP </a:t>
            </a:r>
            <a:r>
              <a:rPr lang="el-GR" sz="2400" dirty="0"/>
              <a:t>κατηγορίας 5</a:t>
            </a:r>
            <a:r>
              <a:rPr lang="en-US" sz="2400" dirty="0"/>
              <a:t>e, </a:t>
            </a:r>
            <a:r>
              <a:rPr lang="el-GR" sz="2400" dirty="0"/>
              <a:t>χρησιμοποιείται στα τοπικά δίκτυα </a:t>
            </a:r>
            <a:r>
              <a:rPr lang="en-US" sz="2400" dirty="0"/>
              <a:t>Ethernet </a:t>
            </a:r>
            <a:r>
              <a:rPr lang="el-GR" sz="2400" dirty="0"/>
              <a:t>για ταχύτητες 10 </a:t>
            </a:r>
            <a:r>
              <a:rPr lang="en-US" sz="2400" dirty="0"/>
              <a:t>Mbps</a:t>
            </a:r>
            <a:r>
              <a:rPr lang="el-GR" sz="2400" dirty="0"/>
              <a:t> και</a:t>
            </a:r>
            <a:r>
              <a:rPr lang="en-US" sz="2400" dirty="0"/>
              <a:t> 100Mbps</a:t>
            </a:r>
            <a:r>
              <a:rPr lang="el-GR" sz="2400" dirty="0"/>
              <a:t>, ενώ αυτά της κατηγορίας 6 προτιμούνται στα δίκτυα </a:t>
            </a:r>
            <a:r>
              <a:rPr lang="en-US" sz="2400" dirty="0"/>
              <a:t>Gigabit Ethernet (1Gbps</a:t>
            </a:r>
            <a:r>
              <a:rPr lang="en-US" sz="2400" dirty="0" smtClean="0"/>
              <a:t>)</a:t>
            </a:r>
            <a:r>
              <a:rPr lang="el-GR" sz="2400" dirty="0" smtClean="0"/>
              <a:t>,</a:t>
            </a:r>
            <a:endParaRPr lang="en-US" sz="2400" dirty="0"/>
          </a:p>
          <a:p>
            <a:r>
              <a:rPr lang="el-GR" sz="2400" dirty="0"/>
              <a:t>Χρησιμοποιεί το συνδετήρα </a:t>
            </a:r>
            <a:r>
              <a:rPr lang="en-US" sz="2400" dirty="0"/>
              <a:t>RJ-45, </a:t>
            </a:r>
            <a:r>
              <a:rPr lang="el-GR" sz="2400" dirty="0"/>
              <a:t>ο οποίος είναι λίγο μεγαλύτερος από αυτόν του χρησιμοποιούμε στο τηλέφωνο (</a:t>
            </a:r>
            <a:r>
              <a:rPr lang="en-US" sz="2400" dirty="0"/>
              <a:t>RJ-11</a:t>
            </a:r>
            <a:r>
              <a:rPr lang="en-US" sz="2400" dirty="0" smtClean="0"/>
              <a:t>)</a:t>
            </a:r>
            <a:r>
              <a:rPr lang="el-GR" sz="2400" dirty="0" smtClean="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22</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19255" cy="1143000"/>
          </a:xfrm>
        </p:spPr>
        <p:txBody>
          <a:bodyPr>
            <a:normAutofit/>
          </a:bodyPr>
          <a:lstStyle/>
          <a:p>
            <a:r>
              <a:rPr lang="el-GR" dirty="0"/>
              <a:t>Συνεστραμμένα Ζεύγη </a:t>
            </a:r>
            <a:r>
              <a:rPr lang="el-GR" dirty="0" smtClean="0"/>
              <a:t>(2 </a:t>
            </a:r>
            <a:r>
              <a:rPr lang="el-GR" dirty="0"/>
              <a:t>από 2)</a:t>
            </a:r>
          </a:p>
        </p:txBody>
      </p:sp>
      <p:pic>
        <p:nvPicPr>
          <p:cNvPr id="7" name="Picture 4" descr="Εικόνα 1, καλώδιο Twisted pair."/>
          <p:cNvPicPr>
            <a:picLocks noChangeAspect="1" noChangeArrowheads="1"/>
          </p:cNvPicPr>
          <p:nvPr/>
        </p:nvPicPr>
        <p:blipFill>
          <a:blip r:embed="rId3" cstate="print"/>
          <a:srcRect/>
          <a:stretch>
            <a:fillRect/>
          </a:stretch>
        </p:blipFill>
        <p:spPr bwMode="auto">
          <a:xfrm>
            <a:off x="1187624" y="1844824"/>
            <a:ext cx="1866900" cy="1257301"/>
          </a:xfrm>
          <a:prstGeom prst="rect">
            <a:avLst/>
          </a:prstGeom>
          <a:noFill/>
        </p:spPr>
      </p:pic>
      <p:pic>
        <p:nvPicPr>
          <p:cNvPr id="9" name="Picture 10" descr="Εικόνα 2, Twisted pair βίσμα."/>
          <p:cNvPicPr>
            <a:picLocks noChangeAspect="1" noChangeArrowheads="1"/>
          </p:cNvPicPr>
          <p:nvPr/>
        </p:nvPicPr>
        <p:blipFill>
          <a:blip r:embed="rId4" cstate="print"/>
          <a:srcRect/>
          <a:stretch>
            <a:fillRect/>
          </a:stretch>
        </p:blipFill>
        <p:spPr bwMode="auto">
          <a:xfrm>
            <a:off x="4530055" y="1772816"/>
            <a:ext cx="2562225" cy="1790701"/>
          </a:xfrm>
          <a:prstGeom prst="rect">
            <a:avLst/>
          </a:prstGeom>
          <a:noFill/>
        </p:spPr>
      </p:pic>
      <p:pic>
        <p:nvPicPr>
          <p:cNvPr id="6" name="Picture 2" descr="Εικόνα 3, εσωτερικά συνδεσμολογία καλωδίου Twisted pair."/>
          <p:cNvPicPr>
            <a:picLocks noChangeAspect="1" noChangeArrowheads="1"/>
          </p:cNvPicPr>
          <p:nvPr/>
        </p:nvPicPr>
        <p:blipFill>
          <a:blip r:embed="rId5" cstate="print"/>
          <a:srcRect/>
          <a:stretch>
            <a:fillRect/>
          </a:stretch>
        </p:blipFill>
        <p:spPr bwMode="auto">
          <a:xfrm>
            <a:off x="251520" y="3861048"/>
            <a:ext cx="4259584" cy="1872208"/>
          </a:xfrm>
          <a:prstGeom prst="rect">
            <a:avLst/>
          </a:prstGeom>
          <a:noFill/>
        </p:spPr>
      </p:pic>
      <p:pic>
        <p:nvPicPr>
          <p:cNvPr id="8" name="Picture 8" descr="Εικόνα 4, βίσμα Twisted pair."/>
          <p:cNvPicPr>
            <a:picLocks noChangeAspect="1" noChangeArrowheads="1"/>
          </p:cNvPicPr>
          <p:nvPr/>
        </p:nvPicPr>
        <p:blipFill>
          <a:blip r:embed="rId6" cstate="print"/>
          <a:srcRect/>
          <a:stretch>
            <a:fillRect/>
          </a:stretch>
        </p:blipFill>
        <p:spPr bwMode="auto">
          <a:xfrm>
            <a:off x="5292080" y="3592071"/>
            <a:ext cx="2808312" cy="2722093"/>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496" y="80293"/>
            <a:ext cx="9072563" cy="1260475"/>
          </a:xfrm>
        </p:spPr>
        <p:txBody>
          <a:bodyPr>
            <a:noAutofit/>
          </a:bodyPr>
          <a:lstStyle/>
          <a:p>
            <a:r>
              <a:rPr lang="en-US" dirty="0" smtClean="0"/>
              <a:t>Bit rate </a:t>
            </a:r>
            <a:r>
              <a:rPr lang="el-GR" dirty="0" smtClean="0"/>
              <a:t>(1 από 4)</a:t>
            </a:r>
            <a:endParaRPr lang="el-GR" dirty="0"/>
          </a:p>
        </p:txBody>
      </p:sp>
      <p:sp>
        <p:nvSpPr>
          <p:cNvPr id="8" name="Content Placeholder 2" descr="Ο ρυθμός μετάδοσης δεδομένων (Bit rate), αναφέρεται στην ταχύτητα μεταφοράς δεδομένων μέσα από ένα Επικοινωνιακό κανάλι. &#10;Στην σειριακή μεταφορά ψηφιακών δεδομένων χρησιμοποιείται ο όρος ρυθμός μετάδοσης δυαδικών ψηφίων. Ο ρυθμός μετάδοσης δυαδικών ψηφίων (bit rate) αναφέρεται στο πλήθος των Bit που περνάνε από ένα σημείο του καναλιού δεδομένων σε ένα χρονικό διάστημα. &#10;Μετριέται σε bits ανά δευτερόλεπτο (bits per second , bps).&#10;&#10;"/>
          <p:cNvSpPr>
            <a:spLocks noGrp="1"/>
          </p:cNvSpPr>
          <p:nvPr>
            <p:ph idx="4294967295"/>
          </p:nvPr>
        </p:nvSpPr>
        <p:spPr>
          <a:xfrm>
            <a:off x="467545" y="1567457"/>
            <a:ext cx="8280920" cy="3949775"/>
          </a:xfrm>
        </p:spPr>
        <p:txBody>
          <a:bodyPr>
            <a:noAutofit/>
          </a:bodyPr>
          <a:lstStyle/>
          <a:p>
            <a:r>
              <a:rPr lang="el-GR" sz="2400" dirty="0"/>
              <a:t>Ο ρυθμός μετάδοσης δεδομένων (</a:t>
            </a:r>
            <a:r>
              <a:rPr lang="el-GR" sz="2400" i="1" dirty="0" err="1"/>
              <a:t>Bit</a:t>
            </a:r>
            <a:r>
              <a:rPr lang="el-GR" sz="2400" i="1" dirty="0"/>
              <a:t> </a:t>
            </a:r>
            <a:r>
              <a:rPr lang="el-GR" sz="2400" i="1" dirty="0" err="1"/>
              <a:t>rate</a:t>
            </a:r>
            <a:r>
              <a:rPr lang="el-GR" sz="2400" dirty="0"/>
              <a:t>), αναφέρεται στην ταχύτητα μεταφοράς δεδομένων μέσα από ένα Επικοινωνιακό κανάλι. </a:t>
            </a:r>
            <a:endParaRPr lang="en-US" sz="2400" dirty="0"/>
          </a:p>
          <a:p>
            <a:r>
              <a:rPr lang="el-GR" sz="2400" dirty="0"/>
              <a:t>Στην σειριακή μεταφορά ψηφιακών δεδομένων χρησιμοποιείται ο όρος </a:t>
            </a:r>
            <a:r>
              <a:rPr lang="el-GR" sz="2400" i="1" dirty="0"/>
              <a:t>ρυθμός μετάδοσης δυαδικών ψηφίων</a:t>
            </a:r>
            <a:r>
              <a:rPr lang="el-GR" sz="2400" dirty="0"/>
              <a:t>. Ο ρυθμός μετάδοσης δυαδικών ψηφίων (</a:t>
            </a:r>
            <a:r>
              <a:rPr lang="el-GR" sz="2400" dirty="0" err="1"/>
              <a:t>bit</a:t>
            </a:r>
            <a:r>
              <a:rPr lang="el-GR" sz="2400" dirty="0"/>
              <a:t> </a:t>
            </a:r>
            <a:r>
              <a:rPr lang="el-GR" sz="2400" dirty="0" err="1"/>
              <a:t>rate</a:t>
            </a:r>
            <a:r>
              <a:rPr lang="el-GR" sz="2400" dirty="0"/>
              <a:t>) αναφέρεται στο πλήθος των </a:t>
            </a:r>
            <a:r>
              <a:rPr lang="el-GR" sz="2400" dirty="0" err="1"/>
              <a:t>Bit</a:t>
            </a:r>
            <a:r>
              <a:rPr lang="el-GR" sz="2400" dirty="0"/>
              <a:t> που περνάνε από ένα σημείο του καναλιού δεδομένων σε ένα χρονικό διάστημα. </a:t>
            </a:r>
            <a:endParaRPr lang="en-US" sz="2400" dirty="0"/>
          </a:p>
          <a:p>
            <a:pPr lvl="1"/>
            <a:r>
              <a:rPr lang="el-GR" sz="2400" dirty="0"/>
              <a:t>Μετριέται σε </a:t>
            </a:r>
            <a:r>
              <a:rPr lang="el-GR" sz="2400" dirty="0" err="1"/>
              <a:t>bits</a:t>
            </a:r>
            <a:r>
              <a:rPr lang="el-GR" sz="2400" dirty="0"/>
              <a:t> ανά δευτερόλεπτο (</a:t>
            </a:r>
            <a:r>
              <a:rPr lang="el-GR" sz="2400" dirty="0" err="1"/>
              <a:t>bits</a:t>
            </a:r>
            <a:r>
              <a:rPr lang="el-GR" sz="2400" dirty="0"/>
              <a:t> </a:t>
            </a:r>
            <a:r>
              <a:rPr lang="el-GR" sz="2400" dirty="0" err="1"/>
              <a:t>per</a:t>
            </a:r>
            <a:r>
              <a:rPr lang="el-GR" sz="2400" dirty="0"/>
              <a:t> </a:t>
            </a:r>
            <a:r>
              <a:rPr lang="el-GR" sz="2400" dirty="0" err="1"/>
              <a:t>second</a:t>
            </a:r>
            <a:r>
              <a:rPr lang="el-GR" sz="2400" dirty="0"/>
              <a:t> , </a:t>
            </a:r>
            <a:r>
              <a:rPr lang="el-GR" sz="2400" dirty="0" err="1"/>
              <a:t>bps</a:t>
            </a:r>
            <a:r>
              <a:rPr lang="el-GR" sz="2400" dirty="0" smtClean="0"/>
              <a:t>).</a:t>
            </a:r>
            <a:r>
              <a:rPr lang="el-GR" sz="2400" dirty="0"/>
              <a:t/>
            </a:r>
            <a:br>
              <a:rPr lang="el-GR" sz="2400" dirty="0"/>
            </a:b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a:t>Bit rate </a:t>
            </a:r>
            <a:r>
              <a:rPr lang="el-GR" dirty="0" smtClean="0"/>
              <a:t>(2 </a:t>
            </a:r>
            <a:r>
              <a:rPr lang="el-GR" dirty="0"/>
              <a:t>από 4)</a:t>
            </a:r>
          </a:p>
        </p:txBody>
      </p:sp>
      <p:sp>
        <p:nvSpPr>
          <p:cNvPr id="6" name="Rectangle 4" descr="Στην μετάδοση αναλογικά διαμορφωμένων ψηφιακών σημάτων χρησιμοποιείται ο όρος ρυθμός μετάδοσης συμβόλων. Ρυθμός μετάδοσης συμβόλων (baud rate) ορίζεται το πλήθος των συμβόλων που διέρχονται απο ένα σημείο του καναλιού σε ένα χρονικό διάστημα . &#10;Μετριέται σε bauds. &#10;Αν η τεχνική διαμόρφωσης που χρησιμοποιείται αντιστοιχεί σε ένα Bit τότε το baud rate ταυτίζεται με το bit rate.&#10;"/>
          <p:cNvSpPr txBox="1">
            <a:spLocks noChangeArrowheads="1"/>
          </p:cNvSpPr>
          <p:nvPr/>
        </p:nvSpPr>
        <p:spPr>
          <a:xfrm>
            <a:off x="467545" y="1772816"/>
            <a:ext cx="8280920" cy="345638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Στην μετάδοση αναλογικά διαμορφωμένων ψηφιακών σημάτων χρησιμοποιείται ο όρος ρυθμός μετάδοσης συμβόλων. Ρυθμός μετάδοσης συμβόλων (</a:t>
            </a:r>
            <a:r>
              <a:rPr lang="el-GR" sz="2400" dirty="0" err="1"/>
              <a:t>baud</a:t>
            </a:r>
            <a:r>
              <a:rPr lang="el-GR" sz="2400" dirty="0"/>
              <a:t> </a:t>
            </a:r>
            <a:r>
              <a:rPr lang="el-GR" sz="2400" dirty="0" err="1"/>
              <a:t>rate</a:t>
            </a:r>
            <a:r>
              <a:rPr lang="el-GR" sz="2400" dirty="0"/>
              <a:t>) </a:t>
            </a:r>
            <a:r>
              <a:rPr lang="el-GR" sz="2400" b="1" dirty="0"/>
              <a:t>ορίζεται το πλήθος των συμβόλων που διέρχονται </a:t>
            </a:r>
            <a:r>
              <a:rPr lang="el-GR" sz="2400" b="1" dirty="0" err="1"/>
              <a:t>απο</a:t>
            </a:r>
            <a:r>
              <a:rPr lang="el-GR" sz="2400" b="1" dirty="0"/>
              <a:t> ένα σημείο του καναλιού σε ένα χρονικό διάστημα</a:t>
            </a:r>
            <a:r>
              <a:rPr lang="el-GR" sz="2400" dirty="0"/>
              <a:t> . </a:t>
            </a:r>
            <a:endParaRPr lang="en-US" sz="2400" dirty="0"/>
          </a:p>
          <a:p>
            <a:pPr lvl="1"/>
            <a:r>
              <a:rPr lang="el-GR" sz="2400" dirty="0"/>
              <a:t>Μετριέται σε </a:t>
            </a:r>
            <a:r>
              <a:rPr lang="el-GR" sz="2400" dirty="0" err="1"/>
              <a:t>bauds</a:t>
            </a:r>
            <a:r>
              <a:rPr lang="el-GR" sz="2400" dirty="0"/>
              <a:t>. </a:t>
            </a:r>
            <a:endParaRPr lang="en-US" sz="2400" dirty="0"/>
          </a:p>
          <a:p>
            <a:r>
              <a:rPr lang="el-GR" sz="2400" dirty="0"/>
              <a:t>Αν η τεχνική διαμόρφωσης που χρησιμοποιείται αντιστοιχεί σε ένα </a:t>
            </a:r>
            <a:r>
              <a:rPr lang="el-GR" sz="2400" dirty="0" err="1"/>
              <a:t>Bit</a:t>
            </a:r>
            <a:r>
              <a:rPr lang="el-GR" sz="2400" dirty="0"/>
              <a:t> τότε το </a:t>
            </a:r>
            <a:r>
              <a:rPr lang="el-GR" sz="2400" dirty="0" err="1"/>
              <a:t>baud</a:t>
            </a:r>
            <a:r>
              <a:rPr lang="el-GR" sz="2400" dirty="0"/>
              <a:t> </a:t>
            </a:r>
            <a:r>
              <a:rPr lang="el-GR" sz="2400" dirty="0" err="1"/>
              <a:t>rate</a:t>
            </a:r>
            <a:r>
              <a:rPr lang="el-GR" sz="2400" dirty="0"/>
              <a:t> ταυτίζεται με το </a:t>
            </a:r>
            <a:r>
              <a:rPr lang="el-GR" sz="2400" dirty="0" err="1"/>
              <a:t>bit</a:t>
            </a:r>
            <a:r>
              <a:rPr lang="el-GR" sz="2400" dirty="0"/>
              <a:t> </a:t>
            </a:r>
            <a:r>
              <a:rPr lang="el-GR" sz="2400" dirty="0" err="1"/>
              <a:t>rate</a:t>
            </a:r>
            <a:r>
              <a:rPr lang="el-GR" sz="2400" dirty="0"/>
              <a:t>.</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5" y="80293"/>
            <a:ext cx="8496944" cy="1044451"/>
          </a:xfrm>
        </p:spPr>
        <p:txBody>
          <a:bodyPr>
            <a:normAutofit/>
          </a:bodyPr>
          <a:lstStyle/>
          <a:p>
            <a:r>
              <a:rPr lang="en-US" dirty="0"/>
              <a:t>Bit rate </a:t>
            </a:r>
            <a:r>
              <a:rPr lang="el-GR" dirty="0" smtClean="0"/>
              <a:t>(3 </a:t>
            </a:r>
            <a:r>
              <a:rPr lang="el-GR" dirty="0"/>
              <a:t>από 4)</a:t>
            </a:r>
            <a:endParaRPr lang="en-US" dirty="0"/>
          </a:p>
        </p:txBody>
      </p:sp>
      <p:sp>
        <p:nvSpPr>
          <p:cNvPr id="2" name="Ορθογώνιο 1" descr="Όταν γράφεται Mbps, σημαίνει megabits per second, μονάδα μέτρησης ταχύτητας μεταφοράς δεδομένων, όπου 1 megabit= ένα εκατομμύριο bits. &#10;&#10;Όταν γράφεται MBps, σημαίνει megabytes per second, όπου 1 megabyte= 1 εκατομμύριο bytes και συγκεκριμένα 1.024ΚΒ.&#10;"/>
          <p:cNvSpPr/>
          <p:nvPr/>
        </p:nvSpPr>
        <p:spPr>
          <a:xfrm>
            <a:off x="467544" y="1884888"/>
            <a:ext cx="8208912" cy="2308324"/>
          </a:xfrm>
          <a:prstGeom prst="rect">
            <a:avLst/>
          </a:prstGeom>
        </p:spPr>
        <p:txBody>
          <a:bodyPr wrap="square">
            <a:spAutoFit/>
          </a:bodyPr>
          <a:lstStyle/>
          <a:p>
            <a:pPr marL="342900" indent="-342900">
              <a:buFont typeface="Arial" panose="020B0604020202020204" pitchFamily="34" charset="0"/>
              <a:buChar char="•"/>
            </a:pPr>
            <a:r>
              <a:rPr lang="el-GR" sz="2400" dirty="0"/>
              <a:t>Όταν γράφεται </a:t>
            </a:r>
            <a:r>
              <a:rPr lang="en-US" sz="2400" dirty="0"/>
              <a:t>Mbps, </a:t>
            </a:r>
            <a:r>
              <a:rPr lang="el-GR" sz="2400" dirty="0"/>
              <a:t>σημαίνει </a:t>
            </a:r>
            <a:r>
              <a:rPr lang="en-US" sz="2400" dirty="0"/>
              <a:t>megabits per second, </a:t>
            </a:r>
            <a:r>
              <a:rPr lang="el-GR" sz="2400" dirty="0"/>
              <a:t>μονάδα μέτρησης ταχύτητας μεταφοράς δεδομένων, όπου 1 </a:t>
            </a:r>
            <a:r>
              <a:rPr lang="en-US" sz="2400" dirty="0"/>
              <a:t>megabit= </a:t>
            </a:r>
            <a:r>
              <a:rPr lang="el-GR" sz="2400" dirty="0"/>
              <a:t>ένα εκατομμύριο </a:t>
            </a:r>
            <a:r>
              <a:rPr lang="en-US" sz="2400" dirty="0"/>
              <a:t>bits. </a:t>
            </a:r>
            <a:endParaRPr lang="el-GR"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l-GR" sz="2400" dirty="0"/>
              <a:t>Όταν γράφεται </a:t>
            </a:r>
            <a:r>
              <a:rPr lang="en-US" sz="2400" dirty="0" err="1"/>
              <a:t>MBps</a:t>
            </a:r>
            <a:r>
              <a:rPr lang="en-US" sz="2400" dirty="0"/>
              <a:t>, </a:t>
            </a:r>
            <a:r>
              <a:rPr lang="el-GR" sz="2400" dirty="0"/>
              <a:t>σημαίνει </a:t>
            </a:r>
            <a:r>
              <a:rPr lang="en-US" sz="2400" dirty="0"/>
              <a:t>megabytes per second, </a:t>
            </a:r>
            <a:r>
              <a:rPr lang="el-GR" sz="2400" dirty="0"/>
              <a:t>όπου 1 </a:t>
            </a:r>
            <a:r>
              <a:rPr lang="en-US" sz="2400" dirty="0"/>
              <a:t>megabyte= 1 </a:t>
            </a:r>
            <a:r>
              <a:rPr lang="el-GR" sz="2400" dirty="0"/>
              <a:t>εκατομμύριο </a:t>
            </a:r>
            <a:r>
              <a:rPr lang="en-US" sz="2400" dirty="0"/>
              <a:t>bytes </a:t>
            </a:r>
            <a:r>
              <a:rPr lang="el-GR" sz="2400" dirty="0"/>
              <a:t>και συγκεκριμένα 1.024ΚΒ.</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3677900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5" y="80293"/>
            <a:ext cx="8496944" cy="1044451"/>
          </a:xfrm>
        </p:spPr>
        <p:txBody>
          <a:bodyPr>
            <a:normAutofit/>
          </a:bodyPr>
          <a:lstStyle/>
          <a:p>
            <a:r>
              <a:rPr lang="en-US" dirty="0"/>
              <a:t>Bit rate </a:t>
            </a:r>
            <a:r>
              <a:rPr lang="el-GR" dirty="0" smtClean="0"/>
              <a:t>(4 </a:t>
            </a:r>
            <a:r>
              <a:rPr lang="el-GR" dirty="0"/>
              <a:t>από 4)</a:t>
            </a:r>
            <a:endParaRPr lang="en-US" dirty="0"/>
          </a:p>
        </p:txBody>
      </p:sp>
      <p:graphicFrame>
        <p:nvGraphicFramePr>
          <p:cNvPr id="6" name="3 - Πίνακας" descr="."/>
          <p:cNvGraphicFramePr>
            <a:graphicFrameLocks noGrp="1"/>
          </p:cNvGraphicFramePr>
          <p:nvPr>
            <p:custDataLst>
              <p:tags r:id="rId3"/>
            </p:custDataLst>
            <p:extLst>
              <p:ext uri="{D42A27DB-BD31-4B8C-83A1-F6EECF244321}">
                <p14:modId xmlns:p14="http://schemas.microsoft.com/office/powerpoint/2010/main" val="4099368233"/>
              </p:ext>
            </p:extLst>
          </p:nvPr>
        </p:nvGraphicFramePr>
        <p:xfrm>
          <a:off x="2339754" y="1059553"/>
          <a:ext cx="4896542" cy="5249767"/>
        </p:xfrm>
        <a:graphic>
          <a:graphicData uri="http://schemas.openxmlformats.org/drawingml/2006/table">
            <a:tbl>
              <a:tblPr firstRow="1"/>
              <a:tblGrid>
                <a:gridCol w="1046270"/>
                <a:gridCol w="379908"/>
                <a:gridCol w="1022094"/>
                <a:gridCol w="1025344"/>
                <a:gridCol w="688445"/>
                <a:gridCol w="734481"/>
              </a:tblGrid>
              <a:tr h="428921">
                <a:tc>
                  <a:txBody>
                    <a:bodyPr/>
                    <a:lstStyle/>
                    <a:p>
                      <a:pPr algn="ctr"/>
                      <a:r>
                        <a:rPr lang="en-US" sz="900" dirty="0"/>
                        <a:t>Name</a:t>
                      </a:r>
                    </a:p>
                  </a:txBody>
                  <a:tcPr marL="14393" marR="31485" marT="7197" marB="719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D05278"/>
                      </a:solidFill>
                      <a:prstDash val="solid"/>
                      <a:round/>
                      <a:headEnd type="none" w="med" len="med"/>
                      <a:tailEnd type="none" w="med" len="med"/>
                    </a:lnB>
                    <a:solidFill>
                      <a:srgbClr val="F2F2F2"/>
                    </a:solidFill>
                  </a:tcPr>
                </a:tc>
                <a:tc>
                  <a:txBody>
                    <a:bodyPr/>
                    <a:lstStyle/>
                    <a:p>
                      <a:pPr algn="ctr"/>
                      <a:r>
                        <a:rPr lang="en-US" sz="900"/>
                        <a:t>Symbol</a:t>
                      </a:r>
                    </a:p>
                  </a:txBody>
                  <a:tcPr marL="14393" marR="31485" marT="7197" marB="719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F04F74"/>
                      </a:solidFill>
                      <a:prstDash val="solid"/>
                      <a:round/>
                      <a:headEnd type="none" w="med" len="med"/>
                      <a:tailEnd type="none" w="med" len="med"/>
                    </a:lnB>
                    <a:solidFill>
                      <a:srgbClr val="F2F2F2"/>
                    </a:solidFill>
                  </a:tcPr>
                </a:tc>
                <a:tc>
                  <a:txBody>
                    <a:bodyPr/>
                    <a:lstStyle/>
                    <a:p>
                      <a:pPr algn="ctr"/>
                      <a:r>
                        <a:rPr lang="en-US" sz="900" dirty="0"/>
                        <a:t>bit per second</a:t>
                      </a:r>
                    </a:p>
                  </a:txBody>
                  <a:tcPr marL="14393" marR="31485" marT="7197" marB="719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E05378"/>
                      </a:solidFill>
                      <a:prstDash val="solid"/>
                      <a:round/>
                      <a:headEnd type="none" w="med" len="med"/>
                      <a:tailEnd type="none" w="med" len="med"/>
                    </a:lnB>
                    <a:solidFill>
                      <a:srgbClr val="F2F2F2"/>
                    </a:solidFill>
                  </a:tcPr>
                </a:tc>
                <a:tc>
                  <a:txBody>
                    <a:bodyPr/>
                    <a:lstStyle/>
                    <a:p>
                      <a:pPr algn="ctr"/>
                      <a:r>
                        <a:rPr lang="en-US" sz="900"/>
                        <a:t>byte per second</a:t>
                      </a:r>
                    </a:p>
                  </a:txBody>
                  <a:tcPr marL="14393" marR="31485" marT="7197" marB="719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505378"/>
                      </a:solidFill>
                      <a:prstDash val="solid"/>
                      <a:round/>
                      <a:headEnd type="none" w="med" len="med"/>
                      <a:tailEnd type="none" w="med" len="med"/>
                    </a:lnB>
                    <a:solidFill>
                      <a:srgbClr val="F2F2F2"/>
                    </a:solidFill>
                  </a:tcPr>
                </a:tc>
                <a:tc>
                  <a:txBody>
                    <a:bodyPr/>
                    <a:lstStyle/>
                    <a:p>
                      <a:pPr algn="ctr"/>
                      <a:r>
                        <a:rPr lang="en-US" sz="900"/>
                        <a:t>bit per second (formula)</a:t>
                      </a:r>
                    </a:p>
                  </a:txBody>
                  <a:tcPr marL="14393" marR="31485" marT="7197" marB="719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E05278"/>
                      </a:solidFill>
                      <a:prstDash val="solid"/>
                      <a:round/>
                      <a:headEnd type="none" w="med" len="med"/>
                      <a:tailEnd type="none" w="med" len="med"/>
                    </a:lnB>
                    <a:solidFill>
                      <a:srgbClr val="F2F2F2"/>
                    </a:solidFill>
                  </a:tcPr>
                </a:tc>
                <a:tc>
                  <a:txBody>
                    <a:bodyPr/>
                    <a:lstStyle/>
                    <a:p>
                      <a:pPr algn="ctr"/>
                      <a:r>
                        <a:rPr lang="en-US" sz="900" dirty="0"/>
                        <a:t>byte per second (formula)</a:t>
                      </a:r>
                    </a:p>
                  </a:txBody>
                  <a:tcPr marL="14393" marR="31485" marT="7197" marB="719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903775"/>
                      </a:solidFill>
                      <a:prstDash val="solid"/>
                      <a:round/>
                      <a:headEnd type="none" w="med" len="med"/>
                      <a:tailEnd type="none" w="med" len="med"/>
                    </a:lnB>
                    <a:solidFill>
                      <a:srgbClr val="F2F2F2"/>
                    </a:solidFill>
                  </a:tcPr>
                </a:tc>
              </a:tr>
              <a:tr h="174268">
                <a:tc>
                  <a:txBody>
                    <a:bodyPr/>
                    <a:lstStyle/>
                    <a:p>
                      <a:r>
                        <a:rPr lang="en-US" sz="1000" u="none" strike="noStrike" dirty="0">
                          <a:solidFill>
                            <a:srgbClr val="0B0080"/>
                          </a:solidFill>
                          <a:hlinkClick r:id="rId6" tooltip="Bit"/>
                        </a:rPr>
                        <a:t>bit</a:t>
                      </a:r>
                      <a:r>
                        <a:rPr lang="en-US" sz="1000" dirty="0"/>
                        <a:t> per second</a:t>
                      </a:r>
                    </a:p>
                  </a:txBody>
                  <a:tcPr marL="14393" marR="14393" marT="7197" marB="7197" anchor="ctr">
                    <a:lnL w="9525" cap="flat" cmpd="sng" algn="ctr">
                      <a:solidFill>
                        <a:srgbClr val="D05278"/>
                      </a:solidFill>
                      <a:prstDash val="solid"/>
                      <a:round/>
                      <a:headEnd type="none" w="med" len="med"/>
                      <a:tailEnd type="none" w="med" len="med"/>
                    </a:lnL>
                    <a:lnR w="9525" cap="flat" cmpd="sng" algn="ctr">
                      <a:solidFill>
                        <a:srgbClr val="F04F74"/>
                      </a:solidFill>
                      <a:prstDash val="solid"/>
                      <a:round/>
                      <a:headEnd type="none" w="med" len="med"/>
                      <a:tailEnd type="none" w="med" len="med"/>
                    </a:lnR>
                    <a:lnT w="9525" cap="flat" cmpd="sng" algn="ctr">
                      <a:solidFill>
                        <a:srgbClr val="D05278"/>
                      </a:solidFill>
                      <a:prstDash val="solid"/>
                      <a:round/>
                      <a:headEnd type="none" w="med" len="med"/>
                      <a:tailEnd type="none" w="med" len="med"/>
                    </a:lnT>
                    <a:lnB w="9525" cap="flat" cmpd="sng" algn="ctr">
                      <a:solidFill>
                        <a:srgbClr val="803775"/>
                      </a:solidFill>
                      <a:prstDash val="solid"/>
                      <a:round/>
                      <a:headEnd type="none" w="med" len="med"/>
                      <a:tailEnd type="none" w="med" len="med"/>
                    </a:lnB>
                    <a:solidFill>
                      <a:srgbClr val="F9F9F9"/>
                    </a:solidFill>
                  </a:tcPr>
                </a:tc>
                <a:tc>
                  <a:txBody>
                    <a:bodyPr/>
                    <a:lstStyle/>
                    <a:p>
                      <a:r>
                        <a:rPr lang="en-US" sz="900"/>
                        <a:t>bit/s</a:t>
                      </a:r>
                    </a:p>
                  </a:txBody>
                  <a:tcPr marL="14393" marR="14393" marT="7197" marB="7197" anchor="ctr">
                    <a:lnL w="9525" cap="flat" cmpd="sng" algn="ctr">
                      <a:solidFill>
                        <a:srgbClr val="F04F74"/>
                      </a:solidFill>
                      <a:prstDash val="solid"/>
                      <a:round/>
                      <a:headEnd type="none" w="med" len="med"/>
                      <a:tailEnd type="none" w="med" len="med"/>
                    </a:lnL>
                    <a:lnR w="9525" cap="flat" cmpd="sng" algn="ctr">
                      <a:solidFill>
                        <a:srgbClr val="E05378"/>
                      </a:solidFill>
                      <a:prstDash val="solid"/>
                      <a:round/>
                      <a:headEnd type="none" w="med" len="med"/>
                      <a:tailEnd type="none" w="med" len="med"/>
                    </a:lnR>
                    <a:lnT w="9525" cap="flat" cmpd="sng" algn="ctr">
                      <a:solidFill>
                        <a:srgbClr val="F04F74"/>
                      </a:solidFill>
                      <a:prstDash val="solid"/>
                      <a:round/>
                      <a:headEnd type="none" w="med" len="med"/>
                      <a:tailEnd type="none" w="med" len="med"/>
                    </a:lnT>
                    <a:lnB w="9525" cap="flat" cmpd="sng" algn="ctr">
                      <a:solidFill>
                        <a:srgbClr val="305178"/>
                      </a:solidFill>
                      <a:prstDash val="solid"/>
                      <a:round/>
                      <a:headEnd type="none" w="med" len="med"/>
                      <a:tailEnd type="none" w="med" len="med"/>
                    </a:lnB>
                    <a:solidFill>
                      <a:srgbClr val="F9F9F9"/>
                    </a:solidFill>
                  </a:tcPr>
                </a:tc>
                <a:tc>
                  <a:txBody>
                    <a:bodyPr/>
                    <a:lstStyle/>
                    <a:p>
                      <a:pPr algn="r"/>
                      <a:r>
                        <a:rPr lang="el-GR" sz="900"/>
                        <a:t>1</a:t>
                      </a:r>
                    </a:p>
                  </a:txBody>
                  <a:tcPr marL="14393" marR="14393" marT="7197" marB="7197" anchor="ctr">
                    <a:lnL w="9525" cap="flat" cmpd="sng" algn="ctr">
                      <a:solidFill>
                        <a:srgbClr val="E05378"/>
                      </a:solidFill>
                      <a:prstDash val="solid"/>
                      <a:round/>
                      <a:headEnd type="none" w="med" len="med"/>
                      <a:tailEnd type="none" w="med" len="med"/>
                    </a:lnL>
                    <a:lnR w="9525" cap="flat" cmpd="sng" algn="ctr">
                      <a:solidFill>
                        <a:srgbClr val="505378"/>
                      </a:solidFill>
                      <a:prstDash val="solid"/>
                      <a:round/>
                      <a:headEnd type="none" w="med" len="med"/>
                      <a:tailEnd type="none" w="med" len="med"/>
                    </a:lnR>
                    <a:lnT w="9525" cap="flat" cmpd="sng" algn="ctr">
                      <a:solidFill>
                        <a:srgbClr val="E05378"/>
                      </a:solidFill>
                      <a:prstDash val="solid"/>
                      <a:round/>
                      <a:headEnd type="none" w="med" len="med"/>
                      <a:tailEnd type="none" w="med" len="med"/>
                    </a:lnT>
                    <a:lnB w="9525" cap="flat" cmpd="sng" algn="ctr">
                      <a:solidFill>
                        <a:srgbClr val="405378"/>
                      </a:solidFill>
                      <a:prstDash val="solid"/>
                      <a:round/>
                      <a:headEnd type="none" w="med" len="med"/>
                      <a:tailEnd type="none" w="med" len="med"/>
                    </a:lnB>
                    <a:solidFill>
                      <a:srgbClr val="F9F9F9"/>
                    </a:solidFill>
                  </a:tcPr>
                </a:tc>
                <a:tc>
                  <a:txBody>
                    <a:bodyPr/>
                    <a:lstStyle/>
                    <a:p>
                      <a:pPr algn="r"/>
                      <a:r>
                        <a:rPr lang="el-GR" sz="900"/>
                        <a:t>0.125</a:t>
                      </a:r>
                    </a:p>
                  </a:txBody>
                  <a:tcPr marL="14393" marR="14393" marT="7197" marB="7197" anchor="ctr">
                    <a:lnL w="9525" cap="flat" cmpd="sng" algn="ctr">
                      <a:solidFill>
                        <a:srgbClr val="505378"/>
                      </a:solidFill>
                      <a:prstDash val="solid"/>
                      <a:round/>
                      <a:headEnd type="none" w="med" len="med"/>
                      <a:tailEnd type="none" w="med" len="med"/>
                    </a:lnL>
                    <a:lnR w="9525" cap="flat" cmpd="sng" algn="ctr">
                      <a:solidFill>
                        <a:srgbClr val="E05278"/>
                      </a:solidFill>
                      <a:prstDash val="solid"/>
                      <a:round/>
                      <a:headEnd type="none" w="med" len="med"/>
                      <a:tailEnd type="none" w="med" len="med"/>
                    </a:lnR>
                    <a:lnT w="9525" cap="flat" cmpd="sng" algn="ctr">
                      <a:solidFill>
                        <a:srgbClr val="505378"/>
                      </a:solidFill>
                      <a:prstDash val="solid"/>
                      <a:round/>
                      <a:headEnd type="none" w="med" len="med"/>
                      <a:tailEnd type="none" w="med" len="med"/>
                    </a:lnT>
                    <a:lnB w="9525" cap="flat" cmpd="sng" algn="ctr">
                      <a:solidFill>
                        <a:srgbClr val="C05378"/>
                      </a:solidFill>
                      <a:prstDash val="solid"/>
                      <a:round/>
                      <a:headEnd type="none" w="med" len="med"/>
                      <a:tailEnd type="none" w="med" len="med"/>
                    </a:lnB>
                    <a:solidFill>
                      <a:srgbClr val="F9F9F9"/>
                    </a:solidFill>
                  </a:tcPr>
                </a:tc>
                <a:tc>
                  <a:txBody>
                    <a:bodyPr/>
                    <a:lstStyle/>
                    <a:p>
                      <a:pPr algn="r"/>
                      <a:r>
                        <a:rPr lang="el-GR" sz="900"/>
                        <a:t>1</a:t>
                      </a:r>
                    </a:p>
                  </a:txBody>
                  <a:tcPr marL="14393" marR="14393" marT="7197" marB="7197" anchor="ctr">
                    <a:lnL w="9525" cap="flat" cmpd="sng" algn="ctr">
                      <a:solidFill>
                        <a:srgbClr val="E05278"/>
                      </a:solidFill>
                      <a:prstDash val="solid"/>
                      <a:round/>
                      <a:headEnd type="none" w="med" len="med"/>
                      <a:tailEnd type="none" w="med" len="med"/>
                    </a:lnL>
                    <a:lnR w="9525" cap="flat" cmpd="sng" algn="ctr">
                      <a:solidFill>
                        <a:srgbClr val="903775"/>
                      </a:solidFill>
                      <a:prstDash val="solid"/>
                      <a:round/>
                      <a:headEnd type="none" w="med" len="med"/>
                      <a:tailEnd type="none" w="med" len="med"/>
                    </a:lnR>
                    <a:lnT w="9525" cap="flat" cmpd="sng" algn="ctr">
                      <a:solidFill>
                        <a:srgbClr val="E05278"/>
                      </a:solidFill>
                      <a:prstDash val="solid"/>
                      <a:round/>
                      <a:headEnd type="none" w="med" len="med"/>
                      <a:tailEnd type="none" w="med" len="med"/>
                    </a:lnT>
                    <a:lnB w="9525" cap="flat" cmpd="sng" algn="ctr">
                      <a:solidFill>
                        <a:srgbClr val="B00991"/>
                      </a:solidFill>
                      <a:prstDash val="solid"/>
                      <a:round/>
                      <a:headEnd type="none" w="med" len="med"/>
                      <a:tailEnd type="none" w="med" len="med"/>
                    </a:lnB>
                    <a:solidFill>
                      <a:srgbClr val="F9F9F9"/>
                    </a:solidFill>
                  </a:tcPr>
                </a:tc>
                <a:tc>
                  <a:txBody>
                    <a:bodyPr/>
                    <a:lstStyle/>
                    <a:p>
                      <a:pPr algn="r"/>
                      <a:r>
                        <a:rPr lang="el-GR" sz="900"/>
                        <a:t>1/8</a:t>
                      </a:r>
                    </a:p>
                  </a:txBody>
                  <a:tcPr marL="14393" marR="14393" marT="7197" marB="7197" anchor="ctr">
                    <a:lnL w="9525" cap="flat" cmpd="sng" algn="ctr">
                      <a:solidFill>
                        <a:srgbClr val="903775"/>
                      </a:solidFill>
                      <a:prstDash val="solid"/>
                      <a:round/>
                      <a:headEnd type="none" w="med" len="med"/>
                      <a:tailEnd type="none" w="med" len="med"/>
                    </a:lnL>
                    <a:lnR w="9525" cap="flat" cmpd="sng" algn="ctr">
                      <a:solidFill>
                        <a:srgbClr val="903775"/>
                      </a:solidFill>
                      <a:prstDash val="solid"/>
                      <a:round/>
                      <a:headEnd type="none" w="med" len="med"/>
                      <a:tailEnd type="none" w="med" len="med"/>
                    </a:lnR>
                    <a:lnT w="9525" cap="flat" cmpd="sng" algn="ctr">
                      <a:solidFill>
                        <a:srgbClr val="903775"/>
                      </a:solidFill>
                      <a:prstDash val="solid"/>
                      <a:round/>
                      <a:headEnd type="none" w="med" len="med"/>
                      <a:tailEnd type="none" w="med" len="med"/>
                    </a:lnT>
                    <a:lnB w="9525" cap="flat" cmpd="sng" algn="ctr">
                      <a:solidFill>
                        <a:srgbClr val="100A91"/>
                      </a:solidFill>
                      <a:prstDash val="solid"/>
                      <a:round/>
                      <a:headEnd type="none" w="med" len="med"/>
                      <a:tailEnd type="none" w="med" len="med"/>
                    </a:lnB>
                    <a:solidFill>
                      <a:srgbClr val="F9F9F9"/>
                    </a:solidFill>
                  </a:tcPr>
                </a:tc>
              </a:tr>
              <a:tr h="174268">
                <a:tc>
                  <a:txBody>
                    <a:bodyPr/>
                    <a:lstStyle/>
                    <a:p>
                      <a:r>
                        <a:rPr lang="en-US" sz="1000" u="none" strike="noStrike" dirty="0">
                          <a:solidFill>
                            <a:srgbClr val="0B0080"/>
                          </a:solidFill>
                          <a:hlinkClick r:id="rId7" tooltip="Byte"/>
                        </a:rPr>
                        <a:t>byte</a:t>
                      </a:r>
                      <a:r>
                        <a:rPr lang="en-US" sz="1000" dirty="0"/>
                        <a:t> per second</a:t>
                      </a:r>
                    </a:p>
                  </a:txBody>
                  <a:tcPr marL="14393" marR="14393" marT="7197" marB="7197" anchor="ctr">
                    <a:lnL w="9525" cap="flat" cmpd="sng" algn="ctr">
                      <a:solidFill>
                        <a:srgbClr val="803775"/>
                      </a:solidFill>
                      <a:prstDash val="solid"/>
                      <a:round/>
                      <a:headEnd type="none" w="med" len="med"/>
                      <a:tailEnd type="none" w="med" len="med"/>
                    </a:lnL>
                    <a:lnR w="9525" cap="flat" cmpd="sng" algn="ctr">
                      <a:solidFill>
                        <a:srgbClr val="305178"/>
                      </a:solidFill>
                      <a:prstDash val="solid"/>
                      <a:round/>
                      <a:headEnd type="none" w="med" len="med"/>
                      <a:tailEnd type="none" w="med" len="med"/>
                    </a:lnR>
                    <a:lnT w="9525" cap="flat" cmpd="sng" algn="ctr">
                      <a:solidFill>
                        <a:srgbClr val="803775"/>
                      </a:solidFill>
                      <a:prstDash val="solid"/>
                      <a:round/>
                      <a:headEnd type="none" w="med" len="med"/>
                      <a:tailEnd type="none" w="med" len="med"/>
                    </a:lnT>
                    <a:lnB w="9525" cap="flat" cmpd="sng" algn="ctr">
                      <a:solidFill>
                        <a:srgbClr val="505478"/>
                      </a:solidFill>
                      <a:prstDash val="solid"/>
                      <a:round/>
                      <a:headEnd type="none" w="med" len="med"/>
                      <a:tailEnd type="none" w="med" len="med"/>
                    </a:lnB>
                    <a:solidFill>
                      <a:srgbClr val="F9F9F9"/>
                    </a:solidFill>
                  </a:tcPr>
                </a:tc>
                <a:tc>
                  <a:txBody>
                    <a:bodyPr/>
                    <a:lstStyle/>
                    <a:p>
                      <a:r>
                        <a:rPr lang="en-US" sz="900"/>
                        <a:t>B/s</a:t>
                      </a:r>
                    </a:p>
                  </a:txBody>
                  <a:tcPr marL="14393" marR="14393" marT="7197" marB="7197" anchor="ctr">
                    <a:lnL w="9525" cap="flat" cmpd="sng" algn="ctr">
                      <a:solidFill>
                        <a:srgbClr val="305178"/>
                      </a:solidFill>
                      <a:prstDash val="solid"/>
                      <a:round/>
                      <a:headEnd type="none" w="med" len="med"/>
                      <a:tailEnd type="none" w="med" len="med"/>
                    </a:lnL>
                    <a:lnR w="9525" cap="flat" cmpd="sng" algn="ctr">
                      <a:solidFill>
                        <a:srgbClr val="405378"/>
                      </a:solidFill>
                      <a:prstDash val="solid"/>
                      <a:round/>
                      <a:headEnd type="none" w="med" len="med"/>
                      <a:tailEnd type="none" w="med" len="med"/>
                    </a:lnR>
                    <a:lnT w="9525" cap="flat" cmpd="sng" algn="ctr">
                      <a:solidFill>
                        <a:srgbClr val="305178"/>
                      </a:solidFill>
                      <a:prstDash val="solid"/>
                      <a:round/>
                      <a:headEnd type="none" w="med" len="med"/>
                      <a:tailEnd type="none" w="med" len="med"/>
                    </a:lnT>
                    <a:lnB w="9525" cap="flat" cmpd="sng" algn="ctr">
                      <a:solidFill>
                        <a:srgbClr val="605478"/>
                      </a:solidFill>
                      <a:prstDash val="solid"/>
                      <a:round/>
                      <a:headEnd type="none" w="med" len="med"/>
                      <a:tailEnd type="none" w="med" len="med"/>
                    </a:lnB>
                    <a:solidFill>
                      <a:srgbClr val="F9F9F9"/>
                    </a:solidFill>
                  </a:tcPr>
                </a:tc>
                <a:tc>
                  <a:txBody>
                    <a:bodyPr/>
                    <a:lstStyle/>
                    <a:p>
                      <a:pPr algn="r"/>
                      <a:r>
                        <a:rPr lang="el-GR" sz="900"/>
                        <a:t>8</a:t>
                      </a:r>
                    </a:p>
                  </a:txBody>
                  <a:tcPr marL="14393" marR="14393" marT="7197" marB="7197" anchor="ctr">
                    <a:lnL w="9525" cap="flat" cmpd="sng" algn="ctr">
                      <a:solidFill>
                        <a:srgbClr val="405378"/>
                      </a:solidFill>
                      <a:prstDash val="solid"/>
                      <a:round/>
                      <a:headEnd type="none" w="med" len="med"/>
                      <a:tailEnd type="none" w="med" len="med"/>
                    </a:lnL>
                    <a:lnR w="9525" cap="flat" cmpd="sng" algn="ctr">
                      <a:solidFill>
                        <a:srgbClr val="C05378"/>
                      </a:solidFill>
                      <a:prstDash val="solid"/>
                      <a:round/>
                      <a:headEnd type="none" w="med" len="med"/>
                      <a:tailEnd type="none" w="med" len="med"/>
                    </a:lnR>
                    <a:lnT w="9525" cap="flat" cmpd="sng" algn="ctr">
                      <a:solidFill>
                        <a:srgbClr val="405378"/>
                      </a:solidFill>
                      <a:prstDash val="solid"/>
                      <a:round/>
                      <a:headEnd type="none" w="med" len="med"/>
                      <a:tailEnd type="none" w="med" len="med"/>
                    </a:lnT>
                    <a:lnB w="9525" cap="flat" cmpd="sng" algn="ctr">
                      <a:solidFill>
                        <a:srgbClr val="705478"/>
                      </a:solidFill>
                      <a:prstDash val="solid"/>
                      <a:round/>
                      <a:headEnd type="none" w="med" len="med"/>
                      <a:tailEnd type="none" w="med" len="med"/>
                    </a:lnB>
                    <a:solidFill>
                      <a:srgbClr val="F9F9F9"/>
                    </a:solidFill>
                  </a:tcPr>
                </a:tc>
                <a:tc>
                  <a:txBody>
                    <a:bodyPr/>
                    <a:lstStyle/>
                    <a:p>
                      <a:pPr algn="r"/>
                      <a:r>
                        <a:rPr lang="el-GR" sz="900"/>
                        <a:t>1</a:t>
                      </a:r>
                    </a:p>
                  </a:txBody>
                  <a:tcPr marL="14393" marR="14393" marT="7197" marB="7197" anchor="ctr">
                    <a:lnL w="9525" cap="flat" cmpd="sng" algn="ctr">
                      <a:solidFill>
                        <a:srgbClr val="C05378"/>
                      </a:solidFill>
                      <a:prstDash val="solid"/>
                      <a:round/>
                      <a:headEnd type="none" w="med" len="med"/>
                      <a:tailEnd type="none" w="med" len="med"/>
                    </a:lnL>
                    <a:lnR w="9525" cap="flat" cmpd="sng" algn="ctr">
                      <a:solidFill>
                        <a:srgbClr val="B00991"/>
                      </a:solidFill>
                      <a:prstDash val="solid"/>
                      <a:round/>
                      <a:headEnd type="none" w="med" len="med"/>
                      <a:tailEnd type="none" w="med" len="med"/>
                    </a:lnR>
                    <a:lnT w="9525" cap="flat" cmpd="sng" algn="ctr">
                      <a:solidFill>
                        <a:srgbClr val="C05378"/>
                      </a:solidFill>
                      <a:prstDash val="solid"/>
                      <a:round/>
                      <a:headEnd type="none" w="med" len="med"/>
                      <a:tailEnd type="none" w="med" len="med"/>
                    </a:lnT>
                    <a:lnB w="9525" cap="flat" cmpd="sng" algn="ctr">
                      <a:solidFill>
                        <a:srgbClr val="805478"/>
                      </a:solidFill>
                      <a:prstDash val="solid"/>
                      <a:round/>
                      <a:headEnd type="none" w="med" len="med"/>
                      <a:tailEnd type="none" w="med" len="med"/>
                    </a:lnB>
                    <a:solidFill>
                      <a:srgbClr val="F9F9F9"/>
                    </a:solidFill>
                  </a:tcPr>
                </a:tc>
                <a:tc>
                  <a:txBody>
                    <a:bodyPr/>
                    <a:lstStyle/>
                    <a:p>
                      <a:pPr algn="r"/>
                      <a:r>
                        <a:rPr lang="el-GR" sz="900"/>
                        <a:t>8</a:t>
                      </a:r>
                    </a:p>
                  </a:txBody>
                  <a:tcPr marL="14393" marR="14393" marT="7197" marB="7197" anchor="ctr">
                    <a:lnL w="9525" cap="flat" cmpd="sng" algn="ctr">
                      <a:solidFill>
                        <a:srgbClr val="B00991"/>
                      </a:solidFill>
                      <a:prstDash val="solid"/>
                      <a:round/>
                      <a:headEnd type="none" w="med" len="med"/>
                      <a:tailEnd type="none" w="med" len="med"/>
                    </a:lnL>
                    <a:lnR w="9525" cap="flat" cmpd="sng" algn="ctr">
                      <a:solidFill>
                        <a:srgbClr val="100A91"/>
                      </a:solidFill>
                      <a:prstDash val="solid"/>
                      <a:round/>
                      <a:headEnd type="none" w="med" len="med"/>
                      <a:tailEnd type="none" w="med" len="med"/>
                    </a:lnR>
                    <a:lnT w="9525" cap="flat" cmpd="sng" algn="ctr">
                      <a:solidFill>
                        <a:srgbClr val="B00991"/>
                      </a:solidFill>
                      <a:prstDash val="solid"/>
                      <a:round/>
                      <a:headEnd type="none" w="med" len="med"/>
                      <a:tailEnd type="none" w="med" len="med"/>
                    </a:lnT>
                    <a:lnB w="9525" cap="flat" cmpd="sng" algn="ctr">
                      <a:solidFill>
                        <a:srgbClr val="905478"/>
                      </a:solidFill>
                      <a:prstDash val="solid"/>
                      <a:round/>
                      <a:headEnd type="none" w="med" len="med"/>
                      <a:tailEnd type="none" w="med" len="med"/>
                    </a:lnB>
                    <a:solidFill>
                      <a:srgbClr val="F9F9F9"/>
                    </a:solidFill>
                  </a:tcPr>
                </a:tc>
                <a:tc>
                  <a:txBody>
                    <a:bodyPr/>
                    <a:lstStyle/>
                    <a:p>
                      <a:pPr algn="r"/>
                      <a:r>
                        <a:rPr lang="el-GR" sz="900"/>
                        <a:t>1</a:t>
                      </a:r>
                    </a:p>
                  </a:txBody>
                  <a:tcPr marL="14393" marR="14393" marT="7197" marB="7197" anchor="ctr">
                    <a:lnL w="9525" cap="flat" cmpd="sng" algn="ctr">
                      <a:solidFill>
                        <a:srgbClr val="100A91"/>
                      </a:solidFill>
                      <a:prstDash val="solid"/>
                      <a:round/>
                      <a:headEnd type="none" w="med" len="med"/>
                      <a:tailEnd type="none" w="med" len="med"/>
                    </a:lnL>
                    <a:lnR w="9525" cap="flat" cmpd="sng" algn="ctr">
                      <a:solidFill>
                        <a:srgbClr val="100A91"/>
                      </a:solidFill>
                      <a:prstDash val="solid"/>
                      <a:round/>
                      <a:headEnd type="none" w="med" len="med"/>
                      <a:tailEnd type="none" w="med" len="med"/>
                    </a:lnR>
                    <a:lnT w="9525" cap="flat" cmpd="sng" algn="ctr">
                      <a:solidFill>
                        <a:srgbClr val="100A91"/>
                      </a:solidFill>
                      <a:prstDash val="solid"/>
                      <a:round/>
                      <a:headEnd type="none" w="med" len="med"/>
                      <a:tailEnd type="none" w="med" len="med"/>
                    </a:lnT>
                    <a:lnB w="9525" cap="flat" cmpd="sng" algn="ctr">
                      <a:solidFill>
                        <a:srgbClr val="A05478"/>
                      </a:solidFill>
                      <a:prstDash val="solid"/>
                      <a:round/>
                      <a:headEnd type="none" w="med" len="med"/>
                      <a:tailEnd type="none" w="med" len="med"/>
                    </a:lnB>
                    <a:solidFill>
                      <a:srgbClr val="F9F9F9"/>
                    </a:solidFill>
                  </a:tcPr>
                </a:tc>
              </a:tr>
              <a:tr h="174268">
                <a:tc>
                  <a:txBody>
                    <a:bodyPr/>
                    <a:lstStyle/>
                    <a:p>
                      <a:r>
                        <a:rPr lang="en-US" sz="1000" u="none" strike="noStrike" dirty="0">
                          <a:solidFill>
                            <a:srgbClr val="0B0080"/>
                          </a:solidFill>
                          <a:hlinkClick r:id="rId8" tooltip="Kilobit"/>
                        </a:rPr>
                        <a:t>kilobit</a:t>
                      </a:r>
                      <a:r>
                        <a:rPr lang="en-US" sz="1000" dirty="0"/>
                        <a:t> per second</a:t>
                      </a:r>
                    </a:p>
                  </a:txBody>
                  <a:tcPr marL="14393" marR="14393" marT="7197" marB="7197" anchor="ctr">
                    <a:lnL w="9525" cap="flat" cmpd="sng" algn="ctr">
                      <a:solidFill>
                        <a:srgbClr val="505478"/>
                      </a:solidFill>
                      <a:prstDash val="solid"/>
                      <a:round/>
                      <a:headEnd type="none" w="med" len="med"/>
                      <a:tailEnd type="none" w="med" len="med"/>
                    </a:lnL>
                    <a:lnR w="9525" cap="flat" cmpd="sng" algn="ctr">
                      <a:solidFill>
                        <a:srgbClr val="605478"/>
                      </a:solidFill>
                      <a:prstDash val="solid"/>
                      <a:round/>
                      <a:headEnd type="none" w="med" len="med"/>
                      <a:tailEnd type="none" w="med" len="med"/>
                    </a:lnR>
                    <a:lnT w="9525" cap="flat" cmpd="sng" algn="ctr">
                      <a:solidFill>
                        <a:srgbClr val="505478"/>
                      </a:solidFill>
                      <a:prstDash val="solid"/>
                      <a:round/>
                      <a:headEnd type="none" w="med" len="med"/>
                      <a:tailEnd type="none" w="med" len="med"/>
                    </a:lnT>
                    <a:lnB w="9525" cap="flat" cmpd="sng" algn="ctr">
                      <a:solidFill>
                        <a:srgbClr val="B05478"/>
                      </a:solidFill>
                      <a:prstDash val="solid"/>
                      <a:round/>
                      <a:headEnd type="none" w="med" len="med"/>
                      <a:tailEnd type="none" w="med" len="med"/>
                    </a:lnB>
                    <a:solidFill>
                      <a:srgbClr val="F9F9F9"/>
                    </a:solidFill>
                  </a:tcPr>
                </a:tc>
                <a:tc>
                  <a:txBody>
                    <a:bodyPr/>
                    <a:lstStyle/>
                    <a:p>
                      <a:r>
                        <a:rPr lang="en-US" sz="900"/>
                        <a:t>kbit/s</a:t>
                      </a:r>
                    </a:p>
                  </a:txBody>
                  <a:tcPr marL="14393" marR="14393" marT="7197" marB="7197" anchor="ctr">
                    <a:lnL w="9525" cap="flat" cmpd="sng" algn="ctr">
                      <a:solidFill>
                        <a:srgbClr val="605478"/>
                      </a:solidFill>
                      <a:prstDash val="solid"/>
                      <a:round/>
                      <a:headEnd type="none" w="med" len="med"/>
                      <a:tailEnd type="none" w="med" len="med"/>
                    </a:lnL>
                    <a:lnR w="9525" cap="flat" cmpd="sng" algn="ctr">
                      <a:solidFill>
                        <a:srgbClr val="705478"/>
                      </a:solidFill>
                      <a:prstDash val="solid"/>
                      <a:round/>
                      <a:headEnd type="none" w="med" len="med"/>
                      <a:tailEnd type="none" w="med" len="med"/>
                    </a:lnR>
                    <a:lnT w="9525" cap="flat" cmpd="sng" algn="ctr">
                      <a:solidFill>
                        <a:srgbClr val="605478"/>
                      </a:solidFill>
                      <a:prstDash val="solid"/>
                      <a:round/>
                      <a:headEnd type="none" w="med" len="med"/>
                      <a:tailEnd type="none" w="med" len="med"/>
                    </a:lnT>
                    <a:lnB w="9525" cap="flat" cmpd="sng" algn="ctr">
                      <a:solidFill>
                        <a:srgbClr val="C05478"/>
                      </a:solidFill>
                      <a:prstDash val="solid"/>
                      <a:round/>
                      <a:headEnd type="none" w="med" len="med"/>
                      <a:tailEnd type="none" w="med" len="med"/>
                    </a:lnB>
                    <a:solidFill>
                      <a:srgbClr val="F9F9F9"/>
                    </a:solidFill>
                  </a:tcPr>
                </a:tc>
                <a:tc>
                  <a:txBody>
                    <a:bodyPr/>
                    <a:lstStyle/>
                    <a:p>
                      <a:pPr algn="r"/>
                      <a:r>
                        <a:rPr lang="el-GR" sz="900"/>
                        <a:t>1,000</a:t>
                      </a:r>
                    </a:p>
                  </a:txBody>
                  <a:tcPr marL="14393" marR="14393" marT="7197" marB="7197" anchor="ctr">
                    <a:lnL w="9525" cap="flat" cmpd="sng" algn="ctr">
                      <a:solidFill>
                        <a:srgbClr val="705478"/>
                      </a:solidFill>
                      <a:prstDash val="solid"/>
                      <a:round/>
                      <a:headEnd type="none" w="med" len="med"/>
                      <a:tailEnd type="none" w="med" len="med"/>
                    </a:lnL>
                    <a:lnR w="9525" cap="flat" cmpd="sng" algn="ctr">
                      <a:solidFill>
                        <a:srgbClr val="805478"/>
                      </a:solidFill>
                      <a:prstDash val="solid"/>
                      <a:round/>
                      <a:headEnd type="none" w="med" len="med"/>
                      <a:tailEnd type="none" w="med" len="med"/>
                    </a:lnR>
                    <a:lnT w="9525" cap="flat" cmpd="sng" algn="ctr">
                      <a:solidFill>
                        <a:srgbClr val="705478"/>
                      </a:solidFill>
                      <a:prstDash val="solid"/>
                      <a:round/>
                      <a:headEnd type="none" w="med" len="med"/>
                      <a:tailEnd type="none" w="med" len="med"/>
                    </a:lnT>
                    <a:lnB w="9525" cap="flat" cmpd="sng" algn="ctr">
                      <a:solidFill>
                        <a:srgbClr val="E05478"/>
                      </a:solidFill>
                      <a:prstDash val="solid"/>
                      <a:round/>
                      <a:headEnd type="none" w="med" len="med"/>
                      <a:tailEnd type="none" w="med" len="med"/>
                    </a:lnB>
                    <a:solidFill>
                      <a:srgbClr val="F9F9F9"/>
                    </a:solidFill>
                  </a:tcPr>
                </a:tc>
                <a:tc>
                  <a:txBody>
                    <a:bodyPr/>
                    <a:lstStyle/>
                    <a:p>
                      <a:pPr algn="r"/>
                      <a:r>
                        <a:rPr lang="el-GR" sz="900"/>
                        <a:t>125</a:t>
                      </a:r>
                    </a:p>
                  </a:txBody>
                  <a:tcPr marL="14393" marR="14393" marT="7197" marB="7197" anchor="ctr">
                    <a:lnL w="9525" cap="flat" cmpd="sng" algn="ctr">
                      <a:solidFill>
                        <a:srgbClr val="805478"/>
                      </a:solidFill>
                      <a:prstDash val="solid"/>
                      <a:round/>
                      <a:headEnd type="none" w="med" len="med"/>
                      <a:tailEnd type="none" w="med" len="med"/>
                    </a:lnL>
                    <a:lnR w="9525" cap="flat" cmpd="sng" algn="ctr">
                      <a:solidFill>
                        <a:srgbClr val="905478"/>
                      </a:solidFill>
                      <a:prstDash val="solid"/>
                      <a:round/>
                      <a:headEnd type="none" w="med" len="med"/>
                      <a:tailEnd type="none" w="med" len="med"/>
                    </a:lnR>
                    <a:lnT w="9525" cap="flat" cmpd="sng" algn="ctr">
                      <a:solidFill>
                        <a:srgbClr val="805478"/>
                      </a:solidFill>
                      <a:prstDash val="solid"/>
                      <a:round/>
                      <a:headEnd type="none" w="med" len="med"/>
                      <a:tailEnd type="none" w="med" len="med"/>
                    </a:lnT>
                    <a:lnB w="9525" cap="flat" cmpd="sng" algn="ctr">
                      <a:solidFill>
                        <a:srgbClr val="F05478"/>
                      </a:solidFill>
                      <a:prstDash val="solid"/>
                      <a:round/>
                      <a:headEnd type="none" w="med" len="med"/>
                      <a:tailEnd type="none" w="med" len="med"/>
                    </a:lnB>
                    <a:solidFill>
                      <a:srgbClr val="F9F9F9"/>
                    </a:solidFill>
                  </a:tcPr>
                </a:tc>
                <a:tc>
                  <a:txBody>
                    <a:bodyPr/>
                    <a:lstStyle/>
                    <a:p>
                      <a:pPr algn="r"/>
                      <a:r>
                        <a:rPr lang="el-GR" sz="900"/>
                        <a:t>10</a:t>
                      </a:r>
                      <a:r>
                        <a:rPr lang="el-GR" sz="900" baseline="30000"/>
                        <a:t>3</a:t>
                      </a:r>
                      <a:endParaRPr lang="el-GR" sz="900"/>
                    </a:p>
                  </a:txBody>
                  <a:tcPr marL="14393" marR="14393" marT="7197" marB="7197" anchor="ctr">
                    <a:lnL w="9525" cap="flat" cmpd="sng" algn="ctr">
                      <a:solidFill>
                        <a:srgbClr val="905478"/>
                      </a:solidFill>
                      <a:prstDash val="solid"/>
                      <a:round/>
                      <a:headEnd type="none" w="med" len="med"/>
                      <a:tailEnd type="none" w="med" len="med"/>
                    </a:lnL>
                    <a:lnR w="9525" cap="flat" cmpd="sng" algn="ctr">
                      <a:solidFill>
                        <a:srgbClr val="A05478"/>
                      </a:solidFill>
                      <a:prstDash val="solid"/>
                      <a:round/>
                      <a:headEnd type="none" w="med" len="med"/>
                      <a:tailEnd type="none" w="med" len="med"/>
                    </a:lnR>
                    <a:lnT w="9525" cap="flat" cmpd="sng" algn="ctr">
                      <a:solidFill>
                        <a:srgbClr val="905478"/>
                      </a:solidFill>
                      <a:prstDash val="solid"/>
                      <a:round/>
                      <a:headEnd type="none" w="med" len="med"/>
                      <a:tailEnd type="none" w="med" len="med"/>
                    </a:lnT>
                    <a:lnB w="9525" cap="flat" cmpd="sng" algn="ctr">
                      <a:solidFill>
                        <a:srgbClr val="005578"/>
                      </a:solidFill>
                      <a:prstDash val="solid"/>
                      <a:round/>
                      <a:headEnd type="none" w="med" len="med"/>
                      <a:tailEnd type="none" w="med" len="med"/>
                    </a:lnB>
                    <a:solidFill>
                      <a:srgbClr val="F9F9F9"/>
                    </a:solidFill>
                  </a:tcPr>
                </a:tc>
                <a:tc>
                  <a:txBody>
                    <a:bodyPr/>
                    <a:lstStyle/>
                    <a:p>
                      <a:pPr algn="r"/>
                      <a:r>
                        <a:rPr lang="el-GR" sz="900"/>
                        <a:t>10</a:t>
                      </a:r>
                      <a:r>
                        <a:rPr lang="el-GR" sz="900" baseline="30000"/>
                        <a:t>3</a:t>
                      </a:r>
                      <a:r>
                        <a:rPr lang="el-GR" sz="900"/>
                        <a:t>/8</a:t>
                      </a:r>
                    </a:p>
                  </a:txBody>
                  <a:tcPr marL="14393" marR="14393" marT="7197" marB="7197" anchor="ctr">
                    <a:lnL w="9525" cap="flat" cmpd="sng" algn="ctr">
                      <a:solidFill>
                        <a:srgbClr val="A05478"/>
                      </a:solidFill>
                      <a:prstDash val="solid"/>
                      <a:round/>
                      <a:headEnd type="none" w="med" len="med"/>
                      <a:tailEnd type="none" w="med" len="med"/>
                    </a:lnL>
                    <a:lnR w="9525" cap="flat" cmpd="sng" algn="ctr">
                      <a:solidFill>
                        <a:srgbClr val="A05478"/>
                      </a:solidFill>
                      <a:prstDash val="solid"/>
                      <a:round/>
                      <a:headEnd type="none" w="med" len="med"/>
                      <a:tailEnd type="none" w="med" len="med"/>
                    </a:lnR>
                    <a:lnT w="9525" cap="flat" cmpd="sng" algn="ctr">
                      <a:solidFill>
                        <a:srgbClr val="A05478"/>
                      </a:solidFill>
                      <a:prstDash val="solid"/>
                      <a:round/>
                      <a:headEnd type="none" w="med" len="med"/>
                      <a:tailEnd type="none" w="med" len="med"/>
                    </a:lnT>
                    <a:lnB w="9525" cap="flat" cmpd="sng" algn="ctr">
                      <a:solidFill>
                        <a:srgbClr val="105578"/>
                      </a:solidFill>
                      <a:prstDash val="solid"/>
                      <a:round/>
                      <a:headEnd type="none" w="med" len="med"/>
                      <a:tailEnd type="none" w="med" len="med"/>
                    </a:lnB>
                    <a:solidFill>
                      <a:srgbClr val="F9F9F9"/>
                    </a:solidFill>
                  </a:tcPr>
                </a:tc>
              </a:tr>
              <a:tr h="174268">
                <a:tc>
                  <a:txBody>
                    <a:bodyPr/>
                    <a:lstStyle/>
                    <a:p>
                      <a:r>
                        <a:rPr lang="en-US" sz="1000" u="none" strike="noStrike" dirty="0" err="1">
                          <a:solidFill>
                            <a:srgbClr val="0B0080"/>
                          </a:solidFill>
                          <a:hlinkClick r:id="rId9" tooltip="Kibibit"/>
                        </a:rPr>
                        <a:t>kibibit</a:t>
                      </a:r>
                      <a:r>
                        <a:rPr lang="en-US" sz="1000" dirty="0"/>
                        <a:t> per second</a:t>
                      </a:r>
                    </a:p>
                  </a:txBody>
                  <a:tcPr marL="14393" marR="14393" marT="7197" marB="7197" anchor="ctr">
                    <a:lnL w="9525" cap="flat" cmpd="sng" algn="ctr">
                      <a:solidFill>
                        <a:srgbClr val="B05478"/>
                      </a:solidFill>
                      <a:prstDash val="solid"/>
                      <a:round/>
                      <a:headEnd type="none" w="med" len="med"/>
                      <a:tailEnd type="none" w="med" len="med"/>
                    </a:lnL>
                    <a:lnR w="9525" cap="flat" cmpd="sng" algn="ctr">
                      <a:solidFill>
                        <a:srgbClr val="C05478"/>
                      </a:solidFill>
                      <a:prstDash val="solid"/>
                      <a:round/>
                      <a:headEnd type="none" w="med" len="med"/>
                      <a:tailEnd type="none" w="med" len="med"/>
                    </a:lnR>
                    <a:lnT w="9525" cap="flat" cmpd="sng" algn="ctr">
                      <a:solidFill>
                        <a:srgbClr val="B05478"/>
                      </a:solidFill>
                      <a:prstDash val="solid"/>
                      <a:round/>
                      <a:headEnd type="none" w="med" len="med"/>
                      <a:tailEnd type="none" w="med" len="med"/>
                    </a:lnT>
                    <a:lnB w="9525" cap="flat" cmpd="sng" algn="ctr">
                      <a:solidFill>
                        <a:srgbClr val="005578"/>
                      </a:solidFill>
                      <a:prstDash val="solid"/>
                      <a:round/>
                      <a:headEnd type="none" w="med" len="med"/>
                      <a:tailEnd type="none" w="med" len="med"/>
                    </a:lnB>
                    <a:solidFill>
                      <a:srgbClr val="F9F9F9"/>
                    </a:solidFill>
                  </a:tcPr>
                </a:tc>
                <a:tc>
                  <a:txBody>
                    <a:bodyPr/>
                    <a:lstStyle/>
                    <a:p>
                      <a:r>
                        <a:rPr lang="en-US" sz="900"/>
                        <a:t>Kibit/s</a:t>
                      </a:r>
                    </a:p>
                  </a:txBody>
                  <a:tcPr marL="14393" marR="14393" marT="7197" marB="7197" anchor="ctr">
                    <a:lnL w="9525" cap="flat" cmpd="sng" algn="ctr">
                      <a:solidFill>
                        <a:srgbClr val="C05478"/>
                      </a:solidFill>
                      <a:prstDash val="solid"/>
                      <a:round/>
                      <a:headEnd type="none" w="med" len="med"/>
                      <a:tailEnd type="none" w="med" len="med"/>
                    </a:lnL>
                    <a:lnR w="9525" cap="flat" cmpd="sng" algn="ctr">
                      <a:solidFill>
                        <a:srgbClr val="E05478"/>
                      </a:solidFill>
                      <a:prstDash val="solid"/>
                      <a:round/>
                      <a:headEnd type="none" w="med" len="med"/>
                      <a:tailEnd type="none" w="med" len="med"/>
                    </a:lnR>
                    <a:lnT w="9525" cap="flat" cmpd="sng" algn="ctr">
                      <a:solidFill>
                        <a:srgbClr val="C05478"/>
                      </a:solidFill>
                      <a:prstDash val="solid"/>
                      <a:round/>
                      <a:headEnd type="none" w="med" len="med"/>
                      <a:tailEnd type="none" w="med" len="med"/>
                    </a:lnT>
                    <a:lnB w="9525" cap="flat" cmpd="sng" algn="ctr">
                      <a:solidFill>
                        <a:srgbClr val="305578"/>
                      </a:solidFill>
                      <a:prstDash val="solid"/>
                      <a:round/>
                      <a:headEnd type="none" w="med" len="med"/>
                      <a:tailEnd type="none" w="med" len="med"/>
                    </a:lnB>
                    <a:solidFill>
                      <a:srgbClr val="F9F9F9"/>
                    </a:solidFill>
                  </a:tcPr>
                </a:tc>
                <a:tc>
                  <a:txBody>
                    <a:bodyPr/>
                    <a:lstStyle/>
                    <a:p>
                      <a:pPr algn="r"/>
                      <a:r>
                        <a:rPr lang="el-GR" sz="900" dirty="0"/>
                        <a:t>1,024</a:t>
                      </a:r>
                    </a:p>
                  </a:txBody>
                  <a:tcPr marL="14393" marR="14393" marT="7197" marB="7197" anchor="ctr">
                    <a:lnL w="9525" cap="flat" cmpd="sng" algn="ctr">
                      <a:solidFill>
                        <a:srgbClr val="E05478"/>
                      </a:solidFill>
                      <a:prstDash val="solid"/>
                      <a:round/>
                      <a:headEnd type="none" w="med" len="med"/>
                      <a:tailEnd type="none" w="med" len="med"/>
                    </a:lnL>
                    <a:lnR w="9525" cap="flat" cmpd="sng" algn="ctr">
                      <a:solidFill>
                        <a:srgbClr val="F05478"/>
                      </a:solidFill>
                      <a:prstDash val="solid"/>
                      <a:round/>
                      <a:headEnd type="none" w="med" len="med"/>
                      <a:tailEnd type="none" w="med" len="med"/>
                    </a:lnR>
                    <a:lnT w="9525" cap="flat" cmpd="sng" algn="ctr">
                      <a:solidFill>
                        <a:srgbClr val="E05478"/>
                      </a:solidFill>
                      <a:prstDash val="solid"/>
                      <a:round/>
                      <a:headEnd type="none" w="med" len="med"/>
                      <a:tailEnd type="none" w="med" len="med"/>
                    </a:lnT>
                    <a:lnB w="9525" cap="flat" cmpd="sng" algn="ctr">
                      <a:solidFill>
                        <a:srgbClr val="405578"/>
                      </a:solidFill>
                      <a:prstDash val="solid"/>
                      <a:round/>
                      <a:headEnd type="none" w="med" len="med"/>
                      <a:tailEnd type="none" w="med" len="med"/>
                    </a:lnB>
                    <a:solidFill>
                      <a:srgbClr val="F9F9F9"/>
                    </a:solidFill>
                  </a:tcPr>
                </a:tc>
                <a:tc>
                  <a:txBody>
                    <a:bodyPr/>
                    <a:lstStyle/>
                    <a:p>
                      <a:pPr algn="r"/>
                      <a:r>
                        <a:rPr lang="el-GR" sz="900" dirty="0"/>
                        <a:t>128</a:t>
                      </a:r>
                    </a:p>
                  </a:txBody>
                  <a:tcPr marL="14393" marR="14393" marT="7197" marB="7197" anchor="ctr">
                    <a:lnL w="9525" cap="flat" cmpd="sng" algn="ctr">
                      <a:solidFill>
                        <a:srgbClr val="F05478"/>
                      </a:solidFill>
                      <a:prstDash val="solid"/>
                      <a:round/>
                      <a:headEnd type="none" w="med" len="med"/>
                      <a:tailEnd type="none" w="med" len="med"/>
                    </a:lnL>
                    <a:lnR w="9525" cap="flat" cmpd="sng" algn="ctr">
                      <a:solidFill>
                        <a:srgbClr val="005578"/>
                      </a:solidFill>
                      <a:prstDash val="solid"/>
                      <a:round/>
                      <a:headEnd type="none" w="med" len="med"/>
                      <a:tailEnd type="none" w="med" len="med"/>
                    </a:lnR>
                    <a:lnT w="9525" cap="flat" cmpd="sng" algn="ctr">
                      <a:solidFill>
                        <a:srgbClr val="F05478"/>
                      </a:solidFill>
                      <a:prstDash val="solid"/>
                      <a:round/>
                      <a:headEnd type="none" w="med" len="med"/>
                      <a:tailEnd type="none" w="med" len="med"/>
                    </a:lnT>
                    <a:lnB w="9525" cap="flat" cmpd="sng" algn="ctr">
                      <a:solidFill>
                        <a:srgbClr val="505578"/>
                      </a:solidFill>
                      <a:prstDash val="solid"/>
                      <a:round/>
                      <a:headEnd type="none" w="med" len="med"/>
                      <a:tailEnd type="none" w="med" len="med"/>
                    </a:lnB>
                    <a:solidFill>
                      <a:srgbClr val="F9F9F9"/>
                    </a:solidFill>
                  </a:tcPr>
                </a:tc>
                <a:tc>
                  <a:txBody>
                    <a:bodyPr/>
                    <a:lstStyle/>
                    <a:p>
                      <a:pPr algn="r"/>
                      <a:r>
                        <a:rPr lang="el-GR" sz="900"/>
                        <a:t>2</a:t>
                      </a:r>
                      <a:r>
                        <a:rPr lang="el-GR" sz="900" baseline="30000"/>
                        <a:t>10</a:t>
                      </a:r>
                      <a:endParaRPr lang="el-GR" sz="900"/>
                    </a:p>
                  </a:txBody>
                  <a:tcPr marL="14393" marR="14393" marT="7197" marB="7197" anchor="ctr">
                    <a:lnL w="9525" cap="flat" cmpd="sng" algn="ctr">
                      <a:solidFill>
                        <a:srgbClr val="005578"/>
                      </a:solidFill>
                      <a:prstDash val="solid"/>
                      <a:round/>
                      <a:headEnd type="none" w="med" len="med"/>
                      <a:tailEnd type="none" w="med" len="med"/>
                    </a:lnL>
                    <a:lnR w="9525" cap="flat" cmpd="sng" algn="ctr">
                      <a:solidFill>
                        <a:srgbClr val="105578"/>
                      </a:solidFill>
                      <a:prstDash val="solid"/>
                      <a:round/>
                      <a:headEnd type="none" w="med" len="med"/>
                      <a:tailEnd type="none" w="med" len="med"/>
                    </a:lnR>
                    <a:lnT w="9525" cap="flat" cmpd="sng" algn="ctr">
                      <a:solidFill>
                        <a:srgbClr val="005578"/>
                      </a:solidFill>
                      <a:prstDash val="solid"/>
                      <a:round/>
                      <a:headEnd type="none" w="med" len="med"/>
                      <a:tailEnd type="none" w="med" len="med"/>
                    </a:lnT>
                    <a:lnB w="9525" cap="flat" cmpd="sng" algn="ctr">
                      <a:solidFill>
                        <a:srgbClr val="605578"/>
                      </a:solidFill>
                      <a:prstDash val="solid"/>
                      <a:round/>
                      <a:headEnd type="none" w="med" len="med"/>
                      <a:tailEnd type="none" w="med" len="med"/>
                    </a:lnB>
                    <a:solidFill>
                      <a:srgbClr val="F9F9F9"/>
                    </a:solidFill>
                  </a:tcPr>
                </a:tc>
                <a:tc>
                  <a:txBody>
                    <a:bodyPr/>
                    <a:lstStyle/>
                    <a:p>
                      <a:pPr algn="r"/>
                      <a:r>
                        <a:rPr lang="el-GR" sz="900"/>
                        <a:t>2</a:t>
                      </a:r>
                      <a:r>
                        <a:rPr lang="el-GR" sz="900" baseline="30000"/>
                        <a:t>7</a:t>
                      </a:r>
                      <a:endParaRPr lang="el-GR" sz="900"/>
                    </a:p>
                  </a:txBody>
                  <a:tcPr marL="14393" marR="14393" marT="7197" marB="7197" anchor="ctr">
                    <a:lnL w="9525" cap="flat" cmpd="sng" algn="ctr">
                      <a:solidFill>
                        <a:srgbClr val="105578"/>
                      </a:solidFill>
                      <a:prstDash val="solid"/>
                      <a:round/>
                      <a:headEnd type="none" w="med" len="med"/>
                      <a:tailEnd type="none" w="med" len="med"/>
                    </a:lnL>
                    <a:lnR w="9525" cap="flat" cmpd="sng" algn="ctr">
                      <a:solidFill>
                        <a:srgbClr val="105578"/>
                      </a:solidFill>
                      <a:prstDash val="solid"/>
                      <a:round/>
                      <a:headEnd type="none" w="med" len="med"/>
                      <a:tailEnd type="none" w="med" len="med"/>
                    </a:lnR>
                    <a:lnT w="9525" cap="flat" cmpd="sng" algn="ctr">
                      <a:solidFill>
                        <a:srgbClr val="105578"/>
                      </a:solidFill>
                      <a:prstDash val="solid"/>
                      <a:round/>
                      <a:headEnd type="none" w="med" len="med"/>
                      <a:tailEnd type="none" w="med" len="med"/>
                    </a:lnT>
                    <a:lnB w="9525" cap="flat" cmpd="sng" algn="ctr">
                      <a:solidFill>
                        <a:srgbClr val="705578"/>
                      </a:solidFill>
                      <a:prstDash val="solid"/>
                      <a:round/>
                      <a:headEnd type="none" w="med" len="med"/>
                      <a:tailEnd type="none" w="med" len="med"/>
                    </a:lnB>
                    <a:solidFill>
                      <a:srgbClr val="F9F9F9"/>
                    </a:solidFill>
                  </a:tcPr>
                </a:tc>
              </a:tr>
              <a:tr h="334141">
                <a:tc>
                  <a:txBody>
                    <a:bodyPr/>
                    <a:lstStyle/>
                    <a:p>
                      <a:r>
                        <a:rPr lang="en-US" sz="1000" u="none" strike="noStrike" dirty="0">
                          <a:solidFill>
                            <a:srgbClr val="0B0080"/>
                          </a:solidFill>
                          <a:hlinkClick r:id="rId10" tooltip="Kilobyte"/>
                        </a:rPr>
                        <a:t>kilobyte</a:t>
                      </a:r>
                      <a:r>
                        <a:rPr lang="en-US" sz="1000" dirty="0"/>
                        <a:t> per second</a:t>
                      </a:r>
                    </a:p>
                  </a:txBody>
                  <a:tcPr marL="14393" marR="14393" marT="7197" marB="7197" anchor="ctr">
                    <a:lnL w="9525" cap="flat" cmpd="sng" algn="ctr">
                      <a:solidFill>
                        <a:srgbClr val="005578"/>
                      </a:solidFill>
                      <a:prstDash val="solid"/>
                      <a:round/>
                      <a:headEnd type="none" w="med" len="med"/>
                      <a:tailEnd type="none" w="med" len="med"/>
                    </a:lnL>
                    <a:lnR w="9525" cap="flat" cmpd="sng" algn="ctr">
                      <a:solidFill>
                        <a:srgbClr val="305578"/>
                      </a:solidFill>
                      <a:prstDash val="solid"/>
                      <a:round/>
                      <a:headEnd type="none" w="med" len="med"/>
                      <a:tailEnd type="none" w="med" len="med"/>
                    </a:lnR>
                    <a:lnT w="9525" cap="flat" cmpd="sng" algn="ctr">
                      <a:solidFill>
                        <a:srgbClr val="005578"/>
                      </a:solidFill>
                      <a:prstDash val="solid"/>
                      <a:round/>
                      <a:headEnd type="none" w="med" len="med"/>
                      <a:tailEnd type="none" w="med" len="med"/>
                    </a:lnT>
                    <a:lnB w="9525" cap="flat" cmpd="sng" algn="ctr">
                      <a:solidFill>
                        <a:srgbClr val="805578"/>
                      </a:solidFill>
                      <a:prstDash val="solid"/>
                      <a:round/>
                      <a:headEnd type="none" w="med" len="med"/>
                      <a:tailEnd type="none" w="med" len="med"/>
                    </a:lnB>
                    <a:solidFill>
                      <a:srgbClr val="F9F9F9"/>
                    </a:solidFill>
                  </a:tcPr>
                </a:tc>
                <a:tc>
                  <a:txBody>
                    <a:bodyPr/>
                    <a:lstStyle/>
                    <a:p>
                      <a:r>
                        <a:rPr lang="en-US" sz="900"/>
                        <a:t>kB/s</a:t>
                      </a:r>
                    </a:p>
                  </a:txBody>
                  <a:tcPr marL="14393" marR="14393" marT="7197" marB="7197" anchor="ctr">
                    <a:lnL w="9525" cap="flat" cmpd="sng" algn="ctr">
                      <a:solidFill>
                        <a:srgbClr val="305578"/>
                      </a:solidFill>
                      <a:prstDash val="solid"/>
                      <a:round/>
                      <a:headEnd type="none" w="med" len="med"/>
                      <a:tailEnd type="none" w="med" len="med"/>
                    </a:lnL>
                    <a:lnR w="9525" cap="flat" cmpd="sng" algn="ctr">
                      <a:solidFill>
                        <a:srgbClr val="405578"/>
                      </a:solidFill>
                      <a:prstDash val="solid"/>
                      <a:round/>
                      <a:headEnd type="none" w="med" len="med"/>
                      <a:tailEnd type="none" w="med" len="med"/>
                    </a:lnR>
                    <a:lnT w="9525" cap="flat" cmpd="sng" algn="ctr">
                      <a:solidFill>
                        <a:srgbClr val="305578"/>
                      </a:solidFill>
                      <a:prstDash val="solid"/>
                      <a:round/>
                      <a:headEnd type="none" w="med" len="med"/>
                      <a:tailEnd type="none" w="med" len="med"/>
                    </a:lnT>
                    <a:lnB w="9525" cap="flat" cmpd="sng" algn="ctr">
                      <a:solidFill>
                        <a:srgbClr val="905578"/>
                      </a:solidFill>
                      <a:prstDash val="solid"/>
                      <a:round/>
                      <a:headEnd type="none" w="med" len="med"/>
                      <a:tailEnd type="none" w="med" len="med"/>
                    </a:lnB>
                    <a:solidFill>
                      <a:srgbClr val="F9F9F9"/>
                    </a:solidFill>
                  </a:tcPr>
                </a:tc>
                <a:tc>
                  <a:txBody>
                    <a:bodyPr/>
                    <a:lstStyle/>
                    <a:p>
                      <a:pPr algn="r"/>
                      <a:r>
                        <a:rPr lang="el-GR" sz="900"/>
                        <a:t>8,000</a:t>
                      </a:r>
                    </a:p>
                  </a:txBody>
                  <a:tcPr marL="14393" marR="14393" marT="7197" marB="7197" anchor="ctr">
                    <a:lnL w="9525" cap="flat" cmpd="sng" algn="ctr">
                      <a:solidFill>
                        <a:srgbClr val="405578"/>
                      </a:solidFill>
                      <a:prstDash val="solid"/>
                      <a:round/>
                      <a:headEnd type="none" w="med" len="med"/>
                      <a:tailEnd type="none" w="med" len="med"/>
                    </a:lnL>
                    <a:lnR w="9525" cap="flat" cmpd="sng" algn="ctr">
                      <a:solidFill>
                        <a:srgbClr val="505578"/>
                      </a:solidFill>
                      <a:prstDash val="solid"/>
                      <a:round/>
                      <a:headEnd type="none" w="med" len="med"/>
                      <a:tailEnd type="none" w="med" len="med"/>
                    </a:lnR>
                    <a:lnT w="9525" cap="flat" cmpd="sng" algn="ctr">
                      <a:solidFill>
                        <a:srgbClr val="405578"/>
                      </a:solidFill>
                      <a:prstDash val="solid"/>
                      <a:round/>
                      <a:headEnd type="none" w="med" len="med"/>
                      <a:tailEnd type="none" w="med" len="med"/>
                    </a:lnT>
                    <a:lnB w="9525" cap="flat" cmpd="sng" algn="ctr">
                      <a:solidFill>
                        <a:srgbClr val="A05578"/>
                      </a:solidFill>
                      <a:prstDash val="solid"/>
                      <a:round/>
                      <a:headEnd type="none" w="med" len="med"/>
                      <a:tailEnd type="none" w="med" len="med"/>
                    </a:lnB>
                    <a:solidFill>
                      <a:srgbClr val="F9F9F9"/>
                    </a:solidFill>
                  </a:tcPr>
                </a:tc>
                <a:tc>
                  <a:txBody>
                    <a:bodyPr/>
                    <a:lstStyle/>
                    <a:p>
                      <a:pPr algn="r"/>
                      <a:r>
                        <a:rPr lang="el-GR" sz="900"/>
                        <a:t>1,000</a:t>
                      </a:r>
                    </a:p>
                  </a:txBody>
                  <a:tcPr marL="14393" marR="14393" marT="7197" marB="7197" anchor="ctr">
                    <a:lnL w="9525" cap="flat" cmpd="sng" algn="ctr">
                      <a:solidFill>
                        <a:srgbClr val="505578"/>
                      </a:solidFill>
                      <a:prstDash val="solid"/>
                      <a:round/>
                      <a:headEnd type="none" w="med" len="med"/>
                      <a:tailEnd type="none" w="med" len="med"/>
                    </a:lnL>
                    <a:lnR w="9525" cap="flat" cmpd="sng" algn="ctr">
                      <a:solidFill>
                        <a:srgbClr val="605578"/>
                      </a:solidFill>
                      <a:prstDash val="solid"/>
                      <a:round/>
                      <a:headEnd type="none" w="med" len="med"/>
                      <a:tailEnd type="none" w="med" len="med"/>
                    </a:lnR>
                    <a:lnT w="9525" cap="flat" cmpd="sng" algn="ctr">
                      <a:solidFill>
                        <a:srgbClr val="505578"/>
                      </a:solidFill>
                      <a:prstDash val="solid"/>
                      <a:round/>
                      <a:headEnd type="none" w="med" len="med"/>
                      <a:tailEnd type="none" w="med" len="med"/>
                    </a:lnT>
                    <a:lnB w="9525" cap="flat" cmpd="sng" algn="ctr">
                      <a:solidFill>
                        <a:srgbClr val="B05578"/>
                      </a:solidFill>
                      <a:prstDash val="solid"/>
                      <a:round/>
                      <a:headEnd type="none" w="med" len="med"/>
                      <a:tailEnd type="none" w="med" len="med"/>
                    </a:lnB>
                    <a:solidFill>
                      <a:srgbClr val="F9F9F9"/>
                    </a:solidFill>
                  </a:tcPr>
                </a:tc>
                <a:tc>
                  <a:txBody>
                    <a:bodyPr/>
                    <a:lstStyle/>
                    <a:p>
                      <a:pPr algn="r"/>
                      <a:r>
                        <a:rPr lang="en-US" sz="900"/>
                        <a:t>8x10</a:t>
                      </a:r>
                      <a:r>
                        <a:rPr lang="en-US" sz="900" baseline="30000"/>
                        <a:t>3</a:t>
                      </a:r>
                      <a:endParaRPr lang="en-US" sz="900"/>
                    </a:p>
                  </a:txBody>
                  <a:tcPr marL="14393" marR="14393" marT="7197" marB="7197" anchor="ctr">
                    <a:lnL w="9525" cap="flat" cmpd="sng" algn="ctr">
                      <a:solidFill>
                        <a:srgbClr val="605578"/>
                      </a:solidFill>
                      <a:prstDash val="solid"/>
                      <a:round/>
                      <a:headEnd type="none" w="med" len="med"/>
                      <a:tailEnd type="none" w="med" len="med"/>
                    </a:lnL>
                    <a:lnR w="9525" cap="flat" cmpd="sng" algn="ctr">
                      <a:solidFill>
                        <a:srgbClr val="705578"/>
                      </a:solidFill>
                      <a:prstDash val="solid"/>
                      <a:round/>
                      <a:headEnd type="none" w="med" len="med"/>
                      <a:tailEnd type="none" w="med" len="med"/>
                    </a:lnR>
                    <a:lnT w="9525" cap="flat" cmpd="sng" algn="ctr">
                      <a:solidFill>
                        <a:srgbClr val="605578"/>
                      </a:solidFill>
                      <a:prstDash val="solid"/>
                      <a:round/>
                      <a:headEnd type="none" w="med" len="med"/>
                      <a:tailEnd type="none" w="med" len="med"/>
                    </a:lnT>
                    <a:lnB w="9525" cap="flat" cmpd="sng" algn="ctr">
                      <a:solidFill>
                        <a:srgbClr val="C05578"/>
                      </a:solidFill>
                      <a:prstDash val="solid"/>
                      <a:round/>
                      <a:headEnd type="none" w="med" len="med"/>
                      <a:tailEnd type="none" w="med" len="med"/>
                    </a:lnB>
                    <a:solidFill>
                      <a:srgbClr val="F9F9F9"/>
                    </a:solidFill>
                  </a:tcPr>
                </a:tc>
                <a:tc>
                  <a:txBody>
                    <a:bodyPr/>
                    <a:lstStyle/>
                    <a:p>
                      <a:pPr algn="r"/>
                      <a:r>
                        <a:rPr lang="el-GR" sz="900"/>
                        <a:t>10</a:t>
                      </a:r>
                      <a:r>
                        <a:rPr lang="el-GR" sz="900" baseline="30000"/>
                        <a:t>3</a:t>
                      </a:r>
                      <a:endParaRPr lang="el-GR" sz="900"/>
                    </a:p>
                  </a:txBody>
                  <a:tcPr marL="14393" marR="14393" marT="7197" marB="7197" anchor="ctr">
                    <a:lnL w="9525" cap="flat" cmpd="sng" algn="ctr">
                      <a:solidFill>
                        <a:srgbClr val="705578"/>
                      </a:solidFill>
                      <a:prstDash val="solid"/>
                      <a:round/>
                      <a:headEnd type="none" w="med" len="med"/>
                      <a:tailEnd type="none" w="med" len="med"/>
                    </a:lnL>
                    <a:lnR w="9525" cap="flat" cmpd="sng" algn="ctr">
                      <a:solidFill>
                        <a:srgbClr val="705578"/>
                      </a:solidFill>
                      <a:prstDash val="solid"/>
                      <a:round/>
                      <a:headEnd type="none" w="med" len="med"/>
                      <a:tailEnd type="none" w="med" len="med"/>
                    </a:lnR>
                    <a:lnT w="9525" cap="flat" cmpd="sng" algn="ctr">
                      <a:solidFill>
                        <a:srgbClr val="705578"/>
                      </a:solidFill>
                      <a:prstDash val="solid"/>
                      <a:round/>
                      <a:headEnd type="none" w="med" len="med"/>
                      <a:tailEnd type="none" w="med" len="med"/>
                    </a:lnT>
                    <a:lnB w="9525" cap="flat" cmpd="sng" algn="ctr">
                      <a:solidFill>
                        <a:srgbClr val="D05578"/>
                      </a:solidFill>
                      <a:prstDash val="solid"/>
                      <a:round/>
                      <a:headEnd type="none" w="med" len="med"/>
                      <a:tailEnd type="none" w="med" len="med"/>
                    </a:lnB>
                    <a:solidFill>
                      <a:srgbClr val="F9F9F9"/>
                    </a:solidFill>
                  </a:tcPr>
                </a:tc>
              </a:tr>
              <a:tr h="334141">
                <a:tc>
                  <a:txBody>
                    <a:bodyPr/>
                    <a:lstStyle/>
                    <a:p>
                      <a:r>
                        <a:rPr lang="en-US" sz="1000" u="none" strike="noStrike" dirty="0" err="1">
                          <a:solidFill>
                            <a:srgbClr val="0B0080"/>
                          </a:solidFill>
                          <a:hlinkClick r:id="rId11" tooltip="Kibibyte"/>
                        </a:rPr>
                        <a:t>kibibyte</a:t>
                      </a:r>
                      <a:r>
                        <a:rPr lang="en-US" sz="1000" dirty="0"/>
                        <a:t> per second</a:t>
                      </a:r>
                    </a:p>
                  </a:txBody>
                  <a:tcPr marL="14393" marR="14393" marT="7197" marB="7197" anchor="ctr">
                    <a:lnL w="9525" cap="flat" cmpd="sng" algn="ctr">
                      <a:solidFill>
                        <a:srgbClr val="805578"/>
                      </a:solidFill>
                      <a:prstDash val="solid"/>
                      <a:round/>
                      <a:headEnd type="none" w="med" len="med"/>
                      <a:tailEnd type="none" w="med" len="med"/>
                    </a:lnL>
                    <a:lnR w="9525" cap="flat" cmpd="sng" algn="ctr">
                      <a:solidFill>
                        <a:srgbClr val="905578"/>
                      </a:solidFill>
                      <a:prstDash val="solid"/>
                      <a:round/>
                      <a:headEnd type="none" w="med" len="med"/>
                      <a:tailEnd type="none" w="med" len="med"/>
                    </a:lnR>
                    <a:lnT w="9525" cap="flat" cmpd="sng" algn="ctr">
                      <a:solidFill>
                        <a:srgbClr val="805578"/>
                      </a:solidFill>
                      <a:prstDash val="solid"/>
                      <a:round/>
                      <a:headEnd type="none" w="med" len="med"/>
                      <a:tailEnd type="none" w="med" len="med"/>
                    </a:lnT>
                    <a:lnB w="9525" cap="flat" cmpd="sng" algn="ctr">
                      <a:solidFill>
                        <a:srgbClr val="0070BF"/>
                      </a:solidFill>
                      <a:prstDash val="solid"/>
                      <a:round/>
                      <a:headEnd type="none" w="med" len="med"/>
                      <a:tailEnd type="none" w="med" len="med"/>
                    </a:lnB>
                    <a:solidFill>
                      <a:srgbClr val="F9F9F9"/>
                    </a:solidFill>
                  </a:tcPr>
                </a:tc>
                <a:tc>
                  <a:txBody>
                    <a:bodyPr/>
                    <a:lstStyle/>
                    <a:p>
                      <a:r>
                        <a:rPr lang="en-US" sz="900"/>
                        <a:t>KiB/s</a:t>
                      </a:r>
                    </a:p>
                  </a:txBody>
                  <a:tcPr marL="14393" marR="14393" marT="7197" marB="7197" anchor="ctr">
                    <a:lnL w="9525" cap="flat" cmpd="sng" algn="ctr">
                      <a:solidFill>
                        <a:srgbClr val="905578"/>
                      </a:solidFill>
                      <a:prstDash val="solid"/>
                      <a:round/>
                      <a:headEnd type="none" w="med" len="med"/>
                      <a:tailEnd type="none" w="med" len="med"/>
                    </a:lnL>
                    <a:lnR w="9525" cap="flat" cmpd="sng" algn="ctr">
                      <a:solidFill>
                        <a:srgbClr val="A05578"/>
                      </a:solidFill>
                      <a:prstDash val="solid"/>
                      <a:round/>
                      <a:headEnd type="none" w="med" len="med"/>
                      <a:tailEnd type="none" w="med" len="med"/>
                    </a:lnR>
                    <a:lnT w="9525" cap="flat" cmpd="sng" algn="ctr">
                      <a:solidFill>
                        <a:srgbClr val="905578"/>
                      </a:solidFill>
                      <a:prstDash val="solid"/>
                      <a:round/>
                      <a:headEnd type="none" w="med" len="med"/>
                      <a:tailEnd type="none" w="med" len="med"/>
                    </a:lnT>
                    <a:lnB w="9525" cap="flat" cmpd="sng" algn="ctr">
                      <a:solidFill>
                        <a:srgbClr val="1071BF"/>
                      </a:solidFill>
                      <a:prstDash val="solid"/>
                      <a:round/>
                      <a:headEnd type="none" w="med" len="med"/>
                      <a:tailEnd type="none" w="med" len="med"/>
                    </a:lnB>
                    <a:solidFill>
                      <a:srgbClr val="F9F9F9"/>
                    </a:solidFill>
                  </a:tcPr>
                </a:tc>
                <a:tc>
                  <a:txBody>
                    <a:bodyPr/>
                    <a:lstStyle/>
                    <a:p>
                      <a:pPr algn="r"/>
                      <a:r>
                        <a:rPr lang="el-GR" sz="900" dirty="0"/>
                        <a:t>8,192</a:t>
                      </a:r>
                    </a:p>
                  </a:txBody>
                  <a:tcPr marL="14393" marR="14393" marT="7197" marB="7197" anchor="ctr">
                    <a:lnL w="9525" cap="flat" cmpd="sng" algn="ctr">
                      <a:solidFill>
                        <a:srgbClr val="A05578"/>
                      </a:solidFill>
                      <a:prstDash val="solid"/>
                      <a:round/>
                      <a:headEnd type="none" w="med" len="med"/>
                      <a:tailEnd type="none" w="med" len="med"/>
                    </a:lnL>
                    <a:lnR w="9525" cap="flat" cmpd="sng" algn="ctr">
                      <a:solidFill>
                        <a:srgbClr val="B05578"/>
                      </a:solidFill>
                      <a:prstDash val="solid"/>
                      <a:round/>
                      <a:headEnd type="none" w="med" len="med"/>
                      <a:tailEnd type="none" w="med" len="med"/>
                    </a:lnR>
                    <a:lnT w="9525" cap="flat" cmpd="sng" algn="ctr">
                      <a:solidFill>
                        <a:srgbClr val="A05578"/>
                      </a:solidFill>
                      <a:prstDash val="solid"/>
                      <a:round/>
                      <a:headEnd type="none" w="med" len="med"/>
                      <a:tailEnd type="none" w="med" len="med"/>
                    </a:lnT>
                    <a:lnB w="9525" cap="flat" cmpd="sng" algn="ctr">
                      <a:solidFill>
                        <a:srgbClr val="1078BF"/>
                      </a:solidFill>
                      <a:prstDash val="solid"/>
                      <a:round/>
                      <a:headEnd type="none" w="med" len="med"/>
                      <a:tailEnd type="none" w="med" len="med"/>
                    </a:lnB>
                    <a:solidFill>
                      <a:srgbClr val="F9F9F9"/>
                    </a:solidFill>
                  </a:tcPr>
                </a:tc>
                <a:tc>
                  <a:txBody>
                    <a:bodyPr/>
                    <a:lstStyle/>
                    <a:p>
                      <a:pPr algn="r"/>
                      <a:r>
                        <a:rPr lang="el-GR" sz="900"/>
                        <a:t>1,024</a:t>
                      </a:r>
                    </a:p>
                  </a:txBody>
                  <a:tcPr marL="14393" marR="14393" marT="7197" marB="7197" anchor="ctr">
                    <a:lnL w="9525" cap="flat" cmpd="sng" algn="ctr">
                      <a:solidFill>
                        <a:srgbClr val="B05578"/>
                      </a:solidFill>
                      <a:prstDash val="solid"/>
                      <a:round/>
                      <a:headEnd type="none" w="med" len="med"/>
                      <a:tailEnd type="none" w="med" len="med"/>
                    </a:lnL>
                    <a:lnR w="9525" cap="flat" cmpd="sng" algn="ctr">
                      <a:solidFill>
                        <a:srgbClr val="C05578"/>
                      </a:solidFill>
                      <a:prstDash val="solid"/>
                      <a:round/>
                      <a:headEnd type="none" w="med" len="med"/>
                      <a:tailEnd type="none" w="med" len="med"/>
                    </a:lnR>
                    <a:lnT w="9525" cap="flat" cmpd="sng" algn="ctr">
                      <a:solidFill>
                        <a:srgbClr val="B05578"/>
                      </a:solidFill>
                      <a:prstDash val="solid"/>
                      <a:round/>
                      <a:headEnd type="none" w="med" len="med"/>
                      <a:tailEnd type="none" w="med" len="med"/>
                    </a:lnT>
                    <a:lnB w="9525" cap="flat" cmpd="sng" algn="ctr">
                      <a:solidFill>
                        <a:srgbClr val="9025A1"/>
                      </a:solidFill>
                      <a:prstDash val="solid"/>
                      <a:round/>
                      <a:headEnd type="none" w="med" len="med"/>
                      <a:tailEnd type="none" w="med" len="med"/>
                    </a:lnB>
                    <a:solidFill>
                      <a:srgbClr val="F9F9F9"/>
                    </a:solidFill>
                  </a:tcPr>
                </a:tc>
                <a:tc>
                  <a:txBody>
                    <a:bodyPr/>
                    <a:lstStyle/>
                    <a:p>
                      <a:pPr algn="r"/>
                      <a:r>
                        <a:rPr lang="el-GR" sz="900"/>
                        <a:t>2</a:t>
                      </a:r>
                      <a:r>
                        <a:rPr lang="el-GR" sz="900" baseline="30000"/>
                        <a:t>13</a:t>
                      </a:r>
                      <a:endParaRPr lang="el-GR" sz="900"/>
                    </a:p>
                  </a:txBody>
                  <a:tcPr marL="14393" marR="14393" marT="7197" marB="7197" anchor="ctr">
                    <a:lnL w="9525" cap="flat" cmpd="sng" algn="ctr">
                      <a:solidFill>
                        <a:srgbClr val="C05578"/>
                      </a:solidFill>
                      <a:prstDash val="solid"/>
                      <a:round/>
                      <a:headEnd type="none" w="med" len="med"/>
                      <a:tailEnd type="none" w="med" len="med"/>
                    </a:lnL>
                    <a:lnR w="9525" cap="flat" cmpd="sng" algn="ctr">
                      <a:solidFill>
                        <a:srgbClr val="D05578"/>
                      </a:solidFill>
                      <a:prstDash val="solid"/>
                      <a:round/>
                      <a:headEnd type="none" w="med" len="med"/>
                      <a:tailEnd type="none" w="med" len="med"/>
                    </a:lnR>
                    <a:lnT w="9525" cap="flat" cmpd="sng" algn="ctr">
                      <a:solidFill>
                        <a:srgbClr val="C05578"/>
                      </a:solidFill>
                      <a:prstDash val="solid"/>
                      <a:round/>
                      <a:headEnd type="none" w="med" len="med"/>
                      <a:tailEnd type="none" w="med" len="med"/>
                    </a:lnT>
                    <a:lnB w="9525" cap="flat" cmpd="sng" algn="ctr">
                      <a:solidFill>
                        <a:srgbClr val="B08204"/>
                      </a:solidFill>
                      <a:prstDash val="solid"/>
                      <a:round/>
                      <a:headEnd type="none" w="med" len="med"/>
                      <a:tailEnd type="none" w="med" len="med"/>
                    </a:lnB>
                    <a:solidFill>
                      <a:srgbClr val="F9F9F9"/>
                    </a:solidFill>
                  </a:tcPr>
                </a:tc>
                <a:tc>
                  <a:txBody>
                    <a:bodyPr/>
                    <a:lstStyle/>
                    <a:p>
                      <a:pPr algn="r"/>
                      <a:r>
                        <a:rPr lang="el-GR" sz="900"/>
                        <a:t>2</a:t>
                      </a:r>
                      <a:r>
                        <a:rPr lang="el-GR" sz="900" baseline="30000"/>
                        <a:t>10</a:t>
                      </a:r>
                      <a:endParaRPr lang="el-GR" sz="900"/>
                    </a:p>
                  </a:txBody>
                  <a:tcPr marL="14393" marR="14393" marT="7197" marB="7197" anchor="ctr">
                    <a:lnL w="9525" cap="flat" cmpd="sng" algn="ctr">
                      <a:solidFill>
                        <a:srgbClr val="D05578"/>
                      </a:solidFill>
                      <a:prstDash val="solid"/>
                      <a:round/>
                      <a:headEnd type="none" w="med" len="med"/>
                      <a:tailEnd type="none" w="med" len="med"/>
                    </a:lnL>
                    <a:lnR w="9525" cap="flat" cmpd="sng" algn="ctr">
                      <a:solidFill>
                        <a:srgbClr val="D05578"/>
                      </a:solidFill>
                      <a:prstDash val="solid"/>
                      <a:round/>
                      <a:headEnd type="none" w="med" len="med"/>
                      <a:tailEnd type="none" w="med" len="med"/>
                    </a:lnR>
                    <a:lnT w="9525" cap="flat" cmpd="sng" algn="ctr">
                      <a:solidFill>
                        <a:srgbClr val="D05578"/>
                      </a:solidFill>
                      <a:prstDash val="solid"/>
                      <a:round/>
                      <a:headEnd type="none" w="med" len="med"/>
                      <a:tailEnd type="none" w="med" len="med"/>
                    </a:lnT>
                    <a:lnB w="9525" cap="flat" cmpd="sng" algn="ctr">
                      <a:solidFill>
                        <a:srgbClr val="00CE04"/>
                      </a:solidFill>
                      <a:prstDash val="solid"/>
                      <a:round/>
                      <a:headEnd type="none" w="med" len="med"/>
                      <a:tailEnd type="none" w="med" len="med"/>
                    </a:lnB>
                    <a:solidFill>
                      <a:srgbClr val="F9F9F9"/>
                    </a:solidFill>
                  </a:tcPr>
                </a:tc>
              </a:tr>
              <a:tr h="334141">
                <a:tc>
                  <a:txBody>
                    <a:bodyPr/>
                    <a:lstStyle/>
                    <a:p>
                      <a:r>
                        <a:rPr lang="en-US" sz="1000" u="none" strike="noStrike" dirty="0">
                          <a:solidFill>
                            <a:srgbClr val="0B0080"/>
                          </a:solidFill>
                          <a:hlinkClick r:id="rId12" tooltip="Megabit"/>
                        </a:rPr>
                        <a:t>megabit</a:t>
                      </a:r>
                      <a:r>
                        <a:rPr lang="en-US" sz="1000" dirty="0"/>
                        <a:t> per second</a:t>
                      </a:r>
                    </a:p>
                  </a:txBody>
                  <a:tcPr marL="14393" marR="14393" marT="7197" marB="7197" anchor="ctr">
                    <a:lnL w="9525" cap="flat" cmpd="sng" algn="ctr">
                      <a:solidFill>
                        <a:srgbClr val="0070BF"/>
                      </a:solidFill>
                      <a:prstDash val="solid"/>
                      <a:round/>
                      <a:headEnd type="none" w="med" len="med"/>
                      <a:tailEnd type="none" w="med" len="med"/>
                    </a:lnL>
                    <a:lnR w="9525" cap="flat" cmpd="sng" algn="ctr">
                      <a:solidFill>
                        <a:srgbClr val="1071BF"/>
                      </a:solidFill>
                      <a:prstDash val="solid"/>
                      <a:round/>
                      <a:headEnd type="none" w="med" len="med"/>
                      <a:tailEnd type="none" w="med" len="med"/>
                    </a:lnR>
                    <a:lnT w="9525" cap="flat" cmpd="sng" algn="ctr">
                      <a:solidFill>
                        <a:srgbClr val="0070BF"/>
                      </a:solidFill>
                      <a:prstDash val="solid"/>
                      <a:round/>
                      <a:headEnd type="none" w="med" len="med"/>
                      <a:tailEnd type="none" w="med" len="med"/>
                    </a:lnT>
                    <a:lnB w="9525" cap="flat" cmpd="sng" algn="ctr">
                      <a:solidFill>
                        <a:srgbClr val="70CF04"/>
                      </a:solidFill>
                      <a:prstDash val="solid"/>
                      <a:round/>
                      <a:headEnd type="none" w="med" len="med"/>
                      <a:tailEnd type="none" w="med" len="med"/>
                    </a:lnB>
                    <a:solidFill>
                      <a:srgbClr val="F9F9F9"/>
                    </a:solidFill>
                  </a:tcPr>
                </a:tc>
                <a:tc>
                  <a:txBody>
                    <a:bodyPr/>
                    <a:lstStyle/>
                    <a:p>
                      <a:r>
                        <a:rPr lang="en-US" sz="900"/>
                        <a:t>Mbit/s</a:t>
                      </a:r>
                    </a:p>
                  </a:txBody>
                  <a:tcPr marL="14393" marR="14393" marT="7197" marB="7197" anchor="ctr">
                    <a:lnL w="9525" cap="flat" cmpd="sng" algn="ctr">
                      <a:solidFill>
                        <a:srgbClr val="1071BF"/>
                      </a:solidFill>
                      <a:prstDash val="solid"/>
                      <a:round/>
                      <a:headEnd type="none" w="med" len="med"/>
                      <a:tailEnd type="none" w="med" len="med"/>
                    </a:lnL>
                    <a:lnR w="9525" cap="flat" cmpd="sng" algn="ctr">
                      <a:solidFill>
                        <a:srgbClr val="1078BF"/>
                      </a:solidFill>
                      <a:prstDash val="solid"/>
                      <a:round/>
                      <a:headEnd type="none" w="med" len="med"/>
                      <a:tailEnd type="none" w="med" len="med"/>
                    </a:lnR>
                    <a:lnT w="9525" cap="flat" cmpd="sng" algn="ctr">
                      <a:solidFill>
                        <a:srgbClr val="1071BF"/>
                      </a:solidFill>
                      <a:prstDash val="solid"/>
                      <a:round/>
                      <a:headEnd type="none" w="med" len="med"/>
                      <a:tailEnd type="none" w="med" len="med"/>
                    </a:lnT>
                    <a:lnB w="9525" cap="flat" cmpd="sng" algn="ctr">
                      <a:solidFill>
                        <a:srgbClr val="103705"/>
                      </a:solidFill>
                      <a:prstDash val="solid"/>
                      <a:round/>
                      <a:headEnd type="none" w="med" len="med"/>
                      <a:tailEnd type="none" w="med" len="med"/>
                    </a:lnB>
                    <a:solidFill>
                      <a:srgbClr val="F9F9F9"/>
                    </a:solidFill>
                  </a:tcPr>
                </a:tc>
                <a:tc>
                  <a:txBody>
                    <a:bodyPr/>
                    <a:lstStyle/>
                    <a:p>
                      <a:pPr algn="r"/>
                      <a:r>
                        <a:rPr lang="el-GR" sz="900" dirty="0"/>
                        <a:t>1,000,000</a:t>
                      </a:r>
                    </a:p>
                  </a:txBody>
                  <a:tcPr marL="14393" marR="14393" marT="7197" marB="7197" anchor="ctr">
                    <a:lnL w="9525" cap="flat" cmpd="sng" algn="ctr">
                      <a:solidFill>
                        <a:srgbClr val="1078BF"/>
                      </a:solidFill>
                      <a:prstDash val="solid"/>
                      <a:round/>
                      <a:headEnd type="none" w="med" len="med"/>
                      <a:tailEnd type="none" w="med" len="med"/>
                    </a:lnL>
                    <a:lnR w="9525" cap="flat" cmpd="sng" algn="ctr">
                      <a:solidFill>
                        <a:srgbClr val="9025A1"/>
                      </a:solidFill>
                      <a:prstDash val="solid"/>
                      <a:round/>
                      <a:headEnd type="none" w="med" len="med"/>
                      <a:tailEnd type="none" w="med" len="med"/>
                    </a:lnR>
                    <a:lnT w="9525" cap="flat" cmpd="sng" algn="ctr">
                      <a:solidFill>
                        <a:srgbClr val="1078BF"/>
                      </a:solidFill>
                      <a:prstDash val="solid"/>
                      <a:round/>
                      <a:headEnd type="none" w="med" len="med"/>
                      <a:tailEnd type="none" w="med" len="med"/>
                    </a:lnT>
                    <a:lnB w="9525" cap="flat" cmpd="sng" algn="ctr">
                      <a:solidFill>
                        <a:srgbClr val="40370C"/>
                      </a:solidFill>
                      <a:prstDash val="solid"/>
                      <a:round/>
                      <a:headEnd type="none" w="med" len="med"/>
                      <a:tailEnd type="none" w="med" len="med"/>
                    </a:lnB>
                    <a:solidFill>
                      <a:srgbClr val="F9F9F9"/>
                    </a:solidFill>
                  </a:tcPr>
                </a:tc>
                <a:tc>
                  <a:txBody>
                    <a:bodyPr/>
                    <a:lstStyle/>
                    <a:p>
                      <a:pPr algn="r"/>
                      <a:r>
                        <a:rPr lang="el-GR" sz="900"/>
                        <a:t>125,000</a:t>
                      </a:r>
                    </a:p>
                  </a:txBody>
                  <a:tcPr marL="14393" marR="14393" marT="7197" marB="7197" anchor="ctr">
                    <a:lnL w="9525" cap="flat" cmpd="sng" algn="ctr">
                      <a:solidFill>
                        <a:srgbClr val="9025A1"/>
                      </a:solidFill>
                      <a:prstDash val="solid"/>
                      <a:round/>
                      <a:headEnd type="none" w="med" len="med"/>
                      <a:tailEnd type="none" w="med" len="med"/>
                    </a:lnL>
                    <a:lnR w="9525" cap="flat" cmpd="sng" algn="ctr">
                      <a:solidFill>
                        <a:srgbClr val="B08204"/>
                      </a:solidFill>
                      <a:prstDash val="solid"/>
                      <a:round/>
                      <a:headEnd type="none" w="med" len="med"/>
                      <a:tailEnd type="none" w="med" len="med"/>
                    </a:lnR>
                    <a:lnT w="9525" cap="flat" cmpd="sng" algn="ctr">
                      <a:solidFill>
                        <a:srgbClr val="9025A1"/>
                      </a:solidFill>
                      <a:prstDash val="solid"/>
                      <a:round/>
                      <a:headEnd type="none" w="med" len="med"/>
                      <a:tailEnd type="none" w="med" len="med"/>
                    </a:lnT>
                    <a:lnB w="9525" cap="flat" cmpd="sng" algn="ctr">
                      <a:solidFill>
                        <a:srgbClr val="00E10C"/>
                      </a:solidFill>
                      <a:prstDash val="solid"/>
                      <a:round/>
                      <a:headEnd type="none" w="med" len="med"/>
                      <a:tailEnd type="none" w="med" len="med"/>
                    </a:lnB>
                    <a:solidFill>
                      <a:srgbClr val="F9F9F9"/>
                    </a:solidFill>
                  </a:tcPr>
                </a:tc>
                <a:tc>
                  <a:txBody>
                    <a:bodyPr/>
                    <a:lstStyle/>
                    <a:p>
                      <a:pPr algn="r"/>
                      <a:r>
                        <a:rPr lang="el-GR" sz="900"/>
                        <a:t>10</a:t>
                      </a:r>
                      <a:r>
                        <a:rPr lang="el-GR" sz="900" baseline="30000"/>
                        <a:t>6</a:t>
                      </a:r>
                      <a:endParaRPr lang="el-GR" sz="900"/>
                    </a:p>
                  </a:txBody>
                  <a:tcPr marL="14393" marR="14393" marT="7197" marB="7197" anchor="ctr">
                    <a:lnL w="9525" cap="flat" cmpd="sng" algn="ctr">
                      <a:solidFill>
                        <a:srgbClr val="B08204"/>
                      </a:solidFill>
                      <a:prstDash val="solid"/>
                      <a:round/>
                      <a:headEnd type="none" w="med" len="med"/>
                      <a:tailEnd type="none" w="med" len="med"/>
                    </a:lnL>
                    <a:lnR w="9525" cap="flat" cmpd="sng" algn="ctr">
                      <a:solidFill>
                        <a:srgbClr val="00CE04"/>
                      </a:solidFill>
                      <a:prstDash val="solid"/>
                      <a:round/>
                      <a:headEnd type="none" w="med" len="med"/>
                      <a:tailEnd type="none" w="med" len="med"/>
                    </a:lnR>
                    <a:lnT w="9525" cap="flat" cmpd="sng" algn="ctr">
                      <a:solidFill>
                        <a:srgbClr val="B08204"/>
                      </a:solidFill>
                      <a:prstDash val="solid"/>
                      <a:round/>
                      <a:headEnd type="none" w="med" len="med"/>
                      <a:tailEnd type="none" w="med" len="med"/>
                    </a:lnT>
                    <a:lnB w="9525" cap="flat" cmpd="sng" algn="ctr">
                      <a:solidFill>
                        <a:srgbClr val="E0E30C"/>
                      </a:solidFill>
                      <a:prstDash val="solid"/>
                      <a:round/>
                      <a:headEnd type="none" w="med" len="med"/>
                      <a:tailEnd type="none" w="med" len="med"/>
                    </a:lnB>
                    <a:solidFill>
                      <a:srgbClr val="F9F9F9"/>
                    </a:solidFill>
                  </a:tcPr>
                </a:tc>
                <a:tc>
                  <a:txBody>
                    <a:bodyPr/>
                    <a:lstStyle/>
                    <a:p>
                      <a:pPr algn="r"/>
                      <a:r>
                        <a:rPr lang="el-GR" sz="900"/>
                        <a:t>10</a:t>
                      </a:r>
                      <a:r>
                        <a:rPr lang="el-GR" sz="900" baseline="30000"/>
                        <a:t>6</a:t>
                      </a:r>
                      <a:r>
                        <a:rPr lang="el-GR" sz="900"/>
                        <a:t>/8</a:t>
                      </a:r>
                    </a:p>
                  </a:txBody>
                  <a:tcPr marL="14393" marR="14393" marT="7197" marB="7197" anchor="ctr">
                    <a:lnL w="9525" cap="flat" cmpd="sng" algn="ctr">
                      <a:solidFill>
                        <a:srgbClr val="00CE04"/>
                      </a:solidFill>
                      <a:prstDash val="solid"/>
                      <a:round/>
                      <a:headEnd type="none" w="med" len="med"/>
                      <a:tailEnd type="none" w="med" len="med"/>
                    </a:lnL>
                    <a:lnR w="9525" cap="flat" cmpd="sng" algn="ctr">
                      <a:solidFill>
                        <a:srgbClr val="00CE04"/>
                      </a:solidFill>
                      <a:prstDash val="solid"/>
                      <a:round/>
                      <a:headEnd type="none" w="med" len="med"/>
                      <a:tailEnd type="none" w="med" len="med"/>
                    </a:lnR>
                    <a:lnT w="9525" cap="flat" cmpd="sng" algn="ctr">
                      <a:solidFill>
                        <a:srgbClr val="00CE04"/>
                      </a:solidFill>
                      <a:prstDash val="solid"/>
                      <a:round/>
                      <a:headEnd type="none" w="med" len="med"/>
                      <a:tailEnd type="none" w="med" len="med"/>
                    </a:lnT>
                    <a:lnB w="9525" cap="flat" cmpd="sng" algn="ctr">
                      <a:solidFill>
                        <a:srgbClr val="50E60C"/>
                      </a:solidFill>
                      <a:prstDash val="solid"/>
                      <a:round/>
                      <a:headEnd type="none" w="med" len="med"/>
                      <a:tailEnd type="none" w="med" len="med"/>
                    </a:lnB>
                    <a:solidFill>
                      <a:srgbClr val="F9F9F9"/>
                    </a:solidFill>
                  </a:tcPr>
                </a:tc>
              </a:tr>
              <a:tr h="334141">
                <a:tc>
                  <a:txBody>
                    <a:bodyPr/>
                    <a:lstStyle/>
                    <a:p>
                      <a:r>
                        <a:rPr lang="en-US" sz="1000" u="none" strike="noStrike" dirty="0" err="1">
                          <a:solidFill>
                            <a:srgbClr val="0B0080"/>
                          </a:solidFill>
                          <a:hlinkClick r:id="rId13" tooltip="Mebibit"/>
                        </a:rPr>
                        <a:t>mebibit</a:t>
                      </a:r>
                      <a:r>
                        <a:rPr lang="en-US" sz="1000" dirty="0"/>
                        <a:t> per second</a:t>
                      </a:r>
                    </a:p>
                  </a:txBody>
                  <a:tcPr marL="14393" marR="14393" marT="7197" marB="7197" anchor="ctr">
                    <a:lnL w="9525" cap="flat" cmpd="sng" algn="ctr">
                      <a:solidFill>
                        <a:srgbClr val="70CF04"/>
                      </a:solidFill>
                      <a:prstDash val="solid"/>
                      <a:round/>
                      <a:headEnd type="none" w="med" len="med"/>
                      <a:tailEnd type="none" w="med" len="med"/>
                    </a:lnL>
                    <a:lnR w="9525" cap="flat" cmpd="sng" algn="ctr">
                      <a:solidFill>
                        <a:srgbClr val="103705"/>
                      </a:solidFill>
                      <a:prstDash val="solid"/>
                      <a:round/>
                      <a:headEnd type="none" w="med" len="med"/>
                      <a:tailEnd type="none" w="med" len="med"/>
                    </a:lnR>
                    <a:lnT w="9525" cap="flat" cmpd="sng" algn="ctr">
                      <a:solidFill>
                        <a:srgbClr val="70CF04"/>
                      </a:solidFill>
                      <a:prstDash val="solid"/>
                      <a:round/>
                      <a:headEnd type="none" w="med" len="med"/>
                      <a:tailEnd type="none" w="med" len="med"/>
                    </a:lnT>
                    <a:lnB w="9525" cap="flat" cmpd="sng" algn="ctr">
                      <a:solidFill>
                        <a:srgbClr val="40E90C"/>
                      </a:solidFill>
                      <a:prstDash val="solid"/>
                      <a:round/>
                      <a:headEnd type="none" w="med" len="med"/>
                      <a:tailEnd type="none" w="med" len="med"/>
                    </a:lnB>
                    <a:solidFill>
                      <a:srgbClr val="F9F9F9"/>
                    </a:solidFill>
                  </a:tcPr>
                </a:tc>
                <a:tc>
                  <a:txBody>
                    <a:bodyPr/>
                    <a:lstStyle/>
                    <a:p>
                      <a:r>
                        <a:rPr lang="en-US" sz="900"/>
                        <a:t>Mibit/s</a:t>
                      </a:r>
                    </a:p>
                  </a:txBody>
                  <a:tcPr marL="14393" marR="14393" marT="7197" marB="7197" anchor="ctr">
                    <a:lnL w="9525" cap="flat" cmpd="sng" algn="ctr">
                      <a:solidFill>
                        <a:srgbClr val="103705"/>
                      </a:solidFill>
                      <a:prstDash val="solid"/>
                      <a:round/>
                      <a:headEnd type="none" w="med" len="med"/>
                      <a:tailEnd type="none" w="med" len="med"/>
                    </a:lnL>
                    <a:lnR w="9525" cap="flat" cmpd="sng" algn="ctr">
                      <a:solidFill>
                        <a:srgbClr val="40370C"/>
                      </a:solidFill>
                      <a:prstDash val="solid"/>
                      <a:round/>
                      <a:headEnd type="none" w="med" len="med"/>
                      <a:tailEnd type="none" w="med" len="med"/>
                    </a:lnR>
                    <a:lnT w="9525" cap="flat" cmpd="sng" algn="ctr">
                      <a:solidFill>
                        <a:srgbClr val="103705"/>
                      </a:solidFill>
                      <a:prstDash val="solid"/>
                      <a:round/>
                      <a:headEnd type="none" w="med" len="med"/>
                      <a:tailEnd type="none" w="med" len="med"/>
                    </a:lnT>
                    <a:lnB w="9525" cap="flat" cmpd="sng" algn="ctr">
                      <a:solidFill>
                        <a:srgbClr val="80EB0C"/>
                      </a:solidFill>
                      <a:prstDash val="solid"/>
                      <a:round/>
                      <a:headEnd type="none" w="med" len="med"/>
                      <a:tailEnd type="none" w="med" len="med"/>
                    </a:lnB>
                    <a:solidFill>
                      <a:srgbClr val="F9F9F9"/>
                    </a:solidFill>
                  </a:tcPr>
                </a:tc>
                <a:tc>
                  <a:txBody>
                    <a:bodyPr/>
                    <a:lstStyle/>
                    <a:p>
                      <a:pPr algn="r"/>
                      <a:r>
                        <a:rPr lang="el-GR" sz="900"/>
                        <a:t>1,048,576</a:t>
                      </a:r>
                    </a:p>
                  </a:txBody>
                  <a:tcPr marL="14393" marR="14393" marT="7197" marB="7197" anchor="ctr">
                    <a:lnL w="9525" cap="flat" cmpd="sng" algn="ctr">
                      <a:solidFill>
                        <a:srgbClr val="40370C"/>
                      </a:solidFill>
                      <a:prstDash val="solid"/>
                      <a:round/>
                      <a:headEnd type="none" w="med" len="med"/>
                      <a:tailEnd type="none" w="med" len="med"/>
                    </a:lnL>
                    <a:lnR w="9525" cap="flat" cmpd="sng" algn="ctr">
                      <a:solidFill>
                        <a:srgbClr val="00E10C"/>
                      </a:solidFill>
                      <a:prstDash val="solid"/>
                      <a:round/>
                      <a:headEnd type="none" w="med" len="med"/>
                      <a:tailEnd type="none" w="med" len="med"/>
                    </a:lnR>
                    <a:lnT w="9525" cap="flat" cmpd="sng" algn="ctr">
                      <a:solidFill>
                        <a:srgbClr val="40370C"/>
                      </a:solidFill>
                      <a:prstDash val="solid"/>
                      <a:round/>
                      <a:headEnd type="none" w="med" len="med"/>
                      <a:tailEnd type="none" w="med" len="med"/>
                    </a:lnT>
                    <a:lnB w="9525" cap="flat" cmpd="sng" algn="ctr">
                      <a:solidFill>
                        <a:srgbClr val="80EC0C"/>
                      </a:solidFill>
                      <a:prstDash val="solid"/>
                      <a:round/>
                      <a:headEnd type="none" w="med" len="med"/>
                      <a:tailEnd type="none" w="med" len="med"/>
                    </a:lnB>
                    <a:solidFill>
                      <a:srgbClr val="F9F9F9"/>
                    </a:solidFill>
                  </a:tcPr>
                </a:tc>
                <a:tc>
                  <a:txBody>
                    <a:bodyPr/>
                    <a:lstStyle/>
                    <a:p>
                      <a:pPr algn="r"/>
                      <a:r>
                        <a:rPr lang="el-GR" sz="900"/>
                        <a:t>131,072</a:t>
                      </a:r>
                    </a:p>
                  </a:txBody>
                  <a:tcPr marL="14393" marR="14393" marT="7197" marB="7197" anchor="ctr">
                    <a:lnL w="9525" cap="flat" cmpd="sng" algn="ctr">
                      <a:solidFill>
                        <a:srgbClr val="00E10C"/>
                      </a:solidFill>
                      <a:prstDash val="solid"/>
                      <a:round/>
                      <a:headEnd type="none" w="med" len="med"/>
                      <a:tailEnd type="none" w="med" len="med"/>
                    </a:lnL>
                    <a:lnR w="9525" cap="flat" cmpd="sng" algn="ctr">
                      <a:solidFill>
                        <a:srgbClr val="E0E30C"/>
                      </a:solidFill>
                      <a:prstDash val="solid"/>
                      <a:round/>
                      <a:headEnd type="none" w="med" len="med"/>
                      <a:tailEnd type="none" w="med" len="med"/>
                    </a:lnR>
                    <a:lnT w="9525" cap="flat" cmpd="sng" algn="ctr">
                      <a:solidFill>
                        <a:srgbClr val="00E10C"/>
                      </a:solidFill>
                      <a:prstDash val="solid"/>
                      <a:round/>
                      <a:headEnd type="none" w="med" len="med"/>
                      <a:tailEnd type="none" w="med" len="med"/>
                    </a:lnT>
                    <a:lnB w="9525" cap="flat" cmpd="sng" algn="ctr">
                      <a:solidFill>
                        <a:srgbClr val="00150E"/>
                      </a:solidFill>
                      <a:prstDash val="solid"/>
                      <a:round/>
                      <a:headEnd type="none" w="med" len="med"/>
                      <a:tailEnd type="none" w="med" len="med"/>
                    </a:lnB>
                    <a:solidFill>
                      <a:srgbClr val="F9F9F9"/>
                    </a:solidFill>
                  </a:tcPr>
                </a:tc>
                <a:tc>
                  <a:txBody>
                    <a:bodyPr/>
                    <a:lstStyle/>
                    <a:p>
                      <a:pPr algn="r"/>
                      <a:r>
                        <a:rPr lang="el-GR" sz="900"/>
                        <a:t>2</a:t>
                      </a:r>
                      <a:r>
                        <a:rPr lang="el-GR" sz="900" baseline="30000"/>
                        <a:t>20</a:t>
                      </a:r>
                      <a:endParaRPr lang="el-GR" sz="900"/>
                    </a:p>
                  </a:txBody>
                  <a:tcPr marL="14393" marR="14393" marT="7197" marB="7197" anchor="ctr">
                    <a:lnL w="9525" cap="flat" cmpd="sng" algn="ctr">
                      <a:solidFill>
                        <a:srgbClr val="E0E30C"/>
                      </a:solidFill>
                      <a:prstDash val="solid"/>
                      <a:round/>
                      <a:headEnd type="none" w="med" len="med"/>
                      <a:tailEnd type="none" w="med" len="med"/>
                    </a:lnL>
                    <a:lnR w="9525" cap="flat" cmpd="sng" algn="ctr">
                      <a:solidFill>
                        <a:srgbClr val="50E60C"/>
                      </a:solidFill>
                      <a:prstDash val="solid"/>
                      <a:round/>
                      <a:headEnd type="none" w="med" len="med"/>
                      <a:tailEnd type="none" w="med" len="med"/>
                    </a:lnR>
                    <a:lnT w="9525" cap="flat" cmpd="sng" algn="ctr">
                      <a:solidFill>
                        <a:srgbClr val="E0E30C"/>
                      </a:solidFill>
                      <a:prstDash val="solid"/>
                      <a:round/>
                      <a:headEnd type="none" w="med" len="med"/>
                      <a:tailEnd type="none" w="med" len="med"/>
                    </a:lnT>
                    <a:lnB w="9525" cap="flat" cmpd="sng" algn="ctr">
                      <a:solidFill>
                        <a:srgbClr val="803217"/>
                      </a:solidFill>
                      <a:prstDash val="solid"/>
                      <a:round/>
                      <a:headEnd type="none" w="med" len="med"/>
                      <a:tailEnd type="none" w="med" len="med"/>
                    </a:lnB>
                    <a:solidFill>
                      <a:srgbClr val="F9F9F9"/>
                    </a:solidFill>
                  </a:tcPr>
                </a:tc>
                <a:tc>
                  <a:txBody>
                    <a:bodyPr/>
                    <a:lstStyle/>
                    <a:p>
                      <a:pPr algn="r"/>
                      <a:r>
                        <a:rPr lang="el-GR" sz="900"/>
                        <a:t>2</a:t>
                      </a:r>
                      <a:r>
                        <a:rPr lang="el-GR" sz="900" baseline="30000"/>
                        <a:t>17</a:t>
                      </a:r>
                      <a:endParaRPr lang="el-GR" sz="900"/>
                    </a:p>
                  </a:txBody>
                  <a:tcPr marL="14393" marR="14393" marT="7197" marB="7197" anchor="ctr">
                    <a:lnL w="9525" cap="flat" cmpd="sng" algn="ctr">
                      <a:solidFill>
                        <a:srgbClr val="50E60C"/>
                      </a:solidFill>
                      <a:prstDash val="solid"/>
                      <a:round/>
                      <a:headEnd type="none" w="med" len="med"/>
                      <a:tailEnd type="none" w="med" len="med"/>
                    </a:lnL>
                    <a:lnR w="9525" cap="flat" cmpd="sng" algn="ctr">
                      <a:solidFill>
                        <a:srgbClr val="50E60C"/>
                      </a:solidFill>
                      <a:prstDash val="solid"/>
                      <a:round/>
                      <a:headEnd type="none" w="med" len="med"/>
                      <a:tailEnd type="none" w="med" len="med"/>
                    </a:lnR>
                    <a:lnT w="9525" cap="flat" cmpd="sng" algn="ctr">
                      <a:solidFill>
                        <a:srgbClr val="50E60C"/>
                      </a:solidFill>
                      <a:prstDash val="solid"/>
                      <a:round/>
                      <a:headEnd type="none" w="med" len="med"/>
                      <a:tailEnd type="none" w="med" len="med"/>
                    </a:lnT>
                    <a:lnB w="9525" cap="flat" cmpd="sng" algn="ctr">
                      <a:solidFill>
                        <a:srgbClr val="F03317"/>
                      </a:solidFill>
                      <a:prstDash val="solid"/>
                      <a:round/>
                      <a:headEnd type="none" w="med" len="med"/>
                      <a:tailEnd type="none" w="med" len="med"/>
                    </a:lnB>
                    <a:solidFill>
                      <a:srgbClr val="F9F9F9"/>
                    </a:solidFill>
                  </a:tcPr>
                </a:tc>
              </a:tr>
              <a:tr h="334141">
                <a:tc>
                  <a:txBody>
                    <a:bodyPr/>
                    <a:lstStyle/>
                    <a:p>
                      <a:r>
                        <a:rPr lang="en-US" sz="1000" u="none" strike="noStrike" dirty="0">
                          <a:solidFill>
                            <a:srgbClr val="0B0080"/>
                          </a:solidFill>
                          <a:hlinkClick r:id="rId14" tooltip="Megabyte"/>
                        </a:rPr>
                        <a:t>megabyte</a:t>
                      </a:r>
                      <a:r>
                        <a:rPr lang="en-US" sz="1000" dirty="0"/>
                        <a:t> per second</a:t>
                      </a:r>
                    </a:p>
                  </a:txBody>
                  <a:tcPr marL="14393" marR="14393" marT="7197" marB="7197" anchor="ctr">
                    <a:lnL w="9525" cap="flat" cmpd="sng" algn="ctr">
                      <a:solidFill>
                        <a:srgbClr val="40E90C"/>
                      </a:solidFill>
                      <a:prstDash val="solid"/>
                      <a:round/>
                      <a:headEnd type="none" w="med" len="med"/>
                      <a:tailEnd type="none" w="med" len="med"/>
                    </a:lnL>
                    <a:lnR w="9525" cap="flat" cmpd="sng" algn="ctr">
                      <a:solidFill>
                        <a:srgbClr val="80EB0C"/>
                      </a:solidFill>
                      <a:prstDash val="solid"/>
                      <a:round/>
                      <a:headEnd type="none" w="med" len="med"/>
                      <a:tailEnd type="none" w="med" len="med"/>
                    </a:lnR>
                    <a:lnT w="9525" cap="flat" cmpd="sng" algn="ctr">
                      <a:solidFill>
                        <a:srgbClr val="40E90C"/>
                      </a:solidFill>
                      <a:prstDash val="solid"/>
                      <a:round/>
                      <a:headEnd type="none" w="med" len="med"/>
                      <a:tailEnd type="none" w="med" len="med"/>
                    </a:lnT>
                    <a:lnB w="9525" cap="flat" cmpd="sng" algn="ctr">
                      <a:solidFill>
                        <a:srgbClr val="F03221"/>
                      </a:solidFill>
                      <a:prstDash val="solid"/>
                      <a:round/>
                      <a:headEnd type="none" w="med" len="med"/>
                      <a:tailEnd type="none" w="med" len="med"/>
                    </a:lnB>
                    <a:solidFill>
                      <a:srgbClr val="F9F9F9"/>
                    </a:solidFill>
                  </a:tcPr>
                </a:tc>
                <a:tc>
                  <a:txBody>
                    <a:bodyPr/>
                    <a:lstStyle/>
                    <a:p>
                      <a:r>
                        <a:rPr lang="en-US" sz="900"/>
                        <a:t>MB/s</a:t>
                      </a:r>
                    </a:p>
                  </a:txBody>
                  <a:tcPr marL="14393" marR="14393" marT="7197" marB="7197" anchor="ctr">
                    <a:lnL w="9525" cap="flat" cmpd="sng" algn="ctr">
                      <a:solidFill>
                        <a:srgbClr val="80EB0C"/>
                      </a:solidFill>
                      <a:prstDash val="solid"/>
                      <a:round/>
                      <a:headEnd type="none" w="med" len="med"/>
                      <a:tailEnd type="none" w="med" len="med"/>
                    </a:lnL>
                    <a:lnR w="9525" cap="flat" cmpd="sng" algn="ctr">
                      <a:solidFill>
                        <a:srgbClr val="80EC0C"/>
                      </a:solidFill>
                      <a:prstDash val="solid"/>
                      <a:round/>
                      <a:headEnd type="none" w="med" len="med"/>
                      <a:tailEnd type="none" w="med" len="med"/>
                    </a:lnR>
                    <a:lnT w="9525" cap="flat" cmpd="sng" algn="ctr">
                      <a:solidFill>
                        <a:srgbClr val="80EB0C"/>
                      </a:solidFill>
                      <a:prstDash val="solid"/>
                      <a:round/>
                      <a:headEnd type="none" w="med" len="med"/>
                      <a:tailEnd type="none" w="med" len="med"/>
                    </a:lnT>
                    <a:lnB w="9525" cap="flat" cmpd="sng" algn="ctr">
                      <a:solidFill>
                        <a:srgbClr val="30B157"/>
                      </a:solidFill>
                      <a:prstDash val="solid"/>
                      <a:round/>
                      <a:headEnd type="none" w="med" len="med"/>
                      <a:tailEnd type="none" w="med" len="med"/>
                    </a:lnB>
                    <a:solidFill>
                      <a:srgbClr val="F9F9F9"/>
                    </a:solidFill>
                  </a:tcPr>
                </a:tc>
                <a:tc>
                  <a:txBody>
                    <a:bodyPr/>
                    <a:lstStyle/>
                    <a:p>
                      <a:pPr algn="r"/>
                      <a:r>
                        <a:rPr lang="el-GR" sz="900"/>
                        <a:t>8,000,000</a:t>
                      </a:r>
                    </a:p>
                  </a:txBody>
                  <a:tcPr marL="14393" marR="14393" marT="7197" marB="7197" anchor="ctr">
                    <a:lnL w="9525" cap="flat" cmpd="sng" algn="ctr">
                      <a:solidFill>
                        <a:srgbClr val="80EC0C"/>
                      </a:solidFill>
                      <a:prstDash val="solid"/>
                      <a:round/>
                      <a:headEnd type="none" w="med" len="med"/>
                      <a:tailEnd type="none" w="med" len="med"/>
                    </a:lnL>
                    <a:lnR w="9525" cap="flat" cmpd="sng" algn="ctr">
                      <a:solidFill>
                        <a:srgbClr val="00150E"/>
                      </a:solidFill>
                      <a:prstDash val="solid"/>
                      <a:round/>
                      <a:headEnd type="none" w="med" len="med"/>
                      <a:tailEnd type="none" w="med" len="med"/>
                    </a:lnR>
                    <a:lnT w="9525" cap="flat" cmpd="sng" algn="ctr">
                      <a:solidFill>
                        <a:srgbClr val="80EC0C"/>
                      </a:solidFill>
                      <a:prstDash val="solid"/>
                      <a:round/>
                      <a:headEnd type="none" w="med" len="med"/>
                      <a:tailEnd type="none" w="med" len="med"/>
                    </a:lnT>
                    <a:lnB w="9525" cap="flat" cmpd="sng" algn="ctr">
                      <a:solidFill>
                        <a:srgbClr val="20B457"/>
                      </a:solidFill>
                      <a:prstDash val="solid"/>
                      <a:round/>
                      <a:headEnd type="none" w="med" len="med"/>
                      <a:tailEnd type="none" w="med" len="med"/>
                    </a:lnB>
                    <a:solidFill>
                      <a:srgbClr val="F9F9F9"/>
                    </a:solidFill>
                  </a:tcPr>
                </a:tc>
                <a:tc>
                  <a:txBody>
                    <a:bodyPr/>
                    <a:lstStyle/>
                    <a:p>
                      <a:pPr algn="r"/>
                      <a:r>
                        <a:rPr lang="el-GR" sz="900"/>
                        <a:t>1,000,000</a:t>
                      </a:r>
                    </a:p>
                  </a:txBody>
                  <a:tcPr marL="14393" marR="14393" marT="7197" marB="7197" anchor="ctr">
                    <a:lnL w="9525" cap="flat" cmpd="sng" algn="ctr">
                      <a:solidFill>
                        <a:srgbClr val="00150E"/>
                      </a:solidFill>
                      <a:prstDash val="solid"/>
                      <a:round/>
                      <a:headEnd type="none" w="med" len="med"/>
                      <a:tailEnd type="none" w="med" len="med"/>
                    </a:lnL>
                    <a:lnR w="9525" cap="flat" cmpd="sng" algn="ctr">
                      <a:solidFill>
                        <a:srgbClr val="803217"/>
                      </a:solidFill>
                      <a:prstDash val="solid"/>
                      <a:round/>
                      <a:headEnd type="none" w="med" len="med"/>
                      <a:tailEnd type="none" w="med" len="med"/>
                    </a:lnR>
                    <a:lnT w="9525" cap="flat" cmpd="sng" algn="ctr">
                      <a:solidFill>
                        <a:srgbClr val="00150E"/>
                      </a:solidFill>
                      <a:prstDash val="solid"/>
                      <a:round/>
                      <a:headEnd type="none" w="med" len="med"/>
                      <a:tailEnd type="none" w="med" len="med"/>
                    </a:lnT>
                    <a:lnB w="9525" cap="flat" cmpd="sng" algn="ctr">
                      <a:solidFill>
                        <a:srgbClr val="70B657"/>
                      </a:solidFill>
                      <a:prstDash val="solid"/>
                      <a:round/>
                      <a:headEnd type="none" w="med" len="med"/>
                      <a:tailEnd type="none" w="med" len="med"/>
                    </a:lnB>
                    <a:solidFill>
                      <a:srgbClr val="F9F9F9"/>
                    </a:solidFill>
                  </a:tcPr>
                </a:tc>
                <a:tc>
                  <a:txBody>
                    <a:bodyPr/>
                    <a:lstStyle/>
                    <a:p>
                      <a:pPr algn="r"/>
                      <a:r>
                        <a:rPr lang="en-US" sz="900"/>
                        <a:t>8x10</a:t>
                      </a:r>
                      <a:r>
                        <a:rPr lang="en-US" sz="900" baseline="30000"/>
                        <a:t>6</a:t>
                      </a:r>
                      <a:endParaRPr lang="en-US" sz="900"/>
                    </a:p>
                  </a:txBody>
                  <a:tcPr marL="14393" marR="14393" marT="7197" marB="7197" anchor="ctr">
                    <a:lnL w="9525" cap="flat" cmpd="sng" algn="ctr">
                      <a:solidFill>
                        <a:srgbClr val="803217"/>
                      </a:solidFill>
                      <a:prstDash val="solid"/>
                      <a:round/>
                      <a:headEnd type="none" w="med" len="med"/>
                      <a:tailEnd type="none" w="med" len="med"/>
                    </a:lnL>
                    <a:lnR w="9525" cap="flat" cmpd="sng" algn="ctr">
                      <a:solidFill>
                        <a:srgbClr val="F03317"/>
                      </a:solidFill>
                      <a:prstDash val="solid"/>
                      <a:round/>
                      <a:headEnd type="none" w="med" len="med"/>
                      <a:tailEnd type="none" w="med" len="med"/>
                    </a:lnR>
                    <a:lnT w="9525" cap="flat" cmpd="sng" algn="ctr">
                      <a:solidFill>
                        <a:srgbClr val="803217"/>
                      </a:solidFill>
                      <a:prstDash val="solid"/>
                      <a:round/>
                      <a:headEnd type="none" w="med" len="med"/>
                      <a:tailEnd type="none" w="med" len="med"/>
                    </a:lnT>
                    <a:lnB w="9525" cap="flat" cmpd="sng" algn="ctr">
                      <a:solidFill>
                        <a:srgbClr val="706185"/>
                      </a:solidFill>
                      <a:prstDash val="solid"/>
                      <a:round/>
                      <a:headEnd type="none" w="med" len="med"/>
                      <a:tailEnd type="none" w="med" len="med"/>
                    </a:lnB>
                    <a:solidFill>
                      <a:srgbClr val="F9F9F9"/>
                    </a:solidFill>
                  </a:tcPr>
                </a:tc>
                <a:tc>
                  <a:txBody>
                    <a:bodyPr/>
                    <a:lstStyle/>
                    <a:p>
                      <a:pPr algn="r"/>
                      <a:r>
                        <a:rPr lang="el-GR" sz="900"/>
                        <a:t>10</a:t>
                      </a:r>
                      <a:r>
                        <a:rPr lang="el-GR" sz="900" baseline="30000"/>
                        <a:t>6</a:t>
                      </a:r>
                      <a:endParaRPr lang="el-GR" sz="900"/>
                    </a:p>
                  </a:txBody>
                  <a:tcPr marL="14393" marR="14393" marT="7197" marB="7197" anchor="ctr">
                    <a:lnL w="9525" cap="flat" cmpd="sng" algn="ctr">
                      <a:solidFill>
                        <a:srgbClr val="F03317"/>
                      </a:solidFill>
                      <a:prstDash val="solid"/>
                      <a:round/>
                      <a:headEnd type="none" w="med" len="med"/>
                      <a:tailEnd type="none" w="med" len="med"/>
                    </a:lnL>
                    <a:lnR w="9525" cap="flat" cmpd="sng" algn="ctr">
                      <a:solidFill>
                        <a:srgbClr val="F03317"/>
                      </a:solidFill>
                      <a:prstDash val="solid"/>
                      <a:round/>
                      <a:headEnd type="none" w="med" len="med"/>
                      <a:tailEnd type="none" w="med" len="med"/>
                    </a:lnR>
                    <a:lnT w="9525" cap="flat" cmpd="sng" algn="ctr">
                      <a:solidFill>
                        <a:srgbClr val="F03317"/>
                      </a:solidFill>
                      <a:prstDash val="solid"/>
                      <a:round/>
                      <a:headEnd type="none" w="med" len="med"/>
                      <a:tailEnd type="none" w="med" len="med"/>
                    </a:lnT>
                    <a:lnB w="9525" cap="flat" cmpd="sng" algn="ctr">
                      <a:solidFill>
                        <a:srgbClr val="50DEA8"/>
                      </a:solidFill>
                      <a:prstDash val="solid"/>
                      <a:round/>
                      <a:headEnd type="none" w="med" len="med"/>
                      <a:tailEnd type="none" w="med" len="med"/>
                    </a:lnB>
                    <a:solidFill>
                      <a:srgbClr val="F9F9F9"/>
                    </a:solidFill>
                  </a:tcPr>
                </a:tc>
              </a:tr>
              <a:tr h="334141">
                <a:tc>
                  <a:txBody>
                    <a:bodyPr/>
                    <a:lstStyle/>
                    <a:p>
                      <a:r>
                        <a:rPr lang="en-US" sz="1000" u="none" strike="noStrike" dirty="0" err="1">
                          <a:solidFill>
                            <a:srgbClr val="0B0080"/>
                          </a:solidFill>
                          <a:hlinkClick r:id="rId15" tooltip="Mebibyte"/>
                        </a:rPr>
                        <a:t>mebibyte</a:t>
                      </a:r>
                      <a:r>
                        <a:rPr lang="en-US" sz="1000" dirty="0"/>
                        <a:t> per second</a:t>
                      </a:r>
                    </a:p>
                  </a:txBody>
                  <a:tcPr marL="14393" marR="14393" marT="7197" marB="7197" anchor="ctr">
                    <a:lnL w="9525" cap="flat" cmpd="sng" algn="ctr">
                      <a:solidFill>
                        <a:srgbClr val="F03221"/>
                      </a:solidFill>
                      <a:prstDash val="solid"/>
                      <a:round/>
                      <a:headEnd type="none" w="med" len="med"/>
                      <a:tailEnd type="none" w="med" len="med"/>
                    </a:lnL>
                    <a:lnR w="9525" cap="flat" cmpd="sng" algn="ctr">
                      <a:solidFill>
                        <a:srgbClr val="30B157"/>
                      </a:solidFill>
                      <a:prstDash val="solid"/>
                      <a:round/>
                      <a:headEnd type="none" w="med" len="med"/>
                      <a:tailEnd type="none" w="med" len="med"/>
                    </a:lnR>
                    <a:lnT w="9525" cap="flat" cmpd="sng" algn="ctr">
                      <a:solidFill>
                        <a:srgbClr val="F03221"/>
                      </a:solidFill>
                      <a:prstDash val="solid"/>
                      <a:round/>
                      <a:headEnd type="none" w="med" len="med"/>
                      <a:tailEnd type="none" w="med" len="med"/>
                    </a:lnT>
                    <a:lnB w="9525" cap="flat" cmpd="sng" algn="ctr">
                      <a:solidFill>
                        <a:srgbClr val="403AAA"/>
                      </a:solidFill>
                      <a:prstDash val="solid"/>
                      <a:round/>
                      <a:headEnd type="none" w="med" len="med"/>
                      <a:tailEnd type="none" w="med" len="med"/>
                    </a:lnB>
                    <a:solidFill>
                      <a:srgbClr val="F9F9F9"/>
                    </a:solidFill>
                  </a:tcPr>
                </a:tc>
                <a:tc>
                  <a:txBody>
                    <a:bodyPr/>
                    <a:lstStyle/>
                    <a:p>
                      <a:r>
                        <a:rPr lang="en-US" sz="900"/>
                        <a:t>MiB/s</a:t>
                      </a:r>
                    </a:p>
                  </a:txBody>
                  <a:tcPr marL="14393" marR="14393" marT="7197" marB="7197" anchor="ctr">
                    <a:lnL w="9525" cap="flat" cmpd="sng" algn="ctr">
                      <a:solidFill>
                        <a:srgbClr val="30B157"/>
                      </a:solidFill>
                      <a:prstDash val="solid"/>
                      <a:round/>
                      <a:headEnd type="none" w="med" len="med"/>
                      <a:tailEnd type="none" w="med" len="med"/>
                    </a:lnL>
                    <a:lnR w="9525" cap="flat" cmpd="sng" algn="ctr">
                      <a:solidFill>
                        <a:srgbClr val="20B457"/>
                      </a:solidFill>
                      <a:prstDash val="solid"/>
                      <a:round/>
                      <a:headEnd type="none" w="med" len="med"/>
                      <a:tailEnd type="none" w="med" len="med"/>
                    </a:lnR>
                    <a:lnT w="9525" cap="flat" cmpd="sng" algn="ctr">
                      <a:solidFill>
                        <a:srgbClr val="30B157"/>
                      </a:solidFill>
                      <a:prstDash val="solid"/>
                      <a:round/>
                      <a:headEnd type="none" w="med" len="med"/>
                      <a:tailEnd type="none" w="med" len="med"/>
                    </a:lnT>
                    <a:lnB w="9525" cap="flat" cmpd="sng" algn="ctr">
                      <a:solidFill>
                        <a:srgbClr val="507FAC"/>
                      </a:solidFill>
                      <a:prstDash val="solid"/>
                      <a:round/>
                      <a:headEnd type="none" w="med" len="med"/>
                      <a:tailEnd type="none" w="med" len="med"/>
                    </a:lnB>
                    <a:solidFill>
                      <a:srgbClr val="F9F9F9"/>
                    </a:solidFill>
                  </a:tcPr>
                </a:tc>
                <a:tc>
                  <a:txBody>
                    <a:bodyPr/>
                    <a:lstStyle/>
                    <a:p>
                      <a:pPr algn="r"/>
                      <a:r>
                        <a:rPr lang="el-GR" sz="900"/>
                        <a:t>8,388,608</a:t>
                      </a:r>
                    </a:p>
                  </a:txBody>
                  <a:tcPr marL="14393" marR="14393" marT="7197" marB="7197" anchor="ctr">
                    <a:lnL w="9525" cap="flat" cmpd="sng" algn="ctr">
                      <a:solidFill>
                        <a:srgbClr val="20B457"/>
                      </a:solidFill>
                      <a:prstDash val="solid"/>
                      <a:round/>
                      <a:headEnd type="none" w="med" len="med"/>
                      <a:tailEnd type="none" w="med" len="med"/>
                    </a:lnL>
                    <a:lnR w="9525" cap="flat" cmpd="sng" algn="ctr">
                      <a:solidFill>
                        <a:srgbClr val="70B657"/>
                      </a:solidFill>
                      <a:prstDash val="solid"/>
                      <a:round/>
                      <a:headEnd type="none" w="med" len="med"/>
                      <a:tailEnd type="none" w="med" len="med"/>
                    </a:lnR>
                    <a:lnT w="9525" cap="flat" cmpd="sng" algn="ctr">
                      <a:solidFill>
                        <a:srgbClr val="20B457"/>
                      </a:solidFill>
                      <a:prstDash val="solid"/>
                      <a:round/>
                      <a:headEnd type="none" w="med" len="med"/>
                      <a:tailEnd type="none" w="med" len="med"/>
                    </a:lnT>
                    <a:lnB w="9525" cap="flat" cmpd="sng" algn="ctr">
                      <a:solidFill>
                        <a:srgbClr val="40D7AC"/>
                      </a:solidFill>
                      <a:prstDash val="solid"/>
                      <a:round/>
                      <a:headEnd type="none" w="med" len="med"/>
                      <a:tailEnd type="none" w="med" len="med"/>
                    </a:lnB>
                    <a:solidFill>
                      <a:srgbClr val="F9F9F9"/>
                    </a:solidFill>
                  </a:tcPr>
                </a:tc>
                <a:tc>
                  <a:txBody>
                    <a:bodyPr/>
                    <a:lstStyle/>
                    <a:p>
                      <a:pPr algn="r"/>
                      <a:r>
                        <a:rPr lang="el-GR" sz="900"/>
                        <a:t>1,048,576</a:t>
                      </a:r>
                    </a:p>
                  </a:txBody>
                  <a:tcPr marL="14393" marR="14393" marT="7197" marB="7197" anchor="ctr">
                    <a:lnL w="9525" cap="flat" cmpd="sng" algn="ctr">
                      <a:solidFill>
                        <a:srgbClr val="70B657"/>
                      </a:solidFill>
                      <a:prstDash val="solid"/>
                      <a:round/>
                      <a:headEnd type="none" w="med" len="med"/>
                      <a:tailEnd type="none" w="med" len="med"/>
                    </a:lnL>
                    <a:lnR w="9525" cap="flat" cmpd="sng" algn="ctr">
                      <a:solidFill>
                        <a:srgbClr val="706185"/>
                      </a:solidFill>
                      <a:prstDash val="solid"/>
                      <a:round/>
                      <a:headEnd type="none" w="med" len="med"/>
                      <a:tailEnd type="none" w="med" len="med"/>
                    </a:lnR>
                    <a:lnT w="9525" cap="flat" cmpd="sng" algn="ctr">
                      <a:solidFill>
                        <a:srgbClr val="70B657"/>
                      </a:solidFill>
                      <a:prstDash val="solid"/>
                      <a:round/>
                      <a:headEnd type="none" w="med" len="med"/>
                      <a:tailEnd type="none" w="med" len="med"/>
                    </a:lnT>
                    <a:lnB w="9525" cap="flat" cmpd="sng" algn="ctr">
                      <a:solidFill>
                        <a:srgbClr val="20B4AD"/>
                      </a:solidFill>
                      <a:prstDash val="solid"/>
                      <a:round/>
                      <a:headEnd type="none" w="med" len="med"/>
                      <a:tailEnd type="none" w="med" len="med"/>
                    </a:lnB>
                    <a:solidFill>
                      <a:srgbClr val="F9F9F9"/>
                    </a:solidFill>
                  </a:tcPr>
                </a:tc>
                <a:tc>
                  <a:txBody>
                    <a:bodyPr/>
                    <a:lstStyle/>
                    <a:p>
                      <a:pPr algn="r"/>
                      <a:r>
                        <a:rPr lang="el-GR" sz="900"/>
                        <a:t>2</a:t>
                      </a:r>
                      <a:r>
                        <a:rPr lang="el-GR" sz="900" baseline="30000"/>
                        <a:t>23</a:t>
                      </a:r>
                      <a:endParaRPr lang="el-GR" sz="900"/>
                    </a:p>
                  </a:txBody>
                  <a:tcPr marL="14393" marR="14393" marT="7197" marB="7197" anchor="ctr">
                    <a:lnL w="9525" cap="flat" cmpd="sng" algn="ctr">
                      <a:solidFill>
                        <a:srgbClr val="706185"/>
                      </a:solidFill>
                      <a:prstDash val="solid"/>
                      <a:round/>
                      <a:headEnd type="none" w="med" len="med"/>
                      <a:tailEnd type="none" w="med" len="med"/>
                    </a:lnL>
                    <a:lnR w="9525" cap="flat" cmpd="sng" algn="ctr">
                      <a:solidFill>
                        <a:srgbClr val="50DEA8"/>
                      </a:solidFill>
                      <a:prstDash val="solid"/>
                      <a:round/>
                      <a:headEnd type="none" w="med" len="med"/>
                      <a:tailEnd type="none" w="med" len="med"/>
                    </a:lnR>
                    <a:lnT w="9525" cap="flat" cmpd="sng" algn="ctr">
                      <a:solidFill>
                        <a:srgbClr val="706185"/>
                      </a:solidFill>
                      <a:prstDash val="solid"/>
                      <a:round/>
                      <a:headEnd type="none" w="med" len="med"/>
                      <a:tailEnd type="none" w="med" len="med"/>
                    </a:lnT>
                    <a:lnB w="9525" cap="flat" cmpd="sng" algn="ctr">
                      <a:solidFill>
                        <a:srgbClr val="D087AE"/>
                      </a:solidFill>
                      <a:prstDash val="solid"/>
                      <a:round/>
                      <a:headEnd type="none" w="med" len="med"/>
                      <a:tailEnd type="none" w="med" len="med"/>
                    </a:lnB>
                    <a:solidFill>
                      <a:srgbClr val="F9F9F9"/>
                    </a:solidFill>
                  </a:tcPr>
                </a:tc>
                <a:tc>
                  <a:txBody>
                    <a:bodyPr/>
                    <a:lstStyle/>
                    <a:p>
                      <a:pPr algn="r"/>
                      <a:r>
                        <a:rPr lang="el-GR" sz="900"/>
                        <a:t>2</a:t>
                      </a:r>
                      <a:r>
                        <a:rPr lang="el-GR" sz="900" baseline="30000"/>
                        <a:t>20</a:t>
                      </a:r>
                      <a:endParaRPr lang="el-GR" sz="900"/>
                    </a:p>
                  </a:txBody>
                  <a:tcPr marL="14393" marR="14393" marT="7197" marB="7197" anchor="ctr">
                    <a:lnL w="9525" cap="flat" cmpd="sng" algn="ctr">
                      <a:solidFill>
                        <a:srgbClr val="50DEA8"/>
                      </a:solidFill>
                      <a:prstDash val="solid"/>
                      <a:round/>
                      <a:headEnd type="none" w="med" len="med"/>
                      <a:tailEnd type="none" w="med" len="med"/>
                    </a:lnL>
                    <a:lnR w="9525" cap="flat" cmpd="sng" algn="ctr">
                      <a:solidFill>
                        <a:srgbClr val="50DEA8"/>
                      </a:solidFill>
                      <a:prstDash val="solid"/>
                      <a:round/>
                      <a:headEnd type="none" w="med" len="med"/>
                      <a:tailEnd type="none" w="med" len="med"/>
                    </a:lnR>
                    <a:lnT w="9525" cap="flat" cmpd="sng" algn="ctr">
                      <a:solidFill>
                        <a:srgbClr val="50DEA8"/>
                      </a:solidFill>
                      <a:prstDash val="solid"/>
                      <a:round/>
                      <a:headEnd type="none" w="med" len="med"/>
                      <a:tailEnd type="none" w="med" len="med"/>
                    </a:lnT>
                    <a:lnB w="9525" cap="flat" cmpd="sng" algn="ctr">
                      <a:solidFill>
                        <a:srgbClr val="208AB1"/>
                      </a:solidFill>
                      <a:prstDash val="solid"/>
                      <a:round/>
                      <a:headEnd type="none" w="med" len="med"/>
                      <a:tailEnd type="none" w="med" len="med"/>
                    </a:lnB>
                    <a:solidFill>
                      <a:srgbClr val="F9F9F9"/>
                    </a:solidFill>
                  </a:tcPr>
                </a:tc>
              </a:tr>
              <a:tr h="174268">
                <a:tc>
                  <a:txBody>
                    <a:bodyPr/>
                    <a:lstStyle/>
                    <a:p>
                      <a:r>
                        <a:rPr lang="en-US" sz="1000" u="none" strike="noStrike" dirty="0">
                          <a:solidFill>
                            <a:srgbClr val="0B0080"/>
                          </a:solidFill>
                          <a:hlinkClick r:id="rId16" tooltip="Gigabit"/>
                        </a:rPr>
                        <a:t>gigabit</a:t>
                      </a:r>
                      <a:r>
                        <a:rPr lang="en-US" sz="1000" dirty="0"/>
                        <a:t> per second</a:t>
                      </a:r>
                    </a:p>
                  </a:txBody>
                  <a:tcPr marL="14393" marR="14393" marT="7197" marB="7197" anchor="ctr">
                    <a:lnL w="9525" cap="flat" cmpd="sng" algn="ctr">
                      <a:solidFill>
                        <a:srgbClr val="403AAA"/>
                      </a:solidFill>
                      <a:prstDash val="solid"/>
                      <a:round/>
                      <a:headEnd type="none" w="med" len="med"/>
                      <a:tailEnd type="none" w="med" len="med"/>
                    </a:lnL>
                    <a:lnR w="9525" cap="flat" cmpd="sng" algn="ctr">
                      <a:solidFill>
                        <a:srgbClr val="507FAC"/>
                      </a:solidFill>
                      <a:prstDash val="solid"/>
                      <a:round/>
                      <a:headEnd type="none" w="med" len="med"/>
                      <a:tailEnd type="none" w="med" len="med"/>
                    </a:lnR>
                    <a:lnT w="9525" cap="flat" cmpd="sng" algn="ctr">
                      <a:solidFill>
                        <a:srgbClr val="403AAA"/>
                      </a:solidFill>
                      <a:prstDash val="solid"/>
                      <a:round/>
                      <a:headEnd type="none" w="med" len="med"/>
                      <a:tailEnd type="none" w="med" len="med"/>
                    </a:lnT>
                    <a:lnB w="9525" cap="flat" cmpd="sng" algn="ctr">
                      <a:solidFill>
                        <a:srgbClr val="203BB3"/>
                      </a:solidFill>
                      <a:prstDash val="solid"/>
                      <a:round/>
                      <a:headEnd type="none" w="med" len="med"/>
                      <a:tailEnd type="none" w="med" len="med"/>
                    </a:lnB>
                    <a:solidFill>
                      <a:srgbClr val="F9F9F9"/>
                    </a:solidFill>
                  </a:tcPr>
                </a:tc>
                <a:tc>
                  <a:txBody>
                    <a:bodyPr/>
                    <a:lstStyle/>
                    <a:p>
                      <a:r>
                        <a:rPr lang="en-US" sz="900"/>
                        <a:t>Gbit/s</a:t>
                      </a:r>
                    </a:p>
                  </a:txBody>
                  <a:tcPr marL="14393" marR="14393" marT="7197" marB="7197" anchor="ctr">
                    <a:lnL w="9525" cap="flat" cmpd="sng" algn="ctr">
                      <a:solidFill>
                        <a:srgbClr val="507FAC"/>
                      </a:solidFill>
                      <a:prstDash val="solid"/>
                      <a:round/>
                      <a:headEnd type="none" w="med" len="med"/>
                      <a:tailEnd type="none" w="med" len="med"/>
                    </a:lnL>
                    <a:lnR w="9525" cap="flat" cmpd="sng" algn="ctr">
                      <a:solidFill>
                        <a:srgbClr val="40D7AC"/>
                      </a:solidFill>
                      <a:prstDash val="solid"/>
                      <a:round/>
                      <a:headEnd type="none" w="med" len="med"/>
                      <a:tailEnd type="none" w="med" len="med"/>
                    </a:lnR>
                    <a:lnT w="9525" cap="flat" cmpd="sng" algn="ctr">
                      <a:solidFill>
                        <a:srgbClr val="507FAC"/>
                      </a:solidFill>
                      <a:prstDash val="solid"/>
                      <a:round/>
                      <a:headEnd type="none" w="med" len="med"/>
                      <a:tailEnd type="none" w="med" len="med"/>
                    </a:lnT>
                    <a:lnB w="9525" cap="flat" cmpd="sng" algn="ctr">
                      <a:solidFill>
                        <a:srgbClr val="1097B4"/>
                      </a:solidFill>
                      <a:prstDash val="solid"/>
                      <a:round/>
                      <a:headEnd type="none" w="med" len="med"/>
                      <a:tailEnd type="none" w="med" len="med"/>
                    </a:lnB>
                    <a:solidFill>
                      <a:srgbClr val="F9F9F9"/>
                    </a:solidFill>
                  </a:tcPr>
                </a:tc>
                <a:tc>
                  <a:txBody>
                    <a:bodyPr/>
                    <a:lstStyle/>
                    <a:p>
                      <a:pPr algn="r"/>
                      <a:r>
                        <a:rPr lang="el-GR" sz="900"/>
                        <a:t>1,000,000,000</a:t>
                      </a:r>
                    </a:p>
                  </a:txBody>
                  <a:tcPr marL="14393" marR="14393" marT="7197" marB="7197" anchor="ctr">
                    <a:lnL w="9525" cap="flat" cmpd="sng" algn="ctr">
                      <a:solidFill>
                        <a:srgbClr val="40D7AC"/>
                      </a:solidFill>
                      <a:prstDash val="solid"/>
                      <a:round/>
                      <a:headEnd type="none" w="med" len="med"/>
                      <a:tailEnd type="none" w="med" len="med"/>
                    </a:lnL>
                    <a:lnR w="9525" cap="flat" cmpd="sng" algn="ctr">
                      <a:solidFill>
                        <a:srgbClr val="20B4AD"/>
                      </a:solidFill>
                      <a:prstDash val="solid"/>
                      <a:round/>
                      <a:headEnd type="none" w="med" len="med"/>
                      <a:tailEnd type="none" w="med" len="med"/>
                    </a:lnR>
                    <a:lnT w="9525" cap="flat" cmpd="sng" algn="ctr">
                      <a:solidFill>
                        <a:srgbClr val="40D7AC"/>
                      </a:solidFill>
                      <a:prstDash val="solid"/>
                      <a:round/>
                      <a:headEnd type="none" w="med" len="med"/>
                      <a:tailEnd type="none" w="med" len="med"/>
                    </a:lnT>
                    <a:lnB w="9525" cap="flat" cmpd="sng" algn="ctr">
                      <a:solidFill>
                        <a:srgbClr val="A081BF"/>
                      </a:solidFill>
                      <a:prstDash val="solid"/>
                      <a:round/>
                      <a:headEnd type="none" w="med" len="med"/>
                      <a:tailEnd type="none" w="med" len="med"/>
                    </a:lnB>
                    <a:solidFill>
                      <a:srgbClr val="F9F9F9"/>
                    </a:solidFill>
                  </a:tcPr>
                </a:tc>
                <a:tc>
                  <a:txBody>
                    <a:bodyPr/>
                    <a:lstStyle/>
                    <a:p>
                      <a:pPr algn="r"/>
                      <a:r>
                        <a:rPr lang="el-GR" sz="900"/>
                        <a:t>125,000,000</a:t>
                      </a:r>
                    </a:p>
                  </a:txBody>
                  <a:tcPr marL="14393" marR="14393" marT="7197" marB="7197" anchor="ctr">
                    <a:lnL w="9525" cap="flat" cmpd="sng" algn="ctr">
                      <a:solidFill>
                        <a:srgbClr val="20B4AD"/>
                      </a:solidFill>
                      <a:prstDash val="solid"/>
                      <a:round/>
                      <a:headEnd type="none" w="med" len="med"/>
                      <a:tailEnd type="none" w="med" len="med"/>
                    </a:lnL>
                    <a:lnR w="9525" cap="flat" cmpd="sng" algn="ctr">
                      <a:solidFill>
                        <a:srgbClr val="D087AE"/>
                      </a:solidFill>
                      <a:prstDash val="solid"/>
                      <a:round/>
                      <a:headEnd type="none" w="med" len="med"/>
                      <a:tailEnd type="none" w="med" len="med"/>
                    </a:lnR>
                    <a:lnT w="9525" cap="flat" cmpd="sng" algn="ctr">
                      <a:solidFill>
                        <a:srgbClr val="20B4AD"/>
                      </a:solidFill>
                      <a:prstDash val="solid"/>
                      <a:round/>
                      <a:headEnd type="none" w="med" len="med"/>
                      <a:tailEnd type="none" w="med" len="med"/>
                    </a:lnT>
                    <a:lnB w="9525" cap="flat" cmpd="sng" algn="ctr">
                      <a:solidFill>
                        <a:srgbClr val="3025E9"/>
                      </a:solidFill>
                      <a:prstDash val="solid"/>
                      <a:round/>
                      <a:headEnd type="none" w="med" len="med"/>
                      <a:tailEnd type="none" w="med" len="med"/>
                    </a:lnB>
                    <a:solidFill>
                      <a:srgbClr val="F9F9F9"/>
                    </a:solidFill>
                  </a:tcPr>
                </a:tc>
                <a:tc>
                  <a:txBody>
                    <a:bodyPr/>
                    <a:lstStyle/>
                    <a:p>
                      <a:pPr algn="r"/>
                      <a:r>
                        <a:rPr lang="el-GR" sz="900"/>
                        <a:t>10</a:t>
                      </a:r>
                      <a:r>
                        <a:rPr lang="el-GR" sz="900" baseline="30000"/>
                        <a:t>9</a:t>
                      </a:r>
                      <a:endParaRPr lang="el-GR" sz="900"/>
                    </a:p>
                  </a:txBody>
                  <a:tcPr marL="14393" marR="14393" marT="7197" marB="7197" anchor="ctr">
                    <a:lnL w="9525" cap="flat" cmpd="sng" algn="ctr">
                      <a:solidFill>
                        <a:srgbClr val="D087AE"/>
                      </a:solidFill>
                      <a:prstDash val="solid"/>
                      <a:round/>
                      <a:headEnd type="none" w="med" len="med"/>
                      <a:tailEnd type="none" w="med" len="med"/>
                    </a:lnL>
                    <a:lnR w="9525" cap="flat" cmpd="sng" algn="ctr">
                      <a:solidFill>
                        <a:srgbClr val="208AB1"/>
                      </a:solidFill>
                      <a:prstDash val="solid"/>
                      <a:round/>
                      <a:headEnd type="none" w="med" len="med"/>
                      <a:tailEnd type="none" w="med" len="med"/>
                    </a:lnR>
                    <a:lnT w="9525" cap="flat" cmpd="sng" algn="ctr">
                      <a:solidFill>
                        <a:srgbClr val="D087AE"/>
                      </a:solidFill>
                      <a:prstDash val="solid"/>
                      <a:round/>
                      <a:headEnd type="none" w="med" len="med"/>
                      <a:tailEnd type="none" w="med" len="med"/>
                    </a:lnT>
                    <a:lnB w="9525" cap="flat" cmpd="sng" algn="ctr">
                      <a:solidFill>
                        <a:srgbClr val="5027E9"/>
                      </a:solidFill>
                      <a:prstDash val="solid"/>
                      <a:round/>
                      <a:headEnd type="none" w="med" len="med"/>
                      <a:tailEnd type="none" w="med" len="med"/>
                    </a:lnB>
                    <a:solidFill>
                      <a:srgbClr val="F9F9F9"/>
                    </a:solidFill>
                  </a:tcPr>
                </a:tc>
                <a:tc>
                  <a:txBody>
                    <a:bodyPr/>
                    <a:lstStyle/>
                    <a:p>
                      <a:pPr algn="r"/>
                      <a:r>
                        <a:rPr lang="el-GR" sz="900"/>
                        <a:t>10</a:t>
                      </a:r>
                      <a:r>
                        <a:rPr lang="el-GR" sz="900" baseline="30000"/>
                        <a:t>9</a:t>
                      </a:r>
                      <a:r>
                        <a:rPr lang="el-GR" sz="900"/>
                        <a:t>/8</a:t>
                      </a:r>
                    </a:p>
                  </a:txBody>
                  <a:tcPr marL="14393" marR="14393" marT="7197" marB="7197" anchor="ctr">
                    <a:lnL w="9525" cap="flat" cmpd="sng" algn="ctr">
                      <a:solidFill>
                        <a:srgbClr val="208AB1"/>
                      </a:solidFill>
                      <a:prstDash val="solid"/>
                      <a:round/>
                      <a:headEnd type="none" w="med" len="med"/>
                      <a:tailEnd type="none" w="med" len="med"/>
                    </a:lnL>
                    <a:lnR w="9525" cap="flat" cmpd="sng" algn="ctr">
                      <a:solidFill>
                        <a:srgbClr val="208AB1"/>
                      </a:solidFill>
                      <a:prstDash val="solid"/>
                      <a:round/>
                      <a:headEnd type="none" w="med" len="med"/>
                      <a:tailEnd type="none" w="med" len="med"/>
                    </a:lnR>
                    <a:lnT w="9525" cap="flat" cmpd="sng" algn="ctr">
                      <a:solidFill>
                        <a:srgbClr val="208AB1"/>
                      </a:solidFill>
                      <a:prstDash val="solid"/>
                      <a:round/>
                      <a:headEnd type="none" w="med" len="med"/>
                      <a:tailEnd type="none" w="med" len="med"/>
                    </a:lnT>
                    <a:lnB w="9525" cap="flat" cmpd="sng" algn="ctr">
                      <a:solidFill>
                        <a:srgbClr val="3028E9"/>
                      </a:solidFill>
                      <a:prstDash val="solid"/>
                      <a:round/>
                      <a:headEnd type="none" w="med" len="med"/>
                      <a:tailEnd type="none" w="med" len="med"/>
                    </a:lnB>
                    <a:solidFill>
                      <a:srgbClr val="F9F9F9"/>
                    </a:solidFill>
                  </a:tcPr>
                </a:tc>
              </a:tr>
              <a:tr h="174268">
                <a:tc>
                  <a:txBody>
                    <a:bodyPr/>
                    <a:lstStyle/>
                    <a:p>
                      <a:r>
                        <a:rPr lang="en-US" sz="1000" u="none" strike="noStrike" dirty="0" err="1">
                          <a:solidFill>
                            <a:srgbClr val="0B0080"/>
                          </a:solidFill>
                          <a:hlinkClick r:id="rId17" tooltip="Gibibit"/>
                        </a:rPr>
                        <a:t>gibibit</a:t>
                      </a:r>
                      <a:r>
                        <a:rPr lang="en-US" sz="1000" dirty="0"/>
                        <a:t> per second</a:t>
                      </a:r>
                    </a:p>
                  </a:txBody>
                  <a:tcPr marL="14393" marR="14393" marT="7197" marB="7197" anchor="ctr">
                    <a:lnL w="9525" cap="flat" cmpd="sng" algn="ctr">
                      <a:solidFill>
                        <a:srgbClr val="203BB3"/>
                      </a:solidFill>
                      <a:prstDash val="solid"/>
                      <a:round/>
                      <a:headEnd type="none" w="med" len="med"/>
                      <a:tailEnd type="none" w="med" len="med"/>
                    </a:lnL>
                    <a:lnR w="9525" cap="flat" cmpd="sng" algn="ctr">
                      <a:solidFill>
                        <a:srgbClr val="1097B4"/>
                      </a:solidFill>
                      <a:prstDash val="solid"/>
                      <a:round/>
                      <a:headEnd type="none" w="med" len="med"/>
                      <a:tailEnd type="none" w="med" len="med"/>
                    </a:lnR>
                    <a:lnT w="9525" cap="flat" cmpd="sng" algn="ctr">
                      <a:solidFill>
                        <a:srgbClr val="203BB3"/>
                      </a:solidFill>
                      <a:prstDash val="solid"/>
                      <a:round/>
                      <a:headEnd type="none" w="med" len="med"/>
                      <a:tailEnd type="none" w="med" len="med"/>
                    </a:lnT>
                    <a:lnB w="9525" cap="flat" cmpd="sng" algn="ctr">
                      <a:solidFill>
                        <a:srgbClr val="C02FE9"/>
                      </a:solidFill>
                      <a:prstDash val="solid"/>
                      <a:round/>
                      <a:headEnd type="none" w="med" len="med"/>
                      <a:tailEnd type="none" w="med" len="med"/>
                    </a:lnB>
                    <a:solidFill>
                      <a:srgbClr val="F9F9F9"/>
                    </a:solidFill>
                  </a:tcPr>
                </a:tc>
                <a:tc>
                  <a:txBody>
                    <a:bodyPr/>
                    <a:lstStyle/>
                    <a:p>
                      <a:r>
                        <a:rPr lang="en-US" sz="900"/>
                        <a:t>Gibit/s</a:t>
                      </a:r>
                    </a:p>
                  </a:txBody>
                  <a:tcPr marL="14393" marR="14393" marT="7197" marB="7197" anchor="ctr">
                    <a:lnL w="9525" cap="flat" cmpd="sng" algn="ctr">
                      <a:solidFill>
                        <a:srgbClr val="1097B4"/>
                      </a:solidFill>
                      <a:prstDash val="solid"/>
                      <a:round/>
                      <a:headEnd type="none" w="med" len="med"/>
                      <a:tailEnd type="none" w="med" len="med"/>
                    </a:lnL>
                    <a:lnR w="9525" cap="flat" cmpd="sng" algn="ctr">
                      <a:solidFill>
                        <a:srgbClr val="A081BF"/>
                      </a:solidFill>
                      <a:prstDash val="solid"/>
                      <a:round/>
                      <a:headEnd type="none" w="med" len="med"/>
                      <a:tailEnd type="none" w="med" len="med"/>
                    </a:lnR>
                    <a:lnT w="9525" cap="flat" cmpd="sng" algn="ctr">
                      <a:solidFill>
                        <a:srgbClr val="1097B4"/>
                      </a:solidFill>
                      <a:prstDash val="solid"/>
                      <a:round/>
                      <a:headEnd type="none" w="med" len="med"/>
                      <a:tailEnd type="none" w="med" len="med"/>
                    </a:lnT>
                    <a:lnB w="9525" cap="flat" cmpd="sng" algn="ctr">
                      <a:solidFill>
                        <a:srgbClr val="D003EA"/>
                      </a:solidFill>
                      <a:prstDash val="solid"/>
                      <a:round/>
                      <a:headEnd type="none" w="med" len="med"/>
                      <a:tailEnd type="none" w="med" len="med"/>
                    </a:lnB>
                    <a:solidFill>
                      <a:srgbClr val="F9F9F9"/>
                    </a:solidFill>
                  </a:tcPr>
                </a:tc>
                <a:tc>
                  <a:txBody>
                    <a:bodyPr/>
                    <a:lstStyle/>
                    <a:p>
                      <a:pPr algn="r"/>
                      <a:r>
                        <a:rPr lang="el-GR" sz="900"/>
                        <a:t>1,073,741,957</a:t>
                      </a:r>
                    </a:p>
                  </a:txBody>
                  <a:tcPr marL="14393" marR="14393" marT="7197" marB="7197" anchor="ctr">
                    <a:lnL w="9525" cap="flat" cmpd="sng" algn="ctr">
                      <a:solidFill>
                        <a:srgbClr val="A081BF"/>
                      </a:solidFill>
                      <a:prstDash val="solid"/>
                      <a:round/>
                      <a:headEnd type="none" w="med" len="med"/>
                      <a:tailEnd type="none" w="med" len="med"/>
                    </a:lnL>
                    <a:lnR w="9525" cap="flat" cmpd="sng" algn="ctr">
                      <a:solidFill>
                        <a:srgbClr val="3025E9"/>
                      </a:solidFill>
                      <a:prstDash val="solid"/>
                      <a:round/>
                      <a:headEnd type="none" w="med" len="med"/>
                      <a:tailEnd type="none" w="med" len="med"/>
                    </a:lnR>
                    <a:lnT w="9525" cap="flat" cmpd="sng" algn="ctr">
                      <a:solidFill>
                        <a:srgbClr val="A081BF"/>
                      </a:solidFill>
                      <a:prstDash val="solid"/>
                      <a:round/>
                      <a:headEnd type="none" w="med" len="med"/>
                      <a:tailEnd type="none" w="med" len="med"/>
                    </a:lnT>
                    <a:lnB w="9525" cap="flat" cmpd="sng" algn="ctr">
                      <a:solidFill>
                        <a:srgbClr val="E003EA"/>
                      </a:solidFill>
                      <a:prstDash val="solid"/>
                      <a:round/>
                      <a:headEnd type="none" w="med" len="med"/>
                      <a:tailEnd type="none" w="med" len="med"/>
                    </a:lnB>
                    <a:solidFill>
                      <a:srgbClr val="F9F9F9"/>
                    </a:solidFill>
                  </a:tcPr>
                </a:tc>
                <a:tc>
                  <a:txBody>
                    <a:bodyPr/>
                    <a:lstStyle/>
                    <a:p>
                      <a:pPr algn="r"/>
                      <a:r>
                        <a:rPr lang="el-GR" sz="900"/>
                        <a:t>134,217,728</a:t>
                      </a:r>
                    </a:p>
                  </a:txBody>
                  <a:tcPr marL="14393" marR="14393" marT="7197" marB="7197" anchor="ctr">
                    <a:lnL w="9525" cap="flat" cmpd="sng" algn="ctr">
                      <a:solidFill>
                        <a:srgbClr val="3025E9"/>
                      </a:solidFill>
                      <a:prstDash val="solid"/>
                      <a:round/>
                      <a:headEnd type="none" w="med" len="med"/>
                      <a:tailEnd type="none" w="med" len="med"/>
                    </a:lnL>
                    <a:lnR w="9525" cap="flat" cmpd="sng" algn="ctr">
                      <a:solidFill>
                        <a:srgbClr val="5027E9"/>
                      </a:solidFill>
                      <a:prstDash val="solid"/>
                      <a:round/>
                      <a:headEnd type="none" w="med" len="med"/>
                      <a:tailEnd type="none" w="med" len="med"/>
                    </a:lnR>
                    <a:lnT w="9525" cap="flat" cmpd="sng" algn="ctr">
                      <a:solidFill>
                        <a:srgbClr val="3025E9"/>
                      </a:solidFill>
                      <a:prstDash val="solid"/>
                      <a:round/>
                      <a:headEnd type="none" w="med" len="med"/>
                      <a:tailEnd type="none" w="med" len="med"/>
                    </a:lnT>
                    <a:lnB w="9525" cap="flat" cmpd="sng" algn="ctr">
                      <a:solidFill>
                        <a:srgbClr val="F003EA"/>
                      </a:solidFill>
                      <a:prstDash val="solid"/>
                      <a:round/>
                      <a:headEnd type="none" w="med" len="med"/>
                      <a:tailEnd type="none" w="med" len="med"/>
                    </a:lnB>
                    <a:solidFill>
                      <a:srgbClr val="F9F9F9"/>
                    </a:solidFill>
                  </a:tcPr>
                </a:tc>
                <a:tc>
                  <a:txBody>
                    <a:bodyPr/>
                    <a:lstStyle/>
                    <a:p>
                      <a:pPr algn="r"/>
                      <a:r>
                        <a:rPr lang="el-GR" sz="900"/>
                        <a:t>2</a:t>
                      </a:r>
                      <a:r>
                        <a:rPr lang="el-GR" sz="900" baseline="30000"/>
                        <a:t>30</a:t>
                      </a:r>
                      <a:endParaRPr lang="el-GR" sz="900"/>
                    </a:p>
                  </a:txBody>
                  <a:tcPr marL="14393" marR="14393" marT="7197" marB="7197" anchor="ctr">
                    <a:lnL w="9525" cap="flat" cmpd="sng" algn="ctr">
                      <a:solidFill>
                        <a:srgbClr val="5027E9"/>
                      </a:solidFill>
                      <a:prstDash val="solid"/>
                      <a:round/>
                      <a:headEnd type="none" w="med" len="med"/>
                      <a:tailEnd type="none" w="med" len="med"/>
                    </a:lnL>
                    <a:lnR w="9525" cap="flat" cmpd="sng" algn="ctr">
                      <a:solidFill>
                        <a:srgbClr val="3028E9"/>
                      </a:solidFill>
                      <a:prstDash val="solid"/>
                      <a:round/>
                      <a:headEnd type="none" w="med" len="med"/>
                      <a:tailEnd type="none" w="med" len="med"/>
                    </a:lnR>
                    <a:lnT w="9525" cap="flat" cmpd="sng" algn="ctr">
                      <a:solidFill>
                        <a:srgbClr val="5027E9"/>
                      </a:solidFill>
                      <a:prstDash val="solid"/>
                      <a:round/>
                      <a:headEnd type="none" w="med" len="med"/>
                      <a:tailEnd type="none" w="med" len="med"/>
                    </a:lnT>
                    <a:lnB w="9525" cap="flat" cmpd="sng" algn="ctr">
                      <a:solidFill>
                        <a:srgbClr val="0004EA"/>
                      </a:solidFill>
                      <a:prstDash val="solid"/>
                      <a:round/>
                      <a:headEnd type="none" w="med" len="med"/>
                      <a:tailEnd type="none" w="med" len="med"/>
                    </a:lnB>
                    <a:solidFill>
                      <a:srgbClr val="F9F9F9"/>
                    </a:solidFill>
                  </a:tcPr>
                </a:tc>
                <a:tc>
                  <a:txBody>
                    <a:bodyPr/>
                    <a:lstStyle/>
                    <a:p>
                      <a:pPr algn="r"/>
                      <a:r>
                        <a:rPr lang="el-GR" sz="900"/>
                        <a:t>2</a:t>
                      </a:r>
                      <a:r>
                        <a:rPr lang="el-GR" sz="900" baseline="30000"/>
                        <a:t>27</a:t>
                      </a:r>
                      <a:endParaRPr lang="el-GR" sz="900"/>
                    </a:p>
                  </a:txBody>
                  <a:tcPr marL="14393" marR="14393" marT="7197" marB="7197" anchor="ctr">
                    <a:lnL w="9525" cap="flat" cmpd="sng" algn="ctr">
                      <a:solidFill>
                        <a:srgbClr val="3028E9"/>
                      </a:solidFill>
                      <a:prstDash val="solid"/>
                      <a:round/>
                      <a:headEnd type="none" w="med" len="med"/>
                      <a:tailEnd type="none" w="med" len="med"/>
                    </a:lnL>
                    <a:lnR w="9525" cap="flat" cmpd="sng" algn="ctr">
                      <a:solidFill>
                        <a:srgbClr val="3028E9"/>
                      </a:solidFill>
                      <a:prstDash val="solid"/>
                      <a:round/>
                      <a:headEnd type="none" w="med" len="med"/>
                      <a:tailEnd type="none" w="med" len="med"/>
                    </a:lnR>
                    <a:lnT w="9525" cap="flat" cmpd="sng" algn="ctr">
                      <a:solidFill>
                        <a:srgbClr val="3028E9"/>
                      </a:solidFill>
                      <a:prstDash val="solid"/>
                      <a:round/>
                      <a:headEnd type="none" w="med" len="med"/>
                      <a:tailEnd type="none" w="med" len="med"/>
                    </a:lnT>
                    <a:lnB w="9525" cap="flat" cmpd="sng" algn="ctr">
                      <a:solidFill>
                        <a:srgbClr val="1004EA"/>
                      </a:solidFill>
                      <a:prstDash val="solid"/>
                      <a:round/>
                      <a:headEnd type="none" w="med" len="med"/>
                      <a:tailEnd type="none" w="med" len="med"/>
                    </a:lnB>
                    <a:solidFill>
                      <a:srgbClr val="F9F9F9"/>
                    </a:solidFill>
                  </a:tcPr>
                </a:tc>
              </a:tr>
              <a:tr h="334141">
                <a:tc>
                  <a:txBody>
                    <a:bodyPr/>
                    <a:lstStyle/>
                    <a:p>
                      <a:r>
                        <a:rPr lang="en-US" sz="1000" u="none" strike="noStrike" dirty="0">
                          <a:solidFill>
                            <a:srgbClr val="0B0080"/>
                          </a:solidFill>
                          <a:hlinkClick r:id="rId18" tooltip="Gigabyte"/>
                        </a:rPr>
                        <a:t>gigabyte</a:t>
                      </a:r>
                      <a:r>
                        <a:rPr lang="en-US" sz="1000" dirty="0"/>
                        <a:t> per second</a:t>
                      </a:r>
                    </a:p>
                  </a:txBody>
                  <a:tcPr marL="14393" marR="14393" marT="7197" marB="7197" anchor="ctr">
                    <a:lnL w="9525" cap="flat" cmpd="sng" algn="ctr">
                      <a:solidFill>
                        <a:srgbClr val="C02FE9"/>
                      </a:solidFill>
                      <a:prstDash val="solid"/>
                      <a:round/>
                      <a:headEnd type="none" w="med" len="med"/>
                      <a:tailEnd type="none" w="med" len="med"/>
                    </a:lnL>
                    <a:lnR w="9525" cap="flat" cmpd="sng" algn="ctr">
                      <a:solidFill>
                        <a:srgbClr val="D003EA"/>
                      </a:solidFill>
                      <a:prstDash val="solid"/>
                      <a:round/>
                      <a:headEnd type="none" w="med" len="med"/>
                      <a:tailEnd type="none" w="med" len="med"/>
                    </a:lnR>
                    <a:lnT w="9525" cap="flat" cmpd="sng" algn="ctr">
                      <a:solidFill>
                        <a:srgbClr val="C02FE9"/>
                      </a:solidFill>
                      <a:prstDash val="solid"/>
                      <a:round/>
                      <a:headEnd type="none" w="med" len="med"/>
                      <a:tailEnd type="none" w="med" len="med"/>
                    </a:lnT>
                    <a:lnB w="9525" cap="flat" cmpd="sng" algn="ctr">
                      <a:solidFill>
                        <a:srgbClr val="2004EA"/>
                      </a:solidFill>
                      <a:prstDash val="solid"/>
                      <a:round/>
                      <a:headEnd type="none" w="med" len="med"/>
                      <a:tailEnd type="none" w="med" len="med"/>
                    </a:lnB>
                    <a:solidFill>
                      <a:srgbClr val="F9F9F9"/>
                    </a:solidFill>
                  </a:tcPr>
                </a:tc>
                <a:tc>
                  <a:txBody>
                    <a:bodyPr/>
                    <a:lstStyle/>
                    <a:p>
                      <a:r>
                        <a:rPr lang="en-US" sz="900"/>
                        <a:t>GB/s</a:t>
                      </a:r>
                    </a:p>
                  </a:txBody>
                  <a:tcPr marL="14393" marR="14393" marT="7197" marB="7197" anchor="ctr">
                    <a:lnL w="9525" cap="flat" cmpd="sng" algn="ctr">
                      <a:solidFill>
                        <a:srgbClr val="D003EA"/>
                      </a:solidFill>
                      <a:prstDash val="solid"/>
                      <a:round/>
                      <a:headEnd type="none" w="med" len="med"/>
                      <a:tailEnd type="none" w="med" len="med"/>
                    </a:lnL>
                    <a:lnR w="9525" cap="flat" cmpd="sng" algn="ctr">
                      <a:solidFill>
                        <a:srgbClr val="E003EA"/>
                      </a:solidFill>
                      <a:prstDash val="solid"/>
                      <a:round/>
                      <a:headEnd type="none" w="med" len="med"/>
                      <a:tailEnd type="none" w="med" len="med"/>
                    </a:lnR>
                    <a:lnT w="9525" cap="flat" cmpd="sng" algn="ctr">
                      <a:solidFill>
                        <a:srgbClr val="D003EA"/>
                      </a:solidFill>
                      <a:prstDash val="solid"/>
                      <a:round/>
                      <a:headEnd type="none" w="med" len="med"/>
                      <a:tailEnd type="none" w="med" len="med"/>
                    </a:lnT>
                    <a:lnB w="9525" cap="flat" cmpd="sng" algn="ctr">
                      <a:solidFill>
                        <a:srgbClr val="3004EA"/>
                      </a:solidFill>
                      <a:prstDash val="solid"/>
                      <a:round/>
                      <a:headEnd type="none" w="med" len="med"/>
                      <a:tailEnd type="none" w="med" len="med"/>
                    </a:lnB>
                    <a:solidFill>
                      <a:srgbClr val="F9F9F9"/>
                    </a:solidFill>
                  </a:tcPr>
                </a:tc>
                <a:tc>
                  <a:txBody>
                    <a:bodyPr/>
                    <a:lstStyle/>
                    <a:p>
                      <a:pPr algn="r"/>
                      <a:r>
                        <a:rPr lang="el-GR" sz="900"/>
                        <a:t>8,000,000,000</a:t>
                      </a:r>
                    </a:p>
                  </a:txBody>
                  <a:tcPr marL="14393" marR="14393" marT="7197" marB="7197" anchor="ctr">
                    <a:lnL w="9525" cap="flat" cmpd="sng" algn="ctr">
                      <a:solidFill>
                        <a:srgbClr val="E003EA"/>
                      </a:solidFill>
                      <a:prstDash val="solid"/>
                      <a:round/>
                      <a:headEnd type="none" w="med" len="med"/>
                      <a:tailEnd type="none" w="med" len="med"/>
                    </a:lnL>
                    <a:lnR w="9525" cap="flat" cmpd="sng" algn="ctr">
                      <a:solidFill>
                        <a:srgbClr val="F003EA"/>
                      </a:solidFill>
                      <a:prstDash val="solid"/>
                      <a:round/>
                      <a:headEnd type="none" w="med" len="med"/>
                      <a:tailEnd type="none" w="med" len="med"/>
                    </a:lnR>
                    <a:lnT w="9525" cap="flat" cmpd="sng" algn="ctr">
                      <a:solidFill>
                        <a:srgbClr val="E003EA"/>
                      </a:solidFill>
                      <a:prstDash val="solid"/>
                      <a:round/>
                      <a:headEnd type="none" w="med" len="med"/>
                      <a:tailEnd type="none" w="med" len="med"/>
                    </a:lnT>
                    <a:lnB w="9525" cap="flat" cmpd="sng" algn="ctr">
                      <a:solidFill>
                        <a:srgbClr val="5004EA"/>
                      </a:solidFill>
                      <a:prstDash val="solid"/>
                      <a:round/>
                      <a:headEnd type="none" w="med" len="med"/>
                      <a:tailEnd type="none" w="med" len="med"/>
                    </a:lnB>
                    <a:solidFill>
                      <a:srgbClr val="F9F9F9"/>
                    </a:solidFill>
                  </a:tcPr>
                </a:tc>
                <a:tc>
                  <a:txBody>
                    <a:bodyPr/>
                    <a:lstStyle/>
                    <a:p>
                      <a:pPr algn="r"/>
                      <a:r>
                        <a:rPr lang="el-GR" sz="900"/>
                        <a:t>1,000,000,000</a:t>
                      </a:r>
                    </a:p>
                  </a:txBody>
                  <a:tcPr marL="14393" marR="14393" marT="7197" marB="7197" anchor="ctr">
                    <a:lnL w="9525" cap="flat" cmpd="sng" algn="ctr">
                      <a:solidFill>
                        <a:srgbClr val="F003EA"/>
                      </a:solidFill>
                      <a:prstDash val="solid"/>
                      <a:round/>
                      <a:headEnd type="none" w="med" len="med"/>
                      <a:tailEnd type="none" w="med" len="med"/>
                    </a:lnL>
                    <a:lnR w="9525" cap="flat" cmpd="sng" algn="ctr">
                      <a:solidFill>
                        <a:srgbClr val="0004EA"/>
                      </a:solidFill>
                      <a:prstDash val="solid"/>
                      <a:round/>
                      <a:headEnd type="none" w="med" len="med"/>
                      <a:tailEnd type="none" w="med" len="med"/>
                    </a:lnR>
                    <a:lnT w="9525" cap="flat" cmpd="sng" algn="ctr">
                      <a:solidFill>
                        <a:srgbClr val="F003EA"/>
                      </a:solidFill>
                      <a:prstDash val="solid"/>
                      <a:round/>
                      <a:headEnd type="none" w="med" len="med"/>
                      <a:tailEnd type="none" w="med" len="med"/>
                    </a:lnT>
                    <a:lnB w="9525" cap="flat" cmpd="sng" algn="ctr">
                      <a:solidFill>
                        <a:srgbClr val="A005EA"/>
                      </a:solidFill>
                      <a:prstDash val="solid"/>
                      <a:round/>
                      <a:headEnd type="none" w="med" len="med"/>
                      <a:tailEnd type="none" w="med" len="med"/>
                    </a:lnB>
                    <a:solidFill>
                      <a:srgbClr val="F9F9F9"/>
                    </a:solidFill>
                  </a:tcPr>
                </a:tc>
                <a:tc>
                  <a:txBody>
                    <a:bodyPr/>
                    <a:lstStyle/>
                    <a:p>
                      <a:pPr algn="r"/>
                      <a:r>
                        <a:rPr lang="en-US" sz="900"/>
                        <a:t>8x10</a:t>
                      </a:r>
                      <a:r>
                        <a:rPr lang="en-US" sz="900" baseline="30000"/>
                        <a:t>9</a:t>
                      </a:r>
                      <a:endParaRPr lang="en-US" sz="900"/>
                    </a:p>
                  </a:txBody>
                  <a:tcPr marL="14393" marR="14393" marT="7197" marB="7197" anchor="ctr">
                    <a:lnL w="9525" cap="flat" cmpd="sng" algn="ctr">
                      <a:solidFill>
                        <a:srgbClr val="0004EA"/>
                      </a:solidFill>
                      <a:prstDash val="solid"/>
                      <a:round/>
                      <a:headEnd type="none" w="med" len="med"/>
                      <a:tailEnd type="none" w="med" len="med"/>
                    </a:lnL>
                    <a:lnR w="9525" cap="flat" cmpd="sng" algn="ctr">
                      <a:solidFill>
                        <a:srgbClr val="1004EA"/>
                      </a:solidFill>
                      <a:prstDash val="solid"/>
                      <a:round/>
                      <a:headEnd type="none" w="med" len="med"/>
                      <a:tailEnd type="none" w="med" len="med"/>
                    </a:lnR>
                    <a:lnT w="9525" cap="flat" cmpd="sng" algn="ctr">
                      <a:solidFill>
                        <a:srgbClr val="0004EA"/>
                      </a:solidFill>
                      <a:prstDash val="solid"/>
                      <a:round/>
                      <a:headEnd type="none" w="med" len="med"/>
                      <a:tailEnd type="none" w="med" len="med"/>
                    </a:lnT>
                    <a:lnB w="9525" cap="flat" cmpd="sng" algn="ctr">
                      <a:solidFill>
                        <a:srgbClr val="C005EA"/>
                      </a:solidFill>
                      <a:prstDash val="solid"/>
                      <a:round/>
                      <a:headEnd type="none" w="med" len="med"/>
                      <a:tailEnd type="none" w="med" len="med"/>
                    </a:lnB>
                    <a:solidFill>
                      <a:srgbClr val="F9F9F9"/>
                    </a:solidFill>
                  </a:tcPr>
                </a:tc>
                <a:tc>
                  <a:txBody>
                    <a:bodyPr/>
                    <a:lstStyle/>
                    <a:p>
                      <a:pPr algn="r"/>
                      <a:r>
                        <a:rPr lang="el-GR" sz="900"/>
                        <a:t>10</a:t>
                      </a:r>
                      <a:r>
                        <a:rPr lang="el-GR" sz="900" baseline="30000"/>
                        <a:t>9</a:t>
                      </a:r>
                      <a:endParaRPr lang="el-GR" sz="900"/>
                    </a:p>
                  </a:txBody>
                  <a:tcPr marL="14393" marR="14393" marT="7197" marB="7197" anchor="ctr">
                    <a:lnL w="9525" cap="flat" cmpd="sng" algn="ctr">
                      <a:solidFill>
                        <a:srgbClr val="1004EA"/>
                      </a:solidFill>
                      <a:prstDash val="solid"/>
                      <a:round/>
                      <a:headEnd type="none" w="med" len="med"/>
                      <a:tailEnd type="none" w="med" len="med"/>
                    </a:lnL>
                    <a:lnR w="9525" cap="flat" cmpd="sng" algn="ctr">
                      <a:solidFill>
                        <a:srgbClr val="1004EA"/>
                      </a:solidFill>
                      <a:prstDash val="solid"/>
                      <a:round/>
                      <a:headEnd type="none" w="med" len="med"/>
                      <a:tailEnd type="none" w="med" len="med"/>
                    </a:lnR>
                    <a:lnT w="9525" cap="flat" cmpd="sng" algn="ctr">
                      <a:solidFill>
                        <a:srgbClr val="1004EA"/>
                      </a:solidFill>
                      <a:prstDash val="solid"/>
                      <a:round/>
                      <a:headEnd type="none" w="med" len="med"/>
                      <a:tailEnd type="none" w="med" len="med"/>
                    </a:lnT>
                    <a:lnB w="9525" cap="flat" cmpd="sng" algn="ctr">
                      <a:solidFill>
                        <a:srgbClr val="D005EA"/>
                      </a:solidFill>
                      <a:prstDash val="solid"/>
                      <a:round/>
                      <a:headEnd type="none" w="med" len="med"/>
                      <a:tailEnd type="none" w="med" len="med"/>
                    </a:lnB>
                    <a:solidFill>
                      <a:srgbClr val="F9F9F9"/>
                    </a:solidFill>
                  </a:tcPr>
                </a:tc>
              </a:tr>
              <a:tr h="334141">
                <a:tc>
                  <a:txBody>
                    <a:bodyPr/>
                    <a:lstStyle/>
                    <a:p>
                      <a:r>
                        <a:rPr lang="en-US" sz="1000" u="none" strike="noStrike" dirty="0" err="1">
                          <a:solidFill>
                            <a:srgbClr val="0B0080"/>
                          </a:solidFill>
                          <a:hlinkClick r:id="rId19" tooltip="Gibibyte"/>
                        </a:rPr>
                        <a:t>gibibyte</a:t>
                      </a:r>
                      <a:r>
                        <a:rPr lang="en-US" sz="1000" dirty="0"/>
                        <a:t> per second</a:t>
                      </a:r>
                    </a:p>
                  </a:txBody>
                  <a:tcPr marL="14393" marR="14393" marT="7197" marB="7197" anchor="ctr">
                    <a:lnL w="9525" cap="flat" cmpd="sng" algn="ctr">
                      <a:solidFill>
                        <a:srgbClr val="2004EA"/>
                      </a:solidFill>
                      <a:prstDash val="solid"/>
                      <a:round/>
                      <a:headEnd type="none" w="med" len="med"/>
                      <a:tailEnd type="none" w="med" len="med"/>
                    </a:lnL>
                    <a:lnR w="9525" cap="flat" cmpd="sng" algn="ctr">
                      <a:solidFill>
                        <a:srgbClr val="3004EA"/>
                      </a:solidFill>
                      <a:prstDash val="solid"/>
                      <a:round/>
                      <a:headEnd type="none" w="med" len="med"/>
                      <a:tailEnd type="none" w="med" len="med"/>
                    </a:lnR>
                    <a:lnT w="9525" cap="flat" cmpd="sng" algn="ctr">
                      <a:solidFill>
                        <a:srgbClr val="2004EA"/>
                      </a:solidFill>
                      <a:prstDash val="solid"/>
                      <a:round/>
                      <a:headEnd type="none" w="med" len="med"/>
                      <a:tailEnd type="none" w="med" len="med"/>
                    </a:lnT>
                    <a:lnB w="9525" cap="flat" cmpd="sng" algn="ctr">
                      <a:solidFill>
                        <a:srgbClr val="E005EA"/>
                      </a:solidFill>
                      <a:prstDash val="solid"/>
                      <a:round/>
                      <a:headEnd type="none" w="med" len="med"/>
                      <a:tailEnd type="none" w="med" len="med"/>
                    </a:lnB>
                    <a:solidFill>
                      <a:srgbClr val="F9F9F9"/>
                    </a:solidFill>
                  </a:tcPr>
                </a:tc>
                <a:tc>
                  <a:txBody>
                    <a:bodyPr/>
                    <a:lstStyle/>
                    <a:p>
                      <a:r>
                        <a:rPr lang="en-US" sz="900"/>
                        <a:t>GiB/s</a:t>
                      </a:r>
                    </a:p>
                  </a:txBody>
                  <a:tcPr marL="14393" marR="14393" marT="7197" marB="7197" anchor="ctr">
                    <a:lnL w="9525" cap="flat" cmpd="sng" algn="ctr">
                      <a:solidFill>
                        <a:srgbClr val="3004EA"/>
                      </a:solidFill>
                      <a:prstDash val="solid"/>
                      <a:round/>
                      <a:headEnd type="none" w="med" len="med"/>
                      <a:tailEnd type="none" w="med" len="med"/>
                    </a:lnL>
                    <a:lnR w="9525" cap="flat" cmpd="sng" algn="ctr">
                      <a:solidFill>
                        <a:srgbClr val="5004EA"/>
                      </a:solidFill>
                      <a:prstDash val="solid"/>
                      <a:round/>
                      <a:headEnd type="none" w="med" len="med"/>
                      <a:tailEnd type="none" w="med" len="med"/>
                    </a:lnR>
                    <a:lnT w="9525" cap="flat" cmpd="sng" algn="ctr">
                      <a:solidFill>
                        <a:srgbClr val="3004EA"/>
                      </a:solidFill>
                      <a:prstDash val="solid"/>
                      <a:round/>
                      <a:headEnd type="none" w="med" len="med"/>
                      <a:tailEnd type="none" w="med" len="med"/>
                    </a:lnT>
                    <a:lnB w="9525" cap="flat" cmpd="sng" algn="ctr">
                      <a:solidFill>
                        <a:srgbClr val="F005EA"/>
                      </a:solidFill>
                      <a:prstDash val="solid"/>
                      <a:round/>
                      <a:headEnd type="none" w="med" len="med"/>
                      <a:tailEnd type="none" w="med" len="med"/>
                    </a:lnB>
                    <a:solidFill>
                      <a:srgbClr val="F9F9F9"/>
                    </a:solidFill>
                  </a:tcPr>
                </a:tc>
                <a:tc>
                  <a:txBody>
                    <a:bodyPr/>
                    <a:lstStyle/>
                    <a:p>
                      <a:pPr algn="r"/>
                      <a:r>
                        <a:rPr lang="el-GR" sz="900"/>
                        <a:t>8,589,934,592</a:t>
                      </a:r>
                    </a:p>
                  </a:txBody>
                  <a:tcPr marL="14393" marR="14393" marT="7197" marB="7197" anchor="ctr">
                    <a:lnL w="9525" cap="flat" cmpd="sng" algn="ctr">
                      <a:solidFill>
                        <a:srgbClr val="5004EA"/>
                      </a:solidFill>
                      <a:prstDash val="solid"/>
                      <a:round/>
                      <a:headEnd type="none" w="med" len="med"/>
                      <a:tailEnd type="none" w="med" len="med"/>
                    </a:lnL>
                    <a:lnR w="9525" cap="flat" cmpd="sng" algn="ctr">
                      <a:solidFill>
                        <a:srgbClr val="A005EA"/>
                      </a:solidFill>
                      <a:prstDash val="solid"/>
                      <a:round/>
                      <a:headEnd type="none" w="med" len="med"/>
                      <a:tailEnd type="none" w="med" len="med"/>
                    </a:lnR>
                    <a:lnT w="9525" cap="flat" cmpd="sng" algn="ctr">
                      <a:solidFill>
                        <a:srgbClr val="5004EA"/>
                      </a:solidFill>
                      <a:prstDash val="solid"/>
                      <a:round/>
                      <a:headEnd type="none" w="med" len="med"/>
                      <a:tailEnd type="none" w="med" len="med"/>
                    </a:lnT>
                    <a:lnB w="9525" cap="flat" cmpd="sng" algn="ctr">
                      <a:solidFill>
                        <a:srgbClr val="3006EA"/>
                      </a:solidFill>
                      <a:prstDash val="solid"/>
                      <a:round/>
                      <a:headEnd type="none" w="med" len="med"/>
                      <a:tailEnd type="none" w="med" len="med"/>
                    </a:lnB>
                    <a:solidFill>
                      <a:srgbClr val="F9F9F9"/>
                    </a:solidFill>
                  </a:tcPr>
                </a:tc>
                <a:tc>
                  <a:txBody>
                    <a:bodyPr/>
                    <a:lstStyle/>
                    <a:p>
                      <a:pPr algn="r"/>
                      <a:r>
                        <a:rPr lang="el-GR" sz="900"/>
                        <a:t>1,073,741,824</a:t>
                      </a:r>
                    </a:p>
                  </a:txBody>
                  <a:tcPr marL="14393" marR="14393" marT="7197" marB="7197" anchor="ctr">
                    <a:lnL w="9525" cap="flat" cmpd="sng" algn="ctr">
                      <a:solidFill>
                        <a:srgbClr val="A005EA"/>
                      </a:solidFill>
                      <a:prstDash val="solid"/>
                      <a:round/>
                      <a:headEnd type="none" w="med" len="med"/>
                      <a:tailEnd type="none" w="med" len="med"/>
                    </a:lnL>
                    <a:lnR w="9525" cap="flat" cmpd="sng" algn="ctr">
                      <a:solidFill>
                        <a:srgbClr val="C005EA"/>
                      </a:solidFill>
                      <a:prstDash val="solid"/>
                      <a:round/>
                      <a:headEnd type="none" w="med" len="med"/>
                      <a:tailEnd type="none" w="med" len="med"/>
                    </a:lnR>
                    <a:lnT w="9525" cap="flat" cmpd="sng" algn="ctr">
                      <a:solidFill>
                        <a:srgbClr val="A005EA"/>
                      </a:solidFill>
                      <a:prstDash val="solid"/>
                      <a:round/>
                      <a:headEnd type="none" w="med" len="med"/>
                      <a:tailEnd type="none" w="med" len="med"/>
                    </a:lnT>
                    <a:lnB w="9525" cap="flat" cmpd="sng" algn="ctr">
                      <a:solidFill>
                        <a:srgbClr val="F006EA"/>
                      </a:solidFill>
                      <a:prstDash val="solid"/>
                      <a:round/>
                      <a:headEnd type="none" w="med" len="med"/>
                      <a:tailEnd type="none" w="med" len="med"/>
                    </a:lnB>
                    <a:solidFill>
                      <a:srgbClr val="F9F9F9"/>
                    </a:solidFill>
                  </a:tcPr>
                </a:tc>
                <a:tc>
                  <a:txBody>
                    <a:bodyPr/>
                    <a:lstStyle/>
                    <a:p>
                      <a:pPr algn="r"/>
                      <a:r>
                        <a:rPr lang="el-GR" sz="900"/>
                        <a:t>2</a:t>
                      </a:r>
                      <a:r>
                        <a:rPr lang="el-GR" sz="900" baseline="30000"/>
                        <a:t>33</a:t>
                      </a:r>
                      <a:endParaRPr lang="el-GR" sz="900"/>
                    </a:p>
                  </a:txBody>
                  <a:tcPr marL="14393" marR="14393" marT="7197" marB="7197" anchor="ctr">
                    <a:lnL w="9525" cap="flat" cmpd="sng" algn="ctr">
                      <a:solidFill>
                        <a:srgbClr val="C005EA"/>
                      </a:solidFill>
                      <a:prstDash val="solid"/>
                      <a:round/>
                      <a:headEnd type="none" w="med" len="med"/>
                      <a:tailEnd type="none" w="med" len="med"/>
                    </a:lnL>
                    <a:lnR w="9525" cap="flat" cmpd="sng" algn="ctr">
                      <a:solidFill>
                        <a:srgbClr val="D005EA"/>
                      </a:solidFill>
                      <a:prstDash val="solid"/>
                      <a:round/>
                      <a:headEnd type="none" w="med" len="med"/>
                      <a:tailEnd type="none" w="med" len="med"/>
                    </a:lnR>
                    <a:lnT w="9525" cap="flat" cmpd="sng" algn="ctr">
                      <a:solidFill>
                        <a:srgbClr val="C005EA"/>
                      </a:solidFill>
                      <a:prstDash val="solid"/>
                      <a:round/>
                      <a:headEnd type="none" w="med" len="med"/>
                      <a:tailEnd type="none" w="med" len="med"/>
                    </a:lnT>
                    <a:lnB w="9525" cap="flat" cmpd="sng" algn="ctr">
                      <a:solidFill>
                        <a:srgbClr val="0007EA"/>
                      </a:solidFill>
                      <a:prstDash val="solid"/>
                      <a:round/>
                      <a:headEnd type="none" w="med" len="med"/>
                      <a:tailEnd type="none" w="med" len="med"/>
                    </a:lnB>
                    <a:solidFill>
                      <a:srgbClr val="F9F9F9"/>
                    </a:solidFill>
                  </a:tcPr>
                </a:tc>
                <a:tc>
                  <a:txBody>
                    <a:bodyPr/>
                    <a:lstStyle/>
                    <a:p>
                      <a:pPr algn="r"/>
                      <a:r>
                        <a:rPr lang="el-GR" sz="900"/>
                        <a:t>2</a:t>
                      </a:r>
                      <a:r>
                        <a:rPr lang="el-GR" sz="900" baseline="30000"/>
                        <a:t>30</a:t>
                      </a:r>
                      <a:endParaRPr lang="el-GR" sz="900"/>
                    </a:p>
                  </a:txBody>
                  <a:tcPr marL="14393" marR="14393" marT="7197" marB="7197" anchor="ctr">
                    <a:lnL w="9525" cap="flat" cmpd="sng" algn="ctr">
                      <a:solidFill>
                        <a:srgbClr val="D005EA"/>
                      </a:solidFill>
                      <a:prstDash val="solid"/>
                      <a:round/>
                      <a:headEnd type="none" w="med" len="med"/>
                      <a:tailEnd type="none" w="med" len="med"/>
                    </a:lnL>
                    <a:lnR w="9525" cap="flat" cmpd="sng" algn="ctr">
                      <a:solidFill>
                        <a:srgbClr val="D005EA"/>
                      </a:solidFill>
                      <a:prstDash val="solid"/>
                      <a:round/>
                      <a:headEnd type="none" w="med" len="med"/>
                      <a:tailEnd type="none" w="med" len="med"/>
                    </a:lnR>
                    <a:lnT w="9525" cap="flat" cmpd="sng" algn="ctr">
                      <a:solidFill>
                        <a:srgbClr val="D005EA"/>
                      </a:solidFill>
                      <a:prstDash val="solid"/>
                      <a:round/>
                      <a:headEnd type="none" w="med" len="med"/>
                      <a:tailEnd type="none" w="med" len="med"/>
                    </a:lnT>
                    <a:lnB w="9525" cap="flat" cmpd="sng" algn="ctr">
                      <a:solidFill>
                        <a:srgbClr val="1007EA"/>
                      </a:solidFill>
                      <a:prstDash val="solid"/>
                      <a:round/>
                      <a:headEnd type="none" w="med" len="med"/>
                      <a:tailEnd type="none" w="med" len="med"/>
                    </a:lnB>
                    <a:solidFill>
                      <a:srgbClr val="F9F9F9"/>
                    </a:solidFill>
                  </a:tcPr>
                </a:tc>
              </a:tr>
              <a:tr h="216914">
                <a:tc>
                  <a:txBody>
                    <a:bodyPr/>
                    <a:lstStyle/>
                    <a:p>
                      <a:r>
                        <a:rPr lang="en-US" sz="1000" u="none" strike="noStrike" dirty="0">
                          <a:solidFill>
                            <a:srgbClr val="0B0080"/>
                          </a:solidFill>
                          <a:hlinkClick r:id="rId20" tooltip="Terabit"/>
                        </a:rPr>
                        <a:t>terabit</a:t>
                      </a:r>
                      <a:r>
                        <a:rPr lang="en-US" sz="1000" dirty="0"/>
                        <a:t> per second</a:t>
                      </a:r>
                    </a:p>
                  </a:txBody>
                  <a:tcPr marL="14393" marR="14393" marT="7197" marB="7197" anchor="ctr">
                    <a:lnL w="9525" cap="flat" cmpd="sng" algn="ctr">
                      <a:solidFill>
                        <a:srgbClr val="E005EA"/>
                      </a:solidFill>
                      <a:prstDash val="solid"/>
                      <a:round/>
                      <a:headEnd type="none" w="med" len="med"/>
                      <a:tailEnd type="none" w="med" len="med"/>
                    </a:lnL>
                    <a:lnR w="9525" cap="flat" cmpd="sng" algn="ctr">
                      <a:solidFill>
                        <a:srgbClr val="F005EA"/>
                      </a:solidFill>
                      <a:prstDash val="solid"/>
                      <a:round/>
                      <a:headEnd type="none" w="med" len="med"/>
                      <a:tailEnd type="none" w="med" len="med"/>
                    </a:lnR>
                    <a:lnT w="9525" cap="flat" cmpd="sng" algn="ctr">
                      <a:solidFill>
                        <a:srgbClr val="E005EA"/>
                      </a:solidFill>
                      <a:prstDash val="solid"/>
                      <a:round/>
                      <a:headEnd type="none" w="med" len="med"/>
                      <a:tailEnd type="none" w="med" len="med"/>
                    </a:lnT>
                    <a:lnB w="9525" cap="flat" cmpd="sng" algn="ctr">
                      <a:solidFill>
                        <a:srgbClr val="50F0EA"/>
                      </a:solidFill>
                      <a:prstDash val="solid"/>
                      <a:round/>
                      <a:headEnd type="none" w="med" len="med"/>
                      <a:tailEnd type="none" w="med" len="med"/>
                    </a:lnB>
                    <a:solidFill>
                      <a:srgbClr val="F9F9F9"/>
                    </a:solidFill>
                  </a:tcPr>
                </a:tc>
                <a:tc>
                  <a:txBody>
                    <a:bodyPr/>
                    <a:lstStyle/>
                    <a:p>
                      <a:r>
                        <a:rPr lang="en-US" sz="900"/>
                        <a:t>Tbit/s</a:t>
                      </a:r>
                    </a:p>
                  </a:txBody>
                  <a:tcPr marL="14393" marR="14393" marT="7197" marB="7197" anchor="ctr">
                    <a:lnL w="9525" cap="flat" cmpd="sng" algn="ctr">
                      <a:solidFill>
                        <a:srgbClr val="F005EA"/>
                      </a:solidFill>
                      <a:prstDash val="solid"/>
                      <a:round/>
                      <a:headEnd type="none" w="med" len="med"/>
                      <a:tailEnd type="none" w="med" len="med"/>
                    </a:lnL>
                    <a:lnR w="9525" cap="flat" cmpd="sng" algn="ctr">
                      <a:solidFill>
                        <a:srgbClr val="3006EA"/>
                      </a:solidFill>
                      <a:prstDash val="solid"/>
                      <a:round/>
                      <a:headEnd type="none" w="med" len="med"/>
                      <a:tailEnd type="none" w="med" len="med"/>
                    </a:lnR>
                    <a:lnT w="9525" cap="flat" cmpd="sng" algn="ctr">
                      <a:solidFill>
                        <a:srgbClr val="F005EA"/>
                      </a:solidFill>
                      <a:prstDash val="solid"/>
                      <a:round/>
                      <a:headEnd type="none" w="med" len="med"/>
                      <a:tailEnd type="none" w="med" len="med"/>
                    </a:lnT>
                    <a:lnB w="9525" cap="flat" cmpd="sng" algn="ctr">
                      <a:solidFill>
                        <a:srgbClr val="60F3EA"/>
                      </a:solidFill>
                      <a:prstDash val="solid"/>
                      <a:round/>
                      <a:headEnd type="none" w="med" len="med"/>
                      <a:tailEnd type="none" w="med" len="med"/>
                    </a:lnB>
                    <a:solidFill>
                      <a:srgbClr val="F9F9F9"/>
                    </a:solidFill>
                  </a:tcPr>
                </a:tc>
                <a:tc>
                  <a:txBody>
                    <a:bodyPr/>
                    <a:lstStyle/>
                    <a:p>
                      <a:pPr algn="r"/>
                      <a:r>
                        <a:rPr lang="el-GR" sz="900"/>
                        <a:t>1,000,000,000,000</a:t>
                      </a:r>
                    </a:p>
                  </a:txBody>
                  <a:tcPr marL="14393" marR="14393" marT="7197" marB="7197" anchor="ctr">
                    <a:lnL w="9525" cap="flat" cmpd="sng" algn="ctr">
                      <a:solidFill>
                        <a:srgbClr val="3006EA"/>
                      </a:solidFill>
                      <a:prstDash val="solid"/>
                      <a:round/>
                      <a:headEnd type="none" w="med" len="med"/>
                      <a:tailEnd type="none" w="med" len="med"/>
                    </a:lnL>
                    <a:lnR w="9525" cap="flat" cmpd="sng" algn="ctr">
                      <a:solidFill>
                        <a:srgbClr val="F006EA"/>
                      </a:solidFill>
                      <a:prstDash val="solid"/>
                      <a:round/>
                      <a:headEnd type="none" w="med" len="med"/>
                      <a:tailEnd type="none" w="med" len="med"/>
                    </a:lnR>
                    <a:lnT w="9525" cap="flat" cmpd="sng" algn="ctr">
                      <a:solidFill>
                        <a:srgbClr val="3006EA"/>
                      </a:solidFill>
                      <a:prstDash val="solid"/>
                      <a:round/>
                      <a:headEnd type="none" w="med" len="med"/>
                      <a:tailEnd type="none" w="med" len="med"/>
                    </a:lnT>
                    <a:lnB w="9525" cap="flat" cmpd="sng" algn="ctr">
                      <a:solidFill>
                        <a:srgbClr val="308BEC"/>
                      </a:solidFill>
                      <a:prstDash val="solid"/>
                      <a:round/>
                      <a:headEnd type="none" w="med" len="med"/>
                      <a:tailEnd type="none" w="med" len="med"/>
                    </a:lnB>
                    <a:solidFill>
                      <a:srgbClr val="F9F9F9"/>
                    </a:solidFill>
                  </a:tcPr>
                </a:tc>
                <a:tc>
                  <a:txBody>
                    <a:bodyPr/>
                    <a:lstStyle/>
                    <a:p>
                      <a:pPr algn="r"/>
                      <a:r>
                        <a:rPr lang="el-GR" sz="900"/>
                        <a:t>125,000,000,000</a:t>
                      </a:r>
                    </a:p>
                  </a:txBody>
                  <a:tcPr marL="14393" marR="14393" marT="7197" marB="7197" anchor="ctr">
                    <a:lnL w="9525" cap="flat" cmpd="sng" algn="ctr">
                      <a:solidFill>
                        <a:srgbClr val="F006EA"/>
                      </a:solidFill>
                      <a:prstDash val="solid"/>
                      <a:round/>
                      <a:headEnd type="none" w="med" len="med"/>
                      <a:tailEnd type="none" w="med" len="med"/>
                    </a:lnL>
                    <a:lnR w="9525" cap="flat" cmpd="sng" algn="ctr">
                      <a:solidFill>
                        <a:srgbClr val="0007EA"/>
                      </a:solidFill>
                      <a:prstDash val="solid"/>
                      <a:round/>
                      <a:headEnd type="none" w="med" len="med"/>
                      <a:tailEnd type="none" w="med" len="med"/>
                    </a:lnR>
                    <a:lnT w="9525" cap="flat" cmpd="sng" algn="ctr">
                      <a:solidFill>
                        <a:srgbClr val="F006EA"/>
                      </a:solidFill>
                      <a:prstDash val="solid"/>
                      <a:round/>
                      <a:headEnd type="none" w="med" len="med"/>
                      <a:tailEnd type="none" w="med" len="med"/>
                    </a:lnT>
                    <a:lnB w="9525" cap="flat" cmpd="sng" algn="ctr">
                      <a:solidFill>
                        <a:srgbClr val="A08CEC"/>
                      </a:solidFill>
                      <a:prstDash val="solid"/>
                      <a:round/>
                      <a:headEnd type="none" w="med" len="med"/>
                      <a:tailEnd type="none" w="med" len="med"/>
                    </a:lnB>
                    <a:solidFill>
                      <a:srgbClr val="F9F9F9"/>
                    </a:solidFill>
                  </a:tcPr>
                </a:tc>
                <a:tc>
                  <a:txBody>
                    <a:bodyPr/>
                    <a:lstStyle/>
                    <a:p>
                      <a:pPr algn="r"/>
                      <a:r>
                        <a:rPr lang="el-GR" sz="900"/>
                        <a:t>10</a:t>
                      </a:r>
                      <a:r>
                        <a:rPr lang="el-GR" sz="900" baseline="30000"/>
                        <a:t>12</a:t>
                      </a:r>
                      <a:endParaRPr lang="el-GR" sz="900"/>
                    </a:p>
                  </a:txBody>
                  <a:tcPr marL="14393" marR="14393" marT="7197" marB="7197" anchor="ctr">
                    <a:lnL w="9525" cap="flat" cmpd="sng" algn="ctr">
                      <a:solidFill>
                        <a:srgbClr val="0007EA"/>
                      </a:solidFill>
                      <a:prstDash val="solid"/>
                      <a:round/>
                      <a:headEnd type="none" w="med" len="med"/>
                      <a:tailEnd type="none" w="med" len="med"/>
                    </a:lnL>
                    <a:lnR w="9525" cap="flat" cmpd="sng" algn="ctr">
                      <a:solidFill>
                        <a:srgbClr val="1007EA"/>
                      </a:solidFill>
                      <a:prstDash val="solid"/>
                      <a:round/>
                      <a:headEnd type="none" w="med" len="med"/>
                      <a:tailEnd type="none" w="med" len="med"/>
                    </a:lnR>
                    <a:lnT w="9525" cap="flat" cmpd="sng" algn="ctr">
                      <a:solidFill>
                        <a:srgbClr val="0007EA"/>
                      </a:solidFill>
                      <a:prstDash val="solid"/>
                      <a:round/>
                      <a:headEnd type="none" w="med" len="med"/>
                      <a:tailEnd type="none" w="med" len="med"/>
                    </a:lnT>
                    <a:lnB w="9525" cap="flat" cmpd="sng" algn="ctr">
                      <a:solidFill>
                        <a:srgbClr val="B08CEC"/>
                      </a:solidFill>
                      <a:prstDash val="solid"/>
                      <a:round/>
                      <a:headEnd type="none" w="med" len="med"/>
                      <a:tailEnd type="none" w="med" len="med"/>
                    </a:lnB>
                    <a:solidFill>
                      <a:srgbClr val="F9F9F9"/>
                    </a:solidFill>
                  </a:tcPr>
                </a:tc>
                <a:tc>
                  <a:txBody>
                    <a:bodyPr/>
                    <a:lstStyle/>
                    <a:p>
                      <a:pPr algn="r"/>
                      <a:r>
                        <a:rPr lang="el-GR" sz="900"/>
                        <a:t>10</a:t>
                      </a:r>
                      <a:r>
                        <a:rPr lang="el-GR" sz="900" baseline="30000"/>
                        <a:t>12</a:t>
                      </a:r>
                      <a:r>
                        <a:rPr lang="el-GR" sz="900"/>
                        <a:t>/8</a:t>
                      </a:r>
                    </a:p>
                  </a:txBody>
                  <a:tcPr marL="14393" marR="14393" marT="7197" marB="7197" anchor="ctr">
                    <a:lnL w="9525" cap="flat" cmpd="sng" algn="ctr">
                      <a:solidFill>
                        <a:srgbClr val="1007EA"/>
                      </a:solidFill>
                      <a:prstDash val="solid"/>
                      <a:round/>
                      <a:headEnd type="none" w="med" len="med"/>
                      <a:tailEnd type="none" w="med" len="med"/>
                    </a:lnL>
                    <a:lnR w="9525" cap="flat" cmpd="sng" algn="ctr">
                      <a:solidFill>
                        <a:srgbClr val="1007EA"/>
                      </a:solidFill>
                      <a:prstDash val="solid"/>
                      <a:round/>
                      <a:headEnd type="none" w="med" len="med"/>
                      <a:tailEnd type="none" w="med" len="med"/>
                    </a:lnR>
                    <a:lnT w="9525" cap="flat" cmpd="sng" algn="ctr">
                      <a:solidFill>
                        <a:srgbClr val="1007EA"/>
                      </a:solidFill>
                      <a:prstDash val="solid"/>
                      <a:round/>
                      <a:headEnd type="none" w="med" len="med"/>
                      <a:tailEnd type="none" w="med" len="med"/>
                    </a:lnT>
                    <a:lnB w="9525" cap="flat" cmpd="sng" algn="ctr">
                      <a:solidFill>
                        <a:srgbClr val="C08CEC"/>
                      </a:solidFill>
                      <a:prstDash val="solid"/>
                      <a:round/>
                      <a:headEnd type="none" w="med" len="med"/>
                      <a:tailEnd type="none" w="med" len="med"/>
                    </a:lnB>
                    <a:solidFill>
                      <a:srgbClr val="F9F9F9"/>
                    </a:solidFill>
                  </a:tcPr>
                </a:tc>
              </a:tr>
              <a:tr h="216914">
                <a:tc>
                  <a:txBody>
                    <a:bodyPr/>
                    <a:lstStyle/>
                    <a:p>
                      <a:r>
                        <a:rPr lang="en-US" sz="1000" u="none" strike="noStrike" dirty="0" err="1">
                          <a:solidFill>
                            <a:srgbClr val="0B0080"/>
                          </a:solidFill>
                          <a:hlinkClick r:id="rId21" tooltip="Tebibit"/>
                        </a:rPr>
                        <a:t>tebibit</a:t>
                      </a:r>
                      <a:r>
                        <a:rPr lang="en-US" sz="1000" dirty="0"/>
                        <a:t> per second</a:t>
                      </a:r>
                    </a:p>
                  </a:txBody>
                  <a:tcPr marL="14393" marR="14393" marT="7197" marB="7197" anchor="ctr">
                    <a:lnL w="9525" cap="flat" cmpd="sng" algn="ctr">
                      <a:solidFill>
                        <a:srgbClr val="50F0EA"/>
                      </a:solidFill>
                      <a:prstDash val="solid"/>
                      <a:round/>
                      <a:headEnd type="none" w="med" len="med"/>
                      <a:tailEnd type="none" w="med" len="med"/>
                    </a:lnL>
                    <a:lnR w="9525" cap="flat" cmpd="sng" algn="ctr">
                      <a:solidFill>
                        <a:srgbClr val="60F3EA"/>
                      </a:solidFill>
                      <a:prstDash val="solid"/>
                      <a:round/>
                      <a:headEnd type="none" w="med" len="med"/>
                      <a:tailEnd type="none" w="med" len="med"/>
                    </a:lnR>
                    <a:lnT w="9525" cap="flat" cmpd="sng" algn="ctr">
                      <a:solidFill>
                        <a:srgbClr val="50F0EA"/>
                      </a:solidFill>
                      <a:prstDash val="solid"/>
                      <a:round/>
                      <a:headEnd type="none" w="med" len="med"/>
                      <a:tailEnd type="none" w="med" len="med"/>
                    </a:lnT>
                    <a:lnB w="9525" cap="flat" cmpd="sng" algn="ctr">
                      <a:solidFill>
                        <a:srgbClr val="D08CEC"/>
                      </a:solidFill>
                      <a:prstDash val="solid"/>
                      <a:round/>
                      <a:headEnd type="none" w="med" len="med"/>
                      <a:tailEnd type="none" w="med" len="med"/>
                    </a:lnB>
                    <a:solidFill>
                      <a:srgbClr val="F9F9F9"/>
                    </a:solidFill>
                  </a:tcPr>
                </a:tc>
                <a:tc>
                  <a:txBody>
                    <a:bodyPr/>
                    <a:lstStyle/>
                    <a:p>
                      <a:r>
                        <a:rPr lang="en-US" sz="900"/>
                        <a:t>Tibit/s</a:t>
                      </a:r>
                    </a:p>
                  </a:txBody>
                  <a:tcPr marL="14393" marR="14393" marT="7197" marB="7197" anchor="ctr">
                    <a:lnL w="9525" cap="flat" cmpd="sng" algn="ctr">
                      <a:solidFill>
                        <a:srgbClr val="60F3EA"/>
                      </a:solidFill>
                      <a:prstDash val="solid"/>
                      <a:round/>
                      <a:headEnd type="none" w="med" len="med"/>
                      <a:tailEnd type="none" w="med" len="med"/>
                    </a:lnL>
                    <a:lnR w="9525" cap="flat" cmpd="sng" algn="ctr">
                      <a:solidFill>
                        <a:srgbClr val="308BEC"/>
                      </a:solidFill>
                      <a:prstDash val="solid"/>
                      <a:round/>
                      <a:headEnd type="none" w="med" len="med"/>
                      <a:tailEnd type="none" w="med" len="med"/>
                    </a:lnR>
                    <a:lnT w="9525" cap="flat" cmpd="sng" algn="ctr">
                      <a:solidFill>
                        <a:srgbClr val="60F3EA"/>
                      </a:solidFill>
                      <a:prstDash val="solid"/>
                      <a:round/>
                      <a:headEnd type="none" w="med" len="med"/>
                      <a:tailEnd type="none" w="med" len="med"/>
                    </a:lnT>
                    <a:lnB w="9525" cap="flat" cmpd="sng" algn="ctr">
                      <a:solidFill>
                        <a:srgbClr val="E08CEC"/>
                      </a:solidFill>
                      <a:prstDash val="solid"/>
                      <a:round/>
                      <a:headEnd type="none" w="med" len="med"/>
                      <a:tailEnd type="none" w="med" len="med"/>
                    </a:lnB>
                    <a:solidFill>
                      <a:srgbClr val="F9F9F9"/>
                    </a:solidFill>
                  </a:tcPr>
                </a:tc>
                <a:tc>
                  <a:txBody>
                    <a:bodyPr/>
                    <a:lstStyle/>
                    <a:p>
                      <a:pPr algn="r"/>
                      <a:r>
                        <a:rPr lang="el-GR" sz="900"/>
                        <a:t>1,099,511,627,776</a:t>
                      </a:r>
                    </a:p>
                  </a:txBody>
                  <a:tcPr marL="14393" marR="14393" marT="7197" marB="7197" anchor="ctr">
                    <a:lnL w="9525" cap="flat" cmpd="sng" algn="ctr">
                      <a:solidFill>
                        <a:srgbClr val="308BEC"/>
                      </a:solidFill>
                      <a:prstDash val="solid"/>
                      <a:round/>
                      <a:headEnd type="none" w="med" len="med"/>
                      <a:tailEnd type="none" w="med" len="med"/>
                    </a:lnL>
                    <a:lnR w="9525" cap="flat" cmpd="sng" algn="ctr">
                      <a:solidFill>
                        <a:srgbClr val="A08CEC"/>
                      </a:solidFill>
                      <a:prstDash val="solid"/>
                      <a:round/>
                      <a:headEnd type="none" w="med" len="med"/>
                      <a:tailEnd type="none" w="med" len="med"/>
                    </a:lnR>
                    <a:lnT w="9525" cap="flat" cmpd="sng" algn="ctr">
                      <a:solidFill>
                        <a:srgbClr val="308BEC"/>
                      </a:solidFill>
                      <a:prstDash val="solid"/>
                      <a:round/>
                      <a:headEnd type="none" w="med" len="med"/>
                      <a:tailEnd type="none" w="med" len="med"/>
                    </a:lnT>
                    <a:lnB w="9525" cap="flat" cmpd="sng" algn="ctr">
                      <a:solidFill>
                        <a:srgbClr val="F08CEC"/>
                      </a:solidFill>
                      <a:prstDash val="solid"/>
                      <a:round/>
                      <a:headEnd type="none" w="med" len="med"/>
                      <a:tailEnd type="none" w="med" len="med"/>
                    </a:lnB>
                    <a:solidFill>
                      <a:srgbClr val="F9F9F9"/>
                    </a:solidFill>
                  </a:tcPr>
                </a:tc>
                <a:tc>
                  <a:txBody>
                    <a:bodyPr/>
                    <a:lstStyle/>
                    <a:p>
                      <a:pPr algn="r"/>
                      <a:r>
                        <a:rPr lang="el-GR" sz="900"/>
                        <a:t>137,438,953,472</a:t>
                      </a:r>
                    </a:p>
                  </a:txBody>
                  <a:tcPr marL="14393" marR="14393" marT="7197" marB="7197" anchor="ctr">
                    <a:lnL w="9525" cap="flat" cmpd="sng" algn="ctr">
                      <a:solidFill>
                        <a:srgbClr val="A08CEC"/>
                      </a:solidFill>
                      <a:prstDash val="solid"/>
                      <a:round/>
                      <a:headEnd type="none" w="med" len="med"/>
                      <a:tailEnd type="none" w="med" len="med"/>
                    </a:lnL>
                    <a:lnR w="9525" cap="flat" cmpd="sng" algn="ctr">
                      <a:solidFill>
                        <a:srgbClr val="B08CEC"/>
                      </a:solidFill>
                      <a:prstDash val="solid"/>
                      <a:round/>
                      <a:headEnd type="none" w="med" len="med"/>
                      <a:tailEnd type="none" w="med" len="med"/>
                    </a:lnR>
                    <a:lnT w="9525" cap="flat" cmpd="sng" algn="ctr">
                      <a:solidFill>
                        <a:srgbClr val="A08CEC"/>
                      </a:solidFill>
                      <a:prstDash val="solid"/>
                      <a:round/>
                      <a:headEnd type="none" w="med" len="med"/>
                      <a:tailEnd type="none" w="med" len="med"/>
                    </a:lnT>
                    <a:lnB w="9525" cap="flat" cmpd="sng" algn="ctr">
                      <a:solidFill>
                        <a:srgbClr val="008DEC"/>
                      </a:solidFill>
                      <a:prstDash val="solid"/>
                      <a:round/>
                      <a:headEnd type="none" w="med" len="med"/>
                      <a:tailEnd type="none" w="med" len="med"/>
                    </a:lnB>
                    <a:solidFill>
                      <a:srgbClr val="F9F9F9"/>
                    </a:solidFill>
                  </a:tcPr>
                </a:tc>
                <a:tc>
                  <a:txBody>
                    <a:bodyPr/>
                    <a:lstStyle/>
                    <a:p>
                      <a:pPr algn="r"/>
                      <a:r>
                        <a:rPr lang="el-GR" sz="900"/>
                        <a:t>2</a:t>
                      </a:r>
                      <a:r>
                        <a:rPr lang="el-GR" sz="900" baseline="30000"/>
                        <a:t>40</a:t>
                      </a:r>
                      <a:endParaRPr lang="el-GR" sz="900"/>
                    </a:p>
                  </a:txBody>
                  <a:tcPr marL="14393" marR="14393" marT="7197" marB="7197" anchor="ctr">
                    <a:lnL w="9525" cap="flat" cmpd="sng" algn="ctr">
                      <a:solidFill>
                        <a:srgbClr val="B08CEC"/>
                      </a:solidFill>
                      <a:prstDash val="solid"/>
                      <a:round/>
                      <a:headEnd type="none" w="med" len="med"/>
                      <a:tailEnd type="none" w="med" len="med"/>
                    </a:lnL>
                    <a:lnR w="9525" cap="flat" cmpd="sng" algn="ctr">
                      <a:solidFill>
                        <a:srgbClr val="C08CEC"/>
                      </a:solidFill>
                      <a:prstDash val="solid"/>
                      <a:round/>
                      <a:headEnd type="none" w="med" len="med"/>
                      <a:tailEnd type="none" w="med" len="med"/>
                    </a:lnR>
                    <a:lnT w="9525" cap="flat" cmpd="sng" algn="ctr">
                      <a:solidFill>
                        <a:srgbClr val="B08CEC"/>
                      </a:solidFill>
                      <a:prstDash val="solid"/>
                      <a:round/>
                      <a:headEnd type="none" w="med" len="med"/>
                      <a:tailEnd type="none" w="med" len="med"/>
                    </a:lnT>
                    <a:lnB w="9525" cap="flat" cmpd="sng" algn="ctr">
                      <a:solidFill>
                        <a:srgbClr val="108DEC"/>
                      </a:solidFill>
                      <a:prstDash val="solid"/>
                      <a:round/>
                      <a:headEnd type="none" w="med" len="med"/>
                      <a:tailEnd type="none" w="med" len="med"/>
                    </a:lnB>
                    <a:solidFill>
                      <a:srgbClr val="F9F9F9"/>
                    </a:solidFill>
                  </a:tcPr>
                </a:tc>
                <a:tc>
                  <a:txBody>
                    <a:bodyPr/>
                    <a:lstStyle/>
                    <a:p>
                      <a:pPr algn="r"/>
                      <a:r>
                        <a:rPr lang="el-GR" sz="900"/>
                        <a:t>2</a:t>
                      </a:r>
                      <a:r>
                        <a:rPr lang="el-GR" sz="900" baseline="30000"/>
                        <a:t>37</a:t>
                      </a:r>
                      <a:endParaRPr lang="el-GR" sz="900"/>
                    </a:p>
                  </a:txBody>
                  <a:tcPr marL="14393" marR="14393" marT="7197" marB="7197" anchor="ctr">
                    <a:lnL w="9525" cap="flat" cmpd="sng" algn="ctr">
                      <a:solidFill>
                        <a:srgbClr val="C08CEC"/>
                      </a:solidFill>
                      <a:prstDash val="solid"/>
                      <a:round/>
                      <a:headEnd type="none" w="med" len="med"/>
                      <a:tailEnd type="none" w="med" len="med"/>
                    </a:lnL>
                    <a:lnR w="9525" cap="flat" cmpd="sng" algn="ctr">
                      <a:solidFill>
                        <a:srgbClr val="C08CEC"/>
                      </a:solidFill>
                      <a:prstDash val="solid"/>
                      <a:round/>
                      <a:headEnd type="none" w="med" len="med"/>
                      <a:tailEnd type="none" w="med" len="med"/>
                    </a:lnR>
                    <a:lnT w="9525" cap="flat" cmpd="sng" algn="ctr">
                      <a:solidFill>
                        <a:srgbClr val="C08CEC"/>
                      </a:solidFill>
                      <a:prstDash val="solid"/>
                      <a:round/>
                      <a:headEnd type="none" w="med" len="med"/>
                      <a:tailEnd type="none" w="med" len="med"/>
                    </a:lnT>
                    <a:lnB w="9525" cap="flat" cmpd="sng" algn="ctr">
                      <a:solidFill>
                        <a:srgbClr val="208DEC"/>
                      </a:solidFill>
                      <a:prstDash val="solid"/>
                      <a:round/>
                      <a:headEnd type="none" w="med" len="med"/>
                      <a:tailEnd type="none" w="med" len="med"/>
                    </a:lnB>
                    <a:solidFill>
                      <a:srgbClr val="F9F9F9"/>
                    </a:solidFill>
                  </a:tcPr>
                </a:tc>
              </a:tr>
              <a:tr h="334141">
                <a:tc>
                  <a:txBody>
                    <a:bodyPr/>
                    <a:lstStyle/>
                    <a:p>
                      <a:r>
                        <a:rPr lang="en-US" sz="1000" u="none" strike="noStrike" dirty="0">
                          <a:solidFill>
                            <a:srgbClr val="0B0080"/>
                          </a:solidFill>
                          <a:hlinkClick r:id="rId22" tooltip="Terabyte"/>
                        </a:rPr>
                        <a:t>terabyte</a:t>
                      </a:r>
                      <a:r>
                        <a:rPr lang="en-US" sz="1000" dirty="0"/>
                        <a:t> per second</a:t>
                      </a:r>
                    </a:p>
                  </a:txBody>
                  <a:tcPr marL="14393" marR="14393" marT="7197" marB="7197" anchor="ctr">
                    <a:lnL w="9525" cap="flat" cmpd="sng" algn="ctr">
                      <a:solidFill>
                        <a:srgbClr val="D08CEC"/>
                      </a:solidFill>
                      <a:prstDash val="solid"/>
                      <a:round/>
                      <a:headEnd type="none" w="med" len="med"/>
                      <a:tailEnd type="none" w="med" len="med"/>
                    </a:lnL>
                    <a:lnR w="9525" cap="flat" cmpd="sng" algn="ctr">
                      <a:solidFill>
                        <a:srgbClr val="E08CEC"/>
                      </a:solidFill>
                      <a:prstDash val="solid"/>
                      <a:round/>
                      <a:headEnd type="none" w="med" len="med"/>
                      <a:tailEnd type="none" w="med" len="med"/>
                    </a:lnR>
                    <a:lnT w="9525" cap="flat" cmpd="sng" algn="ctr">
                      <a:solidFill>
                        <a:srgbClr val="D08CEC"/>
                      </a:solidFill>
                      <a:prstDash val="solid"/>
                      <a:round/>
                      <a:headEnd type="none" w="med" len="med"/>
                      <a:tailEnd type="none" w="med" len="med"/>
                    </a:lnT>
                    <a:lnB w="9525" cap="flat" cmpd="sng" algn="ctr">
                      <a:solidFill>
                        <a:srgbClr val="408DEC"/>
                      </a:solidFill>
                      <a:prstDash val="solid"/>
                      <a:round/>
                      <a:headEnd type="none" w="med" len="med"/>
                      <a:tailEnd type="none" w="med" len="med"/>
                    </a:lnB>
                    <a:solidFill>
                      <a:srgbClr val="F9F9F9"/>
                    </a:solidFill>
                  </a:tcPr>
                </a:tc>
                <a:tc>
                  <a:txBody>
                    <a:bodyPr/>
                    <a:lstStyle/>
                    <a:p>
                      <a:r>
                        <a:rPr lang="en-US" sz="900"/>
                        <a:t>TB/s</a:t>
                      </a:r>
                    </a:p>
                  </a:txBody>
                  <a:tcPr marL="14393" marR="14393" marT="7197" marB="7197" anchor="ctr">
                    <a:lnL w="9525" cap="flat" cmpd="sng" algn="ctr">
                      <a:solidFill>
                        <a:srgbClr val="E08CEC"/>
                      </a:solidFill>
                      <a:prstDash val="solid"/>
                      <a:round/>
                      <a:headEnd type="none" w="med" len="med"/>
                      <a:tailEnd type="none" w="med" len="med"/>
                    </a:lnL>
                    <a:lnR w="9525" cap="flat" cmpd="sng" algn="ctr">
                      <a:solidFill>
                        <a:srgbClr val="F08CEC"/>
                      </a:solidFill>
                      <a:prstDash val="solid"/>
                      <a:round/>
                      <a:headEnd type="none" w="med" len="med"/>
                      <a:tailEnd type="none" w="med" len="med"/>
                    </a:lnR>
                    <a:lnT w="9525" cap="flat" cmpd="sng" algn="ctr">
                      <a:solidFill>
                        <a:srgbClr val="E08CEC"/>
                      </a:solidFill>
                      <a:prstDash val="solid"/>
                      <a:round/>
                      <a:headEnd type="none" w="med" len="med"/>
                      <a:tailEnd type="none" w="med" len="med"/>
                    </a:lnT>
                    <a:lnB w="9525" cap="flat" cmpd="sng" algn="ctr">
                      <a:solidFill>
                        <a:srgbClr val="508DEC"/>
                      </a:solidFill>
                      <a:prstDash val="solid"/>
                      <a:round/>
                      <a:headEnd type="none" w="med" len="med"/>
                      <a:tailEnd type="none" w="med" len="med"/>
                    </a:lnB>
                    <a:solidFill>
                      <a:srgbClr val="F9F9F9"/>
                    </a:solidFill>
                  </a:tcPr>
                </a:tc>
                <a:tc>
                  <a:txBody>
                    <a:bodyPr/>
                    <a:lstStyle/>
                    <a:p>
                      <a:pPr algn="r"/>
                      <a:r>
                        <a:rPr lang="el-GR" sz="900"/>
                        <a:t>8,000,000,000,000</a:t>
                      </a:r>
                    </a:p>
                  </a:txBody>
                  <a:tcPr marL="14393" marR="14393" marT="7197" marB="7197" anchor="ctr">
                    <a:lnL w="9525" cap="flat" cmpd="sng" algn="ctr">
                      <a:solidFill>
                        <a:srgbClr val="F08CEC"/>
                      </a:solidFill>
                      <a:prstDash val="solid"/>
                      <a:round/>
                      <a:headEnd type="none" w="med" len="med"/>
                      <a:tailEnd type="none" w="med" len="med"/>
                    </a:lnL>
                    <a:lnR w="9525" cap="flat" cmpd="sng" algn="ctr">
                      <a:solidFill>
                        <a:srgbClr val="008DEC"/>
                      </a:solidFill>
                      <a:prstDash val="solid"/>
                      <a:round/>
                      <a:headEnd type="none" w="med" len="med"/>
                      <a:tailEnd type="none" w="med" len="med"/>
                    </a:lnR>
                    <a:lnT w="9525" cap="flat" cmpd="sng" algn="ctr">
                      <a:solidFill>
                        <a:srgbClr val="F08CEC"/>
                      </a:solidFill>
                      <a:prstDash val="solid"/>
                      <a:round/>
                      <a:headEnd type="none" w="med" len="med"/>
                      <a:tailEnd type="none" w="med" len="med"/>
                    </a:lnT>
                    <a:lnB w="9525" cap="flat" cmpd="sng" algn="ctr">
                      <a:solidFill>
                        <a:srgbClr val="608DEC"/>
                      </a:solidFill>
                      <a:prstDash val="solid"/>
                      <a:round/>
                      <a:headEnd type="none" w="med" len="med"/>
                      <a:tailEnd type="none" w="med" len="med"/>
                    </a:lnB>
                    <a:solidFill>
                      <a:srgbClr val="F9F9F9"/>
                    </a:solidFill>
                  </a:tcPr>
                </a:tc>
                <a:tc>
                  <a:txBody>
                    <a:bodyPr/>
                    <a:lstStyle/>
                    <a:p>
                      <a:pPr algn="r"/>
                      <a:r>
                        <a:rPr lang="el-GR" sz="900"/>
                        <a:t>1,000,000,000,000</a:t>
                      </a:r>
                    </a:p>
                  </a:txBody>
                  <a:tcPr marL="14393" marR="14393" marT="7197" marB="7197" anchor="ctr">
                    <a:lnL w="9525" cap="flat" cmpd="sng" algn="ctr">
                      <a:solidFill>
                        <a:srgbClr val="008DEC"/>
                      </a:solidFill>
                      <a:prstDash val="solid"/>
                      <a:round/>
                      <a:headEnd type="none" w="med" len="med"/>
                      <a:tailEnd type="none" w="med" len="med"/>
                    </a:lnL>
                    <a:lnR w="9525" cap="flat" cmpd="sng" algn="ctr">
                      <a:solidFill>
                        <a:srgbClr val="108DEC"/>
                      </a:solidFill>
                      <a:prstDash val="solid"/>
                      <a:round/>
                      <a:headEnd type="none" w="med" len="med"/>
                      <a:tailEnd type="none" w="med" len="med"/>
                    </a:lnR>
                    <a:lnT w="9525" cap="flat" cmpd="sng" algn="ctr">
                      <a:solidFill>
                        <a:srgbClr val="008DEC"/>
                      </a:solidFill>
                      <a:prstDash val="solid"/>
                      <a:round/>
                      <a:headEnd type="none" w="med" len="med"/>
                      <a:tailEnd type="none" w="med" len="med"/>
                    </a:lnT>
                    <a:lnB w="9525" cap="flat" cmpd="sng" algn="ctr">
                      <a:solidFill>
                        <a:srgbClr val="708DEC"/>
                      </a:solidFill>
                      <a:prstDash val="solid"/>
                      <a:round/>
                      <a:headEnd type="none" w="med" len="med"/>
                      <a:tailEnd type="none" w="med" len="med"/>
                    </a:lnB>
                    <a:solidFill>
                      <a:srgbClr val="F9F9F9"/>
                    </a:solidFill>
                  </a:tcPr>
                </a:tc>
                <a:tc>
                  <a:txBody>
                    <a:bodyPr/>
                    <a:lstStyle/>
                    <a:p>
                      <a:pPr algn="r"/>
                      <a:r>
                        <a:rPr lang="en-US" sz="900"/>
                        <a:t>8x10</a:t>
                      </a:r>
                      <a:r>
                        <a:rPr lang="en-US" sz="900" baseline="30000"/>
                        <a:t>12</a:t>
                      </a:r>
                      <a:endParaRPr lang="en-US" sz="900"/>
                    </a:p>
                  </a:txBody>
                  <a:tcPr marL="14393" marR="14393" marT="7197" marB="7197" anchor="ctr">
                    <a:lnL w="9525" cap="flat" cmpd="sng" algn="ctr">
                      <a:solidFill>
                        <a:srgbClr val="108DEC"/>
                      </a:solidFill>
                      <a:prstDash val="solid"/>
                      <a:round/>
                      <a:headEnd type="none" w="med" len="med"/>
                      <a:tailEnd type="none" w="med" len="med"/>
                    </a:lnL>
                    <a:lnR w="9525" cap="flat" cmpd="sng" algn="ctr">
                      <a:solidFill>
                        <a:srgbClr val="208DEC"/>
                      </a:solidFill>
                      <a:prstDash val="solid"/>
                      <a:round/>
                      <a:headEnd type="none" w="med" len="med"/>
                      <a:tailEnd type="none" w="med" len="med"/>
                    </a:lnR>
                    <a:lnT w="9525" cap="flat" cmpd="sng" algn="ctr">
                      <a:solidFill>
                        <a:srgbClr val="108DEC"/>
                      </a:solidFill>
                      <a:prstDash val="solid"/>
                      <a:round/>
                      <a:headEnd type="none" w="med" len="med"/>
                      <a:tailEnd type="none" w="med" len="med"/>
                    </a:lnT>
                    <a:lnB w="9525" cap="flat" cmpd="sng" algn="ctr">
                      <a:solidFill>
                        <a:srgbClr val="808DEC"/>
                      </a:solidFill>
                      <a:prstDash val="solid"/>
                      <a:round/>
                      <a:headEnd type="none" w="med" len="med"/>
                      <a:tailEnd type="none" w="med" len="med"/>
                    </a:lnB>
                    <a:solidFill>
                      <a:srgbClr val="F9F9F9"/>
                    </a:solidFill>
                  </a:tcPr>
                </a:tc>
                <a:tc>
                  <a:txBody>
                    <a:bodyPr/>
                    <a:lstStyle/>
                    <a:p>
                      <a:pPr algn="r"/>
                      <a:r>
                        <a:rPr lang="el-GR" sz="900"/>
                        <a:t>10</a:t>
                      </a:r>
                      <a:r>
                        <a:rPr lang="el-GR" sz="900" baseline="30000"/>
                        <a:t>12</a:t>
                      </a:r>
                      <a:endParaRPr lang="el-GR" sz="900"/>
                    </a:p>
                  </a:txBody>
                  <a:tcPr marL="14393" marR="14393" marT="7197" marB="7197" anchor="ctr">
                    <a:lnL w="9525" cap="flat" cmpd="sng" algn="ctr">
                      <a:solidFill>
                        <a:srgbClr val="208DEC"/>
                      </a:solidFill>
                      <a:prstDash val="solid"/>
                      <a:round/>
                      <a:headEnd type="none" w="med" len="med"/>
                      <a:tailEnd type="none" w="med" len="med"/>
                    </a:lnL>
                    <a:lnR w="9525" cap="flat" cmpd="sng" algn="ctr">
                      <a:solidFill>
                        <a:srgbClr val="208DEC"/>
                      </a:solidFill>
                      <a:prstDash val="solid"/>
                      <a:round/>
                      <a:headEnd type="none" w="med" len="med"/>
                      <a:tailEnd type="none" w="med" len="med"/>
                    </a:lnR>
                    <a:lnT w="9525" cap="flat" cmpd="sng" algn="ctr">
                      <a:solidFill>
                        <a:srgbClr val="208DEC"/>
                      </a:solidFill>
                      <a:prstDash val="solid"/>
                      <a:round/>
                      <a:headEnd type="none" w="med" len="med"/>
                      <a:tailEnd type="none" w="med" len="med"/>
                    </a:lnT>
                    <a:lnB w="9525" cap="flat" cmpd="sng" algn="ctr">
                      <a:solidFill>
                        <a:srgbClr val="908DEC"/>
                      </a:solidFill>
                      <a:prstDash val="solid"/>
                      <a:round/>
                      <a:headEnd type="none" w="med" len="med"/>
                      <a:tailEnd type="none" w="med" len="med"/>
                    </a:lnB>
                    <a:solidFill>
                      <a:srgbClr val="F9F9F9"/>
                    </a:solidFill>
                  </a:tcPr>
                </a:tc>
              </a:tr>
              <a:tr h="334141">
                <a:tc>
                  <a:txBody>
                    <a:bodyPr/>
                    <a:lstStyle/>
                    <a:p>
                      <a:r>
                        <a:rPr lang="en-US" sz="1000" u="none" strike="noStrike" dirty="0" err="1">
                          <a:solidFill>
                            <a:srgbClr val="0B0080"/>
                          </a:solidFill>
                          <a:hlinkClick r:id="rId23" tooltip="Tebibyte"/>
                        </a:rPr>
                        <a:t>tebibyte</a:t>
                      </a:r>
                      <a:r>
                        <a:rPr lang="en-US" sz="1000" dirty="0"/>
                        <a:t> per second</a:t>
                      </a:r>
                    </a:p>
                  </a:txBody>
                  <a:tcPr marL="14393" marR="14393" marT="7197" marB="7197" anchor="ctr">
                    <a:lnL w="9525" cap="flat" cmpd="sng" algn="ctr">
                      <a:solidFill>
                        <a:srgbClr val="408DEC"/>
                      </a:solidFill>
                      <a:prstDash val="solid"/>
                      <a:round/>
                      <a:headEnd type="none" w="med" len="med"/>
                      <a:tailEnd type="none" w="med" len="med"/>
                    </a:lnL>
                    <a:lnR w="9525" cap="flat" cmpd="sng" algn="ctr">
                      <a:solidFill>
                        <a:srgbClr val="508DEC"/>
                      </a:solidFill>
                      <a:prstDash val="solid"/>
                      <a:round/>
                      <a:headEnd type="none" w="med" len="med"/>
                      <a:tailEnd type="none" w="med" len="med"/>
                    </a:lnR>
                    <a:lnT w="9525" cap="flat" cmpd="sng" algn="ctr">
                      <a:solidFill>
                        <a:srgbClr val="408DEC"/>
                      </a:solidFill>
                      <a:prstDash val="solid"/>
                      <a:round/>
                      <a:headEnd type="none" w="med" len="med"/>
                      <a:tailEnd type="none" w="med" len="med"/>
                    </a:lnT>
                    <a:lnB w="9525" cap="flat" cmpd="sng" algn="ctr">
                      <a:solidFill>
                        <a:srgbClr val="408DEC"/>
                      </a:solidFill>
                      <a:prstDash val="solid"/>
                      <a:round/>
                      <a:headEnd type="none" w="med" len="med"/>
                      <a:tailEnd type="none" w="med" len="med"/>
                    </a:lnB>
                    <a:solidFill>
                      <a:srgbClr val="F9F9F9"/>
                    </a:solidFill>
                  </a:tcPr>
                </a:tc>
                <a:tc>
                  <a:txBody>
                    <a:bodyPr/>
                    <a:lstStyle/>
                    <a:p>
                      <a:r>
                        <a:rPr lang="en-US" sz="900"/>
                        <a:t>TiB/s</a:t>
                      </a:r>
                    </a:p>
                  </a:txBody>
                  <a:tcPr marL="14393" marR="14393" marT="7197" marB="7197" anchor="ctr">
                    <a:lnL w="9525" cap="flat" cmpd="sng" algn="ctr">
                      <a:solidFill>
                        <a:srgbClr val="508DEC"/>
                      </a:solidFill>
                      <a:prstDash val="solid"/>
                      <a:round/>
                      <a:headEnd type="none" w="med" len="med"/>
                      <a:tailEnd type="none" w="med" len="med"/>
                    </a:lnL>
                    <a:lnR w="9525" cap="flat" cmpd="sng" algn="ctr">
                      <a:solidFill>
                        <a:srgbClr val="608DEC"/>
                      </a:solidFill>
                      <a:prstDash val="solid"/>
                      <a:round/>
                      <a:headEnd type="none" w="med" len="med"/>
                      <a:tailEnd type="none" w="med" len="med"/>
                    </a:lnR>
                    <a:lnT w="9525" cap="flat" cmpd="sng" algn="ctr">
                      <a:solidFill>
                        <a:srgbClr val="508DEC"/>
                      </a:solidFill>
                      <a:prstDash val="solid"/>
                      <a:round/>
                      <a:headEnd type="none" w="med" len="med"/>
                      <a:tailEnd type="none" w="med" len="med"/>
                    </a:lnT>
                    <a:lnB w="9525" cap="flat" cmpd="sng" algn="ctr">
                      <a:solidFill>
                        <a:srgbClr val="508DEC"/>
                      </a:solidFill>
                      <a:prstDash val="solid"/>
                      <a:round/>
                      <a:headEnd type="none" w="med" len="med"/>
                      <a:tailEnd type="none" w="med" len="med"/>
                    </a:lnB>
                    <a:solidFill>
                      <a:srgbClr val="F9F9F9"/>
                    </a:solidFill>
                  </a:tcPr>
                </a:tc>
                <a:tc>
                  <a:txBody>
                    <a:bodyPr/>
                    <a:lstStyle/>
                    <a:p>
                      <a:pPr algn="r"/>
                      <a:r>
                        <a:rPr lang="el-GR" sz="900"/>
                        <a:t>8,796,093,022,208</a:t>
                      </a:r>
                    </a:p>
                  </a:txBody>
                  <a:tcPr marL="14393" marR="14393" marT="7197" marB="7197" anchor="ctr">
                    <a:lnL w="9525" cap="flat" cmpd="sng" algn="ctr">
                      <a:solidFill>
                        <a:srgbClr val="608DEC"/>
                      </a:solidFill>
                      <a:prstDash val="solid"/>
                      <a:round/>
                      <a:headEnd type="none" w="med" len="med"/>
                      <a:tailEnd type="none" w="med" len="med"/>
                    </a:lnL>
                    <a:lnR w="9525" cap="flat" cmpd="sng" algn="ctr">
                      <a:solidFill>
                        <a:srgbClr val="708DEC"/>
                      </a:solidFill>
                      <a:prstDash val="solid"/>
                      <a:round/>
                      <a:headEnd type="none" w="med" len="med"/>
                      <a:tailEnd type="none" w="med" len="med"/>
                    </a:lnR>
                    <a:lnT w="9525" cap="flat" cmpd="sng" algn="ctr">
                      <a:solidFill>
                        <a:srgbClr val="608DEC"/>
                      </a:solidFill>
                      <a:prstDash val="solid"/>
                      <a:round/>
                      <a:headEnd type="none" w="med" len="med"/>
                      <a:tailEnd type="none" w="med" len="med"/>
                    </a:lnT>
                    <a:lnB w="9525" cap="flat" cmpd="sng" algn="ctr">
                      <a:solidFill>
                        <a:srgbClr val="608DEC"/>
                      </a:solidFill>
                      <a:prstDash val="solid"/>
                      <a:round/>
                      <a:headEnd type="none" w="med" len="med"/>
                      <a:tailEnd type="none" w="med" len="med"/>
                    </a:lnB>
                    <a:solidFill>
                      <a:srgbClr val="F9F9F9"/>
                    </a:solidFill>
                  </a:tcPr>
                </a:tc>
                <a:tc>
                  <a:txBody>
                    <a:bodyPr/>
                    <a:lstStyle/>
                    <a:p>
                      <a:pPr algn="r"/>
                      <a:r>
                        <a:rPr lang="el-GR" sz="900"/>
                        <a:t>1,099,511,627,776</a:t>
                      </a:r>
                    </a:p>
                  </a:txBody>
                  <a:tcPr marL="14393" marR="14393" marT="7197" marB="7197" anchor="ctr">
                    <a:lnL w="9525" cap="flat" cmpd="sng" algn="ctr">
                      <a:solidFill>
                        <a:srgbClr val="708DEC"/>
                      </a:solidFill>
                      <a:prstDash val="solid"/>
                      <a:round/>
                      <a:headEnd type="none" w="med" len="med"/>
                      <a:tailEnd type="none" w="med" len="med"/>
                    </a:lnL>
                    <a:lnR w="9525" cap="flat" cmpd="sng" algn="ctr">
                      <a:solidFill>
                        <a:srgbClr val="808DEC"/>
                      </a:solidFill>
                      <a:prstDash val="solid"/>
                      <a:round/>
                      <a:headEnd type="none" w="med" len="med"/>
                      <a:tailEnd type="none" w="med" len="med"/>
                    </a:lnR>
                    <a:lnT w="9525" cap="flat" cmpd="sng" algn="ctr">
                      <a:solidFill>
                        <a:srgbClr val="708DEC"/>
                      </a:solidFill>
                      <a:prstDash val="solid"/>
                      <a:round/>
                      <a:headEnd type="none" w="med" len="med"/>
                      <a:tailEnd type="none" w="med" len="med"/>
                    </a:lnT>
                    <a:lnB w="9525" cap="flat" cmpd="sng" algn="ctr">
                      <a:solidFill>
                        <a:srgbClr val="708DEC"/>
                      </a:solidFill>
                      <a:prstDash val="solid"/>
                      <a:round/>
                      <a:headEnd type="none" w="med" len="med"/>
                      <a:tailEnd type="none" w="med" len="med"/>
                    </a:lnB>
                    <a:solidFill>
                      <a:srgbClr val="F9F9F9"/>
                    </a:solidFill>
                  </a:tcPr>
                </a:tc>
                <a:tc>
                  <a:txBody>
                    <a:bodyPr/>
                    <a:lstStyle/>
                    <a:p>
                      <a:pPr algn="r"/>
                      <a:r>
                        <a:rPr lang="el-GR" sz="900"/>
                        <a:t>2</a:t>
                      </a:r>
                      <a:r>
                        <a:rPr lang="el-GR" sz="900" baseline="30000"/>
                        <a:t>43</a:t>
                      </a:r>
                      <a:endParaRPr lang="el-GR" sz="900"/>
                    </a:p>
                  </a:txBody>
                  <a:tcPr marL="14393" marR="14393" marT="7197" marB="7197" anchor="ctr">
                    <a:lnL w="9525" cap="flat" cmpd="sng" algn="ctr">
                      <a:solidFill>
                        <a:srgbClr val="808DEC"/>
                      </a:solidFill>
                      <a:prstDash val="solid"/>
                      <a:round/>
                      <a:headEnd type="none" w="med" len="med"/>
                      <a:tailEnd type="none" w="med" len="med"/>
                    </a:lnL>
                    <a:lnR w="9525" cap="flat" cmpd="sng" algn="ctr">
                      <a:solidFill>
                        <a:srgbClr val="908DEC"/>
                      </a:solidFill>
                      <a:prstDash val="solid"/>
                      <a:round/>
                      <a:headEnd type="none" w="med" len="med"/>
                      <a:tailEnd type="none" w="med" len="med"/>
                    </a:lnR>
                    <a:lnT w="9525" cap="flat" cmpd="sng" algn="ctr">
                      <a:solidFill>
                        <a:srgbClr val="808DEC"/>
                      </a:solidFill>
                      <a:prstDash val="solid"/>
                      <a:round/>
                      <a:headEnd type="none" w="med" len="med"/>
                      <a:tailEnd type="none" w="med" len="med"/>
                    </a:lnT>
                    <a:lnB w="9525" cap="flat" cmpd="sng" algn="ctr">
                      <a:solidFill>
                        <a:srgbClr val="808DEC"/>
                      </a:solidFill>
                      <a:prstDash val="solid"/>
                      <a:round/>
                      <a:headEnd type="none" w="med" len="med"/>
                      <a:tailEnd type="none" w="med" len="med"/>
                    </a:lnB>
                    <a:solidFill>
                      <a:srgbClr val="F9F9F9"/>
                    </a:solidFill>
                  </a:tcPr>
                </a:tc>
                <a:tc>
                  <a:txBody>
                    <a:bodyPr/>
                    <a:lstStyle/>
                    <a:p>
                      <a:pPr algn="r"/>
                      <a:r>
                        <a:rPr lang="el-GR" sz="900" dirty="0"/>
                        <a:t>2</a:t>
                      </a:r>
                      <a:r>
                        <a:rPr lang="el-GR" sz="900" baseline="30000" dirty="0"/>
                        <a:t>40</a:t>
                      </a:r>
                      <a:endParaRPr lang="el-GR" sz="900" dirty="0"/>
                    </a:p>
                  </a:txBody>
                  <a:tcPr marL="14393" marR="14393" marT="7197" marB="7197" anchor="ctr">
                    <a:lnL w="9525" cap="flat" cmpd="sng" algn="ctr">
                      <a:solidFill>
                        <a:srgbClr val="908DEC"/>
                      </a:solidFill>
                      <a:prstDash val="solid"/>
                      <a:round/>
                      <a:headEnd type="none" w="med" len="med"/>
                      <a:tailEnd type="none" w="med" len="med"/>
                    </a:lnL>
                    <a:lnR w="9525" cap="flat" cmpd="sng" algn="ctr">
                      <a:solidFill>
                        <a:srgbClr val="908DEC"/>
                      </a:solidFill>
                      <a:prstDash val="solid"/>
                      <a:round/>
                      <a:headEnd type="none" w="med" len="med"/>
                      <a:tailEnd type="none" w="med" len="med"/>
                    </a:lnR>
                    <a:lnT w="9525" cap="flat" cmpd="sng" algn="ctr">
                      <a:solidFill>
                        <a:srgbClr val="908DEC"/>
                      </a:solidFill>
                      <a:prstDash val="solid"/>
                      <a:round/>
                      <a:headEnd type="none" w="med" len="med"/>
                      <a:tailEnd type="none" w="med" len="med"/>
                    </a:lnT>
                    <a:lnB w="9525" cap="flat" cmpd="sng" algn="ctr">
                      <a:solidFill>
                        <a:srgbClr val="908DEC"/>
                      </a:solidFill>
                      <a:prstDash val="solid"/>
                      <a:round/>
                      <a:headEnd type="none" w="med" len="med"/>
                      <a:tailEnd type="none" w="med" len="med"/>
                    </a:lnB>
                    <a:solidFill>
                      <a:srgbClr val="F9F9F9"/>
                    </a:solidFill>
                  </a:tcPr>
                </a:tc>
              </a:tr>
            </a:tbl>
          </a:graphicData>
        </a:graphic>
      </p:graphicFrame>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208912" cy="1044451"/>
          </a:xfrm>
        </p:spPr>
        <p:txBody>
          <a:bodyPr>
            <a:normAutofit/>
          </a:bodyPr>
          <a:lstStyle/>
          <a:p>
            <a:r>
              <a:rPr lang="el-GR" dirty="0"/>
              <a:t>Ομοαξονικό </a:t>
            </a:r>
            <a:r>
              <a:rPr lang="el-GR" dirty="0" smtClean="0"/>
              <a:t>καλώδιο (1 από 2)</a:t>
            </a:r>
            <a:endParaRPr lang="en-US" dirty="0"/>
          </a:p>
        </p:txBody>
      </p:sp>
      <p:sp>
        <p:nvSpPr>
          <p:cNvPr id="2" name="Ορθογώνιο 1" descr="Coaxial Cable,&#10;&#10;Πρόκειται για το γνωστό τύπο καλωδίου που χρησιμοποιείται στη σύνδεση της τηλεόρασης με την εξωτερική κεραία,&#10;&#10;Το ομοαξονικό καλώδιο μας παρέχει τον απλούστερο και φτηνότερο τρόπο διασύνδεσης υπολογιστών , τους οποίους δεν του χωρίζει μεγάλη απόσταση,&#10;&#10;Αποτελείται από ένα κεντρικό αγωγό, ο οποίος περιβάλλεται από ένα μεταλλικό πλέγμα. &#10;&#10;"/>
          <p:cNvSpPr/>
          <p:nvPr>
            <p:custDataLst>
              <p:tags r:id="rId2"/>
            </p:custDataLst>
          </p:nvPr>
        </p:nvSpPr>
        <p:spPr>
          <a:xfrm>
            <a:off x="467544" y="1424965"/>
            <a:ext cx="8208912" cy="4524315"/>
          </a:xfrm>
          <a:prstGeom prst="rect">
            <a:avLst/>
          </a:prstGeom>
        </p:spPr>
        <p:txBody>
          <a:bodyPr wrap="square">
            <a:spAutoFit/>
          </a:bodyPr>
          <a:lstStyle/>
          <a:p>
            <a:pPr marL="342900" indent="-342900">
              <a:buFont typeface="Wingdings" panose="05000000000000000000" pitchFamily="2" charset="2"/>
              <a:buChar char="§"/>
            </a:pPr>
            <a:r>
              <a:rPr lang="en-US" sz="2400" dirty="0"/>
              <a:t>Coaxial </a:t>
            </a:r>
            <a:r>
              <a:rPr lang="en-US" sz="2400" dirty="0" smtClean="0"/>
              <a:t>Cable</a:t>
            </a:r>
            <a:r>
              <a:rPr lang="el-GR" sz="2400" dirty="0" smtClean="0"/>
              <a:t>,</a:t>
            </a:r>
            <a:endParaRPr lang="en-US"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l-GR" sz="2400" dirty="0" smtClean="0"/>
              <a:t>Πρόκειται </a:t>
            </a:r>
            <a:r>
              <a:rPr lang="el-GR" sz="2400" dirty="0"/>
              <a:t>για το γνωστό τύπο καλωδίου που χρησιμοποιείται </a:t>
            </a:r>
            <a:r>
              <a:rPr lang="el-GR" sz="2400" b="1" dirty="0"/>
              <a:t>στη σύνδεση της τηλεόρασης με την εξωτερική </a:t>
            </a:r>
            <a:r>
              <a:rPr lang="el-GR" sz="2400" b="1" dirty="0" smtClean="0"/>
              <a:t>κεραία,</a:t>
            </a:r>
            <a:endParaRPr lang="el-GR" sz="2400" b="1"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l-GR" sz="2400" dirty="0" smtClean="0"/>
              <a:t>Το </a:t>
            </a:r>
            <a:r>
              <a:rPr lang="el-GR" sz="2400" dirty="0"/>
              <a:t>ομοαξονικό καλώδιο μας παρέχει τον </a:t>
            </a:r>
            <a:r>
              <a:rPr lang="el-GR" sz="2400" b="1" dirty="0"/>
              <a:t>απλούστερο και φτηνότερο τρόπο διασύνδεσης </a:t>
            </a:r>
            <a:r>
              <a:rPr lang="el-GR" sz="2400" dirty="0"/>
              <a:t>υπολογιστών , τους οποίους </a:t>
            </a:r>
            <a:r>
              <a:rPr lang="el-GR" sz="2400" b="1" dirty="0"/>
              <a:t>δεν</a:t>
            </a:r>
            <a:r>
              <a:rPr lang="el-GR" sz="2400" dirty="0"/>
              <a:t> του χωρίζει μεγάλη </a:t>
            </a:r>
            <a:r>
              <a:rPr lang="el-GR" sz="2400" dirty="0" smtClean="0"/>
              <a:t>απόσταση,</a:t>
            </a:r>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l-GR" sz="2400" dirty="0"/>
              <a:t>Αποτελείται από ένα κεντρικό αγωγό, ο οποίος περιβάλλεται από ένα μεταλλικό </a:t>
            </a:r>
            <a:r>
              <a:rPr lang="el-GR" sz="2400" dirty="0" smtClean="0"/>
              <a:t>πλέγμα. </a:t>
            </a:r>
            <a:endParaRPr lang="en-US" sz="2400" dirty="0"/>
          </a:p>
          <a:p>
            <a:pPr marL="342900" indent="-342900">
              <a:buFont typeface="Wingdings" panose="05000000000000000000" pitchFamily="2" charset="2"/>
              <a:buChar char="§"/>
            </a:pP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208912" cy="1044451"/>
          </a:xfrm>
        </p:spPr>
        <p:txBody>
          <a:bodyPr>
            <a:normAutofit/>
          </a:bodyPr>
          <a:lstStyle/>
          <a:p>
            <a:r>
              <a:rPr lang="el-GR" dirty="0"/>
              <a:t>Ομοαξονικό καλώδιο </a:t>
            </a:r>
            <a:r>
              <a:rPr lang="el-GR" dirty="0" smtClean="0"/>
              <a:t>(2 </a:t>
            </a:r>
            <a:r>
              <a:rPr lang="el-GR" dirty="0"/>
              <a:t>από 2)</a:t>
            </a:r>
            <a:endParaRPr lang="en-US" dirty="0"/>
          </a:p>
        </p:txBody>
      </p:sp>
      <p:pic>
        <p:nvPicPr>
          <p:cNvPr id="6" name="Picture 12" descr="Εικόνα 1, Coaxial Cable, ομοαξονικό καλώδιο."/>
          <p:cNvPicPr>
            <a:picLocks noChangeAspect="1" noChangeArrowheads="1"/>
          </p:cNvPicPr>
          <p:nvPr/>
        </p:nvPicPr>
        <p:blipFill>
          <a:blip r:embed="rId4" cstate="print"/>
          <a:srcRect/>
          <a:stretch>
            <a:fillRect/>
          </a:stretch>
        </p:blipFill>
        <p:spPr bwMode="auto">
          <a:xfrm>
            <a:off x="966762" y="2388236"/>
            <a:ext cx="3810000" cy="2857500"/>
          </a:xfrm>
          <a:prstGeom prst="rect">
            <a:avLst/>
          </a:prstGeom>
          <a:noFill/>
        </p:spPr>
      </p:pic>
      <p:pic>
        <p:nvPicPr>
          <p:cNvPr id="8" name="Picture 18" descr="Εικόνα 2, ομοαξονικό καλώδιο και o τρόπος σύνδεσης του ."/>
          <p:cNvPicPr>
            <a:picLocks noChangeAspect="1" noChangeArrowheads="1"/>
          </p:cNvPicPr>
          <p:nvPr/>
        </p:nvPicPr>
        <p:blipFill>
          <a:blip r:embed="rId5" cstate="print"/>
          <a:srcRect/>
          <a:stretch>
            <a:fillRect/>
          </a:stretch>
        </p:blipFill>
        <p:spPr bwMode="auto">
          <a:xfrm>
            <a:off x="5580112" y="2708920"/>
            <a:ext cx="2731765" cy="2216132"/>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Οπτικές </a:t>
            </a:r>
            <a:r>
              <a:rPr lang="el-GR" dirty="0" smtClean="0"/>
              <a:t>ίνες (1 από 2)</a:t>
            </a:r>
            <a:endParaRPr lang="en-US" dirty="0"/>
          </a:p>
        </p:txBody>
      </p:sp>
      <p:sp>
        <p:nvSpPr>
          <p:cNvPr id="2" name="Ορθογώνιο 1" descr="Optical fiber&#10;Η οπτική ίνα είναι ένας κυλινδρικός αγωγός, κατασκευασμένος από χαλαζία ή πλαστικό.&#10;Ως φορέας της πληροφορίας, χρησιμοποιείται το φως που με διαδοχικές ανακλάσεις ταξιδεύει μέσα στον πυρήνα του καλωδίου.&#10;Τα δίκτυα οπτικών ινών επιτρέπουν ταχύτητες μετάδοσης μέχρι 2,5 Gbps και το σήμα μεταδίδεται σε πολύ μεγαλύτερες αποστάσεις σε σχέση με τα χάλκινα σύρματα.&#10;Επίσης έχουν: &#10;πολύ μεγαλύτερη αντίσταση στον ηλεκτρομαγνητικό θόρυβο και &#10;παρέχουν μεγαλύτερη ασφάλεια υποκλοπής, &#10;αλλά έχουν μεγαλύτερο κόστος αγοράς και εγκατάστασης&#10;"/>
          <p:cNvSpPr/>
          <p:nvPr>
            <p:custDataLst>
              <p:tags r:id="rId2"/>
            </p:custDataLst>
          </p:nvPr>
        </p:nvSpPr>
        <p:spPr>
          <a:xfrm>
            <a:off x="467544" y="1052736"/>
            <a:ext cx="8208912" cy="5262979"/>
          </a:xfrm>
          <a:prstGeom prst="rect">
            <a:avLst/>
          </a:prstGeom>
        </p:spPr>
        <p:txBody>
          <a:bodyPr wrap="square">
            <a:spAutoFit/>
          </a:bodyPr>
          <a:lstStyle/>
          <a:p>
            <a:r>
              <a:rPr lang="en-US" sz="2400" dirty="0"/>
              <a:t>Optical </a:t>
            </a:r>
            <a:r>
              <a:rPr lang="en-US" sz="2400" dirty="0" smtClean="0"/>
              <a:t>fiber</a:t>
            </a:r>
            <a:r>
              <a:rPr lang="el-GR" sz="2400" dirty="0" smtClean="0"/>
              <a:t>.</a:t>
            </a:r>
            <a:endParaRPr lang="en-US" sz="2400" dirty="0"/>
          </a:p>
          <a:p>
            <a:pPr marL="342900" indent="-342900">
              <a:buFont typeface="Wingdings" panose="05000000000000000000" pitchFamily="2" charset="2"/>
              <a:buChar char="§"/>
            </a:pPr>
            <a:r>
              <a:rPr lang="el-GR" sz="2400" dirty="0"/>
              <a:t>Η οπτική ίνα είναι ένας κυλινδρικός αγωγός, κατασκευασμένος από χαλαζία ή πλαστικό.</a:t>
            </a:r>
          </a:p>
          <a:p>
            <a:pPr marL="342900" indent="-342900">
              <a:buFont typeface="Wingdings" panose="05000000000000000000" pitchFamily="2" charset="2"/>
              <a:buChar char="§"/>
            </a:pPr>
            <a:r>
              <a:rPr lang="el-GR" sz="2400" dirty="0"/>
              <a:t>Ως φορέας της πληροφορίας, χρησιμοποιείται το φως που με διαδοχικές ανακλάσεις ταξιδεύει μέσα στον πυρήνα του καλωδίου.</a:t>
            </a:r>
          </a:p>
          <a:p>
            <a:pPr marL="342900" indent="-342900">
              <a:buFont typeface="Wingdings" panose="05000000000000000000" pitchFamily="2" charset="2"/>
              <a:buChar char="§"/>
            </a:pPr>
            <a:r>
              <a:rPr lang="el-GR" sz="2400" dirty="0"/>
              <a:t>Τα δίκτυα οπτικών ινών επιτρέπουν ταχύτητες μετάδοσης μέχρι 2,5 </a:t>
            </a:r>
            <a:r>
              <a:rPr lang="en-US" sz="2400" dirty="0" err="1"/>
              <a:t>Gbps</a:t>
            </a:r>
            <a:r>
              <a:rPr lang="en-US" sz="2400" dirty="0"/>
              <a:t> </a:t>
            </a:r>
            <a:r>
              <a:rPr lang="el-GR" sz="2400" dirty="0"/>
              <a:t>και το σήμα μεταδίδεται σε πολύ μεγαλύτερες αποστάσεις σε σχέση με τα χάλκινα σύρματα.</a:t>
            </a:r>
          </a:p>
          <a:p>
            <a:pPr marL="342900" indent="-342900">
              <a:buFont typeface="Wingdings" panose="05000000000000000000" pitchFamily="2" charset="2"/>
              <a:buChar char="§"/>
            </a:pPr>
            <a:r>
              <a:rPr lang="el-GR" sz="2400" dirty="0"/>
              <a:t>Επίσης </a:t>
            </a:r>
            <a:r>
              <a:rPr lang="el-GR" sz="2400" dirty="0" smtClean="0"/>
              <a:t>έχουν: </a:t>
            </a:r>
            <a:endParaRPr lang="en-US" sz="2400" dirty="0"/>
          </a:p>
          <a:p>
            <a:pPr marL="800100" lvl="1" indent="-342900">
              <a:buFont typeface="Arial" panose="020B0604020202020204" pitchFamily="34" charset="0"/>
              <a:buChar char="•"/>
            </a:pPr>
            <a:r>
              <a:rPr lang="el-GR" sz="2400" dirty="0"/>
              <a:t>πολύ μεγαλύτερη αντίσταση στον ηλεκτρομαγνητικό θόρυβο και </a:t>
            </a:r>
            <a:endParaRPr lang="en-US" sz="2400" dirty="0"/>
          </a:p>
          <a:p>
            <a:pPr marL="800100" lvl="1" indent="-342900">
              <a:buFont typeface="Arial" panose="020B0604020202020204" pitchFamily="34" charset="0"/>
              <a:buChar char="•"/>
            </a:pPr>
            <a:r>
              <a:rPr lang="el-GR" sz="2400" dirty="0"/>
              <a:t>παρέχουν μεγαλύτερη ασφάλεια </a:t>
            </a:r>
            <a:r>
              <a:rPr lang="el-GR" sz="2400" dirty="0" smtClean="0"/>
              <a:t>υποκλοπής, </a:t>
            </a:r>
            <a:endParaRPr lang="en-US" sz="2400" dirty="0"/>
          </a:p>
          <a:p>
            <a:pPr marL="800100" lvl="1" indent="-342900">
              <a:buFont typeface="Arial" panose="020B0604020202020204" pitchFamily="34" charset="0"/>
              <a:buChar char="•"/>
            </a:pPr>
            <a:r>
              <a:rPr lang="el-GR" sz="2400" dirty="0"/>
              <a:t>αλλά έχουν μεγαλύτερο κόστος αγοράς και </a:t>
            </a:r>
            <a:r>
              <a:rPr lang="el-GR" sz="2400" dirty="0" smtClean="0"/>
              <a:t>εγκατάστασης</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Οπτικές ίνες </a:t>
            </a:r>
            <a:r>
              <a:rPr lang="el-GR" dirty="0" smtClean="0"/>
              <a:t>(2 </a:t>
            </a:r>
            <a:r>
              <a:rPr lang="el-GR" dirty="0"/>
              <a:t>από 2)</a:t>
            </a:r>
            <a:endParaRPr lang="en-US" dirty="0"/>
          </a:p>
        </p:txBody>
      </p:sp>
      <p:pic>
        <p:nvPicPr>
          <p:cNvPr id="6" name="Picture 2" descr="Εικόνα 1, οπτικές ίνες."/>
          <p:cNvPicPr>
            <a:picLocks noChangeAspect="1" noChangeArrowheads="1"/>
          </p:cNvPicPr>
          <p:nvPr/>
        </p:nvPicPr>
        <p:blipFill>
          <a:blip r:embed="rId4" cstate="print"/>
          <a:srcRect/>
          <a:stretch>
            <a:fillRect/>
          </a:stretch>
        </p:blipFill>
        <p:spPr bwMode="auto">
          <a:xfrm>
            <a:off x="1403648" y="1268760"/>
            <a:ext cx="2333625" cy="1962150"/>
          </a:xfrm>
          <a:prstGeom prst="rect">
            <a:avLst/>
          </a:prstGeom>
          <a:noFill/>
        </p:spPr>
      </p:pic>
      <p:pic>
        <p:nvPicPr>
          <p:cNvPr id="8" name="Picture 6" descr="Εικόνα 2, Τα δίκτυα οπτικών ινών επιτρέπουν ταχύτητες μετάδοσης μέχρι 2,5 Gbps και το σήμα μεταδίδεται σε πολύ μεγαλύτερες αποστάσεις σε σχέση με τα χάλκινα σύρματα."/>
          <p:cNvPicPr>
            <a:picLocks noChangeAspect="1" noChangeArrowheads="1"/>
          </p:cNvPicPr>
          <p:nvPr/>
        </p:nvPicPr>
        <p:blipFill>
          <a:blip r:embed="rId5" cstate="print"/>
          <a:srcRect/>
          <a:stretch>
            <a:fillRect/>
          </a:stretch>
        </p:blipFill>
        <p:spPr bwMode="auto">
          <a:xfrm>
            <a:off x="395536" y="3907679"/>
            <a:ext cx="4104456" cy="2536554"/>
          </a:xfrm>
          <a:prstGeom prst="rect">
            <a:avLst/>
          </a:prstGeom>
          <a:noFill/>
        </p:spPr>
      </p:pic>
      <p:pic>
        <p:nvPicPr>
          <p:cNvPr id="9" name="Picture 8" descr="Εικόνα 3, οπτικές ίνες εσωτερικά."/>
          <p:cNvPicPr>
            <a:picLocks noChangeAspect="1" noChangeArrowheads="1"/>
          </p:cNvPicPr>
          <p:nvPr/>
        </p:nvPicPr>
        <p:blipFill>
          <a:blip r:embed="rId6" cstate="print"/>
          <a:srcRect/>
          <a:stretch>
            <a:fillRect/>
          </a:stretch>
        </p:blipFill>
        <p:spPr bwMode="auto">
          <a:xfrm>
            <a:off x="4788024" y="2060848"/>
            <a:ext cx="3888432" cy="3029089"/>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208912" cy="1332483"/>
          </a:xfrm>
        </p:spPr>
        <p:txBody>
          <a:bodyPr>
            <a:normAutofit fontScale="90000"/>
          </a:bodyPr>
          <a:lstStyle/>
          <a:p>
            <a:r>
              <a:rPr lang="el-GR" dirty="0"/>
              <a:t>Είδη Δικτύων ως προς γεωγραφική απόσταση που </a:t>
            </a:r>
            <a:r>
              <a:rPr lang="el-GR" dirty="0" smtClean="0"/>
              <a:t>καλύπτουν</a:t>
            </a:r>
            <a:endParaRPr lang="en-US" dirty="0"/>
          </a:p>
        </p:txBody>
      </p:sp>
      <p:sp>
        <p:nvSpPr>
          <p:cNvPr id="2" name="Ορθογώνιο 1" descr="LAN – Local Area Networks – Τοπικά Δίκτυα (Ένα δωμάτιο – ένα κτίριο, κοντινά κτίρια),&#10;MAN – Metropolitan Area Networks – Μητροπολιτικά Δίκτυα (μια πόλη ή μια πανεπιστημιούπολη),&#10;WAN – Wide Area Networks – Δίκτυα Ευρείας Περιοχής (Αποστάσεις πολλών χιλιομέτρων) (η δικτύωση των υποκαταστημάτων μιας πολυεθνικής επιχείρησης σε Ευρώπη, Ασία, Αφρική),&#10;Internet – International Network – Διαδίκτυο (Παγκόσμιο δίκτυο),&#10;PAN – Personal Area Networks – Προσωπικά Δίκτυα (μεταξύ ενός υπολογιστή και μιας άλλης συσκευής πχ τηλεφώνου), &#10;HAN – Home Area Networks – Οικιακά Δίκτυα (των οποίων τα όρια δεν ξεπερνούν αυτά ενός δωματίου ή μιας κατοικίας).&#10;"/>
          <p:cNvSpPr/>
          <p:nvPr>
            <p:custDataLst>
              <p:tags r:id="rId2"/>
            </p:custDataLst>
          </p:nvPr>
        </p:nvSpPr>
        <p:spPr>
          <a:xfrm>
            <a:off x="395536" y="1556792"/>
            <a:ext cx="8424936" cy="4745915"/>
          </a:xfrm>
          <a:prstGeom prst="rect">
            <a:avLst/>
          </a:prstGeom>
        </p:spPr>
        <p:txBody>
          <a:bodyPr wrap="square">
            <a:spAutoFit/>
          </a:bodyPr>
          <a:lstStyle/>
          <a:p>
            <a:pPr marL="342900" indent="-342900">
              <a:lnSpc>
                <a:spcPct val="90000"/>
              </a:lnSpc>
              <a:buFont typeface="Wingdings" panose="05000000000000000000" pitchFamily="2" charset="2"/>
              <a:buChar char="§"/>
            </a:pPr>
            <a:r>
              <a:rPr lang="en-US" sz="2400" b="1" dirty="0"/>
              <a:t>LAN</a:t>
            </a:r>
            <a:r>
              <a:rPr lang="en-US" sz="2400" dirty="0"/>
              <a:t> –</a:t>
            </a:r>
            <a:r>
              <a:rPr lang="en-US" sz="2400" b="1" dirty="0"/>
              <a:t> L</a:t>
            </a:r>
            <a:r>
              <a:rPr lang="en-US" sz="2400" dirty="0"/>
              <a:t>ocal </a:t>
            </a:r>
            <a:r>
              <a:rPr lang="en-US" sz="2400" b="1" dirty="0"/>
              <a:t>A</a:t>
            </a:r>
            <a:r>
              <a:rPr lang="en-US" sz="2400" dirty="0"/>
              <a:t>rea </a:t>
            </a:r>
            <a:r>
              <a:rPr lang="en-US" sz="2400" b="1" dirty="0"/>
              <a:t>N</a:t>
            </a:r>
            <a:r>
              <a:rPr lang="en-US" sz="2400" dirty="0"/>
              <a:t>etworks – </a:t>
            </a:r>
            <a:r>
              <a:rPr lang="el-GR" sz="2400" dirty="0"/>
              <a:t>Τοπικά Δίκτυα (Ένα δωμάτιο – ένα κτίριο, κοντινά κτίρια</a:t>
            </a:r>
            <a:r>
              <a:rPr lang="el-GR" sz="2400" dirty="0" smtClean="0"/>
              <a:t>),</a:t>
            </a:r>
            <a:endParaRPr lang="el-GR" sz="2400" dirty="0"/>
          </a:p>
          <a:p>
            <a:pPr marL="342900" indent="-342900">
              <a:lnSpc>
                <a:spcPct val="90000"/>
              </a:lnSpc>
              <a:buFont typeface="Wingdings" panose="05000000000000000000" pitchFamily="2" charset="2"/>
              <a:buChar char="§"/>
            </a:pPr>
            <a:r>
              <a:rPr lang="en-US" sz="2400" b="1" dirty="0"/>
              <a:t>MAN – Metropolitan Area Networks </a:t>
            </a:r>
            <a:r>
              <a:rPr lang="en-US" sz="2400" i="1" dirty="0"/>
              <a:t>– </a:t>
            </a:r>
            <a:r>
              <a:rPr lang="el-GR" sz="2400" i="1" dirty="0"/>
              <a:t>Μητροπολιτικά Δίκτυα (</a:t>
            </a:r>
            <a:r>
              <a:rPr lang="el-GR" sz="2400" dirty="0"/>
              <a:t>μια πόλη ή μια πανεπιστημιούπολη</a:t>
            </a:r>
            <a:r>
              <a:rPr lang="el-GR" sz="2400" dirty="0" smtClean="0"/>
              <a:t>),</a:t>
            </a:r>
            <a:endParaRPr lang="el-GR" sz="2400" i="1" dirty="0">
              <a:solidFill>
                <a:srgbClr val="FF0000"/>
              </a:solidFill>
            </a:endParaRPr>
          </a:p>
          <a:p>
            <a:pPr marL="342900" indent="-342900">
              <a:lnSpc>
                <a:spcPct val="90000"/>
              </a:lnSpc>
              <a:buFont typeface="Wingdings" panose="05000000000000000000" pitchFamily="2" charset="2"/>
              <a:buChar char="§"/>
            </a:pPr>
            <a:r>
              <a:rPr lang="en-US" sz="2400" b="1" dirty="0"/>
              <a:t>WAN</a:t>
            </a:r>
            <a:r>
              <a:rPr lang="en-US" sz="2400" dirty="0"/>
              <a:t> – </a:t>
            </a:r>
            <a:r>
              <a:rPr lang="en-US" sz="2400" b="1" dirty="0"/>
              <a:t>W</a:t>
            </a:r>
            <a:r>
              <a:rPr lang="en-US" sz="2400" dirty="0"/>
              <a:t>ide </a:t>
            </a:r>
            <a:r>
              <a:rPr lang="en-US" sz="2400" b="1" dirty="0"/>
              <a:t>A</a:t>
            </a:r>
            <a:r>
              <a:rPr lang="en-US" sz="2400" dirty="0"/>
              <a:t>rea </a:t>
            </a:r>
            <a:r>
              <a:rPr lang="en-US" sz="2400" b="1" dirty="0"/>
              <a:t>N</a:t>
            </a:r>
            <a:r>
              <a:rPr lang="en-US" sz="2400" dirty="0"/>
              <a:t>etworks – </a:t>
            </a:r>
            <a:r>
              <a:rPr lang="el-GR" sz="2400" dirty="0"/>
              <a:t>Δίκτυα Ευρείας Περιοχής (Αποστάσεις πολλών χιλιομέτρων) (η δικτύωση των υποκαταστημάτων μιας πολυεθνικής επιχείρησης σε Ευρώπη, Ασία, Αφρική</a:t>
            </a:r>
            <a:r>
              <a:rPr lang="el-GR" sz="2400" dirty="0" smtClean="0"/>
              <a:t>),</a:t>
            </a:r>
            <a:endParaRPr lang="el-GR" sz="2400" dirty="0"/>
          </a:p>
          <a:p>
            <a:pPr marL="342900" indent="-342900">
              <a:lnSpc>
                <a:spcPct val="90000"/>
              </a:lnSpc>
              <a:buFont typeface="Wingdings" panose="05000000000000000000" pitchFamily="2" charset="2"/>
              <a:buChar char="§"/>
            </a:pPr>
            <a:r>
              <a:rPr lang="en-US" sz="2400" b="1" dirty="0"/>
              <a:t>Internet</a:t>
            </a:r>
            <a:r>
              <a:rPr lang="en-US" sz="2400" dirty="0"/>
              <a:t> – </a:t>
            </a:r>
            <a:r>
              <a:rPr lang="en-US" sz="2400" b="1" dirty="0"/>
              <a:t>Inter</a:t>
            </a:r>
            <a:r>
              <a:rPr lang="en-US" sz="2400" dirty="0"/>
              <a:t>national </a:t>
            </a:r>
            <a:r>
              <a:rPr lang="en-US" sz="2400" b="1" dirty="0"/>
              <a:t>Net</a:t>
            </a:r>
            <a:r>
              <a:rPr lang="en-US" sz="2400" dirty="0"/>
              <a:t>work – </a:t>
            </a:r>
            <a:r>
              <a:rPr lang="el-GR" sz="2400" dirty="0"/>
              <a:t>Διαδίκτυο (Παγκόσμιο δίκτυο</a:t>
            </a:r>
            <a:r>
              <a:rPr lang="el-GR" sz="2400" dirty="0" smtClean="0"/>
              <a:t>),</a:t>
            </a:r>
            <a:endParaRPr lang="el-GR" sz="2400" dirty="0"/>
          </a:p>
          <a:p>
            <a:pPr marL="342900" indent="-342900">
              <a:lnSpc>
                <a:spcPct val="90000"/>
              </a:lnSpc>
              <a:buFont typeface="Wingdings" panose="05000000000000000000" pitchFamily="2" charset="2"/>
              <a:buChar char="§"/>
            </a:pPr>
            <a:r>
              <a:rPr lang="en-US" sz="2400" b="1" i="1" dirty="0"/>
              <a:t>PAN – Personal Area Networks </a:t>
            </a:r>
            <a:r>
              <a:rPr lang="en-US" sz="2400" i="1" dirty="0"/>
              <a:t>– </a:t>
            </a:r>
            <a:r>
              <a:rPr lang="el-GR" sz="2400" i="1" dirty="0"/>
              <a:t>Προσωπικά Δίκτυα (μεταξύ ενός υπολογιστή και μιας άλλης συσκευής πχ τηλεφώνου</a:t>
            </a:r>
            <a:r>
              <a:rPr lang="el-GR" sz="2400" i="1" dirty="0" smtClean="0"/>
              <a:t>), </a:t>
            </a:r>
            <a:endParaRPr lang="en-US" sz="2400" i="1" dirty="0">
              <a:solidFill>
                <a:srgbClr val="FF0000"/>
              </a:solidFill>
            </a:endParaRPr>
          </a:p>
          <a:p>
            <a:pPr marL="342900" indent="-342900">
              <a:lnSpc>
                <a:spcPct val="90000"/>
              </a:lnSpc>
              <a:buFont typeface="Wingdings" panose="05000000000000000000" pitchFamily="2" charset="2"/>
              <a:buChar char="§"/>
            </a:pPr>
            <a:r>
              <a:rPr lang="en-US" sz="2400" b="1" i="1" dirty="0"/>
              <a:t>HAN – Home Area Networks </a:t>
            </a:r>
            <a:r>
              <a:rPr lang="en-US" sz="2400" i="1" dirty="0"/>
              <a:t>– </a:t>
            </a:r>
            <a:r>
              <a:rPr lang="el-GR" sz="2400" i="1" dirty="0"/>
              <a:t>Οικιακά Δίκτυα (</a:t>
            </a:r>
            <a:r>
              <a:rPr lang="el-GR" sz="2400" dirty="0"/>
              <a:t>των οποίων τα όρια δεν ξεπερνούν αυτά ενός δωματίου ή μιας κατοικίας</a:t>
            </a:r>
            <a:r>
              <a:rPr lang="el-GR" sz="2400" dirty="0" smtClean="0"/>
              <a:t>).</a:t>
            </a:r>
            <a:endParaRPr lang="en-US" sz="2400" i="1" dirty="0">
              <a:solidFill>
                <a:srgbClr val="FF0000"/>
              </a:solidFill>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Τοπικά Δίκτυα</a:t>
            </a:r>
            <a:endParaRPr lang="en-US" dirty="0"/>
          </a:p>
        </p:txBody>
      </p:sp>
      <p:sp>
        <p:nvSpPr>
          <p:cNvPr id="2" name="Ορθογώνιο 1" descr="LAN.&#10;Ο όρος τοπικό δίκτυο (LAN – Local  Area Network) περιγράφει ένα δίκτυο υπολογιστών.&#10; &#10;Οι υπολογιστές αυτοί βρίσκονται σε μικρή απόσταση μεταξύ τους (για παράδειγμα μέσα σε ένα γραφείο ή κτίριο). &#10;&#10;Μπορούν να επικοινωνούν με μεγάλες ταχύτητες (από 10 Mbit/sec  μέχρι 1Gbit/sec).&#10;&#10;"/>
          <p:cNvSpPr/>
          <p:nvPr>
            <p:custDataLst>
              <p:tags r:id="rId2"/>
            </p:custDataLst>
          </p:nvPr>
        </p:nvSpPr>
        <p:spPr>
          <a:xfrm>
            <a:off x="467544" y="1700808"/>
            <a:ext cx="8208912" cy="3785652"/>
          </a:xfrm>
          <a:prstGeom prst="rect">
            <a:avLst/>
          </a:prstGeom>
        </p:spPr>
        <p:txBody>
          <a:bodyPr wrap="square">
            <a:spAutoFit/>
          </a:bodyPr>
          <a:lstStyle/>
          <a:p>
            <a:r>
              <a:rPr lang="en-US" sz="2400" dirty="0" smtClean="0"/>
              <a:t>LAN</a:t>
            </a:r>
            <a:r>
              <a:rPr lang="el-GR" sz="2400" dirty="0" smtClean="0"/>
              <a:t>.</a:t>
            </a:r>
            <a:endParaRPr lang="en-US" sz="2400" dirty="0"/>
          </a:p>
          <a:p>
            <a:pPr marL="342900" indent="-342900">
              <a:buFont typeface="Wingdings" panose="05000000000000000000" pitchFamily="2" charset="2"/>
              <a:buChar char="§"/>
            </a:pPr>
            <a:r>
              <a:rPr lang="el-GR" sz="2400" dirty="0"/>
              <a:t>Ο όρος τοπικό δίκτυο (</a:t>
            </a:r>
            <a:r>
              <a:rPr lang="en-US" sz="2400" dirty="0"/>
              <a:t>LAN – Local  Area Network) </a:t>
            </a:r>
            <a:r>
              <a:rPr lang="el-GR" sz="2400" dirty="0"/>
              <a:t>περιγράφει ένα δίκτυο </a:t>
            </a:r>
            <a:r>
              <a:rPr lang="el-GR" sz="2400" dirty="0" smtClean="0"/>
              <a:t>υπολογιστών.</a:t>
            </a:r>
          </a:p>
          <a:p>
            <a:r>
              <a:rPr lang="el-GR" sz="2400" dirty="0" smtClean="0"/>
              <a:t> </a:t>
            </a:r>
            <a:endParaRPr lang="el-GR" sz="2400" dirty="0"/>
          </a:p>
          <a:p>
            <a:pPr marL="342900" indent="-342900">
              <a:buFont typeface="Wingdings" panose="05000000000000000000" pitchFamily="2" charset="2"/>
              <a:buChar char="§"/>
            </a:pPr>
            <a:r>
              <a:rPr lang="el-GR" sz="2400" dirty="0"/>
              <a:t>Οι υπολογιστές αυτοί βρίσκονται σε μικρή απόσταση μεταξύ τους (για παράδειγμα μέσα σε ένα γραφείο ή κτίριο</a:t>
            </a:r>
            <a:r>
              <a:rPr lang="el-GR" sz="2400" dirty="0" smtClean="0"/>
              <a:t>). </a:t>
            </a:r>
            <a:endParaRPr lang="el-GR"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l-GR" sz="2400" dirty="0" smtClean="0"/>
              <a:t>Μπορούν </a:t>
            </a:r>
            <a:r>
              <a:rPr lang="el-GR" sz="2400" dirty="0"/>
              <a:t>να επικοινωνούν με μεγάλες ταχύτητες (από 10 </a:t>
            </a:r>
            <a:r>
              <a:rPr lang="en-US" sz="2400" dirty="0"/>
              <a:t>Mbit/sec  </a:t>
            </a:r>
            <a:r>
              <a:rPr lang="el-GR" sz="2400" dirty="0"/>
              <a:t>μέχρι </a:t>
            </a:r>
            <a:r>
              <a:rPr lang="en-US" sz="2400" dirty="0"/>
              <a:t>1Gbit</a:t>
            </a:r>
            <a:r>
              <a:rPr lang="el-GR" sz="2400" dirty="0"/>
              <a:t>/</a:t>
            </a:r>
            <a:r>
              <a:rPr lang="en-US" sz="2400" dirty="0"/>
              <a:t>sec</a:t>
            </a:r>
            <a:r>
              <a:rPr lang="en-US" sz="2400" dirty="0" smtClean="0"/>
              <a:t>)</a:t>
            </a:r>
            <a:r>
              <a:rPr lang="el-GR" sz="2400" dirty="0" smtClean="0"/>
              <a:t>.</a:t>
            </a:r>
            <a:endParaRPr lang="en-US" sz="2400" dirty="0"/>
          </a:p>
          <a:p>
            <a:pPr marL="342900" indent="-342900">
              <a:buFont typeface="Wingdings" panose="05000000000000000000" pitchFamily="2" charset="2"/>
              <a:buChar char="§"/>
            </a:pP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fontScale="90000"/>
          </a:bodyPr>
          <a:lstStyle/>
          <a:p>
            <a:r>
              <a:rPr lang="el-GR" dirty="0" smtClean="0"/>
              <a:t>Τα βασικά στοιχεία ενός </a:t>
            </a:r>
            <a:r>
              <a:rPr lang="en-US" dirty="0" smtClean="0"/>
              <a:t>LAN</a:t>
            </a:r>
            <a:r>
              <a:rPr lang="el-GR" dirty="0" smtClean="0"/>
              <a:t/>
            </a:r>
            <a:br>
              <a:rPr lang="el-GR" dirty="0" smtClean="0"/>
            </a:br>
            <a:r>
              <a:rPr lang="el-GR" dirty="0" smtClean="0"/>
              <a:t>(1 από 2)</a:t>
            </a:r>
            <a:endParaRPr lang="el-GR" dirty="0"/>
          </a:p>
        </p:txBody>
      </p:sp>
      <p:sp>
        <p:nvSpPr>
          <p:cNvPr id="2" name="Ορθογώνιο 1" descr="Φυσικό μέσο μετάδοσης:&#10;Καλώδιο,&#10;Η κάρτα δικτύου: &#10;Είναι υπεύθυνη για την ροή πληροφοριών ανάμεσα στον υπολογιστή και το δίκτυο,&#10;Λογισμικό σύστημα δικτύου:&#10;Υπεύθυνο για την σωστή μετάδοση πληροφοριών και τη παροχή διαφόρων υπηρεσιών στους χρήστες, &#10;Για την σύνδεση περισσότερων από δύο υπολογιστών χρειάζεται και ένας διανομέας ή συγκεντρωτής καλωδίωσης (HUB). &#10;"/>
          <p:cNvSpPr/>
          <p:nvPr/>
        </p:nvSpPr>
        <p:spPr>
          <a:xfrm>
            <a:off x="467544" y="1628800"/>
            <a:ext cx="8208912" cy="4154984"/>
          </a:xfrm>
          <a:prstGeom prst="rect">
            <a:avLst/>
          </a:prstGeom>
        </p:spPr>
        <p:txBody>
          <a:bodyPr wrap="square">
            <a:spAutoFit/>
          </a:bodyPr>
          <a:lstStyle/>
          <a:p>
            <a:pPr marL="342900" indent="-342900">
              <a:buFont typeface="Wingdings" panose="05000000000000000000" pitchFamily="2" charset="2"/>
              <a:buChar char="§"/>
            </a:pPr>
            <a:r>
              <a:rPr lang="el-GR" sz="2400" dirty="0"/>
              <a:t>Φυσικό μέσο </a:t>
            </a:r>
            <a:r>
              <a:rPr lang="el-GR" sz="2400" dirty="0" smtClean="0"/>
              <a:t>μετάδοσης:</a:t>
            </a:r>
            <a:endParaRPr lang="el-GR" sz="2400" dirty="0"/>
          </a:p>
          <a:p>
            <a:pPr marL="800100" lvl="1" indent="-342900">
              <a:buFont typeface="Arial" panose="020B0604020202020204" pitchFamily="34" charset="0"/>
              <a:buChar char="•"/>
            </a:pPr>
            <a:r>
              <a:rPr lang="el-GR" sz="2400" dirty="0" smtClean="0"/>
              <a:t>Καλώδιο,</a:t>
            </a:r>
            <a:endParaRPr lang="el-GR" sz="2400" dirty="0"/>
          </a:p>
          <a:p>
            <a:pPr marL="342900" indent="-342900">
              <a:buFont typeface="Wingdings" panose="05000000000000000000" pitchFamily="2" charset="2"/>
              <a:buChar char="§"/>
            </a:pPr>
            <a:r>
              <a:rPr lang="el-GR" sz="2400" dirty="0"/>
              <a:t>Η κάρτα </a:t>
            </a:r>
            <a:r>
              <a:rPr lang="el-GR" sz="2400" dirty="0" smtClean="0"/>
              <a:t>δικτύου: </a:t>
            </a:r>
            <a:endParaRPr lang="el-GR" sz="2400" dirty="0"/>
          </a:p>
          <a:p>
            <a:pPr marL="800100" lvl="1" indent="-342900">
              <a:buFont typeface="Arial" panose="020B0604020202020204" pitchFamily="34" charset="0"/>
              <a:buChar char="•"/>
            </a:pPr>
            <a:r>
              <a:rPr lang="el-GR" sz="2400" dirty="0"/>
              <a:t>Είναι υπεύθυνη για την ροή πληροφοριών ανάμεσα στον υπολογιστή και το </a:t>
            </a:r>
            <a:r>
              <a:rPr lang="el-GR" sz="2400" dirty="0" smtClean="0"/>
              <a:t>δίκτυο,</a:t>
            </a:r>
            <a:endParaRPr lang="el-GR" sz="2400" dirty="0"/>
          </a:p>
          <a:p>
            <a:pPr marL="342900" indent="-342900">
              <a:buFont typeface="Wingdings" panose="05000000000000000000" pitchFamily="2" charset="2"/>
              <a:buChar char="§"/>
            </a:pPr>
            <a:r>
              <a:rPr lang="el-GR" sz="2400" dirty="0"/>
              <a:t>Λογισμικό σύστημα </a:t>
            </a:r>
            <a:r>
              <a:rPr lang="el-GR" sz="2400" dirty="0" smtClean="0"/>
              <a:t>δικτύου:</a:t>
            </a:r>
            <a:endParaRPr lang="el-GR" sz="2400" dirty="0"/>
          </a:p>
          <a:p>
            <a:pPr marL="800100" lvl="1" indent="-342900">
              <a:buFont typeface="Arial" panose="020B0604020202020204" pitchFamily="34" charset="0"/>
              <a:buChar char="•"/>
            </a:pPr>
            <a:r>
              <a:rPr lang="el-GR" sz="2400" dirty="0"/>
              <a:t>Υπεύθυνο για την σωστή μετάδοση πληροφοριών και τη παροχή διαφόρων υπηρεσιών στους </a:t>
            </a:r>
            <a:r>
              <a:rPr lang="el-GR" sz="2400" dirty="0" smtClean="0"/>
              <a:t>χρήστες, </a:t>
            </a:r>
            <a:endParaRPr lang="el-GR" sz="2400" dirty="0"/>
          </a:p>
          <a:p>
            <a:pPr marL="342900" indent="-342900">
              <a:buFont typeface="Wingdings" panose="05000000000000000000" pitchFamily="2" charset="2"/>
              <a:buChar char="§"/>
            </a:pPr>
            <a:r>
              <a:rPr lang="el-GR" sz="2400" dirty="0"/>
              <a:t>Για την σύνδεση περισσότερων από δύο υπολογιστών χρειάζεται και ένας διανομέας ή </a:t>
            </a:r>
            <a:r>
              <a:rPr lang="el-GR" sz="2400" dirty="0" err="1"/>
              <a:t>συγκεντρωτής</a:t>
            </a:r>
            <a:r>
              <a:rPr lang="el-GR" sz="2400" dirty="0"/>
              <a:t> καλωδίωσης (</a:t>
            </a:r>
            <a:r>
              <a:rPr lang="en-US" sz="2400" dirty="0"/>
              <a:t>HUB</a:t>
            </a:r>
            <a:r>
              <a:rPr lang="en-US" sz="2400" dirty="0" smtClean="0"/>
              <a:t>)</a:t>
            </a:r>
            <a:r>
              <a:rPr lang="el-GR" sz="2400" dirty="0" smtClean="0"/>
              <a:t>.</a:t>
            </a:r>
            <a:r>
              <a:rPr lang="en-US" sz="2400" dirty="0" smtClean="0"/>
              <a:t> </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fontScale="90000"/>
          </a:bodyPr>
          <a:lstStyle/>
          <a:p>
            <a:r>
              <a:rPr lang="el-GR" dirty="0"/>
              <a:t>Τα βασικά στοιχεία ενός </a:t>
            </a:r>
            <a:r>
              <a:rPr lang="en-US" dirty="0"/>
              <a:t>LAN</a:t>
            </a:r>
            <a:r>
              <a:rPr lang="el-GR" dirty="0"/>
              <a:t/>
            </a:r>
            <a:br>
              <a:rPr lang="el-GR" dirty="0"/>
            </a:br>
            <a:r>
              <a:rPr lang="el-GR" dirty="0" smtClean="0"/>
              <a:t>(2 </a:t>
            </a:r>
            <a:r>
              <a:rPr lang="el-GR" dirty="0"/>
              <a:t>από 2)</a:t>
            </a:r>
            <a:endParaRPr lang="en-US" dirty="0"/>
          </a:p>
        </p:txBody>
      </p:sp>
      <p:sp>
        <p:nvSpPr>
          <p:cNvPr id="2" name="Ορθογώνιο 1" descr="Το HUB διαθέτει στο πίσω μέρος τους συνήθως 8 θύρες, όπου ενώνονται τα καλώδια δικτύωσης των υπολογιστών. &#10;Η επέκταση του δικτύου γίνεται εύκολα , προσθέτοντας ένα επιπλέον HUB. &#10;"/>
          <p:cNvSpPr/>
          <p:nvPr/>
        </p:nvSpPr>
        <p:spPr>
          <a:xfrm>
            <a:off x="467544" y="1628800"/>
            <a:ext cx="8208912" cy="1569660"/>
          </a:xfrm>
          <a:prstGeom prst="rect">
            <a:avLst/>
          </a:prstGeom>
        </p:spPr>
        <p:txBody>
          <a:bodyPr wrap="square">
            <a:spAutoFit/>
          </a:bodyPr>
          <a:lstStyle/>
          <a:p>
            <a:pPr marL="342900" indent="-342900">
              <a:buFont typeface="Wingdings" panose="05000000000000000000" pitchFamily="2" charset="2"/>
              <a:buChar char="§"/>
            </a:pPr>
            <a:r>
              <a:rPr lang="el-GR" sz="2400" dirty="0"/>
              <a:t>Το </a:t>
            </a:r>
            <a:r>
              <a:rPr lang="en-US" sz="2400" dirty="0"/>
              <a:t>HUB </a:t>
            </a:r>
            <a:r>
              <a:rPr lang="el-GR" sz="2400" dirty="0"/>
              <a:t>διαθέτει στο πίσω μέρος τους συνήθως 8 θύρες, όπου ενώνονται τα καλώδια δικτύωσης των υπολογιστών. </a:t>
            </a:r>
            <a:endParaRPr lang="en-US" sz="2400" dirty="0"/>
          </a:p>
          <a:p>
            <a:pPr marL="342900" indent="-342900">
              <a:buFont typeface="Wingdings" panose="05000000000000000000" pitchFamily="2" charset="2"/>
              <a:buChar char="§"/>
            </a:pPr>
            <a:r>
              <a:rPr lang="el-GR" sz="2400" dirty="0"/>
              <a:t>Η επέκταση του δικτύου γίνεται εύκολα , προσθέτοντας ένα επιπλέον </a:t>
            </a:r>
            <a:r>
              <a:rPr lang="en-US" sz="2400" dirty="0"/>
              <a:t>HUB. </a:t>
            </a:r>
            <a:endParaRPr lang="el-GR" sz="2400" dirty="0"/>
          </a:p>
        </p:txBody>
      </p:sp>
      <p:pic>
        <p:nvPicPr>
          <p:cNvPr id="6" name="Picture 2" descr="Εικόνα, συσκευή HUB."/>
          <p:cNvPicPr>
            <a:picLocks noChangeAspect="1" noChangeArrowheads="1"/>
          </p:cNvPicPr>
          <p:nvPr/>
        </p:nvPicPr>
        <p:blipFill>
          <a:blip r:embed="rId4" cstate="print"/>
          <a:srcRect/>
          <a:stretch>
            <a:fillRect/>
          </a:stretch>
        </p:blipFill>
        <p:spPr bwMode="auto">
          <a:xfrm>
            <a:off x="3275856" y="3429000"/>
            <a:ext cx="2808312" cy="2808312"/>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Τρόπος σύνδεσης σε </a:t>
            </a:r>
            <a:r>
              <a:rPr lang="en-US" dirty="0"/>
              <a:t>LAN</a:t>
            </a:r>
          </a:p>
        </p:txBody>
      </p:sp>
      <p:sp>
        <p:nvSpPr>
          <p:cNvPr id="2" name="Ορθογώνιο 1" descr="Η σύνδεση των τοπικών δικτύων γίνεται συνήθως, με αθωράκιστα συνεστραμμένα καλώδια (UTP).  &#10;Αυτός είναι και ο πιο εύκολος και οικονομικός τρόπος.&#10;&#10;Το ομοαξονικό καλώδιο χρησιμοποιείται όλο και λιγότερο.&#10;&#10;Τα μειονεκτήματα των καλωδίων των οπτικών ινών (δυσκολία εγκατάστασης – ακριβή τιμή) δεν επιτρέπουν ακόμη την επικράτηση τους.&#10;&#10;"/>
          <p:cNvSpPr/>
          <p:nvPr/>
        </p:nvSpPr>
        <p:spPr>
          <a:xfrm>
            <a:off x="467544" y="1700808"/>
            <a:ext cx="8208912" cy="3785652"/>
          </a:xfrm>
          <a:prstGeom prst="rect">
            <a:avLst/>
          </a:prstGeom>
        </p:spPr>
        <p:txBody>
          <a:bodyPr wrap="square">
            <a:spAutoFit/>
          </a:bodyPr>
          <a:lstStyle/>
          <a:p>
            <a:pPr marL="342900" indent="-342900">
              <a:buFont typeface="Wingdings" panose="05000000000000000000" pitchFamily="2" charset="2"/>
              <a:buChar char="§"/>
            </a:pPr>
            <a:r>
              <a:rPr lang="el-GR" sz="2400" dirty="0"/>
              <a:t>Η σύνδεση των τοπικών δικτύων γίνεται συνήθως, με αθωράκιστα συνεστραμμένα καλώδια (</a:t>
            </a:r>
            <a:r>
              <a:rPr lang="en-US" sz="2400" dirty="0"/>
              <a:t>UTP). </a:t>
            </a:r>
            <a:r>
              <a:rPr lang="el-GR" sz="2400" dirty="0"/>
              <a:t> </a:t>
            </a:r>
            <a:endParaRPr lang="en-US" sz="2400" dirty="0"/>
          </a:p>
          <a:p>
            <a:pPr marL="800100" lvl="1" indent="-342900">
              <a:buFont typeface="Arial" panose="020B0604020202020204" pitchFamily="34" charset="0"/>
              <a:buChar char="•"/>
            </a:pPr>
            <a:r>
              <a:rPr lang="el-GR" sz="2400" dirty="0"/>
              <a:t>Αυτός είναι και ο πιο εύκολος και οικονομικός τρόπος</a:t>
            </a:r>
            <a:r>
              <a:rPr lang="el-GR" sz="2400" dirty="0" smtClean="0"/>
              <a:t>.</a:t>
            </a:r>
          </a:p>
          <a:p>
            <a:pPr lvl="1"/>
            <a:endParaRPr lang="el-GR" sz="2400" dirty="0"/>
          </a:p>
          <a:p>
            <a:pPr marL="342900" indent="-342900">
              <a:buFont typeface="Wingdings" panose="05000000000000000000" pitchFamily="2" charset="2"/>
              <a:buChar char="§"/>
            </a:pPr>
            <a:r>
              <a:rPr lang="el-GR" sz="2400" dirty="0"/>
              <a:t>Το ομοαξονικό καλώδιο χρησιμοποιείται όλο και </a:t>
            </a:r>
            <a:r>
              <a:rPr lang="el-GR" sz="2400" dirty="0" smtClean="0"/>
              <a:t>λιγότερο.</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l-GR" sz="2400" dirty="0"/>
              <a:t>Τα μειονεκτήματα των καλωδίων των οπτικών ινών (δυσκολία εγκατάστασης – ακριβή τιμή) δεν επιτρέπουν ακόμη την επικράτηση τους.</a:t>
            </a:r>
          </a:p>
          <a:p>
            <a:pPr marL="342900" indent="-342900">
              <a:buFont typeface="Wingdings" panose="05000000000000000000" pitchFamily="2" charset="2"/>
              <a:buChar char="§"/>
            </a:pP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36</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smtClean="0"/>
              <a:t>Γέφυρα (1 από 2)</a:t>
            </a:r>
            <a:endParaRPr lang="en-US" dirty="0"/>
          </a:p>
        </p:txBody>
      </p:sp>
      <p:sp>
        <p:nvSpPr>
          <p:cNvPr id="2" name="Ορθογώνιο 1" descr="Δύο τοπικά δίκτυα μπορούν να συνδεθούν μεταξύ τους με μια γέφυρα (bridge),&#10;Η γέφυρα είναι μια απλή συσκευή που συνδέει δύο ομογενή δίκτυα ,&#10;Δέχεται όλα τα πακέτα που απευθύνονται από το ένα δίκτυο στο άλλο, τα αποθηκεύει και τα αναμεταδίδει στον προορισμό τους, &#10;Υπάρχουν και έξυπνες γέφυρες που: &#10;επεκτείνουν την μέγιστη απόσταση μεταξύ των τοπικών δικτύων και &#10;Περιορίζουν την κίνηση,&#10;δεν επιτρέπει την άσκοπή μετάδοση πληροφοριών από το ένα δίκτυο στο άλλο. &#10;"/>
          <p:cNvSpPr/>
          <p:nvPr/>
        </p:nvSpPr>
        <p:spPr>
          <a:xfrm>
            <a:off x="467544" y="1268760"/>
            <a:ext cx="8208912" cy="4893647"/>
          </a:xfrm>
          <a:prstGeom prst="rect">
            <a:avLst/>
          </a:prstGeom>
        </p:spPr>
        <p:txBody>
          <a:bodyPr wrap="square">
            <a:spAutoFit/>
          </a:bodyPr>
          <a:lstStyle/>
          <a:p>
            <a:pPr marL="342900" indent="-342900">
              <a:buFont typeface="Wingdings" panose="05000000000000000000" pitchFamily="2" charset="2"/>
              <a:buChar char="§"/>
            </a:pPr>
            <a:r>
              <a:rPr lang="el-GR" sz="2400" dirty="0"/>
              <a:t>Δύο τοπικά δίκτυα μπορούν να </a:t>
            </a:r>
            <a:r>
              <a:rPr lang="el-GR" sz="2400" b="1" dirty="0"/>
              <a:t>συνδεθούν</a:t>
            </a:r>
            <a:r>
              <a:rPr lang="el-GR" sz="2400" dirty="0"/>
              <a:t> μεταξύ τους με μια γέφυρα (</a:t>
            </a:r>
            <a:r>
              <a:rPr lang="en-US" sz="2400" b="1" dirty="0"/>
              <a:t>bridge</a:t>
            </a:r>
            <a:r>
              <a:rPr lang="en-US" sz="2400" dirty="0" smtClean="0"/>
              <a:t>)</a:t>
            </a:r>
            <a:r>
              <a:rPr lang="el-GR" sz="2400" dirty="0" smtClean="0"/>
              <a:t>,</a:t>
            </a:r>
            <a:endParaRPr lang="en-US" sz="2400" dirty="0"/>
          </a:p>
          <a:p>
            <a:pPr marL="342900" indent="-342900">
              <a:buFont typeface="Wingdings" panose="05000000000000000000" pitchFamily="2" charset="2"/>
              <a:buChar char="§"/>
            </a:pPr>
            <a:r>
              <a:rPr lang="el-GR" sz="2400" dirty="0"/>
              <a:t>Η γέφυρα είναι μια απλή συσκευή που συνδέει </a:t>
            </a:r>
            <a:r>
              <a:rPr lang="el-GR" sz="2400" b="1" dirty="0"/>
              <a:t>δύο ομογενή δίκτυα </a:t>
            </a:r>
            <a:r>
              <a:rPr lang="el-GR" sz="2400" b="1" dirty="0" smtClean="0"/>
              <a:t>,</a:t>
            </a:r>
            <a:endParaRPr lang="el-GR" sz="2400" b="1" dirty="0"/>
          </a:p>
          <a:p>
            <a:pPr marL="342900" indent="-342900">
              <a:buFont typeface="Wingdings" panose="05000000000000000000" pitchFamily="2" charset="2"/>
              <a:buChar char="§"/>
            </a:pPr>
            <a:r>
              <a:rPr lang="el-GR" sz="2400" b="1" dirty="0"/>
              <a:t>Δέχεται</a:t>
            </a:r>
            <a:r>
              <a:rPr lang="el-GR" sz="2400" dirty="0"/>
              <a:t> </a:t>
            </a:r>
            <a:r>
              <a:rPr lang="el-GR" sz="2400" b="1" dirty="0"/>
              <a:t>όλα τα πακέτα </a:t>
            </a:r>
            <a:r>
              <a:rPr lang="el-GR" sz="2400" dirty="0"/>
              <a:t>που απευθύνονται από το ένα δίκτυο στο άλλο, τα </a:t>
            </a:r>
            <a:r>
              <a:rPr lang="el-GR" sz="2400" b="1" dirty="0"/>
              <a:t>αποθηκεύει</a:t>
            </a:r>
            <a:r>
              <a:rPr lang="el-GR" sz="2400" dirty="0"/>
              <a:t> και τα </a:t>
            </a:r>
            <a:r>
              <a:rPr lang="el-GR" sz="2400" b="1" dirty="0"/>
              <a:t>αναμεταδίδει</a:t>
            </a:r>
            <a:r>
              <a:rPr lang="el-GR" sz="2400" dirty="0"/>
              <a:t> στον προορισμό </a:t>
            </a:r>
            <a:r>
              <a:rPr lang="el-GR" sz="2400" dirty="0" smtClean="0"/>
              <a:t>τους, </a:t>
            </a:r>
            <a:endParaRPr lang="el-GR" sz="2400" dirty="0"/>
          </a:p>
          <a:p>
            <a:pPr marL="342900" indent="-342900">
              <a:buFont typeface="Wingdings" panose="05000000000000000000" pitchFamily="2" charset="2"/>
              <a:buChar char="§"/>
            </a:pPr>
            <a:r>
              <a:rPr lang="el-GR" sz="2400" dirty="0"/>
              <a:t>Υπάρχουν και </a:t>
            </a:r>
            <a:r>
              <a:rPr lang="el-GR" sz="2400" b="1" dirty="0"/>
              <a:t>έξυπνες γέφυρες </a:t>
            </a:r>
            <a:r>
              <a:rPr lang="el-GR" sz="2400" dirty="0" smtClean="0"/>
              <a:t>που: </a:t>
            </a:r>
            <a:endParaRPr lang="el-GR" sz="2400" dirty="0"/>
          </a:p>
          <a:p>
            <a:pPr marL="800100" lvl="1" indent="-342900">
              <a:buFont typeface="Arial" panose="020B0604020202020204" pitchFamily="34" charset="0"/>
              <a:buChar char="•"/>
            </a:pPr>
            <a:r>
              <a:rPr lang="el-GR" sz="2400" dirty="0"/>
              <a:t>επεκτείνουν την μέγιστη απόσταση μεταξύ των τοπικών δικτύων και </a:t>
            </a:r>
          </a:p>
          <a:p>
            <a:pPr marL="800100" lvl="1" indent="-342900">
              <a:buFont typeface="Arial" panose="020B0604020202020204" pitchFamily="34" charset="0"/>
              <a:buChar char="•"/>
            </a:pPr>
            <a:r>
              <a:rPr lang="el-GR" sz="2400" dirty="0" smtClean="0"/>
              <a:t>Περιορίζουν την κίνηση,</a:t>
            </a:r>
            <a:endParaRPr lang="el-GR" sz="2400" dirty="0"/>
          </a:p>
          <a:p>
            <a:pPr marL="800100" lvl="1" indent="-342900">
              <a:buFont typeface="Arial" panose="020B0604020202020204" pitchFamily="34" charset="0"/>
              <a:buChar char="•"/>
            </a:pPr>
            <a:r>
              <a:rPr lang="el-GR" sz="2400" dirty="0"/>
              <a:t>δεν επιτρέπει την άσκοπή μετάδοση πληροφοριών από το ένα δίκτυο στο άλλο.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37</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Γέφυρα </a:t>
            </a:r>
            <a:r>
              <a:rPr lang="el-GR" dirty="0" smtClean="0"/>
              <a:t>(2 </a:t>
            </a:r>
            <a:r>
              <a:rPr lang="el-GR" dirty="0"/>
              <a:t>από 2)</a:t>
            </a:r>
            <a:endParaRPr lang="en-US" dirty="0"/>
          </a:p>
        </p:txBody>
      </p:sp>
      <p:pic>
        <p:nvPicPr>
          <p:cNvPr id="6" name="Picture 3" descr="Εικόνα, συνδεσμολογία γέφυρας."/>
          <p:cNvPicPr>
            <a:picLocks noChangeAspect="1" noChangeArrowheads="1"/>
          </p:cNvPicPr>
          <p:nvPr/>
        </p:nvPicPr>
        <p:blipFill>
          <a:blip r:embed="rId4" cstate="print"/>
          <a:srcRect/>
          <a:stretch>
            <a:fillRect/>
          </a:stretch>
        </p:blipFill>
        <p:spPr bwMode="auto">
          <a:xfrm>
            <a:off x="2084065" y="1052736"/>
            <a:ext cx="5080223" cy="5105709"/>
          </a:xfrm>
          <a:prstGeom prst="rect">
            <a:avLst/>
          </a:prstGeom>
          <a:noFill/>
          <a:ln w="9525">
            <a:noFill/>
            <a:miter lim="800000"/>
            <a:headEnd/>
            <a:tailEnd/>
          </a:ln>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38</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Είδη τοπικών δικτύων</a:t>
            </a:r>
            <a:endParaRPr lang="en-US" dirty="0"/>
          </a:p>
        </p:txBody>
      </p:sp>
      <p:sp>
        <p:nvSpPr>
          <p:cNvPr id="2" name="Ορθογώνιο 1" descr="Ομότιμα δίκτυα (peer to peer),&#10;&#10;Δίκτυα πελάτη / διακομιστή (Client/server).&#10;"/>
          <p:cNvSpPr/>
          <p:nvPr/>
        </p:nvSpPr>
        <p:spPr>
          <a:xfrm>
            <a:off x="467544" y="2188021"/>
            <a:ext cx="8208912" cy="1384995"/>
          </a:xfrm>
          <a:prstGeom prst="rect">
            <a:avLst/>
          </a:prstGeom>
        </p:spPr>
        <p:txBody>
          <a:bodyPr wrap="square">
            <a:spAutoFit/>
          </a:bodyPr>
          <a:lstStyle/>
          <a:p>
            <a:pPr marL="457200" indent="-457200">
              <a:buFont typeface="Wingdings" panose="05000000000000000000" pitchFamily="2" charset="2"/>
              <a:buChar char="§"/>
            </a:pPr>
            <a:r>
              <a:rPr lang="el-GR" sz="2800" dirty="0"/>
              <a:t>Ομότιμα δίκτυα (</a:t>
            </a:r>
            <a:r>
              <a:rPr lang="en-US" sz="2800" dirty="0"/>
              <a:t>peer to peer</a:t>
            </a:r>
            <a:r>
              <a:rPr lang="en-US" sz="2800" dirty="0" smtClean="0"/>
              <a:t>)</a:t>
            </a:r>
            <a:r>
              <a:rPr lang="el-GR" sz="2800" dirty="0" smtClean="0"/>
              <a:t>,</a:t>
            </a:r>
          </a:p>
          <a:p>
            <a:pPr marL="457200" indent="-457200">
              <a:buFont typeface="Wingdings" panose="05000000000000000000" pitchFamily="2" charset="2"/>
              <a:buChar char="§"/>
            </a:pPr>
            <a:endParaRPr lang="en-US" sz="2800" dirty="0"/>
          </a:p>
          <a:p>
            <a:pPr marL="457200" indent="-457200">
              <a:buFont typeface="Wingdings" panose="05000000000000000000" pitchFamily="2" charset="2"/>
              <a:buChar char="§"/>
            </a:pPr>
            <a:r>
              <a:rPr lang="el-GR" sz="2800" dirty="0"/>
              <a:t>Δίκτυα πελάτη / διακομιστή (</a:t>
            </a:r>
            <a:r>
              <a:rPr lang="en-US" sz="2800" dirty="0"/>
              <a:t>Client/server</a:t>
            </a:r>
            <a:r>
              <a:rPr lang="el-GR" sz="2800" dirty="0" smtClean="0"/>
              <a:t>).</a:t>
            </a:r>
            <a:endParaRPr 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39</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r>
              <a:rPr lang="el-GR" sz="2800" dirty="0" smtClean="0"/>
              <a:t>Σκοπός της ενότητας είναι να κατανοήσει ο σπουδαστής τι σημαίνει δίκτυο, ποιες είναι οι τεχνολογίες διασύνδεσης με το διαδίκτυο και πως χωρίζονται τα δίκτυα ανάλογα με την γεωγραφική περιοχή που καλύπτουν. </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fontScale="90000"/>
          </a:bodyPr>
          <a:lstStyle/>
          <a:p>
            <a:r>
              <a:rPr lang="el-GR" dirty="0" smtClean="0"/>
              <a:t>Ομότιμα δίκτυα (</a:t>
            </a:r>
            <a:r>
              <a:rPr lang="en-US" dirty="0" smtClean="0"/>
              <a:t>peer to peer</a:t>
            </a:r>
            <a:r>
              <a:rPr lang="el-GR" dirty="0" smtClean="0"/>
              <a:t>)</a:t>
            </a:r>
            <a:br>
              <a:rPr lang="el-GR" dirty="0" smtClean="0"/>
            </a:br>
            <a:r>
              <a:rPr lang="el-GR" dirty="0" smtClean="0"/>
              <a:t>(1 από 3)</a:t>
            </a:r>
            <a:endParaRPr lang="el-GR" dirty="0"/>
          </a:p>
        </p:txBody>
      </p:sp>
      <p:sp>
        <p:nvSpPr>
          <p:cNvPr id="2" name="Ορθογώνιο 1"/>
          <p:cNvSpPr/>
          <p:nvPr/>
        </p:nvSpPr>
        <p:spPr>
          <a:xfrm>
            <a:off x="467544" y="1578272"/>
            <a:ext cx="8208912" cy="4154984"/>
          </a:xfrm>
          <a:prstGeom prst="rect">
            <a:avLst/>
          </a:prstGeom>
        </p:spPr>
        <p:txBody>
          <a:bodyPr wrap="square">
            <a:spAutoFit/>
          </a:bodyPr>
          <a:lstStyle/>
          <a:p>
            <a:pPr marL="342900" indent="-342900">
              <a:buFont typeface="Wingdings" panose="05000000000000000000" pitchFamily="2" charset="2"/>
              <a:buChar char="§"/>
            </a:pPr>
            <a:r>
              <a:rPr lang="el-GR" sz="2400" dirty="0"/>
              <a:t>Όλοι οι υπολογιστές είναι </a:t>
            </a:r>
            <a:r>
              <a:rPr lang="el-GR" sz="2400" dirty="0" smtClean="0"/>
              <a:t>ισοδύναμοι,</a:t>
            </a:r>
            <a:endParaRPr lang="el-GR" sz="2400" dirty="0"/>
          </a:p>
          <a:p>
            <a:pPr marL="342900" indent="-342900">
              <a:buFont typeface="Wingdings" panose="05000000000000000000" pitchFamily="2" charset="2"/>
              <a:buChar char="§"/>
            </a:pPr>
            <a:r>
              <a:rPr lang="el-GR" sz="2400" dirty="0"/>
              <a:t>Κάθε υπολογιστής εργάζεται ανεξάρτητα από τους άλλους</a:t>
            </a:r>
          </a:p>
          <a:p>
            <a:pPr marL="342900" indent="-342900">
              <a:buFont typeface="Wingdings" panose="05000000000000000000" pitchFamily="2" charset="2"/>
              <a:buChar char="§"/>
            </a:pPr>
            <a:r>
              <a:rPr lang="el-GR" sz="2400" dirty="0"/>
              <a:t>Μπορεί να επιτρέψει την πρόσβαση στους πόρους του (αρχεία – περιφερειακά) και στους υπόλοιπους  υπολογιστές του </a:t>
            </a:r>
            <a:r>
              <a:rPr lang="el-GR" sz="2400" dirty="0" smtClean="0"/>
              <a:t>δικτύου,</a:t>
            </a:r>
            <a:endParaRPr lang="el-GR" sz="2400" dirty="0"/>
          </a:p>
          <a:p>
            <a:pPr marL="342900" indent="-342900">
              <a:buFont typeface="Wingdings" panose="05000000000000000000" pitchFamily="2" charset="2"/>
              <a:buChar char="§"/>
            </a:pPr>
            <a:r>
              <a:rPr lang="el-GR" sz="2400" dirty="0" smtClean="0"/>
              <a:t>Μειονεκτήματα:</a:t>
            </a:r>
            <a:endParaRPr lang="el-GR" sz="2400" dirty="0"/>
          </a:p>
          <a:p>
            <a:pPr marL="800100" lvl="1" indent="-342900">
              <a:buFont typeface="Arial" panose="020B0604020202020204" pitchFamily="34" charset="0"/>
              <a:buChar char="•"/>
            </a:pPr>
            <a:r>
              <a:rPr lang="el-GR" sz="2400" dirty="0"/>
              <a:t>Τα ομότιμα δίκτυα δεν είναι τόσο εξελιγμένα σε θέματα ασφάλειας και</a:t>
            </a:r>
          </a:p>
          <a:p>
            <a:pPr marL="800100" lvl="1" indent="-342900">
              <a:buFont typeface="Arial" panose="020B0604020202020204" pitchFamily="34" charset="0"/>
              <a:buChar char="•"/>
            </a:pPr>
            <a:r>
              <a:rPr lang="el-GR" sz="2400" dirty="0"/>
              <a:t>κεντρικής </a:t>
            </a:r>
            <a:r>
              <a:rPr lang="el-GR" sz="2400" dirty="0" smtClean="0"/>
              <a:t>διαχείρισης, </a:t>
            </a:r>
            <a:endParaRPr lang="el-GR" sz="2400" dirty="0"/>
          </a:p>
          <a:p>
            <a:pPr marL="342900" indent="-342900">
              <a:buFont typeface="Wingdings" panose="05000000000000000000" pitchFamily="2" charset="2"/>
              <a:buChar char="§"/>
            </a:pPr>
            <a:r>
              <a:rPr lang="el-GR" sz="2400" dirty="0" smtClean="0"/>
              <a:t>Πλεονεκτήματα: </a:t>
            </a:r>
            <a:endParaRPr lang="el-GR" sz="2400" dirty="0"/>
          </a:p>
          <a:p>
            <a:pPr marL="800100" lvl="1" indent="-342900">
              <a:buFont typeface="Arial" panose="020B0604020202020204" pitchFamily="34" charset="0"/>
              <a:buChar char="•"/>
            </a:pPr>
            <a:r>
              <a:rPr lang="el-GR" sz="2400" dirty="0"/>
              <a:t>έχουν μικρό </a:t>
            </a:r>
            <a:r>
              <a:rPr lang="el-GR" sz="2400" dirty="0" smtClean="0"/>
              <a:t>κόστος εγκατάστασης </a:t>
            </a:r>
            <a:r>
              <a:rPr lang="el-GR" sz="2400" dirty="0"/>
              <a:t>και </a:t>
            </a:r>
            <a:r>
              <a:rPr lang="el-GR" sz="2400" dirty="0" smtClean="0"/>
              <a:t>συντήρησης</a:t>
            </a:r>
            <a:r>
              <a:rPr lang="el-GR" sz="2400" dirty="0"/>
              <a:t>.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40</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fontScale="90000"/>
          </a:bodyPr>
          <a:lstStyle/>
          <a:p>
            <a:r>
              <a:rPr lang="el-GR" dirty="0"/>
              <a:t>Ομότιμα δίκτυα (</a:t>
            </a:r>
            <a:r>
              <a:rPr lang="en-US" dirty="0"/>
              <a:t>peer to peer</a:t>
            </a:r>
            <a:r>
              <a:rPr lang="el-GR" dirty="0"/>
              <a:t>)</a:t>
            </a:r>
            <a:br>
              <a:rPr lang="el-GR" dirty="0"/>
            </a:br>
            <a:r>
              <a:rPr lang="el-GR" dirty="0" smtClean="0"/>
              <a:t>(2 </a:t>
            </a:r>
            <a:r>
              <a:rPr lang="el-GR" dirty="0"/>
              <a:t>από 3)</a:t>
            </a:r>
            <a:endParaRPr lang="en-US" dirty="0"/>
          </a:p>
        </p:txBody>
      </p:sp>
      <p:sp>
        <p:nvSpPr>
          <p:cNvPr id="2" name="Ορθογώνιο 1" descr="Στήνονται εύκολα  με υπολογιστές που τρέχουν ως λειτουργικό σύστημα τα Windows.  &#10;"/>
          <p:cNvSpPr/>
          <p:nvPr/>
        </p:nvSpPr>
        <p:spPr>
          <a:xfrm>
            <a:off x="467544" y="1445875"/>
            <a:ext cx="8208912" cy="830997"/>
          </a:xfrm>
          <a:prstGeom prst="rect">
            <a:avLst/>
          </a:prstGeom>
        </p:spPr>
        <p:txBody>
          <a:bodyPr wrap="square">
            <a:spAutoFit/>
          </a:bodyPr>
          <a:lstStyle/>
          <a:p>
            <a:pPr marL="800100" lvl="1" indent="-342900">
              <a:buFont typeface="Arial" panose="020B0604020202020204" pitchFamily="34" charset="0"/>
              <a:buChar char="•"/>
            </a:pPr>
            <a:r>
              <a:rPr lang="el-GR" sz="2400" dirty="0"/>
              <a:t>Στήνονται εύκολα  με υπολογιστές που τρέχουν ως λειτουργικό σύστημα τα </a:t>
            </a:r>
            <a:r>
              <a:rPr lang="en-US" sz="2400" dirty="0" smtClean="0"/>
              <a:t>Windows</a:t>
            </a:r>
            <a:r>
              <a:rPr lang="el-GR" sz="2400" dirty="0" smtClean="0"/>
              <a:t>.</a:t>
            </a:r>
            <a:r>
              <a:rPr lang="en-US" sz="2400" dirty="0" smtClean="0"/>
              <a:t> </a:t>
            </a:r>
            <a:r>
              <a:rPr lang="en-US" sz="2400" dirty="0"/>
              <a:t>	</a:t>
            </a:r>
            <a:endParaRPr lang="el-GR" sz="2400" dirty="0"/>
          </a:p>
        </p:txBody>
      </p:sp>
      <p:pic>
        <p:nvPicPr>
          <p:cNvPr id="6" name="Picture 4" descr="Εικόνα, Ομότιμα δίκτυα (peer to peer).&#10;"/>
          <p:cNvPicPr>
            <a:picLocks noChangeAspect="1" noChangeArrowheads="1"/>
          </p:cNvPicPr>
          <p:nvPr/>
        </p:nvPicPr>
        <p:blipFill>
          <a:blip r:embed="rId4" cstate="print"/>
          <a:srcRect/>
          <a:stretch>
            <a:fillRect/>
          </a:stretch>
        </p:blipFill>
        <p:spPr bwMode="auto">
          <a:xfrm>
            <a:off x="2555776" y="2466450"/>
            <a:ext cx="4109836" cy="3698854"/>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41</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descr="Εικόνα, Ομότιμα δίκτυα (peer to peer)."/>
          <p:cNvSpPr>
            <a:spLocks noGrp="1" noChangeArrowheads="1"/>
          </p:cNvSpPr>
          <p:nvPr>
            <p:ph type="title"/>
          </p:nvPr>
        </p:nvSpPr>
        <p:spPr>
          <a:xfrm>
            <a:off x="467545" y="80293"/>
            <a:ext cx="8496944" cy="1044451"/>
          </a:xfrm>
        </p:spPr>
        <p:txBody>
          <a:bodyPr>
            <a:normAutofit fontScale="90000"/>
          </a:bodyPr>
          <a:lstStyle/>
          <a:p>
            <a:r>
              <a:rPr lang="el-GR" dirty="0"/>
              <a:t>Ομότιμα δίκτυα (</a:t>
            </a:r>
            <a:r>
              <a:rPr lang="en-US" dirty="0"/>
              <a:t>peer to peer</a:t>
            </a:r>
            <a:r>
              <a:rPr lang="el-GR" dirty="0"/>
              <a:t>)</a:t>
            </a:r>
            <a:br>
              <a:rPr lang="el-GR" dirty="0"/>
            </a:br>
            <a:r>
              <a:rPr lang="el-GR" dirty="0" smtClean="0"/>
              <a:t>(3 </a:t>
            </a:r>
            <a:r>
              <a:rPr lang="el-GR" dirty="0"/>
              <a:t>από 3)</a:t>
            </a:r>
            <a:endParaRPr lang="en-US" dirty="0"/>
          </a:p>
        </p:txBody>
      </p:sp>
      <p:pic>
        <p:nvPicPr>
          <p:cNvPr id="6" name="Picture 2" descr="http://www.webjunction.org/img/img11019.jpg"/>
          <p:cNvPicPr>
            <a:picLocks noChangeAspect="1" noChangeArrowheads="1"/>
          </p:cNvPicPr>
          <p:nvPr/>
        </p:nvPicPr>
        <p:blipFill>
          <a:blip r:embed="rId4" cstate="print"/>
          <a:srcRect/>
          <a:stretch>
            <a:fillRect/>
          </a:stretch>
        </p:blipFill>
        <p:spPr bwMode="auto">
          <a:xfrm>
            <a:off x="611560" y="1661888"/>
            <a:ext cx="7924800" cy="4143376"/>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42</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fontScale="90000"/>
          </a:bodyPr>
          <a:lstStyle/>
          <a:p>
            <a:r>
              <a:rPr lang="el-GR" dirty="0"/>
              <a:t>Δίκτυα πελάτη / διακομιστή (</a:t>
            </a:r>
            <a:r>
              <a:rPr lang="en-US" dirty="0"/>
              <a:t>Client/server</a:t>
            </a:r>
            <a:r>
              <a:rPr lang="el-GR" dirty="0" smtClean="0"/>
              <a:t>) (1 από 3)</a:t>
            </a:r>
            <a:endParaRPr lang="en-US" dirty="0"/>
          </a:p>
        </p:txBody>
      </p:sp>
      <p:sp>
        <p:nvSpPr>
          <p:cNvPr id="2" name="Ορθογώνιο 1" descr="Στο μοντέλο αυτό αρχιτεκτονικής λογισμικού, ένας ή περισσότεροι ισχυροί υπολογιστές (server) αφιερώνονται για να εξυπηρετούν τους υπόλοιπους (clients),&#10;Τα αρχεία αποθηκεύονται στον κεντρικό υπολογιστή, κάνοντας έτσι εύκολη την διαχείριση τους: &#10;ακεραιότητα δεδομένων, &#10;δημιουργία εφεδρικών αντιγράφων , &#10;έλεγχος πρόσβασης και &#10;προστασία.&#10;Το κόστος εγκατάστασης και συντήρησης είναι σημαντικά μεγαλύτερο λόγω ειδικών γνώσεων οι οποίες χρειάζονται,  &#10;"/>
          <p:cNvSpPr/>
          <p:nvPr/>
        </p:nvSpPr>
        <p:spPr>
          <a:xfrm>
            <a:off x="467544" y="1700808"/>
            <a:ext cx="8208912" cy="4154984"/>
          </a:xfrm>
          <a:prstGeom prst="rect">
            <a:avLst/>
          </a:prstGeom>
        </p:spPr>
        <p:txBody>
          <a:bodyPr wrap="square">
            <a:spAutoFit/>
          </a:bodyPr>
          <a:lstStyle/>
          <a:p>
            <a:pPr marL="342900" indent="-342900">
              <a:buFont typeface="Wingdings" panose="05000000000000000000" pitchFamily="2" charset="2"/>
              <a:buChar char="§"/>
            </a:pPr>
            <a:r>
              <a:rPr lang="el-GR" sz="2400" dirty="0"/>
              <a:t>Στο μοντέλο αυτό αρχιτεκτονικής λογισμικού, ένας ή περισσότεροι ισχυροί υπολογιστές (</a:t>
            </a:r>
            <a:r>
              <a:rPr lang="en-US" sz="2400" dirty="0"/>
              <a:t>server) </a:t>
            </a:r>
            <a:r>
              <a:rPr lang="el-GR" sz="2400" dirty="0"/>
              <a:t>αφιερώνονται για να εξυπηρετούν τους υπόλοιπους (</a:t>
            </a:r>
            <a:r>
              <a:rPr lang="en-US" sz="2400" dirty="0"/>
              <a:t>clients</a:t>
            </a:r>
            <a:r>
              <a:rPr lang="en-US" sz="2400" dirty="0" smtClean="0"/>
              <a:t>)</a:t>
            </a:r>
            <a:r>
              <a:rPr lang="el-GR" sz="2400" dirty="0" smtClean="0"/>
              <a:t>,</a:t>
            </a:r>
            <a:endParaRPr lang="el-GR" sz="2400" dirty="0"/>
          </a:p>
          <a:p>
            <a:pPr marL="342900" indent="-342900">
              <a:buFont typeface="Wingdings" panose="05000000000000000000" pitchFamily="2" charset="2"/>
              <a:buChar char="§"/>
            </a:pPr>
            <a:r>
              <a:rPr lang="el-GR" sz="2400" dirty="0"/>
              <a:t>Τα αρχεία αποθηκεύονται στον κεντρικό υπολογιστή, κάνοντας έτσι εύκολη την διαχείριση </a:t>
            </a:r>
            <a:r>
              <a:rPr lang="el-GR" sz="2400" dirty="0" smtClean="0"/>
              <a:t>τους: </a:t>
            </a:r>
            <a:endParaRPr lang="en-US" sz="2400" dirty="0"/>
          </a:p>
          <a:p>
            <a:pPr marL="800100" lvl="1" indent="-342900">
              <a:buFont typeface="Arial" panose="020B0604020202020204" pitchFamily="34" charset="0"/>
              <a:buChar char="•"/>
            </a:pPr>
            <a:r>
              <a:rPr lang="el-GR" sz="2400" dirty="0"/>
              <a:t>ακεραιότητα</a:t>
            </a:r>
            <a:r>
              <a:rPr lang="en-US" sz="2400" dirty="0"/>
              <a:t> </a:t>
            </a:r>
            <a:r>
              <a:rPr lang="el-GR" sz="2400" dirty="0"/>
              <a:t>δεδομένων, </a:t>
            </a:r>
            <a:endParaRPr lang="en-US" sz="2400" dirty="0"/>
          </a:p>
          <a:p>
            <a:pPr marL="800100" lvl="1" indent="-342900">
              <a:buFont typeface="Arial" panose="020B0604020202020204" pitchFamily="34" charset="0"/>
              <a:buChar char="•"/>
            </a:pPr>
            <a:r>
              <a:rPr lang="el-GR" sz="2400" dirty="0"/>
              <a:t>δημιουργία εφεδρικών αντιγράφων , </a:t>
            </a:r>
            <a:endParaRPr lang="en-US" sz="2400" dirty="0"/>
          </a:p>
          <a:p>
            <a:pPr marL="800100" lvl="1" indent="-342900">
              <a:buFont typeface="Arial" panose="020B0604020202020204" pitchFamily="34" charset="0"/>
              <a:buChar char="•"/>
            </a:pPr>
            <a:r>
              <a:rPr lang="el-GR" sz="2400" dirty="0"/>
              <a:t>έλεγχος πρόσβασης και </a:t>
            </a:r>
            <a:endParaRPr lang="en-US" sz="2400" dirty="0"/>
          </a:p>
          <a:p>
            <a:pPr marL="800100" lvl="1" indent="-342900">
              <a:buFont typeface="Arial" panose="020B0604020202020204" pitchFamily="34" charset="0"/>
              <a:buChar char="•"/>
            </a:pPr>
            <a:r>
              <a:rPr lang="el-GR" sz="2400" dirty="0"/>
              <a:t>προστασία.</a:t>
            </a:r>
          </a:p>
          <a:p>
            <a:pPr marL="342900" indent="-342900">
              <a:buFont typeface="Wingdings" panose="05000000000000000000" pitchFamily="2" charset="2"/>
              <a:buChar char="§"/>
            </a:pPr>
            <a:r>
              <a:rPr lang="el-GR" sz="2400" dirty="0"/>
              <a:t>Το κόστος εγκατάστασης και συντήρησης είναι σημαντικά μεγαλύτερο λόγω ειδικών γνώσεων οι οποίες </a:t>
            </a:r>
            <a:r>
              <a:rPr lang="el-GR" sz="2400" dirty="0" smtClean="0"/>
              <a:t>χρειάζονται,  </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43</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fontScale="90000"/>
          </a:bodyPr>
          <a:lstStyle/>
          <a:p>
            <a:r>
              <a:rPr lang="el-GR" dirty="0"/>
              <a:t>Δίκτυα πελάτη / διακομιστή (</a:t>
            </a:r>
            <a:r>
              <a:rPr lang="en-US" dirty="0"/>
              <a:t>Client/server</a:t>
            </a:r>
            <a:r>
              <a:rPr lang="el-GR" dirty="0"/>
              <a:t>) </a:t>
            </a:r>
            <a:r>
              <a:rPr lang="el-GR" dirty="0" smtClean="0"/>
              <a:t>(2 </a:t>
            </a:r>
            <a:r>
              <a:rPr lang="el-GR" dirty="0"/>
              <a:t>από 3)</a:t>
            </a:r>
            <a:endParaRPr lang="en-US" dirty="0"/>
          </a:p>
        </p:txBody>
      </p:sp>
      <p:sp>
        <p:nvSpPr>
          <p:cNvPr id="2" name="Ορθογώνιο 1" descr="Σε αντίθεση με τα ομότιμα  δίκτυα, όπου ο αριθμός των υπολογιστών είναι περιορισμένος, τα δίκτυα πελάτη / διακομιστή έχουν πολύ μεγάλη επεκτασιμότητα,&#10;Κυρίαρχο λογισμικό είναι τα Windows 20xx Server.&#10;"/>
          <p:cNvSpPr/>
          <p:nvPr/>
        </p:nvSpPr>
        <p:spPr>
          <a:xfrm>
            <a:off x="467544" y="1412776"/>
            <a:ext cx="8208912" cy="1569660"/>
          </a:xfrm>
          <a:prstGeom prst="rect">
            <a:avLst/>
          </a:prstGeom>
        </p:spPr>
        <p:txBody>
          <a:bodyPr wrap="square">
            <a:spAutoFit/>
          </a:bodyPr>
          <a:lstStyle/>
          <a:p>
            <a:pPr marL="342900" indent="-342900">
              <a:buFont typeface="Wingdings" panose="05000000000000000000" pitchFamily="2" charset="2"/>
              <a:buChar char="§"/>
            </a:pPr>
            <a:r>
              <a:rPr lang="el-GR" sz="2400" dirty="0"/>
              <a:t>Σε αντίθεση με τα ομότιμα </a:t>
            </a:r>
            <a:r>
              <a:rPr lang="en-US" sz="2400" dirty="0"/>
              <a:t> </a:t>
            </a:r>
            <a:r>
              <a:rPr lang="el-GR" sz="2400" dirty="0"/>
              <a:t>δίκτυα, όπου ο αριθμός των υπολογιστών είναι περιορισμένος, τα δίκτυα πελάτη / διακομιστή έχουν πολύ μεγάλη </a:t>
            </a:r>
            <a:r>
              <a:rPr lang="el-GR" sz="2400" dirty="0" smtClean="0"/>
              <a:t>επεκτασιμότητα,</a:t>
            </a:r>
            <a:endParaRPr lang="el-GR" sz="2400" dirty="0"/>
          </a:p>
          <a:p>
            <a:pPr marL="342900" indent="-342900">
              <a:buFont typeface="Wingdings" panose="05000000000000000000" pitchFamily="2" charset="2"/>
              <a:buChar char="§"/>
            </a:pPr>
            <a:r>
              <a:rPr lang="el-GR" sz="2400" dirty="0"/>
              <a:t>Κυρίαρχο λογισμικό είναι τα </a:t>
            </a:r>
            <a:r>
              <a:rPr lang="en-US" sz="2400" dirty="0"/>
              <a:t>Windows 20xx Server.</a:t>
            </a:r>
            <a:endParaRPr lang="el-GR" sz="2400" dirty="0"/>
          </a:p>
        </p:txBody>
      </p:sp>
      <p:pic>
        <p:nvPicPr>
          <p:cNvPr id="6" name="Picture 2" descr="Εικόνα, σχέδιο Δίκτυα πελάτη / διακομιστή (Client/server)."/>
          <p:cNvPicPr>
            <a:picLocks noChangeAspect="1" noChangeArrowheads="1"/>
          </p:cNvPicPr>
          <p:nvPr/>
        </p:nvPicPr>
        <p:blipFill>
          <a:blip r:embed="rId4" cstate="print"/>
          <a:srcRect/>
          <a:stretch>
            <a:fillRect/>
          </a:stretch>
        </p:blipFill>
        <p:spPr bwMode="auto">
          <a:xfrm>
            <a:off x="2999086" y="3068960"/>
            <a:ext cx="3229098" cy="3158462"/>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44</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fontScale="90000"/>
          </a:bodyPr>
          <a:lstStyle/>
          <a:p>
            <a:r>
              <a:rPr lang="el-GR" dirty="0"/>
              <a:t>Δίκτυα πελάτη / διακομιστή (</a:t>
            </a:r>
            <a:r>
              <a:rPr lang="en-US" dirty="0"/>
              <a:t>Client/server</a:t>
            </a:r>
            <a:r>
              <a:rPr lang="el-GR" dirty="0"/>
              <a:t>) </a:t>
            </a:r>
            <a:r>
              <a:rPr lang="el-GR" dirty="0" smtClean="0"/>
              <a:t>(3 </a:t>
            </a:r>
            <a:r>
              <a:rPr lang="el-GR" dirty="0"/>
              <a:t>από 3)</a:t>
            </a:r>
            <a:endParaRPr lang="en-US" dirty="0"/>
          </a:p>
        </p:txBody>
      </p:sp>
      <p:pic>
        <p:nvPicPr>
          <p:cNvPr id="6" name="Picture 2" descr="Εικόνα, Δίκτυα πελάτη / διακομιστή (Client/server) με 5 υπολογιστές."/>
          <p:cNvPicPr>
            <a:picLocks noChangeAspect="1" noChangeArrowheads="1"/>
          </p:cNvPicPr>
          <p:nvPr/>
        </p:nvPicPr>
        <p:blipFill>
          <a:blip r:embed="rId4" cstate="print"/>
          <a:srcRect/>
          <a:stretch>
            <a:fillRect/>
          </a:stretch>
        </p:blipFill>
        <p:spPr bwMode="auto">
          <a:xfrm>
            <a:off x="2051720" y="1556792"/>
            <a:ext cx="5184576" cy="4471696"/>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45</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smtClean="0"/>
              <a:t>Δίκτυα ευρείας περιοχής (1 από 3)</a:t>
            </a:r>
            <a:endParaRPr lang="en-US" dirty="0"/>
          </a:p>
        </p:txBody>
      </p:sp>
      <p:sp>
        <p:nvSpPr>
          <p:cNvPr id="2" name="Ορθογώνιο 1" descr="WAN.&#10;Τα δίκτυα αυτά χρησιμοποιούνται για την διασύνδεση υπολογιστών, οι οποίοι βρίσκονται σε διαφορετικές πόλεις ή ακόμη και σε διαφορετικές χώρες.&#10;&#10;Ένα δίκτυο ευρείας περιοχής αποτελείται από: &#10;γεωγραφικά απομακρυσμένα τοπικά δίκτυα, &#10;τα οποία συνδέονται μεταξύ τους μέσω τηλεφωνικού δικτύου ή δορυφορικών διατάξεων.&#10;&#10;"/>
          <p:cNvSpPr/>
          <p:nvPr>
            <p:custDataLst>
              <p:tags r:id="rId2"/>
            </p:custDataLst>
          </p:nvPr>
        </p:nvSpPr>
        <p:spPr>
          <a:xfrm>
            <a:off x="467544" y="1884888"/>
            <a:ext cx="8208912" cy="3785652"/>
          </a:xfrm>
          <a:prstGeom prst="rect">
            <a:avLst/>
          </a:prstGeom>
        </p:spPr>
        <p:txBody>
          <a:bodyPr wrap="square">
            <a:spAutoFit/>
          </a:bodyPr>
          <a:lstStyle/>
          <a:p>
            <a:r>
              <a:rPr lang="en-US" sz="2400" dirty="0" smtClean="0"/>
              <a:t>WAN</a:t>
            </a:r>
            <a:r>
              <a:rPr lang="el-GR" sz="2400" dirty="0" smtClean="0"/>
              <a:t>.</a:t>
            </a:r>
            <a:endParaRPr lang="en-US" sz="2400" dirty="0"/>
          </a:p>
          <a:p>
            <a:pPr marL="342900" indent="-342900">
              <a:buFont typeface="Wingdings" panose="05000000000000000000" pitchFamily="2" charset="2"/>
              <a:buChar char="§"/>
            </a:pPr>
            <a:r>
              <a:rPr lang="el-GR" sz="2400" dirty="0"/>
              <a:t>Τα δίκτυα αυτά χρησιμοποιούνται για την διασύνδεση υπολογιστών, οι οποίοι βρίσκονται σε διαφορετικές πόλεις ή ακόμη και σε διαφορετικές χώρες</a:t>
            </a:r>
            <a:r>
              <a:rPr lang="el-GR" sz="2400" dirty="0" smtClean="0"/>
              <a:t>.</a:t>
            </a:r>
          </a:p>
          <a:p>
            <a:endParaRPr lang="el-GR" sz="2400" dirty="0"/>
          </a:p>
          <a:p>
            <a:pPr marL="342900" indent="-342900">
              <a:buFont typeface="Wingdings" panose="05000000000000000000" pitchFamily="2" charset="2"/>
              <a:buChar char="§"/>
            </a:pPr>
            <a:r>
              <a:rPr lang="el-GR" sz="2400" dirty="0"/>
              <a:t>Ένα δίκτυο ευρείας περιοχής αποτελείται </a:t>
            </a:r>
            <a:r>
              <a:rPr lang="el-GR" sz="2400" dirty="0" smtClean="0"/>
              <a:t>από: </a:t>
            </a:r>
            <a:endParaRPr lang="el-GR" sz="2400" dirty="0"/>
          </a:p>
          <a:p>
            <a:pPr marL="800100" lvl="1" indent="-342900">
              <a:buFont typeface="Arial" panose="020B0604020202020204" pitchFamily="34" charset="0"/>
              <a:buChar char="•"/>
            </a:pPr>
            <a:r>
              <a:rPr lang="el-GR" sz="2400" dirty="0"/>
              <a:t>γεωγραφικά απομακρυσμένα τοπικά δίκτυα, </a:t>
            </a:r>
          </a:p>
          <a:p>
            <a:pPr marL="800100" lvl="1" indent="-342900">
              <a:buFont typeface="Arial" panose="020B0604020202020204" pitchFamily="34" charset="0"/>
              <a:buChar char="•"/>
            </a:pPr>
            <a:r>
              <a:rPr lang="el-GR" sz="2400" dirty="0"/>
              <a:t>τα οποία συνδέονται μεταξύ τους </a:t>
            </a:r>
            <a:r>
              <a:rPr lang="el-GR" sz="2400" dirty="0" smtClean="0"/>
              <a:t>μέσω </a:t>
            </a:r>
            <a:r>
              <a:rPr lang="el-GR" sz="2400" dirty="0"/>
              <a:t>τηλεφωνικού δικτύου ή δορυφορικών διατάξεων.</a:t>
            </a:r>
          </a:p>
          <a:p>
            <a:pPr marL="342900" indent="-342900">
              <a:buFont typeface="Wingdings" panose="05000000000000000000" pitchFamily="2" charset="2"/>
              <a:buChar char="§"/>
            </a:pP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46</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Δίκτυα ευρείας περιοχής </a:t>
            </a:r>
            <a:r>
              <a:rPr lang="el-GR" dirty="0" smtClean="0"/>
              <a:t>(2 </a:t>
            </a:r>
            <a:r>
              <a:rPr lang="el-GR" dirty="0"/>
              <a:t>από 3)</a:t>
            </a:r>
            <a:endParaRPr lang="en-US" dirty="0"/>
          </a:p>
        </p:txBody>
      </p:sp>
      <p:pic>
        <p:nvPicPr>
          <p:cNvPr id="6" name="Picture 2" descr="Εικόνα, σχέδιο αναπαράστασης Δίκτυων ευρείας περιοχής WAN."/>
          <p:cNvPicPr>
            <a:picLocks noChangeAspect="1" noChangeArrowheads="1"/>
          </p:cNvPicPr>
          <p:nvPr/>
        </p:nvPicPr>
        <p:blipFill>
          <a:blip r:embed="rId4" cstate="print"/>
          <a:srcRect/>
          <a:stretch>
            <a:fillRect/>
          </a:stretch>
        </p:blipFill>
        <p:spPr bwMode="auto">
          <a:xfrm>
            <a:off x="1979712" y="908720"/>
            <a:ext cx="5256584" cy="5458760"/>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47</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Δίκτυα ευρείας περιοχής </a:t>
            </a:r>
            <a:r>
              <a:rPr lang="el-GR" dirty="0" smtClean="0"/>
              <a:t>(3 </a:t>
            </a:r>
            <a:r>
              <a:rPr lang="el-GR" dirty="0"/>
              <a:t>από 3)</a:t>
            </a:r>
            <a:endParaRPr lang="en-US" dirty="0"/>
          </a:p>
        </p:txBody>
      </p:sp>
      <p:pic>
        <p:nvPicPr>
          <p:cNvPr id="6" name="Picture 2" descr="Τυπική απεικόνιση ενός δικτύου WAN."/>
          <p:cNvPicPr>
            <a:picLocks noChangeAspect="1" noChangeArrowheads="1"/>
          </p:cNvPicPr>
          <p:nvPr/>
        </p:nvPicPr>
        <p:blipFill>
          <a:blip r:embed="rId4" cstate="print"/>
          <a:srcRect/>
          <a:stretch>
            <a:fillRect/>
          </a:stretch>
        </p:blipFill>
        <p:spPr bwMode="auto">
          <a:xfrm>
            <a:off x="467544" y="1628800"/>
            <a:ext cx="8280920" cy="3728414"/>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48</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5" y="80293"/>
            <a:ext cx="8496944" cy="1044451"/>
          </a:xfrm>
        </p:spPr>
        <p:txBody>
          <a:bodyPr>
            <a:normAutofit/>
          </a:bodyPr>
          <a:lstStyle/>
          <a:p>
            <a:r>
              <a:rPr lang="en-US" dirty="0"/>
              <a:t>Wide Area Network</a:t>
            </a:r>
          </a:p>
        </p:txBody>
      </p:sp>
      <p:sp>
        <p:nvSpPr>
          <p:cNvPr id="2" name="Ορθογώνιο 1" descr="Η δρομολόγηση δεδομένων μεταξύ τοπικών δικτύων , γίνεται με ειδικές συσκευές που λέγονται δρομολογητές (router),&#10;&#10;Η χρήση των WAN (Wide Area Network) κάνουν μεγάλες εταιρείες για να επικοινωνούν με τα υποκαταστήματα τους. Παράδειγμα ενός δικτύου ευρείας περιοχής, είναι η διασύνδεση των υποκαταστημάτων μιας τράπεζας τα οποία βρίσκονται διάσπαρτα στην Ελλάδα , αλλά και στο εξωτερικό,&#10;&#10;Το Internet είναι το μεγαλύτερο δίκτυο ευρείας περιοχής, στο οποίο είναι συνδεδεμένα χιλιάδες μικρότερα δίκτυα και προσωπικοί υπολογιστές σε όλο τον κόσμο. &#10;"/>
          <p:cNvSpPr/>
          <p:nvPr/>
        </p:nvSpPr>
        <p:spPr>
          <a:xfrm>
            <a:off x="467544" y="1268760"/>
            <a:ext cx="8208912" cy="4524315"/>
          </a:xfrm>
          <a:prstGeom prst="rect">
            <a:avLst/>
          </a:prstGeom>
        </p:spPr>
        <p:txBody>
          <a:bodyPr wrap="square">
            <a:spAutoFit/>
          </a:bodyPr>
          <a:lstStyle/>
          <a:p>
            <a:pPr marL="342900" indent="-342900">
              <a:buFont typeface="Wingdings" panose="05000000000000000000" pitchFamily="2" charset="2"/>
              <a:buChar char="§"/>
            </a:pPr>
            <a:r>
              <a:rPr lang="el-GR" sz="2400" dirty="0"/>
              <a:t>Η δρομολόγηση δεδομένων μεταξύ τοπικών δικτύων , γίνεται με ειδικές συσκευές που λέγονται δρομολογητές (</a:t>
            </a:r>
            <a:r>
              <a:rPr lang="en-US" sz="2400" dirty="0"/>
              <a:t>router</a:t>
            </a:r>
            <a:r>
              <a:rPr lang="en-US" sz="2400" dirty="0" smtClean="0"/>
              <a:t>)</a:t>
            </a:r>
            <a:r>
              <a:rPr lang="el-GR" sz="2400" dirty="0" smtClean="0"/>
              <a:t>,</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l-GR" sz="2400" dirty="0"/>
              <a:t>Η χρήση των </a:t>
            </a:r>
            <a:r>
              <a:rPr lang="en-US" sz="2400" dirty="0"/>
              <a:t>WAN (Wide Area Network)</a:t>
            </a:r>
            <a:r>
              <a:rPr lang="el-GR" sz="2400" dirty="0"/>
              <a:t> κάνουν μεγάλες εταιρείες για να επικοινωνούν με τα υποκαταστήματα τους. Παράδειγμα ενός δικτύου ευρείας περιοχής, είναι η διασύνδεση των υποκαταστημάτων μιας τράπεζας τα οποία βρίσκονται διάσπαρτα στην Ελλάδα , αλλά και στο </a:t>
            </a:r>
            <a:r>
              <a:rPr lang="el-GR" sz="2400" dirty="0" smtClean="0"/>
              <a:t>εξωτερικό,</a:t>
            </a:r>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l-GR" sz="2400" dirty="0"/>
              <a:t>Το </a:t>
            </a:r>
            <a:r>
              <a:rPr lang="en-US" sz="2400" dirty="0"/>
              <a:t>Internet </a:t>
            </a:r>
            <a:r>
              <a:rPr lang="el-GR" sz="2400" dirty="0"/>
              <a:t>είναι το μεγαλύτερο δίκτυο ευρείας περιοχής, στο οποίο είναι συνδεδεμένα χιλιάδες μικρότερα δίκτυα και προσωπικοί υπολογιστές σε όλο τον κόσμο.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49</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descr="Δίκτυα Υπολογιστών,&#10;Ιστορική Ανασκόπηση των δικτύων,&#10;Πλεονεκτήματα,&#10;Καλωδίωση,&#10;Τι είναι το Bit rate, &#10;Είδη Δικτύων ως προς γεωγραφική απόσταση που καλύπτουν,&#10;Ομότιμα δίκτυα (peer to peer).&#10;&#10;"/>
          <p:cNvSpPr>
            <a:spLocks noGrp="1"/>
          </p:cNvSpPr>
          <p:nvPr>
            <p:ph idx="1"/>
          </p:nvPr>
        </p:nvSpPr>
        <p:spPr>
          <a:xfrm>
            <a:off x="467544" y="1556792"/>
            <a:ext cx="8208912" cy="4525963"/>
          </a:xfrm>
        </p:spPr>
        <p:txBody>
          <a:bodyPr>
            <a:noAutofit/>
          </a:bodyPr>
          <a:lstStyle/>
          <a:p>
            <a:r>
              <a:rPr lang="el-GR" sz="2800" dirty="0" smtClean="0">
                <a:hlinkClick r:id="rId4" action="ppaction://hlinksldjump"/>
              </a:rPr>
              <a:t>Δίκτυα Υπολογιστών,</a:t>
            </a:r>
            <a:endParaRPr lang="el-GR" sz="2800" dirty="0" smtClean="0"/>
          </a:p>
          <a:p>
            <a:r>
              <a:rPr lang="el-GR" sz="2800" dirty="0" smtClean="0">
                <a:hlinkClick r:id="rId4" action="ppaction://hlinksldjump"/>
              </a:rPr>
              <a:t>Ιστορική Ανασκόπηση των δικτύων,</a:t>
            </a:r>
            <a:endParaRPr lang="el-GR" sz="2800" dirty="0" smtClean="0"/>
          </a:p>
          <a:p>
            <a:r>
              <a:rPr lang="el-GR" sz="2800" dirty="0" smtClean="0">
                <a:hlinkClick r:id="rId5" action="ppaction://hlinksldjump"/>
              </a:rPr>
              <a:t>Πλεονεκτήματα,</a:t>
            </a:r>
            <a:endParaRPr lang="el-GR" sz="2800" dirty="0" smtClean="0"/>
          </a:p>
          <a:p>
            <a:r>
              <a:rPr lang="el-GR" sz="2800" dirty="0" smtClean="0">
                <a:hlinkClick r:id="rId6" action="ppaction://hlinksldjump"/>
              </a:rPr>
              <a:t>Καλωδίωση,</a:t>
            </a:r>
            <a:endParaRPr lang="el-GR" sz="2800" dirty="0" smtClean="0"/>
          </a:p>
          <a:p>
            <a:r>
              <a:rPr lang="el-GR" sz="2800" dirty="0" smtClean="0">
                <a:hlinkClick r:id="rId7" action="ppaction://hlinksldjump"/>
              </a:rPr>
              <a:t>Τι είναι το </a:t>
            </a:r>
            <a:r>
              <a:rPr lang="en-US" sz="2800" dirty="0" smtClean="0">
                <a:hlinkClick r:id="rId7" action="ppaction://hlinksldjump"/>
              </a:rPr>
              <a:t>Bit rate</a:t>
            </a:r>
            <a:r>
              <a:rPr lang="el-GR" sz="2800" dirty="0" smtClean="0">
                <a:hlinkClick r:id="rId7" action="ppaction://hlinksldjump"/>
              </a:rPr>
              <a:t>, </a:t>
            </a:r>
            <a:endParaRPr lang="el-GR" sz="2800" dirty="0" smtClean="0"/>
          </a:p>
          <a:p>
            <a:r>
              <a:rPr lang="el-GR" sz="2800" dirty="0" smtClean="0">
                <a:hlinkClick r:id="rId8" action="ppaction://hlinksldjump"/>
              </a:rPr>
              <a:t>Είδη Δικτύων ως προς γεωγραφική απόσταση που καλύπτουν,</a:t>
            </a:r>
            <a:endParaRPr lang="el-GR" sz="2800" dirty="0" smtClean="0"/>
          </a:p>
          <a:p>
            <a:r>
              <a:rPr lang="el-GR" sz="2800" dirty="0" smtClean="0">
                <a:hlinkClick r:id="rId9" action="ppaction://hlinksldjump"/>
              </a:rPr>
              <a:t>Ομότιμα δίκτυα (</a:t>
            </a:r>
            <a:r>
              <a:rPr lang="en-US" sz="2800" dirty="0" smtClean="0">
                <a:hlinkClick r:id="rId9" action="ppaction://hlinksldjump"/>
              </a:rPr>
              <a:t>peer to peer</a:t>
            </a:r>
            <a:r>
              <a:rPr lang="el-GR" sz="2800" dirty="0" smtClean="0">
                <a:hlinkClick r:id="rId9" action="ppaction://hlinksldjump"/>
              </a:rPr>
              <a:t>).</a:t>
            </a:r>
            <a:endParaRPr lang="el-GR" sz="2800" dirty="0" smtClean="0"/>
          </a:p>
          <a:p>
            <a:endParaRPr lang="el-GR" sz="2800" dirty="0" smtClean="0"/>
          </a:p>
          <a:p>
            <a:pPr>
              <a:buFont typeface="Wingdings" pitchFamily="2" charset="2"/>
              <a:buChar char="§"/>
            </a:pP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smtClean="0"/>
              <a:t>Τηλεφωνικό δίκτυο</a:t>
            </a:r>
            <a:endParaRPr lang="en-US" dirty="0"/>
          </a:p>
        </p:txBody>
      </p:sp>
      <p:sp>
        <p:nvSpPr>
          <p:cNvPr id="2" name="Ορθογώνιο 1" descr="Δημόσιο Επιλεγόμενο Τηλεφωνικό Δίκτυ (PSTN – Public Switched Telephone Network),&#10;&#10;PSTN,&#10;&#10;Είναι αναλογικό δίκτυο , τα δεδομένα δηλαδή, μεταδίδονται με την μορφή ήχων,&#10;&#10;Χρησιμοποιούνται και για την μετάδοση δεδομένων, &#10;&#10;χρήση του modem (Ειδική συσκευή). &#10;"/>
          <p:cNvSpPr/>
          <p:nvPr/>
        </p:nvSpPr>
        <p:spPr>
          <a:xfrm>
            <a:off x="467544" y="1484784"/>
            <a:ext cx="8208912" cy="4154984"/>
          </a:xfrm>
          <a:prstGeom prst="rect">
            <a:avLst/>
          </a:prstGeom>
        </p:spPr>
        <p:txBody>
          <a:bodyPr wrap="square">
            <a:spAutoFit/>
          </a:bodyPr>
          <a:lstStyle/>
          <a:p>
            <a:pPr marL="342900" indent="-342900">
              <a:buFont typeface="Wingdings" panose="05000000000000000000" pitchFamily="2" charset="2"/>
              <a:buChar char="§"/>
            </a:pPr>
            <a:r>
              <a:rPr lang="el-GR" sz="2400" dirty="0"/>
              <a:t>Δημόσιο Επιλεγόμενο Τηλεφωνικό Δίκτυ (</a:t>
            </a:r>
            <a:r>
              <a:rPr lang="en-US" sz="2400" dirty="0"/>
              <a:t>PSTN – Public Switched Telephone Network</a:t>
            </a:r>
            <a:r>
              <a:rPr lang="en-US" sz="2400" dirty="0" smtClean="0"/>
              <a:t>)</a:t>
            </a:r>
            <a:r>
              <a:rPr lang="el-GR" sz="2400" dirty="0" smtClean="0"/>
              <a:t>,</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smtClean="0"/>
              <a:t>PSTN</a:t>
            </a:r>
            <a:r>
              <a:rPr lang="el-GR" sz="2400" dirty="0" smtClean="0"/>
              <a:t>,</a:t>
            </a:r>
            <a:endParaRPr lang="en-US"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l-GR" sz="2400" dirty="0" smtClean="0"/>
              <a:t>Είναι </a:t>
            </a:r>
            <a:r>
              <a:rPr lang="el-GR" sz="2400" dirty="0"/>
              <a:t>αναλογικό δίκτυο , τα δεδομένα δηλαδή, μεταδίδονται με την μορφή </a:t>
            </a:r>
            <a:r>
              <a:rPr lang="el-GR" sz="2400" dirty="0" smtClean="0"/>
              <a:t>ήχων,</a:t>
            </a:r>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l-GR" sz="2400" dirty="0"/>
              <a:t>Χρησιμοποιούνται και για την μετάδοση </a:t>
            </a:r>
            <a:r>
              <a:rPr lang="el-GR" sz="2400" dirty="0" smtClean="0"/>
              <a:t>δεδομένων, </a:t>
            </a:r>
            <a:endParaRPr lang="el-GR"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l-GR" sz="2400" dirty="0" smtClean="0"/>
              <a:t>χρήση </a:t>
            </a:r>
            <a:r>
              <a:rPr lang="el-GR" sz="2400" dirty="0"/>
              <a:t>του </a:t>
            </a:r>
            <a:r>
              <a:rPr lang="en-US" sz="2400" dirty="0"/>
              <a:t>modem </a:t>
            </a:r>
            <a:r>
              <a:rPr lang="el-GR" sz="2400" dirty="0"/>
              <a:t>(Ειδική συσκευή</a:t>
            </a:r>
            <a:r>
              <a:rPr lang="el-GR" sz="2400" dirty="0" smtClean="0"/>
              <a:t>). </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50</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5" y="80293"/>
            <a:ext cx="8496944" cy="1044451"/>
          </a:xfrm>
        </p:spPr>
        <p:txBody>
          <a:bodyPr>
            <a:normAutofit/>
          </a:bodyPr>
          <a:lstStyle/>
          <a:p>
            <a:r>
              <a:rPr lang="en-US" dirty="0"/>
              <a:t>ISDN</a:t>
            </a:r>
          </a:p>
        </p:txBody>
      </p:sp>
      <p:sp>
        <p:nvSpPr>
          <p:cNvPr id="2" name="Ορθογώνιο 1" descr="Ψηφιακό Δίκτυο Ενοποιημένων Υπηρεσιών,&#10;&#10;(ISDN- Integrated Services Digital Network),&#10;&#10;Ψηφιακή μετάδοση της πληροφορίας από άκρο σε άκρο,&#10;&#10;Ταυτόχρονη χρήση διάφορων μορφών επικοινωνίας, όπως ήχου, εικόνα και δεδομένων μέσα από μια τηλεφωνική σύνδεση,&#10;&#10;Τρία κανάλια:&#10;Δύο Β των 64 Kbit/s,&#10;Ένα D των 16 Kbit/s για την σηματοδοσία.&#10;"/>
          <p:cNvSpPr/>
          <p:nvPr/>
        </p:nvSpPr>
        <p:spPr>
          <a:xfrm>
            <a:off x="467544" y="1196752"/>
            <a:ext cx="8208912" cy="4893647"/>
          </a:xfrm>
          <a:prstGeom prst="rect">
            <a:avLst/>
          </a:prstGeom>
        </p:spPr>
        <p:txBody>
          <a:bodyPr wrap="square">
            <a:spAutoFit/>
          </a:bodyPr>
          <a:lstStyle/>
          <a:p>
            <a:pPr marL="342900" indent="-342900">
              <a:buFont typeface="Wingdings" panose="05000000000000000000" pitchFamily="2" charset="2"/>
              <a:buChar char="§"/>
            </a:pPr>
            <a:r>
              <a:rPr lang="el-GR" sz="2400" dirty="0"/>
              <a:t>Ψηφιακό Δίκτυο Ενοποιημένων </a:t>
            </a:r>
            <a:r>
              <a:rPr lang="el-GR" sz="2400" dirty="0" smtClean="0"/>
              <a:t>Υπηρεσιών,</a:t>
            </a:r>
          </a:p>
          <a:p>
            <a:endParaRPr lang="el-GR" sz="2400" dirty="0" smtClean="0"/>
          </a:p>
          <a:p>
            <a:pPr marL="342900" indent="-342900">
              <a:buFont typeface="Wingdings" panose="05000000000000000000" pitchFamily="2" charset="2"/>
              <a:buChar char="§"/>
            </a:pPr>
            <a:r>
              <a:rPr lang="en-US" sz="2400" dirty="0" smtClean="0"/>
              <a:t>(</a:t>
            </a:r>
            <a:r>
              <a:rPr lang="en-US" sz="2400" dirty="0"/>
              <a:t>ISDN- Integrated Services Digital Network</a:t>
            </a:r>
            <a:r>
              <a:rPr lang="en-US" sz="2400" dirty="0" smtClean="0"/>
              <a:t>)</a:t>
            </a:r>
            <a:r>
              <a:rPr lang="el-GR" sz="2400" dirty="0" smtClean="0"/>
              <a:t>,</a:t>
            </a:r>
            <a:endParaRPr lang="en-US"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l-GR" sz="2400" dirty="0" smtClean="0"/>
              <a:t>Ψηφιακή </a:t>
            </a:r>
            <a:r>
              <a:rPr lang="el-GR" sz="2400" dirty="0"/>
              <a:t>μετάδοση της πληροφορίας από άκρο σε </a:t>
            </a:r>
            <a:r>
              <a:rPr lang="el-GR" sz="2400" dirty="0" smtClean="0"/>
              <a:t>άκρο,</a:t>
            </a:r>
            <a:endParaRPr lang="el-GR"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l-GR" sz="2400" dirty="0" smtClean="0"/>
              <a:t>Ταυτόχρονη </a:t>
            </a:r>
            <a:r>
              <a:rPr lang="el-GR" sz="2400" dirty="0"/>
              <a:t>χρήση διάφορων μορφών επικοινωνίας, όπως ήχου, εικόνα και δεδομένων μέσα από μια τηλεφωνική </a:t>
            </a:r>
            <a:r>
              <a:rPr lang="el-GR" sz="2400" dirty="0" smtClean="0"/>
              <a:t>σύνδεση,</a:t>
            </a:r>
            <a:endParaRPr lang="el-GR"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l-GR" sz="2400" dirty="0" smtClean="0"/>
              <a:t>Τρία κανάλια:</a:t>
            </a:r>
            <a:endParaRPr lang="el-GR" sz="2400" dirty="0"/>
          </a:p>
          <a:p>
            <a:pPr marL="800100" lvl="1" indent="-342900">
              <a:buFont typeface="Wingdings" panose="05000000000000000000" pitchFamily="2" charset="2"/>
              <a:buChar char="§"/>
            </a:pPr>
            <a:r>
              <a:rPr lang="el-GR" sz="2400" dirty="0"/>
              <a:t>Δύο Β των </a:t>
            </a:r>
            <a:r>
              <a:rPr lang="en-US" sz="2400" dirty="0"/>
              <a:t>64 </a:t>
            </a:r>
            <a:r>
              <a:rPr lang="en-US" sz="2400" dirty="0" smtClean="0"/>
              <a:t>Kbit/s</a:t>
            </a:r>
            <a:r>
              <a:rPr lang="el-GR" sz="2400" dirty="0" smtClean="0"/>
              <a:t>,</a:t>
            </a:r>
            <a:endParaRPr lang="en-US" sz="2400" dirty="0"/>
          </a:p>
          <a:p>
            <a:pPr marL="800100" lvl="1" indent="-342900">
              <a:buFont typeface="Wingdings" panose="05000000000000000000" pitchFamily="2" charset="2"/>
              <a:buChar char="§"/>
            </a:pPr>
            <a:r>
              <a:rPr lang="el-GR" sz="2400" dirty="0"/>
              <a:t>Ένα </a:t>
            </a:r>
            <a:r>
              <a:rPr lang="en-US" sz="2400" dirty="0"/>
              <a:t>D </a:t>
            </a:r>
            <a:r>
              <a:rPr lang="el-GR" sz="2400" dirty="0"/>
              <a:t>των </a:t>
            </a:r>
            <a:r>
              <a:rPr lang="en-US" sz="2400" dirty="0"/>
              <a:t>16 Kbit/s</a:t>
            </a:r>
            <a:r>
              <a:rPr lang="el-GR" sz="2400" dirty="0"/>
              <a:t> για την </a:t>
            </a:r>
            <a:r>
              <a:rPr lang="el-GR" sz="2400" dirty="0" smtClean="0"/>
              <a:t>σηματοδοσία.</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51</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5" y="80293"/>
            <a:ext cx="8496944" cy="1044451"/>
          </a:xfrm>
        </p:spPr>
        <p:txBody>
          <a:bodyPr>
            <a:normAutofit/>
          </a:bodyPr>
          <a:lstStyle/>
          <a:p>
            <a:r>
              <a:rPr lang="en-US" dirty="0"/>
              <a:t>PSDN</a:t>
            </a:r>
          </a:p>
        </p:txBody>
      </p:sp>
      <p:sp>
        <p:nvSpPr>
          <p:cNvPr id="2" name="Ορθογώνιο 1" descr="Δημόσια Δίκτυα μεταγωγής δεδομένων (PSDN- Packet Switching Data Network) είναι δίκτυα υψηλών ταχυτήτων , τα οποία λειτουργούν με την τεχνική μεταγωγής πακέτων.&#10;&#10;Τα δεδομένα χωρίζονται σε μικρότερα κομμάτια (πακέτα) , τα οποία αριθμούνται και δρομολογούνται στον προορισμό τους , χωρίς να είναι απαραίτητο να ακολουθήσουν την ίδια διαδρομή.&#10;&#10;Ο σταθμός παραλαβής έχει την ευθύνη της συναρμολόγησης  του μηνύματος και του ελέγχου της σωστής λήψης&#10;"/>
          <p:cNvSpPr/>
          <p:nvPr/>
        </p:nvSpPr>
        <p:spPr>
          <a:xfrm>
            <a:off x="467544" y="1362248"/>
            <a:ext cx="8208912" cy="4154984"/>
          </a:xfrm>
          <a:prstGeom prst="rect">
            <a:avLst/>
          </a:prstGeom>
        </p:spPr>
        <p:txBody>
          <a:bodyPr wrap="square">
            <a:spAutoFit/>
          </a:bodyPr>
          <a:lstStyle/>
          <a:p>
            <a:pPr marL="342900" indent="-342900">
              <a:buFont typeface="Wingdings" panose="05000000000000000000" pitchFamily="2" charset="2"/>
              <a:buChar char="§"/>
            </a:pPr>
            <a:r>
              <a:rPr lang="el-GR" sz="2400" dirty="0"/>
              <a:t>Δημόσια Δίκτυα μεταγωγής δεδομένων (</a:t>
            </a:r>
            <a:r>
              <a:rPr lang="en-US" sz="2400" dirty="0"/>
              <a:t>PSDN- Packet Switching Data Network) </a:t>
            </a:r>
            <a:r>
              <a:rPr lang="el-GR" sz="2400" dirty="0"/>
              <a:t>είναι δίκτυα υψηλών ταχυτήτων , τα οποία λειτουργούν με την τεχνική μεταγωγής </a:t>
            </a:r>
            <a:r>
              <a:rPr lang="el-GR" sz="2400" dirty="0" smtClean="0"/>
              <a:t>πακέτων.</a:t>
            </a:r>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l-GR" sz="2400" dirty="0"/>
              <a:t>Τα δεδομένα χωρίζονται σε μικρότερα κομμάτια (πακέτα) , τα οποία αριθμούνται και δρομολογούνται στον προορισμό τους , χωρίς να είναι απαραίτητο να ακολουθήσουν την ίδια διαδρομή.</a:t>
            </a:r>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l-GR" sz="2400" dirty="0" smtClean="0"/>
              <a:t>Ο </a:t>
            </a:r>
            <a:r>
              <a:rPr lang="el-GR" sz="2400" dirty="0"/>
              <a:t>σταθμός παραλαβής έχει την ευθύνη της συναρμολόγησης  του μηνύματος και του ελέγχου της σωστής λήψης</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52</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5" y="80293"/>
            <a:ext cx="8496944" cy="1044451"/>
          </a:xfrm>
        </p:spPr>
        <p:txBody>
          <a:bodyPr>
            <a:normAutofit/>
          </a:bodyPr>
          <a:lstStyle/>
          <a:p>
            <a:r>
              <a:rPr lang="en-US" dirty="0"/>
              <a:t>DSL</a:t>
            </a:r>
          </a:p>
        </p:txBody>
      </p:sp>
      <p:sp>
        <p:nvSpPr>
          <p:cNvPr id="2" name="Ορθογώνιο 1" descr="Digital Subscriber Line.&#10;Είναι μια τεχνολογία που επιτρέπει τη μεταφορά δεδομένων με υψηλή ταχύτητα , μέσω των υφιστάμενων τηλεφωνικών γραμμών,&#10;Η επικοινωνία γίνεται εξ ολοκλήρου ψηφιακά , επιτρέποντας τη χρήση του πολύ μεγαλύτερου εύρους ζώνης για την μεταφορά δεδομένων. Γίνεται εφικτό χάρη στη συμπίεση της πληροφορίας, &#10;Συνεχή σύνδεση με το internet,&#10;xDSL:&#10;ADSL,&#10;SDSL,&#10;HDSL,&#10;VDSL.&#10;"/>
          <p:cNvSpPr/>
          <p:nvPr>
            <p:custDataLst>
              <p:tags r:id="rId3"/>
            </p:custDataLst>
          </p:nvPr>
        </p:nvSpPr>
        <p:spPr>
          <a:xfrm>
            <a:off x="467544" y="980728"/>
            <a:ext cx="8208912" cy="5262979"/>
          </a:xfrm>
          <a:prstGeom prst="rect">
            <a:avLst/>
          </a:prstGeom>
        </p:spPr>
        <p:txBody>
          <a:bodyPr wrap="square">
            <a:spAutoFit/>
          </a:bodyPr>
          <a:lstStyle/>
          <a:p>
            <a:r>
              <a:rPr lang="en-US" sz="2400" dirty="0"/>
              <a:t>Digital Subscriber </a:t>
            </a:r>
            <a:r>
              <a:rPr lang="en-US" sz="2400" dirty="0" smtClean="0"/>
              <a:t>Line</a:t>
            </a:r>
            <a:r>
              <a:rPr lang="el-GR" sz="2400" dirty="0"/>
              <a:t>.</a:t>
            </a:r>
            <a:endParaRPr lang="en-US" sz="2400" dirty="0"/>
          </a:p>
          <a:p>
            <a:pPr marL="342900" indent="-342900">
              <a:buFont typeface="Wingdings" panose="05000000000000000000" pitchFamily="2" charset="2"/>
              <a:buChar char="§"/>
            </a:pPr>
            <a:r>
              <a:rPr lang="el-GR" sz="2400" dirty="0"/>
              <a:t>Είναι μια τεχνολογία που επιτρέπει τη μεταφορά δεδομένων με υψηλή ταχύτητα , μέσω των υφιστάμενων τηλεφωνικών </a:t>
            </a:r>
            <a:r>
              <a:rPr lang="el-GR" sz="2400" dirty="0" smtClean="0"/>
              <a:t>γραμμών,</a:t>
            </a:r>
            <a:endParaRPr lang="el-GR" sz="2400" dirty="0"/>
          </a:p>
          <a:p>
            <a:pPr marL="342900" indent="-342900">
              <a:buFont typeface="Wingdings" panose="05000000000000000000" pitchFamily="2" charset="2"/>
              <a:buChar char="§"/>
            </a:pPr>
            <a:r>
              <a:rPr lang="el-GR" sz="2400" dirty="0"/>
              <a:t>Η επικοινωνία γίνεται εξ ολοκλήρου ψηφιακά , επιτρέποντας τη χρήση του πολύ μεγαλύτερου εύρους ζώνης για την μεταφορά δεδομένων. Γίνεται εφικτό χάρη στη συμπίεση της </a:t>
            </a:r>
            <a:r>
              <a:rPr lang="el-GR" sz="2400" dirty="0" smtClean="0"/>
              <a:t>πληροφορίας, </a:t>
            </a:r>
            <a:endParaRPr lang="el-GR" sz="2400" dirty="0"/>
          </a:p>
          <a:p>
            <a:pPr marL="342900" indent="-342900">
              <a:buFont typeface="Wingdings" panose="05000000000000000000" pitchFamily="2" charset="2"/>
              <a:buChar char="§"/>
            </a:pPr>
            <a:r>
              <a:rPr lang="el-GR" sz="2400" dirty="0"/>
              <a:t>Συνεχή σύνδεση με το </a:t>
            </a:r>
            <a:r>
              <a:rPr lang="en-US" sz="2400" dirty="0" smtClean="0"/>
              <a:t>internet</a:t>
            </a:r>
            <a:r>
              <a:rPr lang="el-GR" sz="2400" dirty="0" smtClean="0"/>
              <a:t>,</a:t>
            </a:r>
            <a:endParaRPr lang="el-GR" sz="2400" dirty="0"/>
          </a:p>
          <a:p>
            <a:pPr marL="342900" indent="-342900">
              <a:buFont typeface="Wingdings" panose="05000000000000000000" pitchFamily="2" charset="2"/>
              <a:buChar char="§"/>
            </a:pPr>
            <a:r>
              <a:rPr lang="en-US" sz="2400" dirty="0" err="1" smtClean="0"/>
              <a:t>xDSL</a:t>
            </a:r>
            <a:r>
              <a:rPr lang="el-GR" sz="2400" dirty="0" smtClean="0"/>
              <a:t>:</a:t>
            </a:r>
            <a:endParaRPr lang="en-US" sz="2400" dirty="0"/>
          </a:p>
          <a:p>
            <a:pPr marL="1257300" lvl="2" indent="-342900">
              <a:buFont typeface="Arial" panose="020B0604020202020204" pitchFamily="34" charset="0"/>
              <a:buChar char="•"/>
            </a:pPr>
            <a:r>
              <a:rPr lang="en-US" sz="2400" dirty="0" smtClean="0"/>
              <a:t>ADSL</a:t>
            </a:r>
            <a:r>
              <a:rPr lang="el-GR" sz="2400" dirty="0" smtClean="0"/>
              <a:t>,</a:t>
            </a:r>
            <a:endParaRPr lang="en-US" sz="2400" dirty="0"/>
          </a:p>
          <a:p>
            <a:pPr marL="1257300" lvl="2" indent="-342900">
              <a:buFont typeface="Arial" panose="020B0604020202020204" pitchFamily="34" charset="0"/>
              <a:buChar char="•"/>
            </a:pPr>
            <a:r>
              <a:rPr lang="en-US" sz="2400" dirty="0" smtClean="0"/>
              <a:t>SDSL</a:t>
            </a:r>
            <a:r>
              <a:rPr lang="el-GR" sz="2400" dirty="0" smtClean="0"/>
              <a:t>,</a:t>
            </a:r>
            <a:endParaRPr lang="en-US" sz="2400" dirty="0"/>
          </a:p>
          <a:p>
            <a:pPr marL="1257300" lvl="2" indent="-342900">
              <a:buFont typeface="Arial" panose="020B0604020202020204" pitchFamily="34" charset="0"/>
              <a:buChar char="•"/>
            </a:pPr>
            <a:r>
              <a:rPr lang="en-US" sz="2400" dirty="0" smtClean="0"/>
              <a:t>HDSL</a:t>
            </a:r>
            <a:r>
              <a:rPr lang="el-GR" sz="2400" dirty="0" smtClean="0"/>
              <a:t>,</a:t>
            </a:r>
            <a:endParaRPr lang="en-US" sz="2400" dirty="0"/>
          </a:p>
          <a:p>
            <a:pPr marL="1257300" lvl="2" indent="-342900">
              <a:buFont typeface="Arial" panose="020B0604020202020204" pitchFamily="34" charset="0"/>
              <a:buChar char="•"/>
            </a:pPr>
            <a:r>
              <a:rPr lang="en-US" sz="2400" dirty="0" smtClean="0"/>
              <a:t>VDSL</a:t>
            </a:r>
            <a:r>
              <a:rPr lang="el-GR" sz="2400" dirty="0" smtClean="0"/>
              <a:t>.</a:t>
            </a:r>
            <a:endParaRPr lang="en-US"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53</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467545" y="80293"/>
            <a:ext cx="8496944" cy="1044451"/>
          </a:xfrm>
        </p:spPr>
        <p:txBody>
          <a:bodyPr>
            <a:normAutofit/>
          </a:bodyPr>
          <a:lstStyle/>
          <a:p>
            <a:r>
              <a:rPr lang="en-US" dirty="0"/>
              <a:t>ADSL</a:t>
            </a:r>
          </a:p>
        </p:txBody>
      </p:sp>
      <p:sp>
        <p:nvSpPr>
          <p:cNvPr id="2" name="Ορθογώνιο 1" descr="Asymmetric Digital Subscriber Line.&#10;&#10;Ασύμμετρο επειδή χρησιμοποιεί διαφορετικό εύρος ζώνης για την αποστολή και διαφορετικό για την λήψη δεδομένων,&#10;&#10;ASDL2+&#10;24Mbit/s downstream (από το internet προς τον χρήστη),&#10;1 Mbit/s upstream (από τον χρήστη προς το internet).&#10;"/>
          <p:cNvSpPr/>
          <p:nvPr>
            <p:custDataLst>
              <p:tags r:id="rId3"/>
            </p:custDataLst>
          </p:nvPr>
        </p:nvSpPr>
        <p:spPr>
          <a:xfrm>
            <a:off x="467544" y="1884888"/>
            <a:ext cx="8208912" cy="3046988"/>
          </a:xfrm>
          <a:prstGeom prst="rect">
            <a:avLst/>
          </a:prstGeom>
        </p:spPr>
        <p:txBody>
          <a:bodyPr wrap="square">
            <a:spAutoFit/>
          </a:bodyPr>
          <a:lstStyle/>
          <a:p>
            <a:r>
              <a:rPr lang="en-US" sz="2400" dirty="0"/>
              <a:t>Asymmetric Digital Subscriber </a:t>
            </a:r>
            <a:r>
              <a:rPr lang="en-US" sz="2400" dirty="0" smtClean="0"/>
              <a:t>Line</a:t>
            </a:r>
            <a:r>
              <a:rPr lang="el-GR" sz="2400" dirty="0" smtClean="0"/>
              <a:t>.</a:t>
            </a:r>
            <a:endParaRPr lang="en-US"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l-GR" sz="2400" dirty="0" smtClean="0"/>
              <a:t>Ασύμμετρο </a:t>
            </a:r>
            <a:r>
              <a:rPr lang="el-GR" sz="2400" dirty="0"/>
              <a:t>επειδή χρησιμοποιεί διαφορετικό εύρος ζώνης για την αποστολή και διαφορετικό για την λήψη </a:t>
            </a:r>
            <a:r>
              <a:rPr lang="el-GR" sz="2400" dirty="0" smtClean="0"/>
              <a:t>δεδομένων,</a:t>
            </a:r>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n-US" sz="2400" dirty="0"/>
              <a:t>ASDL2+</a:t>
            </a:r>
          </a:p>
          <a:p>
            <a:pPr marL="800100" lvl="1" indent="-342900">
              <a:buFont typeface="Arial" panose="020B0604020202020204" pitchFamily="34" charset="0"/>
              <a:buChar char="•"/>
            </a:pPr>
            <a:r>
              <a:rPr lang="en-US" sz="2400" dirty="0"/>
              <a:t>24Mbit</a:t>
            </a:r>
            <a:r>
              <a:rPr lang="el-GR" sz="2400" dirty="0"/>
              <a:t>/</a:t>
            </a:r>
            <a:r>
              <a:rPr lang="en-US" sz="2400" dirty="0"/>
              <a:t>s downstream (</a:t>
            </a:r>
            <a:r>
              <a:rPr lang="el-GR" sz="2400" dirty="0"/>
              <a:t>από το</a:t>
            </a:r>
            <a:r>
              <a:rPr lang="en-US" sz="2400" dirty="0"/>
              <a:t> internet </a:t>
            </a:r>
            <a:r>
              <a:rPr lang="el-GR" sz="2400" dirty="0"/>
              <a:t>προς τον χρήστη</a:t>
            </a:r>
            <a:r>
              <a:rPr lang="en-US" sz="2400" dirty="0" smtClean="0"/>
              <a:t>)</a:t>
            </a:r>
            <a:r>
              <a:rPr lang="el-GR" sz="2400" dirty="0" smtClean="0"/>
              <a:t>,</a:t>
            </a:r>
            <a:endParaRPr lang="en-US" sz="2400" dirty="0"/>
          </a:p>
          <a:p>
            <a:pPr marL="800100" lvl="1" indent="-342900">
              <a:buFont typeface="Arial" panose="020B0604020202020204" pitchFamily="34" charset="0"/>
              <a:buChar char="•"/>
            </a:pPr>
            <a:r>
              <a:rPr lang="en-US" sz="2400" dirty="0"/>
              <a:t>1 Mbit</a:t>
            </a:r>
            <a:r>
              <a:rPr lang="el-GR" sz="2400" dirty="0"/>
              <a:t>/</a:t>
            </a:r>
            <a:r>
              <a:rPr lang="en-US" sz="2400" dirty="0"/>
              <a:t>s upstream (</a:t>
            </a:r>
            <a:r>
              <a:rPr lang="el-GR" sz="2400" dirty="0"/>
              <a:t>από τον χρήστη προς το </a:t>
            </a:r>
            <a:r>
              <a:rPr lang="en-US" sz="2400" dirty="0"/>
              <a:t>internet</a:t>
            </a:r>
            <a:r>
              <a:rPr lang="en-US" sz="2400" dirty="0" smtClean="0"/>
              <a:t>)</a:t>
            </a:r>
            <a:r>
              <a:rPr lang="el-GR" sz="2400" dirty="0" smtClean="0"/>
              <a:t>.</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54</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Ασύρματη </a:t>
            </a:r>
            <a:r>
              <a:rPr lang="el-GR" dirty="0" smtClean="0"/>
              <a:t>Επικοινωνία (1 από 7)</a:t>
            </a:r>
            <a:endParaRPr lang="en-US" dirty="0"/>
          </a:p>
        </p:txBody>
      </p:sp>
      <p:sp>
        <p:nvSpPr>
          <p:cNvPr id="2" name="Ορθογώνιο 1"/>
          <p:cNvSpPr/>
          <p:nvPr/>
        </p:nvSpPr>
        <p:spPr>
          <a:xfrm>
            <a:off x="467544" y="1884888"/>
            <a:ext cx="8208912" cy="3046988"/>
          </a:xfrm>
          <a:prstGeom prst="rect">
            <a:avLst/>
          </a:prstGeom>
        </p:spPr>
        <p:txBody>
          <a:bodyPr wrap="square">
            <a:spAutoFit/>
          </a:bodyPr>
          <a:lstStyle/>
          <a:p>
            <a:pPr marL="342900" indent="-342900">
              <a:buFont typeface="Wingdings" panose="05000000000000000000" pitchFamily="2" charset="2"/>
              <a:buChar char="§"/>
            </a:pPr>
            <a:r>
              <a:rPr lang="el-GR" sz="2400" dirty="0"/>
              <a:t>Η ασύρματη επικοινωνία (επίγεια ή δορυφορική) αναπτύχθηκε αρχικά, για την μετάδοση φωνής και τηλεοπτικού σήματος</a:t>
            </a:r>
            <a:r>
              <a:rPr lang="el-GR" sz="2400" dirty="0" smtClean="0"/>
              <a:t>.</a:t>
            </a:r>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l-GR" sz="2400" dirty="0"/>
              <a:t>Χαρακτηριστικά της ασύρματης μετάδοσης είναι η </a:t>
            </a:r>
            <a:r>
              <a:rPr lang="el-GR" sz="2400" b="1" dirty="0"/>
              <a:t>ευαισθησία σε παρεμβολές και η έλλειψη ασφαλούς μετάδοσης,</a:t>
            </a:r>
            <a:r>
              <a:rPr lang="el-GR" sz="2400" dirty="0"/>
              <a:t> αφού ο καθένας έχει την δυνατότητα να υποκλέψει τα σήματα.</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55</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Ασύρματη Επικοινωνία </a:t>
            </a:r>
            <a:r>
              <a:rPr lang="el-GR" dirty="0" smtClean="0"/>
              <a:t>(2 </a:t>
            </a:r>
            <a:r>
              <a:rPr lang="el-GR" dirty="0"/>
              <a:t>από 7)</a:t>
            </a:r>
            <a:endParaRPr lang="en-US" dirty="0"/>
          </a:p>
        </p:txBody>
      </p:sp>
      <p:sp>
        <p:nvSpPr>
          <p:cNvPr id="2" name="Ορθογώνιο 1"/>
          <p:cNvSpPr/>
          <p:nvPr/>
        </p:nvSpPr>
        <p:spPr>
          <a:xfrm>
            <a:off x="467544" y="1052736"/>
            <a:ext cx="8208912" cy="5262979"/>
          </a:xfrm>
          <a:prstGeom prst="rect">
            <a:avLst/>
          </a:prstGeom>
        </p:spPr>
        <p:txBody>
          <a:bodyPr wrap="square">
            <a:spAutoFit/>
          </a:bodyPr>
          <a:lstStyle/>
          <a:p>
            <a:pPr marL="342900" indent="-342900">
              <a:buFont typeface="Wingdings" panose="05000000000000000000" pitchFamily="2" charset="2"/>
              <a:buChar char="§"/>
            </a:pPr>
            <a:r>
              <a:rPr lang="el-GR" sz="2400" dirty="0"/>
              <a:t>Η μετάδοση δεδομένων στην ασύρματη επικοινωνία γίνεται κυρίως με τη χρήση </a:t>
            </a:r>
            <a:r>
              <a:rPr lang="el-GR" sz="2400" b="1" dirty="0"/>
              <a:t>μικροκυμάτων</a:t>
            </a:r>
            <a:r>
              <a:rPr lang="el-GR" sz="2400" dirty="0"/>
              <a:t>.</a:t>
            </a:r>
          </a:p>
          <a:p>
            <a:pPr marL="342900" indent="-342900">
              <a:buFont typeface="Wingdings" panose="05000000000000000000" pitchFamily="2" charset="2"/>
              <a:buChar char="§"/>
            </a:pPr>
            <a:r>
              <a:rPr lang="el-GR" sz="2400" dirty="0"/>
              <a:t>Στις επίγειες συνδέσεις, το σήμα φτάνει στον προορισμό του με την βοήθεια </a:t>
            </a:r>
            <a:r>
              <a:rPr lang="el-GR" sz="2400" b="1" dirty="0"/>
              <a:t>αναμεταδοτών</a:t>
            </a:r>
            <a:r>
              <a:rPr lang="el-GR" sz="2400" dirty="0"/>
              <a:t> , οι οποίοι πρέπει να έχουν οπτική επαφή μεταξύ τους.</a:t>
            </a:r>
          </a:p>
          <a:p>
            <a:pPr marL="342900" indent="-342900">
              <a:buFont typeface="Wingdings" panose="05000000000000000000" pitchFamily="2" charset="2"/>
              <a:buChar char="§"/>
            </a:pPr>
            <a:r>
              <a:rPr lang="el-GR" sz="2400" dirty="0"/>
              <a:t>Για την κάλυψη μεγάλων αποστάσεων χρησιμοποιούνται </a:t>
            </a:r>
            <a:r>
              <a:rPr lang="el-GR" sz="2400" b="1" dirty="0"/>
              <a:t>γεωστατικοί δορυφόροι </a:t>
            </a:r>
            <a:r>
              <a:rPr lang="el-GR" sz="2400" dirty="0"/>
              <a:t>, οι οποίοι αναμεταδίδουν τα σήματα πίσω την </a:t>
            </a:r>
            <a:r>
              <a:rPr lang="el-GR" sz="2400" dirty="0" smtClean="0"/>
              <a:t>Γή.</a:t>
            </a:r>
            <a:endParaRPr lang="el-GR" sz="2400" dirty="0"/>
          </a:p>
          <a:p>
            <a:pPr marL="342900" indent="-342900">
              <a:buFont typeface="Wingdings" panose="05000000000000000000" pitchFamily="2" charset="2"/>
              <a:buChar char="§"/>
            </a:pPr>
            <a:r>
              <a:rPr lang="el-GR" sz="2400" dirty="0"/>
              <a:t>Λόγω του μεγάλου εύρους κάλυψης που έχουν οι δορυφόροι, επιτρέπουν την </a:t>
            </a:r>
            <a:r>
              <a:rPr lang="el-GR" sz="2400" b="1" dirty="0"/>
              <a:t>σύνδεση απομακρυσμένων σημείων </a:t>
            </a:r>
            <a:r>
              <a:rPr lang="el-GR" sz="2400" dirty="0"/>
              <a:t>με μεγάλες ταχύτητες </a:t>
            </a:r>
            <a:r>
              <a:rPr lang="el-GR" sz="2400" dirty="0" smtClean="0"/>
              <a:t>μετάδοσης.</a:t>
            </a:r>
            <a:endParaRPr lang="el-GR" sz="2400" dirty="0"/>
          </a:p>
          <a:p>
            <a:pPr marL="342900" indent="-342900">
              <a:buFont typeface="Wingdings" panose="05000000000000000000" pitchFamily="2" charset="2"/>
              <a:buChar char="§"/>
            </a:pPr>
            <a:r>
              <a:rPr lang="el-GR" sz="2400" dirty="0"/>
              <a:t>Το μοναδικό ίσως </a:t>
            </a:r>
            <a:r>
              <a:rPr lang="el-GR" sz="2400" b="1" dirty="0"/>
              <a:t>μειονέκτημα</a:t>
            </a:r>
            <a:r>
              <a:rPr lang="el-GR" sz="2400" dirty="0"/>
              <a:t> τους είναι η μικρή </a:t>
            </a:r>
            <a:r>
              <a:rPr lang="el-GR" sz="2400" b="1" dirty="0"/>
              <a:t>καθυστέρηση</a:t>
            </a:r>
            <a:r>
              <a:rPr lang="el-GR" sz="2400" dirty="0"/>
              <a:t> , η οποία παρατηρείται εξ αιτίας της μεγάλης απόστασης που διανύουν τα </a:t>
            </a:r>
            <a:r>
              <a:rPr lang="el-GR" sz="2400" dirty="0" smtClean="0"/>
              <a:t>κύματα.</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56</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Ασύρματη Επικοινωνία </a:t>
            </a:r>
            <a:r>
              <a:rPr lang="el-GR" dirty="0" smtClean="0"/>
              <a:t>(3 </a:t>
            </a:r>
            <a:r>
              <a:rPr lang="el-GR" dirty="0"/>
              <a:t>από 7)</a:t>
            </a:r>
            <a:endParaRPr lang="en-US" dirty="0"/>
          </a:p>
        </p:txBody>
      </p:sp>
      <p:sp>
        <p:nvSpPr>
          <p:cNvPr id="2" name="Ορθογώνιο 1" descr="Η ασύρματη δικτύωση (WiFi – Wireless Fidelity) επιτρέπει σε  κατάλληλα εξοπλισμένες συσκευές να συνδέονται μεταξύ τους ή με το διαδίκτυο , χωρίς καλώδια, αξιοποιώντας τη συχνότητα των μικροκυμάτων&#10;&#10;Με τη χρήση των ασύρματων τοπικών δικτύων (WLAN – Wireless Local Area Network) η επικοινωνία γίνεται πιο άμεση και ευέλικτη, ενώ η επέκταση του δικτύου γίνεται εύκολα και με μικρό κόστος &#10;&#10;Εκτός από τους ηλεκτρονικούς υπολογιστές υπάρχουν και άλλες συσκευές όπως PDA, κινητά τηλέφωνα , εκτυπωτές, σκληροί δίσκοι, παιχνιδομηχανές , media players με ασύρματες δυνατότητες&#10;"/>
          <p:cNvSpPr/>
          <p:nvPr/>
        </p:nvSpPr>
        <p:spPr>
          <a:xfrm>
            <a:off x="467544" y="1268760"/>
            <a:ext cx="8208912" cy="4893647"/>
          </a:xfrm>
          <a:prstGeom prst="rect">
            <a:avLst/>
          </a:prstGeom>
        </p:spPr>
        <p:txBody>
          <a:bodyPr wrap="square">
            <a:spAutoFit/>
          </a:bodyPr>
          <a:lstStyle/>
          <a:p>
            <a:pPr marL="342900" indent="-342900">
              <a:buFont typeface="Wingdings" panose="05000000000000000000" pitchFamily="2" charset="2"/>
              <a:buChar char="§"/>
            </a:pPr>
            <a:r>
              <a:rPr lang="el-GR" sz="2400" dirty="0"/>
              <a:t>Η ασύρματη δικτύωση (</a:t>
            </a:r>
            <a:r>
              <a:rPr lang="en-US" sz="2400" dirty="0" err="1"/>
              <a:t>WiFi</a:t>
            </a:r>
            <a:r>
              <a:rPr lang="en-US" sz="2400" dirty="0"/>
              <a:t> – Wireless Fidelity) </a:t>
            </a:r>
            <a:r>
              <a:rPr lang="el-GR" sz="2400" dirty="0"/>
              <a:t>επιτρέπει σε  κατάλληλα εξοπλισμένες συσκευές να συνδέονται μεταξύ τους ή με το διαδίκτυο , χωρίς καλώδια, αξιοποιώντας τη συχνότητα των </a:t>
            </a:r>
            <a:r>
              <a:rPr lang="el-GR" sz="2400" dirty="0" smtClean="0"/>
              <a:t>μικροκυμάτων.</a:t>
            </a:r>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l-GR" sz="2400" dirty="0"/>
              <a:t>Με τη χρήση των ασύρματων τοπικών δικτύων (</a:t>
            </a:r>
            <a:r>
              <a:rPr lang="en-US" sz="2400" dirty="0"/>
              <a:t>WLAN – Wireless Local Area Network) </a:t>
            </a:r>
            <a:r>
              <a:rPr lang="el-GR" sz="2400" dirty="0"/>
              <a:t>η </a:t>
            </a:r>
            <a:r>
              <a:rPr lang="el-GR" sz="2400" b="1" dirty="0"/>
              <a:t>επικοινωνία</a:t>
            </a:r>
            <a:r>
              <a:rPr lang="el-GR" sz="2400" dirty="0"/>
              <a:t> γίνεται πιο </a:t>
            </a:r>
            <a:r>
              <a:rPr lang="el-GR" sz="2400" b="1" dirty="0"/>
              <a:t>άμεση και ευέλικτη</a:t>
            </a:r>
            <a:r>
              <a:rPr lang="el-GR" sz="2400" dirty="0"/>
              <a:t>, ενώ η </a:t>
            </a:r>
            <a:r>
              <a:rPr lang="el-GR" sz="2400" b="1" dirty="0"/>
              <a:t>επέκταση του δικτύου γίνεται εύκολα και με μικρό </a:t>
            </a:r>
            <a:r>
              <a:rPr lang="el-GR" sz="2400" b="1" dirty="0" smtClean="0"/>
              <a:t>κόστος. </a:t>
            </a:r>
          </a:p>
          <a:p>
            <a:pPr marL="342900" indent="-342900">
              <a:buFont typeface="Wingdings" panose="05000000000000000000" pitchFamily="2" charset="2"/>
              <a:buChar char="§"/>
            </a:pPr>
            <a:endParaRPr lang="el-GR" sz="2400" b="1" dirty="0"/>
          </a:p>
          <a:p>
            <a:pPr marL="342900" indent="-342900">
              <a:buFont typeface="Wingdings" panose="05000000000000000000" pitchFamily="2" charset="2"/>
              <a:buChar char="§"/>
            </a:pPr>
            <a:r>
              <a:rPr lang="el-GR" sz="2400" dirty="0"/>
              <a:t>Εκτός από τους Η/Υ υπάρχουν και άλλες συσκευές όπως </a:t>
            </a:r>
            <a:r>
              <a:rPr lang="en-US" sz="2400" dirty="0"/>
              <a:t>PDA, </a:t>
            </a:r>
            <a:r>
              <a:rPr lang="el-GR" sz="2400" dirty="0"/>
              <a:t>κινητά τηλέφωνα , εκτυπωτές, σκληροί δίσκοι, </a:t>
            </a:r>
            <a:r>
              <a:rPr lang="el-GR" sz="2400" dirty="0" err="1"/>
              <a:t>παιχνιδομηχανές</a:t>
            </a:r>
            <a:r>
              <a:rPr lang="el-GR" sz="2400" dirty="0"/>
              <a:t> , </a:t>
            </a:r>
            <a:r>
              <a:rPr lang="en-US" sz="2400" dirty="0"/>
              <a:t>media players </a:t>
            </a:r>
            <a:r>
              <a:rPr lang="el-GR" sz="2400" dirty="0"/>
              <a:t>με ασύρματες </a:t>
            </a:r>
            <a:r>
              <a:rPr lang="el-GR" sz="2400" dirty="0" smtClean="0"/>
              <a:t>δυνατότητες.</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57</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Ασύρματη Επικοινωνία </a:t>
            </a:r>
            <a:r>
              <a:rPr lang="el-GR" dirty="0" smtClean="0"/>
              <a:t>(4 </a:t>
            </a:r>
            <a:r>
              <a:rPr lang="el-GR" dirty="0"/>
              <a:t>από 7)</a:t>
            </a:r>
            <a:endParaRPr lang="en-US" dirty="0"/>
          </a:p>
        </p:txBody>
      </p:sp>
      <p:sp>
        <p:nvSpPr>
          <p:cNvPr id="2" name="Ορθογώνιο 1" descr="Τα δίκτυα wifi είναι μεν πιο αργά από το ενσύρματο Ethernet , αλλά οι τεχνολογικές εξελίξεις τρέχουν ραγδαία και ήδη η ταχύτητα μετάδοσης δεδομένων φθάνει τα 300 Mbps.&#10;&#10;Για να συνδεθεί μια φορητή συσκευή ασύρματα σε ένα δίκτυο , πρέπει να βρεθεί στην ακτίνα δράσης κάποιους σημείου πρόσβασης (access point). Στους δημόσιους χώρους (εκπαιδευτικά ιδρύματα, αεροδρόμια., ξενοδοχεία, καφετέριες , πλοία) τα σημεία ασύρματης πρόσβασης ονομάζονται hot spot.&#10;"/>
          <p:cNvSpPr/>
          <p:nvPr/>
        </p:nvSpPr>
        <p:spPr>
          <a:xfrm>
            <a:off x="467544" y="1884888"/>
            <a:ext cx="8208912" cy="3785652"/>
          </a:xfrm>
          <a:prstGeom prst="rect">
            <a:avLst/>
          </a:prstGeom>
        </p:spPr>
        <p:txBody>
          <a:bodyPr wrap="square">
            <a:spAutoFit/>
          </a:bodyPr>
          <a:lstStyle/>
          <a:p>
            <a:pPr marL="342900" indent="-342900">
              <a:buFont typeface="Wingdings" panose="05000000000000000000" pitchFamily="2" charset="2"/>
              <a:buChar char="§"/>
            </a:pPr>
            <a:r>
              <a:rPr lang="el-GR" sz="2400" dirty="0"/>
              <a:t>Τα δίκτυα </a:t>
            </a:r>
            <a:r>
              <a:rPr lang="en-US" sz="2400" dirty="0" err="1"/>
              <a:t>wifi</a:t>
            </a:r>
            <a:r>
              <a:rPr lang="en-US" sz="2400" dirty="0"/>
              <a:t> </a:t>
            </a:r>
            <a:r>
              <a:rPr lang="el-GR" sz="2400" dirty="0"/>
              <a:t>είναι μεν </a:t>
            </a:r>
            <a:r>
              <a:rPr lang="el-GR" sz="2400" b="1" dirty="0"/>
              <a:t>πιο αργά </a:t>
            </a:r>
            <a:r>
              <a:rPr lang="el-GR" sz="2400" dirty="0"/>
              <a:t>από το ενσύρματο </a:t>
            </a:r>
            <a:r>
              <a:rPr lang="en-US" sz="2400" dirty="0"/>
              <a:t>Ethernet , </a:t>
            </a:r>
            <a:r>
              <a:rPr lang="el-GR" sz="2400" dirty="0"/>
              <a:t>αλλά οι τεχνολογικές εξελίξεις τρέχουν ραγδαία και ήδη η ταχύτητα μετάδοσης δεδομένων φθάνει τα 300</a:t>
            </a:r>
            <a:r>
              <a:rPr lang="en-US" sz="2400" dirty="0"/>
              <a:t> </a:t>
            </a:r>
            <a:r>
              <a:rPr lang="en-US" sz="2400" dirty="0" smtClean="0"/>
              <a:t>Mbps</a:t>
            </a:r>
            <a:r>
              <a:rPr lang="el-GR" sz="2400" dirty="0" smtClean="0"/>
              <a:t>.</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l-GR" sz="2400" dirty="0"/>
              <a:t>Για να συνδεθεί μια φορητή συσκευή ασύρματα σε ένα δίκτυο , πρέπει να βρεθεί στην ακτίνα δράσης κάποιους σημείου πρόσβασης (</a:t>
            </a:r>
            <a:r>
              <a:rPr lang="en-US" sz="2400" dirty="0"/>
              <a:t>access </a:t>
            </a:r>
            <a:r>
              <a:rPr lang="en-US" sz="2400" dirty="0" smtClean="0"/>
              <a:t>point</a:t>
            </a:r>
            <a:r>
              <a:rPr lang="en-US" sz="2400" dirty="0"/>
              <a:t>). </a:t>
            </a:r>
            <a:r>
              <a:rPr lang="el-GR" sz="2400" dirty="0"/>
              <a:t>Στους δημόσιους χώρους (εκπαιδευτικά ιδρύματα, αεροδρόμια., ξενοδοχεία, καφετέριες , πλοία</a:t>
            </a:r>
            <a:r>
              <a:rPr lang="el-GR" sz="2400" dirty="0" smtClean="0"/>
              <a:t>) τα </a:t>
            </a:r>
            <a:r>
              <a:rPr lang="el-GR" sz="2400" dirty="0"/>
              <a:t>σημεία ασύρματης πρόσβασης ονομάζονται </a:t>
            </a:r>
            <a:r>
              <a:rPr lang="en-US" sz="2400" dirty="0"/>
              <a:t>hot </a:t>
            </a:r>
            <a:r>
              <a:rPr lang="en-US" sz="2400" dirty="0" smtClean="0"/>
              <a:t>spot</a:t>
            </a:r>
            <a:r>
              <a:rPr lang="el-GR" sz="2400" dirty="0" smtClean="0"/>
              <a:t>.</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58</a:t>
            </a:fld>
            <a:endParaRPr lang="el-GR" dirty="0"/>
          </a:p>
        </p:txBody>
      </p:sp>
    </p:spTree>
    <p:custDataLst>
      <p:tags r:id="rId1"/>
    </p:custDataLst>
    <p:extLst>
      <p:ext uri="{BB962C8B-B14F-4D97-AF65-F5344CB8AC3E}">
        <p14:creationId xmlns:p14="http://schemas.microsoft.com/office/powerpoint/2010/main" val="11422403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Ασύρματη Επικοινωνία </a:t>
            </a:r>
            <a:r>
              <a:rPr lang="el-GR" dirty="0" smtClean="0"/>
              <a:t>(5 </a:t>
            </a:r>
            <a:r>
              <a:rPr lang="el-GR" dirty="0"/>
              <a:t>από 7)</a:t>
            </a:r>
            <a:endParaRPr lang="en-US" dirty="0"/>
          </a:p>
        </p:txBody>
      </p:sp>
      <p:pic>
        <p:nvPicPr>
          <p:cNvPr id="6" name="Picture 2" descr="Εικόνα, ασύρματο οικιακό δίκτυο με internet."/>
          <p:cNvPicPr>
            <a:picLocks noChangeAspect="1" noChangeArrowheads="1"/>
          </p:cNvPicPr>
          <p:nvPr/>
        </p:nvPicPr>
        <p:blipFill>
          <a:blip r:embed="rId4" cstate="print"/>
          <a:srcRect/>
          <a:stretch>
            <a:fillRect/>
          </a:stretch>
        </p:blipFill>
        <p:spPr bwMode="auto">
          <a:xfrm>
            <a:off x="1259632" y="1052736"/>
            <a:ext cx="6768752" cy="5166815"/>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59</a:t>
            </a:fld>
            <a:endParaRPr lang="el-GR" dirty="0"/>
          </a:p>
        </p:txBody>
      </p:sp>
    </p:spTree>
    <p:custDataLst>
      <p:tags r:id="rId1"/>
    </p:custDataLst>
    <p:extLst>
      <p:ext uri="{BB962C8B-B14F-4D97-AF65-F5344CB8AC3E}">
        <p14:creationId xmlns:p14="http://schemas.microsoft.com/office/powerpoint/2010/main" val="3123227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Εισαγωγή</a:t>
            </a:r>
          </a:p>
        </p:txBody>
      </p:sp>
      <p:sp>
        <p:nvSpPr>
          <p:cNvPr id="23" name="Rectangle 3"/>
          <p:cNvSpPr>
            <a:spLocks noGrp="1" noChangeArrowheads="1"/>
          </p:cNvSpPr>
          <p:nvPr>
            <p:ph idx="1"/>
          </p:nvPr>
        </p:nvSpPr>
        <p:spPr>
          <a:xfrm>
            <a:off x="457200" y="1484784"/>
            <a:ext cx="8229600" cy="4032448"/>
          </a:xfrm>
        </p:spPr>
        <p:txBody>
          <a:bodyPr>
            <a:noAutofit/>
          </a:bodyPr>
          <a:lstStyle/>
          <a:p>
            <a:r>
              <a:rPr lang="el-GR" sz="2400" dirty="0"/>
              <a:t>Η ανάγκη για επικοινωνία μεταξύ υπολογιστών ήταν σχεδόν ταυτόχρονη με την κατασκευή των πρώτων </a:t>
            </a:r>
            <a:r>
              <a:rPr lang="el-GR" sz="2400" dirty="0" smtClean="0"/>
              <a:t>υπολογιστών,</a:t>
            </a:r>
            <a:endParaRPr lang="el-GR" sz="2400" dirty="0"/>
          </a:p>
          <a:p>
            <a:r>
              <a:rPr lang="el-GR" sz="2400" dirty="0"/>
              <a:t>Έπρεπε να βρεθεί ένας τρόπος ώστε </a:t>
            </a:r>
            <a:r>
              <a:rPr lang="el-GR" sz="2400" b="1" dirty="0"/>
              <a:t>άνθρωποι</a:t>
            </a:r>
            <a:r>
              <a:rPr lang="el-GR" sz="2400" dirty="0"/>
              <a:t> από διαφορετικά μέρη της χώρας να μπορούν να χρησιμοποιήσουν τις δυνατότητες των πανάκριβων </a:t>
            </a:r>
            <a:r>
              <a:rPr lang="el-GR" sz="2400" dirty="0" smtClean="0"/>
              <a:t>υπολογιστών,</a:t>
            </a:r>
            <a:endParaRPr lang="el-GR" sz="2400" dirty="0"/>
          </a:p>
          <a:p>
            <a:r>
              <a:rPr lang="el-GR" sz="2400" dirty="0"/>
              <a:t>Επίσης ήταν απαραίτητη η διασύνδεση των </a:t>
            </a:r>
            <a:r>
              <a:rPr lang="el-GR" sz="2400" b="1" dirty="0"/>
              <a:t>κεντρικών υπολογιστών </a:t>
            </a:r>
            <a:r>
              <a:rPr lang="el-GR" sz="2400" dirty="0"/>
              <a:t>μεταξύ </a:t>
            </a:r>
            <a:r>
              <a:rPr lang="el-GR" sz="2400" dirty="0" smtClean="0"/>
              <a:t>τους,</a:t>
            </a:r>
            <a:endParaRPr lang="el-GR" sz="2400" dirty="0"/>
          </a:p>
          <a:p>
            <a:r>
              <a:rPr lang="el-GR" sz="2400" dirty="0"/>
              <a:t>Τα πρώτα δίκτυα </a:t>
            </a:r>
            <a:r>
              <a:rPr lang="el-GR" sz="2400" dirty="0" smtClean="0"/>
              <a:t>υπολογιστών. </a:t>
            </a:r>
            <a:endParaRPr 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Ασύρματη Επικοινωνία </a:t>
            </a:r>
            <a:r>
              <a:rPr lang="el-GR" dirty="0" smtClean="0"/>
              <a:t>(6 </a:t>
            </a:r>
            <a:r>
              <a:rPr lang="el-GR" dirty="0"/>
              <a:t>από 7)</a:t>
            </a:r>
            <a:endParaRPr lang="en-US" dirty="0"/>
          </a:p>
        </p:txBody>
      </p:sp>
      <p:pic>
        <p:nvPicPr>
          <p:cNvPr id="6" name="Picture 2" descr="Εικόνα, Δορυφορικό Internet.&#10;"/>
          <p:cNvPicPr>
            <a:picLocks noChangeAspect="1" noChangeArrowheads="1"/>
          </p:cNvPicPr>
          <p:nvPr/>
        </p:nvPicPr>
        <p:blipFill>
          <a:blip r:embed="rId4" cstate="print"/>
          <a:srcRect/>
          <a:stretch>
            <a:fillRect/>
          </a:stretch>
        </p:blipFill>
        <p:spPr bwMode="auto">
          <a:xfrm>
            <a:off x="1817955" y="1613399"/>
            <a:ext cx="5706373" cy="4551905"/>
          </a:xfrm>
          <a:prstGeom prst="rect">
            <a:avLst/>
          </a:prstGeom>
          <a:noFill/>
        </p:spPr>
      </p:pic>
      <p:sp>
        <p:nvSpPr>
          <p:cNvPr id="3" name="Ορθογώνιο 2" descr="."/>
          <p:cNvSpPr/>
          <p:nvPr/>
        </p:nvSpPr>
        <p:spPr>
          <a:xfrm>
            <a:off x="1259632" y="1124744"/>
            <a:ext cx="2821413" cy="461665"/>
          </a:xfrm>
          <a:prstGeom prst="rect">
            <a:avLst/>
          </a:prstGeom>
        </p:spPr>
        <p:txBody>
          <a:bodyPr wrap="none">
            <a:spAutoFit/>
          </a:bodyPr>
          <a:lstStyle/>
          <a:p>
            <a:r>
              <a:rPr lang="el-GR" sz="2400" dirty="0"/>
              <a:t>Δορυφορικό </a:t>
            </a:r>
            <a:r>
              <a:rPr lang="en-US" sz="2400" dirty="0"/>
              <a:t>Internet</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60</a:t>
            </a:fld>
            <a:endParaRPr lang="el-GR" dirty="0"/>
          </a:p>
        </p:txBody>
      </p:sp>
    </p:spTree>
    <p:custDataLst>
      <p:tags r:id="rId1"/>
    </p:custDataLst>
    <p:extLst>
      <p:ext uri="{BB962C8B-B14F-4D97-AF65-F5344CB8AC3E}">
        <p14:creationId xmlns:p14="http://schemas.microsoft.com/office/powerpoint/2010/main" val="31232275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Ασύρματη Επικοινωνία </a:t>
            </a:r>
            <a:r>
              <a:rPr lang="el-GR" dirty="0" smtClean="0"/>
              <a:t>(7 </a:t>
            </a:r>
            <a:r>
              <a:rPr lang="el-GR" dirty="0"/>
              <a:t>από 7)</a:t>
            </a:r>
            <a:endParaRPr lang="en-US" dirty="0"/>
          </a:p>
        </p:txBody>
      </p:sp>
      <p:pic>
        <p:nvPicPr>
          <p:cNvPr id="6" name="Picture 2" descr="Εικόνα, voip wireless lan."/>
          <p:cNvPicPr>
            <a:picLocks noChangeAspect="1" noChangeArrowheads="1"/>
          </p:cNvPicPr>
          <p:nvPr/>
        </p:nvPicPr>
        <p:blipFill>
          <a:blip r:embed="rId4" cstate="print"/>
          <a:srcRect/>
          <a:stretch>
            <a:fillRect/>
          </a:stretch>
        </p:blipFill>
        <p:spPr bwMode="auto">
          <a:xfrm>
            <a:off x="683568" y="1070314"/>
            <a:ext cx="7750496" cy="5166998"/>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61</a:t>
            </a:fld>
            <a:endParaRPr lang="el-GR" dirty="0"/>
          </a:p>
        </p:txBody>
      </p:sp>
    </p:spTree>
    <p:custDataLst>
      <p:tags r:id="rId1"/>
    </p:custDataLst>
    <p:extLst>
      <p:ext uri="{BB962C8B-B14F-4D97-AF65-F5344CB8AC3E}">
        <p14:creationId xmlns:p14="http://schemas.microsoft.com/office/powerpoint/2010/main" val="31232275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27384"/>
            <a:ext cx="8496944" cy="1044451"/>
          </a:xfrm>
        </p:spPr>
        <p:txBody>
          <a:bodyPr>
            <a:normAutofit/>
          </a:bodyPr>
          <a:lstStyle/>
          <a:p>
            <a:r>
              <a:rPr lang="el-GR" dirty="0" smtClean="0"/>
              <a:t>Διαδίκτυο (1 από 3)</a:t>
            </a:r>
            <a:endParaRPr lang="en-US" dirty="0"/>
          </a:p>
        </p:txBody>
      </p:sp>
      <p:sp>
        <p:nvSpPr>
          <p:cNvPr id="2" name="Ορθογώνιο 1" descr="Το internet είναι το παγκόσμιο δίκτυο, όπου είναι συνδεδεμένα χιλιάδες μικρότερα και μεγαλύτερα δίκτυα, από όλο τον κόσμο,&#10;Παγκόσμιος ιστός και Internet συχνά θεωρούνται το ίδιο πράγμα, &#10;Η αντίληψη αυτή είναι λανθασμένη καθώς ο ιστός αποτελεί μία μόνο εφαρμογή του Internet. Για την ακρίβεια, την δημοφιλέστερη, &#10;Σε αντίθεση με το Internet, που έχει και υλική υπόσταση, ο ιστός δεν έχει, μιας και αποτελείται από πακέτα πληροφορίας,&#10; Η τεχνολογία του ιστού καθιστά δυνατή την δημιουργία &quot;υπερκειμένων&quot;, μία διασύνδεση δηλαδή πάρα πολλών μη ιεραρχημένων στοιχείων που παλαιότερα ήταν απομονωμένα, &#10;"/>
          <p:cNvSpPr/>
          <p:nvPr/>
        </p:nvSpPr>
        <p:spPr>
          <a:xfrm>
            <a:off x="467544" y="836712"/>
            <a:ext cx="8208912" cy="5632311"/>
          </a:xfrm>
          <a:prstGeom prst="rect">
            <a:avLst/>
          </a:prstGeom>
        </p:spPr>
        <p:txBody>
          <a:bodyPr wrap="square">
            <a:spAutoFit/>
          </a:bodyPr>
          <a:lstStyle/>
          <a:p>
            <a:pPr marL="342900" indent="-342900">
              <a:buFont typeface="Wingdings" panose="05000000000000000000" pitchFamily="2" charset="2"/>
              <a:buChar char="§"/>
            </a:pPr>
            <a:r>
              <a:rPr lang="el-GR" sz="2400" dirty="0"/>
              <a:t>Το </a:t>
            </a:r>
            <a:r>
              <a:rPr lang="en-US" sz="2400" dirty="0"/>
              <a:t>internet </a:t>
            </a:r>
            <a:r>
              <a:rPr lang="el-GR" sz="2400" dirty="0"/>
              <a:t>είναι το παγκόσμιο δίκτυο, όπου είναι συνδεδεμένα χιλιάδες μικρότερα και μεγαλύτερα δίκτυα, από όλο τον </a:t>
            </a:r>
            <a:r>
              <a:rPr lang="el-GR" sz="2400" dirty="0" smtClean="0"/>
              <a:t>κόσμο,</a:t>
            </a:r>
            <a:endParaRPr lang="el-GR" sz="2400" dirty="0"/>
          </a:p>
          <a:p>
            <a:pPr marL="342900" indent="-342900">
              <a:buFont typeface="Wingdings" panose="05000000000000000000" pitchFamily="2" charset="2"/>
              <a:buChar char="§"/>
            </a:pPr>
            <a:r>
              <a:rPr lang="el-GR" sz="2400" dirty="0"/>
              <a:t>Παγκόσμιος ιστός και </a:t>
            </a:r>
            <a:r>
              <a:rPr lang="el-GR" sz="2400" dirty="0">
                <a:hlinkClick r:id="rId4" tooltip="Internet"/>
              </a:rPr>
              <a:t>Internet</a:t>
            </a:r>
            <a:r>
              <a:rPr lang="el-GR" sz="2400" dirty="0"/>
              <a:t> συχνά θεωρούνται το ίδιο </a:t>
            </a:r>
            <a:r>
              <a:rPr lang="el-GR" sz="2400" dirty="0" smtClean="0"/>
              <a:t>πράγμα, </a:t>
            </a:r>
            <a:endParaRPr lang="el-GR" sz="2400" dirty="0"/>
          </a:p>
          <a:p>
            <a:pPr marL="342900" indent="-342900">
              <a:buFont typeface="Wingdings" panose="05000000000000000000" pitchFamily="2" charset="2"/>
              <a:buChar char="§"/>
            </a:pPr>
            <a:r>
              <a:rPr lang="el-GR" sz="2400" dirty="0"/>
              <a:t>Η αντίληψη αυτή είναι λανθασμένη καθώς ο ιστός αποτελεί μία μόνο εφαρμογή του Internet. Για την ακρίβεια, την </a:t>
            </a:r>
            <a:r>
              <a:rPr lang="el-GR" sz="2400" dirty="0" smtClean="0"/>
              <a:t>δημοφιλέστερη, </a:t>
            </a:r>
            <a:endParaRPr lang="el-GR" sz="2400" dirty="0"/>
          </a:p>
          <a:p>
            <a:pPr marL="342900" indent="-342900">
              <a:buFont typeface="Wingdings" panose="05000000000000000000" pitchFamily="2" charset="2"/>
              <a:buChar char="§"/>
            </a:pPr>
            <a:r>
              <a:rPr lang="el-GR" sz="2400" dirty="0"/>
              <a:t>Σε αντίθεση με το Internet, που έχει και υλική υπόσταση, ο ιστός δεν έχει, μιας και αποτελείται από πακέτα </a:t>
            </a:r>
            <a:r>
              <a:rPr lang="el-GR" sz="2400" dirty="0" smtClean="0"/>
              <a:t>πληροφορίας,</a:t>
            </a:r>
            <a:endParaRPr lang="el-GR" sz="2400" dirty="0"/>
          </a:p>
          <a:p>
            <a:pPr marL="342900" indent="-342900">
              <a:buFont typeface="Wingdings" panose="05000000000000000000" pitchFamily="2" charset="2"/>
              <a:buChar char="§"/>
            </a:pPr>
            <a:r>
              <a:rPr lang="el-GR" sz="2400" dirty="0"/>
              <a:t> Η τεχνολογία του ιστού καθιστά δυνατή την δημιουργία "υπερκειμένων", μία διασύνδεση δηλαδή πάρα πολλών μη ιεραρχημένων στοιχείων που παλαιότερα ήταν </a:t>
            </a:r>
            <a:r>
              <a:rPr lang="el-GR" sz="2400" dirty="0" smtClean="0"/>
              <a:t>απομονωμένα, </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62</a:t>
            </a:fld>
            <a:endParaRPr lang="el-GR" dirty="0"/>
          </a:p>
        </p:txBody>
      </p:sp>
    </p:spTree>
    <p:custDataLst>
      <p:tags r:id="rId1"/>
    </p:custDataLst>
    <p:extLst>
      <p:ext uri="{BB962C8B-B14F-4D97-AF65-F5344CB8AC3E}">
        <p14:creationId xmlns:p14="http://schemas.microsoft.com/office/powerpoint/2010/main" val="31232275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Διαδίκτυο </a:t>
            </a:r>
            <a:r>
              <a:rPr lang="el-GR" dirty="0" smtClean="0"/>
              <a:t>(2 </a:t>
            </a:r>
            <a:r>
              <a:rPr lang="el-GR" dirty="0"/>
              <a:t>από 3)</a:t>
            </a:r>
            <a:endParaRPr lang="en-US" dirty="0"/>
          </a:p>
        </p:txBody>
      </p:sp>
      <p:sp>
        <p:nvSpPr>
          <p:cNvPr id="2" name="Ορθογώνιο 1" descr="Τα στοιχεία αυτά μπορούν να πάρουν και άλλες μορφές πέραν της μορφής του γραπτού κειμένου, όπως εικόνας και ήχου,&#10;Το Internet είναι αυτόδιαχειριζόμενο. Δεν υπάρχει κάποιος κεντρικός φορέας, ο οποίος να το διαχειρίζεται και να το λογοκρίνει. Υπάρχουν όμως κάποιοι οργανισμοί, οι οποίοι επιβλέπουν και αναπτύσσουν τα πρότυπα, πάνω στα οποία βασίζεται το Internet,&#10;Για να συνδεθούμε στο internet, χρειαζόμαστε:&#10;Προσωπικό υπολογιστή και το κατάλληλο μόντεμ,&#10;Τηλεφωνική σύνδεση,&#10;Συνδρομή σε μια εταιρία ή οργανισμό, που να μας παρέχει υπηρεσίες Internet (Internet Service Provider – ISP),&#10;"/>
          <p:cNvSpPr/>
          <p:nvPr/>
        </p:nvSpPr>
        <p:spPr>
          <a:xfrm>
            <a:off x="467544" y="1046341"/>
            <a:ext cx="8208912" cy="5262979"/>
          </a:xfrm>
          <a:prstGeom prst="rect">
            <a:avLst/>
          </a:prstGeom>
        </p:spPr>
        <p:txBody>
          <a:bodyPr wrap="square">
            <a:spAutoFit/>
          </a:bodyPr>
          <a:lstStyle/>
          <a:p>
            <a:pPr marL="342900" indent="-342900">
              <a:buFont typeface="Wingdings" panose="05000000000000000000" pitchFamily="2" charset="2"/>
              <a:buChar char="§"/>
            </a:pPr>
            <a:r>
              <a:rPr lang="el-GR" sz="2400" dirty="0"/>
              <a:t>Τα στοιχεία αυτά μπορούν να πάρουν και άλλες μορφές πέραν της μορφής του γραπτού κειμένου, όπως εικόνας και ήχου</a:t>
            </a:r>
            <a:r>
              <a:rPr lang="el-GR" sz="2400" dirty="0" smtClean="0"/>
              <a:t>,</a:t>
            </a:r>
          </a:p>
          <a:p>
            <a:pPr marL="342900" indent="-342900">
              <a:buFont typeface="Wingdings" panose="05000000000000000000" pitchFamily="2" charset="2"/>
              <a:buChar char="§"/>
            </a:pPr>
            <a:r>
              <a:rPr lang="el-GR" sz="2400" dirty="0"/>
              <a:t>Το </a:t>
            </a:r>
            <a:r>
              <a:rPr lang="en-US" sz="2400" dirty="0"/>
              <a:t>Internet </a:t>
            </a:r>
            <a:r>
              <a:rPr lang="el-GR" sz="2400" dirty="0"/>
              <a:t>είναι </a:t>
            </a:r>
            <a:r>
              <a:rPr lang="el-GR" sz="2400" dirty="0" err="1"/>
              <a:t>αυτόδιαχειριζόμενο</a:t>
            </a:r>
            <a:r>
              <a:rPr lang="el-GR" sz="2400" dirty="0"/>
              <a:t>. Δεν υπάρχει κάποιος κεντρικός φορέας, ο οποίος να το διαχειρίζεται και να το λογοκρίνει. Υπάρχουν όμως κάποιοι οργανισμοί, οι οποίοι επιβλέπουν και αναπτύσσουν τα πρότυπα, πάνω στα οποία βασίζεται το </a:t>
            </a:r>
            <a:r>
              <a:rPr lang="en-US" sz="2400" dirty="0" smtClean="0"/>
              <a:t>Internet</a:t>
            </a:r>
            <a:r>
              <a:rPr lang="el-GR" sz="2400" dirty="0" smtClean="0"/>
              <a:t>,</a:t>
            </a:r>
            <a:endParaRPr lang="en-US" sz="2400" dirty="0"/>
          </a:p>
          <a:p>
            <a:pPr marL="342900" indent="-342900">
              <a:buFont typeface="Wingdings" panose="05000000000000000000" pitchFamily="2" charset="2"/>
              <a:buChar char="§"/>
            </a:pPr>
            <a:r>
              <a:rPr lang="el-GR" sz="2400" dirty="0"/>
              <a:t>Για να συνδεθούμε στο </a:t>
            </a:r>
            <a:r>
              <a:rPr lang="en-US" sz="2400" dirty="0"/>
              <a:t>internet, </a:t>
            </a:r>
            <a:r>
              <a:rPr lang="el-GR" sz="2400" dirty="0" smtClean="0"/>
              <a:t>χρειαζόμαστε:</a:t>
            </a:r>
            <a:endParaRPr lang="el-GR" sz="2400" dirty="0"/>
          </a:p>
          <a:p>
            <a:pPr marL="800100" lvl="1" indent="-342900">
              <a:buFont typeface="Wingdings" panose="05000000000000000000" pitchFamily="2" charset="2"/>
              <a:buChar char="§"/>
            </a:pPr>
            <a:r>
              <a:rPr lang="el-GR" sz="2400" dirty="0"/>
              <a:t>Προσωπικό υπολογιστή και το κατάλληλο </a:t>
            </a:r>
            <a:r>
              <a:rPr lang="el-GR" sz="2400" dirty="0" smtClean="0"/>
              <a:t>μόντεμ,</a:t>
            </a:r>
            <a:endParaRPr lang="el-GR" sz="2400" dirty="0"/>
          </a:p>
          <a:p>
            <a:pPr marL="800100" lvl="1" indent="-342900">
              <a:buFont typeface="Wingdings" panose="05000000000000000000" pitchFamily="2" charset="2"/>
              <a:buChar char="§"/>
            </a:pPr>
            <a:r>
              <a:rPr lang="el-GR" sz="2400" dirty="0"/>
              <a:t>Τηλεφωνική </a:t>
            </a:r>
            <a:r>
              <a:rPr lang="el-GR" sz="2400" dirty="0" smtClean="0"/>
              <a:t>σύνδεση,</a:t>
            </a:r>
            <a:endParaRPr lang="el-GR" sz="2400" dirty="0"/>
          </a:p>
          <a:p>
            <a:pPr marL="800100" lvl="1" indent="-342900">
              <a:buFont typeface="Wingdings" panose="05000000000000000000" pitchFamily="2" charset="2"/>
              <a:buChar char="§"/>
            </a:pPr>
            <a:r>
              <a:rPr lang="el-GR" sz="2400" dirty="0"/>
              <a:t>Συνδρομή σε μια εταιρία ή οργανισμό, που να μας παρέχει υπηρεσίες </a:t>
            </a:r>
            <a:r>
              <a:rPr lang="en-US" sz="2400" dirty="0"/>
              <a:t>Internet (Internet Service Provider – ISP</a:t>
            </a:r>
            <a:r>
              <a:rPr lang="en-US" sz="2400" dirty="0" smtClean="0"/>
              <a:t>)</a:t>
            </a:r>
            <a:r>
              <a:rPr lang="el-GR" sz="2400" dirty="0"/>
              <a:t>,</a:t>
            </a:r>
            <a:endParaRPr lang="en-US"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63</a:t>
            </a:fld>
            <a:endParaRPr lang="el-GR" dirty="0"/>
          </a:p>
        </p:txBody>
      </p:sp>
    </p:spTree>
    <p:custDataLst>
      <p:tags r:id="rId1"/>
    </p:custDataLst>
    <p:extLst>
      <p:ext uri="{BB962C8B-B14F-4D97-AF65-F5344CB8AC3E}">
        <p14:creationId xmlns:p14="http://schemas.microsoft.com/office/powerpoint/2010/main" val="31232275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Διαδίκτυο </a:t>
            </a:r>
            <a:r>
              <a:rPr lang="el-GR" dirty="0" smtClean="0"/>
              <a:t>(3 </a:t>
            </a:r>
            <a:r>
              <a:rPr lang="el-GR" dirty="0"/>
              <a:t>από 3)</a:t>
            </a:r>
            <a:endParaRPr lang="en-US" dirty="0"/>
          </a:p>
        </p:txBody>
      </p:sp>
      <p:sp>
        <p:nvSpPr>
          <p:cNvPr id="2" name="Ορθογώνιο 1" descr="Λογισμικό που να μας επιτρέπει να συνδεθούμε με ένα διακομιστή και ειδικά προγράμματα , ανάλογα με τη υπηρεσία, που θέλουμε να χρησιμοποιήσουμε. Όλα τα παραπάνω προγράμματα μας παρέχονται μαζί με το λειτουργικό σύστημα MS Window.&#10;&#10;Δύο ειδών υπηρεσίες σύνδεσης στο Διαδίκτυο:&#10;Σύνδεση μέσω τηλεφώνου ( dial-up):&#10;Μικρές ταχύτητες,&#10;Κόστος ανάλογα με τον χρόνο σύνδεσης,&#10;Ευρυζωνική σύνδεση (Broadband):&#10;Πολύ μεγάλες ταχύτητες,&#10;Σταθερό μηνιαίο κόστος, &#10;Μόνιμη σύνδεση.&#10;"/>
          <p:cNvSpPr/>
          <p:nvPr/>
        </p:nvSpPr>
        <p:spPr>
          <a:xfrm>
            <a:off x="467544" y="1052736"/>
            <a:ext cx="8208912" cy="5262979"/>
          </a:xfrm>
          <a:prstGeom prst="rect">
            <a:avLst/>
          </a:prstGeom>
        </p:spPr>
        <p:txBody>
          <a:bodyPr wrap="square">
            <a:spAutoFit/>
          </a:bodyPr>
          <a:lstStyle/>
          <a:p>
            <a:pPr marL="800100" lvl="1" indent="-342900">
              <a:buFont typeface="Wingdings" panose="05000000000000000000" pitchFamily="2" charset="2"/>
              <a:buChar char="§"/>
            </a:pPr>
            <a:r>
              <a:rPr lang="el-GR" sz="2400" dirty="0"/>
              <a:t>Λογισμικό που να μας επιτρέπει να συνδεθούμε με ένα διακομιστή και ειδικά προγράμματα , ανάλογα με τη υπηρεσία, που θέλουμε να χρησιμοποιήσουμε. Όλα τα παραπάνω προγράμματα μας παρέχονται μαζί με το λειτουργικό σύστημα </a:t>
            </a:r>
            <a:r>
              <a:rPr lang="en-US" sz="2400" dirty="0"/>
              <a:t>MS </a:t>
            </a:r>
            <a:r>
              <a:rPr lang="en-US" sz="2400" dirty="0" smtClean="0"/>
              <a:t>Window</a:t>
            </a:r>
            <a:r>
              <a:rPr lang="el-GR" sz="2400" dirty="0" smtClean="0"/>
              <a:t>.</a:t>
            </a:r>
          </a:p>
          <a:p>
            <a:pPr marL="800100" lvl="1" indent="-342900">
              <a:buFont typeface="Wingdings" panose="05000000000000000000" pitchFamily="2" charset="2"/>
              <a:buChar char="§"/>
            </a:pPr>
            <a:endParaRPr lang="el-GR" sz="2400" dirty="0"/>
          </a:p>
          <a:p>
            <a:pPr marL="342900" indent="-342900">
              <a:buFont typeface="Arial" panose="020B0604020202020204" pitchFamily="34" charset="0"/>
              <a:buChar char="•"/>
            </a:pPr>
            <a:r>
              <a:rPr lang="el-GR" sz="2400" dirty="0"/>
              <a:t>Δύο ειδών υπηρεσίες σύνδεσης στο </a:t>
            </a:r>
            <a:r>
              <a:rPr lang="el-GR" sz="2400" dirty="0" smtClean="0"/>
              <a:t>Διαδίκτυο:</a:t>
            </a:r>
            <a:endParaRPr lang="el-GR" sz="2400" dirty="0"/>
          </a:p>
          <a:p>
            <a:pPr marL="800100" lvl="1" indent="-342900">
              <a:buFont typeface="Wingdings" panose="05000000000000000000" pitchFamily="2" charset="2"/>
              <a:buChar char="§"/>
            </a:pPr>
            <a:r>
              <a:rPr lang="el-GR" sz="2400" dirty="0"/>
              <a:t>Σύνδεση μέσω τηλεφώνου ( </a:t>
            </a:r>
            <a:r>
              <a:rPr lang="en-US" sz="2400" dirty="0"/>
              <a:t>dial-up</a:t>
            </a:r>
            <a:r>
              <a:rPr lang="en-US" sz="2400" dirty="0" smtClean="0"/>
              <a:t>)</a:t>
            </a:r>
            <a:r>
              <a:rPr lang="el-GR" sz="2400" dirty="0" smtClean="0"/>
              <a:t>:</a:t>
            </a:r>
            <a:endParaRPr lang="el-GR" sz="2400" dirty="0"/>
          </a:p>
          <a:p>
            <a:pPr marL="1257300" lvl="2" indent="-342900">
              <a:buFont typeface="Wingdings" panose="05000000000000000000" pitchFamily="2" charset="2"/>
              <a:buChar char="v"/>
            </a:pPr>
            <a:r>
              <a:rPr lang="el-GR" sz="2400" dirty="0"/>
              <a:t>Μικρές </a:t>
            </a:r>
            <a:r>
              <a:rPr lang="el-GR" sz="2400" dirty="0" smtClean="0"/>
              <a:t>ταχύτητες,</a:t>
            </a:r>
            <a:endParaRPr lang="el-GR" sz="2400" dirty="0"/>
          </a:p>
          <a:p>
            <a:pPr marL="1257300" lvl="2" indent="-342900">
              <a:buFont typeface="Wingdings" panose="05000000000000000000" pitchFamily="2" charset="2"/>
              <a:buChar char="v"/>
            </a:pPr>
            <a:r>
              <a:rPr lang="el-GR" sz="2400" dirty="0"/>
              <a:t>Κόστος ανάλογα με τον χρόνο </a:t>
            </a:r>
            <a:r>
              <a:rPr lang="el-GR" sz="2400" dirty="0" smtClean="0"/>
              <a:t>σύνδεσης,</a:t>
            </a:r>
            <a:endParaRPr lang="en-US" sz="2400" dirty="0"/>
          </a:p>
          <a:p>
            <a:pPr marL="800100" lvl="1" indent="-342900">
              <a:buFont typeface="Wingdings" panose="05000000000000000000" pitchFamily="2" charset="2"/>
              <a:buChar char="§"/>
            </a:pPr>
            <a:r>
              <a:rPr lang="el-GR" sz="2400" dirty="0" err="1"/>
              <a:t>Ευρυζωνική</a:t>
            </a:r>
            <a:r>
              <a:rPr lang="el-GR" sz="2400" dirty="0"/>
              <a:t> σύνδεση </a:t>
            </a:r>
            <a:r>
              <a:rPr lang="en-US" sz="2400" dirty="0"/>
              <a:t>(Broadband</a:t>
            </a:r>
            <a:r>
              <a:rPr lang="en-US" sz="2400" dirty="0" smtClean="0"/>
              <a:t>)</a:t>
            </a:r>
            <a:r>
              <a:rPr lang="el-GR" sz="2400" dirty="0" smtClean="0"/>
              <a:t>:</a:t>
            </a:r>
            <a:endParaRPr lang="el-GR" sz="2400" dirty="0"/>
          </a:p>
          <a:p>
            <a:pPr marL="1257300" lvl="2" indent="-342900">
              <a:buFont typeface="Wingdings" panose="05000000000000000000" pitchFamily="2" charset="2"/>
              <a:buChar char="v"/>
            </a:pPr>
            <a:r>
              <a:rPr lang="el-GR" sz="2400" dirty="0"/>
              <a:t>Πολύ μεγάλες </a:t>
            </a:r>
            <a:r>
              <a:rPr lang="el-GR" sz="2400" dirty="0" smtClean="0"/>
              <a:t>ταχύτητες,</a:t>
            </a:r>
            <a:endParaRPr lang="el-GR" sz="2400" dirty="0"/>
          </a:p>
          <a:p>
            <a:pPr marL="1257300" lvl="2" indent="-342900">
              <a:buFont typeface="Wingdings" panose="05000000000000000000" pitchFamily="2" charset="2"/>
              <a:buChar char="v"/>
            </a:pPr>
            <a:r>
              <a:rPr lang="el-GR" sz="2400" dirty="0"/>
              <a:t>Σταθερό μηνιαίο </a:t>
            </a:r>
            <a:r>
              <a:rPr lang="el-GR" sz="2400" dirty="0" smtClean="0"/>
              <a:t>κόστος, </a:t>
            </a:r>
            <a:endParaRPr lang="el-GR" sz="2400" dirty="0"/>
          </a:p>
          <a:p>
            <a:pPr marL="1257300" lvl="2" indent="-342900">
              <a:buFont typeface="Wingdings" panose="05000000000000000000" pitchFamily="2" charset="2"/>
              <a:buChar char="v"/>
            </a:pPr>
            <a:r>
              <a:rPr lang="el-GR" sz="2400" dirty="0"/>
              <a:t>Μόνιμη </a:t>
            </a:r>
            <a:r>
              <a:rPr lang="el-GR" sz="2400" dirty="0" smtClean="0"/>
              <a:t>σύνδεση.</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64</a:t>
            </a:fld>
            <a:endParaRPr lang="el-GR" dirty="0"/>
          </a:p>
        </p:txBody>
      </p:sp>
    </p:spTree>
    <p:custDataLst>
      <p:tags r:id="rId1"/>
    </p:custDataLst>
    <p:extLst>
      <p:ext uri="{BB962C8B-B14F-4D97-AF65-F5344CB8AC3E}">
        <p14:creationId xmlns:p14="http://schemas.microsoft.com/office/powerpoint/2010/main" val="31232275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err="1"/>
              <a:t>Ευρυζωνικές</a:t>
            </a:r>
            <a:r>
              <a:rPr lang="el-GR" dirty="0"/>
              <a:t> τεχνολογίες</a:t>
            </a:r>
            <a:endParaRPr lang="en-US" dirty="0"/>
          </a:p>
        </p:txBody>
      </p:sp>
      <p:sp>
        <p:nvSpPr>
          <p:cNvPr id="2" name="Ορθογώνιο 1" descr="Ενσύρματες: &#10;Δίκτυα οπτικών ινών,&#10;Δίκτυα τεχνολογίας xDSL,&#10;&#10;Ασύρματες:&#10;Wi-Fi, Wi-Max,&#10;3G/UMTS (κινητό τηλέφωνο),&#10;Δορυφορικές Συνδέσεις.&#10;"/>
          <p:cNvSpPr/>
          <p:nvPr/>
        </p:nvSpPr>
        <p:spPr>
          <a:xfrm>
            <a:off x="467544" y="1966188"/>
            <a:ext cx="8208912" cy="3046988"/>
          </a:xfrm>
          <a:prstGeom prst="rect">
            <a:avLst/>
          </a:prstGeom>
        </p:spPr>
        <p:txBody>
          <a:bodyPr wrap="square">
            <a:spAutoFit/>
          </a:bodyPr>
          <a:lstStyle/>
          <a:p>
            <a:pPr marL="342900" indent="-342900">
              <a:buFont typeface="Wingdings" panose="05000000000000000000" pitchFamily="2" charset="2"/>
              <a:buChar char="§"/>
            </a:pPr>
            <a:r>
              <a:rPr lang="el-GR" sz="2400" dirty="0" smtClean="0"/>
              <a:t>Ενσύρματες: </a:t>
            </a:r>
            <a:endParaRPr lang="el-GR" sz="2400" dirty="0"/>
          </a:p>
          <a:p>
            <a:pPr marL="800100" lvl="1" indent="-342900">
              <a:buFont typeface="Arial" panose="020B0604020202020204" pitchFamily="34" charset="0"/>
              <a:buChar char="•"/>
            </a:pPr>
            <a:r>
              <a:rPr lang="el-GR" sz="2400" dirty="0"/>
              <a:t>Δίκτυα οπτικών </a:t>
            </a:r>
            <a:r>
              <a:rPr lang="el-GR" sz="2400" dirty="0" smtClean="0"/>
              <a:t>ινών,</a:t>
            </a:r>
            <a:endParaRPr lang="el-GR" sz="2400" dirty="0"/>
          </a:p>
          <a:p>
            <a:pPr marL="800100" lvl="1" indent="-342900">
              <a:buFont typeface="Arial" panose="020B0604020202020204" pitchFamily="34" charset="0"/>
              <a:buChar char="•"/>
            </a:pPr>
            <a:r>
              <a:rPr lang="el-GR" sz="2400" dirty="0"/>
              <a:t>Δίκτυα τεχνολογίας </a:t>
            </a:r>
            <a:r>
              <a:rPr lang="en-US" sz="2400" dirty="0" err="1" smtClean="0"/>
              <a:t>xDSL</a:t>
            </a:r>
            <a:r>
              <a:rPr lang="el-GR" sz="2400" dirty="0" smtClean="0"/>
              <a:t>,</a:t>
            </a:r>
          </a:p>
          <a:p>
            <a:pPr marL="800100" lvl="1" indent="-342900">
              <a:buFont typeface="Arial" panose="020B0604020202020204" pitchFamily="34" charset="0"/>
              <a:buChar char="•"/>
            </a:pPr>
            <a:endParaRPr lang="el-GR" sz="2400" dirty="0"/>
          </a:p>
          <a:p>
            <a:pPr marL="342900" indent="-342900">
              <a:buFont typeface="Wingdings" panose="05000000000000000000" pitchFamily="2" charset="2"/>
              <a:buChar char="§"/>
            </a:pPr>
            <a:r>
              <a:rPr lang="el-GR" sz="2400" dirty="0" smtClean="0"/>
              <a:t>Ασύρματες:</a:t>
            </a:r>
            <a:endParaRPr lang="en-US" sz="2400" dirty="0"/>
          </a:p>
          <a:p>
            <a:pPr marL="800100" lvl="1" indent="-342900">
              <a:buFont typeface="Arial" panose="020B0604020202020204" pitchFamily="34" charset="0"/>
              <a:buChar char="•"/>
            </a:pPr>
            <a:r>
              <a:rPr lang="en-US" sz="2400" dirty="0"/>
              <a:t>Wi-Fi, </a:t>
            </a:r>
            <a:r>
              <a:rPr lang="en-US" sz="2400" dirty="0" smtClean="0"/>
              <a:t>Wi-Max</a:t>
            </a:r>
            <a:r>
              <a:rPr lang="el-GR" sz="2400" dirty="0" smtClean="0"/>
              <a:t>,</a:t>
            </a:r>
            <a:endParaRPr lang="en-US" sz="2400" dirty="0"/>
          </a:p>
          <a:p>
            <a:pPr marL="800100" lvl="1" indent="-342900">
              <a:buFont typeface="Arial" panose="020B0604020202020204" pitchFamily="34" charset="0"/>
              <a:buChar char="•"/>
            </a:pPr>
            <a:r>
              <a:rPr lang="en-US" sz="2400" dirty="0"/>
              <a:t>3G/UMTS (</a:t>
            </a:r>
            <a:r>
              <a:rPr lang="el-GR" sz="2400" dirty="0"/>
              <a:t>κινητό τηλέφωνο</a:t>
            </a:r>
            <a:r>
              <a:rPr lang="el-GR" sz="2400" dirty="0" smtClean="0"/>
              <a:t>),</a:t>
            </a:r>
            <a:endParaRPr lang="el-GR" sz="2400" dirty="0"/>
          </a:p>
          <a:p>
            <a:pPr marL="800100" lvl="1" indent="-342900">
              <a:buFont typeface="Arial" panose="020B0604020202020204" pitchFamily="34" charset="0"/>
              <a:buChar char="•"/>
            </a:pPr>
            <a:r>
              <a:rPr lang="el-GR" sz="2400" dirty="0"/>
              <a:t>Δορυφορικές </a:t>
            </a:r>
            <a:r>
              <a:rPr lang="el-GR" sz="2400" dirty="0" smtClean="0"/>
              <a:t>Συνδέσεις.</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65</a:t>
            </a:fld>
            <a:endParaRPr lang="el-GR" dirty="0"/>
          </a:p>
        </p:txBody>
      </p:sp>
    </p:spTree>
    <p:custDataLst>
      <p:tags r:id="rId1"/>
    </p:custDataLst>
    <p:extLst>
      <p:ext uri="{BB962C8B-B14F-4D97-AF65-F5344CB8AC3E}">
        <p14:creationId xmlns:p14="http://schemas.microsoft.com/office/powerpoint/2010/main" val="31232275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err="1"/>
              <a:t>Ευρυζωνικότητα</a:t>
            </a:r>
            <a:endParaRPr lang="en-US" dirty="0"/>
          </a:p>
        </p:txBody>
      </p:sp>
      <p:sp>
        <p:nvSpPr>
          <p:cNvPr id="2" name="Ορθογώνιο 1"/>
          <p:cNvSpPr/>
          <p:nvPr/>
        </p:nvSpPr>
        <p:spPr>
          <a:xfrm>
            <a:off x="467544" y="1884888"/>
            <a:ext cx="8208912" cy="3046988"/>
          </a:xfrm>
          <a:prstGeom prst="rect">
            <a:avLst/>
          </a:prstGeom>
        </p:spPr>
        <p:txBody>
          <a:bodyPr wrap="square">
            <a:spAutoFit/>
          </a:bodyPr>
          <a:lstStyle/>
          <a:p>
            <a:r>
              <a:rPr lang="el-GR" sz="2400" dirty="0"/>
              <a:t>Με τον όρο </a:t>
            </a:r>
            <a:r>
              <a:rPr lang="el-GR" sz="2400" dirty="0" err="1"/>
              <a:t>Ευρυζωνικότητα</a:t>
            </a:r>
            <a:r>
              <a:rPr lang="el-GR" sz="2400" dirty="0"/>
              <a:t> </a:t>
            </a:r>
            <a:r>
              <a:rPr lang="el-GR" sz="2400" dirty="0" smtClean="0"/>
              <a:t>ορίζουμε:</a:t>
            </a:r>
          </a:p>
          <a:p>
            <a:endParaRPr lang="el-GR" sz="2400" dirty="0"/>
          </a:p>
          <a:p>
            <a:pPr marL="800100" lvl="1" indent="-342900">
              <a:buFont typeface="Arial" panose="020B0604020202020204" pitchFamily="34" charset="0"/>
              <a:buChar char="•"/>
            </a:pPr>
            <a:r>
              <a:rPr lang="el-GR" sz="2400" dirty="0"/>
              <a:t>Την υποδομή σε δίκτυα ηλεκτρονικών επικοινωνιών για την ταχύτατη μεταφορά δεδομένων και πληροφοριών , με πολύ χαμηλό </a:t>
            </a:r>
            <a:r>
              <a:rPr lang="el-GR" sz="2400" dirty="0" smtClean="0"/>
              <a:t>κόστος,</a:t>
            </a:r>
          </a:p>
          <a:p>
            <a:pPr marL="800100" lvl="1" indent="-342900">
              <a:buFont typeface="Arial" panose="020B0604020202020204" pitchFamily="34" charset="0"/>
              <a:buChar char="•"/>
            </a:pPr>
            <a:endParaRPr lang="el-GR" sz="2400" dirty="0" smtClean="0"/>
          </a:p>
          <a:p>
            <a:pPr marL="800100" lvl="1" indent="-342900">
              <a:buFont typeface="Arial" panose="020B0604020202020204" pitchFamily="34" charset="0"/>
              <a:buChar char="•"/>
            </a:pPr>
            <a:r>
              <a:rPr lang="el-GR" sz="2400" dirty="0" smtClean="0"/>
              <a:t>Τη </a:t>
            </a:r>
            <a:r>
              <a:rPr lang="el-GR" sz="2400" dirty="0"/>
              <a:t>παροχή πολύ γρήγορων συνδέσεων στο Διαδίκτυο σε όσο το δυνατόν μεγαλύτερο ποσοστό του </a:t>
            </a:r>
            <a:r>
              <a:rPr lang="el-GR" sz="2400" dirty="0" smtClean="0"/>
              <a:t>πληθυσμού. </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66</a:t>
            </a:fld>
            <a:endParaRPr lang="el-GR" dirty="0"/>
          </a:p>
        </p:txBody>
      </p:sp>
    </p:spTree>
    <p:custDataLst>
      <p:tags r:id="rId1"/>
    </p:custDataLst>
    <p:extLst>
      <p:ext uri="{BB962C8B-B14F-4D97-AF65-F5344CB8AC3E}">
        <p14:creationId xmlns:p14="http://schemas.microsoft.com/office/powerpoint/2010/main" val="31232275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a:t>Η </a:t>
            </a:r>
            <a:r>
              <a:rPr lang="el-GR" dirty="0" err="1"/>
              <a:t>ευρυζωνικότητα</a:t>
            </a:r>
            <a:r>
              <a:rPr lang="el-GR" dirty="0"/>
              <a:t> προσφέρει </a:t>
            </a:r>
            <a:endParaRPr lang="en-US" dirty="0"/>
          </a:p>
        </p:txBody>
      </p:sp>
      <p:sp>
        <p:nvSpPr>
          <p:cNvPr id="2" name="Ορθογώνιο 1"/>
          <p:cNvSpPr/>
          <p:nvPr/>
        </p:nvSpPr>
        <p:spPr>
          <a:xfrm>
            <a:off x="467544" y="1340768"/>
            <a:ext cx="8208912" cy="4524315"/>
          </a:xfrm>
          <a:prstGeom prst="rect">
            <a:avLst/>
          </a:prstGeom>
        </p:spPr>
        <p:txBody>
          <a:bodyPr wrap="square">
            <a:spAutoFit/>
          </a:bodyPr>
          <a:lstStyle/>
          <a:p>
            <a:pPr marL="342900" indent="-342900">
              <a:lnSpc>
                <a:spcPct val="150000"/>
              </a:lnSpc>
              <a:buFont typeface="Wingdings" panose="05000000000000000000" pitchFamily="2" charset="2"/>
              <a:buChar char="§"/>
            </a:pPr>
            <a:r>
              <a:rPr lang="el-GR" sz="2400" dirty="0"/>
              <a:t>Ταχύτατες ηλεκτρονικές συναλλαγές με τις δημόσιες </a:t>
            </a:r>
            <a:r>
              <a:rPr lang="el-GR" sz="2400" dirty="0" smtClean="0"/>
              <a:t>υπηρεσίες,</a:t>
            </a:r>
            <a:endParaRPr lang="el-GR" sz="2400" dirty="0"/>
          </a:p>
          <a:p>
            <a:pPr marL="342900" indent="-342900">
              <a:lnSpc>
                <a:spcPct val="150000"/>
              </a:lnSpc>
              <a:buFont typeface="Wingdings" panose="05000000000000000000" pitchFamily="2" charset="2"/>
              <a:buChar char="§"/>
            </a:pPr>
            <a:r>
              <a:rPr lang="el-GR" sz="2400" dirty="0"/>
              <a:t>Ασφαλείς ηλεκτρονικές οικονομικές συναλλαγές με </a:t>
            </a:r>
            <a:r>
              <a:rPr lang="el-GR" sz="2400" dirty="0" smtClean="0"/>
              <a:t>τράπεζες,</a:t>
            </a:r>
            <a:endParaRPr lang="el-GR" sz="2400" dirty="0"/>
          </a:p>
          <a:p>
            <a:pPr marL="342900" indent="-342900">
              <a:lnSpc>
                <a:spcPct val="150000"/>
              </a:lnSpc>
              <a:buFont typeface="Wingdings" panose="05000000000000000000" pitchFamily="2" charset="2"/>
              <a:buChar char="§"/>
            </a:pPr>
            <a:r>
              <a:rPr lang="el-GR" sz="2400" dirty="0"/>
              <a:t>Εργασία εξ </a:t>
            </a:r>
            <a:r>
              <a:rPr lang="el-GR" sz="2400" dirty="0" smtClean="0"/>
              <a:t>αποστάσεως,</a:t>
            </a:r>
            <a:endParaRPr lang="el-GR" sz="2400" dirty="0"/>
          </a:p>
          <a:p>
            <a:pPr marL="342900" indent="-342900">
              <a:lnSpc>
                <a:spcPct val="150000"/>
              </a:lnSpc>
              <a:buFont typeface="Wingdings" panose="05000000000000000000" pitchFamily="2" charset="2"/>
              <a:buChar char="§"/>
            </a:pPr>
            <a:r>
              <a:rPr lang="el-GR" sz="2400" dirty="0"/>
              <a:t>Ηλεκτρονικό </a:t>
            </a:r>
            <a:r>
              <a:rPr lang="el-GR" sz="2400" dirty="0" smtClean="0"/>
              <a:t>εμπόριο,</a:t>
            </a:r>
            <a:endParaRPr lang="el-GR" sz="2400" dirty="0"/>
          </a:p>
          <a:p>
            <a:pPr marL="342900" indent="-342900">
              <a:lnSpc>
                <a:spcPct val="150000"/>
              </a:lnSpc>
              <a:buFont typeface="Wingdings" panose="05000000000000000000" pitchFamily="2" charset="2"/>
              <a:buChar char="§"/>
            </a:pPr>
            <a:r>
              <a:rPr lang="el-GR" sz="2400" dirty="0"/>
              <a:t>Υπηρεσίες φροντίδας υγείας και </a:t>
            </a:r>
            <a:r>
              <a:rPr lang="el-GR" sz="2400" dirty="0" smtClean="0"/>
              <a:t>πρόνοιας,</a:t>
            </a:r>
            <a:endParaRPr lang="el-GR" sz="2400" dirty="0"/>
          </a:p>
          <a:p>
            <a:pPr marL="342900" indent="-342900">
              <a:lnSpc>
                <a:spcPct val="150000"/>
              </a:lnSpc>
              <a:buFont typeface="Wingdings" panose="05000000000000000000" pitchFamily="2" charset="2"/>
              <a:buChar char="§"/>
            </a:pPr>
            <a:r>
              <a:rPr lang="el-GR" sz="2400" dirty="0"/>
              <a:t>Ενημέρωση και </a:t>
            </a:r>
            <a:r>
              <a:rPr lang="el-GR" sz="2400" dirty="0" smtClean="0"/>
              <a:t>ψυχαγωγία,</a:t>
            </a:r>
            <a:endParaRPr lang="el-GR" sz="2400" dirty="0"/>
          </a:p>
          <a:p>
            <a:pPr marL="342900" indent="-342900">
              <a:lnSpc>
                <a:spcPct val="150000"/>
              </a:lnSpc>
              <a:buFont typeface="Wingdings" panose="05000000000000000000" pitchFamily="2" charset="2"/>
              <a:buChar char="§"/>
            </a:pPr>
            <a:r>
              <a:rPr lang="el-GR" sz="2400" dirty="0"/>
              <a:t>Καλύτερη και φθηνότερη </a:t>
            </a:r>
            <a:r>
              <a:rPr lang="el-GR" sz="2400" dirty="0" smtClean="0"/>
              <a:t>επικοινωνία.</a:t>
            </a:r>
            <a:endParaRPr 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67</a:t>
            </a:fld>
            <a:endParaRPr lang="el-GR" dirty="0"/>
          </a:p>
        </p:txBody>
      </p:sp>
    </p:spTree>
    <p:custDataLst>
      <p:tags r:id="rId1"/>
    </p:custDataLst>
    <p:extLst>
      <p:ext uri="{BB962C8B-B14F-4D97-AF65-F5344CB8AC3E}">
        <p14:creationId xmlns:p14="http://schemas.microsoft.com/office/powerpoint/2010/main" val="31232275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044451"/>
          </a:xfrm>
        </p:spPr>
        <p:txBody>
          <a:bodyPr>
            <a:normAutofit/>
          </a:bodyPr>
          <a:lstStyle/>
          <a:p>
            <a:r>
              <a:rPr lang="el-GR" dirty="0" smtClean="0"/>
              <a:t>Υπηρεσίες του </a:t>
            </a:r>
            <a:r>
              <a:rPr lang="en-US" dirty="0" smtClean="0"/>
              <a:t>Internet</a:t>
            </a:r>
            <a:endParaRPr lang="en-US" dirty="0"/>
          </a:p>
        </p:txBody>
      </p:sp>
      <p:sp>
        <p:nvSpPr>
          <p:cNvPr id="2" name="Ορθογώνιο 1"/>
          <p:cNvSpPr/>
          <p:nvPr>
            <p:custDataLst>
              <p:tags r:id="rId2"/>
            </p:custDataLst>
          </p:nvPr>
        </p:nvSpPr>
        <p:spPr>
          <a:xfrm>
            <a:off x="467544" y="1412776"/>
            <a:ext cx="8208912" cy="4154984"/>
          </a:xfrm>
          <a:prstGeom prst="rect">
            <a:avLst/>
          </a:prstGeom>
        </p:spPr>
        <p:txBody>
          <a:bodyPr wrap="square">
            <a:spAutoFit/>
          </a:bodyPr>
          <a:lstStyle/>
          <a:p>
            <a:pPr marL="342900" indent="-342900">
              <a:buFont typeface="Wingdings" panose="05000000000000000000" pitchFamily="2" charset="2"/>
              <a:buChar char="§"/>
            </a:pPr>
            <a:r>
              <a:rPr lang="en-US" sz="2400" dirty="0" smtClean="0"/>
              <a:t>WWW</a:t>
            </a:r>
            <a:r>
              <a:rPr lang="el-GR" sz="2400" dirty="0" smtClean="0"/>
              <a:t>,</a:t>
            </a:r>
            <a:endParaRPr lang="en-US"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n-US" sz="2400" dirty="0" smtClean="0"/>
              <a:t>FTP</a:t>
            </a:r>
            <a:r>
              <a:rPr lang="el-GR" sz="2400" dirty="0" smtClean="0"/>
              <a:t>,</a:t>
            </a:r>
            <a:endParaRPr lang="en-US"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n-US" sz="2400" dirty="0" smtClean="0"/>
              <a:t>Telnet</a:t>
            </a:r>
            <a:r>
              <a:rPr lang="el-GR" sz="2400" dirty="0" smtClean="0"/>
              <a:t>,</a:t>
            </a:r>
            <a:endParaRPr lang="en-US"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n-US" sz="2400" dirty="0" smtClean="0"/>
              <a:t>E-Mail</a:t>
            </a:r>
            <a:r>
              <a:rPr lang="el-GR" sz="2400" dirty="0" smtClean="0"/>
              <a:t>,</a:t>
            </a:r>
            <a:endParaRPr lang="en-US"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n-US" sz="2400" dirty="0" smtClean="0"/>
              <a:t>Newsgroups</a:t>
            </a:r>
            <a:r>
              <a:rPr lang="el-GR" sz="2400" dirty="0" smtClean="0"/>
              <a:t>,</a:t>
            </a:r>
            <a:endParaRPr lang="en-US" sz="2400" dirty="0"/>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n-US" sz="2400" dirty="0" smtClean="0"/>
              <a:t>Chat</a:t>
            </a:r>
            <a:r>
              <a:rPr lang="el-GR" sz="2400" dirty="0"/>
              <a:t>.</a:t>
            </a:r>
            <a:endParaRPr lang="en-US"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68</a:t>
            </a:fld>
            <a:endParaRPr lang="el-GR" dirty="0"/>
          </a:p>
        </p:txBody>
      </p:sp>
    </p:spTree>
    <p:custDataLst>
      <p:tags r:id="rId1"/>
    </p:custDataLst>
    <p:extLst>
      <p:ext uri="{BB962C8B-B14F-4D97-AF65-F5344CB8AC3E}">
        <p14:creationId xmlns:p14="http://schemas.microsoft.com/office/powerpoint/2010/main" val="32279981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628800"/>
          </a:xfrm>
        </p:spPr>
        <p:txBody>
          <a:bodyPr>
            <a:noAutofit/>
          </a:bodyPr>
          <a:lstStyle/>
          <a:p>
            <a:r>
              <a:rPr lang="el-GR" dirty="0"/>
              <a:t>Σύντομη Ιστορική Ανασκόπηση</a:t>
            </a:r>
          </a:p>
        </p:txBody>
      </p:sp>
      <p:sp>
        <p:nvSpPr>
          <p:cNvPr id="9" name="Rectangle 3" descr="1940: Σύνδεση δύο υπολογιστών και ανταλλαγή δεδομένων με τηλέτυπο, &#10;1960 - 1970: Αναπτύσσονται τα πρώτα δίκτυα υπολογιστών,&#10;1980 - 1990: Εκρηκτική διάδοση των δικτύων – Διαδίκτυο,&#10;1991: Επινόηση του World Wide Web.&#10;"/>
          <p:cNvSpPr txBox="1">
            <a:spLocks noChangeArrowheads="1"/>
          </p:cNvSpPr>
          <p:nvPr>
            <p:custDataLst>
              <p:tags r:id="rId2"/>
            </p:custDataLst>
          </p:nvPr>
        </p:nvSpPr>
        <p:spPr>
          <a:xfrm>
            <a:off x="467544" y="1916832"/>
            <a:ext cx="8219256" cy="344571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
            </a:pPr>
            <a:r>
              <a:rPr lang="el-GR" sz="2800" b="1" dirty="0"/>
              <a:t>1940:</a:t>
            </a:r>
            <a:r>
              <a:rPr lang="el-GR" sz="2800" dirty="0"/>
              <a:t> Σύνδεση δύο υπολογιστών και ανταλλαγή δεδομένων</a:t>
            </a:r>
            <a:r>
              <a:rPr lang="en-US" sz="2800" dirty="0"/>
              <a:t> </a:t>
            </a:r>
            <a:r>
              <a:rPr lang="el-GR" sz="2800" dirty="0"/>
              <a:t>με </a:t>
            </a:r>
            <a:r>
              <a:rPr lang="el-GR" sz="2800" dirty="0" smtClean="0"/>
              <a:t>τηλέτυπο, </a:t>
            </a:r>
            <a:endParaRPr lang="el-GR" sz="2800" dirty="0"/>
          </a:p>
          <a:p>
            <a:pPr marL="342900" indent="-342900" algn="l">
              <a:buFont typeface="Wingdings" panose="05000000000000000000" pitchFamily="2" charset="2"/>
              <a:buChar char="§"/>
            </a:pPr>
            <a:r>
              <a:rPr lang="el-GR" sz="2800" b="1" dirty="0"/>
              <a:t>1960 - 1970:</a:t>
            </a:r>
            <a:r>
              <a:rPr lang="el-GR" sz="2800" dirty="0"/>
              <a:t> Αναπτύσσονται τα πρώτα δίκτυα </a:t>
            </a:r>
            <a:r>
              <a:rPr lang="el-GR" sz="2800" dirty="0" smtClean="0"/>
              <a:t>υπολογιστών,</a:t>
            </a:r>
            <a:endParaRPr lang="el-GR" sz="2800" dirty="0"/>
          </a:p>
          <a:p>
            <a:pPr marL="342900" indent="-342900" algn="l">
              <a:buFont typeface="Wingdings" panose="05000000000000000000" pitchFamily="2" charset="2"/>
              <a:buChar char="§"/>
            </a:pPr>
            <a:r>
              <a:rPr lang="el-GR" sz="2800" b="1" dirty="0"/>
              <a:t>1980 - 1990:</a:t>
            </a:r>
            <a:r>
              <a:rPr lang="el-GR" sz="2800" dirty="0"/>
              <a:t> Εκρηκτική διάδοση των δικτύων</a:t>
            </a:r>
            <a:r>
              <a:rPr lang="en-US" sz="2800" dirty="0"/>
              <a:t> – </a:t>
            </a:r>
            <a:r>
              <a:rPr lang="el-GR" sz="2800" dirty="0" smtClean="0"/>
              <a:t>Διαδίκτυο,</a:t>
            </a:r>
            <a:endParaRPr lang="el-GR" sz="2800" dirty="0"/>
          </a:p>
          <a:p>
            <a:pPr marL="342900" indent="-342900" algn="l">
              <a:buFont typeface="Wingdings" panose="05000000000000000000" pitchFamily="2" charset="2"/>
              <a:buChar char="§"/>
            </a:pPr>
            <a:r>
              <a:rPr lang="el-GR" sz="2800" b="1" dirty="0"/>
              <a:t>1991:</a:t>
            </a:r>
            <a:r>
              <a:rPr lang="el-GR" sz="2800" dirty="0"/>
              <a:t> Επινόηση του</a:t>
            </a:r>
            <a:r>
              <a:rPr lang="en-US" sz="2800" dirty="0"/>
              <a:t> World Wide </a:t>
            </a:r>
            <a:r>
              <a:rPr lang="en-US" sz="2800" dirty="0" smtClean="0"/>
              <a:t>Web</a:t>
            </a:r>
            <a:r>
              <a:rPr lang="el-GR" sz="2800" dirty="0" smtClean="0"/>
              <a:t>.</a:t>
            </a:r>
            <a:endParaRPr lang="el-GR" sz="28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35496" y="8285"/>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Τα πρώτα δίκτυα υπολογιστών </a:t>
            </a:r>
            <a:r>
              <a:rPr lang="el-GR" dirty="0" smtClean="0"/>
              <a:t/>
            </a:r>
            <a:br>
              <a:rPr lang="el-GR" dirty="0" smtClean="0"/>
            </a:br>
            <a:r>
              <a:rPr lang="el-GR" dirty="0" smtClean="0"/>
              <a:t>(1 από 3)</a:t>
            </a:r>
            <a:endParaRPr lang="el-GR" dirty="0"/>
          </a:p>
        </p:txBody>
      </p:sp>
      <p:sp>
        <p:nvSpPr>
          <p:cNvPr id="6" name="Θέση περιεχομένου 2" descr="Το σημερινό Internet αποτελεί εξέλιξη του ARPANET, ενός δικτύου που άρχισε να αναπτύσσεται πειραματικά στα τέλη της δεκαετίας του 60 στις ΗΠΑ.&#10;Στα πανεπιστήμια των ΗΠΑ οι ερευνητές ξεκινούν να πειραματίζονται με τη διασύνδεση απομακρυσμένων υπολογιστών μεταξύ τους. Το δίκτυο ARPANET   (Advanced Research Projects Agency Network ), γεννιέται το 1969 με πόρους του προγράμματος ARPA (Advanced Research Project Agency) του Υπουργείου Άμυνας, με σκοπό να συνδέσει το Υπουργείο με στρατιωτικούς ερευνητικούς οργανισμούς και να αποτελέσει ένα πείραμα για τη μελέτη της αξιόπιστης λειτουργίας των δικτύων. &#10;"/>
          <p:cNvSpPr>
            <a:spLocks noGrp="1"/>
          </p:cNvSpPr>
          <p:nvPr>
            <p:ph idx="1"/>
          </p:nvPr>
        </p:nvSpPr>
        <p:spPr>
          <a:xfrm>
            <a:off x="467544" y="1484784"/>
            <a:ext cx="8219256" cy="4536504"/>
          </a:xfrm>
        </p:spPr>
        <p:txBody>
          <a:bodyPr>
            <a:noAutofit/>
          </a:bodyPr>
          <a:lstStyle/>
          <a:p>
            <a:r>
              <a:rPr lang="el-GR" sz="2400" dirty="0"/>
              <a:t>Το σημερινό Internet αποτελεί εξέλιξη του </a:t>
            </a:r>
            <a:r>
              <a:rPr lang="el-GR" sz="2400" b="1" dirty="0"/>
              <a:t>ARPANET</a:t>
            </a:r>
            <a:r>
              <a:rPr lang="el-GR" sz="2400" dirty="0"/>
              <a:t>, ενός δικτύου που άρχισε να αναπτύσσεται πειραματικά στα τέλη της δεκαετίας του 60 στις ΗΠΑ.</a:t>
            </a:r>
            <a:r>
              <a:rPr lang="el-GR" sz="2400" b="1" dirty="0"/>
              <a:t/>
            </a:r>
            <a:br>
              <a:rPr lang="el-GR" sz="2400" b="1" dirty="0"/>
            </a:br>
            <a:r>
              <a:rPr lang="el-GR" sz="2400" dirty="0"/>
              <a:t>Στα πανεπιστήμια των ΗΠΑ οι ερευνητές ξεκινούν να πειραματίζονται με τη διασύνδεση απομακρυσμένων υπολογιστών μεταξύ τους. Το δίκτυο </a:t>
            </a:r>
            <a:r>
              <a:rPr lang="el-GR" sz="2400" b="1" dirty="0"/>
              <a:t>ARPANET</a:t>
            </a:r>
            <a:r>
              <a:rPr lang="el-GR" sz="2400" dirty="0"/>
              <a:t> </a:t>
            </a:r>
            <a:r>
              <a:rPr lang="el-GR" sz="2400" b="1" dirty="0"/>
              <a:t> </a:t>
            </a:r>
            <a:r>
              <a:rPr lang="en-US" sz="2400" b="1" dirty="0">
                <a:latin typeface="Cambria" pitchFamily="18" charset="0"/>
              </a:rPr>
              <a:t> </a:t>
            </a:r>
            <a:r>
              <a:rPr lang="el-GR" sz="2400" b="1" dirty="0">
                <a:latin typeface="Cambria" pitchFamily="18" charset="0"/>
              </a:rPr>
              <a:t>(</a:t>
            </a:r>
            <a:r>
              <a:rPr lang="en-US" sz="2400" b="1" dirty="0">
                <a:latin typeface="Cambria" pitchFamily="18" charset="0"/>
              </a:rPr>
              <a:t>Advanced Research Projects Agency Network )</a:t>
            </a:r>
            <a:r>
              <a:rPr lang="en-US" sz="2400" dirty="0">
                <a:latin typeface="Cambria" pitchFamily="18" charset="0"/>
              </a:rPr>
              <a:t>,</a:t>
            </a:r>
            <a:r>
              <a:rPr lang="en-US" sz="2400" dirty="0"/>
              <a:t> </a:t>
            </a:r>
            <a:r>
              <a:rPr lang="el-GR" sz="2400" dirty="0"/>
              <a:t>γεννιέται το </a:t>
            </a:r>
            <a:r>
              <a:rPr lang="el-GR" sz="2400" b="1" dirty="0"/>
              <a:t>1969</a:t>
            </a:r>
            <a:r>
              <a:rPr lang="el-GR" sz="2400" dirty="0"/>
              <a:t> με πόρους του προγράμματος </a:t>
            </a:r>
            <a:r>
              <a:rPr lang="el-GR" sz="2400" b="1" dirty="0"/>
              <a:t>ARPA</a:t>
            </a:r>
            <a:r>
              <a:rPr lang="el-GR" sz="2400" dirty="0"/>
              <a:t> (</a:t>
            </a:r>
            <a:r>
              <a:rPr lang="el-GR" sz="2400" dirty="0" err="1"/>
              <a:t>Advanced</a:t>
            </a:r>
            <a:r>
              <a:rPr lang="el-GR" sz="2400" dirty="0"/>
              <a:t> </a:t>
            </a:r>
            <a:r>
              <a:rPr lang="el-GR" sz="2400" dirty="0" err="1"/>
              <a:t>Research</a:t>
            </a:r>
            <a:r>
              <a:rPr lang="el-GR" sz="2400" dirty="0"/>
              <a:t> Project </a:t>
            </a:r>
            <a:r>
              <a:rPr lang="el-GR" sz="2400" dirty="0" err="1"/>
              <a:t>Agency</a:t>
            </a:r>
            <a:r>
              <a:rPr lang="el-GR" sz="2400" dirty="0"/>
              <a:t>) του Υπουργείου Άμυνας, με σκοπό </a:t>
            </a:r>
            <a:r>
              <a:rPr lang="el-GR" sz="2400" u="sng" dirty="0"/>
              <a:t>να </a:t>
            </a:r>
            <a:r>
              <a:rPr lang="el-GR" sz="2400" i="1" u="sng" dirty="0"/>
              <a:t>συνδέσει το Υπουργείο με στρατιωτικούς ερευνητικούς οργανισμούς </a:t>
            </a:r>
            <a:r>
              <a:rPr lang="el-GR" sz="2400" dirty="0"/>
              <a:t>και να αποτελέσει ένα πείραμα για τη μελέτη της αξιόπιστης λειτουργίας των δικτύων. </a:t>
            </a:r>
          </a:p>
        </p:txBody>
      </p:sp>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4354" y="44624"/>
            <a:ext cx="907415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Τα πρώτα δίκτυα υπολογιστών </a:t>
            </a:r>
            <a:br>
              <a:rPr lang="el-GR" dirty="0"/>
            </a:br>
            <a:r>
              <a:rPr lang="el-GR" dirty="0" smtClean="0"/>
              <a:t>(2 </a:t>
            </a:r>
            <a:r>
              <a:rPr lang="el-GR" dirty="0"/>
              <a:t>από 3)</a:t>
            </a:r>
          </a:p>
        </p:txBody>
      </p:sp>
      <p:sp>
        <p:nvSpPr>
          <p:cNvPr id="10" name="Ορθογώνιο 9" descr="Στην αρχική του μορφή, το πρόγραμμα απέβλεπε στον πειραματισμό με μια νέα τεχνολογία γνωστή σαν μεταγωγή πακέτων (packet switching), σύμφωνα με την οποία τα προς μετάδοση δεδομένα κόβονται σε πακέτα και πολλοί χρήστες μπορούν να μοιραστούν την ίδια επικοινωνιακή γραμμή. Η μεταγωγή πακέτων του ARPANET βασίστηκε σε σχέδια του Lawrence Roberts του εργαστηρίου  Lincoln Laboratory.&#10;"/>
          <p:cNvSpPr/>
          <p:nvPr>
            <p:custDataLst>
              <p:tags r:id="rId2"/>
            </p:custDataLst>
          </p:nvPr>
        </p:nvSpPr>
        <p:spPr>
          <a:xfrm>
            <a:off x="467544" y="1903472"/>
            <a:ext cx="8219256" cy="2677656"/>
          </a:xfrm>
          <a:prstGeom prst="rect">
            <a:avLst/>
          </a:prstGeom>
        </p:spPr>
        <p:txBody>
          <a:bodyPr wrap="square">
            <a:spAutoFit/>
          </a:bodyPr>
          <a:lstStyle/>
          <a:p>
            <a:r>
              <a:rPr lang="el-GR" sz="2400" dirty="0"/>
              <a:t>Στην αρχική του μορφή, το πρόγραμμα απέβλεπε στον πειραματισμό με μια νέα τεχνολογία γνωστή σαν μεταγωγή πακέτων </a:t>
            </a:r>
            <a:r>
              <a:rPr lang="el-GR" sz="2400" b="1" dirty="0"/>
              <a:t>(</a:t>
            </a:r>
            <a:r>
              <a:rPr lang="el-GR" sz="2400" b="1" dirty="0" err="1"/>
              <a:t>packet</a:t>
            </a:r>
            <a:r>
              <a:rPr lang="el-GR" sz="2400" b="1" dirty="0"/>
              <a:t> </a:t>
            </a:r>
            <a:r>
              <a:rPr lang="el-GR" sz="2400" b="1" dirty="0" err="1"/>
              <a:t>switching</a:t>
            </a:r>
            <a:r>
              <a:rPr lang="el-GR" sz="2400" dirty="0"/>
              <a:t>), σύμφωνα με την οποία τα προς μετάδοση δεδομένα κόβονται σε πακέτα και πολλοί χρήστες μπορούν να μοιραστούν την ίδια επικοινωνιακή γραμμή.</a:t>
            </a:r>
            <a:r>
              <a:rPr lang="en-US" sz="2400" dirty="0"/>
              <a:t> </a:t>
            </a:r>
            <a:r>
              <a:rPr lang="el-GR" sz="2400" dirty="0"/>
              <a:t>Η μεταγωγή πακέτων του ARPANET βασίστηκε σε σχέδια του </a:t>
            </a:r>
            <a:r>
              <a:rPr lang="el-GR" sz="2400" dirty="0" err="1"/>
              <a:t>Lawrence</a:t>
            </a:r>
            <a:r>
              <a:rPr lang="el-GR" sz="2400" dirty="0"/>
              <a:t> </a:t>
            </a:r>
            <a:r>
              <a:rPr lang="el-GR" sz="2400" dirty="0" err="1"/>
              <a:t>Roberts</a:t>
            </a:r>
            <a:r>
              <a:rPr lang="el-GR" sz="2400" dirty="0"/>
              <a:t> του εργαστηρίου </a:t>
            </a:r>
            <a:r>
              <a:rPr lang="en-US" sz="2400" dirty="0"/>
              <a:t> </a:t>
            </a:r>
            <a:r>
              <a:rPr lang="el-GR" sz="2400" dirty="0" err="1"/>
              <a:t>Lincoln</a:t>
            </a:r>
            <a:r>
              <a:rPr lang="el-GR" sz="2400" dirty="0"/>
              <a:t> </a:t>
            </a:r>
            <a:r>
              <a:rPr lang="el-GR" sz="2400" dirty="0" err="1"/>
              <a:t>Laboratory</a:t>
            </a:r>
            <a:r>
              <a:rPr lang="en-US" sz="2400" dirty="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cs typeface="Times New Roman"/>
              </a:rPr>
              <a:t>Δίκτυα Υπολογιστών</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6:26:47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3,3,5,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2,5,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3,11,6,10,9,"/>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6,11,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2,7,9,6,8,5,3,"/>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6,8,10,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6,8,9,10,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2,6,10,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2,6,10,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2,6,10,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7,6,3,10,4,"/>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90.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47B85A9-2FE0-452A-85E5-0BEF7489B96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4295</TotalTime>
  <Words>3566</Words>
  <Application>Microsoft Office PowerPoint</Application>
  <PresentationFormat>Προβολή στην οθόνη (4:3)</PresentationFormat>
  <Paragraphs>703</Paragraphs>
  <Slides>69</Slides>
  <Notes>64</Notes>
  <HiddenSlides>0</HiddenSlides>
  <MMClips>0</MMClips>
  <ScaleCrop>false</ScaleCrop>
  <HeadingPairs>
    <vt:vector size="4" baseType="variant">
      <vt:variant>
        <vt:lpstr>Θέμα</vt:lpstr>
      </vt:variant>
      <vt:variant>
        <vt:i4>1</vt:i4>
      </vt:variant>
      <vt:variant>
        <vt:lpstr>Τίτλοι διαφανειών</vt:lpstr>
      </vt:variant>
      <vt:variant>
        <vt:i4>69</vt:i4>
      </vt:variant>
    </vt:vector>
  </HeadingPairs>
  <TitlesOfParts>
    <vt:vector size="70" baseType="lpstr">
      <vt:lpstr>Θέμα του Office</vt:lpstr>
      <vt:lpstr>Πληροφορική</vt:lpstr>
      <vt:lpstr>Άδειες Χρήσης</vt:lpstr>
      <vt:lpstr>Χρηματοδότηση</vt:lpstr>
      <vt:lpstr>Σκοποί  ενότητας</vt:lpstr>
      <vt:lpstr>Περιεχόμενα ενότητας</vt:lpstr>
      <vt:lpstr>Εισαγωγή</vt:lpstr>
      <vt:lpstr>Σύντομη Ιστορική Ανασκόπηση</vt:lpstr>
      <vt:lpstr>Τα πρώτα δίκτυα υπολογιστών  (1 από 3)</vt:lpstr>
      <vt:lpstr>Τα πρώτα δίκτυα υπολογιστών  (2 από 3)</vt:lpstr>
      <vt:lpstr>Τα πρώτα δίκτυα υπολογιστών  (3 από 3)</vt:lpstr>
      <vt:lpstr>Δεκαετία ‘70: οι πρώτες συνδέσεις (1 από 2)</vt:lpstr>
      <vt:lpstr>Δεκαετία ‘70: οι πρώτες συνδέσεις (2 από 2)</vt:lpstr>
      <vt:lpstr>Δεκαετία ‘80: ένα παγκόσμιο δίκτυο για την ακαδημαϊκή κοινότητα  (1 από 2)</vt:lpstr>
      <vt:lpstr>Δεκαετία ‘80: ένα παγκόσμιο δίκτυο για την ακαδημαϊκή κοινότητα  (2 από 2)</vt:lpstr>
      <vt:lpstr>Δεκαετία ‘90: ένα παγκόσμιο δίκτυο για όλους (1 από 4)</vt:lpstr>
      <vt:lpstr>Δεκαετία ‘90: ένα παγκόσμιο δίκτυο για όλους (2 από 4)</vt:lpstr>
      <vt:lpstr>Δεκαετία ‘90: ένα παγκόσμιο δίκτυο για όλους (3 από 4)</vt:lpstr>
      <vt:lpstr>Δεκαετία ‘90: ένα παγκόσμιο δίκτυο για όλους (4 από 4)</vt:lpstr>
      <vt:lpstr>Πλεονεκτήματα (1 από 2)</vt:lpstr>
      <vt:lpstr>Πλεονεκτήματα (2 από 2)</vt:lpstr>
      <vt:lpstr>Καλωδίωση</vt:lpstr>
      <vt:lpstr>Συνεστραμμένα Ζεύγη (1 από 2)</vt:lpstr>
      <vt:lpstr>Συνεστραμμένα Ζεύγη (2 από 2)</vt:lpstr>
      <vt:lpstr>Bit rate (1 από 4)</vt:lpstr>
      <vt:lpstr>Bit rate (2 από 4)</vt:lpstr>
      <vt:lpstr>Bit rate (3 από 4)</vt:lpstr>
      <vt:lpstr>Bit rate (4 από 4)</vt:lpstr>
      <vt:lpstr>Ομοαξονικό καλώδιο (1 από 2)</vt:lpstr>
      <vt:lpstr>Ομοαξονικό καλώδιο (2 από 2)</vt:lpstr>
      <vt:lpstr>Οπτικές ίνες (1 από 2)</vt:lpstr>
      <vt:lpstr>Οπτικές ίνες (2 από 2)</vt:lpstr>
      <vt:lpstr>Είδη Δικτύων ως προς γεωγραφική απόσταση που καλύπτουν</vt:lpstr>
      <vt:lpstr>Τοπικά Δίκτυα</vt:lpstr>
      <vt:lpstr>Τα βασικά στοιχεία ενός LAN (1 από 2)</vt:lpstr>
      <vt:lpstr>Τα βασικά στοιχεία ενός LAN (2 από 2)</vt:lpstr>
      <vt:lpstr>Τρόπος σύνδεσης σε LAN</vt:lpstr>
      <vt:lpstr>Γέφυρα (1 από 2)</vt:lpstr>
      <vt:lpstr>Γέφυρα (2 από 2)</vt:lpstr>
      <vt:lpstr>Είδη τοπικών δικτύων</vt:lpstr>
      <vt:lpstr>Ομότιμα δίκτυα (peer to peer) (1 από 3)</vt:lpstr>
      <vt:lpstr>Ομότιμα δίκτυα (peer to peer) (2 από 3)</vt:lpstr>
      <vt:lpstr>Ομότιμα δίκτυα (peer to peer) (3 από 3)</vt:lpstr>
      <vt:lpstr>Δίκτυα πελάτη / διακομιστή (Client/server) (1 από 3)</vt:lpstr>
      <vt:lpstr>Δίκτυα πελάτη / διακομιστή (Client/server) (2 από 3)</vt:lpstr>
      <vt:lpstr>Δίκτυα πελάτη / διακομιστή (Client/server) (3 από 3)</vt:lpstr>
      <vt:lpstr>Δίκτυα ευρείας περιοχής (1 από 3)</vt:lpstr>
      <vt:lpstr>Δίκτυα ευρείας περιοχής (2 από 3)</vt:lpstr>
      <vt:lpstr>Δίκτυα ευρείας περιοχής (3 από 3)</vt:lpstr>
      <vt:lpstr>Wide Area Network</vt:lpstr>
      <vt:lpstr>Τηλεφωνικό δίκτυο</vt:lpstr>
      <vt:lpstr>ISDN</vt:lpstr>
      <vt:lpstr>PSDN</vt:lpstr>
      <vt:lpstr>DSL</vt:lpstr>
      <vt:lpstr>ADSL</vt:lpstr>
      <vt:lpstr>Ασύρματη Επικοινωνία (1 από 7)</vt:lpstr>
      <vt:lpstr>Ασύρματη Επικοινωνία (2 από 7)</vt:lpstr>
      <vt:lpstr>Ασύρματη Επικοινωνία (3 από 7)</vt:lpstr>
      <vt:lpstr>Ασύρματη Επικοινωνία (4 από 7)</vt:lpstr>
      <vt:lpstr>Ασύρματη Επικοινωνία (5 από 7)</vt:lpstr>
      <vt:lpstr>Ασύρματη Επικοινωνία (6 από 7)</vt:lpstr>
      <vt:lpstr>Ασύρματη Επικοινωνία (7 από 7)</vt:lpstr>
      <vt:lpstr>Διαδίκτυο (1 από 3)</vt:lpstr>
      <vt:lpstr>Διαδίκτυο (2 από 3)</vt:lpstr>
      <vt:lpstr>Διαδίκτυο (3 από 3)</vt:lpstr>
      <vt:lpstr>Ευρυζωνικές τεχνολογίες</vt:lpstr>
      <vt:lpstr>Ευρυζωνικότητα</vt:lpstr>
      <vt:lpstr>Η ευρυζωνικότητα προσφέρει </vt:lpstr>
      <vt:lpstr>Υπηρεσίες του Internet</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Πληροφορική</dc:title>
  <dc:subject>Δίκτυα Υπολογιστών.</dc:subject>
  <dc:creator>Δήμητρα Αβραμούλη</dc:creator>
  <cp:keywords>Δίκτυα Υπολογιστών</cp:keywords>
  <cp:lastModifiedBy>Windows User</cp:lastModifiedBy>
  <cp:revision>364</cp:revision>
  <dcterms:created xsi:type="dcterms:W3CDTF">2012-09-06T09:03:05Z</dcterms:created>
  <dcterms:modified xsi:type="dcterms:W3CDTF">2005-10-02T03:27:09Z</dcterms:modified>
</cp:coreProperties>
</file>