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8.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0.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2"/>
  </p:notesMasterIdLst>
  <p:sldIdLst>
    <p:sldId id="256" r:id="rId3"/>
    <p:sldId id="257" r:id="rId4"/>
    <p:sldId id="310" r:id="rId5"/>
    <p:sldId id="261" r:id="rId6"/>
    <p:sldId id="262" r:id="rId7"/>
    <p:sldId id="264" r:id="rId8"/>
    <p:sldId id="266" r:id="rId9"/>
    <p:sldId id="265" r:id="rId10"/>
    <p:sldId id="274" r:id="rId11"/>
    <p:sldId id="288" r:id="rId12"/>
    <p:sldId id="277" r:id="rId13"/>
    <p:sldId id="269" r:id="rId14"/>
    <p:sldId id="278" r:id="rId15"/>
    <p:sldId id="270" r:id="rId16"/>
    <p:sldId id="272" r:id="rId17"/>
    <p:sldId id="279" r:id="rId18"/>
    <p:sldId id="273" r:id="rId19"/>
    <p:sldId id="281" r:id="rId20"/>
    <p:sldId id="284" r:id="rId21"/>
    <p:sldId id="282" r:id="rId22"/>
    <p:sldId id="283" r:id="rId23"/>
    <p:sldId id="285" r:id="rId24"/>
    <p:sldId id="289" r:id="rId25"/>
    <p:sldId id="308"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9" r:id="rId40"/>
    <p:sldId id="280" r:id="rId41"/>
  </p:sldIdLst>
  <p:sldSz cx="9144000" cy="6858000" type="screen4x3"/>
  <p:notesSz cx="6858000" cy="9144000"/>
  <p:custDataLst>
    <p:tags r:id="rId4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9339" autoAdjust="0"/>
  </p:normalViewPr>
  <p:slideViewPr>
    <p:cSldViewPr>
      <p:cViewPr>
        <p:scale>
          <a:sx n="70" d="100"/>
          <a:sy n="70" d="100"/>
        </p:scale>
        <p:origin x="-1680" y="-1014"/>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14/2/2014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1.xml"/><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6.xml"/><Relationship Id="rId1" Type="http://schemas.openxmlformats.org/officeDocument/2006/relationships/tags" Target="../tags/tag3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54.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notesSlide" Target="../notesSlides/notesSlide5.xml"/><Relationship Id="rId7" Type="http://schemas.openxmlformats.org/officeDocument/2006/relationships/slide" Target="slide28.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21.xml"/><Relationship Id="rId5" Type="http://schemas.openxmlformats.org/officeDocument/2006/relationships/slide" Target="slide18.xml"/><Relationship Id="rId4" Type="http://schemas.openxmlformats.org/officeDocument/2006/relationships/slide" Target="slide6.xml"/><Relationship Id="rId9" Type="http://schemas.openxmlformats.org/officeDocument/2006/relationships/slide" Target="slide3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smtClean="0"/>
              <a:t>Βάσεις Δεδομένων Ι</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l-GR" sz="2800" b="1" dirty="0" smtClean="0"/>
              <a:t>2:</a:t>
            </a:r>
            <a:r>
              <a:rPr lang="en-US" sz="2800" dirty="0" smtClean="0"/>
              <a:t> </a:t>
            </a:r>
            <a:r>
              <a:rPr lang="el-GR" altLang="el-GR" sz="2800" b="1" dirty="0"/>
              <a:t>Μια αρχιτεκτονική για τα Συστήματα Βάσεων Δεδομένων</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2800" dirty="0"/>
              <a:t>Γεωργία </a:t>
            </a:r>
            <a:r>
              <a:rPr lang="el-GR" altLang="el-GR" sz="2800" dirty="0" err="1"/>
              <a:t>Γκαράνη</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Επίκουρος Καθηγήτρια</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4" y="-27384"/>
            <a:ext cx="8219256"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Τα τρία επίπεδα της αρχιτεκτονικής </a:t>
            </a:r>
            <a:r>
              <a:rPr lang="el-GR" altLang="el-GR" dirty="0" smtClean="0"/>
              <a:t>(5 </a:t>
            </a:r>
            <a:r>
              <a:rPr lang="el-GR" altLang="el-GR" dirty="0"/>
              <a:t>από 5)</a:t>
            </a:r>
            <a:endParaRPr lang="el-GR" dirty="0"/>
          </a:p>
        </p:txBody>
      </p:sp>
      <p:sp>
        <p:nvSpPr>
          <p:cNvPr id="6" name="Rectangle 2"/>
          <p:cNvSpPr txBox="1">
            <a:spLocks noChangeArrowheads="1"/>
          </p:cNvSpPr>
          <p:nvPr/>
        </p:nvSpPr>
        <p:spPr>
          <a:xfrm>
            <a:off x="529976" y="1268760"/>
            <a:ext cx="8218488" cy="10795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algn="l"/>
            <a:r>
              <a:rPr lang="el-GR" altLang="el-GR" sz="2400" dirty="0" smtClean="0">
                <a:latin typeface="+mn-lt"/>
              </a:rPr>
              <a:t>Τα τρία επίπεδα της αρχιτεκτονικής σ’ ένα σχεσιακό σύστημα υλοποιούνται με τον ακόλουθο τρόπο:</a:t>
            </a:r>
            <a:endParaRPr lang="el-GR" altLang="el-GR" sz="2400" dirty="0">
              <a:latin typeface="+mn-lt"/>
            </a:endParaRPr>
          </a:p>
        </p:txBody>
      </p:sp>
      <p:sp>
        <p:nvSpPr>
          <p:cNvPr id="7" name="Rectangle 3"/>
          <p:cNvSpPr txBox="1">
            <a:spLocks noChangeArrowheads="1"/>
          </p:cNvSpPr>
          <p:nvPr/>
        </p:nvSpPr>
        <p:spPr>
          <a:xfrm>
            <a:off x="457201" y="2132856"/>
            <a:ext cx="8229600" cy="43204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gn="just">
              <a:lnSpc>
                <a:spcPct val="110000"/>
              </a:lnSpc>
              <a:buFont typeface="Wingdings" panose="05000000000000000000" pitchFamily="2" charset="2"/>
              <a:buChar char="§"/>
            </a:pPr>
            <a:r>
              <a:rPr lang="el-GR" altLang="el-GR" sz="2400" dirty="0" smtClean="0"/>
              <a:t>Το εννοιολογικό επίπεδο θα είναι οπωσδήποτε σχεσιακό (τα αντικείμενα που είναι ορατά σ’ αυτό το επίπεδο θα είναι σχεσιακοί πίνακες και οι τελεστές των πράξεων σχεσιακοί τελεστές).</a:t>
            </a:r>
          </a:p>
          <a:p>
            <a:pPr algn="just">
              <a:lnSpc>
                <a:spcPct val="110000"/>
              </a:lnSpc>
              <a:buFont typeface="Wingdings" panose="05000000000000000000" pitchFamily="2" charset="2"/>
              <a:buChar char="§"/>
            </a:pPr>
            <a:r>
              <a:rPr lang="el-GR" altLang="el-GR" sz="2400" dirty="0" smtClean="0"/>
              <a:t>Η εξωτερική άποψη θα είναι και αυτή σχεσιακή.</a:t>
            </a:r>
          </a:p>
          <a:p>
            <a:pPr algn="just">
              <a:lnSpc>
                <a:spcPct val="110000"/>
              </a:lnSpc>
              <a:buFont typeface="Wingdings" panose="05000000000000000000" pitchFamily="2" charset="2"/>
              <a:buChar char="§"/>
            </a:pPr>
            <a:r>
              <a:rPr lang="el-GR" altLang="el-GR" sz="2400" dirty="0" smtClean="0"/>
              <a:t>Το εσωτερικό επίπεδο δεν θα είναι «σχεσιακό», επειδή τα αντικείμενα σε αυτό το επίπεδο δε θα είναι αποθηκευμένοι σχεσιακοί πίνακες· θα είναι αντικείμενα σαν αυτά που συναντάμε στο εσωτερικό επίπεδο οποιουδήποτε άλλου είδους συστήματος. </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Μια αρχιτεκτονική για τα Συστήματα Βάσεων Δεδομένων</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35941" y="-27384"/>
            <a:ext cx="9072563"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latin typeface="+mn-lt"/>
              </a:rPr>
              <a:t>Το εξωτερικό επίπεδο</a:t>
            </a:r>
            <a:endParaRPr lang="el-GR" dirty="0">
              <a:latin typeface="+mn-lt"/>
            </a:endParaRPr>
          </a:p>
        </p:txBody>
      </p:sp>
      <p:sp>
        <p:nvSpPr>
          <p:cNvPr id="7" name="Ορθογώνιο 6"/>
          <p:cNvSpPr/>
          <p:nvPr/>
        </p:nvSpPr>
        <p:spPr>
          <a:xfrm>
            <a:off x="467544" y="1556792"/>
            <a:ext cx="8219256" cy="4154984"/>
          </a:xfrm>
          <a:prstGeom prst="rect">
            <a:avLst/>
          </a:prstGeom>
        </p:spPr>
        <p:txBody>
          <a:bodyPr wrap="square">
            <a:spAutoFit/>
          </a:bodyPr>
          <a:lstStyle/>
          <a:p>
            <a:pPr marL="342900" indent="-342900">
              <a:buFont typeface="Wingdings" panose="05000000000000000000" pitchFamily="2" charset="2"/>
              <a:buChar char="q"/>
            </a:pPr>
            <a:r>
              <a:rPr lang="el-GR" altLang="el-GR" sz="2400" dirty="0"/>
              <a:t> Είναι το επίπεδο του μεμονωμένου χρήστη. </a:t>
            </a:r>
          </a:p>
          <a:p>
            <a:pPr marL="342900" indent="-342900">
              <a:buFont typeface="Wingdings" panose="05000000000000000000" pitchFamily="2" charset="2"/>
              <a:buChar char="q"/>
            </a:pPr>
            <a:r>
              <a:rPr lang="el-GR" altLang="el-GR" sz="2400" dirty="0"/>
              <a:t> Η άποψη ενός μεμονωμένου χρήστη είναι μια </a:t>
            </a:r>
            <a:r>
              <a:rPr lang="el-GR" altLang="el-GR" sz="2400" b="1" dirty="0"/>
              <a:t>εξωτερική άποψη</a:t>
            </a:r>
            <a:r>
              <a:rPr lang="el-GR" altLang="el-GR" sz="2400" dirty="0"/>
              <a:t>.</a:t>
            </a:r>
          </a:p>
          <a:p>
            <a:pPr marL="342900" indent="-342900">
              <a:buFont typeface="Wingdings" panose="05000000000000000000" pitchFamily="2" charset="2"/>
              <a:buChar char="q"/>
            </a:pPr>
            <a:r>
              <a:rPr lang="el-GR" altLang="el-GR" sz="2400" dirty="0"/>
              <a:t> Ο κάθε χρήστης έχει μία </a:t>
            </a:r>
            <a:r>
              <a:rPr lang="el-GR" altLang="el-GR" sz="2400" b="1" dirty="0"/>
              <a:t>γλώσσα</a:t>
            </a:r>
            <a:r>
              <a:rPr lang="el-GR" altLang="el-GR" sz="2400" dirty="0"/>
              <a:t> στη διάθεσή του:</a:t>
            </a:r>
          </a:p>
          <a:p>
            <a:pPr marL="1168400" lvl="1" indent="-342900">
              <a:buFont typeface="Wingdings" panose="05000000000000000000" pitchFamily="2" charset="2"/>
              <a:buChar char="§"/>
            </a:pPr>
            <a:r>
              <a:rPr lang="el-GR" altLang="el-GR" sz="2400" dirty="0" smtClean="0"/>
              <a:t>Προγραμματιστής </a:t>
            </a:r>
            <a:r>
              <a:rPr lang="el-GR" altLang="el-GR" sz="2400" dirty="0"/>
              <a:t>εφαρμογών → μία από τις συμβατικές γλώσσες ή μια αποκλειστική γλώσσα για το συγκεκριμένο σύστημα (γλώσσα τέταρτης γενιάς</a:t>
            </a:r>
            <a:r>
              <a:rPr lang="el-GR" altLang="el-GR" sz="2400" dirty="0" smtClean="0"/>
              <a:t>),</a:t>
            </a:r>
            <a:endParaRPr lang="el-GR" altLang="el-GR" sz="2400" dirty="0"/>
          </a:p>
          <a:p>
            <a:pPr marL="1168400" lvl="1" indent="-342900">
              <a:buFont typeface="Wingdings" panose="05000000000000000000" pitchFamily="2" charset="2"/>
              <a:buChar char="§"/>
            </a:pPr>
            <a:r>
              <a:rPr lang="el-GR" altLang="el-GR" sz="2400" dirty="0" smtClean="0"/>
              <a:t>Τελικός </a:t>
            </a:r>
            <a:r>
              <a:rPr lang="el-GR" altLang="el-GR" sz="2400" dirty="0"/>
              <a:t>χρήστης → γλώσσα ερωτημάτων ή κάποια γλώσσα ειδικής χρήσης, ίσως οδηγούμενη από φόρμες ή μενού, προσαρμοσμένη στις απαιτήσεις του συγκεκριμένου </a:t>
            </a:r>
            <a:r>
              <a:rPr lang="el-GR" altLang="el-GR" sz="2400" dirty="0" smtClean="0"/>
              <a:t>χρήστη.</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Μια αρχιτεκτονική για τα Συστήματα Βάσεων Δεδομένων</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224136"/>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smtClean="0">
                <a:latin typeface="+mn-lt"/>
              </a:rPr>
              <a:t>Υπογλώσσα δεδομένων (1 από 2) </a:t>
            </a:r>
            <a:endParaRPr lang="el-GR" dirty="0">
              <a:latin typeface="+mn-lt"/>
            </a:endParaRPr>
          </a:p>
        </p:txBody>
      </p:sp>
      <p:sp>
        <p:nvSpPr>
          <p:cNvPr id="14" name="Rectangle 4"/>
          <p:cNvSpPr>
            <a:spLocks noGrp="1" noChangeArrowheads="1"/>
          </p:cNvSpPr>
          <p:nvPr>
            <p:ph type="body" idx="1"/>
            <p:custDataLst>
              <p:tags r:id="rId3"/>
            </p:custDataLst>
          </p:nvPr>
        </p:nvSpPr>
        <p:spPr>
          <a:xfrm>
            <a:off x="467544" y="1196752"/>
            <a:ext cx="8219256" cy="5544616"/>
          </a:xfrm>
        </p:spPr>
        <p:txBody>
          <a:bodyPr>
            <a:noAutofit/>
          </a:bodyPr>
          <a:lstStyle/>
          <a:p>
            <a:pPr marL="342900" indent="-342900">
              <a:buFont typeface="Wingdings" panose="05000000000000000000" pitchFamily="2" charset="2"/>
              <a:buChar char="q"/>
            </a:pPr>
            <a:r>
              <a:rPr lang="el-GR" altLang="el-GR" b="0" dirty="0" smtClean="0"/>
              <a:t>Κάθε γλώσσα μπορεί να περιέχει μία υπογλώσσα δεδομένων (</a:t>
            </a:r>
            <a:r>
              <a:rPr lang="en-US" altLang="el-GR" b="0" dirty="0" smtClean="0"/>
              <a:t>data sublanguage, DSL</a:t>
            </a:r>
            <a:r>
              <a:rPr lang="el-GR" altLang="el-GR" b="0" dirty="0" smtClean="0"/>
              <a:t>) – δηλαδή ένα υποσύνολο της γλώσσας που ασχολείται ειδικά με τα αντικείμενα και τις πράξεις των βάσεων δεδομένων.</a:t>
            </a:r>
          </a:p>
          <a:p>
            <a:endParaRPr lang="el-GR" altLang="el-GR" b="0" dirty="0" smtClean="0"/>
          </a:p>
          <a:p>
            <a:pPr marL="342900" indent="-342900">
              <a:buFont typeface="Wingdings" panose="05000000000000000000" pitchFamily="2" charset="2"/>
              <a:buChar char="q"/>
            </a:pPr>
            <a:r>
              <a:rPr lang="el-GR" altLang="el-GR" b="0" dirty="0" smtClean="0"/>
              <a:t>Η υπογλώσσα δεδομένων χαρακτηρίζεται ενσωματωμένη (</a:t>
            </a:r>
            <a:r>
              <a:rPr lang="en-US" altLang="el-GR" b="0" dirty="0" smtClean="0"/>
              <a:t>embedded</a:t>
            </a:r>
            <a:r>
              <a:rPr lang="el-GR" altLang="el-GR" b="0" dirty="0" smtClean="0"/>
              <a:t>) στην αντίστοιχη γλώσσα ξενιστή (</a:t>
            </a:r>
            <a:r>
              <a:rPr lang="en-US" altLang="el-GR" b="0" dirty="0" smtClean="0"/>
              <a:t>host language</a:t>
            </a:r>
            <a:r>
              <a:rPr lang="el-GR" altLang="el-GR" b="0" dirty="0" smtClean="0"/>
              <a:t>).</a:t>
            </a:r>
          </a:p>
          <a:p>
            <a:endParaRPr lang="el-GR" altLang="el-GR" b="0" dirty="0" smtClean="0"/>
          </a:p>
          <a:p>
            <a:pPr marL="342900" indent="-342900">
              <a:buFont typeface="Wingdings" panose="05000000000000000000" pitchFamily="2" charset="2"/>
              <a:buChar char="q"/>
            </a:pPr>
            <a:r>
              <a:rPr lang="el-GR" altLang="el-GR" b="0" dirty="0" smtClean="0"/>
              <a:t>Η υπογλώσσα δεδομένων και η γλώσσα ξενιστή που την περιέχει μπορεί να είναι αδιαχώριστες ή μπορούν να διαχωριστούν μόνο με δυσκολία όσον αφορά τον χρήστη (στενή ζεύξη) ή μπορούν να διαχωριστούν σαφώς και με ευκολία (χαλαρή ζεύξη).</a:t>
            </a:r>
          </a:p>
          <a:p>
            <a:endParaRPr lang="el-GR" altLang="el-GR" b="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Μια αρχιτεκτονική για τα Συστήματα Βάσεων Δεδομένων</a:t>
            </a:r>
            <a:endParaRPr lang="en-US" sz="1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35669"/>
            <a:ext cx="8219256" cy="108907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Υπογλώσσα δεδομένων </a:t>
            </a:r>
            <a:r>
              <a:rPr lang="el-GR" altLang="el-GR" dirty="0" smtClean="0"/>
              <a:t>(2 </a:t>
            </a:r>
            <a:r>
              <a:rPr lang="el-GR" altLang="el-GR" dirty="0"/>
              <a:t>από 2) </a:t>
            </a:r>
            <a:endParaRPr lang="el-GR" dirty="0">
              <a:latin typeface="+mn-lt"/>
            </a:endParaRPr>
          </a:p>
        </p:txBody>
      </p:sp>
      <p:sp>
        <p:nvSpPr>
          <p:cNvPr id="13" name="Rectangle 3"/>
          <p:cNvSpPr>
            <a:spLocks noGrp="1" noChangeArrowheads="1"/>
          </p:cNvSpPr>
          <p:nvPr>
            <p:ph type="body" idx="1"/>
          </p:nvPr>
        </p:nvSpPr>
        <p:spPr>
          <a:xfrm>
            <a:off x="467545" y="1484784"/>
            <a:ext cx="8219256" cy="4248472"/>
          </a:xfrm>
        </p:spPr>
        <p:txBody>
          <a:bodyPr>
            <a:noAutofit/>
          </a:bodyPr>
          <a:lstStyle/>
          <a:p>
            <a:r>
              <a:rPr lang="el-GR" altLang="el-GR" sz="2800" b="0" dirty="0" smtClean="0"/>
              <a:t>Η υπογλώσσα δεδομένων είναι συνδυασμός τουλάχιστον δύο επιμέρους γλωσσών:</a:t>
            </a:r>
          </a:p>
          <a:p>
            <a:endParaRPr lang="el-GR" altLang="el-GR" sz="2800" b="0" dirty="0" smtClean="0"/>
          </a:p>
          <a:p>
            <a:pPr marL="457200" indent="-457200">
              <a:buFont typeface="Wingdings" panose="05000000000000000000" pitchFamily="2" charset="2"/>
              <a:buChar char="q"/>
            </a:pPr>
            <a:r>
              <a:rPr lang="el-GR" altLang="el-GR" sz="2800" b="0" dirty="0" smtClean="0"/>
              <a:t> Γλώσσα ορισμού δεδομένων (</a:t>
            </a:r>
            <a:r>
              <a:rPr lang="en-US" altLang="el-GR" sz="2800" b="0" dirty="0" smtClean="0"/>
              <a:t>data definition language, DDL</a:t>
            </a:r>
            <a:r>
              <a:rPr lang="el-GR" altLang="el-GR" sz="2800" b="0" dirty="0" smtClean="0"/>
              <a:t>),</a:t>
            </a:r>
          </a:p>
          <a:p>
            <a:pPr marL="457200" indent="-457200">
              <a:buFont typeface="Wingdings" panose="05000000000000000000" pitchFamily="2" charset="2"/>
              <a:buChar char="q"/>
            </a:pPr>
            <a:r>
              <a:rPr lang="el-GR" altLang="el-GR" sz="2800" b="0" dirty="0" smtClean="0"/>
              <a:t> Γλώσσα χειρισμού δεδομένων (</a:t>
            </a:r>
            <a:r>
              <a:rPr lang="en-US" altLang="el-GR" sz="2800" b="0" dirty="0" smtClean="0"/>
              <a:t>data manipulation language, DML</a:t>
            </a:r>
            <a:r>
              <a:rPr lang="el-GR" altLang="el-GR" sz="2800" b="0" dirty="0" smtClean="0"/>
              <a:t>).</a:t>
            </a:r>
          </a:p>
          <a:p>
            <a:endParaRPr lang="el-GR" altLang="el-GR" sz="2800" b="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Μια αρχιτεκτονική για τα Συστήματα Βάσεων Δεδομένων</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467545" y="8285"/>
            <a:ext cx="821925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latin typeface="+mn-lt"/>
              </a:rPr>
              <a:t>Εξωτερική άποψη</a:t>
            </a:r>
            <a:endParaRPr lang="el-GR" dirty="0">
              <a:latin typeface="+mn-lt"/>
            </a:endParaRPr>
          </a:p>
        </p:txBody>
      </p:sp>
      <p:sp>
        <p:nvSpPr>
          <p:cNvPr id="18" name="TextBox 4"/>
          <p:cNvSpPr txBox="1">
            <a:spLocks noChangeArrowheads="1"/>
          </p:cNvSpPr>
          <p:nvPr/>
        </p:nvSpPr>
        <p:spPr bwMode="auto">
          <a:xfrm>
            <a:off x="467545" y="1271657"/>
            <a:ext cx="8219256"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 typeface="Wingdings" panose="05000000000000000000" pitchFamily="2" charset="2"/>
              <a:buChar char="q"/>
            </a:pPr>
            <a:r>
              <a:rPr lang="el-GR" altLang="el-GR" sz="2400" dirty="0" smtClean="0"/>
              <a:t>Μια εξωτερική άποψη αποτελείται από πολλές παρουσίες του καθενός από τους διάφορους τύπους εξωτερικών εγγραφών και μια εξωτερική εγγραφή δεν είναι κατ’ ανάγκη το ίδιο πράγμα με μια αποθηκευμένη εγγραφή. Η υπογλώσσα δεδομένων του χρήστη ορίζεται με βάση τις εξωτερικές εγγραφές.</a:t>
            </a:r>
          </a:p>
          <a:p>
            <a:pPr>
              <a:buFont typeface="Wingdings" pitchFamily="2" charset="2"/>
              <a:buNone/>
            </a:pPr>
            <a:endParaRPr lang="el-GR" altLang="el-GR" sz="2400" dirty="0" smtClean="0"/>
          </a:p>
          <a:p>
            <a:pPr marL="457200" indent="-457200">
              <a:buFont typeface="Wingdings" panose="05000000000000000000" pitchFamily="2" charset="2"/>
              <a:buChar char="q"/>
            </a:pPr>
            <a:r>
              <a:rPr lang="el-GR" altLang="el-GR" sz="2400" dirty="0" smtClean="0"/>
              <a:t>Η κάθε εξωτερική άποψη ορίζεται με ένα εξωτερικό σχήμα (</a:t>
            </a:r>
            <a:r>
              <a:rPr lang="en-US" altLang="el-GR" sz="2400" dirty="0" smtClean="0"/>
              <a:t>external scheme</a:t>
            </a:r>
            <a:r>
              <a:rPr lang="el-GR" altLang="el-GR" sz="2400" dirty="0" smtClean="0"/>
              <a:t>) το οποίο αποτελείται από ορισμούς του καθενός από τους διάφορους τύπους εξωτερικών εγγραφών της συγκεκριμένης εξωτερικής άποψης. Το εξωτερικό σχήμα γράφεται με το τμήμα DDL της υπογλώσσας δεδομένων του χρήστη.</a:t>
            </a:r>
            <a:endParaRPr lang="el-GR" altLang="el-GR" sz="2400" dirty="0"/>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Μια αρχιτεκτονική για τα Συστήματα Βάσεων Δεδομένων</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8285"/>
            <a:ext cx="8291264"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latin typeface="+mn-lt"/>
              </a:rPr>
              <a:t>Το εννοιολογικό επίπεδο</a:t>
            </a:r>
            <a:endParaRPr lang="el-GR" dirty="0">
              <a:latin typeface="+mn-lt"/>
            </a:endParaRPr>
          </a:p>
        </p:txBody>
      </p:sp>
      <p:sp>
        <p:nvSpPr>
          <p:cNvPr id="6" name="TextBox 4" descr="Αναπαράσταση ολόκληρου του πληροφοριακού περιεχομένου της βάσης δεδομένων κάπως αφηρημένη σε σύγκριση με τον τρόπο που γίνεται η φυσική αποθήκευση των δεδομένων.&#10;&#10;Είναι μια άποψη των δεδομένων «όπως είναι πραγματικά» και όχι όπως υποχρεώνονται να τα βλέπουν οι χρήστες από τις δεσμεύσεις παραδείγματος χάρην της συγκεκριμένης γλώσσας ή του υλικού που χρησιμοποιούν. &#10;&#10;Η εννοιολογική άποψη αποτελείται από πολλές παρουσίες του καθενός από τους διαφόρους τύπους εννοιολογικών εγγραφών. &#10;"/>
          <p:cNvSpPr txBox="1">
            <a:spLocks noChangeArrowheads="1"/>
          </p:cNvSpPr>
          <p:nvPr/>
        </p:nvSpPr>
        <p:spPr bwMode="auto">
          <a:xfrm>
            <a:off x="395537" y="1196752"/>
            <a:ext cx="8291264"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Wingdings" panose="05000000000000000000" pitchFamily="2" charset="2"/>
              <a:buChar char="q"/>
            </a:pPr>
            <a:r>
              <a:rPr lang="el-GR" altLang="el-GR" sz="2400" dirty="0" smtClean="0"/>
              <a:t>Αναπαράσταση </a:t>
            </a:r>
            <a:r>
              <a:rPr lang="el-GR" altLang="el-GR" sz="2400" dirty="0"/>
              <a:t>ολόκληρου του πληροφοριακού περιεχομένου της βάσης δεδομένων κάπως αφηρημένη σε σύγκριση με τον τρόπο που γίνεται η φυσική αποθήκευση των δεδομένων</a:t>
            </a:r>
            <a:r>
              <a:rPr lang="el-GR" altLang="el-GR" sz="2400" dirty="0" smtClean="0"/>
              <a:t>.</a:t>
            </a:r>
          </a:p>
          <a:p>
            <a:pPr marL="342900" indent="-342900">
              <a:buFont typeface="Wingdings" panose="05000000000000000000" pitchFamily="2" charset="2"/>
              <a:buChar char="q"/>
            </a:pPr>
            <a:endParaRPr lang="el-GR" altLang="el-GR" sz="2400" dirty="0"/>
          </a:p>
          <a:p>
            <a:pPr marL="342900" indent="-342900">
              <a:buFont typeface="Wingdings" panose="05000000000000000000" pitchFamily="2" charset="2"/>
              <a:buChar char="q"/>
            </a:pPr>
            <a:r>
              <a:rPr lang="el-GR" altLang="el-GR" sz="2400" dirty="0" smtClean="0"/>
              <a:t>Είναι </a:t>
            </a:r>
            <a:r>
              <a:rPr lang="el-GR" altLang="el-GR" sz="2400" dirty="0"/>
              <a:t>μια άποψη των δεδομένων «όπως είναι πραγματικά» και όχι όπως υποχρεώνονται να τα βλέπουν οι χρήστες από τις δεσμεύσεις π.χ. της συγκεκριμένης γλώσσας ή του υλικού που χρησιμοποιούν. </a:t>
            </a:r>
          </a:p>
          <a:p>
            <a:pPr marL="342900" indent="-342900">
              <a:buFont typeface="Wingdings" panose="05000000000000000000" pitchFamily="2" charset="2"/>
              <a:buChar char="q"/>
            </a:pPr>
            <a:endParaRPr lang="el-GR" altLang="el-GR" sz="2400" dirty="0" smtClean="0"/>
          </a:p>
          <a:p>
            <a:pPr marL="342900" indent="-342900">
              <a:buFont typeface="Wingdings" panose="05000000000000000000" pitchFamily="2" charset="2"/>
              <a:buChar char="q"/>
            </a:pPr>
            <a:r>
              <a:rPr lang="el-GR" altLang="el-GR" sz="2400" dirty="0" smtClean="0"/>
              <a:t>Η </a:t>
            </a:r>
            <a:r>
              <a:rPr lang="el-GR" altLang="el-GR" sz="2400" dirty="0"/>
              <a:t>εννοιολογική άποψη αποτελείται από πολλές παρουσίες του καθενός από τους διαφόρους τύπους </a:t>
            </a:r>
            <a:r>
              <a:rPr lang="el-GR" altLang="el-GR" sz="2400" b="1" dirty="0"/>
              <a:t>εννοιολογικών εγγραφών</a:t>
            </a:r>
            <a:r>
              <a:rPr lang="el-GR" altLang="el-GR" sz="2400" dirty="0"/>
              <a:t>.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Μια αρχιτεκτονική για τα Συστήματα Βάσεων Δεδομένων</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3" y="8285"/>
            <a:ext cx="8208913" cy="1260475"/>
          </a:xfrm>
        </p:spPr>
        <p:txBody>
          <a:bodyPr>
            <a:normAutofit/>
          </a:bodyPr>
          <a:lstStyle/>
          <a:p>
            <a:r>
              <a:rPr lang="el-GR" altLang="el-GR" dirty="0" smtClean="0">
                <a:latin typeface="+mn-lt"/>
              </a:rPr>
              <a:t>Το εννοιολογικό σχήμα</a:t>
            </a:r>
            <a:endParaRPr lang="el-GR" dirty="0">
              <a:latin typeface="+mn-lt"/>
            </a:endParaRPr>
          </a:p>
        </p:txBody>
      </p:sp>
      <p:sp>
        <p:nvSpPr>
          <p:cNvPr id="7" name="TextBox 4"/>
          <p:cNvSpPr txBox="1">
            <a:spLocks noChangeArrowheads="1"/>
          </p:cNvSpPr>
          <p:nvPr/>
        </p:nvSpPr>
        <p:spPr bwMode="auto">
          <a:xfrm>
            <a:off x="467544" y="1412776"/>
            <a:ext cx="8208912"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Wingdings" panose="05000000000000000000" pitchFamily="2" charset="2"/>
              <a:buChar char="q"/>
            </a:pPr>
            <a:r>
              <a:rPr lang="el-GR" altLang="el-GR" sz="2400" dirty="0" smtClean="0"/>
              <a:t>Η εννοιολογική άποψη ορίζεται με το εννοιολογικό σχήμα που περιλαμβάνει εννοιολογικούς ορισμούς για τον καθένα από τους διαφόρους τύπους εννοιολογικών εγγραφών. </a:t>
            </a:r>
          </a:p>
          <a:p>
            <a:pPr marL="342900" indent="-342900">
              <a:buFont typeface="Wingdings" panose="05000000000000000000" pitchFamily="2" charset="2"/>
              <a:buChar char="q"/>
            </a:pPr>
            <a:endParaRPr lang="el-GR" altLang="el-GR" sz="2400" dirty="0" smtClean="0"/>
          </a:p>
          <a:p>
            <a:pPr marL="342900" indent="-342900">
              <a:buFont typeface="Wingdings" panose="05000000000000000000" pitchFamily="2" charset="2"/>
              <a:buChar char="q"/>
            </a:pPr>
            <a:r>
              <a:rPr lang="el-GR" altLang="el-GR" sz="2400" dirty="0" smtClean="0"/>
              <a:t>Το εννοιολογικό σχήμα γράφεται με μια άλλη γλώσσα ορισμού δεδομένων, την εννοιολογική </a:t>
            </a:r>
            <a:r>
              <a:rPr lang="en-US" altLang="el-GR" sz="2400" dirty="0" smtClean="0"/>
              <a:t>DDL</a:t>
            </a:r>
            <a:r>
              <a:rPr lang="el-GR" altLang="el-GR" sz="2400" dirty="0" smtClean="0"/>
              <a:t>. </a:t>
            </a:r>
          </a:p>
          <a:p>
            <a:pPr marL="342900" indent="-342900">
              <a:buFont typeface="Wingdings" panose="05000000000000000000" pitchFamily="2" charset="2"/>
              <a:buChar char="q"/>
            </a:pPr>
            <a:endParaRPr lang="el-GR" altLang="el-GR" sz="2400" dirty="0" smtClean="0"/>
          </a:p>
          <a:p>
            <a:pPr marL="342900" indent="-342900">
              <a:buFont typeface="Wingdings" panose="05000000000000000000" pitchFamily="2" charset="2"/>
              <a:buChar char="q"/>
            </a:pPr>
            <a:r>
              <a:rPr lang="el-GR" altLang="el-GR" sz="2400" dirty="0" smtClean="0"/>
              <a:t>Η εννοιολογική άποψη είναι μία άποψη του συνολικού περιεχομένου της βάσης δεδομένων και το εννοιολογικό σχήμα είναι ένας ορισμός αυτής της άποψης.</a:t>
            </a:r>
          </a:p>
          <a:p>
            <a:pPr>
              <a:buFont typeface="Wingdings" pitchFamily="2" charset="2"/>
              <a:buNone/>
            </a:pPr>
            <a:endParaRPr lang="el-GR" altLang="el-GR"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Μια αρχιτεκτονική για τα Συστήματα Βάσεων Δεδομένων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467544" y="8285"/>
            <a:ext cx="8174484" cy="1260475"/>
          </a:xfrm>
        </p:spPr>
        <p:txBody>
          <a:bodyPr>
            <a:noAutofit/>
          </a:bodyPr>
          <a:lstStyle/>
          <a:p>
            <a:r>
              <a:rPr lang="el-GR" altLang="el-GR" dirty="0">
                <a:latin typeface="Calibri" panose="020F0502020204030204" pitchFamily="34" charset="0"/>
              </a:rPr>
              <a:t>Το εσωτερικό επίπεδο</a:t>
            </a:r>
            <a:endParaRPr lang="el-GR" dirty="0">
              <a:latin typeface="Calibri" panose="020F0502020204030204" pitchFamily="34" charset="0"/>
            </a:endParaRPr>
          </a:p>
        </p:txBody>
      </p:sp>
      <p:sp>
        <p:nvSpPr>
          <p:cNvPr id="10" name="TextBox 4"/>
          <p:cNvSpPr txBox="1">
            <a:spLocks noChangeArrowheads="1"/>
          </p:cNvSpPr>
          <p:nvPr>
            <p:custDataLst>
              <p:tags r:id="rId2"/>
            </p:custDataLst>
          </p:nvPr>
        </p:nvSpPr>
        <p:spPr bwMode="auto">
          <a:xfrm>
            <a:off x="323528" y="1196752"/>
            <a:ext cx="83185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 typeface="Wingdings" panose="05000000000000000000" pitchFamily="2" charset="2"/>
              <a:buChar char="q"/>
            </a:pPr>
            <a:r>
              <a:rPr lang="el-GR" altLang="el-GR" sz="2800" dirty="0" smtClean="0"/>
              <a:t> Το εσωτερικό επίπεδο είναι μια αναπαράσταση χαμηλού επιπέδου για ολόκληρη τη βάση δεδομένων. Αποτελείται από πολλές παρουσίες του καθενός από τους διαφόρους τύπους εσωτερικών εγγραφών (αποθηκευμένη εγγραφή).</a:t>
            </a:r>
          </a:p>
          <a:p>
            <a:pPr marL="457200" indent="-457200">
              <a:buFont typeface="Wingdings" panose="05000000000000000000" pitchFamily="2" charset="2"/>
              <a:buChar char="q"/>
            </a:pPr>
            <a:endParaRPr lang="el-GR" altLang="el-GR" sz="2800" dirty="0" smtClean="0"/>
          </a:p>
          <a:p>
            <a:pPr marL="457200" indent="-457200">
              <a:buFont typeface="Wingdings" panose="05000000000000000000" pitchFamily="2" charset="2"/>
              <a:buChar char="q"/>
            </a:pPr>
            <a:r>
              <a:rPr lang="el-GR" altLang="el-GR" sz="2800" dirty="0" smtClean="0"/>
              <a:t> Η εσωτερική άποψη περιγράφεται με το εσωτερικό σχήμα (</a:t>
            </a:r>
            <a:r>
              <a:rPr lang="en-US" altLang="el-GR" sz="2800" dirty="0" smtClean="0"/>
              <a:t>internal scheme</a:t>
            </a:r>
            <a:r>
              <a:rPr lang="el-GR" altLang="el-GR" sz="2800" dirty="0" smtClean="0"/>
              <a:t>).</a:t>
            </a:r>
          </a:p>
          <a:p>
            <a:pPr marL="457200" indent="-457200">
              <a:buFont typeface="Wingdings" panose="05000000000000000000" pitchFamily="2" charset="2"/>
              <a:buChar char="q"/>
            </a:pPr>
            <a:endParaRPr lang="el-GR" altLang="el-GR" sz="2800" dirty="0" smtClean="0"/>
          </a:p>
          <a:p>
            <a:pPr marL="457200" indent="-457200">
              <a:buFont typeface="Wingdings" panose="05000000000000000000" pitchFamily="2" charset="2"/>
              <a:buChar char="q"/>
            </a:pPr>
            <a:r>
              <a:rPr lang="el-GR" altLang="el-GR" sz="2800" dirty="0" smtClean="0"/>
              <a:t> Το εσωτερικό σχήμα γράφεται με μια άλλη γλώσσα ορισμού δεδομένων, την εσωτερική </a:t>
            </a:r>
            <a:r>
              <a:rPr lang="en-US" altLang="el-GR" sz="2800" dirty="0" smtClean="0"/>
              <a:t>DDL</a:t>
            </a:r>
            <a:r>
              <a:rPr lang="el-GR" altLang="el-GR" sz="2800" dirty="0" smtClean="0"/>
              <a:t>.</a:t>
            </a:r>
            <a:endParaRPr lang="el-GR" altLang="el-GR" sz="2800" dirty="0"/>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Μια αρχιτεκτονική για τα Συστήματα Βάσεων Δεδομένων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266725"/>
            <a:ext cx="7772400" cy="930027"/>
          </a:xfrm>
        </p:spPr>
        <p:txBody>
          <a:bodyPr>
            <a:normAutofit/>
          </a:bodyPr>
          <a:lstStyle/>
          <a:p>
            <a:pPr algn="ctr"/>
            <a:r>
              <a:rPr lang="el-GR" altLang="el-GR" sz="4400" dirty="0">
                <a:latin typeface="+mn-lt"/>
              </a:rPr>
              <a:t>Απεικονίσεις</a:t>
            </a:r>
            <a:endParaRPr lang="el-GR" sz="4400" dirty="0">
              <a:latin typeface="+mn-lt"/>
            </a:endParaRPr>
          </a:p>
        </p:txBody>
      </p:sp>
      <p:sp>
        <p:nvSpPr>
          <p:cNvPr id="11" name="TextBox 4"/>
          <p:cNvSpPr txBox="1">
            <a:spLocks noChangeArrowheads="1"/>
          </p:cNvSpPr>
          <p:nvPr>
            <p:custDataLst>
              <p:tags r:id="rId2"/>
            </p:custDataLst>
          </p:nvPr>
        </p:nvSpPr>
        <p:spPr bwMode="auto">
          <a:xfrm>
            <a:off x="539751" y="1688609"/>
            <a:ext cx="814705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itchFamily="2" charset="2"/>
              <a:buNone/>
            </a:pPr>
            <a:r>
              <a:rPr lang="el-GR" altLang="el-GR" sz="2800" dirty="0" smtClean="0"/>
              <a:t>Δύο είδη απεικονίσεων:</a:t>
            </a:r>
          </a:p>
          <a:p>
            <a:pPr>
              <a:buFont typeface="Wingdings" pitchFamily="2" charset="2"/>
              <a:buNone/>
            </a:pPr>
            <a:endParaRPr lang="el-GR" altLang="el-GR" sz="2800" dirty="0" smtClean="0"/>
          </a:p>
          <a:p>
            <a:pPr marL="457200" indent="-457200">
              <a:buFont typeface="Wingdings" panose="05000000000000000000" pitchFamily="2" charset="2"/>
              <a:buChar char="q"/>
            </a:pPr>
            <a:r>
              <a:rPr lang="el-GR" altLang="el-GR" sz="2800" dirty="0" smtClean="0"/>
              <a:t>Από το εννοιολογικό επίπεδο στο εσωτερικό επίπεδο,</a:t>
            </a:r>
          </a:p>
          <a:p>
            <a:pPr marL="457200" indent="-457200">
              <a:buFont typeface="Wingdings" panose="05000000000000000000" pitchFamily="2" charset="2"/>
              <a:buChar char="q"/>
            </a:pPr>
            <a:endParaRPr lang="el-GR" altLang="el-GR" sz="2800" dirty="0" smtClean="0"/>
          </a:p>
          <a:p>
            <a:pPr marL="457200" indent="-457200">
              <a:buFont typeface="Wingdings" panose="05000000000000000000" pitchFamily="2" charset="2"/>
              <a:buChar char="q"/>
            </a:pPr>
            <a:r>
              <a:rPr lang="el-GR" altLang="el-GR" sz="2800" dirty="0" smtClean="0"/>
              <a:t>Από το εξωτερικό επίπεδο στο εννοιολογικό επίπεδο.</a:t>
            </a:r>
            <a:endParaRPr lang="el-GR" altLang="el-GR" sz="28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Μια αρχιτεκτονική για τα Συστήματα Βάσεων Δεδομένων</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5" y="44624"/>
            <a:ext cx="8352928" cy="165618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latin typeface="Calibri" panose="020F0502020204030204" pitchFamily="34" charset="0"/>
              </a:rPr>
              <a:t>Από το εννοιολογικό επίπεδο στο εσωτερικό επίπεδο</a:t>
            </a:r>
            <a:endParaRPr lang="el-GR" dirty="0">
              <a:latin typeface="Calibri" panose="020F0502020204030204" pitchFamily="34" charset="0"/>
            </a:endParaRPr>
          </a:p>
        </p:txBody>
      </p:sp>
      <p:sp>
        <p:nvSpPr>
          <p:cNvPr id="10" name="Ορθογώνιο 9"/>
          <p:cNvSpPr/>
          <p:nvPr>
            <p:custDataLst>
              <p:tags r:id="rId2"/>
            </p:custDataLst>
          </p:nvPr>
        </p:nvSpPr>
        <p:spPr>
          <a:xfrm>
            <a:off x="467544" y="2118335"/>
            <a:ext cx="8208912" cy="2246769"/>
          </a:xfrm>
          <a:prstGeom prst="rect">
            <a:avLst/>
          </a:prstGeom>
        </p:spPr>
        <p:txBody>
          <a:bodyPr wrap="square">
            <a:spAutoFit/>
          </a:bodyPr>
          <a:lstStyle/>
          <a:p>
            <a:pPr indent="12700" algn="just">
              <a:buFont typeface="Wingdings" pitchFamily="2" charset="2"/>
              <a:buNone/>
            </a:pPr>
            <a:r>
              <a:rPr lang="el-GR" altLang="el-GR" sz="2800" dirty="0"/>
              <a:t>Ορίζει την αντιστοιχία μεταξύ της εννοιολογικής άποψης και της αποθηκευμένης βάσης δεδομένων. Καθορίζει το πώς αναπαρίστανται οι εννοιολογικές εγγραφές και τα πεδία στο εσωτερικό επίπεδο.</a:t>
            </a:r>
            <a:endParaRPr lang="el-GR" altLang="el-GR" sz="2800" b="1" dirty="0"/>
          </a:p>
          <a:p>
            <a:pPr indent="12700"/>
            <a:endParaRPr lang="el-GR" altLang="el-GR" sz="2800" dirty="0"/>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Μια αρχιτεκτονική για τα Συστήματα Βάσεων Δεδομένων</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19</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95537" y="152301"/>
            <a:ext cx="842493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latin typeface="+mn-lt"/>
              </a:rPr>
              <a:t>Από το εξωτερικό επίπεδο στο εννοιολογικό επίπεδο</a:t>
            </a:r>
            <a:endParaRPr lang="el-GR" dirty="0">
              <a:latin typeface="+mn-lt"/>
            </a:endParaRPr>
          </a:p>
        </p:txBody>
      </p:sp>
      <p:sp>
        <p:nvSpPr>
          <p:cNvPr id="8" name="Rectangle 4"/>
          <p:cNvSpPr txBox="1">
            <a:spLocks noChangeArrowheads="1"/>
          </p:cNvSpPr>
          <p:nvPr>
            <p:custDataLst>
              <p:tags r:id="rId2"/>
            </p:custDataLst>
          </p:nvPr>
        </p:nvSpPr>
        <p:spPr>
          <a:xfrm>
            <a:off x="467545" y="2287537"/>
            <a:ext cx="8208912" cy="1861543"/>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None/>
            </a:pPr>
            <a:r>
              <a:rPr lang="el-GR" altLang="el-GR" sz="2800" dirty="0" smtClean="0"/>
              <a:t>	Ορίζει την αντιστοιχία μεταξύ μιας συγκεκριμένης εξωτερικής άποψης και του εννοιολογικού επιπέδου. </a:t>
            </a:r>
            <a:endParaRPr lang="el-GR" altLang="el-GR" sz="28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Μια αρχιτεκτονική για τα Συστήματα Βάσεων Δεδομένων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106610"/>
            <a:ext cx="9108504" cy="1882230"/>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pPr>
              <a:buSzPct val="45000"/>
              <a:tabLst>
                <a:tab pos="723900" algn="l"/>
                <a:tab pos="1447800" algn="l"/>
                <a:tab pos="2171700" algn="l"/>
                <a:tab pos="2895600" algn="l"/>
                <a:tab pos="3619500" algn="l"/>
                <a:tab pos="4343400" algn="l"/>
                <a:tab pos="5065713" algn="l"/>
                <a:tab pos="5791200" algn="l"/>
                <a:tab pos="6515100" algn="l"/>
                <a:tab pos="7235825" algn="l"/>
              </a:tabLst>
            </a:pPr>
            <a:r>
              <a:rPr lang="el-GR" altLang="el-GR" dirty="0" smtClean="0">
                <a:latin typeface="+mn-lt"/>
              </a:rPr>
              <a:t>Υπεύθυνος διαχείρισης βάσεων δεδομένων, </a:t>
            </a:r>
            <a:r>
              <a:rPr lang="en-US" altLang="el-GR" dirty="0" smtClean="0">
                <a:latin typeface="+mn-lt"/>
              </a:rPr>
              <a:t>DBA</a:t>
            </a:r>
            <a:r>
              <a:rPr lang="el-GR" altLang="el-GR" dirty="0" smtClean="0">
                <a:latin typeface="+mn-lt"/>
              </a:rPr>
              <a:t> (1 από 2)</a:t>
            </a:r>
            <a:endParaRPr lang="el-GR" dirty="0">
              <a:latin typeface="+mn-lt"/>
            </a:endParaRPr>
          </a:p>
        </p:txBody>
      </p:sp>
      <p:sp>
        <p:nvSpPr>
          <p:cNvPr id="9" name="Rectangle 2"/>
          <p:cNvSpPr txBox="1">
            <a:spLocks noChangeArrowheads="1"/>
          </p:cNvSpPr>
          <p:nvPr>
            <p:custDataLst>
              <p:tags r:id="rId2"/>
            </p:custDataLst>
          </p:nvPr>
        </p:nvSpPr>
        <p:spPr>
          <a:xfrm>
            <a:off x="467544" y="2132856"/>
            <a:ext cx="8208912" cy="4176464"/>
          </a:xfrm>
          <a:prstGeom prst="rect">
            <a:avLst/>
          </a:prstGeom>
          <a:ln/>
          <a:extLst>
            <a:ext uri="{91240B29-F687-4F45-9708-019B960494DF}">
              <a14:hiddenLine xmlns:a14="http://schemas.microsoft.com/office/drawing/2010/main" w="9525">
                <a:solidFill>
                  <a:srgbClr val="000000"/>
                </a:solidFill>
                <a:round/>
                <a:headEnd/>
                <a:tailEnd/>
              </a14:hiddenLine>
            </a:ext>
          </a:extLst>
        </p:spPr>
        <p:txBody>
          <a:bodyPr vert="horz" lIns="89964" tIns="46781" rIns="89964" bIns="46781"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Wingdings" pitchFamily="2" charset="2"/>
              <a:buNone/>
            </a:pPr>
            <a:r>
              <a:rPr lang="el-GR" altLang="el-GR" sz="2400" dirty="0" smtClean="0"/>
              <a:t>Ο υπεύθυνος για το συνολικό έλεγχο του συστήματος σε τεχνικό επίπεδο. Οι λειτουργίες που εκτελεί είναι:</a:t>
            </a:r>
          </a:p>
          <a:p>
            <a:pPr>
              <a:lnSpc>
                <a:spcPct val="120000"/>
              </a:lnSpc>
              <a:buFont typeface="Wingdings" panose="05000000000000000000" pitchFamily="2" charset="2"/>
              <a:buChar char="§"/>
            </a:pPr>
            <a:r>
              <a:rPr lang="el-GR" altLang="el-GR" sz="2400" dirty="0" smtClean="0"/>
              <a:t>Ορισμός του εννοιολογικού σχήματος (εννοιολογική σχεδίαση της βάσης δεδομένων),</a:t>
            </a:r>
          </a:p>
          <a:p>
            <a:pPr>
              <a:lnSpc>
                <a:spcPct val="120000"/>
              </a:lnSpc>
              <a:buFont typeface="Wingdings" panose="05000000000000000000" pitchFamily="2" charset="2"/>
              <a:buChar char="§"/>
            </a:pPr>
            <a:r>
              <a:rPr lang="el-GR" altLang="el-GR" sz="2400" dirty="0" smtClean="0"/>
              <a:t>Ορισμός του εσωτερικού σχήματος (φυσική σχεδίαση της βάσης δεδομένων),</a:t>
            </a:r>
          </a:p>
          <a:p>
            <a:pPr>
              <a:lnSpc>
                <a:spcPct val="120000"/>
              </a:lnSpc>
              <a:buFont typeface="Wingdings" panose="05000000000000000000" pitchFamily="2" charset="2"/>
              <a:buChar char="§"/>
            </a:pPr>
            <a:r>
              <a:rPr lang="el-GR" altLang="el-GR" sz="2400" dirty="0" smtClean="0"/>
              <a:t>Επαφή με τους χρήστες,</a:t>
            </a:r>
          </a:p>
          <a:p>
            <a:pPr>
              <a:lnSpc>
                <a:spcPct val="120000"/>
              </a:lnSpc>
              <a:buFont typeface="Wingdings" panose="05000000000000000000" pitchFamily="2" charset="2"/>
              <a:buChar char="§"/>
            </a:pPr>
            <a:r>
              <a:rPr lang="el-GR" altLang="el-GR" sz="2400" dirty="0" smtClean="0"/>
              <a:t>Ορισμός κανόνων ασφάλειας και ακεραιότητας.</a:t>
            </a:r>
            <a:endParaRPr lang="el-GR" alt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Μια αρχιτεκτονική για τα Συστήματα Βάσεων Δεδομένων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285"/>
            <a:ext cx="8496944" cy="1980555"/>
          </a:xfrm>
        </p:spPr>
        <p:txBody>
          <a:bodyPr>
            <a:normAutofit/>
          </a:bodyPr>
          <a:lstStyle/>
          <a:p>
            <a:r>
              <a:rPr lang="el-GR" altLang="el-GR" dirty="0"/>
              <a:t>Υπεύθυνος διαχείρισης βάσεων δεδομένων, </a:t>
            </a:r>
            <a:r>
              <a:rPr lang="en-US" altLang="el-GR" dirty="0"/>
              <a:t>DBA</a:t>
            </a:r>
            <a:r>
              <a:rPr lang="el-GR" altLang="el-GR" dirty="0"/>
              <a:t> </a:t>
            </a:r>
            <a:r>
              <a:rPr lang="el-GR" altLang="el-GR" dirty="0" smtClean="0"/>
              <a:t>(2 </a:t>
            </a:r>
            <a:r>
              <a:rPr lang="el-GR" altLang="el-GR" dirty="0"/>
              <a:t>από 2)</a:t>
            </a:r>
            <a:endParaRPr lang="el-GR" dirty="0">
              <a:latin typeface="+mn-lt"/>
            </a:endParaRPr>
          </a:p>
        </p:txBody>
      </p:sp>
      <p:sp>
        <p:nvSpPr>
          <p:cNvPr id="8" name="Text Box 2"/>
          <p:cNvSpPr txBox="1">
            <a:spLocks noChangeArrowheads="1"/>
          </p:cNvSpPr>
          <p:nvPr>
            <p:custDataLst>
              <p:tags r:id="rId2"/>
            </p:custDataLst>
          </p:nvPr>
        </p:nvSpPr>
        <p:spPr bwMode="auto">
          <a:xfrm>
            <a:off x="467544" y="2312876"/>
            <a:ext cx="8280920" cy="2412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64" tIns="69665" rIns="89964" bIns="44982"/>
          <a:lstStyle>
            <a:lvl1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1pPr>
            <a:lvl2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2pPr>
            <a:lvl3pPr indent="-230188">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3pPr>
            <a:lvl4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4pPr>
            <a:lvl5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9pPr>
          </a:lstStyle>
          <a:p>
            <a:pPr marL="342900" indent="-342900">
              <a:lnSpc>
                <a:spcPct val="120000"/>
              </a:lnSpc>
              <a:buFont typeface="Wingdings" panose="05000000000000000000" pitchFamily="2" charset="2"/>
              <a:buChar char="§"/>
            </a:pPr>
            <a:r>
              <a:rPr lang="el-GR" altLang="el-GR" sz="2400" dirty="0">
                <a:latin typeface="+mn-lt"/>
              </a:rPr>
              <a:t> Ορισμός διαδικασιών για τη λήψη εφεδρικών </a:t>
            </a:r>
            <a:r>
              <a:rPr lang="el-GR" altLang="el-GR" sz="2400" dirty="0" smtClean="0">
                <a:latin typeface="+mn-lt"/>
              </a:rPr>
              <a:t>αντιγράφων</a:t>
            </a:r>
          </a:p>
          <a:p>
            <a:pPr>
              <a:lnSpc>
                <a:spcPct val="120000"/>
              </a:lnSpc>
            </a:pPr>
            <a:r>
              <a:rPr lang="el-GR" altLang="el-GR" sz="2400" dirty="0" smtClean="0">
                <a:latin typeface="+mn-lt"/>
              </a:rPr>
              <a:t>      </a:t>
            </a:r>
            <a:r>
              <a:rPr lang="el-GR" altLang="el-GR" sz="2400" dirty="0">
                <a:latin typeface="+mn-lt"/>
              </a:rPr>
              <a:t>και την </a:t>
            </a:r>
            <a:r>
              <a:rPr lang="el-GR" altLang="el-GR" sz="2400" dirty="0" smtClean="0">
                <a:latin typeface="+mn-lt"/>
              </a:rPr>
              <a:t>ανάκαμψη,</a:t>
            </a:r>
            <a:endParaRPr lang="el-GR" altLang="el-GR" sz="2400" dirty="0">
              <a:latin typeface="+mn-lt"/>
            </a:endParaRPr>
          </a:p>
          <a:p>
            <a:pPr marL="342900" indent="-342900">
              <a:lnSpc>
                <a:spcPct val="120000"/>
              </a:lnSpc>
              <a:buFont typeface="Wingdings" panose="05000000000000000000" pitchFamily="2" charset="2"/>
              <a:buChar char="§"/>
            </a:pPr>
            <a:r>
              <a:rPr lang="el-GR" altLang="el-GR" sz="2400" dirty="0">
                <a:latin typeface="+mn-lt"/>
              </a:rPr>
              <a:t> Παρακολούθηση της απόδοσης και ανταπόκριση σε </a:t>
            </a:r>
            <a:endParaRPr lang="el-GR" altLang="el-GR" sz="2400" dirty="0" smtClean="0">
              <a:latin typeface="+mn-lt"/>
            </a:endParaRPr>
          </a:p>
          <a:p>
            <a:pPr>
              <a:lnSpc>
                <a:spcPct val="120000"/>
              </a:lnSpc>
            </a:pPr>
            <a:r>
              <a:rPr lang="el-GR" altLang="el-GR" sz="2400" dirty="0" smtClean="0">
                <a:latin typeface="+mn-lt"/>
              </a:rPr>
              <a:t>      μεταβαλλόμενες απαιτήσεις.</a:t>
            </a:r>
            <a:endParaRPr lang="el-GR" altLang="el-GR" sz="2400" dirty="0">
              <a:latin typeface="+mn-lt"/>
            </a:endParaRP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Μια αρχιτεκτονική για τα Συστήματα Βάσεων Δεδομένων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80293"/>
            <a:ext cx="8424936" cy="1260475"/>
          </a:xfrm>
        </p:spPr>
        <p:txBody>
          <a:bodyPr>
            <a:noAutofit/>
          </a:bodyPr>
          <a:lstStyle/>
          <a:p>
            <a:r>
              <a:rPr lang="el-GR" altLang="el-GR" dirty="0" smtClean="0">
                <a:latin typeface="+mn-lt"/>
              </a:rPr>
              <a:t>Σύστημα διαχείρισης βάσεων δεδομένων (</a:t>
            </a:r>
            <a:r>
              <a:rPr lang="en-US" altLang="el-GR" dirty="0" smtClean="0">
                <a:latin typeface="+mn-lt"/>
              </a:rPr>
              <a:t>DBMS</a:t>
            </a:r>
            <a:r>
              <a:rPr lang="el-GR" altLang="el-GR" dirty="0" smtClean="0">
                <a:latin typeface="+mn-lt"/>
              </a:rPr>
              <a:t>)</a:t>
            </a:r>
            <a:endParaRPr lang="el-GR" dirty="0">
              <a:latin typeface="+mn-lt"/>
            </a:endParaRPr>
          </a:p>
        </p:txBody>
      </p:sp>
      <p:sp>
        <p:nvSpPr>
          <p:cNvPr id="6" name="Rectangle 6"/>
          <p:cNvSpPr txBox="1">
            <a:spLocks noChangeArrowheads="1"/>
          </p:cNvSpPr>
          <p:nvPr>
            <p:custDataLst>
              <p:tags r:id="rId2"/>
            </p:custDataLst>
          </p:nvPr>
        </p:nvSpPr>
        <p:spPr>
          <a:xfrm>
            <a:off x="467545" y="1484784"/>
            <a:ext cx="8280920" cy="475252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Wingdings" pitchFamily="2" charset="2"/>
              <a:buNone/>
            </a:pPr>
            <a:r>
              <a:rPr lang="el-GR" altLang="el-GR" sz="2200" b="1" dirty="0" smtClean="0"/>
              <a:t>Το λογισμικό που χειρίζεται όλες τις προσπελάσεις στη βάση δεδομένων,</a:t>
            </a:r>
          </a:p>
          <a:p>
            <a:pPr>
              <a:buFont typeface="Wingdings" panose="05000000000000000000" pitchFamily="2" charset="2"/>
              <a:buChar char="§"/>
            </a:pPr>
            <a:r>
              <a:rPr lang="el-GR" altLang="el-GR" sz="2200" dirty="0" smtClean="0"/>
              <a:t>Ένας χρήστης διατυπώνει μια αίτηση προσπέλασης, χρησιμοποιώντας μια συγκεκριμένη υπογλώσσα δεδομένων (συνήθως </a:t>
            </a:r>
            <a:r>
              <a:rPr lang="en-US" altLang="el-GR" sz="2200" dirty="0" smtClean="0"/>
              <a:t>SQL</a:t>
            </a:r>
            <a:r>
              <a:rPr lang="el-GR" altLang="el-GR" sz="2200" dirty="0" smtClean="0"/>
              <a:t>),</a:t>
            </a:r>
          </a:p>
          <a:p>
            <a:pPr>
              <a:buFont typeface="Wingdings" panose="05000000000000000000" pitchFamily="2" charset="2"/>
              <a:buChar char="§"/>
            </a:pPr>
            <a:r>
              <a:rPr lang="el-GR" altLang="el-GR" sz="2200" dirty="0" smtClean="0"/>
              <a:t>Το </a:t>
            </a:r>
            <a:r>
              <a:rPr lang="en-US" altLang="el-GR" sz="2200" dirty="0" smtClean="0"/>
              <a:t>DBMS</a:t>
            </a:r>
            <a:r>
              <a:rPr lang="el-GR" altLang="el-GR" sz="2200" dirty="0" smtClean="0"/>
              <a:t> παίρνει αυτή την αίτηση και την αναλύει,</a:t>
            </a:r>
          </a:p>
          <a:p>
            <a:pPr>
              <a:buFont typeface="Wingdings" panose="05000000000000000000" pitchFamily="2" charset="2"/>
              <a:buChar char="§"/>
            </a:pPr>
            <a:r>
              <a:rPr lang="el-GR" altLang="el-GR" sz="2200" dirty="0" smtClean="0"/>
              <a:t>Το </a:t>
            </a:r>
            <a:r>
              <a:rPr lang="en-US" altLang="el-GR" sz="2200" dirty="0" smtClean="0"/>
              <a:t>DBMS</a:t>
            </a:r>
            <a:r>
              <a:rPr lang="el-GR" altLang="el-GR" sz="2200" dirty="0" smtClean="0"/>
              <a:t> εξετάζει κατά σειρά το εξωτερικό σχήμα του συγκεκριμένου χρήστη, την αντίστοιχη εξωτερική/εννοιολογική απεικόνιση, το εννοιολογικό σχήμα, την εννοιολογική/εσωτερική απεικόνιση, και τον ορισμό της αποθηκευτικής δομής,</a:t>
            </a:r>
          </a:p>
          <a:p>
            <a:pPr>
              <a:buFont typeface="Wingdings" panose="05000000000000000000" pitchFamily="2" charset="2"/>
              <a:buChar char="§"/>
            </a:pPr>
            <a:r>
              <a:rPr lang="el-GR" altLang="el-GR" sz="2200" dirty="0" smtClean="0"/>
              <a:t>Το </a:t>
            </a:r>
            <a:r>
              <a:rPr lang="en-US" altLang="el-GR" sz="2200" dirty="0" smtClean="0"/>
              <a:t>DBMS</a:t>
            </a:r>
            <a:r>
              <a:rPr lang="el-GR" altLang="el-GR" sz="2200" dirty="0" smtClean="0"/>
              <a:t> εκτελεί τις απαιτούμενες πράξεις στην αποθηκευμένη βάση δεδομένων .</a:t>
            </a:r>
            <a:endParaRPr lang="el-GR" altLang="el-GR" sz="22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Μια αρχιτεκτονική για τα Συστήματα Βάσεων Δεδομένων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23</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84"/>
            <a:ext cx="8229600" cy="1008112"/>
          </a:xfrm>
        </p:spPr>
        <p:txBody>
          <a:bodyPr>
            <a:noAutofit/>
          </a:bodyPr>
          <a:lstStyle/>
          <a:p>
            <a:r>
              <a:rPr lang="el-GR" altLang="el-GR" sz="4000" dirty="0" smtClean="0">
                <a:latin typeface="+mn-lt"/>
              </a:rPr>
              <a:t>Οι λειτουργίες του </a:t>
            </a:r>
            <a:r>
              <a:rPr lang="en-US" altLang="el-GR" sz="4000" dirty="0" smtClean="0">
                <a:latin typeface="+mn-lt"/>
              </a:rPr>
              <a:t>DBMS</a:t>
            </a:r>
            <a:r>
              <a:rPr lang="el-GR" altLang="el-GR" sz="4000" dirty="0" smtClean="0">
                <a:latin typeface="+mn-lt"/>
              </a:rPr>
              <a:t> (1 από 2)</a:t>
            </a:r>
            <a:endParaRPr lang="el-GR" sz="4000" dirty="0">
              <a:latin typeface="+mn-lt"/>
            </a:endParaRPr>
          </a:p>
        </p:txBody>
      </p:sp>
      <p:sp>
        <p:nvSpPr>
          <p:cNvPr id="4" name="Ορθογώνιο 3"/>
          <p:cNvSpPr/>
          <p:nvPr>
            <p:custDataLst>
              <p:tags r:id="rId2"/>
            </p:custDataLst>
          </p:nvPr>
        </p:nvSpPr>
        <p:spPr>
          <a:xfrm>
            <a:off x="467545" y="836712"/>
            <a:ext cx="8208912" cy="5632311"/>
          </a:xfrm>
          <a:prstGeom prst="rect">
            <a:avLst/>
          </a:prstGeom>
        </p:spPr>
        <p:txBody>
          <a:bodyPr wrap="square">
            <a:spAutoFit/>
          </a:bodyPr>
          <a:lstStyle/>
          <a:p>
            <a:pPr marL="342900" indent="-342900">
              <a:buFont typeface="Wingdings" panose="05000000000000000000" pitchFamily="2" charset="2"/>
              <a:buChar char="q"/>
            </a:pPr>
            <a:r>
              <a:rPr lang="el-GR" altLang="el-GR" sz="2400" dirty="0" smtClean="0"/>
              <a:t>Ορισμός δεδομένων,</a:t>
            </a:r>
          </a:p>
          <a:p>
            <a:pPr marL="342900" indent="-342900">
              <a:buFont typeface="Wingdings" panose="05000000000000000000" pitchFamily="2" charset="2"/>
              <a:buChar char="q"/>
            </a:pPr>
            <a:r>
              <a:rPr lang="el-GR" altLang="el-GR" sz="2400" dirty="0" smtClean="0"/>
              <a:t>Χειρισμός δεδομένων,</a:t>
            </a:r>
          </a:p>
          <a:p>
            <a:pPr>
              <a:buFont typeface="Wingdings" pitchFamily="2" charset="2"/>
              <a:buNone/>
            </a:pPr>
            <a:r>
              <a:rPr lang="el-GR" altLang="el-GR" sz="2400" dirty="0" smtClean="0"/>
              <a:t>	Το DBMS πρέπει να περιλαμβάνει έναν επεξεργαστή            	γλώσσας χειρισμού δεδομένων (</a:t>
            </a:r>
            <a:r>
              <a:rPr lang="en-US" altLang="el-GR" sz="2400" dirty="0" smtClean="0"/>
              <a:t>DML</a:t>
            </a:r>
            <a:r>
              <a:rPr lang="el-GR" altLang="el-GR" sz="2400" dirty="0" smtClean="0"/>
              <a:t>).</a:t>
            </a:r>
          </a:p>
          <a:p>
            <a:pPr marL="696913" lvl="1" indent="23813">
              <a:buFont typeface="Wingdings" pitchFamily="2" charset="2"/>
              <a:buNone/>
            </a:pPr>
            <a:r>
              <a:rPr lang="el-GR" altLang="el-GR" sz="2400" dirty="0" smtClean="0"/>
              <a:t>	Οι αιτήσεις της </a:t>
            </a:r>
            <a:r>
              <a:rPr lang="en-US" altLang="el-GR" sz="2400" dirty="0" smtClean="0"/>
              <a:t>DML</a:t>
            </a:r>
            <a:r>
              <a:rPr lang="el-GR" altLang="el-GR" sz="2400" dirty="0" smtClean="0"/>
              <a:t> πρέπει να είναι ή να μην είναι 	προσχεδιασμένες:</a:t>
            </a:r>
            <a:endParaRPr lang="el-GR" altLang="el-GR" sz="2400" b="1" dirty="0" smtClean="0"/>
          </a:p>
          <a:p>
            <a:pPr marL="1257300" lvl="2" indent="-342900">
              <a:buFont typeface="Wingdings" panose="05000000000000000000" pitchFamily="2" charset="2"/>
              <a:buChar char="§"/>
            </a:pPr>
            <a:r>
              <a:rPr lang="el-GR" altLang="el-GR" sz="2400" b="1" dirty="0" smtClean="0"/>
              <a:t>Προσχεδιασμένη</a:t>
            </a:r>
            <a:r>
              <a:rPr lang="el-GR" altLang="el-GR" sz="2400" dirty="0" smtClean="0"/>
              <a:t> αίτηση είναι μια αίτηση που η ανάγκη της είχε προβλεφθεί πριν από το χρόνο που θα εκτελεστεί πραγματικά η αίτηση. Υποβάλλονται κατά κανόνα από προκατασκευασμένα προγράμματα εφαρμογών,</a:t>
            </a:r>
            <a:endParaRPr lang="el-GR" altLang="el-GR" sz="2400" b="1" dirty="0" smtClean="0"/>
          </a:p>
          <a:p>
            <a:pPr marL="1257300" lvl="2" indent="-342900">
              <a:buFont typeface="Wingdings" panose="05000000000000000000" pitchFamily="2" charset="2"/>
              <a:buChar char="§"/>
            </a:pPr>
            <a:r>
              <a:rPr lang="el-GR" altLang="el-GR" sz="2400" b="1" dirty="0" smtClean="0"/>
              <a:t>Μη προσχεδιασμένη</a:t>
            </a:r>
            <a:r>
              <a:rPr lang="el-GR" altLang="el-GR" sz="2400" dirty="0" smtClean="0"/>
              <a:t> αίτηση είναι μια περιστασιακή αίτηση, δηλαδή μια αίτηση που η ανάγκη της δεν είχε προβλεφθεί από πριν, αλλά παρουσιάστηκε συγκυριακά.</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Μια αρχιτεκτονική για τα Συστήματα Βάσεων Δεδομένων</a:t>
            </a:r>
            <a:endParaRPr lang="en-US" sz="1400" dirty="0"/>
          </a:p>
        </p:txBody>
      </p:sp>
      <p:sp>
        <p:nvSpPr>
          <p:cNvPr id="3" name="Θέση αριθμού διαφάνειας 2"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1"/>
    </p:custDataLst>
    <p:extLst>
      <p:ext uri="{BB962C8B-B14F-4D97-AF65-F5344CB8AC3E}">
        <p14:creationId xmlns:p14="http://schemas.microsoft.com/office/powerpoint/2010/main" val="921474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44624"/>
            <a:ext cx="8208912" cy="1152128"/>
          </a:xfrm>
        </p:spPr>
        <p:txBody>
          <a:bodyPr>
            <a:noAutofit/>
          </a:bodyPr>
          <a:lstStyle/>
          <a:p>
            <a:r>
              <a:rPr lang="el-GR" altLang="el-GR" sz="4000" dirty="0" smtClean="0"/>
              <a:t>Οι λειτουργίες του </a:t>
            </a:r>
            <a:r>
              <a:rPr lang="en-US" altLang="el-GR" sz="4000" dirty="0" smtClean="0"/>
              <a:t>DBMS</a:t>
            </a:r>
            <a:r>
              <a:rPr lang="el-GR" altLang="el-GR" sz="4000" dirty="0" smtClean="0"/>
              <a:t> (2 από 2)</a:t>
            </a:r>
            <a:endParaRPr lang="el-GR" sz="4000" dirty="0">
              <a:latin typeface="+mn-lt"/>
            </a:endParaRPr>
          </a:p>
        </p:txBody>
      </p:sp>
      <p:sp>
        <p:nvSpPr>
          <p:cNvPr id="8" name="Content Placeholder 2"/>
          <p:cNvSpPr>
            <a:spLocks noGrp="1"/>
          </p:cNvSpPr>
          <p:nvPr>
            <p:ph idx="4294967295"/>
          </p:nvPr>
        </p:nvSpPr>
        <p:spPr>
          <a:xfrm>
            <a:off x="467545" y="1340768"/>
            <a:ext cx="8280920" cy="4464496"/>
          </a:xfrm>
        </p:spPr>
        <p:txBody>
          <a:bodyPr>
            <a:noAutofit/>
          </a:bodyPr>
          <a:lstStyle/>
          <a:p>
            <a:pPr>
              <a:buFont typeface="Wingdings" panose="05000000000000000000" pitchFamily="2" charset="2"/>
              <a:buChar char="q"/>
            </a:pPr>
            <a:r>
              <a:rPr lang="el-GR" altLang="el-GR" sz="2400" dirty="0" smtClean="0"/>
              <a:t>Ασφάλεια και ακεραιότητα των δεδομένων.</a:t>
            </a:r>
          </a:p>
          <a:p>
            <a:pPr>
              <a:buFont typeface="Wingdings" panose="05000000000000000000" pitchFamily="2" charset="2"/>
              <a:buChar char="q"/>
            </a:pPr>
            <a:r>
              <a:rPr lang="el-GR" altLang="el-GR" sz="2400" dirty="0" smtClean="0"/>
              <a:t>Ανάκαμψη και ταυτοχρονισμός,</a:t>
            </a:r>
          </a:p>
          <a:p>
            <a:pPr marL="522288" lvl="1" indent="19050">
              <a:buFont typeface="Wingdings" pitchFamily="2" charset="2"/>
              <a:buNone/>
            </a:pPr>
            <a:r>
              <a:rPr lang="el-GR" altLang="el-GR" sz="2400" dirty="0" smtClean="0"/>
              <a:t>Πραγματοποιείται από το ίδιο το </a:t>
            </a:r>
            <a:r>
              <a:rPr lang="en-US" altLang="el-GR" sz="2400" dirty="0" smtClean="0"/>
              <a:t>DBMS</a:t>
            </a:r>
            <a:r>
              <a:rPr lang="el-GR" altLang="el-GR" sz="2400" dirty="0" smtClean="0"/>
              <a:t> ή από κάποιο άλλο στοιχείο λογισμικού που λέγεται διαχειριστής συναλλαγών (</a:t>
            </a:r>
            <a:r>
              <a:rPr lang="en-US" altLang="el-GR" sz="2400" dirty="0" smtClean="0"/>
              <a:t>transaction manager</a:t>
            </a:r>
            <a:r>
              <a:rPr lang="el-GR" altLang="el-GR" sz="2400" dirty="0" smtClean="0"/>
              <a:t>).</a:t>
            </a:r>
          </a:p>
          <a:p>
            <a:pPr>
              <a:buFont typeface="Wingdings" panose="05000000000000000000" pitchFamily="2" charset="2"/>
              <a:buChar char="q"/>
            </a:pPr>
            <a:r>
              <a:rPr lang="el-GR" altLang="el-GR" sz="2400" dirty="0" smtClean="0"/>
              <a:t>Λεξικό δεδομένων,</a:t>
            </a:r>
          </a:p>
          <a:p>
            <a:pPr marL="522288" lvl="1" indent="0">
              <a:buNone/>
            </a:pPr>
            <a:r>
              <a:rPr lang="el-GR" altLang="el-GR" sz="2400" dirty="0" smtClean="0"/>
              <a:t>Θεωρείται μια βάση δεδομένων του συστήματος.</a:t>
            </a:r>
          </a:p>
          <a:p>
            <a:pPr>
              <a:buFont typeface="Wingdings" panose="05000000000000000000" pitchFamily="2" charset="2"/>
              <a:buChar char="q"/>
            </a:pPr>
            <a:r>
              <a:rPr lang="el-GR" altLang="el-GR" sz="2400" dirty="0" smtClean="0"/>
              <a:t>Απόδοση,</a:t>
            </a:r>
          </a:p>
          <a:p>
            <a:pPr>
              <a:buFont typeface="Wingdings" pitchFamily="2" charset="2"/>
              <a:buNone/>
            </a:pPr>
            <a:r>
              <a:rPr lang="el-GR" altLang="el-GR" sz="2400" dirty="0" smtClean="0"/>
              <a:t>     Το </a:t>
            </a:r>
            <a:r>
              <a:rPr lang="en-US" altLang="el-GR" sz="2400" dirty="0" smtClean="0"/>
              <a:t>DBMS</a:t>
            </a:r>
            <a:r>
              <a:rPr lang="el-GR" altLang="el-GR" sz="2400" dirty="0" smtClean="0"/>
              <a:t> παρέχει τη διασύνδεση χρήστη για το σύστημα της βάσης δεδομένων.</a:t>
            </a:r>
            <a:endParaRPr lang="el-GR" alt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Μια αρχιτεκτονική για τα Συστήματα Βάσεων Δεδομένων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1"/>
    </p:custDataLst>
    <p:extLst>
      <p:ext uri="{BB962C8B-B14F-4D97-AF65-F5344CB8AC3E}">
        <p14:creationId xmlns:p14="http://schemas.microsoft.com/office/powerpoint/2010/main" val="2092168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116632"/>
            <a:ext cx="8280920"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smtClean="0">
                <a:latin typeface="+mn-lt"/>
              </a:rPr>
              <a:t>Σύστημα διαχείρισης αρχείων </a:t>
            </a:r>
            <a:br>
              <a:rPr lang="el-GR" altLang="el-GR" dirty="0" smtClean="0">
                <a:latin typeface="+mn-lt"/>
              </a:rPr>
            </a:br>
            <a:r>
              <a:rPr lang="el-GR" altLang="el-GR" dirty="0" smtClean="0">
                <a:latin typeface="+mn-lt"/>
              </a:rPr>
              <a:t>(1 από 2)</a:t>
            </a:r>
            <a:endParaRPr lang="el-GR" dirty="0">
              <a:latin typeface="+mn-lt"/>
            </a:endParaRPr>
          </a:p>
        </p:txBody>
      </p:sp>
      <p:sp>
        <p:nvSpPr>
          <p:cNvPr id="6" name="Rectangle 4"/>
          <p:cNvSpPr txBox="1">
            <a:spLocks noChangeArrowheads="1"/>
          </p:cNvSpPr>
          <p:nvPr/>
        </p:nvSpPr>
        <p:spPr>
          <a:xfrm>
            <a:off x="467545" y="1340768"/>
            <a:ext cx="8280920" cy="4957887"/>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Wingdings" panose="05000000000000000000" pitchFamily="2" charset="2"/>
              <a:buChar char="q"/>
            </a:pPr>
            <a:r>
              <a:rPr lang="el-GR" altLang="el-GR" sz="2400" dirty="0" smtClean="0"/>
              <a:t>Βρίσκεται πιο “κοντά στο δίσκο” από ότι το </a:t>
            </a:r>
            <a:r>
              <a:rPr lang="en-US" altLang="el-GR" sz="2400" dirty="0" smtClean="0"/>
              <a:t>DBMS</a:t>
            </a:r>
            <a:r>
              <a:rPr lang="el-GR" altLang="el-GR" sz="2400" dirty="0" smtClean="0"/>
              <a:t>.</a:t>
            </a:r>
          </a:p>
          <a:p>
            <a:pPr>
              <a:lnSpc>
                <a:spcPct val="80000"/>
              </a:lnSpc>
              <a:buFont typeface="Wingdings" panose="05000000000000000000" pitchFamily="2" charset="2"/>
              <a:buChar char="q"/>
            </a:pPr>
            <a:r>
              <a:rPr lang="el-GR" altLang="el-GR" sz="2400" dirty="0" smtClean="0"/>
              <a:t>Ο χρήστης ενός συστήματος διαχείρισης αρχείων έχει τη δυνατότητα να δημιουργεί και να καταργεί αποθηκευμένα αρχεία, και να εκτελεί απλές πράξεις ανάκλησης και ενημέρωσης σε αποθηκευμένες εγγραφές που βρίσκονται σε τέτοια αρχεία. Όμως αντίθετα με το </a:t>
            </a:r>
            <a:r>
              <a:rPr lang="en-US" altLang="el-GR" sz="2400" dirty="0" smtClean="0"/>
              <a:t>DBMS</a:t>
            </a:r>
            <a:r>
              <a:rPr lang="el-GR" altLang="el-GR" sz="2400" dirty="0" smtClean="0"/>
              <a:t>:</a:t>
            </a:r>
          </a:p>
          <a:p>
            <a:pPr lvl="1">
              <a:lnSpc>
                <a:spcPct val="80000"/>
              </a:lnSpc>
              <a:buFont typeface="Wingdings" panose="05000000000000000000" pitchFamily="2" charset="2"/>
              <a:buChar char="§"/>
            </a:pPr>
            <a:r>
              <a:rPr lang="el-GR" altLang="el-GR" sz="2400" dirty="0" smtClean="0"/>
              <a:t>Οι διαχειριστές αρχείων δεν έχουν επίγνωση της εσωτερικής δομής των αποθηκευμένων εγγραφών και δεν μπορούν να διεκπεραιώνουν αιτήσεις που βασίζονται στη γνώση αυτής της δομής.</a:t>
            </a:r>
          </a:p>
          <a:p>
            <a:pPr lvl="1">
              <a:lnSpc>
                <a:spcPct val="80000"/>
              </a:lnSpc>
              <a:buFont typeface="Wingdings" panose="05000000000000000000" pitchFamily="2" charset="2"/>
              <a:buChar char="§"/>
            </a:pPr>
            <a:r>
              <a:rPr lang="el-GR" altLang="el-GR" sz="2400" dirty="0" smtClean="0"/>
              <a:t>Παρέχουν ελάχιστη ή καθόλου υποστήριξη για κανόνες ασφάλειας και ακεραιότητας.</a:t>
            </a:r>
          </a:p>
          <a:p>
            <a:pPr lvl="1">
              <a:lnSpc>
                <a:spcPct val="80000"/>
              </a:lnSpc>
              <a:buFont typeface="Wingdings" panose="05000000000000000000" pitchFamily="2" charset="2"/>
              <a:buChar char="§"/>
            </a:pPr>
            <a:r>
              <a:rPr lang="el-GR" altLang="el-GR" sz="2400" dirty="0" smtClean="0"/>
              <a:t>Παρέχουν ελάχιστη ή καθόλου υποστήριξη για έλεγχο ανάκαμψης και ταυτοχρονισμού.</a:t>
            </a:r>
            <a:endParaRPr lang="el-GR" alt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Μια αρχιτεκτονική για τα Συστήματα Βάσεων Δεδομένων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26</a:t>
            </a:fld>
            <a:endParaRPr lang="el-GR" dirty="0"/>
          </a:p>
        </p:txBody>
      </p:sp>
    </p:spTree>
    <p:custDataLst>
      <p:tags r:id="rId1"/>
    </p:custDataLst>
    <p:extLst>
      <p:ext uri="{BB962C8B-B14F-4D97-AF65-F5344CB8AC3E}">
        <p14:creationId xmlns:p14="http://schemas.microsoft.com/office/powerpoint/2010/main" val="4039187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44624"/>
            <a:ext cx="8280920" cy="1296144"/>
          </a:xfrm>
        </p:spPr>
        <p:txBody>
          <a:bodyPr>
            <a:noAutofit/>
          </a:bodyPr>
          <a:lstStyle/>
          <a:p>
            <a:r>
              <a:rPr lang="el-GR" altLang="el-GR" dirty="0" smtClean="0"/>
              <a:t>Σύστημα διαχείρισης αρχείων </a:t>
            </a:r>
            <a:br>
              <a:rPr lang="el-GR" altLang="el-GR" dirty="0" smtClean="0"/>
            </a:br>
            <a:r>
              <a:rPr lang="el-GR" altLang="el-GR" dirty="0" smtClean="0"/>
              <a:t>(2 από 2)</a:t>
            </a:r>
            <a:endParaRPr lang="el-GR" dirty="0"/>
          </a:p>
        </p:txBody>
      </p:sp>
      <p:sp>
        <p:nvSpPr>
          <p:cNvPr id="2" name="Ορθογώνιο 1"/>
          <p:cNvSpPr/>
          <p:nvPr/>
        </p:nvSpPr>
        <p:spPr>
          <a:xfrm>
            <a:off x="467544" y="2276872"/>
            <a:ext cx="8280920" cy="1815882"/>
          </a:xfrm>
          <a:prstGeom prst="rect">
            <a:avLst/>
          </a:prstGeom>
        </p:spPr>
        <p:txBody>
          <a:bodyPr wrap="square">
            <a:spAutoFit/>
          </a:bodyPr>
          <a:lstStyle/>
          <a:p>
            <a:pPr marL="800100" lvl="1" indent="-342900">
              <a:buFont typeface="Wingdings" panose="05000000000000000000" pitchFamily="2" charset="2"/>
              <a:buChar char="§"/>
            </a:pPr>
            <a:r>
              <a:rPr lang="el-GR" altLang="el-GR" sz="2800" dirty="0" smtClean="0"/>
              <a:t>Δεν υπάρχει η έννοια του λεξικού δεδομένων στο επίπεδο του διαχειριστή αρχείων.</a:t>
            </a:r>
          </a:p>
          <a:p>
            <a:pPr marL="800100" lvl="1" indent="-342900">
              <a:buFont typeface="Wingdings" panose="05000000000000000000" pitchFamily="2" charset="2"/>
              <a:buChar char="§"/>
            </a:pPr>
            <a:r>
              <a:rPr lang="el-GR" altLang="el-GR" sz="2800" dirty="0" smtClean="0"/>
              <a:t>Παρέχουν πολύ πιο περιορισμένη ανεξαρτησία δεδομένων από το </a:t>
            </a:r>
            <a:r>
              <a:rPr lang="en-US" altLang="el-GR" sz="2800" dirty="0" smtClean="0"/>
              <a:t>DBMS</a:t>
            </a:r>
            <a:r>
              <a:rPr lang="el-GR" altLang="el-GR" sz="2800" dirty="0" smtClean="0"/>
              <a:t>.</a:t>
            </a:r>
            <a:endParaRPr lang="el-GR" altLang="el-GR" sz="28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Μια αρχιτεκτονική για τα Συστήματα Βάσεων Δεδομένων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27</a:t>
            </a:fld>
            <a:endParaRPr lang="el-GR" dirty="0"/>
          </a:p>
        </p:txBody>
      </p:sp>
    </p:spTree>
    <p:custDataLst>
      <p:tags r:id="rId1"/>
    </p:custDataLst>
    <p:extLst>
      <p:ext uri="{BB962C8B-B14F-4D97-AF65-F5344CB8AC3E}">
        <p14:creationId xmlns:p14="http://schemas.microsoft.com/office/powerpoint/2010/main" val="3020269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p:cNvSpPr>
            <a:spLocks noGrp="1" noChangeArrowheads="1"/>
          </p:cNvSpPr>
          <p:nvPr>
            <p:ph type="title"/>
          </p:nvPr>
        </p:nvSpPr>
        <p:spPr>
          <a:xfrm>
            <a:off x="395536" y="44624"/>
            <a:ext cx="8424936"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latin typeface="+mn-lt"/>
              </a:rPr>
              <a:t>Διαχειριστής επικοινωνιών δεδομένων</a:t>
            </a:r>
            <a:endParaRPr lang="el-GR" dirty="0">
              <a:latin typeface="+mn-lt"/>
            </a:endParaRPr>
          </a:p>
        </p:txBody>
      </p:sp>
      <p:sp>
        <p:nvSpPr>
          <p:cNvPr id="8" name="Θέση περιεχομένου 4"/>
          <p:cNvSpPr>
            <a:spLocks noGrp="1"/>
          </p:cNvSpPr>
          <p:nvPr>
            <p:ph idx="1"/>
          </p:nvPr>
        </p:nvSpPr>
        <p:spPr>
          <a:xfrm>
            <a:off x="467544" y="1556792"/>
            <a:ext cx="8280920" cy="3240360"/>
          </a:xfrm>
        </p:spPr>
        <p:txBody>
          <a:bodyPr>
            <a:noAutofit/>
          </a:bodyPr>
          <a:lstStyle/>
          <a:p>
            <a:pPr>
              <a:buFont typeface="Wingdings" panose="05000000000000000000" pitchFamily="2" charset="2"/>
              <a:buChar char="q"/>
            </a:pPr>
            <a:r>
              <a:rPr lang="el-GR" altLang="el-GR" sz="2400" dirty="0" smtClean="0"/>
              <a:t>Λογισμικό για τη μετάδοση μηνυμάτων,</a:t>
            </a:r>
          </a:p>
          <a:p>
            <a:pPr>
              <a:buFont typeface="Wingdings" panose="05000000000000000000" pitchFamily="2" charset="2"/>
              <a:buChar char="q"/>
            </a:pPr>
            <a:r>
              <a:rPr lang="el-GR" altLang="el-GR" sz="2400" dirty="0" smtClean="0"/>
              <a:t>Το </a:t>
            </a:r>
            <a:r>
              <a:rPr lang="en-US" altLang="el-GR" sz="2400" dirty="0" smtClean="0"/>
              <a:t>DBMS</a:t>
            </a:r>
            <a:r>
              <a:rPr lang="el-GR" altLang="el-GR" sz="2400" dirty="0" smtClean="0"/>
              <a:t> και ο διαχειριστής επικοινωνιών δεδομένων θεωρούνται ισότιμοι εταίροι σε ένα κοινό εγχείρημα υψηλότερου επιπέδου, που ονομάζεται σύστημα βάσης δεδομένων/επικοινωνιών δεδομένων (</a:t>
            </a:r>
            <a:r>
              <a:rPr lang="en-US" altLang="el-GR" sz="2400" dirty="0" smtClean="0"/>
              <a:t>database/data-communication</a:t>
            </a:r>
            <a:r>
              <a:rPr lang="el-GR" altLang="el-GR" sz="2400" dirty="0" smtClean="0"/>
              <a:t>), όπου το </a:t>
            </a:r>
            <a:r>
              <a:rPr lang="en-US" altLang="el-GR" sz="2400" dirty="0" smtClean="0"/>
              <a:t>DBMS</a:t>
            </a:r>
            <a:r>
              <a:rPr lang="el-GR" altLang="el-GR" sz="2400" dirty="0" smtClean="0"/>
              <a:t> φροντίζει για τη βάση δεδομένων και ο διαχειριστής επικοινωνιών δεδομένων διεκπεραιώνει όλα τα μηνύματα προς και από το </a:t>
            </a:r>
            <a:r>
              <a:rPr lang="en-US" altLang="el-GR" sz="2400" dirty="0" smtClean="0"/>
              <a:t>DBMS</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Μια αρχιτεκτονική για τα Συστήματα Βάσεων Δεδομένων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28</a:t>
            </a:fld>
            <a:endParaRPr lang="el-GR" dirty="0"/>
          </a:p>
        </p:txBody>
      </p:sp>
    </p:spTree>
    <p:custDataLst>
      <p:tags r:id="rId1"/>
    </p:custDataLst>
    <p:extLst>
      <p:ext uri="{BB962C8B-B14F-4D97-AF65-F5344CB8AC3E}">
        <p14:creationId xmlns:p14="http://schemas.microsoft.com/office/powerpoint/2010/main" val="3901885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57200" y="44624"/>
            <a:ext cx="8435280"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latin typeface="+mn-lt"/>
              </a:rPr>
              <a:t>Αρχιτεκτονική </a:t>
            </a:r>
            <a:r>
              <a:rPr lang="el-GR" altLang="el-GR" dirty="0" smtClean="0">
                <a:latin typeface="+mn-lt"/>
              </a:rPr>
              <a:t>πελάτη/</a:t>
            </a:r>
            <a:r>
              <a:rPr lang="el-GR" altLang="el-GR" dirty="0" err="1" smtClean="0">
                <a:latin typeface="+mn-lt"/>
              </a:rPr>
              <a:t>διακομιστή</a:t>
            </a:r>
            <a:r>
              <a:rPr lang="el-GR" altLang="el-GR" dirty="0" smtClean="0">
                <a:latin typeface="+mn-lt"/>
              </a:rPr>
              <a:t> </a:t>
            </a:r>
            <a:br>
              <a:rPr lang="el-GR" altLang="el-GR" dirty="0" smtClean="0">
                <a:latin typeface="+mn-lt"/>
              </a:rPr>
            </a:br>
            <a:r>
              <a:rPr lang="el-GR" altLang="el-GR" dirty="0" smtClean="0">
                <a:latin typeface="+mn-lt"/>
              </a:rPr>
              <a:t>(1 από 4)</a:t>
            </a:r>
            <a:endParaRPr lang="el-GR" dirty="0">
              <a:latin typeface="+mn-lt"/>
            </a:endParaRPr>
          </a:p>
        </p:txBody>
      </p:sp>
      <p:sp>
        <p:nvSpPr>
          <p:cNvPr id="11" name="Rectangle 3"/>
          <p:cNvSpPr txBox="1">
            <a:spLocks noChangeArrowheads="1"/>
          </p:cNvSpPr>
          <p:nvPr/>
        </p:nvSpPr>
        <p:spPr>
          <a:xfrm>
            <a:off x="457200" y="1772816"/>
            <a:ext cx="8229600" cy="288796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7463">
              <a:lnSpc>
                <a:spcPct val="90000"/>
              </a:lnSpc>
              <a:buFont typeface="Wingdings" pitchFamily="2" charset="2"/>
              <a:buNone/>
            </a:pPr>
            <a:r>
              <a:rPr lang="el-GR" altLang="el-GR" sz="2800" dirty="0" smtClean="0"/>
              <a:t>Ένα σύστημα βάσης δεδομένων έχει μια απλή δομή που αποτελείται από δύο μέρη:</a:t>
            </a:r>
          </a:p>
          <a:p>
            <a:pPr indent="17463">
              <a:lnSpc>
                <a:spcPct val="90000"/>
              </a:lnSpc>
              <a:buFont typeface="Wingdings" pitchFamily="2" charset="2"/>
              <a:buNone/>
            </a:pPr>
            <a:endParaRPr lang="el-GR" altLang="el-GR" sz="2800" dirty="0" smtClean="0"/>
          </a:p>
          <a:p>
            <a:pPr indent="17463">
              <a:lnSpc>
                <a:spcPct val="90000"/>
              </a:lnSpc>
              <a:buFont typeface="Wingdings" pitchFamily="2" charset="2"/>
              <a:buNone/>
            </a:pPr>
            <a:r>
              <a:rPr lang="el-GR" altLang="el-GR" sz="2800" dirty="0" smtClean="0"/>
              <a:t>Ένα </a:t>
            </a:r>
            <a:r>
              <a:rPr lang="el-GR" altLang="el-GR" sz="2800" b="1" dirty="0" smtClean="0"/>
              <a:t>διακομιστή</a:t>
            </a:r>
            <a:r>
              <a:rPr lang="el-GR" altLang="el-GR" sz="2800" dirty="0" smtClean="0"/>
              <a:t> (</a:t>
            </a:r>
            <a:r>
              <a:rPr lang="en-US" altLang="el-GR" sz="2800" dirty="0" smtClean="0"/>
              <a:t>server</a:t>
            </a:r>
            <a:r>
              <a:rPr lang="el-GR" altLang="el-GR" sz="2800" dirty="0" smtClean="0"/>
              <a:t>), που ονομάζεται και </a:t>
            </a:r>
            <a:r>
              <a:rPr lang="el-GR" altLang="el-GR" sz="2800" b="1" dirty="0" smtClean="0"/>
              <a:t>οπισθοφυλακή</a:t>
            </a:r>
            <a:r>
              <a:rPr lang="el-GR" altLang="el-GR" sz="2800" dirty="0" smtClean="0"/>
              <a:t> (</a:t>
            </a:r>
            <a:r>
              <a:rPr lang="en-US" altLang="el-GR" sz="2800" dirty="0" smtClean="0"/>
              <a:t>backend</a:t>
            </a:r>
            <a:r>
              <a:rPr lang="el-GR" altLang="el-GR" sz="2800" dirty="0" smtClean="0"/>
              <a:t>) και ένα σύνολο από </a:t>
            </a:r>
            <a:r>
              <a:rPr lang="el-GR" altLang="el-GR" sz="2800" b="1" dirty="0" smtClean="0"/>
              <a:t>πελάτες</a:t>
            </a:r>
            <a:r>
              <a:rPr lang="el-GR" altLang="el-GR" sz="2800" dirty="0" smtClean="0"/>
              <a:t> (</a:t>
            </a:r>
            <a:r>
              <a:rPr lang="en-US" altLang="el-GR" sz="2800" dirty="0" smtClean="0"/>
              <a:t>clients</a:t>
            </a:r>
            <a:r>
              <a:rPr lang="el-GR" altLang="el-GR" sz="2800" dirty="0" smtClean="0"/>
              <a:t>) που ονομάζονται και </a:t>
            </a:r>
            <a:r>
              <a:rPr lang="el-GR" altLang="el-GR" sz="2800" b="1" dirty="0" smtClean="0"/>
              <a:t>εμπροσθοφυλακές</a:t>
            </a:r>
            <a:r>
              <a:rPr lang="el-GR" altLang="el-GR" sz="2800" dirty="0" smtClean="0"/>
              <a:t> (</a:t>
            </a:r>
            <a:r>
              <a:rPr lang="en-US" altLang="el-GR" sz="2800" dirty="0" smtClean="0"/>
              <a:t>frontends</a:t>
            </a:r>
            <a:r>
              <a:rPr lang="el-GR" altLang="el-GR" sz="2800" dirty="0" smtClean="0"/>
              <a:t>).</a:t>
            </a:r>
            <a:endParaRPr lang="el-GR" altLang="el-GR"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Μια αρχιτεκτονική για τα Συστήματα Βάσεων Δεδομένων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29</a:t>
            </a:fld>
            <a:endParaRPr lang="el-GR" dirty="0"/>
          </a:p>
        </p:txBody>
      </p:sp>
    </p:spTree>
    <p:custDataLst>
      <p:tags r:id="rId1"/>
    </p:custDataLst>
    <p:extLst>
      <p:ext uri="{BB962C8B-B14F-4D97-AF65-F5344CB8AC3E}">
        <p14:creationId xmlns:p14="http://schemas.microsoft.com/office/powerpoint/2010/main" val="153075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a:xfrm>
            <a:off x="457200" y="1484784"/>
            <a:ext cx="8229600" cy="4525963"/>
          </a:xfrm>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9645023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57200" y="44624"/>
            <a:ext cx="8229600" cy="1260475"/>
          </a:xfrm>
        </p:spPr>
        <p:txBody>
          <a:bodyPr>
            <a:normAutofit fontScale="90000"/>
          </a:bodyPr>
          <a:lstStyle/>
          <a:p>
            <a:r>
              <a:rPr lang="el-GR" altLang="el-GR" dirty="0"/>
              <a:t>Αρχιτεκτονική πελάτη/</a:t>
            </a:r>
            <a:r>
              <a:rPr lang="el-GR" altLang="el-GR" dirty="0" err="1"/>
              <a:t>διακομιστή</a:t>
            </a:r>
            <a:r>
              <a:rPr lang="el-GR" altLang="el-GR" dirty="0"/>
              <a:t> </a:t>
            </a:r>
            <a:r>
              <a:rPr lang="el-GR" altLang="el-GR" dirty="0" smtClean="0"/>
              <a:t/>
            </a:r>
            <a:br>
              <a:rPr lang="el-GR" altLang="el-GR" dirty="0" smtClean="0"/>
            </a:br>
            <a:r>
              <a:rPr lang="el-GR" altLang="el-GR" dirty="0" smtClean="0"/>
              <a:t>(2 </a:t>
            </a:r>
            <a:r>
              <a:rPr lang="el-GR" altLang="el-GR" dirty="0"/>
              <a:t>από 4</a:t>
            </a:r>
            <a:r>
              <a:rPr lang="el-GR" altLang="el-GR" dirty="0" smtClean="0"/>
              <a:t>)</a:t>
            </a:r>
            <a:endParaRPr lang="el-GR" dirty="0"/>
          </a:p>
        </p:txBody>
      </p:sp>
      <p:grpSp>
        <p:nvGrpSpPr>
          <p:cNvPr id="10" name="Group 15" descr="Σχεδιάγραμμα αρχιτεκτονικής στο παράδειγμα πελάτη / διακομιστή."/>
          <p:cNvGrpSpPr>
            <a:grpSpLocks/>
          </p:cNvGrpSpPr>
          <p:nvPr/>
        </p:nvGrpSpPr>
        <p:grpSpPr bwMode="auto">
          <a:xfrm>
            <a:off x="2240915" y="1812131"/>
            <a:ext cx="1549400" cy="3921125"/>
            <a:chOff x="4761" y="3080"/>
            <a:chExt cx="1800" cy="4500"/>
          </a:xfrm>
        </p:grpSpPr>
        <p:sp>
          <p:nvSpPr>
            <p:cNvPr id="11" name="Rectangle 16"/>
            <p:cNvSpPr>
              <a:spLocks noChangeArrowheads="1"/>
            </p:cNvSpPr>
            <p:nvPr/>
          </p:nvSpPr>
          <p:spPr bwMode="auto">
            <a:xfrm>
              <a:off x="4761" y="3080"/>
              <a:ext cx="1620" cy="720"/>
            </a:xfrm>
            <a:prstGeom prst="rect">
              <a:avLst/>
            </a:prstGeom>
            <a:solidFill>
              <a:srgbClr val="FFFFFF"/>
            </a:solidFill>
            <a:ln w="9525">
              <a:solidFill>
                <a:srgbClr val="000000"/>
              </a:solidFill>
              <a:miter lim="800000"/>
              <a:headEnd/>
              <a:tailEnd/>
            </a:ln>
          </p:spPr>
          <p:txBody>
            <a:bodyPr/>
            <a:lstStyle/>
            <a:p>
              <a:endParaRPr lang="el-GR"/>
            </a:p>
          </p:txBody>
        </p:sp>
        <p:sp>
          <p:nvSpPr>
            <p:cNvPr id="14" name="Line 17"/>
            <p:cNvSpPr>
              <a:spLocks noChangeShapeType="1"/>
            </p:cNvSpPr>
            <p:nvPr/>
          </p:nvSpPr>
          <p:spPr bwMode="auto">
            <a:xfrm>
              <a:off x="5661" y="3800"/>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 name="Oval 18"/>
            <p:cNvSpPr>
              <a:spLocks noChangeArrowheads="1"/>
            </p:cNvSpPr>
            <p:nvPr/>
          </p:nvSpPr>
          <p:spPr bwMode="auto">
            <a:xfrm>
              <a:off x="5301" y="6757"/>
              <a:ext cx="720" cy="360"/>
            </a:xfrm>
            <a:prstGeom prst="ellipse">
              <a:avLst/>
            </a:prstGeom>
            <a:solidFill>
              <a:srgbClr val="FFFFFF"/>
            </a:solidFill>
            <a:ln w="9525">
              <a:solidFill>
                <a:srgbClr val="000000"/>
              </a:solidFill>
              <a:round/>
              <a:headEnd/>
              <a:tailEnd/>
            </a:ln>
          </p:spPr>
          <p:txBody>
            <a:bodyPr/>
            <a:lstStyle/>
            <a:p>
              <a:endParaRPr lang="el-GR"/>
            </a:p>
          </p:txBody>
        </p:sp>
        <p:sp>
          <p:nvSpPr>
            <p:cNvPr id="16" name="Arc 19"/>
            <p:cNvSpPr>
              <a:spLocks/>
            </p:cNvSpPr>
            <p:nvPr/>
          </p:nvSpPr>
          <p:spPr bwMode="auto">
            <a:xfrm flipV="1">
              <a:off x="5301" y="7400"/>
              <a:ext cx="714" cy="180"/>
            </a:xfrm>
            <a:custGeom>
              <a:avLst/>
              <a:gdLst>
                <a:gd name="G0" fmla="+- 21158 0 0"/>
                <a:gd name="G1" fmla="+- 21600 0 0"/>
                <a:gd name="G2" fmla="+- 21600 0 0"/>
                <a:gd name="T0" fmla="*/ 0 w 42758"/>
                <a:gd name="T1" fmla="*/ 17251 h 21600"/>
                <a:gd name="T2" fmla="*/ 42758 w 42758"/>
                <a:gd name="T3" fmla="*/ 21600 h 21600"/>
                <a:gd name="T4" fmla="*/ 21158 w 42758"/>
                <a:gd name="T5" fmla="*/ 21600 h 21600"/>
              </a:gdLst>
              <a:ahLst/>
              <a:cxnLst>
                <a:cxn ang="0">
                  <a:pos x="T0" y="T1"/>
                </a:cxn>
                <a:cxn ang="0">
                  <a:pos x="T2" y="T3"/>
                </a:cxn>
                <a:cxn ang="0">
                  <a:pos x="T4" y="T5"/>
                </a:cxn>
              </a:cxnLst>
              <a:rect l="0" t="0" r="r" b="b"/>
              <a:pathLst>
                <a:path w="42758" h="21600" fill="none" extrusionOk="0">
                  <a:moveTo>
                    <a:pt x="0" y="17251"/>
                  </a:moveTo>
                  <a:cubicBezTo>
                    <a:pt x="2064" y="7207"/>
                    <a:pt x="10904" y="-1"/>
                    <a:pt x="21158" y="0"/>
                  </a:cubicBezTo>
                  <a:cubicBezTo>
                    <a:pt x="33087" y="0"/>
                    <a:pt x="42758" y="9670"/>
                    <a:pt x="42758" y="21600"/>
                  </a:cubicBezTo>
                </a:path>
                <a:path w="42758" h="21600" stroke="0" extrusionOk="0">
                  <a:moveTo>
                    <a:pt x="0" y="17251"/>
                  </a:moveTo>
                  <a:cubicBezTo>
                    <a:pt x="2064" y="7207"/>
                    <a:pt x="10904" y="-1"/>
                    <a:pt x="21158" y="0"/>
                  </a:cubicBezTo>
                  <a:cubicBezTo>
                    <a:pt x="33087" y="0"/>
                    <a:pt x="42758" y="9670"/>
                    <a:pt x="42758" y="21600"/>
                  </a:cubicBezTo>
                  <a:lnTo>
                    <a:pt x="21158"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7" name="AutoShape 20"/>
            <p:cNvSpPr>
              <a:spLocks noChangeArrowheads="1"/>
            </p:cNvSpPr>
            <p:nvPr/>
          </p:nvSpPr>
          <p:spPr bwMode="auto">
            <a:xfrm>
              <a:off x="4941" y="3260"/>
              <a:ext cx="1260" cy="360"/>
            </a:xfrm>
            <a:prstGeom prst="roundRect">
              <a:avLst>
                <a:gd name="adj" fmla="val 16667"/>
              </a:avLst>
            </a:prstGeom>
            <a:solidFill>
              <a:srgbClr val="FFFFFF"/>
            </a:solidFill>
            <a:ln w="9525">
              <a:solidFill>
                <a:srgbClr val="000000"/>
              </a:solidFill>
              <a:round/>
              <a:headEnd/>
              <a:tailEnd/>
            </a:ln>
          </p:spPr>
          <p:txBody>
            <a:bodyPr/>
            <a:lstStyle/>
            <a:p>
              <a:endParaRPr lang="el-GR"/>
            </a:p>
          </p:txBody>
        </p:sp>
        <p:sp>
          <p:nvSpPr>
            <p:cNvPr id="18" name="Text Box 21"/>
            <p:cNvSpPr txBox="1">
              <a:spLocks noChangeArrowheads="1"/>
            </p:cNvSpPr>
            <p:nvPr/>
          </p:nvSpPr>
          <p:spPr bwMode="auto">
            <a:xfrm>
              <a:off x="4761" y="4340"/>
              <a:ext cx="1800" cy="720"/>
            </a:xfrm>
            <a:prstGeom prst="rect">
              <a:avLst/>
            </a:prstGeom>
            <a:solidFill>
              <a:srgbClr val="FFFFFF"/>
            </a:solidFill>
            <a:ln w="9525">
              <a:solidFill>
                <a:srgbClr val="000000"/>
              </a:solidFill>
              <a:miter lim="800000"/>
              <a:headEnd/>
              <a:tailEnd/>
            </a:ln>
          </p:spPr>
          <p:txBody>
            <a:bodyPr/>
            <a:lstStyle/>
            <a:p>
              <a:pPr algn="ctr"/>
              <a:r>
                <a:rPr lang="el-GR" altLang="el-GR" sz="1200"/>
                <a:t>Εφαρμογές</a:t>
              </a:r>
              <a:endParaRPr lang="el-GR" altLang="el-GR"/>
            </a:p>
          </p:txBody>
        </p:sp>
        <p:sp>
          <p:nvSpPr>
            <p:cNvPr id="19" name="Text Box 22"/>
            <p:cNvSpPr txBox="1">
              <a:spLocks noChangeArrowheads="1"/>
            </p:cNvSpPr>
            <p:nvPr/>
          </p:nvSpPr>
          <p:spPr bwMode="auto">
            <a:xfrm>
              <a:off x="4761" y="5600"/>
              <a:ext cx="1800" cy="720"/>
            </a:xfrm>
            <a:prstGeom prst="rect">
              <a:avLst/>
            </a:prstGeom>
            <a:solidFill>
              <a:srgbClr val="FFFFFF"/>
            </a:solidFill>
            <a:ln w="9525">
              <a:solidFill>
                <a:srgbClr val="000000"/>
              </a:solidFill>
              <a:miter lim="800000"/>
              <a:headEnd/>
              <a:tailEnd/>
            </a:ln>
          </p:spPr>
          <p:txBody>
            <a:bodyPr/>
            <a:lstStyle/>
            <a:p>
              <a:pPr algn="ctr"/>
              <a:endParaRPr lang="el-GR" altLang="el-GR" sz="1200"/>
            </a:p>
            <a:p>
              <a:pPr algn="ctr"/>
              <a:r>
                <a:rPr lang="en-GB" altLang="el-GR" sz="1200"/>
                <a:t>DBMS</a:t>
              </a:r>
              <a:endParaRPr lang="el-GR" altLang="el-GR"/>
            </a:p>
          </p:txBody>
        </p:sp>
      </p:grpSp>
      <p:sp>
        <p:nvSpPr>
          <p:cNvPr id="8" name="Rectangle 31"/>
          <p:cNvSpPr txBox="1">
            <a:spLocks noChangeArrowheads="1"/>
          </p:cNvSpPr>
          <p:nvPr/>
        </p:nvSpPr>
        <p:spPr>
          <a:xfrm>
            <a:off x="4041140" y="1956593"/>
            <a:ext cx="3708400" cy="3673475"/>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Wingdings" pitchFamily="2" charset="2"/>
              <a:buNone/>
            </a:pPr>
            <a:r>
              <a:rPr lang="el-GR" altLang="el-GR" sz="2800" dirty="0" smtClean="0"/>
              <a:t>Τελικοί χρήστες</a:t>
            </a:r>
          </a:p>
          <a:p>
            <a:pPr>
              <a:lnSpc>
                <a:spcPct val="80000"/>
              </a:lnSpc>
              <a:buFont typeface="Wingdings" pitchFamily="2" charset="2"/>
              <a:buNone/>
            </a:pPr>
            <a:endParaRPr lang="el-GR" altLang="el-GR" sz="2800" dirty="0" smtClean="0"/>
          </a:p>
          <a:p>
            <a:pPr>
              <a:lnSpc>
                <a:spcPct val="80000"/>
              </a:lnSpc>
              <a:buFont typeface="Wingdings" pitchFamily="2" charset="2"/>
              <a:buNone/>
            </a:pPr>
            <a:r>
              <a:rPr lang="el-GR" altLang="el-GR" sz="2800" dirty="0" smtClean="0"/>
              <a:t>Πελάτες</a:t>
            </a:r>
          </a:p>
          <a:p>
            <a:pPr>
              <a:lnSpc>
                <a:spcPct val="80000"/>
              </a:lnSpc>
              <a:buFont typeface="Wingdings" pitchFamily="2" charset="2"/>
              <a:buNone/>
            </a:pPr>
            <a:endParaRPr lang="el-GR" altLang="el-GR" sz="2800" dirty="0" smtClean="0"/>
          </a:p>
          <a:p>
            <a:pPr>
              <a:lnSpc>
                <a:spcPct val="80000"/>
              </a:lnSpc>
              <a:buFont typeface="Wingdings" pitchFamily="2" charset="2"/>
              <a:buNone/>
            </a:pPr>
            <a:r>
              <a:rPr lang="el-GR" altLang="el-GR" sz="2800" dirty="0" err="1" smtClean="0"/>
              <a:t>Διακομιστής</a:t>
            </a:r>
            <a:endParaRPr lang="el-GR" altLang="el-GR" sz="2800" dirty="0" smtClean="0"/>
          </a:p>
          <a:p>
            <a:pPr>
              <a:lnSpc>
                <a:spcPct val="80000"/>
              </a:lnSpc>
              <a:buFont typeface="Wingdings" pitchFamily="2" charset="2"/>
              <a:buNone/>
            </a:pPr>
            <a:endParaRPr lang="el-GR" altLang="el-GR" sz="2800" dirty="0" smtClean="0"/>
          </a:p>
          <a:p>
            <a:pPr>
              <a:lnSpc>
                <a:spcPct val="80000"/>
              </a:lnSpc>
              <a:buFont typeface="Wingdings" pitchFamily="2" charset="2"/>
              <a:buNone/>
            </a:pPr>
            <a:r>
              <a:rPr lang="el-GR" altLang="el-GR" sz="2800" dirty="0" smtClean="0"/>
              <a:t>Βάση Δεδομένων</a:t>
            </a:r>
            <a:endParaRPr lang="el-GR" altLang="el-GR"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Μια αρχιτεκτονική για τα Συστήματα Βάσεων Δεδομένων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30</a:t>
            </a:fld>
            <a:endParaRPr lang="el-GR" dirty="0"/>
          </a:p>
        </p:txBody>
      </p:sp>
    </p:spTree>
    <p:custDataLst>
      <p:tags r:id="rId1"/>
    </p:custDataLst>
    <p:extLst>
      <p:ext uri="{BB962C8B-B14F-4D97-AF65-F5344CB8AC3E}">
        <p14:creationId xmlns:p14="http://schemas.microsoft.com/office/powerpoint/2010/main" val="16969461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188640"/>
            <a:ext cx="8208912"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Αρχιτεκτονική πελάτη/</a:t>
            </a:r>
            <a:r>
              <a:rPr lang="el-GR" altLang="el-GR" dirty="0" err="1"/>
              <a:t>διακομιστή</a:t>
            </a:r>
            <a:r>
              <a:rPr lang="el-GR" altLang="el-GR" dirty="0"/>
              <a:t> </a:t>
            </a:r>
            <a:r>
              <a:rPr lang="el-GR" altLang="el-GR" dirty="0" smtClean="0"/>
              <a:t/>
            </a:r>
            <a:br>
              <a:rPr lang="el-GR" altLang="el-GR" dirty="0" smtClean="0"/>
            </a:br>
            <a:r>
              <a:rPr lang="el-GR" altLang="el-GR" dirty="0" smtClean="0"/>
              <a:t>(3 </a:t>
            </a:r>
            <a:r>
              <a:rPr lang="el-GR" altLang="el-GR" dirty="0"/>
              <a:t>από </a:t>
            </a:r>
            <a:r>
              <a:rPr lang="el-GR" altLang="el-GR" dirty="0" smtClean="0"/>
              <a:t>4)</a:t>
            </a:r>
            <a:endParaRPr lang="el-GR" dirty="0"/>
          </a:p>
        </p:txBody>
      </p:sp>
      <p:sp>
        <p:nvSpPr>
          <p:cNvPr id="9" name="Rectangle 33"/>
          <p:cNvSpPr txBox="1">
            <a:spLocks noChangeArrowheads="1"/>
          </p:cNvSpPr>
          <p:nvPr/>
        </p:nvSpPr>
        <p:spPr>
          <a:xfrm>
            <a:off x="467544" y="2060848"/>
            <a:ext cx="8208912" cy="24482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Wingdings" panose="05000000000000000000" pitchFamily="2" charset="2"/>
              <a:buChar char="q"/>
            </a:pPr>
            <a:r>
              <a:rPr lang="el-GR" altLang="el-GR" sz="2800" dirty="0" smtClean="0"/>
              <a:t>Ο διακομιστής είναι το ίδιο το </a:t>
            </a:r>
            <a:r>
              <a:rPr lang="en-US" altLang="el-GR" sz="2800" dirty="0" smtClean="0"/>
              <a:t>DBMS</a:t>
            </a:r>
            <a:r>
              <a:rPr lang="el-GR" altLang="el-GR" sz="2800" dirty="0" smtClean="0"/>
              <a:t>,</a:t>
            </a:r>
          </a:p>
          <a:p>
            <a:pPr>
              <a:lnSpc>
                <a:spcPct val="80000"/>
              </a:lnSpc>
              <a:buFont typeface="Wingdings" panose="05000000000000000000" pitchFamily="2" charset="2"/>
              <a:buChar char="q"/>
            </a:pPr>
            <a:endParaRPr lang="el-GR" altLang="el-GR" sz="2800" dirty="0" smtClean="0"/>
          </a:p>
          <a:p>
            <a:pPr>
              <a:lnSpc>
                <a:spcPct val="80000"/>
              </a:lnSpc>
              <a:buFont typeface="Wingdings" panose="05000000000000000000" pitchFamily="2" charset="2"/>
              <a:buChar char="q"/>
            </a:pPr>
            <a:r>
              <a:rPr lang="el-GR" altLang="el-GR" sz="2800" dirty="0" smtClean="0"/>
              <a:t>Οι πελάτες είναι οι διάφορες εφαρμογές που εκτελούνται πάνω από το </a:t>
            </a:r>
            <a:r>
              <a:rPr lang="en-US" altLang="el-GR" sz="2800" dirty="0" smtClean="0"/>
              <a:t>DBMS</a:t>
            </a:r>
            <a:r>
              <a:rPr lang="el-GR" altLang="el-GR" sz="2800" dirty="0" smtClean="0"/>
              <a:t> - είτε εφαρμογές γραμμένες από το χρήστη είτε ενσωματωμένες εφαρμογές. </a:t>
            </a:r>
            <a:endParaRPr lang="el-GR" altLang="el-GR"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Μια αρχιτεκτονική για τα Συστήματα Βάσεων Δεδομένων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31</a:t>
            </a:fld>
            <a:endParaRPr lang="el-GR" dirty="0"/>
          </a:p>
        </p:txBody>
      </p:sp>
    </p:spTree>
    <p:custDataLst>
      <p:tags r:id="rId1"/>
    </p:custDataLst>
    <p:extLst>
      <p:ext uri="{BB962C8B-B14F-4D97-AF65-F5344CB8AC3E}">
        <p14:creationId xmlns:p14="http://schemas.microsoft.com/office/powerpoint/2010/main" val="13634148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395537" y="152301"/>
            <a:ext cx="8352928" cy="1260475"/>
          </a:xfrm>
        </p:spPr>
        <p:txBody>
          <a:bodyPr>
            <a:normAutofit fontScale="90000"/>
          </a:bodyPr>
          <a:lstStyle/>
          <a:p>
            <a:r>
              <a:rPr lang="el-GR" altLang="el-GR" dirty="0"/>
              <a:t>Αρχιτεκτονική πελάτη/</a:t>
            </a:r>
            <a:r>
              <a:rPr lang="el-GR" altLang="el-GR" dirty="0" err="1"/>
              <a:t>διακομιστή</a:t>
            </a:r>
            <a:r>
              <a:rPr lang="el-GR" altLang="el-GR" dirty="0"/>
              <a:t> </a:t>
            </a:r>
            <a:r>
              <a:rPr lang="el-GR" altLang="el-GR" dirty="0" smtClean="0"/>
              <a:t/>
            </a:r>
            <a:br>
              <a:rPr lang="el-GR" altLang="el-GR" dirty="0" smtClean="0"/>
            </a:br>
            <a:r>
              <a:rPr lang="el-GR" altLang="el-GR" dirty="0" smtClean="0"/>
              <a:t>(4 </a:t>
            </a:r>
            <a:r>
              <a:rPr lang="el-GR" altLang="el-GR" dirty="0"/>
              <a:t>από 4)</a:t>
            </a:r>
            <a:endParaRPr lang="el-GR" dirty="0"/>
          </a:p>
        </p:txBody>
      </p:sp>
      <p:sp>
        <p:nvSpPr>
          <p:cNvPr id="8" name="Content Placeholder 2"/>
          <p:cNvSpPr>
            <a:spLocks noGrp="1"/>
          </p:cNvSpPr>
          <p:nvPr>
            <p:ph idx="4294967295"/>
          </p:nvPr>
        </p:nvSpPr>
        <p:spPr>
          <a:xfrm>
            <a:off x="467544" y="1772816"/>
            <a:ext cx="8208912" cy="3096344"/>
          </a:xfrm>
        </p:spPr>
        <p:txBody>
          <a:bodyPr>
            <a:noAutofit/>
          </a:bodyPr>
          <a:lstStyle/>
          <a:p>
            <a:pPr marL="0" indent="0">
              <a:buFont typeface="Wingdings" pitchFamily="2" charset="2"/>
              <a:buNone/>
            </a:pPr>
            <a:r>
              <a:rPr lang="el-GR" altLang="el-GR" sz="2400" dirty="0"/>
              <a:t>Οι εφαρμογές μπορούν να υποδιαιρεθούν σε δύο κατηγορίες:</a:t>
            </a:r>
          </a:p>
          <a:p>
            <a:pPr>
              <a:buFont typeface="Wingdings" panose="05000000000000000000" pitchFamily="2" charset="2"/>
              <a:buChar char="§"/>
            </a:pPr>
            <a:r>
              <a:rPr lang="el-GR" altLang="el-GR" sz="2400" dirty="0" smtClean="0"/>
              <a:t>Εφαρμογές </a:t>
            </a:r>
            <a:r>
              <a:rPr lang="el-GR" altLang="el-GR" sz="2400" dirty="0"/>
              <a:t>γραμμένες από τον </a:t>
            </a:r>
            <a:r>
              <a:rPr lang="el-GR" altLang="el-GR" sz="2400" dirty="0" smtClean="0"/>
              <a:t>χρήστη,</a:t>
            </a:r>
            <a:endParaRPr lang="el-GR" altLang="el-GR" sz="2400" dirty="0"/>
          </a:p>
          <a:p>
            <a:pPr>
              <a:buFont typeface="Wingdings" panose="05000000000000000000" pitchFamily="2" charset="2"/>
              <a:buChar char="§"/>
            </a:pPr>
            <a:r>
              <a:rPr lang="el-GR" altLang="el-GR" sz="2400" dirty="0" smtClean="0"/>
              <a:t>Εφαρμογές </a:t>
            </a:r>
            <a:r>
              <a:rPr lang="el-GR" altLang="el-GR" sz="2400" dirty="0"/>
              <a:t>που παρέχονται από τον κατασκευαστή (εργαλεία). Ο σκοπός των εργαλείων είναι να βοηθούν στη διαδικασία της δημιουργίας και της εκτέλεσης άλλων εφαρμογών, δηλαδή εφαρμογών που είναι εξειδικευμένες για κάποια συγκεκριμένη </a:t>
            </a:r>
            <a:r>
              <a:rPr lang="el-GR" altLang="el-GR" sz="2400" dirty="0" smtClean="0"/>
              <a:t>δουλειά.</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Μια αρχιτεκτονική για τα Συστήματα Βάσεων Δεδομένων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32</a:t>
            </a:fld>
            <a:endParaRPr lang="el-GR" dirty="0"/>
          </a:p>
        </p:txBody>
      </p:sp>
    </p:spTree>
    <p:custDataLst>
      <p:tags r:id="rId1"/>
    </p:custDataLst>
    <p:extLst>
      <p:ext uri="{BB962C8B-B14F-4D97-AF65-F5344CB8AC3E}">
        <p14:creationId xmlns:p14="http://schemas.microsoft.com/office/powerpoint/2010/main" val="5794651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95537" y="116632"/>
            <a:ext cx="8424936" cy="172819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latin typeface="+mn-lt"/>
              </a:rPr>
              <a:t>Τα εργαλεία που παρέχονται από τον κατασκευαστή υποδιαιρούνται σε πολλές </a:t>
            </a:r>
            <a:r>
              <a:rPr lang="el-GR" altLang="el-GR" dirty="0" smtClean="0">
                <a:latin typeface="+mn-lt"/>
              </a:rPr>
              <a:t>κατηγορίες</a:t>
            </a:r>
            <a:endParaRPr lang="el-GR" dirty="0">
              <a:latin typeface="+mn-lt"/>
            </a:endParaRPr>
          </a:p>
        </p:txBody>
      </p:sp>
      <p:sp>
        <p:nvSpPr>
          <p:cNvPr id="9" name="Content Placeholder 2"/>
          <p:cNvSpPr>
            <a:spLocks noGrp="1"/>
          </p:cNvSpPr>
          <p:nvPr>
            <p:ph idx="4294967295"/>
          </p:nvPr>
        </p:nvSpPr>
        <p:spPr>
          <a:xfrm>
            <a:off x="467544" y="1988840"/>
            <a:ext cx="8280920" cy="4392488"/>
          </a:xfrm>
        </p:spPr>
        <p:txBody>
          <a:bodyPr>
            <a:normAutofit/>
          </a:bodyPr>
          <a:lstStyle/>
          <a:p>
            <a:pPr>
              <a:buFont typeface="Wingdings" panose="05000000000000000000" pitchFamily="2" charset="2"/>
              <a:buChar char="q"/>
            </a:pPr>
            <a:r>
              <a:rPr lang="el-GR" altLang="el-GR" sz="2400" dirty="0"/>
              <a:t>Επεξεργαστές γλώσσας </a:t>
            </a:r>
            <a:r>
              <a:rPr lang="el-GR" altLang="el-GR" sz="2400" dirty="0" smtClean="0"/>
              <a:t>ερωτημάτων,</a:t>
            </a:r>
            <a:endParaRPr lang="el-GR" altLang="el-GR" sz="2400" dirty="0"/>
          </a:p>
          <a:p>
            <a:pPr>
              <a:buFont typeface="Wingdings" panose="05000000000000000000" pitchFamily="2" charset="2"/>
              <a:buChar char="q"/>
            </a:pPr>
            <a:r>
              <a:rPr lang="el-GR" altLang="el-GR" sz="2400" dirty="0"/>
              <a:t>Προγράμματα δημιουργίας </a:t>
            </a:r>
            <a:r>
              <a:rPr lang="el-GR" altLang="el-GR" sz="2400" dirty="0" smtClean="0"/>
              <a:t>αναφορών,</a:t>
            </a:r>
            <a:endParaRPr lang="el-GR" altLang="el-GR" sz="2400" dirty="0"/>
          </a:p>
          <a:p>
            <a:pPr>
              <a:buFont typeface="Wingdings" panose="05000000000000000000" pitchFamily="2" charset="2"/>
              <a:buChar char="q"/>
            </a:pPr>
            <a:r>
              <a:rPr lang="el-GR" altLang="el-GR" sz="2400" dirty="0"/>
              <a:t>Υποσυστήματα επαγγελματικών </a:t>
            </a:r>
            <a:r>
              <a:rPr lang="el-GR" altLang="el-GR" sz="2400" dirty="0" smtClean="0"/>
              <a:t>γραφικών,</a:t>
            </a:r>
            <a:endParaRPr lang="el-GR" altLang="el-GR" sz="2400" dirty="0"/>
          </a:p>
          <a:p>
            <a:pPr>
              <a:buFont typeface="Wingdings" panose="05000000000000000000" pitchFamily="2" charset="2"/>
              <a:buChar char="q"/>
            </a:pPr>
            <a:r>
              <a:rPr lang="el-GR" altLang="el-GR" sz="2400" dirty="0"/>
              <a:t>Λογιστικά </a:t>
            </a:r>
            <a:r>
              <a:rPr lang="el-GR" altLang="el-GR" sz="2400" dirty="0" smtClean="0"/>
              <a:t>φύλλα,</a:t>
            </a:r>
            <a:endParaRPr lang="el-GR" altLang="el-GR" sz="2400" dirty="0"/>
          </a:p>
          <a:p>
            <a:pPr>
              <a:buFont typeface="Wingdings" panose="05000000000000000000" pitchFamily="2" charset="2"/>
              <a:buChar char="q"/>
            </a:pPr>
            <a:r>
              <a:rPr lang="el-GR" altLang="el-GR" sz="2400" dirty="0"/>
              <a:t>Επεξεργαστές φυσικής </a:t>
            </a:r>
            <a:r>
              <a:rPr lang="el-GR" altLang="el-GR" sz="2400" dirty="0" smtClean="0"/>
              <a:t>γλώσσας,</a:t>
            </a:r>
            <a:endParaRPr lang="el-GR" altLang="el-GR" sz="2400" dirty="0"/>
          </a:p>
          <a:p>
            <a:pPr>
              <a:buFont typeface="Wingdings" panose="05000000000000000000" pitchFamily="2" charset="2"/>
              <a:buChar char="q"/>
            </a:pPr>
            <a:r>
              <a:rPr lang="el-GR" altLang="el-GR" sz="2400" dirty="0"/>
              <a:t>Πακέτα </a:t>
            </a:r>
            <a:r>
              <a:rPr lang="el-GR" altLang="el-GR" sz="2400" dirty="0" smtClean="0"/>
              <a:t>στατιστικής,</a:t>
            </a:r>
            <a:endParaRPr lang="el-GR" altLang="el-GR" sz="2400" dirty="0"/>
          </a:p>
          <a:p>
            <a:pPr>
              <a:buFont typeface="Wingdings" panose="05000000000000000000" pitchFamily="2" charset="2"/>
              <a:buChar char="q"/>
            </a:pPr>
            <a:r>
              <a:rPr lang="el-GR" altLang="el-GR" sz="2400" dirty="0"/>
              <a:t>Εργαλεία διαχείρισης </a:t>
            </a:r>
            <a:r>
              <a:rPr lang="el-GR" altLang="el-GR" sz="2400" dirty="0" smtClean="0"/>
              <a:t>αντιγράφων,</a:t>
            </a:r>
            <a:endParaRPr lang="el-GR" altLang="el-GR" sz="2400" dirty="0"/>
          </a:p>
          <a:p>
            <a:pPr>
              <a:buFont typeface="Wingdings" panose="05000000000000000000" pitchFamily="2" charset="2"/>
              <a:buChar char="q"/>
            </a:pPr>
            <a:r>
              <a:rPr lang="el-GR" altLang="el-GR" sz="2400" dirty="0"/>
              <a:t>Γεννήτριες εφαρμογών, όπως επεξεργαστές γλωσσών «4ης γενιάς</a:t>
            </a:r>
            <a:r>
              <a:rPr lang="el-GR" altLang="el-GR" sz="2400" dirty="0" smtClean="0"/>
              <a:t>»,</a:t>
            </a:r>
            <a:endParaRPr lang="el-GR" altLang="el-GR" sz="2400" dirty="0"/>
          </a:p>
          <a:p>
            <a:pPr>
              <a:buFont typeface="Wingdings" panose="05000000000000000000" pitchFamily="2" charset="2"/>
              <a:buChar char="q"/>
            </a:pPr>
            <a:r>
              <a:rPr lang="el-GR" altLang="el-GR" sz="2400" dirty="0"/>
              <a:t>Άλλα εργαλεία ανάπτυξης </a:t>
            </a:r>
            <a:r>
              <a:rPr lang="el-GR" altLang="el-GR" sz="2400" dirty="0" smtClean="0"/>
              <a:t>εφαρμογών.</a:t>
            </a:r>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Μια αρχιτεκτονική για τα Συστήματα Βάσεων Δεδομένων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33</a:t>
            </a:fld>
            <a:endParaRPr lang="el-GR" dirty="0"/>
          </a:p>
        </p:txBody>
      </p:sp>
    </p:spTree>
    <p:custDataLst>
      <p:tags r:id="rId1"/>
    </p:custDataLst>
    <p:extLst>
      <p:ext uri="{BB962C8B-B14F-4D97-AF65-F5344CB8AC3E}">
        <p14:creationId xmlns:p14="http://schemas.microsoft.com/office/powerpoint/2010/main" val="40336297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467545" y="80293"/>
            <a:ext cx="8208912" cy="1260475"/>
          </a:xfrm>
        </p:spPr>
        <p:txBody>
          <a:bodyPr>
            <a:noAutofit/>
          </a:bodyPr>
          <a:lstStyle/>
          <a:p>
            <a:r>
              <a:rPr lang="el-GR" altLang="el-GR" dirty="0">
                <a:latin typeface="+mn-lt"/>
              </a:rPr>
              <a:t>Βοηθητικά προγράμματα</a:t>
            </a:r>
            <a:endParaRPr lang="el-GR" dirty="0">
              <a:latin typeface="+mn-lt"/>
            </a:endParaRPr>
          </a:p>
        </p:txBody>
      </p:sp>
      <p:sp>
        <p:nvSpPr>
          <p:cNvPr id="7" name="Rectangle 3"/>
          <p:cNvSpPr txBox="1">
            <a:spLocks noChangeArrowheads="1"/>
          </p:cNvSpPr>
          <p:nvPr/>
        </p:nvSpPr>
        <p:spPr>
          <a:xfrm>
            <a:off x="457200" y="1340768"/>
            <a:ext cx="8229600" cy="465174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l-GR" altLang="el-GR" sz="2400" dirty="0"/>
              <a:t>Είναι προγράμματα σχεδιασμένα για να βοηθούν τον υπεύθυνο διαχείρισης βάσεων δεδομένων σε πολλές διαχειριστικές δουλειές.</a:t>
            </a:r>
          </a:p>
          <a:p>
            <a:pPr marL="0" indent="0">
              <a:buFont typeface="Wingdings" pitchFamily="2" charset="2"/>
              <a:buNone/>
            </a:pPr>
            <a:r>
              <a:rPr lang="el-GR" altLang="el-GR" sz="2400" dirty="0"/>
              <a:t>Τυπικά παραδείγματα των ειδών των βοηθητικών προγραμμάτων:</a:t>
            </a:r>
          </a:p>
          <a:p>
            <a:pPr>
              <a:buFont typeface="Wingdings" panose="05000000000000000000" pitchFamily="2" charset="2"/>
              <a:buChar char="q"/>
            </a:pPr>
            <a:r>
              <a:rPr lang="el-GR" altLang="el-GR" sz="2400" dirty="0"/>
              <a:t> Ρουτίνες </a:t>
            </a:r>
            <a:r>
              <a:rPr lang="el-GR" altLang="el-GR" sz="2400" dirty="0" smtClean="0"/>
              <a:t>φόρτωσης,</a:t>
            </a:r>
            <a:endParaRPr lang="el-GR" altLang="el-GR" sz="2400" dirty="0"/>
          </a:p>
          <a:p>
            <a:pPr>
              <a:buFont typeface="Wingdings" panose="05000000000000000000" pitchFamily="2" charset="2"/>
              <a:buChar char="q"/>
            </a:pPr>
            <a:r>
              <a:rPr lang="el-GR" altLang="el-GR" sz="2400" dirty="0"/>
              <a:t> Ρουτίνες </a:t>
            </a:r>
            <a:r>
              <a:rPr lang="el-GR" altLang="el-GR" sz="2400" dirty="0" smtClean="0"/>
              <a:t>εκφόρτωσης/</a:t>
            </a:r>
            <a:r>
              <a:rPr lang="el-GR" altLang="el-GR" sz="2400" dirty="0" err="1" smtClean="0"/>
              <a:t>επαναφόρτωσης</a:t>
            </a:r>
            <a:r>
              <a:rPr lang="el-GR" altLang="el-GR" sz="2400" dirty="0" smtClean="0"/>
              <a:t>,</a:t>
            </a:r>
            <a:endParaRPr lang="el-GR" altLang="el-GR" sz="2400" dirty="0"/>
          </a:p>
          <a:p>
            <a:pPr>
              <a:buFont typeface="Wingdings" panose="05000000000000000000" pitchFamily="2" charset="2"/>
              <a:buChar char="q"/>
            </a:pPr>
            <a:r>
              <a:rPr lang="el-GR" altLang="el-GR" sz="2400" dirty="0"/>
              <a:t> Ρουτίνες </a:t>
            </a:r>
            <a:r>
              <a:rPr lang="el-GR" altLang="el-GR" sz="2400" dirty="0" smtClean="0"/>
              <a:t>αναδιοργάνωσης,</a:t>
            </a:r>
            <a:endParaRPr lang="el-GR" altLang="el-GR" sz="2400" dirty="0"/>
          </a:p>
          <a:p>
            <a:pPr>
              <a:buFont typeface="Wingdings" panose="05000000000000000000" pitchFamily="2" charset="2"/>
              <a:buChar char="q"/>
            </a:pPr>
            <a:r>
              <a:rPr lang="el-GR" altLang="el-GR" sz="2400" dirty="0"/>
              <a:t> Ρουτίνες </a:t>
            </a:r>
            <a:r>
              <a:rPr lang="el-GR" altLang="el-GR" sz="2400" dirty="0" smtClean="0"/>
              <a:t>στατιστικής,</a:t>
            </a:r>
            <a:endParaRPr lang="el-GR" altLang="el-GR" sz="2400" dirty="0"/>
          </a:p>
          <a:p>
            <a:pPr>
              <a:buFont typeface="Wingdings" panose="05000000000000000000" pitchFamily="2" charset="2"/>
              <a:buChar char="q"/>
            </a:pPr>
            <a:r>
              <a:rPr lang="el-GR" altLang="el-GR" sz="2400" dirty="0"/>
              <a:t> Ρουτίνες </a:t>
            </a:r>
            <a:r>
              <a:rPr lang="el-GR" altLang="el-GR" sz="2400" dirty="0" smtClean="0"/>
              <a:t>ανάλυσης.</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Μια αρχιτεκτονική για τα Συστήματα Βάσεων Δεδομένων</a:t>
            </a:r>
            <a:endParaRPr lang="en-US" sz="1400" dirty="0"/>
          </a:p>
        </p:txBody>
      </p:sp>
      <p:sp>
        <p:nvSpPr>
          <p:cNvPr id="4" name="Θέση αριθμού διαφάνειας 3" descr="."/>
          <p:cNvSpPr>
            <a:spLocks noGrp="1"/>
          </p:cNvSpPr>
          <p:nvPr>
            <p:ph type="sldNum" sz="quarter" idx="12"/>
          </p:nvPr>
        </p:nvSpPr>
        <p:spPr>
          <a:xfrm>
            <a:off x="6553200" y="6501185"/>
            <a:ext cx="2133600" cy="365125"/>
          </a:xfrm>
        </p:spPr>
        <p:txBody>
          <a:bodyPr/>
          <a:lstStyle/>
          <a:p>
            <a:fld id="{53C4726A-630D-4CB4-B088-BAB00F4188E9}" type="slidenum">
              <a:rPr lang="el-GR" smtClean="0"/>
              <a:t>34</a:t>
            </a:fld>
            <a:endParaRPr lang="el-GR" dirty="0"/>
          </a:p>
        </p:txBody>
      </p:sp>
    </p:spTree>
    <p:custDataLst>
      <p:tags r:id="rId1"/>
    </p:custDataLst>
    <p:extLst>
      <p:ext uri="{BB962C8B-B14F-4D97-AF65-F5344CB8AC3E}">
        <p14:creationId xmlns:p14="http://schemas.microsoft.com/office/powerpoint/2010/main" val="29662418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467545" y="44624"/>
            <a:ext cx="8424935" cy="1260475"/>
          </a:xfrm>
        </p:spPr>
        <p:txBody>
          <a:bodyPr>
            <a:normAutofit/>
          </a:bodyPr>
          <a:lstStyle/>
          <a:p>
            <a:r>
              <a:rPr lang="el-GR" altLang="el-GR" dirty="0">
                <a:latin typeface="+mn-lt"/>
              </a:rPr>
              <a:t>Κατανεμημένη επεξεργασία</a:t>
            </a:r>
            <a:endParaRPr lang="el-GR" dirty="0">
              <a:latin typeface="+mn-lt"/>
            </a:endParaRPr>
          </a:p>
        </p:txBody>
      </p:sp>
      <p:sp>
        <p:nvSpPr>
          <p:cNvPr id="2" name="Ορθογώνιο 1"/>
          <p:cNvSpPr/>
          <p:nvPr/>
        </p:nvSpPr>
        <p:spPr>
          <a:xfrm>
            <a:off x="467544" y="1829142"/>
            <a:ext cx="8280920" cy="1815882"/>
          </a:xfrm>
          <a:prstGeom prst="rect">
            <a:avLst/>
          </a:prstGeom>
        </p:spPr>
        <p:txBody>
          <a:bodyPr wrap="square">
            <a:spAutoFit/>
          </a:bodyPr>
          <a:lstStyle/>
          <a:p>
            <a:pPr algn="ctr">
              <a:buFont typeface="Wingdings" pitchFamily="2" charset="2"/>
              <a:buNone/>
            </a:pPr>
            <a:r>
              <a:rPr lang="el-GR" altLang="el-GR" sz="2800" dirty="0"/>
              <a:t>Διαφορετικά μηχανήματα μπορούν να συνδέονται μεταξύ τους σε ένα επικοινωνιακό δίκτυο, έτσι ώστε μια εργασία επεξεργασίας δεδομένων να μπορεί να κατανέμεται σε πολλά μηχανήματα στο δίκτυο.</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Μια αρχιτεκτονική για τα Συστήματα Βάσεων Δεδομένων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35</a:t>
            </a:fld>
            <a:endParaRPr lang="el-GR" dirty="0"/>
          </a:p>
        </p:txBody>
      </p:sp>
    </p:spTree>
    <p:custDataLst>
      <p:tags r:id="rId1"/>
    </p:custDataLst>
    <p:extLst>
      <p:ext uri="{BB962C8B-B14F-4D97-AF65-F5344CB8AC3E}">
        <p14:creationId xmlns:p14="http://schemas.microsoft.com/office/powerpoint/2010/main" val="21441760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0" y="8286"/>
            <a:ext cx="9144000" cy="1477640"/>
          </a:xfrm>
        </p:spPr>
        <p:txBody>
          <a:bodyPr>
            <a:normAutofit fontScale="90000"/>
          </a:bodyPr>
          <a:lstStyle/>
          <a:p>
            <a:r>
              <a:rPr lang="el-GR" altLang="el-GR" dirty="0">
                <a:latin typeface="+mn-lt"/>
              </a:rPr>
              <a:t>Πελάτης και διακομιστής που εκτελούνται σε διαφορετικά μηχανήματα</a:t>
            </a:r>
            <a:endParaRPr lang="el-GR" dirty="0">
              <a:latin typeface="+mn-lt"/>
            </a:endParaRPr>
          </a:p>
        </p:txBody>
      </p:sp>
      <p:grpSp>
        <p:nvGrpSpPr>
          <p:cNvPr id="8" name="Group 5" descr="."/>
          <p:cNvGrpSpPr>
            <a:grpSpLocks/>
          </p:cNvGrpSpPr>
          <p:nvPr/>
        </p:nvGrpSpPr>
        <p:grpSpPr bwMode="auto">
          <a:xfrm>
            <a:off x="1043608" y="1628800"/>
            <a:ext cx="1863725" cy="4608512"/>
            <a:chOff x="4761" y="7276"/>
            <a:chExt cx="1800" cy="5597"/>
          </a:xfrm>
        </p:grpSpPr>
        <p:sp>
          <p:nvSpPr>
            <p:cNvPr id="9" name="Rectangle 6"/>
            <p:cNvSpPr>
              <a:spLocks noChangeArrowheads="1"/>
            </p:cNvSpPr>
            <p:nvPr/>
          </p:nvSpPr>
          <p:spPr bwMode="auto">
            <a:xfrm>
              <a:off x="4761" y="7276"/>
              <a:ext cx="1800" cy="900"/>
            </a:xfrm>
            <a:prstGeom prst="rect">
              <a:avLst/>
            </a:prstGeom>
            <a:solidFill>
              <a:srgbClr val="FFFFFF"/>
            </a:solidFill>
            <a:ln w="9525">
              <a:solidFill>
                <a:srgbClr val="000000"/>
              </a:solidFill>
              <a:miter lim="800000"/>
              <a:headEnd/>
              <a:tailEnd/>
            </a:ln>
          </p:spPr>
          <p:txBody>
            <a:bodyPr/>
            <a:lstStyle/>
            <a:p>
              <a:endParaRPr lang="el-GR"/>
            </a:p>
          </p:txBody>
        </p:sp>
        <p:sp>
          <p:nvSpPr>
            <p:cNvPr id="10" name="Line 7"/>
            <p:cNvSpPr>
              <a:spLocks noChangeShapeType="1"/>
            </p:cNvSpPr>
            <p:nvPr/>
          </p:nvSpPr>
          <p:spPr bwMode="auto">
            <a:xfrm>
              <a:off x="5661" y="9064"/>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 name="Oval 8"/>
            <p:cNvSpPr>
              <a:spLocks noChangeArrowheads="1"/>
            </p:cNvSpPr>
            <p:nvPr/>
          </p:nvSpPr>
          <p:spPr bwMode="auto">
            <a:xfrm>
              <a:off x="5301" y="12049"/>
              <a:ext cx="720" cy="360"/>
            </a:xfrm>
            <a:prstGeom prst="ellipse">
              <a:avLst/>
            </a:prstGeom>
            <a:solidFill>
              <a:srgbClr val="FFFFFF"/>
            </a:solidFill>
            <a:ln w="9525">
              <a:solidFill>
                <a:srgbClr val="000000"/>
              </a:solidFill>
              <a:round/>
              <a:headEnd/>
              <a:tailEnd/>
            </a:ln>
          </p:spPr>
          <p:txBody>
            <a:bodyPr/>
            <a:lstStyle/>
            <a:p>
              <a:endParaRPr lang="el-GR"/>
            </a:p>
          </p:txBody>
        </p:sp>
        <p:sp>
          <p:nvSpPr>
            <p:cNvPr id="12" name="Arc 9"/>
            <p:cNvSpPr>
              <a:spLocks/>
            </p:cNvSpPr>
            <p:nvPr/>
          </p:nvSpPr>
          <p:spPr bwMode="auto">
            <a:xfrm flipV="1">
              <a:off x="5301" y="12693"/>
              <a:ext cx="714" cy="180"/>
            </a:xfrm>
            <a:custGeom>
              <a:avLst/>
              <a:gdLst>
                <a:gd name="G0" fmla="+- 21158 0 0"/>
                <a:gd name="G1" fmla="+- 21600 0 0"/>
                <a:gd name="G2" fmla="+- 21600 0 0"/>
                <a:gd name="T0" fmla="*/ 0 w 42758"/>
                <a:gd name="T1" fmla="*/ 17251 h 21600"/>
                <a:gd name="T2" fmla="*/ 42758 w 42758"/>
                <a:gd name="T3" fmla="*/ 21600 h 21600"/>
                <a:gd name="T4" fmla="*/ 21158 w 42758"/>
                <a:gd name="T5" fmla="*/ 21600 h 21600"/>
              </a:gdLst>
              <a:ahLst/>
              <a:cxnLst>
                <a:cxn ang="0">
                  <a:pos x="T0" y="T1"/>
                </a:cxn>
                <a:cxn ang="0">
                  <a:pos x="T2" y="T3"/>
                </a:cxn>
                <a:cxn ang="0">
                  <a:pos x="T4" y="T5"/>
                </a:cxn>
              </a:cxnLst>
              <a:rect l="0" t="0" r="r" b="b"/>
              <a:pathLst>
                <a:path w="42758" h="21600" fill="none" extrusionOk="0">
                  <a:moveTo>
                    <a:pt x="0" y="17251"/>
                  </a:moveTo>
                  <a:cubicBezTo>
                    <a:pt x="2064" y="7207"/>
                    <a:pt x="10904" y="-1"/>
                    <a:pt x="21158" y="0"/>
                  </a:cubicBezTo>
                  <a:cubicBezTo>
                    <a:pt x="33087" y="0"/>
                    <a:pt x="42758" y="9670"/>
                    <a:pt x="42758" y="21600"/>
                  </a:cubicBezTo>
                </a:path>
                <a:path w="42758" h="21600" stroke="0" extrusionOk="0">
                  <a:moveTo>
                    <a:pt x="0" y="17251"/>
                  </a:moveTo>
                  <a:cubicBezTo>
                    <a:pt x="2064" y="7207"/>
                    <a:pt x="10904" y="-1"/>
                    <a:pt x="21158" y="0"/>
                  </a:cubicBezTo>
                  <a:cubicBezTo>
                    <a:pt x="33087" y="0"/>
                    <a:pt x="42758" y="9670"/>
                    <a:pt x="42758" y="21600"/>
                  </a:cubicBezTo>
                  <a:lnTo>
                    <a:pt x="21158"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3" name="Line 10"/>
            <p:cNvSpPr>
              <a:spLocks noChangeShapeType="1"/>
            </p:cNvSpPr>
            <p:nvPr/>
          </p:nvSpPr>
          <p:spPr bwMode="auto">
            <a:xfrm>
              <a:off x="5661" y="11291"/>
              <a:ext cx="0" cy="8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 name="AutoShape 11"/>
            <p:cNvSpPr>
              <a:spLocks noChangeArrowheads="1"/>
            </p:cNvSpPr>
            <p:nvPr/>
          </p:nvSpPr>
          <p:spPr bwMode="auto">
            <a:xfrm>
              <a:off x="4941" y="7456"/>
              <a:ext cx="1440" cy="540"/>
            </a:xfrm>
            <a:prstGeom prst="roundRect">
              <a:avLst>
                <a:gd name="adj" fmla="val 16667"/>
              </a:avLst>
            </a:prstGeom>
            <a:solidFill>
              <a:srgbClr val="FFFFFF"/>
            </a:solidFill>
            <a:ln w="9525">
              <a:solidFill>
                <a:srgbClr val="000000"/>
              </a:solidFill>
              <a:round/>
              <a:headEnd/>
              <a:tailEnd/>
            </a:ln>
          </p:spPr>
          <p:txBody>
            <a:bodyPr/>
            <a:lstStyle/>
            <a:p>
              <a:endParaRPr lang="el-GR"/>
            </a:p>
          </p:txBody>
        </p:sp>
        <p:sp>
          <p:nvSpPr>
            <p:cNvPr id="15" name="Text Box 12"/>
            <p:cNvSpPr txBox="1">
              <a:spLocks noChangeArrowheads="1"/>
            </p:cNvSpPr>
            <p:nvPr/>
          </p:nvSpPr>
          <p:spPr bwMode="auto">
            <a:xfrm>
              <a:off x="4761" y="8344"/>
              <a:ext cx="1800" cy="720"/>
            </a:xfrm>
            <a:prstGeom prst="rect">
              <a:avLst/>
            </a:prstGeom>
            <a:solidFill>
              <a:srgbClr val="FFFFFF"/>
            </a:solidFill>
            <a:ln w="9525">
              <a:solidFill>
                <a:srgbClr val="000000"/>
              </a:solidFill>
              <a:miter lim="800000"/>
              <a:headEnd/>
              <a:tailEnd/>
            </a:ln>
          </p:spPr>
          <p:txBody>
            <a:bodyPr/>
            <a:lstStyle/>
            <a:p>
              <a:pPr algn="ctr"/>
              <a:r>
                <a:rPr lang="el-GR" altLang="el-GR" sz="1200"/>
                <a:t>Εφαρμογές</a:t>
              </a:r>
              <a:endParaRPr lang="el-GR" altLang="el-GR"/>
            </a:p>
          </p:txBody>
        </p:sp>
        <p:sp>
          <p:nvSpPr>
            <p:cNvPr id="16" name="Text Box 13"/>
            <p:cNvSpPr txBox="1">
              <a:spLocks noChangeArrowheads="1"/>
            </p:cNvSpPr>
            <p:nvPr/>
          </p:nvSpPr>
          <p:spPr bwMode="auto">
            <a:xfrm>
              <a:off x="4761" y="10892"/>
              <a:ext cx="1800" cy="720"/>
            </a:xfrm>
            <a:prstGeom prst="rect">
              <a:avLst/>
            </a:prstGeom>
            <a:solidFill>
              <a:srgbClr val="FFFFFF"/>
            </a:solidFill>
            <a:ln w="9525">
              <a:solidFill>
                <a:srgbClr val="000000"/>
              </a:solidFill>
              <a:miter lim="800000"/>
              <a:headEnd/>
              <a:tailEnd/>
            </a:ln>
          </p:spPr>
          <p:txBody>
            <a:bodyPr/>
            <a:lstStyle/>
            <a:p>
              <a:pPr algn="ctr"/>
              <a:endParaRPr lang="el-GR" altLang="el-GR" sz="1200"/>
            </a:p>
            <a:p>
              <a:pPr algn="ctr"/>
              <a:r>
                <a:rPr lang="en-GB" altLang="el-GR" sz="1200"/>
                <a:t>DBMS</a:t>
              </a:r>
              <a:endParaRPr lang="el-GR" altLang="el-GR"/>
            </a:p>
          </p:txBody>
        </p:sp>
        <p:sp>
          <p:nvSpPr>
            <p:cNvPr id="18" name="Line 14"/>
            <p:cNvSpPr>
              <a:spLocks noChangeShapeType="1"/>
            </p:cNvSpPr>
            <p:nvPr/>
          </p:nvSpPr>
          <p:spPr bwMode="auto">
            <a:xfrm>
              <a:off x="5301" y="12229"/>
              <a:ext cx="0" cy="46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 name="Line 15"/>
            <p:cNvSpPr>
              <a:spLocks noChangeShapeType="1"/>
            </p:cNvSpPr>
            <p:nvPr/>
          </p:nvSpPr>
          <p:spPr bwMode="auto">
            <a:xfrm>
              <a:off x="6021" y="12229"/>
              <a:ext cx="0" cy="46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 name="Line 16"/>
            <p:cNvSpPr>
              <a:spLocks noChangeShapeType="1"/>
            </p:cNvSpPr>
            <p:nvPr/>
          </p:nvSpPr>
          <p:spPr bwMode="auto">
            <a:xfrm flipV="1">
              <a:off x="5301" y="9616"/>
              <a:ext cx="18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 name="Line 17"/>
            <p:cNvSpPr>
              <a:spLocks noChangeShapeType="1"/>
            </p:cNvSpPr>
            <p:nvPr/>
          </p:nvSpPr>
          <p:spPr bwMode="auto">
            <a:xfrm>
              <a:off x="5481" y="9616"/>
              <a:ext cx="36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2" name="Line 18"/>
            <p:cNvSpPr>
              <a:spLocks noChangeShapeType="1"/>
            </p:cNvSpPr>
            <p:nvPr/>
          </p:nvSpPr>
          <p:spPr bwMode="auto">
            <a:xfrm flipV="1">
              <a:off x="5841" y="9436"/>
              <a:ext cx="54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 name="Line 19"/>
            <p:cNvSpPr>
              <a:spLocks noChangeShapeType="1"/>
            </p:cNvSpPr>
            <p:nvPr/>
          </p:nvSpPr>
          <p:spPr bwMode="auto">
            <a:xfrm>
              <a:off x="5661" y="10336"/>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7" name="Rectangle 3"/>
          <p:cNvSpPr txBox="1">
            <a:spLocks noChangeArrowheads="1"/>
          </p:cNvSpPr>
          <p:nvPr/>
        </p:nvSpPr>
        <p:spPr>
          <a:xfrm>
            <a:off x="2988296" y="1485925"/>
            <a:ext cx="4643437" cy="43227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pitchFamily="2" charset="2"/>
              <a:buNone/>
            </a:pPr>
            <a:endParaRPr lang="el-GR" altLang="el-GR" sz="2800" dirty="0" smtClean="0"/>
          </a:p>
          <a:p>
            <a:pPr>
              <a:buFont typeface="Wingdings" pitchFamily="2" charset="2"/>
              <a:buNone/>
            </a:pPr>
            <a:endParaRPr lang="el-GR" altLang="el-GR" sz="2800" dirty="0" smtClean="0"/>
          </a:p>
          <a:p>
            <a:pPr>
              <a:buFont typeface="Wingdings" pitchFamily="2" charset="2"/>
              <a:buNone/>
            </a:pPr>
            <a:r>
              <a:rPr lang="el-GR" altLang="el-GR" sz="2800" dirty="0" smtClean="0"/>
              <a:t>Μηχάνημα-Πελάτης</a:t>
            </a:r>
          </a:p>
          <a:p>
            <a:pPr>
              <a:buFont typeface="Wingdings" pitchFamily="2" charset="2"/>
              <a:buNone/>
            </a:pPr>
            <a:endParaRPr lang="el-GR" altLang="el-GR" sz="2800" dirty="0" smtClean="0"/>
          </a:p>
          <a:p>
            <a:pPr>
              <a:buFont typeface="Wingdings" pitchFamily="2" charset="2"/>
              <a:buNone/>
            </a:pPr>
            <a:r>
              <a:rPr lang="el-GR" altLang="el-GR" sz="2800" dirty="0" smtClean="0"/>
              <a:t>Διαφανής μακρινή πρόσβαση</a:t>
            </a:r>
          </a:p>
          <a:p>
            <a:pPr>
              <a:buFont typeface="Wingdings" pitchFamily="2" charset="2"/>
              <a:buNone/>
            </a:pPr>
            <a:endParaRPr lang="el-GR" altLang="el-GR" sz="2800" dirty="0" smtClean="0"/>
          </a:p>
          <a:p>
            <a:pPr>
              <a:buFont typeface="Wingdings" pitchFamily="2" charset="2"/>
              <a:buNone/>
            </a:pPr>
            <a:r>
              <a:rPr lang="el-GR" altLang="el-GR" sz="2800" dirty="0" smtClean="0"/>
              <a:t>Μηχάνημα-</a:t>
            </a:r>
            <a:r>
              <a:rPr lang="el-GR" altLang="el-GR" sz="2800" dirty="0" err="1" smtClean="0"/>
              <a:t>διακομιστής</a:t>
            </a:r>
            <a:endParaRPr lang="el-GR" alt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Μια αρχιτεκτονική για τα Συστήματα Βάσεων Δεδομένων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36</a:t>
            </a:fld>
            <a:endParaRPr lang="el-GR" dirty="0"/>
          </a:p>
        </p:txBody>
      </p:sp>
    </p:spTree>
    <p:custDataLst>
      <p:tags r:id="rId1"/>
    </p:custDataLst>
    <p:extLst>
      <p:ext uri="{BB962C8B-B14F-4D97-AF65-F5344CB8AC3E}">
        <p14:creationId xmlns:p14="http://schemas.microsoft.com/office/powerpoint/2010/main" val="23833567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27384"/>
            <a:ext cx="8352928" cy="1260475"/>
          </a:xfrm>
        </p:spPr>
        <p:txBody>
          <a:bodyPr>
            <a:noAutofit/>
          </a:bodyPr>
          <a:lstStyle/>
          <a:p>
            <a:r>
              <a:rPr lang="el-GR" altLang="el-GR" sz="4000" dirty="0">
                <a:latin typeface="Calibri" panose="020F0502020204030204" pitchFamily="34" charset="0"/>
              </a:rPr>
              <a:t>Επιχειρήματα που συνηγορούν </a:t>
            </a:r>
            <a:r>
              <a:rPr lang="el-GR" altLang="el-GR" sz="4000" dirty="0" smtClean="0">
                <a:latin typeface="Calibri" panose="020F0502020204030204" pitchFamily="34" charset="0"/>
              </a:rPr>
              <a:t>στην κατανεμημένη επεξεργασία</a:t>
            </a:r>
            <a:endParaRPr lang="el-GR" sz="4000" dirty="0">
              <a:latin typeface="Calibri" panose="020F0502020204030204" pitchFamily="34" charset="0"/>
            </a:endParaRPr>
          </a:p>
        </p:txBody>
      </p:sp>
      <p:sp>
        <p:nvSpPr>
          <p:cNvPr id="7" name="Rectangle 3"/>
          <p:cNvSpPr txBox="1">
            <a:spLocks noChangeArrowheads="1"/>
          </p:cNvSpPr>
          <p:nvPr/>
        </p:nvSpPr>
        <p:spPr>
          <a:xfrm>
            <a:off x="457200" y="1196752"/>
            <a:ext cx="8229600" cy="511256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200" dirty="0" smtClean="0"/>
              <a:t>Παράλληλη επεξεργασία</a:t>
            </a:r>
          </a:p>
          <a:p>
            <a:pPr>
              <a:buFont typeface="Wingdings" panose="05000000000000000000" pitchFamily="2" charset="2"/>
              <a:buChar char="q"/>
            </a:pPr>
            <a:r>
              <a:rPr lang="el-GR" altLang="el-GR" sz="2200" dirty="0" smtClean="0"/>
              <a:t>Το μηχάνημα διακομιστής μπορεί να είναι ένα μηχάνημα ειδικής κατασκευής, προσαρμοσμένο στη λειτουργία του </a:t>
            </a:r>
            <a:r>
              <a:rPr lang="en-US" altLang="el-GR" sz="2200" dirty="0" smtClean="0"/>
              <a:t>DBMS</a:t>
            </a:r>
            <a:r>
              <a:rPr lang="el-GR" altLang="el-GR" sz="2200" dirty="0" smtClean="0"/>
              <a:t>  (ένα μηχάνημα «βάσεων δεδομένων»), και έτσι να παρέχει καλύτερη απόδοση για το DBMS</a:t>
            </a:r>
          </a:p>
          <a:p>
            <a:pPr>
              <a:buFont typeface="Wingdings" panose="05000000000000000000" pitchFamily="2" charset="2"/>
              <a:buChar char="q"/>
            </a:pPr>
            <a:r>
              <a:rPr lang="el-GR" altLang="el-GR" sz="2200" dirty="0" smtClean="0"/>
              <a:t>Το μηχάνημα πελάτης μπορεί να είναι ένας προσωπικός σταθμός εργασίας προσαρμοσμένος στις ανάγκες του τελικού χρήστη, και επομένως να έχει τη δυνατότητα να παρέχει καλύτερες διασυνδέσεις, υψηλή διαθεσιμότητα, ταχύτερες αποκρίσεις, και γενικά, βελτιωμένη ευκολία χρήσης</a:t>
            </a:r>
          </a:p>
          <a:p>
            <a:pPr>
              <a:buFont typeface="Wingdings" panose="05000000000000000000" pitchFamily="2" charset="2"/>
              <a:buChar char="q"/>
            </a:pPr>
            <a:r>
              <a:rPr lang="el-GR" altLang="el-GR" sz="2200" dirty="0" smtClean="0"/>
              <a:t>Πολλά διαφορετικά μηχανήματα πελάτες μπορεί να έχουν τη δυνατότητα να προσπελάζουν το ίδιο μηχάνημα διακομιστή. Έτσι, μια βάση δεδομένων μπορούν να τη μοιράζονται πολλά διαφορετικά συστήματα πελάτες</a:t>
            </a:r>
            <a:endParaRPr lang="el-GR" altLang="el-GR" sz="22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Μια αρχιτεκτονική για τα Συστήματα Βάσεων Δεδομένων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37</a:t>
            </a:fld>
            <a:endParaRPr lang="el-GR" dirty="0"/>
          </a:p>
        </p:txBody>
      </p:sp>
    </p:spTree>
    <p:custDataLst>
      <p:tags r:id="rId1"/>
    </p:custDataLst>
    <p:extLst>
      <p:ext uri="{BB962C8B-B14F-4D97-AF65-F5344CB8AC3E}">
        <p14:creationId xmlns:p14="http://schemas.microsoft.com/office/powerpoint/2010/main" val="9662182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836539"/>
          </a:xfrm>
        </p:spPr>
        <p:txBody>
          <a:bodyPr>
            <a:noAutofit/>
          </a:bodyPr>
          <a:lstStyle/>
          <a:p>
            <a:r>
              <a:rPr lang="el-GR" altLang="el-GR" sz="4000" dirty="0" smtClean="0">
                <a:latin typeface="Calibri" panose="020F0502020204030204" pitchFamily="34" charset="0"/>
              </a:rPr>
              <a:t>Τρόποι προσπέλασης μηχανήματος πελάτη σε πολλά </a:t>
            </a:r>
            <a:r>
              <a:rPr lang="el-GR" altLang="el-GR" sz="4000" dirty="0">
                <a:latin typeface="Calibri" panose="020F0502020204030204" pitchFamily="34" charset="0"/>
              </a:rPr>
              <a:t>διαφορετικά μηχανήματα </a:t>
            </a:r>
            <a:r>
              <a:rPr lang="el-GR" altLang="el-GR" sz="4000" dirty="0" err="1" smtClean="0">
                <a:latin typeface="Calibri" panose="020F0502020204030204" pitchFamily="34" charset="0"/>
              </a:rPr>
              <a:t>διακομιστές</a:t>
            </a:r>
            <a:endParaRPr lang="el-GR" sz="4000" dirty="0">
              <a:latin typeface="Calibri" panose="020F0502020204030204" pitchFamily="34" charset="0"/>
            </a:endParaRPr>
          </a:p>
        </p:txBody>
      </p:sp>
      <p:sp>
        <p:nvSpPr>
          <p:cNvPr id="7" name="Rectangle 3" descr="&#10;Συμπερασματικά DBMS,  (Deductive DBMS),&#10;Έμπειρα DBMS,   (Expert systems DBMS),&#10;Επεκτάσιμα DBMS,               (Extendable DBMS),&#10;Αντικειμενοστραφή DBMS,              (Object-oriented DBMS),&#10;Σημασιολογικά DBMS,  (Semantic DBMS),&#10;DBMS καθολικής σχέσης,  (Universal relation DBMS).&#10;"/>
          <p:cNvSpPr txBox="1">
            <a:spLocks noChangeArrowheads="1"/>
          </p:cNvSpPr>
          <p:nvPr/>
        </p:nvSpPr>
        <p:spPr>
          <a:xfrm>
            <a:off x="251520" y="2060848"/>
            <a:ext cx="8568952" cy="457209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l-GR" altLang="el-GR" sz="2400" dirty="0"/>
              <a:t>Αυτή η δυνατότητα προσπέλασης μπορεί να γίνεται με δύο τρόπους:</a:t>
            </a:r>
          </a:p>
          <a:p>
            <a:pPr>
              <a:buFont typeface="Wingdings" panose="05000000000000000000" pitchFamily="2" charset="2"/>
              <a:buChar char="§"/>
            </a:pPr>
            <a:r>
              <a:rPr lang="el-GR" altLang="el-GR" sz="2400" dirty="0"/>
              <a:t> Ένας δεδομένος πελάτης μπορεί να έχει τη δυνατότητα να προσπελάζει οσουσδήποτε διακομιστές, αλλά μόνο έναν κάθε φορά (δηλαδή, η κάθε αίτηση προς τη βάση δεδομένων πρέπει να απευθύνεται σε ένα μόνο </a:t>
            </a:r>
            <a:r>
              <a:rPr lang="el-GR" altLang="el-GR" sz="2400" dirty="0" err="1"/>
              <a:t>διακομιστή</a:t>
            </a:r>
            <a:r>
              <a:rPr lang="el-GR" altLang="el-GR" sz="2400" dirty="0" smtClean="0"/>
              <a:t>).</a:t>
            </a:r>
          </a:p>
          <a:p>
            <a:pPr>
              <a:buFont typeface="Wingdings" panose="05000000000000000000" pitchFamily="2" charset="2"/>
              <a:buChar char="§"/>
            </a:pPr>
            <a:r>
              <a:rPr lang="el-GR" altLang="el-GR" sz="2400" dirty="0"/>
              <a:t> Ο πελάτης να έχει τη δυνατότητα να προσπελάζει πολλούς </a:t>
            </a:r>
            <a:r>
              <a:rPr lang="el-GR" altLang="el-GR" sz="2400" dirty="0" err="1"/>
              <a:t>διακομιστές</a:t>
            </a:r>
            <a:r>
              <a:rPr lang="el-GR" altLang="el-GR" sz="2400" dirty="0"/>
              <a:t> ταυτόχρονα (δηλαδή, μια αίτηση προς τη βάση δεδομένων μπορεί να έχει τη δυνατότητα να συνδυάζει δεδομένα από πολλούς </a:t>
            </a:r>
            <a:r>
              <a:rPr lang="el-GR" altLang="el-GR" sz="2400" dirty="0" err="1"/>
              <a:t>διακομιστές</a:t>
            </a:r>
            <a:r>
              <a:rPr lang="el-GR" altLang="el-GR" sz="2400" dirty="0"/>
              <a:t>) – </a:t>
            </a:r>
            <a:r>
              <a:rPr lang="el-GR" altLang="el-GR" sz="2400" b="1" dirty="0"/>
              <a:t>κατανεμημένο σύστημα βάσης δεδομένων.</a:t>
            </a:r>
          </a:p>
          <a:p>
            <a:pPr>
              <a:buFont typeface="Wingdings" panose="05000000000000000000" pitchFamily="2" charset="2"/>
              <a:buChar char="§"/>
            </a:pP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Μια αρχιτεκτονική για τα Συστήματα Βάσεων Δεδομένων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38</a:t>
            </a:fld>
            <a:endParaRPr lang="el-GR" dirty="0"/>
          </a:p>
        </p:txBody>
      </p:sp>
    </p:spTree>
    <p:custDataLst>
      <p:tags r:id="rId1"/>
    </p:custDataLst>
    <p:extLst>
      <p:ext uri="{BB962C8B-B14F-4D97-AF65-F5344CB8AC3E}">
        <p14:creationId xmlns:p14="http://schemas.microsoft.com/office/powerpoint/2010/main" val="16867304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5" name="Ορθογώνιο 4"/>
          <p:cNvSpPr/>
          <p:nvPr/>
        </p:nvSpPr>
        <p:spPr>
          <a:xfrm>
            <a:off x="5004048" y="3894147"/>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268760"/>
            <a:ext cx="8229600" cy="5112568"/>
          </a:xfrm>
        </p:spPr>
        <p:txBody>
          <a:bodyPr>
            <a:normAutofit fontScale="92500" lnSpcReduction="20000"/>
          </a:bodyPr>
          <a:lstStyle/>
          <a:p>
            <a:pPr marL="114300" indent="-457200">
              <a:buFont typeface="Wingdings" panose="05000000000000000000" pitchFamily="2" charset="2"/>
              <a:buChar char="§"/>
            </a:pPr>
            <a:r>
              <a:rPr lang="el-GR" sz="3000" dirty="0" smtClean="0"/>
              <a:t>Κατανόηση της αρχιτεκτονικής των συστημάτων βάσεων δεδομένων,</a:t>
            </a:r>
          </a:p>
          <a:p>
            <a:pPr marL="114300" indent="-457200">
              <a:buFont typeface="Wingdings" panose="05000000000000000000" pitchFamily="2" charset="2"/>
              <a:buChar char="§"/>
            </a:pPr>
            <a:r>
              <a:rPr lang="el-GR" sz="3000" dirty="0" smtClean="0"/>
              <a:t>Κατανόηση της δομής και των δυνατοτήτων των σύγχρονων συστημάτων βάσεων δεδομένων,</a:t>
            </a:r>
          </a:p>
          <a:p>
            <a:pPr marL="114300" lvl="1" indent="-457200">
              <a:buFont typeface="Wingdings" panose="05000000000000000000" pitchFamily="2" charset="2"/>
              <a:buChar char="§"/>
            </a:pPr>
            <a:r>
              <a:rPr lang="el-GR" sz="3000" dirty="0" smtClean="0"/>
              <a:t>Παρουσίαση των καθηκόντων του  υπεύθυνου διαχείρισης βάσεων δεδομένων και του διαχειριστή επικοινωνιών δεδομένων,</a:t>
            </a:r>
          </a:p>
          <a:p>
            <a:pPr marL="114300" indent="-457200">
              <a:buFont typeface="Wingdings" panose="05000000000000000000" pitchFamily="2" charset="2"/>
              <a:buChar char="§"/>
            </a:pPr>
            <a:r>
              <a:rPr lang="el-GR" sz="3000" dirty="0" smtClean="0"/>
              <a:t>Εισαγωγή στην έννοια της κατανεμημένης επεξεργασίας.</a:t>
            </a:r>
          </a:p>
          <a:p>
            <a:pPr marL="0" indent="0">
              <a:buNone/>
            </a:pPr>
            <a:endParaRPr lang="en-US" sz="2800" dirty="0" smtClean="0"/>
          </a:p>
          <a:p>
            <a:pPr marL="0" indent="0">
              <a:spcBef>
                <a:spcPts val="0"/>
              </a:spcBef>
              <a:buNone/>
            </a:pPr>
            <a:r>
              <a:rPr lang="el-GR" sz="2200" dirty="0" smtClean="0"/>
              <a:t>Σημείωση:</a:t>
            </a:r>
          </a:p>
          <a:p>
            <a:pPr marL="0" indent="0">
              <a:spcBef>
                <a:spcPts val="0"/>
              </a:spcBef>
              <a:buNone/>
            </a:pPr>
            <a:r>
              <a:rPr lang="el-GR" sz="2200" dirty="0" smtClean="0"/>
              <a:t>Οι διαφάνειες βασίζονται στο σύγγραμμα:</a:t>
            </a:r>
          </a:p>
          <a:p>
            <a:pPr marL="0" lvl="0" indent="0">
              <a:spcBef>
                <a:spcPts val="0"/>
              </a:spcBef>
              <a:buNone/>
            </a:pPr>
            <a:r>
              <a:rPr lang="el-GR" sz="2200" dirty="0" smtClean="0"/>
              <a:t>C. J. </a:t>
            </a:r>
            <a:r>
              <a:rPr lang="el-GR" sz="2200" dirty="0" err="1" smtClean="0"/>
              <a:t>Date</a:t>
            </a:r>
            <a:r>
              <a:rPr lang="el-GR" sz="2200" dirty="0" smtClean="0"/>
              <a:t>. </a:t>
            </a:r>
            <a:r>
              <a:rPr lang="el-GR" sz="2200" i="1" dirty="0" smtClean="0"/>
              <a:t>Εισαγωγή στα Συστήματα Βάσεων Δεδομένων</a:t>
            </a:r>
            <a:r>
              <a:rPr lang="el-GR" sz="2200" dirty="0" smtClean="0"/>
              <a:t>. 6</a:t>
            </a:r>
            <a:r>
              <a:rPr lang="el-GR" sz="2200" baseline="30000" dirty="0" smtClean="0"/>
              <a:t>η</a:t>
            </a:r>
            <a:r>
              <a:rPr lang="el-GR" sz="2200" dirty="0" smtClean="0"/>
              <a:t> έκδοση, Κλειδάριθμος, 1998. </a:t>
            </a:r>
          </a:p>
          <a:p>
            <a:pPr marL="0"/>
            <a:endParaRPr lang="el-GR" sz="2800" dirty="0" smtClean="0"/>
          </a:p>
          <a:p>
            <a:pPr marL="0"/>
            <a:endParaRPr lang="el-GR" sz="2800" dirty="0"/>
          </a:p>
          <a:p>
            <a:pPr marL="0" indent="0">
              <a:buNone/>
            </a:pP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Μια αρχιτεκτονική για τα Συστήματα Βάσεων Δεδομένων</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855365"/>
            <a:ext cx="8208912" cy="4525963"/>
          </a:xfrm>
        </p:spPr>
        <p:txBody>
          <a:bodyPr>
            <a:noAutofit/>
          </a:bodyPr>
          <a:lstStyle/>
          <a:p>
            <a:pPr lvl="1">
              <a:buFont typeface="Wingdings" pitchFamily="2" charset="2"/>
              <a:buChar char="§"/>
            </a:pPr>
            <a:r>
              <a:rPr lang="el-GR" dirty="0" smtClean="0">
                <a:hlinkClick r:id="rId4" action="ppaction://hlinksldjump"/>
              </a:rPr>
              <a:t>Επίπεδα αρχιτεκτονικής</a:t>
            </a:r>
            <a:r>
              <a:rPr lang="en-US" dirty="0" smtClean="0">
                <a:hlinkClick r:id="rId4" action="ppaction://hlinksldjump"/>
              </a:rPr>
              <a:t>,</a:t>
            </a:r>
            <a:endParaRPr lang="el-GR" dirty="0" smtClean="0"/>
          </a:p>
          <a:p>
            <a:pPr lvl="1">
              <a:buFont typeface="Wingdings" pitchFamily="2" charset="2"/>
              <a:buChar char="§"/>
            </a:pPr>
            <a:r>
              <a:rPr lang="el-GR" dirty="0" smtClean="0">
                <a:hlinkClick r:id="rId5" action="ppaction://hlinksldjump"/>
              </a:rPr>
              <a:t>Απεικονίσεις</a:t>
            </a:r>
            <a:r>
              <a:rPr lang="en-US" dirty="0" smtClean="0">
                <a:hlinkClick r:id="rId5" action="ppaction://hlinksldjump"/>
              </a:rPr>
              <a:t>,</a:t>
            </a:r>
            <a:endParaRPr lang="el-GR" dirty="0" smtClean="0"/>
          </a:p>
          <a:p>
            <a:pPr lvl="1">
              <a:buFont typeface="Wingdings" pitchFamily="2" charset="2"/>
              <a:buChar char="§"/>
            </a:pPr>
            <a:r>
              <a:rPr lang="el-GR" dirty="0" smtClean="0">
                <a:hlinkClick r:id="rId6" action="ppaction://hlinksldjump"/>
              </a:rPr>
              <a:t>Υπεύθυνος διαχείρισης βάσεων δεδομένων</a:t>
            </a:r>
            <a:r>
              <a:rPr lang="en-US" dirty="0" smtClean="0">
                <a:hlinkClick r:id="rId6" action="ppaction://hlinksldjump"/>
              </a:rPr>
              <a:t>,</a:t>
            </a:r>
            <a:endParaRPr lang="el-GR" dirty="0" smtClean="0"/>
          </a:p>
          <a:p>
            <a:pPr lvl="1">
              <a:buFont typeface="Wingdings" pitchFamily="2" charset="2"/>
              <a:buChar char="§"/>
            </a:pPr>
            <a:r>
              <a:rPr lang="el-GR" dirty="0" smtClean="0">
                <a:hlinkClick r:id="rId7" action="ppaction://hlinksldjump"/>
              </a:rPr>
              <a:t>Διαχειριστής επικοινωνιών δεδομένων</a:t>
            </a:r>
            <a:r>
              <a:rPr lang="en-US" dirty="0" smtClean="0">
                <a:hlinkClick r:id="rId7" action="ppaction://hlinksldjump"/>
              </a:rPr>
              <a:t>,</a:t>
            </a:r>
            <a:endParaRPr lang="el-GR" dirty="0" smtClean="0"/>
          </a:p>
          <a:p>
            <a:pPr lvl="1">
              <a:buFont typeface="Wingdings" pitchFamily="2" charset="2"/>
              <a:buChar char="§"/>
            </a:pPr>
            <a:r>
              <a:rPr lang="el-GR" dirty="0" smtClean="0">
                <a:hlinkClick r:id="rId8" action="ppaction://hlinksldjump"/>
              </a:rPr>
              <a:t>Αρχιτεκτονική πελάτη</a:t>
            </a:r>
            <a:r>
              <a:rPr lang="en-US" dirty="0" smtClean="0">
                <a:hlinkClick r:id="rId8" action="ppaction://hlinksldjump"/>
              </a:rPr>
              <a:t> </a:t>
            </a:r>
            <a:r>
              <a:rPr lang="el-GR" dirty="0" smtClean="0">
                <a:hlinkClick r:id="rId8" action="ppaction://hlinksldjump"/>
              </a:rPr>
              <a:t>/</a:t>
            </a:r>
            <a:r>
              <a:rPr lang="en-US" dirty="0" smtClean="0">
                <a:hlinkClick r:id="rId8" action="ppaction://hlinksldjump"/>
              </a:rPr>
              <a:t> </a:t>
            </a:r>
            <a:r>
              <a:rPr lang="el-GR" dirty="0" err="1" smtClean="0">
                <a:hlinkClick r:id="rId8" action="ppaction://hlinksldjump"/>
              </a:rPr>
              <a:t>διακομιστή</a:t>
            </a:r>
            <a:r>
              <a:rPr lang="en-US" dirty="0" smtClean="0">
                <a:hlinkClick r:id="rId8" action="ppaction://hlinksldjump"/>
              </a:rPr>
              <a:t>,</a:t>
            </a:r>
            <a:endParaRPr lang="el-GR" dirty="0" smtClean="0"/>
          </a:p>
          <a:p>
            <a:pPr lvl="1">
              <a:buFont typeface="Wingdings" pitchFamily="2" charset="2"/>
              <a:buChar char="§"/>
            </a:pPr>
            <a:r>
              <a:rPr lang="el-GR" dirty="0" smtClean="0">
                <a:hlinkClick r:id="rId9" action="ppaction://hlinksldjump"/>
              </a:rPr>
              <a:t>Κατανεμημένη επεξεργασία</a:t>
            </a:r>
            <a:r>
              <a:rPr lang="en-US" dirty="0">
                <a:hlinkClick r:id="rId9" action="ppaction://hlinksldjump"/>
              </a:rPr>
              <a:t>.</a:t>
            </a:r>
            <a:endParaRPr lang="el-GR" dirty="0" smtClean="0"/>
          </a:p>
          <a:p>
            <a:pPr marL="457200" lvl="1" indent="0">
              <a:buSzPct val="45000"/>
              <a:buNone/>
            </a:pPr>
            <a:endParaRPr lang="el-GR" dirty="0" smtClean="0"/>
          </a:p>
          <a:p>
            <a:pPr>
              <a:buFont typeface="Wingdings" pitchFamily="2" charset="2"/>
              <a:buChar char="§"/>
            </a:pPr>
            <a:endParaRPr lang="el-GR" sz="2800"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Μια αρχιτεκτονική για τα Συστήματα Βάσεων Δεδομένων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altLang="el-GR" dirty="0">
                <a:latin typeface="+mn-lt"/>
              </a:rPr>
              <a:t>Τα τρία επίπεδα της </a:t>
            </a:r>
            <a:r>
              <a:rPr lang="el-GR" altLang="el-GR" dirty="0" smtClean="0">
                <a:latin typeface="+mn-lt"/>
              </a:rPr>
              <a:t>αρχιτεκτονικής (1 από 5)</a:t>
            </a:r>
            <a:endParaRPr lang="el-GR" dirty="0">
              <a:latin typeface="+mn-lt"/>
            </a:endParaRPr>
          </a:p>
        </p:txBody>
      </p:sp>
      <p:sp>
        <p:nvSpPr>
          <p:cNvPr id="23" name="Rectangle 3"/>
          <p:cNvSpPr>
            <a:spLocks noGrp="1" noChangeArrowheads="1"/>
          </p:cNvSpPr>
          <p:nvPr>
            <p:ph idx="1"/>
          </p:nvPr>
        </p:nvSpPr>
        <p:spPr>
          <a:xfrm>
            <a:off x="457200" y="1988840"/>
            <a:ext cx="8229600" cy="4032448"/>
          </a:xfrm>
        </p:spPr>
        <p:txBody>
          <a:bodyPr>
            <a:normAutofit/>
          </a:bodyPr>
          <a:lstStyle/>
          <a:p>
            <a:pPr marL="0" indent="0">
              <a:buFont typeface="Wingdings" pitchFamily="2" charset="2"/>
              <a:buNone/>
            </a:pPr>
            <a:r>
              <a:rPr lang="el-GR" altLang="el-GR" sz="2800" dirty="0" smtClean="0"/>
              <a:t>Η αρχιτεκτονική </a:t>
            </a:r>
            <a:r>
              <a:rPr lang="en-US" altLang="el-GR" sz="2800" dirty="0" smtClean="0"/>
              <a:t>ANSI/SPARC</a:t>
            </a:r>
            <a:r>
              <a:rPr lang="el-GR" altLang="el-GR" sz="2800" dirty="0" smtClean="0"/>
              <a:t> χωρίζεται σε τρία επίπεδα:</a:t>
            </a:r>
          </a:p>
          <a:p>
            <a:pPr>
              <a:buFont typeface="Wingdings" panose="05000000000000000000" pitchFamily="2" charset="2"/>
              <a:buChar char="§"/>
            </a:pPr>
            <a:r>
              <a:rPr lang="el-GR" altLang="el-GR" sz="2800" dirty="0" smtClean="0"/>
              <a:t>Εσωτερικό,</a:t>
            </a:r>
          </a:p>
          <a:p>
            <a:pPr>
              <a:buFont typeface="Wingdings" panose="05000000000000000000" pitchFamily="2" charset="2"/>
              <a:buChar char="§"/>
            </a:pPr>
            <a:endParaRPr lang="el-GR" altLang="el-GR" sz="2800" dirty="0" smtClean="0"/>
          </a:p>
          <a:p>
            <a:pPr>
              <a:buFont typeface="Wingdings" panose="05000000000000000000" pitchFamily="2" charset="2"/>
              <a:buChar char="§"/>
            </a:pPr>
            <a:r>
              <a:rPr lang="el-GR" altLang="el-GR" sz="2800" dirty="0" smtClean="0"/>
              <a:t>Εξωτερικό,</a:t>
            </a:r>
          </a:p>
          <a:p>
            <a:pPr algn="ctr">
              <a:buFont typeface="Wingdings" panose="05000000000000000000" pitchFamily="2" charset="2"/>
              <a:buChar char="§"/>
            </a:pPr>
            <a:endParaRPr lang="el-GR" altLang="el-GR" sz="2800" dirty="0" smtClean="0"/>
          </a:p>
          <a:p>
            <a:pPr>
              <a:buFont typeface="Wingdings" panose="05000000000000000000" pitchFamily="2" charset="2"/>
              <a:buChar char="§"/>
            </a:pPr>
            <a:r>
              <a:rPr lang="el-GR" altLang="el-GR" sz="2800" dirty="0" smtClean="0"/>
              <a:t>Εννοιολογικό.</a:t>
            </a:r>
            <a:endParaRPr lang="el-GR" altLang="el-GR" sz="28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Μια αρχιτεκτονική για τα Συστήματα Βάσεων Δεδομένων</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44624"/>
            <a:ext cx="7772400" cy="1296144"/>
          </a:xfrm>
        </p:spPr>
        <p:txBody>
          <a:bodyPr>
            <a:noAutofit/>
          </a:bodyPr>
          <a:lstStyle/>
          <a:p>
            <a:r>
              <a:rPr lang="el-GR" altLang="el-GR" dirty="0"/>
              <a:t>Τα τρία επίπεδα της αρχιτεκτονικής </a:t>
            </a:r>
            <a:r>
              <a:rPr lang="el-GR" altLang="el-GR" dirty="0" smtClean="0"/>
              <a:t>(2 </a:t>
            </a:r>
            <a:r>
              <a:rPr lang="el-GR" altLang="el-GR" dirty="0"/>
              <a:t>από </a:t>
            </a:r>
            <a:r>
              <a:rPr lang="el-GR" altLang="el-GR" dirty="0" smtClean="0"/>
              <a:t>5)</a:t>
            </a:r>
            <a:endParaRPr lang="el-GR" dirty="0">
              <a:latin typeface="+mn-lt"/>
            </a:endParaRPr>
          </a:p>
        </p:txBody>
      </p:sp>
      <p:sp>
        <p:nvSpPr>
          <p:cNvPr id="20" name="Rectangle 17"/>
          <p:cNvSpPr txBox="1">
            <a:spLocks noChangeArrowheads="1"/>
          </p:cNvSpPr>
          <p:nvPr/>
        </p:nvSpPr>
        <p:spPr>
          <a:xfrm>
            <a:off x="467544" y="1626121"/>
            <a:ext cx="3817119" cy="461119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q"/>
            </a:pPr>
            <a:r>
              <a:rPr lang="el-GR" altLang="el-GR" sz="2400" dirty="0" smtClean="0"/>
              <a:t>Εξωτερικό επίπεδο (απόψεις μεμονωμένων χρηστών),</a:t>
            </a:r>
          </a:p>
          <a:p>
            <a:pPr algn="l">
              <a:buFont typeface="Wingdings" pitchFamily="2" charset="2"/>
              <a:buNone/>
            </a:pPr>
            <a:endParaRPr lang="el-GR" altLang="el-GR" sz="2400" dirty="0" smtClean="0"/>
          </a:p>
          <a:p>
            <a:pPr marL="457200" indent="-457200" algn="l">
              <a:buFont typeface="Wingdings" panose="05000000000000000000" pitchFamily="2" charset="2"/>
              <a:buChar char="q"/>
            </a:pPr>
            <a:r>
              <a:rPr lang="el-GR" altLang="el-GR" sz="2400" dirty="0" smtClean="0"/>
              <a:t>Εννοιολογικό επίπεδο (κοινοτική άποψη                                χρηστών),</a:t>
            </a:r>
          </a:p>
          <a:p>
            <a:pPr algn="l">
              <a:buFont typeface="Wingdings" pitchFamily="2" charset="2"/>
              <a:buNone/>
            </a:pPr>
            <a:endParaRPr lang="el-GR" altLang="el-GR" sz="2400" dirty="0" smtClean="0"/>
          </a:p>
          <a:p>
            <a:pPr marL="457200" indent="-457200" algn="l">
              <a:buFont typeface="Wingdings" panose="05000000000000000000" pitchFamily="2" charset="2"/>
              <a:buChar char="q"/>
            </a:pPr>
            <a:r>
              <a:rPr lang="el-GR" altLang="el-GR" sz="2400" dirty="0"/>
              <a:t>Εσωτερικό επίπεδο                            </a:t>
            </a:r>
            <a:r>
              <a:rPr lang="el-GR" altLang="el-GR" sz="2400" dirty="0" smtClean="0"/>
              <a:t>(</a:t>
            </a:r>
            <a:r>
              <a:rPr lang="el-GR" altLang="el-GR" sz="2400" dirty="0"/>
              <a:t>άποψη αποθήκευσης</a:t>
            </a:r>
            <a:r>
              <a:rPr lang="el-GR" altLang="el-GR" sz="2400" dirty="0" smtClean="0"/>
              <a:t>).                             </a:t>
            </a:r>
            <a:endParaRPr lang="el-GR" altLang="el-GR" sz="2400" dirty="0"/>
          </a:p>
        </p:txBody>
      </p:sp>
      <p:grpSp>
        <p:nvGrpSpPr>
          <p:cNvPr id="6" name="Group 4" descr="Σχεδιάγραμμα των τριών επιπέδων της αρχιτεκτονικής."/>
          <p:cNvGrpSpPr>
            <a:grpSpLocks/>
          </p:cNvGrpSpPr>
          <p:nvPr/>
        </p:nvGrpSpPr>
        <p:grpSpPr bwMode="auto">
          <a:xfrm>
            <a:off x="4716016" y="1628800"/>
            <a:ext cx="3843408" cy="4392613"/>
            <a:chOff x="5481" y="4324"/>
            <a:chExt cx="4500" cy="3780"/>
          </a:xfrm>
        </p:grpSpPr>
        <p:sp>
          <p:nvSpPr>
            <p:cNvPr id="7" name="Rectangle 5"/>
            <p:cNvSpPr>
              <a:spLocks noChangeArrowheads="1"/>
            </p:cNvSpPr>
            <p:nvPr/>
          </p:nvSpPr>
          <p:spPr bwMode="auto">
            <a:xfrm>
              <a:off x="5481" y="4324"/>
              <a:ext cx="900" cy="720"/>
            </a:xfrm>
            <a:prstGeom prst="rect">
              <a:avLst/>
            </a:prstGeom>
            <a:solidFill>
              <a:srgbClr val="FFFFFF"/>
            </a:solidFill>
            <a:ln w="9525">
              <a:solidFill>
                <a:srgbClr val="000000"/>
              </a:solidFill>
              <a:miter lim="800000"/>
              <a:headEnd/>
              <a:tailEnd/>
            </a:ln>
          </p:spPr>
          <p:txBody>
            <a:bodyPr/>
            <a:lstStyle/>
            <a:p>
              <a:endParaRPr lang="el-GR"/>
            </a:p>
          </p:txBody>
        </p:sp>
        <p:sp>
          <p:nvSpPr>
            <p:cNvPr id="8" name="Rectangle 6"/>
            <p:cNvSpPr>
              <a:spLocks noChangeArrowheads="1"/>
            </p:cNvSpPr>
            <p:nvPr/>
          </p:nvSpPr>
          <p:spPr bwMode="auto">
            <a:xfrm>
              <a:off x="6741" y="4324"/>
              <a:ext cx="900" cy="720"/>
            </a:xfrm>
            <a:prstGeom prst="rect">
              <a:avLst/>
            </a:prstGeom>
            <a:solidFill>
              <a:srgbClr val="FFFFFF"/>
            </a:solidFill>
            <a:ln w="9525">
              <a:solidFill>
                <a:srgbClr val="000000"/>
              </a:solidFill>
              <a:miter lim="800000"/>
              <a:headEnd/>
              <a:tailEnd/>
            </a:ln>
          </p:spPr>
          <p:txBody>
            <a:bodyPr/>
            <a:lstStyle/>
            <a:p>
              <a:endParaRPr lang="el-GR"/>
            </a:p>
          </p:txBody>
        </p:sp>
        <p:sp>
          <p:nvSpPr>
            <p:cNvPr id="10" name="Rectangle 7"/>
            <p:cNvSpPr>
              <a:spLocks noChangeArrowheads="1"/>
            </p:cNvSpPr>
            <p:nvPr/>
          </p:nvSpPr>
          <p:spPr bwMode="auto">
            <a:xfrm>
              <a:off x="9081" y="4324"/>
              <a:ext cx="900" cy="720"/>
            </a:xfrm>
            <a:prstGeom prst="rect">
              <a:avLst/>
            </a:prstGeom>
            <a:solidFill>
              <a:srgbClr val="FFFFFF"/>
            </a:solidFill>
            <a:ln w="9525">
              <a:solidFill>
                <a:srgbClr val="000000"/>
              </a:solidFill>
              <a:miter lim="800000"/>
              <a:headEnd/>
              <a:tailEnd/>
            </a:ln>
          </p:spPr>
          <p:txBody>
            <a:bodyPr/>
            <a:lstStyle/>
            <a:p>
              <a:endParaRPr lang="el-GR"/>
            </a:p>
          </p:txBody>
        </p:sp>
        <p:sp>
          <p:nvSpPr>
            <p:cNvPr id="11" name="Rectangle 8"/>
            <p:cNvSpPr>
              <a:spLocks noChangeArrowheads="1"/>
            </p:cNvSpPr>
            <p:nvPr/>
          </p:nvSpPr>
          <p:spPr bwMode="auto">
            <a:xfrm>
              <a:off x="6561" y="5764"/>
              <a:ext cx="2520" cy="900"/>
            </a:xfrm>
            <a:prstGeom prst="rect">
              <a:avLst/>
            </a:prstGeom>
            <a:solidFill>
              <a:srgbClr val="FFFFFF"/>
            </a:solidFill>
            <a:ln w="9525">
              <a:solidFill>
                <a:srgbClr val="000000"/>
              </a:solidFill>
              <a:miter lim="800000"/>
              <a:headEnd/>
              <a:tailEnd/>
            </a:ln>
          </p:spPr>
          <p:txBody>
            <a:bodyPr/>
            <a:lstStyle/>
            <a:p>
              <a:endParaRPr lang="el-GR"/>
            </a:p>
          </p:txBody>
        </p:sp>
        <p:sp>
          <p:nvSpPr>
            <p:cNvPr id="12" name="Rectangle 9"/>
            <p:cNvSpPr>
              <a:spLocks noChangeArrowheads="1"/>
            </p:cNvSpPr>
            <p:nvPr/>
          </p:nvSpPr>
          <p:spPr bwMode="auto">
            <a:xfrm>
              <a:off x="6561" y="7204"/>
              <a:ext cx="2520" cy="900"/>
            </a:xfrm>
            <a:prstGeom prst="rect">
              <a:avLst/>
            </a:prstGeom>
            <a:solidFill>
              <a:srgbClr val="FFFFFF"/>
            </a:solidFill>
            <a:ln w="9525">
              <a:solidFill>
                <a:srgbClr val="000000"/>
              </a:solidFill>
              <a:miter lim="800000"/>
              <a:headEnd/>
              <a:tailEnd/>
            </a:ln>
          </p:spPr>
          <p:txBody>
            <a:bodyPr/>
            <a:lstStyle/>
            <a:p>
              <a:endParaRPr lang="el-GR"/>
            </a:p>
          </p:txBody>
        </p:sp>
        <p:sp>
          <p:nvSpPr>
            <p:cNvPr id="13" name="Line 10"/>
            <p:cNvSpPr>
              <a:spLocks noChangeShapeType="1"/>
            </p:cNvSpPr>
            <p:nvPr/>
          </p:nvSpPr>
          <p:spPr bwMode="auto">
            <a:xfrm>
              <a:off x="6021" y="5044"/>
              <a:ext cx="126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 name="Line 11"/>
            <p:cNvSpPr>
              <a:spLocks noChangeShapeType="1"/>
            </p:cNvSpPr>
            <p:nvPr/>
          </p:nvSpPr>
          <p:spPr bwMode="auto">
            <a:xfrm>
              <a:off x="7281" y="5044"/>
              <a:ext cx="18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6" name="Line 12"/>
            <p:cNvSpPr>
              <a:spLocks noChangeShapeType="1"/>
            </p:cNvSpPr>
            <p:nvPr/>
          </p:nvSpPr>
          <p:spPr bwMode="auto">
            <a:xfrm flipH="1">
              <a:off x="8361" y="5044"/>
              <a:ext cx="108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 name="Line 13"/>
            <p:cNvSpPr>
              <a:spLocks noChangeShapeType="1"/>
            </p:cNvSpPr>
            <p:nvPr/>
          </p:nvSpPr>
          <p:spPr bwMode="auto">
            <a:xfrm>
              <a:off x="7821" y="6664"/>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8" name="Line 14"/>
            <p:cNvSpPr>
              <a:spLocks noChangeShapeType="1"/>
            </p:cNvSpPr>
            <p:nvPr/>
          </p:nvSpPr>
          <p:spPr bwMode="auto">
            <a:xfrm flipV="1">
              <a:off x="8001" y="5224"/>
              <a:ext cx="36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 name="Line 15"/>
            <p:cNvSpPr>
              <a:spLocks noChangeShapeType="1"/>
            </p:cNvSpPr>
            <p:nvPr/>
          </p:nvSpPr>
          <p:spPr bwMode="auto">
            <a:xfrm flipV="1">
              <a:off x="8541" y="4864"/>
              <a:ext cx="1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Μια αρχιτεκτονική για τα Συστήματα Βάσεων Δεδομένων</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Τα τρία επίπεδα της αρχιτεκτονικής </a:t>
            </a:r>
            <a:r>
              <a:rPr lang="el-GR" altLang="el-GR" dirty="0" smtClean="0"/>
              <a:t>(3 </a:t>
            </a:r>
            <a:r>
              <a:rPr lang="el-GR" altLang="el-GR" dirty="0"/>
              <a:t>από 5)</a:t>
            </a:r>
            <a:endParaRPr lang="el-GR" dirty="0"/>
          </a:p>
        </p:txBody>
      </p:sp>
      <p:sp>
        <p:nvSpPr>
          <p:cNvPr id="7" name="Content Placeholder 2"/>
          <p:cNvSpPr>
            <a:spLocks noGrp="1"/>
          </p:cNvSpPr>
          <p:nvPr>
            <p:ph idx="4294967295"/>
          </p:nvPr>
        </p:nvSpPr>
        <p:spPr>
          <a:xfrm>
            <a:off x="467545" y="1772816"/>
            <a:ext cx="8219256" cy="4392488"/>
          </a:xfrm>
        </p:spPr>
        <p:txBody>
          <a:bodyPr>
            <a:noAutofit/>
          </a:bodyPr>
          <a:lstStyle/>
          <a:p>
            <a:pPr>
              <a:lnSpc>
                <a:spcPct val="90000"/>
              </a:lnSpc>
              <a:buFont typeface="Wingdings" panose="05000000000000000000" pitchFamily="2" charset="2"/>
              <a:buChar char="q"/>
            </a:pPr>
            <a:r>
              <a:rPr lang="el-GR" altLang="el-GR" sz="2400" dirty="0" smtClean="0"/>
              <a:t>Το </a:t>
            </a:r>
            <a:r>
              <a:rPr lang="el-GR" altLang="el-GR" sz="2400" b="1" dirty="0" smtClean="0"/>
              <a:t>εσωτερικό επίπεδο</a:t>
            </a:r>
            <a:r>
              <a:rPr lang="el-GR" altLang="el-GR" sz="2400" dirty="0" smtClean="0"/>
              <a:t> (</a:t>
            </a:r>
            <a:r>
              <a:rPr lang="en-US" altLang="el-GR" sz="2400" dirty="0" smtClean="0"/>
              <a:t>internal level</a:t>
            </a:r>
            <a:r>
              <a:rPr lang="el-GR" altLang="el-GR" sz="2400" dirty="0" smtClean="0"/>
              <a:t>) είναι αυτό που βρίσκεται πιο κοντά στη φυσική αποθήκευση –δηλαδή, είναι αυτό που αφορά τον τρόπο φυσικής αποθήκευσης των δεδομένων,</a:t>
            </a:r>
          </a:p>
          <a:p>
            <a:pPr>
              <a:lnSpc>
                <a:spcPct val="90000"/>
              </a:lnSpc>
            </a:pPr>
            <a:endParaRPr lang="el-GR" altLang="el-GR" sz="2400" dirty="0" smtClean="0"/>
          </a:p>
          <a:p>
            <a:pPr>
              <a:lnSpc>
                <a:spcPct val="90000"/>
              </a:lnSpc>
              <a:buFont typeface="Wingdings" panose="05000000000000000000" pitchFamily="2" charset="2"/>
              <a:buChar char="q"/>
            </a:pPr>
            <a:r>
              <a:rPr lang="el-GR" altLang="el-GR" sz="2400" dirty="0" smtClean="0"/>
              <a:t>Το </a:t>
            </a:r>
            <a:r>
              <a:rPr lang="el-GR" altLang="el-GR" sz="2400" b="1" dirty="0" smtClean="0"/>
              <a:t>εξωτερικό επίπεδο</a:t>
            </a:r>
            <a:r>
              <a:rPr lang="el-GR" altLang="el-GR" sz="2400" dirty="0" smtClean="0"/>
              <a:t> (</a:t>
            </a:r>
            <a:r>
              <a:rPr lang="en-US" altLang="el-GR" sz="2400" dirty="0" smtClean="0"/>
              <a:t>external level</a:t>
            </a:r>
            <a:r>
              <a:rPr lang="el-GR" altLang="el-GR" sz="2400" dirty="0" smtClean="0"/>
              <a:t>) είναι αυτό που βρίσκεται πιο κοντά στους χρήστες –δηλαδή, είναι αυτό που αφορά τον τρόπο που βλέπουν οι μεμονωμένοι χρήστες τα δεδομένα,</a:t>
            </a:r>
          </a:p>
          <a:p>
            <a:pPr>
              <a:lnSpc>
                <a:spcPct val="90000"/>
              </a:lnSpc>
              <a:buFont typeface="Wingdings" pitchFamily="2" charset="2"/>
              <a:buNone/>
            </a:pPr>
            <a:endParaRPr lang="el-GR" altLang="el-GR" sz="2400" dirty="0" smtClean="0"/>
          </a:p>
          <a:p>
            <a:pPr>
              <a:lnSpc>
                <a:spcPct val="90000"/>
              </a:lnSpc>
              <a:buFont typeface="Wingdings" panose="05000000000000000000" pitchFamily="2" charset="2"/>
              <a:buChar char="q"/>
            </a:pPr>
            <a:r>
              <a:rPr lang="el-GR" altLang="el-GR" sz="2400" dirty="0" smtClean="0"/>
              <a:t>Το </a:t>
            </a:r>
            <a:r>
              <a:rPr lang="el-GR" altLang="el-GR" sz="2400" b="1" dirty="0" smtClean="0"/>
              <a:t>εννοιολογικό επίπεδο</a:t>
            </a:r>
            <a:r>
              <a:rPr lang="el-GR" altLang="el-GR" sz="2400" dirty="0" smtClean="0"/>
              <a:t> (</a:t>
            </a:r>
            <a:r>
              <a:rPr lang="en-US" altLang="el-GR" sz="2400" dirty="0" smtClean="0"/>
              <a:t>conceptual level</a:t>
            </a:r>
            <a:r>
              <a:rPr lang="el-GR" altLang="el-GR" sz="2400" dirty="0" smtClean="0"/>
              <a:t>) είναι ένα «ενδιάμεσο επίπεδο» που συνδέει τα δύο προηγούμενα.</a:t>
            </a:r>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Μια αρχιτεκτονική για τα Συστήματα Βάσεων Δεδομένων</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Τα τρία επίπεδα της αρχιτεκτονικής </a:t>
            </a:r>
            <a:r>
              <a:rPr lang="el-GR" altLang="el-GR" dirty="0" smtClean="0"/>
              <a:t>(4 </a:t>
            </a:r>
            <a:r>
              <a:rPr lang="el-GR" altLang="el-GR" dirty="0"/>
              <a:t>από 5)</a:t>
            </a:r>
            <a:endParaRPr lang="el-GR" dirty="0"/>
          </a:p>
        </p:txBody>
      </p:sp>
      <p:sp>
        <p:nvSpPr>
          <p:cNvPr id="10" name="Rectangle 13"/>
          <p:cNvSpPr txBox="1">
            <a:spLocks noChangeArrowheads="1"/>
          </p:cNvSpPr>
          <p:nvPr/>
        </p:nvSpPr>
        <p:spPr>
          <a:xfrm>
            <a:off x="467543" y="1269207"/>
            <a:ext cx="8219257" cy="576262"/>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buFont typeface="Wingdings" pitchFamily="2" charset="2"/>
              <a:buNone/>
            </a:pPr>
            <a:r>
              <a:rPr lang="el-GR" altLang="el-GR" sz="2400" b="1" dirty="0" smtClean="0"/>
              <a:t>Ένα παράδειγμα των τριών </a:t>
            </a:r>
            <a:r>
              <a:rPr lang="el-GR" altLang="el-GR" sz="2400" b="1" dirty="0" smtClean="0"/>
              <a:t>επιπέδων,</a:t>
            </a:r>
            <a:endParaRPr lang="el-GR" altLang="el-GR" sz="2400" b="1" dirty="0"/>
          </a:p>
        </p:txBody>
      </p:sp>
      <p:sp>
        <p:nvSpPr>
          <p:cNvPr id="6" name="Text Box 7" descr="Εξωτερική άποψη: 01  E M P C.&#10; 02 E M P N O PIC επί 6.&#10; 02 DEPTNO PIC επί 4.&#10;&#10;Εννοιολογική άποψη: EMPLOYEE &#10; EMPLOYEE κάτω παύλα NUMBER CHARACTER, 6,&#10; DEPARTMENT κάτω παύλα NUMBER CHARACTER, 4,&#10; SALARY NUMERIC, 5.&#10;&#10;Εσωτερική άποψη: STORED κάτω παύλα EMP, LENGTH ίσο με 20,&#10; PREFIX, TYPE ίσο με BYTE, 6, OFF SET ίσο με 0,&#10; EMP#, TYPE ίσο με BYTE, 6, OF SET ίσο με 6, INDEX ίσο με E M P X,&#10; DEPT#,  TYPE ίσο με BYTE, 4, OFFSET ίσο με 12,&#10; PAY,  TYPE ίσο με FULLWORD, OFFSET ίσο με16.&#10;&#10;"/>
          <p:cNvSpPr txBox="1">
            <a:spLocks noChangeArrowheads="1"/>
          </p:cNvSpPr>
          <p:nvPr/>
        </p:nvSpPr>
        <p:spPr>
          <a:xfrm>
            <a:off x="539949" y="1916833"/>
            <a:ext cx="3455987" cy="2747346"/>
          </a:xfrm>
          <a:prstGeom prst="rect">
            <a:avLst/>
          </a:prstGeom>
          <a:solidFill>
            <a:srgbClr val="CCFFCC"/>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algn="l"/>
            <a:r>
              <a:rPr lang="el-GR" altLang="el-GR" sz="2000" dirty="0" smtClean="0">
                <a:solidFill>
                  <a:schemeClr val="folHlink"/>
                </a:solidFill>
                <a:latin typeface="+mn-lt"/>
              </a:rPr>
              <a:t>Εξωτερική άποψη</a:t>
            </a:r>
            <a:br>
              <a:rPr lang="el-GR" altLang="el-GR" sz="2000" dirty="0" smtClean="0">
                <a:solidFill>
                  <a:schemeClr val="folHlink"/>
                </a:solidFill>
                <a:latin typeface="+mn-lt"/>
              </a:rPr>
            </a:br>
            <a:r>
              <a:rPr lang="el-GR" altLang="el-GR" sz="2000" dirty="0" smtClean="0">
                <a:solidFill>
                  <a:schemeClr val="folHlink"/>
                </a:solidFill>
                <a:latin typeface="+mn-lt"/>
              </a:rPr>
              <a:t/>
            </a:r>
            <a:br>
              <a:rPr lang="el-GR" altLang="el-GR" sz="2000" dirty="0" smtClean="0">
                <a:solidFill>
                  <a:schemeClr val="folHlink"/>
                </a:solidFill>
                <a:latin typeface="+mn-lt"/>
              </a:rPr>
            </a:br>
            <a:r>
              <a:rPr lang="el-GR" altLang="el-GR" sz="2000" dirty="0" smtClean="0">
                <a:solidFill>
                  <a:schemeClr val="folHlink"/>
                </a:solidFill>
                <a:latin typeface="+mn-lt"/>
              </a:rPr>
              <a:t/>
            </a:r>
            <a:br>
              <a:rPr lang="el-GR" altLang="el-GR" sz="2000" dirty="0" smtClean="0">
                <a:solidFill>
                  <a:schemeClr val="folHlink"/>
                </a:solidFill>
                <a:latin typeface="+mn-lt"/>
              </a:rPr>
            </a:br>
            <a:r>
              <a:rPr lang="el-GR" altLang="el-GR" sz="2000" dirty="0" smtClean="0">
                <a:solidFill>
                  <a:schemeClr val="folHlink"/>
                </a:solidFill>
                <a:latin typeface="+mn-lt"/>
              </a:rPr>
              <a:t>Εννοιολογική άποψη</a:t>
            </a:r>
            <a:br>
              <a:rPr lang="el-GR" altLang="el-GR" sz="2000" dirty="0" smtClean="0">
                <a:solidFill>
                  <a:schemeClr val="folHlink"/>
                </a:solidFill>
                <a:latin typeface="+mn-lt"/>
              </a:rPr>
            </a:br>
            <a:r>
              <a:rPr lang="el-GR" altLang="el-GR" sz="2000" dirty="0" smtClean="0">
                <a:solidFill>
                  <a:schemeClr val="folHlink"/>
                </a:solidFill>
                <a:latin typeface="+mn-lt"/>
              </a:rPr>
              <a:t/>
            </a:r>
            <a:br>
              <a:rPr lang="el-GR" altLang="el-GR" sz="2000" dirty="0" smtClean="0">
                <a:solidFill>
                  <a:schemeClr val="folHlink"/>
                </a:solidFill>
                <a:latin typeface="+mn-lt"/>
              </a:rPr>
            </a:br>
            <a:r>
              <a:rPr lang="el-GR" altLang="el-GR" sz="2000" dirty="0" smtClean="0">
                <a:solidFill>
                  <a:schemeClr val="folHlink"/>
                </a:solidFill>
                <a:latin typeface="+mn-lt"/>
              </a:rPr>
              <a:t/>
            </a:r>
            <a:br>
              <a:rPr lang="el-GR" altLang="el-GR" sz="2000" dirty="0" smtClean="0">
                <a:solidFill>
                  <a:schemeClr val="folHlink"/>
                </a:solidFill>
                <a:latin typeface="+mn-lt"/>
              </a:rPr>
            </a:br>
            <a:r>
              <a:rPr lang="el-GR" altLang="el-GR" sz="2000" dirty="0" smtClean="0">
                <a:solidFill>
                  <a:schemeClr val="folHlink"/>
                </a:solidFill>
                <a:latin typeface="+mn-lt"/>
              </a:rPr>
              <a:t>Εσωτερική άποψη</a:t>
            </a:r>
            <a:endParaRPr lang="el-GR" altLang="el-GR" sz="2000" dirty="0">
              <a:solidFill>
                <a:schemeClr val="folHlink"/>
              </a:solidFill>
              <a:latin typeface="+mn-lt"/>
            </a:endParaRPr>
          </a:p>
        </p:txBody>
      </p:sp>
      <p:sp>
        <p:nvSpPr>
          <p:cNvPr id="12" name="AutoShape 10" descr="."/>
          <p:cNvSpPr>
            <a:spLocks/>
          </p:cNvSpPr>
          <p:nvPr/>
        </p:nvSpPr>
        <p:spPr bwMode="auto">
          <a:xfrm>
            <a:off x="4339280" y="1700808"/>
            <a:ext cx="4066163" cy="1007668"/>
          </a:xfrm>
          <a:prstGeom prst="borderCallout2">
            <a:avLst>
              <a:gd name="adj1" fmla="val 52139"/>
              <a:gd name="adj2" fmla="val -1362"/>
              <a:gd name="adj3" fmla="val 52139"/>
              <a:gd name="adj4" fmla="val -18545"/>
              <a:gd name="adj5" fmla="val 70725"/>
              <a:gd name="adj6" fmla="val -43476"/>
            </a:avLst>
          </a:prstGeom>
          <a:solidFill>
            <a:srgbClr val="FFFFFF"/>
          </a:solidFill>
          <a:ln w="9525">
            <a:solidFill>
              <a:srgbClr val="000000"/>
            </a:solidFill>
            <a:miter lim="800000"/>
            <a:headEnd/>
            <a:tailEnd/>
          </a:ln>
        </p:spPr>
        <p:txBody>
          <a:bodyPr/>
          <a:lstStyle/>
          <a:p>
            <a:r>
              <a:rPr lang="el-GR" altLang="el-GR" sz="2000" b="1" dirty="0">
                <a:solidFill>
                  <a:schemeClr val="accent4">
                    <a:lumMod val="75000"/>
                  </a:schemeClr>
                </a:solidFill>
              </a:rPr>
              <a:t>01 EMPC.</a:t>
            </a:r>
          </a:p>
          <a:p>
            <a:r>
              <a:rPr lang="el-GR" altLang="el-GR" sz="2000" b="1" dirty="0">
                <a:solidFill>
                  <a:schemeClr val="accent4">
                    <a:lumMod val="75000"/>
                  </a:schemeClr>
                </a:solidFill>
              </a:rPr>
              <a:t>	02 EMPNO PIC X(6).</a:t>
            </a:r>
          </a:p>
          <a:p>
            <a:r>
              <a:rPr lang="el-GR" altLang="el-GR" sz="2000" b="1" dirty="0">
                <a:solidFill>
                  <a:schemeClr val="accent4">
                    <a:lumMod val="75000"/>
                  </a:schemeClr>
                </a:solidFill>
              </a:rPr>
              <a:t>	02 DEPTNO PIC X(4).</a:t>
            </a:r>
          </a:p>
        </p:txBody>
      </p:sp>
      <p:sp>
        <p:nvSpPr>
          <p:cNvPr id="13" name="AutoShape 11" descr="."/>
          <p:cNvSpPr>
            <a:spLocks/>
          </p:cNvSpPr>
          <p:nvPr/>
        </p:nvSpPr>
        <p:spPr bwMode="auto">
          <a:xfrm>
            <a:off x="4339280" y="2780928"/>
            <a:ext cx="4347521" cy="1883250"/>
          </a:xfrm>
          <a:prstGeom prst="borderCallout1">
            <a:avLst>
              <a:gd name="adj1" fmla="val 47013"/>
              <a:gd name="adj2" fmla="val -1504"/>
              <a:gd name="adj3" fmla="val 28092"/>
              <a:gd name="adj4" fmla="val -33460"/>
            </a:avLst>
          </a:prstGeom>
          <a:solidFill>
            <a:srgbClr val="FFFFFF"/>
          </a:solidFill>
          <a:ln w="9525">
            <a:solidFill>
              <a:srgbClr val="000000"/>
            </a:solidFill>
            <a:miter lim="800000"/>
            <a:headEnd/>
            <a:tailEnd/>
          </a:ln>
        </p:spPr>
        <p:txBody>
          <a:bodyPr/>
          <a:lstStyle/>
          <a:p>
            <a:r>
              <a:rPr lang="el-GR" altLang="el-GR" sz="2000" b="1" dirty="0">
                <a:solidFill>
                  <a:schemeClr val="accent4">
                    <a:lumMod val="75000"/>
                  </a:schemeClr>
                </a:solidFill>
              </a:rPr>
              <a:t>EMPLOYEE </a:t>
            </a:r>
          </a:p>
          <a:p>
            <a:pPr lvl="1"/>
            <a:r>
              <a:rPr lang="el-GR" altLang="el-GR" sz="2000" b="1" dirty="0">
                <a:solidFill>
                  <a:schemeClr val="accent4">
                    <a:lumMod val="75000"/>
                  </a:schemeClr>
                </a:solidFill>
              </a:rPr>
              <a:t>	EMPLOYEE_NUMBER CHARACTER(6)</a:t>
            </a:r>
          </a:p>
          <a:p>
            <a:r>
              <a:rPr lang="el-GR" altLang="el-GR" sz="2000" b="1" dirty="0">
                <a:solidFill>
                  <a:schemeClr val="accent4">
                    <a:lumMod val="75000"/>
                  </a:schemeClr>
                </a:solidFill>
              </a:rPr>
              <a:t>	DEPARTMENT_NUMBER CHARACTER(4)</a:t>
            </a:r>
          </a:p>
          <a:p>
            <a:r>
              <a:rPr lang="el-GR" altLang="el-GR" sz="2000" b="1" dirty="0">
                <a:solidFill>
                  <a:schemeClr val="accent4">
                    <a:lumMod val="75000"/>
                  </a:schemeClr>
                </a:solidFill>
              </a:rPr>
              <a:t>	SALARY NUMERIC(5)</a:t>
            </a:r>
          </a:p>
        </p:txBody>
      </p:sp>
      <p:sp>
        <p:nvSpPr>
          <p:cNvPr id="14" name="AutoShape 12" descr="."/>
          <p:cNvSpPr>
            <a:spLocks/>
          </p:cNvSpPr>
          <p:nvPr/>
        </p:nvSpPr>
        <p:spPr bwMode="auto">
          <a:xfrm>
            <a:off x="2568848" y="4797501"/>
            <a:ext cx="6117902" cy="1583827"/>
          </a:xfrm>
          <a:prstGeom prst="borderCallout2">
            <a:avLst>
              <a:gd name="adj1" fmla="val -825"/>
              <a:gd name="adj2" fmla="val 28121"/>
              <a:gd name="adj3" fmla="val -26083"/>
              <a:gd name="adj4" fmla="val 16505"/>
              <a:gd name="adj5" fmla="val -35286"/>
              <a:gd name="adj6" fmla="val 809"/>
            </a:avLst>
          </a:prstGeom>
          <a:solidFill>
            <a:srgbClr val="FFFFFF"/>
          </a:solidFill>
          <a:ln w="9525">
            <a:solidFill>
              <a:srgbClr val="000000"/>
            </a:solidFill>
            <a:miter lim="800000"/>
            <a:headEnd/>
            <a:tailEnd/>
          </a:ln>
        </p:spPr>
        <p:txBody>
          <a:bodyPr/>
          <a:lstStyle/>
          <a:p>
            <a:r>
              <a:rPr lang="el-GR" altLang="el-GR" sz="2000" b="1" dirty="0">
                <a:solidFill>
                  <a:schemeClr val="accent4">
                    <a:lumMod val="75000"/>
                  </a:schemeClr>
                </a:solidFill>
              </a:rPr>
              <a:t>STORED_EMP 	LENGTH=20</a:t>
            </a:r>
          </a:p>
          <a:p>
            <a:r>
              <a:rPr lang="el-GR" altLang="el-GR" sz="2000" b="1" dirty="0">
                <a:solidFill>
                  <a:schemeClr val="accent4">
                    <a:lumMod val="75000"/>
                  </a:schemeClr>
                </a:solidFill>
              </a:rPr>
              <a:t>	PREFIX	TYPE=BYTE(6), OFFSET=0</a:t>
            </a:r>
          </a:p>
          <a:p>
            <a:r>
              <a:rPr lang="el-GR" altLang="el-GR" sz="2000" b="1" dirty="0">
                <a:solidFill>
                  <a:schemeClr val="accent4">
                    <a:lumMod val="75000"/>
                  </a:schemeClr>
                </a:solidFill>
              </a:rPr>
              <a:t>	EMP# 	TYPE=BYTE(6), OFSET=6, INDEX=EMPX</a:t>
            </a:r>
          </a:p>
          <a:p>
            <a:r>
              <a:rPr lang="el-GR" altLang="el-GR" sz="2000" b="1" dirty="0">
                <a:solidFill>
                  <a:schemeClr val="accent4">
                    <a:lumMod val="75000"/>
                  </a:schemeClr>
                </a:solidFill>
              </a:rPr>
              <a:t>	DEPT# 	TYPE=BYTE(4), OFFSET=12</a:t>
            </a:r>
          </a:p>
          <a:p>
            <a:r>
              <a:rPr lang="el-GR" altLang="el-GR" sz="2000" b="1" dirty="0">
                <a:solidFill>
                  <a:schemeClr val="accent4">
                    <a:lumMod val="75000"/>
                  </a:schemeClr>
                </a:solidFill>
              </a:rPr>
              <a:t>	PAY 	TYPE=FULLWORD, OFFSET=16</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Μια αρχιτεκτονική για τα Συστήματα Βάσεων Δεδομένων</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2/14/2014 11:38:37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10,6,12,13,14,5,9,"/>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6,7,5,1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1,7,9,13,"/>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13,14,5,15,"/>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6,18,17,5,"/>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9,7,5,4,"/>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9,10,11,4,"/>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7,8,9,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7,9,10,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7,8,10,4,"/>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5,2,10,4,"/>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5,8,9,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5,11,7,4,"/>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5,10,8,7,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5,9,7,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6,8,5,4,"/>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7,9,6,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6,2,5,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6,8,7,5,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7,5,9,10,"/>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20,6,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F619CAFE-F9FE-4276-8C25-A76EA5D81AF1}">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5053</TotalTime>
  <Words>2315</Words>
  <Application>Microsoft Office PowerPoint</Application>
  <PresentationFormat>Προβολή στην οθόνη (4:3)</PresentationFormat>
  <Paragraphs>330</Paragraphs>
  <Slides>39</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39</vt:i4>
      </vt:variant>
    </vt:vector>
  </HeadingPairs>
  <TitlesOfParts>
    <vt:vector size="40" baseType="lpstr">
      <vt:lpstr>Θέμα του Office</vt:lpstr>
      <vt:lpstr>Βάσεις Δεδομένων Ι</vt:lpstr>
      <vt:lpstr>Άδειες Χρήσης</vt:lpstr>
      <vt:lpstr>Χρηματοδότηση </vt:lpstr>
      <vt:lpstr>Σκοποί  ενότητας</vt:lpstr>
      <vt:lpstr>Περιεχόμενα ενότητας</vt:lpstr>
      <vt:lpstr>Τα τρία επίπεδα της αρχιτεκτονικής (1 από 5)</vt:lpstr>
      <vt:lpstr>Τα τρία επίπεδα της αρχιτεκτονικής (2 από 5)</vt:lpstr>
      <vt:lpstr>Τα τρία επίπεδα της αρχιτεκτονικής (3 από 5)</vt:lpstr>
      <vt:lpstr>Τα τρία επίπεδα της αρχιτεκτονικής (4 από 5)</vt:lpstr>
      <vt:lpstr>Τα τρία επίπεδα της αρχιτεκτονικής (5 από 5)</vt:lpstr>
      <vt:lpstr>Το εξωτερικό επίπεδο</vt:lpstr>
      <vt:lpstr>Υπογλώσσα δεδομένων (1 από 2) </vt:lpstr>
      <vt:lpstr>Υπογλώσσα δεδομένων (2 από 2) </vt:lpstr>
      <vt:lpstr>Εξωτερική άποψη</vt:lpstr>
      <vt:lpstr>Το εννοιολογικό επίπεδο</vt:lpstr>
      <vt:lpstr>Το εννοιολογικό σχήμα</vt:lpstr>
      <vt:lpstr>Το εσωτερικό επίπεδο</vt:lpstr>
      <vt:lpstr>Απεικονίσεις</vt:lpstr>
      <vt:lpstr>Από το εννοιολογικό επίπεδο στο εσωτερικό επίπεδο</vt:lpstr>
      <vt:lpstr>Από το εξωτερικό επίπεδο στο εννοιολογικό επίπεδο</vt:lpstr>
      <vt:lpstr>Υπεύθυνος διαχείρισης βάσεων δεδομένων, DBA (1 από 2)</vt:lpstr>
      <vt:lpstr>Υπεύθυνος διαχείρισης βάσεων δεδομένων, DBA (2 από 2)</vt:lpstr>
      <vt:lpstr>Σύστημα διαχείρισης βάσεων δεδομένων (DBMS)</vt:lpstr>
      <vt:lpstr>Οι λειτουργίες του DBMS (1 από 2)</vt:lpstr>
      <vt:lpstr>Οι λειτουργίες του DBMS (2 από 2)</vt:lpstr>
      <vt:lpstr>Σύστημα διαχείρισης αρχείων  (1 από 2)</vt:lpstr>
      <vt:lpstr>Σύστημα διαχείρισης αρχείων  (2 από 2)</vt:lpstr>
      <vt:lpstr>Διαχειριστής επικοινωνιών δεδομένων</vt:lpstr>
      <vt:lpstr>Αρχιτεκτονική πελάτη/διακομιστή  (1 από 4)</vt:lpstr>
      <vt:lpstr>Αρχιτεκτονική πελάτη/διακομιστή  (2 από 4)</vt:lpstr>
      <vt:lpstr>Αρχιτεκτονική πελάτη/διακομιστή  (3 από 4)</vt:lpstr>
      <vt:lpstr>Αρχιτεκτονική πελάτη/διακομιστή  (4 από 4)</vt:lpstr>
      <vt:lpstr>Τα εργαλεία που παρέχονται από τον κατασκευαστή υποδιαιρούνται σε πολλές κατηγορίες</vt:lpstr>
      <vt:lpstr>Βοηθητικά προγράμματα</vt:lpstr>
      <vt:lpstr>Κατανεμημένη επεξεργασία</vt:lpstr>
      <vt:lpstr>Πελάτης και διακομιστής που εκτελούνται σε διαφορετικά μηχανήματα</vt:lpstr>
      <vt:lpstr>Επιχειρήματα που συνηγορούν στην κατανεμημένη επεξεργασία</vt:lpstr>
      <vt:lpstr>Τρόποι προσπέλασης μηχανήματος πελάτη σε πολλά διαφορετικά μηχανήματα διακομιστές</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Βάσεις Δεδομένων: Μια αρχιτεκτονική για τα Συστήματα Βάσεων Δεδομένων</dc:title>
  <dc:creator>Γεωργία Γκαράνη</dc:creator>
  <cp:keywords>Βάσεις Δεδομένων, Μια αρχιτεκτονική για τα Συστήματα Βάσεων Δεδομένων, Επίπεδα αρχιτεκτονικής, Απεικονίσεις, Υπεύθυνος διαχείρισης βάσεων δεδομένων, Διαχειριστής επικοινωνιών δεδομένων, Αρχιτεκτονική πελάτη/διακομιστή, Κατανεμημένη επεξεργασία.</cp:keywords>
  <cp:lastModifiedBy>Alex</cp:lastModifiedBy>
  <cp:revision>384</cp:revision>
  <dcterms:created xsi:type="dcterms:W3CDTF">2012-09-06T09:03:05Z</dcterms:created>
  <dcterms:modified xsi:type="dcterms:W3CDTF">2014-02-14T09:39:33Z</dcterms:modified>
</cp:coreProperties>
</file>