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5" r:id="rId3"/>
    <p:sldId id="276" r:id="rId4"/>
    <p:sldId id="277" r:id="rId5"/>
    <p:sldId id="278" r:id="rId6"/>
    <p:sldId id="302" r:id="rId7"/>
    <p:sldId id="342" r:id="rId8"/>
    <p:sldId id="343" r:id="rId9"/>
    <p:sldId id="344" r:id="rId10"/>
    <p:sldId id="345" r:id="rId11"/>
    <p:sldId id="346" r:id="rId12"/>
    <p:sldId id="347" r:id="rId13"/>
    <p:sldId id="348" r:id="rId14"/>
    <p:sldId id="337" r:id="rId15"/>
    <p:sldId id="338" r:id="rId16"/>
    <p:sldId id="339" r:id="rId17"/>
    <p:sldId id="340" r:id="rId18"/>
    <p:sldId id="341"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301" r:id="rId32"/>
    <p:sldId id="274" r:id="rId33"/>
  </p:sldIdLst>
  <p:sldSz cx="9144000" cy="6858000" type="screen4x3"/>
  <p:notesSz cx="6858000" cy="9144000"/>
  <p:custDataLst>
    <p:tags r:id="rId3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87" autoAdjust="0"/>
    <p:restoredTop sz="94265" autoAdjust="0"/>
  </p:normalViewPr>
  <p:slideViewPr>
    <p:cSldViewPr>
      <p:cViewPr>
        <p:scale>
          <a:sx n="80" d="100"/>
          <a:sy n="80" d="100"/>
        </p:scale>
        <p:origin x="-840" y="156"/>
      </p:cViewPr>
      <p:guideLst>
        <p:guide orient="horz" pos="2160"/>
        <p:guide pos="2880"/>
      </p:guideLst>
    </p:cSldViewPr>
  </p:slideViewPr>
  <p:outlineViewPr>
    <p:cViewPr>
      <p:scale>
        <a:sx n="33" d="100"/>
        <a:sy n="33" d="100"/>
      </p:scale>
      <p:origin x="72" y="3103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14348" y="1857364"/>
            <a:ext cx="7772400" cy="1285883"/>
          </a:xfrm>
        </p:spPr>
        <p:txBody>
          <a:bodyPr/>
          <a:lstStyle/>
          <a:p>
            <a:r>
              <a:rPr lang="el-GR" dirty="0" smtClean="0">
                <a:effectLst/>
                <a:latin typeface="+mj-lt"/>
              </a:rPr>
              <a:t>Ειδική Φυσική Αγωγή</a:t>
            </a:r>
            <a:endParaRPr lang="el-GR" dirty="0">
              <a:effectLst/>
              <a:latin typeface="+mj-lt"/>
            </a:endParaRPr>
          </a:p>
        </p:txBody>
      </p:sp>
      <p:sp>
        <p:nvSpPr>
          <p:cNvPr id="3" name="Υπότιτλος 2"/>
          <p:cNvSpPr>
            <a:spLocks noGrp="1"/>
          </p:cNvSpPr>
          <p:nvPr>
            <p:ph type="subTitle" idx="1"/>
          </p:nvPr>
        </p:nvSpPr>
        <p:spPr>
          <a:xfrm>
            <a:off x="0" y="3000372"/>
            <a:ext cx="9144000" cy="2143140"/>
          </a:xfrm>
        </p:spPr>
        <p:txBody>
          <a:bodyPr>
            <a:noAutofit/>
          </a:bodyPr>
          <a:lstStyle/>
          <a:p>
            <a:r>
              <a:rPr lang="el-GR" sz="2800" b="1" dirty="0">
                <a:effectLst/>
                <a:latin typeface="+mj-lt"/>
              </a:rPr>
              <a:t>Ενότητα </a:t>
            </a:r>
            <a:r>
              <a:rPr lang="en-US" sz="2800" b="1" dirty="0" smtClean="0">
                <a:latin typeface="+mj-lt"/>
              </a:rPr>
              <a:t>1</a:t>
            </a:r>
            <a:r>
              <a:rPr lang="el-GR" sz="2800" b="1" dirty="0" smtClean="0">
                <a:latin typeface="+mj-lt"/>
              </a:rPr>
              <a:t>0</a:t>
            </a:r>
            <a:r>
              <a:rPr lang="el-GR" sz="2800" b="1" dirty="0" smtClean="0">
                <a:effectLst/>
                <a:latin typeface="+mj-lt"/>
              </a:rPr>
              <a:t>η: </a:t>
            </a:r>
            <a:r>
              <a:rPr lang="el-GR" sz="2800" b="1" dirty="0" smtClean="0">
                <a:effectLst/>
                <a:latin typeface="+mj-lt"/>
              </a:rPr>
              <a:t>Νόσος </a:t>
            </a:r>
            <a:r>
              <a:rPr lang="en-US" sz="2800" b="1" dirty="0" smtClean="0">
                <a:effectLst/>
                <a:latin typeface="+mj-lt"/>
              </a:rPr>
              <a:t>Alzheimer – </a:t>
            </a:r>
            <a:r>
              <a:rPr lang="el-GR" sz="2800" b="1" dirty="0" smtClean="0">
                <a:effectLst/>
                <a:latin typeface="+mj-lt"/>
              </a:rPr>
              <a:t>Νόσος </a:t>
            </a:r>
            <a:r>
              <a:rPr lang="en-US" sz="2800" b="1" dirty="0" smtClean="0">
                <a:effectLst/>
                <a:latin typeface="+mj-lt"/>
              </a:rPr>
              <a:t>Parkinson</a:t>
            </a:r>
            <a:endParaRPr lang="el-GR" sz="2800" dirty="0" smtClean="0">
              <a:effectLst/>
              <a:latin typeface="+mj-lt"/>
            </a:endParaRPr>
          </a:p>
          <a:p>
            <a:endParaRPr lang="el-GR" sz="2800" dirty="0" smtClean="0">
              <a:effectLst/>
              <a:latin typeface="+mj-lt"/>
            </a:endParaRPr>
          </a:p>
          <a:p>
            <a:r>
              <a:rPr lang="el-GR" sz="2800" dirty="0" err="1" smtClean="0">
                <a:effectLst/>
                <a:latin typeface="+mj-lt"/>
              </a:rPr>
              <a:t>Κοκαρίδας</a:t>
            </a:r>
            <a:r>
              <a:rPr lang="el-GR" sz="2800" dirty="0" smtClean="0">
                <a:effectLst/>
                <a:latin typeface="+mj-lt"/>
              </a:rPr>
              <a:t> Δημήτρης</a:t>
            </a:r>
          </a:p>
          <a:p>
            <a:r>
              <a:rPr lang="el-GR" sz="2800" dirty="0" smtClean="0">
                <a:effectLst/>
                <a:latin typeface="+mj-lt"/>
              </a:rPr>
              <a:t>Τμήμα</a:t>
            </a:r>
            <a:r>
              <a:rPr lang="en-US" sz="2800" dirty="0" smtClean="0">
                <a:effectLst/>
                <a:latin typeface="+mj-lt"/>
              </a:rPr>
              <a:t> </a:t>
            </a:r>
            <a:r>
              <a:rPr lang="el-GR" sz="2800" dirty="0" smtClean="0">
                <a:effectLst/>
                <a:latin typeface="+mj-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95736" y="5826928"/>
            <a:ext cx="1584561" cy="554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a:p>
        </p:txBody>
      </p:sp>
      <p:graphicFrame>
        <p:nvGraphicFramePr>
          <p:cNvPr id="3" name="2 - Πίνακας"/>
          <p:cNvGraphicFramePr>
            <a:graphicFrameLocks noGrp="1"/>
          </p:cNvGraphicFramePr>
          <p:nvPr/>
        </p:nvGraphicFramePr>
        <p:xfrm>
          <a:off x="214282" y="285728"/>
          <a:ext cx="8643998" cy="6309360"/>
        </p:xfrm>
        <a:graphic>
          <a:graphicData uri="http://schemas.openxmlformats.org/drawingml/2006/table">
            <a:tbl>
              <a:tblPr/>
              <a:tblGrid>
                <a:gridCol w="1571636"/>
                <a:gridCol w="7072362"/>
              </a:tblGrid>
              <a:tr h="261939">
                <a:tc gridSpan="2">
                  <a:txBody>
                    <a:bodyPr/>
                    <a:lstStyle/>
                    <a:p>
                      <a:pPr marL="0" marR="0" algn="ctr">
                        <a:spcBef>
                          <a:spcPts val="0"/>
                        </a:spcBef>
                        <a:spcAft>
                          <a:spcPts val="0"/>
                        </a:spcAft>
                      </a:pPr>
                      <a:r>
                        <a:rPr lang="el-GR" sz="1800" b="1" dirty="0">
                          <a:latin typeface="+mj-lt"/>
                          <a:ea typeface="Times New Roman"/>
                        </a:rPr>
                        <a:t>Νόσος </a:t>
                      </a:r>
                      <a:r>
                        <a:rPr lang="en-US" sz="1800" b="1" dirty="0">
                          <a:latin typeface="+mj-lt"/>
                          <a:ea typeface="Times New Roman"/>
                        </a:rPr>
                        <a:t>Alzheimer</a:t>
                      </a:r>
                      <a:endParaRPr lang="el-GR" sz="1800" dirty="0">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261939">
                <a:tc>
                  <a:txBody>
                    <a:bodyPr/>
                    <a:lstStyle/>
                    <a:p>
                      <a:pPr marL="0" marR="0" algn="ctr">
                        <a:spcBef>
                          <a:spcPts val="0"/>
                        </a:spcBef>
                        <a:spcAft>
                          <a:spcPts val="0"/>
                        </a:spcAft>
                      </a:pPr>
                      <a:r>
                        <a:rPr lang="el-GR" sz="1800" b="1">
                          <a:latin typeface="+mj-lt"/>
                          <a:ea typeface="Times New Roman"/>
                        </a:rPr>
                        <a:t>Στάδια Νόσου</a:t>
                      </a:r>
                      <a:endParaRPr lang="el-GR" sz="1800">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800" b="1">
                          <a:latin typeface="+mj-lt"/>
                          <a:ea typeface="Times New Roman"/>
                        </a:rPr>
                        <a:t>Χαρακτηριστικά</a:t>
                      </a:r>
                      <a:endParaRPr lang="el-GR" sz="1800">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15">
                <a:tc>
                  <a:txBody>
                    <a:bodyPr/>
                    <a:lstStyle/>
                    <a:p>
                      <a:pPr marL="0" marR="0" algn="ctr">
                        <a:spcBef>
                          <a:spcPts val="0"/>
                        </a:spcBef>
                        <a:spcAft>
                          <a:spcPts val="0"/>
                        </a:spcAft>
                      </a:pPr>
                      <a:r>
                        <a:rPr lang="el-GR" sz="1800">
                          <a:latin typeface="+mj-lt"/>
                          <a:ea typeface="Times New Roman"/>
                        </a:rPr>
                        <a:t>Ήπια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14935" lvl="0" indent="-342900" algn="just">
                        <a:spcBef>
                          <a:spcPts val="600"/>
                        </a:spcBef>
                        <a:spcAft>
                          <a:spcPts val="0"/>
                        </a:spcAft>
                        <a:buFont typeface="Wingdings"/>
                        <a:buChar char=""/>
                        <a:tabLst>
                          <a:tab pos="-5247005" algn="l"/>
                        </a:tabLst>
                      </a:pPr>
                      <a:r>
                        <a:rPr lang="el-GR" sz="1800">
                          <a:latin typeface="+mj-lt"/>
                          <a:ea typeface="Times New Roman"/>
                        </a:rPr>
                        <a:t>Ελαφρές διαταραχές μνήμης πρόσφατων γεγονότων και συζητήσεων.</a:t>
                      </a:r>
                    </a:p>
                    <a:p>
                      <a:pPr marL="342900" marR="114300" lvl="0" indent="-342900" algn="just">
                        <a:spcBef>
                          <a:spcPts val="0"/>
                        </a:spcBef>
                        <a:spcAft>
                          <a:spcPts val="0"/>
                        </a:spcAft>
                        <a:buFont typeface="Wingdings"/>
                        <a:buChar char=""/>
                        <a:tabLst>
                          <a:tab pos="-5247005" algn="l"/>
                        </a:tabLst>
                      </a:pPr>
                      <a:r>
                        <a:rPr lang="el-GR" sz="1800">
                          <a:latin typeface="+mj-lt"/>
                          <a:ea typeface="Times New Roman"/>
                        </a:rPr>
                        <a:t>Αλλαγή διάθεσης με τάσεις απομόνωσης, αποφυγή νέων καταστάσεων και εκρήξεις θυμού.</a:t>
                      </a:r>
                    </a:p>
                    <a:p>
                      <a:pPr marL="342900" marR="114300" lvl="0" indent="-342900" algn="just">
                        <a:spcBef>
                          <a:spcPts val="0"/>
                        </a:spcBef>
                        <a:spcAft>
                          <a:spcPts val="0"/>
                        </a:spcAft>
                        <a:buFont typeface="Wingdings"/>
                        <a:buChar char=""/>
                        <a:tabLst>
                          <a:tab pos="-5247005" algn="l"/>
                        </a:tabLst>
                      </a:pPr>
                      <a:r>
                        <a:rPr lang="el-GR" sz="1800">
                          <a:latin typeface="+mj-lt"/>
                          <a:ea typeface="Times New Roman"/>
                        </a:rPr>
                        <a:t>Επαναλαμβανόμενες ερωτήσεις και ήπια προβλήματα έκφρασης και κατανόησης της γλώσσας. </a:t>
                      </a:r>
                    </a:p>
                    <a:p>
                      <a:pPr marL="342900" marR="114300" lvl="0" indent="-342900" algn="just">
                        <a:spcBef>
                          <a:spcPts val="0"/>
                        </a:spcBef>
                        <a:spcAft>
                          <a:spcPts val="0"/>
                        </a:spcAft>
                        <a:buFont typeface="Wingdings"/>
                        <a:buChar char=""/>
                        <a:tabLst>
                          <a:tab pos="-5247005" algn="l"/>
                        </a:tabLst>
                      </a:pPr>
                      <a:r>
                        <a:rPr lang="el-GR" sz="1800">
                          <a:latin typeface="+mj-lt"/>
                          <a:ea typeface="Times New Roman"/>
                        </a:rPr>
                        <a:t>Σύγχυση, δυσκολία στην οργάνωση και τον σχεδιασμό και φτωχή κρίση.</a:t>
                      </a:r>
                    </a:p>
                    <a:p>
                      <a:pPr marL="342900" marR="114935" lvl="0" indent="-342900" algn="just">
                        <a:spcBef>
                          <a:spcPts val="0"/>
                        </a:spcBef>
                        <a:spcAft>
                          <a:spcPts val="600"/>
                        </a:spcAft>
                        <a:buFont typeface="Wingdings"/>
                        <a:buChar char=""/>
                        <a:tabLst>
                          <a:tab pos="-5247005" algn="l"/>
                        </a:tabLst>
                      </a:pPr>
                      <a:r>
                        <a:rPr lang="el-GR" sz="1800">
                          <a:latin typeface="+mj-lt"/>
                          <a:ea typeface="Times New Roman"/>
                        </a:rPr>
                        <a:t>Ανάγκη περισσότερου χρόνου  για την διεκπεραίωση των καθημερινών δραστηριοτήτων.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1333">
                <a:tc>
                  <a:txBody>
                    <a:bodyPr/>
                    <a:lstStyle/>
                    <a:p>
                      <a:pPr marL="0" marR="0" algn="ctr">
                        <a:spcBef>
                          <a:spcPts val="0"/>
                        </a:spcBef>
                        <a:spcAft>
                          <a:spcPts val="0"/>
                        </a:spcAft>
                      </a:pPr>
                      <a:r>
                        <a:rPr lang="el-GR" sz="1800">
                          <a:latin typeface="+mj-lt"/>
                          <a:ea typeface="Times New Roman"/>
                        </a:rPr>
                        <a:t>Μέτρια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l-GR" sz="1800" dirty="0">
                        <a:latin typeface="+mj-lt"/>
                        <a:ea typeface="Times New Roman"/>
                      </a:endParaRPr>
                    </a:p>
                    <a:p>
                      <a:pPr marL="342900" marR="116205" lvl="0" indent="-342900" algn="just">
                        <a:spcBef>
                          <a:spcPts val="0"/>
                        </a:spcBef>
                        <a:spcAft>
                          <a:spcPts val="0"/>
                        </a:spcAft>
                        <a:buFont typeface="Wingdings"/>
                        <a:buChar char=""/>
                      </a:pPr>
                      <a:r>
                        <a:rPr lang="el-GR" sz="1800" dirty="0">
                          <a:latin typeface="+mj-lt"/>
                          <a:ea typeface="Times New Roman"/>
                        </a:rPr>
                        <a:t>Εμφανείς διαταραχές μνήμης που επηρεάζουν την ζωή του ασθενούς. Το άτομο είναι ακόμη σε θέση να εκτελεί απλές δραστηριότητες, αλλά χρειάζεται οργάνωση και υπενθύμιση των καθημερινών ασχολιών.</a:t>
                      </a:r>
                    </a:p>
                    <a:p>
                      <a:pPr marL="342900" marR="116205" lvl="0" indent="-342900" algn="just">
                        <a:spcBef>
                          <a:spcPts val="0"/>
                        </a:spcBef>
                        <a:spcAft>
                          <a:spcPts val="0"/>
                        </a:spcAft>
                        <a:buFont typeface="Wingdings"/>
                        <a:buChar char=""/>
                      </a:pPr>
                      <a:r>
                        <a:rPr lang="el-GR" sz="1800" dirty="0">
                          <a:latin typeface="+mj-lt"/>
                          <a:ea typeface="Times New Roman"/>
                        </a:rPr>
                        <a:t>Προφορά ακατάληπτων λέξεων, φράσεων ή συλλαβών, εμφανή προβλήματα έκφρασης και κατανόησης της γλώσσας.</a:t>
                      </a:r>
                    </a:p>
                    <a:p>
                      <a:pPr marL="342900" marR="116205" lvl="0" indent="-342900" algn="just">
                        <a:spcBef>
                          <a:spcPts val="0"/>
                        </a:spcBef>
                        <a:spcAft>
                          <a:spcPts val="0"/>
                        </a:spcAft>
                        <a:buFont typeface="Wingdings"/>
                        <a:buChar char=""/>
                      </a:pPr>
                      <a:r>
                        <a:rPr lang="el-GR" sz="1800" dirty="0">
                          <a:latin typeface="+mj-lt"/>
                          <a:ea typeface="Times New Roman"/>
                        </a:rPr>
                        <a:t>Σύγχυση ως προς τα γεγονότα, τον χρόνο και τον τόπο. </a:t>
                      </a:r>
                    </a:p>
                    <a:p>
                      <a:pPr marL="342900" marR="116205" lvl="0" indent="-342900" algn="just">
                        <a:spcBef>
                          <a:spcPts val="0"/>
                        </a:spcBef>
                        <a:spcAft>
                          <a:spcPts val="0"/>
                        </a:spcAft>
                        <a:buFont typeface="Wingdings"/>
                        <a:buChar char=""/>
                      </a:pPr>
                      <a:r>
                        <a:rPr lang="el-GR" sz="1800" dirty="0">
                          <a:latin typeface="+mj-lt"/>
                          <a:ea typeface="Times New Roman"/>
                        </a:rPr>
                        <a:t>Προβλήματα συμπεριφοράς με συμπτώματα κατάθλιψης, ευερεθιστότητα και ανησυχία ή απάθεια και απόσυρση. </a:t>
                      </a:r>
                    </a:p>
                    <a:p>
                      <a:pPr marL="342900" marR="116205" lvl="0" indent="-342900" algn="just">
                        <a:spcBef>
                          <a:spcPts val="0"/>
                        </a:spcBef>
                        <a:spcAft>
                          <a:spcPts val="0"/>
                        </a:spcAft>
                        <a:buFont typeface="Wingdings"/>
                        <a:buChar char=""/>
                      </a:pPr>
                      <a:r>
                        <a:rPr lang="el-GR" sz="1800" dirty="0">
                          <a:latin typeface="+mj-lt"/>
                          <a:ea typeface="Times New Roman"/>
                        </a:rPr>
                        <a:t>Διαταραχές ύπνου.</a:t>
                      </a:r>
                    </a:p>
                    <a:p>
                      <a:pPr marL="342900" marR="116205" lvl="0" indent="-342900" algn="just">
                        <a:spcBef>
                          <a:spcPts val="0"/>
                        </a:spcBef>
                        <a:spcAft>
                          <a:spcPts val="0"/>
                        </a:spcAft>
                        <a:buFont typeface="Wingdings"/>
                        <a:buChar char=""/>
                      </a:pPr>
                      <a:r>
                        <a:rPr lang="el-GR" sz="1800" dirty="0">
                          <a:latin typeface="+mj-lt"/>
                          <a:ea typeface="Times New Roman"/>
                        </a:rPr>
                        <a:t>Προβλήματα συναρμογής κατά την κίνηση, βραδύτητα, τρόμος και ένταση.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a:p>
        </p:txBody>
      </p:sp>
      <p:graphicFrame>
        <p:nvGraphicFramePr>
          <p:cNvPr id="3" name="2 - Πίνακας"/>
          <p:cNvGraphicFramePr>
            <a:graphicFrameLocks noGrp="1"/>
          </p:cNvGraphicFramePr>
          <p:nvPr/>
        </p:nvGraphicFramePr>
        <p:xfrm>
          <a:off x="214282" y="285728"/>
          <a:ext cx="8643998" cy="5255764"/>
        </p:xfrm>
        <a:graphic>
          <a:graphicData uri="http://schemas.openxmlformats.org/drawingml/2006/table">
            <a:tbl>
              <a:tblPr/>
              <a:tblGrid>
                <a:gridCol w="1757121"/>
                <a:gridCol w="6886877"/>
              </a:tblGrid>
              <a:tr h="341882">
                <a:tc gridSpan="2">
                  <a:txBody>
                    <a:bodyPr/>
                    <a:lstStyle/>
                    <a:p>
                      <a:pPr marL="0" marR="0" algn="ctr">
                        <a:spcBef>
                          <a:spcPts val="0"/>
                        </a:spcBef>
                        <a:spcAft>
                          <a:spcPts val="0"/>
                        </a:spcAft>
                      </a:pPr>
                      <a:r>
                        <a:rPr lang="el-GR" sz="2000" b="1" dirty="0">
                          <a:latin typeface="+mj-lt"/>
                          <a:ea typeface="Times New Roman"/>
                        </a:rPr>
                        <a:t>Νόσος </a:t>
                      </a:r>
                      <a:r>
                        <a:rPr lang="en-US" sz="2000" b="1" dirty="0">
                          <a:latin typeface="+mj-lt"/>
                          <a:ea typeface="Times New Roman"/>
                        </a:rPr>
                        <a:t>Alzheimer</a:t>
                      </a:r>
                      <a:endParaRPr lang="el-GR" sz="2000" dirty="0">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341882">
                <a:tc>
                  <a:txBody>
                    <a:bodyPr/>
                    <a:lstStyle/>
                    <a:p>
                      <a:pPr marL="0" marR="0" algn="ctr">
                        <a:spcBef>
                          <a:spcPts val="0"/>
                        </a:spcBef>
                        <a:spcAft>
                          <a:spcPts val="0"/>
                        </a:spcAft>
                      </a:pPr>
                      <a:r>
                        <a:rPr lang="el-GR" sz="2000" b="1">
                          <a:latin typeface="+mj-lt"/>
                          <a:ea typeface="Times New Roman"/>
                        </a:rPr>
                        <a:t>Στάδια Νόσου</a:t>
                      </a:r>
                      <a:endParaRPr lang="el-GR" sz="2000">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2000" b="1">
                          <a:latin typeface="+mj-lt"/>
                          <a:ea typeface="Times New Roman"/>
                        </a:rPr>
                        <a:t>Χαρακτηριστικά</a:t>
                      </a:r>
                      <a:endParaRPr lang="el-GR" sz="2000">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2582">
                <a:tc>
                  <a:txBody>
                    <a:bodyPr/>
                    <a:lstStyle/>
                    <a:p>
                      <a:pPr marL="0" marR="0" algn="ctr">
                        <a:spcBef>
                          <a:spcPts val="0"/>
                        </a:spcBef>
                        <a:spcAft>
                          <a:spcPts val="0"/>
                        </a:spcAft>
                      </a:pPr>
                      <a:r>
                        <a:rPr lang="el-GR" sz="2000" dirty="0">
                          <a:latin typeface="+mj-lt"/>
                          <a:ea typeface="Times New Roman"/>
                        </a:rPr>
                        <a:t>Σοβαρή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l-GR" sz="2000" dirty="0">
                        <a:latin typeface="+mj-lt"/>
                        <a:ea typeface="Times New Roman"/>
                      </a:endParaRPr>
                    </a:p>
                    <a:p>
                      <a:pPr marL="342900" marR="116205" lvl="0" indent="-342900" algn="just">
                        <a:spcBef>
                          <a:spcPts val="0"/>
                        </a:spcBef>
                        <a:spcAft>
                          <a:spcPts val="0"/>
                        </a:spcAft>
                        <a:buFont typeface="Wingdings"/>
                        <a:buChar char=""/>
                      </a:pPr>
                      <a:r>
                        <a:rPr lang="el-GR" sz="2000" dirty="0">
                          <a:latin typeface="+mj-lt"/>
                          <a:ea typeface="Times New Roman"/>
                        </a:rPr>
                        <a:t>Εξαιρετικά σοβαρός διανοητικός αποπροσανατολισμός, σύγχυση σχετικά με το παρελθόν και το παρόν και σχεδόν ανύπαρκτη μνήμη. </a:t>
                      </a:r>
                    </a:p>
                    <a:p>
                      <a:pPr marL="342900" marR="116205" lvl="0" indent="-342900" algn="just">
                        <a:spcBef>
                          <a:spcPts val="0"/>
                        </a:spcBef>
                        <a:spcAft>
                          <a:spcPts val="0"/>
                        </a:spcAft>
                        <a:buFont typeface="Wingdings"/>
                        <a:buChar char=""/>
                      </a:pPr>
                      <a:r>
                        <a:rPr lang="el-GR" sz="2000" dirty="0">
                          <a:latin typeface="+mj-lt"/>
                          <a:ea typeface="Times New Roman"/>
                        </a:rPr>
                        <a:t>Απώλεια της ικανότητας του ατόμου να σιτίζεται και γενικά να είναι σε θέση να φροντίσει πλέον τον εαυτό του. Πλήρης εξάρτηση από τους άλλους. </a:t>
                      </a:r>
                    </a:p>
                    <a:p>
                      <a:pPr marL="342900" marR="116205" lvl="0" indent="-342900" algn="just">
                        <a:spcBef>
                          <a:spcPts val="0"/>
                        </a:spcBef>
                        <a:spcAft>
                          <a:spcPts val="0"/>
                        </a:spcAft>
                        <a:buFont typeface="Wingdings"/>
                        <a:buChar char=""/>
                      </a:pPr>
                      <a:r>
                        <a:rPr lang="el-GR" sz="2000" dirty="0">
                          <a:latin typeface="+mj-lt"/>
                          <a:ea typeface="Times New Roman"/>
                        </a:rPr>
                        <a:t>Απώλεια της επικοινωνίας και της ικανότητας αναγνώρισης ακόμα και των οικείων προσώπων, σοβαρές διαταραχές συναισθήματος, ψευδαισθήσεις, ντελίριο.</a:t>
                      </a:r>
                    </a:p>
                    <a:p>
                      <a:pPr marL="342900" marR="116205" lvl="0" indent="-342900" algn="just">
                        <a:spcBef>
                          <a:spcPts val="0"/>
                        </a:spcBef>
                        <a:spcAft>
                          <a:spcPts val="0"/>
                        </a:spcAft>
                        <a:buFont typeface="Wingdings"/>
                        <a:buChar char=""/>
                      </a:pPr>
                      <a:r>
                        <a:rPr lang="el-GR" sz="2000" dirty="0">
                          <a:latin typeface="+mj-lt"/>
                          <a:ea typeface="Times New Roman"/>
                        </a:rPr>
                        <a:t>Απώλεια της κινητικότητας με συχνές πτώσεις και έλλειψη ελέγχου των λειτουργιών του σώματος.</a:t>
                      </a:r>
                    </a:p>
                    <a:p>
                      <a:pPr marL="342900" marR="116205" lvl="0" indent="-342900" algn="just">
                        <a:spcBef>
                          <a:spcPts val="0"/>
                        </a:spcBef>
                        <a:spcAft>
                          <a:spcPts val="0"/>
                        </a:spcAft>
                        <a:buFont typeface="Wingdings"/>
                        <a:buChar char=""/>
                      </a:pPr>
                      <a:r>
                        <a:rPr lang="el-GR" sz="2000" dirty="0">
                          <a:latin typeface="+mj-lt"/>
                          <a:ea typeface="Times New Roman"/>
                        </a:rPr>
                        <a:t>Εξασθενημένο ανοσοποιητικό σύστημα, ευπάθεια σε λοιμώξεις και αναπνευστικά προβλήματα που συχνά οδηγούν σε πνευμονία και στον θάνατο.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graphicFrame>
        <p:nvGraphicFramePr>
          <p:cNvPr id="3" name="2 - Πίνακας"/>
          <p:cNvGraphicFramePr>
            <a:graphicFrameLocks noGrp="1"/>
          </p:cNvGraphicFramePr>
          <p:nvPr/>
        </p:nvGraphicFramePr>
        <p:xfrm>
          <a:off x="428596" y="1357298"/>
          <a:ext cx="8286808" cy="4023360"/>
        </p:xfrm>
        <a:graphic>
          <a:graphicData uri="http://schemas.openxmlformats.org/drawingml/2006/table">
            <a:tbl>
              <a:tblPr firstRow="1" bandRow="1">
                <a:tableStyleId>{073A0DAA-6AF3-43AB-8588-CEC1D06C72B9}</a:tableStyleId>
              </a:tblPr>
              <a:tblGrid>
                <a:gridCol w="4000528"/>
                <a:gridCol w="4286280"/>
              </a:tblGrid>
              <a:tr h="370840">
                <a:tc>
                  <a:txBody>
                    <a:bodyPr/>
                    <a:lstStyle/>
                    <a:p>
                      <a:pPr algn="ctr"/>
                      <a:r>
                        <a:rPr lang="el-GR" sz="2400" dirty="0" smtClean="0">
                          <a:solidFill>
                            <a:schemeClr val="tx1"/>
                          </a:solidFill>
                        </a:rPr>
                        <a:t>Ικανότητες που χάνονται</a:t>
                      </a:r>
                      <a:endParaRPr lang="el-G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2400" dirty="0" smtClean="0">
                          <a:solidFill>
                            <a:schemeClr val="tx1"/>
                          </a:solidFill>
                        </a:rPr>
                        <a:t>Ικανότητες που διατηρούνται</a:t>
                      </a:r>
                      <a:endParaRPr lang="el-G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sz="2400" dirty="0" smtClean="0"/>
                        <a:t>Μνήμη</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2400" dirty="0" smtClean="0"/>
                        <a:t>Αυτοματοποιημένες δεξιότητες</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sz="2400" dirty="0" smtClean="0"/>
                        <a:t>Αντίληψη</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2400" dirty="0" smtClean="0"/>
                        <a:t>Βασικές κινητικές λειτουργίες</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sz="2400" dirty="0" smtClean="0"/>
                        <a:t>Γλώσσα</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2400" dirty="0" smtClean="0"/>
                        <a:t>Βασικές αισθητηριακές λειτουργίες</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sz="2400" dirty="0" smtClean="0"/>
                        <a:t>Οργάνωση της κίνησης</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2400" dirty="0" smtClean="0"/>
                        <a:t>Συναισθήματα</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sz="2400" dirty="0" smtClean="0"/>
                        <a:t>Αφαιρετική σκέψη</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2400" dirty="0" smtClean="0"/>
                        <a:t>Μακρόχρονη μνήμη</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sz="2400" dirty="0" smtClean="0"/>
                        <a:t>Προσοχή</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2400" dirty="0" smtClean="0"/>
                        <a:t>Στερεότυπη</a:t>
                      </a:r>
                      <a:r>
                        <a:rPr lang="el-GR" sz="2400" baseline="0" dirty="0" smtClean="0"/>
                        <a:t> επανάληψη</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l-GR" sz="2400" dirty="0" smtClean="0"/>
                        <a:t>Κρίση</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2400" dirty="0" smtClean="0"/>
                        <a:t>Αίσθηση του χιούμορ</a:t>
                      </a:r>
                      <a:endParaRPr lang="el-G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Προγράμματος Άσκησης</a:t>
            </a:r>
            <a:endParaRPr lang="el-GR" dirty="0"/>
          </a:p>
        </p:txBody>
      </p:sp>
      <p:sp>
        <p:nvSpPr>
          <p:cNvPr id="3" name="2 - Θέση περιεχομένου"/>
          <p:cNvSpPr>
            <a:spLocks noGrp="1"/>
          </p:cNvSpPr>
          <p:nvPr>
            <p:ph idx="1"/>
          </p:nvPr>
        </p:nvSpPr>
        <p:spPr/>
        <p:txBody>
          <a:bodyPr>
            <a:normAutofit fontScale="92500"/>
          </a:bodyPr>
          <a:lstStyle/>
          <a:p>
            <a:pPr algn="ctr">
              <a:spcBef>
                <a:spcPct val="20000"/>
              </a:spcBef>
              <a:buNone/>
            </a:pPr>
            <a:r>
              <a:rPr lang="el-GR" b="1" dirty="0" smtClean="0">
                <a:latin typeface="Times New Roman" pitchFamily="18" charset="0"/>
                <a:cs typeface="Times New Roman" pitchFamily="18" charset="0"/>
              </a:rPr>
              <a:t>Χώρος Άσκησης</a:t>
            </a:r>
          </a:p>
          <a:p>
            <a:pPr>
              <a:lnSpc>
                <a:spcPct val="130000"/>
              </a:lnSpc>
              <a:spcBef>
                <a:spcPct val="20000"/>
              </a:spcBef>
            </a:pPr>
            <a:r>
              <a:rPr lang="el-GR" dirty="0" smtClean="0">
                <a:latin typeface="Times New Roman" pitchFamily="18" charset="0"/>
                <a:cs typeface="Times New Roman" pitchFamily="18" charset="0"/>
              </a:rPr>
              <a:t>Τα αποδυτήρια και οι χώροι υγιεινής ορατά και αναγνωρίσιμα από τον ασθενή</a:t>
            </a:r>
          </a:p>
          <a:p>
            <a:pPr>
              <a:lnSpc>
                <a:spcPct val="130000"/>
              </a:lnSpc>
              <a:spcBef>
                <a:spcPct val="20000"/>
              </a:spcBef>
            </a:pPr>
            <a:r>
              <a:rPr lang="el-GR" dirty="0" smtClean="0">
                <a:latin typeface="Times New Roman" pitchFamily="18" charset="0"/>
                <a:cs typeface="Times New Roman" pitchFamily="18" charset="0"/>
              </a:rPr>
              <a:t>Η αίθουσα άσκησης να διαθέτει καλή ηχομόνωση για την εξάλειψη εξωτερικών θορύβων.</a:t>
            </a:r>
          </a:p>
          <a:p>
            <a:pPr>
              <a:lnSpc>
                <a:spcPct val="130000"/>
              </a:lnSpc>
              <a:spcBef>
                <a:spcPct val="20000"/>
              </a:spcBef>
            </a:pPr>
            <a:r>
              <a:rPr lang="el-GR" dirty="0" smtClean="0">
                <a:latin typeface="Times New Roman" pitchFamily="18" charset="0"/>
                <a:cs typeface="Times New Roman" pitchFamily="18" charset="0"/>
              </a:rPr>
              <a:t>Η αίθουσα να διαθέτει καθρέπτη, ρολόι τοίχου και ημερολόγιο τοίχου.</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468313" y="0"/>
            <a:ext cx="8229600" cy="1143000"/>
          </a:xfrm>
        </p:spPr>
        <p:txBody>
          <a:bodyPr/>
          <a:lstStyle/>
          <a:p>
            <a:pPr eaLnBrk="1" hangingPunct="1"/>
            <a:r>
              <a:rPr lang="el-GR" sz="4000" smtClean="0">
                <a:latin typeface="+mj-lt"/>
              </a:rPr>
              <a:t>Αερόβια Ικανότητα - Προσαρμογές</a:t>
            </a:r>
          </a:p>
        </p:txBody>
      </p:sp>
      <p:sp>
        <p:nvSpPr>
          <p:cNvPr id="38915" name="AutoShape 6"/>
          <p:cNvSpPr>
            <a:spLocks noGrp="1" noChangeArrowheads="1"/>
          </p:cNvSpPr>
          <p:nvPr>
            <p:ph type="body" idx="1"/>
          </p:nvPr>
        </p:nvSpPr>
        <p:spPr>
          <a:xfrm>
            <a:off x="179388" y="1196975"/>
            <a:ext cx="8713787" cy="5400675"/>
          </a:xfrm>
          <a:prstGeom prst="roundRect">
            <a:avLst>
              <a:gd name="adj" fmla="val 16667"/>
            </a:avLst>
          </a:prstGeom>
          <a:noFill/>
        </p:spPr>
        <p:txBody>
          <a:bodyPr/>
          <a:lstStyle/>
          <a:p>
            <a:pPr eaLnBrk="1" hangingPunct="1">
              <a:lnSpc>
                <a:spcPct val="90000"/>
              </a:lnSpc>
            </a:pPr>
            <a:r>
              <a:rPr lang="el-GR" sz="2800" dirty="0" smtClean="0">
                <a:latin typeface="+mj-lt"/>
              </a:rPr>
              <a:t>Οι στόχοι για την βελτίωση της αερόβιας ικανότητας θα πρέπει να καθορίζονται με βάση την μέτρηση της απόστασης που μπορεί ο ηλικιωμένος να βαδίσει σε 6 λεπτά. </a:t>
            </a:r>
          </a:p>
          <a:p>
            <a:pPr eaLnBrk="1" hangingPunct="1">
              <a:lnSpc>
                <a:spcPct val="90000"/>
              </a:lnSpc>
            </a:pPr>
            <a:r>
              <a:rPr lang="el-GR" sz="2800" dirty="0" smtClean="0">
                <a:latin typeface="+mj-lt"/>
              </a:rPr>
              <a:t>Για την βελτίωση της αερόβιας ικανότητας μπορεί να χρησιμοποιηθεί κυλιόμενος διάδρομος, στατικό ποδήλατο και μηχανήματα κωπηλατικής. </a:t>
            </a:r>
          </a:p>
          <a:p>
            <a:pPr eaLnBrk="1" hangingPunct="1">
              <a:lnSpc>
                <a:spcPct val="90000"/>
              </a:lnSpc>
            </a:pPr>
            <a:r>
              <a:rPr lang="el-GR" sz="2800" dirty="0" smtClean="0">
                <a:latin typeface="+mj-lt"/>
              </a:rPr>
              <a:t>Το επίπεδο έντασης θα πρέπει να είναι τέτοιο έτσι ώστε  ο ηλικιωμένος να είναι σε θέση να συζητά χωρίς να κόβεται η αναπνοή του κατά την εκτέλεση των αερόβιων δραστηριοτήτων.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0"/>
            <a:ext cx="8229600" cy="1143000"/>
          </a:xfrm>
        </p:spPr>
        <p:txBody>
          <a:bodyPr/>
          <a:lstStyle/>
          <a:p>
            <a:pPr eaLnBrk="1" hangingPunct="1"/>
            <a:r>
              <a:rPr lang="el-GR" sz="4000" smtClean="0">
                <a:latin typeface="+mj-lt"/>
              </a:rPr>
              <a:t>Αερόβια Ικανότητα - Προσαρμογές</a:t>
            </a:r>
          </a:p>
        </p:txBody>
      </p:sp>
      <p:sp>
        <p:nvSpPr>
          <p:cNvPr id="39939" name="AutoShape 3"/>
          <p:cNvSpPr>
            <a:spLocks noGrp="1" noChangeArrowheads="1"/>
          </p:cNvSpPr>
          <p:nvPr>
            <p:ph type="body" idx="1"/>
          </p:nvPr>
        </p:nvSpPr>
        <p:spPr>
          <a:xfrm>
            <a:off x="179388" y="1196975"/>
            <a:ext cx="8713787" cy="5400675"/>
          </a:xfrm>
          <a:prstGeom prst="roundRect">
            <a:avLst>
              <a:gd name="adj" fmla="val 16667"/>
            </a:avLst>
          </a:prstGeom>
          <a:noFill/>
        </p:spPr>
        <p:txBody>
          <a:bodyPr/>
          <a:lstStyle/>
          <a:p>
            <a:pPr algn="just" eaLnBrk="1" hangingPunct="1">
              <a:lnSpc>
                <a:spcPct val="90000"/>
              </a:lnSpc>
            </a:pPr>
            <a:r>
              <a:rPr lang="el-GR" sz="2400" dirty="0" smtClean="0">
                <a:latin typeface="+mj-lt"/>
              </a:rPr>
              <a:t>Το επίπεδο έντασης θα πρέπει να είναι τέτοιο έτσι ώστε  ο ηλικιωμένος να είναι σε θέση να συζητά χωρίς να κόβεται η αναπνοή του κατά την εκτέλεση των αερόβιων δραστηριοτήτων.</a:t>
            </a:r>
          </a:p>
          <a:p>
            <a:pPr algn="just" eaLnBrk="1" hangingPunct="1">
              <a:lnSpc>
                <a:spcPct val="90000"/>
              </a:lnSpc>
            </a:pPr>
            <a:r>
              <a:rPr lang="el-GR" sz="2400" dirty="0" smtClean="0">
                <a:latin typeface="+mj-lt"/>
              </a:rPr>
              <a:t>Ο ευκολότερος, πιο ασφαλής και άμεσα διαθέσιμος τρόπος άσκησης για ένα άτομο με νόσο </a:t>
            </a:r>
            <a:r>
              <a:rPr lang="en-US" sz="2400" dirty="0" smtClean="0">
                <a:latin typeface="+mj-lt"/>
              </a:rPr>
              <a:t>Alzheimer </a:t>
            </a:r>
            <a:r>
              <a:rPr lang="el-GR" sz="2400" dirty="0" smtClean="0">
                <a:latin typeface="+mj-lt"/>
              </a:rPr>
              <a:t>είναι το βάδισμα γιατί μετατρέπει την τάση για ψυχοκινητική διέγερση και περιπλάνηση του ασθενούς σε ωφέλιμη δραστηριότητα. Επιπλέον, το βάδισμα μπορεί να συνδυαστεί με μία σκόπιμη καθημερινή δραστηριότητα του ατόμου  όπως το να περπατήσει για να κάνει τις συνήθεις αγορές του. </a:t>
            </a:r>
          </a:p>
          <a:p>
            <a:pPr eaLnBrk="1" hangingPunct="1">
              <a:lnSpc>
                <a:spcPct val="90000"/>
              </a:lnSpc>
              <a:buFontTx/>
              <a:buNone/>
            </a:pPr>
            <a:endParaRPr lang="el-GR" sz="2400" dirty="0" smtClean="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0"/>
            <a:ext cx="8229600" cy="1143000"/>
          </a:xfrm>
        </p:spPr>
        <p:txBody>
          <a:bodyPr/>
          <a:lstStyle/>
          <a:p>
            <a:pPr eaLnBrk="1" hangingPunct="1"/>
            <a:r>
              <a:rPr lang="el-GR" smtClean="0">
                <a:latin typeface="+mj-lt"/>
              </a:rPr>
              <a:t>Μυϊκή Δύναμη - Προσαρμογές</a:t>
            </a:r>
          </a:p>
        </p:txBody>
      </p:sp>
      <p:sp>
        <p:nvSpPr>
          <p:cNvPr id="40963" name="AutoShape 3"/>
          <p:cNvSpPr>
            <a:spLocks noGrp="1" noChangeArrowheads="1"/>
          </p:cNvSpPr>
          <p:nvPr>
            <p:ph type="body" idx="1"/>
          </p:nvPr>
        </p:nvSpPr>
        <p:spPr>
          <a:xfrm>
            <a:off x="179388" y="1052513"/>
            <a:ext cx="8713787" cy="5545137"/>
          </a:xfrm>
          <a:prstGeom prst="roundRect">
            <a:avLst>
              <a:gd name="adj" fmla="val 16667"/>
            </a:avLst>
          </a:prstGeom>
          <a:noFill/>
        </p:spPr>
        <p:txBody>
          <a:bodyPr/>
          <a:lstStyle/>
          <a:p>
            <a:pPr algn="just" eaLnBrk="1" hangingPunct="1">
              <a:lnSpc>
                <a:spcPct val="80000"/>
              </a:lnSpc>
            </a:pPr>
            <a:r>
              <a:rPr lang="el-GR" sz="2400" dirty="0" smtClean="0">
                <a:latin typeface="+mj-lt"/>
              </a:rPr>
              <a:t>Η δύναμη των άνω και κάτω άκρων μπορεί να αξιολογηθεί καταγράφοντας το βάρος στο οποίο  ο ασκούμενος  μπορεί να εκτελέσει 10 επαναλήψεις σε πιέσεις πάγκου ή ποδιών αντίστοιχα. </a:t>
            </a:r>
          </a:p>
          <a:p>
            <a:pPr algn="just" eaLnBrk="1" hangingPunct="1">
              <a:lnSpc>
                <a:spcPct val="80000"/>
              </a:lnSpc>
            </a:pPr>
            <a:r>
              <a:rPr lang="el-GR" sz="2400" dirty="0" smtClean="0">
                <a:latin typeface="+mj-lt"/>
              </a:rPr>
              <a:t>Σε περίπτωση που δεν υπάρχει διαθέσιμο </a:t>
            </a:r>
            <a:r>
              <a:rPr lang="el-GR" sz="2400" dirty="0" err="1" smtClean="0">
                <a:latin typeface="+mj-lt"/>
              </a:rPr>
              <a:t>πολυόργανο</a:t>
            </a:r>
            <a:r>
              <a:rPr lang="el-GR" sz="2400" dirty="0" smtClean="0">
                <a:latin typeface="+mj-lt"/>
              </a:rPr>
              <a:t>, η δύναμη των κάτω άκρων μπορεί να αξιολογηθεί μετρώντας τον αριθμό των δευτερολέπτων  που χρειάζεται ο ασκούμενος για να ανασηκωθεί και να κάτσει σε μία καρέκλα 10 φορές, ενώ για τα άνω άκρα μπορούν να χρησιμοποιηθούν αλτήρες. </a:t>
            </a:r>
          </a:p>
          <a:p>
            <a:pPr algn="just" eaLnBrk="1" hangingPunct="1">
              <a:lnSpc>
                <a:spcPct val="80000"/>
              </a:lnSpc>
            </a:pPr>
            <a:r>
              <a:rPr lang="el-GR" sz="2400" dirty="0" smtClean="0">
                <a:latin typeface="+mj-lt"/>
              </a:rPr>
              <a:t>Γενικά, για την ανάπτυξη της δύναμης των άνω και κάτω άκρων ενδείκνυνται ασκήσεις  που γυμνάζουν μεγάλες μυϊκές ομάδες όπως οι πιέσεις στήθους και ποδιών και  οι άρσεις ελαφριάς μπάρας ή αλτήρων ή ράβδου πάνω από το κεφάλι, αρχίζοντας την κίνηση από </a:t>
            </a:r>
            <a:r>
              <a:rPr lang="el-GR" sz="2400" dirty="0" smtClean="0">
                <a:solidFill>
                  <a:schemeClr val="bg1"/>
                </a:solidFill>
                <a:latin typeface="+mj-lt"/>
              </a:rPr>
              <a:t>το ύψος των ώμων.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0"/>
            <a:ext cx="8229600" cy="1143000"/>
          </a:xfrm>
        </p:spPr>
        <p:txBody>
          <a:bodyPr/>
          <a:lstStyle/>
          <a:p>
            <a:pPr eaLnBrk="1" hangingPunct="1"/>
            <a:r>
              <a:rPr lang="el-GR" smtClean="0">
                <a:latin typeface="+mj-lt"/>
              </a:rPr>
              <a:t>Ισορροπία - Προσαρμογές</a:t>
            </a:r>
          </a:p>
        </p:txBody>
      </p:sp>
      <p:sp>
        <p:nvSpPr>
          <p:cNvPr id="41987" name="AutoShape 3"/>
          <p:cNvSpPr>
            <a:spLocks noGrp="1" noChangeArrowheads="1"/>
          </p:cNvSpPr>
          <p:nvPr>
            <p:ph type="body" idx="1"/>
          </p:nvPr>
        </p:nvSpPr>
        <p:spPr>
          <a:xfrm>
            <a:off x="179388" y="1052513"/>
            <a:ext cx="8713787" cy="5545137"/>
          </a:xfrm>
          <a:prstGeom prst="roundRect">
            <a:avLst>
              <a:gd name="adj" fmla="val 16667"/>
            </a:avLst>
          </a:prstGeom>
          <a:noFill/>
        </p:spPr>
        <p:txBody>
          <a:bodyPr/>
          <a:lstStyle/>
          <a:p>
            <a:pPr algn="just" eaLnBrk="1" hangingPunct="1">
              <a:lnSpc>
                <a:spcPct val="80000"/>
              </a:lnSpc>
            </a:pPr>
            <a:r>
              <a:rPr lang="el-GR" sz="2800" dirty="0" smtClean="0">
                <a:latin typeface="+mj-lt"/>
              </a:rPr>
              <a:t>Η ισορροπία μπορεί να αξιολογηθεί μετρώντας τα δευτερόλεπτα που μπορεί το άτομο να ισορροπήσει στο δεξί ή το αριστερό πόδι, κρατώντας την καλύτερη προσπάθεια από τις τρεις που έχει εκτελέσει ο ασκούμενος στο κάθε πόδι. </a:t>
            </a:r>
          </a:p>
          <a:p>
            <a:pPr algn="just" eaLnBrk="1" hangingPunct="1">
              <a:lnSpc>
                <a:spcPct val="80000"/>
              </a:lnSpc>
            </a:pPr>
            <a:r>
              <a:rPr lang="el-GR" sz="2800" dirty="0" smtClean="0">
                <a:latin typeface="+mj-lt"/>
              </a:rPr>
              <a:t>Μία έξοχη άσκηση που βελτιώνει την ισορροπία, μαζί με την μυϊκή δύναμη των κάτω άκρων και την αερόβια ικανότητα είναι το ανεβοκατέβασμα σε όργανο </a:t>
            </a:r>
            <a:r>
              <a:rPr lang="en-US" sz="2800" dirty="0" smtClean="0">
                <a:latin typeface="+mj-lt"/>
              </a:rPr>
              <a:t>step </a:t>
            </a:r>
            <a:r>
              <a:rPr lang="el-GR" sz="2800" dirty="0" smtClean="0">
                <a:latin typeface="+mj-lt"/>
              </a:rPr>
              <a:t>που συνδέεται εκτός των άλλων και με την διατήρηση της ικανότητας του ηλικιωμένου ατόμου να ανεβαίνει και να κατεβαίνει </a:t>
            </a:r>
            <a:r>
              <a:rPr lang="el-GR" sz="2800" dirty="0" smtClean="0">
                <a:solidFill>
                  <a:schemeClr val="bg1"/>
                </a:solidFill>
                <a:latin typeface="+mj-lt"/>
              </a:rPr>
              <a:t>σκάλες.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8313" y="0"/>
            <a:ext cx="8229600" cy="1143000"/>
          </a:xfrm>
        </p:spPr>
        <p:txBody>
          <a:bodyPr/>
          <a:lstStyle/>
          <a:p>
            <a:pPr eaLnBrk="1" hangingPunct="1"/>
            <a:r>
              <a:rPr lang="el-GR" smtClean="0">
                <a:latin typeface="+mj-lt"/>
              </a:rPr>
              <a:t>Προσαρμογές</a:t>
            </a:r>
          </a:p>
        </p:txBody>
      </p:sp>
      <p:sp>
        <p:nvSpPr>
          <p:cNvPr id="43011" name="AutoShape 3"/>
          <p:cNvSpPr>
            <a:spLocks noGrp="1" noChangeArrowheads="1"/>
          </p:cNvSpPr>
          <p:nvPr>
            <p:ph type="body" idx="1"/>
          </p:nvPr>
        </p:nvSpPr>
        <p:spPr>
          <a:xfrm>
            <a:off x="179388" y="1052513"/>
            <a:ext cx="8713787" cy="5545137"/>
          </a:xfrm>
          <a:prstGeom prst="roundRect">
            <a:avLst>
              <a:gd name="adj" fmla="val 16667"/>
            </a:avLst>
          </a:prstGeom>
          <a:noFill/>
        </p:spPr>
        <p:txBody>
          <a:bodyPr>
            <a:normAutofit fontScale="92500" lnSpcReduction="10000"/>
          </a:bodyPr>
          <a:lstStyle/>
          <a:p>
            <a:pPr algn="just" eaLnBrk="1" hangingPunct="1">
              <a:lnSpc>
                <a:spcPct val="80000"/>
              </a:lnSpc>
            </a:pPr>
            <a:r>
              <a:rPr lang="el-GR" sz="2400" dirty="0" smtClean="0">
                <a:latin typeface="+mj-lt"/>
              </a:rPr>
              <a:t>Σε κάθε περίπτωση, οι ασκήσεις που επιλέγονται θα πρέπει να στοχεύουν στην ενεργοποίηση της μνήμης και των νοητικών διαδικασιών καθώς και της αίσθησης του προσανατολισμού στον χώρο. </a:t>
            </a:r>
          </a:p>
          <a:p>
            <a:pPr lvl="1" algn="just" eaLnBrk="1" hangingPunct="1">
              <a:lnSpc>
                <a:spcPct val="80000"/>
              </a:lnSpc>
            </a:pPr>
            <a:r>
              <a:rPr lang="el-GR" sz="2000" dirty="0" smtClean="0">
                <a:latin typeface="+mj-lt"/>
              </a:rPr>
              <a:t>Η εναλλαγή της κίνησης του χεριού με το χέρι σε 90</a:t>
            </a:r>
            <a:r>
              <a:rPr lang="el-GR" sz="2000" dirty="0" smtClean="0">
                <a:latin typeface="+mj-lt"/>
                <a:sym typeface="Symbol" pitchFamily="18" charset="2"/>
              </a:rPr>
              <a:t></a:t>
            </a:r>
            <a:r>
              <a:rPr lang="el-GR" sz="2000" dirty="0" smtClean="0">
                <a:latin typeface="+mj-lt"/>
              </a:rPr>
              <a:t> γωνία από πρηνή σε ύπτια θέση όσο το δυνατό πιο γρήγορα.</a:t>
            </a:r>
          </a:p>
          <a:p>
            <a:pPr lvl="1" algn="just" eaLnBrk="1" hangingPunct="1">
              <a:lnSpc>
                <a:spcPct val="80000"/>
              </a:lnSpc>
            </a:pPr>
            <a:r>
              <a:rPr lang="el-GR" sz="2000" dirty="0" smtClean="0">
                <a:latin typeface="+mj-lt"/>
              </a:rPr>
              <a:t>Τα συνεχή ρυθμικά χτυπήματα με τα δάχτυλα (</a:t>
            </a:r>
            <a:r>
              <a:rPr lang="en-US" sz="2000" dirty="0" smtClean="0">
                <a:latin typeface="+mj-lt"/>
              </a:rPr>
              <a:t>tapping</a:t>
            </a:r>
            <a:r>
              <a:rPr lang="el-GR" sz="2000" dirty="0" smtClean="0">
                <a:latin typeface="+mj-lt"/>
              </a:rPr>
              <a:t>).</a:t>
            </a:r>
          </a:p>
          <a:p>
            <a:pPr lvl="1" algn="just" eaLnBrk="1" hangingPunct="1">
              <a:lnSpc>
                <a:spcPct val="80000"/>
              </a:lnSpc>
            </a:pPr>
            <a:r>
              <a:rPr lang="el-GR" sz="2000" dirty="0" smtClean="0">
                <a:latin typeface="+mj-lt"/>
              </a:rPr>
              <a:t>Το κράτημα μίας ράβδου με το χέρι στην πρόταση και άνοιγμα - κλείσιμο του χεριού πριν προλάβει η ράβδος να πέσει κάτω. </a:t>
            </a:r>
          </a:p>
          <a:p>
            <a:pPr lvl="1" algn="just" eaLnBrk="1" hangingPunct="1">
              <a:lnSpc>
                <a:spcPct val="80000"/>
              </a:lnSpc>
            </a:pPr>
            <a:r>
              <a:rPr lang="el-GR" sz="2000" dirty="0" smtClean="0">
                <a:latin typeface="+mj-lt"/>
              </a:rPr>
              <a:t>Τα χτυπήματα μίας μπάλας μπάσκετ. </a:t>
            </a:r>
          </a:p>
          <a:p>
            <a:pPr lvl="1" algn="just" eaLnBrk="1" hangingPunct="1">
              <a:lnSpc>
                <a:spcPct val="80000"/>
              </a:lnSpc>
            </a:pPr>
            <a:r>
              <a:rPr lang="el-GR" sz="2000" dirty="0" smtClean="0">
                <a:latin typeface="+mj-lt"/>
              </a:rPr>
              <a:t>Ο στόχος.</a:t>
            </a:r>
          </a:p>
          <a:p>
            <a:pPr lvl="1" algn="just" eaLnBrk="1" hangingPunct="1">
              <a:lnSpc>
                <a:spcPct val="80000"/>
              </a:lnSpc>
            </a:pPr>
            <a:r>
              <a:rPr lang="el-GR" sz="2000" dirty="0" smtClean="0">
                <a:latin typeface="+mj-lt"/>
              </a:rPr>
              <a:t>Το μπόουλινγκ.</a:t>
            </a:r>
          </a:p>
          <a:p>
            <a:pPr lvl="1" algn="just" eaLnBrk="1" hangingPunct="1">
              <a:lnSpc>
                <a:spcPct val="80000"/>
              </a:lnSpc>
            </a:pPr>
            <a:r>
              <a:rPr lang="el-GR" sz="2000" dirty="0" smtClean="0">
                <a:latin typeface="+mj-lt"/>
              </a:rPr>
              <a:t>Η είσοδος – έξοδος από κύκλο. </a:t>
            </a:r>
          </a:p>
          <a:p>
            <a:pPr lvl="1" algn="just" eaLnBrk="1" hangingPunct="1">
              <a:lnSpc>
                <a:spcPct val="80000"/>
              </a:lnSpc>
            </a:pPr>
            <a:r>
              <a:rPr lang="el-GR" sz="2000" dirty="0" smtClean="0">
                <a:latin typeface="+mj-lt"/>
              </a:rPr>
              <a:t>Η μετακίνηση στον χώρο με επιστροφή.</a:t>
            </a:r>
          </a:p>
          <a:p>
            <a:pPr lvl="1" algn="just" eaLnBrk="1" hangingPunct="1">
              <a:lnSpc>
                <a:spcPct val="80000"/>
              </a:lnSpc>
            </a:pPr>
            <a:r>
              <a:rPr lang="el-GR" sz="2000" dirty="0" smtClean="0">
                <a:latin typeface="+mj-lt"/>
              </a:rPr>
              <a:t>Το μάζεμα σπίρτων.</a:t>
            </a:r>
          </a:p>
          <a:p>
            <a:pPr lvl="1" algn="just" eaLnBrk="1" hangingPunct="1">
              <a:lnSpc>
                <a:spcPct val="80000"/>
              </a:lnSpc>
            </a:pPr>
            <a:r>
              <a:rPr lang="el-GR" sz="2000" dirty="0" smtClean="0">
                <a:latin typeface="+mj-lt"/>
              </a:rPr>
              <a:t>Το μάζεμα </a:t>
            </a:r>
            <a:r>
              <a:rPr lang="el-GR" sz="2000" dirty="0" err="1" smtClean="0">
                <a:latin typeface="+mj-lt"/>
              </a:rPr>
              <a:t>σπάγγου</a:t>
            </a:r>
            <a:r>
              <a:rPr lang="el-GR" sz="2000" dirty="0" smtClean="0">
                <a:latin typeface="+mj-lt"/>
              </a:rPr>
              <a:t>.</a:t>
            </a:r>
          </a:p>
          <a:p>
            <a:pPr lvl="1" algn="just" eaLnBrk="1" hangingPunct="1">
              <a:lnSpc>
                <a:spcPct val="80000"/>
              </a:lnSpc>
            </a:pPr>
            <a:endParaRPr lang="el-GR" sz="2000" dirty="0" smtClean="0">
              <a:solidFill>
                <a:schemeClr val="bg1"/>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smtClean="0">
                <a:latin typeface="+mj-lt"/>
              </a:rPr>
              <a:t>Νόσος του </a:t>
            </a:r>
            <a:r>
              <a:rPr lang="en-US" smtClean="0">
                <a:latin typeface="+mj-lt"/>
              </a:rPr>
              <a:t>Parkinson</a:t>
            </a:r>
            <a:endParaRPr lang="el-GR" smtClean="0">
              <a:latin typeface="+mj-lt"/>
            </a:endParaRPr>
          </a:p>
        </p:txBody>
      </p:sp>
      <p:sp>
        <p:nvSpPr>
          <p:cNvPr id="3075" name="Rectangle 3"/>
          <p:cNvSpPr>
            <a:spLocks noGrp="1" noChangeArrowheads="1"/>
          </p:cNvSpPr>
          <p:nvPr>
            <p:ph type="body" idx="1"/>
          </p:nvPr>
        </p:nvSpPr>
        <p:spPr/>
        <p:txBody>
          <a:bodyPr/>
          <a:lstStyle/>
          <a:p>
            <a:pPr algn="just" eaLnBrk="1" hangingPunct="1">
              <a:lnSpc>
                <a:spcPct val="90000"/>
              </a:lnSpc>
            </a:pPr>
            <a:r>
              <a:rPr lang="el-GR" sz="2800" smtClean="0">
                <a:latin typeface="+mj-lt"/>
              </a:rPr>
              <a:t>Η νόσος του Πάρκινσον είναι νευροεκφυλιστική ασθένεια της μέλαινας ουσίας που αποτελεί τμήμα ενός δικτύου πυρήνων στις εσωτερικές περιοχές του εγκεφάλου τα οποία ονομάζονται βασικά γάγγλια. </a:t>
            </a:r>
          </a:p>
          <a:p>
            <a:pPr algn="just" eaLnBrk="1" hangingPunct="1">
              <a:lnSpc>
                <a:spcPct val="90000"/>
              </a:lnSpc>
            </a:pPr>
            <a:r>
              <a:rPr lang="el-GR" sz="2800" smtClean="0">
                <a:latin typeface="+mj-lt"/>
              </a:rPr>
              <a:t>Η προοδευτική εκφύλιση των κυττάρων της μέλαινας ουσίας οδηγεί στην μείωση της παραγωγής της ουσίας της ντοπαμίνης που ως νευροδιαβιβαστής συμβάλλει στην επικοινωνία μεταξύ των νευρώνων του νευρικού συστήματος και στον έλεγχο της κίνησης του σώματος.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effectLst/>
                <a:latin typeface="+mj-lt"/>
              </a:rPr>
              <a:t>Άδειες Χρήσης</a:t>
            </a:r>
            <a:endParaRPr lang="el-GR" dirty="0">
              <a:effectLst/>
              <a:latin typeface="+mj-lt"/>
            </a:endParaRPr>
          </a:p>
        </p:txBody>
      </p:sp>
      <p:sp>
        <p:nvSpPr>
          <p:cNvPr id="9" name="Subtitle 8"/>
          <p:cNvSpPr>
            <a:spLocks noGrp="1"/>
          </p:cNvSpPr>
          <p:nvPr>
            <p:ph idx="1"/>
          </p:nvPr>
        </p:nvSpPr>
        <p:spPr/>
        <p:txBody>
          <a:bodyPr>
            <a:normAutofit/>
          </a:bodyPr>
          <a:lstStyle/>
          <a:p>
            <a:pPr algn="l"/>
            <a:r>
              <a:rPr lang="el-GR" sz="2800" dirty="0" smtClean="0">
                <a:effectLst/>
                <a:latin typeface="+mj-lt"/>
              </a:rPr>
              <a:t>Το παρόν εκπαιδευτικό υλικό υπόκειται σε</a:t>
            </a:r>
            <a:r>
              <a:rPr lang="en-US" sz="2800" dirty="0" smtClean="0">
                <a:effectLst/>
                <a:latin typeface="+mj-lt"/>
              </a:rPr>
              <a:t> </a:t>
            </a:r>
            <a:r>
              <a:rPr lang="el-GR" sz="2800" dirty="0" smtClean="0">
                <a:effectLst/>
                <a:latin typeface="+mj-lt"/>
              </a:rPr>
              <a:t>άδειες χρήσης </a:t>
            </a:r>
            <a:r>
              <a:rPr lang="en-US" sz="2800" dirty="0" smtClean="0">
                <a:effectLst/>
                <a:latin typeface="+mj-lt"/>
              </a:rPr>
              <a:t>Creative Commons. </a:t>
            </a:r>
          </a:p>
          <a:p>
            <a:pPr algn="l"/>
            <a:r>
              <a:rPr lang="el-GR" sz="2800" dirty="0" smtClean="0">
                <a:effectLst/>
                <a:latin typeface="+mj-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8947" y="4941168"/>
            <a:ext cx="1584561" cy="55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smtClean="0">
                <a:latin typeface="+mj-lt"/>
              </a:rPr>
              <a:t>Χαρακτηριστικά </a:t>
            </a:r>
          </a:p>
        </p:txBody>
      </p:sp>
      <p:sp>
        <p:nvSpPr>
          <p:cNvPr id="4099" name="Rectangle 3"/>
          <p:cNvSpPr>
            <a:spLocks noGrp="1" noChangeArrowheads="1"/>
          </p:cNvSpPr>
          <p:nvPr>
            <p:ph type="body" idx="1"/>
          </p:nvPr>
        </p:nvSpPr>
        <p:spPr/>
        <p:txBody>
          <a:bodyPr/>
          <a:lstStyle/>
          <a:p>
            <a:pPr algn="just" eaLnBrk="1" hangingPunct="1"/>
            <a:r>
              <a:rPr lang="el-GR" smtClean="0">
                <a:latin typeface="+mj-lt"/>
              </a:rPr>
              <a:t>Η έλλειψη της ντοπαμίνης σε δομές των βασικών γαγγλίων εκδηλώνεται στον ασθενή με: </a:t>
            </a:r>
          </a:p>
          <a:p>
            <a:pPr lvl="1" eaLnBrk="1" hangingPunct="1"/>
            <a:r>
              <a:rPr lang="el-GR" smtClean="0">
                <a:latin typeface="+mj-lt"/>
              </a:rPr>
              <a:t>Βραδυκινησία </a:t>
            </a:r>
          </a:p>
          <a:p>
            <a:pPr lvl="1" eaLnBrk="1" hangingPunct="1"/>
            <a:r>
              <a:rPr lang="el-GR" smtClean="0">
                <a:latin typeface="+mj-lt"/>
              </a:rPr>
              <a:t>Τρόμο </a:t>
            </a:r>
          </a:p>
          <a:p>
            <a:pPr lvl="1" eaLnBrk="1" hangingPunct="1"/>
            <a:r>
              <a:rPr lang="el-GR" smtClean="0">
                <a:latin typeface="+mj-lt"/>
              </a:rPr>
              <a:t>Δυσκαμψία ή ακαμψία </a:t>
            </a:r>
          </a:p>
          <a:p>
            <a:pPr lvl="1" eaLnBrk="1" hangingPunct="1"/>
            <a:r>
              <a:rPr lang="el-GR" smtClean="0">
                <a:latin typeface="+mj-lt"/>
              </a:rPr>
              <a:t>Αστάθεια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673" name="Group 81"/>
          <p:cNvGraphicFramePr>
            <a:graphicFrameLocks noGrp="1"/>
          </p:cNvGraphicFramePr>
          <p:nvPr/>
        </p:nvGraphicFramePr>
        <p:xfrm>
          <a:off x="0" y="0"/>
          <a:ext cx="9144000" cy="6858001"/>
        </p:xfrm>
        <a:graphic>
          <a:graphicData uri="http://schemas.openxmlformats.org/drawingml/2006/table">
            <a:tbl>
              <a:tblPr/>
              <a:tblGrid>
                <a:gridCol w="1619250"/>
                <a:gridCol w="7524750"/>
              </a:tblGrid>
              <a:tr h="66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smtClean="0">
                          <a:ln>
                            <a:noFill/>
                          </a:ln>
                          <a:solidFill>
                            <a:srgbClr val="000000"/>
                          </a:solidFill>
                          <a:effectLst/>
                          <a:latin typeface="Times New Roman" pitchFamily="18" charset="0"/>
                          <a:cs typeface="Times New Roman" pitchFamily="18" charset="0"/>
                        </a:rPr>
                        <a:t>Στάδια</a:t>
                      </a:r>
                      <a:endParaRPr kumimoji="0" lang="el-GR"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smtClean="0">
                          <a:ln>
                            <a:noFill/>
                          </a:ln>
                          <a:solidFill>
                            <a:srgbClr val="000000"/>
                          </a:solidFill>
                          <a:effectLst/>
                          <a:latin typeface="Times New Roman" pitchFamily="18" charset="0"/>
                          <a:cs typeface="Times New Roman" pitchFamily="18" charset="0"/>
                        </a:rPr>
                        <a:t>Εξέλιξη της νόσου Parkinson</a:t>
                      </a:r>
                      <a:endParaRPr kumimoji="0" lang="el-GR" sz="2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66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l-G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Times New Roman" pitchFamily="18" charset="0"/>
                          <a:cs typeface="Times New Roman" pitchFamily="18" charset="0"/>
                        </a:rPr>
                        <a:t>Εμφάνιση συμπτωμάτων μόνο στη μία πλευρά του σώματος</a:t>
                      </a:r>
                      <a:endParaRPr kumimoji="0" lang="el-G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1071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l-G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Times New Roman" pitchFamily="18" charset="0"/>
                          <a:cs typeface="Times New Roman" pitchFamily="18" charset="0"/>
                        </a:rPr>
                        <a:t>Εμφάνιση συμπτωμάτων και στις δύο πλευρές του σώματος αλλά καμία διαταραχή στην ισορροπία και την βάδιση.</a:t>
                      </a:r>
                      <a:endParaRPr kumimoji="0" lang="el-G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148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l-G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Times New Roman" pitchFamily="18" charset="0"/>
                          <a:cs typeface="Times New Roman" pitchFamily="18" charset="0"/>
                        </a:rPr>
                        <a:t>Εμφάνιση ήπιας και μέτριας βαρύτητας συμπτωμάτων και στις δύο πλευρές του σώματος, με τον ασθενή να αρχίζει να χάνει την αίσθηση της ισορροπίας του και να παρουσιάζει ελάχιστη δυσκολία στη βάδιση. </a:t>
                      </a:r>
                      <a:endParaRPr kumimoji="0" lang="el-G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1485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el-G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Times New Roman" pitchFamily="18" charset="0"/>
                          <a:cs typeface="Times New Roman" pitchFamily="18" charset="0"/>
                        </a:rPr>
                        <a:t>Εμφάνιση συμπτωμάτων και στις δύο πλευρές του σώματος και μέτρια δυσκολία στη βάδιση. Ο ασθενής είναι ικανός να σταθεί και να βαδίσει αλλά αρχίζει να χρειάζεται βοήθεια.</a:t>
                      </a:r>
                      <a:endParaRPr kumimoji="0" lang="el-G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1485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l-G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rgbClr val="000000"/>
                          </a:solidFill>
                          <a:effectLst/>
                          <a:latin typeface="Times New Roman" pitchFamily="18" charset="0"/>
                          <a:cs typeface="Times New Roman" pitchFamily="18" charset="0"/>
                        </a:rPr>
                        <a:t>Επιδείνωση συμπτωμάτων και στις δύο πλευρές του σώματος και ανικανότητα βάδισης. Ο ασθενής είναι καθηλωμένος στην αναπηρική καρέκλα και μπορεί να σηκωθεί μόνο με τη βοήθεια άλλων.</a:t>
                      </a:r>
                      <a:endParaRPr kumimoji="0" lang="el-GR"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88913"/>
            <a:ext cx="8229600" cy="777875"/>
          </a:xfrm>
        </p:spPr>
        <p:txBody>
          <a:bodyPr/>
          <a:lstStyle/>
          <a:p>
            <a:pPr eaLnBrk="1" hangingPunct="1"/>
            <a:r>
              <a:rPr lang="el-GR" smtClean="0">
                <a:latin typeface="+mj-lt"/>
              </a:rPr>
              <a:t>Επιπτώσεις</a:t>
            </a:r>
          </a:p>
        </p:txBody>
      </p:sp>
      <p:sp>
        <p:nvSpPr>
          <p:cNvPr id="6147" name="Rectangle 3"/>
          <p:cNvSpPr>
            <a:spLocks noGrp="1" noChangeArrowheads="1"/>
          </p:cNvSpPr>
          <p:nvPr>
            <p:ph type="body" idx="1"/>
          </p:nvPr>
        </p:nvSpPr>
        <p:spPr>
          <a:xfrm>
            <a:off x="179388" y="1196975"/>
            <a:ext cx="8856662" cy="5472113"/>
          </a:xfrm>
        </p:spPr>
        <p:txBody>
          <a:bodyPr/>
          <a:lstStyle/>
          <a:p>
            <a:pPr eaLnBrk="1" hangingPunct="1">
              <a:lnSpc>
                <a:spcPct val="80000"/>
              </a:lnSpc>
            </a:pPr>
            <a:r>
              <a:rPr lang="el-GR" sz="2000" dirty="0" smtClean="0">
                <a:latin typeface="+mj-lt"/>
              </a:rPr>
              <a:t>Ο χαρακτηριστικός τρόμος εμφανίζεται από τα πρώτα στάδια της νόσου, συμβαίνει σε φάση ηρεμίας, μειώνεται με την ηθελημένη κίνηση και εντοπίζεται κυρίως στα άνω και κάτω άκρα με τον πάσχοντα να αντιμετωπίζει: </a:t>
            </a:r>
          </a:p>
          <a:p>
            <a:pPr lvl="1" eaLnBrk="1" hangingPunct="1">
              <a:lnSpc>
                <a:spcPct val="80000"/>
              </a:lnSpc>
            </a:pPr>
            <a:r>
              <a:rPr lang="el-GR" sz="1800" dirty="0" smtClean="0">
                <a:latin typeface="+mj-lt"/>
              </a:rPr>
              <a:t>Δυσκολίες λεπτής κινητικότητας. </a:t>
            </a:r>
          </a:p>
          <a:p>
            <a:pPr lvl="1" eaLnBrk="1" hangingPunct="1">
              <a:lnSpc>
                <a:spcPct val="80000"/>
              </a:lnSpc>
            </a:pPr>
            <a:r>
              <a:rPr lang="el-GR" sz="1800" dirty="0" smtClean="0">
                <a:latin typeface="+mj-lt"/>
              </a:rPr>
              <a:t>Ασύμμετρη κατανομή (δηλ. ένα χέρι να τρέμει περισσότερο από το άλλο) να διαφοροποιείται ως προς την σοβαρότητά του και να υποχωρεί κατά περιόδους όπως κατά την διάρκεια του ύπνου.  </a:t>
            </a:r>
          </a:p>
          <a:p>
            <a:pPr lvl="1" eaLnBrk="1" hangingPunct="1">
              <a:lnSpc>
                <a:spcPct val="80000"/>
              </a:lnSpc>
            </a:pPr>
            <a:r>
              <a:rPr lang="el-GR" sz="1800" dirty="0" smtClean="0">
                <a:latin typeface="+mj-lt"/>
              </a:rPr>
              <a:t>Γενικευμένη βραδυκινησία με πρώτο χαρακτηριστικό σημείο την ύπαρξη «απαθούς» προσώπου. </a:t>
            </a:r>
          </a:p>
          <a:p>
            <a:pPr lvl="1" eaLnBrk="1" hangingPunct="1">
              <a:lnSpc>
                <a:spcPct val="80000"/>
              </a:lnSpc>
            </a:pPr>
            <a:r>
              <a:rPr lang="el-GR" sz="1800" dirty="0" smtClean="0">
                <a:latin typeface="+mj-lt"/>
              </a:rPr>
              <a:t>Ακαμψία των μελών του σώματος και του κορμού που οφείλεται σε αδυναμία ελέγχου των μυών και όχι σε  απώλεια της μυϊκής ισχύος.</a:t>
            </a:r>
          </a:p>
          <a:p>
            <a:pPr lvl="1" eaLnBrk="1" hangingPunct="1">
              <a:lnSpc>
                <a:spcPct val="80000"/>
              </a:lnSpc>
            </a:pPr>
            <a:r>
              <a:rPr lang="el-GR" sz="1800" dirty="0" smtClean="0">
                <a:latin typeface="+mj-lt"/>
              </a:rPr>
              <a:t>Αστάθεια κατά την στάση και κίνηση που μπορεί να οδηγήσει σε απώλεια ισορροπίας. </a:t>
            </a:r>
          </a:p>
          <a:p>
            <a:pPr lvl="1" eaLnBrk="1" hangingPunct="1">
              <a:lnSpc>
                <a:spcPct val="80000"/>
              </a:lnSpc>
            </a:pPr>
            <a:r>
              <a:rPr lang="el-GR" sz="1800" dirty="0" smtClean="0">
                <a:latin typeface="+mj-lt"/>
              </a:rPr>
              <a:t>Έλλειψη συντονισμού που κάνει τον πάσχοντα να κινείται με μικρά βήματα ή να σέρνει τα πόδια του και να κινεί λιγότερο τα χέρια του καθώς βαδίζει.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smtClean="0">
                <a:latin typeface="+mj-lt"/>
              </a:rPr>
              <a:t>Επιπτώσεις</a:t>
            </a:r>
          </a:p>
        </p:txBody>
      </p:sp>
      <p:sp>
        <p:nvSpPr>
          <p:cNvPr id="7171" name="Rectangle 3"/>
          <p:cNvSpPr>
            <a:spLocks noGrp="1" noChangeArrowheads="1"/>
          </p:cNvSpPr>
          <p:nvPr>
            <p:ph type="body" idx="1"/>
          </p:nvPr>
        </p:nvSpPr>
        <p:spPr/>
        <p:txBody>
          <a:bodyPr/>
          <a:lstStyle/>
          <a:p>
            <a:pPr algn="just" eaLnBrk="1" hangingPunct="1">
              <a:lnSpc>
                <a:spcPct val="80000"/>
              </a:lnSpc>
            </a:pPr>
            <a:r>
              <a:rPr lang="el-GR" sz="2400" dirty="0" smtClean="0">
                <a:latin typeface="+mj-lt"/>
              </a:rPr>
              <a:t>Γενικά, οι ασθενείς με νόσο του </a:t>
            </a:r>
            <a:r>
              <a:rPr lang="el-GR" sz="2400" dirty="0" err="1" smtClean="0">
                <a:latin typeface="+mj-lt"/>
              </a:rPr>
              <a:t>Parkinson</a:t>
            </a:r>
            <a:r>
              <a:rPr lang="el-GR" sz="2400" dirty="0" smtClean="0">
                <a:latin typeface="+mj-lt"/>
              </a:rPr>
              <a:t> υιοθετούν κυρτή στάση, </a:t>
            </a:r>
            <a:r>
              <a:rPr lang="el-GR" sz="2400" b="1" dirty="0" smtClean="0">
                <a:latin typeface="+mj-lt"/>
              </a:rPr>
              <a:t>παρουσιάζουν αυξημένο  μυϊκό τόνο</a:t>
            </a:r>
            <a:r>
              <a:rPr lang="el-GR" sz="2400" dirty="0" smtClean="0">
                <a:latin typeface="+mj-lt"/>
              </a:rPr>
              <a:t> και δυσκολία να σηκωθούν από την καθιστή θέση, ενώ όταν το καταφέρνουν το σώμα τους τείνει να κλίνει προς τα εμπρός αυξάνοντας τον κίνδυνο πτώσης κατά την στάση και κίνηση. </a:t>
            </a:r>
          </a:p>
          <a:p>
            <a:pPr algn="just" eaLnBrk="1" hangingPunct="1">
              <a:lnSpc>
                <a:spcPct val="80000"/>
              </a:lnSpc>
            </a:pPr>
            <a:r>
              <a:rPr lang="el-GR" sz="2400" dirty="0" smtClean="0">
                <a:latin typeface="+mj-lt"/>
              </a:rPr>
              <a:t>Οι σοβαρές επιπτώσεις που προκαλεί η νόσος στην ποιότητα ζωής του ατόμου, με τον ασθενή να δυσκολεύεται ακόμα και στις πιο απλές καθημερινές ασχολίες του όπως το να μπορέσει να ντυθεί  ή να </a:t>
            </a:r>
            <a:r>
              <a:rPr lang="el-GR" sz="2400" dirty="0" err="1" smtClean="0">
                <a:latin typeface="+mj-lt"/>
              </a:rPr>
              <a:t>να</a:t>
            </a:r>
            <a:r>
              <a:rPr lang="el-GR" sz="2400" dirty="0" smtClean="0">
                <a:latin typeface="+mj-lt"/>
              </a:rPr>
              <a:t> μασήσει και να καταπιεί την τροφή του, οδηγεί στην </a:t>
            </a:r>
            <a:r>
              <a:rPr lang="el-GR" sz="2400" b="1" dirty="0" smtClean="0">
                <a:latin typeface="+mj-lt"/>
              </a:rPr>
              <a:t>εμφάνιση κατάθλιψης και σε συγκινησιακές διαταραχές</a:t>
            </a:r>
            <a:r>
              <a:rPr lang="el-GR" sz="2400" dirty="0" smtClean="0">
                <a:latin typeface="+mj-lt"/>
              </a:rPr>
              <a:t>, ενώ το 30% των ασθενών με νόσο Πάρκινσον προσβάλλεται επίσης από </a:t>
            </a:r>
            <a:r>
              <a:rPr lang="el-GR" sz="2400" b="1" dirty="0" smtClean="0">
                <a:latin typeface="+mj-lt"/>
              </a:rPr>
              <a:t> άνοια</a:t>
            </a:r>
            <a:r>
              <a:rPr lang="el-GR" sz="2400" dirty="0" smtClean="0">
                <a:latin typeface="+mj-lt"/>
              </a:rPr>
              <a:t>. </a:t>
            </a:r>
          </a:p>
          <a:p>
            <a:pPr eaLnBrk="1" hangingPunct="1">
              <a:lnSpc>
                <a:spcPct val="80000"/>
              </a:lnSpc>
            </a:pPr>
            <a:endParaRPr lang="el-GR" sz="2400" dirty="0" smtClean="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4638"/>
            <a:ext cx="9144000" cy="1143000"/>
          </a:xfrm>
        </p:spPr>
        <p:txBody>
          <a:bodyPr/>
          <a:lstStyle/>
          <a:p>
            <a:pPr eaLnBrk="1" hangingPunct="1"/>
            <a:r>
              <a:rPr lang="el-GR" sz="4000" smtClean="0">
                <a:latin typeface="+mj-lt"/>
              </a:rPr>
              <a:t>Αιτιολογία – Θεραπευτική προσέγγιση</a:t>
            </a:r>
          </a:p>
        </p:txBody>
      </p:sp>
      <p:sp>
        <p:nvSpPr>
          <p:cNvPr id="8195" name="Rectangle 3"/>
          <p:cNvSpPr>
            <a:spLocks noGrp="1" noChangeArrowheads="1"/>
          </p:cNvSpPr>
          <p:nvPr>
            <p:ph type="body" idx="1"/>
          </p:nvPr>
        </p:nvSpPr>
        <p:spPr/>
        <p:txBody>
          <a:bodyPr/>
          <a:lstStyle/>
          <a:p>
            <a:pPr algn="just" eaLnBrk="1" hangingPunct="1">
              <a:lnSpc>
                <a:spcPct val="80000"/>
              </a:lnSpc>
            </a:pPr>
            <a:r>
              <a:rPr lang="el-GR" sz="2800" smtClean="0">
                <a:latin typeface="+mj-lt"/>
              </a:rPr>
              <a:t>Η αιτιολογία για την εμφάνιση της νόσου παραμένει στις περισσότερες περιπτώσεις άγνωστη, παρόλο που σε μικρό ποσοστό ασθενών έχει παρατηρηθεί οικογενειακή προδιάθεση. </a:t>
            </a:r>
          </a:p>
          <a:p>
            <a:pPr algn="just" eaLnBrk="1" hangingPunct="1">
              <a:lnSpc>
                <a:spcPct val="80000"/>
              </a:lnSpc>
            </a:pPr>
            <a:r>
              <a:rPr lang="el-GR" sz="2800" smtClean="0">
                <a:latin typeface="+mj-lt"/>
              </a:rPr>
              <a:t>Η θεραπευτική προσέγγιση συνίσταται στην χορήγηση φαρμάκων που ενισχύουν ή μιμούνται την δράση της ντοπαμίνης και ανακουφίζουν σημαντικά από τα συμπτώματα της νόσου χωρίς να αποτρέπουν ωστόσο μακροχρόνια την φθίνουσα ικανότητα των ασθενών να εκτελούν τις καθημερινές τους δραστηριότητες</a:t>
            </a:r>
            <a:r>
              <a:rPr lang="en-US" sz="2800" smtClean="0">
                <a:latin typeface="+mj-lt"/>
              </a:rPr>
              <a:t>.</a:t>
            </a:r>
            <a:r>
              <a:rPr lang="el-GR" sz="2800" smtClean="0">
                <a:latin typeface="+mj-lt"/>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596" y="0"/>
            <a:ext cx="8229600" cy="1143000"/>
          </a:xfrm>
        </p:spPr>
        <p:txBody>
          <a:bodyPr/>
          <a:lstStyle/>
          <a:p>
            <a:pPr eaLnBrk="1" hangingPunct="1"/>
            <a:r>
              <a:rPr lang="el-GR" dirty="0" smtClean="0">
                <a:latin typeface="+mj-lt"/>
              </a:rPr>
              <a:t>Οφέλη Φυσικής Αγωγής</a:t>
            </a:r>
          </a:p>
        </p:txBody>
      </p:sp>
      <p:sp>
        <p:nvSpPr>
          <p:cNvPr id="9219" name="Rectangle 3"/>
          <p:cNvSpPr>
            <a:spLocks noGrp="1" noChangeArrowheads="1"/>
          </p:cNvSpPr>
          <p:nvPr>
            <p:ph type="body" idx="1"/>
          </p:nvPr>
        </p:nvSpPr>
        <p:spPr>
          <a:xfrm>
            <a:off x="285720" y="1285860"/>
            <a:ext cx="8715436" cy="5286412"/>
          </a:xfrm>
        </p:spPr>
        <p:txBody>
          <a:bodyPr>
            <a:noAutofit/>
          </a:bodyPr>
          <a:lstStyle/>
          <a:p>
            <a:pPr eaLnBrk="1" hangingPunct="1">
              <a:lnSpc>
                <a:spcPct val="80000"/>
              </a:lnSpc>
            </a:pPr>
            <a:r>
              <a:rPr lang="el-GR" sz="2000" dirty="0" smtClean="0">
                <a:latin typeface="+mj-lt"/>
              </a:rPr>
              <a:t>Διατήρηση της μέγιστης πιθανής λειτουργικότητας του ατόμου οδηγώντας  σε μία πιο αυτόνομη ζωή και βελτίωση των αρνητικών συμπτωμάτων που συνοδεύουν τη νόσο. </a:t>
            </a:r>
            <a:endParaRPr lang="en-US" sz="2000" dirty="0" smtClean="0">
              <a:latin typeface="+mj-lt"/>
            </a:endParaRPr>
          </a:p>
          <a:p>
            <a:pPr eaLnBrk="1" hangingPunct="1">
              <a:lnSpc>
                <a:spcPct val="80000"/>
              </a:lnSpc>
            </a:pPr>
            <a:r>
              <a:rPr lang="el-GR" sz="2000" dirty="0" smtClean="0">
                <a:latin typeface="+mj-lt"/>
              </a:rPr>
              <a:t>Αυτό γίνεται με την συμμετοχή σε ένα πρόγραμμα άσκησης που αποσκοπεί στην βελτίωση όλων των παραμέτρων που συνθέτουν την γενικότερη φυσική και κινητική κατάσταση του ατόμου και σχετίζονται με την</a:t>
            </a:r>
            <a:r>
              <a:rPr lang="en-US" sz="2000" dirty="0" smtClean="0">
                <a:latin typeface="+mj-lt"/>
              </a:rPr>
              <a:t>:</a:t>
            </a:r>
            <a:r>
              <a:rPr lang="el-GR" sz="2000" dirty="0" smtClean="0">
                <a:latin typeface="+mj-lt"/>
              </a:rPr>
              <a:t> </a:t>
            </a:r>
          </a:p>
          <a:p>
            <a:pPr lvl="1" eaLnBrk="1" hangingPunct="1">
              <a:lnSpc>
                <a:spcPct val="80000"/>
              </a:lnSpc>
            </a:pPr>
            <a:r>
              <a:rPr lang="el-GR" sz="2000" dirty="0" smtClean="0">
                <a:latin typeface="+mj-lt"/>
              </a:rPr>
              <a:t>βελτίωση της ευλυγισίας, </a:t>
            </a:r>
          </a:p>
          <a:p>
            <a:pPr lvl="1" eaLnBrk="1" hangingPunct="1">
              <a:lnSpc>
                <a:spcPct val="80000"/>
              </a:lnSpc>
            </a:pPr>
            <a:r>
              <a:rPr lang="el-GR" sz="2000" dirty="0" smtClean="0">
                <a:latin typeface="+mj-lt"/>
              </a:rPr>
              <a:t>ισορροπίας, </a:t>
            </a:r>
          </a:p>
          <a:p>
            <a:pPr lvl="1" eaLnBrk="1" hangingPunct="1">
              <a:lnSpc>
                <a:spcPct val="80000"/>
              </a:lnSpc>
            </a:pPr>
            <a:r>
              <a:rPr lang="el-GR" sz="2000" dirty="0" smtClean="0">
                <a:latin typeface="+mj-lt"/>
              </a:rPr>
              <a:t>αερόβιας ικανότητας και μυϊκής δύναμης, </a:t>
            </a:r>
          </a:p>
          <a:p>
            <a:pPr lvl="1" eaLnBrk="1" hangingPunct="1">
              <a:lnSpc>
                <a:spcPct val="80000"/>
              </a:lnSpc>
            </a:pPr>
            <a:r>
              <a:rPr lang="el-GR" sz="2000" dirty="0" smtClean="0">
                <a:latin typeface="+mj-lt"/>
              </a:rPr>
              <a:t>την </a:t>
            </a:r>
            <a:r>
              <a:rPr lang="el-GR" sz="2000" dirty="0" smtClean="0">
                <a:latin typeface="+mj-lt"/>
              </a:rPr>
              <a:t>μείωση του επιπέδου άγχους και την αύξηση της αυτοπεποίθησης του ασκούμενου, </a:t>
            </a:r>
          </a:p>
          <a:p>
            <a:pPr lvl="1" eaLnBrk="1" hangingPunct="1">
              <a:lnSpc>
                <a:spcPct val="80000"/>
              </a:lnSpc>
            </a:pPr>
            <a:r>
              <a:rPr lang="el-GR" sz="2000" dirty="0" smtClean="0">
                <a:latin typeface="+mj-lt"/>
              </a:rPr>
              <a:t>την </a:t>
            </a:r>
            <a:r>
              <a:rPr lang="el-GR" sz="2000" dirty="0" err="1" smtClean="0">
                <a:latin typeface="+mj-lt"/>
              </a:rPr>
              <a:t>επανεκμάθηση</a:t>
            </a:r>
            <a:r>
              <a:rPr lang="el-GR" sz="2000" dirty="0" smtClean="0">
                <a:latin typeface="+mj-lt"/>
              </a:rPr>
              <a:t> των φυσιολογικών κινητικών προτύπων  και την </a:t>
            </a:r>
          </a:p>
          <a:p>
            <a:pPr lvl="1" eaLnBrk="1" hangingPunct="1">
              <a:lnSpc>
                <a:spcPct val="80000"/>
              </a:lnSpc>
            </a:pPr>
            <a:r>
              <a:rPr lang="el-GR" sz="2000" dirty="0" smtClean="0">
                <a:latin typeface="+mj-lt"/>
              </a:rPr>
              <a:t>βελτίωση εκτέλεσης δραστηριοτήτων αδρής κινητικότητας όπως το βάδισμα.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smtClean="0">
                <a:latin typeface="+mj-lt"/>
              </a:rPr>
              <a:t>Αερόβιες δραστηριότητες</a:t>
            </a:r>
          </a:p>
        </p:txBody>
      </p:sp>
      <p:sp>
        <p:nvSpPr>
          <p:cNvPr id="10243" name="Rectangle 3"/>
          <p:cNvSpPr>
            <a:spLocks noGrp="1" noChangeArrowheads="1"/>
          </p:cNvSpPr>
          <p:nvPr>
            <p:ph type="body" idx="1"/>
          </p:nvPr>
        </p:nvSpPr>
        <p:spPr/>
        <p:txBody>
          <a:bodyPr/>
          <a:lstStyle/>
          <a:p>
            <a:pPr eaLnBrk="1" hangingPunct="1">
              <a:lnSpc>
                <a:spcPct val="90000"/>
              </a:lnSpc>
            </a:pPr>
            <a:r>
              <a:rPr lang="el-GR" sz="2800" smtClean="0">
                <a:latin typeface="+mj-lt"/>
              </a:rPr>
              <a:t>Ένταση που αντιστοιχεί στους 12 – 14 βαθμούς της κλίμακας αντιλαμβανόμενης κόπωσης του </a:t>
            </a:r>
            <a:r>
              <a:rPr lang="en-US" sz="2800" smtClean="0">
                <a:latin typeface="+mj-lt"/>
              </a:rPr>
              <a:t>Borg</a:t>
            </a:r>
            <a:r>
              <a:rPr lang="el-GR" sz="2800" smtClean="0">
                <a:latin typeface="+mj-lt"/>
              </a:rPr>
              <a:t>, </a:t>
            </a:r>
          </a:p>
          <a:p>
            <a:pPr eaLnBrk="1" hangingPunct="1">
              <a:lnSpc>
                <a:spcPct val="90000"/>
              </a:lnSpc>
            </a:pPr>
            <a:r>
              <a:rPr lang="el-GR" sz="2800" smtClean="0">
                <a:latin typeface="+mj-lt"/>
              </a:rPr>
              <a:t>σκοπεύοντας στην διάρκεια και όχι στην ένταση,</a:t>
            </a:r>
          </a:p>
          <a:p>
            <a:pPr eaLnBrk="1" hangingPunct="1">
              <a:lnSpc>
                <a:spcPct val="90000"/>
              </a:lnSpc>
            </a:pPr>
            <a:r>
              <a:rPr lang="el-GR" sz="2800" smtClean="0">
                <a:latin typeface="+mj-lt"/>
              </a:rPr>
              <a:t> αρχίζοντας από τα 10 – 20΄ άσκησης και αυξάνοντας έως τα 60 λεπτά, </a:t>
            </a:r>
          </a:p>
          <a:p>
            <a:pPr eaLnBrk="1" hangingPunct="1">
              <a:lnSpc>
                <a:spcPct val="90000"/>
              </a:lnSpc>
            </a:pPr>
            <a:r>
              <a:rPr lang="el-GR" sz="2800" smtClean="0">
                <a:latin typeface="+mj-lt"/>
              </a:rPr>
              <a:t>3 με 5 φορές την εβδομάδα. </a:t>
            </a:r>
          </a:p>
          <a:p>
            <a:pPr eaLnBrk="1" hangingPunct="1">
              <a:lnSpc>
                <a:spcPct val="90000"/>
              </a:lnSpc>
            </a:pPr>
            <a:r>
              <a:rPr lang="el-GR" sz="2800" smtClean="0">
                <a:latin typeface="+mj-lt"/>
              </a:rPr>
              <a:t>Η κολύμβηση αποτελεί με διαφορά την καλύτερη δραστηριότητα γιατί εκμηδενίζει τον κίνδυνο τραυματισμού από πιθανή πτώση.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smtClean="0">
                <a:latin typeface="+mj-lt"/>
              </a:rPr>
              <a:t>Ασκήσεις Ενδυνάμωσης</a:t>
            </a:r>
          </a:p>
        </p:txBody>
      </p:sp>
      <p:sp>
        <p:nvSpPr>
          <p:cNvPr id="11267" name="Rectangle 3"/>
          <p:cNvSpPr>
            <a:spLocks noGrp="1" noChangeArrowheads="1"/>
          </p:cNvSpPr>
          <p:nvPr>
            <p:ph type="body" idx="1"/>
          </p:nvPr>
        </p:nvSpPr>
        <p:spPr>
          <a:xfrm>
            <a:off x="250825" y="1600200"/>
            <a:ext cx="8642350" cy="4525963"/>
          </a:xfrm>
        </p:spPr>
        <p:txBody>
          <a:bodyPr>
            <a:normAutofit lnSpcReduction="10000"/>
          </a:bodyPr>
          <a:lstStyle/>
          <a:p>
            <a:pPr eaLnBrk="1" hangingPunct="1">
              <a:lnSpc>
                <a:spcPct val="90000"/>
              </a:lnSpc>
            </a:pPr>
            <a:r>
              <a:rPr lang="el-GR" sz="2800" smtClean="0">
                <a:latin typeface="+mj-lt"/>
              </a:rPr>
              <a:t>Που στοχεύουν στην βελτίωση της δύναμης των χεριών, των ποδιών, των ώμων και των ισχίων και δίνουν έμφαση στην αύξηση των επαναλήψεων και όχι του βάρους. </a:t>
            </a:r>
          </a:p>
          <a:p>
            <a:pPr eaLnBrk="1" hangingPunct="1">
              <a:lnSpc>
                <a:spcPct val="90000"/>
              </a:lnSpc>
            </a:pPr>
            <a:r>
              <a:rPr lang="el-GR" sz="2800" smtClean="0">
                <a:latin typeface="+mj-lt"/>
              </a:rPr>
              <a:t>Για επιβάρυνση μπορεί να χρησιμοποιηθούν πολύ ελαφρά ελεύθερα βάρη με τα οποία ο  ασθενής μπορεί να εκτελέσει εύκολα: </a:t>
            </a:r>
          </a:p>
          <a:p>
            <a:pPr lvl="1" eaLnBrk="1" hangingPunct="1">
              <a:lnSpc>
                <a:spcPct val="90000"/>
              </a:lnSpc>
            </a:pPr>
            <a:r>
              <a:rPr lang="el-GR" sz="2400" smtClean="0">
                <a:latin typeface="+mj-lt"/>
              </a:rPr>
              <a:t>2-3 σετ από 10 αργές επαναλήψεις σε κάθε άσκηση, </a:t>
            </a:r>
          </a:p>
          <a:p>
            <a:pPr lvl="1" eaLnBrk="1" hangingPunct="1">
              <a:lnSpc>
                <a:spcPct val="90000"/>
              </a:lnSpc>
            </a:pPr>
            <a:r>
              <a:rPr lang="el-GR" sz="2400" smtClean="0">
                <a:latin typeface="+mj-lt"/>
              </a:rPr>
              <a:t>με συχνότητα 3 φορές την εβδομάδα και </a:t>
            </a:r>
          </a:p>
          <a:p>
            <a:pPr lvl="1" eaLnBrk="1" hangingPunct="1">
              <a:lnSpc>
                <a:spcPct val="90000"/>
              </a:lnSpc>
            </a:pPr>
            <a:r>
              <a:rPr lang="el-GR" sz="2400" smtClean="0">
                <a:latin typeface="+mj-lt"/>
              </a:rPr>
              <a:t>αποφεύγοντας την εκγύμναση των ίδιων μυϊκών ομάδων σε δύο συνεχόμενες ημέρες.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smtClean="0">
                <a:latin typeface="+mj-lt"/>
              </a:rPr>
              <a:t>Ασκήσεις ευλυγισίας</a:t>
            </a:r>
          </a:p>
        </p:txBody>
      </p:sp>
      <p:sp>
        <p:nvSpPr>
          <p:cNvPr id="12291" name="Rectangle 3"/>
          <p:cNvSpPr>
            <a:spLocks noGrp="1" noChangeArrowheads="1"/>
          </p:cNvSpPr>
          <p:nvPr>
            <p:ph type="body" idx="1"/>
          </p:nvPr>
        </p:nvSpPr>
        <p:spPr>
          <a:xfrm>
            <a:off x="250825" y="1600200"/>
            <a:ext cx="8642350" cy="5068888"/>
          </a:xfrm>
        </p:spPr>
        <p:txBody>
          <a:bodyPr/>
          <a:lstStyle/>
          <a:p>
            <a:pPr eaLnBrk="1" hangingPunct="1">
              <a:lnSpc>
                <a:spcPct val="90000"/>
              </a:lnSpc>
            </a:pPr>
            <a:r>
              <a:rPr lang="el-GR" sz="2800" smtClean="0">
                <a:latin typeface="+mj-lt"/>
              </a:rPr>
              <a:t>Εκτελούμενες σε όλο το εύρος κίνησης των αρθρώσεων αλλά αποφεύγοντας την υπερβολική διάταση. </a:t>
            </a:r>
          </a:p>
          <a:p>
            <a:pPr eaLnBrk="1" hangingPunct="1">
              <a:lnSpc>
                <a:spcPct val="90000"/>
              </a:lnSpc>
            </a:pPr>
            <a:r>
              <a:rPr lang="el-GR" sz="2800" smtClean="0">
                <a:latin typeface="+mj-lt"/>
              </a:rPr>
              <a:t>Σε κάθε άσκηση, η διάταση καλό είναι να κρατείται τουλάχιστον για 15-30 δευτερόλεπτα για να επιτευχθεί το μέγιστο όφελος και να εκτελείται 3 με 5 φορές. </a:t>
            </a:r>
          </a:p>
          <a:p>
            <a:pPr eaLnBrk="1" hangingPunct="1">
              <a:lnSpc>
                <a:spcPct val="90000"/>
              </a:lnSpc>
            </a:pPr>
            <a:r>
              <a:rPr lang="el-GR" sz="2800" smtClean="0">
                <a:latin typeface="+mj-lt"/>
              </a:rPr>
              <a:t>Οι ασκήσεις ευλυγισίας σε στρώμα προτείνονται επειδή ελαχιστοποιούν την πιθανότητα τραυματισμού λόγω πτώσης, αλλά πρέπει να αποφεύγονται όταν ο ασκούμενος δεν μπορεί να σηκωθεί  από μόνος του.</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sz="4000" smtClean="0">
                <a:latin typeface="+mj-lt"/>
              </a:rPr>
              <a:t>Ασκήσεις Προσώπου &amp; Αναπνοής</a:t>
            </a:r>
          </a:p>
        </p:txBody>
      </p:sp>
      <p:sp>
        <p:nvSpPr>
          <p:cNvPr id="13315" name="Rectangle 3"/>
          <p:cNvSpPr>
            <a:spLocks noGrp="1" noChangeArrowheads="1"/>
          </p:cNvSpPr>
          <p:nvPr>
            <p:ph type="body" idx="1"/>
          </p:nvPr>
        </p:nvSpPr>
        <p:spPr/>
        <p:txBody>
          <a:bodyPr/>
          <a:lstStyle/>
          <a:p>
            <a:pPr eaLnBrk="1" hangingPunct="1"/>
            <a:r>
              <a:rPr lang="el-GR" sz="2800" dirty="0" smtClean="0">
                <a:latin typeface="+mj-lt"/>
              </a:rPr>
              <a:t>Ασκήσεις προσώπου του ασθενή μπροστά στον καθρέφτη για την εκγύμναση των αντίστοιχων μυών. </a:t>
            </a:r>
          </a:p>
          <a:p>
            <a:pPr eaLnBrk="1" hangingPunct="1"/>
            <a:r>
              <a:rPr lang="el-GR" sz="2800" dirty="0" smtClean="0">
                <a:latin typeface="+mj-lt"/>
              </a:rPr>
              <a:t>Ασκήσεις αναπνοής για τον έλεγχο των μυών του στόματος και την ενδυνάμωση των αναπνευστικών μυών.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Χρηματοδότηση</a:t>
            </a:r>
            <a:endParaRPr lang="el-GR" dirty="0">
              <a:effectLst/>
              <a:latin typeface="+mj-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effectLst/>
                <a:latin typeface="+mj-lt"/>
              </a:rPr>
              <a:t>Το παρόν εκπαιδευτικό υλικό έχει αναπτυχθεί στα πλαίσια του εκπαιδευτικού έργου του διδάσκοντα.</a:t>
            </a:r>
            <a:endParaRPr lang="en-US" sz="2400" dirty="0" smtClean="0">
              <a:effectLst/>
              <a:latin typeface="+mj-lt"/>
            </a:endParaRPr>
          </a:p>
          <a:p>
            <a:r>
              <a:rPr lang="el-GR" sz="2400" dirty="0" smtClean="0">
                <a:effectLst/>
                <a:latin typeface="+mj-lt"/>
              </a:rPr>
              <a:t>Το έργο «</a:t>
            </a:r>
            <a:r>
              <a:rPr lang="el-GR" sz="2400" b="1" dirty="0" smtClean="0">
                <a:effectLst/>
                <a:latin typeface="+mj-lt"/>
              </a:rPr>
              <a:t>Ανοικτά Ακαδημαϊκά Μαθήματα Πανεπιστημίου Θεσσαλίας</a:t>
            </a:r>
            <a:r>
              <a:rPr lang="el-GR" sz="2400" dirty="0" smtClean="0">
                <a:effectLst/>
                <a:latin typeface="+mj-lt"/>
              </a:rPr>
              <a:t>» έχει χρηματοδοτήσει μόνο τη αναδιαμόρφωση του εκπαιδευτικού υλικού. </a:t>
            </a:r>
          </a:p>
          <a:p>
            <a:r>
              <a:rPr lang="el-GR" sz="2400" dirty="0" smtClean="0">
                <a:effectLst/>
                <a:latin typeface="+mj-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l-GR" smtClean="0">
                <a:latin typeface="+mj-lt"/>
              </a:rPr>
              <a:t>Συνεργασία - Ασφάλεια</a:t>
            </a:r>
          </a:p>
        </p:txBody>
      </p:sp>
      <p:sp>
        <p:nvSpPr>
          <p:cNvPr id="14339" name="Rectangle 3"/>
          <p:cNvSpPr>
            <a:spLocks noGrp="1" noChangeArrowheads="1"/>
          </p:cNvSpPr>
          <p:nvPr>
            <p:ph type="body" idx="1"/>
          </p:nvPr>
        </p:nvSpPr>
        <p:spPr/>
        <p:txBody>
          <a:bodyPr/>
          <a:lstStyle/>
          <a:p>
            <a:pPr algn="just" eaLnBrk="1" hangingPunct="1">
              <a:lnSpc>
                <a:spcPct val="90000"/>
              </a:lnSpc>
            </a:pPr>
            <a:r>
              <a:rPr lang="el-GR" sz="2400" dirty="0" smtClean="0">
                <a:latin typeface="+mj-lt"/>
              </a:rPr>
              <a:t>Συνεργασία με τον φυσιοθεραπευτή και τον </a:t>
            </a:r>
            <a:r>
              <a:rPr lang="el-GR" sz="2400" dirty="0" err="1" smtClean="0">
                <a:latin typeface="+mj-lt"/>
              </a:rPr>
              <a:t>εργοθεραπευτή</a:t>
            </a:r>
            <a:r>
              <a:rPr lang="el-GR" sz="2400" dirty="0" smtClean="0">
                <a:latin typeface="+mj-lt"/>
              </a:rPr>
              <a:t> για να τεθούν σύντομες δραστηριότητες καθημερινότητας  που μπορεί να κάνει ο ασθενής μόνος του  προκειμένου να διατηρήσει τις ικανότητες αυτοεξυπηρέτησής του.</a:t>
            </a:r>
          </a:p>
          <a:p>
            <a:pPr algn="just" eaLnBrk="1" hangingPunct="1">
              <a:lnSpc>
                <a:spcPct val="90000"/>
              </a:lnSpc>
            </a:pPr>
            <a:r>
              <a:rPr lang="el-GR" sz="2400" dirty="0" smtClean="0">
                <a:latin typeface="+mj-lt"/>
              </a:rPr>
              <a:t>Προαγωγή της ασφάλειας με ασκήσεις που εκτελούνται σε καθιστή θέση, με κράτημα του ασθενή από την καρέκλα ή το πολύζυγο όταν εκτελεί ασκήσεις όρθιος, με υποστήριξη του ασθενή από βοηθό (π.χ. φίλο ή συγγενή) και με ασκήσεις που στοχεύουν  στην πρόληψη των πτώσεων.</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23850" y="692150"/>
            <a:ext cx="8229600" cy="1143000"/>
          </a:xfrm>
          <a:prstGeom prst="rect">
            <a:avLst/>
          </a:prstGeom>
          <a:noFill/>
          <a:ln w="9525">
            <a:noFill/>
            <a:miter lim="800000"/>
            <a:headEnd/>
            <a:tailEnd/>
          </a:ln>
        </p:spPr>
        <p:txBody>
          <a:bodyPr anchor="ctr"/>
          <a:lstStyle/>
          <a:p>
            <a:pPr algn="ctr"/>
            <a:r>
              <a:rPr lang="el-GR" sz="4000" b="1" dirty="0">
                <a:latin typeface="+mj-lt"/>
              </a:rPr>
              <a:t>Βιβλιογραφία</a:t>
            </a:r>
          </a:p>
        </p:txBody>
      </p:sp>
      <p:sp>
        <p:nvSpPr>
          <p:cNvPr id="24579" name="Rectangle 5"/>
          <p:cNvSpPr>
            <a:spLocks noChangeArrowheads="1"/>
          </p:cNvSpPr>
          <p:nvPr/>
        </p:nvSpPr>
        <p:spPr bwMode="auto">
          <a:xfrm>
            <a:off x="500034" y="2205038"/>
            <a:ext cx="7572428" cy="3662362"/>
          </a:xfrm>
          <a:prstGeom prst="rect">
            <a:avLst/>
          </a:prstGeom>
          <a:noFill/>
          <a:ln w="9525">
            <a:noFill/>
            <a:miter lim="800000"/>
            <a:headEnd/>
            <a:tailEnd/>
          </a:ln>
        </p:spPr>
        <p:txBody>
          <a:bodyPr/>
          <a:lstStyle/>
          <a:p>
            <a:pPr marL="342900" indent="-342900" algn="just">
              <a:spcBef>
                <a:spcPct val="20000"/>
              </a:spcBef>
              <a:buFontTx/>
              <a:buChar char="•"/>
            </a:pPr>
            <a:r>
              <a:rPr lang="el-GR" sz="2800" dirty="0" err="1"/>
              <a:t>Κοκαρίδας</a:t>
            </a:r>
            <a:r>
              <a:rPr lang="el-GR" sz="2800" dirty="0"/>
              <a:t>, Δ. (2010). </a:t>
            </a:r>
            <a:r>
              <a:rPr lang="el-GR" sz="2800" i="1" dirty="0"/>
              <a:t>Άσκηση και αναπηρία: εξατομίκευση, προσαρμογές και προοπτικές ένταξης.</a:t>
            </a:r>
            <a:r>
              <a:rPr lang="el-GR" sz="2800" dirty="0"/>
              <a:t> Θεσσαλονίκη: Εκδόσεις Χριστοδουλίδη.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effectLst/>
                <a:latin typeface="+mj-lt"/>
              </a:rPr>
              <a:t>Τέλος Ενότητας</a:t>
            </a:r>
            <a:endParaRPr lang="el-GR" dirty="0">
              <a:effectLst/>
              <a:latin typeface="+mj-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71800" y="5826670"/>
            <a:ext cx="1584561" cy="554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Σκοποί  ενότητας</a:t>
            </a:r>
            <a:endParaRPr lang="el-GR" dirty="0">
              <a:effectLst/>
              <a:latin typeface="+mj-lt"/>
            </a:endParaRPr>
          </a:p>
        </p:txBody>
      </p:sp>
      <p:sp>
        <p:nvSpPr>
          <p:cNvPr id="3" name="Content Placeholder 2"/>
          <p:cNvSpPr>
            <a:spLocks noGrp="1"/>
          </p:cNvSpPr>
          <p:nvPr>
            <p:ph idx="1"/>
          </p:nvPr>
        </p:nvSpPr>
        <p:spPr/>
        <p:txBody>
          <a:bodyPr/>
          <a:lstStyle/>
          <a:p>
            <a:pPr algn="just">
              <a:spcBef>
                <a:spcPct val="20000"/>
              </a:spcBef>
              <a:buFontTx/>
              <a:buChar char="•"/>
            </a:pPr>
            <a:r>
              <a:rPr lang="el-GR" dirty="0" smtClean="0">
                <a:effectLst/>
                <a:latin typeface="+mj-lt"/>
              </a:rPr>
              <a:t>Να παρουσιάσει </a:t>
            </a:r>
            <a:r>
              <a:rPr lang="el-GR" dirty="0" smtClean="0">
                <a:effectLst/>
                <a:latin typeface="+mj-lt"/>
              </a:rPr>
              <a:t>παθήσεις</a:t>
            </a:r>
            <a:r>
              <a:rPr lang="el-GR" dirty="0" smtClean="0">
                <a:effectLst/>
                <a:latin typeface="+mj-lt"/>
              </a:rPr>
              <a:t> </a:t>
            </a:r>
            <a:r>
              <a:rPr lang="el-GR" dirty="0" smtClean="0">
                <a:effectLst/>
                <a:latin typeface="+mj-lt"/>
              </a:rPr>
              <a:t>που σχετίζονται με την τρίτη ηλικία όπως την νόσο </a:t>
            </a:r>
            <a:r>
              <a:rPr lang="en-US" dirty="0" smtClean="0">
                <a:effectLst/>
                <a:latin typeface="+mj-lt"/>
              </a:rPr>
              <a:t>Alzheimer</a:t>
            </a:r>
            <a:r>
              <a:rPr lang="el-GR" dirty="0" smtClean="0">
                <a:effectLst/>
                <a:latin typeface="+mj-lt"/>
              </a:rPr>
              <a:t> και την</a:t>
            </a:r>
            <a:r>
              <a:rPr lang="en-US" dirty="0" smtClean="0">
                <a:effectLst/>
                <a:latin typeface="+mj-lt"/>
              </a:rPr>
              <a:t> </a:t>
            </a:r>
            <a:r>
              <a:rPr lang="el-GR" dirty="0" smtClean="0">
                <a:effectLst/>
                <a:latin typeface="+mj-lt"/>
              </a:rPr>
              <a:t>νόσο </a:t>
            </a:r>
            <a:r>
              <a:rPr lang="el-GR" dirty="0" smtClean="0">
                <a:effectLst/>
                <a:latin typeface="+mj-lt"/>
              </a:rPr>
              <a:t>του </a:t>
            </a:r>
            <a:r>
              <a:rPr lang="en-US" dirty="0" smtClean="0">
                <a:effectLst/>
                <a:latin typeface="+mj-lt"/>
              </a:rPr>
              <a:t>Parkinson</a:t>
            </a:r>
            <a:r>
              <a:rPr lang="el-GR" dirty="0" smtClean="0">
                <a:latin typeface="+mj-lt"/>
              </a:rPr>
              <a:t>.</a:t>
            </a:r>
            <a:endParaRPr lang="el-GR" dirty="0">
              <a:effectLst/>
              <a:latin typeface="+mj-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Περιεχόμενα ενότητας</a:t>
            </a:r>
            <a:endParaRPr lang="el-GR" dirty="0">
              <a:effectLst/>
              <a:latin typeface="+mj-lt"/>
            </a:endParaRPr>
          </a:p>
        </p:txBody>
      </p:sp>
      <p:sp>
        <p:nvSpPr>
          <p:cNvPr id="3" name="Content Placeholder 2"/>
          <p:cNvSpPr>
            <a:spLocks noGrp="1"/>
          </p:cNvSpPr>
          <p:nvPr>
            <p:ph idx="1"/>
          </p:nvPr>
        </p:nvSpPr>
        <p:spPr>
          <a:xfrm>
            <a:off x="457200" y="1714488"/>
            <a:ext cx="7829576" cy="4411675"/>
          </a:xfrm>
        </p:spPr>
        <p:txBody>
          <a:bodyPr>
            <a:normAutofit/>
          </a:bodyPr>
          <a:lstStyle/>
          <a:p>
            <a:pPr algn="just"/>
            <a:r>
              <a:rPr lang="el-GR" sz="2800" dirty="0" smtClean="0">
                <a:latin typeface="+mj-lt"/>
              </a:rPr>
              <a:t>Άνοια, νόσος </a:t>
            </a:r>
            <a:r>
              <a:rPr lang="en-US" sz="2800" dirty="0" smtClean="0">
                <a:latin typeface="+mj-lt"/>
              </a:rPr>
              <a:t>Alzheimer, </a:t>
            </a:r>
            <a:r>
              <a:rPr lang="el-GR" sz="2800" dirty="0" smtClean="0">
                <a:latin typeface="+mj-lt"/>
              </a:rPr>
              <a:t>στάδια, ικανότητες που χάνονται και διατηρούνται, προσαρμογές άσκησης.</a:t>
            </a:r>
            <a:endParaRPr lang="en-US" sz="2800" dirty="0" smtClean="0">
              <a:latin typeface="+mj-lt"/>
            </a:endParaRPr>
          </a:p>
          <a:p>
            <a:pPr algn="just"/>
            <a:r>
              <a:rPr lang="el-GR" sz="2800" dirty="0" smtClean="0">
                <a:latin typeface="+mj-lt"/>
              </a:rPr>
              <a:t>Νόσος του </a:t>
            </a:r>
            <a:r>
              <a:rPr lang="en-US" sz="2800" dirty="0" smtClean="0">
                <a:latin typeface="+mj-lt"/>
              </a:rPr>
              <a:t>Parkinson, </a:t>
            </a:r>
            <a:r>
              <a:rPr lang="el-GR" sz="2800" dirty="0" smtClean="0">
                <a:latin typeface="+mj-lt"/>
              </a:rPr>
              <a:t>χαρακτηριστικά, εξέλιξη, επιπτώσεις, θεραπευτική προσέγγιση, προτεινόμενες ασκήσεις. </a:t>
            </a:r>
          </a:p>
          <a:p>
            <a:pPr algn="just"/>
            <a:endParaRPr lang="el-GR" sz="2800" dirty="0">
              <a:effectLst/>
              <a:latin typeface="+mj-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437"/>
          </a:xfrm>
        </p:spPr>
        <p:txBody>
          <a:bodyPr/>
          <a:lstStyle/>
          <a:p>
            <a:pPr eaLnBrk="1" hangingPunct="1"/>
            <a:r>
              <a:rPr lang="el-GR" sz="4000" dirty="0" smtClean="0">
                <a:latin typeface="+mj-lt"/>
              </a:rPr>
              <a:t>Άνοια</a:t>
            </a:r>
          </a:p>
        </p:txBody>
      </p:sp>
      <p:sp>
        <p:nvSpPr>
          <p:cNvPr id="3075" name="Rectangle 3"/>
          <p:cNvSpPr>
            <a:spLocks noGrp="1" noChangeArrowheads="1"/>
          </p:cNvSpPr>
          <p:nvPr>
            <p:ph type="body" idx="1"/>
          </p:nvPr>
        </p:nvSpPr>
        <p:spPr>
          <a:xfrm>
            <a:off x="250825" y="1341438"/>
            <a:ext cx="8569325" cy="5256212"/>
          </a:xfrm>
        </p:spPr>
        <p:txBody>
          <a:bodyPr/>
          <a:lstStyle/>
          <a:p>
            <a:pPr algn="just" eaLnBrk="1" hangingPunct="1">
              <a:lnSpc>
                <a:spcPct val="90000"/>
              </a:lnSpc>
            </a:pPr>
            <a:r>
              <a:rPr lang="el-GR" sz="2400" dirty="0" smtClean="0">
                <a:latin typeface="+mj-lt"/>
              </a:rPr>
              <a:t>Η άνοια είναι όρος που χρησιμοποιείται για να περιγράψει μία μεγάλη ομάδα ασθενειών που προκαλούν προοδευτικό εκφυλισμό και απώλεια της διανοητικής λειτουργίας του ατόμου σε τομείς όπως η μνήμη, ο προφορικός λόγος, η ικανότητα κρίσης και σκέψης, ο προσανατολισμός και η συμπεριφορά,  με  αποτέλεσμα ο ασθενής μακροπρόθεσμα να εξαρτάται όλο και περισσότερο από την φροντίδα των άλλων. </a:t>
            </a:r>
          </a:p>
          <a:p>
            <a:pPr algn="just" eaLnBrk="1" hangingPunct="1">
              <a:lnSpc>
                <a:spcPct val="90000"/>
              </a:lnSpc>
            </a:pPr>
            <a:r>
              <a:rPr lang="el-GR" sz="2400" dirty="0" smtClean="0">
                <a:latin typeface="+mj-lt"/>
              </a:rPr>
              <a:t>Όπως και σε άλλες νόσους, δεν υπάρχει θεραπεία στις περιπτώσεις άνοιας. Παρόλα αυτά, φάρμακα και άλλες παρεμβάσεις που βελτιώνουν την εγκεφαλική λειτουργικότητα μπορεί να επιβραδύνουν την εξέλιξη της ασθένειας, να προσφέρουν καλύτερη ποιότητα ζωής στον πάσχοντα  και να ελαττώσουν το βάρος της φροντίδας για την οικογένεια.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Νόσος </a:t>
            </a:r>
            <a:r>
              <a:rPr lang="en-US" dirty="0" smtClean="0"/>
              <a:t>Alzheimer</a:t>
            </a:r>
            <a:endParaRPr lang="el-GR" dirty="0"/>
          </a:p>
        </p:txBody>
      </p:sp>
      <p:sp>
        <p:nvSpPr>
          <p:cNvPr id="3" name="2 - Θέση περιεχομένου"/>
          <p:cNvSpPr>
            <a:spLocks noGrp="1"/>
          </p:cNvSpPr>
          <p:nvPr>
            <p:ph idx="1"/>
          </p:nvPr>
        </p:nvSpPr>
        <p:spPr/>
        <p:txBody>
          <a:bodyPr>
            <a:normAutofit fontScale="92500" lnSpcReduction="20000"/>
          </a:bodyPr>
          <a:lstStyle/>
          <a:p>
            <a:pPr algn="just"/>
            <a:r>
              <a:rPr lang="el-GR" sz="2800" dirty="0" smtClean="0">
                <a:latin typeface="+mj-lt"/>
                <a:cs typeface="Times New Roman" pitchFamily="18" charset="0"/>
              </a:rPr>
              <a:t>Η νόσος του </a:t>
            </a:r>
            <a:r>
              <a:rPr lang="en-US" sz="2800" dirty="0" smtClean="0">
                <a:latin typeface="+mj-lt"/>
                <a:cs typeface="Times New Roman" pitchFamily="18" charset="0"/>
              </a:rPr>
              <a:t>Alzheimer</a:t>
            </a:r>
            <a:r>
              <a:rPr lang="el-GR" sz="2800" dirty="0" smtClean="0">
                <a:latin typeface="+mj-lt"/>
                <a:cs typeface="Times New Roman" pitchFamily="18" charset="0"/>
              </a:rPr>
              <a:t> (ΝΑ) είναι μία αμετάκλητη εξελισσόμενη ασθένεια που προσβάλλει τον εγκέφαλο. Επηρεάζει τη σκέψη, τη μνήμη και τη γλώσσα, συντελώντας στη βαθμιαία αποδιοργάνωση των γνωστικών και λειτουργικών ικανοτήτων.</a:t>
            </a:r>
            <a:endParaRPr lang="en-US" sz="2800" dirty="0" smtClean="0">
              <a:latin typeface="+mj-lt"/>
              <a:cs typeface="Times New Roman" pitchFamily="18" charset="0"/>
            </a:endParaRPr>
          </a:p>
          <a:p>
            <a:pPr algn="just"/>
            <a:r>
              <a:rPr lang="el-GR" sz="2800" dirty="0" smtClean="0">
                <a:latin typeface="+mj-lt"/>
                <a:cs typeface="Times New Roman" pitchFamily="18" charset="0"/>
              </a:rPr>
              <a:t>Παλαιότερα, η  νόσος του </a:t>
            </a:r>
            <a:r>
              <a:rPr lang="en-US" sz="2800" dirty="0" smtClean="0">
                <a:latin typeface="+mj-lt"/>
                <a:cs typeface="Times New Roman" pitchFamily="18" charset="0"/>
              </a:rPr>
              <a:t>Alzheimer</a:t>
            </a:r>
            <a:r>
              <a:rPr lang="el-GR" sz="2800" dirty="0" smtClean="0">
                <a:latin typeface="+mj-lt"/>
                <a:cs typeface="Times New Roman" pitchFamily="18" charset="0"/>
              </a:rPr>
              <a:t> </a:t>
            </a:r>
            <a:r>
              <a:rPr lang="el-GR" sz="2800" dirty="0" smtClean="0">
                <a:latin typeface="+mj-lt"/>
                <a:cs typeface="Arial" charset="0"/>
              </a:rPr>
              <a:t> </a:t>
            </a:r>
            <a:r>
              <a:rPr lang="el-GR" sz="2800" dirty="0" smtClean="0">
                <a:latin typeface="+mj-lt"/>
                <a:cs typeface="Times New Roman" pitchFamily="18" charset="0"/>
              </a:rPr>
              <a:t>θεωρούταν μια σπάνια νόσος.</a:t>
            </a:r>
            <a:r>
              <a:rPr lang="en-US" sz="2800" dirty="0" smtClean="0">
                <a:latin typeface="+mj-lt"/>
                <a:cs typeface="Times New Roman" pitchFamily="18" charset="0"/>
              </a:rPr>
              <a:t> </a:t>
            </a:r>
            <a:r>
              <a:rPr lang="el-GR" sz="2800" dirty="0" smtClean="0">
                <a:latin typeface="+mj-lt"/>
                <a:cs typeface="Times New Roman" pitchFamily="18" charset="0"/>
              </a:rPr>
              <a:t>Σήμερα αποτελεί σημαντικό πρόβλημα για τη δημόσια υγεία. </a:t>
            </a:r>
            <a:endParaRPr lang="en-US" sz="2800" dirty="0" smtClean="0">
              <a:latin typeface="+mj-lt"/>
              <a:cs typeface="Times New Roman" pitchFamily="18" charset="0"/>
            </a:endParaRPr>
          </a:p>
          <a:p>
            <a:pPr algn="just"/>
            <a:r>
              <a:rPr lang="el-GR" sz="2800" dirty="0" smtClean="0">
                <a:latin typeface="+mj-lt"/>
                <a:cs typeface="Times New Roman" pitchFamily="18" charset="0"/>
              </a:rPr>
              <a:t>Η ΝΑ αποτελεί την πιο συχνή μορφή άνοιας (50% - 54%) στα ηλικιωμένα άτομα (65 ετών και πάνω).</a:t>
            </a:r>
            <a:r>
              <a:rPr lang="en-US" sz="2800" dirty="0" smtClean="0">
                <a:latin typeface="+mj-lt"/>
                <a:cs typeface="Times New Roman" pitchFamily="18" charset="0"/>
              </a:rPr>
              <a:t> </a:t>
            </a:r>
            <a:r>
              <a:rPr lang="el-GR" sz="2800" dirty="0" smtClean="0">
                <a:latin typeface="+mj-lt"/>
                <a:cs typeface="Times New Roman" pitchFamily="18" charset="0"/>
              </a:rPr>
              <a:t>Η επικράτηση της νόσου διπλασιάζεται κάθε πέντε χρόνια μετά την ηλικία των 6</a:t>
            </a:r>
            <a:r>
              <a:rPr lang="en-US" sz="2800" dirty="0" smtClean="0">
                <a:latin typeface="+mj-lt"/>
                <a:cs typeface="Times New Roman" pitchFamily="18" charset="0"/>
              </a:rPr>
              <a:t>0</a:t>
            </a:r>
            <a:r>
              <a:rPr lang="el-GR" sz="2800" dirty="0" smtClean="0">
                <a:latin typeface="+mj-lt"/>
                <a:cs typeface="Times New Roman" pitchFamily="18" charset="0"/>
              </a:rPr>
              <a:t> ετών. </a:t>
            </a:r>
            <a:endParaRPr lang="en-US" sz="2800" dirty="0" smtClean="0">
              <a:latin typeface="+mj-lt"/>
              <a:cs typeface="Arial" charset="0"/>
            </a:endParaRPr>
          </a:p>
          <a:p>
            <a:pPr algn="just"/>
            <a:endParaRPr lang="el-GR" sz="2800" dirty="0" smtClean="0">
              <a:latin typeface="+mj-lt"/>
              <a:cs typeface="Times New Roman" pitchFamily="18" charset="0"/>
            </a:endParaRPr>
          </a:p>
          <a:p>
            <a:pPr algn="just"/>
            <a:endParaRPr lang="en-US" sz="2800" dirty="0" smtClean="0">
              <a:latin typeface="+mj-lt"/>
              <a:cs typeface="Arial" charset="0"/>
            </a:endParaRPr>
          </a:p>
          <a:p>
            <a:pPr>
              <a:buNone/>
            </a:pP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 </a:t>
            </a:r>
            <a:r>
              <a:rPr lang="el-GR" dirty="0" smtClean="0"/>
              <a:t>ΝΑ και ο Εγκέφαλος</a:t>
            </a:r>
            <a:endParaRPr lang="el-GR" dirty="0"/>
          </a:p>
        </p:txBody>
      </p:sp>
      <p:sp>
        <p:nvSpPr>
          <p:cNvPr id="3" name="2 - Θέση περιεχομένου"/>
          <p:cNvSpPr>
            <a:spLocks noGrp="1"/>
          </p:cNvSpPr>
          <p:nvPr>
            <p:ph idx="1"/>
          </p:nvPr>
        </p:nvSpPr>
        <p:spPr/>
        <p:txBody>
          <a:bodyPr>
            <a:normAutofit fontScale="92500"/>
          </a:bodyPr>
          <a:lstStyle/>
          <a:p>
            <a:pPr algn="just">
              <a:spcBef>
                <a:spcPct val="50000"/>
              </a:spcBef>
              <a:buFontTx/>
              <a:buChar char="•"/>
              <a:tabLst>
                <a:tab pos="342900" algn="l"/>
              </a:tabLst>
            </a:pPr>
            <a:r>
              <a:rPr lang="el-GR" sz="2400" dirty="0" smtClean="0">
                <a:latin typeface="+mj-lt"/>
                <a:cs typeface="Times New Roman" pitchFamily="18" charset="0"/>
              </a:rPr>
              <a:t>Στον εγκέφαλο υπάρχουν δισεκατομμύρια νευρώνες, ο καθένας των οποίων αποτελείται από έναν </a:t>
            </a:r>
            <a:r>
              <a:rPr lang="el-GR" sz="2400" dirty="0" err="1" smtClean="0">
                <a:latin typeface="+mj-lt"/>
                <a:cs typeface="Times New Roman" pitchFamily="18" charset="0"/>
              </a:rPr>
              <a:t>νευρίτη</a:t>
            </a:r>
            <a:r>
              <a:rPr lang="el-GR" sz="2400" dirty="0" smtClean="0">
                <a:latin typeface="+mj-lt"/>
                <a:cs typeface="Times New Roman" pitchFamily="18" charset="0"/>
              </a:rPr>
              <a:t> και πολλούς </a:t>
            </a:r>
            <a:r>
              <a:rPr lang="el-GR" sz="2400" dirty="0" err="1" smtClean="0">
                <a:latin typeface="+mj-lt"/>
                <a:cs typeface="Times New Roman" pitchFamily="18" charset="0"/>
              </a:rPr>
              <a:t>δενδρίτες</a:t>
            </a:r>
            <a:r>
              <a:rPr lang="el-GR" sz="2400" dirty="0" smtClean="0">
                <a:latin typeface="+mj-lt"/>
                <a:cs typeface="Times New Roman" pitchFamily="18" charset="0"/>
              </a:rPr>
              <a:t>.</a:t>
            </a:r>
            <a:r>
              <a:rPr lang="el-GR" sz="2400" dirty="0" smtClean="0">
                <a:latin typeface="+mj-lt"/>
                <a:cs typeface="Arial" charset="0"/>
              </a:rPr>
              <a:t> </a:t>
            </a:r>
            <a:r>
              <a:rPr lang="el-GR" sz="2400" dirty="0" smtClean="0">
                <a:latin typeface="+mj-lt"/>
                <a:cs typeface="Times New Roman" pitchFamily="18" charset="0"/>
              </a:rPr>
              <a:t>Για να διατηρείται υγιής,  οι νευρώνες θα πρέπει να επικοινωνούν μεταξύ τους, να διεκπεραιώνουν τον μεταβολισμό και να </a:t>
            </a:r>
            <a:r>
              <a:rPr lang="el-GR" sz="2400" dirty="0" err="1" smtClean="0">
                <a:latin typeface="+mj-lt"/>
                <a:cs typeface="Times New Roman" pitchFamily="18" charset="0"/>
              </a:rPr>
              <a:t>αυτο</a:t>
            </a:r>
            <a:r>
              <a:rPr lang="el-GR" sz="2400" dirty="0" smtClean="0">
                <a:latin typeface="+mj-lt"/>
                <a:cs typeface="Times New Roman" pitchFamily="18" charset="0"/>
              </a:rPr>
              <a:t>-επιδιορθώνονται.</a:t>
            </a:r>
            <a:r>
              <a:rPr lang="el-GR" sz="2400" dirty="0" smtClean="0">
                <a:latin typeface="+mj-lt"/>
                <a:cs typeface="Arial" charset="0"/>
              </a:rPr>
              <a:t> </a:t>
            </a:r>
            <a:r>
              <a:rPr lang="el-GR" sz="2400" dirty="0" smtClean="0">
                <a:latin typeface="+mj-lt"/>
                <a:cs typeface="Times New Roman" pitchFamily="18" charset="0"/>
              </a:rPr>
              <a:t>Η ΝΑ επιφέρει αναστάτωση και στις τρεις αυτές βασικές λειτουργίες</a:t>
            </a:r>
            <a:r>
              <a:rPr lang="el-GR" sz="2400" b="1" dirty="0" smtClean="0">
                <a:latin typeface="+mj-lt"/>
                <a:cs typeface="Times New Roman" pitchFamily="18" charset="0"/>
              </a:rPr>
              <a:t>.</a:t>
            </a:r>
          </a:p>
          <a:p>
            <a:pPr algn="just">
              <a:spcBef>
                <a:spcPct val="50000"/>
              </a:spcBef>
              <a:buFontTx/>
              <a:buChar char="•"/>
              <a:tabLst>
                <a:tab pos="342900" algn="l"/>
              </a:tabLst>
            </a:pPr>
            <a:r>
              <a:rPr lang="el-GR" sz="2400" dirty="0" smtClean="0">
                <a:latin typeface="+mj-lt"/>
                <a:cs typeface="Times New Roman" pitchFamily="18" charset="0"/>
              </a:rPr>
              <a:t>Κατά την αυτοψία, συγκεκριμένες νευροπαθολογικές αλλαγές παρατηρούνται στον εγκεφαλικό ιστό του ασθενή με ΝΑ. α) </a:t>
            </a:r>
            <a:r>
              <a:rPr lang="el-GR" sz="2400" b="1" dirty="0" smtClean="0">
                <a:latin typeface="+mj-lt"/>
                <a:cs typeface="Times New Roman" pitchFamily="18" charset="0"/>
              </a:rPr>
              <a:t>Οι γεροντικές πλάκες</a:t>
            </a:r>
            <a:r>
              <a:rPr lang="el-GR" sz="2400" dirty="0" smtClean="0">
                <a:latin typeface="+mj-lt"/>
                <a:cs typeface="Times New Roman" pitchFamily="18" charset="0"/>
              </a:rPr>
              <a:t>, οι οποίες δημιουργούνται από τη συσσώρευση πρωτεΐνης και κυτταρικού υλικού έξω και γύρω από τα νευρικά κύτταρα β) </a:t>
            </a:r>
            <a:r>
              <a:rPr lang="el-GR" sz="2400" b="1" dirty="0" smtClean="0">
                <a:latin typeface="+mj-lt"/>
                <a:cs typeface="Times New Roman" pitchFamily="18" charset="0"/>
              </a:rPr>
              <a:t>Οι </a:t>
            </a:r>
            <a:r>
              <a:rPr lang="el-GR" sz="2400" b="1" dirty="0" err="1" smtClean="0">
                <a:latin typeface="+mj-lt"/>
                <a:cs typeface="Times New Roman" pitchFamily="18" charset="0"/>
              </a:rPr>
              <a:t>νευροϊνιδιακοί</a:t>
            </a:r>
            <a:r>
              <a:rPr lang="el-GR" sz="2400" b="1" dirty="0" smtClean="0">
                <a:latin typeface="+mj-lt"/>
                <a:cs typeface="Times New Roman" pitchFamily="18" charset="0"/>
              </a:rPr>
              <a:t> κόμβοι</a:t>
            </a:r>
            <a:r>
              <a:rPr lang="el-GR" sz="2400" dirty="0" smtClean="0">
                <a:latin typeface="+mj-lt"/>
                <a:cs typeface="Times New Roman" pitchFamily="18" charset="0"/>
              </a:rPr>
              <a:t>, μη φυσιολογικά πλεγμένα πρωτεϊνικά συμπλέγματα μέσα στα νευρικά κύτταρα.</a:t>
            </a:r>
            <a:endParaRPr lang="en-US" sz="2400" dirty="0" smtClean="0">
              <a:latin typeface="+mj-lt"/>
              <a:cs typeface="Arial" charset="0"/>
            </a:endParaRPr>
          </a:p>
          <a:p>
            <a:pPr algn="just">
              <a:spcBef>
                <a:spcPct val="50000"/>
              </a:spcBef>
              <a:buFontTx/>
              <a:buChar char="•"/>
              <a:tabLst>
                <a:tab pos="342900" algn="l"/>
              </a:tabLst>
            </a:pPr>
            <a:endParaRPr lang="el-GR"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Παράγοντες κινδύνου</a:t>
            </a:r>
            <a:endParaRPr lang="el-GR" dirty="0"/>
          </a:p>
        </p:txBody>
      </p:sp>
      <p:sp>
        <p:nvSpPr>
          <p:cNvPr id="3" name="2 - Θέση περιεχομένου"/>
          <p:cNvSpPr>
            <a:spLocks noGrp="1"/>
          </p:cNvSpPr>
          <p:nvPr>
            <p:ph idx="1"/>
          </p:nvPr>
        </p:nvSpPr>
        <p:spPr/>
        <p:txBody>
          <a:bodyPr>
            <a:normAutofit/>
          </a:bodyPr>
          <a:lstStyle/>
          <a:p>
            <a:pPr algn="just"/>
            <a:r>
              <a:rPr lang="en-US" sz="2400" dirty="0" smtClean="0">
                <a:latin typeface="+mj-lt"/>
                <a:cs typeface="Times New Roman" pitchFamily="18" charset="0"/>
              </a:rPr>
              <a:t>A</a:t>
            </a:r>
            <a:r>
              <a:rPr lang="el-GR" sz="2400" dirty="0" err="1" smtClean="0">
                <a:latin typeface="+mj-lt"/>
                <a:cs typeface="Times New Roman" pitchFamily="18" charset="0"/>
              </a:rPr>
              <a:t>ρκετοί</a:t>
            </a:r>
            <a:r>
              <a:rPr lang="el-GR" sz="2400" dirty="0" smtClean="0">
                <a:latin typeface="+mj-lt"/>
                <a:cs typeface="Times New Roman" pitchFamily="18" charset="0"/>
              </a:rPr>
              <a:t> παράγοντες</a:t>
            </a:r>
            <a:r>
              <a:rPr lang="en-US" sz="2400" dirty="0" smtClean="0">
                <a:latin typeface="+mj-lt"/>
                <a:cs typeface="Times New Roman" pitchFamily="18" charset="0"/>
              </a:rPr>
              <a:t> </a:t>
            </a:r>
            <a:r>
              <a:rPr lang="el-GR" sz="2400" dirty="0" smtClean="0">
                <a:latin typeface="+mj-lt"/>
                <a:cs typeface="Times New Roman" pitchFamily="18" charset="0"/>
              </a:rPr>
              <a:t>γενετικοί (κληρονομικότητα, ηλικία, φύλο), περιβαλλοντικοί </a:t>
            </a:r>
            <a:r>
              <a:rPr lang="el-GR" sz="2400" dirty="0" smtClean="0">
                <a:latin typeface="+mj-lt"/>
              </a:rPr>
              <a:t>(τρόπος ζωής, επίπεδο εκπαίδευσης, παλαιότερη </a:t>
            </a:r>
            <a:r>
              <a:rPr lang="el-GR" sz="2400" dirty="0" err="1" smtClean="0">
                <a:latin typeface="+mj-lt"/>
              </a:rPr>
              <a:t>κρανιοεγκεφαλική</a:t>
            </a:r>
            <a:r>
              <a:rPr lang="el-GR" sz="2400" dirty="0" smtClean="0">
                <a:latin typeface="+mj-lt"/>
              </a:rPr>
              <a:t> κάκωση, διαβίωση σε περιβάλλον επιβαρημένο από τοξικές ουσίες), </a:t>
            </a:r>
            <a:r>
              <a:rPr lang="el-GR" sz="2400" dirty="0" smtClean="0">
                <a:latin typeface="+mj-lt"/>
                <a:cs typeface="Times New Roman" pitchFamily="18" charset="0"/>
              </a:rPr>
              <a:t>μπορεί να προκαλέσουν την εμφάνιση της</a:t>
            </a:r>
            <a:r>
              <a:rPr lang="en-US" sz="2400" dirty="0" smtClean="0">
                <a:latin typeface="+mj-lt"/>
                <a:cs typeface="Times New Roman" pitchFamily="18" charset="0"/>
              </a:rPr>
              <a:t> NA</a:t>
            </a:r>
            <a:r>
              <a:rPr lang="el-GR" sz="2400" dirty="0" smtClean="0">
                <a:latin typeface="+mj-lt"/>
                <a:cs typeface="Times New Roman" pitchFamily="18" charset="0"/>
              </a:rPr>
              <a:t>. Παρ’ όλα αυτά, θεωρείται απίθανο η ασθένεια να οφείλεται σε έναν και μόνο παράγοντα. Πιστεύεται ότι συνδυασμός παραγόντων (διαφορετικός σε κάθε άτομο) οδηγεί στην εμφάνιση της. </a:t>
            </a:r>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2435</Words>
  <Application>Microsoft Office PowerPoint</Application>
  <PresentationFormat>Προβολή στην οθόνη (4:3)</PresentationFormat>
  <Paragraphs>195</Paragraphs>
  <Slides>32</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Άνοια</vt:lpstr>
      <vt:lpstr>Νόσος Alzheimer</vt:lpstr>
      <vt:lpstr>H ΝΑ και ο Εγκέφαλος</vt:lpstr>
      <vt:lpstr>Παράγοντες κινδύνου</vt:lpstr>
      <vt:lpstr>Διαφάνεια 10</vt:lpstr>
      <vt:lpstr>Διαφάνεια 11</vt:lpstr>
      <vt:lpstr>Διαφάνεια 12</vt:lpstr>
      <vt:lpstr>Σχεδιασμός Προγράμματος Άσκησης</vt:lpstr>
      <vt:lpstr>Αερόβια Ικανότητα - Προσαρμογές</vt:lpstr>
      <vt:lpstr>Αερόβια Ικανότητα - Προσαρμογές</vt:lpstr>
      <vt:lpstr>Μυϊκή Δύναμη - Προσαρμογές</vt:lpstr>
      <vt:lpstr>Ισορροπία - Προσαρμογές</vt:lpstr>
      <vt:lpstr>Προσαρμογές</vt:lpstr>
      <vt:lpstr>Νόσος του Parkinson</vt:lpstr>
      <vt:lpstr>Χαρακτηριστικά </vt:lpstr>
      <vt:lpstr>Διαφάνεια 21</vt:lpstr>
      <vt:lpstr>Επιπτώσεις</vt:lpstr>
      <vt:lpstr>Επιπτώσεις</vt:lpstr>
      <vt:lpstr>Αιτιολογία – Θεραπευτική προσέγγιση</vt:lpstr>
      <vt:lpstr>Οφέλη Φυσικής Αγωγής</vt:lpstr>
      <vt:lpstr>Αερόβιες δραστηριότητες</vt:lpstr>
      <vt:lpstr>Ασκήσεις Ενδυνάμωσης</vt:lpstr>
      <vt:lpstr>Ασκήσεις ευλυγισίας</vt:lpstr>
      <vt:lpstr>Ασκήσεις Προσώπου &amp; Αναπνοής</vt:lpstr>
      <vt:lpstr>Συνεργασία - Ασφάλεια</vt:lpstr>
      <vt:lpstr>Διαφάνεια 31</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208</cp:revision>
  <dcterms:created xsi:type="dcterms:W3CDTF">2012-09-06T09:03:05Z</dcterms:created>
  <dcterms:modified xsi:type="dcterms:W3CDTF">2015-08-05T12:17:40Z</dcterms:modified>
</cp:coreProperties>
</file>