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ags/tag4.xml" ContentType="application/vnd.openxmlformats-officedocument.presentationml.tag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9.xml" ContentType="application/vnd.openxmlformats-officedocument.presentationml.tags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23"/>
  </p:notesMasterIdLst>
  <p:handoutMasterIdLst>
    <p:handoutMasterId r:id="rId24"/>
  </p:handoutMasterIdLst>
  <p:sldIdLst>
    <p:sldId id="257" r:id="rId3"/>
    <p:sldId id="264" r:id="rId4"/>
    <p:sldId id="268" r:id="rId5"/>
    <p:sldId id="269" r:id="rId6"/>
    <p:sldId id="270" r:id="rId7"/>
    <p:sldId id="365" r:id="rId8"/>
    <p:sldId id="366" r:id="rId9"/>
    <p:sldId id="367" r:id="rId10"/>
    <p:sldId id="368" r:id="rId11"/>
    <p:sldId id="369" r:id="rId12"/>
    <p:sldId id="370" r:id="rId13"/>
    <p:sldId id="371" r:id="rId14"/>
    <p:sldId id="372" r:id="rId15"/>
    <p:sldId id="326" r:id="rId16"/>
    <p:sldId id="325" r:id="rId17"/>
    <p:sldId id="271" r:id="rId18"/>
    <p:sldId id="258" r:id="rId19"/>
    <p:sldId id="259" r:id="rId20"/>
    <p:sldId id="260" r:id="rId21"/>
    <p:sldId id="261" r:id="rId22"/>
  </p:sldIdLst>
  <p:sldSz cx="9144000" cy="6858000" type="screen4x3"/>
  <p:notesSz cx="6858000" cy="9144000"/>
  <p:custDataLst>
    <p:tags r:id="rId2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03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Μεσαίο στυλ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93D81CF-94F2-401A-BA57-92F5A7B2D0C5}" styleName="Μεσαίο στυλ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1" autoAdjust="0"/>
    <p:restoredTop sz="94665" autoAdjust="0"/>
  </p:normalViewPr>
  <p:slideViewPr>
    <p:cSldViewPr>
      <p:cViewPr>
        <p:scale>
          <a:sx n="73" d="100"/>
          <a:sy n="73" d="100"/>
        </p:scale>
        <p:origin x="-72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1182" y="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gs" Target="tags/tag1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94140C-634A-469C-80EE-8160D998D4E9}" type="datetimeFigureOut">
              <a:rPr lang="el-GR" smtClean="0"/>
              <a:t>29/2/2016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067BF-BCFD-490E-B270-CD2CFEAE25D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0180964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1FAE34-A9BA-4005-8175-E6F8E72C8B1C}" type="datetimeFigureOut">
              <a:rPr lang="el-GR" smtClean="0"/>
              <a:t>29/2/2016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0790D-22C5-45BB-A770-83CDE294324C}" type="slidenum">
              <a:rPr lang="el-GR" smtClean="0"/>
              <a:t>‹#›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6082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580162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>
                <a:solidFill>
                  <a:prstClr val="black"/>
                </a:solidFill>
              </a:rPr>
              <a:pPr/>
              <a:t>2</a:t>
            </a:fld>
            <a:endParaRPr lang="el-G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83604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896538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40790D-22C5-45BB-A770-83CDE294324C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40847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1807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3750971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1016591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537072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2AE22E-DD62-4521-B101-7E2495C9CCE1}" type="datetime1">
              <a:rPr lang="el-GR" smtClean="0"/>
              <a:t>29/2/2016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21626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84346-8110-4DFC-BDA2-BDE40D3A9976}" type="datetime1">
              <a:rPr lang="el-GR" smtClean="0"/>
              <a:t>29/2/2016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449077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D3989-89A8-4940-950C-F07B386CB4BF}" type="datetime1">
              <a:rPr lang="el-GR" smtClean="0"/>
              <a:t>29/2/2016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077379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dirty="0" smtClean="0"/>
              <a:t>Στυλ υποδείγματος κειμένου</a:t>
            </a:r>
          </a:p>
          <a:p>
            <a:pPr lvl="1"/>
            <a:r>
              <a:rPr lang="el-GR" dirty="0" smtClean="0"/>
              <a:t>Δεύτερου επιπέδου</a:t>
            </a:r>
          </a:p>
          <a:p>
            <a:pPr lvl="2"/>
            <a:r>
              <a:rPr lang="el-GR" dirty="0" smtClean="0"/>
              <a:t>Τρίτου επιπέδου</a:t>
            </a:r>
          </a:p>
          <a:p>
            <a:pPr lvl="3"/>
            <a:r>
              <a:rPr lang="el-GR" dirty="0" smtClean="0"/>
              <a:t>Τέταρτου επιπέδου</a:t>
            </a:r>
          </a:p>
          <a:p>
            <a:pPr lvl="4"/>
            <a:r>
              <a:rPr lang="el-GR" dirty="0" smtClean="0"/>
              <a:t>Πέμπτου επιπέδου</a:t>
            </a:r>
            <a:endParaRPr lang="el-GR" dirty="0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92D324-6217-47E7-9927-443D82AE5283}" type="datetime1">
              <a:rPr lang="el-GR" smtClean="0"/>
              <a:t>29/2/2016</a:t>
            </a:fld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 dirty="0"/>
          </a:p>
        </p:txBody>
      </p:sp>
      <p:sp>
        <p:nvSpPr>
          <p:cNvPr id="10" name="Τίτλος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11" name="Θέση υποσέλιδου 1" descr="[DECORATIVE]"/>
          <p:cNvSpPr txBox="1">
            <a:spLocks/>
          </p:cNvSpPr>
          <p:nvPr userDrawn="1"/>
        </p:nvSpPr>
        <p:spPr>
          <a:xfrm>
            <a:off x="2608162" y="6356350"/>
            <a:ext cx="3657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l-GR" sz="1400" dirty="0" smtClean="0">
                <a:solidFill>
                  <a:prstClr val="black"/>
                </a:solidFill>
              </a:rPr>
              <a:t>Ανάλυση Θέσης Εργασίας.</a:t>
            </a:r>
          </a:p>
        </p:txBody>
      </p:sp>
    </p:spTree>
    <p:extLst>
      <p:ext uri="{BB962C8B-B14F-4D97-AF65-F5344CB8AC3E}">
        <p14:creationId xmlns:p14="http://schemas.microsoft.com/office/powerpoint/2010/main" val="39710633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D4FC71-61CC-43D9-BC5E-96AD743CEBE5}" type="datetime1">
              <a:rPr lang="el-GR" smtClean="0"/>
              <a:t>29/2/2016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>
            <a:lvl1pPr>
              <a:defRPr sz="1200"/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560595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AA125D-0608-45C2-87C7-BB400EF193E8}" type="datetime1">
              <a:rPr lang="el-GR" smtClean="0"/>
              <a:t>29/2/2016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15588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3E980-2E6A-45A6-9520-E00431845EC8}" type="datetime1">
              <a:rPr lang="el-GR" smtClean="0"/>
              <a:t>29/2/2016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10466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130856-8288-4862-A650-B954DA7EE034}" type="datetime1">
              <a:rPr lang="el-GR" smtClean="0"/>
              <a:t>29/2/2016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3124200" cy="365125"/>
          </a:xfrm>
        </p:spPr>
        <p:txBody>
          <a:bodyPr/>
          <a:lstStyle>
            <a:lvl1pPr>
              <a:defRPr sz="1200"/>
            </a:lvl1pPr>
          </a:lstStyle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047982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A5F14-D32D-4BDC-8059-4437A82E41C7}" type="datetime1">
              <a:rPr lang="el-GR" smtClean="0"/>
              <a:t>29/2/2016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397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74567-F998-4CB8-AD51-9B20F15C11EE}" type="datetime1">
              <a:rPr lang="el-GR" smtClean="0"/>
              <a:t>29/2/2016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772923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28C0F-A972-4602-B3B7-59736E4CC419}" type="datetime1">
              <a:rPr lang="el-GR" smtClean="0"/>
              <a:t>29/2/2016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67529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45F12-7F0D-41A4-8427-AD801F729A7B}" type="datetime1">
              <a:rPr lang="el-GR" smtClean="0"/>
              <a:t>29/2/2016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6EEB8D-302B-4BB7-AB7B-5E18E67E8EEA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253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://www.edulll.gr/" TargetMode="External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hyperlink" Target="http://creativecommons.org/licenses/by-nc-sa/4.0/deed.el" TargetMode="External"/><Relationship Id="rId5" Type="http://schemas.openxmlformats.org/officeDocument/2006/relationships/image" Target="../media/image1.jpeg"/><Relationship Id="rId4" Type="http://schemas.openxmlformats.org/officeDocument/2006/relationships/hyperlink" Target="http://www.teilar.gr/" TargetMode="External"/><Relationship Id="rId9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deed.el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6" Type="http://schemas.openxmlformats.org/officeDocument/2006/relationships/image" Target="../media/image3.png"/><Relationship Id="rId5" Type="http://schemas.openxmlformats.org/officeDocument/2006/relationships/hyperlink" Target="http://www.edulll.gr/" TargetMode="Externa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cdev.teilar.gr/courses/LOG104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Relationship Id="rId5" Type="http://schemas.openxmlformats.org/officeDocument/2006/relationships/image" Target="../media/image6.png"/><Relationship Id="rId4" Type="http://schemas.openxmlformats.org/officeDocument/2006/relationships/hyperlink" Target="http://creativecommons.org/licenses/by-nc-sa/4.0/deed.el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Ομάδα 1" descr="Λογότυπο του Τεϊ Θεσσαλίας. Τεχνολογικό εκπαιδευτικό ίδρυμα Θεσσαλίας."/>
          <p:cNvGrpSpPr>
            <a:grpSpLocks/>
          </p:cNvGrpSpPr>
          <p:nvPr/>
        </p:nvGrpSpPr>
        <p:grpSpPr bwMode="auto">
          <a:xfrm>
            <a:off x="611188" y="406400"/>
            <a:ext cx="3455987" cy="1093420"/>
            <a:chOff x="611559" y="406230"/>
            <a:chExt cx="3456384" cy="1093809"/>
          </a:xfrm>
        </p:grpSpPr>
        <p:pic>
          <p:nvPicPr>
            <p:cNvPr id="3" name="Εικόνα 1" descr="Λογότυπο του Τεϊ Θεσσαλίας." title="Λογότυπο του Ιδρύματος.">
              <a:hlinkClick r:id="rId4" tooltip="Μετάβαση στην ιστοσελίδα του Ιδρύματος"/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>
              <a:fillRect/>
            </a:stretch>
          </p:blipFill>
          <p:spPr bwMode="gray">
            <a:xfrm>
              <a:off x="611559" y="406230"/>
              <a:ext cx="1079624" cy="10417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056" name="Θέση περιεχομένου 1"/>
            <p:cNvSpPr txBox="1">
              <a:spLocks noChangeArrowheads="1"/>
            </p:cNvSpPr>
            <p:nvPr/>
          </p:nvSpPr>
          <p:spPr bwMode="auto">
            <a:xfrm>
              <a:off x="1810182" y="484376"/>
              <a:ext cx="2257761" cy="10156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cs typeface="Arial" charset="0"/>
                </a:defRPr>
              </a:lvl9pPr>
            </a:lstStyle>
            <a:p>
              <a:pPr eaLnBrk="1" hangingPunct="1"/>
              <a:r>
                <a:rPr lang="el-GR" sz="2000" dirty="0" smtClean="0"/>
                <a:t>Τεχνολογικό Εκπαιδευτικό </a:t>
              </a:r>
            </a:p>
            <a:p>
              <a:pPr eaLnBrk="1" hangingPunct="1"/>
              <a:r>
                <a:rPr lang="el-GR" sz="2000" dirty="0" smtClean="0"/>
                <a:t>Ίδρυμα Θεσσαλίας</a:t>
              </a:r>
              <a:endParaRPr lang="el-GR" sz="2000" dirty="0"/>
            </a:p>
          </p:txBody>
        </p:sp>
      </p:grpSp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6200" y="1676400"/>
            <a:ext cx="8839200" cy="1470025"/>
          </a:xfrm>
        </p:spPr>
        <p:txBody>
          <a:bodyPr>
            <a:normAutofit/>
          </a:bodyPr>
          <a:lstStyle/>
          <a:p>
            <a:r>
              <a:rPr lang="el-GR" b="1" dirty="0">
                <a:solidFill>
                  <a:prstClr val="black"/>
                </a:solidFill>
              </a:rPr>
              <a:t>Διοίκηση Ανθρωπίνων Πόρων</a:t>
            </a:r>
            <a:endParaRPr lang="el-GR" dirty="0"/>
          </a:p>
        </p:txBody>
      </p:sp>
      <p:sp>
        <p:nvSpPr>
          <p:cNvPr id="6" name="Θέση περιεχομένου 2"/>
          <p:cNvSpPr txBox="1">
            <a:spLocks/>
          </p:cNvSpPr>
          <p:nvPr/>
        </p:nvSpPr>
        <p:spPr>
          <a:xfrm>
            <a:off x="1295400" y="2971800"/>
            <a:ext cx="6588967" cy="2714330"/>
          </a:xfrm>
          <a:prstGeom prst="rect">
            <a:avLst/>
          </a:prstGeom>
        </p:spPr>
        <p:txBody>
          <a:bodyPr anchor="ctr"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Ενότητα 2</a:t>
            </a:r>
            <a:r>
              <a:rPr lang="el-GR" sz="2800" b="1" dirty="0">
                <a:solidFill>
                  <a:prstClr val="black"/>
                </a:solidFill>
                <a:ea typeface="+mj-ea"/>
                <a:cs typeface="+mj-cs"/>
              </a:rPr>
              <a:t>α</a:t>
            </a:r>
            <a:r>
              <a:rPr lang="el-GR" sz="2800" b="1" dirty="0" smtClean="0">
                <a:solidFill>
                  <a:prstClr val="black"/>
                </a:solidFill>
                <a:ea typeface="+mj-ea"/>
                <a:cs typeface="+mj-cs"/>
              </a:rPr>
              <a:t>:  </a:t>
            </a:r>
            <a:r>
              <a:rPr lang="el-GR" sz="2800" dirty="0">
                <a:solidFill>
                  <a:prstClr val="black"/>
                </a:solidFill>
                <a:ea typeface="+mj-ea"/>
                <a:cs typeface="+mj-cs"/>
              </a:rPr>
              <a:t>Ανάλυση </a:t>
            </a: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Θέσης </a:t>
            </a:r>
            <a:r>
              <a:rPr lang="el-GR" sz="2800" dirty="0">
                <a:solidFill>
                  <a:prstClr val="black"/>
                </a:solidFill>
                <a:ea typeface="+mj-ea"/>
                <a:cs typeface="+mj-cs"/>
              </a:rPr>
              <a:t>Εργασίας.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el-GR" sz="2800" dirty="0"/>
              <a:t>   Αναγνωστόπουλος Αχιλλέας  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Εργαστηριακό Διδακτικό Προσωπικό,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Τμήμα Λογιστικής και Χρηματοοικονομικής,</a:t>
            </a:r>
          </a:p>
          <a:p>
            <a:pPr marL="0" indent="0" algn="ctr">
              <a:spcBef>
                <a:spcPts val="0"/>
              </a:spcBef>
              <a:buNone/>
              <a:defRPr/>
            </a:pPr>
            <a:r>
              <a:rPr lang="el-GR" sz="2800" dirty="0"/>
              <a:t>T.E.I. Θεσσαλίας</a:t>
            </a:r>
          </a:p>
        </p:txBody>
      </p:sp>
      <p:pic>
        <p:nvPicPr>
          <p:cNvPr id="9" name="Εικόνα 2" descr=" Λογότυπο για άδειες χρήσης creative commons, b y, n c, s a ">
            <a:hlinkClick r:id="rId6" tooltip="Μετάβαση στην Άδεια Χρήσης"/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175" y="5971167"/>
            <a:ext cx="1583921" cy="554177"/>
          </a:xfrm>
          <a:prstGeom prst="rect">
            <a:avLst/>
          </a:prstGeom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">
            <a:hlinkClick r:id="rId8" tooltip="Μετάβαση σε www.edulll.gr"/>
          </p:cNvPr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289166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Διαδικασία Ανάλυση Εργασίας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10</a:t>
            </a:fld>
            <a:endParaRPr lang="el-GR" dirty="0"/>
          </a:p>
        </p:txBody>
      </p:sp>
      <p:pic>
        <p:nvPicPr>
          <p:cNvPr id="6" name="Εικόνα 5" descr="[DECORATIVE]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41348" y="1440891"/>
            <a:ext cx="5261304" cy="488941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77856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Ανάλυση Εργασίας &amp; Σχέση </a:t>
            </a:r>
            <a:r>
              <a:rPr lang="el-GR" b="1" dirty="0" smtClean="0"/>
              <a:t>               με </a:t>
            </a:r>
            <a:r>
              <a:rPr lang="el-GR" b="1" dirty="0"/>
              <a:t>Άλλες Λειτουργίες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Προγραμματισμός Ανθρωπίνων Πόρων</a:t>
            </a:r>
          </a:p>
          <a:p>
            <a:r>
              <a:rPr lang="el-GR" sz="2400" dirty="0"/>
              <a:t>Γίνεται ευκολότερος &amp; και πιο ακριβής καθώς παρέχει χρήσιμες πληροφορίες για τον προσδιορισμό των απαιτήσεων των μελλοντικών &amp; τωρινών </a:t>
            </a:r>
            <a:r>
              <a:rPr lang="el-GR" sz="2400" dirty="0" smtClean="0"/>
              <a:t>θέσεων</a:t>
            </a:r>
            <a:r>
              <a:rPr lang="en-US" sz="2400" dirty="0" smtClean="0"/>
              <a:t>.</a:t>
            </a:r>
            <a:endParaRPr lang="el-GR" sz="2400" dirty="0"/>
          </a:p>
          <a:p>
            <a:pPr marL="0" indent="0">
              <a:buNone/>
            </a:pPr>
            <a:r>
              <a:rPr lang="el-GR" sz="2400" b="1" dirty="0"/>
              <a:t>Προσέλκυση &amp; Επιλογή Υποψηφίων</a:t>
            </a:r>
          </a:p>
          <a:p>
            <a:r>
              <a:rPr lang="el-GR" sz="2400" dirty="0"/>
              <a:t>Βοηθά στελέχη και υποψήφιους εργαζόμενους να αναγνωρίσουν τα στοιχεία μιας ικανοποιητικής εκτέλεσης </a:t>
            </a:r>
            <a:r>
              <a:rPr lang="el-GR" sz="2400" dirty="0" smtClean="0"/>
              <a:t>εργασίας</a:t>
            </a:r>
            <a:r>
              <a:rPr lang="en-US" sz="2400" dirty="0" smtClean="0"/>
              <a:t>.</a:t>
            </a:r>
            <a:endParaRPr lang="el-GR" sz="2400" dirty="0"/>
          </a:p>
          <a:p>
            <a:r>
              <a:rPr lang="el-GR" sz="2400" dirty="0"/>
              <a:t>Γίνεται καλύτερο «ταίριασμα» μεταξύ προσφοράς &amp; </a:t>
            </a:r>
            <a:r>
              <a:rPr lang="el-GR" sz="2400" dirty="0" smtClean="0"/>
              <a:t>ζήτησης</a:t>
            </a:r>
            <a:r>
              <a:rPr lang="en-US" sz="2400" dirty="0" smtClean="0"/>
              <a:t>.</a:t>
            </a:r>
            <a:endParaRPr lang="el-GR" sz="2400" dirty="0"/>
          </a:p>
          <a:p>
            <a:r>
              <a:rPr lang="el-GR" sz="2400" dirty="0"/>
              <a:t>Ρεαλιστικές Προσδοκίες &amp; Μειωμένη Εργασιακή </a:t>
            </a:r>
            <a:r>
              <a:rPr lang="el-GR" sz="2400" dirty="0" smtClean="0"/>
              <a:t>Δυσαρέσκεια</a:t>
            </a:r>
            <a:r>
              <a:rPr lang="en-US" sz="2400" dirty="0" smtClean="0"/>
              <a:t>.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706223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Ανάλυση Εργασίας &amp; Σχέση με Άλλες Λειτουργίες (2)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u="sng" dirty="0" smtClean="0"/>
              <a:t>Εκπαίδευση Προσωπικού &amp; Ανάπτυξης Στελεχών</a:t>
            </a:r>
          </a:p>
          <a:p>
            <a:pPr marL="0" indent="0">
              <a:buNone/>
            </a:pPr>
            <a:r>
              <a:rPr lang="el-GR" sz="2400" dirty="0" smtClean="0"/>
              <a:t>Βελτίωση </a:t>
            </a:r>
            <a:r>
              <a:rPr lang="el-GR" sz="2400" dirty="0"/>
              <a:t>της λειτουργίας καθώς θα υπάρχει μεγαλύτερη σαφήνεια με τα συγκεκριμένα καθήκοντα και απαιτήσεις της κάθε θέσης </a:t>
            </a:r>
            <a:r>
              <a:rPr lang="el-GR" sz="2400" dirty="0" smtClean="0"/>
              <a:t>εργασίας</a:t>
            </a:r>
            <a:r>
              <a:rPr lang="en-US" sz="2400" dirty="0" smtClean="0"/>
              <a:t>.</a:t>
            </a:r>
            <a:endParaRPr lang="el-GR" sz="2400" dirty="0"/>
          </a:p>
          <a:p>
            <a:pPr marL="0" indent="0">
              <a:buNone/>
            </a:pPr>
            <a:r>
              <a:rPr lang="el-GR" sz="2400" b="1" u="sng" dirty="0"/>
              <a:t>Αξιολόγηση Απόδοσης</a:t>
            </a:r>
          </a:p>
          <a:p>
            <a:pPr marL="0" indent="0">
              <a:buNone/>
            </a:pPr>
            <a:r>
              <a:rPr lang="el-GR" sz="2400" dirty="0"/>
              <a:t>Τα πρότυπα απόδοσης καθορίζονται στην ανάλυση </a:t>
            </a:r>
            <a:r>
              <a:rPr lang="el-GR" sz="2400" dirty="0" smtClean="0"/>
              <a:t>εργασίας</a:t>
            </a:r>
            <a:r>
              <a:rPr lang="en-US" sz="2400" dirty="0" smtClean="0"/>
              <a:t>.</a:t>
            </a:r>
            <a:r>
              <a:rPr lang="el-GR" sz="2400" dirty="0" smtClean="0"/>
              <a:t> </a:t>
            </a:r>
            <a:r>
              <a:rPr lang="el-GR" sz="2400" dirty="0"/>
              <a:t>Μπορούμε να συγκρίνουμε άμεσα τα πρότυπα με το πόσο καλά αποδίδει ο </a:t>
            </a:r>
            <a:r>
              <a:rPr lang="el-GR" sz="2400" dirty="0" smtClean="0"/>
              <a:t>εργαζόμενος</a:t>
            </a:r>
            <a:r>
              <a:rPr lang="en-US" sz="2400" dirty="0" smtClean="0"/>
              <a:t>.</a:t>
            </a:r>
            <a:endParaRPr lang="el-GR" sz="2400" dirty="0"/>
          </a:p>
          <a:p>
            <a:pPr marL="0" indent="0">
              <a:buNone/>
            </a:pPr>
            <a:r>
              <a:rPr lang="el-GR" sz="2400" dirty="0"/>
              <a:t>Μπορεί κάποιες απαιτήσεις να μην είναι ουσιαστικές και άρα δε θα πρέπει να λαμβάνονται υπόψη κατά την </a:t>
            </a:r>
            <a:r>
              <a:rPr lang="el-GR" sz="2400" dirty="0" smtClean="0"/>
              <a:t>αξιολόγηση</a:t>
            </a:r>
            <a:r>
              <a:rPr lang="en-US" sz="2400" dirty="0" smtClean="0"/>
              <a:t>.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12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269100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Ανάλυση Εργασίας &amp; Σχέση με Άλλες Λειτουργίες (3)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676400"/>
            <a:ext cx="8458200" cy="40687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l-GR" sz="2400" b="1" dirty="0"/>
              <a:t>Ασφάλεια &amp; Υγιεινή Εργαζομένων</a:t>
            </a:r>
          </a:p>
          <a:p>
            <a:pPr>
              <a:buFontTx/>
              <a:buChar char="-"/>
            </a:pPr>
            <a:r>
              <a:rPr lang="el-GR" sz="2400" dirty="0"/>
              <a:t>Πληροφορίες &amp; δεδομένα που προκύπτουν από την περιγραφή της εργασίας  αναφορικά με την επικινδυνότητα κάποιων ενεργειών βελτιώνουν συνθήκες, υγιεινή και ασφάλεια των </a:t>
            </a:r>
            <a:r>
              <a:rPr lang="el-GR" sz="2400" dirty="0" smtClean="0"/>
              <a:t>εργαζομένων</a:t>
            </a:r>
            <a:r>
              <a:rPr lang="en-US" sz="2400" dirty="0" smtClean="0"/>
              <a:t>.</a:t>
            </a:r>
            <a:endParaRPr lang="el-GR" sz="2400" dirty="0"/>
          </a:p>
          <a:p>
            <a:pPr marL="0" indent="0">
              <a:buNone/>
            </a:pPr>
            <a:r>
              <a:rPr lang="el-GR" sz="2400" b="1" dirty="0"/>
              <a:t>Εργασιακές Σχέσεις</a:t>
            </a:r>
          </a:p>
          <a:p>
            <a:pPr>
              <a:buFontTx/>
              <a:buChar char="-"/>
            </a:pPr>
            <a:r>
              <a:rPr lang="el-GR" sz="2400" dirty="0"/>
              <a:t>Ο σαφής προσδιορισμός αμοιβών, αρμοδιοτήτων και υποχρεώσεων από την αρχή μειώνει συγκρούσεις, παράπονα &amp; παρανοήσεις μεταξύ διοίκησης και εργαζομένου/σωματείου.</a:t>
            </a:r>
          </a:p>
          <a:p>
            <a:pPr>
              <a:buFontTx/>
              <a:buChar char="-"/>
            </a:pPr>
            <a:r>
              <a:rPr lang="el-GR" sz="2400" dirty="0"/>
              <a:t>Υπάρχει έτσι ουσιαστική παρέμβαση και αρμονικότερη </a:t>
            </a:r>
            <a:r>
              <a:rPr lang="el-GR" sz="2400" dirty="0" smtClean="0"/>
              <a:t>σχέση</a:t>
            </a:r>
            <a:r>
              <a:rPr lang="en-US" sz="2400" dirty="0" smtClean="0"/>
              <a:t>.</a:t>
            </a:r>
            <a:endParaRPr lang="el-GR" sz="2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13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11606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l-GR" b="1" dirty="0" smtClean="0"/>
              <a:t>Βιβλιογραφία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/>
              <a:t>Διοίκηση Ανθρωπίνων Πόρων (2002), Κ. </a:t>
            </a:r>
            <a:r>
              <a:rPr lang="el-GR" sz="2800" dirty="0" err="1"/>
              <a:t>Τερζίδης</a:t>
            </a:r>
            <a:r>
              <a:rPr lang="el-GR" sz="2800" dirty="0"/>
              <a:t>, Κ. Τζωρτζάκης Εκδόσεις …… (Σελ. 40-42) </a:t>
            </a:r>
          </a:p>
          <a:p>
            <a:pPr marL="0" indent="0">
              <a:buNone/>
            </a:pPr>
            <a:endParaRPr lang="el-GR" sz="2800" dirty="0"/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58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44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Εικόνα 1" descr=" Λογότυπο για άδειες χρήσης creative commons, b y, n c, s a ">
            <a:hlinkClick r:id="rId3" tooltip="Μετάβαση στην Άδεια Χρήσης"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7959" y="5949280"/>
            <a:ext cx="1583921" cy="554177"/>
          </a:xfrm>
          <a:prstGeom prst="rect">
            <a:avLst/>
          </a:prstGeom>
        </p:spPr>
      </p:pic>
      <p:pic>
        <p:nvPicPr>
          <p:cNvPr id="7" name="Εικόνα 2" descr="Λογότυπο επιχειρησιακού προγράμματος εκπαίδευση και δια βίου μάθηση ">
            <a:hlinkClick r:id="rId5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15</a:t>
            </a:fld>
            <a:endParaRPr lang="el-G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537565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cap="none" dirty="0" smtClean="0"/>
              <a:t>Σημειώματα</a:t>
            </a:r>
            <a:endParaRPr lang="el-GR" cap="none" dirty="0"/>
          </a:p>
        </p:txBody>
      </p:sp>
      <p:sp>
        <p:nvSpPr>
          <p:cNvPr id="3" name="Θέση αριθμού διαφάνειας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3429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Autofit/>
          </a:bodyPr>
          <a:lstStyle/>
          <a:p>
            <a:r>
              <a:rPr lang="el-GR" sz="4000" b="1" dirty="0"/>
              <a:t>Σημείωμα Ιστορικού </a:t>
            </a:r>
            <a:r>
              <a:rPr lang="el-GR" sz="4000" b="1" dirty="0" smtClean="0"/>
              <a:t/>
            </a:r>
            <a:br>
              <a:rPr lang="el-GR" sz="4000" b="1" dirty="0" smtClean="0"/>
            </a:br>
            <a:r>
              <a:rPr lang="el-GR" sz="4000" b="1" dirty="0" smtClean="0"/>
              <a:t>Εκδόσεων</a:t>
            </a:r>
            <a:r>
              <a:rPr lang="en-US" sz="4000" b="1" dirty="0" smtClean="0"/>
              <a:t> </a:t>
            </a:r>
            <a:r>
              <a:rPr lang="el-GR" sz="4000" b="1" dirty="0" smtClean="0"/>
              <a:t>Έργου</a:t>
            </a:r>
            <a:endParaRPr lang="el-GR" sz="4000" b="1" dirty="0"/>
          </a:p>
        </p:txBody>
      </p:sp>
      <p:sp>
        <p:nvSpPr>
          <p:cNvPr id="5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000" dirty="0" smtClean="0"/>
          </a:p>
          <a:p>
            <a:pPr marL="0" indent="0">
              <a:spcBef>
                <a:spcPts val="0"/>
              </a:spcBef>
              <a:spcAft>
                <a:spcPts val="4200"/>
              </a:spcAft>
              <a:buNone/>
            </a:pPr>
            <a:r>
              <a:rPr lang="el-GR" sz="2800" dirty="0" smtClean="0"/>
              <a:t>Το </a:t>
            </a:r>
            <a:r>
              <a:rPr lang="el-GR" sz="2800" dirty="0"/>
              <a:t>παρόν έργο αποτελεί την έκδοση </a:t>
            </a: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00</a:t>
            </a:r>
            <a:r>
              <a:rPr lang="el-GR" sz="2800" dirty="0" smtClean="0"/>
              <a:t>.</a:t>
            </a:r>
            <a:endParaRPr lang="el-GR" sz="2800" dirty="0"/>
          </a:p>
          <a:p>
            <a:endParaRPr lang="el-GR" sz="2000" dirty="0"/>
          </a:p>
        </p:txBody>
      </p:sp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17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402597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Αναφοράς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l-GR" sz="2400" dirty="0" smtClean="0"/>
          </a:p>
          <a:p>
            <a:pPr marL="0" indent="0">
              <a:buNone/>
            </a:pPr>
            <a:endParaRPr lang="el-GR" sz="2400" dirty="0"/>
          </a:p>
          <a:p>
            <a:pPr marL="0" indent="0">
              <a:buNone/>
            </a:pPr>
            <a:r>
              <a:rPr lang="en-US" sz="2400" dirty="0" smtClean="0"/>
              <a:t>Copyright</a:t>
            </a:r>
            <a:r>
              <a:rPr lang="el-GR" sz="2400" dirty="0" smtClean="0"/>
              <a:t> Τεχνολογικό Εκπαιδευτικό Ίδρυμα Θεσσαλίας</a:t>
            </a:r>
            <a:r>
              <a:rPr lang="en-US" sz="2400" dirty="0" smtClean="0"/>
              <a:t>, </a:t>
            </a:r>
            <a:r>
              <a:rPr lang="el-GR" sz="2400" smtClean="0"/>
              <a:t>Αναγνωστόπουλος Αχιλλέας  </a:t>
            </a:r>
            <a:r>
              <a:rPr lang="el-GR" sz="2400" dirty="0" smtClean="0"/>
              <a:t>2015. </a:t>
            </a:r>
            <a:r>
              <a:rPr lang="el-GR" sz="2400" dirty="0"/>
              <a:t> </a:t>
            </a:r>
            <a:r>
              <a:rPr lang="el-GR" sz="2400" dirty="0" err="1" smtClean="0"/>
              <a:t>Άναγνωστόπουλος</a:t>
            </a:r>
            <a:r>
              <a:rPr lang="el-GR" sz="2400" dirty="0" smtClean="0"/>
              <a:t> Αχιλλέας  </a:t>
            </a:r>
            <a:br>
              <a:rPr lang="el-GR" sz="2400" dirty="0" smtClean="0"/>
            </a:br>
            <a:r>
              <a:rPr lang="el-GR" sz="2400" dirty="0" smtClean="0"/>
              <a:t>«Διοίκηση Ανθρωπίνων Πόρων» Έκδοση 1.0 Λάρισα  01/09/2015 . </a:t>
            </a:r>
            <a:r>
              <a:rPr lang="el-GR" sz="2400" dirty="0"/>
              <a:t>Διαθέσιμο από τη δικτυακή </a:t>
            </a:r>
            <a:r>
              <a:rPr lang="el-GR" sz="2400" dirty="0" smtClean="0"/>
              <a:t>διεύθυνση: </a:t>
            </a:r>
            <a:r>
              <a:rPr lang="en-US" sz="2400" dirty="0">
                <a:solidFill>
                  <a:srgbClr val="FF0000"/>
                </a:solidFill>
                <a:hlinkClick r:id="rId3"/>
              </a:rPr>
              <a:t>http://cdev.teilar.gr/courses/LOG104</a:t>
            </a:r>
            <a:r>
              <a:rPr lang="en-US" sz="2400" dirty="0" smtClean="0">
                <a:solidFill>
                  <a:srgbClr val="FF0000"/>
                </a:solidFill>
                <a:hlinkClick r:id="rId3"/>
              </a:rPr>
              <a:t>/</a:t>
            </a:r>
            <a:r>
              <a:rPr lang="el-GR" sz="2400" dirty="0" smtClean="0">
                <a:solidFill>
                  <a:srgbClr val="FF0000"/>
                </a:solidFill>
              </a:rPr>
              <a:t> </a:t>
            </a:r>
            <a:endParaRPr lang="el-GR" sz="2400" dirty="0"/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35106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Σημείωμα </a:t>
            </a:r>
            <a:r>
              <a:rPr lang="el-GR" b="1" dirty="0" smtClean="0"/>
              <a:t>Αδειοδότησης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190500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el-GR" sz="2000" dirty="0" smtClean="0"/>
              <a:t>Το </a:t>
            </a:r>
            <a:r>
              <a:rPr lang="el-GR" sz="2000" dirty="0"/>
              <a:t>παρόν υλικό διατίθεται με τους όρους της άδειας χρήσης </a:t>
            </a:r>
            <a:r>
              <a:rPr lang="en-US" sz="2000" dirty="0" smtClean="0"/>
              <a:t>Creative Commons</a:t>
            </a:r>
            <a:r>
              <a:rPr lang="el-GR" sz="2000" dirty="0" smtClean="0"/>
              <a:t>: Αναφορά - </a:t>
            </a:r>
            <a:r>
              <a:rPr lang="el-GR" sz="2000" dirty="0"/>
              <a:t>Μη Εμπορική </a:t>
            </a:r>
            <a:r>
              <a:rPr lang="el-GR" sz="2000" dirty="0" smtClean="0"/>
              <a:t>Χρήση - </a:t>
            </a:r>
            <a:r>
              <a:rPr lang="el-GR" sz="2000" dirty="0"/>
              <a:t>Παρόμοια </a:t>
            </a:r>
            <a:r>
              <a:rPr lang="el-GR" sz="2000" dirty="0" smtClean="0"/>
              <a:t>Διανομή, </a:t>
            </a:r>
            <a:r>
              <a:rPr lang="el-GR" sz="2000" dirty="0"/>
              <a:t>4.0 [1] ή μεταγενέστερη, Διεθνής </a:t>
            </a:r>
            <a:r>
              <a:rPr lang="el-GR" sz="2000" dirty="0" smtClean="0"/>
              <a:t>Έκδοση.</a:t>
            </a:r>
            <a:r>
              <a:rPr lang="en-US" sz="2000" dirty="0" smtClean="0"/>
              <a:t> </a:t>
            </a:r>
            <a:r>
              <a:rPr lang="el-GR" sz="2000" dirty="0" smtClean="0"/>
              <a:t>Εξαιρούνται </a:t>
            </a:r>
            <a:r>
              <a:rPr lang="el-GR" sz="2000" dirty="0"/>
              <a:t>τα αυτοτελή έργα τρίτων π.χ. φωτογραφίες, διαγράμματα </a:t>
            </a:r>
            <a:r>
              <a:rPr lang="el-GR" sz="2000" dirty="0" smtClean="0"/>
              <a:t>κ.λπ., τα </a:t>
            </a:r>
            <a:r>
              <a:rPr lang="el-GR" sz="2000" dirty="0"/>
              <a:t>οποία εμπεριέχονται σε αυτό και τα οποία αναφέρονται μαζί με τους όρους χρήσης τους στο «Σημείωμα Χρήσης Έργων Τρίτων</a:t>
            </a:r>
            <a:r>
              <a:rPr lang="el-GR" sz="2000" dirty="0" smtClean="0"/>
              <a:t>».                     </a:t>
            </a:r>
          </a:p>
          <a:p>
            <a:pPr marL="0" indent="0">
              <a:buNone/>
            </a:pPr>
            <a:endParaRPr lang="el-GR" sz="2000" dirty="0"/>
          </a:p>
        </p:txBody>
      </p:sp>
      <p:pic>
        <p:nvPicPr>
          <p:cNvPr id="2056" name="Εικόνα 1" descr=" Λογότυπο για άδειες χρήσης creative commons, b y, n c, s a " title="Λογότυπο creative commons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01422" y="3581400"/>
            <a:ext cx="1648660" cy="576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Θέση περιεχομένου 2"/>
          <p:cNvSpPr txBox="1"/>
          <p:nvPr/>
        </p:nvSpPr>
        <p:spPr>
          <a:xfrm>
            <a:off x="533400" y="4224704"/>
            <a:ext cx="8229600" cy="2252296"/>
          </a:xfrm>
          <a:prstGeom prst="rect">
            <a:avLst/>
          </a:prstGeom>
        </p:spPr>
        <p:txBody>
          <a:bodyPr vert="horz" wrap="square" lIns="91440" tIns="45720" rIns="91440" bIns="45720" rtlCol="0" anchor="ctr">
            <a:normAutofit/>
          </a:bodyPr>
          <a:lstStyle/>
          <a:p>
            <a:pPr>
              <a:spcAft>
                <a:spcPts val="600"/>
              </a:spcAft>
            </a:pPr>
            <a:r>
              <a:rPr lang="el-GR" sz="1400" dirty="0"/>
              <a:t>[1] </a:t>
            </a:r>
            <a:r>
              <a:rPr lang="en-US" sz="1400" dirty="0" smtClean="0">
                <a:hlinkClick r:id="rId4" tooltip="Μετάβαση στην Άδεια Χρήσης"/>
              </a:rPr>
              <a:t>http://creativecommons.org/licenses/by-nc-sa/4.0/</a:t>
            </a:r>
            <a:endParaRPr lang="el-GR" sz="1400" dirty="0"/>
          </a:p>
          <a:p>
            <a:r>
              <a:rPr lang="el-GR" sz="1400" dirty="0"/>
              <a:t>Ως </a:t>
            </a:r>
            <a:r>
              <a:rPr lang="el-GR" sz="1400" b="1" dirty="0"/>
              <a:t>Μη Εμπορική</a:t>
            </a:r>
            <a:r>
              <a:rPr lang="el-GR" sz="1400" dirty="0"/>
              <a:t> ορίζεται η χρήση: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 δεν περιλαμβάνει άμεσο ή έμμεσο οικονομικό όφελος από την χρήση του έργου, για το διανομέα του έργου και </a:t>
            </a:r>
            <a:r>
              <a:rPr lang="el-GR" sz="1400" dirty="0" err="1" smtClean="0"/>
              <a:t>αδειοδόχο</a:t>
            </a:r>
            <a:r>
              <a:rPr lang="el-GR" sz="1400" dirty="0"/>
              <a:t>,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περιλαμβάνει οικονομική συναλλαγή ως προϋπόθεση για τη χρήση ή πρόσβαση στο </a:t>
            </a:r>
            <a:r>
              <a:rPr lang="el-GR" sz="1400" dirty="0" smtClean="0"/>
              <a:t>έργο,</a:t>
            </a:r>
            <a:endParaRPr lang="el-GR" sz="1400" dirty="0"/>
          </a:p>
          <a:p>
            <a:pPr marL="800100" lvl="1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l-GR" sz="1400" dirty="0"/>
              <a:t>που</a:t>
            </a:r>
            <a:r>
              <a:rPr lang="en-GB" sz="1400" dirty="0"/>
              <a:t> </a:t>
            </a:r>
            <a:r>
              <a:rPr lang="el-GR" sz="1400" dirty="0"/>
              <a:t>δεν προσπορίζει στο διανομέα του έργου και</a:t>
            </a:r>
            <a:r>
              <a:rPr lang="en-GB" sz="1400" dirty="0"/>
              <a:t> </a:t>
            </a:r>
            <a:r>
              <a:rPr lang="el-GR" sz="1400" dirty="0" err="1"/>
              <a:t>αδειοδόχο</a:t>
            </a:r>
            <a:r>
              <a:rPr lang="en-GB" sz="1400" dirty="0"/>
              <a:t> </a:t>
            </a:r>
            <a:r>
              <a:rPr lang="el-GR" sz="1400" dirty="0"/>
              <a:t>έμμεσο οικονομικό όφελος (π.χ. διαφημίσεις) από την προβολή του έργου σε διαδικτυακό </a:t>
            </a:r>
            <a:r>
              <a:rPr lang="el-GR" sz="1400" dirty="0" smtClean="0"/>
              <a:t>τόπο.</a:t>
            </a:r>
            <a:endParaRPr lang="el-GR" sz="1400" dirty="0"/>
          </a:p>
          <a:p>
            <a:r>
              <a:rPr lang="el-GR" sz="1400" dirty="0" smtClean="0"/>
              <a:t>Ο </a:t>
            </a:r>
            <a:r>
              <a:rPr lang="el-GR" sz="1400" dirty="0"/>
              <a:t>δικαιούχος μπορεί να παρέχει στον </a:t>
            </a:r>
            <a:r>
              <a:rPr lang="el-GR" sz="1400" dirty="0" err="1"/>
              <a:t>αδειοδόχο</a:t>
            </a:r>
            <a:r>
              <a:rPr lang="el-GR" sz="1400" dirty="0"/>
              <a:t> ξεχωριστή άδεια να χρησιμοποιεί το έργο για εμπορική χρήση, εφόσον αυτό του ζητηθεί</a:t>
            </a:r>
            <a:r>
              <a:rPr lang="el-GR" sz="1400" dirty="0" smtClean="0"/>
              <a:t>.</a:t>
            </a:r>
            <a:endParaRPr lang="el-GR" sz="14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19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51676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στο πλαίσιο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</a:t>
            </a:r>
            <a:r>
              <a:rPr lang="el-GR" sz="2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Τ.Ε.Ι. 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73475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Διατήρηση </a:t>
            </a:r>
            <a:r>
              <a:rPr lang="el-GR" b="1" dirty="0" smtClean="0"/>
              <a:t>Σημειωμάτων</a:t>
            </a:r>
            <a:endParaRPr lang="el-GR" b="1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l-GR" sz="2400" dirty="0" smtClean="0"/>
          </a:p>
          <a:p>
            <a:pPr marL="0" indent="0">
              <a:spcBef>
                <a:spcPts val="0"/>
              </a:spcBef>
              <a:spcAft>
                <a:spcPts val="1800"/>
              </a:spcAft>
              <a:buNone/>
            </a:pPr>
            <a:r>
              <a:rPr lang="el-GR" sz="2400" dirty="0" smtClean="0"/>
              <a:t>Οποιαδήποτε </a:t>
            </a:r>
            <a:r>
              <a:rPr lang="el-GR" sz="2400" dirty="0"/>
              <a:t>αναπαραγωγή ή διασκευή του υλικού θα πρέπει να συμπεριλαμβάνει:</a:t>
            </a:r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Αναφοράς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το</a:t>
            </a:r>
            <a:r>
              <a:rPr lang="en-US" sz="2000" dirty="0" smtClean="0"/>
              <a:t> </a:t>
            </a:r>
            <a:r>
              <a:rPr lang="el-GR" sz="2000" dirty="0" smtClean="0"/>
              <a:t>Σημείωμα</a:t>
            </a:r>
            <a:r>
              <a:rPr lang="en-US" sz="2000" dirty="0" smtClean="0"/>
              <a:t> Αδειοδότησης</a:t>
            </a:r>
            <a:r>
              <a:rPr lang="el-GR" sz="2000" dirty="0" smtClean="0"/>
              <a:t>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el-GR" sz="2000" dirty="0" smtClean="0"/>
              <a:t>τη</a:t>
            </a:r>
            <a:r>
              <a:rPr lang="en-US" sz="2000" dirty="0" smtClean="0"/>
              <a:t> </a:t>
            </a:r>
            <a:r>
              <a:rPr lang="el-GR" sz="2000" dirty="0"/>
              <a:t>Δ</a:t>
            </a:r>
            <a:r>
              <a:rPr lang="el-GR" sz="2000" dirty="0" smtClean="0"/>
              <a:t>ήλωση</a:t>
            </a:r>
            <a:r>
              <a:rPr lang="en-US" sz="2000" dirty="0" smtClean="0"/>
              <a:t> </a:t>
            </a:r>
            <a:r>
              <a:rPr lang="el-GR" sz="2000" dirty="0" smtClean="0"/>
              <a:t>Διατήρησης Σημειωμάτων,</a:t>
            </a:r>
            <a:endParaRPr lang="el-GR" sz="2000" dirty="0"/>
          </a:p>
          <a:p>
            <a:pPr lvl="2" indent="-347472">
              <a:spcBef>
                <a:spcPts val="0"/>
              </a:spcBef>
              <a:spcAft>
                <a:spcPts val="1800"/>
              </a:spcAft>
              <a:buFont typeface="Wingdings" panose="05000000000000000000" pitchFamily="2" charset="2"/>
              <a:buChar char="§"/>
            </a:pPr>
            <a:r>
              <a:rPr lang="el-GR" sz="2000" dirty="0"/>
              <a:t>τ</a:t>
            </a:r>
            <a:r>
              <a:rPr lang="el-GR" sz="2000" dirty="0" smtClean="0"/>
              <a:t>ο Σημείωμα Χρήσης Έργων Τρίτων </a:t>
            </a:r>
            <a:r>
              <a:rPr lang="el-GR" sz="2000" dirty="0"/>
              <a:t>(εφόσον υπάρχει</a:t>
            </a:r>
            <a:r>
              <a:rPr lang="el-GR" sz="2000" dirty="0" smtClean="0"/>
              <a:t>).</a:t>
            </a:r>
            <a:endParaRPr lang="el-GR" sz="2000" dirty="0"/>
          </a:p>
          <a:p>
            <a:pPr marL="0" indent="0">
              <a:spcBef>
                <a:spcPts val="0"/>
              </a:spcBef>
              <a:buNone/>
            </a:pPr>
            <a:r>
              <a:rPr lang="el-GR" sz="2400" dirty="0"/>
              <a:t>μαζί με τους συνοδευόμενους </a:t>
            </a:r>
            <a:r>
              <a:rPr lang="el-GR" sz="2400" dirty="0" err="1"/>
              <a:t>υπερσυνδέσμους</a:t>
            </a:r>
            <a:r>
              <a:rPr lang="el-GR" sz="2400" dirty="0"/>
              <a:t>.</a:t>
            </a:r>
          </a:p>
          <a:p>
            <a:endParaRPr lang="el-GR" sz="2000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20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84982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Σκοποί ενότητας </a:t>
            </a:r>
          </a:p>
        </p:txBody>
      </p:sp>
      <p:sp>
        <p:nvSpPr>
          <p:cNvPr id="5122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eaLnBrk="1" hangingPunct="1">
              <a:spcBef>
                <a:spcPts val="0"/>
              </a:spcBef>
              <a:spcAft>
                <a:spcPts val="1800"/>
              </a:spcAft>
              <a:buNone/>
            </a:pPr>
            <a:r>
              <a:rPr lang="el-GR" dirty="0" smtClean="0"/>
              <a:t>Ο αναγνώστης να μπορεί να :</a:t>
            </a:r>
          </a:p>
          <a:p>
            <a:pPr marL="1314450" lvl="2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2800" smtClean="0"/>
              <a:t>Δίδει </a:t>
            </a:r>
            <a:r>
              <a:rPr lang="el-GR" sz="2800" dirty="0" smtClean="0"/>
              <a:t>τον  Ορισμό και τα </a:t>
            </a:r>
            <a:r>
              <a:rPr lang="el-GR" sz="2800" dirty="0"/>
              <a:t>Βασικά Χαρακτηριστικά της Ανάλυσης Θέσης </a:t>
            </a:r>
            <a:r>
              <a:rPr lang="el-GR" sz="2800" dirty="0" smtClean="0"/>
              <a:t>Εργασίας.</a:t>
            </a:r>
            <a:endParaRPr lang="el-GR" sz="2800" dirty="0"/>
          </a:p>
          <a:p>
            <a:pPr marL="1314450" lvl="2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2800" dirty="0" smtClean="0"/>
              <a:t>Περιγράφει τη Μεθοδολογία και τις </a:t>
            </a:r>
            <a:r>
              <a:rPr lang="el-GR" sz="2800" dirty="0"/>
              <a:t>Πηγές Άντλησης Πληροφόρησης για τις ανάγκες της </a:t>
            </a:r>
            <a:r>
              <a:rPr lang="el-GR" sz="2800" dirty="0" smtClean="0"/>
              <a:t>Ανάλυσης Θέσης Εργασίας.</a:t>
            </a:r>
            <a:endParaRPr lang="el-GR" sz="2800" dirty="0"/>
          </a:p>
          <a:p>
            <a:pPr marL="1314450" lvl="2" indent="-514350">
              <a:lnSpc>
                <a:spcPct val="150000"/>
              </a:lnSpc>
              <a:spcBef>
                <a:spcPts val="0"/>
              </a:spcBef>
              <a:buFont typeface="+mj-lt"/>
              <a:buAutoNum type="arabicParenR"/>
            </a:pPr>
            <a:r>
              <a:rPr lang="el-GR" sz="2800" dirty="0" smtClean="0"/>
              <a:t>Περιγράφει τους  τρόπους συλλογής στοιχείων </a:t>
            </a:r>
            <a:r>
              <a:rPr lang="el-GR" sz="2800" dirty="0"/>
              <a:t>&amp; </a:t>
            </a:r>
            <a:r>
              <a:rPr lang="el-GR" sz="2800" dirty="0" smtClean="0"/>
              <a:t>τεχνικών </a:t>
            </a:r>
            <a:r>
              <a:rPr lang="el-GR" sz="2800" dirty="0"/>
              <a:t>Ανάλυσης Θέσης </a:t>
            </a:r>
            <a:r>
              <a:rPr lang="el-GR" sz="2800" dirty="0" smtClean="0"/>
              <a:t>Εργασίας.</a:t>
            </a:r>
            <a:endParaRPr lang="el-GR" sz="2800" dirty="0"/>
          </a:p>
        </p:txBody>
      </p:sp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8366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Περιεχόμενα ενότητας</a:t>
            </a:r>
          </a:p>
        </p:txBody>
      </p:sp>
      <p:sp>
        <p:nvSpPr>
          <p:cNvPr id="14" name="Θέση περιεχομένου 1">
            <a:hlinkClick r:id="" action="ppaction://noaction"/>
          </p:cNvPr>
          <p:cNvSpPr txBox="1"/>
          <p:nvPr/>
        </p:nvSpPr>
        <p:spPr>
          <a:xfrm>
            <a:off x="381000" y="1556792"/>
            <a:ext cx="8382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1</a:t>
            </a:r>
            <a:r>
              <a:rPr lang="el-GR" sz="2800" dirty="0" smtClean="0">
                <a:solidFill>
                  <a:srgbClr val="1003BD"/>
                </a:solidFill>
              </a:rPr>
              <a:t>) </a:t>
            </a:r>
            <a:r>
              <a:rPr lang="el-GR" sz="2800" dirty="0">
                <a:solidFill>
                  <a:srgbClr val="1003BD"/>
                </a:solidFill>
              </a:rPr>
              <a:t>Τυπική Διαδικασία Ανάλυση της </a:t>
            </a:r>
            <a:r>
              <a:rPr lang="el-GR" sz="2800" dirty="0" smtClean="0">
                <a:solidFill>
                  <a:srgbClr val="1003BD"/>
                </a:solidFill>
              </a:rPr>
              <a:t>Εργασίας. </a:t>
            </a:r>
            <a:endParaRPr lang="el-GR" sz="2800" dirty="0">
              <a:solidFill>
                <a:srgbClr val="1003BD"/>
              </a:solidFill>
            </a:endParaRPr>
          </a:p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2) Επιλογή Μεθόδου </a:t>
            </a:r>
            <a:r>
              <a:rPr lang="el-GR" sz="2800" dirty="0" smtClean="0">
                <a:solidFill>
                  <a:srgbClr val="1003BD"/>
                </a:solidFill>
              </a:rPr>
              <a:t>Ανάλυσης.</a:t>
            </a:r>
            <a:endParaRPr lang="el-GR" sz="2800" dirty="0">
              <a:solidFill>
                <a:srgbClr val="1003BD"/>
              </a:solidFill>
            </a:endParaRPr>
          </a:p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3) Έμφαση στα Ερωτηματολόγια (PAQ και </a:t>
            </a:r>
            <a:r>
              <a:rPr lang="el-GR" sz="2800" dirty="0" err="1">
                <a:solidFill>
                  <a:srgbClr val="1003BD"/>
                </a:solidFill>
              </a:rPr>
              <a:t>Functional</a:t>
            </a:r>
            <a:r>
              <a:rPr lang="el-GR" sz="2800" dirty="0" smtClean="0">
                <a:solidFill>
                  <a:srgbClr val="1003BD"/>
                </a:solidFill>
              </a:rPr>
              <a:t>).</a:t>
            </a:r>
            <a:endParaRPr lang="el-GR" sz="2800" dirty="0">
              <a:solidFill>
                <a:srgbClr val="1003BD"/>
              </a:solidFill>
            </a:endParaRPr>
          </a:p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4) Περιγραφή Θέσης </a:t>
            </a:r>
            <a:r>
              <a:rPr lang="el-GR" sz="2800" dirty="0" smtClean="0">
                <a:solidFill>
                  <a:srgbClr val="1003BD"/>
                </a:solidFill>
              </a:rPr>
              <a:t>Εργασίας. </a:t>
            </a:r>
            <a:endParaRPr lang="el-GR" sz="2800" dirty="0">
              <a:solidFill>
                <a:srgbClr val="1003BD"/>
              </a:solidFill>
            </a:endParaRPr>
          </a:p>
          <a:p>
            <a:pPr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>5) Προδιαγραφή Θέσης </a:t>
            </a:r>
            <a:r>
              <a:rPr lang="el-GR" sz="2800" dirty="0" smtClean="0">
                <a:solidFill>
                  <a:srgbClr val="1003BD"/>
                </a:solidFill>
              </a:rPr>
              <a:t>Εργασίας.</a:t>
            </a:r>
            <a:endParaRPr lang="el-GR" sz="2800" dirty="0">
              <a:solidFill>
                <a:srgbClr val="1003BD"/>
              </a:solidFill>
            </a:endParaRPr>
          </a:p>
          <a:p>
            <a:pPr lvl="1">
              <a:spcAft>
                <a:spcPts val="600"/>
              </a:spcAft>
            </a:pPr>
            <a:r>
              <a:rPr lang="el-GR" sz="2800" dirty="0">
                <a:solidFill>
                  <a:srgbClr val="1003BD"/>
                </a:solidFill>
              </a:rPr>
              <a:t/>
            </a:r>
            <a:br>
              <a:rPr lang="el-GR" sz="2800" dirty="0">
                <a:solidFill>
                  <a:srgbClr val="1003BD"/>
                </a:solidFill>
              </a:rPr>
            </a:br>
            <a:endParaRPr lang="el-GR" sz="2800" dirty="0">
              <a:solidFill>
                <a:srgbClr val="1003BD"/>
              </a:solidFill>
            </a:endParaRPr>
          </a:p>
          <a:p>
            <a:r>
              <a:rPr lang="el-GR" sz="2800" dirty="0" smtClean="0">
                <a:solidFill>
                  <a:srgbClr val="1003BD"/>
                </a:solidFill>
              </a:rPr>
              <a:t> </a:t>
            </a:r>
            <a:endParaRPr lang="el-GR" sz="2800" dirty="0">
              <a:solidFill>
                <a:srgbClr val="1003BD"/>
              </a:solidFill>
            </a:endParaRPr>
          </a:p>
          <a:p>
            <a:endParaRPr lang="el-GR" sz="2800" dirty="0">
              <a:solidFill>
                <a:srgbClr val="1003BD"/>
              </a:solidFill>
              <a:latin typeface="+mn-lt"/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339178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381000" y="2438400"/>
            <a:ext cx="8229600" cy="1143000"/>
          </a:xfrm>
        </p:spPr>
        <p:txBody>
          <a:bodyPr>
            <a:noAutofit/>
          </a:bodyPr>
          <a:lstStyle/>
          <a:p>
            <a:r>
              <a:rPr lang="el-GR" b="1" dirty="0">
                <a:latin typeface="+mn-lt"/>
              </a:rPr>
              <a:t>2η Ενότητα</a:t>
            </a:r>
          </a:p>
        </p:txBody>
      </p:sp>
      <p:sp>
        <p:nvSpPr>
          <p:cNvPr id="5" name="Θέση αριθμού διαφάνειας 1" descr=".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pPr>
              <a:defRPr/>
            </a:pPr>
            <a:fld id="{00AE728C-E611-4819-AE43-A6ECB79E445A}" type="slidenum">
              <a:rPr lang="el-GR" sz="1400" smtClean="0">
                <a:solidFill>
                  <a:schemeClr val="tx1"/>
                </a:solidFill>
              </a:rPr>
              <a:pPr>
                <a:defRPr/>
              </a:pPr>
              <a:t>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5100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188913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Ιστορική Αναδρομή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1331913"/>
            <a:ext cx="8229600" cy="4068763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l-GR" b="1" dirty="0"/>
              <a:t>F W. </a:t>
            </a:r>
            <a:r>
              <a:rPr lang="el-GR" b="1" dirty="0" err="1"/>
              <a:t>Taylor</a:t>
            </a:r>
            <a:r>
              <a:rPr lang="el-GR" b="1" dirty="0"/>
              <a:t>, ανάπτυξη ως τεχνικής διαχείρισης(1900)</a:t>
            </a:r>
          </a:p>
          <a:p>
            <a:pPr lvl="1"/>
            <a:r>
              <a:rPr lang="el-GR" dirty="0" smtClean="0"/>
              <a:t>πλαίσια </a:t>
            </a:r>
            <a:r>
              <a:rPr lang="el-GR" dirty="0"/>
              <a:t>της βελτίωσης της αποδοτικότητας της </a:t>
            </a:r>
            <a:r>
              <a:rPr lang="el-GR" dirty="0" smtClean="0"/>
              <a:t>εργασίας. </a:t>
            </a:r>
            <a:endParaRPr lang="el-GR" dirty="0"/>
          </a:p>
          <a:p>
            <a:pPr lvl="1"/>
            <a:r>
              <a:rPr lang="el-GR" dirty="0" smtClean="0"/>
              <a:t>“</a:t>
            </a:r>
            <a:r>
              <a:rPr lang="el-GR" dirty="0"/>
              <a:t>εισήγαγε” τη ΜΕΛΕΤΗ </a:t>
            </a:r>
            <a:r>
              <a:rPr lang="el-GR" dirty="0" smtClean="0"/>
              <a:t>ΕΡΓΑΣΙΑΣ. </a:t>
            </a:r>
            <a:endParaRPr lang="el-GR" dirty="0"/>
          </a:p>
          <a:p>
            <a:pPr lvl="1"/>
            <a:r>
              <a:rPr lang="el-GR" dirty="0" smtClean="0"/>
              <a:t>ως </a:t>
            </a:r>
            <a:r>
              <a:rPr lang="el-GR" dirty="0"/>
              <a:t>μια από ως μια από αρχές </a:t>
            </a:r>
            <a:r>
              <a:rPr lang="el-GR" dirty="0" smtClean="0"/>
              <a:t>επιστημονικής προσέγγισης. </a:t>
            </a:r>
            <a:endParaRPr lang="el-GR" dirty="0"/>
          </a:p>
          <a:p>
            <a:pPr marL="0" indent="0">
              <a:buNone/>
            </a:pPr>
            <a:r>
              <a:rPr lang="el-GR" b="1" dirty="0" smtClean="0"/>
              <a:t>Επαναφορά </a:t>
            </a:r>
            <a:r>
              <a:rPr lang="el-GR" b="1" dirty="0"/>
              <a:t>της από ψυχολόγους στο 1970 στις ΗΠΑ</a:t>
            </a:r>
          </a:p>
          <a:p>
            <a:pPr lvl="1"/>
            <a:r>
              <a:rPr lang="el-GR" dirty="0" smtClean="0"/>
              <a:t> </a:t>
            </a:r>
            <a:r>
              <a:rPr lang="el-GR" dirty="0"/>
              <a:t>Ποσοτικοποίηση της ΑΕ: συλλογή στοιχείων μέσω </a:t>
            </a:r>
            <a:r>
              <a:rPr lang="el-GR" dirty="0" smtClean="0"/>
              <a:t>ερωτηματολογίων.</a:t>
            </a:r>
            <a:endParaRPr lang="el-GR" dirty="0"/>
          </a:p>
          <a:p>
            <a:pPr lvl="1"/>
            <a:r>
              <a:rPr lang="el-GR" dirty="0" smtClean="0"/>
              <a:t> </a:t>
            </a:r>
            <a:r>
              <a:rPr lang="el-GR" dirty="0"/>
              <a:t>Προσανατολισμός των εργαζομένων στην </a:t>
            </a:r>
            <a:r>
              <a:rPr lang="el-GR" dirty="0" smtClean="0"/>
              <a:t>ΑΕ.</a:t>
            </a:r>
            <a:endParaRPr lang="el-GR" dirty="0"/>
          </a:p>
          <a:p>
            <a:pPr lvl="1"/>
            <a:r>
              <a:rPr lang="el-GR" dirty="0" smtClean="0"/>
              <a:t> </a:t>
            </a:r>
            <a:r>
              <a:rPr lang="el-GR" dirty="0" err="1"/>
              <a:t>Εστιασμός</a:t>
            </a:r>
            <a:r>
              <a:rPr lang="el-GR" dirty="0"/>
              <a:t> στους στόχους &amp; επιμέρους συστατικά της </a:t>
            </a:r>
            <a:r>
              <a:rPr lang="el-GR" dirty="0" smtClean="0"/>
              <a:t>εργασία.</a:t>
            </a:r>
            <a:endParaRPr lang="el-GR" dirty="0"/>
          </a:p>
        </p:txBody>
      </p:sp>
      <p:sp>
        <p:nvSpPr>
          <p:cNvPr id="7" name="Στρογγυλεμένο ορθογώνιο 6"/>
          <p:cNvSpPr/>
          <p:nvPr/>
        </p:nvSpPr>
        <p:spPr>
          <a:xfrm>
            <a:off x="251618" y="5482432"/>
            <a:ext cx="8640763" cy="792162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l-GR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Σχετικά 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links: </a:t>
            </a:r>
            <a:r>
              <a:rPr lang="en-GB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http://www.occupationalinfo.org/ </a:t>
            </a:r>
            <a:r>
              <a:rPr lang="en-GB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&amp;</a:t>
            </a:r>
            <a:r>
              <a:rPr lang="en-GB" sz="2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Narrow" pitchFamily="34" charset="0"/>
              </a:rPr>
              <a:t> http://www.onetonline.org/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6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0659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ΟΡΙΣΜΟΣ: ΑΝΑΛΥΣΗ ΘΕΣΗΣ ΕΡΓΑΣΙΑΣ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l-GR" b="1" dirty="0"/>
              <a:t>(</a:t>
            </a:r>
            <a:r>
              <a:rPr lang="el-GR" b="1" dirty="0" err="1"/>
              <a:t>Job</a:t>
            </a:r>
            <a:r>
              <a:rPr lang="el-GR" b="1" dirty="0"/>
              <a:t> </a:t>
            </a:r>
            <a:r>
              <a:rPr lang="el-GR" b="1" dirty="0" err="1"/>
              <a:t>Analysis</a:t>
            </a:r>
            <a:r>
              <a:rPr lang="el-GR" b="1" dirty="0"/>
              <a:t>) </a:t>
            </a:r>
          </a:p>
          <a:p>
            <a:r>
              <a:rPr lang="el-GR" dirty="0"/>
              <a:t>Είναι μια διαδικασία που προσδιορίζουμε &amp; οριοθετούμε με λεπτομέρεια το περιεχόμενο των υποχρεώσεων &amp; απαιτήσεων μια </a:t>
            </a:r>
            <a:r>
              <a:rPr lang="el-GR" dirty="0" smtClean="0"/>
              <a:t>εργασίας.</a:t>
            </a:r>
            <a:endParaRPr lang="el-GR" dirty="0"/>
          </a:p>
          <a:p>
            <a:endParaRPr lang="el-GR" dirty="0"/>
          </a:p>
        </p:txBody>
      </p:sp>
      <p:sp>
        <p:nvSpPr>
          <p:cNvPr id="5" name="Βέλος προς τα κάτω 3" descr="[DECORATIVE]"/>
          <p:cNvSpPr/>
          <p:nvPr/>
        </p:nvSpPr>
        <p:spPr>
          <a:xfrm>
            <a:off x="4445793" y="4114800"/>
            <a:ext cx="252413" cy="5762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l-GR"/>
          </a:p>
        </p:txBody>
      </p:sp>
      <p:sp>
        <p:nvSpPr>
          <p:cNvPr id="7" name="Στρογγυλεμένο ορθογώνιο 6"/>
          <p:cNvSpPr/>
          <p:nvPr/>
        </p:nvSpPr>
        <p:spPr>
          <a:xfrm>
            <a:off x="215105" y="4800600"/>
            <a:ext cx="8713788" cy="1511300"/>
          </a:xfrm>
          <a:prstGeom prst="roundRect">
            <a:avLst/>
          </a:prstGeom>
          <a:solidFill>
            <a:schemeClr val="bg1"/>
          </a:solidFill>
          <a:ln w="19050" cap="flat" cmpd="sng" algn="ctr">
            <a:solidFill>
              <a:schemeClr val="tx1"/>
            </a:solidFill>
            <a:prstDash val="solid"/>
          </a:ln>
          <a:effectLst/>
        </p:spPr>
        <p:txBody>
          <a:bodyPr anchor="ctr"/>
          <a:lstStyle/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  <a:p>
            <a:pPr marL="0" marR="0" lvl="0" indent="0" algn="ctr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ΣΗΜΑΝΤΙΚΟ:</a:t>
            </a:r>
            <a:r>
              <a:rPr kumimoji="0" lang="el-GR" sz="24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  </a:t>
            </a: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Αφορά (α) στη φύση της εργασίας &amp; όχι στο άτομο που την εκτελεί</a:t>
            </a:r>
          </a:p>
          <a:p>
            <a:pPr marL="0" marR="0" lvl="0" indent="0" algn="just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(β) στη λεπτομερή παρουσίαση του περιεχομένου της εργασίας και όχι του </a:t>
            </a:r>
            <a:r>
              <a:rPr kumimoji="0" lang="el-G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κατόχου </a:t>
            </a:r>
            <a:r>
              <a:rPr kumimoji="0" lang="el-GR" sz="2400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της θέσης </a:t>
            </a:r>
            <a:r>
              <a:rPr kumimoji="0" lang="el-GR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Arial Narrow" pitchFamily="34" charset="0"/>
                <a:ea typeface="+mn-ea"/>
                <a:cs typeface="+mn-cs"/>
              </a:rPr>
              <a:t>εργασίας.</a:t>
            </a:r>
            <a:endParaRPr kumimoji="0" lang="el-GR" sz="2400" b="1" i="0" u="none" strike="noStrike" kern="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 Narrow" pitchFamily="34" charset="0"/>
              <a:ea typeface="+mn-ea"/>
              <a:cs typeface="+mn-cs"/>
            </a:endParaRPr>
          </a:p>
          <a:p>
            <a:pPr marL="0" marR="0" lvl="0" indent="0" defTabSz="91440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l-GR" sz="2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7</a:t>
            </a:fld>
            <a:endParaRPr lang="el-GR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7526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/>
              <a:t>ΣΤΟΧΟΣ: ΑΝΑΛΥΣΗ ΘΕΣΗΣ ΕΡΓΑΣΙΑΣ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85000" lnSpcReduction="20000"/>
          </a:bodyPr>
          <a:lstStyle/>
          <a:p>
            <a:r>
              <a:rPr lang="el-GR" dirty="0"/>
              <a:t>Στόχος της, η περιγραφή αρμοδιοτήτων και απαιτήσεων της συγκεκριμένης εργασίας καθώς και την περιγραφή των προσόντων που απαιτούνται για την εκτέλεσή της. </a:t>
            </a:r>
          </a:p>
          <a:p>
            <a:r>
              <a:rPr lang="el-GR" b="1" dirty="0"/>
              <a:t>Περιγραφή Εργασίας </a:t>
            </a:r>
            <a:r>
              <a:rPr lang="el-GR" dirty="0"/>
              <a:t>(</a:t>
            </a:r>
            <a:r>
              <a:rPr lang="el-GR" dirty="0" err="1"/>
              <a:t>Job</a:t>
            </a:r>
            <a:r>
              <a:rPr lang="el-GR" dirty="0"/>
              <a:t> </a:t>
            </a:r>
            <a:r>
              <a:rPr lang="el-GR" dirty="0" err="1"/>
              <a:t>Description</a:t>
            </a:r>
            <a:r>
              <a:rPr lang="el-GR" dirty="0"/>
              <a:t>): Σκοπός, καθήκοντα, </a:t>
            </a:r>
            <a:r>
              <a:rPr lang="el-GR" dirty="0" err="1" smtClean="0"/>
              <a:t>υπευθυνότητες</a:t>
            </a:r>
            <a:r>
              <a:rPr lang="el-GR" dirty="0" smtClean="0"/>
              <a:t>, </a:t>
            </a:r>
            <a:r>
              <a:rPr lang="el-GR" dirty="0"/>
              <a:t>συνθήκες εργασίας, περιβάλλον</a:t>
            </a:r>
            <a:r>
              <a:rPr lang="el-GR" dirty="0" smtClean="0"/>
              <a:t>).</a:t>
            </a:r>
            <a:endParaRPr lang="el-GR" dirty="0"/>
          </a:p>
          <a:p>
            <a:r>
              <a:rPr lang="el-GR" b="1" dirty="0"/>
              <a:t>Προδιαγραφή Εργασίας</a:t>
            </a:r>
            <a:r>
              <a:rPr lang="el-GR" dirty="0"/>
              <a:t> (</a:t>
            </a:r>
            <a:r>
              <a:rPr lang="el-GR" dirty="0" err="1"/>
              <a:t>Job</a:t>
            </a:r>
            <a:r>
              <a:rPr lang="el-GR" dirty="0"/>
              <a:t> </a:t>
            </a:r>
            <a:r>
              <a:rPr lang="el-GR" dirty="0" err="1"/>
              <a:t>Specification</a:t>
            </a:r>
            <a:r>
              <a:rPr lang="el-GR" dirty="0"/>
              <a:t>): Περιγραφή προσόντων - γνώσεις, εμπειρίες, δεξιότητες και χαρακτηριστικά προσωπικότητας ώστε η εργασία να εκτελείται </a:t>
            </a:r>
            <a:r>
              <a:rPr lang="el-GR" dirty="0" smtClean="0"/>
              <a:t>ικανοποιητικά.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8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16301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Τίτλος 2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b="1" dirty="0" smtClean="0"/>
              <a:t>Ανάλυση   Θέσης</a:t>
            </a:r>
            <a:r>
              <a:rPr lang="el-GR" b="1" dirty="0"/>
              <a:t/>
            </a:r>
            <a:br>
              <a:rPr lang="el-GR" b="1" dirty="0"/>
            </a:br>
            <a:r>
              <a:rPr lang="el-GR" b="1" dirty="0" smtClean="0"/>
              <a:t>Εργασίας   </a:t>
            </a:r>
            <a:r>
              <a:rPr lang="el-GR" b="1" dirty="0"/>
              <a:t>&amp;     </a:t>
            </a:r>
            <a:r>
              <a:rPr lang="el-GR" b="1" dirty="0" smtClean="0"/>
              <a:t>Σχέσεις     με    Άλλες   Λειτουργίες</a:t>
            </a:r>
            <a:r>
              <a:rPr lang="el-GR" b="1" dirty="0"/>
              <a:t/>
            </a:r>
            <a:br>
              <a:rPr lang="el-GR" b="1" dirty="0"/>
            </a:br>
            <a:endParaRPr lang="el-GR" b="1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6EEB8D-302B-4BB7-AB7B-5E18E67E8EEA}" type="slidenum">
              <a:rPr lang="el-GR" smtClean="0"/>
              <a:t>9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372352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DEFAULTLANGUAGE" val="msoLanguageIDGreek"/>
  <p:tag name="ZHAW.ACCESSIBILITYADDIN.CHECKTIMEDATE" val="29/2/2016 12:43:48 μ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,6,9,8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14,6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2,7,4,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2,5,7,4,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4,6,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6,7,4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2056,6,4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95222EDD-06A7-45F2-B466-615F89319C94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1120</TotalTime>
  <Words>846</Words>
  <Application>Microsoft Office PowerPoint</Application>
  <PresentationFormat>Προβολή στην οθόνη (4:3)</PresentationFormat>
  <Paragraphs>126</Paragraphs>
  <Slides>20</Slides>
  <Notes>9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Θέμα του Office</vt:lpstr>
      <vt:lpstr>Διοίκηση Ανθρωπίνων Πόρων</vt:lpstr>
      <vt:lpstr>Χρηματοδότηση </vt:lpstr>
      <vt:lpstr>Σκοποί ενότητας </vt:lpstr>
      <vt:lpstr>Περιεχόμενα ενότητας</vt:lpstr>
      <vt:lpstr>2η Ενότητα</vt:lpstr>
      <vt:lpstr>Ιστορική Αναδρομή</vt:lpstr>
      <vt:lpstr>ΟΡΙΣΜΟΣ: ΑΝΑΛΥΣΗ ΘΕΣΗΣ ΕΡΓΑΣΙΑΣ</vt:lpstr>
      <vt:lpstr>ΣΤΟΧΟΣ: ΑΝΑΛΥΣΗ ΘΕΣΗΣ ΕΡΓΑΣΙΑΣ</vt:lpstr>
      <vt:lpstr>Ανάλυση   Θέσης Εργασίας   &amp;     Σχέσεις     με    Άλλες   Λειτουργίες </vt:lpstr>
      <vt:lpstr>Διαδικασία Ανάλυση Εργασίας</vt:lpstr>
      <vt:lpstr>Ανάλυση Εργασίας &amp; Σχέση                με Άλλες Λειτουργίες</vt:lpstr>
      <vt:lpstr>Ανάλυση Εργασίας &amp; Σχέση με Άλλες Λειτουργίες (2)</vt:lpstr>
      <vt:lpstr>Ανάλυση Εργασίας &amp; Σχέση με Άλλες Λειτουργίες (3)</vt:lpstr>
      <vt:lpstr>Βιβλιογραφία</vt:lpstr>
      <vt:lpstr>Τέλος ενότητας</vt:lpstr>
      <vt:lpstr>Σημειώματα</vt:lpstr>
      <vt:lpstr>Σημείωμα Ιστορικού  Εκδόσεων Έργου</vt:lpstr>
      <vt:lpstr>Σημείωμα Αναφοράς</vt:lpstr>
      <vt:lpstr>Σημείωμα Αδειοδότησης</vt:lpstr>
      <vt:lpstr>Διατήρηση Σημειωμάτων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Ανθρωπίνων Πόρων</dc:title>
  <cp:lastModifiedBy>Alex</cp:lastModifiedBy>
  <cp:revision>44</cp:revision>
  <dcterms:created xsi:type="dcterms:W3CDTF">2014-09-20T14:32:06Z</dcterms:created>
  <dcterms:modified xsi:type="dcterms:W3CDTF">2016-02-29T10:43:50Z</dcterms:modified>
</cp:coreProperties>
</file>