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257" r:id="rId3"/>
    <p:sldId id="264" r:id="rId4"/>
    <p:sldId id="268" r:id="rId5"/>
    <p:sldId id="269" r:id="rId6"/>
    <p:sldId id="270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26" r:id="rId16"/>
    <p:sldId id="325" r:id="rId17"/>
    <p:sldId id="271" r:id="rId18"/>
    <p:sldId id="258" r:id="rId19"/>
    <p:sldId id="259" r:id="rId20"/>
    <p:sldId id="260" r:id="rId21"/>
    <p:sldId id="261" r:id="rId22"/>
  </p:sldIdLst>
  <p:sldSz cx="9144000" cy="6858000" type="screen4x3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1" autoAdjust="0"/>
    <p:restoredTop sz="94665" autoAdjust="0"/>
  </p:normalViewPr>
  <p:slideViewPr>
    <p:cSldViewPr>
      <p:cViewPr>
        <p:scale>
          <a:sx n="73" d="100"/>
          <a:sy n="73" d="100"/>
        </p:scale>
        <p:origin x="-7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1182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4140C-634A-469C-80EE-8160D998D4E9}" type="datetimeFigureOut">
              <a:rPr lang="el-GR" smtClean="0"/>
              <a:t>29/2/2016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067BF-BCFD-490E-B270-CD2CFEAE25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1809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01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836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9653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084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E22E-DD62-4521-B101-7E2495C9CCE1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4346-8110-4DFC-BDA2-BDE40D3A9976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3989-89A8-4940-950C-F07B386CB4BF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D324-6217-47E7-9927-443D82AE5283}" type="datetime1">
              <a:rPr lang="el-GR" smtClean="0"/>
              <a:t>29/2/2016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608162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Ανάλυση Θέσης Εργασίας.</a:t>
            </a: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4FC71-61CC-43D9-BC5E-96AD743CEBE5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125D-0608-45C2-87C7-BB400EF193E8}" type="datetime1">
              <a:rPr lang="el-GR" smtClean="0"/>
              <a:t>29/2/2016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E980-2E6A-45A6-9520-E00431845EC8}" type="datetime1">
              <a:rPr lang="el-GR" smtClean="0"/>
              <a:t>29/2/2016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0856-8288-4862-A650-B954DA7EE034}" type="datetime1">
              <a:rPr lang="el-GR" smtClean="0"/>
              <a:t>29/2/2016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F14-D32D-4BDC-8059-4437A82E41C7}" type="datetime1">
              <a:rPr lang="el-GR" smtClean="0"/>
              <a:t>29/2/2016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4567-F998-4CB8-AD51-9B20F15C11EE}" type="datetime1">
              <a:rPr lang="el-GR" smtClean="0"/>
              <a:t>29/2/2016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8C0F-A972-4602-B3B7-59736E4CC419}" type="datetime1">
              <a:rPr lang="el-GR" smtClean="0"/>
              <a:t>29/2/2016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45F12-7F0D-41A4-8427-AD801F729A7B}" type="datetime1">
              <a:rPr lang="el-GR" smtClean="0"/>
              <a:t>29/2/2016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LOG104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-nc-sa/4.0/deed.e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Διοίκηση Ανθρωπίνων Πόρων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2971800"/>
            <a:ext cx="6588967" cy="271433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2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α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Ανάλυση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Θέσης 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Εργασίας.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/>
              <a:t>   Αναγνωστόπουλος Αχιλλέας 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Εργαστηριακό Διδακτικό Προσωπικό,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Τμήμα Λογιστικής και Χρηματοοικονομικής,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/>
              <a:t>T.E.I. Θεσσαλίας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Διαδικασία Ανάλυση Εργασίας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10</a:t>
            </a:fld>
            <a:endParaRPr lang="el-GR" dirty="0"/>
          </a:p>
        </p:txBody>
      </p:sp>
      <p:pic>
        <p:nvPicPr>
          <p:cNvPr id="6" name="Εικόνα 5" descr="[DECORATIVE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348" y="1440891"/>
            <a:ext cx="5261304" cy="48894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856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Ανάλυση Εργασίας &amp; Σχέση </a:t>
            </a:r>
            <a:r>
              <a:rPr lang="el-GR" b="1" dirty="0" smtClean="0"/>
              <a:t>               με </a:t>
            </a:r>
            <a:r>
              <a:rPr lang="el-GR" b="1" dirty="0"/>
              <a:t>Άλλες Λειτουργίες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068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Προγραμματισμός Ανθρωπίνων Πόρων</a:t>
            </a:r>
          </a:p>
          <a:p>
            <a:r>
              <a:rPr lang="el-GR" sz="2400" dirty="0"/>
              <a:t>Γίνεται ευκολότερος &amp; και πιο ακριβής καθώς παρέχει χρήσιμες πληροφορίες για τον προσδιορισμό των απαιτήσεων των μελλοντικών &amp; τωρινών </a:t>
            </a:r>
            <a:r>
              <a:rPr lang="el-GR" sz="2400" dirty="0" smtClean="0"/>
              <a:t>θέσεων</a:t>
            </a:r>
            <a:r>
              <a:rPr lang="en-US" sz="2400" dirty="0" smtClean="0"/>
              <a:t>.</a:t>
            </a:r>
            <a:endParaRPr lang="el-GR" sz="2400" dirty="0"/>
          </a:p>
          <a:p>
            <a:pPr marL="0" indent="0">
              <a:buNone/>
            </a:pPr>
            <a:r>
              <a:rPr lang="el-GR" sz="2400" b="1" dirty="0"/>
              <a:t>Προσέλκυση &amp; Επιλογή Υποψηφίων</a:t>
            </a:r>
          </a:p>
          <a:p>
            <a:r>
              <a:rPr lang="el-GR" sz="2400" dirty="0"/>
              <a:t>Βοηθά στελέχη και υποψήφιους εργαζόμενους να αναγνωρίσουν τα στοιχεία μιας ικανοποιητικής εκτέλεσης </a:t>
            </a:r>
            <a:r>
              <a:rPr lang="el-GR" sz="2400" dirty="0" smtClean="0"/>
              <a:t>εργασίας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/>
              <a:t>Γίνεται καλύτερο «ταίριασμα» μεταξύ προσφοράς &amp; </a:t>
            </a:r>
            <a:r>
              <a:rPr lang="el-GR" sz="2400" dirty="0" smtClean="0"/>
              <a:t>ζήτησης</a:t>
            </a:r>
            <a:r>
              <a:rPr lang="en-US" sz="2400" dirty="0" smtClean="0"/>
              <a:t>.</a:t>
            </a:r>
            <a:endParaRPr lang="el-GR" sz="2400" dirty="0"/>
          </a:p>
          <a:p>
            <a:r>
              <a:rPr lang="el-GR" sz="2400" dirty="0"/>
              <a:t>Ρεαλιστικές Προσδοκίες &amp; Μειωμένη Εργασιακή </a:t>
            </a:r>
            <a:r>
              <a:rPr lang="el-GR" sz="2400" dirty="0" smtClean="0"/>
              <a:t>Δυσαρέσκεια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622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Ανάλυση Εργασίας &amp; Σχέση με Άλλες Λειτουργίες (2)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068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u="sng" dirty="0" smtClean="0"/>
              <a:t>Εκπαίδευση Προσωπικού &amp; Ανάπτυξης Στελεχών</a:t>
            </a:r>
          </a:p>
          <a:p>
            <a:pPr marL="0" indent="0">
              <a:buNone/>
            </a:pPr>
            <a:r>
              <a:rPr lang="el-GR" sz="2400" dirty="0" smtClean="0"/>
              <a:t>Βελτίωση </a:t>
            </a:r>
            <a:r>
              <a:rPr lang="el-GR" sz="2400" dirty="0"/>
              <a:t>της λειτουργίας καθώς θα υπάρχει μεγαλύτερη σαφήνεια με τα συγκεκριμένα καθήκοντα και απαιτήσεις της κάθε θέσης </a:t>
            </a:r>
            <a:r>
              <a:rPr lang="el-GR" sz="2400" dirty="0" smtClean="0"/>
              <a:t>εργασίας</a:t>
            </a:r>
            <a:r>
              <a:rPr lang="en-US" sz="2400" dirty="0" smtClean="0"/>
              <a:t>.</a:t>
            </a:r>
            <a:endParaRPr lang="el-GR" sz="2400" dirty="0"/>
          </a:p>
          <a:p>
            <a:pPr marL="0" indent="0">
              <a:buNone/>
            </a:pPr>
            <a:r>
              <a:rPr lang="el-GR" sz="2400" b="1" u="sng" dirty="0"/>
              <a:t>Αξιολόγηση Απόδοσης</a:t>
            </a:r>
          </a:p>
          <a:p>
            <a:pPr marL="0" indent="0">
              <a:buNone/>
            </a:pPr>
            <a:r>
              <a:rPr lang="el-GR" sz="2400" dirty="0"/>
              <a:t>Τα πρότυπα απόδοσης καθορίζονται στην ανάλυση </a:t>
            </a:r>
            <a:r>
              <a:rPr lang="el-GR" sz="2400" dirty="0" smtClean="0"/>
              <a:t>εργασίας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  <a:r>
              <a:rPr lang="el-GR" sz="2400" dirty="0"/>
              <a:t>Μπορούμε να συγκρίνουμε άμεσα τα πρότυπα με το πόσο καλά αποδίδει ο </a:t>
            </a:r>
            <a:r>
              <a:rPr lang="el-GR" sz="2400" dirty="0" smtClean="0"/>
              <a:t>εργαζόμενος</a:t>
            </a:r>
            <a:r>
              <a:rPr lang="en-US" sz="2400" dirty="0" smtClean="0"/>
              <a:t>.</a:t>
            </a:r>
            <a:endParaRPr lang="el-GR" sz="2400" dirty="0"/>
          </a:p>
          <a:p>
            <a:pPr marL="0" indent="0">
              <a:buNone/>
            </a:pPr>
            <a:r>
              <a:rPr lang="el-GR" sz="2400" dirty="0"/>
              <a:t>Μπορεί κάποιες απαιτήσεις να μην είναι ουσιαστικές και άρα δε θα πρέπει να λαμβάνονται υπόψη κατά την </a:t>
            </a:r>
            <a:r>
              <a:rPr lang="el-GR" sz="2400" dirty="0" smtClean="0"/>
              <a:t>αξιολόγηση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91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Ανάλυση Εργασίας &amp; Σχέση με Άλλες Λειτουργίες (3)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068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Ασφάλεια &amp; Υγιεινή Εργαζομένων</a:t>
            </a:r>
          </a:p>
          <a:p>
            <a:pPr>
              <a:buFontTx/>
              <a:buChar char="-"/>
            </a:pPr>
            <a:r>
              <a:rPr lang="el-GR" sz="2400" dirty="0"/>
              <a:t>Πληροφορίες &amp; δεδομένα που προκύπτουν από την περιγραφή της εργασίας  αναφορικά με την επικινδυνότητα κάποιων ενεργειών βελτιώνουν συνθήκες, υγιεινή και ασφάλεια των </a:t>
            </a:r>
            <a:r>
              <a:rPr lang="el-GR" sz="2400" dirty="0" smtClean="0"/>
              <a:t>εργαζομένων</a:t>
            </a:r>
            <a:r>
              <a:rPr lang="en-US" sz="2400" dirty="0" smtClean="0"/>
              <a:t>.</a:t>
            </a:r>
            <a:endParaRPr lang="el-GR" sz="2400" dirty="0"/>
          </a:p>
          <a:p>
            <a:pPr marL="0" indent="0">
              <a:buNone/>
            </a:pPr>
            <a:r>
              <a:rPr lang="el-GR" sz="2400" b="1" dirty="0"/>
              <a:t>Εργασιακές Σχέσεις</a:t>
            </a:r>
          </a:p>
          <a:p>
            <a:pPr>
              <a:buFontTx/>
              <a:buChar char="-"/>
            </a:pPr>
            <a:r>
              <a:rPr lang="el-GR" sz="2400" dirty="0"/>
              <a:t>Ο σαφής προσδιορισμός αμοιβών, αρμοδιοτήτων και υποχρεώσεων από την αρχή μειώνει συγκρούσεις, παράπονα &amp; παρανοήσεις μεταξύ διοίκησης και εργαζομένου/σωματείου.</a:t>
            </a:r>
          </a:p>
          <a:p>
            <a:pPr>
              <a:buFontTx/>
              <a:buChar char="-"/>
            </a:pPr>
            <a:r>
              <a:rPr lang="el-GR" sz="2400" dirty="0"/>
              <a:t>Υπάρχει έτσι ουσιαστική παρέμβαση και αρμονικότερη </a:t>
            </a:r>
            <a:r>
              <a:rPr lang="el-GR" sz="2400" dirty="0" smtClean="0"/>
              <a:t>σχέση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160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Διοίκηση Ανθρωπίνων Πόρων (2002), Κ. </a:t>
            </a:r>
            <a:r>
              <a:rPr lang="el-GR" sz="2800" dirty="0" err="1"/>
              <a:t>Τερζίδης</a:t>
            </a:r>
            <a:r>
              <a:rPr lang="el-GR" sz="2800" dirty="0"/>
              <a:t>, Κ. Τζωρτζάκης Εκδόσεις …… (Σελ. 40-42) 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smtClean="0"/>
              <a:t>Αναγνωστόπουλος Αχιλλέας  </a:t>
            </a:r>
            <a:r>
              <a:rPr lang="el-GR" sz="2400" dirty="0" smtClean="0"/>
              <a:t>2015. </a:t>
            </a:r>
            <a:r>
              <a:rPr lang="el-GR" sz="2400" dirty="0"/>
              <a:t> </a:t>
            </a:r>
            <a:r>
              <a:rPr lang="el-GR" sz="2400" dirty="0" err="1" smtClean="0"/>
              <a:t>Άναγνωστόπουλος</a:t>
            </a:r>
            <a:r>
              <a:rPr lang="el-GR" sz="2400" dirty="0" smtClean="0"/>
              <a:t> Αχιλλέας  </a:t>
            </a:r>
            <a:br>
              <a:rPr lang="el-GR" sz="2400" dirty="0" smtClean="0"/>
            </a:br>
            <a:r>
              <a:rPr lang="el-GR" sz="2400" dirty="0" smtClean="0"/>
              <a:t>«Διοίκηση Ανθρωπίνων Πόρων»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solidFill>
                  <a:srgbClr val="FF0000"/>
                </a:solidFill>
                <a:hlinkClick r:id="rId3"/>
              </a:rPr>
              <a:t>http://cdev.teilar.gr/courses/LOG104</a:t>
            </a:r>
            <a:r>
              <a:rPr lang="en-US" sz="2400" dirty="0" smtClean="0">
                <a:solidFill>
                  <a:srgbClr val="FF0000"/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 :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smtClean="0"/>
              <a:t>Δίδει </a:t>
            </a:r>
            <a:r>
              <a:rPr lang="el-GR" sz="2800" dirty="0" smtClean="0"/>
              <a:t>τον  Ορισμό και τα </a:t>
            </a:r>
            <a:r>
              <a:rPr lang="el-GR" sz="2800" dirty="0"/>
              <a:t>Βασικά Χαρακτηριστικά της Ανάλυσης Θέσης </a:t>
            </a:r>
            <a:r>
              <a:rPr lang="el-GR" sz="2800" dirty="0" smtClean="0"/>
              <a:t>Εργασίας.</a:t>
            </a:r>
            <a:endParaRPr lang="el-GR" sz="2800" dirty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Περιγράφει τη Μεθοδολογία και τις </a:t>
            </a:r>
            <a:r>
              <a:rPr lang="el-GR" sz="2800" dirty="0"/>
              <a:t>Πηγές Άντλησης Πληροφόρησης για τις ανάγκες της </a:t>
            </a:r>
            <a:r>
              <a:rPr lang="el-GR" sz="2800" dirty="0" smtClean="0"/>
              <a:t>Ανάλυσης Θέσης Εργασίας.</a:t>
            </a:r>
            <a:endParaRPr lang="el-GR" sz="2800" dirty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Περιγράφει τους  τρόπους συλλογής στοιχείων </a:t>
            </a:r>
            <a:r>
              <a:rPr lang="el-GR" sz="2800" dirty="0"/>
              <a:t>&amp; </a:t>
            </a:r>
            <a:r>
              <a:rPr lang="el-GR" sz="2800" dirty="0" smtClean="0"/>
              <a:t>τεχνικών </a:t>
            </a:r>
            <a:r>
              <a:rPr lang="el-GR" sz="2800" dirty="0"/>
              <a:t>Ανάλυσης Θέσης </a:t>
            </a:r>
            <a:r>
              <a:rPr lang="el-GR" sz="2800" dirty="0" smtClean="0"/>
              <a:t>Εργασίας.</a:t>
            </a:r>
            <a:endParaRPr lang="el-GR" sz="2800" dirty="0"/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4" name="Θέση περιεχομένου 1">
            <a:hlinkClick r:id="" action="ppaction://noaction"/>
          </p:cNvPr>
          <p:cNvSpPr txBox="1"/>
          <p:nvPr/>
        </p:nvSpPr>
        <p:spPr>
          <a:xfrm>
            <a:off x="381000" y="1556792"/>
            <a:ext cx="8382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1</a:t>
            </a:r>
            <a:r>
              <a:rPr lang="el-GR" sz="2800" dirty="0" smtClean="0">
                <a:solidFill>
                  <a:srgbClr val="1003BD"/>
                </a:solidFill>
              </a:rPr>
              <a:t>) </a:t>
            </a:r>
            <a:r>
              <a:rPr lang="el-GR" sz="2800" dirty="0">
                <a:solidFill>
                  <a:srgbClr val="1003BD"/>
                </a:solidFill>
              </a:rPr>
              <a:t>Τυπική Διαδικασία Ανάλυση της </a:t>
            </a:r>
            <a:r>
              <a:rPr lang="el-GR" sz="2800" dirty="0" smtClean="0">
                <a:solidFill>
                  <a:srgbClr val="1003BD"/>
                </a:solidFill>
              </a:rPr>
              <a:t>Εργασίας. 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2) Επιλογή Μεθόδου </a:t>
            </a:r>
            <a:r>
              <a:rPr lang="el-GR" sz="2800" dirty="0" smtClean="0">
                <a:solidFill>
                  <a:srgbClr val="1003BD"/>
                </a:solidFill>
              </a:rPr>
              <a:t>Ανάλυσης.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3) Έμφαση στα Ερωτηματολόγια (PAQ και </a:t>
            </a:r>
            <a:r>
              <a:rPr lang="el-GR" sz="2800" dirty="0" err="1">
                <a:solidFill>
                  <a:srgbClr val="1003BD"/>
                </a:solidFill>
              </a:rPr>
              <a:t>Functional</a:t>
            </a:r>
            <a:r>
              <a:rPr lang="el-GR" sz="2800" dirty="0" smtClean="0">
                <a:solidFill>
                  <a:srgbClr val="1003BD"/>
                </a:solidFill>
              </a:rPr>
              <a:t>).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4) Περιγραφή Θέσης </a:t>
            </a:r>
            <a:r>
              <a:rPr lang="el-GR" sz="2800" dirty="0" smtClean="0">
                <a:solidFill>
                  <a:srgbClr val="1003BD"/>
                </a:solidFill>
              </a:rPr>
              <a:t>Εργασίας. </a:t>
            </a:r>
            <a:endParaRPr lang="el-GR" sz="2800" dirty="0">
              <a:solidFill>
                <a:srgbClr val="1003BD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>5) Προδιαγραφή Θέσης </a:t>
            </a:r>
            <a:r>
              <a:rPr lang="el-GR" sz="2800" dirty="0" smtClean="0">
                <a:solidFill>
                  <a:srgbClr val="1003BD"/>
                </a:solidFill>
              </a:rPr>
              <a:t>Εργασίας.</a:t>
            </a:r>
            <a:endParaRPr lang="el-GR" sz="2800" dirty="0">
              <a:solidFill>
                <a:srgbClr val="1003BD"/>
              </a:solidFill>
            </a:endParaRPr>
          </a:p>
          <a:p>
            <a:pPr lvl="1">
              <a:spcAft>
                <a:spcPts val="600"/>
              </a:spcAft>
            </a:pPr>
            <a:r>
              <a:rPr lang="el-GR" sz="2800" dirty="0">
                <a:solidFill>
                  <a:srgbClr val="1003BD"/>
                </a:solidFill>
              </a:rPr>
              <a:t/>
            </a:r>
            <a:br>
              <a:rPr lang="el-GR" sz="2800" dirty="0">
                <a:solidFill>
                  <a:srgbClr val="1003BD"/>
                </a:solidFill>
              </a:rPr>
            </a:br>
            <a:endParaRPr lang="el-GR" sz="2800" dirty="0">
              <a:solidFill>
                <a:srgbClr val="1003BD"/>
              </a:solidFill>
            </a:endParaRPr>
          </a:p>
          <a:p>
            <a:r>
              <a:rPr lang="el-GR" sz="2800" dirty="0" smtClean="0">
                <a:solidFill>
                  <a:srgbClr val="1003BD"/>
                </a:solidFill>
              </a:rPr>
              <a:t> </a:t>
            </a:r>
            <a:endParaRPr lang="el-GR" sz="2800" dirty="0">
              <a:solidFill>
                <a:srgbClr val="1003BD"/>
              </a:solidFill>
            </a:endParaRPr>
          </a:p>
          <a:p>
            <a:endParaRPr lang="el-GR" sz="2800" dirty="0">
              <a:solidFill>
                <a:srgbClr val="1003BD"/>
              </a:solidFill>
              <a:latin typeface="+mn-lt"/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2438400"/>
            <a:ext cx="8229600" cy="1143000"/>
          </a:xfrm>
        </p:spPr>
        <p:txBody>
          <a:bodyPr>
            <a:noAutofit/>
          </a:bodyPr>
          <a:lstStyle/>
          <a:p>
            <a:r>
              <a:rPr lang="el-GR" b="1" dirty="0">
                <a:latin typeface="+mn-lt"/>
              </a:rPr>
              <a:t>2η Ενότητα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Ιστορική Αναδρομή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31913"/>
            <a:ext cx="8229600" cy="40687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b="1" dirty="0"/>
              <a:t>F W. </a:t>
            </a:r>
            <a:r>
              <a:rPr lang="el-GR" b="1" dirty="0" err="1"/>
              <a:t>Taylor</a:t>
            </a:r>
            <a:r>
              <a:rPr lang="el-GR" b="1" dirty="0"/>
              <a:t>, ανάπτυξη ως τεχνικής διαχείρισης(1900)</a:t>
            </a:r>
          </a:p>
          <a:p>
            <a:pPr lvl="1"/>
            <a:r>
              <a:rPr lang="el-GR" dirty="0" smtClean="0"/>
              <a:t>πλαίσια </a:t>
            </a:r>
            <a:r>
              <a:rPr lang="el-GR" dirty="0"/>
              <a:t>της βελτίωσης της αποδοτικότητας της </a:t>
            </a:r>
            <a:r>
              <a:rPr lang="el-GR" dirty="0" smtClean="0"/>
              <a:t>εργασίας. </a:t>
            </a:r>
            <a:endParaRPr lang="el-GR" dirty="0"/>
          </a:p>
          <a:p>
            <a:pPr lvl="1"/>
            <a:r>
              <a:rPr lang="el-GR" dirty="0" smtClean="0"/>
              <a:t>“</a:t>
            </a:r>
            <a:r>
              <a:rPr lang="el-GR" dirty="0"/>
              <a:t>εισήγαγε” τη ΜΕΛΕΤΗ </a:t>
            </a:r>
            <a:r>
              <a:rPr lang="el-GR" dirty="0" smtClean="0"/>
              <a:t>ΕΡΓΑΣΙΑΣ. </a:t>
            </a:r>
            <a:endParaRPr lang="el-GR" dirty="0"/>
          </a:p>
          <a:p>
            <a:pPr lvl="1"/>
            <a:r>
              <a:rPr lang="el-GR" dirty="0" smtClean="0"/>
              <a:t>ως </a:t>
            </a:r>
            <a:r>
              <a:rPr lang="el-GR" dirty="0"/>
              <a:t>μια από ως μια από αρχές </a:t>
            </a:r>
            <a:r>
              <a:rPr lang="el-GR" dirty="0" smtClean="0"/>
              <a:t>επιστημονικής προσέγγισης. </a:t>
            </a:r>
            <a:endParaRPr lang="el-GR" dirty="0"/>
          </a:p>
          <a:p>
            <a:pPr marL="0" indent="0">
              <a:buNone/>
            </a:pPr>
            <a:r>
              <a:rPr lang="el-GR" b="1" dirty="0" smtClean="0"/>
              <a:t>Επαναφορά </a:t>
            </a:r>
            <a:r>
              <a:rPr lang="el-GR" b="1" dirty="0"/>
              <a:t>της από ψυχολόγους στο 1970 στις ΗΠΑ</a:t>
            </a:r>
          </a:p>
          <a:p>
            <a:pPr lvl="1"/>
            <a:r>
              <a:rPr lang="el-GR" dirty="0" smtClean="0"/>
              <a:t> </a:t>
            </a:r>
            <a:r>
              <a:rPr lang="el-GR" dirty="0"/>
              <a:t>Ποσοτικοποίηση της ΑΕ: συλλογή στοιχείων μέσω </a:t>
            </a:r>
            <a:r>
              <a:rPr lang="el-GR" dirty="0" smtClean="0"/>
              <a:t>ερωτηματολογίων.</a:t>
            </a:r>
            <a:endParaRPr lang="el-GR" dirty="0"/>
          </a:p>
          <a:p>
            <a:pPr lvl="1"/>
            <a:r>
              <a:rPr lang="el-GR" dirty="0" smtClean="0"/>
              <a:t> </a:t>
            </a:r>
            <a:r>
              <a:rPr lang="el-GR" dirty="0"/>
              <a:t>Προσανατολισμός των εργαζομένων στην </a:t>
            </a:r>
            <a:r>
              <a:rPr lang="el-GR" dirty="0" smtClean="0"/>
              <a:t>ΑΕ.</a:t>
            </a:r>
            <a:endParaRPr lang="el-GR" dirty="0"/>
          </a:p>
          <a:p>
            <a:pPr lvl="1"/>
            <a:r>
              <a:rPr lang="el-GR" dirty="0" smtClean="0"/>
              <a:t> </a:t>
            </a:r>
            <a:r>
              <a:rPr lang="el-GR" dirty="0" err="1"/>
              <a:t>Εστιασμός</a:t>
            </a:r>
            <a:r>
              <a:rPr lang="el-GR" dirty="0"/>
              <a:t> στους στόχους &amp; επιμέρους συστατικά της </a:t>
            </a:r>
            <a:r>
              <a:rPr lang="el-GR" dirty="0" smtClean="0"/>
              <a:t>εργασία.</a:t>
            </a:r>
            <a:endParaRPr lang="el-GR" dirty="0"/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251618" y="5482432"/>
            <a:ext cx="8640763" cy="7921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Σχετικά 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links: </a:t>
            </a:r>
            <a:r>
              <a:rPr lang="en-GB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http://www.occupationalinfo.org/ </a:t>
            </a:r>
            <a:r>
              <a:rPr lang="en-GB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&amp;</a:t>
            </a:r>
            <a:r>
              <a:rPr lang="en-GB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http://www.onetonline.org/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6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065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ΟΡΙΣΜΟΣ: ΑΝΑΛΥΣΗ ΘΕΣΗΣ ΕΡΓΑΣΙΑΣ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b="1" dirty="0"/>
              <a:t>(</a:t>
            </a:r>
            <a:r>
              <a:rPr lang="el-GR" b="1" dirty="0" err="1"/>
              <a:t>Job</a:t>
            </a:r>
            <a:r>
              <a:rPr lang="el-GR" b="1" dirty="0"/>
              <a:t> </a:t>
            </a:r>
            <a:r>
              <a:rPr lang="el-GR" b="1" dirty="0" err="1"/>
              <a:t>Analysis</a:t>
            </a:r>
            <a:r>
              <a:rPr lang="el-GR" b="1" dirty="0"/>
              <a:t>) </a:t>
            </a:r>
          </a:p>
          <a:p>
            <a:r>
              <a:rPr lang="el-GR" dirty="0"/>
              <a:t>Είναι μια διαδικασία που προσδιορίζουμε &amp; οριοθετούμε με λεπτομέρεια το περιεχόμενο των υποχρεώσεων &amp; απαιτήσεων μια </a:t>
            </a:r>
            <a:r>
              <a:rPr lang="el-GR" dirty="0" smtClean="0"/>
              <a:t>εργασίας.</a:t>
            </a:r>
            <a:endParaRPr lang="el-GR" dirty="0"/>
          </a:p>
          <a:p>
            <a:endParaRPr lang="el-GR" dirty="0"/>
          </a:p>
        </p:txBody>
      </p:sp>
      <p:sp>
        <p:nvSpPr>
          <p:cNvPr id="5" name="Βέλος προς τα κάτω 3" descr="[DECORATIVE]"/>
          <p:cNvSpPr/>
          <p:nvPr/>
        </p:nvSpPr>
        <p:spPr>
          <a:xfrm>
            <a:off x="4445793" y="4114800"/>
            <a:ext cx="252413" cy="5762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215105" y="4800600"/>
            <a:ext cx="8713788" cy="151130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ΣΗΜΑΝΤΙΚΟ:</a:t>
            </a:r>
            <a:r>
              <a:rPr kumimoji="0" lang="el-GR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Αφορά (α) στη φύση της εργασίας &amp; όχι στο άτομο που την εκτελεί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(β) στη λεπτομερή παρουσίαση του περιεχομένου της εργασίας και όχι του </a:t>
            </a:r>
            <a:r>
              <a:rPr kumimoji="0" lang="el-G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κατόχου </a:t>
            </a:r>
            <a:r>
              <a:rPr kumimoji="0" lang="el-GR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της θέσης </a:t>
            </a:r>
            <a:r>
              <a:rPr kumimoji="0" lang="el-G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εργασίας.</a:t>
            </a:r>
            <a:endParaRPr kumimoji="0" lang="el-GR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7</a:t>
            </a:fld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752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ΣΤΟΧΟΣ: ΑΝΑΛΥΣΗ ΘΕΣΗΣ ΕΡΓΑΣΙΑΣ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Στόχος της, η περιγραφή αρμοδιοτήτων και απαιτήσεων της συγκεκριμένης εργασίας καθώς και την περιγραφή των προσόντων που απαιτούνται για την εκτέλεσή της. </a:t>
            </a:r>
          </a:p>
          <a:p>
            <a:r>
              <a:rPr lang="el-GR" b="1" dirty="0"/>
              <a:t>Περιγραφή Εργασίας </a:t>
            </a:r>
            <a:r>
              <a:rPr lang="el-GR" dirty="0"/>
              <a:t>(</a:t>
            </a:r>
            <a:r>
              <a:rPr lang="el-GR" dirty="0" err="1"/>
              <a:t>Job</a:t>
            </a:r>
            <a:r>
              <a:rPr lang="el-GR" dirty="0"/>
              <a:t> </a:t>
            </a:r>
            <a:r>
              <a:rPr lang="el-GR" dirty="0" err="1"/>
              <a:t>Description</a:t>
            </a:r>
            <a:r>
              <a:rPr lang="el-GR" dirty="0"/>
              <a:t>): Σκοπός, καθήκοντα, </a:t>
            </a:r>
            <a:r>
              <a:rPr lang="el-GR" dirty="0" err="1" smtClean="0"/>
              <a:t>υπευθυνότητες</a:t>
            </a:r>
            <a:r>
              <a:rPr lang="el-GR" dirty="0" smtClean="0"/>
              <a:t>, </a:t>
            </a:r>
            <a:r>
              <a:rPr lang="el-GR" dirty="0"/>
              <a:t>συνθήκες εργασίας, περιβάλλον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b="1" dirty="0"/>
              <a:t>Προδιαγραφή Εργασίας</a:t>
            </a:r>
            <a:r>
              <a:rPr lang="el-GR" dirty="0"/>
              <a:t> (</a:t>
            </a:r>
            <a:r>
              <a:rPr lang="el-GR" dirty="0" err="1"/>
              <a:t>Job</a:t>
            </a:r>
            <a:r>
              <a:rPr lang="el-GR" dirty="0"/>
              <a:t> </a:t>
            </a:r>
            <a:r>
              <a:rPr lang="el-GR" dirty="0" err="1"/>
              <a:t>Specification</a:t>
            </a:r>
            <a:r>
              <a:rPr lang="el-GR" dirty="0"/>
              <a:t>): Περιγραφή προσόντων - γνώσεις, εμπειρίες, δεξιότητες και χαρακτηριστικά προσωπικότητας ώστε η εργασία να εκτελείται </a:t>
            </a:r>
            <a:r>
              <a:rPr lang="el-GR" dirty="0" smtClean="0"/>
              <a:t>ικανοποιητικά.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63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Ανάλυση   Θέσης</a:t>
            </a:r>
            <a:r>
              <a:rPr lang="el-GR" b="1" dirty="0"/>
              <a:t/>
            </a:r>
            <a:br>
              <a:rPr lang="el-GR" b="1" dirty="0"/>
            </a:br>
            <a:r>
              <a:rPr lang="el-GR" b="1" dirty="0" smtClean="0"/>
              <a:t>Εργασίας   </a:t>
            </a:r>
            <a:r>
              <a:rPr lang="el-GR" b="1" dirty="0"/>
              <a:t>&amp;     </a:t>
            </a:r>
            <a:r>
              <a:rPr lang="el-GR" b="1" dirty="0" smtClean="0"/>
              <a:t>Σχέσεις     με    Άλλες   Λειτουργίες</a:t>
            </a:r>
            <a:r>
              <a:rPr lang="el-GR" b="1" dirty="0"/>
              <a:t/>
            </a:r>
            <a:br>
              <a:rPr lang="el-GR" b="1" dirty="0"/>
            </a:b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235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2/2016 12:43:48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4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2,7,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2,5,7,4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4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95222EDD-06A7-45F2-B466-615F89319C94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846</Words>
  <Application>Microsoft Office PowerPoint</Application>
  <PresentationFormat>Προβολή στην οθόνη (4:3)</PresentationFormat>
  <Paragraphs>126</Paragraphs>
  <Slides>20</Slides>
  <Notes>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Διοίκηση Ανθρωπίνων Πόρων</vt:lpstr>
      <vt:lpstr>Χρηματοδότηση </vt:lpstr>
      <vt:lpstr>Σκοποί ενότητας </vt:lpstr>
      <vt:lpstr>Περιεχόμενα ενότητας</vt:lpstr>
      <vt:lpstr>2η Ενότητα</vt:lpstr>
      <vt:lpstr>Ιστορική Αναδρομή</vt:lpstr>
      <vt:lpstr>ΟΡΙΣΜΟΣ: ΑΝΑΛΥΣΗ ΘΕΣΗΣ ΕΡΓΑΣΙΑΣ</vt:lpstr>
      <vt:lpstr>ΣΤΟΧΟΣ: ΑΝΑΛΥΣΗ ΘΕΣΗΣ ΕΡΓΑΣΙΑΣ</vt:lpstr>
      <vt:lpstr>Ανάλυση   Θέσης Εργασίας   &amp;     Σχέσεις     με    Άλλες   Λειτουργίες </vt:lpstr>
      <vt:lpstr>Διαδικασία Ανάλυση Εργασίας</vt:lpstr>
      <vt:lpstr>Ανάλυση Εργασίας &amp; Σχέση                με Άλλες Λειτουργίες</vt:lpstr>
      <vt:lpstr>Ανάλυση Εργασίας &amp; Σχέση με Άλλες Λειτουργίες (2)</vt:lpstr>
      <vt:lpstr>Ανάλυση Εργασίας &amp; Σχέση με Άλλες Λειτουργίες (3)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Ανθρωπίνων Πόρων</dc:title>
  <cp:lastModifiedBy>Alex</cp:lastModifiedBy>
  <cp:revision>44</cp:revision>
  <dcterms:created xsi:type="dcterms:W3CDTF">2014-09-20T14:32:06Z</dcterms:created>
  <dcterms:modified xsi:type="dcterms:W3CDTF">2016-02-29T10:43:50Z</dcterms:modified>
</cp:coreProperties>
</file>