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57" r:id="rId3"/>
    <p:sldId id="259" r:id="rId4"/>
    <p:sldId id="261" r:id="rId5"/>
    <p:sldId id="262" r:id="rId6"/>
    <p:sldId id="264" r:id="rId7"/>
    <p:sldId id="266" r:id="rId8"/>
    <p:sldId id="484" r:id="rId9"/>
    <p:sldId id="485" r:id="rId10"/>
    <p:sldId id="483" r:id="rId11"/>
    <p:sldId id="486" r:id="rId12"/>
    <p:sldId id="488" r:id="rId13"/>
    <p:sldId id="487" r:id="rId14"/>
    <p:sldId id="489" r:id="rId15"/>
    <p:sldId id="490" r:id="rId16"/>
    <p:sldId id="491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493" r:id="rId27"/>
    <p:sldId id="494" r:id="rId28"/>
    <p:sldId id="492" r:id="rId29"/>
  </p:sldIdLst>
  <p:sldSz cx="9144000" cy="6858000" type="screen4x3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D4A"/>
    <a:srgbClr val="953735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9" autoAdjust="0"/>
    <p:restoredTop sz="99309" autoAdjust="0"/>
  </p:normalViewPr>
  <p:slideViewPr>
    <p:cSldViewPr>
      <p:cViewPr varScale="1">
        <p:scale>
          <a:sx n="84" d="100"/>
          <a:sy n="84" d="100"/>
        </p:scale>
        <p:origin x="4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6060F-A3B8-48C4-A518-8ACB621C12B0}" type="slidenum">
              <a:rPr lang="en-US"/>
              <a:pPr/>
              <a:t>15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849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23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6060F-A3B8-48C4-A518-8ACB621C12B0}" type="slidenum">
              <a:rPr lang="en-US"/>
              <a:pPr/>
              <a:t>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284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6060F-A3B8-48C4-A518-8ACB621C12B0}" type="slidenum">
              <a:rPr lang="en-US"/>
              <a:pPr/>
              <a:t>12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557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ΑΣΚΗΣΗ </a:t>
            </a:r>
            <a:r>
              <a:rPr lang="en-US" dirty="0" smtClean="0"/>
              <a:t>&amp; </a:t>
            </a:r>
            <a:r>
              <a:rPr lang="el-GR" dirty="0" smtClean="0"/>
              <a:t>ΨΥΧΙΚΗ ΥΓΕΙΑ </a:t>
            </a:r>
            <a:br>
              <a:rPr lang="el-GR" dirty="0" smtClean="0"/>
            </a:br>
            <a:r>
              <a:rPr lang="el-GR" dirty="0" smtClean="0"/>
              <a:t>ΣΤΗΝ ΤΡΙΤΗ ΗΛΙΚΙΑ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3044552"/>
            <a:ext cx="8424936" cy="1752600"/>
          </a:xfrm>
        </p:spPr>
        <p:txBody>
          <a:bodyPr>
            <a:noAutofit/>
          </a:bodyPr>
          <a:lstStyle/>
          <a:p>
            <a:r>
              <a:rPr lang="el-GR" sz="2600" b="1" dirty="0" smtClean="0"/>
              <a:t>Ενότητα </a:t>
            </a:r>
            <a:r>
              <a:rPr lang="el-GR" sz="2600" b="1" dirty="0" smtClean="0"/>
              <a:t>3:</a:t>
            </a:r>
            <a:r>
              <a:rPr lang="en-US" sz="2600" dirty="0" smtClean="0"/>
              <a:t> </a:t>
            </a:r>
            <a:r>
              <a:rPr lang="el-GR" sz="2600" dirty="0"/>
              <a:t>Μεθοδολογικά ζητήματα στην έρευνα για τη </a:t>
            </a:r>
            <a:r>
              <a:rPr lang="el-GR" sz="2600" dirty="0" smtClean="0"/>
              <a:t>γήρανση</a:t>
            </a:r>
          </a:p>
          <a:p>
            <a:endParaRPr lang="en-US" sz="2800" dirty="0" smtClean="0"/>
          </a:p>
          <a:p>
            <a:r>
              <a:rPr lang="el-GR" sz="2800" dirty="0" smtClean="0"/>
              <a:t>Βασιλική </a:t>
            </a:r>
            <a:r>
              <a:rPr lang="el-GR" sz="2800" dirty="0" smtClean="0"/>
              <a:t>Ζήση, </a:t>
            </a:r>
            <a:r>
              <a:rPr lang="de-DE" sz="2800" dirty="0" smtClean="0"/>
              <a:t>Ph D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4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6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rgbClr val="7F2F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Αξιολόγηση ατομικών </a:t>
            </a:r>
            <a:r>
              <a:rPr lang="el-GR" dirty="0" smtClean="0"/>
              <a:t>διαφορών</a:t>
            </a:r>
            <a:r>
              <a:rPr lang="en-US" dirty="0" smtClean="0"/>
              <a:t>: </a:t>
            </a:r>
            <a:r>
              <a:rPr lang="en-US" i="1" dirty="0" smtClean="0"/>
              <a:t>outliers</a:t>
            </a:r>
            <a:endParaRPr lang="en-GB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Όσο μεγαλύτερη είναι η απόκλιση των σκορ από τον ΜΟ, τόσο πιο διαφορετικά είναι τα μέλη της ομάδας και λιγότερο ακριβής είναι ο ΜΟ στην</a:t>
            </a:r>
          </a:p>
          <a:p>
            <a:pPr marL="0" indent="0">
              <a:buNone/>
            </a:pPr>
            <a:endParaRPr lang="el-GR" sz="2400" b="1" dirty="0" smtClean="0"/>
          </a:p>
          <a:p>
            <a:pPr marL="0" indent="0">
              <a:buNone/>
            </a:pPr>
            <a:r>
              <a:rPr lang="el-GR" sz="2400" b="1" dirty="0" smtClean="0"/>
              <a:t>εκτίμηση </a:t>
            </a:r>
            <a:r>
              <a:rPr lang="el-GR" sz="2400" b="1" dirty="0"/>
              <a:t>&amp; πρόβλεψη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των </a:t>
            </a:r>
            <a:r>
              <a:rPr lang="el-GR" sz="2400" dirty="0"/>
              <a:t>ατομικών σκορ για τη συγκεκριμένη μέτρηση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8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3435"/>
            <a:ext cx="4542246" cy="363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693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Αξιολόγηση ατομικών διαφορών</a:t>
            </a:r>
            <a:r>
              <a:rPr lang="en-US" dirty="0"/>
              <a:t>: </a:t>
            </a:r>
            <a:r>
              <a:rPr lang="el-GR" i="1" dirty="0" smtClean="0"/>
              <a:t>Μεταβλητότητα</a:t>
            </a:r>
            <a:r>
              <a:rPr lang="en-GB" dirty="0"/>
              <a:t/>
            </a:r>
            <a:br>
              <a:rPr lang="en-GB" dirty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Οι Τυπικές Αποκλίσεις στις μεταβλητές της απόδοσης είναι μεγαλύτερες στις μικρότερες και μεγαλύτερες </a:t>
            </a:r>
            <a:r>
              <a:rPr lang="el-GR" sz="2400" dirty="0" smtClean="0"/>
              <a:t>ηλικίες.</a:t>
            </a:r>
            <a:endParaRPr lang="el-GR" sz="2400" dirty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b="1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196602"/>
              </p:ext>
            </p:extLst>
          </p:nvPr>
        </p:nvGraphicFramePr>
        <p:xfrm>
          <a:off x="539552" y="2578099"/>
          <a:ext cx="7594600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hart" r:id="rId3" imgW="5753100" imgH="3000375" progId="Excel.Sheet.8">
                  <p:embed/>
                </p:oleObj>
              </mc:Choice>
              <mc:Fallback>
                <p:oleObj name="Chart" r:id="rId3" imgW="5753100" imgH="3000375" progId="Excel.Sheet.8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578099"/>
                        <a:ext cx="7594600" cy="396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53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Αξιολόγηση ατομικών διαφορών</a:t>
            </a:r>
            <a:r>
              <a:rPr lang="en-US" dirty="0"/>
              <a:t>: </a:t>
            </a:r>
            <a:r>
              <a:rPr lang="el-GR" i="1" dirty="0" smtClean="0"/>
              <a:t>Διακύμανση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800" b="1" dirty="0" smtClean="0"/>
          </a:p>
          <a:p>
            <a:pPr marL="0" indent="0" algn="ctr">
              <a:buNone/>
            </a:pPr>
            <a:r>
              <a:rPr lang="el-GR" sz="2800" b="1" dirty="0" smtClean="0"/>
              <a:t>Συντελεστής </a:t>
            </a:r>
            <a:r>
              <a:rPr lang="el-GR" sz="2800" b="1" dirty="0"/>
              <a:t>Διακύμανσης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953735"/>
                </a:solidFill>
              </a:rPr>
              <a:t>CV = (SD/M) . 100 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Ένας </a:t>
            </a:r>
            <a:r>
              <a:rPr lang="el-GR" sz="2800" dirty="0"/>
              <a:t>τρόπος υπολογισμού της μεταβλητότητας μεταξύ διαφορετικών σκορ, που το καθένα έχει διαφορετικές μονάδες μέτρησης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69873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Αξιολόγηση ατομικών διαφορών</a:t>
            </a:r>
            <a:r>
              <a:rPr lang="en-US" dirty="0"/>
              <a:t>: </a:t>
            </a:r>
            <a:r>
              <a:rPr lang="el-GR" i="1" dirty="0" smtClean="0"/>
              <a:t>Διακύμανση</a:t>
            </a:r>
            <a:r>
              <a:rPr lang="en-GB" dirty="0"/>
              <a:t/>
            </a:r>
            <a:br>
              <a:rPr lang="en-GB" dirty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Οι ατομικές διαφορές που αφορούν ψυχοκινητικές μεταβλητές είναι σημαντικά μεγαλύτερες στις μεγάλες ηλικίες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b="1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9750" y="2592388"/>
          <a:ext cx="7993063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hart" r:id="rId3" imgW="5753100" imgH="2933700" progId="Excel.Sheet.8">
                  <p:embed/>
                </p:oleObj>
              </mc:Choice>
              <mc:Fallback>
                <p:oleObj name="Chart" r:id="rId3" imgW="5753100" imgH="2933700" progId="Excel.Sheet.8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592388"/>
                        <a:ext cx="7993063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22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Πηγές ατομικών διαφορών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ct val="50000"/>
              </a:spcAft>
              <a:buFontTx/>
              <a:buChar char="•"/>
            </a:pPr>
            <a:r>
              <a:rPr lang="en-US" dirty="0"/>
              <a:t> </a:t>
            </a:r>
            <a:r>
              <a:rPr lang="el-GR" dirty="0"/>
              <a:t>Γονίδια</a:t>
            </a:r>
            <a:endParaRPr lang="en-US" dirty="0"/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dirty="0"/>
              <a:t> </a:t>
            </a:r>
            <a:r>
              <a:rPr lang="el-GR" dirty="0"/>
              <a:t>Διαφορές στον τρόπο ζωής</a:t>
            </a:r>
            <a:endParaRPr lang="en-US" dirty="0"/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dirty="0"/>
              <a:t> </a:t>
            </a:r>
            <a:r>
              <a:rPr lang="el-GR" dirty="0"/>
              <a:t>Ασθένεια</a:t>
            </a:r>
            <a:r>
              <a:rPr lang="en-US" dirty="0"/>
              <a:t>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dirty="0"/>
              <a:t> </a:t>
            </a:r>
            <a:r>
              <a:rPr lang="el-GR" dirty="0"/>
              <a:t>Φύλο</a:t>
            </a:r>
            <a:endParaRPr lang="en-US" dirty="0"/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dirty="0"/>
              <a:t> </a:t>
            </a:r>
            <a:r>
              <a:rPr lang="el-GR" dirty="0"/>
              <a:t>Διαφορετική ταχύτητα γήρανσης στα διαφορετικά συστήματα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271463" indent="-271463">
              <a:spcAft>
                <a:spcPct val="50000"/>
              </a:spcAft>
              <a:buFontTx/>
              <a:buChar char="•"/>
            </a:pPr>
            <a:r>
              <a:rPr lang="el-GR" dirty="0"/>
              <a:t>Κουλτούρα, κοινωνία και μόρφωση</a:t>
            </a:r>
            <a:endParaRPr lang="en-US" dirty="0"/>
          </a:p>
          <a:p>
            <a:pPr marL="271463" indent="-271463">
              <a:spcAft>
                <a:spcPct val="50000"/>
              </a:spcAft>
              <a:buFontTx/>
              <a:buChar char="•"/>
            </a:pPr>
            <a:r>
              <a:rPr lang="el-GR" dirty="0"/>
              <a:t>Βιολογική μεταβλητότητα εντός των ατόμων</a:t>
            </a:r>
            <a:endParaRPr lang="en-US" dirty="0"/>
          </a:p>
          <a:p>
            <a:pPr marL="271463" indent="-271463">
              <a:spcAft>
                <a:spcPct val="50000"/>
              </a:spcAft>
              <a:buFontTx/>
              <a:buChar char="•"/>
            </a:pPr>
            <a:r>
              <a:rPr lang="el-GR" dirty="0"/>
              <a:t>Ερευνητικός σχεδιασμός και διαδικασία</a:t>
            </a:r>
            <a:endParaRPr lang="en-US" dirty="0"/>
          </a:p>
          <a:p>
            <a:pPr marL="271463" indent="-271463">
              <a:spcAft>
                <a:spcPct val="50000"/>
              </a:spcAft>
              <a:buFontTx/>
              <a:buChar char="•"/>
            </a:pPr>
            <a:r>
              <a:rPr lang="el-GR" dirty="0"/>
              <a:t>Αντισταθμιστικές </a:t>
            </a:r>
            <a:r>
              <a:rPr lang="el-GR" dirty="0" smtClean="0"/>
              <a:t>συμπεριφορές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5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Πηγές ατομικών </a:t>
            </a:r>
            <a:r>
              <a:rPr lang="el-GR" dirty="0" smtClean="0"/>
              <a:t>διαφορών</a:t>
            </a:r>
            <a:br>
              <a:rPr lang="el-GR" dirty="0" smtClean="0"/>
            </a:br>
            <a:r>
              <a:rPr lang="el-GR" dirty="0" smtClean="0"/>
              <a:t>νέοι </a:t>
            </a:r>
            <a:r>
              <a:rPr lang="en-US" dirty="0" smtClean="0"/>
              <a:t>Vs </a:t>
            </a:r>
            <a:r>
              <a:rPr lang="el-GR" dirty="0" smtClean="0"/>
              <a:t>ηλικιωμένοι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800" dirty="0" smtClean="0"/>
              <a:t>Οι </a:t>
            </a:r>
            <a:r>
              <a:rPr lang="el-GR" sz="2800" dirty="0"/>
              <a:t>ηλικιωμένοι παρουσιάζουν περισσότερες ατομικές διαφορές από τους </a:t>
            </a:r>
            <a:r>
              <a:rPr lang="el-GR" sz="2800" dirty="0" smtClean="0"/>
              <a:t>νέους, αφού</a:t>
            </a:r>
            <a:endParaRPr lang="el-GR" sz="2800" dirty="0"/>
          </a:p>
          <a:p>
            <a:pPr marL="0" indent="0">
              <a:buNone/>
            </a:pPr>
            <a:r>
              <a:rPr lang="el-GR" sz="2800" b="1" dirty="0"/>
              <a:t>Κάθε χρόνος που περνάει στη ζωή ενός ατόμου δίνει </a:t>
            </a:r>
            <a:r>
              <a:rPr lang="el-GR" sz="2800" b="1" dirty="0" smtClean="0"/>
              <a:t>περισσότερες</a:t>
            </a:r>
            <a:r>
              <a:rPr lang="el-GR" sz="2800" dirty="0" smtClean="0"/>
              <a:t>: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l-GR" sz="2800" dirty="0"/>
              <a:t>Μοναδικές εμπειρίες</a:t>
            </a:r>
            <a:endParaRPr lang="en-US" sz="2800" dirty="0"/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2800" dirty="0"/>
              <a:t> </a:t>
            </a:r>
            <a:r>
              <a:rPr lang="el-GR" sz="2800" dirty="0"/>
              <a:t>Ευκαιρίες για έκφραση των γονιδίων</a:t>
            </a:r>
            <a:endParaRPr lang="en-US" sz="2800" dirty="0"/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2800" dirty="0"/>
              <a:t> </a:t>
            </a:r>
            <a:r>
              <a:rPr lang="el-GR" sz="2800" dirty="0"/>
              <a:t>Ευκαιρίες για επιδράσεις του περιβάλλοντος</a:t>
            </a:r>
            <a:endParaRPr lang="en-US" sz="2800" dirty="0"/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2800" dirty="0"/>
              <a:t> </a:t>
            </a:r>
            <a:r>
              <a:rPr lang="el-GR" sz="2800" dirty="0"/>
              <a:t>Έκθεση σε πιθανά ατυχήματα</a:t>
            </a:r>
            <a:endParaRPr lang="en-US" sz="2800" dirty="0"/>
          </a:p>
          <a:p>
            <a:pPr marL="0" indent="0" algn="ctr">
              <a:buNone/>
            </a:pPr>
            <a:r>
              <a:rPr lang="el-GR" sz="2800" i="1" dirty="0"/>
              <a:t>Η έρευνα σε ζώα υποστηρίζει το ρόλο των γονιδίων στη γήρανση </a:t>
            </a:r>
            <a:endParaRPr lang="el-GR" sz="2800" i="1" dirty="0" smtClean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571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Πηγές</a:t>
            </a:r>
            <a:r>
              <a:rPr lang="el-GR" dirty="0" smtClean="0"/>
              <a:t> ατομικών διαφορών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l-GR" i="1" dirty="0" smtClean="0"/>
              <a:t>Ασθένεια </a:t>
            </a:r>
            <a:r>
              <a:rPr lang="el-GR" i="1" dirty="0"/>
              <a:t>και </a:t>
            </a:r>
            <a:r>
              <a:rPr lang="el-GR" i="1" dirty="0" smtClean="0"/>
              <a:t>γήρανση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Η ασθένεια επιταχύνει την γήρανση σε κάποια συστήματα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Οι </a:t>
            </a:r>
            <a:r>
              <a:rPr lang="el-GR" sz="2400" dirty="0"/>
              <a:t>άνθρωποι διαφέρουν στο κατά πόσο θα νοσήσουν:  διαφορετικοί γονότυποι, διαφορετικές παθολογίες, </a:t>
            </a:r>
            <a:r>
              <a:rPr lang="el-GR" sz="2400" dirty="0" err="1"/>
              <a:t>κ.λ.π</a:t>
            </a:r>
            <a:r>
              <a:rPr lang="el-GR" sz="2400" dirty="0"/>
              <a:t>..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Είναι </a:t>
            </a:r>
            <a:r>
              <a:rPr lang="el-GR" sz="2400" dirty="0"/>
              <a:t>πολύ πιθανό ότι αυτές οι παθολογίες συνδέονται με την βιολογική γήρανση και </a:t>
            </a:r>
            <a:r>
              <a:rPr lang="el-GR" sz="2400" dirty="0" smtClean="0"/>
              <a:t>ευθύνονται </a:t>
            </a:r>
            <a:r>
              <a:rPr lang="el-GR" sz="2400" dirty="0"/>
              <a:t>για κάποιες ατομικές διαφορές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b="1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4725144"/>
            <a:ext cx="890016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5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Πηγές ατομικών διαφορών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l-GR" i="1" dirty="0">
                <a:solidFill>
                  <a:srgbClr val="953735"/>
                </a:solidFill>
              </a:rPr>
              <a:t>Διαφοροποίηση της γήρανσης στα οργανικά </a:t>
            </a:r>
            <a:r>
              <a:rPr lang="el-GR" i="1" dirty="0" smtClean="0">
                <a:solidFill>
                  <a:srgbClr val="953735"/>
                </a:solidFill>
              </a:rPr>
              <a:t>συστήματα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093915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800" dirty="0"/>
              <a:t>Τα φυσιολογικά και </a:t>
            </a:r>
            <a:r>
              <a:rPr lang="el-GR" sz="2800" dirty="0" err="1"/>
              <a:t>συμπεριφορικά</a:t>
            </a:r>
            <a:r>
              <a:rPr lang="el-GR" sz="2800" dirty="0"/>
              <a:t> συστήματα γερνούν με διαφορετικούς ρυθμούς σε </a:t>
            </a:r>
            <a:r>
              <a:rPr lang="el-GR" sz="2800" u="sng" dirty="0"/>
              <a:t>διαφορετικά άτομα.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800" dirty="0" smtClean="0"/>
              <a:t>Η </a:t>
            </a:r>
            <a:r>
              <a:rPr lang="el-GR" sz="2800" dirty="0"/>
              <a:t>έκπτωση των διαφορετικών συστημάτων δεν συμβαίνει με την ίδια ταχύτητα </a:t>
            </a:r>
            <a:r>
              <a:rPr lang="el-GR" sz="2800" u="sng" dirty="0"/>
              <a:t>στο ίδιο άτομο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800" b="1" dirty="0" smtClean="0">
                <a:solidFill>
                  <a:srgbClr val="953735"/>
                </a:solidFill>
              </a:rPr>
              <a:t>Παράδειγμα</a:t>
            </a:r>
            <a:r>
              <a:rPr lang="el-GR" sz="2800" dirty="0"/>
              <a:t>: Οι γρήγορες μυϊκές ίνες δύσκολα δραστηριοποιούνται, αλλά οι αργές μυϊκές ίνες</a:t>
            </a:r>
            <a:br>
              <a:rPr lang="el-GR" sz="2800" dirty="0"/>
            </a:br>
            <a:r>
              <a:rPr lang="el-GR" sz="2800" dirty="0"/>
              <a:t>γερνούν πιο αργά.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b="1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83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Πηγές ατομικών διαφορών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l-GR" i="1" dirty="0" smtClean="0">
                <a:solidFill>
                  <a:srgbClr val="953735"/>
                </a:solidFill>
              </a:rPr>
              <a:t>Κλασική ερευνητική μελέτη ατομικών διαφορών</a:t>
            </a:r>
            <a:r>
              <a:rPr lang="en-US" i="1" dirty="0" smtClean="0">
                <a:solidFill>
                  <a:srgbClr val="953735"/>
                </a:solidFill>
              </a:rPr>
              <a:t> </a:t>
            </a:r>
            <a:r>
              <a:rPr lang="en-US" sz="2700" i="1" dirty="0">
                <a:solidFill>
                  <a:srgbClr val="953735"/>
                </a:solidFill>
              </a:rPr>
              <a:t>(Shock, </a:t>
            </a:r>
            <a:r>
              <a:rPr lang="en-US" sz="2700" i="1" dirty="0" smtClean="0">
                <a:solidFill>
                  <a:srgbClr val="953735"/>
                </a:solidFill>
              </a:rPr>
              <a:t>1967)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09391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b="1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7" name="Picture 6" descr="zisi.jpg"/>
          <p:cNvPicPr>
            <a:picLocks noChangeAspect="1"/>
          </p:cNvPicPr>
          <p:nvPr/>
        </p:nvPicPr>
        <p:blipFill>
          <a:blip r:embed="rId2" cstate="print"/>
          <a:srcRect l="3853" t="16046" r="5151" b="32113"/>
          <a:stretch>
            <a:fillRect/>
          </a:stretch>
        </p:blipFill>
        <p:spPr>
          <a:xfrm rot="10800000">
            <a:off x="1167050" y="1844823"/>
            <a:ext cx="599723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91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Πηγές ατομικών διαφορών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l-GR" i="1" dirty="0">
                <a:solidFill>
                  <a:srgbClr val="953735"/>
                </a:solidFill>
              </a:rPr>
              <a:t>Μεταβλητότητα εντός των ατόμων κατά την </a:t>
            </a:r>
            <a:r>
              <a:rPr lang="el-GR" i="1" dirty="0" smtClean="0">
                <a:solidFill>
                  <a:srgbClr val="953735"/>
                </a:solidFill>
              </a:rPr>
              <a:t>γήρανση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09391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Η μεταβλητότητα εντός των ατόμων είναι η ποσότητα της </a:t>
            </a:r>
            <a:r>
              <a:rPr lang="el-GR" sz="2400" dirty="0" smtClean="0"/>
              <a:t>διακύμανσης </a:t>
            </a:r>
            <a:r>
              <a:rPr lang="el-GR" sz="2400" dirty="0"/>
              <a:t>που υπάρχει μεταξύ αρκετών μετρήσεων (από μέτρηση σε μέτρηση) μιας συγκεκριμένης μεταβλητής στο ίδιο άτομο.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Σε </a:t>
            </a:r>
            <a:r>
              <a:rPr lang="el-GR" sz="2400" dirty="0"/>
              <a:t>πολλές μεταβλητές, η μεταβλητότητα εντός των ατόμων είναι σημαντικά μεγαλύτερη στους ηλικιωμένους, απ’ ότι στους νέους.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μεγάλη μεταβλητότητα εντός των ατόμων δεν είναι εμφανής σε όλες τις μεταβλητές (π.χ. μετρήσεις ταχύτητας νευρικών συνάψεων - (</a:t>
            </a:r>
            <a:r>
              <a:rPr lang="el-GR" sz="2400" dirty="0" err="1"/>
              <a:t>premotor</a:t>
            </a:r>
            <a:r>
              <a:rPr lang="el-GR" sz="2400" dirty="0"/>
              <a:t> </a:t>
            </a:r>
            <a:r>
              <a:rPr lang="el-GR" sz="2400" dirty="0" err="1"/>
              <a:t>reaction</a:t>
            </a:r>
            <a:r>
              <a:rPr lang="el-GR" sz="2400" dirty="0"/>
              <a:t> </a:t>
            </a:r>
            <a:r>
              <a:rPr lang="el-GR" sz="2400" dirty="0" err="1"/>
              <a:t>time</a:t>
            </a:r>
            <a:r>
              <a:rPr lang="el-GR" sz="2400" dirty="0"/>
              <a:t>) </a:t>
            </a: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82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Πηγές ατομικών διαφορών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l-GR" i="1" dirty="0">
                <a:solidFill>
                  <a:srgbClr val="953735"/>
                </a:solidFill>
              </a:rPr>
              <a:t>Διαφορές στον τρόπο </a:t>
            </a:r>
            <a:r>
              <a:rPr lang="el-GR" i="1" dirty="0" smtClean="0">
                <a:solidFill>
                  <a:srgbClr val="953735"/>
                </a:solidFill>
              </a:rPr>
              <a:t>ζωής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453955"/>
          </a:xfrm>
        </p:spPr>
        <p:txBody>
          <a:bodyPr>
            <a:noAutofit/>
          </a:bodyPr>
          <a:lstStyle/>
          <a:p>
            <a:pPr marL="1884363" indent="0">
              <a:spcBef>
                <a:spcPts val="1800"/>
              </a:spcBef>
              <a:buNone/>
            </a:pPr>
            <a:r>
              <a:rPr lang="el-GR" sz="2400" dirty="0"/>
              <a:t>Οι διαφορές στον τρόπο ζωής μπορεί να έχουν μεγάλη επίδραση στην λειτουργικότητα και </a:t>
            </a:r>
            <a:r>
              <a:rPr lang="el-GR" sz="2400" dirty="0" smtClean="0"/>
              <a:t>να</a:t>
            </a:r>
            <a:r>
              <a:rPr lang="en-US" sz="2400" dirty="0" smtClean="0"/>
              <a:t> </a:t>
            </a:r>
            <a:r>
              <a:rPr lang="el-GR" sz="2400" dirty="0" smtClean="0"/>
              <a:t>οδηγήσουν τελικά </a:t>
            </a:r>
            <a:r>
              <a:rPr lang="el-GR" sz="2400" dirty="0"/>
              <a:t>στην </a:t>
            </a:r>
            <a:r>
              <a:rPr lang="el-GR" sz="2400" dirty="0" smtClean="0"/>
              <a:t>αναπηρία</a:t>
            </a:r>
            <a:endParaRPr lang="en-US" sz="2400" dirty="0" smtClean="0"/>
          </a:p>
          <a:p>
            <a:pPr marL="0" indent="0">
              <a:spcBef>
                <a:spcPts val="1800"/>
              </a:spcBef>
              <a:buNone/>
            </a:pPr>
            <a:endParaRPr 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/>
          </a:p>
        </p:txBody>
      </p:sp>
      <p:grpSp>
        <p:nvGrpSpPr>
          <p:cNvPr id="6" name="Group 5"/>
          <p:cNvGrpSpPr/>
          <p:nvPr/>
        </p:nvGrpSpPr>
        <p:grpSpPr>
          <a:xfrm>
            <a:off x="179388" y="2492375"/>
            <a:ext cx="8640762" cy="3456904"/>
            <a:chOff x="179388" y="2492375"/>
            <a:chExt cx="8640762" cy="345690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042988" y="3752850"/>
              <a:ext cx="1944687" cy="936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2100"/>
                </a:lnSpc>
                <a:spcBef>
                  <a:spcPts val="0"/>
                </a:spcBef>
              </a:pPr>
              <a:endParaRPr lang="el-GR" sz="2000" dirty="0" smtClean="0"/>
            </a:p>
            <a:p>
              <a:pPr algn="ctr">
                <a:lnSpc>
                  <a:spcPts val="2100"/>
                </a:lnSpc>
                <a:spcBef>
                  <a:spcPts val="0"/>
                </a:spcBef>
              </a:pPr>
              <a:r>
                <a:rPr lang="el-GR" sz="2000" dirty="0" err="1" smtClean="0"/>
                <a:t>Ασυμπτωματική</a:t>
              </a:r>
              <a:r>
                <a:rPr lang="el-GR" sz="2000" dirty="0" smtClean="0"/>
                <a:t> </a:t>
              </a:r>
            </a:p>
            <a:p>
              <a:pPr algn="ctr">
                <a:lnSpc>
                  <a:spcPts val="2100"/>
                </a:lnSpc>
                <a:spcBef>
                  <a:spcPts val="0"/>
                </a:spcBef>
              </a:pPr>
              <a:r>
                <a:rPr lang="el-GR" sz="2000" dirty="0" smtClean="0"/>
                <a:t>απώλεια</a:t>
              </a:r>
            </a:p>
            <a:p>
              <a:pPr algn="ctr">
                <a:lnSpc>
                  <a:spcPts val="2100"/>
                </a:lnSpc>
                <a:spcBef>
                  <a:spcPts val="0"/>
                </a:spcBef>
              </a:pPr>
              <a:r>
                <a:rPr lang="el-GR" sz="2000" dirty="0" smtClean="0"/>
                <a:t>εφεδρείας</a:t>
              </a:r>
            </a:p>
            <a:p>
              <a:pPr algn="ctr">
                <a:lnSpc>
                  <a:spcPts val="2100"/>
                </a:lnSpc>
                <a:spcBef>
                  <a:spcPts val="0"/>
                </a:spcBef>
              </a:pPr>
              <a:endParaRPr lang="en-US" sz="2000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598863" y="3573463"/>
              <a:ext cx="1944687" cy="129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000" dirty="0" smtClean="0"/>
                <a:t>Λειτουργικός </a:t>
              </a:r>
              <a:br>
                <a:rPr lang="el-GR" sz="2000" dirty="0" smtClean="0"/>
              </a:br>
              <a:r>
                <a:rPr lang="el-GR" sz="2000" dirty="0" smtClean="0"/>
                <a:t>περιορισμός σε </a:t>
              </a:r>
              <a:br>
                <a:rPr lang="el-GR" sz="2000" dirty="0" smtClean="0"/>
              </a:br>
              <a:r>
                <a:rPr lang="el-GR" sz="2000" dirty="0" smtClean="0"/>
                <a:t>απαιτητικές </a:t>
              </a:r>
              <a:br>
                <a:rPr lang="el-GR" sz="2000" dirty="0" smtClean="0"/>
              </a:br>
              <a:r>
                <a:rPr lang="el-GR" sz="2000" dirty="0" smtClean="0"/>
                <a:t>συνθήκες</a:t>
              </a:r>
              <a:endParaRPr lang="en-US" sz="20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79388" y="5229224"/>
              <a:ext cx="1512292" cy="7200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000" dirty="0" smtClean="0"/>
                <a:t>Τρόπος</a:t>
              </a:r>
              <a:br>
                <a:rPr lang="el-GR" sz="2000" dirty="0" smtClean="0"/>
              </a:br>
              <a:r>
                <a:rPr lang="el-GR" sz="2000" dirty="0" smtClean="0"/>
                <a:t> ζωής</a:t>
              </a:r>
              <a:endParaRPr lang="en-US" sz="2000" dirty="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9388" y="2492375"/>
              <a:ext cx="1800225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000" dirty="0" smtClean="0"/>
                <a:t>Ασθένεια &amp; </a:t>
              </a:r>
            </a:p>
            <a:p>
              <a:pPr algn="ctr"/>
              <a:r>
                <a:rPr lang="el-GR" sz="2000" dirty="0" smtClean="0"/>
                <a:t>παθολογία</a:t>
              </a:r>
              <a:endParaRPr lang="en-US" sz="2000" dirty="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6011863" y="3860800"/>
              <a:ext cx="1800225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000" dirty="0" smtClean="0"/>
                <a:t>Λειτουργικός </a:t>
              </a:r>
              <a:br>
                <a:rPr lang="el-GR" sz="2000" dirty="0" smtClean="0"/>
              </a:br>
              <a:r>
                <a:rPr lang="el-GR" sz="2000" dirty="0" smtClean="0"/>
                <a:t>περιορισμός</a:t>
              </a:r>
              <a:endParaRPr lang="en-US" sz="2000" dirty="0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380288" y="5229225"/>
              <a:ext cx="1439862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000" dirty="0" smtClean="0"/>
                <a:t>Αναπηρία</a:t>
              </a:r>
              <a:endParaRPr lang="en-US" sz="2000" dirty="0"/>
            </a:p>
          </p:txBody>
        </p:sp>
        <p:cxnSp>
          <p:nvCxnSpPr>
            <p:cNvPr id="13" name="AutoShape 10"/>
            <p:cNvCxnSpPr>
              <a:cxnSpLocks noChangeShapeType="1"/>
              <a:stCxn id="10" idx="2"/>
              <a:endCxn id="7" idx="0"/>
            </p:cNvCxnSpPr>
            <p:nvPr/>
          </p:nvCxnSpPr>
          <p:spPr bwMode="auto">
            <a:xfrm rot="16200000" flipH="1">
              <a:off x="1277144" y="3013869"/>
              <a:ext cx="541337" cy="936625"/>
            </a:xfrm>
            <a:prstGeom prst="bentConnector3">
              <a:avLst>
                <a:gd name="adj1" fmla="val 49852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4" name="AutoShape 11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5400000" flipH="1" flipV="1">
              <a:off x="1205559" y="4419451"/>
              <a:ext cx="539749" cy="1079798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" name="AutoShape 12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2987675" y="4221163"/>
              <a:ext cx="611188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3"/>
            <p:cNvCxnSpPr>
              <a:cxnSpLocks noChangeShapeType="1"/>
              <a:stCxn id="8" idx="3"/>
              <a:endCxn id="11" idx="1"/>
            </p:cNvCxnSpPr>
            <p:nvPr/>
          </p:nvCxnSpPr>
          <p:spPr bwMode="auto">
            <a:xfrm>
              <a:off x="5543550" y="4221163"/>
              <a:ext cx="468313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4"/>
            <p:cNvCxnSpPr>
              <a:cxnSpLocks noChangeShapeType="1"/>
              <a:stCxn id="11" idx="3"/>
              <a:endCxn id="12" idx="0"/>
            </p:cNvCxnSpPr>
            <p:nvPr/>
          </p:nvCxnSpPr>
          <p:spPr bwMode="auto">
            <a:xfrm>
              <a:off x="7812088" y="4221163"/>
              <a:ext cx="288925" cy="1008062"/>
            </a:xfrm>
            <a:prstGeom prst="bentConnector2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2071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7204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Πηγές ατομικών διαφορών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l-GR" i="1" dirty="0">
                <a:solidFill>
                  <a:srgbClr val="953735"/>
                </a:solidFill>
              </a:rPr>
              <a:t>Αντισταθμιστικές συμπεριφορές των </a:t>
            </a:r>
            <a:r>
              <a:rPr lang="el-GR" i="1" dirty="0" smtClean="0">
                <a:solidFill>
                  <a:srgbClr val="953735"/>
                </a:solidFill>
              </a:rPr>
              <a:t>ηλικιωμένων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Αναγκαιότητα της </a:t>
            </a:r>
            <a:r>
              <a:rPr lang="el-GR" sz="2400" b="1" dirty="0" smtClean="0"/>
              <a:t>ζωής</a:t>
            </a:r>
            <a:r>
              <a:rPr lang="el-GR" sz="2400" b="1" dirty="0"/>
              <a:t> </a:t>
            </a:r>
            <a:r>
              <a:rPr lang="el-GR" sz="2400" dirty="0" smtClean="0">
                <a:sym typeface="Wingdings" panose="05000000000000000000" pitchFamily="2" charset="2"/>
              </a:rPr>
              <a:t> </a:t>
            </a:r>
            <a:r>
              <a:rPr lang="el-GR" sz="2400" dirty="0" smtClean="0"/>
              <a:t>ανάπτυξη </a:t>
            </a:r>
            <a:r>
              <a:rPr lang="el-GR" sz="2400" dirty="0"/>
              <a:t>στρατηγικών σαν αντιστάθμισμα των ανεπαρκειών : 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/>
              <a:t>Βιομηχανική βελτιστοποίηση της στάσης του σώματος</a:t>
            </a:r>
            <a:r>
              <a:rPr lang="en-US" sz="2400" dirty="0"/>
              <a:t>, </a:t>
            </a:r>
            <a:r>
              <a:rPr lang="el-GR" sz="2400" dirty="0"/>
              <a:t>πρόβλεψη</a:t>
            </a:r>
            <a:r>
              <a:rPr lang="en-US" sz="2400" dirty="0"/>
              <a:t>, </a:t>
            </a:r>
            <a:r>
              <a:rPr lang="el-GR" sz="2400" dirty="0" err="1"/>
              <a:t>κ.λ.π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Η ικανότητα επιλογής διαφορετικών στρατηγικών συνεισφέρει στην πλαστικότητα του </a:t>
            </a:r>
            <a:r>
              <a:rPr lang="el-GR" sz="2400" dirty="0" smtClean="0"/>
              <a:t>συστήματος</a:t>
            </a:r>
          </a:p>
          <a:p>
            <a:pPr marL="0" indent="0">
              <a:spcBef>
                <a:spcPts val="1800"/>
              </a:spcBef>
              <a:buNone/>
            </a:pPr>
            <a:endParaRPr 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18" name="Right Brace 17"/>
          <p:cNvSpPr/>
          <p:nvPr/>
        </p:nvSpPr>
        <p:spPr>
          <a:xfrm rot="5400000">
            <a:off x="4306280" y="2182552"/>
            <a:ext cx="481744" cy="6719056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3062098" y="5949280"/>
            <a:ext cx="297010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Ατομικές διαφορές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559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Πηγές ατομικών διαφορών</a:t>
            </a:r>
            <a:r>
              <a:rPr lang="en-US" dirty="0" smtClean="0"/>
              <a:t>: </a:t>
            </a:r>
            <a:r>
              <a:rPr lang="el-GR" i="1" dirty="0" smtClean="0">
                <a:solidFill>
                  <a:srgbClr val="953735"/>
                </a:solidFill>
              </a:rPr>
              <a:t>Φύλο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l-GR" sz="2400" dirty="0"/>
              <a:t>Οι γυναίκες έχουν περισσότερη οστεοαρθρίτιδα και οστεοπόρωση σε σχέση με τους άνδρες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l-GR" sz="2400" dirty="0"/>
              <a:t>Η </a:t>
            </a:r>
            <a:r>
              <a:rPr lang="el-GR" sz="2400" dirty="0" err="1"/>
              <a:t>σαρκοπενία</a:t>
            </a:r>
            <a:r>
              <a:rPr lang="el-GR" sz="2400" dirty="0"/>
              <a:t> είναι πολύ πιο εκτεταμένη στις γυναίκες 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l-GR" sz="2400" dirty="0"/>
              <a:t>Δυσκολίες με μία ή περισσότερες Δραστηριότητες της καθημερινής ζωής</a:t>
            </a:r>
            <a:r>
              <a:rPr lang="en-US" sz="2400" dirty="0"/>
              <a:t>: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 </a:t>
            </a:r>
            <a:r>
              <a:rPr lang="el-GR" sz="2400" dirty="0"/>
              <a:t>Άνδρες</a:t>
            </a:r>
            <a:r>
              <a:rPr lang="en-US" sz="2400" dirty="0"/>
              <a:t>&gt; 70 </a:t>
            </a:r>
            <a:r>
              <a:rPr lang="el-GR" sz="2400" dirty="0"/>
              <a:t>ετών</a:t>
            </a:r>
            <a:r>
              <a:rPr lang="en-US" sz="2400" dirty="0"/>
              <a:t>: 33.2%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 </a:t>
            </a:r>
            <a:r>
              <a:rPr lang="el-GR" sz="2400" dirty="0"/>
              <a:t>Γυναίκες</a:t>
            </a:r>
            <a:r>
              <a:rPr lang="en-US" sz="2400" dirty="0"/>
              <a:t>&gt; 70 </a:t>
            </a:r>
            <a:r>
              <a:rPr lang="en-US" sz="2400" dirty="0" err="1"/>
              <a:t>yrs</a:t>
            </a:r>
            <a:r>
              <a:rPr lang="en-US" sz="2400" dirty="0"/>
              <a:t>: 50.3</a:t>
            </a:r>
            <a:r>
              <a:rPr lang="el-GR" sz="2400" dirty="0"/>
              <a:t>%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l-GR" sz="2400" dirty="0"/>
              <a:t>Οι γυναίκες χρησιμοποιούν το σύστημα υγείας πιο συχνά από τους άνδρες</a:t>
            </a:r>
          </a:p>
          <a:p>
            <a:pPr marL="0" indent="0">
              <a:spcBef>
                <a:spcPts val="1800"/>
              </a:spcBef>
              <a:buNone/>
            </a:pPr>
            <a:endParaRPr 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306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Πηγές ατομικών διαφορών</a:t>
            </a:r>
            <a:r>
              <a:rPr lang="en-US" dirty="0" smtClean="0"/>
              <a:t>: </a:t>
            </a:r>
            <a:r>
              <a:rPr lang="el-GR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Πολιτισμικές </a:t>
            </a:r>
            <a:r>
              <a:rPr lang="el-GR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διαφορές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Η πολιτιστική ταυτότητα επηρεάζει</a:t>
            </a:r>
            <a:r>
              <a:rPr lang="en-US" sz="2400" dirty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l-GR" sz="2400" dirty="0"/>
              <a:t>Την προσωπικότητα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l-GR" sz="2400" dirty="0"/>
              <a:t>Την αλληλεπίδραση φιλίας και οικογένειας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l-GR" sz="2400" dirty="0"/>
              <a:t>Το φαγητό και την συμμετοχή σε αρνητικές συμπεριφορές </a:t>
            </a:r>
            <a:r>
              <a:rPr lang="en-US" sz="2400" dirty="0"/>
              <a:t>(</a:t>
            </a:r>
            <a:r>
              <a:rPr lang="el-GR" sz="2400" dirty="0"/>
              <a:t>κάπνισμα</a:t>
            </a:r>
            <a:r>
              <a:rPr lang="en-US" sz="2400" dirty="0"/>
              <a:t>, </a:t>
            </a:r>
            <a:r>
              <a:rPr lang="el-GR" sz="2400" dirty="0"/>
              <a:t>αλκοόλ</a:t>
            </a:r>
            <a:r>
              <a:rPr lang="en-US" sz="2400" dirty="0"/>
              <a:t>, </a:t>
            </a:r>
            <a:r>
              <a:rPr lang="el-GR" sz="2400" dirty="0"/>
              <a:t>χρήση ουσιών</a:t>
            </a:r>
            <a:r>
              <a:rPr lang="en-US" sz="24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l-GR" sz="2400" dirty="0"/>
              <a:t>Ο ρόλος </a:t>
            </a:r>
            <a:r>
              <a:rPr lang="en-US" sz="2400" dirty="0"/>
              <a:t>/ </a:t>
            </a:r>
            <a:r>
              <a:rPr lang="el-GR" sz="2400" dirty="0" err="1"/>
              <a:t>καταλληλότητα</a:t>
            </a:r>
            <a:r>
              <a:rPr lang="el-GR" sz="2400" dirty="0"/>
              <a:t> της φυσικής δραστηριότητας για διαφορετικές ηλικιακές κατηγορίες</a:t>
            </a:r>
            <a:endParaRPr lang="en-US" sz="24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/>
              <a:t>  </a:t>
            </a:r>
            <a:r>
              <a:rPr lang="el-GR" sz="2400" i="1" dirty="0">
                <a:solidFill>
                  <a:srgbClr val="BE4D4A"/>
                </a:solidFill>
              </a:rPr>
              <a:t>Στις περισσότερες κουλτούρες, οι ηλικιωμένοι έχουν την ελευθερία να συμπεριφέρονται όπως θέλουν!</a:t>
            </a:r>
          </a:p>
          <a:p>
            <a:pPr marL="0" indent="0">
              <a:spcBef>
                <a:spcPts val="1800"/>
              </a:spcBef>
              <a:buNone/>
            </a:pPr>
            <a:endParaRPr 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2702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Πηγές ατομικών διαφορών</a:t>
            </a:r>
            <a:r>
              <a:rPr lang="en-US" dirty="0" smtClean="0"/>
              <a:t>: </a:t>
            </a:r>
            <a:r>
              <a:rPr lang="el-GR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Μόρφωση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Πολύ μεγάλες διαφορές στο μορφωτικό επίπεδο ανάμεσα στα άτομα 70-80 και 20 ετών.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 Πολύ δύσκολο να ερμηνευθούν αλλαγές στη γνωστική λειτουργία που σχετίζονται με την ηλικία.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 Είναι δύσκολο να συγκριθεί ή γνωστική λειτουργία των νέων με αυτή των ηλικιωμένων λόγω διαφορών στο μορφωτικό επίπεδο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Ο ρόλος του μορφωτικού επιπέδου είναι διαφορετικός σε κάθε ηλικία και περιορίζεται σε συγκεκριμένα γνωστικά τεστ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 Το μορφωτικό επίπεδο συνδέεται με την κινητική απόδοση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71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Πηγές ατομικών διαφορών</a:t>
            </a:r>
            <a:r>
              <a:rPr lang="en-US" dirty="0" smtClean="0"/>
              <a:t>: </a:t>
            </a:r>
            <a:r>
              <a:rPr lang="el-GR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Κοινωνικο</a:t>
            </a:r>
            <a:r>
              <a:rPr lang="el-GR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-οικονομική </a:t>
            </a:r>
            <a:r>
              <a:rPr lang="el-GR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κατάσταση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39890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 Κοινωνική θεωρία σωρευτικού μειονεκτήματος: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 κοινωνικός ρόλος σαν φροντιστής μειονέκτημα στην αγορά εργασίας  χαμηλότερο εισόδημα επιδράσεις στην υγεία.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Η </a:t>
            </a:r>
            <a:r>
              <a:rPr lang="el-GR" sz="2400" dirty="0" err="1"/>
              <a:t>κοινωνικο</a:t>
            </a:r>
            <a:r>
              <a:rPr lang="el-GR" sz="2400" dirty="0"/>
              <a:t>-οικονομική κατάσταση (SES) </a:t>
            </a:r>
            <a:r>
              <a:rPr lang="el-GR" sz="2400" dirty="0" err="1"/>
              <a:t>αλληλεπιδρά</a:t>
            </a:r>
            <a:r>
              <a:rPr lang="el-GR" sz="2400" dirty="0"/>
              <a:t> με άλλους παράγοντες της υγείας (π.χ. διατροφή παχυσαρκία)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 Η SES επηρεάζει τους ηλικιωμένους που συμμετέχουν εθελοντικά σε μια έρευνα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1225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Ερευνητικός Σχεδιασμός </a:t>
            </a:r>
            <a:br>
              <a:rPr lang="el-GR" dirty="0" smtClean="0"/>
            </a:br>
            <a:r>
              <a:rPr lang="el-GR" dirty="0" smtClean="0"/>
              <a:t>&amp; Ατομικές Διαφορές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i="1" dirty="0">
                <a:solidFill>
                  <a:srgbClr val="953735"/>
                </a:solidFill>
              </a:rPr>
              <a:t>Cross-sectional or longitudinal design</a:t>
            </a:r>
            <a:r>
              <a:rPr lang="en-GB" sz="2400" b="1" i="1" dirty="0" smtClean="0">
                <a:solidFill>
                  <a:srgbClr val="953735"/>
                </a:solidFill>
              </a:rPr>
              <a:t>?</a:t>
            </a:r>
            <a:endParaRPr lang="el-GR" sz="2400" b="1" i="1" dirty="0" smtClean="0">
              <a:solidFill>
                <a:srgbClr val="953735"/>
              </a:solidFill>
            </a:endParaRP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Ο </a:t>
            </a:r>
            <a:r>
              <a:rPr lang="en-US" sz="2400" dirty="0"/>
              <a:t>Cross-sectional </a:t>
            </a:r>
            <a:r>
              <a:rPr lang="el-GR" sz="2400" dirty="0"/>
              <a:t>σχεδιασμός δίνει πληροφορίες για τις διαφορές μεταξύ των ηλικιών, δεν δείχνει αλλαγές λόγω ηλικίας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b="1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6" name="Picture 5" descr="zisi.jpg"/>
          <p:cNvPicPr>
            <a:picLocks noChangeAspect="1"/>
          </p:cNvPicPr>
          <p:nvPr/>
        </p:nvPicPr>
        <p:blipFill>
          <a:blip r:embed="rId2" cstate="print"/>
          <a:srcRect t="54200" b="16400"/>
          <a:stretch>
            <a:fillRect/>
          </a:stretch>
        </p:blipFill>
        <p:spPr>
          <a:xfrm>
            <a:off x="467544" y="1988840"/>
            <a:ext cx="815075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45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Ερευνητικός Σχεδιασμός </a:t>
            </a:r>
            <a:br>
              <a:rPr lang="el-GR" dirty="0" smtClean="0"/>
            </a:br>
            <a:r>
              <a:rPr lang="el-GR" dirty="0" smtClean="0"/>
              <a:t>&amp; Ατομικές Διαφορές - </a:t>
            </a:r>
            <a:r>
              <a:rPr lang="en-US" i="1" dirty="0" smtClean="0"/>
              <a:t>dropouts</a:t>
            </a:r>
            <a:endParaRPr lang="en-GB" sz="24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i="1" dirty="0">
                <a:solidFill>
                  <a:srgbClr val="953735"/>
                </a:solidFill>
              </a:rPr>
              <a:t>Διαφορετική απώλεια συμμετεχόντων</a:t>
            </a:r>
          </a:p>
          <a:p>
            <a:pPr marL="0" indent="0">
              <a:buNone/>
            </a:pPr>
            <a:r>
              <a:rPr lang="el-GR" sz="2400" dirty="0"/>
              <a:t>Οι </a:t>
            </a:r>
            <a:r>
              <a:rPr lang="el-GR" sz="2400" dirty="0" err="1"/>
              <a:t>αποχωρήσαντες</a:t>
            </a:r>
            <a:r>
              <a:rPr lang="el-GR" sz="2400" dirty="0"/>
              <a:t> ηλικιωμένοι δεν είναι ένα δείγμα παρόμοιο με τους εναπομείναντες. Μπορεί να έχουν χαμηλότερη: </a:t>
            </a:r>
          </a:p>
          <a:p>
            <a:pPr marL="0" indent="0" algn="ctr">
              <a:buNone/>
            </a:pPr>
            <a:r>
              <a:rPr lang="el-GR" sz="2400" dirty="0">
                <a:solidFill>
                  <a:srgbClr val="953735"/>
                </a:solidFill>
              </a:rPr>
              <a:t>αυτοεκτίμηση, αντιλαμβανόμενη υγεία, ψυχική ευεξία, ικανοποίηση από τη ζωή, κοινωνική υποστήριξη </a:t>
            </a:r>
          </a:p>
          <a:p>
            <a:pPr marL="0" indent="0" algn="ctr">
              <a:buNone/>
            </a:pPr>
            <a:endParaRPr lang="el-GR" sz="2400" dirty="0">
              <a:solidFill>
                <a:srgbClr val="953735"/>
              </a:solidFill>
            </a:endParaRPr>
          </a:p>
          <a:p>
            <a:pPr marL="0" indent="0" algn="ctr">
              <a:buNone/>
            </a:pPr>
            <a:r>
              <a:rPr lang="el-GR" sz="2400" dirty="0">
                <a:solidFill>
                  <a:srgbClr val="953735"/>
                </a:solidFill>
              </a:rPr>
              <a:t>Όλοι οι παράγοντες που περιγράφουν την επιτυχή γήρανση 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 algn="ctr">
              <a:buNone/>
            </a:pPr>
            <a:r>
              <a:rPr lang="el-GR" sz="2000" i="1" dirty="0" smtClean="0"/>
              <a:t>Σφάλματα </a:t>
            </a:r>
            <a:r>
              <a:rPr lang="el-GR" sz="2000" i="1" dirty="0"/>
              <a:t>στον υπολογισμό των διαφορών μεταξύ όμοιων ή διαφορετικών ηλικιακών ομάδων, στις επαναλαμβανόμενες μετρήσεις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b="1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140200" y="3861048"/>
            <a:ext cx="863600" cy="503238"/>
          </a:xfrm>
          <a:prstGeom prst="upArrow">
            <a:avLst>
              <a:gd name="adj1" fmla="val 52944"/>
              <a:gd name="adj2" fmla="val 4227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vert="eaVert"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030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6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Να παρουσιάσει συνοπτικά τις </a:t>
            </a:r>
            <a:r>
              <a:rPr lang="el-GR" dirty="0" smtClean="0"/>
              <a:t>ιδιαιτερότητες που παρουσιάζονται κατά την συλλογή και επεξεργασία ερευνητικών δεδομένων από ηλικιωμένους.</a:t>
            </a:r>
            <a:endParaRPr lang="el-GR" dirty="0" smtClean="0"/>
          </a:p>
          <a:p>
            <a:pPr marL="0"/>
            <a:r>
              <a:rPr lang="el-GR" dirty="0" smtClean="0"/>
              <a:t>Να παρουσιάσει τις </a:t>
            </a:r>
            <a:r>
              <a:rPr lang="el-GR" dirty="0" smtClean="0"/>
              <a:t>πιθανές απειλές κατά την έρευνα σε ηλικιωμένους και να γίνει συζήτηση για τους τρόπους αντιμετώπισής τους,  με βάση πάντα την πηγή των ατομικών διαφορών.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1816224"/>
            <a:ext cx="7283152" cy="420506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Ιδιαιτερότητες που παρουσιάζονται κατά την αξιολόγηση ατομικών διαφορών στους ηλικιωμένους</a:t>
            </a:r>
            <a:endParaRPr lang="el-GR" dirty="0" smtClean="0"/>
          </a:p>
          <a:p>
            <a:r>
              <a:rPr lang="el-GR" dirty="0" smtClean="0"/>
              <a:t>Πηγές των μεγάλων αποκλίσεων εντός των ομάδων κατά την έρευνα στους ηλικιωμένους</a:t>
            </a:r>
            <a:endParaRPr lang="el-GR" dirty="0" smtClean="0"/>
          </a:p>
          <a:p>
            <a:r>
              <a:rPr lang="el-GR" dirty="0" smtClean="0"/>
              <a:t>Διαφορετικοί ερευνητικοί σχεδιασμοί και ερευνητικά ερωτήματα στην έρευνα για την γήρανση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/>
              <a:t>Μεθοδολογικά ζητήματα στην έρευνα για τη γήρανση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3239852" y="2518048"/>
            <a:ext cx="2664296" cy="622920"/>
          </a:xfrm>
        </p:spPr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ενότητα</a:t>
            </a:r>
            <a:endParaRPr lang="el-GR" dirty="0"/>
          </a:p>
        </p:txBody>
      </p:sp>
      <p:pic>
        <p:nvPicPr>
          <p:cNvPr id="7" name="Picture 15" descr="statist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0025" y="3429000"/>
            <a:ext cx="36639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Η χρονολογική ηλικία δεν είναι καλός δείκτης λειτουργικότητας ή απόδοσης στις περισσότερες μεταβλητές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32249"/>
            <a:ext cx="4038600" cy="42050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l-GR" b="1" dirty="0"/>
              <a:t> </a:t>
            </a:r>
            <a:r>
              <a:rPr lang="el-GR" dirty="0"/>
              <a:t>Τα διαφορετικά συστήματα γερνούν με διαφορετικό ρυθμό σε διαφορετικά άτομα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l-GR" dirty="0" smtClean="0"/>
              <a:t> </a:t>
            </a:r>
            <a:r>
              <a:rPr lang="el-GR" dirty="0"/>
              <a:t>Διαφορετική απόδοση και συμπεριφορά </a:t>
            </a:r>
            <a:r>
              <a:rPr lang="el-GR" dirty="0" err="1"/>
              <a:t>αλληλεπιδρούν</a:t>
            </a:r>
            <a:r>
              <a:rPr lang="el-GR" dirty="0"/>
              <a:t> με τις διαφορετικές </a:t>
            </a:r>
            <a:r>
              <a:rPr lang="el-GR" dirty="0" smtClean="0"/>
              <a:t>μετρήσεις</a:t>
            </a:r>
            <a:endParaRPr lang="en-US" dirty="0" smtClean="0"/>
          </a:p>
          <a:p>
            <a:pPr>
              <a:spcAft>
                <a:spcPts val="1200"/>
              </a:spcAft>
              <a:buFontTx/>
              <a:buChar char="•"/>
            </a:pPr>
            <a:r>
              <a:rPr lang="el-GR" b="1" dirty="0">
                <a:solidFill>
                  <a:srgbClr val="FF66CC"/>
                </a:solidFill>
              </a:rPr>
              <a:t>Ατομικές διαφορές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l-GR" dirty="0">
                <a:sym typeface="Wingdings" pitchFamily="2" charset="2"/>
              </a:rPr>
              <a:t>η μεγάλη μεταβλητότητα μεταξύ των ατόμων</a:t>
            </a: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endParaRPr lang="en-GB" dirty="0"/>
          </a:p>
        </p:txBody>
      </p:sp>
      <p:pic>
        <p:nvPicPr>
          <p:cNvPr id="8" name="Picture 17" descr="gc_ag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03" y="1931817"/>
            <a:ext cx="3456141" cy="419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651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Αξιολόγηση ατομικών διαφορών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Οι ατομικές διαφορές αξιολογούνται με τον υπολογισμό της διασποράς του σκορ μιας μεταβλητής γύρω από τον μέσο </a:t>
            </a:r>
            <a:r>
              <a:rPr lang="el-GR" sz="2800" dirty="0" smtClean="0"/>
              <a:t>όρο</a:t>
            </a:r>
            <a:endParaRPr lang="en-US" sz="2800" dirty="0" smtClean="0"/>
          </a:p>
          <a:p>
            <a:pPr marL="0" indent="0" algn="ctr">
              <a:buNone/>
            </a:pPr>
            <a:endParaRPr lang="el-GR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l-GR" sz="2800" dirty="0" smtClean="0"/>
              <a:t>Τυπική </a:t>
            </a:r>
            <a:r>
              <a:rPr lang="el-GR" sz="2800" dirty="0"/>
              <a:t>Απόκλιση του σκορ γύρω από τον Μέσο Όρο</a:t>
            </a:r>
          </a:p>
          <a:p>
            <a:pPr marL="0" indent="0" algn="ctr">
              <a:buNone/>
            </a:pPr>
            <a:r>
              <a:rPr lang="el-GR" sz="2800" b="1" dirty="0"/>
              <a:t>SD </a:t>
            </a:r>
            <a:r>
              <a:rPr lang="en-US" sz="2800" b="1" dirty="0" smtClean="0">
                <a:sym typeface="Wingdings" panose="05000000000000000000" pitchFamily="2" charset="2"/>
              </a:rPr>
              <a:t></a:t>
            </a:r>
            <a:r>
              <a:rPr lang="el-GR" sz="2800" b="1" dirty="0" smtClean="0"/>
              <a:t> </a:t>
            </a:r>
            <a:r>
              <a:rPr lang="el-GR" sz="2800" b="1" dirty="0"/>
              <a:t>M 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4103688" y="3430588"/>
            <a:ext cx="935037" cy="504825"/>
          </a:xfrm>
          <a:prstGeom prst="downArrow">
            <a:avLst>
              <a:gd name="adj1" fmla="val 50083"/>
              <a:gd name="adj2" fmla="val 48282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vert="eaVert"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539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6830</TotalTime>
  <Words>1134</Words>
  <Application>Microsoft Office PowerPoint</Application>
  <PresentationFormat>On-screen Show (4:3)</PresentationFormat>
  <Paragraphs>187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Θέμα του Office</vt:lpstr>
      <vt:lpstr>Chart</vt:lpstr>
      <vt:lpstr>ΑΣΚΗΣΗ &amp; ΨΥΧΙΚΗ ΥΓΕΙΑ  ΣΤΗΝ ΤΡΙΤΗ ΗΛΙΚΙΑ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Μεθοδολογικά ζητήματα στην έρευνα για τη γήρανση</vt:lpstr>
      <vt:lpstr>Η χρονολογική ηλικία δεν είναι καλός δείκτης λειτουργικότητας ή απόδοσης στις περισσότερες μεταβλητές</vt:lpstr>
      <vt:lpstr>Αξιολόγηση ατομικών διαφορών</vt:lpstr>
      <vt:lpstr>Αξιολόγηση ατομικών διαφορών: outliers</vt:lpstr>
      <vt:lpstr>Αξιολόγηση ατομικών διαφορών: Μεταβλητότητα </vt:lpstr>
      <vt:lpstr>Αξιολόγηση ατομικών διαφορών: Διακύμανση</vt:lpstr>
      <vt:lpstr>Αξιολόγηση ατομικών διαφορών: Διακύμανση </vt:lpstr>
      <vt:lpstr>Πηγές ατομικών διαφορών</vt:lpstr>
      <vt:lpstr>Πηγές ατομικών διαφορών νέοι Vs ηλικιωμένοι</vt:lpstr>
      <vt:lpstr>Πηγές ατομικών διαφορών:  Ασθένεια και γήρανση </vt:lpstr>
      <vt:lpstr>Πηγές ατομικών διαφορών:  Διαφοροποίηση της γήρανσης στα οργανικά συστήματα </vt:lpstr>
      <vt:lpstr>Πηγές ατομικών διαφορών:  Κλασική ερευνητική μελέτη ατομικών διαφορών (Shock, 1967) </vt:lpstr>
      <vt:lpstr>Πηγές ατομικών διαφορών:  Μεταβλητότητα εντός των ατόμων κατά την γήρανση </vt:lpstr>
      <vt:lpstr>Πηγές ατομικών διαφορών:  Διαφορές στον τρόπο ζωής </vt:lpstr>
      <vt:lpstr>Πηγές ατομικών διαφορών:  Αντισταθμιστικές συμπεριφορές των ηλικιωμένων </vt:lpstr>
      <vt:lpstr>Πηγές ατομικών διαφορών: Φύλο </vt:lpstr>
      <vt:lpstr>Πηγές ατομικών διαφορών: Πολιτισμικές διαφορές </vt:lpstr>
      <vt:lpstr>Πηγές ατομικών διαφορών: Μόρφωση </vt:lpstr>
      <vt:lpstr>Πηγές ατομικών διαφορών: Κοινωνικο-οικονομική κατάσταση </vt:lpstr>
      <vt:lpstr>Ερευνητικός Σχεδιασμός  &amp; Ατομικές Διαφορές</vt:lpstr>
      <vt:lpstr>Ερευνητικός Σχεδιασμός  &amp; Ατομικές Διαφορές - dropouts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Vasiliki Zisi</cp:lastModifiedBy>
  <cp:revision>283</cp:revision>
  <dcterms:created xsi:type="dcterms:W3CDTF">2012-09-06T09:03:05Z</dcterms:created>
  <dcterms:modified xsi:type="dcterms:W3CDTF">2015-11-25T16:20:28Z</dcterms:modified>
</cp:coreProperties>
</file>