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3"/>
  </p:notesMasterIdLst>
  <p:sldIdLst>
    <p:sldId id="257" r:id="rId3"/>
    <p:sldId id="258" r:id="rId4"/>
    <p:sldId id="259" r:id="rId5"/>
    <p:sldId id="260" r:id="rId6"/>
    <p:sldId id="287"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custDataLst>
    <p:tags r:id="rId3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E9132F-29A8-4D41-A16D-11401FAC9E22}" type="datetimeFigureOut">
              <a:rPr lang="el-GR" smtClean="0"/>
              <a:t>6/11/2013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870C36-24AF-4FC5-9FA4-205920F83B51}" type="slidenum">
              <a:rPr lang="el-GR" smtClean="0"/>
              <a:t>‹#›</a:t>
            </a:fld>
            <a:endParaRPr lang="el-GR"/>
          </a:p>
        </p:txBody>
      </p:sp>
    </p:spTree>
    <p:extLst>
      <p:ext uri="{BB962C8B-B14F-4D97-AF65-F5344CB8AC3E}">
        <p14:creationId xmlns:p14="http://schemas.microsoft.com/office/powerpoint/2010/main" val="479031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254D8BBA-E385-44AB-875E-30FB8133A108}"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3854563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043A3FC-E157-4B25-B4AB-E3BD308BA0C9}"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n-US" smtClean="0"/>
              <a:t>Applets</a:t>
            </a:r>
            <a:endParaRPr lang="el-GR"/>
          </a:p>
        </p:txBody>
      </p:sp>
      <p:sp>
        <p:nvSpPr>
          <p:cNvPr id="6" name="Θέση αριθμού διαφάνειας 5"/>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732742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C688DB8-9EA8-4E4F-B23E-0DA241FD6D8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n-US" smtClean="0"/>
              <a:t>Applets</a:t>
            </a:r>
            <a:endParaRPr lang="el-GR"/>
          </a:p>
        </p:txBody>
      </p:sp>
      <p:sp>
        <p:nvSpPr>
          <p:cNvPr id="6" name="Θέση αριθμού διαφάνειας 5"/>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490342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D351F2D-EB1D-423A-BFDB-C4F45E8AD74F}"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n-US" smtClean="0"/>
              <a:t>Applets</a:t>
            </a:r>
            <a:endParaRPr lang="el-GR"/>
          </a:p>
        </p:txBody>
      </p:sp>
      <p:sp>
        <p:nvSpPr>
          <p:cNvPr id="6" name="Θέση αριθμού διαφάνειας 5"/>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352673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E6C9034-E21D-4B8F-823F-0A8A63A2A15C}"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n-US" smtClean="0"/>
              <a:t>Applets</a:t>
            </a:r>
            <a:endParaRPr lang="el-GR"/>
          </a:p>
        </p:txBody>
      </p:sp>
      <p:sp>
        <p:nvSpPr>
          <p:cNvPr id="6" name="Θέση αριθμού διαφάνειας 5"/>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71289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2D8A705-B39B-4611-BA47-03C79FF7F248}" type="datetime1">
              <a:rPr lang="el-GR" smtClean="0"/>
              <a:t>6/11/2013</a:t>
            </a:fld>
            <a:endParaRPr lang="el-GR"/>
          </a:p>
        </p:txBody>
      </p:sp>
      <p:sp>
        <p:nvSpPr>
          <p:cNvPr id="5" name="Θέση υποσέλιδου 4"/>
          <p:cNvSpPr>
            <a:spLocks noGrp="1"/>
          </p:cNvSpPr>
          <p:nvPr>
            <p:ph type="ftr" sz="quarter" idx="11"/>
          </p:nvPr>
        </p:nvSpPr>
        <p:spPr/>
        <p:txBody>
          <a:bodyPr/>
          <a:lstStyle/>
          <a:p>
            <a:r>
              <a:rPr lang="en-US" smtClean="0"/>
              <a:t>Applets</a:t>
            </a:r>
            <a:endParaRPr lang="el-GR"/>
          </a:p>
        </p:txBody>
      </p:sp>
      <p:sp>
        <p:nvSpPr>
          <p:cNvPr id="6" name="Θέση αριθμού διαφάνειας 5"/>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1546071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C592651-DB59-4211-8CC8-F1F5366ABBD7}"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n-US" smtClean="0"/>
              <a:t>Applets</a:t>
            </a:r>
            <a:endParaRPr lang="el-GR"/>
          </a:p>
        </p:txBody>
      </p:sp>
      <p:sp>
        <p:nvSpPr>
          <p:cNvPr id="7" name="Θέση αριθμού διαφάνειας 6"/>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4200333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FD09E12E-1661-4CA5-A274-7DB7A89C66A8}" type="datetime1">
              <a:rPr lang="el-GR" smtClean="0"/>
              <a:t>6/11/2013</a:t>
            </a:fld>
            <a:endParaRPr lang="el-GR"/>
          </a:p>
        </p:txBody>
      </p:sp>
      <p:sp>
        <p:nvSpPr>
          <p:cNvPr id="8" name="Θέση υποσέλιδου 7"/>
          <p:cNvSpPr>
            <a:spLocks noGrp="1"/>
          </p:cNvSpPr>
          <p:nvPr>
            <p:ph type="ftr" sz="quarter" idx="11"/>
          </p:nvPr>
        </p:nvSpPr>
        <p:spPr/>
        <p:txBody>
          <a:bodyPr/>
          <a:lstStyle/>
          <a:p>
            <a:r>
              <a:rPr lang="en-US" smtClean="0"/>
              <a:t>Applets</a:t>
            </a:r>
            <a:endParaRPr lang="el-GR"/>
          </a:p>
        </p:txBody>
      </p:sp>
      <p:sp>
        <p:nvSpPr>
          <p:cNvPr id="9" name="Θέση αριθμού διαφάνειας 8"/>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185498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5DAE61D-D30D-42E8-AA07-D7416ECFF406}" type="datetime1">
              <a:rPr lang="el-GR" smtClean="0"/>
              <a:t>6/11/2013</a:t>
            </a:fld>
            <a:endParaRPr lang="el-GR"/>
          </a:p>
        </p:txBody>
      </p:sp>
      <p:sp>
        <p:nvSpPr>
          <p:cNvPr id="4" name="Θέση υποσέλιδου 3"/>
          <p:cNvSpPr>
            <a:spLocks noGrp="1"/>
          </p:cNvSpPr>
          <p:nvPr>
            <p:ph type="ftr" sz="quarter" idx="11"/>
          </p:nvPr>
        </p:nvSpPr>
        <p:spPr/>
        <p:txBody>
          <a:bodyPr/>
          <a:lstStyle/>
          <a:p>
            <a:r>
              <a:rPr lang="en-US" smtClean="0"/>
              <a:t>Applets</a:t>
            </a:r>
            <a:endParaRPr lang="el-GR"/>
          </a:p>
        </p:txBody>
      </p:sp>
      <p:sp>
        <p:nvSpPr>
          <p:cNvPr id="5" name="Θέση αριθμού διαφάνειας 4"/>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362417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FF24405-7DC2-44F5-A31B-D805CBC2282D}" type="datetime1">
              <a:rPr lang="el-GR" smtClean="0"/>
              <a:t>6/11/2013</a:t>
            </a:fld>
            <a:endParaRPr lang="el-GR"/>
          </a:p>
        </p:txBody>
      </p:sp>
      <p:sp>
        <p:nvSpPr>
          <p:cNvPr id="3" name="Θέση υποσέλιδου 2"/>
          <p:cNvSpPr>
            <a:spLocks noGrp="1"/>
          </p:cNvSpPr>
          <p:nvPr>
            <p:ph type="ftr" sz="quarter" idx="11"/>
          </p:nvPr>
        </p:nvSpPr>
        <p:spPr/>
        <p:txBody>
          <a:bodyPr/>
          <a:lstStyle/>
          <a:p>
            <a:r>
              <a:rPr lang="en-US" smtClean="0"/>
              <a:t>Applets</a:t>
            </a:r>
            <a:endParaRPr lang="el-GR"/>
          </a:p>
        </p:txBody>
      </p:sp>
      <p:sp>
        <p:nvSpPr>
          <p:cNvPr id="4" name="Θέση αριθμού διαφάνειας 3"/>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3326819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94AE0BB-EBA7-4766-8087-B6DFB0CA3584}"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n-US" smtClean="0"/>
              <a:t>Applets</a:t>
            </a:r>
            <a:endParaRPr lang="el-GR"/>
          </a:p>
        </p:txBody>
      </p:sp>
      <p:sp>
        <p:nvSpPr>
          <p:cNvPr id="7" name="Θέση αριθμού διαφάνειας 6"/>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164021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3AC14188-5568-43C8-A4A5-41BE599DF8EA}" type="datetime1">
              <a:rPr lang="el-GR" smtClean="0"/>
              <a:t>6/11/2013</a:t>
            </a:fld>
            <a:endParaRPr lang="el-GR"/>
          </a:p>
        </p:txBody>
      </p:sp>
      <p:sp>
        <p:nvSpPr>
          <p:cNvPr id="6" name="Θέση υποσέλιδου 5"/>
          <p:cNvSpPr>
            <a:spLocks noGrp="1"/>
          </p:cNvSpPr>
          <p:nvPr>
            <p:ph type="ftr" sz="quarter" idx="11"/>
          </p:nvPr>
        </p:nvSpPr>
        <p:spPr/>
        <p:txBody>
          <a:bodyPr/>
          <a:lstStyle/>
          <a:p>
            <a:r>
              <a:rPr lang="en-US" smtClean="0"/>
              <a:t>Applets</a:t>
            </a:r>
            <a:endParaRPr lang="el-GR"/>
          </a:p>
        </p:txBody>
      </p:sp>
      <p:sp>
        <p:nvSpPr>
          <p:cNvPr id="7" name="Θέση αριθμού διαφάνειας 6"/>
          <p:cNvSpPr>
            <a:spLocks noGrp="1"/>
          </p:cNvSpPr>
          <p:nvPr>
            <p:ph type="sldNum" sz="quarter" idx="12"/>
          </p:nvPr>
        </p:nvSpPr>
        <p:spPr/>
        <p:txBody>
          <a:bodyPr/>
          <a:lstStyle/>
          <a:p>
            <a:fld id="{4797CFDA-3607-43E4-BB47-48E5E0CFBF51}" type="slidenum">
              <a:rPr lang="el-GR" smtClean="0"/>
              <a:t>‹#›</a:t>
            </a:fld>
            <a:endParaRPr lang="el-GR"/>
          </a:p>
        </p:txBody>
      </p:sp>
    </p:spTree>
    <p:extLst>
      <p:ext uri="{BB962C8B-B14F-4D97-AF65-F5344CB8AC3E}">
        <p14:creationId xmlns:p14="http://schemas.microsoft.com/office/powerpoint/2010/main" val="923920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E3DD4F-0717-419F-B0D9-185B8B940C52}" type="datetime1">
              <a:rPr lang="el-GR" smtClean="0"/>
              <a:t>6/11/2013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Applets</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7CFDA-3607-43E4-BB47-48E5E0CFBF51}" type="slidenum">
              <a:rPr lang="el-GR" smtClean="0"/>
              <a:t>‹#›</a:t>
            </a:fld>
            <a:endParaRPr lang="el-GR"/>
          </a:p>
        </p:txBody>
      </p:sp>
    </p:spTree>
    <p:extLst>
      <p:ext uri="{BB962C8B-B14F-4D97-AF65-F5344CB8AC3E}">
        <p14:creationId xmlns:p14="http://schemas.microsoft.com/office/powerpoint/2010/main" val="323821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tags" Target="../tags/tag31.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microsoft.com/office/2007/relationships/hdphoto" Target="../media/hdphoto1.wdp"/><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microsoft.com/office/2007/relationships/hdphoto" Target="../media/hdphoto1.wdp"/><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7.jp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0.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image" Target="../media/image8.jp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4.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5.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microsoft.com/office/2007/relationships/hdphoto" Target="../media/hdphoto1.wdp"/><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image" Target="../media/image9.jp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8.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1.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4.xml"/><Relationship Id="rId1" Type="http://schemas.openxmlformats.org/officeDocument/2006/relationships/tags" Target="../tags/tag53.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xml"/><Relationship Id="rId1" Type="http://schemas.openxmlformats.org/officeDocument/2006/relationships/tags" Target="../tags/tag55.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8" Type="http://schemas.openxmlformats.org/officeDocument/2006/relationships/slide" Target="slide19.xml"/><Relationship Id="rId3" Type="http://schemas.openxmlformats.org/officeDocument/2006/relationships/tags" Target="../tags/tag8.xml"/><Relationship Id="rId7" Type="http://schemas.openxmlformats.org/officeDocument/2006/relationships/slide" Target="slide17.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 Target="slide10.xml"/><Relationship Id="rId5" Type="http://schemas.openxmlformats.org/officeDocument/2006/relationships/slide" Target="slide6.xml"/><Relationship Id="rId4" Type="http://schemas.openxmlformats.org/officeDocument/2006/relationships/slideLayout" Target="../slideLayouts/slideLayout6.xml"/><Relationship Id="rId9" Type="http://schemas.openxmlformats.org/officeDocument/2006/relationships/slide" Target="slide25.xml"/></Relationships>
</file>

<file path=ppt/slides/_rels/slide6.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tags" Target="../tags/tag17.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Ομάδα 1" descr="Λογότυπο.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5" name="Εικόνα 1" descr="Λογότυπο του Τεϊ Θεσσαλίας." title="Λογότυπο του Ιδρύματος.">
              <a:hlinkClick r:id="rId3" tooltip="Μετάβαση στην ιστο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55576" y="1628800"/>
            <a:ext cx="7628012" cy="1326009"/>
          </a:xfrm>
        </p:spPr>
        <p:txBody>
          <a:bodyPr>
            <a:noAutofit/>
          </a:bodyPr>
          <a:lstStyle/>
          <a:p>
            <a:r>
              <a:rPr lang="el-GR" b="1" dirty="0" smtClean="0">
                <a:solidFill>
                  <a:prstClr val="black"/>
                </a:solidFill>
              </a:rPr>
              <a:t>Αντικειμενοστραφής Προγραμματισμός Ι</a:t>
            </a:r>
            <a:endParaRPr lang="el-GR" dirty="0"/>
          </a:p>
        </p:txBody>
      </p:sp>
      <p:sp>
        <p:nvSpPr>
          <p:cNvPr id="3" name="Θέση περιεχομένου 2"/>
          <p:cNvSpPr>
            <a:spLocks noGrp="1"/>
          </p:cNvSpPr>
          <p:nvPr>
            <p:ph type="subTitle" idx="1"/>
          </p:nvPr>
        </p:nvSpPr>
        <p:spPr>
          <a:xfrm>
            <a:off x="1043608" y="3284984"/>
            <a:ext cx="7128791" cy="2232248"/>
          </a:xfrm>
        </p:spPr>
        <p:txBody>
          <a:bodyPr>
            <a:normAutofit/>
          </a:bodyPr>
          <a:lstStyle/>
          <a:p>
            <a:pPr lvl="0">
              <a:spcBef>
                <a:spcPts val="0"/>
              </a:spcBef>
              <a:defRPr/>
            </a:pPr>
            <a:r>
              <a:rPr lang="el-GR" sz="2800" b="1" dirty="0">
                <a:solidFill>
                  <a:prstClr val="black"/>
                </a:solidFill>
                <a:cs typeface="Arial" charset="0"/>
              </a:rPr>
              <a:t>Ενότητα </a:t>
            </a:r>
            <a:r>
              <a:rPr lang="en-US" sz="2800" b="1" dirty="0" smtClean="0">
                <a:solidFill>
                  <a:prstClr val="black"/>
                </a:solidFill>
                <a:cs typeface="Arial" charset="0"/>
              </a:rPr>
              <a:t>1</a:t>
            </a:r>
            <a:r>
              <a:rPr lang="el-GR" sz="2800" b="1" dirty="0" smtClean="0">
                <a:solidFill>
                  <a:prstClr val="black"/>
                </a:solidFill>
                <a:cs typeface="Arial" charset="0"/>
              </a:rPr>
              <a:t>1</a:t>
            </a:r>
            <a:r>
              <a:rPr lang="en-US" sz="2800" b="1" dirty="0" smtClean="0">
                <a:solidFill>
                  <a:prstClr val="black"/>
                </a:solidFill>
                <a:cs typeface="Arial" charset="0"/>
              </a:rPr>
              <a:t>:</a:t>
            </a:r>
            <a:r>
              <a:rPr lang="el-GR" sz="2800" b="1" dirty="0" smtClean="0">
                <a:solidFill>
                  <a:prstClr val="black"/>
                </a:solidFill>
                <a:cs typeface="Arial" charset="0"/>
              </a:rPr>
              <a:t>  </a:t>
            </a:r>
            <a:r>
              <a:rPr lang="en-US" sz="2800" dirty="0" smtClean="0">
                <a:solidFill>
                  <a:prstClr val="black"/>
                </a:solidFill>
                <a:cs typeface="Arial" charset="0"/>
              </a:rPr>
              <a:t>Applets.</a:t>
            </a:r>
            <a:endParaRPr lang="el-GR" sz="2800" dirty="0">
              <a:solidFill>
                <a:prstClr val="black"/>
              </a:solidFill>
              <a:cs typeface="Arial" charset="0"/>
            </a:endParaRPr>
          </a:p>
          <a:p>
            <a:pPr lvl="0">
              <a:spcBef>
                <a:spcPts val="0"/>
              </a:spcBef>
              <a:defRPr/>
            </a:pPr>
            <a:r>
              <a:rPr lang="el-GR" sz="2800" dirty="0">
                <a:solidFill>
                  <a:prstClr val="black"/>
                </a:solidFill>
                <a:cs typeface="Arial" charset="0"/>
              </a:rPr>
              <a:t> </a:t>
            </a:r>
            <a:r>
              <a:rPr lang="el-GR" sz="4400" b="1" dirty="0">
                <a:solidFill>
                  <a:prstClr val="black"/>
                </a:solidFill>
                <a:cs typeface="Arial" charset="0"/>
              </a:rPr>
              <a:t>   </a:t>
            </a:r>
            <a:r>
              <a:rPr lang="el-GR" sz="2800" dirty="0">
                <a:solidFill>
                  <a:prstClr val="black"/>
                </a:solidFill>
                <a:cs typeface="Arial" charset="0"/>
              </a:rPr>
              <a:t>Διδάσκων: </a:t>
            </a:r>
            <a:r>
              <a:rPr lang="el-GR" sz="2800" dirty="0" smtClean="0">
                <a:solidFill>
                  <a:prstClr val="black"/>
                </a:solidFill>
                <a:cs typeface="Arial" charset="0"/>
              </a:rPr>
              <a:t>Νικόλαος</a:t>
            </a:r>
            <a:r>
              <a:rPr lang="en-US" sz="2800" dirty="0" smtClean="0">
                <a:solidFill>
                  <a:prstClr val="black"/>
                </a:solidFill>
                <a:cs typeface="Arial" charset="0"/>
              </a:rPr>
              <a:t> </a:t>
            </a:r>
            <a:r>
              <a:rPr lang="el-GR" sz="2800" dirty="0" smtClean="0">
                <a:solidFill>
                  <a:prstClr val="black"/>
                </a:solidFill>
                <a:cs typeface="Arial" charset="0"/>
              </a:rPr>
              <a:t>Θ </a:t>
            </a:r>
            <a:r>
              <a:rPr lang="el-GR" sz="2800" dirty="0" err="1" smtClean="0">
                <a:solidFill>
                  <a:prstClr val="black"/>
                </a:solidFill>
                <a:cs typeface="Arial" charset="0"/>
              </a:rPr>
              <a:t>Λιόλιος</a:t>
            </a:r>
            <a:r>
              <a:rPr lang="el-GR" sz="2800" dirty="0" smtClean="0">
                <a:solidFill>
                  <a:prstClr val="black"/>
                </a:solidFill>
                <a:cs typeface="Arial" charset="0"/>
              </a:rPr>
              <a:t>, Καθηγητής</a:t>
            </a:r>
            <a:r>
              <a:rPr lang="el-GR" sz="2800" dirty="0">
                <a:solidFill>
                  <a:prstClr val="black"/>
                </a:solidFill>
                <a:cs typeface="Arial" charset="0"/>
              </a:rPr>
              <a:t>.</a:t>
            </a:r>
          </a:p>
          <a:p>
            <a:pPr lvl="0">
              <a:spcBef>
                <a:spcPts val="0"/>
              </a:spcBef>
              <a:defRPr/>
            </a:pPr>
            <a:r>
              <a:rPr lang="el-GR" sz="2800" dirty="0">
                <a:solidFill>
                  <a:prstClr val="black"/>
                </a:solidFill>
                <a:cs typeface="Arial" charset="0"/>
              </a:rPr>
              <a:t>Τμήμα Μηχανικών Πληροφορικής, Τεχνολογικής Εκπαίδευσης. </a:t>
            </a:r>
            <a:endParaRPr lang="en-US" sz="4400" b="1" dirty="0">
              <a:solidFill>
                <a:prstClr val="black"/>
              </a:solidFill>
              <a:cs typeface="Arial" charset="0"/>
            </a:endParaRPr>
          </a:p>
          <a:p>
            <a:endParaRPr lang="el-GR" dirty="0"/>
          </a:p>
        </p:txBody>
      </p:sp>
      <p:pic>
        <p:nvPicPr>
          <p:cNvPr id="7" name="Εικόνα 2"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089591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4900" b="1" dirty="0" smtClean="0"/>
              <a:t>Μέθοδοι της τάξης </a:t>
            </a:r>
            <a:r>
              <a:rPr lang="en-US" sz="4900" b="1" dirty="0" smtClean="0"/>
              <a:t>Applet.</a:t>
            </a:r>
            <a:r>
              <a:rPr lang="en-US" b="1" dirty="0" smtClean="0"/>
              <a:t/>
            </a:r>
            <a:br>
              <a:rPr lang="en-US" b="1" dirty="0" smtClean="0"/>
            </a:br>
            <a:r>
              <a:rPr lang="el-GR" sz="4900" b="1" dirty="0" smtClean="0"/>
              <a:t>Η μέθοδος</a:t>
            </a:r>
            <a:r>
              <a:rPr lang="en-US" sz="4900" b="1" dirty="0" smtClean="0"/>
              <a:t> init()</a:t>
            </a:r>
            <a:endParaRPr lang="el-GR" sz="4900" b="1" dirty="0"/>
          </a:p>
        </p:txBody>
      </p:sp>
      <p:sp>
        <p:nvSpPr>
          <p:cNvPr id="3" name="Θέση περιεχομένου 1"/>
          <p:cNvSpPr>
            <a:spLocks noGrp="1"/>
          </p:cNvSpPr>
          <p:nvPr>
            <p:ph idx="1"/>
          </p:nvPr>
        </p:nvSpPr>
        <p:spPr>
          <a:xfrm>
            <a:off x="457200" y="1600201"/>
            <a:ext cx="8229600" cy="3484984"/>
          </a:xfrm>
        </p:spPr>
        <p:txBody>
          <a:bodyPr>
            <a:normAutofit/>
          </a:bodyPr>
          <a:lstStyle/>
          <a:p>
            <a:pPr marL="323850" lvl="1" indent="-342900" eaLnBrk="0" fontAlgn="base" hangingPunct="0">
              <a:lnSpc>
                <a:spcPct val="90000"/>
              </a:lnSpc>
              <a:spcBef>
                <a:spcPts val="0"/>
              </a:spcBef>
              <a:spcAft>
                <a:spcPts val="1200"/>
              </a:spcAft>
              <a:buClr>
                <a:srgbClr val="C00000"/>
              </a:buClr>
              <a:buSzPct val="120000"/>
              <a:buFont typeface="Wingdings" panose="05000000000000000000" pitchFamily="2" charset="2"/>
              <a:buChar char="§"/>
            </a:pPr>
            <a:r>
              <a:rPr lang="el-GR" altLang="el-GR" sz="2000" kern="0" dirty="0">
                <a:solidFill>
                  <a:srgbClr val="000000"/>
                </a:solidFill>
              </a:rPr>
              <a:t>Στα </a:t>
            </a:r>
            <a:r>
              <a:rPr lang="en-US" altLang="el-GR" sz="2000" kern="0" dirty="0" smtClean="0">
                <a:solidFill>
                  <a:srgbClr val="000000"/>
                </a:solidFill>
              </a:rPr>
              <a:t>applets</a:t>
            </a:r>
            <a:r>
              <a:rPr lang="el-GR" altLang="el-GR" sz="2000" kern="0" dirty="0" smtClean="0">
                <a:solidFill>
                  <a:srgbClr val="000000"/>
                </a:solidFill>
              </a:rPr>
              <a:t> συνήθως, </a:t>
            </a:r>
            <a:r>
              <a:rPr lang="el-GR" altLang="el-GR" sz="2000" kern="0" dirty="0">
                <a:solidFill>
                  <a:srgbClr val="000000"/>
                </a:solidFill>
              </a:rPr>
              <a:t>δεν έχει νόημα η χρήση κάποιου κατασκευαστή </a:t>
            </a:r>
            <a:r>
              <a:rPr lang="el-GR" altLang="el-GR" sz="2000" kern="0" dirty="0" smtClean="0">
                <a:solidFill>
                  <a:srgbClr val="000000"/>
                </a:solidFill>
              </a:rPr>
              <a:t>(</a:t>
            </a:r>
            <a:r>
              <a:rPr lang="en-US" altLang="el-GR" sz="2000" kern="0" dirty="0" smtClean="0">
                <a:solidFill>
                  <a:srgbClr val="000000"/>
                </a:solidFill>
              </a:rPr>
              <a:t>constructor</a:t>
            </a:r>
            <a:r>
              <a:rPr lang="el-GR" altLang="el-GR" sz="2000" kern="0" dirty="0" smtClean="0">
                <a:solidFill>
                  <a:srgbClr val="000000"/>
                </a:solidFill>
              </a:rPr>
              <a:t>), </a:t>
            </a:r>
            <a:r>
              <a:rPr lang="el-GR" altLang="el-GR" sz="2000" kern="0" dirty="0">
                <a:solidFill>
                  <a:srgbClr val="000000"/>
                </a:solidFill>
              </a:rPr>
              <a:t>δηλαδή κάποιας μεθόδου που θα κατασκευάσει το </a:t>
            </a:r>
            <a:r>
              <a:rPr lang="en-US" altLang="el-GR" sz="2000" kern="0" dirty="0" smtClean="0">
                <a:solidFill>
                  <a:srgbClr val="000000"/>
                </a:solidFill>
              </a:rPr>
              <a:t>Applet</a:t>
            </a:r>
            <a:r>
              <a:rPr lang="el-GR" altLang="el-GR" sz="2000" kern="0" dirty="0" smtClean="0">
                <a:solidFill>
                  <a:srgbClr val="000000"/>
                </a:solidFill>
              </a:rPr>
              <a:t>. </a:t>
            </a:r>
            <a:endParaRPr lang="el-GR" altLang="el-GR" sz="2000" kern="0" dirty="0">
              <a:solidFill>
                <a:srgbClr val="000000"/>
              </a:solidFill>
            </a:endParaRPr>
          </a:p>
          <a:p>
            <a:pPr marL="323850" lvl="1" indent="-342900" eaLnBrk="0" fontAlgn="base" hangingPunct="0">
              <a:lnSpc>
                <a:spcPct val="90000"/>
              </a:lnSpc>
              <a:spcBef>
                <a:spcPts val="0"/>
              </a:spcBef>
              <a:spcAft>
                <a:spcPts val="1200"/>
              </a:spcAft>
              <a:buClr>
                <a:srgbClr val="C00000"/>
              </a:buClr>
              <a:buSzPct val="120000"/>
              <a:buFont typeface="Wingdings" panose="05000000000000000000" pitchFamily="2" charset="2"/>
              <a:buChar char="§"/>
            </a:pPr>
            <a:r>
              <a:rPr lang="el-GR" altLang="el-GR" sz="2000" kern="0" dirty="0" smtClean="0">
                <a:solidFill>
                  <a:srgbClr val="000000"/>
                </a:solidFill>
              </a:rPr>
              <a:t>Αυτό, </a:t>
            </a:r>
            <a:r>
              <a:rPr lang="el-GR" altLang="el-GR" sz="2000" kern="0" dirty="0">
                <a:solidFill>
                  <a:srgbClr val="000000"/>
                </a:solidFill>
              </a:rPr>
              <a:t>γιατί τα αντικείμενα της τάξης </a:t>
            </a:r>
            <a:r>
              <a:rPr lang="el-GR" altLang="el-GR" sz="2000" kern="0" dirty="0" smtClean="0">
                <a:solidFill>
                  <a:srgbClr val="000000"/>
                </a:solidFill>
              </a:rPr>
              <a:t>αυτής, </a:t>
            </a:r>
            <a:r>
              <a:rPr lang="el-GR" altLang="el-GR" sz="2000" kern="0" dirty="0">
                <a:solidFill>
                  <a:srgbClr val="000000"/>
                </a:solidFill>
              </a:rPr>
              <a:t>δεν τα κατασκευάζουμε εμείς με την εντολή </a:t>
            </a:r>
            <a:r>
              <a:rPr lang="en-US" altLang="el-GR" sz="2000" i="1" kern="0" dirty="0" smtClean="0">
                <a:solidFill>
                  <a:srgbClr val="000000"/>
                </a:solidFill>
              </a:rPr>
              <a:t>new</a:t>
            </a:r>
            <a:r>
              <a:rPr lang="el-GR" altLang="el-GR" sz="2000" kern="0" dirty="0" smtClean="0">
                <a:solidFill>
                  <a:srgbClr val="000000"/>
                </a:solidFill>
              </a:rPr>
              <a:t>, </a:t>
            </a:r>
            <a:r>
              <a:rPr lang="el-GR" altLang="el-GR" sz="2000" kern="0" dirty="0">
                <a:solidFill>
                  <a:srgbClr val="000000"/>
                </a:solidFill>
              </a:rPr>
              <a:t>αλλά τα κατασκευάζει </a:t>
            </a:r>
            <a:r>
              <a:rPr lang="el-GR" altLang="el-GR" sz="2000" b="1" kern="0" dirty="0">
                <a:solidFill>
                  <a:srgbClr val="000000"/>
                </a:solidFill>
              </a:rPr>
              <a:t>το σύστημα εκτέλεσης </a:t>
            </a:r>
            <a:r>
              <a:rPr lang="el-GR" altLang="el-GR" sz="2000" b="1" kern="0" dirty="0" smtClean="0">
                <a:solidFill>
                  <a:srgbClr val="000000"/>
                </a:solidFill>
              </a:rPr>
              <a:t>(</a:t>
            </a:r>
            <a:r>
              <a:rPr lang="en-US" altLang="el-GR" sz="2000" b="1" kern="0" dirty="0" smtClean="0">
                <a:solidFill>
                  <a:srgbClr val="000000"/>
                </a:solidFill>
              </a:rPr>
              <a:t>java runtime system</a:t>
            </a:r>
            <a:r>
              <a:rPr lang="el-GR" altLang="el-GR" sz="2000" b="1" kern="0" dirty="0" smtClean="0">
                <a:solidFill>
                  <a:srgbClr val="000000"/>
                </a:solidFill>
              </a:rPr>
              <a:t>), </a:t>
            </a:r>
            <a:r>
              <a:rPr lang="el-GR" altLang="el-GR" sz="2000" b="1" kern="0" dirty="0">
                <a:solidFill>
                  <a:srgbClr val="000000"/>
                </a:solidFill>
              </a:rPr>
              <a:t>σαν αποτέλεσμα της φόρτωσης της </a:t>
            </a:r>
            <a:r>
              <a:rPr lang="el-GR" altLang="el-GR" sz="2000" b="1" kern="0" dirty="0" smtClean="0">
                <a:solidFill>
                  <a:srgbClr val="000000"/>
                </a:solidFill>
              </a:rPr>
              <a:t>σελίδας,</a:t>
            </a:r>
            <a:r>
              <a:rPr lang="el-GR" altLang="el-GR" sz="2000" kern="0" dirty="0" smtClean="0">
                <a:solidFill>
                  <a:srgbClr val="000000"/>
                </a:solidFill>
              </a:rPr>
              <a:t> </a:t>
            </a:r>
            <a:r>
              <a:rPr lang="el-GR" altLang="el-GR" sz="2000" kern="0" dirty="0">
                <a:solidFill>
                  <a:srgbClr val="000000"/>
                </a:solidFill>
              </a:rPr>
              <a:t>η οποία περιέχει την ετικέτα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σε ένα πρόγραμμα πλοήγησης </a:t>
            </a:r>
            <a:r>
              <a:rPr lang="el-GR" altLang="el-GR" sz="2000" kern="0" dirty="0" smtClean="0">
                <a:solidFill>
                  <a:srgbClr val="000000"/>
                </a:solidFill>
              </a:rPr>
              <a:t>(</a:t>
            </a:r>
            <a:r>
              <a:rPr lang="en-US" altLang="el-GR" sz="2000" kern="0" dirty="0" smtClean="0">
                <a:solidFill>
                  <a:srgbClr val="000000"/>
                </a:solidFill>
              </a:rPr>
              <a:t>browser</a:t>
            </a:r>
            <a:r>
              <a:rPr lang="el-GR" altLang="el-GR" sz="2000" kern="0" dirty="0" smtClean="0">
                <a:solidFill>
                  <a:srgbClr val="000000"/>
                </a:solidFill>
              </a:rPr>
              <a:t>), </a:t>
            </a:r>
            <a:r>
              <a:rPr lang="el-GR" altLang="el-GR" sz="2000" kern="0" dirty="0">
                <a:solidFill>
                  <a:srgbClr val="000000"/>
                </a:solidFill>
              </a:rPr>
              <a:t>με δυνατότητες </a:t>
            </a:r>
            <a:r>
              <a:rPr lang="en-US" altLang="el-GR" sz="2000" kern="0" dirty="0" smtClean="0">
                <a:solidFill>
                  <a:srgbClr val="000000"/>
                </a:solidFill>
              </a:rPr>
              <a:t>Java (java - enabled browser</a:t>
            </a:r>
            <a:r>
              <a:rPr lang="el-GR" altLang="el-GR" sz="2000" kern="0" dirty="0" smtClean="0">
                <a:solidFill>
                  <a:srgbClr val="000000"/>
                </a:solidFill>
              </a:rPr>
              <a:t>). </a:t>
            </a:r>
            <a:endParaRPr lang="el-GR" altLang="el-GR" sz="2000" kern="0" dirty="0">
              <a:solidFill>
                <a:srgbClr val="000000"/>
              </a:solidFill>
            </a:endParaRPr>
          </a:p>
          <a:p>
            <a:pPr marL="323850" lvl="1" indent="-342900" eaLnBrk="0" fontAlgn="base" hangingPunct="0">
              <a:lnSpc>
                <a:spcPct val="90000"/>
              </a:lnSpc>
              <a:spcBef>
                <a:spcPts val="0"/>
              </a:spcBef>
              <a:buClr>
                <a:srgbClr val="C00000"/>
              </a:buClr>
              <a:buSzPct val="120000"/>
              <a:buFont typeface="Wingdings" panose="05000000000000000000" pitchFamily="2" charset="2"/>
              <a:buChar char="§"/>
            </a:pPr>
            <a:r>
              <a:rPr lang="el-GR" altLang="el-GR" sz="2000" kern="0" dirty="0">
                <a:solidFill>
                  <a:srgbClr val="000000"/>
                </a:solidFill>
              </a:rPr>
              <a:t>Παρόλα </a:t>
            </a:r>
            <a:r>
              <a:rPr lang="el-GR" altLang="el-GR" sz="2000" kern="0" dirty="0" smtClean="0">
                <a:solidFill>
                  <a:srgbClr val="000000"/>
                </a:solidFill>
              </a:rPr>
              <a:t>αυτά </a:t>
            </a:r>
            <a:r>
              <a:rPr lang="el-GR" altLang="el-GR" sz="2000" kern="0" dirty="0">
                <a:solidFill>
                  <a:srgbClr val="000000"/>
                </a:solidFill>
              </a:rPr>
              <a:t>είναι πολύ </a:t>
            </a:r>
            <a:r>
              <a:rPr lang="el-GR" altLang="el-GR" sz="2000" kern="0" dirty="0" smtClean="0">
                <a:solidFill>
                  <a:srgbClr val="000000"/>
                </a:solidFill>
              </a:rPr>
              <a:t>πιθανόν, </a:t>
            </a:r>
            <a:r>
              <a:rPr lang="el-GR" altLang="el-GR" sz="2000" kern="0" dirty="0">
                <a:solidFill>
                  <a:srgbClr val="000000"/>
                </a:solidFill>
              </a:rPr>
              <a:t>να θέλουμε να κάνουμε κάποιες </a:t>
            </a:r>
            <a:r>
              <a:rPr lang="el-GR" altLang="el-GR" sz="2000" kern="0" dirty="0" smtClean="0">
                <a:solidFill>
                  <a:srgbClr val="000000"/>
                </a:solidFill>
              </a:rPr>
              <a:t>αρχικοποιήσεις, </a:t>
            </a:r>
            <a:r>
              <a:rPr lang="el-GR" altLang="el-GR" sz="2000" kern="0" dirty="0">
                <a:solidFill>
                  <a:srgbClr val="000000"/>
                </a:solidFill>
              </a:rPr>
              <a:t>όταν φορτωθεί το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για πρώτη φορά. Αυτό επιτυγχάνεται με την μέθοδο </a:t>
            </a:r>
            <a:r>
              <a:rPr lang="en-US" altLang="el-GR" sz="2000" i="1" kern="0" dirty="0" smtClean="0">
                <a:solidFill>
                  <a:srgbClr val="000000"/>
                </a:solidFill>
              </a:rPr>
              <a:t>init</a:t>
            </a:r>
            <a:r>
              <a:rPr lang="el-GR" altLang="el-GR" sz="2000" i="1" kern="0" dirty="0" smtClean="0">
                <a:solidFill>
                  <a:srgbClr val="000000"/>
                </a:solidFill>
              </a:rPr>
              <a:t>()</a:t>
            </a:r>
            <a:r>
              <a:rPr lang="el-GR" altLang="el-GR" sz="2000" kern="0" dirty="0" smtClean="0">
                <a:solidFill>
                  <a:srgbClr val="000000"/>
                </a:solidFill>
              </a:rPr>
              <a:t>,</a:t>
            </a:r>
            <a:r>
              <a:rPr lang="el-GR" altLang="el-GR" sz="2000" i="1" kern="0" dirty="0" smtClean="0">
                <a:solidFill>
                  <a:srgbClr val="000000"/>
                </a:solidFill>
              </a:rPr>
              <a:t> </a:t>
            </a:r>
            <a:r>
              <a:rPr lang="el-GR" altLang="el-GR" sz="2000" kern="0" dirty="0">
                <a:solidFill>
                  <a:srgbClr val="000000"/>
                </a:solidFill>
              </a:rPr>
              <a:t>η οποία πρέπει να έχει την ακόλουθη γενική μορφή: </a:t>
            </a:r>
          </a:p>
          <a:p>
            <a:endParaRPr lang="el-GR" dirty="0"/>
          </a:p>
        </p:txBody>
      </p:sp>
      <p:sp>
        <p:nvSpPr>
          <p:cNvPr id="6" name="Θέση περιεχομένου 2" descr="Τμήμα προγράμματος: Public void init, άνοιγμα κλείσιμο παρένθεσης. Enter, άγκιστρο. Enter, / /, εντολές αρχικοποίησης του applet. Enter, κλείσιμο αγκίστρου."/>
          <p:cNvSpPr txBox="1"/>
          <p:nvPr>
            <p:custDataLst>
              <p:tags r:id="rId2"/>
            </p:custDataLst>
          </p:nvPr>
        </p:nvSpPr>
        <p:spPr>
          <a:xfrm>
            <a:off x="467544" y="5085184"/>
            <a:ext cx="8208912" cy="1200329"/>
          </a:xfrm>
          <a:prstGeom prst="rect">
            <a:avLst/>
          </a:prstGeom>
          <a:noFill/>
        </p:spPr>
        <p:txBody>
          <a:bodyPr wrap="square" rtlCol="0">
            <a:spAutoFit/>
          </a:bodyPr>
          <a:lstStyle/>
          <a:p>
            <a:pPr marL="571500" lvl="3" eaLnBrk="0" fontAlgn="base" hangingPunct="0">
              <a:lnSpc>
                <a:spcPct val="90000"/>
              </a:lnSpc>
              <a:buClr>
                <a:srgbClr val="FFCF01"/>
              </a:buClr>
              <a:buSzPct val="55000"/>
            </a:pPr>
            <a:r>
              <a:rPr lang="en-US" altLang="el-GR" sz="2000" b="1" kern="0" spc="100" dirty="0" smtClean="0">
                <a:solidFill>
                  <a:srgbClr val="006600"/>
                </a:solidFill>
                <a:cs typeface="Courier New" pitchFamily="49" charset="0"/>
              </a:rPr>
              <a:t>public</a:t>
            </a:r>
            <a:r>
              <a:rPr lang="en-US" altLang="el-GR" sz="2000" b="1" kern="0" spc="600" dirty="0" smtClean="0">
                <a:solidFill>
                  <a:srgbClr val="006600"/>
                </a:solidFill>
                <a:cs typeface="Courier New" pitchFamily="49" charset="0"/>
              </a:rPr>
              <a:t> </a:t>
            </a:r>
            <a:r>
              <a:rPr lang="en-US" altLang="el-GR" sz="2000" b="1" kern="0" spc="100" dirty="0" smtClean="0">
                <a:solidFill>
                  <a:srgbClr val="006600"/>
                </a:solidFill>
                <a:cs typeface="Courier New" pitchFamily="49" charset="0"/>
              </a:rPr>
              <a:t>void</a:t>
            </a:r>
            <a:r>
              <a:rPr lang="en-US" altLang="el-GR" sz="2000" b="1" kern="0" spc="600" dirty="0" smtClean="0">
                <a:solidFill>
                  <a:srgbClr val="006600"/>
                </a:solidFill>
                <a:cs typeface="Courier New" pitchFamily="49" charset="0"/>
              </a:rPr>
              <a:t> </a:t>
            </a:r>
            <a:r>
              <a:rPr lang="en-US" altLang="el-GR" sz="2000" b="1" kern="0" spc="100" dirty="0" smtClean="0">
                <a:solidFill>
                  <a:srgbClr val="006600"/>
                </a:solidFill>
                <a:cs typeface="Courier New" pitchFamily="49" charset="0"/>
              </a:rPr>
              <a:t>init() </a:t>
            </a:r>
            <a:br>
              <a:rPr lang="en-US" altLang="el-GR" sz="2000" b="1" kern="0" spc="100" dirty="0" smtClean="0">
                <a:solidFill>
                  <a:srgbClr val="006600"/>
                </a:solidFill>
                <a:cs typeface="Courier New" pitchFamily="49" charset="0"/>
              </a:rPr>
            </a:br>
            <a:r>
              <a:rPr lang="en-US" altLang="el-GR" sz="2000" b="1" kern="0" spc="100" dirty="0" smtClean="0">
                <a:solidFill>
                  <a:srgbClr val="006600"/>
                </a:solidFill>
                <a:cs typeface="Courier New" pitchFamily="49" charset="0"/>
              </a:rPr>
              <a:t>{</a:t>
            </a:r>
          </a:p>
          <a:p>
            <a:pPr marL="1028700" lvl="4" eaLnBrk="0" fontAlgn="base" hangingPunct="0">
              <a:lnSpc>
                <a:spcPct val="90000"/>
              </a:lnSpc>
              <a:buClr>
                <a:srgbClr val="FFCF01"/>
              </a:buClr>
              <a:buSzPct val="55000"/>
            </a:pPr>
            <a:r>
              <a:rPr lang="en-US" altLang="el-GR" sz="2000" b="1" kern="0" spc="100" dirty="0" smtClean="0">
                <a:solidFill>
                  <a:srgbClr val="006600"/>
                </a:solidFill>
                <a:cs typeface="Courier New" pitchFamily="49" charset="0"/>
              </a:rPr>
              <a:t>//</a:t>
            </a:r>
            <a:r>
              <a:rPr lang="en-US" altLang="el-GR" sz="2000" b="1" kern="0" spc="600" dirty="0" smtClean="0">
                <a:solidFill>
                  <a:srgbClr val="006600"/>
                </a:solidFill>
                <a:cs typeface="Courier New" pitchFamily="49" charset="0"/>
              </a:rPr>
              <a:t> </a:t>
            </a:r>
            <a:r>
              <a:rPr lang="el-GR" altLang="el-GR" sz="2000" b="1" kern="0" spc="100" dirty="0" smtClean="0">
                <a:solidFill>
                  <a:srgbClr val="006600"/>
                </a:solidFill>
                <a:cs typeface="Courier New" pitchFamily="49" charset="0"/>
              </a:rPr>
              <a:t>εντολές</a:t>
            </a:r>
            <a:r>
              <a:rPr lang="el-GR" altLang="el-GR" sz="2000" b="1" kern="0" spc="600" dirty="0" smtClean="0">
                <a:solidFill>
                  <a:srgbClr val="006600"/>
                </a:solidFill>
                <a:cs typeface="Courier New" pitchFamily="49" charset="0"/>
              </a:rPr>
              <a:t> </a:t>
            </a:r>
            <a:r>
              <a:rPr lang="el-GR" altLang="el-GR" sz="2000" b="1" kern="0" spc="100" dirty="0" smtClean="0">
                <a:solidFill>
                  <a:srgbClr val="006600"/>
                </a:solidFill>
                <a:cs typeface="Courier New" pitchFamily="49" charset="0"/>
              </a:rPr>
              <a:t>αρχικοποίησης</a:t>
            </a:r>
            <a:r>
              <a:rPr lang="el-GR" altLang="el-GR" sz="2000" b="1" kern="0" spc="600" dirty="0" smtClean="0">
                <a:solidFill>
                  <a:srgbClr val="006600"/>
                </a:solidFill>
                <a:cs typeface="Courier New" pitchFamily="49" charset="0"/>
              </a:rPr>
              <a:t> </a:t>
            </a:r>
            <a:r>
              <a:rPr lang="el-GR" altLang="el-GR" sz="2000" b="1" kern="0" spc="100" dirty="0" smtClean="0">
                <a:solidFill>
                  <a:srgbClr val="006600"/>
                </a:solidFill>
                <a:cs typeface="Courier New" pitchFamily="49" charset="0"/>
              </a:rPr>
              <a:t>του</a:t>
            </a:r>
            <a:r>
              <a:rPr lang="el-GR" altLang="el-GR" sz="2000" b="1" kern="0" spc="600" dirty="0" smtClean="0">
                <a:solidFill>
                  <a:srgbClr val="006600"/>
                </a:solidFill>
                <a:cs typeface="Courier New" pitchFamily="49" charset="0"/>
              </a:rPr>
              <a:t> </a:t>
            </a:r>
            <a:r>
              <a:rPr lang="en-US" altLang="el-GR" sz="2000" b="1" kern="0" spc="100" dirty="0" smtClean="0">
                <a:solidFill>
                  <a:srgbClr val="006600"/>
                </a:solidFill>
                <a:cs typeface="Courier New" pitchFamily="49" charset="0"/>
              </a:rPr>
              <a:t>Applet</a:t>
            </a:r>
          </a:p>
          <a:p>
            <a:pPr marL="571500" lvl="3" eaLnBrk="0" fontAlgn="base" hangingPunct="0">
              <a:lnSpc>
                <a:spcPct val="90000"/>
              </a:lnSpc>
              <a:buClr>
                <a:srgbClr val="FFCF01"/>
              </a:buClr>
              <a:buSzPct val="55000"/>
            </a:pPr>
            <a:r>
              <a:rPr lang="en-US" altLang="el-GR" sz="2000" b="1" kern="0" spc="100" dirty="0" smtClean="0">
                <a:solidFill>
                  <a:srgbClr val="006600"/>
                </a:solidFill>
                <a:cs typeface="Courier New" pitchFamily="49" charset="0"/>
              </a:rPr>
              <a:t>}</a:t>
            </a:r>
            <a:endParaRPr lang="en-US" altLang="el-GR" sz="2000" b="1" kern="0" spc="100" dirty="0">
              <a:solidFill>
                <a:srgbClr val="006600"/>
              </a:solidFill>
              <a:cs typeface="Courier New" pitchFamily="49" charset="0"/>
            </a:endParaRPr>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174373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μέθοδος </a:t>
            </a:r>
            <a:r>
              <a:rPr lang="en-US" b="1" dirty="0" smtClean="0"/>
              <a:t>start()</a:t>
            </a:r>
            <a:endParaRPr lang="el-GR" b="1" dirty="0"/>
          </a:p>
        </p:txBody>
      </p:sp>
      <p:sp>
        <p:nvSpPr>
          <p:cNvPr id="3" name="Θέση περιεχομένου 1"/>
          <p:cNvSpPr>
            <a:spLocks noGrp="1"/>
          </p:cNvSpPr>
          <p:nvPr>
            <p:ph idx="1"/>
          </p:nvPr>
        </p:nvSpPr>
        <p:spPr>
          <a:xfrm>
            <a:off x="457200" y="1600201"/>
            <a:ext cx="8229600" cy="3340968"/>
          </a:xfrm>
        </p:spPr>
        <p:txBody>
          <a:bodyPr>
            <a:normAutofit/>
          </a:bodyPr>
          <a:lstStyle/>
          <a:p>
            <a:pPr eaLnBrk="0" fontAlgn="base" hangingPunct="0">
              <a:lnSpc>
                <a:spcPct val="90000"/>
              </a:lnSpc>
              <a:spcBef>
                <a:spcPts val="0"/>
              </a:spcBef>
              <a:spcAft>
                <a:spcPts val="1200"/>
              </a:spcAft>
              <a:buClr>
                <a:srgbClr val="C00000"/>
              </a:buClr>
              <a:buSzPct val="120000"/>
              <a:buFont typeface="Wingdings" panose="05000000000000000000" pitchFamily="2" charset="2"/>
              <a:buChar char="§"/>
              <a:defRPr/>
            </a:pPr>
            <a:r>
              <a:rPr lang="el-GR" sz="2000" kern="0" dirty="0">
                <a:solidFill>
                  <a:srgbClr val="000000"/>
                </a:solidFill>
              </a:rPr>
              <a:t>Η μέθοδος </a:t>
            </a:r>
            <a:r>
              <a:rPr lang="en-US" sz="2000" i="1" kern="0" dirty="0" smtClean="0">
                <a:solidFill>
                  <a:srgbClr val="000000"/>
                </a:solidFill>
              </a:rPr>
              <a:t>start</a:t>
            </a:r>
            <a:r>
              <a:rPr lang="el-GR" sz="2000" i="1" kern="0" dirty="0" smtClean="0">
                <a:solidFill>
                  <a:srgbClr val="000000"/>
                </a:solidFill>
              </a:rPr>
              <a:t>() </a:t>
            </a:r>
            <a:r>
              <a:rPr lang="el-GR" sz="2000" kern="0" dirty="0">
                <a:solidFill>
                  <a:srgbClr val="000000"/>
                </a:solidFill>
              </a:rPr>
              <a:t>είναι κάτι ανάλογο με την </a:t>
            </a:r>
            <a:r>
              <a:rPr lang="en-US" sz="2000" i="1" kern="0" dirty="0" smtClean="0">
                <a:solidFill>
                  <a:srgbClr val="000000"/>
                </a:solidFill>
              </a:rPr>
              <a:t>main</a:t>
            </a:r>
            <a:r>
              <a:rPr lang="el-GR" sz="2000" i="1" kern="0" dirty="0" smtClean="0">
                <a:solidFill>
                  <a:srgbClr val="000000"/>
                </a:solidFill>
              </a:rPr>
              <a:t>()</a:t>
            </a:r>
            <a:r>
              <a:rPr lang="el-GR" sz="2000" kern="0" dirty="0" smtClean="0">
                <a:solidFill>
                  <a:srgbClr val="000000"/>
                </a:solidFill>
              </a:rPr>
              <a:t>. </a:t>
            </a:r>
            <a:r>
              <a:rPr lang="el-GR" sz="2000" kern="0" dirty="0">
                <a:solidFill>
                  <a:srgbClr val="000000"/>
                </a:solidFill>
              </a:rPr>
              <a:t>Μας δίνει </a:t>
            </a:r>
            <a:r>
              <a:rPr lang="el-GR" sz="2000" kern="0" dirty="0" smtClean="0">
                <a:solidFill>
                  <a:srgbClr val="000000"/>
                </a:solidFill>
              </a:rPr>
              <a:t>δηλαδή</a:t>
            </a:r>
            <a:r>
              <a:rPr lang="en-US" sz="2000" kern="0" dirty="0" smtClean="0">
                <a:solidFill>
                  <a:srgbClr val="000000"/>
                </a:solidFill>
              </a:rPr>
              <a:t>,</a:t>
            </a:r>
            <a:r>
              <a:rPr lang="el-GR" sz="2000" kern="0" dirty="0" smtClean="0">
                <a:solidFill>
                  <a:srgbClr val="000000"/>
                </a:solidFill>
              </a:rPr>
              <a:t> </a:t>
            </a:r>
            <a:r>
              <a:rPr lang="el-GR" sz="2000" kern="0" dirty="0">
                <a:solidFill>
                  <a:srgbClr val="000000"/>
                </a:solidFill>
              </a:rPr>
              <a:t>τη δυνατότητα να ξεκινήσουμε κάποιες </a:t>
            </a:r>
            <a:r>
              <a:rPr lang="el-GR" sz="2000" kern="0" dirty="0" smtClean="0">
                <a:solidFill>
                  <a:srgbClr val="000000"/>
                </a:solidFill>
              </a:rPr>
              <a:t>επεξεργασίες</a:t>
            </a:r>
            <a:r>
              <a:rPr lang="en-US" sz="2000" kern="0" dirty="0" smtClean="0">
                <a:solidFill>
                  <a:srgbClr val="000000"/>
                </a:solidFill>
              </a:rPr>
              <a:t>, </a:t>
            </a:r>
            <a:r>
              <a:rPr lang="el-GR" sz="2000" kern="0" dirty="0" smtClean="0">
                <a:solidFill>
                  <a:srgbClr val="000000"/>
                </a:solidFill>
              </a:rPr>
              <a:t>αφού </a:t>
            </a:r>
            <a:r>
              <a:rPr lang="el-GR" sz="2000" kern="0" dirty="0">
                <a:solidFill>
                  <a:srgbClr val="000000"/>
                </a:solidFill>
              </a:rPr>
              <a:t>φορτωθεί το </a:t>
            </a:r>
            <a:r>
              <a:rPr lang="en-US" sz="2000" kern="0" dirty="0" smtClean="0">
                <a:solidFill>
                  <a:srgbClr val="000000"/>
                </a:solidFill>
              </a:rPr>
              <a:t>Applet</a:t>
            </a:r>
            <a:r>
              <a:rPr lang="el-GR" sz="2000" kern="0" dirty="0" smtClean="0">
                <a:solidFill>
                  <a:srgbClr val="000000"/>
                </a:solidFill>
              </a:rPr>
              <a:t>. </a:t>
            </a:r>
            <a:endParaRPr lang="el-GR" sz="2000" kern="0" dirty="0">
              <a:solidFill>
                <a:srgbClr val="000000"/>
              </a:solidFill>
            </a:endParaRPr>
          </a:p>
          <a:p>
            <a:pPr eaLnBrk="0" fontAlgn="base" hangingPunct="0">
              <a:lnSpc>
                <a:spcPct val="90000"/>
              </a:lnSpc>
              <a:spcBef>
                <a:spcPts val="0"/>
              </a:spcBef>
              <a:spcAft>
                <a:spcPts val="1200"/>
              </a:spcAft>
              <a:buClr>
                <a:srgbClr val="C00000"/>
              </a:buClr>
              <a:buSzPct val="120000"/>
              <a:buFont typeface="Wingdings" panose="05000000000000000000" pitchFamily="2" charset="2"/>
              <a:buChar char="§"/>
              <a:defRPr/>
            </a:pPr>
            <a:r>
              <a:rPr lang="el-GR" sz="2000" kern="0" dirty="0">
                <a:solidFill>
                  <a:srgbClr val="000000"/>
                </a:solidFill>
              </a:rPr>
              <a:t>Το περιβάλλον εκτέλεσης ενός </a:t>
            </a:r>
            <a:r>
              <a:rPr lang="en-US" sz="2000" kern="0" dirty="0" smtClean="0">
                <a:solidFill>
                  <a:srgbClr val="000000"/>
                </a:solidFill>
              </a:rPr>
              <a:t>Applet,</a:t>
            </a:r>
            <a:r>
              <a:rPr lang="el-GR" sz="2000" kern="0" dirty="0" smtClean="0">
                <a:solidFill>
                  <a:srgbClr val="000000"/>
                </a:solidFill>
              </a:rPr>
              <a:t> </a:t>
            </a:r>
            <a:r>
              <a:rPr lang="el-GR" sz="2000" kern="0" dirty="0">
                <a:solidFill>
                  <a:srgbClr val="000000"/>
                </a:solidFill>
              </a:rPr>
              <a:t>είναι οδηγούμενο από </a:t>
            </a:r>
            <a:r>
              <a:rPr lang="el-GR" sz="2000" kern="0" dirty="0" smtClean="0">
                <a:solidFill>
                  <a:srgbClr val="000000"/>
                </a:solidFill>
              </a:rPr>
              <a:t>συμβάντα</a:t>
            </a:r>
            <a:r>
              <a:rPr lang="en-US" sz="2000" kern="0" dirty="0" smtClean="0">
                <a:solidFill>
                  <a:srgbClr val="000000"/>
                </a:solidFill>
              </a:rPr>
              <a:t>,</a:t>
            </a:r>
            <a:r>
              <a:rPr lang="el-GR" sz="2000" kern="0" dirty="0" smtClean="0">
                <a:solidFill>
                  <a:srgbClr val="000000"/>
                </a:solidFill>
              </a:rPr>
              <a:t> </a:t>
            </a:r>
            <a:r>
              <a:rPr lang="el-GR" sz="2000" kern="0" dirty="0">
                <a:solidFill>
                  <a:srgbClr val="000000"/>
                </a:solidFill>
              </a:rPr>
              <a:t>τα οποία προκαλεί ο χρήστης </a:t>
            </a:r>
            <a:r>
              <a:rPr lang="el-GR" sz="2000" kern="0" dirty="0" smtClean="0">
                <a:solidFill>
                  <a:srgbClr val="000000"/>
                </a:solidFill>
              </a:rPr>
              <a:t>(</a:t>
            </a:r>
            <a:r>
              <a:rPr lang="en-US" sz="2000" kern="0" dirty="0" smtClean="0">
                <a:solidFill>
                  <a:srgbClr val="000000"/>
                </a:solidFill>
              </a:rPr>
              <a:t>event-driven</a:t>
            </a:r>
            <a:r>
              <a:rPr lang="el-GR" sz="2000" kern="0" dirty="0" smtClean="0">
                <a:solidFill>
                  <a:srgbClr val="000000"/>
                </a:solidFill>
              </a:rPr>
              <a:t>).</a:t>
            </a:r>
            <a:endParaRPr lang="el-GR" sz="2000" kern="0" dirty="0">
              <a:solidFill>
                <a:srgbClr val="000000"/>
              </a:solidFill>
            </a:endParaRPr>
          </a:p>
          <a:p>
            <a:pPr eaLnBrk="0" fontAlgn="base" hangingPunct="0">
              <a:lnSpc>
                <a:spcPct val="90000"/>
              </a:lnSpc>
              <a:spcBef>
                <a:spcPts val="0"/>
              </a:spcBef>
              <a:spcAft>
                <a:spcPts val="1200"/>
              </a:spcAft>
              <a:buClr>
                <a:srgbClr val="C00000"/>
              </a:buClr>
              <a:buSzPct val="120000"/>
              <a:buFont typeface="Wingdings" panose="05000000000000000000" pitchFamily="2" charset="2"/>
              <a:buChar char="§"/>
              <a:defRPr/>
            </a:pPr>
            <a:r>
              <a:rPr lang="el-GR" sz="2000" kern="0" dirty="0">
                <a:solidFill>
                  <a:srgbClr val="000000"/>
                </a:solidFill>
              </a:rPr>
              <a:t>Έτσι μπορεί η μέθοδος </a:t>
            </a:r>
            <a:r>
              <a:rPr lang="en-US" sz="2000" i="1" kern="0" dirty="0" smtClean="0">
                <a:solidFill>
                  <a:srgbClr val="000000"/>
                </a:solidFill>
              </a:rPr>
              <a:t>start</a:t>
            </a:r>
            <a:r>
              <a:rPr lang="el-GR" sz="2000" i="1" kern="0" dirty="0" smtClean="0">
                <a:solidFill>
                  <a:srgbClr val="000000"/>
                </a:solidFill>
              </a:rPr>
              <a:t> </a:t>
            </a:r>
            <a:r>
              <a:rPr lang="el-GR" sz="2000" kern="0" dirty="0">
                <a:solidFill>
                  <a:srgbClr val="000000"/>
                </a:solidFill>
              </a:rPr>
              <a:t>να μην απαιτείται και </a:t>
            </a:r>
            <a:r>
              <a:rPr lang="el-GR" sz="2000" kern="0" dirty="0" smtClean="0">
                <a:solidFill>
                  <a:srgbClr val="000000"/>
                </a:solidFill>
              </a:rPr>
              <a:t>καθόλου</a:t>
            </a:r>
            <a:r>
              <a:rPr lang="en-US" sz="2000" kern="0" dirty="0" smtClean="0">
                <a:solidFill>
                  <a:srgbClr val="000000"/>
                </a:solidFill>
              </a:rPr>
              <a:t>,</a:t>
            </a:r>
            <a:r>
              <a:rPr lang="el-GR" sz="2000" kern="0" dirty="0" smtClean="0">
                <a:solidFill>
                  <a:srgbClr val="000000"/>
                </a:solidFill>
              </a:rPr>
              <a:t> </a:t>
            </a:r>
            <a:r>
              <a:rPr lang="el-GR" sz="2000" kern="0" dirty="0">
                <a:solidFill>
                  <a:srgbClr val="000000"/>
                </a:solidFill>
              </a:rPr>
              <a:t>αν δεν θέλουμε να ξεκινήσει καμία </a:t>
            </a:r>
            <a:r>
              <a:rPr lang="el-GR" sz="2000" kern="0" dirty="0" smtClean="0">
                <a:solidFill>
                  <a:srgbClr val="000000"/>
                </a:solidFill>
              </a:rPr>
              <a:t>επεξεργασία</a:t>
            </a:r>
            <a:r>
              <a:rPr lang="en-US" sz="2000" kern="0" dirty="0" smtClean="0">
                <a:solidFill>
                  <a:srgbClr val="000000"/>
                </a:solidFill>
              </a:rPr>
              <a:t>,</a:t>
            </a:r>
            <a:r>
              <a:rPr lang="el-GR" sz="2000" kern="0" dirty="0" smtClean="0">
                <a:solidFill>
                  <a:srgbClr val="000000"/>
                </a:solidFill>
              </a:rPr>
              <a:t> </a:t>
            </a:r>
            <a:r>
              <a:rPr lang="el-GR" sz="2000" kern="0" dirty="0">
                <a:solidFill>
                  <a:srgbClr val="000000"/>
                </a:solidFill>
              </a:rPr>
              <a:t>και θέλουμε να γίνουν όλα μόλις ο χρήστης προκαλέσει τα κατάλληλα </a:t>
            </a:r>
            <a:r>
              <a:rPr lang="el-GR" sz="2000" kern="0" dirty="0" smtClean="0">
                <a:solidFill>
                  <a:srgbClr val="000000"/>
                </a:solidFill>
              </a:rPr>
              <a:t>συμβάντα</a:t>
            </a:r>
            <a:r>
              <a:rPr lang="en-US" sz="2000" kern="0" dirty="0" smtClean="0">
                <a:solidFill>
                  <a:srgbClr val="000000"/>
                </a:solidFill>
              </a:rPr>
              <a:t>,</a:t>
            </a:r>
            <a:r>
              <a:rPr lang="el-GR" sz="2000" kern="0" dirty="0" smtClean="0">
                <a:solidFill>
                  <a:srgbClr val="000000"/>
                </a:solidFill>
              </a:rPr>
              <a:t> </a:t>
            </a:r>
            <a:r>
              <a:rPr lang="el-GR" sz="2000" kern="0" dirty="0">
                <a:solidFill>
                  <a:srgbClr val="000000"/>
                </a:solidFill>
              </a:rPr>
              <a:t>(για παράδειγμα πατήσει ένα κουμπί - </a:t>
            </a:r>
            <a:r>
              <a:rPr lang="en-US" sz="2000" kern="0" dirty="0" smtClean="0">
                <a:solidFill>
                  <a:srgbClr val="000000"/>
                </a:solidFill>
              </a:rPr>
              <a:t>button</a:t>
            </a:r>
            <a:r>
              <a:rPr lang="el-GR" sz="2000" kern="0" dirty="0" smtClean="0">
                <a:solidFill>
                  <a:srgbClr val="000000"/>
                </a:solidFill>
              </a:rPr>
              <a:t>). </a:t>
            </a:r>
            <a:endParaRPr lang="en-US" sz="2000" kern="0" dirty="0" smtClean="0">
              <a:solidFill>
                <a:srgbClr val="000000"/>
              </a:solidFill>
            </a:endParaRPr>
          </a:p>
          <a:p>
            <a:pPr marL="0" indent="-209550" eaLnBrk="0" fontAlgn="base" hangingPunct="0">
              <a:lnSpc>
                <a:spcPct val="90000"/>
              </a:lnSpc>
              <a:spcBef>
                <a:spcPts val="0"/>
              </a:spcBef>
              <a:buClr>
                <a:srgbClr val="FF0000"/>
              </a:buClr>
              <a:buSzPct val="55000"/>
              <a:buNone/>
              <a:defRPr/>
            </a:pPr>
            <a:r>
              <a:rPr lang="el-GR" sz="2000" kern="0" dirty="0" smtClean="0">
                <a:solidFill>
                  <a:srgbClr val="000000"/>
                </a:solidFill>
              </a:rPr>
              <a:t>Η μέθοδος </a:t>
            </a:r>
            <a:r>
              <a:rPr lang="en-US" sz="2000" i="1" kern="0" dirty="0" smtClean="0">
                <a:solidFill>
                  <a:srgbClr val="000000"/>
                </a:solidFill>
              </a:rPr>
              <a:t>start</a:t>
            </a:r>
            <a:r>
              <a:rPr lang="el-GR" sz="2000" i="1" kern="0" dirty="0" smtClean="0">
                <a:solidFill>
                  <a:srgbClr val="000000"/>
                </a:solidFill>
              </a:rPr>
              <a:t>() </a:t>
            </a:r>
            <a:r>
              <a:rPr lang="el-GR" sz="2000" kern="0" dirty="0" smtClean="0">
                <a:solidFill>
                  <a:srgbClr val="000000"/>
                </a:solidFill>
              </a:rPr>
              <a:t>πρέπει να έχει την ακόλουθη μορφή: </a:t>
            </a:r>
          </a:p>
          <a:p>
            <a:endParaRPr lang="el-GR" dirty="0"/>
          </a:p>
        </p:txBody>
      </p:sp>
      <p:sp>
        <p:nvSpPr>
          <p:cNvPr id="6" name="Θέση περιεχομένου 2" descr="Τμήμα προγράμματος: Public void start, άνοιγμα κλείσιμο παρένθεσης. Enter, άγκιστρο. Enter, / /, ενέργειες που γίνονται μόλις ξεκινά το applet. Enter, κλείσιμο αγκίστρου.&#10;"/>
          <p:cNvSpPr txBox="1"/>
          <p:nvPr>
            <p:custDataLst>
              <p:tags r:id="rId2"/>
            </p:custDataLst>
          </p:nvPr>
        </p:nvSpPr>
        <p:spPr>
          <a:xfrm>
            <a:off x="467544" y="5013176"/>
            <a:ext cx="8208912" cy="1200329"/>
          </a:xfrm>
          <a:prstGeom prst="rect">
            <a:avLst/>
          </a:prstGeom>
          <a:noFill/>
        </p:spPr>
        <p:txBody>
          <a:bodyPr wrap="square" rtlCol="0">
            <a:spAutoFit/>
          </a:bodyPr>
          <a:lstStyle/>
          <a:p>
            <a:pPr marL="647700" lvl="2" eaLnBrk="0" fontAlgn="base" hangingPunct="0">
              <a:lnSpc>
                <a:spcPct val="90000"/>
              </a:lnSpc>
              <a:buClr>
                <a:srgbClr val="FF0000"/>
              </a:buClr>
              <a:buSzPct val="55000"/>
              <a:defRPr/>
            </a:pPr>
            <a:r>
              <a:rPr lang="en-US" sz="2000" b="1" kern="0" spc="100" dirty="0" smtClean="0">
                <a:solidFill>
                  <a:srgbClr val="006600"/>
                </a:solidFill>
                <a:cs typeface="Courier New" pitchFamily="49" charset="0"/>
              </a:rPr>
              <a:t>public</a:t>
            </a:r>
            <a:r>
              <a:rPr lang="en-US" sz="2000" b="1" kern="0" spc="600" dirty="0" smtClean="0">
                <a:solidFill>
                  <a:srgbClr val="006600"/>
                </a:solidFill>
                <a:cs typeface="Courier New" pitchFamily="49" charset="0"/>
              </a:rPr>
              <a:t> </a:t>
            </a:r>
            <a:r>
              <a:rPr lang="en-US" sz="2000" b="1" kern="0" spc="100" dirty="0" smtClean="0">
                <a:solidFill>
                  <a:srgbClr val="006600"/>
                </a:solidFill>
                <a:cs typeface="Courier New" pitchFamily="49" charset="0"/>
              </a:rPr>
              <a:t>void</a:t>
            </a:r>
            <a:r>
              <a:rPr lang="en-US" sz="2000" b="1" kern="0" spc="600" dirty="0" smtClean="0">
                <a:solidFill>
                  <a:srgbClr val="006600"/>
                </a:solidFill>
                <a:cs typeface="Courier New" pitchFamily="49" charset="0"/>
              </a:rPr>
              <a:t> </a:t>
            </a:r>
            <a:r>
              <a:rPr lang="en-US" sz="2000" b="1" kern="0" spc="100" dirty="0" smtClean="0">
                <a:solidFill>
                  <a:srgbClr val="006600"/>
                </a:solidFill>
                <a:cs typeface="Courier New" pitchFamily="49" charset="0"/>
              </a:rPr>
              <a:t>start() </a:t>
            </a:r>
            <a:br>
              <a:rPr lang="en-US" sz="2000" b="1" kern="0" spc="100" dirty="0" smtClean="0">
                <a:solidFill>
                  <a:srgbClr val="006600"/>
                </a:solidFill>
                <a:cs typeface="Courier New" pitchFamily="49" charset="0"/>
              </a:rPr>
            </a:br>
            <a:r>
              <a:rPr lang="en-US" sz="2000" b="1" kern="0" spc="100" dirty="0" smtClean="0">
                <a:solidFill>
                  <a:srgbClr val="006600"/>
                </a:solidFill>
                <a:cs typeface="Courier New" pitchFamily="49" charset="0"/>
              </a:rPr>
              <a:t>{</a:t>
            </a:r>
          </a:p>
          <a:p>
            <a:pPr marL="1104900" lvl="3" eaLnBrk="0" fontAlgn="base" hangingPunct="0">
              <a:lnSpc>
                <a:spcPct val="90000"/>
              </a:lnSpc>
              <a:buClr>
                <a:srgbClr val="FF0000"/>
              </a:buClr>
              <a:buSzPct val="55000"/>
              <a:defRPr/>
            </a:pPr>
            <a:r>
              <a:rPr lang="en-US" sz="2000" b="1" kern="0" spc="100" dirty="0" smtClean="0">
                <a:solidFill>
                  <a:srgbClr val="006600"/>
                </a:solidFill>
                <a:cs typeface="Courier New" pitchFamily="49" charset="0"/>
              </a:rPr>
              <a:t>//</a:t>
            </a:r>
            <a:r>
              <a:rPr lang="en-US"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ενέργειες</a:t>
            </a:r>
            <a:r>
              <a:rPr lang="el-GR"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που</a:t>
            </a:r>
            <a:r>
              <a:rPr lang="el-GR"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γίνονται</a:t>
            </a:r>
            <a:r>
              <a:rPr lang="el-GR"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μόλις</a:t>
            </a:r>
            <a:r>
              <a:rPr lang="el-GR"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ξεκινά</a:t>
            </a:r>
            <a:r>
              <a:rPr lang="el-GR" sz="2000" b="1" kern="0" spc="600" dirty="0" smtClean="0">
                <a:solidFill>
                  <a:srgbClr val="006600"/>
                </a:solidFill>
                <a:cs typeface="Courier New" pitchFamily="49" charset="0"/>
              </a:rPr>
              <a:t> </a:t>
            </a:r>
            <a:r>
              <a:rPr lang="el-GR" sz="2000" b="1" kern="0" spc="100" dirty="0" smtClean="0">
                <a:solidFill>
                  <a:srgbClr val="006600"/>
                </a:solidFill>
                <a:cs typeface="Courier New" pitchFamily="49" charset="0"/>
              </a:rPr>
              <a:t>το</a:t>
            </a:r>
            <a:r>
              <a:rPr lang="el-GR" sz="2000" b="1" kern="0" spc="600" dirty="0" smtClean="0">
                <a:solidFill>
                  <a:srgbClr val="006600"/>
                </a:solidFill>
                <a:cs typeface="Courier New" pitchFamily="49" charset="0"/>
              </a:rPr>
              <a:t> </a:t>
            </a:r>
            <a:r>
              <a:rPr lang="en-US" sz="2000" b="1" kern="0" spc="100" dirty="0" smtClean="0">
                <a:solidFill>
                  <a:srgbClr val="006600"/>
                </a:solidFill>
                <a:cs typeface="Courier New" pitchFamily="49" charset="0"/>
              </a:rPr>
              <a:t>Applet</a:t>
            </a:r>
          </a:p>
          <a:p>
            <a:pPr marL="647700" lvl="2" eaLnBrk="0" fontAlgn="base" hangingPunct="0">
              <a:lnSpc>
                <a:spcPct val="90000"/>
              </a:lnSpc>
              <a:buClr>
                <a:srgbClr val="FF0000"/>
              </a:buClr>
              <a:buSzPct val="55000"/>
              <a:defRPr/>
            </a:pPr>
            <a:r>
              <a:rPr lang="en-US" sz="2000" b="1" kern="0" spc="100" dirty="0" smtClean="0">
                <a:solidFill>
                  <a:srgbClr val="006600"/>
                </a:solidFill>
                <a:cs typeface="Courier New" pitchFamily="49" charset="0"/>
              </a:rPr>
              <a:t>}</a:t>
            </a:r>
            <a:endParaRPr lang="en-US" sz="2000" b="1" kern="0" spc="100" dirty="0">
              <a:solidFill>
                <a:srgbClr val="006600"/>
              </a:solidFill>
              <a:cs typeface="Courier New" pitchFamily="49" charset="0"/>
            </a:endParaRPr>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244279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μέθοδος </a:t>
            </a:r>
            <a:r>
              <a:rPr lang="en-US" b="1" dirty="0" smtClean="0"/>
              <a:t>stop()</a:t>
            </a:r>
            <a:endParaRPr lang="el-GR" b="1" dirty="0"/>
          </a:p>
        </p:txBody>
      </p:sp>
      <p:sp>
        <p:nvSpPr>
          <p:cNvPr id="3" name="Θέση περιεχομένου 1"/>
          <p:cNvSpPr>
            <a:spLocks noGrp="1"/>
          </p:cNvSpPr>
          <p:nvPr>
            <p:ph idx="1"/>
          </p:nvPr>
        </p:nvSpPr>
        <p:spPr>
          <a:xfrm>
            <a:off x="457200" y="1600200"/>
            <a:ext cx="8229600" cy="2044823"/>
          </a:xfrm>
        </p:spPr>
        <p:txBody>
          <a:bodyPr>
            <a:normAutofit/>
          </a:bodyPr>
          <a:lstStyle/>
          <a:p>
            <a:pPr marL="323850" lvl="1" indent="-342900" eaLnBrk="0" fontAlgn="base" hangingPunct="0">
              <a:lnSpc>
                <a:spcPct val="90000"/>
              </a:lnSpc>
              <a:spcBef>
                <a:spcPts val="0"/>
              </a:spcBef>
              <a:spcAft>
                <a:spcPts val="1200"/>
              </a:spcAft>
              <a:buClr>
                <a:srgbClr val="C00000"/>
              </a:buClr>
              <a:buSzPct val="120000"/>
              <a:buFont typeface="Wingdings" panose="05000000000000000000" pitchFamily="2" charset="2"/>
              <a:buChar char="§"/>
            </a:pPr>
            <a:r>
              <a:rPr lang="el-GR" altLang="el-GR" sz="2400" kern="0" dirty="0">
                <a:solidFill>
                  <a:srgbClr val="000000"/>
                </a:solidFill>
              </a:rPr>
              <a:t>Η μέθοδος </a:t>
            </a:r>
            <a:r>
              <a:rPr lang="en-US" altLang="el-GR" sz="2400" i="1" kern="0" dirty="0" smtClean="0">
                <a:solidFill>
                  <a:srgbClr val="000000"/>
                </a:solidFill>
              </a:rPr>
              <a:t>stop</a:t>
            </a:r>
            <a:r>
              <a:rPr lang="el-GR" altLang="el-GR" sz="2400" i="1" kern="0" dirty="0" smtClean="0">
                <a:solidFill>
                  <a:srgbClr val="000000"/>
                </a:solidFill>
              </a:rPr>
              <a:t>() </a:t>
            </a:r>
            <a:r>
              <a:rPr lang="el-GR" altLang="el-GR" sz="2400" kern="0" dirty="0">
                <a:solidFill>
                  <a:srgbClr val="000000"/>
                </a:solidFill>
              </a:rPr>
              <a:t>καλείται από το σύστημα </a:t>
            </a:r>
            <a:r>
              <a:rPr lang="el-GR" altLang="el-GR" sz="2400" kern="0" dirty="0" smtClean="0">
                <a:solidFill>
                  <a:srgbClr val="000000"/>
                </a:solidFill>
              </a:rPr>
              <a:t>εκτέλεσης</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κάθε φορά που ο χρήστης φεύγει από τη σελίδα που περιέχει το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είτε για να πάει σε κάποια άλλη </a:t>
            </a:r>
            <a:r>
              <a:rPr lang="el-GR" altLang="el-GR" sz="2400" kern="0" dirty="0" smtClean="0">
                <a:solidFill>
                  <a:srgbClr val="000000"/>
                </a:solidFill>
              </a:rPr>
              <a:t>σελίδα</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είτε για να πάει σε κάποιο άλλο </a:t>
            </a:r>
            <a:r>
              <a:rPr lang="el-GR" altLang="el-GR" sz="2400" kern="0" dirty="0" smtClean="0">
                <a:solidFill>
                  <a:srgbClr val="000000"/>
                </a:solidFill>
              </a:rPr>
              <a:t>πρόγραμμα.</a:t>
            </a:r>
            <a:endParaRPr lang="en-US" altLang="el-GR" sz="2400" kern="0" dirty="0">
              <a:solidFill>
                <a:srgbClr val="000000"/>
              </a:solidFill>
            </a:endParaRPr>
          </a:p>
          <a:p>
            <a:pPr marL="0" lvl="1" indent="-19050" eaLnBrk="0" fontAlgn="base" hangingPunct="0">
              <a:lnSpc>
                <a:spcPct val="90000"/>
              </a:lnSpc>
              <a:spcBef>
                <a:spcPts val="0"/>
              </a:spcBef>
              <a:spcAft>
                <a:spcPts val="1200"/>
              </a:spcAft>
              <a:buClr>
                <a:srgbClr val="3333CC"/>
              </a:buClr>
              <a:buSzPct val="50000"/>
              <a:buNone/>
            </a:pPr>
            <a:r>
              <a:rPr lang="el-GR" altLang="el-GR" sz="2400" kern="0" dirty="0" smtClean="0">
                <a:solidFill>
                  <a:srgbClr val="000000"/>
                </a:solidFill>
              </a:rPr>
              <a:t>Η </a:t>
            </a:r>
            <a:r>
              <a:rPr lang="el-GR" altLang="el-GR" sz="2400" kern="0" dirty="0">
                <a:solidFill>
                  <a:srgbClr val="000000"/>
                </a:solidFill>
              </a:rPr>
              <a:t>μορφή της μεθόδου </a:t>
            </a:r>
            <a:r>
              <a:rPr lang="en-US" altLang="el-GR" sz="2400" i="1" kern="0" dirty="0" smtClean="0">
                <a:solidFill>
                  <a:srgbClr val="000000"/>
                </a:solidFill>
              </a:rPr>
              <a:t>stop</a:t>
            </a:r>
            <a:r>
              <a:rPr lang="el-GR" altLang="el-GR" sz="2400" i="1" kern="0" dirty="0" smtClean="0">
                <a:solidFill>
                  <a:srgbClr val="000000"/>
                </a:solidFill>
              </a:rPr>
              <a:t>() </a:t>
            </a:r>
            <a:r>
              <a:rPr lang="el-GR" altLang="el-GR" sz="2400" kern="0" dirty="0">
                <a:solidFill>
                  <a:srgbClr val="000000"/>
                </a:solidFill>
              </a:rPr>
              <a:t>είναι η ακόλουθη: </a:t>
            </a:r>
          </a:p>
          <a:p>
            <a:pPr marL="0" indent="0">
              <a:buNone/>
            </a:pPr>
            <a:endParaRPr lang="el-GR" dirty="0"/>
          </a:p>
        </p:txBody>
      </p:sp>
      <p:sp>
        <p:nvSpPr>
          <p:cNvPr id="6" name="Θέση περιεχομένου 2" descr="Τμήμα προγράμματος: Public void stop, άνοιγμα κλείσιμο παρένθεσης. Enter, άγκιστρο. Enter, / /, ενέργειες που γίνονται μόλις σταματά το applet. Enter, κλείσιμο αγκίστρου. &#10;&#10;"/>
          <p:cNvSpPr txBox="1"/>
          <p:nvPr>
            <p:custDataLst>
              <p:tags r:id="rId2"/>
            </p:custDataLst>
          </p:nvPr>
        </p:nvSpPr>
        <p:spPr>
          <a:xfrm>
            <a:off x="467544" y="3645024"/>
            <a:ext cx="8208912" cy="1754326"/>
          </a:xfrm>
          <a:prstGeom prst="rect">
            <a:avLst/>
          </a:prstGeom>
          <a:noFill/>
        </p:spPr>
        <p:txBody>
          <a:bodyPr wrap="square" rtlCol="0">
            <a:spAutoFit/>
          </a:bodyPr>
          <a:lstStyle/>
          <a:p>
            <a:pPr marL="571500" lvl="3"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public</a:t>
            </a:r>
            <a:r>
              <a:rPr lang="en-US"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void</a:t>
            </a:r>
            <a:r>
              <a:rPr lang="en-US"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stop()</a:t>
            </a:r>
          </a:p>
          <a:p>
            <a:pPr marL="571500" lvl="3"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p>
          <a:p>
            <a:pPr marL="1028700" lvl="4"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r>
              <a:rPr lang="en-US"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ενέργειες</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που</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γίνονται</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μόλις</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σταματά</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το</a:t>
            </a:r>
            <a:r>
              <a:rPr lang="el-GR" altLang="el-GR" sz="2400" b="1" kern="0" spc="600" dirty="0" smtClean="0">
                <a:solidFill>
                  <a:srgbClr val="006600"/>
                </a:solidFill>
                <a:cs typeface="Courier New" pitchFamily="49" charset="0"/>
              </a:rPr>
              <a:t> </a:t>
            </a:r>
            <a:r>
              <a:rPr lang="el-GR" altLang="el-GR" sz="2400" b="1" kern="0" spc="600" dirty="0">
                <a:solidFill>
                  <a:srgbClr val="006600"/>
                </a:solidFill>
                <a:cs typeface="Courier New" pitchFamily="49" charset="0"/>
              </a:rPr>
              <a:t> </a:t>
            </a:r>
            <a:r>
              <a:rPr lang="el-GR"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Applet</a:t>
            </a:r>
          </a:p>
          <a:p>
            <a:pPr marL="571500" lvl="3"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endParaRPr lang="en-US" altLang="el-GR" sz="2400" b="1" kern="0" spc="100" dirty="0">
              <a:solidFill>
                <a:srgbClr val="006600"/>
              </a:solidFill>
              <a:cs typeface="Courier New" pitchFamily="49" charset="0"/>
            </a:endParaRPr>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930876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μέθοδος </a:t>
            </a:r>
            <a:r>
              <a:rPr lang="en-US" b="1" dirty="0" smtClean="0"/>
              <a:t>destroy()</a:t>
            </a:r>
            <a:endParaRPr lang="el-GR" b="1" dirty="0"/>
          </a:p>
        </p:txBody>
      </p:sp>
      <p:sp>
        <p:nvSpPr>
          <p:cNvPr id="3" name="Θέση περιεχομένου 1"/>
          <p:cNvSpPr>
            <a:spLocks noGrp="1"/>
          </p:cNvSpPr>
          <p:nvPr>
            <p:ph idx="1"/>
          </p:nvPr>
        </p:nvSpPr>
        <p:spPr>
          <a:xfrm>
            <a:off x="457200" y="1600201"/>
            <a:ext cx="8229600" cy="2620888"/>
          </a:xfrm>
        </p:spPr>
        <p:txBody>
          <a:bodyPr>
            <a:normAutofit/>
          </a:bodyPr>
          <a:lstStyle/>
          <a:p>
            <a:pPr marL="323850" lvl="1" indent="-342900" eaLnBrk="0" fontAlgn="base" hangingPunct="0">
              <a:lnSpc>
                <a:spcPct val="90000"/>
              </a:lnSpc>
              <a:spcBef>
                <a:spcPts val="0"/>
              </a:spcBef>
              <a:spcAft>
                <a:spcPts val="1200"/>
              </a:spcAft>
              <a:buClr>
                <a:srgbClr val="C00000"/>
              </a:buClr>
              <a:buSzPct val="120000"/>
              <a:buFont typeface="Wingdings" panose="05000000000000000000" pitchFamily="2" charset="2"/>
              <a:buChar char="§"/>
            </a:pPr>
            <a:r>
              <a:rPr lang="el-GR" altLang="el-GR" sz="2400" kern="0" dirty="0">
                <a:solidFill>
                  <a:srgbClr val="000000"/>
                </a:solidFill>
              </a:rPr>
              <a:t>Η μέθοδος </a:t>
            </a:r>
            <a:r>
              <a:rPr lang="en-US" altLang="el-GR" sz="2400" i="1" kern="0" dirty="0" smtClean="0">
                <a:solidFill>
                  <a:srgbClr val="000000"/>
                </a:solidFill>
              </a:rPr>
              <a:t>destroy</a:t>
            </a:r>
            <a:r>
              <a:rPr lang="el-GR" altLang="el-GR" sz="2400" i="1" kern="0" dirty="0" smtClean="0">
                <a:solidFill>
                  <a:srgbClr val="000000"/>
                </a:solidFill>
              </a:rPr>
              <a:t>()</a:t>
            </a:r>
            <a:r>
              <a:rPr lang="en-US" altLang="el-GR" sz="2400" kern="0" dirty="0" smtClean="0">
                <a:solidFill>
                  <a:srgbClr val="000000"/>
                </a:solidFill>
              </a:rPr>
              <a:t>,</a:t>
            </a:r>
            <a:r>
              <a:rPr lang="el-GR" altLang="el-GR" sz="2400" i="1" kern="0" dirty="0" smtClean="0">
                <a:solidFill>
                  <a:srgbClr val="000000"/>
                </a:solidFill>
              </a:rPr>
              <a:t> </a:t>
            </a:r>
            <a:r>
              <a:rPr lang="el-GR" altLang="el-GR" sz="2400" kern="0" dirty="0">
                <a:solidFill>
                  <a:srgbClr val="000000"/>
                </a:solidFill>
              </a:rPr>
              <a:t>καλείται κάθε φορά που τερματίζεται η εκτέλεση του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συνήθως σαν αποτέλεσμα του κλεισίματος του προγράμματος </a:t>
            </a:r>
            <a:r>
              <a:rPr lang="el-GR" altLang="el-GR" sz="2400" kern="0" dirty="0" smtClean="0">
                <a:solidFill>
                  <a:srgbClr val="000000"/>
                </a:solidFill>
              </a:rPr>
              <a:t>πλοήγησης</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στο οποίο έχει φορτωθεί η σελίδα με το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και χρησιμοποιείται για ενδεχόμενες τελικές </a:t>
            </a:r>
            <a:r>
              <a:rPr lang="el-GR" altLang="el-GR" sz="2400" kern="0" dirty="0" smtClean="0">
                <a:solidFill>
                  <a:srgbClr val="000000"/>
                </a:solidFill>
              </a:rPr>
              <a:t>ενέργειες</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που μπορεί να θέλουμε να </a:t>
            </a:r>
            <a:r>
              <a:rPr lang="el-GR" altLang="el-GR" sz="2400" kern="0" dirty="0" smtClean="0">
                <a:solidFill>
                  <a:srgbClr val="000000"/>
                </a:solidFill>
              </a:rPr>
              <a:t>συμβούν</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λίγο πριν σταματήσει το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να εκτελείται</a:t>
            </a:r>
            <a:r>
              <a:rPr lang="en-US" altLang="el-GR" sz="2400" kern="0" dirty="0" smtClean="0">
                <a:solidFill>
                  <a:srgbClr val="000000"/>
                </a:solidFill>
              </a:rPr>
              <a:t>.</a:t>
            </a:r>
          </a:p>
          <a:p>
            <a:pPr marL="0" lvl="1" indent="-19050" eaLnBrk="0" fontAlgn="base" hangingPunct="0">
              <a:lnSpc>
                <a:spcPct val="90000"/>
              </a:lnSpc>
              <a:spcBef>
                <a:spcPts val="0"/>
              </a:spcBef>
              <a:spcAft>
                <a:spcPts val="1200"/>
              </a:spcAft>
              <a:buClr>
                <a:srgbClr val="3333CC"/>
              </a:buClr>
              <a:buSzPct val="50000"/>
              <a:buNone/>
            </a:pPr>
            <a:r>
              <a:rPr lang="el-GR" altLang="el-GR" sz="2400" kern="0" dirty="0" smtClean="0">
                <a:solidFill>
                  <a:srgbClr val="000000"/>
                </a:solidFill>
              </a:rPr>
              <a:t>Η </a:t>
            </a:r>
            <a:r>
              <a:rPr lang="el-GR" altLang="el-GR" sz="2400" kern="0" dirty="0">
                <a:solidFill>
                  <a:srgbClr val="000000"/>
                </a:solidFill>
              </a:rPr>
              <a:t>μορφή της μεθόδου </a:t>
            </a:r>
            <a:r>
              <a:rPr lang="en-US" altLang="el-GR" sz="2400" i="1" kern="0" dirty="0">
                <a:solidFill>
                  <a:srgbClr val="000000"/>
                </a:solidFill>
              </a:rPr>
              <a:t>destroy</a:t>
            </a:r>
            <a:r>
              <a:rPr lang="el-GR" altLang="el-GR" sz="2400" i="1" kern="0" dirty="0">
                <a:solidFill>
                  <a:srgbClr val="000000"/>
                </a:solidFill>
              </a:rPr>
              <a:t>() </a:t>
            </a:r>
            <a:r>
              <a:rPr lang="el-GR" altLang="el-GR" sz="2400" kern="0" dirty="0">
                <a:solidFill>
                  <a:srgbClr val="000000"/>
                </a:solidFill>
              </a:rPr>
              <a:t>είναι η ακόλουθη: </a:t>
            </a:r>
          </a:p>
        </p:txBody>
      </p:sp>
      <p:sp>
        <p:nvSpPr>
          <p:cNvPr id="6" name="Θέση περιεχόμενου 2" descr="Τμήμα προγράμματος; Public void destroy, άνοιγμα κλείσιμο παρένθεσης. Enter, άγκιστρο. Enter, / /, ενέργειες που γίνονται πριν τερματιστεί η εκτέλεση του applet. Enter, άγκιστρο.&#10;"/>
          <p:cNvSpPr txBox="1"/>
          <p:nvPr>
            <p:custDataLst>
              <p:tags r:id="rId2"/>
            </p:custDataLst>
          </p:nvPr>
        </p:nvSpPr>
        <p:spPr>
          <a:xfrm>
            <a:off x="395536" y="4293096"/>
            <a:ext cx="8280920" cy="1754326"/>
          </a:xfrm>
          <a:prstGeom prst="rect">
            <a:avLst/>
          </a:prstGeom>
          <a:noFill/>
        </p:spPr>
        <p:txBody>
          <a:bodyPr wrap="square" rtlCol="0">
            <a:spAutoFit/>
          </a:bodyPr>
          <a:lstStyle/>
          <a:p>
            <a:pPr marL="571500" lvl="3"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public</a:t>
            </a:r>
            <a:r>
              <a:rPr lang="en-US"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void</a:t>
            </a:r>
            <a:r>
              <a:rPr lang="en-US"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destroy() </a:t>
            </a:r>
            <a:br>
              <a:rPr lang="en-US" altLang="el-GR" sz="2400" b="1" kern="0" spc="100" dirty="0" smtClean="0">
                <a:solidFill>
                  <a:srgbClr val="006600"/>
                </a:solidFill>
                <a:cs typeface="Courier New" pitchFamily="49" charset="0"/>
              </a:rPr>
            </a:br>
            <a:r>
              <a:rPr lang="en-US" altLang="el-GR" sz="2400" b="1" kern="0" spc="100" dirty="0" smtClean="0">
                <a:solidFill>
                  <a:srgbClr val="006600"/>
                </a:solidFill>
                <a:cs typeface="Courier New" pitchFamily="49" charset="0"/>
              </a:rPr>
              <a:t>{</a:t>
            </a:r>
          </a:p>
          <a:p>
            <a:pPr marL="1028700" lvl="4"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r>
              <a:rPr lang="en-US"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ενέργειες</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που</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γίνονται</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πριν</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τερματιστεί</a:t>
            </a:r>
            <a:endParaRPr lang="en-US" altLang="el-GR" sz="2400" b="1" kern="0" spc="100" dirty="0">
              <a:solidFill>
                <a:srgbClr val="006600"/>
              </a:solidFill>
              <a:cs typeface="Courier New" pitchFamily="49" charset="0"/>
            </a:endParaRPr>
          </a:p>
          <a:p>
            <a:pPr marL="1028700" lvl="4"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r>
              <a:rPr lang="en-US"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η</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εκτέλεση</a:t>
            </a:r>
            <a:r>
              <a:rPr lang="el-GR" altLang="el-GR" sz="2400" b="1" kern="0" spc="600" dirty="0" smtClean="0">
                <a:solidFill>
                  <a:srgbClr val="006600"/>
                </a:solidFill>
                <a:cs typeface="Courier New" pitchFamily="49" charset="0"/>
              </a:rPr>
              <a:t> </a:t>
            </a:r>
            <a:r>
              <a:rPr lang="el-GR" altLang="el-GR" sz="2400" b="1" kern="0" spc="100" dirty="0" smtClean="0">
                <a:solidFill>
                  <a:srgbClr val="006600"/>
                </a:solidFill>
                <a:cs typeface="Courier New" pitchFamily="49" charset="0"/>
              </a:rPr>
              <a:t>του</a:t>
            </a:r>
            <a:r>
              <a:rPr lang="el-GR" altLang="el-GR" sz="2400" b="1" kern="0" spc="600" dirty="0" smtClean="0">
                <a:solidFill>
                  <a:srgbClr val="006600"/>
                </a:solidFill>
                <a:cs typeface="Courier New" pitchFamily="49" charset="0"/>
              </a:rPr>
              <a:t> </a:t>
            </a:r>
            <a:r>
              <a:rPr lang="en-US" altLang="el-GR" sz="2400" b="1" kern="0" spc="100" dirty="0" smtClean="0">
                <a:solidFill>
                  <a:srgbClr val="006600"/>
                </a:solidFill>
                <a:cs typeface="Courier New" pitchFamily="49" charset="0"/>
              </a:rPr>
              <a:t>Applet</a:t>
            </a:r>
          </a:p>
          <a:p>
            <a:pPr marL="571500" lvl="3" eaLnBrk="0" fontAlgn="base" hangingPunct="0">
              <a:lnSpc>
                <a:spcPct val="90000"/>
              </a:lnSpc>
              <a:buClr>
                <a:srgbClr val="FFCF01"/>
              </a:buClr>
              <a:buSzPct val="55000"/>
            </a:pPr>
            <a:r>
              <a:rPr lang="en-US" altLang="el-GR" sz="2400" b="1" kern="0" spc="100" dirty="0" smtClean="0">
                <a:solidFill>
                  <a:srgbClr val="006600"/>
                </a:solidFill>
                <a:cs typeface="Courier New" pitchFamily="49" charset="0"/>
              </a:rPr>
              <a:t>}</a:t>
            </a:r>
            <a:endParaRPr lang="en-US" altLang="el-GR" sz="2400" b="1" kern="0" spc="100" dirty="0">
              <a:solidFill>
                <a:srgbClr val="006600"/>
              </a:solidFill>
              <a:cs typeface="Courier New" pitchFamily="49" charset="0"/>
            </a:endParaRPr>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739425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Παράδειγμα</a:t>
            </a:r>
            <a:r>
              <a:rPr lang="en-US" b="1" dirty="0" smtClean="0"/>
              <a:t>.</a:t>
            </a:r>
            <a:r>
              <a:rPr lang="el-GR" b="1" dirty="0" smtClean="0"/>
              <a:t/>
            </a:r>
            <a:br>
              <a:rPr lang="el-GR" b="1" dirty="0" smtClean="0"/>
            </a:br>
            <a:r>
              <a:rPr lang="el-GR" b="1" dirty="0" smtClean="0"/>
              <a:t>Το αρχείο </a:t>
            </a:r>
            <a:r>
              <a:rPr lang="en-US" b="1" dirty="0" smtClean="0"/>
              <a:t>MyApplet.java</a:t>
            </a:r>
            <a:endParaRPr lang="el-GR" b="1" dirty="0"/>
          </a:p>
        </p:txBody>
      </p:sp>
      <p:sp>
        <p:nvSpPr>
          <p:cNvPr id="3" name="Θέση περιεχομένου 1" descr="Πρόγραμμα: Import java.applet, τελεία asterisc, ερωτηματικό. Enter, import java.a w t, τελεία asterisc, ερωτηματικό. Enter, public class my applet, extends applet. Enter, άγκιστρο. Enter, public void init, άνοιγμα κλείσιμο παρένθεσης, άγκιστρο. Enter, resize, παρένθεση 320, κόμμα 240, κλείσιμο παρένθεσης, ερωτηματικό. Enter, άγκιστρο. Enter, public void destroy, άνοιγμα κλείσιμο παρένθεσης, άνοιγμα κλείσιμο αγκίστρου. Enter, public void paint, παρένθεση graphics g, κλείσιμο παρένθεσης, άγκιστρο. Enter, g.draw string, παρένθεση εισαγωγικά, ένα πρώτο παράδειγμα χρήσης applet, εισαγωγικά, κόμμα 10, κόμμα 20, κλείσιμο παρένθεσης, ερωτηματικό. Enter, κλείσιμο αγκίστρου. Enter, public void start, άνοιγμα κλείσιμο παρένθεσης, άνοιγμα κλείσιμο αγκίστρου. Enter, public void stop, άνοιγμα κλείσιμο παρένθεσης, άνοιγμα κλείσιμο αγκίστρου. Enter, κλείσιμο αγκίστρου.&#10;"/>
          <p:cNvSpPr>
            <a:spLocks noGrp="1"/>
          </p:cNvSpPr>
          <p:nvPr>
            <p:ph idx="1"/>
            <p:custDataLst>
              <p:tags r:id="rId1"/>
            </p:custDataLst>
          </p:nvPr>
        </p:nvSpPr>
        <p:spPr>
          <a:xfrm>
            <a:off x="395536" y="1600200"/>
            <a:ext cx="8352928" cy="4925144"/>
          </a:xfrm>
        </p:spPr>
        <p:txBody>
          <a:bodyPr>
            <a:normAutofit fontScale="62500" lnSpcReduction="20000"/>
          </a:bodyPr>
          <a:lstStyle/>
          <a:p>
            <a:pPr lvl="0" eaLnBrk="0" fontAlgn="base" hangingPunct="0">
              <a:lnSpc>
                <a:spcPct val="110000"/>
              </a:lnSpc>
              <a:spcBef>
                <a:spcPts val="0"/>
              </a:spcBef>
              <a:buClr>
                <a:srgbClr val="3333CC"/>
              </a:buClr>
              <a:buSzPct val="60000"/>
              <a:buNone/>
              <a:defRPr/>
            </a:pPr>
            <a:r>
              <a:rPr lang="en-US" kern="0" spc="100" dirty="0" smtClean="0">
                <a:solidFill>
                  <a:srgbClr val="006600"/>
                </a:solidFill>
                <a:cs typeface="Courier New" pitchFamily="49" charset="0"/>
              </a:rPr>
              <a:t>import </a:t>
            </a:r>
            <a:r>
              <a:rPr lang="en-US" kern="0" spc="100" dirty="0" err="1" smtClean="0">
                <a:solidFill>
                  <a:srgbClr val="006600"/>
                </a:solidFill>
                <a:cs typeface="Courier New" pitchFamily="49" charset="0"/>
              </a:rPr>
              <a:t>java.applet</a:t>
            </a:r>
            <a:r>
              <a:rPr lang="en-US" kern="0" spc="100" dirty="0" smtClean="0">
                <a:solidFill>
                  <a:srgbClr val="006600"/>
                </a:solidFill>
                <a:cs typeface="Courier New" pitchFamily="49" charset="0"/>
              </a:rPr>
              <a:t>.*;</a:t>
            </a:r>
          </a:p>
          <a:p>
            <a:pPr lvl="0" eaLnBrk="0" fontAlgn="base" hangingPunct="0">
              <a:lnSpc>
                <a:spcPct val="110000"/>
              </a:lnSpc>
              <a:spcBef>
                <a:spcPts val="0"/>
              </a:spcBef>
              <a:spcAft>
                <a:spcPts val="600"/>
              </a:spcAft>
              <a:buClr>
                <a:srgbClr val="3333CC"/>
              </a:buClr>
              <a:buSzPct val="60000"/>
              <a:buNone/>
              <a:defRPr/>
            </a:pPr>
            <a:r>
              <a:rPr lang="en-US" kern="0" spc="100" dirty="0" smtClean="0">
                <a:solidFill>
                  <a:srgbClr val="006600"/>
                </a:solidFill>
                <a:cs typeface="Courier New" pitchFamily="49" charset="0"/>
              </a:rPr>
              <a:t>import </a:t>
            </a:r>
            <a:r>
              <a:rPr lang="en-US" kern="0" spc="100" dirty="0" err="1" smtClean="0">
                <a:solidFill>
                  <a:srgbClr val="006600"/>
                </a:solidFill>
                <a:cs typeface="Courier New" pitchFamily="49" charset="0"/>
              </a:rPr>
              <a:t>java.awt</a:t>
            </a:r>
            <a:r>
              <a:rPr lang="en-US" kern="0" spc="100" dirty="0" smtClean="0">
                <a:solidFill>
                  <a:srgbClr val="006600"/>
                </a:solidFill>
                <a:cs typeface="Courier New" pitchFamily="49" charset="0"/>
              </a:rPr>
              <a:t>.*;</a:t>
            </a:r>
          </a:p>
          <a:p>
            <a:pPr lvl="0" eaLnBrk="0" fontAlgn="base" hangingPunct="0">
              <a:lnSpc>
                <a:spcPct val="110000"/>
              </a:lnSpc>
              <a:spcBef>
                <a:spcPts val="0"/>
              </a:spcBef>
              <a:buClr>
                <a:srgbClr val="3333CC"/>
              </a:buClr>
              <a:buSzPct val="60000"/>
              <a:buNone/>
              <a:defRPr/>
            </a:pPr>
            <a:r>
              <a:rPr lang="en-US" kern="0" spc="100" dirty="0" smtClean="0">
                <a:solidFill>
                  <a:srgbClr val="006600"/>
                </a:solidFill>
                <a:cs typeface="Courier New" pitchFamily="49" charset="0"/>
              </a:rPr>
              <a:t>public class </a:t>
            </a:r>
            <a:r>
              <a:rPr lang="en-US" kern="0" spc="100" dirty="0" err="1" smtClean="0">
                <a:solidFill>
                  <a:srgbClr val="006600"/>
                </a:solidFill>
                <a:cs typeface="Courier New" pitchFamily="49" charset="0"/>
              </a:rPr>
              <a:t>MyApplet</a:t>
            </a:r>
            <a:r>
              <a:rPr lang="en-US" kern="0" spc="100" dirty="0" smtClean="0">
                <a:solidFill>
                  <a:srgbClr val="006600"/>
                </a:solidFill>
                <a:cs typeface="Courier New" pitchFamily="49" charset="0"/>
              </a:rPr>
              <a:t> extends Applet</a:t>
            </a:r>
          </a:p>
          <a:p>
            <a:pPr lvl="0" eaLnBrk="0" fontAlgn="base" hangingPunct="0">
              <a:lnSpc>
                <a:spcPct val="110000"/>
              </a:lnSpc>
              <a:spcBef>
                <a:spcPts val="0"/>
              </a:spcBef>
              <a:buClr>
                <a:srgbClr val="3333CC"/>
              </a:buClr>
              <a:buSzPct val="60000"/>
              <a:buNone/>
              <a:defRPr/>
            </a:pPr>
            <a:r>
              <a:rPr lang="en-US" kern="0" spc="100" dirty="0" smtClean="0">
                <a:solidFill>
                  <a:srgbClr val="006600"/>
                </a:solidFill>
                <a:cs typeface="Courier New" pitchFamily="49" charset="0"/>
              </a:rPr>
              <a:t>{</a:t>
            </a:r>
          </a:p>
          <a:p>
            <a:pPr lvl="1"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public void init(){</a:t>
            </a:r>
          </a:p>
          <a:p>
            <a:pPr lvl="2"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resize(320, 240);</a:t>
            </a:r>
          </a:p>
          <a:p>
            <a:pPr lvl="1" eaLnBrk="0" fontAlgn="base" hangingPunct="0">
              <a:lnSpc>
                <a:spcPct val="110000"/>
              </a:lnSpc>
              <a:spcBef>
                <a:spcPts val="0"/>
              </a:spcBef>
              <a:spcAft>
                <a:spcPts val="600"/>
              </a:spcAft>
              <a:buClr>
                <a:srgbClr val="3333CC"/>
              </a:buClr>
              <a:buSzPct val="60000"/>
              <a:buNone/>
              <a:defRPr/>
            </a:pPr>
            <a:r>
              <a:rPr lang="en-US" sz="3200" kern="0" spc="100" dirty="0" smtClean="0">
                <a:solidFill>
                  <a:srgbClr val="006600"/>
                </a:solidFill>
                <a:cs typeface="Courier New" pitchFamily="49" charset="0"/>
              </a:rPr>
              <a:t>}</a:t>
            </a:r>
          </a:p>
          <a:p>
            <a:pPr lvl="1" eaLnBrk="0" fontAlgn="base" hangingPunct="0">
              <a:lnSpc>
                <a:spcPct val="110000"/>
              </a:lnSpc>
              <a:spcBef>
                <a:spcPts val="0"/>
              </a:spcBef>
              <a:spcAft>
                <a:spcPts val="600"/>
              </a:spcAft>
              <a:buClr>
                <a:srgbClr val="3333CC"/>
              </a:buClr>
              <a:buSzPct val="60000"/>
              <a:buNone/>
              <a:defRPr/>
            </a:pPr>
            <a:r>
              <a:rPr lang="en-US" sz="3200" kern="0" spc="100" dirty="0" smtClean="0">
                <a:solidFill>
                  <a:srgbClr val="006600"/>
                </a:solidFill>
                <a:cs typeface="Courier New" pitchFamily="49" charset="0"/>
              </a:rPr>
              <a:t>public void destroy(){}</a:t>
            </a:r>
          </a:p>
          <a:p>
            <a:pPr lvl="1"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public void paint(Graphics g){</a:t>
            </a:r>
          </a:p>
          <a:p>
            <a:pPr lvl="2" eaLnBrk="0" fontAlgn="base" hangingPunct="0">
              <a:lnSpc>
                <a:spcPct val="110000"/>
              </a:lnSpc>
              <a:spcBef>
                <a:spcPts val="0"/>
              </a:spcBef>
              <a:buClr>
                <a:srgbClr val="3333CC"/>
              </a:buClr>
              <a:buSzPct val="60000"/>
              <a:buNone/>
              <a:defRPr/>
            </a:pPr>
            <a:r>
              <a:rPr lang="en-US" sz="3200" kern="0" spc="100" dirty="0" err="1" smtClean="0">
                <a:solidFill>
                  <a:srgbClr val="006600"/>
                </a:solidFill>
                <a:cs typeface="Courier New" pitchFamily="49" charset="0"/>
              </a:rPr>
              <a:t>g.drawString</a:t>
            </a:r>
            <a:r>
              <a:rPr lang="en-US" sz="3200" kern="0" spc="100" dirty="0" smtClean="0">
                <a:solidFill>
                  <a:srgbClr val="006600"/>
                </a:solidFill>
                <a:cs typeface="Courier New" pitchFamily="49" charset="0"/>
              </a:rPr>
              <a:t>(“</a:t>
            </a:r>
            <a:r>
              <a:rPr lang="el-GR" sz="3200" kern="0" spc="100" dirty="0" smtClean="0">
                <a:solidFill>
                  <a:srgbClr val="006600"/>
                </a:solidFill>
                <a:cs typeface="Courier New" pitchFamily="49" charset="0"/>
              </a:rPr>
              <a:t>Ένα πρώτο παράδειγμα χρήσης </a:t>
            </a:r>
            <a:r>
              <a:rPr lang="en-US" sz="3200" kern="0" spc="100" dirty="0" smtClean="0">
                <a:solidFill>
                  <a:srgbClr val="006600"/>
                </a:solidFill>
                <a:cs typeface="Courier New" pitchFamily="49" charset="0"/>
              </a:rPr>
              <a:t>Applet", 10, 20);</a:t>
            </a:r>
          </a:p>
          <a:p>
            <a:pPr lvl="1" eaLnBrk="0" fontAlgn="base" hangingPunct="0">
              <a:lnSpc>
                <a:spcPct val="110000"/>
              </a:lnSpc>
              <a:spcBef>
                <a:spcPts val="0"/>
              </a:spcBef>
              <a:spcAft>
                <a:spcPts val="600"/>
              </a:spcAft>
              <a:buClr>
                <a:srgbClr val="3333CC"/>
              </a:buClr>
              <a:buSzPct val="60000"/>
              <a:buNone/>
              <a:defRPr/>
            </a:pPr>
            <a:r>
              <a:rPr lang="en-US" sz="3200" kern="0" spc="100" dirty="0" smtClean="0">
                <a:solidFill>
                  <a:srgbClr val="006600"/>
                </a:solidFill>
                <a:cs typeface="Courier New" pitchFamily="49" charset="0"/>
              </a:rPr>
              <a:t>}</a:t>
            </a:r>
          </a:p>
          <a:p>
            <a:pPr lvl="1"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public void start(){</a:t>
            </a:r>
          </a:p>
          <a:p>
            <a:pPr lvl="1" eaLnBrk="0" fontAlgn="base" hangingPunct="0">
              <a:lnSpc>
                <a:spcPct val="110000"/>
              </a:lnSpc>
              <a:spcBef>
                <a:spcPts val="0"/>
              </a:spcBef>
              <a:spcAft>
                <a:spcPts val="600"/>
              </a:spcAft>
              <a:buClr>
                <a:srgbClr val="3333CC"/>
              </a:buClr>
              <a:buSzPct val="60000"/>
              <a:buNone/>
              <a:defRPr/>
            </a:pPr>
            <a:r>
              <a:rPr lang="en-US" sz="3200" kern="0" spc="100" dirty="0" smtClean="0">
                <a:solidFill>
                  <a:srgbClr val="006600"/>
                </a:solidFill>
                <a:cs typeface="Courier New" pitchFamily="49" charset="0"/>
              </a:rPr>
              <a:t>}</a:t>
            </a:r>
          </a:p>
          <a:p>
            <a:pPr lvl="1"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public void stop(){</a:t>
            </a:r>
          </a:p>
          <a:p>
            <a:pPr lvl="1" eaLnBrk="0" fontAlgn="base" hangingPunct="0">
              <a:lnSpc>
                <a:spcPct val="110000"/>
              </a:lnSpc>
              <a:spcBef>
                <a:spcPts val="0"/>
              </a:spcBef>
              <a:buClr>
                <a:srgbClr val="3333CC"/>
              </a:buClr>
              <a:buSzPct val="60000"/>
              <a:buNone/>
              <a:defRPr/>
            </a:pPr>
            <a:r>
              <a:rPr lang="en-US" sz="3200" kern="0" spc="100" dirty="0" smtClean="0">
                <a:solidFill>
                  <a:srgbClr val="006600"/>
                </a:solidFill>
                <a:cs typeface="Courier New" pitchFamily="49" charset="0"/>
              </a:rPr>
              <a:t>}</a:t>
            </a:r>
          </a:p>
          <a:p>
            <a:pPr marL="0" lvl="0" indent="0" eaLnBrk="0" fontAlgn="base" hangingPunct="0">
              <a:lnSpc>
                <a:spcPct val="110000"/>
              </a:lnSpc>
              <a:spcBef>
                <a:spcPts val="0"/>
              </a:spcBef>
              <a:buClr>
                <a:srgbClr val="3333CC"/>
              </a:buClr>
              <a:buSzPct val="60000"/>
              <a:buNone/>
              <a:defRPr/>
            </a:pPr>
            <a:r>
              <a:rPr lang="en-US" kern="0" spc="100" dirty="0" smtClean="0">
                <a:solidFill>
                  <a:srgbClr val="006600"/>
                </a:solidFill>
                <a:cs typeface="Courier New" pitchFamily="49" charset="0"/>
              </a:rPr>
              <a:t>}</a:t>
            </a:r>
          </a:p>
          <a:p>
            <a:pPr marL="0" indent="0">
              <a:buNone/>
            </a:pPr>
            <a:endParaRPr lang="el-GR"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14</a:t>
            </a:fld>
            <a:endParaRPr lang="el-GR" sz="1400" dirty="0">
              <a:solidFill>
                <a:schemeClr val="tx1"/>
              </a:solidFill>
            </a:endParaRPr>
          </a:p>
        </p:txBody>
      </p:sp>
    </p:spTree>
    <p:extLst>
      <p:ext uri="{BB962C8B-B14F-4D97-AF65-F5344CB8AC3E}">
        <p14:creationId xmlns:p14="http://schemas.microsoft.com/office/powerpoint/2010/main" val="303005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352928" cy="1143000"/>
          </a:xfrm>
        </p:spPr>
        <p:txBody>
          <a:bodyPr>
            <a:noAutofit/>
          </a:bodyPr>
          <a:lstStyle/>
          <a:p>
            <a:r>
              <a:rPr lang="el-GR" b="1" dirty="0" smtClean="0"/>
              <a:t>Παράδειγμα.</a:t>
            </a:r>
            <a:br>
              <a:rPr lang="el-GR" b="1" dirty="0" smtClean="0"/>
            </a:br>
            <a:r>
              <a:rPr lang="el-GR" b="1" dirty="0" smtClean="0"/>
              <a:t>Το αρχείο </a:t>
            </a:r>
            <a:r>
              <a:rPr lang="en-US" b="1" dirty="0" smtClean="0"/>
              <a:t>html </a:t>
            </a:r>
            <a:r>
              <a:rPr lang="el-GR" b="1" dirty="0" smtClean="0"/>
              <a:t>που καλεί το </a:t>
            </a:r>
            <a:r>
              <a:rPr lang="en-US" b="1" dirty="0"/>
              <a:t>a</a:t>
            </a:r>
            <a:r>
              <a:rPr lang="en-US" b="1" dirty="0" smtClean="0"/>
              <a:t>pplet</a:t>
            </a:r>
            <a:endParaRPr lang="el-GR" b="1" dirty="0"/>
          </a:p>
        </p:txBody>
      </p:sp>
      <p:sp>
        <p:nvSpPr>
          <p:cNvPr id="3" name="Θέση περιεχομένου 1" descr="Πρόγραμμα: Ετικέτα html. Enter, ετικέτα head. Enter, ετικέτα title, my applet, τέλος ετικέτας / title. Enter, τέλος ετικέτας / head. Enter, ετικέτα body. Enter, ετικέτα hr. Enter, ετικέτα applet, code = my applet.class, id = my applet, width = 320, height = 240. Enter, τέλος ετικέτας / applet. Enter, ετικέτα hr. Enter, ετικέτα a href =  εισαγωγικά, my applet.java, εισαγωγικά, the source, τέλος ετικέτας / a. Enter, τέλος ετικέτας / body. Enter, τέλος ετικέτας / html.&#10;"/>
          <p:cNvSpPr>
            <a:spLocks noGrp="1"/>
          </p:cNvSpPr>
          <p:nvPr>
            <p:ph idx="1"/>
            <p:custDataLst>
              <p:tags r:id="rId1"/>
            </p:custDataLst>
          </p:nvPr>
        </p:nvSpPr>
        <p:spPr>
          <a:xfrm>
            <a:off x="457200" y="1600200"/>
            <a:ext cx="8229600" cy="4565104"/>
          </a:xfrm>
        </p:spPr>
        <p:txBody>
          <a:bodyPr>
            <a:normAutofit/>
          </a:bodyPr>
          <a:lstStyle/>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&lt;html&gt;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&lt;head&gt;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&lt;title&gt; </a:t>
            </a:r>
            <a:r>
              <a:rPr lang="en-US" altLang="el-GR" sz="2000" kern="0" dirty="0" err="1" smtClean="0">
                <a:solidFill>
                  <a:srgbClr val="006600"/>
                </a:solidFill>
              </a:rPr>
              <a:t>MyApplet</a:t>
            </a:r>
            <a:r>
              <a:rPr lang="en-US" altLang="el-GR" sz="2000" kern="0" dirty="0" smtClean="0">
                <a:solidFill>
                  <a:srgbClr val="006600"/>
                </a:solidFill>
              </a:rPr>
              <a:t> &lt;/title&gt;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&lt;/head&gt;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&lt;body&gt;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a:t>
            </a:r>
            <a:r>
              <a:rPr lang="en-US" altLang="el-GR" sz="2000" kern="0" dirty="0" err="1" smtClean="0">
                <a:solidFill>
                  <a:srgbClr val="006600"/>
                </a:solidFill>
              </a:rPr>
              <a:t>hr</a:t>
            </a:r>
            <a:r>
              <a:rPr lang="en-US" altLang="el-GR" sz="2000" kern="0" dirty="0" smtClean="0">
                <a:solidFill>
                  <a:srgbClr val="006600"/>
                </a:solidFill>
              </a:rPr>
              <a:t>&gt;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&lt;applet</a:t>
            </a:r>
          </a:p>
          <a:p>
            <a:pPr lvl="1"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code = </a:t>
            </a:r>
            <a:r>
              <a:rPr lang="en-US" altLang="el-GR" sz="2000" kern="0" dirty="0" err="1" smtClean="0">
                <a:solidFill>
                  <a:srgbClr val="006600"/>
                </a:solidFill>
              </a:rPr>
              <a:t>MyApplet.class</a:t>
            </a:r>
            <a:endParaRPr lang="en-US" altLang="el-GR" sz="2000" kern="0" dirty="0" smtClean="0">
              <a:solidFill>
                <a:srgbClr val="006600"/>
              </a:solidFill>
            </a:endParaRPr>
          </a:p>
          <a:p>
            <a:pPr lvl="1"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id = </a:t>
            </a:r>
            <a:r>
              <a:rPr lang="en-US" altLang="el-GR" sz="2000" kern="0" dirty="0" err="1" smtClean="0">
                <a:solidFill>
                  <a:srgbClr val="006600"/>
                </a:solidFill>
              </a:rPr>
              <a:t>MyApplet</a:t>
            </a:r>
            <a:endParaRPr lang="en-US" altLang="el-GR" sz="2000" kern="0" dirty="0" smtClean="0">
              <a:solidFill>
                <a:srgbClr val="006600"/>
              </a:solidFill>
            </a:endParaRPr>
          </a:p>
          <a:p>
            <a:pPr lvl="1"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width = 320</a:t>
            </a:r>
          </a:p>
          <a:p>
            <a:pPr lvl="1"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height = 240 &gt;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&lt;/applet&gt;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a:t>
            </a:r>
            <a:r>
              <a:rPr lang="en-US" altLang="el-GR" sz="2000" kern="0" dirty="0" err="1" smtClean="0">
                <a:solidFill>
                  <a:srgbClr val="006600"/>
                </a:solidFill>
              </a:rPr>
              <a:t>hr</a:t>
            </a:r>
            <a:r>
              <a:rPr lang="en-US" altLang="el-GR" sz="2000" kern="0" dirty="0" smtClean="0">
                <a:solidFill>
                  <a:srgbClr val="006600"/>
                </a:solidFill>
              </a:rPr>
              <a:t>&gt;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&lt;a </a:t>
            </a:r>
            <a:r>
              <a:rPr lang="en-US" altLang="el-GR" sz="2000" kern="0" dirty="0" err="1" smtClean="0">
                <a:solidFill>
                  <a:srgbClr val="006600"/>
                </a:solidFill>
              </a:rPr>
              <a:t>href</a:t>
            </a:r>
            <a:r>
              <a:rPr lang="en-US" altLang="el-GR" sz="2000" kern="0" dirty="0" smtClean="0">
                <a:solidFill>
                  <a:srgbClr val="006600"/>
                </a:solidFill>
              </a:rPr>
              <a:t> = “MyApplet.java"&gt; The source. &lt;/a&gt;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&lt;/body&gt;</a:t>
            </a:r>
          </a:p>
          <a:p>
            <a:pPr lvl="0" eaLnBrk="0" fontAlgn="base" hangingPunct="0">
              <a:lnSpc>
                <a:spcPct val="90000"/>
              </a:lnSpc>
              <a:spcBef>
                <a:spcPts val="0"/>
              </a:spcBef>
              <a:spcAft>
                <a:spcPct val="0"/>
              </a:spcAft>
              <a:buClr>
                <a:srgbClr val="3333CC"/>
              </a:buClr>
              <a:buSzPct val="60000"/>
              <a:buNone/>
            </a:pPr>
            <a:r>
              <a:rPr lang="en-US" altLang="el-GR" sz="2000" kern="0" dirty="0" smtClean="0">
                <a:solidFill>
                  <a:srgbClr val="006600"/>
                </a:solidFill>
              </a:rPr>
              <a:t>&lt;/html&gt;</a:t>
            </a:r>
            <a:endParaRPr lang="en-US" altLang="el-GR" sz="2000" kern="0" dirty="0">
              <a:solidFill>
                <a:srgbClr val="006600"/>
              </a:solidFill>
            </a:endParaRPr>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806549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274638"/>
            <a:ext cx="8424936" cy="1143000"/>
          </a:xfrm>
        </p:spPr>
        <p:txBody>
          <a:bodyPr>
            <a:noAutofit/>
          </a:bodyPr>
          <a:lstStyle/>
          <a:p>
            <a:r>
              <a:rPr lang="el-GR" b="1" dirty="0" smtClean="0"/>
              <a:t>Ολοκληρωμένο παράδειγμα </a:t>
            </a:r>
            <a:r>
              <a:rPr lang="en-US" b="1" dirty="0" smtClean="0"/>
              <a:t>applet</a:t>
            </a:r>
            <a:endParaRPr lang="el-GR" b="1" dirty="0"/>
          </a:p>
        </p:txBody>
      </p:sp>
      <p:sp>
        <p:nvSpPr>
          <p:cNvPr id="3" name="Θέση περιεχομένου 1"/>
          <p:cNvSpPr>
            <a:spLocks noGrp="1"/>
          </p:cNvSpPr>
          <p:nvPr>
            <p:ph idx="1"/>
          </p:nvPr>
        </p:nvSpPr>
        <p:spPr>
          <a:xfrm>
            <a:off x="529208" y="1498232"/>
            <a:ext cx="8147248" cy="532655"/>
          </a:xfrm>
        </p:spPr>
        <p:txBody>
          <a:bodyPr>
            <a:normAutofit/>
          </a:bodyPr>
          <a:lstStyle/>
          <a:p>
            <a:pPr marL="0" indent="0">
              <a:buNone/>
            </a:pPr>
            <a:r>
              <a:rPr lang="el-GR" sz="2400" dirty="0">
                <a:solidFill>
                  <a:prstClr val="black"/>
                </a:solidFill>
              </a:rPr>
              <a:t>Εικόνα που εμφανίζει το </a:t>
            </a:r>
            <a:r>
              <a:rPr lang="en-US" sz="2400" dirty="0">
                <a:solidFill>
                  <a:prstClr val="black"/>
                </a:solidFill>
              </a:rPr>
              <a:t>applet</a:t>
            </a:r>
            <a:r>
              <a:rPr lang="el-GR" sz="2400" dirty="0">
                <a:solidFill>
                  <a:prstClr val="black"/>
                </a:solidFill>
              </a:rPr>
              <a:t> στο πρόγραμμα </a:t>
            </a:r>
            <a:r>
              <a:rPr lang="el-GR" sz="2400" dirty="0" smtClean="0">
                <a:solidFill>
                  <a:prstClr val="black"/>
                </a:solidFill>
              </a:rPr>
              <a:t>περιήγησης</a:t>
            </a:r>
            <a:r>
              <a:rPr lang="en-US" sz="2400" dirty="0" smtClean="0">
                <a:solidFill>
                  <a:prstClr val="black"/>
                </a:solidFill>
              </a:rPr>
              <a:t>.</a:t>
            </a:r>
            <a:endParaRPr lang="el-GR" sz="1800" dirty="0"/>
          </a:p>
        </p:txBody>
      </p:sp>
      <p:pic>
        <p:nvPicPr>
          <p:cNvPr id="7" name="Εικόνα 1" descr="Εικόνα με την επιφάνεια του internet explorer, στην οποία εμφανίζεται το αποτέλεσμα του προγράμματος, το οποίο είναι η παρακάτω πρόταση: Ένα πρώτο παράδειγμα χρήσης applet."/>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31640" y="2018729"/>
            <a:ext cx="6552728" cy="4298812"/>
          </a:xfrm>
          <a:prstGeom prst="rect">
            <a:avLst/>
          </a:prstGeom>
        </p:spPr>
      </p:pic>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16</a:t>
            </a:fld>
            <a:endParaRPr lang="el-GR" sz="1400" dirty="0">
              <a:solidFill>
                <a:schemeClr val="tx1"/>
              </a:solidFill>
            </a:endParaRPr>
          </a:p>
        </p:txBody>
      </p:sp>
      <p:pic>
        <p:nvPicPr>
          <p:cNvPr id="8" name="Εικόνα 2"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7550501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t>Π</a:t>
            </a:r>
            <a:r>
              <a:rPr lang="el-GR" altLang="el-GR" b="1" dirty="0" smtClean="0"/>
              <a:t>έρασμα παραμέτρων</a:t>
            </a:r>
            <a:endParaRPr lang="en-US" b="1" dirty="0"/>
          </a:p>
        </p:txBody>
      </p:sp>
      <p:sp>
        <p:nvSpPr>
          <p:cNvPr id="3" name="Θέση περιεχομένου 1" descr="Τμήμα προγράμματος: Πέρασμα παραμέτρων σε ένα applet με την ετικέτα param. Ετικέτα applet. Enter, ετικέτα param name, = όνομα παραμέτρου 1, value = τιμή παραμέτρου 1. Enter, ακολουθούν οι υπόλοιπες παράμετροι. Enter, param name, = όνομα παραμέτρου ν, value = τιμή παραμέτρου ν. Enter, τέλος ετικέτας, / applet. &#10;"/>
          <p:cNvSpPr>
            <a:spLocks noGrp="1"/>
          </p:cNvSpPr>
          <p:nvPr>
            <p:ph idx="1"/>
          </p:nvPr>
        </p:nvSpPr>
        <p:spPr/>
        <p:txBody>
          <a:bodyPr>
            <a:normAutofit/>
          </a:bodyPr>
          <a:lstStyle/>
          <a:p>
            <a:pPr marL="0" indent="0">
              <a:lnSpc>
                <a:spcPct val="90000"/>
              </a:lnSpc>
              <a:spcBef>
                <a:spcPts val="0"/>
              </a:spcBef>
              <a:spcAft>
                <a:spcPts val="1800"/>
              </a:spcAft>
              <a:buNone/>
            </a:pPr>
            <a:r>
              <a:rPr lang="el-GR" altLang="el-GR" sz="2800" dirty="0" smtClean="0">
                <a:solidFill>
                  <a:prstClr val="black"/>
                </a:solidFill>
              </a:rPr>
              <a:t>Πέρασμα παραμέτρων σε </a:t>
            </a:r>
            <a:r>
              <a:rPr lang="el-GR" altLang="el-GR" sz="2800" dirty="0">
                <a:solidFill>
                  <a:prstClr val="black"/>
                </a:solidFill>
              </a:rPr>
              <a:t>ένα </a:t>
            </a:r>
            <a:r>
              <a:rPr lang="en-US" altLang="el-GR" sz="2800" dirty="0">
                <a:solidFill>
                  <a:prstClr val="black"/>
                </a:solidFill>
              </a:rPr>
              <a:t>Applet </a:t>
            </a:r>
            <a:r>
              <a:rPr lang="el-GR" altLang="el-GR" sz="2800" dirty="0">
                <a:solidFill>
                  <a:prstClr val="black"/>
                </a:solidFill>
              </a:rPr>
              <a:t>με την ετικέτα </a:t>
            </a:r>
            <a:r>
              <a:rPr lang="en-US" altLang="el-GR" sz="2800" dirty="0" err="1" smtClean="0">
                <a:solidFill>
                  <a:prstClr val="black"/>
                </a:solidFill>
              </a:rPr>
              <a:t>param</a:t>
            </a:r>
            <a:r>
              <a:rPr lang="el-GR" altLang="el-GR" sz="2800" dirty="0" smtClean="0">
                <a:solidFill>
                  <a:prstClr val="black"/>
                </a:solidFill>
              </a:rPr>
              <a:t>.</a:t>
            </a: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&lt;applet ....&gt;</a:t>
            </a: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&lt;</a:t>
            </a:r>
            <a:r>
              <a:rPr lang="en-US" altLang="el-GR" sz="2800" kern="0" dirty="0" err="1" smtClean="0">
                <a:solidFill>
                  <a:srgbClr val="000000"/>
                </a:solidFill>
              </a:rPr>
              <a:t>param</a:t>
            </a:r>
            <a:r>
              <a:rPr lang="en-US" altLang="el-GR" sz="2800" kern="0" dirty="0" smtClean="0">
                <a:solidFill>
                  <a:srgbClr val="000000"/>
                </a:solidFill>
              </a:rPr>
              <a:t> name = </a:t>
            </a:r>
            <a:r>
              <a:rPr lang="el-GR" altLang="el-GR" sz="2800" kern="0" dirty="0" smtClean="0">
                <a:solidFill>
                  <a:srgbClr val="000000"/>
                </a:solidFill>
              </a:rPr>
              <a:t>όνομα-παραμέτρου-1 </a:t>
            </a: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  value = </a:t>
            </a:r>
            <a:r>
              <a:rPr lang="el-GR" altLang="el-GR" sz="2800" kern="0" dirty="0" smtClean="0">
                <a:solidFill>
                  <a:srgbClr val="000000"/>
                </a:solidFill>
              </a:rPr>
              <a:t>τιμή-παραμέτρου-1&gt;</a:t>
            </a: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a:t>
            </a:r>
            <a:endParaRPr lang="en-US" altLang="el-GR" sz="2800" kern="0" dirty="0">
              <a:solidFill>
                <a:srgbClr val="000000"/>
              </a:solidFill>
            </a:endParaRP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&lt;</a:t>
            </a:r>
            <a:r>
              <a:rPr lang="en-US" altLang="el-GR" sz="2800" kern="0" dirty="0" err="1" smtClean="0">
                <a:solidFill>
                  <a:srgbClr val="000000"/>
                </a:solidFill>
              </a:rPr>
              <a:t>param</a:t>
            </a:r>
            <a:r>
              <a:rPr lang="en-US" altLang="el-GR" sz="2800" kern="0" dirty="0" smtClean="0">
                <a:solidFill>
                  <a:srgbClr val="000000"/>
                </a:solidFill>
              </a:rPr>
              <a:t> name = </a:t>
            </a:r>
            <a:r>
              <a:rPr lang="el-GR" altLang="el-GR" sz="2800" kern="0" dirty="0" smtClean="0">
                <a:solidFill>
                  <a:srgbClr val="000000"/>
                </a:solidFill>
              </a:rPr>
              <a:t>όνομα-παραμέτρου-ν </a:t>
            </a:r>
          </a:p>
          <a:p>
            <a:pPr marL="0" lvl="0" indent="0" eaLnBrk="0" fontAlgn="base" hangingPunct="0">
              <a:lnSpc>
                <a:spcPct val="90000"/>
              </a:lnSpc>
              <a:spcBef>
                <a:spcPts val="0"/>
              </a:spcBef>
              <a:buClr>
                <a:srgbClr val="3333CC"/>
              </a:buClr>
              <a:buSzPct val="60000"/>
              <a:buNone/>
            </a:pPr>
            <a:r>
              <a:rPr lang="en-US" altLang="el-GR" sz="2800" kern="0" dirty="0" smtClean="0">
                <a:solidFill>
                  <a:srgbClr val="000000"/>
                </a:solidFill>
              </a:rPr>
              <a:t>  value = </a:t>
            </a:r>
            <a:r>
              <a:rPr lang="el-GR" altLang="el-GR" sz="2800" kern="0" dirty="0" smtClean="0">
                <a:solidFill>
                  <a:srgbClr val="000000"/>
                </a:solidFill>
              </a:rPr>
              <a:t>τιμή-παραμέτρου-ν</a:t>
            </a:r>
            <a:r>
              <a:rPr lang="en-US" altLang="el-GR" sz="2800" kern="0" dirty="0" smtClean="0">
                <a:solidFill>
                  <a:srgbClr val="000000"/>
                </a:solidFill>
              </a:rPr>
              <a:t>&gt;</a:t>
            </a:r>
            <a:endParaRPr lang="en-US" altLang="el-GR" sz="2800" kern="0" dirty="0">
              <a:solidFill>
                <a:srgbClr val="000000"/>
              </a:solidFill>
            </a:endParaRPr>
          </a:p>
          <a:p>
            <a:pPr marL="0" lvl="0" indent="0" eaLnBrk="0" fontAlgn="base" hangingPunct="0">
              <a:lnSpc>
                <a:spcPct val="90000"/>
              </a:lnSpc>
              <a:spcBef>
                <a:spcPts val="0"/>
              </a:spcBef>
              <a:buClr>
                <a:srgbClr val="3333CC"/>
              </a:buClr>
              <a:buSzPct val="60000"/>
              <a:buNone/>
            </a:pPr>
            <a:r>
              <a:rPr lang="en-US" altLang="el-GR" sz="2800" kern="0" dirty="0">
                <a:solidFill>
                  <a:srgbClr val="000000"/>
                </a:solidFill>
              </a:rPr>
              <a:t>&lt;/applet&gt;</a:t>
            </a:r>
          </a:p>
          <a:p>
            <a:pPr marL="0" indent="0">
              <a:buNone/>
            </a:pPr>
            <a:endParaRPr lang="el-GR" sz="1600"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581781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Χρήση παραμέτρων</a:t>
            </a:r>
            <a:endParaRPr lang="el-GR" b="1" dirty="0"/>
          </a:p>
        </p:txBody>
      </p:sp>
      <p:sp>
        <p:nvSpPr>
          <p:cNvPr id="3" name="Θέση περιεχομένου 1"/>
          <p:cNvSpPr>
            <a:spLocks noGrp="1"/>
          </p:cNvSpPr>
          <p:nvPr>
            <p:ph idx="1"/>
          </p:nvPr>
        </p:nvSpPr>
        <p:spPr>
          <a:xfrm>
            <a:off x="467544" y="1340768"/>
            <a:ext cx="8229600" cy="892696"/>
          </a:xfrm>
        </p:spPr>
        <p:txBody>
          <a:bodyPr/>
          <a:lstStyle/>
          <a:p>
            <a:pPr marL="0" lvl="0" indent="0" eaLnBrk="0" fontAlgn="base" hangingPunct="0">
              <a:lnSpc>
                <a:spcPct val="90000"/>
              </a:lnSpc>
              <a:spcBef>
                <a:spcPts val="0"/>
              </a:spcBef>
              <a:spcAft>
                <a:spcPct val="0"/>
              </a:spcAft>
              <a:buClr>
                <a:srgbClr val="3333CC"/>
              </a:buClr>
              <a:buSzPct val="60000"/>
              <a:buNone/>
            </a:pPr>
            <a:r>
              <a:rPr lang="el-GR" altLang="el-GR" sz="2800" kern="0" dirty="0" smtClean="0">
                <a:solidFill>
                  <a:srgbClr val="000000"/>
                </a:solidFill>
              </a:rPr>
              <a:t>Χρήση παραμέτρων σε ένα</a:t>
            </a:r>
            <a:r>
              <a:rPr lang="en-US" altLang="el-GR" sz="2800" kern="0" dirty="0" smtClean="0">
                <a:solidFill>
                  <a:srgbClr val="000000"/>
                </a:solidFill>
              </a:rPr>
              <a:t> </a:t>
            </a:r>
            <a:r>
              <a:rPr lang="en-US" altLang="el-GR" sz="2800" b="1" kern="0" dirty="0" smtClean="0">
                <a:solidFill>
                  <a:srgbClr val="000000"/>
                </a:solidFill>
              </a:rPr>
              <a:t>Applet </a:t>
            </a:r>
            <a:r>
              <a:rPr lang="el-GR" altLang="el-GR" sz="2800" kern="0" dirty="0" smtClean="0">
                <a:solidFill>
                  <a:srgbClr val="000000"/>
                </a:solidFill>
              </a:rPr>
              <a:t>με την ετικέτα </a:t>
            </a:r>
            <a:r>
              <a:rPr lang="en-US" altLang="el-GR" sz="2800" b="1" kern="0" dirty="0" err="1" smtClean="0">
                <a:solidFill>
                  <a:srgbClr val="000000"/>
                </a:solidFill>
              </a:rPr>
              <a:t>param</a:t>
            </a:r>
            <a:r>
              <a:rPr lang="el-GR" altLang="el-GR" sz="2800" b="1" kern="0" dirty="0">
                <a:solidFill>
                  <a:srgbClr val="000000"/>
                </a:solidFill>
              </a:rPr>
              <a:t>.</a:t>
            </a:r>
          </a:p>
          <a:p>
            <a:endParaRPr lang="el-GR" dirty="0"/>
          </a:p>
        </p:txBody>
      </p:sp>
      <p:pic>
        <p:nvPicPr>
          <p:cNvPr id="6" name="Εικόνα 1" descr="Εικόνα με ένα παράδειγμα για το πως χρησιμοποιείται η ετικέτα param. Η εικόνα δείχνει ένα html κείμενο και ένα πρόγραμμα σε java. Στο html κείμενο περιλαμβάνονται τα εξής: Ετικέτα applet, code = a class.class, και τα λοιπά. Enter, ετικέτα param name = όνομα, value = εισαγωγικά George εισαγωγικά. Enter, και τα λοιπά. Enter, τέλος ετικέτας / applet.&#10;Στο java πρόγραμμα περιλαμβάνονται τα εξής: class a class, extends applet. Enter, άγκιστρο. Enter, και τα λοιπά. Enter, public void init, άνοιγμα κλείσιμο παρένθεσης. Enter, άγκιστρο. Enter, και τα λοιπά. Enter, string name, = get parameter, παρένθεση, εισαγωγικά όνομα εισαγωγικά, κλείσιμο παρένθεσης. Enter, / /, αν δεν έδωσε την παράμετρο όνομα, δώσε στη name την τιμή guest. Enter, if, παρένθεση name == null, κλείσιμο παρένθεσης. Enter, name =, εισαγωγικά guest εισαγωγικά. Enter, κλείσιμο αγκίστρου. Και τα λοιπά. Enter, κλείσιμο αγκίστρου.&#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592" y="2132856"/>
            <a:ext cx="7307471" cy="4176464"/>
          </a:xfrm>
          <a:prstGeom prst="rect">
            <a:avLst/>
          </a:prstGeom>
        </p:spPr>
      </p:pic>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18</a:t>
            </a:fld>
            <a:endParaRPr lang="el-GR" sz="1400" dirty="0">
              <a:solidFill>
                <a:schemeClr val="tx1"/>
              </a:solidFill>
            </a:endParaRPr>
          </a:p>
        </p:txBody>
      </p:sp>
      <p:pic>
        <p:nvPicPr>
          <p:cNvPr id="7" name="Εικόνα 2"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56948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b="1" dirty="0"/>
              <a:t>Γραφικά με </a:t>
            </a:r>
            <a:r>
              <a:rPr lang="en-US" altLang="el-GR" b="1" dirty="0" smtClean="0"/>
              <a:t>Java Applets</a:t>
            </a:r>
            <a:endParaRPr lang="en-US" b="1" dirty="0"/>
          </a:p>
        </p:txBody>
      </p:sp>
      <p:sp>
        <p:nvSpPr>
          <p:cNvPr id="3" name="Θέση περιεχομένου 1"/>
          <p:cNvSpPr>
            <a:spLocks noGrp="1"/>
          </p:cNvSpPr>
          <p:nvPr>
            <p:ph idx="1"/>
          </p:nvPr>
        </p:nvSpPr>
        <p:spPr/>
        <p:txBody>
          <a:bodyPr/>
          <a:lstStyle/>
          <a:p>
            <a:pPr marL="0" lvl="0" indent="0" eaLnBrk="0" fontAlgn="base" hangingPunct="0">
              <a:lnSpc>
                <a:spcPct val="90000"/>
              </a:lnSpc>
              <a:spcBef>
                <a:spcPts val="0"/>
              </a:spcBef>
              <a:spcAft>
                <a:spcPts val="2400"/>
              </a:spcAft>
              <a:buClr>
                <a:srgbClr val="3333CC"/>
              </a:buClr>
              <a:buSzPct val="60000"/>
              <a:buNone/>
            </a:pPr>
            <a:endParaRPr lang="el-GR" altLang="el-GR" kern="0" dirty="0">
              <a:solidFill>
                <a:srgbClr val="000000"/>
              </a:solidFill>
            </a:endParaRPr>
          </a:p>
          <a:p>
            <a:pPr marL="0" lvl="0" indent="0" eaLnBrk="0" fontAlgn="base" hangingPunct="0">
              <a:lnSpc>
                <a:spcPct val="90000"/>
              </a:lnSpc>
              <a:spcBef>
                <a:spcPts val="0"/>
              </a:spcBef>
              <a:spcAft>
                <a:spcPct val="0"/>
              </a:spcAft>
              <a:buClr>
                <a:srgbClr val="3333CC"/>
              </a:buClr>
              <a:buSzPct val="60000"/>
              <a:buNone/>
            </a:pPr>
            <a:r>
              <a:rPr lang="el-GR" altLang="el-GR" kern="0" dirty="0">
                <a:solidFill>
                  <a:srgbClr val="000000"/>
                </a:solidFill>
              </a:rPr>
              <a:t>Το πακέτο </a:t>
            </a:r>
            <a:r>
              <a:rPr lang="en-US" altLang="el-GR" kern="0" dirty="0">
                <a:solidFill>
                  <a:srgbClr val="000000"/>
                </a:solidFill>
              </a:rPr>
              <a:t>Abstract Window Toolkit AWT</a:t>
            </a:r>
            <a:r>
              <a:rPr lang="el-GR" altLang="el-GR" kern="0" dirty="0">
                <a:solidFill>
                  <a:srgbClr val="000000"/>
                </a:solidFill>
              </a:rPr>
              <a:t>, και το πακέτο </a:t>
            </a:r>
            <a:r>
              <a:rPr lang="en-US" altLang="el-GR" kern="0" dirty="0">
                <a:solidFill>
                  <a:srgbClr val="000000"/>
                </a:solidFill>
              </a:rPr>
              <a:t>swing </a:t>
            </a:r>
            <a:r>
              <a:rPr lang="el-GR" altLang="el-GR" kern="0" dirty="0">
                <a:solidFill>
                  <a:srgbClr val="000000"/>
                </a:solidFill>
              </a:rPr>
              <a:t>που είναι νεώτερο του </a:t>
            </a:r>
            <a:r>
              <a:rPr lang="en-US" altLang="el-GR" kern="0" dirty="0">
                <a:solidFill>
                  <a:srgbClr val="000000"/>
                </a:solidFill>
              </a:rPr>
              <a:t>AWT</a:t>
            </a:r>
            <a:r>
              <a:rPr lang="el-GR" altLang="el-GR" kern="0" dirty="0">
                <a:solidFill>
                  <a:srgbClr val="000000"/>
                </a:solidFill>
              </a:rPr>
              <a:t> και πιο πλούσιο. Με την εντολή </a:t>
            </a:r>
            <a:r>
              <a:rPr lang="en-US" altLang="el-GR" kern="0" dirty="0" smtClean="0">
                <a:solidFill>
                  <a:srgbClr val="000000"/>
                </a:solidFill>
              </a:rPr>
              <a:t>import </a:t>
            </a:r>
            <a:r>
              <a:rPr lang="en-US" altLang="el-GR" kern="0" dirty="0" err="1" smtClean="0">
                <a:solidFill>
                  <a:srgbClr val="000000"/>
                </a:solidFill>
              </a:rPr>
              <a:t>java.awt</a:t>
            </a:r>
            <a:r>
              <a:rPr lang="en-US" altLang="el-GR" kern="0" dirty="0" smtClean="0">
                <a:solidFill>
                  <a:srgbClr val="000000"/>
                </a:solidFill>
              </a:rPr>
              <a:t>.</a:t>
            </a:r>
            <a:r>
              <a:rPr lang="el-GR" altLang="el-GR" kern="0" dirty="0" smtClean="0">
                <a:solidFill>
                  <a:srgbClr val="000000"/>
                </a:solidFill>
              </a:rPr>
              <a:t>*; </a:t>
            </a:r>
            <a:r>
              <a:rPr lang="el-GR" altLang="el-GR" kern="0" dirty="0">
                <a:solidFill>
                  <a:srgbClr val="000000"/>
                </a:solidFill>
              </a:rPr>
              <a:t>ή  </a:t>
            </a:r>
            <a:r>
              <a:rPr lang="en-US" altLang="el-GR" kern="0" dirty="0" smtClean="0">
                <a:solidFill>
                  <a:srgbClr val="000000"/>
                </a:solidFill>
              </a:rPr>
              <a:t>import </a:t>
            </a:r>
            <a:r>
              <a:rPr lang="en-US" altLang="el-GR" kern="0" dirty="0" err="1" smtClean="0">
                <a:solidFill>
                  <a:srgbClr val="000000"/>
                </a:solidFill>
              </a:rPr>
              <a:t>javax.swing</a:t>
            </a:r>
            <a:r>
              <a:rPr lang="en-US" altLang="el-GR" kern="0" dirty="0" smtClean="0">
                <a:solidFill>
                  <a:srgbClr val="000000"/>
                </a:solidFill>
              </a:rPr>
              <a:t>.*; </a:t>
            </a:r>
            <a:r>
              <a:rPr lang="el-GR" altLang="el-GR" kern="0" dirty="0" smtClean="0">
                <a:solidFill>
                  <a:srgbClr val="000000"/>
                </a:solidFill>
              </a:rPr>
              <a:t>κάνω </a:t>
            </a:r>
            <a:r>
              <a:rPr lang="en-US" altLang="el-GR" kern="0" dirty="0">
                <a:solidFill>
                  <a:srgbClr val="000000"/>
                </a:solidFill>
              </a:rPr>
              <a:t>import </a:t>
            </a:r>
            <a:r>
              <a:rPr lang="el-GR" altLang="el-GR" kern="0" dirty="0">
                <a:solidFill>
                  <a:srgbClr val="000000"/>
                </a:solidFill>
              </a:rPr>
              <a:t>όλων των κλάσεων του </a:t>
            </a:r>
            <a:r>
              <a:rPr lang="el-GR" altLang="el-GR" kern="0" dirty="0" smtClean="0">
                <a:solidFill>
                  <a:srgbClr val="000000"/>
                </a:solidFill>
              </a:rPr>
              <a:t>πακέτου</a:t>
            </a:r>
            <a:r>
              <a:rPr lang="en-US" altLang="el-GR" kern="0" dirty="0" smtClean="0">
                <a:solidFill>
                  <a:srgbClr val="000000"/>
                </a:solidFill>
              </a:rPr>
              <a:t>,</a:t>
            </a:r>
            <a:r>
              <a:rPr lang="el-GR" altLang="el-GR" kern="0" dirty="0" smtClean="0">
                <a:solidFill>
                  <a:srgbClr val="000000"/>
                </a:solidFill>
              </a:rPr>
              <a:t> </a:t>
            </a:r>
            <a:r>
              <a:rPr lang="el-GR" altLang="el-GR" kern="0" dirty="0">
                <a:solidFill>
                  <a:srgbClr val="000000"/>
                </a:solidFill>
              </a:rPr>
              <a:t>για να είναι διαθέσιμες στο </a:t>
            </a:r>
            <a:r>
              <a:rPr lang="en-US" altLang="el-GR" kern="0" dirty="0">
                <a:solidFill>
                  <a:srgbClr val="000000"/>
                </a:solidFill>
              </a:rPr>
              <a:t>applet </a:t>
            </a:r>
            <a:r>
              <a:rPr lang="el-GR" altLang="el-GR" kern="0" dirty="0">
                <a:solidFill>
                  <a:srgbClr val="000000"/>
                </a:solidFill>
              </a:rPr>
              <a:t>που έχω δημιουργήσει. </a:t>
            </a:r>
            <a:endParaRPr lang="en-US" altLang="el-GR" kern="0" dirty="0">
              <a:solidFill>
                <a:srgbClr val="000000"/>
              </a:solidFill>
            </a:endParaRP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19</a:t>
            </a:fld>
            <a:endParaRPr lang="el-GR" sz="1400" dirty="0">
              <a:solidFill>
                <a:schemeClr val="tx1"/>
              </a:solidFill>
            </a:endParaRPr>
          </a:p>
        </p:txBody>
      </p:sp>
    </p:spTree>
    <p:extLst>
      <p:ext uri="{BB962C8B-B14F-4D97-AF65-F5344CB8AC3E}">
        <p14:creationId xmlns:p14="http://schemas.microsoft.com/office/powerpoint/2010/main" val="2421847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spcBef>
                <a:spcPts val="0"/>
              </a:spcBef>
              <a:spcAft>
                <a:spcPts val="1200"/>
              </a:spcAft>
            </a:pPr>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6563"/>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4924928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Χρώμα</a:t>
            </a:r>
            <a:endParaRPr lang="el-GR" b="1" dirty="0"/>
          </a:p>
        </p:txBody>
      </p:sp>
      <p:sp>
        <p:nvSpPr>
          <p:cNvPr id="3" name="Θέση περιεχομένου 1"/>
          <p:cNvSpPr>
            <a:spLocks noGrp="1"/>
          </p:cNvSpPr>
          <p:nvPr>
            <p:ph idx="1"/>
          </p:nvPr>
        </p:nvSpPr>
        <p:spPr/>
        <p:txBody>
          <a:bodyPr>
            <a:noAutofit/>
          </a:bodyPr>
          <a:lstStyle/>
          <a:p>
            <a:pPr lvl="0" eaLnBrk="0" fontAlgn="base" hangingPunct="0">
              <a:lnSpc>
                <a:spcPct val="90000"/>
              </a:lnSpc>
              <a:spcBef>
                <a:spcPts val="0"/>
              </a:spcBef>
              <a:spcAft>
                <a:spcPct val="0"/>
              </a:spcAft>
              <a:buClr>
                <a:srgbClr val="3333CC"/>
              </a:buClr>
              <a:buSzPct val="120000"/>
              <a:buFont typeface="Wingdings" panose="05000000000000000000" pitchFamily="2" charset="2"/>
              <a:buChar char="§"/>
              <a:defRPr/>
            </a:pPr>
            <a:r>
              <a:rPr lang="el-GR" kern="0" dirty="0">
                <a:solidFill>
                  <a:srgbClr val="000000"/>
                </a:solidFill>
              </a:rPr>
              <a:t>Στο πακέτο </a:t>
            </a:r>
            <a:r>
              <a:rPr lang="en-US" kern="0" dirty="0" err="1" smtClean="0">
                <a:solidFill>
                  <a:srgbClr val="000000"/>
                </a:solidFill>
              </a:rPr>
              <a:t>awt</a:t>
            </a:r>
            <a:r>
              <a:rPr lang="el-GR" kern="0" dirty="0" smtClean="0">
                <a:solidFill>
                  <a:srgbClr val="000000"/>
                </a:solidFill>
              </a:rPr>
              <a:t> </a:t>
            </a:r>
            <a:r>
              <a:rPr lang="el-GR" kern="0" dirty="0">
                <a:solidFill>
                  <a:srgbClr val="000000"/>
                </a:solidFill>
              </a:rPr>
              <a:t>υπάρχει η τάξη </a:t>
            </a:r>
            <a:r>
              <a:rPr lang="en-US" kern="0" dirty="0" smtClean="0">
                <a:solidFill>
                  <a:srgbClr val="000000"/>
                </a:solidFill>
              </a:rPr>
              <a:t>Color</a:t>
            </a:r>
            <a:r>
              <a:rPr lang="el-GR" kern="0" dirty="0" smtClean="0">
                <a:solidFill>
                  <a:srgbClr val="000000"/>
                </a:solidFill>
              </a:rPr>
              <a:t>, </a:t>
            </a:r>
            <a:r>
              <a:rPr lang="el-GR" kern="0" dirty="0">
                <a:solidFill>
                  <a:srgbClr val="000000"/>
                </a:solidFill>
              </a:rPr>
              <a:t>με την οποία ρυθμίζουμε τα χρώματα στην οθόνη. </a:t>
            </a:r>
            <a:r>
              <a:rPr lang="el-GR" kern="0" dirty="0" smtClean="0">
                <a:solidFill>
                  <a:srgbClr val="000000"/>
                </a:solidFill>
              </a:rPr>
              <a:t>(</a:t>
            </a:r>
            <a:r>
              <a:rPr lang="en-US" kern="0" dirty="0" smtClean="0">
                <a:solidFill>
                  <a:srgbClr val="000000"/>
                </a:solidFill>
              </a:rPr>
              <a:t>RGB</a:t>
            </a:r>
            <a:r>
              <a:rPr lang="el-GR" kern="0" dirty="0" smtClean="0">
                <a:solidFill>
                  <a:srgbClr val="000000"/>
                </a:solidFill>
              </a:rPr>
              <a:t> </a:t>
            </a:r>
            <a:r>
              <a:rPr lang="en-US" kern="0" dirty="0" smtClean="0">
                <a:solidFill>
                  <a:srgbClr val="000000"/>
                </a:solidFill>
              </a:rPr>
              <a:t>- Red, Green, Blue</a:t>
            </a:r>
            <a:r>
              <a:rPr lang="el-GR" kern="0" dirty="0" smtClean="0">
                <a:solidFill>
                  <a:srgbClr val="000000"/>
                </a:solidFill>
              </a:rPr>
              <a:t>,</a:t>
            </a:r>
            <a:r>
              <a:rPr lang="en-US" kern="0" dirty="0" smtClean="0">
                <a:solidFill>
                  <a:srgbClr val="000000"/>
                </a:solidFill>
              </a:rPr>
              <a:t> </a:t>
            </a:r>
            <a:r>
              <a:rPr lang="el-GR" kern="0" dirty="0" smtClean="0">
                <a:solidFill>
                  <a:srgbClr val="000000"/>
                </a:solidFill>
              </a:rPr>
              <a:t>0 - 255</a:t>
            </a:r>
            <a:r>
              <a:rPr lang="el-GR" kern="0" dirty="0">
                <a:solidFill>
                  <a:srgbClr val="000000"/>
                </a:solidFill>
              </a:rPr>
              <a:t>). Υπάρχουν και τα έτοιμα χρώματα π.χ. </a:t>
            </a:r>
            <a:r>
              <a:rPr lang="en-US" kern="0" dirty="0" smtClean="0">
                <a:solidFill>
                  <a:srgbClr val="000000"/>
                </a:solidFill>
              </a:rPr>
              <a:t>blue, red, white, </a:t>
            </a:r>
            <a:r>
              <a:rPr lang="el-GR" kern="0" dirty="0" smtClean="0">
                <a:solidFill>
                  <a:srgbClr val="000000"/>
                </a:solidFill>
              </a:rPr>
              <a:t>και τα λοιπά.</a:t>
            </a:r>
            <a:endParaRPr lang="en-US" kern="0" dirty="0">
              <a:solidFill>
                <a:srgbClr val="000000"/>
              </a:solidFill>
            </a:endParaRPr>
          </a:p>
          <a:p>
            <a:pPr lvl="0" eaLnBrk="0" fontAlgn="base" hangingPunct="0">
              <a:lnSpc>
                <a:spcPct val="90000"/>
              </a:lnSpc>
              <a:spcBef>
                <a:spcPts val="0"/>
              </a:spcBef>
              <a:spcAft>
                <a:spcPct val="0"/>
              </a:spcAft>
              <a:buClr>
                <a:srgbClr val="3333CC"/>
              </a:buClr>
              <a:buSzPct val="120000"/>
              <a:buFont typeface="Wingdings" panose="05000000000000000000" pitchFamily="2" charset="2"/>
              <a:buChar char="§"/>
              <a:defRPr/>
            </a:pPr>
            <a:r>
              <a:rPr lang="el-GR" kern="0" dirty="0">
                <a:solidFill>
                  <a:srgbClr val="000000"/>
                </a:solidFill>
              </a:rPr>
              <a:t>Μέθοδοι για ορισμό χρώματος </a:t>
            </a:r>
            <a:r>
              <a:rPr lang="el-GR" kern="0" dirty="0" smtClean="0">
                <a:solidFill>
                  <a:srgbClr val="000000"/>
                </a:solidFill>
              </a:rPr>
              <a:t>στο: </a:t>
            </a:r>
            <a:endParaRPr lang="en-US" kern="0" dirty="0">
              <a:solidFill>
                <a:srgbClr val="000000"/>
              </a:solidFill>
            </a:endParaRPr>
          </a:p>
          <a:p>
            <a:pPr lvl="1" indent="-342000" eaLnBrk="0" fontAlgn="base" hangingPunct="0">
              <a:lnSpc>
                <a:spcPct val="90000"/>
              </a:lnSpc>
              <a:spcBef>
                <a:spcPts val="0"/>
              </a:spcBef>
              <a:spcAft>
                <a:spcPct val="0"/>
              </a:spcAft>
              <a:buClr>
                <a:srgbClr val="C00000"/>
              </a:buClr>
              <a:buSzPct val="120000"/>
              <a:buFont typeface="Wingdings" panose="05000000000000000000" pitchFamily="2" charset="2"/>
              <a:buChar char="§"/>
              <a:defRPr/>
            </a:pPr>
            <a:r>
              <a:rPr lang="el-GR" kern="0" dirty="0">
                <a:solidFill>
                  <a:srgbClr val="000000"/>
                </a:solidFill>
              </a:rPr>
              <a:t>Προσκήνιο 		: </a:t>
            </a:r>
            <a:r>
              <a:rPr lang="en-US" kern="0" dirty="0" err="1" smtClean="0">
                <a:solidFill>
                  <a:srgbClr val="000000"/>
                </a:solidFill>
              </a:rPr>
              <a:t>setForeground</a:t>
            </a:r>
            <a:r>
              <a:rPr lang="en-US" kern="0" dirty="0" smtClean="0">
                <a:solidFill>
                  <a:srgbClr val="000000"/>
                </a:solidFill>
              </a:rPr>
              <a:t>(</a:t>
            </a:r>
            <a:r>
              <a:rPr lang="en-US" kern="0" dirty="0" err="1" smtClean="0">
                <a:solidFill>
                  <a:srgbClr val="000000"/>
                </a:solidFill>
              </a:rPr>
              <a:t>Color.gray</a:t>
            </a:r>
            <a:r>
              <a:rPr lang="en-US" kern="0" dirty="0" smtClean="0">
                <a:solidFill>
                  <a:srgbClr val="000000"/>
                </a:solidFill>
              </a:rPr>
              <a:t>)</a:t>
            </a:r>
            <a:r>
              <a:rPr lang="el-GR" kern="0" dirty="0" smtClean="0">
                <a:solidFill>
                  <a:srgbClr val="000000"/>
                </a:solidFill>
              </a:rPr>
              <a:t>.</a:t>
            </a:r>
            <a:endParaRPr lang="en-US" kern="0" dirty="0" smtClean="0">
              <a:solidFill>
                <a:srgbClr val="000000"/>
              </a:solidFill>
            </a:endParaRPr>
          </a:p>
          <a:p>
            <a:pPr lvl="1" indent="-342000" eaLnBrk="0" fontAlgn="base" hangingPunct="0">
              <a:lnSpc>
                <a:spcPct val="90000"/>
              </a:lnSpc>
              <a:spcBef>
                <a:spcPts val="0"/>
              </a:spcBef>
              <a:spcAft>
                <a:spcPct val="0"/>
              </a:spcAft>
              <a:buClr>
                <a:srgbClr val="C00000"/>
              </a:buClr>
              <a:buSzPct val="120000"/>
              <a:buFont typeface="Wingdings" panose="05000000000000000000" pitchFamily="2" charset="2"/>
              <a:buChar char="§"/>
              <a:defRPr/>
            </a:pPr>
            <a:r>
              <a:rPr lang="el-GR" kern="0" dirty="0" smtClean="0">
                <a:solidFill>
                  <a:srgbClr val="000000"/>
                </a:solidFill>
              </a:rPr>
              <a:t>Παρασκήνιο</a:t>
            </a:r>
            <a:r>
              <a:rPr lang="en-US" kern="0" dirty="0">
                <a:solidFill>
                  <a:srgbClr val="000000"/>
                </a:solidFill>
              </a:rPr>
              <a:t>		: </a:t>
            </a:r>
            <a:r>
              <a:rPr lang="en-US" kern="0" dirty="0" err="1" smtClean="0">
                <a:solidFill>
                  <a:srgbClr val="000000"/>
                </a:solidFill>
              </a:rPr>
              <a:t>setBackground</a:t>
            </a:r>
            <a:r>
              <a:rPr lang="en-US" kern="0" dirty="0" smtClean="0">
                <a:solidFill>
                  <a:srgbClr val="000000"/>
                </a:solidFill>
              </a:rPr>
              <a:t>(</a:t>
            </a:r>
            <a:r>
              <a:rPr lang="en-US" kern="0" dirty="0" err="1" smtClean="0">
                <a:solidFill>
                  <a:srgbClr val="000000"/>
                </a:solidFill>
              </a:rPr>
              <a:t>Color.cyan</a:t>
            </a:r>
            <a:r>
              <a:rPr lang="en-US" kern="0" dirty="0" smtClean="0">
                <a:solidFill>
                  <a:srgbClr val="000000"/>
                </a:solidFill>
              </a:rPr>
              <a:t>)</a:t>
            </a:r>
            <a:r>
              <a:rPr lang="el-GR" kern="0" dirty="0" smtClean="0">
                <a:solidFill>
                  <a:srgbClr val="000000"/>
                </a:solidFill>
              </a:rPr>
              <a:t>.</a:t>
            </a:r>
            <a:endParaRPr lang="en-US" kern="0" dirty="0">
              <a:solidFill>
                <a:srgbClr val="000000"/>
              </a:solidFill>
            </a:endParaRPr>
          </a:p>
          <a:p>
            <a:pPr lvl="1" indent="-342000" eaLnBrk="0" fontAlgn="base" hangingPunct="0">
              <a:lnSpc>
                <a:spcPct val="90000"/>
              </a:lnSpc>
              <a:spcBef>
                <a:spcPts val="0"/>
              </a:spcBef>
              <a:spcAft>
                <a:spcPct val="0"/>
              </a:spcAft>
              <a:buClr>
                <a:srgbClr val="C00000"/>
              </a:buClr>
              <a:buSzPct val="120000"/>
              <a:buFont typeface="Wingdings" panose="05000000000000000000" pitchFamily="2" charset="2"/>
              <a:buChar char="§"/>
              <a:defRPr/>
            </a:pPr>
            <a:r>
              <a:rPr lang="el-GR" kern="0" dirty="0">
                <a:solidFill>
                  <a:srgbClr val="000000"/>
                </a:solidFill>
              </a:rPr>
              <a:t>Χρήση</a:t>
            </a:r>
            <a:r>
              <a:rPr lang="en-US" kern="0" dirty="0">
                <a:solidFill>
                  <a:srgbClr val="000000"/>
                </a:solidFill>
              </a:rPr>
              <a:t>		</a:t>
            </a:r>
            <a:r>
              <a:rPr lang="el-GR" kern="0" dirty="0" smtClean="0">
                <a:solidFill>
                  <a:srgbClr val="000000"/>
                </a:solidFill>
              </a:rPr>
              <a:t>	</a:t>
            </a:r>
            <a:r>
              <a:rPr lang="en-US" kern="0" dirty="0" smtClean="0">
                <a:solidFill>
                  <a:srgbClr val="000000"/>
                </a:solidFill>
              </a:rPr>
              <a:t>: </a:t>
            </a:r>
            <a:r>
              <a:rPr lang="en-US" kern="0" dirty="0" err="1" smtClean="0">
                <a:solidFill>
                  <a:srgbClr val="000000"/>
                </a:solidFill>
              </a:rPr>
              <a:t>g.setColor</a:t>
            </a:r>
            <a:r>
              <a:rPr lang="en-US" kern="0" dirty="0" smtClean="0">
                <a:solidFill>
                  <a:srgbClr val="000000"/>
                </a:solidFill>
              </a:rPr>
              <a:t>(</a:t>
            </a:r>
            <a:r>
              <a:rPr lang="en-US" kern="0" dirty="0" err="1" smtClean="0">
                <a:solidFill>
                  <a:srgbClr val="000000"/>
                </a:solidFill>
              </a:rPr>
              <a:t>Color.yellow</a:t>
            </a:r>
            <a:r>
              <a:rPr lang="en-US" kern="0" dirty="0" smtClean="0">
                <a:solidFill>
                  <a:srgbClr val="000000"/>
                </a:solidFill>
              </a:rPr>
              <a:t>)</a:t>
            </a:r>
            <a:r>
              <a:rPr lang="el-GR" kern="0" dirty="0" smtClean="0">
                <a:solidFill>
                  <a:srgbClr val="000000"/>
                </a:solidFill>
              </a:rPr>
              <a:t>.</a:t>
            </a:r>
            <a:endParaRPr lang="en-US" kern="0" dirty="0">
              <a:solidFill>
                <a:srgbClr val="000000"/>
              </a:solidFill>
            </a:endParaRPr>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1575269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a:latin typeface="+mn-lt"/>
                <a:cs typeface="Times New Roman" pitchFamily="18" charset="0"/>
              </a:rPr>
              <a:t>Σύστημα </a:t>
            </a:r>
            <a:r>
              <a:rPr lang="el-GR" altLang="el-GR" b="1" dirty="0" smtClean="0">
                <a:latin typeface="+mn-lt"/>
                <a:cs typeface="Times New Roman" pitchFamily="18" charset="0"/>
              </a:rPr>
              <a:t>συντεταγμένων</a:t>
            </a:r>
            <a:endParaRPr lang="el-GR" dirty="0">
              <a:latin typeface="+mn-lt"/>
            </a:endParaRPr>
          </a:p>
        </p:txBody>
      </p:sp>
      <p:sp>
        <p:nvSpPr>
          <p:cNvPr id="3" name="Θέση περιεχομένου 1"/>
          <p:cNvSpPr>
            <a:spLocks noGrp="1"/>
          </p:cNvSpPr>
          <p:nvPr>
            <p:ph idx="1"/>
          </p:nvPr>
        </p:nvSpPr>
        <p:spPr/>
        <p:txBody>
          <a:bodyPr/>
          <a:lstStyle/>
          <a:p>
            <a:pPr marL="0" lvl="0" indent="0" eaLnBrk="0" fontAlgn="base" hangingPunct="0">
              <a:spcBef>
                <a:spcPts val="0"/>
              </a:spcBef>
              <a:spcAft>
                <a:spcPct val="0"/>
              </a:spcAft>
              <a:buClr>
                <a:srgbClr val="3333CC"/>
              </a:buClr>
              <a:buSzPct val="60000"/>
              <a:buNone/>
            </a:pPr>
            <a:r>
              <a:rPr lang="el-GR" altLang="el-GR" sz="2400" kern="0" dirty="0">
                <a:solidFill>
                  <a:srgbClr val="000000"/>
                </a:solidFill>
                <a:cs typeface="Times New Roman" pitchFamily="18" charset="0"/>
              </a:rPr>
              <a:t>Η σχεδίαση ενός αντικειμένου στην οθόνη, γίνεται μέσω μεθόδων της κλάσης </a:t>
            </a:r>
            <a:r>
              <a:rPr lang="en-US" altLang="el-GR" sz="2400" kern="0" dirty="0" smtClean="0">
                <a:solidFill>
                  <a:srgbClr val="000000"/>
                </a:solidFill>
                <a:cs typeface="Times New Roman" pitchFamily="18" charset="0"/>
              </a:rPr>
              <a:t>Graphics</a:t>
            </a:r>
            <a:r>
              <a:rPr lang="el-GR" altLang="el-GR" sz="2400" kern="0" dirty="0" smtClean="0">
                <a:solidFill>
                  <a:srgbClr val="000000"/>
                </a:solidFill>
                <a:cs typeface="Times New Roman" pitchFamily="18" charset="0"/>
              </a:rPr>
              <a:t>. </a:t>
            </a:r>
            <a:r>
              <a:rPr lang="el-GR" altLang="el-GR" sz="2400" kern="0" dirty="0">
                <a:solidFill>
                  <a:srgbClr val="000000"/>
                </a:solidFill>
                <a:cs typeface="Times New Roman" pitchFamily="18" charset="0"/>
              </a:rPr>
              <a:t>Όλες οι μέθοδοι </a:t>
            </a:r>
            <a:r>
              <a:rPr lang="el-GR" altLang="el-GR" sz="2400" kern="0" dirty="0" smtClean="0">
                <a:solidFill>
                  <a:srgbClr val="000000"/>
                </a:solidFill>
                <a:cs typeface="Times New Roman" pitchFamily="18" charset="0"/>
              </a:rPr>
              <a:t>σχεδίασης, </a:t>
            </a:r>
            <a:r>
              <a:rPr lang="el-GR" altLang="el-GR" sz="2400" kern="0" dirty="0">
                <a:solidFill>
                  <a:srgbClr val="000000"/>
                </a:solidFill>
                <a:cs typeface="Times New Roman" pitchFamily="18" charset="0"/>
              </a:rPr>
              <a:t>παίρνουν ορίσματα που αφορούν σημεία, </a:t>
            </a:r>
            <a:r>
              <a:rPr lang="el-GR" altLang="el-GR" sz="2400" kern="0" dirty="0" smtClean="0">
                <a:solidFill>
                  <a:srgbClr val="000000"/>
                </a:solidFill>
                <a:cs typeface="Times New Roman" pitchFamily="18" charset="0"/>
              </a:rPr>
              <a:t>γωνίες, </a:t>
            </a:r>
            <a:r>
              <a:rPr lang="el-GR" altLang="el-GR" sz="2400" kern="0" dirty="0">
                <a:solidFill>
                  <a:srgbClr val="000000"/>
                </a:solidFill>
                <a:cs typeface="Times New Roman" pitchFamily="18" charset="0"/>
              </a:rPr>
              <a:t>ή αρχικά σημεία των </a:t>
            </a:r>
            <a:r>
              <a:rPr lang="el-GR" altLang="el-GR" sz="2400" kern="0" dirty="0" smtClean="0">
                <a:solidFill>
                  <a:srgbClr val="000000"/>
                </a:solidFill>
                <a:cs typeface="Times New Roman" pitchFamily="18" charset="0"/>
              </a:rPr>
              <a:t>αντικειμένων, </a:t>
            </a:r>
            <a:r>
              <a:rPr lang="el-GR" altLang="el-GR" sz="2400" kern="0" dirty="0">
                <a:solidFill>
                  <a:srgbClr val="000000"/>
                </a:solidFill>
                <a:cs typeface="Times New Roman" pitchFamily="18" charset="0"/>
              </a:rPr>
              <a:t>στο σύστημα συντεταγμένων μιας </a:t>
            </a:r>
            <a:r>
              <a:rPr lang="en-US" altLang="el-GR" sz="2400" kern="0" dirty="0" smtClean="0">
                <a:solidFill>
                  <a:srgbClr val="000000"/>
                </a:solidFill>
                <a:cs typeface="Times New Roman" pitchFamily="18" charset="0"/>
              </a:rPr>
              <a:t>applet</a:t>
            </a:r>
            <a:r>
              <a:rPr lang="el-GR" altLang="el-GR" sz="2400" kern="0" dirty="0" smtClean="0">
                <a:solidFill>
                  <a:srgbClr val="000000"/>
                </a:solidFill>
                <a:cs typeface="Times New Roman" pitchFamily="18" charset="0"/>
              </a:rPr>
              <a:t>. </a:t>
            </a:r>
            <a:r>
              <a:rPr lang="el-GR" altLang="el-GR" sz="2400" kern="0" dirty="0">
                <a:solidFill>
                  <a:srgbClr val="000000"/>
                </a:solidFill>
                <a:cs typeface="Times New Roman" pitchFamily="18" charset="0"/>
              </a:rPr>
              <a:t>Το σύστημα συντεταγμένων έχει την αρχή του (0</a:t>
            </a:r>
            <a:r>
              <a:rPr lang="el-GR" altLang="el-GR" sz="2400" kern="0" dirty="0" smtClean="0">
                <a:solidFill>
                  <a:srgbClr val="000000"/>
                </a:solidFill>
                <a:cs typeface="Times New Roman" pitchFamily="18" charset="0"/>
              </a:rPr>
              <a:t>, 0), </a:t>
            </a:r>
            <a:r>
              <a:rPr lang="el-GR" altLang="el-GR" sz="2400" kern="0" dirty="0">
                <a:solidFill>
                  <a:srgbClr val="000000"/>
                </a:solidFill>
                <a:cs typeface="Times New Roman" pitchFamily="18" charset="0"/>
              </a:rPr>
              <a:t>στην αριστερή άνω γωνία. Οι θετικές τιμές του </a:t>
            </a:r>
            <a:r>
              <a:rPr lang="en-US" altLang="el-GR" sz="2400" kern="0" dirty="0" smtClean="0">
                <a:solidFill>
                  <a:srgbClr val="000000"/>
                </a:solidFill>
                <a:cs typeface="Times New Roman" pitchFamily="18" charset="0"/>
              </a:rPr>
              <a:t>x</a:t>
            </a:r>
            <a:r>
              <a:rPr lang="el-GR" altLang="el-GR" sz="2400" kern="0" dirty="0" smtClean="0">
                <a:solidFill>
                  <a:srgbClr val="000000"/>
                </a:solidFill>
                <a:cs typeface="Times New Roman" pitchFamily="18" charset="0"/>
              </a:rPr>
              <a:t> </a:t>
            </a:r>
            <a:r>
              <a:rPr lang="el-GR" altLang="el-GR" sz="2400" kern="0" dirty="0">
                <a:solidFill>
                  <a:srgbClr val="000000"/>
                </a:solidFill>
                <a:cs typeface="Times New Roman" pitchFamily="18" charset="0"/>
              </a:rPr>
              <a:t>βρίσκονται στα </a:t>
            </a:r>
            <a:r>
              <a:rPr lang="el-GR" altLang="el-GR" sz="2400" kern="0" dirty="0" smtClean="0">
                <a:solidFill>
                  <a:srgbClr val="000000"/>
                </a:solidFill>
                <a:cs typeface="Times New Roman" pitchFamily="18" charset="0"/>
              </a:rPr>
              <a:t>δεξιά, </a:t>
            </a:r>
            <a:r>
              <a:rPr lang="el-GR" altLang="el-GR" sz="2400" kern="0" dirty="0">
                <a:solidFill>
                  <a:srgbClr val="000000"/>
                </a:solidFill>
                <a:cs typeface="Times New Roman" pitchFamily="18" charset="0"/>
              </a:rPr>
              <a:t>και οι θετικές </a:t>
            </a:r>
            <a:r>
              <a:rPr lang="en-US" altLang="el-GR" sz="2400" kern="0" dirty="0">
                <a:solidFill>
                  <a:srgbClr val="000000"/>
                </a:solidFill>
                <a:cs typeface="Times New Roman" pitchFamily="18" charset="0"/>
              </a:rPr>
              <a:t>y</a:t>
            </a:r>
            <a:r>
              <a:rPr lang="el-GR" altLang="el-GR" sz="2400" kern="0" dirty="0">
                <a:solidFill>
                  <a:srgbClr val="000000"/>
                </a:solidFill>
                <a:cs typeface="Times New Roman" pitchFamily="18" charset="0"/>
              </a:rPr>
              <a:t> τιμές είναι προς τα κάτω. </a:t>
            </a:r>
          </a:p>
          <a:p>
            <a:pPr marL="0" indent="0">
              <a:buNone/>
            </a:pPr>
            <a:endParaRPr lang="el-GR" dirty="0"/>
          </a:p>
        </p:txBody>
      </p:sp>
      <p:pic>
        <p:nvPicPr>
          <p:cNvPr id="6" name="Εικόνα 1" descr="Εικόνα με το σύστημα συντεταγμένων του x και του y. "/>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84984" y="4365104"/>
            <a:ext cx="2456688" cy="1688592"/>
          </a:xfrm>
          <a:prstGeom prst="rect">
            <a:avLst/>
          </a:prstGeom>
        </p:spPr>
      </p:pic>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24236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Γεωμετρικά σχήματα</a:t>
            </a:r>
            <a:endParaRPr lang="el-GR" b="1" dirty="0"/>
          </a:p>
        </p:txBody>
      </p:sp>
      <p:sp>
        <p:nvSpPr>
          <p:cNvPr id="3" name="Θέση περιεχομένου 1"/>
          <p:cNvSpPr>
            <a:spLocks noGrp="1"/>
          </p:cNvSpPr>
          <p:nvPr>
            <p:ph idx="1"/>
          </p:nvPr>
        </p:nvSpPr>
        <p:spPr>
          <a:xfrm>
            <a:off x="395536" y="1484784"/>
            <a:ext cx="8424936" cy="4824536"/>
          </a:xfrm>
        </p:spPr>
        <p:txBody>
          <a:bodyPr>
            <a:noAutofit/>
          </a:bodyPr>
          <a:lstStyle/>
          <a:p>
            <a:pPr marL="0" lvl="0" indent="0" eaLnBrk="0" fontAlgn="base" hangingPunct="0">
              <a:lnSpc>
                <a:spcPct val="90000"/>
              </a:lnSpc>
              <a:spcBef>
                <a:spcPts val="0"/>
              </a:spcBef>
              <a:spcAft>
                <a:spcPts val="1800"/>
              </a:spcAft>
              <a:buClr>
                <a:srgbClr val="3333CC"/>
              </a:buClr>
              <a:buSzPct val="60000"/>
              <a:buNone/>
              <a:defRPr/>
            </a:pPr>
            <a:r>
              <a:rPr lang="el-GR" sz="2800" kern="0" dirty="0">
                <a:solidFill>
                  <a:srgbClr val="000000"/>
                </a:solidFill>
              </a:rPr>
              <a:t>Μέθοδοι για να σχεδιάζουμε γεωμετρικά </a:t>
            </a:r>
            <a:r>
              <a:rPr lang="el-GR" sz="2800" kern="0" dirty="0" smtClean="0">
                <a:solidFill>
                  <a:srgbClr val="000000"/>
                </a:solidFill>
              </a:rPr>
              <a:t>σχήματα:</a:t>
            </a:r>
            <a:endParaRPr lang="en-US" sz="2800" kern="0" dirty="0">
              <a:solidFill>
                <a:srgbClr val="000000"/>
              </a:solidFill>
            </a:endParaRPr>
          </a:p>
          <a:p>
            <a:pPr marL="0" lvl="0" indent="0" eaLnBrk="0" fontAlgn="base" hangingPunct="0">
              <a:lnSpc>
                <a:spcPct val="90000"/>
              </a:lnSpc>
              <a:spcBef>
                <a:spcPts val="0"/>
              </a:spcBef>
              <a:buClr>
                <a:srgbClr val="0033CC"/>
              </a:buClr>
              <a:buSzPct val="120000"/>
              <a:buNone/>
              <a:defRPr/>
            </a:pPr>
            <a:r>
              <a:rPr lang="en-US" sz="2400" b="1" kern="0" dirty="0" smtClean="0">
                <a:solidFill>
                  <a:srgbClr val="0033CC"/>
                </a:solidFill>
              </a:rPr>
              <a:t>1.  </a:t>
            </a:r>
            <a:r>
              <a:rPr lang="en-US" sz="2400" kern="0" dirty="0" err="1" smtClean="0">
                <a:solidFill>
                  <a:srgbClr val="000000"/>
                </a:solidFill>
              </a:rPr>
              <a:t>g.drawLine</a:t>
            </a:r>
            <a:r>
              <a:rPr lang="en-US" sz="2400" kern="0" dirty="0" smtClean="0">
                <a:solidFill>
                  <a:srgbClr val="000000"/>
                </a:solidFill>
              </a:rPr>
              <a:t>(x1</a:t>
            </a:r>
            <a:r>
              <a:rPr lang="en-US" sz="2400" kern="0" dirty="0" smtClean="0">
                <a:solidFill>
                  <a:srgbClr val="000000"/>
                </a:solidFill>
              </a:rPr>
              <a:t>, y1, x2, y2</a:t>
            </a:r>
            <a:r>
              <a:rPr lang="en-US" sz="2400" kern="0" dirty="0" smtClean="0">
                <a:solidFill>
                  <a:srgbClr val="000000"/>
                </a:solidFill>
              </a:rPr>
              <a:t>), </a:t>
            </a:r>
            <a:r>
              <a:rPr lang="el-GR" sz="2400" kern="0" dirty="0" smtClean="0">
                <a:solidFill>
                  <a:srgbClr val="000000"/>
                </a:solidFill>
              </a:rPr>
              <a:t>―&gt; ζωγραφίζει </a:t>
            </a:r>
            <a:r>
              <a:rPr lang="el-GR" sz="2400" kern="0" dirty="0">
                <a:solidFill>
                  <a:srgbClr val="000000"/>
                </a:solidFill>
              </a:rPr>
              <a:t>ένα ευθύγραμμο </a:t>
            </a:r>
            <a:endParaRPr lang="en-US" sz="2400" kern="0" dirty="0" smtClean="0">
              <a:solidFill>
                <a:srgbClr val="000000"/>
              </a:solidFill>
            </a:endParaRPr>
          </a:p>
          <a:p>
            <a:pPr marL="400050" lvl="1" indent="0" eaLnBrk="0" fontAlgn="base" hangingPunct="0">
              <a:lnSpc>
                <a:spcPct val="90000"/>
              </a:lnSpc>
              <a:spcBef>
                <a:spcPts val="0"/>
              </a:spcBef>
              <a:spcAft>
                <a:spcPts val="200"/>
              </a:spcAft>
              <a:buClr>
                <a:srgbClr val="0033CC"/>
              </a:buClr>
              <a:buSzPct val="120000"/>
              <a:buNone/>
              <a:defRPr/>
            </a:pPr>
            <a:r>
              <a:rPr lang="el-GR" sz="2400" kern="0" dirty="0" smtClean="0">
                <a:solidFill>
                  <a:srgbClr val="000000"/>
                </a:solidFill>
              </a:rPr>
              <a:t>τμήμα</a:t>
            </a:r>
            <a:r>
              <a:rPr lang="el-GR" sz="2400" kern="0" dirty="0" smtClean="0">
                <a:solidFill>
                  <a:srgbClr val="000000"/>
                </a:solidFill>
              </a:rPr>
              <a:t>, </a:t>
            </a:r>
            <a:r>
              <a:rPr lang="el-GR" sz="2400" kern="0" dirty="0">
                <a:solidFill>
                  <a:srgbClr val="000000"/>
                </a:solidFill>
              </a:rPr>
              <a:t>από </a:t>
            </a:r>
            <a:r>
              <a:rPr lang="el-GR" sz="2400" kern="0" dirty="0" smtClean="0">
                <a:solidFill>
                  <a:srgbClr val="000000"/>
                </a:solidFill>
              </a:rPr>
              <a:t>το</a:t>
            </a:r>
            <a:r>
              <a:rPr lang="el-GR" sz="2400" kern="0" dirty="0" smtClean="0">
                <a:solidFill>
                  <a:srgbClr val="000000"/>
                </a:solidFill>
              </a:rPr>
              <a:t> </a:t>
            </a:r>
            <a:r>
              <a:rPr lang="el-GR" sz="2400" kern="0" dirty="0">
                <a:solidFill>
                  <a:srgbClr val="000000"/>
                </a:solidFill>
              </a:rPr>
              <a:t>σημείο </a:t>
            </a:r>
            <a:r>
              <a:rPr lang="en-US" sz="2400" kern="0" dirty="0" smtClean="0">
                <a:solidFill>
                  <a:srgbClr val="000000"/>
                </a:solidFill>
              </a:rPr>
              <a:t>x1, y1 </a:t>
            </a:r>
            <a:r>
              <a:rPr lang="el-GR" sz="2400" kern="0" dirty="0" smtClean="0">
                <a:solidFill>
                  <a:srgbClr val="000000"/>
                </a:solidFill>
              </a:rPr>
              <a:t>ως </a:t>
            </a:r>
            <a:r>
              <a:rPr lang="el-GR" sz="2400" kern="0" dirty="0" smtClean="0">
                <a:solidFill>
                  <a:srgbClr val="000000"/>
                </a:solidFill>
              </a:rPr>
              <a:t>το</a:t>
            </a:r>
            <a:r>
              <a:rPr lang="el-GR" sz="2400" kern="0" dirty="0" smtClean="0">
                <a:solidFill>
                  <a:srgbClr val="000000"/>
                </a:solidFill>
              </a:rPr>
              <a:t> </a:t>
            </a:r>
            <a:r>
              <a:rPr lang="el-GR" sz="2400" kern="0" dirty="0">
                <a:solidFill>
                  <a:srgbClr val="000000"/>
                </a:solidFill>
              </a:rPr>
              <a:t>σημείο </a:t>
            </a:r>
            <a:r>
              <a:rPr lang="en-US" sz="2400" kern="0" dirty="0" smtClean="0">
                <a:solidFill>
                  <a:srgbClr val="000000"/>
                </a:solidFill>
              </a:rPr>
              <a:t>x2, </a:t>
            </a:r>
            <a:r>
              <a:rPr lang="en-US" sz="2400" kern="0" dirty="0" smtClean="0">
                <a:solidFill>
                  <a:srgbClr val="000000"/>
                </a:solidFill>
              </a:rPr>
              <a:t>y2</a:t>
            </a:r>
            <a:r>
              <a:rPr lang="el-GR" sz="2400" kern="0" dirty="0" smtClean="0">
                <a:solidFill>
                  <a:srgbClr val="000000"/>
                </a:solidFill>
              </a:rPr>
              <a:t>.</a:t>
            </a:r>
            <a:endParaRPr lang="en-US" sz="2400" kern="0" dirty="0" smtClean="0">
              <a:solidFill>
                <a:srgbClr val="000000"/>
              </a:solidFill>
            </a:endParaRPr>
          </a:p>
          <a:p>
            <a:pPr marL="0" lvl="0" indent="0" eaLnBrk="0" fontAlgn="base" hangingPunct="0">
              <a:lnSpc>
                <a:spcPct val="90000"/>
              </a:lnSpc>
              <a:spcBef>
                <a:spcPts val="0"/>
              </a:spcBef>
              <a:buClr>
                <a:srgbClr val="3333CC"/>
              </a:buClr>
              <a:buSzPct val="120000"/>
              <a:buNone/>
              <a:defRPr/>
            </a:pPr>
            <a:r>
              <a:rPr lang="en-US" sz="2400" b="1" kern="0" dirty="0" smtClean="0">
                <a:solidFill>
                  <a:srgbClr val="0033CC"/>
                </a:solidFill>
              </a:rPr>
              <a:t>2.  </a:t>
            </a:r>
            <a:r>
              <a:rPr lang="en-US" sz="2400" kern="0" dirty="0" err="1" smtClean="0">
                <a:solidFill>
                  <a:srgbClr val="000000"/>
                </a:solidFill>
              </a:rPr>
              <a:t>g.drawRect</a:t>
            </a:r>
            <a:r>
              <a:rPr lang="en-US" sz="2400" kern="0" dirty="0" smtClean="0">
                <a:solidFill>
                  <a:srgbClr val="000000"/>
                </a:solidFill>
              </a:rPr>
              <a:t>(x1</a:t>
            </a:r>
            <a:r>
              <a:rPr lang="en-US" sz="2400" kern="0" dirty="0" smtClean="0">
                <a:solidFill>
                  <a:srgbClr val="000000"/>
                </a:solidFill>
              </a:rPr>
              <a:t>, y1, </a:t>
            </a:r>
            <a:r>
              <a:rPr lang="el-GR" sz="2400" kern="0" dirty="0" smtClean="0">
                <a:solidFill>
                  <a:srgbClr val="000000"/>
                </a:solidFill>
              </a:rPr>
              <a:t>πλάτος</a:t>
            </a:r>
            <a:r>
              <a:rPr lang="el-GR" sz="2400" kern="0" dirty="0">
                <a:solidFill>
                  <a:srgbClr val="000000"/>
                </a:solidFill>
              </a:rPr>
              <a:t>, </a:t>
            </a:r>
            <a:r>
              <a:rPr lang="el-GR" sz="2400" kern="0" dirty="0" smtClean="0">
                <a:solidFill>
                  <a:srgbClr val="000000"/>
                </a:solidFill>
              </a:rPr>
              <a:t>ύψος), </a:t>
            </a:r>
            <a:r>
              <a:rPr lang="el-GR" sz="2400" kern="0" dirty="0" smtClean="0">
                <a:solidFill>
                  <a:srgbClr val="000000"/>
                </a:solidFill>
              </a:rPr>
              <a:t>―&gt; ζωγραφίζει ένα </a:t>
            </a:r>
          </a:p>
          <a:p>
            <a:pPr marL="400050" lvl="1" indent="0" eaLnBrk="0" fontAlgn="base" hangingPunct="0">
              <a:lnSpc>
                <a:spcPct val="90000"/>
              </a:lnSpc>
              <a:spcBef>
                <a:spcPts val="0"/>
              </a:spcBef>
              <a:spcAft>
                <a:spcPts val="200"/>
              </a:spcAft>
              <a:buClr>
                <a:srgbClr val="3333CC"/>
              </a:buClr>
              <a:buSzPct val="120000"/>
              <a:buNone/>
              <a:defRPr/>
            </a:pPr>
            <a:r>
              <a:rPr lang="el-GR" sz="2400" kern="0" dirty="0">
                <a:solidFill>
                  <a:srgbClr val="000000"/>
                </a:solidFill>
              </a:rPr>
              <a:t>π</a:t>
            </a:r>
            <a:r>
              <a:rPr lang="el-GR" sz="2400" kern="0" dirty="0" smtClean="0">
                <a:solidFill>
                  <a:srgbClr val="000000"/>
                </a:solidFill>
              </a:rPr>
              <a:t>αραλληλόγραμμο</a:t>
            </a:r>
            <a:r>
              <a:rPr lang="el-GR" sz="2400" kern="0" dirty="0">
                <a:solidFill>
                  <a:srgbClr val="000000"/>
                </a:solidFill>
              </a:rPr>
              <a:t>.</a:t>
            </a:r>
            <a:endParaRPr lang="en-US" sz="2400" kern="0" dirty="0">
              <a:solidFill>
                <a:srgbClr val="000000"/>
              </a:solidFill>
            </a:endParaRPr>
          </a:p>
          <a:p>
            <a:pPr marL="0" lvl="0" indent="0" eaLnBrk="0" fontAlgn="base" hangingPunct="0">
              <a:lnSpc>
                <a:spcPct val="90000"/>
              </a:lnSpc>
              <a:spcBef>
                <a:spcPts val="0"/>
              </a:spcBef>
              <a:spcAft>
                <a:spcPts val="200"/>
              </a:spcAft>
              <a:buClr>
                <a:srgbClr val="3333CC"/>
              </a:buClr>
              <a:buSzPct val="120000"/>
              <a:buNone/>
              <a:defRPr/>
            </a:pPr>
            <a:r>
              <a:rPr lang="el-GR" sz="2400" b="1" kern="0" dirty="0" smtClean="0">
                <a:solidFill>
                  <a:srgbClr val="0033CC"/>
                </a:solidFill>
              </a:rPr>
              <a:t>3.  </a:t>
            </a:r>
            <a:r>
              <a:rPr lang="en-US" sz="2400" kern="0" dirty="0" err="1" smtClean="0">
                <a:solidFill>
                  <a:srgbClr val="000000"/>
                </a:solidFill>
              </a:rPr>
              <a:t>g.drawOval</a:t>
            </a:r>
            <a:r>
              <a:rPr lang="en-US" sz="2400" kern="0" dirty="0" smtClean="0">
                <a:solidFill>
                  <a:srgbClr val="000000"/>
                </a:solidFill>
              </a:rPr>
              <a:t>(x1</a:t>
            </a:r>
            <a:r>
              <a:rPr lang="en-US" sz="2400" kern="0" dirty="0" smtClean="0">
                <a:solidFill>
                  <a:srgbClr val="000000"/>
                </a:solidFill>
              </a:rPr>
              <a:t>, y1, </a:t>
            </a:r>
            <a:r>
              <a:rPr lang="el-GR" sz="2400" kern="0" dirty="0" smtClean="0">
                <a:solidFill>
                  <a:srgbClr val="000000"/>
                </a:solidFill>
              </a:rPr>
              <a:t>πλάτος</a:t>
            </a:r>
            <a:r>
              <a:rPr lang="el-GR" sz="2400" kern="0" dirty="0">
                <a:solidFill>
                  <a:srgbClr val="000000"/>
                </a:solidFill>
              </a:rPr>
              <a:t>, </a:t>
            </a:r>
            <a:r>
              <a:rPr lang="el-GR" sz="2400" kern="0" dirty="0" smtClean="0">
                <a:solidFill>
                  <a:srgbClr val="000000"/>
                </a:solidFill>
              </a:rPr>
              <a:t>ύψος), </a:t>
            </a:r>
            <a:r>
              <a:rPr lang="el-GR" sz="2400" kern="0" dirty="0" smtClean="0">
                <a:solidFill>
                  <a:srgbClr val="000000"/>
                </a:solidFill>
              </a:rPr>
              <a:t>―&gt; ζωγραφίζει μία έλλειψη</a:t>
            </a:r>
            <a:r>
              <a:rPr lang="el-GR" sz="2400" kern="0" dirty="0">
                <a:solidFill>
                  <a:srgbClr val="000000"/>
                </a:solidFill>
              </a:rPr>
              <a:t>.</a:t>
            </a:r>
            <a:endParaRPr lang="en-US" sz="2400" kern="0" dirty="0">
              <a:solidFill>
                <a:srgbClr val="000000"/>
              </a:solidFill>
            </a:endParaRPr>
          </a:p>
          <a:p>
            <a:pPr marL="0" indent="0" eaLnBrk="0" fontAlgn="base" hangingPunct="0">
              <a:lnSpc>
                <a:spcPct val="90000"/>
              </a:lnSpc>
              <a:spcBef>
                <a:spcPts val="0"/>
              </a:spcBef>
              <a:buClr>
                <a:srgbClr val="3333CC"/>
              </a:buClr>
              <a:buSzPct val="120000"/>
              <a:buNone/>
              <a:defRPr/>
            </a:pPr>
            <a:r>
              <a:rPr lang="el-GR" sz="2400" b="1" kern="0" dirty="0" smtClean="0">
                <a:solidFill>
                  <a:srgbClr val="0033CC"/>
                </a:solidFill>
              </a:rPr>
              <a:t>4.  </a:t>
            </a:r>
            <a:r>
              <a:rPr lang="en-US" sz="2400" kern="0" dirty="0" err="1" smtClean="0">
                <a:solidFill>
                  <a:srgbClr val="000000"/>
                </a:solidFill>
              </a:rPr>
              <a:t>g.drawArc</a:t>
            </a:r>
            <a:r>
              <a:rPr lang="en-US" sz="2400" kern="0" dirty="0" smtClean="0">
                <a:solidFill>
                  <a:srgbClr val="000000"/>
                </a:solidFill>
              </a:rPr>
              <a:t>(x1</a:t>
            </a:r>
            <a:r>
              <a:rPr lang="en-US" sz="2400" kern="0" dirty="0" smtClean="0">
                <a:solidFill>
                  <a:srgbClr val="000000"/>
                </a:solidFill>
              </a:rPr>
              <a:t>, y1, </a:t>
            </a:r>
            <a:r>
              <a:rPr lang="el-GR" sz="2400" kern="0" dirty="0" smtClean="0">
                <a:solidFill>
                  <a:srgbClr val="000000"/>
                </a:solidFill>
              </a:rPr>
              <a:t>πλάτος</a:t>
            </a:r>
            <a:r>
              <a:rPr lang="el-GR" sz="2400" kern="0" dirty="0">
                <a:solidFill>
                  <a:srgbClr val="000000"/>
                </a:solidFill>
              </a:rPr>
              <a:t>, ύψος, αρχική γωνία, άνοιγμα </a:t>
            </a:r>
            <a:endParaRPr lang="el-GR" sz="2400" kern="0" dirty="0" smtClean="0">
              <a:solidFill>
                <a:srgbClr val="000000"/>
              </a:solidFill>
            </a:endParaRPr>
          </a:p>
          <a:p>
            <a:pPr marL="400050" lvl="1" indent="0" eaLnBrk="0" fontAlgn="base" hangingPunct="0">
              <a:lnSpc>
                <a:spcPct val="90000"/>
              </a:lnSpc>
              <a:spcBef>
                <a:spcPts val="0"/>
              </a:spcBef>
              <a:spcAft>
                <a:spcPts val="200"/>
              </a:spcAft>
              <a:buClr>
                <a:srgbClr val="3333CC"/>
              </a:buClr>
              <a:buSzPct val="120000"/>
              <a:buNone/>
              <a:defRPr/>
            </a:pPr>
            <a:r>
              <a:rPr lang="el-GR" sz="2400" kern="0" dirty="0" smtClean="0">
                <a:solidFill>
                  <a:srgbClr val="000000"/>
                </a:solidFill>
              </a:rPr>
              <a:t>γωνίας</a:t>
            </a:r>
            <a:r>
              <a:rPr lang="el-GR" sz="2400" kern="0" dirty="0" smtClean="0">
                <a:solidFill>
                  <a:srgbClr val="000000"/>
                </a:solidFill>
              </a:rPr>
              <a:t>), </a:t>
            </a:r>
            <a:r>
              <a:rPr lang="el-GR" sz="2400" kern="0" dirty="0">
                <a:solidFill>
                  <a:srgbClr val="000000"/>
                </a:solidFill>
              </a:rPr>
              <a:t>―&gt; </a:t>
            </a:r>
            <a:r>
              <a:rPr lang="el-GR" sz="2400" kern="0" dirty="0" smtClean="0">
                <a:solidFill>
                  <a:srgbClr val="000000"/>
                </a:solidFill>
              </a:rPr>
              <a:t>ζωγραφίζει ένα τόξο</a:t>
            </a:r>
            <a:r>
              <a:rPr lang="el-GR" sz="2400" kern="0" dirty="0" smtClean="0">
                <a:solidFill>
                  <a:srgbClr val="000000"/>
                </a:solidFill>
              </a:rPr>
              <a:t>.</a:t>
            </a:r>
            <a:endParaRPr lang="en-US" sz="2400" kern="0" dirty="0" smtClean="0">
              <a:solidFill>
                <a:srgbClr val="000000"/>
              </a:solidFill>
            </a:endParaRPr>
          </a:p>
          <a:p>
            <a:pPr marL="0" lvl="0" indent="0" eaLnBrk="0" fontAlgn="base" hangingPunct="0">
              <a:lnSpc>
                <a:spcPct val="90000"/>
              </a:lnSpc>
              <a:spcBef>
                <a:spcPts val="0"/>
              </a:spcBef>
              <a:buClr>
                <a:srgbClr val="3333CC"/>
              </a:buClr>
              <a:buSzPct val="120000"/>
              <a:buNone/>
              <a:defRPr/>
            </a:pPr>
            <a:r>
              <a:rPr lang="el-GR" sz="2400" b="1" kern="0" dirty="0" smtClean="0">
                <a:solidFill>
                  <a:srgbClr val="0033CC"/>
                </a:solidFill>
              </a:rPr>
              <a:t>5.  </a:t>
            </a:r>
            <a:r>
              <a:rPr lang="en-US" sz="2400" kern="0" dirty="0" err="1" smtClean="0">
                <a:solidFill>
                  <a:srgbClr val="000000"/>
                </a:solidFill>
              </a:rPr>
              <a:t>g.drawPolygon</a:t>
            </a:r>
            <a:r>
              <a:rPr lang="en-US" sz="2400" kern="0" dirty="0" smtClean="0">
                <a:solidFill>
                  <a:srgbClr val="000000"/>
                </a:solidFill>
              </a:rPr>
              <a:t>(</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xpoints</a:t>
            </a:r>
            <a:r>
              <a:rPr lang="en-US"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ypoints</a:t>
            </a:r>
            <a:r>
              <a:rPr lang="en-US"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numPoints</a:t>
            </a:r>
            <a:r>
              <a:rPr lang="en-US" sz="2400" kern="0" dirty="0" smtClean="0">
                <a:solidFill>
                  <a:srgbClr val="000000"/>
                </a:solidFill>
              </a:rPr>
              <a:t>), </a:t>
            </a:r>
            <a:r>
              <a:rPr lang="el-GR" sz="2400" kern="0" dirty="0" smtClean="0">
                <a:solidFill>
                  <a:srgbClr val="000000"/>
                </a:solidFill>
              </a:rPr>
              <a:t>―&gt; </a:t>
            </a:r>
          </a:p>
          <a:p>
            <a:pPr marL="400050" lvl="1" indent="0" eaLnBrk="0" fontAlgn="base" hangingPunct="0">
              <a:lnSpc>
                <a:spcPct val="90000"/>
              </a:lnSpc>
              <a:spcBef>
                <a:spcPts val="0"/>
              </a:spcBef>
              <a:spcAft>
                <a:spcPts val="1200"/>
              </a:spcAft>
              <a:buClr>
                <a:srgbClr val="3333CC"/>
              </a:buClr>
              <a:buSzPct val="120000"/>
              <a:buNone/>
              <a:defRPr/>
            </a:pPr>
            <a:r>
              <a:rPr lang="el-GR" sz="2400" kern="0" dirty="0" smtClean="0">
                <a:solidFill>
                  <a:srgbClr val="000000"/>
                </a:solidFill>
              </a:rPr>
              <a:t>ζωγραφίζει ένα </a:t>
            </a:r>
            <a:r>
              <a:rPr lang="el-GR" sz="2400" kern="0" dirty="0" smtClean="0">
                <a:solidFill>
                  <a:srgbClr val="000000"/>
                </a:solidFill>
              </a:rPr>
              <a:t>πολύγωνο</a:t>
            </a:r>
            <a:r>
              <a:rPr lang="el-GR" sz="2400" kern="0" dirty="0" smtClean="0">
                <a:solidFill>
                  <a:srgbClr val="000000"/>
                </a:solidFill>
              </a:rPr>
              <a:t>.</a:t>
            </a:r>
          </a:p>
          <a:p>
            <a:pPr marL="0" lvl="0" indent="0" eaLnBrk="0" fontAlgn="base" hangingPunct="0">
              <a:lnSpc>
                <a:spcPct val="90000"/>
              </a:lnSpc>
              <a:spcBef>
                <a:spcPts val="0"/>
              </a:spcBef>
              <a:spcAft>
                <a:spcPct val="0"/>
              </a:spcAft>
              <a:buClr>
                <a:srgbClr val="3333CC"/>
              </a:buClr>
              <a:buSzPct val="60000"/>
              <a:buNone/>
              <a:defRPr/>
            </a:pPr>
            <a:r>
              <a:rPr lang="el-GR" sz="2800" kern="0" dirty="0" smtClean="0">
                <a:solidFill>
                  <a:srgbClr val="000000"/>
                </a:solidFill>
              </a:rPr>
              <a:t>Κάθε φορά </a:t>
            </a:r>
            <a:r>
              <a:rPr lang="el-GR" sz="2800" kern="0" dirty="0">
                <a:solidFill>
                  <a:srgbClr val="000000"/>
                </a:solidFill>
              </a:rPr>
              <a:t>χρησιμοποιείται το χρώμα που έχουμε </a:t>
            </a:r>
            <a:r>
              <a:rPr lang="el-GR" sz="2800" kern="0" dirty="0" smtClean="0">
                <a:solidFill>
                  <a:srgbClr val="000000"/>
                </a:solidFill>
              </a:rPr>
              <a:t>επιλέξει, </a:t>
            </a:r>
            <a:r>
              <a:rPr lang="el-GR" sz="2800" kern="0" dirty="0">
                <a:solidFill>
                  <a:srgbClr val="000000"/>
                </a:solidFill>
              </a:rPr>
              <a:t>για το περίγραμμα του γεωμετρικού </a:t>
            </a:r>
            <a:r>
              <a:rPr lang="el-GR" sz="2800" kern="0" dirty="0" smtClean="0">
                <a:solidFill>
                  <a:srgbClr val="000000"/>
                </a:solidFill>
              </a:rPr>
              <a:t>σχήματος</a:t>
            </a:r>
            <a:r>
              <a:rPr lang="el-GR" sz="2800" dirty="0" smtClean="0"/>
              <a:t>.</a:t>
            </a:r>
            <a:endParaRPr lang="en-US" sz="2800" kern="0" dirty="0">
              <a:solidFill>
                <a:srgbClr val="000000"/>
              </a:solidFill>
            </a:endParaRPr>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2153218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Γεωμετρικά σχήματα με γέμισμα</a:t>
            </a:r>
            <a:endParaRPr lang="el-GR" b="1" dirty="0"/>
          </a:p>
        </p:txBody>
      </p:sp>
      <p:sp>
        <p:nvSpPr>
          <p:cNvPr id="3" name="Θέση περιεχομένου 1"/>
          <p:cNvSpPr>
            <a:spLocks noGrp="1"/>
          </p:cNvSpPr>
          <p:nvPr>
            <p:ph idx="1"/>
          </p:nvPr>
        </p:nvSpPr>
        <p:spPr/>
        <p:txBody>
          <a:bodyPr/>
          <a:lstStyle/>
          <a:p>
            <a:pPr marL="0" lvl="0" indent="0" eaLnBrk="0" fontAlgn="base" hangingPunct="0">
              <a:lnSpc>
                <a:spcPct val="90000"/>
              </a:lnSpc>
              <a:spcBef>
                <a:spcPts val="0"/>
              </a:spcBef>
              <a:spcAft>
                <a:spcPts val="1800"/>
              </a:spcAft>
              <a:buClr>
                <a:srgbClr val="3333CC"/>
              </a:buClr>
              <a:buSzPct val="60000"/>
              <a:buNone/>
              <a:defRPr/>
            </a:pPr>
            <a:r>
              <a:rPr lang="el-GR" sz="2800" kern="0" dirty="0">
                <a:solidFill>
                  <a:srgbClr val="000000"/>
                </a:solidFill>
              </a:rPr>
              <a:t>Μέθοδοι για να σχεδιάζουμε και να γεμίσουμε με χρώμα γεωμετρικά </a:t>
            </a:r>
            <a:r>
              <a:rPr lang="el-GR" sz="2800" kern="0" dirty="0" smtClean="0">
                <a:solidFill>
                  <a:srgbClr val="000000"/>
                </a:solidFill>
              </a:rPr>
              <a:t>σχήματα:</a:t>
            </a:r>
            <a:endParaRPr lang="en-US" sz="2800" kern="0" dirty="0">
              <a:solidFill>
                <a:srgbClr val="000000"/>
              </a:solidFill>
            </a:endParaRPr>
          </a:p>
          <a:p>
            <a:pPr marL="0" lvl="0" indent="0" eaLnBrk="0" fontAlgn="base" hangingPunct="0">
              <a:lnSpc>
                <a:spcPct val="90000"/>
              </a:lnSpc>
              <a:spcBef>
                <a:spcPts val="0"/>
              </a:spcBef>
              <a:spcAft>
                <a:spcPts val="600"/>
              </a:spcAft>
              <a:buClr>
                <a:srgbClr val="3333CC"/>
              </a:buClr>
              <a:buSzPct val="60000"/>
              <a:buNone/>
              <a:defRPr/>
            </a:pPr>
            <a:r>
              <a:rPr lang="el-GR" sz="2400" b="1" kern="0" dirty="0" smtClean="0">
                <a:solidFill>
                  <a:srgbClr val="0033CC"/>
                </a:solidFill>
              </a:rPr>
              <a:t>1.  </a:t>
            </a:r>
            <a:r>
              <a:rPr lang="en-US" sz="2400" kern="0" dirty="0" err="1" smtClean="0">
                <a:solidFill>
                  <a:srgbClr val="000000"/>
                </a:solidFill>
              </a:rPr>
              <a:t>g.fillRect</a:t>
            </a:r>
            <a:r>
              <a:rPr lang="en-US" sz="2400" kern="0" dirty="0" smtClean="0">
                <a:solidFill>
                  <a:srgbClr val="000000"/>
                </a:solidFill>
              </a:rPr>
              <a:t>(x1</a:t>
            </a:r>
            <a:r>
              <a:rPr lang="en-US" sz="2400" kern="0" dirty="0" smtClean="0">
                <a:solidFill>
                  <a:srgbClr val="000000"/>
                </a:solidFill>
              </a:rPr>
              <a:t>, y1, </a:t>
            </a:r>
            <a:r>
              <a:rPr lang="el-GR" sz="2400" kern="0" dirty="0" smtClean="0">
                <a:solidFill>
                  <a:srgbClr val="000000"/>
                </a:solidFill>
              </a:rPr>
              <a:t>πλάτος</a:t>
            </a:r>
            <a:r>
              <a:rPr lang="el-GR" sz="2400" kern="0" dirty="0">
                <a:solidFill>
                  <a:srgbClr val="000000"/>
                </a:solidFill>
              </a:rPr>
              <a:t>, ύψος</a:t>
            </a:r>
            <a:r>
              <a:rPr lang="el-GR" sz="2400" kern="0" dirty="0" smtClean="0">
                <a:solidFill>
                  <a:srgbClr val="000000"/>
                </a:solidFill>
              </a:rPr>
              <a:t>), </a:t>
            </a:r>
            <a:r>
              <a:rPr lang="el-GR" sz="2400" kern="0" dirty="0" smtClean="0">
                <a:solidFill>
                  <a:srgbClr val="000000"/>
                </a:solidFill>
              </a:rPr>
              <a:t>για το </a:t>
            </a:r>
            <a:r>
              <a:rPr lang="el-GR" sz="2400" kern="0" dirty="0" smtClean="0">
                <a:solidFill>
                  <a:srgbClr val="000000"/>
                </a:solidFill>
              </a:rPr>
              <a:t>παραλληλόγραμμο</a:t>
            </a:r>
            <a:r>
              <a:rPr lang="el-GR" sz="2400" kern="0" dirty="0">
                <a:solidFill>
                  <a:srgbClr val="000000"/>
                </a:solidFill>
              </a:rPr>
              <a:t>.</a:t>
            </a:r>
            <a:endParaRPr lang="en-US" sz="2400" kern="0" dirty="0">
              <a:solidFill>
                <a:srgbClr val="000000"/>
              </a:solidFill>
            </a:endParaRPr>
          </a:p>
          <a:p>
            <a:pPr marL="0" lvl="0" indent="0" eaLnBrk="0" fontAlgn="base" hangingPunct="0">
              <a:lnSpc>
                <a:spcPct val="90000"/>
              </a:lnSpc>
              <a:spcBef>
                <a:spcPts val="0"/>
              </a:spcBef>
              <a:spcAft>
                <a:spcPts val="600"/>
              </a:spcAft>
              <a:buClr>
                <a:srgbClr val="3333CC"/>
              </a:buClr>
              <a:buSzPct val="60000"/>
              <a:buNone/>
              <a:defRPr/>
            </a:pPr>
            <a:r>
              <a:rPr lang="el-GR" sz="2400" b="1" kern="0" dirty="0" smtClean="0">
                <a:solidFill>
                  <a:srgbClr val="0033CC"/>
                </a:solidFill>
              </a:rPr>
              <a:t>2.  </a:t>
            </a:r>
            <a:r>
              <a:rPr lang="en-US" sz="2400" kern="0" dirty="0" err="1" smtClean="0">
                <a:solidFill>
                  <a:srgbClr val="000000"/>
                </a:solidFill>
              </a:rPr>
              <a:t>g.fillOval</a:t>
            </a:r>
            <a:r>
              <a:rPr lang="en-US" sz="2400" kern="0" dirty="0" smtClean="0">
                <a:solidFill>
                  <a:srgbClr val="000000"/>
                </a:solidFill>
              </a:rPr>
              <a:t>(x1</a:t>
            </a:r>
            <a:r>
              <a:rPr lang="en-US" sz="2400" kern="0" dirty="0" smtClean="0">
                <a:solidFill>
                  <a:srgbClr val="000000"/>
                </a:solidFill>
              </a:rPr>
              <a:t>, y1, </a:t>
            </a:r>
            <a:r>
              <a:rPr lang="el-GR" sz="2400" kern="0" dirty="0" smtClean="0">
                <a:solidFill>
                  <a:srgbClr val="000000"/>
                </a:solidFill>
              </a:rPr>
              <a:t>πλάτος</a:t>
            </a:r>
            <a:r>
              <a:rPr lang="el-GR" sz="2400" kern="0" dirty="0">
                <a:solidFill>
                  <a:srgbClr val="000000"/>
                </a:solidFill>
              </a:rPr>
              <a:t>, ύψος</a:t>
            </a:r>
            <a:r>
              <a:rPr lang="el-GR" sz="2400" kern="0" dirty="0" smtClean="0">
                <a:solidFill>
                  <a:srgbClr val="000000"/>
                </a:solidFill>
              </a:rPr>
              <a:t>), </a:t>
            </a:r>
            <a:r>
              <a:rPr lang="el-GR" sz="2400" kern="0" dirty="0" smtClean="0">
                <a:solidFill>
                  <a:srgbClr val="000000"/>
                </a:solidFill>
              </a:rPr>
              <a:t>για την έλλειψη</a:t>
            </a:r>
            <a:r>
              <a:rPr lang="el-GR" sz="2400" kern="0" dirty="0">
                <a:solidFill>
                  <a:srgbClr val="000000"/>
                </a:solidFill>
              </a:rPr>
              <a:t>.</a:t>
            </a:r>
            <a:endParaRPr lang="en-US" sz="2400" kern="0" dirty="0">
              <a:solidFill>
                <a:srgbClr val="000000"/>
              </a:solidFill>
            </a:endParaRPr>
          </a:p>
          <a:p>
            <a:pPr marL="0" lvl="0" indent="0" eaLnBrk="0" fontAlgn="base" hangingPunct="0">
              <a:lnSpc>
                <a:spcPct val="90000"/>
              </a:lnSpc>
              <a:spcBef>
                <a:spcPts val="0"/>
              </a:spcBef>
              <a:buClr>
                <a:srgbClr val="3333CC"/>
              </a:buClr>
              <a:buSzPct val="60000"/>
              <a:buNone/>
              <a:defRPr/>
            </a:pPr>
            <a:r>
              <a:rPr lang="el-GR" sz="2400" b="1" kern="0" dirty="0" smtClean="0">
                <a:solidFill>
                  <a:srgbClr val="0033CC"/>
                </a:solidFill>
              </a:rPr>
              <a:t>3.  </a:t>
            </a:r>
            <a:r>
              <a:rPr lang="en-US" sz="2400" kern="0" dirty="0" err="1" smtClean="0">
                <a:solidFill>
                  <a:srgbClr val="000000"/>
                </a:solidFill>
              </a:rPr>
              <a:t>g.fillPolygon</a:t>
            </a:r>
            <a:r>
              <a:rPr lang="en-US" sz="2400" kern="0" dirty="0" smtClean="0">
                <a:solidFill>
                  <a:srgbClr val="000000"/>
                </a:solidFill>
              </a:rPr>
              <a:t>(</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xpoints</a:t>
            </a:r>
            <a:r>
              <a:rPr lang="en-US" sz="2400" kern="0" dirty="0" smtClean="0">
                <a:solidFill>
                  <a:srgbClr val="000000"/>
                </a:solidFill>
              </a:rPr>
              <a:t>[],</a:t>
            </a:r>
            <a:r>
              <a:rPr lang="el-GR"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ypoints</a:t>
            </a:r>
            <a:r>
              <a:rPr lang="en-US" sz="2400" kern="0" dirty="0" smtClean="0">
                <a:solidFill>
                  <a:srgbClr val="000000"/>
                </a:solidFill>
              </a:rPr>
              <a:t>[],</a:t>
            </a:r>
            <a:r>
              <a:rPr lang="el-GR" sz="2400" kern="0" dirty="0" smtClean="0">
                <a:solidFill>
                  <a:srgbClr val="000000"/>
                </a:solidFill>
              </a:rPr>
              <a:t> </a:t>
            </a:r>
            <a:r>
              <a:rPr lang="en-US" sz="2400" kern="0" dirty="0" err="1" smtClean="0">
                <a:solidFill>
                  <a:srgbClr val="000000"/>
                </a:solidFill>
              </a:rPr>
              <a:t>int</a:t>
            </a:r>
            <a:r>
              <a:rPr lang="en-US" sz="2400" kern="0" dirty="0" smtClean="0">
                <a:solidFill>
                  <a:srgbClr val="000000"/>
                </a:solidFill>
              </a:rPr>
              <a:t> </a:t>
            </a:r>
            <a:r>
              <a:rPr lang="en-US" sz="2400" kern="0" dirty="0" err="1" smtClean="0">
                <a:solidFill>
                  <a:srgbClr val="000000"/>
                </a:solidFill>
              </a:rPr>
              <a:t>numPoints</a:t>
            </a:r>
            <a:r>
              <a:rPr lang="en-US" sz="2400" kern="0" dirty="0" smtClean="0">
                <a:solidFill>
                  <a:srgbClr val="000000"/>
                </a:solidFill>
              </a:rPr>
              <a:t>), </a:t>
            </a:r>
            <a:r>
              <a:rPr lang="el-GR" sz="2400" kern="0" dirty="0" smtClean="0">
                <a:solidFill>
                  <a:srgbClr val="000000"/>
                </a:solidFill>
              </a:rPr>
              <a:t>για το </a:t>
            </a:r>
          </a:p>
          <a:p>
            <a:pPr marL="400050" lvl="1" indent="0" eaLnBrk="0" fontAlgn="base" hangingPunct="0">
              <a:lnSpc>
                <a:spcPct val="90000"/>
              </a:lnSpc>
              <a:spcBef>
                <a:spcPts val="0"/>
              </a:spcBef>
              <a:spcAft>
                <a:spcPts val="2400"/>
              </a:spcAft>
              <a:buClr>
                <a:srgbClr val="3333CC"/>
              </a:buClr>
              <a:buSzPct val="60000"/>
              <a:buNone/>
              <a:defRPr/>
            </a:pPr>
            <a:r>
              <a:rPr lang="el-GR" sz="2400" kern="0" dirty="0" smtClean="0">
                <a:solidFill>
                  <a:srgbClr val="000000"/>
                </a:solidFill>
              </a:rPr>
              <a:t>πολύγωνο</a:t>
            </a:r>
            <a:r>
              <a:rPr lang="el-GR" sz="2400" kern="0" dirty="0" smtClean="0">
                <a:solidFill>
                  <a:srgbClr val="000000"/>
                </a:solidFill>
              </a:rPr>
              <a:t>.</a:t>
            </a:r>
            <a:endParaRPr lang="el-GR" sz="2400" kern="0" dirty="0">
              <a:solidFill>
                <a:srgbClr val="000000"/>
              </a:solidFill>
            </a:endParaRPr>
          </a:p>
          <a:p>
            <a:pPr marL="0" lvl="0" indent="0" eaLnBrk="0" fontAlgn="base" hangingPunct="0">
              <a:lnSpc>
                <a:spcPct val="90000"/>
              </a:lnSpc>
              <a:spcBef>
                <a:spcPts val="0"/>
              </a:spcBef>
              <a:spcAft>
                <a:spcPct val="0"/>
              </a:spcAft>
              <a:buClr>
                <a:srgbClr val="3333CC"/>
              </a:buClr>
              <a:buSzPct val="60000"/>
              <a:buNone/>
              <a:defRPr/>
            </a:pPr>
            <a:r>
              <a:rPr lang="el-GR" sz="2800" kern="0" dirty="0">
                <a:solidFill>
                  <a:srgbClr val="000000"/>
                </a:solidFill>
              </a:rPr>
              <a:t>Κάθε φορά χρησιμοποιείται το χρώμα που έχουμε επιλέξει για γέμισμα του γεωμετρικού </a:t>
            </a:r>
            <a:r>
              <a:rPr lang="el-GR" sz="2800" kern="0" dirty="0" smtClean="0">
                <a:solidFill>
                  <a:srgbClr val="000000"/>
                </a:solidFill>
              </a:rPr>
              <a:t>σχήματος.</a:t>
            </a:r>
            <a:endParaRPr lang="en-US" sz="2800" kern="0" dirty="0">
              <a:solidFill>
                <a:srgbClr val="000000"/>
              </a:solidFill>
            </a:endParaRPr>
          </a:p>
          <a:p>
            <a:pPr marL="0" indent="0">
              <a:buNone/>
            </a:pPr>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23</a:t>
            </a:fld>
            <a:endParaRPr lang="el-GR" sz="1400" dirty="0">
              <a:solidFill>
                <a:schemeClr val="tx1"/>
              </a:solidFill>
            </a:endParaRPr>
          </a:p>
        </p:txBody>
      </p:sp>
    </p:spTree>
    <p:extLst>
      <p:ext uri="{BB962C8B-B14F-4D97-AF65-F5344CB8AC3E}">
        <p14:creationId xmlns:p14="http://schemas.microsoft.com/office/powerpoint/2010/main" val="3937347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altLang="el-GR" b="1" dirty="0">
                <a:solidFill>
                  <a:srgbClr val="000000"/>
                </a:solidFill>
              </a:rPr>
              <a:t>Παράδειγμα: Το γενεαλογικό δένδρο της τάξης JAPPLET </a:t>
            </a:r>
            <a:endParaRPr lang="el-GR" b="1" dirty="0"/>
          </a:p>
        </p:txBody>
      </p:sp>
      <p:pic>
        <p:nvPicPr>
          <p:cNvPr id="6" name="Θέση περιεχομένου 1" descr="Μπλοκ διάγραμμα: Ξεκινώντας από την κορυφή έχουμε τα εξής: 1, object. 2, component. 3, container, το οποίο συνδέεται με scroll pane, window, και panel. Το panel με τη σειρά του, συνδέεται με applet, το οποίο στη συνέχεια συνδέεται  με j applet. 4, το window  συνδέεται με το frame, και το dialog. 5, dialog. 6, file dialog.  "/>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271016" y="1790541"/>
            <a:ext cx="6601968" cy="4145280"/>
          </a:xfrm>
        </p:spPr>
      </p:pic>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24</a:t>
            </a:fld>
            <a:endParaRPr lang="el-GR" sz="1400" dirty="0">
              <a:solidFill>
                <a:schemeClr val="tx1"/>
              </a:solidFill>
            </a:endParaRPr>
          </a:p>
        </p:txBody>
      </p:sp>
      <p:pic>
        <p:nvPicPr>
          <p:cNvPr id="7"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49230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altLang="el-GR" b="1" dirty="0" smtClean="0"/>
              <a:t>Διεπαφές (</a:t>
            </a:r>
            <a:r>
              <a:rPr lang="en-US" altLang="el-GR" b="1" dirty="0" smtClean="0"/>
              <a:t>Interfaces</a:t>
            </a:r>
            <a:r>
              <a:rPr lang="el-GR" altLang="el-GR" b="1" dirty="0" smtClean="0"/>
              <a:t>)</a:t>
            </a:r>
            <a:endParaRPr lang="el-GR" dirty="0"/>
          </a:p>
        </p:txBody>
      </p:sp>
      <p:sp>
        <p:nvSpPr>
          <p:cNvPr id="3" name="Θέση περιεχομένου 1"/>
          <p:cNvSpPr>
            <a:spLocks noGrp="1"/>
          </p:cNvSpPr>
          <p:nvPr>
            <p:ph idx="1"/>
          </p:nvPr>
        </p:nvSpPr>
        <p:spPr/>
        <p:txBody>
          <a:bodyPr/>
          <a:lstStyle/>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Μία διεπαφή </a:t>
            </a:r>
            <a:r>
              <a:rPr lang="el-GR" altLang="el-GR" sz="2000" kern="0" dirty="0" smtClean="0">
                <a:solidFill>
                  <a:srgbClr val="000000"/>
                </a:solidFill>
              </a:rPr>
              <a:t>(</a:t>
            </a:r>
            <a:r>
              <a:rPr lang="en-US" altLang="el-GR" sz="2000" kern="0" dirty="0" smtClean="0">
                <a:solidFill>
                  <a:srgbClr val="000000"/>
                </a:solidFill>
              </a:rPr>
              <a:t>interface</a:t>
            </a:r>
            <a:r>
              <a:rPr lang="el-GR" altLang="el-GR" sz="2000" kern="0" dirty="0" smtClean="0">
                <a:solidFill>
                  <a:srgbClr val="000000"/>
                </a:solidFill>
              </a:rPr>
              <a:t>)</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είναι ένα σύνολο δηλώσεων μεθόδων. </a:t>
            </a: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Αυτές οι μέθοδοι δεν υλοποιούνται στην διεπαφή, απλά δηλώνονται. </a:t>
            </a: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Στη </a:t>
            </a:r>
            <a:r>
              <a:rPr lang="el-GR" altLang="el-GR" sz="2000" kern="0" dirty="0" smtClean="0">
                <a:solidFill>
                  <a:srgbClr val="000000"/>
                </a:solidFill>
              </a:rPr>
              <a:t>συνέχεια</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η διεπαφή μπορεί να υλοποιηθεί από κάποιες τάξεις. </a:t>
            </a:r>
          </a:p>
          <a:p>
            <a:pPr lvl="0" eaLnBrk="0" fontAlgn="base" hangingPunct="0">
              <a:lnSpc>
                <a:spcPct val="90000"/>
              </a:lnSpc>
              <a:spcBef>
                <a:spcPts val="0"/>
              </a:spcBef>
              <a:spcAft>
                <a:spcPts val="36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Μία τάξη που υλοποιεί μία </a:t>
            </a:r>
            <a:r>
              <a:rPr lang="el-GR" altLang="el-GR" sz="2000" kern="0" dirty="0" smtClean="0">
                <a:solidFill>
                  <a:srgbClr val="000000"/>
                </a:solidFill>
              </a:rPr>
              <a:t>διεπαφή</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θα πρέπει να υλοποιήσει </a:t>
            </a:r>
            <a:r>
              <a:rPr lang="el-GR" altLang="el-GR" sz="2000" kern="0" dirty="0" smtClean="0">
                <a:solidFill>
                  <a:srgbClr val="000000"/>
                </a:solidFill>
              </a:rPr>
              <a:t>όλες</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ή κάποιες από τις μεθόδους που δηλώνονται στη διεπαφή. </a:t>
            </a: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Το μόνο που κληρονομεί μία τάξη από την διεπαφή που </a:t>
            </a:r>
            <a:r>
              <a:rPr lang="el-GR" altLang="el-GR" sz="2000" kern="0" dirty="0" smtClean="0">
                <a:solidFill>
                  <a:srgbClr val="000000"/>
                </a:solidFill>
              </a:rPr>
              <a:t>υλοποιεί</a:t>
            </a:r>
            <a:r>
              <a:rPr lang="en-US" altLang="el-GR" sz="2000" kern="0" dirty="0" smtClean="0">
                <a:solidFill>
                  <a:srgbClr val="000000"/>
                </a:solidFill>
              </a:rPr>
              <a:t>, </a:t>
            </a:r>
            <a:r>
              <a:rPr lang="el-GR" altLang="el-GR" sz="2000" kern="0" dirty="0" smtClean="0">
                <a:solidFill>
                  <a:srgbClr val="000000"/>
                </a:solidFill>
              </a:rPr>
              <a:t>είναι </a:t>
            </a:r>
            <a:r>
              <a:rPr lang="el-GR" altLang="el-GR" sz="2000" kern="0" dirty="0">
                <a:solidFill>
                  <a:srgbClr val="000000"/>
                </a:solidFill>
              </a:rPr>
              <a:t>ο τύπος της. </a:t>
            </a:r>
          </a:p>
          <a:p>
            <a:pPr lvl="0" eaLnBrk="0" fontAlgn="base" hangingPunct="0">
              <a:lnSpc>
                <a:spcPct val="90000"/>
              </a:lnSpc>
              <a:spcBef>
                <a:spcPts val="0"/>
              </a:spcBef>
              <a:buClr>
                <a:schemeClr val="tx1">
                  <a:lumMod val="65000"/>
                  <a:lumOff val="35000"/>
                </a:schemeClr>
              </a:buClr>
              <a:buSzPct val="120000"/>
              <a:buFont typeface="Wingdings" panose="05000000000000000000" pitchFamily="2" charset="2"/>
              <a:buChar char="§"/>
            </a:pPr>
            <a:r>
              <a:rPr lang="el-GR" altLang="el-GR" sz="2000" kern="0" dirty="0" smtClean="0">
                <a:solidFill>
                  <a:srgbClr val="000000"/>
                </a:solidFill>
              </a:rPr>
              <a:t>Έτσι</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αποφεύγονται πολλά από τα </a:t>
            </a:r>
            <a:r>
              <a:rPr lang="el-GR" altLang="el-GR" sz="2000" kern="0" dirty="0" smtClean="0">
                <a:solidFill>
                  <a:srgbClr val="000000"/>
                </a:solidFill>
              </a:rPr>
              <a:t>προβλήματα</a:t>
            </a:r>
            <a:r>
              <a:rPr lang="en-US" altLang="el-GR" sz="2000" kern="0" dirty="0" smtClean="0">
                <a:solidFill>
                  <a:srgbClr val="000000"/>
                </a:solidFill>
              </a:rPr>
              <a:t>, </a:t>
            </a:r>
            <a:r>
              <a:rPr lang="el-GR" altLang="el-GR" sz="2000" kern="0" dirty="0" smtClean="0">
                <a:solidFill>
                  <a:srgbClr val="000000"/>
                </a:solidFill>
              </a:rPr>
              <a:t>που </a:t>
            </a:r>
            <a:r>
              <a:rPr lang="el-GR" altLang="el-GR" sz="2000" kern="0" dirty="0">
                <a:solidFill>
                  <a:srgbClr val="000000"/>
                </a:solidFill>
              </a:rPr>
              <a:t>παρουσιάζονται με την κληρονομικότητα </a:t>
            </a:r>
            <a:r>
              <a:rPr lang="el-GR" altLang="el-GR" sz="2000" kern="0" dirty="0" smtClean="0">
                <a:solidFill>
                  <a:srgbClr val="000000"/>
                </a:solidFill>
              </a:rPr>
              <a:t>υλοποίησης</a:t>
            </a:r>
            <a:r>
              <a:rPr lang="en-US" altLang="el-GR" sz="2000" kern="0" dirty="0" smtClean="0">
                <a:solidFill>
                  <a:srgbClr val="000000"/>
                </a:solidFill>
              </a:rPr>
              <a:t>,</a:t>
            </a:r>
            <a:r>
              <a:rPr lang="el-GR" altLang="el-GR" sz="2000" kern="0" dirty="0" smtClean="0">
                <a:solidFill>
                  <a:srgbClr val="000000"/>
                </a:solidFill>
              </a:rPr>
              <a:t> (</a:t>
            </a:r>
            <a:r>
              <a:rPr lang="en-US" altLang="el-GR" sz="2000" kern="0" dirty="0" smtClean="0">
                <a:solidFill>
                  <a:srgbClr val="000000"/>
                </a:solidFill>
              </a:rPr>
              <a:t>implementation inheritance</a:t>
            </a:r>
            <a:r>
              <a:rPr lang="el-GR" altLang="el-GR" sz="2000" kern="0" dirty="0" smtClean="0">
                <a:solidFill>
                  <a:srgbClr val="000000"/>
                </a:solidFill>
              </a:rPr>
              <a:t>)</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και κυρίως το σημασιολογικό πρόβλημα της εύθραυστης τάξης </a:t>
            </a:r>
            <a:r>
              <a:rPr lang="el-GR" altLang="el-GR" sz="2000" kern="0" dirty="0" smtClean="0">
                <a:solidFill>
                  <a:srgbClr val="000000"/>
                </a:solidFill>
              </a:rPr>
              <a:t>βάσης</a:t>
            </a:r>
            <a:r>
              <a:rPr lang="en-US" altLang="el-GR" sz="2000" kern="0" dirty="0" smtClean="0">
                <a:solidFill>
                  <a:srgbClr val="000000"/>
                </a:solidFill>
              </a:rPr>
              <a:t>,</a:t>
            </a:r>
            <a:r>
              <a:rPr lang="el-GR" altLang="el-GR" sz="2000" kern="0" dirty="0" smtClean="0">
                <a:solidFill>
                  <a:srgbClr val="000000"/>
                </a:solidFill>
              </a:rPr>
              <a:t> (</a:t>
            </a:r>
            <a:r>
              <a:rPr lang="en-US" altLang="el-GR" sz="2000" kern="0" dirty="0" smtClean="0">
                <a:solidFill>
                  <a:srgbClr val="000000"/>
                </a:solidFill>
              </a:rPr>
              <a:t>semantic fragile base class problem</a:t>
            </a:r>
            <a:r>
              <a:rPr lang="el-GR" altLang="el-GR" sz="2000" kern="0" dirty="0" smtClean="0">
                <a:solidFill>
                  <a:srgbClr val="000000"/>
                </a:solidFill>
              </a:rPr>
              <a:t>).</a:t>
            </a:r>
            <a:endParaRPr lang="el-GR" altLang="el-GR" sz="2000" kern="0" dirty="0">
              <a:solidFill>
                <a:srgbClr val="000000"/>
              </a:solidFill>
            </a:endParaRP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25</a:t>
            </a:fld>
            <a:endParaRPr lang="el-GR" sz="1400" dirty="0">
              <a:solidFill>
                <a:schemeClr val="tx1"/>
              </a:solidFill>
            </a:endParaRPr>
          </a:p>
        </p:txBody>
      </p:sp>
    </p:spTree>
    <p:extLst>
      <p:ext uri="{BB962C8B-B14F-4D97-AF65-F5344CB8AC3E}">
        <p14:creationId xmlns:p14="http://schemas.microsoft.com/office/powerpoint/2010/main" val="141814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δημιουργία μιας διεπαφής</a:t>
            </a:r>
            <a:endParaRPr lang="el-GR" b="1" dirty="0"/>
          </a:p>
        </p:txBody>
      </p:sp>
      <p:sp>
        <p:nvSpPr>
          <p:cNvPr id="6" name="Θέση περιεχομένου 1" descr="Τμήμα προγράμματος: Μία διεπαφή έχει την ακόλουθη γενική μορφή: &#10;public interface, όνομα διεπαφής, extends λίστα διεπαφών. Enter, άγκιστρο. Enter, σώμα διεπαφής. Enter, κλείσιμο αγκίστρου.&#10;"/>
          <p:cNvSpPr txBox="1"/>
          <p:nvPr/>
        </p:nvSpPr>
        <p:spPr>
          <a:xfrm>
            <a:off x="488341" y="1484784"/>
            <a:ext cx="8208912" cy="1631216"/>
          </a:xfrm>
          <a:prstGeom prst="rect">
            <a:avLst/>
          </a:prstGeom>
          <a:noFill/>
        </p:spPr>
        <p:txBody>
          <a:bodyPr wrap="square" rtlCol="0">
            <a:spAutoFit/>
          </a:bodyPr>
          <a:lstStyle/>
          <a:p>
            <a:pPr marL="342900" lvl="0" indent="-342900" eaLnBrk="0" fontAlgn="base" hangingPunct="0">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Μία διεπαφή έχει την ακόλουθη γενική μορφή: </a:t>
            </a:r>
          </a:p>
          <a:p>
            <a:pPr marL="381000" lvl="2" eaLnBrk="0" fontAlgn="base" hangingPunct="0"/>
            <a:r>
              <a:rPr lang="en-US" altLang="el-GR" sz="2000" b="1" kern="0" dirty="0" smtClean="0">
                <a:solidFill>
                  <a:srgbClr val="006600"/>
                </a:solidFill>
              </a:rPr>
              <a:t>[public] interface </a:t>
            </a:r>
            <a:r>
              <a:rPr lang="el-GR" altLang="el-GR" sz="2000" b="1" kern="0" dirty="0" err="1" smtClean="0">
                <a:solidFill>
                  <a:srgbClr val="006600"/>
                </a:solidFill>
              </a:rPr>
              <a:t>όνομα_διεπαφής</a:t>
            </a:r>
            <a:r>
              <a:rPr lang="el-GR" altLang="el-GR" sz="2000" b="1" kern="0" dirty="0" smtClean="0">
                <a:solidFill>
                  <a:srgbClr val="006600"/>
                </a:solidFill>
              </a:rPr>
              <a:t> [</a:t>
            </a:r>
            <a:r>
              <a:rPr lang="en-US" altLang="el-GR" sz="2000" b="1" kern="0" dirty="0" smtClean="0">
                <a:solidFill>
                  <a:srgbClr val="006600"/>
                </a:solidFill>
              </a:rPr>
              <a:t>extends</a:t>
            </a:r>
            <a:r>
              <a:rPr lang="el-GR" altLang="el-GR" sz="2000" b="1" kern="0" dirty="0" smtClean="0">
                <a:solidFill>
                  <a:srgbClr val="006600"/>
                </a:solidFill>
              </a:rPr>
              <a:t> </a:t>
            </a:r>
            <a:r>
              <a:rPr lang="el-GR" altLang="el-GR" sz="2000" b="1" kern="0" dirty="0" err="1">
                <a:solidFill>
                  <a:srgbClr val="006600"/>
                </a:solidFill>
              </a:rPr>
              <a:t>λίστα_διεπαφών</a:t>
            </a:r>
            <a:r>
              <a:rPr lang="el-GR" altLang="el-GR" sz="2000" b="1" kern="0" dirty="0">
                <a:solidFill>
                  <a:srgbClr val="006600"/>
                </a:solidFill>
              </a:rPr>
              <a:t>] </a:t>
            </a:r>
            <a:br>
              <a:rPr lang="el-GR" altLang="el-GR" sz="2000" b="1" kern="0" dirty="0">
                <a:solidFill>
                  <a:srgbClr val="006600"/>
                </a:solidFill>
              </a:rPr>
            </a:br>
            <a:r>
              <a:rPr lang="el-GR" altLang="el-GR" sz="2000" b="1" kern="0" dirty="0">
                <a:solidFill>
                  <a:srgbClr val="006600"/>
                </a:solidFill>
              </a:rPr>
              <a:t>{ </a:t>
            </a:r>
            <a:br>
              <a:rPr lang="el-GR" altLang="el-GR" sz="2000" b="1" kern="0" dirty="0">
                <a:solidFill>
                  <a:srgbClr val="006600"/>
                </a:solidFill>
              </a:rPr>
            </a:br>
            <a:r>
              <a:rPr lang="el-GR" altLang="el-GR" sz="2000" b="1" kern="0" dirty="0" err="1">
                <a:solidFill>
                  <a:srgbClr val="006600"/>
                </a:solidFill>
              </a:rPr>
              <a:t>σώμα_διεπαφής</a:t>
            </a:r>
            <a:r>
              <a:rPr lang="el-GR" altLang="el-GR" sz="2000" b="1" kern="0" dirty="0">
                <a:solidFill>
                  <a:srgbClr val="006600"/>
                </a:solidFill>
              </a:rPr>
              <a:t> </a:t>
            </a:r>
            <a:br>
              <a:rPr lang="el-GR" altLang="el-GR" sz="2000" b="1" kern="0" dirty="0">
                <a:solidFill>
                  <a:srgbClr val="006600"/>
                </a:solidFill>
              </a:rPr>
            </a:br>
            <a:r>
              <a:rPr lang="el-GR" altLang="el-GR" sz="2000" b="1" kern="0" dirty="0">
                <a:solidFill>
                  <a:srgbClr val="006600"/>
                </a:solidFill>
              </a:rPr>
              <a:t>}</a:t>
            </a:r>
          </a:p>
        </p:txBody>
      </p:sp>
      <p:sp>
        <p:nvSpPr>
          <p:cNvPr id="3" name="Θέση περιεχομένου 2"/>
          <p:cNvSpPr>
            <a:spLocks noGrp="1"/>
          </p:cNvSpPr>
          <p:nvPr>
            <p:ph idx="1"/>
          </p:nvPr>
        </p:nvSpPr>
        <p:spPr>
          <a:xfrm>
            <a:off x="467653" y="3116184"/>
            <a:ext cx="8229600" cy="3168351"/>
          </a:xfrm>
        </p:spPr>
        <p:txBody>
          <a:bodyPr>
            <a:normAutofit fontScale="92500" lnSpcReduction="10000"/>
          </a:bodyPr>
          <a:lstStyle/>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200" kern="0" dirty="0" smtClean="0">
                <a:solidFill>
                  <a:srgbClr val="000000"/>
                </a:solidFill>
              </a:rPr>
              <a:t>Όπως </a:t>
            </a:r>
            <a:r>
              <a:rPr lang="el-GR" altLang="el-GR" sz="2200" kern="0" dirty="0">
                <a:solidFill>
                  <a:srgbClr val="000000"/>
                </a:solidFill>
              </a:rPr>
              <a:t>φαίνεται και από το πιο πάνω συντακτικό, μία διεπαφή ξεκινά με τη δεσμευμένη λέξη </a:t>
            </a:r>
            <a:r>
              <a:rPr lang="en-US" altLang="el-GR" sz="2200" b="1" i="1" kern="0" dirty="0" smtClean="0">
                <a:solidFill>
                  <a:srgbClr val="000000"/>
                </a:solidFill>
              </a:rPr>
              <a:t>interface</a:t>
            </a:r>
            <a:r>
              <a:rPr lang="el-GR" altLang="el-GR" sz="2200" kern="0" dirty="0" smtClean="0">
                <a:solidFill>
                  <a:srgbClr val="000000"/>
                </a:solidFill>
              </a:rPr>
              <a:t>,</a:t>
            </a:r>
            <a:r>
              <a:rPr lang="el-GR" altLang="el-GR" sz="2200" i="1" kern="0" dirty="0" smtClean="0">
                <a:solidFill>
                  <a:srgbClr val="000000"/>
                </a:solidFill>
              </a:rPr>
              <a:t> </a:t>
            </a:r>
            <a:r>
              <a:rPr lang="el-GR" altLang="el-GR" sz="2200" kern="0" dirty="0">
                <a:solidFill>
                  <a:srgbClr val="000000"/>
                </a:solidFill>
              </a:rPr>
              <a:t>και ακολουθεί το όνομα της διεπαφής.</a:t>
            </a:r>
          </a:p>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200" kern="0" dirty="0">
                <a:solidFill>
                  <a:srgbClr val="000000"/>
                </a:solidFill>
              </a:rPr>
              <a:t>Μπορείτε να δηλώσετε μία διεπαφή ως </a:t>
            </a:r>
            <a:r>
              <a:rPr lang="en-US" altLang="el-GR" sz="2200" b="1" kern="0" dirty="0" smtClean="0">
                <a:solidFill>
                  <a:srgbClr val="000000"/>
                </a:solidFill>
              </a:rPr>
              <a:t>public</a:t>
            </a:r>
            <a:r>
              <a:rPr lang="el-GR" altLang="el-GR" sz="2200" kern="0" dirty="0" smtClean="0">
                <a:solidFill>
                  <a:srgbClr val="000000"/>
                </a:solidFill>
              </a:rPr>
              <a:t>, </a:t>
            </a:r>
            <a:r>
              <a:rPr lang="el-GR" altLang="el-GR" sz="2200" kern="0" dirty="0">
                <a:solidFill>
                  <a:srgbClr val="000000"/>
                </a:solidFill>
              </a:rPr>
              <a:t>οπότε όλες οι τάξεις έχουν πρόσβαση στη διεπαφή. Αν δεν το κάνετε τότε εννοείται ότι η πρόσβαση θα είναι σε επίπεδο πακέτου </a:t>
            </a:r>
            <a:r>
              <a:rPr lang="el-GR" altLang="el-GR" sz="2200" kern="0" dirty="0" smtClean="0">
                <a:solidFill>
                  <a:srgbClr val="000000"/>
                </a:solidFill>
              </a:rPr>
              <a:t>(</a:t>
            </a:r>
            <a:r>
              <a:rPr lang="en-US" altLang="el-GR" sz="2200" kern="0" dirty="0" smtClean="0">
                <a:solidFill>
                  <a:srgbClr val="000000"/>
                </a:solidFill>
              </a:rPr>
              <a:t>package</a:t>
            </a:r>
            <a:r>
              <a:rPr lang="el-GR" altLang="el-GR" sz="2200" kern="0" dirty="0" smtClean="0">
                <a:solidFill>
                  <a:srgbClr val="000000"/>
                </a:solidFill>
              </a:rPr>
              <a:t>), </a:t>
            </a:r>
            <a:r>
              <a:rPr lang="el-GR" altLang="el-GR" sz="2200" kern="0" dirty="0">
                <a:solidFill>
                  <a:srgbClr val="000000"/>
                </a:solidFill>
              </a:rPr>
              <a:t>δηλαδή θα έχουν πρόσβαση στο </a:t>
            </a:r>
            <a:r>
              <a:rPr lang="en-US" altLang="el-GR" sz="2200" kern="0" dirty="0" smtClean="0">
                <a:solidFill>
                  <a:srgbClr val="000000"/>
                </a:solidFill>
              </a:rPr>
              <a:t>interface</a:t>
            </a:r>
            <a:r>
              <a:rPr lang="el-GR" altLang="el-GR" sz="2200" kern="0" dirty="0" smtClean="0">
                <a:solidFill>
                  <a:srgbClr val="000000"/>
                </a:solidFill>
              </a:rPr>
              <a:t> </a:t>
            </a:r>
            <a:r>
              <a:rPr lang="el-GR" altLang="el-GR" sz="2200" kern="0" dirty="0">
                <a:solidFill>
                  <a:srgbClr val="000000"/>
                </a:solidFill>
              </a:rPr>
              <a:t>μόνο οι τάξεις στο ίδιο πακέτο. </a:t>
            </a:r>
          </a:p>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200" kern="0" dirty="0">
                <a:solidFill>
                  <a:srgbClr val="000000"/>
                </a:solidFill>
              </a:rPr>
              <a:t>Συνήθως μία διεπαφή δηλώνεται στο δικό της </a:t>
            </a:r>
            <a:r>
              <a:rPr lang="el-GR" altLang="el-GR" sz="2200" kern="0" dirty="0" smtClean="0">
                <a:solidFill>
                  <a:srgbClr val="000000"/>
                </a:solidFill>
              </a:rPr>
              <a:t>αρχείο, με </a:t>
            </a:r>
            <a:r>
              <a:rPr lang="el-GR" altLang="el-GR" sz="2200" kern="0" dirty="0">
                <a:solidFill>
                  <a:srgbClr val="000000"/>
                </a:solidFill>
              </a:rPr>
              <a:t>όνομα το όνομα της διεπαφής και επέκταση </a:t>
            </a:r>
            <a:r>
              <a:rPr lang="en-US" altLang="el-GR" sz="2200" kern="0" dirty="0" smtClean="0">
                <a:solidFill>
                  <a:srgbClr val="000000"/>
                </a:solidFill>
              </a:rPr>
              <a:t>java</a:t>
            </a:r>
            <a:r>
              <a:rPr lang="el-GR" altLang="el-GR" sz="2200" kern="0" dirty="0" smtClean="0">
                <a:solidFill>
                  <a:srgbClr val="000000"/>
                </a:solidFill>
              </a:rPr>
              <a:t>. </a:t>
            </a:r>
            <a:endParaRPr lang="el-GR" altLang="el-GR" sz="2200" kern="0" dirty="0">
              <a:solidFill>
                <a:srgbClr val="000000"/>
              </a:solidFill>
            </a:endParaRPr>
          </a:p>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200" kern="0" dirty="0">
                <a:solidFill>
                  <a:srgbClr val="000000"/>
                </a:solidFill>
              </a:rPr>
              <a:t>Μεταφράζουμε </a:t>
            </a:r>
            <a:r>
              <a:rPr lang="el-GR" altLang="el-GR" sz="2200" kern="0" dirty="0" smtClean="0">
                <a:solidFill>
                  <a:srgbClr val="000000"/>
                </a:solidFill>
              </a:rPr>
              <a:t>μία διεπαφή </a:t>
            </a:r>
            <a:r>
              <a:rPr lang="el-GR" altLang="el-GR" sz="2200" kern="0" dirty="0">
                <a:solidFill>
                  <a:srgbClr val="000000"/>
                </a:solidFill>
              </a:rPr>
              <a:t>με τον ίδιο τρόπο που μεταφράζουμε </a:t>
            </a:r>
            <a:r>
              <a:rPr lang="el-GR" altLang="el-GR" sz="2200" kern="0" dirty="0" smtClean="0">
                <a:solidFill>
                  <a:srgbClr val="000000"/>
                </a:solidFill>
              </a:rPr>
              <a:t>μία τάξη, </a:t>
            </a:r>
            <a:r>
              <a:rPr lang="el-GR" altLang="el-GR" sz="2200" kern="0" dirty="0">
                <a:solidFill>
                  <a:srgbClr val="000000"/>
                </a:solidFill>
              </a:rPr>
              <a:t>και παράγεται </a:t>
            </a:r>
            <a:r>
              <a:rPr lang="el-GR" altLang="el-GR" sz="2200" kern="0" dirty="0" smtClean="0">
                <a:solidFill>
                  <a:srgbClr val="000000"/>
                </a:solidFill>
              </a:rPr>
              <a:t>για αυτή, </a:t>
            </a:r>
            <a:r>
              <a:rPr lang="el-GR" altLang="el-GR" sz="2200" kern="0" dirty="0">
                <a:solidFill>
                  <a:srgbClr val="000000"/>
                </a:solidFill>
              </a:rPr>
              <a:t>ένα αρχείο με επέκταση </a:t>
            </a:r>
            <a:r>
              <a:rPr lang="en-US" altLang="el-GR" sz="2200" i="1" kern="0" dirty="0" smtClean="0">
                <a:solidFill>
                  <a:srgbClr val="000000"/>
                </a:solidFill>
              </a:rPr>
              <a:t>class</a:t>
            </a:r>
            <a:r>
              <a:rPr lang="el-GR" altLang="el-GR" sz="2200" i="1" kern="0" dirty="0" smtClean="0">
                <a:solidFill>
                  <a:srgbClr val="000000"/>
                </a:solidFill>
              </a:rPr>
              <a:t>,</a:t>
            </a:r>
            <a:r>
              <a:rPr lang="el-GR" altLang="el-GR" sz="2200" kern="0" dirty="0" smtClean="0">
                <a:solidFill>
                  <a:srgbClr val="000000"/>
                </a:solidFill>
              </a:rPr>
              <a:t> </a:t>
            </a:r>
            <a:r>
              <a:rPr lang="el-GR" altLang="el-GR" sz="2200" kern="0" dirty="0">
                <a:solidFill>
                  <a:srgbClr val="000000"/>
                </a:solidFill>
              </a:rPr>
              <a:t>που περιέχει τα </a:t>
            </a:r>
            <a:r>
              <a:rPr lang="en-US" altLang="el-GR" sz="2200" kern="0" dirty="0" err="1" smtClean="0">
                <a:solidFill>
                  <a:srgbClr val="000000"/>
                </a:solidFill>
              </a:rPr>
              <a:t>bytecodes</a:t>
            </a:r>
            <a:r>
              <a:rPr lang="el-GR" altLang="el-GR" sz="2200" kern="0" dirty="0" smtClean="0">
                <a:solidFill>
                  <a:srgbClr val="000000"/>
                </a:solidFill>
              </a:rPr>
              <a:t> για </a:t>
            </a:r>
            <a:r>
              <a:rPr lang="el-GR" altLang="el-GR" sz="2200" kern="0" dirty="0">
                <a:solidFill>
                  <a:srgbClr val="000000"/>
                </a:solidFill>
              </a:rPr>
              <a:t>αυτή τη διεπαφή.</a:t>
            </a:r>
          </a:p>
          <a:p>
            <a:pPr marL="0" indent="0">
              <a:buNone/>
            </a:pPr>
            <a:endParaRPr lang="el-GR"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4509687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Η χρησιμότητα μιας διεπαφής</a:t>
            </a:r>
            <a:endParaRPr lang="el-GR" b="1" dirty="0"/>
          </a:p>
        </p:txBody>
      </p:sp>
      <p:sp>
        <p:nvSpPr>
          <p:cNvPr id="3" name="Θέση περιεχομένου 1"/>
          <p:cNvSpPr>
            <a:spLocks noGrp="1"/>
          </p:cNvSpPr>
          <p:nvPr>
            <p:ph idx="1"/>
          </p:nvPr>
        </p:nvSpPr>
        <p:spPr>
          <a:xfrm>
            <a:off x="457200" y="1600200"/>
            <a:ext cx="8229600" cy="4637112"/>
          </a:xfrm>
        </p:spPr>
        <p:txBody>
          <a:bodyPr>
            <a:normAutofit/>
          </a:bodyPr>
          <a:lstStyle/>
          <a:p>
            <a:pPr marL="190500" lvl="1" indent="0" eaLnBrk="0" fontAlgn="base" hangingPunct="0">
              <a:lnSpc>
                <a:spcPct val="90000"/>
              </a:lnSpc>
              <a:spcBef>
                <a:spcPts val="0"/>
              </a:spcBef>
              <a:spcAft>
                <a:spcPts val="1800"/>
              </a:spcAft>
              <a:buNone/>
            </a:pPr>
            <a:r>
              <a:rPr lang="el-GR" altLang="el-GR" sz="2000" kern="0" dirty="0">
                <a:solidFill>
                  <a:srgbClr val="000000"/>
                </a:solidFill>
              </a:rPr>
              <a:t>Το ερώτημα που </a:t>
            </a:r>
            <a:r>
              <a:rPr lang="el-GR" altLang="el-GR" sz="2000" kern="0" dirty="0" smtClean="0">
                <a:solidFill>
                  <a:srgbClr val="000000"/>
                </a:solidFill>
              </a:rPr>
              <a:t>τίθεται είναι το </a:t>
            </a:r>
            <a:r>
              <a:rPr lang="el-GR" altLang="el-GR" sz="2000" kern="0" dirty="0">
                <a:solidFill>
                  <a:srgbClr val="000000"/>
                </a:solidFill>
              </a:rPr>
              <a:t>αν θα αρκούσε να είχαμε μία </a:t>
            </a:r>
            <a:r>
              <a:rPr lang="el-GR" altLang="el-GR" sz="2000" kern="0" dirty="0" smtClean="0">
                <a:solidFill>
                  <a:srgbClr val="000000"/>
                </a:solidFill>
              </a:rPr>
              <a:t>υπερτάξη, </a:t>
            </a:r>
            <a:r>
              <a:rPr lang="el-GR" altLang="el-GR" sz="2000" kern="0" dirty="0">
                <a:solidFill>
                  <a:srgbClr val="000000"/>
                </a:solidFill>
              </a:rPr>
              <a:t>με κάποιες αφηρημένες μεθόδους </a:t>
            </a:r>
            <a:r>
              <a:rPr lang="el-GR" altLang="el-GR" sz="2000" kern="0" dirty="0" smtClean="0">
                <a:solidFill>
                  <a:srgbClr val="000000"/>
                </a:solidFill>
              </a:rPr>
              <a:t>(</a:t>
            </a:r>
            <a:r>
              <a:rPr lang="en-US" altLang="el-GR" sz="2000" kern="0" dirty="0" smtClean="0">
                <a:solidFill>
                  <a:srgbClr val="000000"/>
                </a:solidFill>
              </a:rPr>
              <a:t>abstract methods</a:t>
            </a:r>
            <a:r>
              <a:rPr lang="el-GR" altLang="el-GR" sz="2000" kern="0" dirty="0" smtClean="0">
                <a:solidFill>
                  <a:srgbClr val="000000"/>
                </a:solidFill>
              </a:rPr>
              <a:t>). </a:t>
            </a:r>
            <a:r>
              <a:rPr lang="el-GR" altLang="el-GR" sz="2000" kern="0" dirty="0">
                <a:solidFill>
                  <a:srgbClr val="000000"/>
                </a:solidFill>
              </a:rPr>
              <a:t>Και </a:t>
            </a:r>
            <a:r>
              <a:rPr lang="el-GR" altLang="el-GR" sz="2000" kern="0" dirty="0" smtClean="0">
                <a:solidFill>
                  <a:srgbClr val="000000"/>
                </a:solidFill>
              </a:rPr>
              <a:t>πάλι, </a:t>
            </a:r>
            <a:r>
              <a:rPr lang="el-GR" altLang="el-GR" sz="2000" kern="0" dirty="0">
                <a:solidFill>
                  <a:srgbClr val="000000"/>
                </a:solidFill>
              </a:rPr>
              <a:t>η τάξη που θα επέκτεινε την τάξη αυτή, θα κληρονομούσε και τον τύπο της υπερτάξης </a:t>
            </a:r>
            <a:r>
              <a:rPr lang="el-GR" altLang="el-GR" sz="2000" kern="0" dirty="0" smtClean="0">
                <a:solidFill>
                  <a:srgbClr val="000000"/>
                </a:solidFill>
              </a:rPr>
              <a:t>της, </a:t>
            </a:r>
            <a:r>
              <a:rPr lang="el-GR" altLang="el-GR" sz="2000" kern="0" dirty="0">
                <a:solidFill>
                  <a:srgbClr val="000000"/>
                </a:solidFill>
              </a:rPr>
              <a:t>αλλά και την υποχρέωση να υλοποιήσει αυτές τις μεθόδους, δίνοντας έτσι αυτή την εγγύηση στις άλλες τάξεις. </a:t>
            </a:r>
            <a:r>
              <a:rPr lang="el-GR" altLang="el-GR" sz="2000" kern="0" dirty="0" smtClean="0">
                <a:solidFill>
                  <a:srgbClr val="000000"/>
                </a:solidFill>
              </a:rPr>
              <a:t>Ποιά </a:t>
            </a:r>
            <a:r>
              <a:rPr lang="el-GR" altLang="el-GR" sz="2000" kern="0" dirty="0">
                <a:solidFill>
                  <a:srgbClr val="000000"/>
                </a:solidFill>
              </a:rPr>
              <a:t>είναι λοιπόν η διαφορά; </a:t>
            </a:r>
          </a:p>
          <a:p>
            <a:pPr marL="533400" lvl="1" indent="-342900" eaLnBrk="0" fontAlgn="base" hangingPunct="0">
              <a:lnSpc>
                <a:spcPct val="90000"/>
              </a:lnSpc>
              <a:spcBef>
                <a:spcPts val="0"/>
              </a:spcBef>
              <a:spcAft>
                <a:spcPts val="1000"/>
              </a:spcAft>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Η διαφορά βρίσκεται στο </a:t>
            </a:r>
            <a:r>
              <a:rPr lang="el-GR" altLang="el-GR" sz="2000" kern="0" dirty="0" smtClean="0">
                <a:solidFill>
                  <a:srgbClr val="000000"/>
                </a:solidFill>
              </a:rPr>
              <a:t>ότι </a:t>
            </a:r>
            <a:r>
              <a:rPr lang="el-GR" altLang="el-GR" sz="2000" b="1" kern="0" dirty="0" smtClean="0">
                <a:solidFill>
                  <a:srgbClr val="000000"/>
                </a:solidFill>
              </a:rPr>
              <a:t>δεν </a:t>
            </a:r>
            <a:r>
              <a:rPr lang="el-GR" altLang="el-GR" sz="2000" b="1" kern="0" dirty="0">
                <a:solidFill>
                  <a:srgbClr val="000000"/>
                </a:solidFill>
              </a:rPr>
              <a:t>γίνεται μία τάξη να επεκτείνει πολλές τάξεις, </a:t>
            </a:r>
            <a:r>
              <a:rPr lang="el-GR" altLang="el-GR" sz="2000" b="1" kern="0" dirty="0" smtClean="0">
                <a:solidFill>
                  <a:srgbClr val="000000"/>
                </a:solidFill>
              </a:rPr>
              <a:t>μιας </a:t>
            </a:r>
            <a:r>
              <a:rPr lang="el-GR" altLang="el-GR" sz="2000" b="1" kern="0" dirty="0">
                <a:solidFill>
                  <a:srgbClr val="000000"/>
                </a:solidFill>
              </a:rPr>
              <a:t>και στη </a:t>
            </a:r>
            <a:r>
              <a:rPr lang="en-US" altLang="el-GR" sz="2000" b="1" kern="0" dirty="0" smtClean="0">
                <a:solidFill>
                  <a:srgbClr val="000000"/>
                </a:solidFill>
              </a:rPr>
              <a:t>Java</a:t>
            </a:r>
            <a:r>
              <a:rPr lang="el-GR" altLang="el-GR" sz="2000" b="1" kern="0" dirty="0" smtClean="0">
                <a:solidFill>
                  <a:srgbClr val="000000"/>
                </a:solidFill>
              </a:rPr>
              <a:t>, δεν </a:t>
            </a:r>
            <a:r>
              <a:rPr lang="el-GR" altLang="el-GR" sz="2000" b="1" kern="0" dirty="0">
                <a:solidFill>
                  <a:srgbClr val="000000"/>
                </a:solidFill>
              </a:rPr>
              <a:t>υποστηρίζεται η πολλαπλή κληρονομικότητα </a:t>
            </a:r>
            <a:r>
              <a:rPr lang="el-GR" altLang="el-GR" sz="2000" b="1" kern="0" dirty="0" smtClean="0">
                <a:solidFill>
                  <a:srgbClr val="000000"/>
                </a:solidFill>
              </a:rPr>
              <a:t>(</a:t>
            </a:r>
            <a:r>
              <a:rPr lang="en-US" altLang="el-GR" sz="2000" b="1" kern="0" dirty="0" smtClean="0">
                <a:solidFill>
                  <a:srgbClr val="000000"/>
                </a:solidFill>
              </a:rPr>
              <a:t>multiple inheritance</a:t>
            </a:r>
            <a:r>
              <a:rPr lang="el-GR" altLang="el-GR" sz="2000" kern="0" dirty="0" smtClean="0">
                <a:solidFill>
                  <a:srgbClr val="000000"/>
                </a:solidFill>
              </a:rPr>
              <a:t>). </a:t>
            </a:r>
            <a:r>
              <a:rPr lang="el-GR" altLang="el-GR" sz="2000" i="1" kern="0" spc="300" dirty="0" smtClean="0">
                <a:solidFill>
                  <a:srgbClr val="000000"/>
                </a:solidFill>
              </a:rPr>
              <a:t>Γίνεται </a:t>
            </a:r>
            <a:r>
              <a:rPr lang="el-GR" altLang="el-GR" sz="2000" i="1" kern="0" spc="300" dirty="0">
                <a:solidFill>
                  <a:srgbClr val="000000"/>
                </a:solidFill>
              </a:rPr>
              <a:t>όμως, να υλοποιήσει όσες διεπαφές επιθυμεί. </a:t>
            </a:r>
            <a:r>
              <a:rPr lang="el-GR" altLang="el-GR" sz="2000" kern="0" dirty="0" smtClean="0">
                <a:solidFill>
                  <a:srgbClr val="000000"/>
                </a:solidFill>
              </a:rPr>
              <a:t>Έτσι, </a:t>
            </a:r>
            <a:r>
              <a:rPr lang="el-GR" altLang="el-GR" sz="2000" kern="0" dirty="0">
                <a:solidFill>
                  <a:srgbClr val="000000"/>
                </a:solidFill>
              </a:rPr>
              <a:t>όταν μία τάξη υλοποιεί μία ή περισσότερες </a:t>
            </a:r>
            <a:r>
              <a:rPr lang="el-GR" altLang="el-GR" sz="2000" kern="0" dirty="0" smtClean="0">
                <a:solidFill>
                  <a:srgbClr val="000000"/>
                </a:solidFill>
              </a:rPr>
              <a:t>διεπαφές, </a:t>
            </a:r>
            <a:r>
              <a:rPr lang="el-GR" altLang="el-GR" sz="2000" kern="0" dirty="0">
                <a:solidFill>
                  <a:srgbClr val="000000"/>
                </a:solidFill>
              </a:rPr>
              <a:t>δεν δεσμεύει την μία και μοναδική </a:t>
            </a:r>
            <a:r>
              <a:rPr lang="el-GR" altLang="el-GR" sz="2000" kern="0" dirty="0" smtClean="0">
                <a:solidFill>
                  <a:srgbClr val="000000"/>
                </a:solidFill>
              </a:rPr>
              <a:t>υπερτάξη, </a:t>
            </a:r>
            <a:r>
              <a:rPr lang="el-GR" altLang="el-GR" sz="2000" kern="0" dirty="0">
                <a:solidFill>
                  <a:srgbClr val="000000"/>
                </a:solidFill>
              </a:rPr>
              <a:t>την οποία μπορεί να επεκτείνει. </a:t>
            </a:r>
          </a:p>
          <a:p>
            <a:pPr marL="533400" lvl="1" indent="-342900" eaLnBrk="0" fontAlgn="base" hangingPunct="0">
              <a:lnSpc>
                <a:spcPct val="90000"/>
              </a:lnSpc>
              <a:spcBef>
                <a:spcPts val="0"/>
              </a:spcBef>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Επίσης, πολλές φορές θέλουμε τελείως ανόμοιες </a:t>
            </a:r>
            <a:r>
              <a:rPr lang="el-GR" altLang="el-GR" sz="2000" kern="0" dirty="0" smtClean="0">
                <a:solidFill>
                  <a:srgbClr val="000000"/>
                </a:solidFill>
              </a:rPr>
              <a:t>τάξεις, </a:t>
            </a:r>
            <a:r>
              <a:rPr lang="el-GR" altLang="el-GR" sz="2000" kern="0" dirty="0">
                <a:solidFill>
                  <a:srgbClr val="000000"/>
                </a:solidFill>
              </a:rPr>
              <a:t>να έχουν την υποχρέωση να υλοποιήσουν μία ή δύο </a:t>
            </a:r>
            <a:r>
              <a:rPr lang="el-GR" altLang="el-GR" sz="2000" kern="0" dirty="0" smtClean="0">
                <a:solidFill>
                  <a:srgbClr val="000000"/>
                </a:solidFill>
              </a:rPr>
              <a:t>μεθόδους. </a:t>
            </a:r>
            <a:r>
              <a:rPr lang="el-GR" altLang="el-GR" sz="2000" b="1" kern="0" dirty="0">
                <a:solidFill>
                  <a:srgbClr val="000000"/>
                </a:solidFill>
              </a:rPr>
              <a:t>Αυτό δεν σημαίνει ότι θα πρέπει να ανήκουν και στην ίδια ιεραρχία τάξεων</a:t>
            </a:r>
            <a:r>
              <a:rPr lang="el-GR" altLang="el-GR" sz="2000" kern="0" dirty="0">
                <a:solidFill>
                  <a:srgbClr val="000000"/>
                </a:solidFill>
              </a:rPr>
              <a:t>. </a:t>
            </a:r>
          </a:p>
          <a:p>
            <a:pPr marL="0" indent="0">
              <a:buNone/>
            </a:pPr>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27</a:t>
            </a:fld>
            <a:endParaRPr lang="el-GR" sz="1400" dirty="0">
              <a:solidFill>
                <a:schemeClr val="tx1"/>
              </a:solidFill>
            </a:endParaRPr>
          </a:p>
        </p:txBody>
      </p:sp>
    </p:spTree>
    <p:extLst>
      <p:ext uri="{BB962C8B-B14F-4D97-AF65-F5344CB8AC3E}">
        <p14:creationId xmlns:p14="http://schemas.microsoft.com/office/powerpoint/2010/main" val="37839771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Η υλοποίηση μιας διεπαφής. </a:t>
            </a:r>
            <a:br>
              <a:rPr lang="el-GR" b="1" dirty="0" smtClean="0"/>
            </a:br>
            <a:r>
              <a:rPr lang="el-GR" b="1" dirty="0" smtClean="0"/>
              <a:t>Η φράση </a:t>
            </a:r>
            <a:r>
              <a:rPr lang="en-US" b="1" dirty="0" smtClean="0"/>
              <a:t>implements</a:t>
            </a:r>
            <a:endParaRPr lang="el-GR" b="1" dirty="0"/>
          </a:p>
        </p:txBody>
      </p:sp>
      <p:sp>
        <p:nvSpPr>
          <p:cNvPr id="3" name="Θέση περιεχομένου 1"/>
          <p:cNvSpPr>
            <a:spLocks noGrp="1"/>
          </p:cNvSpPr>
          <p:nvPr>
            <p:ph idx="1"/>
          </p:nvPr>
        </p:nvSpPr>
        <p:spPr/>
        <p:txBody>
          <a:bodyPr/>
          <a:lstStyle/>
          <a:p>
            <a:pPr lvl="0" eaLnBrk="0" fontAlgn="base" hangingPunct="0">
              <a:lnSpc>
                <a:spcPct val="90000"/>
              </a:lnSpc>
              <a:spcBef>
                <a:spcPts val="0"/>
              </a:spcBef>
              <a:spcAft>
                <a:spcPts val="600"/>
              </a:spcAft>
              <a:buFontTx/>
              <a:buChar char="•"/>
            </a:pPr>
            <a:endParaRPr lang="el-GR" altLang="el-GR" sz="2000" kern="0" dirty="0">
              <a:solidFill>
                <a:srgbClr val="000000"/>
              </a:solidFill>
            </a:endParaRP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400" kern="0" dirty="0">
                <a:solidFill>
                  <a:srgbClr val="000000"/>
                </a:solidFill>
              </a:rPr>
              <a:t>Η υλοποίηση μιας διεπαφής γίνεται με τη χρήση της φράσης </a:t>
            </a:r>
            <a:r>
              <a:rPr lang="en-US" altLang="el-GR" sz="2400" i="1" kern="0" dirty="0" smtClean="0">
                <a:solidFill>
                  <a:srgbClr val="000000"/>
                </a:solidFill>
              </a:rPr>
              <a:t>implements</a:t>
            </a:r>
            <a:r>
              <a:rPr lang="el-GR" altLang="el-GR" sz="2400" i="1" kern="0" dirty="0" smtClean="0">
                <a:solidFill>
                  <a:srgbClr val="000000"/>
                </a:solidFill>
              </a:rPr>
              <a:t>. </a:t>
            </a:r>
            <a:endParaRPr lang="el-GR" altLang="el-GR" sz="2400" i="1" kern="0" dirty="0">
              <a:solidFill>
                <a:srgbClr val="000000"/>
              </a:solidFill>
            </a:endParaRP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400" kern="0" dirty="0">
                <a:solidFill>
                  <a:srgbClr val="000000"/>
                </a:solidFill>
              </a:rPr>
              <a:t>Η φράση </a:t>
            </a:r>
            <a:r>
              <a:rPr lang="en-US" altLang="el-GR" sz="2400" i="1" kern="0" dirty="0" smtClean="0">
                <a:solidFill>
                  <a:srgbClr val="000000"/>
                </a:solidFill>
              </a:rPr>
              <a:t>implements</a:t>
            </a:r>
            <a:r>
              <a:rPr lang="el-GR" altLang="el-GR" sz="2400" i="1" kern="0" dirty="0" smtClean="0">
                <a:solidFill>
                  <a:srgbClr val="000000"/>
                </a:solidFill>
              </a:rPr>
              <a:t> </a:t>
            </a:r>
            <a:r>
              <a:rPr lang="el-GR" altLang="el-GR" sz="2400" kern="0" dirty="0">
                <a:solidFill>
                  <a:srgbClr val="000000"/>
                </a:solidFill>
              </a:rPr>
              <a:t>ακολουθεί το όνομα της τάξης </a:t>
            </a:r>
            <a:r>
              <a:rPr lang="el-GR" altLang="el-GR" sz="2400" kern="0" dirty="0" smtClean="0">
                <a:solidFill>
                  <a:srgbClr val="000000"/>
                </a:solidFill>
              </a:rPr>
              <a:t>στη</a:t>
            </a:r>
            <a:r>
              <a:rPr lang="el-GR" altLang="el-GR" sz="2400" kern="0" dirty="0">
                <a:solidFill>
                  <a:srgbClr val="000000"/>
                </a:solidFill>
              </a:rPr>
              <a:t>ν</a:t>
            </a:r>
            <a:r>
              <a:rPr lang="el-GR" altLang="el-GR" sz="2400" kern="0" dirty="0" smtClean="0">
                <a:solidFill>
                  <a:srgbClr val="000000"/>
                </a:solidFill>
              </a:rPr>
              <a:t> </a:t>
            </a:r>
            <a:r>
              <a:rPr lang="el-GR" altLang="el-GR" sz="2400" kern="0" dirty="0">
                <a:solidFill>
                  <a:srgbClr val="000000"/>
                </a:solidFill>
              </a:rPr>
              <a:t>πρώτη γραμμή δήλωσης μιας </a:t>
            </a:r>
            <a:r>
              <a:rPr lang="el-GR" altLang="el-GR" sz="2400" kern="0" dirty="0" smtClean="0">
                <a:solidFill>
                  <a:srgbClr val="000000"/>
                </a:solidFill>
              </a:rPr>
              <a:t>τάξης</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και στη συνέχεια βάζουμε το </a:t>
            </a:r>
            <a:r>
              <a:rPr lang="el-GR" altLang="el-GR" sz="2400" kern="0" dirty="0" smtClean="0">
                <a:solidFill>
                  <a:srgbClr val="000000"/>
                </a:solidFill>
              </a:rPr>
              <a:t>όνομα</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ή τα ονόματα των διεπαφών που υλοποιεί η </a:t>
            </a:r>
            <a:r>
              <a:rPr lang="el-GR" altLang="el-GR" sz="2400" kern="0" dirty="0" smtClean="0">
                <a:solidFill>
                  <a:srgbClr val="000000"/>
                </a:solidFill>
              </a:rPr>
              <a:t>τάξη</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χωρισμένα με κόμμα. </a:t>
            </a:r>
          </a:p>
          <a:p>
            <a:pPr lvl="0" eaLnBrk="0" fontAlgn="base" hangingPunct="0">
              <a:lnSpc>
                <a:spcPct val="90000"/>
              </a:lnSpc>
              <a:spcBef>
                <a:spcPts val="0"/>
              </a:spcBef>
              <a:spcAft>
                <a:spcPts val="1200"/>
              </a:spcAft>
              <a:buClr>
                <a:schemeClr val="tx1">
                  <a:lumMod val="65000"/>
                  <a:lumOff val="35000"/>
                </a:schemeClr>
              </a:buClr>
              <a:buSzPct val="120000"/>
              <a:buFont typeface="Wingdings" panose="05000000000000000000" pitchFamily="2" charset="2"/>
              <a:buChar char="§"/>
            </a:pPr>
            <a:r>
              <a:rPr lang="el-GR" altLang="el-GR" sz="2400" kern="0" dirty="0">
                <a:solidFill>
                  <a:srgbClr val="000000"/>
                </a:solidFill>
              </a:rPr>
              <a:t>Θα πρέπει να πούμε ότι η χρήση της φράσης </a:t>
            </a:r>
            <a:r>
              <a:rPr lang="en-US" altLang="el-GR" sz="2400" i="1" kern="0" dirty="0" smtClean="0">
                <a:solidFill>
                  <a:srgbClr val="000000"/>
                </a:solidFill>
              </a:rPr>
              <a:t>implements</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δεν αποκλείει την χρήση της φράσης </a:t>
            </a:r>
            <a:r>
              <a:rPr lang="en-US" altLang="el-GR" sz="2400" i="1" kern="0" dirty="0" smtClean="0">
                <a:solidFill>
                  <a:srgbClr val="000000"/>
                </a:solidFill>
              </a:rPr>
              <a:t>extends</a:t>
            </a:r>
            <a:r>
              <a:rPr lang="el-GR" altLang="el-GR" sz="2400" i="1" kern="0" dirty="0" smtClean="0">
                <a:solidFill>
                  <a:srgbClr val="000000"/>
                </a:solidFill>
              </a:rPr>
              <a:t>.</a:t>
            </a:r>
            <a:endParaRPr lang="el-GR" altLang="el-GR" sz="2400" i="1" kern="0" dirty="0">
              <a:solidFill>
                <a:srgbClr val="000000"/>
              </a:solidFill>
            </a:endParaRPr>
          </a:p>
          <a:p>
            <a:pPr lvl="0" eaLnBrk="0" fontAlgn="base" hangingPunct="0">
              <a:lnSpc>
                <a:spcPct val="90000"/>
              </a:lnSpc>
              <a:spcBef>
                <a:spcPts val="0"/>
              </a:spcBef>
              <a:buClr>
                <a:schemeClr val="tx1">
                  <a:lumMod val="65000"/>
                  <a:lumOff val="35000"/>
                </a:schemeClr>
              </a:buClr>
              <a:buSzPct val="120000"/>
              <a:buFont typeface="Wingdings" panose="05000000000000000000" pitchFamily="2" charset="2"/>
              <a:buChar char="§"/>
            </a:pPr>
            <a:r>
              <a:rPr lang="el-GR" altLang="el-GR" sz="2400" kern="0" dirty="0">
                <a:solidFill>
                  <a:srgbClr val="000000"/>
                </a:solidFill>
              </a:rPr>
              <a:t> Μία τάξη μπορεί και να κληρονομεί από κάποια άλλη </a:t>
            </a:r>
            <a:r>
              <a:rPr lang="el-GR" altLang="el-GR" sz="2400" kern="0" dirty="0" smtClean="0">
                <a:solidFill>
                  <a:srgbClr val="000000"/>
                </a:solidFill>
              </a:rPr>
              <a:t>τάξη</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αλλά και να υλοποιεί </a:t>
            </a:r>
            <a:r>
              <a:rPr lang="el-GR" altLang="el-GR" sz="2400" kern="0" dirty="0" smtClean="0">
                <a:solidFill>
                  <a:srgbClr val="000000"/>
                </a:solidFill>
              </a:rPr>
              <a:t>κάποια</a:t>
            </a:r>
            <a:r>
              <a:rPr lang="en-US" altLang="el-GR" sz="2400" kern="0" dirty="0" smtClean="0">
                <a:solidFill>
                  <a:srgbClr val="000000"/>
                </a:solidFill>
              </a:rPr>
              <a:t>,</a:t>
            </a:r>
            <a:r>
              <a:rPr lang="el-GR" altLang="el-GR" sz="2400" kern="0" dirty="0" smtClean="0">
                <a:solidFill>
                  <a:srgbClr val="000000"/>
                </a:solidFill>
              </a:rPr>
              <a:t> </a:t>
            </a:r>
            <a:r>
              <a:rPr lang="el-GR" altLang="el-GR" sz="2400" kern="0" dirty="0">
                <a:solidFill>
                  <a:srgbClr val="000000"/>
                </a:solidFill>
              </a:rPr>
              <a:t>ή κάποιες </a:t>
            </a:r>
            <a:r>
              <a:rPr lang="el-GR" altLang="el-GR" sz="2400" kern="0" dirty="0" smtClean="0">
                <a:solidFill>
                  <a:srgbClr val="000000"/>
                </a:solidFill>
              </a:rPr>
              <a:t>διεπαφές</a:t>
            </a:r>
            <a:r>
              <a:rPr lang="en-US" altLang="el-GR" sz="2400" kern="0" dirty="0" smtClean="0">
                <a:solidFill>
                  <a:srgbClr val="000000"/>
                </a:solidFill>
              </a:rPr>
              <a:t>.</a:t>
            </a:r>
            <a:endParaRPr lang="el-GR" altLang="el-GR" sz="2400" kern="0" dirty="0">
              <a:solidFill>
                <a:srgbClr val="000000"/>
              </a:solidFill>
            </a:endParaRP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28</a:t>
            </a:fld>
            <a:endParaRPr lang="el-GR" sz="1400" dirty="0">
              <a:solidFill>
                <a:schemeClr val="tx1"/>
              </a:solidFill>
            </a:endParaRPr>
          </a:p>
        </p:txBody>
      </p:sp>
    </p:spTree>
    <p:extLst>
      <p:ext uri="{BB962C8B-B14F-4D97-AF65-F5344CB8AC3E}">
        <p14:creationId xmlns:p14="http://schemas.microsoft.com/office/powerpoint/2010/main" val="4171095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Τελικές τάξεις (</a:t>
            </a:r>
            <a:r>
              <a:rPr lang="en-US" b="1" dirty="0" smtClean="0"/>
              <a:t>final classes)</a:t>
            </a:r>
            <a:endParaRPr lang="el-GR" b="1" dirty="0"/>
          </a:p>
        </p:txBody>
      </p:sp>
      <p:sp>
        <p:nvSpPr>
          <p:cNvPr id="6" name="Θέση περιεχομένου 1"/>
          <p:cNvSpPr>
            <a:spLocks noGrp="1"/>
          </p:cNvSpPr>
          <p:nvPr>
            <p:ph sz="half" idx="1"/>
          </p:nvPr>
        </p:nvSpPr>
        <p:spPr>
          <a:xfrm>
            <a:off x="395536" y="1600201"/>
            <a:ext cx="4032448" cy="3412975"/>
          </a:xfrm>
        </p:spPr>
        <p:txBody>
          <a:bodyPr>
            <a:normAutofit lnSpcReduction="10000"/>
          </a:bodyPr>
          <a:lstStyle/>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Μία τάξη μπορεί να δηλωθεί ως </a:t>
            </a:r>
            <a:r>
              <a:rPr lang="en-US" altLang="el-GR" sz="2000" i="1" kern="0" dirty="0" smtClean="0">
                <a:solidFill>
                  <a:srgbClr val="000000"/>
                </a:solidFill>
              </a:rPr>
              <a:t>final</a:t>
            </a:r>
            <a:r>
              <a:rPr lang="el-GR" altLang="el-GR" sz="2000" kern="0" dirty="0" smtClean="0">
                <a:solidFill>
                  <a:srgbClr val="000000"/>
                </a:solidFill>
              </a:rPr>
              <a:t> </a:t>
            </a:r>
            <a:r>
              <a:rPr lang="el-GR" altLang="el-GR" sz="2000" kern="0" dirty="0">
                <a:solidFill>
                  <a:srgbClr val="000000"/>
                </a:solidFill>
              </a:rPr>
              <a:t>(τελική</a:t>
            </a:r>
            <a:r>
              <a:rPr lang="el-GR" altLang="el-GR" sz="2000" kern="0" dirty="0" smtClean="0">
                <a:solidFill>
                  <a:srgbClr val="000000"/>
                </a:solidFill>
              </a:rPr>
              <a:t>)</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με την προϋπόθεση ότι δεν έχει δηλωθεί ως </a:t>
            </a:r>
            <a:r>
              <a:rPr lang="en-US" altLang="el-GR" sz="2000" i="1" kern="0" dirty="0" smtClean="0">
                <a:solidFill>
                  <a:srgbClr val="000000"/>
                </a:solidFill>
              </a:rPr>
              <a:t>abstract</a:t>
            </a:r>
            <a:r>
              <a:rPr lang="el-GR" altLang="el-GR" sz="2000" i="1" kern="0" dirty="0" smtClean="0">
                <a:solidFill>
                  <a:srgbClr val="000000"/>
                </a:solidFill>
              </a:rPr>
              <a:t> </a:t>
            </a:r>
            <a:r>
              <a:rPr lang="el-GR" altLang="el-GR" sz="2000" kern="0" dirty="0">
                <a:solidFill>
                  <a:srgbClr val="000000"/>
                </a:solidFill>
              </a:rPr>
              <a:t>(αφηρημένη). </a:t>
            </a:r>
          </a:p>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Μία τελική τάξη δεν μπορεί να επεκταθεί από άλλες τάξεις, δηλαδή μία τελική τάξη δεν μπορεί να είναι υπερτάξη άλλων τάξεων. </a:t>
            </a:r>
          </a:p>
          <a:p>
            <a:pPr lvl="0" eaLnBrk="0" fontAlgn="base" hangingPunct="0">
              <a:spcBef>
                <a:spcPts val="0"/>
              </a:spcBef>
              <a:buClr>
                <a:schemeClr val="tx1">
                  <a:lumMod val="65000"/>
                  <a:lumOff val="35000"/>
                </a:schemeClr>
              </a:buClr>
              <a:buSzPct val="120000"/>
              <a:buFont typeface="Wingdings" panose="05000000000000000000" pitchFamily="2" charset="2"/>
              <a:buChar char="§"/>
            </a:pPr>
            <a:r>
              <a:rPr lang="el-GR" altLang="el-GR" sz="2000" kern="0" dirty="0">
                <a:solidFill>
                  <a:srgbClr val="000000"/>
                </a:solidFill>
              </a:rPr>
              <a:t>Δηλώνουμε μία τελική </a:t>
            </a:r>
            <a:r>
              <a:rPr lang="el-GR" altLang="el-GR" sz="2000" kern="0" dirty="0" smtClean="0">
                <a:solidFill>
                  <a:srgbClr val="000000"/>
                </a:solidFill>
              </a:rPr>
              <a:t>τάξη</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όπως δείχνει το ακόλουθο τμήμα κώδικα: </a:t>
            </a:r>
          </a:p>
          <a:p>
            <a:endParaRPr lang="el-GR" dirty="0"/>
          </a:p>
        </p:txBody>
      </p:sp>
      <p:sp>
        <p:nvSpPr>
          <p:cNvPr id="8" name="Θέση περιεχομένου 2" descr="Τμήμα προγράμματος: Public final, a final class. Enter, άγκιστρο. Enter, και τα λοιπά. Enter, κλείσιμο αγκίστρου.&#10;"/>
          <p:cNvSpPr txBox="1"/>
          <p:nvPr/>
        </p:nvSpPr>
        <p:spPr>
          <a:xfrm>
            <a:off x="467544" y="4869160"/>
            <a:ext cx="4032448" cy="1323439"/>
          </a:xfrm>
          <a:prstGeom prst="rect">
            <a:avLst/>
          </a:prstGeom>
          <a:noFill/>
        </p:spPr>
        <p:txBody>
          <a:bodyPr wrap="square" rtlCol="0">
            <a:spAutoFit/>
          </a:bodyPr>
          <a:lstStyle/>
          <a:p>
            <a:pPr lvl="2" eaLnBrk="0" fontAlgn="base" hangingPunct="0"/>
            <a:r>
              <a:rPr lang="el-GR" altLang="el-GR" sz="2000" kern="0" dirty="0" err="1">
                <a:solidFill>
                  <a:srgbClr val="006600"/>
                </a:solidFill>
              </a:rPr>
              <a:t>public</a:t>
            </a:r>
            <a:r>
              <a:rPr lang="el-GR" altLang="el-GR" sz="2000" kern="0" dirty="0">
                <a:solidFill>
                  <a:srgbClr val="006600"/>
                </a:solidFill>
              </a:rPr>
              <a:t> </a:t>
            </a:r>
            <a:r>
              <a:rPr lang="el-GR" altLang="el-GR" sz="2000" b="1" kern="0" dirty="0" err="1">
                <a:solidFill>
                  <a:srgbClr val="006600"/>
                </a:solidFill>
              </a:rPr>
              <a:t>final</a:t>
            </a:r>
            <a:r>
              <a:rPr lang="el-GR" altLang="el-GR" sz="2000" b="1" kern="0" dirty="0">
                <a:solidFill>
                  <a:srgbClr val="006600"/>
                </a:solidFill>
              </a:rPr>
              <a:t> </a:t>
            </a:r>
            <a:r>
              <a:rPr lang="el-GR" altLang="el-GR" sz="2000" kern="0" dirty="0" err="1">
                <a:solidFill>
                  <a:srgbClr val="006600"/>
                </a:solidFill>
              </a:rPr>
              <a:t>AFinalClass</a:t>
            </a:r>
            <a:r>
              <a:rPr lang="el-GR" altLang="el-GR" sz="2000" kern="0" dirty="0">
                <a:solidFill>
                  <a:srgbClr val="006600"/>
                </a:solidFill>
              </a:rPr>
              <a:t> </a:t>
            </a:r>
            <a:br>
              <a:rPr lang="el-GR" altLang="el-GR" sz="2000" kern="0" dirty="0">
                <a:solidFill>
                  <a:srgbClr val="006600"/>
                </a:solidFill>
              </a:rPr>
            </a:br>
            <a:r>
              <a:rPr lang="el-GR" altLang="el-GR" sz="2000" kern="0" dirty="0">
                <a:solidFill>
                  <a:srgbClr val="006600"/>
                </a:solidFill>
              </a:rPr>
              <a:t>{ </a:t>
            </a:r>
            <a:br>
              <a:rPr lang="el-GR" altLang="el-GR" sz="2000" kern="0" dirty="0">
                <a:solidFill>
                  <a:srgbClr val="006600"/>
                </a:solidFill>
              </a:rPr>
            </a:br>
            <a:r>
              <a:rPr lang="el-GR" altLang="el-GR" sz="2000" kern="0" dirty="0">
                <a:solidFill>
                  <a:srgbClr val="006600"/>
                </a:solidFill>
              </a:rPr>
              <a:t>... </a:t>
            </a:r>
            <a:br>
              <a:rPr lang="el-GR" altLang="el-GR" sz="2000" kern="0" dirty="0">
                <a:solidFill>
                  <a:srgbClr val="006600"/>
                </a:solidFill>
              </a:rPr>
            </a:br>
            <a:r>
              <a:rPr lang="el-GR" altLang="el-GR" sz="2000" kern="0" dirty="0">
                <a:solidFill>
                  <a:srgbClr val="006600"/>
                </a:solidFill>
              </a:rPr>
              <a:t>}</a:t>
            </a:r>
          </a:p>
        </p:txBody>
      </p:sp>
      <p:sp>
        <p:nvSpPr>
          <p:cNvPr id="7" name="Θέση περιεχομένου 3"/>
          <p:cNvSpPr>
            <a:spLocks noGrp="1"/>
          </p:cNvSpPr>
          <p:nvPr>
            <p:ph sz="half" idx="2"/>
          </p:nvPr>
        </p:nvSpPr>
        <p:spPr>
          <a:xfrm>
            <a:off x="4648200" y="1600200"/>
            <a:ext cx="4172272" cy="4525963"/>
          </a:xfrm>
        </p:spPr>
        <p:txBody>
          <a:bodyPr>
            <a:normAutofit lnSpcReduction="10000"/>
          </a:bodyPr>
          <a:lstStyle/>
          <a:p>
            <a:pPr marL="0" lvl="0" indent="0" algn="ctr" fontAlgn="base">
              <a:lnSpc>
                <a:spcPct val="90000"/>
              </a:lnSpc>
              <a:spcBef>
                <a:spcPts val="0"/>
              </a:spcBef>
              <a:spcAft>
                <a:spcPts val="1200"/>
              </a:spcAft>
              <a:buNone/>
            </a:pPr>
            <a:r>
              <a:rPr lang="el-GR" altLang="el-GR" sz="2000" b="1" dirty="0" smtClean="0">
                <a:solidFill>
                  <a:srgbClr val="3333CC"/>
                </a:solidFill>
              </a:rPr>
              <a:t>Λόγοι για την χρήση τελικών τάξεων.</a:t>
            </a:r>
          </a:p>
          <a:p>
            <a:pPr lvl="0" fontAlgn="base">
              <a:lnSpc>
                <a:spcPct val="90000"/>
              </a:lnSpc>
              <a:spcBef>
                <a:spcPts val="0"/>
              </a:spcBef>
              <a:spcAft>
                <a:spcPts val="600"/>
              </a:spcAft>
              <a:buClr>
                <a:schemeClr val="tx1">
                  <a:lumMod val="65000"/>
                  <a:lumOff val="35000"/>
                </a:schemeClr>
              </a:buClr>
              <a:buSzPct val="120000"/>
              <a:buFont typeface="Wingdings" panose="05000000000000000000" pitchFamily="2" charset="2"/>
              <a:buChar char="§"/>
            </a:pPr>
            <a:r>
              <a:rPr lang="el-GR" altLang="el-GR" sz="2000" dirty="0" smtClean="0">
                <a:solidFill>
                  <a:srgbClr val="000000"/>
                </a:solidFill>
              </a:rPr>
              <a:t>Η </a:t>
            </a:r>
            <a:r>
              <a:rPr lang="el-GR" altLang="el-GR" sz="2000" dirty="0">
                <a:solidFill>
                  <a:srgbClr val="000000"/>
                </a:solidFill>
              </a:rPr>
              <a:t>τάξη μας γνωρίζουμε ότι είναι αδύνατο να επεκταθεί από κάτι άλλο, ή δεν θέλουμε, για λόγους τεχνολογίας λογισμικού να επεκταθεί από κάτι </a:t>
            </a:r>
            <a:r>
              <a:rPr lang="el-GR" altLang="el-GR" sz="2000" dirty="0" smtClean="0">
                <a:solidFill>
                  <a:srgbClr val="000000"/>
                </a:solidFill>
              </a:rPr>
              <a:t>άλλο.</a:t>
            </a:r>
          </a:p>
          <a:p>
            <a:pPr lvl="0" fontAlgn="base">
              <a:lnSpc>
                <a:spcPct val="90000"/>
              </a:lnSpc>
              <a:spcBef>
                <a:spcPts val="0"/>
              </a:spcBef>
              <a:buClr>
                <a:schemeClr val="tx1">
                  <a:lumMod val="65000"/>
                  <a:lumOff val="35000"/>
                </a:schemeClr>
              </a:buClr>
              <a:buSzPct val="120000"/>
              <a:buFont typeface="Wingdings" panose="05000000000000000000" pitchFamily="2" charset="2"/>
              <a:buChar char="§"/>
            </a:pPr>
            <a:r>
              <a:rPr lang="el-GR" altLang="el-GR" sz="2000" dirty="0" smtClean="0">
                <a:solidFill>
                  <a:srgbClr val="000000"/>
                </a:solidFill>
              </a:rPr>
              <a:t>Η </a:t>
            </a:r>
            <a:r>
              <a:rPr lang="el-GR" altLang="el-GR" sz="2000" dirty="0">
                <a:solidFill>
                  <a:srgbClr val="000000"/>
                </a:solidFill>
              </a:rPr>
              <a:t>τάξη μας είναι πολύ κρίσιμη για την λειτουργία ενός υπολογιστικού </a:t>
            </a:r>
            <a:r>
              <a:rPr lang="el-GR" altLang="el-GR" sz="2000" dirty="0" smtClean="0">
                <a:solidFill>
                  <a:srgbClr val="000000"/>
                </a:solidFill>
              </a:rPr>
              <a:t>συστήματος, </a:t>
            </a:r>
            <a:r>
              <a:rPr lang="el-GR" altLang="el-GR" sz="2000" dirty="0">
                <a:solidFill>
                  <a:srgbClr val="000000"/>
                </a:solidFill>
              </a:rPr>
              <a:t>και θέλουμε να </a:t>
            </a:r>
            <a:r>
              <a:rPr lang="el-GR" altLang="el-GR" sz="2000" dirty="0" smtClean="0">
                <a:solidFill>
                  <a:srgbClr val="000000"/>
                </a:solidFill>
              </a:rPr>
              <a:t>εξασφαλίσουμε ότι, </a:t>
            </a:r>
            <a:r>
              <a:rPr lang="el-GR" altLang="el-GR" sz="2000" dirty="0">
                <a:solidFill>
                  <a:srgbClr val="000000"/>
                </a:solidFill>
              </a:rPr>
              <a:t>αν ποτέ αντικατασταθεί από κάτι </a:t>
            </a:r>
            <a:r>
              <a:rPr lang="el-GR" altLang="el-GR" sz="2000" dirty="0" smtClean="0">
                <a:solidFill>
                  <a:srgbClr val="000000"/>
                </a:solidFill>
              </a:rPr>
              <a:t>άλλο, </a:t>
            </a:r>
            <a:r>
              <a:rPr lang="el-GR" altLang="el-GR" sz="2000" dirty="0">
                <a:solidFill>
                  <a:srgbClr val="000000"/>
                </a:solidFill>
              </a:rPr>
              <a:t>αυτοί που θα κάνουν την αντικατάσταση θα είμαστε εμείς που έχουμε στη διάθεσή μας τον πηγαίο </a:t>
            </a:r>
            <a:r>
              <a:rPr lang="el-GR" altLang="el-GR" sz="2000" dirty="0" smtClean="0">
                <a:solidFill>
                  <a:srgbClr val="000000"/>
                </a:solidFill>
              </a:rPr>
              <a:t>(</a:t>
            </a:r>
            <a:r>
              <a:rPr lang="en-US" altLang="el-GR" sz="2000" dirty="0" smtClean="0">
                <a:solidFill>
                  <a:srgbClr val="000000"/>
                </a:solidFill>
              </a:rPr>
              <a:t>source</a:t>
            </a:r>
            <a:r>
              <a:rPr lang="el-GR" altLang="el-GR" sz="2000" dirty="0" smtClean="0">
                <a:solidFill>
                  <a:srgbClr val="000000"/>
                </a:solidFill>
              </a:rPr>
              <a:t>) κώδικα, </a:t>
            </a:r>
            <a:r>
              <a:rPr lang="el-GR" altLang="el-GR" sz="2000" dirty="0">
                <a:solidFill>
                  <a:srgbClr val="000000"/>
                </a:solidFill>
              </a:rPr>
              <a:t>και όχι κάποιος άλλος με πιθανά κακόβουλες προθέσεις.</a:t>
            </a:r>
            <a:endParaRPr lang="el-GR" altLang="el-GR" sz="2400" b="1" dirty="0">
              <a:solidFill>
                <a:srgbClr val="3333CC"/>
              </a:solidFill>
            </a:endParaRPr>
          </a:p>
          <a:p>
            <a:endParaRPr lang="el-GR"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29</a:t>
            </a:fld>
            <a:endParaRPr lang="el-GR" sz="1400" dirty="0">
              <a:solidFill>
                <a:schemeClr val="tx1"/>
              </a:solidFill>
            </a:endParaRPr>
          </a:p>
        </p:txBody>
      </p:sp>
      <p:pic>
        <p:nvPicPr>
          <p:cNvPr id="9"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48852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spcBef>
                <a:spcPts val="0"/>
              </a:spcBef>
              <a:spcAft>
                <a:spcPts val="1200"/>
              </a:spcAft>
            </a:pPr>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4" tooltip="Μετάβαση σε www.edulll.gr"/>
          </p:cNvPr>
          <p:cNvPicPr>
            <a:picLocks noChangeAspect="1" noChangeArrowheads="1"/>
          </p:cNvPicPr>
          <p:nvPr/>
        </p:nvPicPr>
        <p:blipFill>
          <a:blip r:embed="rId5"/>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0553847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ενδέκατης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095512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lstStyle/>
          <a:p>
            <a:pPr marL="0" indent="0" eaLnBrk="1" hangingPunct="1">
              <a:spcBef>
                <a:spcPts val="0"/>
              </a:spcBef>
              <a:spcAft>
                <a:spcPts val="1800"/>
              </a:spcAft>
              <a:buNone/>
            </a:pPr>
            <a:r>
              <a:rPr lang="el-GR" dirty="0" smtClean="0"/>
              <a:t>Ο αναγνώστης να μπορεί να:</a:t>
            </a:r>
          </a:p>
          <a:p>
            <a:pPr marL="400050" lvl="1" indent="0">
              <a:spcBef>
                <a:spcPts val="0"/>
              </a:spcBef>
              <a:spcAft>
                <a:spcPts val="600"/>
              </a:spcAft>
              <a:buNone/>
            </a:pPr>
            <a:r>
              <a:rPr lang="en-US" dirty="0" smtClean="0"/>
              <a:t>1) </a:t>
            </a:r>
            <a:r>
              <a:rPr lang="el-GR" dirty="0" smtClean="0"/>
              <a:t>Αντιληφθεί την έννοια του </a:t>
            </a:r>
            <a:r>
              <a:rPr lang="en-US" dirty="0" smtClean="0"/>
              <a:t>applet</a:t>
            </a:r>
            <a:r>
              <a:rPr lang="el-GR" dirty="0" smtClean="0"/>
              <a:t>.</a:t>
            </a:r>
          </a:p>
          <a:p>
            <a:pPr marL="400050" lvl="1" indent="0">
              <a:spcBef>
                <a:spcPts val="0"/>
              </a:spcBef>
              <a:spcAft>
                <a:spcPts val="600"/>
              </a:spcAft>
              <a:buNone/>
            </a:pPr>
            <a:r>
              <a:rPr lang="en-US" dirty="0" smtClean="0"/>
              <a:t>2) </a:t>
            </a:r>
            <a:r>
              <a:rPr lang="el-GR" dirty="0"/>
              <a:t>Δ</a:t>
            </a:r>
            <a:r>
              <a:rPr lang="el-GR" dirty="0" smtClean="0"/>
              <a:t>ημιουργεί </a:t>
            </a:r>
            <a:r>
              <a:rPr lang="en-US" dirty="0" smtClean="0"/>
              <a:t>applets.</a:t>
            </a:r>
            <a:endParaRPr lang="el-GR" dirty="0"/>
          </a:p>
          <a:p>
            <a:pPr marL="400050" lvl="1" indent="0">
              <a:spcBef>
                <a:spcPts val="0"/>
              </a:spcBef>
              <a:spcAft>
                <a:spcPts val="600"/>
              </a:spcAft>
              <a:buNone/>
            </a:pPr>
            <a:r>
              <a:rPr lang="el-GR" dirty="0" smtClean="0"/>
              <a:t>3) </a:t>
            </a:r>
            <a:r>
              <a:rPr lang="el-GR" dirty="0"/>
              <a:t>Δ</a:t>
            </a:r>
            <a:r>
              <a:rPr lang="el-GR" dirty="0" smtClean="0"/>
              <a:t>ημιουργεί γραφικά με χρήση </a:t>
            </a:r>
            <a:r>
              <a:rPr lang="en-US" dirty="0" smtClean="0"/>
              <a:t>applets.</a:t>
            </a:r>
            <a:endParaRPr lang="el-GR" dirty="0" smtClean="0"/>
          </a:p>
          <a:p>
            <a:pPr marL="0" indent="0" eaLnBrk="1" hangingPunct="1">
              <a:buNone/>
            </a:pPr>
            <a:endParaRPr lang="el-GR" dirty="0" smtClean="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prstClr val="black"/>
                </a:solidFill>
              </a:rPr>
              <a:t>Applets</a:t>
            </a:r>
            <a:endParaRPr lang="en-US"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3949431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4" name="Θέση περιεχομένου 1">
            <a:hlinkClick r:id="rId5" action="ppaction://hlinksldjump" tooltip="Μετάβαση στη Διαφάνεια 6"/>
          </p:cNvPr>
          <p:cNvSpPr/>
          <p:nvPr/>
        </p:nvSpPr>
        <p:spPr>
          <a:xfrm>
            <a:off x="809255" y="1906645"/>
            <a:ext cx="750716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n-US" sz="2800" i="1" dirty="0" smtClean="0">
                <a:solidFill>
                  <a:srgbClr val="0070C0"/>
                </a:solidFill>
              </a:rPr>
              <a:t>Java Applets</a:t>
            </a:r>
            <a:endParaRPr lang="el-GR" i="1" dirty="0">
              <a:solidFill>
                <a:srgbClr val="0070C0"/>
              </a:solidFill>
            </a:endParaRPr>
          </a:p>
        </p:txBody>
      </p:sp>
      <p:sp>
        <p:nvSpPr>
          <p:cNvPr id="14" name="Θέση περιεχομένου 2">
            <a:hlinkClick r:id="rId6" action="ppaction://hlinksldjump" tooltip="Μετάβαση στη Διαφάνεια 10"/>
          </p:cNvPr>
          <p:cNvSpPr/>
          <p:nvPr>
            <p:custDataLst>
              <p:tags r:id="rId2"/>
            </p:custDataLst>
          </p:nvPr>
        </p:nvSpPr>
        <p:spPr>
          <a:xfrm>
            <a:off x="809258" y="2685952"/>
            <a:ext cx="750715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2</a:t>
            </a:r>
            <a:r>
              <a:rPr lang="el-GR" sz="2800" i="1" dirty="0" smtClean="0">
                <a:solidFill>
                  <a:srgbClr val="0070C0"/>
                </a:solidFill>
              </a:rPr>
              <a:t>)  Μέθοδοι της τάξης </a:t>
            </a:r>
            <a:r>
              <a:rPr lang="en-US" sz="2800" i="1" dirty="0" smtClean="0">
                <a:solidFill>
                  <a:srgbClr val="0070C0"/>
                </a:solidFill>
              </a:rPr>
              <a:t>Applet</a:t>
            </a:r>
            <a:endParaRPr lang="el-GR" i="1" dirty="0">
              <a:solidFill>
                <a:srgbClr val="0070C0"/>
              </a:solidFill>
            </a:endParaRPr>
          </a:p>
        </p:txBody>
      </p:sp>
      <p:sp>
        <p:nvSpPr>
          <p:cNvPr id="16" name="Θέση περιεχομένου 3">
            <a:hlinkClick r:id="rId7" action="ppaction://hlinksldjump" tooltip="Μετάβαση στη Διαφάνεια 17"/>
          </p:cNvPr>
          <p:cNvSpPr/>
          <p:nvPr>
            <p:custDataLst>
              <p:tags r:id="rId3"/>
            </p:custDataLst>
          </p:nvPr>
        </p:nvSpPr>
        <p:spPr>
          <a:xfrm>
            <a:off x="809254" y="3501008"/>
            <a:ext cx="7507162"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solidFill>
                  <a:srgbClr val="0070C0"/>
                </a:solidFill>
              </a:rPr>
              <a:t>3</a:t>
            </a:r>
            <a:r>
              <a:rPr lang="el-GR" sz="2800" i="1" dirty="0" smtClean="0">
                <a:solidFill>
                  <a:srgbClr val="0070C0"/>
                </a:solidFill>
              </a:rPr>
              <a:t>)  Πέρασμα παραμέτρων</a:t>
            </a:r>
            <a:endParaRPr lang="el-GR" i="1" dirty="0">
              <a:solidFill>
                <a:srgbClr val="0070C0"/>
              </a:solidFill>
            </a:endParaRPr>
          </a:p>
        </p:txBody>
      </p:sp>
      <p:sp>
        <p:nvSpPr>
          <p:cNvPr id="5" name="Θέση περιεχομένου 4">
            <a:hlinkClick r:id="rId8" action="ppaction://hlinksldjump" tooltip="Μετάβαση στη Διαφάνεια 19"/>
          </p:cNvPr>
          <p:cNvSpPr/>
          <p:nvPr/>
        </p:nvSpPr>
        <p:spPr>
          <a:xfrm>
            <a:off x="809262" y="4293096"/>
            <a:ext cx="7507154"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4</a:t>
            </a:r>
            <a:r>
              <a:rPr lang="el-GR" sz="2800" i="1" dirty="0" smtClean="0">
                <a:solidFill>
                  <a:srgbClr val="0070C0"/>
                </a:solidFill>
              </a:rPr>
              <a:t>) Γραφικά με </a:t>
            </a:r>
            <a:r>
              <a:rPr lang="en-US" sz="2800" i="1" dirty="0" smtClean="0">
                <a:solidFill>
                  <a:srgbClr val="0070C0"/>
                </a:solidFill>
              </a:rPr>
              <a:t>Java Applets</a:t>
            </a:r>
            <a:endParaRPr lang="en-US" sz="2800" i="1" dirty="0">
              <a:solidFill>
                <a:srgbClr val="0070C0"/>
              </a:solidFill>
            </a:endParaRPr>
          </a:p>
        </p:txBody>
      </p:sp>
      <p:sp>
        <p:nvSpPr>
          <p:cNvPr id="9" name="Θέση περιεχομένου 5">
            <a:hlinkClick r:id="rId9" action="ppaction://hlinksldjump" tooltip="Μετάβαση στη Διαφάνεια 25"/>
          </p:cNvPr>
          <p:cNvSpPr/>
          <p:nvPr/>
        </p:nvSpPr>
        <p:spPr>
          <a:xfrm>
            <a:off x="809254" y="5085184"/>
            <a:ext cx="7507154" cy="465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5</a:t>
            </a:r>
            <a:r>
              <a:rPr lang="el-GR" sz="2800" i="1" dirty="0" smtClean="0">
                <a:solidFill>
                  <a:srgbClr val="0070C0"/>
                </a:solidFill>
              </a:rPr>
              <a:t>) Διεπαφές</a:t>
            </a:r>
            <a:endParaRPr lang="en-US" sz="2800" i="1" dirty="0">
              <a:solidFill>
                <a:srgbClr val="0070C0"/>
              </a:solidFill>
            </a:endParaRPr>
          </a:p>
        </p:txBody>
      </p:sp>
      <p:sp>
        <p:nvSpPr>
          <p:cNvPr id="13" name="Θέση υποσέλιδου 1" descr="."/>
          <p:cNvSpPr>
            <a:spLocks noGrp="1"/>
          </p:cNvSpPr>
          <p:nvPr>
            <p:ph type="ftr" sz="quarter" idx="11"/>
          </p:nvPr>
        </p:nvSpPr>
        <p:spPr/>
        <p:txBody>
          <a:bodyPr/>
          <a:lstStyle/>
          <a:p>
            <a:r>
              <a:rPr lang="el-GR" sz="1400" smtClean="0">
                <a:solidFill>
                  <a:prstClr val="black"/>
                </a:solidFill>
              </a:rPr>
              <a:t>Τελεστές στη </a:t>
            </a:r>
            <a:r>
              <a:rPr lang="en-US" sz="1400" smtClean="0">
                <a:solidFill>
                  <a:prstClr val="black"/>
                </a:solidFill>
              </a:rPr>
              <a:t>Java</a:t>
            </a:r>
            <a:endParaRPr lang="el-GR"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708730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Τι είναι τα </a:t>
            </a:r>
            <a:r>
              <a:rPr lang="en-US" b="1" dirty="0" smtClean="0"/>
              <a:t>Java Applets;</a:t>
            </a:r>
            <a:endParaRPr lang="el-GR" b="1" dirty="0"/>
          </a:p>
        </p:txBody>
      </p:sp>
      <p:sp>
        <p:nvSpPr>
          <p:cNvPr id="3" name="Θέση περιεχομένου 1"/>
          <p:cNvSpPr>
            <a:spLocks noGrp="1"/>
          </p:cNvSpPr>
          <p:nvPr>
            <p:ph idx="1"/>
          </p:nvPr>
        </p:nvSpPr>
        <p:spPr>
          <a:xfrm>
            <a:off x="457200" y="1600201"/>
            <a:ext cx="8229600" cy="2908920"/>
          </a:xfrm>
        </p:spPr>
        <p:txBody>
          <a:bodyPr>
            <a:normAutofit/>
          </a:bodyPr>
          <a:lstStyle/>
          <a:p>
            <a:pPr marL="457200" lvl="2" indent="-342900" eaLnBrk="0" fontAlgn="base" hangingPunct="0">
              <a:lnSpc>
                <a:spcPct val="90000"/>
              </a:lnSpc>
              <a:spcBef>
                <a:spcPts val="0"/>
              </a:spcBef>
              <a:spcAft>
                <a:spcPts val="1200"/>
              </a:spcAft>
              <a:buClr>
                <a:srgbClr val="3333CC"/>
              </a:buClr>
              <a:buSzPct val="120000"/>
              <a:buFont typeface="Wingdings" panose="05000000000000000000" pitchFamily="2" charset="2"/>
              <a:buChar char="§"/>
            </a:pPr>
            <a:r>
              <a:rPr lang="el-GR" altLang="el-GR" sz="2000" kern="0" dirty="0">
                <a:solidFill>
                  <a:srgbClr val="000000"/>
                </a:solidFill>
              </a:rPr>
              <a:t>Τα </a:t>
            </a:r>
            <a:r>
              <a:rPr lang="en-US" altLang="el-GR" sz="2000" kern="0" dirty="0" smtClean="0">
                <a:solidFill>
                  <a:srgbClr val="000000"/>
                </a:solidFill>
              </a:rPr>
              <a:t>Java Applets </a:t>
            </a:r>
            <a:r>
              <a:rPr lang="el-GR" altLang="el-GR" sz="2000" kern="0" dirty="0" smtClean="0">
                <a:solidFill>
                  <a:srgbClr val="000000"/>
                </a:solidFill>
              </a:rPr>
              <a:t>είναι </a:t>
            </a:r>
            <a:r>
              <a:rPr lang="el-GR" altLang="el-GR" sz="2000" kern="0" dirty="0">
                <a:solidFill>
                  <a:srgbClr val="000000"/>
                </a:solidFill>
              </a:rPr>
              <a:t>προγράμματα </a:t>
            </a:r>
            <a:r>
              <a:rPr lang="en-US" altLang="el-GR" sz="2000" kern="0" dirty="0" smtClean="0">
                <a:solidFill>
                  <a:srgbClr val="000000"/>
                </a:solidFill>
              </a:rPr>
              <a:t>Java,</a:t>
            </a:r>
            <a:r>
              <a:rPr lang="el-GR" altLang="el-GR" sz="2000" kern="0" dirty="0" smtClean="0">
                <a:solidFill>
                  <a:srgbClr val="000000"/>
                </a:solidFill>
              </a:rPr>
              <a:t> </a:t>
            </a:r>
            <a:r>
              <a:rPr lang="el-GR" altLang="el-GR" sz="2000" kern="0" dirty="0">
                <a:solidFill>
                  <a:srgbClr val="000000"/>
                </a:solidFill>
              </a:rPr>
              <a:t>τα οποία είναι σχεδιασμένα για να εκτελούνται από ένα πρόγραμμα πλοήγησης </a:t>
            </a:r>
            <a:r>
              <a:rPr lang="el-GR" altLang="el-GR" sz="2000" kern="0" dirty="0" smtClean="0">
                <a:solidFill>
                  <a:srgbClr val="000000"/>
                </a:solidFill>
              </a:rPr>
              <a:t>(</a:t>
            </a:r>
            <a:r>
              <a:rPr lang="en-US" altLang="el-GR" sz="2000" b="1" kern="0" dirty="0" smtClean="0">
                <a:solidFill>
                  <a:srgbClr val="000000"/>
                </a:solidFill>
              </a:rPr>
              <a:t>browser</a:t>
            </a:r>
            <a:r>
              <a:rPr lang="el-GR" altLang="el-GR" sz="2000" kern="0" dirty="0" smtClean="0">
                <a:solidFill>
                  <a:srgbClr val="000000"/>
                </a:solidFill>
              </a:rPr>
              <a:t>).</a:t>
            </a:r>
            <a:endParaRPr lang="en-US" altLang="el-GR" sz="2000" kern="0" dirty="0" smtClean="0">
              <a:solidFill>
                <a:srgbClr val="000000"/>
              </a:solidFill>
            </a:endParaRPr>
          </a:p>
          <a:p>
            <a:pPr marL="457200" lvl="2" indent="-342900" eaLnBrk="0" fontAlgn="base" hangingPunct="0">
              <a:lnSpc>
                <a:spcPct val="90000"/>
              </a:lnSpc>
              <a:spcBef>
                <a:spcPts val="0"/>
              </a:spcBef>
              <a:spcAft>
                <a:spcPts val="1200"/>
              </a:spcAft>
              <a:buClr>
                <a:srgbClr val="3333CC"/>
              </a:buClr>
              <a:buSzPct val="120000"/>
              <a:buFont typeface="Wingdings" panose="05000000000000000000" pitchFamily="2" charset="2"/>
              <a:buChar char="§"/>
            </a:pPr>
            <a:r>
              <a:rPr lang="el-GR" altLang="el-GR" sz="2000" kern="0" dirty="0" smtClean="0">
                <a:solidFill>
                  <a:srgbClr val="000000"/>
                </a:solidFill>
              </a:rPr>
              <a:t>Για </a:t>
            </a:r>
            <a:r>
              <a:rPr lang="el-GR" altLang="el-GR" sz="2000" kern="0" dirty="0">
                <a:solidFill>
                  <a:srgbClr val="000000"/>
                </a:solidFill>
              </a:rPr>
              <a:t>λόγους διευκόλυνσης των προγραμματιστών, η </a:t>
            </a:r>
            <a:r>
              <a:rPr lang="en-US" altLang="el-GR" sz="2000" kern="0" dirty="0" smtClean="0">
                <a:solidFill>
                  <a:srgbClr val="000000"/>
                </a:solidFill>
              </a:rPr>
              <a:t>Sun</a:t>
            </a:r>
            <a:r>
              <a:rPr lang="el-GR" altLang="el-GR" sz="2000" kern="0" dirty="0" smtClean="0">
                <a:solidFill>
                  <a:srgbClr val="000000"/>
                </a:solidFill>
              </a:rPr>
              <a:t> </a:t>
            </a:r>
            <a:r>
              <a:rPr lang="el-GR" altLang="el-GR" sz="2000" kern="0" dirty="0">
                <a:solidFill>
                  <a:srgbClr val="000000"/>
                </a:solidFill>
              </a:rPr>
              <a:t>παρέχει με κάθε JDK </a:t>
            </a:r>
            <a:r>
              <a:rPr lang="el-GR" altLang="el-GR" sz="2000" kern="0" dirty="0" smtClean="0">
                <a:solidFill>
                  <a:srgbClr val="000000"/>
                </a:solidFill>
              </a:rPr>
              <a:t>(</a:t>
            </a:r>
            <a:r>
              <a:rPr lang="en-US" altLang="el-GR" sz="2000" kern="0" dirty="0" smtClean="0">
                <a:solidFill>
                  <a:srgbClr val="000000"/>
                </a:solidFill>
              </a:rPr>
              <a:t>Java Development Kit</a:t>
            </a:r>
            <a:r>
              <a:rPr lang="el-GR" altLang="el-GR" sz="2000" kern="0" dirty="0" smtClean="0">
                <a:solidFill>
                  <a:srgbClr val="000000"/>
                </a:solidFill>
              </a:rPr>
              <a:t>)</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και ένα πρόγραμμα εκτέλεσης των </a:t>
            </a:r>
            <a:r>
              <a:rPr lang="en-US" altLang="el-GR" sz="2000" kern="0" dirty="0" smtClean="0">
                <a:solidFill>
                  <a:srgbClr val="000000"/>
                </a:solidFill>
              </a:rPr>
              <a:t>Applets,</a:t>
            </a:r>
            <a:r>
              <a:rPr lang="el-GR" altLang="el-GR" sz="2000" kern="0" dirty="0" smtClean="0">
                <a:solidFill>
                  <a:srgbClr val="000000"/>
                </a:solidFill>
              </a:rPr>
              <a:t> </a:t>
            </a:r>
            <a:r>
              <a:rPr lang="el-GR" altLang="el-GR" sz="2000" kern="0" dirty="0">
                <a:solidFill>
                  <a:srgbClr val="000000"/>
                </a:solidFill>
              </a:rPr>
              <a:t>το οποίο λέγεται </a:t>
            </a:r>
            <a:r>
              <a:rPr lang="en-US" altLang="el-GR" sz="2000" b="1" kern="0" dirty="0" err="1" smtClean="0">
                <a:solidFill>
                  <a:srgbClr val="000000"/>
                </a:solidFill>
              </a:rPr>
              <a:t>appletviewer</a:t>
            </a:r>
            <a:r>
              <a:rPr lang="el-GR" altLang="el-GR" sz="2000" kern="0" dirty="0" smtClean="0">
                <a:solidFill>
                  <a:srgbClr val="000000"/>
                </a:solidFill>
              </a:rPr>
              <a:t>.</a:t>
            </a:r>
            <a:endParaRPr lang="en-US" altLang="el-GR" sz="2000" kern="0" dirty="0" smtClean="0">
              <a:solidFill>
                <a:srgbClr val="000000"/>
              </a:solidFill>
            </a:endParaRPr>
          </a:p>
          <a:p>
            <a:pPr marL="457200" lvl="2" indent="-342900" eaLnBrk="0" fontAlgn="base" hangingPunct="0">
              <a:lnSpc>
                <a:spcPct val="90000"/>
              </a:lnSpc>
              <a:spcBef>
                <a:spcPts val="0"/>
              </a:spcBef>
              <a:buClr>
                <a:srgbClr val="3333CC"/>
              </a:buClr>
              <a:buSzPct val="120000"/>
              <a:buFont typeface="Wingdings" panose="05000000000000000000" pitchFamily="2" charset="2"/>
              <a:buChar char="§"/>
            </a:pPr>
            <a:r>
              <a:rPr lang="el-GR" altLang="el-GR" sz="2000" kern="0" dirty="0" smtClean="0">
                <a:solidFill>
                  <a:srgbClr val="000000"/>
                </a:solidFill>
              </a:rPr>
              <a:t>Για </a:t>
            </a:r>
            <a:r>
              <a:rPr lang="el-GR" altLang="el-GR" sz="2000" kern="0" dirty="0">
                <a:solidFill>
                  <a:srgbClr val="000000"/>
                </a:solidFill>
              </a:rPr>
              <a:t>να εκτελέσουμε ένα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μέσα από ένα </a:t>
            </a:r>
            <a:r>
              <a:rPr lang="en-US" altLang="el-GR" sz="2000" b="1" kern="0" dirty="0" smtClean="0">
                <a:solidFill>
                  <a:srgbClr val="000000"/>
                </a:solidFill>
              </a:rPr>
              <a:t>browser </a:t>
            </a:r>
            <a:r>
              <a:rPr lang="el-GR" altLang="el-GR" sz="2000" kern="0" dirty="0" smtClean="0">
                <a:solidFill>
                  <a:srgbClr val="000000"/>
                </a:solidFill>
              </a:rPr>
              <a:t>ή </a:t>
            </a:r>
            <a:r>
              <a:rPr lang="el-GR" altLang="el-GR" sz="2000" kern="0" dirty="0">
                <a:solidFill>
                  <a:srgbClr val="000000"/>
                </a:solidFill>
              </a:rPr>
              <a:t>από τον </a:t>
            </a:r>
            <a:r>
              <a:rPr lang="en-US" altLang="el-GR" sz="2000" b="1" kern="0" dirty="0" err="1" smtClean="0">
                <a:solidFill>
                  <a:srgbClr val="000000"/>
                </a:solidFill>
              </a:rPr>
              <a:t>appletviewer</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θα πρέπει να συμπεριλάβουμε την τάξη του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σε μια HTML </a:t>
            </a:r>
            <a:r>
              <a:rPr lang="el-GR" altLang="el-GR" sz="2000" kern="0" dirty="0" smtClean="0">
                <a:solidFill>
                  <a:srgbClr val="000000"/>
                </a:solidFill>
              </a:rPr>
              <a:t>σελίδα</a:t>
            </a:r>
            <a:r>
              <a:rPr lang="en-US" altLang="el-GR" sz="2000" kern="0" dirty="0" smtClean="0">
                <a:solidFill>
                  <a:srgbClr val="000000"/>
                </a:solidFill>
              </a:rPr>
              <a:t>,</a:t>
            </a:r>
            <a:r>
              <a:rPr lang="el-GR" altLang="el-GR" sz="2000" kern="0" dirty="0" smtClean="0">
                <a:solidFill>
                  <a:srgbClr val="000000"/>
                </a:solidFill>
              </a:rPr>
              <a:t> </a:t>
            </a:r>
            <a:r>
              <a:rPr lang="el-GR" altLang="el-GR" sz="2000" kern="0" dirty="0">
                <a:solidFill>
                  <a:srgbClr val="000000"/>
                </a:solidFill>
              </a:rPr>
              <a:t>χρησιμοποιώντας την ετικέτα </a:t>
            </a:r>
            <a:r>
              <a:rPr lang="el-GR" altLang="el-GR" sz="2000" b="1" kern="0" dirty="0" smtClean="0">
                <a:solidFill>
                  <a:srgbClr val="000000"/>
                </a:solidFill>
              </a:rPr>
              <a:t>&lt;</a:t>
            </a:r>
            <a:r>
              <a:rPr lang="en-US" altLang="el-GR" sz="2000" b="1" kern="0" dirty="0" smtClean="0">
                <a:solidFill>
                  <a:srgbClr val="000000"/>
                </a:solidFill>
              </a:rPr>
              <a:t>Applet</a:t>
            </a:r>
            <a:r>
              <a:rPr lang="el-GR" altLang="el-GR" sz="2000" b="1" kern="0" dirty="0" smtClean="0">
                <a:solidFill>
                  <a:srgbClr val="000000"/>
                </a:solidFill>
              </a:rPr>
              <a:t>&gt; </a:t>
            </a:r>
            <a:r>
              <a:rPr lang="el-GR" altLang="el-GR" sz="2000" kern="0" dirty="0">
                <a:solidFill>
                  <a:srgbClr val="000000"/>
                </a:solidFill>
              </a:rPr>
              <a:t>η οποία έχει την εξής (ελάχιστη) μορφή: </a:t>
            </a:r>
          </a:p>
          <a:p>
            <a:endParaRPr lang="el-GR" dirty="0"/>
          </a:p>
        </p:txBody>
      </p:sp>
      <p:sp>
        <p:nvSpPr>
          <p:cNvPr id="6" name="Θέση περιεχομένου 2" descr="Τμήμα προγράμματος: Σύμβολο μικρότερου, applet code = όνομα αρχείου.class, width = πλάτος, height = ύψος, σύμβολο μεγαλύτερου. Enter, σύμβολο μικρότερου, /, applet, σύμβολο μεγαλύτερου.&#10;Ή αλλιώς, να δώσουμε applet viewer, σύμβολο μικρότερου, όνομα HTML αρχείου, σύμβολο μεγαλύτερου, για να δούμε το applet να εκτελείται.&#10;"/>
          <p:cNvSpPr txBox="1"/>
          <p:nvPr>
            <p:custDataLst>
              <p:tags r:id="rId2"/>
            </p:custDataLst>
          </p:nvPr>
        </p:nvSpPr>
        <p:spPr>
          <a:xfrm>
            <a:off x="467544" y="4509120"/>
            <a:ext cx="8208912" cy="1631216"/>
          </a:xfrm>
          <a:prstGeom prst="rect">
            <a:avLst/>
          </a:prstGeom>
          <a:noFill/>
        </p:spPr>
        <p:txBody>
          <a:bodyPr wrap="square" rtlCol="0">
            <a:spAutoFit/>
          </a:bodyPr>
          <a:lstStyle/>
          <a:p>
            <a:pPr marL="571500" lvl="3" eaLnBrk="0" fontAlgn="base" hangingPunct="0">
              <a:lnSpc>
                <a:spcPct val="90000"/>
              </a:lnSpc>
              <a:buClr>
                <a:srgbClr val="FFCF01"/>
              </a:buClr>
              <a:buSzPct val="55000"/>
            </a:pPr>
            <a:r>
              <a:rPr lang="en-US" altLang="el-GR" sz="2000" b="1" kern="0" dirty="0" smtClean="0">
                <a:solidFill>
                  <a:srgbClr val="006600"/>
                </a:solidFill>
                <a:cs typeface="Courier New" pitchFamily="49" charset="0"/>
              </a:rPr>
              <a:t>&lt;applet code = </a:t>
            </a:r>
            <a:r>
              <a:rPr lang="el-GR" altLang="el-GR" sz="2000" b="1" kern="0" dirty="0" smtClean="0">
                <a:solidFill>
                  <a:srgbClr val="006600"/>
                </a:solidFill>
                <a:cs typeface="Courier New" pitchFamily="49" charset="0"/>
              </a:rPr>
              <a:t>όνομα-αρχείου</a:t>
            </a:r>
            <a:r>
              <a:rPr lang="en-US" altLang="el-GR" sz="2000" b="1" kern="0" dirty="0" smtClean="0">
                <a:solidFill>
                  <a:srgbClr val="006600"/>
                </a:solidFill>
                <a:cs typeface="Courier New" pitchFamily="49" charset="0"/>
              </a:rPr>
              <a:t>.class </a:t>
            </a:r>
          </a:p>
          <a:p>
            <a:pPr marL="571500" lvl="3" eaLnBrk="0" fontAlgn="base" hangingPunct="0">
              <a:lnSpc>
                <a:spcPct val="90000"/>
              </a:lnSpc>
              <a:buClr>
                <a:srgbClr val="FFCF01"/>
              </a:buClr>
              <a:buSzPct val="55000"/>
            </a:pPr>
            <a:r>
              <a:rPr lang="en-US" altLang="el-GR" sz="2000" b="1" kern="0" dirty="0">
                <a:solidFill>
                  <a:srgbClr val="006600"/>
                </a:solidFill>
                <a:cs typeface="Courier New" pitchFamily="49" charset="0"/>
              </a:rPr>
              <a:t>w</a:t>
            </a:r>
            <a:r>
              <a:rPr lang="en-US" altLang="el-GR" sz="2000" b="1" kern="0" dirty="0" smtClean="0">
                <a:solidFill>
                  <a:srgbClr val="006600"/>
                </a:solidFill>
                <a:cs typeface="Courier New" pitchFamily="49" charset="0"/>
              </a:rPr>
              <a:t>idth</a:t>
            </a:r>
            <a:r>
              <a:rPr lang="el-GR" altLang="el-GR" sz="2000" b="1" kern="0" dirty="0" smtClean="0">
                <a:solidFill>
                  <a:srgbClr val="006600"/>
                </a:solidFill>
                <a:cs typeface="Courier New" pitchFamily="49" charset="0"/>
              </a:rPr>
              <a:t> </a:t>
            </a:r>
            <a:r>
              <a:rPr lang="en-US" altLang="el-GR" sz="2000" b="1" kern="0" dirty="0" smtClean="0">
                <a:solidFill>
                  <a:srgbClr val="006600"/>
                </a:solidFill>
                <a:cs typeface="Courier New" pitchFamily="49" charset="0"/>
              </a:rPr>
              <a:t>=</a:t>
            </a:r>
            <a:r>
              <a:rPr lang="el-GR" altLang="el-GR" sz="2000" b="1" kern="0" dirty="0" smtClean="0">
                <a:solidFill>
                  <a:srgbClr val="006600"/>
                </a:solidFill>
                <a:cs typeface="Courier New" pitchFamily="49" charset="0"/>
              </a:rPr>
              <a:t> πλάτος</a:t>
            </a:r>
            <a:r>
              <a:rPr lang="en-US" altLang="el-GR" sz="2000" b="1" kern="0" dirty="0" smtClean="0">
                <a:solidFill>
                  <a:srgbClr val="006600"/>
                </a:solidFill>
                <a:cs typeface="Courier New" pitchFamily="49" charset="0"/>
              </a:rPr>
              <a:t> height = </a:t>
            </a:r>
            <a:r>
              <a:rPr lang="el-GR" altLang="el-GR" sz="2000" b="1" kern="0" dirty="0" smtClean="0">
                <a:solidFill>
                  <a:srgbClr val="006600"/>
                </a:solidFill>
                <a:cs typeface="Courier New" pitchFamily="49" charset="0"/>
              </a:rPr>
              <a:t>ύψος</a:t>
            </a:r>
            <a:r>
              <a:rPr lang="en-US" altLang="el-GR" sz="2000" b="1" kern="0" dirty="0" smtClean="0">
                <a:solidFill>
                  <a:srgbClr val="006600"/>
                </a:solidFill>
                <a:cs typeface="Courier New" pitchFamily="49" charset="0"/>
              </a:rPr>
              <a:t>&gt;</a:t>
            </a:r>
          </a:p>
          <a:p>
            <a:pPr marL="571500" lvl="3" eaLnBrk="0" fontAlgn="base" hangingPunct="0">
              <a:lnSpc>
                <a:spcPct val="90000"/>
              </a:lnSpc>
              <a:spcAft>
                <a:spcPts val="1200"/>
              </a:spcAft>
              <a:buClr>
                <a:srgbClr val="FFCF01"/>
              </a:buClr>
              <a:buSzPct val="55000"/>
            </a:pPr>
            <a:r>
              <a:rPr lang="en-US" altLang="el-GR" sz="2000" b="1" kern="0" dirty="0" smtClean="0">
                <a:solidFill>
                  <a:srgbClr val="006600"/>
                </a:solidFill>
                <a:cs typeface="Courier New" pitchFamily="49" charset="0"/>
              </a:rPr>
              <a:t>&lt;/applet&gt;</a:t>
            </a:r>
          </a:p>
          <a:p>
            <a:pPr marL="571500" lvl="3" eaLnBrk="0" fontAlgn="base" hangingPunct="0">
              <a:lnSpc>
                <a:spcPct val="90000"/>
              </a:lnSpc>
              <a:buClr>
                <a:srgbClr val="FFCF01"/>
              </a:buClr>
              <a:buSzPct val="55000"/>
            </a:pPr>
            <a:r>
              <a:rPr lang="el-GR" altLang="el-GR" sz="2000" kern="0" dirty="0" smtClean="0">
                <a:solidFill>
                  <a:srgbClr val="000000"/>
                </a:solidFill>
              </a:rPr>
              <a:t> ή </a:t>
            </a:r>
            <a:r>
              <a:rPr lang="el-GR" altLang="el-GR" sz="2000" kern="0" dirty="0">
                <a:solidFill>
                  <a:srgbClr val="000000"/>
                </a:solidFill>
              </a:rPr>
              <a:t>να δώσουμε </a:t>
            </a:r>
            <a:r>
              <a:rPr lang="en-US" altLang="el-GR" sz="2000" b="1" kern="0" dirty="0" err="1" smtClean="0">
                <a:solidFill>
                  <a:srgbClr val="000000"/>
                </a:solidFill>
              </a:rPr>
              <a:t>appletviewer</a:t>
            </a:r>
            <a:r>
              <a:rPr lang="el-GR" altLang="el-GR" sz="2000" b="1" kern="0" dirty="0" smtClean="0">
                <a:solidFill>
                  <a:srgbClr val="000000"/>
                </a:solidFill>
              </a:rPr>
              <a:t> </a:t>
            </a:r>
            <a:r>
              <a:rPr lang="el-GR" altLang="el-GR" sz="2000" b="1" kern="0" dirty="0">
                <a:solidFill>
                  <a:srgbClr val="000000"/>
                </a:solidFill>
              </a:rPr>
              <a:t>&lt;όνομα </a:t>
            </a:r>
            <a:r>
              <a:rPr lang="en-US" altLang="el-GR" sz="2000" b="1" kern="0" dirty="0" smtClean="0">
                <a:solidFill>
                  <a:srgbClr val="000000"/>
                </a:solidFill>
              </a:rPr>
              <a:t>HTML</a:t>
            </a:r>
            <a:r>
              <a:rPr lang="el-GR" altLang="el-GR" sz="2000" b="1" kern="0" dirty="0" smtClean="0">
                <a:solidFill>
                  <a:srgbClr val="000000"/>
                </a:solidFill>
              </a:rPr>
              <a:t> </a:t>
            </a:r>
            <a:r>
              <a:rPr lang="el-GR" altLang="el-GR" sz="2000" b="1" kern="0" dirty="0">
                <a:solidFill>
                  <a:srgbClr val="000000"/>
                </a:solidFill>
              </a:rPr>
              <a:t>αρχείου&gt;</a:t>
            </a:r>
            <a:r>
              <a:rPr lang="el-GR" altLang="el-GR" sz="2000" kern="0" dirty="0">
                <a:solidFill>
                  <a:srgbClr val="000000"/>
                </a:solidFill>
              </a:rPr>
              <a:t> για να δούμε το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να </a:t>
            </a:r>
            <a:r>
              <a:rPr lang="el-GR" altLang="el-GR" sz="2000" kern="0" dirty="0" smtClean="0">
                <a:solidFill>
                  <a:srgbClr val="000000"/>
                </a:solidFill>
              </a:rPr>
              <a:t>εκτελείται</a:t>
            </a:r>
            <a:r>
              <a:rPr lang="en-US" altLang="el-GR" sz="2000" kern="0" dirty="0" smtClean="0">
                <a:solidFill>
                  <a:srgbClr val="000000"/>
                </a:solidFill>
              </a:rPr>
              <a:t>.</a:t>
            </a:r>
            <a:endParaRPr lang="el-GR" altLang="el-GR" sz="2000" kern="0" dirty="0">
              <a:solidFill>
                <a:srgbClr val="000000"/>
              </a:solidFill>
            </a:endParaRPr>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306121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2"/>
            </p:custDataLst>
          </p:nvPr>
        </p:nvSpPr>
        <p:spPr/>
        <p:txBody>
          <a:bodyPr/>
          <a:lstStyle/>
          <a:p>
            <a:r>
              <a:rPr lang="en-US" b="1" dirty="0" smtClean="0"/>
              <a:t>Java Applets</a:t>
            </a:r>
            <a:endParaRPr lang="en-US" b="1" dirty="0"/>
          </a:p>
        </p:txBody>
      </p:sp>
      <p:sp>
        <p:nvSpPr>
          <p:cNvPr id="3" name="Θέση περιεχομένου 1"/>
          <p:cNvSpPr>
            <a:spLocks noGrp="1"/>
          </p:cNvSpPr>
          <p:nvPr>
            <p:ph idx="1"/>
          </p:nvPr>
        </p:nvSpPr>
        <p:spPr>
          <a:xfrm>
            <a:off x="457200" y="1600201"/>
            <a:ext cx="8229600" cy="2692896"/>
          </a:xfrm>
        </p:spPr>
        <p:txBody>
          <a:bodyPr/>
          <a:lstStyle/>
          <a:p>
            <a:pPr marL="533400" lvl="1" indent="-342900" eaLnBrk="0" fontAlgn="base" hangingPunct="0">
              <a:lnSpc>
                <a:spcPct val="90000"/>
              </a:lnSpc>
              <a:spcBef>
                <a:spcPts val="0"/>
              </a:spcBef>
              <a:spcAft>
                <a:spcPts val="1800"/>
              </a:spcAft>
              <a:buClr>
                <a:srgbClr val="3333CC"/>
              </a:buClr>
              <a:buSzPct val="120000"/>
              <a:buFont typeface="Wingdings" panose="05000000000000000000" pitchFamily="2" charset="2"/>
              <a:buChar char="§"/>
              <a:defRPr/>
            </a:pPr>
            <a:r>
              <a:rPr lang="el-GR" sz="2400" kern="0" dirty="0">
                <a:solidFill>
                  <a:srgbClr val="000000"/>
                </a:solidFill>
              </a:rPr>
              <a:t>Ένα πρόγραμμα </a:t>
            </a:r>
            <a:r>
              <a:rPr lang="en-US" sz="2400" kern="0" dirty="0" smtClean="0">
                <a:solidFill>
                  <a:srgbClr val="000000"/>
                </a:solidFill>
              </a:rPr>
              <a:t>Java,</a:t>
            </a:r>
            <a:r>
              <a:rPr lang="el-GR" sz="2400" kern="0" dirty="0" smtClean="0">
                <a:solidFill>
                  <a:srgbClr val="000000"/>
                </a:solidFill>
              </a:rPr>
              <a:t> </a:t>
            </a:r>
            <a:r>
              <a:rPr lang="el-GR" sz="2400" kern="0" dirty="0">
                <a:solidFill>
                  <a:srgbClr val="000000"/>
                </a:solidFill>
              </a:rPr>
              <a:t>το οποίο θα χρησιμοποιηθεί σαν </a:t>
            </a:r>
            <a:r>
              <a:rPr lang="en-US" sz="2400" kern="0" dirty="0" smtClean="0">
                <a:solidFill>
                  <a:srgbClr val="000000"/>
                </a:solidFill>
              </a:rPr>
              <a:t>Applet,</a:t>
            </a:r>
            <a:r>
              <a:rPr lang="el-GR" sz="2400" kern="0" dirty="0" smtClean="0">
                <a:solidFill>
                  <a:srgbClr val="000000"/>
                </a:solidFill>
              </a:rPr>
              <a:t> </a:t>
            </a:r>
            <a:r>
              <a:rPr lang="el-GR" sz="2400" kern="0" dirty="0">
                <a:solidFill>
                  <a:srgbClr val="000000"/>
                </a:solidFill>
              </a:rPr>
              <a:t>θα πρέπει να </a:t>
            </a:r>
            <a:r>
              <a:rPr lang="el-GR" sz="2400" b="1" kern="0" dirty="0">
                <a:solidFill>
                  <a:srgbClr val="000000"/>
                </a:solidFill>
              </a:rPr>
              <a:t>επεκτείνει</a:t>
            </a:r>
            <a:r>
              <a:rPr lang="el-GR" sz="2400" kern="0" dirty="0">
                <a:solidFill>
                  <a:srgbClr val="000000"/>
                </a:solidFill>
              </a:rPr>
              <a:t> </a:t>
            </a:r>
            <a:r>
              <a:rPr lang="el-GR" sz="2400" kern="0" dirty="0" smtClean="0">
                <a:solidFill>
                  <a:srgbClr val="000000"/>
                </a:solidFill>
              </a:rPr>
              <a:t>(</a:t>
            </a:r>
            <a:r>
              <a:rPr lang="en-US" sz="2400" kern="0" dirty="0" smtClean="0">
                <a:solidFill>
                  <a:srgbClr val="000000"/>
                </a:solidFill>
              </a:rPr>
              <a:t>extend</a:t>
            </a:r>
            <a:r>
              <a:rPr lang="el-GR" sz="2400" kern="0" dirty="0" smtClean="0">
                <a:solidFill>
                  <a:srgbClr val="000000"/>
                </a:solidFill>
              </a:rPr>
              <a:t>) </a:t>
            </a:r>
            <a:r>
              <a:rPr lang="el-GR" sz="2400" kern="0" dirty="0">
                <a:solidFill>
                  <a:srgbClr val="000000"/>
                </a:solidFill>
              </a:rPr>
              <a:t>την τάξη </a:t>
            </a:r>
            <a:r>
              <a:rPr lang="en-US" sz="2400" kern="0" dirty="0" err="1" smtClean="0">
                <a:solidFill>
                  <a:srgbClr val="000000"/>
                </a:solidFill>
              </a:rPr>
              <a:t>java.applet.Applet</a:t>
            </a:r>
            <a:r>
              <a:rPr lang="el-GR" sz="2400" kern="0" dirty="0" smtClean="0">
                <a:solidFill>
                  <a:srgbClr val="000000"/>
                </a:solidFill>
              </a:rPr>
              <a:t>. Έτσι</a:t>
            </a:r>
            <a:r>
              <a:rPr lang="en-US" sz="2400" kern="0" dirty="0" smtClean="0">
                <a:solidFill>
                  <a:srgbClr val="000000"/>
                </a:solidFill>
              </a:rPr>
              <a:t> </a:t>
            </a:r>
            <a:r>
              <a:rPr lang="el-GR" sz="2400" kern="0" dirty="0" smtClean="0">
                <a:solidFill>
                  <a:srgbClr val="000000"/>
                </a:solidFill>
              </a:rPr>
              <a:t>συνήθως</a:t>
            </a:r>
            <a:r>
              <a:rPr lang="el-GR" sz="2400" kern="0" dirty="0">
                <a:solidFill>
                  <a:srgbClr val="000000"/>
                </a:solidFill>
              </a:rPr>
              <a:t>, κάνουμε </a:t>
            </a:r>
            <a:r>
              <a:rPr lang="en-US" sz="2400" kern="0" dirty="0" smtClean="0">
                <a:solidFill>
                  <a:srgbClr val="000000"/>
                </a:solidFill>
              </a:rPr>
              <a:t>import</a:t>
            </a:r>
            <a:r>
              <a:rPr lang="el-GR" sz="2400" kern="0" dirty="0" smtClean="0">
                <a:solidFill>
                  <a:srgbClr val="000000"/>
                </a:solidFill>
              </a:rPr>
              <a:t> </a:t>
            </a:r>
            <a:r>
              <a:rPr lang="el-GR" sz="2400" kern="0" dirty="0">
                <a:solidFill>
                  <a:srgbClr val="000000"/>
                </a:solidFill>
              </a:rPr>
              <a:t>το πακέτο </a:t>
            </a:r>
            <a:r>
              <a:rPr lang="en-US" sz="2400" kern="0" dirty="0" err="1" smtClean="0">
                <a:solidFill>
                  <a:srgbClr val="000000"/>
                </a:solidFill>
              </a:rPr>
              <a:t>java.applet</a:t>
            </a:r>
            <a:r>
              <a:rPr lang="en-US" sz="2400" kern="0" dirty="0" smtClean="0">
                <a:solidFill>
                  <a:srgbClr val="000000"/>
                </a:solidFill>
              </a:rPr>
              <a:t>,</a:t>
            </a:r>
            <a:r>
              <a:rPr lang="el-GR" sz="2400" kern="0" dirty="0" smtClean="0">
                <a:solidFill>
                  <a:srgbClr val="000000"/>
                </a:solidFill>
              </a:rPr>
              <a:t> </a:t>
            </a:r>
            <a:r>
              <a:rPr lang="el-GR" sz="2400" kern="0" dirty="0">
                <a:solidFill>
                  <a:srgbClr val="000000"/>
                </a:solidFill>
              </a:rPr>
              <a:t>όπως και το πακέτο </a:t>
            </a:r>
            <a:r>
              <a:rPr lang="en-US" sz="2400" kern="0" dirty="0" err="1" smtClean="0">
                <a:solidFill>
                  <a:srgbClr val="000000"/>
                </a:solidFill>
              </a:rPr>
              <a:t>java.awt</a:t>
            </a:r>
            <a:r>
              <a:rPr lang="el-GR" sz="2400" kern="0" dirty="0" smtClean="0">
                <a:solidFill>
                  <a:srgbClr val="000000"/>
                </a:solidFill>
              </a:rPr>
              <a:t> </a:t>
            </a:r>
            <a:r>
              <a:rPr lang="el-GR" sz="2400" kern="0" dirty="0">
                <a:solidFill>
                  <a:srgbClr val="000000"/>
                </a:solidFill>
              </a:rPr>
              <a:t>σε κάθε </a:t>
            </a:r>
            <a:r>
              <a:rPr lang="en-US" sz="2400" kern="0" dirty="0" smtClean="0">
                <a:solidFill>
                  <a:srgbClr val="000000"/>
                </a:solidFill>
              </a:rPr>
              <a:t>Applet</a:t>
            </a:r>
            <a:r>
              <a:rPr lang="el-GR" sz="2400" kern="0" dirty="0" smtClean="0">
                <a:solidFill>
                  <a:srgbClr val="000000"/>
                </a:solidFill>
              </a:rPr>
              <a:t>. </a:t>
            </a:r>
            <a:endParaRPr lang="el-GR" sz="2400" kern="0" dirty="0">
              <a:solidFill>
                <a:srgbClr val="000000"/>
              </a:solidFill>
            </a:endParaRPr>
          </a:p>
          <a:p>
            <a:pPr marL="533400" lvl="1" indent="-342900" eaLnBrk="0" fontAlgn="base" hangingPunct="0">
              <a:lnSpc>
                <a:spcPct val="90000"/>
              </a:lnSpc>
              <a:spcBef>
                <a:spcPts val="0"/>
              </a:spcBef>
              <a:buClr>
                <a:srgbClr val="3333CC"/>
              </a:buClr>
              <a:buSzPct val="120000"/>
              <a:buFont typeface="Wingdings" panose="05000000000000000000" pitchFamily="2" charset="2"/>
              <a:buChar char="§"/>
              <a:defRPr/>
            </a:pPr>
            <a:r>
              <a:rPr lang="el-GR" sz="2400" kern="0" dirty="0">
                <a:solidFill>
                  <a:srgbClr val="000000"/>
                </a:solidFill>
              </a:rPr>
              <a:t>Ένα </a:t>
            </a:r>
            <a:r>
              <a:rPr lang="en-US" sz="2400" kern="0" dirty="0" smtClean="0">
                <a:solidFill>
                  <a:srgbClr val="000000"/>
                </a:solidFill>
              </a:rPr>
              <a:t>Applet</a:t>
            </a:r>
            <a:r>
              <a:rPr lang="el-GR" sz="2400" kern="0" dirty="0" smtClean="0">
                <a:solidFill>
                  <a:srgbClr val="000000"/>
                </a:solidFill>
              </a:rPr>
              <a:t> </a:t>
            </a:r>
            <a:r>
              <a:rPr lang="el-GR" sz="2400" kern="0" dirty="0">
                <a:solidFill>
                  <a:srgbClr val="000000"/>
                </a:solidFill>
              </a:rPr>
              <a:t>έχει </a:t>
            </a:r>
            <a:r>
              <a:rPr lang="el-GR" sz="2400" kern="0" dirty="0" smtClean="0">
                <a:solidFill>
                  <a:srgbClr val="000000"/>
                </a:solidFill>
              </a:rPr>
              <a:t>λοιπόν </a:t>
            </a:r>
            <a:r>
              <a:rPr lang="el-GR" sz="2400" kern="0" dirty="0">
                <a:solidFill>
                  <a:srgbClr val="000000"/>
                </a:solidFill>
              </a:rPr>
              <a:t>συνήθως, την ακόλουθη γενική μορφή: </a:t>
            </a:r>
          </a:p>
          <a:p>
            <a:endParaRPr lang="el-GR" dirty="0"/>
          </a:p>
        </p:txBody>
      </p:sp>
      <p:sp>
        <p:nvSpPr>
          <p:cNvPr id="6" name="Θέση περιεχομένου 2" descr="Τμήμα προγράμματος: Import java.a w t, τελεία asterisc, ερωτηματικό. Enter, import java.applet, τελεία asterisc, ερωτηματικό. Enter, public class, όνομα τάξης applet, extends applet. Enter, άγκιστρο. Enter, κλείσιμο αγκίστρου.&#10;"/>
          <p:cNvSpPr txBox="1"/>
          <p:nvPr>
            <p:custDataLst>
              <p:tags r:id="rId3"/>
            </p:custDataLst>
          </p:nvPr>
        </p:nvSpPr>
        <p:spPr>
          <a:xfrm>
            <a:off x="439402" y="4311428"/>
            <a:ext cx="8208912" cy="1908215"/>
          </a:xfrm>
          <a:prstGeom prst="rect">
            <a:avLst/>
          </a:prstGeom>
          <a:noFill/>
        </p:spPr>
        <p:txBody>
          <a:bodyPr wrap="square" rtlCol="0">
            <a:spAutoFit/>
          </a:bodyPr>
          <a:lstStyle/>
          <a:p>
            <a:pPr marL="190500" lvl="1" eaLnBrk="0" fontAlgn="base" hangingPunct="0">
              <a:lnSpc>
                <a:spcPct val="90000"/>
              </a:lnSpc>
              <a:buClr>
                <a:srgbClr val="FF0000"/>
              </a:buClr>
              <a:buSzPct val="55000"/>
              <a:defRPr/>
            </a:pPr>
            <a:r>
              <a:rPr lang="en-US" sz="2400" b="1" kern="0" spc="100" dirty="0" smtClean="0">
                <a:solidFill>
                  <a:srgbClr val="006600"/>
                </a:solidFill>
                <a:cs typeface="Courier New" pitchFamily="49" charset="0"/>
              </a:rPr>
              <a:t>import</a:t>
            </a:r>
            <a:r>
              <a:rPr lang="en-US" sz="2400" b="1" kern="0" spc="600" dirty="0" smtClean="0">
                <a:solidFill>
                  <a:srgbClr val="006600"/>
                </a:solidFill>
                <a:cs typeface="Courier New" pitchFamily="49" charset="0"/>
              </a:rPr>
              <a:t> </a:t>
            </a:r>
            <a:r>
              <a:rPr lang="en-US" sz="2400" b="1" kern="0" spc="100" dirty="0" err="1" smtClean="0">
                <a:solidFill>
                  <a:srgbClr val="006600"/>
                </a:solidFill>
                <a:cs typeface="Courier New" pitchFamily="49" charset="0"/>
              </a:rPr>
              <a:t>java.awt</a:t>
            </a:r>
            <a:r>
              <a:rPr lang="en-US" sz="2400" b="1" kern="0" spc="100" dirty="0" smtClean="0">
                <a:solidFill>
                  <a:srgbClr val="006600"/>
                </a:solidFill>
                <a:cs typeface="Courier New" pitchFamily="49" charset="0"/>
              </a:rPr>
              <a:t>.*;</a:t>
            </a:r>
          </a:p>
          <a:p>
            <a:pPr marL="190500" lvl="1" eaLnBrk="0" fontAlgn="base" hangingPunct="0">
              <a:lnSpc>
                <a:spcPct val="90000"/>
              </a:lnSpc>
              <a:spcAft>
                <a:spcPts val="600"/>
              </a:spcAft>
              <a:buClr>
                <a:srgbClr val="FF0000"/>
              </a:buClr>
              <a:buSzPct val="55000"/>
              <a:defRPr/>
            </a:pPr>
            <a:r>
              <a:rPr lang="en-US" sz="2400" b="1" kern="0" spc="100" dirty="0" smtClean="0">
                <a:solidFill>
                  <a:srgbClr val="006600"/>
                </a:solidFill>
                <a:cs typeface="Courier New" pitchFamily="49" charset="0"/>
              </a:rPr>
              <a:t>import</a:t>
            </a:r>
            <a:r>
              <a:rPr lang="en-US" sz="2400" b="1" kern="0" spc="600" dirty="0" smtClean="0">
                <a:solidFill>
                  <a:srgbClr val="006600"/>
                </a:solidFill>
                <a:cs typeface="Courier New" pitchFamily="49" charset="0"/>
              </a:rPr>
              <a:t> </a:t>
            </a:r>
            <a:r>
              <a:rPr lang="en-US" sz="2400" b="1" kern="0" spc="100" dirty="0" err="1" smtClean="0">
                <a:solidFill>
                  <a:srgbClr val="006600"/>
                </a:solidFill>
                <a:cs typeface="Courier New" pitchFamily="49" charset="0"/>
              </a:rPr>
              <a:t>java.applet</a:t>
            </a:r>
            <a:r>
              <a:rPr lang="en-US" sz="2400" b="1" kern="0" spc="100" dirty="0" smtClean="0">
                <a:solidFill>
                  <a:srgbClr val="006600"/>
                </a:solidFill>
                <a:cs typeface="Courier New" pitchFamily="49" charset="0"/>
              </a:rPr>
              <a:t>.*; </a:t>
            </a:r>
          </a:p>
          <a:p>
            <a:pPr marL="190500" lvl="1" eaLnBrk="0" fontAlgn="base" hangingPunct="0">
              <a:lnSpc>
                <a:spcPct val="90000"/>
              </a:lnSpc>
              <a:spcAft>
                <a:spcPts val="600"/>
              </a:spcAft>
              <a:buClr>
                <a:srgbClr val="FF0000"/>
              </a:buClr>
              <a:buSzPct val="55000"/>
              <a:defRPr/>
            </a:pPr>
            <a:r>
              <a:rPr lang="en-US" sz="2400" b="1" kern="0" spc="100" dirty="0" smtClean="0">
                <a:solidFill>
                  <a:srgbClr val="006600"/>
                </a:solidFill>
                <a:cs typeface="Courier New" pitchFamily="49" charset="0"/>
              </a:rPr>
              <a:t>public</a:t>
            </a:r>
            <a:r>
              <a:rPr lang="en-US" sz="2400" b="1" kern="0" spc="600" dirty="0" smtClean="0">
                <a:solidFill>
                  <a:srgbClr val="006600"/>
                </a:solidFill>
                <a:cs typeface="Courier New" pitchFamily="49" charset="0"/>
              </a:rPr>
              <a:t> </a:t>
            </a:r>
            <a:r>
              <a:rPr lang="en-US" sz="2400" b="1" kern="0" spc="100" dirty="0" smtClean="0">
                <a:solidFill>
                  <a:srgbClr val="006600"/>
                </a:solidFill>
                <a:cs typeface="Courier New" pitchFamily="49" charset="0"/>
              </a:rPr>
              <a:t>class</a:t>
            </a:r>
            <a:r>
              <a:rPr lang="en-US" sz="2400" b="1" kern="0" spc="600" dirty="0" smtClean="0">
                <a:solidFill>
                  <a:srgbClr val="006600"/>
                </a:solidFill>
                <a:cs typeface="Courier New" pitchFamily="49" charset="0"/>
              </a:rPr>
              <a:t> </a:t>
            </a:r>
            <a:r>
              <a:rPr lang="el-GR" sz="2400" b="1" kern="0" spc="100" dirty="0" smtClean="0">
                <a:solidFill>
                  <a:srgbClr val="006600"/>
                </a:solidFill>
                <a:cs typeface="Courier New" pitchFamily="49" charset="0"/>
              </a:rPr>
              <a:t>όνομα-τάξης</a:t>
            </a:r>
            <a:r>
              <a:rPr lang="en-US" sz="2400" b="1" kern="0" spc="100" dirty="0" smtClean="0">
                <a:solidFill>
                  <a:srgbClr val="006600"/>
                </a:solidFill>
                <a:cs typeface="Courier New" pitchFamily="49" charset="0"/>
              </a:rPr>
              <a:t>-Applet</a:t>
            </a:r>
            <a:r>
              <a:rPr lang="en-US" sz="2400" b="1" kern="0" spc="600" dirty="0" smtClean="0">
                <a:solidFill>
                  <a:srgbClr val="006600"/>
                </a:solidFill>
                <a:cs typeface="Courier New" pitchFamily="49" charset="0"/>
              </a:rPr>
              <a:t> </a:t>
            </a:r>
            <a:r>
              <a:rPr lang="en-US" sz="2400" b="1" kern="0" spc="100" dirty="0" smtClean="0">
                <a:solidFill>
                  <a:srgbClr val="006600"/>
                </a:solidFill>
                <a:cs typeface="Courier New" pitchFamily="49" charset="0"/>
              </a:rPr>
              <a:t>extends</a:t>
            </a:r>
            <a:r>
              <a:rPr lang="en-US" sz="2400" b="1" kern="0" spc="600" dirty="0" smtClean="0">
                <a:solidFill>
                  <a:srgbClr val="006600"/>
                </a:solidFill>
                <a:cs typeface="Courier New" pitchFamily="49" charset="0"/>
              </a:rPr>
              <a:t> </a:t>
            </a:r>
            <a:r>
              <a:rPr lang="en-US" sz="2400" b="1" kern="0" spc="100" dirty="0" smtClean="0">
                <a:solidFill>
                  <a:srgbClr val="006600"/>
                </a:solidFill>
                <a:cs typeface="Courier New" pitchFamily="49" charset="0"/>
              </a:rPr>
              <a:t>Applet </a:t>
            </a:r>
            <a:br>
              <a:rPr lang="en-US" sz="2400" b="1" kern="0" spc="100" dirty="0" smtClean="0">
                <a:solidFill>
                  <a:srgbClr val="006600"/>
                </a:solidFill>
                <a:cs typeface="Courier New" pitchFamily="49" charset="0"/>
              </a:rPr>
            </a:br>
            <a:r>
              <a:rPr lang="en-US" sz="2400" b="1" kern="0" spc="100" dirty="0" smtClean="0">
                <a:solidFill>
                  <a:srgbClr val="006600"/>
                </a:solidFill>
                <a:cs typeface="Courier New" pitchFamily="49" charset="0"/>
              </a:rPr>
              <a:t>{ </a:t>
            </a:r>
          </a:p>
          <a:p>
            <a:pPr marL="190500" lvl="1" eaLnBrk="0" fontAlgn="base" hangingPunct="0">
              <a:lnSpc>
                <a:spcPct val="90000"/>
              </a:lnSpc>
              <a:buClr>
                <a:srgbClr val="FF0000"/>
              </a:buClr>
              <a:buSzPct val="55000"/>
              <a:defRPr/>
            </a:pPr>
            <a:r>
              <a:rPr lang="en-US" sz="2400" b="1" kern="0" spc="100" dirty="0" smtClean="0">
                <a:solidFill>
                  <a:srgbClr val="006600"/>
                </a:solidFill>
                <a:cs typeface="Courier New" pitchFamily="49" charset="0"/>
              </a:rPr>
              <a:t>}</a:t>
            </a:r>
            <a:endParaRPr lang="en-US" sz="2400" b="1" kern="0" spc="100" dirty="0">
              <a:solidFill>
                <a:srgbClr val="006600"/>
              </a:solidFill>
              <a:cs typeface="Courier New" pitchFamily="49" charset="0"/>
            </a:endParaRPr>
          </a:p>
        </p:txBody>
      </p:sp>
      <p:sp>
        <p:nvSpPr>
          <p:cNvPr id="4" name="Θέση υποσέλιδου 1" descr="."/>
          <p:cNvSpPr>
            <a:spLocks noGrp="1"/>
          </p:cNvSpPr>
          <p:nvPr>
            <p:ph type="ftr" sz="quarter" idx="11"/>
            <p:custDataLst>
              <p:tags r:id="rId4"/>
            </p:custDataLst>
          </p:nvPr>
        </p:nvSpPr>
        <p:spPr/>
        <p:txBody>
          <a:bodyPr/>
          <a:lstStyle/>
          <a:p>
            <a:r>
              <a:rPr lang="en-US" sz="1400" dirty="0" smtClean="0">
                <a:solidFill>
                  <a:schemeClr val="tx1"/>
                </a:solidFill>
              </a:rPr>
              <a:t>Applets</a:t>
            </a:r>
            <a:endParaRPr lang="en-US"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961520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Παράμετροι μ</a:t>
            </a:r>
            <a:r>
              <a:rPr lang="el-GR" b="1" dirty="0"/>
              <a:t>ι</a:t>
            </a:r>
            <a:r>
              <a:rPr lang="el-GR" b="1" dirty="0" smtClean="0"/>
              <a:t>ας ετικέτας </a:t>
            </a:r>
            <a:r>
              <a:rPr lang="en-US" b="1" dirty="0" smtClean="0"/>
              <a:t>Applet</a:t>
            </a:r>
            <a:endParaRPr lang="el-GR" b="1" dirty="0"/>
          </a:p>
        </p:txBody>
      </p:sp>
      <p:sp>
        <p:nvSpPr>
          <p:cNvPr id="3" name="Θέση περιεχομένου 1"/>
          <p:cNvSpPr>
            <a:spLocks noGrp="1"/>
          </p:cNvSpPr>
          <p:nvPr>
            <p:ph idx="1"/>
          </p:nvPr>
        </p:nvSpPr>
        <p:spPr/>
        <p:txBody>
          <a:bodyPr>
            <a:normAutofit/>
          </a:bodyPr>
          <a:lstStyle/>
          <a:p>
            <a:pPr eaLnBrk="0" fontAlgn="base" hangingPunct="0">
              <a:lnSpc>
                <a:spcPct val="90000"/>
              </a:lnSpc>
              <a:spcBef>
                <a:spcPts val="0"/>
              </a:spcBef>
              <a:buClr>
                <a:srgbClr val="3333CC"/>
              </a:buClr>
              <a:buSzPct val="60000"/>
              <a:buNone/>
            </a:pPr>
            <a:r>
              <a:rPr lang="el-GR" altLang="el-GR" sz="2400" kern="0" dirty="0">
                <a:solidFill>
                  <a:srgbClr val="000000"/>
                </a:solidFill>
              </a:rPr>
              <a:t>Η ετικέτα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έχει τις υποχρεωτικές φράσεις </a:t>
            </a:r>
            <a:r>
              <a:rPr lang="en-US" altLang="el-GR" sz="2400" i="1" kern="0" dirty="0" smtClean="0">
                <a:solidFill>
                  <a:srgbClr val="000000"/>
                </a:solidFill>
              </a:rPr>
              <a:t>code</a:t>
            </a:r>
            <a:r>
              <a:rPr lang="el-GR" altLang="el-GR" sz="2400" kern="0" dirty="0" smtClean="0">
                <a:solidFill>
                  <a:srgbClr val="000000"/>
                </a:solidFill>
              </a:rPr>
              <a:t>, </a:t>
            </a:r>
            <a:r>
              <a:rPr lang="en-US" altLang="el-GR" sz="2400" i="1" kern="0" dirty="0" smtClean="0">
                <a:solidFill>
                  <a:srgbClr val="000000"/>
                </a:solidFill>
              </a:rPr>
              <a:t>width</a:t>
            </a:r>
            <a:r>
              <a:rPr lang="el-GR" altLang="el-GR" sz="2400" i="1" kern="0" dirty="0" smtClean="0">
                <a:solidFill>
                  <a:srgbClr val="000000"/>
                </a:solidFill>
              </a:rPr>
              <a:t>,</a:t>
            </a:r>
            <a:r>
              <a:rPr lang="el-GR" altLang="el-GR" sz="2400" kern="0" dirty="0" smtClean="0">
                <a:solidFill>
                  <a:srgbClr val="000000"/>
                </a:solidFill>
              </a:rPr>
              <a:t> και</a:t>
            </a:r>
          </a:p>
          <a:p>
            <a:pPr eaLnBrk="0" fontAlgn="base" hangingPunct="0">
              <a:lnSpc>
                <a:spcPct val="90000"/>
              </a:lnSpc>
              <a:spcBef>
                <a:spcPts val="0"/>
              </a:spcBef>
              <a:spcAft>
                <a:spcPts val="1800"/>
              </a:spcAft>
              <a:buClr>
                <a:srgbClr val="3333CC"/>
              </a:buClr>
              <a:buSzPct val="60000"/>
              <a:buNone/>
            </a:pPr>
            <a:r>
              <a:rPr lang="en-US" altLang="el-GR" sz="2400" i="1" kern="0" dirty="0" smtClean="0">
                <a:solidFill>
                  <a:srgbClr val="000000"/>
                </a:solidFill>
              </a:rPr>
              <a:t>height</a:t>
            </a:r>
            <a:r>
              <a:rPr lang="el-GR" altLang="el-GR" sz="2400" kern="0" dirty="0" smtClean="0">
                <a:solidFill>
                  <a:srgbClr val="000000"/>
                </a:solidFill>
              </a:rPr>
              <a:t>. </a:t>
            </a:r>
            <a:endParaRPr lang="el-GR" altLang="el-GR" sz="2400" kern="0" dirty="0">
              <a:solidFill>
                <a:srgbClr val="000000"/>
              </a:solidFill>
            </a:endParaRPr>
          </a:p>
          <a:p>
            <a:pPr lvl="0" eaLnBrk="0" fontAlgn="base" hangingPunct="0">
              <a:lnSpc>
                <a:spcPct val="90000"/>
              </a:lnSpc>
              <a:spcBef>
                <a:spcPts val="0"/>
              </a:spcBef>
              <a:spcAft>
                <a:spcPts val="600"/>
              </a:spcAft>
              <a:buClr>
                <a:srgbClr val="3333CC"/>
              </a:buClr>
              <a:buSzPct val="120000"/>
              <a:buFont typeface="Calibri" panose="020F0502020204030204" pitchFamily="34" charset="0"/>
              <a:buChar char="–"/>
            </a:pPr>
            <a:r>
              <a:rPr lang="el-GR" altLang="el-GR" sz="2000" kern="0" dirty="0">
                <a:solidFill>
                  <a:srgbClr val="000000"/>
                </a:solidFill>
              </a:rPr>
              <a:t>Το </a:t>
            </a:r>
            <a:r>
              <a:rPr lang="en-US" altLang="el-GR" sz="2000" i="1" kern="0" dirty="0" smtClean="0">
                <a:solidFill>
                  <a:srgbClr val="000000"/>
                </a:solidFill>
              </a:rPr>
              <a:t>code</a:t>
            </a:r>
            <a:r>
              <a:rPr lang="el-GR" altLang="el-GR" sz="2000" kern="0" dirty="0" smtClean="0">
                <a:solidFill>
                  <a:srgbClr val="000000"/>
                </a:solidFill>
              </a:rPr>
              <a:t> </a:t>
            </a:r>
            <a:r>
              <a:rPr lang="el-GR" altLang="el-GR" sz="2000" kern="0" dirty="0">
                <a:solidFill>
                  <a:srgbClr val="000000"/>
                </a:solidFill>
              </a:rPr>
              <a:t>προσδιορίζει το αρχείο που θα </a:t>
            </a:r>
            <a:r>
              <a:rPr lang="el-GR" altLang="el-GR" sz="2000" kern="0" dirty="0" smtClean="0">
                <a:solidFill>
                  <a:srgbClr val="000000"/>
                </a:solidFill>
              </a:rPr>
              <a:t>εκτελεστεί, </a:t>
            </a:r>
            <a:r>
              <a:rPr lang="el-GR" altLang="el-GR" sz="2000" kern="0" dirty="0">
                <a:solidFill>
                  <a:srgbClr val="000000"/>
                </a:solidFill>
              </a:rPr>
              <a:t>όταν θα φορτωθεί η ιστοσελίδα που περιέχει την </a:t>
            </a:r>
            <a:r>
              <a:rPr lang="el-GR" altLang="el-GR" sz="2000" kern="0" dirty="0" smtClean="0">
                <a:solidFill>
                  <a:srgbClr val="000000"/>
                </a:solidFill>
              </a:rPr>
              <a:t>ετικέτα σε </a:t>
            </a:r>
            <a:r>
              <a:rPr lang="el-GR" altLang="el-GR" sz="2000" kern="0" dirty="0">
                <a:solidFill>
                  <a:srgbClr val="000000"/>
                </a:solidFill>
              </a:rPr>
              <a:t>ένα </a:t>
            </a:r>
            <a:r>
              <a:rPr lang="en-US" altLang="el-GR" sz="2000" kern="0" dirty="0" smtClean="0">
                <a:solidFill>
                  <a:srgbClr val="000000"/>
                </a:solidFill>
              </a:rPr>
              <a:t>browser</a:t>
            </a:r>
            <a:r>
              <a:rPr lang="el-GR" altLang="el-GR" sz="2000" kern="0" dirty="0" smtClean="0">
                <a:solidFill>
                  <a:srgbClr val="000000"/>
                </a:solidFill>
              </a:rPr>
              <a:t>. </a:t>
            </a:r>
            <a:endParaRPr lang="el-GR" altLang="el-GR" sz="2000" kern="0" dirty="0">
              <a:solidFill>
                <a:srgbClr val="000000"/>
              </a:solidFill>
            </a:endParaRPr>
          </a:p>
          <a:p>
            <a:pPr lvl="0" eaLnBrk="0" fontAlgn="base" hangingPunct="0">
              <a:lnSpc>
                <a:spcPct val="90000"/>
              </a:lnSpc>
              <a:spcBef>
                <a:spcPts val="0"/>
              </a:spcBef>
              <a:spcAft>
                <a:spcPts val="600"/>
              </a:spcAft>
              <a:buClr>
                <a:srgbClr val="3333CC"/>
              </a:buClr>
              <a:buSzPct val="120000"/>
              <a:buFont typeface="Calibri" panose="020F0502020204030204" pitchFamily="34" charset="0"/>
              <a:buChar char="–"/>
            </a:pPr>
            <a:r>
              <a:rPr lang="el-GR" altLang="el-GR" sz="2000" kern="0" dirty="0">
                <a:solidFill>
                  <a:srgbClr val="000000"/>
                </a:solidFill>
              </a:rPr>
              <a:t>Το </a:t>
            </a:r>
            <a:r>
              <a:rPr lang="en-US" altLang="el-GR" sz="2000" i="1" kern="0" dirty="0" smtClean="0">
                <a:solidFill>
                  <a:srgbClr val="000000"/>
                </a:solidFill>
              </a:rPr>
              <a:t>width</a:t>
            </a:r>
            <a:r>
              <a:rPr lang="el-GR" altLang="el-GR" sz="2000" kern="0" dirty="0" smtClean="0">
                <a:solidFill>
                  <a:srgbClr val="000000"/>
                </a:solidFill>
              </a:rPr>
              <a:t> </a:t>
            </a:r>
            <a:r>
              <a:rPr lang="el-GR" altLang="el-GR" sz="2000" kern="0" dirty="0">
                <a:solidFill>
                  <a:srgbClr val="000000"/>
                </a:solidFill>
              </a:rPr>
              <a:t>προσδιορίζει το </a:t>
            </a:r>
            <a:r>
              <a:rPr lang="el-GR" altLang="el-GR" sz="2000" kern="0" dirty="0" smtClean="0">
                <a:solidFill>
                  <a:srgbClr val="000000"/>
                </a:solidFill>
              </a:rPr>
              <a:t>πλάτος, </a:t>
            </a:r>
            <a:r>
              <a:rPr lang="el-GR" altLang="el-GR" sz="2000" kern="0" dirty="0">
                <a:solidFill>
                  <a:srgbClr val="000000"/>
                </a:solidFill>
              </a:rPr>
              <a:t>που θα καταλάβει το </a:t>
            </a:r>
            <a:r>
              <a:rPr lang="en-US" altLang="el-GR" sz="2000" kern="0" dirty="0" smtClean="0">
                <a:solidFill>
                  <a:srgbClr val="000000"/>
                </a:solidFill>
              </a:rPr>
              <a:t>applet</a:t>
            </a:r>
            <a:r>
              <a:rPr lang="el-GR" altLang="el-GR" sz="2000" kern="0" dirty="0">
                <a:solidFill>
                  <a:srgbClr val="000000"/>
                </a:solidFill>
              </a:rPr>
              <a:t> </a:t>
            </a:r>
            <a:r>
              <a:rPr lang="el-GR" altLang="el-GR" sz="2000" kern="0" dirty="0" smtClean="0">
                <a:solidFill>
                  <a:srgbClr val="000000"/>
                </a:solidFill>
              </a:rPr>
              <a:t>σε </a:t>
            </a:r>
            <a:r>
              <a:rPr lang="el-GR" altLang="el-GR" sz="2000" kern="0" dirty="0">
                <a:solidFill>
                  <a:srgbClr val="000000"/>
                </a:solidFill>
              </a:rPr>
              <a:t>εικονοστοιχεία </a:t>
            </a:r>
            <a:r>
              <a:rPr lang="el-GR" altLang="el-GR" sz="2000" kern="0" dirty="0" smtClean="0">
                <a:solidFill>
                  <a:srgbClr val="000000"/>
                </a:solidFill>
              </a:rPr>
              <a:t>(</a:t>
            </a:r>
            <a:r>
              <a:rPr lang="en-US" altLang="el-GR" sz="2000" kern="0" dirty="0" smtClean="0">
                <a:solidFill>
                  <a:srgbClr val="000000"/>
                </a:solidFill>
              </a:rPr>
              <a:t>pixels</a:t>
            </a:r>
            <a:r>
              <a:rPr lang="el-GR" altLang="el-GR" sz="2000" kern="0" dirty="0" smtClean="0">
                <a:solidFill>
                  <a:srgbClr val="000000"/>
                </a:solidFill>
              </a:rPr>
              <a:t>) </a:t>
            </a:r>
            <a:r>
              <a:rPr lang="el-GR" altLang="el-GR" sz="2000" kern="0" dirty="0">
                <a:solidFill>
                  <a:srgbClr val="000000"/>
                </a:solidFill>
              </a:rPr>
              <a:t>στην περιοχή του </a:t>
            </a:r>
            <a:r>
              <a:rPr lang="en-US" altLang="el-GR" sz="2000" kern="0" dirty="0" smtClean="0">
                <a:solidFill>
                  <a:srgbClr val="000000"/>
                </a:solidFill>
              </a:rPr>
              <a:t>browser</a:t>
            </a:r>
            <a:r>
              <a:rPr lang="el-GR" altLang="el-GR" sz="2000" kern="0" dirty="0">
                <a:solidFill>
                  <a:srgbClr val="000000"/>
                </a:solidFill>
              </a:rPr>
              <a:t>.</a:t>
            </a:r>
          </a:p>
          <a:p>
            <a:pPr lvl="0" eaLnBrk="0" fontAlgn="base" hangingPunct="0">
              <a:lnSpc>
                <a:spcPct val="90000"/>
              </a:lnSpc>
              <a:spcBef>
                <a:spcPts val="0"/>
              </a:spcBef>
              <a:spcAft>
                <a:spcPts val="600"/>
              </a:spcAft>
              <a:buClr>
                <a:srgbClr val="3333CC"/>
              </a:buClr>
              <a:buSzPct val="120000"/>
              <a:buFont typeface="Calibri" panose="020F0502020204030204" pitchFamily="34" charset="0"/>
              <a:buChar char="–"/>
            </a:pPr>
            <a:r>
              <a:rPr lang="el-GR" altLang="el-GR" sz="2000" kern="0" dirty="0">
                <a:solidFill>
                  <a:srgbClr val="000000"/>
                </a:solidFill>
              </a:rPr>
              <a:t>Το </a:t>
            </a:r>
            <a:r>
              <a:rPr lang="en-US" altLang="el-GR" sz="2000" i="1" kern="0" dirty="0" smtClean="0">
                <a:solidFill>
                  <a:srgbClr val="000000"/>
                </a:solidFill>
              </a:rPr>
              <a:t>height</a:t>
            </a:r>
            <a:r>
              <a:rPr lang="el-GR" altLang="el-GR" sz="2000" kern="0" dirty="0" smtClean="0">
                <a:solidFill>
                  <a:srgbClr val="000000"/>
                </a:solidFill>
              </a:rPr>
              <a:t> </a:t>
            </a:r>
            <a:r>
              <a:rPr lang="el-GR" altLang="el-GR" sz="2000" kern="0" dirty="0">
                <a:solidFill>
                  <a:srgbClr val="000000"/>
                </a:solidFill>
              </a:rPr>
              <a:t>είναι το ύψος που θα καταλάβει το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σε </a:t>
            </a:r>
            <a:r>
              <a:rPr lang="en-US" altLang="el-GR" sz="2000" kern="0" dirty="0" smtClean="0">
                <a:solidFill>
                  <a:srgbClr val="000000"/>
                </a:solidFill>
              </a:rPr>
              <a:t>pixels</a:t>
            </a:r>
            <a:r>
              <a:rPr lang="el-GR" altLang="el-GR" sz="2000" kern="0" dirty="0" smtClean="0">
                <a:solidFill>
                  <a:srgbClr val="000000"/>
                </a:solidFill>
              </a:rPr>
              <a:t>, </a:t>
            </a:r>
            <a:r>
              <a:rPr lang="el-GR" altLang="el-GR" sz="2000" kern="0" dirty="0">
                <a:solidFill>
                  <a:srgbClr val="000000"/>
                </a:solidFill>
              </a:rPr>
              <a:t>στην περιοχή του </a:t>
            </a:r>
            <a:r>
              <a:rPr lang="en-US" altLang="el-GR" sz="2000" kern="0" dirty="0" smtClean="0">
                <a:solidFill>
                  <a:srgbClr val="000000"/>
                </a:solidFill>
              </a:rPr>
              <a:t>browser</a:t>
            </a:r>
            <a:r>
              <a:rPr lang="el-GR" altLang="el-GR" sz="2000" kern="0" dirty="0" smtClean="0">
                <a:solidFill>
                  <a:srgbClr val="000000"/>
                </a:solidFill>
              </a:rPr>
              <a:t>. </a:t>
            </a:r>
            <a:endParaRPr lang="el-GR" altLang="el-GR" sz="2000" kern="0" dirty="0">
              <a:solidFill>
                <a:srgbClr val="000000"/>
              </a:solidFill>
            </a:endParaRPr>
          </a:p>
          <a:p>
            <a:pPr lvl="0" eaLnBrk="0" fontAlgn="base" hangingPunct="0">
              <a:lnSpc>
                <a:spcPct val="90000"/>
              </a:lnSpc>
              <a:spcBef>
                <a:spcPts val="0"/>
              </a:spcBef>
              <a:spcAft>
                <a:spcPts val="1200"/>
              </a:spcAft>
              <a:buClr>
                <a:srgbClr val="3333CC"/>
              </a:buClr>
              <a:buSzPct val="120000"/>
              <a:buFont typeface="Calibri" panose="020F0502020204030204" pitchFamily="34" charset="0"/>
              <a:buChar char="–"/>
            </a:pPr>
            <a:r>
              <a:rPr lang="el-GR" altLang="el-GR" sz="2000" kern="0" dirty="0">
                <a:solidFill>
                  <a:srgbClr val="000000"/>
                </a:solidFill>
              </a:rPr>
              <a:t>Το </a:t>
            </a:r>
            <a:r>
              <a:rPr lang="el-GR" altLang="el-GR" sz="2000" kern="0" dirty="0" smtClean="0">
                <a:solidFill>
                  <a:srgbClr val="000000"/>
                </a:solidFill>
              </a:rPr>
              <a:t>&lt;/</a:t>
            </a:r>
            <a:r>
              <a:rPr lang="en-US" altLang="el-GR" sz="2000" kern="0" dirty="0" smtClean="0">
                <a:solidFill>
                  <a:srgbClr val="000000"/>
                </a:solidFill>
              </a:rPr>
              <a:t>applet</a:t>
            </a:r>
            <a:r>
              <a:rPr lang="el-GR" altLang="el-GR" sz="2000" kern="0" dirty="0" smtClean="0">
                <a:solidFill>
                  <a:srgbClr val="000000"/>
                </a:solidFill>
              </a:rPr>
              <a:t>&gt; </a:t>
            </a:r>
            <a:r>
              <a:rPr lang="el-GR" altLang="el-GR" sz="2000" kern="0" dirty="0">
                <a:solidFill>
                  <a:srgbClr val="000000"/>
                </a:solidFill>
              </a:rPr>
              <a:t>τερματίζει την ετικέτα </a:t>
            </a:r>
            <a:r>
              <a:rPr lang="en-US" altLang="el-GR" sz="2000" kern="0" dirty="0" smtClean="0">
                <a:solidFill>
                  <a:srgbClr val="000000"/>
                </a:solidFill>
              </a:rPr>
              <a:t>Applet</a:t>
            </a:r>
            <a:r>
              <a:rPr lang="el-GR" altLang="el-GR" sz="2000" kern="0" dirty="0" smtClean="0">
                <a:solidFill>
                  <a:srgbClr val="000000"/>
                </a:solidFill>
              </a:rPr>
              <a:t>. </a:t>
            </a:r>
            <a:endParaRPr lang="el-GR" altLang="el-GR" sz="2000" kern="0" dirty="0">
              <a:solidFill>
                <a:srgbClr val="000000"/>
              </a:solidFill>
            </a:endParaRPr>
          </a:p>
          <a:p>
            <a:pPr lvl="0" eaLnBrk="0" fontAlgn="base" hangingPunct="0">
              <a:lnSpc>
                <a:spcPct val="90000"/>
              </a:lnSpc>
              <a:spcBef>
                <a:spcPts val="0"/>
              </a:spcBef>
              <a:spcAft>
                <a:spcPts val="600"/>
              </a:spcAft>
              <a:buClr>
                <a:srgbClr val="3333CC"/>
              </a:buClr>
              <a:buSzPct val="120000"/>
              <a:buFont typeface="Wingdings" panose="05000000000000000000" pitchFamily="2" charset="2"/>
              <a:buChar char="§"/>
            </a:pPr>
            <a:r>
              <a:rPr lang="el-GR" altLang="el-GR" sz="2000" kern="0" dirty="0">
                <a:solidFill>
                  <a:srgbClr val="000000"/>
                </a:solidFill>
              </a:rPr>
              <a:t>Το </a:t>
            </a:r>
            <a:r>
              <a:rPr lang="en-US" altLang="el-GR" sz="2000" kern="0" dirty="0" smtClean="0">
                <a:solidFill>
                  <a:srgbClr val="000000"/>
                </a:solidFill>
              </a:rPr>
              <a:t>Applet</a:t>
            </a:r>
            <a:r>
              <a:rPr lang="el-GR" altLang="el-GR" sz="2000" kern="0" dirty="0" smtClean="0">
                <a:solidFill>
                  <a:srgbClr val="000000"/>
                </a:solidFill>
              </a:rPr>
              <a:t> </a:t>
            </a:r>
            <a:r>
              <a:rPr lang="el-GR" altLang="el-GR" sz="2000" kern="0" dirty="0">
                <a:solidFill>
                  <a:srgbClr val="000000"/>
                </a:solidFill>
              </a:rPr>
              <a:t>θα καταλάβει το χώρο </a:t>
            </a:r>
            <a:r>
              <a:rPr lang="el-GR" altLang="el-GR" sz="2000" kern="0" dirty="0" smtClean="0">
                <a:solidFill>
                  <a:srgbClr val="000000"/>
                </a:solidFill>
              </a:rPr>
              <a:t>αυτό, </a:t>
            </a:r>
            <a:r>
              <a:rPr lang="el-GR" altLang="el-GR" sz="2000" kern="0" dirty="0">
                <a:solidFill>
                  <a:srgbClr val="000000"/>
                </a:solidFill>
              </a:rPr>
              <a:t>στο σημείο που βρίσκεται στην ιστοσελίδα.</a:t>
            </a:r>
          </a:p>
          <a:p>
            <a:pPr lvl="0" eaLnBrk="0" fontAlgn="base" hangingPunct="0">
              <a:lnSpc>
                <a:spcPct val="90000"/>
              </a:lnSpc>
              <a:spcBef>
                <a:spcPts val="0"/>
              </a:spcBef>
              <a:buClr>
                <a:srgbClr val="3333CC"/>
              </a:buClr>
              <a:buSzPct val="120000"/>
              <a:buFont typeface="Wingdings" panose="05000000000000000000" pitchFamily="2" charset="2"/>
              <a:buChar char="§"/>
            </a:pPr>
            <a:r>
              <a:rPr lang="el-GR" altLang="el-GR" sz="2000" kern="0" dirty="0">
                <a:solidFill>
                  <a:srgbClr val="000000"/>
                </a:solidFill>
              </a:rPr>
              <a:t>Ένα </a:t>
            </a:r>
            <a:r>
              <a:rPr lang="en-US" altLang="el-GR" sz="2000" kern="0" dirty="0" smtClean="0">
                <a:solidFill>
                  <a:srgbClr val="000000"/>
                </a:solidFill>
              </a:rPr>
              <a:t>Applet</a:t>
            </a:r>
            <a:r>
              <a:rPr lang="el-GR" altLang="el-GR" sz="2000" kern="0" dirty="0" smtClean="0">
                <a:solidFill>
                  <a:srgbClr val="000000"/>
                </a:solidFill>
              </a:rPr>
              <a:t> εκτελείται, όταν </a:t>
            </a:r>
            <a:r>
              <a:rPr lang="el-GR" altLang="el-GR" sz="2000" kern="0" dirty="0">
                <a:solidFill>
                  <a:srgbClr val="000000"/>
                </a:solidFill>
              </a:rPr>
              <a:t>φορτώνεται η ιστοσελίδα που το περιέχει σε κάποιο </a:t>
            </a:r>
            <a:r>
              <a:rPr lang="en-US" altLang="el-GR" sz="2000" kern="0" dirty="0" smtClean="0">
                <a:solidFill>
                  <a:srgbClr val="000000"/>
                </a:solidFill>
              </a:rPr>
              <a:t>browser</a:t>
            </a:r>
            <a:r>
              <a:rPr lang="el-GR" altLang="el-GR" sz="2000" kern="0" dirty="0" smtClean="0">
                <a:solidFill>
                  <a:srgbClr val="000000"/>
                </a:solidFill>
              </a:rPr>
              <a:t>.</a:t>
            </a:r>
            <a:endParaRPr lang="el-GR" altLang="el-GR" sz="2000" kern="0" dirty="0">
              <a:solidFill>
                <a:srgbClr val="000000"/>
              </a:solidFill>
            </a:endParaRP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3024316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a:t>
            </a:r>
            <a:r>
              <a:rPr lang="en-US" b="1" dirty="0" smtClean="0"/>
              <a:t>Java Applet</a:t>
            </a:r>
            <a:endParaRPr lang="el-GR" b="1" dirty="0"/>
          </a:p>
        </p:txBody>
      </p:sp>
      <p:sp>
        <p:nvSpPr>
          <p:cNvPr id="3" name="Θέση περιεχομένου 1" descr="Τμήμα προγράμματος σε java: Ιmport java.applet.applet, ερωτηματικό. Enter, import java.a w t.graphics, ερωτηματικό. Enter, public class, hello world applet, extends applet, άγκιστρο. Enter, public void, paint, παρένθεση graphics g, κλείσιμο παρένθεσης, άγκιστρο. Enter, g.draw string, παρένθεση, εισαγωγικά, hello world, εισαγωγικά, κόμμα 50, κόμμα 25, κλείσιμο παρένθεσης, ερωτηματικό. Enter, κλείσιμο αγκίστρου. Enter, κλείσιμο αγκίστρου. &#10;Το HTML αρχείο είναι το ακόλουθο: Σύμβολο μικρότερου, applet code = εισαγωγικά, hello world, applet.class, εισαγωγικά, width = 320, height = 240, σύμβολο μεγαλύτερου. Enter, σύμβολο μικρότερου, /, applet, σύμβολο μεγαλύτερου.&#10;Για να εκτελέσουμε το applet, θα πρέπει να φορτώσουμε την HTML σελίδα, σε ένα browser (π.χ. τον Internet Explorer).&#10;"/>
          <p:cNvSpPr>
            <a:spLocks noGrp="1"/>
          </p:cNvSpPr>
          <p:nvPr>
            <p:ph idx="1"/>
          </p:nvPr>
        </p:nvSpPr>
        <p:spPr/>
        <p:txBody>
          <a:bodyPr>
            <a:normAutofit/>
          </a:bodyPr>
          <a:lstStyle/>
          <a:p>
            <a:pPr fontAlgn="base">
              <a:lnSpc>
                <a:spcPct val="90000"/>
              </a:lnSpc>
              <a:spcBef>
                <a:spcPts val="0"/>
              </a:spcBef>
              <a:spcAft>
                <a:spcPts val="1000"/>
              </a:spcAft>
              <a:buClr>
                <a:srgbClr val="0033CC"/>
              </a:buClr>
              <a:buSzPct val="120000"/>
              <a:buFont typeface="Wingdings" panose="05000000000000000000" pitchFamily="2" charset="2"/>
              <a:buChar char="§"/>
            </a:pPr>
            <a:r>
              <a:rPr lang="el-GR" altLang="el-GR" sz="2400" kern="0" dirty="0">
                <a:solidFill>
                  <a:srgbClr val="000000"/>
                </a:solidFill>
              </a:rPr>
              <a:t>Το </a:t>
            </a:r>
            <a:r>
              <a:rPr lang="en-US" altLang="el-GR" sz="2400" kern="0" dirty="0" smtClean="0">
                <a:solidFill>
                  <a:srgbClr val="000000"/>
                </a:solidFill>
              </a:rPr>
              <a:t>java</a:t>
            </a:r>
            <a:r>
              <a:rPr lang="el-GR" altLang="el-GR" sz="2400" kern="0" dirty="0" smtClean="0">
                <a:solidFill>
                  <a:srgbClr val="000000"/>
                </a:solidFill>
              </a:rPr>
              <a:t> </a:t>
            </a:r>
            <a:r>
              <a:rPr lang="el-GR" altLang="el-GR" sz="2400" kern="0" dirty="0">
                <a:solidFill>
                  <a:srgbClr val="000000"/>
                </a:solidFill>
              </a:rPr>
              <a:t>πρόγραμμα είναι το </a:t>
            </a:r>
            <a:r>
              <a:rPr lang="el-GR" altLang="el-GR" sz="2400" kern="0" dirty="0" smtClean="0">
                <a:solidFill>
                  <a:srgbClr val="000000"/>
                </a:solidFill>
              </a:rPr>
              <a:t>ακόλουθο:</a:t>
            </a:r>
          </a:p>
          <a:p>
            <a:pPr marL="400050" lvl="1" indent="0" fontAlgn="base">
              <a:lnSpc>
                <a:spcPct val="90000"/>
              </a:lnSpc>
              <a:spcBef>
                <a:spcPts val="0"/>
              </a:spcBef>
              <a:spcAft>
                <a:spcPct val="0"/>
              </a:spcAft>
              <a:buClr>
                <a:srgbClr val="FF0000"/>
              </a:buClr>
              <a:buSzPct val="55000"/>
              <a:buNone/>
            </a:pPr>
            <a:r>
              <a:rPr lang="en-US" altLang="el-GR" sz="2000" kern="0" dirty="0" smtClean="0">
                <a:solidFill>
                  <a:srgbClr val="000000"/>
                </a:solidFill>
              </a:rPr>
              <a:t>import </a:t>
            </a:r>
            <a:r>
              <a:rPr lang="en-US" altLang="el-GR" sz="2000" kern="0" dirty="0" err="1" smtClean="0">
                <a:solidFill>
                  <a:srgbClr val="000000"/>
                </a:solidFill>
              </a:rPr>
              <a:t>java.applet.Applet</a:t>
            </a:r>
            <a:r>
              <a:rPr lang="en-US" altLang="el-GR" sz="2000" kern="0" dirty="0" smtClean="0">
                <a:solidFill>
                  <a:srgbClr val="000000"/>
                </a:solidFill>
              </a:rPr>
              <a:t>;</a:t>
            </a:r>
            <a:endParaRPr lang="el-GR" altLang="el-GR" sz="2000" kern="0" dirty="0" smtClean="0">
              <a:solidFill>
                <a:srgbClr val="000000"/>
              </a:solidFill>
            </a:endParaRPr>
          </a:p>
          <a:p>
            <a:pPr marL="400050" lvl="1" indent="0" fontAlgn="base">
              <a:lnSpc>
                <a:spcPct val="90000"/>
              </a:lnSpc>
              <a:spcBef>
                <a:spcPts val="0"/>
              </a:spcBef>
              <a:spcAft>
                <a:spcPts val="600"/>
              </a:spcAft>
              <a:buClr>
                <a:srgbClr val="FF0000"/>
              </a:buClr>
              <a:buSzPct val="55000"/>
              <a:buNone/>
            </a:pPr>
            <a:r>
              <a:rPr lang="en-US" altLang="el-GR" sz="2000" kern="0" dirty="0" smtClean="0">
                <a:solidFill>
                  <a:srgbClr val="000000"/>
                </a:solidFill>
              </a:rPr>
              <a:t>import </a:t>
            </a:r>
            <a:r>
              <a:rPr lang="en-US" altLang="el-GR" sz="2000" kern="0" dirty="0" err="1" smtClean="0">
                <a:solidFill>
                  <a:srgbClr val="000000"/>
                </a:solidFill>
              </a:rPr>
              <a:t>java.awt.Graphics</a:t>
            </a:r>
            <a:r>
              <a:rPr lang="en-US" altLang="el-GR" sz="2000" kern="0" dirty="0" smtClean="0">
                <a:solidFill>
                  <a:srgbClr val="000000"/>
                </a:solidFill>
              </a:rPr>
              <a:t>;</a:t>
            </a:r>
            <a:endParaRPr lang="el-GR" altLang="el-GR" sz="2000" kern="0" dirty="0" smtClean="0">
              <a:solidFill>
                <a:srgbClr val="000000"/>
              </a:solidFill>
            </a:endParaRPr>
          </a:p>
          <a:p>
            <a:pPr marL="400050" lvl="1" indent="0" fontAlgn="base">
              <a:lnSpc>
                <a:spcPct val="90000"/>
              </a:lnSpc>
              <a:spcBef>
                <a:spcPts val="0"/>
              </a:spcBef>
              <a:spcAft>
                <a:spcPct val="0"/>
              </a:spcAft>
              <a:buClr>
                <a:srgbClr val="FF0000"/>
              </a:buClr>
              <a:buSzPct val="55000"/>
              <a:buNone/>
            </a:pPr>
            <a:r>
              <a:rPr lang="en-US" altLang="el-GR" sz="2000" kern="0" dirty="0" smtClean="0">
                <a:solidFill>
                  <a:srgbClr val="3333CC"/>
                </a:solidFill>
              </a:rPr>
              <a:t>public class</a:t>
            </a:r>
            <a:r>
              <a:rPr lang="en-US" altLang="el-GR" sz="2000" kern="0" dirty="0" smtClean="0">
                <a:solidFill>
                  <a:srgbClr val="000000"/>
                </a:solidFill>
              </a:rPr>
              <a:t> </a:t>
            </a:r>
            <a:r>
              <a:rPr lang="en-US" altLang="el-GR" sz="2000" kern="0" dirty="0" err="1" smtClean="0">
                <a:solidFill>
                  <a:srgbClr val="000000"/>
                </a:solidFill>
              </a:rPr>
              <a:t>HelloWorldApplet</a:t>
            </a:r>
            <a:r>
              <a:rPr lang="en-US" altLang="el-GR" sz="2000" kern="0" dirty="0" smtClean="0">
                <a:solidFill>
                  <a:srgbClr val="000000"/>
                </a:solidFill>
              </a:rPr>
              <a:t> extends Applet {</a:t>
            </a:r>
            <a:endParaRPr lang="el-GR" altLang="el-GR" sz="2000" kern="0" dirty="0" smtClean="0">
              <a:solidFill>
                <a:srgbClr val="000000"/>
              </a:solidFill>
            </a:endParaRPr>
          </a:p>
          <a:p>
            <a:pPr marL="800100" lvl="2" indent="0" fontAlgn="base">
              <a:lnSpc>
                <a:spcPct val="90000"/>
              </a:lnSpc>
              <a:spcBef>
                <a:spcPts val="0"/>
              </a:spcBef>
              <a:spcAft>
                <a:spcPct val="0"/>
              </a:spcAft>
              <a:buClr>
                <a:srgbClr val="FF0000"/>
              </a:buClr>
              <a:buSzPct val="55000"/>
              <a:buNone/>
            </a:pPr>
            <a:r>
              <a:rPr lang="en-US" altLang="el-GR" sz="2000" kern="0" dirty="0" smtClean="0">
                <a:solidFill>
                  <a:srgbClr val="3333CC"/>
                </a:solidFill>
              </a:rPr>
              <a:t>public void</a:t>
            </a:r>
            <a:r>
              <a:rPr lang="en-US" altLang="el-GR" sz="2000" kern="0" dirty="0" smtClean="0">
                <a:solidFill>
                  <a:srgbClr val="000000"/>
                </a:solidFill>
              </a:rPr>
              <a:t> paint(Graphics g) {</a:t>
            </a:r>
            <a:endParaRPr lang="el-GR" altLang="el-GR" sz="2000" kern="0" dirty="0" smtClean="0">
              <a:solidFill>
                <a:srgbClr val="000000"/>
              </a:solidFill>
            </a:endParaRPr>
          </a:p>
          <a:p>
            <a:pPr marL="1257300" lvl="3" indent="0" fontAlgn="base">
              <a:lnSpc>
                <a:spcPct val="90000"/>
              </a:lnSpc>
              <a:spcBef>
                <a:spcPts val="0"/>
              </a:spcBef>
              <a:spcAft>
                <a:spcPct val="0"/>
              </a:spcAft>
              <a:buClr>
                <a:srgbClr val="FF0000"/>
              </a:buClr>
              <a:buSzPct val="55000"/>
              <a:buNone/>
            </a:pPr>
            <a:r>
              <a:rPr lang="en-US" altLang="el-GR" kern="0" dirty="0" err="1" smtClean="0">
                <a:solidFill>
                  <a:srgbClr val="000000"/>
                </a:solidFill>
              </a:rPr>
              <a:t>g.drawString</a:t>
            </a:r>
            <a:r>
              <a:rPr lang="en-US" altLang="el-GR" kern="0" dirty="0" smtClean="0">
                <a:solidFill>
                  <a:srgbClr val="000000"/>
                </a:solidFill>
              </a:rPr>
              <a:t>("Hello world!", 50, 25);</a:t>
            </a:r>
            <a:endParaRPr lang="el-GR" altLang="el-GR" kern="0" dirty="0" smtClean="0">
              <a:solidFill>
                <a:srgbClr val="000000"/>
              </a:solidFill>
            </a:endParaRPr>
          </a:p>
          <a:p>
            <a:pPr marL="800100" lvl="2" indent="0" fontAlgn="base">
              <a:lnSpc>
                <a:spcPct val="90000"/>
              </a:lnSpc>
              <a:spcBef>
                <a:spcPts val="0"/>
              </a:spcBef>
              <a:spcAft>
                <a:spcPct val="0"/>
              </a:spcAft>
              <a:buClr>
                <a:srgbClr val="FF0000"/>
              </a:buClr>
              <a:buSzPct val="55000"/>
              <a:buNone/>
            </a:pPr>
            <a:r>
              <a:rPr lang="en-US" altLang="el-GR" sz="2000" kern="0" dirty="0" smtClean="0">
                <a:solidFill>
                  <a:srgbClr val="000000"/>
                </a:solidFill>
              </a:rPr>
              <a:t>}</a:t>
            </a:r>
            <a:endParaRPr lang="el-GR" altLang="el-GR" sz="2000" kern="0" dirty="0" smtClean="0">
              <a:solidFill>
                <a:srgbClr val="000000"/>
              </a:solidFill>
            </a:endParaRPr>
          </a:p>
          <a:p>
            <a:pPr marL="400050" lvl="1" indent="0" fontAlgn="base">
              <a:lnSpc>
                <a:spcPct val="90000"/>
              </a:lnSpc>
              <a:spcBef>
                <a:spcPts val="0"/>
              </a:spcBef>
              <a:spcAft>
                <a:spcPts val="1800"/>
              </a:spcAft>
              <a:buClr>
                <a:srgbClr val="FF0000"/>
              </a:buClr>
              <a:buSzPct val="55000"/>
              <a:buNone/>
            </a:pPr>
            <a:r>
              <a:rPr lang="en-US" altLang="el-GR" sz="2000" kern="0" dirty="0" smtClean="0">
                <a:solidFill>
                  <a:srgbClr val="000000"/>
                </a:solidFill>
              </a:rPr>
              <a:t>}</a:t>
            </a:r>
          </a:p>
          <a:p>
            <a:pPr fontAlgn="base">
              <a:lnSpc>
                <a:spcPct val="90000"/>
              </a:lnSpc>
              <a:spcBef>
                <a:spcPts val="0"/>
              </a:spcBef>
              <a:spcAft>
                <a:spcPct val="0"/>
              </a:spcAft>
              <a:buClr>
                <a:srgbClr val="0033CC"/>
              </a:buClr>
              <a:buSzPct val="120000"/>
              <a:buFont typeface="Wingdings" panose="05000000000000000000" pitchFamily="2" charset="2"/>
              <a:buChar char="§"/>
            </a:pPr>
            <a:r>
              <a:rPr lang="el-GR" altLang="el-GR" sz="2400" kern="0" dirty="0" smtClean="0">
                <a:solidFill>
                  <a:srgbClr val="000000"/>
                </a:solidFill>
              </a:rPr>
              <a:t>Το </a:t>
            </a:r>
            <a:r>
              <a:rPr lang="el-GR" altLang="el-GR" sz="2400" kern="0" dirty="0">
                <a:solidFill>
                  <a:srgbClr val="000000"/>
                </a:solidFill>
              </a:rPr>
              <a:t>HTML αρχείο είναι το ακόλουθο: </a:t>
            </a:r>
          </a:p>
          <a:p>
            <a:pPr lvl="1" fontAlgn="base">
              <a:lnSpc>
                <a:spcPct val="90000"/>
              </a:lnSpc>
              <a:spcBef>
                <a:spcPts val="0"/>
              </a:spcBef>
              <a:spcAft>
                <a:spcPct val="0"/>
              </a:spcAft>
              <a:buClr>
                <a:srgbClr val="FF0000"/>
              </a:buClr>
              <a:buSzPct val="55000"/>
              <a:buNone/>
            </a:pPr>
            <a:r>
              <a:rPr lang="el-GR" altLang="el-GR" sz="2000" kern="0" dirty="0">
                <a:solidFill>
                  <a:srgbClr val="000000"/>
                </a:solidFill>
              </a:rPr>
              <a:t>	</a:t>
            </a:r>
            <a:r>
              <a:rPr lang="en-US" altLang="el-GR" sz="2000" kern="0" dirty="0" smtClean="0">
                <a:solidFill>
                  <a:srgbClr val="000000"/>
                </a:solidFill>
              </a:rPr>
              <a:t> &lt;</a:t>
            </a:r>
            <a:r>
              <a:rPr lang="en-US" altLang="el-GR" sz="2000" kern="0" dirty="0" smtClean="0">
                <a:solidFill>
                  <a:srgbClr val="3333CC"/>
                </a:solidFill>
              </a:rPr>
              <a:t>applet code</a:t>
            </a:r>
            <a:r>
              <a:rPr lang="el-GR" altLang="el-GR" sz="2000" kern="0" dirty="0" smtClean="0">
                <a:solidFill>
                  <a:srgbClr val="3333CC"/>
                </a:solidFill>
              </a:rPr>
              <a:t> </a:t>
            </a:r>
            <a:r>
              <a:rPr lang="en-US" altLang="el-GR" sz="2000" kern="0" dirty="0" smtClean="0">
                <a:solidFill>
                  <a:srgbClr val="000000"/>
                </a:solidFill>
              </a:rPr>
              <a:t>="</a:t>
            </a:r>
            <a:r>
              <a:rPr lang="en-US" altLang="el-GR" sz="2000" kern="0" dirty="0" err="1" smtClean="0">
                <a:solidFill>
                  <a:srgbClr val="000000"/>
                </a:solidFill>
              </a:rPr>
              <a:t>HelloWorldApplet.class</a:t>
            </a:r>
            <a:r>
              <a:rPr lang="en-US" altLang="el-GR" sz="2000" kern="0" dirty="0" smtClean="0">
                <a:solidFill>
                  <a:srgbClr val="000000"/>
                </a:solidFill>
              </a:rPr>
              <a:t>" </a:t>
            </a:r>
            <a:r>
              <a:rPr lang="en-US" altLang="el-GR" sz="2000" kern="0" dirty="0" smtClean="0">
                <a:solidFill>
                  <a:srgbClr val="3333CC"/>
                </a:solidFill>
              </a:rPr>
              <a:t>width</a:t>
            </a:r>
            <a:r>
              <a:rPr lang="el-GR" altLang="el-GR" sz="2000" kern="0" dirty="0" smtClean="0">
                <a:solidFill>
                  <a:srgbClr val="3333CC"/>
                </a:solidFill>
              </a:rPr>
              <a:t> </a:t>
            </a:r>
            <a:r>
              <a:rPr lang="en-US" altLang="el-GR" sz="2000" kern="0" dirty="0" smtClean="0">
                <a:solidFill>
                  <a:srgbClr val="000000"/>
                </a:solidFill>
              </a:rPr>
              <a:t>=</a:t>
            </a:r>
            <a:r>
              <a:rPr lang="el-GR" altLang="el-GR" sz="2000" kern="0" dirty="0" smtClean="0">
                <a:solidFill>
                  <a:srgbClr val="000000"/>
                </a:solidFill>
              </a:rPr>
              <a:t> </a:t>
            </a:r>
            <a:r>
              <a:rPr lang="en-US" altLang="el-GR" sz="2000" kern="0" dirty="0" smtClean="0">
                <a:solidFill>
                  <a:srgbClr val="000000"/>
                </a:solidFill>
              </a:rPr>
              <a:t>320 </a:t>
            </a:r>
            <a:r>
              <a:rPr lang="en-US" altLang="el-GR" sz="2000" kern="0" dirty="0" smtClean="0">
                <a:solidFill>
                  <a:srgbClr val="3333CC"/>
                </a:solidFill>
              </a:rPr>
              <a:t>height</a:t>
            </a:r>
            <a:r>
              <a:rPr lang="el-GR" altLang="el-GR" sz="2000" kern="0" dirty="0" smtClean="0">
                <a:solidFill>
                  <a:srgbClr val="3333CC"/>
                </a:solidFill>
              </a:rPr>
              <a:t> </a:t>
            </a:r>
            <a:r>
              <a:rPr lang="en-US" altLang="el-GR" sz="2000" kern="0" dirty="0" smtClean="0">
                <a:solidFill>
                  <a:srgbClr val="000000"/>
                </a:solidFill>
              </a:rPr>
              <a:t>=</a:t>
            </a:r>
            <a:r>
              <a:rPr lang="el-GR" altLang="el-GR" sz="2000" kern="0" dirty="0" smtClean="0">
                <a:solidFill>
                  <a:srgbClr val="000000"/>
                </a:solidFill>
              </a:rPr>
              <a:t> </a:t>
            </a:r>
            <a:r>
              <a:rPr lang="en-US" altLang="el-GR" sz="2000" kern="0" dirty="0" smtClean="0">
                <a:solidFill>
                  <a:srgbClr val="000000"/>
                </a:solidFill>
              </a:rPr>
              <a:t>240&gt; &lt;/</a:t>
            </a:r>
            <a:r>
              <a:rPr lang="en-US" altLang="el-GR" sz="2000" kern="0" dirty="0" smtClean="0">
                <a:solidFill>
                  <a:srgbClr val="3333CC"/>
                </a:solidFill>
              </a:rPr>
              <a:t>applet</a:t>
            </a:r>
            <a:r>
              <a:rPr lang="en-US" altLang="el-GR" sz="2000" kern="0" dirty="0" smtClean="0">
                <a:solidFill>
                  <a:srgbClr val="000000"/>
                </a:solidFill>
              </a:rPr>
              <a:t>&gt; </a:t>
            </a:r>
          </a:p>
          <a:p>
            <a:pPr fontAlgn="base">
              <a:lnSpc>
                <a:spcPct val="90000"/>
              </a:lnSpc>
              <a:spcBef>
                <a:spcPts val="0"/>
              </a:spcBef>
              <a:spcAft>
                <a:spcPct val="0"/>
              </a:spcAft>
              <a:buClr>
                <a:srgbClr val="0033CC"/>
              </a:buClr>
              <a:buSzPct val="120000"/>
              <a:buFont typeface="Wingdings" panose="05000000000000000000" pitchFamily="2" charset="2"/>
              <a:buChar char="§"/>
            </a:pPr>
            <a:r>
              <a:rPr lang="el-GR" altLang="el-GR" sz="2400" kern="0" dirty="0" smtClean="0">
                <a:solidFill>
                  <a:srgbClr val="000000"/>
                </a:solidFill>
              </a:rPr>
              <a:t>Για </a:t>
            </a:r>
            <a:r>
              <a:rPr lang="el-GR" altLang="el-GR" sz="2400" kern="0" dirty="0">
                <a:solidFill>
                  <a:srgbClr val="000000"/>
                </a:solidFill>
              </a:rPr>
              <a:t>να εκτελέσουμε το </a:t>
            </a:r>
            <a:r>
              <a:rPr lang="en-US" altLang="el-GR" sz="2400" kern="0" dirty="0" smtClean="0">
                <a:solidFill>
                  <a:srgbClr val="000000"/>
                </a:solidFill>
              </a:rPr>
              <a:t>applet</a:t>
            </a:r>
            <a:r>
              <a:rPr lang="el-GR" altLang="el-GR" sz="2400" kern="0" dirty="0" smtClean="0">
                <a:solidFill>
                  <a:srgbClr val="000000"/>
                </a:solidFill>
              </a:rPr>
              <a:t>, </a:t>
            </a:r>
            <a:r>
              <a:rPr lang="el-GR" altLang="el-GR" sz="2400" kern="0" dirty="0">
                <a:solidFill>
                  <a:srgbClr val="000000"/>
                </a:solidFill>
              </a:rPr>
              <a:t>θα πρέπει να φορτώσουμε την HTML </a:t>
            </a:r>
            <a:r>
              <a:rPr lang="el-GR" altLang="el-GR" sz="2400" kern="0" dirty="0" smtClean="0">
                <a:solidFill>
                  <a:srgbClr val="000000"/>
                </a:solidFill>
              </a:rPr>
              <a:t>σελίδα, σε </a:t>
            </a:r>
            <a:r>
              <a:rPr lang="el-GR" altLang="el-GR" sz="2400" kern="0" dirty="0">
                <a:solidFill>
                  <a:srgbClr val="000000"/>
                </a:solidFill>
              </a:rPr>
              <a:t>ένα </a:t>
            </a:r>
            <a:r>
              <a:rPr lang="en-US" altLang="el-GR" sz="2400" kern="0" dirty="0" smtClean="0">
                <a:solidFill>
                  <a:srgbClr val="000000"/>
                </a:solidFill>
              </a:rPr>
              <a:t>browser</a:t>
            </a:r>
            <a:r>
              <a:rPr lang="el-GR" altLang="el-GR" sz="2400" kern="0" dirty="0" smtClean="0">
                <a:solidFill>
                  <a:srgbClr val="000000"/>
                </a:solidFill>
              </a:rPr>
              <a:t> </a:t>
            </a:r>
            <a:r>
              <a:rPr lang="el-GR" altLang="el-GR" sz="2400" kern="0" dirty="0">
                <a:solidFill>
                  <a:srgbClr val="000000"/>
                </a:solidFill>
              </a:rPr>
              <a:t>(π.χ. τον </a:t>
            </a:r>
            <a:r>
              <a:rPr lang="en-US" altLang="el-GR" sz="2400" kern="0" dirty="0" smtClean="0">
                <a:solidFill>
                  <a:srgbClr val="000000"/>
                </a:solidFill>
              </a:rPr>
              <a:t>Internet Explorer</a:t>
            </a:r>
            <a:r>
              <a:rPr lang="el-GR" altLang="el-GR" sz="2400" kern="0" dirty="0" smtClean="0">
                <a:solidFill>
                  <a:srgbClr val="000000"/>
                </a:solidFill>
              </a:rPr>
              <a:t>).</a:t>
            </a:r>
            <a:endParaRPr lang="el-GR" sz="2800"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schemeClr val="tx1"/>
                </a:solidFill>
              </a:rPr>
              <a:t>Applets</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F376086-9D7F-4AE2-BCB7-3ED68261646D}" type="slidenum">
              <a:rPr lang="el-GR" sz="1400" smtClean="0">
                <a:solidFill>
                  <a:schemeClr val="tx1"/>
                </a:solidFill>
              </a:rPr>
              <a:pPr/>
              <a:t>9</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29437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6/11/2013 2:52:25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4,2,3,7,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2,3,7,4,5,8,"/>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8.xml><?xml version="1.0" encoding="utf-8"?>
<p:tagLst xmlns:a="http://schemas.openxmlformats.org/drawingml/2006/main" xmlns:r="http://schemas.openxmlformats.org/officeDocument/2006/relationships" xmlns:p="http://schemas.openxmlformats.org/presentationml/2006/main">
  <p:tag name="ZHAW.ACCESSIBILITYADDIN.READINGORDER" val="2,3,6,4,5,7,"/>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2.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6.xml><?xml version="1.0" encoding="utf-8"?>
<p:tagLst xmlns:a="http://schemas.openxmlformats.org/drawingml/2006/main" xmlns:r="http://schemas.openxmlformats.org/officeDocument/2006/relationships" xmlns:p="http://schemas.openxmlformats.org/presentationml/2006/main">
  <p:tag name="ZHAW.ACCESSIBILITYADDIN.READINGORDER" val="2,6,4,5,7,"/>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9.xml><?xml version="1.0" encoding="utf-8"?>
<p:tagLst xmlns:a="http://schemas.openxmlformats.org/drawingml/2006/main" xmlns:r="http://schemas.openxmlformats.org/officeDocument/2006/relationships" xmlns:p="http://schemas.openxmlformats.org/presentationml/2006/main">
  <p:tag name="ZHAW.ACCESSIBILITYADDIN.READINGORDER" val="2,6,3,4,5,"/>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3.xml><?xml version="1.0" encoding="utf-8"?>
<p:tagLst xmlns:a="http://schemas.openxmlformats.org/drawingml/2006/main" xmlns:r="http://schemas.openxmlformats.org/officeDocument/2006/relationships" xmlns:p="http://schemas.openxmlformats.org/presentationml/2006/main">
  <p:tag name="ZHAW.ACCESSIBILITYADDIN.READINGORDER" val="2,6,8,7,4,5,9,"/>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5.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6146,4,14,16,5,9,13,6,"/>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2C55F6C-04AF-4AEA-9E13-55D193DCD3C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35</TotalTime>
  <Words>2246</Words>
  <Application>Microsoft Office PowerPoint</Application>
  <PresentationFormat>Προβολή στην οθόνη (4:3)</PresentationFormat>
  <Paragraphs>255</Paragraphs>
  <Slides>30</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Αντικειμενοστραφής Προγραμματισμός Ι</vt:lpstr>
      <vt:lpstr>Άδειες χρήσης </vt:lpstr>
      <vt:lpstr>Χρηματοδότηση </vt:lpstr>
      <vt:lpstr>Σκοποί ενότητας </vt:lpstr>
      <vt:lpstr>Περιεχόμενα ενότητας</vt:lpstr>
      <vt:lpstr>Τι είναι τα Java Applets;</vt:lpstr>
      <vt:lpstr>Java Applets</vt:lpstr>
      <vt:lpstr>Παράμετροι μιας ετικέτας Applet</vt:lpstr>
      <vt:lpstr>Παράδειγμα Java Applet</vt:lpstr>
      <vt:lpstr>Μέθοδοι της τάξης Applet. Η μέθοδος init()</vt:lpstr>
      <vt:lpstr>Η μέθοδος start()</vt:lpstr>
      <vt:lpstr>Η μέθοδος stop()</vt:lpstr>
      <vt:lpstr>Η μέθοδος destroy()</vt:lpstr>
      <vt:lpstr>Παράδειγμα. Το αρχείο MyApplet.java</vt:lpstr>
      <vt:lpstr>Παράδειγμα. Το αρχείο html που καλεί το applet</vt:lpstr>
      <vt:lpstr>Ολοκληρωμένο παράδειγμα applet</vt:lpstr>
      <vt:lpstr>Πέρασμα παραμέτρων</vt:lpstr>
      <vt:lpstr>Χρήση παραμέτρων</vt:lpstr>
      <vt:lpstr>Γραφικά με Java Applets</vt:lpstr>
      <vt:lpstr>Χρώμα</vt:lpstr>
      <vt:lpstr>Σύστημα συντεταγμένων</vt:lpstr>
      <vt:lpstr>Γεωμετρικά σχήματα</vt:lpstr>
      <vt:lpstr>Γεωμετρικά σχήματα με γέμισμα</vt:lpstr>
      <vt:lpstr>Παράδειγμα: Το γενεαλογικό δένδρο της τάξης JAPPLET </vt:lpstr>
      <vt:lpstr>Διεπαφές (Interfaces)</vt:lpstr>
      <vt:lpstr>Η δημιουργία μιας διεπαφής</vt:lpstr>
      <vt:lpstr>Η χρησιμότητα μιας διεπαφής</vt:lpstr>
      <vt:lpstr>Η υλοποίηση μιας διεπαφής.  Η φράση implements</vt:lpstr>
      <vt:lpstr>Τελικές τάξεις (final classes)</vt:lpstr>
      <vt:lpstr>Τέλος ενδέκατης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Αντικειμενοστραφής Προγραμματισμός Ι</dc:title>
  <dc:subject>Applets</dc:subject>
  <dc:creator>Λιόλιος Νικόλαος</dc:creator>
  <cp:keywords>Applets, γραφικά</cp:keywords>
  <dc:description>Πλήρης εκμάθηση των java applets με όλες τις μεθόδους τους. Δημιουργία γραφικά με java applets.</dc:description>
  <cp:lastModifiedBy>Georgia</cp:lastModifiedBy>
  <cp:revision>11</cp:revision>
  <dcterms:created xsi:type="dcterms:W3CDTF">2013-10-08T12:04:54Z</dcterms:created>
  <dcterms:modified xsi:type="dcterms:W3CDTF">2013-11-06T12:52:53Z</dcterms:modified>
  <cp:category>Εκπαιδευτικό Υλικό</cp:category>
  <cp:contentStatus>Τελικό</cp:contentStatus>
</cp:coreProperties>
</file>