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20"/>
  </p:notesMasterIdLst>
  <p:sldIdLst>
    <p:sldId id="256" r:id="rId3"/>
    <p:sldId id="273" r:id="rId4"/>
    <p:sldId id="259" r:id="rId5"/>
    <p:sldId id="271" r:id="rId6"/>
    <p:sldId id="260" r:id="rId7"/>
    <p:sldId id="262" r:id="rId8"/>
    <p:sldId id="261" r:id="rId9"/>
    <p:sldId id="265" r:id="rId10"/>
    <p:sldId id="266" r:id="rId11"/>
    <p:sldId id="263" r:id="rId12"/>
    <p:sldId id="272" r:id="rId13"/>
    <p:sldId id="268" r:id="rId14"/>
    <p:sldId id="264" r:id="rId15"/>
    <p:sldId id="269" r:id="rId16"/>
    <p:sldId id="270"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D27102A9-8310-4765-A935-A1911B00CA55}" styleName="Φωτεινό στυλ 1 - Έμφαση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1/22/2015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dirty="0"/>
          </a:p>
        </p:txBody>
      </p:sp>
    </p:spTree>
    <p:extLst>
      <p:ext uri="{BB962C8B-B14F-4D97-AF65-F5344CB8AC3E}">
        <p14:creationId xmlns:p14="http://schemas.microsoft.com/office/powerpoint/2010/main" val="3805784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noProof="0"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παράδειγμα: μια συνταγή μαγειρικής (ρόλοι για άνδρες και γυναίκες, στόχος κειμένου </a:t>
            </a:r>
            <a:r>
              <a:rPr lang="en-US" dirty="0" smtClean="0"/>
              <a:t>“</a:t>
            </a:r>
            <a:r>
              <a:rPr lang="el-GR" dirty="0" smtClean="0"/>
              <a:t>πώς να το κάνεις</a:t>
            </a:r>
            <a:r>
              <a:rPr lang="en-US" dirty="0" smtClean="0"/>
              <a:t>”</a:t>
            </a:r>
            <a:r>
              <a:rPr lang="el-GR" dirty="0" smtClean="0"/>
              <a:t>, σχηματική οργάνωση ενός τέτοιου κειμένου (υλικά, εκτέλεση, εικόνες), χαρακτηριστική γραμματική και λεξιλόγιο, γραφοφωνολογικά σχήματα της γλώσσας</a:t>
            </a:r>
            <a:endParaRPr lang="en-US" dirty="0"/>
          </a:p>
        </p:txBody>
      </p:sp>
      <p:sp>
        <p:nvSpPr>
          <p:cNvPr id="4" name="Slide Number Placeholder 3"/>
          <p:cNvSpPr>
            <a:spLocks noGrp="1"/>
          </p:cNvSpPr>
          <p:nvPr>
            <p:ph type="sldNum" sz="quarter" idx="10"/>
          </p:nvPr>
        </p:nvSpPr>
        <p:spPr/>
        <p:txBody>
          <a:bodyPr/>
          <a:lstStyle/>
          <a:p>
            <a:fld id="{0B2F3C48-A9CA-ED43-9BAC-5A92D38B08A5}" type="slidenum">
              <a:rPr lang="en-US" smtClean="0"/>
              <a:pPr/>
              <a:t>4</a:t>
            </a:fld>
            <a:endParaRPr lang="en-US"/>
          </a:p>
        </p:txBody>
      </p:sp>
    </p:spTree>
    <p:extLst>
      <p:ext uri="{BB962C8B-B14F-4D97-AF65-F5344CB8AC3E}">
        <p14:creationId xmlns:p14="http://schemas.microsoft.com/office/powerpoint/2010/main" val="3201735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Στυλ κύριου υπότιτλου</a:t>
            </a:r>
            <a:endParaRPr lang="en-US" dirty="0"/>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l-GR" smtClean="0"/>
              <a:t>Στυλ κύριου τίτλου</a:t>
            </a:r>
            <a:endParaRPr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dirty="0"/>
          </a:p>
        </p:txBody>
      </p:sp>
      <p:sp>
        <p:nvSpPr>
          <p:cNvPr id="15" name="Date Placeholder 14"/>
          <p:cNvSpPr>
            <a:spLocks noGrp="1"/>
          </p:cNvSpPr>
          <p:nvPr>
            <p:ph type="dt" sz="half" idx="10"/>
          </p:nvPr>
        </p:nvSpPr>
        <p:spPr/>
        <p:txBody>
          <a:bodyPr/>
          <a:lstStyle/>
          <a:p>
            <a:fld id="{98896AEF-789A-413D-B43B-40B29D64538F}" type="datetime1">
              <a:rPr lang="en-US" smtClean="0"/>
              <a:pPr/>
              <a:t>1/22/2015</a:t>
            </a:fld>
            <a:endParaRPr lang="en-US" dirty="0"/>
          </a:p>
        </p:txBody>
      </p:sp>
      <p:sp>
        <p:nvSpPr>
          <p:cNvPr id="16" name="Slide Number Placeholder 15"/>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B00FBA61-61E8-437C-A430-55DCED53997A}" type="datetime1">
              <a:rPr lang="en-US" smtClean="0"/>
              <a:pPr/>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2453D07C-240C-430C-9CCB-467C2155723A}" type="datetime1">
              <a:rPr lang="en-US" smtClean="0"/>
              <a:pPr/>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4" name="Date Placeholder 13"/>
          <p:cNvSpPr>
            <a:spLocks noGrp="1"/>
          </p:cNvSpPr>
          <p:nvPr>
            <p:ph type="dt" sz="half" idx="14"/>
          </p:nvPr>
        </p:nvSpPr>
        <p:spPr/>
        <p:txBody>
          <a:bodyPr/>
          <a:lstStyle/>
          <a:p>
            <a:fld id="{7886A712-2683-48CF-8F1F-D85A55CD607D}" type="datetime1">
              <a:rPr lang="en-US" smtClean="0"/>
              <a:pPr/>
              <a:t>1/22/2015</a:t>
            </a:fld>
            <a:endParaRPr lang="en-US" dirty="0"/>
          </a:p>
        </p:txBody>
      </p:sp>
      <p:sp>
        <p:nvSpPr>
          <p:cNvPr id="15" name="Slide Number Placeholder 14"/>
          <p:cNvSpPr>
            <a:spLocks noGrp="1"/>
          </p:cNvSpPr>
          <p:nvPr>
            <p:ph type="sldNum" sz="quarter" idx="15"/>
          </p:nvPr>
        </p:nvSpPr>
        <p:spPr/>
        <p:txBody>
          <a:bodyPr/>
          <a:lstStyle>
            <a:lvl1pPr algn="ctr">
              <a:defRPr/>
            </a:lvl1pPr>
          </a:lstStyle>
          <a:p>
            <a:pPr algn="ctr"/>
            <a:fld id="{CEAB1635-7AB6-4A02-8F63-2344453D2D84}" type="slidenum">
              <a:rPr lang="en-US" smtClean="0"/>
              <a:pPr algn="ct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lang="el-GR" smtClean="0"/>
              <a:t>Στυλ κύριου τίτλου</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DB2FED-6D01-417A-A357-3B1F4C9CEC8D}" type="datetime1">
              <a:rPr lang="en-US" smtClean="0"/>
              <a:pPr/>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85800" y="4958864"/>
            <a:ext cx="79248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Στυλ υποδείγματος κειμένου</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4868CBF-93D3-41A4-95EE-DCA0AE37B87B}" type="datetime1">
              <a:rPr lang="en-US" smtClean="0"/>
              <a:pPr/>
              <a:t>1/22/2015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Στυλ κύριου τίτλου</a:t>
            </a:r>
            <a:endParaRPr lang="en-US" dirty="0"/>
          </a:p>
        </p:txBody>
      </p:sp>
      <p:sp>
        <p:nvSpPr>
          <p:cNvPr id="11" name="Content Placeholder 10"/>
          <p:cNvSpPr>
            <a:spLocks noGrp="1"/>
          </p:cNvSpPr>
          <p:nvPr>
            <p:ph sz="half" idx="1"/>
          </p:nvPr>
        </p:nvSpPr>
        <p:spPr>
          <a:xfrm>
            <a:off x="457200" y="1524000"/>
            <a:ext cx="4059936" cy="45720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3" name="Content Placeholder 12"/>
          <p:cNvSpPr>
            <a:spLocks noGrp="1"/>
          </p:cNvSpPr>
          <p:nvPr>
            <p:ph sz="half" idx="2"/>
          </p:nvPr>
        </p:nvSpPr>
        <p:spPr>
          <a:xfrm>
            <a:off x="4648200" y="1524000"/>
            <a:ext cx="4059936" cy="45720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6162E824-56BD-485C-89E7-68D473E23A35}" type="datetime1">
              <a:rPr lang="en-US" smtClean="0"/>
              <a:pPr/>
              <a:t>1/22/2015</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Στυλ υποδείγματος κειμένου</a:t>
            </a:r>
          </a:p>
        </p:txBody>
      </p:sp>
      <p:sp>
        <p:nvSpPr>
          <p:cNvPr id="32" name="Content Placeholder 31"/>
          <p:cNvSpPr>
            <a:spLocks noGrp="1"/>
          </p:cNvSpPr>
          <p:nvPr>
            <p:ph sz="half" idx="2"/>
          </p:nvPr>
        </p:nvSpPr>
        <p:spPr>
          <a:xfrm>
            <a:off x="457200" y="2201896"/>
            <a:ext cx="4038600" cy="391363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4" name="Content Placeholder 33"/>
          <p:cNvSpPr>
            <a:spLocks noGrp="1"/>
          </p:cNvSpPr>
          <p:nvPr>
            <p:ph sz="quarter" idx="4"/>
          </p:nvPr>
        </p:nvSpPr>
        <p:spPr>
          <a:xfrm>
            <a:off x="4649788" y="2201896"/>
            <a:ext cx="4038600" cy="391363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el-GR" smtClean="0"/>
              <a:t>Στυλ κύριου τίτλου</a:t>
            </a:r>
            <a:endParaRPr lang="en-US" dirty="0"/>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Στυλ υποδείγματος κειμένου</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632BF56-01B5-4733-89EA-20A24044EFE9}" type="datetime1">
              <a:rPr lang="en-US" smtClean="0"/>
              <a:pPr/>
              <a:t>1/22/2015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Στυλ κύριου τίτλου</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30B6BD-0BC3-4B7A-AC7A-6C187019C266}" type="datetime1">
              <a:rPr lang="en-US" smtClean="0"/>
              <a:pPr/>
              <a:t>1/22/2015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l-GR" smtClean="0"/>
              <a:t>Στυλ υποδείγματος κειμένου</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Στυλ κύριου τίτλου</a:t>
            </a:r>
            <a:endParaRPr lang="en-US" dirty="0"/>
          </a:p>
        </p:txBody>
      </p:sp>
      <p:sp>
        <p:nvSpPr>
          <p:cNvPr id="8" name="Date Placeholder 7"/>
          <p:cNvSpPr>
            <a:spLocks noGrp="1"/>
          </p:cNvSpPr>
          <p:nvPr>
            <p:ph type="dt" sz="half" idx="14"/>
          </p:nvPr>
        </p:nvSpPr>
        <p:spPr/>
        <p:txBody>
          <a:bodyPr/>
          <a:lstStyle/>
          <a:p>
            <a:fld id="{5C98C97C-7376-4049-AC33-1276A5109FD3}" type="datetime1">
              <a:rPr lang="en-US" smtClean="0"/>
              <a:pPr/>
              <a:t>1/22/2015</a:t>
            </a:fld>
            <a:endParaRPr lang="en-US" dirty="0"/>
          </a:p>
        </p:txBody>
      </p:sp>
      <p:sp>
        <p:nvSpPr>
          <p:cNvPr id="9" name="Slide Number Placeholder 8"/>
          <p:cNvSpPr>
            <a:spLocks noGrp="1"/>
          </p:cNvSpPr>
          <p:nvPr>
            <p:ph type="sldNum" sz="quarter" idx="15"/>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Στυλ κύριου τίτλου</a:t>
            </a:r>
            <a:endParaRPr lang="en-US" dirty="0"/>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l-GR" smtClean="0"/>
              <a:t>Στυλ υποδείγματος κειμένου</a:t>
            </a:r>
          </a:p>
        </p:txBody>
      </p:sp>
      <p:sp>
        <p:nvSpPr>
          <p:cNvPr id="8" name="Date Placeholder 7"/>
          <p:cNvSpPr>
            <a:spLocks noGrp="1"/>
          </p:cNvSpPr>
          <p:nvPr>
            <p:ph type="dt" sz="half" idx="10"/>
          </p:nvPr>
        </p:nvSpPr>
        <p:spPr/>
        <p:txBody>
          <a:bodyPr/>
          <a:lstStyle/>
          <a:p>
            <a:fld id="{8904B25C-0E97-468C-B2C9-BC8A4F30C242}" type="datetime1">
              <a:rPr lang="en-US" smtClean="0"/>
              <a:pPr/>
              <a:t>1/22/2015</a:t>
            </a:fld>
            <a:endParaRPr lang="en-US" dirty="0"/>
          </a:p>
        </p:txBody>
      </p:sp>
      <p:sp>
        <p:nvSpPr>
          <p:cNvPr id="9" name="Slide Number Placeholder 8"/>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a:defRPr sz="1200">
                <a:solidFill>
                  <a:schemeClr val="tx2"/>
                </a:solidFill>
              </a:defRPr>
            </a:lvl1pPr>
          </a:lstStyle>
          <a:p>
            <a:fld id="{38E36B90-B2B9-4050-B278-8739F2B98F87}" type="datetime1">
              <a:rPr lang="en-US" smtClean="0"/>
              <a:pPr/>
              <a:t>1/22/2015</a:t>
            </a:fld>
            <a:endParaRPr lang="en-US" sz="1200" dirty="0">
              <a:solidFill>
                <a:schemeClr val="tx2"/>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a:defRPr sz="1200">
                <a:solidFill>
                  <a:schemeClr val="tx2"/>
                </a:solidFill>
              </a:defRPr>
            </a:lvl1pPr>
          </a:lstStyle>
          <a:p>
            <a:pPr algn="r"/>
            <a:endParaRPr lang="en-US" sz="1200" dirty="0">
              <a:solidFill>
                <a:schemeClr val="tx2"/>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lgn="ctr"/>
            <a:fld id="{CEAB1635-7AB6-4A02-8F63-2344453D2D84}" type="slidenum">
              <a:rPr lang="en-US" smtClean="0"/>
              <a:pPr algn="ctr"/>
              <a:t>‹#›</a:t>
            </a:fld>
            <a:endParaRPr lang="en-US" sz="1600" baseline="0" dirty="0">
              <a:solidFill>
                <a:schemeClr val="tx2"/>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l-GR" smtClean="0"/>
              <a:t>Kλικ για επεξεργασία του τίτλου</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lang="en-US" sz="4200" b="0" kern="1200" spc="-100" baseline="0" dirty="0">
          <a:ln w="3200">
            <a:solidFill>
              <a:schemeClr val="bg2">
                <a:shade val="75000"/>
                <a:alpha val="25000"/>
              </a:schemeClr>
            </a:solidFill>
            <a:prstDash val="solid"/>
            <a:round/>
          </a:ln>
          <a:solidFill>
            <a:srgbClr val="F9F9F9"/>
          </a:solidFill>
          <a:effectLst>
            <a:outerShdw blurRad="50800" dist="38100" dir="2700000" algn="tl" rotWithShape="0">
              <a:prstClr val="black">
                <a:alpha val="40000"/>
              </a:prstClr>
            </a:out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solidFill>
                  <a:schemeClr val="tx2"/>
                </a:solidFill>
              </a:rPr>
              <a:t>Γλωσσική πολυμορφία και γλωσσική διδασκαλία στο Δημοτικό Σχολείο</a:t>
            </a:r>
            <a:endParaRPr lang="en-US" dirty="0">
              <a:solidFill>
                <a:schemeClr val="tx2"/>
              </a:solidFill>
            </a:endParaRPr>
          </a:p>
        </p:txBody>
      </p:sp>
      <p:sp>
        <p:nvSpPr>
          <p:cNvPr id="3" name="Subtitle 2"/>
          <p:cNvSpPr>
            <a:spLocks noGrp="1"/>
          </p:cNvSpPr>
          <p:nvPr>
            <p:ph type="subTitle" idx="1"/>
          </p:nvPr>
        </p:nvSpPr>
        <p:spPr/>
        <p:txBody>
          <a:bodyPr/>
          <a:lstStyle/>
          <a:p>
            <a:r>
              <a:rPr lang="el-GR" dirty="0"/>
              <a:t>Μ</a:t>
            </a:r>
            <a:r>
              <a:rPr lang="el-GR" dirty="0" smtClean="0"/>
              <a:t>άθημα </a:t>
            </a:r>
            <a:r>
              <a:rPr lang="en-US" dirty="0" smtClean="0"/>
              <a:t>5</a:t>
            </a:r>
            <a:r>
              <a:rPr lang="el-GR" dirty="0" smtClean="0"/>
              <a:t>: Κατανόηση γραπτού λόγου</a:t>
            </a:r>
          </a:p>
          <a:p>
            <a:r>
              <a:rPr lang="el-GR" i="1" dirty="0" smtClean="0"/>
              <a:t>Διδάσκουσα: Βασιλάκη Ευγενία</a:t>
            </a:r>
            <a:endParaRPr lang="en-US" i="1" dirty="0" smtClean="0"/>
          </a:p>
          <a:p>
            <a:r>
              <a:rPr lang="el-GR" i="1" dirty="0" smtClean="0"/>
              <a:t>ΠΤΔΕ, </a:t>
            </a:r>
            <a:r>
              <a:rPr lang="el-GR" i="1" dirty="0"/>
              <a:t>Π</a:t>
            </a:r>
            <a:r>
              <a:rPr lang="el-GR" i="1" dirty="0" smtClean="0"/>
              <a:t>ανεπιστήμιο </a:t>
            </a:r>
            <a:r>
              <a:rPr lang="el-GR" i="1" dirty="0"/>
              <a:t>Θ</a:t>
            </a:r>
            <a:r>
              <a:rPr lang="el-GR" i="1" dirty="0" smtClean="0"/>
              <a:t>εσσαλίας</a:t>
            </a:r>
            <a:endParaRPr lang="en-US" i="1" dirty="0"/>
          </a:p>
        </p:txBody>
      </p:sp>
      <p:sp>
        <p:nvSpPr>
          <p:cNvPr id="4" name="Slide Number Placeholder 3"/>
          <p:cNvSpPr>
            <a:spLocks noGrp="1"/>
          </p:cNvSpPr>
          <p:nvPr>
            <p:ph type="sldNum" sz="quarter" idx="11"/>
          </p:nvPr>
        </p:nvSpPr>
        <p:spPr/>
        <p:txBody>
          <a:bodyPr/>
          <a:lstStyle/>
          <a:p>
            <a:pPr algn="ctr"/>
            <a:fld id="{CEAB1635-7AB6-4A02-8F63-2344453D2D84}" type="slidenum">
              <a:rPr lang="en-US" smtClean="0"/>
              <a:pPr algn="ct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524000"/>
            <a:ext cx="8229600" cy="5073352"/>
          </a:xfrm>
        </p:spPr>
        <p:txBody>
          <a:bodyPr>
            <a:normAutofit/>
          </a:bodyPr>
          <a:lstStyle/>
          <a:p>
            <a:pPr algn="just"/>
            <a:r>
              <a:rPr lang="el-GR" b="1" dirty="0" smtClean="0"/>
              <a:t>γρήγορη ανάγνωση </a:t>
            </a:r>
            <a:r>
              <a:rPr lang="el-GR" dirty="0" smtClean="0"/>
              <a:t>για </a:t>
            </a:r>
          </a:p>
          <a:p>
            <a:pPr marL="365760" lvl="1" indent="0" algn="just">
              <a:buFont typeface="Wingdings" pitchFamily="2" charset="2"/>
              <a:buChar char="ü"/>
            </a:pPr>
            <a:r>
              <a:rPr lang="el-GR" dirty="0" smtClean="0"/>
              <a:t>  αναζήτηση </a:t>
            </a:r>
            <a:r>
              <a:rPr lang="el-GR" dirty="0"/>
              <a:t>του γενικού </a:t>
            </a:r>
            <a:r>
              <a:rPr lang="el-GR" dirty="0" smtClean="0"/>
              <a:t>νοήματος</a:t>
            </a:r>
          </a:p>
          <a:p>
            <a:pPr marL="365760" lvl="1" indent="0" algn="just">
              <a:buFont typeface="Wingdings" pitchFamily="2" charset="2"/>
              <a:buChar char="ü"/>
            </a:pPr>
            <a:r>
              <a:rPr lang="el-GR" dirty="0" smtClean="0"/>
              <a:t>  αναζήτηση συγκεκριμένων ειδικών πληροφοριών</a:t>
            </a:r>
            <a:endParaRPr lang="el-GR" dirty="0"/>
          </a:p>
          <a:p>
            <a:pPr algn="just"/>
            <a:r>
              <a:rPr lang="el-GR" b="1" dirty="0"/>
              <a:t>προσεκτική </a:t>
            </a:r>
            <a:r>
              <a:rPr lang="el-GR" b="1" dirty="0" smtClean="0"/>
              <a:t>ανάγνωση</a:t>
            </a:r>
            <a:r>
              <a:rPr lang="en-US" b="1" dirty="0" smtClean="0"/>
              <a:t> </a:t>
            </a:r>
            <a:r>
              <a:rPr lang="el-GR" dirty="0" smtClean="0"/>
              <a:t>για</a:t>
            </a:r>
            <a:endParaRPr lang="el-GR" dirty="0"/>
          </a:p>
          <a:p>
            <a:pPr marL="365760" lvl="1" indent="0" algn="just">
              <a:buFont typeface="Wingdings" pitchFamily="2" charset="2"/>
              <a:buChar char="ü"/>
            </a:pPr>
            <a:r>
              <a:rPr lang="el-GR" dirty="0" smtClean="0"/>
              <a:t>  τη </a:t>
            </a:r>
            <a:r>
              <a:rPr lang="el-GR" dirty="0"/>
              <a:t>λεπτομερή κατανόηση των βασικών </a:t>
            </a:r>
            <a:r>
              <a:rPr lang="el-GR" dirty="0" smtClean="0"/>
              <a:t>ιδεών</a:t>
            </a:r>
          </a:p>
          <a:p>
            <a:pPr marL="365760" lvl="1" indent="0" algn="just">
              <a:buFont typeface="Wingdings" pitchFamily="2" charset="2"/>
              <a:buChar char="ü"/>
            </a:pPr>
            <a:r>
              <a:rPr lang="el-GR" dirty="0" smtClean="0"/>
              <a:t>  για </a:t>
            </a:r>
            <a:r>
              <a:rPr lang="el-GR" dirty="0"/>
              <a:t>την κατανόηση του νοήματος μιας ή περισσότερων </a:t>
            </a:r>
            <a:r>
              <a:rPr lang="el-GR" dirty="0" smtClean="0"/>
              <a:t>προτάσεων</a:t>
            </a: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10</a:t>
            </a:fld>
            <a:endParaRPr lang="en-US" dirty="0"/>
          </a:p>
        </p:txBody>
      </p:sp>
      <p:sp>
        <p:nvSpPr>
          <p:cNvPr id="4" name="Τίτλος 3"/>
          <p:cNvSpPr>
            <a:spLocks noGrp="1"/>
          </p:cNvSpPr>
          <p:nvPr>
            <p:ph type="title"/>
          </p:nvPr>
        </p:nvSpPr>
        <p:spPr/>
        <p:txBody>
          <a:bodyPr>
            <a:normAutofit/>
          </a:bodyPr>
          <a:lstStyle/>
          <a:p>
            <a:pPr algn="ctr"/>
            <a:r>
              <a:rPr lang="el-GR" sz="3600" dirty="0" smtClean="0">
                <a:solidFill>
                  <a:schemeClr val="tx2"/>
                </a:solidFill>
              </a:rPr>
              <a:t>κατά την ανάγνωση </a:t>
            </a:r>
            <a:r>
              <a:rPr lang="en-US" sz="2800" dirty="0" smtClean="0">
                <a:ln w="3200">
                  <a:solidFill>
                    <a:srgbClr val="04617B">
                      <a:shade val="75000"/>
                      <a:alpha val="25000"/>
                    </a:srgbClr>
                  </a:solidFill>
                  <a:prstDash val="solid"/>
                  <a:round/>
                </a:ln>
                <a:solidFill>
                  <a:schemeClr val="tx2"/>
                </a:solidFill>
              </a:rPr>
              <a:t>(</a:t>
            </a:r>
            <a:r>
              <a:rPr lang="el-GR" sz="2800" dirty="0" smtClean="0">
                <a:ln w="3200">
                  <a:solidFill>
                    <a:srgbClr val="04617B">
                      <a:shade val="75000"/>
                      <a:alpha val="25000"/>
                    </a:srgbClr>
                  </a:solidFill>
                  <a:prstDash val="solid"/>
                  <a:round/>
                </a:ln>
                <a:solidFill>
                  <a:schemeClr val="tx2"/>
                </a:solidFill>
              </a:rPr>
              <a:t>ειδικότεροι στόχοι)</a:t>
            </a:r>
            <a:endParaRPr lang="el-GR" sz="3600" dirty="0">
              <a:solidFill>
                <a:schemeClr val="tx2"/>
              </a:solidFill>
            </a:endParaRPr>
          </a:p>
        </p:txBody>
      </p:sp>
    </p:spTree>
    <p:extLst>
      <p:ext uri="{BB962C8B-B14F-4D97-AF65-F5344CB8AC3E}">
        <p14:creationId xmlns:p14="http://schemas.microsoft.com/office/powerpoint/2010/main" val="4067791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524000"/>
            <a:ext cx="8229600" cy="5073352"/>
          </a:xfrm>
        </p:spPr>
        <p:txBody>
          <a:bodyPr>
            <a:normAutofit/>
          </a:bodyPr>
          <a:lstStyle/>
          <a:p>
            <a:pPr algn="just">
              <a:buFont typeface="Wingdings" pitchFamily="2" charset="2"/>
              <a:buChar char="ü"/>
            </a:pPr>
            <a:r>
              <a:rPr lang="el-GR" dirty="0" smtClean="0"/>
              <a:t>διατύπωση προβλέψεων</a:t>
            </a:r>
            <a:endParaRPr lang="en-US" dirty="0" smtClean="0"/>
          </a:p>
          <a:p>
            <a:pPr algn="just">
              <a:buFont typeface="Wingdings" pitchFamily="2" charset="2"/>
              <a:buChar char="ü"/>
            </a:pPr>
            <a:r>
              <a:rPr lang="el-GR" dirty="0" smtClean="0"/>
              <a:t>διαρκής </a:t>
            </a:r>
            <a:r>
              <a:rPr lang="el-GR" dirty="0"/>
              <a:t>έλεγχος </a:t>
            </a:r>
            <a:r>
              <a:rPr lang="el-GR" dirty="0" smtClean="0"/>
              <a:t>κατανόησης</a:t>
            </a:r>
            <a:endParaRPr lang="el-GR" dirty="0"/>
          </a:p>
          <a:p>
            <a:pPr algn="just">
              <a:buFont typeface="Wingdings" pitchFamily="2" charset="2"/>
              <a:buChar char="ü"/>
            </a:pPr>
            <a:r>
              <a:rPr lang="el-GR" dirty="0"/>
              <a:t>ερωτήσεις από τον διδάσκοντα ή διατυπωμένες από τον μαθητή/ </a:t>
            </a:r>
            <a:r>
              <a:rPr lang="el-GR" dirty="0" smtClean="0"/>
              <a:t>αναγνώστη</a:t>
            </a:r>
            <a:r>
              <a:rPr lang="en-US" dirty="0" smtClean="0"/>
              <a:t> </a:t>
            </a:r>
            <a:r>
              <a:rPr lang="el-GR" dirty="0" smtClean="0"/>
              <a:t>για την επεξεργασία </a:t>
            </a:r>
            <a:r>
              <a:rPr lang="el-GR" dirty="0"/>
              <a:t>του </a:t>
            </a:r>
            <a:r>
              <a:rPr lang="el-GR" dirty="0" smtClean="0"/>
              <a:t>κειμένου</a:t>
            </a:r>
            <a:endParaRPr lang="el-GR" dirty="0"/>
          </a:p>
          <a:p>
            <a:pPr algn="just">
              <a:buFont typeface="Wingdings" pitchFamily="2" charset="2"/>
              <a:buChar char="ü"/>
            </a:pPr>
            <a:r>
              <a:rPr lang="el-GR" dirty="0"/>
              <a:t>νοητική </a:t>
            </a:r>
            <a:r>
              <a:rPr lang="el-GR" dirty="0" smtClean="0"/>
              <a:t>αναπαράσταση (</a:t>
            </a:r>
            <a:r>
              <a:rPr lang="en-US" dirty="0"/>
              <a:t>mental imagery</a:t>
            </a:r>
            <a:r>
              <a:rPr lang="el-GR" dirty="0"/>
              <a:t>) </a:t>
            </a:r>
          </a:p>
          <a:p>
            <a:pPr algn="just">
              <a:buFont typeface="Wingdings" pitchFamily="2" charset="2"/>
              <a:buChar char="ü"/>
            </a:pPr>
            <a:r>
              <a:rPr lang="el-GR" dirty="0"/>
              <a:t>καταγραφή </a:t>
            </a:r>
            <a:r>
              <a:rPr lang="el-GR" dirty="0" smtClean="0"/>
              <a:t>σημειώσεων </a:t>
            </a:r>
            <a:r>
              <a:rPr lang="en-US" dirty="0" smtClean="0"/>
              <a:t>/ </a:t>
            </a:r>
            <a:r>
              <a:rPr lang="el-GR" dirty="0" smtClean="0"/>
              <a:t>περίληψη</a:t>
            </a:r>
            <a:endParaRPr lang="el-GR" dirty="0"/>
          </a:p>
        </p:txBody>
      </p:sp>
      <p:sp>
        <p:nvSpPr>
          <p:cNvPr id="3" name="Θέση αριθμού διαφάνειας 2"/>
          <p:cNvSpPr>
            <a:spLocks noGrp="1"/>
          </p:cNvSpPr>
          <p:nvPr>
            <p:ph type="sldNum" sz="quarter" idx="4294967295"/>
          </p:nvPr>
        </p:nvSpPr>
        <p:spPr>
          <a:xfrm>
            <a:off x="8410575" y="6181531"/>
            <a:ext cx="609600" cy="457200"/>
          </a:xfrm>
          <a:prstGeom prst="rect">
            <a:avLst/>
          </a:prstGeom>
        </p:spPr>
        <p:txBody>
          <a:bodyPr/>
          <a:lstStyle/>
          <a:p>
            <a:pPr algn="ctr"/>
            <a:fld id="{CEAB1635-7AB6-4A02-8F63-2344453D2D84}" type="slidenum">
              <a:rPr lang="en-US" smtClean="0"/>
              <a:pPr algn="ctr"/>
              <a:t>11</a:t>
            </a:fld>
            <a:endParaRPr lang="en-US" dirty="0"/>
          </a:p>
        </p:txBody>
      </p:sp>
      <p:sp>
        <p:nvSpPr>
          <p:cNvPr id="4" name="Τίτλος 3"/>
          <p:cNvSpPr>
            <a:spLocks noGrp="1"/>
          </p:cNvSpPr>
          <p:nvPr>
            <p:ph type="title"/>
          </p:nvPr>
        </p:nvSpPr>
        <p:spPr/>
        <p:txBody>
          <a:bodyPr>
            <a:normAutofit/>
          </a:bodyPr>
          <a:lstStyle/>
          <a:p>
            <a:pPr algn="ctr"/>
            <a:r>
              <a:rPr lang="el-GR" sz="3600" dirty="0" smtClean="0">
                <a:solidFill>
                  <a:schemeClr val="tx2"/>
                </a:solidFill>
                <a:effectLst>
                  <a:outerShdw blurRad="38100" dist="38100" dir="2700000" algn="tl">
                    <a:srgbClr val="000000">
                      <a:alpha val="43137"/>
                    </a:srgbClr>
                  </a:outerShdw>
                </a:effectLst>
              </a:rPr>
              <a:t>κατά την ανάγνωση: στρατηγικές</a:t>
            </a:r>
            <a:endParaRPr lang="el-GR" sz="3600"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68864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just"/>
            <a:r>
              <a:rPr lang="el-GR" dirty="0" smtClean="0"/>
              <a:t>ο εκπαιδευτικός ως πρότυπο αναγνώστη</a:t>
            </a:r>
          </a:p>
          <a:p>
            <a:pPr algn="just"/>
            <a:r>
              <a:rPr lang="el-GR" dirty="0" smtClean="0"/>
              <a:t>κατά τη λεπτομερή ανάγνωση:</a:t>
            </a:r>
          </a:p>
          <a:p>
            <a:pPr marL="822960" lvl="1" indent="-457200" algn="just">
              <a:buFont typeface="Wingdings" pitchFamily="2" charset="2"/>
              <a:buChar char="v"/>
            </a:pPr>
            <a:r>
              <a:rPr lang="el-GR" dirty="0" smtClean="0"/>
              <a:t>υπογράμμιση λέξεων ή φράσεων που δυσκολεύουν τον μαθητή</a:t>
            </a:r>
            <a:r>
              <a:rPr lang="en-US" dirty="0" smtClean="0"/>
              <a:t> </a:t>
            </a:r>
            <a:r>
              <a:rPr lang="el-GR" dirty="0" smtClean="0"/>
              <a:t>και συζήτηση σε ζευγάρια</a:t>
            </a:r>
          </a:p>
          <a:p>
            <a:pPr marL="822960" lvl="1" indent="-457200" algn="just">
              <a:buFont typeface="Wingdings" pitchFamily="2" charset="2"/>
              <a:buChar char="v"/>
            </a:pPr>
            <a:r>
              <a:rPr lang="el-GR" dirty="0" smtClean="0"/>
              <a:t>στρατηγικές για την αναζήτηση της σημασίας άγνωστων λέξεων: από το συγκείμενο, από τα μορφολογικά χαρακτηριστικά , από το λεξικό</a:t>
            </a:r>
          </a:p>
          <a:p>
            <a:pPr marL="822960" lvl="1" indent="-457200" algn="just">
              <a:buFont typeface="Wingdings" pitchFamily="2" charset="2"/>
              <a:buChar char="v"/>
            </a:pPr>
            <a:r>
              <a:rPr lang="el-GR" dirty="0" smtClean="0"/>
              <a:t>συλλογική ανάγνωση (κρυμμένες λέξεις)</a:t>
            </a:r>
          </a:p>
          <a:p>
            <a:pPr marL="822960" lvl="1" indent="-457200" algn="just">
              <a:buFont typeface="Wingdings" pitchFamily="2" charset="2"/>
              <a:buChar char="v"/>
            </a:pPr>
            <a:r>
              <a:rPr lang="el-GR" dirty="0" err="1" smtClean="0"/>
              <a:t>παζλ</a:t>
            </a:r>
            <a:r>
              <a:rPr lang="el-GR" dirty="0" smtClean="0"/>
              <a:t> ανάγνωσης (</a:t>
            </a:r>
            <a:r>
              <a:rPr lang="en-US" dirty="0" smtClean="0"/>
              <a:t>jigsaw reading)</a:t>
            </a:r>
            <a:endParaRPr lang="el-GR" dirty="0" smtClean="0"/>
          </a:p>
          <a:p>
            <a:pPr marL="0" indent="0" algn="just">
              <a:buNone/>
            </a:pPr>
            <a:endParaRPr lang="el-GR" dirty="0" smtClean="0"/>
          </a:p>
          <a:p>
            <a:endParaRPr lang="el-GR" dirty="0" smtClean="0"/>
          </a:p>
          <a:p>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12</a:t>
            </a:fld>
            <a:endParaRPr lang="en-US" dirty="0"/>
          </a:p>
        </p:txBody>
      </p:sp>
      <p:sp>
        <p:nvSpPr>
          <p:cNvPr id="4" name="Τίτλος 3"/>
          <p:cNvSpPr>
            <a:spLocks noGrp="1"/>
          </p:cNvSpPr>
          <p:nvPr>
            <p:ph type="title"/>
          </p:nvPr>
        </p:nvSpPr>
        <p:spPr/>
        <p:txBody>
          <a:bodyPr>
            <a:normAutofit/>
          </a:bodyPr>
          <a:lstStyle/>
          <a:p>
            <a:pPr algn="ctr"/>
            <a:r>
              <a:rPr lang="el-GR" sz="3600" dirty="0" smtClean="0">
                <a:solidFill>
                  <a:schemeClr val="tx2"/>
                </a:solidFill>
              </a:rPr>
              <a:t>κατά την ανάγνωση: τεχνικές</a:t>
            </a:r>
            <a:endParaRPr lang="el-GR" sz="3600" dirty="0">
              <a:solidFill>
                <a:schemeClr val="tx2"/>
              </a:solidFill>
            </a:endParaRPr>
          </a:p>
        </p:txBody>
      </p:sp>
    </p:spTree>
    <p:extLst>
      <p:ext uri="{BB962C8B-B14F-4D97-AF65-F5344CB8AC3E}">
        <p14:creationId xmlns:p14="http://schemas.microsoft.com/office/powerpoint/2010/main" val="17524447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just"/>
            <a:r>
              <a:rPr lang="el-GR" dirty="0" smtClean="0"/>
              <a:t>απόδοση/ ανασύνθεση </a:t>
            </a:r>
            <a:r>
              <a:rPr lang="el-GR" dirty="0"/>
              <a:t>του </a:t>
            </a:r>
            <a:r>
              <a:rPr lang="el-GR" dirty="0" smtClean="0"/>
              <a:t>νοήματος</a:t>
            </a:r>
            <a:endParaRPr lang="el-GR" dirty="0"/>
          </a:p>
          <a:p>
            <a:pPr algn="just"/>
            <a:r>
              <a:rPr lang="el-GR" dirty="0"/>
              <a:t>εμβάθυνση στο θέμα του </a:t>
            </a:r>
            <a:r>
              <a:rPr lang="el-GR" dirty="0" smtClean="0"/>
              <a:t>κειμένου</a:t>
            </a:r>
          </a:p>
          <a:p>
            <a:pPr algn="just"/>
            <a:r>
              <a:rPr lang="el-GR" dirty="0" smtClean="0"/>
              <a:t>δημιουργικές </a:t>
            </a:r>
            <a:r>
              <a:rPr lang="en-US" dirty="0" smtClean="0"/>
              <a:t>“</a:t>
            </a:r>
            <a:r>
              <a:rPr lang="el-GR" dirty="0" smtClean="0"/>
              <a:t>ανταποκρίσεις</a:t>
            </a:r>
            <a:r>
              <a:rPr lang="en-US" dirty="0" smtClean="0"/>
              <a:t>”</a:t>
            </a:r>
            <a:r>
              <a:rPr lang="el-GR" dirty="0" smtClean="0"/>
              <a:t> στο περιεχόμενο του κειμένου</a:t>
            </a:r>
            <a:endParaRPr lang="el-GR" dirty="0"/>
          </a:p>
          <a:p>
            <a:pPr algn="just"/>
            <a:r>
              <a:rPr lang="el-GR" dirty="0" err="1"/>
              <a:t>ανασυνδυασμός</a:t>
            </a:r>
            <a:r>
              <a:rPr lang="el-GR" dirty="0"/>
              <a:t> (αξιοποίηση γλωσσικών στοιχείων του κειμένου για την παραγωγή λόγου)</a:t>
            </a:r>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13</a:t>
            </a:fld>
            <a:endParaRPr lang="en-US" dirty="0"/>
          </a:p>
        </p:txBody>
      </p:sp>
      <p:sp>
        <p:nvSpPr>
          <p:cNvPr id="4" name="Τίτλος 3"/>
          <p:cNvSpPr>
            <a:spLocks noGrp="1"/>
          </p:cNvSpPr>
          <p:nvPr>
            <p:ph type="title"/>
          </p:nvPr>
        </p:nvSpPr>
        <p:spPr/>
        <p:txBody>
          <a:bodyPr>
            <a:normAutofit/>
          </a:bodyPr>
          <a:lstStyle/>
          <a:p>
            <a:pPr algn="ctr"/>
            <a:r>
              <a:rPr lang="el-GR" sz="3600" dirty="0" smtClean="0">
                <a:solidFill>
                  <a:schemeClr val="tx2"/>
                </a:solidFill>
              </a:rPr>
              <a:t>μετά την ανάγνωση </a:t>
            </a:r>
            <a:r>
              <a:rPr lang="en-US" sz="2800" dirty="0" smtClean="0">
                <a:ln w="3200">
                  <a:solidFill>
                    <a:srgbClr val="04617B">
                      <a:shade val="75000"/>
                      <a:alpha val="25000"/>
                    </a:srgbClr>
                  </a:solidFill>
                  <a:prstDash val="solid"/>
                  <a:round/>
                </a:ln>
                <a:solidFill>
                  <a:schemeClr val="tx2"/>
                </a:solidFill>
              </a:rPr>
              <a:t>(</a:t>
            </a:r>
            <a:r>
              <a:rPr lang="el-GR" sz="2800" dirty="0" smtClean="0">
                <a:ln w="3200">
                  <a:solidFill>
                    <a:srgbClr val="04617B">
                      <a:shade val="75000"/>
                      <a:alpha val="25000"/>
                    </a:srgbClr>
                  </a:solidFill>
                  <a:prstDash val="solid"/>
                  <a:round/>
                </a:ln>
                <a:solidFill>
                  <a:schemeClr val="tx2"/>
                </a:solidFill>
              </a:rPr>
              <a:t>ειδικότεροι στόχοι)</a:t>
            </a:r>
            <a:endParaRPr lang="el-GR" sz="3600" dirty="0">
              <a:solidFill>
                <a:schemeClr val="tx2"/>
              </a:solidFill>
            </a:endParaRPr>
          </a:p>
        </p:txBody>
      </p:sp>
    </p:spTree>
    <p:extLst>
      <p:ext uri="{BB962C8B-B14F-4D97-AF65-F5344CB8AC3E}">
        <p14:creationId xmlns:p14="http://schemas.microsoft.com/office/powerpoint/2010/main" val="8303091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pPr algn="just"/>
            <a:r>
              <a:rPr lang="el-GR" dirty="0" smtClean="0"/>
              <a:t>ξαναφτιάχνω την ιστορία με διαφορετικούς χαρακτήρες</a:t>
            </a:r>
          </a:p>
          <a:p>
            <a:pPr algn="just"/>
            <a:r>
              <a:rPr lang="el-GR" dirty="0" smtClean="0"/>
              <a:t>ξαναφτιάχνω το τέλος της ιστορίας</a:t>
            </a:r>
          </a:p>
          <a:p>
            <a:pPr algn="just"/>
            <a:r>
              <a:rPr lang="el-GR" dirty="0" smtClean="0"/>
              <a:t>συμπληρώνω ένα γραφικό οργανωτή</a:t>
            </a:r>
          </a:p>
          <a:p>
            <a:pPr algn="just"/>
            <a:r>
              <a:rPr lang="el-GR" dirty="0" smtClean="0"/>
              <a:t>υποδύομαι την ιστορία (διαβάζοντας τους διαλόγους, δημιουργώντας τους διαλόγους, υποδυόμενος έναν χαρακτήρα από τον οποίο οι συμμαθητές μου παίρνουν συνέντευξη)</a:t>
            </a:r>
          </a:p>
          <a:p>
            <a:pPr algn="just"/>
            <a:r>
              <a:rPr lang="el-GR" dirty="0" smtClean="0"/>
              <a:t>δημιουργώ ένα </a:t>
            </a:r>
            <a:r>
              <a:rPr lang="el-GR" dirty="0" err="1" smtClean="0"/>
              <a:t>κόμικ</a:t>
            </a:r>
            <a:endParaRPr lang="el-GR" dirty="0" smtClean="0"/>
          </a:p>
          <a:p>
            <a:pPr algn="just"/>
            <a:r>
              <a:rPr lang="el-GR" dirty="0" smtClean="0"/>
              <a:t>συμπληρώνω ένα κείμενο με κενά (</a:t>
            </a:r>
            <a:r>
              <a:rPr lang="en-US" dirty="0" smtClean="0"/>
              <a:t>cloze text)</a:t>
            </a:r>
            <a:endParaRPr lang="el-GR" dirty="0" smtClean="0"/>
          </a:p>
          <a:p>
            <a:pPr algn="just"/>
            <a:r>
              <a:rPr lang="el-GR" dirty="0" smtClean="0"/>
              <a:t>ανακατασκευάζω το κείμενο από κομμένες φράσεις</a:t>
            </a:r>
          </a:p>
          <a:p>
            <a:pPr algn="just"/>
            <a:r>
              <a:rPr lang="el-GR" dirty="0" err="1" smtClean="0"/>
              <a:t>αναδιηγούμαι</a:t>
            </a:r>
            <a:r>
              <a:rPr lang="el-GR" dirty="0" smtClean="0"/>
              <a:t> το κείμενο βασισμένος σε εικόνες</a:t>
            </a: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14</a:t>
            </a:fld>
            <a:endParaRPr lang="en-US" dirty="0"/>
          </a:p>
        </p:txBody>
      </p:sp>
      <p:sp>
        <p:nvSpPr>
          <p:cNvPr id="4" name="Τίτλος 3"/>
          <p:cNvSpPr>
            <a:spLocks noGrp="1"/>
          </p:cNvSpPr>
          <p:nvPr>
            <p:ph type="title"/>
          </p:nvPr>
        </p:nvSpPr>
        <p:spPr/>
        <p:txBody>
          <a:bodyPr>
            <a:normAutofit/>
          </a:bodyPr>
          <a:lstStyle/>
          <a:p>
            <a:pPr algn="ctr"/>
            <a:r>
              <a:rPr lang="el-GR" sz="3600" dirty="0" smtClean="0">
                <a:solidFill>
                  <a:schemeClr val="tx2"/>
                </a:solidFill>
              </a:rPr>
              <a:t>μετά την ανάγνωση: τεχνικές</a:t>
            </a:r>
            <a:endParaRPr lang="el-GR" sz="3600" dirty="0">
              <a:solidFill>
                <a:schemeClr val="tx2"/>
              </a:solidFill>
            </a:endParaRPr>
          </a:p>
        </p:txBody>
      </p:sp>
    </p:spTree>
    <p:extLst>
      <p:ext uri="{BB962C8B-B14F-4D97-AF65-F5344CB8AC3E}">
        <p14:creationId xmlns:p14="http://schemas.microsoft.com/office/powerpoint/2010/main" val="29164940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pPr algn="just">
              <a:buNone/>
            </a:pPr>
            <a:r>
              <a:rPr lang="en-US" sz="1900" dirty="0" smtClean="0"/>
              <a:t>Gibbons, P. 2002. </a:t>
            </a:r>
            <a:r>
              <a:rPr lang="en-US" sz="1900" i="1" dirty="0" smtClean="0"/>
              <a:t>Scaffolding language, scaffolding learning: Teaching second language learners in the mainstream classroom</a:t>
            </a:r>
            <a:r>
              <a:rPr lang="en-US" sz="1900" dirty="0" smtClean="0"/>
              <a:t>. Portsmouth, US: Heinemann.</a:t>
            </a:r>
            <a:endParaRPr lang="el-GR" sz="1900" dirty="0" smtClean="0"/>
          </a:p>
          <a:p>
            <a:pPr algn="just">
              <a:buNone/>
            </a:pPr>
            <a:r>
              <a:rPr lang="en-US" sz="1900" dirty="0" err="1" smtClean="0"/>
              <a:t>Roit</a:t>
            </a:r>
            <a:r>
              <a:rPr lang="en-US" sz="1900" dirty="0" smtClean="0"/>
              <a:t>, M. 2006. Essential comprehension strategies for English learners. In T. A. Young &amp; N. L. </a:t>
            </a:r>
            <a:r>
              <a:rPr lang="en-US" sz="1900" dirty="0" err="1" smtClean="0"/>
              <a:t>Hadaway</a:t>
            </a:r>
            <a:r>
              <a:rPr lang="en-US" sz="1900" dirty="0" smtClean="0"/>
              <a:t> (Eds.), </a:t>
            </a:r>
            <a:r>
              <a:rPr lang="en-US" sz="1900" i="1" dirty="0" smtClean="0"/>
              <a:t>Supporting the literacy development of English learners. Increasing success in all classrooms</a:t>
            </a:r>
            <a:r>
              <a:rPr lang="el-GR" sz="1900" dirty="0" smtClean="0"/>
              <a:t>. </a:t>
            </a:r>
            <a:r>
              <a:rPr lang="en-US" sz="1900" dirty="0" smtClean="0"/>
              <a:t>80-95. Newark, DE: International Reading Association.</a:t>
            </a:r>
            <a:endParaRPr lang="el-GR" sz="1900" dirty="0" smtClean="0"/>
          </a:p>
          <a:p>
            <a:pPr algn="just">
              <a:buNone/>
            </a:pPr>
            <a:r>
              <a:rPr lang="el-GR" sz="1900" dirty="0" smtClean="0"/>
              <a:t>Βασιλάκη, Ε. 2013. Κατανόηση γραπτού λόγου στο μάθημα της Γλώσσας σε μικτές γλωσσικά και πολιτισμικά τάξεις: διαφοροποίηση της διδασκαλίας. Στο Σ. </a:t>
            </a:r>
            <a:r>
              <a:rPr lang="el-GR" sz="1900" dirty="0" err="1" smtClean="0"/>
              <a:t>Παντελιάδου</a:t>
            </a:r>
            <a:r>
              <a:rPr lang="el-GR" sz="1900" dirty="0" smtClean="0"/>
              <a:t> &amp; Δ. </a:t>
            </a:r>
            <a:r>
              <a:rPr lang="el-GR" sz="1900" dirty="0" err="1" smtClean="0"/>
              <a:t>Φιλιππάτου</a:t>
            </a:r>
            <a:r>
              <a:rPr lang="el-GR" sz="1900" dirty="0" smtClean="0"/>
              <a:t> (</a:t>
            </a:r>
            <a:r>
              <a:rPr lang="el-GR" sz="1900" dirty="0" err="1" smtClean="0"/>
              <a:t>Επιμ</a:t>
            </a:r>
            <a:r>
              <a:rPr lang="el-GR" sz="1900" dirty="0" smtClean="0"/>
              <a:t>.). </a:t>
            </a:r>
            <a:r>
              <a:rPr lang="el-GR" sz="1900" i="1" dirty="0" smtClean="0"/>
              <a:t>Διαφοροποιημένη Διδασκαλία: Θεωρητικές προσεγγίσεις και εκπαιδευτικές πρακτικές</a:t>
            </a:r>
            <a:r>
              <a:rPr lang="el-GR" sz="1900" dirty="0" smtClean="0"/>
              <a:t>. 283-313. Αθήνα: Πεδίο. </a:t>
            </a:r>
          </a:p>
          <a:p>
            <a:pPr>
              <a:buNone/>
            </a:pPr>
            <a:endParaRPr lang="el-GR" dirty="0"/>
          </a:p>
        </p:txBody>
      </p:sp>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15</a:t>
            </a:fld>
            <a:endParaRPr lang="en-US" dirty="0"/>
          </a:p>
        </p:txBody>
      </p:sp>
      <p:sp>
        <p:nvSpPr>
          <p:cNvPr id="4" name="3 - Τίτλος"/>
          <p:cNvSpPr>
            <a:spLocks noGrp="1"/>
          </p:cNvSpPr>
          <p:nvPr>
            <p:ph type="title"/>
          </p:nvPr>
        </p:nvSpPr>
        <p:spPr/>
        <p:txBody>
          <a:bodyPr>
            <a:normAutofit/>
          </a:bodyPr>
          <a:lstStyle/>
          <a:p>
            <a:pPr algn="ctr"/>
            <a:r>
              <a:rPr lang="el-GR" sz="3600" dirty="0">
                <a:solidFill>
                  <a:schemeClr val="tx2"/>
                </a:solidFill>
              </a:rPr>
              <a:t>Β</a:t>
            </a:r>
            <a:r>
              <a:rPr lang="el-GR" sz="3600" dirty="0" smtClean="0">
                <a:solidFill>
                  <a:schemeClr val="tx2"/>
                </a:solidFill>
              </a:rPr>
              <a:t>ασική βιβλιογραφία</a:t>
            </a:r>
            <a:endParaRPr lang="el-GR" sz="3600" dirty="0">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pPr indent="0" algn="just">
              <a:buNone/>
            </a:pPr>
            <a:r>
              <a:rPr lang="el-GR" sz="2400" i="1" dirty="0" smtClean="0"/>
              <a:t>Στο ακόλουθο κείμενο (Γλώσσα Δ´Δημοτικού, τεύχ. β, ενότητα </a:t>
            </a:r>
            <a:r>
              <a:rPr lang="en-US" sz="2400" i="1" dirty="0" smtClean="0"/>
              <a:t>“</a:t>
            </a:r>
            <a:r>
              <a:rPr lang="el-GR" sz="2400" i="1" dirty="0"/>
              <a:t>Η</a:t>
            </a:r>
            <a:r>
              <a:rPr lang="el-GR" sz="2400" i="1" dirty="0" smtClean="0"/>
              <a:t> ελιά</a:t>
            </a:r>
            <a:r>
              <a:rPr lang="en-US" sz="2400" i="1" dirty="0" smtClean="0"/>
              <a:t>”</a:t>
            </a:r>
            <a:r>
              <a:rPr lang="el-GR" sz="2400" i="1" dirty="0" smtClean="0"/>
              <a:t>), σχεδιάστε δραστηριότητες για τις τρεις φάσεις διδασκαλίας της κατανόησης γραπτού λόγου (πριν, κατά και μετά), κατάλληλες για μαθητές από διαφορετικό γλωσσικό και πολιτισμικό υπόβαθρο, οι οποίοι βρίσκονται σε μέσο επίπεδο ελληνομάθειας.</a:t>
            </a:r>
            <a:endParaRPr lang="el-GR" sz="2400" i="1" dirty="0"/>
          </a:p>
        </p:txBody>
      </p:sp>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16</a:t>
            </a:fld>
            <a:endParaRPr lang="en-US" dirty="0"/>
          </a:p>
        </p:txBody>
      </p:sp>
      <p:sp>
        <p:nvSpPr>
          <p:cNvPr id="4" name="3 - Τίτλος"/>
          <p:cNvSpPr>
            <a:spLocks noGrp="1"/>
          </p:cNvSpPr>
          <p:nvPr>
            <p:ph type="title"/>
          </p:nvPr>
        </p:nvSpPr>
        <p:spPr/>
        <p:txBody>
          <a:bodyPr>
            <a:normAutofit/>
          </a:bodyPr>
          <a:lstStyle/>
          <a:p>
            <a:pPr algn="ctr"/>
            <a:r>
              <a:rPr lang="el-GR" sz="3600" dirty="0">
                <a:solidFill>
                  <a:schemeClr val="tx2"/>
                </a:solidFill>
              </a:rPr>
              <a:t>Δ</a:t>
            </a:r>
            <a:r>
              <a:rPr lang="el-GR" sz="3600" dirty="0" smtClean="0">
                <a:solidFill>
                  <a:schemeClr val="tx2"/>
                </a:solidFill>
              </a:rPr>
              <a:t>ραστηριότητα ενότητας</a:t>
            </a:r>
            <a:endParaRPr lang="el-GR" sz="3600" dirty="0">
              <a:solidFill>
                <a:schemeClr val="tx2"/>
              </a:solidFill>
            </a:endParaRPr>
          </a:p>
        </p:txBody>
      </p:sp>
    </p:spTree>
    <p:extLst>
      <p:ext uri="{BB962C8B-B14F-4D97-AF65-F5344CB8AC3E}">
        <p14:creationId xmlns:p14="http://schemas.microsoft.com/office/powerpoint/2010/main" val="34242235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17</a:t>
            </a:fld>
            <a:endParaRPr lang="en-US" dirty="0"/>
          </a:p>
        </p:txBody>
      </p:sp>
      <p:sp>
        <p:nvSpPr>
          <p:cNvPr id="4" name="3 - Τίτλος"/>
          <p:cNvSpPr>
            <a:spLocks noGrp="1"/>
          </p:cNvSpPr>
          <p:nvPr>
            <p:ph type="title"/>
          </p:nvPr>
        </p:nvSpPr>
        <p:spPr>
          <a:xfrm>
            <a:off x="457200" y="152400"/>
            <a:ext cx="8229600" cy="540296"/>
          </a:xfrm>
        </p:spPr>
        <p:txBody>
          <a:bodyPr>
            <a:normAutofit fontScale="90000"/>
          </a:bodyPr>
          <a:lstStyle/>
          <a:p>
            <a:pPr algn="ctr"/>
            <a:r>
              <a:rPr lang="el-GR" sz="3600" dirty="0">
                <a:solidFill>
                  <a:schemeClr val="tx2"/>
                </a:solidFill>
              </a:rPr>
              <a:t>Δ</a:t>
            </a:r>
            <a:r>
              <a:rPr lang="el-GR" sz="3600" dirty="0" smtClean="0">
                <a:solidFill>
                  <a:schemeClr val="tx2"/>
                </a:solidFill>
              </a:rPr>
              <a:t>ραστηριότητα ενότητας (κείμενο)</a:t>
            </a:r>
            <a:endParaRPr lang="el-GR" sz="3600" dirty="0">
              <a:solidFill>
                <a:schemeClr val="tx2"/>
              </a:solidFill>
            </a:endParaRPr>
          </a:p>
        </p:txBody>
      </p:sp>
      <p:pic>
        <p:nvPicPr>
          <p:cNvPr id="6" name="Content Placeholder 5"/>
          <p:cNvPicPr>
            <a:picLocks noGrp="1"/>
          </p:cNvPicPr>
          <p:nvPr>
            <p:ph idx="1"/>
          </p:nvPr>
        </p:nvPicPr>
        <p:blipFill rotWithShape="1">
          <a:blip r:embed="rId2">
            <a:extLst>
              <a:ext uri="{28A0092B-C50C-407E-A947-70E740481C1C}">
                <a14:useLocalDpi xmlns:a14="http://schemas.microsoft.com/office/drawing/2010/main" val="0"/>
              </a:ext>
            </a:extLst>
          </a:blip>
          <a:srcRect l="-44536" r="-44536"/>
          <a:stretch/>
        </p:blipFill>
        <p:spPr>
          <a:xfrm>
            <a:off x="457200" y="764704"/>
            <a:ext cx="8229600" cy="5760639"/>
          </a:xfrm>
          <a:prstGeom prst="rect">
            <a:avLst/>
          </a:prstGeom>
        </p:spPr>
      </p:pic>
    </p:spTree>
    <p:extLst>
      <p:ext uri="{BB962C8B-B14F-4D97-AF65-F5344CB8AC3E}">
        <p14:creationId xmlns:p14="http://schemas.microsoft.com/office/powerpoint/2010/main" val="29681867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l-GR" dirty="0" smtClean="0"/>
              <a:t>να αντιληφθούν οι φοιτητές την κατανόηση γραπτού λόγου ως διαδικασία δημιουργίας νοήματος</a:t>
            </a:r>
          </a:p>
          <a:p>
            <a:pPr algn="just"/>
            <a:r>
              <a:rPr lang="el-GR" dirty="0" smtClean="0"/>
              <a:t>να συνειδητοποιήσουν τις ιδιαιτερότητες της διδασκαλίας της δεξιότητας σε μαθητές της δεύτερης γλώσσας</a:t>
            </a:r>
          </a:p>
          <a:p>
            <a:pPr algn="just"/>
            <a:r>
              <a:rPr lang="el-GR" dirty="0" smtClean="0"/>
              <a:t>να γνωρίσουν και να εφαρμόσουν τεχνικές διδασκαλίας της κατανόησης γραπτού λόγου σε μαθητές δεύτερης γλώσσας</a:t>
            </a:r>
          </a:p>
          <a:p>
            <a:pPr marL="0" indent="0" algn="just">
              <a:buNone/>
            </a:pPr>
            <a:endParaRPr lang="el-GR" dirty="0" smtClean="0"/>
          </a:p>
          <a:p>
            <a:pPr algn="just"/>
            <a:r>
              <a:rPr lang="el-GR" b="1" smtClean="0"/>
              <a:t>Λέξεις κλειδιά</a:t>
            </a:r>
            <a:r>
              <a:rPr lang="el-GR" dirty="0" smtClean="0"/>
              <a:t>: κατανόηση γραπτού λόγου, πλαισιακή υποστήριξη, τεχνικές διδασκαλίας ΚΓΛ</a:t>
            </a:r>
            <a:endParaRPr lang="en-US" dirty="0"/>
          </a:p>
        </p:txBody>
      </p:sp>
      <p:sp>
        <p:nvSpPr>
          <p:cNvPr id="3" name="Slide Number Placeholder 2"/>
          <p:cNvSpPr>
            <a:spLocks noGrp="1"/>
          </p:cNvSpPr>
          <p:nvPr>
            <p:ph type="sldNum" sz="quarter" idx="15"/>
          </p:nvPr>
        </p:nvSpPr>
        <p:spPr/>
        <p:txBody>
          <a:bodyPr/>
          <a:lstStyle/>
          <a:p>
            <a:pPr algn="ctr"/>
            <a:fld id="{CEAB1635-7AB6-4A02-8F63-2344453D2D84}" type="slidenum">
              <a:rPr lang="en-US" smtClean="0"/>
              <a:pPr algn="ctr"/>
              <a:t>2</a:t>
            </a:fld>
            <a:endParaRPr lang="en-US" dirty="0"/>
          </a:p>
        </p:txBody>
      </p:sp>
      <p:sp>
        <p:nvSpPr>
          <p:cNvPr id="4" name="Title 3"/>
          <p:cNvSpPr>
            <a:spLocks noGrp="1"/>
          </p:cNvSpPr>
          <p:nvPr>
            <p:ph type="title"/>
          </p:nvPr>
        </p:nvSpPr>
        <p:spPr/>
        <p:txBody>
          <a:bodyPr>
            <a:normAutofit/>
          </a:bodyPr>
          <a:lstStyle/>
          <a:p>
            <a:pPr algn="ctr"/>
            <a:r>
              <a:rPr lang="el-GR" sz="3600" dirty="0" smtClean="0">
                <a:solidFill>
                  <a:schemeClr val="tx2"/>
                </a:solidFill>
              </a:rPr>
              <a:t>μαθησιακοί στόχοι</a:t>
            </a:r>
            <a:endParaRPr lang="en-US" sz="3600" dirty="0">
              <a:solidFill>
                <a:schemeClr val="tx2"/>
              </a:solidFill>
            </a:endParaRPr>
          </a:p>
        </p:txBody>
      </p:sp>
    </p:spTree>
    <p:extLst>
      <p:ext uri="{BB962C8B-B14F-4D97-AF65-F5344CB8AC3E}">
        <p14:creationId xmlns:p14="http://schemas.microsoft.com/office/powerpoint/2010/main" val="654026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buNone/>
            </a:pPr>
            <a:r>
              <a:rPr lang="en-US" dirty="0" smtClean="0">
                <a:sym typeface="Wingdings" pitchFamily="2" charset="2"/>
              </a:rPr>
              <a:t> </a:t>
            </a:r>
            <a:r>
              <a:rPr lang="el-GR" i="1" dirty="0" smtClean="0"/>
              <a:t>διαδικασία εξαγωγής και κατασκευής νοήματος μέσω της αλληλεπίδρασης με τη γραπτή μορφή της γλώσσας</a:t>
            </a:r>
          </a:p>
          <a:p>
            <a:pPr algn="just"/>
            <a:r>
              <a:rPr lang="el-GR" dirty="0" smtClean="0"/>
              <a:t>αναγνώστης, κείμενο, στόχος</a:t>
            </a:r>
          </a:p>
          <a:p>
            <a:pPr algn="just"/>
            <a:r>
              <a:rPr lang="el-GR" dirty="0" err="1" smtClean="0"/>
              <a:t>κοινωνικο</a:t>
            </a:r>
            <a:r>
              <a:rPr lang="el-GR" dirty="0" smtClean="0"/>
              <a:t>-πολιτισμικό πλαίσιο</a:t>
            </a:r>
            <a:endParaRPr lang="en-US" dirty="0" smtClean="0"/>
          </a:p>
          <a:p>
            <a:pPr algn="just">
              <a:buNone/>
            </a:pPr>
            <a:endParaRPr lang="el-GR" dirty="0" smtClean="0"/>
          </a:p>
          <a:p>
            <a:pPr algn="just">
              <a:buNone/>
            </a:pPr>
            <a:r>
              <a:rPr lang="en-US" dirty="0" smtClean="0">
                <a:sym typeface="Wingdings" pitchFamily="2" charset="2"/>
              </a:rPr>
              <a:t> </a:t>
            </a:r>
            <a:r>
              <a:rPr lang="el-GR" dirty="0" smtClean="0">
                <a:sym typeface="Wingdings" pitchFamily="2" charset="2"/>
              </a:rPr>
              <a:t>ο ρόλος της ΚΓΛ στην ακαδημαϊκή επιτυχία </a:t>
            </a:r>
          </a:p>
          <a:p>
            <a:pPr marL="0" indent="0" algn="just">
              <a:buNone/>
            </a:pPr>
            <a:r>
              <a:rPr lang="el-GR" dirty="0" smtClean="0">
                <a:sym typeface="Wingdings" pitchFamily="2" charset="2"/>
              </a:rPr>
              <a:t>	</a:t>
            </a:r>
            <a:r>
              <a:rPr lang="el-GR" sz="2200" dirty="0" smtClean="0">
                <a:sym typeface="Wingdings" pitchFamily="2" charset="2"/>
              </a:rPr>
              <a:t>(ο μαθητής «διαβάζει για να μάθει»)</a:t>
            </a:r>
            <a:endParaRPr lang="el-GR" sz="2200" dirty="0"/>
          </a:p>
          <a:p>
            <a:pPr algn="just">
              <a:buNone/>
            </a:pPr>
            <a:endParaRPr lang="el-GR" dirty="0"/>
          </a:p>
          <a:p>
            <a:pPr algn="just">
              <a:buNone/>
            </a:pPr>
            <a:r>
              <a:rPr lang="en-US" dirty="0" smtClean="0">
                <a:sym typeface="Wingdings" pitchFamily="2" charset="2"/>
              </a:rPr>
              <a:t></a:t>
            </a:r>
            <a:r>
              <a:rPr lang="el-GR" dirty="0" smtClean="0"/>
              <a:t>διαδικασία: πριν, κατά, μετά</a:t>
            </a:r>
          </a:p>
          <a:p>
            <a:pPr marL="0" indent="0" algn="just">
              <a:buNone/>
            </a:pPr>
            <a:r>
              <a:rPr lang="en-US" dirty="0" smtClean="0"/>
              <a:t>	</a:t>
            </a:r>
            <a:r>
              <a:rPr lang="el-GR" dirty="0" smtClean="0"/>
              <a:t>(μαθητές Γ2: εφαρμογή μιας δεδομένης ρουτίνας: </a:t>
            </a:r>
            <a:r>
              <a:rPr lang="en-US" dirty="0" smtClean="0"/>
              <a:t>	</a:t>
            </a:r>
            <a:r>
              <a:rPr lang="el-GR" dirty="0" smtClean="0"/>
              <a:t>αίσθημα ασφάλειας)</a:t>
            </a:r>
            <a:endParaRPr lang="el-GR" dirty="0"/>
          </a:p>
        </p:txBody>
      </p:sp>
      <p:sp>
        <p:nvSpPr>
          <p:cNvPr id="3" name="Title 2"/>
          <p:cNvSpPr>
            <a:spLocks noGrp="1"/>
          </p:cNvSpPr>
          <p:nvPr>
            <p:ph type="title"/>
          </p:nvPr>
        </p:nvSpPr>
        <p:spPr>
          <a:xfrm>
            <a:off x="457200" y="152400"/>
            <a:ext cx="8229600" cy="972344"/>
          </a:xfrm>
        </p:spPr>
        <p:txBody>
          <a:bodyPr>
            <a:normAutofit/>
          </a:bodyPr>
          <a:lstStyle/>
          <a:p>
            <a:pPr algn="ctr"/>
            <a:r>
              <a:rPr lang="el-GR" sz="3200" dirty="0">
                <a:solidFill>
                  <a:schemeClr val="tx2"/>
                </a:solidFill>
              </a:rPr>
              <a:t>η</a:t>
            </a:r>
            <a:r>
              <a:rPr lang="el-GR" sz="3200" dirty="0" smtClean="0">
                <a:solidFill>
                  <a:schemeClr val="tx2"/>
                </a:solidFill>
              </a:rPr>
              <a:t> δεξιότητα της κατανόησης γραπτού λόγου</a:t>
            </a:r>
            <a:endParaRPr lang="el-GR" sz="3200" dirty="0">
              <a:solidFill>
                <a:schemeClr val="tx2"/>
              </a:solidFill>
            </a:endParaRPr>
          </a:p>
        </p:txBody>
      </p:sp>
      <p:sp>
        <p:nvSpPr>
          <p:cNvPr id="4" name="Slide Number Placeholder 3"/>
          <p:cNvSpPr>
            <a:spLocks noGrp="1"/>
          </p:cNvSpPr>
          <p:nvPr>
            <p:ph type="sldNum" sz="quarter" idx="15"/>
          </p:nvPr>
        </p:nvSpPr>
        <p:spPr/>
        <p:txBody>
          <a:bodyPr/>
          <a:lstStyle/>
          <a:p>
            <a:pPr algn="ctr"/>
            <a:fld id="{CEAB1635-7AB6-4A02-8F63-2344453D2D84}" type="slidenum">
              <a:rPr lang="en-US" smtClean="0"/>
              <a:pPr algn="ct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32656"/>
            <a:ext cx="7588416" cy="1038944"/>
          </a:xfrm>
        </p:spPr>
        <p:txBody>
          <a:bodyPr>
            <a:normAutofit/>
          </a:bodyPr>
          <a:lstStyle/>
          <a:p>
            <a:pPr algn="ctr"/>
            <a:r>
              <a:rPr lang="en-US" sz="2400" dirty="0">
                <a:solidFill>
                  <a:schemeClr val="tx2"/>
                </a:solidFill>
              </a:rPr>
              <a:t>“</a:t>
            </a:r>
            <a:r>
              <a:rPr lang="el-GR" sz="2400" dirty="0">
                <a:solidFill>
                  <a:schemeClr val="tx2"/>
                </a:solidFill>
              </a:rPr>
              <a:t>η ανάγνωση του κόσμου προηγείται της </a:t>
            </a:r>
            <a:r>
              <a:rPr lang="el-GR" sz="2400" dirty="0" smtClean="0">
                <a:solidFill>
                  <a:schemeClr val="tx2"/>
                </a:solidFill>
              </a:rPr>
              <a:t>ανάγνωσης </a:t>
            </a:r>
            <a:r>
              <a:rPr lang="el-GR" sz="2400" dirty="0">
                <a:solidFill>
                  <a:schemeClr val="tx2"/>
                </a:solidFill>
              </a:rPr>
              <a:t>της λέξης</a:t>
            </a:r>
            <a:r>
              <a:rPr lang="en-US" sz="2400" dirty="0">
                <a:solidFill>
                  <a:schemeClr val="tx2"/>
                </a:solidFill>
              </a:rPr>
              <a:t>”</a:t>
            </a:r>
            <a:r>
              <a:rPr lang="el-GR" sz="2400" dirty="0">
                <a:solidFill>
                  <a:schemeClr val="tx2"/>
                </a:solidFill>
              </a:rPr>
              <a:t> </a:t>
            </a:r>
            <a:r>
              <a:rPr lang="el-GR" sz="2400" dirty="0" smtClean="0">
                <a:solidFill>
                  <a:schemeClr val="tx2"/>
                </a:solidFill>
              </a:rPr>
              <a:t/>
            </a:r>
            <a:br>
              <a:rPr lang="el-GR" sz="2400" dirty="0" smtClean="0">
                <a:solidFill>
                  <a:schemeClr val="tx2"/>
                </a:solidFill>
              </a:rPr>
            </a:br>
            <a:r>
              <a:rPr lang="el-GR" sz="2400" dirty="0" smtClean="0">
                <a:solidFill>
                  <a:schemeClr val="tx2"/>
                </a:solidFill>
              </a:rPr>
              <a:t>(</a:t>
            </a:r>
            <a:r>
              <a:rPr lang="en-US" sz="2400" dirty="0" err="1">
                <a:solidFill>
                  <a:schemeClr val="tx2"/>
                </a:solidFill>
              </a:rPr>
              <a:t>Freire</a:t>
            </a:r>
            <a:r>
              <a:rPr lang="en-US" sz="2400" dirty="0">
                <a:solidFill>
                  <a:schemeClr val="tx2"/>
                </a:solidFill>
              </a:rPr>
              <a:t> </a:t>
            </a:r>
            <a:r>
              <a:rPr lang="el-GR" sz="2400" dirty="0">
                <a:solidFill>
                  <a:schemeClr val="tx2"/>
                </a:solidFill>
              </a:rPr>
              <a:t>στο </a:t>
            </a:r>
            <a:r>
              <a:rPr lang="en-US" sz="2400" dirty="0" err="1">
                <a:solidFill>
                  <a:schemeClr val="tx2"/>
                </a:solidFill>
              </a:rPr>
              <a:t>Baynham</a:t>
            </a:r>
            <a:r>
              <a:rPr lang="en-US" sz="2400" dirty="0">
                <a:solidFill>
                  <a:schemeClr val="tx2"/>
                </a:solidFill>
              </a:rPr>
              <a:t> 2002:210</a:t>
            </a:r>
            <a:r>
              <a:rPr lang="en-US" sz="2400" dirty="0" smtClean="0">
                <a:solidFill>
                  <a:schemeClr val="tx2"/>
                </a:solidFill>
              </a:rPr>
              <a:t>)</a:t>
            </a:r>
            <a:endParaRPr lang="en-US" sz="2400" dirty="0">
              <a:solidFill>
                <a:schemeClr val="tx2"/>
              </a:solidFill>
            </a:endParaRPr>
          </a:p>
        </p:txBody>
      </p:sp>
      <p:sp>
        <p:nvSpPr>
          <p:cNvPr id="3" name="Content Placeholder 2"/>
          <p:cNvSpPr>
            <a:spLocks noGrp="1"/>
          </p:cNvSpPr>
          <p:nvPr>
            <p:ph idx="1"/>
          </p:nvPr>
        </p:nvSpPr>
        <p:spPr/>
        <p:txBody>
          <a:bodyPr numCol="2">
            <a:normAutofit fontScale="92500" lnSpcReduction="10000"/>
          </a:bodyPr>
          <a:lstStyle/>
          <a:p>
            <a:pPr>
              <a:spcBef>
                <a:spcPts val="800"/>
              </a:spcBef>
              <a:buFont typeface="Wingdings" charset="0"/>
              <a:buChar char="à"/>
            </a:pPr>
            <a:r>
              <a:rPr lang="el-GR" sz="2400" u="sng" dirty="0"/>
              <a:t>υποδεξιότητες</a:t>
            </a:r>
            <a:endParaRPr lang="en-US" sz="2400" u="sng" dirty="0"/>
          </a:p>
          <a:p>
            <a:pPr marL="450850" lvl="1" indent="0">
              <a:spcBef>
                <a:spcPts val="800"/>
              </a:spcBef>
              <a:buNone/>
            </a:pPr>
            <a:r>
              <a:rPr lang="el-GR" dirty="0">
                <a:solidFill>
                  <a:schemeClr val="tx1"/>
                </a:solidFill>
              </a:rPr>
              <a:t>φωνημική επίγνωση</a:t>
            </a:r>
          </a:p>
          <a:p>
            <a:pPr marL="450850" lvl="1" indent="0">
              <a:spcBef>
                <a:spcPts val="800"/>
              </a:spcBef>
              <a:buNone/>
            </a:pPr>
            <a:r>
              <a:rPr lang="el-GR" dirty="0">
                <a:solidFill>
                  <a:schemeClr val="tx1"/>
                </a:solidFill>
              </a:rPr>
              <a:t>αποκωδικοποίηση</a:t>
            </a:r>
          </a:p>
          <a:p>
            <a:pPr marL="450850" lvl="1" indent="0">
              <a:spcBef>
                <a:spcPts val="800"/>
              </a:spcBef>
              <a:buNone/>
            </a:pPr>
            <a:r>
              <a:rPr lang="el-GR" dirty="0">
                <a:solidFill>
                  <a:schemeClr val="tx1"/>
                </a:solidFill>
              </a:rPr>
              <a:t>ευχέρεια</a:t>
            </a:r>
          </a:p>
          <a:p>
            <a:pPr marL="450850" lvl="1" indent="0">
              <a:spcBef>
                <a:spcPts val="800"/>
              </a:spcBef>
              <a:buNone/>
            </a:pPr>
            <a:r>
              <a:rPr lang="el-GR" dirty="0">
                <a:solidFill>
                  <a:schemeClr val="tx1"/>
                </a:solidFill>
              </a:rPr>
              <a:t>λεξιλόγιο</a:t>
            </a:r>
          </a:p>
          <a:p>
            <a:pPr marL="450850" lvl="1" indent="0">
              <a:spcBef>
                <a:spcPts val="800"/>
              </a:spcBef>
              <a:buNone/>
            </a:pPr>
            <a:r>
              <a:rPr lang="el-GR" dirty="0">
                <a:solidFill>
                  <a:schemeClr val="tx1"/>
                </a:solidFill>
              </a:rPr>
              <a:t>κατανόηση </a:t>
            </a:r>
            <a:r>
              <a:rPr lang="el-GR" dirty="0" smtClean="0">
                <a:solidFill>
                  <a:schemeClr val="tx1"/>
                </a:solidFill>
              </a:rPr>
              <a:t>(γνωστικές στρατηγικές</a:t>
            </a:r>
            <a:r>
              <a:rPr lang="el-GR" dirty="0">
                <a:solidFill>
                  <a:schemeClr val="tx1"/>
                </a:solidFill>
              </a:rPr>
              <a:t>)</a:t>
            </a:r>
            <a:endParaRPr lang="en-US" dirty="0">
              <a:solidFill>
                <a:schemeClr val="tx1"/>
              </a:solidFill>
            </a:endParaRPr>
          </a:p>
          <a:p>
            <a:pPr marL="450850" lvl="1" indent="0">
              <a:spcBef>
                <a:spcPts val="800"/>
              </a:spcBef>
              <a:buNone/>
            </a:pPr>
            <a:endParaRPr lang="el-GR" dirty="0" smtClean="0">
              <a:solidFill>
                <a:schemeClr val="tx1"/>
              </a:solidFill>
            </a:endParaRPr>
          </a:p>
          <a:p>
            <a:pPr marL="450850" lvl="1" indent="0">
              <a:spcBef>
                <a:spcPts val="800"/>
              </a:spcBef>
              <a:buNone/>
            </a:pPr>
            <a:endParaRPr lang="el-GR" dirty="0">
              <a:solidFill>
                <a:schemeClr val="tx1"/>
              </a:solidFill>
            </a:endParaRPr>
          </a:p>
          <a:p>
            <a:pPr marL="450850" lvl="1" indent="0">
              <a:spcBef>
                <a:spcPts val="800"/>
              </a:spcBef>
              <a:buNone/>
            </a:pPr>
            <a:endParaRPr lang="el-GR" dirty="0" smtClean="0">
              <a:solidFill>
                <a:schemeClr val="tx1"/>
              </a:solidFill>
            </a:endParaRPr>
          </a:p>
          <a:p>
            <a:pPr marL="450850" lvl="1" indent="0">
              <a:spcBef>
                <a:spcPts val="800"/>
              </a:spcBef>
              <a:buNone/>
            </a:pPr>
            <a:endParaRPr lang="en-US" sz="2400" u="sng" dirty="0" smtClean="0">
              <a:solidFill>
                <a:schemeClr val="tx1"/>
              </a:solidFill>
            </a:endParaRPr>
          </a:p>
          <a:p>
            <a:pPr marL="450850" lvl="1" indent="0">
              <a:spcBef>
                <a:spcPts val="800"/>
              </a:spcBef>
              <a:buNone/>
            </a:pPr>
            <a:r>
              <a:rPr lang="el-GR" sz="2400" u="sng" dirty="0" smtClean="0">
                <a:solidFill>
                  <a:schemeClr val="tx1"/>
                </a:solidFill>
              </a:rPr>
              <a:t>επίγνωση</a:t>
            </a:r>
            <a:r>
              <a:rPr lang="el-GR" dirty="0">
                <a:solidFill>
                  <a:schemeClr val="tx1"/>
                </a:solidFill>
              </a:rPr>
              <a:t>:</a:t>
            </a:r>
          </a:p>
          <a:p>
            <a:pPr marL="450850" lvl="1" indent="0">
              <a:spcBef>
                <a:spcPts val="800"/>
              </a:spcBef>
              <a:buNone/>
            </a:pPr>
            <a:r>
              <a:rPr lang="el-GR" dirty="0">
                <a:solidFill>
                  <a:schemeClr val="tx1"/>
                </a:solidFill>
              </a:rPr>
              <a:t>της γλώσσας ως κοινωνικής πρακτικής</a:t>
            </a:r>
          </a:p>
          <a:p>
            <a:pPr marL="450850" lvl="1" indent="0">
              <a:spcBef>
                <a:spcPts val="800"/>
              </a:spcBef>
              <a:buNone/>
            </a:pPr>
            <a:r>
              <a:rPr lang="el-GR" dirty="0">
                <a:solidFill>
                  <a:schemeClr val="tx1"/>
                </a:solidFill>
              </a:rPr>
              <a:t>της γλώσσας ως κοινωνικής διαδικασίας</a:t>
            </a:r>
          </a:p>
          <a:p>
            <a:pPr marL="450850" lvl="1" indent="0">
              <a:spcBef>
                <a:spcPts val="800"/>
              </a:spcBef>
              <a:buNone/>
            </a:pPr>
            <a:r>
              <a:rPr lang="el-GR" dirty="0">
                <a:solidFill>
                  <a:schemeClr val="tx1"/>
                </a:solidFill>
              </a:rPr>
              <a:t>της οργάνωσης του κειμένου</a:t>
            </a:r>
          </a:p>
          <a:p>
            <a:pPr marL="450850" lvl="1" indent="0">
              <a:spcBef>
                <a:spcPts val="800"/>
              </a:spcBef>
              <a:buNone/>
            </a:pPr>
            <a:r>
              <a:rPr lang="el-GR" dirty="0">
                <a:solidFill>
                  <a:schemeClr val="tx1"/>
                </a:solidFill>
              </a:rPr>
              <a:t>της </a:t>
            </a:r>
            <a:r>
              <a:rPr lang="el-GR" dirty="0" smtClean="0">
                <a:solidFill>
                  <a:schemeClr val="tx1"/>
                </a:solidFill>
              </a:rPr>
              <a:t>λεξικογραμματικής </a:t>
            </a:r>
            <a:r>
              <a:rPr lang="el-GR" dirty="0">
                <a:solidFill>
                  <a:schemeClr val="tx1"/>
                </a:solidFill>
              </a:rPr>
              <a:t>οργάνωσης</a:t>
            </a:r>
          </a:p>
          <a:p>
            <a:pPr marL="450850" lvl="1" indent="0">
              <a:spcBef>
                <a:spcPts val="800"/>
              </a:spcBef>
              <a:buNone/>
            </a:pPr>
            <a:r>
              <a:rPr lang="el-GR" dirty="0">
                <a:solidFill>
                  <a:schemeClr val="tx1"/>
                </a:solidFill>
              </a:rPr>
              <a:t>της γραφοφωνολογικής οργάνωσης</a:t>
            </a:r>
            <a:endParaRPr lang="en-US" dirty="0">
              <a:solidFill>
                <a:schemeClr val="tx1"/>
              </a:solidFill>
            </a:endParaRPr>
          </a:p>
          <a:p>
            <a:endParaRPr lang="en-US" dirty="0"/>
          </a:p>
        </p:txBody>
      </p:sp>
    </p:spTree>
    <p:extLst>
      <p:ext uri="{BB962C8B-B14F-4D97-AF65-F5344CB8AC3E}">
        <p14:creationId xmlns:p14="http://schemas.microsoft.com/office/powerpoint/2010/main" val="2911783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indent="0" algn="just">
              <a:buFont typeface="Wingdings 2" pitchFamily="18" charset="2"/>
              <a:buNone/>
              <a:defRPr/>
            </a:pPr>
            <a:r>
              <a:rPr lang="el-GR" sz="2800" i="1" dirty="0"/>
              <a:t>οι </a:t>
            </a:r>
            <a:r>
              <a:rPr lang="el-GR" sz="2800" i="1" dirty="0" err="1"/>
              <a:t>προαναγνωστικές</a:t>
            </a:r>
            <a:r>
              <a:rPr lang="el-GR" sz="2800" i="1" dirty="0"/>
              <a:t> δραστηριότητες που δημιουργούν τις προϋποθέσεις για την εδραίωση του απαραίτητου γνωστικού </a:t>
            </a:r>
            <a:r>
              <a:rPr lang="el-GR" sz="2800" i="1" dirty="0" smtClean="0"/>
              <a:t>υποβάθρου </a:t>
            </a:r>
            <a:r>
              <a:rPr lang="el-GR" sz="2800" i="1" dirty="0"/>
              <a:t>και την ανάπτυξη του λεξιλογίου πριν την ανάγνωση, είναι αυτές που προσφέρουν στους μαθητές </a:t>
            </a:r>
            <a:r>
              <a:rPr lang="el-GR" sz="2800" b="1" i="1" dirty="0"/>
              <a:t>την κατάλληλη υποστήριξη </a:t>
            </a:r>
            <a:r>
              <a:rPr lang="el-GR" sz="2800" i="1" dirty="0"/>
              <a:t>για την αποτελεσματική ανάγνωση</a:t>
            </a:r>
          </a:p>
          <a:p>
            <a:pPr>
              <a:buFont typeface="Wingdings 2" pitchFamily="18" charset="2"/>
              <a:buNone/>
              <a:defRPr/>
            </a:pPr>
            <a:r>
              <a:rPr lang="el-GR" sz="2800" dirty="0"/>
              <a:t>		 </a:t>
            </a:r>
            <a:r>
              <a:rPr lang="el-GR" sz="2800" dirty="0" smtClean="0">
                <a:sym typeface="Wingdings" pitchFamily="2" charset="2"/>
              </a:rPr>
              <a:t> </a:t>
            </a:r>
            <a:r>
              <a:rPr lang="el-GR" sz="2800" dirty="0" smtClean="0"/>
              <a:t>σχήμα</a:t>
            </a:r>
            <a:r>
              <a:rPr lang="en-US" sz="2800" dirty="0" smtClean="0"/>
              <a:t> </a:t>
            </a:r>
            <a:r>
              <a:rPr lang="en-US" sz="2800" dirty="0"/>
              <a:t>Cummins, </a:t>
            </a:r>
            <a:r>
              <a:rPr lang="el-GR" sz="2800" dirty="0" err="1"/>
              <a:t>πλαισιακή</a:t>
            </a:r>
            <a:r>
              <a:rPr lang="el-GR" sz="2800" dirty="0"/>
              <a:t> υποστήριξη</a:t>
            </a:r>
          </a:p>
          <a:p>
            <a:pPr>
              <a:buFont typeface="Wingdings 2" pitchFamily="18" charset="2"/>
              <a:buNone/>
              <a:defRPr/>
            </a:pPr>
            <a:endParaRPr lang="el-GR" sz="2800" dirty="0"/>
          </a:p>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5</a:t>
            </a:fld>
            <a:endParaRPr lang="en-US" dirty="0"/>
          </a:p>
        </p:txBody>
      </p:sp>
      <p:sp>
        <p:nvSpPr>
          <p:cNvPr id="4" name="Τίτλος 3"/>
          <p:cNvSpPr>
            <a:spLocks noGrp="1"/>
          </p:cNvSpPr>
          <p:nvPr>
            <p:ph type="title"/>
          </p:nvPr>
        </p:nvSpPr>
        <p:spPr>
          <a:xfrm>
            <a:off x="457200" y="152400"/>
            <a:ext cx="8229600" cy="900336"/>
          </a:xfrm>
        </p:spPr>
        <p:txBody>
          <a:bodyPr>
            <a:normAutofit/>
          </a:bodyPr>
          <a:lstStyle/>
          <a:p>
            <a:pPr algn="ctr"/>
            <a:r>
              <a:rPr lang="el-GR" sz="3600" dirty="0" smtClean="0">
                <a:solidFill>
                  <a:schemeClr val="tx2"/>
                </a:solidFill>
              </a:rPr>
              <a:t>πριν την ανάγνωση</a:t>
            </a:r>
            <a:endParaRPr lang="el-GR" sz="3600" dirty="0">
              <a:solidFill>
                <a:schemeClr val="tx2"/>
              </a:solidFill>
            </a:endParaRPr>
          </a:p>
        </p:txBody>
      </p:sp>
    </p:spTree>
    <p:extLst>
      <p:ext uri="{BB962C8B-B14F-4D97-AF65-F5344CB8AC3E}">
        <p14:creationId xmlns:p14="http://schemas.microsoft.com/office/powerpoint/2010/main" val="233152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85000" lnSpcReduction="20000"/>
          </a:bodyPr>
          <a:lstStyle/>
          <a:p>
            <a:pPr algn="just"/>
            <a:r>
              <a:rPr lang="el-GR" dirty="0"/>
              <a:t>ενεργοποίηση προϋπάρχουσας γνώσης σχετικά με το θέμα του κειμένου, ώστε να δημιουργηθεί ένα εννοιολογικό πλαίσιο σύνδεσης προηγούμενης και νέας γνώσης</a:t>
            </a:r>
          </a:p>
          <a:p>
            <a:pPr algn="just"/>
            <a:r>
              <a:rPr lang="el-GR" dirty="0"/>
              <a:t>επέκταση των γνώσεων με παροχή πληροφοριών σχετικά με το κείμενο</a:t>
            </a:r>
          </a:p>
          <a:p>
            <a:pPr algn="just"/>
            <a:r>
              <a:rPr lang="el-GR" dirty="0"/>
              <a:t>ένταξη του κειμένου στο ανάλογο </a:t>
            </a:r>
            <a:r>
              <a:rPr lang="el-GR" dirty="0" err="1"/>
              <a:t>κειμενικό</a:t>
            </a:r>
            <a:r>
              <a:rPr lang="el-GR" dirty="0"/>
              <a:t> είδος (αφήγηση, περιγραφή, εκθετικό κείμενο, λογοτεχνία κτλ.)</a:t>
            </a:r>
          </a:p>
          <a:p>
            <a:pPr algn="just"/>
            <a:r>
              <a:rPr lang="el-GR" dirty="0"/>
              <a:t>εκ των προτέρων διδασκαλία </a:t>
            </a:r>
            <a:r>
              <a:rPr lang="el-GR" dirty="0" smtClean="0"/>
              <a:t>λεξιλογίου</a:t>
            </a:r>
            <a:endParaRPr lang="en-US" dirty="0" smtClean="0"/>
          </a:p>
          <a:p>
            <a:pPr lvl="1" algn="just">
              <a:buNone/>
            </a:pPr>
            <a:r>
              <a:rPr lang="el-GR" dirty="0" smtClean="0"/>
              <a:t>α</a:t>
            </a:r>
            <a:r>
              <a:rPr lang="el-GR" dirty="0"/>
              <a:t>) θεματικού λεξιλογίου κρίσιμου για την κατανόηση του περιεχομένου </a:t>
            </a:r>
            <a:r>
              <a:rPr lang="el-GR" dirty="0" smtClean="0"/>
              <a:t>και</a:t>
            </a:r>
            <a:endParaRPr lang="en-US" dirty="0" smtClean="0"/>
          </a:p>
          <a:p>
            <a:pPr lvl="1" algn="just">
              <a:buNone/>
            </a:pPr>
            <a:r>
              <a:rPr lang="el-GR" dirty="0" smtClean="0"/>
              <a:t>β</a:t>
            </a:r>
            <a:r>
              <a:rPr lang="el-GR" dirty="0"/>
              <a:t>) «λειτουργικού» λεξιλογίου κρίσιμου για την κατανόηση του συγκεκριμένου </a:t>
            </a:r>
            <a:r>
              <a:rPr lang="el-GR" dirty="0" err="1"/>
              <a:t>κειμενικού</a:t>
            </a:r>
            <a:r>
              <a:rPr lang="el-GR" dirty="0"/>
              <a:t> είδους και των δομικών </a:t>
            </a:r>
            <a:r>
              <a:rPr lang="el-GR" dirty="0" smtClean="0"/>
              <a:t>συμβάσεών </a:t>
            </a:r>
            <a:r>
              <a:rPr lang="el-GR" dirty="0"/>
              <a:t>του</a:t>
            </a:r>
          </a:p>
          <a:p>
            <a:pPr algn="just"/>
            <a:r>
              <a:rPr lang="el-GR" dirty="0"/>
              <a:t>αξιοποίηση πληροφοριών περί το κείμενο για τη διατύπωση προβλέψεων για το περιεχόμενο και το </a:t>
            </a:r>
            <a:r>
              <a:rPr lang="el-GR" dirty="0" err="1"/>
              <a:t>κειμενικό</a:t>
            </a:r>
            <a:r>
              <a:rPr lang="el-GR" dirty="0"/>
              <a:t> είδος</a:t>
            </a:r>
          </a:p>
          <a:p>
            <a:pPr algn="just"/>
            <a:r>
              <a:rPr lang="el-GR" dirty="0"/>
              <a:t>καθορισμός αναγνωστικών στόχων</a:t>
            </a:r>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6</a:t>
            </a:fld>
            <a:endParaRPr lang="en-US" dirty="0"/>
          </a:p>
        </p:txBody>
      </p:sp>
      <p:sp>
        <p:nvSpPr>
          <p:cNvPr id="4" name="Τίτλος 3"/>
          <p:cNvSpPr>
            <a:spLocks noGrp="1"/>
          </p:cNvSpPr>
          <p:nvPr>
            <p:ph type="title"/>
          </p:nvPr>
        </p:nvSpPr>
        <p:spPr/>
        <p:txBody>
          <a:bodyPr>
            <a:normAutofit/>
          </a:bodyPr>
          <a:lstStyle/>
          <a:p>
            <a:pPr algn="ctr"/>
            <a:r>
              <a:rPr lang="el-GR" sz="3600" dirty="0" smtClean="0">
                <a:solidFill>
                  <a:schemeClr val="tx2"/>
                </a:solidFill>
              </a:rPr>
              <a:t>πριν την ανάγνωση</a:t>
            </a:r>
            <a:r>
              <a:rPr lang="en-US" sz="3600" dirty="0" smtClean="0">
                <a:solidFill>
                  <a:schemeClr val="tx2"/>
                </a:solidFill>
              </a:rPr>
              <a:t> </a:t>
            </a:r>
            <a:r>
              <a:rPr lang="en-US" sz="2800" dirty="0" smtClean="0">
                <a:solidFill>
                  <a:schemeClr val="tx2"/>
                </a:solidFill>
              </a:rPr>
              <a:t>(</a:t>
            </a:r>
            <a:r>
              <a:rPr lang="el-GR" sz="2800" dirty="0" smtClean="0">
                <a:solidFill>
                  <a:schemeClr val="tx2"/>
                </a:solidFill>
              </a:rPr>
              <a:t>ειδικότεροι στόχοι)</a:t>
            </a:r>
            <a:endParaRPr lang="el-GR" sz="2800" dirty="0">
              <a:solidFill>
                <a:schemeClr val="tx2"/>
              </a:solidFill>
            </a:endParaRPr>
          </a:p>
        </p:txBody>
      </p:sp>
    </p:spTree>
    <p:extLst>
      <p:ext uri="{BB962C8B-B14F-4D97-AF65-F5344CB8AC3E}">
        <p14:creationId xmlns:p14="http://schemas.microsoft.com/office/powerpoint/2010/main" val="3187292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pPr algn="just">
              <a:buFont typeface="Wingdings" pitchFamily="2" charset="2"/>
              <a:buChar char="ü"/>
            </a:pPr>
            <a:r>
              <a:rPr lang="el-GR" sz="2400" dirty="0"/>
              <a:t>παρατηρείται συχνά μια αναντιστοιχία ανάμεσα στην πραγματική προηγούμενη γνώση των μαθητών και στις υποθέσεις των δασκάλων και των συντακτικών ομάδων των σχολικών εγχειριδίων σχετικά με αυτή τη </a:t>
            </a:r>
            <a:r>
              <a:rPr lang="el-GR" sz="2400" dirty="0" smtClean="0"/>
              <a:t>γνώση</a:t>
            </a:r>
          </a:p>
          <a:p>
            <a:pPr algn="just">
              <a:buFont typeface="Wingdings" pitchFamily="2" charset="2"/>
              <a:buChar char="ü"/>
            </a:pPr>
            <a:r>
              <a:rPr lang="el-GR" sz="2400" dirty="0" smtClean="0"/>
              <a:t>η </a:t>
            </a:r>
            <a:r>
              <a:rPr lang="el-GR" sz="2400" dirty="0"/>
              <a:t>έλλειψη προηγούμενης γνώσης, η οποία συχνά είναι ακαδημαϊκού τύπου, έχει αρνητικές επιπτώσεις και για τη γνώση του σχετικού με το θέμα </a:t>
            </a:r>
            <a:r>
              <a:rPr lang="el-GR" sz="2400" dirty="0" smtClean="0"/>
              <a:t>λεξιλογίου</a:t>
            </a:r>
          </a:p>
          <a:p>
            <a:pPr algn="just">
              <a:buFont typeface="Wingdings" pitchFamily="2" charset="2"/>
              <a:buChar char="ü"/>
            </a:pPr>
            <a:r>
              <a:rPr lang="el-GR" sz="2400" dirty="0" smtClean="0"/>
              <a:t>η </a:t>
            </a:r>
            <a:r>
              <a:rPr lang="el-GR" sz="2400" dirty="0"/>
              <a:t>αποτελεσματική διδασκαλία του λεξιλογίου απαιτεί τόσο άμεση όσο και έμμεση </a:t>
            </a:r>
            <a:r>
              <a:rPr lang="el-GR" sz="2400" dirty="0" smtClean="0"/>
              <a:t>καθοδήγηση</a:t>
            </a:r>
          </a:p>
          <a:p>
            <a:pPr algn="just">
              <a:buFont typeface="Wingdings" pitchFamily="2" charset="2"/>
              <a:buChar char="ü"/>
            </a:pPr>
            <a:r>
              <a:rPr lang="el-GR" sz="2400" dirty="0" smtClean="0"/>
              <a:t>οι </a:t>
            </a:r>
            <a:r>
              <a:rPr lang="el-GR" sz="2400" dirty="0"/>
              <a:t>δάσκαλοι οφείλουν να καθοδηγήσουν τους μαθητές πώς να συνάγουν τις σημασίες των νέων λέξεων από το </a:t>
            </a:r>
            <a:r>
              <a:rPr lang="el-GR" sz="2400" dirty="0" smtClean="0"/>
              <a:t>συγκείμενο (διδασκαλία στρατηγικών λεξιλογίου)</a:t>
            </a:r>
            <a:endParaRPr lang="el-GR" sz="2400" dirty="0"/>
          </a:p>
          <a:p>
            <a:pPr algn="just">
              <a:buFont typeface="Wingdings" pitchFamily="2" charset="2"/>
              <a:buChar char="ü"/>
            </a:pPr>
            <a:endParaRPr lang="el-GR" sz="2400" dirty="0"/>
          </a:p>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7</a:t>
            </a:fld>
            <a:endParaRPr lang="en-US" dirty="0"/>
          </a:p>
        </p:txBody>
      </p:sp>
      <p:sp>
        <p:nvSpPr>
          <p:cNvPr id="4" name="Τίτλος 3"/>
          <p:cNvSpPr>
            <a:spLocks noGrp="1"/>
          </p:cNvSpPr>
          <p:nvPr>
            <p:ph type="title"/>
          </p:nvPr>
        </p:nvSpPr>
        <p:spPr/>
        <p:txBody>
          <a:bodyPr>
            <a:normAutofit/>
          </a:bodyPr>
          <a:lstStyle/>
          <a:p>
            <a:pPr algn="ctr"/>
            <a:r>
              <a:rPr lang="el-GR" sz="3600" dirty="0" smtClean="0">
                <a:solidFill>
                  <a:schemeClr val="tx2"/>
                </a:solidFill>
              </a:rPr>
              <a:t>πριν την ανάγνωση (επισημάνσεις)</a:t>
            </a:r>
            <a:endParaRPr lang="el-GR" sz="3600" dirty="0">
              <a:solidFill>
                <a:schemeClr val="tx2"/>
              </a:solidFill>
            </a:endParaRPr>
          </a:p>
        </p:txBody>
      </p:sp>
    </p:spTree>
    <p:extLst>
      <p:ext uri="{BB962C8B-B14F-4D97-AF65-F5344CB8AC3E}">
        <p14:creationId xmlns:p14="http://schemas.microsoft.com/office/powerpoint/2010/main" val="3287244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pPr algn="just"/>
            <a:r>
              <a:rPr lang="el-GR" dirty="0" smtClean="0"/>
              <a:t>λέξη/ φράση στον πίνακα</a:t>
            </a:r>
            <a:r>
              <a:rPr lang="en-US" dirty="0" smtClean="0">
                <a:sym typeface="Wingdings" pitchFamily="2" charset="2"/>
              </a:rPr>
              <a:t></a:t>
            </a:r>
            <a:r>
              <a:rPr lang="el-GR" dirty="0" smtClean="0"/>
              <a:t>λέξεις που συνειρμικά συνδέονται με αυτή</a:t>
            </a:r>
            <a:r>
              <a:rPr lang="en-US" dirty="0" smtClean="0">
                <a:sym typeface="Wingdings" pitchFamily="2" charset="2"/>
              </a:rPr>
              <a:t></a:t>
            </a:r>
            <a:r>
              <a:rPr lang="el-GR" dirty="0" smtClean="0"/>
              <a:t>σημασιολογικό δίκτυο στο οποίο μπορεί να ενσωματωθεί από τον διδάσκοντα και νέο λεξιλόγιο</a:t>
            </a:r>
          </a:p>
          <a:p>
            <a:pPr algn="just"/>
            <a:r>
              <a:rPr lang="el-GR" dirty="0" smtClean="0"/>
              <a:t>τίτλος ή αρχική πρόταση για τη διατύπωση προβλέψεων ως προς το είδος και το περιεχόμενο</a:t>
            </a:r>
          </a:p>
          <a:p>
            <a:pPr algn="just"/>
            <a:r>
              <a:rPr lang="el-GR" dirty="0" smtClean="0"/>
              <a:t>χαρακτηριστική εικόνα και συζήτηση σε ομάδες για τον σχολιασμό της</a:t>
            </a:r>
          </a:p>
          <a:p>
            <a:pPr algn="just"/>
            <a:r>
              <a:rPr lang="el-GR" dirty="0" smtClean="0"/>
              <a:t>ακολουθία εικόνων σχετικών με το κείμενο τις οποίες οι μαθητές θα πρέπει να τοποθετήσουν στη σωστή σειρά</a:t>
            </a:r>
          </a:p>
          <a:p>
            <a:pPr algn="just"/>
            <a:r>
              <a:rPr lang="el-GR" dirty="0" smtClean="0"/>
              <a:t>τίτλος ή εικόνα και διατύπωση ερωτήσεων από τους μαθητές</a:t>
            </a:r>
            <a:r>
              <a:rPr lang="en-US" dirty="0" smtClean="0"/>
              <a:t>,</a:t>
            </a:r>
            <a:r>
              <a:rPr lang="el-GR" dirty="0" smtClean="0"/>
              <a:t> οι οποίες αναμένεται να απαντηθούν από το κείμενο</a:t>
            </a:r>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8</a:t>
            </a:fld>
            <a:endParaRPr lang="en-US" dirty="0"/>
          </a:p>
        </p:txBody>
      </p:sp>
      <p:sp>
        <p:nvSpPr>
          <p:cNvPr id="4" name="Τίτλος 3"/>
          <p:cNvSpPr>
            <a:spLocks noGrp="1"/>
          </p:cNvSpPr>
          <p:nvPr>
            <p:ph type="title"/>
          </p:nvPr>
        </p:nvSpPr>
        <p:spPr/>
        <p:txBody>
          <a:bodyPr>
            <a:normAutofit/>
          </a:bodyPr>
          <a:lstStyle/>
          <a:p>
            <a:pPr algn="ctr"/>
            <a:r>
              <a:rPr lang="el-GR" sz="3600" dirty="0" smtClean="0">
                <a:solidFill>
                  <a:schemeClr val="tx2"/>
                </a:solidFill>
              </a:rPr>
              <a:t>πριν την ανάγνωση, τεχνικές (1)</a:t>
            </a:r>
            <a:endParaRPr lang="el-GR" sz="3600" dirty="0">
              <a:solidFill>
                <a:schemeClr val="tx2"/>
              </a:solidFill>
            </a:endParaRPr>
          </a:p>
        </p:txBody>
      </p:sp>
    </p:spTree>
    <p:extLst>
      <p:ext uri="{BB962C8B-B14F-4D97-AF65-F5344CB8AC3E}">
        <p14:creationId xmlns:p14="http://schemas.microsoft.com/office/powerpoint/2010/main" val="12191095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pPr marL="0" indent="0">
              <a:buNone/>
            </a:pPr>
            <a:endParaRPr lang="en-US" dirty="0" smtClean="0"/>
          </a:p>
          <a:p>
            <a:pPr algn="just"/>
            <a:r>
              <a:rPr lang="el-GR" dirty="0"/>
              <a:t>σε αφηγηματικά κείμενα, προφορική αφήγηση της ιστορίας πριν την ανάγνωση</a:t>
            </a:r>
          </a:p>
          <a:p>
            <a:pPr algn="just"/>
            <a:r>
              <a:rPr lang="el-GR" dirty="0" smtClean="0"/>
              <a:t>προφορική αφήγηση της ιστορίας στην Γ1 των μαθητών</a:t>
            </a:r>
          </a:p>
          <a:p>
            <a:pPr algn="just"/>
            <a:r>
              <a:rPr lang="el-GR" dirty="0" smtClean="0"/>
              <a:t>για πληροφοριακά κείμενα, συμπλήρωση ενός διαγράμματος του τύπου</a:t>
            </a:r>
          </a:p>
          <a:p>
            <a:pPr marL="0" indent="0" algn="just">
              <a:buNone/>
            </a:pPr>
            <a:r>
              <a:rPr lang="el-GR" i="1" dirty="0" smtClean="0"/>
              <a:t>	ξέρω-θέλω να μάθω-έμαθα (</a:t>
            </a:r>
            <a:r>
              <a:rPr lang="en-US" i="1" dirty="0" smtClean="0"/>
              <a:t>K-W-L)</a:t>
            </a:r>
            <a:endParaRPr lang="el-GR" i="1" dirty="0" smtClean="0"/>
          </a:p>
          <a:p>
            <a:pPr marL="0" indent="0" algn="just">
              <a:buNone/>
            </a:pPr>
            <a:endParaRPr lang="el-GR" i="1" dirty="0"/>
          </a:p>
          <a:p>
            <a:pPr marL="0" indent="0" algn="just">
              <a:buNone/>
            </a:pPr>
            <a:endParaRPr lang="el-GR" i="1" dirty="0" smtClean="0"/>
          </a:p>
          <a:p>
            <a:pPr marL="0" indent="0" algn="just">
              <a:buNone/>
            </a:pPr>
            <a:r>
              <a:rPr lang="el-GR" i="1" dirty="0" smtClean="0">
                <a:sym typeface="Wingdings" pitchFamily="2" charset="2"/>
              </a:rPr>
              <a:t> </a:t>
            </a:r>
            <a:r>
              <a:rPr lang="el-GR" i="1" dirty="0" smtClean="0"/>
              <a:t>οι προβλέψεις που διατυπώνονται από τους μαθητές δεν είναι απαραίτητο να επαληθεύονται από το κείμενο</a:t>
            </a:r>
            <a:endParaRPr lang="en-US" i="1" dirty="0" smtClean="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9</a:t>
            </a:fld>
            <a:endParaRPr lang="en-US" dirty="0"/>
          </a:p>
        </p:txBody>
      </p:sp>
      <p:sp>
        <p:nvSpPr>
          <p:cNvPr id="4" name="Τίτλος 3"/>
          <p:cNvSpPr>
            <a:spLocks noGrp="1"/>
          </p:cNvSpPr>
          <p:nvPr>
            <p:ph type="title"/>
          </p:nvPr>
        </p:nvSpPr>
        <p:spPr/>
        <p:txBody>
          <a:bodyPr>
            <a:normAutofit/>
          </a:bodyPr>
          <a:lstStyle/>
          <a:p>
            <a:pPr algn="ctr"/>
            <a:r>
              <a:rPr lang="el-GR" sz="3600" dirty="0" smtClean="0">
                <a:solidFill>
                  <a:schemeClr val="tx2"/>
                </a:solidFill>
              </a:rPr>
              <a:t>πριν την ανάγνωση, τεχνικές (2)</a:t>
            </a:r>
            <a:endParaRPr lang="el-GR" sz="3600" dirty="0">
              <a:solidFill>
                <a:schemeClr val="tx2"/>
              </a:solidFill>
            </a:endParaRPr>
          </a:p>
        </p:txBody>
      </p:sp>
    </p:spTree>
    <p:extLst>
      <p:ext uri="{BB962C8B-B14F-4D97-AF65-F5344CB8AC3E}">
        <p14:creationId xmlns:p14="http://schemas.microsoft.com/office/powerpoint/2010/main" val="1501970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4_13">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5E01529-6B35-4974-8E89-7421D46222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m4_13</Template>
  <TotalTime>0</TotalTime>
  <Words>1024</Words>
  <Application>Microsoft Office PowerPoint</Application>
  <PresentationFormat>Προβολή στην οθόνη (4:3)</PresentationFormat>
  <Paragraphs>130</Paragraphs>
  <Slides>17</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m4_13</vt:lpstr>
      <vt:lpstr>Γλωσσική πολυμορφία και γλωσσική διδασκαλία στο Δημοτικό Σχολείο</vt:lpstr>
      <vt:lpstr>μαθησιακοί στόχοι</vt:lpstr>
      <vt:lpstr>η δεξιότητα της κατανόησης γραπτού λόγου</vt:lpstr>
      <vt:lpstr>“η ανάγνωση του κόσμου προηγείται της ανάγνωσης της λέξης”  (Freire στο Baynham 2002:210)</vt:lpstr>
      <vt:lpstr>πριν την ανάγνωση</vt:lpstr>
      <vt:lpstr>πριν την ανάγνωση (ειδικότεροι στόχοι)</vt:lpstr>
      <vt:lpstr>πριν την ανάγνωση (επισημάνσεις)</vt:lpstr>
      <vt:lpstr>πριν την ανάγνωση, τεχνικές (1)</vt:lpstr>
      <vt:lpstr>πριν την ανάγνωση, τεχνικές (2)</vt:lpstr>
      <vt:lpstr>κατά την ανάγνωση (ειδικότεροι στόχοι)</vt:lpstr>
      <vt:lpstr>κατά την ανάγνωση: στρατηγικές</vt:lpstr>
      <vt:lpstr>κατά την ανάγνωση: τεχνικές</vt:lpstr>
      <vt:lpstr>μετά την ανάγνωση (ειδικότεροι στόχοι)</vt:lpstr>
      <vt:lpstr>μετά την ανάγνωση: τεχνικές</vt:lpstr>
      <vt:lpstr>Βασική βιβλιογραφία</vt:lpstr>
      <vt:lpstr>Δραστηριότητα ενότητας</vt:lpstr>
      <vt:lpstr>Δραστηριότητα ενότητας (κείμενο)</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2013-04-04T10:23:10Z</dcterms:created>
  <dcterms:modified xsi:type="dcterms:W3CDTF">2015-01-22T17:01:53Z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TC101079719990</vt:lpwstr>
  </property>
</Properties>
</file>