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8.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0.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2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5.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6.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7.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8.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9.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0.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1.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2.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3.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3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35.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36.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7.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8.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9.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40.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4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42.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43.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7"/>
  </p:notesMasterIdLst>
  <p:sldIdLst>
    <p:sldId id="256" r:id="rId3"/>
    <p:sldId id="257" r:id="rId4"/>
    <p:sldId id="259" r:id="rId5"/>
    <p:sldId id="261" r:id="rId6"/>
    <p:sldId id="262" r:id="rId7"/>
    <p:sldId id="264" r:id="rId8"/>
    <p:sldId id="397" r:id="rId9"/>
    <p:sldId id="398" r:id="rId10"/>
    <p:sldId id="399" r:id="rId11"/>
    <p:sldId id="401" r:id="rId12"/>
    <p:sldId id="400" r:id="rId13"/>
    <p:sldId id="402" r:id="rId14"/>
    <p:sldId id="403" r:id="rId15"/>
    <p:sldId id="404" r:id="rId16"/>
    <p:sldId id="405" r:id="rId17"/>
    <p:sldId id="406" r:id="rId18"/>
    <p:sldId id="407" r:id="rId19"/>
    <p:sldId id="408" r:id="rId20"/>
    <p:sldId id="409" r:id="rId21"/>
    <p:sldId id="410" r:id="rId22"/>
    <p:sldId id="411"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0" r:id="rId41"/>
    <p:sldId id="431" r:id="rId42"/>
    <p:sldId id="432" r:id="rId43"/>
    <p:sldId id="433" r:id="rId44"/>
    <p:sldId id="344" r:id="rId45"/>
    <p:sldId id="280" r:id="rId46"/>
  </p:sldIdLst>
  <p:sldSz cx="9144000" cy="6858000" type="screen4x3"/>
  <p:notesSz cx="6858000" cy="9144000"/>
  <p:custDataLst>
    <p:tags r:id="rId4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71" autoAdjust="0"/>
    <p:restoredTop sz="99339" autoAdjust="0"/>
  </p:normalViewPr>
  <p:slideViewPr>
    <p:cSldViewPr>
      <p:cViewPr varScale="1">
        <p:scale>
          <a:sx n="53" d="100"/>
          <a:sy n="53" d="100"/>
        </p:scale>
        <p:origin x="90" y="130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117354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966320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7964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345901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866457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869853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781742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291366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163710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34303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709826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656670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05868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078572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258077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732321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544513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402398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264254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78415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792010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87376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329263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465259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407228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16813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207701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569742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991877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75906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071298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7872506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547451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4462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302036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35036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10" Type="http://schemas.microsoft.com/office/2007/relationships/hdphoto" Target="../media/hdphoto1.wdp"/><Relationship Id="rId4" Type="http://schemas.openxmlformats.org/officeDocument/2006/relationships/tags" Target="../tags/tag51.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notesSlide" Target="../notesSlides/notesSlide1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tags" Target="../tags/tag60.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notesSlide" Target="../notesSlides/notesSlide1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notesSlide" Target="../notesSlides/notesSlide15.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s>
</file>

<file path=ppt/slides/_rels/slide1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74.xml"/><Relationship Id="rId7" Type="http://schemas.openxmlformats.org/officeDocument/2006/relationships/notesSlide" Target="../notesSlides/notesSlide16.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6.xml"/><Relationship Id="rId10" Type="http://schemas.microsoft.com/office/2007/relationships/hdphoto" Target="../media/hdphoto1.wdp"/><Relationship Id="rId4" Type="http://schemas.openxmlformats.org/officeDocument/2006/relationships/tags" Target="../tags/tag75.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18.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notesSlide" Target="../notesSlides/notesSlide18.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tags" Target="../tags/tag84.xml"/></Relationships>
</file>

<file path=ppt/slides/_rels/slide19.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notesSlide" Target="../notesSlides/notesSlide19.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2.xml"/><Relationship Id="rId5" Type="http://schemas.openxmlformats.org/officeDocument/2006/relationships/tags" Target="../tags/tag90.xml"/><Relationship Id="rId4" Type="http://schemas.openxmlformats.org/officeDocument/2006/relationships/tags" Target="../tags/tag89.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notesSlide" Target="../notesSlides/notesSlide20.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5" Type="http://schemas.openxmlformats.org/officeDocument/2006/relationships/tags" Target="../tags/tag95.xml"/><Relationship Id="rId4" Type="http://schemas.openxmlformats.org/officeDocument/2006/relationships/tags" Target="../tags/tag94.xml"/></Relationships>
</file>

<file path=ppt/slides/_rels/slide21.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notesSlide" Target="../notesSlides/notesSlide2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s>
</file>

<file path=ppt/slides/_rels/slide22.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notesSlide" Target="../notesSlides/notesSlide2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2.xml"/><Relationship Id="rId5" Type="http://schemas.openxmlformats.org/officeDocument/2006/relationships/tags" Target="../tags/tag105.xml"/><Relationship Id="rId4" Type="http://schemas.openxmlformats.org/officeDocument/2006/relationships/tags" Target="../tags/tag104.xml"/></Relationships>
</file>

<file path=ppt/slides/_rels/slide23.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notesSlide" Target="../notesSlides/notesSlide23.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2.xml"/><Relationship Id="rId5" Type="http://schemas.openxmlformats.org/officeDocument/2006/relationships/tags" Target="../tags/tag110.xml"/><Relationship Id="rId4" Type="http://schemas.openxmlformats.org/officeDocument/2006/relationships/tags" Target="../tags/tag109.xml"/></Relationships>
</file>

<file path=ppt/slides/_rels/slide24.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notesSlide" Target="../notesSlides/notesSlide24.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2.xml"/><Relationship Id="rId5" Type="http://schemas.openxmlformats.org/officeDocument/2006/relationships/tags" Target="../tags/tag115.xml"/><Relationship Id="rId4" Type="http://schemas.openxmlformats.org/officeDocument/2006/relationships/tags" Target="../tags/tag114.xml"/></Relationships>
</file>

<file path=ppt/slides/_rels/slide25.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notesSlide" Target="../notesSlides/notesSlide25.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2.xml"/><Relationship Id="rId5" Type="http://schemas.openxmlformats.org/officeDocument/2006/relationships/tags" Target="../tags/tag120.xml"/><Relationship Id="rId4" Type="http://schemas.openxmlformats.org/officeDocument/2006/relationships/tags" Target="../tags/tag119.xml"/></Relationships>
</file>

<file path=ppt/slides/_rels/slide26.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notesSlide" Target="../notesSlides/notesSlide26.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2.xml"/><Relationship Id="rId5" Type="http://schemas.openxmlformats.org/officeDocument/2006/relationships/tags" Target="../tags/tag125.xml"/><Relationship Id="rId4" Type="http://schemas.openxmlformats.org/officeDocument/2006/relationships/tags" Target="../tags/tag124.xml"/></Relationships>
</file>

<file path=ppt/slides/_rels/slide27.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notesSlide" Target="../notesSlides/notesSlide27.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2.xml"/><Relationship Id="rId5" Type="http://schemas.openxmlformats.org/officeDocument/2006/relationships/tags" Target="../tags/tag130.xml"/><Relationship Id="rId4" Type="http://schemas.openxmlformats.org/officeDocument/2006/relationships/tags" Target="../tags/tag129.xml"/></Relationships>
</file>

<file path=ppt/slides/_rels/slide28.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notesSlide" Target="../notesSlides/notesSlide28.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2.xml"/><Relationship Id="rId5" Type="http://schemas.openxmlformats.org/officeDocument/2006/relationships/tags" Target="../tags/tag135.xml"/><Relationship Id="rId4" Type="http://schemas.openxmlformats.org/officeDocument/2006/relationships/tags" Target="../tags/tag134.xml"/></Relationships>
</file>

<file path=ppt/slides/_rels/slide29.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notesSlide" Target="../notesSlides/notesSlide29.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2.xml"/><Relationship Id="rId5" Type="http://schemas.openxmlformats.org/officeDocument/2006/relationships/tags" Target="../tags/tag140.xml"/><Relationship Id="rId4" Type="http://schemas.openxmlformats.org/officeDocument/2006/relationships/tags" Target="../tags/tag139.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notesSlide" Target="../notesSlides/notesSlide30.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2.xml"/><Relationship Id="rId5" Type="http://schemas.openxmlformats.org/officeDocument/2006/relationships/tags" Target="../tags/tag145.xml"/><Relationship Id="rId4" Type="http://schemas.openxmlformats.org/officeDocument/2006/relationships/tags" Target="../tags/tag144.xml"/></Relationships>
</file>

<file path=ppt/slides/_rels/slide31.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notesSlide" Target="../notesSlides/notesSlide31.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2.xml"/><Relationship Id="rId5" Type="http://schemas.openxmlformats.org/officeDocument/2006/relationships/tags" Target="../tags/tag150.xml"/><Relationship Id="rId4" Type="http://schemas.openxmlformats.org/officeDocument/2006/relationships/tags" Target="../tags/tag149.xml"/></Relationships>
</file>

<file path=ppt/slides/_rels/slide32.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notesSlide" Target="../notesSlides/notesSlide32.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2.xml"/><Relationship Id="rId5" Type="http://schemas.openxmlformats.org/officeDocument/2006/relationships/tags" Target="../tags/tag155.xml"/><Relationship Id="rId4" Type="http://schemas.openxmlformats.org/officeDocument/2006/relationships/tags" Target="../tags/tag154.xml"/></Relationships>
</file>

<file path=ppt/slides/_rels/slide33.xml.rels><?xml version="1.0" encoding="UTF-8" standalone="yes"?>
<Relationships xmlns="http://schemas.openxmlformats.org/package/2006/relationships"><Relationship Id="rId3" Type="http://schemas.openxmlformats.org/officeDocument/2006/relationships/tags" Target="../tags/tag158.xml"/><Relationship Id="rId7" Type="http://schemas.openxmlformats.org/officeDocument/2006/relationships/notesSlide" Target="../notesSlides/notesSlide33.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2.xml"/><Relationship Id="rId5" Type="http://schemas.openxmlformats.org/officeDocument/2006/relationships/tags" Target="../tags/tag160.xml"/><Relationship Id="rId4" Type="http://schemas.openxmlformats.org/officeDocument/2006/relationships/tags" Target="../tags/tag159.xml"/></Relationships>
</file>

<file path=ppt/slides/_rels/slide34.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notesSlide" Target="../notesSlides/notesSlide34.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Layout" Target="../slideLayouts/slideLayout2.xml"/><Relationship Id="rId5" Type="http://schemas.openxmlformats.org/officeDocument/2006/relationships/tags" Target="../tags/tag165.xml"/><Relationship Id="rId4" Type="http://schemas.openxmlformats.org/officeDocument/2006/relationships/tags" Target="../tags/tag164.xml"/></Relationships>
</file>

<file path=ppt/slides/_rels/slide35.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notesSlide" Target="../notesSlides/notesSlide35.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Layout" Target="../slideLayouts/slideLayout2.xml"/><Relationship Id="rId5" Type="http://schemas.openxmlformats.org/officeDocument/2006/relationships/tags" Target="../tags/tag170.xml"/><Relationship Id="rId4" Type="http://schemas.openxmlformats.org/officeDocument/2006/relationships/tags" Target="../tags/tag169.xml"/></Relationships>
</file>

<file path=ppt/slides/_rels/slide36.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notesSlide" Target="../notesSlides/notesSlide36.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Layout" Target="../slideLayouts/slideLayout2.xml"/><Relationship Id="rId5" Type="http://schemas.openxmlformats.org/officeDocument/2006/relationships/tags" Target="../tags/tag175.xml"/><Relationship Id="rId4" Type="http://schemas.openxmlformats.org/officeDocument/2006/relationships/tags" Target="../tags/tag174.xml"/></Relationships>
</file>

<file path=ppt/slides/_rels/slide37.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notesSlide" Target="../notesSlides/notesSlide37.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Layout" Target="../slideLayouts/slideLayout2.xml"/><Relationship Id="rId5" Type="http://schemas.openxmlformats.org/officeDocument/2006/relationships/tags" Target="../tags/tag180.xml"/><Relationship Id="rId4" Type="http://schemas.openxmlformats.org/officeDocument/2006/relationships/tags" Target="../tags/tag179.xml"/></Relationships>
</file>

<file path=ppt/slides/_rels/slide38.xml.rels><?xml version="1.0" encoding="UTF-8" standalone="yes"?>
<Relationships xmlns="http://schemas.openxmlformats.org/package/2006/relationships"><Relationship Id="rId3" Type="http://schemas.openxmlformats.org/officeDocument/2006/relationships/tags" Target="../tags/tag183.xml"/><Relationship Id="rId7" Type="http://schemas.openxmlformats.org/officeDocument/2006/relationships/notesSlide" Target="../notesSlides/notesSlide38.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Layout" Target="../slideLayouts/slideLayout2.xml"/><Relationship Id="rId5" Type="http://schemas.openxmlformats.org/officeDocument/2006/relationships/tags" Target="../tags/tag185.xml"/><Relationship Id="rId4" Type="http://schemas.openxmlformats.org/officeDocument/2006/relationships/tags" Target="../tags/tag184.xml"/></Relationships>
</file>

<file path=ppt/slides/_rels/slide39.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notesSlide" Target="../notesSlides/notesSlide39.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slideLayout" Target="../slideLayouts/slideLayout2.xml"/><Relationship Id="rId5" Type="http://schemas.openxmlformats.org/officeDocument/2006/relationships/tags" Target="../tags/tag190.xml"/><Relationship Id="rId4" Type="http://schemas.openxmlformats.org/officeDocument/2006/relationships/tags" Target="../tags/tag189.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notesSlide" Target="../notesSlides/notesSlide40.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slideLayout" Target="../slideLayouts/slideLayout2.xml"/><Relationship Id="rId5" Type="http://schemas.openxmlformats.org/officeDocument/2006/relationships/tags" Target="../tags/tag195.xml"/><Relationship Id="rId4" Type="http://schemas.openxmlformats.org/officeDocument/2006/relationships/tags" Target="../tags/tag194.xml"/></Relationships>
</file>

<file path=ppt/slides/_rels/slide41.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notesSlide" Target="../notesSlides/notesSlide41.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slideLayout" Target="../slideLayouts/slideLayout2.xml"/><Relationship Id="rId5" Type="http://schemas.openxmlformats.org/officeDocument/2006/relationships/tags" Target="../tags/tag200.xml"/><Relationship Id="rId4" Type="http://schemas.openxmlformats.org/officeDocument/2006/relationships/tags" Target="../tags/tag199.xml"/></Relationships>
</file>

<file path=ppt/slides/_rels/slide42.xml.rels><?xml version="1.0" encoding="UTF-8" standalone="yes"?>
<Relationships xmlns="http://schemas.openxmlformats.org/package/2006/relationships"><Relationship Id="rId3" Type="http://schemas.openxmlformats.org/officeDocument/2006/relationships/tags" Target="../tags/tag203.xml"/><Relationship Id="rId7" Type="http://schemas.openxmlformats.org/officeDocument/2006/relationships/notesSlide" Target="../notesSlides/notesSlide42.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slideLayout" Target="../slideLayouts/slideLayout2.xml"/><Relationship Id="rId5" Type="http://schemas.openxmlformats.org/officeDocument/2006/relationships/tags" Target="../tags/tag205.xml"/><Relationship Id="rId4" Type="http://schemas.openxmlformats.org/officeDocument/2006/relationships/tags" Target="../tags/tag204.xml"/></Relationships>
</file>

<file path=ppt/slides/_rels/slide43.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209.xml"/></Relationships>
</file>

<file path=ppt/slides/_rels/slide4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10" Type="http://schemas.openxmlformats.org/officeDocument/2006/relationships/slide" Target="slide18.xml"/><Relationship Id="rId4" Type="http://schemas.openxmlformats.org/officeDocument/2006/relationships/tags" Target="../tags/tag21.xml"/><Relationship Id="rId9"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712968" cy="4056856"/>
          </a:xfrm>
        </p:spPr>
        <p:txBody>
          <a:bodyPr>
            <a:noAutofit/>
          </a:bodyPr>
          <a:lstStyle/>
          <a:p>
            <a:r>
              <a:rPr lang="el-GR" sz="2800" b="1" dirty="0"/>
              <a:t>Ενότητα </a:t>
            </a:r>
            <a:r>
              <a:rPr lang="en-US" sz="2800" b="1" dirty="0" smtClean="0"/>
              <a:t>8</a:t>
            </a:r>
            <a:r>
              <a:rPr lang="el-GR" sz="2800" b="1" dirty="0" smtClean="0"/>
              <a:t>:</a:t>
            </a:r>
            <a:r>
              <a:rPr lang="en-US" sz="2800" dirty="0" smtClean="0"/>
              <a:t> </a:t>
            </a:r>
            <a:r>
              <a:rPr lang="el-GR" dirty="0" smtClean="0"/>
              <a:t>Έγγραφη Τεκμηρίωση                              της Νοσηλευτικής Φροντίδας.</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Ο νοσηλευτής καταγράφει:</a:t>
            </a:r>
            <a:endParaRPr lang="en-US" sz="2800" b="0" dirty="0"/>
          </a:p>
        </p:txBody>
      </p:sp>
      <p:sp>
        <p:nvSpPr>
          <p:cNvPr id="9" name="Θέση περιεχομένου 8"/>
          <p:cNvSpPr>
            <a:spLocks noGrp="1"/>
          </p:cNvSpPr>
          <p:nvPr>
            <p:ph idx="1"/>
            <p:custDataLst>
              <p:tags r:id="rId3"/>
            </p:custDataLst>
          </p:nvPr>
        </p:nvSpPr>
        <p:spPr>
          <a:xfrm>
            <a:off x="323528" y="1386889"/>
            <a:ext cx="8363272" cy="2351139"/>
          </a:xfrm>
        </p:spPr>
        <p:txBody>
          <a:bodyPr>
            <a:noAutofit/>
          </a:bodyPr>
          <a:lstStyle/>
          <a:p>
            <a:r>
              <a:rPr lang="el-GR" sz="2800" dirty="0"/>
              <a:t>Παρατηρήσεις για την κατάσταση του </a:t>
            </a:r>
            <a:r>
              <a:rPr lang="el-GR" sz="2800" dirty="0" smtClean="0"/>
              <a:t>ασθενή.</a:t>
            </a:r>
            <a:endParaRPr lang="el-GR" sz="2800" dirty="0"/>
          </a:p>
          <a:p>
            <a:r>
              <a:rPr lang="el-GR" sz="2800" dirty="0"/>
              <a:t>Τη Φροντίδα που </a:t>
            </a:r>
            <a:r>
              <a:rPr lang="el-GR" sz="2800" dirty="0" smtClean="0"/>
              <a:t>προσφέρθηκε.</a:t>
            </a:r>
            <a:endParaRPr lang="el-GR" sz="2800" dirty="0"/>
          </a:p>
          <a:p>
            <a:r>
              <a:rPr lang="el-GR" sz="2800" dirty="0"/>
              <a:t>Τη θεραπεία που </a:t>
            </a:r>
            <a:r>
              <a:rPr lang="el-GR" sz="2800" dirty="0" smtClean="0"/>
              <a:t>χορηγήθηκε.</a:t>
            </a:r>
            <a:endParaRPr lang="el-GR" sz="2800" dirty="0"/>
          </a:p>
          <a:p>
            <a:r>
              <a:rPr lang="el-GR" sz="2800" dirty="0"/>
              <a:t>Την απάντηση του </a:t>
            </a:r>
            <a:r>
              <a:rPr lang="el-GR" sz="2800" dirty="0" smtClean="0"/>
              <a:t>ασθενή.</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775651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Έγγραφη Τεκμηρίωση (αποτελέσματα)</a:t>
            </a:r>
            <a:endParaRPr lang="en-US" sz="2800" b="0" dirty="0"/>
          </a:p>
        </p:txBody>
      </p:sp>
      <p:sp>
        <p:nvSpPr>
          <p:cNvPr id="9" name="Θέση περιεχομένου 8"/>
          <p:cNvSpPr>
            <a:spLocks noGrp="1"/>
          </p:cNvSpPr>
          <p:nvPr>
            <p:ph idx="1"/>
            <p:custDataLst>
              <p:tags r:id="rId3"/>
            </p:custDataLst>
          </p:nvPr>
        </p:nvSpPr>
        <p:spPr>
          <a:xfrm>
            <a:off x="323528" y="1386889"/>
            <a:ext cx="8363272" cy="2351139"/>
          </a:xfrm>
        </p:spPr>
        <p:txBody>
          <a:bodyPr>
            <a:noAutofit/>
          </a:bodyPr>
          <a:lstStyle/>
          <a:p>
            <a:r>
              <a:rPr lang="el-GR" sz="2800" dirty="0"/>
              <a:t>Παρουσιάζει την πρόοδο σε σχέση με τα αναμενόμενα αποτελέσματα , που περιέχονται στο πλάνο </a:t>
            </a:r>
            <a:r>
              <a:rPr lang="el-GR" sz="2800" dirty="0" smtClean="0"/>
              <a:t>φροντίδας.</a:t>
            </a:r>
            <a:endParaRPr lang="el-GR" sz="2800" dirty="0"/>
          </a:p>
          <a:p>
            <a:r>
              <a:rPr lang="el-GR" sz="2800" dirty="0" smtClean="0"/>
              <a:t>Χρησιμεύει </a:t>
            </a:r>
            <a:r>
              <a:rPr lang="el-GR" sz="2800" dirty="0"/>
              <a:t>για λόγους επίβλεψης, προκειμένου να προσδιοριστεί πόσο καλά εργάζεται το </a:t>
            </a:r>
            <a:r>
              <a:rPr lang="el-GR" sz="2800" dirty="0" smtClean="0"/>
              <a:t>προσωπικό.</a:t>
            </a:r>
            <a:endParaRPr lang="el-GR" sz="2800" dirty="0"/>
          </a:p>
          <a:p>
            <a:r>
              <a:rPr lang="el-GR" sz="2800" dirty="0" smtClean="0"/>
              <a:t>Παρέχει </a:t>
            </a:r>
            <a:r>
              <a:rPr lang="el-GR" sz="2800" dirty="0"/>
              <a:t>αποδεικτικά στοιχεία για να διαπιστωθεί εάν τηρούνται τα </a:t>
            </a:r>
            <a:r>
              <a:rPr lang="el-GR" sz="2800" dirty="0" err="1" smtClean="0"/>
              <a:t>standards</a:t>
            </a:r>
            <a:r>
              <a:rPr lang="el-GR" sz="2800" dirty="0" smtClean="0"/>
              <a:t>.</a:t>
            </a:r>
            <a:endParaRPr lang="el-GR" sz="2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611560" y="537321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881525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420888"/>
            <a:ext cx="8229600" cy="940966"/>
          </a:xfrm>
        </p:spPr>
        <p:txBody>
          <a:bodyPr>
            <a:noAutofit/>
          </a:bodyPr>
          <a:lstStyle/>
          <a:p>
            <a:r>
              <a:rPr lang="el-GR" altLang="el-GR" dirty="0"/>
              <a:t>Η Έγγραφη Τεκμηρίωση </a:t>
            </a:r>
            <a:br>
              <a:rPr lang="el-GR" altLang="el-GR" dirty="0"/>
            </a:br>
            <a:r>
              <a:rPr lang="el-GR" altLang="el-GR" dirty="0"/>
              <a:t>και </a:t>
            </a:r>
            <a:br>
              <a:rPr lang="el-GR" altLang="el-GR" dirty="0"/>
            </a:br>
            <a:r>
              <a:rPr lang="el-GR" altLang="el-GR" dirty="0"/>
              <a:t>Η Νοσηλευτική Διεργασία</a:t>
            </a:r>
            <a:endParaRPr lang="en-US" sz="28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286858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Νοσηλευτική Τεκμηρίωση (α)</a:t>
            </a:r>
            <a:endParaRPr lang="en-US" sz="2800" b="0" dirty="0"/>
          </a:p>
        </p:txBody>
      </p:sp>
      <p:sp>
        <p:nvSpPr>
          <p:cNvPr id="9" name="Θέση περιεχομένου 8"/>
          <p:cNvSpPr>
            <a:spLocks noGrp="1"/>
          </p:cNvSpPr>
          <p:nvPr>
            <p:ph idx="1"/>
            <p:custDataLst>
              <p:tags r:id="rId3"/>
            </p:custDataLst>
          </p:nvPr>
        </p:nvSpPr>
        <p:spPr>
          <a:xfrm>
            <a:off x="293837" y="2276872"/>
            <a:ext cx="8363272" cy="2351139"/>
          </a:xfrm>
        </p:spPr>
        <p:txBody>
          <a:bodyPr>
            <a:noAutofit/>
          </a:bodyPr>
          <a:lstStyle/>
          <a:p>
            <a:r>
              <a:rPr lang="el-GR" sz="2800" dirty="0"/>
              <a:t>Η γραπτή μορφή του προγράμματος νοσηλευτικής διεργασίας παρέχει το </a:t>
            </a:r>
            <a:r>
              <a:rPr lang="el-GR" sz="2800" b="1" dirty="0">
                <a:solidFill>
                  <a:srgbClr val="0000FF"/>
                </a:solidFill>
              </a:rPr>
              <a:t>πλαίσιο εργασίας </a:t>
            </a:r>
            <a:r>
              <a:rPr lang="el-GR" sz="2800" dirty="0"/>
              <a:t>για την νοσηλευτική </a:t>
            </a:r>
            <a:r>
              <a:rPr lang="el-GR" sz="2800" dirty="0" smtClean="0"/>
              <a:t>τεκμηρίωση.</a:t>
            </a:r>
            <a:endParaRPr lang="el-GR" sz="2800" dirty="0"/>
          </a:p>
          <a:p>
            <a:endParaRPr lang="el-GR" sz="2800" dirty="0"/>
          </a:p>
          <a:p>
            <a:r>
              <a:rPr lang="el-GR" sz="2800" dirty="0"/>
              <a:t>Η καταγραφή οργανώνεται βάσει της νοσηλευτικής </a:t>
            </a:r>
            <a:r>
              <a:rPr lang="el-GR" sz="2800" b="1" dirty="0">
                <a:solidFill>
                  <a:srgbClr val="0000FF"/>
                </a:solidFill>
              </a:rPr>
              <a:t>διάγνωσης</a:t>
            </a:r>
            <a:r>
              <a:rPr lang="el-GR" sz="2800" dirty="0"/>
              <a:t> ή του </a:t>
            </a:r>
            <a:r>
              <a:rPr lang="el-GR" sz="2800" b="1" dirty="0" smtClean="0">
                <a:solidFill>
                  <a:srgbClr val="0000FF"/>
                </a:solidFill>
              </a:rPr>
              <a:t>προβλήματος.</a:t>
            </a:r>
            <a:endParaRPr lang="el-GR" sz="2800" b="1" dirty="0">
              <a:solidFill>
                <a:srgbClr val="0000FF"/>
              </a:solidFill>
            </a:endParaRPr>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052515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Νοσηλευτική Τεκμηρίωση (β)</a:t>
            </a:r>
            <a:endParaRPr lang="en-US" sz="2800" b="0" dirty="0"/>
          </a:p>
        </p:txBody>
      </p:sp>
      <p:sp>
        <p:nvSpPr>
          <p:cNvPr id="9" name="Θέση περιεχομένου 8"/>
          <p:cNvSpPr>
            <a:spLocks noGrp="1"/>
          </p:cNvSpPr>
          <p:nvPr>
            <p:ph idx="1"/>
            <p:custDataLst>
              <p:tags r:id="rId3"/>
            </p:custDataLst>
          </p:nvPr>
        </p:nvSpPr>
        <p:spPr>
          <a:xfrm>
            <a:off x="323528" y="1427842"/>
            <a:ext cx="8363272" cy="2351139"/>
          </a:xfrm>
        </p:spPr>
        <p:txBody>
          <a:bodyPr>
            <a:noAutofit/>
          </a:bodyPr>
          <a:lstStyle/>
          <a:p>
            <a:r>
              <a:rPr lang="el-GR" sz="2800" dirty="0"/>
              <a:t>Σε κάθε βάρδια καταγράφεται η </a:t>
            </a:r>
            <a:r>
              <a:rPr lang="el-GR" sz="2800" b="1" dirty="0">
                <a:solidFill>
                  <a:srgbClr val="0000FF"/>
                </a:solidFill>
              </a:rPr>
              <a:t>αρχική </a:t>
            </a:r>
            <a:r>
              <a:rPr lang="el-GR" sz="2800" b="1" dirty="0" smtClean="0">
                <a:solidFill>
                  <a:srgbClr val="0000FF"/>
                </a:solidFill>
              </a:rPr>
              <a:t>αξιολόγηση.</a:t>
            </a:r>
            <a:endParaRPr lang="el-GR" sz="2800" b="1" dirty="0">
              <a:solidFill>
                <a:srgbClr val="0000FF"/>
              </a:solidFill>
            </a:endParaRPr>
          </a:p>
          <a:p>
            <a:r>
              <a:rPr lang="el-GR" sz="2800" dirty="0"/>
              <a:t>Οι συνήθεις τομείς της αξιολόγησης καταγράφονται στα φύλλα </a:t>
            </a:r>
            <a:r>
              <a:rPr lang="el-GR" sz="2800" dirty="0" smtClean="0"/>
              <a:t>νοσηλείας.</a:t>
            </a:r>
            <a:endParaRPr lang="el-GR" sz="2800" dirty="0"/>
          </a:p>
          <a:p>
            <a:r>
              <a:rPr lang="el-GR" sz="2800" dirty="0"/>
              <a:t>Οι νοσηλευτικές διαγνώσεις εισάγονται στο πλάνο φροντίδας που δημιουργείται αμέσως μετά την ολοκλήρωση της εισαγωγικής </a:t>
            </a:r>
            <a:r>
              <a:rPr lang="el-GR" sz="2800" dirty="0" smtClean="0"/>
              <a:t>αξιολόγησης.</a:t>
            </a:r>
            <a:endParaRPr lang="el-GR" sz="2800" dirty="0"/>
          </a:p>
          <a:p>
            <a:r>
              <a:rPr lang="el-GR" sz="2800" dirty="0"/>
              <a:t>Το πλάνο φροντίδας εξετάζεται και ενημερώνεται κάθε 24 </a:t>
            </a:r>
            <a:r>
              <a:rPr lang="el-GR" sz="2800" dirty="0" smtClean="0"/>
              <a:t>ώρες.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019353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Νοσηλευτική Τεκμηρίωση (γ)</a:t>
            </a:r>
            <a:endParaRPr lang="en-US" sz="2800" b="0" dirty="0"/>
          </a:p>
        </p:txBody>
      </p:sp>
      <p:sp>
        <p:nvSpPr>
          <p:cNvPr id="9" name="Θέση περιεχομένου 8"/>
          <p:cNvSpPr>
            <a:spLocks noGrp="1"/>
          </p:cNvSpPr>
          <p:nvPr>
            <p:ph idx="1"/>
            <p:custDataLst>
              <p:tags r:id="rId3"/>
            </p:custDataLst>
          </p:nvPr>
        </p:nvSpPr>
        <p:spPr>
          <a:xfrm>
            <a:off x="323528" y="1427842"/>
            <a:ext cx="8363272" cy="2351139"/>
          </a:xfrm>
        </p:spPr>
        <p:txBody>
          <a:bodyPr>
            <a:noAutofit/>
          </a:bodyPr>
          <a:lstStyle/>
          <a:p>
            <a:r>
              <a:rPr lang="el-GR" sz="2800" dirty="0"/>
              <a:t>Η </a:t>
            </a:r>
            <a:r>
              <a:rPr lang="el-GR" sz="2800" b="1" dirty="0">
                <a:solidFill>
                  <a:srgbClr val="0000FF"/>
                </a:solidFill>
              </a:rPr>
              <a:t>εφαρμογή</a:t>
            </a:r>
            <a:r>
              <a:rPr lang="el-GR" sz="2800" dirty="0"/>
              <a:t> της κάθε παρέμβασης καταγράφεται είτε στο φύλλο νοσηλείας , είτε  στις νοσηλευτικές </a:t>
            </a:r>
            <a:r>
              <a:rPr lang="el-GR" sz="2800" dirty="0" smtClean="0"/>
              <a:t>σημειώσεις.</a:t>
            </a:r>
            <a:endParaRPr lang="el-GR" sz="2800" dirty="0"/>
          </a:p>
          <a:p>
            <a:r>
              <a:rPr lang="el-GR" sz="2800" dirty="0"/>
              <a:t>Οι </a:t>
            </a:r>
            <a:r>
              <a:rPr lang="el-GR" sz="2800" b="1" dirty="0">
                <a:solidFill>
                  <a:srgbClr val="0000FF"/>
                </a:solidFill>
              </a:rPr>
              <a:t>λεπτομέρειες</a:t>
            </a:r>
            <a:r>
              <a:rPr lang="el-GR" sz="2800" dirty="0"/>
              <a:t> των όσων πραγματοποιήθηκαν </a:t>
            </a:r>
            <a:r>
              <a:rPr lang="el-GR" sz="2800" dirty="0" smtClean="0"/>
              <a:t>καταγράφονται.</a:t>
            </a:r>
            <a:endParaRPr lang="el-GR" sz="2800" dirty="0"/>
          </a:p>
          <a:p>
            <a:r>
              <a:rPr lang="el-GR" sz="2800" dirty="0"/>
              <a:t>Η </a:t>
            </a:r>
            <a:r>
              <a:rPr lang="el-GR" sz="2800" b="1" dirty="0">
                <a:solidFill>
                  <a:srgbClr val="0000FF"/>
                </a:solidFill>
              </a:rPr>
              <a:t>απάντηση / απόκριση </a:t>
            </a:r>
            <a:r>
              <a:rPr lang="el-GR" sz="2800" dirty="0"/>
              <a:t>του ασθενή </a:t>
            </a:r>
            <a:r>
              <a:rPr lang="el-GR" sz="2800" dirty="0" smtClean="0"/>
              <a:t>καταγράφεται.</a:t>
            </a:r>
            <a:endParaRPr lang="el-GR" sz="2800" dirty="0"/>
          </a:p>
          <a:p>
            <a:r>
              <a:rPr lang="el-GR" sz="2800" dirty="0"/>
              <a:t>Τα </a:t>
            </a:r>
            <a:r>
              <a:rPr lang="el-GR" sz="2800" b="1" dirty="0">
                <a:solidFill>
                  <a:srgbClr val="0000FF"/>
                </a:solidFill>
              </a:rPr>
              <a:t>στοιχεία εκτίμησης </a:t>
            </a:r>
            <a:r>
              <a:rPr lang="el-GR" sz="2800" dirty="0"/>
              <a:t>της παρεχόμενης παρέμβασης καταγράφονται, ώστε να αποδειχθεί εάν έχουν επιτευχθεί τα αναμενόμενα </a:t>
            </a:r>
            <a:r>
              <a:rPr lang="el-GR" sz="2800" dirty="0" smtClean="0"/>
              <a:t>αποτελέσματα.</a:t>
            </a:r>
            <a:endParaRPr lang="el-GR" sz="2800" dirty="0"/>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295275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Νοσηλευτική Τεκμηρίωση (δ)</a:t>
            </a:r>
            <a:endParaRPr lang="en-US" sz="2800" b="0" dirty="0"/>
          </a:p>
        </p:txBody>
      </p:sp>
      <p:sp>
        <p:nvSpPr>
          <p:cNvPr id="9" name="Θέση περιεχομένου 8"/>
          <p:cNvSpPr>
            <a:spLocks noGrp="1"/>
          </p:cNvSpPr>
          <p:nvPr>
            <p:ph idx="1"/>
            <p:custDataLst>
              <p:tags r:id="rId3"/>
            </p:custDataLst>
          </p:nvPr>
        </p:nvSpPr>
        <p:spPr>
          <a:xfrm>
            <a:off x="323528" y="1427842"/>
            <a:ext cx="8363272" cy="2351139"/>
          </a:xfrm>
        </p:spPr>
        <p:txBody>
          <a:bodyPr>
            <a:noAutofit/>
          </a:bodyPr>
          <a:lstStyle/>
          <a:p>
            <a:r>
              <a:rPr lang="el-GR" sz="2800" dirty="0"/>
              <a:t>Οι επαγγελματίες του χώρου που παρέχουν άμεση φροντίδα στον </a:t>
            </a:r>
            <a:r>
              <a:rPr lang="el-GR" sz="2800" dirty="0" smtClean="0"/>
              <a:t>ασθενή.</a:t>
            </a:r>
            <a:endParaRPr lang="el-GR" sz="2800" dirty="0"/>
          </a:p>
          <a:p>
            <a:r>
              <a:rPr lang="el-GR" sz="2800" dirty="0"/>
              <a:t>Οι επαγγελματίες του χώρου που συμμετέχουν σε </a:t>
            </a:r>
            <a:r>
              <a:rPr lang="el-GR" sz="2800" dirty="0" smtClean="0"/>
              <a:t>έρευνα.</a:t>
            </a:r>
            <a:endParaRPr lang="el-GR" sz="2800" dirty="0"/>
          </a:p>
          <a:p>
            <a:r>
              <a:rPr lang="el-GR" sz="2800" dirty="0"/>
              <a:t>Οι επαγγελματίες του χώρου που συμμετέχουν στην εκπαίδευση του </a:t>
            </a:r>
            <a:r>
              <a:rPr lang="el-GR" sz="2800" dirty="0" smtClean="0"/>
              <a:t>ασθενή.</a:t>
            </a:r>
            <a:endParaRPr lang="el-GR" sz="2800" dirty="0"/>
          </a:p>
          <a:p>
            <a:r>
              <a:rPr lang="el-GR" sz="2800" dirty="0"/>
              <a:t>Άλλα άτομα κατόπιν έγγραφης συναίνεσης του </a:t>
            </a:r>
            <a:r>
              <a:rPr lang="el-GR" sz="2800" dirty="0" smtClean="0"/>
              <a:t>ασθενή.</a:t>
            </a:r>
            <a:endParaRPr lang="el-GR" sz="2800" dirty="0"/>
          </a:p>
          <a:p>
            <a:endParaRPr lang="el-GR" sz="2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755576" y="5517232"/>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3335508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708920"/>
            <a:ext cx="8229600" cy="940966"/>
          </a:xfrm>
        </p:spPr>
        <p:txBody>
          <a:bodyPr>
            <a:noAutofit/>
          </a:bodyPr>
          <a:lstStyle/>
          <a:p>
            <a:r>
              <a:rPr lang="el-GR" altLang="el-GR" dirty="0"/>
              <a:t> Η προστασία του </a:t>
            </a:r>
            <a:r>
              <a:rPr lang="el-GR" altLang="el-GR" dirty="0" smtClean="0"/>
              <a:t>               </a:t>
            </a:r>
            <a:r>
              <a:rPr lang="el-GR" altLang="el-GR" dirty="0" smtClean="0">
                <a:solidFill>
                  <a:srgbClr val="0000FF"/>
                </a:solidFill>
              </a:rPr>
              <a:t>προσωπικού </a:t>
            </a:r>
            <a:r>
              <a:rPr lang="el-GR" altLang="el-GR" dirty="0">
                <a:solidFill>
                  <a:srgbClr val="0000FF"/>
                </a:solidFill>
              </a:rPr>
              <a:t>απορρήτου </a:t>
            </a:r>
            <a:r>
              <a:rPr lang="el-GR" altLang="el-GR" dirty="0" smtClean="0">
                <a:solidFill>
                  <a:srgbClr val="0000FF"/>
                </a:solidFill>
              </a:rPr>
              <a:t>           </a:t>
            </a:r>
            <a:r>
              <a:rPr lang="el-GR" altLang="el-GR" dirty="0" smtClean="0"/>
              <a:t>του </a:t>
            </a:r>
            <a:r>
              <a:rPr lang="el-GR" altLang="el-GR" dirty="0"/>
              <a:t>ασθενή είναι πρωταρχικής σημασίας</a:t>
            </a:r>
            <a:endParaRPr lang="en-US" sz="28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105928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Μέθοδοι καταγραφής</a:t>
            </a:r>
            <a:endParaRPr lang="en-US" sz="2800" b="0" dirty="0"/>
          </a:p>
        </p:txBody>
      </p:sp>
      <p:sp>
        <p:nvSpPr>
          <p:cNvPr id="9" name="Θέση περιεχομένου 8"/>
          <p:cNvSpPr>
            <a:spLocks noGrp="1"/>
          </p:cNvSpPr>
          <p:nvPr>
            <p:ph idx="1"/>
            <p:custDataLst>
              <p:tags r:id="rId3"/>
            </p:custDataLst>
          </p:nvPr>
        </p:nvSpPr>
        <p:spPr>
          <a:xfrm>
            <a:off x="179512" y="1427842"/>
            <a:ext cx="8964488" cy="2351139"/>
          </a:xfrm>
        </p:spPr>
        <p:txBody>
          <a:bodyPr>
            <a:noAutofit/>
          </a:bodyPr>
          <a:lstStyle/>
          <a:p>
            <a:pPr marL="514350" indent="-514350">
              <a:buFont typeface="+mj-lt"/>
              <a:buAutoNum type="arabicPeriod"/>
            </a:pPr>
            <a:r>
              <a:rPr lang="el-GR" sz="2800" dirty="0">
                <a:solidFill>
                  <a:srgbClr val="0000FF"/>
                </a:solidFill>
              </a:rPr>
              <a:t>Η προερχόμενη από την πηγή ή αφηγηματική </a:t>
            </a:r>
            <a:r>
              <a:rPr lang="el-GR" sz="2800" dirty="0" smtClean="0">
                <a:solidFill>
                  <a:srgbClr val="0000FF"/>
                </a:solidFill>
              </a:rPr>
              <a:t>καταγραφή.</a:t>
            </a:r>
            <a:endParaRPr lang="el-GR" sz="2800" dirty="0">
              <a:solidFill>
                <a:srgbClr val="0000FF"/>
              </a:solidFill>
            </a:endParaRPr>
          </a:p>
          <a:p>
            <a:pPr marL="514350" indent="-514350">
              <a:buFont typeface="+mj-lt"/>
              <a:buAutoNum type="arabicPeriod"/>
            </a:pPr>
            <a:r>
              <a:rPr lang="el-GR" sz="2800" dirty="0">
                <a:solidFill>
                  <a:srgbClr val="0000FF"/>
                </a:solidFill>
              </a:rPr>
              <a:t>Το  αρχείο που είναι προσανατολισμένο στο </a:t>
            </a:r>
            <a:r>
              <a:rPr lang="el-GR" sz="2800" dirty="0" smtClean="0">
                <a:solidFill>
                  <a:srgbClr val="0000FF"/>
                </a:solidFill>
              </a:rPr>
              <a:t>πρόβλημα.</a:t>
            </a:r>
            <a:endParaRPr lang="el-GR" sz="2800" dirty="0">
              <a:solidFill>
                <a:srgbClr val="0000FF"/>
              </a:solidFill>
            </a:endParaRPr>
          </a:p>
          <a:p>
            <a:pPr marL="514350" indent="-514350">
              <a:buFont typeface="+mj-lt"/>
              <a:buAutoNum type="arabicPeriod"/>
            </a:pPr>
            <a:r>
              <a:rPr lang="el-GR" sz="2800" dirty="0">
                <a:solidFill>
                  <a:srgbClr val="0000FF"/>
                </a:solidFill>
              </a:rPr>
              <a:t>Η καταγραφή με τη μέθοδο </a:t>
            </a:r>
            <a:r>
              <a:rPr lang="el-GR" sz="2800" dirty="0" smtClean="0">
                <a:solidFill>
                  <a:srgbClr val="0000FF"/>
                </a:solidFill>
              </a:rPr>
              <a:t>ΡΙΕ.</a:t>
            </a:r>
            <a:endParaRPr lang="el-GR" sz="2800" dirty="0">
              <a:solidFill>
                <a:srgbClr val="0000FF"/>
              </a:solidFill>
            </a:endParaRPr>
          </a:p>
          <a:p>
            <a:pPr marL="514350" indent="-514350">
              <a:buFont typeface="+mj-lt"/>
              <a:buAutoNum type="arabicPeriod"/>
            </a:pPr>
            <a:r>
              <a:rPr lang="el-GR" sz="2800" dirty="0">
                <a:solidFill>
                  <a:srgbClr val="0000FF"/>
                </a:solidFill>
              </a:rPr>
              <a:t>Η εστιασμένη </a:t>
            </a:r>
            <a:r>
              <a:rPr lang="el-GR" sz="2800" dirty="0" smtClean="0">
                <a:solidFill>
                  <a:srgbClr val="0000FF"/>
                </a:solidFill>
              </a:rPr>
              <a:t>καταγραφή.</a:t>
            </a:r>
            <a:endParaRPr lang="el-GR" sz="2800" dirty="0">
              <a:solidFill>
                <a:srgbClr val="0000FF"/>
              </a:solidFill>
            </a:endParaRPr>
          </a:p>
          <a:p>
            <a:pPr marL="514350" indent="-514350">
              <a:buFont typeface="+mj-lt"/>
              <a:buAutoNum type="arabicPeriod"/>
            </a:pPr>
            <a:r>
              <a:rPr lang="el-GR" sz="2800" dirty="0">
                <a:solidFill>
                  <a:srgbClr val="0000FF"/>
                </a:solidFill>
              </a:rPr>
              <a:t>Η καταγραφή με βάση την απόκλιση από το </a:t>
            </a:r>
            <a:r>
              <a:rPr lang="el-GR" sz="2800" dirty="0" smtClean="0">
                <a:solidFill>
                  <a:srgbClr val="0000FF"/>
                </a:solidFill>
              </a:rPr>
              <a:t>σύνηθες.</a:t>
            </a:r>
            <a:endParaRPr lang="el-GR" sz="2800" dirty="0">
              <a:solidFill>
                <a:srgbClr val="0000FF"/>
              </a:solidFill>
            </a:endParaRPr>
          </a:p>
          <a:p>
            <a:pPr marL="514350" indent="-514350">
              <a:buFont typeface="+mj-lt"/>
              <a:buAutoNum type="arabicPeriod"/>
            </a:pPr>
            <a:r>
              <a:rPr lang="el-GR" sz="2800" dirty="0">
                <a:solidFill>
                  <a:srgbClr val="0000FF"/>
                </a:solidFill>
              </a:rPr>
              <a:t>Η καταγραφή με τη βοήθεια του ηλεκτρονικού </a:t>
            </a:r>
            <a:r>
              <a:rPr lang="el-GR" sz="2800" dirty="0" smtClean="0">
                <a:solidFill>
                  <a:srgbClr val="0000FF"/>
                </a:solidFill>
              </a:rPr>
              <a:t>υπολογιστή.</a:t>
            </a:r>
            <a:endParaRPr lang="el-GR" sz="2800" dirty="0">
              <a:solidFill>
                <a:srgbClr val="0000FF"/>
              </a:solidFill>
            </a:endParaRPr>
          </a:p>
          <a:p>
            <a:pPr marL="514350" indent="-514350">
              <a:buFont typeface="+mj-lt"/>
              <a:buAutoNum type="arabicPeriod"/>
            </a:pPr>
            <a:r>
              <a:rPr lang="el-GR" sz="2800" dirty="0">
                <a:solidFill>
                  <a:srgbClr val="0000FF"/>
                </a:solidFill>
              </a:rPr>
              <a:t>Η διαχείριση </a:t>
            </a:r>
            <a:r>
              <a:rPr lang="el-GR" sz="2800" dirty="0" smtClean="0">
                <a:solidFill>
                  <a:srgbClr val="0000FF"/>
                </a:solidFill>
              </a:rPr>
              <a:t>περιπτώσεων.</a:t>
            </a:r>
            <a:endParaRPr lang="el-GR" sz="2800"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489638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1</a:t>
            </a:r>
            <a:r>
              <a:rPr lang="el-GR" altLang="el-GR" baseline="30000" dirty="0" smtClean="0"/>
              <a:t>η</a:t>
            </a:r>
            <a:r>
              <a:rPr lang="el-GR" altLang="el-GR" dirty="0" smtClean="0"/>
              <a:t> Μέθοδος </a:t>
            </a:r>
            <a:r>
              <a:rPr lang="el-GR" altLang="el-GR" dirty="0"/>
              <a:t>καταγραφής</a:t>
            </a:r>
            <a:endParaRPr lang="en-US" sz="2800" b="0" dirty="0"/>
          </a:p>
        </p:txBody>
      </p:sp>
      <p:sp>
        <p:nvSpPr>
          <p:cNvPr id="9" name="Θέση περιεχομένου 8"/>
          <p:cNvSpPr>
            <a:spLocks noGrp="1"/>
          </p:cNvSpPr>
          <p:nvPr>
            <p:ph idx="1"/>
            <p:custDataLst>
              <p:tags r:id="rId3"/>
            </p:custDataLst>
          </p:nvPr>
        </p:nvSpPr>
        <p:spPr>
          <a:xfrm>
            <a:off x="179512" y="1427843"/>
            <a:ext cx="8964488" cy="633006"/>
          </a:xfrm>
        </p:spPr>
        <p:txBody>
          <a:bodyPr>
            <a:noAutofit/>
          </a:bodyPr>
          <a:lstStyle/>
          <a:p>
            <a:pPr marL="0" indent="0">
              <a:buNone/>
            </a:pPr>
            <a:r>
              <a:rPr lang="el-GR" sz="2800" dirty="0">
                <a:solidFill>
                  <a:srgbClr val="0000FF"/>
                </a:solidFill>
              </a:rPr>
              <a:t>Η προερχόμενη από την πηγή ή αφηγηματική καταγραφή. </a:t>
            </a:r>
            <a:endParaRPr lang="el-GR" sz="2800" dirty="0" smtClean="0">
              <a:solidFill>
                <a:srgbClr val="0000FF"/>
              </a:solidFill>
            </a:endParaRPr>
          </a:p>
          <a:p>
            <a:pPr>
              <a:buFont typeface="Wingdings" panose="05000000000000000000" pitchFamily="2" charset="2"/>
              <a:buChar char="Ø"/>
            </a:pPr>
            <a:endParaRPr lang="el-GR" sz="2400" dirty="0" smtClean="0"/>
          </a:p>
          <a:p>
            <a:pPr>
              <a:buFont typeface="Wingdings" panose="05000000000000000000" pitchFamily="2" charset="2"/>
              <a:buChar char="Ø"/>
            </a:pPr>
            <a:r>
              <a:rPr lang="el-GR" sz="2400" dirty="0" smtClean="0"/>
              <a:t>Τα </a:t>
            </a:r>
            <a:r>
              <a:rPr lang="el-GR" sz="2400" dirty="0"/>
              <a:t>αρχεία ταξινομούνται με βάση την πηγή της </a:t>
            </a:r>
            <a:r>
              <a:rPr lang="el-GR" sz="2400" dirty="0" smtClean="0"/>
              <a:t>πληροφορίας.</a:t>
            </a:r>
            <a:endParaRPr lang="el-GR" sz="2400" dirty="0"/>
          </a:p>
          <a:p>
            <a:pPr>
              <a:buFont typeface="Wingdings" panose="05000000000000000000" pitchFamily="2" charset="2"/>
              <a:buChar char="Ø"/>
            </a:pPr>
            <a:r>
              <a:rPr lang="el-GR" sz="2400" dirty="0"/>
              <a:t>Υπάρχουν ξεχωριστά έντυπα για τους νοσηλευτές, τους ιατρούς, τους διαιτολόγους κ.α.</a:t>
            </a:r>
          </a:p>
          <a:p>
            <a:pPr>
              <a:buFont typeface="Wingdings" panose="05000000000000000000" pitchFamily="2" charset="2"/>
              <a:buChar char="Ø"/>
            </a:pPr>
            <a:r>
              <a:rPr lang="el-GR" sz="2400" dirty="0"/>
              <a:t>Οι αφηγηματικές σημειώσεις είναι προτάσεις οι οποίες καταγράφονται χωρίς κάποια τυποποιημένη δομή, περιεχόμενο ή </a:t>
            </a:r>
            <a:r>
              <a:rPr lang="el-GR" sz="2400" dirty="0" smtClean="0"/>
              <a:t>μορφή.</a:t>
            </a:r>
            <a:endParaRPr lang="el-GR" sz="2400" dirty="0"/>
          </a:p>
          <a:p>
            <a:pPr>
              <a:buFont typeface="Wingdings" panose="05000000000000000000" pitchFamily="2" charset="2"/>
              <a:buChar char="Ø"/>
            </a:pPr>
            <a:r>
              <a:rPr lang="el-GR" sz="2400" dirty="0"/>
              <a:t>Οι αξιολογήσεις είναι συνήθως ανά οργανικό </a:t>
            </a:r>
            <a:r>
              <a:rPr lang="el-GR" sz="2400" dirty="0" smtClean="0"/>
              <a:t>σύστημα.</a:t>
            </a:r>
            <a:endParaRPr lang="el-GR" sz="2400" dirty="0"/>
          </a:p>
          <a:p>
            <a:pPr>
              <a:buFont typeface="Wingdings" panose="05000000000000000000" pitchFamily="2" charset="2"/>
              <a:buChar char="Ø"/>
            </a:pPr>
            <a:r>
              <a:rPr lang="el-GR" sz="2400" dirty="0"/>
              <a:t>Τα στοιχεία παρατίθενται με χρονολογική </a:t>
            </a:r>
            <a:r>
              <a:rPr lang="el-GR" sz="2400" dirty="0" smtClean="0"/>
              <a:t>σειρά.</a:t>
            </a:r>
            <a:endParaRPr lang="el-GR" sz="2400" dirty="0"/>
          </a:p>
          <a:p>
            <a:pPr marL="0" indent="0">
              <a:buNone/>
            </a:pPr>
            <a:endParaRPr lang="el-GR" sz="2800"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631555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Πλεονεκτήματα                                           της αφηγηματικής μεθόδου</a:t>
            </a:r>
            <a:endParaRPr lang="en-US" sz="2800" b="0" dirty="0"/>
          </a:p>
        </p:txBody>
      </p:sp>
      <p:sp>
        <p:nvSpPr>
          <p:cNvPr id="9" name="Θέση περιεχομένου 8"/>
          <p:cNvSpPr>
            <a:spLocks noGrp="1"/>
          </p:cNvSpPr>
          <p:nvPr>
            <p:ph idx="1"/>
            <p:custDataLst>
              <p:tags r:id="rId3"/>
            </p:custDataLst>
          </p:nvPr>
        </p:nvSpPr>
        <p:spPr>
          <a:xfrm>
            <a:off x="179512" y="2276872"/>
            <a:ext cx="8964488" cy="633006"/>
          </a:xfrm>
        </p:spPr>
        <p:txBody>
          <a:bodyPr>
            <a:noAutofit/>
          </a:bodyPr>
          <a:lstStyle/>
          <a:p>
            <a:pPr>
              <a:buFont typeface="Wingdings" panose="05000000000000000000" pitchFamily="2" charset="2"/>
              <a:buChar char="Ø"/>
            </a:pPr>
            <a:r>
              <a:rPr lang="el-GR" sz="2800" dirty="0"/>
              <a:t>Παρέχει πληροφορίες για την κατάσταση του ασθενή και τη φροντίδα με χρονολογική </a:t>
            </a:r>
            <a:r>
              <a:rPr lang="el-GR" sz="2800" dirty="0" smtClean="0"/>
              <a:t>σειρά.</a:t>
            </a:r>
            <a:endParaRPr lang="el-GR" sz="2800" dirty="0"/>
          </a:p>
          <a:p>
            <a:pPr>
              <a:buFont typeface="Wingdings" panose="05000000000000000000" pitchFamily="2" charset="2"/>
              <a:buChar char="Ø"/>
            </a:pPr>
            <a:r>
              <a:rPr lang="el-GR" sz="2800" dirty="0"/>
              <a:t>Καταδεικνύει τη βασική κατάσταση του ασθενή για κάθε </a:t>
            </a:r>
            <a:r>
              <a:rPr lang="el-GR" sz="2800" dirty="0" smtClean="0"/>
              <a:t>βάρδια.</a:t>
            </a:r>
            <a:endParaRPr lang="el-GR" sz="2800" dirty="0"/>
          </a:p>
          <a:p>
            <a:pPr>
              <a:buFont typeface="Wingdings" panose="05000000000000000000" pitchFamily="2" charset="2"/>
              <a:buChar char="Ø"/>
            </a:pPr>
            <a:r>
              <a:rPr lang="el-GR" sz="2800" dirty="0"/>
              <a:t>Περιλαμβάνει όλες τις πτυχές των βημάτων νοσηλευτικής </a:t>
            </a:r>
            <a:r>
              <a:rPr lang="el-GR" sz="2800" dirty="0" smtClean="0"/>
              <a:t>διεργασίας.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4076353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Μειονεκτήματα </a:t>
            </a:r>
            <a:r>
              <a:rPr lang="el-GR" altLang="el-GR" dirty="0" smtClean="0"/>
              <a:t>                              της </a:t>
            </a:r>
            <a:r>
              <a:rPr lang="el-GR" altLang="el-GR" dirty="0"/>
              <a:t>αφηγηματικής μεθόδου</a:t>
            </a:r>
            <a:endParaRPr lang="en-US" sz="2800" b="0" dirty="0"/>
          </a:p>
        </p:txBody>
      </p:sp>
      <p:sp>
        <p:nvSpPr>
          <p:cNvPr id="9" name="Θέση περιεχομένου 8"/>
          <p:cNvSpPr>
            <a:spLocks noGrp="1"/>
          </p:cNvSpPr>
          <p:nvPr>
            <p:ph idx="1"/>
            <p:custDataLst>
              <p:tags r:id="rId3"/>
            </p:custDataLst>
          </p:nvPr>
        </p:nvSpPr>
        <p:spPr>
          <a:xfrm>
            <a:off x="196677" y="1772816"/>
            <a:ext cx="8964488" cy="633006"/>
          </a:xfrm>
        </p:spPr>
        <p:txBody>
          <a:bodyPr>
            <a:noAutofit/>
          </a:bodyPr>
          <a:lstStyle/>
          <a:p>
            <a:pPr>
              <a:buFont typeface="Wingdings" panose="05000000000000000000" pitchFamily="2" charset="2"/>
              <a:buChar char="Ø"/>
            </a:pPr>
            <a:r>
              <a:rPr lang="el-GR" sz="2800" dirty="0"/>
              <a:t>Ενθαρρύνει την καταγραφή των φυσιολογικών και παθολογικών ευρημάτων, κάνοντας δύσκολο το διαχωρισμό των σχετικών από τις άσχετες </a:t>
            </a:r>
            <a:r>
              <a:rPr lang="el-GR" sz="2800" dirty="0" smtClean="0"/>
              <a:t>πληροφορίες.</a:t>
            </a:r>
            <a:endParaRPr lang="el-GR" sz="2800" dirty="0"/>
          </a:p>
          <a:p>
            <a:pPr>
              <a:buFont typeface="Wingdings" panose="05000000000000000000" pitchFamily="2" charset="2"/>
              <a:buChar char="Ø"/>
            </a:pPr>
            <a:r>
              <a:rPr lang="el-GR" sz="2800" dirty="0"/>
              <a:t>Απαιτεί παρατεταμένο χρόνο για την καταγραφή από το </a:t>
            </a:r>
            <a:r>
              <a:rPr lang="el-GR" sz="2800" dirty="0" smtClean="0"/>
              <a:t>προσωπικό.</a:t>
            </a:r>
            <a:endParaRPr lang="el-GR" sz="2800" dirty="0"/>
          </a:p>
          <a:p>
            <a:pPr>
              <a:buFont typeface="Wingdings" panose="05000000000000000000" pitchFamily="2" charset="2"/>
              <a:buChar char="Ø"/>
            </a:pPr>
            <a:r>
              <a:rPr lang="el-GR" sz="2800" dirty="0"/>
              <a:t>Αποθαρρύνει τη μελέτη όλων των τμημάτων του διαγράμματος, λόγω των μεγάλων σε μήκος περιγραφικών </a:t>
            </a:r>
            <a:r>
              <a:rPr lang="el-GR" sz="2800" dirty="0" smtClean="0"/>
              <a:t>σημειώσεων.</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789105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2</a:t>
            </a:r>
            <a:r>
              <a:rPr lang="el-GR" altLang="el-GR" baseline="30000" dirty="0" smtClean="0"/>
              <a:t>η</a:t>
            </a:r>
            <a:r>
              <a:rPr lang="el-GR" altLang="el-GR" dirty="0" smtClean="0"/>
              <a:t> Μέθοδος </a:t>
            </a:r>
            <a:r>
              <a:rPr lang="el-GR" altLang="el-GR" dirty="0"/>
              <a:t>καταγραφής</a:t>
            </a:r>
            <a:endParaRPr lang="en-US" sz="2800" b="0" dirty="0"/>
          </a:p>
        </p:txBody>
      </p:sp>
      <p:sp>
        <p:nvSpPr>
          <p:cNvPr id="9" name="Θέση περιεχομένου 8"/>
          <p:cNvSpPr>
            <a:spLocks noGrp="1"/>
          </p:cNvSpPr>
          <p:nvPr>
            <p:ph idx="1"/>
            <p:custDataLst>
              <p:tags r:id="rId3"/>
            </p:custDataLst>
          </p:nvPr>
        </p:nvSpPr>
        <p:spPr>
          <a:xfrm>
            <a:off x="179512" y="1427843"/>
            <a:ext cx="8964488" cy="633006"/>
          </a:xfrm>
        </p:spPr>
        <p:txBody>
          <a:bodyPr>
            <a:noAutofit/>
          </a:bodyPr>
          <a:lstStyle/>
          <a:p>
            <a:pPr marL="0" indent="0" algn="ctr">
              <a:buNone/>
            </a:pPr>
            <a:r>
              <a:rPr lang="el-GR" sz="2800" dirty="0">
                <a:solidFill>
                  <a:srgbClr val="0000FF"/>
                </a:solidFill>
              </a:rPr>
              <a:t>Το  </a:t>
            </a:r>
            <a:r>
              <a:rPr lang="el-GR" sz="2800" dirty="0" smtClean="0">
                <a:solidFill>
                  <a:srgbClr val="0000FF"/>
                </a:solidFill>
              </a:rPr>
              <a:t>αρχείο που </a:t>
            </a:r>
            <a:r>
              <a:rPr lang="el-GR" sz="2800" dirty="0">
                <a:solidFill>
                  <a:srgbClr val="0000FF"/>
                </a:solidFill>
              </a:rPr>
              <a:t>είναι </a:t>
            </a:r>
            <a:r>
              <a:rPr lang="el-GR" sz="2800" dirty="0" smtClean="0">
                <a:solidFill>
                  <a:srgbClr val="0000FF"/>
                </a:solidFill>
              </a:rPr>
              <a:t>προσανατολισμένο στο πρόβλημα.</a:t>
            </a:r>
          </a:p>
          <a:p>
            <a:r>
              <a:rPr lang="el-GR" sz="2800" dirty="0"/>
              <a:t>Χρησιμοποιείται από τα τέλη της δεκαετίας του </a:t>
            </a:r>
            <a:r>
              <a:rPr lang="el-GR" sz="2800" dirty="0" smtClean="0"/>
              <a:t>1960.</a:t>
            </a:r>
            <a:endParaRPr lang="el-GR" sz="2800" dirty="0"/>
          </a:p>
          <a:p>
            <a:r>
              <a:rPr lang="el-GR" sz="2800" dirty="0"/>
              <a:t>Η προσοχή εστιάζεται στην κατάσταση του ασθενή και όχι στη </a:t>
            </a:r>
            <a:r>
              <a:rPr lang="el-GR" sz="2800" dirty="0" smtClean="0"/>
              <a:t>φροντίδα.</a:t>
            </a:r>
            <a:endParaRPr lang="el-GR" sz="2800" dirty="0"/>
          </a:p>
          <a:p>
            <a:r>
              <a:rPr lang="el-GR" sz="2800" dirty="0"/>
              <a:t>Η καταγραφή επικεντρώνεται στην προσέγγιση με στόχο την επίλυση των </a:t>
            </a:r>
            <a:r>
              <a:rPr lang="el-GR" sz="2800" dirty="0" smtClean="0"/>
              <a:t>προβλημάτων.</a:t>
            </a:r>
            <a:endParaRPr lang="el-GR" sz="2800" dirty="0"/>
          </a:p>
          <a:p>
            <a:r>
              <a:rPr lang="el-GR" sz="2800" dirty="0"/>
              <a:t>Διευκρινίζεται συνήθως τι πρέπει να γίνει, πως και πότε ώστε να ικανοποιηθούν οι ανάγκες του </a:t>
            </a:r>
            <a:r>
              <a:rPr lang="el-GR" sz="2800" dirty="0" smtClean="0"/>
              <a:t>ασθενή.</a:t>
            </a:r>
            <a:endParaRPr lang="el-GR" sz="2800" dirty="0"/>
          </a:p>
          <a:p>
            <a:pPr marL="0" indent="0" algn="ctr">
              <a:buNone/>
            </a:pPr>
            <a:endParaRPr lang="el-GR" sz="2800" dirty="0">
              <a:solidFill>
                <a:srgbClr val="0000FF"/>
              </a:solidFill>
            </a:endParaRPr>
          </a:p>
          <a:p>
            <a:pPr marL="0" indent="0" algn="ctr">
              <a:buNone/>
            </a:pPr>
            <a:endParaRPr lang="el-GR" sz="2800"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594093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Βασικά μέρη του συστήματος καταγραφής:</a:t>
            </a:r>
            <a:endParaRPr lang="en-US" sz="2800" b="0" dirty="0"/>
          </a:p>
        </p:txBody>
      </p:sp>
      <p:sp>
        <p:nvSpPr>
          <p:cNvPr id="9" name="Θέση περιεχομένου 8"/>
          <p:cNvSpPr>
            <a:spLocks noGrp="1"/>
          </p:cNvSpPr>
          <p:nvPr>
            <p:ph idx="1"/>
            <p:custDataLst>
              <p:tags r:id="rId3"/>
            </p:custDataLst>
          </p:nvPr>
        </p:nvSpPr>
        <p:spPr>
          <a:xfrm>
            <a:off x="611560" y="1772816"/>
            <a:ext cx="8964488" cy="633006"/>
          </a:xfrm>
        </p:spPr>
        <p:txBody>
          <a:bodyPr>
            <a:noAutofit/>
          </a:bodyPr>
          <a:lstStyle/>
          <a:p>
            <a:pPr>
              <a:buFont typeface="Wingdings" panose="05000000000000000000" pitchFamily="2" charset="2"/>
              <a:buChar char="Ø"/>
            </a:pPr>
            <a:r>
              <a:rPr lang="el-GR" sz="2800" dirty="0"/>
              <a:t>Η Βάση </a:t>
            </a:r>
            <a:r>
              <a:rPr lang="el-GR" sz="2800" dirty="0" smtClean="0"/>
              <a:t>δεδομένων.</a:t>
            </a:r>
            <a:endParaRPr lang="el-GR" sz="2800" dirty="0"/>
          </a:p>
          <a:p>
            <a:pPr>
              <a:buFont typeface="Wingdings" panose="05000000000000000000" pitchFamily="2" charset="2"/>
              <a:buChar char="Ø"/>
            </a:pPr>
            <a:r>
              <a:rPr lang="el-GR" sz="2800" dirty="0"/>
              <a:t>Ο κατάλογος με τα </a:t>
            </a:r>
            <a:r>
              <a:rPr lang="el-GR" sz="2800" dirty="0" smtClean="0"/>
              <a:t>προβλήματα.</a:t>
            </a:r>
            <a:endParaRPr lang="el-GR" sz="2800" dirty="0"/>
          </a:p>
          <a:p>
            <a:pPr>
              <a:buFont typeface="Wingdings" panose="05000000000000000000" pitchFamily="2" charset="2"/>
              <a:buChar char="Ø"/>
            </a:pPr>
            <a:r>
              <a:rPr lang="el-GR" sz="2800" dirty="0"/>
              <a:t>Το </a:t>
            </a:r>
            <a:r>
              <a:rPr lang="el-GR" sz="2800" dirty="0" smtClean="0"/>
              <a:t>πρόγραμμα.</a:t>
            </a:r>
            <a:endParaRPr lang="el-GR" sz="2800" dirty="0"/>
          </a:p>
          <a:p>
            <a:pPr>
              <a:buFont typeface="Wingdings" panose="05000000000000000000" pitchFamily="2" charset="2"/>
              <a:buChar char="Ø"/>
            </a:pPr>
            <a:r>
              <a:rPr lang="el-GR" sz="2800" dirty="0"/>
              <a:t>Οι σημειώσεις </a:t>
            </a:r>
            <a:r>
              <a:rPr lang="el-GR" sz="2800" dirty="0" smtClean="0"/>
              <a:t>προόδου.</a:t>
            </a:r>
            <a:endParaRPr lang="el-GR" sz="2800" dirty="0"/>
          </a:p>
          <a:p>
            <a:pPr>
              <a:buFont typeface="Wingdings" panose="05000000000000000000" pitchFamily="2" charset="2"/>
              <a:buChar char="Ø"/>
            </a:pPr>
            <a:r>
              <a:rPr lang="el-GR" sz="2800" dirty="0"/>
              <a:t>Το σκεπτικό εξόδου του </a:t>
            </a:r>
            <a:r>
              <a:rPr lang="el-GR" sz="2800" dirty="0" smtClean="0"/>
              <a:t>ασθενή.</a:t>
            </a:r>
            <a:endParaRPr lang="el-GR" sz="2800" dirty="0"/>
          </a:p>
          <a:p>
            <a:pPr>
              <a:buFont typeface="Wingdings" panose="05000000000000000000" pitchFamily="2" charset="2"/>
              <a:buChar char="Ø"/>
            </a:pP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180729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n-US" altLang="el-GR" dirty="0"/>
              <a:t>SOAP</a:t>
            </a:r>
            <a:endParaRPr lang="en-US" sz="2800" b="0" dirty="0"/>
          </a:p>
        </p:txBody>
      </p:sp>
      <p:sp>
        <p:nvSpPr>
          <p:cNvPr id="9" name="Θέση περιεχομένου 8"/>
          <p:cNvSpPr>
            <a:spLocks noGrp="1"/>
          </p:cNvSpPr>
          <p:nvPr>
            <p:ph idx="1"/>
            <p:custDataLst>
              <p:tags r:id="rId3"/>
            </p:custDataLst>
          </p:nvPr>
        </p:nvSpPr>
        <p:spPr>
          <a:xfrm>
            <a:off x="611560" y="1772816"/>
            <a:ext cx="8964488" cy="633006"/>
          </a:xfrm>
        </p:spPr>
        <p:txBody>
          <a:bodyPr>
            <a:noAutofit/>
          </a:bodyPr>
          <a:lstStyle/>
          <a:p>
            <a:pPr>
              <a:buFont typeface="Wingdings" panose="05000000000000000000" pitchFamily="2" charset="2"/>
              <a:buChar char="Ø"/>
            </a:pPr>
            <a:r>
              <a:rPr lang="el-GR" sz="2800" dirty="0" err="1"/>
              <a:t>Subjective</a:t>
            </a:r>
            <a:r>
              <a:rPr lang="el-GR" sz="2800" dirty="0"/>
              <a:t> </a:t>
            </a:r>
            <a:r>
              <a:rPr lang="el-GR" sz="2800" dirty="0" err="1"/>
              <a:t>data</a:t>
            </a:r>
            <a:r>
              <a:rPr lang="el-GR" sz="2800" dirty="0"/>
              <a:t> -  υποκειμενικές </a:t>
            </a:r>
            <a:r>
              <a:rPr lang="el-GR" sz="2800" dirty="0" smtClean="0"/>
              <a:t>πληροφορίες.</a:t>
            </a:r>
            <a:endParaRPr lang="el-GR" sz="2800" dirty="0"/>
          </a:p>
          <a:p>
            <a:pPr>
              <a:buFont typeface="Wingdings" panose="05000000000000000000" pitchFamily="2" charset="2"/>
              <a:buChar char="Ø"/>
            </a:pPr>
            <a:r>
              <a:rPr lang="el-GR" sz="2800" dirty="0" err="1"/>
              <a:t>Objective</a:t>
            </a:r>
            <a:r>
              <a:rPr lang="el-GR" sz="2800" dirty="0"/>
              <a:t> </a:t>
            </a:r>
            <a:r>
              <a:rPr lang="el-GR" sz="2800" dirty="0" err="1"/>
              <a:t>data</a:t>
            </a:r>
            <a:r>
              <a:rPr lang="el-GR" sz="2800" dirty="0"/>
              <a:t>– αντικειμενικά </a:t>
            </a:r>
            <a:r>
              <a:rPr lang="el-GR" sz="2800" dirty="0" smtClean="0"/>
              <a:t>στοιχεία.</a:t>
            </a:r>
            <a:endParaRPr lang="el-GR" sz="2800" dirty="0"/>
          </a:p>
          <a:p>
            <a:pPr>
              <a:buFont typeface="Wingdings" panose="05000000000000000000" pitchFamily="2" charset="2"/>
              <a:buChar char="Ø"/>
            </a:pPr>
            <a:r>
              <a:rPr lang="el-GR" sz="2800" dirty="0" err="1"/>
              <a:t>Assessment</a:t>
            </a:r>
            <a:r>
              <a:rPr lang="el-GR" sz="2800" dirty="0"/>
              <a:t> </a:t>
            </a:r>
            <a:r>
              <a:rPr lang="el-GR" sz="2800" dirty="0" err="1"/>
              <a:t>data</a:t>
            </a:r>
            <a:r>
              <a:rPr lang="el-GR" sz="2800" dirty="0"/>
              <a:t>- πληροφορίες </a:t>
            </a:r>
            <a:r>
              <a:rPr lang="el-GR" sz="2800" dirty="0" smtClean="0"/>
              <a:t>αξιολόγησης.</a:t>
            </a:r>
            <a:endParaRPr lang="el-GR" sz="2800" dirty="0"/>
          </a:p>
          <a:p>
            <a:pPr>
              <a:buFont typeface="Wingdings" panose="05000000000000000000" pitchFamily="2" charset="2"/>
              <a:buChar char="Ø"/>
            </a:pPr>
            <a:r>
              <a:rPr lang="el-GR" sz="2800" dirty="0" err="1"/>
              <a:t>Plan</a:t>
            </a:r>
            <a:r>
              <a:rPr lang="el-GR" sz="2800" dirty="0"/>
              <a:t> – πλάνο νοσηλευτικής </a:t>
            </a:r>
            <a:r>
              <a:rPr lang="el-GR" sz="2800" dirty="0" smtClean="0"/>
              <a:t>φροντίδας.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4014855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n-US" altLang="el-GR" dirty="0"/>
              <a:t>SOAPIE  -  SOAPIER</a:t>
            </a:r>
            <a:endParaRPr lang="en-US" sz="2800" b="0" dirty="0"/>
          </a:p>
        </p:txBody>
      </p:sp>
      <p:sp>
        <p:nvSpPr>
          <p:cNvPr id="9" name="Θέση περιεχομένου 8"/>
          <p:cNvSpPr>
            <a:spLocks noGrp="1"/>
          </p:cNvSpPr>
          <p:nvPr>
            <p:ph idx="1"/>
            <p:custDataLst>
              <p:tags r:id="rId3"/>
            </p:custDataLst>
          </p:nvPr>
        </p:nvSpPr>
        <p:spPr>
          <a:xfrm>
            <a:off x="611560" y="1772816"/>
            <a:ext cx="8964488" cy="633006"/>
          </a:xfrm>
        </p:spPr>
        <p:txBody>
          <a:bodyPr>
            <a:noAutofit/>
          </a:bodyPr>
          <a:lstStyle/>
          <a:p>
            <a:pPr>
              <a:buFont typeface="Wingdings" panose="05000000000000000000" pitchFamily="2" charset="2"/>
              <a:buChar char="Ø"/>
            </a:pPr>
            <a:r>
              <a:rPr lang="en-US" sz="2800" dirty="0"/>
              <a:t>Implementation </a:t>
            </a:r>
            <a:r>
              <a:rPr lang="en-US" sz="2800" dirty="0" smtClean="0"/>
              <a:t>– </a:t>
            </a:r>
            <a:r>
              <a:rPr lang="el-GR" sz="2800" dirty="0" smtClean="0"/>
              <a:t>Εφαρμογή.</a:t>
            </a:r>
            <a:endParaRPr lang="el-GR" sz="2800" dirty="0"/>
          </a:p>
          <a:p>
            <a:pPr>
              <a:buFont typeface="Wingdings" panose="05000000000000000000" pitchFamily="2" charset="2"/>
              <a:buChar char="Ø"/>
            </a:pPr>
            <a:r>
              <a:rPr lang="en-US" sz="2800" dirty="0"/>
              <a:t>Evaluation </a:t>
            </a:r>
            <a:r>
              <a:rPr lang="en-US" sz="2800" dirty="0" smtClean="0"/>
              <a:t>– </a:t>
            </a:r>
            <a:r>
              <a:rPr lang="el-GR" sz="2800" dirty="0" smtClean="0"/>
              <a:t>Εκτίμηση.</a:t>
            </a:r>
            <a:endParaRPr lang="el-GR" sz="2800" dirty="0"/>
          </a:p>
          <a:p>
            <a:pPr>
              <a:buFont typeface="Wingdings" panose="05000000000000000000" pitchFamily="2" charset="2"/>
              <a:buChar char="Ø"/>
            </a:pPr>
            <a:r>
              <a:rPr lang="en-US" sz="2800" dirty="0"/>
              <a:t>Revision  - </a:t>
            </a:r>
            <a:r>
              <a:rPr lang="el-GR" sz="2800" dirty="0" smtClean="0"/>
              <a:t>Επανεξέταση.</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641556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Πλεονεκτήματα</a:t>
            </a:r>
            <a:endParaRPr lang="en-US" sz="2800" b="0" dirty="0"/>
          </a:p>
        </p:txBody>
      </p:sp>
      <p:sp>
        <p:nvSpPr>
          <p:cNvPr id="9" name="Θέση περιεχομένου 8"/>
          <p:cNvSpPr>
            <a:spLocks noGrp="1"/>
          </p:cNvSpPr>
          <p:nvPr>
            <p:ph idx="1"/>
            <p:custDataLst>
              <p:tags r:id="rId3"/>
            </p:custDataLst>
          </p:nvPr>
        </p:nvSpPr>
        <p:spPr>
          <a:xfrm>
            <a:off x="179512" y="1484784"/>
            <a:ext cx="8964488" cy="633006"/>
          </a:xfrm>
        </p:spPr>
        <p:txBody>
          <a:bodyPr>
            <a:noAutofit/>
          </a:bodyPr>
          <a:lstStyle/>
          <a:p>
            <a:pPr>
              <a:buFont typeface="Wingdings" panose="05000000000000000000" pitchFamily="2" charset="2"/>
              <a:buChar char="Ø"/>
            </a:pPr>
            <a:r>
              <a:rPr lang="el-GR" sz="2000" dirty="0"/>
              <a:t>Η προσοχή είναι εστιασμένη στους ασθενείς και τα προβλήματά </a:t>
            </a:r>
            <a:r>
              <a:rPr lang="el-GR" sz="2000" dirty="0" smtClean="0"/>
              <a:t>τους.</a:t>
            </a:r>
            <a:endParaRPr lang="el-GR" sz="2000" dirty="0"/>
          </a:p>
          <a:p>
            <a:pPr>
              <a:buFont typeface="Wingdings" panose="05000000000000000000" pitchFamily="2" charset="2"/>
              <a:buChar char="Ø"/>
            </a:pPr>
            <a:r>
              <a:rPr lang="el-GR" sz="2000" dirty="0"/>
              <a:t>Διευκολύνει την προσέγγιση του ασθενή προς την κατεύθυνση της επίλυσης </a:t>
            </a:r>
            <a:r>
              <a:rPr lang="el-GR" sz="2000" dirty="0" smtClean="0"/>
              <a:t>προβλημάτων.</a:t>
            </a:r>
            <a:endParaRPr lang="el-GR" sz="2000" dirty="0"/>
          </a:p>
          <a:p>
            <a:pPr>
              <a:buFont typeface="Wingdings" panose="05000000000000000000" pitchFamily="2" charset="2"/>
              <a:buChar char="Ø"/>
            </a:pPr>
            <a:r>
              <a:rPr lang="el-GR" sz="2000" dirty="0"/>
              <a:t>Βελτιώνει την ύπαρξη συνέχειας στη φροντίδα και την επικοινωνία διατηρώντας τα σχετικά στοιχεία που σχετίζονται με ένα </a:t>
            </a:r>
            <a:r>
              <a:rPr lang="el-GR" sz="2000" dirty="0" smtClean="0"/>
              <a:t>πρόβλημα.</a:t>
            </a:r>
          </a:p>
          <a:p>
            <a:pPr>
              <a:buFont typeface="Wingdings" panose="05000000000000000000" pitchFamily="2" charset="2"/>
              <a:buChar char="Ø"/>
            </a:pPr>
            <a:r>
              <a:rPr lang="el-GR" sz="2000" dirty="0"/>
              <a:t>Επιτρέπει τον εύκολο έλεγχο των αρχείων των ασθενών κατά την εκτίμηση της απόδοσης του προσωπικού ή της ποιότητας της φροντίδας του </a:t>
            </a:r>
            <a:r>
              <a:rPr lang="el-GR" sz="2000" dirty="0" smtClean="0"/>
              <a:t>ασθενή.</a:t>
            </a:r>
            <a:endParaRPr lang="el-GR" sz="2000" dirty="0"/>
          </a:p>
          <a:p>
            <a:pPr>
              <a:buFont typeface="Wingdings" panose="05000000000000000000" pitchFamily="2" charset="2"/>
              <a:buChar char="Ø"/>
            </a:pPr>
            <a:r>
              <a:rPr lang="el-GR" sz="2000" dirty="0"/>
              <a:t>Απαιτεί τη διαρκή εκτίμηση και επανεξέταση του προγράμματος </a:t>
            </a:r>
            <a:r>
              <a:rPr lang="el-GR" sz="2000" dirty="0" smtClean="0"/>
              <a:t>φροντίδας.</a:t>
            </a:r>
            <a:endParaRPr lang="el-GR" sz="2000" dirty="0"/>
          </a:p>
          <a:p>
            <a:pPr>
              <a:buFont typeface="Wingdings" panose="05000000000000000000" pitchFamily="2" charset="2"/>
              <a:buChar char="Ø"/>
            </a:pPr>
            <a:r>
              <a:rPr lang="el-GR" sz="2000" dirty="0"/>
              <a:t>Ενισχύει την εφαρμογή της νοσηλευτικής </a:t>
            </a:r>
            <a:r>
              <a:rPr lang="el-GR" sz="2000" dirty="0" smtClean="0"/>
              <a:t>διεργασίας.</a:t>
            </a:r>
            <a:endParaRPr lang="el-GR" sz="2000" dirty="0"/>
          </a:p>
          <a:p>
            <a:pPr>
              <a:buFont typeface="Wingdings" panose="05000000000000000000" pitchFamily="2" charset="2"/>
              <a:buChar char="Ø"/>
            </a:pPr>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1518770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Μειονεκτήματα</a:t>
            </a:r>
            <a:endParaRPr lang="en-US" sz="2800" b="0" dirty="0"/>
          </a:p>
        </p:txBody>
      </p:sp>
      <p:sp>
        <p:nvSpPr>
          <p:cNvPr id="9" name="Θέση περιεχομένου 8"/>
          <p:cNvSpPr>
            <a:spLocks noGrp="1"/>
          </p:cNvSpPr>
          <p:nvPr>
            <p:ph idx="1"/>
            <p:custDataLst>
              <p:tags r:id="rId3"/>
            </p:custDataLst>
          </p:nvPr>
        </p:nvSpPr>
        <p:spPr>
          <a:xfrm>
            <a:off x="179512" y="1484784"/>
            <a:ext cx="8964488" cy="633006"/>
          </a:xfrm>
        </p:spPr>
        <p:txBody>
          <a:bodyPr>
            <a:noAutofit/>
          </a:bodyPr>
          <a:lstStyle/>
          <a:p>
            <a:pPr>
              <a:buFont typeface="Wingdings" panose="05000000000000000000" pitchFamily="2" charset="2"/>
              <a:buChar char="Ø"/>
            </a:pPr>
            <a:r>
              <a:rPr lang="el-GR" sz="2800" dirty="0"/>
              <a:t>Δεν τηρείται η χρονολογική σειρά στην </a:t>
            </a:r>
            <a:r>
              <a:rPr lang="el-GR" sz="2800" dirty="0" smtClean="0"/>
              <a:t>καταγραφή.</a:t>
            </a:r>
            <a:endParaRPr lang="el-GR" sz="2800" dirty="0"/>
          </a:p>
          <a:p>
            <a:pPr>
              <a:buFont typeface="Wingdings" panose="05000000000000000000" pitchFamily="2" charset="2"/>
              <a:buChar char="Ø"/>
            </a:pPr>
            <a:r>
              <a:rPr lang="el-GR" sz="2800" dirty="0"/>
              <a:t>Είναι πιο δύσκολο να παρακολουθείται η εξέλιξη της κατάστασης του </a:t>
            </a:r>
            <a:r>
              <a:rPr lang="el-GR" sz="2800" dirty="0" smtClean="0"/>
              <a:t>ασθενή.</a:t>
            </a:r>
            <a:endParaRPr lang="el-GR" sz="2800" dirty="0"/>
          </a:p>
          <a:p>
            <a:pPr>
              <a:buFont typeface="Wingdings" panose="05000000000000000000" pitchFamily="2" charset="2"/>
              <a:buChar char="Ø"/>
            </a:pPr>
            <a:r>
              <a:rPr lang="el-GR" sz="2800" dirty="0"/>
              <a:t>Τα στοιχεία τεμαχίζονται εξαιτίας του μεγάλου αριθμού των φύλλων νοσηλείας που </a:t>
            </a:r>
            <a:r>
              <a:rPr lang="el-GR" sz="2800" dirty="0" smtClean="0"/>
              <a:t>απαιτούνται.</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2171081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3</a:t>
            </a:r>
            <a:r>
              <a:rPr lang="el-GR" altLang="el-GR" baseline="30000" dirty="0" smtClean="0"/>
              <a:t>η</a:t>
            </a:r>
            <a:r>
              <a:rPr lang="el-GR" altLang="el-GR" dirty="0" smtClean="0"/>
              <a:t> Μέθοδος </a:t>
            </a:r>
            <a:r>
              <a:rPr lang="el-GR" altLang="el-GR" dirty="0"/>
              <a:t>καταγραφής</a:t>
            </a:r>
            <a:endParaRPr lang="en-US" sz="2800" b="0" dirty="0"/>
          </a:p>
        </p:txBody>
      </p:sp>
      <p:sp>
        <p:nvSpPr>
          <p:cNvPr id="9" name="Θέση περιεχομένου 8"/>
          <p:cNvSpPr>
            <a:spLocks noGrp="1"/>
          </p:cNvSpPr>
          <p:nvPr>
            <p:ph idx="1"/>
            <p:custDataLst>
              <p:tags r:id="rId3"/>
            </p:custDataLst>
          </p:nvPr>
        </p:nvSpPr>
        <p:spPr>
          <a:xfrm>
            <a:off x="179512" y="1427843"/>
            <a:ext cx="8964488" cy="633006"/>
          </a:xfrm>
        </p:spPr>
        <p:txBody>
          <a:bodyPr>
            <a:noAutofit/>
          </a:bodyPr>
          <a:lstStyle/>
          <a:p>
            <a:pPr marL="0" indent="0" algn="ctr">
              <a:buNone/>
            </a:pPr>
            <a:r>
              <a:rPr lang="el-GR" sz="2800" dirty="0">
                <a:solidFill>
                  <a:srgbClr val="0000FF"/>
                </a:solidFill>
              </a:rPr>
              <a:t>Η </a:t>
            </a:r>
            <a:r>
              <a:rPr lang="el-GR" sz="2800" dirty="0" smtClean="0">
                <a:solidFill>
                  <a:srgbClr val="0000FF"/>
                </a:solidFill>
              </a:rPr>
              <a:t>καταγραφή με </a:t>
            </a:r>
            <a:r>
              <a:rPr lang="el-GR" sz="2800" dirty="0">
                <a:solidFill>
                  <a:srgbClr val="0000FF"/>
                </a:solidFill>
              </a:rPr>
              <a:t>τη μέθοδο ΡΙΕ.</a:t>
            </a:r>
            <a:endParaRPr lang="el-GR" sz="2800" dirty="0" smtClean="0">
              <a:solidFill>
                <a:srgbClr val="0000FF"/>
              </a:solidFill>
            </a:endParaRPr>
          </a:p>
          <a:p>
            <a:r>
              <a:rPr lang="en-US" sz="2800" dirty="0"/>
              <a:t>Problem identification – </a:t>
            </a:r>
            <a:r>
              <a:rPr lang="el-GR" sz="2800" dirty="0"/>
              <a:t>Αναγνώριση του </a:t>
            </a:r>
            <a:r>
              <a:rPr lang="el-GR" sz="2800" dirty="0" smtClean="0"/>
              <a:t>προβλήματος.</a:t>
            </a:r>
            <a:endParaRPr lang="el-GR" sz="2800" dirty="0"/>
          </a:p>
          <a:p>
            <a:r>
              <a:rPr lang="en-US" sz="2800" dirty="0"/>
              <a:t>Interventions </a:t>
            </a:r>
            <a:r>
              <a:rPr lang="en-US" sz="2800" dirty="0" smtClean="0"/>
              <a:t>– </a:t>
            </a:r>
            <a:r>
              <a:rPr lang="el-GR" sz="2800" dirty="0" smtClean="0"/>
              <a:t>Παρεμβάσεις.</a:t>
            </a:r>
            <a:endParaRPr lang="el-GR" sz="2800" dirty="0"/>
          </a:p>
          <a:p>
            <a:r>
              <a:rPr lang="en-US" sz="2800" dirty="0"/>
              <a:t>Evaluation – </a:t>
            </a:r>
            <a:r>
              <a:rPr lang="el-GR" sz="2800" dirty="0" smtClean="0"/>
              <a:t>Εκτίμηση.</a:t>
            </a:r>
          </a:p>
          <a:p>
            <a:r>
              <a:rPr lang="el-GR" sz="2800" dirty="0"/>
              <a:t>Αυτός ο τύπος καταγραφής ακολουθεί τη νοσηλευτική διεργασία και χρησιμοποιεί τις νοσηλευτικές διαγνώσεις , ενώ τοποθετεί το πρόγραμμα φροντίδας μέσα στις νοσηλευτικές σημειώσεις προόδου.</a:t>
            </a:r>
          </a:p>
          <a:p>
            <a:endParaRPr lang="el-GR" sz="2800" dirty="0"/>
          </a:p>
          <a:p>
            <a:pPr marL="0" indent="0" algn="ctr">
              <a:buNone/>
            </a:pPr>
            <a:endParaRPr lang="el-GR" sz="2800" dirty="0">
              <a:solidFill>
                <a:srgbClr val="0000FF"/>
              </a:solidFill>
            </a:endParaRPr>
          </a:p>
          <a:p>
            <a:pPr marL="0" indent="0" algn="ctr">
              <a:buNone/>
            </a:pPr>
            <a:endParaRPr lang="el-GR" sz="2800"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2139491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Χαρακτηριστικά Στοιχεία</a:t>
            </a:r>
            <a:endParaRPr lang="en-US" sz="2800" b="0" dirty="0"/>
          </a:p>
        </p:txBody>
      </p:sp>
      <p:sp>
        <p:nvSpPr>
          <p:cNvPr id="9" name="Θέση περιεχομένου 8"/>
          <p:cNvSpPr>
            <a:spLocks noGrp="1"/>
          </p:cNvSpPr>
          <p:nvPr>
            <p:ph idx="1"/>
            <p:custDataLst>
              <p:tags r:id="rId3"/>
            </p:custDataLst>
          </p:nvPr>
        </p:nvSpPr>
        <p:spPr>
          <a:xfrm>
            <a:off x="89756" y="1242568"/>
            <a:ext cx="8964488" cy="633006"/>
          </a:xfrm>
        </p:spPr>
        <p:txBody>
          <a:bodyPr>
            <a:noAutofit/>
          </a:bodyPr>
          <a:lstStyle/>
          <a:p>
            <a:r>
              <a:rPr lang="el-GR" sz="2000" dirty="0"/>
              <a:t>Οι νοσηλευτικές διαγνώσεις καταχωρούνται σε έναν κατάλογο προβλημάτων (Ρ) και κάθε σημείωση καταγραφής σημειώνεται με τον αριθμό του προβλήματος και τον </a:t>
            </a:r>
            <a:r>
              <a:rPr lang="el-GR" sz="2000" dirty="0" smtClean="0"/>
              <a:t>τίτλο.</a:t>
            </a:r>
            <a:endParaRPr lang="el-GR" sz="2000" dirty="0"/>
          </a:p>
          <a:p>
            <a:r>
              <a:rPr lang="el-GR" sz="2000" dirty="0"/>
              <a:t>Η ημερήσια αξιολόγηση καταχωρείται σε ειδικά φύλλα και αποφεύγεται η επανάληψη </a:t>
            </a:r>
            <a:r>
              <a:rPr lang="el-GR" sz="2000" dirty="0" smtClean="0"/>
              <a:t>πληροφοριών.</a:t>
            </a:r>
            <a:endParaRPr lang="el-GR" sz="2000" dirty="0"/>
          </a:p>
          <a:p>
            <a:r>
              <a:rPr lang="el-GR" sz="2000" dirty="0"/>
              <a:t>Οι παρεμβάσεις που πραγματοποιούνται καταχωρούνται κάτω από το </a:t>
            </a:r>
            <a:r>
              <a:rPr lang="el-GR" sz="2000" dirty="0" smtClean="0"/>
              <a:t>Ι.</a:t>
            </a:r>
          </a:p>
          <a:p>
            <a:r>
              <a:rPr lang="el-GR" sz="2000" dirty="0"/>
              <a:t>Τα αποτελέσματα των παρεμβάσεων </a:t>
            </a:r>
            <a:r>
              <a:rPr lang="el-GR" sz="2000" dirty="0" err="1"/>
              <a:t>εκτιμούνται</a:t>
            </a:r>
            <a:r>
              <a:rPr lang="el-GR" sz="2000" dirty="0"/>
              <a:t> και καταχωρούνται κάτω από το </a:t>
            </a:r>
            <a:r>
              <a:rPr lang="el-GR" sz="2000" dirty="0" smtClean="0"/>
              <a:t>Ε.</a:t>
            </a:r>
            <a:endParaRPr lang="el-GR" sz="2000" dirty="0"/>
          </a:p>
          <a:p>
            <a:r>
              <a:rPr lang="el-GR" sz="2000" dirty="0" smtClean="0"/>
              <a:t>Όταν </a:t>
            </a:r>
            <a:r>
              <a:rPr lang="el-GR" sz="2000" dirty="0"/>
              <a:t>τα στοιχεία από την αξιολόγηση είναι παθολογικά , προστίθεται ένα </a:t>
            </a:r>
            <a:r>
              <a:rPr lang="el-GR" sz="2000" dirty="0" smtClean="0"/>
              <a:t>Α.</a:t>
            </a:r>
            <a:endParaRPr lang="el-GR" sz="2000" dirty="0"/>
          </a:p>
          <a:p>
            <a:endParaRPr lang="el-GR" sz="2000" dirty="0"/>
          </a:p>
          <a:p>
            <a:endParaRPr lang="el-GR" sz="2000" dirty="0" smtClean="0"/>
          </a:p>
          <a:p>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2299260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4</a:t>
            </a:r>
            <a:r>
              <a:rPr lang="el-GR" altLang="el-GR" baseline="30000" dirty="0" smtClean="0"/>
              <a:t>η</a:t>
            </a:r>
            <a:r>
              <a:rPr lang="el-GR" altLang="el-GR" dirty="0" smtClean="0"/>
              <a:t> Μέθοδος </a:t>
            </a:r>
            <a:r>
              <a:rPr lang="el-GR" altLang="el-GR" dirty="0"/>
              <a:t>καταγραφής</a:t>
            </a:r>
            <a:endParaRPr lang="en-US" sz="2800" b="0" dirty="0"/>
          </a:p>
        </p:txBody>
      </p:sp>
      <p:sp>
        <p:nvSpPr>
          <p:cNvPr id="9" name="Θέση περιεχομένου 8"/>
          <p:cNvSpPr>
            <a:spLocks noGrp="1"/>
          </p:cNvSpPr>
          <p:nvPr>
            <p:ph idx="1"/>
            <p:custDataLst>
              <p:tags r:id="rId3"/>
            </p:custDataLst>
          </p:nvPr>
        </p:nvSpPr>
        <p:spPr>
          <a:xfrm>
            <a:off x="179512" y="1427843"/>
            <a:ext cx="8964488" cy="633006"/>
          </a:xfrm>
        </p:spPr>
        <p:txBody>
          <a:bodyPr>
            <a:noAutofit/>
          </a:bodyPr>
          <a:lstStyle/>
          <a:p>
            <a:pPr marL="0" indent="0" algn="ctr">
              <a:buNone/>
            </a:pPr>
            <a:r>
              <a:rPr lang="el-GR" sz="2800" dirty="0">
                <a:solidFill>
                  <a:srgbClr val="0000FF"/>
                </a:solidFill>
              </a:rPr>
              <a:t>Η εστιασμένη </a:t>
            </a:r>
            <a:r>
              <a:rPr lang="el-GR" sz="2800" dirty="0" smtClean="0">
                <a:solidFill>
                  <a:srgbClr val="0000FF"/>
                </a:solidFill>
              </a:rPr>
              <a:t>καταγραφή.</a:t>
            </a:r>
          </a:p>
          <a:p>
            <a:pPr marL="0" indent="0">
              <a:buNone/>
            </a:pPr>
            <a:r>
              <a:rPr lang="el-GR" sz="2800" dirty="0"/>
              <a:t>Η εστιασμένη καταγραφή κατευθύνεται προς : </a:t>
            </a:r>
          </a:p>
          <a:p>
            <a:pPr marL="514350" indent="-514350">
              <a:buFont typeface="+mj-lt"/>
              <a:buAutoNum type="arabicPeriod"/>
            </a:pPr>
            <a:r>
              <a:rPr lang="el-GR" sz="2800" b="1" dirty="0">
                <a:solidFill>
                  <a:srgbClr val="C00000"/>
                </a:solidFill>
              </a:rPr>
              <a:t>Μία</a:t>
            </a:r>
            <a:r>
              <a:rPr lang="el-GR" sz="2800" dirty="0"/>
              <a:t>  νοσηλευτική διάγνωση (πόνος</a:t>
            </a:r>
            <a:r>
              <a:rPr lang="el-GR" sz="2800" dirty="0" smtClean="0"/>
              <a:t>).</a:t>
            </a:r>
            <a:endParaRPr lang="el-GR" sz="2800" dirty="0"/>
          </a:p>
          <a:p>
            <a:pPr marL="514350" indent="-514350">
              <a:buFont typeface="+mj-lt"/>
              <a:buAutoNum type="arabicPeriod"/>
            </a:pPr>
            <a:r>
              <a:rPr lang="el-GR" sz="2800" b="1" dirty="0">
                <a:solidFill>
                  <a:srgbClr val="C00000"/>
                </a:solidFill>
              </a:rPr>
              <a:t>Ένα</a:t>
            </a:r>
            <a:r>
              <a:rPr lang="el-GR" sz="2800" dirty="0"/>
              <a:t>  πρόβλημα του ασθενή (έλκος</a:t>
            </a:r>
            <a:r>
              <a:rPr lang="el-GR" sz="2800" dirty="0" smtClean="0"/>
              <a:t>).</a:t>
            </a:r>
            <a:endParaRPr lang="el-GR" sz="2800" dirty="0"/>
          </a:p>
          <a:p>
            <a:pPr marL="514350" indent="-514350">
              <a:buFont typeface="+mj-lt"/>
              <a:buAutoNum type="arabicPeriod"/>
            </a:pPr>
            <a:r>
              <a:rPr lang="el-GR" sz="2800" b="1" dirty="0">
                <a:solidFill>
                  <a:srgbClr val="C00000"/>
                </a:solidFill>
              </a:rPr>
              <a:t>Μία</a:t>
            </a:r>
            <a:r>
              <a:rPr lang="el-GR" sz="2800" dirty="0"/>
              <a:t>  ανησυχία (μειωμένη πρόσληψη τροφής</a:t>
            </a:r>
            <a:r>
              <a:rPr lang="el-GR" sz="2800" dirty="0" smtClean="0"/>
              <a:t>).</a:t>
            </a:r>
            <a:endParaRPr lang="el-GR" sz="2800" dirty="0"/>
          </a:p>
          <a:p>
            <a:pPr marL="514350" indent="-514350">
              <a:buFont typeface="+mj-lt"/>
              <a:buAutoNum type="arabicPeriod"/>
            </a:pPr>
            <a:r>
              <a:rPr lang="el-GR" sz="2800" b="1" dirty="0">
                <a:solidFill>
                  <a:srgbClr val="C00000"/>
                </a:solidFill>
              </a:rPr>
              <a:t>Ένα</a:t>
            </a:r>
            <a:r>
              <a:rPr lang="el-GR" sz="2800" dirty="0"/>
              <a:t> κλινικό σημείο (πυρετός</a:t>
            </a:r>
            <a:r>
              <a:rPr lang="el-GR" sz="2800" dirty="0" smtClean="0"/>
              <a:t>).</a:t>
            </a:r>
            <a:endParaRPr lang="el-GR" sz="2800" dirty="0"/>
          </a:p>
          <a:p>
            <a:pPr marL="514350" indent="-514350">
              <a:buFont typeface="+mj-lt"/>
              <a:buAutoNum type="arabicPeriod"/>
            </a:pPr>
            <a:r>
              <a:rPr lang="el-GR" sz="2800" b="1" dirty="0">
                <a:solidFill>
                  <a:srgbClr val="C00000"/>
                </a:solidFill>
              </a:rPr>
              <a:t>Ένα</a:t>
            </a:r>
            <a:r>
              <a:rPr lang="el-GR" sz="2800" dirty="0"/>
              <a:t> σύμπτωμα (άγχος</a:t>
            </a:r>
            <a:r>
              <a:rPr lang="el-GR" sz="2800" dirty="0" smtClean="0"/>
              <a:t>).</a:t>
            </a:r>
            <a:endParaRPr lang="el-GR" sz="2800" dirty="0"/>
          </a:p>
          <a:p>
            <a:pPr marL="514350" indent="-514350">
              <a:buFont typeface="+mj-lt"/>
              <a:buAutoNum type="arabicPeriod"/>
            </a:pPr>
            <a:r>
              <a:rPr lang="el-GR" sz="2800" b="1" dirty="0">
                <a:solidFill>
                  <a:srgbClr val="C00000"/>
                </a:solidFill>
              </a:rPr>
              <a:t>Ένα</a:t>
            </a:r>
            <a:r>
              <a:rPr lang="el-GR" sz="2800" dirty="0"/>
              <a:t> περιστατικό (επιστροφή από επέμβαση</a:t>
            </a:r>
            <a:r>
              <a:rPr lang="el-GR" sz="2800" dirty="0" smtClean="0"/>
              <a:t>).</a:t>
            </a:r>
            <a:endParaRPr lang="el-GR" sz="2800" dirty="0"/>
          </a:p>
          <a:p>
            <a:endParaRPr lang="el-GR" sz="2800" dirty="0"/>
          </a:p>
          <a:p>
            <a:pPr marL="0" indent="0" algn="ctr">
              <a:buNone/>
            </a:pPr>
            <a:endParaRPr lang="el-GR" sz="2800" dirty="0">
              <a:solidFill>
                <a:srgbClr val="0000FF"/>
              </a:solidFill>
            </a:endParaRPr>
          </a:p>
          <a:p>
            <a:pPr marL="0" indent="0" algn="ctr">
              <a:buNone/>
            </a:pPr>
            <a:endParaRPr lang="el-GR" sz="2800"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378654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n-US" altLang="el-GR" dirty="0"/>
              <a:t>DAR</a:t>
            </a:r>
            <a:endParaRPr lang="en-US" sz="2800" b="0" dirty="0"/>
          </a:p>
        </p:txBody>
      </p:sp>
      <p:sp>
        <p:nvSpPr>
          <p:cNvPr id="9" name="Θέση περιεχομένου 8"/>
          <p:cNvSpPr>
            <a:spLocks noGrp="1"/>
          </p:cNvSpPr>
          <p:nvPr>
            <p:ph idx="1"/>
            <p:custDataLst>
              <p:tags r:id="rId3"/>
            </p:custDataLst>
          </p:nvPr>
        </p:nvSpPr>
        <p:spPr>
          <a:xfrm>
            <a:off x="179512" y="1427843"/>
            <a:ext cx="8964488" cy="633006"/>
          </a:xfrm>
        </p:spPr>
        <p:txBody>
          <a:bodyPr>
            <a:noAutofit/>
          </a:bodyPr>
          <a:lstStyle/>
          <a:p>
            <a:pPr marL="0" indent="0" algn="ctr">
              <a:buNone/>
            </a:pPr>
            <a:r>
              <a:rPr lang="el-GR" sz="4400" dirty="0" err="1">
                <a:solidFill>
                  <a:srgbClr val="0000FF"/>
                </a:solidFill>
              </a:rPr>
              <a:t>Data</a:t>
            </a:r>
            <a:r>
              <a:rPr lang="el-GR" sz="4400" dirty="0">
                <a:solidFill>
                  <a:srgbClr val="0000FF"/>
                </a:solidFill>
              </a:rPr>
              <a:t>  - </a:t>
            </a:r>
            <a:r>
              <a:rPr lang="el-GR" sz="4400" dirty="0" smtClean="0">
                <a:solidFill>
                  <a:srgbClr val="0000FF"/>
                </a:solidFill>
              </a:rPr>
              <a:t>Στοιχεία.</a:t>
            </a:r>
            <a:endParaRPr lang="el-GR" sz="4400" dirty="0">
              <a:solidFill>
                <a:srgbClr val="0000FF"/>
              </a:solidFill>
            </a:endParaRPr>
          </a:p>
          <a:p>
            <a:pPr marL="0" indent="0" algn="ctr">
              <a:buNone/>
            </a:pPr>
            <a:r>
              <a:rPr lang="el-GR" sz="4400" dirty="0" err="1">
                <a:solidFill>
                  <a:srgbClr val="0000FF"/>
                </a:solidFill>
              </a:rPr>
              <a:t>Action</a:t>
            </a:r>
            <a:r>
              <a:rPr lang="el-GR" sz="4400" dirty="0">
                <a:solidFill>
                  <a:srgbClr val="0000FF"/>
                </a:solidFill>
              </a:rPr>
              <a:t> </a:t>
            </a:r>
            <a:r>
              <a:rPr lang="el-GR" sz="4400" dirty="0" smtClean="0">
                <a:solidFill>
                  <a:srgbClr val="0000FF"/>
                </a:solidFill>
              </a:rPr>
              <a:t>– Ενέργεια.</a:t>
            </a:r>
            <a:endParaRPr lang="el-GR" sz="4400" dirty="0">
              <a:solidFill>
                <a:srgbClr val="0000FF"/>
              </a:solidFill>
            </a:endParaRPr>
          </a:p>
          <a:p>
            <a:pPr marL="0" indent="0" algn="ctr">
              <a:buNone/>
            </a:pPr>
            <a:r>
              <a:rPr lang="el-GR" sz="4400" dirty="0" err="1">
                <a:solidFill>
                  <a:srgbClr val="0000FF"/>
                </a:solidFill>
              </a:rPr>
              <a:t>Response</a:t>
            </a:r>
            <a:r>
              <a:rPr lang="el-GR" sz="4400" dirty="0">
                <a:solidFill>
                  <a:srgbClr val="0000FF"/>
                </a:solidFill>
              </a:rPr>
              <a:t> </a:t>
            </a:r>
            <a:r>
              <a:rPr lang="el-GR" sz="4400" dirty="0" smtClean="0">
                <a:solidFill>
                  <a:srgbClr val="0000FF"/>
                </a:solidFill>
              </a:rPr>
              <a:t>– Απάντηση.</a:t>
            </a:r>
            <a:endParaRPr lang="el-GR" sz="4400"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1674927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Πλεονεκτήματα</a:t>
            </a:r>
            <a:endParaRPr lang="en-US" sz="2800" b="0" dirty="0"/>
          </a:p>
        </p:txBody>
      </p:sp>
      <p:sp>
        <p:nvSpPr>
          <p:cNvPr id="9" name="Θέση περιεχομένου 8"/>
          <p:cNvSpPr>
            <a:spLocks noGrp="1"/>
          </p:cNvSpPr>
          <p:nvPr>
            <p:ph idx="1"/>
            <p:custDataLst>
              <p:tags r:id="rId3"/>
            </p:custDataLst>
          </p:nvPr>
        </p:nvSpPr>
        <p:spPr>
          <a:xfrm>
            <a:off x="179512" y="1427843"/>
            <a:ext cx="8964488" cy="633006"/>
          </a:xfrm>
        </p:spPr>
        <p:txBody>
          <a:bodyPr>
            <a:noAutofit/>
          </a:bodyPr>
          <a:lstStyle/>
          <a:p>
            <a:r>
              <a:rPr lang="el-GR" sz="3600" dirty="0"/>
              <a:t>Είναι μέθοδος συμβατή με τη χρήση της νοσηλευτικής </a:t>
            </a:r>
            <a:r>
              <a:rPr lang="el-GR" sz="3600" dirty="0" smtClean="0"/>
              <a:t>διεργασίας.</a:t>
            </a:r>
            <a:endParaRPr lang="el-GR" sz="3600" dirty="0"/>
          </a:p>
          <a:p>
            <a:r>
              <a:rPr lang="el-GR" sz="3600" dirty="0"/>
              <a:t>Η εστίαση δεν περιορίζεται μόνο στα προβλήματα του ασθενή ή στις νοσηλευτικές </a:t>
            </a:r>
            <a:r>
              <a:rPr lang="el-GR" sz="3600" dirty="0" smtClean="0"/>
              <a:t>διαγνώσεις.</a:t>
            </a:r>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4149396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5</a:t>
            </a:r>
            <a:r>
              <a:rPr lang="el-GR" altLang="el-GR" baseline="30000" dirty="0" smtClean="0"/>
              <a:t>η</a:t>
            </a:r>
            <a:r>
              <a:rPr lang="el-GR" altLang="el-GR" dirty="0" smtClean="0"/>
              <a:t> Μέθοδος </a:t>
            </a:r>
            <a:r>
              <a:rPr lang="el-GR" altLang="el-GR" dirty="0"/>
              <a:t>καταγραφής</a:t>
            </a:r>
            <a:endParaRPr lang="en-US" sz="2800" b="0" dirty="0"/>
          </a:p>
        </p:txBody>
      </p:sp>
      <p:sp>
        <p:nvSpPr>
          <p:cNvPr id="9" name="Θέση περιεχομένου 8"/>
          <p:cNvSpPr>
            <a:spLocks noGrp="1"/>
          </p:cNvSpPr>
          <p:nvPr>
            <p:ph idx="1"/>
            <p:custDataLst>
              <p:tags r:id="rId3"/>
            </p:custDataLst>
          </p:nvPr>
        </p:nvSpPr>
        <p:spPr>
          <a:xfrm>
            <a:off x="179512" y="1427843"/>
            <a:ext cx="8964488" cy="633006"/>
          </a:xfrm>
        </p:spPr>
        <p:txBody>
          <a:bodyPr>
            <a:noAutofit/>
          </a:bodyPr>
          <a:lstStyle/>
          <a:p>
            <a:pPr marL="0" indent="0" algn="ctr">
              <a:buNone/>
            </a:pPr>
            <a:r>
              <a:rPr lang="el-GR" sz="2800" dirty="0">
                <a:solidFill>
                  <a:srgbClr val="0000FF"/>
                </a:solidFill>
              </a:rPr>
              <a:t>Η </a:t>
            </a:r>
            <a:r>
              <a:rPr lang="el-GR" sz="2800" dirty="0" smtClean="0">
                <a:solidFill>
                  <a:srgbClr val="0000FF"/>
                </a:solidFill>
              </a:rPr>
              <a:t>καταγραφή με </a:t>
            </a:r>
            <a:r>
              <a:rPr lang="el-GR" sz="2800" dirty="0">
                <a:solidFill>
                  <a:srgbClr val="0000FF"/>
                </a:solidFill>
              </a:rPr>
              <a:t>βάση την απόκλιση από το σύνηθες</a:t>
            </a:r>
            <a:r>
              <a:rPr lang="el-GR" sz="2800" dirty="0" smtClean="0">
                <a:solidFill>
                  <a:srgbClr val="0000FF"/>
                </a:solidFill>
              </a:rPr>
              <a:t>.</a:t>
            </a:r>
          </a:p>
          <a:p>
            <a:pPr marL="0" indent="0" algn="ctr">
              <a:buNone/>
            </a:pPr>
            <a:endParaRPr lang="el-GR" sz="2800" dirty="0" smtClean="0">
              <a:solidFill>
                <a:srgbClr val="0000FF"/>
              </a:solidFill>
            </a:endParaRPr>
          </a:p>
          <a:p>
            <a:r>
              <a:rPr lang="el-GR" sz="2800" dirty="0"/>
              <a:t>Αναπτύχθηκε  το </a:t>
            </a:r>
            <a:r>
              <a:rPr lang="el-GR" sz="2800" dirty="0" smtClean="0"/>
              <a:t>1980. </a:t>
            </a:r>
            <a:endParaRPr lang="el-GR" sz="2800" dirty="0"/>
          </a:p>
          <a:p>
            <a:r>
              <a:rPr lang="el-GR" sz="2800" dirty="0"/>
              <a:t>Στόχος: να συντομεύσουν οι μεγάλες περιγραφικές καταγραφές και να μειωθεί η επανάληψη των </a:t>
            </a:r>
            <a:r>
              <a:rPr lang="el-GR" sz="2800" dirty="0" smtClean="0"/>
              <a:t>στοιχείων.</a:t>
            </a:r>
            <a:endParaRPr lang="el-GR" sz="2800" dirty="0"/>
          </a:p>
          <a:p>
            <a:r>
              <a:rPr lang="el-GR" sz="2800" dirty="0"/>
              <a:t>Ο νοσηλευτής καταγράφει μόνο τα μη φυσιολογικά ευρήματα ή τις αντιδράσεις  οι οποίες σχετίζονται με τις νοσηλευτικές διαγνώσεις που περιέχονται στο πλάνο φροντίδας</a:t>
            </a:r>
            <a:r>
              <a:rPr lang="el-GR" sz="2800" dirty="0" smtClean="0"/>
              <a:t>.</a:t>
            </a:r>
            <a:endParaRPr lang="el-GR" sz="2800" dirty="0"/>
          </a:p>
          <a:p>
            <a:pPr marL="0" indent="0" algn="ctr">
              <a:buNone/>
            </a:pPr>
            <a:endParaRPr lang="el-GR" sz="2800" dirty="0">
              <a:solidFill>
                <a:srgbClr val="0000FF"/>
              </a:solidFill>
            </a:endParaRPr>
          </a:p>
          <a:p>
            <a:pPr marL="0" indent="0" algn="ctr">
              <a:buNone/>
            </a:pPr>
            <a:endParaRPr lang="el-GR" sz="2800"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288279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Χαρακτηριστικά</a:t>
            </a:r>
            <a:endParaRPr lang="en-US" sz="2800" b="0" dirty="0"/>
          </a:p>
        </p:txBody>
      </p:sp>
      <p:sp>
        <p:nvSpPr>
          <p:cNvPr id="9" name="Θέση περιεχομένου 8"/>
          <p:cNvSpPr>
            <a:spLocks noGrp="1"/>
          </p:cNvSpPr>
          <p:nvPr>
            <p:ph idx="1"/>
            <p:custDataLst>
              <p:tags r:id="rId3"/>
            </p:custDataLst>
          </p:nvPr>
        </p:nvSpPr>
        <p:spPr>
          <a:xfrm>
            <a:off x="89756" y="2060848"/>
            <a:ext cx="8964488" cy="633006"/>
          </a:xfrm>
        </p:spPr>
        <p:txBody>
          <a:bodyPr>
            <a:noAutofit/>
          </a:bodyPr>
          <a:lstStyle/>
          <a:p>
            <a:r>
              <a:rPr lang="el-GR" sz="2800" dirty="0"/>
              <a:t>Μία εκτενής σημείωση καταγράφεται μόνο όταν δεν καλύπτει την κατάσταση που περιγράφει η τυποποιημένη διατύπωση που υπάρχει στη </a:t>
            </a:r>
            <a:r>
              <a:rPr lang="el-GR" sz="2800" dirty="0" smtClean="0"/>
              <a:t>φόρμα.</a:t>
            </a:r>
            <a:endParaRPr lang="el-GR" sz="2800" dirty="0"/>
          </a:p>
          <a:p>
            <a:r>
              <a:rPr lang="el-GR" sz="2800" dirty="0" smtClean="0"/>
              <a:t>Διαφορετικά </a:t>
            </a:r>
            <a:r>
              <a:rPr lang="el-GR" sz="2800" dirty="0"/>
              <a:t>είναι απαραίτητη μόνο μία </a:t>
            </a:r>
            <a:r>
              <a:rPr lang="el-GR" sz="2800" dirty="0" smtClean="0"/>
              <a:t>υπογραφή.</a:t>
            </a:r>
          </a:p>
          <a:p>
            <a:r>
              <a:rPr lang="el-GR" sz="2800" dirty="0"/>
              <a:t>Η καταγραφή με βάση την εξαίρεση θεωρεί ότι εάν δεν έχει καταγραφεί το αντίθετο, όλοι οι κανόνες και τα πρωτόκολλα έχουν ακολουθηθεί και όλες οι τιμές αξιολόγησης ήταν μέσα στα αποδεκτά </a:t>
            </a:r>
            <a:r>
              <a:rPr lang="el-GR" sz="2800" dirty="0" smtClean="0"/>
              <a:t>όρια.</a:t>
            </a:r>
            <a:endParaRPr lang="el-GR" sz="2800" dirty="0"/>
          </a:p>
          <a:p>
            <a:endParaRPr lang="el-GR" sz="2800" dirty="0" smtClean="0"/>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3475690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Πλεονεκτήματα</a:t>
            </a:r>
            <a:endParaRPr lang="en-US" sz="2800" b="0" dirty="0"/>
          </a:p>
        </p:txBody>
      </p:sp>
      <p:sp>
        <p:nvSpPr>
          <p:cNvPr id="9" name="Θέση περιεχομένου 8"/>
          <p:cNvSpPr>
            <a:spLocks noGrp="1"/>
          </p:cNvSpPr>
          <p:nvPr>
            <p:ph idx="1"/>
            <p:custDataLst>
              <p:tags r:id="rId3"/>
            </p:custDataLst>
          </p:nvPr>
        </p:nvSpPr>
        <p:spPr>
          <a:xfrm>
            <a:off x="89756" y="2060848"/>
            <a:ext cx="8964488" cy="633006"/>
          </a:xfrm>
        </p:spPr>
        <p:txBody>
          <a:bodyPr>
            <a:noAutofit/>
          </a:bodyPr>
          <a:lstStyle/>
          <a:p>
            <a:r>
              <a:rPr lang="el-GR" sz="2800" dirty="0"/>
              <a:t>Τονίζει τα παθολογικά στοιχεία και τις τάσεις του </a:t>
            </a:r>
            <a:r>
              <a:rPr lang="el-GR" sz="2800" dirty="0" smtClean="0"/>
              <a:t>ασθενή.</a:t>
            </a:r>
            <a:endParaRPr lang="el-GR" sz="2800" dirty="0"/>
          </a:p>
          <a:p>
            <a:r>
              <a:rPr lang="el-GR" sz="2800" dirty="0"/>
              <a:t>Μειώνει το χρόνο της περιγραφικής </a:t>
            </a:r>
            <a:r>
              <a:rPr lang="el-GR" sz="2800" dirty="0" smtClean="0"/>
              <a:t>ανάλυσης.</a:t>
            </a:r>
            <a:endParaRPr lang="el-GR" sz="2800" dirty="0"/>
          </a:p>
          <a:p>
            <a:r>
              <a:rPr lang="el-GR" sz="2800" dirty="0"/>
              <a:t>Ελαχιστοποιεί την ύπαρξη επαναλήψεων στην </a:t>
            </a:r>
            <a:r>
              <a:rPr lang="el-GR" sz="2800" dirty="0" smtClean="0"/>
              <a:t>καταγραφή.</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931295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Μειονεκτήματα</a:t>
            </a:r>
            <a:endParaRPr lang="en-US" sz="2800" b="0" dirty="0"/>
          </a:p>
        </p:txBody>
      </p:sp>
      <p:sp>
        <p:nvSpPr>
          <p:cNvPr id="9" name="Θέση περιεχομένου 8"/>
          <p:cNvSpPr>
            <a:spLocks noGrp="1"/>
          </p:cNvSpPr>
          <p:nvPr>
            <p:ph idx="1"/>
            <p:custDataLst>
              <p:tags r:id="rId3"/>
            </p:custDataLst>
          </p:nvPr>
        </p:nvSpPr>
        <p:spPr>
          <a:xfrm>
            <a:off x="89756" y="1484784"/>
            <a:ext cx="8964488" cy="633006"/>
          </a:xfrm>
        </p:spPr>
        <p:txBody>
          <a:bodyPr>
            <a:noAutofit/>
          </a:bodyPr>
          <a:lstStyle/>
          <a:p>
            <a:r>
              <a:rPr lang="el-GR" sz="2800" dirty="0"/>
              <a:t>Απαιτεί τη δημιουργία λεπτομερών πρωτοκόλλων και </a:t>
            </a:r>
            <a:r>
              <a:rPr lang="el-GR" sz="2800" dirty="0" smtClean="0"/>
              <a:t>κανόνων.</a:t>
            </a:r>
            <a:endParaRPr lang="el-GR" sz="2800" dirty="0"/>
          </a:p>
          <a:p>
            <a:r>
              <a:rPr lang="el-GR" sz="2800" dirty="0"/>
              <a:t>Απαιτεί την επανεκπαίδευση του προσωπικού στη χρήση μη οικείων μεθόδων διατήρησης αρχείων και </a:t>
            </a:r>
            <a:r>
              <a:rPr lang="el-GR" sz="2800" dirty="0" smtClean="0"/>
              <a:t>καταχώρησης.</a:t>
            </a:r>
            <a:endParaRPr lang="el-GR" sz="2800" dirty="0"/>
          </a:p>
          <a:p>
            <a:r>
              <a:rPr lang="el-GR" sz="2800" dirty="0"/>
              <a:t>Οι νοσηλευτές συνηθίζουν τόσο πολύ να μην καταγράφουν, ώστε καμιά φορά παραλείπονται σημαντικά </a:t>
            </a:r>
            <a:r>
              <a:rPr lang="el-GR" sz="2800" dirty="0" smtClean="0"/>
              <a:t>στοιχεία.</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27195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6</a:t>
            </a:r>
            <a:r>
              <a:rPr lang="el-GR" altLang="el-GR" baseline="30000" dirty="0" smtClean="0"/>
              <a:t>η</a:t>
            </a:r>
            <a:r>
              <a:rPr lang="el-GR" altLang="el-GR" dirty="0" smtClean="0"/>
              <a:t> Μέθοδος </a:t>
            </a:r>
            <a:r>
              <a:rPr lang="el-GR" altLang="el-GR" dirty="0"/>
              <a:t>καταγραφής</a:t>
            </a:r>
            <a:endParaRPr lang="en-US" sz="2800" b="0" dirty="0"/>
          </a:p>
        </p:txBody>
      </p:sp>
      <p:sp>
        <p:nvSpPr>
          <p:cNvPr id="9" name="Θέση περιεχομένου 8"/>
          <p:cNvSpPr>
            <a:spLocks noGrp="1"/>
          </p:cNvSpPr>
          <p:nvPr>
            <p:ph idx="1"/>
            <p:custDataLst>
              <p:tags r:id="rId3"/>
            </p:custDataLst>
          </p:nvPr>
        </p:nvSpPr>
        <p:spPr>
          <a:xfrm>
            <a:off x="179512" y="1427843"/>
            <a:ext cx="8964488" cy="633006"/>
          </a:xfrm>
        </p:spPr>
        <p:txBody>
          <a:bodyPr>
            <a:noAutofit/>
          </a:bodyPr>
          <a:lstStyle/>
          <a:p>
            <a:pPr marL="0" indent="0" algn="ctr">
              <a:buNone/>
            </a:pPr>
            <a:r>
              <a:rPr lang="el-GR" sz="2800" dirty="0">
                <a:solidFill>
                  <a:srgbClr val="0000FF"/>
                </a:solidFill>
              </a:rPr>
              <a:t>Η καταγραφή με τη βοήθεια του ηλεκτρονικού υπολογιστή.</a:t>
            </a:r>
            <a:endParaRPr lang="el-GR" sz="2800" dirty="0" smtClean="0">
              <a:solidFill>
                <a:srgbClr val="0000FF"/>
              </a:solidFill>
            </a:endParaRPr>
          </a:p>
          <a:p>
            <a:pPr marL="0" indent="0" algn="ctr">
              <a:buNone/>
            </a:pPr>
            <a:endParaRPr lang="el-GR" sz="2800" dirty="0" smtClean="0">
              <a:solidFill>
                <a:srgbClr val="0000FF"/>
              </a:solidFill>
            </a:endParaRPr>
          </a:p>
          <a:p>
            <a:r>
              <a:rPr lang="el-GR" sz="2800" dirty="0"/>
              <a:t>Ηλεκτρονικός υπολογιστής στο θάλαμο του </a:t>
            </a:r>
            <a:r>
              <a:rPr lang="el-GR" sz="2800" dirty="0" smtClean="0"/>
              <a:t>ασθενή.</a:t>
            </a:r>
            <a:endParaRPr lang="el-GR" sz="2800" dirty="0"/>
          </a:p>
          <a:p>
            <a:r>
              <a:rPr lang="el-GR" sz="2800" dirty="0"/>
              <a:t>Ηλεκτρονικό </a:t>
            </a:r>
            <a:r>
              <a:rPr lang="el-GR" sz="2800" dirty="0" smtClean="0"/>
              <a:t>σημειωματάριο.</a:t>
            </a:r>
            <a:endParaRPr lang="el-GR" sz="2800" dirty="0"/>
          </a:p>
          <a:p>
            <a:r>
              <a:rPr lang="el-GR" sz="2800" dirty="0"/>
              <a:t>Υπάρχουν διαφοροποιήσεις στα ηλεκτρονικά συστήματα </a:t>
            </a:r>
            <a:r>
              <a:rPr lang="el-GR" sz="2800" dirty="0" smtClean="0"/>
              <a:t>καταγραφής.</a:t>
            </a:r>
            <a:endParaRPr lang="el-GR" sz="2800" dirty="0"/>
          </a:p>
          <a:p>
            <a:pPr marL="0" indent="0" algn="ctr">
              <a:buNone/>
            </a:pPr>
            <a:endParaRPr lang="el-GR" sz="2800" dirty="0">
              <a:solidFill>
                <a:srgbClr val="0000FF"/>
              </a:solidFill>
            </a:endParaRPr>
          </a:p>
          <a:p>
            <a:pPr marL="0" indent="0" algn="ctr">
              <a:buNone/>
            </a:pPr>
            <a:endParaRPr lang="el-GR" sz="2800"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877929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Χαρακτηριστικά</a:t>
            </a:r>
            <a:endParaRPr lang="en-US" sz="2800" b="0" dirty="0"/>
          </a:p>
        </p:txBody>
      </p:sp>
      <p:sp>
        <p:nvSpPr>
          <p:cNvPr id="9" name="Θέση περιεχομένου 8"/>
          <p:cNvSpPr>
            <a:spLocks noGrp="1"/>
          </p:cNvSpPr>
          <p:nvPr>
            <p:ph idx="1"/>
            <p:custDataLst>
              <p:tags r:id="rId3"/>
            </p:custDataLst>
          </p:nvPr>
        </p:nvSpPr>
        <p:spPr>
          <a:xfrm>
            <a:off x="89756" y="1556792"/>
            <a:ext cx="8964488" cy="633006"/>
          </a:xfrm>
        </p:spPr>
        <p:txBody>
          <a:bodyPr>
            <a:noAutofit/>
          </a:bodyPr>
          <a:lstStyle/>
          <a:p>
            <a:r>
              <a:rPr lang="el-GR" sz="2400" dirty="0"/>
              <a:t>Μερικά συστήματα αποδίδουν ένα φύλλο νοσηλείας με τις αναμενόμενες παρεμβάσεις και ο νοσηλευτής σημειώνει όσες παρεμβάσεις πραγματοποιήθηκαν και γράφει ένα περιγραφικό σημείωμα με άλλες σημαντικές πληροφορίες. </a:t>
            </a:r>
            <a:endParaRPr lang="el-GR" sz="2400" dirty="0" smtClean="0"/>
          </a:p>
          <a:p>
            <a:r>
              <a:rPr lang="el-GR" sz="2400" dirty="0" smtClean="0"/>
              <a:t>Άλλα </a:t>
            </a:r>
            <a:r>
              <a:rPr lang="el-GR" sz="2400" dirty="0"/>
              <a:t>συστήματα χρησιμοποιούν τη μορφή καταχώρησης που είναι προσανατολισμένη στο πρόβλημα και διαμορφώνουν έναν κατάλογο προβλημάτων με σειρά προτεραιότητας. </a:t>
            </a:r>
          </a:p>
          <a:p>
            <a:r>
              <a:rPr lang="el-GR" sz="2400" dirty="0"/>
              <a:t>Ο νοσηλευτής κατασκευάζει το πλάνο φροντίδας επιλέγοντας διαγνώσεις, αναμενόμενα αποτελέσματα, νοσηλευτικές </a:t>
            </a:r>
            <a:r>
              <a:rPr lang="el-GR" sz="2400" dirty="0" smtClean="0"/>
              <a:t>παρεμβάσεις.</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747017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Πλεονεκτήματα</a:t>
            </a:r>
            <a:endParaRPr lang="en-US" sz="2800" b="0" dirty="0"/>
          </a:p>
        </p:txBody>
      </p:sp>
      <p:sp>
        <p:nvSpPr>
          <p:cNvPr id="9" name="Θέση περιεχομένου 8"/>
          <p:cNvSpPr>
            <a:spLocks noGrp="1"/>
          </p:cNvSpPr>
          <p:nvPr>
            <p:ph idx="1"/>
            <p:custDataLst>
              <p:tags r:id="rId3"/>
            </p:custDataLst>
          </p:nvPr>
        </p:nvSpPr>
        <p:spPr>
          <a:xfrm>
            <a:off x="89756" y="1124744"/>
            <a:ext cx="8964488" cy="633006"/>
          </a:xfrm>
        </p:spPr>
        <p:txBody>
          <a:bodyPr>
            <a:noAutofit/>
          </a:bodyPr>
          <a:lstStyle/>
          <a:p>
            <a:pPr>
              <a:buFont typeface="Wingdings" panose="05000000000000000000" pitchFamily="2" charset="2"/>
              <a:buChar char="ü"/>
            </a:pPr>
            <a:r>
              <a:rPr lang="el-GR" sz="2400" dirty="0"/>
              <a:t>Αυτόματη καταγραφή της ημερομηνίας και ώρας της </a:t>
            </a:r>
            <a:r>
              <a:rPr lang="el-GR" sz="2400" dirty="0" smtClean="0"/>
              <a:t>σημείωσης.</a:t>
            </a:r>
            <a:endParaRPr lang="el-GR" sz="2400" dirty="0"/>
          </a:p>
          <a:p>
            <a:pPr>
              <a:buFont typeface="Wingdings" panose="05000000000000000000" pitchFamily="2" charset="2"/>
              <a:buChar char="ü"/>
            </a:pPr>
            <a:r>
              <a:rPr lang="el-GR" sz="2400" dirty="0"/>
              <a:t>Οι σημειώσεις είναι ευκρινείς και </a:t>
            </a:r>
            <a:r>
              <a:rPr lang="el-GR" sz="2400" dirty="0" smtClean="0"/>
              <a:t>ευανάγνωστες.</a:t>
            </a:r>
            <a:endParaRPr lang="el-GR" sz="2400" dirty="0"/>
          </a:p>
          <a:p>
            <a:pPr>
              <a:buFont typeface="Wingdings" panose="05000000000000000000" pitchFamily="2" charset="2"/>
              <a:buChar char="ü"/>
            </a:pPr>
            <a:r>
              <a:rPr lang="el-GR" sz="2400" dirty="0"/>
              <a:t>Ταχύτατη επικοινωνία μεταξύ </a:t>
            </a:r>
            <a:r>
              <a:rPr lang="el-GR" sz="2400" dirty="0" smtClean="0"/>
              <a:t>τμημάτων.</a:t>
            </a:r>
            <a:endParaRPr lang="el-GR" sz="2400" dirty="0"/>
          </a:p>
          <a:p>
            <a:pPr>
              <a:buFont typeface="Wingdings" panose="05000000000000000000" pitchFamily="2" charset="2"/>
              <a:buChar char="ü"/>
            </a:pPr>
            <a:r>
              <a:rPr lang="el-GR" sz="2400" dirty="0"/>
              <a:t>Ακριβείς πληροφορίες, διότι τα δεδομένα εισάγονται αμέσως μετά την αξιολόγηση ή την εφαρμογή της </a:t>
            </a:r>
            <a:r>
              <a:rPr lang="el-GR" sz="2400" dirty="0" smtClean="0"/>
              <a:t>θεραπείας.</a:t>
            </a:r>
          </a:p>
          <a:p>
            <a:pPr>
              <a:buFont typeface="Wingdings" panose="05000000000000000000" pitchFamily="2" charset="2"/>
              <a:buChar char="ü"/>
            </a:pPr>
            <a:r>
              <a:rPr lang="el-GR" sz="2400" dirty="0"/>
              <a:t>Είναι οικονομικά αποδοτική διότι εξοικονομείται σημαντικός χρόνος για το νοσηλευτικό </a:t>
            </a:r>
            <a:r>
              <a:rPr lang="el-GR" sz="2400" dirty="0" smtClean="0"/>
              <a:t>προσωπικό.</a:t>
            </a:r>
            <a:endParaRPr lang="el-GR" sz="2400" dirty="0"/>
          </a:p>
          <a:p>
            <a:pPr>
              <a:buFont typeface="Wingdings" panose="05000000000000000000" pitchFamily="2" charset="2"/>
              <a:buChar char="ü"/>
            </a:pPr>
            <a:r>
              <a:rPr lang="el-GR" sz="2400" dirty="0"/>
              <a:t>Τα ηλεκτρονικά αρχεία μπορεί να ανακτηθούν πολύ </a:t>
            </a:r>
            <a:r>
              <a:rPr lang="el-GR" sz="2400" dirty="0" smtClean="0"/>
              <a:t>γρήγορα.</a:t>
            </a:r>
            <a:endParaRPr lang="el-GR" sz="2400" dirty="0"/>
          </a:p>
          <a:p>
            <a:pPr>
              <a:buFont typeface="Wingdings" panose="05000000000000000000" pitchFamily="2" charset="2"/>
              <a:buChar char="ü"/>
            </a:pPr>
            <a:r>
              <a:rPr lang="el-GR" sz="2400" dirty="0"/>
              <a:t>Η αποζημίωση για τις υπηρεσίες που έχουν αποδοθεί είναι ταχύτερη και πιο ολοκληρωμένη επειδή είναι πιο ολοκληρωμένη και ακριβής η </a:t>
            </a:r>
            <a:r>
              <a:rPr lang="el-GR" sz="2400" dirty="0" smtClean="0"/>
              <a:t>καταγραφή.</a:t>
            </a:r>
            <a:endParaRPr lang="el-GR" sz="2400" dirty="0"/>
          </a:p>
          <a:p>
            <a:pPr>
              <a:buFont typeface="Wingdings" panose="05000000000000000000" pitchFamily="2" charset="2"/>
              <a:buChar char="ü"/>
            </a:pP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1098293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66378" y="183778"/>
            <a:ext cx="8229600" cy="940966"/>
          </a:xfrm>
        </p:spPr>
        <p:txBody>
          <a:bodyPr>
            <a:noAutofit/>
          </a:bodyPr>
          <a:lstStyle/>
          <a:p>
            <a:r>
              <a:rPr lang="el-GR" altLang="el-GR" dirty="0"/>
              <a:t>Μειονεκτήματα</a:t>
            </a:r>
            <a:endParaRPr lang="en-US" sz="2800" b="0" dirty="0"/>
          </a:p>
        </p:txBody>
      </p:sp>
      <p:sp>
        <p:nvSpPr>
          <p:cNvPr id="9" name="Θέση περιεχομένου 8"/>
          <p:cNvSpPr>
            <a:spLocks noGrp="1"/>
          </p:cNvSpPr>
          <p:nvPr>
            <p:ph idx="1"/>
            <p:custDataLst>
              <p:tags r:id="rId3"/>
            </p:custDataLst>
          </p:nvPr>
        </p:nvSpPr>
        <p:spPr>
          <a:xfrm>
            <a:off x="36003" y="1556792"/>
            <a:ext cx="8964488" cy="633006"/>
          </a:xfrm>
        </p:spPr>
        <p:txBody>
          <a:bodyPr>
            <a:noAutofit/>
          </a:bodyPr>
          <a:lstStyle/>
          <a:p>
            <a:pPr>
              <a:buFont typeface="Wingdings" panose="05000000000000000000" pitchFamily="2" charset="2"/>
              <a:buChar char="ü"/>
            </a:pPr>
            <a:r>
              <a:rPr lang="el-GR" sz="2400" dirty="0"/>
              <a:t>Η ασφάλεια και η εμπιστευτικότητα των αρχείων κρύβει δυσκολίες επειδή απαιτείται ένα πολύπλοκο σύστημα ασφάλειας προκειμένου να αποφευχθεί η μη εξουσιοδοτημένη πρόσβαση στα αρχεία των </a:t>
            </a:r>
            <a:r>
              <a:rPr lang="el-GR" sz="2400" dirty="0" smtClean="0"/>
              <a:t>ασθενών.</a:t>
            </a:r>
            <a:endParaRPr lang="el-GR" sz="2400" dirty="0"/>
          </a:p>
          <a:p>
            <a:pPr>
              <a:buFont typeface="Wingdings" panose="05000000000000000000" pitchFamily="2" charset="2"/>
              <a:buChar char="ü"/>
            </a:pPr>
            <a:r>
              <a:rPr lang="el-GR" sz="2400" dirty="0"/>
              <a:t>Τα αρχικά έξοδα είναι αρκετά μεγάλα διότι πρέπει να αγοραστούν πολλά τερματικά και ένα κατάλληλο δίκτυο </a:t>
            </a:r>
            <a:r>
              <a:rPr lang="el-GR" sz="2400" dirty="0" smtClean="0"/>
              <a:t>.</a:t>
            </a:r>
          </a:p>
          <a:p>
            <a:pPr>
              <a:buFont typeface="Wingdings" panose="05000000000000000000" pitchFamily="2" charset="2"/>
              <a:buChar char="ü"/>
            </a:pPr>
            <a:r>
              <a:rPr lang="el-GR" sz="2400" dirty="0"/>
              <a:t>Είναι σημαντικό το κόστος εκπαίδευσης του προσωπικού στη λειτουργία του </a:t>
            </a:r>
            <a:r>
              <a:rPr lang="el-GR" sz="2400" dirty="0" smtClean="0"/>
              <a:t>συστήματος.</a:t>
            </a:r>
            <a:endParaRPr lang="el-GR" sz="2400" dirty="0"/>
          </a:p>
          <a:p>
            <a:pPr>
              <a:buFont typeface="Wingdings" panose="05000000000000000000" pitchFamily="2" charset="2"/>
              <a:buChar char="ü"/>
            </a:pPr>
            <a:r>
              <a:rPr lang="el-GR" sz="2400" dirty="0"/>
              <a:t>Ο χρόνος που ο υπολογιστής είναι εκτός λειτουργίας μπορεί να δημιουργήσει προβλήματα στα δεδομένα, στην πρόσβαση και στη μεταφορά των </a:t>
            </a:r>
            <a:r>
              <a:rPr lang="el-GR" sz="2400" dirty="0" smtClean="0"/>
              <a:t>πληροφοριών.</a:t>
            </a:r>
            <a:endParaRPr lang="el-GR" sz="2400" dirty="0"/>
          </a:p>
          <a:p>
            <a:pPr>
              <a:buFont typeface="Wingdings" panose="05000000000000000000" pitchFamily="2" charset="2"/>
              <a:buChar char="ü"/>
            </a:pP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2505589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7</a:t>
            </a:r>
            <a:r>
              <a:rPr lang="el-GR" altLang="el-GR" baseline="30000" dirty="0" smtClean="0"/>
              <a:t>η</a:t>
            </a:r>
            <a:r>
              <a:rPr lang="el-GR" altLang="el-GR" dirty="0" smtClean="0"/>
              <a:t> Μέθοδος </a:t>
            </a:r>
            <a:r>
              <a:rPr lang="el-GR" altLang="el-GR" dirty="0"/>
              <a:t>καταγραφής</a:t>
            </a:r>
            <a:endParaRPr lang="en-US" sz="2800" b="0" dirty="0"/>
          </a:p>
        </p:txBody>
      </p:sp>
      <p:sp>
        <p:nvSpPr>
          <p:cNvPr id="9" name="Θέση περιεχομένου 8"/>
          <p:cNvSpPr>
            <a:spLocks noGrp="1"/>
          </p:cNvSpPr>
          <p:nvPr>
            <p:ph idx="1"/>
            <p:custDataLst>
              <p:tags r:id="rId3"/>
            </p:custDataLst>
          </p:nvPr>
        </p:nvSpPr>
        <p:spPr>
          <a:xfrm>
            <a:off x="179512" y="1427843"/>
            <a:ext cx="8964488" cy="633006"/>
          </a:xfrm>
        </p:spPr>
        <p:txBody>
          <a:bodyPr>
            <a:noAutofit/>
          </a:bodyPr>
          <a:lstStyle/>
          <a:p>
            <a:pPr marL="0" indent="0" algn="ctr">
              <a:buNone/>
            </a:pPr>
            <a:r>
              <a:rPr lang="el-GR" sz="2800" dirty="0">
                <a:solidFill>
                  <a:srgbClr val="0000FF"/>
                </a:solidFill>
              </a:rPr>
              <a:t>Διαχείριση περιπτώσεων</a:t>
            </a:r>
            <a:br>
              <a:rPr lang="el-GR" sz="2800" dirty="0">
                <a:solidFill>
                  <a:srgbClr val="0000FF"/>
                </a:solidFill>
              </a:rPr>
            </a:br>
            <a:r>
              <a:rPr lang="el-GR" sz="2800" dirty="0">
                <a:solidFill>
                  <a:srgbClr val="0000FF"/>
                </a:solidFill>
              </a:rPr>
              <a:t> (</a:t>
            </a:r>
            <a:r>
              <a:rPr lang="en-US" sz="2800" dirty="0">
                <a:solidFill>
                  <a:srgbClr val="0000FF"/>
                </a:solidFill>
              </a:rPr>
              <a:t>Case Management)</a:t>
            </a:r>
            <a:r>
              <a:rPr lang="el-GR" sz="2800" dirty="0" smtClean="0">
                <a:solidFill>
                  <a:srgbClr val="0000FF"/>
                </a:solidFill>
              </a:rPr>
              <a:t>.</a:t>
            </a:r>
          </a:p>
          <a:p>
            <a:r>
              <a:rPr lang="el-GR" sz="2400" dirty="0" smtClean="0"/>
              <a:t>Δίνει </a:t>
            </a:r>
            <a:r>
              <a:rPr lang="el-GR" sz="2400" dirty="0"/>
              <a:t>έμφαση στην ποιότητα και στο κόστος αποτελεσματικότητας της </a:t>
            </a:r>
            <a:r>
              <a:rPr lang="el-GR" sz="2400" dirty="0" smtClean="0"/>
              <a:t>φροντίδας.</a:t>
            </a:r>
            <a:endParaRPr lang="el-GR" sz="2400" dirty="0"/>
          </a:p>
          <a:p>
            <a:r>
              <a:rPr lang="el-GR" sz="2400" dirty="0"/>
              <a:t>Χρησιμοποιεί μια πολύ-πειθαρχική προσέγγιση στη σχεδίαση και καταγραφή της φροντίδας του ασθενή, χρησιμοποιώντας την  κριτική σκέψη. </a:t>
            </a:r>
          </a:p>
          <a:p>
            <a:r>
              <a:rPr lang="el-GR" sz="2400" dirty="0"/>
              <a:t>Είναι χρήσιμο για τον προσδιορισμό των καθημερινών αποτελεσμάτων φροντίδας, που αναμένονται από  συγκεκριμένες ομάδες ασθενών, μετά από συγκεκριμένες παρεμβάσεις οι οποίες λαμβάνουν χώρα κάθε μέρα. </a:t>
            </a:r>
          </a:p>
          <a:p>
            <a:pPr marL="0" indent="0" algn="ctr">
              <a:buNone/>
            </a:pPr>
            <a:endParaRPr lang="el-GR" sz="2800" dirty="0">
              <a:solidFill>
                <a:srgbClr val="0000FF"/>
              </a:solidFill>
            </a:endParaRPr>
          </a:p>
          <a:p>
            <a:pPr marL="0" indent="0" algn="ctr">
              <a:buNone/>
            </a:pPr>
            <a:endParaRPr lang="el-GR" sz="2800"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2898860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Χαρακτηριστικά</a:t>
            </a:r>
            <a:endParaRPr lang="en-US" sz="2800" b="0" dirty="0"/>
          </a:p>
        </p:txBody>
      </p:sp>
      <p:sp>
        <p:nvSpPr>
          <p:cNvPr id="9" name="Θέση περιεχομένου 8"/>
          <p:cNvSpPr>
            <a:spLocks noGrp="1"/>
          </p:cNvSpPr>
          <p:nvPr>
            <p:ph idx="1"/>
            <p:custDataLst>
              <p:tags r:id="rId3"/>
            </p:custDataLst>
          </p:nvPr>
        </p:nvSpPr>
        <p:spPr>
          <a:xfrm>
            <a:off x="179512" y="1427843"/>
            <a:ext cx="8964488" cy="633006"/>
          </a:xfrm>
        </p:spPr>
        <p:txBody>
          <a:bodyPr>
            <a:noAutofit/>
          </a:bodyPr>
          <a:lstStyle/>
          <a:p>
            <a:r>
              <a:rPr lang="el-GR" sz="2400" dirty="0"/>
              <a:t>Ενσωματώνει διαγράμματα και πίνακες. </a:t>
            </a:r>
          </a:p>
          <a:p>
            <a:r>
              <a:rPr lang="el-GR" sz="2400" dirty="0"/>
              <a:t>Οι σημειώσεις για την εξέλιξη του ασθενή καταγράφονται σε πίνακες όπου σημειώνονται μόνον οι εξαιρέσεις. </a:t>
            </a:r>
          </a:p>
          <a:p>
            <a:r>
              <a:rPr lang="el-GR" sz="2400" dirty="0"/>
              <a:t>Εάν επιτευχθούν οι στόχοι δε χρειάζεται επιπλέον τεκμηρίωση. </a:t>
            </a:r>
          </a:p>
          <a:p>
            <a:r>
              <a:rPr lang="el-GR" sz="2400" dirty="0"/>
              <a:t>Το μοντέλο αυτό προάγει την ομαδική συνεργασία ανάμεσα στα μέλη της θεραπευτικής ομάδας, βοηθά στη μείωση του χρόνου παραμονής και στην αποτελεσματική χρήση του χρόνου. </a:t>
            </a:r>
          </a:p>
          <a:p>
            <a:pPr marL="0" indent="0" algn="ctr">
              <a:buNone/>
            </a:pPr>
            <a:endParaRPr lang="el-GR" sz="2800"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12044627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79512" y="1844824"/>
            <a:ext cx="8686800" cy="2588011"/>
          </a:xfrm>
        </p:spPr>
        <p:txBody>
          <a:bodyPr>
            <a:noAutofit/>
          </a:bodyPr>
          <a:lstStyle/>
          <a:p>
            <a:pPr lvl="1">
              <a:buFont typeface="Wingdings" pitchFamily="2" charset="2"/>
              <a:buChar char="§"/>
            </a:pPr>
            <a:r>
              <a:rPr lang="el-GR" sz="2400" dirty="0">
                <a:hlinkClick r:id="rId8" action="ppaction://hlinksldjump"/>
              </a:rPr>
              <a:t>Η Έγγραφη </a:t>
            </a:r>
            <a:r>
              <a:rPr lang="el-GR" sz="2400" dirty="0" smtClean="0">
                <a:hlinkClick r:id="rId8" action="ppaction://hlinksldjump"/>
              </a:rPr>
              <a:t>Τεκμηρίωση.</a:t>
            </a:r>
          </a:p>
          <a:p>
            <a:pPr lvl="1">
              <a:buFont typeface="Wingdings" pitchFamily="2" charset="2"/>
              <a:buChar char="§"/>
            </a:pPr>
            <a:r>
              <a:rPr lang="el-GR" sz="2400" dirty="0">
                <a:hlinkClick r:id="rId9" action="ppaction://hlinksldjump"/>
              </a:rPr>
              <a:t>Νοσηλευτική Τεκμηρίωση .</a:t>
            </a:r>
            <a:endParaRPr lang="el-GR" sz="2400" dirty="0" smtClean="0">
              <a:hlinkClick r:id="rId8" action="ppaction://hlinksldjump"/>
            </a:endParaRPr>
          </a:p>
          <a:p>
            <a:pPr lvl="1">
              <a:buFont typeface="Wingdings" pitchFamily="2" charset="2"/>
              <a:buChar char="§"/>
            </a:pPr>
            <a:r>
              <a:rPr lang="el-GR" sz="2400" dirty="0">
                <a:hlinkClick r:id="rId10" action="ppaction://hlinksldjump"/>
              </a:rPr>
              <a:t>Μέθοδοι καταγραφής</a:t>
            </a:r>
            <a:r>
              <a:rPr lang="el-GR" sz="2400" dirty="0"/>
              <a:t>.</a:t>
            </a:r>
            <a:endParaRPr lang="el-GR" sz="2400" dirty="0" smtClean="0"/>
          </a:p>
          <a:p>
            <a:pPr marL="457200" lvl="1" indent="0">
              <a:buNone/>
            </a:pPr>
            <a:endParaRPr lang="fi-FI" sz="2400" dirty="0"/>
          </a:p>
          <a:p>
            <a:pPr marL="457200" lvl="1" indent="0">
              <a:buNone/>
            </a:pPr>
            <a:endParaRPr lang="el-GR" sz="2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Η Έγγραφη Τεκμηρίωση (α) </a:t>
            </a:r>
            <a:endParaRPr lang="en-US" sz="2800" b="0" dirty="0"/>
          </a:p>
        </p:txBody>
      </p:sp>
      <p:sp>
        <p:nvSpPr>
          <p:cNvPr id="9" name="Θέση περιεχομένου 8"/>
          <p:cNvSpPr>
            <a:spLocks noGrp="1"/>
          </p:cNvSpPr>
          <p:nvPr>
            <p:ph idx="1"/>
            <p:custDataLst>
              <p:tags r:id="rId3"/>
            </p:custDataLst>
          </p:nvPr>
        </p:nvSpPr>
        <p:spPr>
          <a:xfrm>
            <a:off x="323528" y="1386889"/>
            <a:ext cx="8363272" cy="2351139"/>
          </a:xfrm>
        </p:spPr>
        <p:txBody>
          <a:bodyPr>
            <a:noAutofit/>
          </a:bodyPr>
          <a:lstStyle/>
          <a:p>
            <a:r>
              <a:rPr lang="el-GR" sz="2800" dirty="0"/>
              <a:t>Παρέχει ένα γραπτό αρχείο του ιστορικού, της θεραπείας και της αντίδρασης του </a:t>
            </a:r>
            <a:r>
              <a:rPr lang="el-GR" sz="2800" dirty="0" smtClean="0"/>
              <a:t>ασθενή.</a:t>
            </a:r>
            <a:endParaRPr lang="el-GR" sz="2800" dirty="0"/>
          </a:p>
          <a:p>
            <a:r>
              <a:rPr lang="el-GR" sz="2800" dirty="0"/>
              <a:t>Λειτουργεί ως οδηγός για την οικονομική κάλυψη των δαπανών </a:t>
            </a:r>
            <a:r>
              <a:rPr lang="el-GR" sz="2800" dirty="0" smtClean="0"/>
              <a:t>φροντίδας.</a:t>
            </a:r>
            <a:endParaRPr lang="el-GR" sz="2800" dirty="0"/>
          </a:p>
          <a:p>
            <a:r>
              <a:rPr lang="el-GR" sz="2800" dirty="0"/>
              <a:t>Μπορεί να χρησιμοποιηθεί ως αποδεικτικό στοιχείο στο </a:t>
            </a:r>
            <a:r>
              <a:rPr lang="el-GR" sz="2800" dirty="0" smtClean="0"/>
              <a:t>δικαστήριο.</a:t>
            </a:r>
            <a:endParaRPr lang="el-GR" sz="2800" dirty="0"/>
          </a:p>
          <a:p>
            <a:r>
              <a:rPr lang="el-GR" sz="2800" dirty="0"/>
              <a:t>Παρουσιάζει τη χρήση της νοσηλευτικής </a:t>
            </a:r>
            <a:r>
              <a:rPr lang="el-GR" sz="2800" dirty="0" smtClean="0"/>
              <a:t>διεργασίας.</a:t>
            </a:r>
            <a:endParaRPr lang="el-GR" sz="2800" dirty="0"/>
          </a:p>
          <a:p>
            <a:r>
              <a:rPr lang="el-GR" sz="2800" dirty="0"/>
              <a:t>Παρέχει στοιχεία για τις μελέτες διασφάλισης </a:t>
            </a:r>
            <a:r>
              <a:rPr lang="el-GR" sz="2800" dirty="0" smtClean="0"/>
              <a:t>ποιότητας.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Η Έγγραφη Τεκμηρίωση (β) </a:t>
            </a:r>
            <a:endParaRPr lang="en-US" sz="2800" b="0" dirty="0"/>
          </a:p>
        </p:txBody>
      </p:sp>
      <p:sp>
        <p:nvSpPr>
          <p:cNvPr id="9" name="Θέση περιεχομένου 8"/>
          <p:cNvSpPr>
            <a:spLocks noGrp="1"/>
          </p:cNvSpPr>
          <p:nvPr>
            <p:ph idx="1"/>
            <p:custDataLst>
              <p:tags r:id="rId3"/>
            </p:custDataLst>
          </p:nvPr>
        </p:nvSpPr>
        <p:spPr>
          <a:xfrm>
            <a:off x="323528" y="1386889"/>
            <a:ext cx="8363272" cy="2351139"/>
          </a:xfrm>
        </p:spPr>
        <p:txBody>
          <a:bodyPr>
            <a:noAutofit/>
          </a:bodyPr>
          <a:lstStyle/>
          <a:p>
            <a:r>
              <a:rPr lang="el-GR" sz="2800" dirty="0"/>
              <a:t>Κάθε άτομο που παρέχει φροντίδα στον ασθενή προσθέτει έγγραφη τεκμηρίωση στο ιατρικό και νοσηλευτικό </a:t>
            </a:r>
            <a:r>
              <a:rPr lang="el-GR" sz="2800" dirty="0" smtClean="0"/>
              <a:t>αρχείο. </a:t>
            </a:r>
            <a:endParaRPr lang="el-GR" sz="2800" dirty="0"/>
          </a:p>
          <a:p>
            <a:endParaRPr lang="el-GR" sz="2800" dirty="0"/>
          </a:p>
          <a:p>
            <a:r>
              <a:rPr lang="el-GR" sz="2800" dirty="0"/>
              <a:t>Με την έγγραφη τεκμηρίωση κάθε άτομο που παρέχει φροντίδα, ενημερώνει τα άλλα μέλη της ομάδας </a:t>
            </a:r>
            <a:r>
              <a:rPr lang="el-GR" sz="2800" dirty="0" smtClean="0"/>
              <a:t>υγείας.</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3238515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Στο διάγραμμα τεκμηρίωσης πρέπει να καταγράφονται:</a:t>
            </a:r>
            <a:endParaRPr lang="en-US" sz="2800" b="0" dirty="0"/>
          </a:p>
        </p:txBody>
      </p:sp>
      <p:sp>
        <p:nvSpPr>
          <p:cNvPr id="9" name="Θέση περιεχομένου 8"/>
          <p:cNvSpPr>
            <a:spLocks noGrp="1"/>
          </p:cNvSpPr>
          <p:nvPr>
            <p:ph idx="1"/>
            <p:custDataLst>
              <p:tags r:id="rId3"/>
            </p:custDataLst>
          </p:nvPr>
        </p:nvSpPr>
        <p:spPr>
          <a:xfrm>
            <a:off x="323528" y="1386889"/>
            <a:ext cx="8363272" cy="2351139"/>
          </a:xfrm>
        </p:spPr>
        <p:txBody>
          <a:bodyPr>
            <a:noAutofit/>
          </a:bodyPr>
          <a:lstStyle/>
          <a:p>
            <a:r>
              <a:rPr lang="el-GR" sz="2800" dirty="0"/>
              <a:t>Στοιχεία που υποστηρίζουν τις καταχωρημένες ιατρικές και νοσηλευτικές </a:t>
            </a:r>
            <a:r>
              <a:rPr lang="el-GR" sz="2800" dirty="0" smtClean="0"/>
              <a:t>διαγνώσεις.</a:t>
            </a:r>
            <a:endParaRPr lang="el-GR" sz="2800" dirty="0"/>
          </a:p>
          <a:p>
            <a:r>
              <a:rPr lang="el-GR" sz="2800" dirty="0"/>
              <a:t>Στοιχεία που αποδεικνύουν εάν η θεραπεία είναι επιτυχής ή </a:t>
            </a:r>
            <a:r>
              <a:rPr lang="el-GR" sz="2800" dirty="0" smtClean="0"/>
              <a:t>όχι.</a:t>
            </a:r>
            <a:endParaRPr lang="el-GR" sz="2800" dirty="0"/>
          </a:p>
          <a:p>
            <a:r>
              <a:rPr lang="el-GR" sz="2800" dirty="0"/>
              <a:t>Στοιχεία που θα χρησιμοποιηθούν για ερευνητικούς </a:t>
            </a:r>
            <a:r>
              <a:rPr lang="el-GR" sz="2800" dirty="0" smtClean="0"/>
              <a:t>σκοπούς.</a:t>
            </a:r>
            <a:endParaRPr lang="el-GR" sz="2800" dirty="0"/>
          </a:p>
          <a:p>
            <a:r>
              <a:rPr lang="el-GR" sz="2800" dirty="0"/>
              <a:t>Χρονικό διάστημα νοσηλείας, επεμβάσεις, διαγνωστικές εξετάσεις κ.α.</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223597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Έγγραφη Τεκμηρίωση </a:t>
            </a:r>
            <a:endParaRPr lang="en-US" sz="2800" b="0" dirty="0"/>
          </a:p>
        </p:txBody>
      </p:sp>
      <p:sp>
        <p:nvSpPr>
          <p:cNvPr id="9" name="Θέση περιεχομένου 8"/>
          <p:cNvSpPr>
            <a:spLocks noGrp="1"/>
          </p:cNvSpPr>
          <p:nvPr>
            <p:ph idx="1"/>
            <p:custDataLst>
              <p:tags r:id="rId3"/>
            </p:custDataLst>
          </p:nvPr>
        </p:nvSpPr>
        <p:spPr>
          <a:xfrm>
            <a:off x="323528" y="1386889"/>
            <a:ext cx="8363272" cy="2351139"/>
          </a:xfrm>
        </p:spPr>
        <p:txBody>
          <a:bodyPr>
            <a:noAutofit/>
          </a:bodyPr>
          <a:lstStyle/>
          <a:p>
            <a:r>
              <a:rPr lang="el-GR" sz="2800" dirty="0"/>
              <a:t>Η έγγραφη τεκμηρίωση, που ονομάζεται και καταγραφή, χρησιμοποιείται προκειμένου να παρακολουθηθεί η </a:t>
            </a:r>
            <a:r>
              <a:rPr lang="el-GR" sz="2800" b="1" dirty="0">
                <a:solidFill>
                  <a:srgbClr val="FF0000"/>
                </a:solidFill>
              </a:rPr>
              <a:t>εφαρμογή</a:t>
            </a:r>
            <a:r>
              <a:rPr lang="el-GR" sz="2800" dirty="0"/>
              <a:t> της νοσηλευτικής </a:t>
            </a:r>
            <a:r>
              <a:rPr lang="el-GR" sz="2800" dirty="0" smtClean="0"/>
              <a:t>διεργασίας.</a:t>
            </a:r>
            <a:endParaRPr lang="el-GR" sz="2800" dirty="0"/>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5791853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5:32:07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8,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2,8,2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3A843D3-BD46-41E7-83F3-72B5DD8B14D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3267</TotalTime>
  <Words>1976</Words>
  <Application>Microsoft Office PowerPoint</Application>
  <PresentationFormat>Προβολή στην οθόνη (4:3)</PresentationFormat>
  <Paragraphs>339</Paragraphs>
  <Slides>44</Slides>
  <Notes>44</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44</vt:i4>
      </vt:variant>
    </vt:vector>
  </HeadingPairs>
  <TitlesOfParts>
    <vt:vector size="48"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Η Έγγραφη Τεκμηρίωση (α) </vt:lpstr>
      <vt:lpstr>Η Έγγραφη Τεκμηρίωση (β) </vt:lpstr>
      <vt:lpstr>Στο διάγραμμα τεκμηρίωσης πρέπει να καταγράφονται:</vt:lpstr>
      <vt:lpstr>Έγγραφη Τεκμηρίωση </vt:lpstr>
      <vt:lpstr>Ο νοσηλευτής καταγράφει:</vt:lpstr>
      <vt:lpstr>Έγγραφη Τεκμηρίωση (αποτελέσματα)</vt:lpstr>
      <vt:lpstr>Η Έγγραφη Τεκμηρίωση  και  Η Νοσηλευτική Διεργασία</vt:lpstr>
      <vt:lpstr>Νοσηλευτική Τεκμηρίωση (α)</vt:lpstr>
      <vt:lpstr>Νοσηλευτική Τεκμηρίωση (β)</vt:lpstr>
      <vt:lpstr>Νοσηλευτική Τεκμηρίωση (γ)</vt:lpstr>
      <vt:lpstr>Νοσηλευτική Τεκμηρίωση (δ)</vt:lpstr>
      <vt:lpstr> Η προστασία του                προσωπικού απορρήτου            του ασθενή είναι πρωταρχικής σημασίας</vt:lpstr>
      <vt:lpstr>Μέθοδοι καταγραφής</vt:lpstr>
      <vt:lpstr>1η Μέθοδος καταγραφής</vt:lpstr>
      <vt:lpstr>Πλεονεκτήματα                                           της αφηγηματικής μεθόδου</vt:lpstr>
      <vt:lpstr>Μειονεκτήματα                               της αφηγηματικής μεθόδου</vt:lpstr>
      <vt:lpstr>2η Μέθοδος καταγραφής</vt:lpstr>
      <vt:lpstr>Βασικά μέρη του συστήματος καταγραφής:</vt:lpstr>
      <vt:lpstr>SOAP</vt:lpstr>
      <vt:lpstr>SOAPIE  -  SOAPIER</vt:lpstr>
      <vt:lpstr>Πλεονεκτήματα</vt:lpstr>
      <vt:lpstr>Μειονεκτήματα</vt:lpstr>
      <vt:lpstr>3η Μέθοδος καταγραφής</vt:lpstr>
      <vt:lpstr>Χαρακτηριστικά Στοιχεία</vt:lpstr>
      <vt:lpstr>4η Μέθοδος καταγραφής</vt:lpstr>
      <vt:lpstr>DAR</vt:lpstr>
      <vt:lpstr>Πλεονεκτήματα</vt:lpstr>
      <vt:lpstr>5η Μέθοδος καταγραφής</vt:lpstr>
      <vt:lpstr>Χαρακτηριστικά</vt:lpstr>
      <vt:lpstr>Πλεονεκτήματα</vt:lpstr>
      <vt:lpstr>Μειονεκτήματα</vt:lpstr>
      <vt:lpstr>6η Μέθοδος καταγραφής</vt:lpstr>
      <vt:lpstr>Χαρακτηριστικά</vt:lpstr>
      <vt:lpstr>Πλεονεκτήματα</vt:lpstr>
      <vt:lpstr>Μειονεκτήματα</vt:lpstr>
      <vt:lpstr>7η Μέθοδος καταγραφής</vt:lpstr>
      <vt:lpstr>Χαρακτηριστικά</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1</cp:revision>
  <dcterms:created xsi:type="dcterms:W3CDTF">2014-04-07T11:24:35Z</dcterms:created>
  <dcterms:modified xsi:type="dcterms:W3CDTF">2015-04-22T14:32:11Z</dcterms:modified>
</cp:coreProperties>
</file>