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8"/>
  </p:notesMasterIdLst>
  <p:sldIdLst>
    <p:sldId id="257" r:id="rId3"/>
    <p:sldId id="264" r:id="rId4"/>
    <p:sldId id="268" r:id="rId5"/>
    <p:sldId id="269" r:id="rId6"/>
    <p:sldId id="270"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66" r:id="rId30"/>
    <p:sldId id="271" r:id="rId31"/>
    <p:sldId id="258" r:id="rId32"/>
    <p:sldId id="259" r:id="rId33"/>
    <p:sldId id="260" r:id="rId34"/>
    <p:sldId id="272" r:id="rId35"/>
    <p:sldId id="273" r:id="rId36"/>
    <p:sldId id="261" r:id="rId37"/>
  </p:sldIdLst>
  <p:sldSz cx="9144000" cy="6858000" type="screen4x3"/>
  <p:notesSz cx="6858000" cy="9144000"/>
  <p:custDataLst>
    <p:tags r:id="rId3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7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FAE34-A9BA-4005-8175-E6F8E72C8B1C}" type="datetimeFigureOut">
              <a:rPr lang="el-GR" smtClean="0"/>
              <a:t>4/11/2015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0790D-22C5-45BB-A770-83CDE294324C}" type="slidenum">
              <a:rPr lang="el-GR" smtClean="0"/>
              <a:t>‹#›</a:t>
            </a:fld>
            <a:endParaRPr lang="el-GR"/>
          </a:p>
        </p:txBody>
      </p:sp>
    </p:spTree>
    <p:extLst>
      <p:ext uri="{BB962C8B-B14F-4D97-AF65-F5344CB8AC3E}">
        <p14:creationId xmlns:p14="http://schemas.microsoft.com/office/powerpoint/2010/main" val="379608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83634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17</a:t>
            </a:fld>
            <a:endParaRPr lang="el-GR"/>
          </a:p>
        </p:txBody>
      </p:sp>
    </p:spTree>
    <p:extLst>
      <p:ext uri="{BB962C8B-B14F-4D97-AF65-F5344CB8AC3E}">
        <p14:creationId xmlns:p14="http://schemas.microsoft.com/office/powerpoint/2010/main" val="1284654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18</a:t>
            </a:fld>
            <a:endParaRPr lang="el-GR"/>
          </a:p>
        </p:txBody>
      </p:sp>
    </p:spTree>
    <p:extLst>
      <p:ext uri="{BB962C8B-B14F-4D97-AF65-F5344CB8AC3E}">
        <p14:creationId xmlns:p14="http://schemas.microsoft.com/office/powerpoint/2010/main" val="4268267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19</a:t>
            </a:fld>
            <a:endParaRPr lang="el-GR"/>
          </a:p>
        </p:txBody>
      </p:sp>
    </p:spTree>
    <p:extLst>
      <p:ext uri="{BB962C8B-B14F-4D97-AF65-F5344CB8AC3E}">
        <p14:creationId xmlns:p14="http://schemas.microsoft.com/office/powerpoint/2010/main" val="3859316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20</a:t>
            </a:fld>
            <a:endParaRPr lang="el-GR"/>
          </a:p>
        </p:txBody>
      </p:sp>
    </p:spTree>
    <p:extLst>
      <p:ext uri="{BB962C8B-B14F-4D97-AF65-F5344CB8AC3E}">
        <p14:creationId xmlns:p14="http://schemas.microsoft.com/office/powerpoint/2010/main" val="577560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21</a:t>
            </a:fld>
            <a:endParaRPr lang="el-GR"/>
          </a:p>
        </p:txBody>
      </p:sp>
    </p:spTree>
    <p:extLst>
      <p:ext uri="{BB962C8B-B14F-4D97-AF65-F5344CB8AC3E}">
        <p14:creationId xmlns:p14="http://schemas.microsoft.com/office/powerpoint/2010/main" val="549644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22</a:t>
            </a:fld>
            <a:endParaRPr lang="el-GR"/>
          </a:p>
        </p:txBody>
      </p:sp>
    </p:spTree>
    <p:extLst>
      <p:ext uri="{BB962C8B-B14F-4D97-AF65-F5344CB8AC3E}">
        <p14:creationId xmlns:p14="http://schemas.microsoft.com/office/powerpoint/2010/main" val="297372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23</a:t>
            </a:fld>
            <a:endParaRPr lang="el-GR"/>
          </a:p>
        </p:txBody>
      </p:sp>
    </p:spTree>
    <p:extLst>
      <p:ext uri="{BB962C8B-B14F-4D97-AF65-F5344CB8AC3E}">
        <p14:creationId xmlns:p14="http://schemas.microsoft.com/office/powerpoint/2010/main" val="3325039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24</a:t>
            </a:fld>
            <a:endParaRPr lang="el-GR"/>
          </a:p>
        </p:txBody>
      </p:sp>
    </p:spTree>
    <p:extLst>
      <p:ext uri="{BB962C8B-B14F-4D97-AF65-F5344CB8AC3E}">
        <p14:creationId xmlns:p14="http://schemas.microsoft.com/office/powerpoint/2010/main" val="984400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25</a:t>
            </a:fld>
            <a:endParaRPr lang="el-GR"/>
          </a:p>
        </p:txBody>
      </p:sp>
    </p:spTree>
    <p:extLst>
      <p:ext uri="{BB962C8B-B14F-4D97-AF65-F5344CB8AC3E}">
        <p14:creationId xmlns:p14="http://schemas.microsoft.com/office/powerpoint/2010/main" val="3836439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26</a:t>
            </a:fld>
            <a:endParaRPr lang="el-GR"/>
          </a:p>
        </p:txBody>
      </p:sp>
    </p:spTree>
    <p:extLst>
      <p:ext uri="{BB962C8B-B14F-4D97-AF65-F5344CB8AC3E}">
        <p14:creationId xmlns:p14="http://schemas.microsoft.com/office/powerpoint/2010/main" val="129051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9</a:t>
            </a:fld>
            <a:endParaRPr lang="el-GR"/>
          </a:p>
        </p:txBody>
      </p:sp>
    </p:spTree>
    <p:extLst>
      <p:ext uri="{BB962C8B-B14F-4D97-AF65-F5344CB8AC3E}">
        <p14:creationId xmlns:p14="http://schemas.microsoft.com/office/powerpoint/2010/main" val="4226774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27</a:t>
            </a:fld>
            <a:endParaRPr lang="el-GR"/>
          </a:p>
        </p:txBody>
      </p:sp>
    </p:spTree>
    <p:extLst>
      <p:ext uri="{BB962C8B-B14F-4D97-AF65-F5344CB8AC3E}">
        <p14:creationId xmlns:p14="http://schemas.microsoft.com/office/powerpoint/2010/main" val="3352592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10</a:t>
            </a:fld>
            <a:endParaRPr lang="el-GR"/>
          </a:p>
        </p:txBody>
      </p:sp>
    </p:spTree>
    <p:extLst>
      <p:ext uri="{BB962C8B-B14F-4D97-AF65-F5344CB8AC3E}">
        <p14:creationId xmlns:p14="http://schemas.microsoft.com/office/powerpoint/2010/main" val="45151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11</a:t>
            </a:fld>
            <a:endParaRPr lang="el-GR"/>
          </a:p>
        </p:txBody>
      </p:sp>
    </p:spTree>
    <p:extLst>
      <p:ext uri="{BB962C8B-B14F-4D97-AF65-F5344CB8AC3E}">
        <p14:creationId xmlns:p14="http://schemas.microsoft.com/office/powerpoint/2010/main" val="696372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12</a:t>
            </a:fld>
            <a:endParaRPr lang="el-GR"/>
          </a:p>
        </p:txBody>
      </p:sp>
    </p:spTree>
    <p:extLst>
      <p:ext uri="{BB962C8B-B14F-4D97-AF65-F5344CB8AC3E}">
        <p14:creationId xmlns:p14="http://schemas.microsoft.com/office/powerpoint/2010/main" val="254769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13</a:t>
            </a:fld>
            <a:endParaRPr lang="el-GR"/>
          </a:p>
        </p:txBody>
      </p:sp>
    </p:spTree>
    <p:extLst>
      <p:ext uri="{BB962C8B-B14F-4D97-AF65-F5344CB8AC3E}">
        <p14:creationId xmlns:p14="http://schemas.microsoft.com/office/powerpoint/2010/main" val="4230499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14</a:t>
            </a:fld>
            <a:endParaRPr lang="el-GR"/>
          </a:p>
        </p:txBody>
      </p:sp>
    </p:spTree>
    <p:extLst>
      <p:ext uri="{BB962C8B-B14F-4D97-AF65-F5344CB8AC3E}">
        <p14:creationId xmlns:p14="http://schemas.microsoft.com/office/powerpoint/2010/main" val="271031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15</a:t>
            </a:fld>
            <a:endParaRPr lang="el-GR"/>
          </a:p>
        </p:txBody>
      </p:sp>
    </p:spTree>
    <p:extLst>
      <p:ext uri="{BB962C8B-B14F-4D97-AF65-F5344CB8AC3E}">
        <p14:creationId xmlns:p14="http://schemas.microsoft.com/office/powerpoint/2010/main" val="2205828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16</a:t>
            </a:fld>
            <a:endParaRPr lang="el-GR"/>
          </a:p>
        </p:txBody>
      </p:sp>
    </p:spTree>
    <p:extLst>
      <p:ext uri="{BB962C8B-B14F-4D97-AF65-F5344CB8AC3E}">
        <p14:creationId xmlns:p14="http://schemas.microsoft.com/office/powerpoint/2010/main" val="195627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8216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214490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07737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397106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5605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72778FE-CCD2-41F1-8A84-4E6A2B90B8E0}" type="datetimeFigureOut">
              <a:rPr lang="el-GR" smtClean="0"/>
              <a:t>4/11/2015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311558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72778FE-CCD2-41F1-8A84-4E6A2B90B8E0}" type="datetimeFigureOut">
              <a:rPr lang="el-GR" smtClean="0"/>
              <a:t>4/11/2015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104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72778FE-CCD2-41F1-8A84-4E6A2B90B8E0}" type="datetimeFigureOut">
              <a:rPr lang="el-GR" smtClean="0"/>
              <a:t>4/11/2015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20479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72778FE-CCD2-41F1-8A84-4E6A2B90B8E0}" type="datetimeFigureOut">
              <a:rPr lang="el-GR" smtClean="0"/>
              <a:t>4/11/2015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7439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2778FE-CCD2-41F1-8A84-4E6A2B90B8E0}" type="datetimeFigureOut">
              <a:rPr lang="el-GR" smtClean="0"/>
              <a:t>4/11/2015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7729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2778FE-CCD2-41F1-8A84-4E6A2B90B8E0}" type="datetimeFigureOut">
              <a:rPr lang="el-GR" smtClean="0"/>
              <a:t>4/11/2015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675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778FE-CCD2-41F1-8A84-4E6A2B90B8E0}" type="datetimeFigureOut">
              <a:rPr lang="el-GR" smtClean="0"/>
              <a:t>4/11/2015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EEB8D-302B-4BB7-AB7B-5E18E67E8EEA}" type="slidenum">
              <a:rPr lang="el-GR" smtClean="0"/>
              <a:t>‹#›</a:t>
            </a:fld>
            <a:endParaRPr lang="el-GR"/>
          </a:p>
        </p:txBody>
      </p:sp>
    </p:spTree>
    <p:extLst>
      <p:ext uri="{BB962C8B-B14F-4D97-AF65-F5344CB8AC3E}">
        <p14:creationId xmlns:p14="http://schemas.microsoft.com/office/powerpoint/2010/main" val="116253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www.edulll.g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creativecommons.org/licenses/by-nc-sa/4.0/deed.el"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3.png"/><Relationship Id="rId5" Type="http://schemas.openxmlformats.org/officeDocument/2006/relationships/hyperlink" Target="http://www.edulll.gr/" TargetMode="Externa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dev.teilar.gr/courses/.../index.ph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5.png"/><Relationship Id="rId4" Type="http://schemas.openxmlformats.org/officeDocument/2006/relationships/hyperlink" Target="http://creativecommons.org/licenses/by-nc-sa/4.0/deed.e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28.xml"/><Relationship Id="rId7" Type="http://schemas.openxmlformats.org/officeDocument/2006/relationships/slide" Target="slide14.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slide" Target="slide12.xml"/><Relationship Id="rId11" Type="http://schemas.openxmlformats.org/officeDocument/2006/relationships/slide" Target="slide27.xml"/><Relationship Id="rId5" Type="http://schemas.openxmlformats.org/officeDocument/2006/relationships/slide" Target="slide8.xml"/><Relationship Id="rId10" Type="http://schemas.openxmlformats.org/officeDocument/2006/relationships/slide" Target="slide26.xml"/><Relationship Id="rId4" Type="http://schemas.openxmlformats.org/officeDocument/2006/relationships/slide" Target="slide5.xml"/><Relationship Id="rId9" Type="http://schemas.openxmlformats.org/officeDocument/2006/relationships/slide" Target="slide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Ομάδα 1" descr="Λογότυπο του Τεϊ Θεσσαλίας. Τεχνολογικό εκπαιδευτικό ίδρυμα Θεσσαλίας."/>
          <p:cNvGrpSpPr>
            <a:grpSpLocks/>
          </p:cNvGrpSpPr>
          <p:nvPr/>
        </p:nvGrpSpPr>
        <p:grpSpPr bwMode="auto">
          <a:xfrm>
            <a:off x="611188" y="406400"/>
            <a:ext cx="3455987" cy="1093420"/>
            <a:chOff x="611559" y="406230"/>
            <a:chExt cx="3456384" cy="1093809"/>
          </a:xfrm>
        </p:grpSpPr>
        <p:pic>
          <p:nvPicPr>
            <p:cNvPr id="3" name="Εικόνα 1" descr="Λογότυπο του Τεϊ Θεσσαλίας." title="Λογότυπο του Ιδρύματος.">
              <a:hlinkClick r:id="rId3" tooltip="Μετάβαση στην ιστοσελίδα του Ιδρύματος"/>
            </p:cNvPr>
            <p:cNvPicPr>
              <a:picLocks noChangeAspect="1" noChangeArrowheads="1"/>
            </p:cNvPicPr>
            <p:nvPr/>
          </p:nvPicPr>
          <p:blipFill>
            <a:blip r:embed="rId4"/>
            <a:srcRect/>
            <a:stretch>
              <a:fillRect/>
            </a:stretch>
          </p:blipFill>
          <p:spPr bwMode="gray">
            <a:xfrm>
              <a:off x="611559" y="406230"/>
              <a:ext cx="1079624" cy="104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Θέση περιεχομένου 1"/>
            <p:cNvSpPr txBox="1">
              <a:spLocks noChangeArrowheads="1"/>
            </p:cNvSpPr>
            <p:nvPr/>
          </p:nvSpPr>
          <p:spPr bwMode="auto">
            <a:xfrm>
              <a:off x="1810182" y="484376"/>
              <a:ext cx="22577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l-GR" sz="2000" dirty="0"/>
                <a:t>Τεχνολογικό Εκπαιδευτικό </a:t>
              </a:r>
            </a:p>
            <a:p>
              <a:pPr eaLnBrk="1" hangingPunct="1"/>
              <a:r>
                <a:rPr lang="el-GR" sz="2000" dirty="0"/>
                <a:t>Ίδρυμα Θεσσαλίας</a:t>
              </a:r>
            </a:p>
          </p:txBody>
        </p:sp>
      </p:grpSp>
      <p:sp>
        <p:nvSpPr>
          <p:cNvPr id="2" name="Τίτλος 1"/>
          <p:cNvSpPr>
            <a:spLocks noGrp="1"/>
          </p:cNvSpPr>
          <p:nvPr>
            <p:ph type="ctrTitle"/>
          </p:nvPr>
        </p:nvSpPr>
        <p:spPr>
          <a:xfrm>
            <a:off x="76200" y="1676400"/>
            <a:ext cx="8839200" cy="1470025"/>
          </a:xfrm>
        </p:spPr>
        <p:txBody>
          <a:bodyPr>
            <a:normAutofit fontScale="90000"/>
          </a:bodyPr>
          <a:lstStyle/>
          <a:p>
            <a:r>
              <a:rPr lang="el-GR" b="1" dirty="0" smtClean="0">
                <a:solidFill>
                  <a:prstClr val="black"/>
                </a:solidFill>
              </a:rPr>
              <a:t>Προγραμματισμός</a:t>
            </a:r>
            <a:r>
              <a:rPr lang="en-US" b="1" dirty="0" smtClean="0">
                <a:solidFill>
                  <a:prstClr val="black"/>
                </a:solidFill>
              </a:rPr>
              <a:t> </a:t>
            </a:r>
            <a:r>
              <a:rPr lang="el-GR" b="1" dirty="0" smtClean="0">
                <a:solidFill>
                  <a:prstClr val="black"/>
                </a:solidFill>
              </a:rPr>
              <a:t>                   Επιχειρησιακών Πόρων -                                                      </a:t>
            </a:r>
            <a:r>
              <a:rPr lang="en-US" b="1" dirty="0" smtClean="0">
                <a:solidFill>
                  <a:prstClr val="black"/>
                </a:solidFill>
              </a:rPr>
              <a:t>Enterprise </a:t>
            </a:r>
            <a:r>
              <a:rPr lang="en-US" b="1" dirty="0">
                <a:solidFill>
                  <a:prstClr val="black"/>
                </a:solidFill>
              </a:rPr>
              <a:t>Resource </a:t>
            </a:r>
            <a:r>
              <a:rPr lang="en-US" b="1" dirty="0" smtClean="0">
                <a:solidFill>
                  <a:prstClr val="black"/>
                </a:solidFill>
              </a:rPr>
              <a:t>Planning</a:t>
            </a:r>
            <a:endParaRPr lang="el-GR" dirty="0"/>
          </a:p>
        </p:txBody>
      </p:sp>
      <p:sp>
        <p:nvSpPr>
          <p:cNvPr id="6" name="Θέση περιεχομένου 2"/>
          <p:cNvSpPr txBox="1">
            <a:spLocks/>
          </p:cNvSpPr>
          <p:nvPr/>
        </p:nvSpPr>
        <p:spPr>
          <a:xfrm>
            <a:off x="1295400" y="3323930"/>
            <a:ext cx="6588967" cy="23622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1800"/>
              </a:spcAft>
              <a:buFont typeface="Arial" pitchFamily="34" charset="0"/>
              <a:buNone/>
              <a:defRPr/>
            </a:pPr>
            <a:r>
              <a:rPr lang="el-GR" sz="2800" b="1" dirty="0" smtClean="0">
                <a:solidFill>
                  <a:prstClr val="black"/>
                </a:solidFill>
                <a:ea typeface="+mj-ea"/>
                <a:cs typeface="+mj-cs"/>
              </a:rPr>
              <a:t>Ενότητα </a:t>
            </a:r>
            <a:r>
              <a:rPr lang="en-US" sz="2800" b="1" dirty="0" smtClean="0">
                <a:solidFill>
                  <a:prstClr val="black"/>
                </a:solidFill>
                <a:ea typeface="+mj-ea"/>
                <a:cs typeface="+mj-cs"/>
              </a:rPr>
              <a:t>1:</a:t>
            </a:r>
            <a:r>
              <a:rPr lang="el-GR" sz="2800" b="1" dirty="0" smtClean="0">
                <a:solidFill>
                  <a:prstClr val="black"/>
                </a:solidFill>
                <a:ea typeface="+mj-ea"/>
                <a:cs typeface="+mj-cs"/>
              </a:rPr>
              <a:t>  </a:t>
            </a:r>
            <a:r>
              <a:rPr lang="el-GR" sz="2800" dirty="0" smtClean="0">
                <a:solidFill>
                  <a:prstClr val="black"/>
                </a:solidFill>
                <a:ea typeface="+mj-ea"/>
                <a:cs typeface="+mj-cs"/>
              </a:rPr>
              <a:t>Εισαγωγή </a:t>
            </a:r>
          </a:p>
          <a:p>
            <a:pPr marL="0" indent="0" algn="ctr" fontAlgn="auto">
              <a:spcBef>
                <a:spcPts val="0"/>
              </a:spcBef>
              <a:spcAft>
                <a:spcPts val="1000"/>
              </a:spcAft>
              <a:buFont typeface="Arial" pitchFamily="34" charset="0"/>
              <a:buNone/>
              <a:defRPr/>
            </a:pPr>
            <a:r>
              <a:rPr lang="el-GR" sz="2800" dirty="0" smtClean="0">
                <a:solidFill>
                  <a:prstClr val="black"/>
                </a:solidFill>
                <a:ea typeface="+mj-ea"/>
                <a:cs typeface="+mj-cs"/>
              </a:rPr>
              <a:t> </a:t>
            </a:r>
            <a:r>
              <a:rPr lang="el-GR" sz="2800" dirty="0" smtClean="0"/>
              <a:t>   Καθηγητής Δρ. </a:t>
            </a:r>
            <a:r>
              <a:rPr lang="el-GR" sz="2800" dirty="0" smtClean="0">
                <a:solidFill>
                  <a:prstClr val="black"/>
                </a:solidFill>
                <a:ea typeface="+mj-ea"/>
                <a:cs typeface="+mj-cs"/>
              </a:rPr>
              <a:t>Παναγιώτης </a:t>
            </a:r>
            <a:r>
              <a:rPr lang="el-GR" sz="2800" dirty="0" err="1" smtClean="0">
                <a:solidFill>
                  <a:prstClr val="black"/>
                </a:solidFill>
                <a:ea typeface="+mj-ea"/>
                <a:cs typeface="+mj-cs"/>
              </a:rPr>
              <a:t>Φιτσιλής</a:t>
            </a:r>
            <a:r>
              <a:rPr lang="el-GR" sz="2800" dirty="0" smtClean="0">
                <a:solidFill>
                  <a:prstClr val="black"/>
                </a:solidFill>
                <a:ea typeface="+mj-ea"/>
                <a:cs typeface="+mj-cs"/>
              </a:rPr>
              <a:t> </a:t>
            </a:r>
          </a:p>
          <a:p>
            <a:pPr marL="0" indent="0" algn="ctr" fontAlgn="auto">
              <a:spcBef>
                <a:spcPts val="0"/>
              </a:spcBef>
              <a:buFont typeface="Arial" pitchFamily="34" charset="0"/>
              <a:buNone/>
              <a:defRPr/>
            </a:pPr>
            <a:r>
              <a:rPr lang="el-GR" sz="2800" dirty="0" smtClean="0">
                <a:solidFill>
                  <a:prstClr val="black"/>
                </a:solidFill>
                <a:ea typeface="+mj-ea"/>
                <a:cs typeface="+mj-cs"/>
              </a:rPr>
              <a:t>Σχολή Διοίκησης &amp; Οικονομίας</a:t>
            </a:r>
          </a:p>
          <a:p>
            <a:pPr marL="0" indent="0" algn="ctr">
              <a:spcBef>
                <a:spcPts val="0"/>
              </a:spcBef>
              <a:buNone/>
              <a:defRPr/>
            </a:pPr>
            <a:r>
              <a:rPr lang="el-GR" sz="2800" dirty="0">
                <a:solidFill>
                  <a:prstClr val="black"/>
                </a:solidFill>
              </a:rPr>
              <a:t>Τμήμα </a:t>
            </a:r>
            <a:r>
              <a:rPr lang="el-GR" sz="2800" dirty="0" smtClean="0">
                <a:solidFill>
                  <a:prstClr val="black"/>
                </a:solidFill>
              </a:rPr>
              <a:t>Διοίκησης Επιχειρήσεων </a:t>
            </a:r>
            <a:endParaRPr lang="el-GR" sz="2800" dirty="0">
              <a:solidFill>
                <a:prstClr val="black"/>
              </a:solidFill>
            </a:endParaRPr>
          </a:p>
        </p:txBody>
      </p:sp>
      <p:pic>
        <p:nvPicPr>
          <p:cNvPr id="9" name="Εικόνα 2" descr=" Λογότυπο για άδειες χρήσης creative commons, b y, n c, s a ">
            <a:hlinkClick r:id="rId5" tooltip="Μετάβαση στην Άδεια Χρήσης"/>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8175" y="5971167"/>
            <a:ext cx="1583921" cy="554177"/>
          </a:xfrm>
          <a:prstGeom prst="rect">
            <a:avLst/>
          </a:prstGeom>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a:hlinkClick r:id="rId7" tooltip="Μετάβαση σε www.edulll.gr"/>
          </p:cNvPr>
          <p:cNvPicPr>
            <a:picLocks noChangeAspect="1" noChangeArrowheads="1"/>
          </p:cNvPicPr>
          <p:nvPr/>
        </p:nvPicPr>
        <p:blipFill>
          <a:blip r:embed="rId8"/>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89166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SAP </a:t>
            </a:r>
            <a:r>
              <a:rPr lang="el-GR" b="1" dirty="0" err="1" smtClean="0"/>
              <a:t>Business</a:t>
            </a:r>
            <a:r>
              <a:rPr lang="el-GR" b="1" dirty="0" smtClean="0"/>
              <a:t> </a:t>
            </a:r>
            <a:r>
              <a:rPr lang="el-GR" b="1" dirty="0" err="1" smtClean="0"/>
              <a:t>Suite</a:t>
            </a:r>
            <a:endParaRPr lang="el-GR" b="1" dirty="0"/>
          </a:p>
        </p:txBody>
      </p:sp>
      <p:sp>
        <p:nvSpPr>
          <p:cNvPr id="3" name="Ορθογώνιο 2"/>
          <p:cNvSpPr/>
          <p:nvPr/>
        </p:nvSpPr>
        <p:spPr>
          <a:xfrm>
            <a:off x="228600" y="1600200"/>
            <a:ext cx="8382000" cy="3782061"/>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Η εταιρεία SAP στο προϊόν της SAP </a:t>
            </a:r>
            <a:r>
              <a:rPr kumimoji="0" lang="el-GR" b="0" i="0" u="none" strike="noStrike" kern="0" cap="none" spc="0" normalizeH="0" baseline="0" noProof="0" dirty="0" err="1" smtClean="0">
                <a:ln>
                  <a:noFill/>
                </a:ln>
                <a:solidFill>
                  <a:prstClr val="black"/>
                </a:solidFill>
                <a:effectLst/>
                <a:uLnTx/>
                <a:uFillTx/>
              </a:rPr>
              <a:t>Business</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Suite</a:t>
            </a:r>
            <a:r>
              <a:rPr kumimoji="0" lang="el-GR" b="0" i="0" u="none" strike="noStrike" kern="0" cap="none" spc="0" normalizeH="0" baseline="0" noProof="0" dirty="0" smtClean="0">
                <a:ln>
                  <a:noFill/>
                </a:ln>
                <a:solidFill>
                  <a:prstClr val="black"/>
                </a:solidFill>
                <a:effectLst/>
                <a:uLnTx/>
                <a:uFillTx/>
              </a:rPr>
              <a:t> παρουσιάζει ένα Επιχειρηματικό Πλαίσιο Εφαρμογής, το οποίο ολοκληρώνει σε ένα ενιαίο σύνολο τα παρακάτω συστήματα:</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 Σύστημα Προγραμματισμού Επιχειρησιακών Πόρων – </a:t>
            </a:r>
            <a:r>
              <a:rPr kumimoji="0" lang="el-GR" b="0" i="0" u="none" strike="noStrike" kern="0" cap="none" spc="0" normalizeH="0" baseline="0" noProof="0" dirty="0" err="1" smtClean="0">
                <a:ln>
                  <a:noFill/>
                </a:ln>
                <a:solidFill>
                  <a:prstClr val="black"/>
                </a:solidFill>
                <a:effectLst/>
                <a:uLnTx/>
                <a:uFillTx/>
              </a:rPr>
              <a:t>Enterprise</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Resource</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Planning</a:t>
            </a:r>
            <a:r>
              <a:rPr kumimoji="0" lang="el-GR" b="0" i="0" u="none" strike="noStrike" kern="0" cap="none" spc="0" normalizeH="0" baseline="0" noProof="0" dirty="0" smtClean="0">
                <a:ln>
                  <a:noFill/>
                </a:ln>
                <a:solidFill>
                  <a:prstClr val="black"/>
                </a:solidFill>
                <a:effectLst/>
                <a:uLnTx/>
                <a:uFillTx/>
              </a:rPr>
              <a:t> (ERP).</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Σύστημα Διαχείρισης Πελατειακών Σχέσεων - </a:t>
            </a:r>
            <a:r>
              <a:rPr kumimoji="0" lang="el-GR" b="0" i="0" u="none" strike="noStrike" kern="0" cap="none" spc="0" normalizeH="0" baseline="0" noProof="0" dirty="0" err="1" smtClean="0">
                <a:ln>
                  <a:noFill/>
                </a:ln>
                <a:solidFill>
                  <a:prstClr val="black"/>
                </a:solidFill>
                <a:effectLst/>
                <a:uLnTx/>
                <a:uFillTx/>
              </a:rPr>
              <a:t>Customer</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Relationship</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Management</a:t>
            </a:r>
            <a:r>
              <a:rPr kumimoji="0" lang="el-GR" b="0" i="0" u="none" strike="noStrike" kern="0" cap="none" spc="0" normalizeH="0" baseline="0" noProof="0" dirty="0" smtClean="0">
                <a:ln>
                  <a:noFill/>
                </a:ln>
                <a:solidFill>
                  <a:prstClr val="black"/>
                </a:solidFill>
                <a:effectLst/>
                <a:uLnTx/>
                <a:uFillTx/>
              </a:rPr>
              <a:t> (CRM).</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Σύστημα Διαχείρισης Εφοδιαστικής Αλυσίδας -</a:t>
            </a:r>
            <a:r>
              <a:rPr kumimoji="0" lang="el-GR" b="0" i="0" u="none" strike="noStrike" kern="0" cap="none" spc="0" normalizeH="0" baseline="0" noProof="0" dirty="0" err="1" smtClean="0">
                <a:ln>
                  <a:noFill/>
                </a:ln>
                <a:solidFill>
                  <a:prstClr val="black"/>
                </a:solidFill>
                <a:effectLst/>
                <a:uLnTx/>
                <a:uFillTx/>
              </a:rPr>
              <a:t>Supply</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Chain</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Management</a:t>
            </a:r>
            <a:r>
              <a:rPr kumimoji="0" lang="el-GR" b="0" i="0" u="none" strike="noStrike" kern="0" cap="none" spc="0" normalizeH="0" baseline="0" noProof="0" dirty="0" smtClean="0">
                <a:ln>
                  <a:noFill/>
                </a:ln>
                <a:solidFill>
                  <a:prstClr val="black"/>
                </a:solidFill>
                <a:effectLst/>
                <a:uLnTx/>
                <a:uFillTx/>
              </a:rPr>
              <a:t> (SCM).</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Σύστημα Διαχείρισης Κύκλου Ζωής Προϊόντων - </a:t>
            </a:r>
            <a:r>
              <a:rPr kumimoji="0" lang="el-GR" b="0" i="0" u="none" strike="noStrike" kern="0" cap="none" spc="0" normalizeH="0" baseline="0" noProof="0" dirty="0" err="1" smtClean="0">
                <a:ln>
                  <a:noFill/>
                </a:ln>
                <a:solidFill>
                  <a:prstClr val="black"/>
                </a:solidFill>
                <a:effectLst/>
                <a:uLnTx/>
                <a:uFillTx/>
              </a:rPr>
              <a:t>Product</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Lifecycle</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Management</a:t>
            </a:r>
            <a:r>
              <a:rPr kumimoji="0" lang="el-GR" b="0" i="0" u="none" strike="noStrike" kern="0" cap="none" spc="0" normalizeH="0" baseline="0" noProof="0" dirty="0" smtClean="0">
                <a:ln>
                  <a:noFill/>
                </a:ln>
                <a:solidFill>
                  <a:prstClr val="black"/>
                </a:solidFill>
                <a:effectLst/>
                <a:uLnTx/>
                <a:uFillTx/>
              </a:rPr>
              <a:t> (PLM).</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Σύστημα Διαχείρισης Προμηθευτών</a:t>
            </a:r>
            <a:r>
              <a:rPr kumimoji="0" lang="en-US" b="0" i="0" u="none" strike="noStrike" kern="0" cap="none" spc="0" normalizeH="0" baseline="0" noProof="0" dirty="0" smtClean="0">
                <a:ln>
                  <a:noFill/>
                </a:ln>
                <a:solidFill>
                  <a:prstClr val="black"/>
                </a:solidFill>
                <a:effectLst/>
                <a:uLnTx/>
                <a:uFillTx/>
              </a:rPr>
              <a:t> - Supplier Relationship Management (SRM).</a:t>
            </a:r>
            <a:endParaRPr kumimoji="0" lang="el-GR" b="0" i="0" u="none" strike="noStrike" kern="0" cap="none" spc="0" normalizeH="0" baseline="0" noProof="0" dirty="0" smtClean="0">
              <a:ln>
                <a:noFill/>
              </a:ln>
              <a:solidFill>
                <a:prstClr val="black"/>
              </a:solidFill>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b="0" i="0" u="none" strike="noStrike" kern="0" cap="none" spc="0" normalizeH="0" baseline="0" noProof="0" dirty="0">
              <a:ln>
                <a:noFill/>
              </a:ln>
              <a:solidFill>
                <a:prstClr val="black"/>
              </a:solidFill>
              <a:effectLst/>
              <a:uLnTx/>
              <a:uFillTx/>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953991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Το </a:t>
            </a:r>
            <a:r>
              <a:rPr lang="el-GR" b="1" dirty="0"/>
              <a:t>επιχειρηματικό πλαίσιο εφαρμογών του συστήματος SAP</a:t>
            </a:r>
          </a:p>
        </p:txBody>
      </p:sp>
      <p:pic>
        <p:nvPicPr>
          <p:cNvPr id="4" name="Εικόνα 3" descr="[DECORATIVE]"/>
          <p:cNvPicPr>
            <a:picLocks noChangeAspect="1"/>
          </p:cNvPicPr>
          <p:nvPr/>
        </p:nvPicPr>
        <p:blipFill>
          <a:blip r:embed="rId4"/>
          <a:stretch>
            <a:fillRect/>
          </a:stretch>
        </p:blipFill>
        <p:spPr>
          <a:xfrm>
            <a:off x="1752600" y="1508587"/>
            <a:ext cx="5480779" cy="4718713"/>
          </a:xfrm>
          <a:prstGeom prst="rect">
            <a:avLst/>
          </a:prstGeom>
        </p:spPr>
      </p:pic>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876464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74638"/>
            <a:ext cx="8382000" cy="1143000"/>
          </a:xfrm>
        </p:spPr>
        <p:txBody>
          <a:bodyPr>
            <a:normAutofit fontScale="90000"/>
          </a:bodyPr>
          <a:lstStyle/>
          <a:p>
            <a:r>
              <a:rPr lang="el-GR" b="1" dirty="0"/>
              <a:t>Η αρχιτεκτονική των συστημάτων ERP</a:t>
            </a:r>
          </a:p>
        </p:txBody>
      </p:sp>
      <p:sp>
        <p:nvSpPr>
          <p:cNvPr id="3" name="Ορθογώνιο 2"/>
          <p:cNvSpPr/>
          <p:nvPr/>
        </p:nvSpPr>
        <p:spPr>
          <a:xfrm>
            <a:off x="457200" y="1676400"/>
            <a:ext cx="8305800" cy="3354765"/>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Δομή που βασίζεται σε πολλές ευδιάκριτες επιχειρησιακές ενότητες (</a:t>
            </a:r>
            <a:r>
              <a:rPr kumimoji="0" lang="el-GR" b="0" i="0" u="none" strike="noStrike" kern="0" cap="none" spc="0" normalizeH="0" baseline="0" noProof="0" dirty="0" err="1" smtClean="0">
                <a:ln>
                  <a:noFill/>
                </a:ln>
                <a:solidFill>
                  <a:prstClr val="black"/>
                </a:solidFill>
                <a:effectLst/>
                <a:uLnTx/>
                <a:uFillTx/>
              </a:rPr>
              <a:t>modular</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design</a:t>
            </a:r>
            <a:r>
              <a:rPr kumimoji="0" lang="el-GR" b="0" i="0" u="none" strike="noStrike" kern="0" cap="none" spc="0" normalizeH="0" baseline="0" noProof="0" dirty="0" smtClean="0">
                <a:ln>
                  <a:noFill/>
                </a:ln>
                <a:solidFill>
                  <a:prstClr val="black"/>
                </a:solidFill>
                <a:effectLst/>
                <a:uLnTx/>
                <a:uFillTx/>
              </a:rPr>
              <a:t>)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Χρήση κοινής σχεσιακή βάσης δεδομένων (</a:t>
            </a:r>
            <a:r>
              <a:rPr kumimoji="0" lang="en-US" b="0" i="0" u="none" strike="noStrike" kern="0" cap="none" spc="0" normalizeH="0" baseline="0" noProof="0" dirty="0" smtClean="0">
                <a:ln>
                  <a:noFill/>
                </a:ln>
                <a:solidFill>
                  <a:prstClr val="black"/>
                </a:solidFill>
                <a:effectLst/>
                <a:uLnTx/>
                <a:uFillTx/>
              </a:rPr>
              <a:t>Relational Database Management System</a:t>
            </a:r>
            <a:r>
              <a:rPr kumimoji="0" lang="el-GR" b="0" i="0" u="none" strike="noStrike" kern="0" cap="none" spc="0" normalizeH="0" baseline="0" noProof="0" dirty="0" smtClean="0">
                <a:ln>
                  <a:noFill/>
                </a:ln>
                <a:solidFill>
                  <a:prstClr val="black"/>
                </a:solidFill>
                <a:effectLst/>
                <a:uLnTx/>
                <a:uFillTx/>
              </a:rPr>
              <a:t> - RDBMS) για την  αποθήκευση όλων των επιχειρησιακών δεδομένων.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Ολοκλήρωση των δεδομένων αλλά και διαδικασιών.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Χρήση τυποποιημένων </a:t>
            </a:r>
            <a:r>
              <a:rPr kumimoji="0" lang="el-GR" b="0" i="0" u="none" strike="noStrike" kern="0" cap="none" spc="0" normalizeH="0" baseline="0" noProof="0" dirty="0" err="1" smtClean="0">
                <a:ln>
                  <a:noFill/>
                </a:ln>
                <a:solidFill>
                  <a:prstClr val="black"/>
                </a:solidFill>
                <a:effectLst/>
                <a:uLnTx/>
                <a:uFillTx/>
              </a:rPr>
              <a:t>διεπαφών</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interface</a:t>
            </a:r>
            <a:r>
              <a:rPr kumimoji="0" lang="el-GR" b="0" i="0" u="none" strike="noStrike" kern="0" cap="none" spc="0" normalizeH="0" baseline="0" noProof="0" dirty="0" smtClean="0">
                <a:ln>
                  <a:noFill/>
                </a:ln>
                <a:solidFill>
                  <a:prstClr val="black"/>
                </a:solidFill>
                <a:effectLst/>
                <a:uLnTx/>
                <a:uFillTx/>
              </a:rPr>
              <a:t>) και γραφικών </a:t>
            </a:r>
            <a:r>
              <a:rPr kumimoji="0" lang="el-GR" b="0" i="0" u="none" strike="noStrike" kern="0" cap="none" spc="0" normalizeH="0" baseline="0" noProof="0" dirty="0" err="1" smtClean="0">
                <a:ln>
                  <a:noFill/>
                </a:ln>
                <a:solidFill>
                  <a:prstClr val="black"/>
                </a:solidFill>
                <a:effectLst/>
                <a:uLnTx/>
                <a:uFillTx/>
              </a:rPr>
              <a:t>διεπαφών</a:t>
            </a:r>
            <a:r>
              <a:rPr kumimoji="0" lang="el-GR" b="0" i="0" u="none" strike="noStrike" kern="0" cap="none" spc="0" normalizeH="0" baseline="0" noProof="0" dirty="0" smtClean="0">
                <a:ln>
                  <a:noFill/>
                </a:ln>
                <a:solidFill>
                  <a:prstClr val="black"/>
                </a:solidFill>
                <a:effectLst/>
                <a:uLnTx/>
                <a:uFillTx/>
              </a:rPr>
              <a:t> χρήστη.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Δυνατότητα παραμετροποίησης.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Δυνατότητα ορισμού επιχειρηματικών διαδικασιών (</a:t>
            </a:r>
            <a:r>
              <a:rPr kumimoji="0" lang="el-GR" b="0" i="0" u="none" strike="noStrike" kern="0" cap="none" spc="0" normalizeH="0" baseline="0" noProof="0" dirty="0" err="1" smtClean="0">
                <a:ln>
                  <a:noFill/>
                </a:ln>
                <a:solidFill>
                  <a:prstClr val="black"/>
                </a:solidFill>
                <a:effectLst/>
                <a:uLnTx/>
                <a:uFillTx/>
              </a:rPr>
              <a:t>business</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processes</a:t>
            </a:r>
            <a:r>
              <a:rPr kumimoji="0" lang="el-GR" b="0" i="0" u="none" strike="noStrike" kern="0" cap="none" spc="0" normalizeH="0" baseline="0" noProof="0" dirty="0" smtClean="0">
                <a:ln>
                  <a:noFill/>
                </a:ln>
                <a:solidFill>
                  <a:prstClr val="black"/>
                </a:solidFill>
                <a:effectLst/>
                <a:uLnTx/>
                <a:uFillTx/>
              </a:rPr>
              <a:t>) και ορισμού ροής εργασιών (</a:t>
            </a:r>
            <a:r>
              <a:rPr kumimoji="0" lang="el-GR" b="0" i="0" u="none" strike="noStrike" kern="0" cap="none" spc="0" normalizeH="0" baseline="0" noProof="0" dirty="0" err="1" smtClean="0">
                <a:ln>
                  <a:noFill/>
                </a:ln>
                <a:solidFill>
                  <a:prstClr val="black"/>
                </a:solidFill>
                <a:effectLst/>
                <a:uLnTx/>
                <a:uFillTx/>
              </a:rPr>
              <a:t>workflows</a:t>
            </a:r>
            <a:r>
              <a:rPr kumimoji="0" lang="el-GR" b="0" i="0" u="none" strike="noStrike" kern="0" cap="none" spc="0" normalizeH="0" baseline="0" noProof="0" dirty="0" smtClean="0">
                <a:ln>
                  <a:noFill/>
                </a:ln>
                <a:solidFill>
                  <a:prstClr val="black"/>
                </a:solidFill>
                <a:effectLst/>
                <a:uLnTx/>
                <a:uFillTx/>
              </a:rPr>
              <a:t>).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b="0" i="0" u="none" strike="noStrike" kern="0" cap="none" spc="0" normalizeH="0" baseline="0" noProof="0" dirty="0">
              <a:ln>
                <a:noFill/>
              </a:ln>
              <a:solidFill>
                <a:prstClr val="black"/>
              </a:solidFill>
              <a:effectLst/>
              <a:uLnTx/>
              <a:uFillTx/>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684994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74638"/>
            <a:ext cx="8382000" cy="1143000"/>
          </a:xfrm>
        </p:spPr>
        <p:txBody>
          <a:bodyPr>
            <a:normAutofit/>
          </a:bodyPr>
          <a:lstStyle/>
          <a:p>
            <a:r>
              <a:rPr lang="el-GR" b="1" dirty="0"/>
              <a:t>Αρχιτεκτονική 3-επιπέδων</a:t>
            </a:r>
          </a:p>
        </p:txBody>
      </p:sp>
      <p:pic>
        <p:nvPicPr>
          <p:cNvPr id="4" name="Εικόνα 3" descr="Επίπεδο παρουσίασης, Επίπεδο επιχειρηματικής λογικής, επίπεδο δεδομένων."/>
          <p:cNvPicPr>
            <a:picLocks noChangeAspect="1"/>
          </p:cNvPicPr>
          <p:nvPr/>
        </p:nvPicPr>
        <p:blipFill>
          <a:blip r:embed="rId4"/>
          <a:stretch>
            <a:fillRect/>
          </a:stretch>
        </p:blipFill>
        <p:spPr>
          <a:xfrm>
            <a:off x="762000" y="1462868"/>
            <a:ext cx="7467600" cy="4745421"/>
          </a:xfrm>
          <a:prstGeom prst="rect">
            <a:avLst/>
          </a:prstGeom>
        </p:spPr>
      </p:pic>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714142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74638"/>
            <a:ext cx="8382000" cy="1143000"/>
          </a:xfrm>
        </p:spPr>
        <p:txBody>
          <a:bodyPr>
            <a:normAutofit/>
          </a:bodyPr>
          <a:lstStyle/>
          <a:p>
            <a:r>
              <a:rPr lang="el-GR" b="1" dirty="0"/>
              <a:t>Επιχειρηματικές διεργασίες</a:t>
            </a:r>
          </a:p>
        </p:txBody>
      </p:sp>
      <p:sp>
        <p:nvSpPr>
          <p:cNvPr id="3" name="Ορθογώνιο 2"/>
          <p:cNvSpPr/>
          <p:nvPr/>
        </p:nvSpPr>
        <p:spPr>
          <a:xfrm>
            <a:off x="304800" y="1600200"/>
            <a:ext cx="8229600" cy="3416320"/>
          </a:xfrm>
          <a:prstGeom prst="rect">
            <a:avLst/>
          </a:prstGeom>
        </p:spPr>
        <p:txBody>
          <a:bodyPr wrap="square">
            <a:spAutoFit/>
          </a:bodyPr>
          <a:lstStyle/>
          <a:p>
            <a:pPr marL="228600" marR="0" lvl="0" indent="-228600" algn="just"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0" i="0" u="none" strike="noStrike" kern="0" cap="none" spc="0" normalizeH="0" baseline="0" noProof="0" dirty="0" smtClean="0">
                <a:ln>
                  <a:noFill/>
                </a:ln>
                <a:solidFill>
                  <a:prstClr val="black"/>
                </a:solidFill>
                <a:effectLst/>
                <a:uLnTx/>
                <a:uFillTx/>
              </a:rPr>
              <a:t>Μια επιχειρηματική διεργασία (</a:t>
            </a:r>
            <a:r>
              <a:rPr kumimoji="0" lang="el-GR" sz="2000" b="0" i="0" u="none" strike="noStrike" kern="0" cap="none" spc="0" normalizeH="0" baseline="0" noProof="0" dirty="0" err="1" smtClean="0">
                <a:ln>
                  <a:noFill/>
                </a:ln>
                <a:solidFill>
                  <a:prstClr val="black"/>
                </a:solidFill>
                <a:effectLst/>
                <a:uLnTx/>
                <a:uFillTx/>
              </a:rPr>
              <a:t>business</a:t>
            </a:r>
            <a:r>
              <a:rPr kumimoji="0" lang="el-GR" sz="2000" b="0" i="0" u="none" strike="noStrike" kern="0" cap="none" spc="0" normalizeH="0" baseline="0" noProof="0" dirty="0" smtClean="0">
                <a:ln>
                  <a:noFill/>
                </a:ln>
                <a:solidFill>
                  <a:prstClr val="black"/>
                </a:solidFill>
                <a:effectLst/>
                <a:uLnTx/>
                <a:uFillTx/>
              </a:rPr>
              <a:t> </a:t>
            </a:r>
            <a:r>
              <a:rPr kumimoji="0" lang="el-GR" sz="2000" b="0" i="0" u="none" strike="noStrike" kern="0" cap="none" spc="0" normalizeH="0" baseline="0" noProof="0" dirty="0" err="1" smtClean="0">
                <a:ln>
                  <a:noFill/>
                </a:ln>
                <a:solidFill>
                  <a:prstClr val="black"/>
                </a:solidFill>
                <a:effectLst/>
                <a:uLnTx/>
                <a:uFillTx/>
              </a:rPr>
              <a:t>process</a:t>
            </a:r>
            <a:r>
              <a:rPr kumimoji="0" lang="el-GR" sz="2000" b="0" i="0" u="none" strike="noStrike" kern="0" cap="none" spc="0" normalizeH="0" baseline="0" noProof="0" dirty="0" smtClean="0">
                <a:ln>
                  <a:noFill/>
                </a:ln>
                <a:solidFill>
                  <a:prstClr val="black"/>
                </a:solidFill>
                <a:effectLst/>
                <a:uLnTx/>
                <a:uFillTx/>
              </a:rPr>
              <a:t>) είναι ένα λογικό σύνολο ενεργειών με σκοπό την παραγωγή ενός συγκεκριμένου προϊόντος ή μιας υπηρεσίας. Σε μια επιχείρηση αποτελούν ένα σύνολο αλληλεξαρτώμενων δραστηριοτήτων που παράγουν ένα σύνολο συγκεκριμένων εκροών για ένα πρόσωπο ή μία άλλη διεργασία μέσω συγκεκριμένων εισροών και εργασιών προστιθέμενης αξίας. Επίσης μια επιχειρηματική διαδικασία μπορεί να οριστεί ως ένα σύνολο δραστηριοτήτων και εργασιών που με την ολοκλήρωσή της, επιτυγχάνει έναν οργανωτικό στόχο. Η διαδικασία πρέπει να περιλαμβάνει σαφώς καθορισμένες εισόδους και μία τουλάχιστον έξοδο. Αυτές οι είσοδοι αποτελούνται από όλα αυτά τα στοιχεία που συμβάλλουν (άμεσα ή έμμεσα) στην προστιθέμενη αξία μιας υπηρεσίας ή προϊόντος.</a:t>
            </a:r>
            <a:endParaRPr kumimoji="0" lang="el-GR" sz="2000" b="0" i="0" u="none" strike="noStrike" kern="0" cap="none" spc="0" normalizeH="0" baseline="0" noProof="0" dirty="0">
              <a:ln>
                <a:noFill/>
              </a:ln>
              <a:solidFill>
                <a:prstClr val="black"/>
              </a:solidFill>
              <a:effectLst/>
              <a:uLnTx/>
              <a:uFillTx/>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227490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74638"/>
            <a:ext cx="8382000" cy="1143000"/>
          </a:xfrm>
        </p:spPr>
        <p:txBody>
          <a:bodyPr>
            <a:normAutofit fontScale="90000"/>
          </a:bodyPr>
          <a:lstStyle/>
          <a:p>
            <a:r>
              <a:rPr lang="el-GR" b="1" dirty="0"/>
              <a:t>Παραδείγματα επιχειρηματικών διεργασιών</a:t>
            </a:r>
          </a:p>
        </p:txBody>
      </p:sp>
      <p:sp>
        <p:nvSpPr>
          <p:cNvPr id="7" name="Content Placeholder 2"/>
          <p:cNvSpPr txBox="1">
            <a:spLocks/>
          </p:cNvSpPr>
          <p:nvPr/>
        </p:nvSpPr>
        <p:spPr>
          <a:xfrm>
            <a:off x="838200" y="2133600"/>
            <a:ext cx="7467600" cy="18319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Πώληση προϊόντων (</a:t>
            </a:r>
            <a:r>
              <a:rPr kumimoji="0" lang="el-GR" sz="32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Fulfillment</a:t>
            </a:r>
            <a:r>
              <a:rPr kumimoji="0" lang="el-G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Αγορά υλικών (</a:t>
            </a:r>
            <a:r>
              <a:rPr kumimoji="0" lang="el-GR" sz="32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Procurement</a:t>
            </a:r>
            <a:r>
              <a:rPr kumimoji="0" lang="el-G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Παραγωγή προϊόντων (</a:t>
            </a:r>
            <a:r>
              <a:rPr kumimoji="0" lang="el-GR" sz="32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Production</a:t>
            </a:r>
            <a:r>
              <a:rPr kumimoji="0" lang="el-G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Διαχείριση Έργου (Project </a:t>
            </a:r>
            <a:r>
              <a:rPr kumimoji="0" lang="el-GR" sz="32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Management</a:t>
            </a:r>
            <a:r>
              <a:rPr kumimoji="0" lang="el-G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640274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74638"/>
            <a:ext cx="8382000" cy="1143000"/>
          </a:xfrm>
        </p:spPr>
        <p:txBody>
          <a:bodyPr>
            <a:normAutofit fontScale="90000"/>
          </a:bodyPr>
          <a:lstStyle/>
          <a:p>
            <a:r>
              <a:rPr lang="el-GR" b="1" dirty="0"/>
              <a:t>Μέθοδοι </a:t>
            </a:r>
            <a:r>
              <a:rPr lang="el-GR" b="1" dirty="0" err="1"/>
              <a:t>μοντελοποίησης</a:t>
            </a:r>
            <a:r>
              <a:rPr lang="el-GR" b="1" dirty="0"/>
              <a:t> επιχειρηματικών διεργασιών</a:t>
            </a:r>
          </a:p>
        </p:txBody>
      </p:sp>
      <p:sp>
        <p:nvSpPr>
          <p:cNvPr id="3" name="Ορθογώνιο 2"/>
          <p:cNvSpPr/>
          <p:nvPr/>
        </p:nvSpPr>
        <p:spPr>
          <a:xfrm>
            <a:off x="914400" y="1676400"/>
            <a:ext cx="6934200" cy="4594078"/>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απλές </a:t>
            </a:r>
            <a:r>
              <a:rPr kumimoji="0" lang="el-GR" b="0" i="0" u="none" strike="noStrike" kern="0" cap="none" spc="0" normalizeH="0" baseline="0" noProof="0" dirty="0" err="1" smtClean="0">
                <a:ln>
                  <a:noFill/>
                </a:ln>
                <a:solidFill>
                  <a:prstClr val="black"/>
                </a:solidFill>
                <a:effectLst/>
                <a:uLnTx/>
                <a:uFillTx/>
              </a:rPr>
              <a:t>μεθόδοι</a:t>
            </a:r>
            <a:r>
              <a:rPr kumimoji="0" lang="el-GR" b="0" i="0" u="none" strike="noStrike" kern="0" cap="none" spc="0" normalizeH="0" baseline="0" noProof="0" dirty="0" smtClean="0">
                <a:ln>
                  <a:noFill/>
                </a:ln>
                <a:solidFill>
                  <a:prstClr val="black"/>
                </a:solidFill>
                <a:effectLst/>
                <a:uLnTx/>
                <a:uFillTx/>
              </a:rPr>
              <a:t> περιγραφής επιχειρηματικών διεργασιών, όπως τα διαγράμματα ροής (</a:t>
            </a:r>
            <a:r>
              <a:rPr kumimoji="0" lang="el-GR" b="0" i="0" u="none" strike="noStrike" kern="0" cap="none" spc="0" normalizeH="0" baseline="0" noProof="0" dirty="0" err="1" smtClean="0">
                <a:ln>
                  <a:noFill/>
                </a:ln>
                <a:solidFill>
                  <a:prstClr val="black"/>
                </a:solidFill>
                <a:effectLst/>
                <a:uLnTx/>
                <a:uFillTx/>
              </a:rPr>
              <a:t>flowcharts</a:t>
            </a:r>
            <a:r>
              <a:rPr kumimoji="0" lang="el-GR" b="0" i="0" u="none" strike="noStrike" kern="0" cap="none" spc="0" normalizeH="0" baseline="0" noProof="0" dirty="0" smtClean="0">
                <a:ln>
                  <a:noFill/>
                </a:ln>
                <a:solidFill>
                  <a:prstClr val="black"/>
                </a:solidFill>
                <a:effectLst/>
                <a:uLnTx/>
                <a:uFillTx/>
              </a:rPr>
              <a:t>).</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τις </a:t>
            </a:r>
            <a:r>
              <a:rPr kumimoji="0" lang="el-GR" b="0" i="0" u="none" strike="noStrike" kern="0" cap="none" spc="0" normalizeH="0" baseline="0" noProof="0" dirty="0" err="1" smtClean="0">
                <a:ln>
                  <a:noFill/>
                </a:ln>
                <a:solidFill>
                  <a:prstClr val="black"/>
                </a:solidFill>
                <a:effectLst/>
                <a:uLnTx/>
                <a:uFillTx/>
              </a:rPr>
              <a:t>ημιτυπικές</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semi-formal</a:t>
            </a:r>
            <a:r>
              <a:rPr kumimoji="0" lang="el-GR" b="0" i="0" u="none" strike="noStrike" kern="0" cap="none" spc="0" normalizeH="0" baseline="0" noProof="0" dirty="0" smtClean="0">
                <a:ln>
                  <a:noFill/>
                </a:ln>
                <a:solidFill>
                  <a:prstClr val="black"/>
                </a:solidFill>
                <a:effectLst/>
                <a:uLnTx/>
                <a:uFillTx/>
              </a:rPr>
              <a:t>) τεχνικές όπως τα διαγράμματα διαδικασιών ελεγχόμενων από αλυσίδες γεγονότων (</a:t>
            </a:r>
            <a:r>
              <a:rPr kumimoji="0" lang="el-GR" b="0" i="0" u="none" strike="noStrike" kern="0" cap="none" spc="0" normalizeH="0" baseline="0" noProof="0" dirty="0" err="1" smtClean="0">
                <a:ln>
                  <a:noFill/>
                </a:ln>
                <a:solidFill>
                  <a:prstClr val="black"/>
                </a:solidFill>
                <a:effectLst/>
                <a:uLnTx/>
                <a:uFillTx/>
              </a:rPr>
              <a:t>event</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controlled</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chain</a:t>
            </a:r>
            <a:r>
              <a:rPr kumimoji="0" lang="el-GR" b="0" i="0" u="none" strike="noStrike" kern="0" cap="none" spc="0" normalizeH="0" baseline="0" noProof="0" dirty="0" smtClean="0">
                <a:ln>
                  <a:noFill/>
                </a:ln>
                <a:solidFill>
                  <a:prstClr val="black"/>
                </a:solidFill>
                <a:effectLst/>
                <a:uLnTx/>
                <a:uFillTx/>
              </a:rPr>
              <a:t> of </a:t>
            </a:r>
            <a:r>
              <a:rPr kumimoji="0" lang="el-GR" b="0" i="0" u="none" strike="noStrike" kern="0" cap="none" spc="0" normalizeH="0" baseline="0" noProof="0" dirty="0" err="1" smtClean="0">
                <a:ln>
                  <a:noFill/>
                </a:ln>
                <a:solidFill>
                  <a:prstClr val="black"/>
                </a:solidFill>
                <a:effectLst/>
                <a:uLnTx/>
                <a:uFillTx/>
              </a:rPr>
              <a:t>process</a:t>
            </a:r>
            <a:r>
              <a:rPr kumimoji="0" lang="el-GR" b="0" i="0" u="none" strike="noStrike" kern="0" cap="none" spc="0" normalizeH="0" baseline="0" noProof="0" dirty="0" smtClean="0">
                <a:ln>
                  <a:noFill/>
                </a:ln>
                <a:solidFill>
                  <a:prstClr val="black"/>
                </a:solidFill>
                <a:effectLst/>
                <a:uLnTx/>
                <a:uFillTx/>
              </a:rPr>
              <a:t>) που χρησιμοποιούνται από τα εργαλεία ARIS και το σύστημα ERP SAP.  Στην ίδια κατηγορία ανήκουν τα διαγράμματα της γλώσσας UML καθώς και η αναπαράσταση </a:t>
            </a:r>
            <a:r>
              <a:rPr kumimoji="0" lang="el-GR" b="0" i="0" u="none" strike="noStrike" kern="0" cap="none" spc="0" normalizeH="0" baseline="0" noProof="0" dirty="0" err="1" smtClean="0">
                <a:ln>
                  <a:noFill/>
                </a:ln>
                <a:solidFill>
                  <a:prstClr val="black"/>
                </a:solidFill>
                <a:effectLst/>
                <a:uLnTx/>
                <a:uFillTx/>
              </a:rPr>
              <a:t>Business</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Process</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Modeling</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Notation</a:t>
            </a:r>
            <a:r>
              <a:rPr kumimoji="0" lang="el-GR" b="0" i="0" u="none" strike="noStrike" kern="0" cap="none" spc="0" normalizeH="0" baseline="0" noProof="0" dirty="0" smtClean="0">
                <a:ln>
                  <a:noFill/>
                </a:ln>
                <a:solidFill>
                  <a:prstClr val="black"/>
                </a:solidFill>
                <a:effectLst/>
                <a:uLnTx/>
                <a:uFillTx/>
              </a:rPr>
              <a:t> (BPMN).</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γλώσσες αναπαράστασης με τη χρήση της XML όπως η </a:t>
            </a:r>
            <a:r>
              <a:rPr kumimoji="0" lang="el-GR" b="0" i="0" u="none" strike="noStrike" kern="0" cap="none" spc="0" normalizeH="0" baseline="0" noProof="0" dirty="0" err="1" smtClean="0">
                <a:ln>
                  <a:noFill/>
                </a:ln>
                <a:solidFill>
                  <a:prstClr val="black"/>
                </a:solidFill>
                <a:effectLst/>
                <a:uLnTx/>
                <a:uFillTx/>
              </a:rPr>
              <a:t>Business</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Process</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Execution</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Language</a:t>
            </a:r>
            <a:r>
              <a:rPr kumimoji="0" lang="el-GR" b="0" i="0" u="none" strike="noStrike" kern="0" cap="none" spc="0" normalizeH="0" baseline="0" noProof="0" dirty="0" smtClean="0">
                <a:ln>
                  <a:noFill/>
                </a:ln>
                <a:solidFill>
                  <a:prstClr val="black"/>
                </a:solidFill>
                <a:effectLst/>
                <a:uLnTx/>
                <a:uFillTx/>
              </a:rPr>
              <a:t> (BPEL) που έχει αναπτυχθεί από τον οργανισμό OASIS και αποτελεί την πιο διαδεδομένη γλώσσα αναπαράστασης επιχειρηματικών διεργασιών,  </a:t>
            </a:r>
            <a:r>
              <a:rPr kumimoji="0" lang="el-GR" b="0" i="0" u="none" strike="noStrike" kern="0" cap="none" spc="0" normalizeH="0" baseline="0" noProof="0" dirty="0" err="1" smtClean="0">
                <a:ln>
                  <a:noFill/>
                </a:ln>
                <a:solidFill>
                  <a:prstClr val="black"/>
                </a:solidFill>
                <a:effectLst/>
                <a:uLnTx/>
                <a:uFillTx/>
              </a:rPr>
              <a:t>Workflow</a:t>
            </a:r>
            <a:r>
              <a:rPr kumimoji="0" lang="el-GR" b="0" i="0" u="none" strike="noStrike" kern="0" cap="none" spc="0" normalizeH="0" baseline="0" noProof="0" dirty="0" smtClean="0">
                <a:ln>
                  <a:noFill/>
                </a:ln>
                <a:solidFill>
                  <a:prstClr val="black"/>
                </a:solidFill>
                <a:effectLst/>
                <a:uLnTx/>
                <a:uFillTx/>
              </a:rPr>
              <a:t> XML (</a:t>
            </a:r>
            <a:r>
              <a:rPr kumimoji="0" lang="el-GR" b="0" i="0" u="none" strike="noStrike" kern="0" cap="none" spc="0" normalizeH="0" baseline="0" noProof="0" dirty="0" err="1" smtClean="0">
                <a:ln>
                  <a:noFill/>
                </a:ln>
                <a:solidFill>
                  <a:prstClr val="black"/>
                </a:solidFill>
                <a:effectLst/>
                <a:uLnTx/>
                <a:uFillTx/>
              </a:rPr>
              <a:t>WfXML</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Business</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Process</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Modeling</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Language</a:t>
            </a:r>
            <a:r>
              <a:rPr kumimoji="0" lang="el-GR" b="0" i="0" u="none" strike="noStrike" kern="0" cap="none" spc="0" normalizeH="0" baseline="0" noProof="0" dirty="0" smtClean="0">
                <a:ln>
                  <a:noFill/>
                </a:ln>
                <a:solidFill>
                  <a:prstClr val="black"/>
                </a:solidFill>
                <a:effectLst/>
                <a:uLnTx/>
                <a:uFillTx/>
              </a:rPr>
              <a:t> (BPML).</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τις πιο αυστηρές και θεωρητικές περιγραφές όπως </a:t>
            </a:r>
            <a:r>
              <a:rPr kumimoji="0" lang="el-GR" b="0" i="0" u="none" strike="noStrike" kern="0" cap="none" spc="0" normalizeH="0" baseline="0" noProof="0" dirty="0" err="1" smtClean="0">
                <a:ln>
                  <a:noFill/>
                </a:ln>
                <a:solidFill>
                  <a:prstClr val="black"/>
                </a:solidFill>
                <a:effectLst/>
                <a:uLnTx/>
                <a:uFillTx/>
              </a:rPr>
              <a:t>Pi-calculus</a:t>
            </a:r>
            <a:r>
              <a:rPr kumimoji="0" lang="el-GR" b="0" i="0" u="none" strike="noStrike" kern="0" cap="none" spc="0" normalizeH="0" baseline="0" noProof="0" dirty="0" smtClean="0">
                <a:ln>
                  <a:noFill/>
                </a:ln>
                <a:solidFill>
                  <a:prstClr val="black"/>
                </a:solidFill>
                <a:effectLst/>
                <a:uLnTx/>
                <a:uFillTx/>
              </a:rPr>
              <a:t> και τα </a:t>
            </a:r>
            <a:r>
              <a:rPr kumimoji="0" lang="el-GR" b="0" i="0" u="none" strike="noStrike" kern="0" cap="none" spc="0" normalizeH="0" baseline="0" noProof="0" dirty="0" err="1" smtClean="0">
                <a:ln>
                  <a:noFill/>
                </a:ln>
                <a:solidFill>
                  <a:prstClr val="black"/>
                </a:solidFill>
                <a:effectLst/>
                <a:uLnTx/>
                <a:uFillTx/>
              </a:rPr>
              <a:t>Petri</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Nets</a:t>
            </a:r>
            <a:r>
              <a:rPr kumimoji="0" lang="el-GR" b="0" i="0" u="none" strike="noStrike" kern="0" cap="none" spc="0" normalizeH="0" baseline="0" noProof="0" dirty="0" smtClean="0">
                <a:ln>
                  <a:noFill/>
                </a:ln>
                <a:solidFill>
                  <a:prstClr val="black"/>
                </a:solidFill>
                <a:effectLst/>
                <a:uLnTx/>
                <a:uFillTx/>
              </a:rPr>
              <a:t>.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b="0" i="0" u="none" strike="noStrike" kern="0" cap="none" spc="0" normalizeH="0" baseline="0" noProof="0" dirty="0">
              <a:ln>
                <a:noFill/>
              </a:ln>
              <a:solidFill>
                <a:prstClr val="black"/>
              </a:solidFill>
              <a:effectLst/>
              <a:uLnTx/>
              <a:uFillTx/>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661668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74638"/>
            <a:ext cx="8382000" cy="1143000"/>
          </a:xfrm>
        </p:spPr>
        <p:txBody>
          <a:bodyPr>
            <a:normAutofit/>
          </a:bodyPr>
          <a:lstStyle/>
          <a:p>
            <a:r>
              <a:rPr lang="el-GR" b="1" dirty="0"/>
              <a:t>Παράδειγμα διεργασίας με </a:t>
            </a:r>
            <a:r>
              <a:rPr lang="en-US" b="1" dirty="0"/>
              <a:t>BPMN</a:t>
            </a:r>
            <a:endParaRPr lang="el-GR" b="1" dirty="0"/>
          </a:p>
        </p:txBody>
      </p:sp>
      <p:pic>
        <p:nvPicPr>
          <p:cNvPr id="4" name="Εικόνα 3" descr="[DECORATIVE]"/>
          <p:cNvPicPr>
            <a:picLocks noChangeAspect="1"/>
          </p:cNvPicPr>
          <p:nvPr/>
        </p:nvPicPr>
        <p:blipFill>
          <a:blip r:embed="rId4"/>
          <a:stretch>
            <a:fillRect/>
          </a:stretch>
        </p:blipFill>
        <p:spPr>
          <a:xfrm>
            <a:off x="36136" y="1381502"/>
            <a:ext cx="9013341" cy="4359587"/>
          </a:xfrm>
          <a:prstGeom prst="rect">
            <a:avLst/>
          </a:prstGeom>
        </p:spPr>
      </p:pic>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482419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74638"/>
            <a:ext cx="8382000" cy="1143000"/>
          </a:xfrm>
        </p:spPr>
        <p:txBody>
          <a:bodyPr>
            <a:normAutofit fontScale="90000"/>
          </a:bodyPr>
          <a:lstStyle/>
          <a:p>
            <a:r>
              <a:rPr lang="el-GR" b="1" dirty="0"/>
              <a:t>Ο τρόπος εργασίας με μεμονωμένα πληροφοριακά συστήματα</a:t>
            </a:r>
          </a:p>
        </p:txBody>
      </p:sp>
      <p:pic>
        <p:nvPicPr>
          <p:cNvPr id="3" name="Εικόνα 2" descr="[DECORATIVE]"/>
          <p:cNvPicPr>
            <a:picLocks noChangeAspect="1"/>
          </p:cNvPicPr>
          <p:nvPr/>
        </p:nvPicPr>
        <p:blipFill>
          <a:blip r:embed="rId4"/>
          <a:stretch>
            <a:fillRect/>
          </a:stretch>
        </p:blipFill>
        <p:spPr>
          <a:xfrm>
            <a:off x="188596" y="2020702"/>
            <a:ext cx="8766808" cy="2816596"/>
          </a:xfrm>
          <a:prstGeom prst="rect">
            <a:avLst/>
          </a:prstGeom>
        </p:spPr>
      </p:pic>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59975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74638"/>
            <a:ext cx="8382000" cy="1143000"/>
          </a:xfrm>
        </p:spPr>
        <p:txBody>
          <a:bodyPr>
            <a:normAutofit fontScale="90000"/>
          </a:bodyPr>
          <a:lstStyle/>
          <a:p>
            <a:r>
              <a:rPr lang="el-GR" b="1" dirty="0"/>
              <a:t>Οπτικές γωνίες ολοκλήρωσης ενός πληροφοριακού συστήματος</a:t>
            </a:r>
          </a:p>
        </p:txBody>
      </p:sp>
      <p:sp>
        <p:nvSpPr>
          <p:cNvPr id="4" name="Ορθογώνιο 3"/>
          <p:cNvSpPr/>
          <p:nvPr/>
        </p:nvSpPr>
        <p:spPr>
          <a:xfrm>
            <a:off x="551075" y="2254752"/>
            <a:ext cx="8135725" cy="3264483"/>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1" i="0" u="none" strike="noStrike" kern="0" cap="none" spc="0" normalizeH="0" baseline="0" noProof="0" dirty="0" smtClean="0">
                <a:ln>
                  <a:noFill/>
                </a:ln>
                <a:solidFill>
                  <a:prstClr val="black"/>
                </a:solidFill>
                <a:effectLst/>
                <a:uLnTx/>
                <a:uFillTx/>
              </a:rPr>
              <a:t>Ολοκλήρωση των δεδομένων (</a:t>
            </a:r>
            <a:r>
              <a:rPr kumimoji="0" lang="el-GR" sz="1600" b="1" i="0" u="none" strike="noStrike" kern="0" cap="none" spc="0" normalizeH="0" baseline="0" noProof="0" dirty="0" err="1" smtClean="0">
                <a:ln>
                  <a:noFill/>
                </a:ln>
                <a:solidFill>
                  <a:prstClr val="black"/>
                </a:solidFill>
                <a:effectLst/>
                <a:uLnTx/>
                <a:uFillTx/>
              </a:rPr>
              <a:t>data</a:t>
            </a:r>
            <a:r>
              <a:rPr kumimoji="0" lang="el-GR" sz="1600" b="1" i="0" u="none" strike="noStrike" kern="0" cap="none" spc="0" normalizeH="0" baseline="0" noProof="0" dirty="0" smtClean="0">
                <a:ln>
                  <a:noFill/>
                </a:ln>
                <a:solidFill>
                  <a:prstClr val="black"/>
                </a:solidFill>
                <a:effectLst/>
                <a:uLnTx/>
                <a:uFillTx/>
              </a:rPr>
              <a:t> </a:t>
            </a:r>
            <a:r>
              <a:rPr kumimoji="0" lang="el-GR" sz="1600" b="1" i="0" u="none" strike="noStrike" kern="0" cap="none" spc="0" normalizeH="0" baseline="0" noProof="0" dirty="0" err="1" smtClean="0">
                <a:ln>
                  <a:noFill/>
                </a:ln>
                <a:solidFill>
                  <a:prstClr val="black"/>
                </a:solidFill>
                <a:effectLst/>
                <a:uLnTx/>
                <a:uFillTx/>
              </a:rPr>
              <a:t>integration</a:t>
            </a:r>
            <a:r>
              <a:rPr kumimoji="0" lang="el-GR" sz="1600" b="1" i="0" u="none" strike="noStrike" kern="0" cap="none" spc="0" normalizeH="0" baseline="0" noProof="0" dirty="0" smtClean="0">
                <a:ln>
                  <a:noFill/>
                </a:ln>
                <a:solidFill>
                  <a:prstClr val="black"/>
                </a:solidFill>
                <a:effectLst/>
                <a:uLnTx/>
                <a:uFillTx/>
              </a:rPr>
              <a:t>) </a:t>
            </a:r>
            <a:r>
              <a:rPr kumimoji="0" lang="el-GR" sz="1600" b="0" i="0" u="none" strike="noStrike" kern="0" cap="none" spc="0" normalizeH="0" baseline="0" noProof="0" dirty="0" smtClean="0">
                <a:ln>
                  <a:noFill/>
                </a:ln>
                <a:solidFill>
                  <a:prstClr val="black"/>
                </a:solidFill>
                <a:effectLst/>
                <a:uLnTx/>
                <a:uFillTx/>
              </a:rPr>
              <a:t>επιτυγχάνεται όταν όλα τα σχήματα δεδομένων που χρησιμοποιούνται από όλα τα τμήματα της επιχείρησης είναι ενοποιημένα και οι εγγραφές στα αντίστοιχα πεδία έχουν την ίδια τιμή.</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1" i="0" u="none" strike="noStrike" kern="0" cap="none" spc="0" normalizeH="0" baseline="0" noProof="0" dirty="0" smtClean="0">
                <a:ln>
                  <a:noFill/>
                </a:ln>
                <a:solidFill>
                  <a:prstClr val="black"/>
                </a:solidFill>
                <a:effectLst/>
                <a:uLnTx/>
                <a:uFillTx/>
              </a:rPr>
              <a:t>Λειτουργική ολοκλήρωση (operation </a:t>
            </a:r>
            <a:r>
              <a:rPr kumimoji="0" lang="el-GR" sz="1600" b="1" i="0" u="none" strike="noStrike" kern="0" cap="none" spc="0" normalizeH="0" baseline="0" noProof="0" dirty="0" err="1" smtClean="0">
                <a:ln>
                  <a:noFill/>
                </a:ln>
                <a:solidFill>
                  <a:prstClr val="black"/>
                </a:solidFill>
                <a:effectLst/>
                <a:uLnTx/>
                <a:uFillTx/>
              </a:rPr>
              <a:t>integration</a:t>
            </a:r>
            <a:r>
              <a:rPr kumimoji="0" lang="el-GR" sz="1600" b="1" i="0" u="none" strike="noStrike" kern="0" cap="none" spc="0" normalizeH="0" baseline="0" noProof="0" dirty="0" smtClean="0">
                <a:ln>
                  <a:noFill/>
                </a:ln>
                <a:solidFill>
                  <a:prstClr val="black"/>
                </a:solidFill>
                <a:effectLst/>
                <a:uLnTx/>
                <a:uFillTx/>
              </a:rPr>
              <a:t>) </a:t>
            </a:r>
            <a:r>
              <a:rPr kumimoji="0" lang="el-GR" sz="1600" b="0" i="0" u="none" strike="noStrike" kern="0" cap="none" spc="0" normalizeH="0" baseline="0" noProof="0" dirty="0" smtClean="0">
                <a:ln>
                  <a:noFill/>
                </a:ln>
                <a:solidFill>
                  <a:prstClr val="black"/>
                </a:solidFill>
                <a:effectLst/>
                <a:uLnTx/>
                <a:uFillTx/>
              </a:rPr>
              <a:t>απαιτεί τον ορισμό της ροής εργασίας (</a:t>
            </a:r>
            <a:r>
              <a:rPr kumimoji="0" lang="el-GR" sz="1600" b="0" i="0" u="none" strike="noStrike" kern="0" cap="none" spc="0" normalizeH="0" baseline="0" noProof="0" dirty="0" err="1" smtClean="0">
                <a:ln>
                  <a:noFill/>
                </a:ln>
                <a:solidFill>
                  <a:prstClr val="black"/>
                </a:solidFill>
                <a:effectLst/>
                <a:uLnTx/>
                <a:uFillTx/>
              </a:rPr>
              <a:t>workflow</a:t>
            </a:r>
            <a:r>
              <a:rPr kumimoji="0" lang="el-GR" sz="1600" b="0" i="0" u="none" strike="noStrike" kern="0" cap="none" spc="0" normalizeH="0" baseline="0" noProof="0" dirty="0" smtClean="0">
                <a:ln>
                  <a:noFill/>
                </a:ln>
                <a:solidFill>
                  <a:prstClr val="black"/>
                </a:solidFill>
                <a:effectLst/>
                <a:uLnTx/>
                <a:uFillTx/>
              </a:rPr>
              <a:t>), δηλαδή τη σύνδεση των επιμέρους ενεργειών, ή των βημάτων της επιχειρηματικής διεργασίας, με την προηγούμενη ή την επόμενη εργασία, αντίστοιχα.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1" i="0" u="none" strike="noStrike" kern="0" cap="none" spc="0" normalizeH="0" baseline="0" noProof="0" dirty="0" smtClean="0">
                <a:ln>
                  <a:noFill/>
                </a:ln>
                <a:solidFill>
                  <a:prstClr val="black"/>
                </a:solidFill>
                <a:effectLst/>
                <a:uLnTx/>
                <a:uFillTx/>
              </a:rPr>
              <a:t>Ολοκλήρωση διεργασιών (</a:t>
            </a:r>
            <a:r>
              <a:rPr kumimoji="0" lang="el-GR" sz="1600" b="1" i="0" u="none" strike="noStrike" kern="0" cap="none" spc="0" normalizeH="0" baseline="0" noProof="0" dirty="0" err="1" smtClean="0">
                <a:ln>
                  <a:noFill/>
                </a:ln>
                <a:solidFill>
                  <a:prstClr val="black"/>
                </a:solidFill>
                <a:effectLst/>
                <a:uLnTx/>
                <a:uFillTx/>
              </a:rPr>
              <a:t>process</a:t>
            </a:r>
            <a:r>
              <a:rPr kumimoji="0" lang="el-GR" sz="1600" b="1" i="0" u="none" strike="noStrike" kern="0" cap="none" spc="0" normalizeH="0" baseline="0" noProof="0" dirty="0" smtClean="0">
                <a:ln>
                  <a:noFill/>
                </a:ln>
                <a:solidFill>
                  <a:prstClr val="black"/>
                </a:solidFill>
                <a:effectLst/>
                <a:uLnTx/>
                <a:uFillTx/>
              </a:rPr>
              <a:t> </a:t>
            </a:r>
            <a:r>
              <a:rPr kumimoji="0" lang="el-GR" sz="1600" b="1" i="0" u="none" strike="noStrike" kern="0" cap="none" spc="0" normalizeH="0" baseline="0" noProof="0" dirty="0" err="1" smtClean="0">
                <a:ln>
                  <a:noFill/>
                </a:ln>
                <a:solidFill>
                  <a:prstClr val="black"/>
                </a:solidFill>
                <a:effectLst/>
                <a:uLnTx/>
                <a:uFillTx/>
              </a:rPr>
              <a:t>integration</a:t>
            </a:r>
            <a:r>
              <a:rPr kumimoji="0" lang="el-GR" sz="1600" b="1" i="0" u="none" strike="noStrike" kern="0" cap="none" spc="0" normalizeH="0" baseline="0" noProof="0" dirty="0" smtClean="0">
                <a:ln>
                  <a:noFill/>
                </a:ln>
                <a:solidFill>
                  <a:prstClr val="black"/>
                </a:solidFill>
                <a:effectLst/>
                <a:uLnTx/>
                <a:uFillTx/>
              </a:rPr>
              <a:t>) </a:t>
            </a:r>
            <a:r>
              <a:rPr kumimoji="0" lang="el-GR" sz="1600" b="0" i="0" u="none" strike="noStrike" kern="0" cap="none" spc="0" normalizeH="0" baseline="0" noProof="0" dirty="0" smtClean="0">
                <a:ln>
                  <a:noFill/>
                </a:ln>
                <a:solidFill>
                  <a:prstClr val="black"/>
                </a:solidFill>
                <a:effectLst/>
                <a:uLnTx/>
                <a:uFillTx/>
              </a:rPr>
              <a:t>σημαίνει ότι έχουν αναπτυχθεί </a:t>
            </a:r>
            <a:r>
              <a:rPr kumimoji="0" lang="el-GR" sz="1600" b="0" i="0" u="none" strike="noStrike" kern="0" cap="none" spc="0" normalizeH="0" baseline="0" noProof="0" dirty="0" err="1" smtClean="0">
                <a:ln>
                  <a:noFill/>
                </a:ln>
                <a:solidFill>
                  <a:prstClr val="black"/>
                </a:solidFill>
                <a:effectLst/>
                <a:uLnTx/>
                <a:uFillTx/>
              </a:rPr>
              <a:t>διεπαφές</a:t>
            </a:r>
            <a:r>
              <a:rPr kumimoji="0" lang="el-GR" sz="1600" b="0" i="0" u="none" strike="noStrike" kern="0" cap="none" spc="0" normalizeH="0" baseline="0" noProof="0" dirty="0" smtClean="0">
                <a:ln>
                  <a:noFill/>
                </a:ln>
                <a:solidFill>
                  <a:prstClr val="black"/>
                </a:solidFill>
                <a:effectLst/>
                <a:uLnTx/>
                <a:uFillTx/>
              </a:rPr>
              <a:t> (</a:t>
            </a:r>
            <a:r>
              <a:rPr kumimoji="0" lang="el-GR" sz="1600" b="0" i="0" u="none" strike="noStrike" kern="0" cap="none" spc="0" normalizeH="0" baseline="0" noProof="0" dirty="0" err="1" smtClean="0">
                <a:ln>
                  <a:noFill/>
                </a:ln>
                <a:solidFill>
                  <a:prstClr val="black"/>
                </a:solidFill>
                <a:effectLst/>
                <a:uLnTx/>
                <a:uFillTx/>
              </a:rPr>
              <a:t>interfaces</a:t>
            </a:r>
            <a:r>
              <a:rPr kumimoji="0" lang="el-GR" sz="1600" b="0" i="0" u="none" strike="noStrike" kern="0" cap="none" spc="0" normalizeH="0" baseline="0" noProof="0" dirty="0" smtClean="0">
                <a:ln>
                  <a:noFill/>
                </a:ln>
                <a:solidFill>
                  <a:prstClr val="black"/>
                </a:solidFill>
                <a:effectLst/>
                <a:uLnTx/>
                <a:uFillTx/>
              </a:rPr>
              <a:t>) μεταξύ των διαφόρων επιχειρηματικών διεργασιών.</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1" i="0" u="none" strike="noStrike" kern="0" cap="none" spc="0" normalizeH="0" baseline="0" noProof="0" dirty="0" smtClean="0">
                <a:ln>
                  <a:noFill/>
                </a:ln>
                <a:solidFill>
                  <a:prstClr val="black"/>
                </a:solidFill>
                <a:effectLst/>
                <a:uLnTx/>
                <a:uFillTx/>
              </a:rPr>
              <a:t>Ολοκλήρωση λογισμικού (</a:t>
            </a:r>
            <a:r>
              <a:rPr kumimoji="0" lang="el-GR" sz="1600" b="1" i="0" u="none" strike="noStrike" kern="0" cap="none" spc="0" normalizeH="0" baseline="0" noProof="0" dirty="0" err="1" smtClean="0">
                <a:ln>
                  <a:noFill/>
                </a:ln>
                <a:solidFill>
                  <a:prstClr val="black"/>
                </a:solidFill>
                <a:effectLst/>
                <a:uLnTx/>
                <a:uFillTx/>
              </a:rPr>
              <a:t>software</a:t>
            </a:r>
            <a:r>
              <a:rPr kumimoji="0" lang="el-GR" sz="1600" b="1" i="0" u="none" strike="noStrike" kern="0" cap="none" spc="0" normalizeH="0" baseline="0" noProof="0" dirty="0" smtClean="0">
                <a:ln>
                  <a:noFill/>
                </a:ln>
                <a:solidFill>
                  <a:prstClr val="black"/>
                </a:solidFill>
                <a:effectLst/>
                <a:uLnTx/>
                <a:uFillTx/>
              </a:rPr>
              <a:t> </a:t>
            </a:r>
            <a:r>
              <a:rPr kumimoji="0" lang="el-GR" sz="1600" b="1" i="0" u="none" strike="noStrike" kern="0" cap="none" spc="0" normalizeH="0" baseline="0" noProof="0" dirty="0" err="1" smtClean="0">
                <a:ln>
                  <a:noFill/>
                </a:ln>
                <a:solidFill>
                  <a:prstClr val="black"/>
                </a:solidFill>
                <a:effectLst/>
                <a:uLnTx/>
                <a:uFillTx/>
              </a:rPr>
              <a:t>integration</a:t>
            </a:r>
            <a:r>
              <a:rPr kumimoji="0" lang="el-GR" sz="1600" b="1" i="0" u="none" strike="noStrike" kern="0" cap="none" spc="0" normalizeH="0" baseline="0" noProof="0" dirty="0" smtClean="0">
                <a:ln>
                  <a:noFill/>
                </a:ln>
                <a:solidFill>
                  <a:prstClr val="black"/>
                </a:solidFill>
                <a:effectLst/>
                <a:uLnTx/>
                <a:uFillTx/>
              </a:rPr>
              <a:t>) </a:t>
            </a:r>
            <a:r>
              <a:rPr kumimoji="0" lang="el-GR" sz="1600" b="0" i="0" u="none" strike="noStrike" kern="0" cap="none" spc="0" normalizeH="0" baseline="0" noProof="0" dirty="0" smtClean="0">
                <a:ln>
                  <a:noFill/>
                </a:ln>
                <a:solidFill>
                  <a:prstClr val="black"/>
                </a:solidFill>
                <a:effectLst/>
                <a:uLnTx/>
                <a:uFillTx/>
              </a:rPr>
              <a:t>επιτυγχάνεται όταν διαφορετικές εφαρμογές λογισμικού μπορούν να χρησιμοποιούν τα δεδομένα και τις λειτουργίες του άλλου.</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1600" b="0" i="0" u="none" strike="noStrike" kern="0" cap="none" spc="0" normalizeH="0" baseline="0" noProof="0" dirty="0">
              <a:ln>
                <a:noFill/>
              </a:ln>
              <a:solidFill>
                <a:prstClr val="black"/>
              </a:solidFill>
              <a:effectLst/>
              <a:uLnTx/>
              <a:uFillTx/>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213284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latin typeface="Calibri" panose="020F0502020204030204" pitchFamily="34" charset="0"/>
              </a:rPr>
              <a:t>Χρηματοδότηση</a:t>
            </a:r>
            <a:r>
              <a:rPr lang="el-GR" b="1" dirty="0" smtClean="0"/>
              <a:t>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latin typeface="Calibri" panose="020F0502020204030204" pitchFamily="34" charset="0"/>
              </a:rPr>
              <a:t>Το παρόν εκπαιδευτικό υλικό έχει </a:t>
            </a:r>
            <a:r>
              <a:rPr lang="el-GR" sz="2000" smtClean="0">
                <a:latin typeface="Calibri" panose="020F0502020204030204" pitchFamily="34" charset="0"/>
              </a:rPr>
              <a:t>αναπτυχθεί στο πλαίσιο </a:t>
            </a:r>
            <a:r>
              <a:rPr lang="el-GR" sz="2000" dirty="0" smtClean="0">
                <a:latin typeface="Calibri" panose="020F0502020204030204" pitchFamily="34" charset="0"/>
              </a:rPr>
              <a:t>του εκπαιδευτικού έργου του διδάσκοντα</a:t>
            </a:r>
            <a:r>
              <a:rPr lang="en-US" sz="2000" dirty="0" smtClean="0">
                <a:latin typeface="Calibri" panose="020F0502020204030204" pitchFamily="34" charset="0"/>
              </a:rPr>
              <a:t>.</a:t>
            </a:r>
            <a:r>
              <a:rPr lang="el-GR" sz="2000" dirty="0" smtClean="0">
                <a:latin typeface="Calibri" panose="020F0502020204030204" pitchFamily="34" charset="0"/>
              </a:rPr>
              <a:t> </a:t>
            </a:r>
            <a:endParaRPr lang="en-US" sz="2000" dirty="0" smtClean="0">
              <a:latin typeface="Calibri" panose="020F0502020204030204" pitchFamily="34" charset="0"/>
            </a:endParaRPr>
          </a:p>
          <a:p>
            <a:pPr lvl="0">
              <a:spcBef>
                <a:spcPts val="0"/>
              </a:spcBef>
              <a:spcAft>
                <a:spcPts val="600"/>
              </a:spcAft>
            </a:pPr>
            <a:r>
              <a:rPr lang="el-GR" sz="2000" dirty="0">
                <a:solidFill>
                  <a:prstClr val="black"/>
                </a:solidFill>
                <a:latin typeface="Calibri" panose="020F0502020204030204" pitchFamily="34" charset="0"/>
              </a:rPr>
              <a:t>Το έργο «</a:t>
            </a:r>
            <a:r>
              <a:rPr lang="el-GR" sz="2000" b="1" dirty="0">
                <a:solidFill>
                  <a:prstClr val="black"/>
                </a:solidFill>
                <a:latin typeface="Calibri" panose="020F0502020204030204" pitchFamily="34" charset="0"/>
              </a:rPr>
              <a:t>Ανοικτά Ακαδημαϊκά Μαθήματα στο </a:t>
            </a:r>
            <a:r>
              <a:rPr lang="el-GR" sz="2000" b="1" dirty="0" smtClean="0">
                <a:solidFill>
                  <a:prstClr val="black"/>
                </a:solidFill>
                <a:latin typeface="Calibri" panose="020F0502020204030204" pitchFamily="34" charset="0"/>
              </a:rPr>
              <a:t>Τ.Ε.Ι. </a:t>
            </a:r>
            <a:r>
              <a:rPr lang="el-GR" sz="2000" b="1" dirty="0">
                <a:solidFill>
                  <a:prstClr val="black"/>
                </a:solidFill>
                <a:latin typeface="Calibri" panose="020F0502020204030204" pitchFamily="34" charset="0"/>
              </a:rPr>
              <a:t>Θεσσαλίας</a:t>
            </a:r>
            <a:r>
              <a:rPr lang="el-GR" sz="2000" dirty="0">
                <a:solidFill>
                  <a:prstClr val="black"/>
                </a:solidFill>
                <a:latin typeface="Calibri" panose="020F0502020204030204" pitchFamily="34" charset="0"/>
              </a:rPr>
              <a:t>» έχει χρηματοδοτήσει μόνο τη αναδιαμόρφωση του εκπαιδευτικού υλικού</a:t>
            </a:r>
            <a:r>
              <a:rPr lang="el-GR" sz="2000" dirty="0" smtClean="0">
                <a:solidFill>
                  <a:prstClr val="black"/>
                </a:solidFill>
                <a:latin typeface="Calibri" panose="020F0502020204030204" pitchFamily="34" charset="0"/>
              </a:rPr>
              <a:t>.</a:t>
            </a:r>
            <a:endParaRPr lang="el-GR" sz="2000" dirty="0" smtClean="0">
              <a:latin typeface="Calibri" panose="020F0502020204030204" pitchFamily="34" charset="0"/>
            </a:endParaRPr>
          </a:p>
          <a:p>
            <a:pPr eaLnBrk="1" hangingPunct="1">
              <a:spcBef>
                <a:spcPts val="0"/>
              </a:spcBef>
            </a:pPr>
            <a:r>
              <a:rPr lang="el-GR" sz="2000" dirty="0" smtClean="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latin typeface="Calibri" panose="020F0502020204030204" pitchFamily="34" charset="0"/>
              </a:rPr>
              <a:t>. </a:t>
            </a:r>
            <a:endParaRPr lang="el-GR" sz="2000" dirty="0" smtClean="0">
              <a:latin typeface="Calibri" panose="020F0502020204030204" pitchFamily="34" charset="0"/>
            </a:endParaRP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2573475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74638"/>
            <a:ext cx="8382000" cy="1143000"/>
          </a:xfrm>
        </p:spPr>
        <p:txBody>
          <a:bodyPr>
            <a:normAutofit fontScale="90000"/>
          </a:bodyPr>
          <a:lstStyle/>
          <a:p>
            <a:r>
              <a:rPr lang="el-GR" b="1" dirty="0"/>
              <a:t>Κεντρική αποθήκευση πληροφορίας σε ένα σύστημα ERP</a:t>
            </a:r>
          </a:p>
        </p:txBody>
      </p:sp>
      <p:pic>
        <p:nvPicPr>
          <p:cNvPr id="3" name="Εικόνα 2" descr="[DECORATIVE]"/>
          <p:cNvPicPr>
            <a:picLocks noChangeAspect="1"/>
          </p:cNvPicPr>
          <p:nvPr/>
        </p:nvPicPr>
        <p:blipFill>
          <a:blip r:embed="rId4"/>
          <a:stretch>
            <a:fillRect/>
          </a:stretch>
        </p:blipFill>
        <p:spPr>
          <a:xfrm>
            <a:off x="987248" y="1597747"/>
            <a:ext cx="7017104" cy="4578493"/>
          </a:xfrm>
          <a:prstGeom prst="rect">
            <a:avLst/>
          </a:prstGeom>
        </p:spPr>
      </p:pic>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211151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normAutofit fontScale="90000"/>
          </a:bodyPr>
          <a:lstStyle/>
          <a:p>
            <a:r>
              <a:rPr lang="el-GR" b="1" dirty="0"/>
              <a:t>H λειτουργικότητα των συστημάτων ERP</a:t>
            </a:r>
          </a:p>
        </p:txBody>
      </p:sp>
      <p:sp>
        <p:nvSpPr>
          <p:cNvPr id="4" name="Ορθογώνιο 3"/>
          <p:cNvSpPr/>
          <p:nvPr/>
        </p:nvSpPr>
        <p:spPr>
          <a:xfrm>
            <a:off x="533400" y="1833179"/>
            <a:ext cx="8305800" cy="2471446"/>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3600" b="0" i="0" u="none" strike="noStrike" kern="0" cap="none" spc="0" normalizeH="0" baseline="0" noProof="0" dirty="0" smtClean="0">
                <a:ln>
                  <a:noFill/>
                </a:ln>
                <a:solidFill>
                  <a:prstClr val="black"/>
                </a:solidFill>
                <a:effectLst/>
                <a:uLnTx/>
                <a:uFillTx/>
              </a:rPr>
              <a:t>Μάρκετινγκ και Πωλήσεις,</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3600" b="0" i="0" u="none" strike="noStrike" kern="0" cap="none" spc="0" normalizeH="0" baseline="0" noProof="0" dirty="0" smtClean="0">
                <a:ln>
                  <a:noFill/>
                </a:ln>
                <a:solidFill>
                  <a:prstClr val="black"/>
                </a:solidFill>
                <a:effectLst/>
                <a:uLnTx/>
                <a:uFillTx/>
              </a:rPr>
              <a:t>Διαχείριση Εφοδιαστικής Αλυσίδας,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3600" b="0" i="0" u="none" strike="noStrike" kern="0" cap="none" spc="0" normalizeH="0" baseline="0" noProof="0" dirty="0" smtClean="0">
                <a:ln>
                  <a:noFill/>
                </a:ln>
                <a:solidFill>
                  <a:prstClr val="black"/>
                </a:solidFill>
                <a:effectLst/>
                <a:uLnTx/>
                <a:uFillTx/>
              </a:rPr>
              <a:t>Οικονομική και Λογιστική Διαχείριση και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0" cap="none" spc="0" normalizeH="0" baseline="0" noProof="0" dirty="0" err="1" smtClean="0">
                <a:ln>
                  <a:noFill/>
                </a:ln>
                <a:solidFill>
                  <a:prstClr val="black"/>
                </a:solidFill>
                <a:effectLst/>
                <a:uLnTx/>
                <a:uFillTx/>
              </a:rPr>
              <a:t>Διοίκηση</a:t>
            </a:r>
            <a:r>
              <a:rPr kumimoji="0" lang="en-US" sz="3600" b="0" i="0" u="none" strike="noStrike" kern="0" cap="none" spc="0" normalizeH="0" baseline="0" noProof="0" dirty="0" smtClean="0">
                <a:ln>
                  <a:noFill/>
                </a:ln>
                <a:solidFill>
                  <a:prstClr val="black"/>
                </a:solidFill>
                <a:effectLst/>
                <a:uLnTx/>
                <a:uFillTx/>
              </a:rPr>
              <a:t> </a:t>
            </a:r>
            <a:r>
              <a:rPr kumimoji="0" lang="en-US" sz="3600" b="0" i="0" u="none" strike="noStrike" kern="0" cap="none" spc="0" normalizeH="0" baseline="0" noProof="0" dirty="0" err="1" smtClean="0">
                <a:ln>
                  <a:noFill/>
                </a:ln>
                <a:solidFill>
                  <a:prstClr val="black"/>
                </a:solidFill>
                <a:effectLst/>
                <a:uLnTx/>
                <a:uFillTx/>
              </a:rPr>
              <a:t>Ανθρώ</a:t>
            </a:r>
            <a:r>
              <a:rPr kumimoji="0" lang="en-US" sz="3600" b="0" i="0" u="none" strike="noStrike" kern="0" cap="none" spc="0" normalizeH="0" baseline="0" noProof="0" dirty="0" smtClean="0">
                <a:ln>
                  <a:noFill/>
                </a:ln>
                <a:solidFill>
                  <a:prstClr val="black"/>
                </a:solidFill>
                <a:effectLst/>
                <a:uLnTx/>
                <a:uFillTx/>
              </a:rPr>
              <a:t>πινου Δυναμικού</a:t>
            </a:r>
            <a:endParaRPr kumimoji="0" lang="el-GR" sz="3600" b="0" i="0" u="none" strike="noStrike" kern="0" cap="none" spc="0" normalizeH="0" baseline="0" noProof="0" dirty="0">
              <a:ln>
                <a:noFill/>
              </a:ln>
              <a:solidFill>
                <a:prstClr val="black"/>
              </a:solidFill>
              <a:effectLst/>
              <a:uLnTx/>
              <a:uFillTx/>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913516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normAutofit/>
          </a:bodyPr>
          <a:lstStyle/>
          <a:p>
            <a:r>
              <a:rPr lang="el-GR" b="1" dirty="0"/>
              <a:t>Τα </a:t>
            </a:r>
            <a:r>
              <a:rPr lang="el-GR" b="1" dirty="0" err="1"/>
              <a:t>modules</a:t>
            </a:r>
            <a:r>
              <a:rPr lang="el-GR" b="1" dirty="0"/>
              <a:t> ενός ERP συστήματος</a:t>
            </a:r>
          </a:p>
        </p:txBody>
      </p:sp>
      <p:graphicFrame>
        <p:nvGraphicFramePr>
          <p:cNvPr id="7" name="Table 6"/>
          <p:cNvGraphicFramePr>
            <a:graphicFrameLocks noGrp="1"/>
          </p:cNvGraphicFramePr>
          <p:nvPr>
            <p:custDataLst>
              <p:tags r:id="rId2"/>
            </p:custDataLst>
            <p:extLst>
              <p:ext uri="{D42A27DB-BD31-4B8C-83A1-F6EECF244321}">
                <p14:modId xmlns:p14="http://schemas.microsoft.com/office/powerpoint/2010/main" val="349817879"/>
              </p:ext>
            </p:extLst>
          </p:nvPr>
        </p:nvGraphicFramePr>
        <p:xfrm>
          <a:off x="273982" y="1417638"/>
          <a:ext cx="8641419" cy="4830471"/>
        </p:xfrm>
        <a:graphic>
          <a:graphicData uri="http://schemas.openxmlformats.org/drawingml/2006/table">
            <a:tbl>
              <a:tblPr firstRow="1"/>
              <a:tblGrid>
                <a:gridCol w="2160134"/>
                <a:gridCol w="2160134"/>
                <a:gridCol w="2160134"/>
                <a:gridCol w="2161017"/>
              </a:tblGrid>
              <a:tr h="5367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600" b="1" dirty="0">
                          <a:effectLst/>
                        </a:rPr>
                        <a:t>Διαχείριση Εφοδιαστικής Αλυσίδας  </a:t>
                      </a:r>
                      <a:endParaRPr lang="el-GR" sz="1600" b="1"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600" b="1" dirty="0" smtClean="0">
                          <a:effectLst/>
                        </a:rPr>
                        <a:t>Οικονομική και Λογιστική Διαχείριση</a:t>
                      </a:r>
                      <a:endParaRPr lang="el-GR" sz="1600" b="1"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600" b="1" dirty="0" smtClean="0">
                          <a:effectLst/>
                        </a:rPr>
                        <a:t>Ανθρώπινοι Πόροι </a:t>
                      </a:r>
                      <a:endParaRPr lang="el-GR" sz="1600" b="1"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600" b="1" dirty="0">
                          <a:effectLst/>
                        </a:rPr>
                        <a:t>Μάρκετινγκ και </a:t>
                      </a:r>
                      <a:r>
                        <a:rPr lang="en-US" sz="1600" b="1" dirty="0" err="1">
                          <a:effectLst/>
                        </a:rPr>
                        <a:t>Πωλήσεις</a:t>
                      </a:r>
                      <a:endParaRPr lang="el-GR" sz="1600" b="1"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r h="7600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dirty="0">
                          <a:effectLst/>
                        </a:rPr>
                        <a:t>Προγραμματισμός και πρόγραμμα παραγωγής (</a:t>
                      </a:r>
                      <a:r>
                        <a:rPr lang="el-GR" sz="1050" dirty="0" err="1">
                          <a:effectLst/>
                        </a:rPr>
                        <a:t>Production</a:t>
                      </a:r>
                      <a:r>
                        <a:rPr lang="el-GR" sz="1050" dirty="0">
                          <a:effectLst/>
                        </a:rPr>
                        <a:t> </a:t>
                      </a:r>
                      <a:r>
                        <a:rPr lang="el-GR" sz="1050" dirty="0" err="1">
                          <a:effectLst/>
                        </a:rPr>
                        <a:t>Planning</a:t>
                      </a:r>
                      <a:r>
                        <a:rPr lang="el-GR" sz="1050" dirty="0">
                          <a:effectLst/>
                        </a:rPr>
                        <a:t> and </a:t>
                      </a:r>
                      <a:r>
                        <a:rPr lang="el-GR" sz="1050" dirty="0" err="1">
                          <a:effectLst/>
                        </a:rPr>
                        <a:t>Scheduling</a:t>
                      </a:r>
                      <a:r>
                        <a:rPr lang="el-GR" sz="1050" dirty="0">
                          <a:effectLst/>
                        </a:rPr>
                        <a:t>)</a:t>
                      </a:r>
                      <a:endParaRPr lang="el-GR" sz="105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dirty="0">
                          <a:effectLst/>
                        </a:rPr>
                        <a:t>Γενική Λογιστική (General </a:t>
                      </a:r>
                      <a:r>
                        <a:rPr lang="el-GR" sz="1050" dirty="0" err="1">
                          <a:effectLst/>
                        </a:rPr>
                        <a:t>ledger</a:t>
                      </a:r>
                      <a:r>
                        <a:rPr lang="el-GR" sz="1050" dirty="0">
                          <a:effectLst/>
                        </a:rPr>
                        <a:t>)</a:t>
                      </a:r>
                      <a:endParaRPr lang="el-GR" sz="105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dirty="0">
                          <a:effectLst/>
                        </a:rPr>
                        <a:t>Διαχείριση Προσωπικού (</a:t>
                      </a:r>
                      <a:r>
                        <a:rPr lang="el-GR" sz="1050" dirty="0" err="1">
                          <a:effectLst/>
                        </a:rPr>
                        <a:t>Personnel</a:t>
                      </a:r>
                      <a:r>
                        <a:rPr lang="el-GR" sz="1050" dirty="0">
                          <a:effectLst/>
                        </a:rPr>
                        <a:t> </a:t>
                      </a:r>
                      <a:r>
                        <a:rPr lang="el-GR" sz="1050" dirty="0" err="1">
                          <a:effectLst/>
                        </a:rPr>
                        <a:t>planning</a:t>
                      </a:r>
                      <a:r>
                        <a:rPr lang="el-GR" sz="1050" dirty="0">
                          <a:effectLst/>
                        </a:rPr>
                        <a:t>)</a:t>
                      </a:r>
                      <a:endParaRPr lang="el-GR" sz="105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Διαχείριση Πελατών (Customer Management)</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r h="5669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dirty="0">
                          <a:effectLst/>
                        </a:rPr>
                        <a:t>MRP</a:t>
                      </a:r>
                    </a:p>
                    <a:p>
                      <a:pPr marL="0" marR="0" algn="ctr">
                        <a:lnSpc>
                          <a:spcPct val="115000"/>
                        </a:lnSpc>
                        <a:spcBef>
                          <a:spcPts val="0"/>
                        </a:spcBef>
                        <a:spcAft>
                          <a:spcPts val="0"/>
                        </a:spcAft>
                      </a:pPr>
                      <a:r>
                        <a:rPr lang="el-GR" sz="1050" dirty="0">
                          <a:effectLst/>
                        </a:rPr>
                        <a:t>(</a:t>
                      </a:r>
                      <a:r>
                        <a:rPr lang="el-GR" sz="1050" dirty="0" err="1">
                          <a:effectLst/>
                        </a:rPr>
                        <a:t>Material</a:t>
                      </a:r>
                      <a:r>
                        <a:rPr lang="el-GR" sz="1050" dirty="0">
                          <a:effectLst/>
                        </a:rPr>
                        <a:t> </a:t>
                      </a:r>
                      <a:r>
                        <a:rPr lang="el-GR" sz="1050" dirty="0" err="1">
                          <a:effectLst/>
                        </a:rPr>
                        <a:t>Requirements</a:t>
                      </a:r>
                      <a:r>
                        <a:rPr lang="el-GR" sz="1050" dirty="0">
                          <a:effectLst/>
                        </a:rPr>
                        <a:t> </a:t>
                      </a:r>
                      <a:r>
                        <a:rPr lang="el-GR" sz="1050" dirty="0" err="1">
                          <a:effectLst/>
                        </a:rPr>
                        <a:t>Planning</a:t>
                      </a:r>
                      <a:r>
                        <a:rPr lang="el-GR" sz="1050" dirty="0">
                          <a:effectLst/>
                        </a:rPr>
                        <a:t>)</a:t>
                      </a:r>
                      <a:endParaRPr lang="el-GR" sz="105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Διαχείριση Παγίων (Assets accounting)</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Μισθοδοσία (Payroll)</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(Διαχείριση Παραγγελιών) Order management</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r h="95313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Διαχείριση Υλικών και Διαχείριση Αποθήκης</a:t>
                      </a:r>
                      <a:r>
                        <a:rPr lang="en-US" sz="1050">
                          <a:effectLst/>
                        </a:rPr>
                        <a:t> (Inventory management and Warehouse management)</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Κέντρα κόστους</a:t>
                      </a:r>
                      <a:r>
                        <a:rPr lang="en-US" sz="1050">
                          <a:effectLst/>
                        </a:rPr>
                        <a:t>/</a:t>
                      </a:r>
                      <a:r>
                        <a:rPr lang="el-GR" sz="1050">
                          <a:effectLst/>
                        </a:rPr>
                        <a:t>κερδών</a:t>
                      </a:r>
                    </a:p>
                    <a:p>
                      <a:pPr marL="0" marR="0" algn="ctr">
                        <a:lnSpc>
                          <a:spcPct val="115000"/>
                        </a:lnSpc>
                        <a:spcBef>
                          <a:spcPts val="0"/>
                        </a:spcBef>
                        <a:spcAft>
                          <a:spcPts val="0"/>
                        </a:spcAft>
                      </a:pPr>
                      <a:r>
                        <a:rPr lang="en-US" sz="1050">
                          <a:effectLst/>
                        </a:rPr>
                        <a:t>(Cost center accounting/ Profit center accounting)</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Απολογισμός Ταξιδίων (Travel expenses)</a:t>
                      </a:r>
                    </a:p>
                    <a:p>
                      <a:pPr marL="0" marR="0" algn="ctr">
                        <a:lnSpc>
                          <a:spcPct val="115000"/>
                        </a:lnSpc>
                        <a:spcBef>
                          <a:spcPts val="0"/>
                        </a:spcBef>
                        <a:spcAft>
                          <a:spcPts val="0"/>
                        </a:spcAft>
                      </a:pPr>
                      <a:r>
                        <a:rPr lang="el-GR" sz="1050">
                          <a:effectLst/>
                        </a:rPr>
                        <a:t> </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Πρόβλεψη Πωλήσεων (Forecasting)</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r h="5750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Συντήρηση Εργοστασίου (Plant maintenance)</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Λογαριασμοί Εισπρακτέοι</a:t>
                      </a:r>
                      <a:r>
                        <a:rPr lang="en-US" sz="1050">
                          <a:effectLst/>
                        </a:rPr>
                        <a:t>/ </a:t>
                      </a:r>
                      <a:r>
                        <a:rPr lang="el-GR" sz="1050">
                          <a:effectLst/>
                        </a:rPr>
                        <a:t>Πληρωτέοι</a:t>
                      </a:r>
                      <a:r>
                        <a:rPr lang="en-US" sz="1050">
                          <a:effectLst/>
                        </a:rPr>
                        <a:t> (Accounts receivable and payable)</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Διαχείριση Οργανωτικής Δομής</a:t>
                      </a:r>
                      <a:r>
                        <a:rPr lang="en-US" sz="1050">
                          <a:effectLst/>
                        </a:rPr>
                        <a:t> (Organisational structure)</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Προγραμματισμός Πωλήσεων (Sales planning)</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r h="5669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Διαχείριση Ποιότητας (Quality management)</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Προϋπολογισμός (Budgeting) </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dirty="0">
                          <a:effectLst/>
                        </a:rPr>
                        <a:t>Διαχείριση Χρόνου Εργαζομένων</a:t>
                      </a:r>
                    </a:p>
                    <a:p>
                      <a:pPr marL="0" marR="0" algn="ctr">
                        <a:lnSpc>
                          <a:spcPct val="115000"/>
                        </a:lnSpc>
                        <a:spcBef>
                          <a:spcPts val="0"/>
                        </a:spcBef>
                        <a:spcAft>
                          <a:spcPts val="0"/>
                        </a:spcAft>
                      </a:pPr>
                      <a:r>
                        <a:rPr lang="el-GR" sz="1050" dirty="0">
                          <a:effectLst/>
                        </a:rPr>
                        <a:t>(</a:t>
                      </a:r>
                      <a:r>
                        <a:rPr lang="el-GR" sz="1050" dirty="0" err="1">
                          <a:effectLst/>
                        </a:rPr>
                        <a:t>Time</a:t>
                      </a:r>
                      <a:r>
                        <a:rPr lang="el-GR" sz="1050" dirty="0">
                          <a:effectLst/>
                        </a:rPr>
                        <a:t> </a:t>
                      </a:r>
                      <a:r>
                        <a:rPr lang="el-GR" sz="1050" dirty="0" err="1">
                          <a:effectLst/>
                        </a:rPr>
                        <a:t>management</a:t>
                      </a:r>
                      <a:r>
                        <a:rPr lang="el-GR" sz="1050" dirty="0">
                          <a:effectLst/>
                        </a:rPr>
                        <a:t>) </a:t>
                      </a:r>
                      <a:endParaRPr lang="el-GR" sz="105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 </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r h="5669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Προγραμματισμός Διανομών</a:t>
                      </a:r>
                    </a:p>
                    <a:p>
                      <a:pPr marL="0" marR="0" algn="ctr">
                        <a:lnSpc>
                          <a:spcPct val="115000"/>
                        </a:lnSpc>
                        <a:spcBef>
                          <a:spcPts val="0"/>
                        </a:spcBef>
                        <a:spcAft>
                          <a:spcPts val="0"/>
                        </a:spcAft>
                      </a:pPr>
                      <a:r>
                        <a:rPr lang="el-GR" sz="1050">
                          <a:effectLst/>
                        </a:rPr>
                        <a:t>(Distribution planning)</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Κοστολόγηση προϊόντων/υπηρεσιών (Costing)</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a:effectLst/>
                        </a:rPr>
                        <a:t>Πρόσληψη προσωπικού</a:t>
                      </a:r>
                      <a:endParaRPr lang="el-GR" sz="105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l-GR" sz="1050" dirty="0">
                          <a:effectLst/>
                        </a:rPr>
                        <a:t> </a:t>
                      </a:r>
                      <a:endParaRPr lang="el-GR" sz="105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bl>
          </a:graphicData>
        </a:graphic>
      </p:graphicFrame>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095958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noAutofit/>
          </a:bodyPr>
          <a:lstStyle/>
          <a:p>
            <a:r>
              <a:rPr lang="el-GR" b="1" dirty="0"/>
              <a:t>Οι εξειδικευμένες λύσεις για βιομηχανικούς κλάδους</a:t>
            </a:r>
          </a:p>
        </p:txBody>
      </p:sp>
      <p:sp>
        <p:nvSpPr>
          <p:cNvPr id="8" name="Content Placeholder 5"/>
          <p:cNvSpPr txBox="1">
            <a:spLocks/>
          </p:cNvSpPr>
          <p:nvPr/>
        </p:nvSpPr>
        <p:spPr>
          <a:xfrm>
            <a:off x="228600" y="1752600"/>
            <a:ext cx="4495800" cy="3927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Αεροδιαστημικής Τεχνολογίας και Άμυνας (</a:t>
            </a:r>
            <a:r>
              <a:rPr kumimoji="0" lang="en-US"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Aerospace and </a:t>
            </a:r>
            <a:r>
              <a:rPr kumimoji="0" lang="en-US"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Defence</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Αυτοκινητοβιομηχανίας  (Automotive)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Τραπεζικό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Banking</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Χημικών βιομηχανιών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Chemicals</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Καταναλωτικών προϊόντων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Consumer</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Products</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Κατασκευαστικών εταιρειών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Engineering</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Const</a:t>
            </a:r>
            <a:r>
              <a:rPr kumimoji="0" lang="en-US"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uction</a:t>
            </a:r>
            <a:r>
              <a:rPr kumimoji="0" lang="en-US"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endPar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Υπηρεσιών Υγείας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Healthcare</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Υψηλής Τεχνολογίας (High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Tech</a:t>
            </a:r>
            <a:r>
              <a:rPr kumimoji="0" lang="en-US"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nology</a:t>
            </a:r>
            <a:r>
              <a:rPr kumimoji="0" lang="en-US"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endPar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Ανώτατης Εκπαίδευσης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Higher</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Education</a:t>
            </a:r>
            <a:r>
              <a:rPr kumimoji="0" lang="en-US"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endPar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Κατασκευής μηχανολογικών προϊόντων (Industrial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Machinery</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Ασφαλειών (Insurance)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Επιστημών ζωής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Life</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el-GR" sz="1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Sciences</a:t>
            </a: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Εφοδιαστικής</a:t>
            </a:r>
            <a:r>
              <a:rPr kumimoji="0" lang="en-US"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(Logistics Service Prod.)</a:t>
            </a:r>
            <a:endParaRPr kumimoji="0" lang="el-GR"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Content Placeholder 6"/>
          <p:cNvSpPr txBox="1">
            <a:spLocks/>
          </p:cNvSpPr>
          <p:nvPr/>
        </p:nvSpPr>
        <p:spPr>
          <a:xfrm>
            <a:off x="4724400" y="1752599"/>
            <a:ext cx="4495800" cy="3927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Μέσων Μαζικής Επικοινωνίας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Media</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Προϊόντων Άλεσης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Mill</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Products</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Ορυχείων (Mining)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Πετρελαιοειδών και Φυσικού Αερίου (Oil &amp;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Gas</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Φαρμακευτικές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Pharmaceuticals</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Ταχυδρομείων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Postal</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Services)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Συμβουλευτικών Υπηρεσιών (Professional Services)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Δημοσίου Τομέα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Public</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Sector</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Σιδηροδρομικές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Railways</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Λιανικής Πώλησης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Retail</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Τηλεπικοινωνιών (Telecommunications)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Κοινής Ωφελείας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Utilities</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Χονδρικού Εμπορίου (Wholesale </a:t>
            </a:r>
            <a:r>
              <a:rPr kumimoji="0" lang="el-GR" sz="16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Distribution</a:t>
            </a:r>
            <a:r>
              <a:rPr kumimoji="0" lang="el-GR"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966770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noAutofit/>
          </a:bodyPr>
          <a:lstStyle/>
          <a:p>
            <a:r>
              <a:rPr lang="el-GR" b="1" dirty="0"/>
              <a:t>Εξειδικευμένες λύσεις ανά κλάδο - Νοσοκομεία</a:t>
            </a:r>
          </a:p>
        </p:txBody>
      </p:sp>
      <p:pic>
        <p:nvPicPr>
          <p:cNvPr id="7" name="Picture 5" descr="Εξειδικευμένη κλαδική λύση Νοσοκομεία. Περιλαμβάνει τα στάδια. Διαχείριση Ασθενών, Διαχείριση Εισαγωγών Εξαγωγών. Διαχείριση Ραντεβού, Νοσηλεία. Σε ένα σύστημα η αρ πι. Περιλαμβάνονται τα στάδια. Οικονομική Διαχείριση, Διοίκηση Λειτουργίας, Διοίκηση Ανθρώπινου Δυναμικού. Πληροφοριακή Υποδομή."/>
          <p:cNvPicPr/>
          <p:nvPr/>
        </p:nvPicPr>
        <p:blipFill>
          <a:blip r:embed="rId4">
            <a:extLst>
              <a:ext uri="{28A0092B-C50C-407E-A947-70E740481C1C}">
                <a14:useLocalDpi xmlns:a14="http://schemas.microsoft.com/office/drawing/2010/main" val="0"/>
              </a:ext>
            </a:extLst>
          </a:blip>
          <a:srcRect/>
          <a:stretch>
            <a:fillRect/>
          </a:stretch>
        </p:blipFill>
        <p:spPr bwMode="auto">
          <a:xfrm>
            <a:off x="391428" y="1600200"/>
            <a:ext cx="7838172" cy="4572000"/>
          </a:xfrm>
          <a:prstGeom prst="rect">
            <a:avLst/>
          </a:prstGeom>
          <a:noFill/>
          <a:ln>
            <a:noFill/>
          </a:ln>
        </p:spPr>
      </p:pic>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4222237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 y="294821"/>
            <a:ext cx="9601200" cy="1143000"/>
          </a:xfrm>
        </p:spPr>
        <p:txBody>
          <a:bodyPr>
            <a:noAutofit/>
          </a:bodyPr>
          <a:lstStyle/>
          <a:p>
            <a:r>
              <a:rPr lang="el-GR" sz="4000" b="1" dirty="0"/>
              <a:t>Συστήματα ERP και διοικητικά επίπεδα</a:t>
            </a:r>
          </a:p>
        </p:txBody>
      </p:sp>
      <p:pic>
        <p:nvPicPr>
          <p:cNvPr id="3" name="Εικόνα 2" descr="Επίδεδο Ανώτατης Διοίκησης, Επίπεδο Λειτουργικής Διοίκησης , Λειτουργικό Επίπεδο - Επίπεδο Συναλλαγών"/>
          <p:cNvPicPr>
            <a:picLocks noChangeAspect="1"/>
          </p:cNvPicPr>
          <p:nvPr/>
        </p:nvPicPr>
        <p:blipFill>
          <a:blip r:embed="rId4"/>
          <a:stretch>
            <a:fillRect/>
          </a:stretch>
        </p:blipFill>
        <p:spPr>
          <a:xfrm>
            <a:off x="687016" y="1748161"/>
            <a:ext cx="7769967" cy="4297848"/>
          </a:xfrm>
          <a:prstGeom prst="rect">
            <a:avLst/>
          </a:prstGeom>
        </p:spPr>
      </p:pic>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883478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 y="294821"/>
            <a:ext cx="9601200" cy="1143000"/>
          </a:xfrm>
        </p:spPr>
        <p:txBody>
          <a:bodyPr>
            <a:noAutofit/>
          </a:bodyPr>
          <a:lstStyle/>
          <a:p>
            <a:r>
              <a:rPr lang="el-GR" sz="4000" b="1" dirty="0"/>
              <a:t>Πλεονεκτήματα χρήσης συστημάτων </a:t>
            </a:r>
            <a:r>
              <a:rPr lang="en-US" sz="4000" b="1" dirty="0"/>
              <a:t>ERP</a:t>
            </a:r>
            <a:endParaRPr lang="el-GR" sz="4000" b="1" dirty="0"/>
          </a:p>
        </p:txBody>
      </p:sp>
      <p:sp>
        <p:nvSpPr>
          <p:cNvPr id="4" name="Ορθογώνιο 3"/>
          <p:cNvSpPr/>
          <p:nvPr/>
        </p:nvSpPr>
        <p:spPr>
          <a:xfrm>
            <a:off x="228600" y="1600200"/>
            <a:ext cx="8343900" cy="3974421"/>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βελτίωση της λειτουργίας της επιχείρησης, το οποίο επιτυγχάνεται μέσω της μείωσης αποθηκευμένων υλικών, του καλύτερου ελέγχου αποθεμάτων, της μείωσης του αναγκαίου προσωπικού για εκτέλεση διαχειριστικών λειτουργιών, κ.α.</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αύξηση της παραγωγικής δυνατότητας μέσω του ολοκληρωμένου προγραμματισμού παραγωγής,</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βελτίωση και αποτελεσματικότερη διαχείριση παραγγελιών,</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ταχύτερη διαχείριση οικονομικών διαδικασιών και κλείσιμο οικονομικών κύκλων και γενικότερα μέσω της βελτίωσης της εκτέλεσης των επιχειρηματικών διαδικασιών,</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βελτίωση της διαθέσιμης εταιρικής πληροφορίας μέσω της ύπαρξης κεντρικής βάσης δεδομένων όπου αποθηκεύονται όλα τα εταιρικά δεδομένα και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βελτίωση της διαθεσιμότητας και της επεκτασιμότητας των πληροφοριακών συστημάτων μέσω της χρήσης ανοικτών και σύγχρονων αρχιτεκτονικών. </a:t>
            </a:r>
            <a:endParaRPr kumimoji="0" lang="el-GR" b="0" i="0" u="none" strike="noStrike" kern="0" cap="none" spc="0" normalizeH="0" baseline="0" noProof="0" dirty="0">
              <a:ln>
                <a:noFill/>
              </a:ln>
              <a:solidFill>
                <a:prstClr val="black"/>
              </a:solidFill>
              <a:effectLst/>
              <a:uLnTx/>
              <a:uFillTx/>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041367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 y="294821"/>
            <a:ext cx="9601200" cy="1143000"/>
          </a:xfrm>
        </p:spPr>
        <p:txBody>
          <a:bodyPr>
            <a:noAutofit/>
          </a:bodyPr>
          <a:lstStyle/>
          <a:p>
            <a:r>
              <a:rPr lang="el-GR" sz="4000" b="1" dirty="0"/>
              <a:t>Μειονεκτήματα χρήσης συστημάτων </a:t>
            </a:r>
            <a:r>
              <a:rPr lang="en-US" sz="4000" b="1" dirty="0"/>
              <a:t>ERP</a:t>
            </a:r>
            <a:endParaRPr lang="el-GR" sz="4000" b="1" dirty="0"/>
          </a:p>
        </p:txBody>
      </p:sp>
      <p:sp>
        <p:nvSpPr>
          <p:cNvPr id="4" name="Ορθογώνιο 3"/>
          <p:cNvSpPr/>
          <p:nvPr/>
        </p:nvSpPr>
        <p:spPr>
          <a:xfrm>
            <a:off x="228600" y="1600200"/>
            <a:ext cx="8343900" cy="4216539"/>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l-GR" kern="0" dirty="0">
                <a:solidFill>
                  <a:prstClr val="black"/>
                </a:solidFill>
              </a:rPr>
              <a:t>Δυσκολία προσαρμογής στους γοργούς ρυθμούς εξέλιξης των προϊόντων και των επιχειρηματικών δραστηριοτήτων του οργανισμού. Τα συστήματα ERP είναι εξαιρετικά δαπανηρά τόσο στην εγκατάσταση όσο και στη συντήρησή τους με συνέπεια οι αλλαγές στο περιβάλλον της επιχείρησης να μην </a:t>
            </a:r>
            <a:r>
              <a:rPr lang="el-GR" kern="0" dirty="0" err="1">
                <a:solidFill>
                  <a:prstClr val="black"/>
                </a:solidFill>
              </a:rPr>
              <a:t>απορροφώνται</a:t>
            </a:r>
            <a:r>
              <a:rPr lang="el-GR" kern="0" dirty="0">
                <a:solidFill>
                  <a:prstClr val="black"/>
                </a:solidFill>
              </a:rPr>
              <a:t> γρήγορα. </a:t>
            </a:r>
          </a:p>
          <a:p>
            <a:pPr marL="228600" lvl="0" indent="-228600">
              <a:lnSpc>
                <a:spcPct val="90000"/>
              </a:lnSpc>
              <a:spcBef>
                <a:spcPts val="1000"/>
              </a:spcBef>
              <a:buFont typeface="Arial" panose="020B0604020202020204" pitchFamily="34" charset="0"/>
              <a:buChar char="•"/>
            </a:pPr>
            <a:r>
              <a:rPr lang="el-GR" kern="0" dirty="0">
                <a:solidFill>
                  <a:prstClr val="black"/>
                </a:solidFill>
              </a:rPr>
              <a:t>Το σύστημα αδυνατεί να </a:t>
            </a:r>
            <a:r>
              <a:rPr lang="el-GR" kern="0" dirty="0" err="1">
                <a:solidFill>
                  <a:prstClr val="black"/>
                </a:solidFill>
              </a:rPr>
              <a:t>αντεπεξέλθει</a:t>
            </a:r>
            <a:r>
              <a:rPr lang="el-GR" kern="0" dirty="0">
                <a:solidFill>
                  <a:prstClr val="black"/>
                </a:solidFill>
              </a:rPr>
              <a:t> στους όρους λειτουργίας του αν η συνεργασία με τους προμηθευτές είναι ελλιπής. Οι προμηθευτές αποτελούν παράγοντα ζωτικής σημασίας για τη διατήρηση της αλυσίδας ζωής ενός συστήματος ERP, με συνέπεια μια διαφωνία μαζί τους να θέσει σε κίνδυνο τη ζωτικότητα του συστήματος.</a:t>
            </a:r>
          </a:p>
          <a:p>
            <a:pPr marL="228600" lvl="0" indent="-228600">
              <a:lnSpc>
                <a:spcPct val="90000"/>
              </a:lnSpc>
              <a:spcBef>
                <a:spcPts val="1000"/>
              </a:spcBef>
              <a:buFont typeface="Arial" panose="020B0604020202020204" pitchFamily="34" charset="0"/>
              <a:buChar char="•"/>
            </a:pPr>
            <a:r>
              <a:rPr lang="el-GR" kern="0" dirty="0">
                <a:solidFill>
                  <a:prstClr val="black"/>
                </a:solidFill>
              </a:rPr>
              <a:t>Το σύστημα αδυνατεί να λειτουργήσει σωστά αν οι χρήστες του δεν είναι άρτια εκπαιδευμένοι. Τα συστήματα αυτά παρέχουν αυτήν την αυτοματοποίηση βασιζόμενα σε πολύπλοκες διαδικασίες, που με έναν εσφαλμένο χειρισμό μπορεί να αποσταθεροποιηθούν.</a:t>
            </a:r>
          </a:p>
          <a:p>
            <a:pPr marL="228600" lvl="0" indent="-228600">
              <a:lnSpc>
                <a:spcPct val="90000"/>
              </a:lnSpc>
              <a:spcBef>
                <a:spcPts val="1000"/>
              </a:spcBef>
              <a:buFont typeface="Arial" panose="020B0604020202020204" pitchFamily="34" charset="0"/>
              <a:buChar char="•"/>
            </a:pPr>
            <a:endParaRPr lang="el-GR" kern="0" dirty="0">
              <a:solidFill>
                <a:prstClr val="black"/>
              </a:solidFill>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535589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Μέγας Χρήστος</a:t>
            </a:r>
            <a:endParaRPr lang="el-GR" sz="2000" dirty="0">
              <a:solidFill>
                <a:schemeClr val="tx1">
                  <a:lumMod val="65000"/>
                  <a:lumOff val="35000"/>
                </a:schemeClr>
              </a:solidFill>
            </a:endParaRPr>
          </a:p>
        </p:txBody>
      </p:sp>
      <p:pic>
        <p:nvPicPr>
          <p:cNvPr id="6" name="Εικόνα 1" descr=" Λογότυπο για άδειες χρήσης creative commons, b y, n c, s a ">
            <a:hlinkClick r:id="rId3" tooltip="Μετάβαση στην Άδεια Χρήσης"/>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85640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none" dirty="0" smtClean="0"/>
              <a:t>Σημειώματα</a:t>
            </a:r>
            <a:endParaRPr lang="el-GR" cap="none" dirty="0"/>
          </a:p>
        </p:txBody>
      </p:sp>
    </p:spTree>
    <p:extLst>
      <p:ext uri="{BB962C8B-B14F-4D97-AF65-F5344CB8AC3E}">
        <p14:creationId xmlns:p14="http://schemas.microsoft.com/office/powerpoint/2010/main" val="2543429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Τίτλος 1"/>
          <p:cNvSpPr>
            <a:spLocks noGrp="1"/>
          </p:cNvSpPr>
          <p:nvPr>
            <p:ph type="title"/>
          </p:nvPr>
        </p:nvSpPr>
        <p:spPr/>
        <p:txBody>
          <a:bodyPr/>
          <a:lstStyle/>
          <a:p>
            <a:pPr eaLnBrk="1" hangingPunct="1"/>
            <a:r>
              <a:rPr lang="el-GR" b="1" smtClean="0"/>
              <a:t>Σκοποί ενότητας </a:t>
            </a:r>
          </a:p>
        </p:txBody>
      </p:sp>
      <p:sp>
        <p:nvSpPr>
          <p:cNvPr id="5122" name="Θέση περιεχομένου 1"/>
          <p:cNvSpPr>
            <a:spLocks noGrp="1"/>
          </p:cNvSpPr>
          <p:nvPr>
            <p:ph idx="1"/>
          </p:nvPr>
        </p:nvSpPr>
        <p:spPr/>
        <p:txBody>
          <a:bodyPr/>
          <a:lstStyle/>
          <a:p>
            <a:pPr marL="0" indent="0" eaLnBrk="1" hangingPunct="1">
              <a:spcBef>
                <a:spcPts val="0"/>
              </a:spcBef>
              <a:spcAft>
                <a:spcPts val="1800"/>
              </a:spcAft>
              <a:buNone/>
            </a:pPr>
            <a:r>
              <a:rPr lang="el-GR" dirty="0" smtClean="0"/>
              <a:t>Ο αναγνώστης να μπορεί να:</a:t>
            </a:r>
          </a:p>
          <a:p>
            <a:pPr marL="1314450" lvl="2" indent="-514350" eaLnBrk="1" hangingPunct="1">
              <a:spcBef>
                <a:spcPts val="0"/>
              </a:spcBef>
              <a:buFont typeface="+mj-lt"/>
              <a:buAutoNum type="arabicParenR"/>
            </a:pPr>
            <a:r>
              <a:rPr lang="el-GR" sz="2800" dirty="0" smtClean="0"/>
              <a:t>Ορίζει το Σύστημα </a:t>
            </a:r>
            <a:r>
              <a:rPr lang="en-US" sz="2800" dirty="0" smtClean="0"/>
              <a:t>ERP</a:t>
            </a:r>
            <a:r>
              <a:rPr lang="el-GR" sz="2800" dirty="0" smtClean="0"/>
              <a:t>.</a:t>
            </a:r>
            <a:endParaRPr lang="en-US" sz="2800" dirty="0" smtClean="0"/>
          </a:p>
          <a:p>
            <a:pPr marL="1314450" lvl="2" indent="-514350" eaLnBrk="1" hangingPunct="1">
              <a:spcBef>
                <a:spcPts val="0"/>
              </a:spcBef>
              <a:buFont typeface="+mj-lt"/>
              <a:buAutoNum type="arabicParenR"/>
            </a:pPr>
            <a:r>
              <a:rPr lang="el-GR" sz="2800" dirty="0" smtClean="0"/>
              <a:t>Περιγράφει την Αρχιτεκτονική του Συστήματος </a:t>
            </a:r>
            <a:r>
              <a:rPr lang="en-US" sz="2800" dirty="0" smtClean="0"/>
              <a:t>ERP.</a:t>
            </a:r>
          </a:p>
          <a:p>
            <a:pPr marL="1314450" lvl="2" indent="-514350" eaLnBrk="1" hangingPunct="1">
              <a:spcBef>
                <a:spcPts val="0"/>
              </a:spcBef>
              <a:buFont typeface="+mj-lt"/>
              <a:buAutoNum type="arabicParenR"/>
            </a:pPr>
            <a:r>
              <a:rPr lang="el-GR" sz="2800" dirty="0" smtClean="0"/>
              <a:t>Ορίζει τις επιχειρηματικές διεργασίες.</a:t>
            </a:r>
          </a:p>
          <a:p>
            <a:pPr marL="1314450" lvl="2" indent="-514350" eaLnBrk="1" hangingPunct="1">
              <a:spcBef>
                <a:spcPts val="0"/>
              </a:spcBef>
              <a:buFont typeface="+mj-lt"/>
              <a:buAutoNum type="arabicParenR"/>
            </a:pPr>
            <a:r>
              <a:rPr lang="el-GR" sz="2800" dirty="0" smtClean="0"/>
              <a:t>Αναφέρει τα πλεονεκτήματα και τα μειονεκτήματα των </a:t>
            </a:r>
            <a:r>
              <a:rPr lang="en-US" sz="2800" dirty="0" smtClean="0"/>
              <a:t>ERP </a:t>
            </a:r>
            <a:r>
              <a:rPr lang="el-GR" sz="2800" dirty="0" smtClean="0"/>
              <a:t>συστημάτων.</a:t>
            </a:r>
          </a:p>
          <a:p>
            <a:pPr marL="1314450" lvl="2" indent="-514350" eaLnBrk="1" hangingPunct="1">
              <a:spcBef>
                <a:spcPts val="0"/>
              </a:spcBef>
              <a:buFont typeface="+mj-lt"/>
              <a:buAutoNum type="arabicParenR"/>
            </a:pPr>
            <a:endParaRPr lang="el-GR" sz="2800" dirty="0" smtClean="0"/>
          </a:p>
        </p:txBody>
      </p:sp>
      <p:sp>
        <p:nvSpPr>
          <p:cNvPr id="2" name="Θέση υποσέλιδου 1" descr="."/>
          <p:cNvSpPr>
            <a:spLocks noGrp="1"/>
          </p:cNvSpPr>
          <p:nvPr>
            <p:ph type="ftr" sz="quarter" idx="11"/>
          </p:nvPr>
        </p:nvSpPr>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schemeClr val="tx1"/>
                </a:solidFill>
              </a:rPr>
              <a:pPr>
                <a:defRPr/>
              </a:pPr>
              <a:t>3</a:t>
            </a:fld>
            <a:endParaRPr lang="el-GR" sz="1400" dirty="0">
              <a:solidFill>
                <a:schemeClr val="tx1"/>
              </a:solidFill>
            </a:endParaRPr>
          </a:p>
        </p:txBody>
      </p:sp>
    </p:spTree>
    <p:extLst>
      <p:ext uri="{BB962C8B-B14F-4D97-AF65-F5344CB8AC3E}">
        <p14:creationId xmlns:p14="http://schemas.microsoft.com/office/powerpoint/2010/main" val="4238366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Autofit/>
          </a:bodyPr>
          <a:lstStyle/>
          <a:p>
            <a:r>
              <a:rPr lang="el-GR" sz="4000" b="1" dirty="0"/>
              <a:t>Σημείωμα Ιστορικού </a:t>
            </a:r>
            <a:r>
              <a:rPr lang="el-GR" sz="4000" b="1" dirty="0" smtClean="0"/>
              <a:t/>
            </a:r>
            <a:br>
              <a:rPr lang="el-GR" sz="4000" b="1" dirty="0" smtClean="0"/>
            </a:br>
            <a:r>
              <a:rPr lang="el-GR" sz="4000" b="1" dirty="0" smtClean="0"/>
              <a:t>Εκδόσεων</a:t>
            </a:r>
            <a:r>
              <a:rPr lang="en-US" sz="4000" b="1" dirty="0" smtClean="0"/>
              <a:t> </a:t>
            </a:r>
            <a:r>
              <a:rPr lang="el-GR" sz="4000" b="1" dirty="0" smtClean="0"/>
              <a:t>Έργου</a:t>
            </a:r>
            <a:endParaRPr lang="el-GR" sz="4000" b="1" dirty="0"/>
          </a:p>
        </p:txBody>
      </p:sp>
      <p:sp>
        <p:nvSpPr>
          <p:cNvPr id="5" name="Θέση περιεχομένου 1"/>
          <p:cNvSpPr>
            <a:spLocks noGrp="1"/>
          </p:cNvSpPr>
          <p:nvPr>
            <p:ph idx="1"/>
          </p:nvPr>
        </p:nvSpPr>
        <p:spPr/>
        <p:txBody>
          <a:bodyPr>
            <a:normAutofit/>
          </a:bodyPr>
          <a:lstStyle/>
          <a:p>
            <a:pPr marL="0" indent="0">
              <a:spcBef>
                <a:spcPts val="0"/>
              </a:spcBef>
              <a:buNone/>
            </a:pPr>
            <a:endParaRPr lang="el-GR" sz="2000" dirty="0" smtClean="0"/>
          </a:p>
          <a:p>
            <a:pPr marL="0" indent="0">
              <a:spcBef>
                <a:spcPts val="0"/>
              </a:spcBef>
              <a:spcAft>
                <a:spcPts val="4200"/>
              </a:spcAft>
              <a:buNone/>
            </a:pPr>
            <a:r>
              <a:rPr lang="el-GR" sz="2800" dirty="0" smtClean="0"/>
              <a:t>Το </a:t>
            </a:r>
            <a:r>
              <a:rPr lang="el-GR" sz="2800" dirty="0"/>
              <a:t>παρόν έργο αποτελεί την έκδοση </a:t>
            </a:r>
            <a:r>
              <a:rPr lang="el-GR" sz="2800" dirty="0">
                <a:solidFill>
                  <a:srgbClr val="FF0000"/>
                </a:solidFill>
              </a:rPr>
              <a:t>Χ</a:t>
            </a:r>
            <a:r>
              <a:rPr lang="el-GR" sz="2800" dirty="0"/>
              <a:t>.</a:t>
            </a:r>
            <a:r>
              <a:rPr lang="el-GR" sz="2800" dirty="0">
                <a:solidFill>
                  <a:srgbClr val="FF0000"/>
                </a:solidFill>
              </a:rPr>
              <a:t>ΥΖ</a:t>
            </a:r>
            <a:r>
              <a:rPr lang="el-GR" sz="2800" dirty="0" smtClean="0"/>
              <a:t>.</a:t>
            </a:r>
            <a:endParaRPr lang="el-GR" sz="2800" dirty="0"/>
          </a:p>
          <a:p>
            <a:pPr marL="0" indent="0">
              <a:spcBef>
                <a:spcPts val="0"/>
              </a:spcBef>
              <a:spcAft>
                <a:spcPts val="1800"/>
              </a:spcAft>
              <a:buNone/>
            </a:pPr>
            <a:r>
              <a:rPr lang="el-GR" sz="2400" dirty="0"/>
              <a:t>Έχουν προηγηθεί οι κάτωθι εκδόσεις:</a:t>
            </a:r>
          </a:p>
          <a:p>
            <a:pPr lvl="1">
              <a:spcBef>
                <a:spcPts val="0"/>
              </a:spcBef>
              <a:spcAft>
                <a:spcPts val="1200"/>
              </a:spcAft>
              <a:buFont typeface="Arial" panose="020B0604020202020204" pitchFamily="34" charset="0"/>
              <a:buChar char="•"/>
            </a:pPr>
            <a:r>
              <a:rPr lang="el-GR" sz="2000" dirty="0" smtClean="0"/>
              <a:t>Έκδοση </a:t>
            </a:r>
            <a:r>
              <a:rPr lang="el-GR" sz="2000" dirty="0">
                <a:solidFill>
                  <a:srgbClr val="FF0000"/>
                </a:solidFill>
              </a:rPr>
              <a:t>Χ1</a:t>
            </a:r>
            <a:r>
              <a:rPr lang="el-GR" sz="2000" dirty="0"/>
              <a:t>.</a:t>
            </a:r>
            <a:r>
              <a:rPr lang="el-GR" sz="2000" dirty="0">
                <a:solidFill>
                  <a:srgbClr val="FF0000"/>
                </a:solidFill>
              </a:rPr>
              <a:t>Υ1Ζ1</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pPr lvl="1">
              <a:spcBef>
                <a:spcPts val="0"/>
              </a:spcBef>
              <a:spcAft>
                <a:spcPts val="1200"/>
              </a:spcAft>
              <a:buFont typeface="Arial" panose="020B0604020202020204" pitchFamily="34" charset="0"/>
              <a:buChar char="•"/>
            </a:pPr>
            <a:r>
              <a:rPr lang="el-GR" sz="2000" dirty="0" smtClean="0"/>
              <a:t>Έκδοση </a:t>
            </a:r>
            <a:r>
              <a:rPr lang="el-GR" sz="2000" dirty="0">
                <a:solidFill>
                  <a:srgbClr val="FF0000"/>
                </a:solidFill>
              </a:rPr>
              <a:t>Χ2</a:t>
            </a:r>
            <a:r>
              <a:rPr lang="el-GR" sz="2000" dirty="0"/>
              <a:t>.</a:t>
            </a:r>
            <a:r>
              <a:rPr lang="el-GR" sz="2000" dirty="0">
                <a:solidFill>
                  <a:srgbClr val="FF0000"/>
                </a:solidFill>
              </a:rPr>
              <a:t>Υ2Ζ2</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pPr lvl="1">
              <a:spcBef>
                <a:spcPts val="0"/>
              </a:spcBef>
              <a:buFont typeface="Arial" panose="020B0604020202020204" pitchFamily="34" charset="0"/>
              <a:buChar char="•"/>
            </a:pPr>
            <a:r>
              <a:rPr lang="el-GR" sz="2000" dirty="0" smtClean="0"/>
              <a:t>Έκδοση </a:t>
            </a:r>
            <a:r>
              <a:rPr lang="el-GR" sz="2000" dirty="0">
                <a:solidFill>
                  <a:srgbClr val="FF0000"/>
                </a:solidFill>
              </a:rPr>
              <a:t>Χ3</a:t>
            </a:r>
            <a:r>
              <a:rPr lang="el-GR" sz="2000" dirty="0"/>
              <a:t>.</a:t>
            </a:r>
            <a:r>
              <a:rPr lang="el-GR" sz="2000" dirty="0">
                <a:solidFill>
                  <a:srgbClr val="FF0000"/>
                </a:solidFill>
              </a:rPr>
              <a:t>Υ3Ζ3</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endParaRPr lang="el-GR" sz="2000" dirty="0"/>
          </a:p>
        </p:txBody>
      </p:sp>
    </p:spTree>
    <p:extLst>
      <p:ext uri="{BB962C8B-B14F-4D97-AF65-F5344CB8AC3E}">
        <p14:creationId xmlns:p14="http://schemas.microsoft.com/office/powerpoint/2010/main" val="2402597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Αναφοράς</a:t>
            </a:r>
            <a:endParaRPr lang="el-GR" b="1" dirty="0"/>
          </a:p>
        </p:txBody>
      </p:sp>
      <p:sp>
        <p:nvSpPr>
          <p:cNvPr id="3" name="Θέση περιεχομένου 1"/>
          <p:cNvSpPr>
            <a:spLocks noGrp="1"/>
          </p:cNvSpPr>
          <p:nvPr>
            <p:ph idx="1"/>
          </p:nvPr>
        </p:nvSpPr>
        <p:spPr/>
        <p:txBody>
          <a:bodyPr>
            <a:normAutofit/>
          </a:bodyPr>
          <a:lstStyle/>
          <a:p>
            <a:pPr marL="0" indent="0">
              <a:buNone/>
            </a:pPr>
            <a:endParaRPr lang="el-GR" sz="2400" dirty="0" smtClean="0"/>
          </a:p>
          <a:p>
            <a:pPr marL="0" indent="0">
              <a:buNone/>
            </a:pPr>
            <a:endParaRPr lang="el-GR" sz="2400" dirty="0"/>
          </a:p>
          <a:p>
            <a:pPr marL="0" indent="0">
              <a:buNone/>
            </a:pPr>
            <a:r>
              <a:rPr lang="en-US" sz="2400" dirty="0" smtClean="0"/>
              <a:t>Copyright</a:t>
            </a:r>
            <a:r>
              <a:rPr lang="el-GR" sz="2400" dirty="0" smtClean="0"/>
              <a:t> Τεχνολογικό Εκπαιδευτικό Ίδρυμα Θεσσαλίας</a:t>
            </a:r>
            <a:r>
              <a:rPr lang="en-US" sz="2400" dirty="0" smtClean="0"/>
              <a:t>, </a:t>
            </a:r>
            <a:r>
              <a:rPr lang="el-GR" sz="2400" dirty="0" smtClean="0"/>
              <a:t>Παναγιώτης </a:t>
            </a:r>
            <a:r>
              <a:rPr lang="el-GR" sz="2400" dirty="0" err="1" smtClean="0"/>
              <a:t>Φιτσιλής</a:t>
            </a:r>
            <a:r>
              <a:rPr lang="el-GR" sz="2400" dirty="0" smtClean="0"/>
              <a:t> 2015. Παναγιώτης </a:t>
            </a:r>
            <a:r>
              <a:rPr lang="el-GR" sz="2400" dirty="0" err="1" smtClean="0"/>
              <a:t>Φιτσιλής</a:t>
            </a:r>
            <a:r>
              <a:rPr lang="el-GR" sz="2400" dirty="0" smtClean="0"/>
              <a:t> «Προγραμματισμός Επιχειρησιακών Πόρων» Έκδοση 1.0 Λάρισα  01/09/2015 . </a:t>
            </a:r>
            <a:r>
              <a:rPr lang="el-GR" sz="2400" dirty="0"/>
              <a:t>Διαθέσιμο από τη δικτυακή </a:t>
            </a:r>
            <a:r>
              <a:rPr lang="el-GR" sz="2400" dirty="0" smtClean="0"/>
              <a:t>διεύθυνση: </a:t>
            </a:r>
            <a:r>
              <a:rPr lang="en-US" sz="2400" dirty="0" smtClean="0">
                <a:solidFill>
                  <a:srgbClr val="FF0000"/>
                </a:solidFill>
                <a:hlinkClick r:id="rId3" tooltip="Μετάβαση στην ιστοσελίδα του μαθήματος"/>
              </a:rPr>
              <a:t>http</a:t>
            </a:r>
            <a:r>
              <a:rPr lang="en-US" sz="2400" smtClean="0">
                <a:solidFill>
                  <a:srgbClr val="FF0000"/>
                </a:solidFill>
                <a:hlinkClick r:id="rId3" tooltip="Μετάβαση στην ιστοσελίδα του μαθήματος"/>
              </a:rPr>
              <a:t>://</a:t>
            </a:r>
            <a:r>
              <a:rPr lang="en-US" sz="2400" smtClean="0">
                <a:solidFill>
                  <a:srgbClr val="FF0000"/>
                </a:solidFill>
                <a:hlinkClick r:id="rId3" tooltip="Μετάβαση στην ιστοσελίδα του μαθήματος"/>
              </a:rPr>
              <a:t>cdev.teilar.gr/courses/DDE105</a:t>
            </a:r>
            <a:r>
              <a:rPr lang="en-US" sz="2400" smtClean="0">
                <a:solidFill>
                  <a:srgbClr val="FF0000"/>
                </a:solidFill>
                <a:hlinkClick r:id="rId3" tooltip="Μετάβαση στην ιστοσελίδα του μαθήματος"/>
              </a:rPr>
              <a:t>/index.php</a:t>
            </a:r>
            <a:r>
              <a:rPr lang="el-GR" sz="2400" dirty="0" smtClean="0"/>
              <a:t>.</a:t>
            </a:r>
            <a:endParaRPr lang="el-GR" sz="2400" dirty="0"/>
          </a:p>
          <a:p>
            <a:endParaRPr lang="el-GR" sz="2000" dirty="0"/>
          </a:p>
        </p:txBody>
      </p:sp>
    </p:spTree>
    <p:extLst>
      <p:ext uri="{BB962C8B-B14F-4D97-AF65-F5344CB8AC3E}">
        <p14:creationId xmlns:p14="http://schemas.microsoft.com/office/powerpoint/2010/main" val="8351068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Αδειοδότησης</a:t>
            </a:r>
            <a:endParaRPr lang="el-GR" b="1" dirty="0"/>
          </a:p>
        </p:txBody>
      </p:sp>
      <p:sp>
        <p:nvSpPr>
          <p:cNvPr id="3" name="Θέση περιεχομένου 1"/>
          <p:cNvSpPr>
            <a:spLocks noGrp="1"/>
          </p:cNvSpPr>
          <p:nvPr>
            <p:ph idx="1"/>
          </p:nvPr>
        </p:nvSpPr>
        <p:spPr>
          <a:xfrm>
            <a:off x="457200" y="1524000"/>
            <a:ext cx="8229600" cy="1905000"/>
          </a:xfrm>
        </p:spPr>
        <p:txBody>
          <a:bodyPr>
            <a:noAutofit/>
          </a:bodyPr>
          <a:lstStyle/>
          <a:p>
            <a:pPr>
              <a:spcBef>
                <a:spcPts val="0"/>
              </a:spcBef>
            </a:pPr>
            <a:r>
              <a:rPr lang="el-GR" sz="2000" dirty="0" smtClean="0"/>
              <a:t>Το </a:t>
            </a:r>
            <a:r>
              <a:rPr lang="el-GR" sz="2000" dirty="0"/>
              <a:t>παρόν υλικό διατίθεται με τους όρους της άδειας χρήσης </a:t>
            </a:r>
            <a:r>
              <a:rPr lang="en-US" sz="2000" dirty="0" smtClean="0"/>
              <a:t>Creative Commons</a:t>
            </a:r>
            <a:r>
              <a:rPr lang="el-GR" sz="2000" dirty="0" smtClean="0"/>
              <a:t>: Αναφορά - </a:t>
            </a:r>
            <a:r>
              <a:rPr lang="el-GR" sz="2000" dirty="0"/>
              <a:t>Μη Εμπορική </a:t>
            </a:r>
            <a:r>
              <a:rPr lang="el-GR" sz="2000" dirty="0" smtClean="0"/>
              <a:t>Χρήση - </a:t>
            </a:r>
            <a:r>
              <a:rPr lang="el-GR" sz="2000" dirty="0"/>
              <a:t>Παρόμοια </a:t>
            </a:r>
            <a:r>
              <a:rPr lang="el-GR" sz="2000" dirty="0" smtClean="0"/>
              <a:t>Διανομή, </a:t>
            </a:r>
            <a:r>
              <a:rPr lang="el-GR" sz="2000" dirty="0"/>
              <a:t>4.0 [1] ή μεταγενέστερη, Διεθνής </a:t>
            </a:r>
            <a:r>
              <a:rPr lang="el-GR" sz="2000" dirty="0" smtClean="0"/>
              <a:t>Έκδοση.</a:t>
            </a:r>
            <a:r>
              <a:rPr lang="en-US" sz="2000" dirty="0" smtClean="0"/>
              <a:t> </a:t>
            </a:r>
            <a:r>
              <a:rPr lang="el-GR" sz="2000" dirty="0" smtClean="0"/>
              <a:t>Εξαιρούνται </a:t>
            </a:r>
            <a:r>
              <a:rPr lang="el-GR" sz="2000" dirty="0"/>
              <a:t>τα αυτοτελή έργα τρίτων π.χ. φωτογραφίες, διαγράμματα </a:t>
            </a:r>
            <a:r>
              <a:rPr lang="el-GR" sz="2000" dirty="0" smtClean="0"/>
              <a:t>κ.λπ., 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Εικόνα 1" descr=" Λογότυπο για άδειες χρήσης creative commons, b y, n c, s a " title="Λογότυπο creative commons">
            <a:hlinkClick r:id="rId4" tooltip="Μετάβαση στην Άδεια Χρήσης"/>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422" y="358140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p:cNvSpPr txBox="1"/>
          <p:nvPr/>
        </p:nvSpPr>
        <p:spPr>
          <a:xfrm>
            <a:off x="533400" y="4224704"/>
            <a:ext cx="8229600" cy="2252296"/>
          </a:xfrm>
          <a:prstGeom prst="rect">
            <a:avLst/>
          </a:prstGeom>
        </p:spPr>
        <p:txBody>
          <a:bodyPr vert="horz" wrap="square" lIns="91440" tIns="45720" rIns="91440" bIns="45720" rtlCol="0" anchor="ctr">
            <a:normAutofit/>
          </a:bodyPr>
          <a:lstStyle/>
          <a:p>
            <a:pPr>
              <a:spcAft>
                <a:spcPts val="600"/>
              </a:spcAft>
            </a:pPr>
            <a:r>
              <a:rPr lang="el-GR" sz="1400" dirty="0"/>
              <a:t>[1] </a:t>
            </a:r>
            <a:r>
              <a:rPr lang="en-US" sz="1400" dirty="0" smtClean="0">
                <a:hlinkClick r:id="rId4" tooltip="Μετάβαση στην Άδεια Χρήσης"/>
              </a:rPr>
              <a:t>http://creativecommons.org/licenses/by-nc-sa/4.0/</a:t>
            </a:r>
            <a:endParaRPr lang="el-GR" sz="1400" dirty="0"/>
          </a:p>
          <a:p>
            <a:r>
              <a:rPr lang="el-GR" sz="1400" dirty="0"/>
              <a:t>Ως </a:t>
            </a:r>
            <a:r>
              <a:rPr lang="el-GR" sz="1400" b="1" dirty="0"/>
              <a:t>Μη Εμπορική</a:t>
            </a:r>
            <a:r>
              <a:rPr lang="el-GR" sz="1400" dirty="0"/>
              <a:t> ορίζεται η χρήση:</a:t>
            </a:r>
          </a:p>
          <a:p>
            <a:pPr marL="800100" lvl="1" indent="-342900">
              <a:buFont typeface="Arial" panose="020B0604020202020204" pitchFamily="34" charset="0"/>
              <a:buChar char="•"/>
            </a:pP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r>
              <a:rPr lang="el-GR" sz="1400" dirty="0"/>
              <a:t>,</a:t>
            </a:r>
          </a:p>
          <a:p>
            <a:pPr marL="800100" lvl="1" indent="-342900">
              <a:buFont typeface="Arial" panose="020B0604020202020204" pitchFamily="34" charset="0"/>
              <a:buChar char="•"/>
            </a:pPr>
            <a:r>
              <a:rPr lang="el-GR" sz="1400" dirty="0"/>
              <a:t>που</a:t>
            </a:r>
            <a:r>
              <a:rPr lang="en-GB" sz="1400" dirty="0"/>
              <a:t> </a:t>
            </a:r>
            <a:r>
              <a:rPr lang="el-GR" sz="1400" dirty="0"/>
              <a:t>δεν περιλαμβάνει οικονομική συναλλαγή ως προϋπόθεση για τη χρήση ή πρόσβαση στο </a:t>
            </a:r>
            <a:r>
              <a:rPr lang="el-GR" sz="1400" dirty="0" smtClean="0"/>
              <a:t>έργο,</a:t>
            </a:r>
            <a:endParaRPr lang="el-GR" sz="1400" dirty="0"/>
          </a:p>
          <a:p>
            <a:pPr marL="800100" lvl="1" indent="-342900">
              <a:spcAft>
                <a:spcPts val="600"/>
              </a:spcAft>
              <a:buFont typeface="Arial" panose="020B0604020202020204" pitchFamily="34" charset="0"/>
              <a:buChar char="•"/>
            </a:pPr>
            <a:r>
              <a:rPr lang="el-GR" sz="1400" dirty="0"/>
              <a:t>που</a:t>
            </a:r>
            <a:r>
              <a:rPr lang="en-GB" sz="1400" dirty="0"/>
              <a:t> </a:t>
            </a:r>
            <a:r>
              <a:rPr lang="el-GR" sz="1400" dirty="0"/>
              <a:t>δεν προσπορίζει στο διανομέα του έργου και</a:t>
            </a:r>
            <a:r>
              <a:rPr lang="en-GB" sz="1400" dirty="0"/>
              <a:t> </a:t>
            </a:r>
            <a:r>
              <a:rPr lang="el-GR" sz="1400" dirty="0" err="1"/>
              <a:t>αδειοδόχο</a:t>
            </a:r>
            <a:r>
              <a:rPr lang="en-GB" sz="1400" dirty="0"/>
              <a:t> </a:t>
            </a:r>
            <a:r>
              <a:rPr lang="el-GR" sz="1400" dirty="0"/>
              <a:t>έμμεσο οικονομικό όφελος (π.χ. διαφημίσεις) από την προβολή του έργου σε διαδικτυακό </a:t>
            </a:r>
            <a:r>
              <a:rPr lang="el-GR" sz="1400" dirty="0" smtClean="0"/>
              <a:t>τόπο.</a:t>
            </a:r>
            <a:endParaRPr lang="el-GR" sz="1400" dirty="0"/>
          </a:p>
          <a:p>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r>
              <a:rPr lang="el-GR" sz="1400" dirty="0" smtClean="0"/>
              <a:t>.</a:t>
            </a:r>
            <a:endParaRPr lang="el-GR" sz="1400" dirty="0"/>
          </a:p>
        </p:txBody>
      </p:sp>
    </p:spTree>
    <p:custDataLst>
      <p:tags r:id="rId1"/>
    </p:custDataLst>
    <p:extLst>
      <p:ext uri="{BB962C8B-B14F-4D97-AF65-F5344CB8AC3E}">
        <p14:creationId xmlns:p14="http://schemas.microsoft.com/office/powerpoint/2010/main" val="1151676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(1/2)</a:t>
            </a:r>
            <a:endParaRPr lang="el-GR" sz="4000" b="1" dirty="0"/>
          </a:p>
        </p:txBody>
      </p:sp>
      <p:sp>
        <p:nvSpPr>
          <p:cNvPr id="3" name="Θέση περιεχομένου 1"/>
          <p:cNvSpPr>
            <a:spLocks noGrp="1"/>
          </p:cNvSpPr>
          <p:nvPr>
            <p:ph idx="1"/>
          </p:nvPr>
        </p:nvSpPr>
        <p:spPr/>
        <p:txBody>
          <a:bodyPr>
            <a:no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Εικόνες/Σχήματα/Διαγράμματα</a:t>
            </a:r>
            <a:r>
              <a:rPr lang="en-US" sz="2400" b="1" dirty="0" smtClean="0"/>
              <a:t>/</a:t>
            </a:r>
            <a:r>
              <a:rPr lang="el-GR" sz="2400" b="1" dirty="0" smtClean="0"/>
              <a:t>Φωτογραφίες</a:t>
            </a:r>
          </a:p>
          <a:p>
            <a:pPr marL="0" indent="0">
              <a:buNone/>
            </a:pPr>
            <a:r>
              <a:rPr lang="el-GR" sz="2000" dirty="0" smtClean="0">
                <a:solidFill>
                  <a:srgbClr val="FF0000"/>
                </a:solidFill>
              </a:rPr>
              <a:t>Εικόνα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a:t>
            </a:r>
            <a:r>
              <a:rPr lang="el-GR" sz="2000" dirty="0">
                <a:solidFill>
                  <a:srgbClr val="FF0000"/>
                </a:solidFill>
              </a:rPr>
              <a:t>πηγή</a:t>
            </a:r>
            <a:r>
              <a:rPr lang="el-GR" sz="2000" dirty="0" smtClean="0">
                <a:solidFill>
                  <a:srgbClr val="FF0000"/>
                </a:solidFill>
              </a:rPr>
              <a:t>&gt;&lt;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4: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5: </a:t>
            </a:r>
            <a:r>
              <a:rPr lang="el-GR" sz="2000" dirty="0">
                <a:solidFill>
                  <a:srgbClr val="FF0000"/>
                </a:solidFill>
              </a:rPr>
              <a:t>&lt;αναφορά&gt;&lt;άδεια με την οποία διατίθεται&gt; &lt;</a:t>
            </a:r>
            <a:r>
              <a:rPr lang="el-GR" sz="2000" dirty="0" err="1">
                <a:solidFill>
                  <a:srgbClr val="FF0000"/>
                </a:solidFill>
              </a:rPr>
              <a:t>σύνδεσμος</a:t>
            </a:r>
            <a:r>
              <a:rPr lang="el-GR" sz="2000" dirty="0" err="1" smtClean="0">
                <a:solidFill>
                  <a:srgbClr val="FF0000"/>
                </a:solidFill>
              </a:rPr>
              <a:t>&gt;&lt;πηγή&gt;&lt;</a:t>
            </a:r>
            <a:r>
              <a:rPr lang="el-GR" sz="2000" dirty="0" err="1">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2897622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(2/2)</a:t>
            </a:r>
            <a:r>
              <a:rPr lang="el-GR" sz="4000" b="1" dirty="0" smtClean="0"/>
              <a:t> </a:t>
            </a:r>
            <a:endParaRPr lang="el-GR" sz="4000" b="1" dirty="0"/>
          </a:p>
        </p:txBody>
      </p:sp>
      <p:sp>
        <p:nvSpPr>
          <p:cNvPr id="3" name="Θέση περιεχομένου 1"/>
          <p:cNvSpPr>
            <a:spLocks noGrp="1"/>
          </p:cNvSpPr>
          <p:nvPr>
            <p:ph idx="1"/>
          </p:nvPr>
        </p:nvSpPr>
        <p:spPr/>
        <p:txBody>
          <a:bodyPr>
            <a:norm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Πίνακες</a:t>
            </a:r>
          </a:p>
          <a:p>
            <a:pPr marL="0" indent="0">
              <a:buNone/>
            </a:pPr>
            <a:r>
              <a:rPr lang="el-GR" sz="2000" dirty="0" smtClean="0">
                <a:solidFill>
                  <a:srgbClr val="FF0000"/>
                </a:solidFill>
              </a:rPr>
              <a:t>Πίνακας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smtClean="0">
                <a:solidFill>
                  <a:srgbClr val="FF0000"/>
                </a:solidFill>
              </a:rPr>
              <a:t>Πίνακας 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smtClean="0">
                <a:solidFill>
                  <a:srgbClr val="FF0000"/>
                </a:solidFill>
              </a:rPr>
              <a:t>Πίνακας 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smtClean="0">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7621430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Διατήρηση </a:t>
            </a:r>
            <a:r>
              <a:rPr lang="el-GR" b="1" dirty="0" smtClean="0"/>
              <a:t>Σημειωμάτων</a:t>
            </a:r>
            <a:endParaRPr lang="el-GR" b="1" dirty="0"/>
          </a:p>
        </p:txBody>
      </p:sp>
      <p:sp>
        <p:nvSpPr>
          <p:cNvPr id="3" name="Θέση περιεχομένου 1"/>
          <p:cNvSpPr>
            <a:spLocks noGrp="1"/>
          </p:cNvSpPr>
          <p:nvPr>
            <p:ph idx="1"/>
          </p:nvPr>
        </p:nvSpPr>
        <p:spPr/>
        <p:txBody>
          <a:bodyPr>
            <a:normAutofit/>
          </a:bodyPr>
          <a:lstStyle/>
          <a:p>
            <a:pPr marL="0" indent="0">
              <a:spcBef>
                <a:spcPts val="0"/>
              </a:spcBef>
              <a:buNone/>
            </a:pPr>
            <a:endParaRPr lang="el-GR" sz="2400" dirty="0" smtClean="0"/>
          </a:p>
          <a:p>
            <a:pPr marL="0" indent="0">
              <a:spcBef>
                <a:spcPts val="0"/>
              </a:spcBef>
              <a:spcAft>
                <a:spcPts val="1800"/>
              </a:spcAft>
              <a:buNone/>
            </a:pPr>
            <a:r>
              <a:rPr lang="el-GR" sz="2400" dirty="0" smtClean="0"/>
              <a:t>Οποιαδήποτε </a:t>
            </a:r>
            <a:r>
              <a:rPr lang="el-GR" sz="2400" dirty="0"/>
              <a:t>αναπαραγωγή ή διασκευή του υλικού θα πρέπει να συμπεριλαμβάνει:</a:t>
            </a:r>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Αναφοράς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Αδειοδότησης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τη</a:t>
            </a:r>
            <a:r>
              <a:rPr lang="en-US" sz="2000" dirty="0" smtClean="0"/>
              <a:t> </a:t>
            </a:r>
            <a:r>
              <a:rPr lang="el-GR" sz="2000" dirty="0"/>
              <a:t>Δ</a:t>
            </a:r>
            <a:r>
              <a:rPr lang="el-GR" sz="2000" dirty="0" smtClean="0"/>
              <a:t>ήλωση</a:t>
            </a:r>
            <a:r>
              <a:rPr lang="en-US" sz="2000" dirty="0" smtClean="0"/>
              <a:t> </a:t>
            </a:r>
            <a:r>
              <a:rPr lang="el-GR" sz="2000" dirty="0" smtClean="0"/>
              <a:t>Διατήρησης Σημειωμάτων,</a:t>
            </a:r>
            <a:endParaRPr lang="el-GR" sz="2000" dirty="0"/>
          </a:p>
          <a:p>
            <a:pPr lvl="2" indent="-347472">
              <a:spcBef>
                <a:spcPts val="0"/>
              </a:spcBef>
              <a:spcAft>
                <a:spcPts val="1800"/>
              </a:spcAft>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spcBef>
                <a:spcPts val="0"/>
              </a:spcBef>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684982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b="1" dirty="0" smtClean="0"/>
              <a:t>Περιεχόμενα ενότητας</a:t>
            </a:r>
          </a:p>
        </p:txBody>
      </p:sp>
      <p:sp>
        <p:nvSpPr>
          <p:cNvPr id="14" name="Θέση περιεχομένου 1">
            <a:hlinkClick r:id="rId3" action="ppaction://hlinksldjump" tooltip="Μετάβαση στη Διαφάνεια 6"/>
          </p:cNvPr>
          <p:cNvSpPr txBox="1"/>
          <p:nvPr/>
        </p:nvSpPr>
        <p:spPr>
          <a:xfrm>
            <a:off x="809254" y="1556792"/>
            <a:ext cx="7435151" cy="5262979"/>
          </a:xfrm>
          <a:prstGeom prst="rect">
            <a:avLst/>
          </a:prstGeom>
          <a:noFill/>
        </p:spPr>
        <p:txBody>
          <a:bodyPr wrap="square" rtlCol="0">
            <a:spAutoFit/>
          </a:bodyPr>
          <a:lstStyle/>
          <a:p>
            <a:pPr marL="457200" indent="-457200">
              <a:buFont typeface="Arial" panose="020B0604020202020204" pitchFamily="34" charset="0"/>
              <a:buChar char="•"/>
            </a:pPr>
            <a:r>
              <a:rPr lang="el-GR" sz="2800" dirty="0" smtClean="0">
                <a:solidFill>
                  <a:srgbClr val="0070C0"/>
                </a:solidFill>
                <a:hlinkClick r:id="rId4" action="ppaction://hlinksldjump"/>
              </a:rPr>
              <a:t>Τι είναι ένα σύστημα </a:t>
            </a:r>
            <a:r>
              <a:rPr lang="en-US" sz="2800" dirty="0" smtClean="0">
                <a:solidFill>
                  <a:srgbClr val="0070C0"/>
                </a:solidFill>
                <a:hlinkClick r:id="rId4" action="ppaction://hlinksldjump"/>
              </a:rPr>
              <a:t>ERP.</a:t>
            </a:r>
            <a:endParaRPr lang="en-US" sz="2800" dirty="0" smtClean="0">
              <a:solidFill>
                <a:srgbClr val="0070C0"/>
              </a:solidFill>
            </a:endParaRPr>
          </a:p>
          <a:p>
            <a:pPr marL="457200" indent="-457200">
              <a:buFont typeface="Arial" panose="020B0604020202020204" pitchFamily="34" charset="0"/>
              <a:buChar char="•"/>
            </a:pPr>
            <a:r>
              <a:rPr lang="el-GR" sz="2800" dirty="0">
                <a:solidFill>
                  <a:srgbClr val="0070C0"/>
                </a:solidFill>
                <a:hlinkClick r:id="rId5" action="ppaction://hlinksldjump"/>
              </a:rPr>
              <a:t>Τα συστήματα </a:t>
            </a:r>
            <a:r>
              <a:rPr lang="en-US" sz="2800" dirty="0">
                <a:solidFill>
                  <a:srgbClr val="0070C0"/>
                </a:solidFill>
                <a:hlinkClick r:id="rId5" action="ppaction://hlinksldjump"/>
              </a:rPr>
              <a:t>ERP </a:t>
            </a:r>
            <a:r>
              <a:rPr lang="el-GR" sz="2800" dirty="0" smtClean="0">
                <a:solidFill>
                  <a:srgbClr val="0070C0"/>
                </a:solidFill>
                <a:hlinkClick r:id="rId5" action="ppaction://hlinksldjump"/>
              </a:rPr>
              <a:t>προσφέρουν</a:t>
            </a:r>
            <a:r>
              <a:rPr lang="en-US" sz="2800" dirty="0" smtClean="0">
                <a:solidFill>
                  <a:srgbClr val="0070C0"/>
                </a:solidFill>
              </a:rPr>
              <a:t>.</a:t>
            </a:r>
          </a:p>
          <a:p>
            <a:pPr marL="457200" indent="-457200">
              <a:buFont typeface="Arial" panose="020B0604020202020204" pitchFamily="34" charset="0"/>
              <a:buChar char="•"/>
            </a:pPr>
            <a:r>
              <a:rPr lang="el-GR" sz="2800" dirty="0" smtClean="0">
                <a:solidFill>
                  <a:srgbClr val="0070C0"/>
                </a:solidFill>
                <a:hlinkClick r:id="rId6" action="ppaction://hlinksldjump"/>
              </a:rPr>
              <a:t>Η </a:t>
            </a:r>
            <a:r>
              <a:rPr lang="el-GR" sz="2800" dirty="0">
                <a:solidFill>
                  <a:srgbClr val="0070C0"/>
                </a:solidFill>
                <a:hlinkClick r:id="rId6" action="ppaction://hlinksldjump"/>
              </a:rPr>
              <a:t>αρχιτεκτονική των συστημάτων </a:t>
            </a:r>
            <a:r>
              <a:rPr lang="el-GR" sz="2800" dirty="0" smtClean="0">
                <a:solidFill>
                  <a:srgbClr val="0070C0"/>
                </a:solidFill>
                <a:hlinkClick r:id="rId6" action="ppaction://hlinksldjump"/>
              </a:rPr>
              <a:t>ERP</a:t>
            </a:r>
            <a:r>
              <a:rPr lang="en-US" sz="2800" dirty="0" smtClean="0">
                <a:solidFill>
                  <a:srgbClr val="0070C0"/>
                </a:solidFill>
                <a:hlinkClick r:id="rId6" action="ppaction://hlinksldjump"/>
              </a:rPr>
              <a:t>.</a:t>
            </a:r>
            <a:endParaRPr lang="en-US" sz="2800" dirty="0" smtClean="0">
              <a:solidFill>
                <a:srgbClr val="0070C0"/>
              </a:solidFill>
            </a:endParaRPr>
          </a:p>
          <a:p>
            <a:pPr marL="457200" indent="-457200">
              <a:buFont typeface="Arial" panose="020B0604020202020204" pitchFamily="34" charset="0"/>
              <a:buChar char="•"/>
            </a:pPr>
            <a:r>
              <a:rPr lang="el-GR" sz="2800" dirty="0">
                <a:solidFill>
                  <a:srgbClr val="0070C0"/>
                </a:solidFill>
                <a:hlinkClick r:id="rId7" action="ppaction://hlinksldjump"/>
              </a:rPr>
              <a:t>Επιχειρηματικές </a:t>
            </a:r>
            <a:r>
              <a:rPr lang="el-GR" sz="2800" dirty="0" smtClean="0">
                <a:solidFill>
                  <a:srgbClr val="0070C0"/>
                </a:solidFill>
                <a:hlinkClick r:id="rId7" action="ppaction://hlinksldjump"/>
              </a:rPr>
              <a:t>διεργασίες</a:t>
            </a:r>
            <a:r>
              <a:rPr lang="en-US" sz="2800" dirty="0" smtClean="0">
                <a:solidFill>
                  <a:srgbClr val="0070C0"/>
                </a:solidFill>
                <a:hlinkClick r:id="rId7" action="ppaction://hlinksldjump"/>
              </a:rPr>
              <a:t>.</a:t>
            </a:r>
            <a:endParaRPr lang="en-US" sz="2800" dirty="0" smtClean="0">
              <a:solidFill>
                <a:srgbClr val="0070C0"/>
              </a:solidFill>
            </a:endParaRPr>
          </a:p>
          <a:p>
            <a:pPr marL="457200" indent="-457200">
              <a:buFont typeface="Arial" panose="020B0604020202020204" pitchFamily="34" charset="0"/>
              <a:buChar char="•"/>
            </a:pPr>
            <a:r>
              <a:rPr lang="el-GR" sz="2800" dirty="0" smtClean="0">
                <a:solidFill>
                  <a:srgbClr val="0070C0"/>
                </a:solidFill>
                <a:hlinkClick r:id="rId8" action="ppaction://hlinksldjump"/>
              </a:rPr>
              <a:t>Μέθοδοι </a:t>
            </a:r>
            <a:r>
              <a:rPr lang="el-GR" sz="2800" dirty="0" err="1">
                <a:solidFill>
                  <a:srgbClr val="0070C0"/>
                </a:solidFill>
                <a:hlinkClick r:id="rId8" action="ppaction://hlinksldjump"/>
              </a:rPr>
              <a:t>μοντελοποίησης</a:t>
            </a:r>
            <a:r>
              <a:rPr lang="el-GR" sz="2800" dirty="0">
                <a:solidFill>
                  <a:srgbClr val="0070C0"/>
                </a:solidFill>
                <a:hlinkClick r:id="rId8" action="ppaction://hlinksldjump"/>
              </a:rPr>
              <a:t> επιχειρηματικών </a:t>
            </a:r>
            <a:r>
              <a:rPr lang="el-GR" sz="2800" dirty="0" smtClean="0">
                <a:solidFill>
                  <a:srgbClr val="0070C0"/>
                </a:solidFill>
                <a:hlinkClick r:id="rId8" action="ppaction://hlinksldjump"/>
              </a:rPr>
              <a:t>διεργασιών</a:t>
            </a:r>
            <a:r>
              <a:rPr lang="en-US" sz="2800" dirty="0" smtClean="0">
                <a:solidFill>
                  <a:srgbClr val="0070C0"/>
                </a:solidFill>
                <a:hlinkClick r:id="rId8" action="ppaction://hlinksldjump"/>
              </a:rPr>
              <a:t>.</a:t>
            </a:r>
            <a:endParaRPr lang="en-US" sz="2800" dirty="0" smtClean="0">
              <a:solidFill>
                <a:srgbClr val="0070C0"/>
              </a:solidFill>
            </a:endParaRPr>
          </a:p>
          <a:p>
            <a:pPr marL="457200" indent="-457200">
              <a:buFont typeface="Arial" panose="020B0604020202020204" pitchFamily="34" charset="0"/>
              <a:buChar char="•"/>
            </a:pPr>
            <a:r>
              <a:rPr lang="el-GR" sz="2800" dirty="0">
                <a:solidFill>
                  <a:srgbClr val="0070C0"/>
                </a:solidFill>
                <a:hlinkClick r:id="rId9" action="ppaction://hlinksldjump"/>
              </a:rPr>
              <a:t>Συστήματα ERP και διοικητικά </a:t>
            </a:r>
            <a:r>
              <a:rPr lang="el-GR" sz="2800" dirty="0" smtClean="0">
                <a:solidFill>
                  <a:srgbClr val="0070C0"/>
                </a:solidFill>
                <a:hlinkClick r:id="rId9" action="ppaction://hlinksldjump"/>
              </a:rPr>
              <a:t>επίπεδα</a:t>
            </a:r>
            <a:r>
              <a:rPr lang="en-US" sz="2800" dirty="0" smtClean="0">
                <a:solidFill>
                  <a:srgbClr val="0070C0"/>
                </a:solidFill>
                <a:hlinkClick r:id="rId9" action="ppaction://hlinksldjump"/>
              </a:rPr>
              <a:t>.</a:t>
            </a:r>
            <a:endParaRPr lang="en-US" sz="2800" dirty="0" smtClean="0">
              <a:solidFill>
                <a:srgbClr val="0070C0"/>
              </a:solidFill>
            </a:endParaRPr>
          </a:p>
          <a:p>
            <a:pPr marL="457200" indent="-457200">
              <a:buFont typeface="Arial" panose="020B0604020202020204" pitchFamily="34" charset="0"/>
              <a:buChar char="•"/>
            </a:pPr>
            <a:r>
              <a:rPr lang="el-GR" sz="2800" dirty="0" smtClean="0">
                <a:solidFill>
                  <a:srgbClr val="0070C0"/>
                </a:solidFill>
                <a:hlinkClick r:id="rId10" action="ppaction://hlinksldjump"/>
              </a:rPr>
              <a:t>Πλεονεκτήματα </a:t>
            </a:r>
            <a:r>
              <a:rPr lang="en-US" sz="2800" dirty="0" smtClean="0">
                <a:solidFill>
                  <a:srgbClr val="0070C0"/>
                </a:solidFill>
                <a:hlinkClick r:id="rId10" action="ppaction://hlinksldjump"/>
              </a:rPr>
              <a:t>ERP </a:t>
            </a:r>
            <a:r>
              <a:rPr lang="el-GR" sz="2800" dirty="0" smtClean="0">
                <a:solidFill>
                  <a:srgbClr val="0070C0"/>
                </a:solidFill>
                <a:hlinkClick r:id="rId10" action="ppaction://hlinksldjump"/>
              </a:rPr>
              <a:t>συστημάτων.</a:t>
            </a:r>
            <a:endParaRPr lang="el-GR" sz="2800" dirty="0" smtClean="0">
              <a:solidFill>
                <a:srgbClr val="0070C0"/>
              </a:solidFill>
            </a:endParaRPr>
          </a:p>
          <a:p>
            <a:pPr marL="457200" indent="-457200">
              <a:buFont typeface="Arial" panose="020B0604020202020204" pitchFamily="34" charset="0"/>
              <a:buChar char="•"/>
            </a:pPr>
            <a:r>
              <a:rPr lang="el-GR" sz="2800" dirty="0" smtClean="0">
                <a:solidFill>
                  <a:srgbClr val="0070C0"/>
                </a:solidFill>
                <a:hlinkClick r:id="rId11" action="ppaction://hlinksldjump"/>
              </a:rPr>
              <a:t>Μειονεκτήματα </a:t>
            </a:r>
            <a:r>
              <a:rPr lang="en-US" sz="2800" dirty="0" smtClean="0">
                <a:solidFill>
                  <a:srgbClr val="0070C0"/>
                </a:solidFill>
                <a:hlinkClick r:id="rId11" action="ppaction://hlinksldjump"/>
              </a:rPr>
              <a:t>ERP </a:t>
            </a:r>
            <a:r>
              <a:rPr lang="el-GR" sz="2800" dirty="0" smtClean="0">
                <a:solidFill>
                  <a:srgbClr val="0070C0"/>
                </a:solidFill>
                <a:hlinkClick r:id="rId11" action="ppaction://hlinksldjump"/>
              </a:rPr>
              <a:t>συστημάτων.</a:t>
            </a:r>
            <a:endParaRPr lang="en-US" sz="2800" dirty="0" smtClean="0">
              <a:solidFill>
                <a:srgbClr val="0070C0"/>
              </a:solidFill>
            </a:endParaRPr>
          </a:p>
          <a:p>
            <a:pPr marL="457200" indent="-457200">
              <a:buFont typeface="Arial" panose="020B0604020202020204" pitchFamily="34" charset="0"/>
              <a:buChar char="•"/>
            </a:pPr>
            <a:endParaRPr lang="en-US" sz="2800" dirty="0" smtClean="0">
              <a:solidFill>
                <a:srgbClr val="0070C0"/>
              </a:solidFill>
            </a:endParaRPr>
          </a:p>
          <a:p>
            <a:pPr marL="457200" indent="-457200">
              <a:buFont typeface="Arial" panose="020B0604020202020204" pitchFamily="34" charset="0"/>
              <a:buChar char="•"/>
            </a:pPr>
            <a:endParaRPr lang="en-US" sz="2800" dirty="0" smtClean="0">
              <a:solidFill>
                <a:srgbClr val="0070C0"/>
              </a:solidFill>
            </a:endParaRPr>
          </a:p>
          <a:p>
            <a:pPr marL="457200" indent="-457200">
              <a:buFont typeface="Arial" panose="020B0604020202020204" pitchFamily="34" charset="0"/>
              <a:buChar char="•"/>
            </a:pPr>
            <a:endParaRPr lang="el-GR" sz="2800" dirty="0">
              <a:latin typeface="+mn-lt"/>
            </a:endParaRPr>
          </a:p>
        </p:txBody>
      </p:sp>
      <p:sp>
        <p:nvSpPr>
          <p:cNvPr id="13"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pPr>
              <a:defRPr/>
            </a:pPr>
            <a:fld id="{00AE728C-E611-4819-AE43-A6ECB79E445A}" type="slidenum">
              <a:rPr lang="el-GR" sz="1400" smtClean="0">
                <a:solidFill>
                  <a:schemeClr val="tx1"/>
                </a:solidFill>
              </a:rPr>
              <a:pPr>
                <a:defRPr/>
              </a:pPr>
              <a:t>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339178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Τι είναι ένα σύστημα ERP</a:t>
            </a:r>
          </a:p>
        </p:txBody>
      </p:sp>
      <p:sp>
        <p:nvSpPr>
          <p:cNvPr id="3" name="Θέση περιεχομένου 1"/>
          <p:cNvSpPr>
            <a:spLocks noGrp="1"/>
          </p:cNvSpPr>
          <p:nvPr>
            <p:ph idx="1"/>
          </p:nvPr>
        </p:nvSpPr>
        <p:spPr/>
        <p:txBody>
          <a:bodyPr>
            <a:noAutofit/>
          </a:bodyPr>
          <a:lstStyle/>
          <a:p>
            <a:pPr>
              <a:lnSpc>
                <a:spcPct val="90000"/>
              </a:lnSpc>
            </a:pPr>
            <a:r>
              <a:rPr lang="el-GR" altLang="el-GR" sz="2800" dirty="0"/>
              <a:t>Είναι ένα πληροφοριακό </a:t>
            </a:r>
            <a:r>
              <a:rPr lang="el-GR" altLang="el-GR" sz="2800" dirty="0" smtClean="0"/>
              <a:t>σύστημα.</a:t>
            </a:r>
            <a:endParaRPr lang="el-GR" altLang="el-GR" sz="2800" dirty="0"/>
          </a:p>
          <a:p>
            <a:pPr>
              <a:lnSpc>
                <a:spcPct val="90000"/>
              </a:lnSpc>
            </a:pPr>
            <a:endParaRPr lang="el-GR" altLang="el-GR" sz="2800" dirty="0"/>
          </a:p>
          <a:p>
            <a:pPr>
              <a:lnSpc>
                <a:spcPct val="90000"/>
              </a:lnSpc>
            </a:pPr>
            <a:r>
              <a:rPr lang="el-GR" altLang="el-GR" sz="2800" dirty="0"/>
              <a:t>Ένα σύστημα </a:t>
            </a:r>
            <a:r>
              <a:rPr lang="en-US" altLang="el-GR" sz="2800" dirty="0" smtClean="0"/>
              <a:t>ERP</a:t>
            </a:r>
            <a:r>
              <a:rPr lang="el-GR" altLang="el-GR" sz="2800" dirty="0" smtClean="0"/>
              <a:t>:</a:t>
            </a:r>
            <a:r>
              <a:rPr lang="en-US" altLang="el-GR" sz="2800" dirty="0" smtClean="0"/>
              <a:t> </a:t>
            </a:r>
            <a:endParaRPr lang="el-GR" altLang="el-GR" sz="2800" dirty="0"/>
          </a:p>
          <a:p>
            <a:pPr lvl="1">
              <a:lnSpc>
                <a:spcPct val="90000"/>
              </a:lnSpc>
            </a:pPr>
            <a:r>
              <a:rPr lang="el-GR" altLang="el-GR" dirty="0"/>
              <a:t>αυτοματοποιεί τις καθημερινές εργασίες ενός </a:t>
            </a:r>
            <a:r>
              <a:rPr lang="el-GR" altLang="el-GR" dirty="0" smtClean="0"/>
              <a:t>οργανισμού.</a:t>
            </a:r>
            <a:endParaRPr lang="el-GR" altLang="el-GR" dirty="0"/>
          </a:p>
          <a:p>
            <a:pPr lvl="1">
              <a:lnSpc>
                <a:spcPct val="90000"/>
              </a:lnSpc>
            </a:pPr>
            <a:r>
              <a:rPr lang="el-GR" altLang="el-GR" dirty="0"/>
              <a:t>ολοκληρώνει τις διαδικασίες ενός </a:t>
            </a:r>
            <a:r>
              <a:rPr lang="el-GR" altLang="el-GR" dirty="0" smtClean="0"/>
              <a:t>οργανισμού.</a:t>
            </a:r>
            <a:endParaRPr lang="el-GR" altLang="el-GR" dirty="0"/>
          </a:p>
          <a:p>
            <a:pPr>
              <a:lnSpc>
                <a:spcPct val="90000"/>
              </a:lnSpc>
            </a:pPr>
            <a:endParaRPr lang="el-GR" altLang="el-GR" sz="2800" dirty="0"/>
          </a:p>
          <a:p>
            <a:pPr>
              <a:lnSpc>
                <a:spcPct val="90000"/>
              </a:lnSpc>
            </a:pPr>
            <a:r>
              <a:rPr lang="el-GR" altLang="el-GR" sz="2800" dirty="0"/>
              <a:t>Είναι μια διαδικασία για τη διαχείριση των πόρων σε ένα οργανισμό με συντονισμένο </a:t>
            </a:r>
            <a:r>
              <a:rPr lang="el-GR" altLang="el-GR" sz="2800" dirty="0" smtClean="0"/>
              <a:t>τρόπο.</a:t>
            </a:r>
            <a:endParaRPr lang="el-GR" altLang="el-GR" sz="2800" dirty="0"/>
          </a:p>
          <a:p>
            <a:pPr>
              <a:lnSpc>
                <a:spcPct val="90000"/>
              </a:lnSpc>
            </a:pPr>
            <a:r>
              <a:rPr lang="el-GR" altLang="el-GR" sz="2800" dirty="0"/>
              <a:t>Συνήθως βασίζεται σε μια βάση </a:t>
            </a:r>
            <a:r>
              <a:rPr lang="el-GR" altLang="el-GR" sz="2800" dirty="0" smtClean="0"/>
              <a:t>δεδομένων.</a:t>
            </a:r>
            <a:endParaRPr lang="el-GR" altLang="el-GR" sz="2800" dirty="0"/>
          </a:p>
          <a:p>
            <a:pPr marL="0" indent="0">
              <a:buNone/>
            </a:pPr>
            <a:endParaRPr lang="el-GR" sz="2800" dirty="0"/>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5</a:t>
            </a:fld>
            <a:endParaRPr lang="el-GR" sz="1400" dirty="0">
              <a:solidFill>
                <a:schemeClr val="tx1"/>
              </a:solidFill>
            </a:endParaRPr>
          </a:p>
        </p:txBody>
      </p:sp>
    </p:spTree>
    <p:extLst>
      <p:ext uri="{BB962C8B-B14F-4D97-AF65-F5344CB8AC3E}">
        <p14:creationId xmlns:p14="http://schemas.microsoft.com/office/powerpoint/2010/main" val="3365100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Ένα παράδειγμα χωρίς τη χρήση ERP</a:t>
            </a:r>
          </a:p>
        </p:txBody>
      </p:sp>
      <p:pic>
        <p:nvPicPr>
          <p:cNvPr id="7" name="Εικόνα 6" descr="Παραγγελία, Πωλήσεις, Παραγωγή, Εφοδιαστική, τιμολόγηση."/>
          <p:cNvPicPr>
            <a:picLocks noChangeAspect="1"/>
          </p:cNvPicPr>
          <p:nvPr/>
        </p:nvPicPr>
        <p:blipFill>
          <a:blip r:embed="rId3"/>
          <a:stretch>
            <a:fillRect/>
          </a:stretch>
        </p:blipFill>
        <p:spPr>
          <a:xfrm>
            <a:off x="907986" y="2084715"/>
            <a:ext cx="7328027" cy="2688569"/>
          </a:xfrm>
          <a:prstGeom prst="rect">
            <a:avLst/>
          </a:prstGeom>
        </p:spPr>
      </p:pic>
      <p:sp>
        <p:nvSpPr>
          <p:cNvPr id="8" name="2 - Θέση περιεχομένου"/>
          <p:cNvSpPr>
            <a:spLocks noGrp="1"/>
          </p:cNvSpPr>
          <p:nvPr>
            <p:ph idx="1"/>
          </p:nvPr>
        </p:nvSpPr>
        <p:spPr>
          <a:xfrm>
            <a:off x="1225613" y="4912355"/>
            <a:ext cx="7010400" cy="878846"/>
          </a:xfrm>
        </p:spPr>
        <p:txBody>
          <a:bodyPr>
            <a:normAutofit/>
          </a:bodyPr>
          <a:lstStyle/>
          <a:p>
            <a:pPr marL="0" indent="0">
              <a:buNone/>
            </a:pPr>
            <a:r>
              <a:rPr lang="el-GR" altLang="el-GR" sz="2800" dirty="0" smtClean="0">
                <a:solidFill>
                  <a:srgbClr val="FF0000"/>
                </a:solidFill>
              </a:rPr>
              <a:t>Προβλήματα</a:t>
            </a:r>
            <a:endParaRPr lang="el-GR" altLang="el-GR" sz="1800" dirty="0"/>
          </a:p>
          <a:p>
            <a:pPr marL="0" indent="0">
              <a:buNone/>
            </a:pPr>
            <a:r>
              <a:rPr lang="el-GR" altLang="el-GR" sz="1800" dirty="0"/>
              <a:t>Καθυστερήσεις, κόστος, </a:t>
            </a:r>
            <a:r>
              <a:rPr lang="el-GR" altLang="el-GR" sz="1800" dirty="0" smtClean="0"/>
              <a:t>επανάληψη </a:t>
            </a:r>
            <a:r>
              <a:rPr lang="el-GR" altLang="el-GR" sz="1800" dirty="0"/>
              <a:t>εισαγωγής της </a:t>
            </a:r>
            <a:r>
              <a:rPr lang="el-GR" altLang="el-GR" sz="1800" dirty="0" smtClean="0"/>
              <a:t>πληροφορίας.</a:t>
            </a:r>
            <a:endParaRPr lang="el-GR" altLang="el-GR" sz="2800" dirty="0" smtClean="0">
              <a:solidFill>
                <a:schemeClr val="tx1"/>
              </a:solidFill>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653146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Με τη χρήση συστήματος ERP</a:t>
            </a:r>
          </a:p>
        </p:txBody>
      </p:sp>
      <p:pic>
        <p:nvPicPr>
          <p:cNvPr id="3" name="Εικόνα 2" descr="Με το σύστημα η. αρ. π. , Πελάτες , Προμηθευτές."/>
          <p:cNvPicPr>
            <a:picLocks noChangeAspect="1"/>
          </p:cNvPicPr>
          <p:nvPr/>
        </p:nvPicPr>
        <p:blipFill>
          <a:blip r:embed="rId3"/>
          <a:stretch>
            <a:fillRect/>
          </a:stretch>
        </p:blipFill>
        <p:spPr>
          <a:xfrm>
            <a:off x="651932" y="1642717"/>
            <a:ext cx="7840136" cy="3572566"/>
          </a:xfrm>
          <a:prstGeom prst="rect">
            <a:avLst/>
          </a:prstGeom>
        </p:spPr>
      </p:pic>
      <p:sp>
        <p:nvSpPr>
          <p:cNvPr id="9" name="TextBox 1"/>
          <p:cNvSpPr txBox="1">
            <a:spLocks noChangeArrowheads="1"/>
          </p:cNvSpPr>
          <p:nvPr/>
        </p:nvSpPr>
        <p:spPr bwMode="auto">
          <a:xfrm>
            <a:off x="457200" y="5247207"/>
            <a:ext cx="44732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sz="1600" dirty="0" err="1" smtClean="0"/>
              <a:t>Service</a:t>
            </a:r>
            <a:r>
              <a:rPr lang="el-GR" altLang="el-GR" sz="1600" dirty="0" smtClean="0"/>
              <a:t> 	: Υπηρεσίες</a:t>
            </a:r>
          </a:p>
          <a:p>
            <a:pPr eaLnBrk="1" hangingPunct="1"/>
            <a:r>
              <a:rPr lang="el-GR" altLang="el-GR" sz="1600" dirty="0" err="1" smtClean="0"/>
              <a:t>Sales</a:t>
            </a:r>
            <a:r>
              <a:rPr lang="el-GR" altLang="el-GR" sz="1600" dirty="0" smtClean="0"/>
              <a:t>	: Πωλήσεις </a:t>
            </a:r>
          </a:p>
          <a:p>
            <a:pPr eaLnBrk="1" hangingPunct="1"/>
            <a:r>
              <a:rPr lang="el-GR" altLang="el-GR" sz="1600" dirty="0" smtClean="0"/>
              <a:t>Human </a:t>
            </a:r>
            <a:r>
              <a:rPr lang="el-GR" altLang="el-GR" sz="1600" dirty="0" err="1" smtClean="0"/>
              <a:t>Resources</a:t>
            </a:r>
            <a:r>
              <a:rPr lang="el-GR" altLang="el-GR" sz="1600" dirty="0" smtClean="0"/>
              <a:t>: Ανθρώπινοι Πόροι</a:t>
            </a:r>
          </a:p>
          <a:p>
            <a:pPr eaLnBrk="1" hangingPunct="1"/>
            <a:r>
              <a:rPr lang="el-GR" altLang="el-GR" sz="1600" dirty="0" err="1" smtClean="0"/>
              <a:t>Inventory</a:t>
            </a:r>
            <a:r>
              <a:rPr lang="el-GR" altLang="el-GR" sz="1600" dirty="0" smtClean="0"/>
              <a:t> and </a:t>
            </a:r>
            <a:r>
              <a:rPr lang="el-GR" altLang="el-GR" sz="1600" dirty="0" err="1" smtClean="0"/>
              <a:t>Supply</a:t>
            </a:r>
            <a:r>
              <a:rPr lang="el-GR" altLang="el-GR" sz="1600" dirty="0" smtClean="0"/>
              <a:t>: Απόθεμα και προμήθειες</a:t>
            </a:r>
            <a:endParaRPr lang="el-GR" altLang="el-GR" sz="1600" dirty="0"/>
          </a:p>
        </p:txBody>
      </p:sp>
      <p:sp>
        <p:nvSpPr>
          <p:cNvPr id="10" name="TextBox 8"/>
          <p:cNvSpPr txBox="1">
            <a:spLocks noChangeArrowheads="1"/>
          </p:cNvSpPr>
          <p:nvPr/>
        </p:nvSpPr>
        <p:spPr bwMode="auto">
          <a:xfrm>
            <a:off x="5307013" y="5247208"/>
            <a:ext cx="37046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sz="1600" dirty="0" smtClean="0"/>
              <a:t>Manufacturing - Κατασκευή Προϊόντων</a:t>
            </a:r>
          </a:p>
          <a:p>
            <a:pPr eaLnBrk="1" hangingPunct="1"/>
            <a:r>
              <a:rPr lang="el-GR" altLang="el-GR" sz="1600" dirty="0" err="1" smtClean="0"/>
              <a:t>Finance</a:t>
            </a:r>
            <a:r>
              <a:rPr lang="el-GR" altLang="el-GR" sz="1600" dirty="0" smtClean="0"/>
              <a:t> – Οικονομική Διαχείριση </a:t>
            </a:r>
          </a:p>
          <a:p>
            <a:pPr eaLnBrk="1" hangingPunct="1"/>
            <a:r>
              <a:rPr lang="el-GR" altLang="el-GR" sz="1600" dirty="0" err="1" smtClean="0"/>
              <a:t>Data</a:t>
            </a:r>
            <a:r>
              <a:rPr lang="el-GR" altLang="el-GR" sz="1600" dirty="0" smtClean="0"/>
              <a:t> </a:t>
            </a:r>
            <a:r>
              <a:rPr lang="el-GR" altLang="el-GR" sz="1600" dirty="0" err="1" smtClean="0"/>
              <a:t>Analysis</a:t>
            </a:r>
            <a:r>
              <a:rPr lang="el-GR" altLang="el-GR" sz="1600" dirty="0" smtClean="0"/>
              <a:t> – Ανάλυση δεδομένων</a:t>
            </a:r>
            <a:endParaRPr lang="el-GR" altLang="el-GR" sz="1600" dirty="0"/>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791930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Τα συστήματα </a:t>
            </a:r>
            <a:r>
              <a:rPr lang="en-US" b="1" dirty="0"/>
              <a:t>ERP </a:t>
            </a:r>
            <a:r>
              <a:rPr lang="el-GR" b="1" dirty="0"/>
              <a:t>προσφέρουν</a:t>
            </a:r>
          </a:p>
        </p:txBody>
      </p:sp>
      <p:sp>
        <p:nvSpPr>
          <p:cNvPr id="8" name="Content Placeholder 2"/>
          <p:cNvSpPr>
            <a:spLocks noGrp="1"/>
          </p:cNvSpPr>
          <p:nvPr>
            <p:ph idx="1"/>
          </p:nvPr>
        </p:nvSpPr>
        <p:spPr>
          <a:xfrm>
            <a:off x="228600" y="1600200"/>
            <a:ext cx="8686800" cy="3581400"/>
          </a:xfrm>
        </p:spPr>
        <p:txBody>
          <a:bodyPr>
            <a:noAutofit/>
          </a:bodyPr>
          <a:lstStyle/>
          <a:p>
            <a:r>
              <a:rPr lang="el-GR" sz="2000" dirty="0" smtClean="0"/>
              <a:t>Ένα </a:t>
            </a:r>
            <a:r>
              <a:rPr lang="en-US" sz="2000" dirty="0" err="1" smtClean="0"/>
              <a:t>σύστημ</a:t>
            </a:r>
            <a:r>
              <a:rPr lang="en-US" sz="2000" dirty="0" smtClean="0"/>
              <a:t>α ERP δίνει τη δυνατότητα σε μια επιχείρηση</a:t>
            </a:r>
            <a:endParaRPr lang="el-GR" sz="2000" dirty="0" smtClean="0"/>
          </a:p>
          <a:p>
            <a:pPr lvl="1"/>
            <a:r>
              <a:rPr lang="el-GR" sz="1600" dirty="0" smtClean="0"/>
              <a:t>να ισορροπεί την προσφορά και τη ζήτηση προϊόντων και υπηρεσιών,</a:t>
            </a:r>
          </a:p>
          <a:p>
            <a:pPr lvl="1"/>
            <a:r>
              <a:rPr lang="el-GR" sz="1600" dirty="0" smtClean="0"/>
              <a:t>να συνδέει τους πελάτες με τους προμηθευτές σχηματίζοντας εφοδιαστικές αλυσίδες, </a:t>
            </a:r>
          </a:p>
          <a:p>
            <a:pPr lvl="1"/>
            <a:r>
              <a:rPr lang="el-GR" sz="1600" dirty="0" smtClean="0"/>
              <a:t>να υιοθετεί αποδεδειγμένες επιχειρησιακές διαδικασίες με σκοπό τη βέλτιστη λήψη επιχειρηματικών αποφάσεων, </a:t>
            </a:r>
          </a:p>
          <a:p>
            <a:pPr lvl="1"/>
            <a:r>
              <a:rPr lang="el-GR" sz="1600" dirty="0" smtClean="0"/>
              <a:t>να ελαχιστοποιεί το κόστος παραγωγής προϊόντων ή παροχής υπηρεσιών ενώ ταυτόχρονα να βελτιώνει την ικανοποίηση του πελάτη,</a:t>
            </a:r>
          </a:p>
          <a:p>
            <a:pPr lvl="1"/>
            <a:r>
              <a:rPr lang="el-GR" sz="1600" dirty="0" smtClean="0"/>
              <a:t>να καταγράφει και να βελτιώνει την κατανόηση των αναγκών της αγοράς και των πελατών,</a:t>
            </a:r>
          </a:p>
          <a:p>
            <a:pPr lvl="1"/>
            <a:r>
              <a:rPr lang="el-GR" sz="1600" dirty="0" smtClean="0"/>
              <a:t>να μεγιστοποιεί την αποδοτικότητα των πόρων της επιχείρησης,</a:t>
            </a:r>
          </a:p>
          <a:p>
            <a:pPr lvl="1"/>
            <a:r>
              <a:rPr lang="el-GR" sz="1600" dirty="0" smtClean="0"/>
              <a:t>να αυτοματοποιεί την οικονομική διαχείριση της επιχείρησης,</a:t>
            </a:r>
          </a:p>
          <a:p>
            <a:pPr lvl="1"/>
            <a:r>
              <a:rPr lang="el-GR" sz="1600" dirty="0" smtClean="0"/>
              <a:t>να συγκεντρώνει και να ολοκληρώνει όλα τα δεδομένα της επιχείρησης με τέτοιο τρόπο ώστε αυτά να είναι άμεσα διαθέσιμα σε όλη την οργάνωση και</a:t>
            </a:r>
          </a:p>
          <a:p>
            <a:pPr lvl="1"/>
            <a:r>
              <a:rPr lang="en-US" sz="1600" dirty="0" smtClean="0"/>
              <a:t>να </a:t>
            </a:r>
            <a:r>
              <a:rPr lang="en-US" sz="1600" dirty="0" err="1" smtClean="0"/>
              <a:t>δίνει</a:t>
            </a:r>
            <a:r>
              <a:rPr lang="en-US" sz="1600" dirty="0" smtClean="0"/>
              <a:t> </a:t>
            </a:r>
            <a:r>
              <a:rPr lang="en-US" sz="1600" dirty="0" err="1" smtClean="0"/>
              <a:t>τη</a:t>
            </a:r>
            <a:r>
              <a:rPr lang="en-US" sz="1600" dirty="0" smtClean="0"/>
              <a:t> </a:t>
            </a:r>
            <a:r>
              <a:rPr lang="en-US" sz="1600" dirty="0" err="1" smtClean="0"/>
              <a:t>δυν</a:t>
            </a:r>
            <a:r>
              <a:rPr lang="en-US" sz="1600" dirty="0" smtClean="0"/>
              <a:t>ατότητα στην επιχείρηση να εφαρμόζει νέες πολιτικές και νέες στρατηγικές.</a:t>
            </a:r>
            <a:endParaRPr lang="el-GR" sz="1600" dirty="0"/>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8</a:t>
            </a:fld>
            <a:endParaRPr lang="el-GR" sz="1400" dirty="0">
              <a:solidFill>
                <a:schemeClr val="tx1"/>
              </a:solidFill>
            </a:endParaRPr>
          </a:p>
        </p:txBody>
      </p:sp>
    </p:spTree>
    <p:extLst>
      <p:ext uri="{BB962C8B-B14F-4D97-AF65-F5344CB8AC3E}">
        <p14:creationId xmlns:p14="http://schemas.microsoft.com/office/powerpoint/2010/main" val="2469898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Η εξέλιξη των συστημάτων</a:t>
            </a:r>
          </a:p>
        </p:txBody>
      </p:sp>
      <p:pic>
        <p:nvPicPr>
          <p:cNvPr id="4" name="Εικόνα 3" descr="Από το 1960 έως τα μέσα της δεκαετίας του 90  η  λειτουργικότητα πλαταίνει ενώ στη συνέχεια η λειτουργικότητα βαθαίνει."/>
          <p:cNvPicPr>
            <a:picLocks noChangeAspect="1"/>
          </p:cNvPicPr>
          <p:nvPr/>
        </p:nvPicPr>
        <p:blipFill>
          <a:blip r:embed="rId4"/>
          <a:stretch>
            <a:fillRect/>
          </a:stretch>
        </p:blipFill>
        <p:spPr>
          <a:xfrm>
            <a:off x="292237" y="1379538"/>
            <a:ext cx="8559526" cy="4596782"/>
          </a:xfrm>
          <a:prstGeom prst="rect">
            <a:avLst/>
          </a:prstGeom>
        </p:spPr>
      </p:pic>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8899061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6/10/2015 11:26:01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3,6,5,"/>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4,6,5,"/>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3,6,5,"/>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7,6,5,"/>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3,6,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4,6,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6,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4,6,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6,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4,6,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2050,2,6,9,8,"/>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7,6,5,"/>
</p:tagLst>
</file>

<file path=ppt/tags/tag21.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8,9,6,5,"/>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7,6,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3,6,5,"/>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4,6,5,"/>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4,6,5,"/>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6146,14,13,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7,8,6,5,"/>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9,10,6,5,"/>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4,6,5,"/>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6,5,"/>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4,6,5,"/>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2BE780BF-3737-455B-A242-E438222AC14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657</TotalTime>
  <Words>2000</Words>
  <Application>Microsoft Office PowerPoint</Application>
  <PresentationFormat>Προβολή στην οθόνη (4:3)</PresentationFormat>
  <Paragraphs>296</Paragraphs>
  <Slides>35</Slides>
  <Notes>26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35</vt:i4>
      </vt:variant>
    </vt:vector>
  </HeadingPairs>
  <TitlesOfParts>
    <vt:vector size="41" baseType="lpstr">
      <vt:lpstr>MS Mincho</vt:lpstr>
      <vt:lpstr>Arial</vt:lpstr>
      <vt:lpstr>Calibri</vt:lpstr>
      <vt:lpstr>Times New Roman</vt:lpstr>
      <vt:lpstr>Wingdings</vt:lpstr>
      <vt:lpstr>Θέμα του Office</vt:lpstr>
      <vt:lpstr>Προγραμματισμός                    Επιχειρησιακών Πόρων -                                                      Enterprise Resource Planning</vt:lpstr>
      <vt:lpstr>Χρηματοδότηση </vt:lpstr>
      <vt:lpstr>Σκοποί ενότητας </vt:lpstr>
      <vt:lpstr>Περιεχόμενα ενότητας</vt:lpstr>
      <vt:lpstr>Τι είναι ένα σύστημα ERP</vt:lpstr>
      <vt:lpstr>Ένα παράδειγμα χωρίς τη χρήση ERP</vt:lpstr>
      <vt:lpstr>Με τη χρήση συστήματος ERP</vt:lpstr>
      <vt:lpstr>Τα συστήματα ERP προσφέρουν</vt:lpstr>
      <vt:lpstr>Η εξέλιξη των συστημάτων</vt:lpstr>
      <vt:lpstr>SAP Business Suite</vt:lpstr>
      <vt:lpstr>Το επιχειρηματικό πλαίσιο εφαρμογών του συστήματος SAP</vt:lpstr>
      <vt:lpstr>Η αρχιτεκτονική των συστημάτων ERP</vt:lpstr>
      <vt:lpstr>Αρχιτεκτονική 3-επιπέδων</vt:lpstr>
      <vt:lpstr>Επιχειρηματικές διεργασίες</vt:lpstr>
      <vt:lpstr>Παραδείγματα επιχειρηματικών διεργασιών</vt:lpstr>
      <vt:lpstr>Μέθοδοι μοντελοποίησης επιχειρηματικών διεργασιών</vt:lpstr>
      <vt:lpstr>Παράδειγμα διεργασίας με BPMN</vt:lpstr>
      <vt:lpstr>Ο τρόπος εργασίας με μεμονωμένα πληροφοριακά συστήματα</vt:lpstr>
      <vt:lpstr>Οπτικές γωνίες ολοκλήρωσης ενός πληροφοριακού συστήματος</vt:lpstr>
      <vt:lpstr>Κεντρική αποθήκευση πληροφορίας σε ένα σύστημα ERP</vt:lpstr>
      <vt:lpstr>H λειτουργικότητα των συστημάτων ERP</vt:lpstr>
      <vt:lpstr>Τα modules ενός ERP συστήματος</vt:lpstr>
      <vt:lpstr>Οι εξειδικευμένες λύσεις για βιομηχανικούς κλάδους</vt:lpstr>
      <vt:lpstr>Εξειδικευμένες λύσεις ανά κλάδο - Νοσοκομεία</vt:lpstr>
      <vt:lpstr>Συστήματα ERP και διοικητικά επίπεδα</vt:lpstr>
      <vt:lpstr>Πλεονεκτήματα χρήσης συστημάτων ERP</vt:lpstr>
      <vt:lpstr>Μειονεκτήματα χρήσης συστημάτων ERP</vt:lpstr>
      <vt:lpstr>Τέλος ενότητας</vt:lpstr>
      <vt:lpstr>Σημειώματα</vt:lpstr>
      <vt:lpstr>Σημείωμα Ιστορικού  Εκδόσεων Έργου</vt:lpstr>
      <vt:lpstr>Σημείωμα Αναφοράς</vt:lpstr>
      <vt:lpstr>Σημείωμα Αδειοδότησης</vt:lpstr>
      <vt:lpstr>Σημείωμα Χρήσης Έργων Τρίτων  (1/2)</vt:lpstr>
      <vt:lpstr>Σημείωμα Χρήσης Έργων Τρίτων  (2/2) </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Επιχειρησιακών Πόρων ERP</dc:title>
  <cp:lastModifiedBy>Tilemahos Stilianos</cp:lastModifiedBy>
  <cp:revision>40</cp:revision>
  <dcterms:created xsi:type="dcterms:W3CDTF">2014-09-20T14:32:06Z</dcterms:created>
  <dcterms:modified xsi:type="dcterms:W3CDTF">2015-11-04T06:57:45Z</dcterms:modified>
</cp:coreProperties>
</file>