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9"/>
  </p:notesMasterIdLst>
  <p:sldIdLst>
    <p:sldId id="256" r:id="rId3"/>
    <p:sldId id="266" r:id="rId4"/>
    <p:sldId id="257" r:id="rId5"/>
    <p:sldId id="258" r:id="rId6"/>
    <p:sldId id="265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6" d="100"/>
          <a:sy n="56" d="100"/>
        </p:scale>
        <p:origin x="-1764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043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1/22/2015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1/22/2015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hodes.aegean.gr/tetradianaxo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Γλωσσική πολυμορφία και γλωσσική διδασκαλία στο Δημοτικό Σχολείο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Ε</a:t>
            </a:r>
            <a:r>
              <a:rPr lang="el-GR" dirty="0" smtClean="0"/>
              <a:t>ισαγωγικό μάθημα</a:t>
            </a:r>
          </a:p>
          <a:p>
            <a:r>
              <a:rPr lang="el-GR" i="1" dirty="0"/>
              <a:t>Δ</a:t>
            </a:r>
            <a:r>
              <a:rPr lang="el-GR" i="1" dirty="0" smtClean="0"/>
              <a:t>ιδάσκουσα: Βασιλάκη Ευγενία</a:t>
            </a:r>
            <a:endParaRPr lang="en-US" i="1" dirty="0" smtClean="0"/>
          </a:p>
          <a:p>
            <a:r>
              <a:rPr lang="el-GR" i="1" dirty="0" smtClean="0"/>
              <a:t>ΠΤΔΕ, </a:t>
            </a:r>
            <a:r>
              <a:rPr lang="el-GR" i="1" dirty="0" smtClean="0"/>
              <a:t>Πανεπιστήμιο </a:t>
            </a:r>
            <a:r>
              <a:rPr lang="el-GR" i="1" dirty="0" smtClean="0"/>
              <a:t>Θ</a:t>
            </a:r>
            <a:r>
              <a:rPr lang="el-GR" i="1" dirty="0" smtClean="0"/>
              <a:t>εσσαλίας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ενημερωθούν οι φοιτητές για το περιεχόμενο και τις απαιτήσεις του μαθήματος</a:t>
            </a:r>
          </a:p>
          <a:p>
            <a:pPr algn="just"/>
            <a:r>
              <a:rPr lang="el-GR" dirty="0" smtClean="0"/>
              <a:t>να προβληματιστούν πάνω σε βασικά ζητήματα σχετικά με τη διδασκαλία και τη μάθηση σε πολύγλωσσες τάξεις, τα οποία θα αναλυθούν περαιτέρω στη διάρκεια του εξαμήνου</a:t>
            </a:r>
          </a:p>
          <a:p>
            <a:endParaRPr lang="el-GR" dirty="0"/>
          </a:p>
          <a:p>
            <a:r>
              <a:rPr lang="el-GR" b="1" dirty="0"/>
              <a:t>Λ</a:t>
            </a:r>
            <a:r>
              <a:rPr lang="el-GR" b="1" dirty="0" smtClean="0"/>
              <a:t>έξεις </a:t>
            </a:r>
            <a:r>
              <a:rPr lang="el-GR" b="1" dirty="0" smtClean="0"/>
              <a:t>κλειδιά</a:t>
            </a:r>
            <a:r>
              <a:rPr lang="el-GR" dirty="0" smtClean="0"/>
              <a:t>: δίγλωσσοι μαθητές, μάθηση, σχολική επιτυχία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μαθησιακοί στόχοι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151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</a:t>
            </a:r>
            <a:r>
              <a:rPr lang="el-GR" dirty="0" smtClean="0"/>
              <a:t>ισαγωγή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24000"/>
            <a:ext cx="8640960" cy="45720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l-GR" b="1" dirty="0" smtClean="0"/>
              <a:t>απαιτήσεις μαθήματος</a:t>
            </a:r>
          </a:p>
          <a:p>
            <a:pPr algn="just">
              <a:buNone/>
            </a:pPr>
            <a:r>
              <a:rPr lang="el-GR" dirty="0" smtClean="0"/>
              <a:t>υποχρεωτική εργασία/ παρουσίαση σε ομάδες (</a:t>
            </a:r>
            <a:r>
              <a:rPr lang="en-US" dirty="0" smtClean="0"/>
              <a:t>2</a:t>
            </a:r>
            <a:r>
              <a:rPr lang="el-GR" dirty="0" smtClean="0"/>
              <a:t>-</a:t>
            </a:r>
            <a:r>
              <a:rPr lang="en-US" dirty="0" smtClean="0"/>
              <a:t>4</a:t>
            </a:r>
            <a:r>
              <a:rPr lang="el-GR" dirty="0" smtClean="0"/>
              <a:t> ατόμων)</a:t>
            </a:r>
          </a:p>
          <a:p>
            <a:pPr>
              <a:buFont typeface="Wingdings" pitchFamily="2" charset="2"/>
              <a:buChar char="Ø"/>
            </a:pPr>
            <a:r>
              <a:rPr lang="el-GR" b="1" dirty="0" smtClean="0"/>
              <a:t>συγγράμματα</a:t>
            </a:r>
          </a:p>
          <a:p>
            <a:pPr algn="just">
              <a:buNone/>
            </a:pPr>
            <a:r>
              <a:rPr lang="en-US" sz="2400" dirty="0" smtClean="0"/>
              <a:t>Cummins</a:t>
            </a:r>
            <a:r>
              <a:rPr lang="el-GR" sz="2400" dirty="0" smtClean="0"/>
              <a:t>, </a:t>
            </a:r>
            <a:r>
              <a:rPr lang="en-US" sz="2400" dirty="0" smtClean="0"/>
              <a:t>J</a:t>
            </a:r>
            <a:r>
              <a:rPr lang="el-GR" sz="2400" dirty="0" smtClean="0"/>
              <a:t>. 2005. </a:t>
            </a:r>
            <a:r>
              <a:rPr lang="el-GR" sz="2400" i="1" dirty="0" smtClean="0"/>
              <a:t>Ταυτότητες υπό Διαπραγμάτευση. Εκπαίδευση με σκοπό την Ενδυνάμωση σε μια Κοινωνία της Ετερότητας</a:t>
            </a:r>
            <a:r>
              <a:rPr lang="el-GR" sz="2400" dirty="0" smtClean="0"/>
              <a:t>. Εισαγωγή-επιμέλεια Ε. </a:t>
            </a:r>
            <a:r>
              <a:rPr lang="el-GR" sz="2400" dirty="0" err="1" smtClean="0"/>
              <a:t>Σκούρτου</a:t>
            </a:r>
            <a:r>
              <a:rPr lang="el-GR" sz="2400" dirty="0" smtClean="0"/>
              <a:t>. Μετάφραση Σ. Αργύρη. Αθήνα: </a:t>
            </a:r>
            <a:r>
              <a:rPr lang="en-US" sz="2400" dirty="0" smtClean="0"/>
              <a:t>Gutenberg</a:t>
            </a:r>
            <a:r>
              <a:rPr lang="el-GR" sz="2400" dirty="0" smtClean="0"/>
              <a:t>.</a:t>
            </a:r>
          </a:p>
          <a:p>
            <a:pPr algn="just">
              <a:buNone/>
            </a:pPr>
            <a:r>
              <a:rPr lang="el-GR" sz="2400" dirty="0" err="1" smtClean="0"/>
              <a:t>Μητακίδου</a:t>
            </a:r>
            <a:r>
              <a:rPr lang="el-GR" sz="2400" dirty="0" smtClean="0"/>
              <a:t>, Σ. (</a:t>
            </a:r>
            <a:r>
              <a:rPr lang="el-GR" sz="2400" dirty="0" err="1" smtClean="0"/>
              <a:t>επιμ</a:t>
            </a:r>
            <a:r>
              <a:rPr lang="el-GR" sz="2400" dirty="0" smtClean="0"/>
              <a:t>.) 2005. </a:t>
            </a:r>
            <a:r>
              <a:rPr lang="el-GR" sz="2400" i="1" dirty="0" smtClean="0"/>
              <a:t>Η Διδασκαλία της Γλώσσας. Εκπαίδευση γλωσσικών μειονοτήτων</a:t>
            </a:r>
            <a:r>
              <a:rPr lang="el-GR" sz="2400" dirty="0" smtClean="0"/>
              <a:t>. Θεσσαλονίκη: Επίκεντρο.</a:t>
            </a:r>
          </a:p>
          <a:p>
            <a:pPr algn="just">
              <a:buFont typeface="Wingdings" pitchFamily="2" charset="2"/>
              <a:buChar char="Ø"/>
            </a:pPr>
            <a:r>
              <a:rPr lang="el-GR" sz="2400" b="1" dirty="0" smtClean="0"/>
              <a:t>υλικό στο </a:t>
            </a:r>
            <a:r>
              <a:rPr lang="en-US" sz="2400" b="1" dirty="0" smtClean="0"/>
              <a:t>e-class </a:t>
            </a:r>
            <a:r>
              <a:rPr lang="en-US" sz="2400" dirty="0" smtClean="0"/>
              <a:t>(</a:t>
            </a:r>
            <a:r>
              <a:rPr lang="el-GR" sz="2400" dirty="0" smtClean="0"/>
              <a:t>απαιτείται εγγραφή)</a:t>
            </a:r>
          </a:p>
          <a:p>
            <a:pPr algn="just">
              <a:buNone/>
            </a:pPr>
            <a:endParaRPr lang="el-GR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52400"/>
            <a:ext cx="8363272" cy="118836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θέματα συζήτησης</a:t>
            </a:r>
            <a:br>
              <a:rPr lang="el-GR" dirty="0" smtClean="0"/>
            </a:br>
            <a:r>
              <a:rPr lang="el-GR" sz="1800" dirty="0" smtClean="0"/>
              <a:t>Σκούρτου, Ε. 2000. Ο «καλός» και ο «κακός» δίγλωσσος μαθητής. Στο Σκούρτου, Ε. (επιμ.) </a:t>
            </a:r>
            <a:r>
              <a:rPr lang="el-GR" sz="1800" i="1" dirty="0" smtClean="0"/>
              <a:t>Τετράδια Εργασίας Νάξου: Διγλωσσία</a:t>
            </a:r>
            <a:r>
              <a:rPr lang="el-GR" sz="1800" dirty="0" smtClean="0"/>
              <a:t>. Ρόδος: Πανεπιστήμιο Αιγαίου. </a:t>
            </a:r>
            <a:r>
              <a:rPr lang="en-US" sz="1800" u="sng" dirty="0" smtClean="0">
                <a:hlinkClick r:id="rId3"/>
              </a:rPr>
              <a:t>www.rhodes.aegean.gr/tetradianaxou</a:t>
            </a:r>
            <a:r>
              <a:rPr lang="en-US" sz="1800" dirty="0" smtClean="0"/>
              <a:t>/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τα παιδιά που έρχονται στο σχολείο μιλώντας άλλη γλώσσα από αυτή του σχολείου είναι καταδικασμένα να αποτύχουν; </a:t>
            </a:r>
          </a:p>
          <a:p>
            <a:pPr algn="just"/>
            <a:r>
              <a:rPr lang="el-GR" dirty="0" smtClean="0"/>
              <a:t>τα δίγλωσσα παιδιά που έρχονται στο σχολείο μιλώντας με ευχέρεια την Ελληνική είναι βέβαιο ότι θα επιτύχουν; </a:t>
            </a:r>
          </a:p>
          <a:p>
            <a:pPr algn="just"/>
            <a:r>
              <a:rPr lang="el-GR" dirty="0" smtClean="0"/>
              <a:t>πώς εξηγείται, ένα δίγλωσσο παιδί να επικοινωνεί χωρίς πρόβλημα με τους συμμαθητές του στο διάλειμμα στην Ελληνική αλλά να παρουσιάζει πολλά γλωσσικά προβλήματα μέσα στην τάξη; </a:t>
            </a:r>
          </a:p>
          <a:p>
            <a:pPr algn="just"/>
            <a:r>
              <a:rPr lang="el-GR" dirty="0" smtClean="0"/>
              <a:t>αν ο αλλόγλωσσος μαθητής έρθει στο σχολείο στη διάρκεια μιας σχολικής χρονιάς και όχι από την αρχή της Α' δημοτικού, είναι καταδικασμένος να αποτύχει;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/>
          <a:lstStyle/>
          <a:p>
            <a:pPr algn="ctr"/>
            <a:r>
              <a:rPr lang="el-GR" sz="3800" dirty="0" smtClean="0"/>
              <a:t>θέματα συζήτησης </a:t>
            </a:r>
            <a:r>
              <a:rPr lang="el-GR" sz="3600" dirty="0" smtClean="0"/>
              <a:t>(συνέχεια)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256584"/>
          </a:xfrm>
        </p:spPr>
        <p:txBody>
          <a:bodyPr>
            <a:normAutofit fontScale="92500"/>
          </a:bodyPr>
          <a:lstStyle/>
          <a:p>
            <a:pPr algn="just"/>
            <a:r>
              <a:rPr lang="el-GR" dirty="0" smtClean="0"/>
              <a:t>το γεγονός ότι πολλά δίγλωσσα παιδιά στο σπίτι τους μιλούν μια άλλη γλώσσα από την Ελληνική τα εμποδίζει να μάθουν την Ελληνική γρήγορα και καλά; </a:t>
            </a:r>
          </a:p>
          <a:p>
            <a:pPr algn="just"/>
            <a:r>
              <a:rPr lang="el-GR" dirty="0" smtClean="0"/>
              <a:t>αν θέλει ο μη Έλληνας γονιός να βοηθήσει το παιδί του να μάθει καλά την Ελληνική, σε ποια γλώσσα πρέπει να του μιλά; </a:t>
            </a:r>
          </a:p>
          <a:p>
            <a:pPr algn="just"/>
            <a:r>
              <a:rPr lang="el-GR" dirty="0" smtClean="0"/>
              <a:t>αν θέλει ο εκπαιδευτικός να βοηθήσει το παιδί να μάθει την Ελληνική γρήγορα και καλά, θα επιτρέψει στο μαθητή ή ακόμα θα τον προτρέψει να χρησιμοποιήσει και την άλλη του γλώσσα μέσα στην τάξη ή κάτι τέτοιο είναι άνευ λόγου έως επιζήμιο; </a:t>
            </a:r>
          </a:p>
          <a:p>
            <a:pPr algn="just"/>
            <a:r>
              <a:rPr lang="el-GR" dirty="0" smtClean="0"/>
              <a:t>αν ο εκπαιδευτικός δεν γνωρίζει καθόλου την άλλη γλώσσα του μαθητή (πράγμα που συμβαίνει συχνά) πώς μπορεί να την αξιοποιήσει και να αξιολογήσει κάτι που παράγεται σ’ αυτή;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ενότητες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l-GR" b="1" i="1" dirty="0" smtClean="0"/>
              <a:t>γλωσσική πολυμορφία</a:t>
            </a:r>
          </a:p>
          <a:p>
            <a:pPr algn="just">
              <a:buFont typeface="Wingdings" pitchFamily="2" charset="2"/>
              <a:buChar char="ü"/>
            </a:pPr>
            <a:r>
              <a:rPr lang="el-GR" dirty="0" smtClean="0"/>
              <a:t>διγλωσσία </a:t>
            </a:r>
          </a:p>
          <a:p>
            <a:pPr algn="just">
              <a:buFont typeface="Wingdings" pitchFamily="2" charset="2"/>
              <a:buChar char="ü"/>
            </a:pPr>
            <a:r>
              <a:rPr lang="el-GR" dirty="0" smtClean="0"/>
              <a:t>μαθητές με διαφορετικό γλωσσικό υπόβαθρο</a:t>
            </a:r>
          </a:p>
          <a:p>
            <a:pPr algn="just">
              <a:buFont typeface="Wingdings" pitchFamily="2" charset="2"/>
              <a:buChar char="ü"/>
            </a:pPr>
            <a:r>
              <a:rPr lang="el-GR" dirty="0" smtClean="0"/>
              <a:t>ο ρόλος της πρώτης γλώσσας</a:t>
            </a:r>
          </a:p>
          <a:p>
            <a:pPr algn="just"/>
            <a:endParaRPr lang="el-GR" dirty="0" smtClean="0"/>
          </a:p>
          <a:p>
            <a:pPr algn="just">
              <a:buNone/>
            </a:pPr>
            <a:r>
              <a:rPr lang="el-GR" b="1" i="1" dirty="0" smtClean="0"/>
              <a:t>γλωσσική διδασκαλία</a:t>
            </a:r>
          </a:p>
          <a:p>
            <a:pPr algn="just">
              <a:buFont typeface="Wingdings" pitchFamily="2" charset="2"/>
              <a:buChar char="ü"/>
            </a:pPr>
            <a:r>
              <a:rPr lang="el-GR" dirty="0" smtClean="0"/>
              <a:t>επικοινωνιακή ευχέρεια / ακαδημαϊκή γλωσσική ικανότητα</a:t>
            </a:r>
          </a:p>
          <a:p>
            <a:pPr algn="just">
              <a:buFont typeface="Wingdings" pitchFamily="2" charset="2"/>
              <a:buChar char="ü"/>
            </a:pPr>
            <a:r>
              <a:rPr lang="el-GR" dirty="0" err="1" smtClean="0"/>
              <a:t>πλαισιακή</a:t>
            </a:r>
            <a:r>
              <a:rPr lang="el-GR" dirty="0" smtClean="0"/>
              <a:t> υποστήριξη / υποστηριζόμενη μάθηση</a:t>
            </a:r>
          </a:p>
          <a:p>
            <a:pPr algn="just">
              <a:buFont typeface="Wingdings" pitchFamily="2" charset="2"/>
              <a:buChar char="ü"/>
            </a:pPr>
            <a:r>
              <a:rPr lang="el-GR" dirty="0" smtClean="0"/>
              <a:t>διδασκαλία δεξιοτήτων γραπτού λόγου</a:t>
            </a:r>
          </a:p>
          <a:p>
            <a:pPr algn="just">
              <a:buFont typeface="Wingdings" pitchFamily="2" charset="2"/>
              <a:buChar char="ü"/>
            </a:pPr>
            <a:r>
              <a:rPr lang="el-GR" dirty="0" smtClean="0"/>
              <a:t>διδασκαλία της γλώσσας διαμέσου του αναλυτικού προγράμματος</a:t>
            </a:r>
          </a:p>
          <a:p>
            <a:pPr algn="just">
              <a:buFont typeface="Wingdings" pitchFamily="2" charset="2"/>
              <a:buChar char="ü"/>
            </a:pPr>
            <a:r>
              <a:rPr lang="el-GR" dirty="0" smtClean="0"/>
              <a:t>αξιοποίηση της γλωσσικής ποικιλότητας στην τάξη</a:t>
            </a:r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ralPresentation_StarterText(2)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5E01529-6B35-4974-8E89-7421D46222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GeneralPresentation_StarterText(2)</Template>
  <TotalTime>0</TotalTime>
  <Words>423</Words>
  <Application>Microsoft Office PowerPoint</Application>
  <PresentationFormat>Προβολή στην οθόνη (4:3)</PresentationFormat>
  <Paragraphs>43</Paragraphs>
  <Slides>6</Slides>
  <Notes>5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GeneralPresentation_StarterText(2)</vt:lpstr>
      <vt:lpstr>Γλωσσική πολυμορφία και γλωσσική διδασκαλία στο Δημοτικό Σχολείο</vt:lpstr>
      <vt:lpstr>μαθησιακοί στόχοι</vt:lpstr>
      <vt:lpstr>εισαγωγή</vt:lpstr>
      <vt:lpstr>θέματα συζήτησης Σκούρτου, Ε. 2000. Ο «καλός» και ο «κακός» δίγλωσσος μαθητής. Στο Σκούρτου, Ε. (επιμ.) Τετράδια Εργασίας Νάξου: Διγλωσσία. Ρόδος: Πανεπιστήμιο Αιγαίου. www.rhodes.aegean.gr/tetradianaxou/</vt:lpstr>
      <vt:lpstr>θέματα συζήτησης (συνέχεια)</vt:lpstr>
      <vt:lpstr>ενότητες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2013-02-18T21:34:29Z</dcterms:created>
  <dcterms:modified xsi:type="dcterms:W3CDTF">2015-01-22T17:01:11Z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TC101079719990</vt:lpwstr>
  </property>
</Properties>
</file>