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09" autoAdjust="0"/>
  </p:normalViewPr>
  <p:slideViewPr>
    <p:cSldViewPr>
      <p:cViewPr>
        <p:scale>
          <a:sx n="110" d="100"/>
          <a:sy n="110" d="100"/>
        </p:scale>
        <p:origin x="-20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12DFC-03E3-4601-B5C2-6B2CFF1555BE}" type="datetimeFigureOut">
              <a:rPr lang="el-GR" smtClean="0"/>
              <a:pPr/>
              <a:t>27/3/2015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62BA6-C9DA-4B96-BD9D-9FD5D48EF34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151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EB28-0D75-41F3-96B8-952B9B610CF0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5023-7C5C-4782-B6DD-0D633C2670AD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7FE4-1F60-408D-A082-77344B41FDE8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EEEF-94BC-4D1E-9569-46F4A5FE5749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7C5D-7A76-4A7B-BEC1-4ABE16ED122A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11A1-5F2F-4276-890B-0FAF11791353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116C-344A-44E8-B200-FED6BEAEF033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E599A-DDB3-4ECF-9539-84C0F905B988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D0883-AD53-4438-8B66-4095C2EBB347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372C-5020-413C-B1C1-F286D31C52B7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5B08-F0A5-4594-8B28-9F9CFE5374AF}" type="datetime1">
              <a:rPr lang="en-US" smtClean="0"/>
              <a:pPr/>
              <a:t>3/27/2015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8AD1A9A3-AEB7-4203-AF8A-4BEB3A39DA65}" type="datetime1">
              <a:rPr lang="en-US" smtClean="0"/>
              <a:pPr algn="r" eaLnBrk="1" latinLnBrk="0" hangingPunct="1"/>
              <a:t>3/27/2015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08920"/>
          </a:xfrm>
        </p:spPr>
        <p:txBody>
          <a:bodyPr>
            <a:normAutofit fontScale="55000" lnSpcReduction="20000"/>
          </a:bodyPr>
          <a:lstStyle/>
          <a:p>
            <a:endParaRPr lang="el-GR" sz="4000" dirty="0" smtClean="0"/>
          </a:p>
          <a:p>
            <a:r>
              <a:rPr lang="el-GR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ΠΕΡΙΓΡΑΦΙΚΕΣ ΜΕΘΟΔΟΙ ΑΞΙΟΛΟΓΗΣΗΣ ΓΙΑ ΠΟΛΥΔΙΑΣΤΑΤΑ ΔΕΔΟΜΕΝΑ</a:t>
            </a:r>
          </a:p>
          <a:p>
            <a:r>
              <a:rPr lang="el-GR" sz="4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Ασκήσεις Πράξης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200" dirty="0" smtClean="0"/>
              <a:t>Ηλίας </a:t>
            </a:r>
            <a:r>
              <a:rPr lang="el-GR" sz="2200" dirty="0" err="1" smtClean="0"/>
              <a:t>Σαντουρίδης</a:t>
            </a:r>
            <a:endParaRPr lang="el-GR" sz="2200" dirty="0" smtClean="0"/>
          </a:p>
          <a:p>
            <a:r>
              <a:rPr lang="el-GR" sz="2200" dirty="0" smtClean="0"/>
              <a:t>Τμήμα Λογιστικής και Χρηματοοικονομικής</a:t>
            </a:r>
          </a:p>
          <a:p>
            <a:r>
              <a:rPr lang="el-GR" sz="2200" dirty="0" smtClean="0"/>
              <a:t>ΤΕΙ Θεσσαλίας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/>
              <a:t>ΣΤΑΤΙΣΤΙΚΗ ΕΠΙΧΕΙΡΗΣΕΩΝ</a:t>
            </a:r>
            <a:endParaRPr lang="el-GR" sz="5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 4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</a:t>
            </a:r>
            <a:r>
              <a:rPr lang="el-GR" dirty="0" smtClean="0"/>
              <a:t>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/>
              <a:t>γ</a:t>
            </a:r>
            <a:r>
              <a:rPr lang="el-GR" dirty="0" smtClean="0"/>
              <a:t>) </a:t>
            </a:r>
            <a:r>
              <a:rPr lang="el-GR" dirty="0"/>
              <a:t>Τιμή πρόβλεψης για 4% επιτόκιο ενυπόθηκων δανείων: </a:t>
            </a:r>
            <a:r>
              <a:rPr lang="el-GR" dirty="0" smtClean="0"/>
              <a:t>                                 (</a:t>
            </a:r>
            <a:r>
              <a:rPr lang="el-GR" dirty="0"/>
              <a:t>εκατ. €). </a:t>
            </a:r>
          </a:p>
          <a:p>
            <a:pPr marL="0" indent="0">
              <a:buNone/>
            </a:pPr>
            <a:r>
              <a:rPr lang="el-GR" dirty="0" smtClean="0"/>
              <a:t>Τιμή </a:t>
            </a:r>
            <a:r>
              <a:rPr lang="el-GR" dirty="0"/>
              <a:t>πρόβλεψης για 7,5% επιτόκιο ενυπόθηκων δανείων:  </a:t>
            </a:r>
            <a:r>
              <a:rPr lang="el-GR" dirty="0" smtClean="0"/>
              <a:t>                                 (</a:t>
            </a:r>
            <a:r>
              <a:rPr lang="el-GR" dirty="0"/>
              <a:t>εκατ. €). 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556792"/>
            <a:ext cx="283831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64904"/>
            <a:ext cx="943798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252" y="3812808"/>
            <a:ext cx="2165748" cy="393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08" y="4725144"/>
            <a:ext cx="211523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30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 1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Σε </a:t>
            </a:r>
            <a:r>
              <a:rPr lang="el-GR" dirty="0"/>
              <a:t>μια έρευνα των συνθηκών στέγασης 20 οικογενειών προέκυψαν για το μέγεθος της οικογένειας (=Χ) και για τον αριθμό των δωματίων (=Υ) τα </a:t>
            </a:r>
            <a:r>
              <a:rPr lang="el-GR" dirty="0" smtClean="0"/>
              <a:t>ζεύγη </a:t>
            </a:r>
            <a:r>
              <a:rPr lang="el-GR" dirty="0"/>
              <a:t>τιμών που συνοψίζονται στην ακόλουθη αρχική λίστα:</a:t>
            </a:r>
          </a:p>
          <a:p>
            <a:pPr marL="0" indent="0">
              <a:buNone/>
            </a:pPr>
            <a:r>
              <a:rPr lang="el-GR" dirty="0" smtClean="0"/>
              <a:t>(</a:t>
            </a:r>
            <a:r>
              <a:rPr lang="el-GR" dirty="0"/>
              <a:t>3, 3)  (3, 4)  (2, 1)   (2, 3)   (2, 4)  (2, 3)  (4, 3)  (5, 4)  (2, 3)  (4, 4) (4, 2)  (2, 1)  (2, 4)   (3, 4)   (3, 3)  (4, 3)  (3, 4)  (2, 4)  (3, 2)  (5, 4</a:t>
            </a:r>
            <a:r>
              <a:rPr lang="el-GR" dirty="0" smtClean="0"/>
              <a:t>)</a:t>
            </a: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dirty="0"/>
              <a:t>α)  </a:t>
            </a:r>
            <a:r>
              <a:rPr lang="el-GR" dirty="0" smtClean="0"/>
              <a:t>Να δημιουργηθεί ο πίνακας </a:t>
            </a:r>
            <a:r>
              <a:rPr lang="el-GR" dirty="0"/>
              <a:t>συνάφειας.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β</a:t>
            </a:r>
            <a:r>
              <a:rPr lang="el-GR" dirty="0"/>
              <a:t>)  </a:t>
            </a:r>
            <a:r>
              <a:rPr lang="el-GR" dirty="0" smtClean="0"/>
              <a:t>Να υπολογιστούν οι </a:t>
            </a:r>
            <a:r>
              <a:rPr lang="el-GR" dirty="0" err="1"/>
              <a:t>περιθώριες</a:t>
            </a:r>
            <a:r>
              <a:rPr lang="el-GR" dirty="0"/>
              <a:t> συχνότητες.</a:t>
            </a:r>
          </a:p>
          <a:p>
            <a:pPr marL="0" indent="0">
              <a:buNone/>
            </a:pPr>
            <a:r>
              <a:rPr lang="el-GR" dirty="0"/>
              <a:t>γ) Να </a:t>
            </a:r>
            <a:r>
              <a:rPr lang="el-GR" dirty="0" smtClean="0"/>
              <a:t>υπολογιστεί η </a:t>
            </a:r>
            <a:r>
              <a:rPr lang="el-GR" dirty="0"/>
              <a:t>υπό συνθήκη κατανομή του αριθμού δωματίων για τετραμελείς </a:t>
            </a:r>
            <a:r>
              <a:rPr lang="el-GR" dirty="0" smtClean="0"/>
              <a:t>οικογένειες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1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Λύση</a:t>
            </a:r>
          </a:p>
          <a:p>
            <a:pPr marL="0" indent="0">
              <a:buNone/>
            </a:pPr>
            <a:r>
              <a:rPr lang="el-GR" dirty="0" smtClean="0"/>
              <a:t>α και β)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γ</a:t>
            </a:r>
            <a:r>
              <a:rPr lang="el-GR" dirty="0" smtClean="0"/>
              <a:t>) 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031" y="4725144"/>
            <a:ext cx="1224136" cy="629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672663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6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</a:t>
            </a:r>
            <a:r>
              <a:rPr lang="en-US" dirty="0" smtClean="0"/>
              <a:t>2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Να υπολογιστεί ο συντελεστής συσχέτισης </a:t>
            </a:r>
            <a:r>
              <a:rPr lang="en-US" dirty="0" smtClean="0"/>
              <a:t>Pearson </a:t>
            </a:r>
            <a:r>
              <a:rPr lang="el-GR" dirty="0" smtClean="0"/>
              <a:t>για τα </a:t>
            </a:r>
            <a:r>
              <a:rPr lang="el-GR" dirty="0"/>
              <a:t>δύο χαρακτηριστικά Χ = άνοδος των τιμών και Υ = ποσοστό </a:t>
            </a:r>
            <a:r>
              <a:rPr lang="el-GR" dirty="0" smtClean="0"/>
              <a:t>από τις τιμές που δίνονται στον παρακάτω πίνακα</a:t>
            </a:r>
            <a:r>
              <a:rPr lang="en-US" dirty="0" smtClean="0"/>
              <a:t>: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88846"/>
            <a:ext cx="9017045" cy="3020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52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</a:t>
            </a:r>
            <a:r>
              <a:rPr lang="en-US" dirty="0"/>
              <a:t>2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Θέση περιεχομένου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l-GR" dirty="0" smtClean="0">
                    <a:solidFill>
                      <a:srgbClr val="FF3300"/>
                    </a:solidFill>
                  </a:rPr>
                  <a:t>Λύση</a:t>
                </a:r>
              </a:p>
              <a:p>
                <a:pPr marL="0" indent="0">
                  <a:buNone/>
                </a:pPr>
                <a:r>
                  <a:rPr lang="el-GR" sz="2400" dirty="0" smtClean="0"/>
                  <a:t>Υπολογίζουμε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=7,11 </m:t>
                    </m:r>
                    <m:r>
                      <a:rPr lang="el-GR" sz="2400" b="0" i="1" smtClean="0">
                        <a:latin typeface="Cambria Math"/>
                      </a:rPr>
                      <m:t>𝜅𝛼𝜄</m:t>
                    </m:r>
                    <m:r>
                      <a:rPr lang="el-GR" sz="24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l-GR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=5,74</m:t>
                    </m:r>
                  </m:oMath>
                </a14:m>
                <a:r>
                  <a:rPr lang="el-GR" sz="2400" dirty="0" smtClean="0"/>
                  <a:t>. </a:t>
                </a:r>
                <a:r>
                  <a:rPr lang="el-GR" sz="2400" dirty="0"/>
                  <a:t>Με αυτές τις τιμές μπορούμε να καταρτίσουμε τον ακόλουθο </a:t>
                </a:r>
                <a:r>
                  <a:rPr lang="el-GR" sz="2400" dirty="0" smtClean="0"/>
                  <a:t>πίνακα:</a:t>
                </a: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l-GR" sz="2400" dirty="0" smtClean="0"/>
              </a:p>
              <a:p>
                <a:pPr marL="0" indent="0">
                  <a:buNone/>
                </a:pPr>
                <a:endParaRPr lang="el-GR" sz="2400" dirty="0"/>
              </a:p>
              <a:p>
                <a:pPr marL="0" indent="0">
                  <a:buNone/>
                </a:pPr>
                <a:r>
                  <a:rPr lang="el-GR" sz="2400" dirty="0" smtClean="0"/>
                  <a:t>Άρα:</a:t>
                </a:r>
                <a:endParaRPr lang="el-GR" sz="2400" dirty="0"/>
              </a:p>
            </p:txBody>
          </p:sp>
        </mc:Choice>
        <mc:Fallback xmlns="">
          <p:sp>
            <p:nvSpPr>
              <p:cNvPr id="4" name="Θέση περιεχομένου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76" t="-1867" b="-9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2852936"/>
            <a:ext cx="625968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785" y="5554421"/>
            <a:ext cx="177746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 3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Να υπολογιστεί ο συντελεστής </a:t>
            </a:r>
            <a:r>
              <a:rPr lang="en-US" dirty="0" smtClean="0"/>
              <a:t>Spearman </a:t>
            </a:r>
            <a:r>
              <a:rPr lang="el-GR" dirty="0" smtClean="0"/>
              <a:t>για τους βαθμούς 11 φοιτητών στις εξετάσεις των μαθηματικών </a:t>
            </a:r>
            <a:r>
              <a:rPr lang="el-GR" dirty="0"/>
              <a:t>και </a:t>
            </a:r>
            <a:r>
              <a:rPr lang="el-GR" dirty="0" smtClean="0"/>
              <a:t>της στατιστικής, που δίνονται στον παρακάτω πίνακα: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3598670"/>
            <a:ext cx="1114103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8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 3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rgbClr val="FF3300"/>
                </a:solidFill>
              </a:rPr>
              <a:t>Λύση</a:t>
            </a:r>
          </a:p>
          <a:p>
            <a:pPr marL="0" indent="0">
              <a:buNone/>
            </a:pPr>
            <a:r>
              <a:rPr lang="el-GR" dirty="0" smtClean="0"/>
              <a:t>Δημιουργούμε τον πίνακα ταξινομημένων βαθμίδων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/>
              <a:t>κ</a:t>
            </a:r>
            <a:r>
              <a:rPr lang="el-GR" dirty="0" smtClean="0"/>
              <a:t>αι υπολογίζουμε: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52" y="2708920"/>
            <a:ext cx="7967842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663" y="4152578"/>
            <a:ext cx="2640293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56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 4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Θέση περιεχομένου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l-GR" sz="2400" dirty="0" smtClean="0"/>
                  <a:t>Για </a:t>
                </a:r>
                <a:r>
                  <a:rPr lang="el-GR" sz="2400" dirty="0"/>
                  <a:t>6 διαφορετικούς μήνες </a:t>
                </a:r>
                <a:r>
                  <a:rPr lang="en-US" sz="2400" dirty="0" err="1"/>
                  <a:t>i</a:t>
                </a:r>
                <a:r>
                  <a:rPr lang="en-US" sz="2400" dirty="0"/>
                  <a:t> </a:t>
                </a:r>
                <a:r>
                  <a:rPr lang="el-GR" sz="2400" dirty="0"/>
                  <a:t>= 1,….,6 </a:t>
                </a:r>
                <a:r>
                  <a:rPr lang="el-GR" sz="2400" dirty="0" smtClean="0"/>
                  <a:t>μετρήθηκαν τα </a:t>
                </a:r>
                <a:r>
                  <a:rPr lang="el-GR" sz="2400" dirty="0"/>
                  <a:t>δεδομένα σχετικά με το επιτόκιο ενυπόθηκων δανείων </a:t>
                </a:r>
                <a:r>
                  <a:rPr lang="en-US" sz="2400" dirty="0"/>
                  <a:t>x </a:t>
                </a:r>
                <a:r>
                  <a:rPr lang="el-GR" sz="2400" dirty="0"/>
                  <a:t>(σε %) καθώς και για την εισροή εκκαθαρισμένων εποχικά παραγγελιών </a:t>
                </a:r>
                <a:r>
                  <a:rPr lang="en-US" sz="2400" dirty="0"/>
                  <a:t>y</a:t>
                </a:r>
                <a:r>
                  <a:rPr lang="el-GR" sz="2400" dirty="0"/>
                  <a:t> (σε εκατομμύρια ευρώ) στον κλάδο </a:t>
                </a:r>
                <a:r>
                  <a:rPr lang="el-GR" sz="2400" dirty="0" smtClean="0"/>
                  <a:t>ιδιωτικής κατασκευής </a:t>
                </a:r>
                <a:r>
                  <a:rPr lang="el-GR" sz="2400" dirty="0"/>
                  <a:t>κατοικιών</a:t>
                </a:r>
                <a:r>
                  <a:rPr lang="el-GR" sz="2400" dirty="0" smtClean="0"/>
                  <a:t>:</a:t>
                </a:r>
              </a:p>
              <a:p>
                <a:endParaRPr lang="el-GR" sz="2400" dirty="0"/>
              </a:p>
              <a:p>
                <a:pPr marL="0" indent="0">
                  <a:buNone/>
                </a:pPr>
                <a:endParaRPr lang="el-GR" sz="2400" dirty="0" smtClean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dirty="0" smtClean="0"/>
              </a:p>
              <a:p>
                <a:pPr marL="0" indent="0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Να υπολογιστούν</a:t>
                </a:r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α</a:t>
                </a:r>
                <a:r>
                  <a:rPr lang="el-GR" dirty="0"/>
                  <a:t>)  </a:t>
                </a:r>
                <a:r>
                  <a:rPr lang="el-GR" dirty="0" smtClean="0"/>
                  <a:t>οι </a:t>
                </a:r>
                <a:r>
                  <a:rPr lang="el-GR" dirty="0"/>
                  <a:t>συντελεστές παλινδρόμησης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l-G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l-GR" b="0" i="1" smtClean="0">
                        <a:latin typeface="Cambria Math"/>
                      </a:rPr>
                      <m:t>𝜅𝛼𝜄</m:t>
                    </m:r>
                    <m:r>
                      <a:rPr lang="el-GR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l-GR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l-GR" dirty="0" smtClean="0"/>
                  <a:t> </a:t>
                </a:r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β</a:t>
                </a:r>
                <a:r>
                  <a:rPr lang="el-GR" dirty="0"/>
                  <a:t>)  </a:t>
                </a:r>
                <a:r>
                  <a:rPr lang="el-GR" dirty="0"/>
                  <a:t>ο</a:t>
                </a:r>
                <a:r>
                  <a:rPr lang="el-GR" dirty="0" smtClean="0"/>
                  <a:t> συντελεστής </a:t>
                </a:r>
                <a:r>
                  <a:rPr lang="el-GR" dirty="0"/>
                  <a:t>προσδιορισμού </a:t>
                </a:r>
                <a:r>
                  <a:rPr lang="en-US" dirty="0" smtClean="0"/>
                  <a:t>R</a:t>
                </a:r>
                <a:r>
                  <a:rPr lang="el-GR" baseline="30000" dirty="0"/>
                  <a:t>2</a:t>
                </a:r>
                <a:r>
                  <a:rPr lang="el-GR" dirty="0" smtClean="0"/>
                  <a:t> </a:t>
                </a:r>
              </a:p>
              <a:p>
                <a:pPr marL="0" indent="0">
                  <a:buNone/>
                </a:pPr>
                <a:r>
                  <a:rPr lang="el-GR" dirty="0"/>
                  <a:t> </a:t>
                </a:r>
                <a:r>
                  <a:rPr lang="el-GR" dirty="0" smtClean="0"/>
                  <a:t>   γ</a:t>
                </a:r>
                <a:r>
                  <a:rPr lang="el-GR" dirty="0"/>
                  <a:t>)  </a:t>
                </a:r>
                <a:r>
                  <a:rPr lang="el-GR" dirty="0" smtClean="0"/>
                  <a:t>οι τιμές </a:t>
                </a:r>
                <a:r>
                  <a:rPr lang="el-GR" dirty="0"/>
                  <a:t>πρόγνωσης για την εισροή παραγγελιών, η οποία αναμένεται με επιτόκιο </a:t>
                </a:r>
                <a:r>
                  <a:rPr lang="el-GR" dirty="0" smtClean="0"/>
                  <a:t>ενυπόθηκων </a:t>
                </a:r>
                <a:r>
                  <a:rPr lang="el-GR" dirty="0"/>
                  <a:t>δανείων 4% ή 7,5%.</a:t>
                </a:r>
              </a:p>
              <a:p>
                <a:endParaRPr lang="el-GR" dirty="0"/>
              </a:p>
            </p:txBody>
          </p:sp>
        </mc:Choice>
        <mc:Fallback>
          <p:sp>
            <p:nvSpPr>
              <p:cNvPr id="4" name="Θέση περιεχομένου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941" t="-1733" r="-235" b="-4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2954773"/>
            <a:ext cx="1114103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93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ΑΣΚΗΣΗ 4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Θέση περιεχομένου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l-GR" dirty="0" smtClean="0">
                    <a:solidFill>
                      <a:srgbClr val="FF3300"/>
                    </a:solidFill>
                  </a:rPr>
                  <a:t>Λύση</a:t>
                </a:r>
              </a:p>
              <a:p>
                <a:pPr marL="0" indent="0">
                  <a:buNone/>
                </a:pPr>
                <a:r>
                  <a:rPr lang="el-GR" sz="2000" dirty="0" smtClean="0"/>
                  <a:t>α) Επειδή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=7 </m:t>
                    </m:r>
                    <m:r>
                      <a:rPr lang="el-GR" sz="2000" b="0" i="1" smtClean="0">
                        <a:latin typeface="Cambria Math"/>
                      </a:rPr>
                      <m:t>𝜅𝛼𝜄</m:t>
                    </m:r>
                    <m:r>
                      <a:rPr lang="el-GR" sz="2000" b="0" i="1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l-GR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=2500</m:t>
                    </m:r>
                  </m:oMath>
                </a14:m>
                <a:r>
                  <a:rPr lang="el-GR" sz="2000" dirty="0" smtClean="0"/>
                  <a:t> προκύπτει </a:t>
                </a:r>
                <a:r>
                  <a:rPr lang="el-GR" sz="2000" dirty="0"/>
                  <a:t>ο πίνακας εργασίας [οι τέσσερις τελευταίες στήλες είναι καταρχήν σημαντικές μόνο για το (β</a:t>
                </a:r>
                <a:r>
                  <a:rPr lang="el-GR" sz="2000" dirty="0" smtClean="0"/>
                  <a:t>)]: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l-GR" sz="2000" dirty="0"/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>
          <p:sp>
            <p:nvSpPr>
              <p:cNvPr id="4" name="Θέση περιεχομένου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33" t="-12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4616"/>
            <a:ext cx="568863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746609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223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7837</TotalTime>
  <Words>429</Words>
  <Application>Microsoft Office PowerPoint</Application>
  <PresentationFormat>Προβολή στην οθόνη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Equity</vt:lpstr>
      <vt:lpstr>ΣΤΑΤΙΣΤΙΚΗ ΕΠΙΧΕΙΡΗΣΕΩΝ</vt:lpstr>
      <vt:lpstr>ΑΣΚΗΣΗ 1</vt:lpstr>
      <vt:lpstr>ΑΣΚΗΣΗ 1</vt:lpstr>
      <vt:lpstr>ΑΣΚΗΣΗ 2</vt:lpstr>
      <vt:lpstr>ΑΣΚΗΣΗ 2</vt:lpstr>
      <vt:lpstr>ΑΣΚΗΣΗ 3</vt:lpstr>
      <vt:lpstr>ΑΣΚΗΣΗ 3</vt:lpstr>
      <vt:lpstr>ΑΣΚΗΣΗ 4</vt:lpstr>
      <vt:lpstr>ΑΣΚΗΣΗ 4</vt:lpstr>
      <vt:lpstr>ΑΣΚΗΣΗ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ΣΤΑΤΙΣΤΙΚΗ ΕΠΙΧΕΙΡΗΣΕΩΝ</dc:title>
  <dc:creator>isant</dc:creator>
  <cp:lastModifiedBy>paokara</cp:lastModifiedBy>
  <cp:revision>183</cp:revision>
  <dcterms:created xsi:type="dcterms:W3CDTF">2015-02-27T13:16:09Z</dcterms:created>
  <dcterms:modified xsi:type="dcterms:W3CDTF">2015-03-27T10:13:56Z</dcterms:modified>
</cp:coreProperties>
</file>