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Μεσαίο στυλ 2 - Έμφαση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87" autoAdjust="0"/>
    <p:restoredTop sz="94609" autoAdjust="0"/>
  </p:normalViewPr>
  <p:slideViewPr>
    <p:cSldViewPr>
      <p:cViewPr>
        <p:scale>
          <a:sx n="110" d="100"/>
          <a:sy n="110" d="100"/>
        </p:scale>
        <p:origin x="-204" y="-4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φαλίδας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3F12DFC-03E3-4601-B5C2-6B2CFF1555BE}" type="datetimeFigureOut">
              <a:rPr lang="el-GR" smtClean="0"/>
              <a:pPr/>
              <a:t>27/3/2015</a:t>
            </a:fld>
            <a:endParaRPr lang="el-GR"/>
          </a:p>
        </p:txBody>
      </p:sp>
      <p:sp>
        <p:nvSpPr>
          <p:cNvPr id="4" name="3 - Θέση εικόνας διαφάνειας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4 - Θέση σημειώσεων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4162BA6-C9DA-4B96-BD9D-9FD5D48EF34A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4315127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11 - Ορθογώνιο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12 - Στρογγυλεμένο ορθογώνιο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- Υπότιτλος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l-GR" smtClean="0"/>
              <a:t>Κάντε κλικ για να επεξεργαστείτε τον υπότιτλο του υποδείγματος</a:t>
            </a:r>
            <a:endParaRPr kumimoji="0" lang="en-US"/>
          </a:p>
        </p:txBody>
      </p:sp>
      <p:sp>
        <p:nvSpPr>
          <p:cNvPr id="28" name="27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C7EB28-0D75-41F3-96B8-952B9B610CF0}" type="datetime1">
              <a:rPr lang="en-US" smtClean="0"/>
              <a:pPr/>
              <a:t>3/27/2015</a:t>
            </a:fld>
            <a:endParaRPr lang="en-US"/>
          </a:p>
        </p:txBody>
      </p:sp>
      <p:sp>
        <p:nvSpPr>
          <p:cNvPr id="17" name="16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29" name="2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6F42FDE4-A7DD-41A7-A0A6-9B649FB43336}" type="slidenum">
              <a:rPr kumimoji="0" lang="en-US" smtClean="0"/>
              <a:pPr/>
              <a:t>‹#›</a:t>
            </a:fld>
            <a:endParaRPr kumimoji="0" lang="en-US" sz="1400" dirty="0">
              <a:solidFill>
                <a:srgbClr val="FFFFFF"/>
              </a:solidFill>
            </a:endParaRPr>
          </a:p>
        </p:txBody>
      </p:sp>
      <p:sp>
        <p:nvSpPr>
          <p:cNvPr id="7" name="6 - Ορθογώνιο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- Ορθογώνιο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- Ορθογώνιο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- Τίτλος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1D5023-7C5C-4782-B6DD-0D633C2670AD}" type="datetime1">
              <a:rPr lang="en-US" smtClean="0"/>
              <a:pPr/>
              <a:t>3/27/2015</a:t>
            </a:fld>
            <a:endParaRPr lang="en-US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2FDE4-A7DD-41A7-A0A6-9B649FB43336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27FE4-1F60-408D-A082-77344B41FDE8}" type="datetime1">
              <a:rPr lang="en-US" smtClean="0"/>
              <a:pPr/>
              <a:t>3/27/2015</a:t>
            </a:fld>
            <a:endParaRPr lang="en-US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2FDE4-A7DD-41A7-A0A6-9B649FB43336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ECEEEF-94BC-4D1E-9569-46F4A5FE5749}" type="datetime1">
              <a:rPr lang="en-US" smtClean="0"/>
              <a:pPr/>
              <a:t>3/27/2015</a:t>
            </a:fld>
            <a:endParaRPr lang="en-US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2FDE4-A7DD-41A7-A0A6-9B649FB43336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8" name="7 - Θέση περιεχομένου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Κεφαλίδα ενότητας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10 - Ορθογώνιο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9 - Στρογγυλεμένο ορθογώνιο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87C5D-7A76-4A7B-BEC1-4ABE16ED122A}" type="datetime1">
              <a:rPr lang="en-US" smtClean="0"/>
              <a:pPr/>
              <a:t>3/27/2015</a:t>
            </a:fld>
            <a:endParaRPr lang="en-US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kumimoji="0" lang="en-US" dirty="0"/>
          </a:p>
        </p:txBody>
      </p:sp>
      <p:sp>
        <p:nvSpPr>
          <p:cNvPr id="7" name="6 - Ορθογώνιο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- Ορθογώνιο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- Ορθογώνιο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6F42FDE4-A7DD-41A7-A0A6-9B649FB43336}" type="slidenum">
              <a:rPr kumimoji="0" lang="en-US" smtClean="0"/>
              <a:pPr/>
              <a:t>‹#›</a:t>
            </a:fld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8811A1-5F2F-4276-890B-0FAF11791353}" type="datetime1">
              <a:rPr lang="en-US" smtClean="0"/>
              <a:pPr/>
              <a:t>3/27/2015</a:t>
            </a:fld>
            <a:endParaRPr lang="en-US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2FDE4-A7DD-41A7-A0A6-9B649FB43336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9" name="8 - Θέση περιεχομένου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11" name="10 - Θέση περιεχομένου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0E116C-344A-44E8-B200-FED6BEAEF033}" type="datetime1">
              <a:rPr lang="en-US" smtClean="0"/>
              <a:pPr/>
              <a:t>3/27/2015</a:t>
            </a:fld>
            <a:endParaRPr lang="en-US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2FDE4-A7DD-41A7-A0A6-9B649FB43336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11" name="10 - Θέση περιεχομένου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13" name="12 - Θέση περιεχομένου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FE599A-DDB3-4ECF-9539-84C0F905B988}" type="datetime1">
              <a:rPr lang="en-US" smtClean="0"/>
              <a:pPr/>
              <a:t>3/27/2015</a:t>
            </a:fld>
            <a:endParaRPr lang="en-US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2FDE4-A7DD-41A7-A0A6-9B649FB43336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BD0883-AD53-4438-8B66-4095C2EBB347}" type="datetime1">
              <a:rPr lang="en-US" smtClean="0"/>
              <a:pPr/>
              <a:t>3/27/2015</a:t>
            </a:fld>
            <a:endParaRPr lang="en-US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2FDE4-A7DD-41A7-A0A6-9B649FB43336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- Ορθογώνιο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8 - Στρογγυλεμένο ορθογώνιο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9372C-5020-413C-B1C1-F286D31C52B7}" type="datetime1">
              <a:rPr lang="en-US" smtClean="0"/>
              <a:pPr/>
              <a:t>3/27/2015</a:t>
            </a:fld>
            <a:endParaRPr lang="en-US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2FDE4-A7DD-41A7-A0A6-9B649FB43336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11" name="10 - Θέση περιεχομένου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605B08-F0A5-4594-8B28-9F9CFE5374AF}" type="datetime1">
              <a:rPr lang="en-US" smtClean="0"/>
              <a:pPr/>
              <a:t>3/27/2015</a:t>
            </a:fld>
            <a:endParaRPr lang="en-US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kumimoji="0" lang="en-US" dirty="0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6F42FDE4-A7DD-41A7-A0A6-9B649FB43336}" type="slidenum">
              <a:rPr kumimoji="0" lang="en-US" smtClean="0"/>
              <a:pPr/>
              <a:t>‹#›</a:t>
            </a:fld>
            <a:endParaRPr kumimoji="0" lang="en-US" dirty="0"/>
          </a:p>
        </p:txBody>
      </p:sp>
      <p:sp>
        <p:nvSpPr>
          <p:cNvPr id="11" name="10 - Ορθογώνιο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- Ορθογώνιο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- Ορθογώνιο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l-GR" smtClean="0"/>
              <a:t>Κάντε κλικ στο εικονίδιο για να προσθέσετε μια εικόνα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- Ορθογώνιο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7 - Στρογγυλεμένο ορθογώνιο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21 - Θέση τίτλου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13" name="12 - Θέση κειμένου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kumimoji="0" lang="el-GR" smtClean="0"/>
              <a:t>Δεύτερου επιπέδου</a:t>
            </a:r>
          </a:p>
          <a:p>
            <a:pPr lvl="2" eaLnBrk="1" latinLnBrk="0" hangingPunct="1"/>
            <a:r>
              <a:rPr kumimoji="0" lang="el-GR" smtClean="0"/>
              <a:t>Τρίτου επιπέδου</a:t>
            </a:r>
          </a:p>
          <a:p>
            <a:pPr lvl="3" eaLnBrk="1" latinLnBrk="0" hangingPunct="1"/>
            <a:r>
              <a:rPr kumimoji="0" lang="el-GR" smtClean="0"/>
              <a:t>Τέταρτου επιπέδου</a:t>
            </a:r>
          </a:p>
          <a:p>
            <a:pPr lvl="4" eaLnBrk="1" latinLnBrk="0" hangingPunct="1"/>
            <a:r>
              <a:rPr kumimoji="0" lang="el-GR" smtClean="0"/>
              <a:t>Πέμπτου επιπέδου</a:t>
            </a:r>
            <a:endParaRPr kumimoji="0" lang="en-US"/>
          </a:p>
        </p:txBody>
      </p:sp>
      <p:sp>
        <p:nvSpPr>
          <p:cNvPr id="14" name="1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 algn="r" eaLnBrk="1" latinLnBrk="0" hangingPunct="1"/>
            <a:fld id="{8AD1A9A3-AEB7-4203-AF8A-4BEB3A39DA65}" type="datetime1">
              <a:rPr lang="en-US" smtClean="0"/>
              <a:pPr algn="r" eaLnBrk="1" latinLnBrk="0" hangingPunct="1"/>
              <a:t>3/27/2015</a:t>
            </a:fld>
            <a:endParaRPr lang="en-US" sz="1400" dirty="0">
              <a:solidFill>
                <a:schemeClr val="tx2"/>
              </a:solidFill>
            </a:endParaRPr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kumimoji="0" lang="en-US" sz="1400" dirty="0">
              <a:solidFill>
                <a:schemeClr val="tx2"/>
              </a:solidFill>
            </a:endParaRPr>
          </a:p>
        </p:txBody>
      </p:sp>
      <p:sp>
        <p:nvSpPr>
          <p:cNvPr id="23" name="22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eaLnBrk="1" latinLnBrk="0" hangingPunct="1"/>
            <a:fld id="{6F42FDE4-A7DD-41A7-A0A6-9B649FB43336}" type="slidenum">
              <a:rPr kumimoji="0" lang="en-US" smtClean="0"/>
              <a:pPr algn="ctr" eaLnBrk="1" latinLnBrk="0" hangingPunct="1"/>
              <a:t>‹#›</a:t>
            </a:fld>
            <a:endParaRPr kumimoji="0" lang="en-US" sz="1400" dirty="0">
              <a:solidFill>
                <a:srgbClr val="FFFFFF"/>
              </a:solidFill>
              <a:latin typeface="+mj-lt"/>
              <a:ea typeface="+mj-ea"/>
              <a:cs typeface="+mj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emf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8.png"/><Relationship Id="rId4" Type="http://schemas.openxmlformats.org/officeDocument/2006/relationships/image" Target="../media/image17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emf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emf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Υπότιτλος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3108920"/>
          </a:xfrm>
        </p:spPr>
        <p:txBody>
          <a:bodyPr>
            <a:normAutofit fontScale="55000" lnSpcReduction="20000"/>
          </a:bodyPr>
          <a:lstStyle/>
          <a:p>
            <a:endParaRPr lang="el-GR" sz="4000" dirty="0" smtClean="0"/>
          </a:p>
          <a:p>
            <a:r>
              <a:rPr lang="el-GR" sz="45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ΠΕΡΙΓΡΑΦΙΚΕΣ ΜΕΘΟΔΟΙ ΑΞΙΟΛΟΓΗΣΗΣ ΓΙΑ ΠΟΛΥΔΙΑΣΤΑΤΑ ΔΕΔΟΜΕΝΑ</a:t>
            </a:r>
          </a:p>
          <a:p>
            <a:r>
              <a:rPr lang="el-GR" sz="45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Ασκήσεις Πράξης</a:t>
            </a:r>
          </a:p>
          <a:p>
            <a:endParaRPr lang="el-GR" dirty="0" smtClean="0"/>
          </a:p>
          <a:p>
            <a:endParaRPr lang="el-GR" dirty="0" smtClean="0"/>
          </a:p>
          <a:p>
            <a:r>
              <a:rPr lang="el-GR" sz="2200" dirty="0" smtClean="0"/>
              <a:t>Ηλίας </a:t>
            </a:r>
            <a:r>
              <a:rPr lang="el-GR" sz="2200" dirty="0" err="1" smtClean="0"/>
              <a:t>Σαντουρίδης</a:t>
            </a:r>
            <a:endParaRPr lang="el-GR" sz="2200" dirty="0" smtClean="0"/>
          </a:p>
          <a:p>
            <a:r>
              <a:rPr lang="el-GR" sz="2200" dirty="0" smtClean="0"/>
              <a:t>Τμήμα Λογιστικής και Χρηματοοικονομικής</a:t>
            </a:r>
          </a:p>
          <a:p>
            <a:r>
              <a:rPr lang="el-GR" sz="2200" dirty="0" smtClean="0"/>
              <a:t>ΤΕΙ Θεσσαλίας</a:t>
            </a:r>
          </a:p>
          <a:p>
            <a:endParaRPr lang="el-GR" dirty="0" smtClean="0"/>
          </a:p>
          <a:p>
            <a:endParaRPr lang="el-GR" dirty="0"/>
          </a:p>
        </p:txBody>
      </p:sp>
      <p:sp>
        <p:nvSpPr>
          <p:cNvPr id="3" name="2 - Τίτλος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l-GR" sz="5400" dirty="0" smtClean="0"/>
              <a:t>ΣΤΑΤΙΣΤΙΚΗ ΕΠΙΧΕΙΡΗΣΕΩΝ</a:t>
            </a:r>
            <a:endParaRPr lang="el-GR" sz="5400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2FDE4-A7DD-41A7-A0A6-9B649FB43336}" type="slidenum">
              <a:rPr kumimoji="0" lang="en-US" smtClean="0"/>
              <a:pPr/>
              <a:t>1</a:t>
            </a:fld>
            <a:endParaRPr kumimoji="0" lang="en-US" sz="1400" dirty="0">
              <a:solidFill>
                <a:srgbClr val="FFFFFF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ΑΣΚΗΣΗ 4</a:t>
            </a:r>
            <a:endParaRPr lang="el-GR" dirty="0"/>
          </a:p>
        </p:txBody>
      </p:sp>
      <p:sp>
        <p:nvSpPr>
          <p:cNvPr id="3" name="Θέση αριθμού διαφάνειας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2FDE4-A7DD-41A7-A0A6-9B649FB43336}" type="slidenum">
              <a:rPr kumimoji="0" lang="en-US" smtClean="0"/>
              <a:pPr/>
              <a:t>10</a:t>
            </a:fld>
            <a:endParaRPr kumimoji="0" lang="en-US"/>
          </a:p>
        </p:txBody>
      </p:sp>
      <p:sp>
        <p:nvSpPr>
          <p:cNvPr id="4" name="Θέση περιεχομένου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l-GR" dirty="0"/>
              <a:t>β</a:t>
            </a:r>
            <a:r>
              <a:rPr lang="el-GR" dirty="0" smtClean="0"/>
              <a:t>)</a:t>
            </a:r>
          </a:p>
          <a:p>
            <a:pPr marL="0" indent="0">
              <a:buNone/>
            </a:pPr>
            <a:endParaRPr lang="el-GR" dirty="0"/>
          </a:p>
          <a:p>
            <a:pPr marL="0" indent="0">
              <a:buNone/>
            </a:pPr>
            <a:endParaRPr lang="el-GR" dirty="0" smtClean="0"/>
          </a:p>
          <a:p>
            <a:pPr marL="0" indent="0">
              <a:buNone/>
            </a:pPr>
            <a:endParaRPr lang="el-GR" dirty="0" smtClean="0"/>
          </a:p>
          <a:p>
            <a:pPr marL="0" indent="0">
              <a:buNone/>
            </a:pPr>
            <a:r>
              <a:rPr lang="el-GR" dirty="0"/>
              <a:t>γ</a:t>
            </a:r>
            <a:r>
              <a:rPr lang="el-GR" dirty="0" smtClean="0"/>
              <a:t>) </a:t>
            </a:r>
            <a:r>
              <a:rPr lang="el-GR" dirty="0"/>
              <a:t>Τιμή πρόβλεψης για 4% επιτόκιο ενυπόθηκων δανείων: </a:t>
            </a:r>
            <a:r>
              <a:rPr lang="el-GR" dirty="0" smtClean="0"/>
              <a:t>                                 (</a:t>
            </a:r>
            <a:r>
              <a:rPr lang="el-GR" dirty="0"/>
              <a:t>εκατ. €). </a:t>
            </a:r>
          </a:p>
          <a:p>
            <a:pPr marL="0" indent="0">
              <a:buNone/>
            </a:pPr>
            <a:r>
              <a:rPr lang="el-GR" dirty="0" smtClean="0"/>
              <a:t>Τιμή </a:t>
            </a:r>
            <a:r>
              <a:rPr lang="el-GR" dirty="0"/>
              <a:t>πρόβλεψης για 7,5% επιτόκιο ενυπόθηκων δανείων:  </a:t>
            </a:r>
            <a:r>
              <a:rPr lang="el-GR" dirty="0" smtClean="0"/>
              <a:t>                                 (</a:t>
            </a:r>
            <a:r>
              <a:rPr lang="el-GR" dirty="0"/>
              <a:t>εκατ. €). </a:t>
            </a:r>
          </a:p>
          <a:p>
            <a:pPr marL="0" indent="0">
              <a:buNone/>
            </a:pPr>
            <a:endParaRPr lang="el-GR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1719" y="1556792"/>
            <a:ext cx="2838315" cy="792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/>
          </a:p>
        </p:txBody>
      </p:sp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7704" y="2564904"/>
            <a:ext cx="9437985" cy="792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8" name="Picture 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06252" y="3812808"/>
            <a:ext cx="2165748" cy="3937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9" name="Picture 7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1508" y="4725144"/>
            <a:ext cx="2115235" cy="3600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933031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ΑΣΚΗΣΗ 1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l-GR" dirty="0" smtClean="0"/>
              <a:t>Σε </a:t>
            </a:r>
            <a:r>
              <a:rPr lang="el-GR" dirty="0"/>
              <a:t>μια έρευνα των συνθηκών στέγασης 20 οικογενειών προέκυψαν για το μέγεθος της οικογένειας (=Χ) και για τον αριθμό των δωματίων (=Υ) τα </a:t>
            </a:r>
            <a:r>
              <a:rPr lang="el-GR" dirty="0" smtClean="0"/>
              <a:t>ζεύγη </a:t>
            </a:r>
            <a:r>
              <a:rPr lang="el-GR" dirty="0"/>
              <a:t>τιμών που συνοψίζονται στην ακόλουθη αρχική λίστα:</a:t>
            </a:r>
          </a:p>
          <a:p>
            <a:pPr marL="0" indent="0">
              <a:buNone/>
            </a:pPr>
            <a:r>
              <a:rPr lang="el-GR" dirty="0" smtClean="0"/>
              <a:t>(</a:t>
            </a:r>
            <a:r>
              <a:rPr lang="el-GR" dirty="0"/>
              <a:t>3, 3)  (3, 4)  (2, 1)   (2, 3)   (2, 4)  (2, 3)  (4, 3)  (5, 4)  (2, 3)  (4, 4) (4, 2)  (2, 1)  (2, 4)   (3, 4)   (3, 3)  (4, 3)  (3, 4)  (2, 4)  (3, 2)  (5, 4</a:t>
            </a:r>
            <a:r>
              <a:rPr lang="el-GR" dirty="0" smtClean="0"/>
              <a:t>)</a:t>
            </a:r>
            <a:r>
              <a:rPr lang="el-GR" dirty="0"/>
              <a:t> </a:t>
            </a:r>
          </a:p>
          <a:p>
            <a:pPr marL="0" indent="0">
              <a:buNone/>
            </a:pPr>
            <a:r>
              <a:rPr lang="el-GR" dirty="0"/>
              <a:t>α)  </a:t>
            </a:r>
            <a:r>
              <a:rPr lang="el-GR" dirty="0" smtClean="0"/>
              <a:t>Να δημιουργηθεί ο πίνακας </a:t>
            </a:r>
            <a:r>
              <a:rPr lang="el-GR" dirty="0"/>
              <a:t>συνάφειας. </a:t>
            </a:r>
            <a:endParaRPr lang="el-GR" dirty="0" smtClean="0"/>
          </a:p>
          <a:p>
            <a:pPr marL="0" indent="0">
              <a:buNone/>
            </a:pPr>
            <a:r>
              <a:rPr lang="el-GR" dirty="0" smtClean="0"/>
              <a:t>β</a:t>
            </a:r>
            <a:r>
              <a:rPr lang="el-GR" dirty="0"/>
              <a:t>)  </a:t>
            </a:r>
            <a:r>
              <a:rPr lang="el-GR" dirty="0" smtClean="0"/>
              <a:t>Να υπολογιστούν οι </a:t>
            </a:r>
            <a:r>
              <a:rPr lang="el-GR" dirty="0" err="1"/>
              <a:t>περιθώριες</a:t>
            </a:r>
            <a:r>
              <a:rPr lang="el-GR" dirty="0"/>
              <a:t> συχνότητες.</a:t>
            </a:r>
          </a:p>
          <a:p>
            <a:pPr marL="0" indent="0">
              <a:buNone/>
            </a:pPr>
            <a:r>
              <a:rPr lang="el-GR" dirty="0"/>
              <a:t>γ) Να </a:t>
            </a:r>
            <a:r>
              <a:rPr lang="el-GR" dirty="0" smtClean="0"/>
              <a:t>υπολογιστεί η </a:t>
            </a:r>
            <a:r>
              <a:rPr lang="el-GR" dirty="0"/>
              <a:t>υπό συνθήκη κατανομή του αριθμού δωματίων για τετραμελείς </a:t>
            </a:r>
            <a:r>
              <a:rPr lang="el-GR" dirty="0" smtClean="0"/>
              <a:t>οικογένειες</a:t>
            </a:r>
            <a:r>
              <a:rPr lang="el-GR" dirty="0"/>
              <a:t>.</a:t>
            </a:r>
          </a:p>
          <a:p>
            <a:pPr marL="0" indent="0">
              <a:buNone/>
            </a:pPr>
            <a:endParaRPr lang="el-GR" dirty="0" smtClean="0"/>
          </a:p>
          <a:p>
            <a:endParaRPr lang="el-GR" dirty="0" smtClean="0"/>
          </a:p>
          <a:p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2FDE4-A7DD-41A7-A0A6-9B649FB43336}" type="slidenum">
              <a:rPr kumimoji="0" lang="en-US" smtClean="0"/>
              <a:pPr/>
              <a:t>2</a:t>
            </a:fld>
            <a:endParaRPr kumimoji="0"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ΑΣΚΗΣΗ 1</a:t>
            </a:r>
          </a:p>
        </p:txBody>
      </p:sp>
      <p:sp>
        <p:nvSpPr>
          <p:cNvPr id="3" name="Θέση αριθμού διαφάνειας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2FDE4-A7DD-41A7-A0A6-9B649FB43336}" type="slidenum">
              <a:rPr kumimoji="0" lang="en-US" smtClean="0"/>
              <a:pPr/>
              <a:t>3</a:t>
            </a:fld>
            <a:endParaRPr kumimoji="0" lang="en-US"/>
          </a:p>
        </p:txBody>
      </p:sp>
      <p:sp>
        <p:nvSpPr>
          <p:cNvPr id="4" name="Θέση περιεχομένου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l-GR" dirty="0" smtClean="0"/>
              <a:t>Λύση</a:t>
            </a:r>
          </a:p>
          <a:p>
            <a:pPr marL="0" indent="0">
              <a:buNone/>
            </a:pPr>
            <a:r>
              <a:rPr lang="el-GR" dirty="0" smtClean="0"/>
              <a:t>α και β)</a:t>
            </a:r>
          </a:p>
          <a:p>
            <a:pPr marL="0" indent="0">
              <a:buNone/>
            </a:pPr>
            <a:endParaRPr lang="el-GR" dirty="0"/>
          </a:p>
          <a:p>
            <a:pPr marL="0" indent="0">
              <a:buNone/>
            </a:pPr>
            <a:endParaRPr lang="el-GR" dirty="0" smtClean="0"/>
          </a:p>
          <a:p>
            <a:pPr marL="0" indent="0">
              <a:buNone/>
            </a:pPr>
            <a:endParaRPr lang="el-GR" dirty="0"/>
          </a:p>
          <a:p>
            <a:pPr marL="0" indent="0">
              <a:buNone/>
            </a:pPr>
            <a:endParaRPr lang="el-GR" dirty="0" smtClean="0"/>
          </a:p>
          <a:p>
            <a:pPr marL="0" indent="0">
              <a:buNone/>
            </a:pPr>
            <a:endParaRPr lang="el-GR" dirty="0"/>
          </a:p>
          <a:p>
            <a:pPr marL="0" indent="0">
              <a:buNone/>
            </a:pPr>
            <a:r>
              <a:rPr lang="el-GR" dirty="0"/>
              <a:t>γ</a:t>
            </a:r>
            <a:r>
              <a:rPr lang="el-GR" dirty="0" smtClean="0"/>
              <a:t>) </a:t>
            </a:r>
            <a:endParaRPr lang="el-GR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1031" y="4725144"/>
            <a:ext cx="1224136" cy="6295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2636912"/>
            <a:ext cx="6726634" cy="20162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826288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ΑΣΚΗΣΗ </a:t>
            </a:r>
            <a:r>
              <a:rPr lang="en-US" dirty="0" smtClean="0"/>
              <a:t>2</a:t>
            </a:r>
            <a:endParaRPr lang="el-GR" dirty="0"/>
          </a:p>
        </p:txBody>
      </p:sp>
      <p:sp>
        <p:nvSpPr>
          <p:cNvPr id="3" name="Θέση αριθμού διαφάνειας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2FDE4-A7DD-41A7-A0A6-9B649FB43336}" type="slidenum">
              <a:rPr kumimoji="0" lang="en-US" smtClean="0"/>
              <a:pPr/>
              <a:t>4</a:t>
            </a:fld>
            <a:endParaRPr kumimoji="0" lang="en-US"/>
          </a:p>
        </p:txBody>
      </p:sp>
      <p:sp>
        <p:nvSpPr>
          <p:cNvPr id="4" name="Θέση περιεχομένου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l-GR" dirty="0" smtClean="0"/>
              <a:t>Να υπολογιστεί ο συντελεστής συσχέτισης </a:t>
            </a:r>
            <a:r>
              <a:rPr lang="en-US" dirty="0" smtClean="0"/>
              <a:t>Pearson </a:t>
            </a:r>
            <a:r>
              <a:rPr lang="el-GR" dirty="0" smtClean="0"/>
              <a:t>για τα </a:t>
            </a:r>
            <a:r>
              <a:rPr lang="el-GR" dirty="0"/>
              <a:t>δύο χαρακτηριστικά Χ = άνοδος των τιμών και Υ = ποσοστό </a:t>
            </a:r>
            <a:r>
              <a:rPr lang="el-GR" dirty="0" smtClean="0"/>
              <a:t>από τις τιμές που δίνονται στον παρακάτω πίνακα</a:t>
            </a:r>
            <a:r>
              <a:rPr lang="en-US" dirty="0" smtClean="0"/>
              <a:t>:</a:t>
            </a:r>
            <a:endParaRPr lang="el-GR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3288846"/>
            <a:ext cx="9017045" cy="30204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452954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ΑΣΚΗΣΗ </a:t>
            </a:r>
            <a:r>
              <a:rPr lang="en-US" dirty="0"/>
              <a:t>2</a:t>
            </a:r>
            <a:endParaRPr lang="el-GR" dirty="0"/>
          </a:p>
        </p:txBody>
      </p:sp>
      <p:sp>
        <p:nvSpPr>
          <p:cNvPr id="3" name="Θέση αριθμού διαφάνειας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2FDE4-A7DD-41A7-A0A6-9B649FB43336}" type="slidenum">
              <a:rPr kumimoji="0" lang="en-US" smtClean="0"/>
              <a:pPr/>
              <a:t>5</a:t>
            </a:fld>
            <a:endParaRPr kumimoji="0"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Θέση περιεχομένου 3"/>
              <p:cNvSpPr>
                <a:spLocks noGrp="1"/>
              </p:cNvSpPr>
              <p:nvPr>
                <p:ph sz="quarter" idx="1"/>
              </p:nvPr>
            </p:nvSpPr>
            <p:spPr/>
            <p:txBody>
              <a:bodyPr>
                <a:normAutofit fontScale="92500" lnSpcReduction="10000"/>
              </a:bodyPr>
              <a:lstStyle/>
              <a:p>
                <a:pPr marL="0" indent="0">
                  <a:buNone/>
                </a:pPr>
                <a:r>
                  <a:rPr lang="el-GR" dirty="0" smtClean="0">
                    <a:solidFill>
                      <a:srgbClr val="FF3300"/>
                    </a:solidFill>
                  </a:rPr>
                  <a:t>Λύση</a:t>
                </a:r>
              </a:p>
              <a:p>
                <a:pPr marL="0" indent="0">
                  <a:buNone/>
                </a:pPr>
                <a:r>
                  <a:rPr lang="el-GR" sz="2400" dirty="0" smtClean="0"/>
                  <a:t>Υπολογίζουμε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l-GR" sz="2400" i="1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en-US" sz="2400" b="0" i="1" smtClean="0">
                            <a:latin typeface="Cambria Math"/>
                          </a:rPr>
                          <m:t>𝑥</m:t>
                        </m:r>
                      </m:e>
                    </m:acc>
                    <m:r>
                      <a:rPr lang="en-US" sz="2400" b="0" i="1" smtClean="0">
                        <a:latin typeface="Cambria Math"/>
                      </a:rPr>
                      <m:t>=7,11 </m:t>
                    </m:r>
                    <m:r>
                      <a:rPr lang="el-GR" sz="2400" b="0" i="1" smtClean="0">
                        <a:latin typeface="Cambria Math"/>
                      </a:rPr>
                      <m:t>𝜅𝛼𝜄</m:t>
                    </m:r>
                    <m:r>
                      <a:rPr lang="el-GR" sz="2400" b="0" i="1" smtClean="0">
                        <a:latin typeface="Cambria Math"/>
                      </a:rPr>
                      <m:t> </m:t>
                    </m:r>
                    <m:acc>
                      <m:accPr>
                        <m:chr m:val="̅"/>
                        <m:ctrlPr>
                          <a:rPr lang="el-GR" sz="2400" b="0" i="1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en-US" sz="2400" b="0" i="1" smtClean="0">
                            <a:latin typeface="Cambria Math"/>
                          </a:rPr>
                          <m:t>𝑦</m:t>
                        </m:r>
                      </m:e>
                    </m:acc>
                    <m:r>
                      <a:rPr lang="en-US" sz="2400" b="0" i="1" smtClean="0">
                        <a:latin typeface="Cambria Math"/>
                      </a:rPr>
                      <m:t>=5,74</m:t>
                    </m:r>
                  </m:oMath>
                </a14:m>
                <a:r>
                  <a:rPr lang="el-GR" sz="2400" dirty="0" smtClean="0"/>
                  <a:t>. </a:t>
                </a:r>
                <a:r>
                  <a:rPr lang="el-GR" sz="2400" dirty="0"/>
                  <a:t>Με αυτές τις τιμές μπορούμε να καταρτίσουμε τον ακόλουθο </a:t>
                </a:r>
                <a:r>
                  <a:rPr lang="el-GR" sz="2400" dirty="0" smtClean="0"/>
                  <a:t>πίνακα:</a:t>
                </a:r>
                <a:endParaRPr lang="en-US" sz="2400" dirty="0" smtClean="0"/>
              </a:p>
              <a:p>
                <a:pPr marL="0" indent="0">
                  <a:buNone/>
                </a:pPr>
                <a:endParaRPr lang="en-US" sz="2400" dirty="0"/>
              </a:p>
              <a:p>
                <a:pPr marL="0" indent="0">
                  <a:buNone/>
                </a:pPr>
                <a:endParaRPr lang="en-US" sz="2400" dirty="0" smtClean="0"/>
              </a:p>
              <a:p>
                <a:pPr marL="0" indent="0">
                  <a:buNone/>
                </a:pPr>
                <a:endParaRPr lang="en-US" sz="2400" dirty="0"/>
              </a:p>
              <a:p>
                <a:pPr marL="0" indent="0">
                  <a:buNone/>
                </a:pPr>
                <a:endParaRPr lang="en-US" sz="2400" dirty="0" smtClean="0"/>
              </a:p>
              <a:p>
                <a:pPr marL="0" indent="0">
                  <a:buNone/>
                </a:pPr>
                <a:endParaRPr lang="en-US" sz="2400" dirty="0"/>
              </a:p>
              <a:p>
                <a:pPr marL="0" indent="0">
                  <a:buNone/>
                </a:pPr>
                <a:endParaRPr lang="en-US" sz="2400" dirty="0" smtClean="0"/>
              </a:p>
              <a:p>
                <a:pPr marL="0" indent="0">
                  <a:buNone/>
                </a:pPr>
                <a:endParaRPr lang="el-GR" sz="2400" dirty="0" smtClean="0"/>
              </a:p>
              <a:p>
                <a:pPr marL="0" indent="0">
                  <a:buNone/>
                </a:pPr>
                <a:endParaRPr lang="el-GR" sz="2400" dirty="0"/>
              </a:p>
              <a:p>
                <a:pPr marL="0" indent="0">
                  <a:buNone/>
                </a:pPr>
                <a:r>
                  <a:rPr lang="el-GR" sz="2400" dirty="0" smtClean="0"/>
                  <a:t>Άρα:</a:t>
                </a:r>
                <a:endParaRPr lang="el-GR" sz="2400" dirty="0"/>
              </a:p>
            </p:txBody>
          </p:sp>
        </mc:Choice>
        <mc:Fallback xmlns="">
          <p:sp>
            <p:nvSpPr>
              <p:cNvPr id="4" name="Θέση περιεχομένου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blipFill rotWithShape="1">
                <a:blip r:embed="rId2"/>
                <a:stretch>
                  <a:fillRect l="-1176" t="-1867" b="-933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5695" y="2852936"/>
            <a:ext cx="6259680" cy="27363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76785" y="5554421"/>
            <a:ext cx="1777461" cy="5040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80352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ΑΣΚΗΣΗ 3</a:t>
            </a:r>
            <a:endParaRPr lang="el-GR" dirty="0"/>
          </a:p>
        </p:txBody>
      </p:sp>
      <p:sp>
        <p:nvSpPr>
          <p:cNvPr id="3" name="Θέση αριθμού διαφάνειας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2FDE4-A7DD-41A7-A0A6-9B649FB43336}" type="slidenum">
              <a:rPr kumimoji="0" lang="en-US" smtClean="0"/>
              <a:pPr/>
              <a:t>6</a:t>
            </a:fld>
            <a:endParaRPr kumimoji="0" lang="en-US"/>
          </a:p>
        </p:txBody>
      </p:sp>
      <p:sp>
        <p:nvSpPr>
          <p:cNvPr id="4" name="Θέση περιεχομένου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l-GR" dirty="0" smtClean="0"/>
              <a:t>Να υπολογιστεί ο συντελεστής </a:t>
            </a:r>
            <a:r>
              <a:rPr lang="en-US" dirty="0" smtClean="0"/>
              <a:t>Spearman </a:t>
            </a:r>
            <a:r>
              <a:rPr lang="el-GR" dirty="0" smtClean="0"/>
              <a:t>για τους βαθμούς 11 φοιτητών στις εξετάσεις των μαθηματικών </a:t>
            </a:r>
            <a:r>
              <a:rPr lang="el-GR" dirty="0"/>
              <a:t>και </a:t>
            </a:r>
            <a:r>
              <a:rPr lang="el-GR" dirty="0" smtClean="0"/>
              <a:t>της στατιστικής, που δίνονται στον παρακάτω πίνακα:</a:t>
            </a:r>
            <a:endParaRPr lang="el-GR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828600" y="3598670"/>
            <a:ext cx="11141038" cy="13681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828432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ΑΣΚΗΣΗ 3</a:t>
            </a:r>
          </a:p>
        </p:txBody>
      </p:sp>
      <p:sp>
        <p:nvSpPr>
          <p:cNvPr id="3" name="Θέση αριθμού διαφάνειας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2FDE4-A7DD-41A7-A0A6-9B649FB43336}" type="slidenum">
              <a:rPr kumimoji="0" lang="en-US" smtClean="0"/>
              <a:pPr/>
              <a:t>7</a:t>
            </a:fld>
            <a:endParaRPr kumimoji="0" lang="en-US"/>
          </a:p>
        </p:txBody>
      </p:sp>
      <p:sp>
        <p:nvSpPr>
          <p:cNvPr id="4" name="Θέση περιεχομένου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l-GR" dirty="0" smtClean="0">
                <a:solidFill>
                  <a:srgbClr val="FF3300"/>
                </a:solidFill>
              </a:rPr>
              <a:t>Λύση</a:t>
            </a:r>
          </a:p>
          <a:p>
            <a:pPr marL="0" indent="0">
              <a:buNone/>
            </a:pPr>
            <a:r>
              <a:rPr lang="el-GR" dirty="0" smtClean="0"/>
              <a:t>Δημιουργούμε τον πίνακα ταξινομημένων βαθμίδων</a:t>
            </a:r>
          </a:p>
          <a:p>
            <a:endParaRPr lang="el-GR" dirty="0"/>
          </a:p>
          <a:p>
            <a:endParaRPr lang="el-GR" dirty="0" smtClean="0"/>
          </a:p>
          <a:p>
            <a:endParaRPr lang="el-GR" dirty="0"/>
          </a:p>
          <a:p>
            <a:endParaRPr lang="el-GR" dirty="0" smtClean="0"/>
          </a:p>
          <a:p>
            <a:pPr marL="0" indent="0">
              <a:buNone/>
            </a:pPr>
            <a:r>
              <a:rPr lang="el-GR" dirty="0"/>
              <a:t>κ</a:t>
            </a:r>
            <a:r>
              <a:rPr lang="el-GR" dirty="0" smtClean="0"/>
              <a:t>αι υπολογίζουμε:</a:t>
            </a:r>
            <a:endParaRPr lang="el-GR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8052" y="2708920"/>
            <a:ext cx="7967842" cy="14401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7663" y="4152578"/>
            <a:ext cx="2640293" cy="7200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4656351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ΑΣΚΗΣΗ 4</a:t>
            </a:r>
            <a:endParaRPr lang="el-GR" dirty="0"/>
          </a:p>
        </p:txBody>
      </p:sp>
      <p:sp>
        <p:nvSpPr>
          <p:cNvPr id="3" name="Θέση αριθμού διαφάνειας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2FDE4-A7DD-41A7-A0A6-9B649FB43336}" type="slidenum">
              <a:rPr kumimoji="0" lang="en-US" smtClean="0"/>
              <a:pPr/>
              <a:t>8</a:t>
            </a:fld>
            <a:endParaRPr kumimoji="0" lang="en-US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" name="Θέση περιεχομένου 3"/>
              <p:cNvSpPr>
                <a:spLocks noGrp="1"/>
              </p:cNvSpPr>
              <p:nvPr>
                <p:ph sz="quarter" idx="1"/>
              </p:nvPr>
            </p:nvSpPr>
            <p:spPr/>
            <p:txBody>
              <a:bodyPr>
                <a:normAutofit fontScale="85000" lnSpcReduction="10000"/>
              </a:bodyPr>
              <a:lstStyle/>
              <a:p>
                <a:r>
                  <a:rPr lang="el-GR" sz="2400" dirty="0" smtClean="0"/>
                  <a:t>Για </a:t>
                </a:r>
                <a:r>
                  <a:rPr lang="el-GR" sz="2400" dirty="0"/>
                  <a:t>6 διαφορετικούς μήνες </a:t>
                </a:r>
                <a:r>
                  <a:rPr lang="en-US" sz="2400" dirty="0" err="1"/>
                  <a:t>i</a:t>
                </a:r>
                <a:r>
                  <a:rPr lang="en-US" sz="2400" dirty="0"/>
                  <a:t> </a:t>
                </a:r>
                <a:r>
                  <a:rPr lang="el-GR" sz="2400" dirty="0"/>
                  <a:t>= 1,….,6 </a:t>
                </a:r>
                <a:r>
                  <a:rPr lang="el-GR" sz="2400" dirty="0" smtClean="0"/>
                  <a:t>μετρήθηκαν τα </a:t>
                </a:r>
                <a:r>
                  <a:rPr lang="el-GR" sz="2400" dirty="0"/>
                  <a:t>δεδομένα σχετικά με το επιτόκιο ενυπόθηκων δανείων </a:t>
                </a:r>
                <a:r>
                  <a:rPr lang="en-US" sz="2400" dirty="0"/>
                  <a:t>x </a:t>
                </a:r>
                <a:r>
                  <a:rPr lang="el-GR" sz="2400" dirty="0"/>
                  <a:t>(σε %) καθώς και για την εισροή εκκαθαρισμένων εποχικά παραγγελιών </a:t>
                </a:r>
                <a:r>
                  <a:rPr lang="en-US" sz="2400" dirty="0"/>
                  <a:t>y</a:t>
                </a:r>
                <a:r>
                  <a:rPr lang="el-GR" sz="2400" dirty="0"/>
                  <a:t> (σε εκατομμύρια ευρώ) στον κλάδο </a:t>
                </a:r>
                <a:r>
                  <a:rPr lang="el-GR" sz="2400" dirty="0" smtClean="0"/>
                  <a:t>ιδιωτικής κατασκευής </a:t>
                </a:r>
                <a:r>
                  <a:rPr lang="el-GR" sz="2400" dirty="0"/>
                  <a:t>κατοικιών</a:t>
                </a:r>
                <a:r>
                  <a:rPr lang="el-GR" sz="2400" dirty="0" smtClean="0"/>
                  <a:t>:</a:t>
                </a:r>
              </a:p>
              <a:p>
                <a:endParaRPr lang="el-GR" sz="2400" dirty="0"/>
              </a:p>
              <a:p>
                <a:pPr marL="0" indent="0">
                  <a:buNone/>
                </a:pPr>
                <a:endParaRPr lang="el-GR" sz="2400" dirty="0" smtClean="0"/>
              </a:p>
              <a:p>
                <a:pPr marL="0" indent="0">
                  <a:buNone/>
                </a:pPr>
                <a:endParaRPr lang="el-GR" dirty="0"/>
              </a:p>
              <a:p>
                <a:pPr marL="0" indent="0">
                  <a:buNone/>
                </a:pPr>
                <a:endParaRPr lang="el-GR" dirty="0" smtClean="0"/>
              </a:p>
              <a:p>
                <a:pPr marL="0" indent="0">
                  <a:buNone/>
                </a:pPr>
                <a:r>
                  <a:rPr lang="el-GR" dirty="0"/>
                  <a:t> </a:t>
                </a:r>
                <a:r>
                  <a:rPr lang="el-GR" dirty="0" smtClean="0"/>
                  <a:t>   Να υπολογιστούν</a:t>
                </a:r>
                <a:endParaRPr lang="el-GR" dirty="0"/>
              </a:p>
              <a:p>
                <a:pPr marL="0" indent="0">
                  <a:buNone/>
                </a:pPr>
                <a:r>
                  <a:rPr lang="el-GR" dirty="0"/>
                  <a:t> </a:t>
                </a:r>
                <a:r>
                  <a:rPr lang="el-GR" dirty="0" smtClean="0"/>
                  <a:t>   α</a:t>
                </a:r>
                <a:r>
                  <a:rPr lang="el-GR" dirty="0"/>
                  <a:t>)  </a:t>
                </a:r>
                <a:r>
                  <a:rPr lang="el-GR" dirty="0" smtClean="0"/>
                  <a:t>οι </a:t>
                </a:r>
                <a:r>
                  <a:rPr lang="el-GR" dirty="0"/>
                  <a:t>συντελεστές παλινδρόμησης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l-GR" i="1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en-US" b="0" i="1" smtClean="0">
                            <a:latin typeface="Cambria Math"/>
                          </a:rPr>
                          <m:t>𝑎</m:t>
                        </m:r>
                      </m:e>
                    </m:acc>
                    <m:r>
                      <a:rPr lang="en-US" b="0" i="1" smtClean="0">
                        <a:latin typeface="Cambria Math"/>
                      </a:rPr>
                      <m:t> </m:t>
                    </m:r>
                    <m:r>
                      <a:rPr lang="el-GR" b="0" i="1" smtClean="0">
                        <a:latin typeface="Cambria Math"/>
                      </a:rPr>
                      <m:t>𝜅𝛼𝜄</m:t>
                    </m:r>
                    <m:r>
                      <a:rPr lang="el-GR" b="0" i="1" smtClean="0">
                        <a:latin typeface="Cambria Math"/>
                      </a:rPr>
                      <m:t> </m:t>
                    </m:r>
                    <m:acc>
                      <m:accPr>
                        <m:chr m:val="̂"/>
                        <m:ctrlPr>
                          <a:rPr lang="el-GR" i="1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en-US" b="0" i="1" smtClean="0">
                            <a:latin typeface="Cambria Math"/>
                          </a:rPr>
                          <m:t>𝑏</m:t>
                        </m:r>
                      </m:e>
                    </m:acc>
                  </m:oMath>
                </a14:m>
                <a:r>
                  <a:rPr lang="el-GR" dirty="0" smtClean="0"/>
                  <a:t> </a:t>
                </a:r>
                <a:endParaRPr lang="el-GR" dirty="0"/>
              </a:p>
              <a:p>
                <a:pPr marL="0" indent="0">
                  <a:buNone/>
                </a:pPr>
                <a:r>
                  <a:rPr lang="el-GR" dirty="0"/>
                  <a:t> </a:t>
                </a:r>
                <a:r>
                  <a:rPr lang="el-GR" dirty="0" smtClean="0"/>
                  <a:t>   β</a:t>
                </a:r>
                <a:r>
                  <a:rPr lang="el-GR" dirty="0"/>
                  <a:t>)  </a:t>
                </a:r>
                <a:r>
                  <a:rPr lang="el-GR" dirty="0"/>
                  <a:t>ο</a:t>
                </a:r>
                <a:r>
                  <a:rPr lang="el-GR" dirty="0" smtClean="0"/>
                  <a:t> συντελεστής </a:t>
                </a:r>
                <a:r>
                  <a:rPr lang="el-GR" dirty="0"/>
                  <a:t>προσδιορισμού </a:t>
                </a:r>
                <a:r>
                  <a:rPr lang="en-US" dirty="0" smtClean="0"/>
                  <a:t>R</a:t>
                </a:r>
                <a:r>
                  <a:rPr lang="el-GR" baseline="30000" dirty="0"/>
                  <a:t>2</a:t>
                </a:r>
                <a:r>
                  <a:rPr lang="el-GR" dirty="0" smtClean="0"/>
                  <a:t> </a:t>
                </a:r>
              </a:p>
              <a:p>
                <a:pPr marL="0" indent="0">
                  <a:buNone/>
                </a:pPr>
                <a:r>
                  <a:rPr lang="el-GR" dirty="0"/>
                  <a:t> </a:t>
                </a:r>
                <a:r>
                  <a:rPr lang="el-GR" dirty="0" smtClean="0"/>
                  <a:t>   γ</a:t>
                </a:r>
                <a:r>
                  <a:rPr lang="el-GR" dirty="0"/>
                  <a:t>)  </a:t>
                </a:r>
                <a:r>
                  <a:rPr lang="el-GR" dirty="0" smtClean="0"/>
                  <a:t>οι τιμές </a:t>
                </a:r>
                <a:r>
                  <a:rPr lang="el-GR" dirty="0"/>
                  <a:t>πρόγνωσης για την εισροή παραγγελιών, η οποία αναμένεται με επιτόκιο </a:t>
                </a:r>
                <a:r>
                  <a:rPr lang="el-GR" dirty="0" smtClean="0"/>
                  <a:t>ενυπόθηκων </a:t>
                </a:r>
                <a:r>
                  <a:rPr lang="el-GR" dirty="0"/>
                  <a:t>δανείων 4% ή 7,5%.</a:t>
                </a:r>
              </a:p>
              <a:p>
                <a:endParaRPr lang="el-GR" dirty="0"/>
              </a:p>
            </p:txBody>
          </p:sp>
        </mc:Choice>
        <mc:Fallback>
          <p:sp>
            <p:nvSpPr>
              <p:cNvPr id="4" name="Θέση περιεχομένου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blipFill rotWithShape="1">
                <a:blip r:embed="rId2"/>
                <a:stretch>
                  <a:fillRect l="-941" t="-1733" r="-235" b="-400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540568" y="2954773"/>
            <a:ext cx="11141038" cy="13681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7493761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ΑΣΚΗΣΗ 4</a:t>
            </a:r>
            <a:endParaRPr lang="el-GR" dirty="0"/>
          </a:p>
        </p:txBody>
      </p:sp>
      <p:sp>
        <p:nvSpPr>
          <p:cNvPr id="3" name="Θέση αριθμού διαφάνειας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2FDE4-A7DD-41A7-A0A6-9B649FB43336}" type="slidenum">
              <a:rPr kumimoji="0" lang="en-US" smtClean="0"/>
              <a:pPr/>
              <a:t>9</a:t>
            </a:fld>
            <a:endParaRPr kumimoji="0" lang="en-US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" name="Θέση περιεχομένου 3"/>
              <p:cNvSpPr>
                <a:spLocks noGrp="1"/>
              </p:cNvSpPr>
              <p:nvPr>
                <p:ph sz="quarter" idx="1"/>
              </p:nvPr>
            </p:nvSpPr>
            <p:spPr/>
            <p:txBody>
              <a:bodyPr/>
              <a:lstStyle/>
              <a:p>
                <a:pPr marL="0" indent="0">
                  <a:buNone/>
                </a:pPr>
                <a:r>
                  <a:rPr lang="el-GR" dirty="0" smtClean="0">
                    <a:solidFill>
                      <a:srgbClr val="FF3300"/>
                    </a:solidFill>
                  </a:rPr>
                  <a:t>Λύση</a:t>
                </a:r>
              </a:p>
              <a:p>
                <a:pPr marL="0" indent="0">
                  <a:buNone/>
                </a:pPr>
                <a:r>
                  <a:rPr lang="el-GR" sz="2000" dirty="0" smtClean="0"/>
                  <a:t>α) Επειδή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l-GR" sz="2000" i="1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en-US" sz="2000" b="0" i="1" smtClean="0">
                            <a:latin typeface="Cambria Math"/>
                          </a:rPr>
                          <m:t>𝑥</m:t>
                        </m:r>
                      </m:e>
                    </m:acc>
                    <m:r>
                      <a:rPr lang="en-US" sz="2000" b="0" i="1" smtClean="0">
                        <a:latin typeface="Cambria Math"/>
                      </a:rPr>
                      <m:t>=7 </m:t>
                    </m:r>
                    <m:r>
                      <a:rPr lang="el-GR" sz="2000" b="0" i="1" smtClean="0">
                        <a:latin typeface="Cambria Math"/>
                      </a:rPr>
                      <m:t>𝜅𝛼𝜄</m:t>
                    </m:r>
                    <m:r>
                      <a:rPr lang="el-GR" sz="2000" b="0" i="1" smtClean="0">
                        <a:latin typeface="Cambria Math"/>
                      </a:rPr>
                      <m:t> </m:t>
                    </m:r>
                    <m:acc>
                      <m:accPr>
                        <m:chr m:val="̅"/>
                        <m:ctrlPr>
                          <a:rPr lang="el-GR" sz="2000" i="1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en-US" sz="2000" b="0" i="1" smtClean="0">
                            <a:latin typeface="Cambria Math"/>
                          </a:rPr>
                          <m:t>𝑦</m:t>
                        </m:r>
                      </m:e>
                    </m:acc>
                    <m:r>
                      <a:rPr lang="en-US" sz="2000" b="0" i="1" smtClean="0">
                        <a:latin typeface="Cambria Math"/>
                      </a:rPr>
                      <m:t>=2500</m:t>
                    </m:r>
                  </m:oMath>
                </a14:m>
                <a:r>
                  <a:rPr lang="el-GR" sz="2000" dirty="0" smtClean="0"/>
                  <a:t> προκύπτει </a:t>
                </a:r>
                <a:r>
                  <a:rPr lang="el-GR" sz="2000" dirty="0"/>
                  <a:t>ο πίνακας εργασίας [οι τέσσερις τελευταίες στήλες είναι καταρχήν σημαντικές μόνο για το (β</a:t>
                </a:r>
                <a:r>
                  <a:rPr lang="el-GR" sz="2000" dirty="0" smtClean="0"/>
                  <a:t>)]:</a:t>
                </a:r>
                <a:endParaRPr lang="en-US" sz="2000" dirty="0" smtClean="0"/>
              </a:p>
              <a:p>
                <a:pPr marL="0" indent="0">
                  <a:buNone/>
                </a:pPr>
                <a:endParaRPr lang="en-US" sz="2000" dirty="0"/>
              </a:p>
              <a:p>
                <a:pPr marL="0" indent="0">
                  <a:buNone/>
                </a:pPr>
                <a:endParaRPr lang="en-US" sz="2000" dirty="0" smtClean="0"/>
              </a:p>
              <a:p>
                <a:pPr marL="0" indent="0">
                  <a:buNone/>
                </a:pPr>
                <a:endParaRPr lang="en-US" sz="2000" dirty="0"/>
              </a:p>
              <a:p>
                <a:pPr marL="0" indent="0">
                  <a:buNone/>
                </a:pPr>
                <a:endParaRPr lang="en-US" sz="2000" dirty="0" smtClean="0"/>
              </a:p>
              <a:p>
                <a:pPr marL="0" indent="0">
                  <a:buNone/>
                </a:pPr>
                <a:endParaRPr lang="en-US" sz="2000" dirty="0"/>
              </a:p>
              <a:p>
                <a:pPr marL="0" indent="0">
                  <a:buNone/>
                </a:pPr>
                <a:endParaRPr lang="el-GR" sz="2000" dirty="0"/>
              </a:p>
              <a:p>
                <a:pPr marL="0" indent="0">
                  <a:buNone/>
                </a:pPr>
                <a:endParaRPr lang="el-GR" dirty="0"/>
              </a:p>
            </p:txBody>
          </p:sp>
        </mc:Choice>
        <mc:Fallback>
          <p:sp>
            <p:nvSpPr>
              <p:cNvPr id="4" name="Θέση περιεχομένου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blipFill rotWithShape="1">
                <a:blip r:embed="rId2"/>
                <a:stretch>
                  <a:fillRect l="-1333" t="-1200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7704" y="2854616"/>
            <a:ext cx="5688632" cy="18722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6" y="4725144"/>
            <a:ext cx="7466099" cy="1008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1722391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7837</TotalTime>
  <Words>429</Words>
  <Application>Microsoft Office PowerPoint</Application>
  <PresentationFormat>Προβολή στην οθόνη (4:3)</PresentationFormat>
  <Paragraphs>84</Paragraphs>
  <Slides>10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10</vt:i4>
      </vt:variant>
    </vt:vector>
  </HeadingPairs>
  <TitlesOfParts>
    <vt:vector size="11" baseType="lpstr">
      <vt:lpstr>Equity</vt:lpstr>
      <vt:lpstr>ΣΤΑΤΙΣΤΙΚΗ ΕΠΙΧΕΙΡΗΣΕΩΝ</vt:lpstr>
      <vt:lpstr>ΑΣΚΗΣΗ 1</vt:lpstr>
      <vt:lpstr>ΑΣΚΗΣΗ 1</vt:lpstr>
      <vt:lpstr>ΑΣΚΗΣΗ 2</vt:lpstr>
      <vt:lpstr>ΑΣΚΗΣΗ 2</vt:lpstr>
      <vt:lpstr>ΑΣΚΗΣΗ 3</vt:lpstr>
      <vt:lpstr>ΑΣΚΗΣΗ 3</vt:lpstr>
      <vt:lpstr>ΑΣΚΗΣΗ 4</vt:lpstr>
      <vt:lpstr>ΑΣΚΗΣΗ 4</vt:lpstr>
      <vt:lpstr>ΑΣΚΗΣΗ 4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ΣΤΑΤΙΣΤΙΚΗ ΕΠΙΧΕΙΡΗΣΕΩΝ</dc:title>
  <dc:creator>isant</dc:creator>
  <cp:lastModifiedBy>paokara</cp:lastModifiedBy>
  <cp:revision>183</cp:revision>
  <dcterms:created xsi:type="dcterms:W3CDTF">2015-02-27T13:16:09Z</dcterms:created>
  <dcterms:modified xsi:type="dcterms:W3CDTF">2015-03-27T10:13:56Z</dcterms:modified>
</cp:coreProperties>
</file>