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9" r:id="rId4"/>
    <p:sldId id="261" r:id="rId5"/>
    <p:sldId id="288"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4" r:id="rId31"/>
    <p:sldId id="320" r:id="rId32"/>
    <p:sldId id="321" r:id="rId33"/>
    <p:sldId id="295" r:id="rId34"/>
    <p:sldId id="280" r:id="rId35"/>
  </p:sldIdLst>
  <p:sldSz cx="9144000" cy="6858000" type="screen4x3"/>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59" d="100"/>
          <a:sy n="59" d="100"/>
        </p:scale>
        <p:origin x="-1752"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741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7DB7B7-6811-444E-A2B8-87FB92F62592}" type="slidenum">
              <a:rPr lang="el-GR" altLang="el-GR" smtClean="0"/>
              <a:pPr fontAlgn="base">
                <a:spcBef>
                  <a:spcPct val="0"/>
                </a:spcBef>
                <a:spcAft>
                  <a:spcPct val="0"/>
                </a:spcAft>
                <a:defRPr/>
              </a:pPr>
              <a:t>5</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err="1" smtClean="0"/>
              <a:t>Πετοσφαίριση</a:t>
            </a:r>
            <a:r>
              <a:rPr lang="el-GR" smtClean="0"/>
              <a:t> Ι</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a:t>
            </a:r>
            <a:r>
              <a:rPr lang="el-GR" sz="2800" b="1" dirty="0" smtClean="0"/>
              <a:t>4:</a:t>
            </a:r>
            <a:r>
              <a:rPr lang="en-US" sz="2800" dirty="0" smtClean="0"/>
              <a:t> </a:t>
            </a:r>
            <a:r>
              <a:rPr lang="el-GR" sz="2800" dirty="0" smtClean="0"/>
              <a:t>Η Προπονητική Επιβάρυνση στο Βόλεϊ</a:t>
            </a:r>
          </a:p>
          <a:p>
            <a:endParaRPr lang="en-US" sz="2800" dirty="0" smtClean="0"/>
          </a:p>
          <a:p>
            <a:r>
              <a:rPr lang="el-GR" sz="2800" dirty="0" err="1" smtClean="0"/>
              <a:t>Πατσιαούρας</a:t>
            </a:r>
            <a:r>
              <a:rPr lang="el-GR" sz="2800" dirty="0" smtClean="0"/>
              <a:t> Αστέριος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ΕΞΩΤΕΡΙΚΗ ΠΡΟΠΟΝΗΤΙΚΗ ΕΠΙΒΑΡΥΝΣΗ</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εξωτερική επιβάρυνση ταυτίζεται με τους άμεσους προπονητικούς στόχους καθορίζεται και υπολογίζεται από τον αριθμό:</a:t>
            </a:r>
          </a:p>
          <a:p>
            <a:r>
              <a:rPr lang="el-GR" dirty="0" smtClean="0"/>
              <a:t>1. των επαναλήψεων της προσπάθειας κατά τη διάρκεια μιας άσκησης,</a:t>
            </a:r>
          </a:p>
          <a:p>
            <a:r>
              <a:rPr lang="el-GR" dirty="0" smtClean="0"/>
              <a:t>2. των μονάδων μέτρησης του χρόνου (</a:t>
            </a:r>
            <a:r>
              <a:rPr lang="el-GR" dirty="0" err="1" smtClean="0"/>
              <a:t>δευτ</a:t>
            </a:r>
            <a:r>
              <a:rPr lang="el-GR" dirty="0" smtClean="0"/>
              <a:t>., λεπτά, κλπ.),</a:t>
            </a:r>
          </a:p>
          <a:p>
            <a:r>
              <a:rPr lang="el-GR" dirty="0" smtClean="0"/>
              <a:t>3. την μονάδα μέτρησης των μεγεθών του χώρου (ύψος τροχιάς μπάλας, μήκος τροχιάς μπάλας, απόσταση μεταξύ των παικτών/τριών κλπ.).</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ΣΥΝΙΣΤΩΣΕΣ ΤΗΣ ΕΠΙΒΑΡΥΝΣΗΣ</a:t>
            </a:r>
            <a:br>
              <a:rPr lang="el-GR" dirty="0"/>
            </a:b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ΣΥΝΘΕΤΟΤΗΤΑ,</a:t>
            </a:r>
          </a:p>
          <a:p>
            <a:r>
              <a:rPr lang="el-GR" dirty="0" smtClean="0"/>
              <a:t>ΕΚΤΑΣΗ ΠΡΟΠΟΝΗΣΗΣ,</a:t>
            </a:r>
          </a:p>
          <a:p>
            <a:r>
              <a:rPr lang="el-GR" dirty="0" smtClean="0"/>
              <a:t>ΟΓΚΟΣ ΕΠΙΒΑΡΥΝΣΗΣ,</a:t>
            </a:r>
          </a:p>
          <a:p>
            <a:r>
              <a:rPr lang="el-GR" dirty="0" smtClean="0"/>
              <a:t>ΕΝΤΑΣΗ ΕΠΙΒΑΡΥΝΣΗΣ,</a:t>
            </a:r>
          </a:p>
          <a:p>
            <a:r>
              <a:rPr lang="el-GR" dirty="0" smtClean="0"/>
              <a:t>ΔΙΑΡΚΕΙΑ ΕΠΑΝΑΛΗΨΕΩΝ,</a:t>
            </a:r>
          </a:p>
          <a:p>
            <a:r>
              <a:rPr lang="el-GR" dirty="0" smtClean="0"/>
              <a:t>ΠΥΚΝΟΤΗΤΑ ΠΡΟΠΟΝΗΣΗΣ,</a:t>
            </a:r>
          </a:p>
          <a:p>
            <a:r>
              <a:rPr lang="el-GR" dirty="0" smtClean="0"/>
              <a:t>ΣΥΝΟΛΙΚΗ ΠΡΟΠΟΝΗΤΙΚΗ ΕΠΙΒΑΡΥΝΣΗΣ,</a:t>
            </a:r>
          </a:p>
          <a:p>
            <a:r>
              <a:rPr lang="el-GR" dirty="0" smtClean="0"/>
              <a:t>ΠΡΟΠΟΝΗΤΙΚΗ ΣΥΧΝΟΤΗΤΑ.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ΣΥΝΘΕΤΟΤΗΤΑ</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Η συνθετότητα αφορά τη συντονιστική ικανότητα των μεμονωμένων κινήσεων και ασκήσεων που μπορεί να πραγματοποιήσει ένας παίκτης/</a:t>
            </a:r>
            <a:r>
              <a:rPr lang="el-GR" dirty="0" err="1" smtClean="0"/>
              <a:t>τρια</a:t>
            </a:r>
            <a:r>
              <a:rPr lang="el-GR" dirty="0" smtClean="0"/>
              <a:t>. </a:t>
            </a:r>
          </a:p>
          <a:p>
            <a:r>
              <a:rPr lang="el-GR" dirty="0" smtClean="0"/>
              <a:t>Η συνθετότητα επηρεάζεται από:</a:t>
            </a:r>
          </a:p>
          <a:p>
            <a:r>
              <a:rPr lang="el-GR" dirty="0" smtClean="0"/>
              <a:t>1. σταδιακή παράθεση στοιχείων τεχνικής όπου με τις διάφορες μορφές παραλλαγής κινήσεων </a:t>
            </a:r>
            <a:r>
              <a:rPr lang="el-GR" dirty="0"/>
              <a:t>ή</a:t>
            </a:r>
            <a:r>
              <a:rPr lang="el-GR" dirty="0" smtClean="0"/>
              <a:t> μιας άσκησης παρουσιάζεται διαφορετικός βαθμός δυσκολίας (π.χ. σερβίς χωρίς άλμα και σερβίς με άλμα),</a:t>
            </a:r>
          </a:p>
          <a:p>
            <a:r>
              <a:rPr lang="el-GR" dirty="0" smtClean="0"/>
              <a:t>2. αυξημένη πολυπλοκότητα όπου χρησιμοποιούνται πολλά διαφορετικά τεχνικά στοιχεία κάτω από συνθήκες αυξημένης ταχύτητας και πολυπλοκότερης χωροχρονικής σχέσης (π.χ. υποδοχή επιθετικού σερβίς από έναν παίκτη και μετά επίθεση δευτέρου χρόνου).</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ΕΚΤΑΣΗ ΤΗΣ </a:t>
            </a:r>
            <a:r>
              <a:rPr lang="el-GR" dirty="0" smtClean="0"/>
              <a:t>ΠΡΟΠΟΝΗΣΗΣ</a:t>
            </a:r>
            <a:endParaRPr lang="el-GR" dirty="0"/>
          </a:p>
        </p:txBody>
      </p:sp>
      <p:sp>
        <p:nvSpPr>
          <p:cNvPr id="3" name="2 - Θέση περιεχομένου"/>
          <p:cNvSpPr>
            <a:spLocks noGrp="1"/>
          </p:cNvSpPr>
          <p:nvPr>
            <p:ph idx="1"/>
          </p:nvPr>
        </p:nvSpPr>
        <p:spPr>
          <a:xfrm>
            <a:off x="457200" y="1412776"/>
            <a:ext cx="8363272" cy="4896544"/>
          </a:xfrm>
        </p:spPr>
        <p:txBody>
          <a:bodyPr>
            <a:normAutofit fontScale="70000" lnSpcReduction="20000"/>
          </a:bodyPr>
          <a:lstStyle/>
          <a:p>
            <a:r>
              <a:rPr lang="el-GR" dirty="0" smtClean="0"/>
              <a:t>Η έκταση της προπόνησης μετριέται σε χρονικές μονάδες (ώρες, λεπτά) και υπολογίζεται εύκολα σε κάθε στάδιο του ετήσιου προγραμματισμού (μεσόκυκλος, μικρόκυκλος, προπονητική μονάδα). </a:t>
            </a:r>
          </a:p>
          <a:p>
            <a:r>
              <a:rPr lang="el-GR" dirty="0" smtClean="0"/>
              <a:t>Η έκταση της προπόνησης εξαρτάται από:</a:t>
            </a:r>
          </a:p>
          <a:p>
            <a:r>
              <a:rPr lang="el-GR" dirty="0" smtClean="0"/>
              <a:t>1. το επίπεδο της ομάδας (υψηλής κατηγορίας ή ομάδα τοπικού πρωταθλήματος),</a:t>
            </a:r>
          </a:p>
          <a:p>
            <a:r>
              <a:rPr lang="el-GR" dirty="0" smtClean="0"/>
              <a:t>2. τις διαθέσιμες ώρες στο γήπεδο (Α΄ εθνική σε σχέση με ομάδες τοπικού πρωταθλήματος),</a:t>
            </a:r>
          </a:p>
          <a:p>
            <a:r>
              <a:rPr lang="el-GR" dirty="0" smtClean="0"/>
              <a:t>3. τους στόχους της ομάδας (πρωταθλητισμός ή ομάδα διασκέδασης),</a:t>
            </a:r>
          </a:p>
          <a:p>
            <a:r>
              <a:rPr lang="el-GR" dirty="0" smtClean="0"/>
              <a:t>4. το πλαίσιο του προγραμματισμού της περιόδου προπόνησης (προαγωνιστική, αγωνιστική περίοδος </a:t>
            </a:r>
            <a:r>
              <a:rPr lang="el-GR" dirty="0"/>
              <a:t>ή</a:t>
            </a:r>
            <a:r>
              <a:rPr lang="el-GR" dirty="0" smtClean="0"/>
              <a:t> περίοδος αποκατάστασης).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ΟΓΚΟΣ ΤΗΣ </a:t>
            </a:r>
            <a:r>
              <a:rPr lang="el-GR" dirty="0" smtClean="0"/>
              <a:t>ΕΠΙΒΑΡΥΝΣΗΣ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Ως όγκο της επιβάρυνσης ορίζουμε το άθροισμα των προσπαθειών που καταβάλλει ένας παίκτης/</a:t>
            </a:r>
            <a:r>
              <a:rPr lang="el-GR" dirty="0" err="1" smtClean="0"/>
              <a:t>τρια</a:t>
            </a:r>
            <a:r>
              <a:rPr lang="el-GR" dirty="0" smtClean="0"/>
              <a:t> κατά τη διάρκεια μιας προπονητικής μονάδας. Σε αυτό το άθροισμα περιλαμβάνεται ο αριθμός των αλμάτων, των σερβίς, των υποδοχών, των αμυντικών προσπαθειών κλπ.</a:t>
            </a:r>
          </a:p>
          <a:p>
            <a:r>
              <a:rPr lang="el-GR" dirty="0" smtClean="0"/>
              <a:t>Ο όγκος της επιβάρυνσης δεν πρέπει να συγχέεται με τον αριθμό των επαναλήψεων που χαρακτηρίζει τον αριθμό των  επαναλαμβανόμενων προσπαθειών σε ένα σετ.</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ΕΝΤΑΣΗ ΤΗΣ </a:t>
            </a:r>
            <a:r>
              <a:rPr lang="el-GR" dirty="0" smtClean="0"/>
              <a:t>ΕΠΙΒΑΡΥΝΣΗΣ</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Η ένταση της επιβάρυνσης είναι ένα ποιοτικό χαρακτηριστικό και εκφράζει το μέγεθος της προσπάθειας που καταβάλλει ένας παίκτης κάνοντας ένα άλμα στο καρφί </a:t>
            </a:r>
            <a:r>
              <a:rPr lang="el-GR" dirty="0"/>
              <a:t>ή</a:t>
            </a:r>
            <a:r>
              <a:rPr lang="el-GR" dirty="0" smtClean="0"/>
              <a:t> στο μπλοκ, μια πτώση, μια άμυνα κλπ.</a:t>
            </a:r>
          </a:p>
          <a:p>
            <a:r>
              <a:rPr lang="el-GR" dirty="0" smtClean="0"/>
              <a:t>Η ένταση της επιβάρυνσης καθορίζει επίσης και το μηχανισμό παραγωγής ενέργειας που στηρίζει τη μυϊκή λειτουργία κατά την διάρκεια της προσπάθειας (αναερόβιος </a:t>
            </a:r>
            <a:r>
              <a:rPr lang="el-GR" dirty="0"/>
              <a:t>ή</a:t>
            </a:r>
            <a:r>
              <a:rPr lang="el-GR" dirty="0" smtClean="0"/>
              <a:t> αερόβιος).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ΔΙΑΡΚΕΙΑ ΤΩΝ </a:t>
            </a:r>
            <a:r>
              <a:rPr lang="el-GR" dirty="0" smtClean="0"/>
              <a:t>ΕΠΑΝΑΛΗΨΕΩΝ</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Η διάρκεια ενός αριθμού επαναλήψεων είναι καθοριστικής σημασίας για τον ανεφοδιασμό της μυϊκής εργασίας. Έτσι:</a:t>
            </a:r>
          </a:p>
          <a:p>
            <a:r>
              <a:rPr lang="el-GR" dirty="0" smtClean="0"/>
              <a:t>1. προπονητικά ερεθίσματα πολύ υψηλής έντασης π.χ. μπλοκ στο κέντρο επιβάλλουν μικρής διάρκειας ασκήσεις (10-20 δευτερόλεπτα),</a:t>
            </a:r>
          </a:p>
          <a:p>
            <a:r>
              <a:rPr lang="el-GR" dirty="0" smtClean="0"/>
              <a:t>2. προπονητικά ερεθίσματα που στοχεύουν στην αντοχή στην ταχύτητα –δύναμη π.χ. άμυνες εδάφους επιβάλλουν χαμηλότερη ένταση και διατήρηση της προσπάθειας για μεγαλύτερο χρονικό διάστημα &gt;3 λεπτών.</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ΠΥΚΝΟΤΗΤΑ ΤΗΣ </a:t>
            </a:r>
            <a:r>
              <a:rPr lang="el-GR" dirty="0" smtClean="0"/>
              <a:t>ΠΡΟΠΟΝΗΣΗΣ</a:t>
            </a:r>
            <a:endParaRPr lang="el-GR" dirty="0"/>
          </a:p>
        </p:txBody>
      </p:sp>
      <p:sp>
        <p:nvSpPr>
          <p:cNvPr id="3" name="2 - Θέση περιεχομένου"/>
          <p:cNvSpPr>
            <a:spLocks noGrp="1"/>
          </p:cNvSpPr>
          <p:nvPr>
            <p:ph idx="1"/>
          </p:nvPr>
        </p:nvSpPr>
        <p:spPr>
          <a:xfrm>
            <a:off x="457200" y="1600200"/>
            <a:ext cx="8291264" cy="4709120"/>
          </a:xfrm>
        </p:spPr>
        <p:txBody>
          <a:bodyPr>
            <a:normAutofit fontScale="92500" lnSpcReduction="20000"/>
          </a:bodyPr>
          <a:lstStyle/>
          <a:p>
            <a:r>
              <a:rPr lang="el-GR" dirty="0" smtClean="0"/>
              <a:t>Η πυκνότητα της προπόνησης είναι η σχέση εργασίας και διαλείμματος μέσα στην προπονητική μονάδα.</a:t>
            </a:r>
          </a:p>
          <a:p>
            <a:r>
              <a:rPr lang="el-GR" dirty="0"/>
              <a:t>Η </a:t>
            </a:r>
            <a:r>
              <a:rPr lang="el-GR" dirty="0" smtClean="0"/>
              <a:t>πυκνότητα </a:t>
            </a:r>
            <a:r>
              <a:rPr lang="el-GR" dirty="0"/>
              <a:t>της </a:t>
            </a:r>
            <a:r>
              <a:rPr lang="el-GR" dirty="0" smtClean="0"/>
              <a:t>προπόνησης επηρεάζεται στην πετοσφαίριση από:</a:t>
            </a:r>
          </a:p>
          <a:p>
            <a:r>
              <a:rPr lang="el-GR" dirty="0" smtClean="0"/>
              <a:t>1. την μεταβολή της διάρκειας των διαλειμμάτων,</a:t>
            </a:r>
          </a:p>
          <a:p>
            <a:r>
              <a:rPr lang="el-GR" dirty="0" smtClean="0"/>
              <a:t>2. την παρεμβολή πρόσθετων καθηκόντων κατά τους νεκρούς χρόνους,</a:t>
            </a:r>
          </a:p>
          <a:p>
            <a:r>
              <a:rPr lang="el-GR" dirty="0" smtClean="0"/>
              <a:t>3. την αύξηση ή μείωση του αριθμού των διαλειμμάτων.</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ΠΥΚΝΟΤΗΤΑ ΤΗΣ </a:t>
            </a:r>
            <a:r>
              <a:rPr lang="el-GR" dirty="0" smtClean="0"/>
              <a:t>ΠΡΟΠΟΝΗΣΗΣ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μεταβολή της διάρκειας του χρόνου του διαλείμματος είναι ένα μέγεθος που αυξάνεται όταν ελαττώνεται η πυκνότητα της προπόνησης επηρεάζοντας ταυτόχρονα την συνολική επιβάρυνση. </a:t>
            </a:r>
          </a:p>
          <a:p>
            <a:r>
              <a:rPr lang="el-GR" dirty="0" smtClean="0"/>
              <a:t>Και αντίστροφα όταν το διάλειμμα μικραίνει τότε αυξάνεται η πυκνότητα της προπόνησης και η συνολική επιβάρυνση αφού αθροίζεται περισσότερος χρόνος εργασίας.</a:t>
            </a:r>
          </a:p>
          <a:p>
            <a:r>
              <a:rPr lang="el-GR" dirty="0" smtClean="0"/>
              <a:t>Η πυκνότητα της προπόνησης πρέπει να είναι μειωμένη στην περίοδο προετοιμασίας και στον πρώτο μεσόκυκλο της και αυξημένη στον τρίτο μεσόκυκλο της ιδίας περιόδου.</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ΠΥΚΝΟΤΗΤΑ ΤΗΣ </a:t>
            </a:r>
            <a:r>
              <a:rPr lang="el-GR" dirty="0" smtClean="0"/>
              <a:t>ΠΡΟΠΟΝΗΣΗΣ</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Η παρεμβολή των πρόσθετων καθηκόντων στη διάρκεια των νεκρών προπονητικά χρόνων κατά την εκτέλεση μιας κύριας προπονητικής  δραστηριότητας προκαλεί αύξηση της πυκνότητας.</a:t>
            </a:r>
          </a:p>
          <a:p>
            <a:r>
              <a:rPr lang="el-GR" dirty="0" smtClean="0"/>
              <a:t>Επί παραδείγματι δυο παίκτες/</a:t>
            </a:r>
            <a:r>
              <a:rPr lang="el-GR" dirty="0" err="1" smtClean="0"/>
              <a:t>τριες</a:t>
            </a:r>
            <a:r>
              <a:rPr lang="el-GR" dirty="0" smtClean="0"/>
              <a:t> που κάνουν πάσα με δάχτυλα με δυο μπάλες αυξάνουν την πυκνότητα της προπόνησης σε σχέση αν εκτελούσαν την ίδια άσκηση με μια μπάλα.</a:t>
            </a:r>
          </a:p>
          <a:p>
            <a:r>
              <a:rPr lang="el-GR" dirty="0" smtClean="0"/>
              <a:t>Επίσης αν κατά τα επιθετικά χτυπήματα (καρφιά) οι παίκτες/</a:t>
            </a:r>
            <a:r>
              <a:rPr lang="el-GR" dirty="0" err="1" smtClean="0"/>
              <a:t>τριες</a:t>
            </a:r>
            <a:r>
              <a:rPr lang="el-GR" dirty="0" smtClean="0"/>
              <a:t> εκτελούν ενδιάμεσα άμυνες εδάφους </a:t>
            </a:r>
            <a:r>
              <a:rPr lang="el-GR" dirty="0"/>
              <a:t>ή</a:t>
            </a:r>
            <a:r>
              <a:rPr lang="el-GR" dirty="0" smtClean="0"/>
              <a:t> μπλοκ αυξάνεται η πυκνότητα της προπόνησης.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ΠΥΚΝΟΤΗΤΑ ΤΗΣ </a:t>
            </a:r>
            <a:r>
              <a:rPr lang="el-GR" dirty="0" smtClean="0"/>
              <a:t>ΠΡΟΠΟΝΗΣΗΣ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αύξηση </a:t>
            </a:r>
            <a:r>
              <a:rPr lang="el-GR" dirty="0"/>
              <a:t>ή</a:t>
            </a:r>
            <a:r>
              <a:rPr lang="el-GR" dirty="0" smtClean="0"/>
              <a:t> μείωση του αριθμού των διαλειμμάτων μεταβάλλει επίσης σημαντικά την πυκνότητα.</a:t>
            </a:r>
          </a:p>
          <a:p>
            <a:r>
              <a:rPr lang="el-GR" dirty="0" smtClean="0"/>
              <a:t>Όσο αυξάνεται ο αριθμός των διαλειμμάτων τόσο μειώνεται η επιβάρυνση και αντίστροφα.</a:t>
            </a:r>
          </a:p>
          <a:p>
            <a:r>
              <a:rPr lang="el-GR" dirty="0" smtClean="0"/>
              <a:t>Έτσι στον πρώτο μεσόκυκλο της προαγωνιστικής περιόδου πολλά διαλείμματα είναι απαραίτητα.</a:t>
            </a:r>
          </a:p>
          <a:p>
            <a:r>
              <a:rPr lang="el-GR" dirty="0" smtClean="0"/>
              <a:t>Αντίθετα στον τρίτο μεσόκυκλο της προαγωνιστικής και στην αγωνιστική περίοδο είναι απαραίτητα τα μικρά διαλείμματα.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ΣΥΝΟΛΙΚΗ ΕΠΙΒΑΡΥΝΣΗ </a:t>
            </a:r>
            <a:r>
              <a:rPr lang="el-GR" dirty="0" smtClean="0"/>
              <a:t>ΤΗΣ ΠΡΟΠΟΝΗΣΗΣ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Η συνολική επιβάρυνση της προπόνησης εκφράζεται από το πηλίκο του όγκου δια του χρόνου προπόνησης.</a:t>
            </a:r>
          </a:p>
          <a:p>
            <a:r>
              <a:rPr lang="el-GR" dirty="0" smtClean="0"/>
              <a:t>Όταν ο στόχος είναι μεμονωμένος, μια συγκεκριμένη άσκηση δηλαδή, η επιβάρυνση μπορεί τότε να υπολογιστεί με ακρίβεια.</a:t>
            </a:r>
          </a:p>
          <a:p>
            <a:r>
              <a:rPr lang="el-GR" dirty="0" smtClean="0"/>
              <a:t>Εξαιτίας της πολυπλοκότητας του αθλήματος ο υπολογισμός της συνολικής επιβάρυνσης είναι δύσκολος στην πετοσφαίριση.</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ΣΥΝΟΛΙΚΗ ΕΠΙΒΑΡΥΝΣΗ </a:t>
            </a:r>
            <a:r>
              <a:rPr lang="el-GR" dirty="0" smtClean="0"/>
              <a:t>ΤΗΣ ΠΡΟΠΟΝΗΣΗΣ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συνολική επιβάρυνση εξαρτάται από:</a:t>
            </a:r>
          </a:p>
          <a:p>
            <a:r>
              <a:rPr lang="el-GR" dirty="0" smtClean="0"/>
              <a:t>1. την διάρκεια του προπονητικού ερεθίσματος και του αριθμού των επαναλήψεων,</a:t>
            </a:r>
          </a:p>
          <a:p>
            <a:r>
              <a:rPr lang="el-GR" dirty="0" smtClean="0"/>
              <a:t>2. την αύξηση </a:t>
            </a:r>
            <a:r>
              <a:rPr lang="el-GR" dirty="0"/>
              <a:t>ή</a:t>
            </a:r>
            <a:r>
              <a:rPr lang="el-GR" dirty="0" smtClean="0"/>
              <a:t> μείωση των διαλειμμάτων μεταξύ των ασκήσεων (δηλαδή της πυκνότητας της προπόνησης),</a:t>
            </a:r>
          </a:p>
          <a:p>
            <a:r>
              <a:rPr lang="el-GR" dirty="0" smtClean="0"/>
              <a:t>3. την συνολική αύξηση </a:t>
            </a:r>
            <a:r>
              <a:rPr lang="el-GR" dirty="0"/>
              <a:t>ή</a:t>
            </a:r>
            <a:r>
              <a:rPr lang="el-GR" dirty="0" smtClean="0"/>
              <a:t> μείωση των διαλειμμάτων στην προπόνηση,</a:t>
            </a:r>
          </a:p>
          <a:p>
            <a:r>
              <a:rPr lang="el-GR" dirty="0" smtClean="0"/>
              <a:t>4. την αύξηση </a:t>
            </a:r>
            <a:r>
              <a:rPr lang="el-GR" dirty="0"/>
              <a:t>ή</a:t>
            </a:r>
            <a:r>
              <a:rPr lang="el-GR" dirty="0" smtClean="0"/>
              <a:t> μείωση της έντασης του ερεθίσματος.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ΠΡΟΠΟΝΗΤΙΚΗ </a:t>
            </a:r>
            <a:r>
              <a:rPr lang="el-GR" dirty="0" smtClean="0"/>
              <a:t>ΣΥΧΝΟΤΗΤΑ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Η προπονητική συχνότητα είναι το άθροισμα των προπονητικών μονάδων μέσα σε ένα καθορισμένο κύκλο (κυρίως αναφερόμαστε σε μικρόκυκλους).</a:t>
            </a:r>
          </a:p>
          <a:p>
            <a:r>
              <a:rPr lang="el-GR" dirty="0" smtClean="0"/>
              <a:t>Ανάλογα με τις προπονητικές δυνατότητες της ομάδας, την κατηγορία, τον επιδιωκόμενο στόχο κλπ. η προπονητική συχνότητα κυμαίνεται από τρεις έως επτά προπονητικές μονάδες την εβδομάδα.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ΑΝΑΠΑΥΛΑ ΚΑΙ </a:t>
            </a:r>
            <a:r>
              <a:rPr lang="el-GR" dirty="0" smtClean="0"/>
              <a:t>ΠΡΟΣΑΡΜΟΓΕΣ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Κατά την προπόνηση εξαιτίας των προσπαθειών που καταβάλλει ένας παίκτης μας εξαντλούνται τα ενεργειακά του αποθέματα και επέρχεται η κόπωση.</a:t>
            </a:r>
          </a:p>
          <a:p>
            <a:r>
              <a:rPr lang="el-GR" dirty="0" smtClean="0"/>
              <a:t>Η ανάπαυλα είναι απαραίτητη για να συνεχίσει ο παίκτης μας την προσπάθεια του χωρίς να μειωθεί η ποιότητα εκτέλεσης των κινήσεων.</a:t>
            </a:r>
          </a:p>
          <a:p>
            <a:r>
              <a:rPr lang="el-GR" dirty="0" smtClean="0"/>
              <a:t>Η ανάπαυση χωρίζεται σε:</a:t>
            </a:r>
          </a:p>
          <a:p>
            <a:r>
              <a:rPr lang="el-GR" dirty="0" smtClean="0"/>
              <a:t>1. πλήρη παύση,</a:t>
            </a:r>
          </a:p>
          <a:p>
            <a:r>
              <a:rPr lang="el-GR" dirty="0" smtClean="0"/>
              <a:t>2. ενεργητική ανάπαυλα (με ενδιάμεσα παιχνίδια-ασκήσεις κυρίως τεχνικής χαμηλής ή μέσης επιβάρυνσης).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ΑΝΑΠΑΥΛΑ</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Η ανάπαυλα βοηθάει στην καλύτερη αξιοποίηση των προπονητικών χρόνων, ενώ οι προσαρμογές του οργανισμού ενός παίκτη/</a:t>
            </a:r>
            <a:r>
              <a:rPr lang="el-GR" dirty="0" err="1" smtClean="0"/>
              <a:t>τριας</a:t>
            </a:r>
            <a:r>
              <a:rPr lang="el-GR" dirty="0" smtClean="0"/>
              <a:t> πραγματοποιούνται πιο γρήγορα.</a:t>
            </a:r>
          </a:p>
          <a:p>
            <a:r>
              <a:rPr lang="el-GR" dirty="0" smtClean="0"/>
              <a:t>Γενικά ισχύει ότι:</a:t>
            </a:r>
          </a:p>
          <a:p>
            <a:r>
              <a:rPr lang="el-GR" dirty="0" smtClean="0"/>
              <a:t>1. η ανάπαυλα μπορεί να είναι και μια ολόκληρη προπονητική περίοδος όπως είναι η μεταβατική περίοδος,</a:t>
            </a:r>
          </a:p>
          <a:p>
            <a:r>
              <a:rPr lang="el-GR" dirty="0" smtClean="0"/>
              <a:t>2. η ανάπαυλα πραγματοποιείται μεταξύ των προπονητικών κύκλων,</a:t>
            </a:r>
          </a:p>
          <a:p>
            <a:r>
              <a:rPr lang="el-GR" dirty="0" smtClean="0"/>
              <a:t>3. η ανάπαυλα τοποθετείται μέσα στον εβδομαδιαίο κύκλο,</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ΑΝΑΠΑΥΛΑ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a:t>4</a:t>
            </a:r>
            <a:r>
              <a:rPr lang="el-GR" dirty="0" smtClean="0"/>
              <a:t>. </a:t>
            </a:r>
            <a:r>
              <a:rPr lang="el-GR" dirty="0"/>
              <a:t>η</a:t>
            </a:r>
            <a:r>
              <a:rPr lang="el-GR" dirty="0" smtClean="0"/>
              <a:t> εναλλαγή επιβαρύνσεων και ανάπαυλας υπάρχει στον ετήσιο προγραμματισμό,</a:t>
            </a:r>
          </a:p>
          <a:p>
            <a:r>
              <a:rPr lang="el-GR" dirty="0" smtClean="0"/>
              <a:t>5. μετά από μεγάλες επιβαρύνσεις ή σημαντικούς αγώνες ακολουθεί ανάπαυλα,</a:t>
            </a:r>
          </a:p>
          <a:p>
            <a:r>
              <a:rPr lang="el-GR" dirty="0" smtClean="0"/>
              <a:t>6. η επιβάρυνση μπορεί να αυξηθεί μετά από ενεργητική ανάπαυλα,</a:t>
            </a:r>
          </a:p>
          <a:p>
            <a:r>
              <a:rPr lang="el-GR" dirty="0" smtClean="0"/>
              <a:t>7. η ενεργητική ανάπαυλα είναι αυξημένη στον δεύτερο γύρο του πρωταθλήματος σε σχέση με τον πρώτο γύρο εξαιτίας της καταπόνησης που υφίστανται οι παίκτες/</a:t>
            </a:r>
            <a:r>
              <a:rPr lang="el-GR" dirty="0" err="1" smtClean="0"/>
              <a:t>τριες</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ΑΝΟΔΙΚΗ </a:t>
            </a:r>
            <a:r>
              <a:rPr lang="el-GR" dirty="0" smtClean="0"/>
              <a:t>ΕΠΙΒΑΡΥΝΣΗ</a:t>
            </a:r>
            <a:endParaRPr lang="el-GR" dirty="0"/>
          </a:p>
        </p:txBody>
      </p:sp>
      <p:sp>
        <p:nvSpPr>
          <p:cNvPr id="3" name="2 - Θέση περιεχομένου"/>
          <p:cNvSpPr>
            <a:spLocks noGrp="1"/>
          </p:cNvSpPr>
          <p:nvPr>
            <p:ph idx="1"/>
          </p:nvPr>
        </p:nvSpPr>
        <p:spPr/>
        <p:txBody>
          <a:bodyPr>
            <a:normAutofit/>
          </a:bodyPr>
          <a:lstStyle/>
          <a:p>
            <a:r>
              <a:rPr lang="el-GR" dirty="0" smtClean="0"/>
              <a:t>Η επιβάρυνση πρέπει να έχει ένα προοδευτικά ανοδικό χαρακτήρα, ώστε ο οργανισμός ενός παίκτη/</a:t>
            </a:r>
            <a:r>
              <a:rPr lang="el-GR" dirty="0" err="1" smtClean="0"/>
              <a:t>τριας</a:t>
            </a:r>
            <a:r>
              <a:rPr lang="el-GR" dirty="0" smtClean="0"/>
              <a:t> να ανταπεξέρχεται ικανοποιητικά στις αυξημένες φυσικές και ψυχικές απαιτήσεις που δημιουργούνται από τις προπονήσεις και τους αγώνες.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ΣΧΕΣΗ ΕΝΤΑΣΗΣ ΚΑΙ </a:t>
            </a:r>
            <a:r>
              <a:rPr lang="el-GR" dirty="0" smtClean="0"/>
              <a:t>ΕΚΤΑΣΗΣ ΤΗΣ ΠΡΟΠΟΝΗΣΗΣ</a:t>
            </a:r>
            <a:endParaRPr lang="el-GR" dirty="0"/>
          </a:p>
        </p:txBody>
      </p:sp>
      <p:sp>
        <p:nvSpPr>
          <p:cNvPr id="3" name="2 - Θέση περιεχομένου"/>
          <p:cNvSpPr>
            <a:spLocks noGrp="1"/>
          </p:cNvSpPr>
          <p:nvPr>
            <p:ph idx="1"/>
          </p:nvPr>
        </p:nvSpPr>
        <p:spPr>
          <a:xfrm>
            <a:off x="457200" y="1600200"/>
            <a:ext cx="8229600" cy="4709120"/>
          </a:xfrm>
        </p:spPr>
        <p:txBody>
          <a:bodyPr>
            <a:normAutofit/>
          </a:bodyPr>
          <a:lstStyle/>
          <a:p>
            <a:r>
              <a:rPr lang="el-GR" dirty="0" smtClean="0"/>
              <a:t>Γενικά ισχύει ότι κατά την φάση εκμάθησης μιας νέας τεχνικής, τακτικής, ή συστήματος η ένταση πρέπει να είναι χαμηλή.</a:t>
            </a:r>
          </a:p>
          <a:p>
            <a:r>
              <a:rPr lang="el-GR" dirty="0" smtClean="0"/>
              <a:t>Η έκταση της προπόνησης είναι μεγάλη στην περίοδο προετοιμασίας, ενώ στην προαγωνιστική και την αγωνιστική περίοδο υπερισχύει η ένταση σε σχέση με την έκταση.</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ΕΤΗΣΙΑ </a:t>
            </a:r>
            <a:r>
              <a:rPr lang="el-GR" dirty="0" smtClean="0"/>
              <a:t>ΕΠΙΒΑΡΥΝΣΗ</a:t>
            </a:r>
            <a:endParaRPr lang="el-GR" dirty="0"/>
          </a:p>
        </p:txBody>
      </p:sp>
      <p:sp>
        <p:nvSpPr>
          <p:cNvPr id="3" name="2 - Θέση περιεχομένου"/>
          <p:cNvSpPr>
            <a:spLocks noGrp="1"/>
          </p:cNvSpPr>
          <p:nvPr>
            <p:ph idx="1"/>
          </p:nvPr>
        </p:nvSpPr>
        <p:spPr>
          <a:xfrm>
            <a:off x="457200" y="1600200"/>
            <a:ext cx="8229600" cy="4709120"/>
          </a:xfrm>
        </p:spPr>
        <p:txBody>
          <a:bodyPr>
            <a:normAutofit/>
          </a:bodyPr>
          <a:lstStyle/>
          <a:p>
            <a:r>
              <a:rPr lang="el-GR" dirty="0" smtClean="0"/>
              <a:t>Η ετήσια επιβάρυνση πρέπει να προγραμματίζεται ανάλογα με την δυναμικότητα, την προπονητική ικανότητα, το επίπεδο του πρωταθλήματος και την αγωνιστική κατάσταση των παικτών/τριών.</a:t>
            </a:r>
          </a:p>
          <a:p>
            <a:r>
              <a:rPr lang="el-GR" dirty="0"/>
              <a:t>Σ</a:t>
            </a:r>
            <a:r>
              <a:rPr lang="el-GR" dirty="0" smtClean="0"/>
              <a:t>την προαγωνιστική περίοδο και μετά το μέσο αυτής η επιβάρυνση έχει τον υψηλότερο δείκτη.</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29</a:t>
            </a:fld>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ΕΤΗΣΙΑ </a:t>
            </a:r>
            <a:r>
              <a:rPr lang="el-GR" dirty="0" smtClean="0"/>
              <a:t>ΕΠΙΒΑΡΥΝΣΗ</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Στον πρώτο γύρο του πρωταθλήματος η επιβάρυνση εξαρτάται από τους αγώνες.</a:t>
            </a:r>
          </a:p>
          <a:p>
            <a:r>
              <a:rPr lang="el-GR" dirty="0" smtClean="0"/>
              <a:t>Στην διακοπή του πρωταθλήματος η επιβάρυνση μειώνεται, ενώ μπορεί να χρησιμοποιηθεί και η ενεργητική ανάπαυλα.</a:t>
            </a:r>
          </a:p>
          <a:p>
            <a:r>
              <a:rPr lang="el-GR" dirty="0" smtClean="0"/>
              <a:t>Στον δεύτερο γύρο του πρωταθλήματος έχουμε αύξηση της έντασης και της επιβάρυνσης με μείωση της </a:t>
            </a:r>
            <a:r>
              <a:rPr lang="el-GR" dirty="0"/>
              <a:t>έ</a:t>
            </a:r>
            <a:r>
              <a:rPr lang="el-GR" dirty="0" smtClean="0"/>
              <a:t>κτασης της προπόνησης.</a:t>
            </a:r>
          </a:p>
          <a:p>
            <a:r>
              <a:rPr lang="el-GR" dirty="0" smtClean="0"/>
              <a:t>Στην μεταβατική περίοδο η επιβάρυνση είναι μέση έως ελάχιστη.</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30</a:t>
            </a:fld>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ΕΒΔΟΜΑΔΙΑΙΑ </a:t>
            </a:r>
            <a:r>
              <a:rPr lang="el-GR" dirty="0" smtClean="0"/>
              <a:t>ΕΠΙΒΑΡΥΝΣΗ</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Κατά τον σχεδιασμό της εβδομαδιαίας επιβάρυνσης πρέπει να λαμβάνονται υπόψη από τον προπονητή ορισμένες παράμετροι όπως:</a:t>
            </a:r>
          </a:p>
          <a:p>
            <a:r>
              <a:rPr lang="el-GR" dirty="0" smtClean="0"/>
              <a:t>1. ομάδες πετοσφαίρισης που προπονούνται τρεις φορές την εβδομάδα δεν χρειάζονται ενεργητική ανάπαυλα,</a:t>
            </a:r>
          </a:p>
          <a:p>
            <a:r>
              <a:rPr lang="el-GR" dirty="0" smtClean="0"/>
              <a:t>2. ομάδες που προπονούνται τέσσερις φορές την εβδομάδα πρέπει να έχουν μια ημέρα με πολύ υψηλή επιβάρυνση στο μέσον της εβδομάδας, δυο ημέρες με υψηλή επιβάρυνση και μια ημέρα με μέση επιβάρυνση,</a:t>
            </a:r>
          </a:p>
          <a:p>
            <a:r>
              <a:rPr lang="el-GR" dirty="0" smtClean="0"/>
              <a:t>3. ομάδες που προπονούνται καθημερινά έχουν μια ημέρα με πολύ υψηλή επιβάρυνση, δυο ημέρες με υψηλή επιβάρυνση, μια ημέρα με μέση επιβάρυνση και μια ημέρα με χαμηλή επιβάρυνση. </a:t>
            </a:r>
          </a:p>
          <a:p>
            <a:r>
              <a:rPr lang="el-GR" dirty="0" smtClean="0"/>
              <a:t>Την παραμονή του αγώνα η προπόνηση είναι μέσης ή χαμηλής επιβάρυνσης ως προς την έκταση με υψηλή ένταση.</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31</a:t>
            </a:fld>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ΕΞΑΤΟΜΙΚΕΥΣΗ ΤΗΣ </a:t>
            </a:r>
            <a:r>
              <a:rPr lang="el-GR" dirty="0" smtClean="0"/>
              <a:t>ΕΠΙΒΑΡΥΝΣΗΣ</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Η ένταση και η διάρκεια των προπονητικών ερεθισμάτων επιδρούν εξαιτίας κληρονομικών λόγων, σωματικής κατασκευής, ηλικίας κλπ. ,διαφορετικά από παίκτη σε παίκτη μέσα στην ίδια ομάδα.</a:t>
            </a:r>
          </a:p>
          <a:p>
            <a:r>
              <a:rPr lang="el-GR" dirty="0" smtClean="0"/>
              <a:t>Η εξατομίκευση της προπόνησης για κάθε παίκτη/</a:t>
            </a:r>
            <a:r>
              <a:rPr lang="el-GR" dirty="0" err="1" smtClean="0"/>
              <a:t>τρια</a:t>
            </a:r>
            <a:r>
              <a:rPr lang="el-GR" dirty="0" smtClean="0"/>
              <a:t> γίνεται σε νεκρούς χρόνους και όχι σε αγωνιστική περίοδο.</a:t>
            </a:r>
          </a:p>
          <a:p>
            <a:r>
              <a:rPr lang="el-GR" dirty="0" smtClean="0"/>
              <a:t>Όταν δεν υπάρχει η δυνατότητα για εξατομίκευση, τότε καλό είναι ο σχηματισμός ομοιογενών ομάδων με συγκεκριμένο στόχο π.χ. μια ομάδα προπονείται στα σερβίς, ενώ μια άλλη στην υποδοχή της μπάλας.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32</a:t>
            </a:fld>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ΒΙΒΛΙΟΓΡΑΦΙΑ</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dirty="0" smtClean="0"/>
              <a:t>ΜΠΕΡΓΕΛΕΣ, Ν., ΑΓΓΕΛΟΝΙΔΗΣ, Ι., ΚΑΤΣΙΚΑΔΕΛΗ, Α. (1996). ΠΕΤΟΣΦΑΙΡΙΣΗ: ΕΝΙΑΙΟΣ ΠΡΟΠΟΝΗΤΙΚΟΣ ΚΑΙ ΑΓΩΝΙΣΤΙΚΟΣ ΣΧΕΔΙΑΣΜΟΣ ΤΩΝ ΑΘΛΗΤΩΝ ΠΕΤΟΣΦΑΙΡΙΣΗΣ ΤΗΣ ΑΝΑΠΤΥΞΙΑΚΗΣ ΦΑΣΗΣ 12-16 ΕΤΩΝ. ΑΘΗΝΑ.</a:t>
            </a:r>
          </a:p>
          <a:p>
            <a:r>
              <a:rPr lang="el-GR" dirty="0" smtClean="0"/>
              <a:t>ΜΠΕΡΓΕΛΕΣ, Ν. (1993). ΠΡΟΠΟΝΗΤΙΚΗ ΠΕΤΟΣΦΑΙΡΙΣΗΣ. ΑΘΗΝΑ, ΑΥΤΟΕΚΔΟΣΗ.</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33</a:t>
            </a:fld>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Να αναλυθούν οι</a:t>
            </a:r>
            <a:r>
              <a:rPr lang="el-GR" dirty="0"/>
              <a:t> </a:t>
            </a:r>
            <a:r>
              <a:rPr lang="el-GR" dirty="0" smtClean="0"/>
              <a:t>παράμετροι που εμπλέκονται και επηρεάζουν την προπονητική επιβάρυνση των παικτών/τριών μιας ομάδας.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smtClean="0"/>
              <a:t>Περιεχόμενα ενότητας</a:t>
            </a:r>
          </a:p>
        </p:txBody>
      </p:sp>
      <p:sp>
        <p:nvSpPr>
          <p:cNvPr id="8195" name="Content Placeholder 2"/>
          <p:cNvSpPr>
            <a:spLocks noGrp="1"/>
          </p:cNvSpPr>
          <p:nvPr>
            <p:ph idx="1"/>
          </p:nvPr>
        </p:nvSpPr>
        <p:spPr/>
        <p:txBody>
          <a:bodyPr/>
          <a:lstStyle/>
          <a:p>
            <a:pPr eaLnBrk="1" hangingPunct="1"/>
            <a:r>
              <a:rPr lang="el-GR" altLang="el-GR" dirty="0" smtClean="0"/>
              <a:t>Τα βασικά στοιχεία που απαρτίζουν την προπονητική επιβάρυνση των παικτών στο άθλημα του βόλεϊ.</a:t>
            </a:r>
          </a:p>
        </p:txBody>
      </p:sp>
      <p:sp>
        <p:nvSpPr>
          <p:cNvPr id="8196" name="Slide Number Placeholder 3"/>
          <p:cNvSpPr>
            <a:spLocks noGrp="1"/>
          </p:cNvSpPr>
          <p:nvPr>
            <p:ph type="sldNum" sz="quarter" idx="4294967295"/>
          </p:nvPr>
        </p:nvSpPr>
        <p:spPr bwMode="auto">
          <a:xfrm>
            <a:off x="6553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D2AD3B-C63A-4EA4-9327-8FE3D1D418D1}" type="slidenum">
              <a:rPr lang="el-GR" altLang="el-GR" smtClean="0"/>
              <a:pPr fontAlgn="base">
                <a:spcBef>
                  <a:spcPct val="0"/>
                </a:spcBef>
                <a:spcAft>
                  <a:spcPct val="0"/>
                </a:spcAft>
                <a:defRPr/>
              </a:pPr>
              <a:t>5</a:t>
            </a:fld>
            <a:endParaRPr lang="el-GR" altLang="el-GR" smtClean="0"/>
          </a:p>
        </p:txBody>
      </p:sp>
    </p:spTree>
    <p:extLst>
      <p:ext uri="{BB962C8B-B14F-4D97-AF65-F5344CB8AC3E}">
        <p14:creationId xmlns:p14="http://schemas.microsoft.com/office/powerpoint/2010/main" val="59495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ΒΙΟΛΟΓΙΚΕΣ ΠΑΡΑΜΕΤΡΟΙ</a:t>
            </a:r>
            <a:br>
              <a:rPr lang="el-GR" dirty="0"/>
            </a:br>
            <a:r>
              <a:rPr lang="el-GR" dirty="0"/>
              <a:t>ΠΡΟΠΟΝΗΣΗΣ: Η </a:t>
            </a:r>
            <a:r>
              <a:rPr lang="el-GR" dirty="0" smtClean="0"/>
              <a:t>ΕΠΙΒΑΡΥΝΣΗ</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Ως επιβάρυνση ορίζουμε το πολύπλευρο μέγεθος των προσπαθειών που καταβάλλει </a:t>
            </a:r>
            <a:r>
              <a:rPr lang="el-GR" dirty="0" smtClean="0"/>
              <a:t>ένας/</a:t>
            </a:r>
            <a:r>
              <a:rPr lang="el-GR" dirty="0" smtClean="0"/>
              <a:t>μια</a:t>
            </a:r>
            <a:r>
              <a:rPr lang="el-GR" dirty="0" smtClean="0"/>
              <a:t> παίκτης/</a:t>
            </a:r>
            <a:r>
              <a:rPr lang="el-GR" dirty="0" err="1" smtClean="0"/>
              <a:t>κτρια</a:t>
            </a:r>
            <a:r>
              <a:rPr lang="el-GR" dirty="0" smtClean="0"/>
              <a:t> </a:t>
            </a:r>
            <a:r>
              <a:rPr lang="el-GR" dirty="0" smtClean="0"/>
              <a:t>στην προπόνηση </a:t>
            </a:r>
            <a:r>
              <a:rPr lang="el-GR" dirty="0"/>
              <a:t>ή</a:t>
            </a:r>
            <a:r>
              <a:rPr lang="el-GR" dirty="0" smtClean="0"/>
              <a:t> τον αγώνα, οι </a:t>
            </a:r>
            <a:r>
              <a:rPr lang="el-GR" dirty="0"/>
              <a:t>ο</a:t>
            </a:r>
            <a:r>
              <a:rPr lang="el-GR" dirty="0" smtClean="0"/>
              <a:t>ποίες συνολικά τείνουν να διευρύνουν τα φυσικά του </a:t>
            </a:r>
            <a:r>
              <a:rPr lang="el-GR" dirty="0"/>
              <a:t>ό</a:t>
            </a:r>
            <a:r>
              <a:rPr lang="el-GR" dirty="0" smtClean="0"/>
              <a:t>ρια.</a:t>
            </a:r>
          </a:p>
          <a:p>
            <a:r>
              <a:rPr lang="el-GR" dirty="0" smtClean="0"/>
              <a:t>Ο υπολογισμός των ορίων </a:t>
            </a:r>
            <a:r>
              <a:rPr lang="el-GR" dirty="0" smtClean="0"/>
              <a:t>ενός/μιας παίκτη/</a:t>
            </a:r>
            <a:r>
              <a:rPr lang="el-GR" dirty="0" err="1" smtClean="0"/>
              <a:t>κτριας</a:t>
            </a:r>
            <a:r>
              <a:rPr lang="el-GR" dirty="0" smtClean="0"/>
              <a:t> </a:t>
            </a:r>
            <a:r>
              <a:rPr lang="el-GR" dirty="0" smtClean="0"/>
              <a:t>δεν μπορεί να υπολογιστεί με απόλυτη ακρίβεια.</a:t>
            </a:r>
          </a:p>
          <a:p>
            <a:r>
              <a:rPr lang="el-GR" dirty="0" smtClean="0"/>
              <a:t>Στην πετοσφαίριση δυσχεραίνεται περισσότερο το έργο του υπολογισμού της επιβάρυνσης εξαιτίας της πολυπλοκότητας, της </a:t>
            </a:r>
            <a:r>
              <a:rPr lang="el-GR" dirty="0" err="1" smtClean="0"/>
              <a:t>πολυπαραγοντικότητας</a:t>
            </a:r>
            <a:r>
              <a:rPr lang="el-GR" dirty="0" smtClean="0"/>
              <a:t> και της πολλαπλής κινητικής έκφρασης του αθλήματος.</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Η ΠΡΟΠΟΝΗΤΙΚΗ </a:t>
            </a:r>
            <a:r>
              <a:rPr lang="el-GR" dirty="0" smtClean="0"/>
              <a:t>ΕΠΙΒΑΡΥΝΣΗ</a:t>
            </a:r>
            <a:endParaRPr lang="el-GR" dirty="0"/>
          </a:p>
        </p:txBody>
      </p:sp>
      <p:sp>
        <p:nvSpPr>
          <p:cNvPr id="3" name="2 - Θέση περιεχομένου"/>
          <p:cNvSpPr>
            <a:spLocks noGrp="1"/>
          </p:cNvSpPr>
          <p:nvPr>
            <p:ph idx="1"/>
          </p:nvPr>
        </p:nvSpPr>
        <p:spPr/>
        <p:txBody>
          <a:bodyPr>
            <a:normAutofit/>
          </a:bodyPr>
          <a:lstStyle/>
          <a:p>
            <a:r>
              <a:rPr lang="el-GR" dirty="0" smtClean="0"/>
              <a:t>Η προπονητική επιβάρυνση εκφράζεται και καθορίζεται από τον όγκο της κινητικής δραστηριότητας που επιβάλλεται από τους εκπαιδευτικούς στόχους της προπόνησης </a:t>
            </a:r>
            <a:r>
              <a:rPr lang="el-GR" dirty="0"/>
              <a:t>ή</a:t>
            </a:r>
            <a:r>
              <a:rPr lang="el-GR" dirty="0" smtClean="0"/>
              <a:t> του αγώνα.</a:t>
            </a:r>
          </a:p>
          <a:p>
            <a:r>
              <a:rPr lang="el-GR" dirty="0" smtClean="0"/>
              <a:t>Η προπονητική επιβάρυνση έχει μεγάλη σχέση με τους άμεσους στόχους που θέτει ένας παίκτης/</a:t>
            </a:r>
            <a:r>
              <a:rPr lang="el-GR" dirty="0" err="1" smtClean="0"/>
              <a:t>τρια</a:t>
            </a:r>
            <a:r>
              <a:rPr lang="el-GR" dirty="0" smtClean="0"/>
              <a:t> </a:t>
            </a:r>
            <a:r>
              <a:rPr lang="el-GR" dirty="0"/>
              <a:t>ή</a:t>
            </a:r>
            <a:r>
              <a:rPr lang="el-GR" dirty="0" smtClean="0"/>
              <a:t> μια ομάδα.</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29600" cy="1143000"/>
          </a:xfrm>
        </p:spPr>
        <p:txBody>
          <a:bodyPr>
            <a:normAutofit fontScale="90000"/>
          </a:bodyPr>
          <a:lstStyle/>
          <a:p>
            <a:r>
              <a:rPr lang="el-GR" dirty="0"/>
              <a:t>ΔΙΑΧΩΡΙΣΜΟΣ </a:t>
            </a:r>
            <a:r>
              <a:rPr lang="el-GR" dirty="0" smtClean="0"/>
              <a:t>ΤΗΣ ΠΡΟΠΟΝΗΤΙΚΗΣ ΕΠΙΒΑΡΥΝΣΗΣ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Οι μεμονωμένες κινήσεις του κάθε παίκτη/</a:t>
            </a:r>
            <a:r>
              <a:rPr lang="el-GR" dirty="0" err="1" smtClean="0"/>
              <a:t>τριας</a:t>
            </a:r>
            <a:r>
              <a:rPr lang="el-GR" dirty="0" smtClean="0"/>
              <a:t> αθροιζόμενες σε ένα σύνολο συνθέτουν ένα ορατό αποτέλεσμα για αυτόν/την και την ομάδα. </a:t>
            </a:r>
          </a:p>
          <a:p>
            <a:r>
              <a:rPr lang="el-GR" dirty="0" smtClean="0"/>
              <a:t>Αυτό το αποτέλεσμα είναι η συνιστάμενη εσωτερικών και εξωτερικών λειτουργιών και για αυτό τον λόγο έχουμε το διαχωρισμό της προπονητικής επιβάρυνσης σε:</a:t>
            </a:r>
          </a:p>
          <a:p>
            <a:r>
              <a:rPr lang="el-GR" dirty="0" smtClean="0"/>
              <a:t>1. εσωτερική επιβάρυνση (που αφορά τις οργανικές </a:t>
            </a:r>
            <a:r>
              <a:rPr lang="el-GR" dirty="0" smtClean="0"/>
              <a:t>λειτουργίες </a:t>
            </a:r>
            <a:r>
              <a:rPr lang="el-GR" dirty="0" smtClean="0"/>
              <a:t>του σώματος του παίκτη/</a:t>
            </a:r>
            <a:r>
              <a:rPr lang="el-GR" dirty="0" err="1" smtClean="0"/>
              <a:t>τρια</a:t>
            </a:r>
            <a:r>
              <a:rPr lang="el-GR" dirty="0" err="1"/>
              <a:t>ς</a:t>
            </a:r>
            <a:r>
              <a:rPr lang="el-GR" dirty="0" smtClean="0"/>
              <a:t>),</a:t>
            </a:r>
          </a:p>
          <a:p>
            <a:r>
              <a:rPr lang="el-GR" dirty="0" smtClean="0"/>
              <a:t>2. εξωτερική επιβάρυνση (που αφορά τις φυσικές κινήσεις που πραγματοποιεί ένας παίκτης/</a:t>
            </a:r>
            <a:r>
              <a:rPr lang="el-GR" dirty="0" err="1" smtClean="0"/>
              <a:t>τρια</a:t>
            </a:r>
            <a:r>
              <a:rPr lang="el-GR" dirty="0" smtClean="0"/>
              <a:t> στην προπόνηση ή στον αγώνα).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ΕΣΩΤΕΡΙΚΗ ΠΡΟΠΟΝΗΤΙΚΗ ΕΠΙΒΑΡΥΝΣΗ</a:t>
            </a:r>
            <a:endParaRPr lang="el-GR" dirty="0"/>
          </a:p>
        </p:txBody>
      </p:sp>
      <p:sp>
        <p:nvSpPr>
          <p:cNvPr id="3" name="2 - Θέση περιεχομένου"/>
          <p:cNvSpPr>
            <a:spLocks noGrp="1"/>
          </p:cNvSpPr>
          <p:nvPr>
            <p:ph idx="1"/>
          </p:nvPr>
        </p:nvSpPr>
        <p:spPr/>
        <p:txBody>
          <a:bodyPr>
            <a:normAutofit/>
          </a:bodyPr>
          <a:lstStyle/>
          <a:p>
            <a:r>
              <a:rPr lang="el-GR" dirty="0" smtClean="0"/>
              <a:t>Η εσωτερική προπονητική επιβάρυνση καθορίζεται από τον βαθμό ενεργοποίησης των διαφόρων συστημάτων, μυϊκών ομάδων και οργάνων του σώματος του παίκτη/</a:t>
            </a:r>
            <a:r>
              <a:rPr lang="el-GR" dirty="0" err="1" smtClean="0"/>
              <a:t>τριας</a:t>
            </a:r>
            <a:r>
              <a:rPr lang="el-GR" dirty="0" smtClean="0"/>
              <a:t>, όπως επίσης και από τις ενεργειακές δαπάνες που οδηγούν μέσα από την προπόνηση σε </a:t>
            </a:r>
            <a:r>
              <a:rPr lang="el-GR" dirty="0" err="1" smtClean="0"/>
              <a:t>καρδιοαναπνευστικές</a:t>
            </a:r>
            <a:r>
              <a:rPr lang="el-GR" dirty="0" smtClean="0"/>
              <a:t>, νευρομυϊκές, μορφολογικές κλπ. προσαρμογές.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TotalTime>
  <Words>2013</Words>
  <Application>Microsoft Office PowerPoint</Application>
  <PresentationFormat>On-screen Show (4:3)</PresentationFormat>
  <Paragraphs>185</Paragraphs>
  <Slides>34</Slides>
  <Notes>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Θέμα του Office</vt:lpstr>
      <vt:lpstr>Πετοσφαίριση Ι</vt:lpstr>
      <vt:lpstr>Άδειες Χρήσης</vt:lpstr>
      <vt:lpstr>Χρηματοδότηση</vt:lpstr>
      <vt:lpstr>Σκοποί  ενότητας</vt:lpstr>
      <vt:lpstr>Περιεχόμενα ενότητας</vt:lpstr>
      <vt:lpstr>ΒΙΟΛΟΓΙΚΕΣ ΠΑΡΑΜΕΤΡΟΙ ΠΡΟΠΟΝΗΣΗΣ: Η ΕΠΙΒΑΡΥΝΣΗ</vt:lpstr>
      <vt:lpstr>Η ΠΡΟΠΟΝΗΤΙΚΗ ΕΠΙΒΑΡΥΝΣΗ</vt:lpstr>
      <vt:lpstr>ΔΙΑΧΩΡΙΣΜΟΣ ΤΗΣ ΠΡΟΠΟΝΗΤΙΚΗΣ ΕΠΙΒΑΡΥΝΣΗΣ</vt:lpstr>
      <vt:lpstr>Η ΕΣΩΤΕΡΙΚΗ ΠΡΟΠΟΝΗΤΙΚΗ ΕΠΙΒΑΡΥΝΣΗ</vt:lpstr>
      <vt:lpstr>Η ΕΞΩΤΕΡΙΚΗ ΠΡΟΠΟΝΗΤΙΚΗ ΕΠΙΒΑΡΥΝΣΗ</vt:lpstr>
      <vt:lpstr>ΣΥΝΙΣΤΩΣΕΣ ΤΗΣ ΕΠΙΒΑΡΥΝΣΗΣ </vt:lpstr>
      <vt:lpstr>ΣΥΝΘΕΤΟΤΗΤΑ</vt:lpstr>
      <vt:lpstr>ΕΚΤΑΣΗ ΤΗΣ ΠΡΟΠΟΝΗΣΗΣ</vt:lpstr>
      <vt:lpstr>ΟΓΚΟΣ ΤΗΣ ΕΠΙΒΑΡΥΝΣΗΣ</vt:lpstr>
      <vt:lpstr>ΕΝΤΑΣΗ ΤΗΣ ΕΠΙΒΑΡΥΝΣΗΣ</vt:lpstr>
      <vt:lpstr>ΔΙΑΡΚΕΙΑ ΤΩΝ ΕΠΑΝΑΛΗΨΕΩΝ</vt:lpstr>
      <vt:lpstr>ΠΥΚΝΟΤΗΤΑ ΤΗΣ ΠΡΟΠΟΝΗΣΗΣ</vt:lpstr>
      <vt:lpstr>ΠΥΚΝΟΤΗΤΑ ΤΗΣ ΠΡΟΠΟΝΗΣΗΣ</vt:lpstr>
      <vt:lpstr>ΠΥΚΝΟΤΗΤΑ ΤΗΣ ΠΡΟΠΟΝΗΣΗΣ</vt:lpstr>
      <vt:lpstr>ΠΥΚΝΟΤΗΤΑ ΤΗΣ ΠΡΟΠΟΝΗΣΗΣ</vt:lpstr>
      <vt:lpstr>ΣΥΝΟΛΙΚΗ ΕΠΙΒΑΡΥΝΣΗ ΤΗΣ ΠΡΟΠΟΝΗΣΗΣ</vt:lpstr>
      <vt:lpstr>ΣΥΝΟΛΙΚΗ ΕΠΙΒΑΡΥΝΣΗ ΤΗΣ ΠΡΟΠΟΝΗΣΗΣ</vt:lpstr>
      <vt:lpstr>ΠΡΟΠΟΝΗΤΙΚΗ ΣΥΧΝΟΤΗΤΑ</vt:lpstr>
      <vt:lpstr>ΑΝΑΠΑΥΛΑ ΚΑΙ ΠΡΟΣΑΡΜΟΓΕΣ</vt:lpstr>
      <vt:lpstr>ΑΝΑΠΑΥΛΑ</vt:lpstr>
      <vt:lpstr>ΑΝΑΠΑΥΛΑ</vt:lpstr>
      <vt:lpstr>ΑΝΟΔΙΚΗ ΕΠΙΒΑΡΥΝΣΗ</vt:lpstr>
      <vt:lpstr>ΣΧΕΣΗ ΕΝΤΑΣΗΣ ΚΑΙ ΕΚΤΑΣΗΣ ΤΗΣ ΠΡΟΠΟΝΗΣΗΣ</vt:lpstr>
      <vt:lpstr>ΕΤΗΣΙΑ ΕΠΙΒΑΡΥΝΣΗ</vt:lpstr>
      <vt:lpstr>ΕΤΗΣΙΑ ΕΠΙΒΑΡΥΝΣΗ</vt:lpstr>
      <vt:lpstr>ΕΒΔΟΜΑΔΙΑΙΑ ΕΠΙΒΑΡΥΝΣΗ</vt:lpstr>
      <vt:lpstr>ΕΞΑΤΟΜΙΚΕΥΣΗ ΤΗΣ ΕΠΙΒΑΡΥΝΣΗΣ</vt:lpstr>
      <vt:lpstr>ΒΙΒΛΙΟΓΡΑΦΙΑ </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Energy</cp:lastModifiedBy>
  <cp:revision>295</cp:revision>
  <dcterms:created xsi:type="dcterms:W3CDTF">2012-09-06T09:03:05Z</dcterms:created>
  <dcterms:modified xsi:type="dcterms:W3CDTF">2015-06-26T12:48:36Z</dcterms:modified>
</cp:coreProperties>
</file>