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71" r:id="rId3"/>
    <p:sldId id="268" r:id="rId4"/>
    <p:sldId id="269" r:id="rId5"/>
    <p:sldId id="272" r:id="rId6"/>
    <p:sldId id="283" r:id="rId7"/>
    <p:sldId id="282" r:id="rId8"/>
    <p:sldId id="273" r:id="rId9"/>
    <p:sldId id="274" r:id="rId10"/>
    <p:sldId id="276" r:id="rId11"/>
    <p:sldId id="275" r:id="rId12"/>
    <p:sldId id="277" r:id="rId13"/>
    <p:sldId id="278" r:id="rId14"/>
    <p:sldId id="279" r:id="rId15"/>
    <p:sldId id="280" r:id="rId16"/>
    <p:sldId id="281" r:id="rId17"/>
    <p:sldId id="284" r:id="rId18"/>
    <p:sldId id="285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7/10/2015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8EEDF-8D90-42AA-BCCE-B3C92F6374F3}" type="datetime1">
              <a:rPr lang="el-GR" smtClean="0"/>
              <a:t>7/10/2015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47217-9CED-4ECC-BF77-ED87D01AC0B6}" type="datetime1">
              <a:rPr lang="el-GR" smtClean="0"/>
              <a:t>7/10/2015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F28A8-1A7E-46ED-8074-D6D3F37DAE0E}" type="datetime1">
              <a:rPr lang="el-GR" smtClean="0"/>
              <a:t>7/10/2015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A8BBE-72E3-4808-AEA7-E7A61CF3A3D4}" type="datetime1">
              <a:rPr lang="el-GR" smtClean="0"/>
              <a:t>7/10/2015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9CE12-831E-4D36-B525-9C6722365218}" type="datetime1">
              <a:rPr lang="el-GR" smtClean="0"/>
              <a:t>7/10/2015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D686B-8ADF-4756-AD2A-D91EB652858F}" type="datetime1">
              <a:rPr lang="el-GR" smtClean="0"/>
              <a:t>7/10/2015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60C1E-EE28-4717-9CCF-C8187FCD36A1}" type="datetime1">
              <a:rPr lang="el-GR" smtClean="0"/>
              <a:t>7/10/2015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DF0DA-B845-4C1B-A65D-2E6DC6F6C998}" type="datetime1">
              <a:rPr lang="el-GR" smtClean="0"/>
              <a:t>7/10/2015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9BA1F-6BF2-46EC-A0C9-6B0D868FAF91}" type="datetime1">
              <a:rPr lang="el-GR" smtClean="0"/>
              <a:t>7/10/2015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88617-FD87-4EE6-9E27-B8AE912CE7FE}" type="datetime1">
              <a:rPr lang="el-GR" smtClean="0"/>
              <a:t>7/10/2015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64B1A-270A-4D9D-9376-5DA71B6B544F}" type="datetime1">
              <a:rPr lang="el-GR" smtClean="0"/>
              <a:t>7/10/2015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EFA5C70-C607-487D-8936-D9ECC62D97C1}" type="datetime1">
              <a:rPr lang="el-GR" smtClean="0"/>
              <a:t>7/10/2015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Βασικες</a:t>
            </a:r>
            <a:r>
              <a:rPr lang="el-GR" dirty="0" smtClean="0"/>
              <a:t> </a:t>
            </a:r>
            <a:r>
              <a:rPr lang="el-GR" dirty="0" err="1" smtClean="0"/>
              <a:t>Εννοιες</a:t>
            </a:r>
            <a:r>
              <a:rPr lang="el-GR" dirty="0" smtClean="0"/>
              <a:t> </a:t>
            </a:r>
            <a:r>
              <a:rPr lang="el-GR" dirty="0" err="1" smtClean="0"/>
              <a:t>Φυσικης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Βασιλης</a:t>
            </a:r>
            <a:r>
              <a:rPr lang="el-GR" dirty="0" smtClean="0"/>
              <a:t> </a:t>
            </a:r>
            <a:r>
              <a:rPr lang="el-GR" dirty="0" err="1" smtClean="0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Τωρα</a:t>
            </a:r>
            <a:r>
              <a:rPr lang="el-GR" dirty="0" smtClean="0"/>
              <a:t> </a:t>
            </a:r>
            <a:r>
              <a:rPr lang="el-GR" dirty="0" err="1" smtClean="0"/>
              <a:t>θελω</a:t>
            </a:r>
            <a:r>
              <a:rPr lang="el-GR" dirty="0" smtClean="0"/>
              <a:t> τη γνώμη σας!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καλή γνώση ενός τομέα είναι σημαντική για τον εντοπισμό σφαλμάτων των μαθητών και για να δίνουμε «ανοίγματα» στη δουλειά τους. Είναι κάτι που το </a:t>
            </a:r>
            <a:r>
              <a:rPr lang="el-GR" dirty="0" err="1"/>
              <a:t>εκτιμουν</a:t>
            </a:r>
            <a:r>
              <a:rPr lang="el-GR" dirty="0"/>
              <a:t> οι μαθητές </a:t>
            </a:r>
            <a:r>
              <a:rPr lang="el-GR" b="1" dirty="0"/>
              <a:t>ΑΛΛΑ</a:t>
            </a:r>
          </a:p>
          <a:p>
            <a:r>
              <a:rPr lang="el-GR" dirty="0"/>
              <a:t>Η </a:t>
            </a:r>
            <a:r>
              <a:rPr lang="el-GR" dirty="0" err="1"/>
              <a:t>ερευνα</a:t>
            </a:r>
            <a:r>
              <a:rPr lang="el-GR" dirty="0"/>
              <a:t> </a:t>
            </a:r>
            <a:r>
              <a:rPr lang="el-GR" dirty="0" err="1"/>
              <a:t>δειχνει</a:t>
            </a:r>
            <a:r>
              <a:rPr lang="el-GR" dirty="0"/>
              <a:t> ότι οι </a:t>
            </a:r>
            <a:r>
              <a:rPr lang="el-GR" dirty="0" err="1"/>
              <a:t>ειδικοι</a:t>
            </a:r>
            <a:r>
              <a:rPr lang="el-GR" dirty="0"/>
              <a:t> δεν είναι αναγκαστικά οι </a:t>
            </a:r>
            <a:r>
              <a:rPr lang="el-GR" dirty="0" err="1"/>
              <a:t>καλυτεροι</a:t>
            </a:r>
            <a:r>
              <a:rPr lang="el-GR" dirty="0"/>
              <a:t> δάσκαλοι </a:t>
            </a:r>
          </a:p>
          <a:p>
            <a:r>
              <a:rPr lang="el-GR" dirty="0"/>
              <a:t>Τους </a:t>
            </a:r>
            <a:r>
              <a:rPr lang="el-GR" dirty="0" err="1"/>
              <a:t>λειπει</a:t>
            </a:r>
            <a:r>
              <a:rPr lang="el-GR" dirty="0"/>
              <a:t> «κατανόηση» των δυσκολιών των αρχαρίων (</a:t>
            </a:r>
            <a:r>
              <a:rPr lang="el-GR" dirty="0" err="1"/>
              <a:t>λανθασμενες</a:t>
            </a:r>
            <a:r>
              <a:rPr lang="el-GR" dirty="0"/>
              <a:t> εκτιμήσεις των </a:t>
            </a:r>
            <a:r>
              <a:rPr lang="el-GR" dirty="0" smtClean="0"/>
              <a:t>δικών </a:t>
            </a:r>
            <a:r>
              <a:rPr lang="el-GR" dirty="0"/>
              <a:t>τους δυσκολιών)</a:t>
            </a:r>
          </a:p>
          <a:p>
            <a:r>
              <a:rPr lang="el-GR" dirty="0" err="1"/>
              <a:t>Μπορει</a:t>
            </a:r>
            <a:r>
              <a:rPr lang="el-GR" dirty="0"/>
              <a:t> να μην είναι </a:t>
            </a:r>
            <a:r>
              <a:rPr lang="el-GR" dirty="0" err="1"/>
              <a:t>καλοι</a:t>
            </a:r>
            <a:r>
              <a:rPr lang="el-GR" dirty="0"/>
              <a:t> στην επικοινωνία</a:t>
            </a:r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65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Προβλημα</a:t>
            </a:r>
            <a:r>
              <a:rPr lang="el-GR" dirty="0" smtClean="0"/>
              <a:t> 1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Μας έρχεται πολύ </a:t>
            </a:r>
            <a:r>
              <a:rPr lang="el-GR" dirty="0" err="1" smtClean="0"/>
              <a:t>φυσικο</a:t>
            </a:r>
            <a:r>
              <a:rPr lang="el-GR" dirty="0" smtClean="0"/>
              <a:t> να μιλήσουμε και για άλλες έννοιες/</a:t>
            </a:r>
            <a:r>
              <a:rPr lang="el-GR" dirty="0" err="1" smtClean="0"/>
              <a:t>ηρωες</a:t>
            </a:r>
            <a:endParaRPr lang="el-GR" dirty="0" smtClean="0"/>
          </a:p>
          <a:p>
            <a:r>
              <a:rPr lang="el-GR" dirty="0" smtClean="0"/>
              <a:t>Είναι σημαντικές για τις εξηγήσεις που φτιάχνουμε μόνοι μας</a:t>
            </a:r>
          </a:p>
          <a:p>
            <a:r>
              <a:rPr lang="el-GR" dirty="0" smtClean="0"/>
              <a:t>Στην </a:t>
            </a:r>
            <a:r>
              <a:rPr lang="el-GR" dirty="0" err="1" smtClean="0"/>
              <a:t>καθημερινη</a:t>
            </a:r>
            <a:r>
              <a:rPr lang="el-GR" dirty="0" smtClean="0"/>
              <a:t> μας </a:t>
            </a:r>
            <a:r>
              <a:rPr lang="el-GR" dirty="0" err="1" smtClean="0"/>
              <a:t>ζωη</a:t>
            </a:r>
            <a:r>
              <a:rPr lang="el-GR" dirty="0" smtClean="0"/>
              <a:t> τα βγάζουμε </a:t>
            </a:r>
            <a:r>
              <a:rPr lang="el-GR" dirty="0" err="1" smtClean="0"/>
              <a:t>καλα</a:t>
            </a:r>
            <a:r>
              <a:rPr lang="el-GR" dirty="0" smtClean="0"/>
              <a:t> πέρα </a:t>
            </a:r>
            <a:r>
              <a:rPr lang="el-GR" dirty="0" err="1" smtClean="0"/>
              <a:t>μαζι</a:t>
            </a:r>
            <a:r>
              <a:rPr lang="el-GR" dirty="0" smtClean="0"/>
              <a:t> τους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 err="1" smtClean="0">
                <a:solidFill>
                  <a:srgbClr val="FF0000"/>
                </a:solidFill>
              </a:rPr>
              <a:t>Τωρα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λοιπον</a:t>
            </a:r>
            <a:r>
              <a:rPr lang="el-GR" dirty="0" smtClean="0">
                <a:solidFill>
                  <a:srgbClr val="FF0000"/>
                </a:solidFill>
              </a:rPr>
              <a:t> τις </a:t>
            </a:r>
            <a:r>
              <a:rPr lang="el-GR" dirty="0" err="1" smtClean="0">
                <a:solidFill>
                  <a:srgbClr val="FF0000"/>
                </a:solidFill>
              </a:rPr>
              <a:t>πεταμε</a:t>
            </a:r>
            <a:r>
              <a:rPr lang="el-GR" dirty="0" smtClean="0">
                <a:solidFill>
                  <a:srgbClr val="FF0000"/>
                </a:solidFill>
              </a:rPr>
              <a:t>; </a:t>
            </a:r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707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Πρόβλημα 2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79526"/>
            <a:ext cx="3954984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468" y="2204864"/>
            <a:ext cx="4887532" cy="3635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633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err="1" smtClean="0"/>
              <a:t>Εχει</a:t>
            </a:r>
            <a:r>
              <a:rPr lang="el-GR" sz="3600" dirty="0" smtClean="0"/>
              <a:t> </a:t>
            </a:r>
            <a:r>
              <a:rPr lang="el-GR" sz="3600" dirty="0" err="1" smtClean="0"/>
              <a:t>αξια</a:t>
            </a:r>
            <a:r>
              <a:rPr lang="el-GR" sz="3600" dirty="0" smtClean="0"/>
              <a:t> να </a:t>
            </a:r>
            <a:r>
              <a:rPr lang="el-GR" sz="3600" dirty="0" err="1" smtClean="0"/>
              <a:t>εκπαιδευσουμε</a:t>
            </a:r>
            <a:r>
              <a:rPr lang="el-GR" sz="3600" dirty="0" smtClean="0"/>
              <a:t> τι </a:t>
            </a:r>
            <a:r>
              <a:rPr lang="el-GR" sz="3600" dirty="0" err="1" smtClean="0"/>
              <a:t>διαισθησή</a:t>
            </a:r>
            <a:r>
              <a:rPr lang="el-GR" sz="3600" dirty="0" smtClean="0"/>
              <a:t> μας;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Βιντεο</a:t>
            </a:r>
            <a:r>
              <a:rPr lang="el-GR" dirty="0" smtClean="0"/>
              <a:t> 1 (</a:t>
            </a:r>
            <a:r>
              <a:rPr lang="el-GR" dirty="0" err="1" smtClean="0"/>
              <a:t>συγκρουση</a:t>
            </a:r>
            <a:r>
              <a:rPr lang="el-GR" dirty="0" smtClean="0"/>
              <a:t>)</a:t>
            </a:r>
          </a:p>
          <a:p>
            <a:r>
              <a:rPr lang="el-GR" dirty="0" err="1" smtClean="0"/>
              <a:t>Βιντεο</a:t>
            </a:r>
            <a:r>
              <a:rPr lang="el-GR" dirty="0" smtClean="0"/>
              <a:t> 2 (</a:t>
            </a:r>
            <a:r>
              <a:rPr lang="el-GR" dirty="0" err="1" smtClean="0"/>
              <a:t>αστειο</a:t>
            </a:r>
            <a:r>
              <a:rPr lang="el-GR" dirty="0" smtClean="0"/>
              <a:t>)</a:t>
            </a:r>
          </a:p>
          <a:p>
            <a:r>
              <a:rPr lang="el-GR" dirty="0" err="1" smtClean="0"/>
              <a:t>Βιντεο</a:t>
            </a:r>
            <a:r>
              <a:rPr lang="el-GR" dirty="0" smtClean="0"/>
              <a:t> 3 (</a:t>
            </a:r>
            <a:r>
              <a:rPr lang="el-GR" dirty="0" err="1" smtClean="0"/>
              <a:t>τραγικο</a:t>
            </a:r>
            <a:r>
              <a:rPr lang="el-GR" dirty="0" smtClean="0"/>
              <a:t>)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476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dirty="0" err="1" smtClean="0"/>
              <a:t>διαισθησή</a:t>
            </a:r>
            <a:r>
              <a:rPr lang="el-GR" dirty="0" smtClean="0"/>
              <a:t> μας </a:t>
            </a:r>
            <a:r>
              <a:rPr lang="el-GR" dirty="0" err="1" smtClean="0"/>
              <a:t>εκπαιδευεται</a:t>
            </a:r>
            <a:r>
              <a:rPr lang="el-GR" dirty="0" smtClean="0"/>
              <a:t> </a:t>
            </a:r>
            <a:r>
              <a:rPr lang="el-GR" dirty="0" err="1" smtClean="0"/>
              <a:t>δυσκολα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Βιντεο</a:t>
            </a:r>
            <a:r>
              <a:rPr lang="el-GR" dirty="0" smtClean="0"/>
              <a:t> για τον ήλιο του μεσονυκτίου 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869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Πρώτη </a:t>
            </a:r>
            <a:r>
              <a:rPr lang="el-GR" dirty="0" err="1" smtClean="0"/>
              <a:t>επαφη</a:t>
            </a:r>
            <a:r>
              <a:rPr lang="el-GR" dirty="0" smtClean="0"/>
              <a:t> με την οπτική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Πώς </a:t>
            </a:r>
            <a:r>
              <a:rPr lang="el-GR" dirty="0" err="1" smtClean="0"/>
              <a:t>εξηγουν</a:t>
            </a:r>
            <a:r>
              <a:rPr lang="el-GR" dirty="0" smtClean="0"/>
              <a:t> οι </a:t>
            </a:r>
            <a:r>
              <a:rPr lang="el-GR" dirty="0" err="1" smtClean="0"/>
              <a:t>Φυσικοι</a:t>
            </a:r>
            <a:r>
              <a:rPr lang="el-GR" dirty="0" smtClean="0"/>
              <a:t> την δημιουργία ενός ευκρινούς ειδώλου στον </a:t>
            </a:r>
            <a:r>
              <a:rPr lang="el-GR" dirty="0" err="1" smtClean="0"/>
              <a:t>αμφιβλιστροειδη</a:t>
            </a:r>
            <a:r>
              <a:rPr lang="el-GR" dirty="0" smtClean="0"/>
              <a:t> του ματιού μας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060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7848872" cy="3944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706118"/>
            <a:ext cx="5138936" cy="3151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3517043" cy="276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780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Και τωρα ένα βημα παραπάνω (1/2)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/>
              <a:t>Μηχανιστικές εξηγήσεις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>
                <a:solidFill>
                  <a:srgbClr val="FF0000"/>
                </a:solidFill>
              </a:rPr>
              <a:t>Δυσκολία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/>
              <a:t>Μια αναλογία: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/>
              <a:t>Στις πιο πολλες εξηγήσεις της Φυσικής κανεις δεν μπορει να με «πληροφορήσει» την εξήγηση. </a:t>
            </a:r>
            <a:r>
              <a:rPr lang="el-GR" altLang="el-GR" sz="2400">
                <a:solidFill>
                  <a:srgbClr val="FF0000"/>
                </a:solidFill>
              </a:rPr>
              <a:t>Η εξήγηση που διαβάζω είναι ένα κρυπτογραφημένο μηνυμα</a:t>
            </a:r>
            <a:r>
              <a:rPr lang="el-GR" altLang="el-GR" sz="2400"/>
              <a:t> που θα αποκτήσει νοημα μονο όταν «σπάσω» τον κώδικά του μετα από έξυπνη και αρκετή προσπάθεια. Ο κώδικας σπάει εσωτερικά όχι εξωτερικά: </a:t>
            </a:r>
            <a:r>
              <a:rPr lang="el-GR" altLang="el-GR" sz="2400">
                <a:solidFill>
                  <a:srgbClr val="FF0000"/>
                </a:solidFill>
              </a:rPr>
              <a:t>πρέπει να αλλάξω εγώ!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altLang="el-GR" sz="240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altLang="el-GR" sz="2400"/>
          </a:p>
        </p:txBody>
      </p:sp>
    </p:spTree>
    <p:extLst>
      <p:ext uri="{BB962C8B-B14F-4D97-AF65-F5344CB8AC3E}">
        <p14:creationId xmlns:p14="http://schemas.microsoft.com/office/powerpoint/2010/main" val="81003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Και τωρα ένα βημα παραπάνω (2/2)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/>
              <a:t>Μηχανιστικές εξηγήσεις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altLang="el-GR" sz="24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/>
              <a:t>Μια άλλη αναλογία: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/>
              <a:t>Στις πιο πολλες εξηγήσεις της Φυσικής κανεις δεν μπορει να με «πληροφορήσει» την εξήγηση. </a:t>
            </a:r>
            <a:r>
              <a:rPr lang="el-GR" altLang="el-GR" sz="2400">
                <a:solidFill>
                  <a:srgbClr val="FF0000"/>
                </a:solidFill>
              </a:rPr>
              <a:t>Η εξήγηση που διαβάζω είναι σαν ένας σπορος ο οποίος πρέπει να βρει χώμα να φυτρώσει μέσα μου. </a:t>
            </a:r>
            <a:r>
              <a:rPr lang="el-GR" altLang="el-GR" sz="2400"/>
              <a:t>Εγω δινω στην εξήγηση τη συγκεκριμένη της μορφή και έτσι είναι συχνα λιγο διαφορετική από άνθρωπο σε άνθρωπο. </a:t>
            </a:r>
            <a:endParaRPr lang="el-GR" altLang="el-GR" sz="240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altLang="el-GR" sz="2400"/>
          </a:p>
        </p:txBody>
      </p:sp>
    </p:spTree>
    <p:extLst>
      <p:ext uri="{BB962C8B-B14F-4D97-AF65-F5344CB8AC3E}">
        <p14:creationId xmlns:p14="http://schemas.microsoft.com/office/powerpoint/2010/main" val="113166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Πρακτικα</a:t>
            </a:r>
            <a:r>
              <a:rPr lang="el-GR" dirty="0" smtClean="0"/>
              <a:t> ζητήματα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Τελικές </a:t>
            </a:r>
            <a:r>
              <a:rPr lang="el-GR" dirty="0" err="1" smtClean="0"/>
              <a:t>ομαδες</a:t>
            </a:r>
            <a:r>
              <a:rPr lang="el-GR" dirty="0" smtClean="0"/>
              <a:t> (δίνουμε </a:t>
            </a:r>
            <a:r>
              <a:rPr lang="el-GR" dirty="0" err="1" smtClean="0"/>
              <a:t>ονοματα</a:t>
            </a:r>
            <a:r>
              <a:rPr lang="el-GR" dirty="0" smtClean="0"/>
              <a:t>)</a:t>
            </a:r>
          </a:p>
          <a:p>
            <a:r>
              <a:rPr lang="el-GR" dirty="0" smtClean="0"/>
              <a:t>Ποιοι θα είναι οι </a:t>
            </a:r>
            <a:r>
              <a:rPr lang="el-GR" dirty="0" err="1" smtClean="0"/>
              <a:t>εκπροσωποι</a:t>
            </a:r>
            <a:r>
              <a:rPr lang="el-GR" dirty="0" smtClean="0"/>
              <a:t> της </a:t>
            </a:r>
            <a:r>
              <a:rPr lang="el-GR" dirty="0" err="1" smtClean="0"/>
              <a:t>ομαδας</a:t>
            </a:r>
            <a:r>
              <a:rPr lang="el-GR" dirty="0"/>
              <a:t> </a:t>
            </a:r>
            <a:r>
              <a:rPr lang="el-GR" dirty="0" smtClean="0"/>
              <a:t>που θα μάθουν </a:t>
            </a:r>
            <a:r>
              <a:rPr lang="en-US" dirty="0" smtClean="0"/>
              <a:t>wiki, blog? </a:t>
            </a:r>
            <a:r>
              <a:rPr lang="el-GR" dirty="0" smtClean="0"/>
              <a:t>(</a:t>
            </a:r>
            <a:r>
              <a:rPr lang="el-GR" dirty="0" err="1" smtClean="0"/>
              <a:t>Ονοματα</a:t>
            </a:r>
            <a:r>
              <a:rPr lang="el-GR" dirty="0" smtClean="0"/>
              <a:t>)</a:t>
            </a:r>
          </a:p>
          <a:p>
            <a:r>
              <a:rPr lang="el-GR" dirty="0" smtClean="0"/>
              <a:t>Σχετικά με τα θέματα του </a:t>
            </a:r>
            <a:r>
              <a:rPr lang="el-GR" dirty="0" err="1" smtClean="0"/>
              <a:t>προτζεκτ</a:t>
            </a:r>
            <a:r>
              <a:rPr lang="el-GR" dirty="0" smtClean="0"/>
              <a:t> στο μέσο του εξαμήνου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768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Προηγουμενη εβδομάδα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Πώς </a:t>
            </a:r>
            <a:r>
              <a:rPr lang="el-GR" altLang="el-GR" dirty="0" err="1" smtClean="0"/>
              <a:t>κραταμε</a:t>
            </a:r>
            <a:r>
              <a:rPr lang="el-GR" altLang="el-GR" dirty="0" smtClean="0"/>
              <a:t> σημειώσεις</a:t>
            </a:r>
          </a:p>
          <a:p>
            <a:pPr eaLnBrk="1" hangingPunct="1"/>
            <a:r>
              <a:rPr lang="el-GR" altLang="el-GR" dirty="0" smtClean="0"/>
              <a:t>Πώς </a:t>
            </a:r>
            <a:r>
              <a:rPr lang="el-GR" altLang="el-GR" dirty="0" err="1" smtClean="0"/>
              <a:t>μελετουμε</a:t>
            </a:r>
            <a:endParaRPr lang="el-GR" altLang="el-GR" dirty="0" smtClean="0"/>
          </a:p>
          <a:p>
            <a:pPr eaLnBrk="1" hangingPunct="1"/>
            <a:r>
              <a:rPr lang="el-GR" altLang="el-GR" dirty="0" err="1" smtClean="0"/>
              <a:t>Δυναμεις</a:t>
            </a:r>
            <a:r>
              <a:rPr lang="el-GR" altLang="el-GR" dirty="0" smtClean="0"/>
              <a:t> του 10 και </a:t>
            </a:r>
            <a:r>
              <a:rPr lang="el-GR" altLang="el-GR" dirty="0" err="1" smtClean="0"/>
              <a:t>λυση</a:t>
            </a:r>
            <a:r>
              <a:rPr lang="el-GR" altLang="el-GR" dirty="0" smtClean="0"/>
              <a:t> απλώς εξισώσεων (</a:t>
            </a:r>
            <a:r>
              <a:rPr lang="en-US" altLang="el-GR" dirty="0" err="1" smtClean="0"/>
              <a:t>eclass</a:t>
            </a:r>
            <a:r>
              <a:rPr lang="en-US" altLang="el-GR" dirty="0" smtClean="0"/>
              <a:t>, </a:t>
            </a:r>
            <a:r>
              <a:rPr lang="el-GR" altLang="el-GR" dirty="0" smtClean="0"/>
              <a:t>εφαρμογές)</a:t>
            </a:r>
          </a:p>
          <a:p>
            <a:pPr eaLnBrk="1" hangingPunct="1"/>
            <a:r>
              <a:rPr lang="el-GR" altLang="el-GR" dirty="0" err="1" smtClean="0"/>
              <a:t>Προτεινατε</a:t>
            </a:r>
            <a:r>
              <a:rPr lang="el-GR" altLang="el-GR" dirty="0" smtClean="0"/>
              <a:t> εξηγήσεις για:</a:t>
            </a:r>
            <a:endParaRPr lang="el-GR" altLang="el-GR" dirty="0"/>
          </a:p>
          <a:p>
            <a:pPr lvl="1"/>
            <a:r>
              <a:rPr lang="el-GR" altLang="el-GR" dirty="0" smtClean="0"/>
              <a:t>Πώς και </a:t>
            </a:r>
            <a:r>
              <a:rPr lang="el-GR" altLang="el-GR" dirty="0" err="1" smtClean="0"/>
              <a:t>σταματα</a:t>
            </a:r>
            <a:r>
              <a:rPr lang="el-GR" altLang="el-GR" dirty="0" smtClean="0"/>
              <a:t> μια </a:t>
            </a:r>
            <a:r>
              <a:rPr lang="el-GR" altLang="el-GR" dirty="0" err="1" smtClean="0"/>
              <a:t>καρεκλα</a:t>
            </a:r>
            <a:r>
              <a:rPr lang="el-GR" altLang="el-GR" dirty="0" smtClean="0"/>
              <a:t> που σπρώξαμε;</a:t>
            </a:r>
          </a:p>
          <a:p>
            <a:pPr lvl="1"/>
            <a:r>
              <a:rPr lang="el-GR" altLang="el-GR" dirty="0" smtClean="0"/>
              <a:t>Πώς και </a:t>
            </a:r>
            <a:r>
              <a:rPr lang="el-GR" altLang="el-GR" dirty="0" err="1" smtClean="0"/>
              <a:t>σταματα</a:t>
            </a:r>
            <a:r>
              <a:rPr lang="el-GR" altLang="el-GR" dirty="0" smtClean="0"/>
              <a:t> ένα </a:t>
            </a:r>
            <a:r>
              <a:rPr lang="el-GR" altLang="el-GR" dirty="0" err="1" smtClean="0"/>
              <a:t>αυτοκινητο</a:t>
            </a:r>
            <a:r>
              <a:rPr lang="el-GR" altLang="el-GR" dirty="0" smtClean="0"/>
              <a:t> όταν πατάμε το φρένο;</a:t>
            </a:r>
          </a:p>
          <a:p>
            <a:pPr lvl="1"/>
            <a:r>
              <a:rPr lang="el-GR" altLang="el-GR" dirty="0" smtClean="0"/>
              <a:t>Πώς και σταματά ένα </a:t>
            </a:r>
            <a:r>
              <a:rPr lang="el-GR" altLang="el-GR" dirty="0" err="1" smtClean="0"/>
              <a:t>νομισμα</a:t>
            </a:r>
            <a:r>
              <a:rPr lang="el-GR" altLang="el-GR" dirty="0" smtClean="0"/>
              <a:t> που το πετάμε προς τα πάνω;</a:t>
            </a:r>
          </a:p>
          <a:p>
            <a:r>
              <a:rPr lang="el-GR" altLang="el-GR" dirty="0" smtClean="0"/>
              <a:t>Το </a:t>
            </a:r>
            <a:r>
              <a:rPr lang="el-GR" altLang="el-GR" dirty="0" err="1" smtClean="0"/>
              <a:t>βιβλιο</a:t>
            </a:r>
            <a:r>
              <a:rPr lang="el-GR" altLang="el-GR" dirty="0" smtClean="0"/>
              <a:t> πρέπει να «ζωντανέψει». Πώς το </a:t>
            </a:r>
            <a:r>
              <a:rPr lang="el-GR" altLang="el-GR" dirty="0" err="1" smtClean="0"/>
              <a:t>πρωτοπροσεγγίζουμε</a:t>
            </a:r>
            <a:r>
              <a:rPr lang="el-GR" altLang="el-GR" dirty="0" smtClean="0"/>
              <a:t>. Η σημασία των </a:t>
            </a:r>
            <a:r>
              <a:rPr lang="el-GR" altLang="el-GR" dirty="0" err="1" smtClean="0"/>
              <a:t>εικονων</a:t>
            </a:r>
            <a:r>
              <a:rPr lang="el-GR" altLang="el-GR" dirty="0" smtClean="0"/>
              <a:t>/σχεδίων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26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Αυτή την εβδομάδα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dirty="0" smtClean="0"/>
              <a:t>Και αυτή και την </a:t>
            </a:r>
            <a:r>
              <a:rPr lang="el-GR" altLang="el-GR" dirty="0" err="1" smtClean="0"/>
              <a:t>επομενη</a:t>
            </a:r>
            <a:r>
              <a:rPr lang="el-GR" altLang="el-GR" dirty="0" smtClean="0"/>
              <a:t> εβδομάδα συνεχίζουμε με εισαγωγικά ζητήματα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dirty="0" smtClean="0"/>
              <a:t>Προς το τέλος του μαθήματος θα σκεφτούμε μια </a:t>
            </a:r>
            <a:r>
              <a:rPr lang="el-GR" altLang="el-GR" dirty="0" err="1" smtClean="0"/>
              <a:t>πρωτη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εξηγηση</a:t>
            </a:r>
            <a:r>
              <a:rPr lang="el-GR" altLang="el-GR" dirty="0" smtClean="0"/>
              <a:t> από το χώρο της «οπτικής»</a:t>
            </a:r>
            <a:endParaRPr lang="el-GR" altLang="el-GR" dirty="0" smtClean="0"/>
          </a:p>
          <a:p>
            <a:pPr eaLnBrk="1" hangingPunct="1">
              <a:lnSpc>
                <a:spcPct val="90000"/>
              </a:lnSpc>
            </a:pPr>
            <a:endParaRPr lang="el-GR" altLang="el-GR" dirty="0" smtClean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19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Συνεχεια</a:t>
            </a:r>
            <a:r>
              <a:rPr lang="el-GR" dirty="0" smtClean="0"/>
              <a:t> με τα </a:t>
            </a:r>
            <a:r>
              <a:rPr lang="el-GR" dirty="0" err="1" smtClean="0"/>
              <a:t>προβληματα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Πώς </a:t>
            </a:r>
            <a:r>
              <a:rPr lang="el-GR" dirty="0" err="1" smtClean="0"/>
              <a:t>εξηγουν</a:t>
            </a:r>
            <a:r>
              <a:rPr lang="el-GR" dirty="0" smtClean="0"/>
              <a:t> οι </a:t>
            </a:r>
            <a:r>
              <a:rPr lang="el-GR" dirty="0" err="1" smtClean="0"/>
              <a:t>Φυσικοι</a:t>
            </a:r>
            <a:r>
              <a:rPr lang="el-GR" dirty="0" smtClean="0"/>
              <a:t> το </a:t>
            </a:r>
            <a:r>
              <a:rPr lang="el-GR" dirty="0" err="1" smtClean="0"/>
              <a:t>σπρωξιμο</a:t>
            </a:r>
            <a:r>
              <a:rPr lang="el-GR" dirty="0" smtClean="0"/>
              <a:t> και σταμάτημα ενός αντικειμένου</a:t>
            </a:r>
          </a:p>
          <a:p>
            <a:r>
              <a:rPr lang="el-GR" dirty="0" smtClean="0"/>
              <a:t>Πώς εξηγούν οι </a:t>
            </a:r>
            <a:r>
              <a:rPr lang="el-GR" dirty="0" err="1" smtClean="0"/>
              <a:t>Φυσικοι</a:t>
            </a:r>
            <a:r>
              <a:rPr lang="el-GR" dirty="0" smtClean="0"/>
              <a:t> το σταμάτημα ενός αυτοκινήτου</a:t>
            </a:r>
          </a:p>
          <a:p>
            <a:r>
              <a:rPr lang="el-GR" dirty="0" smtClean="0"/>
              <a:t>Πώς </a:t>
            </a:r>
            <a:r>
              <a:rPr lang="el-GR" dirty="0" err="1" smtClean="0"/>
              <a:t>εξηγουν</a:t>
            </a:r>
            <a:r>
              <a:rPr lang="el-GR" dirty="0" smtClean="0"/>
              <a:t> οι </a:t>
            </a:r>
            <a:r>
              <a:rPr lang="el-GR" dirty="0" err="1" smtClean="0"/>
              <a:t>Φυσικοι</a:t>
            </a:r>
            <a:r>
              <a:rPr lang="el-GR" dirty="0" smtClean="0"/>
              <a:t> το σταμάτημα ενός </a:t>
            </a:r>
            <a:r>
              <a:rPr lang="el-GR" dirty="0" err="1" smtClean="0"/>
              <a:t>νομισματος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417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Όλα </a:t>
            </a:r>
            <a:r>
              <a:rPr lang="el-GR" dirty="0" err="1" smtClean="0"/>
              <a:t>μοιαζουν</a:t>
            </a:r>
            <a:r>
              <a:rPr lang="el-GR" dirty="0" smtClean="0"/>
              <a:t> </a:t>
            </a:r>
            <a:r>
              <a:rPr lang="el-GR" dirty="0" err="1" smtClean="0"/>
              <a:t>ωραια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70426"/>
            <a:ext cx="8229600" cy="3585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25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Όλα </a:t>
            </a:r>
            <a:r>
              <a:rPr lang="el-GR" dirty="0" err="1" smtClean="0"/>
              <a:t>μοιαζουν</a:t>
            </a:r>
            <a:r>
              <a:rPr lang="el-GR" dirty="0" smtClean="0"/>
              <a:t> </a:t>
            </a:r>
            <a:r>
              <a:rPr lang="el-GR" dirty="0" err="1" smtClean="0"/>
              <a:t>ωραια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986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</a:pPr>
            <a:r>
              <a:rPr lang="el-GR" sz="2400" dirty="0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Που θα μάθετε να κάνετε </a:t>
            </a:r>
            <a:r>
              <a:rPr lang="el-GR" sz="2400" dirty="0" err="1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τετοιου</a:t>
            </a:r>
            <a:r>
              <a:rPr lang="el-GR" sz="2400" dirty="0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 </a:t>
            </a:r>
            <a:r>
              <a:rPr lang="el-GR" sz="2400" dirty="0" err="1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ειδους</a:t>
            </a:r>
            <a:r>
              <a:rPr lang="el-GR" sz="2400" dirty="0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 εξηγήσεις;</a:t>
            </a:r>
            <a:r>
              <a:rPr lang="el-GR" sz="2400" dirty="0">
                <a:solidFill>
                  <a:prstClr val="black">
                    <a:lumMod val="50000"/>
                    <a:lumOff val="50000"/>
                  </a:prstClr>
                </a:solidFill>
                <a:effectLst/>
                <a:latin typeface="Century Gothic"/>
                <a:ea typeface="+mn-ea"/>
                <a:cs typeface="+mn-cs"/>
              </a:rPr>
              <a:t> </a:t>
            </a:r>
            <a:br>
              <a:rPr lang="el-GR" sz="2400" dirty="0">
                <a:solidFill>
                  <a:prstClr val="black">
                    <a:lumMod val="50000"/>
                    <a:lumOff val="50000"/>
                  </a:prstClr>
                </a:solidFill>
                <a:effectLst/>
                <a:latin typeface="Century Gothic"/>
                <a:ea typeface="+mn-ea"/>
                <a:cs typeface="+mn-cs"/>
              </a:rPr>
            </a:b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4224469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148" y="3212974"/>
            <a:ext cx="523875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80728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869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dirty="0" smtClean="0">
                <a:solidFill>
                  <a:srgbClr val="FF0000"/>
                </a:solidFill>
                <a:effectLst/>
                <a:latin typeface="Century Gothic"/>
              </a:rPr>
              <a:t>Τι χαρακτηριστικά έχουν οι εξηγήσεις της Φυσικής;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b="1" dirty="0"/>
              <a:t>Η Φυσική δουλεύει με </a:t>
            </a:r>
            <a:r>
              <a:rPr lang="el-GR" altLang="el-GR" b="1" dirty="0" err="1"/>
              <a:t>ειδικου</a:t>
            </a:r>
            <a:r>
              <a:rPr lang="el-GR" altLang="el-GR" b="1" dirty="0"/>
              <a:t> </a:t>
            </a:r>
            <a:r>
              <a:rPr lang="el-GR" altLang="el-GR" b="1" dirty="0" err="1"/>
              <a:t>τυπου</a:t>
            </a:r>
            <a:r>
              <a:rPr lang="el-GR" altLang="el-GR" b="1" dirty="0"/>
              <a:t> αφηγήσεις</a:t>
            </a:r>
          </a:p>
          <a:p>
            <a:r>
              <a:rPr lang="el-GR" altLang="el-GR" b="1" dirty="0"/>
              <a:t>Συγκεκριμένοι ήρωες με συγκριμένες </a:t>
            </a:r>
            <a:r>
              <a:rPr lang="el-GR" altLang="el-GR" b="1" dirty="0" err="1"/>
              <a:t>ιδιοτητες</a:t>
            </a:r>
            <a:endParaRPr lang="el-GR" altLang="el-GR" b="1" dirty="0"/>
          </a:p>
          <a:p>
            <a:r>
              <a:rPr lang="el-GR" altLang="el-GR" b="1" dirty="0"/>
              <a:t>Λεπτομέρεια στον </a:t>
            </a:r>
            <a:r>
              <a:rPr lang="el-GR" altLang="el-GR" b="1" dirty="0" err="1"/>
              <a:t>τοπο</a:t>
            </a:r>
            <a:r>
              <a:rPr lang="el-GR" altLang="el-GR" b="1" dirty="0"/>
              <a:t> και το </a:t>
            </a:r>
            <a:r>
              <a:rPr lang="el-GR" altLang="el-GR" b="1" dirty="0" err="1"/>
              <a:t>χρονο</a:t>
            </a:r>
            <a:endParaRPr lang="el-GR" altLang="el-GR" b="1" dirty="0"/>
          </a:p>
          <a:p>
            <a:r>
              <a:rPr lang="el-GR" altLang="el-GR" b="1" dirty="0"/>
              <a:t>Οι ήρωες έχουν σε κάθε </a:t>
            </a:r>
            <a:r>
              <a:rPr lang="el-GR" altLang="el-GR" b="1" dirty="0" err="1"/>
              <a:t>περισταση</a:t>
            </a:r>
            <a:r>
              <a:rPr lang="el-GR" altLang="el-GR" b="1" dirty="0"/>
              <a:t> τις </a:t>
            </a:r>
            <a:r>
              <a:rPr lang="el-GR" altLang="el-GR" b="1" dirty="0" err="1"/>
              <a:t>ιδιες</a:t>
            </a:r>
            <a:r>
              <a:rPr lang="el-GR" altLang="el-GR" b="1" dirty="0"/>
              <a:t> ιδιότητες</a:t>
            </a:r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926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799</TotalTime>
  <Words>619</Words>
  <Application>Microsoft Office PowerPoint</Application>
  <PresentationFormat>Προβολή στην οθόνη (4:3)</PresentationFormat>
  <Paragraphs>77</Paragraphs>
  <Slides>18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Επιχειρηματικό</vt:lpstr>
      <vt:lpstr>Βασικες Εννοιες Φυσικης</vt:lpstr>
      <vt:lpstr>Πρακτικα ζητήματα</vt:lpstr>
      <vt:lpstr>Προηγουμενη εβδομάδα</vt:lpstr>
      <vt:lpstr>Αυτή την εβδομάδα </vt:lpstr>
      <vt:lpstr>Συνεχεια με τα προβληματα</vt:lpstr>
      <vt:lpstr>Όλα μοιαζουν ωραια</vt:lpstr>
      <vt:lpstr>Όλα μοιαζουν ωραια;</vt:lpstr>
      <vt:lpstr>Που θα μάθετε να κάνετε τετοιου ειδους εξηγήσεις;  </vt:lpstr>
      <vt:lpstr>Τι χαρακτηριστικά έχουν οι εξηγήσεις της Φυσικής;</vt:lpstr>
      <vt:lpstr>Τωρα θελω τη γνώμη σας!</vt:lpstr>
      <vt:lpstr>Προβλημα 1</vt:lpstr>
      <vt:lpstr>Πρόβλημα 2</vt:lpstr>
      <vt:lpstr>Εχει αξια να εκπαιδευσουμε τι διαισθησή μας;</vt:lpstr>
      <vt:lpstr>Η διαισθησή μας εκπαιδευεται δυσκολα</vt:lpstr>
      <vt:lpstr>Πρώτη επαφη με την οπτική</vt:lpstr>
      <vt:lpstr>Παρουσίαση του PowerPoint</vt:lpstr>
      <vt:lpstr>Και τωρα ένα βημα παραπάνω (1/2)</vt:lpstr>
      <vt:lpstr>Και τωρα ένα βημα παραπάνω (2/2)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24</cp:revision>
  <dcterms:created xsi:type="dcterms:W3CDTF">2015-09-24T08:39:26Z</dcterms:created>
  <dcterms:modified xsi:type="dcterms:W3CDTF">2015-10-07T16:06:29Z</dcterms:modified>
</cp:coreProperties>
</file>