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2"/>
  </p:notesMasterIdLst>
  <p:sldIdLst>
    <p:sldId id="257" r:id="rId3"/>
    <p:sldId id="258" r:id="rId4"/>
    <p:sldId id="259" r:id="rId5"/>
    <p:sldId id="260" r:id="rId6"/>
    <p:sldId id="276"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custDataLst>
    <p:tags r:id="rId2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369516-AC9D-4B6F-89E3-BA6FF60FF8A9}" type="datetimeFigureOut">
              <a:rPr lang="el-GR" smtClean="0"/>
              <a:t>6/11/2013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1DEFB6-4927-4C9E-BF62-91AD56AF4E3F}" type="slidenum">
              <a:rPr lang="el-GR" smtClean="0"/>
              <a:t>‹#›</a:t>
            </a:fld>
            <a:endParaRPr lang="el-GR"/>
          </a:p>
        </p:txBody>
      </p:sp>
    </p:spTree>
    <p:extLst>
      <p:ext uri="{BB962C8B-B14F-4D97-AF65-F5344CB8AC3E}">
        <p14:creationId xmlns:p14="http://schemas.microsoft.com/office/powerpoint/2010/main" val="221023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2A0053C-281E-432D-B60B-7473A448249B}"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Τάξεις και μέθοδοι</a:t>
            </a:r>
            <a:endParaRPr lang="el-GR"/>
          </a:p>
        </p:txBody>
      </p:sp>
      <p:sp>
        <p:nvSpPr>
          <p:cNvPr id="6" name="Θέση αριθμού διαφάνειας 5"/>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3410398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AA07D0D-7D73-44E9-A063-CE66527F87AB}"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Τάξεις και μέθοδοι</a:t>
            </a:r>
            <a:endParaRPr lang="el-GR"/>
          </a:p>
        </p:txBody>
      </p:sp>
      <p:sp>
        <p:nvSpPr>
          <p:cNvPr id="6" name="Θέση αριθμού διαφάνειας 5"/>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3971810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2625529-F0DE-4B7E-A5D8-23EEB5ACFC5F}"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Τάξεις και μέθοδοι</a:t>
            </a:r>
            <a:endParaRPr lang="el-GR"/>
          </a:p>
        </p:txBody>
      </p:sp>
      <p:sp>
        <p:nvSpPr>
          <p:cNvPr id="6" name="Θέση αριθμού διαφάνειας 5"/>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405248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E00D9ED-0515-466E-A3CD-C5BBEA4EAC0F}"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Τάξεις και μέθοδοι</a:t>
            </a:r>
            <a:endParaRPr lang="el-GR"/>
          </a:p>
        </p:txBody>
      </p:sp>
      <p:sp>
        <p:nvSpPr>
          <p:cNvPr id="6" name="Θέση αριθμού διαφάνειας 5"/>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3821348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154F7DD-936E-445F-AFD1-35537AA4D769}"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Τάξεις και μέθοδοι</a:t>
            </a:r>
            <a:endParaRPr lang="el-GR"/>
          </a:p>
        </p:txBody>
      </p:sp>
      <p:sp>
        <p:nvSpPr>
          <p:cNvPr id="6" name="Θέση αριθμού διαφάνειας 5"/>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86240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88641A3-3C9F-4E76-BAEA-E1E6827DD77C}"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Τάξεις και μέθοδοι</a:t>
            </a:r>
            <a:endParaRPr lang="el-GR"/>
          </a:p>
        </p:txBody>
      </p:sp>
      <p:sp>
        <p:nvSpPr>
          <p:cNvPr id="7" name="Θέση αριθμού διαφάνειας 6"/>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2781881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7D7DF46-402B-4677-89E8-3D88D17DBDCF}" type="datetime1">
              <a:rPr lang="el-GR" smtClean="0"/>
              <a:t>6/11/2013</a:t>
            </a:fld>
            <a:endParaRPr lang="el-GR"/>
          </a:p>
        </p:txBody>
      </p:sp>
      <p:sp>
        <p:nvSpPr>
          <p:cNvPr id="8" name="Θέση υποσέλιδου 7"/>
          <p:cNvSpPr>
            <a:spLocks noGrp="1"/>
          </p:cNvSpPr>
          <p:nvPr>
            <p:ph type="ftr" sz="quarter" idx="11"/>
          </p:nvPr>
        </p:nvSpPr>
        <p:spPr/>
        <p:txBody>
          <a:bodyPr/>
          <a:lstStyle/>
          <a:p>
            <a:r>
              <a:rPr lang="el-GR" smtClean="0"/>
              <a:t>Τάξεις και μέθοδοι</a:t>
            </a:r>
            <a:endParaRPr lang="el-GR"/>
          </a:p>
        </p:txBody>
      </p:sp>
      <p:sp>
        <p:nvSpPr>
          <p:cNvPr id="9" name="Θέση αριθμού διαφάνειας 8"/>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2458519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9DD284C-0E47-4023-8B75-BC3800FA6ED9}" type="datetime1">
              <a:rPr lang="el-GR" smtClean="0"/>
              <a:t>6/11/2013</a:t>
            </a:fld>
            <a:endParaRPr lang="el-GR"/>
          </a:p>
        </p:txBody>
      </p:sp>
      <p:sp>
        <p:nvSpPr>
          <p:cNvPr id="4" name="Θέση υποσέλιδου 3"/>
          <p:cNvSpPr>
            <a:spLocks noGrp="1"/>
          </p:cNvSpPr>
          <p:nvPr>
            <p:ph type="ftr" sz="quarter" idx="11"/>
          </p:nvPr>
        </p:nvSpPr>
        <p:spPr/>
        <p:txBody>
          <a:bodyPr/>
          <a:lstStyle/>
          <a:p>
            <a:r>
              <a:rPr lang="el-GR" smtClean="0"/>
              <a:t>Τάξεις και μέθοδοι</a:t>
            </a:r>
            <a:endParaRPr lang="el-GR"/>
          </a:p>
        </p:txBody>
      </p:sp>
      <p:sp>
        <p:nvSpPr>
          <p:cNvPr id="5" name="Θέση αριθμού διαφάνειας 4"/>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2313070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582D530-5008-40C4-B3F2-2509F2B1E690}" type="datetime1">
              <a:rPr lang="el-GR" smtClean="0"/>
              <a:t>6/11/2013</a:t>
            </a:fld>
            <a:endParaRPr lang="el-GR"/>
          </a:p>
        </p:txBody>
      </p:sp>
      <p:sp>
        <p:nvSpPr>
          <p:cNvPr id="3" name="Θέση υποσέλιδου 2"/>
          <p:cNvSpPr>
            <a:spLocks noGrp="1"/>
          </p:cNvSpPr>
          <p:nvPr>
            <p:ph type="ftr" sz="quarter" idx="11"/>
          </p:nvPr>
        </p:nvSpPr>
        <p:spPr/>
        <p:txBody>
          <a:bodyPr/>
          <a:lstStyle/>
          <a:p>
            <a:r>
              <a:rPr lang="el-GR" smtClean="0"/>
              <a:t>Τάξεις και μέθοδοι</a:t>
            </a:r>
            <a:endParaRPr lang="el-GR"/>
          </a:p>
        </p:txBody>
      </p:sp>
      <p:sp>
        <p:nvSpPr>
          <p:cNvPr id="4" name="Θέση αριθμού διαφάνειας 3"/>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4109641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3D829CC-A528-47F1-B8F3-274CDDDC04E3}"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Τάξεις και μέθοδοι</a:t>
            </a:r>
            <a:endParaRPr lang="el-GR"/>
          </a:p>
        </p:txBody>
      </p:sp>
      <p:sp>
        <p:nvSpPr>
          <p:cNvPr id="7" name="Θέση αριθμού διαφάνειας 6"/>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1012501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B021372-51E0-4416-BAAE-5A7CAD31BF31}"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Τάξεις και μέθοδοι</a:t>
            </a:r>
            <a:endParaRPr lang="el-GR"/>
          </a:p>
        </p:txBody>
      </p:sp>
      <p:sp>
        <p:nvSpPr>
          <p:cNvPr id="7" name="Θέση αριθμού διαφάνειας 6"/>
          <p:cNvSpPr>
            <a:spLocks noGrp="1"/>
          </p:cNvSpPr>
          <p:nvPr>
            <p:ph type="sldNum" sz="quarter" idx="12"/>
          </p:nvPr>
        </p:nvSpPr>
        <p:spPr/>
        <p:txBody>
          <a:bodyPr/>
          <a:lstStyle/>
          <a:p>
            <a:fld id="{8644D13A-B0D5-49C0-93AF-E3009FB0BAF4}" type="slidenum">
              <a:rPr lang="el-GR" smtClean="0"/>
              <a:t>‹#›</a:t>
            </a:fld>
            <a:endParaRPr lang="el-GR"/>
          </a:p>
        </p:txBody>
      </p:sp>
    </p:spTree>
    <p:extLst>
      <p:ext uri="{BB962C8B-B14F-4D97-AF65-F5344CB8AC3E}">
        <p14:creationId xmlns:p14="http://schemas.microsoft.com/office/powerpoint/2010/main" val="4178100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F9044F-C689-487E-A030-94A8F20DD9BC}" type="datetime1">
              <a:rPr lang="el-GR" smtClean="0"/>
              <a:t>6/11/2013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Τάξεις και μέθοδοι</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4D13A-B0D5-49C0-93AF-E3009FB0BAF4}" type="slidenum">
              <a:rPr lang="el-GR" smtClean="0"/>
              <a:t>‹#›</a:t>
            </a:fld>
            <a:endParaRPr lang="el-GR"/>
          </a:p>
        </p:txBody>
      </p:sp>
    </p:spTree>
    <p:extLst>
      <p:ext uri="{BB962C8B-B14F-4D97-AF65-F5344CB8AC3E}">
        <p14:creationId xmlns:p14="http://schemas.microsoft.com/office/powerpoint/2010/main" val="218564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9.jpg"/></Relationships>
</file>

<file path=ppt/slides/_rels/slide1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1.xml"/><Relationship Id="rId5" Type="http://schemas.microsoft.com/office/2007/relationships/hdphoto" Target="../media/hdphoto1.wdp"/><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slideLayout" Target="../slideLayouts/slideLayout2.xml"/><Relationship Id="rId7" Type="http://schemas.openxmlformats.org/officeDocument/2006/relationships/image" Target="../media/image10.jpe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slide" Target="slide5.xml"/><Relationship Id="rId5" Type="http://schemas.openxmlformats.org/officeDocument/2006/relationships/image" Target="../media/image12.jpg"/><Relationship Id="rId4" Type="http://schemas.openxmlformats.org/officeDocument/2006/relationships/image" Target="../media/image11.jp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12.jpg"/><Relationship Id="rId4" Type="http://schemas.openxmlformats.org/officeDocument/2006/relationships/image" Target="../media/image13.jpg"/></Relationships>
</file>

<file path=ppt/slides/_rels/slide1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20.xml"/><Relationship Id="rId5" Type="http://schemas.microsoft.com/office/2007/relationships/hdphoto" Target="../media/hdphoto1.wdp"/><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21.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slide" Target="slide14.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2.xml"/><Relationship Id="rId5" Type="http://schemas.openxmlformats.org/officeDocument/2006/relationships/slide" Target="slide6.xm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1043608" y="3284984"/>
            <a:ext cx="7128791" cy="2232248"/>
          </a:xfrm>
        </p:spPr>
        <p:txBody>
          <a:bodyPr>
            <a:normAutofit/>
          </a:bodyPr>
          <a:lstStyle/>
          <a:p>
            <a:pPr lvl="0">
              <a:spcBef>
                <a:spcPts val="0"/>
              </a:spcBef>
              <a:defRPr/>
            </a:pPr>
            <a:r>
              <a:rPr lang="el-GR" sz="2800" b="1" dirty="0">
                <a:solidFill>
                  <a:prstClr val="black"/>
                </a:solidFill>
                <a:cs typeface="Arial" charset="0"/>
              </a:rPr>
              <a:t>Ενότητα 7</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Τάξεις</a:t>
            </a:r>
            <a:r>
              <a:rPr lang="en-US" sz="2800" dirty="0" smtClean="0">
                <a:solidFill>
                  <a:prstClr val="black"/>
                </a:solidFill>
                <a:cs typeface="Arial" charset="0"/>
              </a:rPr>
              <a:t> </a:t>
            </a:r>
            <a:r>
              <a:rPr lang="el-GR" sz="2800" dirty="0" smtClean="0">
                <a:solidFill>
                  <a:prstClr val="black"/>
                </a:solidFill>
                <a:cs typeface="Arial" charset="0"/>
              </a:rPr>
              <a:t>και Μέθοδοι</a:t>
            </a:r>
            <a:r>
              <a:rPr lang="en-US" sz="2800" dirty="0" smtClean="0">
                <a:solidFill>
                  <a:prstClr val="black"/>
                </a:solidFill>
                <a:cs typeface="Arial" charset="0"/>
              </a:rPr>
              <a:t>.</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Νικόλαος</a:t>
            </a:r>
            <a:r>
              <a:rPr lang="en-US" sz="2800" dirty="0" smtClean="0">
                <a:solidFill>
                  <a:prstClr val="black"/>
                </a:solidFill>
                <a:cs typeface="Arial" charset="0"/>
              </a:rPr>
              <a:t> </a:t>
            </a:r>
            <a:r>
              <a:rPr lang="el-GR" sz="2800" dirty="0" smtClean="0">
                <a:solidFill>
                  <a:prstClr val="black"/>
                </a:solidFill>
                <a:cs typeface="Arial" charset="0"/>
              </a:rPr>
              <a:t>Θ </a:t>
            </a:r>
            <a:r>
              <a:rPr lang="el-GR" sz="2800" dirty="0" err="1" smtClean="0">
                <a:solidFill>
                  <a:prstClr val="black"/>
                </a:solidFill>
                <a:cs typeface="Arial" charset="0"/>
              </a:rPr>
              <a:t>Λιόλιος</a:t>
            </a:r>
            <a:r>
              <a:rPr lang="el-GR" sz="2800" dirty="0" smtClean="0">
                <a:solidFill>
                  <a:prstClr val="black"/>
                </a:solidFill>
                <a:cs typeface="Arial" charset="0"/>
              </a:rPr>
              <a:t>, 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6216403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marL="342900" lvl="0" indent="-342900" fontAlgn="base">
              <a:lnSpc>
                <a:spcPct val="90000"/>
              </a:lnSpc>
              <a:spcAft>
                <a:spcPts val="600"/>
              </a:spcAft>
            </a:pPr>
            <a:r>
              <a:rPr lang="el-GR" altLang="el-GR" b="1" dirty="0">
                <a:solidFill>
                  <a:srgbClr val="000000"/>
                </a:solidFill>
              </a:rPr>
              <a:t>Γενικό διάγραμμα </a:t>
            </a:r>
            <a:r>
              <a:rPr lang="el-GR" altLang="el-GR" b="1" dirty="0" smtClean="0">
                <a:solidFill>
                  <a:srgbClr val="000000"/>
                </a:solidFill>
              </a:rPr>
              <a:t>κλάσης</a:t>
            </a:r>
            <a:endParaRPr lang="en-US" altLang="el-GR" b="1" dirty="0">
              <a:solidFill>
                <a:srgbClr val="000000"/>
              </a:solidFill>
            </a:endParaRPr>
          </a:p>
        </p:txBody>
      </p:sp>
      <p:sp>
        <p:nvSpPr>
          <p:cNvPr id="3" name="Θέση περιεχομένου 1" descr="Τμήμα προγράμματος: Public class όνομα κλάσης, άγκιστρο. Enter, ακολουθούν οι μεταβλητές, οι οποίες αντιπροσωπεύουν τις ιδιότητες της κλάσης. Int a = 10, ερωτηματικό, double b, ερωτηματικό. Enter, public string name = εισαγωγικά, Πάνος, εισαγωγικά. Enter, private double x, κόμμα y, ερωτηματικό. Enter, αφού τελειώσαμε με τις μεταβλητές, ακολουθούν οι μέθοδοι, οι οποίες αντιπροσωπεύουν την συμπεριφορά της κλάσης. Public method 1, ακολουθούν οι εντολές τις μεθόδου 1. Public method 2, ακολουθούν οι εντολές τις μεθόδου 2, και ούτω καθεξής.  Enter, κλείσιμο αγκίστρου.&#10;"/>
          <p:cNvSpPr>
            <a:spLocks noGrp="1"/>
          </p:cNvSpPr>
          <p:nvPr>
            <p:ph idx="1"/>
          </p:nvPr>
        </p:nvSpPr>
        <p:spPr/>
        <p:txBody>
          <a:bodyPr>
            <a:normAutofit/>
          </a:bodyPr>
          <a:lstStyle/>
          <a:p>
            <a:pPr marL="0" lvl="0" indent="0" fontAlgn="base">
              <a:lnSpc>
                <a:spcPct val="80000"/>
              </a:lnSpc>
              <a:spcBef>
                <a:spcPct val="0"/>
              </a:spcBef>
              <a:spcAft>
                <a:spcPts val="1000"/>
              </a:spcAft>
              <a:buNone/>
            </a:pPr>
            <a:r>
              <a:rPr lang="el-GR" altLang="el-GR" sz="2000" dirty="0" smtClean="0">
                <a:solidFill>
                  <a:srgbClr val="000000"/>
                </a:solidFill>
              </a:rPr>
              <a:t>	</a:t>
            </a:r>
            <a:r>
              <a:rPr lang="en-US" altLang="el-GR" sz="2000" dirty="0" smtClean="0">
                <a:solidFill>
                  <a:srgbClr val="006600"/>
                </a:solidFill>
              </a:rPr>
              <a:t>public </a:t>
            </a:r>
            <a:r>
              <a:rPr lang="en-US" altLang="el-GR" sz="2000" dirty="0">
                <a:solidFill>
                  <a:srgbClr val="006600"/>
                </a:solidFill>
              </a:rPr>
              <a:t>class </a:t>
            </a:r>
            <a:r>
              <a:rPr lang="el-GR" altLang="el-GR" sz="2000" dirty="0" smtClean="0">
                <a:solidFill>
                  <a:srgbClr val="006600"/>
                </a:solidFill>
              </a:rPr>
              <a:t>Όνο</a:t>
            </a:r>
            <a:r>
              <a:rPr lang="en-US" altLang="el-GR" sz="2000" dirty="0">
                <a:solidFill>
                  <a:srgbClr val="006600"/>
                </a:solidFill>
              </a:rPr>
              <a:t>µ</a:t>
            </a:r>
            <a:r>
              <a:rPr lang="el-GR" altLang="el-GR" sz="2000" dirty="0" err="1" smtClean="0">
                <a:solidFill>
                  <a:srgbClr val="006600"/>
                </a:solidFill>
              </a:rPr>
              <a:t>αΚλάσης</a:t>
            </a:r>
            <a:r>
              <a:rPr lang="en-US" altLang="el-GR" sz="2000" dirty="0" smtClean="0">
                <a:solidFill>
                  <a:srgbClr val="006600"/>
                </a:solidFill>
              </a:rPr>
              <a:t> </a:t>
            </a:r>
            <a:r>
              <a:rPr lang="el-GR" altLang="el-GR" sz="2000" dirty="0" smtClean="0">
                <a:solidFill>
                  <a:srgbClr val="006600"/>
                </a:solidFill>
              </a:rPr>
              <a:t>{</a:t>
            </a:r>
          </a:p>
          <a:p>
            <a:pPr marL="1257300" lvl="3" indent="0" fontAlgn="base">
              <a:lnSpc>
                <a:spcPct val="90000"/>
              </a:lnSpc>
              <a:spcBef>
                <a:spcPct val="0"/>
              </a:spcBef>
              <a:buNone/>
            </a:pPr>
            <a:r>
              <a:rPr lang="en-US" altLang="el-GR" dirty="0" err="1" smtClean="0">
                <a:solidFill>
                  <a:srgbClr val="0033CC"/>
                </a:solidFill>
              </a:rPr>
              <a:t>int</a:t>
            </a:r>
            <a:r>
              <a:rPr lang="en-US" altLang="el-GR" dirty="0" smtClean="0">
                <a:solidFill>
                  <a:srgbClr val="0033CC"/>
                </a:solidFill>
              </a:rPr>
              <a:t> a=10; double b;</a:t>
            </a:r>
          </a:p>
          <a:p>
            <a:pPr marL="1257300" lvl="3" indent="0" fontAlgn="base">
              <a:lnSpc>
                <a:spcPct val="90000"/>
              </a:lnSpc>
              <a:spcBef>
                <a:spcPct val="0"/>
              </a:spcBef>
              <a:buNone/>
            </a:pPr>
            <a:r>
              <a:rPr lang="en-US" altLang="el-GR" sz="2000" dirty="0" smtClean="0">
                <a:solidFill>
                  <a:srgbClr val="0033CC"/>
                </a:solidFill>
              </a:rPr>
              <a:t>public String name</a:t>
            </a:r>
            <a:r>
              <a:rPr lang="el-GR" altLang="el-GR" sz="2000" dirty="0" smtClean="0">
                <a:solidFill>
                  <a:srgbClr val="0033CC"/>
                </a:solidFill>
              </a:rPr>
              <a:t> </a:t>
            </a:r>
            <a:r>
              <a:rPr lang="en-US" altLang="el-GR" sz="2000" dirty="0" smtClean="0">
                <a:solidFill>
                  <a:srgbClr val="0033CC"/>
                </a:solidFill>
              </a:rPr>
              <a:t>=“</a:t>
            </a:r>
            <a:r>
              <a:rPr lang="en-US" altLang="el-GR" sz="2000" dirty="0" err="1" smtClean="0">
                <a:solidFill>
                  <a:srgbClr val="0033CC"/>
                </a:solidFill>
              </a:rPr>
              <a:t>Panos</a:t>
            </a:r>
            <a:r>
              <a:rPr lang="en-US" altLang="el-GR" sz="2000" dirty="0" smtClean="0">
                <a:solidFill>
                  <a:srgbClr val="0033CC"/>
                </a:solidFill>
              </a:rPr>
              <a:t>”; </a:t>
            </a:r>
            <a:endParaRPr lang="en-US" altLang="el-GR" dirty="0" smtClean="0">
              <a:solidFill>
                <a:srgbClr val="0033CC"/>
              </a:solidFill>
            </a:endParaRPr>
          </a:p>
          <a:p>
            <a:pPr marL="1257300" lvl="3" indent="0" fontAlgn="base">
              <a:lnSpc>
                <a:spcPct val="90000"/>
              </a:lnSpc>
              <a:spcBef>
                <a:spcPct val="0"/>
              </a:spcBef>
              <a:spcAft>
                <a:spcPts val="2400"/>
              </a:spcAft>
              <a:buNone/>
            </a:pPr>
            <a:r>
              <a:rPr lang="en-US" altLang="el-GR" sz="2000" dirty="0" smtClean="0">
                <a:solidFill>
                  <a:srgbClr val="0033CC"/>
                </a:solidFill>
              </a:rPr>
              <a:t>private double x, y;</a:t>
            </a:r>
            <a:endParaRPr lang="en-US" altLang="el-GR" dirty="0" smtClean="0">
              <a:solidFill>
                <a:srgbClr val="0033CC"/>
              </a:solidFill>
            </a:endParaRPr>
          </a:p>
          <a:p>
            <a:pPr marL="1257300" lvl="3" indent="0" fontAlgn="base">
              <a:lnSpc>
                <a:spcPct val="90000"/>
              </a:lnSpc>
              <a:spcBef>
                <a:spcPct val="0"/>
              </a:spcBef>
              <a:buNone/>
            </a:pPr>
            <a:r>
              <a:rPr lang="en-US" altLang="el-GR" sz="2000" dirty="0" smtClean="0">
                <a:solidFill>
                  <a:srgbClr val="C00000"/>
                </a:solidFill>
              </a:rPr>
              <a:t>public method_1(…) {</a:t>
            </a:r>
            <a:endParaRPr lang="en-US" altLang="el-GR" dirty="0" smtClean="0">
              <a:solidFill>
                <a:srgbClr val="C00000"/>
              </a:solidFill>
            </a:endParaRPr>
          </a:p>
          <a:p>
            <a:pPr marL="1714500" lvl="4" indent="0" fontAlgn="base">
              <a:lnSpc>
                <a:spcPct val="90000"/>
              </a:lnSpc>
              <a:spcBef>
                <a:spcPct val="0"/>
              </a:spcBef>
              <a:buNone/>
            </a:pPr>
            <a:r>
              <a:rPr lang="en-US" altLang="el-GR" dirty="0" smtClean="0">
                <a:solidFill>
                  <a:srgbClr val="C00000"/>
                </a:solidFill>
              </a:rPr>
              <a:t>……..</a:t>
            </a:r>
          </a:p>
          <a:p>
            <a:pPr marL="1257300" lvl="3" indent="0" fontAlgn="base">
              <a:lnSpc>
                <a:spcPct val="90000"/>
              </a:lnSpc>
              <a:spcBef>
                <a:spcPct val="0"/>
              </a:spcBef>
              <a:buNone/>
            </a:pPr>
            <a:r>
              <a:rPr lang="en-US" altLang="el-GR" sz="2000" dirty="0" smtClean="0">
                <a:solidFill>
                  <a:srgbClr val="C00000"/>
                </a:solidFill>
              </a:rPr>
              <a:t>}</a:t>
            </a:r>
            <a:endParaRPr lang="en-US" altLang="el-GR" dirty="0" smtClean="0">
              <a:solidFill>
                <a:srgbClr val="C00000"/>
              </a:solidFill>
            </a:endParaRPr>
          </a:p>
          <a:p>
            <a:pPr marL="1257300" lvl="3" indent="0" fontAlgn="base">
              <a:lnSpc>
                <a:spcPct val="90000"/>
              </a:lnSpc>
              <a:spcBef>
                <a:spcPct val="0"/>
              </a:spcBef>
              <a:buNone/>
            </a:pPr>
            <a:r>
              <a:rPr lang="en-US" altLang="el-GR" sz="2000" dirty="0" smtClean="0">
                <a:solidFill>
                  <a:srgbClr val="C00000"/>
                </a:solidFill>
              </a:rPr>
              <a:t>………..</a:t>
            </a:r>
            <a:endParaRPr lang="en-US" altLang="el-GR" dirty="0" smtClean="0">
              <a:solidFill>
                <a:srgbClr val="C00000"/>
              </a:solidFill>
            </a:endParaRPr>
          </a:p>
          <a:p>
            <a:pPr marL="1257300" lvl="3" indent="0" fontAlgn="base">
              <a:lnSpc>
                <a:spcPct val="90000"/>
              </a:lnSpc>
              <a:spcBef>
                <a:spcPct val="0"/>
              </a:spcBef>
              <a:buNone/>
            </a:pPr>
            <a:r>
              <a:rPr lang="en-US" altLang="el-GR" sz="2000" dirty="0" smtClean="0">
                <a:solidFill>
                  <a:srgbClr val="C00000"/>
                </a:solidFill>
              </a:rPr>
              <a:t>public </a:t>
            </a:r>
            <a:r>
              <a:rPr lang="en-US" altLang="el-GR" sz="2000" dirty="0" err="1" smtClean="0">
                <a:solidFill>
                  <a:srgbClr val="C00000"/>
                </a:solidFill>
              </a:rPr>
              <a:t>method_n</a:t>
            </a:r>
            <a:r>
              <a:rPr lang="en-US" altLang="el-GR" sz="2000" dirty="0" smtClean="0">
                <a:solidFill>
                  <a:srgbClr val="C00000"/>
                </a:solidFill>
              </a:rPr>
              <a:t>(…) {</a:t>
            </a:r>
            <a:endParaRPr lang="en-US" altLang="el-GR" dirty="0" smtClean="0">
              <a:solidFill>
                <a:srgbClr val="C00000"/>
              </a:solidFill>
            </a:endParaRPr>
          </a:p>
          <a:p>
            <a:pPr marL="1714500" lvl="4" indent="0" fontAlgn="base">
              <a:lnSpc>
                <a:spcPct val="90000"/>
              </a:lnSpc>
              <a:spcBef>
                <a:spcPct val="0"/>
              </a:spcBef>
              <a:buNone/>
            </a:pPr>
            <a:r>
              <a:rPr lang="en-US" altLang="el-GR" dirty="0" smtClean="0">
                <a:solidFill>
                  <a:srgbClr val="C00000"/>
                </a:solidFill>
              </a:rPr>
              <a:t>……..</a:t>
            </a:r>
          </a:p>
          <a:p>
            <a:pPr marL="1257300" lvl="3" indent="0" fontAlgn="base">
              <a:lnSpc>
                <a:spcPct val="90000"/>
              </a:lnSpc>
              <a:spcBef>
                <a:spcPct val="0"/>
              </a:spcBef>
              <a:spcAft>
                <a:spcPts val="900"/>
              </a:spcAft>
              <a:buNone/>
            </a:pPr>
            <a:r>
              <a:rPr lang="en-US" altLang="el-GR" sz="2000" dirty="0" smtClean="0">
                <a:solidFill>
                  <a:srgbClr val="C00000"/>
                </a:solidFill>
              </a:rPr>
              <a:t>}</a:t>
            </a:r>
            <a:endParaRPr lang="en-US" altLang="el-GR" dirty="0" smtClean="0">
              <a:solidFill>
                <a:srgbClr val="C00000"/>
              </a:solidFill>
            </a:endParaRPr>
          </a:p>
          <a:p>
            <a:pPr marL="800100" lvl="2" indent="0" fontAlgn="base">
              <a:lnSpc>
                <a:spcPct val="90000"/>
              </a:lnSpc>
              <a:spcBef>
                <a:spcPct val="0"/>
              </a:spcBef>
              <a:buNone/>
            </a:pPr>
            <a:r>
              <a:rPr lang="en-US" altLang="el-GR" sz="2000" dirty="0" smtClean="0">
                <a:solidFill>
                  <a:srgbClr val="006600"/>
                </a:solidFill>
              </a:rPr>
              <a:t>}</a:t>
            </a:r>
          </a:p>
          <a:p>
            <a:endParaRPr lang="el-GR" dirty="0"/>
          </a:p>
        </p:txBody>
      </p:sp>
      <p:pic>
        <p:nvPicPr>
          <p:cNvPr id="14" name="Εικόνα 1" descr="Εικόνα 1 που δείχνει ποιές είναι οι μεταβλητές της συγκεκριμένης κλάσης."/>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0472" y="2492896"/>
            <a:ext cx="3182112" cy="829056"/>
          </a:xfrm>
          <a:prstGeom prst="rect">
            <a:avLst/>
          </a:prstGeom>
        </p:spPr>
      </p:pic>
      <p:pic>
        <p:nvPicPr>
          <p:cNvPr id="15" name="Εικόνα 2" descr="Εικόνα 2 που δείχνει ποιές είναι οι μέθοδοι της συγκεκριμένης κλάσης."/>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90472" y="3717032"/>
            <a:ext cx="3182112" cy="1024128"/>
          </a:xfrm>
          <a:prstGeom prst="rect">
            <a:avLst/>
          </a:prstGeom>
        </p:spPr>
      </p:pic>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376762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Παράδειγμα: Δημιουργία αντικειμένου</a:t>
            </a:r>
            <a:endParaRPr lang="el-GR" b="1" dirty="0"/>
          </a:p>
        </p:txBody>
      </p:sp>
      <p:sp>
        <p:nvSpPr>
          <p:cNvPr id="3" name="Θέση περιεχομένου 1"/>
          <p:cNvSpPr>
            <a:spLocks noGrp="1"/>
          </p:cNvSpPr>
          <p:nvPr>
            <p:ph idx="1"/>
          </p:nvPr>
        </p:nvSpPr>
        <p:spPr/>
        <p:txBody>
          <a:bodyPr/>
          <a:lstStyle/>
          <a:p>
            <a:pPr lvl="0" fontAlgn="base">
              <a:lnSpc>
                <a:spcPct val="90000"/>
              </a:lnSpc>
              <a:spcBef>
                <a:spcPct val="0"/>
              </a:spcBef>
              <a:spcAft>
                <a:spcPts val="1200"/>
              </a:spcAft>
              <a:buClr>
                <a:srgbClr val="3333CC"/>
              </a:buClr>
              <a:buSzPct val="120000"/>
              <a:buFont typeface="Wingdings" panose="05000000000000000000" pitchFamily="2" charset="2"/>
              <a:buChar char="§"/>
            </a:pPr>
            <a:r>
              <a:rPr lang="el-GR" altLang="el-GR" dirty="0" smtClean="0">
                <a:solidFill>
                  <a:srgbClr val="000000"/>
                </a:solidFill>
                <a:sym typeface="Wingdings" pitchFamily="2" charset="2"/>
              </a:rPr>
              <a:t>Παράδειγμα δη</a:t>
            </a:r>
            <a:r>
              <a:rPr lang="el-GR" altLang="el-GR" dirty="0">
                <a:solidFill>
                  <a:srgbClr val="000000"/>
                </a:solidFill>
                <a:sym typeface="Wingdings" pitchFamily="2" charset="2"/>
              </a:rPr>
              <a:t>μ</a:t>
            </a:r>
            <a:r>
              <a:rPr lang="el-GR" altLang="el-GR" dirty="0" smtClean="0">
                <a:solidFill>
                  <a:srgbClr val="000000"/>
                </a:solidFill>
                <a:sym typeface="Wingdings" pitchFamily="2" charset="2"/>
              </a:rPr>
              <a:t>ιουργίας αντικειμένου </a:t>
            </a:r>
            <a:r>
              <a:rPr lang="el-GR" altLang="el-GR" dirty="0">
                <a:solidFill>
                  <a:srgbClr val="000000"/>
                </a:solidFill>
                <a:sym typeface="Wingdings" pitchFamily="2" charset="2"/>
              </a:rPr>
              <a:t>μ</a:t>
            </a:r>
            <a:r>
              <a:rPr lang="el-GR" altLang="el-GR" dirty="0" smtClean="0">
                <a:solidFill>
                  <a:srgbClr val="000000"/>
                </a:solidFill>
                <a:sym typeface="Wingdings" pitchFamily="2" charset="2"/>
              </a:rPr>
              <a:t>ε </a:t>
            </a:r>
            <a:r>
              <a:rPr lang="el-GR" altLang="el-GR" dirty="0">
                <a:solidFill>
                  <a:srgbClr val="000000"/>
                </a:solidFill>
                <a:sym typeface="Wingdings" pitchFamily="2" charset="2"/>
              </a:rPr>
              <a:t>το </a:t>
            </a:r>
            <a:r>
              <a:rPr lang="en-US" altLang="el-GR" dirty="0" smtClean="0">
                <a:solidFill>
                  <a:srgbClr val="000000"/>
                </a:solidFill>
                <a:sym typeface="Wingdings" pitchFamily="2" charset="2"/>
              </a:rPr>
              <a:t>new</a:t>
            </a:r>
            <a:r>
              <a:rPr lang="el-GR" altLang="el-GR" dirty="0" smtClean="0">
                <a:solidFill>
                  <a:srgbClr val="000000"/>
                </a:solidFill>
                <a:sym typeface="Wingdings" pitchFamily="2" charset="2"/>
              </a:rPr>
              <a:t>: </a:t>
            </a:r>
            <a:endParaRPr lang="el-GR" altLang="el-GR" dirty="0">
              <a:solidFill>
                <a:srgbClr val="000000"/>
              </a:solidFill>
              <a:sym typeface="Wingdings" pitchFamily="2" charset="2"/>
            </a:endParaRPr>
          </a:p>
          <a:p>
            <a:pPr marL="800100" lvl="2" indent="0" fontAlgn="base">
              <a:lnSpc>
                <a:spcPct val="90000"/>
              </a:lnSpc>
              <a:spcBef>
                <a:spcPct val="0"/>
              </a:spcBef>
              <a:spcAft>
                <a:spcPts val="3000"/>
              </a:spcAft>
              <a:buNone/>
            </a:pPr>
            <a:r>
              <a:rPr lang="el-GR" altLang="el-GR" sz="2800" dirty="0" err="1" smtClean="0">
                <a:solidFill>
                  <a:srgbClr val="000000"/>
                </a:solidFill>
                <a:sym typeface="Wingdings" pitchFamily="2" charset="2"/>
              </a:rPr>
              <a:t>ΌνομαΚλάσης</a:t>
            </a:r>
            <a:r>
              <a:rPr lang="el-GR" altLang="el-GR" sz="2800" dirty="0" smtClean="0">
                <a:solidFill>
                  <a:srgbClr val="000000"/>
                </a:solidFill>
                <a:sym typeface="Wingdings" pitchFamily="2" charset="2"/>
              </a:rPr>
              <a:t> </a:t>
            </a:r>
            <a:r>
              <a:rPr lang="el-GR" altLang="el-GR" sz="2800" dirty="0" err="1" smtClean="0">
                <a:solidFill>
                  <a:srgbClr val="000000"/>
                </a:solidFill>
                <a:sym typeface="Wingdings" pitchFamily="2" charset="2"/>
              </a:rPr>
              <a:t>όνομαΑντικειμένου</a:t>
            </a:r>
            <a:r>
              <a:rPr lang="el-GR" altLang="el-GR" sz="2800" dirty="0" smtClean="0">
                <a:solidFill>
                  <a:srgbClr val="000000"/>
                </a:solidFill>
                <a:sym typeface="Wingdings" pitchFamily="2" charset="2"/>
              </a:rPr>
              <a:t> </a:t>
            </a:r>
            <a:r>
              <a:rPr lang="el-GR" altLang="el-GR" sz="2800" dirty="0">
                <a:solidFill>
                  <a:srgbClr val="000000"/>
                </a:solidFill>
                <a:sym typeface="Wingdings" pitchFamily="2" charset="2"/>
              </a:rPr>
              <a:t>= </a:t>
            </a:r>
            <a:r>
              <a:rPr lang="en-US" altLang="el-GR" sz="2800" b="1" dirty="0" smtClean="0">
                <a:sym typeface="Wingdings" pitchFamily="2" charset="2"/>
              </a:rPr>
              <a:t>new</a:t>
            </a:r>
            <a:r>
              <a:rPr lang="el-GR" altLang="el-GR" sz="2800" dirty="0" smtClean="0">
                <a:solidFill>
                  <a:srgbClr val="000000"/>
                </a:solidFill>
                <a:sym typeface="Wingdings" pitchFamily="2" charset="2"/>
              </a:rPr>
              <a:t> </a:t>
            </a:r>
            <a:r>
              <a:rPr lang="el-GR" altLang="el-GR" sz="2800" dirty="0" err="1" smtClean="0">
                <a:solidFill>
                  <a:srgbClr val="000000"/>
                </a:solidFill>
                <a:sym typeface="Wingdings" pitchFamily="2" charset="2"/>
              </a:rPr>
              <a:t>ΌνομαΚλάσης</a:t>
            </a:r>
            <a:r>
              <a:rPr lang="el-GR" altLang="el-GR" sz="2800" dirty="0" smtClean="0">
                <a:solidFill>
                  <a:srgbClr val="000000"/>
                </a:solidFill>
                <a:sym typeface="Wingdings" pitchFamily="2" charset="2"/>
              </a:rPr>
              <a:t>(); </a:t>
            </a:r>
            <a:endParaRPr lang="el-GR" altLang="el-GR" sz="2800" dirty="0">
              <a:solidFill>
                <a:srgbClr val="000000"/>
              </a:solidFill>
              <a:sym typeface="Wingdings" pitchFamily="2" charset="2"/>
            </a:endParaRPr>
          </a:p>
          <a:p>
            <a:pPr lvl="0" fontAlgn="base">
              <a:lnSpc>
                <a:spcPct val="90000"/>
              </a:lnSpc>
              <a:spcBef>
                <a:spcPct val="0"/>
              </a:spcBef>
              <a:spcAft>
                <a:spcPts val="1200"/>
              </a:spcAft>
              <a:buClr>
                <a:srgbClr val="3333CC"/>
              </a:buClr>
              <a:buSzPct val="120000"/>
              <a:buFont typeface="Wingdings" panose="05000000000000000000" pitchFamily="2" charset="2"/>
              <a:buChar char="§"/>
            </a:pPr>
            <a:r>
              <a:rPr lang="el-GR" altLang="el-GR" dirty="0" smtClean="0">
                <a:solidFill>
                  <a:srgbClr val="000000"/>
                </a:solidFill>
                <a:sym typeface="Wingdings" pitchFamily="2" charset="2"/>
              </a:rPr>
              <a:t>Η </a:t>
            </a:r>
            <a:r>
              <a:rPr lang="el-GR" altLang="el-GR" dirty="0">
                <a:solidFill>
                  <a:srgbClr val="000000"/>
                </a:solidFill>
                <a:sym typeface="Wingdings" pitchFamily="2" charset="2"/>
              </a:rPr>
              <a:t>πρόσβαση των κλάσεων καθορίζεται από τα παρακάτω:</a:t>
            </a:r>
          </a:p>
          <a:p>
            <a:pPr marL="457200" lvl="1" indent="342000" fontAlgn="base">
              <a:lnSpc>
                <a:spcPct val="90000"/>
              </a:lnSpc>
              <a:spcBef>
                <a:spcPct val="0"/>
              </a:spcBef>
              <a:spcAft>
                <a:spcPct val="0"/>
              </a:spcAft>
              <a:buClr>
                <a:srgbClr val="C00000"/>
              </a:buClr>
              <a:buSzPct val="120000"/>
              <a:buFont typeface="Wingdings" pitchFamily="2" charset="2"/>
              <a:buChar char="§"/>
            </a:pPr>
            <a:r>
              <a:rPr lang="en-US" altLang="el-GR" b="1" dirty="0" smtClean="0">
                <a:sym typeface="Wingdings" pitchFamily="2" charset="2"/>
              </a:rPr>
              <a:t>public</a:t>
            </a:r>
            <a:r>
              <a:rPr lang="el-GR" altLang="el-GR" dirty="0" smtClean="0">
                <a:solidFill>
                  <a:srgbClr val="000000"/>
                </a:solidFill>
                <a:sym typeface="Wingdings" pitchFamily="2" charset="2"/>
              </a:rPr>
              <a:t>: </a:t>
            </a:r>
            <a:r>
              <a:rPr lang="el-GR" altLang="el-GR" dirty="0">
                <a:solidFill>
                  <a:srgbClr val="000000"/>
                </a:solidFill>
                <a:sym typeface="Wingdings" pitchFamily="2" charset="2"/>
              </a:rPr>
              <a:t>Είναι </a:t>
            </a:r>
            <a:r>
              <a:rPr lang="el-GR" altLang="el-GR" dirty="0" smtClean="0">
                <a:solidFill>
                  <a:srgbClr val="000000"/>
                </a:solidFill>
                <a:sym typeface="Wingdings" pitchFamily="2" charset="2"/>
              </a:rPr>
              <a:t>προσβάσιμη </a:t>
            </a:r>
            <a:r>
              <a:rPr lang="el-GR" altLang="el-GR" dirty="0">
                <a:solidFill>
                  <a:srgbClr val="000000"/>
                </a:solidFill>
                <a:sym typeface="Wingdings" pitchFamily="2" charset="2"/>
              </a:rPr>
              <a:t>από κάθε άλλη </a:t>
            </a:r>
            <a:r>
              <a:rPr lang="el-GR" altLang="el-GR" dirty="0" smtClean="0">
                <a:solidFill>
                  <a:srgbClr val="000000"/>
                </a:solidFill>
                <a:sym typeface="Wingdings" pitchFamily="2" charset="2"/>
              </a:rPr>
              <a:t>κλάση,</a:t>
            </a:r>
            <a:endParaRPr lang="el-GR" altLang="el-GR" dirty="0">
              <a:solidFill>
                <a:srgbClr val="000000"/>
              </a:solidFill>
              <a:sym typeface="Wingdings" pitchFamily="2" charset="2"/>
            </a:endParaRPr>
          </a:p>
          <a:p>
            <a:pPr marL="457200" lvl="1" indent="342000" fontAlgn="base">
              <a:lnSpc>
                <a:spcPct val="90000"/>
              </a:lnSpc>
              <a:spcBef>
                <a:spcPct val="0"/>
              </a:spcBef>
              <a:spcAft>
                <a:spcPct val="0"/>
              </a:spcAft>
              <a:buClr>
                <a:srgbClr val="C00000"/>
              </a:buClr>
              <a:buSzPct val="120000"/>
              <a:buFont typeface="Wingdings" pitchFamily="2" charset="2"/>
              <a:buChar char="§"/>
            </a:pPr>
            <a:r>
              <a:rPr lang="en-US" altLang="el-GR" b="1" dirty="0" smtClean="0">
                <a:sym typeface="Wingdings" pitchFamily="2" charset="2"/>
              </a:rPr>
              <a:t>final</a:t>
            </a:r>
            <a:r>
              <a:rPr lang="el-GR" altLang="el-GR" dirty="0" smtClean="0">
                <a:solidFill>
                  <a:srgbClr val="000000"/>
                </a:solidFill>
                <a:sym typeface="Wingdings" pitchFamily="2" charset="2"/>
              </a:rPr>
              <a:t>: Δεν μπορούν </a:t>
            </a:r>
            <a:r>
              <a:rPr lang="el-GR" altLang="el-GR" dirty="0">
                <a:solidFill>
                  <a:srgbClr val="000000"/>
                </a:solidFill>
                <a:sym typeface="Wingdings" pitchFamily="2" charset="2"/>
              </a:rPr>
              <a:t>να ορισθούν υποκλάσεις της.</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70773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352928" cy="1143000"/>
          </a:xfrm>
        </p:spPr>
        <p:txBody>
          <a:bodyPr>
            <a:noAutofit/>
          </a:bodyPr>
          <a:lstStyle/>
          <a:p>
            <a:r>
              <a:rPr lang="el-GR" altLang="el-GR" b="1" dirty="0"/>
              <a:t>Ιδιότητες (</a:t>
            </a:r>
            <a:r>
              <a:rPr lang="el-GR" altLang="el-GR" b="1" dirty="0" smtClean="0"/>
              <a:t>Μεταβλητές)</a:t>
            </a:r>
            <a:endParaRPr lang="el-GR" b="1" dirty="0"/>
          </a:p>
        </p:txBody>
      </p:sp>
      <p:sp>
        <p:nvSpPr>
          <p:cNvPr id="3" name="Θέση περιεχομένου 1"/>
          <p:cNvSpPr>
            <a:spLocks noGrp="1"/>
          </p:cNvSpPr>
          <p:nvPr>
            <p:ph idx="1"/>
          </p:nvPr>
        </p:nvSpPr>
        <p:spPr>
          <a:xfrm>
            <a:off x="467544" y="1268760"/>
            <a:ext cx="8229600" cy="1008112"/>
          </a:xfrm>
        </p:spPr>
        <p:txBody>
          <a:bodyPr>
            <a:normAutofit lnSpcReduction="10000"/>
          </a:bodyPr>
          <a:lstStyle/>
          <a:p>
            <a:pPr lvl="0" fontAlgn="base">
              <a:spcBef>
                <a:spcPct val="0"/>
              </a:spcBef>
              <a:spcAft>
                <a:spcPts val="600"/>
              </a:spcAft>
              <a:buClr>
                <a:srgbClr val="C00000"/>
              </a:buClr>
              <a:buSzPct val="120000"/>
              <a:buFont typeface="Wingdings" panose="05000000000000000000" pitchFamily="2" charset="2"/>
              <a:buChar char="§"/>
              <a:tabLst>
                <a:tab pos="1258888" algn="l"/>
              </a:tabLst>
            </a:pPr>
            <a:r>
              <a:rPr lang="el-GR" altLang="el-GR" sz="2000" dirty="0" smtClean="0">
                <a:solidFill>
                  <a:srgbClr val="000000"/>
                </a:solidFill>
                <a:sym typeface="Wingdings" pitchFamily="2" charset="2"/>
              </a:rPr>
              <a:t>Οι </a:t>
            </a:r>
            <a:r>
              <a:rPr lang="el-GR" altLang="el-GR" sz="2000" b="1" dirty="0">
                <a:solidFill>
                  <a:srgbClr val="000000"/>
                </a:solidFill>
                <a:sym typeface="Wingdings" pitchFamily="2" charset="2"/>
              </a:rPr>
              <a:t>ιδιότητες</a:t>
            </a:r>
            <a:r>
              <a:rPr lang="el-GR" altLang="el-GR" sz="2000" dirty="0">
                <a:solidFill>
                  <a:srgbClr val="000000"/>
                </a:solidFill>
                <a:sym typeface="Wingdings" pitchFamily="2" charset="2"/>
              </a:rPr>
              <a:t> ενός αντικειμένου, αντιπροσωπεύουν </a:t>
            </a:r>
            <a:r>
              <a:rPr lang="el-GR" altLang="el-GR" sz="2000" dirty="0" smtClean="0">
                <a:solidFill>
                  <a:srgbClr val="000000"/>
                </a:solidFill>
                <a:sym typeface="Wingdings" pitchFamily="2" charset="2"/>
              </a:rPr>
              <a:t>τις </a:t>
            </a:r>
            <a:r>
              <a:rPr lang="el-GR" altLang="el-GR" sz="2000" b="1" dirty="0" smtClean="0">
                <a:solidFill>
                  <a:srgbClr val="000000"/>
                </a:solidFill>
                <a:sym typeface="Wingdings" pitchFamily="2" charset="2"/>
              </a:rPr>
              <a:t>μεταβλητές </a:t>
            </a:r>
            <a:r>
              <a:rPr lang="el-GR" altLang="el-GR" sz="2000" dirty="0" smtClean="0">
                <a:solidFill>
                  <a:srgbClr val="000000"/>
                </a:solidFill>
                <a:sym typeface="Wingdings" pitchFamily="2" charset="2"/>
              </a:rPr>
              <a:t>που </a:t>
            </a:r>
            <a:r>
              <a:rPr lang="el-GR" altLang="el-GR" sz="2000" dirty="0">
                <a:solidFill>
                  <a:srgbClr val="000000"/>
                </a:solidFill>
                <a:sym typeface="Wingdings" pitchFamily="2" charset="2"/>
              </a:rPr>
              <a:t>χρειάζονται για να λειτουργήσει ένα αντικείμενο</a:t>
            </a:r>
            <a:r>
              <a:rPr lang="el-GR" altLang="el-GR" sz="2000" dirty="0" smtClean="0">
                <a:solidFill>
                  <a:srgbClr val="000000"/>
                </a:solidFill>
                <a:sym typeface="Wingdings" pitchFamily="2" charset="2"/>
              </a:rPr>
              <a:t>.</a:t>
            </a:r>
            <a:endParaRPr lang="el-GR" altLang="el-GR" sz="2000" dirty="0">
              <a:solidFill>
                <a:srgbClr val="000000"/>
              </a:solidFill>
              <a:sym typeface="Wingdings" pitchFamily="2" charset="2"/>
            </a:endParaRPr>
          </a:p>
          <a:p>
            <a:pPr lvl="0" fontAlgn="base">
              <a:spcBef>
                <a:spcPct val="0"/>
              </a:spcBef>
              <a:spcAft>
                <a:spcPct val="0"/>
              </a:spcAft>
              <a:buClr>
                <a:srgbClr val="C00000"/>
              </a:buClr>
              <a:buSzPct val="120000"/>
              <a:buFont typeface="Wingdings" panose="05000000000000000000" pitchFamily="2" charset="2"/>
              <a:buChar char="§"/>
            </a:pPr>
            <a:r>
              <a:rPr lang="el-GR" altLang="el-GR" sz="2000" dirty="0" smtClean="0">
                <a:solidFill>
                  <a:srgbClr val="000000"/>
                </a:solidFill>
                <a:sym typeface="Wingdings" pitchFamily="2" charset="2"/>
              </a:rPr>
              <a:t>Πρόσβαση </a:t>
            </a:r>
            <a:r>
              <a:rPr lang="el-GR" altLang="el-GR" sz="2000" dirty="0">
                <a:solidFill>
                  <a:srgbClr val="000000"/>
                </a:solidFill>
                <a:sym typeface="Wingdings" pitchFamily="2" charset="2"/>
              </a:rPr>
              <a:t>μεταβλητών:</a:t>
            </a:r>
          </a:p>
          <a:p>
            <a:endParaRPr lang="el-GR" dirty="0"/>
          </a:p>
        </p:txBody>
      </p:sp>
      <p:graphicFrame>
        <p:nvGraphicFramePr>
          <p:cNvPr id="6" name="Πίνακας 1" descr="Πίνακας: Πρώτη γραμμή. Μεταβλητή, public. Περιγραφή, είναι προσβάσιμη από κάθε άλλη κλάση.&#10;Δεύτερη γραμμή. Μεταβλητή, protected. Περιγραφή, είναι προσβάσιμη μόνο μέσα από τη δική της κλάση, και από τις υποκλάσεις της.&#10;Τρίτη γραμμή. Μεταβλητή, private. Περιγραφή, είναι προσβάσιμη μόνο μέσα από τη δική της κλάση.&#10;Τέταρτη γραμμή. Μεταβλητή, final. Περιγραφή, είναι σταθερά η οποία αρχικοποιείται μόνο αρχικά, και δεν αλλάζει τιμή.&#10;Πέμπτη γραμμή. Μεταβλητή, static. Περιγραφή, κοινή μεταβλητή για όλα τα αντικείμενα της κλάσης (Μεταβλητή κλάσης).&#10;Έκτη γραμμή. Μεταβλητή, έλλειψη δήλωσης. Περιγραφή, χρησιμοποίηση μόνο μέσα από τη δική της κλάση, και από κλάσεις στο ίδιο πακέτο.&#10;"/>
          <p:cNvGraphicFramePr>
            <a:graphicFrameLocks noGrp="1"/>
          </p:cNvGraphicFramePr>
          <p:nvPr>
            <p:custDataLst>
              <p:tags r:id="rId2"/>
            </p:custDataLst>
            <p:extLst>
              <p:ext uri="{D42A27DB-BD31-4B8C-83A1-F6EECF244321}">
                <p14:modId xmlns:p14="http://schemas.microsoft.com/office/powerpoint/2010/main" val="1830497635"/>
              </p:ext>
            </p:extLst>
          </p:nvPr>
        </p:nvGraphicFramePr>
        <p:xfrm>
          <a:off x="1331640" y="2348880"/>
          <a:ext cx="6840760" cy="3931920"/>
        </p:xfrm>
        <a:graphic>
          <a:graphicData uri="http://schemas.openxmlformats.org/drawingml/2006/table">
            <a:tbl>
              <a:tblPr firstRow="1" bandRow="1">
                <a:tableStyleId>{5940675A-B579-460E-94D1-54222C63F5DA}</a:tableStyleId>
              </a:tblPr>
              <a:tblGrid>
                <a:gridCol w="2133140"/>
                <a:gridCol w="4707620"/>
              </a:tblGrid>
              <a:tr h="337233">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l-GR" sz="2000" b="1" i="0" u="none" strike="noStrike" kern="1200" cap="none" spc="0" normalizeH="0" baseline="0" noProof="0" dirty="0" smtClean="0">
                          <a:ln>
                            <a:noFill/>
                          </a:ln>
                          <a:solidFill>
                            <a:srgbClr val="0033CC"/>
                          </a:solidFill>
                          <a:effectLst/>
                          <a:uLnTx/>
                          <a:uFillTx/>
                          <a:latin typeface="+mn-lt"/>
                        </a:rPr>
                        <a:t>Μεταβλητές</a:t>
                      </a:r>
                    </a:p>
                  </a:txBody>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l-GR" sz="2000" b="1" i="0" u="none" strike="noStrike" kern="1200" cap="none" spc="0" normalizeH="0" baseline="0" noProof="0" dirty="0" smtClean="0">
                          <a:ln>
                            <a:noFill/>
                          </a:ln>
                          <a:solidFill>
                            <a:srgbClr val="0033CC"/>
                          </a:solidFill>
                          <a:effectLst/>
                          <a:uLnTx/>
                          <a:uFillTx/>
                          <a:latin typeface="+mn-lt"/>
                        </a:rPr>
                        <a:t>Περιγραφή</a:t>
                      </a:r>
                    </a:p>
                  </a:txBody>
                  <a:tcPr/>
                </a:tc>
              </a:tr>
              <a:tr h="333459">
                <a:tc>
                  <a:txBody>
                    <a:bodyPr/>
                    <a:lstStyle/>
                    <a:p>
                      <a:pPr>
                        <a:lnSpc>
                          <a:spcPct val="90000"/>
                        </a:lnSpc>
                      </a:pPr>
                      <a:r>
                        <a:rPr kumimoji="0" lang="en-US" sz="2000" b="0" i="0" u="none" strike="noStrike" kern="1200" cap="none" spc="0" normalizeH="0" baseline="0" noProof="0" dirty="0" smtClean="0">
                          <a:ln>
                            <a:noFill/>
                          </a:ln>
                          <a:solidFill>
                            <a:srgbClr val="0033CC"/>
                          </a:solidFill>
                          <a:effectLst/>
                          <a:uLnTx/>
                          <a:uFillTx/>
                          <a:latin typeface="+mn-lt"/>
                        </a:rPr>
                        <a:t>public</a:t>
                      </a:r>
                      <a:endParaRPr lang="en-US" noProof="0" dirty="0">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kern="1200" cap="none" spc="0" normalizeH="0" baseline="0" noProof="0" dirty="0" smtClean="0">
                          <a:ln>
                            <a:noFill/>
                          </a:ln>
                          <a:solidFill>
                            <a:srgbClr val="000000"/>
                          </a:solidFill>
                          <a:effectLst/>
                          <a:uLnTx/>
                          <a:uFillTx/>
                          <a:latin typeface="+mn-lt"/>
                        </a:rPr>
                        <a:t>Είναι προσβάσιμη από κάθε άλλη</a:t>
                      </a:r>
                      <a:r>
                        <a:rPr kumimoji="0" lang="en-US" sz="2000" b="0" i="0" u="none" strike="noStrike" kern="1200" cap="none" spc="0" normalizeH="0" baseline="0" noProof="0" dirty="0" smtClean="0">
                          <a:ln>
                            <a:noFill/>
                          </a:ln>
                          <a:solidFill>
                            <a:srgbClr val="000000"/>
                          </a:solidFill>
                          <a:effectLst/>
                          <a:uLnTx/>
                          <a:uFillTx/>
                          <a:latin typeface="+mn-lt"/>
                        </a:rPr>
                        <a:t> </a:t>
                      </a:r>
                      <a:r>
                        <a:rPr kumimoji="0" lang="el-GR" sz="2000" b="0" i="0" u="none" strike="noStrike" kern="1200" cap="none" spc="0" normalizeH="0" baseline="0" noProof="0" dirty="0" smtClean="0">
                          <a:ln>
                            <a:noFill/>
                          </a:ln>
                          <a:solidFill>
                            <a:srgbClr val="000000"/>
                          </a:solidFill>
                          <a:effectLst/>
                          <a:uLnTx/>
                          <a:uFillTx/>
                          <a:latin typeface="+mn-lt"/>
                        </a:rPr>
                        <a:t>κλάση</a:t>
                      </a:r>
                      <a:r>
                        <a:rPr kumimoji="0" lang="en-US" sz="2000" b="0" i="0" u="none" strike="noStrike" kern="1200" cap="none" spc="0" normalizeH="0" baseline="0" noProof="0" dirty="0" smtClean="0">
                          <a:ln>
                            <a:noFill/>
                          </a:ln>
                          <a:solidFill>
                            <a:srgbClr val="000000"/>
                          </a:solidFill>
                          <a:effectLst/>
                          <a:uLnTx/>
                          <a:uFillTx/>
                          <a:latin typeface="+mn-lt"/>
                        </a:rPr>
                        <a:t>.</a:t>
                      </a:r>
                      <a:endParaRPr kumimoji="0" lang="el-GR" sz="2000" b="0" i="0" u="none" strike="noStrike" kern="1200" cap="none" spc="0" normalizeH="0" baseline="0" noProof="0" dirty="0" smtClean="0">
                        <a:ln>
                          <a:noFill/>
                        </a:ln>
                        <a:solidFill>
                          <a:srgbClr val="000000"/>
                        </a:solidFill>
                        <a:effectLst/>
                        <a:uLnTx/>
                        <a:uFillTx/>
                        <a:latin typeface="+mn-lt"/>
                      </a:endParaRPr>
                    </a:p>
                  </a:txBody>
                  <a:tcPr/>
                </a:tc>
              </a:tr>
              <a:tr h="571643">
                <a:tc>
                  <a:txBody>
                    <a:bodyPr/>
                    <a:lstStyle/>
                    <a:p>
                      <a:pPr>
                        <a:lnSpc>
                          <a:spcPct val="90000"/>
                        </a:lnSpc>
                      </a:pPr>
                      <a:r>
                        <a:rPr lang="en-US" sz="2000" noProof="0" dirty="0" smtClean="0">
                          <a:solidFill>
                            <a:srgbClr val="0033CC"/>
                          </a:solidFill>
                          <a:latin typeface="+mn-lt"/>
                        </a:rPr>
                        <a:t>protected</a:t>
                      </a:r>
                      <a:endParaRPr lang="en-US" sz="2000" noProof="0" dirty="0">
                        <a:solidFill>
                          <a:srgbClr val="0033CC"/>
                        </a:solidFill>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cap="none" normalizeH="0" baseline="0" dirty="0" smtClean="0">
                          <a:ln>
                            <a:noFill/>
                          </a:ln>
                          <a:solidFill>
                            <a:schemeClr val="tx1"/>
                          </a:solidFill>
                          <a:effectLst/>
                          <a:latin typeface="+mn-lt"/>
                        </a:rPr>
                        <a:t>Είναι προσβάσιμη µόνο μέσα από τη δική της κλάση, και από τις υποκλάσεις της.</a:t>
                      </a:r>
                    </a:p>
                  </a:txBody>
                  <a:tcPr anchor="ctr"/>
                </a:tc>
              </a:tr>
              <a:tr h="571643">
                <a:tc>
                  <a:txBody>
                    <a:bodyPr/>
                    <a:lstStyle/>
                    <a:p>
                      <a:pPr>
                        <a:lnSpc>
                          <a:spcPct val="90000"/>
                        </a:lnSpc>
                      </a:pPr>
                      <a:r>
                        <a:rPr lang="en-US" sz="2000" noProof="0" dirty="0" smtClean="0">
                          <a:solidFill>
                            <a:srgbClr val="0033CC"/>
                          </a:solidFill>
                          <a:latin typeface="+mn-lt"/>
                        </a:rPr>
                        <a:t>private</a:t>
                      </a:r>
                      <a:endParaRPr lang="en-US" sz="2000" noProof="0" dirty="0">
                        <a:solidFill>
                          <a:srgbClr val="0033CC"/>
                        </a:solidFill>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cap="none" normalizeH="0" baseline="0" dirty="0" smtClean="0">
                          <a:ln>
                            <a:noFill/>
                          </a:ln>
                          <a:solidFill>
                            <a:schemeClr val="tx1"/>
                          </a:solidFill>
                          <a:effectLst/>
                          <a:latin typeface="+mn-lt"/>
                        </a:rPr>
                        <a:t>Είναι προσβάσιμη µόνο μέσα από τη δική της κλάση.</a:t>
                      </a:r>
                    </a:p>
                  </a:txBody>
                  <a:tcPr anchor="ctr"/>
                </a:tc>
              </a:tr>
              <a:tr h="571643">
                <a:tc>
                  <a:txBody>
                    <a:bodyPr/>
                    <a:lstStyle/>
                    <a:p>
                      <a:pPr>
                        <a:lnSpc>
                          <a:spcPct val="90000"/>
                        </a:lnSpc>
                      </a:pPr>
                      <a:r>
                        <a:rPr lang="en-US" sz="2000" noProof="0" dirty="0" smtClean="0">
                          <a:solidFill>
                            <a:srgbClr val="0033CC"/>
                          </a:solidFill>
                          <a:latin typeface="+mn-lt"/>
                        </a:rPr>
                        <a:t>final</a:t>
                      </a:r>
                      <a:endParaRPr lang="en-US" sz="2000" noProof="0" dirty="0">
                        <a:solidFill>
                          <a:srgbClr val="0033CC"/>
                        </a:solidFill>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cap="none" normalizeH="0" baseline="0" dirty="0" smtClean="0">
                          <a:ln>
                            <a:noFill/>
                          </a:ln>
                          <a:solidFill>
                            <a:schemeClr val="tx1"/>
                          </a:solidFill>
                          <a:effectLst/>
                          <a:latin typeface="+mn-lt"/>
                        </a:rPr>
                        <a:t>Είναι σταθερά η οποία αρχικοποιείται µόνο αρχικά, και δεν αλλάζει τιμή.</a:t>
                      </a:r>
                    </a:p>
                  </a:txBody>
                  <a:tcPr anchor="ctr"/>
                </a:tc>
              </a:tr>
              <a:tr h="571643">
                <a:tc>
                  <a:txBody>
                    <a:bodyPr/>
                    <a:lstStyle/>
                    <a:p>
                      <a:pPr>
                        <a:lnSpc>
                          <a:spcPct val="90000"/>
                        </a:lnSpc>
                      </a:pPr>
                      <a:r>
                        <a:rPr lang="en-US" sz="2000" noProof="0" dirty="0" smtClean="0">
                          <a:solidFill>
                            <a:srgbClr val="0033CC"/>
                          </a:solidFill>
                          <a:latin typeface="+mn-lt"/>
                        </a:rPr>
                        <a:t>static</a:t>
                      </a:r>
                      <a:endParaRPr lang="en-US" sz="2000" noProof="0" dirty="0">
                        <a:solidFill>
                          <a:srgbClr val="0033CC"/>
                        </a:solidFill>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cap="none" normalizeH="0" baseline="0" dirty="0" smtClean="0">
                          <a:ln>
                            <a:noFill/>
                          </a:ln>
                          <a:solidFill>
                            <a:schemeClr val="tx1"/>
                          </a:solidFill>
                          <a:effectLst/>
                          <a:latin typeface="+mn-lt"/>
                        </a:rPr>
                        <a:t>Κοινή μεταβλητή για όλα τα αντικείμενα της κλάσης (Μεταβλητή κλάσης).</a:t>
                      </a:r>
                    </a:p>
                  </a:txBody>
                  <a:tcPr anchor="ctr"/>
                </a:tc>
              </a:tr>
              <a:tr h="571643">
                <a:tc>
                  <a:txBody>
                    <a:bodyPr/>
                    <a:lstStyle/>
                    <a:p>
                      <a:pPr>
                        <a:lnSpc>
                          <a:spcPct val="90000"/>
                        </a:lnSpc>
                      </a:pPr>
                      <a:r>
                        <a:rPr lang="el-GR" sz="2000" dirty="0" smtClean="0">
                          <a:solidFill>
                            <a:srgbClr val="0033CC"/>
                          </a:solidFill>
                          <a:latin typeface="+mn-lt"/>
                        </a:rPr>
                        <a:t>Έλλειψη δήλωσης</a:t>
                      </a:r>
                      <a:endParaRPr lang="el-GR" sz="2000" dirty="0">
                        <a:solidFill>
                          <a:srgbClr val="0033CC"/>
                        </a:solidFill>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cap="none" normalizeH="0" baseline="0" dirty="0" smtClean="0">
                          <a:ln>
                            <a:noFill/>
                          </a:ln>
                          <a:solidFill>
                            <a:schemeClr val="tx1"/>
                          </a:solidFill>
                          <a:effectLst/>
                          <a:latin typeface="+mn-lt"/>
                        </a:rPr>
                        <a:t>Χρησιμοποίηση µόνο μέσα από τη δική της κλάση, και από κλάσεις στο ίδιο πακέτο.</a:t>
                      </a:r>
                    </a:p>
                  </a:txBody>
                  <a:tcPr anchor="ctr"/>
                </a:tc>
              </a:tr>
            </a:tbl>
          </a:graphicData>
        </a:graphic>
      </p:graphicFrame>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144028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274638"/>
            <a:ext cx="8424936" cy="1143000"/>
          </a:xfrm>
        </p:spPr>
        <p:txBody>
          <a:bodyPr>
            <a:normAutofit/>
          </a:bodyPr>
          <a:lstStyle/>
          <a:p>
            <a:r>
              <a:rPr lang="el-GR" altLang="el-GR" b="1" dirty="0"/>
              <a:t>Ιδιότητες (Μεταβλητές</a:t>
            </a:r>
            <a:r>
              <a:rPr lang="el-GR" altLang="el-GR" b="1" dirty="0" smtClean="0"/>
              <a:t>):</a:t>
            </a:r>
            <a:r>
              <a:rPr lang="en-US" altLang="el-GR" b="1" dirty="0" smtClean="0"/>
              <a:t> </a:t>
            </a:r>
            <a:r>
              <a:rPr lang="el-GR" altLang="el-GR" b="1" dirty="0"/>
              <a:t>Π</a:t>
            </a:r>
            <a:r>
              <a:rPr lang="el-GR" altLang="el-GR" b="1" dirty="0" smtClean="0"/>
              <a:t>ρόσβαση</a:t>
            </a:r>
            <a:endParaRPr lang="el-GR" b="1" dirty="0"/>
          </a:p>
        </p:txBody>
      </p:sp>
      <p:sp>
        <p:nvSpPr>
          <p:cNvPr id="3" name="Θέση περιεχομένου 1" descr="Τμήμα προγράμματος: Τρόπος πρόσβασης μεταβλητής ενός αντικειμένου. Public class, test class, άγκιστρο. Enter, public int, a =10, ερωτηματικό. Enter, public string, b = εισαγωγικά, test, εισαγωγικά, ερωτηματικό. Enter,  κλείσιμο αγκίστρου. Enter, test class x, = new test class, άνοιγμα κλείσιμο παρένθεσης, ερωτηματικό.&#10; "/>
          <p:cNvSpPr>
            <a:spLocks noGrp="1"/>
          </p:cNvSpPr>
          <p:nvPr>
            <p:ph idx="1"/>
          </p:nvPr>
        </p:nvSpPr>
        <p:spPr/>
        <p:txBody>
          <a:bodyPr/>
          <a:lstStyle/>
          <a:p>
            <a:pPr marL="0" lvl="0" indent="-342000" fontAlgn="base">
              <a:lnSpc>
                <a:spcPct val="90000"/>
              </a:lnSpc>
              <a:spcBef>
                <a:spcPct val="0"/>
              </a:spcBef>
              <a:spcAft>
                <a:spcPts val="1200"/>
              </a:spcAft>
              <a:buClr>
                <a:srgbClr val="C00000"/>
              </a:buClr>
              <a:buSzPct val="120000"/>
              <a:buFont typeface="Wingdings" pitchFamily="2" charset="2"/>
              <a:buChar char="§"/>
            </a:pPr>
            <a:r>
              <a:rPr lang="el-GR" altLang="el-GR" sz="2400" dirty="0">
                <a:solidFill>
                  <a:srgbClr val="000000"/>
                </a:solidFill>
                <a:cs typeface="Tahoma" pitchFamily="34" charset="0"/>
              </a:rPr>
              <a:t> Τρόπος πρόσβασης</a:t>
            </a:r>
            <a:r>
              <a:rPr lang="el-GR" altLang="el-GR" sz="2400" dirty="0">
                <a:solidFill>
                  <a:srgbClr val="000000"/>
                </a:solidFill>
                <a:ea typeface="Times New Roman" pitchFamily="18" charset="0"/>
                <a:cs typeface="Tahoma" pitchFamily="34" charset="0"/>
              </a:rPr>
              <a:t> </a:t>
            </a:r>
            <a:r>
              <a:rPr lang="el-GR" altLang="el-GR" sz="2400" dirty="0">
                <a:solidFill>
                  <a:srgbClr val="000000"/>
                </a:solidFill>
                <a:cs typeface="Tahoma" pitchFamily="34" charset="0"/>
              </a:rPr>
              <a:t>μεταβλητής ενός αντικειμένου</a:t>
            </a:r>
            <a:r>
              <a:rPr lang="el-GR" altLang="el-GR" sz="2400" dirty="0" smtClean="0">
                <a:solidFill>
                  <a:srgbClr val="000000"/>
                </a:solidFill>
                <a:cs typeface="Tahoma" pitchFamily="34" charset="0"/>
              </a:rPr>
              <a:t>.</a:t>
            </a:r>
            <a:endParaRPr lang="el-GR" altLang="el-GR" sz="2400" dirty="0">
              <a:solidFill>
                <a:srgbClr val="000000"/>
              </a:solidFill>
            </a:endParaRPr>
          </a:p>
          <a:p>
            <a:pPr marL="400050" lvl="1" indent="0" fontAlgn="base">
              <a:lnSpc>
                <a:spcPct val="90000"/>
              </a:lnSpc>
              <a:spcBef>
                <a:spcPct val="0"/>
              </a:spcBef>
              <a:spcAft>
                <a:spcPct val="0"/>
              </a:spcAft>
              <a:buNone/>
            </a:pPr>
            <a:r>
              <a:rPr lang="en-US" altLang="el-GR" sz="2000" b="1" dirty="0" smtClean="0">
                <a:cs typeface="Times New Roman" pitchFamily="18" charset="0"/>
              </a:rPr>
              <a:t>public class </a:t>
            </a:r>
            <a:r>
              <a:rPr lang="en-US" altLang="el-GR" sz="2000" dirty="0" err="1" smtClean="0">
                <a:solidFill>
                  <a:srgbClr val="000000"/>
                </a:solidFill>
                <a:cs typeface="Times New Roman" pitchFamily="18" charset="0"/>
              </a:rPr>
              <a:t>TestClass</a:t>
            </a:r>
            <a:r>
              <a:rPr lang="en-US" altLang="el-GR" sz="2000" dirty="0" smtClean="0">
                <a:solidFill>
                  <a:srgbClr val="000000"/>
                </a:solidFill>
                <a:cs typeface="Times New Roman" pitchFamily="18" charset="0"/>
              </a:rPr>
              <a:t>{</a:t>
            </a:r>
            <a:endParaRPr lang="en-US" altLang="el-GR" sz="2000" dirty="0" smtClean="0">
              <a:solidFill>
                <a:srgbClr val="000000"/>
              </a:solidFill>
            </a:endParaRPr>
          </a:p>
          <a:p>
            <a:pPr marL="800100" lvl="2" indent="0" fontAlgn="base">
              <a:lnSpc>
                <a:spcPct val="90000"/>
              </a:lnSpc>
              <a:spcBef>
                <a:spcPct val="0"/>
              </a:spcBef>
              <a:spcAft>
                <a:spcPct val="0"/>
              </a:spcAft>
              <a:buNone/>
            </a:pPr>
            <a:r>
              <a:rPr lang="en-US" altLang="el-GR" sz="2000" b="1" dirty="0" smtClean="0">
                <a:cs typeface="Times New Roman" pitchFamily="18" charset="0"/>
              </a:rPr>
              <a:t>public int </a:t>
            </a:r>
            <a:r>
              <a:rPr lang="en-US" altLang="el-GR" sz="2000" dirty="0" smtClean="0">
                <a:solidFill>
                  <a:srgbClr val="000000"/>
                </a:solidFill>
                <a:cs typeface="Times New Roman" pitchFamily="18" charset="0"/>
              </a:rPr>
              <a:t>a</a:t>
            </a:r>
            <a:r>
              <a:rPr lang="el-GR" altLang="el-GR" sz="2000" dirty="0" smtClean="0">
                <a:solidFill>
                  <a:srgbClr val="000000"/>
                </a:solidFill>
                <a:cs typeface="Times New Roman" pitchFamily="18" charset="0"/>
              </a:rPr>
              <a:t> </a:t>
            </a:r>
            <a:r>
              <a:rPr lang="en-US" altLang="el-GR" sz="2000" dirty="0" smtClean="0">
                <a:solidFill>
                  <a:srgbClr val="000000"/>
                </a:solidFill>
                <a:cs typeface="Times New Roman" pitchFamily="18" charset="0"/>
              </a:rPr>
              <a:t>=10;</a:t>
            </a:r>
            <a:endParaRPr lang="en-US" altLang="el-GR" sz="2000" dirty="0" smtClean="0">
              <a:solidFill>
                <a:srgbClr val="000000"/>
              </a:solidFill>
            </a:endParaRPr>
          </a:p>
          <a:p>
            <a:pPr marL="800100" lvl="2" indent="0" fontAlgn="base">
              <a:lnSpc>
                <a:spcPct val="90000"/>
              </a:lnSpc>
              <a:spcBef>
                <a:spcPct val="0"/>
              </a:spcBef>
              <a:spcAft>
                <a:spcPct val="0"/>
              </a:spcAft>
              <a:buNone/>
            </a:pPr>
            <a:r>
              <a:rPr lang="en-US" altLang="el-GR" sz="2000" b="1" dirty="0" smtClean="0">
                <a:cs typeface="Times New Roman" pitchFamily="18" charset="0"/>
              </a:rPr>
              <a:t>public String </a:t>
            </a:r>
            <a:r>
              <a:rPr lang="en-US" altLang="el-GR" sz="2000" dirty="0" smtClean="0">
                <a:solidFill>
                  <a:srgbClr val="000000"/>
                </a:solidFill>
                <a:cs typeface="Times New Roman" pitchFamily="18" charset="0"/>
              </a:rPr>
              <a:t>b =</a:t>
            </a:r>
            <a:r>
              <a:rPr lang="el-GR" altLang="el-GR" sz="2000" dirty="0" smtClean="0">
                <a:solidFill>
                  <a:srgbClr val="000000"/>
                </a:solidFill>
                <a:cs typeface="Times New Roman" pitchFamily="18" charset="0"/>
              </a:rPr>
              <a:t> </a:t>
            </a:r>
            <a:r>
              <a:rPr lang="en-US" altLang="el-GR" sz="2000" dirty="0" smtClean="0">
                <a:solidFill>
                  <a:srgbClr val="000000"/>
                </a:solidFill>
                <a:cs typeface="Times New Roman" pitchFamily="18" charset="0"/>
              </a:rPr>
              <a:t>“test!”;</a:t>
            </a:r>
            <a:endParaRPr lang="en-US" altLang="el-GR" sz="2000" dirty="0" smtClean="0">
              <a:solidFill>
                <a:srgbClr val="000000"/>
              </a:solidFill>
              <a:cs typeface="Tahoma" pitchFamily="34" charset="0"/>
            </a:endParaRPr>
          </a:p>
          <a:p>
            <a:pPr marL="400050" lvl="1" indent="0" fontAlgn="base">
              <a:lnSpc>
                <a:spcPct val="90000"/>
              </a:lnSpc>
              <a:spcBef>
                <a:spcPct val="0"/>
              </a:spcBef>
              <a:spcAft>
                <a:spcPts val="1000"/>
              </a:spcAft>
              <a:buNone/>
            </a:pPr>
            <a:r>
              <a:rPr lang="en-US" altLang="el-GR" sz="2000" dirty="0" smtClean="0">
                <a:solidFill>
                  <a:srgbClr val="000000"/>
                </a:solidFill>
                <a:cs typeface="Tahoma" pitchFamily="34" charset="0"/>
              </a:rPr>
              <a:t>}</a:t>
            </a:r>
          </a:p>
          <a:p>
            <a:pPr marL="400050" lvl="1" indent="0" fontAlgn="base">
              <a:lnSpc>
                <a:spcPct val="90000"/>
              </a:lnSpc>
              <a:spcBef>
                <a:spcPct val="0"/>
              </a:spcBef>
              <a:spcAft>
                <a:spcPct val="0"/>
              </a:spcAft>
              <a:buNone/>
            </a:pPr>
            <a:r>
              <a:rPr lang="en-US" altLang="el-GR" sz="2000" dirty="0" err="1" smtClean="0">
                <a:solidFill>
                  <a:srgbClr val="000000"/>
                </a:solidFill>
              </a:rPr>
              <a:t>TestClass</a:t>
            </a:r>
            <a:r>
              <a:rPr lang="en-US" altLang="el-GR" sz="2000" dirty="0" smtClean="0">
                <a:solidFill>
                  <a:srgbClr val="000000"/>
                </a:solidFill>
              </a:rPr>
              <a:t> x = </a:t>
            </a:r>
            <a:r>
              <a:rPr lang="en-US" altLang="el-GR" sz="2000" b="1" dirty="0" smtClean="0"/>
              <a:t>new</a:t>
            </a:r>
            <a:r>
              <a:rPr lang="en-US" altLang="el-GR" sz="2000" dirty="0" smtClean="0">
                <a:solidFill>
                  <a:srgbClr val="000000"/>
                </a:solidFill>
              </a:rPr>
              <a:t> </a:t>
            </a:r>
            <a:r>
              <a:rPr lang="en-US" altLang="el-GR" sz="2000" dirty="0" err="1" smtClean="0">
                <a:solidFill>
                  <a:srgbClr val="000000"/>
                </a:solidFill>
              </a:rPr>
              <a:t>TestClass</a:t>
            </a:r>
            <a:r>
              <a:rPr lang="en-US" altLang="el-GR" sz="2000" dirty="0" smtClean="0">
                <a:solidFill>
                  <a:srgbClr val="000000"/>
                </a:solidFill>
              </a:rPr>
              <a:t>();</a:t>
            </a:r>
          </a:p>
          <a:p>
            <a:endParaRPr lang="el-GR" dirty="0"/>
          </a:p>
        </p:txBody>
      </p:sp>
      <p:pic>
        <p:nvPicPr>
          <p:cNvPr id="30" name="Εικόνα 1" descr="Εικόνα 1, η οποία δείχνει από ποιές εντολές αποτελείται η απλή κλάση του συγκεκριμένου παραδείγματος."/>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7622" y="2327536"/>
            <a:ext cx="2743200" cy="597408"/>
          </a:xfrm>
          <a:prstGeom prst="rect">
            <a:avLst/>
          </a:prstGeom>
        </p:spPr>
      </p:pic>
      <p:pic>
        <p:nvPicPr>
          <p:cNvPr id="31" name="Εικόνα 2" descr="Εικόνα 2 η οποία δείχνει με ποιά εντολή γίνεται η δημιουργία αντικειμένου του συγκεκριμένου παραδείγματος."/>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85910" y="3135060"/>
            <a:ext cx="2724912" cy="841248"/>
          </a:xfrm>
          <a:prstGeom prst="rect">
            <a:avLst/>
          </a:prstGeom>
        </p:spPr>
      </p:pic>
      <p:graphicFrame>
        <p:nvGraphicFramePr>
          <p:cNvPr id="6" name="Πίνακας 1" descr="Πίνακας με τις τελικές τιμές των μεταβλητών του αντικειμένου. Πρώτη γραμμή, όπου x τελεία a, ο ακέραιος 10. Δεύτερη γραμμή, όπου x τελεία b, η συμβολοσειρά test."/>
          <p:cNvGraphicFramePr>
            <a:graphicFrameLocks noGrp="1"/>
          </p:cNvGraphicFramePr>
          <p:nvPr>
            <p:custDataLst>
              <p:tags r:id="rId2"/>
            </p:custDataLst>
            <p:extLst>
              <p:ext uri="{D42A27DB-BD31-4B8C-83A1-F6EECF244321}">
                <p14:modId xmlns:p14="http://schemas.microsoft.com/office/powerpoint/2010/main" val="421029119"/>
              </p:ext>
            </p:extLst>
          </p:nvPr>
        </p:nvGraphicFramePr>
        <p:xfrm>
          <a:off x="1907704" y="4725144"/>
          <a:ext cx="5112568" cy="1137920"/>
        </p:xfrm>
        <a:graphic>
          <a:graphicData uri="http://schemas.openxmlformats.org/drawingml/2006/table">
            <a:tbl>
              <a:tblPr firstRow="1" bandRow="1">
                <a:tableStyleId>{793D81CF-94F2-401A-BA57-92F5A7B2D0C5}</a:tableStyleId>
              </a:tblPr>
              <a:tblGrid>
                <a:gridCol w="2924683"/>
                <a:gridCol w="2187885"/>
              </a:tblGrid>
              <a:tr h="370840">
                <a:tc>
                  <a:txBody>
                    <a:bodyPr/>
                    <a:lstStyle/>
                    <a:p>
                      <a:pPr algn="ctr"/>
                      <a:r>
                        <a:rPr lang="el-GR" sz="2000" dirty="0" smtClean="0"/>
                        <a:t>Μεταβλητή</a:t>
                      </a:r>
                      <a:r>
                        <a:rPr lang="el-GR" sz="2000" baseline="0" dirty="0" smtClean="0"/>
                        <a:t> αντικειμένου</a:t>
                      </a:r>
                      <a:endParaRPr lang="el-GR" sz="2000" dirty="0"/>
                    </a:p>
                  </a:txBody>
                  <a:tcPr anchor="ctr">
                    <a:lnR w="12700" cap="flat" cmpd="sng" algn="ctr">
                      <a:solidFill>
                        <a:schemeClr val="bg1"/>
                      </a:solidFill>
                      <a:prstDash val="solid"/>
                      <a:round/>
                      <a:headEnd type="none" w="med" len="med"/>
                      <a:tailEnd type="none" w="med" len="med"/>
                    </a:lnR>
                  </a:tcPr>
                </a:tc>
                <a:tc>
                  <a:txBody>
                    <a:bodyPr/>
                    <a:lstStyle/>
                    <a:p>
                      <a:pPr algn="ctr"/>
                      <a:r>
                        <a:rPr lang="el-GR" sz="2000" dirty="0" smtClean="0">
                          <a:solidFill>
                            <a:schemeClr val="bg1"/>
                          </a:solidFill>
                        </a:rPr>
                        <a:t>Τελική τιμή</a:t>
                      </a:r>
                      <a:endParaRPr lang="el-GR" sz="2000" dirty="0">
                        <a:solidFill>
                          <a:schemeClr val="bg1"/>
                        </a:solidFill>
                      </a:endParaRPr>
                    </a:p>
                  </a:txBody>
                  <a:tcPr anchor="ctr">
                    <a:lnL w="12700" cap="flat" cmpd="sng" algn="ctr">
                      <a:solidFill>
                        <a:schemeClr val="bg1"/>
                      </a:solidFill>
                      <a:prstDash val="solid"/>
                      <a:round/>
                      <a:headEnd type="none" w="med" len="med"/>
                      <a:tailEnd type="none" w="med" len="med"/>
                    </a:lnL>
                  </a:tcPr>
                </a:tc>
              </a:tr>
              <a:tr h="370840">
                <a:tc>
                  <a:txBody>
                    <a:bodyPr/>
                    <a:lstStyle/>
                    <a:p>
                      <a:r>
                        <a:rPr lang="en-US" noProof="0" dirty="0" err="1" smtClean="0"/>
                        <a:t>x.a</a:t>
                      </a:r>
                      <a:endParaRPr lang="en-US" noProof="0" dirty="0"/>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lang="el-GR" dirty="0" smtClean="0"/>
                        <a:t>Ο ακέραιος 10</a:t>
                      </a:r>
                      <a:endParaRPr lang="el-GR" dirty="0"/>
                    </a:p>
                  </a:txBody>
                  <a:tcPr anchor="ctr">
                    <a:lnL w="12700" cap="flat" cmpd="sng" algn="ctr">
                      <a:solidFill>
                        <a:schemeClr val="tx1"/>
                      </a:solidFill>
                      <a:prstDash val="solid"/>
                      <a:round/>
                      <a:headEnd type="none" w="med" len="med"/>
                      <a:tailEnd type="none" w="med" len="med"/>
                    </a:lnL>
                    <a:solidFill>
                      <a:schemeClr val="bg1"/>
                    </a:solidFill>
                  </a:tcPr>
                </a:tc>
              </a:tr>
              <a:tr h="370840">
                <a:tc>
                  <a:txBody>
                    <a:bodyPr/>
                    <a:lstStyle/>
                    <a:p>
                      <a:r>
                        <a:rPr lang="en-US" noProof="0" dirty="0" err="1" smtClean="0"/>
                        <a:t>x.b</a:t>
                      </a:r>
                      <a:endParaRPr lang="en-US" noProof="0" dirty="0"/>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lang="el-GR" dirty="0" smtClean="0"/>
                        <a:t>Η συμβολοσειρά </a:t>
                      </a:r>
                      <a:r>
                        <a:rPr lang="en-US" noProof="0" dirty="0" smtClean="0"/>
                        <a:t>test</a:t>
                      </a:r>
                      <a:endParaRPr lang="en-US" noProof="0" dirty="0"/>
                    </a:p>
                  </a:txBody>
                  <a:tcPr anchor="ctr">
                    <a:lnL w="12700" cap="flat" cmpd="sng" algn="ctr">
                      <a:solidFill>
                        <a:schemeClr val="tx1"/>
                      </a:solidFill>
                      <a:prstDash val="solid"/>
                      <a:round/>
                      <a:headEnd type="none" w="med" len="med"/>
                      <a:tailEnd type="none" w="med" len="med"/>
                    </a:lnL>
                    <a:solidFill>
                      <a:schemeClr val="bg1"/>
                    </a:solidFill>
                  </a:tcPr>
                </a:tc>
              </a:tr>
            </a:tbl>
          </a:graphicData>
        </a:graphic>
      </p:graphicFrame>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pic>
        <p:nvPicPr>
          <p:cNvPr id="9" name="Εικόνα 3" descr="Εικονίδιο μετάβασης στα Περιεχόμενα.">
            <a:hlinkClick r:id="rId6" action="ppaction://hlinksldjump" tooltip="Επιστροφή στα Περιεχόμενα"/>
          </p:cNvPr>
          <p:cNvPicPr>
            <a:picLocks noChangeAspect="1"/>
          </p:cNvPicPr>
          <p:nvPr/>
        </p:nvPicPr>
        <p:blipFill>
          <a:blip r:embed="rId7">
            <a:extLst>
              <a:ext uri="{BEBA8EAE-BF5A-486C-A8C5-ECC9F3942E4B}">
                <a14:imgProps xmlns:a14="http://schemas.microsoft.com/office/drawing/2010/main">
                  <a14:imgLayer r:embed="rId8">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171949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Συμπεριφορά </a:t>
            </a:r>
            <a:r>
              <a:rPr lang="el-GR" altLang="el-GR" b="1" dirty="0"/>
              <a:t>(Μέθοδοι)</a:t>
            </a:r>
            <a:endParaRPr lang="el-GR" b="1" dirty="0"/>
          </a:p>
        </p:txBody>
      </p:sp>
      <p:sp>
        <p:nvSpPr>
          <p:cNvPr id="3" name="Θέση περιεχομένου 1"/>
          <p:cNvSpPr>
            <a:spLocks noGrp="1"/>
          </p:cNvSpPr>
          <p:nvPr>
            <p:ph idx="1"/>
          </p:nvPr>
        </p:nvSpPr>
        <p:spPr>
          <a:xfrm>
            <a:off x="467544" y="1196752"/>
            <a:ext cx="8229600" cy="1396751"/>
          </a:xfrm>
        </p:spPr>
        <p:txBody>
          <a:bodyPr>
            <a:normAutofit/>
          </a:bodyPr>
          <a:lstStyle/>
          <a:p>
            <a:pPr lvl="0" fontAlgn="base">
              <a:lnSpc>
                <a:spcPct val="90000"/>
              </a:lnSpc>
              <a:spcBef>
                <a:spcPct val="0"/>
              </a:spcBef>
              <a:spcAft>
                <a:spcPts val="600"/>
              </a:spcAft>
              <a:buClr>
                <a:srgbClr val="0033CC"/>
              </a:buClr>
              <a:buSzPct val="120000"/>
              <a:buFont typeface="Wingdings" panose="05000000000000000000" pitchFamily="2" charset="2"/>
              <a:buChar char="§"/>
              <a:tabLst>
                <a:tab pos="900113" algn="l"/>
              </a:tabLst>
            </a:pPr>
            <a:r>
              <a:rPr lang="el-GR" altLang="el-GR" sz="2000" dirty="0">
                <a:solidFill>
                  <a:srgbClr val="000000"/>
                </a:solidFill>
                <a:sym typeface="Wingdings" pitchFamily="2" charset="2"/>
              </a:rPr>
              <a:t>Η </a:t>
            </a:r>
            <a:r>
              <a:rPr lang="el-GR" altLang="el-GR" sz="2000" b="1" dirty="0">
                <a:sym typeface="Wingdings" pitchFamily="2" charset="2"/>
              </a:rPr>
              <a:t>συμπεριφορά</a:t>
            </a:r>
            <a:r>
              <a:rPr lang="el-GR" altLang="el-GR" sz="2000" dirty="0">
                <a:solidFill>
                  <a:srgbClr val="000000"/>
                </a:solidFill>
                <a:sym typeface="Wingdings" pitchFamily="2" charset="2"/>
              </a:rPr>
              <a:t> περιγράφει τα διάφορα τμήματα μιας κλάσης, που εκτελούν συγκεκριμένες εργασίες. Καθένα από αυτά τα τμήματα, ονομάζεται </a:t>
            </a:r>
            <a:r>
              <a:rPr lang="el-GR" altLang="el-GR" sz="2000" b="1" dirty="0">
                <a:sym typeface="Wingdings" pitchFamily="2" charset="2"/>
              </a:rPr>
              <a:t>μέθοδος</a:t>
            </a:r>
            <a:r>
              <a:rPr lang="el-GR" altLang="el-GR" sz="2000" dirty="0">
                <a:solidFill>
                  <a:srgbClr val="000000"/>
                </a:solidFill>
                <a:sym typeface="Wingdings" pitchFamily="2" charset="2"/>
              </a:rPr>
              <a:t>.</a:t>
            </a:r>
            <a:r>
              <a:rPr lang="el-GR" altLang="el-GR" sz="2000" dirty="0">
                <a:solidFill>
                  <a:srgbClr val="000000"/>
                </a:solidFill>
                <a:ea typeface="Times New Roman" pitchFamily="18" charset="0"/>
                <a:cs typeface="Tahoma" pitchFamily="34" charset="0"/>
                <a:sym typeface="Wingdings" pitchFamily="2" charset="2"/>
              </a:rPr>
              <a:t> </a:t>
            </a:r>
            <a:endParaRPr lang="el-GR" altLang="el-GR" sz="2000" dirty="0">
              <a:solidFill>
                <a:srgbClr val="000000"/>
              </a:solidFill>
              <a:cs typeface="Tahoma" pitchFamily="34" charset="0"/>
              <a:sym typeface="Wingdings" pitchFamily="2" charset="2"/>
            </a:endParaRPr>
          </a:p>
          <a:p>
            <a:pPr lvl="0" fontAlgn="base">
              <a:lnSpc>
                <a:spcPct val="90000"/>
              </a:lnSpc>
              <a:spcBef>
                <a:spcPct val="0"/>
              </a:spcBef>
              <a:spcAft>
                <a:spcPct val="0"/>
              </a:spcAft>
              <a:buClr>
                <a:srgbClr val="0033CC"/>
              </a:buClr>
              <a:buSzPct val="120000"/>
              <a:buFont typeface="Wingdings" panose="05000000000000000000" pitchFamily="2" charset="2"/>
              <a:buChar char="§"/>
            </a:pPr>
            <a:r>
              <a:rPr lang="el-GR" altLang="el-GR" sz="2000" dirty="0" smtClean="0">
                <a:solidFill>
                  <a:srgbClr val="000000"/>
                </a:solidFill>
                <a:cs typeface="Times New Roman" pitchFamily="18" charset="0"/>
                <a:sym typeface="Wingdings" pitchFamily="2" charset="2"/>
              </a:rPr>
              <a:t>Πρόσβαση </a:t>
            </a:r>
            <a:r>
              <a:rPr lang="el-GR" altLang="el-GR" sz="2000" dirty="0" smtClean="0">
                <a:solidFill>
                  <a:srgbClr val="000000"/>
                </a:solidFill>
                <a:cs typeface="Tahoma" pitchFamily="34" charset="0"/>
                <a:sym typeface="Wingdings" pitchFamily="2" charset="2"/>
              </a:rPr>
              <a:t>μ</a:t>
            </a:r>
            <a:r>
              <a:rPr lang="el-GR" altLang="el-GR" sz="2000" dirty="0" smtClean="0">
                <a:solidFill>
                  <a:srgbClr val="000000"/>
                </a:solidFill>
                <a:cs typeface="Times New Roman" pitchFamily="18" charset="0"/>
                <a:sym typeface="Wingdings" pitchFamily="2" charset="2"/>
              </a:rPr>
              <a:t>εθόδων</a:t>
            </a:r>
            <a:r>
              <a:rPr lang="en-US" altLang="el-GR" sz="2000" dirty="0">
                <a:solidFill>
                  <a:srgbClr val="000000"/>
                </a:solidFill>
                <a:cs typeface="Times New Roman" pitchFamily="18" charset="0"/>
                <a:sym typeface="Wingdings" pitchFamily="2" charset="2"/>
              </a:rPr>
              <a:t>:</a:t>
            </a:r>
            <a:endParaRPr lang="el-GR" altLang="el-GR" sz="2000" dirty="0">
              <a:solidFill>
                <a:srgbClr val="3333CD"/>
              </a:solidFill>
              <a:cs typeface="Times New Roman" pitchFamily="18" charset="0"/>
              <a:sym typeface="Wingdings" pitchFamily="2" charset="2"/>
            </a:endParaRPr>
          </a:p>
          <a:p>
            <a:endParaRPr lang="el-GR" dirty="0"/>
          </a:p>
        </p:txBody>
      </p:sp>
      <p:graphicFrame>
        <p:nvGraphicFramePr>
          <p:cNvPr id="6" name="Πίνακας 1" descr="Πίνακας: Πρώτη γραμμή. Μεταβλητή public. Περιγραφή, είναι προσβάσιμη από κάθε άλλη κλάση.&#10;Δεύτερη γραμμή. Μεταβλητή , protected. Περιγραφή, είναι προσβάσιμη μόνο μέσα από τη δική της κλάση, και από τις υποκλάσεις της.&#10;Τρίτη γραμμή. Μεταβλητή , private. Περιγραφή, είναι προσβάσιμη μόνο μέσα από τη δική της κλάση.&#10;Τέταρτη γραμμή. Μεταβλητή , final. Περιγραφή, δεν μπορεί να επικαλυφθεί, override, από κάποια υποκλάση.&#10;Πέμπτη γραμμή. Μεταβλητή , static. Περιγραφή, είναι κοινή σε όλες τις θυγατρικές.&#10;Έκτη γραμμή. Μεταβλητή , native. Περιγραφή, το σώμα της εκτελείται σε άλλη γλώσσα προγραμματισμού.&#10;&#10;"/>
          <p:cNvGraphicFramePr>
            <a:graphicFrameLocks noGrp="1"/>
          </p:cNvGraphicFramePr>
          <p:nvPr>
            <p:custDataLst>
              <p:tags r:id="rId2"/>
            </p:custDataLst>
            <p:extLst>
              <p:ext uri="{D42A27DB-BD31-4B8C-83A1-F6EECF244321}">
                <p14:modId xmlns:p14="http://schemas.microsoft.com/office/powerpoint/2010/main" val="2360455518"/>
              </p:ext>
            </p:extLst>
          </p:nvPr>
        </p:nvGraphicFramePr>
        <p:xfrm>
          <a:off x="1259632" y="2564904"/>
          <a:ext cx="6768752" cy="3733759"/>
        </p:xfrm>
        <a:graphic>
          <a:graphicData uri="http://schemas.openxmlformats.org/drawingml/2006/table">
            <a:tbl>
              <a:tblPr firstRow="1" bandRow="1">
                <a:tableStyleId>{5940675A-B579-460E-94D1-54222C63F5DA}</a:tableStyleId>
              </a:tblPr>
              <a:tblGrid>
                <a:gridCol w="2088232"/>
                <a:gridCol w="4680520"/>
              </a:tblGrid>
              <a:tr h="437768">
                <a:tc>
                  <a:txBody>
                    <a:bodyPr/>
                    <a:lstStyle/>
                    <a:p>
                      <a:pPr algn="ctr">
                        <a:lnSpc>
                          <a:spcPct val="90000"/>
                        </a:lnSpc>
                        <a:spcBef>
                          <a:spcPts val="0"/>
                        </a:spcBef>
                        <a:spcAft>
                          <a:spcPts val="0"/>
                        </a:spcAft>
                      </a:pPr>
                      <a:r>
                        <a:rPr lang="el-GR" sz="2000" b="1" dirty="0" smtClean="0">
                          <a:solidFill>
                            <a:srgbClr val="0033CC"/>
                          </a:solidFill>
                          <a:latin typeface="+mn-lt"/>
                        </a:rPr>
                        <a:t>Μεταβλητές</a:t>
                      </a:r>
                      <a:endParaRPr lang="el-GR" sz="2000" b="1" dirty="0">
                        <a:solidFill>
                          <a:srgbClr val="0033CC"/>
                        </a:solidFill>
                        <a:latin typeface="+mn-lt"/>
                      </a:endParaRPr>
                    </a:p>
                  </a:txBody>
                  <a:tcPr anchor="ctr"/>
                </a:tc>
                <a:tc>
                  <a:txBody>
                    <a:bodyPr/>
                    <a:lstStyle/>
                    <a:p>
                      <a:pPr algn="ctr">
                        <a:lnSpc>
                          <a:spcPct val="90000"/>
                        </a:lnSpc>
                        <a:spcBef>
                          <a:spcPts val="0"/>
                        </a:spcBef>
                        <a:spcAft>
                          <a:spcPts val="0"/>
                        </a:spcAft>
                      </a:pPr>
                      <a:r>
                        <a:rPr lang="el-GR" sz="2000" b="1" dirty="0" smtClean="0">
                          <a:solidFill>
                            <a:srgbClr val="0033CC"/>
                          </a:solidFill>
                          <a:latin typeface="+mn-lt"/>
                        </a:rPr>
                        <a:t>Περιγραφή</a:t>
                      </a:r>
                      <a:endParaRPr lang="el-GR" sz="2000" b="1" dirty="0">
                        <a:solidFill>
                          <a:srgbClr val="0033CC"/>
                        </a:solidFill>
                        <a:latin typeface="+mn-lt"/>
                      </a:endParaRPr>
                    </a:p>
                  </a:txBody>
                  <a:tcPr anchor="ctr"/>
                </a:tc>
              </a:tr>
              <a:tr h="321374">
                <a:tc>
                  <a:txBody>
                    <a:bodyPr/>
                    <a:lstStyle/>
                    <a:p>
                      <a:pPr>
                        <a:lnSpc>
                          <a:spcPct val="90000"/>
                        </a:lnSpc>
                        <a:spcBef>
                          <a:spcPts val="0"/>
                        </a:spcBef>
                        <a:spcAft>
                          <a:spcPts val="0"/>
                        </a:spcAft>
                      </a:pPr>
                      <a:r>
                        <a:rPr lang="en-US" sz="2000" noProof="0" dirty="0" smtClean="0">
                          <a:solidFill>
                            <a:srgbClr val="0033CC"/>
                          </a:solidFill>
                          <a:latin typeface="+mn-lt"/>
                        </a:rPr>
                        <a:t>public</a:t>
                      </a:r>
                      <a:endParaRPr lang="en-US" sz="2000" noProof="0" dirty="0">
                        <a:solidFill>
                          <a:srgbClr val="0033CC"/>
                        </a:solidFill>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cap="none" normalizeH="0" baseline="0" dirty="0" smtClean="0">
                          <a:ln>
                            <a:noFill/>
                          </a:ln>
                          <a:solidFill>
                            <a:schemeClr val="tx1"/>
                          </a:solidFill>
                          <a:effectLst/>
                          <a:latin typeface="+mn-lt"/>
                        </a:rPr>
                        <a:t>Είναι προσβάσιμη από κάθε άλλη κλάση.</a:t>
                      </a:r>
                    </a:p>
                  </a:txBody>
                  <a:tcPr anchor="ctr"/>
                </a:tc>
              </a:tr>
              <a:tr h="550927">
                <a:tc>
                  <a:txBody>
                    <a:bodyPr/>
                    <a:lstStyle/>
                    <a:p>
                      <a:pPr>
                        <a:lnSpc>
                          <a:spcPct val="90000"/>
                        </a:lnSpc>
                        <a:spcBef>
                          <a:spcPts val="0"/>
                        </a:spcBef>
                        <a:spcAft>
                          <a:spcPts val="0"/>
                        </a:spcAft>
                      </a:pPr>
                      <a:r>
                        <a:rPr lang="en-US" sz="2000" noProof="0" dirty="0" smtClean="0">
                          <a:solidFill>
                            <a:srgbClr val="0033CC"/>
                          </a:solidFill>
                          <a:latin typeface="+mn-lt"/>
                        </a:rPr>
                        <a:t>protected</a:t>
                      </a:r>
                      <a:endParaRPr lang="en-US" sz="2000" noProof="0" dirty="0">
                        <a:solidFill>
                          <a:srgbClr val="0033CC"/>
                        </a:solidFill>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cap="none" normalizeH="0" baseline="0" dirty="0" smtClean="0">
                          <a:ln>
                            <a:noFill/>
                          </a:ln>
                          <a:solidFill>
                            <a:schemeClr val="tx1"/>
                          </a:solidFill>
                          <a:effectLst/>
                          <a:latin typeface="+mn-lt"/>
                        </a:rPr>
                        <a:t>Είναι προσβάσιμη µόνο μέσα από τη δική της κλάση, και από τις υποκλάσεις της.</a:t>
                      </a:r>
                    </a:p>
                  </a:txBody>
                  <a:tcPr anchor="ctr"/>
                </a:tc>
              </a:tr>
              <a:tr h="550927">
                <a:tc>
                  <a:txBody>
                    <a:bodyPr/>
                    <a:lstStyle/>
                    <a:p>
                      <a:pPr>
                        <a:lnSpc>
                          <a:spcPct val="90000"/>
                        </a:lnSpc>
                        <a:spcBef>
                          <a:spcPts val="0"/>
                        </a:spcBef>
                        <a:spcAft>
                          <a:spcPts val="0"/>
                        </a:spcAft>
                      </a:pPr>
                      <a:r>
                        <a:rPr lang="en-US" sz="2000" noProof="0" dirty="0" smtClean="0">
                          <a:solidFill>
                            <a:srgbClr val="0033CC"/>
                          </a:solidFill>
                          <a:latin typeface="+mn-lt"/>
                        </a:rPr>
                        <a:t>private</a:t>
                      </a:r>
                      <a:endParaRPr lang="en-US" sz="2000" noProof="0" dirty="0">
                        <a:solidFill>
                          <a:srgbClr val="0033CC"/>
                        </a:solidFill>
                        <a:latin typeface="+mn-lt"/>
                      </a:endParaRPr>
                    </a:p>
                  </a:txBody>
                  <a:tcPr anchor="ct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l-GR" sz="2000" b="0" i="0" u="none" strike="noStrike" cap="none" normalizeH="0" baseline="0" dirty="0" smtClean="0">
                          <a:ln>
                            <a:noFill/>
                          </a:ln>
                          <a:solidFill>
                            <a:schemeClr val="tx1"/>
                          </a:solidFill>
                          <a:effectLst/>
                          <a:latin typeface="+mn-lt"/>
                        </a:rPr>
                        <a:t>Είναι προσβάσιμη µόνο μέσα από τη δική της κλάση.</a:t>
                      </a:r>
                    </a:p>
                  </a:txBody>
                  <a:tcPr anchor="ctr"/>
                </a:tc>
              </a:tr>
              <a:tr h="550927">
                <a:tc>
                  <a:txBody>
                    <a:bodyPr/>
                    <a:lstStyle/>
                    <a:p>
                      <a:pPr>
                        <a:lnSpc>
                          <a:spcPct val="90000"/>
                        </a:lnSpc>
                        <a:spcBef>
                          <a:spcPts val="0"/>
                        </a:spcBef>
                        <a:spcAft>
                          <a:spcPts val="0"/>
                        </a:spcAft>
                      </a:pPr>
                      <a:r>
                        <a:rPr lang="en-US" sz="2000" noProof="0" dirty="0" smtClean="0">
                          <a:solidFill>
                            <a:srgbClr val="0033CC"/>
                          </a:solidFill>
                          <a:latin typeface="+mn-lt"/>
                        </a:rPr>
                        <a:t>final</a:t>
                      </a:r>
                      <a:endParaRPr lang="en-US" sz="2000" noProof="0" dirty="0">
                        <a:solidFill>
                          <a:srgbClr val="0033CC"/>
                        </a:solidFill>
                        <a:latin typeface="+mn-lt"/>
                      </a:endParaRPr>
                    </a:p>
                  </a:txBody>
                  <a:tcPr anchor="ctr"/>
                </a:tc>
                <a:tc>
                  <a:txBody>
                    <a:bodyPr/>
                    <a:lstStyle/>
                    <a:p>
                      <a:pPr marL="0" marR="0" lvl="0" indent="0" algn="l" defTabSz="914400" rtl="0" eaLnBrk="0" fontAlgn="base" latinLnBrk="0" hangingPunct="0">
                        <a:lnSpc>
                          <a:spcPct val="90000"/>
                        </a:lnSpc>
                        <a:spcBef>
                          <a:spcPts val="0"/>
                        </a:spcBef>
                        <a:spcAft>
                          <a:spcPts val="0"/>
                        </a:spcAft>
                        <a:buClrTx/>
                        <a:buSzTx/>
                        <a:buFontTx/>
                        <a:buNone/>
                        <a:tabLst/>
                      </a:pPr>
                      <a:r>
                        <a:rPr kumimoji="0" lang="el-GR" sz="2000" b="0" i="0" u="none" strike="noStrike" cap="none" normalizeH="0" baseline="0" dirty="0" smtClean="0">
                          <a:ln>
                            <a:noFill/>
                          </a:ln>
                          <a:solidFill>
                            <a:srgbClr val="000000"/>
                          </a:solidFill>
                          <a:effectLst/>
                          <a:latin typeface="+mn-lt"/>
                          <a:ea typeface="Times New Roman" pitchFamily="18" charset="0"/>
                          <a:cs typeface="Tahoma" pitchFamily="34" charset="0"/>
                        </a:rPr>
                        <a:t>Δεν μπορεί να επικαλυφθεί (</a:t>
                      </a:r>
                      <a:r>
                        <a:rPr kumimoji="0" lang="en-US" sz="2000" b="0" i="0" u="none" strike="noStrike" cap="none" normalizeH="0" baseline="0" noProof="0" dirty="0" smtClean="0">
                          <a:ln>
                            <a:noFill/>
                          </a:ln>
                          <a:solidFill>
                            <a:srgbClr val="000000"/>
                          </a:solidFill>
                          <a:effectLst/>
                          <a:latin typeface="+mn-lt"/>
                          <a:ea typeface="Times New Roman" pitchFamily="18" charset="0"/>
                          <a:cs typeface="Tahoma" pitchFamily="34" charset="0"/>
                        </a:rPr>
                        <a:t>override</a:t>
                      </a:r>
                      <a:r>
                        <a:rPr kumimoji="0" lang="el-GR" sz="2000" b="0" i="0" u="none" strike="noStrike" cap="none" normalizeH="0" baseline="0" dirty="0" smtClean="0">
                          <a:ln>
                            <a:noFill/>
                          </a:ln>
                          <a:solidFill>
                            <a:srgbClr val="000000"/>
                          </a:solidFill>
                          <a:effectLst/>
                          <a:latin typeface="+mn-lt"/>
                          <a:ea typeface="Times New Roman" pitchFamily="18" charset="0"/>
                          <a:cs typeface="Tahoma" pitchFamily="34" charset="0"/>
                        </a:rPr>
                        <a:t>) από κάποια υποκλάση.</a:t>
                      </a:r>
                      <a:endParaRPr kumimoji="0" lang="el-GR" sz="2000" b="0" i="0" u="none" strike="noStrike" cap="none" normalizeH="0" baseline="0" dirty="0" smtClean="0">
                        <a:ln>
                          <a:noFill/>
                        </a:ln>
                        <a:solidFill>
                          <a:schemeClr val="tx1"/>
                        </a:solidFill>
                        <a:effectLst/>
                        <a:latin typeface="+mn-lt"/>
                        <a:ea typeface="Times New Roman" pitchFamily="18" charset="0"/>
                        <a:cs typeface="Tahoma" pitchFamily="34" charset="0"/>
                      </a:endParaRPr>
                    </a:p>
                  </a:txBody>
                  <a:tcPr anchor="ctr"/>
                </a:tc>
              </a:tr>
              <a:tr h="369911">
                <a:tc>
                  <a:txBody>
                    <a:bodyPr/>
                    <a:lstStyle/>
                    <a:p>
                      <a:pPr>
                        <a:lnSpc>
                          <a:spcPct val="90000"/>
                        </a:lnSpc>
                        <a:spcBef>
                          <a:spcPts val="0"/>
                        </a:spcBef>
                        <a:spcAft>
                          <a:spcPts val="0"/>
                        </a:spcAft>
                      </a:pPr>
                      <a:r>
                        <a:rPr lang="en-US" sz="2000" noProof="0" dirty="0" smtClean="0">
                          <a:solidFill>
                            <a:srgbClr val="0033CC"/>
                          </a:solidFill>
                          <a:latin typeface="+mn-lt"/>
                        </a:rPr>
                        <a:t>static</a:t>
                      </a:r>
                      <a:endParaRPr lang="en-US" sz="2000" noProof="0" dirty="0">
                        <a:solidFill>
                          <a:srgbClr val="0033CC"/>
                        </a:solidFill>
                        <a:latin typeface="+mn-lt"/>
                      </a:endParaRPr>
                    </a:p>
                  </a:txBody>
                  <a:tcPr anchor="ctr"/>
                </a:tc>
                <a:tc>
                  <a:txBody>
                    <a:bodyPr/>
                    <a:lstStyle/>
                    <a:p>
                      <a:pPr marL="0" marR="0" lvl="0" indent="0" algn="l" defTabSz="914400" rtl="0" eaLnBrk="0" fontAlgn="base" latinLnBrk="0" hangingPunct="0">
                        <a:lnSpc>
                          <a:spcPct val="90000"/>
                        </a:lnSpc>
                        <a:spcBef>
                          <a:spcPts val="0"/>
                        </a:spcBef>
                        <a:spcAft>
                          <a:spcPts val="0"/>
                        </a:spcAft>
                        <a:buClrTx/>
                        <a:buSzTx/>
                        <a:buFontTx/>
                        <a:buNone/>
                        <a:tabLst/>
                      </a:pPr>
                      <a:r>
                        <a:rPr kumimoji="0" lang="el-GR" sz="2000" b="0" i="0" u="none" strike="noStrike" cap="none" normalizeH="0" baseline="0" dirty="0" smtClean="0">
                          <a:ln>
                            <a:noFill/>
                          </a:ln>
                          <a:solidFill>
                            <a:srgbClr val="000000"/>
                          </a:solidFill>
                          <a:effectLst/>
                          <a:latin typeface="+mn-lt"/>
                          <a:ea typeface="Times New Roman" pitchFamily="18" charset="0"/>
                          <a:cs typeface="Tahoma" pitchFamily="34" charset="0"/>
                        </a:rPr>
                        <a:t>Είναι κοινή σε όλες τις θυγατρικές. </a:t>
                      </a:r>
                      <a:endParaRPr kumimoji="0" lang="el-GR" sz="2000" b="0" i="0" u="none" strike="noStrike" cap="none" normalizeH="0" baseline="0" dirty="0" smtClean="0">
                        <a:ln>
                          <a:noFill/>
                        </a:ln>
                        <a:solidFill>
                          <a:schemeClr val="tx1"/>
                        </a:solidFill>
                        <a:effectLst/>
                        <a:latin typeface="+mn-lt"/>
                        <a:ea typeface="Times New Roman" pitchFamily="18" charset="0"/>
                        <a:cs typeface="Tahoma" pitchFamily="34" charset="0"/>
                      </a:endParaRPr>
                    </a:p>
                  </a:txBody>
                  <a:tcPr anchor="ctr"/>
                </a:tc>
              </a:tr>
              <a:tr h="550927">
                <a:tc>
                  <a:txBody>
                    <a:bodyPr/>
                    <a:lstStyle/>
                    <a:p>
                      <a:pPr>
                        <a:lnSpc>
                          <a:spcPct val="90000"/>
                        </a:lnSpc>
                        <a:spcBef>
                          <a:spcPts val="0"/>
                        </a:spcBef>
                        <a:spcAft>
                          <a:spcPts val="0"/>
                        </a:spcAft>
                      </a:pPr>
                      <a:r>
                        <a:rPr lang="en-US" sz="2000" noProof="0" dirty="0" smtClean="0">
                          <a:solidFill>
                            <a:srgbClr val="0033CC"/>
                          </a:solidFill>
                          <a:latin typeface="+mn-lt"/>
                        </a:rPr>
                        <a:t>native</a:t>
                      </a:r>
                      <a:endParaRPr lang="en-US" sz="2000" noProof="0" dirty="0">
                        <a:solidFill>
                          <a:srgbClr val="0033CC"/>
                        </a:solidFill>
                        <a:latin typeface="+mn-lt"/>
                      </a:endParaRPr>
                    </a:p>
                  </a:txBody>
                  <a:tcPr anchor="ctr"/>
                </a:tc>
                <a:tc>
                  <a:txBody>
                    <a:bodyPr/>
                    <a:lstStyle/>
                    <a:p>
                      <a:pPr marL="0" marR="0" lvl="0" indent="0" algn="l" defTabSz="914400" rtl="0" eaLnBrk="0" fontAlgn="base" latinLnBrk="0" hangingPunct="0">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mn-lt"/>
                          <a:ea typeface="Times New Roman" pitchFamily="18" charset="0"/>
                          <a:cs typeface="Tahoma" pitchFamily="34" charset="0"/>
                        </a:rPr>
                        <a:t>Το σώμα της εκτελείται σε άλλη γλώσσα προγραμματισμού.</a:t>
                      </a:r>
                      <a:endParaRPr kumimoji="0" lang="el-GR" sz="2000" b="0" i="0" u="none" strike="noStrike" cap="none" normalizeH="0" baseline="0" dirty="0" smtClean="0">
                        <a:ln>
                          <a:noFill/>
                        </a:ln>
                        <a:solidFill>
                          <a:schemeClr val="tx1"/>
                        </a:solidFill>
                        <a:effectLst/>
                        <a:latin typeface="+mn-lt"/>
                        <a:ea typeface="Times New Roman" pitchFamily="18" charset="0"/>
                        <a:cs typeface="Tahoma" pitchFamily="34" charset="0"/>
                      </a:endParaRPr>
                    </a:p>
                  </a:txBody>
                  <a:tcPr anchor="ctr"/>
                </a:tc>
              </a:tr>
            </a:tbl>
          </a:graphicData>
        </a:graphic>
      </p:graphicFrame>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781871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352928" cy="1143000"/>
          </a:xfrm>
        </p:spPr>
        <p:txBody>
          <a:bodyPr>
            <a:noAutofit/>
          </a:bodyPr>
          <a:lstStyle/>
          <a:p>
            <a:r>
              <a:rPr lang="el-GR" altLang="el-GR" b="1" dirty="0"/>
              <a:t>Συμπεριφορά (Μέθοδοι</a:t>
            </a:r>
            <a:r>
              <a:rPr lang="el-GR" altLang="el-GR" b="1" dirty="0" smtClean="0"/>
              <a:t>): Πρόσβαση</a:t>
            </a:r>
            <a:endParaRPr lang="el-GR" b="1" dirty="0"/>
          </a:p>
        </p:txBody>
      </p:sp>
      <p:sp>
        <p:nvSpPr>
          <p:cNvPr id="3" name="Θέση περιεχομένου 1" descr="Τμήμα προγράμματος: Τρόπος πρόσβασης μιας μεθόδου ενός αντικειμένου. Public class, test class, άγκιστρο. Enter, public void, print name, παρένθεση string name, κλείσιμο παρένθεσης, άγκιστρο. Enter, system.out.print ln, παρένθεση name, κλείσιμο παρένθεσης, ερωτηματικό. Enter, κλείσιμο αγκίστρου. Enter, κλείσιμο αγκίστρου. Enter, test class x, = new test class, άνοιγμα κλείσιμο παρένθεσης, ερωτηματικό.&#10; "/>
          <p:cNvSpPr>
            <a:spLocks noGrp="1"/>
          </p:cNvSpPr>
          <p:nvPr>
            <p:ph idx="1"/>
          </p:nvPr>
        </p:nvSpPr>
        <p:spPr>
          <a:xfrm>
            <a:off x="467544" y="1556792"/>
            <a:ext cx="8229600" cy="4525963"/>
          </a:xfrm>
        </p:spPr>
        <p:txBody>
          <a:bodyPr/>
          <a:lstStyle/>
          <a:p>
            <a:pPr marL="0" lvl="0" indent="-342000" fontAlgn="base">
              <a:lnSpc>
                <a:spcPct val="90000"/>
              </a:lnSpc>
              <a:spcBef>
                <a:spcPct val="0"/>
              </a:spcBef>
              <a:spcAft>
                <a:spcPts val="1200"/>
              </a:spcAft>
              <a:buClr>
                <a:srgbClr val="C00000"/>
              </a:buClr>
              <a:buSzPct val="120000"/>
              <a:buFont typeface="Wingdings" pitchFamily="2" charset="2"/>
              <a:buChar char="§"/>
            </a:pPr>
            <a:r>
              <a:rPr lang="el-GR" altLang="el-GR" sz="2400" dirty="0">
                <a:solidFill>
                  <a:srgbClr val="000000"/>
                </a:solidFill>
                <a:cs typeface="Tahoma" pitchFamily="34" charset="0"/>
              </a:rPr>
              <a:t> Τρόπος πρόσβασης</a:t>
            </a:r>
            <a:r>
              <a:rPr lang="el-GR" altLang="el-GR" sz="2400" dirty="0">
                <a:solidFill>
                  <a:srgbClr val="000000"/>
                </a:solidFill>
                <a:ea typeface="Times New Roman" pitchFamily="18" charset="0"/>
                <a:cs typeface="Tahoma" pitchFamily="34" charset="0"/>
              </a:rPr>
              <a:t> </a:t>
            </a:r>
            <a:r>
              <a:rPr lang="el-GR" altLang="el-GR" sz="2400" dirty="0" smtClean="0">
                <a:solidFill>
                  <a:srgbClr val="000000"/>
                </a:solidFill>
                <a:cs typeface="Tahoma" pitchFamily="34" charset="0"/>
              </a:rPr>
              <a:t>μιας μεθόδου </a:t>
            </a:r>
            <a:r>
              <a:rPr lang="el-GR" altLang="el-GR" sz="2400" dirty="0">
                <a:solidFill>
                  <a:srgbClr val="000000"/>
                </a:solidFill>
                <a:cs typeface="Tahoma" pitchFamily="34" charset="0"/>
              </a:rPr>
              <a:t>ενός </a:t>
            </a:r>
            <a:r>
              <a:rPr lang="el-GR" altLang="el-GR" sz="2400" dirty="0" smtClean="0">
                <a:solidFill>
                  <a:srgbClr val="000000"/>
                </a:solidFill>
                <a:cs typeface="Tahoma" pitchFamily="34" charset="0"/>
              </a:rPr>
              <a:t>αντικειμένου.</a:t>
            </a:r>
            <a:endParaRPr lang="el-GR" altLang="el-GR" sz="2400" dirty="0" smtClean="0">
              <a:solidFill>
                <a:srgbClr val="000000"/>
              </a:solidFill>
            </a:endParaRPr>
          </a:p>
          <a:p>
            <a:pPr lvl="1">
              <a:lnSpc>
                <a:spcPct val="90000"/>
              </a:lnSpc>
              <a:spcBef>
                <a:spcPct val="0"/>
              </a:spcBef>
              <a:buNone/>
            </a:pPr>
            <a:r>
              <a:rPr lang="en-US" altLang="el-GR" sz="2000" b="1" dirty="0" smtClean="0">
                <a:cs typeface="Courier New" pitchFamily="49" charset="0"/>
              </a:rPr>
              <a:t>public class </a:t>
            </a:r>
            <a:r>
              <a:rPr lang="en-US" altLang="el-GR" sz="2000" dirty="0" err="1" smtClean="0">
                <a:cs typeface="Courier New" pitchFamily="49" charset="0"/>
              </a:rPr>
              <a:t>TestClass</a:t>
            </a:r>
            <a:r>
              <a:rPr lang="en-US" altLang="el-GR" sz="2000" dirty="0" smtClean="0">
                <a:cs typeface="Courier New" pitchFamily="49" charset="0"/>
              </a:rPr>
              <a:t>{ </a:t>
            </a:r>
          </a:p>
          <a:p>
            <a:pPr lvl="2">
              <a:lnSpc>
                <a:spcPct val="90000"/>
              </a:lnSpc>
              <a:spcBef>
                <a:spcPct val="0"/>
              </a:spcBef>
              <a:buNone/>
            </a:pPr>
            <a:r>
              <a:rPr lang="en-US" altLang="el-GR" sz="2000" dirty="0" smtClean="0">
                <a:cs typeface="Courier New" pitchFamily="49" charset="0"/>
              </a:rPr>
              <a:t>……</a:t>
            </a:r>
          </a:p>
          <a:p>
            <a:pPr lvl="2">
              <a:lnSpc>
                <a:spcPct val="90000"/>
              </a:lnSpc>
              <a:spcBef>
                <a:spcPct val="0"/>
              </a:spcBef>
              <a:buNone/>
            </a:pPr>
            <a:r>
              <a:rPr lang="en-US" altLang="el-GR" sz="2000" b="1" dirty="0" smtClean="0">
                <a:cs typeface="Courier New" pitchFamily="49" charset="0"/>
              </a:rPr>
              <a:t>public void </a:t>
            </a:r>
            <a:r>
              <a:rPr lang="en-US" altLang="el-GR" sz="2000" dirty="0" err="1" smtClean="0">
                <a:cs typeface="Courier New" pitchFamily="49" charset="0"/>
              </a:rPr>
              <a:t>printName</a:t>
            </a:r>
            <a:r>
              <a:rPr lang="en-US" altLang="el-GR" sz="2000" dirty="0" smtClean="0">
                <a:cs typeface="Courier New" pitchFamily="49" charset="0"/>
              </a:rPr>
              <a:t>(String name){</a:t>
            </a:r>
          </a:p>
          <a:p>
            <a:pPr lvl="3">
              <a:lnSpc>
                <a:spcPct val="90000"/>
              </a:lnSpc>
              <a:spcBef>
                <a:spcPct val="0"/>
              </a:spcBef>
              <a:buNone/>
            </a:pPr>
            <a:r>
              <a:rPr lang="en-US" altLang="el-GR" dirty="0" err="1" smtClean="0">
                <a:cs typeface="Courier New" pitchFamily="49" charset="0"/>
              </a:rPr>
              <a:t>System.out.println</a:t>
            </a:r>
            <a:r>
              <a:rPr lang="en-US" altLang="el-GR" dirty="0" smtClean="0">
                <a:cs typeface="Courier New" pitchFamily="49" charset="0"/>
              </a:rPr>
              <a:t>(name);</a:t>
            </a:r>
          </a:p>
          <a:p>
            <a:pPr lvl="2">
              <a:lnSpc>
                <a:spcPct val="90000"/>
              </a:lnSpc>
              <a:spcBef>
                <a:spcPct val="0"/>
              </a:spcBef>
              <a:buNone/>
            </a:pPr>
            <a:r>
              <a:rPr lang="en-US" altLang="el-GR" sz="2000" dirty="0" smtClean="0">
                <a:cs typeface="Courier New" pitchFamily="49" charset="0"/>
              </a:rPr>
              <a:t>} </a:t>
            </a:r>
          </a:p>
          <a:p>
            <a:pPr lvl="2">
              <a:lnSpc>
                <a:spcPct val="90000"/>
              </a:lnSpc>
              <a:spcBef>
                <a:spcPct val="0"/>
              </a:spcBef>
              <a:buNone/>
            </a:pPr>
            <a:r>
              <a:rPr lang="en-US" altLang="el-GR" sz="2000" dirty="0" smtClean="0">
                <a:cs typeface="Courier New" pitchFamily="49" charset="0"/>
              </a:rPr>
              <a:t>……</a:t>
            </a:r>
          </a:p>
          <a:p>
            <a:pPr lvl="1">
              <a:lnSpc>
                <a:spcPct val="90000"/>
              </a:lnSpc>
              <a:spcBef>
                <a:spcPct val="0"/>
              </a:spcBef>
              <a:spcAft>
                <a:spcPts val="1200"/>
              </a:spcAft>
              <a:buNone/>
            </a:pPr>
            <a:r>
              <a:rPr lang="en-US" altLang="el-GR" sz="2000" dirty="0" smtClean="0">
                <a:cs typeface="Courier New" pitchFamily="49" charset="0"/>
              </a:rPr>
              <a:t>} </a:t>
            </a:r>
            <a:endParaRPr lang="en-US" altLang="el-GR" sz="2000" dirty="0" smtClean="0"/>
          </a:p>
          <a:p>
            <a:pPr>
              <a:lnSpc>
                <a:spcPct val="90000"/>
              </a:lnSpc>
              <a:spcBef>
                <a:spcPct val="0"/>
              </a:spcBef>
              <a:buNone/>
            </a:pPr>
            <a:r>
              <a:rPr lang="en-US" altLang="el-GR" sz="2000" dirty="0" smtClean="0">
                <a:solidFill>
                  <a:srgbClr val="008100"/>
                </a:solidFill>
              </a:rPr>
              <a:t> </a:t>
            </a:r>
            <a:r>
              <a:rPr lang="en-US" altLang="el-GR" sz="2000" dirty="0" err="1" smtClean="0"/>
              <a:t>TestClass</a:t>
            </a:r>
            <a:r>
              <a:rPr lang="en-US" altLang="el-GR" sz="2000" dirty="0" smtClean="0"/>
              <a:t> x =</a:t>
            </a:r>
            <a:r>
              <a:rPr lang="en-US" altLang="el-GR" sz="2000" dirty="0" smtClean="0">
                <a:solidFill>
                  <a:srgbClr val="008100"/>
                </a:solidFill>
              </a:rPr>
              <a:t> </a:t>
            </a:r>
            <a:r>
              <a:rPr lang="en-US" altLang="el-GR" sz="2000" b="1" dirty="0" smtClean="0"/>
              <a:t>new</a:t>
            </a:r>
            <a:r>
              <a:rPr lang="en-US" altLang="el-GR" sz="2000" dirty="0" smtClean="0">
                <a:solidFill>
                  <a:srgbClr val="D70093"/>
                </a:solidFill>
              </a:rPr>
              <a:t> </a:t>
            </a:r>
            <a:r>
              <a:rPr lang="en-US" altLang="el-GR" sz="2000" dirty="0" err="1" smtClean="0"/>
              <a:t>TestClass</a:t>
            </a:r>
            <a:r>
              <a:rPr lang="en-US" altLang="el-GR" sz="2000" dirty="0" smtClean="0"/>
              <a:t>();</a:t>
            </a:r>
          </a:p>
          <a:p>
            <a:endParaRPr lang="el-GR" dirty="0"/>
          </a:p>
        </p:txBody>
      </p:sp>
      <p:pic>
        <p:nvPicPr>
          <p:cNvPr id="20" name="Εικόνα 1" descr="Εικόνα 1 η οποία δείχνει από ποιές εντολές αποτελείται η απλή κλάση του συγκεκριμένου παραδείγματος."/>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92080" y="2269357"/>
            <a:ext cx="2718816" cy="1237488"/>
          </a:xfrm>
          <a:prstGeom prst="rect">
            <a:avLst/>
          </a:prstGeom>
        </p:spPr>
      </p:pic>
      <p:pic>
        <p:nvPicPr>
          <p:cNvPr id="31" name="Εικόνα 2" descr="Εικόνα 2 η οποία δείχνει με ποιά εντολή γίνεται η δημιουργία αντικειμένου x,  του συγκεκριμένου παραδείγματος."/>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85250" y="3746484"/>
            <a:ext cx="2724912" cy="841248"/>
          </a:xfrm>
          <a:prstGeom prst="rect">
            <a:avLst/>
          </a:prstGeom>
        </p:spPr>
      </p:pic>
      <p:graphicFrame>
        <p:nvGraphicFramePr>
          <p:cNvPr id="6" name="Πίνακας 1" descr="Πίνακας με τις τελικές τιμές των μεταβλητών του αντικειμένου. Πρώτη γραμμή, όπου x.print name, παρένθεση, εισαγωγικά, Πάνος, εισαγωγικά, κλείσιμο παρένθεσης, ερωτηματικό, η εκτύπωση του Πάνος, μέσω της μεθόδου print name, του αντικειμένου x."/>
          <p:cNvGraphicFramePr>
            <a:graphicFrameLocks noGrp="1"/>
          </p:cNvGraphicFramePr>
          <p:nvPr>
            <p:custDataLst>
              <p:tags r:id="rId2"/>
            </p:custDataLst>
            <p:extLst>
              <p:ext uri="{D42A27DB-BD31-4B8C-83A1-F6EECF244321}">
                <p14:modId xmlns:p14="http://schemas.microsoft.com/office/powerpoint/2010/main" val="3178728147"/>
              </p:ext>
            </p:extLst>
          </p:nvPr>
        </p:nvGraphicFramePr>
        <p:xfrm>
          <a:off x="971600" y="5013176"/>
          <a:ext cx="7344816" cy="1036320"/>
        </p:xfrm>
        <a:graphic>
          <a:graphicData uri="http://schemas.openxmlformats.org/drawingml/2006/table">
            <a:tbl>
              <a:tblPr firstRow="1" bandRow="1">
                <a:tableStyleId>{793D81CF-94F2-401A-BA57-92F5A7B2D0C5}</a:tableStyleId>
              </a:tblPr>
              <a:tblGrid>
                <a:gridCol w="2664296"/>
                <a:gridCol w="4680520"/>
              </a:tblGrid>
              <a:tr h="370840">
                <a:tc>
                  <a:txBody>
                    <a:bodyPr/>
                    <a:lstStyle/>
                    <a:p>
                      <a:pPr algn="ctr"/>
                      <a:r>
                        <a:rPr lang="el-GR" sz="2000" dirty="0" smtClean="0"/>
                        <a:t>Μέθοδος</a:t>
                      </a:r>
                      <a:r>
                        <a:rPr lang="el-GR" sz="2000" baseline="0" dirty="0" smtClean="0"/>
                        <a:t> αντικειμένου</a:t>
                      </a:r>
                      <a:endParaRPr lang="el-GR" sz="2000" dirty="0"/>
                    </a:p>
                  </a:txBody>
                  <a:tcPr anchor="ctr">
                    <a:lnR w="12700" cap="flat" cmpd="sng" algn="ctr">
                      <a:solidFill>
                        <a:schemeClr val="bg1"/>
                      </a:solidFill>
                      <a:prstDash val="solid"/>
                      <a:round/>
                      <a:headEnd type="none" w="med" len="med"/>
                      <a:tailEnd type="none" w="med" len="med"/>
                    </a:lnR>
                  </a:tcPr>
                </a:tc>
                <a:tc>
                  <a:txBody>
                    <a:bodyPr/>
                    <a:lstStyle/>
                    <a:p>
                      <a:pPr algn="ctr"/>
                      <a:r>
                        <a:rPr lang="el-GR" sz="2000" dirty="0" smtClean="0">
                          <a:solidFill>
                            <a:schemeClr val="bg1"/>
                          </a:solidFill>
                        </a:rPr>
                        <a:t>Έξοδος</a:t>
                      </a:r>
                      <a:endParaRPr lang="el-GR" sz="2000" dirty="0">
                        <a:solidFill>
                          <a:schemeClr val="bg1"/>
                        </a:solidFill>
                      </a:endParaRPr>
                    </a:p>
                  </a:txBody>
                  <a:tcPr anchor="ctr">
                    <a:lnL w="12700" cap="flat" cmpd="sng" algn="ctr">
                      <a:solidFill>
                        <a:schemeClr val="bg1"/>
                      </a:solidFill>
                      <a:prstDash val="solid"/>
                      <a:round/>
                      <a:headEnd type="none" w="med" len="med"/>
                      <a:tailEnd type="none" w="med" len="med"/>
                    </a:lnL>
                  </a:tcPr>
                </a:tc>
              </a:tr>
              <a:tr h="370840">
                <a:tc>
                  <a:txBody>
                    <a:bodyPr/>
                    <a:lstStyle/>
                    <a:p>
                      <a:r>
                        <a:rPr lang="en-US" noProof="0" dirty="0" err="1" smtClean="0"/>
                        <a:t>x.</a:t>
                      </a:r>
                      <a:r>
                        <a:rPr lang="en-US" baseline="0" noProof="0" dirty="0" err="1" smtClean="0"/>
                        <a:t>printName</a:t>
                      </a:r>
                      <a:r>
                        <a:rPr lang="en-US" baseline="0" noProof="0" dirty="0" smtClean="0"/>
                        <a:t>(</a:t>
                      </a:r>
                      <a:r>
                        <a:rPr lang="en-US" baseline="0" noProof="0" dirty="0" smtClean="0">
                          <a:solidFill>
                            <a:srgbClr val="663300"/>
                          </a:solidFill>
                        </a:rPr>
                        <a:t>“</a:t>
                      </a:r>
                      <a:r>
                        <a:rPr lang="en-US" baseline="0" noProof="0" dirty="0" err="1" smtClean="0">
                          <a:solidFill>
                            <a:srgbClr val="663300"/>
                          </a:solidFill>
                        </a:rPr>
                        <a:t>Panos</a:t>
                      </a:r>
                      <a:r>
                        <a:rPr lang="en-US" baseline="0" noProof="0" dirty="0" smtClean="0">
                          <a:solidFill>
                            <a:srgbClr val="663300"/>
                          </a:solidFill>
                        </a:rPr>
                        <a:t>”</a:t>
                      </a:r>
                      <a:r>
                        <a:rPr lang="en-US" baseline="0" noProof="0" dirty="0" smtClean="0"/>
                        <a:t>);</a:t>
                      </a:r>
                      <a:endParaRPr lang="en-US" noProof="0" dirty="0"/>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lang="el-GR" dirty="0" smtClean="0"/>
                        <a:t>Εκτύπωση</a:t>
                      </a:r>
                      <a:r>
                        <a:rPr lang="el-GR" baseline="0" dirty="0" smtClean="0"/>
                        <a:t> του </a:t>
                      </a:r>
                      <a:r>
                        <a:rPr lang="en-US" i="1" baseline="0" noProof="0" dirty="0" err="1" smtClean="0"/>
                        <a:t>Panos</a:t>
                      </a:r>
                      <a:r>
                        <a:rPr lang="el-GR" baseline="0" dirty="0" smtClean="0"/>
                        <a:t> μέσω της μεθόδου </a:t>
                      </a:r>
                      <a:r>
                        <a:rPr lang="en-US" baseline="0" noProof="0" dirty="0" err="1" smtClean="0"/>
                        <a:t>printName</a:t>
                      </a:r>
                      <a:r>
                        <a:rPr lang="en-US" baseline="0" dirty="0" smtClean="0"/>
                        <a:t>() </a:t>
                      </a:r>
                      <a:r>
                        <a:rPr lang="el-GR" baseline="0" dirty="0" smtClean="0"/>
                        <a:t>του αντικειμένου </a:t>
                      </a:r>
                      <a:r>
                        <a:rPr lang="en-US" baseline="0" dirty="0" smtClean="0"/>
                        <a:t>x</a:t>
                      </a:r>
                      <a:endParaRPr lang="el-GR" dirty="0"/>
                    </a:p>
                  </a:txBody>
                  <a:tcPr anchor="ctr">
                    <a:lnL w="12700" cap="flat" cmpd="sng" algn="ctr">
                      <a:solidFill>
                        <a:schemeClr val="tx1"/>
                      </a:solidFill>
                      <a:prstDash val="solid"/>
                      <a:round/>
                      <a:headEnd type="none" w="med" len="med"/>
                      <a:tailEnd type="none" w="med" len="med"/>
                    </a:lnL>
                    <a:solidFill>
                      <a:schemeClr val="bg1"/>
                    </a:solidFill>
                  </a:tcPr>
                </a:tc>
              </a:tr>
            </a:tbl>
          </a:graphicData>
        </a:graphic>
      </p:graphicFrame>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374059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Δημιουργία </a:t>
            </a:r>
            <a:r>
              <a:rPr lang="el-GR" altLang="el-GR" b="1" dirty="0"/>
              <a:t>τυπικής κλάσης</a:t>
            </a:r>
            <a:endParaRPr lang="el-GR" b="1" dirty="0"/>
          </a:p>
        </p:txBody>
      </p:sp>
      <p:pic>
        <p:nvPicPr>
          <p:cNvPr id="8" name="Θέση περιεχομένου 1" descr="Εικόνα με τις πιθανές μεθόδους που μπορεί να περιέχει μία τυπική κλάση. Public class, όνομα κλάσης, άγκιστρο. Enter, &#10;δήλωση ιδιοτήτων μεταβλητών. Enter, μέθοδοι κατασκευής constructors. Enter, μέθοδοι πρόσβασης accesors. Enter, μέθοδοι ελέγχου ισότητας αντικειμένων equals. Enter, άλλες μέθοδοι. Enter, μέθοδοι εκτύπωσης αντικειμένου to string. Enter, κλείσιμο αγκίστρου."/>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9989" y="1600200"/>
            <a:ext cx="6944021" cy="4525963"/>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39986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Συμπεριφορά (Μέθοδοι)</a:t>
            </a:r>
            <a:br>
              <a:rPr lang="el-GR" b="1" dirty="0" smtClean="0"/>
            </a:br>
            <a:r>
              <a:rPr lang="el-GR" b="1" dirty="0" smtClean="0"/>
              <a:t>(1 από 2)</a:t>
            </a:r>
            <a:endParaRPr lang="el-GR" b="1" dirty="0"/>
          </a:p>
        </p:txBody>
      </p:sp>
      <p:sp>
        <p:nvSpPr>
          <p:cNvPr id="3" name="Θέση περιεχομένου 1"/>
          <p:cNvSpPr>
            <a:spLocks noGrp="1"/>
          </p:cNvSpPr>
          <p:nvPr>
            <p:ph idx="1"/>
          </p:nvPr>
        </p:nvSpPr>
        <p:spPr/>
        <p:txBody>
          <a:bodyPr>
            <a:normAutofit/>
          </a:bodyPr>
          <a:lstStyle/>
          <a:p>
            <a:pPr lvl="0" fontAlgn="base">
              <a:lnSpc>
                <a:spcPct val="90000"/>
              </a:lnSpc>
              <a:spcBef>
                <a:spcPct val="0"/>
              </a:spcBef>
              <a:spcAft>
                <a:spcPct val="0"/>
              </a:spcAft>
              <a:buClr>
                <a:srgbClr val="3333CC"/>
              </a:buClr>
              <a:buSzPct val="120000"/>
              <a:buFont typeface="Wingdings" panose="05000000000000000000" pitchFamily="2" charset="2"/>
              <a:buChar char="§"/>
            </a:pPr>
            <a:r>
              <a:rPr lang="el-GR" altLang="el-GR" sz="2800" b="1" dirty="0" smtClean="0">
                <a:solidFill>
                  <a:srgbClr val="0033CC"/>
                </a:solidFill>
              </a:rPr>
              <a:t>Μέθοδοι </a:t>
            </a:r>
            <a:r>
              <a:rPr lang="el-GR" altLang="el-GR" sz="2800" b="1" dirty="0">
                <a:solidFill>
                  <a:srgbClr val="0033CC"/>
                </a:solidFill>
              </a:rPr>
              <a:t>πρόσβασης </a:t>
            </a:r>
            <a:r>
              <a:rPr lang="el-GR" altLang="el-GR" sz="2800" b="1" dirty="0" smtClean="0">
                <a:solidFill>
                  <a:srgbClr val="0033CC"/>
                </a:solidFill>
              </a:rPr>
              <a:t>(</a:t>
            </a:r>
            <a:r>
              <a:rPr lang="en-US" altLang="el-GR" sz="2800" b="1" dirty="0" smtClean="0">
                <a:solidFill>
                  <a:srgbClr val="0033CC"/>
                </a:solidFill>
              </a:rPr>
              <a:t>Accessors</a:t>
            </a:r>
            <a:r>
              <a:rPr lang="el-GR" altLang="el-GR" sz="2800" b="1" dirty="0" smtClean="0">
                <a:solidFill>
                  <a:srgbClr val="0033CC"/>
                </a:solidFill>
              </a:rPr>
              <a:t>).</a:t>
            </a:r>
            <a:endParaRPr lang="el-GR" altLang="el-GR" sz="2800" dirty="0">
              <a:solidFill>
                <a:srgbClr val="0033CC"/>
              </a:solidFill>
              <a:sym typeface="Wingdings" pitchFamily="2" charset="2"/>
            </a:endParaRPr>
          </a:p>
          <a:p>
            <a:pPr lvl="1" indent="-342000" fontAlgn="base">
              <a:lnSpc>
                <a:spcPct val="90000"/>
              </a:lnSpc>
              <a:spcBef>
                <a:spcPct val="0"/>
              </a:spcBef>
              <a:buClr>
                <a:srgbClr val="C00000"/>
              </a:buClr>
              <a:buSzPct val="120000"/>
              <a:buFont typeface="Wingdings" panose="05000000000000000000" pitchFamily="2" charset="2"/>
              <a:buChar char="§"/>
            </a:pPr>
            <a:r>
              <a:rPr lang="el-GR" altLang="el-GR" sz="2400" dirty="0" smtClean="0">
                <a:solidFill>
                  <a:srgbClr val="000000"/>
                </a:solidFill>
              </a:rPr>
              <a:t>Είναι </a:t>
            </a:r>
            <a:r>
              <a:rPr lang="el-GR" altLang="el-GR" sz="2400" dirty="0">
                <a:solidFill>
                  <a:srgbClr val="000000"/>
                </a:solidFill>
              </a:rPr>
              <a:t>απλές μέθοδοι, οι οποίες επιστρέφουν ή αλλάζουν τις τιμές των  βασικών μεταβλητών  ενός </a:t>
            </a:r>
            <a:r>
              <a:rPr lang="el-GR" altLang="el-GR" sz="2400" dirty="0" smtClean="0">
                <a:solidFill>
                  <a:srgbClr val="000000"/>
                </a:solidFill>
              </a:rPr>
              <a:t>αντικειμένου.</a:t>
            </a:r>
            <a:endParaRPr lang="el-GR" altLang="el-GR" sz="2400" dirty="0" smtClean="0">
              <a:solidFill>
                <a:srgbClr val="000000"/>
              </a:solidFill>
              <a:sym typeface="Wingdings" pitchFamily="2" charset="2"/>
            </a:endParaRPr>
          </a:p>
          <a:p>
            <a:pPr lvl="1" indent="-342000" fontAlgn="base">
              <a:lnSpc>
                <a:spcPct val="90000"/>
              </a:lnSpc>
              <a:spcBef>
                <a:spcPct val="0"/>
              </a:spcBef>
              <a:spcAft>
                <a:spcPts val="1800"/>
              </a:spcAft>
              <a:buClr>
                <a:srgbClr val="C00000"/>
              </a:buClr>
              <a:buSzPct val="120000"/>
              <a:buFont typeface="Wingdings" panose="05000000000000000000" pitchFamily="2" charset="2"/>
              <a:buChar char="§"/>
            </a:pPr>
            <a:r>
              <a:rPr lang="el-GR" altLang="el-GR" sz="2400" dirty="0" smtClean="0">
                <a:solidFill>
                  <a:srgbClr val="000000"/>
                </a:solidFill>
              </a:rPr>
              <a:t>Οι </a:t>
            </a:r>
            <a:r>
              <a:rPr lang="el-GR" altLang="el-GR" sz="2400" dirty="0">
                <a:solidFill>
                  <a:srgbClr val="000000"/>
                </a:solidFill>
              </a:rPr>
              <a:t>μέθοδοι πρόσβασης, μπορούν να παραληφθούν όταν οι μεταβλητές </a:t>
            </a:r>
            <a:r>
              <a:rPr lang="el-GR" altLang="el-GR" sz="2400" dirty="0" smtClean="0">
                <a:solidFill>
                  <a:srgbClr val="000000"/>
                </a:solidFill>
              </a:rPr>
              <a:t>είναι </a:t>
            </a:r>
            <a:r>
              <a:rPr lang="en-US" altLang="el-GR" sz="2400" b="1" dirty="0" smtClean="0"/>
              <a:t>public</a:t>
            </a:r>
            <a:r>
              <a:rPr lang="el-GR" altLang="el-GR" sz="2400" dirty="0" smtClean="0">
                <a:solidFill>
                  <a:srgbClr val="000000"/>
                </a:solidFill>
              </a:rPr>
              <a:t>. </a:t>
            </a:r>
            <a:r>
              <a:rPr lang="el-GR" altLang="el-GR" sz="2400" dirty="0">
                <a:solidFill>
                  <a:srgbClr val="000000"/>
                </a:solidFill>
              </a:rPr>
              <a:t>Καλό όμως είναι να αποφεύγουμε τις </a:t>
            </a:r>
            <a:r>
              <a:rPr lang="en-US" altLang="el-GR" sz="2400" b="1" dirty="0" smtClean="0"/>
              <a:t>public</a:t>
            </a:r>
            <a:r>
              <a:rPr lang="el-GR" altLang="el-GR" sz="2400" dirty="0" smtClean="0">
                <a:solidFill>
                  <a:srgbClr val="000000"/>
                </a:solidFill>
              </a:rPr>
              <a:t> </a:t>
            </a:r>
            <a:r>
              <a:rPr lang="el-GR" altLang="el-GR" sz="2400" dirty="0">
                <a:solidFill>
                  <a:srgbClr val="000000"/>
                </a:solidFill>
              </a:rPr>
              <a:t>μεταβλητές, και </a:t>
            </a:r>
            <a:r>
              <a:rPr lang="el-GR" altLang="el-GR" sz="2400" dirty="0" smtClean="0">
                <a:solidFill>
                  <a:srgbClr val="000000"/>
                </a:solidFill>
              </a:rPr>
              <a:t>να χρησιμοποιούμε </a:t>
            </a:r>
            <a:r>
              <a:rPr lang="el-GR" altLang="el-GR" sz="2400" dirty="0">
                <a:solidFill>
                  <a:srgbClr val="000000"/>
                </a:solidFill>
              </a:rPr>
              <a:t>μεθόδους πρόσβασης</a:t>
            </a:r>
            <a:r>
              <a:rPr lang="el-GR" altLang="el-GR" sz="2400" dirty="0" smtClean="0">
                <a:solidFill>
                  <a:srgbClr val="000000"/>
                </a:solidFill>
              </a:rPr>
              <a:t>.</a:t>
            </a:r>
            <a:endParaRPr lang="el-GR" altLang="el-GR" sz="2400" dirty="0">
              <a:solidFill>
                <a:srgbClr val="000000"/>
              </a:solidFill>
            </a:endParaRPr>
          </a:p>
          <a:p>
            <a:pPr lvl="0" fontAlgn="base">
              <a:lnSpc>
                <a:spcPct val="90000"/>
              </a:lnSpc>
              <a:spcBef>
                <a:spcPct val="0"/>
              </a:spcBef>
              <a:spcAft>
                <a:spcPct val="0"/>
              </a:spcAft>
              <a:buClr>
                <a:srgbClr val="3333CC"/>
              </a:buClr>
              <a:buSzPct val="120000"/>
              <a:buFont typeface="Wingdings" panose="05000000000000000000" pitchFamily="2" charset="2"/>
              <a:buChar char="§"/>
            </a:pPr>
            <a:r>
              <a:rPr lang="el-GR" altLang="el-GR" sz="2800" b="1" dirty="0" smtClean="0">
                <a:solidFill>
                  <a:srgbClr val="0033CC"/>
                </a:solidFill>
              </a:rPr>
              <a:t>Μέθοδοι </a:t>
            </a:r>
            <a:r>
              <a:rPr lang="el-GR" altLang="el-GR" sz="2800" b="1" dirty="0">
                <a:solidFill>
                  <a:srgbClr val="0033CC"/>
                </a:solidFill>
              </a:rPr>
              <a:t>ελέγχου ισότητας αντικειμένων </a:t>
            </a:r>
            <a:r>
              <a:rPr lang="el-GR" altLang="el-GR" sz="2800" b="1" dirty="0" smtClean="0">
                <a:solidFill>
                  <a:srgbClr val="0033CC"/>
                </a:solidFill>
              </a:rPr>
              <a:t>(</a:t>
            </a:r>
            <a:r>
              <a:rPr lang="en-US" altLang="el-GR" sz="2800" b="1" dirty="0">
                <a:solidFill>
                  <a:srgbClr val="0033CC"/>
                </a:solidFill>
              </a:rPr>
              <a:t>E</a:t>
            </a:r>
            <a:r>
              <a:rPr lang="en-US" altLang="el-GR" sz="2800" b="1" dirty="0" smtClean="0">
                <a:solidFill>
                  <a:srgbClr val="0033CC"/>
                </a:solidFill>
              </a:rPr>
              <a:t>quals</a:t>
            </a:r>
            <a:r>
              <a:rPr lang="el-GR" altLang="el-GR" sz="2800" b="1" dirty="0" smtClean="0">
                <a:solidFill>
                  <a:srgbClr val="0033CC"/>
                </a:solidFill>
              </a:rPr>
              <a:t>).</a:t>
            </a:r>
            <a:endParaRPr lang="el-GR" altLang="el-GR" sz="2800" dirty="0" smtClean="0">
              <a:solidFill>
                <a:srgbClr val="0033CC"/>
              </a:solidFill>
              <a:sym typeface="Wingdings" pitchFamily="2" charset="2"/>
            </a:endParaRPr>
          </a:p>
          <a:p>
            <a:pPr lvl="1" indent="-342000" fontAlgn="base">
              <a:lnSpc>
                <a:spcPct val="90000"/>
              </a:lnSpc>
              <a:spcBef>
                <a:spcPct val="0"/>
              </a:spcBef>
              <a:spcAft>
                <a:spcPct val="0"/>
              </a:spcAft>
              <a:buClr>
                <a:srgbClr val="C00000"/>
              </a:buClr>
              <a:buSzPct val="120000"/>
              <a:buFont typeface="Wingdings" panose="05000000000000000000" pitchFamily="2" charset="2"/>
              <a:buChar char="§"/>
            </a:pPr>
            <a:r>
              <a:rPr lang="el-GR" altLang="el-GR" sz="2400" dirty="0" smtClean="0">
                <a:solidFill>
                  <a:srgbClr val="000000"/>
                </a:solidFill>
                <a:sym typeface="Wingdings" pitchFamily="2" charset="2"/>
              </a:rPr>
              <a:t>Αποτελούν </a:t>
            </a:r>
            <a:r>
              <a:rPr lang="el-GR" altLang="el-GR" sz="2400" dirty="0">
                <a:solidFill>
                  <a:srgbClr val="000000"/>
                </a:solidFill>
                <a:sym typeface="Wingdings" pitchFamily="2" charset="2"/>
              </a:rPr>
              <a:t>βασικές </a:t>
            </a:r>
            <a:r>
              <a:rPr lang="el-GR" altLang="el-GR" sz="2400" dirty="0" smtClean="0">
                <a:solidFill>
                  <a:srgbClr val="000000"/>
                </a:solidFill>
                <a:sym typeface="Wingdings" pitchFamily="2" charset="2"/>
              </a:rPr>
              <a:t>μεθόδους, </a:t>
            </a:r>
            <a:r>
              <a:rPr lang="el-GR" altLang="el-GR" sz="2400" dirty="0">
                <a:solidFill>
                  <a:srgbClr val="000000"/>
                </a:solidFill>
                <a:sym typeface="Wingdings" pitchFamily="2" charset="2"/>
              </a:rPr>
              <a:t>οι οποίες ελέγχουν εάν δύο αντικείμενα </a:t>
            </a:r>
            <a:r>
              <a:rPr lang="el-GR" altLang="el-GR" sz="2400" dirty="0" smtClean="0">
                <a:solidFill>
                  <a:srgbClr val="000000"/>
                </a:solidFill>
                <a:sym typeface="Wingdings" pitchFamily="2" charset="2"/>
              </a:rPr>
              <a:t>μιας κλάσης, </a:t>
            </a:r>
            <a:r>
              <a:rPr lang="el-GR" altLang="el-GR" sz="2400" dirty="0">
                <a:solidFill>
                  <a:srgbClr val="000000"/>
                </a:solidFill>
                <a:sym typeface="Wingdings" pitchFamily="2" charset="2"/>
              </a:rPr>
              <a:t>είναι ίσα μεταξύ </a:t>
            </a:r>
            <a:r>
              <a:rPr lang="el-GR" altLang="el-GR" sz="2400" dirty="0" smtClean="0">
                <a:solidFill>
                  <a:srgbClr val="000000"/>
                </a:solidFill>
                <a:sym typeface="Wingdings" pitchFamily="2" charset="2"/>
              </a:rPr>
              <a:t>τους.</a:t>
            </a:r>
          </a:p>
          <a:p>
            <a:pPr lvl="1" indent="-342000" fontAlgn="base">
              <a:lnSpc>
                <a:spcPct val="90000"/>
              </a:lnSpc>
              <a:spcBef>
                <a:spcPct val="0"/>
              </a:spcBef>
              <a:spcAft>
                <a:spcPct val="0"/>
              </a:spcAft>
              <a:buClr>
                <a:srgbClr val="C00000"/>
              </a:buClr>
              <a:buSzPct val="120000"/>
              <a:buFont typeface="Wingdings" panose="05000000000000000000" pitchFamily="2" charset="2"/>
              <a:buChar char="§"/>
            </a:pPr>
            <a:r>
              <a:rPr lang="el-GR" altLang="el-GR" sz="2400" dirty="0" smtClean="0">
                <a:solidFill>
                  <a:srgbClr val="000000"/>
                </a:solidFill>
                <a:sym typeface="Wingdings" pitchFamily="2" charset="2"/>
              </a:rPr>
              <a:t>Κατά </a:t>
            </a:r>
            <a:r>
              <a:rPr lang="el-GR" altLang="el-GR" sz="2400" dirty="0">
                <a:solidFill>
                  <a:srgbClr val="000000"/>
                </a:solidFill>
                <a:sym typeface="Wingdings" pitchFamily="2" charset="2"/>
              </a:rPr>
              <a:t>την ανάπτυξή </a:t>
            </a:r>
            <a:r>
              <a:rPr lang="el-GR" altLang="el-GR" sz="2400" dirty="0" smtClean="0">
                <a:solidFill>
                  <a:srgbClr val="000000"/>
                </a:solidFill>
                <a:sym typeface="Wingdings" pitchFamily="2" charset="2"/>
              </a:rPr>
              <a:t>τους, </a:t>
            </a:r>
            <a:r>
              <a:rPr lang="el-GR" altLang="el-GR" sz="2400" dirty="0">
                <a:solidFill>
                  <a:srgbClr val="000000"/>
                </a:solidFill>
                <a:sym typeface="Wingdings" pitchFamily="2" charset="2"/>
              </a:rPr>
              <a:t>πρέπει να λαμβάνονται </a:t>
            </a:r>
            <a:r>
              <a:rPr lang="el-GR" altLang="el-GR" sz="2400" dirty="0" smtClean="0">
                <a:solidFill>
                  <a:srgbClr val="000000"/>
                </a:solidFill>
                <a:sym typeface="Wingdings" pitchFamily="2" charset="2"/>
              </a:rPr>
              <a:t>υπόψη </a:t>
            </a:r>
            <a:r>
              <a:rPr lang="el-GR" altLang="el-GR" sz="2400" dirty="0">
                <a:solidFill>
                  <a:srgbClr val="000000"/>
                </a:solidFill>
                <a:sym typeface="Wingdings" pitchFamily="2" charset="2"/>
              </a:rPr>
              <a:t>όλες </a:t>
            </a:r>
            <a:r>
              <a:rPr lang="el-GR" altLang="el-GR" sz="2400" dirty="0" smtClean="0">
                <a:solidFill>
                  <a:srgbClr val="000000"/>
                </a:solidFill>
                <a:sym typeface="Wingdings" pitchFamily="2" charset="2"/>
              </a:rPr>
              <a:t>οι ιδιότητες και </a:t>
            </a:r>
            <a:r>
              <a:rPr lang="el-GR" altLang="el-GR" sz="2400" dirty="0">
                <a:solidFill>
                  <a:srgbClr val="000000"/>
                </a:solidFill>
                <a:sym typeface="Wingdings" pitchFamily="2" charset="2"/>
              </a:rPr>
              <a:t>συμπεριφορές των αντικειμένων.</a:t>
            </a:r>
            <a:endParaRPr lang="el-GR" altLang="el-GR" sz="240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3129316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Συμπεριφορά (Μέθοδοι) </a:t>
            </a:r>
            <a:br>
              <a:rPr lang="el-GR" b="1" dirty="0" smtClean="0"/>
            </a:br>
            <a:r>
              <a:rPr lang="el-GR" b="1" dirty="0" smtClean="0"/>
              <a:t>(2 από 2)</a:t>
            </a:r>
            <a:endParaRPr lang="el-GR" b="1" dirty="0"/>
          </a:p>
        </p:txBody>
      </p:sp>
      <p:sp>
        <p:nvSpPr>
          <p:cNvPr id="3" name="Θέση περιεχομένου 1" descr="Τμήμα προγράμματος: Μέθοδος εκτύπωσης αντικειμένου, to string, άνοιγμα κλείσιμο παρένθεσης.&#10;Υπάρχει μία ειδική μέθοδος στη Java, για την εκτύπωση ενός αντικειμένου:&#10;public string, to string, άνοιγμα κλείσιμο παρένθεσης, άγκιστρο. Enter, ακολουθούν οι εντολές. Enter, κλείσιμο αγκίστρου.&#10;Με αυτόν τον τρόπο, είναι δυνατή η εκτύπωση ενός αντικειμένου, μέσω της μεθόδου print ln, άνοιγμα κλείσιμο παρένθεσης.&#10;"/>
          <p:cNvSpPr>
            <a:spLocks noGrp="1"/>
          </p:cNvSpPr>
          <p:nvPr>
            <p:ph idx="1"/>
          </p:nvPr>
        </p:nvSpPr>
        <p:spPr>
          <a:xfrm>
            <a:off x="323528" y="1600200"/>
            <a:ext cx="8496944" cy="4525963"/>
          </a:xfrm>
        </p:spPr>
        <p:txBody>
          <a:bodyPr/>
          <a:lstStyle/>
          <a:p>
            <a:pPr lvl="0" fontAlgn="base">
              <a:lnSpc>
                <a:spcPct val="90000"/>
              </a:lnSpc>
              <a:spcBef>
                <a:spcPct val="0"/>
              </a:spcBef>
              <a:spcAft>
                <a:spcPts val="2400"/>
              </a:spcAft>
              <a:buClr>
                <a:srgbClr val="0033CC"/>
              </a:buClr>
              <a:buSzPct val="120000"/>
              <a:buFont typeface="Wingdings" panose="05000000000000000000" pitchFamily="2" charset="2"/>
              <a:buChar char="§"/>
            </a:pPr>
            <a:r>
              <a:rPr lang="el-GR" altLang="el-GR" b="1" dirty="0">
                <a:solidFill>
                  <a:srgbClr val="0033CC"/>
                </a:solidFill>
              </a:rPr>
              <a:t>Μέθοδος εκτύπωσης </a:t>
            </a:r>
            <a:r>
              <a:rPr lang="el-GR" altLang="el-GR" b="1" dirty="0" smtClean="0">
                <a:solidFill>
                  <a:srgbClr val="0033CC"/>
                </a:solidFill>
              </a:rPr>
              <a:t>αντικειμένου </a:t>
            </a:r>
            <a:r>
              <a:rPr lang="en-US" altLang="el-GR" b="1" dirty="0" smtClean="0">
                <a:solidFill>
                  <a:srgbClr val="0033CC"/>
                </a:solidFill>
              </a:rPr>
              <a:t>(</a:t>
            </a:r>
            <a:r>
              <a:rPr lang="en-US" altLang="el-GR" b="1" dirty="0" err="1" smtClean="0">
                <a:solidFill>
                  <a:srgbClr val="0033CC"/>
                </a:solidFill>
              </a:rPr>
              <a:t>toString</a:t>
            </a:r>
            <a:r>
              <a:rPr lang="en-US" altLang="el-GR" sz="2800" b="1" dirty="0" smtClean="0">
                <a:solidFill>
                  <a:srgbClr val="0033CC"/>
                </a:solidFill>
              </a:rPr>
              <a:t>()</a:t>
            </a:r>
            <a:r>
              <a:rPr lang="en-US" altLang="el-GR" b="1" dirty="0" smtClean="0">
                <a:solidFill>
                  <a:srgbClr val="0033CC"/>
                </a:solidFill>
              </a:rPr>
              <a:t>)</a:t>
            </a:r>
            <a:r>
              <a:rPr lang="el-GR" altLang="el-GR" b="1" dirty="0" smtClean="0">
                <a:solidFill>
                  <a:srgbClr val="0033CC"/>
                </a:solidFill>
              </a:rPr>
              <a:t>.</a:t>
            </a:r>
            <a:endParaRPr lang="el-GR" altLang="el-GR" b="1" u="sng" dirty="0">
              <a:solidFill>
                <a:srgbClr val="0033CC"/>
              </a:solidFill>
              <a:sym typeface="Wingdings" pitchFamily="2" charset="2"/>
            </a:endParaRPr>
          </a:p>
          <a:p>
            <a:pPr marL="400050" lvl="1" indent="0" fontAlgn="base">
              <a:lnSpc>
                <a:spcPct val="90000"/>
              </a:lnSpc>
              <a:spcBef>
                <a:spcPct val="0"/>
              </a:spcBef>
              <a:spcAft>
                <a:spcPts val="1200"/>
              </a:spcAft>
              <a:buNone/>
            </a:pPr>
            <a:r>
              <a:rPr lang="el-GR" altLang="el-GR" dirty="0">
                <a:solidFill>
                  <a:srgbClr val="000000"/>
                </a:solidFill>
              </a:rPr>
              <a:t>Υπάρχει </a:t>
            </a:r>
            <a:r>
              <a:rPr lang="el-GR" altLang="el-GR" dirty="0" smtClean="0">
                <a:solidFill>
                  <a:srgbClr val="000000"/>
                </a:solidFill>
              </a:rPr>
              <a:t>μια </a:t>
            </a:r>
            <a:r>
              <a:rPr lang="el-GR" altLang="el-GR" dirty="0">
                <a:solidFill>
                  <a:srgbClr val="000000"/>
                </a:solidFill>
              </a:rPr>
              <a:t>ειδική μέθοδος στη </a:t>
            </a:r>
            <a:r>
              <a:rPr lang="en-US" altLang="el-GR" dirty="0" smtClean="0">
                <a:solidFill>
                  <a:srgbClr val="000000"/>
                </a:solidFill>
              </a:rPr>
              <a:t>Java</a:t>
            </a:r>
            <a:r>
              <a:rPr lang="el-GR" altLang="el-GR" dirty="0" smtClean="0">
                <a:solidFill>
                  <a:srgbClr val="000000"/>
                </a:solidFill>
              </a:rPr>
              <a:t>, </a:t>
            </a:r>
            <a:r>
              <a:rPr lang="el-GR" altLang="el-GR" dirty="0">
                <a:solidFill>
                  <a:srgbClr val="000000"/>
                </a:solidFill>
              </a:rPr>
              <a:t>για την εκτύπωση ενός </a:t>
            </a:r>
            <a:r>
              <a:rPr lang="el-GR" altLang="el-GR" dirty="0" smtClean="0">
                <a:solidFill>
                  <a:srgbClr val="000000"/>
                </a:solidFill>
              </a:rPr>
              <a:t>αντικειμένου:</a:t>
            </a:r>
            <a:endParaRPr lang="en-US" altLang="el-GR" dirty="0">
              <a:solidFill>
                <a:srgbClr val="000000"/>
              </a:solidFill>
            </a:endParaRPr>
          </a:p>
          <a:p>
            <a:pPr marL="1257300" lvl="3" indent="0" fontAlgn="base">
              <a:lnSpc>
                <a:spcPct val="90000"/>
              </a:lnSpc>
              <a:spcBef>
                <a:spcPct val="0"/>
              </a:spcBef>
              <a:spcAft>
                <a:spcPct val="0"/>
              </a:spcAft>
              <a:buNone/>
            </a:pPr>
            <a:r>
              <a:rPr lang="en-US" altLang="el-GR" sz="2800" b="1" dirty="0" smtClean="0">
                <a:solidFill>
                  <a:srgbClr val="0033CC"/>
                </a:solidFill>
              </a:rPr>
              <a:t>public</a:t>
            </a:r>
            <a:r>
              <a:rPr lang="en-US" altLang="el-GR" sz="2800" b="1" dirty="0" smtClean="0">
                <a:solidFill>
                  <a:srgbClr val="3333CC"/>
                </a:solidFill>
              </a:rPr>
              <a:t> </a:t>
            </a:r>
            <a:r>
              <a:rPr lang="en-US" altLang="el-GR" sz="2800" b="1" dirty="0" smtClean="0">
                <a:solidFill>
                  <a:srgbClr val="000000"/>
                </a:solidFill>
              </a:rPr>
              <a:t>String </a:t>
            </a:r>
            <a:r>
              <a:rPr lang="en-US" altLang="el-GR" sz="2800" b="1" dirty="0" err="1" smtClean="0">
                <a:solidFill>
                  <a:srgbClr val="000000"/>
                </a:solidFill>
              </a:rPr>
              <a:t>toString</a:t>
            </a:r>
            <a:r>
              <a:rPr lang="en-US" altLang="el-GR" sz="2800" b="1" dirty="0" smtClean="0">
                <a:solidFill>
                  <a:srgbClr val="000000"/>
                </a:solidFill>
              </a:rPr>
              <a:t>() {</a:t>
            </a:r>
            <a:endParaRPr lang="el-GR" altLang="el-GR" sz="2800" b="1" dirty="0">
              <a:solidFill>
                <a:srgbClr val="000000"/>
              </a:solidFill>
            </a:endParaRPr>
          </a:p>
          <a:p>
            <a:pPr marL="1714500" lvl="4" indent="0" fontAlgn="base">
              <a:lnSpc>
                <a:spcPct val="90000"/>
              </a:lnSpc>
              <a:spcBef>
                <a:spcPct val="0"/>
              </a:spcBef>
              <a:spcAft>
                <a:spcPct val="0"/>
              </a:spcAft>
              <a:buNone/>
            </a:pPr>
            <a:r>
              <a:rPr lang="en-US" altLang="el-GR" sz="2800" b="1" dirty="0" smtClean="0">
                <a:solidFill>
                  <a:srgbClr val="000000"/>
                </a:solidFill>
              </a:rPr>
              <a:t>………….</a:t>
            </a:r>
            <a:endParaRPr lang="el-GR" altLang="el-GR" sz="2800" b="1" dirty="0">
              <a:solidFill>
                <a:srgbClr val="000000"/>
              </a:solidFill>
            </a:endParaRPr>
          </a:p>
          <a:p>
            <a:pPr marL="1257300" lvl="3" indent="0" fontAlgn="base">
              <a:lnSpc>
                <a:spcPct val="90000"/>
              </a:lnSpc>
              <a:spcBef>
                <a:spcPct val="0"/>
              </a:spcBef>
              <a:spcAft>
                <a:spcPts val="1200"/>
              </a:spcAft>
              <a:buNone/>
            </a:pPr>
            <a:r>
              <a:rPr lang="en-US" altLang="el-GR" sz="2800" b="1" dirty="0" smtClean="0">
                <a:solidFill>
                  <a:srgbClr val="000000"/>
                </a:solidFill>
              </a:rPr>
              <a:t>}</a:t>
            </a:r>
            <a:endParaRPr lang="el-GR" altLang="el-GR" sz="2800" b="1" dirty="0" smtClean="0">
              <a:solidFill>
                <a:srgbClr val="000000"/>
              </a:solidFill>
            </a:endParaRPr>
          </a:p>
          <a:p>
            <a:pPr marL="400050" lvl="1" indent="0" fontAlgn="base">
              <a:lnSpc>
                <a:spcPct val="90000"/>
              </a:lnSpc>
              <a:spcBef>
                <a:spcPct val="0"/>
              </a:spcBef>
              <a:spcAft>
                <a:spcPct val="0"/>
              </a:spcAft>
              <a:buNone/>
            </a:pPr>
            <a:r>
              <a:rPr lang="el-GR" altLang="el-GR" dirty="0" smtClean="0">
                <a:solidFill>
                  <a:srgbClr val="000000"/>
                </a:solidFill>
              </a:rPr>
              <a:t>Με </a:t>
            </a:r>
            <a:r>
              <a:rPr lang="el-GR" altLang="el-GR" dirty="0">
                <a:solidFill>
                  <a:srgbClr val="000000"/>
                </a:solidFill>
              </a:rPr>
              <a:t>αυτόν τον </a:t>
            </a:r>
            <a:r>
              <a:rPr lang="el-GR" altLang="el-GR" dirty="0" smtClean="0">
                <a:solidFill>
                  <a:srgbClr val="000000"/>
                </a:solidFill>
              </a:rPr>
              <a:t>τρόπο, </a:t>
            </a:r>
            <a:r>
              <a:rPr lang="el-GR" altLang="el-GR" dirty="0">
                <a:solidFill>
                  <a:srgbClr val="000000"/>
                </a:solidFill>
              </a:rPr>
              <a:t>είναι δυνατή η εκτύπωση ενός </a:t>
            </a:r>
            <a:r>
              <a:rPr lang="el-GR" altLang="el-GR" dirty="0" smtClean="0">
                <a:solidFill>
                  <a:srgbClr val="000000"/>
                </a:solidFill>
              </a:rPr>
              <a:t>αντικειμένου, μέσω </a:t>
            </a:r>
            <a:r>
              <a:rPr lang="el-GR" altLang="el-GR" dirty="0">
                <a:solidFill>
                  <a:srgbClr val="000000"/>
                </a:solidFill>
              </a:rPr>
              <a:t>της μεθόδου </a:t>
            </a:r>
            <a:r>
              <a:rPr lang="en-US" altLang="el-GR" dirty="0" err="1" smtClean="0">
                <a:solidFill>
                  <a:srgbClr val="000000"/>
                </a:solidFill>
              </a:rPr>
              <a:t>println</a:t>
            </a:r>
            <a:r>
              <a:rPr lang="en-US" altLang="el-GR" dirty="0" smtClean="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18</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941399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έβδομης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98087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169961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314498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a:t>
            </a:r>
          </a:p>
          <a:p>
            <a:pPr marL="400050" lvl="1" indent="0">
              <a:spcBef>
                <a:spcPts val="0"/>
              </a:spcBef>
              <a:spcAft>
                <a:spcPts val="600"/>
              </a:spcAft>
              <a:buNone/>
            </a:pPr>
            <a:r>
              <a:rPr lang="en-US" dirty="0" smtClean="0"/>
              <a:t>1) </a:t>
            </a:r>
            <a:r>
              <a:rPr lang="el-GR" dirty="0" smtClean="0"/>
              <a:t>Αντιληφθεί την έννοια της τάξης.</a:t>
            </a:r>
          </a:p>
          <a:p>
            <a:pPr marL="400050" lvl="1" indent="0">
              <a:buNone/>
            </a:pPr>
            <a:r>
              <a:rPr lang="en-US" dirty="0" smtClean="0"/>
              <a:t>2) </a:t>
            </a:r>
            <a:r>
              <a:rPr lang="el-GR" dirty="0"/>
              <a:t>Χ</a:t>
            </a:r>
            <a:r>
              <a:rPr lang="el-GR" dirty="0" smtClean="0"/>
              <a:t>ρησιμοποιεί τάξεις και μεθόδους</a:t>
            </a:r>
            <a:r>
              <a:rPr lang="en-US" dirty="0" smtClean="0"/>
              <a:t>. </a:t>
            </a:r>
            <a:endParaRPr lang="el-GR" dirty="0" smtClean="0"/>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Τάξεις και μέθοδοι</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3215172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5" action="ppaction://hlinksldjump" tooltip="Μετάβαση στη Διαφάνεια 6"/>
          </p:cNvPr>
          <p:cNvSpPr/>
          <p:nvPr/>
        </p:nvSpPr>
        <p:spPr>
          <a:xfrm>
            <a:off x="809255" y="190664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Τάξεις</a:t>
            </a:r>
            <a:endParaRPr lang="el-GR" i="1" dirty="0">
              <a:solidFill>
                <a:srgbClr val="0070C0"/>
              </a:solidFill>
            </a:endParaRPr>
          </a:p>
        </p:txBody>
      </p:sp>
      <p:sp>
        <p:nvSpPr>
          <p:cNvPr id="14" name="Θέση περιεχομένου 2">
            <a:hlinkClick r:id="rId6" action="ppaction://hlinksldjump" tooltip="Μετάβαση στη Διαφάνεια 12"/>
          </p:cNvPr>
          <p:cNvSpPr/>
          <p:nvPr>
            <p:custDataLst>
              <p:tags r:id="rId2"/>
            </p:custDataLst>
          </p:nvPr>
        </p:nvSpPr>
        <p:spPr>
          <a:xfrm>
            <a:off x="809258" y="2685952"/>
            <a:ext cx="750715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Ιδιότητες (μεταβλητές)</a:t>
            </a:r>
            <a:endParaRPr lang="el-GR" i="1" dirty="0">
              <a:solidFill>
                <a:srgbClr val="0070C0"/>
              </a:solidFill>
            </a:endParaRPr>
          </a:p>
        </p:txBody>
      </p:sp>
      <p:sp>
        <p:nvSpPr>
          <p:cNvPr id="16" name="Θέση περιεχομένου 3">
            <a:hlinkClick r:id="rId7" action="ppaction://hlinksldjump" tooltip="Μετάβαση στη Διαφάνεια 14"/>
          </p:cNvPr>
          <p:cNvSpPr/>
          <p:nvPr>
            <p:custDataLst>
              <p:tags r:id="rId3"/>
            </p:custDataLst>
          </p:nvPr>
        </p:nvSpPr>
        <p:spPr>
          <a:xfrm>
            <a:off x="809254" y="3501008"/>
            <a:ext cx="750716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3</a:t>
            </a:r>
            <a:r>
              <a:rPr lang="el-GR" sz="2800" i="1" dirty="0" smtClean="0">
                <a:solidFill>
                  <a:srgbClr val="0070C0"/>
                </a:solidFill>
              </a:rPr>
              <a:t>)  Συμπεριφορά (μέθοδοι)</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Τάξεις και μέθοδοι</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076066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Τάξεις</a:t>
            </a:r>
            <a:endParaRPr lang="el-GR" b="1" dirty="0"/>
          </a:p>
        </p:txBody>
      </p:sp>
      <p:sp>
        <p:nvSpPr>
          <p:cNvPr id="3" name="Θέση περιεχομένου 1"/>
          <p:cNvSpPr>
            <a:spLocks noGrp="1"/>
          </p:cNvSpPr>
          <p:nvPr>
            <p:ph idx="1"/>
          </p:nvPr>
        </p:nvSpPr>
        <p:spPr/>
        <p:txBody>
          <a:bodyPr/>
          <a:lstStyle/>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Αντικειμενοστραφής προγραμματισμός</a:t>
            </a:r>
            <a:r>
              <a:rPr lang="el-GR" altLang="el-GR" dirty="0"/>
              <a:t>.</a:t>
            </a:r>
            <a:endParaRPr lang="el-GR" altLang="el-GR" dirty="0">
              <a:sym typeface="Wingdings" pitchFamily="2" charset="2"/>
            </a:endParaRPr>
          </a:p>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Κλάσεις </a:t>
            </a:r>
            <a:r>
              <a:rPr lang="el-GR" altLang="el-GR" dirty="0"/>
              <a:t>– Αντικείμενα.</a:t>
            </a:r>
            <a:endParaRPr lang="el-GR" altLang="el-GR" dirty="0">
              <a:sym typeface="Wingdings" pitchFamily="2" charset="2"/>
            </a:endParaRPr>
          </a:p>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Ιεραρχία </a:t>
            </a:r>
            <a:r>
              <a:rPr lang="el-GR" altLang="el-GR" dirty="0"/>
              <a:t>κλάσεων.</a:t>
            </a:r>
            <a:endParaRPr lang="el-GR" altLang="el-GR" dirty="0">
              <a:sym typeface="Wingdings" pitchFamily="2" charset="2"/>
            </a:endParaRPr>
          </a:p>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Κλάσεις</a:t>
            </a:r>
            <a:r>
              <a:rPr lang="el-GR" altLang="el-GR" dirty="0"/>
              <a:t>, ιδιότητες – συμπεριφορά.</a:t>
            </a:r>
            <a:endParaRPr lang="el-GR" altLang="el-GR" dirty="0">
              <a:sym typeface="Wingdings" pitchFamily="2" charset="2"/>
            </a:endParaRPr>
          </a:p>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Ιδιότητες </a:t>
            </a:r>
            <a:r>
              <a:rPr lang="el-GR" altLang="el-GR" dirty="0"/>
              <a:t>(Μεταβλητές).</a:t>
            </a:r>
            <a:endParaRPr lang="el-GR" altLang="el-GR" dirty="0">
              <a:sym typeface="Wingdings" pitchFamily="2" charset="2"/>
            </a:endParaRPr>
          </a:p>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Συμπεριφορά </a:t>
            </a:r>
            <a:r>
              <a:rPr lang="el-GR" altLang="el-GR" dirty="0"/>
              <a:t>(Μέθοδοι).</a:t>
            </a:r>
            <a:endParaRPr lang="el-GR" altLang="el-GR" dirty="0">
              <a:sym typeface="Wingdings" pitchFamily="2" charset="2"/>
            </a:endParaRPr>
          </a:p>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Κληρονομικότητα</a:t>
            </a:r>
            <a:r>
              <a:rPr lang="el-GR" altLang="el-GR" dirty="0"/>
              <a:t>.</a:t>
            </a:r>
            <a:endParaRPr lang="el-GR" altLang="el-GR" dirty="0">
              <a:sym typeface="Wingdings" pitchFamily="2" charset="2"/>
            </a:endParaRPr>
          </a:p>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Μέθοδοι </a:t>
            </a:r>
            <a:r>
              <a:rPr lang="el-GR" altLang="el-GR" dirty="0"/>
              <a:t>επικάλυψης.</a:t>
            </a:r>
            <a:endParaRPr lang="el-GR" altLang="el-GR" dirty="0">
              <a:sym typeface="Wingdings" pitchFamily="2" charset="2"/>
            </a:endParaRPr>
          </a:p>
          <a:p>
            <a:pPr lvl="0" fontAlgn="base">
              <a:lnSpc>
                <a:spcPct val="90000"/>
              </a:lnSpc>
              <a:spcBef>
                <a:spcPct val="0"/>
              </a:spcBef>
              <a:spcAft>
                <a:spcPct val="0"/>
              </a:spcAft>
              <a:buClr>
                <a:srgbClr val="C00000"/>
              </a:buClr>
              <a:buSzPct val="120000"/>
              <a:buFont typeface="Wingdings" panose="05000000000000000000" pitchFamily="2" charset="2"/>
              <a:buChar char="§"/>
            </a:pPr>
            <a:r>
              <a:rPr lang="el-GR" altLang="el-GR" dirty="0" smtClean="0"/>
              <a:t>Η </a:t>
            </a:r>
            <a:r>
              <a:rPr lang="el-GR" altLang="el-GR" dirty="0"/>
              <a:t>χρήση του </a:t>
            </a:r>
            <a:r>
              <a:rPr lang="en-US" altLang="el-GR" dirty="0" smtClean="0"/>
              <a:t>this</a:t>
            </a:r>
            <a:r>
              <a:rPr lang="el-GR" altLang="el-GR" dirty="0" smtClean="0"/>
              <a:t> </a:t>
            </a:r>
            <a:r>
              <a:rPr lang="el-GR" altLang="el-GR" dirty="0"/>
              <a:t>και του </a:t>
            </a:r>
            <a:r>
              <a:rPr lang="en-US" altLang="el-GR" dirty="0" smtClean="0"/>
              <a:t>super</a:t>
            </a:r>
            <a:r>
              <a:rPr lang="el-GR" altLang="el-GR" dirty="0" smtClean="0"/>
              <a:t>.</a:t>
            </a:r>
            <a:endParaRPr lang="el-GR" altLang="el-GR" dirty="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1159972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1"/>
          <p:cNvSpPr>
            <a:spLocks noGrp="1"/>
          </p:cNvSpPr>
          <p:nvPr>
            <p:ph type="title"/>
          </p:nvPr>
        </p:nvSpPr>
        <p:spPr/>
        <p:txBody>
          <a:bodyPr>
            <a:noAutofit/>
          </a:bodyPr>
          <a:lstStyle/>
          <a:p>
            <a:r>
              <a:rPr lang="el-GR" altLang="el-GR" b="1" dirty="0" smtClean="0"/>
              <a:t>Αντικειμενοστραφής προγραμματισμός</a:t>
            </a:r>
            <a:endParaRPr lang="el-GR" b="1" dirty="0"/>
          </a:p>
        </p:txBody>
      </p:sp>
      <p:pic>
        <p:nvPicPr>
          <p:cNvPr id="2" name="Θέση περιεχομένου 1" descr="Εικόνα με δύο μπλόκ διαγράμματα, στα οποία γίνεται σύγκριση των αντικειμένων του πραγματικού κόσμου, με τα αντικείμενα του αντικειμενοστραφής προγραμματισμού, προκειμένου να γίνει κατανοητή η έννοια του αντικειμενοστραφή προγραμματισμού. Πρώτο διάγραμμα: στον πραγματικό κόσμο, υπάρχουν κατηγορίες αντικειμένων που περιλαμβάνουν φυσικά αντικείμενα, τα οποία αποτελούν ομάδες και  καταλαμβάνουν χώρο. Δεύτερο διάγραμμα: στον αντικειμενοστραφή προγραμματισμό, υπάρχουν οι κλάσεις που περιλαμβάνουν αντικείμενα, τα οποία αποτελούν ομάδες και  δημιουργούν προγράμματα."/>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772816"/>
            <a:ext cx="7131292" cy="4525963"/>
          </a:xfrm>
        </p:spPr>
      </p:pic>
      <p:sp>
        <p:nvSpPr>
          <p:cNvPr id="5"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3409192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tabLst>
                <a:tab pos="3402013" algn="l"/>
              </a:tabLst>
            </a:pPr>
            <a:r>
              <a:rPr lang="el-GR" altLang="el-GR" b="1" dirty="0"/>
              <a:t>Κλάσεις – </a:t>
            </a:r>
            <a:r>
              <a:rPr lang="el-GR" altLang="el-GR" b="1" dirty="0" smtClean="0"/>
              <a:t>Αντικείμενα </a:t>
            </a:r>
            <a:endParaRPr lang="el-GR" b="1" dirty="0"/>
          </a:p>
        </p:txBody>
      </p:sp>
      <p:sp>
        <p:nvSpPr>
          <p:cNvPr id="3" name="Θέση περιεχομένου 1"/>
          <p:cNvSpPr>
            <a:spLocks noGrp="1"/>
          </p:cNvSpPr>
          <p:nvPr>
            <p:ph idx="1"/>
          </p:nvPr>
        </p:nvSpPr>
        <p:spPr>
          <a:xfrm>
            <a:off x="457200" y="1600200"/>
            <a:ext cx="8219256" cy="1612775"/>
          </a:xfrm>
        </p:spPr>
        <p:txBody>
          <a:bodyPr>
            <a:normAutofit/>
          </a:bodyPr>
          <a:lstStyle/>
          <a:p>
            <a:pPr lvl="0" fontAlgn="base">
              <a:lnSpc>
                <a:spcPct val="90000"/>
              </a:lnSpc>
              <a:spcBef>
                <a:spcPct val="0"/>
              </a:spcBef>
              <a:spcAft>
                <a:spcPct val="0"/>
              </a:spcAft>
              <a:buClr>
                <a:srgbClr val="3333CC"/>
              </a:buClr>
              <a:buSzPct val="120000"/>
              <a:buFont typeface="Wingdings" panose="05000000000000000000" pitchFamily="2" charset="2"/>
              <a:buChar char="§"/>
            </a:pPr>
            <a:r>
              <a:rPr lang="el-GR" altLang="el-GR" sz="2400" dirty="0">
                <a:solidFill>
                  <a:srgbClr val="000000"/>
                </a:solidFill>
                <a:latin typeface="Calibri" panose="020F0502020204030204" pitchFamily="34" charset="0"/>
                <a:sym typeface="Wingdings" pitchFamily="2" charset="2"/>
              </a:rPr>
              <a:t>Στον αντικειμενοστραφή προγραμματισμό δημιουργούμε τις </a:t>
            </a:r>
            <a:r>
              <a:rPr lang="el-GR" altLang="el-GR" sz="2400" b="1" dirty="0">
                <a:latin typeface="Calibri" panose="020F0502020204030204" pitchFamily="34" charset="0"/>
                <a:sym typeface="Wingdings" pitchFamily="2" charset="2"/>
              </a:rPr>
              <a:t>κλάσεις</a:t>
            </a:r>
            <a:r>
              <a:rPr lang="el-GR" altLang="el-GR" sz="2400" dirty="0">
                <a:solidFill>
                  <a:srgbClr val="000000"/>
                </a:solidFill>
                <a:latin typeface="Calibri" panose="020F0502020204030204" pitchFamily="34" charset="0"/>
                <a:sym typeface="Wingdings" pitchFamily="2" charset="2"/>
              </a:rPr>
              <a:t>.</a:t>
            </a:r>
          </a:p>
          <a:p>
            <a:pPr lvl="0" fontAlgn="base">
              <a:lnSpc>
                <a:spcPct val="90000"/>
              </a:lnSpc>
              <a:spcBef>
                <a:spcPct val="0"/>
              </a:spcBef>
              <a:spcAft>
                <a:spcPct val="0"/>
              </a:spcAft>
              <a:buClr>
                <a:srgbClr val="3333CC"/>
              </a:buClr>
              <a:buSzPct val="120000"/>
              <a:buFont typeface="Wingdings" panose="05000000000000000000" pitchFamily="2" charset="2"/>
              <a:buChar char="§"/>
            </a:pPr>
            <a:r>
              <a:rPr lang="el-GR" altLang="el-GR" sz="2400" dirty="0">
                <a:solidFill>
                  <a:srgbClr val="000000"/>
                </a:solidFill>
                <a:latin typeface="Calibri" panose="020F0502020204030204" pitchFamily="34" charset="0"/>
                <a:sym typeface="Wingdings" pitchFamily="2" charset="2"/>
              </a:rPr>
              <a:t>Οι κλάσεις χρησιμοποιούνται ως </a:t>
            </a:r>
            <a:r>
              <a:rPr lang="el-GR" altLang="el-GR" sz="2400" b="1" i="1" dirty="0">
                <a:latin typeface="Calibri" panose="020F0502020204030204" pitchFamily="34" charset="0"/>
                <a:sym typeface="Wingdings" pitchFamily="2" charset="2"/>
              </a:rPr>
              <a:t>πρότυπα</a:t>
            </a:r>
            <a:r>
              <a:rPr lang="el-GR" altLang="el-GR" sz="2400" b="1" i="1" dirty="0">
                <a:solidFill>
                  <a:srgbClr val="008100"/>
                </a:solidFill>
                <a:latin typeface="Calibri" panose="020F0502020204030204" pitchFamily="34" charset="0"/>
                <a:sym typeface="Wingdings" pitchFamily="2" charset="2"/>
              </a:rPr>
              <a:t> </a:t>
            </a:r>
            <a:r>
              <a:rPr lang="el-GR" altLang="el-GR" sz="2400" dirty="0">
                <a:solidFill>
                  <a:srgbClr val="000000"/>
                </a:solidFill>
                <a:latin typeface="Calibri" panose="020F0502020204030204" pitchFamily="34" charset="0"/>
                <a:sym typeface="Wingdings" pitchFamily="2" charset="2"/>
              </a:rPr>
              <a:t>για την δημιουργία των </a:t>
            </a:r>
            <a:r>
              <a:rPr lang="el-GR" altLang="el-GR" sz="2400" b="1" dirty="0">
                <a:latin typeface="Calibri" panose="020F0502020204030204" pitchFamily="34" charset="0"/>
                <a:sym typeface="Wingdings" pitchFamily="2" charset="2"/>
              </a:rPr>
              <a:t>αντικειμένων</a:t>
            </a:r>
            <a:r>
              <a:rPr lang="el-GR" altLang="el-GR" sz="2400" dirty="0">
                <a:solidFill>
                  <a:srgbClr val="000000"/>
                </a:solidFill>
                <a:latin typeface="Calibri" panose="020F0502020204030204" pitchFamily="34" charset="0"/>
                <a:sym typeface="Wingdings" pitchFamily="2" charset="2"/>
              </a:rPr>
              <a:t>.</a:t>
            </a:r>
          </a:p>
          <a:p>
            <a:endParaRPr lang="el-GR" dirty="0"/>
          </a:p>
        </p:txBody>
      </p:sp>
      <p:pic>
        <p:nvPicPr>
          <p:cNvPr id="7" name="Εικόνα 1" descr="Εικόνα με το μπλόκ διάγραμμα του αντικειμένου. Ένα αντικείμενο έχει ιδιότητες και συμπεριφορά, τα οποία αποδίδονται με μεταβλητές και μεθόδους αντίστοιχα."/>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2252" y="3139416"/>
            <a:ext cx="5047488" cy="2017776"/>
          </a:xfrm>
          <a:prstGeom prst="rect">
            <a:avLst/>
          </a:prstGeom>
        </p:spPr>
      </p:pic>
      <p:sp>
        <p:nvSpPr>
          <p:cNvPr id="8" name="Θέση περιεχομένου 2"/>
          <p:cNvSpPr txBox="1"/>
          <p:nvPr/>
        </p:nvSpPr>
        <p:spPr>
          <a:xfrm>
            <a:off x="395536" y="5229200"/>
            <a:ext cx="8280920" cy="1200329"/>
          </a:xfrm>
          <a:prstGeom prst="rect">
            <a:avLst/>
          </a:prstGeom>
          <a:noFill/>
        </p:spPr>
        <p:txBody>
          <a:bodyPr wrap="square" rtlCol="0">
            <a:spAutoFit/>
          </a:bodyPr>
          <a:lstStyle/>
          <a:p>
            <a:pPr marL="342900" lvl="0" indent="-342900" fontAlgn="base">
              <a:spcBef>
                <a:spcPct val="0"/>
              </a:spcBef>
              <a:spcAft>
                <a:spcPct val="0"/>
              </a:spcAft>
              <a:buClr>
                <a:srgbClr val="3333CC"/>
              </a:buClr>
              <a:buSzPct val="120000"/>
              <a:buFont typeface="Wingdings" panose="05000000000000000000" pitchFamily="2" charset="2"/>
              <a:buChar char="§"/>
            </a:pPr>
            <a:r>
              <a:rPr lang="el-GR" altLang="el-GR" sz="2400" b="1" dirty="0">
                <a:latin typeface="Calibri" panose="020F0502020204030204" pitchFamily="34" charset="0"/>
                <a:ea typeface="Times New Roman" pitchFamily="18" charset="0"/>
                <a:cs typeface="Tahoma" pitchFamily="34" charset="0"/>
                <a:sym typeface="Wingdings" pitchFamily="2" charset="2"/>
              </a:rPr>
              <a:t>Ιδιότητες </a:t>
            </a:r>
            <a:r>
              <a:rPr lang="el-GR" altLang="el-GR" sz="2400" dirty="0">
                <a:solidFill>
                  <a:srgbClr val="000000"/>
                </a:solidFill>
                <a:latin typeface="Calibri" panose="020F0502020204030204" pitchFamily="34" charset="0"/>
                <a:ea typeface="Times New Roman" pitchFamily="18" charset="0"/>
                <a:cs typeface="Tahoma" pitchFamily="34" charset="0"/>
                <a:sym typeface="Wingdings" pitchFamily="2" charset="2"/>
              </a:rPr>
              <a:t>: Περιγράφουν το αντικείμενο, και δείχνουν σε τι διαφέρει σε σχέση </a:t>
            </a:r>
            <a:r>
              <a:rPr lang="el-GR" altLang="el-GR" sz="2400" dirty="0">
                <a:solidFill>
                  <a:srgbClr val="000000"/>
                </a:solidFill>
                <a:latin typeface="Calibri" panose="020F0502020204030204" pitchFamily="34" charset="0"/>
                <a:cs typeface="Tahoma" pitchFamily="34" charset="0"/>
                <a:sym typeface="Wingdings" pitchFamily="2" charset="2"/>
              </a:rPr>
              <a:t>με</a:t>
            </a:r>
            <a:r>
              <a:rPr lang="el-GR" altLang="el-GR" sz="2400" dirty="0">
                <a:solidFill>
                  <a:srgbClr val="000000"/>
                </a:solidFill>
                <a:latin typeface="Calibri" panose="020F0502020204030204" pitchFamily="34" charset="0"/>
                <a:cs typeface="Times New Roman" pitchFamily="18" charset="0"/>
                <a:sym typeface="Wingdings" pitchFamily="2" charset="2"/>
              </a:rPr>
              <a:t> τα άλλα </a:t>
            </a:r>
            <a:r>
              <a:rPr lang="el-GR" altLang="el-GR" sz="2400" dirty="0">
                <a:solidFill>
                  <a:srgbClr val="000000"/>
                </a:solidFill>
                <a:latin typeface="Calibri" panose="020F0502020204030204" pitchFamily="34" charset="0"/>
                <a:sym typeface="Wingdings" pitchFamily="2" charset="2"/>
              </a:rPr>
              <a:t>αντικείμενα</a:t>
            </a:r>
            <a:r>
              <a:rPr lang="el-GR" altLang="el-GR" sz="2400" dirty="0">
                <a:solidFill>
                  <a:srgbClr val="000000"/>
                </a:solidFill>
                <a:latin typeface="Calibri" panose="020F0502020204030204" pitchFamily="34" charset="0"/>
                <a:cs typeface="Times New Roman" pitchFamily="18" charset="0"/>
                <a:sym typeface="Wingdings" pitchFamily="2" charset="2"/>
              </a:rPr>
              <a:t>.</a:t>
            </a:r>
            <a:endParaRPr lang="el-GR" altLang="el-GR" sz="2400" dirty="0">
              <a:solidFill>
                <a:srgbClr val="000000"/>
              </a:solidFill>
              <a:latin typeface="Calibri" panose="020F0502020204030204" pitchFamily="34" charset="0"/>
              <a:sym typeface="Wingdings" pitchFamily="2" charset="2"/>
            </a:endParaRPr>
          </a:p>
          <a:p>
            <a:pPr marL="342900" lvl="0" indent="-342900" fontAlgn="base">
              <a:spcBef>
                <a:spcPct val="0"/>
              </a:spcBef>
              <a:spcAft>
                <a:spcPct val="0"/>
              </a:spcAft>
              <a:buClr>
                <a:srgbClr val="3333CC"/>
              </a:buClr>
              <a:buSzPct val="120000"/>
              <a:buFont typeface="Wingdings" panose="05000000000000000000" pitchFamily="2" charset="2"/>
              <a:buChar char="§"/>
            </a:pPr>
            <a:r>
              <a:rPr lang="el-GR" altLang="el-GR" sz="2400" b="1" dirty="0">
                <a:latin typeface="Calibri" panose="020F0502020204030204" pitchFamily="34" charset="0"/>
                <a:cs typeface="Times New Roman" pitchFamily="18" charset="0"/>
                <a:sym typeface="Wingdings" pitchFamily="2" charset="2"/>
              </a:rPr>
              <a:t>Συμπεριφορά</a:t>
            </a:r>
            <a:r>
              <a:rPr lang="el-GR" altLang="el-GR" sz="2400" b="1" dirty="0">
                <a:solidFill>
                  <a:srgbClr val="CD0000"/>
                </a:solidFill>
                <a:latin typeface="Calibri" panose="020F0502020204030204" pitchFamily="34" charset="0"/>
                <a:cs typeface="Times New Roman" pitchFamily="18" charset="0"/>
                <a:sym typeface="Wingdings" pitchFamily="2" charset="2"/>
              </a:rPr>
              <a:t> </a:t>
            </a:r>
            <a:r>
              <a:rPr lang="el-GR" altLang="el-GR" sz="2400" dirty="0">
                <a:solidFill>
                  <a:srgbClr val="000000"/>
                </a:solidFill>
                <a:latin typeface="Calibri" panose="020F0502020204030204" pitchFamily="34" charset="0"/>
                <a:cs typeface="Times New Roman" pitchFamily="18" charset="0"/>
                <a:sym typeface="Wingdings" pitchFamily="2" charset="2"/>
              </a:rPr>
              <a:t>: Είναι τα όσα κάνει ένα αντικείμενο.</a:t>
            </a: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495693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smtClean="0"/>
              <a:t>Ιεραρχία κλάσεων</a:t>
            </a:r>
            <a:endParaRPr lang="el-GR" b="1" dirty="0"/>
          </a:p>
        </p:txBody>
      </p:sp>
      <p:sp>
        <p:nvSpPr>
          <p:cNvPr id="3" name="Θέση περιεχομένου 1"/>
          <p:cNvSpPr>
            <a:spLocks noGrp="1"/>
          </p:cNvSpPr>
          <p:nvPr>
            <p:ph idx="1"/>
          </p:nvPr>
        </p:nvSpPr>
        <p:spPr>
          <a:xfrm>
            <a:off x="457200" y="1484784"/>
            <a:ext cx="8229600" cy="1512168"/>
          </a:xfrm>
        </p:spPr>
        <p:txBody>
          <a:bodyPr>
            <a:normAutofit/>
          </a:bodyPr>
          <a:lstStyle/>
          <a:p>
            <a:pPr lvl="0" fontAlgn="base">
              <a:lnSpc>
                <a:spcPct val="90000"/>
              </a:lnSpc>
              <a:spcBef>
                <a:spcPct val="0"/>
              </a:spcBef>
              <a:spcAft>
                <a:spcPts val="600"/>
              </a:spcAft>
              <a:buClr>
                <a:srgbClr val="3333CC"/>
              </a:buClr>
              <a:buSzPct val="120000"/>
              <a:buFont typeface="Wingdings" panose="05000000000000000000" pitchFamily="2" charset="2"/>
              <a:buChar char="§"/>
            </a:pPr>
            <a:r>
              <a:rPr lang="el-GR" altLang="el-GR" sz="2400" dirty="0" smtClean="0">
                <a:solidFill>
                  <a:srgbClr val="000000"/>
                </a:solidFill>
                <a:sym typeface="Wingdings" pitchFamily="2" charset="2"/>
              </a:rPr>
              <a:t>Οι </a:t>
            </a:r>
            <a:r>
              <a:rPr lang="el-GR" altLang="el-GR" sz="2400" dirty="0">
                <a:solidFill>
                  <a:srgbClr val="000000"/>
                </a:solidFill>
                <a:sym typeface="Wingdings" pitchFamily="2" charset="2"/>
              </a:rPr>
              <a:t>κλάσεις οργανώνονται σε ιεραρχίες </a:t>
            </a:r>
            <a:r>
              <a:rPr lang="el-GR" altLang="el-GR" sz="2400" dirty="0" smtClean="0">
                <a:solidFill>
                  <a:srgbClr val="000000"/>
                </a:solidFill>
                <a:sym typeface="Wingdings" pitchFamily="2" charset="2"/>
              </a:rPr>
              <a:t>κλάσεων, με </a:t>
            </a:r>
            <a:r>
              <a:rPr lang="el-GR" altLang="el-GR" sz="2400" dirty="0">
                <a:solidFill>
                  <a:srgbClr val="000000"/>
                </a:solidFill>
                <a:sym typeface="Wingdings" pitchFamily="2" charset="2"/>
              </a:rPr>
              <a:t>μορφή πυραμίδας.</a:t>
            </a:r>
          </a:p>
          <a:p>
            <a:pPr lvl="0" fontAlgn="base">
              <a:lnSpc>
                <a:spcPct val="90000"/>
              </a:lnSpc>
              <a:spcBef>
                <a:spcPct val="0"/>
              </a:spcBef>
              <a:spcAft>
                <a:spcPct val="0"/>
              </a:spcAft>
              <a:buClr>
                <a:srgbClr val="3333CC"/>
              </a:buClr>
              <a:buSzPct val="120000"/>
              <a:buFont typeface="Wingdings" panose="05000000000000000000" pitchFamily="2" charset="2"/>
              <a:buChar char="§"/>
            </a:pPr>
            <a:r>
              <a:rPr lang="el-GR" altLang="el-GR" sz="2400" dirty="0" smtClean="0">
                <a:solidFill>
                  <a:srgbClr val="000000"/>
                </a:solidFill>
                <a:sym typeface="Wingdings" pitchFamily="2" charset="2"/>
              </a:rPr>
              <a:t>Με </a:t>
            </a:r>
            <a:r>
              <a:rPr lang="el-GR" altLang="el-GR" sz="2400" dirty="0">
                <a:solidFill>
                  <a:srgbClr val="000000"/>
                </a:solidFill>
                <a:sym typeface="Wingdings" pitchFamily="2" charset="2"/>
              </a:rPr>
              <a:t>αυτόν τον τρόπο, επιτυγχάνεται η </a:t>
            </a:r>
            <a:r>
              <a:rPr lang="el-GR" altLang="el-GR" sz="2400" b="1" dirty="0" smtClean="0">
                <a:sym typeface="Wingdings" pitchFamily="2" charset="2"/>
              </a:rPr>
              <a:t>κληρονομικότητα (</a:t>
            </a:r>
            <a:r>
              <a:rPr lang="en-US" altLang="el-GR" sz="2400" b="1" dirty="0" smtClean="0">
                <a:sym typeface="Wingdings" pitchFamily="2" charset="2"/>
              </a:rPr>
              <a:t>inheritance</a:t>
            </a:r>
            <a:r>
              <a:rPr lang="el-GR" altLang="el-GR" sz="2400" b="1" dirty="0" smtClean="0">
                <a:sym typeface="Wingdings" pitchFamily="2" charset="2"/>
              </a:rPr>
              <a:t>), </a:t>
            </a:r>
            <a:r>
              <a:rPr lang="el-GR" altLang="el-GR" sz="2400" dirty="0" smtClean="0">
                <a:solidFill>
                  <a:srgbClr val="000000"/>
                </a:solidFill>
                <a:sym typeface="Wingdings" pitchFamily="2" charset="2"/>
              </a:rPr>
              <a:t>στον </a:t>
            </a:r>
            <a:r>
              <a:rPr lang="el-GR" altLang="el-GR" sz="2400" dirty="0">
                <a:solidFill>
                  <a:srgbClr val="000000"/>
                </a:solidFill>
                <a:sym typeface="Wingdings" pitchFamily="2" charset="2"/>
              </a:rPr>
              <a:t>αντικειμενοστραφή προγραμματισμό</a:t>
            </a:r>
            <a:r>
              <a:rPr lang="el-GR" altLang="el-GR" sz="2400" dirty="0" smtClean="0">
                <a:solidFill>
                  <a:srgbClr val="000000"/>
                </a:solidFill>
                <a:sym typeface="Wingdings" pitchFamily="2" charset="2"/>
              </a:rPr>
              <a:t>.</a:t>
            </a:r>
            <a:endParaRPr lang="el-GR" altLang="el-GR" sz="2400" dirty="0">
              <a:solidFill>
                <a:srgbClr val="000000"/>
              </a:solidFill>
              <a:sym typeface="Wingdings" pitchFamily="2" charset="2"/>
            </a:endParaRPr>
          </a:p>
        </p:txBody>
      </p:sp>
      <p:pic>
        <p:nvPicPr>
          <p:cNvPr id="6" name="Εικόνα 1" descr="Η κλάση α  περιέχει την κλάση β, για αυτό λέμε ότι η κλάση α, είναι  υπερκλάση της β. Η κλάση β με την σειρά της, περιέχει την κλάση γ, για αυτό λέμε ότι η κλάση γ, είναι  υποκλάση της β.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254" y="3140968"/>
            <a:ext cx="6949440" cy="3218688"/>
          </a:xfrm>
          <a:prstGeom prst="rect">
            <a:avLst/>
          </a:prstGeom>
        </p:spPr>
      </p:pic>
      <p:sp>
        <p:nvSpPr>
          <p:cNvPr id="4" name="Θέση υποσέλιδου 1" descr="."/>
          <p:cNvSpPr>
            <a:spLocks noGrp="1"/>
          </p:cNvSpPr>
          <p:nvPr>
            <p:ph type="ftr" sz="quarter" idx="11"/>
          </p:nvPr>
        </p:nvSpPr>
        <p:spPr/>
        <p:txBody>
          <a:bodyPr/>
          <a:lstStyle/>
          <a:p>
            <a:r>
              <a:rPr lang="el-GR" sz="1400" smtClean="0">
                <a:solidFill>
                  <a:schemeClr val="tx1"/>
                </a:solidFill>
              </a:rPr>
              <a:t>Τάξεις και μέθοδοι</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7164409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6/11/2013 1:28:06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14,15,4,5,"/>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3,30,31,6,4,5,9,"/>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3,20,31,6,4,5,"/>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6,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7,8,4,5,"/>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B64EF680-4202-4EE9-AD32-E26F36636BFE}">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26</TotalTime>
  <Words>862</Words>
  <Application>Microsoft Office PowerPoint</Application>
  <PresentationFormat>Προβολή στην οθόνη (4:3)</PresentationFormat>
  <Paragraphs>169</Paragraphs>
  <Slides>19</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Τάξεις</vt:lpstr>
      <vt:lpstr>Αντικειμενοστραφής προγραμματισμός</vt:lpstr>
      <vt:lpstr>Κλάσεις – Αντικείμενα </vt:lpstr>
      <vt:lpstr>Ιεραρχία κλάσεων</vt:lpstr>
      <vt:lpstr>Γενικό διάγραμμα κλάσης</vt:lpstr>
      <vt:lpstr>Παράδειγμα: Δημιουργία αντικειμένου</vt:lpstr>
      <vt:lpstr>Ιδιότητες (Μεταβλητές)</vt:lpstr>
      <vt:lpstr>Ιδιότητες (Μεταβλητές): Πρόσβαση</vt:lpstr>
      <vt:lpstr>Συμπεριφορά (Μέθοδοι)</vt:lpstr>
      <vt:lpstr>Συμπεριφορά (Μέθοδοι): Πρόσβαση</vt:lpstr>
      <vt:lpstr>Δημιουργία τυπικής κλάσης</vt:lpstr>
      <vt:lpstr>Συμπεριφορά (Μέθοδοι) (1 από 2)</vt:lpstr>
      <vt:lpstr>Συμπεριφορά (Μέθοδοι)  (2 από 2)</vt:lpstr>
      <vt:lpstr>Τέλος έβδομης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Τάξεις και Μέθοδοι</dc:subject>
  <dc:creator>Λιόλιος Νικόλαος</dc:creator>
  <cp:keywords>Τάξεις, κλάσεις, μέθοδοι, classes, methods</cp:keywords>
  <dc:description>Εισαγωγή στον αντικειμενοστραφή προγραμματισμό. Εκμάθηση και χρήση τάξεων και μεθόδων.</dc:description>
  <cp:lastModifiedBy>Georgia</cp:lastModifiedBy>
  <cp:revision>14</cp:revision>
  <dcterms:created xsi:type="dcterms:W3CDTF">2013-10-08T11:51:07Z</dcterms:created>
  <dcterms:modified xsi:type="dcterms:W3CDTF">2013-11-06T11:28:12Z</dcterms:modified>
  <cp:category>Εκπαιδευτικό Υλικό</cp:category>
  <cp:contentStatus>Τελικό</cp:contentStatus>
</cp:coreProperties>
</file>