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337"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280"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xmlns=""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4.xml"/><Relationship Id="rId5" Type="http://schemas.openxmlformats.org/officeDocument/2006/relationships/slide" Target="slide15.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altLang="el-GR" sz="4000" dirty="0" smtClean="0"/>
              <a:t>Τεχνολογία και ποιοτικός έλεγχος Σιτηρών &amp; Αρτοσκευασμάτων</a:t>
            </a:r>
            <a:endParaRPr lang="el-GR" sz="40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96952"/>
            <a:ext cx="7776864" cy="3669432"/>
          </a:xfrm>
        </p:spPr>
        <p:txBody>
          <a:bodyPr>
            <a:noAutofit/>
          </a:bodyPr>
          <a:lstStyle/>
          <a:p>
            <a:r>
              <a:rPr lang="el-GR" sz="2800" b="1" dirty="0" smtClean="0"/>
              <a:t>Ενότητα 5:</a:t>
            </a:r>
            <a:r>
              <a:rPr lang="en-US" sz="2800" dirty="0" smtClean="0"/>
              <a:t> </a:t>
            </a:r>
            <a:r>
              <a:rPr lang="el-GR" altLang="el-GR" sz="2800" dirty="0"/>
              <a:t>Ακρυλαμίδιο </a:t>
            </a:r>
            <a:r>
              <a:rPr lang="el-GR" altLang="el-GR" sz="2800" dirty="0" smtClean="0"/>
              <a:t>στα </a:t>
            </a:r>
            <a:r>
              <a:rPr lang="el-GR" altLang="el-GR" sz="2800" dirty="0"/>
              <a:t>προϊόντα ά</a:t>
            </a:r>
            <a:r>
              <a:rPr lang="el-GR" altLang="el-GR" sz="2800" dirty="0" smtClean="0"/>
              <a:t>ρτου</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Θεοφάνης </a:t>
            </a:r>
            <a:r>
              <a:rPr lang="el-GR" altLang="el-GR" sz="2800" dirty="0" smtClean="0"/>
              <a:t>Γεωργόπουλος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Κ</a:t>
            </a:r>
            <a:r>
              <a:rPr lang="el-GR" altLang="el-GR" sz="2800" dirty="0" smtClean="0"/>
              <a:t>αθηγητής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xmlns="" val="2883187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Τι είναι όμως ακριβώς </a:t>
            </a:r>
            <a:r>
              <a:rPr lang="el-GR" altLang="el-GR" sz="4000" dirty="0" err="1"/>
              <a:t>γλουτένη</a:t>
            </a:r>
            <a:r>
              <a:rPr lang="el-GR" altLang="el-GR" sz="4000" dirty="0"/>
              <a:t>;</a:t>
            </a:r>
            <a:br>
              <a:rPr lang="el-GR" altLang="el-GR" sz="4000" dirty="0"/>
            </a:br>
            <a:r>
              <a:rPr lang="el-GR" altLang="el-GR" sz="4000" dirty="0" smtClean="0"/>
              <a:t>(3 </a:t>
            </a:r>
            <a:r>
              <a:rPr lang="el-GR" altLang="el-GR" sz="4000" dirty="0"/>
              <a:t>από </a:t>
            </a:r>
            <a:r>
              <a:rPr lang="el-GR" altLang="el-GR" sz="4000" dirty="0" smtClean="0"/>
              <a:t>6)</a:t>
            </a:r>
            <a:endParaRPr lang="el-GR" sz="4000" dirty="0"/>
          </a:p>
        </p:txBody>
      </p:sp>
      <p:sp>
        <p:nvSpPr>
          <p:cNvPr id="2" name="Ορθογώνιο 1" descr="Εκτός από τις μη υδατοδιαλυτές πρωτεΐνες υπάρχουν και υδατοδιαλυτές πρωτεΐνες (παραδείγματος χάριν αλβουμίνες). &#10;Κατά το ψήσιμο του ψωμιού οι πρωτεΐνες του αλεύρου μετουσιώνονται, η γλουτένη χάνει την ελαστικότητα της (γίνεται άκαμπτη) και το ζυμάρι παύει να διογκώνεται. &#10;Η θρεπτική αξία της γλουτένης υστερεί από την αξία αυτής των ζωικών πρωτεϊνών, κυρίως γιατί περιέχει ελάχιστες μόνο ποσότητες των βασικών αμινοξέων, λυσίνης και θρυπτοφάνης. &#10;Στα άλευρα χρησιμοποιείται ο όρος αρτοποιητική ικανότητα του αλεύρου και έχει σχέση με την ικανότητα του αλεύρου να προσροφά νερό, να σχηματίζει ζυμάρι και στη συνέχεια ψωμί. &#10;"/>
          <p:cNvSpPr/>
          <p:nvPr/>
        </p:nvSpPr>
        <p:spPr>
          <a:xfrm>
            <a:off x="467544" y="1340768"/>
            <a:ext cx="8219256" cy="4893647"/>
          </a:xfrm>
          <a:prstGeom prst="rect">
            <a:avLst/>
          </a:prstGeom>
        </p:spPr>
        <p:txBody>
          <a:bodyPr wrap="square">
            <a:spAutoFit/>
          </a:bodyPr>
          <a:lstStyle/>
          <a:p>
            <a:pPr marL="342900" indent="-342900" algn="just">
              <a:buFont typeface="Arial" panose="020B0604020202020204" pitchFamily="34" charset="0"/>
              <a:buChar char="•"/>
            </a:pPr>
            <a:r>
              <a:rPr lang="el-GR" altLang="el-GR" sz="2400" dirty="0"/>
              <a:t>Εκτός από τις μη </a:t>
            </a:r>
            <a:r>
              <a:rPr lang="el-GR" altLang="el-GR" sz="2400" dirty="0" err="1"/>
              <a:t>υδατοδιαλυτές</a:t>
            </a:r>
            <a:r>
              <a:rPr lang="el-GR" altLang="el-GR" sz="2400" dirty="0"/>
              <a:t> πρωτεΐνες υπάρχουν και </a:t>
            </a:r>
            <a:r>
              <a:rPr lang="el-GR" altLang="el-GR" sz="2400" dirty="0" err="1"/>
              <a:t>υδατοδιαλυτές</a:t>
            </a:r>
            <a:r>
              <a:rPr lang="el-GR" altLang="el-GR" sz="2400" dirty="0"/>
              <a:t> πρωτεΐνες (π.χ. </a:t>
            </a:r>
            <a:r>
              <a:rPr lang="el-GR" altLang="el-GR" sz="2400" dirty="0" err="1"/>
              <a:t>αλβουμίνες</a:t>
            </a:r>
            <a:r>
              <a:rPr lang="el-GR" altLang="el-GR" sz="2400" dirty="0"/>
              <a:t>). </a:t>
            </a:r>
          </a:p>
          <a:p>
            <a:pPr marL="342900" indent="-342900" algn="just">
              <a:buFont typeface="Arial" panose="020B0604020202020204" pitchFamily="34" charset="0"/>
              <a:buChar char="•"/>
            </a:pPr>
            <a:r>
              <a:rPr lang="el-GR" altLang="el-GR" sz="2400" dirty="0"/>
              <a:t>Κατά το ψήσιμο του ψωμιού οι πρωτεΐνες του αλεύρου μετουσιώνονται, η </a:t>
            </a:r>
            <a:r>
              <a:rPr lang="el-GR" altLang="el-GR" sz="2400" dirty="0" err="1"/>
              <a:t>γλουτένη</a:t>
            </a:r>
            <a:r>
              <a:rPr lang="el-GR" altLang="el-GR" sz="2400" dirty="0"/>
              <a:t> χάνει την ελαστικότητα της (γίνεται άκαμπτη) και το ζυμάρι παύει να διογκώνεται. </a:t>
            </a:r>
          </a:p>
          <a:p>
            <a:pPr marL="342900" indent="-342900" algn="just">
              <a:buFont typeface="Arial" panose="020B0604020202020204" pitchFamily="34" charset="0"/>
              <a:buChar char="•"/>
            </a:pPr>
            <a:r>
              <a:rPr lang="el-GR" altLang="el-GR" sz="2400" dirty="0"/>
              <a:t>Η θρεπτική αξία της </a:t>
            </a:r>
            <a:r>
              <a:rPr lang="el-GR" altLang="el-GR" sz="2400" dirty="0" err="1"/>
              <a:t>γλουτένης</a:t>
            </a:r>
            <a:r>
              <a:rPr lang="el-GR" altLang="el-GR" sz="2400" dirty="0"/>
              <a:t> υστερεί από την αξία αυτής των ζωικών πρωτεϊνών, κυρίως γιατί περιέχει ελάχιστες μόνο ποσότητες των βασικών αμινοξέων, </a:t>
            </a:r>
            <a:r>
              <a:rPr lang="el-GR" altLang="el-GR" sz="2400" dirty="0" err="1"/>
              <a:t>λυσίνης</a:t>
            </a:r>
            <a:r>
              <a:rPr lang="el-GR" altLang="el-GR" sz="2400" dirty="0"/>
              <a:t> και </a:t>
            </a:r>
            <a:r>
              <a:rPr lang="el-GR" altLang="el-GR" sz="2400" dirty="0" err="1"/>
              <a:t>θρυπτοφάνης</a:t>
            </a:r>
            <a:r>
              <a:rPr lang="el-GR" altLang="el-GR" sz="2400" dirty="0"/>
              <a:t>. </a:t>
            </a:r>
            <a:endParaRPr lang="el-GR" altLang="el-GR" sz="2400" dirty="0" smtClean="0"/>
          </a:p>
          <a:p>
            <a:pPr marL="342900" indent="-342900" algn="just">
              <a:buFont typeface="Arial" panose="020B0604020202020204" pitchFamily="34" charset="0"/>
              <a:buChar char="•"/>
            </a:pPr>
            <a:r>
              <a:rPr lang="el-GR" altLang="el-GR" sz="2400" dirty="0"/>
              <a:t>Στα άλευρα χρησιμοποιείται ο όρος </a:t>
            </a:r>
            <a:r>
              <a:rPr lang="el-GR" altLang="el-GR" sz="2400" dirty="0" err="1"/>
              <a:t>αρτοποιητική</a:t>
            </a:r>
            <a:r>
              <a:rPr lang="el-GR" altLang="el-GR" sz="2400" dirty="0"/>
              <a:t> ικανότητα του αλεύρου και έχει σχέση με την ικανότητα του αλεύρου να προσροφά νερό, να σχηματίζει ζυμάρι και στη συνέχεια ψωμί.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80000"/>
              </a:lnSpc>
            </a:pPr>
            <a:r>
              <a:rPr lang="el-GR" altLang="el-GR" sz="4000" dirty="0"/>
              <a:t>Τι είναι όμως ακριβώς </a:t>
            </a:r>
            <a:r>
              <a:rPr lang="el-GR" altLang="el-GR" sz="4000" dirty="0" err="1"/>
              <a:t>γλουτένη</a:t>
            </a:r>
            <a:r>
              <a:rPr lang="el-GR" altLang="el-GR" sz="4000" dirty="0"/>
              <a:t>;</a:t>
            </a:r>
            <a:br>
              <a:rPr lang="el-GR" altLang="el-GR" sz="4000" dirty="0"/>
            </a:br>
            <a:r>
              <a:rPr lang="el-GR" altLang="el-GR" sz="4000" dirty="0" smtClean="0"/>
              <a:t>(4 </a:t>
            </a:r>
            <a:r>
              <a:rPr lang="el-GR" altLang="el-GR" sz="4000" dirty="0"/>
              <a:t>από </a:t>
            </a:r>
            <a:r>
              <a:rPr lang="el-GR" altLang="el-GR" sz="4000" dirty="0" smtClean="0"/>
              <a:t>6)</a:t>
            </a:r>
            <a:endParaRPr lang="el-GR" sz="4000" dirty="0"/>
          </a:p>
        </p:txBody>
      </p:sp>
      <p:sp>
        <p:nvSpPr>
          <p:cNvPr id="3" name="Ορθογώνιο 2" descr="Αν το ψωμί έχει μεγάλη διόγκωση και ικανοποιητική εμφάνιση, τότε λέμε ότι το αλεύρι έχει καλή αρτοποιητική ικανότητα. &#10;Τα άλευρα λοιπόν ανάλογα με την αρτοποιητική τους ικανότητα που έχει σχέση με την ποιότητα και ποσότητα της γλουτένης διακρίνονται σε:&#10;Δυνατά άλευρα. που έχουν καλή αρτοποιητική ικανότητα και χρησιμοποιούνται για αρτοσκευάσματα που διογκώνονται με μαγιά (παραδείγματος χάριν ψωμί, τσουρέκια). Έχουν ισχυρή γλουτένη, μεγάλη ποσότητα γλουτένης, μεγάλη απορρόφηση του νερού και δίνουν πολύ πιο αφράτο ψωμί από τα αδύνατα άλευρα. &#10;"/>
          <p:cNvSpPr/>
          <p:nvPr/>
        </p:nvSpPr>
        <p:spPr>
          <a:xfrm>
            <a:off x="467544" y="1412776"/>
            <a:ext cx="8219256" cy="4524315"/>
          </a:xfrm>
          <a:prstGeom prst="rect">
            <a:avLst/>
          </a:prstGeom>
        </p:spPr>
        <p:txBody>
          <a:bodyPr wrap="square">
            <a:spAutoFit/>
          </a:bodyPr>
          <a:lstStyle/>
          <a:p>
            <a:pPr marL="342900" indent="-342900" algn="just">
              <a:buFont typeface="Arial" panose="020B0604020202020204" pitchFamily="34" charset="0"/>
              <a:buChar char="•"/>
            </a:pPr>
            <a:r>
              <a:rPr lang="el-GR" altLang="el-GR" sz="2400" dirty="0"/>
              <a:t>Αν το ψωμί έχει μεγάλη διόγκωση και ικανοποιητική εμφάνιση, τότε λέμε ότι το αλεύρι έχει καλή </a:t>
            </a:r>
            <a:r>
              <a:rPr lang="el-GR" altLang="el-GR" sz="2400" dirty="0" err="1"/>
              <a:t>αρτοποιητική</a:t>
            </a:r>
            <a:r>
              <a:rPr lang="el-GR" altLang="el-GR" sz="2400" dirty="0"/>
              <a:t> ικανότητα. </a:t>
            </a:r>
          </a:p>
          <a:p>
            <a:pPr marL="342900" indent="-342900" algn="just">
              <a:buFont typeface="Arial" panose="020B0604020202020204" pitchFamily="34" charset="0"/>
              <a:buChar char="•"/>
            </a:pPr>
            <a:r>
              <a:rPr lang="el-GR" altLang="el-GR" sz="2400" dirty="0"/>
              <a:t>Τα άλευρα λοιπόν ανάλογα με την </a:t>
            </a:r>
            <a:r>
              <a:rPr lang="el-GR" altLang="el-GR" sz="2400" dirty="0" err="1"/>
              <a:t>αρτοποιητική</a:t>
            </a:r>
            <a:r>
              <a:rPr lang="el-GR" altLang="el-GR" sz="2400" dirty="0"/>
              <a:t> τους ικανότητα που έχει σχέση με την ποιότητα και ποσότητα της </a:t>
            </a:r>
            <a:r>
              <a:rPr lang="el-GR" altLang="el-GR" sz="2400" dirty="0" err="1"/>
              <a:t>γλουτένης</a:t>
            </a:r>
            <a:r>
              <a:rPr lang="el-GR" altLang="el-GR" sz="2400" dirty="0"/>
              <a:t> διακρίνονται σε</a:t>
            </a:r>
            <a:r>
              <a:rPr lang="el-GR" altLang="el-GR" sz="2400" dirty="0" smtClean="0"/>
              <a:t>:</a:t>
            </a:r>
          </a:p>
          <a:p>
            <a:pPr marL="800100" lvl="1" indent="-342900">
              <a:buFont typeface="Arial" panose="020B0604020202020204" pitchFamily="34" charset="0"/>
              <a:buChar char="•"/>
            </a:pPr>
            <a:r>
              <a:rPr lang="el-GR" altLang="el-GR" sz="2400" dirty="0"/>
              <a:t>Δυνατά άλευρα. που έχουν καλή </a:t>
            </a:r>
            <a:r>
              <a:rPr lang="el-GR" altLang="el-GR" sz="2400" dirty="0" err="1"/>
              <a:t>αρτοποιητική</a:t>
            </a:r>
            <a:r>
              <a:rPr lang="el-GR" altLang="el-GR" sz="2400" dirty="0"/>
              <a:t> ικανότητα και χρησιμοποιούνται για αρτοσκευάσματα που διογκώνονται με μαγιά (π.χ. ψωμί, </a:t>
            </a:r>
            <a:r>
              <a:rPr lang="el-GR" altLang="el-GR" sz="2400" dirty="0" smtClean="0"/>
              <a:t>τσουρέκια). Έχουν </a:t>
            </a:r>
            <a:r>
              <a:rPr lang="el-GR" altLang="el-GR" sz="2400" dirty="0"/>
              <a:t>ισχυρή </a:t>
            </a:r>
            <a:r>
              <a:rPr lang="el-GR" altLang="el-GR" sz="2400" dirty="0" err="1"/>
              <a:t>γλουτένη</a:t>
            </a:r>
            <a:r>
              <a:rPr lang="el-GR" altLang="el-GR" sz="2400" dirty="0"/>
              <a:t>, μεγάλη ποσότητα </a:t>
            </a:r>
            <a:r>
              <a:rPr lang="el-GR" altLang="el-GR" sz="2400" dirty="0" err="1"/>
              <a:t>γλουτένης</a:t>
            </a:r>
            <a:r>
              <a:rPr lang="el-GR" altLang="el-GR" sz="2400" dirty="0"/>
              <a:t>, μεγάλη απορρόφηση του νερού και δίνουν πολύ πιο αφράτο ψωμί από τα αδύνατα άλευρα.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xmlns=""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xmlns=""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Τι είναι όμως ακριβώς </a:t>
            </a:r>
            <a:r>
              <a:rPr lang="el-GR" altLang="el-GR" sz="4000" dirty="0" err="1"/>
              <a:t>γλουτένη</a:t>
            </a:r>
            <a:r>
              <a:rPr lang="el-GR" altLang="el-GR" sz="4000" dirty="0"/>
              <a:t>;</a:t>
            </a:r>
            <a:br>
              <a:rPr lang="el-GR" altLang="el-GR" sz="4000" dirty="0"/>
            </a:br>
            <a:r>
              <a:rPr lang="el-GR" altLang="el-GR" sz="4000" dirty="0" smtClean="0"/>
              <a:t>(5 </a:t>
            </a:r>
            <a:r>
              <a:rPr lang="el-GR" altLang="el-GR" sz="4000" dirty="0"/>
              <a:t>από </a:t>
            </a:r>
            <a:r>
              <a:rPr lang="el-GR" altLang="el-GR" sz="4000" dirty="0" smtClean="0"/>
              <a:t>6)</a:t>
            </a:r>
            <a:endParaRPr lang="el-GR" sz="4000" dirty="0"/>
          </a:p>
        </p:txBody>
      </p:sp>
      <p:sp>
        <p:nvSpPr>
          <p:cNvPr id="2" name="Ορθογώνιο 1"/>
          <p:cNvSpPr/>
          <p:nvPr/>
        </p:nvSpPr>
        <p:spPr>
          <a:xfrm>
            <a:off x="467544" y="2047488"/>
            <a:ext cx="8219256" cy="2677656"/>
          </a:xfrm>
          <a:prstGeom prst="rect">
            <a:avLst/>
          </a:prstGeom>
        </p:spPr>
        <p:txBody>
          <a:bodyPr wrap="square">
            <a:spAutoFit/>
          </a:bodyPr>
          <a:lstStyle/>
          <a:p>
            <a:pPr marL="742950" lvl="1" indent="-285750">
              <a:buFont typeface="Arial" panose="020B0604020202020204" pitchFamily="34" charset="0"/>
              <a:buChar char="•"/>
            </a:pPr>
            <a:r>
              <a:rPr lang="el-GR" altLang="el-GR" sz="2400" dirty="0"/>
              <a:t>Αδύνατα άλευρα που δεν έχουν καλή </a:t>
            </a:r>
            <a:r>
              <a:rPr lang="el-GR" altLang="el-GR" sz="2400" dirty="0" err="1"/>
              <a:t>αρτοποιητική</a:t>
            </a:r>
            <a:r>
              <a:rPr lang="el-GR" altLang="el-GR" sz="2400" dirty="0"/>
              <a:t> ικανότητα και χρησιμοποιούνται για βουτήματα, μπισκότα. κέικ. </a:t>
            </a:r>
            <a:r>
              <a:rPr lang="el-GR" altLang="el-GR" sz="2400" dirty="0" smtClean="0"/>
              <a:t>Τα </a:t>
            </a:r>
            <a:r>
              <a:rPr lang="el-GR" altLang="el-GR" sz="2400" dirty="0"/>
              <a:t>αδύνατα άλευρα περιέχουν μικρή ποσότητα </a:t>
            </a:r>
            <a:r>
              <a:rPr lang="el-GR" altLang="el-GR" sz="2400" dirty="0" err="1"/>
              <a:t>γλουτένης</a:t>
            </a:r>
            <a:r>
              <a:rPr lang="el-GR" altLang="el-GR" sz="2400" dirty="0"/>
              <a:t>, μικρή απορρόφηση του νερού και δίνουν ζυμάρι που συγκρατεί λιγότερο διοξείδιο του άνθρακα, φουσκώνει λιγότερο και το ψωμί που παράγεται έχει πιο μικρό όγκο και σκληρή ψίχα.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xmlns=""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Τι είναι όμως ακριβώς </a:t>
            </a:r>
            <a:r>
              <a:rPr lang="el-GR" altLang="el-GR" sz="4000" dirty="0" err="1"/>
              <a:t>γλουτένη</a:t>
            </a:r>
            <a:r>
              <a:rPr lang="el-GR" altLang="el-GR" sz="4000" dirty="0"/>
              <a:t>;</a:t>
            </a:r>
            <a:br>
              <a:rPr lang="el-GR" altLang="el-GR" sz="4000" dirty="0"/>
            </a:br>
            <a:r>
              <a:rPr lang="el-GR" altLang="el-GR" sz="4000" dirty="0" smtClean="0"/>
              <a:t>(6 </a:t>
            </a:r>
            <a:r>
              <a:rPr lang="el-GR" altLang="el-GR" sz="4000" dirty="0"/>
              <a:t>από </a:t>
            </a:r>
            <a:r>
              <a:rPr lang="el-GR" altLang="el-GR" sz="4000" dirty="0" smtClean="0"/>
              <a:t>6)</a:t>
            </a:r>
            <a:endParaRPr lang="el-GR" sz="4000" dirty="0"/>
          </a:p>
        </p:txBody>
      </p:sp>
      <p:sp>
        <p:nvSpPr>
          <p:cNvPr id="4" name="Ορθογώνιο 3"/>
          <p:cNvSpPr/>
          <p:nvPr/>
        </p:nvSpPr>
        <p:spPr>
          <a:xfrm>
            <a:off x="467544" y="1690930"/>
            <a:ext cx="8219256" cy="3970318"/>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Το ζυμάρι που έχει </a:t>
            </a:r>
            <a:r>
              <a:rPr lang="el-GR" altLang="el-GR" sz="2400" dirty="0" err="1"/>
              <a:t>γλουτένη</a:t>
            </a:r>
            <a:r>
              <a:rPr lang="el-GR" altLang="el-GR" sz="2400" dirty="0"/>
              <a:t> με μεγάλη ελαστικότητα και </a:t>
            </a:r>
            <a:r>
              <a:rPr lang="el-GR" altLang="el-GR" sz="2400" dirty="0" err="1"/>
              <a:t>εκτατότητα</a:t>
            </a:r>
            <a:r>
              <a:rPr lang="el-GR" altLang="el-GR" sz="2400" dirty="0"/>
              <a:t> δίνει καλής ποιότητας ψωμί ενώ το ζυμάρι που έχει </a:t>
            </a:r>
            <a:r>
              <a:rPr lang="el-GR" altLang="el-GR" sz="2400" dirty="0" err="1"/>
              <a:t>γλουτένη</a:t>
            </a:r>
            <a:r>
              <a:rPr lang="el-GR" altLang="el-GR" sz="2400" dirty="0"/>
              <a:t> με μικρή ελαστικότητα και </a:t>
            </a:r>
            <a:r>
              <a:rPr lang="el-GR" altLang="el-GR" sz="2400" dirty="0" err="1"/>
              <a:t>εκτατότητα</a:t>
            </a:r>
            <a:r>
              <a:rPr lang="el-GR" altLang="el-GR" sz="2400" dirty="0"/>
              <a:t> δίνει ψωμί συμπαγές. </a:t>
            </a:r>
          </a:p>
          <a:p>
            <a:pPr marL="342900" indent="-342900">
              <a:lnSpc>
                <a:spcPct val="150000"/>
              </a:lnSpc>
              <a:buFont typeface="Arial" panose="020B0604020202020204" pitchFamily="34" charset="0"/>
              <a:buChar char="•"/>
            </a:pPr>
            <a:r>
              <a:rPr lang="el-GR" altLang="el-GR" sz="2400" dirty="0"/>
              <a:t>Ζυμάρι με μεγάλη </a:t>
            </a:r>
            <a:r>
              <a:rPr lang="el-GR" altLang="el-GR" sz="2400" dirty="0" err="1"/>
              <a:t>εκτατότητα</a:t>
            </a:r>
            <a:r>
              <a:rPr lang="el-GR" altLang="el-GR" sz="2400" dirty="0"/>
              <a:t> και μικρή ελαστικότητα είναι ακατάλληλο για </a:t>
            </a:r>
            <a:r>
              <a:rPr lang="el-GR" altLang="el-GR" sz="2400" dirty="0" err="1"/>
              <a:t>αρτοποίηση</a:t>
            </a:r>
            <a:r>
              <a:rPr lang="el-GR" altLang="el-GR" sz="2400" dirty="0"/>
              <a:t>, γιατί θα δώσει ψωμί με μικρό όγκο.</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Tree>
    <p:custDataLst>
      <p:tags r:id="rId1"/>
    </p:custDataLst>
    <p:extLst>
      <p:ext uri="{BB962C8B-B14F-4D97-AF65-F5344CB8AC3E}">
        <p14:creationId xmlns:p14="http://schemas.microsoft.com/office/powerpoint/2010/main" xmlns=""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Προσθήκη </a:t>
            </a:r>
            <a:r>
              <a:rPr lang="el-GR" altLang="el-GR" sz="4000" dirty="0" err="1"/>
              <a:t>γλουτένης</a:t>
            </a:r>
            <a:r>
              <a:rPr lang="el-GR" altLang="el-GR" sz="4000" dirty="0"/>
              <a:t> για διάφορα αρτοσκευάσματα </a:t>
            </a:r>
            <a:endParaRPr lang="el-GR" sz="4000" dirty="0"/>
          </a:p>
        </p:txBody>
      </p:sp>
      <p:sp>
        <p:nvSpPr>
          <p:cNvPr id="3" name="Ορθογώνιο 2" descr="Άλευρο Ποσοστό ξηρής γλουτένης.&#10;Για πίτσα πέντε με έξι τοις εκατό,&#10;Για ψωμί ολικής άλεσης έξι με οκτώ τοις εκατό,&#10;Για τσουρέκια οκτώ με δώδεκα τοις εκατό,&#10;Για σφολιάτες δύο με τρία τοις εκατό,&#10;Για ψωμάκια δύο με τρία τοις εκατό.&#10;"/>
          <p:cNvSpPr/>
          <p:nvPr/>
        </p:nvSpPr>
        <p:spPr>
          <a:xfrm>
            <a:off x="467544" y="1812880"/>
            <a:ext cx="8219256" cy="3416320"/>
          </a:xfrm>
          <a:prstGeom prst="rect">
            <a:avLst/>
          </a:prstGeom>
        </p:spPr>
        <p:txBody>
          <a:bodyPr wrap="square">
            <a:spAutoFit/>
          </a:bodyPr>
          <a:lstStyle/>
          <a:p>
            <a:pPr>
              <a:lnSpc>
                <a:spcPct val="150000"/>
              </a:lnSpc>
            </a:pPr>
            <a:r>
              <a:rPr lang="el-GR" altLang="el-GR" sz="2400" dirty="0"/>
              <a:t>Άλευρο Ποσοστό ξηρής </a:t>
            </a:r>
            <a:r>
              <a:rPr lang="el-GR" altLang="el-GR" sz="2400" dirty="0" err="1" smtClean="0"/>
              <a:t>γλουτένης</a:t>
            </a:r>
            <a:r>
              <a:rPr lang="el-GR" altLang="el-GR" sz="2400" dirty="0" smtClean="0"/>
              <a:t>.</a:t>
            </a:r>
          </a:p>
          <a:p>
            <a:pPr marL="342900" indent="-342900">
              <a:lnSpc>
                <a:spcPct val="150000"/>
              </a:lnSpc>
              <a:buFont typeface="Arial" panose="020B0604020202020204" pitchFamily="34" charset="0"/>
              <a:buChar char="•"/>
            </a:pPr>
            <a:r>
              <a:rPr lang="el-GR" altLang="el-GR" sz="2400" dirty="0" smtClean="0"/>
              <a:t>Για </a:t>
            </a:r>
            <a:r>
              <a:rPr lang="el-GR" altLang="el-GR" sz="2400" dirty="0"/>
              <a:t>πίτσα 5-6</a:t>
            </a:r>
            <a:r>
              <a:rPr lang="el-GR" altLang="el-GR" sz="2400" dirty="0" smtClean="0"/>
              <a:t>%,</a:t>
            </a:r>
            <a:endParaRPr lang="el-GR" altLang="el-GR" sz="2400" dirty="0"/>
          </a:p>
          <a:p>
            <a:pPr marL="285750" indent="-285750">
              <a:lnSpc>
                <a:spcPct val="150000"/>
              </a:lnSpc>
              <a:buFont typeface="Arial" panose="020B0604020202020204" pitchFamily="34" charset="0"/>
              <a:buChar char="•"/>
            </a:pPr>
            <a:r>
              <a:rPr lang="el-GR" altLang="el-GR" sz="2400" dirty="0"/>
              <a:t>Για ψωμί ολικής άλεσης 6-8</a:t>
            </a:r>
            <a:r>
              <a:rPr lang="el-GR" altLang="el-GR" sz="2400" dirty="0" smtClean="0"/>
              <a:t>%,</a:t>
            </a:r>
            <a:endParaRPr lang="el-GR" altLang="el-GR" sz="2400" dirty="0"/>
          </a:p>
          <a:p>
            <a:pPr marL="285750" indent="-285750">
              <a:lnSpc>
                <a:spcPct val="150000"/>
              </a:lnSpc>
              <a:buFont typeface="Arial" panose="020B0604020202020204" pitchFamily="34" charset="0"/>
              <a:buChar char="•"/>
            </a:pPr>
            <a:r>
              <a:rPr lang="el-GR" altLang="el-GR" sz="2400" dirty="0"/>
              <a:t>Για τσουρέκια 8-12</a:t>
            </a:r>
            <a:r>
              <a:rPr lang="el-GR" altLang="el-GR" sz="2400" dirty="0" smtClean="0"/>
              <a:t>%,</a:t>
            </a:r>
            <a:endParaRPr lang="el-GR" altLang="el-GR" sz="2400" dirty="0"/>
          </a:p>
          <a:p>
            <a:pPr marL="285750" indent="-285750">
              <a:lnSpc>
                <a:spcPct val="150000"/>
              </a:lnSpc>
              <a:buFont typeface="Arial" panose="020B0604020202020204" pitchFamily="34" charset="0"/>
              <a:buChar char="•"/>
            </a:pPr>
            <a:r>
              <a:rPr lang="el-GR" altLang="el-GR" sz="2400" dirty="0"/>
              <a:t>Για σφολιάτες 2-3</a:t>
            </a:r>
            <a:r>
              <a:rPr lang="el-GR" altLang="el-GR" sz="2400" dirty="0" smtClean="0"/>
              <a:t>%,</a:t>
            </a:r>
            <a:endParaRPr lang="el-GR" altLang="el-GR" sz="2400" dirty="0"/>
          </a:p>
          <a:p>
            <a:pPr marL="285750" indent="-285750">
              <a:lnSpc>
                <a:spcPct val="150000"/>
              </a:lnSpc>
              <a:buFont typeface="Arial" panose="020B0604020202020204" pitchFamily="34" charset="0"/>
              <a:buChar char="•"/>
            </a:pPr>
            <a:r>
              <a:rPr lang="el-GR" altLang="el-GR" sz="2400" dirty="0"/>
              <a:t>Για ψωμάκια 2-3</a:t>
            </a:r>
            <a:r>
              <a:rPr lang="el-GR" altLang="el-GR" sz="2400" dirty="0" smtClean="0"/>
              <a:t>%.</a:t>
            </a:r>
            <a:endParaRPr lang="el-GR"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xmlns=""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118846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Ακρυλαμίδιο και προϊόντα </a:t>
            </a:r>
            <a:r>
              <a:rPr lang="el-GR" altLang="el-GR" sz="4000" dirty="0" smtClean="0"/>
              <a:t>αρτοποιίας</a:t>
            </a:r>
            <a:br>
              <a:rPr lang="el-GR" altLang="el-GR" sz="4000" dirty="0" smtClean="0"/>
            </a:br>
            <a:r>
              <a:rPr lang="el-GR" altLang="el-GR" sz="4000" dirty="0" smtClean="0"/>
              <a:t>(1 από 8)</a:t>
            </a:r>
            <a:endParaRPr lang="el-GR" sz="4000" dirty="0"/>
          </a:p>
        </p:txBody>
      </p:sp>
      <p:sp>
        <p:nvSpPr>
          <p:cNvPr id="3" name="Ορθογώνιο 2"/>
          <p:cNvSpPr/>
          <p:nvPr/>
        </p:nvSpPr>
        <p:spPr>
          <a:xfrm>
            <a:off x="467544" y="1482340"/>
            <a:ext cx="8219256" cy="4524315"/>
          </a:xfrm>
          <a:prstGeom prst="rect">
            <a:avLst/>
          </a:prstGeom>
        </p:spPr>
        <p:txBody>
          <a:bodyPr wrap="square">
            <a:spAutoFit/>
          </a:bodyPr>
          <a:lstStyle/>
          <a:p>
            <a:pPr marL="342900" indent="-342900" algn="just">
              <a:buFont typeface="Arial" panose="020B0604020202020204" pitchFamily="34" charset="0"/>
              <a:buChar char="•"/>
            </a:pPr>
            <a:r>
              <a:rPr lang="el-GR" altLang="el-GR" sz="2400" dirty="0"/>
              <a:t>Αν και το </a:t>
            </a:r>
            <a:r>
              <a:rPr lang="el-GR" altLang="el-GR" sz="2400" dirty="0" err="1"/>
              <a:t>ακρυλαµίδιο</a:t>
            </a:r>
            <a:r>
              <a:rPr lang="el-GR" altLang="el-GR" sz="2400" dirty="0"/>
              <a:t> αποτελεί </a:t>
            </a:r>
            <a:r>
              <a:rPr lang="el-GR" altLang="el-GR" sz="2400" dirty="0" smtClean="0"/>
              <a:t>μέρος </a:t>
            </a:r>
            <a:r>
              <a:rPr lang="el-GR" altLang="el-GR" sz="2400" dirty="0"/>
              <a:t>της διατροφής µας από την εποχή που ο άνθρωπος άρχισε να </a:t>
            </a:r>
            <a:r>
              <a:rPr lang="el-GR" altLang="el-GR" sz="2400" dirty="0" smtClean="0"/>
              <a:t>μαγειρεύει </a:t>
            </a:r>
            <a:r>
              <a:rPr lang="el-GR" altLang="el-GR" sz="2400" dirty="0"/>
              <a:t>τα </a:t>
            </a:r>
            <a:r>
              <a:rPr lang="el-GR" altLang="el-GR" sz="2400" dirty="0" smtClean="0"/>
              <a:t> </a:t>
            </a:r>
            <a:r>
              <a:rPr lang="el-GR" altLang="el-GR" sz="2400" dirty="0" err="1" smtClean="0"/>
              <a:t>τρόφιµα</a:t>
            </a:r>
            <a:r>
              <a:rPr lang="el-GR" altLang="el-GR" sz="2400" dirty="0"/>
              <a:t>, </a:t>
            </a:r>
          </a:p>
          <a:p>
            <a:pPr marL="342900" indent="-342900" algn="just">
              <a:buFont typeface="Arial" panose="020B0604020202020204" pitchFamily="34" charset="0"/>
              <a:buChar char="•"/>
            </a:pPr>
            <a:r>
              <a:rPr lang="el-GR" altLang="el-GR" sz="2400" dirty="0" smtClean="0"/>
              <a:t>Οι </a:t>
            </a:r>
            <a:r>
              <a:rPr lang="el-GR" altLang="el-GR" sz="2400" dirty="0"/>
              <a:t>ειδικοί ανά τον </a:t>
            </a:r>
            <a:r>
              <a:rPr lang="el-GR" altLang="el-GR" sz="2400" dirty="0" smtClean="0"/>
              <a:t>κόσμο </a:t>
            </a:r>
            <a:r>
              <a:rPr lang="el-GR" altLang="el-GR" sz="2400" dirty="0"/>
              <a:t>συνιστούν, λόγω της ανησυχίας που προκύπτει για την ασφάλεια µας, να </a:t>
            </a:r>
            <a:r>
              <a:rPr lang="el-GR" altLang="el-GR" sz="2400" dirty="0" smtClean="0"/>
              <a:t>μειωθεί </a:t>
            </a:r>
            <a:r>
              <a:rPr lang="el-GR" altLang="el-GR" sz="2400" dirty="0"/>
              <a:t>το επίπεδο </a:t>
            </a:r>
            <a:r>
              <a:rPr lang="el-GR" altLang="el-GR" sz="2400" dirty="0" err="1"/>
              <a:t>ακρυλαµιδίου</a:t>
            </a:r>
            <a:r>
              <a:rPr lang="el-GR" altLang="el-GR" sz="2400" dirty="0"/>
              <a:t> που περιέχεται στα </a:t>
            </a:r>
            <a:r>
              <a:rPr lang="el-GR" altLang="el-GR" sz="2400" dirty="0" err="1" smtClean="0"/>
              <a:t>τρόφιµα</a:t>
            </a:r>
            <a:r>
              <a:rPr lang="el-GR" altLang="el-GR" sz="2400" dirty="0"/>
              <a:t>. </a:t>
            </a:r>
            <a:endParaRPr lang="el-GR" altLang="el-GR" sz="2400" dirty="0" smtClean="0"/>
          </a:p>
          <a:p>
            <a:pPr marL="342900" indent="-342900" algn="just">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Το </a:t>
            </a:r>
            <a:r>
              <a:rPr lang="el-GR" altLang="el-GR" sz="2400" dirty="0" err="1"/>
              <a:t>ακρυλαµίδιο</a:t>
            </a:r>
            <a:r>
              <a:rPr lang="el-GR" altLang="el-GR" sz="2400" dirty="0"/>
              <a:t> περιέχεται σε µ</a:t>
            </a:r>
            <a:r>
              <a:rPr lang="el-GR" altLang="el-GR" sz="2400" dirty="0" err="1"/>
              <a:t>εγάλη</a:t>
            </a:r>
            <a:r>
              <a:rPr lang="el-GR" altLang="el-GR" sz="2400" dirty="0"/>
              <a:t> ποικιλία </a:t>
            </a:r>
            <a:r>
              <a:rPr lang="el-GR" altLang="el-GR" sz="2400" dirty="0" err="1" smtClean="0"/>
              <a:t>τροφίµων</a:t>
            </a:r>
            <a:r>
              <a:rPr lang="el-GR" altLang="el-GR" sz="2400" dirty="0" smtClean="0"/>
              <a:t>                                                                                                                                                                                                                                                                                                                                     </a:t>
            </a:r>
            <a:r>
              <a:rPr lang="el-GR" altLang="el-GR" sz="2400" dirty="0"/>
              <a:t>που παρασκευάζονται από τη </a:t>
            </a:r>
            <a:r>
              <a:rPr lang="el-GR" altLang="el-GR" sz="2400" dirty="0" err="1"/>
              <a:t>βιοµηχανία</a:t>
            </a:r>
            <a:r>
              <a:rPr lang="el-GR" altLang="el-GR" sz="2400" dirty="0"/>
              <a:t>, τον </a:t>
            </a:r>
            <a:r>
              <a:rPr lang="el-GR" altLang="el-GR" sz="2400" dirty="0" err="1"/>
              <a:t>τοµέα</a:t>
            </a:r>
            <a:r>
              <a:rPr lang="el-GR" altLang="el-GR" sz="2400" dirty="0"/>
              <a:t> της εστίασης ή στα σπίτια µας. </a:t>
            </a:r>
          </a:p>
          <a:p>
            <a:pPr marL="342900" indent="-342900">
              <a:buFont typeface="Arial" panose="020B0604020202020204" pitchFamily="34" charset="0"/>
              <a:buChar char="•"/>
            </a:pPr>
            <a:r>
              <a:rPr lang="el-GR" altLang="el-GR" sz="2400" dirty="0"/>
              <a:t>με το ψήσιμο, το τηγάνισμα, το τσιγάρισμα ή το ψήσιμο στη σχάρα. </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xmlns=""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1159712"/>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Ακρυλαμίδιο και προϊόντα αρτοποιίας</a:t>
            </a:r>
            <a:br>
              <a:rPr lang="el-GR" altLang="el-GR" dirty="0"/>
            </a:br>
            <a:r>
              <a:rPr lang="el-GR" altLang="el-GR" dirty="0" smtClean="0"/>
              <a:t>(2 </a:t>
            </a:r>
            <a:r>
              <a:rPr lang="el-GR" altLang="el-GR" dirty="0"/>
              <a:t>από </a:t>
            </a:r>
            <a:r>
              <a:rPr lang="el-GR" altLang="el-GR" dirty="0" smtClean="0"/>
              <a:t>8)</a:t>
            </a:r>
            <a:endParaRPr lang="el-GR" dirty="0"/>
          </a:p>
        </p:txBody>
      </p:sp>
      <p:sp>
        <p:nvSpPr>
          <p:cNvPr id="2" name="Ορθογώνιο 1"/>
          <p:cNvSpPr/>
          <p:nvPr/>
        </p:nvSpPr>
        <p:spPr>
          <a:xfrm>
            <a:off x="467544" y="1578272"/>
            <a:ext cx="8219256" cy="4154984"/>
          </a:xfrm>
          <a:prstGeom prst="rect">
            <a:avLst/>
          </a:prstGeom>
        </p:spPr>
        <p:txBody>
          <a:bodyPr wrap="square">
            <a:spAutoFit/>
          </a:bodyPr>
          <a:lstStyle/>
          <a:p>
            <a:pPr marL="342900" indent="-342900">
              <a:buFont typeface="Arial" panose="020B0604020202020204" pitchFamily="34" charset="0"/>
              <a:buChar char="•"/>
            </a:pPr>
            <a:r>
              <a:rPr lang="el-GR" altLang="el-GR" sz="2400" dirty="0"/>
              <a:t>Περιέχεται σε βασικά είδη διατροφής, όπως στο </a:t>
            </a:r>
            <a:r>
              <a:rPr lang="el-GR" altLang="el-GR" sz="2400" dirty="0" err="1"/>
              <a:t>ψωµί</a:t>
            </a:r>
            <a:r>
              <a:rPr lang="el-GR" altLang="el-GR" sz="2400" dirty="0"/>
              <a:t>, στις πατάτες καθώς και σε </a:t>
            </a:r>
            <a:r>
              <a:rPr lang="el-GR" altLang="el-GR" sz="2400" dirty="0" err="1"/>
              <a:t>ορισµένα</a:t>
            </a:r>
            <a:r>
              <a:rPr lang="el-GR" altLang="el-GR" sz="2400" dirty="0"/>
              <a:t> προϊόντα όπως πατατάκια (τσιπς), µ</a:t>
            </a:r>
            <a:r>
              <a:rPr lang="el-GR" altLang="el-GR" sz="2400" dirty="0" err="1"/>
              <a:t>πισκότα</a:t>
            </a:r>
            <a:r>
              <a:rPr lang="el-GR" altLang="el-GR" sz="2400" dirty="0"/>
              <a:t> και στον καφέ. </a:t>
            </a:r>
            <a:endParaRPr lang="el-GR" altLang="el-GR" sz="2400" dirty="0" smtClean="0"/>
          </a:p>
          <a:p>
            <a:pPr marL="342900" indent="-342900">
              <a:buFont typeface="Arial" panose="020B0604020202020204" pitchFamily="34" charset="0"/>
              <a:buChar char="•"/>
            </a:pPr>
            <a:r>
              <a:rPr lang="el-GR" altLang="el-GR" sz="2400" dirty="0"/>
              <a:t>Βασιζόμενοι σε δεδομένα από πειράματα με ζώα και την κατανόηση των </a:t>
            </a:r>
            <a:r>
              <a:rPr lang="el-GR" altLang="el-GR" sz="2400" dirty="0" err="1"/>
              <a:t>βιολογικων</a:t>
            </a:r>
            <a:r>
              <a:rPr lang="el-GR" altLang="el-GR" sz="2400" dirty="0"/>
              <a:t> του επιδράσεων, το </a:t>
            </a:r>
            <a:r>
              <a:rPr lang="el-GR" altLang="el-GR" sz="2400" dirty="0" err="1"/>
              <a:t>ακρυλαμίδιο</a:t>
            </a:r>
            <a:r>
              <a:rPr lang="el-GR" altLang="el-GR" sz="2400" dirty="0"/>
              <a:t> θεωρείται </a:t>
            </a:r>
            <a:r>
              <a:rPr lang="el-GR" altLang="el-GR" sz="2400" dirty="0" err="1"/>
              <a:t>νευροτοξίνη</a:t>
            </a:r>
            <a:r>
              <a:rPr lang="el-GR" altLang="el-GR" sz="2400" dirty="0"/>
              <a:t> και πιθανότατα, για τον άνθρωπο, καρκινογόνα ουσία. </a:t>
            </a:r>
          </a:p>
          <a:p>
            <a:pPr marL="342900" indent="-342900">
              <a:buFont typeface="Arial" panose="020B0604020202020204" pitchFamily="34" charset="0"/>
              <a:buChar char="•"/>
            </a:pPr>
            <a:r>
              <a:rPr lang="el-GR" altLang="el-GR" sz="2400" dirty="0"/>
              <a:t>Έχει προκαλέσει νευρική βλάβη σε ανθρώπους που έχουν εκτεθεί σε αυτό στη δουλειά τους. </a:t>
            </a:r>
          </a:p>
          <a:p>
            <a:pPr marL="342900" indent="-342900">
              <a:buFont typeface="Arial" panose="020B0604020202020204" pitchFamily="34" charset="0"/>
              <a:buChar char="•"/>
            </a:pPr>
            <a:r>
              <a:rPr lang="el-GR" altLang="el-GR" sz="2400" dirty="0"/>
              <a:t>Σε έρευνες που διεξήχθησαν σε αρσενικά ζώα, το </a:t>
            </a:r>
            <a:r>
              <a:rPr lang="el-GR" altLang="el-GR" sz="2400" dirty="0" err="1"/>
              <a:t>ακρυλαμίδιο</a:t>
            </a:r>
            <a:r>
              <a:rPr lang="el-GR" altLang="el-GR" sz="2400" dirty="0"/>
              <a:t> φαίνεται να προκαλεί βλάβες στη γονιμότητα</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xmlns=""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1108903"/>
          </a:xfrm>
        </p:spPr>
        <p:txBody>
          <a:bodyPr>
            <a:normAutofit fontScale="90000"/>
          </a:bodyPr>
          <a:lstStyle/>
          <a:p>
            <a:r>
              <a:rPr lang="el-GR" altLang="el-GR" dirty="0"/>
              <a:t>Ακρυλαμίδιο και προϊόντα αρτοποιίας</a:t>
            </a:r>
            <a:br>
              <a:rPr lang="el-GR" altLang="el-GR" dirty="0"/>
            </a:br>
            <a:r>
              <a:rPr lang="el-GR" altLang="el-GR" dirty="0" smtClean="0"/>
              <a:t>(3 </a:t>
            </a:r>
            <a:r>
              <a:rPr lang="el-GR" altLang="el-GR" dirty="0"/>
              <a:t>από </a:t>
            </a:r>
            <a:r>
              <a:rPr lang="el-GR" altLang="el-GR" dirty="0" smtClean="0"/>
              <a:t>8)</a:t>
            </a:r>
            <a:endParaRPr lang="el-GR" dirty="0"/>
          </a:p>
        </p:txBody>
      </p:sp>
      <p:sp>
        <p:nvSpPr>
          <p:cNvPr id="6" name="Ορθογώνιο 5"/>
          <p:cNvSpPr/>
          <p:nvPr/>
        </p:nvSpPr>
        <p:spPr>
          <a:xfrm>
            <a:off x="467544" y="1496973"/>
            <a:ext cx="8208912" cy="4524315"/>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Το </a:t>
            </a:r>
            <a:r>
              <a:rPr lang="el-GR" altLang="el-GR" sz="2400" dirty="0" err="1"/>
              <a:t>ακρυλαμίδιο</a:t>
            </a:r>
            <a:r>
              <a:rPr lang="el-GR" altLang="el-GR" sz="2400" dirty="0"/>
              <a:t> είναι ένα από τα πολλά συστατικά στα οποία είμαστε </a:t>
            </a:r>
            <a:r>
              <a:rPr lang="el-GR" altLang="el-GR" sz="2400" dirty="0" err="1"/>
              <a:t>εκτεθημένοι</a:t>
            </a:r>
            <a:r>
              <a:rPr lang="el-GR" altLang="el-GR" sz="2400" dirty="0"/>
              <a:t> μέσω των τροφίμων και τα οποία μπορεί να είναι επιζήμια για την υγεία μας. </a:t>
            </a:r>
          </a:p>
          <a:p>
            <a:pPr marL="342900" indent="-342900">
              <a:buFont typeface="Arial" panose="020B0604020202020204" pitchFamily="34" charset="0"/>
              <a:buChar char="•"/>
            </a:pPr>
            <a:r>
              <a:rPr lang="el-GR" altLang="el-GR" sz="2400" dirty="0"/>
              <a:t>Εντούτοις, πρακτικά οι πιθανές </a:t>
            </a:r>
            <a:r>
              <a:rPr lang="el-GR" altLang="el-GR" sz="2400" dirty="0" err="1"/>
              <a:t>καρκινογόνες</a:t>
            </a:r>
            <a:r>
              <a:rPr lang="el-GR" altLang="el-GR" sz="2400" dirty="0"/>
              <a:t> επιδράσεις δεν παρατηρούνται. </a:t>
            </a:r>
            <a:endParaRPr lang="el-GR" altLang="el-GR" sz="2400" dirty="0" smtClean="0"/>
          </a:p>
          <a:p>
            <a:pPr marL="342900" indent="-342900">
              <a:buFont typeface="Arial" panose="020B0604020202020204" pitchFamily="34" charset="0"/>
              <a:buChar char="•"/>
            </a:pPr>
            <a:r>
              <a:rPr lang="el-GR" altLang="el-GR" sz="2400" dirty="0"/>
              <a:t>Έτσι, δεν υπάρχουν αποδείξεις ότι το </a:t>
            </a:r>
            <a:r>
              <a:rPr lang="el-GR" altLang="el-GR" sz="2400" dirty="0" err="1"/>
              <a:t>ακρυλαμίδιο</a:t>
            </a:r>
            <a:r>
              <a:rPr lang="el-GR" altLang="el-GR" sz="2400" dirty="0"/>
              <a:t> στα τρόφιμα πραγματικά είναι ένας παράγοντας εμφάνισης καρκίνου στον ανθρώπινο πληθυσμό. </a:t>
            </a:r>
          </a:p>
          <a:p>
            <a:pPr marL="342900" indent="-342900">
              <a:buFont typeface="Arial" panose="020B0604020202020204" pitchFamily="34" charset="0"/>
              <a:buChar char="•"/>
            </a:pPr>
            <a:r>
              <a:rPr lang="el-GR" altLang="el-GR" sz="2400" dirty="0"/>
              <a:t>Επομένως, μπορούμε να συμπεράνουμε ότι κάθε πιθανός παράγοντας κινδύνου για την ανθρώπινη υγεία από το </a:t>
            </a:r>
            <a:r>
              <a:rPr lang="el-GR" altLang="el-GR" sz="2400" dirty="0" err="1"/>
              <a:t>ακρυλαμίδιο</a:t>
            </a:r>
            <a:r>
              <a:rPr lang="el-GR" altLang="el-GR" sz="2400" dirty="0"/>
              <a:t> στα τρόφιμα, θα προέκυπτε μόνο από μακροχρόνια έκθεση.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xmlns=""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175107"/>
          </a:xfrm>
        </p:spPr>
        <p:txBody>
          <a:bodyPr>
            <a:noAutofit/>
          </a:bodyPr>
          <a:lstStyle/>
          <a:p>
            <a:r>
              <a:rPr lang="el-GR" altLang="el-GR" sz="4000" dirty="0"/>
              <a:t>Ακρυλαμίδιο και προϊόντα αρτοποιίας</a:t>
            </a:r>
            <a:br>
              <a:rPr lang="el-GR" altLang="el-GR" sz="4000" dirty="0"/>
            </a:br>
            <a:r>
              <a:rPr lang="el-GR" altLang="el-GR" sz="4000" dirty="0" smtClean="0"/>
              <a:t>(4 </a:t>
            </a:r>
            <a:r>
              <a:rPr lang="el-GR" altLang="el-GR" sz="4000" dirty="0"/>
              <a:t>από </a:t>
            </a:r>
            <a:r>
              <a:rPr lang="el-GR" altLang="el-GR" sz="4000" dirty="0" smtClean="0"/>
              <a:t>8)</a:t>
            </a:r>
            <a:endParaRPr lang="el-GR" sz="4000" dirty="0"/>
          </a:p>
        </p:txBody>
      </p:sp>
      <p:sp>
        <p:nvSpPr>
          <p:cNvPr id="10" name="TextBox 4"/>
          <p:cNvSpPr txBox="1">
            <a:spLocks noChangeArrowheads="1"/>
          </p:cNvSpPr>
          <p:nvPr>
            <p:custDataLst>
              <p:tags r:id="rId3"/>
            </p:custDataLst>
          </p:nvPr>
        </p:nvSpPr>
        <p:spPr bwMode="auto">
          <a:xfrm>
            <a:off x="395536" y="1183392"/>
            <a:ext cx="8318500"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buFont typeface="Arial" panose="020B0604020202020204" pitchFamily="34" charset="0"/>
              <a:buChar char="•"/>
            </a:pPr>
            <a:r>
              <a:rPr lang="el-GR" altLang="el-GR" sz="2400" dirty="0"/>
              <a:t>Η παρουσία του </a:t>
            </a:r>
            <a:r>
              <a:rPr lang="el-GR" altLang="el-GR" sz="2400" dirty="0" err="1"/>
              <a:t>ακρυλαμιδίου</a:t>
            </a:r>
            <a:r>
              <a:rPr lang="el-GR" altLang="el-GR" sz="2400" dirty="0"/>
              <a:t> στα τρόφιμα δεν μπορεί εύκολα να αποφευχθεί εκτός και αν όλα τα τρόφιμα καταναλώνονται άψητα. </a:t>
            </a:r>
          </a:p>
          <a:p>
            <a:pPr marL="342900" indent="-342900">
              <a:buFont typeface="Arial" panose="020B0604020202020204" pitchFamily="34" charset="0"/>
              <a:buChar char="•"/>
            </a:pPr>
            <a:r>
              <a:rPr lang="el-GR" altLang="el-GR" sz="2400" dirty="0"/>
              <a:t>Από την άλλη όμως πλευρά θα είχαμε περισσότερες πιθανότητες προσβολής από μικροβιολογικούς κινδύνους. </a:t>
            </a:r>
          </a:p>
          <a:p>
            <a:pPr marL="342900" indent="-342900">
              <a:buFont typeface="Arial" panose="020B0604020202020204" pitchFamily="34" charset="0"/>
              <a:buChar char="•"/>
            </a:pPr>
            <a:r>
              <a:rPr lang="el-GR" altLang="el-GR" sz="2400" dirty="0"/>
              <a:t>Το </a:t>
            </a:r>
            <a:r>
              <a:rPr lang="el-GR" altLang="el-GR" sz="2400" dirty="0" err="1"/>
              <a:t>ακρυλαμίδιο</a:t>
            </a:r>
            <a:r>
              <a:rPr lang="el-GR" altLang="el-GR" sz="2400" dirty="0"/>
              <a:t> είναι μια άχρωμη, άοσμη κρυσταλλική ένωση, διαλυτή στο νερό. </a:t>
            </a:r>
          </a:p>
          <a:p>
            <a:pPr marL="342900" indent="-342900">
              <a:buFont typeface="Arial" panose="020B0604020202020204" pitchFamily="34" charset="0"/>
              <a:buChar char="•"/>
            </a:pPr>
            <a:r>
              <a:rPr lang="el-GR" altLang="el-GR" sz="2400" dirty="0"/>
              <a:t>Χρησιμοποιείται ως χημικό μέσο για την σύνθεση των πολύ-</a:t>
            </a:r>
            <a:r>
              <a:rPr lang="el-GR" altLang="el-GR" sz="2400" dirty="0" err="1"/>
              <a:t>ακρυλαμιδίων</a:t>
            </a:r>
            <a:r>
              <a:rPr lang="el-GR" altLang="el-GR" sz="2400" dirty="0"/>
              <a:t>, τα οποία με τη σειρά τους χρησιμοποιούνται ως πρόσθετα στον καθαρισμό του προς </a:t>
            </a:r>
            <a:r>
              <a:rPr lang="el-GR" altLang="el-GR" sz="2400" dirty="0" err="1"/>
              <a:t>πόσιν</a:t>
            </a:r>
            <a:r>
              <a:rPr lang="el-GR" altLang="el-GR" sz="2400" dirty="0"/>
              <a:t> ύδατος αλλά και στη βιομηχανική παραγωγή χαρτιού. </a:t>
            </a:r>
          </a:p>
          <a:p>
            <a:pPr marL="342900" indent="-342900">
              <a:buFont typeface="Arial" panose="020B0604020202020204" pitchFamily="34" charset="0"/>
              <a:buChar char="•"/>
            </a:pPr>
            <a:r>
              <a:rPr lang="el-GR" altLang="el-GR" sz="2400" dirty="0"/>
              <a:t>Βέβαια, όπως αποδείχθηκε τα τελευταία χρόνια, η παραγωγή </a:t>
            </a:r>
            <a:r>
              <a:rPr lang="el-GR" altLang="el-GR" sz="2400" dirty="0" err="1"/>
              <a:t>ακρυλαμιδίου</a:t>
            </a:r>
            <a:r>
              <a:rPr lang="el-GR" altLang="el-GR" sz="2400" dirty="0"/>
              <a:t> είναι δημοφιλής και επάνω στο μάτι της κουζίνας μας. </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44624"/>
            <a:ext cx="8568952" cy="1290067"/>
          </a:xfrm>
        </p:spPr>
        <p:txBody>
          <a:bodyPr>
            <a:noAutofit/>
          </a:bodyPr>
          <a:lstStyle/>
          <a:p>
            <a:pPr algn="ctr"/>
            <a:r>
              <a:rPr lang="el-GR" altLang="el-GR" dirty="0"/>
              <a:t>Ακρυλαμίδιο και προϊόντα αρτοποιίας</a:t>
            </a:r>
            <a:br>
              <a:rPr lang="el-GR" altLang="el-GR" dirty="0"/>
            </a:br>
            <a:r>
              <a:rPr lang="el-GR" altLang="el-GR" dirty="0" smtClean="0"/>
              <a:t>(5 </a:t>
            </a:r>
            <a:r>
              <a:rPr lang="el-GR" altLang="el-GR" dirty="0"/>
              <a:t>από </a:t>
            </a:r>
            <a:r>
              <a:rPr lang="el-GR" altLang="el-GR" dirty="0" smtClean="0"/>
              <a:t>8)</a:t>
            </a:r>
            <a:endParaRPr lang="el-GR" dirty="0"/>
          </a:p>
        </p:txBody>
      </p:sp>
      <p:sp>
        <p:nvSpPr>
          <p:cNvPr id="2" name="Ορθογώνιο 1" descr="Υπάρχουν διάφορες υποθέσεις σχετικά με τον μηχανισμό δημιουργίας ακρυλαμιδίου κατά το μαγείρεμα. &#10;Μια εξ αυτών αφορά την αντίδραση Maillard, σύμφωνα με την οποία κατά τη διάρκεια της κατεργασίας του τροφίμου σε θερμοκρασίες ανώτερες των εκατό ογδόντα βαθμών Κελσίου το άμυλο υδρολύεται και δημιουργεί γλυκόζη, &#10;η οποία αντιδρά με αμινοξέα (κυρίως ασπαραγίνη) ή πρωτεΐνες σχηματίζοντας ακρυλαμίδιο.&#10;Το ακρυλαμίδιο αποτελεί τελικά διατροφικό κίνδυνο; Δυστυχώς απάντηση δεν έχει δοθεί επισήμως έως σήμερα. &#10;Τα υπάρχοντα αποτελέσματα των ερευνών είναι αντικρουόμενα. &#10;"/>
          <p:cNvSpPr/>
          <p:nvPr/>
        </p:nvSpPr>
        <p:spPr>
          <a:xfrm>
            <a:off x="467544" y="1556792"/>
            <a:ext cx="8219256" cy="4524315"/>
          </a:xfrm>
          <a:prstGeom prst="rect">
            <a:avLst/>
          </a:prstGeom>
        </p:spPr>
        <p:txBody>
          <a:bodyPr wrap="square">
            <a:spAutoFit/>
          </a:bodyPr>
          <a:lstStyle/>
          <a:p>
            <a:pPr marL="342900" indent="-342900">
              <a:buFont typeface="Arial" panose="020B0604020202020204" pitchFamily="34" charset="0"/>
              <a:buChar char="•"/>
            </a:pPr>
            <a:r>
              <a:rPr lang="el-GR" altLang="el-GR" sz="2400" dirty="0"/>
              <a:t>Υπάρχουν διάφορες υποθέσεις σχετικά με τον μηχανισμό δημιουργίας </a:t>
            </a:r>
            <a:r>
              <a:rPr lang="el-GR" altLang="el-GR" sz="2400" dirty="0" err="1"/>
              <a:t>ακρυλαμιδίου</a:t>
            </a:r>
            <a:r>
              <a:rPr lang="el-GR" altLang="el-GR" sz="2400" dirty="0"/>
              <a:t> κατά το μαγείρεμα. </a:t>
            </a:r>
          </a:p>
          <a:p>
            <a:pPr marL="342900" indent="-342900">
              <a:buFont typeface="Arial" panose="020B0604020202020204" pitchFamily="34" charset="0"/>
              <a:buChar char="•"/>
            </a:pPr>
            <a:r>
              <a:rPr lang="el-GR" altLang="el-GR" sz="2400" dirty="0"/>
              <a:t>Μια εξ αυτών αφορά την αντίδραση </a:t>
            </a:r>
            <a:r>
              <a:rPr lang="el-GR" altLang="el-GR" sz="2400" dirty="0" err="1"/>
              <a:t>Maillard</a:t>
            </a:r>
            <a:r>
              <a:rPr lang="el-GR" altLang="el-GR" sz="2400" dirty="0"/>
              <a:t>, σύμφωνα με την οποία κατά τη διάρκεια της κατεργασίας του τροφίμου σε θερμοκρασίες ανώτερες των 180 βαθμών Κελσίου το άμυλο </a:t>
            </a:r>
            <a:r>
              <a:rPr lang="el-GR" altLang="el-GR" sz="2400" dirty="0" err="1"/>
              <a:t>υδρολύεται</a:t>
            </a:r>
            <a:r>
              <a:rPr lang="el-GR" altLang="el-GR" sz="2400" dirty="0"/>
              <a:t> και δημιουργεί γλυκόζη, </a:t>
            </a:r>
          </a:p>
          <a:p>
            <a:pPr marL="342900" indent="-342900">
              <a:buFont typeface="Arial" panose="020B0604020202020204" pitchFamily="34" charset="0"/>
              <a:buChar char="•"/>
            </a:pPr>
            <a:r>
              <a:rPr lang="el-GR" altLang="el-GR" sz="2400" dirty="0"/>
              <a:t>η οποία αντιδρά με αμινοξέα (κυρίως </a:t>
            </a:r>
            <a:r>
              <a:rPr lang="el-GR" altLang="el-GR" sz="2400" dirty="0" err="1"/>
              <a:t>ασπαραγίνη</a:t>
            </a:r>
            <a:r>
              <a:rPr lang="el-GR" altLang="el-GR" sz="2400" dirty="0"/>
              <a:t>) ή πρωτεΐνες σχηματίζοντας </a:t>
            </a:r>
            <a:r>
              <a:rPr lang="el-GR" altLang="el-GR" sz="2400" dirty="0" err="1"/>
              <a:t>ακρυλαμίδιο</a:t>
            </a:r>
            <a:r>
              <a:rPr lang="el-GR" altLang="el-GR" sz="2400" dirty="0" smtClean="0"/>
              <a:t>.</a:t>
            </a:r>
          </a:p>
          <a:p>
            <a:pPr marL="342900" indent="-342900" algn="just">
              <a:buFont typeface="Arial" panose="020B0604020202020204" pitchFamily="34" charset="0"/>
              <a:buChar char="•"/>
            </a:pPr>
            <a:r>
              <a:rPr lang="el-GR" altLang="el-GR" sz="2400" dirty="0"/>
              <a:t>Το </a:t>
            </a:r>
            <a:r>
              <a:rPr lang="el-GR" altLang="el-GR" sz="2400" dirty="0" err="1"/>
              <a:t>ακρυλαμίδιο</a:t>
            </a:r>
            <a:r>
              <a:rPr lang="el-GR" altLang="el-GR" sz="2400" dirty="0"/>
              <a:t> αποτελεί τελικά διατροφικό κίνδυνο; Δυστυχώς απάντηση δεν έχει δοθεί επισήμως έως σήμερα. </a:t>
            </a:r>
            <a:endParaRPr lang="en-US" altLang="el-GR" sz="2400" dirty="0"/>
          </a:p>
          <a:p>
            <a:pPr marL="342900" indent="-342900" algn="just">
              <a:buFont typeface="Arial" panose="020B0604020202020204" pitchFamily="34" charset="0"/>
              <a:buChar char="•"/>
            </a:pPr>
            <a:r>
              <a:rPr lang="el-GR" altLang="el-GR" sz="2400" dirty="0"/>
              <a:t>Τα υπάρχοντα αποτελέσματα των ερευνών είναι αντικρουόμενα. </a:t>
            </a:r>
            <a:endParaRPr lang="en-US"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xmlns=""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352928" cy="122413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Ακρυλαμίδιο και προϊόντα αρτοποιίας</a:t>
            </a:r>
            <a:br>
              <a:rPr lang="el-GR" altLang="el-GR" sz="4000" dirty="0"/>
            </a:br>
            <a:r>
              <a:rPr lang="el-GR" altLang="el-GR" sz="4000" dirty="0" smtClean="0"/>
              <a:t>(6 </a:t>
            </a:r>
            <a:r>
              <a:rPr lang="el-GR" altLang="el-GR" sz="4000" dirty="0"/>
              <a:t>από </a:t>
            </a:r>
            <a:r>
              <a:rPr lang="el-GR" altLang="el-GR" sz="4000" dirty="0" smtClean="0"/>
              <a:t>8)</a:t>
            </a:r>
            <a:endParaRPr lang="el-GR" sz="4000" dirty="0"/>
          </a:p>
        </p:txBody>
      </p:sp>
      <p:sp>
        <p:nvSpPr>
          <p:cNvPr id="2" name="Ορθογώνιο 1"/>
          <p:cNvSpPr/>
          <p:nvPr/>
        </p:nvSpPr>
        <p:spPr>
          <a:xfrm>
            <a:off x="467544" y="1496973"/>
            <a:ext cx="8208912" cy="4524315"/>
          </a:xfrm>
          <a:prstGeom prst="rect">
            <a:avLst/>
          </a:prstGeom>
        </p:spPr>
        <p:txBody>
          <a:bodyPr wrap="square">
            <a:spAutoFit/>
          </a:bodyPr>
          <a:lstStyle/>
          <a:p>
            <a:pPr marL="342900" indent="-342900" algn="just">
              <a:buFont typeface="Arial" panose="020B0604020202020204" pitchFamily="34" charset="0"/>
              <a:buChar char="•"/>
            </a:pPr>
            <a:r>
              <a:rPr lang="el-GR" altLang="el-GR" sz="2400" dirty="0"/>
              <a:t>Μελέτες μαρτυρούν ότι το </a:t>
            </a:r>
            <a:r>
              <a:rPr lang="el-GR" altLang="el-GR" sz="2400" dirty="0" err="1"/>
              <a:t>ακρυλαμίδιο</a:t>
            </a:r>
            <a:r>
              <a:rPr lang="el-GR" altLang="el-GR" sz="2400" dirty="0"/>
              <a:t> στις ποσότητες που εντοπίζεται σε διάφορα τρόφιμα φαίνεται να συνδέεται με μεταλλάξεις στο γενετικό υλικό. </a:t>
            </a:r>
          </a:p>
          <a:p>
            <a:pPr marL="342900" indent="-342900" algn="just">
              <a:buFont typeface="Arial" panose="020B0604020202020204" pitchFamily="34" charset="0"/>
              <a:buChar char="•"/>
            </a:pPr>
            <a:r>
              <a:rPr lang="el-GR" altLang="el-GR" sz="2400" dirty="0"/>
              <a:t>Άλλες δείχνουν όμως ότι στους ανθρώπους η ποσότητα </a:t>
            </a:r>
            <a:r>
              <a:rPr lang="el-GR" altLang="el-GR" sz="2400" dirty="0" err="1"/>
              <a:t>ακρυλαμιδίου</a:t>
            </a:r>
            <a:r>
              <a:rPr lang="el-GR" altLang="el-GR" sz="2400" dirty="0"/>
              <a:t> που λαμβάνεται μέσω των τροφών είναι πολύ μικρή για να αυξήσει τον κίνδυνο πρόκλησης καρκίνου. </a:t>
            </a:r>
            <a:endParaRPr lang="el-GR" altLang="el-GR" sz="2400" dirty="0" smtClean="0"/>
          </a:p>
          <a:p>
            <a:pPr marL="342900" indent="-342900" algn="just">
              <a:buFont typeface="Arial" panose="020B0604020202020204" pitchFamily="34" charset="0"/>
              <a:buChar char="•"/>
            </a:pPr>
            <a:r>
              <a:rPr lang="el-GR" altLang="el-GR" sz="2400" dirty="0"/>
              <a:t>Μάλιστα μεγάλου εύρους έρευνα ειδικών από τη Σχολή Δημόσιας Υγείας του Χάρβαρντ καθώς και το Ινστιτούτο </a:t>
            </a:r>
            <a:r>
              <a:rPr lang="el-GR" altLang="el-GR" sz="2400" dirty="0" err="1"/>
              <a:t>Καρολίνσκα</a:t>
            </a:r>
            <a:r>
              <a:rPr lang="el-GR" altLang="el-GR" sz="2400" dirty="0"/>
              <a:t> της Στοκχόλμης που δημοσιεύθηκε προσφάτως στο έντυπο της Αμερικανικής Ιατρικής Εταιρείας έδειξε ότι το </a:t>
            </a:r>
            <a:r>
              <a:rPr lang="el-GR" altLang="el-GR" sz="2400" dirty="0" err="1"/>
              <a:t>ακρυλαμίδιο</a:t>
            </a:r>
            <a:r>
              <a:rPr lang="el-GR" altLang="el-GR" sz="2400" dirty="0"/>
              <a:t> δεν φαίνεται να αυξάνει τον κίνδυνο εμφάνισης του καρκίνου του μαστού. </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xmlns=""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Ακρυλαμίδιο και προϊόντα αρτοποιίας</a:t>
            </a:r>
            <a:br>
              <a:rPr lang="el-GR" altLang="el-GR" dirty="0"/>
            </a:br>
            <a:r>
              <a:rPr lang="el-GR" altLang="el-GR" dirty="0" smtClean="0"/>
              <a:t>(7 </a:t>
            </a:r>
            <a:r>
              <a:rPr lang="el-GR" altLang="el-GR" dirty="0"/>
              <a:t>από </a:t>
            </a:r>
            <a:r>
              <a:rPr lang="el-GR" altLang="el-GR" dirty="0" smtClean="0"/>
              <a:t>8)</a:t>
            </a:r>
            <a:endParaRPr lang="el-GR" dirty="0"/>
          </a:p>
        </p:txBody>
      </p:sp>
      <p:sp>
        <p:nvSpPr>
          <p:cNvPr id="2" name="Ορθογώνιο 1" descr="O ΕΦΕΤ (Ενιαίος Φορέας Ελέγχου Τροφίμων) σε συνεργασία με το Γενικό Χημείο του Κράτους ξεκίνησε το δύο χιλιάδες τρία εθνικό πρόγραμμα εξέτασης του ακρυλαμιδίου σε τρόφιμα όπως: πατατάκια, τηγανητές πατάτες, δημητριακά πρωινού, ψωμί, φρυγανιές, μπισκότα, καφές, κακάο και άλλα σνακς. &#10;Τα δείγματα λαμβάνονται από χώρους λιανικής πώλησης όπως τα σουπερμάρκετ, και σε ό,τι αφορά τις τηγανητές πατάτες από ταχυφαγεία και εστιατόρια. &#10;Σύμφωνα με την έρευνα του ΕΦΕΤ, οι υψηλότερες συγκεντρώσεις ακρυλαμιδίου μετρήθηκαν σε τηγανισμένα προϊόντα που περιείχαν μεγάλες ποσότητες αμυλούχων υδατανθράκων όπως τα πατατάκια (έως και 2.716 μg ακρυλαμιδίου / kg τροφίμου). &#10;"/>
          <p:cNvSpPr/>
          <p:nvPr/>
        </p:nvSpPr>
        <p:spPr>
          <a:xfrm>
            <a:off x="467544" y="1268760"/>
            <a:ext cx="8280920" cy="4893647"/>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O ΕΦΕΤ (Ενιαίος Φορέας Ελέγχου Τροφίμων) σε συνεργασία με το Γενικό Χημείο του Κράτους ξεκίνησε το 2003 εθνικό πρόγραμμα εξέτασης του </a:t>
            </a:r>
            <a:r>
              <a:rPr lang="el-GR" altLang="el-GR" sz="2400" dirty="0" err="1" smtClean="0"/>
              <a:t>ακρυλαμιδίου</a:t>
            </a:r>
            <a:r>
              <a:rPr lang="el-GR" altLang="el-GR" sz="2400" dirty="0" smtClean="0"/>
              <a:t> σε τρόφιμα όπως: πατατάκια, τηγανητές πατάτες, δημητριακά πρωινού, ψωμί, φρυγανιές, μπισκότα, καφές, κακάο και άλλα </a:t>
            </a:r>
            <a:r>
              <a:rPr lang="el-GR" altLang="el-GR" sz="2400" dirty="0" err="1" smtClean="0"/>
              <a:t>σνακς</a:t>
            </a:r>
            <a:r>
              <a:rPr lang="el-GR" altLang="el-GR" sz="2400" dirty="0" smtClean="0"/>
              <a:t>. </a:t>
            </a:r>
          </a:p>
          <a:p>
            <a:pPr marL="342900" indent="-342900" algn="just">
              <a:buFont typeface="Arial" panose="020B0604020202020204" pitchFamily="34" charset="0"/>
              <a:buChar char="•"/>
            </a:pPr>
            <a:r>
              <a:rPr lang="el-GR" altLang="el-GR" sz="2400" dirty="0" smtClean="0"/>
              <a:t>Τα δείγματα λαμβάνονται από χώρους λιανικής πώλησης όπως τα σουπερμάρκετ, και σε ό,τι αφορά τις τηγανητές πατάτες από </a:t>
            </a:r>
            <a:r>
              <a:rPr lang="el-GR" altLang="el-GR" sz="2400" dirty="0" err="1" smtClean="0"/>
              <a:t>ταχυφαγεία</a:t>
            </a:r>
            <a:r>
              <a:rPr lang="el-GR" altLang="el-GR" sz="2400" dirty="0" smtClean="0"/>
              <a:t> και εστιατόρια. </a:t>
            </a:r>
          </a:p>
          <a:p>
            <a:pPr marL="342900" indent="-342900" algn="just">
              <a:buFont typeface="Arial" panose="020B0604020202020204" pitchFamily="34" charset="0"/>
              <a:buChar char="•"/>
            </a:pPr>
            <a:r>
              <a:rPr lang="el-GR" altLang="el-GR" sz="2400" dirty="0" smtClean="0"/>
              <a:t>Σύμφωνα με την έρευνα του ΕΦΕΤ, οι υψηλότερες συγκεντρώσεις </a:t>
            </a:r>
            <a:r>
              <a:rPr lang="el-GR" altLang="el-GR" sz="2400" dirty="0" err="1" smtClean="0"/>
              <a:t>ακρυλαμιδίου</a:t>
            </a:r>
            <a:r>
              <a:rPr lang="el-GR" altLang="el-GR" sz="2400" dirty="0" smtClean="0"/>
              <a:t> μετρήθηκαν σε τηγανισμένα προϊόντα που περιείχαν μεγάλες ποσότητες αμυλούχων υδατανθράκων όπως τα πατατάκια (έως και 2.716 </a:t>
            </a:r>
            <a:r>
              <a:rPr lang="el-GR" altLang="el-GR" sz="2400" dirty="0" err="1" smtClean="0"/>
              <a:t>μg</a:t>
            </a:r>
            <a:r>
              <a:rPr lang="el-GR" altLang="el-GR" sz="2400" dirty="0" smtClean="0"/>
              <a:t> </a:t>
            </a:r>
            <a:r>
              <a:rPr lang="el-GR" altLang="el-GR" sz="2400" dirty="0" err="1" smtClean="0"/>
              <a:t>ακρυλαμιδίου</a:t>
            </a:r>
            <a:r>
              <a:rPr lang="el-GR" altLang="el-GR" sz="2400" dirty="0" smtClean="0"/>
              <a:t> / </a:t>
            </a:r>
            <a:r>
              <a:rPr lang="el-GR" altLang="el-GR" sz="2400" dirty="0" err="1" smtClean="0"/>
              <a:t>kg</a:t>
            </a:r>
            <a:r>
              <a:rPr lang="el-GR" altLang="el-GR" sz="2400" dirty="0" smtClean="0"/>
              <a:t> τροφίμου).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Ακρυλαμίδιο και προϊόντα αρτοποιίας</a:t>
            </a:r>
            <a:br>
              <a:rPr lang="el-GR" altLang="el-GR" dirty="0"/>
            </a:br>
            <a:r>
              <a:rPr lang="el-GR" altLang="el-GR" dirty="0" smtClean="0"/>
              <a:t>(8 </a:t>
            </a:r>
            <a:r>
              <a:rPr lang="el-GR" altLang="el-GR" dirty="0"/>
              <a:t>από </a:t>
            </a:r>
            <a:r>
              <a:rPr lang="el-GR" altLang="el-GR" dirty="0" smtClean="0"/>
              <a:t>8)</a:t>
            </a:r>
            <a:endParaRPr lang="el-GR" dirty="0"/>
          </a:p>
        </p:txBody>
      </p:sp>
      <p:sp>
        <p:nvSpPr>
          <p:cNvPr id="2" name="Ορθογώνιο 1" descr="Σε δημητριακά πρωινού τα επίπεδα ήταν χαμηλά, ενώ σε ψωμί δεν ανιχνεύθηκε η ουσία.&#10;&#10; Χαμηλά ήταν τα επίπεδα σε φρυγανιές, αλλά σε ορισμένα είδη παξιμαδιού οι συγκεντρώσεις έφθαναν έως και τα 2.838 μg/kg. &#10;"/>
          <p:cNvSpPr/>
          <p:nvPr/>
        </p:nvSpPr>
        <p:spPr>
          <a:xfrm>
            <a:off x="467544" y="2060848"/>
            <a:ext cx="8208912"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Σε δημητριακά πρωινού τα επίπεδα ήταν χαμηλά, ενώ σε ψωμί δεν ανιχνεύθηκε η ουσία</a:t>
            </a:r>
            <a:r>
              <a:rPr lang="el-GR" altLang="el-GR" sz="2400" dirty="0" smtClean="0"/>
              <a:t>.</a:t>
            </a:r>
          </a:p>
          <a:p>
            <a:pPr marL="342900" indent="-342900">
              <a:lnSpc>
                <a:spcPct val="150000"/>
              </a:lnSpc>
              <a:buFont typeface="Arial" panose="020B0604020202020204" pitchFamily="34" charset="0"/>
              <a:buChar char="•"/>
            </a:pPr>
            <a:endParaRPr lang="el-GR" altLang="el-GR" sz="2400" dirty="0"/>
          </a:p>
          <a:p>
            <a:pPr marL="342900" indent="-342900">
              <a:lnSpc>
                <a:spcPct val="150000"/>
              </a:lnSpc>
              <a:buFont typeface="Arial" panose="020B0604020202020204" pitchFamily="34" charset="0"/>
              <a:buChar char="•"/>
            </a:pPr>
            <a:r>
              <a:rPr lang="el-GR" altLang="el-GR" sz="2400" dirty="0" smtClean="0"/>
              <a:t>Χαμηλά </a:t>
            </a:r>
            <a:r>
              <a:rPr lang="el-GR" altLang="el-GR" sz="2400" dirty="0"/>
              <a:t>ήταν τα επίπεδα σε φρυγανιές, αλλά σε ορισμένα είδη παξιμαδιού οι συγκεντρώσεις έφθαναν έως και τα 2.838 </a:t>
            </a:r>
            <a:r>
              <a:rPr lang="el-GR" altLang="el-GR" sz="2400" dirty="0" err="1"/>
              <a:t>μg</a:t>
            </a:r>
            <a:r>
              <a:rPr lang="el-GR" altLang="el-GR" sz="2400" dirty="0"/>
              <a:t>/</a:t>
            </a:r>
            <a:r>
              <a:rPr lang="el-GR" altLang="el-GR" sz="2400" dirty="0" err="1"/>
              <a:t>kg</a:t>
            </a:r>
            <a:r>
              <a:rPr lang="el-GR" altLang="el-GR" sz="2400" dirty="0"/>
              <a:t>.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80000"/>
              </a:lnSpc>
            </a:pPr>
            <a:r>
              <a:rPr lang="el-GR" altLang="el-GR" dirty="0"/>
              <a:t>Παρουσία </a:t>
            </a:r>
            <a:r>
              <a:rPr lang="el-GR" altLang="el-GR" dirty="0" err="1"/>
              <a:t>ακρυλαµίδιου</a:t>
            </a:r>
            <a:r>
              <a:rPr lang="el-GR" altLang="el-GR" dirty="0"/>
              <a:t> στα προϊόντα </a:t>
            </a:r>
            <a:r>
              <a:rPr lang="el-GR" altLang="el-GR" dirty="0" smtClean="0"/>
              <a:t>άρτου</a:t>
            </a:r>
            <a:endParaRPr lang="el-GR" dirty="0"/>
          </a:p>
        </p:txBody>
      </p:sp>
      <p:sp>
        <p:nvSpPr>
          <p:cNvPr id="6" name="2 - Θέση περιεχομένου" descr="Όπως αναφέρθηκε το ακρυλαµίδιο σχηµατίζεται µέσω της αντίδρασης του αμινοξέος ασπαραγίνης µε τα σάκχαρα του αλεύρου. &#10;Μικρές ποσότητες σχηµατίζονται κατά το κανονικό ψήσιµο στο φούρνο. &#10;Το περισσότερο ακρυλαµίδιο συναντάται στην κόρα του ψωμιού. &#10;Η ποσότητα του ακρυλαµιδίου που σχηµατίζεται εξαρτάται από τη θερµοκρασία, τον χρόνο ψησίµατος, την περιεχόµενη ποσότητα ασπαραγίνης και αναγόντων σακχάρων (παραδείγματος χάριν φρουκτόζη, γλυκόζη) στα άλευρα. &#10;"/>
          <p:cNvSpPr>
            <a:spLocks noGrp="1"/>
          </p:cNvSpPr>
          <p:nvPr>
            <p:ph sz="quarter" idx="1"/>
          </p:nvPr>
        </p:nvSpPr>
        <p:spPr>
          <a:xfrm>
            <a:off x="612648" y="1412776"/>
            <a:ext cx="8153400" cy="4680520"/>
          </a:xfrm>
        </p:spPr>
        <p:txBody>
          <a:bodyPr>
            <a:noAutofit/>
          </a:bodyPr>
          <a:lstStyle/>
          <a:p>
            <a:r>
              <a:rPr lang="el-GR" altLang="el-GR" sz="2400" dirty="0"/>
              <a:t>Όπως αναφέρθηκε το </a:t>
            </a:r>
            <a:r>
              <a:rPr lang="el-GR" altLang="el-GR" sz="2400" dirty="0" err="1"/>
              <a:t>ακρυλαµίδιο</a:t>
            </a:r>
            <a:r>
              <a:rPr lang="el-GR" altLang="el-GR" sz="2400" dirty="0"/>
              <a:t> </a:t>
            </a:r>
            <a:r>
              <a:rPr lang="el-GR" altLang="el-GR" sz="2400" dirty="0" err="1"/>
              <a:t>σχηµατίζεται</a:t>
            </a:r>
            <a:r>
              <a:rPr lang="el-GR" altLang="el-GR" sz="2400" dirty="0"/>
              <a:t> µέσω της αντίδρασης του </a:t>
            </a:r>
            <a:r>
              <a:rPr lang="el-GR" altLang="el-GR" sz="2400" dirty="0" err="1"/>
              <a:t>αμινοξέος</a:t>
            </a:r>
            <a:r>
              <a:rPr lang="el-GR" altLang="el-GR" sz="2400" dirty="0"/>
              <a:t> </a:t>
            </a:r>
            <a:r>
              <a:rPr lang="el-GR" altLang="el-GR" sz="2400" dirty="0" err="1"/>
              <a:t>ασπαραγίνης</a:t>
            </a:r>
            <a:r>
              <a:rPr lang="el-GR" altLang="el-GR" sz="2400" dirty="0"/>
              <a:t> µε τα σάκχαρα του αλεύρου. </a:t>
            </a:r>
          </a:p>
          <a:p>
            <a:r>
              <a:rPr lang="el-GR" altLang="el-GR" sz="2400" dirty="0"/>
              <a:t>Μικρές ποσότητες </a:t>
            </a:r>
            <a:r>
              <a:rPr lang="el-GR" altLang="el-GR" sz="2400" dirty="0" err="1"/>
              <a:t>σχηµατίζονται</a:t>
            </a:r>
            <a:r>
              <a:rPr lang="el-GR" altLang="el-GR" sz="2400" dirty="0"/>
              <a:t> κατά το κανονικό </a:t>
            </a:r>
            <a:r>
              <a:rPr lang="el-GR" altLang="el-GR" sz="2400" dirty="0" err="1"/>
              <a:t>ψήσιµο</a:t>
            </a:r>
            <a:r>
              <a:rPr lang="el-GR" altLang="el-GR" sz="2400" dirty="0"/>
              <a:t> στο φούρνο. </a:t>
            </a:r>
          </a:p>
          <a:p>
            <a:r>
              <a:rPr lang="el-GR" altLang="el-GR" sz="2400" dirty="0"/>
              <a:t>Το περισσότερο </a:t>
            </a:r>
            <a:r>
              <a:rPr lang="el-GR" altLang="el-GR" sz="2400" dirty="0" err="1"/>
              <a:t>ακρυλαµίδιο</a:t>
            </a:r>
            <a:r>
              <a:rPr lang="el-GR" altLang="el-GR" sz="2400" dirty="0"/>
              <a:t> συναντάται στην κόρα του ψωμιού. </a:t>
            </a:r>
          </a:p>
          <a:p>
            <a:r>
              <a:rPr lang="el-GR" altLang="el-GR" sz="2400" dirty="0"/>
              <a:t>Η ποσότητα του </a:t>
            </a:r>
            <a:r>
              <a:rPr lang="el-GR" altLang="el-GR" sz="2400" dirty="0" err="1"/>
              <a:t>ακρυλαµιδίου</a:t>
            </a:r>
            <a:r>
              <a:rPr lang="el-GR" altLang="el-GR" sz="2400" dirty="0"/>
              <a:t> που </a:t>
            </a:r>
            <a:r>
              <a:rPr lang="el-GR" altLang="el-GR" sz="2400" dirty="0" err="1"/>
              <a:t>σχηµατίζεται</a:t>
            </a:r>
            <a:r>
              <a:rPr lang="el-GR" altLang="el-GR" sz="2400" dirty="0"/>
              <a:t> εξαρτάται από τη </a:t>
            </a:r>
            <a:r>
              <a:rPr lang="el-GR" altLang="el-GR" sz="2400" dirty="0" err="1"/>
              <a:t>θερµοκρασία</a:t>
            </a:r>
            <a:r>
              <a:rPr lang="el-GR" altLang="el-GR" sz="2400" dirty="0"/>
              <a:t>, τον χρόνο </a:t>
            </a:r>
            <a:r>
              <a:rPr lang="el-GR" altLang="el-GR" sz="2400" dirty="0" err="1"/>
              <a:t>ψησίµατος</a:t>
            </a:r>
            <a:r>
              <a:rPr lang="el-GR" altLang="el-GR" sz="2400" dirty="0"/>
              <a:t>, την </a:t>
            </a:r>
            <a:r>
              <a:rPr lang="el-GR" altLang="el-GR" sz="2400" dirty="0" err="1"/>
              <a:t>περιεχόµενη</a:t>
            </a:r>
            <a:r>
              <a:rPr lang="el-GR" altLang="el-GR" sz="2400" dirty="0"/>
              <a:t> ποσότητα </a:t>
            </a:r>
            <a:r>
              <a:rPr lang="el-GR" altLang="el-GR" sz="2400" dirty="0" err="1"/>
              <a:t>ασπαραγίνης</a:t>
            </a:r>
            <a:r>
              <a:rPr lang="el-GR" altLang="el-GR" sz="2400" dirty="0"/>
              <a:t> και αναγόντων σακχάρων (π.χ. φρουκτόζη, γλυκόζη) στα άλευρα.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r>
              <a:rPr lang="el-GR" altLang="el-GR" dirty="0"/>
              <a:t>Μέτρα για την µ</a:t>
            </a:r>
            <a:r>
              <a:rPr lang="el-GR" altLang="el-GR" dirty="0" err="1"/>
              <a:t>είωση</a:t>
            </a:r>
            <a:r>
              <a:rPr lang="el-GR" altLang="el-GR" dirty="0"/>
              <a:t> του </a:t>
            </a:r>
            <a:r>
              <a:rPr lang="el-GR" altLang="el-GR" dirty="0" err="1" smtClean="0"/>
              <a:t>ακρυλαµιδίου</a:t>
            </a:r>
            <a:r>
              <a:rPr lang="el-GR" altLang="el-GR" dirty="0" smtClean="0"/>
              <a:t> (1 από 6)</a:t>
            </a:r>
            <a:endParaRPr lang="el-GR" dirty="0"/>
          </a:p>
        </p:txBody>
      </p:sp>
      <p:sp>
        <p:nvSpPr>
          <p:cNvPr id="2" name="Ορθογώνιο 1" descr="Στα προϊόντα άρτου Έλεγχος του χρόνου και της θερμοκρασίας ψησίματος ώστε να µην ροδίσει υπερβολικά η κόρα του ψωμιού,&#10;Αποφυγή την προσθήκη αναγόντων σακχάρων (παραδείγματος χάριν φρουκτόζη, γλυκόζη) στη συνταγή,&#10;Προσθήκη άλατα ασβεστίου, παραδείγματος χάριν ανθρακικό, θειϊκό ασβέστιο, χλωριούχου ασβεστίου, ενζύμων.&#10;"/>
          <p:cNvSpPr/>
          <p:nvPr/>
        </p:nvSpPr>
        <p:spPr>
          <a:xfrm>
            <a:off x="467544" y="1748189"/>
            <a:ext cx="8208912" cy="391305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l-GR" altLang="el-GR" sz="2400" dirty="0"/>
              <a:t>Σ</a:t>
            </a:r>
            <a:r>
              <a:rPr lang="el-GR" altLang="el-GR" sz="2400" dirty="0" smtClean="0"/>
              <a:t>τα </a:t>
            </a:r>
            <a:r>
              <a:rPr lang="el-GR" altLang="el-GR" sz="2400" dirty="0"/>
              <a:t>προϊόντα άρτου Έλεγχος του χρόνου και της θερμοκρασίας ψησίματος ώστε να µην ροδίσει υπερβολικά η κόρα του </a:t>
            </a:r>
            <a:r>
              <a:rPr lang="el-GR" altLang="el-GR" sz="2400" dirty="0" smtClean="0"/>
              <a:t>ψωμιού,</a:t>
            </a:r>
            <a:endParaRPr lang="el-GR" altLang="el-GR" sz="2400" dirty="0"/>
          </a:p>
          <a:p>
            <a:pPr marL="285750" indent="-285750" algn="just">
              <a:lnSpc>
                <a:spcPct val="150000"/>
              </a:lnSpc>
              <a:buFont typeface="Arial" panose="020B0604020202020204" pitchFamily="34" charset="0"/>
              <a:buChar char="•"/>
            </a:pPr>
            <a:r>
              <a:rPr lang="el-GR" altLang="el-GR" sz="2400" dirty="0"/>
              <a:t>Αποφυγή την προσθήκη αναγόντων σακχάρων (π.χ. φρουκτόζη, γλυκόζη) στη </a:t>
            </a:r>
            <a:r>
              <a:rPr lang="el-GR" altLang="el-GR" sz="2400" dirty="0" smtClean="0"/>
              <a:t>συνταγή,</a:t>
            </a:r>
            <a:endParaRPr lang="el-GR" altLang="el-GR" sz="2400" dirty="0"/>
          </a:p>
          <a:p>
            <a:pPr marL="285750" indent="-285750" algn="just">
              <a:lnSpc>
                <a:spcPct val="150000"/>
              </a:lnSpc>
              <a:buFont typeface="Arial" panose="020B0604020202020204" pitchFamily="34" charset="0"/>
              <a:buChar char="•"/>
            </a:pPr>
            <a:r>
              <a:rPr lang="el-GR" altLang="el-GR" sz="2400" dirty="0"/>
              <a:t>Προσθήκη άλατα ασβεστίου, π.χ. ανθρακικό, </a:t>
            </a:r>
            <a:r>
              <a:rPr lang="el-GR" altLang="el-GR" sz="2400" dirty="0" err="1"/>
              <a:t>θειϊκό</a:t>
            </a:r>
            <a:r>
              <a:rPr lang="el-GR" altLang="el-GR" sz="2400" dirty="0"/>
              <a:t> ασβέστιο, χλωριούχου ασβεστίου, </a:t>
            </a:r>
            <a:r>
              <a:rPr lang="el-GR" altLang="el-GR" sz="2400" dirty="0" smtClean="0"/>
              <a:t>ενζύμων.</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r>
              <a:rPr lang="el-GR" altLang="el-GR" dirty="0"/>
              <a:t>Μέτρα για την µ</a:t>
            </a:r>
            <a:r>
              <a:rPr lang="el-GR" altLang="el-GR" dirty="0" err="1"/>
              <a:t>είωση</a:t>
            </a:r>
            <a:r>
              <a:rPr lang="el-GR" altLang="el-GR" dirty="0"/>
              <a:t> του </a:t>
            </a:r>
            <a:r>
              <a:rPr lang="el-GR" altLang="el-GR" dirty="0" err="1"/>
              <a:t>ακρυλαµιδίου</a:t>
            </a:r>
            <a:r>
              <a:rPr lang="el-GR" altLang="el-GR" dirty="0"/>
              <a:t> </a:t>
            </a:r>
            <a:r>
              <a:rPr lang="el-GR" altLang="el-GR" dirty="0" smtClean="0"/>
              <a:t>(2 </a:t>
            </a:r>
            <a:r>
              <a:rPr lang="el-GR" altLang="el-GR" dirty="0"/>
              <a:t>από </a:t>
            </a:r>
            <a:r>
              <a:rPr lang="el-GR" altLang="el-GR" dirty="0" smtClean="0"/>
              <a:t>6)</a:t>
            </a:r>
            <a:endParaRPr lang="el-GR" dirty="0"/>
          </a:p>
        </p:txBody>
      </p:sp>
      <p:sp>
        <p:nvSpPr>
          <p:cNvPr id="2" name="Ορθογώνιο 1"/>
          <p:cNvSpPr/>
          <p:nvPr/>
        </p:nvSpPr>
        <p:spPr>
          <a:xfrm>
            <a:off x="467544" y="1412776"/>
            <a:ext cx="8208912" cy="4893647"/>
          </a:xfrm>
          <a:prstGeom prst="rect">
            <a:avLst/>
          </a:prstGeom>
        </p:spPr>
        <p:txBody>
          <a:bodyPr wrap="square">
            <a:spAutoFit/>
          </a:bodyPr>
          <a:lstStyle/>
          <a:p>
            <a:r>
              <a:rPr lang="el-GR" altLang="el-GR" sz="2400" dirty="0"/>
              <a:t>Ας δούμε πιο αναλυτικά πως προτείνεται ο έλεγχος του ψησίματος και της συνταγής των προϊόντων αρτοποιών ώστε να μειώσουμε την παραγωγή του </a:t>
            </a:r>
            <a:r>
              <a:rPr lang="el-GR" altLang="el-GR" sz="2400" dirty="0" err="1"/>
              <a:t>ακρυλαμιδίου</a:t>
            </a:r>
            <a:r>
              <a:rPr lang="el-GR" altLang="el-GR" sz="2400" dirty="0" smtClean="0"/>
              <a:t>.</a:t>
            </a:r>
          </a:p>
          <a:p>
            <a:endParaRPr lang="el-GR" altLang="el-GR" sz="2400" dirty="0"/>
          </a:p>
          <a:p>
            <a:pPr marL="342900" indent="-342900">
              <a:buFont typeface="Arial" panose="020B0604020202020204" pitchFamily="34" charset="0"/>
              <a:buChar char="•"/>
            </a:pPr>
            <a:r>
              <a:rPr lang="el-GR" altLang="el-GR" sz="2400" dirty="0"/>
              <a:t>Συνιστάται η χρήση ενός αλεύρου με χαμηλά ποσοστά </a:t>
            </a:r>
            <a:r>
              <a:rPr lang="el-GR" altLang="el-GR" sz="2400" dirty="0" err="1"/>
              <a:t>ασπαραγίνης</a:t>
            </a:r>
            <a:r>
              <a:rPr lang="el-GR" altLang="el-GR" sz="2400" dirty="0"/>
              <a:t>, ώστε να ελαχιστοποιηθεί ο </a:t>
            </a:r>
            <a:r>
              <a:rPr lang="el-GR" altLang="el-GR" sz="2400" dirty="0" err="1"/>
              <a:t>σχηµατισµός</a:t>
            </a:r>
            <a:r>
              <a:rPr lang="el-GR" altLang="el-GR" sz="2400" dirty="0"/>
              <a:t> του </a:t>
            </a:r>
            <a:r>
              <a:rPr lang="el-GR" altLang="el-GR" sz="2400" dirty="0" err="1"/>
              <a:t>ακρυλαµιδίου</a:t>
            </a:r>
            <a:r>
              <a:rPr lang="el-GR" altLang="el-GR" sz="2400" dirty="0"/>
              <a:t> κατά το </a:t>
            </a:r>
            <a:r>
              <a:rPr lang="el-GR" altLang="el-GR" sz="2400" dirty="0" err="1"/>
              <a:t>ψήσιµο</a:t>
            </a:r>
            <a:r>
              <a:rPr lang="el-GR" altLang="el-GR" sz="2400" dirty="0"/>
              <a:t>. </a:t>
            </a:r>
          </a:p>
          <a:p>
            <a:pPr marL="342900" indent="-342900">
              <a:buFont typeface="Arial" panose="020B0604020202020204" pitchFamily="34" charset="0"/>
              <a:buChar char="•"/>
            </a:pPr>
            <a:r>
              <a:rPr lang="el-GR" altLang="el-GR" sz="2400" dirty="0"/>
              <a:t>Αυτό δεν είναι εύκολο στην πράξη γιατί τα χαρακτηριστικά του ψωμιού εξαρτώνται σε µ</a:t>
            </a:r>
            <a:r>
              <a:rPr lang="el-GR" altLang="el-GR" sz="2400" dirty="0" err="1"/>
              <a:t>εγάλο</a:t>
            </a:r>
            <a:r>
              <a:rPr lang="el-GR" altLang="el-GR" sz="2400" dirty="0"/>
              <a:t> </a:t>
            </a:r>
            <a:r>
              <a:rPr lang="el-GR" altLang="el-GR" sz="2400" dirty="0" err="1"/>
              <a:t>βαθµό</a:t>
            </a:r>
            <a:r>
              <a:rPr lang="el-GR" altLang="el-GR" sz="2400" dirty="0"/>
              <a:t> από το είδος των αλεύρων. για παράδειγμα το αλεύρι ολικής αλέσεως και το αλεύρι σίκαλης περιέχουν υψηλή περιεκτικότητα σε </a:t>
            </a:r>
            <a:r>
              <a:rPr lang="el-GR" altLang="el-GR" sz="2400" dirty="0" err="1"/>
              <a:t>ασπαραγίνη</a:t>
            </a:r>
            <a:r>
              <a:rPr lang="el-GR" altLang="el-GR" sz="2400" dirty="0"/>
              <a:t> σε σύγκριση µε άλλα άλευρα και γι’ αυτό </a:t>
            </a:r>
            <a:r>
              <a:rPr lang="el-GR" altLang="el-GR" sz="2400" dirty="0" err="1"/>
              <a:t>συµβάλει</a:t>
            </a:r>
            <a:r>
              <a:rPr lang="el-GR" altLang="el-GR" sz="2400" dirty="0"/>
              <a:t> στο </a:t>
            </a:r>
            <a:r>
              <a:rPr lang="el-GR" altLang="el-GR" sz="2400" dirty="0" err="1"/>
              <a:t>σχηµατισµό</a:t>
            </a:r>
            <a:r>
              <a:rPr lang="el-GR" altLang="el-GR" sz="2400" dirty="0"/>
              <a:t> </a:t>
            </a:r>
            <a:r>
              <a:rPr lang="el-GR" altLang="el-GR" sz="2400" dirty="0" err="1"/>
              <a:t>ακρυλαµιδίου</a:t>
            </a:r>
            <a:r>
              <a:rPr lang="el-GR" altLang="el-GR" sz="2400" dirty="0"/>
              <a:t>.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r>
              <a:rPr lang="el-GR" altLang="el-GR" dirty="0"/>
              <a:t>Μέτρα για την µ</a:t>
            </a:r>
            <a:r>
              <a:rPr lang="el-GR" altLang="el-GR" dirty="0" err="1"/>
              <a:t>είωση</a:t>
            </a:r>
            <a:r>
              <a:rPr lang="el-GR" altLang="el-GR" dirty="0"/>
              <a:t> του </a:t>
            </a:r>
            <a:r>
              <a:rPr lang="el-GR" altLang="el-GR" dirty="0" err="1"/>
              <a:t>ακρυλαµιδίου</a:t>
            </a:r>
            <a:r>
              <a:rPr lang="el-GR" altLang="el-GR" dirty="0"/>
              <a:t> </a:t>
            </a:r>
            <a:r>
              <a:rPr lang="el-GR" altLang="el-GR" dirty="0" smtClean="0"/>
              <a:t>(3 </a:t>
            </a:r>
            <a:r>
              <a:rPr lang="el-GR" altLang="el-GR" dirty="0"/>
              <a:t>από </a:t>
            </a:r>
            <a:r>
              <a:rPr lang="el-GR" altLang="el-GR" dirty="0" smtClean="0"/>
              <a:t>6)</a:t>
            </a:r>
            <a:endParaRPr lang="el-GR" dirty="0"/>
          </a:p>
        </p:txBody>
      </p:sp>
      <p:sp>
        <p:nvSpPr>
          <p:cNvPr id="2" name="Ορθογώνιο 1"/>
          <p:cNvSpPr/>
          <p:nvPr/>
        </p:nvSpPr>
        <p:spPr>
          <a:xfrm>
            <a:off x="467544" y="1722288"/>
            <a:ext cx="8208912" cy="4154984"/>
          </a:xfrm>
          <a:prstGeom prst="rect">
            <a:avLst/>
          </a:prstGeom>
        </p:spPr>
        <p:txBody>
          <a:bodyPr wrap="square">
            <a:spAutoFit/>
          </a:bodyPr>
          <a:lstStyle/>
          <a:p>
            <a:pPr marL="342900" indent="-342900">
              <a:buFont typeface="Arial" panose="020B0604020202020204" pitchFamily="34" charset="0"/>
              <a:buChar char="•"/>
            </a:pPr>
            <a:r>
              <a:rPr lang="el-GR" altLang="el-GR" sz="2400" dirty="0"/>
              <a:t>Συνεπώς η μείωση του αλεύρου ολικής αλέσεως και σίκαλης στη συνταγή θα οδηγήσει στη μείωση του παραγόμενου </a:t>
            </a:r>
            <a:r>
              <a:rPr lang="el-GR" altLang="el-GR" sz="2400" dirty="0" err="1"/>
              <a:t>ακρυλαµιδίου</a:t>
            </a:r>
            <a:r>
              <a:rPr lang="el-GR" altLang="el-GR" sz="2400" dirty="0"/>
              <a:t>. </a:t>
            </a:r>
            <a:endParaRPr lang="el-GR" altLang="el-GR" sz="2400" dirty="0" smtClean="0"/>
          </a:p>
          <a:p>
            <a:pPr marL="342900" indent="-342900">
              <a:buFont typeface="Arial" panose="020B0604020202020204" pitchFamily="34" charset="0"/>
              <a:buChar char="•"/>
            </a:pPr>
            <a:r>
              <a:rPr lang="el-GR" altLang="el-GR" sz="2400" dirty="0"/>
              <a:t>Η µ</a:t>
            </a:r>
            <a:r>
              <a:rPr lang="el-GR" altLang="el-GR" sz="2400" dirty="0" err="1"/>
              <a:t>είωση</a:t>
            </a:r>
            <a:r>
              <a:rPr lang="el-GR" altLang="el-GR" sz="2400" dirty="0"/>
              <a:t> της περιεκτικότητας σε αλεύρι ολικής αλέσεως και σίκαλης δεν μπορεί να αποτελεί εύκολη επιλογή. </a:t>
            </a:r>
          </a:p>
          <a:p>
            <a:pPr marL="342900" indent="-342900">
              <a:buFont typeface="Arial" panose="020B0604020202020204" pitchFamily="34" charset="0"/>
              <a:buChar char="•"/>
            </a:pPr>
            <a:r>
              <a:rPr lang="el-GR" altLang="el-GR" sz="2400" dirty="0"/>
              <a:t>Αν και η μείωση της περιεκτικότητας ενδέχεται να μειώσει το επίπεδο ως προς το </a:t>
            </a:r>
            <a:r>
              <a:rPr lang="el-GR" altLang="el-GR" sz="2400" dirty="0" err="1"/>
              <a:t>ακρυλαµίδιο</a:t>
            </a:r>
            <a:r>
              <a:rPr lang="el-GR" altLang="el-GR" sz="2400" dirty="0"/>
              <a:t>, σύμφωνα με έρευνες η κατανάλωση προϊόντων ολικής αλέσεως και σίκαλης κάνει γενικά καλό στην υγεία και δεν πρέπει να αποφεύγεται. </a:t>
            </a:r>
          </a:p>
          <a:p>
            <a:pPr marL="342900" indent="-342900">
              <a:buFont typeface="Arial" panose="020B0604020202020204" pitchFamily="34" charset="0"/>
              <a:buChar char="•"/>
            </a:pPr>
            <a:r>
              <a:rPr lang="el-GR" altLang="el-GR" sz="2400" dirty="0"/>
              <a:t>Αποφύγετε την προσθήκη αναγόντων σακχάρων στη συνταγή.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Autofit/>
          </a:bodyPr>
          <a:lstStyle/>
          <a:p>
            <a:r>
              <a:rPr lang="el-GR" altLang="el-GR" sz="4000" dirty="0"/>
              <a:t>Μέτρα για την µ</a:t>
            </a:r>
            <a:r>
              <a:rPr lang="el-GR" altLang="el-GR" sz="4000" dirty="0" err="1"/>
              <a:t>είωση</a:t>
            </a:r>
            <a:r>
              <a:rPr lang="el-GR" altLang="el-GR" sz="4000" dirty="0"/>
              <a:t> του </a:t>
            </a:r>
            <a:r>
              <a:rPr lang="el-GR" altLang="el-GR" sz="4000" dirty="0" err="1"/>
              <a:t>ακρυλαµιδίου</a:t>
            </a:r>
            <a:r>
              <a:rPr lang="el-GR" altLang="el-GR" sz="4000" dirty="0"/>
              <a:t> </a:t>
            </a:r>
            <a:r>
              <a:rPr lang="el-GR" altLang="el-GR" sz="4000" dirty="0" smtClean="0"/>
              <a:t>(4 </a:t>
            </a:r>
            <a:r>
              <a:rPr lang="el-GR" altLang="el-GR" sz="4000" dirty="0"/>
              <a:t>από </a:t>
            </a:r>
            <a:r>
              <a:rPr lang="el-GR" altLang="el-GR" sz="4000" dirty="0" smtClean="0"/>
              <a:t>6)</a:t>
            </a:r>
            <a:endParaRPr lang="el-GR" sz="4000" dirty="0"/>
          </a:p>
        </p:txBody>
      </p:sp>
      <p:sp>
        <p:nvSpPr>
          <p:cNvPr id="6" name="2 - Θέση περιεχομένου" descr="Αυτό συµβαίνει ήδη για πολλά είδη ψωμιού, αλλά όταν η συνταγή περιλαµβάνει µικρές ποσότητες φρουκτόζης και γλυκόζης είναι ίσως δύσκολο να αποφευχθεί λόγω της επίδρασης στην ποιότητα και στην αποδοχή του προϊόντος από τους καταναλωτές.&#10;Η προσθήκη αλάτων ασβεστίου, παραδείγματος χάριν ανθρακικό, θειικό ασβέστιο, χλωριούχο ασβέστιο όπως και δενδρολίβανο σε ποσοστό ένα τοις εκατό έδειξε ότι µείωνεται το ακρυλαμίδιο. &#10;Αν προστεθούν υψηλότερα επίπεδα, ενδέχεται να αλλοιωθούν τα χαρακτηριστικά του ψησίµατος και η ποιότητα του προϊόντος (μεταβολή στην γεύση, άρωμα). &#10;"/>
          <p:cNvSpPr>
            <a:spLocks noGrp="1"/>
          </p:cNvSpPr>
          <p:nvPr>
            <p:ph sz="quarter" idx="1"/>
          </p:nvPr>
        </p:nvSpPr>
        <p:spPr>
          <a:xfrm>
            <a:off x="595064" y="1556792"/>
            <a:ext cx="8153400" cy="4608512"/>
          </a:xfrm>
        </p:spPr>
        <p:txBody>
          <a:bodyPr>
            <a:noAutofit/>
          </a:bodyPr>
          <a:lstStyle/>
          <a:p>
            <a:pPr algn="just"/>
            <a:r>
              <a:rPr lang="el-GR" altLang="el-GR" sz="2400" dirty="0"/>
              <a:t>Αυτό </a:t>
            </a:r>
            <a:r>
              <a:rPr lang="el-GR" altLang="el-GR" sz="2400" dirty="0" err="1"/>
              <a:t>συµβαίνει</a:t>
            </a:r>
            <a:r>
              <a:rPr lang="el-GR" altLang="el-GR" sz="2400" dirty="0"/>
              <a:t> ήδη για πολλά είδη ψωμιού, αλλά όταν η συνταγή </a:t>
            </a:r>
            <a:r>
              <a:rPr lang="el-GR" altLang="el-GR" sz="2400" dirty="0" err="1"/>
              <a:t>περιλαµβάνει</a:t>
            </a:r>
            <a:r>
              <a:rPr lang="el-GR" altLang="el-GR" sz="2400" dirty="0"/>
              <a:t> µ</a:t>
            </a:r>
            <a:r>
              <a:rPr lang="el-GR" altLang="el-GR" sz="2400" dirty="0" err="1"/>
              <a:t>ικρές</a:t>
            </a:r>
            <a:r>
              <a:rPr lang="el-GR" altLang="el-GR" sz="2400" dirty="0"/>
              <a:t> ποσότητες φρουκτόζης και γλυκόζης είναι ίσως δύσκολο να αποφευχθεί λόγω της επίδρασης στην ποιότητα και στην αποδοχή του προϊόντος από τους καταναλωτές</a:t>
            </a:r>
            <a:r>
              <a:rPr lang="el-GR" altLang="el-GR" sz="2400" dirty="0" smtClean="0"/>
              <a:t>.</a:t>
            </a:r>
          </a:p>
          <a:p>
            <a:pPr algn="just"/>
            <a:r>
              <a:rPr lang="el-GR" altLang="el-GR" sz="2400" dirty="0"/>
              <a:t>Η προσθήκη αλάτων ασβεστίου, π.χ. ανθρακικό, θειικό ασβέστιο, χλωριούχο ασβέστιο όπως και δενδρολίβανο σε ποσοστό 1% έδειξε ότι µ</a:t>
            </a:r>
            <a:r>
              <a:rPr lang="el-GR" altLang="el-GR" sz="2400" dirty="0" err="1"/>
              <a:t>είωνεται</a:t>
            </a:r>
            <a:r>
              <a:rPr lang="el-GR" altLang="el-GR" sz="2400" dirty="0"/>
              <a:t> το </a:t>
            </a:r>
            <a:r>
              <a:rPr lang="el-GR" altLang="el-GR" sz="2400" dirty="0" err="1"/>
              <a:t>ακρυλαμίδιο</a:t>
            </a:r>
            <a:r>
              <a:rPr lang="el-GR" altLang="el-GR" sz="2400" dirty="0"/>
              <a:t>. </a:t>
            </a:r>
          </a:p>
          <a:p>
            <a:pPr algn="just"/>
            <a:r>
              <a:rPr lang="el-GR" altLang="el-GR" sz="2400" dirty="0"/>
              <a:t>Αν προστεθούν υψηλότερα επίπεδα, ενδέχεται να αλλοιωθούν τα χαρακτηριστικά του </a:t>
            </a:r>
            <a:r>
              <a:rPr lang="el-GR" altLang="el-GR" sz="2400" dirty="0" err="1"/>
              <a:t>ψησίµατος</a:t>
            </a:r>
            <a:r>
              <a:rPr lang="el-GR" altLang="el-GR" sz="2400" dirty="0"/>
              <a:t> και η ποιότητα του προϊόντος (μεταβολή στην γεύση, άρωμα).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r>
              <a:rPr lang="el-GR" altLang="el-GR" dirty="0"/>
              <a:t>Μέτρα για την µ</a:t>
            </a:r>
            <a:r>
              <a:rPr lang="el-GR" altLang="el-GR" dirty="0" err="1"/>
              <a:t>είωση</a:t>
            </a:r>
            <a:r>
              <a:rPr lang="el-GR" altLang="el-GR" dirty="0"/>
              <a:t> του </a:t>
            </a:r>
            <a:r>
              <a:rPr lang="el-GR" altLang="el-GR" dirty="0" err="1"/>
              <a:t>ακρυλαµιδίου</a:t>
            </a:r>
            <a:r>
              <a:rPr lang="el-GR" altLang="el-GR" dirty="0"/>
              <a:t> </a:t>
            </a:r>
            <a:r>
              <a:rPr lang="el-GR" altLang="el-GR" dirty="0" smtClean="0"/>
              <a:t>(5 </a:t>
            </a:r>
            <a:r>
              <a:rPr lang="el-GR" altLang="el-GR" dirty="0"/>
              <a:t>από </a:t>
            </a:r>
            <a:r>
              <a:rPr lang="el-GR" altLang="el-GR" dirty="0" smtClean="0"/>
              <a:t>6)</a:t>
            </a:r>
            <a:endParaRPr lang="el-GR" dirty="0"/>
          </a:p>
        </p:txBody>
      </p:sp>
      <p:sp>
        <p:nvSpPr>
          <p:cNvPr id="2" name="Ορθογώνιο 1" descr="Επιπλέον η προσθήκη του ενζύμου ασπαργινάση μπορεί να μειώσει την παραγόμενη ποσότητα ακρυλαμιδίου κατά εικοσιπέντε τοις εκατό.&#10;΄Ενας άλλος τρόπος είναι η ρύθμιση του χρόνου και της θερµοκρασίας κατά το ψήσιµο ώστε να µην ροδίζει υπερβολικά η κόρα. &#10;Το ψωµί θα είναι πιο ανοιχτόχρωµο και ενδέχεται να αλλοιωθούν τα οργανοληπτικά χαρακτηριστικά, γεγονός που µπορεί να επηρεάσει την αποδοχή του από τους καταναλωτές. &#10;"/>
          <p:cNvSpPr/>
          <p:nvPr/>
        </p:nvSpPr>
        <p:spPr>
          <a:xfrm>
            <a:off x="467544" y="1340768"/>
            <a:ext cx="8208912" cy="507831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altLang="el-GR" sz="2400" dirty="0"/>
              <a:t>Επιπλέον η προσθήκη του ενζύμου </a:t>
            </a:r>
            <a:r>
              <a:rPr lang="el-GR" altLang="el-GR" sz="2400" dirty="0" err="1"/>
              <a:t>ασπαργινάση</a:t>
            </a:r>
            <a:r>
              <a:rPr lang="el-GR" altLang="el-GR" sz="2400" dirty="0"/>
              <a:t> μπορεί να μειώσει την παραγόμενη ποσότητα </a:t>
            </a:r>
            <a:r>
              <a:rPr lang="el-GR" altLang="el-GR" sz="2400" dirty="0" err="1"/>
              <a:t>ακρυλαμιδίου</a:t>
            </a:r>
            <a:r>
              <a:rPr lang="el-GR" altLang="el-GR" sz="2400" dirty="0"/>
              <a:t> κατά 25</a:t>
            </a:r>
            <a:r>
              <a:rPr lang="el-GR" altLang="el-GR" sz="2400" dirty="0" smtClean="0"/>
              <a:t>%.</a:t>
            </a:r>
          </a:p>
          <a:p>
            <a:pPr marL="342900" indent="-342900">
              <a:lnSpc>
                <a:spcPct val="150000"/>
              </a:lnSpc>
              <a:buFont typeface="Arial" panose="020B0604020202020204" pitchFamily="34" charset="0"/>
              <a:buChar char="•"/>
            </a:pPr>
            <a:r>
              <a:rPr lang="el-GR" altLang="el-GR" sz="2400" dirty="0" err="1"/>
              <a:t>΄Ενας</a:t>
            </a:r>
            <a:r>
              <a:rPr lang="el-GR" altLang="el-GR" sz="2400" dirty="0"/>
              <a:t> άλλος τρόπος είναι η ρύθμιση του χρόνου και της </a:t>
            </a:r>
            <a:r>
              <a:rPr lang="el-GR" altLang="el-GR" sz="2400" dirty="0" err="1"/>
              <a:t>θερµοκρασίας</a:t>
            </a:r>
            <a:r>
              <a:rPr lang="el-GR" altLang="el-GR" sz="2400" dirty="0"/>
              <a:t> κατά το </a:t>
            </a:r>
            <a:r>
              <a:rPr lang="el-GR" altLang="el-GR" sz="2400" dirty="0" err="1"/>
              <a:t>ψήσιµο</a:t>
            </a:r>
            <a:r>
              <a:rPr lang="el-GR" altLang="el-GR" sz="2400" dirty="0"/>
              <a:t> ώστε να µην ροδίζει υπερβολικά η κόρα. </a:t>
            </a:r>
          </a:p>
          <a:p>
            <a:pPr marL="342900" indent="-342900">
              <a:lnSpc>
                <a:spcPct val="150000"/>
              </a:lnSpc>
              <a:buFont typeface="Arial" panose="020B0604020202020204" pitchFamily="34" charset="0"/>
              <a:buChar char="•"/>
            </a:pPr>
            <a:r>
              <a:rPr lang="el-GR" altLang="el-GR" sz="2400" dirty="0"/>
              <a:t>Το </a:t>
            </a:r>
            <a:r>
              <a:rPr lang="el-GR" altLang="el-GR" sz="2400" dirty="0" err="1"/>
              <a:t>ψωµί</a:t>
            </a:r>
            <a:r>
              <a:rPr lang="el-GR" altLang="el-GR" sz="2400" dirty="0"/>
              <a:t> θα είναι πιο </a:t>
            </a:r>
            <a:r>
              <a:rPr lang="el-GR" altLang="el-GR" sz="2400" dirty="0" err="1"/>
              <a:t>ανοιχτόχρωµο</a:t>
            </a:r>
            <a:r>
              <a:rPr lang="el-GR" altLang="el-GR" sz="2400" dirty="0"/>
              <a:t> και ενδέχεται να αλλοιωθούν τα οργανοληπτικά χαρακτηριστικά, γεγονός που µ</a:t>
            </a:r>
            <a:r>
              <a:rPr lang="el-GR" altLang="el-GR" sz="2400" dirty="0" err="1"/>
              <a:t>πορεί</a:t>
            </a:r>
            <a:r>
              <a:rPr lang="el-GR" altLang="el-GR" sz="2400" dirty="0"/>
              <a:t> να επηρεάσει την αποδοχή του από τους καταναλωτές.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fontScale="90000"/>
          </a:bodyPr>
          <a:lstStyle/>
          <a:p>
            <a:r>
              <a:rPr lang="el-GR" altLang="el-GR" dirty="0"/>
              <a:t>Μέτρα για την µ</a:t>
            </a:r>
            <a:r>
              <a:rPr lang="el-GR" altLang="el-GR" dirty="0" err="1"/>
              <a:t>είωση</a:t>
            </a:r>
            <a:r>
              <a:rPr lang="el-GR" altLang="el-GR" dirty="0"/>
              <a:t> του </a:t>
            </a:r>
            <a:r>
              <a:rPr lang="el-GR" altLang="el-GR" dirty="0" err="1"/>
              <a:t>ακρυλαµιδίου</a:t>
            </a:r>
            <a:r>
              <a:rPr lang="el-GR" altLang="el-GR" dirty="0"/>
              <a:t> </a:t>
            </a:r>
            <a:r>
              <a:rPr lang="el-GR" altLang="el-GR" dirty="0" smtClean="0"/>
              <a:t>(6 </a:t>
            </a:r>
            <a:r>
              <a:rPr lang="el-GR" altLang="el-GR" dirty="0"/>
              <a:t>από </a:t>
            </a:r>
            <a:r>
              <a:rPr lang="el-GR" altLang="el-GR" dirty="0" smtClean="0"/>
              <a:t>6)</a:t>
            </a:r>
            <a:endParaRPr lang="el-GR" dirty="0"/>
          </a:p>
        </p:txBody>
      </p:sp>
      <p:sp>
        <p:nvSpPr>
          <p:cNvPr id="6" name="2 - Θέση περιεχομένου"/>
          <p:cNvSpPr>
            <a:spLocks noGrp="1"/>
          </p:cNvSpPr>
          <p:nvPr>
            <p:ph sz="quarter" idx="1"/>
          </p:nvPr>
        </p:nvSpPr>
        <p:spPr>
          <a:xfrm>
            <a:off x="612648" y="2132856"/>
            <a:ext cx="8153400" cy="3096344"/>
          </a:xfrm>
        </p:spPr>
        <p:txBody>
          <a:bodyPr>
            <a:noAutofit/>
          </a:bodyPr>
          <a:lstStyle/>
          <a:p>
            <a:pPr>
              <a:lnSpc>
                <a:spcPct val="150000"/>
              </a:lnSpc>
            </a:pPr>
            <a:r>
              <a:rPr lang="el-GR" altLang="el-GR" sz="2400" dirty="0"/>
              <a:t>Εναλλακτικά μπορούμε</a:t>
            </a:r>
            <a:r>
              <a:rPr lang="el-GR" altLang="el-GR" sz="2400" b="1" dirty="0"/>
              <a:t> </a:t>
            </a:r>
            <a:r>
              <a:rPr lang="el-GR" altLang="el-GR" sz="2400" dirty="0"/>
              <a:t>να παρατείνουμε τον χρόνο </a:t>
            </a:r>
            <a:r>
              <a:rPr lang="el-GR" altLang="el-GR" sz="2400" dirty="0" err="1"/>
              <a:t>ζύµωσης</a:t>
            </a:r>
            <a:r>
              <a:rPr lang="el-GR" altLang="el-GR" sz="2400" dirty="0"/>
              <a:t> με αποτέλεσμα να μειωθεί ο </a:t>
            </a:r>
            <a:r>
              <a:rPr lang="el-GR" altLang="el-GR" sz="2400" dirty="0" err="1"/>
              <a:t>σχηµατισµός</a:t>
            </a:r>
            <a:r>
              <a:rPr lang="el-GR" altLang="el-GR" sz="2400" dirty="0"/>
              <a:t> </a:t>
            </a:r>
            <a:r>
              <a:rPr lang="el-GR" altLang="el-GR" sz="2400" dirty="0" err="1"/>
              <a:t>ακρυλαμιδίου</a:t>
            </a:r>
            <a:r>
              <a:rPr lang="el-GR" altLang="el-GR" sz="2400" dirty="0"/>
              <a:t>. </a:t>
            </a:r>
          </a:p>
          <a:p>
            <a:pPr>
              <a:lnSpc>
                <a:spcPct val="150000"/>
              </a:lnSpc>
            </a:pPr>
            <a:r>
              <a:rPr lang="el-GR" altLang="el-GR" sz="2400" dirty="0"/>
              <a:t>Σε μερικές περιπτώσεις μπορούμε να εφαρμόσουμε μεγαλύτερο χρόνο ψησίματος (με χαμηλές θερμοκρασίες) για να πετύχουμε μείωση του </a:t>
            </a:r>
            <a:r>
              <a:rPr lang="el-GR" altLang="el-GR" sz="2400" dirty="0" err="1"/>
              <a:t>ακρυλαμιδίου</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xmlns=""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pPr marL="0"/>
            <a:r>
              <a:rPr lang="el-GR" sz="2800" dirty="0" smtClean="0"/>
              <a:t>Εξοικείωση με τους μηχανισμούς </a:t>
            </a:r>
            <a:r>
              <a:rPr lang="el-GR" sz="2800" dirty="0" err="1" smtClean="0"/>
              <a:t>ακρυλαμιδίου</a:t>
            </a:r>
            <a:r>
              <a:rPr lang="el-GR" sz="2800" dirty="0" smtClean="0"/>
              <a:t> κατά το ψήσιμο των </a:t>
            </a:r>
            <a:r>
              <a:rPr lang="el-GR" sz="2800" dirty="0" smtClean="0"/>
              <a:t>αρτοσκευασμάτων.</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132856"/>
            <a:ext cx="8208912" cy="2509739"/>
          </a:xfrm>
        </p:spPr>
        <p:txBody>
          <a:bodyPr>
            <a:noAutofit/>
          </a:bodyPr>
          <a:lstStyle/>
          <a:p>
            <a:pPr fontAlgn="auto">
              <a:spcAft>
                <a:spcPts val="0"/>
              </a:spcAft>
              <a:defRPr/>
            </a:pPr>
            <a:r>
              <a:rPr lang="el-GR" altLang="el-GR" dirty="0" smtClean="0">
                <a:hlinkClick r:id="rId4" action="ppaction://hlinksldjump"/>
              </a:rPr>
              <a:t>Γλουτένη,</a:t>
            </a:r>
            <a:endParaRPr lang="el-GR" altLang="el-GR" dirty="0" smtClean="0"/>
          </a:p>
          <a:p>
            <a:pPr fontAlgn="auto">
              <a:spcAft>
                <a:spcPts val="0"/>
              </a:spcAft>
              <a:defRPr/>
            </a:pPr>
            <a:r>
              <a:rPr lang="el-GR" altLang="el-GR" dirty="0">
                <a:hlinkClick r:id="rId5" action="ppaction://hlinksldjump"/>
              </a:rPr>
              <a:t>Ακρυλαμίδιο και προϊόντα </a:t>
            </a:r>
            <a:r>
              <a:rPr lang="el-GR" altLang="el-GR" dirty="0" smtClean="0">
                <a:hlinkClick r:id="rId5" action="ppaction://hlinksldjump"/>
              </a:rPr>
              <a:t>αρτοποιίας,</a:t>
            </a:r>
            <a:endParaRPr lang="el-GR" altLang="el-GR" dirty="0" smtClean="0"/>
          </a:p>
          <a:p>
            <a:pPr fontAlgn="auto">
              <a:spcAft>
                <a:spcPts val="0"/>
              </a:spcAft>
              <a:defRPr/>
            </a:pPr>
            <a:r>
              <a:rPr lang="el-GR" altLang="el-GR" dirty="0">
                <a:hlinkClick r:id="rId6" action="ppaction://hlinksldjump"/>
              </a:rPr>
              <a:t>Μέτρα για την µ</a:t>
            </a:r>
            <a:r>
              <a:rPr lang="el-GR" altLang="el-GR" dirty="0" err="1">
                <a:hlinkClick r:id="rId6" action="ppaction://hlinksldjump"/>
              </a:rPr>
              <a:t>είωση</a:t>
            </a:r>
            <a:r>
              <a:rPr lang="el-GR" altLang="el-GR" dirty="0">
                <a:hlinkClick r:id="rId6" action="ppaction://hlinksldjump"/>
              </a:rPr>
              <a:t> του </a:t>
            </a:r>
            <a:r>
              <a:rPr lang="el-GR" altLang="el-GR" dirty="0" err="1" smtClean="0">
                <a:hlinkClick r:id="rId6" action="ppaction://hlinksldjump"/>
              </a:rPr>
              <a:t>ακρυλαµιδίου</a:t>
            </a:r>
            <a:r>
              <a:rPr lang="el-GR" altLang="el-GR" dirty="0" smtClean="0">
                <a:hlinkClick r:id="rId6" action="ppaction://hlinksldjump"/>
              </a:rPr>
              <a:t>.</a:t>
            </a:r>
            <a:endParaRPr lang="el-GR" altLang="el-GR" dirty="0" smtClean="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dirty="0"/>
              <a:t>Ο ρόλος της </a:t>
            </a:r>
            <a:r>
              <a:rPr lang="el-GR" altLang="el-GR" sz="4000" dirty="0" err="1"/>
              <a:t>γλουτένης</a:t>
            </a:r>
            <a:r>
              <a:rPr lang="el-GR" altLang="el-GR" sz="4000" dirty="0"/>
              <a:t> στα προϊόντα </a:t>
            </a:r>
            <a:r>
              <a:rPr lang="el-GR" altLang="el-GR" sz="4000" dirty="0" smtClean="0"/>
              <a:t>αρτοποιίας (1 από 2)</a:t>
            </a:r>
            <a:endParaRPr lang="el-GR" sz="4000" dirty="0"/>
          </a:p>
        </p:txBody>
      </p:sp>
      <p:sp>
        <p:nvSpPr>
          <p:cNvPr id="23" name="Rectangle 3" descr="Κανένα άλλο συστατικό του αλεύρου δεν επηρεάζει τόσο τις αρτοποιητικές του ιδιότητες, όσο οι πρωτεΐνες και κυρίως η γλουτένη. &#10;Το πρωτεϊνικό περιεχόμενο του κόκκου του σιταριού εξαρτάται κατά ένα μέρος από την ποικιλία και κατά ένα άλλο από τις καιρικές συνθήκες που επικρατούν κατά την ανάπτυξη του κόκκου. &#10;Κατά την ανάμειξη του αλεύρου με νερό (συνήθως εξήντα με εξηντα πέντε τοις εκατό στο βάρος του αλεύρου), αλάτι (ενάμισι με δύο τοις εκατό) και νωπή πιεστή ζύμη αρτοποιίας (συνήθως δύο τοις εκατό) σχηματίζεται ζυμάρι που χαρακτηρίζεται από ελαστικότητα και εκτατότητα.&#10;"/>
          <p:cNvSpPr>
            <a:spLocks noGrp="1" noChangeArrowheads="1"/>
          </p:cNvSpPr>
          <p:nvPr>
            <p:ph idx="1"/>
            <p:custDataLst>
              <p:tags r:id="rId3"/>
            </p:custDataLst>
          </p:nvPr>
        </p:nvSpPr>
        <p:spPr>
          <a:xfrm>
            <a:off x="457200" y="1484784"/>
            <a:ext cx="8229600" cy="4428082"/>
          </a:xfrm>
        </p:spPr>
        <p:txBody>
          <a:bodyPr>
            <a:noAutofit/>
          </a:bodyPr>
          <a:lstStyle/>
          <a:p>
            <a:r>
              <a:rPr lang="el-GR" altLang="el-GR" sz="2400" dirty="0"/>
              <a:t>Κανένα άλλο συστατικό του αλεύρου δεν επηρεάζει τόσο τις </a:t>
            </a:r>
            <a:r>
              <a:rPr lang="el-GR" altLang="el-GR" sz="2400" dirty="0" err="1"/>
              <a:t>αρτοποιητικές</a:t>
            </a:r>
            <a:r>
              <a:rPr lang="el-GR" altLang="el-GR" sz="2400" dirty="0"/>
              <a:t> του ιδιότητες, όσο οι πρωτεΐνες και κυρίως η </a:t>
            </a:r>
            <a:r>
              <a:rPr lang="el-GR" altLang="el-GR" sz="2400" dirty="0" err="1"/>
              <a:t>γλουτένη</a:t>
            </a:r>
            <a:r>
              <a:rPr lang="el-GR" altLang="el-GR" sz="2400" dirty="0"/>
              <a:t>. </a:t>
            </a:r>
          </a:p>
          <a:p>
            <a:r>
              <a:rPr lang="el-GR" altLang="el-GR" sz="2400" dirty="0"/>
              <a:t>Το πρωτεϊνικό περιεχόμενο του κόκκου του σιταριού εξαρτάται κατά ένα μέρος από την ποικιλία και κατά ένα άλλο από τις καιρικές συνθήκες που επικρατούν κατά την ανάπτυξη του κόκκου. </a:t>
            </a:r>
          </a:p>
          <a:p>
            <a:r>
              <a:rPr lang="el-GR" altLang="el-GR" sz="2400" dirty="0"/>
              <a:t>Κατά την ανάμειξη του αλεύρου με νερό (συνήθως 60-65% στο βάρος του αλεύρου), αλάτι (1,5-2%) και νωπή πιεστή ζύμη αρτοποιίας (συνήθως 2%) σχηματίζεται ζυμάρι που χαρακτηρίζεται από ελαστικότητα και </a:t>
            </a:r>
            <a:r>
              <a:rPr lang="el-GR" altLang="el-GR" sz="2400" dirty="0" err="1"/>
              <a:t>εκτατότητα</a:t>
            </a:r>
            <a:r>
              <a:rPr lang="el-GR" altLang="el-GR" sz="2400" dirty="0" smtClean="0"/>
              <a:t>.</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xmlns=""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altLang="el-GR" sz="4000" dirty="0"/>
              <a:t>Ο ρόλος της </a:t>
            </a:r>
            <a:r>
              <a:rPr lang="el-GR" altLang="el-GR" sz="4000" dirty="0" err="1"/>
              <a:t>γλουτένης</a:t>
            </a:r>
            <a:r>
              <a:rPr lang="el-GR" altLang="el-GR" sz="4000" dirty="0"/>
              <a:t> στα προϊόντα αρτοποιίας </a:t>
            </a:r>
            <a:r>
              <a:rPr lang="el-GR" altLang="el-GR" sz="4000" dirty="0" smtClean="0"/>
              <a:t>(2 </a:t>
            </a:r>
            <a:r>
              <a:rPr lang="el-GR" altLang="el-GR" sz="4000" dirty="0"/>
              <a:t>από 2)</a:t>
            </a:r>
            <a:endParaRPr lang="el-GR" sz="4000" dirty="0"/>
          </a:p>
        </p:txBody>
      </p:sp>
      <p:sp>
        <p:nvSpPr>
          <p:cNvPr id="9" name="Rectangle 3"/>
          <p:cNvSpPr txBox="1">
            <a:spLocks noChangeArrowheads="1"/>
          </p:cNvSpPr>
          <p:nvPr>
            <p:custDataLst>
              <p:tags r:id="rId2"/>
            </p:custDataLst>
          </p:nvPr>
        </p:nvSpPr>
        <p:spPr>
          <a:xfrm>
            <a:off x="467544" y="1628800"/>
            <a:ext cx="8219256" cy="40324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l-GR" altLang="el-GR" sz="2400" dirty="0"/>
              <a:t>Το ζυμάρι έχει την ιδιότητα να συγκρατεί μέρος του διοξειδίου του άνθρακα που παράγεται από τη ζύμη </a:t>
            </a:r>
            <a:r>
              <a:rPr lang="el-GR" altLang="el-GR" sz="2400" dirty="0" err="1"/>
              <a:t>αρτοποιιας</a:t>
            </a:r>
            <a:r>
              <a:rPr lang="el-GR" altLang="el-GR" sz="2400" dirty="0"/>
              <a:t> και να φουσκώνει δίνοντας αφράτο ψωμί κατά το ψήσιμο. </a:t>
            </a:r>
            <a:endParaRPr lang="el-GR" altLang="el-GR" sz="2400" dirty="0" smtClean="0"/>
          </a:p>
          <a:p>
            <a:pPr marL="342900" indent="-342900" algn="l">
              <a:buFont typeface="Arial" panose="020B0604020202020204" pitchFamily="34" charset="0"/>
              <a:buChar char="•"/>
            </a:pPr>
            <a:endParaRPr lang="el-GR" altLang="el-GR" sz="2400" dirty="0"/>
          </a:p>
          <a:p>
            <a:pPr marL="342900" indent="-342900" algn="l">
              <a:buFont typeface="Arial" panose="020B0604020202020204" pitchFamily="34" charset="0"/>
              <a:buChar char="•"/>
            </a:pPr>
            <a:r>
              <a:rPr lang="el-GR" altLang="el-GR" sz="2400" dirty="0"/>
              <a:t>Αυτές οι ιδιότητες του ζυμαριού οφείλονται στο σχηματισμό ενός πλέγματος που αποτελείται από </a:t>
            </a:r>
            <a:r>
              <a:rPr lang="el-GR" altLang="el-GR" sz="2400" dirty="0" err="1"/>
              <a:t>γλουτενίνες</a:t>
            </a:r>
            <a:r>
              <a:rPr lang="el-GR" altLang="el-GR" sz="2400" dirty="0"/>
              <a:t> (στις οποίες οφείλεται η ελαστικότητα του ζυμαριού) και από </a:t>
            </a:r>
            <a:r>
              <a:rPr lang="el-GR" altLang="el-GR" sz="2400" dirty="0" err="1"/>
              <a:t>γλοιαδίνες</a:t>
            </a:r>
            <a:r>
              <a:rPr lang="el-GR" altLang="el-GR" sz="2400" dirty="0"/>
              <a:t> (που είναι υπεύθυνες για την </a:t>
            </a:r>
            <a:r>
              <a:rPr lang="el-GR" altLang="el-GR" sz="2400" dirty="0" err="1"/>
              <a:t>εκτατότητα</a:t>
            </a:r>
            <a:r>
              <a:rPr lang="el-GR" altLang="el-GR" sz="2400" dirty="0"/>
              <a:t> του) και καλείται </a:t>
            </a:r>
            <a:r>
              <a:rPr lang="el-GR" altLang="el-GR" sz="2400" dirty="0" err="1"/>
              <a:t>γλουτένη</a:t>
            </a:r>
            <a:r>
              <a:rPr lang="el-GR" altLang="el-GR" sz="2400" dirty="0"/>
              <a:t>.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Τι είναι όμως ακριβώς </a:t>
            </a:r>
            <a:r>
              <a:rPr lang="el-GR" altLang="el-GR" sz="4000" dirty="0" err="1"/>
              <a:t>γλουτένη</a:t>
            </a:r>
            <a:r>
              <a:rPr lang="el-GR" altLang="el-GR" sz="4000" dirty="0" smtClean="0"/>
              <a:t>;</a:t>
            </a:r>
            <a:br>
              <a:rPr lang="el-GR" altLang="el-GR" sz="4000" dirty="0" smtClean="0"/>
            </a:br>
            <a:r>
              <a:rPr lang="el-GR" altLang="el-GR" sz="4000" dirty="0" smtClean="0"/>
              <a:t>(1 από 6)</a:t>
            </a:r>
            <a:endParaRPr lang="el-GR" sz="4000" dirty="0"/>
          </a:p>
        </p:txBody>
      </p:sp>
      <p:sp>
        <p:nvSpPr>
          <p:cNvPr id="7" name="2 - Θέση περιεχομένου" descr="Γλουτένη είναι η υγρή, κολλώδης και ελαστική μάζα που μένει στα χέρια μας (ή σε κατάλληλη συσκευή) μετά από το ξέπλυμα και τη συνεχή μάλαξη ζυμαριού (αλεύρι και νερό) κάτω από το τρεχούμενο νερό της βρύσης. &#10;Κατά την έκπλυση φεύγει το άμυλο, το πίτυρο και ένα μέρος (υδατοδιαλυτό) της ολικής πρωτεΐνης. &#10;Η περιεκτικότητα του αλεύρου σε πρωτεΐνες κυμαίνεται από έξι ως δεκαοκτώ τοις εκατό. &#10;Το ογδόντα τοις εκατό της πρωτεΐνης του αλεύρου συμμετέχει στο σχηματισμό της γλουτένης. &#10;&#10;"/>
          <p:cNvSpPr>
            <a:spLocks noGrp="1"/>
          </p:cNvSpPr>
          <p:nvPr>
            <p:ph idx="1"/>
          </p:nvPr>
        </p:nvSpPr>
        <p:spPr>
          <a:xfrm>
            <a:off x="467544" y="1556791"/>
            <a:ext cx="8219256" cy="4536505"/>
          </a:xfrm>
        </p:spPr>
        <p:txBody>
          <a:bodyPr>
            <a:noAutofit/>
          </a:bodyPr>
          <a:lstStyle/>
          <a:p>
            <a:r>
              <a:rPr lang="el-GR" altLang="el-GR" sz="2400" dirty="0"/>
              <a:t>Γλουτένη είναι η υγρή, κολλώδης και ελαστική μάζα που μένει στα χέρια μας (ή σε κατάλληλη συσκευή) μετά από το ξέπλυμα και τη συνεχή μάλαξη ζυμαριού (αλεύρι και νερό) κάτω από το τρεχούμενο νερό της βρύσης. </a:t>
            </a:r>
          </a:p>
          <a:p>
            <a:r>
              <a:rPr lang="el-GR" altLang="el-GR" sz="2400" dirty="0"/>
              <a:t>Κατά την </a:t>
            </a:r>
            <a:r>
              <a:rPr lang="el-GR" altLang="el-GR" sz="2400" dirty="0" err="1"/>
              <a:t>έκπλυση</a:t>
            </a:r>
            <a:r>
              <a:rPr lang="el-GR" altLang="el-GR" sz="2400" dirty="0"/>
              <a:t> φεύγει το άμυλο, το πίτυρο και ένα μέρος (</a:t>
            </a:r>
            <a:r>
              <a:rPr lang="el-GR" altLang="el-GR" sz="2400" dirty="0" err="1"/>
              <a:t>υδατοδιαλυτό</a:t>
            </a:r>
            <a:r>
              <a:rPr lang="el-GR" altLang="el-GR" sz="2400" dirty="0"/>
              <a:t>) της ολικής πρωτεΐνης. </a:t>
            </a:r>
          </a:p>
          <a:p>
            <a:r>
              <a:rPr lang="el-GR" altLang="el-GR" sz="2400" dirty="0"/>
              <a:t>Η περιεκτικότητα του αλεύρου σε πρωτεΐνες κυμαίνεται από 6-18%. </a:t>
            </a:r>
          </a:p>
          <a:p>
            <a:r>
              <a:rPr lang="el-GR" altLang="el-GR" sz="2400" dirty="0"/>
              <a:t>Το 80% της πρωτεΐνης του αλεύρου συμμετέχει στο σχηματισμό της </a:t>
            </a:r>
            <a:r>
              <a:rPr lang="el-GR" altLang="el-GR" sz="2400" dirty="0" err="1"/>
              <a:t>γλουτένης</a:t>
            </a:r>
            <a:r>
              <a:rPr lang="el-GR" altLang="el-GR" sz="2400" dirty="0"/>
              <a:t>. </a:t>
            </a:r>
          </a:p>
          <a:p>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xmlns=""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260475"/>
          </a:xfrm>
          <a:noFill/>
          <a:ln/>
          <a:extLst>
            <a:ext uri="{91240B29-F687-4F45-9708-019B960494DF}">
              <a14:hiddenLine xmlns:a14="http://schemas.microsoft.com/office/drawing/2010/main" xmlns=""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Τι είναι όμως ακριβώς </a:t>
            </a:r>
            <a:r>
              <a:rPr lang="el-GR" altLang="el-GR" sz="4000" dirty="0" err="1"/>
              <a:t>γλουτένη</a:t>
            </a:r>
            <a:r>
              <a:rPr lang="el-GR" altLang="el-GR" sz="4000" dirty="0"/>
              <a:t>;</a:t>
            </a:r>
            <a:br>
              <a:rPr lang="el-GR" altLang="el-GR" sz="4000" dirty="0"/>
            </a:br>
            <a:r>
              <a:rPr lang="el-GR" altLang="el-GR" sz="4000" dirty="0" smtClean="0"/>
              <a:t>(2 </a:t>
            </a:r>
            <a:r>
              <a:rPr lang="el-GR" altLang="el-GR" sz="4000" dirty="0"/>
              <a:t>από </a:t>
            </a:r>
            <a:r>
              <a:rPr lang="el-GR" altLang="el-GR" sz="4000" dirty="0" smtClean="0"/>
              <a:t>6)</a:t>
            </a:r>
            <a:endParaRPr lang="el-GR" sz="4000" dirty="0"/>
          </a:p>
        </p:txBody>
      </p:sp>
      <p:sp>
        <p:nvSpPr>
          <p:cNvPr id="2" name="Ορθογώνιο 1" descr="Όπως αναφέρθηκε προηγουμένως η γλουτένη αποτελείται από δύο πρωτεΐνες: τη γλοιαδίνη (πενήντα τοις εκατό) και τη γλουτενίνη (πενήντα τοις εκατό). &#10;Κατά την προσθήκη νερού η γλοιαδίνη γίνεται κολλώδης ενώ η γλουτενίνη γίνεται συνεκτική. &#10;Είναι αδιάλυτη στο νερό και προσροφά νερό και διογκώνεται δημιουργώντας στα ζυμάρια ένα πλέγμα με αποτέλεσμα να παίρνουμε διογκωμένα προϊόντα όπως είναι το ψωμί. &#10;Η ικανότητα του ζυμαριού να συγκρατεί διοξείδιο του άνθρακα εξαρτάται από την ποιότητα της γλουτένης που καθορίζεται γενετικά.&#10;Το πρωτεϊνικό περιεχόμενο του αλεύρου είναι μεγαλύτερο στα αλεύρια ολικής άλεσης απ’ ότι στα λευκά. &#10;"/>
          <p:cNvSpPr/>
          <p:nvPr/>
        </p:nvSpPr>
        <p:spPr>
          <a:xfrm>
            <a:off x="539552" y="1412776"/>
            <a:ext cx="8147248" cy="4893647"/>
          </a:xfrm>
          <a:prstGeom prst="rect">
            <a:avLst/>
          </a:prstGeom>
        </p:spPr>
        <p:txBody>
          <a:bodyPr wrap="square">
            <a:spAutoFit/>
          </a:bodyPr>
          <a:lstStyle/>
          <a:p>
            <a:pPr marL="342900" indent="-342900">
              <a:buFont typeface="Arial" panose="020B0604020202020204" pitchFamily="34" charset="0"/>
              <a:buChar char="•"/>
            </a:pPr>
            <a:r>
              <a:rPr lang="el-GR" altLang="el-GR" sz="2400" dirty="0"/>
              <a:t>Όπως αναφέρθηκε προηγουμένως η </a:t>
            </a:r>
            <a:r>
              <a:rPr lang="el-GR" altLang="el-GR" sz="2400" dirty="0" err="1"/>
              <a:t>γλουτένη</a:t>
            </a:r>
            <a:r>
              <a:rPr lang="el-GR" altLang="el-GR" sz="2400" dirty="0"/>
              <a:t> αποτελείται από δύο πρωτεΐνες: τη </a:t>
            </a:r>
            <a:r>
              <a:rPr lang="el-GR" altLang="el-GR" sz="2400" dirty="0" err="1"/>
              <a:t>γλοιαδίνη</a:t>
            </a:r>
            <a:r>
              <a:rPr lang="el-GR" altLang="el-GR" sz="2400" dirty="0"/>
              <a:t> (50%) και τη </a:t>
            </a:r>
            <a:r>
              <a:rPr lang="el-GR" altLang="el-GR" sz="2400" dirty="0" err="1"/>
              <a:t>γλουτενίνη</a:t>
            </a:r>
            <a:r>
              <a:rPr lang="el-GR" altLang="el-GR" sz="2400" dirty="0"/>
              <a:t> (50%). </a:t>
            </a:r>
            <a:endParaRPr lang="el-GR" altLang="el-GR" sz="2400" dirty="0" smtClean="0"/>
          </a:p>
          <a:p>
            <a:pPr marL="342900" indent="-342900">
              <a:buFont typeface="Arial" panose="020B0604020202020204" pitchFamily="34" charset="0"/>
              <a:buChar char="•"/>
            </a:pPr>
            <a:r>
              <a:rPr lang="el-GR" altLang="el-GR" sz="2400" dirty="0" smtClean="0"/>
              <a:t>Κατά </a:t>
            </a:r>
            <a:r>
              <a:rPr lang="el-GR" altLang="el-GR" sz="2400" dirty="0"/>
              <a:t>την προσθήκη νερού η </a:t>
            </a:r>
            <a:r>
              <a:rPr lang="el-GR" altLang="el-GR" sz="2400" dirty="0" err="1"/>
              <a:t>γλοιαδίνη</a:t>
            </a:r>
            <a:r>
              <a:rPr lang="el-GR" altLang="el-GR" sz="2400" dirty="0"/>
              <a:t> γίνεται κολλώδης ενώ η </a:t>
            </a:r>
            <a:r>
              <a:rPr lang="el-GR" altLang="el-GR" sz="2400" dirty="0" err="1"/>
              <a:t>γλουτενίνη</a:t>
            </a:r>
            <a:r>
              <a:rPr lang="el-GR" altLang="el-GR" sz="2400" dirty="0"/>
              <a:t> γίνεται συνεκτική. </a:t>
            </a:r>
            <a:endParaRPr lang="el-GR" altLang="el-GR" sz="2400" dirty="0" smtClean="0"/>
          </a:p>
          <a:p>
            <a:pPr marL="342900" indent="-342900">
              <a:buFont typeface="Arial" panose="020B0604020202020204" pitchFamily="34" charset="0"/>
              <a:buChar char="•"/>
            </a:pPr>
            <a:r>
              <a:rPr lang="el-GR" altLang="el-GR" sz="2400" dirty="0"/>
              <a:t>Είναι αδιάλυτη στο νερό και προσροφά νερό και διογκώνεται δημιουργώντας στα ζυμάρια ένα πλέγμα με αποτέλεσμα να παίρνουμε διογκωμένα προϊόντα όπως είναι το ψωμί. </a:t>
            </a:r>
          </a:p>
          <a:p>
            <a:pPr marL="342900" indent="-342900">
              <a:buFont typeface="Arial" panose="020B0604020202020204" pitchFamily="34" charset="0"/>
              <a:buChar char="•"/>
            </a:pPr>
            <a:r>
              <a:rPr lang="el-GR" altLang="el-GR" sz="2400" dirty="0"/>
              <a:t>Η ικανότητα του ζυμαριού να συγκρατεί διοξείδιο του άνθρακα εξαρτάται από την ποιότητα της </a:t>
            </a:r>
            <a:r>
              <a:rPr lang="el-GR" altLang="el-GR" sz="2400" dirty="0" err="1"/>
              <a:t>γλουτένης</a:t>
            </a:r>
            <a:r>
              <a:rPr lang="el-GR" altLang="el-GR" sz="2400" dirty="0"/>
              <a:t> που καθορίζεται γενετικά</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Το πρωτεϊνικό περιεχόμενο του αλεύρου είναι μεγαλύτερο στα αλεύρια ολικής άλεσης απ’ ότι στα λευκά.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Ακρυλαμίδιο στα προϊόντα άρτου</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2/2005 3:43:35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EC719F5-75EC-4CF4-A850-6F5B598C5D5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4738</TotalTime>
  <Words>2289</Words>
  <Application>Microsoft Office PowerPoint</Application>
  <PresentationFormat>On-screen Show (4:3)</PresentationFormat>
  <Paragraphs>220</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Θέμα του Office</vt:lpstr>
      <vt:lpstr>Τεχνολογία και ποιοτικός έλεγχος Σιτηρών &amp; Αρτοσκευασμάτων</vt:lpstr>
      <vt:lpstr>Άδειες Χρήσης</vt:lpstr>
      <vt:lpstr>Χρηματοδότηση</vt:lpstr>
      <vt:lpstr>Σκοποί  ενότητας</vt:lpstr>
      <vt:lpstr>Περιεχόμενα ενότητας</vt:lpstr>
      <vt:lpstr>Ο ρόλος της γλουτένης στα προϊόντα αρτοποιίας (1 από 2)</vt:lpstr>
      <vt:lpstr>Ο ρόλος της γλουτένης στα προϊόντα αρτοποιίας (2 από 2)</vt:lpstr>
      <vt:lpstr>Τι είναι όμως ακριβώς γλουτένη; (1 από 6)</vt:lpstr>
      <vt:lpstr>Τι είναι όμως ακριβώς γλουτένη; (2 από 6)</vt:lpstr>
      <vt:lpstr>Τι είναι όμως ακριβώς γλουτένη; (3 από 6)</vt:lpstr>
      <vt:lpstr>Τι είναι όμως ακριβώς γλουτένη; (4 από 6)</vt:lpstr>
      <vt:lpstr>Τι είναι όμως ακριβώς γλουτένη; (5 από 6)</vt:lpstr>
      <vt:lpstr>Τι είναι όμως ακριβώς γλουτένη; (6 από 6)</vt:lpstr>
      <vt:lpstr>Προσθήκη γλουτένης για διάφορα αρτοσκευάσματα </vt:lpstr>
      <vt:lpstr>Ακρυλαμίδιο και προϊόντα αρτοποιίας (1 από 8)</vt:lpstr>
      <vt:lpstr>Ακρυλαμίδιο και προϊόντα αρτοποιίας (2 από 8)</vt:lpstr>
      <vt:lpstr>Ακρυλαμίδιο και προϊόντα αρτοποιίας (3 από 8)</vt:lpstr>
      <vt:lpstr>Ακρυλαμίδιο και προϊόντα αρτοποιίας (4 από 8)</vt:lpstr>
      <vt:lpstr>Ακρυλαμίδιο και προϊόντα αρτοποιίας (5 από 8)</vt:lpstr>
      <vt:lpstr>Ακρυλαμίδιο και προϊόντα αρτοποιίας (6 από 8)</vt:lpstr>
      <vt:lpstr>Ακρυλαμίδιο και προϊόντα αρτοποιίας (7 από 8)</vt:lpstr>
      <vt:lpstr>Ακρυλαμίδιο και προϊόντα αρτοποιίας (8 από 8)</vt:lpstr>
      <vt:lpstr>Παρουσία ακρυλαµίδιου στα προϊόντα άρτου</vt:lpstr>
      <vt:lpstr>Μέτρα για την µείωση του ακρυλαµιδίου (1 από 6)</vt:lpstr>
      <vt:lpstr>Μέτρα για την µείωση του ακρυλαµιδίου (2 από 6)</vt:lpstr>
      <vt:lpstr>Μέτρα για την µείωση του ακρυλαµιδίου (3 από 6)</vt:lpstr>
      <vt:lpstr>Μέτρα για την µείωση του ακρυλαµιδίου (4 από 6)</vt:lpstr>
      <vt:lpstr>Μέτρα για την µείωση του ακρυλαµιδίου (5 από 6)</vt:lpstr>
      <vt:lpstr>Μέτρα για την µείωση του ακρυλαµιδίου (6 από 6)</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ποιοτικός έλεγχος Σιτηρών &amp; Αρτοσκευασμάτων</dc:title>
  <dc:subject>Ακρυλαμίδιο στα προϊόντα άρτου.</dc:subject>
  <dc:creator>Θεοφάνης Γεωργόπουλος</dc:creator>
  <cp:keywords>Ακρυλαμίδιο στα προϊόντα άρτου</cp:keywords>
  <cp:lastModifiedBy>Alex</cp:lastModifiedBy>
  <cp:revision>430</cp:revision>
  <dcterms:created xsi:type="dcterms:W3CDTF">2012-09-06T09:03:05Z</dcterms:created>
  <dcterms:modified xsi:type="dcterms:W3CDTF">2015-11-30T11:05:17Z</dcterms:modified>
</cp:coreProperties>
</file>