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1.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notesSlides/notesSlide4.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1"/>
  </p:notesMasterIdLst>
  <p:handoutMasterIdLst>
    <p:handoutMasterId r:id="rId32"/>
  </p:handoutMasterIdLst>
  <p:sldIdLst>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 id="286" r:id="rId26"/>
    <p:sldId id="282" r:id="rId27"/>
    <p:sldId id="283" r:id="rId28"/>
    <p:sldId id="284" r:id="rId29"/>
    <p:sldId id="262" r:id="rId30"/>
  </p:sldIdLst>
  <p:sldSz cx="9144000" cy="6858000" type="screen4x3"/>
  <p:notesSz cx="6858000" cy="9144000"/>
  <p:custDataLst>
    <p:tags r:id="rId33"/>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9" autoAdjust="0"/>
    <p:restoredTop sz="86369" autoAdjust="0"/>
  </p:normalViewPr>
  <p:slideViewPr>
    <p:cSldViewPr>
      <p:cViewPr>
        <p:scale>
          <a:sx n="66" d="100"/>
          <a:sy n="66" d="100"/>
        </p:scale>
        <p:origin x="-1062" y="-600"/>
      </p:cViewPr>
      <p:guideLst>
        <p:guide orient="horz" pos="2160"/>
        <p:guide pos="2880"/>
      </p:guideLst>
    </p:cSldViewPr>
  </p:slideViewPr>
  <p:outlineViewPr>
    <p:cViewPr>
      <p:scale>
        <a:sx n="33" d="100"/>
        <a:sy n="33" d="100"/>
      </p:scale>
      <p:origin x="0" y="319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4" d="100"/>
          <a:sy n="84" d="100"/>
        </p:scale>
        <p:origin x="-1968"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B2DEEF8-91CF-43A7-9C63-6EF0B6382453}" type="datetimeFigureOut">
              <a:rPr lang="el-GR" smtClean="0"/>
              <a:t>10/2/2014</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E7B4C13-CE47-4BA1-A4D9-BCBA86B9828C}" type="slidenum">
              <a:rPr lang="el-GR" smtClean="0"/>
              <a:t>‹#›</a:t>
            </a:fld>
            <a:endParaRPr lang="el-GR"/>
          </a:p>
        </p:txBody>
      </p:sp>
    </p:spTree>
    <p:extLst>
      <p:ext uri="{BB962C8B-B14F-4D97-AF65-F5344CB8AC3E}">
        <p14:creationId xmlns:p14="http://schemas.microsoft.com/office/powerpoint/2010/main" val="31421519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081F-3ABD-4FDA-AE9F-3F9AAB52EDFE}" type="datetimeFigureOut">
              <a:rPr lang="el-GR" smtClean="0"/>
              <a:t>10/2/2014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D595EC-31B5-4FE2-9AD0-355B36B01B63}" type="slidenum">
              <a:rPr lang="el-GR" smtClean="0"/>
              <a:t>‹#›</a:t>
            </a:fld>
            <a:endParaRPr lang="el-GR"/>
          </a:p>
        </p:txBody>
      </p:sp>
    </p:spTree>
    <p:extLst>
      <p:ext uri="{BB962C8B-B14F-4D97-AF65-F5344CB8AC3E}">
        <p14:creationId xmlns:p14="http://schemas.microsoft.com/office/powerpoint/2010/main" val="3713564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pPr/>
              <a:t>3</a:t>
            </a:fld>
            <a:endParaRPr lang="el-G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4</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98172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1E324CBB-4C0D-42EC-90B2-2CF55688AF08}"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24181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B86BDCF-F245-4491-B658-E596E094933B}"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646485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998DA856-2BE7-4FBD-AFE9-5E7B40881864}"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555738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B93070B-51BF-4697-B005-087C01FF6DF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50731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32318B3-C328-4CAA-A5EE-16FBAF7CFD2D}" type="datetime1">
              <a:rPr lang="el-GR" smtClean="0"/>
              <a:t>10/2/2014</a:t>
            </a:fld>
            <a:endParaRPr lang="el-GR"/>
          </a:p>
        </p:txBody>
      </p:sp>
      <p:sp>
        <p:nvSpPr>
          <p:cNvPr id="5" name="Θέση υποσέλιδου 4"/>
          <p:cNvSpPr>
            <a:spLocks noGrp="1"/>
          </p:cNvSpPr>
          <p:nvPr>
            <p:ph type="ftr" sz="quarter" idx="11"/>
          </p:nvPr>
        </p:nvSpPr>
        <p:spPr/>
        <p:txBody>
          <a:bodyPr/>
          <a:lstStyle/>
          <a:p>
            <a:r>
              <a:rPr lang="en-US" smtClean="0"/>
              <a:t>Potigam nomater</a:t>
            </a:r>
            <a:endParaRPr lang="el-GR"/>
          </a:p>
        </p:txBody>
      </p:sp>
      <p:sp>
        <p:nvSpPr>
          <p:cNvPr id="6" name="Θέση αριθμού διαφάνειας 5"/>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638656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1CE82A44-6C3F-4022-9A10-C18AA496641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335806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A306362-3B58-4DCD-B062-30261BF97AFE}" type="datetime1">
              <a:rPr lang="el-GR" smtClean="0"/>
              <a:t>10/2/2014</a:t>
            </a:fld>
            <a:endParaRPr lang="el-GR"/>
          </a:p>
        </p:txBody>
      </p:sp>
      <p:sp>
        <p:nvSpPr>
          <p:cNvPr id="8" name="Θέση υποσέλιδου 7"/>
          <p:cNvSpPr>
            <a:spLocks noGrp="1"/>
          </p:cNvSpPr>
          <p:nvPr>
            <p:ph type="ftr" sz="quarter" idx="11"/>
          </p:nvPr>
        </p:nvSpPr>
        <p:spPr/>
        <p:txBody>
          <a:bodyPr/>
          <a:lstStyle/>
          <a:p>
            <a:r>
              <a:rPr lang="en-US" smtClean="0"/>
              <a:t>Potigam nomater</a:t>
            </a:r>
            <a:endParaRPr lang="el-GR"/>
          </a:p>
        </p:txBody>
      </p:sp>
      <p:sp>
        <p:nvSpPr>
          <p:cNvPr id="9" name="Θέση αριθμού διαφάνειας 8"/>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03409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0016116-3F59-4217-9211-173B96A20F8A}" type="datetime1">
              <a:rPr lang="el-GR" smtClean="0"/>
              <a:t>10/2/2014</a:t>
            </a:fld>
            <a:endParaRPr lang="el-GR"/>
          </a:p>
        </p:txBody>
      </p:sp>
      <p:sp>
        <p:nvSpPr>
          <p:cNvPr id="4" name="Θέση υποσέλιδου 3"/>
          <p:cNvSpPr>
            <a:spLocks noGrp="1"/>
          </p:cNvSpPr>
          <p:nvPr>
            <p:ph type="ftr" sz="quarter" idx="11"/>
          </p:nvPr>
        </p:nvSpPr>
        <p:spPr/>
        <p:txBody>
          <a:bodyPr/>
          <a:lstStyle/>
          <a:p>
            <a:r>
              <a:rPr lang="en-US" smtClean="0"/>
              <a:t>Potigam nomater</a:t>
            </a:r>
            <a:endParaRPr lang="el-GR"/>
          </a:p>
        </p:txBody>
      </p:sp>
      <p:sp>
        <p:nvSpPr>
          <p:cNvPr id="5" name="Θέση αριθμού διαφάνειας 4"/>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225785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F517B57-D6BB-482A-9586-1BE3A2D51E53}" type="datetime1">
              <a:rPr lang="el-GR" smtClean="0"/>
              <a:t>10/2/2014</a:t>
            </a:fld>
            <a:endParaRPr lang="el-GR"/>
          </a:p>
        </p:txBody>
      </p:sp>
      <p:sp>
        <p:nvSpPr>
          <p:cNvPr id="3" name="Θέση υποσέλιδου 2"/>
          <p:cNvSpPr>
            <a:spLocks noGrp="1"/>
          </p:cNvSpPr>
          <p:nvPr>
            <p:ph type="ftr" sz="quarter" idx="11"/>
          </p:nvPr>
        </p:nvSpPr>
        <p:spPr/>
        <p:txBody>
          <a:bodyPr/>
          <a:lstStyle/>
          <a:p>
            <a:r>
              <a:rPr lang="en-US" smtClean="0"/>
              <a:t>Potigam nomater</a:t>
            </a:r>
            <a:endParaRPr lang="el-GR"/>
          </a:p>
        </p:txBody>
      </p:sp>
      <p:sp>
        <p:nvSpPr>
          <p:cNvPr id="4" name="Θέση αριθμού διαφάνειας 3"/>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4069053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2FD4FF8-E15E-4F22-8E0D-0A4126C4818F}"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88461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5DD0ABE-E30F-40C0-90BE-E20DF273E46E}" type="datetime1">
              <a:rPr lang="el-GR" smtClean="0"/>
              <a:t>10/2/2014</a:t>
            </a:fld>
            <a:endParaRPr lang="el-GR"/>
          </a:p>
        </p:txBody>
      </p:sp>
      <p:sp>
        <p:nvSpPr>
          <p:cNvPr id="6" name="Θέση υποσέλιδου 5"/>
          <p:cNvSpPr>
            <a:spLocks noGrp="1"/>
          </p:cNvSpPr>
          <p:nvPr>
            <p:ph type="ftr" sz="quarter" idx="11"/>
          </p:nvPr>
        </p:nvSpPr>
        <p:spPr/>
        <p:txBody>
          <a:bodyPr/>
          <a:lstStyle/>
          <a:p>
            <a:r>
              <a:rPr lang="en-US" smtClean="0"/>
              <a:t>Potigam nomater</a:t>
            </a:r>
            <a:endParaRPr lang="el-GR"/>
          </a:p>
        </p:txBody>
      </p:sp>
      <p:sp>
        <p:nvSpPr>
          <p:cNvPr id="7" name="Θέση αριθμού διαφάνειας 6"/>
          <p:cNvSpPr>
            <a:spLocks noGrp="1"/>
          </p:cNvSpPr>
          <p:nvPr>
            <p:ph type="sldNum" sz="quarter" idx="12"/>
          </p:nvPr>
        </p:nvSpPr>
        <p:spPr/>
        <p:txBody>
          <a:bodyPr/>
          <a:lstStyle/>
          <a:p>
            <a:fld id="{CEB5CC12-D00C-4A9A-82EA-111DE1DD81B3}" type="slidenum">
              <a:rPr lang="el-GR" smtClean="0"/>
              <a:t>‹#›</a:t>
            </a:fld>
            <a:endParaRPr lang="el-GR"/>
          </a:p>
        </p:txBody>
      </p:sp>
    </p:spTree>
    <p:extLst>
      <p:ext uri="{BB962C8B-B14F-4D97-AF65-F5344CB8AC3E}">
        <p14:creationId xmlns:p14="http://schemas.microsoft.com/office/powerpoint/2010/main" val="1338000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FFDCA-C927-4243-A0BC-0F72D82FE41C}" type="datetime1">
              <a:rPr lang="el-GR" smtClean="0"/>
              <a:t>10/2/2014</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Potigam nomater</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5CC12-D00C-4A9A-82EA-111DE1DD81B3}" type="slidenum">
              <a:rPr lang="el-GR" smtClean="0"/>
              <a:t>‹#›</a:t>
            </a:fld>
            <a:endParaRPr lang="el-GR"/>
          </a:p>
        </p:txBody>
      </p:sp>
    </p:spTree>
    <p:extLst>
      <p:ext uri="{BB962C8B-B14F-4D97-AF65-F5344CB8AC3E}">
        <p14:creationId xmlns:p14="http://schemas.microsoft.com/office/powerpoint/2010/main" val="29855453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tags" Target="../tags/tag4.xml"/><Relationship Id="rId7" Type="http://schemas.openxmlformats.org/officeDocument/2006/relationships/hyperlink" Target="http://creativecommons.org/licenses/by-sa/3.0/deed.el" TargetMode="Externa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jpeg"/><Relationship Id="rId5" Type="http://schemas.openxmlformats.org/officeDocument/2006/relationships/hyperlink" Target="http://www.teilar.gr/" TargetMode="External"/><Relationship Id="rId10" Type="http://schemas.openxmlformats.org/officeDocument/2006/relationships/image" Target="../media/image3.png"/><Relationship Id="rId4" Type="http://schemas.openxmlformats.org/officeDocument/2006/relationships/slideLayout" Target="../slideLayouts/slideLayout1.xml"/><Relationship Id="rId9" Type="http://schemas.openxmlformats.org/officeDocument/2006/relationships/hyperlink" Target="http://www.edulll.gr/" TargetMode="External"/></Relationships>
</file>

<file path=ppt/slides/_rels/slide10.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Layout" Target="../slideLayouts/slideLayout7.xml"/><Relationship Id="rId4" Type="http://schemas.openxmlformats.org/officeDocument/2006/relationships/tags" Target="../tags/tag41.xml"/></Relationships>
</file>

<file path=ppt/slides/_rels/slide11.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slideLayout" Target="../slideLayouts/slideLayout7.xml"/><Relationship Id="rId4" Type="http://schemas.openxmlformats.org/officeDocument/2006/relationships/tags" Target="../tags/tag45.xml"/></Relationships>
</file>

<file path=ppt/slides/_rels/slide12.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slideLayout" Target="../slideLayouts/slideLayout7.xml"/><Relationship Id="rId4" Type="http://schemas.openxmlformats.org/officeDocument/2006/relationships/tags" Target="../tags/tag49.xml"/></Relationships>
</file>

<file path=ppt/slides/_rels/slide13.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slideLayout" Target="../slideLayouts/slideLayout7.xml"/><Relationship Id="rId4" Type="http://schemas.openxmlformats.org/officeDocument/2006/relationships/tags" Target="../tags/tag53.xml"/></Relationships>
</file>

<file path=ppt/slides/_rels/slide14.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tags" Target="../tags/tag57.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62.xml"/><Relationship Id="rId7" Type="http://schemas.microsoft.com/office/2007/relationships/hdphoto" Target="../media/hdphoto1.wdp"/><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image" Target="../media/image6.jpeg"/><Relationship Id="rId5" Type="http://schemas.openxmlformats.org/officeDocument/2006/relationships/slide" Target="slide5.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slideLayout" Target="../slideLayouts/slideLayout2.xml"/><Relationship Id="rId4" Type="http://schemas.openxmlformats.org/officeDocument/2006/relationships/tags" Target="../tags/tag66.xml"/></Relationships>
</file>

<file path=ppt/slides/_rels/slide18.xml.rels><?xml version="1.0" encoding="UTF-8" standalone="yes"?>
<Relationships xmlns="http://schemas.openxmlformats.org/package/2006/relationships"><Relationship Id="rId3" Type="http://schemas.openxmlformats.org/officeDocument/2006/relationships/tags" Target="../tags/tag69.xml"/><Relationship Id="rId2" Type="http://schemas.openxmlformats.org/officeDocument/2006/relationships/tags" Target="../tags/tag68.xml"/><Relationship Id="rId1" Type="http://schemas.openxmlformats.org/officeDocument/2006/relationships/tags" Target="../tags/tag67.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image" Target="../media/image2.png"/><Relationship Id="rId5" Type="http://schemas.openxmlformats.org/officeDocument/2006/relationships/hyperlink" Target="http://creativecommons.org/licenses/by-sa/3.0/deed.el" TargetMode="Externa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tags" Target="../tags/tag78.xml"/><Relationship Id="rId2" Type="http://schemas.openxmlformats.org/officeDocument/2006/relationships/tags" Target="../tags/tag77.xml"/><Relationship Id="rId1" Type="http://schemas.openxmlformats.org/officeDocument/2006/relationships/tags" Target="../tags/tag76.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4"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Layout" Target="../slideLayouts/slideLayout2.xml"/><Relationship Id="rId1" Type="http://schemas.openxmlformats.org/officeDocument/2006/relationships/tags" Target="../tags/tag84.xml"/><Relationship Id="rId5" Type="http://schemas.microsoft.com/office/2007/relationships/hdphoto" Target="../media/hdphoto1.wdp"/><Relationship Id="rId4" Type="http://schemas.openxmlformats.org/officeDocument/2006/relationships/image" Target="../media/image6.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3.png"/><Relationship Id="rId2" Type="http://schemas.openxmlformats.org/officeDocument/2006/relationships/tags" Target="../tags/tag86.xml"/><Relationship Id="rId1" Type="http://schemas.openxmlformats.org/officeDocument/2006/relationships/tags" Target="../tags/tag85.xml"/><Relationship Id="rId6" Type="http://schemas.openxmlformats.org/officeDocument/2006/relationships/hyperlink" Target="http://www.edulll.gr/" TargetMode="External"/><Relationship Id="rId5" Type="http://schemas.openxmlformats.org/officeDocument/2006/relationships/image" Target="../media/image2.png"/><Relationship Id="rId4" Type="http://schemas.openxmlformats.org/officeDocument/2006/relationships/hyperlink" Target="http://creativecommons.org/licenses/by-sa/3.0/deed.el"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xml"/><Relationship Id="rId7" Type="http://schemas.openxmlformats.org/officeDocument/2006/relationships/hyperlink" Target="http://www.edulll.gr/" TargetMode="Externa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11.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5.xml.rels><?xml version="1.0" encoding="UTF-8" standalone="yes"?>
<Relationships xmlns="http://schemas.openxmlformats.org/package/2006/relationships"><Relationship Id="rId8" Type="http://schemas.openxmlformats.org/officeDocument/2006/relationships/slide" Target="slide6.xml"/><Relationship Id="rId3" Type="http://schemas.openxmlformats.org/officeDocument/2006/relationships/tags" Target="../tags/tag18.xml"/><Relationship Id="rId7" Type="http://schemas.openxmlformats.org/officeDocument/2006/relationships/slideLayout" Target="../slideLayouts/slideLayout6.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10" Type="http://schemas.openxmlformats.org/officeDocument/2006/relationships/slide" Target="slide28.xml"/><Relationship Id="rId4" Type="http://schemas.openxmlformats.org/officeDocument/2006/relationships/tags" Target="../tags/tag19.xml"/><Relationship Id="rId9" Type="http://schemas.openxmlformats.org/officeDocument/2006/relationships/slide" Target="slide17.xml"/></Relationships>
</file>

<file path=ppt/slides/_rels/slide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5.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tags" Target="../tags/tag25.xml"/></Relationships>
</file>

<file path=ppt/slides/_rels/slide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9.xml"/></Relationships>
</file>

<file path=ppt/slides/_rels/slide8.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tags" Target="../tags/tag32.xml"/><Relationship Id="rId7" Type="http://schemas.openxmlformats.org/officeDocument/2006/relationships/image" Target="../media/image6.jpe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slide" Target="slide5.xml"/><Relationship Id="rId5" Type="http://schemas.openxmlformats.org/officeDocument/2006/relationships/slideLayout" Target="../slideLayouts/slideLayout7.xml"/><Relationship Id="rId4" Type="http://schemas.openxmlformats.org/officeDocument/2006/relationships/tags" Target="../tags/tag33.xml"/></Relationships>
</file>

<file path=ppt/slides/_rels/slide9.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slideLayout" Target="../slideLayouts/slideLayout7.xml"/><Relationship Id="rId4" Type="http://schemas.openxmlformats.org/officeDocument/2006/relationships/tags" Target="../tags/tag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Εικόνα 1" descr="Λογότυπο Τεχνολογικό Εκπαιδευτικό Ίδρυμα Θεσσαλίας.">
            <a:hlinkClick r:id="rId5" tooltip="Μετάβαση στην Ιστοσελίδα του Ιδρύματος"/>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82613" y="449263"/>
            <a:ext cx="3455987"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Τίτλος 1"/>
          <p:cNvSpPr>
            <a:spLocks noGrp="1"/>
          </p:cNvSpPr>
          <p:nvPr>
            <p:ph type="ctrTitle"/>
            <p:custDataLst>
              <p:tags r:id="rId2"/>
            </p:custDataLst>
          </p:nvPr>
        </p:nvSpPr>
        <p:spPr>
          <a:xfrm>
            <a:off x="582613" y="1772816"/>
            <a:ext cx="7949827" cy="1236663"/>
          </a:xfrm>
        </p:spPr>
        <p:txBody>
          <a:bodyPr>
            <a:noAutofit/>
          </a:bodyPr>
          <a:lstStyle/>
          <a:p>
            <a:r>
              <a:rPr lang="el-GR" altLang="el-GR" b="1" dirty="0" smtClean="0">
                <a:solidFill>
                  <a:srgbClr val="000000"/>
                </a:solidFill>
              </a:rPr>
              <a:t>Διοίκηση Ποιότητας</a:t>
            </a:r>
            <a:endParaRPr lang="el-GR" altLang="el-GR" dirty="0" smtClean="0"/>
          </a:p>
        </p:txBody>
      </p:sp>
      <p:sp>
        <p:nvSpPr>
          <p:cNvPr id="3" name="Θέση περιεχομένου 1"/>
          <p:cNvSpPr>
            <a:spLocks noGrp="1"/>
          </p:cNvSpPr>
          <p:nvPr>
            <p:ph type="subTitle" idx="1"/>
            <p:custDataLst>
              <p:tags r:id="rId3"/>
            </p:custDataLst>
          </p:nvPr>
        </p:nvSpPr>
        <p:spPr>
          <a:xfrm>
            <a:off x="971600" y="3140968"/>
            <a:ext cx="7128792" cy="2316088"/>
          </a:xfrm>
        </p:spPr>
        <p:txBody>
          <a:bodyPr rtlCol="0">
            <a:normAutofit fontScale="92500" lnSpcReduction="10000"/>
          </a:bodyPr>
          <a:lstStyle/>
          <a:p>
            <a:pPr>
              <a:spcBef>
                <a:spcPts val="0"/>
              </a:spcBef>
              <a:spcAft>
                <a:spcPts val="1800"/>
              </a:spcAft>
              <a:defRPr/>
            </a:pPr>
            <a:r>
              <a:rPr lang="el-GR" sz="2800" b="1">
                <a:solidFill>
                  <a:prstClr val="black"/>
                </a:solidFill>
                <a:cs typeface="Arial" charset="0"/>
              </a:rPr>
              <a:t>Ενότητα </a:t>
            </a:r>
            <a:r>
              <a:rPr lang="en-US" sz="2800" b="1" smtClean="0">
                <a:solidFill>
                  <a:prstClr val="black"/>
                </a:solidFill>
                <a:cs typeface="Arial" charset="0"/>
              </a:rPr>
              <a:t>3</a:t>
            </a:r>
            <a:r>
              <a:rPr lang="en-US" sz="2800" b="1" dirty="0" smtClean="0">
                <a:solidFill>
                  <a:prstClr val="black"/>
                </a:solidFill>
                <a:cs typeface="Arial" charset="0"/>
              </a:rPr>
              <a:t>:</a:t>
            </a:r>
            <a:r>
              <a:rPr lang="el-GR" sz="2800" b="1" dirty="0" smtClean="0">
                <a:solidFill>
                  <a:prstClr val="black"/>
                </a:solidFill>
                <a:cs typeface="Arial" charset="0"/>
              </a:rPr>
              <a:t>  </a:t>
            </a:r>
            <a:r>
              <a:rPr lang="el-GR" sz="2800" dirty="0">
                <a:solidFill>
                  <a:schemeClr val="tx1"/>
                </a:solidFill>
              </a:rPr>
              <a:t>Το κόστος της </a:t>
            </a:r>
            <a:r>
              <a:rPr lang="el-GR" sz="2800" dirty="0" smtClean="0">
                <a:solidFill>
                  <a:schemeClr val="tx1"/>
                </a:solidFill>
              </a:rPr>
              <a:t>ποιότητας</a:t>
            </a:r>
            <a:r>
              <a:rPr lang="en-US" sz="2800" dirty="0" smtClean="0">
                <a:solidFill>
                  <a:schemeClr val="tx1"/>
                </a:solidFill>
              </a:rPr>
              <a:t> </a:t>
            </a:r>
            <a:r>
              <a:rPr lang="el-GR" sz="2800" dirty="0" smtClean="0">
                <a:solidFill>
                  <a:schemeClr val="tx1"/>
                </a:solidFill>
              </a:rPr>
              <a:t>- </a:t>
            </a:r>
            <a:r>
              <a:rPr lang="el-GR" sz="2800" dirty="0">
                <a:solidFill>
                  <a:schemeClr val="tx1"/>
                </a:solidFill>
              </a:rPr>
              <a:t>Βραβεία ποιότητας</a:t>
            </a:r>
            <a:endParaRPr lang="el-GR" sz="2800" dirty="0">
              <a:solidFill>
                <a:prstClr val="black"/>
              </a:solidFill>
              <a:cs typeface="Arial" charset="0"/>
            </a:endParaRPr>
          </a:p>
          <a:p>
            <a:pPr fontAlgn="auto">
              <a:spcBef>
                <a:spcPts val="0"/>
              </a:spcBef>
              <a:spcAft>
                <a:spcPts val="0"/>
              </a:spcAft>
              <a:buFont typeface="Arial" panose="020B0604020202020204" pitchFamily="34" charset="0"/>
              <a:buNone/>
              <a:defRPr/>
            </a:pPr>
            <a:r>
              <a:rPr lang="el-GR" sz="2800" dirty="0">
                <a:solidFill>
                  <a:prstClr val="black"/>
                </a:solidFill>
                <a:cs typeface="Arial" charset="0"/>
              </a:rPr>
              <a:t> </a:t>
            </a:r>
            <a:r>
              <a:rPr lang="el-GR" sz="2800" b="1" dirty="0">
                <a:solidFill>
                  <a:prstClr val="black"/>
                </a:solidFill>
                <a:cs typeface="Arial" charset="0"/>
              </a:rPr>
              <a:t>   </a:t>
            </a:r>
            <a:r>
              <a:rPr lang="el-GR" sz="2800" dirty="0">
                <a:solidFill>
                  <a:prstClr val="black"/>
                </a:solidFill>
                <a:cs typeface="Arial" charset="0"/>
              </a:rPr>
              <a:t>Διδάσκων: </a:t>
            </a:r>
            <a:r>
              <a:rPr lang="el-GR" sz="2800" dirty="0" err="1" smtClean="0">
                <a:solidFill>
                  <a:prstClr val="black"/>
                </a:solidFill>
                <a:cs typeface="Arial" charset="0"/>
              </a:rPr>
              <a:t>Τσέλιος</a:t>
            </a:r>
            <a:r>
              <a:rPr lang="el-GR" sz="2800" dirty="0" smtClean="0">
                <a:solidFill>
                  <a:prstClr val="black"/>
                </a:solidFill>
                <a:cs typeface="Arial" charset="0"/>
              </a:rPr>
              <a:t> Δημήτριος, </a:t>
            </a:r>
          </a:p>
          <a:p>
            <a:pPr>
              <a:spcBef>
                <a:spcPts val="0"/>
              </a:spcBef>
              <a:spcAft>
                <a:spcPts val="1200"/>
              </a:spcAft>
              <a:defRPr/>
            </a:pPr>
            <a:r>
              <a:rPr lang="el-GR" sz="2800" dirty="0">
                <a:solidFill>
                  <a:prstClr val="black"/>
                </a:solidFill>
                <a:cs typeface="Arial" charset="0"/>
              </a:rPr>
              <a:t>Καθηγητής </a:t>
            </a:r>
            <a:r>
              <a:rPr lang="el-GR" sz="2800" dirty="0" smtClean="0">
                <a:solidFill>
                  <a:prstClr val="black"/>
                </a:solidFill>
                <a:cs typeface="Arial" charset="0"/>
              </a:rPr>
              <a:t>Εφαρμογών</a:t>
            </a:r>
          </a:p>
          <a:p>
            <a:pPr fontAlgn="auto">
              <a:spcBef>
                <a:spcPts val="0"/>
              </a:spcBef>
              <a:spcAft>
                <a:spcPts val="0"/>
              </a:spcAft>
              <a:buFont typeface="Arial" panose="020B0604020202020204" pitchFamily="34" charset="0"/>
              <a:buNone/>
              <a:defRPr/>
            </a:pPr>
            <a:r>
              <a:rPr lang="el-GR" sz="2800" dirty="0" smtClean="0">
                <a:solidFill>
                  <a:prstClr val="black"/>
                </a:solidFill>
                <a:cs typeface="Arial" charset="0"/>
              </a:rPr>
              <a:t>Τμήμα Διοίκησης Επιχειρήσεων </a:t>
            </a:r>
            <a:endParaRPr lang="en-US" sz="2800" b="1" dirty="0">
              <a:solidFill>
                <a:prstClr val="black"/>
              </a:solidFill>
              <a:cs typeface="Arial" charset="0"/>
            </a:endParaRPr>
          </a:p>
          <a:p>
            <a:pPr fontAlgn="auto">
              <a:spcAft>
                <a:spcPts val="0"/>
              </a:spcAft>
              <a:buFont typeface="Arial" panose="020B0604020202020204" pitchFamily="34" charset="0"/>
              <a:buNone/>
              <a:defRPr/>
            </a:pPr>
            <a:endParaRPr lang="el-GR" dirty="0"/>
          </a:p>
        </p:txBody>
      </p:sp>
      <p:pic>
        <p:nvPicPr>
          <p:cNvPr id="9" name="Εικόνα 2" descr=" Λογότυπο για Άδειες χρήσης Creative Commons, B Y, S A. ">
            <a:hlinkClick r:id="rId7" tooltip="Μετάβαση στην Άδεια Χρήσης"/>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9" tooltip="Μετάβαση σε www.edulll.gr"/>
          </p:cNvPr>
          <p:cNvPicPr>
            <a:picLocks noChangeAspect="1" noChangeArrowheads="1"/>
          </p:cNvPicPr>
          <p:nvPr/>
        </p:nvPicPr>
        <p:blipFill>
          <a:blip r:embed="rId10"/>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232724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a:bodyPr>
          <a:lstStyle/>
          <a:p>
            <a:r>
              <a:rPr lang="el-GR" sz="4400" b="1" kern="1200" dirty="0" smtClean="0">
                <a:solidFill>
                  <a:schemeClr val="tx1"/>
                </a:solidFill>
              </a:rPr>
              <a:t>Κόστος του ελέγχου ποιότητας</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600"/>
              </a:spcAft>
            </a:pPr>
            <a:r>
              <a:rPr lang="el-GR" altLang="el-GR" sz="2800" dirty="0"/>
              <a:t>Κόστος πρόληψης</a:t>
            </a:r>
          </a:p>
          <a:p>
            <a:pPr lvl="1">
              <a:spcAft>
                <a:spcPts val="600"/>
              </a:spcAft>
            </a:pPr>
            <a:r>
              <a:rPr lang="el-GR" altLang="el-GR" sz="2400" dirty="0"/>
              <a:t>Είναι το κόστος των ενεργειών που απαιτούνται για την αποφυγή της παραγωγής ελαττωματικών προϊόντων (το κόστος ποιοτικής αναβάθμισης του συστήματος παραγωγής)</a:t>
            </a:r>
          </a:p>
          <a:p>
            <a:pPr>
              <a:spcAft>
                <a:spcPts val="600"/>
              </a:spcAft>
            </a:pPr>
            <a:r>
              <a:rPr lang="el-GR" altLang="el-GR" sz="2800" dirty="0"/>
              <a:t>Κόστος εκτίμησης</a:t>
            </a:r>
          </a:p>
          <a:p>
            <a:pPr lvl="1">
              <a:spcAft>
                <a:spcPts val="600"/>
              </a:spcAft>
            </a:pPr>
            <a:r>
              <a:rPr lang="el-GR" altLang="el-GR" sz="2400" dirty="0"/>
              <a:t>Είναι το κόστος των ενεργειών που απαιτούνται για τη διατήρηση του επιθυμητού επιπέδου ποιότητας.</a:t>
            </a:r>
            <a:endParaRPr lang="el-GR" altLang="el-GR" sz="1600" dirty="0"/>
          </a:p>
          <a:p>
            <a:pPr>
              <a:spcAft>
                <a:spcPts val="600"/>
              </a:spcAft>
            </a:pPr>
            <a:endParaRPr lang="el-GR" altLang="el-GR" sz="2800" dirty="0"/>
          </a:p>
        </p:txBody>
      </p:sp>
      <p:sp>
        <p:nvSpPr>
          <p:cNvPr id="6" name="Θέση υποσέλιδου 1" descr="."/>
          <p:cNvSpPr txBox="1">
            <a:spLocks/>
          </p:cNvSpPr>
          <p:nvPr>
            <p:custDataLst>
              <p:tags r:id="rId3"/>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73801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Τι περιλαμβάνει το κόστος πρόληψης</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l-GR" altLang="el-GR" sz="2800" dirty="0"/>
              <a:t>Τον πλήρη σχεδιασμό του συστήματος ποιότητας.</a:t>
            </a:r>
          </a:p>
          <a:p>
            <a:pPr>
              <a:spcAft>
                <a:spcPts val="800"/>
              </a:spcAft>
            </a:pPr>
            <a:r>
              <a:rPr lang="el-GR" altLang="el-GR" sz="2800" dirty="0"/>
              <a:t>Τον έλεγχο της παραγωγικής διαδικασίας</a:t>
            </a:r>
          </a:p>
          <a:p>
            <a:pPr>
              <a:spcAft>
                <a:spcPts val="800"/>
              </a:spcAft>
            </a:pPr>
            <a:r>
              <a:rPr lang="el-GR" altLang="el-GR" sz="2800" dirty="0"/>
              <a:t>Την εκπαίδευση σε θέματα ποιότητας του εργατικού δυναμικού.</a:t>
            </a:r>
          </a:p>
          <a:p>
            <a:pPr>
              <a:spcAft>
                <a:spcPts val="800"/>
              </a:spcAft>
            </a:pPr>
            <a:r>
              <a:rPr lang="el-GR" altLang="el-GR" sz="2800" dirty="0"/>
              <a:t>Τη διαχείριση και ανάπτυξη του συστήματος ποιότητας.</a:t>
            </a:r>
          </a:p>
          <a:p>
            <a:pPr>
              <a:spcAft>
                <a:spcPts val="800"/>
              </a:spcAft>
            </a:pPr>
            <a:r>
              <a:rPr lang="el-GR" altLang="el-GR" sz="2800" dirty="0"/>
              <a:t>Το σχεδιασμό και την ανάπτυξη του πληροφοριακού εξοπλισμού σε σχέση με την ποιότητα.</a:t>
            </a:r>
            <a:endParaRPr lang="el-GR" altLang="el-GR" sz="2400" dirty="0"/>
          </a:p>
          <a:p>
            <a:pPr>
              <a:spcAft>
                <a:spcPts val="800"/>
              </a:spcAft>
            </a:pPr>
            <a:endParaRPr lang="el-GR" altLang="el-GR" sz="2400" dirty="0"/>
          </a:p>
          <a:p>
            <a:pPr>
              <a:spcAft>
                <a:spcPts val="600"/>
              </a:spcAft>
            </a:pPr>
            <a:endParaRPr lang="el-GR" altLang="el-GR" sz="2800" dirty="0"/>
          </a:p>
        </p:txBody>
      </p:sp>
      <p:sp>
        <p:nvSpPr>
          <p:cNvPr id="6" name="Θέση υποσέλιδου 1" descr="."/>
          <p:cNvSpPr txBox="1">
            <a:spLocks/>
          </p:cNvSpPr>
          <p:nvPr>
            <p:custDataLst>
              <p:tags r:id="rId3"/>
            </p:custDataLst>
          </p:nvPr>
        </p:nvSpPr>
        <p:spPr>
          <a:xfrm>
            <a:off x="2159732" y="6356350"/>
            <a:ext cx="482453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645033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Τι περιλαμβάνει το κόστος εκτίμησης</a:t>
            </a:r>
            <a:r>
              <a:rPr lang="en-US" sz="4400" b="1" kern="1200" dirty="0" smtClean="0">
                <a:solidFill>
                  <a:schemeClr val="tx1"/>
                </a:solidFill>
              </a:rPr>
              <a:t> (1/2)</a:t>
            </a:r>
            <a:endParaRPr lang="el-GR" b="1" dirty="0"/>
          </a:p>
        </p:txBody>
      </p:sp>
      <p:sp>
        <p:nvSpPr>
          <p:cNvPr id="7" name="Θέση περιεχομένου 1"/>
          <p:cNvSpPr txBox="1">
            <a:spLocks/>
          </p:cNvSpPr>
          <p:nvPr>
            <p:custDataLst>
              <p:tags r:id="rId2"/>
            </p:custDataLst>
          </p:nvPr>
        </p:nvSpPr>
        <p:spPr>
          <a:xfrm>
            <a:off x="457200" y="1307306"/>
            <a:ext cx="8229600" cy="4713982"/>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l-GR" altLang="el-GR" sz="2800" dirty="0"/>
              <a:t>Τον έλεγχο και επιθεώρηση όλων των προμηθειών.</a:t>
            </a:r>
          </a:p>
          <a:p>
            <a:pPr>
              <a:spcAft>
                <a:spcPts val="800"/>
              </a:spcAft>
            </a:pPr>
            <a:r>
              <a:rPr lang="el-GR" altLang="el-GR" sz="2800" dirty="0"/>
              <a:t>Τον εργαστηριακό έλεγχο αποδοχής.</a:t>
            </a:r>
          </a:p>
          <a:p>
            <a:pPr>
              <a:spcAft>
                <a:spcPts val="800"/>
              </a:spcAft>
            </a:pPr>
            <a:r>
              <a:rPr lang="el-GR" altLang="el-GR" sz="2800" dirty="0"/>
              <a:t>Την επιθεώρηση.</a:t>
            </a:r>
          </a:p>
          <a:p>
            <a:pPr>
              <a:spcAft>
                <a:spcPts val="800"/>
              </a:spcAft>
            </a:pPr>
            <a:r>
              <a:rPr lang="el-GR" altLang="el-GR" sz="2800" dirty="0"/>
              <a:t>Τις αμοιβές του προσωπικού ελέγχων και δοκιμών.</a:t>
            </a:r>
          </a:p>
          <a:p>
            <a:pPr>
              <a:spcAft>
                <a:spcPts val="800"/>
              </a:spcAft>
            </a:pPr>
            <a:r>
              <a:rPr lang="el-GR" altLang="el-GR" sz="2800" dirty="0"/>
              <a:t>Τη συντήρηση, ρύθμιση και εξακρίβωση του εξοπλισμού ελέγχου.</a:t>
            </a:r>
          </a:p>
          <a:p>
            <a:pPr>
              <a:spcAft>
                <a:spcPts val="800"/>
              </a:spcAft>
            </a:pPr>
            <a:r>
              <a:rPr lang="el-GR" altLang="el-GR" sz="2800" dirty="0"/>
              <a:t>Τον ποιοτικό έλεγχο.</a:t>
            </a:r>
          </a:p>
        </p:txBody>
      </p:sp>
      <p:sp>
        <p:nvSpPr>
          <p:cNvPr id="6" name="Θέση υποσέλιδου 1" descr="."/>
          <p:cNvSpPr txBox="1">
            <a:spLocks/>
          </p:cNvSpPr>
          <p:nvPr>
            <p:custDataLst>
              <p:tags r:id="rId3"/>
            </p:custDataLst>
          </p:nvPr>
        </p:nvSpPr>
        <p:spPr>
          <a:xfrm>
            <a:off x="2123728" y="6356350"/>
            <a:ext cx="489654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53009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p:txBody>
          <a:bodyPr>
            <a:normAutofit fontScale="90000"/>
          </a:bodyPr>
          <a:lstStyle/>
          <a:p>
            <a:r>
              <a:rPr lang="el-GR" sz="4400" b="1" kern="1200" dirty="0" smtClean="0">
                <a:solidFill>
                  <a:schemeClr val="tx1"/>
                </a:solidFill>
              </a:rPr>
              <a:t>Τι περιλαμβάνει το κόστος εκτίμησης</a:t>
            </a:r>
            <a:r>
              <a:rPr lang="en-US" sz="4400" b="1" kern="1200" dirty="0" smtClean="0">
                <a:solidFill>
                  <a:schemeClr val="tx1"/>
                </a:solidFill>
              </a:rPr>
              <a:t> (2/2)</a:t>
            </a:r>
            <a:endParaRPr lang="el-GR" b="1" dirty="0"/>
          </a:p>
        </p:txBody>
      </p:sp>
      <p:sp>
        <p:nvSpPr>
          <p:cNvPr id="7" name="Θέση περιεχομένου 1"/>
          <p:cNvSpPr txBox="1">
            <a:spLocks/>
          </p:cNvSpPr>
          <p:nvPr>
            <p:custDataLst>
              <p:tags r:id="rId2"/>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Aft>
                <a:spcPts val="800"/>
              </a:spcAft>
            </a:pPr>
            <a:r>
              <a:rPr lang="el-GR" altLang="el-GR" sz="3000" dirty="0"/>
              <a:t>Τις εξωτερικές επιθεωρήσεις</a:t>
            </a:r>
          </a:p>
          <a:p>
            <a:pPr>
              <a:spcAft>
                <a:spcPts val="800"/>
              </a:spcAft>
            </a:pPr>
            <a:r>
              <a:rPr lang="el-GR" altLang="el-GR" sz="3000" dirty="0"/>
              <a:t>Τον παραδοσιακό ποιοτικό έλεγχο</a:t>
            </a:r>
          </a:p>
          <a:p>
            <a:pPr>
              <a:spcAft>
                <a:spcPts val="800"/>
              </a:spcAft>
            </a:pPr>
            <a:r>
              <a:rPr lang="el-GR" altLang="el-GR" sz="3000" dirty="0"/>
              <a:t>Όλες τις διαδικασίες μέτρησης και τις εργαστηριακές δοκιμές.</a:t>
            </a:r>
          </a:p>
          <a:p>
            <a:pPr>
              <a:spcAft>
                <a:spcPts val="800"/>
              </a:spcAft>
            </a:pPr>
            <a:r>
              <a:rPr lang="el-GR" altLang="el-GR" sz="3000" dirty="0"/>
              <a:t>Την πιθανή υποστήριξη από εξωτερικούς συνεργάτες και συμβούλους.</a:t>
            </a:r>
          </a:p>
          <a:p>
            <a:pPr marL="0" indent="0">
              <a:spcAft>
                <a:spcPts val="600"/>
              </a:spcAft>
              <a:buNone/>
            </a:pPr>
            <a:endParaRPr lang="el-GR" altLang="el-GR" sz="3000" dirty="0"/>
          </a:p>
        </p:txBody>
      </p:sp>
      <p:sp>
        <p:nvSpPr>
          <p:cNvPr id="6" name="Θέση υποσέλιδου 1" descr="."/>
          <p:cNvSpPr txBox="1">
            <a:spLocks/>
          </p:cNvSpPr>
          <p:nvPr>
            <p:custDataLst>
              <p:tags r:id="rId3"/>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25188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Το κόστος εσωτερικών αστοχιών</a:t>
            </a:r>
            <a:endParaRPr lang="el-GR" b="1" dirty="0"/>
          </a:p>
        </p:txBody>
      </p:sp>
      <p:sp>
        <p:nvSpPr>
          <p:cNvPr id="2" name="Content Placeholder 1"/>
          <p:cNvSpPr>
            <a:spLocks noGrp="1"/>
          </p:cNvSpPr>
          <p:nvPr>
            <p:ph idx="1"/>
          </p:nvPr>
        </p:nvSpPr>
        <p:spPr>
          <a:xfrm>
            <a:off x="457200" y="1268760"/>
            <a:ext cx="8229600" cy="4857403"/>
          </a:xfrm>
        </p:spPr>
        <p:txBody>
          <a:bodyPr>
            <a:noAutofit/>
          </a:bodyPr>
          <a:lstStyle/>
          <a:p>
            <a:pPr>
              <a:spcAft>
                <a:spcPts val="600"/>
              </a:spcAft>
            </a:pPr>
            <a:r>
              <a:rPr lang="el-GR" sz="3000" dirty="0" smtClean="0"/>
              <a:t>Είναι </a:t>
            </a:r>
            <a:r>
              <a:rPr lang="el-GR" sz="3000" dirty="0"/>
              <a:t>το κόστος που προκύπτει από τη μη ικανοποιητική ποιότητα στο εσωτερικό της επιχείρησης.</a:t>
            </a:r>
          </a:p>
          <a:p>
            <a:pPr>
              <a:spcAft>
                <a:spcPts val="600"/>
              </a:spcAft>
            </a:pPr>
            <a:r>
              <a:rPr lang="el-GR" sz="3000" dirty="0" smtClean="0"/>
              <a:t>Περιλαμβάνει </a:t>
            </a:r>
            <a:r>
              <a:rPr lang="el-GR" sz="3000" dirty="0"/>
              <a:t>τα ακόλουθα κόστη:</a:t>
            </a:r>
          </a:p>
          <a:p>
            <a:pPr lvl="1" indent="-342900">
              <a:spcAft>
                <a:spcPts val="600"/>
              </a:spcAft>
            </a:pPr>
            <a:r>
              <a:rPr lang="el-GR" sz="2600" dirty="0"/>
              <a:t>Κόστος των ελαττωματικών προϊόντων.</a:t>
            </a:r>
          </a:p>
          <a:p>
            <a:pPr lvl="1" indent="-342900">
              <a:spcAft>
                <a:spcPts val="600"/>
              </a:spcAft>
            </a:pPr>
            <a:r>
              <a:rPr lang="el-GR" sz="2600" dirty="0"/>
              <a:t>Κόστος των </a:t>
            </a:r>
            <a:r>
              <a:rPr lang="el-GR" sz="2600" dirty="0" err="1"/>
              <a:t>επανακατεργασιών</a:t>
            </a:r>
            <a:r>
              <a:rPr lang="el-GR" sz="2600" dirty="0"/>
              <a:t>.</a:t>
            </a:r>
          </a:p>
          <a:p>
            <a:pPr lvl="1" indent="-342900">
              <a:spcAft>
                <a:spcPts val="600"/>
              </a:spcAft>
            </a:pPr>
            <a:r>
              <a:rPr lang="el-GR" sz="2600" dirty="0"/>
              <a:t>Τις προμήθειες νέων ποσοτήτων υλικών.</a:t>
            </a:r>
          </a:p>
          <a:p>
            <a:pPr lvl="1" indent="-342900">
              <a:spcAft>
                <a:spcPts val="600"/>
              </a:spcAft>
            </a:pPr>
            <a:r>
              <a:rPr lang="el-GR" sz="2600" dirty="0"/>
              <a:t>Το χρόνο καθυστερήσεων για διορθωτικές ενέργειες σε προβλήματα που σχετίζονται με την ποιότητα.</a:t>
            </a:r>
          </a:p>
        </p:txBody>
      </p:sp>
      <p:sp>
        <p:nvSpPr>
          <p:cNvPr id="6" name="Θέση υποσέλιδου 1" descr="."/>
          <p:cNvSpPr txBox="1">
            <a:spLocks/>
          </p:cNvSpPr>
          <p:nvPr>
            <p:custDataLst>
              <p:tags r:id="rId2"/>
            </p:custDataLst>
          </p:nvPr>
        </p:nvSpPr>
        <p:spPr>
          <a:xfrm>
            <a:off x="2231740" y="6356350"/>
            <a:ext cx="468052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2879556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Το κόστος εξωτερικών αστοχιών</a:t>
            </a:r>
            <a:endParaRPr lang="el-GR" b="1" dirty="0"/>
          </a:p>
        </p:txBody>
      </p:sp>
      <p:sp>
        <p:nvSpPr>
          <p:cNvPr id="2" name="Content Placeholder 1"/>
          <p:cNvSpPr>
            <a:spLocks noGrp="1"/>
          </p:cNvSpPr>
          <p:nvPr>
            <p:ph idx="1"/>
          </p:nvPr>
        </p:nvSpPr>
        <p:spPr>
          <a:xfrm>
            <a:off x="457200" y="1340768"/>
            <a:ext cx="8229600" cy="4785395"/>
          </a:xfrm>
        </p:spPr>
        <p:txBody>
          <a:bodyPr>
            <a:normAutofit lnSpcReduction="10000"/>
          </a:bodyPr>
          <a:lstStyle/>
          <a:p>
            <a:r>
              <a:rPr lang="el-GR" dirty="0"/>
              <a:t>Είναι το κόστος που προκύπτει από τη μη ικανοποιητική ποιότητα στο εξωτερικό περιβάλλον της επιχείρησης.</a:t>
            </a:r>
          </a:p>
          <a:p>
            <a:r>
              <a:rPr lang="el-GR" dirty="0"/>
              <a:t>Περιλαμβάνει τα ακόλουθα κόστη:</a:t>
            </a:r>
          </a:p>
          <a:p>
            <a:pPr lvl="1"/>
            <a:r>
              <a:rPr lang="el-GR" dirty="0"/>
              <a:t>Τα παράπονα εντός των πλαισίων εγγύησης.</a:t>
            </a:r>
          </a:p>
          <a:p>
            <a:pPr lvl="1"/>
            <a:r>
              <a:rPr lang="el-GR" dirty="0"/>
              <a:t>Τα παράπονα εκτός των πλαισίων εγγύησης.</a:t>
            </a:r>
          </a:p>
          <a:p>
            <a:pPr lvl="1"/>
            <a:r>
              <a:rPr lang="el-GR" dirty="0"/>
              <a:t>Τη συντήρηση, επισκευή και υποστήριξη του προϊόντος.</a:t>
            </a:r>
          </a:p>
          <a:p>
            <a:pPr lvl="1"/>
            <a:r>
              <a:rPr lang="el-GR" dirty="0"/>
              <a:t>Την ευθύνη του προϊόντος.</a:t>
            </a:r>
          </a:p>
          <a:p>
            <a:pPr lvl="1"/>
            <a:r>
              <a:rPr lang="el-GR" dirty="0"/>
              <a:t>Την ανάκληση του προϊόντος.</a:t>
            </a:r>
          </a:p>
        </p:txBody>
      </p:sp>
      <p:sp>
        <p:nvSpPr>
          <p:cNvPr id="6" name="Θέση υποσέλιδου 1" descr="."/>
          <p:cNvSpPr txBox="1">
            <a:spLocks/>
          </p:cNvSpPr>
          <p:nvPr>
            <p:custDataLst>
              <p:tags r:id="rId2"/>
            </p:custDataLst>
          </p:nvPr>
        </p:nvSpPr>
        <p:spPr>
          <a:xfrm>
            <a:off x="2424693" y="6356350"/>
            <a:ext cx="4294615"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671019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Σύνοψη του κόστους ποιότητας</a:t>
            </a:r>
            <a:endParaRPr lang="el-GR" b="1" dirty="0"/>
          </a:p>
        </p:txBody>
      </p:sp>
      <p:grpSp>
        <p:nvGrpSpPr>
          <p:cNvPr id="8" name="Group 7" descr="Σχεδιάγραμμα που κάνει μια σύνοψη του κόστους ποιότητας. Το κόστος ποιότητας αποτελείται από το κόστος ελέγχου και το κόστος αποτυχίας ελέγχου. Το κόστος ελέγχου αποτελείται από το κόστος πρόληψης και το κόστος εκτίμησης, ενώ το κόστος αποτυχίας ελέγχου σε κόστοσ εσωτερικών αστοχιών και κόστος εξωτερικών αστοχιών."/>
          <p:cNvGrpSpPr/>
          <p:nvPr/>
        </p:nvGrpSpPr>
        <p:grpSpPr>
          <a:xfrm>
            <a:off x="250824" y="1623335"/>
            <a:ext cx="8489929" cy="4733016"/>
            <a:chOff x="250825" y="1623334"/>
            <a:chExt cx="7777163" cy="4901291"/>
          </a:xfrm>
        </p:grpSpPr>
        <p:sp>
          <p:nvSpPr>
            <p:cNvPr id="10" name="Rectangle 2" descr="Σχεδιάγραμμα που κάνει μια σύνοψη του κόστους ποιότητας. Το κόστος ποιότητας αποτελείται από το κόστος ελέγχου και το κόστος αποτυχίας ελέγχου. Το κόστος ελέγχου αποτελείται από το κόστος πρόληψης και το κόστος εκτίμησης, ενώ το κόστος αποτυχίας ελέγχου σε κόστοσ εσωτερικών αστοχιών και κόστος εξωτερικών αστοχιών."/>
            <p:cNvSpPr>
              <a:spLocks noChangeArrowheads="1"/>
            </p:cNvSpPr>
            <p:nvPr/>
          </p:nvSpPr>
          <p:spPr bwMode="auto">
            <a:xfrm>
              <a:off x="2555875" y="3063197"/>
              <a:ext cx="1800225" cy="935037"/>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ΕΛΕΓΧΟΥ</a:t>
              </a:r>
            </a:p>
          </p:txBody>
        </p:sp>
        <p:sp>
          <p:nvSpPr>
            <p:cNvPr id="11" name="Rectangle 3" descr="[DECORATIVE]"/>
            <p:cNvSpPr>
              <a:spLocks noChangeArrowheads="1"/>
            </p:cNvSpPr>
            <p:nvPr/>
          </p:nvSpPr>
          <p:spPr bwMode="auto">
            <a:xfrm>
              <a:off x="2700338" y="4791984"/>
              <a:ext cx="1800225" cy="935038"/>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ΑΠΟΤΥΧΊΑΣ</a:t>
              </a:r>
            </a:p>
            <a:p>
              <a:pPr algn="ctr">
                <a:buClrTx/>
                <a:buFontTx/>
                <a:buNone/>
              </a:pPr>
              <a:r>
                <a:rPr lang="el-GR" altLang="el-GR" sz="1800" dirty="0">
                  <a:solidFill>
                    <a:schemeClr val="tx1"/>
                  </a:solidFill>
                </a:rPr>
                <a:t>ΤΟΥ ΕΛΕΓΧΟΥ</a:t>
              </a:r>
            </a:p>
          </p:txBody>
        </p:sp>
        <p:sp>
          <p:nvSpPr>
            <p:cNvPr id="12" name="Rectangle 4" descr="[DECORATIVE]"/>
            <p:cNvSpPr>
              <a:spLocks noChangeArrowheads="1"/>
            </p:cNvSpPr>
            <p:nvPr/>
          </p:nvSpPr>
          <p:spPr bwMode="auto">
            <a:xfrm>
              <a:off x="6156325" y="1623334"/>
              <a:ext cx="1800225" cy="935038"/>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ΠΡΟΛΗΨΗΣ</a:t>
              </a:r>
            </a:p>
          </p:txBody>
        </p:sp>
        <p:sp>
          <p:nvSpPr>
            <p:cNvPr id="13" name="Rectangle 5" descr="[DECORATIVE]"/>
            <p:cNvSpPr>
              <a:spLocks noChangeArrowheads="1"/>
            </p:cNvSpPr>
            <p:nvPr/>
          </p:nvSpPr>
          <p:spPr bwMode="auto">
            <a:xfrm>
              <a:off x="6156325" y="2852738"/>
              <a:ext cx="1800225" cy="935037"/>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ΕΚΤΙΜΗΣΗΣ</a:t>
              </a:r>
            </a:p>
          </p:txBody>
        </p:sp>
        <p:sp>
          <p:nvSpPr>
            <p:cNvPr id="14" name="Rectangle 6" descr="[DECORATIVE]"/>
            <p:cNvSpPr>
              <a:spLocks noChangeArrowheads="1"/>
            </p:cNvSpPr>
            <p:nvPr/>
          </p:nvSpPr>
          <p:spPr bwMode="auto">
            <a:xfrm>
              <a:off x="6220413" y="4149725"/>
              <a:ext cx="1800225" cy="935038"/>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ΕΣΩΤΕΡΙΚΩΝ</a:t>
              </a:r>
            </a:p>
            <a:p>
              <a:pPr algn="ctr">
                <a:buClrTx/>
                <a:buFontTx/>
                <a:buNone/>
              </a:pPr>
              <a:r>
                <a:rPr lang="el-GR" altLang="el-GR" sz="1800" dirty="0">
                  <a:solidFill>
                    <a:schemeClr val="tx1"/>
                  </a:solidFill>
                </a:rPr>
                <a:t>ΑΣΤΟΧΙΩΝ</a:t>
              </a:r>
            </a:p>
          </p:txBody>
        </p:sp>
        <p:sp>
          <p:nvSpPr>
            <p:cNvPr id="15" name="Rectangle 7" descr="[DECORATIVE]"/>
            <p:cNvSpPr>
              <a:spLocks noChangeArrowheads="1"/>
            </p:cNvSpPr>
            <p:nvPr/>
          </p:nvSpPr>
          <p:spPr bwMode="auto">
            <a:xfrm>
              <a:off x="6227763" y="5589588"/>
              <a:ext cx="1800225" cy="935037"/>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ΚΟΣΤΟΣ</a:t>
              </a:r>
            </a:p>
            <a:p>
              <a:pPr algn="ctr">
                <a:buClrTx/>
                <a:buFontTx/>
                <a:buNone/>
              </a:pPr>
              <a:r>
                <a:rPr lang="el-GR" altLang="el-GR" sz="1800">
                  <a:solidFill>
                    <a:schemeClr val="tx1"/>
                  </a:solidFill>
                </a:rPr>
                <a:t>ΕΞΩΤΕΡΙΚΩΝ</a:t>
              </a:r>
            </a:p>
            <a:p>
              <a:pPr algn="ctr">
                <a:buClrTx/>
                <a:buFontTx/>
                <a:buNone/>
              </a:pPr>
              <a:r>
                <a:rPr lang="el-GR" altLang="el-GR" sz="1800">
                  <a:solidFill>
                    <a:schemeClr val="tx1"/>
                  </a:solidFill>
                </a:rPr>
                <a:t>ΑΣΤΟΧΙΩΝ</a:t>
              </a:r>
            </a:p>
          </p:txBody>
        </p:sp>
        <p:cxnSp>
          <p:nvCxnSpPr>
            <p:cNvPr id="16" name="AutoShape 8" descr="[DECORATIVE]"/>
            <p:cNvCxnSpPr>
              <a:cxnSpLocks noChangeShapeType="1"/>
              <a:stCxn id="11" idx="3"/>
              <a:endCxn id="14" idx="1"/>
            </p:cNvCxnSpPr>
            <p:nvPr/>
          </p:nvCxnSpPr>
          <p:spPr bwMode="auto">
            <a:xfrm flipV="1">
              <a:off x="4500563" y="4617244"/>
              <a:ext cx="1719850" cy="642259"/>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AutoShape 9" descr="[DECORATIVE]"/>
            <p:cNvCxnSpPr>
              <a:cxnSpLocks noChangeShapeType="1"/>
              <a:stCxn id="11" idx="3"/>
              <a:endCxn id="15" idx="1"/>
            </p:cNvCxnSpPr>
            <p:nvPr/>
          </p:nvCxnSpPr>
          <p:spPr bwMode="auto">
            <a:xfrm>
              <a:off x="4500563" y="5259503"/>
              <a:ext cx="1727200" cy="797604"/>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AutoShape 10" descr="[DECORATIVE]"/>
            <p:cNvCxnSpPr>
              <a:cxnSpLocks noChangeShapeType="1"/>
              <a:stCxn id="10" idx="3"/>
              <a:endCxn id="12" idx="1"/>
            </p:cNvCxnSpPr>
            <p:nvPr/>
          </p:nvCxnSpPr>
          <p:spPr bwMode="auto">
            <a:xfrm flipV="1">
              <a:off x="4356100" y="2090853"/>
              <a:ext cx="1800225" cy="1439863"/>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AutoShape 11" descr="[DECORATIVE]"/>
            <p:cNvCxnSpPr>
              <a:cxnSpLocks noChangeShapeType="1"/>
              <a:stCxn id="10" idx="3"/>
              <a:endCxn id="13" idx="1"/>
            </p:cNvCxnSpPr>
            <p:nvPr/>
          </p:nvCxnSpPr>
          <p:spPr bwMode="auto">
            <a:xfrm flipV="1">
              <a:off x="4356100" y="3320257"/>
              <a:ext cx="1800225" cy="210459"/>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 name="Rectangle 12" descr="[DECORATIVE]"/>
            <p:cNvSpPr>
              <a:spLocks noChangeArrowheads="1"/>
            </p:cNvSpPr>
            <p:nvPr/>
          </p:nvSpPr>
          <p:spPr bwMode="auto">
            <a:xfrm>
              <a:off x="250825" y="3999822"/>
              <a:ext cx="1800225" cy="935037"/>
            </a:xfrm>
            <a:prstGeom prst="rect">
              <a:avLst/>
            </a:prstGeom>
            <a:solidFill>
              <a:schemeClr val="bg2"/>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ΚΟΣΤΟΣ</a:t>
              </a:r>
            </a:p>
            <a:p>
              <a:pPr algn="ctr">
                <a:buClrTx/>
                <a:buFontTx/>
                <a:buNone/>
              </a:pPr>
              <a:r>
                <a:rPr lang="el-GR" altLang="el-GR" sz="1800" dirty="0">
                  <a:solidFill>
                    <a:schemeClr val="tx1"/>
                  </a:solidFill>
                </a:rPr>
                <a:t>ΠΟΙΟΤΗΤΑΣ</a:t>
              </a:r>
            </a:p>
          </p:txBody>
        </p:sp>
        <p:cxnSp>
          <p:nvCxnSpPr>
            <p:cNvPr id="21" name="AutoShape 13" descr="[DECORATIVE]"/>
            <p:cNvCxnSpPr>
              <a:cxnSpLocks noChangeShapeType="1"/>
              <a:stCxn id="20" idx="3"/>
              <a:endCxn id="10" idx="1"/>
            </p:cNvCxnSpPr>
            <p:nvPr/>
          </p:nvCxnSpPr>
          <p:spPr bwMode="auto">
            <a:xfrm flipV="1">
              <a:off x="2051050" y="3530716"/>
              <a:ext cx="504825" cy="936625"/>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AutoShape 14" descr="[DECORATIVE]"/>
            <p:cNvCxnSpPr>
              <a:cxnSpLocks noChangeShapeType="1"/>
              <a:stCxn id="20" idx="3"/>
              <a:endCxn id="11" idx="1"/>
            </p:cNvCxnSpPr>
            <p:nvPr/>
          </p:nvCxnSpPr>
          <p:spPr bwMode="auto">
            <a:xfrm>
              <a:off x="2051050" y="4467341"/>
              <a:ext cx="649288" cy="792162"/>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pic>
        <p:nvPicPr>
          <p:cNvPr id="23"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16</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990961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Τα σπουδαιότερα Βραβεία Ποιότητας</a:t>
            </a:r>
            <a:endParaRPr lang="el-GR" b="1" dirty="0"/>
          </a:p>
        </p:txBody>
      </p:sp>
      <p:sp>
        <p:nvSpPr>
          <p:cNvPr id="8" name="Content Placeholder 7"/>
          <p:cNvSpPr>
            <a:spLocks noGrp="1"/>
          </p:cNvSpPr>
          <p:nvPr>
            <p:ph idx="1"/>
          </p:nvPr>
        </p:nvSpPr>
        <p:spPr/>
        <p:txBody>
          <a:bodyPr>
            <a:normAutofit/>
          </a:bodyPr>
          <a:lstStyle/>
          <a:p>
            <a:pPr>
              <a:spcAft>
                <a:spcPts val="600"/>
              </a:spcAft>
            </a:pPr>
            <a:r>
              <a:rPr lang="el-GR" dirty="0"/>
              <a:t>Βραβείο </a:t>
            </a:r>
            <a:r>
              <a:rPr lang="el-GR" dirty="0" smtClean="0"/>
              <a:t>«</a:t>
            </a:r>
            <a:r>
              <a:rPr lang="en-US" dirty="0" smtClean="0"/>
              <a:t>Deming</a:t>
            </a:r>
            <a:r>
              <a:rPr lang="el-GR" dirty="0" smtClean="0"/>
              <a:t>», </a:t>
            </a:r>
            <a:r>
              <a:rPr lang="el-GR" dirty="0"/>
              <a:t>Ιαπωνία.</a:t>
            </a:r>
          </a:p>
          <a:p>
            <a:pPr>
              <a:spcAft>
                <a:spcPts val="600"/>
              </a:spcAft>
            </a:pPr>
            <a:r>
              <a:rPr lang="el-GR" dirty="0"/>
              <a:t>Βραβείο </a:t>
            </a:r>
            <a:r>
              <a:rPr lang="el-GR" dirty="0" smtClean="0"/>
              <a:t>«</a:t>
            </a:r>
            <a:r>
              <a:rPr lang="en-US" dirty="0" smtClean="0"/>
              <a:t>Malcolm </a:t>
            </a:r>
            <a:r>
              <a:rPr lang="en-US" dirty="0" err="1" smtClean="0"/>
              <a:t>Baldrige</a:t>
            </a:r>
            <a:r>
              <a:rPr lang="el-GR" dirty="0" smtClean="0"/>
              <a:t>», </a:t>
            </a:r>
            <a:r>
              <a:rPr lang="el-GR" dirty="0"/>
              <a:t>ΗΠΑ.</a:t>
            </a:r>
          </a:p>
          <a:p>
            <a:pPr>
              <a:spcAft>
                <a:spcPts val="600"/>
              </a:spcAft>
            </a:pPr>
            <a:r>
              <a:rPr lang="el-GR" dirty="0"/>
              <a:t>Βραβείο «Ευρωπαϊκό», Ε.Ε.</a:t>
            </a:r>
          </a:p>
          <a:p>
            <a:pPr>
              <a:spcAft>
                <a:spcPts val="600"/>
              </a:spcAft>
            </a:pPr>
            <a:r>
              <a:rPr lang="el-GR" dirty="0"/>
              <a:t>Βραβεύονται επιχειρήσεις και άτομα για τις προσπάθειες τους σε σχέση με βελτίωση της ποιότητας.</a:t>
            </a:r>
          </a:p>
          <a:p>
            <a:pPr>
              <a:spcAft>
                <a:spcPts val="600"/>
              </a:spcAft>
            </a:pPr>
            <a:r>
              <a:rPr lang="el-GR" dirty="0"/>
              <a:t>Ετήσια και παγκόσμια ακτινοβολία.</a:t>
            </a:r>
          </a:p>
        </p:txBody>
      </p:sp>
      <p:sp>
        <p:nvSpPr>
          <p:cNvPr id="6" name="Θέση υποσέλιδου 1" descr="."/>
          <p:cNvSpPr txBox="1">
            <a:spLocks/>
          </p:cNvSpPr>
          <p:nvPr>
            <p:custDataLst>
              <p:tags r:id="rId2"/>
            </p:custDataLst>
          </p:nvPr>
        </p:nvSpPr>
        <p:spPr>
          <a:xfrm>
            <a:off x="2411760" y="6356350"/>
            <a:ext cx="432048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17</a:t>
            </a:fld>
            <a:endParaRPr lang="el-GR" sz="1400" dirty="0">
              <a:solidFill>
                <a:schemeClr val="tx1"/>
              </a:solidFill>
            </a:endParaRPr>
          </a:p>
        </p:txBody>
      </p:sp>
      <p:sp>
        <p:nvSpPr>
          <p:cNvPr id="7" name="Θέση περιεχομένου 1" hidden="1"/>
          <p:cNvSpPr txBox="1">
            <a:spLocks/>
          </p:cNvSpPr>
          <p:nvPr>
            <p:custDataLst>
              <p:tags r:id="rId4"/>
            </p:custDataLst>
          </p:nvPr>
        </p:nvSpPr>
        <p:spPr>
          <a:xfrm>
            <a:off x="457200" y="1417638"/>
            <a:ext cx="8229600" cy="470852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ts val="800"/>
              </a:spcAft>
              <a:buNone/>
            </a:pPr>
            <a:endParaRPr lang="el-GR" altLang="el-GR" sz="2400" dirty="0"/>
          </a:p>
          <a:p>
            <a:pPr marL="0" indent="0">
              <a:spcAft>
                <a:spcPts val="600"/>
              </a:spcAft>
              <a:buNone/>
            </a:pPr>
            <a:endParaRPr lang="el-GR" altLang="el-GR" sz="2800" dirty="0"/>
          </a:p>
        </p:txBody>
      </p:sp>
    </p:spTree>
    <p:custDataLst>
      <p:tags r:id="rId1"/>
    </p:custDataLst>
    <p:extLst>
      <p:ext uri="{BB962C8B-B14F-4D97-AF65-F5344CB8AC3E}">
        <p14:creationId xmlns:p14="http://schemas.microsoft.com/office/powerpoint/2010/main" val="4315929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Βραβείο «</a:t>
            </a:r>
            <a:r>
              <a:rPr lang="en-US" sz="4400" b="1" kern="1200" dirty="0" smtClean="0">
                <a:solidFill>
                  <a:schemeClr val="tx1"/>
                </a:solidFill>
              </a:rPr>
              <a:t>Deming</a:t>
            </a:r>
            <a:r>
              <a:rPr lang="el-GR" sz="4400" b="1" kern="1200" dirty="0" smtClean="0">
                <a:solidFill>
                  <a:schemeClr val="tx1"/>
                </a:solidFill>
              </a:rPr>
              <a:t>»</a:t>
            </a:r>
            <a:endParaRPr lang="el-GR" b="1" dirty="0"/>
          </a:p>
        </p:txBody>
      </p:sp>
      <p:sp>
        <p:nvSpPr>
          <p:cNvPr id="2" name="Content Placeholder 1"/>
          <p:cNvSpPr>
            <a:spLocks noGrp="1"/>
          </p:cNvSpPr>
          <p:nvPr>
            <p:ph idx="1"/>
          </p:nvPr>
        </p:nvSpPr>
        <p:spPr/>
        <p:txBody>
          <a:bodyPr>
            <a:normAutofit fontScale="85000" lnSpcReduction="10000"/>
          </a:bodyPr>
          <a:lstStyle/>
          <a:p>
            <a:r>
              <a:rPr lang="el-GR" dirty="0"/>
              <a:t>Βραβεύονται </a:t>
            </a:r>
            <a:r>
              <a:rPr lang="el-GR" b="1" dirty="0"/>
              <a:t>μόνο</a:t>
            </a:r>
            <a:r>
              <a:rPr lang="el-GR" dirty="0"/>
              <a:t> Ιαπωνικές εταιρείες (από το 1951).</a:t>
            </a:r>
          </a:p>
          <a:p>
            <a:endParaRPr lang="el-GR" dirty="0" smtClean="0"/>
          </a:p>
          <a:p>
            <a:r>
              <a:rPr lang="el-GR" dirty="0" smtClean="0"/>
              <a:t>Το </a:t>
            </a:r>
            <a:r>
              <a:rPr lang="el-GR" dirty="0"/>
              <a:t>βραβείο αποδίδεται σε προγράμματα ποιότητας που βασίζονται στις παρακάτω </a:t>
            </a:r>
            <a:r>
              <a:rPr lang="el-GR" dirty="0" smtClean="0"/>
              <a:t>κατηγορίες:</a:t>
            </a:r>
            <a:endParaRPr lang="el-GR" dirty="0"/>
          </a:p>
          <a:p>
            <a:pPr lvl="1"/>
            <a:r>
              <a:rPr lang="el-GR" dirty="0"/>
              <a:t>Ενέργειες που αφορούν τη λειτουργία και το ρόλο της Ανώτατης Διοίκησης.</a:t>
            </a:r>
          </a:p>
          <a:p>
            <a:pPr lvl="1"/>
            <a:r>
              <a:rPr lang="el-GR" dirty="0"/>
              <a:t>Ενέργειες που αφορούν την πλήρη ικανοποίηση του πελάτη.</a:t>
            </a:r>
          </a:p>
          <a:p>
            <a:pPr lvl="1"/>
            <a:r>
              <a:rPr lang="el-GR" dirty="0"/>
              <a:t>Ενέργειες που αφορούν την ενεργή συμμετοχή του προσωπικού.</a:t>
            </a:r>
          </a:p>
          <a:p>
            <a:pPr lvl="1"/>
            <a:r>
              <a:rPr lang="el-GR" dirty="0"/>
              <a:t>Ενέργειες που αφορούν την εκπαίδευση.</a:t>
            </a:r>
          </a:p>
        </p:txBody>
      </p:sp>
      <p:sp>
        <p:nvSpPr>
          <p:cNvPr id="6" name="Θέση υποσέλιδου 1" descr="."/>
          <p:cNvSpPr txBox="1">
            <a:spLocks/>
          </p:cNvSpPr>
          <p:nvPr>
            <p:custDataLst>
              <p:tags r:id="rId2"/>
            </p:custDataLst>
          </p:nvPr>
        </p:nvSpPr>
        <p:spPr>
          <a:xfrm>
            <a:off x="2411760" y="6356350"/>
            <a:ext cx="4320480"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8966367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r>
              <a:rPr lang="el-GR" sz="4400" b="1" kern="1200" dirty="0" smtClean="0">
                <a:solidFill>
                  <a:schemeClr val="tx1"/>
                </a:solidFill>
              </a:rPr>
              <a:t>Βραβείο «</a:t>
            </a:r>
            <a:r>
              <a:rPr lang="en-US" sz="4400" b="1" kern="1200" dirty="0" smtClean="0">
                <a:solidFill>
                  <a:schemeClr val="tx1"/>
                </a:solidFill>
              </a:rPr>
              <a:t>Malcolm </a:t>
            </a:r>
            <a:r>
              <a:rPr lang="en-US" sz="4400" b="1" kern="1200" dirty="0" err="1" smtClean="0">
                <a:solidFill>
                  <a:schemeClr val="tx1"/>
                </a:solidFill>
              </a:rPr>
              <a:t>Baldridge</a:t>
            </a:r>
            <a:r>
              <a:rPr lang="el-GR" sz="4400" b="1" kern="1200" dirty="0" smtClean="0">
                <a:solidFill>
                  <a:schemeClr val="tx1"/>
                </a:solidFill>
              </a:rPr>
              <a:t>»</a:t>
            </a:r>
            <a:endParaRPr lang="el-GR" b="1" dirty="0"/>
          </a:p>
        </p:txBody>
      </p:sp>
      <p:sp>
        <p:nvSpPr>
          <p:cNvPr id="8" name="Content Placeholder 7"/>
          <p:cNvSpPr>
            <a:spLocks noGrp="1"/>
          </p:cNvSpPr>
          <p:nvPr>
            <p:ph idx="1"/>
          </p:nvPr>
        </p:nvSpPr>
        <p:spPr/>
        <p:txBody>
          <a:bodyPr>
            <a:normAutofit/>
          </a:bodyPr>
          <a:lstStyle/>
          <a:p>
            <a:pPr>
              <a:spcAft>
                <a:spcPts val="600"/>
              </a:spcAft>
            </a:pPr>
            <a:r>
              <a:rPr lang="el-GR" altLang="el-GR" dirty="0"/>
              <a:t>Βραβείο προς τιμή πρώην υπουργού Εμπορίου (1988).</a:t>
            </a:r>
          </a:p>
          <a:p>
            <a:pPr>
              <a:spcAft>
                <a:spcPts val="600"/>
              </a:spcAft>
            </a:pPr>
            <a:r>
              <a:rPr lang="el-GR" altLang="el-GR" dirty="0"/>
              <a:t>Τα περισσότερα κριτήρια κατατάσσονται στα λεγόμενα «ελαφρά» παρά στα «σκληρά».</a:t>
            </a:r>
          </a:p>
          <a:p>
            <a:pPr>
              <a:spcAft>
                <a:spcPts val="600"/>
              </a:spcAft>
            </a:pPr>
            <a:r>
              <a:rPr lang="el-GR" altLang="el-GR" dirty="0"/>
              <a:t>Οι κριτές προέρχονται από τον χώρο της βιομηχανίας, της κυβέρνησης και τα πανεπιστήμια.</a:t>
            </a:r>
            <a:endParaRPr lang="el-GR" dirty="0"/>
          </a:p>
        </p:txBody>
      </p:sp>
      <p:sp>
        <p:nvSpPr>
          <p:cNvPr id="6" name="Θέση υποσέλιδου 1" descr="."/>
          <p:cNvSpPr txBox="1">
            <a:spLocks/>
          </p:cNvSpPr>
          <p:nvPr>
            <p:custDataLst>
              <p:tags r:id="rId2"/>
            </p:custDataLst>
          </p:nvPr>
        </p:nvSpPr>
        <p:spPr>
          <a:xfrm>
            <a:off x="2447764" y="6356349"/>
            <a:ext cx="424847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19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611792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Τίτλος 1"/>
          <p:cNvSpPr>
            <a:spLocks noGrp="1"/>
          </p:cNvSpPr>
          <p:nvPr>
            <p:ph type="title"/>
            <p:custDataLst>
              <p:tags r:id="rId2"/>
            </p:custDataLst>
          </p:nvPr>
        </p:nvSpPr>
        <p:spPr/>
        <p:txBody>
          <a:bodyPr/>
          <a:lstStyle/>
          <a:p>
            <a:r>
              <a:rPr lang="el-GR" altLang="el-GR" b="1" dirty="0" smtClean="0">
                <a:latin typeface="Calibri" panose="020F0502020204030204" pitchFamily="34" charset="0"/>
              </a:rPr>
              <a:t>Άδειες χρήσης </a:t>
            </a:r>
            <a:endParaRPr lang="el-GR" altLang="el-GR" dirty="0" smtClean="0">
              <a:latin typeface="Calibri" panose="020F0502020204030204" pitchFamily="34" charset="0"/>
            </a:endParaRPr>
          </a:p>
        </p:txBody>
      </p:sp>
      <p:sp>
        <p:nvSpPr>
          <p:cNvPr id="3075" name="Θέση περιεχομένου 1"/>
          <p:cNvSpPr>
            <a:spLocks noGrp="1"/>
          </p:cNvSpPr>
          <p:nvPr>
            <p:ph idx="1"/>
          </p:nvPr>
        </p:nvSpPr>
        <p:spPr/>
        <p:txBody>
          <a:bodyPr/>
          <a:lstStyle/>
          <a:p>
            <a:pPr>
              <a:spcBef>
                <a:spcPct val="0"/>
              </a:spcBef>
              <a:spcAft>
                <a:spcPts val="1200"/>
              </a:spcAft>
            </a:pPr>
            <a:r>
              <a:rPr lang="el-GR" altLang="el-GR" sz="2800" dirty="0" smtClean="0">
                <a:latin typeface="Calibri" panose="020F0502020204030204" pitchFamily="34" charset="0"/>
              </a:rPr>
              <a:t>Το παρόν εκπαιδευτικό υλικό υπόκειται στην παρακάτω άδεια χρήσης </a:t>
            </a:r>
            <a:r>
              <a:rPr lang="en-US" altLang="el-GR" sz="2800" dirty="0" smtClean="0">
                <a:latin typeface="Calibri" panose="020F0502020204030204" pitchFamily="34" charset="0"/>
              </a:rPr>
              <a:t>Creative Commons (C C)</a:t>
            </a:r>
            <a:r>
              <a:rPr lang="el-GR" altLang="el-GR" sz="2800" dirty="0" smtClean="0">
                <a:latin typeface="Calibri" panose="020F0502020204030204" pitchFamily="34" charset="0"/>
              </a:rPr>
              <a:t>: </a:t>
            </a:r>
            <a:r>
              <a:rPr lang="el-GR" altLang="el-GR" sz="2400" b="1" dirty="0" smtClean="0">
                <a:latin typeface="Calibri" panose="020F0502020204030204" pitchFamily="34" charset="0"/>
              </a:rPr>
              <a:t>Αναφορά δημιουργού (B Y)</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Παρόμοια Διανομή (S A)</a:t>
            </a:r>
            <a:r>
              <a:rPr lang="el-GR" altLang="el-GR" sz="2400" dirty="0" smtClean="0">
                <a:latin typeface="Calibri" panose="020F0502020204030204" pitchFamily="34" charset="0"/>
              </a:rPr>
              <a:t>, </a:t>
            </a:r>
            <a:r>
              <a:rPr lang="el-GR" altLang="el-GR" sz="2400" b="1" dirty="0" smtClean="0">
                <a:latin typeface="Calibri" panose="020F0502020204030204" pitchFamily="34" charset="0"/>
              </a:rPr>
              <a:t>3.0, Μη εισαγόμενο.</a:t>
            </a:r>
            <a:r>
              <a:rPr lang="el-GR" altLang="el-GR" sz="2400" dirty="0" smtClean="0">
                <a:latin typeface="Calibri" panose="020F0502020204030204" pitchFamily="34" charset="0"/>
              </a:rPr>
              <a:t> </a:t>
            </a:r>
          </a:p>
          <a:p>
            <a:r>
              <a:rPr lang="el-GR" altLang="el-GR" sz="2800" dirty="0" smtClean="0">
                <a:latin typeface="Calibri" panose="020F0502020204030204" pitchFamily="34" charset="0"/>
              </a:rPr>
              <a:t>Για εκπαιδευτικό υλικό, όπως εικόνες, που υπόκειται σε άλλου τύπου άδειας χρήσης, η άδεια χρήσης αναφέρεται ρητώς. </a:t>
            </a:r>
          </a:p>
        </p:txBody>
      </p:sp>
      <p:pic>
        <p:nvPicPr>
          <p:cNvPr id="1026" name="Εικόνα 1" descr=" Λογότυπο για Άδειες χρήσης Creative Commons, B Y, S A.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26656" y="5516563"/>
            <a:ext cx="1690688" cy="591531"/>
          </a:xfrm>
          <a:prstGeom prst="rect">
            <a:avLst/>
          </a:prstGeom>
          <a:noFill/>
          <a:extLst>
            <a:ext uri="{909E8E84-426E-40DD-AFC4-6F175D3DCCD1}">
              <a14:hiddenFill xmlns:a14="http://schemas.microsoft.com/office/drawing/2010/main">
                <a:solidFill>
                  <a:srgbClr val="FFFFFF"/>
                </a:solidFill>
              </a14:hiddenFill>
            </a:ext>
          </a:extLst>
        </p:spPr>
      </p:pic>
      <p:sp>
        <p:nvSpPr>
          <p:cNvPr id="3077" name="Θέση αριθμού διαφάνειας 1" descr="."/>
          <p:cNvSpPr>
            <a:spLocks noGrp="1"/>
          </p:cNvSpPr>
          <p:nvPr>
            <p:ph type="sldNum" sz="quarter" idx="12"/>
            <p:custDataLst>
              <p:tags r:id="rId3"/>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6B1592C4-C974-4E42-A8EF-7721567A32B8}" type="slidenum">
              <a:rPr lang="el-GR" altLang="el-GR" sz="1400">
                <a:solidFill>
                  <a:srgbClr val="000000"/>
                </a:solidFill>
              </a:rPr>
              <a:pPr fontAlgn="base">
                <a:spcBef>
                  <a:spcPct val="0"/>
                </a:spcBef>
                <a:spcAft>
                  <a:spcPct val="0"/>
                </a:spcAft>
              </a:pPr>
              <a:t>2</a:t>
            </a:fld>
            <a:endParaRPr lang="el-GR" altLang="el-GR" sz="1400" dirty="0">
              <a:solidFill>
                <a:srgbClr val="000000"/>
              </a:solidFill>
            </a:endParaRPr>
          </a:p>
        </p:txBody>
      </p:sp>
    </p:spTree>
    <p:custDataLst>
      <p:tags r:id="rId1"/>
    </p:custDataLst>
    <p:extLst>
      <p:ext uri="{BB962C8B-B14F-4D97-AF65-F5344CB8AC3E}">
        <p14:creationId xmlns:p14="http://schemas.microsoft.com/office/powerpoint/2010/main" val="817033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Κατηγορίες αξιολόγησης του βραβείου «</a:t>
            </a:r>
            <a:r>
              <a:rPr lang="en-US" sz="4400" b="1" kern="1200" dirty="0" smtClean="0">
                <a:solidFill>
                  <a:schemeClr val="tx1"/>
                </a:solidFill>
              </a:rPr>
              <a:t>Malcolm </a:t>
            </a:r>
            <a:r>
              <a:rPr lang="en-US" sz="4400" b="1" kern="1200" dirty="0" err="1" smtClean="0">
                <a:solidFill>
                  <a:schemeClr val="tx1"/>
                </a:solidFill>
              </a:rPr>
              <a:t>Baldridge</a:t>
            </a:r>
            <a:r>
              <a:rPr lang="el-GR" sz="4400" b="1" kern="1200" dirty="0" smtClean="0">
                <a:solidFill>
                  <a:schemeClr val="tx1"/>
                </a:solidFill>
              </a:rPr>
              <a:t>»</a:t>
            </a:r>
            <a:r>
              <a:rPr lang="en-US" sz="4400" b="1" kern="1200" dirty="0" smtClean="0">
                <a:solidFill>
                  <a:schemeClr val="tx1"/>
                </a:solidFill>
              </a:rPr>
              <a:t> (1/3)</a:t>
            </a:r>
            <a:endParaRPr lang="el-GR" b="1" dirty="0"/>
          </a:p>
        </p:txBody>
      </p:sp>
      <p:sp>
        <p:nvSpPr>
          <p:cNvPr id="8" name="Content Placeholder 7"/>
          <p:cNvSpPr>
            <a:spLocks noGrp="1"/>
          </p:cNvSpPr>
          <p:nvPr>
            <p:ph idx="1"/>
          </p:nvPr>
        </p:nvSpPr>
        <p:spPr/>
        <p:txBody>
          <a:bodyPr>
            <a:normAutofit fontScale="85000" lnSpcReduction="20000"/>
          </a:bodyPr>
          <a:lstStyle/>
          <a:p>
            <a:pPr>
              <a:lnSpc>
                <a:spcPct val="90000"/>
              </a:lnSpc>
              <a:spcAft>
                <a:spcPts val="1200"/>
              </a:spcAft>
            </a:pPr>
            <a:r>
              <a:rPr lang="el-GR" dirty="0"/>
              <a:t>1. Ηγεσία, 120</a:t>
            </a:r>
          </a:p>
          <a:p>
            <a:pPr lvl="1">
              <a:lnSpc>
                <a:spcPct val="90000"/>
              </a:lnSpc>
              <a:spcAft>
                <a:spcPts val="1200"/>
              </a:spcAft>
            </a:pPr>
            <a:r>
              <a:rPr lang="el-GR" dirty="0"/>
              <a:t>1.1. Επιχειρηματική ηγεσία, 80</a:t>
            </a:r>
          </a:p>
          <a:p>
            <a:pPr lvl="1">
              <a:lnSpc>
                <a:spcPct val="90000"/>
              </a:lnSpc>
              <a:spcAft>
                <a:spcPts val="1200"/>
              </a:spcAft>
            </a:pPr>
            <a:r>
              <a:rPr lang="el-GR" dirty="0"/>
              <a:t>1.2. Κοινωνική Ευθύνη, 40</a:t>
            </a:r>
          </a:p>
          <a:p>
            <a:pPr>
              <a:lnSpc>
                <a:spcPct val="90000"/>
              </a:lnSpc>
              <a:spcAft>
                <a:spcPts val="1200"/>
              </a:spcAft>
            </a:pPr>
            <a:r>
              <a:rPr lang="el-GR" dirty="0"/>
              <a:t>2. Στρατηγικός Σχεδιασμός, 85</a:t>
            </a:r>
          </a:p>
          <a:p>
            <a:pPr lvl="1">
              <a:lnSpc>
                <a:spcPct val="90000"/>
              </a:lnSpc>
              <a:spcAft>
                <a:spcPts val="1200"/>
              </a:spcAft>
            </a:pPr>
            <a:r>
              <a:rPr lang="el-GR" dirty="0"/>
              <a:t>2.1. Διαμόρφωση στρατηγικής, 40</a:t>
            </a:r>
          </a:p>
          <a:p>
            <a:pPr lvl="1">
              <a:lnSpc>
                <a:spcPct val="90000"/>
              </a:lnSpc>
              <a:spcAft>
                <a:spcPts val="1200"/>
              </a:spcAft>
            </a:pPr>
            <a:r>
              <a:rPr lang="el-GR" dirty="0"/>
              <a:t>2.2. Ανάπτυξη στρατηγικής, 45</a:t>
            </a:r>
          </a:p>
          <a:p>
            <a:pPr>
              <a:lnSpc>
                <a:spcPct val="90000"/>
              </a:lnSpc>
              <a:spcAft>
                <a:spcPts val="1200"/>
              </a:spcAft>
            </a:pPr>
            <a:r>
              <a:rPr lang="el-GR" dirty="0"/>
              <a:t>3. Εστίαση στον Πελάτη και στην Αγορά, 85</a:t>
            </a:r>
          </a:p>
          <a:p>
            <a:pPr lvl="1">
              <a:lnSpc>
                <a:spcPct val="90000"/>
              </a:lnSpc>
              <a:spcAft>
                <a:spcPts val="1200"/>
              </a:spcAft>
            </a:pPr>
            <a:r>
              <a:rPr lang="el-GR" dirty="0"/>
              <a:t>3.1. Γνώση του Πελάτη και της Αγοράς, 40</a:t>
            </a:r>
          </a:p>
          <a:p>
            <a:pPr lvl="1">
              <a:lnSpc>
                <a:spcPct val="90000"/>
              </a:lnSpc>
              <a:spcAft>
                <a:spcPts val="1200"/>
              </a:spcAft>
            </a:pPr>
            <a:r>
              <a:rPr lang="el-GR" dirty="0"/>
              <a:t>3.2. Ανάπτυξη Σχέσεων και Ικανοποίηση του Πελάτη, 45</a:t>
            </a:r>
          </a:p>
        </p:txBody>
      </p:sp>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20</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035001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Κατηγορίες αξιολόγησης του βραβείου «</a:t>
            </a:r>
            <a:r>
              <a:rPr lang="en-US" sz="4400" b="1" kern="1200" dirty="0" smtClean="0">
                <a:solidFill>
                  <a:schemeClr val="tx1"/>
                </a:solidFill>
              </a:rPr>
              <a:t>Malcolm </a:t>
            </a:r>
            <a:r>
              <a:rPr lang="en-US" sz="4400" b="1" kern="1200" dirty="0" err="1" smtClean="0">
                <a:solidFill>
                  <a:schemeClr val="tx1"/>
                </a:solidFill>
              </a:rPr>
              <a:t>Baldridge</a:t>
            </a:r>
            <a:r>
              <a:rPr lang="el-GR" sz="4400" b="1" kern="1200" dirty="0" smtClean="0">
                <a:solidFill>
                  <a:schemeClr val="tx1"/>
                </a:solidFill>
              </a:rPr>
              <a:t>»</a:t>
            </a:r>
            <a:r>
              <a:rPr lang="en-US" sz="4400" b="1" kern="1200" dirty="0" smtClean="0">
                <a:solidFill>
                  <a:schemeClr val="tx1"/>
                </a:solidFill>
              </a:rPr>
              <a:t> (2/3)</a:t>
            </a:r>
            <a:endParaRPr lang="el-GR" b="1" dirty="0"/>
          </a:p>
        </p:txBody>
      </p:sp>
      <p:sp>
        <p:nvSpPr>
          <p:cNvPr id="3" name="Content Placeholder 2" descr="L ισούται με C επί Χ μείον Τ επί 2 συν Κ."/>
          <p:cNvSpPr>
            <a:spLocks noGrp="1"/>
          </p:cNvSpPr>
          <p:nvPr>
            <p:ph idx="1"/>
          </p:nvPr>
        </p:nvSpPr>
        <p:spPr>
          <a:xfrm>
            <a:off x="457200" y="1412776"/>
            <a:ext cx="8229600" cy="4713387"/>
          </a:xfrm>
        </p:spPr>
        <p:txBody>
          <a:bodyPr>
            <a:normAutofit fontScale="92500" lnSpcReduction="10000"/>
          </a:bodyPr>
          <a:lstStyle/>
          <a:p>
            <a:pPr>
              <a:lnSpc>
                <a:spcPct val="120000"/>
              </a:lnSpc>
              <a:spcAft>
                <a:spcPts val="600"/>
              </a:spcAft>
            </a:pPr>
            <a:r>
              <a:rPr lang="el-GR" dirty="0"/>
              <a:t>4. Πληροφόρηση και Ανάλυση, 90</a:t>
            </a:r>
          </a:p>
          <a:p>
            <a:pPr lvl="1">
              <a:lnSpc>
                <a:spcPct val="120000"/>
              </a:lnSpc>
              <a:spcAft>
                <a:spcPts val="600"/>
              </a:spcAft>
            </a:pPr>
            <a:r>
              <a:rPr lang="el-GR" dirty="0"/>
              <a:t>4.1. Μέτρηση και Ανάλυση της Επιχειρησιακής Απόδοσης, 50</a:t>
            </a:r>
          </a:p>
          <a:p>
            <a:pPr lvl="1">
              <a:lnSpc>
                <a:spcPct val="120000"/>
              </a:lnSpc>
              <a:spcAft>
                <a:spcPts val="600"/>
              </a:spcAft>
            </a:pPr>
            <a:r>
              <a:rPr lang="el-GR" dirty="0"/>
              <a:t>4.2. Διαχείριση πληροφοριών, 40</a:t>
            </a:r>
          </a:p>
          <a:p>
            <a:pPr>
              <a:lnSpc>
                <a:spcPct val="120000"/>
              </a:lnSpc>
              <a:spcAft>
                <a:spcPts val="600"/>
              </a:spcAft>
            </a:pPr>
            <a:r>
              <a:rPr lang="el-GR" dirty="0"/>
              <a:t>5. Εστίαση στο ανθρώπινο δυναμικό, 85</a:t>
            </a:r>
          </a:p>
          <a:p>
            <a:pPr lvl="1">
              <a:lnSpc>
                <a:spcPct val="120000"/>
              </a:lnSpc>
              <a:spcAft>
                <a:spcPts val="600"/>
              </a:spcAft>
            </a:pPr>
            <a:r>
              <a:rPr lang="el-GR" dirty="0"/>
              <a:t>5.1. Συστήματα εργασίας, 35</a:t>
            </a:r>
          </a:p>
          <a:p>
            <a:pPr lvl="1">
              <a:lnSpc>
                <a:spcPct val="120000"/>
              </a:lnSpc>
              <a:spcAft>
                <a:spcPts val="600"/>
              </a:spcAft>
            </a:pPr>
            <a:r>
              <a:rPr lang="el-GR" dirty="0"/>
              <a:t>5.2. Εκπαίδευση των εργαζομένων, 25</a:t>
            </a:r>
          </a:p>
          <a:p>
            <a:pPr lvl="1">
              <a:lnSpc>
                <a:spcPct val="120000"/>
              </a:lnSpc>
              <a:spcAft>
                <a:spcPts val="600"/>
              </a:spcAft>
            </a:pPr>
            <a:r>
              <a:rPr lang="el-GR" dirty="0"/>
              <a:t>5.3. Ικανοποίηση των εργαζομένων, 25</a:t>
            </a:r>
          </a:p>
        </p:txBody>
      </p:sp>
      <p:sp>
        <p:nvSpPr>
          <p:cNvPr id="6" name="Θέση υποσέλιδου 1" descr="."/>
          <p:cNvSpPr txBox="1">
            <a:spLocks/>
          </p:cNvSpPr>
          <p:nvPr>
            <p:custDataLst>
              <p:tags r:id="rId2"/>
            </p:custDataLst>
          </p:nvPr>
        </p:nvSpPr>
        <p:spPr>
          <a:xfrm>
            <a:off x="2443944" y="6356350"/>
            <a:ext cx="4256112"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475005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fontScale="90000"/>
          </a:bodyPr>
          <a:lstStyle/>
          <a:p>
            <a:r>
              <a:rPr lang="el-GR" sz="4400" b="1" kern="1200" dirty="0" smtClean="0">
                <a:solidFill>
                  <a:schemeClr val="tx1"/>
                </a:solidFill>
              </a:rPr>
              <a:t>Κατηγορίες αξιολόγησης του βραβείου «</a:t>
            </a:r>
            <a:r>
              <a:rPr lang="en-US" sz="4400" b="1" kern="1200" dirty="0" smtClean="0">
                <a:solidFill>
                  <a:schemeClr val="tx1"/>
                </a:solidFill>
              </a:rPr>
              <a:t>Malcolm </a:t>
            </a:r>
            <a:r>
              <a:rPr lang="en-US" sz="4400" b="1" kern="1200" dirty="0" err="1" smtClean="0">
                <a:solidFill>
                  <a:schemeClr val="tx1"/>
                </a:solidFill>
              </a:rPr>
              <a:t>Baldridge</a:t>
            </a:r>
            <a:r>
              <a:rPr lang="el-GR" sz="4400" b="1" kern="1200" dirty="0" smtClean="0">
                <a:solidFill>
                  <a:schemeClr val="tx1"/>
                </a:solidFill>
              </a:rPr>
              <a:t>» </a:t>
            </a:r>
            <a:r>
              <a:rPr lang="en-US" sz="4400" b="1" kern="1200" dirty="0" smtClean="0">
                <a:solidFill>
                  <a:schemeClr val="tx1"/>
                </a:solidFill>
              </a:rPr>
              <a:t>(</a:t>
            </a:r>
            <a:r>
              <a:rPr lang="el-GR" sz="4400" b="1" kern="1200" dirty="0" smtClean="0">
                <a:solidFill>
                  <a:schemeClr val="tx1"/>
                </a:solidFill>
              </a:rPr>
              <a:t>3</a:t>
            </a:r>
            <a:r>
              <a:rPr lang="en-US" sz="4400" b="1" kern="1200" dirty="0" smtClean="0">
                <a:solidFill>
                  <a:schemeClr val="tx1"/>
                </a:solidFill>
              </a:rPr>
              <a:t>/3)</a:t>
            </a:r>
            <a:endParaRPr lang="el-GR" b="1" dirty="0"/>
          </a:p>
        </p:txBody>
      </p:sp>
      <p:sp>
        <p:nvSpPr>
          <p:cNvPr id="3" name="Content Placeholder 2"/>
          <p:cNvSpPr>
            <a:spLocks noGrp="1"/>
          </p:cNvSpPr>
          <p:nvPr>
            <p:ph idx="1"/>
          </p:nvPr>
        </p:nvSpPr>
        <p:spPr/>
        <p:txBody>
          <a:bodyPr>
            <a:normAutofit/>
          </a:bodyPr>
          <a:lstStyle/>
          <a:p>
            <a:pPr>
              <a:spcAft>
                <a:spcPts val="600"/>
              </a:spcAft>
            </a:pPr>
            <a:r>
              <a:rPr lang="el-GR" sz="2400" dirty="0"/>
              <a:t>6. Διαχείριση Διαδικασιών, 85</a:t>
            </a:r>
          </a:p>
          <a:p>
            <a:pPr lvl="1">
              <a:spcAft>
                <a:spcPts val="600"/>
              </a:spcAft>
            </a:pPr>
            <a:r>
              <a:rPr lang="el-GR" sz="2300" dirty="0"/>
              <a:t>6.1. Διαδικασίες προϊόντων και υπηρεσιών, 45</a:t>
            </a:r>
          </a:p>
          <a:p>
            <a:pPr lvl="1">
              <a:spcAft>
                <a:spcPts val="600"/>
              </a:spcAft>
            </a:pPr>
            <a:r>
              <a:rPr lang="el-GR" sz="2300" dirty="0"/>
              <a:t>6.2. Επιχειρησιακές διαδικασίες, 25</a:t>
            </a:r>
          </a:p>
          <a:p>
            <a:pPr lvl="1">
              <a:spcAft>
                <a:spcPts val="600"/>
              </a:spcAft>
            </a:pPr>
            <a:r>
              <a:rPr lang="el-GR" sz="2300" dirty="0"/>
              <a:t>6.3. Διαδικασίες Υποστήριξης, 15</a:t>
            </a:r>
          </a:p>
          <a:p>
            <a:pPr>
              <a:spcAft>
                <a:spcPts val="600"/>
              </a:spcAft>
            </a:pPr>
            <a:r>
              <a:rPr lang="el-GR" sz="2400" dirty="0"/>
              <a:t>7. Επιχειρησιακά αποτελέσματα, 450</a:t>
            </a:r>
          </a:p>
          <a:p>
            <a:pPr lvl="1">
              <a:spcAft>
                <a:spcPts val="600"/>
              </a:spcAft>
            </a:pPr>
            <a:r>
              <a:rPr lang="el-GR" sz="2000" dirty="0"/>
              <a:t>7.1.</a:t>
            </a:r>
            <a:r>
              <a:rPr lang="el-GR" sz="2300" dirty="0"/>
              <a:t> Σχετικά με τον πελάτη, 125</a:t>
            </a:r>
          </a:p>
          <a:p>
            <a:pPr lvl="1">
              <a:spcAft>
                <a:spcPts val="600"/>
              </a:spcAft>
            </a:pPr>
            <a:r>
              <a:rPr lang="el-GR" sz="2300" dirty="0"/>
              <a:t>7.2. Σχετικά με τα Οικονομικά και τη αγορά, 125</a:t>
            </a:r>
          </a:p>
          <a:p>
            <a:pPr lvl="1">
              <a:spcAft>
                <a:spcPts val="600"/>
              </a:spcAft>
            </a:pPr>
            <a:r>
              <a:rPr lang="el-GR" sz="2300" dirty="0"/>
              <a:t>7.3. Σχετικά με το Ανθρώπινο δυναμικό, 80</a:t>
            </a:r>
          </a:p>
          <a:p>
            <a:pPr lvl="1">
              <a:spcAft>
                <a:spcPts val="600"/>
              </a:spcAft>
            </a:pPr>
            <a:r>
              <a:rPr lang="el-GR" sz="2300" dirty="0"/>
              <a:t>7.4. Σχετικά με την Επιχειρησιακή Αποτελεσματικότητα,120</a:t>
            </a:r>
          </a:p>
        </p:txBody>
      </p:sp>
      <p:sp>
        <p:nvSpPr>
          <p:cNvPr id="6" name="Θέση υποσέλιδου 1" descr="."/>
          <p:cNvSpPr txBox="1">
            <a:spLocks/>
          </p:cNvSpPr>
          <p:nvPr>
            <p:custDataLst>
              <p:tags r:id="rId2"/>
            </p:custDataLst>
          </p:nvPr>
        </p:nvSpPr>
        <p:spPr>
          <a:xfrm>
            <a:off x="2339752" y="6356350"/>
            <a:ext cx="4464496"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3"/>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22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8814983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4400" b="1" kern="1200" dirty="0" smtClean="0">
                <a:solidFill>
                  <a:schemeClr val="tx1"/>
                </a:solidFill>
              </a:rPr>
              <a:t>Συνοπτικό διάγραμμα των κριτηρίων του βραβείου «</a:t>
            </a:r>
            <a:r>
              <a:rPr lang="en-US" sz="4400" b="1" kern="1200" dirty="0" smtClean="0">
                <a:solidFill>
                  <a:schemeClr val="tx1"/>
                </a:solidFill>
              </a:rPr>
              <a:t>Malcolm </a:t>
            </a:r>
            <a:r>
              <a:rPr lang="en-US" sz="4400" b="1" kern="1200" dirty="0" err="1" smtClean="0">
                <a:solidFill>
                  <a:schemeClr val="tx1"/>
                </a:solidFill>
              </a:rPr>
              <a:t>Baldridge</a:t>
            </a:r>
            <a:r>
              <a:rPr lang="el-GR" sz="4400" b="1" kern="1200" dirty="0" smtClean="0">
                <a:solidFill>
                  <a:schemeClr val="tx1"/>
                </a:solidFill>
              </a:rPr>
              <a:t>»</a:t>
            </a:r>
            <a:endParaRPr lang="el-GR" sz="3600" b="1" dirty="0"/>
          </a:p>
        </p:txBody>
      </p:sp>
      <p:grpSp>
        <p:nvGrpSpPr>
          <p:cNvPr id="6" name="Group 5" descr="Διάγραμμα το οποίο απεικονίζει τα κριτήρια του βραβείου Malcolm Baldridge. Δείχνει την στρατηγική και την πληροφόρηση και ανάλυση, οι οποίες περιλαμβάνουν την ηγεσία, τον στρατηγικό σχεδιασμό, το ανθρώπινο δυναμικό, την διαχείριση διαδικασιών, την εστιάση στον πελάτη και τα επιχειρησιακά αποτελέσματα."/>
          <p:cNvGrpSpPr/>
          <p:nvPr/>
        </p:nvGrpSpPr>
        <p:grpSpPr>
          <a:xfrm>
            <a:off x="503237" y="1692956"/>
            <a:ext cx="8353426" cy="4465637"/>
            <a:chOff x="395288" y="1916113"/>
            <a:chExt cx="8353426" cy="4465637"/>
          </a:xfrm>
        </p:grpSpPr>
        <p:sp>
          <p:nvSpPr>
            <p:cNvPr id="7" name="Rectangle 2" descr="Διάγραμμα το οποίο απεικονίζει τα κριτήρια του βραβείου Malcolm Baldridge. Δείχνει την στρατηγική και την πληροφόρηση και ανάλυση, οι οποίες περιλαμβάνουν την ηγεσία, τον στρατηγικό σχεδιασμό, το ανθρώπινο δυναμικό, την διαχείριση διαδικασιών, την εστιάση στον πελάτη και τα επιχειρησιακά αποτελέσματα."/>
            <p:cNvSpPr>
              <a:spLocks noChangeArrowheads="1"/>
            </p:cNvSpPr>
            <p:nvPr/>
          </p:nvSpPr>
          <p:spPr bwMode="auto">
            <a:xfrm>
              <a:off x="395288" y="3789363"/>
              <a:ext cx="1800225" cy="7207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1.Ηγεσία</a:t>
              </a:r>
              <a:endParaRPr lang="el-GR" altLang="el-GR" sz="1800" dirty="0">
                <a:solidFill>
                  <a:schemeClr val="tx1"/>
                </a:solidFill>
              </a:endParaRPr>
            </a:p>
          </p:txBody>
        </p:sp>
        <p:sp>
          <p:nvSpPr>
            <p:cNvPr id="8" name="Rectangle 3" descr="[DECORATIVE]"/>
            <p:cNvSpPr>
              <a:spLocks noChangeArrowheads="1"/>
            </p:cNvSpPr>
            <p:nvPr/>
          </p:nvSpPr>
          <p:spPr bwMode="auto">
            <a:xfrm>
              <a:off x="2051050" y="5157788"/>
              <a:ext cx="2233613" cy="5048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31.Εστίαση </a:t>
              </a:r>
              <a:r>
                <a:rPr lang="el-GR" altLang="el-GR" sz="1800" dirty="0">
                  <a:solidFill>
                    <a:schemeClr val="tx1"/>
                  </a:solidFill>
                </a:rPr>
                <a:t>στον </a:t>
              </a:r>
              <a:endParaRPr lang="el-GR" altLang="el-GR" sz="1800" dirty="0" smtClean="0">
                <a:solidFill>
                  <a:schemeClr val="tx1"/>
                </a:solidFill>
              </a:endParaRPr>
            </a:p>
            <a:p>
              <a:pPr algn="ctr">
                <a:buClrTx/>
                <a:buFontTx/>
                <a:buNone/>
              </a:pPr>
              <a:r>
                <a:rPr lang="el-GR" altLang="el-GR" sz="1800" dirty="0" smtClean="0">
                  <a:solidFill>
                    <a:schemeClr val="tx1"/>
                  </a:solidFill>
                </a:rPr>
                <a:t>Πελάτη</a:t>
              </a:r>
              <a:endParaRPr lang="el-GR" altLang="el-GR" sz="1800" dirty="0">
                <a:solidFill>
                  <a:schemeClr val="tx1"/>
                </a:solidFill>
              </a:endParaRPr>
            </a:p>
          </p:txBody>
        </p:sp>
        <p:sp>
          <p:nvSpPr>
            <p:cNvPr id="9" name="Rectangle 4" descr="[DECORATIVE]"/>
            <p:cNvSpPr>
              <a:spLocks noChangeArrowheads="1"/>
            </p:cNvSpPr>
            <p:nvPr/>
          </p:nvSpPr>
          <p:spPr bwMode="auto">
            <a:xfrm>
              <a:off x="1979613" y="2781300"/>
              <a:ext cx="2303462" cy="647700"/>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2.Στρατηγικός </a:t>
              </a:r>
            </a:p>
            <a:p>
              <a:pPr algn="ctr">
                <a:buClrTx/>
                <a:buFontTx/>
                <a:buNone/>
              </a:pPr>
              <a:r>
                <a:rPr lang="el-GR" altLang="el-GR" sz="1800" dirty="0" smtClean="0">
                  <a:solidFill>
                    <a:schemeClr val="tx1"/>
                  </a:solidFill>
                </a:rPr>
                <a:t>Σχεδιασμός</a:t>
              </a:r>
              <a:endParaRPr lang="el-GR" altLang="el-GR" sz="1800" dirty="0">
                <a:solidFill>
                  <a:schemeClr val="tx1"/>
                </a:solidFill>
              </a:endParaRPr>
            </a:p>
          </p:txBody>
        </p:sp>
        <p:sp>
          <p:nvSpPr>
            <p:cNvPr id="10" name="Rectangle 5" descr="[DECORATIVE]"/>
            <p:cNvSpPr>
              <a:spLocks noChangeArrowheads="1"/>
            </p:cNvSpPr>
            <p:nvPr/>
          </p:nvSpPr>
          <p:spPr bwMode="auto">
            <a:xfrm>
              <a:off x="4716463" y="2708275"/>
              <a:ext cx="2087562" cy="7207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5.Ανθρώπινο </a:t>
              </a:r>
            </a:p>
            <a:p>
              <a:pPr algn="ctr">
                <a:buClrTx/>
                <a:buFontTx/>
                <a:buNone/>
              </a:pPr>
              <a:r>
                <a:rPr lang="el-GR" altLang="el-GR" sz="1800" dirty="0" smtClean="0">
                  <a:solidFill>
                    <a:schemeClr val="tx1"/>
                  </a:solidFill>
                </a:rPr>
                <a:t>Δυναμικό</a:t>
              </a:r>
              <a:endParaRPr lang="el-GR" altLang="el-GR" sz="1800" dirty="0">
                <a:solidFill>
                  <a:schemeClr val="tx1"/>
                </a:solidFill>
              </a:endParaRPr>
            </a:p>
          </p:txBody>
        </p:sp>
        <p:sp>
          <p:nvSpPr>
            <p:cNvPr id="11" name="Rectangle 6" descr="[DECORATIVE]"/>
            <p:cNvSpPr>
              <a:spLocks noChangeArrowheads="1"/>
            </p:cNvSpPr>
            <p:nvPr/>
          </p:nvSpPr>
          <p:spPr bwMode="auto">
            <a:xfrm>
              <a:off x="4859338" y="5084763"/>
              <a:ext cx="2233612" cy="577850"/>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6.Διαχείριση </a:t>
              </a:r>
            </a:p>
            <a:p>
              <a:pPr algn="ctr">
                <a:buClrTx/>
                <a:buFontTx/>
                <a:buNone/>
              </a:pPr>
              <a:r>
                <a:rPr lang="el-GR" altLang="el-GR" sz="1800" dirty="0" smtClean="0">
                  <a:solidFill>
                    <a:schemeClr val="tx1"/>
                  </a:solidFill>
                </a:rPr>
                <a:t>Διαδικασιών</a:t>
              </a:r>
              <a:endParaRPr lang="el-GR" altLang="el-GR" sz="1800" dirty="0">
                <a:solidFill>
                  <a:schemeClr val="tx1"/>
                </a:solidFill>
              </a:endParaRPr>
            </a:p>
          </p:txBody>
        </p:sp>
        <p:sp>
          <p:nvSpPr>
            <p:cNvPr id="12" name="Rectangle 7" descr="[DECORATIVE]"/>
            <p:cNvSpPr>
              <a:spLocks noChangeArrowheads="1"/>
            </p:cNvSpPr>
            <p:nvPr/>
          </p:nvSpPr>
          <p:spPr bwMode="auto">
            <a:xfrm>
              <a:off x="6300788" y="3789363"/>
              <a:ext cx="2447926" cy="7207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7. Επιχειρησιακά</a:t>
              </a:r>
              <a:endParaRPr lang="el-GR" altLang="el-GR" sz="1800" dirty="0">
                <a:solidFill>
                  <a:schemeClr val="tx1"/>
                </a:solidFill>
              </a:endParaRPr>
            </a:p>
            <a:p>
              <a:pPr algn="ctr">
                <a:buClrTx/>
                <a:buFontTx/>
                <a:buNone/>
              </a:pPr>
              <a:r>
                <a:rPr lang="el-GR" altLang="el-GR" sz="1800" dirty="0">
                  <a:solidFill>
                    <a:schemeClr val="tx1"/>
                  </a:solidFill>
                </a:rPr>
                <a:t>Αποτελέσματα</a:t>
              </a:r>
            </a:p>
          </p:txBody>
        </p:sp>
        <p:sp>
          <p:nvSpPr>
            <p:cNvPr id="13" name="Rectangle 8" descr="[DECORATIVE]"/>
            <p:cNvSpPr>
              <a:spLocks noChangeArrowheads="1"/>
            </p:cNvSpPr>
            <p:nvPr/>
          </p:nvSpPr>
          <p:spPr bwMode="auto">
            <a:xfrm>
              <a:off x="1692275" y="5876925"/>
              <a:ext cx="5832475" cy="5048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smtClean="0">
                  <a:solidFill>
                    <a:schemeClr val="tx1"/>
                  </a:solidFill>
                </a:rPr>
                <a:t>4. Πληροφόρηση </a:t>
              </a:r>
              <a:r>
                <a:rPr lang="el-GR" altLang="el-GR" sz="1800" dirty="0">
                  <a:solidFill>
                    <a:schemeClr val="tx1"/>
                  </a:solidFill>
                </a:rPr>
                <a:t>και Ανάλυση</a:t>
              </a:r>
            </a:p>
          </p:txBody>
        </p:sp>
        <p:cxnSp>
          <p:nvCxnSpPr>
            <p:cNvPr id="14" name="AutoShape 9" descr="[DECORATIVE]"/>
            <p:cNvCxnSpPr>
              <a:cxnSpLocks noChangeShapeType="1"/>
              <a:stCxn id="7" idx="2"/>
              <a:endCxn id="8" idx="1"/>
            </p:cNvCxnSpPr>
            <p:nvPr/>
          </p:nvCxnSpPr>
          <p:spPr bwMode="auto">
            <a:xfrm>
              <a:off x="1295400" y="4510088"/>
              <a:ext cx="755650" cy="900112"/>
            </a:xfrm>
            <a:prstGeom prst="straightConnector1">
              <a:avLst/>
            </a:prstGeom>
            <a:noFill/>
            <a:ln w="936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AutoShape 10" descr="[DECORATIVE]"/>
            <p:cNvCxnSpPr>
              <a:cxnSpLocks noChangeShapeType="1"/>
              <a:stCxn id="7" idx="0"/>
              <a:endCxn id="9" idx="1"/>
            </p:cNvCxnSpPr>
            <p:nvPr/>
          </p:nvCxnSpPr>
          <p:spPr bwMode="auto">
            <a:xfrm flipV="1">
              <a:off x="1295400" y="3105150"/>
              <a:ext cx="684213" cy="684213"/>
            </a:xfrm>
            <a:prstGeom prst="straightConnector1">
              <a:avLst/>
            </a:prstGeom>
            <a:noFill/>
            <a:ln w="936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AutoShape 11" descr="[DECORATIVE]"/>
            <p:cNvCxnSpPr>
              <a:cxnSpLocks noChangeShapeType="1"/>
              <a:stCxn id="9" idx="2"/>
              <a:endCxn id="8" idx="0"/>
            </p:cNvCxnSpPr>
            <p:nvPr/>
          </p:nvCxnSpPr>
          <p:spPr bwMode="auto">
            <a:xfrm>
              <a:off x="3130550" y="3429000"/>
              <a:ext cx="36513" cy="1728788"/>
            </a:xfrm>
            <a:prstGeom prst="straightConnector1">
              <a:avLst/>
            </a:prstGeom>
            <a:noFill/>
            <a:ln w="936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 name="Line 12" descr="[DECORATIVE]"/>
            <p:cNvSpPr>
              <a:spLocks noChangeShapeType="1"/>
            </p:cNvSpPr>
            <p:nvPr/>
          </p:nvSpPr>
          <p:spPr bwMode="auto">
            <a:xfrm>
              <a:off x="5795963" y="3429000"/>
              <a:ext cx="71437" cy="1584325"/>
            </a:xfrm>
            <a:prstGeom prst="line">
              <a:avLst/>
            </a:prstGeom>
            <a:noFill/>
            <a:ln w="9360">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cxnSp>
          <p:nvCxnSpPr>
            <p:cNvPr id="18" name="AutoShape 13" descr="[DECORATIVE]"/>
            <p:cNvCxnSpPr>
              <a:cxnSpLocks noChangeShapeType="1"/>
              <a:stCxn id="10" idx="3"/>
              <a:endCxn id="12" idx="0"/>
            </p:cNvCxnSpPr>
            <p:nvPr/>
          </p:nvCxnSpPr>
          <p:spPr bwMode="auto">
            <a:xfrm>
              <a:off x="6804025" y="3068638"/>
              <a:ext cx="720726" cy="720725"/>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AutoShape 14" descr="[DECORATIVE]"/>
            <p:cNvCxnSpPr>
              <a:cxnSpLocks noChangeShapeType="1"/>
              <a:stCxn id="11" idx="3"/>
              <a:endCxn id="12" idx="2"/>
            </p:cNvCxnSpPr>
            <p:nvPr/>
          </p:nvCxnSpPr>
          <p:spPr bwMode="auto">
            <a:xfrm flipV="1">
              <a:off x="7092950" y="4510088"/>
              <a:ext cx="431801" cy="863600"/>
            </a:xfrm>
            <a:prstGeom prst="straightConnector1">
              <a:avLst/>
            </a:prstGeom>
            <a:noFill/>
            <a:ln w="936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 name="AutoShape 15" descr="[DECORATIVE]"/>
            <p:cNvSpPr>
              <a:spLocks noChangeArrowheads="1"/>
            </p:cNvSpPr>
            <p:nvPr/>
          </p:nvSpPr>
          <p:spPr bwMode="auto">
            <a:xfrm>
              <a:off x="4427538" y="4724400"/>
              <a:ext cx="288925" cy="936625"/>
            </a:xfrm>
            <a:prstGeom prst="upDownArrow">
              <a:avLst>
                <a:gd name="adj1" fmla="val 50000"/>
                <a:gd name="adj2" fmla="val 64535"/>
              </a:avLst>
            </a:prstGeom>
            <a:solidFill>
              <a:schemeClr val="bg1"/>
            </a:solidFill>
            <a:ln w="9360">
              <a:solidFill>
                <a:schemeClr val="tx1"/>
              </a:solidFill>
              <a:miter lim="800000"/>
              <a:headEnd/>
              <a:tailEnd/>
            </a:ln>
            <a:effectLst/>
          </p:spPr>
          <p:txBody>
            <a:bodyPr wrap="none" anchor="ctr"/>
            <a:lstStyle/>
            <a:p>
              <a:endParaRPr lang="el-GR"/>
            </a:p>
          </p:txBody>
        </p:sp>
        <p:sp>
          <p:nvSpPr>
            <p:cNvPr id="21" name="AutoShape 16" descr="[DECORATIVE]"/>
            <p:cNvSpPr>
              <a:spLocks noChangeArrowheads="1"/>
            </p:cNvSpPr>
            <p:nvPr/>
          </p:nvSpPr>
          <p:spPr bwMode="auto">
            <a:xfrm>
              <a:off x="3779838" y="3933825"/>
              <a:ext cx="1800225" cy="431800"/>
            </a:xfrm>
            <a:prstGeom prst="leftRightArrow">
              <a:avLst>
                <a:gd name="adj1" fmla="val 50000"/>
                <a:gd name="adj2" fmla="val 82996"/>
              </a:avLst>
            </a:prstGeom>
            <a:solidFill>
              <a:schemeClr val="bg1"/>
            </a:solidFill>
            <a:ln w="9360">
              <a:solidFill>
                <a:schemeClr val="tx1"/>
              </a:solidFill>
              <a:miter lim="800000"/>
              <a:headEnd/>
              <a:tailEnd/>
            </a:ln>
            <a:effectLst/>
          </p:spPr>
          <p:txBody>
            <a:bodyPr wrap="none" anchor="ctr"/>
            <a:lstStyle/>
            <a:p>
              <a:endParaRPr lang="el-GR"/>
            </a:p>
          </p:txBody>
        </p:sp>
        <p:sp>
          <p:nvSpPr>
            <p:cNvPr id="22" name="AutoShape 17" descr="[DECORATIVE]"/>
            <p:cNvSpPr>
              <a:spLocks noChangeArrowheads="1"/>
            </p:cNvSpPr>
            <p:nvPr/>
          </p:nvSpPr>
          <p:spPr bwMode="auto">
            <a:xfrm>
              <a:off x="2268538" y="1916113"/>
              <a:ext cx="4032250" cy="360362"/>
            </a:xfrm>
            <a:prstGeom prst="roundRect">
              <a:avLst>
                <a:gd name="adj" fmla="val 16667"/>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Στρατηγική</a:t>
              </a:r>
            </a:p>
          </p:txBody>
        </p:sp>
      </p:grpSp>
      <p:sp>
        <p:nvSpPr>
          <p:cNvPr id="2" name="Footer Placeholder 1"/>
          <p:cNvSpPr>
            <a:spLocks noGrp="1"/>
          </p:cNvSpPr>
          <p:nvPr>
            <p:ph type="ftr" sz="quarter" idx="11"/>
          </p:nvPr>
        </p:nvSpPr>
        <p:spPr>
          <a:xfrm>
            <a:off x="2587960" y="6356350"/>
            <a:ext cx="3968080"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3" name="Slide Number Placeholder 2"/>
          <p:cNvSpPr>
            <a:spLocks noGrp="1"/>
          </p:cNvSpPr>
          <p:nvPr>
            <p:ph type="sldNum" sz="quarter" idx="12"/>
          </p:nvPr>
        </p:nvSpPr>
        <p:spPr/>
        <p:txBody>
          <a:bodyPr/>
          <a:lstStyle/>
          <a:p>
            <a:fld id="{CEB5CC12-D00C-4A9A-82EA-111DE1DD81B3}" type="slidenum">
              <a:rPr lang="el-GR" sz="1400" smtClean="0">
                <a:solidFill>
                  <a:schemeClr val="tx1"/>
                </a:solidFill>
              </a:rPr>
              <a:t>23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6041233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l-GR" dirty="0"/>
              <a:t>Το Ευρωπαϊκό Βραβείο Ποιότητας</a:t>
            </a:r>
            <a:endParaRPr lang="el-GR" dirty="0"/>
          </a:p>
        </p:txBody>
      </p:sp>
      <p:sp>
        <p:nvSpPr>
          <p:cNvPr id="3" name="Content Placeholder 2"/>
          <p:cNvSpPr>
            <a:spLocks noGrp="1"/>
          </p:cNvSpPr>
          <p:nvPr>
            <p:ph idx="1"/>
          </p:nvPr>
        </p:nvSpPr>
        <p:spPr/>
        <p:txBody>
          <a:bodyPr>
            <a:normAutofit fontScale="92500" lnSpcReduction="10000"/>
          </a:bodyPr>
          <a:lstStyle/>
          <a:p>
            <a:r>
              <a:rPr lang="el-GR" dirty="0"/>
              <a:t>Προσανατολισμός στα Αποτελέσματα</a:t>
            </a:r>
          </a:p>
          <a:p>
            <a:r>
              <a:rPr lang="el-GR" dirty="0"/>
              <a:t>Εστίαση στον Πελάτη</a:t>
            </a:r>
          </a:p>
          <a:p>
            <a:r>
              <a:rPr lang="el-GR" dirty="0"/>
              <a:t>Ηγεσία και συνέπεια στο Σκοπό</a:t>
            </a:r>
          </a:p>
          <a:p>
            <a:r>
              <a:rPr lang="el-GR" dirty="0"/>
              <a:t>Διοίκηση με τις Διαδικασίες και τα Στοιχεία</a:t>
            </a:r>
          </a:p>
          <a:p>
            <a:r>
              <a:rPr lang="el-GR" dirty="0"/>
              <a:t>Ανάπτυξη και Συμμετοχή του Ανθρώπινου Δυναμικού</a:t>
            </a:r>
          </a:p>
          <a:p>
            <a:r>
              <a:rPr lang="el-GR" dirty="0"/>
              <a:t>Συνεχής Μάθηση, Καινοτομία και Βελτίωση</a:t>
            </a:r>
          </a:p>
          <a:p>
            <a:r>
              <a:rPr lang="el-GR" dirty="0"/>
              <a:t>Ανάπτυξη συνεργασιών</a:t>
            </a:r>
          </a:p>
          <a:p>
            <a:r>
              <a:rPr lang="el-GR" dirty="0"/>
              <a:t>Κοινωνική Ευθύνη</a:t>
            </a:r>
          </a:p>
        </p:txBody>
      </p:sp>
      <p:sp>
        <p:nvSpPr>
          <p:cNvPr id="4" name="Footer Placeholder 3"/>
          <p:cNvSpPr>
            <a:spLocks noGrp="1"/>
          </p:cNvSpPr>
          <p:nvPr>
            <p:ph type="ftr" sz="quarter" idx="11"/>
          </p:nvPr>
        </p:nvSpPr>
        <p:spPr>
          <a:xfrm>
            <a:off x="2843808" y="6356350"/>
            <a:ext cx="3600400"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24</a:t>
            </a:fld>
            <a:endParaRPr lang="el-GR" sz="1400" dirty="0">
              <a:solidFill>
                <a:schemeClr val="tx1"/>
              </a:solidFill>
            </a:endParaRPr>
          </a:p>
        </p:txBody>
      </p:sp>
    </p:spTree>
    <p:extLst>
      <p:ext uri="{BB962C8B-B14F-4D97-AF65-F5344CB8AC3E}">
        <p14:creationId xmlns:p14="http://schemas.microsoft.com/office/powerpoint/2010/main" val="14747684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b="1" dirty="0"/>
              <a:t>Τα κριτήρια και οι βαθμοί αξιολόγησης του Ευρωπαϊκού Βραβείου</a:t>
            </a:r>
            <a:endParaRPr lang="el-GR" b="1" dirty="0"/>
          </a:p>
        </p:txBody>
      </p:sp>
      <p:grpSp>
        <p:nvGrpSpPr>
          <p:cNvPr id="7" name="Group 6" descr="Σχεδιάγραμμα το οποίο δείχνει τι μετρά στο ευρωπαικό βραβείο ποιότητας. Υπάρχουν δύο βασικά κριτήρια, οι προσδιοριστικοί παράγοντες και τα αποτελέσματα τα οποία μετρούν από 50 τοις εκατό.&#10;Οι προσδιοριστικοί παράγοντες ενδεικτικά αποτελούνται από την ηγεσία (με 10 τοις εκτατό), την διοίκηση ανθρώπινου δυναμικού (με 9 τοις εκατό) κτλ. ενώ τα αποτελέσματα από την ικανοποίηση του πελάτη (με 20 τοις εκατό), τα αποτελέσματα απόδοσης (με 15 τοις εκατό) κτλ."/>
          <p:cNvGrpSpPr/>
          <p:nvPr/>
        </p:nvGrpSpPr>
        <p:grpSpPr>
          <a:xfrm>
            <a:off x="366362" y="1772816"/>
            <a:ext cx="8426450" cy="4464472"/>
            <a:chOff x="395288" y="1989138"/>
            <a:chExt cx="8426450" cy="4868862"/>
          </a:xfrm>
        </p:grpSpPr>
        <p:sp>
          <p:nvSpPr>
            <p:cNvPr id="8" name="Rectangle 2" descr="Σχεδιάγραμμα το οποίο δείχνει τι μετρά στο ευρωπαικό βραβείο ποιότητας. Υπάρχουν δύο βασικά κριτήρια, οι προσδιοριστικοί παράγοντες και τα αποτελέσματα τα οποία μετρούν από 50 τοις εκατό.&#10;Οι προσδιοριστικοί παράγοντες ενδεικτικά αποτελούνται από την ηγεσία (με 10 τοις εκτατό), την διοίκηση ανθρώπινου δυναμικού (με 9 τοις εκατό) κτλ. ενώ τα αποτελέσματα από την ικανοποίηση του πελάτη (με 20 τοις εκατό), τα αποτελέσματα απόδοσης (με 15 τοις εκατό) κτλ."/>
            <p:cNvSpPr>
              <a:spLocks noChangeArrowheads="1"/>
            </p:cNvSpPr>
            <p:nvPr/>
          </p:nvSpPr>
          <p:spPr bwMode="auto">
            <a:xfrm>
              <a:off x="395288" y="1989138"/>
              <a:ext cx="1081087" cy="3960812"/>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Ηγεσία</a:t>
              </a:r>
            </a:p>
            <a:p>
              <a:pPr algn="ctr">
                <a:buClrTx/>
                <a:buFontTx/>
                <a:buNone/>
              </a:pPr>
              <a:r>
                <a:rPr lang="el-GR" altLang="el-GR" sz="1800" dirty="0">
                  <a:solidFill>
                    <a:schemeClr val="tx1"/>
                  </a:solidFill>
                </a:rPr>
                <a:t>10%</a:t>
              </a:r>
            </a:p>
          </p:txBody>
        </p:sp>
        <p:sp>
          <p:nvSpPr>
            <p:cNvPr id="9" name="Rectangle 3" descr="[DECORATIVE]"/>
            <p:cNvSpPr>
              <a:spLocks noChangeArrowheads="1"/>
            </p:cNvSpPr>
            <p:nvPr/>
          </p:nvSpPr>
          <p:spPr bwMode="auto">
            <a:xfrm>
              <a:off x="2051050" y="1989138"/>
              <a:ext cx="1657350"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Διοίκηση</a:t>
              </a:r>
            </a:p>
            <a:p>
              <a:pPr algn="ctr">
                <a:buClrTx/>
                <a:buFontTx/>
                <a:buNone/>
              </a:pPr>
              <a:r>
                <a:rPr lang="el-GR" altLang="el-GR" sz="1800">
                  <a:solidFill>
                    <a:schemeClr val="tx1"/>
                  </a:solidFill>
                </a:rPr>
                <a:t>Ανθρώπινου</a:t>
              </a:r>
            </a:p>
            <a:p>
              <a:pPr algn="ctr">
                <a:buClrTx/>
                <a:buFontTx/>
                <a:buNone/>
              </a:pPr>
              <a:r>
                <a:rPr lang="el-GR" altLang="el-GR" sz="1800">
                  <a:solidFill>
                    <a:schemeClr val="tx1"/>
                  </a:solidFill>
                </a:rPr>
                <a:t>Δυναμικού</a:t>
              </a:r>
            </a:p>
            <a:p>
              <a:pPr algn="ctr">
                <a:buClrTx/>
                <a:buFontTx/>
                <a:buNone/>
              </a:pPr>
              <a:r>
                <a:rPr lang="el-GR" altLang="el-GR" sz="1800">
                  <a:solidFill>
                    <a:schemeClr val="tx1"/>
                  </a:solidFill>
                </a:rPr>
                <a:t>9%</a:t>
              </a:r>
            </a:p>
          </p:txBody>
        </p:sp>
        <p:sp>
          <p:nvSpPr>
            <p:cNvPr id="10" name="Rectangle 4" descr="[DECORATIVE]"/>
            <p:cNvSpPr>
              <a:spLocks noChangeArrowheads="1"/>
            </p:cNvSpPr>
            <p:nvPr/>
          </p:nvSpPr>
          <p:spPr bwMode="auto">
            <a:xfrm>
              <a:off x="2051050" y="3429000"/>
              <a:ext cx="1657350"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dirty="0">
                  <a:solidFill>
                    <a:schemeClr val="tx1"/>
                  </a:solidFill>
                </a:rPr>
                <a:t>Πολιτική και</a:t>
              </a:r>
            </a:p>
            <a:p>
              <a:pPr algn="ctr">
                <a:buClrTx/>
                <a:buFontTx/>
                <a:buNone/>
              </a:pPr>
              <a:r>
                <a:rPr lang="el-GR" altLang="el-GR" sz="1800" dirty="0">
                  <a:solidFill>
                    <a:schemeClr val="tx1"/>
                  </a:solidFill>
                </a:rPr>
                <a:t>Στρατηγική</a:t>
              </a:r>
            </a:p>
            <a:p>
              <a:pPr algn="ctr">
                <a:buClrTx/>
                <a:buFontTx/>
                <a:buNone/>
              </a:pPr>
              <a:r>
                <a:rPr lang="el-GR" altLang="el-GR" sz="1800" dirty="0">
                  <a:solidFill>
                    <a:schemeClr val="tx1"/>
                  </a:solidFill>
                </a:rPr>
                <a:t>8%</a:t>
              </a:r>
            </a:p>
          </p:txBody>
        </p:sp>
        <p:sp>
          <p:nvSpPr>
            <p:cNvPr id="11" name="Rectangle 5" descr="[DECORATIVE]"/>
            <p:cNvSpPr>
              <a:spLocks noChangeArrowheads="1"/>
            </p:cNvSpPr>
            <p:nvPr/>
          </p:nvSpPr>
          <p:spPr bwMode="auto">
            <a:xfrm>
              <a:off x="2051050" y="4797425"/>
              <a:ext cx="1730375"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Συνεργασίες</a:t>
              </a:r>
            </a:p>
            <a:p>
              <a:pPr algn="ctr">
                <a:buClrTx/>
                <a:buFontTx/>
                <a:buNone/>
              </a:pPr>
              <a:r>
                <a:rPr lang="el-GR" altLang="el-GR" sz="1800">
                  <a:solidFill>
                    <a:schemeClr val="tx1"/>
                  </a:solidFill>
                </a:rPr>
                <a:t>9%</a:t>
              </a:r>
            </a:p>
          </p:txBody>
        </p:sp>
        <p:sp>
          <p:nvSpPr>
            <p:cNvPr id="12" name="Rectangle 6" descr="[DECORATIVE]"/>
            <p:cNvSpPr>
              <a:spLocks noChangeArrowheads="1"/>
            </p:cNvSpPr>
            <p:nvPr/>
          </p:nvSpPr>
          <p:spPr bwMode="auto">
            <a:xfrm>
              <a:off x="4140200" y="1989138"/>
              <a:ext cx="1081088" cy="3960812"/>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Διαδικασίες</a:t>
              </a:r>
            </a:p>
            <a:p>
              <a:pPr algn="ctr">
                <a:buClrTx/>
                <a:buFontTx/>
                <a:buNone/>
              </a:pPr>
              <a:r>
                <a:rPr lang="el-GR" altLang="el-GR" sz="1800">
                  <a:solidFill>
                    <a:schemeClr val="tx1"/>
                  </a:solidFill>
                </a:rPr>
                <a:t>14%</a:t>
              </a:r>
            </a:p>
          </p:txBody>
        </p:sp>
        <p:sp>
          <p:nvSpPr>
            <p:cNvPr id="13" name="Rectangle 7" descr="[DECORATIVE]"/>
            <p:cNvSpPr>
              <a:spLocks noChangeArrowheads="1"/>
            </p:cNvSpPr>
            <p:nvPr/>
          </p:nvSpPr>
          <p:spPr bwMode="auto">
            <a:xfrm>
              <a:off x="5651500" y="2060575"/>
              <a:ext cx="1657350"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smtClean="0">
                  <a:solidFill>
                    <a:schemeClr val="tx1"/>
                  </a:solidFill>
                </a:rPr>
                <a:t>Εργασιακή</a:t>
              </a:r>
              <a:endParaRPr lang="el-GR" altLang="el-GR" sz="1800" dirty="0">
                <a:solidFill>
                  <a:schemeClr val="tx1"/>
                </a:solidFill>
              </a:endParaRPr>
            </a:p>
            <a:p>
              <a:pPr algn="ctr">
                <a:buClrTx/>
                <a:buFontTx/>
                <a:buNone/>
              </a:pPr>
              <a:r>
                <a:rPr lang="el-GR" altLang="el-GR" sz="1800" dirty="0">
                  <a:solidFill>
                    <a:schemeClr val="tx1"/>
                  </a:solidFill>
                </a:rPr>
                <a:t>Ικανοποίηση</a:t>
              </a:r>
            </a:p>
            <a:p>
              <a:pPr algn="ctr">
                <a:buClrTx/>
                <a:buFontTx/>
                <a:buNone/>
              </a:pPr>
              <a:r>
                <a:rPr lang="el-GR" altLang="el-GR" sz="1800" dirty="0">
                  <a:solidFill>
                    <a:schemeClr val="tx1"/>
                  </a:solidFill>
                </a:rPr>
                <a:t>9%</a:t>
              </a:r>
            </a:p>
          </p:txBody>
        </p:sp>
        <p:sp>
          <p:nvSpPr>
            <p:cNvPr id="14" name="Rectangle 8" descr="[DECORATIVE]"/>
            <p:cNvSpPr>
              <a:spLocks noChangeArrowheads="1"/>
            </p:cNvSpPr>
            <p:nvPr/>
          </p:nvSpPr>
          <p:spPr bwMode="auto">
            <a:xfrm>
              <a:off x="5651500" y="3500438"/>
              <a:ext cx="1657350"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Ικανοποίηση</a:t>
              </a:r>
            </a:p>
            <a:p>
              <a:pPr algn="ctr">
                <a:buClrTx/>
                <a:buFontTx/>
                <a:buNone/>
              </a:pPr>
              <a:r>
                <a:rPr lang="el-GR" altLang="el-GR" sz="1800">
                  <a:solidFill>
                    <a:schemeClr val="tx1"/>
                  </a:solidFill>
                </a:rPr>
                <a:t>πελάτη</a:t>
              </a:r>
            </a:p>
            <a:p>
              <a:pPr algn="ctr">
                <a:buClrTx/>
                <a:buFontTx/>
                <a:buNone/>
              </a:pPr>
              <a:r>
                <a:rPr lang="el-GR" altLang="el-GR" sz="1800">
                  <a:solidFill>
                    <a:schemeClr val="tx1"/>
                  </a:solidFill>
                </a:rPr>
                <a:t>20%</a:t>
              </a:r>
            </a:p>
          </p:txBody>
        </p:sp>
        <p:sp>
          <p:nvSpPr>
            <p:cNvPr id="15" name="Rectangle 9" descr="[DECORATIVE]"/>
            <p:cNvSpPr>
              <a:spLocks noChangeArrowheads="1"/>
            </p:cNvSpPr>
            <p:nvPr/>
          </p:nvSpPr>
          <p:spPr bwMode="auto">
            <a:xfrm>
              <a:off x="5651500" y="4868863"/>
              <a:ext cx="1730375" cy="1152525"/>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Κοινωνικές</a:t>
              </a:r>
            </a:p>
            <a:p>
              <a:pPr algn="ctr">
                <a:buClrTx/>
                <a:buFontTx/>
                <a:buNone/>
              </a:pPr>
              <a:r>
                <a:rPr lang="el-GR" altLang="el-GR" sz="1800">
                  <a:solidFill>
                    <a:schemeClr val="tx1"/>
                  </a:solidFill>
                </a:rPr>
                <a:t>Επιπτώσεις</a:t>
              </a:r>
            </a:p>
            <a:p>
              <a:pPr algn="ctr">
                <a:buClrTx/>
                <a:buFontTx/>
                <a:buNone/>
              </a:pPr>
              <a:r>
                <a:rPr lang="el-GR" altLang="el-GR" sz="1800">
                  <a:solidFill>
                    <a:schemeClr val="tx1"/>
                  </a:solidFill>
                </a:rPr>
                <a:t>6%</a:t>
              </a:r>
            </a:p>
          </p:txBody>
        </p:sp>
        <p:sp>
          <p:nvSpPr>
            <p:cNvPr id="16" name="Rectangle 10" descr="[DECORATIVE]"/>
            <p:cNvSpPr>
              <a:spLocks noChangeArrowheads="1"/>
            </p:cNvSpPr>
            <p:nvPr/>
          </p:nvSpPr>
          <p:spPr bwMode="auto">
            <a:xfrm>
              <a:off x="7740650" y="2060575"/>
              <a:ext cx="1081088" cy="3960813"/>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Αποτελ.</a:t>
              </a:r>
            </a:p>
            <a:p>
              <a:pPr algn="ctr">
                <a:buClrTx/>
                <a:buFontTx/>
                <a:buNone/>
              </a:pPr>
              <a:r>
                <a:rPr lang="el-GR" altLang="el-GR" sz="1800">
                  <a:solidFill>
                    <a:schemeClr val="tx1"/>
                  </a:solidFill>
                </a:rPr>
                <a:t>απόδοσης</a:t>
              </a:r>
            </a:p>
            <a:p>
              <a:pPr algn="ctr">
                <a:buClrTx/>
                <a:buFontTx/>
                <a:buNone/>
              </a:pPr>
              <a:r>
                <a:rPr lang="el-GR" altLang="el-GR" sz="1800">
                  <a:solidFill>
                    <a:schemeClr val="tx1"/>
                  </a:solidFill>
                </a:rPr>
                <a:t>15%</a:t>
              </a:r>
            </a:p>
          </p:txBody>
        </p:sp>
        <p:sp>
          <p:nvSpPr>
            <p:cNvPr id="17" name="Rectangle 11" descr="[DECORATIVE]"/>
            <p:cNvSpPr>
              <a:spLocks noChangeArrowheads="1"/>
            </p:cNvSpPr>
            <p:nvPr/>
          </p:nvSpPr>
          <p:spPr bwMode="auto">
            <a:xfrm>
              <a:off x="539750" y="6237288"/>
              <a:ext cx="4319588" cy="620712"/>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Προσδιοριστικοί παράγοντες 50%</a:t>
              </a:r>
            </a:p>
          </p:txBody>
        </p:sp>
        <p:sp>
          <p:nvSpPr>
            <p:cNvPr id="18" name="Rectangle 12" descr="[DECORATIVE]"/>
            <p:cNvSpPr>
              <a:spLocks noChangeArrowheads="1"/>
            </p:cNvSpPr>
            <p:nvPr/>
          </p:nvSpPr>
          <p:spPr bwMode="auto">
            <a:xfrm>
              <a:off x="5219700" y="6237288"/>
              <a:ext cx="3600450" cy="620712"/>
            </a:xfrm>
            <a:prstGeom prst="rect">
              <a:avLst/>
            </a:prstGeom>
            <a:solidFill>
              <a:schemeClr val="bg1"/>
            </a:solidFill>
            <a:ln w="9360">
              <a:solidFill>
                <a:schemeClr val="tx1"/>
              </a:solidFill>
              <a:miter lim="800000"/>
              <a:headEnd/>
              <a:tailEnd/>
            </a:ln>
            <a:effec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5pPr>
              <a:lvl6pPr marL="25146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6pPr>
              <a:lvl7pPr marL="29718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7pPr>
              <a:lvl8pPr marL="34290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8pPr>
              <a:lvl9pPr marL="3886200" indent="-228600" defTabSz="457200" fontAlgn="base">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FFFFFF"/>
                  </a:solidFill>
                  <a:latin typeface="Times New Roman" pitchFamily="16" charset="0"/>
                  <a:ea typeface="WenQuanYi Micro Hei" charset="0"/>
                  <a:cs typeface="WenQuanYi Micro Hei" charset="0"/>
                </a:defRPr>
              </a:lvl9pPr>
            </a:lstStyle>
            <a:p>
              <a:pPr algn="ctr">
                <a:buClrTx/>
                <a:buFontTx/>
                <a:buNone/>
              </a:pPr>
              <a:r>
                <a:rPr lang="el-GR" altLang="el-GR" sz="1800">
                  <a:solidFill>
                    <a:schemeClr val="tx1"/>
                  </a:solidFill>
                </a:rPr>
                <a:t>Αποτελέσματα 50%</a:t>
              </a:r>
            </a:p>
          </p:txBody>
        </p:sp>
        <p:sp>
          <p:nvSpPr>
            <p:cNvPr id="19" name="Line 13" descr="[DECORATIVE]"/>
            <p:cNvSpPr>
              <a:spLocks noChangeShapeType="1"/>
            </p:cNvSpPr>
            <p:nvPr/>
          </p:nvSpPr>
          <p:spPr bwMode="auto">
            <a:xfrm>
              <a:off x="1476375" y="2492375"/>
              <a:ext cx="574675"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0" name="Line 14" descr="[DECORATIVE]"/>
            <p:cNvSpPr>
              <a:spLocks noChangeShapeType="1"/>
            </p:cNvSpPr>
            <p:nvPr/>
          </p:nvSpPr>
          <p:spPr bwMode="auto">
            <a:xfrm>
              <a:off x="1476375" y="4149725"/>
              <a:ext cx="574675"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1" name="Line 15" descr="[DECORATIVE]"/>
            <p:cNvSpPr>
              <a:spLocks noChangeShapeType="1"/>
            </p:cNvSpPr>
            <p:nvPr/>
          </p:nvSpPr>
          <p:spPr bwMode="auto">
            <a:xfrm>
              <a:off x="1476375" y="5445125"/>
              <a:ext cx="574675"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2" name="Line 16" descr="[DECORATIVE]"/>
            <p:cNvSpPr>
              <a:spLocks noChangeShapeType="1"/>
            </p:cNvSpPr>
            <p:nvPr/>
          </p:nvSpPr>
          <p:spPr bwMode="auto">
            <a:xfrm>
              <a:off x="3708400" y="2565400"/>
              <a:ext cx="4318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3" name="Line 17" descr="[DECORATIVE]"/>
            <p:cNvSpPr>
              <a:spLocks noChangeShapeType="1"/>
            </p:cNvSpPr>
            <p:nvPr/>
          </p:nvSpPr>
          <p:spPr bwMode="auto">
            <a:xfrm>
              <a:off x="3708400" y="4076700"/>
              <a:ext cx="4318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4" name="Line 18" descr="[DECORATIVE]"/>
            <p:cNvSpPr>
              <a:spLocks noChangeShapeType="1"/>
            </p:cNvSpPr>
            <p:nvPr/>
          </p:nvSpPr>
          <p:spPr bwMode="auto">
            <a:xfrm>
              <a:off x="3779838" y="5373688"/>
              <a:ext cx="360362"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5" name="Line 19" descr="[DECORATIVE]"/>
            <p:cNvSpPr>
              <a:spLocks noChangeShapeType="1"/>
            </p:cNvSpPr>
            <p:nvPr/>
          </p:nvSpPr>
          <p:spPr bwMode="auto">
            <a:xfrm>
              <a:off x="5219700" y="2565400"/>
              <a:ext cx="4318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6" name="Line 20" descr="[DECORATIVE]"/>
            <p:cNvSpPr>
              <a:spLocks noChangeShapeType="1"/>
            </p:cNvSpPr>
            <p:nvPr/>
          </p:nvSpPr>
          <p:spPr bwMode="auto">
            <a:xfrm>
              <a:off x="5219700" y="4076700"/>
              <a:ext cx="4318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7" name="Line 21" descr="[DECORATIVE]"/>
            <p:cNvSpPr>
              <a:spLocks noChangeShapeType="1"/>
            </p:cNvSpPr>
            <p:nvPr/>
          </p:nvSpPr>
          <p:spPr bwMode="auto">
            <a:xfrm>
              <a:off x="5219700" y="5373688"/>
              <a:ext cx="431800"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8" name="Line 22" descr="[DECORATIVE]"/>
            <p:cNvSpPr>
              <a:spLocks noChangeShapeType="1"/>
            </p:cNvSpPr>
            <p:nvPr/>
          </p:nvSpPr>
          <p:spPr bwMode="auto">
            <a:xfrm>
              <a:off x="7308850" y="2565400"/>
              <a:ext cx="431800" cy="1588"/>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29" name="Line 23" descr="[DECORATIVE]"/>
            <p:cNvSpPr>
              <a:spLocks noChangeShapeType="1"/>
            </p:cNvSpPr>
            <p:nvPr/>
          </p:nvSpPr>
          <p:spPr bwMode="auto">
            <a:xfrm>
              <a:off x="7308850" y="4005263"/>
              <a:ext cx="431800"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sp>
          <p:nvSpPr>
            <p:cNvPr id="30" name="Line 24" descr="[DECORATIVE]"/>
            <p:cNvSpPr>
              <a:spLocks noChangeShapeType="1"/>
            </p:cNvSpPr>
            <p:nvPr/>
          </p:nvSpPr>
          <p:spPr bwMode="auto">
            <a:xfrm>
              <a:off x="7380288" y="5373688"/>
              <a:ext cx="360362" cy="1587"/>
            </a:xfrm>
            <a:prstGeom prst="line">
              <a:avLst/>
            </a:prstGeom>
            <a:noFill/>
            <a:ln w="936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l-GR"/>
            </a:p>
          </p:txBody>
        </p:sp>
      </p:grpSp>
      <p:sp>
        <p:nvSpPr>
          <p:cNvPr id="4" name="Footer Placeholder 3"/>
          <p:cNvSpPr>
            <a:spLocks noGrp="1"/>
          </p:cNvSpPr>
          <p:nvPr>
            <p:ph type="ftr" sz="quarter" idx="11"/>
          </p:nvPr>
        </p:nvSpPr>
        <p:spPr>
          <a:xfrm>
            <a:off x="3124200" y="6356350"/>
            <a:ext cx="3608040"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l-GR" sz="1400" dirty="0"/>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8833997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91264" cy="1143000"/>
          </a:xfrm>
        </p:spPr>
        <p:txBody>
          <a:bodyPr>
            <a:normAutofit/>
          </a:bodyPr>
          <a:lstStyle/>
          <a:p>
            <a:r>
              <a:rPr lang="el-GR" altLang="el-GR" b="1" dirty="0"/>
              <a:t>Κατηγορίες Βραβείων</a:t>
            </a:r>
            <a:endParaRPr lang="el-GR" b="1" dirty="0"/>
          </a:p>
        </p:txBody>
      </p:sp>
      <p:sp>
        <p:nvSpPr>
          <p:cNvPr id="3" name="Content Placeholder 2"/>
          <p:cNvSpPr>
            <a:spLocks noGrp="1"/>
          </p:cNvSpPr>
          <p:nvPr>
            <p:ph idx="1"/>
          </p:nvPr>
        </p:nvSpPr>
        <p:spPr>
          <a:xfrm>
            <a:off x="457200" y="1772816"/>
            <a:ext cx="8229600" cy="4353347"/>
          </a:xfrm>
        </p:spPr>
        <p:txBody>
          <a:bodyPr>
            <a:normAutofit lnSpcReduction="10000"/>
          </a:bodyPr>
          <a:lstStyle/>
          <a:p>
            <a:r>
              <a:rPr lang="el-GR" dirty="0"/>
              <a:t>Μεγάλες Επιχειρήσεις</a:t>
            </a:r>
          </a:p>
          <a:p>
            <a:r>
              <a:rPr lang="el-GR" dirty="0"/>
              <a:t>Λειτουργικές Μονάδες Επιχειρήσεων</a:t>
            </a:r>
          </a:p>
          <a:p>
            <a:r>
              <a:rPr lang="el-GR" dirty="0"/>
              <a:t>Επιχειρήσεις Δημόσιου Τομέα</a:t>
            </a:r>
          </a:p>
          <a:p>
            <a:endParaRPr lang="el-GR" dirty="0" smtClean="0"/>
          </a:p>
          <a:p>
            <a:r>
              <a:rPr lang="el-GR" dirty="0" smtClean="0"/>
              <a:t>Μικρομεσαίες </a:t>
            </a:r>
            <a:r>
              <a:rPr lang="el-GR" dirty="0"/>
              <a:t>Επιχειρήσεις (&lt;250 άτομα)</a:t>
            </a:r>
          </a:p>
          <a:p>
            <a:r>
              <a:rPr lang="el-GR" dirty="0" smtClean="0"/>
              <a:t>Αυτό-αξιολόγηση </a:t>
            </a:r>
            <a:r>
              <a:rPr lang="el-GR" dirty="0"/>
              <a:t>(350 από 1000 μονάδες</a:t>
            </a:r>
          </a:p>
          <a:p>
            <a:r>
              <a:rPr lang="el-GR" dirty="0"/>
              <a:t>Αξιολόγηση από ειδικούς ελεγκτές ποιότητας </a:t>
            </a:r>
            <a:r>
              <a:rPr lang="el-GR" dirty="0" smtClean="0"/>
              <a:t>(</a:t>
            </a:r>
            <a:r>
              <a:rPr lang="en-US" dirty="0" smtClean="0"/>
              <a:t>quality assessors</a:t>
            </a:r>
            <a:r>
              <a:rPr lang="el-GR" dirty="0" smtClean="0"/>
              <a:t>)</a:t>
            </a:r>
            <a:endParaRPr lang="el-GR" dirty="0"/>
          </a:p>
        </p:txBody>
      </p:sp>
      <p:sp>
        <p:nvSpPr>
          <p:cNvPr id="4" name="Footer Placeholder 3"/>
          <p:cNvSpPr>
            <a:spLocks noGrp="1"/>
          </p:cNvSpPr>
          <p:nvPr>
            <p:ph type="ftr" sz="quarter" idx="11"/>
          </p:nvPr>
        </p:nvSpPr>
        <p:spPr>
          <a:xfrm>
            <a:off x="3124200" y="6356350"/>
            <a:ext cx="3536032"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p>
        </p:txBody>
      </p:sp>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26</a:t>
            </a:fld>
            <a:endParaRPr lang="el-GR" sz="1400" dirty="0">
              <a:solidFill>
                <a:schemeClr val="tx1"/>
              </a:solidFill>
            </a:endParaRPr>
          </a:p>
        </p:txBody>
      </p:sp>
    </p:spTree>
    <p:extLst>
      <p:ext uri="{BB962C8B-B14F-4D97-AF65-F5344CB8AC3E}">
        <p14:creationId xmlns:p14="http://schemas.microsoft.com/office/powerpoint/2010/main" val="589176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l-GR" b="1" dirty="0"/>
              <a:t>Συμπεράσματα σε σχέση με τα βραβεία</a:t>
            </a:r>
            <a:endParaRPr lang="el-GR" b="1" dirty="0"/>
          </a:p>
        </p:txBody>
      </p:sp>
      <p:sp>
        <p:nvSpPr>
          <p:cNvPr id="3" name="Content Placeholder 2"/>
          <p:cNvSpPr>
            <a:spLocks noGrp="1"/>
          </p:cNvSpPr>
          <p:nvPr>
            <p:ph idx="1"/>
          </p:nvPr>
        </p:nvSpPr>
        <p:spPr/>
        <p:txBody>
          <a:bodyPr/>
          <a:lstStyle/>
          <a:p>
            <a:r>
              <a:rPr lang="el-GR" dirty="0"/>
              <a:t>Τα βραβεία δίνουν ώθηση στην εκτεταμένη εφαρμογή συστημάτων ποιότητας</a:t>
            </a:r>
            <a:r>
              <a:rPr lang="el-GR" dirty="0" smtClean="0"/>
              <a:t>.</a:t>
            </a:r>
          </a:p>
          <a:p>
            <a:pPr marL="0" indent="0">
              <a:buNone/>
            </a:pPr>
            <a:endParaRPr lang="el-GR" dirty="0"/>
          </a:p>
          <a:p>
            <a:r>
              <a:rPr lang="el-GR" dirty="0"/>
              <a:t>Το ευρωπαϊκό βραβείο βοηθάει στην μετεξέλιξη των συστημάτων διασφάλισης σε συστήματα </a:t>
            </a:r>
            <a:r>
              <a:rPr lang="en-US" dirty="0" smtClean="0"/>
              <a:t>TQM</a:t>
            </a:r>
            <a:r>
              <a:rPr lang="el-GR" dirty="0" smtClean="0"/>
              <a:t>.</a:t>
            </a:r>
            <a:endParaRPr lang="el-GR" dirty="0"/>
          </a:p>
        </p:txBody>
      </p:sp>
      <p:sp>
        <p:nvSpPr>
          <p:cNvPr id="4" name="Footer Placeholder 3"/>
          <p:cNvSpPr>
            <a:spLocks noGrp="1"/>
          </p:cNvSpPr>
          <p:nvPr>
            <p:ph type="ftr" sz="quarter" idx="11"/>
          </p:nvPr>
        </p:nvSpPr>
        <p:spPr>
          <a:xfrm>
            <a:off x="3124200" y="6356350"/>
            <a:ext cx="3536032"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l-GR" sz="1400" dirty="0"/>
          </a:p>
        </p:txBody>
      </p:sp>
      <p:pic>
        <p:nvPicPr>
          <p:cNvPr id="6" name="Εικόνα 1" descr="Εικονίδιο μετάβασης στα Περιεχόμενα.">
            <a:hlinkClick r:id="rId3" action="ppaction://hlinksldjump" tooltip="Επιστροφή στα Περιεχόμενα"/>
          </p:cNvPr>
          <p:cNvPicPr>
            <a:picLocks noChangeAspect="1"/>
          </p:cNvPicPr>
          <p:nvPr/>
        </p:nvPicPr>
        <p:blipFill>
          <a:blip r:embed="rId4">
            <a:extLst>
              <a:ext uri="{BEBA8EAE-BF5A-486C-A8C5-ECC9F3942E4B}">
                <a14:imgProps xmlns:a14="http://schemas.microsoft.com/office/drawing/2010/main">
                  <a14:imgLayer r:embed="rId5">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5" name="Slide Number Placeholder 4"/>
          <p:cNvSpPr>
            <a:spLocks noGrp="1"/>
          </p:cNvSpPr>
          <p:nvPr>
            <p:ph type="sldNum" sz="quarter" idx="12"/>
          </p:nvPr>
        </p:nvSpPr>
        <p:spPr/>
        <p:txBody>
          <a:bodyPr/>
          <a:lstStyle/>
          <a:p>
            <a:fld id="{CEB5CC12-D00C-4A9A-82EA-111DE1DD81B3}" type="slidenum">
              <a:rPr lang="el-GR" sz="1400" smtClean="0">
                <a:solidFill>
                  <a:schemeClr val="tx1"/>
                </a:solidFill>
              </a:rPr>
              <a:t>27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776034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custDataLst>
              <p:tags r:id="rId2"/>
            </p:custDataLst>
          </p:nvPr>
        </p:nvSpPr>
        <p:spPr/>
        <p:txBody>
          <a:bodyPr>
            <a:normAutofit/>
          </a:bodyPr>
          <a:lstStyle/>
          <a:p>
            <a:r>
              <a:rPr lang="el-GR" b="1" dirty="0" smtClean="0"/>
              <a:t>Τέλος ενότητας</a:t>
            </a:r>
            <a:endParaRPr lang="el-GR" b="1" dirty="0"/>
          </a:p>
        </p:txBody>
      </p:sp>
      <p:sp>
        <p:nvSpPr>
          <p:cNvPr id="3" name="Rectangle 2"/>
          <p:cNvSpPr/>
          <p:nvPr/>
        </p:nvSpPr>
        <p:spPr>
          <a:xfrm>
            <a:off x="4977434" y="4653136"/>
            <a:ext cx="3242619" cy="369332"/>
          </a:xfrm>
          <a:prstGeom prst="rect">
            <a:avLst/>
          </a:prstGeom>
        </p:spPr>
        <p:txBody>
          <a:bodyPr wrap="none">
            <a:spAutoFit/>
          </a:bodyPr>
          <a:lstStyle/>
          <a:p>
            <a:pPr algn="r"/>
            <a:r>
              <a:rPr lang="el-GR" dirty="0">
                <a:solidFill>
                  <a:schemeClr val="tx1">
                    <a:lumMod val="65000"/>
                    <a:lumOff val="35000"/>
                  </a:schemeClr>
                </a:solidFill>
              </a:rPr>
              <a:t>Επεξεργασία: </a:t>
            </a:r>
            <a:r>
              <a:rPr lang="el-GR" dirty="0" smtClean="0">
                <a:solidFill>
                  <a:schemeClr val="tx1">
                    <a:lumMod val="65000"/>
                    <a:lumOff val="35000"/>
                  </a:schemeClr>
                </a:solidFill>
              </a:rPr>
              <a:t>«Χρήστος Μέγας»</a:t>
            </a:r>
            <a:endParaRPr lang="el-GR" dirty="0">
              <a:solidFill>
                <a:schemeClr val="tx1">
                  <a:lumMod val="65000"/>
                  <a:lumOff val="35000"/>
                </a:schemeClr>
              </a:solidFill>
            </a:endParaRPr>
          </a:p>
        </p:txBody>
      </p:sp>
      <p:pic>
        <p:nvPicPr>
          <p:cNvPr id="8" name="Εικόνα 1" descr=" Λογότυπο για Άδειες χρήσης Creative Commons, B Y, S A. ">
            <a:hlinkClick r:id="rId4" tooltip="Μετάβαση στην Άδεια Χρήσης"/>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5943600"/>
            <a:ext cx="1690688" cy="591531"/>
          </a:xfrm>
          <a:prstGeom prst="rect">
            <a:avLst/>
          </a:prstGeom>
          <a:noFill/>
          <a:extLst>
            <a:ext uri="{909E8E84-426E-40DD-AFC4-6F175D3DCCD1}">
              <a14:hiddenFill xmlns:a14="http://schemas.microsoft.com/office/drawing/2010/main">
                <a:solidFill>
                  <a:srgbClr val="FFFFFF"/>
                </a:solidFill>
              </a14:hiddenFill>
            </a:ext>
          </a:extLst>
        </p:spPr>
      </p:pic>
      <p:pic>
        <p:nvPicPr>
          <p:cNvPr id="7" name="Εικόνα 2" descr="Λογότυπο Επιχειρησιακού Προγράμματος Εκπαίδευση και Δια βίου Μάθηση. ">
            <a:hlinkClick r:id="rId6" tooltip="Μετάβαση στο www.edulll.gr/"/>
          </p:cNvPr>
          <p:cNvPicPr>
            <a:picLocks noChangeAspect="1" noChangeArrowheads="1"/>
          </p:cNvPicPr>
          <p:nvPr/>
        </p:nvPicPr>
        <p:blipFill>
          <a:blip r:embed="rId7"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4224795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custDataLst>
              <p:tags r:id="rId2"/>
            </p:custDataLst>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custDataLst>
              <p:tags r:id="rId3"/>
            </p:custDataLst>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αναπτυχθεί στα πλαίσια 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ΤΕΙ Θεσσαλίας</a:t>
            </a:r>
            <a:r>
              <a:rPr lang="el-GR" sz="2000" dirty="0">
                <a:solidFill>
                  <a:prstClr val="black"/>
                </a:solidFill>
                <a:latin typeface="Calibri" panose="020F0502020204030204" pitchFamily="34" charset="0"/>
              </a:rPr>
              <a:t>» έχει χρηματοδοτήσει </a:t>
            </a:r>
            <a:r>
              <a:rPr lang="el-GR" sz="2000">
                <a:solidFill>
                  <a:prstClr val="black"/>
                </a:solidFill>
                <a:latin typeface="Calibri" panose="020F0502020204030204" pitchFamily="34" charset="0"/>
              </a:rPr>
              <a:t>μόνο </a:t>
            </a:r>
            <a:r>
              <a:rPr lang="el-GR" sz="2000" smtClean="0">
                <a:solidFill>
                  <a:prstClr val="black"/>
                </a:solidFill>
                <a:latin typeface="Calibri" panose="020F0502020204030204" pitchFamily="34" charset="0"/>
              </a:rPr>
              <a:t>τη</a:t>
            </a:r>
            <a:r>
              <a:rPr lang="el-GR" sz="2000">
                <a:solidFill>
                  <a:prstClr val="black"/>
                </a:solidFill>
                <a:latin typeface="Calibri" panose="020F0502020204030204" pitchFamily="34" charset="0"/>
              </a:rPr>
              <a:t>ν</a:t>
            </a:r>
            <a:r>
              <a:rPr lang="el-GR" sz="2000" smtClean="0">
                <a:solidFill>
                  <a:prstClr val="black"/>
                </a:solidFill>
                <a:latin typeface="Calibri" panose="020F0502020204030204" pitchFamily="34" charset="0"/>
              </a:rPr>
              <a:t> </a:t>
            </a:r>
            <a:r>
              <a:rPr lang="el-GR" sz="2000" dirty="0">
                <a:solidFill>
                  <a:prstClr val="black"/>
                </a:solidFill>
                <a:latin typeface="Calibri" panose="020F0502020204030204" pitchFamily="34" charset="0"/>
              </a:rPr>
              <a:t>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7" tooltip="Μετάβαση σε www.edulll.gr"/>
          </p:cNvPr>
          <p:cNvPicPr>
            <a:picLocks noChangeAspect="1" noChangeArrowheads="1"/>
          </p:cNvPicPr>
          <p:nvPr/>
        </p:nvPicPr>
        <p:blipFill>
          <a:blip r:embed="rId8"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custDataLst>
              <p:tags r:id="rId4"/>
            </p:custDataLst>
          </p:nvPr>
        </p:nvSpPr>
        <p:spPr/>
        <p:txBody>
          <a:bodyPr/>
          <a:lstStyle/>
          <a:p>
            <a:pPr>
              <a:defRPr/>
            </a:pPr>
            <a:fld id="{E034B054-DA0D-4AD9-A3C5-59235BE4FE8B}" type="slidenum">
              <a:rPr lang="el-GR" sz="1400" smtClean="0">
                <a:solidFill>
                  <a:prstClr val="black"/>
                </a:solidFill>
              </a:rPr>
              <a:pPr>
                <a:defRPr/>
              </a:pPr>
              <a:t>3</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16628795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custDataLst>
              <p:tags r:id="rId1"/>
            </p:custDataLst>
          </p:nvPr>
        </p:nvSpPr>
        <p:spPr/>
        <p:txBody>
          <a:bodyPr/>
          <a:lstStyle/>
          <a:p>
            <a:r>
              <a:rPr lang="el-GR" altLang="el-GR" b="1" dirty="0" smtClean="0"/>
              <a:t>Σκοποί ενότητας </a:t>
            </a:r>
          </a:p>
        </p:txBody>
      </p:sp>
      <p:sp>
        <p:nvSpPr>
          <p:cNvPr id="2" name="Θέση περιεχομένου 1"/>
          <p:cNvSpPr>
            <a:spLocks noGrp="1"/>
          </p:cNvSpPr>
          <p:nvPr>
            <p:ph idx="1"/>
            <p:custDataLst>
              <p:tags r:id="rId2"/>
            </p:custDataLst>
          </p:nvPr>
        </p:nvSpPr>
        <p:spPr/>
        <p:txBody>
          <a:bodyPr rtlCol="0">
            <a:normAutofit/>
          </a:bodyPr>
          <a:lstStyle/>
          <a:p>
            <a:pPr marL="0" indent="0">
              <a:spcBef>
                <a:spcPts val="0"/>
              </a:spcBef>
              <a:buNone/>
            </a:pPr>
            <a:endParaRPr lang="en-US" sz="2000" dirty="0" smtClean="0"/>
          </a:p>
          <a:p>
            <a:pPr marL="0" indent="0">
              <a:spcBef>
                <a:spcPts val="0"/>
              </a:spcBef>
              <a:buNone/>
            </a:pPr>
            <a:r>
              <a:rPr lang="en-US" sz="2800" dirty="0" smtClean="0"/>
              <a:t>1</a:t>
            </a:r>
            <a:r>
              <a:rPr lang="el-GR" sz="2800" dirty="0" smtClean="0"/>
              <a:t>.</a:t>
            </a:r>
            <a:r>
              <a:rPr lang="en-US" sz="2800" dirty="0" smtClean="0"/>
              <a:t>  TO DO </a:t>
            </a:r>
            <a:endParaRPr lang="el-GR" sz="2800" dirty="0" smtClean="0"/>
          </a:p>
          <a:p>
            <a:pPr marL="0" indent="0">
              <a:spcBef>
                <a:spcPts val="0"/>
              </a:spcBef>
              <a:buNone/>
            </a:pPr>
            <a:r>
              <a:rPr lang="el-GR" sz="2800" dirty="0" smtClean="0"/>
              <a:t>2. </a:t>
            </a:r>
            <a:r>
              <a:rPr lang="en-US" sz="2800" dirty="0" smtClean="0"/>
              <a:t>TO</a:t>
            </a:r>
            <a:r>
              <a:rPr lang="el-GR" sz="2800" dirty="0" smtClean="0"/>
              <a:t> </a:t>
            </a:r>
            <a:r>
              <a:rPr lang="en-US" sz="2800" dirty="0" smtClean="0"/>
              <a:t>DO</a:t>
            </a:r>
            <a:endParaRPr lang="el-GR" dirty="0" smtClean="0"/>
          </a:p>
          <a:p>
            <a:pPr marL="0" indent="0">
              <a:spcBef>
                <a:spcPts val="0"/>
              </a:spcBef>
              <a:buNone/>
            </a:pPr>
            <a:r>
              <a:rPr lang="el-GR" sz="2800" dirty="0" smtClean="0"/>
              <a:t>3. </a:t>
            </a:r>
            <a:r>
              <a:rPr lang="en-US" sz="2800" dirty="0" smtClean="0"/>
              <a:t>TO DO</a:t>
            </a:r>
            <a:endParaRPr lang="el-GR" sz="2800" dirty="0" smtClean="0"/>
          </a:p>
          <a:p>
            <a:pPr marL="0" indent="0">
              <a:spcBef>
                <a:spcPts val="0"/>
              </a:spcBef>
              <a:buNone/>
            </a:pPr>
            <a:r>
              <a:rPr lang="el-GR" sz="2800" dirty="0" smtClean="0"/>
              <a:t>4. </a:t>
            </a:r>
            <a:r>
              <a:rPr lang="en-US" sz="2800" dirty="0" smtClean="0"/>
              <a:t>TO DO</a:t>
            </a:r>
            <a:endParaRPr lang="en-US" dirty="0" smtClean="0"/>
          </a:p>
          <a:p>
            <a:pPr marL="0" indent="0">
              <a:spcBef>
                <a:spcPts val="0"/>
              </a:spcBef>
              <a:buNone/>
            </a:pPr>
            <a:endParaRPr lang="el-GR" dirty="0" smtClean="0"/>
          </a:p>
        </p:txBody>
      </p:sp>
      <p:sp>
        <p:nvSpPr>
          <p:cNvPr id="7" name="Θέση υποσέλιδου 1" descr="."/>
          <p:cNvSpPr>
            <a:spLocks noGrp="1"/>
          </p:cNvSpPr>
          <p:nvPr>
            <p:ph type="ftr" sz="quarter" idx="11"/>
            <p:custDataLst>
              <p:tags r:id="rId3"/>
            </p:custDataLst>
          </p:nvPr>
        </p:nvSpPr>
        <p:spPr>
          <a:xfrm>
            <a:off x="2411760" y="6381328"/>
            <a:ext cx="4112096"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5125" name="Θέση αριθμού διαφάνειας 1" descr="."/>
          <p:cNvSpPr>
            <a:spLocks noGrp="1"/>
          </p:cNvSpPr>
          <p:nvPr>
            <p:ph type="sldNum" sz="quarter" idx="12"/>
            <p:custDataLst>
              <p:tags r:id="rId4"/>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extLst>
      <p:ext uri="{BB962C8B-B14F-4D97-AF65-F5344CB8AC3E}">
        <p14:creationId xmlns:p14="http://schemas.microsoft.com/office/powerpoint/2010/main" val="42692105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custDataLst>
              <p:tags r:id="rId2"/>
            </p:custDataLst>
          </p:nvPr>
        </p:nvSpPr>
        <p:spPr/>
        <p:txBody>
          <a:bodyPr/>
          <a:lstStyle/>
          <a:p>
            <a:r>
              <a:rPr lang="el-GR" altLang="el-GR" b="1" dirty="0" smtClean="0">
                <a:solidFill>
                  <a:srgbClr val="333333"/>
                </a:solidFill>
              </a:rPr>
              <a:t>Περιεχόμενα ενότητας</a:t>
            </a:r>
            <a:r>
              <a:rPr lang="en-US" altLang="el-GR" b="1" dirty="0" smtClean="0">
                <a:solidFill>
                  <a:srgbClr val="333333"/>
                </a:solidFill>
              </a:rPr>
              <a:t> </a:t>
            </a:r>
            <a:endParaRPr lang="el-GR" altLang="el-GR" b="1" dirty="0" smtClean="0">
              <a:solidFill>
                <a:srgbClr val="333333"/>
              </a:solidFill>
            </a:endParaRPr>
          </a:p>
        </p:txBody>
      </p:sp>
      <p:sp>
        <p:nvSpPr>
          <p:cNvPr id="4" name="Θέση περιεχομένου 1">
            <a:hlinkClick r:id="rId8" action="ppaction://hlinksldjump" tooltip="Μετάβαση στη Διαφάνεια 6"/>
          </p:cNvPr>
          <p:cNvSpPr/>
          <p:nvPr>
            <p:custDataLst>
              <p:tags r:id="rId3"/>
            </p:custDataLst>
          </p:nvPr>
        </p:nvSpPr>
        <p:spPr>
          <a:xfrm>
            <a:off x="809078" y="162880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8" action="ppaction://hlinksldjump"/>
              </a:rPr>
              <a:t>1. Το κόστος της Ποιότητας</a:t>
            </a:r>
            <a:endParaRPr lang="el-GR" i="1" u="sng" dirty="0">
              <a:solidFill>
                <a:srgbClr val="0070C0"/>
              </a:solidFill>
            </a:endParaRPr>
          </a:p>
        </p:txBody>
      </p:sp>
      <p:sp>
        <p:nvSpPr>
          <p:cNvPr id="14" name="Θέση περιεχομένου 2">
            <a:hlinkClick r:id="" action="ppaction://noaction"/>
          </p:cNvPr>
          <p:cNvSpPr/>
          <p:nvPr>
            <p:custDataLst>
              <p:tags r:id="rId4"/>
            </p:custDataLst>
          </p:nvPr>
        </p:nvSpPr>
        <p:spPr>
          <a:xfrm>
            <a:off x="827350" y="2348880"/>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n-US" sz="2800" i="1" dirty="0" smtClean="0">
                <a:solidFill>
                  <a:srgbClr val="0070C0"/>
                </a:solidFill>
                <a:hlinkClick r:id="rId9" action="ppaction://hlinksldjump"/>
              </a:rPr>
              <a:t>2</a:t>
            </a:r>
            <a:r>
              <a:rPr lang="el-GR" sz="2800" i="1" dirty="0" smtClean="0">
                <a:solidFill>
                  <a:srgbClr val="0070C0"/>
                </a:solidFill>
                <a:hlinkClick r:id="rId9" action="ppaction://hlinksldjump"/>
              </a:rPr>
              <a:t>. Τα σπουδαιότερα Βραβεία Ποιότητας</a:t>
            </a:r>
            <a:endParaRPr lang="el-GR" i="1" dirty="0">
              <a:solidFill>
                <a:srgbClr val="0070C0"/>
              </a:solidFill>
            </a:endParaRPr>
          </a:p>
        </p:txBody>
      </p:sp>
      <p:sp>
        <p:nvSpPr>
          <p:cNvPr id="16" name="Θέση περιεχομένου 1">
            <a:hlinkClick r:id="rId8" action="ppaction://hlinksldjump" tooltip="Μετάβαση στη Διαφάνεια 6"/>
          </p:cNvPr>
          <p:cNvSpPr/>
          <p:nvPr/>
        </p:nvSpPr>
        <p:spPr>
          <a:xfrm>
            <a:off x="809078" y="3140968"/>
            <a:ext cx="7507288" cy="431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el-GR" sz="2800" i="1" u="sng" dirty="0" smtClean="0">
                <a:solidFill>
                  <a:srgbClr val="0070C0"/>
                </a:solidFill>
                <a:hlinkClick r:id="rId10" action="ppaction://hlinksldjump"/>
              </a:rPr>
              <a:t>3. Συμπεράσματα σε σχέση με τα Βραβεία</a:t>
            </a:r>
            <a:endParaRPr lang="el-GR" i="1" u="sng" dirty="0">
              <a:solidFill>
                <a:srgbClr val="0070C0"/>
              </a:solidFill>
            </a:endParaRPr>
          </a:p>
        </p:txBody>
      </p:sp>
      <p:sp>
        <p:nvSpPr>
          <p:cNvPr id="8" name="Θέση υποσέλιδου 1" descr="."/>
          <p:cNvSpPr>
            <a:spLocks noGrp="1"/>
          </p:cNvSpPr>
          <p:nvPr>
            <p:ph type="ftr" sz="quarter" idx="11"/>
            <p:custDataLst>
              <p:tags r:id="rId5"/>
            </p:custDataLst>
          </p:nvPr>
        </p:nvSpPr>
        <p:spPr>
          <a:xfrm>
            <a:off x="2339752" y="6356350"/>
            <a:ext cx="4464496" cy="385018"/>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6153" name="Θέση αριθμού διαφάνειας 1" descr="."/>
          <p:cNvSpPr>
            <a:spLocks noGrp="1"/>
          </p:cNvSpPr>
          <p:nvPr>
            <p:ph type="sldNum" sz="quarter" idx="12"/>
            <p:custDataLst>
              <p:tags r:id="rId6"/>
            </p:custDataLst>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5</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9312387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custDataLst>
              <p:tags r:id="rId2"/>
            </p:custDataLst>
          </p:nvPr>
        </p:nvSpPr>
        <p:spPr/>
        <p:txBody>
          <a:bodyPr>
            <a:normAutofit/>
          </a:bodyPr>
          <a:lstStyle/>
          <a:p>
            <a:r>
              <a:rPr lang="el-GR" b="1" dirty="0"/>
              <a:t>Το κόστος της ποιότητας</a:t>
            </a:r>
          </a:p>
        </p:txBody>
      </p:sp>
      <p:sp>
        <p:nvSpPr>
          <p:cNvPr id="2" name="Θέση υποσέλιδου 1" descr="."/>
          <p:cNvSpPr>
            <a:spLocks noGrp="1"/>
          </p:cNvSpPr>
          <p:nvPr>
            <p:ph type="ftr" sz="quarter" idx="11"/>
            <p:custDataLst>
              <p:tags r:id="rId3"/>
            </p:custDataLst>
          </p:nvPr>
        </p:nvSpPr>
        <p:spPr>
          <a:xfrm>
            <a:off x="2299928" y="6356351"/>
            <a:ext cx="4544144" cy="241001"/>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6"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6</a:t>
            </a:fld>
            <a:endParaRPr lang="el-GR" dirty="0">
              <a:solidFill>
                <a:schemeClr val="tx1"/>
              </a:solidFill>
            </a:endParaRPr>
          </a:p>
        </p:txBody>
      </p:sp>
      <p:grpSp>
        <p:nvGrpSpPr>
          <p:cNvPr id="5" name="Group 4" descr="Σχεδιάγραμμα το οποίο παρουσιάζει την σχέση ανάμεσα στο κόστος παραγωγής καλής ποιότητας προιόντας και την αξία του προιόντος για τον καταναλωτή σαν δύο καμπύλες στον άξονα του y, ο οποίος είναι ο άξονας του κόστους ή της αξίας ενός προιόντος.. Ο άξονας του χ παρουσιάζει το επίπεδο ποιότητας ενός προιόντος. Το διάγραμμα δείχνει και το μέγιστο επίπεδο σχεδιασμού ενός προιόντος."/>
          <p:cNvGrpSpPr/>
          <p:nvPr/>
        </p:nvGrpSpPr>
        <p:grpSpPr>
          <a:xfrm>
            <a:off x="179512" y="1340768"/>
            <a:ext cx="8856984" cy="4896544"/>
            <a:chOff x="179512" y="1340768"/>
            <a:chExt cx="8856984" cy="4896544"/>
          </a:xfrm>
        </p:grpSpPr>
        <p:pic>
          <p:nvPicPr>
            <p:cNvPr id="3" name="Picture 2" descr="Σχεδιάγραμμα το οποίο παρουσιάζει την σχέση ανάμεσα στο κόστος παραγωγής καλής ποιότητας προιόντας και την αξία του προιόντος για τον καταναλωτή σαν δύο καμπύλες στον άξονα του y, ο οποίος είναι ο άξονας του κόστους ή της αξίας ενός προιόντος.. Ο άξονας του χ παρουσιάζει το επίπεδο ποιότητας ενός προιόντος. Το διάγραμμα δείχνει και το μέγιστο επίπεδο σχεδιασμού ενός προιόντος."/>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9512" y="1340768"/>
              <a:ext cx="8856984" cy="4896544"/>
            </a:xfrm>
            <a:prstGeom prst="rect">
              <a:avLst/>
            </a:prstGeom>
          </p:spPr>
        </p:pic>
        <p:sp>
          <p:nvSpPr>
            <p:cNvPr id="26" name="Freeform 5"/>
            <p:cNvSpPr>
              <a:spLocks noChangeArrowheads="1"/>
            </p:cNvSpPr>
            <p:nvPr/>
          </p:nvSpPr>
          <p:spPr bwMode="auto">
            <a:xfrm>
              <a:off x="1835150" y="3405188"/>
              <a:ext cx="4608513" cy="2400300"/>
            </a:xfrm>
            <a:custGeom>
              <a:avLst/>
              <a:gdLst>
                <a:gd name="T0" fmla="*/ 0 w 2903"/>
                <a:gd name="T1" fmla="*/ 1512 h 1512"/>
                <a:gd name="T2" fmla="*/ 590 w 2903"/>
                <a:gd name="T3" fmla="*/ 1194 h 1512"/>
                <a:gd name="T4" fmla="*/ 1134 w 2903"/>
                <a:gd name="T5" fmla="*/ 151 h 1512"/>
                <a:gd name="T6" fmla="*/ 2495 w 2903"/>
                <a:gd name="T7" fmla="*/ 287 h 1512"/>
                <a:gd name="T8" fmla="*/ 2903 w 2903"/>
                <a:gd name="T9" fmla="*/ 151 h 1512"/>
              </a:gdLst>
              <a:ahLst/>
              <a:cxnLst>
                <a:cxn ang="0">
                  <a:pos x="T0" y="T1"/>
                </a:cxn>
                <a:cxn ang="0">
                  <a:pos x="T2" y="T3"/>
                </a:cxn>
                <a:cxn ang="0">
                  <a:pos x="T4" y="T5"/>
                </a:cxn>
                <a:cxn ang="0">
                  <a:pos x="T6" y="T7"/>
                </a:cxn>
                <a:cxn ang="0">
                  <a:pos x="T8" y="T9"/>
                </a:cxn>
              </a:cxnLst>
              <a:rect l="0" t="0" r="r" b="b"/>
              <a:pathLst>
                <a:path w="2903" h="1512">
                  <a:moveTo>
                    <a:pt x="0" y="1512"/>
                  </a:moveTo>
                  <a:cubicBezTo>
                    <a:pt x="200" y="1466"/>
                    <a:pt x="401" y="1421"/>
                    <a:pt x="590" y="1194"/>
                  </a:cubicBezTo>
                  <a:cubicBezTo>
                    <a:pt x="779" y="967"/>
                    <a:pt x="816" y="302"/>
                    <a:pt x="1134" y="151"/>
                  </a:cubicBezTo>
                  <a:cubicBezTo>
                    <a:pt x="1452" y="0"/>
                    <a:pt x="2200" y="287"/>
                    <a:pt x="2495" y="287"/>
                  </a:cubicBezTo>
                  <a:cubicBezTo>
                    <a:pt x="2790" y="287"/>
                    <a:pt x="2843" y="166"/>
                    <a:pt x="2903" y="151"/>
                  </a:cubicBezTo>
                </a:path>
              </a:pathLst>
            </a:custGeom>
            <a:noFill/>
            <a:ln w="9360">
              <a:solidFill>
                <a:srgbClr val="FFFF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l-GR"/>
            </a:p>
          </p:txBody>
        </p:sp>
      </p:grpSp>
    </p:spTree>
    <p:custDataLst>
      <p:tags r:id="rId1"/>
    </p:custDataLst>
    <p:extLst>
      <p:ext uri="{BB962C8B-B14F-4D97-AF65-F5344CB8AC3E}">
        <p14:creationId xmlns:p14="http://schemas.microsoft.com/office/powerpoint/2010/main" val="39190292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custDataLst>
              <p:tags r:id="rId1"/>
            </p:custDataLst>
          </p:nvPr>
        </p:nvSpPr>
        <p:spPr/>
        <p:txBody>
          <a:bodyPr>
            <a:normAutofit fontScale="90000"/>
          </a:bodyPr>
          <a:lstStyle/>
          <a:p>
            <a:r>
              <a:rPr lang="el-GR" sz="4400" b="1" kern="1200" dirty="0" smtClean="0">
                <a:solidFill>
                  <a:schemeClr val="tx1"/>
                </a:solidFill>
              </a:rPr>
              <a:t>Γενικά για το κόστος της ποιότητας</a:t>
            </a:r>
            <a:endParaRPr lang="el-GR" b="1" dirty="0"/>
          </a:p>
        </p:txBody>
      </p:sp>
      <p:sp>
        <p:nvSpPr>
          <p:cNvPr id="3" name="Θέση περιεχομένου 1"/>
          <p:cNvSpPr>
            <a:spLocks noGrp="1"/>
          </p:cNvSpPr>
          <p:nvPr>
            <p:ph idx="1"/>
            <p:custDataLst>
              <p:tags r:id="rId2"/>
            </p:custDataLst>
          </p:nvPr>
        </p:nvSpPr>
        <p:spPr>
          <a:xfrm>
            <a:off x="539552" y="1196752"/>
            <a:ext cx="8229600" cy="5184576"/>
          </a:xfrm>
        </p:spPr>
        <p:txBody>
          <a:bodyPr>
            <a:noAutofit/>
          </a:bodyPr>
          <a:lstStyle/>
          <a:p>
            <a:r>
              <a:rPr lang="el-GR" sz="2800" dirty="0"/>
              <a:t>Το κακής ποιότητας προϊόν αποτελεί συνήθως και αρνητική αξία για τον καταναλωτή</a:t>
            </a:r>
            <a:r>
              <a:rPr lang="el-GR" sz="2800" dirty="0" smtClean="0"/>
              <a:t>.</a:t>
            </a:r>
          </a:p>
          <a:p>
            <a:r>
              <a:rPr lang="el-GR" sz="2800" dirty="0" smtClean="0"/>
              <a:t>Η </a:t>
            </a:r>
            <a:r>
              <a:rPr lang="el-GR" sz="2800" dirty="0"/>
              <a:t>παραγωγή του ποιοτικού προϊόντος πρέπει να γίνεται μέσα σε ορισμένα όρια κόστους.</a:t>
            </a:r>
          </a:p>
          <a:p>
            <a:r>
              <a:rPr lang="el-GR" sz="2800" dirty="0"/>
              <a:t>Λανθασμένη η αντίληψη ότι επίτευξη καλύτερης ποιότητας απαιτούσε υψηλότερο κόστος παραγωγής.</a:t>
            </a:r>
          </a:p>
          <a:p>
            <a:r>
              <a:rPr lang="el-GR" sz="2800" dirty="0"/>
              <a:t>Σήμερα αναγνωρίζεται από όλους η </a:t>
            </a:r>
            <a:r>
              <a:rPr lang="el-GR" sz="2800" dirty="0" err="1"/>
              <a:t>μετρησιμότητα</a:t>
            </a:r>
            <a:r>
              <a:rPr lang="el-GR" sz="2800" dirty="0"/>
              <a:t> του κόστους.</a:t>
            </a:r>
          </a:p>
          <a:p>
            <a:pPr marL="0" indent="0">
              <a:buNone/>
            </a:pPr>
            <a:endParaRPr lang="en-US" sz="2800" dirty="0"/>
          </a:p>
        </p:txBody>
      </p:sp>
      <p:sp>
        <p:nvSpPr>
          <p:cNvPr id="5" name="Θέση υποσέλιδου 1" descr="."/>
          <p:cNvSpPr>
            <a:spLocks noGrp="1"/>
          </p:cNvSpPr>
          <p:nvPr>
            <p:ph type="ftr" sz="quarter" idx="11"/>
            <p:custDataLst>
              <p:tags r:id="rId3"/>
            </p:custDataLst>
          </p:nvPr>
        </p:nvSpPr>
        <p:spPr>
          <a:xfrm>
            <a:off x="2447764" y="6356350"/>
            <a:ext cx="4248472" cy="365125"/>
          </a:xfrm>
        </p:spPr>
        <p:txBody>
          <a:body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a:spLocks noGrp="1"/>
          </p:cNvSpPr>
          <p:nvPr>
            <p:ph type="sldNum" sz="quarter" idx="12"/>
            <p:custDataLst>
              <p:tags r:id="rId4"/>
            </p:custDataLst>
          </p:nvPr>
        </p:nvSpPr>
        <p:spPr/>
        <p:txBody>
          <a:bodyPr/>
          <a:lstStyle/>
          <a:p>
            <a:fld id="{53C4726A-630D-4CB4-B088-BAB00F4188E9}"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59702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idx="4294967295"/>
          </p:nvPr>
        </p:nvSpPr>
        <p:spPr/>
        <p:txBody>
          <a:bodyPr>
            <a:normAutofit/>
          </a:bodyPr>
          <a:lstStyle/>
          <a:p>
            <a:pPr>
              <a:defRPr/>
            </a:pPr>
            <a:r>
              <a:rPr lang="el-GR" sz="4400" b="1" kern="1200" dirty="0" err="1" smtClean="0">
                <a:solidFill>
                  <a:schemeClr val="tx1"/>
                </a:solidFill>
              </a:rPr>
              <a:t>Μετρησιμότητα</a:t>
            </a:r>
            <a:r>
              <a:rPr lang="el-GR" sz="4400" b="1" kern="1200" dirty="0" smtClean="0">
                <a:solidFill>
                  <a:schemeClr val="tx1"/>
                </a:solidFill>
              </a:rPr>
              <a:t> του κόστους</a:t>
            </a:r>
            <a:endParaRPr lang="el-GR" b="1" dirty="0"/>
          </a:p>
        </p:txBody>
      </p:sp>
      <p:sp>
        <p:nvSpPr>
          <p:cNvPr id="7" name="Θέση περιεχομένου 1"/>
          <p:cNvSpPr txBox="1">
            <a:spLocks/>
          </p:cNvSpPr>
          <p:nvPr>
            <p:custDataLst>
              <p:tags r:id="rId2"/>
            </p:custDataLst>
          </p:nvPr>
        </p:nvSpPr>
        <p:spPr>
          <a:xfrm>
            <a:off x="433568" y="1340768"/>
            <a:ext cx="8229600" cy="468052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pPr>
            <a:r>
              <a:rPr lang="el-GR" altLang="el-GR" sz="2800" dirty="0"/>
              <a:t>Τις τελευταίες δυο δεκαετίες αναπτύχθηκαν μελέτες που έδωσαν την ώθηση για μέτρηση του κόστους ποιότητας.</a:t>
            </a:r>
          </a:p>
          <a:p>
            <a:pPr>
              <a:lnSpc>
                <a:spcPct val="90000"/>
              </a:lnSpc>
            </a:pPr>
            <a:r>
              <a:rPr lang="el-GR" altLang="el-GR" sz="2800" dirty="0"/>
              <a:t>Οι παραδοσιακές λογιστικές δομές δεν μπορούσαν να ανταποκριθούν στα νέα συστήματα παραγωγής</a:t>
            </a:r>
          </a:p>
          <a:p>
            <a:pPr>
              <a:lnSpc>
                <a:spcPct val="90000"/>
              </a:lnSpc>
            </a:pPr>
            <a:r>
              <a:rPr lang="el-GR" altLang="el-GR" sz="2800" dirty="0"/>
              <a:t>Σήμερα η </a:t>
            </a:r>
            <a:r>
              <a:rPr lang="el-GR" altLang="el-GR" sz="2800" dirty="0" err="1"/>
              <a:t>μετρησιμότητα</a:t>
            </a:r>
            <a:r>
              <a:rPr lang="el-GR" altLang="el-GR" sz="2800" dirty="0"/>
              <a:t> του κόστους θεωρείται πολύ σημαντική και για τη διοικητική και για την τεχνολογική διαχείριση πέρα από το σχεδιασμό του συστήματος ποιότητας.</a:t>
            </a:r>
            <a:endParaRPr lang="en-US" sz="2800" b="1" dirty="0"/>
          </a:p>
        </p:txBody>
      </p:sp>
      <p:pic>
        <p:nvPicPr>
          <p:cNvPr id="5" name="Εικόνα 1" descr="Εικονίδιο μετάβασης στα Περιεχόμενα.">
            <a:hlinkClick r:id="rId6" action="ppaction://hlinksldjump" tooltip="Επιστροφή στα Περιεχόμενα"/>
          </p:cNvPr>
          <p:cNvPicPr>
            <a:picLocks noChangeAspect="1"/>
          </p:cNvPicPr>
          <p:nvPr/>
        </p:nvPicPr>
        <p:blipFill>
          <a:blip r:embed="rId7">
            <a:extLst>
              <a:ext uri="{BEBA8EAE-BF5A-486C-A8C5-ECC9F3942E4B}">
                <a14:imgProps xmlns:a14="http://schemas.microsoft.com/office/drawing/2010/main">
                  <a14:imgLayer r:embed="rId8">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
        <p:nvSpPr>
          <p:cNvPr id="6" name="Θέση υποσέλιδου 1" descr="."/>
          <p:cNvSpPr txBox="1">
            <a:spLocks/>
          </p:cNvSpPr>
          <p:nvPr>
            <p:custDataLst>
              <p:tags r:id="rId3"/>
            </p:custDataLst>
          </p:nvPr>
        </p:nvSpPr>
        <p:spPr>
          <a:xfrm>
            <a:off x="2303748" y="6356350"/>
            <a:ext cx="4536504"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8</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397391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idx="4294967295"/>
          </p:nvPr>
        </p:nvSpPr>
        <p:spPr>
          <a:xfrm>
            <a:off x="457200" y="200968"/>
            <a:ext cx="8229600" cy="1143000"/>
          </a:xfrm>
        </p:spPr>
        <p:txBody>
          <a:bodyPr>
            <a:normAutofit/>
          </a:bodyPr>
          <a:lstStyle/>
          <a:p>
            <a:r>
              <a:rPr lang="el-GR" sz="4400" b="1" kern="1200" dirty="0" smtClean="0">
                <a:solidFill>
                  <a:schemeClr val="tx1"/>
                </a:solidFill>
              </a:rPr>
              <a:t>Περιοχές του κόστους.</a:t>
            </a:r>
            <a:endParaRPr lang="el-GR" b="1" dirty="0"/>
          </a:p>
        </p:txBody>
      </p:sp>
      <p:sp>
        <p:nvSpPr>
          <p:cNvPr id="7" name="Θέση περιεχομένου 1"/>
          <p:cNvSpPr txBox="1">
            <a:spLocks/>
          </p:cNvSpPr>
          <p:nvPr>
            <p:custDataLst>
              <p:tags r:id="rId2"/>
            </p:custDataLst>
          </p:nvPr>
        </p:nvSpPr>
        <p:spPr>
          <a:xfrm>
            <a:off x="457200" y="1340768"/>
            <a:ext cx="8229600" cy="478539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nSpc>
                <a:spcPct val="90000"/>
              </a:lnSpc>
              <a:spcAft>
                <a:spcPts val="1000"/>
              </a:spcAft>
            </a:pPr>
            <a:r>
              <a:rPr lang="el-GR" altLang="el-GR" sz="2800" dirty="0"/>
              <a:t>Λειτουργικά κόστη ποιότητας του παραγωγού.</a:t>
            </a:r>
          </a:p>
          <a:p>
            <a:pPr>
              <a:lnSpc>
                <a:spcPct val="90000"/>
              </a:lnSpc>
              <a:spcAft>
                <a:spcPts val="1000"/>
              </a:spcAft>
            </a:pPr>
            <a:r>
              <a:rPr lang="el-GR" altLang="el-GR" sz="2800" dirty="0"/>
              <a:t>Κόστος του ελέγχου ποιότητας.</a:t>
            </a:r>
          </a:p>
          <a:p>
            <a:pPr lvl="1">
              <a:lnSpc>
                <a:spcPct val="90000"/>
              </a:lnSpc>
              <a:spcAft>
                <a:spcPts val="1000"/>
              </a:spcAft>
            </a:pPr>
            <a:r>
              <a:rPr lang="el-GR" altLang="el-GR" sz="2400" dirty="0"/>
              <a:t>Κόστος πρόληψης</a:t>
            </a:r>
          </a:p>
          <a:p>
            <a:pPr lvl="1">
              <a:lnSpc>
                <a:spcPct val="90000"/>
              </a:lnSpc>
              <a:spcAft>
                <a:spcPts val="1000"/>
              </a:spcAft>
            </a:pPr>
            <a:r>
              <a:rPr lang="el-GR" altLang="el-GR" sz="2400" dirty="0"/>
              <a:t>Κόστος εκτίμησης</a:t>
            </a:r>
          </a:p>
          <a:p>
            <a:pPr>
              <a:lnSpc>
                <a:spcPct val="90000"/>
              </a:lnSpc>
              <a:spcAft>
                <a:spcPts val="1000"/>
              </a:spcAft>
            </a:pPr>
            <a:r>
              <a:rPr lang="el-GR" altLang="el-GR" sz="2800" dirty="0"/>
              <a:t>Κόστος της αποτυχίας ελέγχου.</a:t>
            </a:r>
          </a:p>
          <a:p>
            <a:pPr lvl="1">
              <a:lnSpc>
                <a:spcPct val="90000"/>
              </a:lnSpc>
              <a:spcAft>
                <a:spcPts val="1000"/>
              </a:spcAft>
            </a:pPr>
            <a:r>
              <a:rPr lang="el-GR" altLang="el-GR" sz="2400" dirty="0"/>
              <a:t>Κόστος εσωτερικών αστοχιών.</a:t>
            </a:r>
          </a:p>
          <a:p>
            <a:pPr lvl="1">
              <a:lnSpc>
                <a:spcPct val="90000"/>
              </a:lnSpc>
              <a:spcAft>
                <a:spcPts val="1000"/>
              </a:spcAft>
            </a:pPr>
            <a:r>
              <a:rPr lang="el-GR" altLang="el-GR" sz="2400" dirty="0"/>
              <a:t>Κόστος εξωτερικών αστοχιών.</a:t>
            </a:r>
            <a:endParaRPr lang="en-US" sz="2400" dirty="0"/>
          </a:p>
        </p:txBody>
      </p:sp>
      <p:sp>
        <p:nvSpPr>
          <p:cNvPr id="6" name="Θέση υποσέλιδου 1" descr="."/>
          <p:cNvSpPr txBox="1">
            <a:spLocks/>
          </p:cNvSpPr>
          <p:nvPr>
            <p:custDataLst>
              <p:tags r:id="rId3"/>
            </p:custDataLst>
          </p:nvPr>
        </p:nvSpPr>
        <p:spPr>
          <a:xfrm>
            <a:off x="2195736" y="6356350"/>
            <a:ext cx="4752528" cy="365125"/>
          </a:xfrm>
          <a:prstGeom prst="rect">
            <a:avLst/>
          </a:prstGeom>
        </p:spPr>
        <p:txBody>
          <a:bodyPr vert="horz" lIns="91440" tIns="45720" rIns="91440" bIns="45720" rtlCol="0" anchor="ctr"/>
          <a:lstStyle>
            <a:defPPr>
              <a:defRPr lang="el-G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l-GR" sz="1400" dirty="0">
                <a:solidFill>
                  <a:schemeClr val="tx1"/>
                </a:solidFill>
              </a:rPr>
              <a:t>Το κόστος της ποιότητας</a:t>
            </a:r>
            <a:r>
              <a:rPr lang="en-US" sz="1400" dirty="0">
                <a:solidFill>
                  <a:schemeClr val="tx1"/>
                </a:solidFill>
              </a:rPr>
              <a:t> </a:t>
            </a:r>
            <a:r>
              <a:rPr lang="el-GR" sz="1400" dirty="0">
                <a:solidFill>
                  <a:schemeClr val="tx1"/>
                </a:solidFill>
              </a:rPr>
              <a:t>- Βραβεία ποιότητας</a:t>
            </a:r>
            <a:endParaRPr lang="en-US" sz="1400" dirty="0">
              <a:solidFill>
                <a:schemeClr val="tx1"/>
              </a:solidFill>
            </a:endParaRPr>
          </a:p>
        </p:txBody>
      </p:sp>
      <p:sp>
        <p:nvSpPr>
          <p:cNvPr id="4" name="Θέση αριθμού διαφάνειας 1" descr="."/>
          <p:cNvSpPr txBox="1">
            <a:spLocks/>
          </p:cNvSpPr>
          <p:nvPr>
            <p:custDataLst>
              <p:tags r:id="rId4"/>
            </p:custDataLst>
          </p:nvPr>
        </p:nvSpPr>
        <p:spPr>
          <a:xfrm>
            <a:off x="6553200" y="6356350"/>
            <a:ext cx="2133600" cy="365125"/>
          </a:xfrm>
          <a:prstGeom prst="rect">
            <a:avLst/>
          </a:prstGeom>
        </p:spPr>
        <p:txBody>
          <a:bodyPr vert="horz" lIns="91440" tIns="45720" rIns="91440" bIns="45720" rtlCol="0" anchor="ctr"/>
          <a:lstStyle>
            <a:defPPr>
              <a:defRPr lang="el-G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3C4726A-630D-4CB4-B088-BAB00F4188E9}" type="slidenum">
              <a:rPr lang="el-GR" sz="1400" smtClean="0">
                <a:solidFill>
                  <a:schemeClr val="tx1"/>
                </a:solidFill>
              </a:rPr>
              <a:pPr/>
              <a:t>9</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74040716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7/2/2014 11:40:46 π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6146,4,14,16,8,6153,"/>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051,3,9,8,"/>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2.xml><?xml version="1.0" encoding="utf-8"?>
<p:tagLst xmlns:a="http://schemas.openxmlformats.org/drawingml/2006/main" xmlns:r="http://schemas.openxmlformats.org/officeDocument/2006/relationships" xmlns:p="http://schemas.openxmlformats.org/presentationml/2006/main">
  <p:tag name="ZHAW.ACCESSIBILITYADDIN.READINGORDER" val="4,2,6,5,"/>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0.xml><?xml version="1.0" encoding="utf-8"?>
<p:tagLst xmlns:a="http://schemas.openxmlformats.org/drawingml/2006/main" xmlns:r="http://schemas.openxmlformats.org/officeDocument/2006/relationships" xmlns:p="http://schemas.openxmlformats.org/presentationml/2006/main">
  <p:tag name="ZHAW.ACCESSIBILITYADDIN.READINGORDER" val="10,7,5,6,4,"/>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4.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38.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2.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6.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4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4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3074,3075,1026,3077,"/>
</p:tagLst>
</file>

<file path=ppt/tags/tag50.xml><?xml version="1.0" encoding="utf-8"?>
<p:tagLst xmlns:a="http://schemas.openxmlformats.org/drawingml/2006/main" xmlns:r="http://schemas.openxmlformats.org/officeDocument/2006/relationships" xmlns:p="http://schemas.openxmlformats.org/presentationml/2006/main">
  <p:tag name="ZHAW.ACCESSIBILITYADDIN.READINGORDER" val="9,7,6,4,"/>
</p:tagLst>
</file>

<file path=ppt/tags/tag5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3.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4.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5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7.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5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5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0.xml><?xml version="1.0" encoding="utf-8"?>
<p:tagLst xmlns:a="http://schemas.openxmlformats.org/drawingml/2006/main" xmlns:r="http://schemas.openxmlformats.org/officeDocument/2006/relationships" xmlns:p="http://schemas.openxmlformats.org/presentationml/2006/main">
  <p:tag name="ZHAW.ACCESSIBILITYADDIN.READINGORDER" val="9,8,23,6,4,"/>
</p:tagLst>
</file>

<file path=ppt/tags/tag6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3.xml><?xml version="1.0" encoding="utf-8"?>
<p:tagLst xmlns:a="http://schemas.openxmlformats.org/drawingml/2006/main" xmlns:r="http://schemas.openxmlformats.org/officeDocument/2006/relationships" xmlns:p="http://schemas.openxmlformats.org/presentationml/2006/main">
  <p:tag name="ZHAW.ACCESSIBILITYADDIN.READINGORDER" val="9,8,6,4,7,"/>
</p:tagLst>
</file>

<file path=ppt/tags/tag6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7.xml><?xml version="1.0" encoding="utf-8"?>
<p:tagLst xmlns:a="http://schemas.openxmlformats.org/drawingml/2006/main" xmlns:r="http://schemas.openxmlformats.org/officeDocument/2006/relationships" xmlns:p="http://schemas.openxmlformats.org/presentationml/2006/main">
  <p:tag name="ZHAW.ACCESSIBILITYADDIN.READINGORDER" val="9,2,6,4,"/>
</p:tagLst>
</file>

<file path=ppt/tags/tag6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6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0.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7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2.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3.xml><?xml version="1.0" encoding="utf-8"?>
<p:tagLst xmlns:a="http://schemas.openxmlformats.org/drawingml/2006/main" xmlns:r="http://schemas.openxmlformats.org/officeDocument/2006/relationships" xmlns:p="http://schemas.openxmlformats.org/presentationml/2006/main">
  <p:tag name="ZHAW.ACCESSIBILITYADDIN.READINGORDER" val="9,8,6,4,"/>
</p:tagLst>
</file>

<file path=ppt/tags/tag74.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5.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6.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77.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8.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79.xml><?xml version="1.0" encoding="utf-8"?>
<p:tagLst xmlns:a="http://schemas.openxmlformats.org/drawingml/2006/main" xmlns:r="http://schemas.openxmlformats.org/officeDocument/2006/relationships" xmlns:p="http://schemas.openxmlformats.org/presentationml/2006/main">
  <p:tag name="ZHAW.ACCESSIBILITYADDIN.READINGORDER" val="9,3,6,4,"/>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80.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1.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82.xml><?xml version="1.0" encoding="utf-8"?>
<p:tagLst xmlns:a="http://schemas.openxmlformats.org/drawingml/2006/main" xmlns:r="http://schemas.openxmlformats.org/officeDocument/2006/relationships" xmlns:p="http://schemas.openxmlformats.org/presentationml/2006/main">
  <p:tag name="ZHAW.ACCESSIBILITYADDIN.READINGORDER" val="4,6,2,3,"/>
</p:tagLst>
</file>

<file path=ppt/tags/tag83.xml><?xml version="1.0" encoding="utf-8"?>
<p:tagLst xmlns:a="http://schemas.openxmlformats.org/drawingml/2006/main" xmlns:r="http://schemas.openxmlformats.org/officeDocument/2006/relationships" xmlns:p="http://schemas.openxmlformats.org/presentationml/2006/main">
  <p:tag name="ZHAW.ACCESSIBILITYADDIN.READINGORDER" val="2,7,4,5,"/>
</p:tagLst>
</file>

<file path=ppt/tags/tag84.xml><?xml version="1.0" encoding="utf-8"?>
<p:tagLst xmlns:a="http://schemas.openxmlformats.org/drawingml/2006/main" xmlns:r="http://schemas.openxmlformats.org/officeDocument/2006/relationships" xmlns:p="http://schemas.openxmlformats.org/presentationml/2006/main">
  <p:tag name="ZHAW.ACCESSIBILITYADDIN.READINGORDER" val="2,3,4,6,5,"/>
</p:tagLst>
</file>

<file path=ppt/tags/tag85.xml><?xml version="1.0" encoding="utf-8"?>
<p:tagLst xmlns:a="http://schemas.openxmlformats.org/drawingml/2006/main" xmlns:r="http://schemas.openxmlformats.org/officeDocument/2006/relationships" xmlns:p="http://schemas.openxmlformats.org/presentationml/2006/main">
  <p:tag name="ZHAW.ACCESSIBILITYADDIN.READINGORDER" val="2,3,8,7,"/>
</p:tagLst>
</file>

<file path=ppt/tags/tag86.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Greek"/>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 t r u e < / S h o w S h a p e N a m e C o l u m n >  
     < S h o w I s s u e D e s c r i p t i o n > t r u e < / S h o w I s s u e D e s c r i p t i o n >  
 < / D o c u m e n t S e t t i n g s > 
</file>

<file path=customXml/itemProps1.xml><?xml version="1.0" encoding="utf-8"?>
<ds:datastoreItem xmlns:ds="http://schemas.openxmlformats.org/officeDocument/2006/customXml" ds:itemID="{6FF0E91E-5688-4424-BA01-5961B7181BB2}">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530</TotalTime>
  <Words>1388</Words>
  <Application>Microsoft Office PowerPoint</Application>
  <PresentationFormat>On-screen Show (4:3)</PresentationFormat>
  <Paragraphs>263</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Θέμα του Office</vt:lpstr>
      <vt:lpstr>Διοίκηση Ποιότητας</vt:lpstr>
      <vt:lpstr>Άδειες χρήσης </vt:lpstr>
      <vt:lpstr>Χρηματοδότηση </vt:lpstr>
      <vt:lpstr>Σκοποί ενότητας </vt:lpstr>
      <vt:lpstr>Περιεχόμενα ενότητας </vt:lpstr>
      <vt:lpstr>Το κόστος της ποιότητας</vt:lpstr>
      <vt:lpstr>Γενικά για το κόστος της ποιότητας</vt:lpstr>
      <vt:lpstr>Μετρησιμότητα του κόστους</vt:lpstr>
      <vt:lpstr>Περιοχές του κόστους.</vt:lpstr>
      <vt:lpstr>Κόστος του ελέγχου ποιότητας</vt:lpstr>
      <vt:lpstr>Τι περιλαμβάνει το κόστος πρόληψης</vt:lpstr>
      <vt:lpstr>Τι περιλαμβάνει το κόστος εκτίμησης (1/2)</vt:lpstr>
      <vt:lpstr>Τι περιλαμβάνει το κόστος εκτίμησης (2/2)</vt:lpstr>
      <vt:lpstr>Το κόστος εσωτερικών αστοχιών</vt:lpstr>
      <vt:lpstr>Το κόστος εξωτερικών αστοχιών</vt:lpstr>
      <vt:lpstr>Σύνοψη του κόστους ποιότητας</vt:lpstr>
      <vt:lpstr>Τα σπουδαιότερα Βραβεία Ποιότητας</vt:lpstr>
      <vt:lpstr>Βραβείο «Deming»</vt:lpstr>
      <vt:lpstr>Βραβείο «Malcolm Baldridge»</vt:lpstr>
      <vt:lpstr>Κατηγορίες αξιολόγησης του βραβείου «Malcolm Baldridge» (1/3)</vt:lpstr>
      <vt:lpstr>Κατηγορίες αξιολόγησης του βραβείου «Malcolm Baldridge» (2/3)</vt:lpstr>
      <vt:lpstr>Κατηγορίες αξιολόγησης του βραβείου «Malcolm Baldridge» (3/3)</vt:lpstr>
      <vt:lpstr>Συνοπτικό διάγραμμα των κριτηρίων του βραβείου «Malcolm Baldridge»</vt:lpstr>
      <vt:lpstr>Το Ευρωπαϊκό Βραβείο Ποιότητας</vt:lpstr>
      <vt:lpstr>Τα κριτήρια και οι βαθμοί αξιολόγησης του Ευρωπαϊκού Βραβείου</vt:lpstr>
      <vt:lpstr>Κατηγορίες Βραβείων</vt:lpstr>
      <vt:lpstr>Συμπεράσματα σε σχέση με τα βραβεία</vt:lpstr>
      <vt:lpstr>Τέλος ενότητας</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Διοίκηση Ποιότητας</dc:title>
  <dc:creator>Τσέλιος Δημήτριος</dc:creator>
  <dc:description>ΑΝΟΙΧΤΑ ΑΚΑΔΗΜΑΙΚΑ ΜΑΘΗΜΑΤΑ </dc:description>
  <cp:lastModifiedBy>chris</cp:lastModifiedBy>
  <cp:revision>125</cp:revision>
  <dcterms:created xsi:type="dcterms:W3CDTF">2014-01-04T17:23:58Z</dcterms:created>
  <dcterms:modified xsi:type="dcterms:W3CDTF">2014-02-10T08:33:27Z</dcterms:modified>
  <cp:category>Εκπαιδευτικό υλικό</cp:category>
  <cp:contentStatus>Τελικό</cp:contentStatus>
</cp:coreProperties>
</file>